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456" r:id="rId2"/>
    <p:sldId id="509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410" r:id="rId18"/>
    <p:sldId id="411" r:id="rId19"/>
    <p:sldId id="412" r:id="rId20"/>
    <p:sldId id="526" r:id="rId21"/>
    <p:sldId id="527" r:id="rId22"/>
    <p:sldId id="414" r:id="rId23"/>
    <p:sldId id="415" r:id="rId24"/>
    <p:sldId id="416" r:id="rId25"/>
    <p:sldId id="524" r:id="rId26"/>
    <p:sldId id="5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1" autoAdjust="0"/>
    <p:restoredTop sz="77649" autoAdjust="0"/>
  </p:normalViewPr>
  <p:slideViewPr>
    <p:cSldViewPr snapToGrid="0">
      <p:cViewPr varScale="1">
        <p:scale>
          <a:sx n="58" d="100"/>
          <a:sy n="58" d="100"/>
        </p:scale>
        <p:origin x="16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0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2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004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2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2η. Εργαστηριακή Άσκηση Συστηματικής Πτηνών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Z</a:t>
            </a:r>
            <a:r>
              <a:rPr lang="el-GR" sz="4400" dirty="0" smtClean="0"/>
              <a:t>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28" y="3535535"/>
            <a:ext cx="8616143" cy="271027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sz="2800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</a:rPr>
              <a:t>Εργαστηριακή Άσκηση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</a:rPr>
              <a:t>Συστηματικής Πτηνών</a:t>
            </a:r>
          </a:p>
          <a:p>
            <a:endParaRPr lang="el-GR" sz="2800" dirty="0" smtClean="0"/>
          </a:p>
          <a:p>
            <a:r>
              <a:rPr lang="el-GR" sz="2600" dirty="0" smtClean="0"/>
              <a:t>Ρόζα – Μαρία Τζαννετάτου Πολυμένη, </a:t>
            </a:r>
            <a:r>
              <a:rPr lang="el-GR" sz="2600" dirty="0" smtClean="0"/>
              <a:t>Επίκουρη </a:t>
            </a:r>
            <a:r>
              <a:rPr lang="el-GR" sz="2600" dirty="0" smtClean="0"/>
              <a:t>Καθηγήτρια</a:t>
            </a:r>
            <a:endParaRPr lang="el-GR" sz="2600" dirty="0"/>
          </a:p>
          <a:p>
            <a:r>
              <a:rPr lang="el-GR" sz="2600" dirty="0"/>
              <a:t>Σχολή Θετικών Επιστημών</a:t>
            </a:r>
          </a:p>
          <a:p>
            <a:r>
              <a:rPr lang="el-GR" sz="26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9.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Χαραδριόμορφα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Παρυδάτια πουλιά. Εντυπωσιακή ποικιλομορφία.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Fratercula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arctica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2532" name="Content Placeholder 4" descr="puffin-skip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06" b="-31406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3590" y="50082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10.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Ρεόμορφα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Τρία δάκτυλα, μοιάζουν με μικρές στρουθοκαμήλους.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smtClean="0">
                <a:ea typeface="ＭＳ Ｐゴシック" panose="020B0600070205080204" pitchFamily="34" charset="-128"/>
              </a:rPr>
              <a:t>Rhea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americana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Content Placeholder 4" descr="rhea foot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69" y="4152900"/>
            <a:ext cx="2540000" cy="1905000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7" y="1853430"/>
            <a:ext cx="3425952" cy="3054096"/>
          </a:xfrm>
        </p:spPr>
      </p:pic>
      <p:sp>
        <p:nvSpPr>
          <p:cNvPr id="8" name="TextBox 7"/>
          <p:cNvSpPr txBox="1"/>
          <p:nvPr/>
        </p:nvSpPr>
        <p:spPr>
          <a:xfrm>
            <a:off x="3843637" y="44972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8109" y="57761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11.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Ορνιθόμορφα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dirty="0" smtClean="0">
                <a:ea typeface="ＭＳ Ｐゴシック" panose="020B0600070205080204" pitchFamily="34" charset="-128"/>
              </a:rPr>
              <a:t>Σ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τρογγυλεμένες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φτερούγες, ισχυρά πόδια, κυρίως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εδαφόβια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Tetrao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tetrixa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Content Placeholder 5" descr="The_Black_Grous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4648200" y="2366683"/>
            <a:ext cx="4202113" cy="2810436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08553" y="48617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12.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Απτηνοδυτόμορφα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Πόδια σε οπίσθια θέση, φτερούγες προσαρμοσμένες για κολύμβηση.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Spheniscus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demersus</a:t>
            </a:r>
            <a:endParaRPr lang="en-US" altLang="el-GR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Content Placeholder 4" descr="Spheniscus demersu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7" r="-13737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93677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13.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Ψιττακόμορφα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Γαμψό ράμφος με προεξοχή του πάνω τμήματος.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smtClean="0">
                <a:ea typeface="ＭＳ Ｐゴシック" panose="020B0600070205080204" pitchFamily="34" charset="-128"/>
              </a:rPr>
              <a:t>Nestor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notabilis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Content Placeholder 4" descr="strigopidae-ke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-207"/>
          <a:stretch/>
        </p:blipFill>
        <p:spPr>
          <a:xfrm>
            <a:off x="4629150" y="2554941"/>
            <a:ext cx="3886200" cy="2904565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3590" y="51095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800" dirty="0" smtClean="0">
                <a:ea typeface="ＭＳ Ｐゴシック" panose="020B0600070205080204" pitchFamily="34" charset="-128"/>
              </a:rPr>
              <a:t>14. </a:t>
            </a:r>
            <a:r>
              <a:rPr lang="el-GR" altLang="el-GR" sz="3800" dirty="0" err="1" smtClean="0">
                <a:ea typeface="ＭＳ Ｐゴシック" panose="020B0600070205080204" pitchFamily="34" charset="-128"/>
              </a:rPr>
              <a:t>Δρυοκολαπτόμορφα</a:t>
            </a:r>
            <a:endParaRPr lang="en-US" altLang="el-GR" sz="3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Ισχυρό ράμφος, δύο δάκτυλα εμπρός και δύο πίσω.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Ramphastos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sulfuratus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2" name="Content Placeholder 4" descr="toucan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3" y="4048125"/>
            <a:ext cx="2821592" cy="2114550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6" y="2230493"/>
            <a:ext cx="3855772" cy="2893572"/>
          </a:xfrm>
        </p:spPr>
      </p:pic>
      <p:sp>
        <p:nvSpPr>
          <p:cNvPr id="8" name="TextBox 7"/>
          <p:cNvSpPr txBox="1"/>
          <p:nvPr/>
        </p:nvSpPr>
        <p:spPr>
          <a:xfrm>
            <a:off x="4005002" y="53626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38905" y="57055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ea typeface="ＭＳ Ｐゴシック" panose="020B0600070205080204" pitchFamily="34" charset="-128"/>
              </a:rPr>
              <a:t>15.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Ορνιθόμορφα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l-GR" dirty="0" smtClean="0">
                <a:ea typeface="ＭＳ Ｐゴシック" panose="020B0600070205080204" pitchFamily="34" charset="-128"/>
              </a:rPr>
              <a:t>Σ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τρογγυλεμένες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φτερούγες, ισχυρά πόδια, κυρίως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εδαφόβια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l-GR" altLang="el-GR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Pavo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cristatus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Content Placeholder 4" descr="indian_peacock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22" y="4048125"/>
            <a:ext cx="3165494" cy="2114550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8" y="1957102"/>
            <a:ext cx="3836988" cy="3148298"/>
          </a:xfrm>
        </p:spPr>
      </p:pic>
      <p:sp>
        <p:nvSpPr>
          <p:cNvPr id="8" name="TextBox 7"/>
          <p:cNvSpPr txBox="1"/>
          <p:nvPr/>
        </p:nvSpPr>
        <p:spPr>
          <a:xfrm>
            <a:off x="4069922" y="47085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677" y="58285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1.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Αρπακτικόμορφα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Γαμψό ράμφος, ισχυρά νύχια, κήρωμα στη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βαση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του κρανίου όπου βρίσκονται τα ρουθούνια.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smtClean="0">
                <a:ea typeface="ＭＳ Ｐゴシック" panose="020B0600070205080204" pitchFamily="34" charset="-128"/>
              </a:rPr>
              <a:t>Gyps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fulvus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4339" name="Content Placeholder 6" descr="Aegypius monachu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4" y="2473570"/>
            <a:ext cx="4283228" cy="283916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08346" y="50357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Συστηματικής Πτηνών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Ρόζα – Μαρία Τζαννετάτου Πολυμένη, Επίκουρη Καθηγήτρια.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2. Εργαστηριακή άσκηση </a:t>
            </a:r>
            <a:r>
              <a:rPr lang="el-GR" altLang="en-US" sz="2000" dirty="0" smtClean="0"/>
              <a:t>Συστηματικής Πτηνών</a:t>
            </a:r>
            <a:r>
              <a:rPr lang="el-GR" altLang="en-US" sz="2000" dirty="0" smtClean="0"/>
              <a:t>». </a:t>
            </a:r>
            <a:r>
              <a:rPr lang="el-GR" altLang="en-US" sz="2000" dirty="0" smtClean="0"/>
              <a:t>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Συστηματικής Πτηνών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(</a:t>
            </a:r>
            <a:r>
              <a:rPr lang="en-US" b="1" dirty="0" smtClean="0"/>
              <a:t>1/3)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 smtClean="0"/>
              <a:t>1. </a:t>
            </a:r>
            <a:r>
              <a:rPr lang="el-GR" sz="1600" dirty="0"/>
              <a:t> © </a:t>
            </a:r>
            <a:r>
              <a:rPr lang="en-US" sz="1600" dirty="0"/>
              <a:t>All pictures and videos on this web have been taken from our hides. All rights reserved. -</a:t>
            </a:r>
            <a:r>
              <a:rPr lang="el-GR" sz="1600" dirty="0"/>
              <a:t>Σύνδεσμος: </a:t>
            </a:r>
            <a:r>
              <a:rPr lang="en-US" sz="1600" dirty="0"/>
              <a:t>http://www.birdingtour.net/.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2</a:t>
            </a:r>
            <a:r>
              <a:rPr lang="el-GR" sz="1600" dirty="0"/>
              <a:t>. </a:t>
            </a:r>
            <a:r>
              <a:rPr lang="en-US" sz="1600" dirty="0"/>
              <a:t>U.S. Department of the Interior | U.S. Geological Survey. </a:t>
            </a:r>
            <a:r>
              <a:rPr lang="el-GR" sz="1600" dirty="0"/>
              <a:t>Σύνδεσμος: </a:t>
            </a:r>
            <a:r>
              <a:rPr lang="en-US" sz="1600" dirty="0"/>
              <a:t>http://alaska.usgs.gov/science/biology/seabirds_foragefish/seabirds/flash_cards/laysan_albatross.php. </a:t>
            </a:r>
            <a:r>
              <a:rPr lang="el-GR" sz="1600" dirty="0"/>
              <a:t>Πηγή: </a:t>
            </a:r>
            <a:r>
              <a:rPr lang="en-US" sz="1600" dirty="0"/>
              <a:t>http://alaska.usgs.gov/index.php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n-US" sz="1600" dirty="0" err="1"/>
              <a:t>Foto</a:t>
            </a:r>
            <a:r>
              <a:rPr lang="en-US" sz="1600" dirty="0"/>
              <a:t>: eaglewatch.nl. Copyright © </a:t>
            </a:r>
            <a:r>
              <a:rPr lang="en-US" sz="1600" dirty="0" err="1"/>
              <a:t>RenèZ</a:t>
            </a:r>
            <a:r>
              <a:rPr lang="en-US" sz="1600" dirty="0"/>
              <a:t> int. -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http://roofvogels.vindikhier.nl/steenuil.php. </a:t>
            </a:r>
            <a:r>
              <a:rPr lang="el-GR" sz="1600" dirty="0"/>
              <a:t>Πηγή: </a:t>
            </a:r>
            <a:r>
              <a:rPr lang="en-US" sz="1600" dirty="0"/>
              <a:t>http://roofvogels.vindikhier.nl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4. </a:t>
            </a:r>
            <a:r>
              <a:rPr lang="en-US" sz="1600" dirty="0"/>
              <a:t>Webbed foot of common loon. </a:t>
            </a:r>
            <a:r>
              <a:rPr lang="el-GR" sz="1600" dirty="0"/>
              <a:t>Σύνδεσμος: </a:t>
            </a:r>
            <a:r>
              <a:rPr lang="en-US" sz="1600" dirty="0"/>
              <a:t>http://ru-gaviiformes.blogspot.gr/2012/06/morphological-characteristics.html. </a:t>
            </a:r>
            <a:r>
              <a:rPr lang="el-GR" sz="1600" dirty="0"/>
              <a:t>Πηγή: </a:t>
            </a:r>
            <a:r>
              <a:rPr lang="en-US" sz="1600" dirty="0" err="1"/>
              <a:t>Alderfer</a:t>
            </a:r>
            <a:r>
              <a:rPr lang="en-US" sz="1600" dirty="0"/>
              <a:t>, Jonathan.  2006. Complete Birds of North America, pp. 58-61. National Geographic, Washington, D.C. Peterson, Roger Tory.  2010. Peterson Field Guide to Birds of Eastern and Central North America, 6th Edition, pp. 58-59. Houghton Mifflin Harcourt, Boston and New York.  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5. </a:t>
            </a:r>
            <a:r>
              <a:rPr lang="en-US" sz="1600" dirty="0"/>
              <a:t>Flamingo (</a:t>
            </a:r>
            <a:r>
              <a:rPr lang="en-US" sz="1600" dirty="0" err="1"/>
              <a:t>Phoenicopterus</a:t>
            </a:r>
            <a:r>
              <a:rPr lang="en-US" sz="1600" dirty="0"/>
              <a:t> sp.), close view of head and beak. Photographer: MEDFORD TAYLOR/National Geographic Creative. </a:t>
            </a:r>
            <a:r>
              <a:rPr lang="el-GR" sz="1600" dirty="0"/>
              <a:t>Σύνδεσμος: </a:t>
            </a:r>
            <a:r>
              <a:rPr lang="en-US" sz="1600" dirty="0"/>
              <a:t>http://www.natgeocreative.com/photography/medfordtaylor. </a:t>
            </a:r>
            <a:r>
              <a:rPr lang="el-GR" sz="1600" dirty="0"/>
              <a:t>Πηγή: </a:t>
            </a:r>
            <a:r>
              <a:rPr lang="en-US" sz="1600" dirty="0"/>
              <a:t>http://www.natgeocreative.com/ngs/.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(2/3)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6. </a:t>
            </a:r>
            <a:r>
              <a:rPr lang="el-GR" sz="1600" dirty="0"/>
              <a:t>Σύνδεσμος: </a:t>
            </a:r>
            <a:r>
              <a:rPr lang="en-US" sz="1600" dirty="0"/>
              <a:t>http://www.nativeamericananimalmedicine.com/blue_heron_medicine.html. </a:t>
            </a:r>
            <a:r>
              <a:rPr lang="el-GR" sz="1600" dirty="0"/>
              <a:t>Πηγή: </a:t>
            </a:r>
            <a:r>
              <a:rPr lang="en-US" sz="1600" dirty="0"/>
              <a:t>http://www.nativeamericananimalmedicine.com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7. </a:t>
            </a:r>
            <a:r>
              <a:rPr lang="en-US" sz="1600" dirty="0"/>
              <a:t>This photograph is under Creative </a:t>
            </a:r>
            <a:r>
              <a:rPr lang="en-US" sz="1600" dirty="0" err="1"/>
              <a:t>Commons's</a:t>
            </a:r>
            <a:r>
              <a:rPr lang="en-US" sz="1600" dirty="0"/>
              <a:t> Attribution-</a:t>
            </a:r>
            <a:r>
              <a:rPr lang="en-US" sz="1600" dirty="0" err="1"/>
              <a:t>ShareAlike</a:t>
            </a:r>
            <a:r>
              <a:rPr lang="en-US" sz="1600" dirty="0"/>
              <a:t> 2.5 license. </a:t>
            </a:r>
            <a:r>
              <a:rPr lang="el-GR" sz="1600" dirty="0"/>
              <a:t>Σύνδεσμος: </a:t>
            </a:r>
            <a:r>
              <a:rPr lang="en-US" sz="1600" dirty="0"/>
              <a:t>http://opencage.info/pics.e/large_8125.asp. </a:t>
            </a:r>
            <a:r>
              <a:rPr lang="el-GR" sz="1600" dirty="0"/>
              <a:t>Πηγή: </a:t>
            </a:r>
            <a:r>
              <a:rPr lang="en-US" sz="1600" dirty="0"/>
              <a:t>http://opencage.info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8. </a:t>
            </a:r>
            <a:r>
              <a:rPr lang="en-US" sz="1600" dirty="0"/>
              <a:t>Great Crested Grebe (</a:t>
            </a:r>
            <a:r>
              <a:rPr lang="en-US" sz="1600" dirty="0" err="1"/>
              <a:t>Podiceps</a:t>
            </a:r>
            <a:r>
              <a:rPr lang="en-US" sz="1600" dirty="0"/>
              <a:t> </a:t>
            </a:r>
            <a:r>
              <a:rPr lang="en-US" sz="1600" dirty="0" err="1"/>
              <a:t>cristatus</a:t>
            </a:r>
            <a:r>
              <a:rPr lang="en-US" sz="1600" dirty="0"/>
              <a:t>). Copyright Ray Wilson. </a:t>
            </a:r>
            <a:r>
              <a:rPr lang="el-GR" sz="1600" dirty="0"/>
              <a:t>Σύνδεσμος: </a:t>
            </a:r>
            <a:r>
              <a:rPr lang="en-US" sz="1600" dirty="0"/>
              <a:t>http://www.raywilsonbirdphotography.co.uk/Diary/2010/March_2010.html. </a:t>
            </a:r>
            <a:r>
              <a:rPr lang="el-GR" sz="1600" dirty="0"/>
              <a:t>Πηγή: </a:t>
            </a:r>
            <a:r>
              <a:rPr lang="en-US" sz="1600" dirty="0"/>
              <a:t>http://www.raywilsonbirdphotography.co.uk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9. </a:t>
            </a:r>
            <a:r>
              <a:rPr lang="el-GR" sz="1600" dirty="0"/>
              <a:t>Σύνδεσμος:</a:t>
            </a:r>
            <a:r>
              <a:rPr lang="en-US" sz="1600" dirty="0"/>
              <a:t>https://www.pinterest.com/pin/273734483575493243/ </a:t>
            </a:r>
            <a:r>
              <a:rPr lang="el-GR" sz="1600" dirty="0"/>
              <a:t>Πηγή:  </a:t>
            </a:r>
            <a:r>
              <a:rPr lang="en-US" sz="1600" dirty="0"/>
              <a:t>ru-podicipediformes.blogspot.com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10 </a:t>
            </a:r>
            <a:r>
              <a:rPr lang="el-GR" sz="1600" dirty="0"/>
              <a:t>. Σύνδεσμος:</a:t>
            </a:r>
            <a:r>
              <a:rPr lang="en-US" sz="1600" dirty="0"/>
              <a:t>http://www.thedailymind.com/quotes-2/15-quotes-to-beat-depression/ </a:t>
            </a:r>
            <a:r>
              <a:rPr lang="el-GR" sz="1600" dirty="0"/>
              <a:t>Πηγή: </a:t>
            </a:r>
            <a:r>
              <a:rPr lang="en-US" sz="1600" dirty="0"/>
              <a:t>http://www.thedailymind.com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11</a:t>
            </a:r>
            <a:r>
              <a:rPr lang="el-GR" sz="1600" dirty="0"/>
              <a:t>. </a:t>
            </a:r>
            <a:r>
              <a:rPr lang="en-US" sz="1600" dirty="0"/>
              <a:t>Greater Rhea (Rhea </a:t>
            </a:r>
            <a:r>
              <a:rPr lang="en-US" sz="1600" dirty="0" err="1"/>
              <a:t>americana</a:t>
            </a:r>
            <a:r>
              <a:rPr lang="en-US" sz="1600" dirty="0"/>
              <a:t>). Copyright Tom Davis. </a:t>
            </a:r>
            <a:r>
              <a:rPr lang="el-GR" sz="1600" dirty="0"/>
              <a:t>Σύνδεσμος: </a:t>
            </a:r>
            <a:r>
              <a:rPr lang="en-US" sz="1600" dirty="0"/>
              <a:t>http://www.geometer.org/Brazil2006/best.html.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www.geometer.org.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12. </a:t>
            </a:r>
            <a:r>
              <a:rPr lang="en-US" sz="1600" dirty="0"/>
              <a:t>RHEA FOOT IMAGE CREDIT: HTTP://JERSEYBOYSHUNTDINOSAURS.BLOGSPOT.COM. </a:t>
            </a:r>
            <a:r>
              <a:rPr lang="el-GR" sz="1600" dirty="0"/>
              <a:t>Σύνδεσμος: </a:t>
            </a:r>
            <a:r>
              <a:rPr lang="en-US" sz="1600" dirty="0"/>
              <a:t>http://www.pandemoniumaviaries.org/blog/2013/10/where-did-the-dinosaurs-go. </a:t>
            </a:r>
            <a:r>
              <a:rPr lang="el-GR" sz="1600" dirty="0"/>
              <a:t>Πηγή: </a:t>
            </a:r>
            <a:r>
              <a:rPr lang="en-US" sz="1600" dirty="0"/>
              <a:t>http://www.pandemoniumaviaries.org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13. </a:t>
            </a:r>
            <a:r>
              <a:rPr lang="en-US" sz="1600" dirty="0"/>
              <a:t>Picture: RSPB Images/ Mark Hamblin. </a:t>
            </a:r>
            <a:r>
              <a:rPr lang="el-GR" sz="1600" dirty="0"/>
              <a:t>Σύνδεσμος:</a:t>
            </a:r>
            <a:r>
              <a:rPr lang="en-US" sz="1600" dirty="0"/>
              <a:t>http://www.telegraph.co.uk/travel/picturegalleries/5172109/Where-to-go-wild-in-Britain-best-UK-wildlife-spectacles.html?image=4.  </a:t>
            </a:r>
            <a:r>
              <a:rPr lang="el-GR" sz="1600" dirty="0"/>
              <a:t>Πηγή: </a:t>
            </a:r>
            <a:r>
              <a:rPr lang="en-US" sz="1600" dirty="0"/>
              <a:t>http://www.telegraph.co.uk/.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(3/3)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14. </a:t>
            </a:r>
            <a:r>
              <a:rPr lang="en-US" sz="1600" dirty="0"/>
              <a:t>Author: Chris and Megan Perkins. </a:t>
            </a:r>
            <a:r>
              <a:rPr lang="el-GR" sz="1600" dirty="0"/>
              <a:t>Σύνδεσμος: </a:t>
            </a:r>
            <a:r>
              <a:rPr lang="en-US" sz="1600" dirty="0"/>
              <a:t>http://ibc.lynxeds.com/photo/jackass-penguin-spheniscus-demersus/penguin-leaving-water-after-preening-bathing. </a:t>
            </a:r>
            <a:r>
              <a:rPr lang="el-GR" sz="1600" dirty="0"/>
              <a:t>Πηγή: </a:t>
            </a:r>
            <a:r>
              <a:rPr lang="en-US" sz="1600" dirty="0"/>
              <a:t>http://ibc.lynxeds.com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</a:t>
            </a:r>
            <a:r>
              <a:rPr lang="el-GR" sz="1600" dirty="0"/>
              <a:t> </a:t>
            </a:r>
            <a:r>
              <a:rPr lang="en-US" sz="1600" dirty="0"/>
              <a:t>A kea. Wikipedia the Free Encyclopedia. Creative Commons.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https://en.wikipedia.org/wiki/List_of_English_words_of_M%C4%81ori_origin. </a:t>
            </a:r>
            <a:r>
              <a:rPr lang="el-GR" sz="1600" dirty="0"/>
              <a:t>Πηγή: </a:t>
            </a:r>
            <a:r>
              <a:rPr lang="en-US" sz="1600" dirty="0"/>
              <a:t>https://en.wikipedia.org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16.</a:t>
            </a:r>
            <a:r>
              <a:rPr lang="el-GR" sz="1600" dirty="0"/>
              <a:t> </a:t>
            </a:r>
            <a:r>
              <a:rPr lang="en-US" sz="1600" dirty="0"/>
              <a:t>Wild Republic - Toucan </a:t>
            </a:r>
            <a:r>
              <a:rPr lang="en-US" sz="1600" dirty="0" err="1"/>
              <a:t>jouet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peluche</a:t>
            </a:r>
            <a:r>
              <a:rPr lang="en-US" sz="1600" dirty="0"/>
              <a:t> 30cm de Wild Republic. </a:t>
            </a:r>
            <a:r>
              <a:rPr lang="el-GR" sz="1600" dirty="0"/>
              <a:t>Σύνδεσμος:</a:t>
            </a:r>
            <a:r>
              <a:rPr lang="en-US" sz="1600" dirty="0"/>
              <a:t>http://www.amazon.fr/Wild-Republic-Toucan-jouet-peluche/dp/B000EXTXDI. </a:t>
            </a:r>
            <a:r>
              <a:rPr lang="el-GR" sz="1600" dirty="0"/>
              <a:t>Πηγή:</a:t>
            </a:r>
            <a:r>
              <a:rPr lang="en-US" sz="1600" dirty="0"/>
              <a:t>http://www.amazon.fr.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</a:t>
            </a:r>
            <a:r>
              <a:rPr lang="el-GR" sz="1600" dirty="0"/>
              <a:t>7. </a:t>
            </a:r>
            <a:r>
              <a:rPr lang="en-US" sz="1600" dirty="0"/>
              <a:t>Keel-billed toucan in Las Pumas Zoo, Costa Rica. Wikipedia the Free Encyclopedia, Creative Commons.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https://en.wikipedia.org/wiki/Keel-billed_toucan. </a:t>
            </a:r>
            <a:r>
              <a:rPr lang="el-GR" sz="1600" dirty="0"/>
              <a:t>Πηγή: </a:t>
            </a:r>
            <a:r>
              <a:rPr lang="en-US" sz="1600" dirty="0"/>
              <a:t>https://en.wikipedia.org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18. </a:t>
            </a:r>
            <a:r>
              <a:rPr lang="en-US" sz="1600" dirty="0"/>
              <a:t>Peahen. </a:t>
            </a:r>
            <a:r>
              <a:rPr lang="el-GR" sz="1600" dirty="0"/>
              <a:t>Σύνδεσμος: </a:t>
            </a:r>
            <a:r>
              <a:rPr lang="en-US" sz="1600" dirty="0"/>
              <a:t>https://www.pinterest.com/scarletgale/peacocks/. </a:t>
            </a:r>
            <a:r>
              <a:rPr lang="el-GR" sz="1600" dirty="0"/>
              <a:t>Πηγή: </a:t>
            </a:r>
            <a:r>
              <a:rPr lang="en-US" sz="1600" dirty="0"/>
              <a:t>http://www.dogbreedinfo.com/pets/peafowl.htm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19</a:t>
            </a:r>
            <a:r>
              <a:rPr lang="el-GR" sz="1600" dirty="0"/>
              <a:t>. © 2008 - </a:t>
            </a:r>
            <a:r>
              <a:rPr lang="en-US" sz="1600" dirty="0"/>
              <a:t>www.tavuskusuciftligi.com. </a:t>
            </a:r>
            <a:r>
              <a:rPr lang="el-GR" sz="1600" dirty="0"/>
              <a:t>Σύνδεσμος: </a:t>
            </a:r>
            <a:r>
              <a:rPr lang="en-US" sz="1600" dirty="0"/>
              <a:t>http://www.tavuskusuciftligi.com/detay.asp?sec=7&amp;galcatid=3. </a:t>
            </a:r>
            <a:r>
              <a:rPr lang="el-GR" sz="1600" dirty="0"/>
              <a:t>Πηγή: </a:t>
            </a:r>
            <a:r>
              <a:rPr lang="en-US" sz="1600" dirty="0"/>
              <a:t>http://www.tavuskusuciftligi.com.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2.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Ρινοτρυπανόμορφα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Σωληνωτές, εξωτερικές ρινικές οπές.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Diomedea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exulans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Content Placeholder 4" descr="Albatross hea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54" b="-24854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2136" y="52115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3.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Γλαυκόμορφα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Μάτια μπροστά, κοντός λαιμός γαμψό ράμφος, ισχυρά νύχια.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Athene</a:t>
            </a:r>
            <a:r>
              <a:rPr lang="en-US" altLang="el-GR" i="1" dirty="0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solidFill>
                  <a:srgbClr val="000090"/>
                </a:solidFill>
                <a:ea typeface="ＭＳ Ｐゴシック" panose="020B0600070205080204" pitchFamily="34" charset="-128"/>
              </a:rPr>
              <a:t>noctua</a:t>
            </a:r>
            <a:endParaRPr lang="en-US" altLang="el-GR" i="1" dirty="0" smtClean="0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8" name="Content Placeholder 4" descr="athene_noctu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76" r="-29776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8751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4.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Γαβιόμορφα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Πόδια στο πίσω μέρος του σώματος, τρία από τα τέσσερα δάκτυλα περιβάλλονται από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νυκτική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μεμβράνη.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Gavia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immer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7412" name="Content Placeholder 4" descr="Common loon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" b="127"/>
          <a:stretch/>
        </p:blipFill>
        <p:spPr>
          <a:xfrm>
            <a:off x="4629150" y="2696307"/>
            <a:ext cx="3886200" cy="2590801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9953" y="49799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5.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Φοινικοπτερόμορφα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Ράμφος με ανάστροφη κλίση.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Phoenicopterus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roseus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8436" name="Content Placeholder 4" descr="Flamingo hea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0988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6.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Πελαργόμορφα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Μακρύς λαιμός, οξύληκτο ράμφος, κοντή ουρά, πόδια μακριά και γυμνά.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Ardea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herodias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Content Placeholder 4" descr="great-blue-her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57" r="-16757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01343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7.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Στρουθιονόμορφα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Δύο δάκτυλα, καλά αναπτυγμένα πόδια, ικανός δρομέας.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Struthio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camelus</a:t>
            </a:r>
            <a:endParaRPr lang="en-US" altLang="el-GR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5" y="2116141"/>
            <a:ext cx="3996549" cy="3996549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76739" y="57293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7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8. 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Πυγοποδόμορφα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Συστηματικής Πτηνών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 smtClean="0">
                <a:ea typeface="ＭＳ Ｐゴシック" panose="020B0600070205080204" pitchFamily="34" charset="-128"/>
              </a:rPr>
              <a:t>Πόδια στο πίσω μέρος του σώματος, λοβωτά δάκτυλα.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i="1" dirty="0" err="1" smtClean="0">
                <a:ea typeface="ＭＳ Ｐゴシック" panose="020B0600070205080204" pitchFamily="34" charset="-128"/>
              </a:rPr>
              <a:t>Podiceps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cristatus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Content Placeholder 4" descr="Podicipediforme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7" y="3814897"/>
            <a:ext cx="2525640" cy="2347778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5" y="1853430"/>
            <a:ext cx="3836988" cy="2552865"/>
          </a:xfrm>
        </p:spPr>
      </p:pic>
      <p:sp>
        <p:nvSpPr>
          <p:cNvPr id="9" name="TextBox 8"/>
          <p:cNvSpPr txBox="1"/>
          <p:nvPr/>
        </p:nvSpPr>
        <p:spPr>
          <a:xfrm>
            <a:off x="4157170" y="4093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8862" y="58285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1163</TotalTime>
  <Words>831</Words>
  <Application>Microsoft Office PowerPoint</Application>
  <PresentationFormat>On-screen Show (4:3)</PresentationFormat>
  <Paragraphs>213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Tahoma</vt:lpstr>
      <vt:lpstr>Wingdings</vt:lpstr>
      <vt:lpstr>Θέμα του Office</vt:lpstr>
      <vt:lpstr>Zωολογία ΙΙ</vt:lpstr>
      <vt:lpstr>1. Αρπακτικόμορφα</vt:lpstr>
      <vt:lpstr>2. Ρινοτρυπανόμορφα</vt:lpstr>
      <vt:lpstr>3. Γλαυκόμορφα</vt:lpstr>
      <vt:lpstr>4. Γαβιόμορφα</vt:lpstr>
      <vt:lpstr>5. Φοινικοπτερόμορφα</vt:lpstr>
      <vt:lpstr>6. Πελαργόμορφα</vt:lpstr>
      <vt:lpstr>7. Στρουθιονόμορφα</vt:lpstr>
      <vt:lpstr>8. Πυγοποδόμορφα</vt:lpstr>
      <vt:lpstr>9. Χαραδριόμορφα</vt:lpstr>
      <vt:lpstr>10. Ρεόμορφα</vt:lpstr>
      <vt:lpstr>11. Ορνιθόμορφα</vt:lpstr>
      <vt:lpstr>12. Απτηνοδυτόμορφα</vt:lpstr>
      <vt:lpstr>13. Ψιττακόμορφα</vt:lpstr>
      <vt:lpstr>14. Δρυοκολαπτόμορφα</vt:lpstr>
      <vt:lpstr>15. Ορνιθόμορφα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(1/3)</vt:lpstr>
      <vt:lpstr>Σημείωμα  Χρήσης Έργων Τρίτων (2/3)</vt:lpstr>
      <vt:lpstr>Σημείωμα  Χρήσης Έργων Τρίτων (3/3)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201</cp:revision>
  <dcterms:created xsi:type="dcterms:W3CDTF">2015-03-24T06:43:16Z</dcterms:created>
  <dcterms:modified xsi:type="dcterms:W3CDTF">2015-07-30T01:48:09Z</dcterms:modified>
</cp:coreProperties>
</file>