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456" r:id="rId2"/>
    <p:sldId id="457" r:id="rId3"/>
    <p:sldId id="459" r:id="rId4"/>
    <p:sldId id="468" r:id="rId5"/>
    <p:sldId id="460" r:id="rId6"/>
    <p:sldId id="469" r:id="rId7"/>
    <p:sldId id="470" r:id="rId8"/>
    <p:sldId id="471" r:id="rId9"/>
    <p:sldId id="472" r:id="rId10"/>
    <p:sldId id="473" r:id="rId11"/>
    <p:sldId id="474" r:id="rId12"/>
    <p:sldId id="475" r:id="rId13"/>
    <p:sldId id="476" r:id="rId14"/>
    <p:sldId id="477" r:id="rId15"/>
    <p:sldId id="478" r:id="rId16"/>
    <p:sldId id="479" r:id="rId17"/>
    <p:sldId id="480" r:id="rId18"/>
    <p:sldId id="481" r:id="rId19"/>
    <p:sldId id="410" r:id="rId20"/>
    <p:sldId id="411" r:id="rId21"/>
    <p:sldId id="412" r:id="rId22"/>
    <p:sldId id="482" r:id="rId23"/>
    <p:sldId id="483" r:id="rId24"/>
    <p:sldId id="414" r:id="rId25"/>
    <p:sldId id="41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1" autoAdjust="0"/>
    <p:restoredTop sz="89408" autoAdjust="0"/>
  </p:normalViewPr>
  <p:slideViewPr>
    <p:cSldViewPr snapToGrid="0">
      <p:cViewPr varScale="1">
        <p:scale>
          <a:sx n="66" d="100"/>
          <a:sy n="66" d="100"/>
        </p:scale>
        <p:origin x="74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A15CB-E518-42D0-B086-3B1AF5864A87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DB2FB-1A1E-483C-8906-5BB705B55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5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36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48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9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9302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2242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51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576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300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1819"/>
            <a:ext cx="7772400" cy="1415846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3602037"/>
            <a:ext cx="6894871" cy="2710273"/>
          </a:xfrm>
        </p:spPr>
        <p:txBody>
          <a:bodyPr/>
          <a:lstStyle>
            <a:lvl1pPr marL="0" indent="0" algn="ctr">
              <a:buNone/>
              <a:defRPr lang="en-US" sz="2400" b="1" smtClean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l-GR" sz="2800" dirty="0" smtClean="0"/>
          </a:p>
        </p:txBody>
      </p:sp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" y="621594"/>
            <a:ext cx="4147938" cy="81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22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sz="quarter" idx="12"/>
          </p:nvPr>
        </p:nvSpPr>
        <p:spPr>
          <a:xfrm>
            <a:off x="628650" y="1855788"/>
            <a:ext cx="7886700" cy="230505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8" name="Θέση εικόνας 7"/>
          <p:cNvSpPr>
            <a:spLocks noGrp="1"/>
          </p:cNvSpPr>
          <p:nvPr>
            <p:ph type="pic" sz="quarter" idx="13"/>
          </p:nvPr>
        </p:nvSpPr>
        <p:spPr>
          <a:xfrm>
            <a:off x="628650" y="4214813"/>
            <a:ext cx="7886700" cy="19478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79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24388" y="1853430"/>
            <a:ext cx="3890962" cy="20692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24388" y="4048124"/>
            <a:ext cx="3890962" cy="21145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28650" y="1854200"/>
            <a:ext cx="3890963" cy="4308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68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24388" y="1853430"/>
            <a:ext cx="3890962" cy="20692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24388" y="4048124"/>
            <a:ext cx="3890962" cy="21145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28650" y="1853430"/>
            <a:ext cx="3836988" cy="43092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30238" y="2160588"/>
            <a:ext cx="2949575" cy="37004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33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9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2"/>
          </p:nvPr>
        </p:nvSpPr>
        <p:spPr>
          <a:xfrm>
            <a:off x="628650" y="1854200"/>
            <a:ext cx="7886700" cy="3860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7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628650" y="1866900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7"/>
          </p:nvPr>
        </p:nvSpPr>
        <p:spPr>
          <a:xfrm>
            <a:off x="628650" y="406059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8"/>
          </p:nvPr>
        </p:nvSpPr>
        <p:spPr>
          <a:xfrm>
            <a:off x="4724400" y="184833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4737100" y="406059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03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8650" y="1866900"/>
            <a:ext cx="3778250" cy="2032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37100" y="1854200"/>
            <a:ext cx="3778250" cy="20447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2682875" y="4075111"/>
            <a:ext cx="3778250" cy="203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26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27050" y="2311400"/>
            <a:ext cx="2520950" cy="31877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302000" y="2311400"/>
            <a:ext cx="2501900" cy="31877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076950" y="2311400"/>
            <a:ext cx="2495550" cy="3187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5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1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61458">
            <a:off x="858904" y="3912368"/>
            <a:ext cx="864017" cy="571191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61458">
            <a:off x="858904" y="3912368"/>
            <a:ext cx="864017" cy="57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53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1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415" y="3386622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5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Θέση εικόνας 6"/>
          <p:cNvSpPr>
            <a:spLocks noGrp="1"/>
          </p:cNvSpPr>
          <p:nvPr>
            <p:ph type="pic" sz="quarter" idx="13"/>
          </p:nvPr>
        </p:nvSpPr>
        <p:spPr>
          <a:xfrm>
            <a:off x="628651" y="1794694"/>
            <a:ext cx="7886699" cy="383693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14"/>
          </p:nvPr>
        </p:nvSpPr>
        <p:spPr>
          <a:xfrm>
            <a:off x="628650" y="5735636"/>
            <a:ext cx="7940675" cy="485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660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SmartArt 5"/>
          <p:cNvSpPr>
            <a:spLocks noGrp="1"/>
          </p:cNvSpPr>
          <p:nvPr>
            <p:ph type="dgm" sz="quarter" idx="12"/>
          </p:nvPr>
        </p:nvSpPr>
        <p:spPr>
          <a:xfrm>
            <a:off x="628650" y="1858963"/>
            <a:ext cx="7886700" cy="4261618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13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εικόνας 5"/>
          <p:cNvSpPr>
            <a:spLocks noGrp="1"/>
          </p:cNvSpPr>
          <p:nvPr>
            <p:ph type="pic" sz="quarter" idx="12"/>
          </p:nvPr>
        </p:nvSpPr>
        <p:spPr>
          <a:xfrm>
            <a:off x="628650" y="1843088"/>
            <a:ext cx="5300663" cy="426243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13"/>
          </p:nvPr>
        </p:nvSpPr>
        <p:spPr>
          <a:xfrm>
            <a:off x="6091238" y="1843088"/>
            <a:ext cx="2595562" cy="4233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88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12"/>
          </p:nvPr>
        </p:nvSpPr>
        <p:spPr>
          <a:xfrm>
            <a:off x="3790950" y="1828800"/>
            <a:ext cx="4724400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13"/>
          </p:nvPr>
        </p:nvSpPr>
        <p:spPr>
          <a:xfrm>
            <a:off x="628650" y="1798638"/>
            <a:ext cx="3101975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118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3889" y="6325416"/>
            <a:ext cx="6830668" cy="2809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4557" y="6325416"/>
            <a:ext cx="550793" cy="2809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 userDrawn="1"/>
        </p:nvPicPr>
        <p:blipFill rotWithShape="1">
          <a:blip r:embed="rId22"/>
          <a:srcRect l="1" r="85167"/>
          <a:stretch/>
        </p:blipFill>
        <p:spPr>
          <a:xfrm>
            <a:off x="628650" y="6164722"/>
            <a:ext cx="505239" cy="6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85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79" r:id="rId5"/>
    <p:sldLayoutId id="2147483666" r:id="rId6"/>
    <p:sldLayoutId id="2147483671" r:id="rId7"/>
    <p:sldLayoutId id="2147483672" r:id="rId8"/>
    <p:sldLayoutId id="2147483673" r:id="rId9"/>
    <p:sldLayoutId id="2147483674" r:id="rId10"/>
    <p:sldLayoutId id="2147483685" r:id="rId11"/>
    <p:sldLayoutId id="2147483681" r:id="rId12"/>
    <p:sldLayoutId id="2147483682" r:id="rId13"/>
    <p:sldLayoutId id="2147483680" r:id="rId14"/>
    <p:sldLayoutId id="2147483669" r:id="rId15"/>
    <p:sldLayoutId id="2147483675" r:id="rId16"/>
    <p:sldLayoutId id="2147483676" r:id="rId17"/>
    <p:sldLayoutId id="2147483678" r:id="rId18"/>
    <p:sldLayoutId id="2147483677" r:id="rId19"/>
    <p:sldLayoutId id="2147483683" r:id="rId20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6">
              <a:lumMod val="75000"/>
            </a:schemeClr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Ζωική Ποικιλότητα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2037"/>
            <a:ext cx="8001001" cy="2710273"/>
          </a:xfrm>
        </p:spPr>
        <p:txBody>
          <a:bodyPr>
            <a:normAutofit lnSpcReduction="10000"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Ενότητα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7.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Συγκριτική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Θεώρηση της Δομής και Λειτουργίας των Ζώων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sz="2800" dirty="0"/>
          </a:p>
          <a:p>
            <a:r>
              <a:rPr lang="el-GR" dirty="0" err="1" smtClean="0"/>
              <a:t>Ρόζα</a:t>
            </a:r>
            <a:r>
              <a:rPr lang="el-GR" dirty="0" smtClean="0"/>
              <a:t> Μαρία </a:t>
            </a:r>
            <a:r>
              <a:rPr lang="el-GR" dirty="0" err="1" smtClean="0"/>
              <a:t>Τζαννετάτου</a:t>
            </a:r>
            <a:r>
              <a:rPr lang="el-GR" dirty="0" smtClean="0"/>
              <a:t> </a:t>
            </a:r>
            <a:r>
              <a:rPr lang="el-GR" dirty="0" err="1" smtClean="0"/>
              <a:t>Πολυμένη</a:t>
            </a:r>
            <a:r>
              <a:rPr lang="el-GR" dirty="0" smtClean="0"/>
              <a:t>, Επίκουρη Καθηγήτρια</a:t>
            </a:r>
            <a:endParaRPr lang="el-GR" dirty="0"/>
          </a:p>
          <a:p>
            <a:r>
              <a:rPr lang="el-GR" dirty="0"/>
              <a:t>Σχολή Θετικών Επιστημών</a:t>
            </a:r>
          </a:p>
          <a:p>
            <a:r>
              <a:rPr lang="el-GR" dirty="0" smtClean="0"/>
              <a:t>Τμήμα Βιολογίας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85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Μορφολογία 2/5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b="1" dirty="0"/>
              <a:t>20ος αιώνας</a:t>
            </a:r>
            <a:r>
              <a:rPr lang="el-GR" sz="2400" b="1" dirty="0" smtClean="0"/>
              <a:t>:</a:t>
            </a:r>
          </a:p>
          <a:p>
            <a:pPr marL="0" indent="0">
              <a:buNone/>
              <a:defRPr/>
            </a:pPr>
            <a:endParaRPr lang="el-GR" sz="2400" b="1" dirty="0"/>
          </a:p>
          <a:p>
            <a:pPr>
              <a:defRPr/>
            </a:pPr>
            <a:r>
              <a:rPr lang="el-GR" altLang="el-GR" sz="2400" dirty="0"/>
              <a:t>Θρίαμβος του Δαρβινισμού. </a:t>
            </a:r>
          </a:p>
          <a:p>
            <a:pPr>
              <a:defRPr/>
            </a:pPr>
            <a:r>
              <a:rPr lang="el-GR" altLang="el-GR" sz="2400" dirty="0"/>
              <a:t>Σε ύφεση το ενδιαφέρον για τη μορφολογία.</a:t>
            </a:r>
          </a:p>
          <a:p>
            <a:pPr>
              <a:defRPr/>
            </a:pPr>
            <a:r>
              <a:rPr lang="el-GR" altLang="el-GR" sz="2400" dirty="0"/>
              <a:t>Επαναφορά των θεμάτων περί τη μορφολογία.</a:t>
            </a:r>
          </a:p>
          <a:p>
            <a:pPr marL="0" indent="0">
              <a:buNone/>
              <a:defRPr/>
            </a:pPr>
            <a:endParaRPr lang="el-GR" altLang="el-GR" sz="2400" dirty="0" smtClean="0"/>
          </a:p>
          <a:p>
            <a:pPr marL="0" indent="0">
              <a:buNone/>
              <a:defRPr/>
            </a:pPr>
            <a:endParaRPr lang="el-GR" altLang="el-GR" sz="2400" dirty="0" smtClean="0">
              <a:solidFill>
                <a:srgbClr val="E85E00"/>
              </a:solidFill>
            </a:endParaRPr>
          </a:p>
          <a:p>
            <a:pPr marL="0" indent="0">
              <a:buNone/>
              <a:defRPr/>
            </a:pPr>
            <a:endParaRPr lang="el-GR" sz="2400" dirty="0" smtClean="0">
              <a:solidFill>
                <a:schemeClr val="folHlink"/>
              </a:solidFill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fol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7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Μορφολογία 3/5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b="1" dirty="0"/>
              <a:t>Σήμερα </a:t>
            </a:r>
            <a:r>
              <a:rPr lang="el-GR" sz="2400" dirty="0"/>
              <a:t>:</a:t>
            </a:r>
          </a:p>
          <a:p>
            <a:pPr marL="0" indent="0">
              <a:buNone/>
              <a:defRPr/>
            </a:pPr>
            <a:endParaRPr lang="el-GR" sz="2400" b="1" dirty="0"/>
          </a:p>
          <a:p>
            <a:pPr>
              <a:defRPr/>
            </a:pPr>
            <a:r>
              <a:rPr lang="el-GR" sz="2400" dirty="0"/>
              <a:t>Η </a:t>
            </a:r>
            <a:r>
              <a:rPr lang="el-GR" sz="2400" b="1" dirty="0"/>
              <a:t>μορφολογία</a:t>
            </a:r>
            <a:r>
              <a:rPr lang="el-GR" sz="2400" dirty="0"/>
              <a:t>, όπως και η </a:t>
            </a:r>
            <a:r>
              <a:rPr lang="el-GR" sz="2400" b="1" dirty="0"/>
              <a:t>φυσική επιλογή</a:t>
            </a:r>
            <a:r>
              <a:rPr lang="el-GR" sz="2400" dirty="0"/>
              <a:t>, παίζει καθοριστικό </a:t>
            </a:r>
            <a:r>
              <a:rPr lang="el-GR" sz="2400" dirty="0" smtClean="0"/>
              <a:t>ρόλο </a:t>
            </a:r>
            <a:r>
              <a:rPr lang="el-GR" sz="2400" dirty="0"/>
              <a:t>στον τελικό σχεδιασμό.</a:t>
            </a:r>
          </a:p>
          <a:p>
            <a:pPr marL="0" indent="0">
              <a:buNone/>
              <a:defRPr/>
            </a:pPr>
            <a:endParaRPr lang="el-GR" altLang="el-GR" sz="2400" dirty="0" smtClean="0"/>
          </a:p>
          <a:p>
            <a:pPr algn="ctr"/>
            <a:r>
              <a:rPr lang="el-GR" altLang="el-GR" sz="2400" i="1" dirty="0"/>
              <a:t>Η εξέλιξη λειτουργεί με τμήματα  του σώματος διαθέσιμα σε χρήσιμους λειτουργικούς </a:t>
            </a:r>
            <a:r>
              <a:rPr lang="el-GR" altLang="el-GR" sz="2400" i="1" dirty="0" smtClean="0"/>
              <a:t>συνδυασμούς</a:t>
            </a:r>
            <a:r>
              <a:rPr lang="en-US" altLang="el-GR" sz="2400" i="1" dirty="0"/>
              <a:t>”</a:t>
            </a:r>
            <a:r>
              <a:rPr lang="el-GR" altLang="el-GR" sz="2400" i="1" dirty="0"/>
              <a:t>.</a:t>
            </a:r>
          </a:p>
          <a:p>
            <a:pPr marL="0" indent="0">
              <a:buNone/>
              <a:defRPr/>
            </a:pPr>
            <a:endParaRPr lang="el-GR" altLang="el-GR" sz="2400" dirty="0" smtClean="0"/>
          </a:p>
          <a:p>
            <a:pPr marL="0" indent="0">
              <a:buNone/>
              <a:defRPr/>
            </a:pPr>
            <a:endParaRPr lang="el-GR" sz="2400" dirty="0" smtClean="0">
              <a:solidFill>
                <a:schemeClr val="folHlink"/>
              </a:solidFill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fol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Μορφολογία 4/5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400" dirty="0"/>
              <a:t>Γιατί τα ζώα δεν κινούνται με ρόδες;</a:t>
            </a:r>
          </a:p>
          <a:p>
            <a:pPr>
              <a:defRPr/>
            </a:pPr>
            <a:r>
              <a:rPr lang="el-GR" altLang="el-GR" sz="2400" dirty="0"/>
              <a:t>Γιατί δεν υπάρχουν ελέφαντες που πετούν;</a:t>
            </a:r>
          </a:p>
          <a:p>
            <a:pPr>
              <a:defRPr/>
            </a:pPr>
            <a:endParaRPr lang="el-GR" sz="2400" dirty="0" smtClean="0"/>
          </a:p>
          <a:p>
            <a:pPr marL="0" indent="0">
              <a:buNone/>
              <a:defRPr/>
            </a:pPr>
            <a:r>
              <a:rPr lang="el-GR" altLang="el-GR" sz="2400" b="1" dirty="0"/>
              <a:t>Παράγοντες στην προέλευση καινούργιων σχεδίων ή ζώων:</a:t>
            </a:r>
          </a:p>
          <a:p>
            <a:pPr>
              <a:defRPr/>
            </a:pPr>
            <a:r>
              <a:rPr lang="el-GR" altLang="el-GR" sz="2400" dirty="0"/>
              <a:t>δομικοί περιορισμοί </a:t>
            </a:r>
          </a:p>
          <a:p>
            <a:pPr>
              <a:defRPr/>
            </a:pPr>
            <a:r>
              <a:rPr lang="el-GR" altLang="el-GR" sz="2400" dirty="0"/>
              <a:t>λειτουργική </a:t>
            </a:r>
            <a:r>
              <a:rPr lang="el-GR" altLang="el-GR" sz="2400" dirty="0" smtClean="0"/>
              <a:t>ενότητα</a:t>
            </a:r>
          </a:p>
          <a:p>
            <a:pPr>
              <a:defRPr/>
            </a:pPr>
            <a:endParaRPr lang="el-GR" altLang="el-GR" sz="2400" dirty="0"/>
          </a:p>
          <a:p>
            <a:pPr marL="0" indent="0">
              <a:buNone/>
              <a:defRPr/>
            </a:pPr>
            <a:r>
              <a:rPr lang="el-GR" altLang="el-GR" sz="2400" dirty="0"/>
              <a:t>Η εσωτερική και εξωτερική κατασκευή θέτουν όρια σε επιτρεπτές αλλαγές.</a:t>
            </a:r>
          </a:p>
          <a:p>
            <a:pPr marL="0" indent="0" algn="ctr">
              <a:buNone/>
              <a:defRPr/>
            </a:pPr>
            <a:r>
              <a:rPr lang="el-GR" altLang="el-GR" sz="2400" b="1" dirty="0"/>
              <a:t>Νέα είδη =&gt; Νέες δυνατότητες.</a:t>
            </a:r>
          </a:p>
          <a:p>
            <a:pPr marL="0" indent="0">
              <a:buNone/>
              <a:defRPr/>
            </a:pPr>
            <a:endParaRPr lang="el-GR" sz="24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6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Μορφολογία 5/5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/>
              <a:t>Όμως </a:t>
            </a:r>
            <a:r>
              <a:rPr lang="el-GR" altLang="el-GR" sz="2400" b="1" dirty="0" smtClean="0"/>
              <a:t>:</a:t>
            </a:r>
          </a:p>
          <a:p>
            <a:r>
              <a:rPr lang="el-GR" altLang="el-GR" sz="2400" dirty="0"/>
              <a:t>Η φυσική επιλογή </a:t>
            </a:r>
            <a:r>
              <a:rPr lang="el-GR" altLang="el-GR" sz="2400" b="1" dirty="0"/>
              <a:t>δεν </a:t>
            </a:r>
            <a:r>
              <a:rPr lang="el-GR" altLang="el-GR" sz="2400" dirty="0"/>
              <a:t>εγκαινιάζει τις εξελικτικές αλλαγές σε ένα σχέδιο.</a:t>
            </a:r>
          </a:p>
          <a:p>
            <a:r>
              <a:rPr lang="el-GR" altLang="el-GR" sz="2400" dirty="0"/>
              <a:t>Απλώς δρα στις δυνατότητες που προϋπάρχουν.</a:t>
            </a:r>
          </a:p>
          <a:p>
            <a:pPr marL="0" indent="0">
              <a:buNone/>
            </a:pPr>
            <a:endParaRPr lang="el-GR" altLang="el-GR" sz="2400" b="1" dirty="0" smtClean="0"/>
          </a:p>
          <a:p>
            <a:pPr marL="0" indent="0">
              <a:buNone/>
            </a:pPr>
            <a:r>
              <a:rPr lang="el-GR" altLang="el-GR" sz="2400" dirty="0"/>
              <a:t>Για τη συνολική κατανόηση του σχεδιασμού μελετάμε </a:t>
            </a:r>
            <a:r>
              <a:rPr lang="el-GR" altLang="el-GR" sz="2400" b="1" dirty="0"/>
              <a:t>δομή</a:t>
            </a:r>
            <a:r>
              <a:rPr lang="el-GR" altLang="el-GR" sz="2400" dirty="0"/>
              <a:t>, </a:t>
            </a:r>
            <a:r>
              <a:rPr lang="el-GR" altLang="el-GR" sz="2400" b="1" dirty="0"/>
              <a:t>λειτουργία</a:t>
            </a:r>
            <a:r>
              <a:rPr lang="el-GR" altLang="el-GR" sz="2400" dirty="0"/>
              <a:t> και </a:t>
            </a:r>
            <a:r>
              <a:rPr lang="el-GR" altLang="el-GR" sz="2400" b="1" dirty="0"/>
              <a:t>εξέλιξη</a:t>
            </a:r>
            <a:r>
              <a:rPr lang="el-GR" altLang="el-GR" sz="2400" dirty="0"/>
              <a:t> μαζί.</a:t>
            </a:r>
          </a:p>
          <a:p>
            <a:pPr marL="0" indent="0">
              <a:buNone/>
            </a:pPr>
            <a:endParaRPr lang="el-GR" altLang="el-GR" sz="2400" b="1" dirty="0">
              <a:solidFill>
                <a:schemeClr val="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Προσαρμογή (</a:t>
            </a:r>
            <a:r>
              <a:rPr lang="en-US" dirty="0" smtClean="0"/>
              <a:t>Adaptation)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Διεργασία γενετικής αλλαγής ενός πληθυσμού, οφειλόμενη στη φυσική επιλογή και δια της </a:t>
            </a:r>
            <a:r>
              <a:rPr lang="el-GR" altLang="el-GR" sz="2400" dirty="0" smtClean="0"/>
              <a:t>οποίας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η </a:t>
            </a:r>
            <a:r>
              <a:rPr lang="el-GR" altLang="el-GR" sz="2400" dirty="0"/>
              <a:t>μέση κατάσταση ενός χαρακτήρα βελτιώνεται ως προς μια συγκεκριμένη λειτουργία. </a:t>
            </a:r>
            <a:endParaRPr lang="en-US" altLang="el-GR" sz="2400" dirty="0" smtClean="0"/>
          </a:p>
          <a:p>
            <a:pPr marL="216000" indent="0">
              <a:buNone/>
            </a:pPr>
            <a:r>
              <a:rPr lang="el-GR" altLang="el-GR" sz="2400" dirty="0" smtClean="0"/>
              <a:t>Ή απλώς</a:t>
            </a:r>
            <a:r>
              <a:rPr lang="en-US" altLang="el-GR" sz="2400" dirty="0" smtClean="0"/>
              <a:t>, </a:t>
            </a:r>
            <a:r>
              <a:rPr lang="el-GR" altLang="el-GR" sz="2400" dirty="0" smtClean="0"/>
              <a:t>η </a:t>
            </a:r>
            <a:r>
              <a:rPr lang="el-GR" altLang="el-GR" sz="2400" dirty="0"/>
              <a:t>ιδιότητα που έχουν τα άτομα για αύξηση της σχετικής </a:t>
            </a:r>
            <a:r>
              <a:rPr lang="el-GR" altLang="el-GR" sz="2400" b="1" dirty="0" err="1"/>
              <a:t>αρμοστικότητας</a:t>
            </a:r>
            <a:r>
              <a:rPr lang="el-GR" altLang="el-GR" sz="2400" dirty="0"/>
              <a:t>.</a:t>
            </a:r>
          </a:p>
          <a:p>
            <a:pPr marL="0" indent="0">
              <a:buNone/>
            </a:pPr>
            <a:endParaRPr lang="el-GR" altLang="el-GR" sz="2400" b="1" dirty="0">
              <a:solidFill>
                <a:schemeClr val="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Αρμοστικότητα</a:t>
            </a:r>
            <a:r>
              <a:rPr lang="el-GR" dirty="0" smtClean="0"/>
              <a:t> (</a:t>
            </a:r>
            <a:r>
              <a:rPr lang="en-US" dirty="0" smtClean="0"/>
              <a:t>Fitness)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Η μέση συνεισφορά ενός γονότυπου στην επόμενη γενιά, ή σε επιτυχημένες γενιές, σε </a:t>
            </a:r>
            <a:r>
              <a:rPr lang="el-GR" altLang="el-GR" sz="2400" dirty="0" smtClean="0"/>
              <a:t>σύγκριση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με </a:t>
            </a:r>
            <a:r>
              <a:rPr lang="el-GR" altLang="el-GR" sz="2400" dirty="0"/>
              <a:t>αυτήν άλλου γονότυπου. Η συνεισφορά κάθε γονότυπου στην επόμενη γενιά δίνει το </a:t>
            </a:r>
            <a:r>
              <a:rPr lang="el-GR" altLang="el-GR" sz="2400" dirty="0" smtClean="0"/>
              <a:t>μέτρο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της </a:t>
            </a:r>
            <a:r>
              <a:rPr lang="el-GR" altLang="el-GR" sz="2400" dirty="0"/>
              <a:t>επιτυχίας του κάθε γονότυπου.</a:t>
            </a:r>
          </a:p>
          <a:p>
            <a:pPr marL="0" indent="0">
              <a:buNone/>
            </a:pPr>
            <a:endParaRPr lang="el-GR" altLang="el-GR" sz="2400" b="1" dirty="0">
              <a:solidFill>
                <a:schemeClr val="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2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Προσαρμοστικότητα (</a:t>
            </a:r>
            <a:r>
              <a:rPr lang="en-US" sz="4000" dirty="0" err="1" smtClean="0"/>
              <a:t>Adaptedness</a:t>
            </a:r>
            <a:r>
              <a:rPr lang="en-US" sz="4000" dirty="0" smtClean="0"/>
              <a:t>)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400" dirty="0"/>
              <a:t>Ο βαθμός κατά τον οποίο ένας οργανισμός είναι ικανός να ζήσει και να αναπαραχθεί σε </a:t>
            </a:r>
            <a:r>
              <a:rPr lang="el-GR" altLang="el-GR" sz="2400" dirty="0" smtClean="0"/>
              <a:t>δεδομένα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περιβάλλοντα</a:t>
            </a:r>
            <a:r>
              <a:rPr lang="el-GR" altLang="el-GR" sz="2400" dirty="0"/>
              <a:t>, ή η κατάσταση του να έχει προσαρμοσθεί, ή αλλιώς το μέτρο της ικανότητας ενός </a:t>
            </a:r>
            <a:r>
              <a:rPr lang="el-GR" altLang="el-GR" sz="2400" dirty="0" smtClean="0"/>
              <a:t>γονότυπου </a:t>
            </a:r>
            <a:r>
              <a:rPr lang="el-GR" altLang="el-GR" sz="2400" dirty="0"/>
              <a:t>να αλλάζει την </a:t>
            </a:r>
            <a:r>
              <a:rPr lang="el-GR" altLang="el-GR" sz="2400" dirty="0" err="1"/>
              <a:t>αρμοστικότητά</a:t>
            </a:r>
            <a:r>
              <a:rPr lang="el-GR" altLang="el-GR" sz="2400" dirty="0"/>
              <a:t> του, δηλ. την επιβίωση και αναπαραγωγή του, σε </a:t>
            </a:r>
            <a:r>
              <a:rPr lang="el-GR" altLang="el-GR" sz="2400" dirty="0" smtClean="0"/>
              <a:t>σχέση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με </a:t>
            </a:r>
            <a:r>
              <a:rPr lang="el-GR" altLang="el-GR" sz="2400" dirty="0"/>
              <a:t>τους άλλους γονότυπους. 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Βιολογική Προσαρμογή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altLang="el-GR" sz="2400" dirty="0"/>
              <a:t>Κληρονομική μετατροπή ενός φαινοτύπου, η οποία αυξάνει την πιθανότητα επιβίωσης</a:t>
            </a:r>
            <a:r>
              <a:rPr lang="el-GR" altLang="el-GR" sz="2400" dirty="0" smtClean="0"/>
              <a:t>.</a:t>
            </a:r>
          </a:p>
          <a:p>
            <a:pPr marL="0" indent="0">
              <a:buNone/>
            </a:pPr>
            <a:endParaRPr lang="el-GR" altLang="el-GR" sz="2400" dirty="0" smtClean="0"/>
          </a:p>
          <a:p>
            <a:pPr marL="0" indent="0">
              <a:buNone/>
            </a:pPr>
            <a:r>
              <a:rPr lang="el-GR" altLang="el-GR" sz="2200" b="1" dirty="0" smtClean="0"/>
              <a:t>Φαινότυπος </a:t>
            </a:r>
            <a:r>
              <a:rPr lang="el-GR" altLang="el-GR" sz="2200" b="1" dirty="0"/>
              <a:t>= έκφραση γονότυπου, άρα:</a:t>
            </a:r>
          </a:p>
          <a:p>
            <a:r>
              <a:rPr lang="el-GR" altLang="el-GR" sz="2200" dirty="0"/>
              <a:t>Οι προσαρμογές είναι το αποτέλεσμα των περιβαλλοντικών πιέσεων, οι οποίες μέσω </a:t>
            </a:r>
            <a:r>
              <a:rPr lang="el-GR" altLang="el-GR" sz="2200" dirty="0" smtClean="0"/>
              <a:t>της </a:t>
            </a:r>
            <a:r>
              <a:rPr lang="el-GR" altLang="el-GR" sz="2200" dirty="0"/>
              <a:t>φυσικής επιλογής παράγουν γενετικές μεταλλάξεις </a:t>
            </a:r>
            <a:r>
              <a:rPr lang="el-GR" altLang="el-GR" sz="2200" dirty="0" err="1"/>
              <a:t>επιβιωτικής</a:t>
            </a:r>
            <a:r>
              <a:rPr lang="el-GR" altLang="el-GR" sz="2200" dirty="0"/>
              <a:t> αξίας. </a:t>
            </a:r>
          </a:p>
          <a:p>
            <a:pPr marL="216000" indent="0">
              <a:buNone/>
            </a:pPr>
            <a:r>
              <a:rPr lang="el-GR" altLang="el-GR" sz="2200" dirty="0"/>
              <a:t>π.χ. </a:t>
            </a:r>
            <a:r>
              <a:rPr lang="el-GR" altLang="el-GR" sz="2200" dirty="0" smtClean="0"/>
              <a:t> -</a:t>
            </a:r>
            <a:r>
              <a:rPr lang="el-GR" altLang="el-GR" sz="2200" dirty="0"/>
              <a:t> </a:t>
            </a:r>
            <a:r>
              <a:rPr lang="el-GR" altLang="el-GR" sz="2200" dirty="0" smtClean="0"/>
              <a:t>ατρακτοειδές </a:t>
            </a:r>
            <a:r>
              <a:rPr lang="el-GR" altLang="el-GR" sz="2200" dirty="0"/>
              <a:t>σώμα </a:t>
            </a:r>
            <a:r>
              <a:rPr lang="el-GR" altLang="el-GR" sz="2200" dirty="0" smtClean="0"/>
              <a:t>ιχθυόσαυρου</a:t>
            </a:r>
          </a:p>
          <a:p>
            <a:pPr marL="216000" indent="0">
              <a:buNone/>
            </a:pPr>
            <a:r>
              <a:rPr lang="el-GR" altLang="el-GR" sz="2200" dirty="0"/>
              <a:t> </a:t>
            </a:r>
            <a:r>
              <a:rPr lang="el-GR" altLang="el-GR" sz="2200" dirty="0" smtClean="0"/>
              <a:t>        - δέρμα </a:t>
            </a:r>
            <a:r>
              <a:rPr lang="el-GR" altLang="el-GR" sz="2200" dirty="0"/>
              <a:t>ερπετών</a:t>
            </a:r>
            <a:r>
              <a:rPr lang="el-GR" altLang="el-GR" sz="2200" dirty="0" smtClean="0"/>
              <a:t>.</a:t>
            </a:r>
          </a:p>
          <a:p>
            <a:pPr marL="216000" indent="0">
              <a:buNone/>
            </a:pPr>
            <a:endParaRPr lang="el-GR" altLang="el-GR" sz="2200" dirty="0"/>
          </a:p>
          <a:p>
            <a:pPr marL="0" indent="0">
              <a:buNone/>
            </a:pPr>
            <a:r>
              <a:rPr lang="el-GR" sz="2200" b="1" dirty="0"/>
              <a:t>Προ-Προσαρμογή (</a:t>
            </a:r>
            <a:r>
              <a:rPr lang="en-US" sz="2200" b="1" dirty="0"/>
              <a:t>Preadaptation)</a:t>
            </a:r>
            <a:r>
              <a:rPr lang="el-GR" sz="2200" b="1" dirty="0"/>
              <a:t>: </a:t>
            </a:r>
          </a:p>
          <a:p>
            <a:r>
              <a:rPr lang="el-GR" altLang="el-GR" sz="2200" dirty="0"/>
              <a:t>Χαρακτηριστικά που δίνουν τη δυνατότητα σε ένα φαινότυπο να αντιμετωπίσει μια </a:t>
            </a:r>
            <a:r>
              <a:rPr lang="el-GR" altLang="el-GR" sz="2200" dirty="0" smtClean="0"/>
              <a:t>περιβαλλοντική </a:t>
            </a:r>
            <a:r>
              <a:rPr lang="el-GR" altLang="el-GR" sz="2200" dirty="0"/>
              <a:t>πρόκληση, πριν αυτή υπάρξει.</a:t>
            </a:r>
          </a:p>
          <a:p>
            <a:pPr marL="216000" indent="0">
              <a:buNone/>
            </a:pPr>
            <a:endParaRPr lang="el-GR" altLang="el-GR" sz="2400" dirty="0">
              <a:solidFill>
                <a:schemeClr val="fol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Βιολογική Προσαρμογή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8900" indent="-342900"/>
            <a:r>
              <a:rPr lang="el-GR" altLang="el-GR" sz="2400" dirty="0"/>
              <a:t>Τελεολογική ερμηνεία των προσαρμοστικών αλλαγών.</a:t>
            </a:r>
          </a:p>
          <a:p>
            <a:pPr marL="558900" indent="-342900"/>
            <a:r>
              <a:rPr lang="el-GR" altLang="el-GR" sz="2400" dirty="0"/>
              <a:t>Διάκριση των χαρακτήρων οι οποίοι αποτελούν προσαρμογές.</a:t>
            </a:r>
          </a:p>
          <a:p>
            <a:pPr marL="558900" indent="-342900"/>
            <a:r>
              <a:rPr lang="el-GR" altLang="el-GR" sz="2400" dirty="0"/>
              <a:t>Δράση φυσικής επιλογής.</a:t>
            </a:r>
          </a:p>
          <a:p>
            <a:pPr marL="558900" indent="-342900"/>
            <a:r>
              <a:rPr lang="el-GR" altLang="el-GR" sz="2400" dirty="0"/>
              <a:t>Φύση επιλεκτικών παραγόντων.</a:t>
            </a:r>
          </a:p>
          <a:p>
            <a:pPr marL="558900" indent="-342900"/>
            <a:r>
              <a:rPr lang="el-GR" altLang="el-GR" sz="2400" b="1" dirty="0"/>
              <a:t>Σύνθετοι χαρακτήρες</a:t>
            </a:r>
            <a:r>
              <a:rPr lang="el-GR" altLang="el-GR" sz="2400" dirty="0"/>
              <a:t> : πιθανότερες προσαρμογές.</a:t>
            </a:r>
          </a:p>
          <a:p>
            <a:pPr marL="216000" indent="0">
              <a:buNone/>
            </a:pPr>
            <a:endParaRPr lang="el-GR" altLang="el-GR" sz="24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1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Τέλος Παρουσίασης</a:t>
            </a:r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14"/>
          <p:cNvSpPr txBox="1">
            <a:spLocks noChangeArrowheads="1"/>
          </p:cNvSpPr>
          <p:nvPr/>
        </p:nvSpPr>
        <p:spPr bwMode="auto">
          <a:xfrm>
            <a:off x="447675" y="43132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3419475" y="4566752"/>
            <a:ext cx="1393825" cy="1058862"/>
          </a:xfrm>
          <a:prstGeom prst="ellips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l-GR" altLang="el-GR">
              <a:latin typeface="+mn-lt"/>
            </a:endParaRP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3419475" y="4782652"/>
            <a:ext cx="10324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l-GR" altLang="el-GR" b="1">
                <a:latin typeface="+mn-lt"/>
              </a:rPr>
              <a:t>Ομολογία</a:t>
            </a:r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4356100" y="4566752"/>
            <a:ext cx="1393825" cy="1058862"/>
          </a:xfrm>
          <a:prstGeom prst="ellips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endParaRPr lang="en-US" altLang="el-GR" sz="1800">
              <a:latin typeface="+mn-lt"/>
            </a:endParaRPr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3851275" y="4998552"/>
            <a:ext cx="1393825" cy="1058862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endParaRPr lang="en-US" altLang="el-GR" sz="1800">
              <a:latin typeface="+mn-lt"/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4643438" y="4782652"/>
            <a:ext cx="1025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l-GR" altLang="el-GR" b="1">
                <a:latin typeface="+mn-lt"/>
              </a:rPr>
              <a:t>Αναλογία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3967163" y="5501789"/>
            <a:ext cx="1181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l-GR" altLang="el-GR" b="1">
                <a:latin typeface="+mn-lt"/>
              </a:rPr>
              <a:t>Ομοπλασία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Συγκριτική Μορφολογία 1/3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897188"/>
          </a:xfrm>
        </p:spPr>
        <p:txBody>
          <a:bodyPr/>
          <a:lstStyle/>
          <a:p>
            <a:r>
              <a:rPr lang="el-GR" altLang="el-GR" sz="2400" dirty="0"/>
              <a:t>Η μελέτη της δομής των </a:t>
            </a:r>
            <a:r>
              <a:rPr lang="el-GR" altLang="el-GR" sz="2400" dirty="0" err="1"/>
              <a:t>Σπονδυλόζωων</a:t>
            </a:r>
            <a:r>
              <a:rPr lang="el-GR" altLang="el-GR" sz="2400" dirty="0"/>
              <a:t> (περιγραφική μορφολογία)και της </a:t>
            </a:r>
            <a:r>
              <a:rPr lang="el-GR" altLang="el-GR" sz="2400" dirty="0" smtClean="0"/>
              <a:t>λειτουργικής σημασίας </a:t>
            </a:r>
            <a:r>
              <a:rPr lang="el-GR" altLang="el-GR" sz="2400" dirty="0"/>
              <a:t>της δομής (λειτουργική μορφολογία) </a:t>
            </a:r>
            <a:r>
              <a:rPr lang="el-GR" altLang="el-GR" sz="2400" dirty="0" err="1"/>
              <a:t>αρτίγονων</a:t>
            </a:r>
            <a:r>
              <a:rPr lang="el-GR" altLang="el-GR" sz="2400" dirty="0"/>
              <a:t> και εξαφανισμένων οργανισμών. </a:t>
            </a:r>
          </a:p>
          <a:p>
            <a:r>
              <a:rPr lang="el-GR" altLang="el-GR" sz="2200" b="1" dirty="0"/>
              <a:t>Ομόλογοι Χαρακτήρες </a:t>
            </a:r>
            <a:r>
              <a:rPr lang="el-GR" altLang="el-GR" sz="2200" dirty="0"/>
              <a:t>: κοινή προγονική προέλευση</a:t>
            </a:r>
          </a:p>
          <a:p>
            <a:r>
              <a:rPr lang="el-GR" altLang="el-GR" sz="2200" b="1" dirty="0"/>
              <a:t>Ανάλογοι Χαρακτήρες </a:t>
            </a:r>
            <a:r>
              <a:rPr lang="el-GR" altLang="el-GR" sz="2200" dirty="0"/>
              <a:t>: κοινή λειτουργία</a:t>
            </a:r>
          </a:p>
          <a:p>
            <a:r>
              <a:rPr lang="el-GR" altLang="el-GR" sz="2200" b="1" dirty="0" err="1" smtClean="0"/>
              <a:t>Ομοπλασικοί</a:t>
            </a:r>
            <a:r>
              <a:rPr lang="el-GR" altLang="el-GR" sz="2200" b="1" dirty="0" smtClean="0"/>
              <a:t> </a:t>
            </a:r>
            <a:r>
              <a:rPr lang="el-GR" altLang="el-GR" sz="2200" b="1" dirty="0"/>
              <a:t>Χαρακτήρες</a:t>
            </a:r>
            <a:r>
              <a:rPr lang="el-GR" altLang="el-GR" sz="2200" dirty="0"/>
              <a:t> : εξωτερικά δείχνουν όμοιοι</a:t>
            </a:r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dirty="0" smtClean="0"/>
              <a:t>Σημείωμα Ιστορικού Εκδόσεων</a:t>
            </a:r>
            <a:r>
              <a:rPr lang="en-US" altLang="en-US" sz="4000" dirty="0" smtClean="0"/>
              <a:t> </a:t>
            </a:r>
            <a:r>
              <a:rPr lang="el-GR" altLang="en-US" sz="4000" dirty="0" smtClean="0"/>
              <a:t>Έργου</a:t>
            </a:r>
            <a:endParaRPr lang="en-US" altLang="en-US" sz="4000" dirty="0" smtClean="0"/>
          </a:p>
        </p:txBody>
      </p:sp>
      <p:sp useBgFill="1">
        <p:nvSpPr>
          <p:cNvPr id="11264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dirty="0" smtClean="0"/>
              <a:t>Το παρόν έργο αποτελεί την έκδοση 1.0.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Ενότητα 7.  Συγκριτική Θεώρηση της Δομής και Λειτουργίας των Ζώων</a:t>
            </a:r>
            <a:endParaRPr lang="el-GR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1F546-0C8F-4432-ACA8-6C0ADB8BBB42}" type="slidenum">
              <a:rPr lang="el-GR" smtClean="0"/>
              <a:pPr>
                <a:defRPr/>
              </a:pPr>
              <a:t>22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Σημείωμα Αναφοράς</a:t>
            </a:r>
            <a:endParaRPr lang="en-US" altLang="en-US" sz="4000" smtClean="0"/>
          </a:p>
        </p:txBody>
      </p:sp>
      <p:sp useBgFill="1">
        <p:nvSpPr>
          <p:cNvPr id="11366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000" dirty="0" err="1" smtClean="0"/>
              <a:t>Copyright</a:t>
            </a:r>
            <a:r>
              <a:rPr lang="el-GR" altLang="en-US" sz="2000" dirty="0" smtClean="0"/>
              <a:t> </a:t>
            </a:r>
            <a:r>
              <a:rPr lang="el-GR" altLang="en-US" sz="2000" dirty="0" err="1" smtClean="0"/>
              <a:t>Εθνικόν</a:t>
            </a:r>
            <a:r>
              <a:rPr lang="el-GR" altLang="en-US" sz="2000" dirty="0" smtClean="0"/>
              <a:t> και </a:t>
            </a:r>
            <a:r>
              <a:rPr lang="el-GR" altLang="en-US" sz="2000" dirty="0" err="1" smtClean="0"/>
              <a:t>Καποδιστριακόν</a:t>
            </a:r>
            <a:r>
              <a:rPr lang="el-GR" altLang="en-US" sz="2000" dirty="0" smtClean="0"/>
              <a:t> </a:t>
            </a:r>
            <a:r>
              <a:rPr lang="el-GR" altLang="en-US" sz="2000" dirty="0" err="1" smtClean="0"/>
              <a:t>Πανεπιστήμιον</a:t>
            </a:r>
            <a:r>
              <a:rPr lang="el-GR" altLang="en-US" sz="2000" dirty="0" smtClean="0"/>
              <a:t> Αθηνών</a:t>
            </a:r>
            <a:r>
              <a:rPr lang="en-US" altLang="en-US" sz="2000" dirty="0" smtClean="0"/>
              <a:t>, </a:t>
            </a:r>
            <a:r>
              <a:rPr lang="el-GR" altLang="en-US" sz="2000" dirty="0" smtClean="0"/>
              <a:t>Ρόζα – Μαρία Τζαννετάτου Πολυμένη, Επίκουρη Καθηγήτρια. «Ζωική Ποικιλότητα.</a:t>
            </a:r>
            <a:r>
              <a:rPr lang="el-GR" altLang="en-US" sz="2000" dirty="0" smtClean="0">
                <a:solidFill>
                  <a:srgbClr val="FF0000"/>
                </a:solidFill>
              </a:rPr>
              <a:t> </a:t>
            </a:r>
            <a:r>
              <a:rPr lang="el-GR" altLang="en-US" sz="2000" dirty="0" smtClean="0"/>
              <a:t>Ενότητα </a:t>
            </a:r>
            <a:r>
              <a:rPr lang="en-US" altLang="en-US" sz="2000" dirty="0" smtClean="0"/>
              <a:t>7. </a:t>
            </a:r>
            <a:r>
              <a:rPr lang="el-GR" altLang="en-US" sz="2000" dirty="0" smtClean="0"/>
              <a:t>Συγκριτική </a:t>
            </a:r>
            <a:r>
              <a:rPr lang="el-GR" sz="2000" dirty="0"/>
              <a:t>Θεώρηση της Δομής και Λειτουργίας των </a:t>
            </a:r>
            <a:r>
              <a:rPr lang="el-GR" sz="2000" dirty="0" smtClean="0"/>
              <a:t>Ζώων</a:t>
            </a:r>
            <a:r>
              <a:rPr lang="el-GR" altLang="en-US" sz="2000" dirty="0" smtClean="0"/>
              <a:t>». Έκδοση: 1.0. Αθήνα 201</a:t>
            </a:r>
            <a:r>
              <a:rPr lang="en-US" altLang="en-US" sz="2000" dirty="0" smtClean="0"/>
              <a:t>5</a:t>
            </a:r>
            <a:r>
              <a:rPr lang="el-GR" altLang="en-US" sz="2000" dirty="0" smtClean="0"/>
              <a:t>. Διαθέσιμο από τη δικτυακή διεύθυνση: </a:t>
            </a:r>
            <a:r>
              <a:rPr lang="en-GB" altLang="en-US" sz="2000" dirty="0"/>
              <a:t>http://</a:t>
            </a:r>
            <a:r>
              <a:rPr lang="en-GB" altLang="en-US" sz="2000" dirty="0" smtClean="0"/>
              <a:t>opencourses.uoa.gr/courses/BIOL1</a:t>
            </a:r>
            <a:r>
              <a:rPr lang="el-GR" altLang="en-US" sz="2000" dirty="0" smtClean="0"/>
              <a:t>00</a:t>
            </a:r>
            <a:r>
              <a:rPr lang="en-GB" altLang="en-US" sz="2000" dirty="0" smtClean="0"/>
              <a:t>/</a:t>
            </a:r>
            <a:r>
              <a:rPr lang="el-GR" altLang="en-US" sz="2000" dirty="0" smtClean="0"/>
              <a:t>.</a:t>
            </a:r>
          </a:p>
          <a:p>
            <a:pPr marL="0" indent="0"/>
            <a:endParaRPr lang="el-GR" altLang="en-US" dirty="0" smtClean="0"/>
          </a:p>
          <a:p>
            <a:pPr marL="0" indent="0"/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Ενότητα 7.  Συγκριτική Θεώρηση της Δομής και Λειτουργίας των Ζώων</a:t>
            </a:r>
            <a:endParaRPr lang="el-GR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EBA9A-717F-4E81-A601-969B4396BD57}" type="slidenum">
              <a:rPr lang="el-GR" smtClean="0"/>
              <a:pPr>
                <a:defRPr/>
              </a:pPr>
              <a:t>23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9850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4" y="1066800"/>
            <a:ext cx="8305801" cy="21108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20" y="2776024"/>
            <a:ext cx="1405355" cy="4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025" y="3267074"/>
            <a:ext cx="8543926" cy="293370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10000"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1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735013" y="2297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Συγκριτική Μορφολογία 2/3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582615"/>
            <a:ext cx="7886700" cy="4594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l-GR" sz="2400" b="1" dirty="0"/>
              <a:t>R. Owen </a:t>
            </a:r>
            <a:r>
              <a:rPr lang="el-GR" altLang="el-GR" sz="2400" b="1" dirty="0"/>
              <a:t>(</a:t>
            </a:r>
            <a:r>
              <a:rPr lang="en-US" altLang="el-GR" sz="2400" b="1" dirty="0"/>
              <a:t>19</a:t>
            </a:r>
            <a:r>
              <a:rPr lang="el-GR" altLang="el-GR" sz="2400" b="1" dirty="0" err="1"/>
              <a:t>ος</a:t>
            </a:r>
            <a:r>
              <a:rPr lang="el-GR" altLang="el-GR" sz="2400" b="1" dirty="0"/>
              <a:t> αιώνας</a:t>
            </a:r>
            <a:r>
              <a:rPr lang="el-GR" altLang="el-GR" sz="2400" b="1" dirty="0" smtClean="0"/>
              <a:t>): </a:t>
            </a:r>
          </a:p>
          <a:p>
            <a:r>
              <a:rPr lang="el-GR" altLang="el-GR" sz="2400" dirty="0" smtClean="0"/>
              <a:t>Ομόλογες </a:t>
            </a:r>
            <a:r>
              <a:rPr lang="el-GR" altLang="el-GR" sz="2400" dirty="0"/>
              <a:t>δομές με παρόμοια λειτουργία = ανάλογη ομολογία.</a:t>
            </a:r>
          </a:p>
          <a:p>
            <a:r>
              <a:rPr lang="el-GR" altLang="el-GR" sz="2400" dirty="0"/>
              <a:t>Μη ομόλογες δομές με ανάλογη λειτουργία = ανάλογη </a:t>
            </a:r>
            <a:r>
              <a:rPr lang="el-GR" altLang="el-GR" sz="2400" dirty="0" err="1" smtClean="0"/>
              <a:t>ομοπλασία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735013" y="2297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Συγκριτική Μορφολογία 3/3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582615"/>
            <a:ext cx="7886700" cy="45943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b="1" dirty="0"/>
              <a:t>Παραδείγματα: </a:t>
            </a:r>
          </a:p>
          <a:p>
            <a:pPr marL="216000" indent="-216000">
              <a:lnSpc>
                <a:spcPct val="110000"/>
              </a:lnSpc>
              <a:spcBef>
                <a:spcPts val="600"/>
              </a:spcBef>
              <a:buFontTx/>
              <a:buAutoNum type="arabicPeriod"/>
              <a:defRPr/>
            </a:pPr>
            <a:r>
              <a:rPr lang="el-GR" sz="2200" b="1" dirty="0"/>
              <a:t>Ομολογία : </a:t>
            </a:r>
            <a:r>
              <a:rPr lang="el-GR" sz="2200" dirty="0"/>
              <a:t>Φτερά πουλιών – χέρι ασπάλακα. (Κοινός προγονικός σχηματισμός στα ερπετά).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el-GR" sz="2200" b="1" dirty="0"/>
              <a:t>2. Αναλογία 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l-GR" sz="2200" dirty="0"/>
              <a:t> Φτερά νυχτερίδων – φτερά εντόμων.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l-GR" sz="2200" dirty="0"/>
              <a:t> Πρόσθια άκρα χελωνών – δελφινιών (</a:t>
            </a:r>
            <a:r>
              <a:rPr lang="el-GR" sz="2200" b="1" dirty="0"/>
              <a:t>και </a:t>
            </a:r>
            <a:r>
              <a:rPr lang="el-GR" sz="2200" dirty="0"/>
              <a:t>ομόλογα).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l-GR" sz="2200" dirty="0"/>
              <a:t> Δόντια </a:t>
            </a:r>
            <a:r>
              <a:rPr lang="el-GR" sz="2200" dirty="0" err="1"/>
              <a:t>τελεόστεων</a:t>
            </a:r>
            <a:r>
              <a:rPr lang="el-GR" sz="2200" dirty="0"/>
              <a:t> και </a:t>
            </a:r>
            <a:r>
              <a:rPr lang="el-GR" sz="2200" dirty="0" err="1"/>
              <a:t>εξωδερμικά</a:t>
            </a:r>
            <a:r>
              <a:rPr lang="el-GR" sz="2200" dirty="0"/>
              <a:t> κεράτινα δόντια των </a:t>
            </a:r>
            <a:r>
              <a:rPr lang="el-GR" sz="2200" dirty="0" err="1"/>
              <a:t>αγνάθων</a:t>
            </a:r>
            <a:r>
              <a:rPr lang="el-GR" sz="2200" dirty="0"/>
              <a:t> (</a:t>
            </a:r>
            <a:r>
              <a:rPr lang="el-GR" sz="2200" b="1" dirty="0"/>
              <a:t>και</a:t>
            </a:r>
            <a:r>
              <a:rPr lang="el-GR" sz="2200" dirty="0"/>
              <a:t> ομόλογα).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l-GR" sz="2200" dirty="0"/>
              <a:t> Κέρατα βοοειδών – ρινόκερων.</a:t>
            </a:r>
          </a:p>
          <a:p>
            <a:pPr marL="0" indent="0">
              <a:buNone/>
            </a:pPr>
            <a:r>
              <a:rPr lang="el-GR" altLang="el-GR" sz="2200" b="1" dirty="0"/>
              <a:t>3. </a:t>
            </a:r>
            <a:r>
              <a:rPr lang="el-GR" altLang="el-GR" sz="2200" b="1" dirty="0" err="1"/>
              <a:t>Ομοπλασία</a:t>
            </a:r>
            <a:r>
              <a:rPr lang="el-GR" altLang="el-GR" sz="2200" b="1" dirty="0"/>
              <a:t> :</a:t>
            </a:r>
          </a:p>
          <a:p>
            <a:r>
              <a:rPr lang="el-GR" altLang="el-GR" sz="2200" dirty="0"/>
              <a:t>Πρόσθια άκρα χελωνών – δελφινιών (</a:t>
            </a:r>
            <a:r>
              <a:rPr lang="el-GR" altLang="el-GR" sz="2200" b="1" dirty="0"/>
              <a:t>και </a:t>
            </a:r>
            <a:r>
              <a:rPr lang="el-GR" altLang="el-GR" sz="2200" dirty="0"/>
              <a:t>ομόλογα </a:t>
            </a:r>
            <a:r>
              <a:rPr lang="el-GR" altLang="el-GR" sz="2200" b="1" dirty="0"/>
              <a:t>και</a:t>
            </a:r>
            <a:r>
              <a:rPr lang="el-GR" altLang="el-GR" sz="2200" dirty="0"/>
              <a:t> ανάλογα).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•"/>
              <a:defRPr/>
            </a:pPr>
            <a:endParaRPr lang="el-GR" sz="2200" dirty="0">
              <a:solidFill>
                <a:schemeClr val="folHlink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Εξελικτική Σύγκλιση 1/3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  <a:buFontTx/>
              <a:buChar char="•"/>
            </a:pPr>
            <a:r>
              <a:rPr lang="el-GR" altLang="el-GR" sz="2400" b="1" dirty="0" smtClean="0"/>
              <a:t>Δελφίνια – Ιχθυόσαυροι</a:t>
            </a:r>
            <a:r>
              <a:rPr lang="el-GR" altLang="el-GR" sz="2400" dirty="0" smtClean="0"/>
              <a:t>. Κοινά πτερύγια, πόδια, αεροδυναμικό σχήμα.</a:t>
            </a:r>
          </a:p>
          <a:p>
            <a:pPr>
              <a:spcBef>
                <a:spcPts val="1800"/>
              </a:spcBef>
              <a:buFontTx/>
              <a:buChar char="•"/>
            </a:pPr>
            <a:r>
              <a:rPr lang="el-GR" altLang="el-GR" sz="2400" b="1" dirty="0" smtClean="0"/>
              <a:t>Άκρα ιχθυόσαυρου – δελφινιού</a:t>
            </a:r>
            <a:r>
              <a:rPr lang="el-GR" altLang="el-GR" sz="2400" dirty="0" smtClean="0"/>
              <a:t> προέρχονται από κοινό πρόγονο  =&gt; ομόλογα και </a:t>
            </a:r>
            <a:r>
              <a:rPr lang="el-GR" altLang="el-GR" sz="2400" dirty="0" err="1" smtClean="0"/>
              <a:t>ομοπλασικά</a:t>
            </a:r>
            <a:r>
              <a:rPr lang="el-GR" altLang="el-GR" sz="2400" dirty="0" smtClean="0"/>
              <a:t>.</a:t>
            </a:r>
          </a:p>
          <a:p>
            <a:pPr>
              <a:spcBef>
                <a:spcPts val="1800"/>
              </a:spcBef>
              <a:buFontTx/>
              <a:buChar char="•"/>
            </a:pPr>
            <a:r>
              <a:rPr lang="el-GR" altLang="el-GR" sz="2400" b="1" dirty="0" smtClean="0"/>
              <a:t>Ατρακτοειδές σώμα</a:t>
            </a:r>
            <a:r>
              <a:rPr lang="el-GR" altLang="el-GR" sz="2400" dirty="0" smtClean="0"/>
              <a:t> :ανάλογος και </a:t>
            </a:r>
            <a:r>
              <a:rPr lang="el-GR" altLang="el-GR" sz="2400" dirty="0" err="1" smtClean="0"/>
              <a:t>ομοπλασικός</a:t>
            </a:r>
            <a:r>
              <a:rPr lang="el-GR" altLang="el-GR" sz="2400" dirty="0" smtClean="0"/>
              <a:t> χαρακτήρας.</a:t>
            </a:r>
          </a:p>
          <a:p>
            <a:pPr>
              <a:spcBef>
                <a:spcPts val="1800"/>
              </a:spcBef>
              <a:buFontTx/>
              <a:buChar char="•"/>
            </a:pPr>
            <a:r>
              <a:rPr lang="el-GR" altLang="el-GR" sz="2400" b="1" dirty="0"/>
              <a:t>Νηκτική κύστη ψαριών- πνεύμονες </a:t>
            </a:r>
            <a:r>
              <a:rPr lang="el-GR" altLang="el-GR" sz="2400" b="1" dirty="0" err="1"/>
              <a:t>ουρόδηλων</a:t>
            </a:r>
            <a:r>
              <a:rPr lang="el-GR" altLang="el-GR" sz="2400" dirty="0"/>
              <a:t>. </a:t>
            </a:r>
            <a:r>
              <a:rPr lang="el-GR" altLang="el-GR" sz="2400" dirty="0" err="1"/>
              <a:t>Ομοπλασία</a:t>
            </a:r>
            <a:r>
              <a:rPr lang="el-GR" altLang="el-GR" sz="2400" dirty="0"/>
              <a:t>.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Εξελικτική Σύγκλιση 2/3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dirty="0" smtClean="0"/>
              <a:t>Διαβαθμίζεται </a:t>
            </a:r>
            <a:r>
              <a:rPr lang="el-GR" sz="2400" dirty="0"/>
              <a:t>σε 2 άλλους τύπους </a:t>
            </a:r>
            <a:r>
              <a:rPr lang="el-GR" sz="2400" dirty="0" err="1"/>
              <a:t>ομοπλασιών</a:t>
            </a:r>
            <a:r>
              <a:rPr lang="el-GR" sz="2400" dirty="0" smtClean="0"/>
              <a:t>:  </a:t>
            </a:r>
          </a:p>
          <a:p>
            <a:pPr marL="0" indent="0">
              <a:spcBef>
                <a:spcPts val="2400"/>
              </a:spcBef>
              <a:buNone/>
              <a:defRPr/>
            </a:pPr>
            <a:r>
              <a:rPr lang="el-GR" altLang="el-GR" sz="2400" b="1" dirty="0" smtClean="0"/>
              <a:t>Α</a:t>
            </a:r>
            <a:r>
              <a:rPr lang="el-GR" altLang="el-GR" sz="2400" b="1" dirty="0"/>
              <a:t>) Παράλληλη Εξέλιξη</a:t>
            </a:r>
          </a:p>
          <a:p>
            <a:pPr marL="0" indent="0">
              <a:buNone/>
              <a:defRPr/>
            </a:pPr>
            <a:r>
              <a:rPr lang="el-GR" altLang="el-GR" sz="2400" b="1" dirty="0"/>
              <a:t>Β) Εξελικτική Αναστροφή</a:t>
            </a:r>
          </a:p>
          <a:p>
            <a:pPr marL="0" indent="0">
              <a:buNone/>
              <a:defRPr/>
            </a:pPr>
            <a:endParaRPr lang="el-GR" sz="2400" dirty="0" smtClean="0">
              <a:solidFill>
                <a:schemeClr val="folHlink"/>
              </a:solidFill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fol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Εξελικτική Σύγκλιση 3/3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altLang="el-GR" sz="2400" b="1" dirty="0" smtClean="0"/>
              <a:t>Α</a:t>
            </a:r>
            <a:r>
              <a:rPr lang="el-GR" altLang="el-GR" sz="2400" b="1" dirty="0"/>
              <a:t>) Παράλληλη </a:t>
            </a:r>
            <a:r>
              <a:rPr lang="el-GR" altLang="el-GR" sz="2400" b="1" dirty="0" smtClean="0"/>
              <a:t>Εξέλιξη</a:t>
            </a:r>
          </a:p>
          <a:p>
            <a:pPr algn="just"/>
            <a:r>
              <a:rPr lang="el-GR" altLang="el-GR" sz="2400" dirty="0"/>
              <a:t>Ανεξάρτητοι αναπτυξιακοί μηχανισμοί του ίδιου τύπου. Συχνή μεταξύ </a:t>
            </a:r>
            <a:r>
              <a:rPr lang="el-GR" altLang="el-GR" sz="2400" dirty="0" smtClean="0"/>
              <a:t>στενά </a:t>
            </a:r>
            <a:r>
              <a:rPr lang="el-GR" altLang="el-GR" sz="2400" dirty="0"/>
              <a:t>συγγενικών ειδών λόγω παρόμοιων αναπτυξιακών προγραμμάτων.</a:t>
            </a:r>
          </a:p>
          <a:p>
            <a:pPr marL="216000" indent="0" algn="just">
              <a:buNone/>
            </a:pPr>
            <a:r>
              <a:rPr lang="el-GR" altLang="el-GR" sz="2400" dirty="0" err="1"/>
              <a:t>π.χ</a:t>
            </a:r>
            <a:r>
              <a:rPr lang="el-GR" altLang="el-GR" sz="2400" dirty="0"/>
              <a:t> επιμήκυνση του σώματος των  σαλαμανδρών.</a:t>
            </a:r>
          </a:p>
          <a:p>
            <a:pPr marL="0" indent="0">
              <a:buNone/>
              <a:defRPr/>
            </a:pPr>
            <a:endParaRPr lang="el-GR" altLang="el-GR" sz="2400" b="1" dirty="0"/>
          </a:p>
          <a:p>
            <a:pPr marL="0" indent="0">
              <a:buNone/>
              <a:defRPr/>
            </a:pPr>
            <a:r>
              <a:rPr lang="el-GR" altLang="el-GR" sz="2400" b="1" dirty="0" smtClean="0"/>
              <a:t>Β</a:t>
            </a:r>
            <a:r>
              <a:rPr lang="el-GR" altLang="el-GR" sz="2400" b="1" dirty="0"/>
              <a:t>) Εξελικτική Αναστροφή</a:t>
            </a:r>
          </a:p>
          <a:p>
            <a:pPr marL="216000" indent="0">
              <a:buNone/>
            </a:pPr>
            <a:r>
              <a:rPr lang="el-GR" altLang="el-GR" sz="2400" dirty="0" err="1"/>
              <a:t>π.χ</a:t>
            </a:r>
            <a:r>
              <a:rPr lang="el-GR" altLang="el-GR" sz="2400" dirty="0"/>
              <a:t> στους ελέφαντες τάση για αύξηση μεγέθους. Σε κάποιες γενεαλογικές </a:t>
            </a:r>
            <a:r>
              <a:rPr lang="el-GR" altLang="el-GR" sz="2400" dirty="0" smtClean="0"/>
              <a:t>γραμμές </a:t>
            </a:r>
            <a:r>
              <a:rPr lang="el-GR" altLang="el-GR" sz="2400" dirty="0"/>
              <a:t>φάνηκε μείωση του </a:t>
            </a:r>
            <a:r>
              <a:rPr lang="el-GR" altLang="el-GR" sz="2400" dirty="0" err="1"/>
              <a:t>σώματος,συνοδευόμενη</a:t>
            </a:r>
            <a:r>
              <a:rPr lang="el-GR" altLang="el-GR" sz="2400" dirty="0"/>
              <a:t> από αναστροφή στη </a:t>
            </a:r>
            <a:r>
              <a:rPr lang="el-GR" altLang="el-GR" sz="2400" dirty="0" smtClean="0"/>
              <a:t>δομή των </a:t>
            </a:r>
            <a:r>
              <a:rPr lang="el-GR" altLang="el-GR" sz="2400" dirty="0"/>
              <a:t>δοντιών.</a:t>
            </a:r>
          </a:p>
          <a:p>
            <a:pPr marL="0" indent="0">
              <a:buNone/>
              <a:defRPr/>
            </a:pPr>
            <a:endParaRPr lang="el-GR" sz="2400" dirty="0" smtClean="0">
              <a:solidFill>
                <a:schemeClr val="folHlink"/>
              </a:solidFill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fol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Συντηρητικοί χαρακτήρες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dirty="0"/>
              <a:t>Αργά εξελισσόμενοι. </a:t>
            </a:r>
            <a:endParaRPr lang="el-GR" altLang="el-GR" sz="2400" dirty="0" smtClean="0"/>
          </a:p>
          <a:p>
            <a:r>
              <a:rPr lang="el-GR" altLang="el-GR" sz="2400" b="1" dirty="0" smtClean="0"/>
              <a:t>Αιτία </a:t>
            </a:r>
            <a:r>
              <a:rPr lang="el-GR" altLang="el-GR" sz="2400" b="1" dirty="0"/>
              <a:t>:</a:t>
            </a:r>
            <a:r>
              <a:rPr lang="el-GR" altLang="el-GR" sz="2400" dirty="0"/>
              <a:t> αναπτυξιακή </a:t>
            </a:r>
            <a:r>
              <a:rPr lang="el-GR" altLang="el-GR" sz="2400" dirty="0" err="1"/>
              <a:t>τροχιοδρόμηση</a:t>
            </a:r>
            <a:r>
              <a:rPr lang="el-GR" altLang="el-GR" sz="2400" dirty="0"/>
              <a:t>. Για την αλλαγή τους </a:t>
            </a:r>
            <a:r>
              <a:rPr lang="el-GR" altLang="el-GR" sz="2400" dirty="0" smtClean="0"/>
              <a:t>απαιτούνται </a:t>
            </a:r>
            <a:r>
              <a:rPr lang="el-GR" altLang="el-GR" sz="2400" dirty="0"/>
              <a:t>δραστικές αναδιατάξεις αναπτυξιακών προτύπων </a:t>
            </a:r>
            <a:r>
              <a:rPr lang="el-GR" altLang="el-GR" sz="2400" dirty="0" err="1"/>
              <a:t>π.χ</a:t>
            </a:r>
            <a:r>
              <a:rPr lang="el-GR" altLang="el-GR" sz="2400" dirty="0"/>
              <a:t> κοπτήρες </a:t>
            </a:r>
            <a:r>
              <a:rPr lang="el-GR" altLang="el-GR" sz="2400" dirty="0" smtClean="0"/>
              <a:t>τρωκτικών</a:t>
            </a:r>
            <a:r>
              <a:rPr lang="el-GR" altLang="el-GR" sz="2400" dirty="0"/>
              <a:t>.</a:t>
            </a:r>
          </a:p>
          <a:p>
            <a:pPr marL="0" indent="0">
              <a:buNone/>
              <a:defRPr/>
            </a:pPr>
            <a:endParaRPr lang="el-GR" sz="2400" dirty="0" smtClean="0"/>
          </a:p>
          <a:p>
            <a:pPr marL="0" indent="0">
              <a:buNone/>
              <a:defRPr/>
            </a:pPr>
            <a:r>
              <a:rPr lang="el-GR" sz="2400" b="1" dirty="0"/>
              <a:t>Γενική Προσαρμογή </a:t>
            </a:r>
            <a:r>
              <a:rPr lang="el-GR" sz="2400" b="1" dirty="0" smtClean="0"/>
              <a:t>:    </a:t>
            </a:r>
            <a:r>
              <a:rPr lang="el-GR" sz="2400" dirty="0" smtClean="0"/>
              <a:t>π.χ. </a:t>
            </a:r>
            <a:r>
              <a:rPr lang="el-GR" sz="2400" dirty="0"/>
              <a:t>κοπτήρες τρωκτικών.</a:t>
            </a:r>
          </a:p>
          <a:p>
            <a:pPr marL="0" indent="0">
              <a:buNone/>
              <a:defRPr/>
            </a:pPr>
            <a:r>
              <a:rPr lang="el-GR" sz="2400" b="1" dirty="0"/>
              <a:t>Ειδική Προσαρμογή </a:t>
            </a:r>
            <a:r>
              <a:rPr lang="el-GR" sz="2400" b="1" dirty="0" smtClean="0"/>
              <a:t>:    </a:t>
            </a:r>
            <a:r>
              <a:rPr lang="el-GR" sz="2400" dirty="0" smtClean="0"/>
              <a:t>π.χ. </a:t>
            </a:r>
            <a:r>
              <a:rPr lang="el-GR" sz="2400" dirty="0"/>
              <a:t>πόδια τρωκτικών.</a:t>
            </a:r>
          </a:p>
          <a:p>
            <a:pPr marL="0" indent="0">
              <a:buNone/>
              <a:defRPr/>
            </a:pPr>
            <a:endParaRPr lang="el-GR" sz="2400" dirty="0" smtClean="0">
              <a:solidFill>
                <a:schemeClr val="folHlink"/>
              </a:solidFill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fol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1775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Μορφολογία 1/5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400" b="1" dirty="0" smtClean="0"/>
              <a:t>18ος - </a:t>
            </a:r>
            <a:r>
              <a:rPr lang="en-US" sz="2400" b="1" dirty="0" smtClean="0"/>
              <a:t>19</a:t>
            </a:r>
            <a:r>
              <a:rPr lang="el-GR" sz="2400" b="1" dirty="0" err="1" smtClean="0"/>
              <a:t>ος</a:t>
            </a:r>
            <a:r>
              <a:rPr lang="el-GR" sz="2400" b="1" dirty="0" smtClean="0"/>
              <a:t> αιώνας:</a:t>
            </a:r>
          </a:p>
          <a:p>
            <a:pPr marL="0" indent="0">
              <a:buNone/>
              <a:defRPr/>
            </a:pPr>
            <a:endParaRPr lang="el-GR" sz="2200" b="1" dirty="0" smtClean="0"/>
          </a:p>
          <a:p>
            <a:pPr marL="0" indent="0">
              <a:buNone/>
              <a:defRPr/>
            </a:pPr>
            <a:r>
              <a:rPr lang="en-US" altLang="el-GR" sz="2200" b="1" dirty="0" smtClean="0"/>
              <a:t>G. Cuvier</a:t>
            </a:r>
            <a:r>
              <a:rPr lang="el-GR" altLang="el-GR" sz="2200" b="1" dirty="0" smtClean="0"/>
              <a:t> :</a:t>
            </a:r>
            <a:r>
              <a:rPr lang="en-US" altLang="el-GR" sz="2200" dirty="0" smtClean="0"/>
              <a:t>“</a:t>
            </a:r>
            <a:r>
              <a:rPr lang="el-GR" altLang="el-GR" sz="2200" dirty="0" smtClean="0"/>
              <a:t>Μελέτη της δομής απολύτως συνδεδεμένη με τη λειτουργία</a:t>
            </a:r>
            <a:r>
              <a:rPr lang="en-US" altLang="el-GR" sz="2200" dirty="0" smtClean="0"/>
              <a:t>“</a:t>
            </a:r>
            <a:r>
              <a:rPr lang="el-GR" altLang="el-GR" sz="2200" dirty="0" smtClean="0"/>
              <a:t>.</a:t>
            </a:r>
          </a:p>
          <a:p>
            <a:pPr marL="0" indent="0">
              <a:buNone/>
              <a:defRPr/>
            </a:pPr>
            <a:r>
              <a:rPr lang="en-US" altLang="el-GR" sz="2200" b="1" dirty="0" smtClean="0"/>
              <a:t>R. Owen  :</a:t>
            </a:r>
            <a:r>
              <a:rPr lang="el-GR" altLang="el-GR" sz="2200" b="1" dirty="0" smtClean="0"/>
              <a:t> </a:t>
            </a:r>
            <a:r>
              <a:rPr lang="en-US" altLang="el-GR" sz="2200" dirty="0" smtClean="0"/>
              <a:t>“</a:t>
            </a:r>
            <a:r>
              <a:rPr lang="el-GR" altLang="el-GR" sz="2200" dirty="0" smtClean="0"/>
              <a:t>Μελέτη των αρχετύπων που κρύβονται πίσω από τη δομή</a:t>
            </a:r>
            <a:r>
              <a:rPr lang="en-US" altLang="el-GR" sz="2200" dirty="0" smtClean="0"/>
              <a:t>“</a:t>
            </a:r>
            <a:r>
              <a:rPr lang="el-GR" altLang="el-GR" sz="2200" dirty="0" smtClean="0"/>
              <a:t>.</a:t>
            </a:r>
          </a:p>
          <a:p>
            <a:pPr marL="0" indent="0">
              <a:buNone/>
            </a:pPr>
            <a:r>
              <a:rPr lang="el-GR" altLang="el-GR" sz="2200" b="1" dirty="0" smtClean="0"/>
              <a:t>Τ</a:t>
            </a:r>
            <a:r>
              <a:rPr lang="en-US" altLang="el-GR" sz="2200" b="1" dirty="0" smtClean="0"/>
              <a:t>  Huxley:</a:t>
            </a:r>
            <a:r>
              <a:rPr lang="en-US" altLang="el-GR" sz="2200" dirty="0" smtClean="0"/>
              <a:t>“</a:t>
            </a:r>
            <a:r>
              <a:rPr lang="el-GR" altLang="el-GR" sz="2200" dirty="0" smtClean="0"/>
              <a:t>Μελέτη των δομικών αλλαγών μέσα στο χρόνο. Όχι απλώς ανατομία</a:t>
            </a:r>
            <a:r>
              <a:rPr lang="en-US" altLang="el-GR" sz="2200" dirty="0" smtClean="0"/>
              <a:t>“</a:t>
            </a:r>
            <a:r>
              <a:rPr lang="el-GR" altLang="el-GR" sz="2200" dirty="0" smtClean="0"/>
              <a:t>.</a:t>
            </a:r>
          </a:p>
          <a:p>
            <a:pPr marL="0" indent="0">
              <a:buNone/>
              <a:defRPr/>
            </a:pPr>
            <a:endParaRPr lang="el-GR" altLang="el-GR" sz="2400" b="1" dirty="0" smtClean="0">
              <a:solidFill>
                <a:srgbClr val="E85E00"/>
              </a:solidFill>
            </a:endParaRPr>
          </a:p>
          <a:p>
            <a:pPr marL="0" indent="0">
              <a:buNone/>
              <a:defRPr/>
            </a:pPr>
            <a:endParaRPr lang="el-GR" altLang="el-GR" sz="2400" dirty="0" smtClean="0"/>
          </a:p>
          <a:p>
            <a:pPr marL="0" indent="0">
              <a:buNone/>
              <a:defRPr/>
            </a:pPr>
            <a:endParaRPr lang="el-GR" altLang="el-GR" sz="2400" dirty="0" smtClean="0">
              <a:solidFill>
                <a:srgbClr val="E85E00"/>
              </a:solidFill>
            </a:endParaRPr>
          </a:p>
          <a:p>
            <a:pPr marL="0" indent="0">
              <a:buNone/>
              <a:defRPr/>
            </a:pPr>
            <a:endParaRPr lang="el-GR" sz="2400" dirty="0" smtClean="0">
              <a:solidFill>
                <a:schemeClr val="folHlink"/>
              </a:solidFill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folHlink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 Συγκριτική Θεώρηση της Δομής και Λειτουργίας των Ζώων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7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1.pptx" id="{384095AA-3FED-4702-B384-88A1E9625162}" vid="{8E3B2130-187F-4ED6-B635-B15099330E8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1357</Words>
  <Application>Microsoft Office PowerPoint</Application>
  <PresentationFormat>On-screen Show (4:3)</PresentationFormat>
  <Paragraphs>196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MS PGothic</vt:lpstr>
      <vt:lpstr>Tahoma</vt:lpstr>
      <vt:lpstr>Wingdings</vt:lpstr>
      <vt:lpstr>Θέμα του Office</vt:lpstr>
      <vt:lpstr>Ζωική Ποικιλότητα</vt:lpstr>
      <vt:lpstr>Συγκριτική Μορφολογία 1/3</vt:lpstr>
      <vt:lpstr>Συγκριτική Μορφολογία 2/3</vt:lpstr>
      <vt:lpstr>Συγκριτική Μορφολογία 3/3</vt:lpstr>
      <vt:lpstr>Εξελικτική Σύγκλιση 1/3</vt:lpstr>
      <vt:lpstr>Εξελικτική Σύγκλιση 2/3</vt:lpstr>
      <vt:lpstr>Εξελικτική Σύγκλιση 3/3</vt:lpstr>
      <vt:lpstr>Συντηρητικοί χαρακτήρες</vt:lpstr>
      <vt:lpstr>Μορφολογία 1/5</vt:lpstr>
      <vt:lpstr>Μορφολογία 2/5</vt:lpstr>
      <vt:lpstr>Μορφολογία 3/5</vt:lpstr>
      <vt:lpstr>Μορφολογία 4/5</vt:lpstr>
      <vt:lpstr>Μορφολογία 5/5</vt:lpstr>
      <vt:lpstr>Προσαρμογή (Adaptation)</vt:lpstr>
      <vt:lpstr>Αρμοστικότητα (Fitness)</vt:lpstr>
      <vt:lpstr>Προσαρμοστικότητα (Adaptedness)</vt:lpstr>
      <vt:lpstr>Βιολογική Προσαρμογή</vt:lpstr>
      <vt:lpstr>Βιολογική Προσαρμογή</vt:lpstr>
      <vt:lpstr>Τέλος Παρουσίασης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Vassiliki Siafaka</dc:creator>
  <cp:lastModifiedBy>Vassiliki Siafaka</cp:lastModifiedBy>
  <cp:revision>149</cp:revision>
  <dcterms:created xsi:type="dcterms:W3CDTF">2015-03-24T06:43:16Z</dcterms:created>
  <dcterms:modified xsi:type="dcterms:W3CDTF">2015-11-22T21:15:37Z</dcterms:modified>
</cp:coreProperties>
</file>