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0" r:id="rId3"/>
    <p:sldId id="301" r:id="rId4"/>
    <p:sldId id="265" r:id="rId5"/>
    <p:sldId id="303" r:id="rId6"/>
    <p:sldId id="304" r:id="rId7"/>
    <p:sldId id="305" r:id="rId8"/>
    <p:sldId id="302" r:id="rId9"/>
    <p:sldId id="307" r:id="rId10"/>
    <p:sldId id="306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5" r:id="rId21"/>
    <p:sldId id="319" r:id="rId22"/>
    <p:sldId id="320" r:id="rId23"/>
    <p:sldId id="321" r:id="rId24"/>
    <p:sldId id="322" r:id="rId25"/>
    <p:sldId id="326" r:id="rId26"/>
    <p:sldId id="324" r:id="rId27"/>
    <p:sldId id="280" r:id="rId28"/>
    <p:sldId id="290" r:id="rId29"/>
    <p:sldId id="295" r:id="rId30"/>
    <p:sldId id="299" r:id="rId31"/>
    <p:sldId id="292" r:id="rId32"/>
    <p:sldId id="291" r:id="rId33"/>
    <p:sldId id="294" r:id="rId34"/>
    <p:sldId id="327" r:id="rId35"/>
    <p:sldId id="329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30"/>
            <p14:sldId id="301"/>
            <p14:sldId id="265"/>
            <p14:sldId id="303"/>
            <p14:sldId id="304"/>
            <p14:sldId id="305"/>
            <p14:sldId id="302"/>
            <p14:sldId id="307"/>
            <p14:sldId id="306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5"/>
            <p14:sldId id="319"/>
            <p14:sldId id="320"/>
            <p14:sldId id="321"/>
            <p14:sldId id="322"/>
            <p14:sldId id="326"/>
            <p14:sldId id="324"/>
            <p14:sldId id="280"/>
            <p14:sldId id="290"/>
            <p14:sldId id="295"/>
            <p14:sldId id="299"/>
            <p14:sldId id="292"/>
            <p14:sldId id="291"/>
            <p14:sldId id="294"/>
            <p14:sldId id="327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8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74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170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41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38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750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293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516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905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119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19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139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227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815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441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165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2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055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215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54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649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638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17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73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00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14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Μεθοδολογία Έρευνας Περιβαλλοντικής Γεωχημείας</a:t>
            </a:r>
            <a:endParaRPr lang="en-US" sz="2800" dirty="0"/>
          </a:p>
          <a:p>
            <a:endParaRPr lang="el-GR" sz="2800" dirty="0" smtClean="0"/>
          </a:p>
          <a:p>
            <a:r>
              <a:rPr lang="el-GR" sz="2800" dirty="0" smtClean="0"/>
              <a:t>Αριάδνη </a:t>
            </a:r>
            <a:r>
              <a:rPr lang="el-GR" sz="2800" dirty="0"/>
              <a:t>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ΠΕΡΙΓΡΑΦΙΚΑ ΣΤΑΤΙΣΤΙΚΑ – </a:t>
            </a:r>
            <a:br>
              <a:rPr lang="el-GR" dirty="0"/>
            </a:br>
            <a:r>
              <a:rPr lang="el-GR" dirty="0"/>
              <a:t>(Β) </a:t>
            </a:r>
            <a:r>
              <a:rPr lang="el-GR" dirty="0" smtClean="0"/>
              <a:t>ΔΙΑΣΠΟΡΑ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000" b="1" dirty="0">
                <a:latin typeface="Calibri" panose="020F0502020204030204" pitchFamily="34" charset="0"/>
              </a:rPr>
              <a:t>Περιοχή ή εύρος τιμών</a:t>
            </a:r>
            <a:r>
              <a:rPr lang="el-GR" altLang="en-US" sz="2000" dirty="0">
                <a:latin typeface="Calibri" panose="020F0502020204030204" pitchFamily="34" charset="0"/>
              </a:rPr>
              <a:t> (</a:t>
            </a:r>
            <a:r>
              <a:rPr lang="en-US" altLang="en-US" sz="2000" dirty="0">
                <a:latin typeface="Tw Cen MT" panose="020B0602020104020603" pitchFamily="34" charset="0"/>
              </a:rPr>
              <a:t>range</a:t>
            </a:r>
            <a:r>
              <a:rPr lang="el-GR" altLang="en-US" sz="2000" dirty="0">
                <a:latin typeface="Calibri" panose="020F0502020204030204" pitchFamily="34" charset="0"/>
              </a:rPr>
              <a:t>). Η διαφορά μεταξύ της μέγιστής και της ελάχιστης τιμής των δεδομένων.</a:t>
            </a:r>
          </a:p>
          <a:p>
            <a:r>
              <a:rPr lang="el-GR" altLang="en-US" sz="2000" b="1" dirty="0">
                <a:latin typeface="Calibri" panose="020F0502020204030204" pitchFamily="34" charset="0"/>
              </a:rPr>
              <a:t>Διακύμανση</a:t>
            </a:r>
            <a:r>
              <a:rPr lang="el-GR" altLang="en-US" sz="2000" dirty="0">
                <a:latin typeface="Calibri" panose="020F0502020204030204" pitchFamily="34" charset="0"/>
              </a:rPr>
              <a:t> (</a:t>
            </a:r>
            <a:r>
              <a:rPr lang="en-US" altLang="en-US" sz="2000" dirty="0">
                <a:latin typeface="Tw Cen MT" panose="020B0602020104020603" pitchFamily="34" charset="0"/>
              </a:rPr>
              <a:t>variance</a:t>
            </a:r>
            <a:r>
              <a:rPr lang="el-GR" altLang="en-US" sz="2000" dirty="0">
                <a:latin typeface="Calibri" panose="020F0502020204030204" pitchFamily="34" charset="0"/>
              </a:rPr>
              <a:t>). Το τετράγωνο της μέσης διαφοράς μεταξύ τιμών δεδομένων και της μέσης τιμής τους: </a:t>
            </a:r>
            <a:endParaRPr lang="el-GR" altLang="en-US" sz="2000" b="1" dirty="0">
              <a:latin typeface="Calibri" panose="020F0502020204030204" pitchFamily="34" charset="0"/>
            </a:endParaRPr>
          </a:p>
          <a:p>
            <a:endParaRPr lang="el-GR" altLang="en-US" sz="2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altLang="en-US" sz="2000" b="1" dirty="0">
              <a:latin typeface="Calibri" panose="020F0502020204030204" pitchFamily="34" charset="0"/>
            </a:endParaRPr>
          </a:p>
          <a:p>
            <a:r>
              <a:rPr lang="el-GR" altLang="en-US" sz="2000" b="1" dirty="0">
                <a:latin typeface="Calibri" panose="020F0502020204030204" pitchFamily="34" charset="0"/>
              </a:rPr>
              <a:t>Τυπική απόκλιση</a:t>
            </a:r>
            <a:r>
              <a:rPr lang="el-GR" altLang="en-US" sz="2000" dirty="0">
                <a:latin typeface="Calibri" panose="020F0502020204030204" pitchFamily="34" charset="0"/>
              </a:rPr>
              <a:t> (</a:t>
            </a:r>
            <a:r>
              <a:rPr lang="en-US" altLang="en-US" sz="2000" dirty="0">
                <a:latin typeface="Tw Cen MT" panose="020B0602020104020603" pitchFamily="34" charset="0"/>
              </a:rPr>
              <a:t>standard deviation</a:t>
            </a:r>
            <a:r>
              <a:rPr lang="el-GR" altLang="en-US" sz="2000" dirty="0">
                <a:latin typeface="Calibri" panose="020F0502020204030204" pitchFamily="34" charset="0"/>
              </a:rPr>
              <a:t>). Η τετραγωνική ρίζα της διακύμανσης. Είναι η συνηθέστερη παράμετρος έκφρασης της διασποράς και σε αντιδιαστολή με τη διακύμανση εκφράζεται με τις μονάδες μέτρησης της μέσης τιμής</a:t>
            </a:r>
            <a:r>
              <a:rPr lang="el-GR" altLang="en-US" sz="2000" dirty="0" smtClean="0">
                <a:latin typeface="Calibri" panose="020F0502020204030204" pitchFamily="34" charset="0"/>
              </a:rPr>
              <a:t>.</a:t>
            </a:r>
            <a:endParaRPr lang="el-GR" altLang="en-US" sz="2000" dirty="0">
              <a:latin typeface="Calibri" panose="020F0502020204030204" pitchFamily="34" charset="0"/>
            </a:endParaRPr>
          </a:p>
          <a:p>
            <a:r>
              <a:rPr lang="el-GR" altLang="en-US" sz="2000" b="1" dirty="0">
                <a:latin typeface="Calibri" panose="020F0502020204030204" pitchFamily="34" charset="0"/>
              </a:rPr>
              <a:t>Σχετική τυπική απόκλιση</a:t>
            </a:r>
            <a:r>
              <a:rPr lang="el-GR" altLang="en-US" sz="2000" dirty="0">
                <a:latin typeface="Calibri" panose="020F0502020204030204" pitchFamily="34" charset="0"/>
              </a:rPr>
              <a:t> (</a:t>
            </a:r>
            <a:r>
              <a:rPr lang="en-US" altLang="en-US" sz="2000" dirty="0">
                <a:latin typeface="Tw Cen MT" panose="020B0602020104020603" pitchFamily="34" charset="0"/>
              </a:rPr>
              <a:t>coefficient of variation). </a:t>
            </a:r>
            <a:r>
              <a:rPr lang="el-GR" altLang="en-US" sz="2000" dirty="0" smtClean="0">
                <a:latin typeface="Calibri" panose="020F0502020204030204" pitchFamily="34" charset="0"/>
              </a:rPr>
              <a:t>Ο </a:t>
            </a:r>
            <a:r>
              <a:rPr lang="el-GR" altLang="en-US" sz="2000" dirty="0">
                <a:latin typeface="Calibri" panose="020F0502020204030204" pitchFamily="34" charset="0"/>
              </a:rPr>
              <a:t>λόγος: </a:t>
            </a:r>
            <a:r>
              <a:rPr lang="en-US" altLang="en-US" sz="2000" dirty="0" smtClean="0">
                <a:latin typeface="Calibri" panose="020F0502020204030204" pitchFamily="34" charset="0"/>
              </a:rPr>
              <a:t>              </a:t>
            </a:r>
            <a:r>
              <a:rPr lang="el-GR" altLang="en-US" sz="2000" dirty="0" smtClean="0">
                <a:latin typeface="Calibri" panose="020F0502020204030204" pitchFamily="34" charset="0"/>
              </a:rPr>
              <a:t>τυπική απόκλιση / μέση τιμή</a:t>
            </a:r>
          </a:p>
          <a:p>
            <a:pPr marL="0" indent="0">
              <a:buNone/>
            </a:pPr>
            <a:endParaRPr lang="el-GR" sz="2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04925"/>
              </p:ext>
            </p:extLst>
          </p:nvPr>
        </p:nvGraphicFramePr>
        <p:xfrm>
          <a:off x="4870450" y="2781300"/>
          <a:ext cx="19573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4" imgW="1041120" imgH="609480" progId="Equation.3">
                  <p:embed/>
                </p:oleObj>
              </mc:Choice>
              <mc:Fallback>
                <p:oleObj name="Equation" r:id="rId4" imgW="10411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781300"/>
                        <a:ext cx="1957388" cy="1144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8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/>
              <a:t>Μονοπαραγοντική ανάλυση- </a:t>
            </a:r>
            <a:br>
              <a:rPr lang="el-GR" altLang="en-US" sz="4000" dirty="0"/>
            </a:br>
            <a:r>
              <a:rPr lang="el-GR" altLang="en-US" sz="4000" dirty="0"/>
              <a:t>Κυτιογράφημα απολήξεων (</a:t>
            </a:r>
            <a:r>
              <a:rPr lang="en-US" altLang="en-US" sz="4000" dirty="0"/>
              <a:t>box plot</a:t>
            </a:r>
            <a:r>
              <a:rPr lang="en-US" altLang="en-US" sz="4000" dirty="0" smtClean="0"/>
              <a:t>)</a:t>
            </a:r>
            <a:endParaRPr lang="el-GR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40" y="1420542"/>
            <a:ext cx="4261520" cy="508709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679604" y="566124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w Cen MT" panose="020B0602020104020603" pitchFamily="34" charset="0"/>
              </a:rPr>
              <a:t>(Carranza, 2009)</a:t>
            </a:r>
            <a:endParaRPr lang="en-GB" altLang="en-US" i="1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9604" y="5119736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1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600" dirty="0"/>
              <a:t>Χωρική απεικόνιση – ταξινόμηση τιμών με βάση το κυτιογράφημα </a:t>
            </a:r>
            <a:r>
              <a:rPr lang="el-GR" altLang="en-US" sz="3600" dirty="0" smtClean="0"/>
              <a:t>απολήξεων</a:t>
            </a:r>
            <a:endParaRPr lang="el-GR" sz="360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5258"/>
            <a:ext cx="4038600" cy="2675847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9395"/>
            <a:ext cx="4038600" cy="2587572"/>
          </a:xfrm>
        </p:spPr>
      </p:pic>
      <p:sp>
        <p:nvSpPr>
          <p:cNvPr id="2" name="Rectangle 1"/>
          <p:cNvSpPr/>
          <p:nvPr/>
        </p:nvSpPr>
        <p:spPr>
          <a:xfrm>
            <a:off x="6588224" y="544522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w Cen MT" panose="020B0602020104020603" pitchFamily="34" charset="0"/>
              </a:rPr>
              <a:t>(Carranza, 2009)</a:t>
            </a:r>
            <a:endParaRPr lang="en-GB" altLang="en-US" i="1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445224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5454516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3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3600" dirty="0"/>
              <a:t>Περιγραφικά στατιστικά (</a:t>
            </a:r>
            <a:r>
              <a:rPr lang="en-US" altLang="en-US" sz="3600" dirty="0"/>
              <a:t>Minitab </a:t>
            </a:r>
            <a:r>
              <a:rPr lang="en-US" altLang="en-US" sz="3600" dirty="0" smtClean="0"/>
              <a:t>output)</a:t>
            </a:r>
            <a:endParaRPr lang="el-GR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4" y="1556792"/>
            <a:ext cx="7712152" cy="444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ΑΠΕΙΚΟΝΙΣΕΙΣ ΔΕΔΟΜΕΝΩΝ </a:t>
            </a:r>
            <a:r>
              <a:rPr lang="el-GR" sz="4000" dirty="0" smtClean="0"/>
              <a:t>ΣΕ</a:t>
            </a:r>
            <a:r>
              <a:rPr lang="en-US" sz="4000" dirty="0" smtClean="0"/>
              <a:t> </a:t>
            </a:r>
            <a:r>
              <a:rPr lang="el-GR" sz="4000" dirty="0" smtClean="0"/>
              <a:t>ΓΡΑΦΗΜΑΤΑ</a:t>
            </a:r>
            <a:endParaRPr lang="el-G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43697"/>
            <a:ext cx="5978162" cy="47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ΓΡΑΦΗΜΑ ΑΘΡΟΙΣΤΙΚΗΣ </a:t>
            </a:r>
            <a:r>
              <a:rPr lang="el-GR" sz="4000" dirty="0" smtClean="0"/>
              <a:t>ΣΥΧΝΟΤΗΤΑΣ</a:t>
            </a:r>
            <a:endParaRPr lang="el-G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7212046" cy="49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ΓΡΑΦΗΜΑ </a:t>
            </a:r>
            <a:r>
              <a:rPr lang="el-GR" dirty="0" smtClean="0"/>
              <a:t>ΠΙΘΑΝΟΤΗΤΩΝ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3144796" cy="4836158"/>
          </a:xfrm>
          <a:prstGeom prst="rect">
            <a:avLst/>
          </a:prstGeom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54732" y="1296816"/>
            <a:ext cx="433369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Προβολή αθροιστικής</a:t>
            </a:r>
            <a:r>
              <a:rPr lang="en-US" altLang="en-US" sz="2400" dirty="0">
                <a:latin typeface="+mn-lt"/>
              </a:rPr>
              <a:t> </a:t>
            </a:r>
            <a:r>
              <a:rPr lang="el-GR" altLang="en-US" sz="2400" dirty="0">
                <a:latin typeface="+mn-lt"/>
              </a:rPr>
              <a:t>συχνότητας σε χαρτί αριθμητικών πιθανοτήτων.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Επιτρέπει την αναγνώριση 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n-US" sz="2400" dirty="0">
                <a:latin typeface="+mn-lt"/>
              </a:rPr>
              <a:t>είδους κατανομής των δεδομένων (π.χ. κανονική, λογαριθμική).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n-US" sz="2400" dirty="0">
                <a:latin typeface="+mn-lt"/>
              </a:rPr>
              <a:t>Απόμακρων τιμών.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n-US" sz="2400" dirty="0">
                <a:latin typeface="+mn-lt"/>
              </a:rPr>
              <a:t>Πολλαπλών πληθυσμών στα δεδομένα</a:t>
            </a:r>
            <a:r>
              <a:rPr lang="el-GR" altLang="en-US" sz="2400" dirty="0" smtClean="0">
                <a:latin typeface="+mn-lt"/>
              </a:rPr>
              <a:t>.</a:t>
            </a:r>
            <a:endParaRPr lang="el-GR" altLang="en-US" sz="2400" dirty="0">
              <a:latin typeface="+mn-lt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3108656" y="3946928"/>
            <a:ext cx="1031296" cy="64515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2151664" y="4575578"/>
            <a:ext cx="1988288" cy="52133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1835695" y="4869160"/>
            <a:ext cx="2219035" cy="3515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ΓΡΑΦΗΜΑ ΠΙΘΑΝΟΤΗΤΩΝ – ΕΙΔΟΣ </a:t>
            </a:r>
            <a:r>
              <a:rPr lang="el-GR" sz="4000" dirty="0" smtClean="0"/>
              <a:t>ΚΑΤΑΝΟΜΗΣ</a:t>
            </a:r>
            <a:endParaRPr lang="el-GR" sz="4000" dirty="0"/>
          </a:p>
        </p:txBody>
      </p:sp>
      <p:pic>
        <p:nvPicPr>
          <p:cNvPr id="19" name="Picture 10" descr="img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1"/>
          <a:stretch>
            <a:fillRect/>
          </a:stretch>
        </p:blipFill>
        <p:spPr bwMode="auto">
          <a:xfrm>
            <a:off x="1025083" y="1417638"/>
            <a:ext cx="763270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976245" y="4370388"/>
            <a:ext cx="1441450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Κανονική κατανομή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528320" y="4441825"/>
            <a:ext cx="1943100" cy="1015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Λοξή κατανομή με «ουρά» προς τα δεξιά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065395" y="5307013"/>
            <a:ext cx="1943100" cy="1015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Λοξή κατανομή με «ουρά» προς τα αριστερά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72783" y="3649663"/>
            <a:ext cx="19431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Αθροιστική συχνότητα (%)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 rot="16200000">
            <a:off x="328964" y="2215426"/>
            <a:ext cx="2160588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Συγκέντρωση (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ppm)</a:t>
            </a:r>
            <a:endParaRPr lang="el-GR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ΔΙΜΕΤΑΒΛΗΤΗ ΑΝΑΛΥΣΗ- ΣΥΝΤΕΛΕΣΤΗΣ </a:t>
            </a:r>
            <a:r>
              <a:rPr lang="el-GR" dirty="0" smtClean="0"/>
              <a:t>ΣΥΣΧΕΤΙΣΗΣ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n-US" sz="2800" b="1" dirty="0">
                <a:latin typeface="Calibri" panose="020F0502020204030204" pitchFamily="34" charset="0"/>
              </a:rPr>
              <a:t>Συντελεστής συσχέτισης</a:t>
            </a:r>
            <a:r>
              <a:rPr lang="el-GR" altLang="en-US" sz="2800" dirty="0">
                <a:latin typeface="Calibri" panose="020F0502020204030204" pitchFamily="34" charset="0"/>
              </a:rPr>
              <a:t> (</a:t>
            </a:r>
            <a:r>
              <a:rPr lang="en-US" altLang="en-US" sz="2800" dirty="0">
                <a:latin typeface="Tw Cen MT" panose="020B0602020104020603" pitchFamily="34" charset="0"/>
              </a:rPr>
              <a:t>correlation coefficient</a:t>
            </a:r>
            <a:r>
              <a:rPr lang="el-GR" altLang="en-US" sz="2800" dirty="0">
                <a:latin typeface="Calibri" panose="020F0502020204030204" pitchFamily="34" charset="0"/>
              </a:rPr>
              <a:t>) </a:t>
            </a:r>
            <a:r>
              <a:rPr lang="en-US" altLang="en-US" sz="2800" i="1" dirty="0">
                <a:latin typeface="Tw Cen MT" panose="020B0602020104020603" pitchFamily="34" charset="0"/>
              </a:rPr>
              <a:t>r</a:t>
            </a:r>
            <a:r>
              <a:rPr lang="el-GR" altLang="en-US" sz="2800" i="1" dirty="0">
                <a:latin typeface="Calibri" panose="020F0502020204030204" pitchFamily="34" charset="0"/>
              </a:rPr>
              <a:t>. </a:t>
            </a:r>
          </a:p>
          <a:p>
            <a:endParaRPr lang="el-GR" altLang="en-US" sz="28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alt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altLang="en-US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altLang="en-US" sz="2800" dirty="0" smtClean="0">
                <a:latin typeface="Calibri" panose="020F0502020204030204" pitchFamily="34" charset="0"/>
              </a:rPr>
              <a:t>Ο </a:t>
            </a:r>
            <a:r>
              <a:rPr lang="el-GR" altLang="en-US" sz="2800" dirty="0">
                <a:latin typeface="Calibri" panose="020F0502020204030204" pitchFamily="34" charset="0"/>
              </a:rPr>
              <a:t>συντελεστής αυτός παίρνει τιμές από 1 έως -1 με την τιμή 1 να σημαίνει τέλεια θετική συσχέτιση, -1 τέλεια αρνητική συσχέτιση και 0 καμία συσχέτιση. Γενικά τιμές </a:t>
            </a:r>
            <a:r>
              <a:rPr lang="en-US" altLang="en-US" sz="2800" dirty="0">
                <a:latin typeface="Tw Cen MT" panose="020B0602020104020603" pitchFamily="34" charset="0"/>
              </a:rPr>
              <a:t>r</a:t>
            </a:r>
            <a:r>
              <a:rPr lang="el-GR" altLang="en-US" sz="2800" dirty="0">
                <a:latin typeface="Calibri" panose="020F0502020204030204" pitchFamily="34" charset="0"/>
              </a:rPr>
              <a:t> &gt; από 0.5 σημαίνουν καλή στατιστική συσχέτιση μεταξύ παραμέτρων. </a:t>
            </a:r>
          </a:p>
          <a:p>
            <a:endParaRPr lang="el-GR" alt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8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565986"/>
              </p:ext>
            </p:extLst>
          </p:nvPr>
        </p:nvGraphicFramePr>
        <p:xfrm>
          <a:off x="2483768" y="2204864"/>
          <a:ext cx="367347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1701720" imgH="545760" progId="Equation.3">
                  <p:embed/>
                </p:oleObj>
              </mc:Choice>
              <mc:Fallback>
                <p:oleObj name="Equation" r:id="rId4" imgW="17017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204864"/>
                        <a:ext cx="3673475" cy="1179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0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ΣΥΝΤΕΛΕΣΤΗΣ ΣΥΣΧΕΤΙΣΗΣ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5650" y="3500438"/>
            <a:ext cx="17287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55650" y="1916113"/>
            <a:ext cx="0" cy="1584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1001713" y="2420938"/>
            <a:ext cx="71437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1154113" y="2573338"/>
            <a:ext cx="71437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1306513" y="2725738"/>
            <a:ext cx="71437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1458913" y="2878138"/>
            <a:ext cx="71437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1611313" y="3030538"/>
            <a:ext cx="71437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1763713" y="3182938"/>
            <a:ext cx="71437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79838" y="3500438"/>
            <a:ext cx="172878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79838" y="1916113"/>
            <a:ext cx="0" cy="1584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-Point Star 24"/>
          <p:cNvSpPr/>
          <p:nvPr/>
        </p:nvSpPr>
        <p:spPr>
          <a:xfrm>
            <a:off x="4025900" y="3213100"/>
            <a:ext cx="71438" cy="71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5-Point Star 25"/>
          <p:cNvSpPr/>
          <p:nvPr/>
        </p:nvSpPr>
        <p:spPr>
          <a:xfrm>
            <a:off x="4178300" y="3068638"/>
            <a:ext cx="71438" cy="73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5-Point Star 26"/>
          <p:cNvSpPr/>
          <p:nvPr/>
        </p:nvSpPr>
        <p:spPr>
          <a:xfrm>
            <a:off x="4330700" y="2924175"/>
            <a:ext cx="71438" cy="73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5-Point Star 27"/>
          <p:cNvSpPr/>
          <p:nvPr/>
        </p:nvSpPr>
        <p:spPr>
          <a:xfrm>
            <a:off x="4483100" y="2781300"/>
            <a:ext cx="71438" cy="71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4635500" y="2636838"/>
            <a:ext cx="71438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5-Point Star 29"/>
          <p:cNvSpPr/>
          <p:nvPr/>
        </p:nvSpPr>
        <p:spPr>
          <a:xfrm>
            <a:off x="4787900" y="2420938"/>
            <a:ext cx="71438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940425" y="5732463"/>
            <a:ext cx="172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940425" y="4149725"/>
            <a:ext cx="0" cy="15827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-Point Star 32"/>
          <p:cNvSpPr/>
          <p:nvPr/>
        </p:nvSpPr>
        <p:spPr>
          <a:xfrm>
            <a:off x="6084888" y="5516563"/>
            <a:ext cx="71437" cy="73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5-Point Star 33"/>
          <p:cNvSpPr/>
          <p:nvPr/>
        </p:nvSpPr>
        <p:spPr>
          <a:xfrm>
            <a:off x="6338888" y="5300663"/>
            <a:ext cx="71437" cy="73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5-Point Star 34"/>
          <p:cNvSpPr/>
          <p:nvPr/>
        </p:nvSpPr>
        <p:spPr>
          <a:xfrm>
            <a:off x="6491288" y="5157788"/>
            <a:ext cx="71437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5-Point Star 35"/>
          <p:cNvSpPr/>
          <p:nvPr/>
        </p:nvSpPr>
        <p:spPr>
          <a:xfrm>
            <a:off x="6732588" y="5084763"/>
            <a:ext cx="71437" cy="73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5-Point Star 36"/>
          <p:cNvSpPr/>
          <p:nvPr/>
        </p:nvSpPr>
        <p:spPr>
          <a:xfrm>
            <a:off x="6948488" y="5084763"/>
            <a:ext cx="71437" cy="73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5-Point Star 37"/>
          <p:cNvSpPr/>
          <p:nvPr/>
        </p:nvSpPr>
        <p:spPr>
          <a:xfrm>
            <a:off x="7235825" y="5157788"/>
            <a:ext cx="73025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92275" y="5732463"/>
            <a:ext cx="172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692275" y="4149725"/>
            <a:ext cx="0" cy="15827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5-Point Star 40"/>
          <p:cNvSpPr/>
          <p:nvPr/>
        </p:nvSpPr>
        <p:spPr>
          <a:xfrm>
            <a:off x="1908175" y="5445125"/>
            <a:ext cx="71438" cy="71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2195513" y="5445125"/>
            <a:ext cx="73025" cy="71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5-Point Star 42"/>
          <p:cNvSpPr/>
          <p:nvPr/>
        </p:nvSpPr>
        <p:spPr>
          <a:xfrm>
            <a:off x="2124075" y="5157788"/>
            <a:ext cx="71438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5-Point Star 43"/>
          <p:cNvSpPr/>
          <p:nvPr/>
        </p:nvSpPr>
        <p:spPr>
          <a:xfrm>
            <a:off x="2395538" y="5013325"/>
            <a:ext cx="71437" cy="71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5-Point Star 44"/>
          <p:cNvSpPr/>
          <p:nvPr/>
        </p:nvSpPr>
        <p:spPr>
          <a:xfrm>
            <a:off x="2547938" y="5229225"/>
            <a:ext cx="71437" cy="71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5-Point Star 45"/>
          <p:cNvSpPr/>
          <p:nvPr/>
        </p:nvSpPr>
        <p:spPr>
          <a:xfrm>
            <a:off x="2700338" y="4868863"/>
            <a:ext cx="71437" cy="73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TextBox 43"/>
          <p:cNvSpPr txBox="1">
            <a:spLocks noChangeArrowheads="1"/>
          </p:cNvSpPr>
          <p:nvPr/>
        </p:nvSpPr>
        <p:spPr bwMode="auto">
          <a:xfrm>
            <a:off x="1979613" y="2349500"/>
            <a:ext cx="718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+mn-lt"/>
              </a:rPr>
              <a:t>R= -1</a:t>
            </a:r>
          </a:p>
        </p:txBody>
      </p:sp>
      <p:sp>
        <p:nvSpPr>
          <p:cNvPr id="48" name="TextBox 44"/>
          <p:cNvSpPr txBox="1">
            <a:spLocks noChangeArrowheads="1"/>
          </p:cNvSpPr>
          <p:nvPr/>
        </p:nvSpPr>
        <p:spPr bwMode="auto">
          <a:xfrm>
            <a:off x="5219700" y="2205038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+mn-lt"/>
              </a:rPr>
              <a:t>R= 1</a:t>
            </a:r>
          </a:p>
        </p:txBody>
      </p:sp>
      <p:sp>
        <p:nvSpPr>
          <p:cNvPr id="49" name="TextBox 45"/>
          <p:cNvSpPr txBox="1">
            <a:spLocks noChangeArrowheads="1"/>
          </p:cNvSpPr>
          <p:nvPr/>
        </p:nvSpPr>
        <p:spPr bwMode="auto">
          <a:xfrm>
            <a:off x="2916238" y="4437063"/>
            <a:ext cx="833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+mn-lt"/>
              </a:rPr>
              <a:t>R= 0.6</a:t>
            </a:r>
          </a:p>
        </p:txBody>
      </p:sp>
      <p:sp>
        <p:nvSpPr>
          <p:cNvPr id="50" name="TextBox 46"/>
          <p:cNvSpPr txBox="1">
            <a:spLocks noChangeArrowheads="1"/>
          </p:cNvSpPr>
          <p:nvPr/>
        </p:nvSpPr>
        <p:spPr bwMode="auto">
          <a:xfrm>
            <a:off x="7235825" y="4292600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+mn-lt"/>
              </a:rPr>
              <a:t>R&lt; 1</a:t>
            </a:r>
          </a:p>
        </p:txBody>
      </p:sp>
    </p:spTree>
    <p:extLst>
      <p:ext uri="{BB962C8B-B14F-4D97-AF65-F5344CB8AC3E}">
        <p14:creationId xmlns:p14="http://schemas.microsoft.com/office/powerpoint/2010/main" val="20699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Μεθοδολογία Έρευνας Περιβαλλοντικής Γεωχημείας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800" dirty="0"/>
              <a:t>Μονοπαραμετρική και πολυπαραμετρική στατιστική ανάλυση δεδομένων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8956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dirty="0"/>
              <a:t>ΠΙΝΑΚΑΣ </a:t>
            </a:r>
            <a:r>
              <a:rPr lang="el-GR" altLang="en-US" dirty="0" smtClean="0"/>
              <a:t>ΣΥΣΧΕΤΙΣΗΣ</a:t>
            </a:r>
            <a:endParaRPr lang="el-GR" dirty="0"/>
          </a:p>
        </p:txBody>
      </p:sp>
      <p:graphicFrame>
        <p:nvGraphicFramePr>
          <p:cNvPr id="4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40912"/>
              </p:ext>
            </p:extLst>
          </p:nvPr>
        </p:nvGraphicFramePr>
        <p:xfrm>
          <a:off x="1187622" y="1196752"/>
          <a:ext cx="7067128" cy="5072321"/>
        </p:xfrm>
        <a:graphic>
          <a:graphicData uri="http://schemas.openxmlformats.org/drawingml/2006/table">
            <a:tbl>
              <a:tblPr/>
              <a:tblGrid>
                <a:gridCol w="704643"/>
                <a:gridCol w="707403"/>
                <a:gridCol w="707402"/>
                <a:gridCol w="707403"/>
                <a:gridCol w="707402"/>
                <a:gridCol w="704644"/>
                <a:gridCol w="707402"/>
                <a:gridCol w="706024"/>
                <a:gridCol w="707403"/>
                <a:gridCol w="707402"/>
              </a:tblGrid>
              <a:tr h="408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Cu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0.77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Cu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0.87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0.77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0.66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0.86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0.54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0.71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0.51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0.79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0.32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0.023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0.58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0.75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0.08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0.592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0.118   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0.135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0.29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0.480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0.279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-0.28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0.055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-0.14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0.355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-0.04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0.781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-0.04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0.799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0.123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-0.33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0.020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0.122      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0.112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-0.29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0.538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0.481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0.46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0.001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0.471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0.137      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0.072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-0.15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0.308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0.591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-0.14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0.339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0.24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0.096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0.97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0.75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8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ΓΡΑΦΗΜΑ </a:t>
            </a:r>
            <a:r>
              <a:rPr lang="el-GR" dirty="0" smtClean="0"/>
              <a:t>ΣΥΣΧΕΤΙΣΗΣ-Διαγράμματα διασποράς</a:t>
            </a:r>
            <a:endParaRPr lang="el-GR" dirty="0"/>
          </a:p>
        </p:txBody>
      </p:sp>
      <p:grpSp>
        <p:nvGrpSpPr>
          <p:cNvPr id="51" name="Group 46"/>
          <p:cNvGrpSpPr>
            <a:grpSpLocks/>
          </p:cNvGrpSpPr>
          <p:nvPr/>
        </p:nvGrpSpPr>
        <p:grpSpPr bwMode="auto">
          <a:xfrm>
            <a:off x="4715372" y="1844824"/>
            <a:ext cx="2808287" cy="2021765"/>
            <a:chOff x="4427984" y="3068960"/>
            <a:chExt cx="3672408" cy="2554969"/>
          </a:xfrm>
        </p:grpSpPr>
        <p:cxnSp>
          <p:nvCxnSpPr>
            <p:cNvPr id="52" name="Elbow Connector 51"/>
            <p:cNvCxnSpPr/>
            <p:nvPr/>
          </p:nvCxnSpPr>
          <p:spPr>
            <a:xfrm>
              <a:off x="4932446" y="3068960"/>
              <a:ext cx="3167946" cy="1943983"/>
            </a:xfrm>
            <a:prstGeom prst="bentConnector3">
              <a:avLst>
                <a:gd name="adj1" fmla="val -404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22"/>
            <p:cNvSpPr txBox="1">
              <a:spLocks noChangeArrowheads="1"/>
            </p:cNvSpPr>
            <p:nvPr/>
          </p:nvSpPr>
          <p:spPr bwMode="auto">
            <a:xfrm>
              <a:off x="7524327" y="5157192"/>
              <a:ext cx="541253" cy="4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Zn</a:t>
              </a:r>
              <a:endParaRPr lang="en-GB" altLang="en-US" dirty="0">
                <a:latin typeface="+mn-lt"/>
              </a:endParaRPr>
            </a:p>
          </p:txBody>
        </p:sp>
        <p:sp>
          <p:nvSpPr>
            <p:cNvPr id="54" name="TextBox 23"/>
            <p:cNvSpPr txBox="1">
              <a:spLocks noChangeArrowheads="1"/>
            </p:cNvSpPr>
            <p:nvPr/>
          </p:nvSpPr>
          <p:spPr bwMode="auto">
            <a:xfrm>
              <a:off x="4427984" y="3068960"/>
              <a:ext cx="562216" cy="4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Cd</a:t>
              </a:r>
              <a:endParaRPr lang="en-GB" altLang="en-US" dirty="0">
                <a:latin typeface="+mn-lt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4932446" y="3357849"/>
              <a:ext cx="2374921" cy="1151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5-Point Star 55"/>
            <p:cNvSpPr/>
            <p:nvPr/>
          </p:nvSpPr>
          <p:spPr>
            <a:xfrm>
              <a:off x="7091466" y="3428066"/>
              <a:ext cx="145319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5939297" y="4005844"/>
              <a:ext cx="145319" cy="1424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6589079" y="3644733"/>
              <a:ext cx="143243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5723396" y="3933622"/>
              <a:ext cx="145319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5291592" y="4220504"/>
              <a:ext cx="145319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6804980" y="3572510"/>
              <a:ext cx="143243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6155199" y="3933622"/>
              <a:ext cx="145319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3" name="5-Point Star 62"/>
            <p:cNvSpPr/>
            <p:nvPr/>
          </p:nvSpPr>
          <p:spPr>
            <a:xfrm>
              <a:off x="6300518" y="3500288"/>
              <a:ext cx="143242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64" name="Group 45"/>
          <p:cNvGrpSpPr>
            <a:grpSpLocks/>
          </p:cNvGrpSpPr>
          <p:nvPr/>
        </p:nvGrpSpPr>
        <p:grpSpPr bwMode="auto">
          <a:xfrm>
            <a:off x="827584" y="1844824"/>
            <a:ext cx="3022446" cy="1929790"/>
            <a:chOff x="395536" y="2996952"/>
            <a:chExt cx="4762192" cy="2634438"/>
          </a:xfrm>
        </p:grpSpPr>
        <p:cxnSp>
          <p:nvCxnSpPr>
            <p:cNvPr id="65" name="Elbow Connector 64"/>
            <p:cNvCxnSpPr/>
            <p:nvPr/>
          </p:nvCxnSpPr>
          <p:spPr>
            <a:xfrm>
              <a:off x="970830" y="3068469"/>
              <a:ext cx="3169122" cy="1943945"/>
            </a:xfrm>
            <a:prstGeom prst="bentConnector3">
              <a:avLst>
                <a:gd name="adj1" fmla="val -404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35"/>
            <p:cNvSpPr txBox="1">
              <a:spLocks noChangeArrowheads="1"/>
            </p:cNvSpPr>
            <p:nvPr/>
          </p:nvSpPr>
          <p:spPr bwMode="auto">
            <a:xfrm>
              <a:off x="395536" y="2996952"/>
              <a:ext cx="669816" cy="50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latin typeface="+mn-lt"/>
                </a:rPr>
                <a:t>Pb</a:t>
              </a:r>
              <a:endParaRPr lang="en-GB" altLang="en-US" dirty="0">
                <a:latin typeface="+mn-lt"/>
              </a:endParaRPr>
            </a:p>
          </p:txBody>
        </p:sp>
        <p:sp>
          <p:nvSpPr>
            <p:cNvPr id="67" name="TextBox 36"/>
            <p:cNvSpPr txBox="1">
              <a:spLocks noChangeArrowheads="1"/>
            </p:cNvSpPr>
            <p:nvPr/>
          </p:nvSpPr>
          <p:spPr bwMode="auto">
            <a:xfrm>
              <a:off x="622469" y="5085183"/>
              <a:ext cx="4535259" cy="54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latin typeface="+mn-lt"/>
                </a:rPr>
                <a:t>Απόσταση από διείσδυση</a:t>
              </a:r>
              <a:endParaRPr lang="en-GB" altLang="en-US" sz="2000" dirty="0">
                <a:latin typeface="+mn-l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86861" y="4940899"/>
              <a:ext cx="577796" cy="71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9" name="5-Point Star 68"/>
            <p:cNvSpPr/>
            <p:nvPr/>
          </p:nvSpPr>
          <p:spPr>
            <a:xfrm>
              <a:off x="1043368" y="4652665"/>
              <a:ext cx="145074" cy="14520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1403552" y="4581150"/>
              <a:ext cx="145074" cy="14303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" name="5-Point Star 70"/>
            <p:cNvSpPr/>
            <p:nvPr/>
          </p:nvSpPr>
          <p:spPr>
            <a:xfrm>
              <a:off x="1691199" y="4364433"/>
              <a:ext cx="145074" cy="14519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1908811" y="4292916"/>
              <a:ext cx="142572" cy="14520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3" name="5-Point Star 72"/>
            <p:cNvSpPr/>
            <p:nvPr/>
          </p:nvSpPr>
          <p:spPr>
            <a:xfrm>
              <a:off x="2268995" y="4149883"/>
              <a:ext cx="142572" cy="14303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4" name="5-Point Star 73"/>
            <p:cNvSpPr/>
            <p:nvPr/>
          </p:nvSpPr>
          <p:spPr>
            <a:xfrm>
              <a:off x="2626677" y="3787968"/>
              <a:ext cx="145074" cy="14519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5" name="5-Point Star 74"/>
            <p:cNvSpPr/>
            <p:nvPr/>
          </p:nvSpPr>
          <p:spPr>
            <a:xfrm>
              <a:off x="2986861" y="3428218"/>
              <a:ext cx="145074" cy="14519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76" name="Elbow Connector 75"/>
          <p:cNvCxnSpPr/>
          <p:nvPr/>
        </p:nvCxnSpPr>
        <p:spPr>
          <a:xfrm>
            <a:off x="1213347" y="4292749"/>
            <a:ext cx="2422525" cy="1538288"/>
          </a:xfrm>
          <a:prstGeom prst="bentConnector3">
            <a:avLst>
              <a:gd name="adj1" fmla="val -40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49"/>
          <p:cNvSpPr txBox="1">
            <a:spLocks noChangeArrowheads="1"/>
          </p:cNvSpPr>
          <p:nvPr/>
        </p:nvSpPr>
        <p:spPr bwMode="auto">
          <a:xfrm>
            <a:off x="3194547" y="5945337"/>
            <a:ext cx="413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Zn</a:t>
            </a:r>
            <a:endParaRPr lang="en-GB" altLang="en-US" dirty="0">
              <a:latin typeface="+mn-lt"/>
            </a:endParaRPr>
          </a:p>
        </p:txBody>
      </p:sp>
      <p:sp>
        <p:nvSpPr>
          <p:cNvPr id="78" name="TextBox 50"/>
          <p:cNvSpPr txBox="1">
            <a:spLocks noChangeArrowheads="1"/>
          </p:cNvSpPr>
          <p:nvPr/>
        </p:nvSpPr>
        <p:spPr bwMode="auto">
          <a:xfrm>
            <a:off x="827584" y="4292749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Cd</a:t>
            </a:r>
            <a:endParaRPr lang="en-GB" altLang="en-US" dirty="0">
              <a:latin typeface="+mn-lt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1213347" y="4521349"/>
            <a:ext cx="1816100" cy="91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5-Point Star 79"/>
          <p:cNvSpPr/>
          <p:nvPr/>
        </p:nvSpPr>
        <p:spPr>
          <a:xfrm>
            <a:off x="2864347" y="4578499"/>
            <a:ext cx="111125" cy="114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" name="5-Point Star 80"/>
          <p:cNvSpPr/>
          <p:nvPr/>
        </p:nvSpPr>
        <p:spPr>
          <a:xfrm>
            <a:off x="1983284" y="5034112"/>
            <a:ext cx="111125" cy="114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5-Point Star 81"/>
          <p:cNvSpPr/>
          <p:nvPr/>
        </p:nvSpPr>
        <p:spPr>
          <a:xfrm>
            <a:off x="2478584" y="4748362"/>
            <a:ext cx="111125" cy="114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" name="5-Point Star 82"/>
          <p:cNvSpPr/>
          <p:nvPr/>
        </p:nvSpPr>
        <p:spPr>
          <a:xfrm>
            <a:off x="1818184" y="4976962"/>
            <a:ext cx="111125" cy="114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5-Point Star 83"/>
          <p:cNvSpPr/>
          <p:nvPr/>
        </p:nvSpPr>
        <p:spPr>
          <a:xfrm>
            <a:off x="1487984" y="5205562"/>
            <a:ext cx="109538" cy="1127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5" name="5-Point Star 84"/>
          <p:cNvSpPr/>
          <p:nvPr/>
        </p:nvSpPr>
        <p:spPr>
          <a:xfrm>
            <a:off x="2645272" y="4692799"/>
            <a:ext cx="109537" cy="1127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5-Point Star 85"/>
          <p:cNvSpPr/>
          <p:nvPr/>
        </p:nvSpPr>
        <p:spPr>
          <a:xfrm>
            <a:off x="2148384" y="4976962"/>
            <a:ext cx="111125" cy="114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5-Point Star 86"/>
          <p:cNvSpPr/>
          <p:nvPr/>
        </p:nvSpPr>
        <p:spPr>
          <a:xfrm>
            <a:off x="2259509" y="4635649"/>
            <a:ext cx="109538" cy="1127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88" name="Group 60"/>
          <p:cNvGrpSpPr>
            <a:grpSpLocks/>
          </p:cNvGrpSpPr>
          <p:nvPr/>
        </p:nvGrpSpPr>
        <p:grpSpPr bwMode="auto">
          <a:xfrm>
            <a:off x="4931272" y="4221312"/>
            <a:ext cx="2808287" cy="2021764"/>
            <a:chOff x="4427984" y="3068960"/>
            <a:chExt cx="3672408" cy="2554969"/>
          </a:xfrm>
        </p:grpSpPr>
        <p:cxnSp>
          <p:nvCxnSpPr>
            <p:cNvPr id="89" name="Elbow Connector 88"/>
            <p:cNvCxnSpPr/>
            <p:nvPr/>
          </p:nvCxnSpPr>
          <p:spPr>
            <a:xfrm>
              <a:off x="4932446" y="3068960"/>
              <a:ext cx="3167946" cy="1943983"/>
            </a:xfrm>
            <a:prstGeom prst="bentConnector3">
              <a:avLst>
                <a:gd name="adj1" fmla="val -404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62"/>
            <p:cNvSpPr txBox="1">
              <a:spLocks noChangeArrowheads="1"/>
            </p:cNvSpPr>
            <p:nvPr/>
          </p:nvSpPr>
          <p:spPr bwMode="auto">
            <a:xfrm>
              <a:off x="7524327" y="5157192"/>
              <a:ext cx="541253" cy="4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Zn</a:t>
              </a:r>
              <a:endParaRPr lang="en-GB" altLang="en-US" dirty="0">
                <a:latin typeface="+mn-lt"/>
              </a:endParaRPr>
            </a:p>
          </p:txBody>
        </p:sp>
        <p:sp>
          <p:nvSpPr>
            <p:cNvPr id="91" name="TextBox 63"/>
            <p:cNvSpPr txBox="1">
              <a:spLocks noChangeArrowheads="1"/>
            </p:cNvSpPr>
            <p:nvPr/>
          </p:nvSpPr>
          <p:spPr bwMode="auto">
            <a:xfrm>
              <a:off x="4427984" y="3068960"/>
              <a:ext cx="562216" cy="4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Cd</a:t>
              </a:r>
              <a:endParaRPr lang="en-GB" altLang="en-US" dirty="0">
                <a:latin typeface="+mn-lt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4932446" y="3357849"/>
              <a:ext cx="2374921" cy="1151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5-Point Star 92"/>
            <p:cNvSpPr/>
            <p:nvPr/>
          </p:nvSpPr>
          <p:spPr>
            <a:xfrm>
              <a:off x="7091466" y="3428065"/>
              <a:ext cx="145319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5370479" y="4290720"/>
              <a:ext cx="143242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5-Point Star 94"/>
            <p:cNvSpPr/>
            <p:nvPr/>
          </p:nvSpPr>
          <p:spPr>
            <a:xfrm>
              <a:off x="5274984" y="4380999"/>
              <a:ext cx="145319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6" name="5-Point Star 95"/>
            <p:cNvSpPr/>
            <p:nvPr/>
          </p:nvSpPr>
          <p:spPr>
            <a:xfrm>
              <a:off x="5088146" y="4198436"/>
              <a:ext cx="143242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7" name="5-Point Star 96"/>
            <p:cNvSpPr/>
            <p:nvPr/>
          </p:nvSpPr>
          <p:spPr>
            <a:xfrm>
              <a:off x="5291592" y="4220505"/>
              <a:ext cx="145319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5-Point Star 97"/>
            <p:cNvSpPr/>
            <p:nvPr/>
          </p:nvSpPr>
          <p:spPr>
            <a:xfrm>
              <a:off x="5370479" y="4160319"/>
              <a:ext cx="143242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9" name="5-Point Star 98"/>
            <p:cNvSpPr/>
            <p:nvPr/>
          </p:nvSpPr>
          <p:spPr>
            <a:xfrm>
              <a:off x="5088146" y="4473283"/>
              <a:ext cx="143242" cy="1424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0" name="5-Point Star 99"/>
            <p:cNvSpPr/>
            <p:nvPr/>
          </p:nvSpPr>
          <p:spPr>
            <a:xfrm>
              <a:off x="5463897" y="4198436"/>
              <a:ext cx="143243" cy="1444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01" name="5-Point Star 100"/>
          <p:cNvSpPr/>
          <p:nvPr/>
        </p:nvSpPr>
        <p:spPr>
          <a:xfrm>
            <a:off x="3092947" y="5373837"/>
            <a:ext cx="111125" cy="114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dirty="0"/>
              <a:t>Διάκριση διεργασιών</a:t>
            </a:r>
            <a:endParaRPr lang="el-GR" dirty="0"/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997517" y="1628800"/>
            <a:ext cx="3881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000" dirty="0">
                <a:latin typeface="+mn-lt"/>
              </a:rPr>
              <a:t>Παρουσία </a:t>
            </a:r>
          </a:p>
          <a:p>
            <a:pPr eaLnBrk="1" hangingPunct="1"/>
            <a:r>
              <a:rPr lang="el-GR" altLang="en-US" sz="2000" dirty="0">
                <a:latin typeface="+mn-lt"/>
              </a:rPr>
              <a:t>Μεταλλοφορίας ή πηγής ρύπανσης</a:t>
            </a:r>
            <a:endParaRPr lang="en-GB" altLang="en-US" sz="2000" dirty="0">
              <a:latin typeface="+mn-lt"/>
            </a:endParaRPr>
          </a:p>
        </p:txBody>
      </p: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1431859" y="2278087"/>
            <a:ext cx="5894896" cy="3520520"/>
            <a:chOff x="900115" y="2588586"/>
            <a:chExt cx="3455861" cy="2334371"/>
          </a:xfrm>
        </p:grpSpPr>
        <p:cxnSp>
          <p:nvCxnSpPr>
            <p:cNvPr id="104" name="Elbow Connector 103"/>
            <p:cNvCxnSpPr/>
            <p:nvPr/>
          </p:nvCxnSpPr>
          <p:spPr>
            <a:xfrm>
              <a:off x="1187989" y="2708586"/>
              <a:ext cx="3167987" cy="1944213"/>
            </a:xfrm>
            <a:prstGeom prst="bentConnector3">
              <a:avLst>
                <a:gd name="adj1" fmla="val -404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4"/>
            <p:cNvSpPr txBox="1">
              <a:spLocks noChangeArrowheads="1"/>
            </p:cNvSpPr>
            <p:nvPr/>
          </p:nvSpPr>
          <p:spPr bwMode="auto">
            <a:xfrm>
              <a:off x="3864281" y="4678062"/>
              <a:ext cx="295271" cy="24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latin typeface="+mn-lt"/>
                </a:rPr>
                <a:t>Mn</a:t>
              </a:r>
              <a:endParaRPr lang="en-GB" altLang="en-US" dirty="0">
                <a:latin typeface="+mn-lt"/>
              </a:endParaRPr>
            </a:p>
          </p:txBody>
        </p:sp>
        <p:sp>
          <p:nvSpPr>
            <p:cNvPr id="106" name="TextBox 5"/>
            <p:cNvSpPr txBox="1">
              <a:spLocks noChangeArrowheads="1"/>
            </p:cNvSpPr>
            <p:nvPr/>
          </p:nvSpPr>
          <p:spPr bwMode="auto">
            <a:xfrm>
              <a:off x="900115" y="2798658"/>
              <a:ext cx="252043" cy="24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Cu</a:t>
              </a:r>
              <a:endParaRPr lang="en-GB" altLang="en-US" dirty="0">
                <a:latin typeface="+mn-lt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1187989" y="3428587"/>
              <a:ext cx="2375990" cy="1152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5-Point Star 107"/>
            <p:cNvSpPr/>
            <p:nvPr/>
          </p:nvSpPr>
          <p:spPr>
            <a:xfrm>
              <a:off x="3348064" y="3501219"/>
              <a:ext cx="144254" cy="14421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" name="5-Point Star 108"/>
            <p:cNvSpPr/>
            <p:nvPr/>
          </p:nvSpPr>
          <p:spPr>
            <a:xfrm>
              <a:off x="2195900" y="4077009"/>
              <a:ext cx="144254" cy="14421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0" name="5-Point Star 109"/>
            <p:cNvSpPr/>
            <p:nvPr/>
          </p:nvSpPr>
          <p:spPr>
            <a:xfrm>
              <a:off x="2843643" y="3717008"/>
              <a:ext cx="144254" cy="14421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1" name="5-Point Star 110"/>
            <p:cNvSpPr/>
            <p:nvPr/>
          </p:nvSpPr>
          <p:spPr>
            <a:xfrm>
              <a:off x="1979985" y="4005430"/>
              <a:ext cx="143323" cy="14315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2" name="5-Point Star 111"/>
            <p:cNvSpPr/>
            <p:nvPr/>
          </p:nvSpPr>
          <p:spPr>
            <a:xfrm>
              <a:off x="1547226" y="4292799"/>
              <a:ext cx="144253" cy="14421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" name="5-Point Star 112"/>
            <p:cNvSpPr/>
            <p:nvPr/>
          </p:nvSpPr>
          <p:spPr>
            <a:xfrm>
              <a:off x="3059558" y="3645429"/>
              <a:ext cx="144254" cy="14315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" name="5-Point Star 113"/>
            <p:cNvSpPr/>
            <p:nvPr/>
          </p:nvSpPr>
          <p:spPr>
            <a:xfrm>
              <a:off x="2411814" y="4005430"/>
              <a:ext cx="144254" cy="14315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5" name="5-Point Star 114"/>
            <p:cNvSpPr/>
            <p:nvPr/>
          </p:nvSpPr>
          <p:spPr>
            <a:xfrm>
              <a:off x="2556068" y="3572798"/>
              <a:ext cx="143323" cy="14421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6" name="5-Point Star 115"/>
            <p:cNvSpPr/>
            <p:nvPr/>
          </p:nvSpPr>
          <p:spPr>
            <a:xfrm>
              <a:off x="1475564" y="3932798"/>
              <a:ext cx="144254" cy="14421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7" name="5-Point Star 116"/>
            <p:cNvSpPr/>
            <p:nvPr/>
          </p:nvSpPr>
          <p:spPr>
            <a:xfrm>
              <a:off x="1619818" y="3212798"/>
              <a:ext cx="144253" cy="14421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5-Point Star 117"/>
            <p:cNvSpPr/>
            <p:nvPr/>
          </p:nvSpPr>
          <p:spPr>
            <a:xfrm>
              <a:off x="1691479" y="3428587"/>
              <a:ext cx="144254" cy="14421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5-Point Star 118"/>
            <p:cNvSpPr/>
            <p:nvPr/>
          </p:nvSpPr>
          <p:spPr>
            <a:xfrm>
              <a:off x="1403903" y="3428587"/>
              <a:ext cx="143323" cy="14421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0" name="5-Point Star 119"/>
            <p:cNvSpPr/>
            <p:nvPr/>
          </p:nvSpPr>
          <p:spPr>
            <a:xfrm>
              <a:off x="1619818" y="3645429"/>
              <a:ext cx="144253" cy="14315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1259650" y="2997008"/>
              <a:ext cx="720335" cy="1224212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H="1">
              <a:off x="1907393" y="2588586"/>
              <a:ext cx="42811" cy="43263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00601" y="2922271"/>
              <a:ext cx="393671" cy="62105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5237605" y="2420962"/>
            <a:ext cx="3517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000" dirty="0">
                <a:latin typeface="+mn-lt"/>
              </a:rPr>
              <a:t>Προσρόφηση </a:t>
            </a:r>
            <a:r>
              <a:rPr lang="en-US" altLang="en-US" sz="2000" dirty="0">
                <a:latin typeface="+mn-lt"/>
              </a:rPr>
              <a:t>Cu </a:t>
            </a:r>
            <a:r>
              <a:rPr lang="el-GR" altLang="en-US" sz="2000" dirty="0">
                <a:latin typeface="+mn-lt"/>
              </a:rPr>
              <a:t> σε οξείδια </a:t>
            </a:r>
            <a:r>
              <a:rPr lang="en-US" altLang="en-US" sz="2000" dirty="0" err="1">
                <a:latin typeface="+mn-lt"/>
              </a:rPr>
              <a:t>Mn</a:t>
            </a:r>
            <a:endParaRPr lang="en-GB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07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allAtOnce"/>
      <p:bldP spid="12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/>
              <a:t>Ανάλυση παλινδρόμησης (</a:t>
            </a:r>
            <a:r>
              <a:rPr lang="en-US" altLang="en-US" sz="4000" dirty="0"/>
              <a:t>regression</a:t>
            </a:r>
            <a:r>
              <a:rPr lang="en-US" altLang="en-US" sz="4000" dirty="0" smtClean="0"/>
              <a:t>)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400" dirty="0"/>
              <a:t>Μη αναστρέψιμη</a:t>
            </a:r>
            <a:r>
              <a:rPr lang="en-US" altLang="en-US" sz="2400" dirty="0"/>
              <a:t> – </a:t>
            </a:r>
            <a:r>
              <a:rPr lang="el-GR" altLang="en-US" sz="2400" dirty="0"/>
              <a:t>διάκριση ανεξάρτητης μεταβλητής (</a:t>
            </a:r>
            <a:r>
              <a:rPr lang="en-US" altLang="en-US" sz="2400" dirty="0"/>
              <a:t>predictor)</a:t>
            </a:r>
            <a:r>
              <a:rPr lang="en-GB" altLang="en-US" sz="2400" dirty="0"/>
              <a:t> </a:t>
            </a:r>
            <a:r>
              <a:rPr lang="el-GR" altLang="en-US" sz="2400" dirty="0"/>
              <a:t>και απόκρισης (</a:t>
            </a:r>
            <a:r>
              <a:rPr lang="en-US" altLang="en-US" sz="2400" dirty="0"/>
              <a:t>response)</a:t>
            </a:r>
            <a:endParaRPr lang="el-GR" altLang="en-US" sz="2400" dirty="0"/>
          </a:p>
          <a:p>
            <a:r>
              <a:rPr lang="el-GR" altLang="en-US" sz="2400" dirty="0"/>
              <a:t>Παλινδρόμηση του </a:t>
            </a:r>
            <a:r>
              <a:rPr lang="en-US" altLang="en-US" sz="2400" dirty="0"/>
              <a:t>y</a:t>
            </a:r>
            <a:r>
              <a:rPr lang="en-GB" altLang="en-US" sz="2400" dirty="0"/>
              <a:t> </a:t>
            </a:r>
            <a:r>
              <a:rPr lang="el-GR" altLang="en-US" sz="2400" dirty="0"/>
              <a:t>στο </a:t>
            </a:r>
            <a:r>
              <a:rPr lang="en-US" altLang="en-US" sz="2400" dirty="0"/>
              <a:t>x</a:t>
            </a:r>
            <a:r>
              <a:rPr lang="el-GR" altLang="en-US" sz="2400" dirty="0"/>
              <a:t> ελαχιστοποιεί την </a:t>
            </a:r>
            <a:r>
              <a:rPr lang="el-GR" altLang="en-US" sz="2400" dirty="0" smtClean="0"/>
              <a:t>ποσότητα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y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smtClean="0"/>
              <a:t>–y)</a:t>
            </a:r>
            <a:r>
              <a:rPr lang="en-US" altLang="en-US" sz="2400" baseline="30000" dirty="0" smtClean="0"/>
              <a:t>2</a:t>
            </a:r>
            <a:endParaRPr lang="en-US" altLang="en-US" sz="2400" baseline="30000" dirty="0"/>
          </a:p>
          <a:p>
            <a:r>
              <a:rPr lang="el-GR" altLang="en-US" sz="2400" dirty="0"/>
              <a:t>Υπολογισμός μοντέλου συσχέτισης λόγω γεωχημικών διεργασιών </a:t>
            </a:r>
            <a:r>
              <a:rPr lang="el-GR" altLang="en-US" sz="2400" dirty="0">
                <a:sym typeface="Wingdings" panose="05000000000000000000" pitchFamily="2" charset="2"/>
              </a:rPr>
              <a:t> γραμμική εξίσωση </a:t>
            </a:r>
            <a:r>
              <a:rPr lang="en-US" altLang="en-US" sz="2400" dirty="0">
                <a:sym typeface="Wingdings" panose="05000000000000000000" pitchFamily="2" charset="2"/>
              </a:rPr>
              <a:t>y = a </a:t>
            </a:r>
            <a:r>
              <a:rPr lang="en-US" altLang="en-US" sz="2400" dirty="0" err="1">
                <a:sym typeface="Wingdings" panose="05000000000000000000" pitchFamily="2" charset="2"/>
              </a:rPr>
              <a:t>x+b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r>
              <a:rPr lang="el-GR" altLang="en-US" sz="2400" dirty="0">
                <a:sym typeface="Wingdings" panose="05000000000000000000" pitchFamily="2" charset="2"/>
              </a:rPr>
              <a:t>Κλίση</a:t>
            </a:r>
            <a:r>
              <a:rPr lang="en-US" altLang="en-US" sz="2400" dirty="0">
                <a:sym typeface="Wingdings" panose="05000000000000000000" pitchFamily="2" charset="2"/>
              </a:rPr>
              <a:t>:</a:t>
            </a:r>
            <a:endParaRPr lang="en-GB" altLang="en-US" sz="2400" dirty="0"/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58431"/>
              </p:ext>
            </p:extLst>
          </p:nvPr>
        </p:nvGraphicFramePr>
        <p:xfrm>
          <a:off x="1763688" y="4581128"/>
          <a:ext cx="296068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Denklem" r:id="rId4" imgW="1371600" imgH="507960" progId="Equation.3">
                  <p:embed/>
                </p:oleObj>
              </mc:Choice>
              <mc:Fallback>
                <p:oleObj name="Denklem" r:id="rId4" imgW="1371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81128"/>
                        <a:ext cx="2960688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5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/>
              <a:t>Ανάλυση παλινδρόμησης (</a:t>
            </a:r>
            <a:r>
              <a:rPr lang="en-US" altLang="en-US" sz="4000" dirty="0"/>
              <a:t>regression)</a:t>
            </a:r>
            <a:endParaRPr lang="el-GR" sz="40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8147" r="11116" b="10001"/>
          <a:stretch>
            <a:fillRect/>
          </a:stretch>
        </p:blipFill>
        <p:spPr bwMode="auto">
          <a:xfrm>
            <a:off x="4139952" y="3579975"/>
            <a:ext cx="4058527" cy="24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0" r="54726" b="50945"/>
          <a:stretch>
            <a:fillRect/>
          </a:stretch>
        </p:blipFill>
        <p:spPr bwMode="auto">
          <a:xfrm>
            <a:off x="755576" y="1268760"/>
            <a:ext cx="4320480" cy="231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dirty="0" smtClean="0"/>
              <a:t>Ημιβαριόγραμμα</a:t>
            </a:r>
            <a:endParaRPr lang="el-GR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5576" y="1417638"/>
            <a:ext cx="7715250" cy="4680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133526" y="1679193"/>
            <a:ext cx="5937250" cy="3781777"/>
          </a:xfrm>
          <a:custGeom>
            <a:avLst/>
            <a:gdLst>
              <a:gd name="T0" fmla="*/ 0 w 6048"/>
              <a:gd name="T1" fmla="*/ 0 h 4032"/>
              <a:gd name="T2" fmla="*/ 0 w 6048"/>
              <a:gd name="T3" fmla="*/ 4032 h 4032"/>
              <a:gd name="T4" fmla="*/ 6048 w 6048"/>
              <a:gd name="T5" fmla="*/ 4032 h 4032"/>
              <a:gd name="T6" fmla="*/ 0 60000 65536"/>
              <a:gd name="T7" fmla="*/ 0 60000 65536"/>
              <a:gd name="T8" fmla="*/ 0 60000 65536"/>
              <a:gd name="T9" fmla="*/ 0 w 6048"/>
              <a:gd name="T10" fmla="*/ 0 h 4032"/>
              <a:gd name="T11" fmla="*/ 6048 w 6048"/>
              <a:gd name="T12" fmla="*/ 4032 h 4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8" h="4032">
                <a:moveTo>
                  <a:pt x="0" y="0"/>
                </a:moveTo>
                <a:lnTo>
                  <a:pt x="0" y="4032"/>
                </a:lnTo>
                <a:lnTo>
                  <a:pt x="6048" y="4032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2109714" y="2332574"/>
            <a:ext cx="3816350" cy="2972353"/>
          </a:xfrm>
          <a:custGeom>
            <a:avLst/>
            <a:gdLst>
              <a:gd name="T0" fmla="*/ 0 w 3888"/>
              <a:gd name="T1" fmla="*/ 0 h 3168"/>
              <a:gd name="T2" fmla="*/ 3888 w 3888"/>
              <a:gd name="T3" fmla="*/ 0 h 3168"/>
              <a:gd name="T4" fmla="*/ 3888 w 3888"/>
              <a:gd name="T5" fmla="*/ 3168 h 3168"/>
              <a:gd name="T6" fmla="*/ 0 60000 65536"/>
              <a:gd name="T7" fmla="*/ 0 60000 65536"/>
              <a:gd name="T8" fmla="*/ 0 60000 65536"/>
              <a:gd name="T9" fmla="*/ 0 w 3888"/>
              <a:gd name="T10" fmla="*/ 0 h 3168"/>
              <a:gd name="T11" fmla="*/ 3888 w 3888"/>
              <a:gd name="T12" fmla="*/ 3168 h 3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8" h="3168">
                <a:moveTo>
                  <a:pt x="0" y="0"/>
                </a:moveTo>
                <a:lnTo>
                  <a:pt x="3888" y="0"/>
                </a:lnTo>
                <a:lnTo>
                  <a:pt x="3888" y="3168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34272" y="5611883"/>
            <a:ext cx="1554163" cy="404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u="sng" dirty="0"/>
              <a:t>Απόσταση h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61988" y="1815673"/>
            <a:ext cx="706438" cy="406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dirty="0"/>
              <a:t>γ(h)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524176" y="4735830"/>
            <a:ext cx="989013" cy="406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u="sng" dirty="0"/>
              <a:t>Range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208639" y="3616395"/>
            <a:ext cx="990600" cy="404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u="sng" dirty="0"/>
              <a:t>Sill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79414" y="2864929"/>
            <a:ext cx="989012" cy="6767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u="sng" dirty="0"/>
              <a:t>Partial Sill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79414" y="4895920"/>
            <a:ext cx="989012" cy="404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u="sng" dirty="0"/>
              <a:t>Nugget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>
            <a:off x="1968426" y="4650206"/>
            <a:ext cx="141288" cy="810764"/>
          </a:xfrm>
          <a:prstGeom prst="leftBrace">
            <a:avLst>
              <a:gd name="adj1" fmla="val 5664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AutoShape 17"/>
          <p:cNvSpPr>
            <a:spLocks/>
          </p:cNvSpPr>
          <p:nvPr/>
        </p:nvSpPr>
        <p:spPr bwMode="auto">
          <a:xfrm>
            <a:off x="1970014" y="2326821"/>
            <a:ext cx="139700" cy="2095924"/>
          </a:xfrm>
          <a:prstGeom prst="leftBrace">
            <a:avLst>
              <a:gd name="adj1" fmla="val 148106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AutoShape 18"/>
          <p:cNvSpPr>
            <a:spLocks/>
          </p:cNvSpPr>
          <p:nvPr/>
        </p:nvSpPr>
        <p:spPr bwMode="auto">
          <a:xfrm rot="16200000">
            <a:off x="3883208" y="3418114"/>
            <a:ext cx="269362" cy="3816350"/>
          </a:xfrm>
          <a:prstGeom prst="rightBrace">
            <a:avLst>
              <a:gd name="adj1" fmla="val 9966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968426" y="5535930"/>
            <a:ext cx="423863" cy="406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sz="1200"/>
              <a:t>0</a:t>
            </a:r>
            <a:endParaRPr lang="el-GR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2104951" y="2326366"/>
            <a:ext cx="5654675" cy="2110665"/>
          </a:xfrm>
          <a:custGeom>
            <a:avLst/>
            <a:gdLst>
              <a:gd name="T0" fmla="*/ 0 w 5760"/>
              <a:gd name="T1" fmla="*/ 2250 h 2250"/>
              <a:gd name="T2" fmla="*/ 784 w 5760"/>
              <a:gd name="T3" fmla="*/ 913 h 2250"/>
              <a:gd name="T4" fmla="*/ 1890 w 5760"/>
              <a:gd name="T5" fmla="*/ 270 h 2250"/>
              <a:gd name="T6" fmla="*/ 3173 w 5760"/>
              <a:gd name="T7" fmla="*/ 50 h 2250"/>
              <a:gd name="T8" fmla="*/ 4616 w 5760"/>
              <a:gd name="T9" fmla="*/ 13 h 2250"/>
              <a:gd name="T10" fmla="*/ 5760 w 5760"/>
              <a:gd name="T11" fmla="*/ 0 h 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2250"/>
              <a:gd name="T20" fmla="*/ 5760 w 5760"/>
              <a:gd name="T21" fmla="*/ 2250 h 22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2250">
                <a:moveTo>
                  <a:pt x="0" y="2250"/>
                </a:moveTo>
                <a:cubicBezTo>
                  <a:pt x="133" y="2027"/>
                  <a:pt x="469" y="1243"/>
                  <a:pt x="784" y="913"/>
                </a:cubicBezTo>
                <a:cubicBezTo>
                  <a:pt x="1099" y="583"/>
                  <a:pt x="1492" y="414"/>
                  <a:pt x="1890" y="270"/>
                </a:cubicBezTo>
                <a:cubicBezTo>
                  <a:pt x="2288" y="126"/>
                  <a:pt x="2719" y="93"/>
                  <a:pt x="3173" y="50"/>
                </a:cubicBezTo>
                <a:cubicBezTo>
                  <a:pt x="3627" y="7"/>
                  <a:pt x="4185" y="21"/>
                  <a:pt x="4616" y="13"/>
                </a:cubicBezTo>
                <a:cubicBezTo>
                  <a:pt x="5047" y="5"/>
                  <a:pt x="5522" y="3"/>
                  <a:pt x="576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>
            <a:off x="5926064" y="2326367"/>
            <a:ext cx="282575" cy="3134604"/>
          </a:xfrm>
          <a:prstGeom prst="rightBrace">
            <a:avLst>
              <a:gd name="adj1" fmla="val 10383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Μέθοδος παρεμβολής - </a:t>
            </a:r>
            <a:r>
              <a:rPr lang="en-US" altLang="en-US" dirty="0" err="1" smtClean="0"/>
              <a:t>kriging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n-US" sz="2800" dirty="0"/>
              <a:t>Με βάση το ημιβαριόγραμμα  υπολογίζονται τα βάρη των </a:t>
            </a:r>
            <a:r>
              <a:rPr lang="el-GR" altLang="en-US" sz="2800" dirty="0" smtClean="0"/>
              <a:t>τιμών</a:t>
            </a:r>
            <a:r>
              <a:rPr lang="en-US" altLang="en-US" sz="2800" dirty="0" smtClean="0"/>
              <a:t> </a:t>
            </a:r>
            <a:r>
              <a:rPr lang="el-GR" altLang="en-US" sz="2800" dirty="0" smtClean="0"/>
              <a:t>κάθε </a:t>
            </a:r>
            <a:r>
              <a:rPr lang="el-GR" altLang="en-US" sz="2800" dirty="0"/>
              <a:t>σημείου στο χώρο με βάση μετρήσεις στα σημεία παρατήρησης</a:t>
            </a:r>
            <a:endParaRPr lang="en-GB" altLang="en-US" sz="2800" dirty="0"/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4" name="Picture 5" descr="\hat f(x^*) = \sum_{i=1}^n \lambda_i(x^*) f(x_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74939"/>
            <a:ext cx="3099555" cy="7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Μεθοδολογία Έρευνας Περιβαλλοντικής Γεωχημείας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ΣΤΑΔΙΑ </a:t>
            </a:r>
            <a:r>
              <a:rPr lang="el-GR" sz="3600" dirty="0"/>
              <a:t>ΕΚΤΕΛΕΣΗΣ ΠΕΡΙΒΑΛΛΟΝΤΙΚΩΝ ΓΕΩΧΗΜΙΚΩΝ </a:t>
            </a:r>
            <a:r>
              <a:rPr lang="el-GR" sz="3600" dirty="0" smtClean="0"/>
              <a:t>ΕΡΕΥΝΩΝ</a:t>
            </a:r>
            <a:endParaRPr lang="el-GR" sz="3600" dirty="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051720" y="1700808"/>
            <a:ext cx="4648200" cy="4464348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2000"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75568" y="1486808"/>
            <a:ext cx="2133600" cy="114492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b="1" dirty="0">
                <a:solidFill>
                  <a:srgbClr val="000000"/>
                </a:solidFill>
                <a:latin typeface="+mn-lt"/>
              </a:rPr>
              <a:t>1.ΣΧΕΔΙΑΣΜΟΣ: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Καθορισμός στόχων έρευνας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Ιστορικό περιοχής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14472" y="2267000"/>
            <a:ext cx="2357666" cy="2197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b="1" dirty="0">
                <a:solidFill>
                  <a:srgbClr val="000000"/>
                </a:solidFill>
                <a:latin typeface="+mn-lt"/>
              </a:rPr>
              <a:t>2. ΜΕΤΡΗΣΗ: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Συλλογή δειγμάτων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Προετοιμασία για χημική ανάλυση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Χημική ανάλυση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Υπολογισμός συγκέντρωσης στοιχείων/ενώσεων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77210" y="4037966"/>
            <a:ext cx="2514600" cy="192052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b="1" dirty="0">
                <a:solidFill>
                  <a:srgbClr val="000000"/>
                </a:solidFill>
                <a:latin typeface="+mn-lt"/>
              </a:rPr>
              <a:t>3. ΠΟΙΟΤΙΚΟΣ ΕΛΕΓΧΟΣ ΑΠΟΤΕΛΕΣΜΑΤΩΝ ΜΕΤΡΗΣΗΣ: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Εκτίμηση τυχαίων σφαλμάτων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Εκτίμηση συστηματικών σφαλμάτων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2420888"/>
            <a:ext cx="3218744" cy="2059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b="1" dirty="0">
                <a:solidFill>
                  <a:srgbClr val="000000"/>
                </a:solidFill>
                <a:latin typeface="+mn-lt"/>
              </a:rPr>
              <a:t>4. ΑΠΟΤΙΜΗΣΗ ΑΠΟΤΕΛΕΣΜΑΤΩΝ: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Στατιστική επεξεργασία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-Διασταύρωση με άλλα δεδομένα (π.χ. ορυκτολογία, παλαιοντολογία)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Σε συνάρτηση με τους στόχους έρευνας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8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Αργυράκη 2014. Αριάδνη Αργυράκη . «Περιβαλλοντική Γεωχημεία. Εισαγωγή». Έκδοση: 1.0. Αθήνα 2014. Διαθέσιμο από τη δικτυακή διεύθυνση: </a:t>
            </a:r>
            <a:r>
              <a:rPr lang="en-US" sz="2000" dirty="0"/>
              <a:t>http://opencourses.uoa.gr/courses/GEOL1/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</a:t>
            </a:r>
            <a:r>
              <a:rPr lang="el-GR" altLang="en-US" sz="2000" dirty="0"/>
              <a:t>Μονοπαραγοντική ανάλυση-Κυτιογράφημα απολήξεων (</a:t>
            </a:r>
            <a:r>
              <a:rPr lang="en-US" altLang="en-US" sz="2000" dirty="0"/>
              <a:t>box plot)</a:t>
            </a:r>
            <a:r>
              <a:rPr lang="el-GR" altLang="en-US" sz="2000" dirty="0"/>
              <a:t>.</a:t>
            </a:r>
            <a:r>
              <a:rPr lang="en-US" altLang="en-US" sz="2000" dirty="0"/>
              <a:t> </a:t>
            </a:r>
            <a:r>
              <a:rPr lang="en-US" sz="2000" dirty="0"/>
              <a:t>Copyright 20</a:t>
            </a:r>
            <a:r>
              <a:rPr lang="el-GR" sz="2000" dirty="0"/>
              <a:t>09</a:t>
            </a:r>
            <a:r>
              <a:rPr lang="en-US" sz="2000" dirty="0"/>
              <a:t> Elsevier B.V. </a:t>
            </a:r>
            <a:r>
              <a:rPr lang="el-GR" sz="2000" dirty="0"/>
              <a:t>Πηγή</a:t>
            </a:r>
            <a:r>
              <a:rPr lang="en-US" sz="2000" dirty="0"/>
              <a:t>: </a:t>
            </a:r>
            <a:r>
              <a:rPr lang="en-US" altLang="en-US" sz="2000" dirty="0"/>
              <a:t>Geochemical anomaly and Mineral </a:t>
            </a:r>
            <a:r>
              <a:rPr lang="en-US" sz="2000" dirty="0" err="1"/>
              <a:t>Prospectivity</a:t>
            </a:r>
            <a:r>
              <a:rPr lang="en-US" sz="2000" dirty="0"/>
              <a:t> </a:t>
            </a:r>
            <a:r>
              <a:rPr lang="en-US" altLang="en-US" sz="2000" dirty="0"/>
              <a:t>Mapping in GIS.</a:t>
            </a:r>
            <a:r>
              <a:rPr lang="en-US" sz="2000" dirty="0"/>
              <a:t> Handbook of Exploration and Environmental Geochemistry, Volume 11. Edited by Emmanuel John M. Carranza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l-GR" altLang="en-US" sz="2000" dirty="0"/>
              <a:t>Χωρική απεικόνιση – ταξινόμηση τιμών με βάση το κυτιογράφημα </a:t>
            </a:r>
            <a:r>
              <a:rPr lang="el-GR" altLang="en-US" sz="2000" dirty="0" smtClean="0"/>
              <a:t>απολήξεων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(Fe % in Soils)</a:t>
            </a:r>
            <a:r>
              <a:rPr lang="el-GR" altLang="en-US" sz="2000" dirty="0" smtClean="0"/>
              <a:t>.</a:t>
            </a:r>
            <a:r>
              <a:rPr lang="en-US" altLang="en-US" sz="2000" dirty="0" smtClean="0"/>
              <a:t> </a:t>
            </a:r>
            <a:r>
              <a:rPr lang="en-US" sz="2000" dirty="0"/>
              <a:t>Copyright 20</a:t>
            </a:r>
            <a:r>
              <a:rPr lang="el-GR" sz="2000" dirty="0"/>
              <a:t>09</a:t>
            </a:r>
            <a:r>
              <a:rPr lang="en-US" sz="2000" dirty="0"/>
              <a:t> Elsevier B.V. </a:t>
            </a:r>
            <a:r>
              <a:rPr lang="el-GR" sz="2000" dirty="0"/>
              <a:t>Πηγή</a:t>
            </a:r>
            <a:r>
              <a:rPr lang="en-US" sz="2000" dirty="0"/>
              <a:t>: </a:t>
            </a:r>
            <a:r>
              <a:rPr lang="en-US" altLang="en-US" sz="2000" dirty="0"/>
              <a:t>Geochemical anomaly and Mineral </a:t>
            </a:r>
            <a:r>
              <a:rPr lang="en-US" sz="2000" dirty="0" err="1"/>
              <a:t>Prospectivity</a:t>
            </a:r>
            <a:r>
              <a:rPr lang="en-US" sz="2000" dirty="0"/>
              <a:t> </a:t>
            </a:r>
            <a:r>
              <a:rPr lang="en-US" altLang="en-US" sz="2000" dirty="0"/>
              <a:t>Mapping in GIS.</a:t>
            </a:r>
            <a:r>
              <a:rPr lang="en-US" sz="2000" dirty="0"/>
              <a:t> Handbook of Exploration and Environmental Geochemistry, Volume 11. Edited by Emmanuel John M. Carranza</a:t>
            </a:r>
            <a:r>
              <a:rPr lang="el-GR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smtClean="0"/>
              <a:t> </a:t>
            </a:r>
            <a:r>
              <a:rPr lang="en-US" smtClean="0"/>
              <a:t>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3</a:t>
            </a:r>
            <a:r>
              <a:rPr lang="el-GR" sz="2000" dirty="0" smtClean="0"/>
              <a:t>: </a:t>
            </a:r>
            <a:r>
              <a:rPr lang="el-GR" altLang="en-US" sz="2000" dirty="0"/>
              <a:t>Χωρική απεικόνιση – ταξινόμηση τιμών με βάση το κυτιογράφημα </a:t>
            </a:r>
            <a:r>
              <a:rPr lang="el-GR" altLang="en-US" sz="2000" dirty="0" smtClean="0"/>
              <a:t>απολήξεων</a:t>
            </a:r>
            <a:r>
              <a:rPr lang="en-US" altLang="en-US" sz="2000" dirty="0" smtClean="0"/>
              <a:t> (standardized </a:t>
            </a:r>
            <a:r>
              <a:rPr lang="en-US" altLang="en-US" sz="2000" smtClean="0"/>
              <a:t>Fe soil data)</a:t>
            </a:r>
            <a:r>
              <a:rPr lang="el-GR" altLang="en-US" sz="2000" dirty="0" smtClean="0"/>
              <a:t>.</a:t>
            </a:r>
            <a:r>
              <a:rPr lang="en-US" altLang="en-US" sz="2000" dirty="0" smtClean="0"/>
              <a:t> </a:t>
            </a:r>
            <a:r>
              <a:rPr lang="en-US" sz="2000" dirty="0"/>
              <a:t>Copyright 20</a:t>
            </a:r>
            <a:r>
              <a:rPr lang="el-GR" sz="2000" dirty="0"/>
              <a:t>09</a:t>
            </a:r>
            <a:r>
              <a:rPr lang="en-US" sz="2000" dirty="0"/>
              <a:t> Elsevier B.V. </a:t>
            </a:r>
            <a:r>
              <a:rPr lang="el-GR" sz="2000" dirty="0"/>
              <a:t>Πηγή</a:t>
            </a:r>
            <a:r>
              <a:rPr lang="en-US" sz="2000" dirty="0"/>
              <a:t>: </a:t>
            </a:r>
            <a:r>
              <a:rPr lang="en-US" altLang="en-US" sz="2000" dirty="0"/>
              <a:t>Geochemical anomaly and Mineral </a:t>
            </a:r>
            <a:r>
              <a:rPr lang="en-US" sz="2000" dirty="0" err="1"/>
              <a:t>Prospectivity</a:t>
            </a:r>
            <a:r>
              <a:rPr lang="en-US" sz="2000" dirty="0"/>
              <a:t> </a:t>
            </a:r>
            <a:r>
              <a:rPr lang="en-US" altLang="en-US" sz="2000" dirty="0"/>
              <a:t>Mapping in GIS.</a:t>
            </a:r>
            <a:r>
              <a:rPr lang="en-US" sz="2000" dirty="0"/>
              <a:t> Handbook of Exploration and Environmental Geochemistry, Volume 11. Edited by Emmanuel John M. Carranza</a:t>
            </a:r>
            <a:r>
              <a:rPr lang="el-GR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09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3600" dirty="0" smtClean="0"/>
              <a:t>ΠΙΘΑΝΟΙ </a:t>
            </a:r>
            <a:r>
              <a:rPr lang="en-US" sz="3600" dirty="0"/>
              <a:t>ΣΤ</a:t>
            </a:r>
            <a:r>
              <a:rPr lang="el-GR" sz="3600" dirty="0"/>
              <a:t>Ο</a:t>
            </a:r>
            <a:r>
              <a:rPr lang="en-US" sz="3600" dirty="0"/>
              <a:t>ΧΟΙ</a:t>
            </a:r>
            <a:r>
              <a:rPr lang="el-GR" sz="3600" dirty="0"/>
              <a:t> ΜΙΑΣ</a:t>
            </a:r>
            <a:r>
              <a:rPr lang="en-US" sz="3600" dirty="0"/>
              <a:t> 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/>
              <a:t>ΠΕΡΙΒΑΛΛΟΝΤΙΚ</a:t>
            </a:r>
            <a:r>
              <a:rPr lang="el-GR" sz="3600" dirty="0"/>
              <a:t>Η</a:t>
            </a:r>
            <a:r>
              <a:rPr lang="en-US" sz="3600" dirty="0"/>
              <a:t>Σ ΓΕΩΧΗΜΙΚ</a:t>
            </a:r>
            <a:r>
              <a:rPr lang="el-GR" sz="3600" dirty="0"/>
              <a:t>Η</a:t>
            </a:r>
            <a:r>
              <a:rPr lang="en-US" sz="3600" dirty="0"/>
              <a:t>Σ </a:t>
            </a:r>
            <a:r>
              <a:rPr lang="el-GR" sz="3600" dirty="0"/>
              <a:t>Ε</a:t>
            </a:r>
            <a:r>
              <a:rPr lang="en-US" sz="3600" dirty="0"/>
              <a:t>ΡΕΥΝΑΣ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n-US" sz="2400" dirty="0"/>
              <a:t>Αποτύπωση γεωχημικού </a:t>
            </a:r>
            <a:r>
              <a:rPr lang="el-GR" altLang="en-US" sz="2400" dirty="0" smtClean="0"/>
              <a:t>ανάγλυφου.</a:t>
            </a:r>
            <a:endParaRPr lang="en-US" altLang="en-US" sz="2400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400" dirty="0" err="1" smtClean="0"/>
              <a:t>Μελέτη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διεργ</a:t>
            </a:r>
            <a:r>
              <a:rPr lang="en-US" altLang="en-US" sz="2400" dirty="0"/>
              <a:t>ασιών γεωχημικής </a:t>
            </a:r>
            <a:r>
              <a:rPr lang="en-US" altLang="en-US" sz="2400" dirty="0" smtClean="0"/>
              <a:t>διασποράς</a:t>
            </a:r>
            <a:r>
              <a:rPr lang="el-GR" altLang="en-US" sz="2400" dirty="0" smtClean="0"/>
              <a:t>.</a:t>
            </a:r>
            <a:endParaRPr lang="el-GR" altLang="en-US" sz="2400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n-US" sz="2400" dirty="0" smtClean="0"/>
              <a:t>Διαχωρισμός </a:t>
            </a:r>
            <a:r>
              <a:rPr lang="el-GR" altLang="en-US" sz="2400" dirty="0"/>
              <a:t>ανθρωπογενών – φυσικών επιδράσεων στο </a:t>
            </a:r>
            <a:r>
              <a:rPr lang="el-GR" altLang="en-US" sz="2400" dirty="0" smtClean="0"/>
              <a:t>περιβάλλον.</a:t>
            </a:r>
            <a:endParaRPr lang="en-US" altLang="en-US" sz="2400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n-US" sz="2400" dirty="0" smtClean="0"/>
              <a:t>Χώρο-χρονικές </a:t>
            </a:r>
            <a:r>
              <a:rPr lang="el-GR" altLang="en-US" sz="2400" dirty="0"/>
              <a:t>μεταβολές </a:t>
            </a:r>
            <a:r>
              <a:rPr lang="el-GR" altLang="en-US" sz="2400" dirty="0" smtClean="0"/>
              <a:t>ρύπανσης.</a:t>
            </a:r>
            <a:endParaRPr lang="el-GR" altLang="en-US" sz="2400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n-US" sz="2400" dirty="0" smtClean="0"/>
              <a:t>Σχέση </a:t>
            </a:r>
            <a:r>
              <a:rPr lang="el-GR" altLang="en-US" sz="2400" dirty="0"/>
              <a:t>γεωχημικών παραμέτρων με άλλες παραμέτρους της βιόσφαιρας και </a:t>
            </a:r>
            <a:r>
              <a:rPr lang="el-GR" altLang="en-US" sz="2400" dirty="0" smtClean="0"/>
              <a:t>γεώσφαιρας.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ΣΤΑΤΙΣΤΙΚΗ </a:t>
            </a:r>
            <a:r>
              <a:rPr lang="el-GR" sz="3600" dirty="0"/>
              <a:t>ΕΠΕΞΕΡΓΑΣΙΑ ΓΙΑ ΤΟΝ ΕΝΤΟΠΙΣΜΟ ΓΕΩΧΗΜΙΚΗΣ </a:t>
            </a:r>
            <a:r>
              <a:rPr lang="el-GR" sz="3600" dirty="0" smtClean="0"/>
              <a:t>ΑΝΩΜΑΛΙΑΣ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+mj-lt"/>
              </a:rPr>
              <a:t>(</a:t>
            </a:r>
            <a:r>
              <a:rPr lang="el-GR" sz="2800" dirty="0">
                <a:latin typeface="+mj-lt"/>
              </a:rPr>
              <a:t>π.χ. λόγω ρύπανσης</a:t>
            </a:r>
            <a:r>
              <a:rPr lang="el-GR" sz="2800" dirty="0" smtClean="0">
                <a:latin typeface="+mj-lt"/>
              </a:rPr>
              <a:t>)</a:t>
            </a:r>
          </a:p>
          <a:p>
            <a:pPr>
              <a:buFontTx/>
              <a:buChar char="•"/>
            </a:pPr>
            <a:r>
              <a:rPr lang="el-GR" altLang="en-US" sz="2400" dirty="0">
                <a:latin typeface="Calibri" panose="020F0502020204030204" pitchFamily="34" charset="0"/>
              </a:rPr>
              <a:t> Στατιστική ανάλυση του </a:t>
            </a:r>
            <a:r>
              <a:rPr lang="el-GR" altLang="en-US" sz="2400" i="1" dirty="0">
                <a:latin typeface="Calibri" panose="020F0502020204030204" pitchFamily="34" charset="0"/>
              </a:rPr>
              <a:t>γεωχημικού δείγματος</a:t>
            </a:r>
            <a:r>
              <a:rPr lang="el-GR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Tw Cen MT" panose="020B0602020104020603" pitchFamily="34" charset="0"/>
                <a:sym typeface="Wingdings" panose="05000000000000000000" pitchFamily="2" charset="2"/>
              </a:rPr>
              <a:t></a:t>
            </a:r>
            <a:r>
              <a:rPr lang="el-GR" altLang="en-US" sz="2400" dirty="0">
                <a:latin typeface="Calibri" panose="020F0502020204030204" pitchFamily="34" charset="0"/>
              </a:rPr>
              <a:t> μας δίνει πληροφορίες για τον </a:t>
            </a:r>
            <a:r>
              <a:rPr lang="el-GR" altLang="en-US" sz="2400" i="1" dirty="0">
                <a:latin typeface="Calibri" panose="020F0502020204030204" pitchFamily="34" charset="0"/>
              </a:rPr>
              <a:t>γεωχημικό πληθυσμό</a:t>
            </a:r>
            <a:r>
              <a:rPr lang="el-GR" altLang="en-US" sz="2400" dirty="0">
                <a:latin typeface="Calibri" panose="020F0502020204030204" pitchFamily="34" charset="0"/>
              </a:rPr>
              <a:t> που μελετάμε. </a:t>
            </a:r>
            <a:endParaRPr lang="en-US" altLang="en-US" sz="2400" dirty="0">
              <a:latin typeface="Tw Cen MT" panose="020B0602020104020603" pitchFamily="34" charset="0"/>
            </a:endParaRPr>
          </a:p>
          <a:p>
            <a:pPr>
              <a:buFontTx/>
              <a:buChar char="•"/>
            </a:pPr>
            <a:r>
              <a:rPr lang="el-GR" altLang="en-US" sz="2400" dirty="0">
                <a:latin typeface="Calibri" panose="020F0502020204030204" pitchFamily="34" charset="0"/>
              </a:rPr>
              <a:t>Ποσοτικοποίηση Αβεβαιότητας των </a:t>
            </a:r>
            <a:r>
              <a:rPr lang="el-GR" altLang="en-US" sz="2400" dirty="0" smtClean="0">
                <a:latin typeface="Calibri" panose="020F0502020204030204" pitchFamily="34" charset="0"/>
              </a:rPr>
              <a:t>μετρήσεων</a:t>
            </a:r>
            <a:endParaRPr lang="el-GR" altLang="en-US" sz="24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l-GR" altLang="en-US" sz="2400" dirty="0">
                <a:latin typeface="Calibri" panose="020F0502020204030204" pitchFamily="34" charset="0"/>
              </a:rPr>
              <a:t>Πειραματικά δεδομένα </a:t>
            </a:r>
            <a:r>
              <a:rPr lang="en-US" altLang="en-US" sz="2400" dirty="0">
                <a:latin typeface="Tw Cen MT" panose="020B0602020104020603" pitchFamily="34" charset="0"/>
                <a:sym typeface="Wingdings" panose="05000000000000000000" pitchFamily="2" charset="2"/>
              </a:rPr>
              <a:t></a:t>
            </a:r>
            <a:r>
              <a:rPr lang="el-GR" altLang="en-US" sz="2400" dirty="0">
                <a:latin typeface="Calibri" panose="020F0502020204030204" pitchFamily="34" charset="0"/>
              </a:rPr>
              <a:t> οργανωμένα με τρόπο που επιτρέπει την εύκολη εισαγωγή και διαχείρισή τους στον υπολογιστή. </a:t>
            </a:r>
          </a:p>
          <a:p>
            <a:pPr>
              <a:buFontTx/>
              <a:buChar char="•"/>
            </a:pPr>
            <a:r>
              <a:rPr lang="el-GR" altLang="en-US" sz="2400" dirty="0">
                <a:latin typeface="Calibri" panose="020F0502020204030204" pitchFamily="34" charset="0"/>
              </a:rPr>
              <a:t>Στατιστική εκτίμηση με υπολογισμούς παραμέτρων και εξέταση υποθέσεων.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966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ΒΗΜΑΤΑ </a:t>
            </a:r>
            <a:r>
              <a:rPr lang="el-GR" dirty="0"/>
              <a:t>ΣΤΑΤΙΣΤΙΚΗΣ ΑΝΑΛΥΣΗΣ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l-GR" altLang="en-US" sz="2000" dirty="0">
                <a:latin typeface="Calibri" panose="020F0502020204030204" pitchFamily="34" charset="0"/>
              </a:rPr>
              <a:t> </a:t>
            </a:r>
            <a:r>
              <a:rPr lang="el-GR" altLang="en-US" sz="2000" b="1" dirty="0">
                <a:latin typeface="Calibri" panose="020F0502020204030204" pitchFamily="34" charset="0"/>
              </a:rPr>
              <a:t>Μονοπαραγοντική </a:t>
            </a:r>
            <a:r>
              <a:rPr lang="el-GR" altLang="en-US" sz="2000" dirty="0">
                <a:latin typeface="Calibri" panose="020F0502020204030204" pitchFamily="34" charset="0"/>
              </a:rPr>
              <a:t>(</a:t>
            </a:r>
            <a:r>
              <a:rPr lang="en-US" altLang="en-US" sz="2000" dirty="0" err="1">
                <a:latin typeface="Calibri" panose="020F0502020204030204" pitchFamily="34" charset="0"/>
              </a:rPr>
              <a:t>univariate</a:t>
            </a:r>
            <a:r>
              <a:rPr lang="en-US" altLang="en-US" sz="2000" dirty="0">
                <a:latin typeface="Calibri" panose="020F0502020204030204" pitchFamily="34" charset="0"/>
              </a:rPr>
              <a:t>) </a:t>
            </a:r>
            <a:r>
              <a:rPr lang="el-GR" altLang="en-US" sz="2000" dirty="0">
                <a:latin typeface="Calibri" panose="020F0502020204030204" pitchFamily="34" charset="0"/>
              </a:rPr>
              <a:t>ανάλυση </a:t>
            </a:r>
            <a:r>
              <a:rPr lang="el-GR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altLang="en-US" sz="2000" dirty="0">
                <a:latin typeface="Calibri" panose="020F0502020204030204" pitchFamily="34" charset="0"/>
              </a:rPr>
              <a:t>Απεικόνιση και μελέτη της στατιστικής κατανομής των δεδομένων ανά παράμετρο ενδιαφέροντος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2000" dirty="0">
                <a:latin typeface="Calibri" panose="020F0502020204030204" pitchFamily="34" charset="0"/>
              </a:rPr>
              <a:t>Υπολογισμός περιγραφικών στατιστικών παραμέτρων.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2000" dirty="0">
                <a:latin typeface="Calibri" panose="020F0502020204030204" pitchFamily="34" charset="0"/>
              </a:rPr>
              <a:t>Αναγνώριση απόμακρων τιμών.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2000" dirty="0">
                <a:latin typeface="Calibri" panose="020F0502020204030204" pitchFamily="34" charset="0"/>
              </a:rPr>
              <a:t>Προσδιορισμός τιμών «γεωχημικού πλαισίου».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2000" dirty="0">
                <a:latin typeface="Calibri" panose="020F0502020204030204" pitchFamily="34" charset="0"/>
              </a:rPr>
              <a:t> Αναγνώριση «γεωχημικής ανωμαλίας</a:t>
            </a:r>
            <a:r>
              <a:rPr lang="el-GR" altLang="en-US" sz="2000" dirty="0" smtClean="0">
                <a:latin typeface="Calibri" panose="020F0502020204030204" pitchFamily="34" charset="0"/>
              </a:rPr>
              <a:t>»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l-GR" altLang="en-US" sz="2000" b="1" dirty="0">
                <a:latin typeface="Calibri" panose="020F0502020204030204" pitchFamily="34" charset="0"/>
              </a:rPr>
              <a:t>Ανάλυση με 2 μεταβλητές </a:t>
            </a:r>
            <a:r>
              <a:rPr lang="el-GR" altLang="en-US" sz="2000" dirty="0">
                <a:latin typeface="Calibri" panose="020F0502020204030204" pitchFamily="34" charset="0"/>
              </a:rPr>
              <a:t>(</a:t>
            </a:r>
            <a:r>
              <a:rPr lang="en-US" altLang="en-US" sz="2000" dirty="0">
                <a:latin typeface="Calibri" panose="020F0502020204030204" pitchFamily="34" charset="0"/>
              </a:rPr>
              <a:t>bivariate stats)</a:t>
            </a:r>
            <a:r>
              <a:rPr lang="el-GR" altLang="en-US" sz="2000" dirty="0">
                <a:latin typeface="Calibri" panose="020F0502020204030204" pitchFamily="34" charset="0"/>
              </a:rPr>
              <a:t> </a:t>
            </a:r>
            <a:r>
              <a:rPr lang="el-GR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σχέση μεταξύ μεταβλητών Συντελεστής συσχέτισης, μέθοδος ελαχίστων </a:t>
            </a:r>
            <a:r>
              <a:rPr lang="el-GR" alt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τετραγώνων</a:t>
            </a:r>
            <a:endParaRPr lang="el-GR" altLang="en-US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AutoNum type="arabicPeriod"/>
            </a:pPr>
            <a:r>
              <a:rPr lang="el-GR" altLang="en-US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Πολυμεταβλητή ανάλυση </a:t>
            </a:r>
            <a:r>
              <a:rPr lang="el-GR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multivariate stats)</a:t>
            </a:r>
            <a:r>
              <a:rPr lang="el-GR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ομαδοποίηση δεδομένων (</a:t>
            </a:r>
            <a:r>
              <a:rPr lang="en-US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Factor analysis, Principal Components Analysis</a:t>
            </a:r>
            <a:r>
              <a:rPr lang="el-GR" alt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l-GR" altLang="en-US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AutoNum type="arabicPeriod"/>
            </a:pPr>
            <a:r>
              <a:rPr lang="el-GR" altLang="en-US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Γεωστατιστική ανάλυση </a:t>
            </a:r>
            <a:r>
              <a:rPr lang="el-GR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χωρική διάσταση (</a:t>
            </a:r>
            <a:r>
              <a:rPr lang="en-US" altLang="en-US" sz="2000" dirty="0" err="1">
                <a:latin typeface="Calibri" panose="020F0502020204030204" pitchFamily="34" charset="0"/>
                <a:sym typeface="Wingdings" panose="05000000000000000000" pitchFamily="2" charset="2"/>
              </a:rPr>
              <a:t>semivariograms</a:t>
            </a:r>
            <a:r>
              <a:rPr lang="en-US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en-US" altLang="en-US" sz="2000" dirty="0" err="1">
                <a:latin typeface="Calibri" panose="020F0502020204030204" pitchFamily="34" charset="0"/>
                <a:sym typeface="Wingdings" panose="05000000000000000000" pitchFamily="2" charset="2"/>
              </a:rPr>
              <a:t>kriging</a:t>
            </a:r>
            <a:r>
              <a:rPr lang="en-US" alt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l-GR" altLang="en-US" sz="2000" dirty="0"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el-GR" altLang="en-US" sz="2000" dirty="0">
              <a:latin typeface="Calibri" panose="020F0502020204030204" pitchFamily="34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89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ΚΑΜΠΥΛΗ </a:t>
            </a:r>
            <a:r>
              <a:rPr lang="el-GR" dirty="0"/>
              <a:t>ΚΑΝΟΝΙΚΗΣ ΚΑΤΑΝΟΜΗΣ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06" y="1417638"/>
            <a:ext cx="6987394" cy="48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ΣΤΑΤΙΣΤΙΚΗ ΚΑΤΑΝΟΜΗ ΤΩΝ </a:t>
            </a:r>
            <a:r>
              <a:rPr lang="el-GR" sz="3600" dirty="0" smtClean="0"/>
              <a:t>ΔΕΔΟΜΕΝΩΝ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200" dirty="0">
                <a:latin typeface="Calibri" panose="020F0502020204030204" pitchFamily="34" charset="0"/>
              </a:rPr>
              <a:t> Έλεγχος με γραφικές μεθόδους (π.χ. ιστόγραμμα) ή με εφαρμογή στατιστικών δοκιμών.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200" dirty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H </a:t>
            </a:r>
            <a:r>
              <a:rPr lang="el-GR" altLang="en-US" sz="2200" dirty="0">
                <a:latin typeface="Calibri" panose="020F0502020204030204" pitchFamily="34" charset="0"/>
              </a:rPr>
              <a:t>εκτέλεση στατιστικών δοκιμών προϋποθέτει συνήθωςκανονική κατανομή δεδομένων </a:t>
            </a:r>
            <a:r>
              <a:rPr lang="en-US" altLang="en-US" sz="2200" dirty="0"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200" b="1" dirty="0">
                <a:latin typeface="Calibri" panose="020F0502020204030204" pitchFamily="34" charset="0"/>
                <a:sym typeface="Wingdings" panose="05000000000000000000" pitchFamily="2" charset="2"/>
              </a:rPr>
              <a:t>πιθανή αναγκαιότητα η μετατροπή </a:t>
            </a:r>
            <a:r>
              <a:rPr lang="el-GR" altLang="en-US" sz="2200" dirty="0">
                <a:latin typeface="Calibri" panose="020F0502020204030204" pitchFamily="34" charset="0"/>
                <a:sym typeface="Wingdings" panose="05000000000000000000" pitchFamily="2" charset="2"/>
              </a:rPr>
              <a:t>(π.χ. με λογαρίθμιση) </a:t>
            </a:r>
            <a:r>
              <a:rPr lang="el-GR" altLang="en-US" sz="2200" b="1" dirty="0">
                <a:latin typeface="Calibri" panose="020F0502020204030204" pitchFamily="34" charset="0"/>
                <a:sym typeface="Wingdings" panose="05000000000000000000" pitchFamily="2" charset="2"/>
              </a:rPr>
              <a:t>για κανονικοποίηση</a:t>
            </a:r>
            <a:r>
              <a:rPr lang="el-GR" altLang="en-US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l-GR" altLang="en-US" sz="2200" dirty="0">
              <a:latin typeface="Calibri" panose="020F0502020204030204" pitchFamily="34" charset="0"/>
            </a:endParaRPr>
          </a:p>
        </p:txBody>
      </p:sp>
      <p:pic>
        <p:nvPicPr>
          <p:cNvPr id="6" name="Picture 6" descr="GaltonF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9027" y="3859377"/>
            <a:ext cx="3617700" cy="2223378"/>
          </a:xfrm>
          <a:prstGeom prst="rect">
            <a:avLst/>
          </a:prstGeom>
          <a:noFill/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938890" y="3501008"/>
            <a:ext cx="3489094" cy="2581747"/>
            <a:chOff x="3038" y="1770"/>
            <a:chExt cx="2722" cy="2178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3038" y="1770"/>
            <a:ext cx="2722" cy="2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Γράφημα" r:id="rId5" imgW="4000500" imgH="3200400" progId="Excel.Chart.8">
                    <p:embed/>
                  </p:oleObj>
                </mc:Choice>
                <mc:Fallback>
                  <p:oleObj name="Γράφημα" r:id="rId5" imgW="4000500" imgH="320040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8" y="1770"/>
                          <a:ext cx="2722" cy="2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515" y="2224"/>
              <a:ext cx="1542" cy="1225"/>
            </a:xfrm>
            <a:custGeom>
              <a:avLst/>
              <a:gdLst>
                <a:gd name="T0" fmla="*/ 0 w 1542"/>
                <a:gd name="T1" fmla="*/ 1167 h 1255"/>
                <a:gd name="T2" fmla="*/ 90 w 1542"/>
                <a:gd name="T3" fmla="*/ 618 h 1255"/>
                <a:gd name="T4" fmla="*/ 136 w 1542"/>
                <a:gd name="T5" fmla="*/ 112 h 1255"/>
                <a:gd name="T6" fmla="*/ 226 w 1542"/>
                <a:gd name="T7" fmla="*/ 112 h 1255"/>
                <a:gd name="T8" fmla="*/ 408 w 1542"/>
                <a:gd name="T9" fmla="*/ 787 h 1255"/>
                <a:gd name="T10" fmla="*/ 998 w 1542"/>
                <a:gd name="T11" fmla="*/ 1041 h 1255"/>
                <a:gd name="T12" fmla="*/ 1542 w 1542"/>
                <a:gd name="T13" fmla="*/ 1124 h 1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2"/>
                <a:gd name="T22" fmla="*/ 0 h 1255"/>
                <a:gd name="T23" fmla="*/ 1542 w 1542"/>
                <a:gd name="T24" fmla="*/ 1255 h 1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2" h="1255">
                  <a:moveTo>
                    <a:pt x="0" y="1255"/>
                  </a:moveTo>
                  <a:cubicBezTo>
                    <a:pt x="33" y="1054"/>
                    <a:pt x="67" y="854"/>
                    <a:pt x="90" y="665"/>
                  </a:cubicBezTo>
                  <a:cubicBezTo>
                    <a:pt x="113" y="476"/>
                    <a:pt x="113" y="212"/>
                    <a:pt x="136" y="121"/>
                  </a:cubicBezTo>
                  <a:cubicBezTo>
                    <a:pt x="159" y="30"/>
                    <a:pt x="181" y="0"/>
                    <a:pt x="226" y="121"/>
                  </a:cubicBezTo>
                  <a:cubicBezTo>
                    <a:pt x="271" y="242"/>
                    <a:pt x="279" y="680"/>
                    <a:pt x="408" y="846"/>
                  </a:cubicBezTo>
                  <a:cubicBezTo>
                    <a:pt x="537" y="1012"/>
                    <a:pt x="809" y="1059"/>
                    <a:pt x="998" y="1119"/>
                  </a:cubicBezTo>
                  <a:cubicBezTo>
                    <a:pt x="1187" y="1179"/>
                    <a:pt x="1364" y="1194"/>
                    <a:pt x="1542" y="120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1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ΠΕΡΙΓΡΑΦΙΚΑ ΣΤΑΤΙΣΤΙΚΑ – </a:t>
            </a:r>
            <a:br>
              <a:rPr lang="el-GR" dirty="0"/>
            </a:br>
            <a:r>
              <a:rPr lang="el-GR" dirty="0"/>
              <a:t>(Α) ΕΓΓΥΤΗΤΑ ΣΤΗΝ ΚΕΝΤΡΙΚΗ </a:t>
            </a:r>
            <a:r>
              <a:rPr lang="el-GR" dirty="0" smtClean="0"/>
              <a:t>ΤΙΜΗ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altLang="en-US" sz="2800" dirty="0">
                <a:latin typeface="Calibri" panose="020F0502020204030204" pitchFamily="34" charset="0"/>
              </a:rPr>
              <a:t>ο </a:t>
            </a:r>
            <a:r>
              <a:rPr lang="el-GR" altLang="en-US" sz="2800" b="1" dirty="0">
                <a:latin typeface="Calibri" panose="020F0502020204030204" pitchFamily="34" charset="0"/>
              </a:rPr>
              <a:t>αριθμητικός μέσος </a:t>
            </a:r>
            <a:r>
              <a:rPr lang="el-GR" altLang="en-US" sz="2800" dirty="0">
                <a:latin typeface="Calibri" panose="020F0502020204030204" pitchFamily="34" charset="0"/>
              </a:rPr>
              <a:t> ή μέση τιμή (</a:t>
            </a:r>
            <a:r>
              <a:rPr lang="en-US" altLang="en-US" sz="2800" dirty="0">
                <a:latin typeface="Tw Cen MT" panose="020B0602020104020603" pitchFamily="34" charset="0"/>
              </a:rPr>
              <a:t>arithmetic mean or average</a:t>
            </a:r>
            <a:r>
              <a:rPr lang="el-GR" altLang="en-US" sz="2800" dirty="0">
                <a:latin typeface="Calibri" panose="020F0502020204030204" pitchFamily="34" charset="0"/>
              </a:rPr>
              <a:t>) </a:t>
            </a:r>
            <a:r>
              <a:rPr lang="en-US" altLang="en-US" sz="2800" i="1" dirty="0">
                <a:latin typeface="Tw Cen MT" panose="020B0602020104020603" pitchFamily="34" charset="0"/>
              </a:rPr>
              <a:t>n</a:t>
            </a:r>
            <a:r>
              <a:rPr lang="el-GR" altLang="en-US" sz="2800" dirty="0">
                <a:latin typeface="Calibri" panose="020F0502020204030204" pitchFamily="34" charset="0"/>
              </a:rPr>
              <a:t> μετρήσεων:</a:t>
            </a:r>
          </a:p>
          <a:p>
            <a:endParaRPr lang="en-US" altLang="en-US" sz="2800" dirty="0" smtClean="0">
              <a:latin typeface="Calibri" panose="020F0502020204030204" pitchFamily="34" charset="0"/>
            </a:endParaRPr>
          </a:p>
          <a:p>
            <a:endParaRPr lang="el-GR" altLang="en-US" sz="2800" dirty="0">
              <a:latin typeface="Calibri" panose="020F0502020204030204" pitchFamily="34" charset="0"/>
            </a:endParaRPr>
          </a:p>
          <a:p>
            <a:r>
              <a:rPr lang="el-GR" altLang="en-US" sz="2800" b="1" dirty="0">
                <a:latin typeface="Calibri" panose="020F0502020204030204" pitchFamily="34" charset="0"/>
              </a:rPr>
              <a:t>διάμεσος</a:t>
            </a:r>
            <a:r>
              <a:rPr lang="el-GR" altLang="en-US" sz="2800" dirty="0">
                <a:latin typeface="Calibri" panose="020F0502020204030204" pitchFamily="34" charset="0"/>
              </a:rPr>
              <a:t> (</a:t>
            </a:r>
            <a:r>
              <a:rPr lang="en-US" altLang="en-US" sz="2800" dirty="0">
                <a:latin typeface="Tw Cen MT" panose="020B0602020104020603" pitchFamily="34" charset="0"/>
              </a:rPr>
              <a:t>median</a:t>
            </a:r>
            <a:r>
              <a:rPr lang="el-GR" altLang="en-US" sz="2800" dirty="0">
                <a:latin typeface="Calibri" panose="020F0502020204030204" pitchFamily="34" charset="0"/>
              </a:rPr>
              <a:t>), δηλαδή η τιμή για την οποία το ήμισυ των δειγμάτων στην κατανομή έχει τιμές μικρότερες και το ήμισυ μεγαλύτερες. Η διάμεση τιμή αποτελεί πιο σταθερή παράμετρο από τη μέση τιμή σε περιπτώσεις λίγων μετρήσεων (</a:t>
            </a:r>
            <a:r>
              <a:rPr lang="en-US" altLang="en-US" sz="2800" dirty="0">
                <a:latin typeface="Tw Cen MT" panose="020B0602020104020603" pitchFamily="34" charset="0"/>
              </a:rPr>
              <a:t>n</a:t>
            </a:r>
            <a:r>
              <a:rPr lang="el-GR" altLang="en-US" sz="2800" dirty="0">
                <a:latin typeface="Calibri" panose="020F0502020204030204" pitchFamily="34" charset="0"/>
              </a:rPr>
              <a:t> &lt; 5</a:t>
            </a:r>
            <a:r>
              <a:rPr lang="el-GR" altLang="en-US" sz="2800" dirty="0" smtClean="0">
                <a:latin typeface="Calibri" panose="020F0502020204030204" pitchFamily="34" charset="0"/>
              </a:rPr>
              <a:t>).</a:t>
            </a:r>
            <a:endParaRPr lang="el-GR" altLang="en-US" sz="2800" dirty="0">
              <a:latin typeface="Calibri" panose="020F0502020204030204" pitchFamily="34" charset="0"/>
            </a:endParaRPr>
          </a:p>
          <a:p>
            <a:r>
              <a:rPr lang="el-GR" altLang="en-US" sz="2800" b="1" dirty="0">
                <a:latin typeface="Calibri" panose="020F0502020204030204" pitchFamily="34" charset="0"/>
              </a:rPr>
              <a:t>τιμή μέγιστης συχνότητας</a:t>
            </a:r>
            <a:r>
              <a:rPr lang="el-GR" altLang="en-US" sz="2800" dirty="0">
                <a:latin typeface="Calibri" panose="020F0502020204030204" pitchFamily="34" charset="0"/>
              </a:rPr>
              <a:t> (</a:t>
            </a:r>
            <a:r>
              <a:rPr lang="en-US" altLang="en-US" sz="2800" dirty="0">
                <a:latin typeface="Tw Cen MT" panose="020B0602020104020603" pitchFamily="34" charset="0"/>
              </a:rPr>
              <a:t>mode</a:t>
            </a:r>
            <a:r>
              <a:rPr lang="el-GR" altLang="en-US" sz="2800" dirty="0">
                <a:latin typeface="Calibri" panose="020F0502020204030204" pitchFamily="34" charset="0"/>
              </a:rPr>
              <a:t>). Τα δεδομένα υποδιαιρούνται σε ειδικά διαστήματα (κλάσεις) και λαμβάνεται το κέντρο της κλάσης με την υψηλότερη συχνότητα. Πολλές γεωχημικές κατανομές έχουν περισσότερες από μία τιμή μέγιστης συχνότητας</a:t>
            </a:r>
            <a:r>
              <a:rPr lang="el-GR" altLang="en-US" sz="2800" dirty="0" smtClean="0">
                <a:latin typeface="Calibri" panose="020F0502020204030204" pitchFamily="34" charset="0"/>
              </a:rPr>
              <a:t>.</a:t>
            </a:r>
            <a:endParaRPr lang="el-GR" altLang="en-US" sz="2800" dirty="0">
              <a:latin typeface="Calibri" panose="020F0502020204030204" pitchFamily="34" charset="0"/>
            </a:endParaRPr>
          </a:p>
          <a:p>
            <a:r>
              <a:rPr lang="el-GR" altLang="en-US" sz="2800" dirty="0">
                <a:latin typeface="Calibri" panose="020F0502020204030204" pitchFamily="34" charset="0"/>
              </a:rPr>
              <a:t>Ο </a:t>
            </a:r>
            <a:r>
              <a:rPr lang="el-GR" altLang="en-US" sz="2800" b="1" dirty="0">
                <a:latin typeface="Calibri" panose="020F0502020204030204" pitchFamily="34" charset="0"/>
              </a:rPr>
              <a:t>γεωμετρικός μέσος</a:t>
            </a:r>
            <a:r>
              <a:rPr lang="el-GR" altLang="en-US" sz="2800" dirty="0">
                <a:latin typeface="Calibri" panose="020F0502020204030204" pitchFamily="34" charset="0"/>
              </a:rPr>
              <a:t> (</a:t>
            </a:r>
            <a:r>
              <a:rPr lang="en-US" altLang="en-US" sz="2800" dirty="0">
                <a:latin typeface="Tw Cen MT" panose="020B0602020104020603" pitchFamily="34" charset="0"/>
              </a:rPr>
              <a:t>geometric mean</a:t>
            </a:r>
            <a:r>
              <a:rPr lang="el-GR" altLang="en-US" sz="2800" dirty="0">
                <a:latin typeface="Calibri" panose="020F0502020204030204" pitchFamily="34" charset="0"/>
              </a:rPr>
              <a:t>). Η μέση τιμή του δεκαδικού λογαρίθμου των δεδομένων</a:t>
            </a:r>
            <a:r>
              <a:rPr lang="el-GR" altLang="en-US" sz="2800" dirty="0" smtClean="0">
                <a:latin typeface="Calibri" panose="020F0502020204030204" pitchFamily="34" charset="0"/>
              </a:rPr>
              <a:t>.</a:t>
            </a:r>
            <a:endParaRPr lang="el-GR" altLang="en-US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50645"/>
              </p:ext>
            </p:extLst>
          </p:nvPr>
        </p:nvGraphicFramePr>
        <p:xfrm>
          <a:off x="2614613" y="1844675"/>
          <a:ext cx="12239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4" imgW="609480" imgH="609480" progId="Equation.3">
                  <p:embed/>
                </p:oleObj>
              </mc:Choice>
              <mc:Fallback>
                <p:oleObj name="Equation" r:id="rId4" imgW="6094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1844675"/>
                        <a:ext cx="1223962" cy="122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0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1354</Words>
  <Application>Microsoft Office PowerPoint</Application>
  <PresentationFormat>On-screen Show (4:3)</PresentationFormat>
  <Paragraphs>330</Paragraphs>
  <Slides>35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Times New Roman</vt:lpstr>
      <vt:lpstr>Tw Cen MT</vt:lpstr>
      <vt:lpstr>Wingdings</vt:lpstr>
      <vt:lpstr>Θέμα του Office</vt:lpstr>
      <vt:lpstr>Γράφημα</vt:lpstr>
      <vt:lpstr>Equation</vt:lpstr>
      <vt:lpstr>Denklem</vt:lpstr>
      <vt:lpstr>Τίτλος Μαθήματος</vt:lpstr>
      <vt:lpstr>Μεθοδολογία Έρευνας Περιβαλλοντικής Γεωχημείας</vt:lpstr>
      <vt:lpstr>ΣΤΑΔΙΑ ΕΚΤΕΛΕΣΗΣ ΠΕΡΙΒΑΛΛΟΝΤΙΚΩΝ ΓΕΩΧΗΜΙΚΩΝ ΕΡΕΥΝΩΝ</vt:lpstr>
      <vt:lpstr>ΠΙΘΑΝΟΙ ΣΤΟΧΟΙ ΜΙΑΣ  ΠΕΡΙΒΑΛΛΟΝΤΙΚΗΣ ΓΕΩΧΗΜΙΚΗΣ ΕΡΕΥΝΑΣ</vt:lpstr>
      <vt:lpstr>ΣΤΑΤΙΣΤΙΚΗ ΕΠΕΞΕΡΓΑΣΙΑ ΓΙΑ ΤΟΝ ΕΝΤΟΠΙΣΜΟ ΓΕΩΧΗΜΙΚΗΣ ΑΝΩΜΑΛΙΑΣ</vt:lpstr>
      <vt:lpstr>ΒΗΜΑΤΑ ΣΤΑΤΙΣΤΙΚΗΣ ΑΝΑΛΥΣΗΣ</vt:lpstr>
      <vt:lpstr>ΚΑΜΠΥΛΗ ΚΑΝΟΝΙΚΗΣ ΚΑΤΑΝΟΜΗΣ</vt:lpstr>
      <vt:lpstr>ΣΤΑΤΙΣΤΙΚΗ ΚΑΤΑΝΟΜΗ ΤΩΝ ΔΕΔΟΜΕΝΩΝ</vt:lpstr>
      <vt:lpstr>ΠΕΡΙΓΡΑΦΙΚΑ ΣΤΑΤΙΣΤΙΚΑ –  (Α) ΕΓΓΥΤΗΤΑ ΣΤΗΝ ΚΕΝΤΡΙΚΗ ΤΙΜΗ</vt:lpstr>
      <vt:lpstr>ΠΕΡΙΓΡΑΦΙΚΑ ΣΤΑΤΙΣΤΙΚΑ –  (Β) ΔΙΑΣΠΟΡΑ</vt:lpstr>
      <vt:lpstr>Μονοπαραγοντική ανάλυση-  Κυτιογράφημα απολήξεων (box plot)</vt:lpstr>
      <vt:lpstr>Χωρική απεικόνιση – ταξινόμηση τιμών με βάση το κυτιογράφημα απολήξεων</vt:lpstr>
      <vt:lpstr>Περιγραφικά στατιστικά (Minitab output)</vt:lpstr>
      <vt:lpstr>ΑΠΕΙΚΟΝΙΣΕΙΣ ΔΕΔΟΜΕΝΩΝ ΣΕ ΓΡΑΦΗΜΑΤΑ</vt:lpstr>
      <vt:lpstr>ΓΡΑΦΗΜΑ ΑΘΡΟΙΣΤΙΚΗΣ ΣΥΧΝΟΤΗΤΑΣ</vt:lpstr>
      <vt:lpstr>ΓΡΑΦΗΜΑ ΠΙΘΑΝΟΤΗΤΩΝ</vt:lpstr>
      <vt:lpstr>ΓΡΑΦΗΜΑ ΠΙΘΑΝΟΤΗΤΩΝ – ΕΙΔΟΣ ΚΑΤΑΝΟΜΗΣ</vt:lpstr>
      <vt:lpstr>ΔΙΜΕΤΑΒΛΗΤΗ ΑΝΑΛΥΣΗ- ΣΥΝΤΕΛΕΣΤΗΣ ΣΥΣΧΕΤΙΣΗΣ</vt:lpstr>
      <vt:lpstr>ΣΥΝΤΕΛΕΣΤΗΣ ΣΥΣΧΕΤΙΣΗΣ</vt:lpstr>
      <vt:lpstr>ΠΙΝΑΚΑΣ ΣΥΣΧΕΤΙΣΗΣ</vt:lpstr>
      <vt:lpstr>ΓΡΑΦΗΜΑ ΣΥΣΧΕΤΙΣΗΣ-Διαγράμματα διασποράς</vt:lpstr>
      <vt:lpstr>Διάκριση διεργασιών</vt:lpstr>
      <vt:lpstr>Ανάλυση παλινδρόμησης (regression)</vt:lpstr>
      <vt:lpstr>Ανάλυση παλινδρόμησης (regression)</vt:lpstr>
      <vt:lpstr>Ημιβαριόγραμμα</vt:lpstr>
      <vt:lpstr>Μέθοδος παρεμβολής - kriging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219</cp:revision>
  <dcterms:created xsi:type="dcterms:W3CDTF">2012-09-06T09:03:05Z</dcterms:created>
  <dcterms:modified xsi:type="dcterms:W3CDTF">2014-12-20T13:05:30Z</dcterms:modified>
</cp:coreProperties>
</file>