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696" r:id="rId2"/>
  </p:sldMasterIdLst>
  <p:notesMasterIdLst>
    <p:notesMasterId r:id="rId37"/>
  </p:notesMasterIdLst>
  <p:sldIdLst>
    <p:sldId id="331" r:id="rId3"/>
    <p:sldId id="264" r:id="rId4"/>
    <p:sldId id="265" r:id="rId5"/>
    <p:sldId id="295" r:id="rId6"/>
    <p:sldId id="285" r:id="rId7"/>
    <p:sldId id="287" r:id="rId8"/>
    <p:sldId id="317" r:id="rId9"/>
    <p:sldId id="337" r:id="rId10"/>
    <p:sldId id="318" r:id="rId11"/>
    <p:sldId id="339" r:id="rId12"/>
    <p:sldId id="341" r:id="rId13"/>
    <p:sldId id="340" r:id="rId14"/>
    <p:sldId id="277" r:id="rId15"/>
    <p:sldId id="338" r:id="rId16"/>
    <p:sldId id="279" r:id="rId17"/>
    <p:sldId id="280" r:id="rId18"/>
    <p:sldId id="310" r:id="rId19"/>
    <p:sldId id="311" r:id="rId20"/>
    <p:sldId id="313" r:id="rId21"/>
    <p:sldId id="336" r:id="rId22"/>
    <p:sldId id="322" r:id="rId23"/>
    <p:sldId id="321" r:id="rId24"/>
    <p:sldId id="319" r:id="rId25"/>
    <p:sldId id="316" r:id="rId26"/>
    <p:sldId id="281" r:id="rId27"/>
    <p:sldId id="325" r:id="rId28"/>
    <p:sldId id="326" r:id="rId29"/>
    <p:sldId id="327" r:id="rId30"/>
    <p:sldId id="328" r:id="rId31"/>
    <p:sldId id="329" r:id="rId32"/>
    <p:sldId id="330" r:id="rId33"/>
    <p:sldId id="333" r:id="rId34"/>
    <p:sldId id="334" r:id="rId35"/>
    <p:sldId id="335" r:id="rId36"/>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1pPr>
    <a:lvl2pPr marL="4572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2pPr>
    <a:lvl3pPr marL="9144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3pPr>
    <a:lvl4pPr marL="13716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4pPr>
    <a:lvl5pPr marL="1828800" algn="l" rtl="0" fontAlgn="base">
      <a:spcBef>
        <a:spcPct val="0"/>
      </a:spcBef>
      <a:spcAft>
        <a:spcPct val="0"/>
      </a:spcAft>
      <a:defRPr sz="2400" kern="1200">
        <a:solidFill>
          <a:schemeClr val="tx1"/>
        </a:solidFill>
        <a:latin typeface="Times New Roman" pitchFamily="18" charset="0"/>
        <a:ea typeface="+mn-ea"/>
        <a:cs typeface="Times New Roman" pitchFamily="18" charset="0"/>
      </a:defRPr>
    </a:lvl5pPr>
    <a:lvl6pPr marL="2286000" algn="l" defTabSz="914400" rtl="0" eaLnBrk="1" latinLnBrk="0" hangingPunct="1">
      <a:defRPr sz="2400" kern="1200">
        <a:solidFill>
          <a:schemeClr val="tx1"/>
        </a:solidFill>
        <a:latin typeface="Times New Roman" pitchFamily="18" charset="0"/>
        <a:ea typeface="+mn-ea"/>
        <a:cs typeface="Times New Roman" pitchFamily="18" charset="0"/>
      </a:defRPr>
    </a:lvl6pPr>
    <a:lvl7pPr marL="2743200" algn="l" defTabSz="914400" rtl="0" eaLnBrk="1" latinLnBrk="0" hangingPunct="1">
      <a:defRPr sz="2400" kern="1200">
        <a:solidFill>
          <a:schemeClr val="tx1"/>
        </a:solidFill>
        <a:latin typeface="Times New Roman" pitchFamily="18" charset="0"/>
        <a:ea typeface="+mn-ea"/>
        <a:cs typeface="Times New Roman" pitchFamily="18" charset="0"/>
      </a:defRPr>
    </a:lvl7pPr>
    <a:lvl8pPr marL="3200400" algn="l" defTabSz="914400" rtl="0" eaLnBrk="1" latinLnBrk="0" hangingPunct="1">
      <a:defRPr sz="2400" kern="1200">
        <a:solidFill>
          <a:schemeClr val="tx1"/>
        </a:solidFill>
        <a:latin typeface="Times New Roman" pitchFamily="18" charset="0"/>
        <a:ea typeface="+mn-ea"/>
        <a:cs typeface="Times New Roman" pitchFamily="18" charset="0"/>
      </a:defRPr>
    </a:lvl8pPr>
    <a:lvl9pPr marL="3657600" algn="l" defTabSz="914400" rtl="0" eaLnBrk="1" latinLnBrk="0" hangingPunct="1">
      <a:defRPr sz="2400" kern="1200">
        <a:solidFill>
          <a:schemeClr val="tx1"/>
        </a:solidFill>
        <a:latin typeface="Times New Roman" pitchFamily="18" charset="0"/>
        <a:ea typeface="+mn-ea"/>
        <a:cs typeface="Times New Roman" pitchFamily="18"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Χωρίς στυλ, χωρίς πλέγμα">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Στυλ με θέμα 1 - Έμφαση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940675A-B579-460E-94D1-54222C63F5DA}" styleName="Χωρίς στυλ, πλέγμα πίνακα">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7AC3CCA-C797-4891-BE02-D94E43425B78}" styleName="Μεσαίο στυλ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767" autoAdjust="0"/>
    <p:restoredTop sz="94581" autoAdjust="0"/>
  </p:normalViewPr>
  <p:slideViewPr>
    <p:cSldViewPr>
      <p:cViewPr varScale="1">
        <p:scale>
          <a:sx n="67" d="100"/>
          <a:sy n="67" d="100"/>
        </p:scale>
        <p:origin x="1140"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C7DCFB-4567-484C-A72E-F381A098F297}" type="datetimeFigureOut">
              <a:rPr lang="el-GR" smtClean="0"/>
              <a:pPr/>
              <a:t>30/11/2015</a:t>
            </a:fld>
            <a:endParaRPr lang="el-GR"/>
          </a:p>
        </p:txBody>
      </p:sp>
      <p:sp>
        <p:nvSpPr>
          <p:cNvPr id="4" name="Θέση εικόνας διαφάνειας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B0BA290-BA4D-4095-B634-3FB940FDB9D6}" type="slidenum">
              <a:rPr lang="el-GR" smtClean="0"/>
              <a:pPr/>
              <a:t>‹#›</a:t>
            </a:fld>
            <a:endParaRPr lang="el-GR"/>
          </a:p>
        </p:txBody>
      </p:sp>
    </p:spTree>
    <p:extLst>
      <p:ext uri="{BB962C8B-B14F-4D97-AF65-F5344CB8AC3E}">
        <p14:creationId xmlns:p14="http://schemas.microsoft.com/office/powerpoint/2010/main" val="21481341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031"/>
          <p:cNvSpPr>
            <a:spLocks noGrp="1" noChangeArrowheads="1"/>
          </p:cNvSpPr>
          <p:nvPr>
            <p:ph type="sldNum" sz="quarter" idx="5"/>
          </p:nvPr>
        </p:nvSpPr>
        <p:spPr>
          <a:ln/>
        </p:spPr>
        <p:txBody>
          <a:bodyPr/>
          <a:lstStyle/>
          <a:p>
            <a:fld id="{31AE0CD6-9126-4088-8943-5B636C0C7371}" type="slidenum">
              <a:rPr lang="en-US">
                <a:solidFill>
                  <a:prstClr val="black"/>
                </a:solidFill>
              </a:rPr>
              <a:pPr/>
              <a:t>1</a:t>
            </a:fld>
            <a:endParaRPr lang="en-US">
              <a:solidFill>
                <a:prstClr val="black"/>
              </a:solidFill>
            </a:endParaRPr>
          </a:p>
        </p:txBody>
      </p:sp>
      <p:sp>
        <p:nvSpPr>
          <p:cNvPr id="4098" name="Rectangle 2"/>
          <p:cNvSpPr>
            <a:spLocks noGrp="1" noRot="1" noChangeAspect="1" noChangeArrowheads="1" noTextEdit="1"/>
          </p:cNvSpPr>
          <p:nvPr>
            <p:ph type="sldImg"/>
          </p:nvPr>
        </p:nvSpPr>
        <p:spPr>
          <a:ln/>
        </p:spPr>
      </p:sp>
      <p:sp>
        <p:nvSpPr>
          <p:cNvPr id="4099" name="Rectangle 3"/>
          <p:cNvSpPr>
            <a:spLocks noGrp="1" noChangeArrowheads="1"/>
          </p:cNvSpPr>
          <p:nvPr>
            <p:ph type="body" idx="1"/>
          </p:nvPr>
        </p:nvSpPr>
        <p:spPr/>
        <p:txBody>
          <a:bodyPr/>
          <a:lstStyle/>
          <a:p>
            <a:endParaRPr lang="el-GR"/>
          </a:p>
        </p:txBody>
      </p:sp>
    </p:spTree>
    <p:extLst>
      <p:ext uri="{BB962C8B-B14F-4D97-AF65-F5344CB8AC3E}">
        <p14:creationId xmlns:p14="http://schemas.microsoft.com/office/powerpoint/2010/main" val="221993601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solidFill>
                  <a:prstClr val="black"/>
                </a:solidFill>
              </a:rPr>
              <a:pPr/>
              <a:t>34</a:t>
            </a:fld>
            <a:endParaRPr lang="el-GR">
              <a:solidFill>
                <a:prstClr val="black"/>
              </a:solidFill>
            </a:endParaRPr>
          </a:p>
        </p:txBody>
      </p:sp>
    </p:spTree>
    <p:extLst>
      <p:ext uri="{BB962C8B-B14F-4D97-AF65-F5344CB8AC3E}">
        <p14:creationId xmlns:p14="http://schemas.microsoft.com/office/powerpoint/2010/main" val="20613861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marL="171450" indent="-171450">
              <a:buFont typeface="Arial" pitchFamily="34" charset="0"/>
              <a:buChar char="•"/>
            </a:pPr>
            <a:endParaRPr lang="el-GR" dirty="0"/>
          </a:p>
        </p:txBody>
      </p:sp>
      <p:sp>
        <p:nvSpPr>
          <p:cNvPr id="4" name="Θέση αριθμού διαφάνειας 3"/>
          <p:cNvSpPr>
            <a:spLocks noGrp="1"/>
          </p:cNvSpPr>
          <p:nvPr>
            <p:ph type="sldNum" sz="quarter" idx="10"/>
          </p:nvPr>
        </p:nvSpPr>
        <p:spPr/>
        <p:txBody>
          <a:bodyPr/>
          <a:lstStyle/>
          <a:p>
            <a:fld id="{EBA60D4E-153C-481E-9C52-31B1E4926C1F}" type="slidenum">
              <a:rPr lang="el-GR" smtClean="0">
                <a:solidFill>
                  <a:prstClr val="black"/>
                </a:solidFill>
              </a:rPr>
              <a:pPr/>
              <a:t>26</a:t>
            </a:fld>
            <a:endParaRPr lang="el-GR">
              <a:solidFill>
                <a:prstClr val="black"/>
              </a:solidFill>
            </a:endParaRPr>
          </a:p>
        </p:txBody>
      </p:sp>
    </p:spTree>
    <p:extLst>
      <p:ext uri="{BB962C8B-B14F-4D97-AF65-F5344CB8AC3E}">
        <p14:creationId xmlns:p14="http://schemas.microsoft.com/office/powerpoint/2010/main" val="11843351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solidFill>
                  <a:prstClr val="black"/>
                </a:solidFill>
              </a:rPr>
              <a:pPr/>
              <a:t>27</a:t>
            </a:fld>
            <a:endParaRPr lang="el-GR">
              <a:solidFill>
                <a:prstClr val="black"/>
              </a:solidFill>
            </a:endParaRPr>
          </a:p>
        </p:txBody>
      </p:sp>
    </p:spTree>
    <p:extLst>
      <p:ext uri="{BB962C8B-B14F-4D97-AF65-F5344CB8AC3E}">
        <p14:creationId xmlns:p14="http://schemas.microsoft.com/office/powerpoint/2010/main" val="36352105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solidFill>
                  <a:prstClr val="black"/>
                </a:solidFill>
              </a:rPr>
              <a:pPr/>
              <a:t>28</a:t>
            </a:fld>
            <a:endParaRPr lang="el-GR">
              <a:solidFill>
                <a:prstClr val="black"/>
              </a:solidFill>
            </a:endParaRPr>
          </a:p>
        </p:txBody>
      </p:sp>
    </p:spTree>
    <p:extLst>
      <p:ext uri="{BB962C8B-B14F-4D97-AF65-F5344CB8AC3E}">
        <p14:creationId xmlns:p14="http://schemas.microsoft.com/office/powerpoint/2010/main" val="12779020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solidFill>
                  <a:prstClr val="black"/>
                </a:solidFill>
              </a:rPr>
              <a:pPr/>
              <a:t>29</a:t>
            </a:fld>
            <a:endParaRPr lang="el-GR">
              <a:solidFill>
                <a:prstClr val="black"/>
              </a:solidFill>
            </a:endParaRPr>
          </a:p>
        </p:txBody>
      </p:sp>
    </p:spTree>
    <p:extLst>
      <p:ext uri="{BB962C8B-B14F-4D97-AF65-F5344CB8AC3E}">
        <p14:creationId xmlns:p14="http://schemas.microsoft.com/office/powerpoint/2010/main" val="29710084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solidFill>
                  <a:prstClr val="black"/>
                </a:solidFill>
              </a:rPr>
              <a:pPr/>
              <a:t>30</a:t>
            </a:fld>
            <a:endParaRPr lang="el-GR">
              <a:solidFill>
                <a:prstClr val="black"/>
              </a:solidFill>
            </a:endParaRPr>
          </a:p>
        </p:txBody>
      </p:sp>
    </p:spTree>
    <p:extLst>
      <p:ext uri="{BB962C8B-B14F-4D97-AF65-F5344CB8AC3E}">
        <p14:creationId xmlns:p14="http://schemas.microsoft.com/office/powerpoint/2010/main" val="40284354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solidFill>
                  <a:prstClr val="black"/>
                </a:solidFill>
              </a:rPr>
              <a:pPr/>
              <a:t>31</a:t>
            </a:fld>
            <a:endParaRPr lang="el-GR">
              <a:solidFill>
                <a:prstClr val="black"/>
              </a:solidFill>
            </a:endParaRPr>
          </a:p>
        </p:txBody>
      </p:sp>
    </p:spTree>
    <p:extLst>
      <p:ext uri="{BB962C8B-B14F-4D97-AF65-F5344CB8AC3E}">
        <p14:creationId xmlns:p14="http://schemas.microsoft.com/office/powerpoint/2010/main" val="9222335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solidFill>
                  <a:prstClr val="black"/>
                </a:solidFill>
              </a:rPr>
              <a:pPr/>
              <a:t>32</a:t>
            </a:fld>
            <a:endParaRPr lang="el-GR">
              <a:solidFill>
                <a:prstClr val="black"/>
              </a:solidFill>
            </a:endParaRPr>
          </a:p>
        </p:txBody>
      </p:sp>
    </p:spTree>
    <p:extLst>
      <p:ext uri="{BB962C8B-B14F-4D97-AF65-F5344CB8AC3E}">
        <p14:creationId xmlns:p14="http://schemas.microsoft.com/office/powerpoint/2010/main" val="9909315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l-GR"/>
          </a:p>
        </p:txBody>
      </p:sp>
      <p:sp>
        <p:nvSpPr>
          <p:cNvPr id="4" name="Slide Number Placeholder 3"/>
          <p:cNvSpPr>
            <a:spLocks noGrp="1"/>
          </p:cNvSpPr>
          <p:nvPr>
            <p:ph type="sldNum" sz="quarter" idx="10"/>
          </p:nvPr>
        </p:nvSpPr>
        <p:spPr/>
        <p:txBody>
          <a:bodyPr/>
          <a:lstStyle/>
          <a:p>
            <a:fld id="{EBA60D4E-153C-481E-9C52-31B1E4926C1F}" type="slidenum">
              <a:rPr lang="el-GR" smtClean="0">
                <a:solidFill>
                  <a:prstClr val="black"/>
                </a:solidFill>
              </a:rPr>
              <a:pPr/>
              <a:t>33</a:t>
            </a:fld>
            <a:endParaRPr lang="el-GR">
              <a:solidFill>
                <a:prstClr val="black"/>
              </a:solidFill>
            </a:endParaRPr>
          </a:p>
        </p:txBody>
      </p:sp>
    </p:spTree>
    <p:extLst>
      <p:ext uri="{BB962C8B-B14F-4D97-AF65-F5344CB8AC3E}">
        <p14:creationId xmlns:p14="http://schemas.microsoft.com/office/powerpoint/2010/main" val="352844074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685800" y="2130425"/>
            <a:ext cx="7772400" cy="1470025"/>
          </a:xfrm>
        </p:spPr>
        <p:txBody>
          <a:bodyPr/>
          <a:lstStyle>
            <a:lvl1pPr>
              <a:defRPr>
                <a:solidFill>
                  <a:schemeClr val="accent1"/>
                </a:solidFill>
              </a:defRPr>
            </a:lvl1pPr>
          </a:lstStyle>
          <a:p>
            <a:r>
              <a:rPr lang="el-GR" smtClean="0"/>
              <a:t>Στυλ κύριου τίτλου</a:t>
            </a:r>
            <a:endParaRPr lang="el-GR" dirty="0"/>
          </a:p>
        </p:txBody>
      </p:sp>
      <p:sp>
        <p:nvSpPr>
          <p:cNvPr id="3" name="Υπότιτλος 2"/>
          <p:cNvSpPr>
            <a:spLocks noGrp="1"/>
          </p:cNvSpPr>
          <p:nvPr>
            <p:ph type="subTitle" idx="1"/>
          </p:nvPr>
        </p:nvSpPr>
        <p:spPr>
          <a:xfrm>
            <a:off x="683568" y="3886200"/>
            <a:ext cx="7776864" cy="1752600"/>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l-GR" dirty="0"/>
          </a:p>
        </p:txBody>
      </p:sp>
      <p:pic>
        <p:nvPicPr>
          <p:cNvPr id="4" name="Picture 6" descr="Λογότυπο Εθνικόν και Καποδιστριακόν Πανεπιστήμιον Αθηνών"/>
          <p:cNvPicPr>
            <a:picLocks noChangeAspect="1"/>
          </p:cNvPicPr>
          <p:nvPr/>
        </p:nvPicPr>
        <p:blipFill>
          <a:blip r:embed="rId2" cstate="print"/>
          <a:stretch>
            <a:fillRect/>
          </a:stretch>
        </p:blipFill>
        <p:spPr>
          <a:xfrm>
            <a:off x="251520" y="260648"/>
            <a:ext cx="4147938" cy="817388"/>
          </a:xfrm>
          <a:prstGeom prst="rect">
            <a:avLst/>
          </a:prstGeom>
        </p:spPr>
      </p:pic>
    </p:spTree>
    <p:extLst>
      <p:ext uri="{BB962C8B-B14F-4D97-AF65-F5344CB8AC3E}">
        <p14:creationId xmlns:p14="http://schemas.microsoft.com/office/powerpoint/2010/main" val="222555051"/>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smtClean="0"/>
              <a:t>Στυλ κύριου τίτλου</a:t>
            </a:r>
            <a:endParaRPr lang="el-GR" dirty="0"/>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αριθμού διαφάνειας 5"/>
          <p:cNvSpPr txBox="1">
            <a:spLocks/>
          </p:cNvSpPr>
          <p:nvPr/>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pic>
        <p:nvPicPr>
          <p:cNvPr id="6" name="Picture 5"/>
          <p:cNvPicPr>
            <a:picLocks noChangeAspect="1"/>
          </p:cNvPicPr>
          <p:nvPr/>
        </p:nvPicPr>
        <p:blipFill>
          <a:blip r:embed="rId2" cstate="print"/>
          <a:stretch>
            <a:fillRect/>
          </a:stretch>
        </p:blipFill>
        <p:spPr>
          <a:xfrm>
            <a:off x="58723" y="6255465"/>
            <a:ext cx="431834" cy="570020"/>
          </a:xfrm>
          <a:prstGeom prst="rect">
            <a:avLst/>
          </a:prstGeom>
        </p:spPr>
      </p:pic>
      <p:sp>
        <p:nvSpPr>
          <p:cNvPr id="7" name="2 - Θέση υποσέλιδου" descr="[DECORATIVE]"/>
          <p:cNvSpPr txBox="1">
            <a:spLocks/>
          </p:cNvSpPr>
          <p:nvPr userDrawn="1"/>
        </p:nvSpPr>
        <p:spPr bwMode="auto">
          <a:xfrm>
            <a:off x="691952" y="6453336"/>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ea typeface="+mn-ea"/>
                <a:cs typeface="+mn-cs"/>
              </a:rPr>
              <a:t>Ενότητα</a:t>
            </a:r>
            <a:r>
              <a:rPr lang="en-US" sz="1000" dirty="0" smtClean="0">
                <a:solidFill>
                  <a:srgbClr val="5075BC"/>
                </a:solidFill>
                <a:ea typeface="+mn-ea"/>
                <a:cs typeface="+mn-cs"/>
              </a:rPr>
              <a:t> </a:t>
            </a:r>
            <a:r>
              <a:rPr lang="el-GR" sz="1000" dirty="0" smtClean="0">
                <a:solidFill>
                  <a:srgbClr val="5075BC"/>
                </a:solidFill>
                <a:ea typeface="+mn-ea"/>
                <a:cs typeface="+mn-cs"/>
              </a:rPr>
              <a:t> Α: Ορισμός του Μύθου και Θεωρίες Ερμηνείας του Μύθου</a:t>
            </a:r>
            <a:r>
              <a:rPr lang="en-US" sz="1000" dirty="0" smtClean="0">
                <a:solidFill>
                  <a:srgbClr val="5075BC"/>
                </a:solidFill>
                <a:ea typeface="+mn-ea"/>
                <a:cs typeface="+mn-cs"/>
              </a:rPr>
              <a:t>.</a:t>
            </a:r>
            <a:r>
              <a:rPr lang="el-GR" sz="1000" dirty="0" smtClean="0">
                <a:solidFill>
                  <a:srgbClr val="5075BC"/>
                </a:solidFill>
                <a:ea typeface="+mn-ea"/>
                <a:cs typeface="+mn-cs"/>
              </a:rPr>
              <a:t> 2α. Θεωρίες-Σύγχρονες Θεωρίες.</a:t>
            </a:r>
            <a:endParaRPr lang="en-US" sz="1000" dirty="0">
              <a:solidFill>
                <a:srgbClr val="5075BC"/>
              </a:solidFill>
              <a:ea typeface="ＭＳ Ｐゴシック" pitchFamily="34" charset="-128"/>
              <a:cs typeface="+mn-cs"/>
            </a:endParaRPr>
          </a:p>
        </p:txBody>
      </p:sp>
    </p:spTree>
    <p:extLst>
      <p:ext uri="{BB962C8B-B14F-4D97-AF65-F5344CB8AC3E}">
        <p14:creationId xmlns:p14="http://schemas.microsoft.com/office/powerpoint/2010/main" val="3103124680"/>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9400" y="274638"/>
            <a:ext cx="2057400" cy="5851525"/>
          </a:xfrm>
        </p:spPr>
        <p:txBody>
          <a:bodyPr vert="eaVert"/>
          <a:lstStyle>
            <a:lvl1pPr>
              <a:defRPr b="0">
                <a:solidFill>
                  <a:srgbClr val="5075BC"/>
                </a:solidFill>
              </a:defRPr>
            </a:lvl1pPr>
          </a:lstStyle>
          <a:p>
            <a:r>
              <a:rPr lang="el-GR" smtClean="0"/>
              <a:t>Στυλ κύριου τίτλου</a:t>
            </a:r>
            <a:endParaRPr lang="el-GR" dirty="0"/>
          </a:p>
        </p:txBody>
      </p:sp>
      <p:sp>
        <p:nvSpPr>
          <p:cNvPr id="3" name="Θέση κατακόρυφου κειμένου 2"/>
          <p:cNvSpPr>
            <a:spLocks noGrp="1"/>
          </p:cNvSpPr>
          <p:nvPr>
            <p:ph type="body" orient="vert" idx="1"/>
          </p:nvPr>
        </p:nvSpPr>
        <p:spPr>
          <a:xfrm>
            <a:off x="457200" y="274638"/>
            <a:ext cx="6019800" cy="58515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2603757737"/>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143000" y="1122363"/>
            <a:ext cx="6858000" cy="2387600"/>
          </a:xfrm>
        </p:spPr>
        <p:txBody>
          <a:bodyPr anchor="b"/>
          <a:lstStyle>
            <a:lvl1pPr algn="ctr">
              <a:defRPr sz="6000"/>
            </a:lvl1pPr>
          </a:lstStyle>
          <a:p>
            <a:r>
              <a:rPr lang="el-GR" smtClean="0"/>
              <a:t>Στυλ κύριου τίτλου</a:t>
            </a:r>
            <a:endParaRPr lang="el-GR"/>
          </a:p>
        </p:txBody>
      </p:sp>
      <p:sp>
        <p:nvSpPr>
          <p:cNvPr id="3" name="Υπότιτλος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76BE4F18-F672-4C6B-9C49-0AA1AB7D5806}" type="datetimeFigureOut">
              <a:rPr lang="el-GR" smtClean="0"/>
              <a:pPr/>
              <a:t>30/11/2015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8864BC5B-23C0-45D5-9B23-25E9B4795671}" type="slidenum">
              <a:rPr lang="el-GR" smtClean="0"/>
              <a:pPr/>
              <a:t>‹#›</a:t>
            </a:fld>
            <a:endParaRPr lang="el-GR"/>
          </a:p>
        </p:txBody>
      </p:sp>
    </p:spTree>
    <p:extLst>
      <p:ext uri="{BB962C8B-B14F-4D97-AF65-F5344CB8AC3E}">
        <p14:creationId xmlns:p14="http://schemas.microsoft.com/office/powerpoint/2010/main" val="2144528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76BE4F18-F672-4C6B-9C49-0AA1AB7D5806}" type="datetimeFigureOut">
              <a:rPr lang="el-GR" smtClean="0"/>
              <a:pPr/>
              <a:t>30/11/2015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8864BC5B-23C0-45D5-9B23-25E9B4795671}" type="slidenum">
              <a:rPr lang="el-GR" smtClean="0"/>
              <a:pPr/>
              <a:t>‹#›</a:t>
            </a:fld>
            <a:endParaRPr lang="el-GR"/>
          </a:p>
        </p:txBody>
      </p:sp>
    </p:spTree>
    <p:extLst>
      <p:ext uri="{BB962C8B-B14F-4D97-AF65-F5344CB8AC3E}">
        <p14:creationId xmlns:p14="http://schemas.microsoft.com/office/powerpoint/2010/main" val="130479158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623888" y="1709738"/>
            <a:ext cx="78867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76BE4F18-F672-4C6B-9C49-0AA1AB7D5806}" type="datetimeFigureOut">
              <a:rPr lang="el-GR" smtClean="0"/>
              <a:pPr/>
              <a:t>30/11/2015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8864BC5B-23C0-45D5-9B23-25E9B4795671}" type="slidenum">
              <a:rPr lang="el-GR" smtClean="0"/>
              <a:pPr/>
              <a:t>‹#›</a:t>
            </a:fld>
            <a:endParaRPr lang="el-GR"/>
          </a:p>
        </p:txBody>
      </p:sp>
    </p:spTree>
    <p:extLst>
      <p:ext uri="{BB962C8B-B14F-4D97-AF65-F5344CB8AC3E}">
        <p14:creationId xmlns:p14="http://schemas.microsoft.com/office/powerpoint/2010/main" val="345206137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628650" y="1825625"/>
            <a:ext cx="386715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825625"/>
            <a:ext cx="386715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76BE4F18-F672-4C6B-9C49-0AA1AB7D5806}" type="datetimeFigureOut">
              <a:rPr lang="el-GR" smtClean="0"/>
              <a:pPr/>
              <a:t>30/11/2015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8864BC5B-23C0-45D5-9B23-25E9B4795671}" type="slidenum">
              <a:rPr lang="el-GR" smtClean="0"/>
              <a:pPr/>
              <a:t>‹#›</a:t>
            </a:fld>
            <a:endParaRPr lang="el-GR"/>
          </a:p>
        </p:txBody>
      </p:sp>
    </p:spTree>
    <p:extLst>
      <p:ext uri="{BB962C8B-B14F-4D97-AF65-F5344CB8AC3E}">
        <p14:creationId xmlns:p14="http://schemas.microsoft.com/office/powerpoint/2010/main" val="12863193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630238" y="365125"/>
            <a:ext cx="78867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630238" y="2505075"/>
            <a:ext cx="3868737"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29150" y="2505075"/>
            <a:ext cx="3887788"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76BE4F18-F672-4C6B-9C49-0AA1AB7D5806}" type="datetimeFigureOut">
              <a:rPr lang="el-GR" smtClean="0"/>
              <a:pPr/>
              <a:t>30/11/2015</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8864BC5B-23C0-45D5-9B23-25E9B4795671}" type="slidenum">
              <a:rPr lang="el-GR" smtClean="0"/>
              <a:pPr/>
              <a:t>‹#›</a:t>
            </a:fld>
            <a:endParaRPr lang="el-GR"/>
          </a:p>
        </p:txBody>
      </p:sp>
    </p:spTree>
    <p:extLst>
      <p:ext uri="{BB962C8B-B14F-4D97-AF65-F5344CB8AC3E}">
        <p14:creationId xmlns:p14="http://schemas.microsoft.com/office/powerpoint/2010/main" val="246417437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76BE4F18-F672-4C6B-9C49-0AA1AB7D5806}" type="datetimeFigureOut">
              <a:rPr lang="el-GR" smtClean="0"/>
              <a:pPr/>
              <a:t>30/11/2015</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8864BC5B-23C0-45D5-9B23-25E9B4795671}" type="slidenum">
              <a:rPr lang="el-GR" smtClean="0"/>
              <a:pPr/>
              <a:t>‹#›</a:t>
            </a:fld>
            <a:endParaRPr lang="el-GR"/>
          </a:p>
        </p:txBody>
      </p:sp>
    </p:spTree>
    <p:extLst>
      <p:ext uri="{BB962C8B-B14F-4D97-AF65-F5344CB8AC3E}">
        <p14:creationId xmlns:p14="http://schemas.microsoft.com/office/powerpoint/2010/main" val="53301342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76BE4F18-F672-4C6B-9C49-0AA1AB7D5806}" type="datetimeFigureOut">
              <a:rPr lang="el-GR" smtClean="0"/>
              <a:pPr/>
              <a:t>30/11/2015</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8864BC5B-23C0-45D5-9B23-25E9B4795671}" type="slidenum">
              <a:rPr lang="el-GR" smtClean="0"/>
              <a:pPr/>
              <a:t>‹#›</a:t>
            </a:fld>
            <a:endParaRPr lang="el-GR"/>
          </a:p>
        </p:txBody>
      </p:sp>
    </p:spTree>
    <p:extLst>
      <p:ext uri="{BB962C8B-B14F-4D97-AF65-F5344CB8AC3E}">
        <p14:creationId xmlns:p14="http://schemas.microsoft.com/office/powerpoint/2010/main" val="107366130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30238" y="457200"/>
            <a:ext cx="2949575"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76BE4F18-F672-4C6B-9C49-0AA1AB7D5806}" type="datetimeFigureOut">
              <a:rPr lang="el-GR" smtClean="0"/>
              <a:pPr/>
              <a:t>30/11/2015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8864BC5B-23C0-45D5-9B23-25E9B4795671}" type="slidenum">
              <a:rPr lang="el-GR" smtClean="0"/>
              <a:pPr/>
              <a:t>‹#›</a:t>
            </a:fld>
            <a:endParaRPr lang="el-GR"/>
          </a:p>
        </p:txBody>
      </p:sp>
    </p:spTree>
    <p:extLst>
      <p:ext uri="{BB962C8B-B14F-4D97-AF65-F5344CB8AC3E}">
        <p14:creationId xmlns:p14="http://schemas.microsoft.com/office/powerpoint/2010/main" val="1011156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smtClean="0"/>
              <a:t>Στυλ κύριου τίτλου</a:t>
            </a:r>
            <a:endParaRPr lang="el-GR" dirty="0"/>
          </a:p>
        </p:txBody>
      </p:sp>
      <p:sp>
        <p:nvSpPr>
          <p:cNvPr id="3" name="Θέση περιεχομένου 2"/>
          <p:cNvSpPr>
            <a:spLocks noGrp="1"/>
          </p:cNvSpPr>
          <p:nvPr>
            <p:ph idx="1"/>
          </p:nvPr>
        </p:nvSpPr>
        <p:spPr>
          <a:xfrm>
            <a:off x="464156" y="1556792"/>
            <a:ext cx="8229600" cy="4525963"/>
          </a:xfrm>
        </p:spPr>
        <p:txBody>
          <a:bodyPr/>
          <a:lstStyle>
            <a:lvl1pPr>
              <a:spcBef>
                <a:spcPts val="1200"/>
              </a:spcBef>
              <a:defRPr/>
            </a:lvl1pPr>
            <a:lvl2pPr>
              <a:spcBef>
                <a:spcPts val="1200"/>
              </a:spcBef>
              <a:defRPr/>
            </a:lvl2pPr>
            <a:lvl3pPr>
              <a:spcBef>
                <a:spcPts val="1200"/>
              </a:spcBef>
              <a:defRPr/>
            </a:lvl3pPr>
            <a:lvl4pPr>
              <a:spcBef>
                <a:spcPts val="1200"/>
              </a:spcBef>
              <a:defRPr/>
            </a:lvl4pPr>
            <a:lvl5pPr>
              <a:spcBef>
                <a:spcPts val="1200"/>
              </a:spcBef>
              <a:defRPr/>
            </a:lvl5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dirty="0"/>
          </a:p>
        </p:txBody>
      </p:sp>
      <p:sp>
        <p:nvSpPr>
          <p:cNvPr id="4" name="Θέση αριθμού διαφάνειας 5" descr="[DECORATIVE]"/>
          <p:cNvSpPr txBox="1">
            <a:spLocks/>
          </p:cNvSpPr>
          <p:nvPr/>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pic>
        <p:nvPicPr>
          <p:cNvPr id="6" name="Picture 5" descr="[DECORATIVE]"/>
          <p:cNvPicPr>
            <a:picLocks noChangeAspect="1"/>
          </p:cNvPicPr>
          <p:nvPr/>
        </p:nvPicPr>
        <p:blipFill>
          <a:blip r:embed="rId2" cstate="print"/>
          <a:stretch>
            <a:fillRect/>
          </a:stretch>
        </p:blipFill>
        <p:spPr>
          <a:xfrm>
            <a:off x="58723" y="6255465"/>
            <a:ext cx="431834" cy="570020"/>
          </a:xfrm>
          <a:prstGeom prst="rect">
            <a:avLst/>
          </a:prstGeom>
        </p:spPr>
      </p:pic>
      <p:sp>
        <p:nvSpPr>
          <p:cNvPr id="7" name="2 - Θέση υποσέλιδου" descr="[DECORATIVE]"/>
          <p:cNvSpPr txBox="1">
            <a:spLocks/>
          </p:cNvSpPr>
          <p:nvPr userDrawn="1"/>
        </p:nvSpPr>
        <p:spPr bwMode="auto">
          <a:xfrm>
            <a:off x="691952" y="6453336"/>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ea typeface="+mn-ea"/>
                <a:cs typeface="+mn-cs"/>
              </a:rPr>
              <a:t>Ενότητα</a:t>
            </a:r>
            <a:r>
              <a:rPr lang="en-US" sz="1000" dirty="0" smtClean="0">
                <a:solidFill>
                  <a:srgbClr val="5075BC"/>
                </a:solidFill>
                <a:ea typeface="+mn-ea"/>
                <a:cs typeface="+mn-cs"/>
              </a:rPr>
              <a:t> </a:t>
            </a:r>
            <a:r>
              <a:rPr lang="el-GR" sz="1000" dirty="0" smtClean="0">
                <a:solidFill>
                  <a:srgbClr val="5075BC"/>
                </a:solidFill>
                <a:ea typeface="+mn-ea"/>
                <a:cs typeface="+mn-cs"/>
              </a:rPr>
              <a:t> Α: Ορισμός του Μύθου και Θεωρίες Ερμηνείας του Μύθου</a:t>
            </a:r>
            <a:r>
              <a:rPr lang="en-US" sz="1000" dirty="0" smtClean="0">
                <a:solidFill>
                  <a:srgbClr val="5075BC"/>
                </a:solidFill>
                <a:ea typeface="+mn-ea"/>
                <a:cs typeface="+mn-cs"/>
              </a:rPr>
              <a:t>.</a:t>
            </a:r>
            <a:r>
              <a:rPr lang="el-GR" sz="1000" dirty="0" smtClean="0">
                <a:solidFill>
                  <a:srgbClr val="5075BC"/>
                </a:solidFill>
                <a:ea typeface="+mn-ea"/>
                <a:cs typeface="+mn-cs"/>
              </a:rPr>
              <a:t> 2α. Θεωρίες-Σύγχρονες Θεωρίες.</a:t>
            </a:r>
            <a:endParaRPr lang="en-US" sz="1000" dirty="0">
              <a:solidFill>
                <a:srgbClr val="5075BC"/>
              </a:solidFill>
              <a:ea typeface="ＭＳ Ｐゴシック" pitchFamily="34" charset="-128"/>
              <a:cs typeface="+mn-cs"/>
            </a:endParaRPr>
          </a:p>
        </p:txBody>
      </p:sp>
    </p:spTree>
    <p:extLst>
      <p:ext uri="{BB962C8B-B14F-4D97-AF65-F5344CB8AC3E}">
        <p14:creationId xmlns:p14="http://schemas.microsoft.com/office/powerpoint/2010/main" val="813450660"/>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630238" y="457200"/>
            <a:ext cx="2949575"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76BE4F18-F672-4C6B-9C49-0AA1AB7D5806}" type="datetimeFigureOut">
              <a:rPr lang="el-GR" smtClean="0"/>
              <a:pPr/>
              <a:t>30/11/2015</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8864BC5B-23C0-45D5-9B23-25E9B4795671}" type="slidenum">
              <a:rPr lang="el-GR" smtClean="0"/>
              <a:pPr/>
              <a:t>‹#›</a:t>
            </a:fld>
            <a:endParaRPr lang="el-GR"/>
          </a:p>
        </p:txBody>
      </p:sp>
    </p:spTree>
    <p:extLst>
      <p:ext uri="{BB962C8B-B14F-4D97-AF65-F5344CB8AC3E}">
        <p14:creationId xmlns:p14="http://schemas.microsoft.com/office/powerpoint/2010/main" val="40094755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76BE4F18-F672-4C6B-9C49-0AA1AB7D5806}" type="datetimeFigureOut">
              <a:rPr lang="el-GR" smtClean="0"/>
              <a:pPr/>
              <a:t>30/11/2015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8864BC5B-23C0-45D5-9B23-25E9B4795671}" type="slidenum">
              <a:rPr lang="el-GR" smtClean="0"/>
              <a:pPr/>
              <a:t>‹#›</a:t>
            </a:fld>
            <a:endParaRPr lang="el-GR"/>
          </a:p>
        </p:txBody>
      </p:sp>
    </p:spTree>
    <p:extLst>
      <p:ext uri="{BB962C8B-B14F-4D97-AF65-F5344CB8AC3E}">
        <p14:creationId xmlns:p14="http://schemas.microsoft.com/office/powerpoint/2010/main" val="400565860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543675" y="365125"/>
            <a:ext cx="1971675" cy="5811838"/>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628650" y="365125"/>
            <a:ext cx="5762625" cy="5811838"/>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76BE4F18-F672-4C6B-9C49-0AA1AB7D5806}" type="datetimeFigureOut">
              <a:rPr lang="el-GR" smtClean="0"/>
              <a:pPr/>
              <a:t>30/11/2015</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8864BC5B-23C0-45D5-9B23-25E9B4795671}" type="slidenum">
              <a:rPr lang="el-GR" smtClean="0"/>
              <a:pPr/>
              <a:t>‹#›</a:t>
            </a:fld>
            <a:endParaRPr lang="el-GR"/>
          </a:p>
        </p:txBody>
      </p:sp>
    </p:spTree>
    <p:extLst>
      <p:ext uri="{BB962C8B-B14F-4D97-AF65-F5344CB8AC3E}">
        <p14:creationId xmlns:p14="http://schemas.microsoft.com/office/powerpoint/2010/main" val="42891165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0" cap="none" baseline="0">
                <a:solidFill>
                  <a:srgbClr val="5075BC"/>
                </a:solidFill>
              </a:defRPr>
            </a:lvl1pPr>
          </a:lstStyle>
          <a:p>
            <a:r>
              <a:rPr lang="el-GR" smtClean="0"/>
              <a:t>Στυλ κύριου τίτλου</a:t>
            </a:r>
            <a:endParaRPr lang="el-GR" dirty="0"/>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Tree>
    <p:extLst>
      <p:ext uri="{BB962C8B-B14F-4D97-AF65-F5344CB8AC3E}">
        <p14:creationId xmlns:p14="http://schemas.microsoft.com/office/powerpoint/2010/main" val="362938554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rgbClr val="5075BC"/>
                </a:solidFill>
              </a:defRPr>
            </a:lvl1pPr>
          </a:lstStyle>
          <a:p>
            <a:r>
              <a:rPr lang="el-GR" smtClean="0"/>
              <a:t>Στυλ κύριου τίτλου</a:t>
            </a:r>
            <a:endParaRPr lang="el-GR" dirty="0"/>
          </a:p>
        </p:txBody>
      </p:sp>
      <p:sp>
        <p:nvSpPr>
          <p:cNvPr id="3" name="Θέση περιεχομένου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αριθμού διαφάνειας 5" descr="[DECORATIVE]"/>
          <p:cNvSpPr txBox="1">
            <a:spLocks/>
          </p:cNvSpPr>
          <p:nvPr/>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pic>
        <p:nvPicPr>
          <p:cNvPr id="7" name="Picture 6" descr="[DECORATIVE]"/>
          <p:cNvPicPr>
            <a:picLocks noChangeAspect="1"/>
          </p:cNvPicPr>
          <p:nvPr/>
        </p:nvPicPr>
        <p:blipFill>
          <a:blip r:embed="rId2" cstate="print"/>
          <a:stretch>
            <a:fillRect/>
          </a:stretch>
        </p:blipFill>
        <p:spPr>
          <a:xfrm>
            <a:off x="58723" y="6255465"/>
            <a:ext cx="431834" cy="570020"/>
          </a:xfrm>
          <a:prstGeom prst="rect">
            <a:avLst/>
          </a:prstGeom>
        </p:spPr>
      </p:pic>
      <p:sp>
        <p:nvSpPr>
          <p:cNvPr id="8" name="2 - Θέση υποσέλιδου" descr="[DECORATIVE]"/>
          <p:cNvSpPr txBox="1">
            <a:spLocks/>
          </p:cNvSpPr>
          <p:nvPr userDrawn="1"/>
        </p:nvSpPr>
        <p:spPr bwMode="auto">
          <a:xfrm>
            <a:off x="691952" y="6453336"/>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ea typeface="+mn-ea"/>
                <a:cs typeface="+mn-cs"/>
              </a:rPr>
              <a:t>Ενότητα</a:t>
            </a:r>
            <a:r>
              <a:rPr lang="en-US" sz="1000" dirty="0" smtClean="0">
                <a:solidFill>
                  <a:srgbClr val="5075BC"/>
                </a:solidFill>
                <a:ea typeface="+mn-ea"/>
                <a:cs typeface="+mn-cs"/>
              </a:rPr>
              <a:t> </a:t>
            </a:r>
            <a:r>
              <a:rPr lang="el-GR" sz="1000" dirty="0" smtClean="0">
                <a:solidFill>
                  <a:srgbClr val="5075BC"/>
                </a:solidFill>
                <a:ea typeface="+mn-ea"/>
                <a:cs typeface="+mn-cs"/>
              </a:rPr>
              <a:t> Α: Ορισμός του Μύθου και Θεωρίες Ερμηνείας του Μύθου</a:t>
            </a:r>
            <a:r>
              <a:rPr lang="en-US" sz="1000" dirty="0" smtClean="0">
                <a:solidFill>
                  <a:srgbClr val="5075BC"/>
                </a:solidFill>
                <a:ea typeface="+mn-ea"/>
                <a:cs typeface="+mn-cs"/>
              </a:rPr>
              <a:t>.</a:t>
            </a:r>
            <a:r>
              <a:rPr lang="el-GR" sz="1000" dirty="0" smtClean="0">
                <a:solidFill>
                  <a:srgbClr val="5075BC"/>
                </a:solidFill>
                <a:ea typeface="+mn-ea"/>
                <a:cs typeface="+mn-cs"/>
              </a:rPr>
              <a:t> 2α. Θεωρίες-Σύγχρονες Θεωρίες.</a:t>
            </a:r>
            <a:endParaRPr lang="en-US" sz="1000" dirty="0">
              <a:solidFill>
                <a:srgbClr val="5075BC"/>
              </a:solidFill>
              <a:ea typeface="ＭＳ Ｐゴシック" pitchFamily="34" charset="-128"/>
              <a:cs typeface="+mn-cs"/>
            </a:endParaRPr>
          </a:p>
        </p:txBody>
      </p:sp>
    </p:spTree>
    <p:extLst>
      <p:ext uri="{BB962C8B-B14F-4D97-AF65-F5344CB8AC3E}">
        <p14:creationId xmlns:p14="http://schemas.microsoft.com/office/powerpoint/2010/main" val="1513668596"/>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a:solidFill>
                  <a:srgbClr val="5075BC"/>
                </a:solidFill>
              </a:defRPr>
            </a:lvl1pPr>
          </a:lstStyle>
          <a:p>
            <a:r>
              <a:rPr lang="el-GR" smtClean="0"/>
              <a:t>Στυλ κύριου τίτλου</a:t>
            </a:r>
            <a:endParaRPr lang="el-GR" dirty="0"/>
          </a:p>
        </p:txBody>
      </p:sp>
      <p:sp>
        <p:nvSpPr>
          <p:cNvPr id="3" name="Θέση κειμένου 2"/>
          <p:cNvSpPr>
            <a:spLocks noGrp="1"/>
          </p:cNvSpPr>
          <p:nvPr>
            <p:ph type="body" idx="1"/>
          </p:nvPr>
        </p:nvSpPr>
        <p:spPr>
          <a:xfrm>
            <a:off x="457200" y="1574254"/>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214016"/>
            <a:ext cx="4040188"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74254"/>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214016"/>
            <a:ext cx="4041775" cy="38792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αριθμού διαφάνειας 5" descr="[DECORATIVE]"/>
          <p:cNvSpPr txBox="1">
            <a:spLocks/>
          </p:cNvSpPr>
          <p:nvPr/>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pic>
        <p:nvPicPr>
          <p:cNvPr id="9" name="Picture 8" descr="[DECORATIVE]"/>
          <p:cNvPicPr>
            <a:picLocks noChangeAspect="1"/>
          </p:cNvPicPr>
          <p:nvPr/>
        </p:nvPicPr>
        <p:blipFill>
          <a:blip r:embed="rId2" cstate="print"/>
          <a:stretch>
            <a:fillRect/>
          </a:stretch>
        </p:blipFill>
        <p:spPr>
          <a:xfrm>
            <a:off x="58723" y="6255465"/>
            <a:ext cx="431834" cy="570020"/>
          </a:xfrm>
          <a:prstGeom prst="rect">
            <a:avLst/>
          </a:prstGeom>
        </p:spPr>
      </p:pic>
      <p:sp>
        <p:nvSpPr>
          <p:cNvPr id="10" name="2 - Θέση υποσέλιδου" descr="[DECORATIVE]"/>
          <p:cNvSpPr txBox="1">
            <a:spLocks/>
          </p:cNvSpPr>
          <p:nvPr userDrawn="1"/>
        </p:nvSpPr>
        <p:spPr bwMode="auto">
          <a:xfrm>
            <a:off x="691952" y="6453336"/>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ea typeface="+mn-ea"/>
                <a:cs typeface="+mn-cs"/>
              </a:rPr>
              <a:t>Ενότητα</a:t>
            </a:r>
            <a:r>
              <a:rPr lang="en-US" sz="1000" dirty="0" smtClean="0">
                <a:solidFill>
                  <a:srgbClr val="5075BC"/>
                </a:solidFill>
                <a:ea typeface="+mn-ea"/>
                <a:cs typeface="+mn-cs"/>
              </a:rPr>
              <a:t> </a:t>
            </a:r>
            <a:r>
              <a:rPr lang="el-GR" sz="1000" dirty="0" smtClean="0">
                <a:solidFill>
                  <a:srgbClr val="5075BC"/>
                </a:solidFill>
                <a:ea typeface="+mn-ea"/>
                <a:cs typeface="+mn-cs"/>
              </a:rPr>
              <a:t> Α: Ορισμός του Μύθου και Θεωρίες Ερμηνείας του Μύθου</a:t>
            </a:r>
            <a:r>
              <a:rPr lang="en-US" sz="1000" dirty="0" smtClean="0">
                <a:solidFill>
                  <a:srgbClr val="5075BC"/>
                </a:solidFill>
                <a:ea typeface="+mn-ea"/>
                <a:cs typeface="+mn-cs"/>
              </a:rPr>
              <a:t>.</a:t>
            </a:r>
            <a:r>
              <a:rPr lang="el-GR" sz="1000" dirty="0" smtClean="0">
                <a:solidFill>
                  <a:srgbClr val="5075BC"/>
                </a:solidFill>
                <a:ea typeface="+mn-ea"/>
                <a:cs typeface="+mn-cs"/>
              </a:rPr>
              <a:t> 2α. Θεωρίες-Σύγχρονες Θεωρίες.</a:t>
            </a:r>
            <a:endParaRPr lang="en-US" sz="1000" dirty="0">
              <a:solidFill>
                <a:srgbClr val="5075BC"/>
              </a:solidFill>
              <a:ea typeface="ＭＳ Ｐゴシック" pitchFamily="34" charset="-128"/>
              <a:cs typeface="+mn-cs"/>
            </a:endParaRPr>
          </a:p>
        </p:txBody>
      </p:sp>
    </p:spTree>
    <p:extLst>
      <p:ext uri="{BB962C8B-B14F-4D97-AF65-F5344CB8AC3E}">
        <p14:creationId xmlns:p14="http://schemas.microsoft.com/office/powerpoint/2010/main" val="309972655"/>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lvl1pPr>
              <a:defRPr b="0">
                <a:solidFill>
                  <a:schemeClr val="accent1"/>
                </a:solidFill>
              </a:defRPr>
            </a:lvl1pPr>
          </a:lstStyle>
          <a:p>
            <a:r>
              <a:rPr lang="el-GR" smtClean="0"/>
              <a:t>Στυλ κύριου τίτλου</a:t>
            </a:r>
            <a:endParaRPr lang="el-GR" dirty="0"/>
          </a:p>
        </p:txBody>
      </p:sp>
      <p:sp>
        <p:nvSpPr>
          <p:cNvPr id="3" name="Θέση αριθμού διαφάνειας 5" descr="[DECORATIVE]"/>
          <p:cNvSpPr txBox="1">
            <a:spLocks/>
          </p:cNvSpPr>
          <p:nvPr/>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pic>
        <p:nvPicPr>
          <p:cNvPr id="5" name="Picture 4" descr="[DECORATIVE]"/>
          <p:cNvPicPr>
            <a:picLocks noChangeAspect="1"/>
          </p:cNvPicPr>
          <p:nvPr/>
        </p:nvPicPr>
        <p:blipFill>
          <a:blip r:embed="rId2" cstate="print"/>
          <a:stretch>
            <a:fillRect/>
          </a:stretch>
        </p:blipFill>
        <p:spPr>
          <a:xfrm>
            <a:off x="58723" y="6255465"/>
            <a:ext cx="431834" cy="570020"/>
          </a:xfrm>
          <a:prstGeom prst="rect">
            <a:avLst/>
          </a:prstGeom>
        </p:spPr>
      </p:pic>
      <p:sp>
        <p:nvSpPr>
          <p:cNvPr id="6" name="2 - Θέση υποσέλιδου" descr="[DECORATIVE]"/>
          <p:cNvSpPr txBox="1">
            <a:spLocks/>
          </p:cNvSpPr>
          <p:nvPr userDrawn="1"/>
        </p:nvSpPr>
        <p:spPr bwMode="auto">
          <a:xfrm>
            <a:off x="691952" y="6453336"/>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ea typeface="+mn-ea"/>
                <a:cs typeface="+mn-cs"/>
              </a:rPr>
              <a:t>Ενότητα</a:t>
            </a:r>
            <a:r>
              <a:rPr lang="en-US" sz="1000" dirty="0" smtClean="0">
                <a:solidFill>
                  <a:srgbClr val="5075BC"/>
                </a:solidFill>
                <a:ea typeface="+mn-ea"/>
                <a:cs typeface="+mn-cs"/>
              </a:rPr>
              <a:t> </a:t>
            </a:r>
            <a:r>
              <a:rPr lang="el-GR" sz="1000" dirty="0" smtClean="0">
                <a:solidFill>
                  <a:srgbClr val="5075BC"/>
                </a:solidFill>
                <a:ea typeface="+mn-ea"/>
                <a:cs typeface="+mn-cs"/>
              </a:rPr>
              <a:t> Α: Ορισμός του Μύθου και Θεωρίες Ερμηνείας του Μύθου</a:t>
            </a:r>
            <a:r>
              <a:rPr lang="en-US" sz="1000" dirty="0" smtClean="0">
                <a:solidFill>
                  <a:srgbClr val="5075BC"/>
                </a:solidFill>
                <a:ea typeface="+mn-ea"/>
                <a:cs typeface="+mn-cs"/>
              </a:rPr>
              <a:t>.</a:t>
            </a:r>
            <a:r>
              <a:rPr lang="el-GR" sz="1000" dirty="0" smtClean="0">
                <a:solidFill>
                  <a:srgbClr val="5075BC"/>
                </a:solidFill>
                <a:ea typeface="+mn-ea"/>
                <a:cs typeface="+mn-cs"/>
              </a:rPr>
              <a:t> 2α. Θεωρίες-Σύγχρονες Θεωρίες.</a:t>
            </a:r>
            <a:endParaRPr lang="en-US" sz="1000" dirty="0">
              <a:solidFill>
                <a:srgbClr val="5075BC"/>
              </a:solidFill>
              <a:ea typeface="ＭＳ Ｐゴシック" pitchFamily="34" charset="-128"/>
              <a:cs typeface="+mn-cs"/>
            </a:endParaRPr>
          </a:p>
        </p:txBody>
      </p:sp>
    </p:spTree>
    <p:extLst>
      <p:ext uri="{BB962C8B-B14F-4D97-AF65-F5344CB8AC3E}">
        <p14:creationId xmlns:p14="http://schemas.microsoft.com/office/powerpoint/2010/main" val="1198930224"/>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Tree>
    <p:extLst>
      <p:ext uri="{BB962C8B-B14F-4D97-AF65-F5344CB8AC3E}">
        <p14:creationId xmlns:p14="http://schemas.microsoft.com/office/powerpoint/2010/main" val="310036149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Περιεχόμενο με λεζάντα">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575050" y="1556792"/>
            <a:ext cx="5111750" cy="46085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556792"/>
            <a:ext cx="3008313" cy="4608512"/>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6"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smtClean="0"/>
              <a:t>Στυλ κύριου τίτλου</a:t>
            </a:r>
            <a:endParaRPr lang="el-GR" dirty="0"/>
          </a:p>
        </p:txBody>
      </p:sp>
      <p:sp>
        <p:nvSpPr>
          <p:cNvPr id="5" name="Θέση αριθμού διαφάνειας 5" descr="[DECORATIVE]"/>
          <p:cNvSpPr txBox="1">
            <a:spLocks/>
          </p:cNvSpPr>
          <p:nvPr/>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pic>
        <p:nvPicPr>
          <p:cNvPr id="8" name="Picture 7" descr="[DECORATIVE]"/>
          <p:cNvPicPr>
            <a:picLocks noChangeAspect="1"/>
          </p:cNvPicPr>
          <p:nvPr/>
        </p:nvPicPr>
        <p:blipFill>
          <a:blip r:embed="rId2" cstate="print"/>
          <a:stretch>
            <a:fillRect/>
          </a:stretch>
        </p:blipFill>
        <p:spPr>
          <a:xfrm>
            <a:off x="58723" y="6255465"/>
            <a:ext cx="431834" cy="570020"/>
          </a:xfrm>
          <a:prstGeom prst="rect">
            <a:avLst/>
          </a:prstGeom>
        </p:spPr>
      </p:pic>
      <p:sp>
        <p:nvSpPr>
          <p:cNvPr id="9" name="2 - Θέση υποσέλιδου" descr="[DECORATIVE]"/>
          <p:cNvSpPr txBox="1">
            <a:spLocks/>
          </p:cNvSpPr>
          <p:nvPr userDrawn="1"/>
        </p:nvSpPr>
        <p:spPr bwMode="auto">
          <a:xfrm>
            <a:off x="691952" y="6453336"/>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ea typeface="+mn-ea"/>
                <a:cs typeface="+mn-cs"/>
              </a:rPr>
              <a:t>Ενότητα</a:t>
            </a:r>
            <a:r>
              <a:rPr lang="en-US" sz="1000" dirty="0" smtClean="0">
                <a:solidFill>
                  <a:srgbClr val="5075BC"/>
                </a:solidFill>
                <a:ea typeface="+mn-ea"/>
                <a:cs typeface="+mn-cs"/>
              </a:rPr>
              <a:t> </a:t>
            </a:r>
            <a:r>
              <a:rPr lang="el-GR" sz="1000" dirty="0" smtClean="0">
                <a:solidFill>
                  <a:srgbClr val="5075BC"/>
                </a:solidFill>
                <a:ea typeface="+mn-ea"/>
                <a:cs typeface="+mn-cs"/>
              </a:rPr>
              <a:t> Α: Ορισμός του Μύθου και Θεωρίες Ερμηνείας του Μύθου</a:t>
            </a:r>
            <a:r>
              <a:rPr lang="en-US" sz="1000" dirty="0" smtClean="0">
                <a:solidFill>
                  <a:srgbClr val="5075BC"/>
                </a:solidFill>
                <a:ea typeface="+mn-ea"/>
                <a:cs typeface="+mn-cs"/>
              </a:rPr>
              <a:t>.</a:t>
            </a:r>
            <a:r>
              <a:rPr lang="el-GR" sz="1000" dirty="0" smtClean="0">
                <a:solidFill>
                  <a:srgbClr val="5075BC"/>
                </a:solidFill>
                <a:ea typeface="+mn-ea"/>
                <a:cs typeface="+mn-cs"/>
              </a:rPr>
              <a:t> 2α. Θεωρίες-Σύγχρονες Θεωρίες.</a:t>
            </a:r>
            <a:endParaRPr lang="en-US" sz="1000" dirty="0">
              <a:solidFill>
                <a:srgbClr val="5075BC"/>
              </a:solidFill>
              <a:ea typeface="ＭＳ Ｐゴシック" pitchFamily="34" charset="-128"/>
              <a:cs typeface="+mn-cs"/>
            </a:endParaRPr>
          </a:p>
        </p:txBody>
      </p:sp>
    </p:spTree>
    <p:extLst>
      <p:ext uri="{BB962C8B-B14F-4D97-AF65-F5344CB8AC3E}">
        <p14:creationId xmlns:p14="http://schemas.microsoft.com/office/powerpoint/2010/main" val="503075091"/>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Εικόνα με λεζάντα">
    <p:spTree>
      <p:nvGrpSpPr>
        <p:cNvPr id="1" name=""/>
        <p:cNvGrpSpPr/>
        <p:nvPr/>
      </p:nvGrpSpPr>
      <p:grpSpPr>
        <a:xfrm>
          <a:off x="0" y="0"/>
          <a:ext cx="0" cy="0"/>
          <a:chOff x="0" y="0"/>
          <a:chExt cx="0" cy="0"/>
        </a:xfrm>
      </p:grpSpPr>
      <p:sp>
        <p:nvSpPr>
          <p:cNvPr id="3" name="Θέση εικόνας 2"/>
          <p:cNvSpPr>
            <a:spLocks noGrp="1"/>
          </p:cNvSpPr>
          <p:nvPr>
            <p:ph type="pic" idx="1"/>
          </p:nvPr>
        </p:nvSpPr>
        <p:spPr>
          <a:xfrm>
            <a:off x="1792288" y="1556792"/>
            <a:ext cx="5486400" cy="345638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smtClean="0"/>
              <a:t>Κάντε κλικ στο εικονίδιο για να προσθέσετε εικόνα</a:t>
            </a:r>
            <a:endParaRPr lang="el-GR" dirty="0"/>
          </a:p>
        </p:txBody>
      </p:sp>
      <p:sp>
        <p:nvSpPr>
          <p:cNvPr id="4" name="Θέση κειμένου 3"/>
          <p:cNvSpPr>
            <a:spLocks noGrp="1"/>
          </p:cNvSpPr>
          <p:nvPr>
            <p:ph type="body" sz="half" idx="2"/>
          </p:nvPr>
        </p:nvSpPr>
        <p:spPr>
          <a:xfrm>
            <a:off x="1792288" y="5157192"/>
            <a:ext cx="5486400" cy="1015008"/>
          </a:xfrm>
        </p:spPr>
        <p:txBody>
          <a:bodyPr>
            <a:normAutofit/>
          </a:bodyPr>
          <a:lstStyle>
            <a:lvl1pPr marL="0" indent="0">
              <a:buNone/>
              <a:defRPr sz="20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9" name="Τίτλος 1"/>
          <p:cNvSpPr>
            <a:spLocks noGrp="1"/>
          </p:cNvSpPr>
          <p:nvPr>
            <p:ph type="title"/>
          </p:nvPr>
        </p:nvSpPr>
        <p:spPr>
          <a:xfrm>
            <a:off x="457200" y="273600"/>
            <a:ext cx="8229600" cy="1144800"/>
          </a:xfrm>
        </p:spPr>
        <p:txBody>
          <a:bodyPr vert="horz" lIns="91440" tIns="45720" rIns="91440" bIns="45720" rtlCol="0" anchor="ctr">
            <a:normAutofit/>
          </a:bodyPr>
          <a:lstStyle>
            <a:lvl1pPr>
              <a:defRPr lang="el-GR" b="0">
                <a:solidFill>
                  <a:schemeClr val="accent1"/>
                </a:solidFill>
              </a:defRPr>
            </a:lvl1pPr>
          </a:lstStyle>
          <a:p>
            <a:pPr lvl="0"/>
            <a:r>
              <a:rPr lang="el-GR" smtClean="0"/>
              <a:t>Στυλ κύριου τίτλου</a:t>
            </a:r>
            <a:endParaRPr lang="el-GR" dirty="0"/>
          </a:p>
        </p:txBody>
      </p:sp>
      <p:sp>
        <p:nvSpPr>
          <p:cNvPr id="5" name="Θέση αριθμού διαφάνειας 5" descr="[DECORATIVE]"/>
          <p:cNvSpPr txBox="1">
            <a:spLocks/>
          </p:cNvSpPr>
          <p:nvPr/>
        </p:nvSpPr>
        <p:spPr>
          <a:xfrm>
            <a:off x="8644854" y="6441971"/>
            <a:ext cx="432869" cy="268139"/>
          </a:xfrm>
          <a:prstGeom prst="rect">
            <a:avLst/>
          </a:prstGeom>
          <a:solidFill>
            <a:schemeClr val="bg1">
              <a:lumMod val="95000"/>
            </a:schemeClr>
          </a:solidFill>
        </p:spPr>
        <p:txBody>
          <a:bodyPr/>
          <a:lstStyle>
            <a:defPPr>
              <a:defRPr lang="el-GR"/>
            </a:defPPr>
            <a:lvl1pPr marL="0" algn="l" defTabSz="914400" rtl="0" eaLnBrk="1" latinLnBrk="0" hangingPunct="1">
              <a:defRPr sz="1200" b="0"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fld id="{53C4726A-630D-4CB4-B088-BAB00F4188E9}" type="slidenum">
              <a:rPr lang="el-GR" smtClean="0">
                <a:solidFill>
                  <a:srgbClr val="5075BC"/>
                </a:solidFill>
              </a:rPr>
              <a:pPr algn="ctr"/>
              <a:t>‹#›</a:t>
            </a:fld>
            <a:endParaRPr lang="el-GR" dirty="0">
              <a:solidFill>
                <a:srgbClr val="5075BC"/>
              </a:solidFill>
            </a:endParaRPr>
          </a:p>
        </p:txBody>
      </p:sp>
      <p:pic>
        <p:nvPicPr>
          <p:cNvPr id="7" name="Picture 6" descr="[DECORATIVE]"/>
          <p:cNvPicPr>
            <a:picLocks noChangeAspect="1"/>
          </p:cNvPicPr>
          <p:nvPr/>
        </p:nvPicPr>
        <p:blipFill>
          <a:blip r:embed="rId2" cstate="print"/>
          <a:stretch>
            <a:fillRect/>
          </a:stretch>
        </p:blipFill>
        <p:spPr>
          <a:xfrm>
            <a:off x="58723" y="6255465"/>
            <a:ext cx="431834" cy="570020"/>
          </a:xfrm>
          <a:prstGeom prst="rect">
            <a:avLst/>
          </a:prstGeom>
        </p:spPr>
      </p:pic>
      <p:sp>
        <p:nvSpPr>
          <p:cNvPr id="8" name="2 - Θέση υποσέλιδου" descr="[DECORATIVE]"/>
          <p:cNvSpPr txBox="1">
            <a:spLocks/>
          </p:cNvSpPr>
          <p:nvPr userDrawn="1"/>
        </p:nvSpPr>
        <p:spPr bwMode="auto">
          <a:xfrm>
            <a:off x="691952" y="6453336"/>
            <a:ext cx="7992887" cy="268139"/>
          </a:xfrm>
          <a:prstGeom prst="rect">
            <a:avLst/>
          </a:prstGeom>
          <a:solidFill>
            <a:schemeClr val="bg1">
              <a:lumMod val="95000"/>
            </a:schemeClr>
          </a:solidFill>
          <a:ln>
            <a:miter lim="800000"/>
            <a:headEnd/>
            <a:tailEnd/>
          </a:ln>
        </p:spPr>
        <p:txBody>
          <a:bodyPr anchor="ctr"/>
          <a:lstStyle/>
          <a:p>
            <a:pPr fontAlgn="auto">
              <a:spcBef>
                <a:spcPts val="0"/>
              </a:spcBef>
              <a:spcAft>
                <a:spcPts val="0"/>
              </a:spcAft>
              <a:defRPr/>
            </a:pPr>
            <a:r>
              <a:rPr lang="el-GR" sz="1000" dirty="0" smtClean="0">
                <a:solidFill>
                  <a:srgbClr val="5075BC"/>
                </a:solidFill>
                <a:ea typeface="+mn-ea"/>
                <a:cs typeface="+mn-cs"/>
              </a:rPr>
              <a:t>Ενότητα</a:t>
            </a:r>
            <a:r>
              <a:rPr lang="en-US" sz="1000" dirty="0" smtClean="0">
                <a:solidFill>
                  <a:srgbClr val="5075BC"/>
                </a:solidFill>
                <a:ea typeface="+mn-ea"/>
                <a:cs typeface="+mn-cs"/>
              </a:rPr>
              <a:t> </a:t>
            </a:r>
            <a:r>
              <a:rPr lang="el-GR" sz="1000" dirty="0" smtClean="0">
                <a:solidFill>
                  <a:srgbClr val="5075BC"/>
                </a:solidFill>
                <a:ea typeface="+mn-ea"/>
                <a:cs typeface="+mn-cs"/>
              </a:rPr>
              <a:t> Α: Ορισμός του Μύθου και Θεωρίες Ερμηνείας του Μύθου</a:t>
            </a:r>
            <a:r>
              <a:rPr lang="en-US" sz="1000" dirty="0" smtClean="0">
                <a:solidFill>
                  <a:srgbClr val="5075BC"/>
                </a:solidFill>
                <a:ea typeface="+mn-ea"/>
                <a:cs typeface="+mn-cs"/>
              </a:rPr>
              <a:t>.</a:t>
            </a:r>
            <a:r>
              <a:rPr lang="el-GR" sz="1000" dirty="0" smtClean="0">
                <a:solidFill>
                  <a:srgbClr val="5075BC"/>
                </a:solidFill>
                <a:ea typeface="+mn-ea"/>
                <a:cs typeface="+mn-cs"/>
              </a:rPr>
              <a:t> 2α. Θεωρίες-Σύγχρονες Θεωρίες.</a:t>
            </a:r>
            <a:endParaRPr lang="en-US" sz="1000" dirty="0">
              <a:solidFill>
                <a:srgbClr val="5075BC"/>
              </a:solidFill>
              <a:ea typeface="ＭＳ Ｐゴシック" pitchFamily="34" charset="-128"/>
              <a:cs typeface="+mn-cs"/>
            </a:endParaRPr>
          </a:p>
        </p:txBody>
      </p:sp>
    </p:spTree>
    <p:extLst>
      <p:ext uri="{BB962C8B-B14F-4D97-AF65-F5344CB8AC3E}">
        <p14:creationId xmlns:p14="http://schemas.microsoft.com/office/powerpoint/2010/main" val="307753634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dirty="0" smtClean="0"/>
              <a:t>Στυλ κύριου τίτλου</a:t>
            </a:r>
            <a:endParaRPr lang="el-GR" dirty="0"/>
          </a:p>
        </p:txBody>
      </p:sp>
      <p:sp>
        <p:nvSpPr>
          <p:cNvPr id="3" name="Θέση κειμένου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Tree>
    <p:extLst>
      <p:ext uri="{BB962C8B-B14F-4D97-AF65-F5344CB8AC3E}">
        <p14:creationId xmlns:p14="http://schemas.microsoft.com/office/powerpoint/2010/main" val="234794232"/>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iming>
    <p:tnLst>
      <p:par>
        <p:cTn id="1" dur="indefinite" restart="never" nodeType="tmRoot"/>
      </p:par>
    </p:tnLst>
  </p:timing>
  <p:txStyles>
    <p:titleStyle>
      <a:lvl1pPr algn="ctr" defTabSz="914400" rtl="0" eaLnBrk="1" latinLnBrk="0" hangingPunct="1">
        <a:spcBef>
          <a:spcPct val="0"/>
        </a:spcBef>
        <a:buNone/>
        <a:defRPr sz="4400" b="0" kern="1200">
          <a:solidFill>
            <a:schemeClr val="accent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BE4F18-F672-4C6B-9C49-0AA1AB7D5806}" type="datetimeFigureOut">
              <a:rPr lang="el-GR" smtClean="0"/>
              <a:pPr/>
              <a:t>30/11/2015</a:t>
            </a:fld>
            <a:endParaRPr lang="el-GR"/>
          </a:p>
        </p:txBody>
      </p:sp>
      <p:sp>
        <p:nvSpPr>
          <p:cNvPr id="5" name="Θέση υποσέλιδου 4"/>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64BC5B-23C0-45D5-9B23-25E9B4795671}" type="slidenum">
              <a:rPr lang="el-GR" smtClean="0"/>
              <a:pPr/>
              <a:t>‹#›</a:t>
            </a:fld>
            <a:endParaRPr lang="el-GR"/>
          </a:p>
        </p:txBody>
      </p:sp>
    </p:spTree>
    <p:extLst>
      <p:ext uri="{BB962C8B-B14F-4D97-AF65-F5344CB8AC3E}">
        <p14:creationId xmlns:p14="http://schemas.microsoft.com/office/powerpoint/2010/main" val="3815951838"/>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3" Type="http://schemas.openxmlformats.org/officeDocument/2006/relationships/hyperlink" Target="http://www.amazon.com/The-Cooked-Mythologiques-Claude-L%C3%A9vi-Strauss/dp/0226474879" TargetMode="External"/><Relationship Id="rId2" Type="http://schemas.openxmlformats.org/officeDocument/2006/relationships/hyperlink" Target="http://www.mnsu.edu/emuseum/information/biography/klmno/levi-strauss_claude.html" TargetMode="External"/><Relationship Id="rId1" Type="http://schemas.openxmlformats.org/officeDocument/2006/relationships/slideLayout" Target="../slideLayouts/slideLayout4.xml"/><Relationship Id="rId5" Type="http://schemas.openxmlformats.org/officeDocument/2006/relationships/image" Target="../media/image12.jpeg"/><Relationship Id="rId4" Type="http://schemas.openxmlformats.org/officeDocument/2006/relationships/image" Target="../media/image11.png"/></Relationships>
</file>

<file path=ppt/slides/_rels/slide1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hyperlink" Target="https://mitpress.mit.edu/books/myth-and-tragedy-ancient-greece" TargetMode="Externa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hyperlink" Target="By%20Monica%20Boirar%20(Own%20work)%20%5bCC%20BY-SA%203.0%20(http:/creativecommons.org/licenses/by-sa/3.0)%5d,%20via%20Wikimedia%20Commons" TargetMode="Externa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opencourses.uoa.gr/courses/PHIL5/"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3" Type="http://schemas.openxmlformats.org/officeDocument/2006/relationships/hyperlink" Target="%5b1%5d%20http:/creativecommons.org/licenses/by-nc-sa/4.0/"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7.png"/></Relationships>
</file>

<file path=ppt/slides/_rels/slide31.xml.rels><?xml version="1.0" encoding="UTF-8" standalone="yes"?>
<Relationships xmlns="http://schemas.openxmlformats.org/package/2006/relationships"><Relationship Id="rId3" Type="http://schemas.openxmlformats.org/officeDocument/2006/relationships/hyperlink" Target="https://commons.wikimedia.org/wiki/File:Athena_Changing_Arachne_into_a_Spider_LACMA_65.37.138.jpg" TargetMode="External"/><Relationship Id="rId7" Type="http://schemas.openxmlformats.org/officeDocument/2006/relationships/hyperlink" Target="http://www.amazon.com/Golden-Bough-James-George-Frazer/dp/0684826305"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https://upload.wikimedia.org/wikipedia/commons/c/c3/Max_Muller.jpg" TargetMode="External"/><Relationship Id="rId5" Type="http://schemas.openxmlformats.org/officeDocument/2006/relationships/hyperlink" Target="https://commons.wikimedia.org/wiki/File:Max_Muller.jpg" TargetMode="External"/><Relationship Id="rId4" Type="http://schemas.openxmlformats.org/officeDocument/2006/relationships/hyperlink" Target="https://upload.wikimedia.org/wikipedia/commons/6/6f/Athena_Changing_Arachne_into_a_Spider_LACMA_65.37.138.jpg" TargetMode="External"/></Relationships>
</file>

<file path=ppt/slides/_rels/slide32.xml.rels><?xml version="1.0" encoding="UTF-8" standalone="yes"?>
<Relationships xmlns="http://schemas.openxmlformats.org/package/2006/relationships"><Relationship Id="rId8" Type="http://schemas.openxmlformats.org/officeDocument/2006/relationships/hyperlink" Target="https://upload.wikimedia.org/wikipedia/commons/0/0e/Sigmund_Freud.jpg" TargetMode="External"/><Relationship Id="rId3" Type="http://schemas.openxmlformats.org/officeDocument/2006/relationships/hyperlink" Target="https://commons.wikimedia.org/wiki/File:Bronis%C5%82aw_Malinowski_among_Trobriand_tribe_3.jpg" TargetMode="External"/><Relationship Id="rId7" Type="http://schemas.openxmlformats.org/officeDocument/2006/relationships/hyperlink" Target="https://commons.wikimedia.org/wiki/File:Sigmund_Freud.jpg"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hyperlink" Target="https://upload.wikimedia.org/wikipedia/commons/6/69/Bronis%C5%82aw_Malinowski_among_Trobriand_tribe.jpg" TargetMode="External"/><Relationship Id="rId5" Type="http://schemas.openxmlformats.org/officeDocument/2006/relationships/hyperlink" Target="https://commons.wikimedia.org/wiki/File:Bronis%C5%82aw_Malinowski_among_Trobriand_tribe.jpg" TargetMode="External"/><Relationship Id="rId10" Type="http://schemas.openxmlformats.org/officeDocument/2006/relationships/image" Target="../media/image19.png"/><Relationship Id="rId4" Type="http://schemas.openxmlformats.org/officeDocument/2006/relationships/hyperlink" Target="https://upload.wikimedia.org/wikipedia/commons/c/cb/Bronis%C5%82aw_Malinowski_among_Trobriand_tribe_3.jpg" TargetMode="External"/><Relationship Id="rId9" Type="http://schemas.openxmlformats.org/officeDocument/2006/relationships/image" Target="../media/image18.png"/></Relationships>
</file>

<file path=ppt/slides/_rels/slide33.xml.rels><?xml version="1.0" encoding="UTF-8" standalone="yes"?>
<Relationships xmlns="http://schemas.openxmlformats.org/package/2006/relationships"><Relationship Id="rId8" Type="http://schemas.openxmlformats.org/officeDocument/2006/relationships/hyperlink" Target="https://upload.wikimedia.org/wikipedia/commons/b/b8/Levi-strauss_260.jpg" TargetMode="External"/><Relationship Id="rId3" Type="http://schemas.openxmlformats.org/officeDocument/2006/relationships/hyperlink" Target="https://www.flickr.com/photos/psychpics/6157535801/in/photolist-ao7YSn-aNdgLD-pwgH8P-6foiAG-8UcWU1-75t2kY-jfJUUP-j2XyFB-jrrQHx-ddKHa8-qBrZ5j-iqW3Uz-i1uZDa-ddWG6N-cffpEd-uFPPYt-4cDjRo-h4nsN-kj7HWt-9epWv1-afVaA4-rEf4EV-7hjYQa-7MEqC2-6SYLCo-3uSaWc-yrRSNm-7SS7Dx-dotSk7-ni9Tea-9zqpPH-dZ9FEq-juTP9u-Ahfc4-b4K9u-6bCX2f-7kfbig-3zePNC-k4Srf3-Joa6R-6uUmaL-c7korf-9hewfq-e2Z6W6-pj54eW-fb9qPX-7oRPio-aEAr5S-5Nh2WB-pLi48z" TargetMode="External"/><Relationship Id="rId7" Type="http://schemas.openxmlformats.org/officeDocument/2006/relationships/hyperlink" Target="https://commons.wikimedia.org/wiki/File:Levi-strauss_260.jpg" TargetMode="External"/><Relationship Id="rId12" Type="http://schemas.openxmlformats.org/officeDocument/2006/relationships/image" Target="../media/image19.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hyperlink" Target="http://www.amazon.com/The-Cooked-Mythologiques-Claude-L%C3%A9vi-Strauss/dp/0226474879" TargetMode="External"/><Relationship Id="rId11" Type="http://schemas.openxmlformats.org/officeDocument/2006/relationships/image" Target="../media/image18.png"/><Relationship Id="rId5" Type="http://schemas.openxmlformats.org/officeDocument/2006/relationships/hyperlink" Target="http://www.plon.fr/ouvrage/claude-levi-strauss/9782259195270" TargetMode="External"/><Relationship Id="rId10" Type="http://schemas.openxmlformats.org/officeDocument/2006/relationships/hyperlink" Target="https://mitpress.mit.edu/books/myth-and-tragedy" TargetMode="External"/><Relationship Id="rId4" Type="http://schemas.openxmlformats.org/officeDocument/2006/relationships/hyperlink" Target="http://www.all-about-psychology.com/" TargetMode="External"/><Relationship Id="rId9" Type="http://schemas.openxmlformats.org/officeDocument/2006/relationships/hyperlink" Target="https://mitpress.mit.edu/books/myth-and-society-ancient-greece" TargetMode="External"/></Relationships>
</file>

<file path=ppt/slides/_rels/slide34.xml.rels><?xml version="1.0" encoding="UTF-8" standalone="yes"?>
<Relationships xmlns="http://schemas.openxmlformats.org/package/2006/relationships"><Relationship Id="rId3" Type="http://schemas.openxmlformats.org/officeDocument/2006/relationships/hyperlink" Target="https://commons.wikimedia.org/wiki/File:Prof-Dr-Marija-Gimbutas-Copyright-Foto-Monica-Boirar-aka-Monica-Beurer.jpg"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hyperlink" Target="https://upload.wikimedia.org/wikipedia/commons/7/7c/Prof-Dr-Marija-Gimbutas-Copyright-Foto-Monica-Boirar-aka-Monica-Beurer.jpg" TargetMode="Externa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hyperlink" Target="http://www.amazon.com/Golden-Bough-James-George-Frazer/dp/0684826305" TargetMode="External"/><Relationship Id="rId2" Type="http://schemas.openxmlformats.org/officeDocument/2006/relationships/hyperlink" Target="http://www.bartleby.com/196/" TargetMode="External"/><Relationship Id="rId1" Type="http://schemas.openxmlformats.org/officeDocument/2006/relationships/slideLayout" Target="../slideLayouts/slideLayout5.xml"/><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hyperlink" Target="http://www.vanderbilt.edu/AnS/Anthro/Anth206/malinowski.htm"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1668013" y="1844824"/>
            <a:ext cx="5829300" cy="1339463"/>
          </a:xfrm>
        </p:spPr>
        <p:txBody>
          <a:bodyPr>
            <a:normAutofit fontScale="90000"/>
          </a:bodyPr>
          <a:lstStyle/>
          <a:p>
            <a:r>
              <a:rPr lang="el-GR" dirty="0"/>
              <a:t>ΚΦΑ 14 Εισαγωγή στην Αρχαία Ελληνική Μυθολογία</a:t>
            </a:r>
            <a:r>
              <a:rPr lang="en-US" dirty="0"/>
              <a:t> </a:t>
            </a:r>
            <a:r>
              <a:rPr lang="el-GR" dirty="0"/>
              <a:t>και </a:t>
            </a:r>
            <a:r>
              <a:rPr lang="el-GR" dirty="0" smtClean="0"/>
              <a:t>Θρησκεία</a:t>
            </a:r>
            <a:endParaRPr lang="en-US" sz="3600" dirty="0">
              <a:solidFill>
                <a:srgbClr val="5075BC"/>
              </a:solidFill>
            </a:endParaRPr>
          </a:p>
        </p:txBody>
      </p:sp>
      <p:sp>
        <p:nvSpPr>
          <p:cNvPr id="2051" name="Rectangle 3"/>
          <p:cNvSpPr>
            <a:spLocks noGrp="1" noChangeArrowheads="1"/>
          </p:cNvSpPr>
          <p:nvPr>
            <p:ph type="subTitle" idx="1"/>
          </p:nvPr>
        </p:nvSpPr>
        <p:spPr>
          <a:xfrm>
            <a:off x="1504321" y="3645024"/>
            <a:ext cx="5992992" cy="2376264"/>
          </a:xfrm>
        </p:spPr>
        <p:txBody>
          <a:bodyPr>
            <a:normAutofit fontScale="25000" lnSpcReduction="20000"/>
          </a:bodyPr>
          <a:lstStyle/>
          <a:p>
            <a:r>
              <a:rPr lang="el-GR" sz="8800" dirty="0" smtClean="0">
                <a:solidFill>
                  <a:srgbClr val="5075BC"/>
                </a:solidFill>
              </a:rPr>
              <a:t>Ενότητα</a:t>
            </a:r>
            <a:r>
              <a:rPr lang="en-US" sz="8800" dirty="0" smtClean="0">
                <a:solidFill>
                  <a:srgbClr val="5075BC"/>
                </a:solidFill>
              </a:rPr>
              <a:t> </a:t>
            </a:r>
            <a:r>
              <a:rPr lang="el-GR" sz="8800" dirty="0" smtClean="0">
                <a:solidFill>
                  <a:srgbClr val="5075BC"/>
                </a:solidFill>
              </a:rPr>
              <a:t> </a:t>
            </a:r>
            <a:r>
              <a:rPr lang="el-GR" sz="8800" dirty="0">
                <a:solidFill>
                  <a:srgbClr val="5075BC"/>
                </a:solidFill>
              </a:rPr>
              <a:t>Α: </a:t>
            </a:r>
            <a:r>
              <a:rPr lang="el-GR" sz="8800" dirty="0"/>
              <a:t>Ορισμός του Μύθου και Θεωρίες Ερμηνείας του Μύθου</a:t>
            </a:r>
            <a:r>
              <a:rPr lang="en-US" sz="8800" dirty="0"/>
              <a:t>.</a:t>
            </a:r>
            <a:r>
              <a:rPr lang="el-GR" sz="8800" dirty="0"/>
              <a:t> </a:t>
            </a:r>
            <a:r>
              <a:rPr lang="en-US" sz="8800" dirty="0" smtClean="0"/>
              <a:t/>
            </a:r>
            <a:br>
              <a:rPr lang="en-US" sz="8800" dirty="0" smtClean="0"/>
            </a:br>
            <a:r>
              <a:rPr lang="el-GR" sz="8800" dirty="0" smtClean="0"/>
              <a:t>2α</a:t>
            </a:r>
            <a:r>
              <a:rPr lang="el-GR" sz="8800" dirty="0"/>
              <a:t>. Θεωρίες-Σύγχρονες Θεωρίες.</a:t>
            </a:r>
            <a:endParaRPr lang="en-US" sz="8800" dirty="0">
              <a:ea typeface="ＭＳ Ｐゴシック" pitchFamily="34" charset="-128"/>
            </a:endParaRPr>
          </a:p>
          <a:p>
            <a:endParaRPr lang="el-GR" sz="8400" dirty="0" smtClean="0"/>
          </a:p>
          <a:p>
            <a:r>
              <a:rPr lang="el-GR" sz="8400" dirty="0" smtClean="0"/>
              <a:t>«</a:t>
            </a:r>
            <a:r>
              <a:rPr lang="el-GR" sz="8800" dirty="0"/>
              <a:t>Θεωρίες Ερμηνείας των Μύθων</a:t>
            </a:r>
            <a:r>
              <a:rPr lang="en-US" sz="8800" dirty="0"/>
              <a:t> (2)</a:t>
            </a:r>
            <a:r>
              <a:rPr lang="el-GR" sz="8800" dirty="0"/>
              <a:t>»</a:t>
            </a:r>
            <a:endParaRPr lang="en-US" sz="8800" dirty="0"/>
          </a:p>
          <a:p>
            <a:endParaRPr lang="el-GR" sz="8800" dirty="0"/>
          </a:p>
          <a:p>
            <a:r>
              <a:rPr lang="el-GR" sz="8400" dirty="0"/>
              <a:t>Σοφία</a:t>
            </a:r>
            <a:r>
              <a:rPr lang="en-US" sz="8400" dirty="0"/>
              <a:t> </a:t>
            </a:r>
            <a:r>
              <a:rPr lang="el-GR" sz="8400" dirty="0"/>
              <a:t>Παπαϊωάννου</a:t>
            </a:r>
          </a:p>
          <a:p>
            <a:r>
              <a:rPr lang="el-GR" sz="8400" dirty="0"/>
              <a:t>Φιλοσοφική Σχολή</a:t>
            </a:r>
          </a:p>
          <a:p>
            <a:r>
              <a:rPr lang="el-GR" sz="8400" dirty="0"/>
              <a:t>Τμήμα Φιλολογίας</a:t>
            </a:r>
            <a:endParaRPr lang="en-US" sz="8400" dirty="0"/>
          </a:p>
          <a:p>
            <a:endParaRPr lang="el-GR" sz="8400" dirty="0"/>
          </a:p>
          <a:p>
            <a:endParaRPr lang="el-GR" dirty="0" smtClean="0"/>
          </a:p>
          <a:p>
            <a:endParaRPr lang="el-GR" dirty="0"/>
          </a:p>
        </p:txBody>
      </p:sp>
    </p:spTree>
    <p:extLst>
      <p:ext uri="{BB962C8B-B14F-4D97-AF65-F5344CB8AC3E}">
        <p14:creationId xmlns:p14="http://schemas.microsoft.com/office/powerpoint/2010/main" val="310651016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84"/>
            <a:ext cx="8229600" cy="1143000"/>
          </a:xfrm>
        </p:spPr>
        <p:txBody>
          <a:bodyPr/>
          <a:lstStyle/>
          <a:p>
            <a:r>
              <a:rPr lang="el-GR" dirty="0" smtClean="0"/>
              <a:t>Ψυχανάλυση (1)</a:t>
            </a:r>
            <a:endParaRPr lang="el-GR" dirty="0"/>
          </a:p>
        </p:txBody>
      </p:sp>
      <p:sp>
        <p:nvSpPr>
          <p:cNvPr id="3" name="Θέση περιεχομένου 2"/>
          <p:cNvSpPr>
            <a:spLocks noGrp="1"/>
          </p:cNvSpPr>
          <p:nvPr>
            <p:ph sz="half" idx="1"/>
          </p:nvPr>
        </p:nvSpPr>
        <p:spPr>
          <a:xfrm>
            <a:off x="457200" y="1431950"/>
            <a:ext cx="4038600" cy="4525963"/>
          </a:xfrm>
        </p:spPr>
        <p:txBody>
          <a:bodyPr>
            <a:noAutofit/>
          </a:bodyPr>
          <a:lstStyle/>
          <a:p>
            <a:pPr marL="0" indent="0">
              <a:buNone/>
            </a:pPr>
            <a:r>
              <a:rPr lang="en-US" sz="2200" b="1" dirty="0"/>
              <a:t>Sigmund Freud (1856-1939)</a:t>
            </a:r>
          </a:p>
          <a:p>
            <a:pPr marL="0" indent="0">
              <a:buNone/>
            </a:pPr>
            <a:r>
              <a:rPr lang="en-US" sz="2200" dirty="0"/>
              <a:t>Ludwig </a:t>
            </a:r>
            <a:r>
              <a:rPr lang="en-US" sz="2200" dirty="0" err="1"/>
              <a:t>Laistner</a:t>
            </a:r>
            <a:r>
              <a:rPr lang="en-US" sz="2200" dirty="0"/>
              <a:t> (1889)</a:t>
            </a:r>
            <a:r>
              <a:rPr lang="el-GR" sz="2200" dirty="0"/>
              <a:t> όλα τα τέρατα των μύθων έχουν την πηγή τους στους εφιάλτες μας. </a:t>
            </a:r>
            <a:r>
              <a:rPr lang="en-US" sz="2200" dirty="0"/>
              <a:t> </a:t>
            </a:r>
            <a:r>
              <a:rPr lang="el-GR" sz="2200" dirty="0"/>
              <a:t>Οι μύθοι καταγράφουν αυτά που εμείς δεν τολμούμε να πράξουμε στην καθημερινή μας ζωή. </a:t>
            </a:r>
            <a:r>
              <a:rPr lang="en-US" sz="2200" dirty="0"/>
              <a:t> </a:t>
            </a:r>
          </a:p>
          <a:p>
            <a:pPr marL="0" indent="0">
              <a:buNone/>
            </a:pPr>
            <a:r>
              <a:rPr lang="el-GR" sz="2200" dirty="0"/>
              <a:t>Οι μύθοι είναι συλλογικά βιώματα. Περιέχουν μηνύματα τα οποία ερμηνεύονται μόνο στο πλαίσιο ομάδας. Το άτομο εξαρτάται από την ομάδα και θέλει να αισθάνεται ότι ανήκει κάπου</a:t>
            </a:r>
            <a:endParaRPr lang="en-US" sz="2200" dirty="0"/>
          </a:p>
          <a:p>
            <a:pPr marL="0" indent="0">
              <a:buNone/>
            </a:pPr>
            <a:endParaRPr lang="en-US" sz="2200" b="1" dirty="0"/>
          </a:p>
          <a:p>
            <a:endParaRPr lang="el-GR" sz="2200" dirty="0"/>
          </a:p>
        </p:txBody>
      </p:sp>
      <p:sp>
        <p:nvSpPr>
          <p:cNvPr id="4" name="Θέση περιεχομένου 3"/>
          <p:cNvSpPr>
            <a:spLocks noGrp="1"/>
          </p:cNvSpPr>
          <p:nvPr>
            <p:ph sz="half" idx="2"/>
          </p:nvPr>
        </p:nvSpPr>
        <p:spPr>
          <a:xfrm>
            <a:off x="6886974" y="4221088"/>
            <a:ext cx="1647426" cy="2232248"/>
          </a:xfrm>
        </p:spPr>
        <p:txBody>
          <a:bodyPr>
            <a:normAutofit fontScale="55000" lnSpcReduction="20000"/>
          </a:bodyPr>
          <a:lstStyle/>
          <a:p>
            <a:pPr marL="0" indent="0">
              <a:buNone/>
            </a:pPr>
            <a:r>
              <a:rPr lang="en-US" b="1" dirty="0"/>
              <a:t>Carl Jung </a:t>
            </a:r>
            <a:r>
              <a:rPr lang="en-US" dirty="0"/>
              <a:t>(1875-1961) </a:t>
            </a:r>
          </a:p>
          <a:p>
            <a:pPr marL="0" indent="0">
              <a:buNone/>
            </a:pPr>
            <a:r>
              <a:rPr lang="el-GR" dirty="0"/>
              <a:t>Οι μύθοι είναι ατομικά βιώματα. Κάθε άτομο δέχεται διαφορετικά μηνύματα από τον ίδιο μύθο και ερμηνεύει διαφορετικά.  </a:t>
            </a:r>
            <a:endParaRPr lang="en-US" dirty="0"/>
          </a:p>
          <a:p>
            <a:endParaRPr lang="el-GR" dirty="0"/>
          </a:p>
        </p:txBody>
      </p:sp>
      <p:pic>
        <p:nvPicPr>
          <p:cNvPr id="5" name="Εικόνα 4" descr="Sigmund Freud "/>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719055" y="1124744"/>
            <a:ext cx="1869169" cy="2462906"/>
          </a:xfrm>
          <a:prstGeom prst="rect">
            <a:avLst/>
          </a:prstGeom>
        </p:spPr>
      </p:pic>
      <p:sp>
        <p:nvSpPr>
          <p:cNvPr id="6" name="TextBox 5" descr="Εικόνα 6. Sigmund Freud "/>
          <p:cNvSpPr txBox="1"/>
          <p:nvPr/>
        </p:nvSpPr>
        <p:spPr>
          <a:xfrm>
            <a:off x="4495800" y="3501008"/>
            <a:ext cx="2249440" cy="441208"/>
          </a:xfrm>
          <a:prstGeom prst="rect">
            <a:avLst/>
          </a:prstGeom>
        </p:spPr>
        <p:txBody>
          <a:bodyPr vert="horz" wrap="square" lIns="91440" tIns="45720" rIns="91440" bIns="45720" rtlCol="0" anchor="ctr">
            <a:noAutofit/>
          </a:bodyPr>
          <a:lstStyle/>
          <a:p>
            <a:r>
              <a:rPr lang="el-GR" sz="1600" b="1" dirty="0" smtClean="0">
                <a:latin typeface="+mj-lt"/>
              </a:rPr>
              <a:t>Εικόνα</a:t>
            </a:r>
            <a:r>
              <a:rPr lang="el-GR" sz="1600" dirty="0" smtClean="0">
                <a:latin typeface="+mj-lt"/>
              </a:rPr>
              <a:t> </a:t>
            </a:r>
            <a:r>
              <a:rPr lang="en-US" sz="1600" b="1" dirty="0">
                <a:latin typeface="+mj-lt"/>
              </a:rPr>
              <a:t>6</a:t>
            </a:r>
            <a:r>
              <a:rPr lang="el-GR" sz="1600" dirty="0" smtClean="0">
                <a:latin typeface="+mj-lt"/>
              </a:rPr>
              <a:t>.</a:t>
            </a:r>
            <a:r>
              <a:rPr lang="en-US" sz="1600" dirty="0" smtClean="0">
                <a:latin typeface="+mj-lt"/>
              </a:rPr>
              <a:t> </a:t>
            </a:r>
            <a:r>
              <a:rPr lang="en-US" sz="1600" dirty="0">
                <a:latin typeface="+mj-lt"/>
              </a:rPr>
              <a:t>Sigmund Freud </a:t>
            </a:r>
            <a:endParaRPr lang="el-GR" sz="1600" dirty="0" smtClean="0">
              <a:latin typeface="+mj-lt"/>
            </a:endParaRPr>
          </a:p>
        </p:txBody>
      </p:sp>
      <p:pic>
        <p:nvPicPr>
          <p:cNvPr id="7" name="Εικόνα 6" descr="Carl Jung "/>
          <p:cNvPicPr>
            <a:picLocks noChangeAspect="1"/>
          </p:cNvPicPr>
          <p:nvPr/>
        </p:nvPicPr>
        <p:blipFill rotWithShape="1">
          <a:blip r:embed="rId3" cstate="print">
            <a:extLst>
              <a:ext uri="{28A0092B-C50C-407E-A947-70E740481C1C}">
                <a14:useLocalDpi xmlns:a14="http://schemas.microsoft.com/office/drawing/2010/main" val="0"/>
              </a:ext>
            </a:extLst>
          </a:blip>
          <a:srcRect l="16248" t="7613" r="18612" b="34986"/>
          <a:stretch/>
        </p:blipFill>
        <p:spPr>
          <a:xfrm>
            <a:off x="4644007" y="3861048"/>
            <a:ext cx="2016225" cy="2232248"/>
          </a:xfrm>
          <a:prstGeom prst="rect">
            <a:avLst/>
          </a:prstGeom>
        </p:spPr>
      </p:pic>
      <p:sp>
        <p:nvSpPr>
          <p:cNvPr id="9" name="TextBox 8" descr="Εικόνα 7. Carl Jung &#10;"/>
          <p:cNvSpPr txBox="1"/>
          <p:nvPr/>
        </p:nvSpPr>
        <p:spPr>
          <a:xfrm>
            <a:off x="4572000" y="6064746"/>
            <a:ext cx="1937235" cy="360040"/>
          </a:xfrm>
          <a:prstGeom prst="rect">
            <a:avLst/>
          </a:prstGeom>
        </p:spPr>
        <p:txBody>
          <a:bodyPr vert="horz" wrap="square" lIns="91440" tIns="45720" rIns="91440" bIns="45720" rtlCol="0" anchor="ctr">
            <a:noAutofit/>
          </a:bodyPr>
          <a:lstStyle/>
          <a:p>
            <a:pPr algn="r"/>
            <a:r>
              <a:rPr lang="el-GR" sz="1600" b="1" dirty="0" smtClean="0">
                <a:latin typeface="+mj-lt"/>
              </a:rPr>
              <a:t>Εικόνα</a:t>
            </a:r>
            <a:r>
              <a:rPr lang="el-GR" sz="1600" dirty="0" smtClean="0">
                <a:latin typeface="+mj-lt"/>
              </a:rPr>
              <a:t> </a:t>
            </a:r>
            <a:r>
              <a:rPr lang="en-US" sz="1600" b="1" dirty="0">
                <a:latin typeface="+mj-lt"/>
              </a:rPr>
              <a:t>7</a:t>
            </a:r>
            <a:r>
              <a:rPr lang="el-GR" sz="1600" dirty="0" smtClean="0">
                <a:latin typeface="+mj-lt"/>
              </a:rPr>
              <a:t>.</a:t>
            </a:r>
            <a:r>
              <a:rPr lang="en-US" sz="1600" dirty="0"/>
              <a:t> </a:t>
            </a:r>
            <a:r>
              <a:rPr lang="en-US" sz="1600" dirty="0">
                <a:latin typeface="+mj-lt"/>
              </a:rPr>
              <a:t>Carl Jung </a:t>
            </a:r>
            <a:endParaRPr lang="el-GR" sz="1600" dirty="0" smtClean="0">
              <a:latin typeface="+mj-lt"/>
            </a:endParaRPr>
          </a:p>
        </p:txBody>
      </p:sp>
    </p:spTree>
    <p:extLst>
      <p:ext uri="{BB962C8B-B14F-4D97-AF65-F5344CB8AC3E}">
        <p14:creationId xmlns:p14="http://schemas.microsoft.com/office/powerpoint/2010/main" val="4850823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Ψυχανάλυση (2)</a:t>
            </a:r>
            <a:endParaRPr lang="el-GR" dirty="0"/>
          </a:p>
        </p:txBody>
      </p:sp>
      <p:sp>
        <p:nvSpPr>
          <p:cNvPr id="3" name="Θέση περιεχομένου 2"/>
          <p:cNvSpPr>
            <a:spLocks noGrp="1"/>
          </p:cNvSpPr>
          <p:nvPr>
            <p:ph idx="1"/>
          </p:nvPr>
        </p:nvSpPr>
        <p:spPr/>
        <p:txBody>
          <a:bodyPr>
            <a:normAutofit fontScale="92500"/>
          </a:bodyPr>
          <a:lstStyle/>
          <a:p>
            <a:pPr>
              <a:buNone/>
            </a:pPr>
            <a:r>
              <a:rPr lang="el-GR" dirty="0"/>
              <a:t>Περιπτώσεις ψυχαναλυτικής ερμηνείας </a:t>
            </a:r>
          </a:p>
          <a:p>
            <a:r>
              <a:rPr lang="el-GR" dirty="0"/>
              <a:t>Πρώιμη σεξουαλικότητα και η επίδρασή της στη διαμόρφωση των μύθων (π.χ. </a:t>
            </a:r>
            <a:r>
              <a:rPr lang="el-GR" dirty="0" err="1"/>
              <a:t>Οιδίποδας</a:t>
            </a:r>
            <a:r>
              <a:rPr lang="el-GR" dirty="0"/>
              <a:t>)</a:t>
            </a:r>
          </a:p>
          <a:p>
            <a:r>
              <a:rPr lang="el-GR" dirty="0"/>
              <a:t>Συμβιωτική Φάση &amp; η Αγωνία του Αποχωρισμού</a:t>
            </a:r>
          </a:p>
          <a:p>
            <a:r>
              <a:rPr lang="el-GR" dirty="0"/>
              <a:t>Ησιόδειοι μύθοι της διαδοχής και ο φόβος του ευνουχισμού </a:t>
            </a:r>
          </a:p>
          <a:p>
            <a:r>
              <a:rPr lang="el-GR" dirty="0"/>
              <a:t>Σχέσεις μητέρας-γιου. </a:t>
            </a:r>
            <a:r>
              <a:rPr lang="el-GR" dirty="0" err="1"/>
              <a:t>Υικές</a:t>
            </a:r>
            <a:r>
              <a:rPr lang="el-GR" dirty="0"/>
              <a:t> αντιδράσεις στη μητρική απειλή (π.χ. Αχιλλέας, Ιππόλυτος)</a:t>
            </a:r>
          </a:p>
          <a:p>
            <a:endParaRPr lang="el-GR" dirty="0"/>
          </a:p>
        </p:txBody>
      </p:sp>
    </p:spTree>
    <p:extLst>
      <p:ext uri="{BB962C8B-B14F-4D97-AF65-F5344CB8AC3E}">
        <p14:creationId xmlns:p14="http://schemas.microsoft.com/office/powerpoint/2010/main" val="7439887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Θέση κειμένου 9"/>
          <p:cNvSpPr>
            <a:spLocks noGrp="1"/>
          </p:cNvSpPr>
          <p:nvPr>
            <p:ph type="body" sz="half" idx="2"/>
          </p:nvPr>
        </p:nvSpPr>
        <p:spPr>
          <a:xfrm>
            <a:off x="385192" y="1389922"/>
            <a:ext cx="5086858" cy="4482502"/>
          </a:xfrm>
        </p:spPr>
        <p:txBody>
          <a:bodyPr>
            <a:normAutofit/>
          </a:bodyPr>
          <a:lstStyle/>
          <a:p>
            <a:endParaRPr lang="en-US" sz="2800" b="1" dirty="0" smtClean="0"/>
          </a:p>
          <a:p>
            <a:r>
              <a:rPr lang="en-US" sz="2800" b="1" dirty="0" smtClean="0"/>
              <a:t>Claude </a:t>
            </a:r>
            <a:r>
              <a:rPr lang="en-US" sz="2800" b="1" dirty="0"/>
              <a:t>Lévi-Strauss </a:t>
            </a:r>
            <a:r>
              <a:rPr lang="en-US" sz="2800" dirty="0"/>
              <a:t>(1908-</a:t>
            </a:r>
            <a:r>
              <a:rPr lang="el-GR" sz="2800" dirty="0"/>
              <a:t>2009</a:t>
            </a:r>
            <a:r>
              <a:rPr lang="en-US" sz="2800" dirty="0"/>
              <a:t>)</a:t>
            </a:r>
          </a:p>
          <a:p>
            <a:r>
              <a:rPr lang="en-US" sz="2800" b="1" dirty="0"/>
              <a:t>Jean-Paul </a:t>
            </a:r>
            <a:r>
              <a:rPr lang="en-US" sz="2800" b="1" dirty="0" err="1"/>
              <a:t>Vernant</a:t>
            </a:r>
            <a:r>
              <a:rPr lang="el-GR" sz="2800" b="1" dirty="0"/>
              <a:t> </a:t>
            </a:r>
            <a:r>
              <a:rPr lang="el-GR" sz="2800" dirty="0"/>
              <a:t>(1914-2007)</a:t>
            </a:r>
            <a:endParaRPr lang="en-US" sz="2800" dirty="0"/>
          </a:p>
          <a:p>
            <a:r>
              <a:rPr lang="en-US" sz="2800" b="1" dirty="0"/>
              <a:t>Pierre Vidal-</a:t>
            </a:r>
            <a:r>
              <a:rPr lang="en-US" sz="2800" b="1" dirty="0" err="1"/>
              <a:t>Naquet</a:t>
            </a:r>
            <a:r>
              <a:rPr lang="en-US" sz="2800" b="1" dirty="0"/>
              <a:t>  </a:t>
            </a:r>
            <a:r>
              <a:rPr lang="el-GR" sz="2800" dirty="0"/>
              <a:t>(1930-2006)</a:t>
            </a:r>
            <a:r>
              <a:rPr lang="en-US" sz="2800" dirty="0"/>
              <a:t> </a:t>
            </a:r>
            <a:endParaRPr lang="el-GR" sz="2800" dirty="0"/>
          </a:p>
          <a:p>
            <a:r>
              <a:rPr lang="en-US" sz="2800" b="1" dirty="0"/>
              <a:t>Vladimir </a:t>
            </a:r>
            <a:r>
              <a:rPr lang="en-US" sz="2800" b="1" dirty="0" err="1"/>
              <a:t>Propp</a:t>
            </a:r>
            <a:r>
              <a:rPr lang="en-US" sz="2800" b="1" dirty="0"/>
              <a:t> </a:t>
            </a:r>
            <a:r>
              <a:rPr lang="en-US" sz="2800" dirty="0" smtClean="0"/>
              <a:t>(</a:t>
            </a:r>
            <a:r>
              <a:rPr lang="en-US" sz="2800" dirty="0"/>
              <a:t>1875-1970)</a:t>
            </a:r>
            <a:endParaRPr lang="el-GR" sz="2800" dirty="0"/>
          </a:p>
          <a:p>
            <a:r>
              <a:rPr lang="en-US" sz="2800" b="1" dirty="0"/>
              <a:t>Walter </a:t>
            </a:r>
            <a:r>
              <a:rPr lang="en-US" sz="2800" b="1" dirty="0" err="1"/>
              <a:t>Burkert</a:t>
            </a:r>
            <a:r>
              <a:rPr lang="en-US" sz="2800" b="1" dirty="0"/>
              <a:t> </a:t>
            </a:r>
            <a:r>
              <a:rPr lang="en-US" sz="2800" dirty="0"/>
              <a:t>(1931- 2015) </a:t>
            </a:r>
          </a:p>
        </p:txBody>
      </p:sp>
      <p:sp>
        <p:nvSpPr>
          <p:cNvPr id="8" name="Τίτλος 7"/>
          <p:cNvSpPr>
            <a:spLocks noGrp="1"/>
          </p:cNvSpPr>
          <p:nvPr>
            <p:ph type="title"/>
          </p:nvPr>
        </p:nvSpPr>
        <p:spPr/>
        <p:txBody>
          <a:bodyPr/>
          <a:lstStyle/>
          <a:p>
            <a:r>
              <a:rPr lang="el-GR" dirty="0"/>
              <a:t>Στρουκτουραλισμός</a:t>
            </a:r>
          </a:p>
        </p:txBody>
      </p:sp>
      <p:pic>
        <p:nvPicPr>
          <p:cNvPr id="3" name="Θέση περιεχομένου 2" descr="Claude Lévi-Strauss, Denis Betholet (Βιβλίο) &#10;"/>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5636840" y="1321029"/>
            <a:ext cx="2895600" cy="4524375"/>
          </a:xfrm>
        </p:spPr>
      </p:pic>
      <p:sp>
        <p:nvSpPr>
          <p:cNvPr id="9" name="TextBox 8" descr="Εικόνα 8. Claude Lévi-Strauss &#10;"/>
          <p:cNvSpPr txBox="1"/>
          <p:nvPr/>
        </p:nvSpPr>
        <p:spPr>
          <a:xfrm>
            <a:off x="5636840" y="5882357"/>
            <a:ext cx="2664296" cy="360040"/>
          </a:xfrm>
          <a:prstGeom prst="rect">
            <a:avLst/>
          </a:prstGeom>
        </p:spPr>
        <p:txBody>
          <a:bodyPr vert="horz" wrap="square" lIns="91440" tIns="45720" rIns="91440" bIns="45720" rtlCol="0" anchor="ctr">
            <a:noAutofit/>
          </a:bodyPr>
          <a:lstStyle/>
          <a:p>
            <a:pPr algn="r"/>
            <a:r>
              <a:rPr lang="el-GR" sz="1600" b="1" dirty="0" smtClean="0">
                <a:latin typeface="+mj-lt"/>
              </a:rPr>
              <a:t>Εικόνα</a:t>
            </a:r>
            <a:r>
              <a:rPr lang="el-GR" sz="1600" dirty="0" smtClean="0">
                <a:latin typeface="+mj-lt"/>
              </a:rPr>
              <a:t> </a:t>
            </a:r>
            <a:r>
              <a:rPr lang="en-US" sz="1600" b="1" dirty="0" smtClean="0">
                <a:latin typeface="+mj-lt"/>
              </a:rPr>
              <a:t>8</a:t>
            </a:r>
            <a:r>
              <a:rPr lang="el-GR" sz="1600" b="1" dirty="0" smtClean="0">
                <a:latin typeface="+mj-lt"/>
              </a:rPr>
              <a:t>.</a:t>
            </a:r>
            <a:r>
              <a:rPr lang="en-US" sz="1600" dirty="0" smtClean="0"/>
              <a:t> </a:t>
            </a:r>
            <a:r>
              <a:rPr lang="en-US" sz="1600" dirty="0">
                <a:latin typeface="+mj-lt"/>
              </a:rPr>
              <a:t>Claude Lévi-Strauss </a:t>
            </a:r>
            <a:endParaRPr lang="el-GR" sz="1600" dirty="0" smtClean="0">
              <a:latin typeface="+mj-lt"/>
            </a:endParaRPr>
          </a:p>
        </p:txBody>
      </p:sp>
    </p:spTree>
    <p:extLst>
      <p:ext uri="{BB962C8B-B14F-4D97-AF65-F5344CB8AC3E}">
        <p14:creationId xmlns:p14="http://schemas.microsoft.com/office/powerpoint/2010/main" val="42761985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noAutofit/>
          </a:bodyPr>
          <a:lstStyle/>
          <a:p>
            <a:pPr eaLnBrk="1" hangingPunct="1"/>
            <a:r>
              <a:rPr lang="en-US" dirty="0"/>
              <a:t>Claude Lévi-Strauss (1908-</a:t>
            </a:r>
            <a:r>
              <a:rPr lang="el-GR" dirty="0"/>
              <a:t>2009</a:t>
            </a:r>
            <a:r>
              <a:rPr lang="en-US" dirty="0"/>
              <a:t>)</a:t>
            </a:r>
            <a:br>
              <a:rPr lang="en-US" dirty="0"/>
            </a:br>
            <a:endParaRPr lang="en-US" dirty="0"/>
          </a:p>
        </p:txBody>
      </p:sp>
      <p:sp>
        <p:nvSpPr>
          <p:cNvPr id="2" name="Θέση περιεχομένου 1"/>
          <p:cNvSpPr>
            <a:spLocks noGrp="1"/>
          </p:cNvSpPr>
          <p:nvPr>
            <p:ph sz="half" idx="1"/>
          </p:nvPr>
        </p:nvSpPr>
        <p:spPr>
          <a:xfrm>
            <a:off x="457200" y="836712"/>
            <a:ext cx="5499594" cy="5112568"/>
          </a:xfrm>
        </p:spPr>
        <p:txBody>
          <a:bodyPr>
            <a:normAutofit fontScale="70000" lnSpcReduction="20000"/>
          </a:bodyPr>
          <a:lstStyle/>
          <a:p>
            <a:pPr>
              <a:buFontTx/>
              <a:buChar char="•"/>
            </a:pPr>
            <a:r>
              <a:rPr lang="el-GR" dirty="0"/>
              <a:t>Οι μύθοι καθρεφτίζουν τη </a:t>
            </a:r>
            <a:r>
              <a:rPr lang="el-GR" b="1" dirty="0"/>
              <a:t>διπολική</a:t>
            </a:r>
            <a:r>
              <a:rPr lang="el-GR" dirty="0"/>
              <a:t> δομή του εγκεφάλου </a:t>
            </a:r>
          </a:p>
          <a:p>
            <a:pPr>
              <a:buFontTx/>
              <a:buChar char="•"/>
            </a:pPr>
            <a:r>
              <a:rPr lang="el-GR" dirty="0"/>
              <a:t>Οι άνθρωποι έχουν την τάση να βλέπουν τον κόσμο ως αντανάκλαση της κατασκευής του δικού τους σώματος και εγκεφάλου </a:t>
            </a:r>
            <a:r>
              <a:rPr lang="en-US" dirty="0"/>
              <a:t>(</a:t>
            </a:r>
            <a:r>
              <a:rPr lang="el-GR" dirty="0"/>
              <a:t>δύο μάτια, χέρια, πόδια </a:t>
            </a:r>
            <a:r>
              <a:rPr lang="el-GR" dirty="0" err="1"/>
              <a:t>κλπ</a:t>
            </a:r>
            <a:r>
              <a:rPr lang="en-US" dirty="0"/>
              <a:t>.)</a:t>
            </a:r>
          </a:p>
          <a:p>
            <a:pPr>
              <a:buFontTx/>
              <a:buChar char="•"/>
            </a:pPr>
            <a:r>
              <a:rPr lang="el-GR" dirty="0"/>
              <a:t>Η ανθρώπινη εμπειρία οργανώνεται πάνω σε δίπολα αντιθετικά ζεύγη: δεξί / αριστερό, καλό /κακό</a:t>
            </a:r>
            <a:r>
              <a:rPr lang="en-US" dirty="0"/>
              <a:t>, </a:t>
            </a:r>
            <a:r>
              <a:rPr lang="el-GR" dirty="0"/>
              <a:t>ωμό/ψημένο, ηδονή / πόνος </a:t>
            </a:r>
            <a:endParaRPr lang="en-US" dirty="0"/>
          </a:p>
          <a:p>
            <a:pPr>
              <a:buFontTx/>
              <a:buChar char="•"/>
            </a:pPr>
            <a:r>
              <a:rPr lang="el-GR" dirty="0"/>
              <a:t>Οι μύθοι αποσκοπούν να καταστήσουν αντιληπτά και να οδηγήσουν σε συνεργασία (</a:t>
            </a:r>
            <a:r>
              <a:rPr lang="en-US" dirty="0" err="1" smtClean="0"/>
              <a:t>recon</a:t>
            </a:r>
            <a:r>
              <a:rPr lang="en-US" dirty="0" err="1"/>
              <a:t>c</a:t>
            </a:r>
            <a:r>
              <a:rPr lang="en-US" dirty="0" err="1" smtClean="0"/>
              <a:t>ilier</a:t>
            </a:r>
            <a:r>
              <a:rPr lang="en-US" dirty="0"/>
              <a:t>) </a:t>
            </a:r>
            <a:r>
              <a:rPr lang="el-GR" dirty="0"/>
              <a:t>τα διάφορα ζεύγη αντιθέτων</a:t>
            </a:r>
            <a:endParaRPr lang="en-US" dirty="0"/>
          </a:p>
          <a:p>
            <a:pPr>
              <a:buFontTx/>
              <a:buChar char="•"/>
            </a:pPr>
            <a:r>
              <a:rPr lang="en-US" dirty="0"/>
              <a:t> </a:t>
            </a:r>
            <a:r>
              <a:rPr lang="el-GR" dirty="0"/>
              <a:t>Σκοπός των μύθων είναι η εξομάλυνση </a:t>
            </a:r>
            <a:r>
              <a:rPr lang="el-GR" b="1" dirty="0" smtClean="0"/>
              <a:t>των </a:t>
            </a:r>
            <a:r>
              <a:rPr lang="el-GR" b="1" dirty="0"/>
              <a:t>αντιθέσεων </a:t>
            </a:r>
            <a:endParaRPr lang="en-US" b="1" dirty="0"/>
          </a:p>
          <a:p>
            <a:pPr>
              <a:buFontTx/>
              <a:buChar char="•"/>
            </a:pPr>
            <a:endParaRPr lang="en-US" b="1" dirty="0"/>
          </a:p>
          <a:p>
            <a:r>
              <a:rPr lang="el-GR" sz="2400" dirty="0"/>
              <a:t>Περισσότερα για τον</a:t>
            </a:r>
            <a:r>
              <a:rPr lang="en-US" sz="2400" dirty="0"/>
              <a:t> Levi-Strauss </a:t>
            </a:r>
            <a:r>
              <a:rPr lang="el-GR" sz="2400" dirty="0"/>
              <a:t>βλ. </a:t>
            </a:r>
            <a:r>
              <a:rPr lang="en-US" sz="2400" dirty="0">
                <a:hlinkClick r:id="rId2"/>
              </a:rPr>
              <a:t>http://</a:t>
            </a:r>
            <a:r>
              <a:rPr lang="en-US" sz="2400" dirty="0" smtClean="0">
                <a:hlinkClick r:id="rId2"/>
              </a:rPr>
              <a:t>www.mnsu.edu/emuseum/information/biography/klmno/levi-strauss_claude.html</a:t>
            </a:r>
            <a:endParaRPr lang="en-US" sz="2400" dirty="0"/>
          </a:p>
        </p:txBody>
      </p:sp>
      <p:pic>
        <p:nvPicPr>
          <p:cNvPr id="4" name="Θέση περιεχομένου 3" descr="Ο πρώτος τόμος από το έργο &quot;Mythologiques&quot; του Levi-Strauss">
            <a:hlinkClick r:id="rId3"/>
          </p:cNvPr>
          <p:cNvPicPr>
            <a:picLocks noGrp="1" noChangeAspect="1"/>
          </p:cNvPicPr>
          <p:nvPr>
            <p:ph sz="half" idx="2"/>
          </p:nvPr>
        </p:nvPicPr>
        <p:blipFill>
          <a:blip r:embed="rId4" cstate="print">
            <a:extLst>
              <a:ext uri="{28A0092B-C50C-407E-A947-70E740481C1C}">
                <a14:useLocalDpi xmlns:a14="http://schemas.microsoft.com/office/drawing/2010/main" val="0"/>
              </a:ext>
            </a:extLst>
          </a:blip>
          <a:stretch>
            <a:fillRect/>
          </a:stretch>
        </p:blipFill>
        <p:spPr>
          <a:xfrm>
            <a:off x="6470939" y="819183"/>
            <a:ext cx="1776667" cy="2753833"/>
          </a:xfrm>
        </p:spPr>
      </p:pic>
      <p:sp>
        <p:nvSpPr>
          <p:cNvPr id="10" name="TextBox 9"/>
          <p:cNvSpPr txBox="1"/>
          <p:nvPr/>
        </p:nvSpPr>
        <p:spPr>
          <a:xfrm>
            <a:off x="5868144" y="3645840"/>
            <a:ext cx="3168352" cy="417023"/>
          </a:xfrm>
          <a:prstGeom prst="rect">
            <a:avLst/>
          </a:prstGeom>
        </p:spPr>
        <p:txBody>
          <a:bodyPr vert="horz" wrap="square" lIns="91440" tIns="45720" rIns="91440" bIns="45720" rtlCol="0" anchor="ctr">
            <a:noAutofit/>
          </a:bodyPr>
          <a:lstStyle/>
          <a:p>
            <a:pPr algn="ctr"/>
            <a:r>
              <a:rPr lang="el-GR" sz="1600" b="1" dirty="0" smtClean="0">
                <a:latin typeface="+mj-lt"/>
                <a:hlinkClick r:id="rId3"/>
              </a:rPr>
              <a:t>Εικόνα</a:t>
            </a:r>
            <a:r>
              <a:rPr lang="el-GR" sz="1600" dirty="0" smtClean="0">
                <a:latin typeface="+mj-lt"/>
                <a:hlinkClick r:id="rId3"/>
              </a:rPr>
              <a:t> </a:t>
            </a:r>
            <a:r>
              <a:rPr lang="en-US" sz="1600" dirty="0" smtClean="0">
                <a:latin typeface="+mj-lt"/>
                <a:hlinkClick r:id="rId3"/>
              </a:rPr>
              <a:t>9</a:t>
            </a:r>
            <a:r>
              <a:rPr lang="el-GR" sz="1600" b="1" dirty="0" smtClean="0">
                <a:latin typeface="+mj-lt"/>
                <a:hlinkClick r:id="rId3"/>
              </a:rPr>
              <a:t>.</a:t>
            </a:r>
            <a:r>
              <a:rPr lang="en-US" sz="1600" dirty="0" smtClean="0">
                <a:hlinkClick r:id="rId3"/>
              </a:rPr>
              <a:t> </a:t>
            </a:r>
            <a:r>
              <a:rPr lang="el-GR" sz="1600" dirty="0">
                <a:latin typeface="+mj-lt"/>
                <a:hlinkClick r:id="rId3"/>
              </a:rPr>
              <a:t>Ο πρώτος τόμος </a:t>
            </a:r>
            <a:r>
              <a:rPr lang="el-GR" sz="1600" dirty="0" smtClean="0">
                <a:latin typeface="+mj-lt"/>
                <a:hlinkClick r:id="rId3"/>
              </a:rPr>
              <a:t>των </a:t>
            </a:r>
            <a:r>
              <a:rPr lang="el-GR" sz="1600" dirty="0">
                <a:latin typeface="+mj-lt"/>
                <a:hlinkClick r:id="rId3"/>
              </a:rPr>
              <a:t>"</a:t>
            </a:r>
            <a:r>
              <a:rPr lang="el-GR" sz="1600" dirty="0" err="1" smtClean="0">
                <a:latin typeface="+mj-lt"/>
                <a:hlinkClick r:id="rId3"/>
              </a:rPr>
              <a:t>My</a:t>
            </a:r>
            <a:r>
              <a:rPr lang="en-US" sz="1600" dirty="0" err="1" smtClean="0">
                <a:latin typeface="+mj-lt"/>
                <a:hlinkClick r:id="rId3"/>
              </a:rPr>
              <a:t>th</a:t>
            </a:r>
            <a:r>
              <a:rPr lang="el-GR" sz="1600" dirty="0" err="1" smtClean="0">
                <a:latin typeface="+mj-lt"/>
                <a:hlinkClick r:id="rId3"/>
              </a:rPr>
              <a:t>ologiques</a:t>
            </a:r>
            <a:r>
              <a:rPr lang="el-GR" sz="1600" dirty="0">
                <a:latin typeface="+mj-lt"/>
                <a:hlinkClick r:id="rId3"/>
              </a:rPr>
              <a:t>" του </a:t>
            </a:r>
            <a:r>
              <a:rPr lang="el-GR" sz="1600" dirty="0" smtClean="0">
                <a:latin typeface="+mj-lt"/>
                <a:hlinkClick r:id="rId3"/>
              </a:rPr>
              <a:t>L</a:t>
            </a:r>
            <a:r>
              <a:rPr lang="en-US" sz="1600" dirty="0">
                <a:solidFill>
                  <a:prstClr val="black"/>
                </a:solidFill>
                <a:latin typeface="Calibri"/>
              </a:rPr>
              <a:t>é</a:t>
            </a:r>
            <a:r>
              <a:rPr lang="el-GR" sz="1600" dirty="0" err="1" smtClean="0">
                <a:latin typeface="+mj-lt"/>
                <a:hlinkClick r:id="rId3"/>
              </a:rPr>
              <a:t>vi-Strauss</a:t>
            </a:r>
            <a:endParaRPr lang="el-GR" sz="1600" dirty="0" smtClean="0">
              <a:latin typeface="+mj-lt"/>
            </a:endParaRPr>
          </a:p>
        </p:txBody>
      </p:sp>
      <p:pic>
        <p:nvPicPr>
          <p:cNvPr id="6" name="Εικόνα 5" descr="Claude Lévi-Strauss, φωτο"/>
          <p:cNvPicPr>
            <a:picLocks noChangeAspect="1"/>
          </p:cNvPicPr>
          <p:nvPr/>
        </p:nvPicPr>
        <p:blipFill rotWithShape="1">
          <a:blip r:embed="rId5" cstate="print">
            <a:extLst>
              <a:ext uri="{28A0092B-C50C-407E-A947-70E740481C1C}">
                <a14:useLocalDpi xmlns:a14="http://schemas.microsoft.com/office/drawing/2010/main" val="0"/>
              </a:ext>
            </a:extLst>
          </a:blip>
          <a:srcRect l="14538" r="7021"/>
          <a:stretch/>
        </p:blipFill>
        <p:spPr>
          <a:xfrm>
            <a:off x="6401010" y="4311340"/>
            <a:ext cx="2285790" cy="1935086"/>
          </a:xfrm>
          <a:prstGeom prst="rect">
            <a:avLst/>
          </a:prstGeom>
        </p:spPr>
      </p:pic>
      <p:sp>
        <p:nvSpPr>
          <p:cNvPr id="12" name="TextBox 11"/>
          <p:cNvSpPr txBox="1"/>
          <p:nvPr/>
        </p:nvSpPr>
        <p:spPr>
          <a:xfrm>
            <a:off x="3221047" y="5955277"/>
            <a:ext cx="3136364" cy="360040"/>
          </a:xfrm>
          <a:prstGeom prst="rect">
            <a:avLst/>
          </a:prstGeom>
        </p:spPr>
        <p:txBody>
          <a:bodyPr vert="horz" wrap="square" lIns="91440" tIns="45720" rIns="91440" bIns="45720" rtlCol="0" anchor="ctr">
            <a:noAutofit/>
          </a:bodyPr>
          <a:lstStyle/>
          <a:p>
            <a:pPr algn="r"/>
            <a:r>
              <a:rPr lang="el-GR" sz="1600" b="1" dirty="0" smtClean="0">
                <a:latin typeface="+mj-lt"/>
              </a:rPr>
              <a:t>Εικόνα</a:t>
            </a:r>
            <a:r>
              <a:rPr lang="el-GR" sz="1600" dirty="0" smtClean="0">
                <a:latin typeface="+mj-lt"/>
              </a:rPr>
              <a:t> </a:t>
            </a:r>
            <a:r>
              <a:rPr lang="en-US" sz="1600" b="1" dirty="0" smtClean="0">
                <a:latin typeface="+mj-lt"/>
              </a:rPr>
              <a:t>10</a:t>
            </a:r>
            <a:r>
              <a:rPr lang="el-GR" sz="1600" b="1" dirty="0" smtClean="0">
                <a:latin typeface="+mj-lt"/>
              </a:rPr>
              <a:t>.</a:t>
            </a:r>
            <a:r>
              <a:rPr lang="en-US" sz="1600" dirty="0" smtClean="0"/>
              <a:t> </a:t>
            </a:r>
            <a:r>
              <a:rPr lang="en-US" sz="1600" dirty="0">
                <a:latin typeface="+mj-lt"/>
              </a:rPr>
              <a:t>Claude Lévi-Strauss </a:t>
            </a:r>
            <a:endParaRPr lang="el-GR" sz="1600" dirty="0" smtClean="0">
              <a:latin typeface="+mj-lt"/>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Θέση περιεχομένου 10" descr="Book cover.  Myth and Society in Ancient Greece, Jean-Paul Vernant &#10;"/>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5861045" y="1523316"/>
            <a:ext cx="2606486" cy="3857600"/>
          </a:xfrm>
        </p:spPr>
      </p:pic>
      <p:sp>
        <p:nvSpPr>
          <p:cNvPr id="10" name="Θέση κειμένου 9"/>
          <p:cNvSpPr>
            <a:spLocks noGrp="1"/>
          </p:cNvSpPr>
          <p:nvPr>
            <p:ph type="body" sz="half" idx="2"/>
          </p:nvPr>
        </p:nvSpPr>
        <p:spPr>
          <a:xfrm>
            <a:off x="385192" y="1389922"/>
            <a:ext cx="5338936" cy="4608512"/>
          </a:xfrm>
        </p:spPr>
        <p:txBody>
          <a:bodyPr>
            <a:normAutofit fontScale="92500" lnSpcReduction="10000"/>
          </a:bodyPr>
          <a:lstStyle/>
          <a:p>
            <a:pPr>
              <a:buFontTx/>
              <a:buChar char="•"/>
            </a:pPr>
            <a:r>
              <a:rPr lang="el-GR" dirty="0">
                <a:latin typeface="Verdana" pitchFamily="34" charset="0"/>
              </a:rPr>
              <a:t>Καθηγητής στο </a:t>
            </a:r>
            <a:r>
              <a:rPr lang="en-US" dirty="0">
                <a:latin typeface="Verdana" pitchFamily="34" charset="0"/>
              </a:rPr>
              <a:t>College de France</a:t>
            </a:r>
            <a:r>
              <a:rPr lang="el-GR" dirty="0">
                <a:latin typeface="Verdana" pitchFamily="34" charset="0"/>
              </a:rPr>
              <a:t>,</a:t>
            </a:r>
            <a:r>
              <a:rPr lang="en-US" dirty="0">
                <a:latin typeface="Verdana" pitchFamily="34" charset="0"/>
              </a:rPr>
              <a:t> Paris. </a:t>
            </a:r>
            <a:r>
              <a:rPr lang="el-GR" dirty="0">
                <a:latin typeface="Verdana" pitchFamily="34" charset="0"/>
              </a:rPr>
              <a:t>Συγγραφέας πολλών βιβλίων για την Ελληνικής σκέψη, μύθους, τραγωδία, πολιτική, κοινωνία και θρησκεία. Βλ. Βιβλιογραφία. </a:t>
            </a:r>
            <a:endParaRPr lang="en-US" dirty="0">
              <a:latin typeface="Verdana" pitchFamily="34" charset="0"/>
            </a:endParaRPr>
          </a:p>
          <a:p>
            <a:pPr>
              <a:buFontTx/>
              <a:buChar char="•"/>
            </a:pPr>
            <a:endParaRPr lang="en-US" dirty="0">
              <a:latin typeface="Verdana" pitchFamily="34" charset="0"/>
            </a:endParaRPr>
          </a:p>
          <a:p>
            <a:pPr>
              <a:buFontTx/>
              <a:buChar char="•"/>
            </a:pPr>
            <a:r>
              <a:rPr lang="en-US" dirty="0">
                <a:solidFill>
                  <a:srgbClr val="000000"/>
                </a:solidFill>
                <a:latin typeface="Verdana" pitchFamily="34" charset="0"/>
              </a:rPr>
              <a:t> </a:t>
            </a:r>
            <a:r>
              <a:rPr lang="el-GR" dirty="0">
                <a:solidFill>
                  <a:srgbClr val="000000"/>
                </a:solidFill>
                <a:latin typeface="Verdana" pitchFamily="34" charset="0"/>
              </a:rPr>
              <a:t>αποκαλύπτει μια σύνθετη διασταύρωση των θρησκευτικών, κοινωνικών και πολιτικών δομών της αρχαίας Ελλάδας</a:t>
            </a:r>
            <a:r>
              <a:rPr lang="en-US" dirty="0">
                <a:solidFill>
                  <a:srgbClr val="000000"/>
                </a:solidFill>
                <a:latin typeface="Verdana" pitchFamily="34" charset="0"/>
              </a:rPr>
              <a:t>. </a:t>
            </a:r>
          </a:p>
          <a:p>
            <a:endParaRPr lang="en-US" dirty="0">
              <a:solidFill>
                <a:srgbClr val="000000"/>
              </a:solidFill>
              <a:latin typeface="Verdana" pitchFamily="34" charset="0"/>
            </a:endParaRPr>
          </a:p>
          <a:p>
            <a:pPr>
              <a:buFontTx/>
              <a:buChar char="•"/>
            </a:pPr>
            <a:r>
              <a:rPr lang="en-US" dirty="0">
                <a:solidFill>
                  <a:srgbClr val="000000"/>
                </a:solidFill>
                <a:latin typeface="Verdana" pitchFamily="34" charset="0"/>
              </a:rPr>
              <a:t> </a:t>
            </a:r>
            <a:r>
              <a:rPr lang="el-GR" dirty="0">
                <a:solidFill>
                  <a:srgbClr val="000000"/>
                </a:solidFill>
                <a:latin typeface="Verdana" pitchFamily="34" charset="0"/>
              </a:rPr>
              <a:t>Εστιάζει στην ετερότητα του τελετουργικού κυνηγιού, της αιματηρής θρησκείας, της δουλείας, του τελετουργικού πολέμου και της θρησκευτικής έκστασης στην αρχαία Ελλάδα. </a:t>
            </a:r>
            <a:endParaRPr lang="en-US" dirty="0"/>
          </a:p>
        </p:txBody>
      </p:sp>
      <p:sp>
        <p:nvSpPr>
          <p:cNvPr id="8" name="Τίτλος 7"/>
          <p:cNvSpPr>
            <a:spLocks noGrp="1"/>
          </p:cNvSpPr>
          <p:nvPr>
            <p:ph type="title"/>
          </p:nvPr>
        </p:nvSpPr>
        <p:spPr/>
        <p:txBody>
          <a:bodyPr/>
          <a:lstStyle/>
          <a:p>
            <a:r>
              <a:rPr lang="en-US" dirty="0"/>
              <a:t>Jean-Paul </a:t>
            </a:r>
            <a:r>
              <a:rPr lang="en-US" dirty="0" err="1"/>
              <a:t>Vernant</a:t>
            </a:r>
            <a:endParaRPr lang="el-GR" dirty="0"/>
          </a:p>
        </p:txBody>
      </p:sp>
      <p:sp>
        <p:nvSpPr>
          <p:cNvPr id="12" name="Rectangle 2"/>
          <p:cNvSpPr txBox="1">
            <a:spLocks noChangeArrowheads="1"/>
          </p:cNvSpPr>
          <p:nvPr/>
        </p:nvSpPr>
        <p:spPr>
          <a:xfrm>
            <a:off x="5724128" y="5519855"/>
            <a:ext cx="2880320" cy="832452"/>
          </a:xfrm>
          <a:prstGeom prst="rect">
            <a:avLst/>
          </a:prstGeom>
        </p:spPr>
        <p:txBody>
          <a:bodyPr vert="horz" lIns="91440" tIns="45720" rIns="91440" bIns="45720" rtlCol="0" anchor="ctr">
            <a:noAutofit/>
          </a:bodyPr>
          <a:lstStyle>
            <a:lvl1pPr algn="ctr" defTabSz="914400" rtl="0" eaLnBrk="1" latinLnBrk="0" hangingPunct="1">
              <a:spcBef>
                <a:spcPct val="0"/>
              </a:spcBef>
              <a:buNone/>
              <a:defRPr lang="el-GR" sz="4400" b="0" kern="1200">
                <a:solidFill>
                  <a:schemeClr val="accent1"/>
                </a:solidFill>
                <a:latin typeface="+mj-lt"/>
                <a:ea typeface="+mj-ea"/>
                <a:cs typeface="+mj-cs"/>
              </a:defRPr>
            </a:lvl1pPr>
          </a:lstStyle>
          <a:p>
            <a:pPr fontAlgn="auto">
              <a:spcAft>
                <a:spcPts val="0"/>
              </a:spcAft>
            </a:pPr>
            <a:r>
              <a:rPr lang="en-US" sz="1600" b="1" dirty="0" err="1" smtClean="0">
                <a:solidFill>
                  <a:schemeClr val="accent5">
                    <a:lumMod val="50000"/>
                  </a:schemeClr>
                </a:solidFill>
              </a:rPr>
              <a:t>Εικόν</a:t>
            </a:r>
            <a:r>
              <a:rPr lang="en-US" sz="1600" b="1" dirty="0" smtClean="0">
                <a:solidFill>
                  <a:schemeClr val="accent5">
                    <a:lumMod val="50000"/>
                  </a:schemeClr>
                </a:solidFill>
              </a:rPr>
              <a:t>α</a:t>
            </a:r>
            <a:r>
              <a:rPr lang="en-US" sz="1600" dirty="0" smtClean="0">
                <a:solidFill>
                  <a:schemeClr val="accent5">
                    <a:lumMod val="50000"/>
                  </a:schemeClr>
                </a:solidFill>
              </a:rPr>
              <a:t> </a:t>
            </a:r>
            <a:r>
              <a:rPr lang="en-US" sz="1600" b="1" dirty="0" smtClean="0">
                <a:solidFill>
                  <a:schemeClr val="accent5">
                    <a:lumMod val="50000"/>
                  </a:schemeClr>
                </a:solidFill>
              </a:rPr>
              <a:t>11</a:t>
            </a:r>
            <a:r>
              <a:rPr lang="en-US" sz="1600" dirty="0" smtClean="0">
                <a:solidFill>
                  <a:schemeClr val="accent5">
                    <a:lumMod val="50000"/>
                  </a:schemeClr>
                </a:solidFill>
              </a:rPr>
              <a:t>. Myth and Society in Ancient Greece, Jean-Paul </a:t>
            </a:r>
            <a:r>
              <a:rPr lang="en-US" sz="1600" dirty="0" err="1" smtClean="0">
                <a:solidFill>
                  <a:schemeClr val="accent5">
                    <a:lumMod val="50000"/>
                  </a:schemeClr>
                </a:solidFill>
              </a:rPr>
              <a:t>Vernant</a:t>
            </a:r>
            <a:r>
              <a:rPr lang="en-US" sz="1600" dirty="0" smtClean="0">
                <a:solidFill>
                  <a:schemeClr val="accent5">
                    <a:lumMod val="50000"/>
                  </a:schemeClr>
                </a:solidFill>
              </a:rPr>
              <a:t> </a:t>
            </a:r>
            <a:endParaRPr lang="en-US" sz="1600" dirty="0">
              <a:solidFill>
                <a:schemeClr val="accent5">
                  <a:lumMod val="50000"/>
                </a:schemeClr>
              </a:solidFill>
            </a:endParaRPr>
          </a:p>
        </p:txBody>
      </p:sp>
    </p:spTree>
    <p:extLst>
      <p:ext uri="{BB962C8B-B14F-4D97-AF65-F5344CB8AC3E}">
        <p14:creationId xmlns:p14="http://schemas.microsoft.com/office/powerpoint/2010/main" val="226714850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normAutofit/>
          </a:bodyPr>
          <a:lstStyle/>
          <a:p>
            <a:pPr eaLnBrk="1" hangingPunct="1"/>
            <a:r>
              <a:rPr lang="en-US" sz="4000" dirty="0" smtClean="0"/>
              <a:t>Pierre Vidal-</a:t>
            </a:r>
            <a:r>
              <a:rPr lang="en-US" sz="4000" dirty="0" err="1" smtClean="0"/>
              <a:t>Naquet</a:t>
            </a:r>
            <a:r>
              <a:rPr lang="el-GR" sz="4000" dirty="0" smtClean="0"/>
              <a:t> (1930-2006)</a:t>
            </a:r>
            <a:endParaRPr lang="en-US" sz="4000" dirty="0" smtClean="0"/>
          </a:p>
        </p:txBody>
      </p:sp>
      <p:sp>
        <p:nvSpPr>
          <p:cNvPr id="2" name="Θέση περιεχομένου 1"/>
          <p:cNvSpPr>
            <a:spLocks noGrp="1"/>
          </p:cNvSpPr>
          <p:nvPr>
            <p:ph sz="half" idx="1"/>
          </p:nvPr>
        </p:nvSpPr>
        <p:spPr>
          <a:xfrm>
            <a:off x="457200" y="1556792"/>
            <a:ext cx="5554960" cy="4752528"/>
          </a:xfrm>
        </p:spPr>
        <p:txBody>
          <a:bodyPr>
            <a:normAutofit fontScale="62500" lnSpcReduction="20000"/>
          </a:bodyPr>
          <a:lstStyle/>
          <a:p>
            <a:pPr marL="0" indent="0">
              <a:buNone/>
            </a:pPr>
            <a:r>
              <a:rPr lang="el-GR" dirty="0"/>
              <a:t>Ο</a:t>
            </a:r>
            <a:r>
              <a:rPr lang="el-GR" b="1" dirty="0"/>
              <a:t> </a:t>
            </a:r>
            <a:r>
              <a:rPr lang="en-US" b="1" dirty="0"/>
              <a:t>Pierre Vidal-</a:t>
            </a:r>
            <a:r>
              <a:rPr lang="en-US" b="1" dirty="0" err="1"/>
              <a:t>Nacquet</a:t>
            </a:r>
            <a:r>
              <a:rPr lang="en-US" dirty="0"/>
              <a:t> </a:t>
            </a:r>
            <a:r>
              <a:rPr lang="el-GR" dirty="0"/>
              <a:t>υπήρξε διευθυντής του </a:t>
            </a:r>
            <a:r>
              <a:rPr lang="en-US" dirty="0"/>
              <a:t>Centre Louis </a:t>
            </a:r>
            <a:r>
              <a:rPr lang="en-US" dirty="0" err="1"/>
              <a:t>Gernet</a:t>
            </a:r>
            <a:r>
              <a:rPr lang="en-US" dirty="0"/>
              <a:t> de </a:t>
            </a:r>
            <a:r>
              <a:rPr lang="en-US" dirty="0" err="1"/>
              <a:t>Recherches</a:t>
            </a:r>
            <a:r>
              <a:rPr lang="en-US" dirty="0"/>
              <a:t> </a:t>
            </a:r>
            <a:r>
              <a:rPr lang="en-US" dirty="0" err="1"/>
              <a:t>Comparées</a:t>
            </a:r>
            <a:r>
              <a:rPr lang="en-US" dirty="0"/>
              <a:t> sur les </a:t>
            </a:r>
            <a:r>
              <a:rPr lang="en-US" dirty="0" err="1"/>
              <a:t>Sociétés</a:t>
            </a:r>
            <a:r>
              <a:rPr lang="en-US" dirty="0"/>
              <a:t> </a:t>
            </a:r>
            <a:r>
              <a:rPr lang="en-US" dirty="0" err="1"/>
              <a:t>Anciennes</a:t>
            </a:r>
            <a:r>
              <a:rPr lang="en-US" dirty="0"/>
              <a:t> </a:t>
            </a:r>
            <a:r>
              <a:rPr lang="el-GR" dirty="0"/>
              <a:t>στο</a:t>
            </a:r>
            <a:r>
              <a:rPr lang="en-US" dirty="0"/>
              <a:t> </a:t>
            </a:r>
            <a:r>
              <a:rPr lang="en-US" dirty="0" err="1"/>
              <a:t>École</a:t>
            </a:r>
            <a:r>
              <a:rPr lang="en-US" dirty="0"/>
              <a:t> des </a:t>
            </a:r>
            <a:r>
              <a:rPr lang="en-US" dirty="0" err="1"/>
              <a:t>Hautes</a:t>
            </a:r>
            <a:r>
              <a:rPr lang="en-US" dirty="0"/>
              <a:t> </a:t>
            </a:r>
            <a:r>
              <a:rPr lang="en-US" dirty="0" err="1"/>
              <a:t>Études</a:t>
            </a:r>
            <a:r>
              <a:rPr lang="en-US" dirty="0"/>
              <a:t> </a:t>
            </a:r>
            <a:r>
              <a:rPr lang="en-US" dirty="0" err="1"/>
              <a:t>en</a:t>
            </a:r>
            <a:r>
              <a:rPr lang="en-US" dirty="0"/>
              <a:t> Sciences </a:t>
            </a:r>
            <a:r>
              <a:rPr lang="en-US" dirty="0" err="1"/>
              <a:t>Sociales</a:t>
            </a:r>
            <a:r>
              <a:rPr lang="el-GR" dirty="0"/>
              <a:t>,</a:t>
            </a:r>
            <a:r>
              <a:rPr lang="en-US" dirty="0"/>
              <a:t> Paris. </a:t>
            </a:r>
            <a:endParaRPr lang="en-US" dirty="0" smtClean="0"/>
          </a:p>
          <a:p>
            <a:pPr marL="0" indent="0">
              <a:buNone/>
            </a:pPr>
            <a:r>
              <a:rPr lang="el-GR" dirty="0"/>
              <a:t>Μαζί με τον </a:t>
            </a:r>
            <a:r>
              <a:rPr lang="en-US" dirty="0"/>
              <a:t>Jean-Paul </a:t>
            </a:r>
            <a:r>
              <a:rPr lang="en-US" dirty="0" err="1"/>
              <a:t>Vernant</a:t>
            </a:r>
            <a:r>
              <a:rPr lang="en-US" dirty="0"/>
              <a:t>, </a:t>
            </a:r>
            <a:r>
              <a:rPr lang="el-GR" dirty="0"/>
              <a:t>ο </a:t>
            </a:r>
            <a:r>
              <a:rPr lang="en-US" dirty="0"/>
              <a:t>Vidal-</a:t>
            </a:r>
            <a:r>
              <a:rPr lang="en-US" dirty="0" err="1"/>
              <a:t>Naquet</a:t>
            </a:r>
            <a:r>
              <a:rPr lang="en-US" dirty="0"/>
              <a:t> </a:t>
            </a:r>
            <a:r>
              <a:rPr lang="el-GR" dirty="0"/>
              <a:t>έγραψε το </a:t>
            </a:r>
            <a:r>
              <a:rPr lang="el-GR" i="1" dirty="0"/>
              <a:t>Μύθος και Τραγωδία στην Αρχαία Ελλάδα</a:t>
            </a:r>
            <a:r>
              <a:rPr lang="el-GR" dirty="0"/>
              <a:t> </a:t>
            </a:r>
            <a:r>
              <a:rPr lang="en-US" dirty="0"/>
              <a:t>(1972</a:t>
            </a:r>
            <a:r>
              <a:rPr lang="el-GR" dirty="0"/>
              <a:t>, στα Αγγλικά το 1</a:t>
            </a:r>
            <a:r>
              <a:rPr lang="en-US" dirty="0"/>
              <a:t>990</a:t>
            </a:r>
            <a:r>
              <a:rPr lang="el-GR" dirty="0"/>
              <a:t>, στα Ελληνικά το 1991</a:t>
            </a:r>
            <a:r>
              <a:rPr lang="el-GR" dirty="0" smtClean="0"/>
              <a:t>)</a:t>
            </a:r>
            <a:endParaRPr lang="en-US" dirty="0" smtClean="0"/>
          </a:p>
          <a:p>
            <a:pPr marL="0" indent="0">
              <a:buNone/>
            </a:pPr>
            <a:r>
              <a:rPr lang="el-GR" dirty="0"/>
              <a:t>Στο βιβλίο δίδουν έμφαση στις </a:t>
            </a:r>
            <a:r>
              <a:rPr lang="el-GR" b="1" dirty="0"/>
              <a:t>αντιπαραθέσεις </a:t>
            </a:r>
            <a:r>
              <a:rPr lang="el-GR" dirty="0"/>
              <a:t>και </a:t>
            </a:r>
            <a:r>
              <a:rPr lang="el-GR" b="1" dirty="0"/>
              <a:t>συγκρούσεις</a:t>
            </a:r>
            <a:r>
              <a:rPr lang="el-GR" dirty="0"/>
              <a:t> της πραγματικότητας που χαρακτηρίζουν την ελληνική τραγωδία</a:t>
            </a:r>
            <a:r>
              <a:rPr lang="en-US" dirty="0"/>
              <a:t>.</a:t>
            </a:r>
          </a:p>
          <a:p>
            <a:pPr marL="0" indent="0">
              <a:buNone/>
            </a:pPr>
            <a:endParaRPr lang="en-US" dirty="0"/>
          </a:p>
          <a:p>
            <a:pPr marL="0" indent="0">
              <a:buNone/>
            </a:pPr>
            <a:r>
              <a:rPr lang="el-GR" dirty="0"/>
              <a:t>Στην εισαγωγή του </a:t>
            </a:r>
            <a:r>
              <a:rPr lang="el-GR" i="1" dirty="0"/>
              <a:t>Μύθος και Τραγωδία</a:t>
            </a:r>
            <a:r>
              <a:rPr lang="en-US" dirty="0"/>
              <a:t>, </a:t>
            </a:r>
            <a:r>
              <a:rPr lang="el-GR" dirty="0"/>
              <a:t>οι συγγραφείς</a:t>
            </a:r>
            <a:r>
              <a:rPr lang="en-US" dirty="0"/>
              <a:t> </a:t>
            </a:r>
            <a:r>
              <a:rPr lang="el-GR" dirty="0"/>
              <a:t>υποστηρίζουν ότι η ιστορική ψυχολογία είναι μέσο για την κατανόηση τα τραγωδίας, και παραπέμπουν έμμεσα στη στρουκτουραλιστική ανάλυση ώστε να επιτευχθεί η αποδόμηση των τραγικών πλοκών στα επιμέρους συστατικά τους</a:t>
            </a:r>
            <a:r>
              <a:rPr lang="en-US" dirty="0" smtClean="0"/>
              <a:t>.</a:t>
            </a:r>
            <a:endParaRPr lang="en-US" dirty="0"/>
          </a:p>
          <a:p>
            <a:endParaRPr lang="en-US" dirty="0"/>
          </a:p>
        </p:txBody>
      </p:sp>
      <p:pic>
        <p:nvPicPr>
          <p:cNvPr id="4" name="Θέση περιεχομένου 3" descr="Myth and Tragedy, Pierre Vidal-Naquet ">
            <a:hlinkClick r:id="rId2"/>
          </p:cNvPr>
          <p:cNvPicPr>
            <a:picLocks noGrp="1" noChangeAspect="1"/>
          </p:cNvPicPr>
          <p:nvPr>
            <p:ph sz="half" idx="2"/>
          </p:nvPr>
        </p:nvPicPr>
        <p:blipFill>
          <a:blip r:embed="rId3" cstate="print">
            <a:extLst>
              <a:ext uri="{28A0092B-C50C-407E-A947-70E740481C1C}">
                <a14:useLocalDpi xmlns:a14="http://schemas.microsoft.com/office/drawing/2010/main" val="0"/>
              </a:ext>
            </a:extLst>
          </a:blip>
          <a:stretch>
            <a:fillRect/>
          </a:stretch>
        </p:blipFill>
        <p:spPr>
          <a:xfrm>
            <a:off x="6238528" y="1535468"/>
            <a:ext cx="2448272" cy="3691839"/>
          </a:xfrm>
        </p:spPr>
      </p:pic>
      <p:sp>
        <p:nvSpPr>
          <p:cNvPr id="7" name="TextBox 6">
            <a:hlinkClick r:id="rId2"/>
          </p:cNvPr>
          <p:cNvSpPr txBox="1"/>
          <p:nvPr/>
        </p:nvSpPr>
        <p:spPr>
          <a:xfrm>
            <a:off x="6094512" y="5351892"/>
            <a:ext cx="2736304" cy="725521"/>
          </a:xfrm>
          <a:prstGeom prst="rect">
            <a:avLst/>
          </a:prstGeom>
        </p:spPr>
        <p:txBody>
          <a:bodyPr vert="horz" wrap="square" lIns="91440" tIns="45720" rIns="91440" bIns="45720" rtlCol="0" anchor="ctr">
            <a:noAutofit/>
          </a:bodyPr>
          <a:lstStyle/>
          <a:p>
            <a:r>
              <a:rPr lang="el-GR" sz="1600" b="1" dirty="0" smtClean="0">
                <a:solidFill>
                  <a:schemeClr val="accent5">
                    <a:lumMod val="50000"/>
                  </a:schemeClr>
                </a:solidFill>
                <a:latin typeface="+mj-lt"/>
              </a:rPr>
              <a:t>Εικόνα</a:t>
            </a:r>
            <a:r>
              <a:rPr lang="el-GR" sz="1600" dirty="0" smtClean="0">
                <a:solidFill>
                  <a:schemeClr val="accent5">
                    <a:lumMod val="50000"/>
                  </a:schemeClr>
                </a:solidFill>
                <a:latin typeface="+mj-lt"/>
              </a:rPr>
              <a:t> </a:t>
            </a:r>
            <a:r>
              <a:rPr lang="en-US" sz="1600" b="1" dirty="0" smtClean="0">
                <a:solidFill>
                  <a:schemeClr val="accent5">
                    <a:lumMod val="50000"/>
                  </a:schemeClr>
                </a:solidFill>
                <a:latin typeface="+mj-lt"/>
              </a:rPr>
              <a:t>12</a:t>
            </a:r>
            <a:r>
              <a:rPr lang="el-GR" sz="1600" b="1" dirty="0" smtClean="0">
                <a:solidFill>
                  <a:schemeClr val="accent5">
                    <a:lumMod val="50000"/>
                  </a:schemeClr>
                </a:solidFill>
                <a:latin typeface="+mj-lt"/>
              </a:rPr>
              <a:t>.</a:t>
            </a:r>
            <a:r>
              <a:rPr lang="en-US" sz="1600" dirty="0">
                <a:solidFill>
                  <a:schemeClr val="accent5">
                    <a:lumMod val="50000"/>
                  </a:schemeClr>
                </a:solidFill>
              </a:rPr>
              <a:t> </a:t>
            </a:r>
            <a:r>
              <a:rPr lang="en-US" sz="1600" dirty="0">
                <a:solidFill>
                  <a:schemeClr val="accent5">
                    <a:lumMod val="50000"/>
                  </a:schemeClr>
                </a:solidFill>
                <a:latin typeface="+mj-lt"/>
              </a:rPr>
              <a:t>Myth and Tragedy, Pierre Vidal-</a:t>
            </a:r>
            <a:r>
              <a:rPr lang="en-US" sz="1600" dirty="0" err="1">
                <a:solidFill>
                  <a:schemeClr val="accent5">
                    <a:lumMod val="50000"/>
                  </a:schemeClr>
                </a:solidFill>
                <a:latin typeface="+mj-lt"/>
              </a:rPr>
              <a:t>Naquet</a:t>
            </a:r>
            <a:endParaRPr lang="el-GR" sz="1600" dirty="0">
              <a:solidFill>
                <a:schemeClr val="accent5">
                  <a:lumMod val="50000"/>
                </a:schemeClr>
              </a:solidFill>
              <a:latin typeface="+mj-lt"/>
            </a:endParaRPr>
          </a:p>
          <a:p>
            <a:pPr algn="r"/>
            <a:endParaRPr lang="el-GR" sz="1600" dirty="0" smtClean="0">
              <a:latin typeface="+mj-lt"/>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685800" y="357166"/>
            <a:ext cx="7772400" cy="1395434"/>
          </a:xfrm>
        </p:spPr>
        <p:txBody>
          <a:bodyPr>
            <a:noAutofit/>
          </a:bodyPr>
          <a:lstStyle/>
          <a:p>
            <a:pPr eaLnBrk="1" hangingPunct="1"/>
            <a:r>
              <a:rPr lang="el-GR" dirty="0" smtClean="0"/>
              <a:t>Στρουκτουραλισμός και Λαογραφία</a:t>
            </a:r>
            <a:endParaRPr lang="en-US" dirty="0" smtClean="0"/>
          </a:p>
        </p:txBody>
      </p:sp>
      <p:sp>
        <p:nvSpPr>
          <p:cNvPr id="31747" name="Text Box 3"/>
          <p:cNvSpPr txBox="1">
            <a:spLocks noChangeArrowheads="1"/>
          </p:cNvSpPr>
          <p:nvPr/>
        </p:nvSpPr>
        <p:spPr bwMode="auto">
          <a:xfrm>
            <a:off x="458124" y="1752600"/>
            <a:ext cx="7986464" cy="5355312"/>
          </a:xfrm>
          <a:prstGeom prst="rect">
            <a:avLst/>
          </a:prstGeom>
          <a:noFill/>
          <a:ln w="9525">
            <a:noFill/>
            <a:miter lim="800000"/>
            <a:headEnd/>
            <a:tailEnd/>
          </a:ln>
        </p:spPr>
        <p:txBody>
          <a:bodyPr wrap="square">
            <a:spAutoFit/>
          </a:bodyPr>
          <a:lstStyle/>
          <a:p>
            <a:pPr>
              <a:spcAft>
                <a:spcPts val="1200"/>
              </a:spcAft>
            </a:pPr>
            <a:r>
              <a:rPr lang="en-US" dirty="0" smtClean="0">
                <a:latin typeface="+mj-lt"/>
              </a:rPr>
              <a:t>Vladimir </a:t>
            </a:r>
            <a:r>
              <a:rPr lang="en-US" dirty="0" err="1">
                <a:latin typeface="+mj-lt"/>
              </a:rPr>
              <a:t>Propp</a:t>
            </a:r>
            <a:r>
              <a:rPr lang="en-US" dirty="0">
                <a:latin typeface="+mj-lt"/>
              </a:rPr>
              <a:t> (1895-1970</a:t>
            </a:r>
            <a:r>
              <a:rPr lang="en-US" dirty="0" smtClean="0">
                <a:latin typeface="+mj-lt"/>
              </a:rPr>
              <a:t>)</a:t>
            </a:r>
            <a:r>
              <a:rPr lang="el-GR" dirty="0" smtClean="0">
                <a:latin typeface="+mj-lt"/>
              </a:rPr>
              <a:t>, </a:t>
            </a:r>
            <a:r>
              <a:rPr lang="en-US" i="1" dirty="0" smtClean="0">
                <a:latin typeface="+mj-lt"/>
              </a:rPr>
              <a:t>Morphology of the Folktale</a:t>
            </a:r>
            <a:r>
              <a:rPr lang="en-US" dirty="0" smtClean="0">
                <a:latin typeface="+mj-lt"/>
              </a:rPr>
              <a:t> </a:t>
            </a:r>
            <a:endParaRPr lang="en-US" dirty="0">
              <a:latin typeface="+mj-lt"/>
            </a:endParaRPr>
          </a:p>
          <a:p>
            <a:pPr>
              <a:spcAft>
                <a:spcPts val="1200"/>
              </a:spcAft>
            </a:pPr>
            <a:r>
              <a:rPr lang="el-GR" dirty="0" smtClean="0">
                <a:solidFill>
                  <a:srgbClr val="FF0000"/>
                </a:solidFill>
                <a:latin typeface="+mj-lt"/>
              </a:rPr>
              <a:t>Ο </a:t>
            </a:r>
            <a:r>
              <a:rPr lang="en-US" dirty="0" err="1" smtClean="0">
                <a:solidFill>
                  <a:srgbClr val="FF0000"/>
                </a:solidFill>
                <a:latin typeface="+mj-lt"/>
              </a:rPr>
              <a:t>Propp</a:t>
            </a:r>
            <a:r>
              <a:rPr lang="en-US" dirty="0" smtClean="0">
                <a:solidFill>
                  <a:srgbClr val="FF0000"/>
                </a:solidFill>
                <a:latin typeface="+mj-lt"/>
              </a:rPr>
              <a:t> </a:t>
            </a:r>
            <a:r>
              <a:rPr lang="el-GR" dirty="0" smtClean="0">
                <a:solidFill>
                  <a:srgbClr val="FF0000"/>
                </a:solidFill>
                <a:latin typeface="+mj-lt"/>
              </a:rPr>
              <a:t>υποστήριξε πως όλα τα παραμύθια κατασκευάζονται με βάση συγκεκριμένα στοιχεία πλοκής, τα οποία καλούνται ‘λειτουργίες’ (</a:t>
            </a:r>
            <a:r>
              <a:rPr lang="en-US" dirty="0" smtClean="0">
                <a:solidFill>
                  <a:srgbClr val="FF0000"/>
                </a:solidFill>
                <a:latin typeface="+mj-lt"/>
              </a:rPr>
              <a:t>functions</a:t>
            </a:r>
            <a:r>
              <a:rPr lang="el-GR" dirty="0" smtClean="0">
                <a:solidFill>
                  <a:srgbClr val="FF0000"/>
                </a:solidFill>
                <a:latin typeface="+mj-lt"/>
              </a:rPr>
              <a:t>)</a:t>
            </a:r>
            <a:r>
              <a:rPr lang="en-US" dirty="0" smtClean="0">
                <a:solidFill>
                  <a:srgbClr val="FF0000"/>
                </a:solidFill>
                <a:latin typeface="+mj-lt"/>
              </a:rPr>
              <a:t>, </a:t>
            </a:r>
            <a:r>
              <a:rPr lang="el-GR" dirty="0" smtClean="0">
                <a:solidFill>
                  <a:srgbClr val="FF0000"/>
                </a:solidFill>
                <a:latin typeface="+mj-lt"/>
              </a:rPr>
              <a:t>και ότι τα στοιχεία αυτά εμφανίζονται με συνέπεια και σταθερότητα σε μια ομοιόμορφη αλληλουχία. Ο </a:t>
            </a:r>
            <a:r>
              <a:rPr lang="en-US" dirty="0" err="1" smtClean="0">
                <a:solidFill>
                  <a:srgbClr val="FF0000"/>
                </a:solidFill>
                <a:latin typeface="+mj-lt"/>
              </a:rPr>
              <a:t>Propp</a:t>
            </a:r>
            <a:r>
              <a:rPr lang="en-US" dirty="0" smtClean="0">
                <a:solidFill>
                  <a:srgbClr val="FF0000"/>
                </a:solidFill>
                <a:latin typeface="+mj-lt"/>
              </a:rPr>
              <a:t> </a:t>
            </a:r>
            <a:r>
              <a:rPr lang="el-GR" dirty="0" smtClean="0">
                <a:solidFill>
                  <a:srgbClr val="FF0000"/>
                </a:solidFill>
                <a:latin typeface="+mj-lt"/>
              </a:rPr>
              <a:t>μελέτησε 100 παραμύθια και συνέθεσε έναν κατάλογο από 31 ‘</a:t>
            </a:r>
            <a:r>
              <a:rPr lang="en-US" dirty="0" smtClean="0">
                <a:solidFill>
                  <a:srgbClr val="FF0000"/>
                </a:solidFill>
                <a:latin typeface="+mj-lt"/>
              </a:rPr>
              <a:t>functions</a:t>
            </a:r>
            <a:r>
              <a:rPr lang="el-GR" dirty="0" smtClean="0">
                <a:solidFill>
                  <a:srgbClr val="FF0000"/>
                </a:solidFill>
                <a:latin typeface="+mj-lt"/>
              </a:rPr>
              <a:t>’</a:t>
            </a:r>
            <a:r>
              <a:rPr lang="en-US" dirty="0" smtClean="0">
                <a:solidFill>
                  <a:srgbClr val="FF0000"/>
                </a:solidFill>
                <a:latin typeface="+mj-lt"/>
              </a:rPr>
              <a:t>, </a:t>
            </a:r>
            <a:r>
              <a:rPr lang="el-GR" dirty="0" smtClean="0">
                <a:solidFill>
                  <a:srgbClr val="FF0000"/>
                </a:solidFill>
                <a:latin typeface="+mj-lt"/>
              </a:rPr>
              <a:t>προτείνοντας πως αυτά τα 31 μοτίβα στην ουσία αποτελούν όλα τα δυνατά συστατικά της δομής ενός παραμυθιού</a:t>
            </a:r>
            <a:r>
              <a:rPr lang="el-GR" sz="2000" dirty="0" smtClean="0">
                <a:solidFill>
                  <a:srgbClr val="FF0000"/>
                </a:solidFill>
                <a:latin typeface="+mj-lt"/>
              </a:rPr>
              <a:t>. </a:t>
            </a:r>
            <a:endParaRPr lang="en-US" sz="2000" dirty="0" smtClean="0">
              <a:solidFill>
                <a:srgbClr val="FF0000"/>
              </a:solidFill>
              <a:latin typeface="+mj-lt"/>
            </a:endParaRPr>
          </a:p>
          <a:p>
            <a:pPr>
              <a:spcAft>
                <a:spcPts val="1200"/>
              </a:spcAft>
            </a:pPr>
            <a:r>
              <a:rPr lang="en-US" dirty="0" smtClean="0">
                <a:latin typeface="+mj-lt"/>
              </a:rPr>
              <a:t>More </a:t>
            </a:r>
            <a:r>
              <a:rPr lang="en-US" dirty="0">
                <a:latin typeface="+mj-lt"/>
              </a:rPr>
              <a:t>on </a:t>
            </a:r>
            <a:r>
              <a:rPr lang="en-US" dirty="0" err="1">
                <a:latin typeface="+mj-lt"/>
              </a:rPr>
              <a:t>Propp</a:t>
            </a:r>
            <a:r>
              <a:rPr lang="en-US" dirty="0">
                <a:latin typeface="+mj-lt"/>
              </a:rPr>
              <a:t>: </a:t>
            </a:r>
            <a:r>
              <a:rPr lang="en-US" b="1" dirty="0">
                <a:latin typeface="+mj-lt"/>
                <a:hlinkClick r:id="rId2"/>
              </a:rPr>
              <a:t>http://library.marist.edu/diglib/english/theorists/propp.htm</a:t>
            </a:r>
            <a:endParaRPr lang="en-US" b="1" dirty="0">
              <a:latin typeface="+mj-lt"/>
            </a:endParaRPr>
          </a:p>
          <a:p>
            <a:endParaRPr lang="en-US" dirty="0">
              <a:latin typeface="+mj-lt"/>
            </a:endParaRPr>
          </a:p>
          <a:p>
            <a:r>
              <a:rPr lang="en-US" dirty="0" smtClean="0">
                <a:solidFill>
                  <a:srgbClr val="FF0000"/>
                </a:solidFill>
                <a:latin typeface="+mj-lt"/>
              </a:rPr>
              <a:t> </a:t>
            </a:r>
            <a:endParaRPr lang="en-US" dirty="0">
              <a:solidFill>
                <a:srgbClr val="FF0000"/>
              </a:solidFill>
              <a:latin typeface="+mj-lt"/>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a:t>1</a:t>
            </a:r>
            <a:r>
              <a:rPr lang="el-GR" baseline="30000" dirty="0"/>
              <a:t>ο</a:t>
            </a:r>
            <a:r>
              <a:rPr lang="el-GR" dirty="0"/>
              <a:t> Επίπεδο: Εισαγωγή</a:t>
            </a:r>
          </a:p>
        </p:txBody>
      </p:sp>
      <p:sp>
        <p:nvSpPr>
          <p:cNvPr id="3" name="Θέση περιεχομένου 2"/>
          <p:cNvSpPr>
            <a:spLocks noGrp="1"/>
          </p:cNvSpPr>
          <p:nvPr>
            <p:ph idx="1"/>
          </p:nvPr>
        </p:nvSpPr>
        <p:spPr/>
        <p:txBody>
          <a:bodyPr>
            <a:normAutofit fontScale="77500" lnSpcReduction="20000"/>
          </a:bodyPr>
          <a:lstStyle/>
          <a:p>
            <a:pPr marL="0" indent="0">
              <a:buNone/>
            </a:pPr>
            <a:r>
              <a:rPr lang="el-GR" dirty="0" smtClean="0"/>
              <a:t>Τα </a:t>
            </a:r>
            <a:r>
              <a:rPr lang="el-GR" dirty="0"/>
              <a:t>σημεία 1 ως 7 εισάγουν την κατάσταση, τους περισσότερους χαρακτήρας, το σκηνικό και τον χρόνο για την περιπέτεια που θα ακολουθήσει</a:t>
            </a:r>
            <a:r>
              <a:rPr lang="el-GR" dirty="0" smtClean="0"/>
              <a:t>.</a:t>
            </a:r>
            <a:endParaRPr lang="el-GR" dirty="0"/>
          </a:p>
          <a:p>
            <a:pPr marL="514350" indent="-514350">
              <a:buFont typeface="+mj-lt"/>
              <a:buAutoNum type="arabicPeriod"/>
            </a:pPr>
            <a:r>
              <a:rPr lang="el-GR" dirty="0" smtClean="0"/>
              <a:t>Απουσία</a:t>
            </a:r>
            <a:r>
              <a:rPr lang="el-GR" dirty="0"/>
              <a:t>: Κάποιος φεύγει και χάνεται</a:t>
            </a:r>
          </a:p>
          <a:p>
            <a:pPr marL="514350" indent="-514350">
              <a:buFont typeface="+mj-lt"/>
              <a:buAutoNum type="arabicPeriod"/>
            </a:pPr>
            <a:r>
              <a:rPr lang="el-GR" dirty="0" smtClean="0"/>
              <a:t>Απαγόρευση</a:t>
            </a:r>
            <a:r>
              <a:rPr lang="el-GR" dirty="0"/>
              <a:t>: Προειδοποίηση στον ήρωα</a:t>
            </a:r>
          </a:p>
          <a:p>
            <a:pPr marL="514350" indent="-514350">
              <a:buFont typeface="+mj-lt"/>
              <a:buAutoNum type="arabicPeriod"/>
            </a:pPr>
            <a:r>
              <a:rPr lang="el-GR" dirty="0" smtClean="0"/>
              <a:t>Παραβίαση </a:t>
            </a:r>
            <a:r>
              <a:rPr lang="el-GR" dirty="0"/>
              <a:t>της Απαγόρευσης</a:t>
            </a:r>
          </a:p>
          <a:p>
            <a:pPr marL="514350" indent="-514350">
              <a:buFont typeface="+mj-lt"/>
              <a:buAutoNum type="arabicPeriod"/>
            </a:pPr>
            <a:r>
              <a:rPr lang="el-GR" dirty="0" smtClean="0"/>
              <a:t>Αναζήτηση</a:t>
            </a:r>
            <a:r>
              <a:rPr lang="el-GR" dirty="0"/>
              <a:t>: Ο Κακός αναζητεί κάτι</a:t>
            </a:r>
          </a:p>
          <a:p>
            <a:pPr marL="514350" indent="-514350">
              <a:buFont typeface="+mj-lt"/>
              <a:buAutoNum type="arabicPeriod"/>
            </a:pPr>
            <a:r>
              <a:rPr lang="el-GR" dirty="0" smtClean="0"/>
              <a:t>Παράδοση</a:t>
            </a:r>
            <a:r>
              <a:rPr lang="el-GR" dirty="0"/>
              <a:t>: Ο Κακός αποκτά την πληροφορία που θέλει</a:t>
            </a:r>
          </a:p>
          <a:p>
            <a:pPr marL="514350" indent="-514350">
              <a:buFont typeface="+mj-lt"/>
              <a:buAutoNum type="arabicPeriod"/>
            </a:pPr>
            <a:r>
              <a:rPr lang="el-GR" dirty="0" smtClean="0"/>
              <a:t>Απάτη</a:t>
            </a:r>
            <a:r>
              <a:rPr lang="el-GR" dirty="0"/>
              <a:t>: Ο Κακός προσπαθεί να εξαπατήσει το θύμα του</a:t>
            </a:r>
          </a:p>
          <a:p>
            <a:pPr marL="514350" indent="-514350">
              <a:buFont typeface="+mj-lt"/>
              <a:buAutoNum type="arabicPeriod"/>
            </a:pPr>
            <a:r>
              <a:rPr lang="el-GR" dirty="0" smtClean="0"/>
              <a:t>Περιπλοκή</a:t>
            </a:r>
            <a:r>
              <a:rPr lang="el-GR" dirty="0"/>
              <a:t>: Ακούσια βοήθεια έρχεται στο πλευρό του εχθρού</a:t>
            </a:r>
          </a:p>
          <a:p>
            <a:endParaRPr lang="el-G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4000" dirty="0"/>
              <a:t>2</a:t>
            </a:r>
            <a:r>
              <a:rPr lang="el-GR" sz="4000" baseline="30000" dirty="0"/>
              <a:t>ο</a:t>
            </a:r>
            <a:r>
              <a:rPr lang="el-GR" sz="4000" dirty="0"/>
              <a:t> Επίπεδο: Ο κύριος Κορμός της Ιστορίας</a:t>
            </a:r>
            <a:endParaRPr lang="en-US" sz="4000" dirty="0">
              <a:solidFill>
                <a:schemeClr val="tx1"/>
              </a:solidFill>
            </a:endParaRPr>
          </a:p>
        </p:txBody>
      </p:sp>
      <p:sp>
        <p:nvSpPr>
          <p:cNvPr id="3" name="Θέση περιεχομένου 2"/>
          <p:cNvSpPr>
            <a:spLocks noGrp="1"/>
          </p:cNvSpPr>
          <p:nvPr>
            <p:ph idx="1"/>
          </p:nvPr>
        </p:nvSpPr>
        <p:spPr/>
        <p:txBody>
          <a:bodyPr>
            <a:normAutofit fontScale="92500" lnSpcReduction="10000"/>
          </a:bodyPr>
          <a:lstStyle/>
          <a:p>
            <a:pPr marL="0" indent="0">
              <a:buNone/>
            </a:pPr>
            <a:r>
              <a:rPr lang="el-GR" dirty="0" smtClean="0"/>
              <a:t>Η </a:t>
            </a:r>
            <a:r>
              <a:rPr lang="el-GR" dirty="0"/>
              <a:t>κυρίως ιστορία αρχίζει εδώ και εκτείνεται μέχρι την αναχώρηση του ήρωα για τον κυρίως άθλο του. </a:t>
            </a:r>
          </a:p>
          <a:p>
            <a:pPr marL="514350" indent="-514350">
              <a:buFont typeface="+mj-lt"/>
              <a:buAutoNum type="arabicPeriod" startAt="8"/>
            </a:pPr>
            <a:r>
              <a:rPr lang="el-GR" dirty="0" smtClean="0"/>
              <a:t>Αδυναμία </a:t>
            </a:r>
            <a:r>
              <a:rPr lang="el-GR" dirty="0"/>
              <a:t>του Κακού: Αποκαλύπτεται πως ο Κακός έχει κάποιο αδύνατο σημείο</a:t>
            </a:r>
          </a:p>
          <a:p>
            <a:pPr marL="514350" indent="-514350">
              <a:buFont typeface="+mj-lt"/>
              <a:buAutoNum type="arabicPeriod" startAt="8"/>
            </a:pPr>
            <a:r>
              <a:rPr lang="el-GR" dirty="0" smtClean="0"/>
              <a:t>Μεσολάβηση </a:t>
            </a:r>
            <a:r>
              <a:rPr lang="el-GR" dirty="0"/>
              <a:t>Τρίτου: ο ήρωας μαθαίνει για το τρωτό σημείο</a:t>
            </a:r>
          </a:p>
          <a:p>
            <a:pPr marL="514350" indent="-514350">
              <a:buFont typeface="+mj-lt"/>
              <a:buAutoNum type="arabicPeriod" startAt="8"/>
            </a:pPr>
            <a:r>
              <a:rPr lang="el-GR" dirty="0" smtClean="0"/>
              <a:t>Αντίδραση</a:t>
            </a:r>
            <a:r>
              <a:rPr lang="el-GR" dirty="0"/>
              <a:t>: Ο ήρωας επιλέγει να συγκρουστεί</a:t>
            </a:r>
          </a:p>
          <a:p>
            <a:pPr marL="514350" indent="-514350">
              <a:buFont typeface="+mj-lt"/>
              <a:buAutoNum type="arabicPeriod" startAt="8"/>
            </a:pPr>
            <a:r>
              <a:rPr lang="el-GR" dirty="0" smtClean="0"/>
              <a:t>Αναχώρηση</a:t>
            </a:r>
            <a:r>
              <a:rPr lang="el-GR" dirty="0"/>
              <a:t>: Ο ήρωας φεύγει για την αποστολή του</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marL="0" indent="0"/>
            <a:r>
              <a:rPr lang="el-GR" dirty="0"/>
              <a:t>3</a:t>
            </a:r>
            <a:r>
              <a:rPr lang="el-GR" baseline="30000" dirty="0"/>
              <a:t>ο</a:t>
            </a:r>
            <a:r>
              <a:rPr lang="el-GR" dirty="0"/>
              <a:t> Επίπεδο:  Βοήθεια </a:t>
            </a:r>
          </a:p>
        </p:txBody>
      </p:sp>
      <p:sp>
        <p:nvSpPr>
          <p:cNvPr id="3" name="Θέση περιεχομένου 2"/>
          <p:cNvSpPr>
            <a:spLocks noGrp="1"/>
          </p:cNvSpPr>
          <p:nvPr>
            <p:ph idx="1"/>
          </p:nvPr>
        </p:nvSpPr>
        <p:spPr/>
        <p:txBody>
          <a:bodyPr>
            <a:normAutofit fontScale="62500" lnSpcReduction="20000"/>
          </a:bodyPr>
          <a:lstStyle/>
          <a:p>
            <a:pPr marL="0" indent="0">
              <a:buNone/>
            </a:pPr>
            <a:r>
              <a:rPr lang="el-GR" dirty="0" smtClean="0"/>
              <a:t>Στο </a:t>
            </a:r>
            <a:r>
              <a:rPr lang="el-GR" dirty="0"/>
              <a:t>τρίτο επίπεδο ο ήρωας αναζητά  μέθοδο μέσω της οποίας θα φτάσει στην επιτυχία. Η μέθοδος αυτή είναι κάποια μαγική δύναμη την οποία αποκτά από κάποιον Βοηθό. </a:t>
            </a:r>
          </a:p>
          <a:p>
            <a:pPr marL="514350" indent="-514350">
              <a:buFont typeface="+mj-lt"/>
              <a:buAutoNum type="arabicPeriod" startAt="12"/>
            </a:pPr>
            <a:r>
              <a:rPr lang="el-GR" dirty="0" smtClean="0"/>
              <a:t>Δοκιμασία</a:t>
            </a:r>
            <a:r>
              <a:rPr lang="el-GR" dirty="0"/>
              <a:t>: Ο ήρωας δοκιμάζεται για να αποδείξει την αξία του</a:t>
            </a:r>
          </a:p>
          <a:p>
            <a:pPr marL="514350" indent="-514350">
              <a:buFont typeface="+mj-lt"/>
              <a:buAutoNum type="arabicPeriod" startAt="12"/>
            </a:pPr>
            <a:r>
              <a:rPr lang="el-GR" dirty="0" smtClean="0"/>
              <a:t>Επιτυχής </a:t>
            </a:r>
            <a:r>
              <a:rPr lang="el-GR" dirty="0"/>
              <a:t>αντίδραση: Ο ήρωας επιτυγχάνει στη δοκιμασία</a:t>
            </a:r>
          </a:p>
          <a:p>
            <a:pPr marL="514350" indent="-514350">
              <a:buFont typeface="+mj-lt"/>
              <a:buAutoNum type="arabicPeriod" startAt="12"/>
            </a:pPr>
            <a:r>
              <a:rPr lang="el-GR" dirty="0" smtClean="0"/>
              <a:t>Απόκτηση</a:t>
            </a:r>
            <a:r>
              <a:rPr lang="el-GR" dirty="0"/>
              <a:t>: Ο ήρωας αποκτά τη μαγική βοήθεια</a:t>
            </a:r>
          </a:p>
          <a:p>
            <a:pPr marL="514350" indent="-514350">
              <a:buFont typeface="+mj-lt"/>
              <a:buAutoNum type="arabicPeriod" startAt="12"/>
            </a:pPr>
            <a:r>
              <a:rPr lang="el-GR" dirty="0" smtClean="0"/>
              <a:t>Καθοδήγηση</a:t>
            </a:r>
            <a:r>
              <a:rPr lang="el-GR" dirty="0"/>
              <a:t>: Ο ήρωας φτάνει στον προορισμό του</a:t>
            </a:r>
          </a:p>
          <a:p>
            <a:pPr marL="514350" indent="-514350">
              <a:buFont typeface="+mj-lt"/>
              <a:buAutoNum type="arabicPeriod" startAt="12"/>
            </a:pPr>
            <a:r>
              <a:rPr lang="el-GR" dirty="0" smtClean="0"/>
              <a:t>Πάλη</a:t>
            </a:r>
            <a:r>
              <a:rPr lang="el-GR" dirty="0"/>
              <a:t>: Πάλη ανάμεσα στον ήρωα και τον Κακό</a:t>
            </a:r>
          </a:p>
          <a:p>
            <a:pPr marL="514350" indent="-514350">
              <a:buFont typeface="+mj-lt"/>
              <a:buAutoNum type="arabicPeriod" startAt="12"/>
            </a:pPr>
            <a:r>
              <a:rPr lang="el-GR" dirty="0" smtClean="0"/>
              <a:t>Στιγματισμός</a:t>
            </a:r>
            <a:r>
              <a:rPr lang="el-GR" dirty="0"/>
              <a:t>: Ο ήρωας στιγματίζεται από μια εμπειρία που του αλλάζει εφεξής τη ζωή </a:t>
            </a:r>
          </a:p>
          <a:p>
            <a:pPr marL="514350" indent="-514350">
              <a:buFont typeface="+mj-lt"/>
              <a:buAutoNum type="arabicPeriod" startAt="12"/>
            </a:pPr>
            <a:r>
              <a:rPr lang="el-GR" dirty="0" smtClean="0"/>
              <a:t>Νίκη</a:t>
            </a:r>
            <a:r>
              <a:rPr lang="el-GR" dirty="0"/>
              <a:t>: ο Κακός ηττάται</a:t>
            </a:r>
          </a:p>
          <a:p>
            <a:pPr marL="514350" indent="-514350">
              <a:buFont typeface="+mj-lt"/>
              <a:buAutoNum type="arabicPeriod" startAt="12"/>
            </a:pPr>
            <a:r>
              <a:rPr lang="el-GR" dirty="0" smtClean="0"/>
              <a:t>Λύση</a:t>
            </a:r>
            <a:r>
              <a:rPr lang="el-GR" dirty="0"/>
              <a:t>: Η αρχική δυστυχία ή ζημιά </a:t>
            </a:r>
            <a:r>
              <a:rPr lang="el-GR" dirty="0" smtClean="0"/>
              <a:t>αποκαθίσταται</a:t>
            </a:r>
            <a:endParaRPr lang="el-G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l-GR" sz="3600" dirty="0" smtClean="0"/>
              <a:t>Σύγχρονες Θεωρίες Ερμηνείας των Μύθων</a:t>
            </a:r>
            <a:endParaRPr lang="en-US" sz="3600" dirty="0" smtClean="0"/>
          </a:p>
        </p:txBody>
      </p:sp>
      <p:sp>
        <p:nvSpPr>
          <p:cNvPr id="2" name="Θέση περιεχομένου 1"/>
          <p:cNvSpPr>
            <a:spLocks noGrp="1"/>
          </p:cNvSpPr>
          <p:nvPr>
            <p:ph idx="1"/>
          </p:nvPr>
        </p:nvSpPr>
        <p:spPr>
          <a:xfrm>
            <a:off x="518615" y="1417638"/>
            <a:ext cx="8229600" cy="4525963"/>
          </a:xfrm>
        </p:spPr>
        <p:txBody>
          <a:bodyPr>
            <a:normAutofit fontScale="92500" lnSpcReduction="20000"/>
          </a:bodyPr>
          <a:lstStyle/>
          <a:p>
            <a:pPr marL="0" indent="0">
              <a:buNone/>
            </a:pPr>
            <a:r>
              <a:rPr lang="el-GR" dirty="0"/>
              <a:t>Δύο σύγχρονοι ορισμοί της </a:t>
            </a:r>
            <a:r>
              <a:rPr lang="en-US" dirty="0"/>
              <a:t>“</a:t>
            </a:r>
            <a:r>
              <a:rPr lang="el-GR" dirty="0"/>
              <a:t>μυθολογίας</a:t>
            </a:r>
            <a:r>
              <a:rPr lang="en-US" dirty="0"/>
              <a:t>”:</a:t>
            </a:r>
          </a:p>
          <a:p>
            <a:pPr>
              <a:buFontTx/>
              <a:buChar char="•"/>
            </a:pPr>
            <a:r>
              <a:rPr lang="en-US" dirty="0"/>
              <a:t> </a:t>
            </a:r>
            <a:r>
              <a:rPr lang="el-GR" dirty="0"/>
              <a:t>ένα σύστημα ή δίκτυο μύθων</a:t>
            </a:r>
            <a:endParaRPr lang="en-US" dirty="0"/>
          </a:p>
          <a:p>
            <a:pPr>
              <a:buFontTx/>
              <a:buChar char="•"/>
            </a:pPr>
            <a:r>
              <a:rPr lang="en-US" dirty="0"/>
              <a:t> </a:t>
            </a:r>
            <a:r>
              <a:rPr lang="el-GR" dirty="0"/>
              <a:t>η επιστήμη μεθοδολογικής ανάλυσης των </a:t>
            </a:r>
            <a:r>
              <a:rPr lang="el-GR" dirty="0" smtClean="0"/>
              <a:t>μύθων</a:t>
            </a:r>
            <a:endParaRPr lang="en-US" dirty="0" smtClean="0"/>
          </a:p>
          <a:p>
            <a:pPr>
              <a:buFontTx/>
              <a:buChar char="•"/>
            </a:pPr>
            <a:endParaRPr lang="en-US" dirty="0"/>
          </a:p>
          <a:p>
            <a:pPr marL="0" indent="0">
              <a:buNone/>
            </a:pPr>
            <a:r>
              <a:rPr lang="el-GR" b="1" dirty="0"/>
              <a:t>Εξωγενείς</a:t>
            </a:r>
            <a:r>
              <a:rPr lang="en-US" dirty="0"/>
              <a:t> </a:t>
            </a:r>
            <a:r>
              <a:rPr lang="el-GR" dirty="0"/>
              <a:t>Θεωρίες: Οι Μύθοι ως Προϊόντα του </a:t>
            </a:r>
            <a:r>
              <a:rPr lang="el-GR" b="1" dirty="0"/>
              <a:t>Περιβάλλοντος</a:t>
            </a:r>
            <a:endParaRPr lang="en-US" b="1" dirty="0"/>
          </a:p>
          <a:p>
            <a:pPr marL="0" indent="0">
              <a:buNone/>
            </a:pPr>
            <a:r>
              <a:rPr lang="el-GR" b="1" dirty="0" smtClean="0"/>
              <a:t>Ενδογενείς</a:t>
            </a:r>
            <a:r>
              <a:rPr lang="el-GR" dirty="0" smtClean="0"/>
              <a:t> </a:t>
            </a:r>
            <a:r>
              <a:rPr lang="el-GR" dirty="0"/>
              <a:t>Θεωρίες</a:t>
            </a:r>
            <a:r>
              <a:rPr lang="en-US" dirty="0"/>
              <a:t>: </a:t>
            </a:r>
            <a:r>
              <a:rPr lang="el-GR" dirty="0"/>
              <a:t>Οι Μύθοι ως Προϊόντα του </a:t>
            </a:r>
            <a:r>
              <a:rPr lang="el-GR" b="1" dirty="0"/>
              <a:t>Νου</a:t>
            </a:r>
            <a:r>
              <a:rPr lang="el-GR" dirty="0"/>
              <a:t>, της Διανοίας </a:t>
            </a:r>
            <a:endParaRPr lang="en-US" dirty="0"/>
          </a:p>
          <a:p>
            <a:endParaRPr lang="el-G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Autofit/>
          </a:bodyPr>
          <a:lstStyle/>
          <a:p>
            <a:pPr marL="0" indent="0"/>
            <a:r>
              <a:rPr lang="el-GR" sz="4000" dirty="0"/>
              <a:t>4</a:t>
            </a:r>
            <a:r>
              <a:rPr lang="el-GR" sz="4000" baseline="30000" dirty="0"/>
              <a:t>ο</a:t>
            </a:r>
            <a:r>
              <a:rPr lang="el-GR" sz="4000" dirty="0"/>
              <a:t> Επίπεδο: η Επιστροφή του Ήρωα</a:t>
            </a:r>
          </a:p>
        </p:txBody>
      </p:sp>
      <p:sp>
        <p:nvSpPr>
          <p:cNvPr id="4" name="Θέση περιεχομένου 3"/>
          <p:cNvSpPr>
            <a:spLocks noGrp="1"/>
          </p:cNvSpPr>
          <p:nvPr>
            <p:ph idx="1"/>
          </p:nvPr>
        </p:nvSpPr>
        <p:spPr>
          <a:xfrm>
            <a:off x="464156" y="1417638"/>
            <a:ext cx="8229600" cy="4891682"/>
          </a:xfrm>
        </p:spPr>
        <p:txBody>
          <a:bodyPr>
            <a:normAutofit fontScale="47500" lnSpcReduction="20000"/>
          </a:bodyPr>
          <a:lstStyle/>
          <a:p>
            <a:pPr marL="0" indent="0">
              <a:buNone/>
            </a:pPr>
            <a:r>
              <a:rPr lang="el-GR" sz="3500" dirty="0" smtClean="0"/>
              <a:t>Στην </a:t>
            </a:r>
            <a:r>
              <a:rPr lang="el-GR" sz="3500" dirty="0"/>
              <a:t>τελευταία φάση της ιστορίας ο ήρωας επιστρέφει, και του επιφυλάσσουν θερμή υποδοχή, αν και όχι πάντοτε.</a:t>
            </a:r>
          </a:p>
          <a:p>
            <a:pPr marL="514350" lvl="0" indent="-514350">
              <a:buFont typeface="+mj-lt"/>
              <a:buAutoNum type="arabicPeriod" startAt="20"/>
            </a:pPr>
            <a:r>
              <a:rPr lang="el-GR" sz="3500" dirty="0"/>
              <a:t>Επιστροφή: ο ήρωας αρχίζει το ταξίδι της επιστροφής</a:t>
            </a:r>
          </a:p>
          <a:p>
            <a:pPr marL="514350" lvl="0" indent="-514350">
              <a:buFont typeface="+mj-lt"/>
              <a:buAutoNum type="arabicPeriod" startAt="20"/>
            </a:pPr>
            <a:r>
              <a:rPr lang="el-GR" sz="3500" dirty="0"/>
              <a:t>Καταδίωξη: ο ήρωας καταδιώκεται</a:t>
            </a:r>
          </a:p>
          <a:p>
            <a:pPr marL="514350" lvl="0" indent="-514350">
              <a:buFont typeface="+mj-lt"/>
              <a:buAutoNum type="arabicPeriod" startAt="20"/>
            </a:pPr>
            <a:r>
              <a:rPr lang="el-GR" sz="3500" dirty="0"/>
              <a:t>Διάσωση: η καταδίωξη τελειώνει </a:t>
            </a:r>
          </a:p>
          <a:p>
            <a:pPr marL="514350" lvl="0" indent="-514350">
              <a:buFont typeface="+mj-lt"/>
              <a:buAutoNum type="arabicPeriod" startAt="20"/>
            </a:pPr>
            <a:r>
              <a:rPr lang="el-GR" sz="3500" dirty="0"/>
              <a:t>Άφιξη: ο ήρωας επιστρέφει και δεν τον αναγνωρίζουν</a:t>
            </a:r>
          </a:p>
          <a:p>
            <a:pPr marL="514350" lvl="0" indent="-514350">
              <a:buFont typeface="+mj-lt"/>
              <a:buAutoNum type="arabicPeriod" startAt="20"/>
            </a:pPr>
            <a:r>
              <a:rPr lang="el-GR" sz="3500" dirty="0"/>
              <a:t>Διεκδίκηση: ένας </a:t>
            </a:r>
            <a:r>
              <a:rPr lang="el-GR" sz="3500" dirty="0" err="1"/>
              <a:t>ψευτοήρωας</a:t>
            </a:r>
            <a:r>
              <a:rPr lang="el-GR" sz="3500" dirty="0"/>
              <a:t> διεκδικεί τη θέση του</a:t>
            </a:r>
          </a:p>
          <a:p>
            <a:pPr marL="514350" lvl="0" indent="-514350">
              <a:buFont typeface="+mj-lt"/>
              <a:buAutoNum type="arabicPeriod" startAt="20"/>
            </a:pPr>
            <a:r>
              <a:rPr lang="el-GR" sz="3500" dirty="0"/>
              <a:t>Δοκιμασία: Ο ήρωας ενώπιον δύσκολης δοκιμασίας</a:t>
            </a:r>
          </a:p>
          <a:p>
            <a:pPr marL="514350" lvl="0" indent="-514350">
              <a:buFont typeface="+mj-lt"/>
              <a:buAutoNum type="arabicPeriod" startAt="20"/>
            </a:pPr>
            <a:r>
              <a:rPr lang="el-GR" sz="3500" dirty="0"/>
              <a:t>Λύση: Η δοκιμασία αντιμετωπίζεται επιτυχώς</a:t>
            </a:r>
          </a:p>
          <a:p>
            <a:pPr marL="514350" lvl="0" indent="-514350">
              <a:buFont typeface="+mj-lt"/>
              <a:buAutoNum type="arabicPeriod" startAt="20"/>
            </a:pPr>
            <a:r>
              <a:rPr lang="el-GR" sz="3500" dirty="0"/>
              <a:t>Αναγνώριση: ο πραγματικός ήρωας αναγνωρίζεται</a:t>
            </a:r>
          </a:p>
          <a:p>
            <a:pPr marL="514350" lvl="0" indent="-514350">
              <a:buFont typeface="+mj-lt"/>
              <a:buAutoNum type="arabicPeriod" startAt="20"/>
            </a:pPr>
            <a:r>
              <a:rPr lang="el-GR" sz="3500" dirty="0"/>
              <a:t>Έκθεση: ο ψεύτικος ήρωας ‘ξεσκεπάζεται’</a:t>
            </a:r>
          </a:p>
          <a:p>
            <a:pPr marL="514350" lvl="0" indent="-514350">
              <a:buFont typeface="+mj-lt"/>
              <a:buAutoNum type="arabicPeriod" startAt="20"/>
            </a:pPr>
            <a:r>
              <a:rPr lang="el-GR" sz="3500" dirty="0"/>
              <a:t>Μεταμόρφωση: Ο ήρωας αποκτά νέα εμφάνιση</a:t>
            </a:r>
          </a:p>
          <a:p>
            <a:pPr marL="514350" lvl="0" indent="-514350">
              <a:buFont typeface="+mj-lt"/>
              <a:buAutoNum type="arabicPeriod" startAt="20"/>
            </a:pPr>
            <a:r>
              <a:rPr lang="el-GR" sz="3500" dirty="0"/>
              <a:t>Τιμωρία: Ο Κακός τιμωρείται</a:t>
            </a:r>
          </a:p>
          <a:p>
            <a:pPr marL="514350" lvl="0" indent="-514350">
              <a:buFont typeface="+mj-lt"/>
              <a:buAutoNum type="arabicPeriod" startAt="20"/>
            </a:pPr>
            <a:r>
              <a:rPr lang="el-GR" sz="3500" dirty="0"/>
              <a:t> Γάμος</a:t>
            </a:r>
            <a:r>
              <a:rPr lang="el-GR" sz="3500" dirty="0" smtClean="0"/>
              <a:t>: Ο </a:t>
            </a:r>
            <a:r>
              <a:rPr lang="el-GR" sz="3500" dirty="0"/>
              <a:t>ήρωας παντρεύεται και γίνεται βασιλιάς</a:t>
            </a:r>
          </a:p>
          <a:p>
            <a:endParaRPr lang="el-GR" dirty="0"/>
          </a:p>
        </p:txBody>
      </p:sp>
    </p:spTree>
    <p:extLst>
      <p:ext uri="{BB962C8B-B14F-4D97-AF65-F5344CB8AC3E}">
        <p14:creationId xmlns:p14="http://schemas.microsoft.com/office/powerpoint/2010/main" val="155457786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685800" y="188640"/>
            <a:ext cx="7772400" cy="576064"/>
          </a:xfrm>
        </p:spPr>
        <p:txBody>
          <a:bodyPr>
            <a:normAutofit fontScale="90000"/>
          </a:bodyPr>
          <a:lstStyle/>
          <a:p>
            <a:r>
              <a:rPr lang="en-US" dirty="0" smtClean="0"/>
              <a:t>Walter </a:t>
            </a:r>
            <a:r>
              <a:rPr lang="en-US" dirty="0" err="1" smtClean="0"/>
              <a:t>Burkert</a:t>
            </a:r>
            <a:endParaRPr lang="el-GR" dirty="0"/>
          </a:p>
        </p:txBody>
      </p:sp>
      <p:sp>
        <p:nvSpPr>
          <p:cNvPr id="3" name="2 - Θέση περιεχομένου"/>
          <p:cNvSpPr>
            <a:spLocks noGrp="1"/>
          </p:cNvSpPr>
          <p:nvPr>
            <p:ph idx="1"/>
          </p:nvPr>
        </p:nvSpPr>
        <p:spPr>
          <a:xfrm>
            <a:off x="179512" y="1052736"/>
            <a:ext cx="8784976" cy="5184576"/>
          </a:xfrm>
        </p:spPr>
        <p:txBody>
          <a:bodyPr>
            <a:normAutofit fontScale="92500" lnSpcReduction="10000"/>
          </a:bodyPr>
          <a:lstStyle/>
          <a:p>
            <a:pPr marL="180000" indent="-180000">
              <a:spcBef>
                <a:spcPts val="0"/>
              </a:spcBef>
              <a:buNone/>
              <a:tabLst>
                <a:tab pos="454025" algn="l"/>
                <a:tab pos="687388" algn="l"/>
                <a:tab pos="920750" algn="l"/>
                <a:tab pos="1139825" algn="l"/>
                <a:tab pos="1373188" algn="l"/>
                <a:tab pos="1593850" algn="l"/>
                <a:tab pos="1827213" algn="l"/>
                <a:tab pos="2060575" algn="l"/>
                <a:tab pos="2281238" algn="l"/>
              </a:tabLst>
            </a:pPr>
            <a:r>
              <a:rPr lang="el-GR" sz="2800" dirty="0" smtClean="0"/>
              <a:t>Σύνθεση στρουκτουραλιστικής &amp;ιστορικής οπτικής </a:t>
            </a:r>
          </a:p>
          <a:p>
            <a:pPr marL="180000" indent="-180000">
              <a:spcBef>
                <a:spcPts val="0"/>
              </a:spcBef>
              <a:buNone/>
              <a:tabLst>
                <a:tab pos="454025" algn="l"/>
                <a:tab pos="687388" algn="l"/>
                <a:tab pos="920750" algn="l"/>
                <a:tab pos="1139825" algn="l"/>
                <a:tab pos="1373188" algn="l"/>
                <a:tab pos="1593850" algn="l"/>
                <a:tab pos="1827213" algn="l"/>
                <a:tab pos="2060575" algn="l"/>
                <a:tab pos="2281238" algn="l"/>
              </a:tabLst>
            </a:pPr>
            <a:r>
              <a:rPr lang="en-US" sz="2800" dirty="0" smtClean="0"/>
              <a:t>  “</a:t>
            </a:r>
            <a:r>
              <a:rPr lang="el-GR" sz="2800" dirty="0" smtClean="0"/>
              <a:t>Ιστορική διάσταση</a:t>
            </a:r>
            <a:r>
              <a:rPr lang="en-US" sz="2800" dirty="0" smtClean="0"/>
              <a:t>” </a:t>
            </a:r>
            <a:r>
              <a:rPr lang="el-GR" sz="2800" dirty="0" smtClean="0"/>
              <a:t>του μύθου</a:t>
            </a:r>
            <a:r>
              <a:rPr lang="en-US" sz="2800" dirty="0" smtClean="0"/>
              <a:t> </a:t>
            </a:r>
            <a:endParaRPr lang="el-GR" sz="2800" dirty="0" smtClean="0"/>
          </a:p>
          <a:p>
            <a:pPr marL="180000" indent="-180000">
              <a:spcBef>
                <a:spcPts val="0"/>
              </a:spcBef>
              <a:buNone/>
              <a:tabLst>
                <a:tab pos="454025" algn="l"/>
                <a:tab pos="687388" algn="l"/>
                <a:tab pos="920750" algn="l"/>
                <a:tab pos="1139825" algn="l"/>
                <a:tab pos="1373188" algn="l"/>
                <a:tab pos="1593850" algn="l"/>
                <a:tab pos="1827213" algn="l"/>
                <a:tab pos="2060575" algn="l"/>
                <a:tab pos="2281238" algn="l"/>
              </a:tabLst>
            </a:pPr>
            <a:r>
              <a:rPr lang="en-US" sz="2800" i="1" dirty="0" smtClean="0"/>
              <a:t>Structure and History in Greek Mythology and Ritual </a:t>
            </a:r>
            <a:endParaRPr lang="en-US" sz="2800" dirty="0" smtClean="0"/>
          </a:p>
          <a:p>
            <a:pPr marL="180000" indent="-180000">
              <a:spcBef>
                <a:spcPts val="0"/>
              </a:spcBef>
              <a:buNone/>
              <a:tabLst>
                <a:tab pos="454025" algn="l"/>
                <a:tab pos="687388" algn="l"/>
                <a:tab pos="920750" algn="l"/>
                <a:tab pos="1139825" algn="l"/>
                <a:tab pos="1373188" algn="l"/>
                <a:tab pos="1593850" algn="l"/>
                <a:tab pos="1827213" algn="l"/>
                <a:tab pos="2060575" algn="l"/>
                <a:tab pos="2281238" algn="l"/>
              </a:tabLst>
            </a:pPr>
            <a:r>
              <a:rPr lang="el-GR" sz="2800" u="sng" dirty="0" smtClean="0"/>
              <a:t>Τέσσερεις Θέσεις</a:t>
            </a:r>
            <a:endParaRPr lang="en-US" sz="2800" u="sng" dirty="0" smtClean="0"/>
          </a:p>
          <a:p>
            <a:pPr marL="514350" indent="-514350">
              <a:spcBef>
                <a:spcPts val="0"/>
              </a:spcBef>
              <a:buFont typeface="+mj-lt"/>
              <a:buAutoNum type="arabicPeriod"/>
              <a:tabLst>
                <a:tab pos="454025" algn="l"/>
                <a:tab pos="687388" algn="l"/>
                <a:tab pos="920750" algn="l"/>
                <a:tab pos="1139825" algn="l"/>
                <a:tab pos="1373188" algn="l"/>
                <a:tab pos="1593850" algn="l"/>
                <a:tab pos="1827213" algn="l"/>
                <a:tab pos="2060575" algn="l"/>
                <a:tab pos="2281238" algn="l"/>
              </a:tabLst>
            </a:pPr>
            <a:r>
              <a:rPr lang="el-GR" sz="2800" dirty="0" smtClean="0"/>
              <a:t>Ο μύθος ανήκει σε μια γενικότερη κατηγορία παραδοσιακών αφηγήσεων</a:t>
            </a:r>
            <a:r>
              <a:rPr lang="en-US" sz="2800" dirty="0" smtClean="0"/>
              <a:t> (narratives).</a:t>
            </a:r>
          </a:p>
          <a:p>
            <a:pPr marL="514350" indent="-514350">
              <a:spcBef>
                <a:spcPts val="0"/>
              </a:spcBef>
              <a:buFont typeface="+mj-lt"/>
              <a:buAutoNum type="arabicPeriod"/>
              <a:tabLst>
                <a:tab pos="454025" algn="l"/>
                <a:tab pos="687388" algn="l"/>
                <a:tab pos="920750" algn="l"/>
                <a:tab pos="1139825" algn="l"/>
                <a:tab pos="1373188" algn="l"/>
                <a:tab pos="1593850" algn="l"/>
                <a:tab pos="1827213" algn="l"/>
                <a:tab pos="2060575" algn="l"/>
                <a:tab pos="2281238" algn="l"/>
              </a:tabLst>
            </a:pPr>
            <a:r>
              <a:rPr lang="el-GR" sz="2800" dirty="0" smtClean="0"/>
              <a:t>Η ταυτότητα μιας παραδοσιακής αφήγησης βρίσκεται στη </a:t>
            </a:r>
            <a:r>
              <a:rPr lang="el-GR" sz="2800" i="1" dirty="0" smtClean="0"/>
              <a:t>δομή</a:t>
            </a:r>
            <a:r>
              <a:rPr lang="el-GR" sz="2800" dirty="0" smtClean="0"/>
              <a:t> ενός νοήματος (</a:t>
            </a:r>
            <a:r>
              <a:rPr lang="en-US" sz="2800" dirty="0" smtClean="0"/>
              <a:t>structure of a sense)</a:t>
            </a:r>
            <a:r>
              <a:rPr lang="el-GR" sz="2800" dirty="0" smtClean="0"/>
              <a:t> εντός της αφήγησής του (</a:t>
            </a:r>
            <a:r>
              <a:rPr lang="en-US" sz="2800" dirty="0" smtClean="0"/>
              <a:t>narrative)</a:t>
            </a:r>
            <a:r>
              <a:rPr lang="el-GR" sz="2800" dirty="0" smtClean="0"/>
              <a:t>. </a:t>
            </a:r>
            <a:endParaRPr lang="en-US" sz="2800" dirty="0" smtClean="0"/>
          </a:p>
          <a:p>
            <a:pPr marL="514350" indent="-514350">
              <a:spcBef>
                <a:spcPts val="0"/>
              </a:spcBef>
              <a:buFont typeface="+mj-lt"/>
              <a:buAutoNum type="arabicPeriod"/>
              <a:tabLst>
                <a:tab pos="454025" algn="l"/>
                <a:tab pos="687388" algn="l"/>
                <a:tab pos="920750" algn="l"/>
                <a:tab pos="1139825" algn="l"/>
                <a:tab pos="1373188" algn="l"/>
                <a:tab pos="1593850" algn="l"/>
                <a:tab pos="1827213" algn="l"/>
                <a:tab pos="2060575" algn="l"/>
                <a:tab pos="2281238" algn="l"/>
              </a:tabLst>
            </a:pPr>
            <a:r>
              <a:rPr lang="el-GR" sz="2800" dirty="0" smtClean="0"/>
              <a:t>Οι δομές των αφηγήσεων</a:t>
            </a:r>
            <a:r>
              <a:rPr lang="en-US" sz="2800" dirty="0" smtClean="0"/>
              <a:t> </a:t>
            </a:r>
            <a:r>
              <a:rPr lang="el-GR" sz="2800" dirty="0" smtClean="0"/>
              <a:t>είναι ακολουθίες μοτίβων (</a:t>
            </a:r>
            <a:r>
              <a:rPr lang="en-US" sz="2800" dirty="0" err="1" smtClean="0"/>
              <a:t>motifems</a:t>
            </a:r>
            <a:r>
              <a:rPr lang="en-US" sz="2800" dirty="0" smtClean="0"/>
              <a:t>)</a:t>
            </a:r>
            <a:r>
              <a:rPr lang="el-GR" sz="2800" dirty="0" smtClean="0"/>
              <a:t> και βασίζονται σε ένα βασικό βιολογικό ή πολιτισμικό πρόγραμμα δράσης</a:t>
            </a:r>
            <a:r>
              <a:rPr lang="en-US" sz="2800" dirty="0" smtClean="0"/>
              <a:t>.</a:t>
            </a:r>
            <a:r>
              <a:rPr lang="el-GR" sz="2800" dirty="0" smtClean="0"/>
              <a:t> </a:t>
            </a:r>
            <a:endParaRPr lang="en-US" sz="2800" dirty="0" smtClean="0"/>
          </a:p>
          <a:p>
            <a:pPr marL="514350" indent="-514350">
              <a:spcBef>
                <a:spcPts val="0"/>
              </a:spcBef>
              <a:buFont typeface="+mj-lt"/>
              <a:buAutoNum type="arabicPeriod"/>
              <a:tabLst>
                <a:tab pos="454025" algn="l"/>
                <a:tab pos="687388" algn="l"/>
                <a:tab pos="920750" algn="l"/>
                <a:tab pos="1139825" algn="l"/>
                <a:tab pos="1373188" algn="l"/>
                <a:tab pos="1593850" algn="l"/>
                <a:tab pos="1827213" algn="l"/>
                <a:tab pos="2060575" algn="l"/>
                <a:tab pos="2281238" algn="l"/>
              </a:tabLst>
            </a:pPr>
            <a:r>
              <a:rPr lang="el-GR" sz="2800" dirty="0" smtClean="0"/>
              <a:t>Ο Μύθος είναι μια παραδοσιακή ιστορία με σαφή αναφορά σε κάτι με σημασία για ένα ευρύτερο σύνολο. </a:t>
            </a:r>
            <a:endParaRPr lang="en-US" sz="2800"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Τίτλος"/>
          <p:cNvSpPr>
            <a:spLocks noGrp="1"/>
          </p:cNvSpPr>
          <p:nvPr>
            <p:ph type="title"/>
          </p:nvPr>
        </p:nvSpPr>
        <p:spPr>
          <a:xfrm>
            <a:off x="685800" y="260648"/>
            <a:ext cx="7772400" cy="648072"/>
          </a:xfrm>
        </p:spPr>
        <p:txBody>
          <a:bodyPr>
            <a:normAutofit fontScale="90000"/>
          </a:bodyPr>
          <a:lstStyle/>
          <a:p>
            <a:r>
              <a:rPr lang="en-US" dirty="0" smtClean="0"/>
              <a:t>Walter </a:t>
            </a:r>
            <a:r>
              <a:rPr lang="en-US" dirty="0" err="1" smtClean="0"/>
              <a:t>Burkert</a:t>
            </a:r>
            <a:r>
              <a:rPr lang="en-US" dirty="0" smtClean="0"/>
              <a:t> </a:t>
            </a:r>
            <a:endParaRPr lang="el-GR" dirty="0"/>
          </a:p>
        </p:txBody>
      </p:sp>
      <p:sp>
        <p:nvSpPr>
          <p:cNvPr id="4" name="3 - Θέση περιεχομένου"/>
          <p:cNvSpPr>
            <a:spLocks noGrp="1"/>
          </p:cNvSpPr>
          <p:nvPr>
            <p:ph idx="1"/>
          </p:nvPr>
        </p:nvSpPr>
        <p:spPr>
          <a:xfrm>
            <a:off x="251520" y="1052736"/>
            <a:ext cx="8712968" cy="5043264"/>
          </a:xfrm>
        </p:spPr>
        <p:txBody>
          <a:bodyPr>
            <a:normAutofit fontScale="92500"/>
          </a:bodyPr>
          <a:lstStyle/>
          <a:p>
            <a:pPr>
              <a:buNone/>
              <a:tabLst>
                <a:tab pos="454025" algn="l"/>
                <a:tab pos="687388" algn="l"/>
                <a:tab pos="920750" algn="l"/>
                <a:tab pos="1139825" algn="l"/>
                <a:tab pos="1373188" algn="l"/>
                <a:tab pos="1593850" algn="l"/>
                <a:tab pos="1827213" algn="l"/>
                <a:tab pos="2060575" algn="l"/>
                <a:tab pos="2281238" algn="l"/>
              </a:tabLst>
            </a:pPr>
            <a:r>
              <a:rPr lang="en-US" i="1" dirty="0" smtClean="0"/>
              <a:t>Structure and History in Greek Mythology and Ritual </a:t>
            </a:r>
            <a:endParaRPr lang="en-US" dirty="0" smtClean="0"/>
          </a:p>
          <a:p>
            <a:pPr>
              <a:buNone/>
              <a:tabLst>
                <a:tab pos="454025" algn="l"/>
                <a:tab pos="687388" algn="l"/>
                <a:tab pos="920750" algn="l"/>
                <a:tab pos="1139825" algn="l"/>
                <a:tab pos="1373188" algn="l"/>
                <a:tab pos="1593850" algn="l"/>
                <a:tab pos="1827213" algn="l"/>
                <a:tab pos="2060575" algn="l"/>
                <a:tab pos="2281238" algn="l"/>
              </a:tabLst>
            </a:pPr>
            <a:r>
              <a:rPr lang="el-GR" dirty="0" smtClean="0"/>
              <a:t>Σχήμα πέντε μοτίβων (</a:t>
            </a:r>
            <a:r>
              <a:rPr lang="en-US" dirty="0" err="1" smtClean="0"/>
              <a:t>motifems</a:t>
            </a:r>
            <a:r>
              <a:rPr lang="en-US" dirty="0" smtClean="0"/>
              <a:t>):</a:t>
            </a:r>
          </a:p>
          <a:p>
            <a:pPr>
              <a:tabLst>
                <a:tab pos="454025" algn="l"/>
                <a:tab pos="687388" algn="l"/>
                <a:tab pos="920750" algn="l"/>
                <a:tab pos="1139825" algn="l"/>
                <a:tab pos="1373188" algn="l"/>
                <a:tab pos="1593850" algn="l"/>
                <a:tab pos="1827213" algn="l"/>
                <a:tab pos="2060575" algn="l"/>
                <a:tab pos="2281238" algn="l"/>
              </a:tabLst>
            </a:pPr>
            <a:r>
              <a:rPr lang="en-US" dirty="0" smtClean="0"/>
              <a:t> 1. </a:t>
            </a:r>
            <a:r>
              <a:rPr lang="el-GR" dirty="0" smtClean="0"/>
              <a:t>Η ηρωίδα φεύγει από το σπίτι της</a:t>
            </a:r>
            <a:r>
              <a:rPr lang="en-US" dirty="0" smtClean="0"/>
              <a:t>. (departure) </a:t>
            </a:r>
          </a:p>
          <a:p>
            <a:pPr>
              <a:tabLst>
                <a:tab pos="454025" algn="l"/>
                <a:tab pos="687388" algn="l"/>
                <a:tab pos="920750" algn="l"/>
                <a:tab pos="1139825" algn="l"/>
                <a:tab pos="1373188" algn="l"/>
                <a:tab pos="1593850" algn="l"/>
                <a:tab pos="1827213" algn="l"/>
                <a:tab pos="2060575" algn="l"/>
                <a:tab pos="2281238" algn="l"/>
              </a:tabLst>
            </a:pPr>
            <a:r>
              <a:rPr lang="en-US" dirty="0" smtClean="0"/>
              <a:t> 2.</a:t>
            </a:r>
            <a:r>
              <a:rPr lang="el-GR" dirty="0" smtClean="0"/>
              <a:t> Η ηρωίδα εισέρχεται σε μοναχικό τόπο</a:t>
            </a:r>
            <a:r>
              <a:rPr lang="en-US" dirty="0" smtClean="0"/>
              <a:t>. (seclusion)</a:t>
            </a:r>
          </a:p>
          <a:p>
            <a:pPr>
              <a:tabLst>
                <a:tab pos="454025" algn="l"/>
                <a:tab pos="687388" algn="l"/>
                <a:tab pos="920750" algn="l"/>
                <a:tab pos="1139825" algn="l"/>
                <a:tab pos="1373188" algn="l"/>
                <a:tab pos="1593850" algn="l"/>
                <a:tab pos="1827213" algn="l"/>
                <a:tab pos="2060575" algn="l"/>
                <a:tab pos="2281238" algn="l"/>
              </a:tabLst>
            </a:pPr>
            <a:r>
              <a:rPr lang="en-US" dirty="0" smtClean="0"/>
              <a:t> 3.</a:t>
            </a:r>
            <a:r>
              <a:rPr lang="el-GR" dirty="0" smtClean="0"/>
              <a:t> Μένει έγκυος από κάποιον θεό</a:t>
            </a:r>
            <a:r>
              <a:rPr lang="en-US" dirty="0" smtClean="0"/>
              <a:t>. (rape)</a:t>
            </a:r>
          </a:p>
          <a:p>
            <a:pPr>
              <a:tabLst>
                <a:tab pos="454025" algn="l"/>
                <a:tab pos="687388" algn="l"/>
                <a:tab pos="920750" algn="l"/>
                <a:tab pos="1139825" algn="l"/>
                <a:tab pos="1373188" algn="l"/>
                <a:tab pos="1593850" algn="l"/>
                <a:tab pos="1827213" algn="l"/>
                <a:tab pos="2060575" algn="l"/>
                <a:tab pos="2281238" algn="l"/>
              </a:tabLst>
            </a:pPr>
            <a:r>
              <a:rPr lang="en-US" dirty="0" smtClean="0"/>
              <a:t> 4.</a:t>
            </a:r>
            <a:r>
              <a:rPr lang="el-GR" dirty="0" smtClean="0"/>
              <a:t> Υποφέρει</a:t>
            </a:r>
            <a:r>
              <a:rPr lang="en-US" dirty="0" smtClean="0"/>
              <a:t>. (tribulation) </a:t>
            </a:r>
          </a:p>
          <a:p>
            <a:pPr>
              <a:tabLst>
                <a:tab pos="454025" algn="l"/>
                <a:tab pos="687388" algn="l"/>
                <a:tab pos="920750" algn="l"/>
                <a:tab pos="1139825" algn="l"/>
                <a:tab pos="1373188" algn="l"/>
                <a:tab pos="1593850" algn="l"/>
                <a:tab pos="1827213" algn="l"/>
                <a:tab pos="2060575" algn="l"/>
                <a:tab pos="2281238" algn="l"/>
              </a:tabLst>
            </a:pPr>
            <a:r>
              <a:rPr lang="en-US" dirty="0" smtClean="0"/>
              <a:t> 5.</a:t>
            </a:r>
            <a:r>
              <a:rPr lang="el-GR" dirty="0" smtClean="0"/>
              <a:t> Διασώζεται και γεννά αγόρι</a:t>
            </a:r>
            <a:r>
              <a:rPr lang="en-US" dirty="0" smtClean="0"/>
              <a:t>. (rescue) </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67544" y="609600"/>
            <a:ext cx="8496944" cy="5676920"/>
          </a:xfrm>
        </p:spPr>
        <p:txBody>
          <a:bodyPr>
            <a:normAutofit/>
          </a:bodyPr>
          <a:lstStyle/>
          <a:p>
            <a:pPr algn="l"/>
            <a:r>
              <a:rPr lang="el-GR" sz="3200" b="1" dirty="0" smtClean="0">
                <a:solidFill>
                  <a:schemeClr val="tx1"/>
                </a:solidFill>
              </a:rPr>
              <a:t>Θεωρίες 21</a:t>
            </a:r>
            <a:r>
              <a:rPr lang="el-GR" sz="3200" b="1" baseline="30000" dirty="0" smtClean="0">
                <a:solidFill>
                  <a:schemeClr val="tx1"/>
                </a:solidFill>
              </a:rPr>
              <a:t>ου</a:t>
            </a:r>
            <a:r>
              <a:rPr lang="el-GR" sz="3200" b="1" dirty="0" smtClean="0">
                <a:solidFill>
                  <a:schemeClr val="tx1"/>
                </a:solidFill>
              </a:rPr>
              <a:t> αι. </a:t>
            </a:r>
            <a:br>
              <a:rPr lang="el-GR" sz="3200" b="1" dirty="0" smtClean="0">
                <a:solidFill>
                  <a:schemeClr val="tx1"/>
                </a:solidFill>
              </a:rPr>
            </a:br>
            <a:r>
              <a:rPr lang="el-GR" sz="3200" b="1" dirty="0" smtClean="0">
                <a:solidFill>
                  <a:schemeClr val="tx1"/>
                </a:solidFill>
              </a:rPr>
              <a:t>Μύθος ως τμήμα της Θεωρίας της Λογοτεχνίας</a:t>
            </a:r>
            <a:r>
              <a:rPr lang="el-GR" sz="3200" dirty="0" smtClean="0">
                <a:solidFill>
                  <a:schemeClr val="tx1"/>
                </a:solidFill>
              </a:rPr>
              <a:t/>
            </a:r>
            <a:br>
              <a:rPr lang="el-GR" sz="3200" dirty="0" smtClean="0">
                <a:solidFill>
                  <a:schemeClr val="tx1"/>
                </a:solidFill>
              </a:rPr>
            </a:br>
            <a:r>
              <a:rPr lang="el-GR" sz="3200" dirty="0" smtClean="0">
                <a:solidFill>
                  <a:schemeClr val="tx1"/>
                </a:solidFill>
              </a:rPr>
              <a:t/>
            </a:r>
            <a:br>
              <a:rPr lang="el-GR" sz="3200" dirty="0" smtClean="0">
                <a:solidFill>
                  <a:schemeClr val="tx1"/>
                </a:solidFill>
              </a:rPr>
            </a:br>
            <a:r>
              <a:rPr lang="el-GR" sz="3200" dirty="0" smtClean="0">
                <a:solidFill>
                  <a:schemeClr val="tx1"/>
                </a:solidFill>
              </a:rPr>
              <a:t>Οι συγκεκριμένες εκδοχές των μύθων είναι λογοτεχνικά κατασκευάσματα και αποσκοπούν σε </a:t>
            </a:r>
            <a:r>
              <a:rPr lang="el-GR" sz="3200" dirty="0" err="1" smtClean="0">
                <a:solidFill>
                  <a:schemeClr val="tx1"/>
                </a:solidFill>
              </a:rPr>
              <a:t>πολυεπίπεδο</a:t>
            </a:r>
            <a:r>
              <a:rPr lang="el-GR" sz="3200" dirty="0" smtClean="0">
                <a:solidFill>
                  <a:schemeClr val="tx1"/>
                </a:solidFill>
              </a:rPr>
              <a:t> διάλογο με το κείμενο εντός του οποίου καταγράφονται </a:t>
            </a:r>
            <a:br>
              <a:rPr lang="el-GR" sz="3200" dirty="0" smtClean="0">
                <a:solidFill>
                  <a:schemeClr val="tx1"/>
                </a:solidFill>
              </a:rPr>
            </a:br>
            <a:r>
              <a:rPr lang="en-US" sz="3200" dirty="0" smtClean="0">
                <a:solidFill>
                  <a:schemeClr val="tx1"/>
                </a:solidFill>
              </a:rPr>
              <a:t> </a:t>
            </a:r>
            <a:br>
              <a:rPr lang="en-US" sz="3200" dirty="0" smtClean="0">
                <a:solidFill>
                  <a:schemeClr val="tx1"/>
                </a:solidFill>
              </a:rPr>
            </a:br>
            <a:r>
              <a:rPr lang="el-GR" sz="3200" b="1" dirty="0" err="1" smtClean="0">
                <a:solidFill>
                  <a:schemeClr val="tx1"/>
                </a:solidFill>
              </a:rPr>
              <a:t>Αφηγηματολογία</a:t>
            </a:r>
            <a:r>
              <a:rPr lang="el-GR" sz="3200" b="1" dirty="0" smtClean="0">
                <a:solidFill>
                  <a:schemeClr val="tx1"/>
                </a:solidFill>
              </a:rPr>
              <a:t> </a:t>
            </a:r>
            <a:r>
              <a:rPr lang="en-US" sz="3200" dirty="0" smtClean="0">
                <a:solidFill>
                  <a:schemeClr val="tx1"/>
                </a:solidFill>
              </a:rPr>
              <a:t>(G. </a:t>
            </a:r>
            <a:r>
              <a:rPr lang="en-US" sz="3200" dirty="0" err="1" smtClean="0">
                <a:solidFill>
                  <a:schemeClr val="tx1"/>
                </a:solidFill>
              </a:rPr>
              <a:t>Gennette</a:t>
            </a:r>
            <a:r>
              <a:rPr lang="en-US" sz="3200" dirty="0" smtClean="0">
                <a:solidFill>
                  <a:schemeClr val="tx1"/>
                </a:solidFill>
              </a:rPr>
              <a:t>; Irene De </a:t>
            </a:r>
            <a:r>
              <a:rPr lang="en-US" sz="3200" dirty="0" err="1" smtClean="0">
                <a:solidFill>
                  <a:schemeClr val="tx1"/>
                </a:solidFill>
              </a:rPr>
              <a:t>Jong</a:t>
            </a:r>
            <a:r>
              <a:rPr lang="en-US" sz="3200" dirty="0" smtClean="0">
                <a:solidFill>
                  <a:schemeClr val="tx1"/>
                </a:solidFill>
              </a:rPr>
              <a:t>)</a:t>
            </a:r>
            <a:r>
              <a:rPr lang="el-GR" sz="3200" b="1" dirty="0" smtClean="0">
                <a:solidFill>
                  <a:schemeClr val="tx1"/>
                </a:solidFill>
              </a:rPr>
              <a:t/>
            </a:r>
            <a:br>
              <a:rPr lang="el-GR" sz="3200" b="1" dirty="0" smtClean="0">
                <a:solidFill>
                  <a:schemeClr val="tx1"/>
                </a:solidFill>
              </a:rPr>
            </a:br>
            <a:r>
              <a:rPr lang="el-GR" sz="3200" b="1" dirty="0" smtClean="0">
                <a:solidFill>
                  <a:schemeClr val="tx1"/>
                </a:solidFill>
              </a:rPr>
              <a:t>Διακειμενικότητα / </a:t>
            </a:r>
            <a:r>
              <a:rPr lang="el-GR" sz="3200" b="1" dirty="0" err="1" smtClean="0">
                <a:solidFill>
                  <a:schemeClr val="tx1"/>
                </a:solidFill>
              </a:rPr>
              <a:t>Μεταλογοτεχνικότητα</a:t>
            </a:r>
            <a:r>
              <a:rPr lang="el-GR" sz="3200" b="1" dirty="0" smtClean="0">
                <a:solidFill>
                  <a:schemeClr val="tx1"/>
                </a:solidFill>
              </a:rPr>
              <a:t/>
            </a:r>
            <a:br>
              <a:rPr lang="el-GR" sz="3200" b="1" dirty="0" smtClean="0">
                <a:solidFill>
                  <a:schemeClr val="tx1"/>
                </a:solidFill>
              </a:rPr>
            </a:br>
            <a:r>
              <a:rPr lang="el-GR" sz="3200" b="1" dirty="0" smtClean="0">
                <a:solidFill>
                  <a:schemeClr val="tx1"/>
                </a:solidFill>
              </a:rPr>
              <a:t>Φεμινιστική Ερμηνεία </a:t>
            </a:r>
            <a:endParaRPr lang="el-GR" sz="3200" b="1" dirty="0">
              <a:solidFill>
                <a:schemeClr val="tx1"/>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sz="4000" dirty="0" err="1" smtClean="0"/>
              <a:t>Διακειμενικότητα—Λογοτεχνικές</a:t>
            </a:r>
            <a:r>
              <a:rPr lang="el-GR" sz="4000" dirty="0" smtClean="0"/>
              <a:t> Θεωρίες</a:t>
            </a:r>
            <a:endParaRPr lang="el-GR" sz="4000" dirty="0"/>
          </a:p>
        </p:txBody>
      </p:sp>
      <p:sp>
        <p:nvSpPr>
          <p:cNvPr id="3" name="2 - Υπότιτλος"/>
          <p:cNvSpPr>
            <a:spLocks noGrp="1"/>
          </p:cNvSpPr>
          <p:nvPr>
            <p:ph idx="1"/>
          </p:nvPr>
        </p:nvSpPr>
        <p:spPr/>
        <p:txBody>
          <a:bodyPr>
            <a:normAutofit fontScale="92500" lnSpcReduction="20000"/>
          </a:bodyPr>
          <a:lstStyle/>
          <a:p>
            <a:pPr algn="l"/>
            <a:r>
              <a:rPr lang="en-US" dirty="0" smtClean="0">
                <a:solidFill>
                  <a:schemeClr val="tx1"/>
                </a:solidFill>
              </a:rPr>
              <a:t>Julia </a:t>
            </a:r>
            <a:r>
              <a:rPr lang="en-US" dirty="0" err="1" smtClean="0">
                <a:solidFill>
                  <a:schemeClr val="tx1"/>
                </a:solidFill>
              </a:rPr>
              <a:t>Kristeva</a:t>
            </a:r>
            <a:r>
              <a:rPr lang="en-US" dirty="0" smtClean="0">
                <a:solidFill>
                  <a:schemeClr val="tx1"/>
                </a:solidFill>
              </a:rPr>
              <a:t> </a:t>
            </a:r>
            <a:r>
              <a:rPr lang="el-GR" b="1" dirty="0" err="1" smtClean="0">
                <a:solidFill>
                  <a:schemeClr val="tx1"/>
                </a:solidFill>
              </a:rPr>
              <a:t>αποδομισμός</a:t>
            </a:r>
            <a:r>
              <a:rPr lang="el-GR" dirty="0" smtClean="0">
                <a:solidFill>
                  <a:schemeClr val="tx1"/>
                </a:solidFill>
              </a:rPr>
              <a:t> (άρνηση της υπόστασης του συγγραφέα)</a:t>
            </a:r>
            <a:r>
              <a:rPr lang="en-US" dirty="0" smtClean="0">
                <a:solidFill>
                  <a:schemeClr val="tx1"/>
                </a:solidFill>
              </a:rPr>
              <a:t> 1970s</a:t>
            </a:r>
          </a:p>
          <a:p>
            <a:pPr algn="l"/>
            <a:r>
              <a:rPr lang="el-GR" b="1" dirty="0" smtClean="0">
                <a:solidFill>
                  <a:schemeClr val="tx1"/>
                </a:solidFill>
              </a:rPr>
              <a:t>Διακειμενικότητα</a:t>
            </a:r>
            <a:r>
              <a:rPr lang="el-GR" dirty="0" smtClean="0">
                <a:solidFill>
                  <a:schemeClr val="tx1"/>
                </a:solidFill>
              </a:rPr>
              <a:t> (</a:t>
            </a:r>
            <a:r>
              <a:rPr lang="en-US" dirty="0" err="1" smtClean="0">
                <a:solidFill>
                  <a:schemeClr val="tx1"/>
                </a:solidFill>
              </a:rPr>
              <a:t>Intertextuality</a:t>
            </a:r>
            <a:r>
              <a:rPr lang="en-US" dirty="0" smtClean="0">
                <a:solidFill>
                  <a:schemeClr val="tx1"/>
                </a:solidFill>
              </a:rPr>
              <a:t>: GB Conte) 1982</a:t>
            </a:r>
          </a:p>
          <a:p>
            <a:pPr algn="l"/>
            <a:r>
              <a:rPr lang="el-GR" b="1" dirty="0" smtClean="0">
                <a:solidFill>
                  <a:schemeClr val="tx1"/>
                </a:solidFill>
              </a:rPr>
              <a:t>Νέος Ιστορισμός </a:t>
            </a:r>
            <a:r>
              <a:rPr lang="el-GR" dirty="0" smtClean="0">
                <a:solidFill>
                  <a:schemeClr val="tx1"/>
                </a:solidFill>
              </a:rPr>
              <a:t>(</a:t>
            </a:r>
            <a:r>
              <a:rPr lang="en-US" dirty="0" smtClean="0">
                <a:solidFill>
                  <a:schemeClr val="tx1"/>
                </a:solidFill>
              </a:rPr>
              <a:t>New Historicism: St</a:t>
            </a:r>
            <a:r>
              <a:rPr lang="el-GR" dirty="0" smtClean="0">
                <a:solidFill>
                  <a:schemeClr val="tx1"/>
                </a:solidFill>
              </a:rPr>
              <a:t>.</a:t>
            </a:r>
            <a:r>
              <a:rPr lang="en-US" dirty="0" smtClean="0">
                <a:solidFill>
                  <a:schemeClr val="tx1"/>
                </a:solidFill>
              </a:rPr>
              <a:t> </a:t>
            </a:r>
            <a:r>
              <a:rPr lang="en-US" dirty="0" err="1" smtClean="0">
                <a:solidFill>
                  <a:schemeClr val="tx1"/>
                </a:solidFill>
              </a:rPr>
              <a:t>Greenblatt</a:t>
            </a:r>
            <a:r>
              <a:rPr lang="en-US" dirty="0" smtClean="0">
                <a:solidFill>
                  <a:schemeClr val="tx1"/>
                </a:solidFill>
              </a:rPr>
              <a:t>) 1990s: </a:t>
            </a:r>
            <a:r>
              <a:rPr lang="el-GR" dirty="0" smtClean="0">
                <a:solidFill>
                  <a:schemeClr val="tx1"/>
                </a:solidFill>
              </a:rPr>
              <a:t>Οι </a:t>
            </a:r>
            <a:r>
              <a:rPr lang="el-GR" dirty="0" err="1" smtClean="0">
                <a:solidFill>
                  <a:schemeClr val="tx1"/>
                </a:solidFill>
              </a:rPr>
              <a:t>Νεοιστοριστές</a:t>
            </a:r>
            <a:r>
              <a:rPr lang="el-GR" dirty="0" smtClean="0">
                <a:solidFill>
                  <a:schemeClr val="tx1"/>
                </a:solidFill>
              </a:rPr>
              <a:t> αποσκοπούν ταυτόχρονα να κατανοήσουν ένα έργο/αφήγηση μέσα από το ιστορικό πλαίσιο εντός του οποίου δημιουργήθηκε και να κατανοήσουν την πολιτισμική και ιδεολογική ιστορία μέσα από την λογοτεχνία/αφήγηση </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normAutofit fontScale="90000"/>
          </a:bodyPr>
          <a:lstStyle/>
          <a:p>
            <a:pPr eaLnBrk="1" hangingPunct="1"/>
            <a:r>
              <a:rPr lang="el-GR" dirty="0" smtClean="0"/>
              <a:t>Φεμινιστική Προσέγγιση του Μύθου</a:t>
            </a:r>
            <a:endParaRPr lang="en-US" dirty="0" smtClean="0"/>
          </a:p>
        </p:txBody>
      </p:sp>
      <p:sp>
        <p:nvSpPr>
          <p:cNvPr id="2" name="Θέση περιεχομένου 1"/>
          <p:cNvSpPr>
            <a:spLocks noGrp="1"/>
          </p:cNvSpPr>
          <p:nvPr>
            <p:ph sz="half" idx="1"/>
          </p:nvPr>
        </p:nvSpPr>
        <p:spPr>
          <a:xfrm>
            <a:off x="473005" y="1196752"/>
            <a:ext cx="4038600" cy="4752528"/>
          </a:xfrm>
        </p:spPr>
        <p:txBody>
          <a:bodyPr>
            <a:normAutofit fontScale="77500" lnSpcReduction="20000"/>
          </a:bodyPr>
          <a:lstStyle/>
          <a:p>
            <a:r>
              <a:rPr lang="en-US" b="1" dirty="0" err="1"/>
              <a:t>Marija</a:t>
            </a:r>
            <a:r>
              <a:rPr lang="en-US" b="1" dirty="0"/>
              <a:t> </a:t>
            </a:r>
            <a:r>
              <a:rPr lang="en-US" b="1" dirty="0" err="1"/>
              <a:t>Gimbutas</a:t>
            </a:r>
            <a:r>
              <a:rPr lang="en-US" b="1" dirty="0"/>
              <a:t> (1921-1994)</a:t>
            </a:r>
          </a:p>
          <a:p>
            <a:r>
              <a:rPr lang="el-GR" dirty="0"/>
              <a:t>αρχαιολόγος, λαογράφος και γλωσσολόγος.</a:t>
            </a:r>
            <a:r>
              <a:rPr lang="en-US" dirty="0"/>
              <a:t> </a:t>
            </a:r>
            <a:endParaRPr lang="el-GR" dirty="0"/>
          </a:p>
          <a:p>
            <a:r>
              <a:rPr lang="el-GR" dirty="0"/>
              <a:t>Ριζοσπαστική θεωρία της Θεότητας με βάση τα αρχαιολογικά ευρήματα για τις Μητριαρχικές κοινωνίες της προϊστορικής Ευρώπης. </a:t>
            </a:r>
          </a:p>
          <a:p>
            <a:pPr marL="0" indent="0">
              <a:buNone/>
            </a:pPr>
            <a:endParaRPr lang="en-US" dirty="0" smtClean="0"/>
          </a:p>
          <a:p>
            <a:pPr lvl="1"/>
            <a:r>
              <a:rPr lang="en-US" dirty="0" smtClean="0"/>
              <a:t>Mary </a:t>
            </a:r>
            <a:r>
              <a:rPr lang="en-US" dirty="0" err="1"/>
              <a:t>Lefkowitz</a:t>
            </a:r>
            <a:r>
              <a:rPr lang="el-GR" dirty="0"/>
              <a:t> 	</a:t>
            </a:r>
            <a:endParaRPr lang="en-US" dirty="0" smtClean="0"/>
          </a:p>
          <a:p>
            <a:pPr lvl="1"/>
            <a:r>
              <a:rPr lang="en-US" dirty="0" smtClean="0"/>
              <a:t>Judith </a:t>
            </a:r>
            <a:r>
              <a:rPr lang="en-US" dirty="0"/>
              <a:t>Hallett </a:t>
            </a:r>
          </a:p>
          <a:p>
            <a:pPr lvl="1"/>
            <a:r>
              <a:rPr lang="en-US" dirty="0"/>
              <a:t>Mary-Kay </a:t>
            </a:r>
            <a:r>
              <a:rPr lang="en-US" dirty="0" err="1"/>
              <a:t>Gamel</a:t>
            </a:r>
            <a:r>
              <a:rPr lang="en-US" dirty="0"/>
              <a:t>	</a:t>
            </a:r>
            <a:endParaRPr lang="en-US" dirty="0" smtClean="0"/>
          </a:p>
          <a:p>
            <a:pPr lvl="1"/>
            <a:r>
              <a:rPr lang="en-US" dirty="0" smtClean="0"/>
              <a:t>Barbara </a:t>
            </a:r>
            <a:r>
              <a:rPr lang="en-US" dirty="0"/>
              <a:t>Gold </a:t>
            </a:r>
          </a:p>
          <a:p>
            <a:pPr lvl="1"/>
            <a:r>
              <a:rPr lang="en-US" dirty="0"/>
              <a:t>Lillian Doherty	</a:t>
            </a:r>
            <a:endParaRPr lang="en-US" dirty="0" smtClean="0"/>
          </a:p>
          <a:p>
            <a:pPr lvl="1"/>
            <a:r>
              <a:rPr lang="en-US" dirty="0" smtClean="0"/>
              <a:t>Helen King</a:t>
            </a:r>
          </a:p>
        </p:txBody>
      </p:sp>
      <p:pic>
        <p:nvPicPr>
          <p:cNvPr id="4" name="Θέση περιεχομένου 3" descr="Prof. Dr. Marija Gimbutas at the Frauenmuseum Wiesbaden, Germany 1993"/>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a:xfrm>
            <a:off x="4740464" y="1268760"/>
            <a:ext cx="3953491" cy="3568193"/>
          </a:xfrm>
        </p:spPr>
      </p:pic>
      <p:sp>
        <p:nvSpPr>
          <p:cNvPr id="8" name="TextBox 7"/>
          <p:cNvSpPr txBox="1"/>
          <p:nvPr/>
        </p:nvSpPr>
        <p:spPr>
          <a:xfrm>
            <a:off x="4740464" y="5027825"/>
            <a:ext cx="3946336" cy="936104"/>
          </a:xfrm>
          <a:prstGeom prst="rect">
            <a:avLst/>
          </a:prstGeom>
        </p:spPr>
        <p:txBody>
          <a:bodyPr vert="horz" wrap="square" lIns="91440" tIns="45720" rIns="91440" bIns="45720" rtlCol="0" anchor="ctr">
            <a:noAutofit/>
          </a:bodyPr>
          <a:lstStyle/>
          <a:p>
            <a:pPr marL="0" lvl="1"/>
            <a:r>
              <a:rPr lang="el-GR" sz="1600" b="1" dirty="0" smtClean="0">
                <a:latin typeface="+mj-lt"/>
              </a:rPr>
              <a:t>Εικόνα</a:t>
            </a:r>
            <a:r>
              <a:rPr lang="el-GR" sz="1600" dirty="0" smtClean="0">
                <a:latin typeface="+mj-lt"/>
              </a:rPr>
              <a:t> </a:t>
            </a:r>
            <a:r>
              <a:rPr lang="en-US" sz="1600" b="1" dirty="0" smtClean="0">
                <a:latin typeface="+mj-lt"/>
              </a:rPr>
              <a:t>13</a:t>
            </a:r>
            <a:r>
              <a:rPr lang="el-GR" sz="1600" b="1" dirty="0" smtClean="0">
                <a:latin typeface="+mj-lt"/>
              </a:rPr>
              <a:t>.</a:t>
            </a:r>
            <a:r>
              <a:rPr lang="en-US" sz="1600" dirty="0" smtClean="0"/>
              <a:t> </a:t>
            </a:r>
            <a:r>
              <a:rPr lang="en-US" sz="1600" dirty="0">
                <a:latin typeface="+mj-lt"/>
              </a:rPr>
              <a:t>Prof. Dr. </a:t>
            </a:r>
            <a:r>
              <a:rPr lang="en-US" sz="1600" dirty="0" err="1">
                <a:latin typeface="+mj-lt"/>
              </a:rPr>
              <a:t>Marija</a:t>
            </a:r>
            <a:r>
              <a:rPr lang="en-US" sz="1600" dirty="0">
                <a:latin typeface="+mj-lt"/>
              </a:rPr>
              <a:t> </a:t>
            </a:r>
            <a:r>
              <a:rPr lang="en-US" sz="1600" dirty="0" err="1">
                <a:latin typeface="+mj-lt"/>
              </a:rPr>
              <a:t>Gimbutas</a:t>
            </a:r>
            <a:r>
              <a:rPr lang="en-US" sz="1600" dirty="0">
                <a:latin typeface="+mj-lt"/>
              </a:rPr>
              <a:t> at the </a:t>
            </a:r>
            <a:r>
              <a:rPr lang="en-US" sz="1600" dirty="0" err="1">
                <a:latin typeface="+mj-lt"/>
              </a:rPr>
              <a:t>Frauenmuseum</a:t>
            </a:r>
            <a:r>
              <a:rPr lang="en-US" sz="1600" dirty="0">
                <a:latin typeface="+mj-lt"/>
              </a:rPr>
              <a:t> Wiesbaden, Germany 1993</a:t>
            </a:r>
          </a:p>
          <a:p>
            <a:endParaRPr lang="el-GR" sz="1600" dirty="0" smtClean="0">
              <a:latin typeface="+mj-lt"/>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Χρηματοδότηση</a:t>
            </a:r>
            <a:endParaRPr lang="el-GR" dirty="0"/>
          </a:p>
        </p:txBody>
      </p:sp>
      <p:sp>
        <p:nvSpPr>
          <p:cNvPr id="3" name="Content Placeholder 2"/>
          <p:cNvSpPr>
            <a:spLocks noGrp="1"/>
          </p:cNvSpPr>
          <p:nvPr>
            <p:ph idx="1"/>
          </p:nvPr>
        </p:nvSpPr>
        <p:spPr>
          <a:xfrm>
            <a:off x="1485900" y="1862827"/>
            <a:ext cx="6172200" cy="3394472"/>
          </a:xfrm>
        </p:spPr>
        <p:txBody>
          <a:bodyPr>
            <a:normAutofit/>
          </a:bodyPr>
          <a:lstStyle/>
          <a:p>
            <a:r>
              <a:rPr lang="el-GR" sz="1500" dirty="0"/>
              <a:t>Το παρόν εκπαιδευτικό υλικό έχει αναπτυχθεί </a:t>
            </a:r>
            <a:r>
              <a:rPr lang="el-GR" sz="1500" dirty="0" err="1"/>
              <a:t>στ</a:t>
            </a:r>
            <a:r>
              <a:rPr lang="en-US" sz="1500" dirty="0"/>
              <a:t>o</a:t>
            </a:r>
            <a:r>
              <a:rPr lang="el-GR" sz="1500" dirty="0"/>
              <a:t> </a:t>
            </a:r>
            <a:r>
              <a:rPr lang="el-GR" sz="1500" dirty="0" err="1"/>
              <a:t>πλαίσι</a:t>
            </a:r>
            <a:r>
              <a:rPr lang="en-US" sz="1500" dirty="0"/>
              <a:t>o</a:t>
            </a:r>
            <a:r>
              <a:rPr lang="el-GR" sz="1500" dirty="0"/>
              <a:t> του εκπαιδευτικού έργου του διδάσκοντα.</a:t>
            </a:r>
            <a:endParaRPr lang="en-US" sz="1500" dirty="0"/>
          </a:p>
          <a:p>
            <a:r>
              <a:rPr lang="el-GR" sz="1500" dirty="0"/>
              <a:t>Το έργο «</a:t>
            </a:r>
            <a:r>
              <a:rPr lang="el-GR" sz="1500" b="1" dirty="0"/>
              <a:t>Ανοικτά Ακαδημαϊκά Μαθήματα στο Πανεπιστήμιο Αθηνών</a:t>
            </a:r>
            <a:r>
              <a:rPr lang="el-GR" sz="1500" dirty="0"/>
              <a:t>» έχει χρηματοδοτήσει μόνο την αναδιαμόρφωση του εκπαιδευτικού υλικού. </a:t>
            </a:r>
            <a:endParaRPr lang="en-US" sz="1500" dirty="0"/>
          </a:p>
          <a:p>
            <a:r>
              <a:rPr lang="el-GR" sz="1500" dirty="0"/>
              <a:t>Το έργο υλοποιείται στο πλαίσιο του Επιχειρησιακού Προγράμματος «Εκπαίδευση και Δια Βίου Μάθηση» και συγχρηματοδοτείται από την Ευρωπαϊκή Ένωση (Ευρωπαϊκό Κοινωνικό Ταμείο) και από εθνικούς πόρους.</a:t>
            </a:r>
          </a:p>
        </p:txBody>
      </p:sp>
      <p:pic>
        <p:nvPicPr>
          <p:cNvPr id="7" name="Picture 6" descr="Λογότυπο Επιχειρησιακού Προγράμματος Εκπαίδευση και Δια βίου Μάθηση"/>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57754" y="4347102"/>
            <a:ext cx="4126230" cy="1040130"/>
          </a:xfrm>
          <a:prstGeom prst="rect">
            <a:avLst/>
          </a:prstGeom>
        </p:spPr>
      </p:pic>
    </p:spTree>
    <p:extLst>
      <p:ext uri="{BB962C8B-B14F-4D97-AF65-F5344CB8AC3E}">
        <p14:creationId xmlns:p14="http://schemas.microsoft.com/office/powerpoint/2010/main" val="2879272150"/>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el-GR" sz="3300" dirty="0"/>
              <a:t>Σημειώματα</a:t>
            </a:r>
          </a:p>
        </p:txBody>
      </p:sp>
      <p:sp>
        <p:nvSpPr>
          <p:cNvPr id="5" name="Text Placeholder 4"/>
          <p:cNvSpPr>
            <a:spLocks noGrp="1"/>
          </p:cNvSpPr>
          <p:nvPr>
            <p:ph type="body" idx="1"/>
          </p:nvPr>
        </p:nvSpPr>
        <p:spPr/>
        <p:txBody>
          <a:bodyPr/>
          <a:lstStyle/>
          <a:p>
            <a:endParaRPr lang="el-GR"/>
          </a:p>
        </p:txBody>
      </p:sp>
    </p:spTree>
    <p:extLst>
      <p:ext uri="{BB962C8B-B14F-4D97-AF65-F5344CB8AC3E}">
        <p14:creationId xmlns:p14="http://schemas.microsoft.com/office/powerpoint/2010/main" val="398306554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143000" y="1063229"/>
            <a:ext cx="6858000" cy="857250"/>
          </a:xfrm>
        </p:spPr>
        <p:txBody>
          <a:bodyPr>
            <a:noAutofit/>
          </a:bodyPr>
          <a:lstStyle/>
          <a:p>
            <a:r>
              <a:rPr lang="el-GR" dirty="0"/>
              <a:t>Σημείωμα Ιστορικού </a:t>
            </a:r>
            <a:r>
              <a:rPr lang="el-GR" dirty="0" smtClean="0"/>
              <a:t>Εκδόσεων</a:t>
            </a:r>
            <a:r>
              <a:rPr lang="en-US" dirty="0" smtClean="0"/>
              <a:t> </a:t>
            </a:r>
            <a:r>
              <a:rPr lang="el-GR" dirty="0" smtClean="0"/>
              <a:t>Έργου</a:t>
            </a:r>
            <a:endParaRPr lang="el-GR" dirty="0"/>
          </a:p>
        </p:txBody>
      </p:sp>
      <p:sp>
        <p:nvSpPr>
          <p:cNvPr id="5" name="Content Placeholder 4"/>
          <p:cNvSpPr>
            <a:spLocks noGrp="1"/>
          </p:cNvSpPr>
          <p:nvPr>
            <p:ph idx="1"/>
          </p:nvPr>
        </p:nvSpPr>
        <p:spPr>
          <a:xfrm>
            <a:off x="1318665" y="2024845"/>
            <a:ext cx="6439689" cy="3394472"/>
          </a:xfrm>
        </p:spPr>
        <p:txBody>
          <a:bodyPr>
            <a:normAutofit/>
          </a:bodyPr>
          <a:lstStyle/>
          <a:p>
            <a:pPr marL="0" indent="0">
              <a:buNone/>
            </a:pPr>
            <a:r>
              <a:rPr lang="el-GR" sz="1500" dirty="0"/>
              <a:t>Το παρόν έργο αποτελεί την έκδοση 1.0</a:t>
            </a:r>
          </a:p>
        </p:txBody>
      </p:sp>
    </p:spTree>
    <p:extLst>
      <p:ext uri="{BB962C8B-B14F-4D97-AF65-F5344CB8AC3E}">
        <p14:creationId xmlns:p14="http://schemas.microsoft.com/office/powerpoint/2010/main" val="180405930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Σημείωμα </a:t>
            </a:r>
            <a:r>
              <a:rPr lang="el-GR" dirty="0" smtClean="0"/>
              <a:t>Αναφοράς</a:t>
            </a:r>
            <a:endParaRPr lang="el-GR" dirty="0"/>
          </a:p>
        </p:txBody>
      </p:sp>
      <p:sp>
        <p:nvSpPr>
          <p:cNvPr id="3" name="Content Placeholder 2"/>
          <p:cNvSpPr>
            <a:spLocks noGrp="1"/>
          </p:cNvSpPr>
          <p:nvPr>
            <p:ph idx="1"/>
          </p:nvPr>
        </p:nvSpPr>
        <p:spPr/>
        <p:txBody>
          <a:bodyPr>
            <a:normAutofit/>
          </a:bodyPr>
          <a:lstStyle/>
          <a:p>
            <a:pPr marL="0" indent="0">
              <a:buNone/>
            </a:pPr>
            <a:r>
              <a:rPr lang="el-GR" sz="1500" dirty="0" err="1"/>
              <a:t>Copyright</a:t>
            </a:r>
            <a:r>
              <a:rPr lang="el-GR" sz="1500" dirty="0"/>
              <a:t> </a:t>
            </a:r>
            <a:r>
              <a:rPr lang="el-GR" sz="1500" dirty="0" err="1"/>
              <a:t>Εθνικόν</a:t>
            </a:r>
            <a:r>
              <a:rPr lang="el-GR" sz="1500" dirty="0"/>
              <a:t> και </a:t>
            </a:r>
            <a:r>
              <a:rPr lang="el-GR" sz="1500" dirty="0" err="1"/>
              <a:t>Καποδιστριακόν</a:t>
            </a:r>
            <a:r>
              <a:rPr lang="el-GR" sz="1500" dirty="0"/>
              <a:t> </a:t>
            </a:r>
            <a:r>
              <a:rPr lang="el-GR" sz="1500" dirty="0" err="1"/>
              <a:t>Πανεπιστήμιον</a:t>
            </a:r>
            <a:r>
              <a:rPr lang="el-GR" sz="1500" dirty="0"/>
              <a:t> Αθηνών</a:t>
            </a:r>
            <a:r>
              <a:rPr lang="en-US" sz="1500" dirty="0"/>
              <a:t>, </a:t>
            </a:r>
            <a:r>
              <a:rPr lang="el-GR" sz="1500" dirty="0"/>
              <a:t>Σοφία Παπαϊωάννου 2014</a:t>
            </a:r>
            <a:r>
              <a:rPr lang="en-US" sz="1500" dirty="0"/>
              <a:t>.</a:t>
            </a:r>
            <a:r>
              <a:rPr lang="el-GR" sz="1500" dirty="0"/>
              <a:t> Σοφία Παπαϊωάννου 2014. Τίτλος μαθήματος: «Εισαγωγή στην Αρχαία Ελληνική Μυθολογία</a:t>
            </a:r>
            <a:r>
              <a:rPr lang="en-US" sz="1500" dirty="0"/>
              <a:t> </a:t>
            </a:r>
            <a:r>
              <a:rPr lang="el-GR" sz="1500" dirty="0"/>
              <a:t>και Θρησκεία. Τίτλος ενότητας «Ενότητα</a:t>
            </a:r>
            <a:r>
              <a:rPr lang="en-US" sz="1500" dirty="0"/>
              <a:t> </a:t>
            </a:r>
            <a:r>
              <a:rPr lang="el-GR" sz="1500" dirty="0" smtClean="0"/>
              <a:t>Α </a:t>
            </a:r>
            <a:r>
              <a:rPr lang="en-US" sz="1500" dirty="0"/>
              <a:t>:</a:t>
            </a:r>
            <a:r>
              <a:rPr lang="el-GR" sz="1500" dirty="0"/>
              <a:t> </a:t>
            </a:r>
            <a:r>
              <a:rPr lang="el-GR" sz="1400" dirty="0"/>
              <a:t>Ορισμός του Μύθου και Θεωρίες Ερμηνείας του Μύθου</a:t>
            </a:r>
            <a:r>
              <a:rPr lang="en-US" sz="1400" dirty="0"/>
              <a:t>.</a:t>
            </a:r>
            <a:r>
              <a:rPr lang="el-GR" sz="1400" dirty="0"/>
              <a:t> </a:t>
            </a:r>
            <a:r>
              <a:rPr lang="en-US" sz="1400" dirty="0"/>
              <a:t/>
            </a:r>
            <a:br>
              <a:rPr lang="en-US" sz="1400" dirty="0"/>
            </a:br>
            <a:r>
              <a:rPr lang="el-GR" sz="1400" dirty="0"/>
              <a:t>2α. Θεωρίες-Σύγχρονες </a:t>
            </a:r>
            <a:r>
              <a:rPr lang="el-GR" sz="1400" dirty="0" smtClean="0"/>
              <a:t>Θεωρίες</a:t>
            </a:r>
            <a:r>
              <a:rPr lang="el-GR" sz="1500" dirty="0" smtClean="0"/>
              <a:t>, </a:t>
            </a:r>
            <a:r>
              <a:rPr lang="el-GR" sz="1400" dirty="0"/>
              <a:t>Θεωρίες Ερμηνείας των Μύθων</a:t>
            </a:r>
            <a:r>
              <a:rPr lang="en-US" sz="1400" dirty="0"/>
              <a:t> (2)</a:t>
            </a:r>
            <a:r>
              <a:rPr lang="el-GR" sz="1500" dirty="0" smtClean="0"/>
              <a:t>». </a:t>
            </a:r>
            <a:r>
              <a:rPr lang="el-GR" sz="1500" dirty="0"/>
              <a:t>Έκδοση: 1.0. Αθήνα 2014. </a:t>
            </a:r>
            <a:endParaRPr lang="en-US" sz="1500" dirty="0"/>
          </a:p>
          <a:p>
            <a:pPr marL="0" indent="0">
              <a:buNone/>
            </a:pPr>
            <a:r>
              <a:rPr lang="el-GR" sz="1500" dirty="0"/>
              <a:t>Διαθέσιμο από τη δικτυακή διεύθυνση:  (</a:t>
            </a:r>
            <a:r>
              <a:rPr lang="en-US" sz="1500" dirty="0">
                <a:hlinkClick r:id="rId3" tooltip="Αυτή η εξωτερική σύνδεση θα ανοίξει σε ένα νέο παράθυρο"/>
              </a:rPr>
              <a:t>http://opencourses.uoa.gr/courses/PHIL5/</a:t>
            </a:r>
            <a:r>
              <a:rPr lang="en-US" sz="1500" dirty="0"/>
              <a:t>)</a:t>
            </a:r>
            <a:endParaRPr lang="el-GR" sz="1500" dirty="0"/>
          </a:p>
          <a:p>
            <a:pPr marL="0" indent="0">
              <a:buNone/>
            </a:pPr>
            <a:endParaRPr lang="el-GR" sz="1500" dirty="0"/>
          </a:p>
          <a:p>
            <a:pPr marL="0" indent="0">
              <a:buNone/>
            </a:pPr>
            <a:endParaRPr lang="el-GR" sz="1500" dirty="0"/>
          </a:p>
        </p:txBody>
      </p:sp>
    </p:spTree>
    <p:extLst>
      <p:ext uri="{BB962C8B-B14F-4D97-AF65-F5344CB8AC3E}">
        <p14:creationId xmlns:p14="http://schemas.microsoft.com/office/powerpoint/2010/main" val="5249933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685800" y="285728"/>
            <a:ext cx="7772400" cy="1357322"/>
          </a:xfrm>
        </p:spPr>
        <p:txBody>
          <a:bodyPr>
            <a:normAutofit/>
          </a:bodyPr>
          <a:lstStyle/>
          <a:p>
            <a:r>
              <a:rPr lang="el-GR" sz="4000" b="1" dirty="0" smtClean="0"/>
              <a:t>Εξωγενείς</a:t>
            </a:r>
            <a:r>
              <a:rPr lang="en-US" sz="4000" dirty="0" smtClean="0"/>
              <a:t> </a:t>
            </a:r>
            <a:r>
              <a:rPr lang="el-GR" sz="4000" dirty="0" smtClean="0"/>
              <a:t>Θεωρίες: Οι Μύθοι ως Προϊόντα του </a:t>
            </a:r>
            <a:r>
              <a:rPr lang="el-GR" sz="4000" b="1" dirty="0" smtClean="0"/>
              <a:t>Περιβάλλοντος</a:t>
            </a:r>
            <a:endParaRPr lang="en-US" sz="4000" b="1" dirty="0"/>
          </a:p>
        </p:txBody>
      </p:sp>
      <p:sp>
        <p:nvSpPr>
          <p:cNvPr id="17411" name="Text Box 3"/>
          <p:cNvSpPr txBox="1">
            <a:spLocks noChangeArrowheads="1"/>
          </p:cNvSpPr>
          <p:nvPr/>
        </p:nvSpPr>
        <p:spPr bwMode="auto">
          <a:xfrm>
            <a:off x="412066" y="1916832"/>
            <a:ext cx="8319868" cy="4031873"/>
          </a:xfrm>
          <a:prstGeom prst="rect">
            <a:avLst/>
          </a:prstGeom>
          <a:noFill/>
          <a:ln w="9525">
            <a:noFill/>
            <a:miter lim="800000"/>
            <a:headEnd/>
            <a:tailEnd/>
          </a:ln>
        </p:spPr>
        <p:txBody>
          <a:bodyPr wrap="square">
            <a:spAutoFit/>
          </a:bodyPr>
          <a:lstStyle/>
          <a:p>
            <a:pPr marL="514350" indent="-514350">
              <a:buAutoNum type="arabicPeriod"/>
            </a:pPr>
            <a:r>
              <a:rPr lang="el-GR" sz="3200" dirty="0" err="1" smtClean="0">
                <a:latin typeface="+mj-lt"/>
              </a:rPr>
              <a:t>Ρατιοναλιστική</a:t>
            </a:r>
            <a:r>
              <a:rPr lang="el-GR" sz="3200" dirty="0" smtClean="0">
                <a:latin typeface="+mj-lt"/>
              </a:rPr>
              <a:t> ή Λογική Θεωρία του Μύθου</a:t>
            </a:r>
          </a:p>
          <a:p>
            <a:pPr marL="514350" indent="-514350">
              <a:buAutoNum type="arabicPeriod"/>
            </a:pPr>
            <a:r>
              <a:rPr lang="el-GR" sz="3200" dirty="0" smtClean="0">
                <a:latin typeface="+mj-lt"/>
              </a:rPr>
              <a:t>Λειτουργική Θεωρία του Μύθου 	</a:t>
            </a:r>
          </a:p>
          <a:p>
            <a:r>
              <a:rPr lang="el-GR" sz="3200" dirty="0" smtClean="0">
                <a:latin typeface="+mj-lt"/>
              </a:rPr>
              <a:t>	α. Μύθοι ως Αιτιολογία </a:t>
            </a:r>
            <a:endParaRPr lang="en-US" sz="3200" dirty="0">
              <a:latin typeface="+mj-lt"/>
            </a:endParaRPr>
          </a:p>
          <a:p>
            <a:r>
              <a:rPr lang="el-GR" sz="3200" dirty="0" smtClean="0">
                <a:latin typeface="+mj-lt"/>
              </a:rPr>
              <a:t>	β. Κοσμολογίες /Συγκριτική Μυθολογία </a:t>
            </a:r>
          </a:p>
          <a:p>
            <a:r>
              <a:rPr lang="el-GR" sz="3200" dirty="0" smtClean="0">
                <a:latin typeface="+mj-lt"/>
              </a:rPr>
              <a:t>	γ. Μύθοι ως Τελετουργία/Θρησκευτικά 	Δρώμενα</a:t>
            </a:r>
            <a:endParaRPr lang="en-US" sz="3200" dirty="0">
              <a:latin typeface="+mj-lt"/>
            </a:endParaRPr>
          </a:p>
          <a:p>
            <a:r>
              <a:rPr lang="el-GR" sz="3200" dirty="0" smtClean="0">
                <a:latin typeface="+mj-lt"/>
              </a:rPr>
              <a:t>	δ. Ανθρωπολογική Ερμηνεία / Μύθοι 	</a:t>
            </a:r>
            <a:r>
              <a:rPr lang="en-US" sz="3200" dirty="0" smtClean="0">
                <a:latin typeface="+mj-lt"/>
              </a:rPr>
              <a:t>Charter</a:t>
            </a:r>
            <a:endParaRPr lang="en-US" sz="32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iterate type="lt">
                                    <p:tmPct val="100000"/>
                                  </p:iterate>
                                  <p:childTnLst>
                                    <p:set>
                                      <p:cBhvr>
                                        <p:cTn id="6" dur="1" fill="hold">
                                          <p:stCondLst>
                                            <p:cond delay="0"/>
                                          </p:stCondLst>
                                        </p:cTn>
                                        <p:tgtEl>
                                          <p:spTgt spid="17411">
                                            <p:txEl>
                                              <p:pRg st="0" end="0"/>
                                            </p:txEl>
                                          </p:spTgt>
                                        </p:tgtEl>
                                        <p:attrNameLst>
                                          <p:attrName>style.visibility</p:attrName>
                                        </p:attrNameLst>
                                      </p:cBhvr>
                                      <p:to>
                                        <p:strVal val="visible"/>
                                      </p:to>
                                    </p:set>
                                    <p:animEffect transition="in" filter="wipe(up)">
                                      <p:cBhvr>
                                        <p:cTn id="7" dur="75"/>
                                        <p:tgtEl>
                                          <p:spTgt spid="17411">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2" name="type.wav"/>
                                        </p:tgtEl>
                                      </p:cMediaNode>
                                    </p:audio>
                                  </p:sub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iterate type="lt">
                                    <p:tmPct val="100000"/>
                                  </p:iterate>
                                  <p:childTnLst>
                                    <p:set>
                                      <p:cBhvr>
                                        <p:cTn id="11" dur="1" fill="hold">
                                          <p:stCondLst>
                                            <p:cond delay="0"/>
                                          </p:stCondLst>
                                        </p:cTn>
                                        <p:tgtEl>
                                          <p:spTgt spid="17411">
                                            <p:txEl>
                                              <p:pRg st="1" end="1"/>
                                            </p:txEl>
                                          </p:spTgt>
                                        </p:tgtEl>
                                        <p:attrNameLst>
                                          <p:attrName>style.visibility</p:attrName>
                                        </p:attrNameLst>
                                      </p:cBhvr>
                                      <p:to>
                                        <p:strVal val="visible"/>
                                      </p:to>
                                    </p:set>
                                    <p:animEffect transition="in" filter="wipe(up)">
                                      <p:cBhvr>
                                        <p:cTn id="12" dur="75"/>
                                        <p:tgtEl>
                                          <p:spTgt spid="17411">
                                            <p:txEl>
                                              <p:pRg st="1" end="1"/>
                                            </p:txEl>
                                          </p:spTgt>
                                        </p:tgtEl>
                                      </p:cBhvr>
                                    </p:animEffect>
                                  </p:childTnLst>
                                  <p:subTnLst>
                                    <p:audio>
                                      <p:cMediaNode>
                                        <p:cTn display="0" masterRel="sameClick">
                                          <p:stCondLst>
                                            <p:cond evt="begin" delay="0">
                                              <p:tn val="10"/>
                                            </p:cond>
                                          </p:stCondLst>
                                          <p:endCondLst>
                                            <p:cond evt="onStopAudio" delay="0">
                                              <p:tgtEl>
                                                <p:sldTgt/>
                                              </p:tgtEl>
                                            </p:cond>
                                          </p:endCondLst>
                                        </p:cTn>
                                        <p:tgtEl>
                                          <p:sndTgt r:embed="rId2" name="type.wav"/>
                                        </p:tgtEl>
                                      </p:cMediaNode>
                                    </p:audio>
                                  </p:sub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iterate type="lt">
                                    <p:tmPct val="100000"/>
                                  </p:iterate>
                                  <p:childTnLst>
                                    <p:set>
                                      <p:cBhvr>
                                        <p:cTn id="16" dur="1" fill="hold">
                                          <p:stCondLst>
                                            <p:cond delay="0"/>
                                          </p:stCondLst>
                                        </p:cTn>
                                        <p:tgtEl>
                                          <p:spTgt spid="17411">
                                            <p:txEl>
                                              <p:pRg st="2" end="2"/>
                                            </p:txEl>
                                          </p:spTgt>
                                        </p:tgtEl>
                                        <p:attrNameLst>
                                          <p:attrName>style.visibility</p:attrName>
                                        </p:attrNameLst>
                                      </p:cBhvr>
                                      <p:to>
                                        <p:strVal val="visible"/>
                                      </p:to>
                                    </p:set>
                                    <p:animEffect transition="in" filter="wipe(up)">
                                      <p:cBhvr>
                                        <p:cTn id="17" dur="75"/>
                                        <p:tgtEl>
                                          <p:spTgt spid="17411">
                                            <p:txEl>
                                              <p:pRg st="2" end="2"/>
                                            </p:txEl>
                                          </p:spTgt>
                                        </p:tgtEl>
                                      </p:cBhvr>
                                    </p:animEffect>
                                  </p:childTnLst>
                                  <p:subTnLst>
                                    <p:audio>
                                      <p:cMediaNode>
                                        <p:cTn display="0" masterRel="sameClick">
                                          <p:stCondLst>
                                            <p:cond evt="begin" delay="0">
                                              <p:tn val="15"/>
                                            </p:cond>
                                          </p:stCondLst>
                                          <p:endCondLst>
                                            <p:cond evt="onStopAudio" delay="0">
                                              <p:tgtEl>
                                                <p:sldTgt/>
                                              </p:tgtEl>
                                            </p:cond>
                                          </p:endCondLst>
                                        </p:cTn>
                                        <p:tgtEl>
                                          <p:sndTgt r:embed="rId2" name="type.wav"/>
                                        </p:tgtEl>
                                      </p:cMediaNode>
                                    </p:audio>
                                  </p:sub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iterate type="lt">
                                    <p:tmPct val="100000"/>
                                  </p:iterate>
                                  <p:childTnLst>
                                    <p:set>
                                      <p:cBhvr>
                                        <p:cTn id="21" dur="1" fill="hold">
                                          <p:stCondLst>
                                            <p:cond delay="0"/>
                                          </p:stCondLst>
                                        </p:cTn>
                                        <p:tgtEl>
                                          <p:spTgt spid="17411">
                                            <p:txEl>
                                              <p:pRg st="3" end="3"/>
                                            </p:txEl>
                                          </p:spTgt>
                                        </p:tgtEl>
                                        <p:attrNameLst>
                                          <p:attrName>style.visibility</p:attrName>
                                        </p:attrNameLst>
                                      </p:cBhvr>
                                      <p:to>
                                        <p:strVal val="visible"/>
                                      </p:to>
                                    </p:set>
                                    <p:animEffect transition="in" filter="wipe(up)">
                                      <p:cBhvr>
                                        <p:cTn id="22" dur="75"/>
                                        <p:tgtEl>
                                          <p:spTgt spid="17411">
                                            <p:txEl>
                                              <p:pRg st="3" end="3"/>
                                            </p:txEl>
                                          </p:spTgt>
                                        </p:tgtEl>
                                      </p:cBhvr>
                                    </p:animEffect>
                                  </p:childTnLst>
                                  <p:subTnLst>
                                    <p:audio>
                                      <p:cMediaNode>
                                        <p:cTn display="0" masterRel="sameClick">
                                          <p:stCondLst>
                                            <p:cond evt="begin" delay="0">
                                              <p:tn val="20"/>
                                            </p:cond>
                                          </p:stCondLst>
                                          <p:endCondLst>
                                            <p:cond evt="onStopAudio" delay="0">
                                              <p:tgtEl>
                                                <p:sldTgt/>
                                              </p:tgtEl>
                                            </p:cond>
                                          </p:endCondLst>
                                        </p:cTn>
                                        <p:tgtEl>
                                          <p:sndTgt r:embed="rId2" name="type.wav"/>
                                        </p:tgtEl>
                                      </p:cMediaNode>
                                    </p:audio>
                                  </p:sub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iterate type="lt">
                                    <p:tmPct val="100000"/>
                                  </p:iterate>
                                  <p:childTnLst>
                                    <p:set>
                                      <p:cBhvr>
                                        <p:cTn id="26" dur="1" fill="hold">
                                          <p:stCondLst>
                                            <p:cond delay="0"/>
                                          </p:stCondLst>
                                        </p:cTn>
                                        <p:tgtEl>
                                          <p:spTgt spid="17411">
                                            <p:txEl>
                                              <p:pRg st="4" end="4"/>
                                            </p:txEl>
                                          </p:spTgt>
                                        </p:tgtEl>
                                        <p:attrNameLst>
                                          <p:attrName>style.visibility</p:attrName>
                                        </p:attrNameLst>
                                      </p:cBhvr>
                                      <p:to>
                                        <p:strVal val="visible"/>
                                      </p:to>
                                    </p:set>
                                    <p:animEffect transition="in" filter="wipe(up)">
                                      <p:cBhvr>
                                        <p:cTn id="27" dur="75"/>
                                        <p:tgtEl>
                                          <p:spTgt spid="17411">
                                            <p:txEl>
                                              <p:pRg st="4" end="4"/>
                                            </p:txEl>
                                          </p:spTgt>
                                        </p:tgtEl>
                                      </p:cBhvr>
                                    </p:animEffect>
                                  </p:childTnLst>
                                  <p:subTnLst>
                                    <p:audio>
                                      <p:cMediaNode>
                                        <p:cTn display="0" masterRel="sameClick">
                                          <p:stCondLst>
                                            <p:cond evt="begin" delay="0">
                                              <p:tn val="25"/>
                                            </p:cond>
                                          </p:stCondLst>
                                          <p:endCondLst>
                                            <p:cond evt="onStopAudio" delay="0">
                                              <p:tgtEl>
                                                <p:sldTgt/>
                                              </p:tgtEl>
                                            </p:cond>
                                          </p:endCondLst>
                                        </p:cTn>
                                        <p:tgtEl>
                                          <p:sndTgt r:embed="rId2" name="type.wav"/>
                                        </p:tgtEl>
                                      </p:cMediaNode>
                                    </p:audio>
                                  </p:subTnLst>
                                </p:cTn>
                              </p:par>
                            </p:childTnLst>
                          </p:cTn>
                        </p:par>
                      </p:childTnLst>
                    </p:cTn>
                  </p:par>
                  <p:par>
                    <p:cTn id="28" fill="hold">
                      <p:stCondLst>
                        <p:cond delay="indefinite"/>
                      </p:stCondLst>
                      <p:childTnLst>
                        <p:par>
                          <p:cTn id="29" fill="hold">
                            <p:stCondLst>
                              <p:cond delay="0"/>
                            </p:stCondLst>
                            <p:childTnLst>
                              <p:par>
                                <p:cTn id="30" presetID="22" presetClass="entr" presetSubtype="1" fill="hold" grpId="0" nodeType="clickEffect">
                                  <p:stCondLst>
                                    <p:cond delay="0"/>
                                  </p:stCondLst>
                                  <p:iterate type="lt">
                                    <p:tmPct val="100000"/>
                                  </p:iterate>
                                  <p:childTnLst>
                                    <p:set>
                                      <p:cBhvr>
                                        <p:cTn id="31" dur="1" fill="hold">
                                          <p:stCondLst>
                                            <p:cond delay="0"/>
                                          </p:stCondLst>
                                        </p:cTn>
                                        <p:tgtEl>
                                          <p:spTgt spid="17411">
                                            <p:txEl>
                                              <p:pRg st="5" end="5"/>
                                            </p:txEl>
                                          </p:spTgt>
                                        </p:tgtEl>
                                        <p:attrNameLst>
                                          <p:attrName>style.visibility</p:attrName>
                                        </p:attrNameLst>
                                      </p:cBhvr>
                                      <p:to>
                                        <p:strVal val="visible"/>
                                      </p:to>
                                    </p:set>
                                    <p:animEffect transition="in" filter="wipe(up)">
                                      <p:cBhvr>
                                        <p:cTn id="32" dur="75"/>
                                        <p:tgtEl>
                                          <p:spTgt spid="17411">
                                            <p:txEl>
                                              <p:pRg st="5" end="5"/>
                                            </p:txEl>
                                          </p:spTgt>
                                        </p:tgtEl>
                                      </p:cBhvr>
                                    </p:animEffect>
                                  </p:childTnLst>
                                  <p:subTnLst>
                                    <p:audio>
                                      <p:cMediaNode>
                                        <p:cTn display="0" masterRel="sameClick">
                                          <p:stCondLst>
                                            <p:cond evt="begin" delay="0">
                                              <p:tn val="30"/>
                                            </p:cond>
                                          </p:stCondLst>
                                          <p:endCondLst>
                                            <p:cond evt="onStopAudio" delay="0">
                                              <p:tgtEl>
                                                <p:sldTgt/>
                                              </p:tgtEl>
                                            </p:cond>
                                          </p:endCondLst>
                                        </p:cTn>
                                        <p:tgtEl>
                                          <p:sndTgt r:embed="rId2" name="typ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autoUpdateAnimBg="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85900" y="735546"/>
            <a:ext cx="6172200" cy="857250"/>
          </a:xfrm>
        </p:spPr>
        <p:txBody>
          <a:bodyPr>
            <a:normAutofit/>
          </a:bodyPr>
          <a:lstStyle/>
          <a:p>
            <a:r>
              <a:rPr lang="el-GR" dirty="0"/>
              <a:t>Σημείωμα </a:t>
            </a:r>
            <a:r>
              <a:rPr lang="el-GR" dirty="0" smtClean="0"/>
              <a:t>Αδειοδότησης</a:t>
            </a:r>
            <a:endParaRPr lang="el-GR" dirty="0"/>
          </a:p>
        </p:txBody>
      </p:sp>
      <p:sp>
        <p:nvSpPr>
          <p:cNvPr id="3" name="Content Placeholder 2"/>
          <p:cNvSpPr>
            <a:spLocks noGrp="1"/>
          </p:cNvSpPr>
          <p:nvPr>
            <p:ph idx="1"/>
          </p:nvPr>
        </p:nvSpPr>
        <p:spPr>
          <a:xfrm>
            <a:off x="1223628" y="1430779"/>
            <a:ext cx="6696744" cy="1080119"/>
          </a:xfrm>
        </p:spPr>
        <p:txBody>
          <a:bodyPr>
            <a:noAutofit/>
          </a:bodyPr>
          <a:lstStyle/>
          <a:p>
            <a:pPr marL="0" indent="0">
              <a:buNone/>
            </a:pPr>
            <a:r>
              <a:rPr lang="el-GR" sz="1500" dirty="0"/>
              <a:t>Το παρόν υλικό διατίθεται με τους όρους της άδειας χρήσης Creative Commons Αναφορά, Μη Εμπορική Χρήση Παρόμοια Διανομή 4.0 [1] ή μεταγενέστερη, Διεθνής Έκδοση.   Εξαιρούνται τα αυτοτελή έργα τρίτων π.χ. φωτογραφίες, διαγράμματα </a:t>
            </a:r>
            <a:r>
              <a:rPr lang="el-GR" sz="1500" dirty="0" err="1"/>
              <a:t>κ.λ.π</a:t>
            </a:r>
            <a:r>
              <a:rPr lang="el-GR" sz="1500" dirty="0"/>
              <a:t>.,  τα οποία εμπεριέχονται σε αυτό και τα οποία αναφέρονται μαζί με τους όρους χρήσης τους στο «Σημείωμα Χρήσης Έργων Τρίτων».                     </a:t>
            </a:r>
          </a:p>
          <a:p>
            <a:pPr marL="0" indent="0">
              <a:buNone/>
            </a:pPr>
            <a:endParaRPr lang="el-GR" sz="1500" dirty="0"/>
          </a:p>
        </p:txBody>
      </p:sp>
      <p:pic>
        <p:nvPicPr>
          <p:cNvPr id="2056" name="Picture 22" descr="Λογότυπο για Άδειες χρήσης Creative Commons BY-NC-ND">
            <a:hlinkClick r:id="rId3"/>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953753" y="2672916"/>
            <a:ext cx="1236495" cy="432048"/>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p:cNvSpPr txBox="1"/>
          <p:nvPr/>
        </p:nvSpPr>
        <p:spPr>
          <a:xfrm>
            <a:off x="1223628" y="3050958"/>
            <a:ext cx="6777372" cy="2592288"/>
          </a:xfrm>
          <a:prstGeom prst="rect">
            <a:avLst/>
          </a:prstGeom>
        </p:spPr>
        <p:txBody>
          <a:bodyPr vert="horz" wrap="square" lIns="68580" tIns="34290" rIns="68580" bIns="34290" rtlCol="0" anchor="ctr">
            <a:normAutofit fontScale="85000" lnSpcReduction="10000"/>
          </a:bodyPr>
          <a:lstStyle/>
          <a:p>
            <a:r>
              <a:rPr lang="el-GR" sz="1800" dirty="0">
                <a:solidFill>
                  <a:prstClr val="black"/>
                </a:solidFill>
              </a:rPr>
              <a:t>[1] http://creativecommons.org/licenses/by-nc-sa/4.0/ </a:t>
            </a:r>
            <a:endParaRPr lang="en-US" sz="1800">
              <a:solidFill>
                <a:prstClr val="black"/>
              </a:solidFill>
            </a:endParaRPr>
          </a:p>
          <a:p>
            <a:endParaRPr lang="el-GR" sz="1800" dirty="0">
              <a:solidFill>
                <a:prstClr val="black"/>
              </a:solidFill>
            </a:endParaRPr>
          </a:p>
          <a:p>
            <a:r>
              <a:rPr lang="el-GR" sz="1800" dirty="0">
                <a:solidFill>
                  <a:prstClr val="black"/>
                </a:solidFill>
              </a:rPr>
              <a:t>Ως </a:t>
            </a:r>
            <a:r>
              <a:rPr lang="el-GR" sz="1800" b="1" dirty="0">
                <a:solidFill>
                  <a:prstClr val="black"/>
                </a:solidFill>
              </a:rPr>
              <a:t>Μη Εμπορική</a:t>
            </a:r>
            <a:r>
              <a:rPr lang="el-GR" sz="1800" dirty="0">
                <a:solidFill>
                  <a:prstClr val="black"/>
                </a:solidFill>
              </a:rPr>
              <a:t> ορίζεται η χρήση:</a:t>
            </a:r>
          </a:p>
          <a:p>
            <a:pPr marL="257175" indent="-257175">
              <a:buFont typeface="Arial" panose="020B0604020202020204" pitchFamily="34" charset="0"/>
              <a:buChar char="•"/>
            </a:pPr>
            <a:r>
              <a:rPr lang="el-GR" sz="1800" dirty="0">
                <a:solidFill>
                  <a:prstClr val="black"/>
                </a:solidFill>
              </a:rPr>
              <a:t>που δεν περιλαμβάνει άμεσο ή έμμεσο οικονομικό όφελος από την χρήση του έργου, για το διανομέα του έργου και </a:t>
            </a:r>
            <a:r>
              <a:rPr lang="el-GR" sz="1800" dirty="0" err="1">
                <a:solidFill>
                  <a:prstClr val="black"/>
                </a:solidFill>
              </a:rPr>
              <a:t>αδειοδόχο</a:t>
            </a:r>
            <a:endParaRPr lang="el-GR" sz="1800" dirty="0">
              <a:solidFill>
                <a:prstClr val="black"/>
              </a:solidFill>
            </a:endParaRPr>
          </a:p>
          <a:p>
            <a:pPr marL="257175" indent="-257175">
              <a:buFont typeface="Arial" panose="020B0604020202020204" pitchFamily="34" charset="0"/>
              <a:buChar char="•"/>
            </a:pPr>
            <a:r>
              <a:rPr lang="el-GR" sz="1800" dirty="0">
                <a:solidFill>
                  <a:prstClr val="black"/>
                </a:solidFill>
              </a:rPr>
              <a:t>που</a:t>
            </a:r>
            <a:r>
              <a:rPr lang="en-GB" sz="1800" dirty="0">
                <a:solidFill>
                  <a:prstClr val="black"/>
                </a:solidFill>
              </a:rPr>
              <a:t> </a:t>
            </a:r>
            <a:r>
              <a:rPr lang="el-GR" sz="1800" dirty="0">
                <a:solidFill>
                  <a:prstClr val="black"/>
                </a:solidFill>
              </a:rPr>
              <a:t>δεν περιλαμβάνει οικονομική συναλλαγή ως προϋπόθεση για τη χρήση ή πρόσβαση στο έργο</a:t>
            </a:r>
          </a:p>
          <a:p>
            <a:pPr marL="257175" indent="-257175">
              <a:buFont typeface="Arial" panose="020B0604020202020204" pitchFamily="34" charset="0"/>
              <a:buChar char="•"/>
            </a:pPr>
            <a:r>
              <a:rPr lang="el-GR" sz="1800" dirty="0">
                <a:solidFill>
                  <a:prstClr val="black"/>
                </a:solidFill>
              </a:rPr>
              <a:t>που</a:t>
            </a:r>
            <a:r>
              <a:rPr lang="en-GB" sz="1800" dirty="0">
                <a:solidFill>
                  <a:prstClr val="black"/>
                </a:solidFill>
              </a:rPr>
              <a:t> </a:t>
            </a:r>
            <a:r>
              <a:rPr lang="el-GR" sz="1800" dirty="0">
                <a:solidFill>
                  <a:prstClr val="black"/>
                </a:solidFill>
              </a:rPr>
              <a:t>δεν προσπορίζει στο διανομέα του έργου και</a:t>
            </a:r>
            <a:r>
              <a:rPr lang="en-GB" sz="1800" dirty="0">
                <a:solidFill>
                  <a:prstClr val="black"/>
                </a:solidFill>
              </a:rPr>
              <a:t> </a:t>
            </a:r>
            <a:r>
              <a:rPr lang="el-GR" sz="1800" dirty="0" err="1">
                <a:solidFill>
                  <a:prstClr val="black"/>
                </a:solidFill>
              </a:rPr>
              <a:t>αδειοδόχο</a:t>
            </a:r>
            <a:r>
              <a:rPr lang="en-GB" sz="1800" dirty="0">
                <a:solidFill>
                  <a:prstClr val="black"/>
                </a:solidFill>
              </a:rPr>
              <a:t> </a:t>
            </a:r>
            <a:r>
              <a:rPr lang="el-GR" sz="1800" dirty="0">
                <a:solidFill>
                  <a:prstClr val="black"/>
                </a:solidFill>
              </a:rPr>
              <a:t>έμμεσο οικονομικό όφελος (π.χ. διαφημίσεις) από την προβολή του έργου σε διαδικτυακό τόπο</a:t>
            </a:r>
            <a:endParaRPr lang="en-US" sz="1800" dirty="0">
              <a:solidFill>
                <a:prstClr val="black"/>
              </a:solidFill>
            </a:endParaRPr>
          </a:p>
          <a:p>
            <a:pPr marL="257175" indent="-257175">
              <a:buFont typeface="Arial" panose="020B0604020202020204" pitchFamily="34" charset="0"/>
              <a:buChar char="•"/>
            </a:pPr>
            <a:endParaRPr lang="el-GR" sz="1800" dirty="0">
              <a:solidFill>
                <a:prstClr val="black"/>
              </a:solidFill>
            </a:endParaRPr>
          </a:p>
          <a:p>
            <a:r>
              <a:rPr lang="el-GR" sz="1800" dirty="0">
                <a:solidFill>
                  <a:prstClr val="black"/>
                </a:solidFill>
              </a:rPr>
              <a:t>Ο δικαιούχος μπορεί να παρέχει στον </a:t>
            </a:r>
            <a:r>
              <a:rPr lang="el-GR" sz="1800" dirty="0" err="1">
                <a:solidFill>
                  <a:prstClr val="black"/>
                </a:solidFill>
              </a:rPr>
              <a:t>αδειοδόχο</a:t>
            </a:r>
            <a:r>
              <a:rPr lang="el-GR" sz="1800" dirty="0">
                <a:solidFill>
                  <a:prstClr val="black"/>
                </a:solidFill>
              </a:rPr>
              <a:t> ξεχωριστή άδεια να χρησιμοποιεί το έργο για εμπορική χρήση, εφόσον αυτό του ζητηθεί.</a:t>
            </a:r>
          </a:p>
        </p:txBody>
      </p:sp>
    </p:spTree>
    <p:extLst>
      <p:ext uri="{BB962C8B-B14F-4D97-AF65-F5344CB8AC3E}">
        <p14:creationId xmlns:p14="http://schemas.microsoft.com/office/powerpoint/2010/main" val="386211325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782706"/>
            <a:ext cx="6858000" cy="857250"/>
          </a:xfrm>
        </p:spPr>
        <p:txBody>
          <a:bodyPr>
            <a:noAutofit/>
          </a:bodyPr>
          <a:lstStyle/>
          <a:p>
            <a:r>
              <a:rPr lang="el-GR" dirty="0"/>
              <a:t>Σημείωμα Χρήσης Έργων </a:t>
            </a:r>
            <a:r>
              <a:rPr lang="el-GR" dirty="0" smtClean="0"/>
              <a:t>Τρίτων</a:t>
            </a:r>
            <a:r>
              <a:rPr lang="en-US" dirty="0" smtClean="0"/>
              <a:t> (1/4)</a:t>
            </a:r>
            <a:endParaRPr lang="el-GR" dirty="0"/>
          </a:p>
        </p:txBody>
      </p:sp>
      <p:sp>
        <p:nvSpPr>
          <p:cNvPr id="3" name="Content Placeholder 2"/>
          <p:cNvSpPr>
            <a:spLocks noGrp="1"/>
          </p:cNvSpPr>
          <p:nvPr>
            <p:ph idx="1"/>
          </p:nvPr>
        </p:nvSpPr>
        <p:spPr>
          <a:xfrm>
            <a:off x="1358262" y="1829488"/>
            <a:ext cx="6642738" cy="3394472"/>
          </a:xfrm>
        </p:spPr>
        <p:txBody>
          <a:bodyPr>
            <a:noAutofit/>
          </a:bodyPr>
          <a:lstStyle/>
          <a:p>
            <a:pPr marL="0" indent="0">
              <a:buNone/>
            </a:pPr>
            <a:r>
              <a:rPr lang="el-GR" sz="1500" dirty="0"/>
              <a:t>Το Έργο αυτό κάνει χρήση των ακόλουθων έργων:</a:t>
            </a:r>
            <a:endParaRPr lang="el-GR" sz="1500" b="1" dirty="0"/>
          </a:p>
          <a:p>
            <a:pPr marL="0" indent="0">
              <a:buNone/>
            </a:pPr>
            <a:r>
              <a:rPr lang="el-GR" sz="1500" b="1" dirty="0"/>
              <a:t>Εικόνα 1</a:t>
            </a:r>
            <a:r>
              <a:rPr lang="en-US" sz="1500" b="1" dirty="0"/>
              <a:t>. </a:t>
            </a:r>
            <a:r>
              <a:rPr lang="en-US" sz="1600" dirty="0" smtClean="0"/>
              <a:t>Athena Changing Arachne into a Spider LACMA 65.37.138,</a:t>
            </a:r>
            <a:r>
              <a:rPr lang="el-GR" sz="1600" dirty="0" smtClean="0"/>
              <a:t> </a:t>
            </a:r>
            <a:r>
              <a:rPr lang="en-US" sz="1600" dirty="0"/>
              <a:t>Page URL: </a:t>
            </a:r>
            <a:r>
              <a:rPr lang="en-US" sz="1600" dirty="0">
                <a:hlinkClick r:id="rId3"/>
              </a:rPr>
              <a:t>https://</a:t>
            </a:r>
            <a:r>
              <a:rPr lang="en-US" sz="1600" dirty="0" smtClean="0">
                <a:hlinkClick r:id="rId3"/>
              </a:rPr>
              <a:t>commons.wikimedia.org/wiki/File%3AAthena_Changing_Arachne_into_a_Spider_LACMA_65.37.138.jpg</a:t>
            </a:r>
            <a:r>
              <a:rPr lang="en-US" sz="1600" dirty="0"/>
              <a:t> , File URL: </a:t>
            </a:r>
            <a:r>
              <a:rPr lang="en-US" sz="1600" dirty="0">
                <a:hlinkClick r:id="rId4"/>
              </a:rPr>
              <a:t>https://</a:t>
            </a:r>
            <a:r>
              <a:rPr lang="en-US" sz="1600" dirty="0" smtClean="0">
                <a:hlinkClick r:id="rId4"/>
              </a:rPr>
              <a:t>upload.wikimedia.org/wikipedia/commons/6/6f/Athena_Changing_Arachne_into_a_Spider_LACMA_65.37.138.jpg</a:t>
            </a:r>
            <a:r>
              <a:rPr lang="en-US" sz="1600" dirty="0" smtClean="0"/>
              <a:t> </a:t>
            </a:r>
            <a:r>
              <a:rPr lang="en-US" sz="1600" dirty="0"/>
              <a:t>, Attribution: By Antonio </a:t>
            </a:r>
            <a:r>
              <a:rPr lang="en-US" sz="1600" dirty="0" err="1"/>
              <a:t>Tempesta</a:t>
            </a:r>
            <a:r>
              <a:rPr lang="en-US" sz="1600" dirty="0"/>
              <a:t> (Italy, Florence, 1555-1630), Wilhelm Janson (Holland, Amsterdam) [Public domain], via Wikimedia </a:t>
            </a:r>
            <a:r>
              <a:rPr lang="en-US" sz="1600" dirty="0" smtClean="0"/>
              <a:t>Commons, </a:t>
            </a:r>
            <a:endParaRPr lang="el-GR" sz="1500" dirty="0" smtClean="0"/>
          </a:p>
          <a:p>
            <a:pPr marL="0" indent="0">
              <a:buNone/>
            </a:pPr>
            <a:r>
              <a:rPr lang="el-GR" sz="1500" b="1" dirty="0" smtClean="0"/>
              <a:t>Εικόνα 2</a:t>
            </a:r>
            <a:r>
              <a:rPr lang="el-GR" sz="1500" dirty="0" smtClean="0"/>
              <a:t>. </a:t>
            </a:r>
            <a:r>
              <a:rPr lang="en-US" sz="1600" dirty="0"/>
              <a:t>Max </a:t>
            </a:r>
            <a:r>
              <a:rPr lang="en-US" sz="1600" dirty="0" smtClean="0"/>
              <a:t>Muller</a:t>
            </a:r>
            <a:r>
              <a:rPr lang="el-GR" sz="1600" dirty="0" smtClean="0"/>
              <a:t>, </a:t>
            </a:r>
            <a:r>
              <a:rPr lang="en-US" sz="1600" dirty="0"/>
              <a:t>page URL</a:t>
            </a:r>
            <a:r>
              <a:rPr lang="en-US" sz="1600" dirty="0" smtClean="0"/>
              <a:t>: </a:t>
            </a:r>
            <a:r>
              <a:rPr lang="en-US" sz="1600" dirty="0" smtClean="0">
                <a:hlinkClick r:id="rId5"/>
              </a:rPr>
              <a:t>https</a:t>
            </a:r>
            <a:r>
              <a:rPr lang="en-US" sz="1600" dirty="0">
                <a:hlinkClick r:id="rId5"/>
              </a:rPr>
              <a:t>://</a:t>
            </a:r>
            <a:r>
              <a:rPr lang="en-US" sz="1600" dirty="0" smtClean="0">
                <a:hlinkClick r:id="rId5"/>
              </a:rPr>
              <a:t>commons.wikimedia.org/wiki/File%3AMax_Muller.jpg</a:t>
            </a:r>
            <a:r>
              <a:rPr lang="en-US" sz="1600" dirty="0"/>
              <a:t>, file URL: </a:t>
            </a:r>
            <a:r>
              <a:rPr lang="en-US" sz="1600" dirty="0">
                <a:hlinkClick r:id="rId6"/>
              </a:rPr>
              <a:t>https://</a:t>
            </a:r>
            <a:r>
              <a:rPr lang="en-US" sz="1600" dirty="0" smtClean="0">
                <a:hlinkClick r:id="rId6"/>
              </a:rPr>
              <a:t>upload.wikimedia.org/wikipedia/commons/c/c3/Max_Muller.jpg</a:t>
            </a:r>
            <a:r>
              <a:rPr lang="en-US" sz="1600" dirty="0"/>
              <a:t>, </a:t>
            </a:r>
            <a:r>
              <a:rPr lang="en-US" sz="1600" dirty="0" smtClean="0"/>
              <a:t>Attribution (not legally required), By: </a:t>
            </a:r>
            <a:r>
              <a:rPr lang="en-US" sz="1600" dirty="0"/>
              <a:t>The photograph is credited to Walker &amp; </a:t>
            </a:r>
            <a:r>
              <a:rPr lang="en-US" sz="1600" dirty="0" err="1"/>
              <a:t>Cockerell</a:t>
            </a:r>
            <a:r>
              <a:rPr lang="en-US" sz="1600" dirty="0"/>
              <a:t> by the Oxford Dictionary of National Biography in its article about Muller [Public domain], via Wikimedia Commons</a:t>
            </a:r>
            <a:endParaRPr lang="el-GR" sz="1500" dirty="0" smtClean="0"/>
          </a:p>
          <a:p>
            <a:pPr marL="0" indent="0">
              <a:buNone/>
            </a:pPr>
            <a:r>
              <a:rPr lang="el-GR" sz="1500" b="1" dirty="0" smtClean="0"/>
              <a:t>Εικόνα 3. </a:t>
            </a:r>
            <a:r>
              <a:rPr lang="en-US" sz="1600" dirty="0"/>
              <a:t>The Golden </a:t>
            </a:r>
            <a:r>
              <a:rPr lang="en-US" sz="1600" dirty="0" smtClean="0"/>
              <a:t>Bough</a:t>
            </a:r>
            <a:r>
              <a:rPr lang="el-GR" sz="1600" dirty="0" smtClean="0"/>
              <a:t>, </a:t>
            </a:r>
            <a:r>
              <a:rPr lang="en-US" sz="1600" dirty="0">
                <a:hlinkClick r:id="rId7"/>
              </a:rPr>
              <a:t>http://</a:t>
            </a:r>
            <a:r>
              <a:rPr lang="en-US" sz="1600" dirty="0" smtClean="0">
                <a:hlinkClick r:id="rId7"/>
              </a:rPr>
              <a:t>www.amazon.com/Golden-Bough-James-George-Frazer/dp/0684826305#reader_0684826305</a:t>
            </a:r>
            <a:r>
              <a:rPr lang="el-GR" sz="1600" dirty="0" smtClean="0"/>
              <a:t> </a:t>
            </a:r>
            <a:r>
              <a:rPr lang="en-US" sz="1600" dirty="0" smtClean="0"/>
              <a:t> </a:t>
            </a:r>
            <a:endParaRPr lang="el-GR" sz="1500" b="1" dirty="0"/>
          </a:p>
        </p:txBody>
      </p:sp>
    </p:spTree>
    <p:extLst>
      <p:ext uri="{BB962C8B-B14F-4D97-AF65-F5344CB8AC3E}">
        <p14:creationId xmlns:p14="http://schemas.microsoft.com/office/powerpoint/2010/main" val="447186499"/>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782706"/>
            <a:ext cx="6858000" cy="857250"/>
          </a:xfrm>
        </p:spPr>
        <p:txBody>
          <a:bodyPr>
            <a:noAutofit/>
          </a:bodyPr>
          <a:lstStyle/>
          <a:p>
            <a:r>
              <a:rPr lang="el-GR" dirty="0"/>
              <a:t>Σημείωμα Χρήσης Έργων </a:t>
            </a:r>
            <a:r>
              <a:rPr lang="el-GR" dirty="0" smtClean="0"/>
              <a:t>Τρίτων</a:t>
            </a:r>
            <a:r>
              <a:rPr lang="en-US" dirty="0" smtClean="0"/>
              <a:t> (2/4)</a:t>
            </a:r>
            <a:endParaRPr lang="el-GR" dirty="0"/>
          </a:p>
        </p:txBody>
      </p:sp>
      <p:sp>
        <p:nvSpPr>
          <p:cNvPr id="3" name="Content Placeholder 2"/>
          <p:cNvSpPr>
            <a:spLocks noGrp="1"/>
          </p:cNvSpPr>
          <p:nvPr>
            <p:ph idx="1"/>
          </p:nvPr>
        </p:nvSpPr>
        <p:spPr>
          <a:xfrm>
            <a:off x="323528" y="1844824"/>
            <a:ext cx="7992888" cy="4752528"/>
          </a:xfrm>
        </p:spPr>
        <p:txBody>
          <a:bodyPr>
            <a:noAutofit/>
          </a:bodyPr>
          <a:lstStyle/>
          <a:p>
            <a:pPr marL="0" indent="0">
              <a:spcBef>
                <a:spcPts val="600"/>
              </a:spcBef>
              <a:buNone/>
            </a:pPr>
            <a:r>
              <a:rPr lang="el-GR" sz="1500" b="1" dirty="0" smtClean="0"/>
              <a:t>Εικόνα </a:t>
            </a:r>
            <a:r>
              <a:rPr lang="en-US" sz="1500" b="1" dirty="0"/>
              <a:t>4. </a:t>
            </a:r>
            <a:r>
              <a:rPr lang="en-US" sz="1400" dirty="0" err="1"/>
              <a:t>Bronisław</a:t>
            </a:r>
            <a:r>
              <a:rPr lang="en-US" sz="1400" dirty="0"/>
              <a:t> Malinowski among Trobriand tribe , page URL: </a:t>
            </a:r>
            <a:r>
              <a:rPr lang="en-US" sz="1400" dirty="0">
                <a:hlinkClick r:id="rId3"/>
              </a:rPr>
              <a:t>https://</a:t>
            </a:r>
            <a:r>
              <a:rPr lang="en-US" sz="1400" dirty="0" smtClean="0">
                <a:hlinkClick r:id="rId3"/>
              </a:rPr>
              <a:t>commons.wikimedia.org/wiki/File%3ABronis%C5%82aw_Malinowski_among_Trobriand_tribe_3.jpg</a:t>
            </a:r>
            <a:r>
              <a:rPr lang="en-US" sz="1400" dirty="0"/>
              <a:t>  file URL: </a:t>
            </a:r>
            <a:r>
              <a:rPr lang="en-US" sz="1400" dirty="0">
                <a:hlinkClick r:id="rId4"/>
              </a:rPr>
              <a:t>https://</a:t>
            </a:r>
            <a:r>
              <a:rPr lang="en-US" sz="1400" dirty="0" smtClean="0">
                <a:hlinkClick r:id="rId4"/>
              </a:rPr>
              <a:t>upload.wikimedia.org/wikipedia/commons/c/cb/Bronis%C5%82aw_Malinowski_among_Trobriand_tribe_3.jpg</a:t>
            </a:r>
            <a:r>
              <a:rPr lang="en-US" sz="1400" dirty="0" smtClean="0"/>
              <a:t>, </a:t>
            </a:r>
            <a:r>
              <a:rPr lang="en-US" sz="1600" dirty="0"/>
              <a:t>By Unknown (maybe </a:t>
            </a:r>
            <a:r>
              <a:rPr lang="en-US" sz="1600" dirty="0" err="1"/>
              <a:t>Stanisław</a:t>
            </a:r>
            <a:r>
              <a:rPr lang="en-US" sz="1600" dirty="0"/>
              <a:t> </a:t>
            </a:r>
            <a:r>
              <a:rPr lang="en-US" sz="1600" dirty="0" err="1"/>
              <a:t>Ignacy</a:t>
            </a:r>
            <a:r>
              <a:rPr lang="en-US" sz="1600" dirty="0"/>
              <a:t> </a:t>
            </a:r>
            <a:r>
              <a:rPr lang="en-US" sz="1600" dirty="0" err="1"/>
              <a:t>Witkiewicz</a:t>
            </a:r>
            <a:r>
              <a:rPr lang="en-US" sz="1600" dirty="0"/>
              <a:t>, 1885-1939) [Public domain], via Wikimedia </a:t>
            </a:r>
            <a:r>
              <a:rPr lang="en-US" sz="1600" dirty="0" smtClean="0"/>
              <a:t>Commons. </a:t>
            </a:r>
          </a:p>
          <a:p>
            <a:pPr marL="0" indent="0">
              <a:spcBef>
                <a:spcPts val="600"/>
              </a:spcBef>
              <a:buNone/>
            </a:pPr>
            <a:r>
              <a:rPr lang="el-GR" sz="1500" b="1" dirty="0" smtClean="0"/>
              <a:t>Εικόνα </a:t>
            </a:r>
            <a:r>
              <a:rPr lang="en-US" sz="1500" b="1" dirty="0" smtClean="0"/>
              <a:t>5. </a:t>
            </a:r>
            <a:r>
              <a:rPr lang="en-US" sz="1600" dirty="0" err="1"/>
              <a:t>Bronisław</a:t>
            </a:r>
            <a:r>
              <a:rPr lang="en-US" sz="1600" dirty="0"/>
              <a:t> Malinowski among Trobriand </a:t>
            </a:r>
            <a:r>
              <a:rPr lang="en-US" sz="1600" dirty="0" smtClean="0"/>
              <a:t>tribe</a:t>
            </a:r>
            <a:r>
              <a:rPr lang="en-US" sz="1600" dirty="0"/>
              <a:t>, page URL: </a:t>
            </a:r>
            <a:r>
              <a:rPr lang="en-US" sz="1600" dirty="0">
                <a:hlinkClick r:id="rId5"/>
              </a:rPr>
              <a:t>https://</a:t>
            </a:r>
            <a:r>
              <a:rPr lang="en-US" sz="1600" dirty="0" smtClean="0">
                <a:hlinkClick r:id="rId5"/>
              </a:rPr>
              <a:t>commons.wikimedia.org/wiki/File%3ABronis%C5%82aw_Malinowski_among_Trobriand_tribe.jpg</a:t>
            </a:r>
            <a:r>
              <a:rPr lang="en-US" sz="1600" dirty="0"/>
              <a:t>, file URL: </a:t>
            </a:r>
            <a:r>
              <a:rPr lang="en-US" sz="1600" dirty="0">
                <a:hlinkClick r:id="rId6"/>
              </a:rPr>
              <a:t>https://</a:t>
            </a:r>
            <a:r>
              <a:rPr lang="en-US" sz="1600" dirty="0" smtClean="0">
                <a:hlinkClick r:id="rId6"/>
              </a:rPr>
              <a:t>upload.wikimedia.org/wikipedia/commons/6/69/Bronis%C5%82aw_Malinowski_among_Trobriand_tribe.jpg</a:t>
            </a:r>
            <a:r>
              <a:rPr lang="en-US" sz="1600" dirty="0"/>
              <a:t>, </a:t>
            </a:r>
            <a:r>
              <a:rPr lang="en-US" sz="1600" dirty="0" smtClean="0"/>
              <a:t>Attribution(not legally required): By: </a:t>
            </a:r>
            <a:r>
              <a:rPr lang="en-US" sz="1600" dirty="0"/>
              <a:t>Unknown (maybe </a:t>
            </a:r>
            <a:r>
              <a:rPr lang="en-US" sz="1600" dirty="0" err="1"/>
              <a:t>Stanisław</a:t>
            </a:r>
            <a:r>
              <a:rPr lang="en-US" sz="1600" dirty="0"/>
              <a:t> </a:t>
            </a:r>
            <a:r>
              <a:rPr lang="en-US" sz="1600" dirty="0" err="1"/>
              <a:t>Ignacy</a:t>
            </a:r>
            <a:r>
              <a:rPr lang="en-US" sz="1600" dirty="0"/>
              <a:t> </a:t>
            </a:r>
            <a:r>
              <a:rPr lang="en-US" sz="1600" dirty="0" err="1"/>
              <a:t>Witkiewicz</a:t>
            </a:r>
            <a:r>
              <a:rPr lang="en-US" sz="1600" dirty="0"/>
              <a:t>, 1885-1939) [Public domain], via Wikimedia Commons</a:t>
            </a:r>
            <a:endParaRPr lang="en-US" sz="1500" dirty="0" smtClean="0"/>
          </a:p>
          <a:p>
            <a:pPr marL="0" indent="0">
              <a:spcBef>
                <a:spcPts val="600"/>
              </a:spcBef>
              <a:buNone/>
            </a:pPr>
            <a:r>
              <a:rPr lang="el-GR" sz="1500" b="1" dirty="0" smtClean="0"/>
              <a:t>Εικόνα </a:t>
            </a:r>
            <a:r>
              <a:rPr lang="en-US" sz="1500" b="1" dirty="0" smtClean="0"/>
              <a:t>6</a:t>
            </a:r>
            <a:r>
              <a:rPr lang="el-GR" sz="1500" b="1" dirty="0" smtClean="0"/>
              <a:t>. </a:t>
            </a:r>
            <a:r>
              <a:rPr lang="en-US" sz="1600" dirty="0"/>
              <a:t>Sigmund </a:t>
            </a:r>
            <a:r>
              <a:rPr lang="en-US" sz="1600" dirty="0" smtClean="0"/>
              <a:t>Freud</a:t>
            </a:r>
            <a:r>
              <a:rPr lang="en-US" sz="1600" dirty="0"/>
              <a:t>, page URL: </a:t>
            </a:r>
            <a:r>
              <a:rPr lang="en-US" sz="1600" dirty="0">
                <a:hlinkClick r:id="rId7"/>
              </a:rPr>
              <a:t>https://</a:t>
            </a:r>
            <a:r>
              <a:rPr lang="en-US" sz="1600" dirty="0" smtClean="0">
                <a:hlinkClick r:id="rId7"/>
              </a:rPr>
              <a:t>commons.wikimedia.org/wiki/File%3ASigmund_Freud.jpg</a:t>
            </a:r>
            <a:r>
              <a:rPr lang="en-US" sz="1600" dirty="0"/>
              <a:t>, File URL: </a:t>
            </a:r>
            <a:r>
              <a:rPr lang="en-US" sz="1600" dirty="0">
                <a:hlinkClick r:id="rId8"/>
              </a:rPr>
              <a:t>https://</a:t>
            </a:r>
            <a:r>
              <a:rPr lang="en-US" sz="1600" dirty="0" smtClean="0">
                <a:hlinkClick r:id="rId8"/>
              </a:rPr>
              <a:t>upload.wikimedia.org/wikipedia/commons/0/0e/Sigmund_Freud.jpg</a:t>
            </a:r>
            <a:r>
              <a:rPr lang="en-US" sz="1600" dirty="0"/>
              <a:t>, Attribution: By </a:t>
            </a:r>
            <a:r>
              <a:rPr lang="en-US" sz="1600" dirty="0" smtClean="0"/>
              <a:t>Cesar </a:t>
            </a:r>
            <a:r>
              <a:rPr lang="en-US" sz="1600" dirty="0"/>
              <a:t>Blanco from Mexico (Sigmund Freud  Uploaded by Viejo </a:t>
            </a:r>
            <a:r>
              <a:rPr lang="en-US" sz="1600" dirty="0" err="1"/>
              <a:t>sabio</a:t>
            </a:r>
            <a:r>
              <a:rPr lang="en-US" sz="1600" dirty="0"/>
              <a:t>) [CC BY 2.0 (http://creativecommons.org/licenses/by/2.0)], via Wikimedia Commons</a:t>
            </a:r>
            <a:endParaRPr lang="en-US" sz="1600" dirty="0" smtClean="0"/>
          </a:p>
          <a:p>
            <a:pPr marL="0" indent="0">
              <a:buNone/>
            </a:pPr>
            <a:endParaRPr lang="el-GR" sz="1500" b="1" dirty="0"/>
          </a:p>
        </p:txBody>
      </p:sp>
      <p:pic>
        <p:nvPicPr>
          <p:cNvPr id="6" name="Εικόνα 5" descr="Attribution"/>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716142" y="5830403"/>
            <a:ext cx="262893" cy="262893"/>
          </a:xfrm>
          <a:prstGeom prst="rect">
            <a:avLst/>
          </a:prstGeom>
        </p:spPr>
      </p:pic>
      <p:pic>
        <p:nvPicPr>
          <p:cNvPr id="7" name="Εικόνα 6" descr="creative commons"/>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444208" y="5830496"/>
            <a:ext cx="262800" cy="262800"/>
          </a:xfrm>
          <a:prstGeom prst="rect">
            <a:avLst/>
          </a:prstGeom>
        </p:spPr>
      </p:pic>
    </p:spTree>
    <p:extLst>
      <p:ext uri="{BB962C8B-B14F-4D97-AF65-F5344CB8AC3E}">
        <p14:creationId xmlns:p14="http://schemas.microsoft.com/office/powerpoint/2010/main" val="2111721145"/>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67401"/>
            <a:ext cx="8640960" cy="857250"/>
          </a:xfrm>
        </p:spPr>
        <p:txBody>
          <a:bodyPr>
            <a:noAutofit/>
          </a:bodyPr>
          <a:lstStyle/>
          <a:p>
            <a:r>
              <a:rPr lang="el-GR" dirty="0"/>
              <a:t>Σημείωμα Χρήσης Έργων </a:t>
            </a:r>
            <a:r>
              <a:rPr lang="el-GR" dirty="0" smtClean="0"/>
              <a:t>Τρίτων</a:t>
            </a:r>
            <a:r>
              <a:rPr lang="en-US" dirty="0" smtClean="0"/>
              <a:t> (3/4)</a:t>
            </a:r>
            <a:endParaRPr lang="el-GR" dirty="0"/>
          </a:p>
        </p:txBody>
      </p:sp>
      <p:sp>
        <p:nvSpPr>
          <p:cNvPr id="3" name="Content Placeholder 2"/>
          <p:cNvSpPr>
            <a:spLocks noGrp="1"/>
          </p:cNvSpPr>
          <p:nvPr>
            <p:ph idx="1"/>
          </p:nvPr>
        </p:nvSpPr>
        <p:spPr>
          <a:xfrm>
            <a:off x="395536" y="1484784"/>
            <a:ext cx="7992888" cy="4752528"/>
          </a:xfrm>
        </p:spPr>
        <p:txBody>
          <a:bodyPr>
            <a:noAutofit/>
          </a:bodyPr>
          <a:lstStyle/>
          <a:p>
            <a:pPr marL="0" indent="0">
              <a:spcBef>
                <a:spcPts val="800"/>
              </a:spcBef>
              <a:buNone/>
            </a:pPr>
            <a:r>
              <a:rPr lang="el-GR" sz="1500" b="1" dirty="0" smtClean="0"/>
              <a:t>Εικόνα </a:t>
            </a:r>
            <a:r>
              <a:rPr lang="en-US" sz="1500" b="1" dirty="0" smtClean="0"/>
              <a:t>7. </a:t>
            </a:r>
            <a:r>
              <a:rPr lang="en-US" sz="1400" dirty="0"/>
              <a:t>Carl Jung , </a:t>
            </a:r>
            <a:r>
              <a:rPr lang="en-US" sz="1400" dirty="0">
                <a:hlinkClick r:id="rId3"/>
              </a:rPr>
              <a:t>https://</a:t>
            </a:r>
            <a:r>
              <a:rPr lang="en-US" sz="1400" dirty="0" smtClean="0">
                <a:hlinkClick r:id="rId3"/>
              </a:rPr>
              <a:t>www.flickr.com/photos/psychpics/6157535801/in/photolist-ao7YSn-aNdgLD-pwgH8P-6foiAG-8UcWU1-75t2kY-jfJUUP-j2XyFB-jrrQHx-ddKHa8-qBrZ5j-iqW3Uz-i1uZDa-ddWG6N-cffpEd-uFPPYt-4cDjRo-h4nsN-kj7HWt-9epWv1-afVaA4-rEf4EV-7hjYQa-7MEqC2-6SYLCo-3uSaWc-yrRSNm-7SS7Dx-dotSk7-ni9Tea-9zqpPH-dZ9FEq-juTP9u-Ahfc4-b4K9u-6bCX2f-7kfbig-3zePNC-k4Srf3-Joa6R-6uUmaL-c7korf-9hewfq-e2Z6W6-pj54eW-fb9qPX-7oRPio-aEAr5S-5Nh2WB-pLi48z</a:t>
            </a:r>
            <a:r>
              <a:rPr lang="en-US" sz="1400" dirty="0" smtClean="0"/>
              <a:t>, Attribution: </a:t>
            </a:r>
            <a:r>
              <a:rPr lang="en-US" sz="1400" dirty="0"/>
              <a:t>Image(s) provided courtesy of </a:t>
            </a:r>
            <a:r>
              <a:rPr lang="en-US" sz="1400" dirty="0">
                <a:hlinkClick r:id="rId4"/>
              </a:rPr>
              <a:t>www.all-about-psychology.com</a:t>
            </a:r>
            <a:r>
              <a:rPr lang="en-US" sz="1400" dirty="0" smtClean="0">
                <a:hlinkClick r:id="rId4"/>
              </a:rPr>
              <a:t>/</a:t>
            </a:r>
            <a:r>
              <a:rPr lang="en-US" sz="1400" dirty="0" smtClean="0"/>
              <a:t> </a:t>
            </a:r>
          </a:p>
          <a:p>
            <a:pPr marL="0" indent="0">
              <a:spcBef>
                <a:spcPts val="800"/>
              </a:spcBef>
              <a:buNone/>
            </a:pPr>
            <a:r>
              <a:rPr lang="el-GR" sz="1500" b="1" dirty="0" smtClean="0"/>
              <a:t>Εικόνα</a:t>
            </a:r>
            <a:r>
              <a:rPr lang="en-US" sz="1500" b="1" dirty="0" smtClean="0"/>
              <a:t> 8.</a:t>
            </a:r>
            <a:r>
              <a:rPr lang="el-GR" sz="1500" b="1" dirty="0" smtClean="0"/>
              <a:t> </a:t>
            </a:r>
            <a:r>
              <a:rPr lang="en-US" sz="1600" dirty="0"/>
              <a:t>Claude </a:t>
            </a:r>
            <a:r>
              <a:rPr lang="en-US" sz="1600" dirty="0" smtClean="0"/>
              <a:t>Lévi-Strauss</a:t>
            </a:r>
            <a:r>
              <a:rPr lang="en-US" sz="1600" dirty="0"/>
              <a:t>, </a:t>
            </a:r>
            <a:r>
              <a:rPr lang="en-US" sz="1600" dirty="0">
                <a:hlinkClick r:id="rId5"/>
              </a:rPr>
              <a:t>http://</a:t>
            </a:r>
            <a:r>
              <a:rPr lang="en-US" sz="1600" dirty="0" smtClean="0">
                <a:hlinkClick r:id="rId5"/>
              </a:rPr>
              <a:t>www.plon.fr/ouvrage/claude-levi-strauss/9782259195270</a:t>
            </a:r>
            <a:r>
              <a:rPr lang="en-US" sz="1600" dirty="0" smtClean="0"/>
              <a:t> </a:t>
            </a:r>
            <a:endParaRPr lang="en-US" sz="1500" dirty="0" smtClean="0"/>
          </a:p>
          <a:p>
            <a:pPr marL="0" indent="0">
              <a:spcBef>
                <a:spcPts val="800"/>
              </a:spcBef>
              <a:buNone/>
            </a:pPr>
            <a:r>
              <a:rPr lang="el-GR" sz="1500" b="1" dirty="0" smtClean="0"/>
              <a:t>Εικόνα </a:t>
            </a:r>
            <a:r>
              <a:rPr lang="en-US" sz="1500" b="1" dirty="0" smtClean="0"/>
              <a:t>9</a:t>
            </a:r>
            <a:r>
              <a:rPr lang="el-GR" sz="1500" b="1" dirty="0" smtClean="0"/>
              <a:t>.</a:t>
            </a:r>
            <a:r>
              <a:rPr lang="en-US" sz="1500" dirty="0" smtClean="0"/>
              <a:t> The Raw and the Cooked,</a:t>
            </a:r>
            <a:r>
              <a:rPr lang="el-GR" sz="1500" b="1" dirty="0" smtClean="0"/>
              <a:t> </a:t>
            </a:r>
            <a:r>
              <a:rPr lang="el-GR" sz="1500" dirty="0" smtClean="0"/>
              <a:t>Ο </a:t>
            </a:r>
            <a:r>
              <a:rPr lang="el-GR" sz="1500" dirty="0"/>
              <a:t>πρώτος τόμος από το έργο "</a:t>
            </a:r>
            <a:r>
              <a:rPr lang="el-GR" sz="1500" dirty="0" err="1"/>
              <a:t>Myhtologiques</a:t>
            </a:r>
            <a:r>
              <a:rPr lang="el-GR" sz="1500" dirty="0"/>
              <a:t>" του </a:t>
            </a:r>
            <a:r>
              <a:rPr lang="el-GR" sz="1500" dirty="0" err="1" smtClean="0"/>
              <a:t>Levi-Strauss</a:t>
            </a:r>
            <a:r>
              <a:rPr lang="en-US" sz="1500" dirty="0"/>
              <a:t>. </a:t>
            </a:r>
            <a:r>
              <a:rPr lang="en-US" sz="1500" dirty="0">
                <a:hlinkClick r:id="rId6"/>
              </a:rPr>
              <a:t>http://</a:t>
            </a:r>
            <a:r>
              <a:rPr lang="en-US" sz="1500" dirty="0" smtClean="0">
                <a:hlinkClick r:id="rId6"/>
              </a:rPr>
              <a:t>www.amazon.com/The-Cooked-Mythologiques-Claude-L%C3%A9vi-Strauss/dp/0226474879</a:t>
            </a:r>
            <a:endParaRPr lang="en-US" sz="1500" dirty="0" smtClean="0"/>
          </a:p>
          <a:p>
            <a:pPr marL="0" indent="0">
              <a:spcBef>
                <a:spcPts val="800"/>
              </a:spcBef>
              <a:buNone/>
            </a:pPr>
            <a:r>
              <a:rPr lang="el-GR" sz="1500" b="1" dirty="0" smtClean="0"/>
              <a:t>Εικόνα10</a:t>
            </a:r>
            <a:r>
              <a:rPr lang="el-GR" sz="1500" dirty="0" smtClean="0"/>
              <a:t>. </a:t>
            </a:r>
            <a:r>
              <a:rPr lang="en-US" sz="1600" dirty="0"/>
              <a:t>Claude </a:t>
            </a:r>
            <a:r>
              <a:rPr lang="en-US" sz="1600" dirty="0" smtClean="0"/>
              <a:t>Lévi-Strauss</a:t>
            </a:r>
            <a:r>
              <a:rPr lang="el-GR" sz="1600" dirty="0" smtClean="0"/>
              <a:t>, </a:t>
            </a:r>
            <a:r>
              <a:rPr lang="en-US" sz="1600" dirty="0" smtClean="0"/>
              <a:t>page URL</a:t>
            </a:r>
            <a:r>
              <a:rPr lang="en-US" sz="1600" dirty="0"/>
              <a:t>: </a:t>
            </a:r>
            <a:r>
              <a:rPr lang="en-US" sz="1600" dirty="0">
                <a:hlinkClick r:id="rId7"/>
              </a:rPr>
              <a:t>https://</a:t>
            </a:r>
            <a:r>
              <a:rPr lang="en-US" sz="1600" dirty="0" smtClean="0">
                <a:hlinkClick r:id="rId7"/>
              </a:rPr>
              <a:t>commons.wikimedia.org/wiki/File%3ALevi-strauss_260.jpg</a:t>
            </a:r>
            <a:r>
              <a:rPr lang="en-US" sz="1600" dirty="0" smtClean="0"/>
              <a:t>, </a:t>
            </a:r>
            <a:r>
              <a:rPr lang="en-US" sz="1600" dirty="0"/>
              <a:t>file URL: </a:t>
            </a:r>
            <a:r>
              <a:rPr lang="en-US" sz="1600" dirty="0">
                <a:hlinkClick r:id="rId8"/>
              </a:rPr>
              <a:t>https://</a:t>
            </a:r>
            <a:r>
              <a:rPr lang="en-US" sz="1600" dirty="0" smtClean="0">
                <a:hlinkClick r:id="rId8"/>
              </a:rPr>
              <a:t>upload.wikimedia.org/wikipedia/commons/b/b8/Levi-strauss_260.jpg</a:t>
            </a:r>
            <a:r>
              <a:rPr lang="en-US" sz="1600" dirty="0"/>
              <a:t>, attribution: By UNESCO/Michel </a:t>
            </a:r>
            <a:r>
              <a:rPr lang="en-US" sz="1600" dirty="0" err="1"/>
              <a:t>Ravassard</a:t>
            </a:r>
            <a:r>
              <a:rPr lang="en-US" sz="1600" dirty="0"/>
              <a:t> (Transferred from </a:t>
            </a:r>
            <a:r>
              <a:rPr lang="en-US" sz="1600" dirty="0" err="1"/>
              <a:t>en.wikipedia</a:t>
            </a:r>
            <a:r>
              <a:rPr lang="en-US" sz="1600" dirty="0"/>
              <a:t>) [CC BY 3.0 (http://creativecommons.org/licenses/by/3.0)], via </a:t>
            </a:r>
            <a:r>
              <a:rPr lang="en-US" sz="1600" dirty="0" smtClean="0"/>
              <a:t>Wikimedia Commons. </a:t>
            </a:r>
          </a:p>
          <a:p>
            <a:pPr marL="0" indent="0">
              <a:spcBef>
                <a:spcPts val="800"/>
              </a:spcBef>
              <a:buNone/>
            </a:pPr>
            <a:r>
              <a:rPr lang="el-GR" sz="1500" b="1" dirty="0" smtClean="0"/>
              <a:t>Εικόνα </a:t>
            </a:r>
            <a:r>
              <a:rPr lang="en-US" sz="1500" b="1" dirty="0" smtClean="0"/>
              <a:t>11</a:t>
            </a:r>
            <a:r>
              <a:rPr lang="en-US" sz="1500" b="1" dirty="0"/>
              <a:t>. </a:t>
            </a:r>
            <a:r>
              <a:rPr lang="en-US" sz="1500" dirty="0"/>
              <a:t>Myth and Society in Ancient Greece, Jean-Paul </a:t>
            </a:r>
            <a:r>
              <a:rPr lang="en-US" sz="1500" dirty="0" err="1" smtClean="0"/>
              <a:t>Vernant</a:t>
            </a:r>
            <a:r>
              <a:rPr lang="en-US" sz="1500" dirty="0"/>
              <a:t>, </a:t>
            </a:r>
            <a:r>
              <a:rPr lang="en-US" sz="1500" dirty="0">
                <a:hlinkClick r:id="rId9"/>
              </a:rPr>
              <a:t>https://</a:t>
            </a:r>
            <a:r>
              <a:rPr lang="en-US" sz="1500" dirty="0" smtClean="0">
                <a:hlinkClick r:id="rId9"/>
              </a:rPr>
              <a:t>mitpress.mit.edu/books/myth-and-society-ancient-greece</a:t>
            </a:r>
            <a:r>
              <a:rPr lang="en-US" sz="1500" dirty="0" smtClean="0"/>
              <a:t> </a:t>
            </a:r>
            <a:endParaRPr lang="el-GR" sz="1500" dirty="0" smtClean="0"/>
          </a:p>
          <a:p>
            <a:pPr marL="0" lvl="1" indent="0">
              <a:spcBef>
                <a:spcPts val="800"/>
              </a:spcBef>
              <a:buNone/>
            </a:pPr>
            <a:r>
              <a:rPr lang="el-GR" sz="1500" b="1" dirty="0"/>
              <a:t>Εικόνα </a:t>
            </a:r>
            <a:r>
              <a:rPr lang="en-US" sz="1500" b="1" dirty="0" smtClean="0"/>
              <a:t>1</a:t>
            </a:r>
            <a:r>
              <a:rPr lang="el-GR" sz="1500" b="1" dirty="0" smtClean="0"/>
              <a:t>2</a:t>
            </a:r>
            <a:r>
              <a:rPr lang="en-US" sz="1500" b="1" dirty="0" smtClean="0"/>
              <a:t>. </a:t>
            </a:r>
            <a:r>
              <a:rPr lang="en-US" sz="1500" dirty="0"/>
              <a:t>Myth and Tragedy, Pierre </a:t>
            </a:r>
            <a:r>
              <a:rPr lang="en-US" sz="1500" dirty="0" smtClean="0"/>
              <a:t>Vidal-</a:t>
            </a:r>
            <a:r>
              <a:rPr lang="en-US" sz="1500" dirty="0" err="1" smtClean="0"/>
              <a:t>Naquet</a:t>
            </a:r>
            <a:r>
              <a:rPr lang="el-GR" sz="1500" dirty="0" smtClean="0"/>
              <a:t>, </a:t>
            </a:r>
            <a:r>
              <a:rPr lang="en-US" sz="1500" dirty="0">
                <a:hlinkClick r:id="rId10"/>
              </a:rPr>
              <a:t>https://</a:t>
            </a:r>
            <a:r>
              <a:rPr lang="en-US" sz="1500" dirty="0" smtClean="0">
                <a:hlinkClick r:id="rId10"/>
              </a:rPr>
              <a:t>mitpress.mit.edu/books/myth-and-tragedy</a:t>
            </a:r>
            <a:endParaRPr lang="el-GR" sz="1500" dirty="0" smtClean="0"/>
          </a:p>
        </p:txBody>
      </p:sp>
      <p:pic>
        <p:nvPicPr>
          <p:cNvPr id="10" name="Εικόνα 9" descr="Attribution"/>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3331766" y="2636819"/>
            <a:ext cx="262893" cy="262893"/>
          </a:xfrm>
          <a:prstGeom prst="rect">
            <a:avLst/>
          </a:prstGeom>
        </p:spPr>
      </p:pic>
      <p:pic>
        <p:nvPicPr>
          <p:cNvPr id="11" name="Εικόνα 10" descr="creative commons"/>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059832" y="2636912"/>
            <a:ext cx="262800" cy="262800"/>
          </a:xfrm>
          <a:prstGeom prst="rect">
            <a:avLst/>
          </a:prstGeom>
        </p:spPr>
      </p:pic>
      <p:pic>
        <p:nvPicPr>
          <p:cNvPr id="12" name="Εικόνα 11" descr="Attribution"/>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436222" y="4581035"/>
            <a:ext cx="262893" cy="262893"/>
          </a:xfrm>
          <a:prstGeom prst="rect">
            <a:avLst/>
          </a:prstGeom>
        </p:spPr>
      </p:pic>
      <p:pic>
        <p:nvPicPr>
          <p:cNvPr id="13" name="Εικόνα 12" descr="creative commons"/>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7164288" y="4581128"/>
            <a:ext cx="262800" cy="262800"/>
          </a:xfrm>
          <a:prstGeom prst="rect">
            <a:avLst/>
          </a:prstGeom>
        </p:spPr>
      </p:pic>
    </p:spTree>
    <p:extLst>
      <p:ext uri="{BB962C8B-B14F-4D97-AF65-F5344CB8AC3E}">
        <p14:creationId xmlns:p14="http://schemas.microsoft.com/office/powerpoint/2010/main" val="424826084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67401"/>
            <a:ext cx="8640960" cy="857250"/>
          </a:xfrm>
        </p:spPr>
        <p:txBody>
          <a:bodyPr>
            <a:noAutofit/>
          </a:bodyPr>
          <a:lstStyle/>
          <a:p>
            <a:r>
              <a:rPr lang="el-GR" dirty="0"/>
              <a:t>Σημείωμα Χρήσης Έργων </a:t>
            </a:r>
            <a:r>
              <a:rPr lang="el-GR" dirty="0" smtClean="0"/>
              <a:t>Τρίτων</a:t>
            </a:r>
            <a:r>
              <a:rPr lang="en-US" dirty="0" smtClean="0"/>
              <a:t> (4/4)</a:t>
            </a:r>
            <a:endParaRPr lang="el-GR" dirty="0"/>
          </a:p>
        </p:txBody>
      </p:sp>
      <p:sp>
        <p:nvSpPr>
          <p:cNvPr id="3" name="Content Placeholder 2"/>
          <p:cNvSpPr>
            <a:spLocks noGrp="1"/>
          </p:cNvSpPr>
          <p:nvPr>
            <p:ph idx="1"/>
          </p:nvPr>
        </p:nvSpPr>
        <p:spPr>
          <a:xfrm>
            <a:off x="323528" y="1412776"/>
            <a:ext cx="7992888" cy="4752528"/>
          </a:xfrm>
        </p:spPr>
        <p:txBody>
          <a:bodyPr>
            <a:noAutofit/>
          </a:bodyPr>
          <a:lstStyle/>
          <a:p>
            <a:pPr marL="0" indent="0">
              <a:spcBef>
                <a:spcPts val="600"/>
              </a:spcBef>
              <a:buNone/>
            </a:pPr>
            <a:r>
              <a:rPr lang="el-GR" sz="1500" b="1" dirty="0" smtClean="0"/>
              <a:t>Εικόνα </a:t>
            </a:r>
            <a:r>
              <a:rPr lang="en-US" sz="1500" b="1" dirty="0"/>
              <a:t>1</a:t>
            </a:r>
            <a:r>
              <a:rPr lang="el-GR" sz="1500" b="1" dirty="0"/>
              <a:t>3</a:t>
            </a:r>
            <a:r>
              <a:rPr lang="en-US" sz="1500" b="1" dirty="0"/>
              <a:t>. </a:t>
            </a:r>
            <a:r>
              <a:rPr lang="en-US" sz="1500" dirty="0"/>
              <a:t>Prof. Dr. </a:t>
            </a:r>
            <a:r>
              <a:rPr lang="en-US" sz="1500" dirty="0" err="1"/>
              <a:t>Marija</a:t>
            </a:r>
            <a:r>
              <a:rPr lang="en-US" sz="1500" dirty="0"/>
              <a:t> </a:t>
            </a:r>
            <a:r>
              <a:rPr lang="en-US" sz="1500" dirty="0" err="1"/>
              <a:t>Gimbutas</a:t>
            </a:r>
            <a:r>
              <a:rPr lang="en-US" sz="1500" dirty="0"/>
              <a:t> at the </a:t>
            </a:r>
            <a:r>
              <a:rPr lang="en-US" sz="1500" dirty="0" err="1"/>
              <a:t>Frauenmuseum</a:t>
            </a:r>
            <a:r>
              <a:rPr lang="en-US" sz="1500" dirty="0"/>
              <a:t> Wiesbaden, Germany 1993, page URL: </a:t>
            </a:r>
            <a:r>
              <a:rPr lang="en-US" sz="1500" dirty="0">
                <a:hlinkClick r:id="rId3"/>
              </a:rPr>
              <a:t>https://commons.wikimedia.org/wiki/File%3AProf-Dr-Marija-Gimbutas-Copyright-Foto-Monica-Boirar-aka-Monica-Beurer.jpg</a:t>
            </a:r>
            <a:r>
              <a:rPr lang="en-US" sz="1500" dirty="0"/>
              <a:t>, file URL: </a:t>
            </a:r>
            <a:r>
              <a:rPr lang="en-US" sz="1500" dirty="0">
                <a:hlinkClick r:id="rId4"/>
              </a:rPr>
              <a:t>https://upload.wikimedia.org/wikipedia/commons/7/7c/Prof-Dr-Marija-Gimbutas-Copyright-Foto-Monica-Boirar-aka-Monica-Beurer.jpg</a:t>
            </a:r>
            <a:r>
              <a:rPr lang="en-US" sz="1500" dirty="0"/>
              <a:t>, attribution: By Monica </a:t>
            </a:r>
            <a:r>
              <a:rPr lang="en-US" sz="1500" dirty="0" err="1"/>
              <a:t>Boirar</a:t>
            </a:r>
            <a:r>
              <a:rPr lang="en-US" sz="1500" dirty="0"/>
              <a:t> (Own work) [CC BY-SA 3.0 (http://creativecommons.org/licenses/by-sa/3.0)], via Wikimedia </a:t>
            </a:r>
            <a:r>
              <a:rPr lang="en-US" sz="1500" dirty="0" smtClean="0"/>
              <a:t>Commons.</a:t>
            </a:r>
            <a:endParaRPr lang="en-US" sz="1500" dirty="0"/>
          </a:p>
          <a:p>
            <a:pPr marL="0" indent="0">
              <a:spcBef>
                <a:spcPts val="600"/>
              </a:spcBef>
              <a:buNone/>
            </a:pPr>
            <a:endParaRPr lang="el-GR" sz="1500" dirty="0" smtClean="0"/>
          </a:p>
        </p:txBody>
      </p:sp>
      <p:pic>
        <p:nvPicPr>
          <p:cNvPr id="6" name="Εικόνα 5" descr="Attribution"/>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644134" y="2636819"/>
            <a:ext cx="262893" cy="262893"/>
          </a:xfrm>
          <a:prstGeom prst="rect">
            <a:avLst/>
          </a:prstGeom>
        </p:spPr>
      </p:pic>
      <p:pic>
        <p:nvPicPr>
          <p:cNvPr id="7" name="Εικόνα 6" descr="creative commons"/>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372200" y="2636912"/>
            <a:ext cx="262800" cy="262800"/>
          </a:xfrm>
          <a:prstGeom prst="rect">
            <a:avLst/>
          </a:prstGeom>
        </p:spPr>
      </p:pic>
    </p:spTree>
    <p:extLst>
      <p:ext uri="{BB962C8B-B14F-4D97-AF65-F5344CB8AC3E}">
        <p14:creationId xmlns:p14="http://schemas.microsoft.com/office/powerpoint/2010/main" val="42190946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dirty="0" smtClean="0"/>
              <a:t>a) </a:t>
            </a:r>
            <a:r>
              <a:rPr lang="el-GR" dirty="0" smtClean="0"/>
              <a:t>Μύθοι ως Αιτιολογία (18</a:t>
            </a:r>
            <a:r>
              <a:rPr lang="el-GR" baseline="30000" dirty="0" smtClean="0"/>
              <a:t>ος</a:t>
            </a:r>
            <a:r>
              <a:rPr lang="el-GR" dirty="0" smtClean="0"/>
              <a:t>αι) </a:t>
            </a:r>
            <a:endParaRPr lang="en-US" dirty="0"/>
          </a:p>
        </p:txBody>
      </p:sp>
      <p:sp>
        <p:nvSpPr>
          <p:cNvPr id="4" name="Θέση περιεχομένου 3"/>
          <p:cNvSpPr>
            <a:spLocks noGrp="1"/>
          </p:cNvSpPr>
          <p:nvPr>
            <p:ph sz="half" idx="1"/>
          </p:nvPr>
        </p:nvSpPr>
        <p:spPr/>
        <p:txBody>
          <a:bodyPr>
            <a:normAutofit fontScale="85000" lnSpcReduction="20000"/>
          </a:bodyPr>
          <a:lstStyle/>
          <a:p>
            <a:pPr marL="0" indent="0">
              <a:buNone/>
            </a:pPr>
            <a:r>
              <a:rPr lang="el-GR" dirty="0"/>
              <a:t>Οι μύθοι ερμηνεύουν τις απαρχές των πραγμάτων. Αποτελούν ένα</a:t>
            </a:r>
          </a:p>
          <a:p>
            <a:pPr marL="0" indent="0">
              <a:buNone/>
            </a:pPr>
            <a:r>
              <a:rPr lang="el-GR" dirty="0"/>
              <a:t>είδος πρωτόγονης επιστήμης.</a:t>
            </a:r>
            <a:endParaRPr lang="en-US" dirty="0"/>
          </a:p>
          <a:p>
            <a:pPr marL="0" indent="0">
              <a:buNone/>
            </a:pPr>
            <a:r>
              <a:rPr lang="el-GR" dirty="0"/>
              <a:t>Δημοφιλής θεωρία την εποχή </a:t>
            </a:r>
          </a:p>
          <a:p>
            <a:pPr marL="0" indent="0">
              <a:buNone/>
            </a:pPr>
            <a:r>
              <a:rPr lang="el-GR" dirty="0"/>
              <a:t>της Αναγέννησης</a:t>
            </a:r>
            <a:r>
              <a:rPr lang="en-US" dirty="0"/>
              <a:t>  </a:t>
            </a:r>
            <a:r>
              <a:rPr lang="el-GR" dirty="0"/>
              <a:t>και του Διαφωτισμού</a:t>
            </a:r>
            <a:r>
              <a:rPr lang="en-US" dirty="0"/>
              <a:t>   </a:t>
            </a:r>
          </a:p>
          <a:p>
            <a:pPr marL="114300" lvl="1"/>
            <a:endParaRPr lang="en-US" dirty="0"/>
          </a:p>
          <a:p>
            <a:pPr marL="457200" lvl="1" indent="-457200"/>
            <a:r>
              <a:rPr lang="el-GR" dirty="0"/>
              <a:t>Αιτιολογικές Ερμηνείες </a:t>
            </a:r>
            <a:endParaRPr lang="en-US" dirty="0"/>
          </a:p>
          <a:p>
            <a:pPr marL="457200" lvl="1" indent="-457200"/>
            <a:r>
              <a:rPr lang="en-US" dirty="0"/>
              <a:t> </a:t>
            </a:r>
            <a:r>
              <a:rPr lang="el-GR" dirty="0" smtClean="0"/>
              <a:t>Ευρώπη</a:t>
            </a:r>
            <a:endParaRPr lang="en-US" dirty="0"/>
          </a:p>
          <a:p>
            <a:pPr marL="457200" lvl="1" indent="-457200"/>
            <a:r>
              <a:rPr lang="en-US" dirty="0"/>
              <a:t> </a:t>
            </a:r>
            <a:r>
              <a:rPr lang="el-GR" dirty="0" smtClean="0"/>
              <a:t>Μύθοι </a:t>
            </a:r>
            <a:r>
              <a:rPr lang="el-GR" dirty="0"/>
              <a:t>της Δημιουργίας</a:t>
            </a:r>
            <a:endParaRPr lang="en-US" dirty="0"/>
          </a:p>
          <a:p>
            <a:pPr marL="457200" lvl="1" indent="-457200"/>
            <a:r>
              <a:rPr lang="en-US" dirty="0"/>
              <a:t> </a:t>
            </a:r>
            <a:r>
              <a:rPr lang="el-GR" dirty="0" smtClean="0"/>
              <a:t>Αράχνη</a:t>
            </a:r>
            <a:endParaRPr lang="en-US" dirty="0"/>
          </a:p>
          <a:p>
            <a:pPr marL="457200" lvl="1" indent="-457200"/>
            <a:r>
              <a:rPr lang="en-US" dirty="0"/>
              <a:t> </a:t>
            </a:r>
            <a:r>
              <a:rPr lang="el-GR" dirty="0" smtClean="0"/>
              <a:t>Περσεφόνη </a:t>
            </a:r>
            <a:r>
              <a:rPr lang="el-GR" dirty="0"/>
              <a:t>και 4 εποχές</a:t>
            </a:r>
            <a:endParaRPr lang="en-US" dirty="0"/>
          </a:p>
          <a:p>
            <a:endParaRPr lang="el-GR" dirty="0"/>
          </a:p>
        </p:txBody>
      </p:sp>
      <p:pic>
        <p:nvPicPr>
          <p:cNvPr id="3" name="Θέση περιεχομένου 2" descr="Αθηνά και Αράχνη στις Μεταμορφώσεις του Οβιδίου&#10;"/>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a:xfrm>
            <a:off x="4716016" y="1600200"/>
            <a:ext cx="3682672" cy="3257748"/>
          </a:xfrm>
        </p:spPr>
      </p:pic>
      <p:sp>
        <p:nvSpPr>
          <p:cNvPr id="16389" name="Text Box 7"/>
          <p:cNvSpPr txBox="1">
            <a:spLocks noChangeArrowheads="1"/>
          </p:cNvSpPr>
          <p:nvPr/>
        </p:nvSpPr>
        <p:spPr bwMode="auto">
          <a:xfrm>
            <a:off x="4716016" y="5056173"/>
            <a:ext cx="3682672" cy="1015663"/>
          </a:xfrm>
          <a:prstGeom prst="rect">
            <a:avLst/>
          </a:prstGeom>
          <a:noFill/>
          <a:ln w="9525">
            <a:noFill/>
            <a:miter lim="800000"/>
            <a:headEnd/>
            <a:tailEnd/>
          </a:ln>
        </p:spPr>
        <p:txBody>
          <a:bodyPr wrap="square">
            <a:spAutoFit/>
          </a:bodyPr>
          <a:lstStyle/>
          <a:p>
            <a:r>
              <a:rPr lang="el-GR" sz="2000" dirty="0" smtClean="0"/>
              <a:t>Εικόνα 1. Αθηνά και Αράχνη στις </a:t>
            </a:r>
            <a:r>
              <a:rPr lang="el-GR" sz="2000" i="1" dirty="0" smtClean="0"/>
              <a:t>Μεταμορφώσεις</a:t>
            </a:r>
            <a:r>
              <a:rPr lang="el-GR" sz="2000" dirty="0" smtClean="0"/>
              <a:t> του </a:t>
            </a:r>
            <a:r>
              <a:rPr lang="el-GR" sz="2000" dirty="0" err="1" smtClean="0"/>
              <a:t>Οβιδίου</a:t>
            </a:r>
            <a:r>
              <a:rPr lang="en-US" sz="2000" dirty="0"/>
              <a:t/>
            </a:r>
            <a:br>
              <a:rPr lang="en-US" sz="2000" dirty="0"/>
            </a:br>
            <a:endParaRPr lang="en-US" sz="20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noAutofit/>
          </a:bodyPr>
          <a:lstStyle/>
          <a:p>
            <a:pPr eaLnBrk="1" hangingPunct="1"/>
            <a:r>
              <a:rPr lang="en-US" sz="3600" dirty="0" smtClean="0"/>
              <a:t>F. Max </a:t>
            </a:r>
            <a:r>
              <a:rPr lang="en-US" sz="3600" dirty="0" err="1" smtClean="0"/>
              <a:t>M</a:t>
            </a:r>
            <a:r>
              <a:rPr lang="en-US" sz="3600" dirty="0" err="1"/>
              <a:t>ü</a:t>
            </a:r>
            <a:r>
              <a:rPr lang="en-US" sz="3600" dirty="0" err="1" smtClean="0"/>
              <a:t>ller</a:t>
            </a:r>
            <a:r>
              <a:rPr lang="en-US" sz="3600" dirty="0" smtClean="0"/>
              <a:t/>
            </a:r>
            <a:br>
              <a:rPr lang="en-US" sz="3600" dirty="0" smtClean="0"/>
            </a:br>
            <a:r>
              <a:rPr lang="en-US" sz="3600" dirty="0" smtClean="0"/>
              <a:t>b)</a:t>
            </a:r>
            <a:r>
              <a:rPr lang="el-GR" sz="3600" dirty="0" smtClean="0"/>
              <a:t> Κοσμολογία/Συγκριτική Μυθολογία(αναζήτηση των απαρχών)</a:t>
            </a:r>
            <a:endParaRPr lang="en-US" sz="3600" dirty="0" smtClean="0"/>
          </a:p>
        </p:txBody>
      </p:sp>
      <p:sp>
        <p:nvSpPr>
          <p:cNvPr id="5" name="Θέση κειμένου 4"/>
          <p:cNvSpPr>
            <a:spLocks noGrp="1"/>
          </p:cNvSpPr>
          <p:nvPr>
            <p:ph type="body" idx="1"/>
          </p:nvPr>
        </p:nvSpPr>
        <p:spPr>
          <a:xfrm>
            <a:off x="457200" y="1718270"/>
            <a:ext cx="4040188" cy="639762"/>
          </a:xfrm>
        </p:spPr>
        <p:txBody>
          <a:bodyPr/>
          <a:lstStyle/>
          <a:p>
            <a:endParaRPr lang="el-GR"/>
          </a:p>
        </p:txBody>
      </p:sp>
      <p:sp>
        <p:nvSpPr>
          <p:cNvPr id="2" name="Θέση περιεχομένου 1"/>
          <p:cNvSpPr>
            <a:spLocks noGrp="1"/>
          </p:cNvSpPr>
          <p:nvPr>
            <p:ph sz="half" idx="2"/>
          </p:nvPr>
        </p:nvSpPr>
        <p:spPr>
          <a:xfrm>
            <a:off x="457200" y="2358032"/>
            <a:ext cx="4040188" cy="4095304"/>
          </a:xfrm>
        </p:spPr>
        <p:txBody>
          <a:bodyPr>
            <a:normAutofit fontScale="40000" lnSpcReduction="20000"/>
          </a:bodyPr>
          <a:lstStyle/>
          <a:p>
            <a:pPr marL="0" indent="0">
              <a:buNone/>
            </a:pPr>
            <a:r>
              <a:rPr lang="el-GR" sz="4500" dirty="0"/>
              <a:t>Οι μύθοι εξηγούν τη δημιουργία του Κόσμου και τις απαρχές διαφόρων φυσικών φαινομένων</a:t>
            </a:r>
          </a:p>
          <a:p>
            <a:pPr marL="0" indent="0">
              <a:buNone/>
            </a:pPr>
            <a:r>
              <a:rPr lang="el-GR" sz="4500" dirty="0"/>
              <a:t>Συγκριτική Μυθολογία</a:t>
            </a:r>
            <a:r>
              <a:rPr lang="en-US" sz="4500" dirty="0"/>
              <a:t>:</a:t>
            </a:r>
            <a:r>
              <a:rPr lang="el-GR" sz="4500" dirty="0"/>
              <a:t>  Μυθολογία των πολιτισμών της αρχαίας Ινδίας γνώμονας για την ερμηνεία των μύθων της Ελλάδας και της Ρώμης </a:t>
            </a:r>
            <a:endParaRPr lang="en-US" sz="4500" dirty="0" smtClean="0"/>
          </a:p>
          <a:p>
            <a:pPr marL="0" indent="0">
              <a:buNone/>
            </a:pPr>
            <a:endParaRPr lang="en-US" sz="4500" dirty="0" smtClean="0"/>
          </a:p>
          <a:p>
            <a:pPr marL="0" indent="0">
              <a:buNone/>
            </a:pPr>
            <a:r>
              <a:rPr lang="el-GR" sz="4500" dirty="0"/>
              <a:t>Ο πολιτισμός των αρχαίων λαών της Ινδίας (</a:t>
            </a:r>
            <a:r>
              <a:rPr lang="el-GR" sz="4500" dirty="0" err="1"/>
              <a:t>Βέδες</a:t>
            </a:r>
            <a:r>
              <a:rPr lang="el-GR" sz="4500" dirty="0"/>
              <a:t>) αντιπροσώπευε μια αρχέτυπη μορφή λατρείας της φύσης (=άρα οι ελληνορωμαϊκοί μύθοι, οι οποίοι μοιάζουν με τους ινδικούς είναι άρρηκτα συνδεδεμένοι με τους νόμους της φύσης τους οποίους αποτυπώνουν μεταφορικά) </a:t>
            </a:r>
            <a:r>
              <a:rPr lang="en-US" sz="4500" dirty="0"/>
              <a:t> </a:t>
            </a:r>
          </a:p>
          <a:p>
            <a:endParaRPr lang="en-US" dirty="0"/>
          </a:p>
          <a:p>
            <a:pPr marL="0" indent="0">
              <a:buNone/>
            </a:pPr>
            <a:endParaRPr lang="el-GR" dirty="0"/>
          </a:p>
        </p:txBody>
      </p:sp>
      <p:sp>
        <p:nvSpPr>
          <p:cNvPr id="6" name="Θέση κειμένου 5"/>
          <p:cNvSpPr>
            <a:spLocks noGrp="1"/>
          </p:cNvSpPr>
          <p:nvPr>
            <p:ph type="body" sz="quarter" idx="3"/>
          </p:nvPr>
        </p:nvSpPr>
        <p:spPr>
          <a:xfrm>
            <a:off x="4789041" y="1718270"/>
            <a:ext cx="3455367" cy="639762"/>
          </a:xfrm>
        </p:spPr>
        <p:txBody>
          <a:bodyPr>
            <a:normAutofit fontScale="92500" lnSpcReduction="20000"/>
          </a:bodyPr>
          <a:lstStyle/>
          <a:p>
            <a:r>
              <a:rPr lang="el-GR" b="0" dirty="0" smtClean="0"/>
              <a:t>Εικόνα 2. </a:t>
            </a:r>
            <a:br>
              <a:rPr lang="el-GR" b="0" dirty="0" smtClean="0"/>
            </a:br>
            <a:r>
              <a:rPr lang="en-US" b="0" dirty="0" smtClean="0"/>
              <a:t>Max </a:t>
            </a:r>
            <a:r>
              <a:rPr lang="en-US" b="0" dirty="0" err="1" smtClean="0"/>
              <a:t>Müller</a:t>
            </a:r>
            <a:r>
              <a:rPr lang="el-GR" b="0" dirty="0" smtClean="0"/>
              <a:t> (</a:t>
            </a:r>
            <a:r>
              <a:rPr lang="en-US" b="0" dirty="0" smtClean="0"/>
              <a:t>1823-1900)</a:t>
            </a:r>
            <a:endParaRPr lang="en-US" b="0" dirty="0"/>
          </a:p>
        </p:txBody>
      </p:sp>
      <p:pic>
        <p:nvPicPr>
          <p:cNvPr id="8" name="Θέση περιεχομένου 7" descr="Max Müller, 1823-1900)&#10;"/>
          <p:cNvPicPr>
            <a:picLocks noGrp="1" noChangeAspect="1"/>
          </p:cNvPicPr>
          <p:nvPr>
            <p:ph sz="quarter" idx="4"/>
          </p:nvPr>
        </p:nvPicPr>
        <p:blipFill>
          <a:blip r:embed="rId2" cstate="print">
            <a:extLst>
              <a:ext uri="{28A0092B-C50C-407E-A947-70E740481C1C}">
                <a14:useLocalDpi xmlns:a14="http://schemas.microsoft.com/office/drawing/2010/main" val="0"/>
              </a:ext>
            </a:extLst>
          </a:blip>
          <a:stretch>
            <a:fillRect/>
          </a:stretch>
        </p:blipFill>
        <p:spPr>
          <a:xfrm>
            <a:off x="4932040" y="2336487"/>
            <a:ext cx="2736304" cy="3876431"/>
          </a:xfr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normAutofit/>
          </a:bodyPr>
          <a:lstStyle/>
          <a:p>
            <a:pPr eaLnBrk="1" hangingPunct="1"/>
            <a:r>
              <a:rPr lang="en-US" dirty="0" smtClean="0"/>
              <a:t>c) </a:t>
            </a:r>
            <a:r>
              <a:rPr lang="el-GR" dirty="0" smtClean="0"/>
              <a:t>Οι Μύθοι ως Τελετουργία</a:t>
            </a:r>
            <a:endParaRPr lang="en-US" dirty="0" smtClean="0"/>
          </a:p>
        </p:txBody>
      </p:sp>
      <p:sp>
        <p:nvSpPr>
          <p:cNvPr id="2" name="Θέση περιεχομένου 1"/>
          <p:cNvSpPr>
            <a:spLocks noGrp="1"/>
          </p:cNvSpPr>
          <p:nvPr>
            <p:ph sz="half" idx="2"/>
          </p:nvPr>
        </p:nvSpPr>
        <p:spPr>
          <a:xfrm>
            <a:off x="539552" y="1340768"/>
            <a:ext cx="4176464" cy="4968552"/>
          </a:xfrm>
          <a:ln>
            <a:solidFill>
              <a:schemeClr val="tx1"/>
            </a:solidFill>
          </a:ln>
        </p:spPr>
        <p:txBody>
          <a:bodyPr>
            <a:normAutofit fontScale="85000" lnSpcReduction="10000"/>
          </a:bodyPr>
          <a:lstStyle/>
          <a:p>
            <a:pPr marL="0" indent="0">
              <a:buNone/>
            </a:pPr>
            <a:r>
              <a:rPr lang="en-US" dirty="0" smtClean="0"/>
              <a:t>Sir </a:t>
            </a:r>
            <a:r>
              <a:rPr lang="en-US" dirty="0"/>
              <a:t>James </a:t>
            </a:r>
            <a:r>
              <a:rPr lang="en-US" dirty="0" smtClean="0"/>
              <a:t>Frazer</a:t>
            </a:r>
            <a:r>
              <a:rPr lang="el-GR" dirty="0" smtClean="0"/>
              <a:t>, </a:t>
            </a:r>
            <a:r>
              <a:rPr lang="en-US" i="1" dirty="0" smtClean="0"/>
              <a:t>The </a:t>
            </a:r>
            <a:r>
              <a:rPr lang="en-US" i="1" dirty="0"/>
              <a:t>Golden Bough </a:t>
            </a:r>
            <a:r>
              <a:rPr lang="en-US" dirty="0"/>
              <a:t>(1890-1915)</a:t>
            </a:r>
          </a:p>
          <a:p>
            <a:pPr marL="0" indent="0">
              <a:buNone/>
            </a:pPr>
            <a:r>
              <a:rPr lang="en-US" dirty="0"/>
              <a:t>Gilbert Murray</a:t>
            </a:r>
          </a:p>
          <a:p>
            <a:pPr marL="0" indent="0">
              <a:buNone/>
            </a:pPr>
            <a:r>
              <a:rPr lang="en-US" dirty="0"/>
              <a:t>Jane Ellen Harrison</a:t>
            </a:r>
          </a:p>
          <a:p>
            <a:pPr marL="0" indent="0">
              <a:buNone/>
            </a:pPr>
            <a:r>
              <a:rPr lang="el-GR" dirty="0"/>
              <a:t>Οι μύθοι είναι υποπροϊόντα τελετουργικών δρωμένων. Άμεση σχέση με την Θρησκεία: ιστορίες που εξηγούν θρησκευτικές τελετές</a:t>
            </a:r>
            <a:endParaRPr lang="en-US" dirty="0"/>
          </a:p>
          <a:p>
            <a:pPr marL="0" indent="0">
              <a:buNone/>
            </a:pPr>
            <a:endParaRPr lang="en-US" dirty="0"/>
          </a:p>
          <a:p>
            <a:pPr marL="0" indent="0">
              <a:buNone/>
            </a:pPr>
            <a:r>
              <a:rPr lang="el-GR" dirty="0"/>
              <a:t>Η τελετουργική θεωρία των μύθων επέτυχε να θέσει σε πλαίσιο λογικής τις φοβίες, </a:t>
            </a:r>
            <a:r>
              <a:rPr lang="el-GR" dirty="0" smtClean="0"/>
              <a:t>ανασφάλειες</a:t>
            </a:r>
            <a:r>
              <a:rPr lang="el-GR" dirty="0"/>
              <a:t>, δεισιδαιμονίες κλπ του ανθρώπου</a:t>
            </a:r>
          </a:p>
          <a:p>
            <a:pPr marL="0" indent="0">
              <a:buNone/>
            </a:pPr>
            <a:r>
              <a:rPr lang="el-GR" dirty="0"/>
              <a:t>έναντι στη φύση και τους θεούς. </a:t>
            </a:r>
            <a:endParaRPr lang="en-US" dirty="0"/>
          </a:p>
          <a:p>
            <a:pPr marL="457200" lvl="1" indent="0">
              <a:buNone/>
            </a:pPr>
            <a:r>
              <a:rPr lang="en-US" dirty="0"/>
              <a:t>The Golden Bough On-Line:</a:t>
            </a:r>
            <a:endParaRPr lang="el-GR" dirty="0"/>
          </a:p>
          <a:p>
            <a:pPr marL="457200" lvl="1" indent="0">
              <a:buNone/>
            </a:pPr>
            <a:r>
              <a:rPr lang="en-US" dirty="0">
                <a:hlinkClick r:id="rId2"/>
              </a:rPr>
              <a:t>http://www.bartleby.com/196</a:t>
            </a:r>
            <a:r>
              <a:rPr lang="en-US" dirty="0" smtClean="0">
                <a:hlinkClick r:id="rId2"/>
              </a:rPr>
              <a:t>/ </a:t>
            </a:r>
            <a:endParaRPr lang="en-US" dirty="0"/>
          </a:p>
        </p:txBody>
      </p:sp>
      <p:sp>
        <p:nvSpPr>
          <p:cNvPr id="6" name="Θέση κειμένου 5"/>
          <p:cNvSpPr>
            <a:spLocks noGrp="1"/>
          </p:cNvSpPr>
          <p:nvPr>
            <p:ph type="body" sz="quarter" idx="3"/>
          </p:nvPr>
        </p:nvSpPr>
        <p:spPr>
          <a:xfrm>
            <a:off x="5162449" y="1196752"/>
            <a:ext cx="3442000" cy="639762"/>
          </a:xfrm>
        </p:spPr>
        <p:txBody>
          <a:bodyPr>
            <a:noAutofit/>
          </a:bodyPr>
          <a:lstStyle/>
          <a:p>
            <a:r>
              <a:rPr lang="el-GR" sz="1400" dirty="0" smtClean="0"/>
              <a:t>Εικόνα 3. </a:t>
            </a:r>
            <a:br>
              <a:rPr lang="el-GR" sz="1400" dirty="0" smtClean="0"/>
            </a:br>
            <a:r>
              <a:rPr lang="en-US" sz="1400" b="0" dirty="0" smtClean="0"/>
              <a:t>The </a:t>
            </a:r>
            <a:r>
              <a:rPr lang="en-US" sz="1400" b="0" dirty="0"/>
              <a:t>Golden </a:t>
            </a:r>
            <a:r>
              <a:rPr lang="en-US" sz="1400" b="0" dirty="0" smtClean="0"/>
              <a:t>Bough</a:t>
            </a:r>
            <a:r>
              <a:rPr lang="el-GR" sz="1400" b="0" dirty="0" smtClean="0"/>
              <a:t/>
            </a:r>
            <a:br>
              <a:rPr lang="el-GR" sz="1400" b="0" dirty="0" smtClean="0"/>
            </a:br>
            <a:r>
              <a:rPr lang="el-GR" sz="1400" b="0" dirty="0" smtClean="0"/>
              <a:t>(πατήστε για μετάβαση στη σελίδα) </a:t>
            </a:r>
            <a:r>
              <a:rPr lang="en-US" sz="1400" b="0" dirty="0" smtClean="0"/>
              <a:t> </a:t>
            </a:r>
            <a:endParaRPr lang="el-GR" sz="1400" b="0" dirty="0"/>
          </a:p>
        </p:txBody>
      </p:sp>
      <p:pic>
        <p:nvPicPr>
          <p:cNvPr id="4" name="Θέση περιεχομένου 3" descr="Sir James Frazer’ The Golden Bough (1890-1915)&#10;">
            <a:hlinkClick r:id="rId3"/>
          </p:cNvPr>
          <p:cNvPicPr>
            <a:picLocks noGrp="1" noChangeAspect="1"/>
          </p:cNvPicPr>
          <p:nvPr>
            <p:ph sz="quarter" idx="4"/>
          </p:nvPr>
        </p:nvPicPr>
        <p:blipFill>
          <a:blip r:embed="rId4" cstate="print">
            <a:extLst>
              <a:ext uri="{28A0092B-C50C-407E-A947-70E740481C1C}">
                <a14:useLocalDpi xmlns:a14="http://schemas.microsoft.com/office/drawing/2010/main" val="0"/>
              </a:ext>
            </a:extLst>
          </a:blip>
          <a:stretch>
            <a:fillRect/>
          </a:stretch>
        </p:blipFill>
        <p:spPr>
          <a:xfrm>
            <a:off x="5162448" y="1908522"/>
            <a:ext cx="2937943" cy="4387329"/>
          </a:xfr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685800" y="142852"/>
            <a:ext cx="7772400" cy="857256"/>
          </a:xfrm>
        </p:spPr>
        <p:txBody>
          <a:bodyPr>
            <a:normAutofit/>
          </a:bodyPr>
          <a:lstStyle/>
          <a:p>
            <a:r>
              <a:rPr lang="el-GR" dirty="0"/>
              <a:t>Οι Μύθοι ως Τελετουργία</a:t>
            </a:r>
          </a:p>
        </p:txBody>
      </p:sp>
      <p:sp>
        <p:nvSpPr>
          <p:cNvPr id="3" name="2 - Θέση περιεχομένου"/>
          <p:cNvSpPr>
            <a:spLocks noGrp="1"/>
          </p:cNvSpPr>
          <p:nvPr>
            <p:ph idx="1"/>
          </p:nvPr>
        </p:nvSpPr>
        <p:spPr>
          <a:xfrm>
            <a:off x="305194" y="1000108"/>
            <a:ext cx="8533612" cy="5380650"/>
          </a:xfrm>
        </p:spPr>
        <p:txBody>
          <a:bodyPr>
            <a:normAutofit fontScale="92500" lnSpcReduction="10000"/>
          </a:bodyPr>
          <a:lstStyle/>
          <a:p>
            <a:r>
              <a:rPr lang="el-GR" sz="2800" dirty="0" smtClean="0"/>
              <a:t>Σε όλους τους μύθους υπάρχει μια μορφή φθοράς και γέννησης που συνδέεται με τη βλάστηση και ενσαρκώνεται ποικιλοτρόπως</a:t>
            </a:r>
          </a:p>
          <a:p>
            <a:r>
              <a:rPr lang="el-GR" sz="2800" dirty="0" smtClean="0"/>
              <a:t>Αφηγηματικά συμπληρώματα αρχαίων, ενίοτε λησμονημένων τελετουργιών.  ΑΛΛΑ: </a:t>
            </a:r>
          </a:p>
          <a:p>
            <a:pPr marL="400050" lvl="1" indent="0">
              <a:buNone/>
            </a:pPr>
            <a:r>
              <a:rPr lang="el-GR" dirty="0" smtClean="0"/>
              <a:t>Παραδείγματα διάσημων μύθων που δημιουργήθηκαν για να ΕΡΜΗΝΕΥΣΟΥΝ μια τελετουργία: π.χ. Ελευσίνια μυστήρια. </a:t>
            </a:r>
          </a:p>
          <a:p>
            <a:pPr>
              <a:buNone/>
            </a:pPr>
            <a:r>
              <a:rPr lang="el-GR" sz="2800" b="1" dirty="0" smtClean="0"/>
              <a:t>Σύγχρονες Μορφές της Θεωρίας</a:t>
            </a:r>
          </a:p>
          <a:p>
            <a:pPr>
              <a:buNone/>
            </a:pPr>
            <a:r>
              <a:rPr lang="el-GR" sz="2800" dirty="0" smtClean="0"/>
              <a:t>Μύθοι ως Μύηση (</a:t>
            </a:r>
            <a:r>
              <a:rPr lang="en-US" sz="2800" dirty="0" smtClean="0"/>
              <a:t>Van </a:t>
            </a:r>
            <a:r>
              <a:rPr lang="en-US" sz="2800" dirty="0" err="1" smtClean="0"/>
              <a:t>Gennep</a:t>
            </a:r>
            <a:r>
              <a:rPr lang="en-US" sz="2800" dirty="0" smtClean="0"/>
              <a:t>)</a:t>
            </a:r>
            <a:r>
              <a:rPr lang="el-GR" sz="2800" dirty="0" smtClean="0"/>
              <a:t>: π.χ. τελετή ενηλικίωσης</a:t>
            </a:r>
          </a:p>
          <a:p>
            <a:pPr marL="0" indent="0">
              <a:buNone/>
            </a:pPr>
            <a:r>
              <a:rPr lang="el-GR" sz="2800" dirty="0" smtClean="0"/>
              <a:t>Μύθοι ως Θεσμοθετημένη Βία (</a:t>
            </a:r>
            <a:r>
              <a:rPr lang="en-US" sz="2800" dirty="0" smtClean="0"/>
              <a:t>W. </a:t>
            </a:r>
            <a:r>
              <a:rPr lang="en-US" sz="2800" dirty="0" err="1" smtClean="0"/>
              <a:t>Burkert</a:t>
            </a:r>
            <a:r>
              <a:rPr lang="el-GR" sz="2800" dirty="0" smtClean="0"/>
              <a:t>, </a:t>
            </a:r>
            <a:r>
              <a:rPr lang="en-US" sz="2800" dirty="0" smtClean="0"/>
              <a:t>Homo </a:t>
            </a:r>
            <a:r>
              <a:rPr lang="en-US" sz="2800" dirty="0" err="1" smtClean="0"/>
              <a:t>necans</a:t>
            </a:r>
            <a:r>
              <a:rPr lang="en-US" sz="2800" dirty="0" smtClean="0"/>
              <a:t>). </a:t>
            </a:r>
            <a:r>
              <a:rPr lang="el-GR" sz="2800" dirty="0" smtClean="0"/>
              <a:t>Στο κέντρο της ανθρώπινης ζωής βρίσκεται η θυσία. </a:t>
            </a:r>
            <a:endParaRPr lang="en-US" sz="2800" dirty="0" smtClean="0"/>
          </a:p>
          <a:p>
            <a:pPr>
              <a:buNone/>
            </a:pPr>
            <a:endParaRPr lang="el-GR" dirty="0" smtClean="0"/>
          </a:p>
          <a:p>
            <a:endParaRPr lang="el-G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994122"/>
          </a:xfrm>
        </p:spPr>
        <p:txBody>
          <a:bodyPr/>
          <a:lstStyle/>
          <a:p>
            <a:r>
              <a:rPr lang="en-US" dirty="0"/>
              <a:t>d) </a:t>
            </a:r>
            <a:r>
              <a:rPr lang="el-GR" dirty="0"/>
              <a:t>Μύθοι </a:t>
            </a:r>
            <a:r>
              <a:rPr lang="en-US" dirty="0"/>
              <a:t>Charter </a:t>
            </a:r>
            <a:endParaRPr lang="el-GR" dirty="0"/>
          </a:p>
        </p:txBody>
      </p:sp>
      <p:pic>
        <p:nvPicPr>
          <p:cNvPr id="5" name="Picture 15" descr="Bronisław Malinowski among Trobriand tribe&#10;"/>
          <p:cNvPicPr>
            <a:picLocks noChangeAspect="1" noChangeArrowheads="1"/>
          </p:cNvPicPr>
          <p:nvPr/>
        </p:nvPicPr>
        <p:blipFill>
          <a:blip r:embed="rId2" cstate="print"/>
          <a:srcRect/>
          <a:stretch>
            <a:fillRect/>
          </a:stretch>
        </p:blipFill>
        <p:spPr bwMode="auto">
          <a:xfrm>
            <a:off x="4825961" y="1298501"/>
            <a:ext cx="2880000" cy="1774177"/>
          </a:xfrm>
          <a:prstGeom prst="rect">
            <a:avLst/>
          </a:prstGeom>
          <a:noFill/>
          <a:ln w="9525">
            <a:noFill/>
            <a:miter lim="800000"/>
            <a:headEnd/>
            <a:tailEnd/>
          </a:ln>
        </p:spPr>
      </p:pic>
      <p:pic>
        <p:nvPicPr>
          <p:cNvPr id="6" name="Picture 14" descr=" Bronisław Malinowski among Trobriand tribe&#10;"/>
          <p:cNvPicPr>
            <a:picLocks noChangeAspect="1" noChangeArrowheads="1"/>
          </p:cNvPicPr>
          <p:nvPr/>
        </p:nvPicPr>
        <p:blipFill>
          <a:blip r:embed="rId3" cstate="print"/>
          <a:srcRect/>
          <a:stretch>
            <a:fillRect/>
          </a:stretch>
        </p:blipFill>
        <p:spPr bwMode="auto">
          <a:xfrm>
            <a:off x="4825961" y="3402474"/>
            <a:ext cx="2880000" cy="1866151"/>
          </a:xfrm>
          <a:prstGeom prst="rect">
            <a:avLst/>
          </a:prstGeom>
          <a:noFill/>
          <a:ln w="9525">
            <a:noFill/>
            <a:miter lim="800000"/>
            <a:headEnd/>
            <a:tailEnd/>
          </a:ln>
        </p:spPr>
      </p:pic>
      <p:sp>
        <p:nvSpPr>
          <p:cNvPr id="7" name="TextBox 6" descr="Εικόνα 4"/>
          <p:cNvSpPr txBox="1"/>
          <p:nvPr/>
        </p:nvSpPr>
        <p:spPr>
          <a:xfrm>
            <a:off x="4862734" y="3055076"/>
            <a:ext cx="2016224" cy="360040"/>
          </a:xfrm>
          <a:prstGeom prst="rect">
            <a:avLst/>
          </a:prstGeom>
        </p:spPr>
        <p:txBody>
          <a:bodyPr vert="horz" wrap="square" lIns="91440" tIns="45720" rIns="91440" bIns="45720" rtlCol="0" anchor="ctr">
            <a:noAutofit/>
          </a:bodyPr>
          <a:lstStyle/>
          <a:p>
            <a:r>
              <a:rPr lang="el-GR" sz="1600" b="1" dirty="0" smtClean="0">
                <a:latin typeface="+mj-lt"/>
              </a:rPr>
              <a:t>Εικόνα</a:t>
            </a:r>
            <a:r>
              <a:rPr lang="el-GR" sz="1600" dirty="0" smtClean="0">
                <a:latin typeface="+mj-lt"/>
              </a:rPr>
              <a:t> </a:t>
            </a:r>
            <a:r>
              <a:rPr lang="el-GR" sz="1600" b="1" dirty="0" smtClean="0">
                <a:latin typeface="+mj-lt"/>
              </a:rPr>
              <a:t>4</a:t>
            </a:r>
            <a:r>
              <a:rPr lang="el-GR" sz="1600" dirty="0" smtClean="0">
                <a:latin typeface="+mj-lt"/>
              </a:rPr>
              <a:t>.</a:t>
            </a:r>
          </a:p>
        </p:txBody>
      </p:sp>
      <p:sp>
        <p:nvSpPr>
          <p:cNvPr id="8" name="TextBox 7" descr="Εικόνες 4 και 5: Bronisław Malinowski among Trobriand tribe"/>
          <p:cNvSpPr txBox="1"/>
          <p:nvPr/>
        </p:nvSpPr>
        <p:spPr>
          <a:xfrm>
            <a:off x="4843103" y="5413455"/>
            <a:ext cx="3213383" cy="540059"/>
          </a:xfrm>
          <a:prstGeom prst="rect">
            <a:avLst/>
          </a:prstGeom>
        </p:spPr>
        <p:txBody>
          <a:bodyPr vert="horz" wrap="square" lIns="91440" tIns="45720" rIns="91440" bIns="45720" rtlCol="0" anchor="ctr">
            <a:noAutofit/>
          </a:bodyPr>
          <a:lstStyle/>
          <a:p>
            <a:r>
              <a:rPr lang="el-GR" sz="1600" b="1" dirty="0" smtClean="0">
                <a:latin typeface="+mj-lt"/>
              </a:rPr>
              <a:t>Εικόνα </a:t>
            </a:r>
            <a:r>
              <a:rPr lang="en-US" sz="1600" b="1" dirty="0" smtClean="0">
                <a:latin typeface="+mj-lt"/>
              </a:rPr>
              <a:t>5</a:t>
            </a:r>
            <a:r>
              <a:rPr lang="el-GR" sz="1600" b="1" dirty="0" smtClean="0">
                <a:latin typeface="+mj-lt"/>
              </a:rPr>
              <a:t>.</a:t>
            </a:r>
            <a:r>
              <a:rPr lang="en-US" sz="1600" dirty="0" smtClean="0">
                <a:latin typeface="+mj-lt"/>
              </a:rPr>
              <a:t> </a:t>
            </a:r>
            <a:br>
              <a:rPr lang="en-US" sz="1600" dirty="0" smtClean="0">
                <a:latin typeface="+mj-lt"/>
              </a:rPr>
            </a:br>
            <a:r>
              <a:rPr lang="el-GR" sz="1600" dirty="0" smtClean="0">
                <a:latin typeface="+mj-lt"/>
              </a:rPr>
              <a:t>Εικόνες 4 και 5: </a:t>
            </a:r>
            <a:r>
              <a:rPr lang="en-US" sz="1600" dirty="0" err="1" smtClean="0">
                <a:latin typeface="+mj-lt"/>
              </a:rPr>
              <a:t>Bronisław</a:t>
            </a:r>
            <a:r>
              <a:rPr lang="en-US" sz="1600" dirty="0" smtClean="0">
                <a:latin typeface="+mj-lt"/>
              </a:rPr>
              <a:t> </a:t>
            </a:r>
            <a:r>
              <a:rPr lang="en-US" sz="1600" dirty="0">
                <a:latin typeface="+mj-lt"/>
              </a:rPr>
              <a:t>Malinowski among Trobriand tribe</a:t>
            </a:r>
            <a:endParaRPr lang="el-GR" sz="1600" dirty="0">
              <a:latin typeface="+mj-lt"/>
            </a:endParaRPr>
          </a:p>
        </p:txBody>
      </p:sp>
      <p:sp>
        <p:nvSpPr>
          <p:cNvPr id="3" name="Θέση περιεχομένου 2"/>
          <p:cNvSpPr>
            <a:spLocks noGrp="1"/>
          </p:cNvSpPr>
          <p:nvPr>
            <p:ph idx="1"/>
          </p:nvPr>
        </p:nvSpPr>
        <p:spPr>
          <a:xfrm>
            <a:off x="457200" y="1345001"/>
            <a:ext cx="4042792" cy="4608513"/>
          </a:xfrm>
        </p:spPr>
        <p:txBody>
          <a:bodyPr>
            <a:normAutofit fontScale="77500" lnSpcReduction="20000"/>
          </a:bodyPr>
          <a:lstStyle/>
          <a:p>
            <a:r>
              <a:rPr lang="el-GR" dirty="0"/>
              <a:t>Συστήματα δοξασιών που έχουν συσταθεί για να προσδώσουν κύρος και νομιμοποίηση σε ισχύοντα κοινωνικά έθιμα</a:t>
            </a:r>
            <a:r>
              <a:rPr lang="en-US" dirty="0"/>
              <a:t> </a:t>
            </a:r>
            <a:r>
              <a:rPr lang="el-GR" dirty="0"/>
              <a:t>και θεσμούς </a:t>
            </a:r>
            <a:endParaRPr lang="el-GR" dirty="0" smtClean="0"/>
          </a:p>
          <a:p>
            <a:pPr marL="400050" lvl="1" indent="0">
              <a:buNone/>
            </a:pPr>
            <a:r>
              <a:rPr lang="en-US" b="1" dirty="0" err="1"/>
              <a:t>Bronsilaw</a:t>
            </a:r>
            <a:r>
              <a:rPr lang="en-US" b="1" dirty="0"/>
              <a:t> Malinowski</a:t>
            </a:r>
            <a:r>
              <a:rPr lang="en-US" dirty="0"/>
              <a:t> </a:t>
            </a:r>
          </a:p>
          <a:p>
            <a:pPr marL="400050" lvl="1" indent="0">
              <a:buNone/>
            </a:pPr>
            <a:r>
              <a:rPr lang="en-US" dirty="0"/>
              <a:t>(1884-1942)</a:t>
            </a:r>
          </a:p>
          <a:p>
            <a:r>
              <a:rPr lang="en-US" dirty="0" smtClean="0"/>
              <a:t> </a:t>
            </a:r>
            <a:r>
              <a:rPr lang="el-GR" dirty="0"/>
              <a:t>Επιλεκτική Βιβλιογραφία</a:t>
            </a:r>
            <a:r>
              <a:rPr lang="en-US" dirty="0"/>
              <a:t>:</a:t>
            </a:r>
          </a:p>
          <a:p>
            <a:r>
              <a:rPr lang="en-US" dirty="0">
                <a:hlinkClick r:id="rId4"/>
              </a:rPr>
              <a:t>http://www.vanderbilt.edu/AnS/Anthro/Anth206/malinowski.htm</a:t>
            </a:r>
            <a:endParaRPr lang="en-US" dirty="0"/>
          </a:p>
          <a:p>
            <a:pPr marL="0" indent="0">
              <a:buNone/>
            </a:pPr>
            <a:endParaRPr lang="en-US" dirty="0"/>
          </a:p>
          <a:p>
            <a:endParaRPr lang="el-GR" dirty="0"/>
          </a:p>
        </p:txBody>
      </p:sp>
    </p:spTree>
    <p:extLst>
      <p:ext uri="{BB962C8B-B14F-4D97-AF65-F5344CB8AC3E}">
        <p14:creationId xmlns:p14="http://schemas.microsoft.com/office/powerpoint/2010/main" val="27642814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685800" y="285728"/>
            <a:ext cx="7772400" cy="714380"/>
          </a:xfrm>
        </p:spPr>
        <p:txBody>
          <a:bodyPr>
            <a:noAutofit/>
          </a:bodyPr>
          <a:lstStyle/>
          <a:p>
            <a:r>
              <a:rPr lang="el-GR" dirty="0"/>
              <a:t>Ενδογενείς Θεωρίες </a:t>
            </a:r>
          </a:p>
        </p:txBody>
      </p:sp>
      <p:sp>
        <p:nvSpPr>
          <p:cNvPr id="3" name="2 - Θέση περιεχομένου"/>
          <p:cNvSpPr>
            <a:spLocks noGrp="1"/>
          </p:cNvSpPr>
          <p:nvPr>
            <p:ph idx="1"/>
          </p:nvPr>
        </p:nvSpPr>
        <p:spPr>
          <a:xfrm>
            <a:off x="357158" y="1214422"/>
            <a:ext cx="8358246" cy="3654738"/>
          </a:xfrm>
        </p:spPr>
        <p:txBody>
          <a:bodyPr/>
          <a:lstStyle/>
          <a:p>
            <a:pPr marL="0" indent="0">
              <a:buNone/>
            </a:pPr>
            <a:r>
              <a:rPr lang="el-GR" b="1" dirty="0" smtClean="0"/>
              <a:t/>
            </a:r>
            <a:br>
              <a:rPr lang="el-GR" b="1" dirty="0" smtClean="0"/>
            </a:br>
            <a:r>
              <a:rPr lang="el-GR" dirty="0" smtClean="0"/>
              <a:t>Οι μύθοι ως προϊόντα του </a:t>
            </a:r>
            <a:r>
              <a:rPr lang="el-GR" b="1" dirty="0" smtClean="0"/>
              <a:t>Νου </a:t>
            </a:r>
          </a:p>
          <a:p>
            <a:pPr marL="971550" lvl="1" indent="-514350">
              <a:buFont typeface="+mj-lt"/>
              <a:buAutoNum type="arabicPeriod"/>
            </a:pPr>
            <a:r>
              <a:rPr lang="el-GR" b="1" dirty="0" smtClean="0"/>
              <a:t>Ψυχανάλυση</a:t>
            </a:r>
          </a:p>
          <a:p>
            <a:pPr marL="971550" lvl="1" indent="-514350">
              <a:buFont typeface="+mj-lt"/>
              <a:buAutoNum type="arabicPeriod"/>
            </a:pPr>
            <a:r>
              <a:rPr lang="el-GR" b="1" dirty="0" smtClean="0"/>
              <a:t>Στρουκτουραλισμός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Θέμα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bodyPr vert="horz" lIns="91440" tIns="45720" rIns="91440" bIns="45720" rtlCol="0" anchor="ctr">
        <a:normAutofit/>
      </a:bodyPr>
      <a:lstStyle>
        <a:defPPr>
          <a:defRPr dirty="0" smtClean="0"/>
        </a:defPPr>
      </a:lstStyle>
    </a:txDef>
  </a:objectDefaults>
  <a:extraClrSchemeLst/>
  <a:extLst>
    <a:ext uri="{05A4C25C-085E-4340-85A3-A5531E510DB2}">
      <thm15:themeFamily xmlns:thm15="http://schemas.microsoft.com/office/thememl/2012/main" name="ODLfinal-tmpl" id="{E8FA1B71-39DA-4CF5-97A7-27A9E4E84589}" vid="{99DB1AA8-B21F-4965-A081-343038BDC0AD}"/>
    </a:ext>
  </a:extLst>
</a:theme>
</file>

<file path=ppt/theme/theme2.xml><?xml version="1.0" encoding="utf-8"?>
<a:theme xmlns:a="http://schemas.openxmlformats.org/drawingml/2006/main" name="Προσαρμοσμένη σχεδίαση">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ODLfinal-tmpl</Template>
  <TotalTime>2406</TotalTime>
  <Words>2392</Words>
  <Application>Microsoft Office PowerPoint</Application>
  <PresentationFormat>Προβολή στην οθόνη (4:3)</PresentationFormat>
  <Paragraphs>244</Paragraphs>
  <Slides>34</Slides>
  <Notes>10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2</vt:i4>
      </vt:variant>
      <vt:variant>
        <vt:lpstr>Τίτλοι διαφανειών</vt:lpstr>
      </vt:variant>
      <vt:variant>
        <vt:i4>34</vt:i4>
      </vt:variant>
    </vt:vector>
  </HeadingPairs>
  <TitlesOfParts>
    <vt:vector size="42" baseType="lpstr">
      <vt:lpstr>ＭＳ Ｐゴシック</vt:lpstr>
      <vt:lpstr>Arial</vt:lpstr>
      <vt:lpstr>Calibri</vt:lpstr>
      <vt:lpstr>Calibri Light</vt:lpstr>
      <vt:lpstr>Times New Roman</vt:lpstr>
      <vt:lpstr>Verdana</vt:lpstr>
      <vt:lpstr>Θέμα1</vt:lpstr>
      <vt:lpstr>Προσαρμοσμένη σχεδίαση</vt:lpstr>
      <vt:lpstr>ΚΦΑ 14 Εισαγωγή στην Αρχαία Ελληνική Μυθολογία και Θρησκεία</vt:lpstr>
      <vt:lpstr>Σύγχρονες Θεωρίες Ερμηνείας των Μύθων</vt:lpstr>
      <vt:lpstr>Εξωγενείς Θεωρίες: Οι Μύθοι ως Προϊόντα του Περιβάλλοντος</vt:lpstr>
      <vt:lpstr>a) Μύθοι ως Αιτιολογία (18οςαι) </vt:lpstr>
      <vt:lpstr>F. Max Müller b) Κοσμολογία/Συγκριτική Μυθολογία(αναζήτηση των απαρχών)</vt:lpstr>
      <vt:lpstr>c) Οι Μύθοι ως Τελετουργία</vt:lpstr>
      <vt:lpstr>Οι Μύθοι ως Τελετουργία</vt:lpstr>
      <vt:lpstr>d) Μύθοι Charter </vt:lpstr>
      <vt:lpstr>Ενδογενείς Θεωρίες </vt:lpstr>
      <vt:lpstr>Ψυχανάλυση (1)</vt:lpstr>
      <vt:lpstr>Ψυχανάλυση (2)</vt:lpstr>
      <vt:lpstr>Στρουκτουραλισμός</vt:lpstr>
      <vt:lpstr>Claude Lévi-Strauss (1908-2009) </vt:lpstr>
      <vt:lpstr>Jean-Paul Vernant</vt:lpstr>
      <vt:lpstr>Pierre Vidal-Naquet (1930-2006)</vt:lpstr>
      <vt:lpstr>Στρουκτουραλισμός και Λαογραφία</vt:lpstr>
      <vt:lpstr>1ο Επίπεδο: Εισαγωγή</vt:lpstr>
      <vt:lpstr>2ο Επίπεδο: Ο κύριος Κορμός της Ιστορίας</vt:lpstr>
      <vt:lpstr>3ο Επίπεδο:  Βοήθεια </vt:lpstr>
      <vt:lpstr>4ο Επίπεδο: η Επιστροφή του Ήρωα</vt:lpstr>
      <vt:lpstr>Walter Burkert</vt:lpstr>
      <vt:lpstr>Walter Burkert </vt:lpstr>
      <vt:lpstr>Θεωρίες 21ου αι.  Μύθος ως τμήμα της Θεωρίας της Λογοτεχνίας  Οι συγκεκριμένες εκδοχές των μύθων είναι λογοτεχνικά κατασκευάσματα και αποσκοπούν σε πολυεπίπεδο διάλογο με το κείμενο εντός του οποίου καταγράφονται    Αφηγηματολογία (G. Gennette; Irene De Jong) Διακειμενικότητα / Μεταλογοτεχνικότητα Φεμινιστική Ερμηνεία </vt:lpstr>
      <vt:lpstr>Διακειμενικότητα—Λογοτεχνικές Θεωρίες</vt:lpstr>
      <vt:lpstr>Φεμινιστική Προσέγγιση του Μύθου</vt:lpstr>
      <vt:lpstr>Χρηματοδότηση</vt:lpstr>
      <vt:lpstr>Σημειώματα</vt:lpstr>
      <vt:lpstr>Σημείωμα Ιστορικού Εκδόσεων Έργου</vt:lpstr>
      <vt:lpstr>Σημείωμα Αναφοράς</vt:lpstr>
      <vt:lpstr>Σημείωμα Αδειοδότησης</vt:lpstr>
      <vt:lpstr>Σημείωμα Χρήσης Έργων Τρίτων (1/4)</vt:lpstr>
      <vt:lpstr>Σημείωμα Χρήσης Έργων Τρίτων (2/4)</vt:lpstr>
      <vt:lpstr>Σημείωμα Χρήσης Έργων Τρίτων (3/4)</vt:lpstr>
      <vt:lpstr>Σημείωμα Χρήσης Έργων Τρίτων (4/4)</vt:lpstr>
    </vt:vector>
  </TitlesOfParts>
  <Company>NatKapodUnivAthens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Ways of Interpreting Myth</dc:title>
  <dc:creator>Sophia Papaioannou</dc:creator>
  <cp:lastModifiedBy>Αναστασία Χριστοπούλου</cp:lastModifiedBy>
  <cp:revision>336</cp:revision>
  <dcterms:created xsi:type="dcterms:W3CDTF">2005-01-20T21:14:19Z</dcterms:created>
  <dcterms:modified xsi:type="dcterms:W3CDTF">2015-11-30T09:30:10Z</dcterms:modified>
</cp:coreProperties>
</file>