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280" r:id="rId14"/>
    <p:sldId id="290" r:id="rId15"/>
    <p:sldId id="295" r:id="rId16"/>
    <p:sldId id="292" r:id="rId17"/>
    <p:sldId id="291" r:id="rId18"/>
    <p:sldId id="294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303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5/7/2015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H έννοια της μαθηματικής δραστηριότητας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H έννοια της μαθηματικής δραστηριότητας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 smtClean="0">
                <a:solidFill>
                  <a:srgbClr val="5075BC"/>
                </a:solidFill>
              </a:rPr>
              <a:t>I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5</a:t>
            </a:r>
            <a:r>
              <a:rPr lang="el-GR" sz="280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H έννοια της μαθηματικής δραστηριότητας 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 smtClean="0"/>
              <a:t>Γιώργος Ψυχάρης</a:t>
            </a:r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Τι είναι μια δραστηριότητα μαθηματικών</a:t>
            </a:r>
            <a:r>
              <a:rPr lang="en-US" dirty="0" smtClean="0">
                <a:solidFill>
                  <a:schemeClr val="tx2"/>
                </a:solidFill>
              </a:rPr>
              <a:t> (4/4)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ct val="25000"/>
              </a:spcAft>
              <a:buNone/>
            </a:pPr>
            <a:r>
              <a:rPr lang="el-GR" sz="2500" dirty="0" smtClean="0"/>
              <a:t>Ζητήματα σχεδιασμού μιας δραστηριότητας μαθηματικών</a:t>
            </a:r>
          </a:p>
          <a:p>
            <a:pPr>
              <a:spcAft>
                <a:spcPct val="25000"/>
              </a:spcAft>
              <a:buNone/>
            </a:pPr>
            <a:r>
              <a:rPr lang="el-GR" sz="2600" dirty="0" smtClean="0"/>
              <a:t>γ) Οι μαθηματικές δραστηριότητες αφορούν την αυτόνομη δράση του μαθητή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dirty="0" err="1" smtClean="0"/>
              <a:t>Αλληλοδιαπλοκή</a:t>
            </a:r>
            <a:r>
              <a:rPr lang="el-GR" sz="2400" dirty="0" smtClean="0"/>
              <a:t> των δράσεων των μαθητών με τη συνολική διδακτική διαχείρισή τους από τον διδάσκοντα  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i="1" dirty="0" smtClean="0"/>
              <a:t>Εκχώρηση</a:t>
            </a:r>
            <a:r>
              <a:rPr lang="el-GR" sz="2400" dirty="0" smtClean="0"/>
              <a:t>: “η πράξη διαμέσου της οποίας ο διδάσκων κάνει το μαθητή να αποδεχτεί την υπευθυνότητα μιας κατάστασης μάθησης ή ενός προβλήματος και ταυτόχρονα αποδέχεται για τον εαυτό του τις συνέπειες αυτής της μεταβίβασης” (</a:t>
            </a:r>
            <a:r>
              <a:rPr lang="en-US" sz="2400" dirty="0" err="1" smtClean="0"/>
              <a:t>Brousseau</a:t>
            </a:r>
            <a:r>
              <a:rPr lang="el-GR" sz="2400" dirty="0" smtClean="0"/>
              <a:t>, 1997). 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dirty="0" smtClean="0"/>
              <a:t>Αντιστάσεις εκπαιδευτικών και παρεμβάσεις 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dirty="0" smtClean="0"/>
              <a:t>Διδασκαλία </a:t>
            </a:r>
            <a:r>
              <a:rPr lang="el-GR" sz="2400" dirty="0" smtClean="0">
                <a:sym typeface="Symbol" pitchFamily="18" charset="2"/>
              </a:rPr>
              <a:t></a:t>
            </a:r>
            <a:r>
              <a:rPr lang="el-GR" sz="2400" dirty="0" smtClean="0"/>
              <a:t> Εκχώρηση μιας κατάστασης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dirty="0" smtClean="0"/>
              <a:t>Μάθηση  </a:t>
            </a:r>
            <a:r>
              <a:rPr lang="el-GR" sz="2400" dirty="0" smtClean="0">
                <a:sym typeface="Symbol" pitchFamily="18" charset="2"/>
              </a:rPr>
              <a:t> </a:t>
            </a:r>
            <a:r>
              <a:rPr lang="el-GR" sz="2400" dirty="0" smtClean="0"/>
              <a:t>Προσαρμογή σε αυτή την κατάσταση</a:t>
            </a:r>
            <a:r>
              <a:rPr lang="el-GR" sz="2600" dirty="0" smtClean="0"/>
              <a:t> 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Πτυχές μιας εκπαιδευτικής δραστηριότητας</a:t>
            </a:r>
            <a:r>
              <a:rPr lang="en-US" dirty="0" smtClean="0">
                <a:solidFill>
                  <a:schemeClr val="tx2"/>
                </a:solidFill>
              </a:rPr>
              <a:t> (1/2)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i="1" dirty="0" smtClean="0"/>
              <a:t>Μαθησιακή συνιστώσα</a:t>
            </a:r>
            <a:r>
              <a:rPr lang="el-GR" sz="2400" dirty="0" smtClean="0"/>
              <a:t> </a:t>
            </a:r>
          </a:p>
          <a:p>
            <a:pPr lvl="1"/>
            <a:r>
              <a:rPr lang="el-GR" sz="2000" dirty="0" smtClean="0"/>
              <a:t>επιστημολογία μαθηματικών εννοιών </a:t>
            </a:r>
            <a:endParaRPr lang="en-US" sz="2000" dirty="0" smtClean="0"/>
          </a:p>
          <a:p>
            <a:pPr lvl="1"/>
            <a:r>
              <a:rPr lang="el-GR" sz="2000" dirty="0" smtClean="0"/>
              <a:t>δυσκολίες μαθητών </a:t>
            </a:r>
            <a:endParaRPr lang="en-US" sz="2000" dirty="0" smtClean="0"/>
          </a:p>
          <a:p>
            <a:pPr lvl="1"/>
            <a:r>
              <a:rPr lang="el-GR" sz="2000" dirty="0" smtClean="0"/>
              <a:t>σχέση δραστηριότητας και μαθησιακών διαδικασιών </a:t>
            </a:r>
          </a:p>
          <a:p>
            <a:r>
              <a:rPr lang="el-GR" sz="2400" i="1" dirty="0" smtClean="0"/>
              <a:t>Διδακτική συνιστώσα</a:t>
            </a:r>
            <a:r>
              <a:rPr lang="el-GR" sz="2400" dirty="0" smtClean="0"/>
              <a:t> </a:t>
            </a:r>
          </a:p>
          <a:p>
            <a:pPr lvl="1"/>
            <a:r>
              <a:rPr lang="el-GR" sz="2000" dirty="0" smtClean="0"/>
              <a:t>διδακτικές μέθοδοι </a:t>
            </a:r>
          </a:p>
          <a:p>
            <a:pPr lvl="1"/>
            <a:r>
              <a:rPr lang="el-GR" sz="2000" dirty="0" smtClean="0"/>
              <a:t>τρόπος εργασίας μαθητών (π.χ. ομάδες) </a:t>
            </a:r>
          </a:p>
          <a:p>
            <a:pPr lvl="1"/>
            <a:r>
              <a:rPr lang="el-GR" sz="2000" dirty="0" smtClean="0"/>
              <a:t>ρόλος του διδάσκοντα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Πτυχές μιας εκπαιδευτικής δραστηριότητας</a:t>
            </a:r>
            <a:r>
              <a:rPr lang="en-US" dirty="0" smtClean="0">
                <a:solidFill>
                  <a:schemeClr val="tx2"/>
                </a:solidFill>
              </a:rPr>
              <a:t> (2/2)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i="1" dirty="0" smtClean="0"/>
              <a:t>Διαδικασία εφαρμογής</a:t>
            </a:r>
            <a:r>
              <a:rPr lang="el-GR" dirty="0" smtClean="0"/>
              <a:t> στην τάξη </a:t>
            </a:r>
          </a:p>
          <a:p>
            <a:pPr lvl="1"/>
            <a:r>
              <a:rPr lang="el-GR" sz="2400" dirty="0" smtClean="0"/>
              <a:t>θεματικές ενότητες και χρονισμός εφαρμογής </a:t>
            </a:r>
          </a:p>
          <a:p>
            <a:pPr lvl="1"/>
            <a:r>
              <a:rPr lang="el-GR" sz="2400" dirty="0" smtClean="0"/>
              <a:t>γνωστικό αντικείμενο και Αναλυτικό Πρόγραμμα  </a:t>
            </a:r>
          </a:p>
          <a:p>
            <a:pPr lvl="1"/>
            <a:r>
              <a:rPr lang="el-GR" sz="2400" dirty="0" smtClean="0"/>
              <a:t>επιμόρφωση εκπαιδευτικών </a:t>
            </a:r>
          </a:p>
          <a:p>
            <a:r>
              <a:rPr lang="el-GR" i="1" dirty="0" smtClean="0"/>
              <a:t>Χρήση υπολογιστικής τεχνολογίας</a:t>
            </a:r>
            <a:r>
              <a:rPr lang="el-GR" dirty="0" smtClean="0"/>
              <a:t> </a:t>
            </a:r>
          </a:p>
          <a:p>
            <a:pPr lvl="1"/>
            <a:r>
              <a:rPr lang="el-GR" sz="2400" dirty="0" smtClean="0"/>
              <a:t>προσφερόμενες λειτουργικότητες των    υπολογιστικών εργαλείων</a:t>
            </a:r>
            <a:endParaRPr lang="en-US" sz="2400" dirty="0" smtClean="0"/>
          </a:p>
          <a:p>
            <a:pPr lvl="1"/>
            <a:r>
              <a:rPr lang="el-GR" sz="2400" dirty="0" smtClean="0"/>
              <a:t>τεκμηρίωση της χρήσης</a:t>
            </a:r>
            <a:r>
              <a:rPr lang="en-US" sz="2400" dirty="0" smtClean="0"/>
              <a:t> </a:t>
            </a:r>
            <a:r>
              <a:rPr lang="el-GR" sz="2400" dirty="0" smtClean="0"/>
              <a:t>των συγκεκριμένων εργαλείων</a:t>
            </a:r>
          </a:p>
          <a:p>
            <a:pPr lvl="1"/>
            <a:r>
              <a:rPr lang="el-GR" sz="2400" dirty="0" smtClean="0"/>
              <a:t>σχέση δραστηριότητας, εργαλείων και μαθηματικών εννοιών</a:t>
            </a:r>
            <a:r>
              <a:rPr lang="el-GR" sz="2600" dirty="0" smtClean="0"/>
              <a:t> 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Γιώργος Ψυχάρης</a:t>
            </a:r>
            <a:r>
              <a:rPr lang="en-US" sz="2000" dirty="0" smtClean="0"/>
              <a:t>, 2014</a:t>
            </a:r>
            <a:r>
              <a:rPr lang="el-GR" sz="2000" dirty="0" smtClean="0"/>
              <a:t>. Γιώργος Ψυχάρης. «Διδακτική Μαθηματικών Ι. H έννοια της μαθηματικής δραστηριότητας».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http://opencourses.uoa.gr/courses/MATH307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 smtClean="0">
                <a:solidFill>
                  <a:srgbClr val="5075BC"/>
                </a:solidFill>
              </a:rPr>
              <a:t>I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Εκπαιδευτική δραστηριότητα και σχέδιο μαθήματος</a:t>
            </a:r>
            <a:r>
              <a:rPr lang="en-US" dirty="0" smtClean="0">
                <a:solidFill>
                  <a:schemeClr val="tx2"/>
                </a:solidFill>
              </a:rPr>
              <a:t> (1/2)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Ως</a:t>
            </a:r>
            <a:r>
              <a:rPr lang="el-GR" sz="2800" i="1" dirty="0" smtClean="0"/>
              <a:t> </a:t>
            </a:r>
            <a:r>
              <a:rPr lang="el-GR" sz="2400" i="1" dirty="0" smtClean="0"/>
              <a:t>εκπαιδευτική δραστηριότητα </a:t>
            </a:r>
            <a:r>
              <a:rPr lang="el-GR" sz="2400" dirty="0" smtClean="0"/>
              <a:t>εννοούμε την περιγραφή μιας διδασκαλίας με εστιασμένο γνωστικό(ά) αντικείμενο(α), συγκεκριμένους εκπαιδευτικούς στόχους, διδακτικές αρχές και σχολικές πρακτικές. </a:t>
            </a:r>
            <a:endParaRPr lang="en-US" sz="2400" dirty="0" smtClean="0"/>
          </a:p>
          <a:p>
            <a:r>
              <a:rPr lang="el-GR" sz="2400" dirty="0" smtClean="0"/>
              <a:t>Μια εκπαιδευτική δραστηριότητα περιγράφει μια </a:t>
            </a:r>
            <a:r>
              <a:rPr lang="el-GR" sz="2400" i="1" dirty="0" smtClean="0"/>
              <a:t>διδακτική κατάσταση</a:t>
            </a:r>
            <a:r>
              <a:rPr lang="el-GR" sz="2400" dirty="0" smtClean="0"/>
              <a:t> και υλοποιείται μέσα από μια διδακτική αλληλουχία φάσεων εφαρμογής με βάση φύλλα εργασίας 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Εκπαιδευτική δραστηριότητα και σχέδιο μαθήματος</a:t>
            </a:r>
            <a:r>
              <a:rPr lang="en-US" dirty="0" smtClean="0">
                <a:solidFill>
                  <a:schemeClr val="tx2"/>
                </a:solidFill>
              </a:rPr>
              <a:t> (1/2)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ct val="50000"/>
              </a:spcAft>
              <a:buNone/>
            </a:pPr>
            <a:r>
              <a:rPr lang="el-GR" sz="2800" dirty="0" smtClean="0"/>
              <a:t>Σχέδιο μαθήματος</a:t>
            </a:r>
          </a:p>
          <a:p>
            <a:pPr lvl="1"/>
            <a:r>
              <a:rPr lang="el-GR" sz="2400" dirty="0" smtClean="0"/>
              <a:t>Αυστηρότερα καθορισμένη διδακτική πορεία που ακολουθεί το τρίπτυχο Στόχοι-Εφαρμογή-Αξιολόγηση</a:t>
            </a:r>
            <a:endParaRPr lang="en-US" sz="2400" dirty="0" smtClean="0"/>
          </a:p>
          <a:p>
            <a:pPr lvl="1"/>
            <a:r>
              <a:rPr lang="el-GR" sz="2800" dirty="0" smtClean="0"/>
              <a:t>Έλλειψη προσωπικής εμπλοκής του εκπαιδευτικού στην ουσία της διδακτικής διαδικασίας και η αδυναμία αξιοποίησης του απρόσμενου κατά την εκπαιδευτική πράξη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Εκπαιδευτική δραστηριότητα</a:t>
            </a:r>
            <a:r>
              <a:rPr lang="en-US" dirty="0" smtClean="0">
                <a:solidFill>
                  <a:schemeClr val="tx2"/>
                </a:solidFill>
              </a:rPr>
              <a:t> (1/2)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l-GR" sz="2400" dirty="0" smtClean="0"/>
              <a:t>Εκπαιδευτική δραστηριότητα </a:t>
            </a:r>
          </a:p>
          <a:p>
            <a:pPr>
              <a:buFontTx/>
              <a:buChar char="-"/>
            </a:pPr>
            <a:r>
              <a:rPr lang="el-GR" sz="2400" dirty="0" smtClean="0"/>
              <a:t>πιο σύνθετο αντικείμενο από το σχέδιο μαθήματος</a:t>
            </a:r>
          </a:p>
          <a:p>
            <a:pPr>
              <a:buFontTx/>
              <a:buChar char="-"/>
            </a:pPr>
            <a:r>
              <a:rPr lang="el-GR" sz="2400" dirty="0" smtClean="0"/>
              <a:t>μπορεί να εστιάζει στη διδασκαλία μιας ή περισσότερων εννοιών με χρήση πολλαπλών διδακτικών μέσων π.χ. λογισμικά, σημειώσεις, </a:t>
            </a:r>
            <a:r>
              <a:rPr lang="en-GB" sz="2400" dirty="0" smtClean="0"/>
              <a:t>sites</a:t>
            </a:r>
            <a:r>
              <a:rPr lang="el-GR" sz="2400" dirty="0" smtClean="0"/>
              <a:t>, όργανα (π.χ. εργαστηριακά, πίνακας, διαβήτης,…)</a:t>
            </a:r>
          </a:p>
          <a:p>
            <a:pPr>
              <a:buFontTx/>
              <a:buChar char="-"/>
            </a:pPr>
            <a:r>
              <a:rPr lang="el-GR" sz="2400" dirty="0" smtClean="0"/>
              <a:t>όχι απλό ‘κομμάτι’ αναλυτικού προγράμματος αλλά </a:t>
            </a:r>
            <a:r>
              <a:rPr lang="el-GR" sz="2400" i="1" u="sng" dirty="0" smtClean="0"/>
              <a:t>έναυσμα</a:t>
            </a:r>
            <a:r>
              <a:rPr lang="el-GR" sz="2400" dirty="0" smtClean="0"/>
              <a:t> για να σκεφτεί και να πειραματιστεί ο εκπαιδευτικός με καινοτόμες διδακτικές προσεγγίσεις που μπορεί να υλοποιηθούν σε περισσότερα από ένα σχέδια μαθήματος.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Εκπαιδευτική δραστηριότητα</a:t>
            </a:r>
            <a:r>
              <a:rPr lang="en-US" dirty="0" smtClean="0">
                <a:solidFill>
                  <a:schemeClr val="tx2"/>
                </a:solidFill>
              </a:rPr>
              <a:t> (2/2)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800" dirty="0" smtClean="0"/>
              <a:t>Η εκπαιδευτική δραστηριότητα </a:t>
            </a:r>
          </a:p>
          <a:p>
            <a:pPr>
              <a:buFontTx/>
              <a:buChar char="-"/>
            </a:pPr>
            <a:r>
              <a:rPr lang="el-GR" sz="2800" dirty="0" smtClean="0"/>
              <a:t>Πέρα από τη διδακτική της χρήση μια εκπαιδευτική δραστηριότητα μπορεί να χρησιμοποιηθεί ως αντικείμενο για </a:t>
            </a:r>
            <a:r>
              <a:rPr lang="el-GR" sz="2800" i="1" u="sng" dirty="0" err="1" smtClean="0"/>
              <a:t>αναστοχασμό</a:t>
            </a:r>
            <a:r>
              <a:rPr lang="el-GR" sz="2800" u="sng" dirty="0" smtClean="0"/>
              <a:t> </a:t>
            </a:r>
            <a:r>
              <a:rPr lang="el-GR" sz="2800" dirty="0" smtClean="0"/>
              <a:t>πάνω στις παραδοσιακές διδακτικές πρακτικές που κυριαρχούν στο σχολείο και στις μαθησιακές διαδικασίες των μαθητών, με στόχο τον προσδιορισμό καινοτόμων διδακτικών πρακτικών με πρόσθετη παιδαγωγική αξία. </a:t>
            </a:r>
          </a:p>
          <a:p>
            <a:pPr>
              <a:buFontTx/>
              <a:buChar char="-"/>
            </a:pPr>
            <a:r>
              <a:rPr lang="el-GR" sz="2800" i="1" dirty="0" smtClean="0"/>
              <a:t>Ενεργός δράση</a:t>
            </a:r>
            <a:r>
              <a:rPr lang="el-GR" sz="2800" dirty="0" smtClean="0"/>
              <a:t> του μαθητή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Τι είναι μια δραστηριότητα μαθηματικών</a:t>
            </a:r>
            <a:r>
              <a:rPr lang="en-US" dirty="0" smtClean="0">
                <a:solidFill>
                  <a:schemeClr val="tx2"/>
                </a:solidFill>
              </a:rPr>
              <a:t> (1/4)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ct val="25000"/>
              </a:spcAft>
              <a:buFontTx/>
              <a:buChar char="-"/>
            </a:pPr>
            <a:r>
              <a:rPr lang="el-GR" sz="2400" dirty="0" smtClean="0"/>
              <a:t>Δεν ορίζεται αυτόματα με βάση το αν εμπλέκονται</a:t>
            </a:r>
            <a:br>
              <a:rPr lang="el-GR" sz="2400" dirty="0" smtClean="0"/>
            </a:br>
            <a:r>
              <a:rPr lang="el-GR" sz="2400" dirty="0" smtClean="0"/>
              <a:t>μαθηματικά αντικείμενα (π.χ. αριθμοί, σχήματα, </a:t>
            </a:r>
            <a:br>
              <a:rPr lang="el-GR" sz="2400" dirty="0" smtClean="0"/>
            </a:br>
            <a:r>
              <a:rPr lang="el-GR" sz="2400" dirty="0" smtClean="0"/>
              <a:t>πράξεις,) ή δράσεις (π.χ. μέτρηση, εύρεση λύσης)</a:t>
            </a:r>
            <a:br>
              <a:rPr lang="el-GR" sz="2400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Sierpinska</a:t>
            </a:r>
            <a:r>
              <a:rPr lang="en-US" sz="2400" dirty="0" smtClean="0"/>
              <a:t>, 1994</a:t>
            </a:r>
            <a:r>
              <a:rPr lang="el-GR" sz="2400" dirty="0" smtClean="0"/>
              <a:t>) </a:t>
            </a:r>
          </a:p>
          <a:p>
            <a:pPr>
              <a:spcAft>
                <a:spcPct val="25000"/>
              </a:spcAft>
              <a:buFontTx/>
              <a:buChar char="-"/>
            </a:pPr>
            <a:r>
              <a:rPr lang="el-GR" sz="2400" dirty="0" smtClean="0"/>
              <a:t>Νοητική ενεργοποίηση του μαθητή για την αντιμετώπιση μιας κατάστασης, ενός προβλήματος, ενός παιχνιδιού κ.λπ.</a:t>
            </a:r>
          </a:p>
          <a:p>
            <a:pPr>
              <a:buFontTx/>
              <a:buChar char="-"/>
            </a:pPr>
            <a:r>
              <a:rPr lang="el-GR" sz="2400" dirty="0" smtClean="0"/>
              <a:t>Επιλογή, σχεδιασμός και εφαρμογή καταστάσεων ειδικά σχεδιασμένων για τη γένεση ή την ανάπτυξη μιας μαθηματικής έννοιας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Τι είναι μια δραστηριότητα μαθηματικών</a:t>
            </a:r>
            <a:r>
              <a:rPr lang="en-US" dirty="0" smtClean="0">
                <a:solidFill>
                  <a:schemeClr val="tx2"/>
                </a:solidFill>
              </a:rPr>
              <a:t> (2/4)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ct val="25000"/>
              </a:spcAft>
              <a:buNone/>
            </a:pPr>
            <a:r>
              <a:rPr lang="el-GR" sz="2500" dirty="0" smtClean="0"/>
              <a:t>Ζητήματα σχεδιασμού μιας δραστηριότητας μαθηματικών</a:t>
            </a:r>
          </a:p>
          <a:p>
            <a:pPr>
              <a:spcAft>
                <a:spcPct val="25000"/>
              </a:spcAft>
              <a:buNone/>
            </a:pPr>
            <a:r>
              <a:rPr lang="el-GR" sz="2600" dirty="0" smtClean="0"/>
              <a:t>α) Οι μαθηματικές έννοιες δεν εμφανίζονται μεμονωμένες αλλά ενσωματωμένες σε</a:t>
            </a:r>
            <a:r>
              <a:rPr lang="el-GR" sz="2600" i="1" dirty="0" smtClean="0"/>
              <a:t> εννοιολογικά πεδία</a:t>
            </a:r>
            <a:r>
              <a:rPr lang="el-GR" sz="2600" dirty="0" smtClean="0"/>
              <a:t> </a:t>
            </a:r>
            <a:r>
              <a:rPr lang="el-GR" sz="2600" i="1" dirty="0" smtClean="0"/>
              <a:t>(</a:t>
            </a:r>
            <a:r>
              <a:rPr lang="en-US" sz="2600" i="1" dirty="0" smtClean="0"/>
              <a:t>conceptual fields) </a:t>
            </a:r>
            <a:endParaRPr lang="el-GR" sz="2600" i="1" dirty="0" smtClean="0"/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600" i="1" dirty="0" smtClean="0"/>
              <a:t>    </a:t>
            </a:r>
            <a:r>
              <a:rPr lang="el-GR" sz="2600" dirty="0" smtClean="0"/>
              <a:t>Τρόποι αναπαράστασης 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600" dirty="0" smtClean="0"/>
              <a:t>    Συγγενείς έννοιες 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600" dirty="0" smtClean="0"/>
              <a:t>    Καταστάσεις (προβλήματα) μέσα από τις οποίες λαμβάνει νόημα </a:t>
            </a:r>
          </a:p>
          <a:p>
            <a:pPr>
              <a:spcAft>
                <a:spcPct val="25000"/>
              </a:spcAft>
              <a:buNone/>
            </a:pPr>
            <a:r>
              <a:rPr lang="en-US" sz="2600" dirty="0" smtClean="0"/>
              <a:t>	</a:t>
            </a:r>
            <a:r>
              <a:rPr lang="el-GR" sz="2600" dirty="0" smtClean="0"/>
              <a:t>Π.χ. </a:t>
            </a:r>
            <a:r>
              <a:rPr lang="el-GR" sz="2600" i="1" dirty="0" smtClean="0"/>
              <a:t>Πολλαπλασιαστικό εννοιολογικό πεδίο</a:t>
            </a:r>
            <a:r>
              <a:rPr lang="el-GR" sz="2600" dirty="0" smtClean="0"/>
              <a:t> (πολλαπλασιασμό, διαίρεση, κλάσματα, λόγος, αναλογία, ομοιότητα, γραμμικές συναρτήσεις) 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2"/>
                </a:solidFill>
              </a:rPr>
              <a:t>Τι είναι μια δραστηριότητα μαθηματικών</a:t>
            </a:r>
            <a:r>
              <a:rPr lang="en-US" dirty="0" smtClean="0">
                <a:solidFill>
                  <a:schemeClr val="tx2"/>
                </a:solidFill>
              </a:rPr>
              <a:t> (3/4)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Aft>
                <a:spcPct val="25000"/>
              </a:spcAft>
              <a:buNone/>
            </a:pPr>
            <a:r>
              <a:rPr lang="el-GR" sz="2400" dirty="0" smtClean="0"/>
              <a:t>Ζητήματα σχεδιασμού μιας δραστηριότητας μαθηματικών</a:t>
            </a:r>
          </a:p>
          <a:p>
            <a:pPr>
              <a:spcAft>
                <a:spcPct val="25000"/>
              </a:spcAft>
              <a:buNone/>
            </a:pPr>
            <a:r>
              <a:rPr lang="el-GR" sz="2400" dirty="0" smtClean="0"/>
              <a:t>β) Οι δραστηριότητες των μαθηματικών χρειάζεται να προκαλούν</a:t>
            </a:r>
            <a:r>
              <a:rPr lang="el-GR" sz="2400" i="1" dirty="0" smtClean="0"/>
              <a:t> μαθηματική δράση </a:t>
            </a:r>
            <a:r>
              <a:rPr lang="el-GR" sz="2400" dirty="0" smtClean="0"/>
              <a:t>και </a:t>
            </a:r>
            <a:r>
              <a:rPr lang="el-GR" sz="2400" i="1" dirty="0" smtClean="0"/>
              <a:t>σκέψη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dirty="0" err="1" smtClean="0"/>
              <a:t>Αναστοχασμός</a:t>
            </a:r>
            <a:r>
              <a:rPr lang="el-GR" sz="2400" dirty="0" smtClean="0"/>
              <a:t> πάνω στη δράση (</a:t>
            </a:r>
            <a:r>
              <a:rPr lang="en-US" sz="2400" dirty="0" smtClean="0"/>
              <a:t>Duval</a:t>
            </a:r>
            <a:r>
              <a:rPr lang="el-GR" sz="2400" dirty="0" smtClean="0"/>
              <a:t>, 1995, </a:t>
            </a:r>
            <a:r>
              <a:rPr lang="en-US" sz="2400" dirty="0" err="1" smtClean="0"/>
              <a:t>Chevallard</a:t>
            </a:r>
            <a:r>
              <a:rPr lang="el-GR" sz="2400" dirty="0" smtClean="0"/>
              <a:t>, 2005)  </a:t>
            </a:r>
          </a:p>
          <a:p>
            <a:pPr lvl="1">
              <a:spcAft>
                <a:spcPct val="25000"/>
              </a:spcAft>
              <a:buFont typeface="Wingdings" pitchFamily="2" charset="2"/>
              <a:buChar char="Ø"/>
            </a:pPr>
            <a:r>
              <a:rPr lang="el-GR" sz="2400" i="1" dirty="0" smtClean="0"/>
              <a:t>Μαθηματική δράση</a:t>
            </a:r>
            <a:r>
              <a:rPr lang="el-GR" sz="2400" dirty="0" smtClean="0"/>
              <a:t>: στο πλαίσιο της αναζήτησης ή λύσης ενός προβλήματος, περιλαμβάνει αναγνώριση σχέσεων, ομοιοτήτων και διαφορών, εντοπισμό ιδιοτήτων, οργάνωση και γενίκευση της εμπειρίας του μαθητή γύρω από μια μαθηματική ιδέα (</a:t>
            </a:r>
            <a:r>
              <a:rPr lang="en-US" sz="2400" dirty="0" err="1" smtClean="0"/>
              <a:t>Steinbring</a:t>
            </a:r>
            <a:r>
              <a:rPr lang="el-GR" sz="2400" dirty="0" smtClean="0"/>
              <a:t>, 2003). Π.χ. Δραστηριότητα κατασκευής σχημάτων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1564</TotalTime>
  <Words>855</Words>
  <Application>Microsoft Office PowerPoint</Application>
  <PresentationFormat>Προβολή στην οθόνη (4:3)</PresentationFormat>
  <Paragraphs>120</Paragraphs>
  <Slides>18</Slides>
  <Notes>18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Calibri</vt:lpstr>
      <vt:lpstr>Symbol</vt:lpstr>
      <vt:lpstr>Wingdings</vt:lpstr>
      <vt:lpstr>Θέμα του Office</vt:lpstr>
      <vt:lpstr>ΔΙΔΑΚΤΙΚΗ ΜΑΘΗΜΑΤΙΚΩΝ I</vt:lpstr>
      <vt:lpstr>ΔΙΔΑΚΤΙΚΗ ΜΑΘΗΜΑΤΙΚΩΝ I</vt:lpstr>
      <vt:lpstr>Εκπαιδευτική δραστηριότητα και σχέδιο μαθήματος (1/2)</vt:lpstr>
      <vt:lpstr>Εκπαιδευτική δραστηριότητα και σχέδιο μαθήματος (1/2)</vt:lpstr>
      <vt:lpstr>Εκπαιδευτική δραστηριότητα (1/2)</vt:lpstr>
      <vt:lpstr>Εκπαιδευτική δραστηριότητα (2/2)</vt:lpstr>
      <vt:lpstr>Τι είναι μια δραστηριότητα μαθηματικών (1/4)</vt:lpstr>
      <vt:lpstr>Τι είναι μια δραστηριότητα μαθηματικών (2/4)</vt:lpstr>
      <vt:lpstr>Τι είναι μια δραστηριότητα μαθηματικών (3/4)</vt:lpstr>
      <vt:lpstr>Τι είναι μια δραστηριότητα μαθηματικών (4/4)</vt:lpstr>
      <vt:lpstr>Πτυχές μιας εκπαιδευτικής δραστηριότητας (1/2)</vt:lpstr>
      <vt:lpstr>Πτυχές μιας εκπαιδευτικής δραστηριότητας (2/2)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184</cp:revision>
  <dcterms:created xsi:type="dcterms:W3CDTF">2012-09-06T09:03:05Z</dcterms:created>
  <dcterms:modified xsi:type="dcterms:W3CDTF">2015-07-05T13:43:57Z</dcterms:modified>
</cp:coreProperties>
</file>