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1"/>
  </p:notesMasterIdLst>
  <p:sldIdLst>
    <p:sldId id="417" r:id="rId2"/>
    <p:sldId id="418" r:id="rId3"/>
    <p:sldId id="473" r:id="rId4"/>
    <p:sldId id="474" r:id="rId5"/>
    <p:sldId id="475" r:id="rId6"/>
    <p:sldId id="477" r:id="rId7"/>
    <p:sldId id="478" r:id="rId8"/>
    <p:sldId id="479" r:id="rId9"/>
    <p:sldId id="480" r:id="rId10"/>
    <p:sldId id="481" r:id="rId11"/>
    <p:sldId id="482" r:id="rId12"/>
    <p:sldId id="428" r:id="rId13"/>
    <p:sldId id="483" r:id="rId14"/>
    <p:sldId id="430" r:id="rId15"/>
    <p:sldId id="484" r:id="rId16"/>
    <p:sldId id="485" r:id="rId17"/>
    <p:sldId id="486" r:id="rId18"/>
    <p:sldId id="487" r:id="rId19"/>
    <p:sldId id="488" r:id="rId20"/>
    <p:sldId id="489" r:id="rId21"/>
    <p:sldId id="437" r:id="rId22"/>
    <p:sldId id="490" r:id="rId23"/>
    <p:sldId id="439" r:id="rId24"/>
    <p:sldId id="440" r:id="rId25"/>
    <p:sldId id="491" r:id="rId26"/>
    <p:sldId id="492" r:id="rId27"/>
    <p:sldId id="443" r:id="rId28"/>
    <p:sldId id="444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511" r:id="rId48"/>
    <p:sldId id="512" r:id="rId49"/>
    <p:sldId id="465" r:id="rId50"/>
    <p:sldId id="513" r:id="rId51"/>
    <p:sldId id="467" r:id="rId52"/>
    <p:sldId id="469" r:id="rId53"/>
    <p:sldId id="471" r:id="rId54"/>
    <p:sldId id="514" r:id="rId55"/>
    <p:sldId id="410" r:id="rId56"/>
    <p:sldId id="411" r:id="rId57"/>
    <p:sldId id="412" r:id="rId58"/>
    <p:sldId id="522" r:id="rId59"/>
    <p:sldId id="523" r:id="rId60"/>
    <p:sldId id="414" r:id="rId61"/>
    <p:sldId id="415" r:id="rId62"/>
    <p:sldId id="416" r:id="rId63"/>
    <p:sldId id="515" r:id="rId64"/>
    <p:sldId id="516" r:id="rId65"/>
    <p:sldId id="517" r:id="rId66"/>
    <p:sldId id="518" r:id="rId67"/>
    <p:sldId id="519" r:id="rId68"/>
    <p:sldId id="520" r:id="rId69"/>
    <p:sldId id="52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9" autoAdjust="0"/>
    <p:restoredTop sz="87612" autoAdjust="0"/>
  </p:normalViewPr>
  <p:slideViewPr>
    <p:cSldViewPr snapToGrid="0">
      <p:cViewPr varScale="1">
        <p:scale>
          <a:sx n="95" d="100"/>
          <a:sy n="95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05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32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033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03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36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62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54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328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57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61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90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874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401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808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76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79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590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912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411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516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550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62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643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751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898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780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262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403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050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187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288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8286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98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182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005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500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229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904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408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910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6383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3443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814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425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43961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93682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34742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197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818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2035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883035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959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21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46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64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1133889" y="6325416"/>
            <a:ext cx="6830668" cy="280919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Ενότητα 2η. Αναπαραγωγή (Διάλεξη 3η)</a:t>
            </a:r>
            <a:endParaRPr lang="el-GR" altLang="el-GR" dirty="0"/>
          </a:p>
        </p:txBody>
      </p:sp>
      <p:sp>
        <p:nvSpPr>
          <p:cNvPr id="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964557" y="6325416"/>
            <a:ext cx="550793" cy="280919"/>
          </a:xfrm>
        </p:spPr>
        <p:txBody>
          <a:bodyPr/>
          <a:lstStyle>
            <a:lvl1pPr>
              <a:defRPr/>
            </a:lvl1pPr>
          </a:lstStyle>
          <a:p>
            <a:fld id="{7A16A3FA-72B1-4958-ABCF-52E57CD36F1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73235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Ενότητα 2η. Αναπαραγωγή (Διάλεξη 3η)</a:t>
            </a:r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FD33B-EBE7-4A75-A967-1D6E74CF9A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97822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5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91" r:id="rId22"/>
    <p:sldLayoutId id="2147483692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rgbClr val="0066CC"/>
                </a:solidFill>
              </a:rPr>
              <a:t>Ενότητα  </a:t>
            </a:r>
            <a:r>
              <a:rPr lang="en-US" dirty="0" smtClean="0">
                <a:solidFill>
                  <a:srgbClr val="0066CC"/>
                </a:solidFill>
              </a:rPr>
              <a:t>2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. Αναπαραγωγή (Διάλεξη 3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)</a:t>
            </a:r>
          </a:p>
          <a:p>
            <a:endParaRPr lang="el-GR" dirty="0"/>
          </a:p>
          <a:p>
            <a:r>
              <a:rPr lang="el-GR" dirty="0"/>
              <a:t>Περσεφόνη Μεγαλοφώνου</a:t>
            </a:r>
            <a:r>
              <a:rPr lang="el-GR"/>
              <a:t>, </a:t>
            </a:r>
            <a:r>
              <a:rPr lang="el-GR" smtClean="0"/>
              <a:t>Αναπλ. </a:t>
            </a:r>
            <a:r>
              <a:rPr lang="el-GR" dirty="0"/>
              <a:t>Καθηγήτρια</a:t>
            </a:r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Κλίμακα σταδίων γεννητικής ωριμότητας </a:t>
            </a:r>
            <a:r>
              <a:rPr lang="el-GR" sz="4000" dirty="0" smtClean="0"/>
              <a:t>ωοθηκών</a:t>
            </a:r>
            <a:r>
              <a:rPr lang="en-US" sz="4000" dirty="0" smtClean="0"/>
              <a:t> 2/2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889" y="2316649"/>
            <a:ext cx="3066501" cy="101797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A3FA-72B1-4958-ABCF-52E57CD36F19}" type="slidenum">
              <a:rPr lang="el-GR" altLang="el-GR" smtClean="0"/>
              <a:pPr/>
              <a:t>10</a:t>
            </a:fld>
            <a:endParaRPr lang="el-GR" altLang="el-GR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2499055"/>
            <a:ext cx="3886200" cy="1508997"/>
          </a:xfrm>
        </p:spPr>
        <p:txBody>
          <a:bodyPr/>
          <a:lstStyle/>
          <a:p>
            <a:r>
              <a:rPr lang="el-GR" altLang="el-GR" sz="2000" b="1" dirty="0"/>
              <a:t>Στάδιο ωοθήκης ΙΙΙ</a:t>
            </a:r>
            <a:r>
              <a:rPr lang="el-GR" altLang="el-GR" sz="2000" dirty="0">
                <a:solidFill>
                  <a:srgbClr val="990033"/>
                </a:solidFill>
              </a:rPr>
              <a:t/>
            </a:r>
            <a:br>
              <a:rPr lang="el-GR" altLang="el-GR" sz="2000" dirty="0">
                <a:solidFill>
                  <a:srgbClr val="990033"/>
                </a:solidFill>
              </a:rPr>
            </a:br>
            <a:r>
              <a:rPr lang="el-GR" altLang="el-GR" sz="2000" dirty="0"/>
              <a:t> Ωοκύτταρα μεγάλου </a:t>
            </a:r>
            <a:r>
              <a:rPr lang="el-GR" altLang="el-GR" sz="2000" dirty="0" smtClean="0"/>
              <a:t>μεγέθους.</a:t>
            </a:r>
            <a:endParaRPr lang="el-GR" altLang="el-GR" sz="2000" dirty="0"/>
          </a:p>
          <a:p>
            <a:pPr algn="ctr"/>
            <a:r>
              <a:rPr lang="el-GR" altLang="el-GR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00390" y="33346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8429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01974" y="418990"/>
            <a:ext cx="5391273" cy="1186476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Στάδια </a:t>
            </a:r>
            <a:r>
              <a:rPr lang="el-GR" altLang="el-GR" sz="4000" dirty="0"/>
              <a:t>ωριμότητας</a:t>
            </a:r>
            <a:br>
              <a:rPr lang="el-GR" altLang="el-GR" sz="4000" dirty="0"/>
            </a:br>
            <a:r>
              <a:rPr lang="el-GR" altLang="el-GR" sz="4000" dirty="0"/>
              <a:t> </a:t>
            </a:r>
            <a:r>
              <a:rPr lang="el-GR" altLang="el-GR" sz="4000" dirty="0" smtClean="0"/>
              <a:t>ωοθηκών </a:t>
            </a:r>
            <a:r>
              <a:rPr lang="el-GR" altLang="el-GR" sz="4000" dirty="0"/>
              <a:t>Χονδριχθύος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5" b="1409"/>
          <a:stretch/>
        </p:blipFill>
        <p:spPr>
          <a:xfrm>
            <a:off x="5289299" y="659576"/>
            <a:ext cx="3428565" cy="553782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119074" y="2257787"/>
            <a:ext cx="2949178" cy="381158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endParaRPr lang="el-GR" altLang="el-GR" sz="2000" dirty="0"/>
          </a:p>
          <a:p>
            <a:pPr algn="ctr">
              <a:lnSpc>
                <a:spcPct val="120000"/>
              </a:lnSpc>
              <a:buFontTx/>
              <a:buAutoNum type="arabicPeriod"/>
            </a:pPr>
            <a:r>
              <a:rPr lang="el-GR" altLang="el-GR" sz="2000" dirty="0" smtClean="0"/>
              <a:t> Ανώριμη</a:t>
            </a:r>
            <a:endParaRPr lang="el-GR" altLang="el-GR" sz="2000" dirty="0"/>
          </a:p>
          <a:p>
            <a:pPr algn="ctr">
              <a:lnSpc>
                <a:spcPct val="120000"/>
              </a:lnSpc>
              <a:buFontTx/>
              <a:buAutoNum type="arabicPeriod"/>
            </a:pPr>
            <a:r>
              <a:rPr lang="el-GR" altLang="el-GR" sz="2000" dirty="0" smtClean="0"/>
              <a:t> Ωριμάζουσα </a:t>
            </a:r>
            <a:endParaRPr lang="el-GR" altLang="el-GR" sz="2000" dirty="0"/>
          </a:p>
          <a:p>
            <a:pPr algn="ctr">
              <a:lnSpc>
                <a:spcPct val="120000"/>
              </a:lnSpc>
              <a:buFontTx/>
              <a:buAutoNum type="arabicPeriod"/>
            </a:pPr>
            <a:r>
              <a:rPr lang="el-GR" altLang="el-GR" sz="2000" dirty="0" smtClean="0"/>
              <a:t> Ώριμη </a:t>
            </a:r>
            <a:endParaRPr lang="el-GR" altLang="el-GR" sz="20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65351" y="1780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65351" y="35112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2558" y="57923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5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021" y="0"/>
            <a:ext cx="8355693" cy="1325563"/>
          </a:xfrm>
        </p:spPr>
        <p:txBody>
          <a:bodyPr>
            <a:normAutofit fontScale="90000"/>
          </a:bodyPr>
          <a:lstStyle/>
          <a:p>
            <a:r>
              <a:rPr lang="el-GR" altLang="el-GR" sz="1100" i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 </a:t>
            </a:r>
            <a:r>
              <a:rPr lang="el-GR" altLang="el-GR" sz="12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l-GR" altLang="el-GR" sz="12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Κλίμακα σταδίων </a:t>
            </a:r>
            <a:r>
              <a:rPr lang="el-GR" altLang="el-GR" dirty="0"/>
              <a:t>μήτρας Καρχαριών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l-GR" altLang="el-GR" i="1" dirty="0">
                <a:cs typeface="Times New Roman" panose="02020603050405020304" pitchFamily="18" charset="0"/>
              </a:rPr>
              <a:t> </a:t>
            </a:r>
            <a:endParaRPr lang="en-US" altLang="el-GR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l-GR" sz="28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l-GR" sz="20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l-GR" sz="20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l-GR" sz="20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l-GR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l-GR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 sz="2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841" y="965557"/>
            <a:ext cx="6654317" cy="535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μήτρας ώριμων ατόμων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92" y="2322152"/>
            <a:ext cx="3102366" cy="112149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142" y="4442749"/>
            <a:ext cx="3129265" cy="126815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926" y="2277221"/>
            <a:ext cx="3147198" cy="117325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592" y="4572152"/>
            <a:ext cx="3129265" cy="1009346"/>
          </a:xfr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805519" y="3459881"/>
            <a:ext cx="18128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Στάδιο μήτρας ΙΙΙ</a:t>
            </a:r>
            <a:br>
              <a:rPr lang="el-GR" altLang="el-GR" b="1" dirty="0"/>
            </a:br>
            <a:endParaRPr lang="el-GR" altLang="el-GR" b="1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996519" y="3383681"/>
            <a:ext cx="1827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Στάδιο μήτρας Ι</a:t>
            </a:r>
            <a:r>
              <a:rPr lang="en-US" altLang="el-GR" b="1"/>
              <a:t>V</a:t>
            </a:r>
            <a:r>
              <a:rPr lang="el-GR" altLang="el-GR" b="1"/>
              <a:t/>
            </a:r>
            <a:br>
              <a:rPr lang="el-GR" altLang="el-GR" b="1"/>
            </a:br>
            <a:endParaRPr lang="el-GR" altLang="el-GR" b="1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05519" y="5593481"/>
            <a:ext cx="1766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Στάδιο μήτρας </a:t>
            </a:r>
            <a:r>
              <a:rPr lang="en-US" altLang="el-GR" b="1"/>
              <a:t>V</a:t>
            </a:r>
            <a:r>
              <a:rPr lang="el-GR" altLang="el-GR" b="1"/>
              <a:t/>
            </a:r>
            <a:br>
              <a:rPr lang="el-GR" altLang="el-GR" b="1"/>
            </a:br>
            <a:endParaRPr lang="el-GR" altLang="el-GR" b="1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920319" y="5441081"/>
            <a:ext cx="1827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Στάδιο μήτρας </a:t>
            </a:r>
            <a:r>
              <a:rPr lang="en-US" altLang="el-GR" b="1"/>
              <a:t>VI</a:t>
            </a:r>
            <a:r>
              <a:rPr lang="el-GR" altLang="el-GR" b="1"/>
              <a:t/>
            </a:r>
            <a:br>
              <a:rPr lang="el-GR" altLang="el-GR" b="1"/>
            </a:br>
            <a:endParaRPr lang="el-GR" altLang="el-GR" b="1"/>
          </a:p>
        </p:txBody>
      </p:sp>
      <p:sp>
        <p:nvSpPr>
          <p:cNvPr id="18" name="TextBox 17"/>
          <p:cNvSpPr txBox="1"/>
          <p:nvPr/>
        </p:nvSpPr>
        <p:spPr>
          <a:xfrm>
            <a:off x="3911527" y="37981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918383" y="37981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12667" y="57411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918383" y="57781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01574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133889" y="5635730"/>
            <a:ext cx="71713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l-GR" altLang="el-GR" sz="1600" dirty="0"/>
              <a:t>Λεκιθική μάζα διαχωρισμένη </a:t>
            </a:r>
            <a:r>
              <a:rPr lang="el-GR" altLang="el-GR" sz="1600" dirty="0" smtClean="0"/>
              <a:t>και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έμβρυα </a:t>
            </a:r>
            <a:r>
              <a:rPr lang="el-GR" altLang="el-GR" sz="1600" dirty="0"/>
              <a:t>πολύ </a:t>
            </a:r>
            <a:r>
              <a:rPr lang="el-GR" altLang="el-GR" sz="1600" dirty="0" smtClean="0"/>
              <a:t>μικρά</a:t>
            </a:r>
            <a:r>
              <a:rPr lang="en-US" altLang="el-GR" sz="1600" dirty="0" smtClean="0"/>
              <a:t>. </a:t>
            </a:r>
            <a:endParaRPr lang="en-US" altLang="el-G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Στάδιο μήτρας </a:t>
            </a:r>
            <a:r>
              <a:rPr lang="en-US" dirty="0" smtClean="0"/>
              <a:t>IV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98" y="1965553"/>
            <a:ext cx="5499100" cy="3657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7338" y="52845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Έμβρυα 1/2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621" y="1825625"/>
            <a:ext cx="5814757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37618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3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Έμβρυα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238" y="1538514"/>
            <a:ext cx="6201134" cy="4638449"/>
          </a:xfrm>
        </p:spPr>
      </p:pic>
      <p:sp>
        <p:nvSpPr>
          <p:cNvPr id="6" name="TextBox 5"/>
          <p:cNvSpPr txBox="1"/>
          <p:nvPr/>
        </p:nvSpPr>
        <p:spPr>
          <a:xfrm>
            <a:off x="7218778" y="572655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7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Μορφολογικές αλλαγές κατά την εσωτερική γονιμοποίηση</a:t>
            </a:r>
            <a:r>
              <a:rPr lang="en-US" sz="4000" dirty="0" smtClean="0"/>
              <a:t> 1/3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b="1" dirty="0" smtClean="0"/>
              <a:t>ΓΟΝΙΜΟΠΟΙΗΣΗ</a:t>
            </a:r>
          </a:p>
          <a:p>
            <a:pPr marL="457200" lvl="1" indent="0">
              <a:buNone/>
            </a:pPr>
            <a:r>
              <a:rPr lang="el-GR" altLang="el-GR" sz="2200" dirty="0" smtClean="0"/>
              <a:t>ΕΣΩΤΕΡΙΚΗ</a:t>
            </a:r>
          </a:p>
          <a:p>
            <a:endParaRPr lang="el-GR" altLang="el-GR" sz="2200" dirty="0" smtClean="0"/>
          </a:p>
          <a:p>
            <a:r>
              <a:rPr lang="el-GR" altLang="el-GR" sz="2200" dirty="0" smtClean="0"/>
              <a:t>Η </a:t>
            </a:r>
            <a:r>
              <a:rPr lang="el-GR" altLang="el-GR" sz="2200" b="1" dirty="0" smtClean="0"/>
              <a:t>αρσενική τρυγόνα </a:t>
            </a:r>
            <a:r>
              <a:rPr lang="el-GR" altLang="el-GR" sz="2200" dirty="0" smtClean="0"/>
              <a:t>είναι εφοδιασμένη με μικρά κοιλιακά γονοπόδια που χρησιμοποιούνται σαν όργανα εισαγωγής του σπέρματος στο σώμα του θηλυκού. 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714" y="1825625"/>
            <a:ext cx="3453072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98193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2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Μορφολογικές αλλαγές κατά την εσωτερική γονιμοποίηση </a:t>
            </a:r>
            <a:r>
              <a:rPr lang="en-US" sz="4000" dirty="0" smtClean="0"/>
              <a:t>2/3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b="1" dirty="0" smtClean="0"/>
              <a:t>ΓΟΝΙΜΟΠΟΙΗΣΗ</a:t>
            </a:r>
          </a:p>
          <a:p>
            <a:pPr marL="457200" lvl="1" indent="0">
              <a:buNone/>
            </a:pPr>
            <a:r>
              <a:rPr lang="el-GR" altLang="el-GR" sz="2200" dirty="0" smtClean="0"/>
              <a:t>ΕΣΩΤΕΡΙΚΗ</a:t>
            </a:r>
          </a:p>
          <a:p>
            <a:endParaRPr lang="el-GR" altLang="el-GR" sz="2200" dirty="0" smtClean="0"/>
          </a:p>
          <a:p>
            <a:r>
              <a:rPr lang="en-US" altLang="el-GR" sz="2000" dirty="0" smtClean="0"/>
              <a:t>Η </a:t>
            </a:r>
            <a:r>
              <a:rPr lang="en-US" altLang="el-GR" sz="2000" dirty="0" err="1"/>
              <a:t>γονιμο</a:t>
            </a:r>
            <a:r>
              <a:rPr lang="en-US" altLang="el-GR" sz="2000" dirty="0"/>
              <a:t>ποίηση </a:t>
            </a:r>
            <a:r>
              <a:rPr lang="el-GR" altLang="el-GR" sz="2000" dirty="0"/>
              <a:t>και </a:t>
            </a:r>
            <a:r>
              <a:rPr lang="en-US" altLang="el-GR" sz="2000" dirty="0" err="1"/>
              <a:t>στους</a:t>
            </a:r>
            <a:r>
              <a:rPr lang="en-US" altLang="el-GR" sz="2000" dirty="0"/>
              <a:t> κα</a:t>
            </a:r>
            <a:r>
              <a:rPr lang="en-US" altLang="el-GR" sz="2000" dirty="0" err="1"/>
              <a:t>ρχ</a:t>
            </a:r>
            <a:r>
              <a:rPr lang="en-US" altLang="el-GR" sz="2000" dirty="0"/>
              <a:t>αρίες είναι </a:t>
            </a:r>
            <a:r>
              <a:rPr lang="en-US" altLang="el-GR" sz="2000" dirty="0" smtClean="0"/>
              <a:t>εσωτερική</a:t>
            </a:r>
            <a:r>
              <a:rPr lang="el-GR" altLang="el-GR" sz="2000" dirty="0" smtClean="0"/>
              <a:t>.</a:t>
            </a:r>
            <a:r>
              <a:rPr lang="en-US" altLang="el-GR" sz="2000" dirty="0" smtClean="0"/>
              <a:t> 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/>
            </a:r>
            <a:br>
              <a:rPr lang="el-GR" altLang="el-GR" sz="20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332762"/>
            <a:ext cx="3886200" cy="3337063"/>
          </a:xfr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44383" y="5709070"/>
            <a:ext cx="46749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altLang="el-GR" sz="1600" dirty="0"/>
              <a:t>Δύο καρχαρίες των υφάλων </a:t>
            </a:r>
            <a:r>
              <a:rPr lang="el-GR" altLang="el-GR" sz="1600" dirty="0" smtClean="0"/>
              <a:t>σε </a:t>
            </a:r>
            <a:r>
              <a:rPr lang="el-GR" altLang="el-GR" sz="1600" dirty="0"/>
              <a:t>θέση </a:t>
            </a:r>
            <a:r>
              <a:rPr lang="el-GR" altLang="el-GR" sz="1600" dirty="0" smtClean="0"/>
              <a:t>ζευγαρώματος</a:t>
            </a:r>
            <a:endParaRPr lang="en-US" alt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069073" y="52971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34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Μορφολογικές αλλαγές κατά την εσωτερική γονιμοποίηση </a:t>
            </a:r>
            <a:r>
              <a:rPr lang="en-US" sz="4000" dirty="0" smtClean="0"/>
              <a:t>3/3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958098" cy="2032000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altLang="el-GR" sz="2000" dirty="0"/>
              <a:t>Τα αρσενικά έχουν τροποποιήσει τα κοιλιακά πτερύγιά τους σε </a:t>
            </a:r>
            <a:r>
              <a:rPr lang="el-GR" altLang="el-GR" sz="2000" b="1" dirty="0" smtClean="0"/>
              <a:t>γονοπόδια.</a:t>
            </a:r>
            <a:endParaRPr lang="el-GR" altLang="el-GR" sz="2000" b="1" dirty="0"/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l-GR" altLang="el-GR" sz="2000" b="1" dirty="0"/>
              <a:t>(μέγεθος-σκληρότητα, προεξοχές</a:t>
            </a:r>
            <a:r>
              <a:rPr lang="el-GR" altLang="el-GR" sz="2000" b="1" dirty="0" smtClean="0"/>
              <a:t>).</a:t>
            </a:r>
            <a:endParaRPr lang="en-US" altLang="el-GR" sz="2000" b="1" dirty="0"/>
          </a:p>
          <a:p>
            <a:endParaRPr lang="en-US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63" y="3585296"/>
            <a:ext cx="3592973" cy="2395316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043" y="1847850"/>
            <a:ext cx="3126963" cy="203200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>
          <a:xfrm>
            <a:off x="4737099" y="4060595"/>
            <a:ext cx="3971471" cy="2032000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altLang="el-GR" sz="2000" dirty="0"/>
              <a:t>Τα θηλυκά δεν έχουν γονοπόδια 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eaLnBrk="0" hangingPunct="0">
              <a:spcBef>
                <a:spcPct val="50000"/>
              </a:spcBef>
            </a:pPr>
            <a:r>
              <a:rPr lang="el-GR" altLang="el-GR" sz="2000" dirty="0" smtClean="0"/>
              <a:t>Τα </a:t>
            </a:r>
            <a:r>
              <a:rPr lang="el-GR" altLang="el-GR" sz="2000" dirty="0"/>
              <a:t>γονοπόδια εισέρχονται στην αμάρα του θηλυκού για την </a:t>
            </a:r>
            <a:r>
              <a:rPr lang="el-GR" altLang="el-GR" sz="2000" dirty="0" smtClean="0"/>
              <a:t>γονιμοποίηση.</a:t>
            </a:r>
            <a:endParaRPr lang="en-US" altLang="el-GR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75452" y="570361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24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793677" y="35507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3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301625"/>
            <a:ext cx="853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Βιολογία Αναπαραγωγής Χονδριχθύων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000" dirty="0"/>
              <a:t>Υπάρχουν πάνω από 1.000 είδη που έχουν καταγραφεί στον κόσμο</a:t>
            </a:r>
            <a:endParaRPr lang="en-US" altLang="el-GR" sz="2000" dirty="0"/>
          </a:p>
          <a:p>
            <a:r>
              <a:rPr lang="el-GR" altLang="el-GR" sz="2000" dirty="0"/>
              <a:t>Εντυπωσιακή ομάδα που πρωτοεμφανίστηκε περίπου πριν από 450 εκ.χρόνια. </a:t>
            </a:r>
          </a:p>
          <a:p>
            <a:r>
              <a:rPr lang="el-GR" altLang="el-GR" sz="2000" dirty="0"/>
              <a:t>Καρχαρίες, ράγιες-σαλάχια και </a:t>
            </a:r>
            <a:r>
              <a:rPr lang="el-GR" altLang="el-GR" sz="2000" dirty="0" smtClean="0"/>
              <a:t>χίμαιρες.</a:t>
            </a:r>
            <a:endParaRPr lang="el-GR" altLang="el-GR" sz="2000" dirty="0"/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</a:pPr>
            <a:r>
              <a:rPr lang="el-GR" altLang="el-GR" sz="2000" b="1" dirty="0"/>
              <a:t>Βασικά χαρακτηριστικά: </a:t>
            </a:r>
          </a:p>
          <a:p>
            <a:pPr marL="731520" indent="-18288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altLang="el-GR" sz="2000" b="1" dirty="0"/>
              <a:t> </a:t>
            </a:r>
            <a:r>
              <a:rPr lang="el-GR" altLang="el-GR" sz="2000" dirty="0"/>
              <a:t>Χόνδρινος </a:t>
            </a:r>
            <a:r>
              <a:rPr lang="el-GR" altLang="el-GR" sz="2000" dirty="0" smtClean="0"/>
              <a:t>σκελετός.</a:t>
            </a:r>
            <a:endParaRPr lang="el-GR" altLang="el-GR" sz="2000" dirty="0"/>
          </a:p>
          <a:p>
            <a:pPr marL="731520" indent="-18288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altLang="el-GR" sz="2000" dirty="0"/>
              <a:t> Κινητές σιαγόνες, καλά εξοπλισμένες με </a:t>
            </a:r>
            <a:r>
              <a:rPr lang="el-GR" altLang="el-GR" sz="2000" dirty="0" smtClean="0"/>
              <a:t>δόντια.</a:t>
            </a:r>
            <a:endParaRPr lang="el-GR" altLang="el-GR" sz="2000" dirty="0"/>
          </a:p>
          <a:p>
            <a:pPr marL="731520" indent="-18288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altLang="el-GR" sz="2000" dirty="0"/>
              <a:t> Το στόμα τους είναι τυπικά </a:t>
            </a:r>
            <a:r>
              <a:rPr lang="el-GR" altLang="el-GR" sz="2000" dirty="0" smtClean="0"/>
              <a:t>κοιλιακό.</a:t>
            </a:r>
            <a:endParaRPr lang="el-GR" altLang="el-GR" sz="2000" dirty="0"/>
          </a:p>
          <a:p>
            <a:pPr marL="731520" indent="-18288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altLang="el-GR" sz="2000" dirty="0"/>
              <a:t> Ύπαρξη  ζυγών πλευρικών πτερυγίων (καλύτερη πλευστότητα</a:t>
            </a:r>
            <a:r>
              <a:rPr lang="el-GR" altLang="el-GR" sz="2000" dirty="0" smtClean="0"/>
              <a:t>).</a:t>
            </a:r>
            <a:endParaRPr lang="el-GR" altLang="el-GR" sz="2000" dirty="0"/>
          </a:p>
          <a:p>
            <a:pPr marL="731520" indent="-18288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altLang="el-GR" sz="2000" dirty="0"/>
              <a:t> Σκληρό δέρμα με μικρά, πλακοειδή λέπια ίδιας προέλευσης με τα δόντια.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Ζευγάρωμα καρχαριών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133889" y="1690689"/>
            <a:ext cx="3116036" cy="4351338"/>
          </a:xfrm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l-GR" altLang="el-GR" sz="2000" dirty="0" smtClean="0"/>
          </a:p>
          <a:p>
            <a:pPr algn="ctr" eaLnBrk="0" hangingPunct="0">
              <a:spcBef>
                <a:spcPct val="50000"/>
              </a:spcBef>
            </a:pPr>
            <a:endParaRPr lang="el-GR" altLang="el-GR" sz="2000" dirty="0"/>
          </a:p>
          <a:p>
            <a:pPr algn="ctr" eaLnBrk="0" hangingPunct="0">
              <a:spcBef>
                <a:spcPct val="50000"/>
              </a:spcBef>
            </a:pPr>
            <a:endParaRPr lang="el-GR" altLang="el-GR" sz="2000" dirty="0" smtClean="0"/>
          </a:p>
          <a:p>
            <a:pPr algn="ctr" eaLnBrk="0" hangingPunct="0">
              <a:spcBef>
                <a:spcPct val="50000"/>
              </a:spcBef>
            </a:pPr>
            <a:r>
              <a:rPr lang="el-GR" altLang="el-GR" sz="2000" dirty="0" smtClean="0"/>
              <a:t>Δαγκώματα</a:t>
            </a:r>
            <a:endParaRPr lang="el-GR" altLang="el-GR" sz="2000" dirty="0"/>
          </a:p>
          <a:p>
            <a:pPr algn="ctr" eaLnBrk="0" hangingPunct="0">
              <a:spcBef>
                <a:spcPct val="50000"/>
              </a:spcBef>
            </a:pPr>
            <a:r>
              <a:rPr lang="el-GR" altLang="el-GR" sz="2000" dirty="0"/>
              <a:t>Χρήση γονοποδίων</a:t>
            </a:r>
            <a:endParaRPr lang="en-US" altLang="el-GR" sz="20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909" y="1826782"/>
            <a:ext cx="3714632" cy="4079152"/>
          </a:xfrm>
        </p:spPr>
      </p:pic>
      <p:sp>
        <p:nvSpPr>
          <p:cNvPr id="7" name="TextBox 6"/>
          <p:cNvSpPr txBox="1"/>
          <p:nvPr/>
        </p:nvSpPr>
        <p:spPr>
          <a:xfrm>
            <a:off x="7482722" y="58386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509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Διμορφισμός </a:t>
            </a:r>
            <a:br>
              <a:rPr lang="el-GR" altLang="el-GR" sz="4000" dirty="0"/>
            </a:br>
            <a:r>
              <a:rPr lang="el-GR" altLang="el-GR" sz="4000" dirty="0"/>
              <a:t>στο δέρμα του γλαυκού καρχαρία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128" y="1896448"/>
            <a:ext cx="6055743" cy="420969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D33B-EBE7-4A75-A967-1D6E74CF9A6C}" type="slidenum">
              <a:rPr lang="el-GR" altLang="el-GR" smtClean="0"/>
              <a:pPr/>
              <a:t>21</a:t>
            </a:fld>
            <a:endParaRPr lang="el-GR" altLang="el-GR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552700" y="70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050157" y="55891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Αναπαραγωγής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01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Ωοτοκία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765" y="1690689"/>
            <a:ext cx="6014469" cy="43513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A3FA-72B1-4958-ABCF-52E57CD36F19}" type="slidenum">
              <a:rPr lang="el-GR" altLang="el-GR" smtClean="0"/>
              <a:pPr/>
              <a:t>23</a:t>
            </a:fld>
            <a:endParaRPr lang="el-GR" altLang="el-GR"/>
          </a:p>
        </p:txBody>
      </p:sp>
      <p:sp>
        <p:nvSpPr>
          <p:cNvPr id="7" name="TextBox 6"/>
          <p:cNvSpPr txBox="1"/>
          <p:nvPr/>
        </p:nvSpPr>
        <p:spPr>
          <a:xfrm>
            <a:off x="7050157" y="55891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Αυγά Καρχαρία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12014" y="1770056"/>
            <a:ext cx="2737471" cy="419839"/>
          </a:xfrm>
        </p:spPr>
        <p:txBody>
          <a:bodyPr>
            <a:normAutofit/>
          </a:bodyPr>
          <a:lstStyle/>
          <a:p>
            <a:r>
              <a:rPr lang="el-GR" sz="2000" b="0" dirty="0" smtClean="0"/>
              <a:t>Σακούλι της γοργόνας</a:t>
            </a:r>
            <a:endParaRPr lang="en-US" sz="2000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41" y="2369322"/>
            <a:ext cx="3868737" cy="279894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5893" y="1957366"/>
            <a:ext cx="3887391" cy="823912"/>
          </a:xfrm>
        </p:spPr>
        <p:txBody>
          <a:bodyPr>
            <a:normAutofit/>
          </a:bodyPr>
          <a:lstStyle/>
          <a:p>
            <a:r>
              <a:rPr lang="el-GR" sz="2000" b="0" dirty="0" smtClean="0"/>
              <a:t>Έμβρυο με ομφάλιο μίσχο και λεκιθικό σάκο. </a:t>
            </a:r>
            <a:endParaRPr lang="en-US" sz="2000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3040072"/>
            <a:ext cx="3887788" cy="261459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A3FA-72B1-4958-ABCF-52E57CD36F19}" type="slidenum">
              <a:rPr lang="el-GR" altLang="el-GR" smtClean="0"/>
              <a:pPr/>
              <a:t>24</a:t>
            </a:fld>
            <a:endParaRPr lang="el-GR" altLang="el-GR"/>
          </a:p>
        </p:txBody>
      </p:sp>
      <p:sp>
        <p:nvSpPr>
          <p:cNvPr id="11" name="TextBox 10"/>
          <p:cNvSpPr txBox="1"/>
          <p:nvPr/>
        </p:nvSpPr>
        <p:spPr>
          <a:xfrm>
            <a:off x="4156818" y="489127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3590" y="53776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Ωοτόκα Είδη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164996"/>
            <a:ext cx="3778250" cy="1435807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65" y="4060825"/>
            <a:ext cx="3464820" cy="2032000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4737100" y="2415652"/>
            <a:ext cx="3778250" cy="118515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/>
              <a:t>Μισοί από τους καρχαρίες γεννούν </a:t>
            </a:r>
            <a:r>
              <a:rPr lang="el-GR" altLang="el-GR" sz="2000" dirty="0" smtClean="0"/>
              <a:t>αυγά, </a:t>
            </a:r>
            <a:r>
              <a:rPr lang="el-GR" altLang="el-GR" sz="2000" dirty="0"/>
              <a:t>τα οποία διαφέρουν σε μέγεθος και </a:t>
            </a:r>
            <a:r>
              <a:rPr lang="el-GR" altLang="el-GR" sz="2000" dirty="0" smtClean="0"/>
              <a:t>δομή.</a:t>
            </a:r>
            <a:endParaRPr lang="el-GR" altLang="el-GR" sz="2000" dirty="0"/>
          </a:p>
          <a:p>
            <a:pPr marL="548640" indent="-54864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/>
          </p:nvPr>
        </p:nvSpPr>
        <p:spPr>
          <a:xfrm>
            <a:off x="4737100" y="4658242"/>
            <a:ext cx="3778250" cy="1033919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  <a:buFontTx/>
              <a:buNone/>
            </a:pPr>
            <a:r>
              <a:rPr lang="el-GR" altLang="el-GR" sz="2000" dirty="0"/>
              <a:t>Αυγά του Καρχαρία </a:t>
            </a:r>
            <a:r>
              <a:rPr lang="en-US" altLang="el-GR" sz="2000" dirty="0"/>
              <a:t>Port Jackson 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altLang="el-GR" sz="2000" dirty="0"/>
              <a:t>Βρίσκονται σε βράχους </a:t>
            </a:r>
            <a:r>
              <a:rPr lang="el-GR" altLang="el-GR" sz="2000" dirty="0" smtClean="0"/>
              <a:t>κοντά </a:t>
            </a:r>
            <a:r>
              <a:rPr lang="el-GR" altLang="el-GR" sz="2000" dirty="0"/>
              <a:t>στις </a:t>
            </a:r>
            <a:r>
              <a:rPr lang="el-GR" altLang="el-GR" sz="2000" dirty="0" smtClean="0"/>
              <a:t>ακτές.</a:t>
            </a:r>
            <a:endParaRPr lang="en-US" altLang="el-GR" sz="2000" dirty="0"/>
          </a:p>
          <a:p>
            <a:pPr marL="548640" indent="-54864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08425" y="33016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3528" y="57936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762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Αυγά δύο ωοτόκων σαλαχιών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891302"/>
            <a:ext cx="3886200" cy="421998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l-GR" altLang="el-GR" sz="2200" b="1" i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l-GR" altLang="el-GR" sz="2200" b="1" i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l-GR" altLang="el-GR" sz="2200" b="1" i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Leucoraja </a:t>
            </a:r>
            <a:r>
              <a:rPr lang="el-GR" altLang="el-GR" sz="22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erinacea</a:t>
            </a:r>
            <a:r>
              <a:rPr lang="el-GR" altLang="el-GR" sz="2200" dirty="0">
                <a:cs typeface="Arial" panose="020B0604020202020204" pitchFamily="34" charset="0"/>
              </a:rPr>
              <a:t>, </a:t>
            </a:r>
            <a:r>
              <a:rPr lang="el-GR" altLang="el-GR" sz="2200" dirty="0" smtClean="0">
                <a:cs typeface="Arial" panose="020B0604020202020204" pitchFamily="34" charset="0"/>
              </a:rPr>
              <a:t>με </a:t>
            </a:r>
            <a:r>
              <a:rPr lang="el-GR" altLang="el-GR" sz="2200" dirty="0">
                <a:cs typeface="Arial" panose="020B0604020202020204" pitchFamily="34" charset="0"/>
              </a:rPr>
              <a:t>επιμήκεις προεξοχές, ως περιελίξεις, μακρύτερες από το σώμα της </a:t>
            </a:r>
            <a:r>
              <a:rPr lang="el-GR" altLang="el-GR" sz="2200" dirty="0" smtClean="0">
                <a:cs typeface="Arial" panose="020B0604020202020204" pitchFamily="34" charset="0"/>
              </a:rPr>
              <a:t>κάψας.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 smtClean="0">
                <a:cs typeface="Arial" panose="020B0604020202020204" pitchFamily="34" charset="0"/>
              </a:rPr>
              <a:t> </a:t>
            </a:r>
            <a:endParaRPr lang="en-US" altLang="el-GR" sz="22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Raja </a:t>
            </a:r>
            <a:r>
              <a:rPr lang="el-GR" altLang="el-GR" sz="22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eglanteria</a:t>
            </a:r>
            <a:r>
              <a:rPr lang="el-GR" altLang="el-GR" sz="2200" dirty="0">
                <a:cs typeface="Arial" panose="020B0604020202020204" pitchFamily="34" charset="0"/>
              </a:rPr>
              <a:t>, </a:t>
            </a:r>
            <a:r>
              <a:rPr lang="el-GR" altLang="el-GR" sz="2200" dirty="0" smtClean="0">
                <a:cs typeface="Arial" panose="020B0604020202020204" pitchFamily="34" charset="0"/>
              </a:rPr>
              <a:t>με </a:t>
            </a:r>
            <a:r>
              <a:rPr lang="el-GR" altLang="el-GR" sz="2200" dirty="0">
                <a:cs typeface="Arial" panose="020B0604020202020204" pitchFamily="34" charset="0"/>
              </a:rPr>
              <a:t>μικρές σαν κέρατα </a:t>
            </a:r>
            <a:r>
              <a:rPr lang="el-GR" altLang="el-GR" sz="2200" dirty="0" smtClean="0">
                <a:cs typeface="Arial" panose="020B0604020202020204" pitchFamily="34" charset="0"/>
              </a:rPr>
              <a:t>προεξοχές. </a:t>
            </a:r>
            <a:endParaRPr lang="el-GR" altLang="el-GR" sz="2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9360" y="580285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632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669926"/>
            <a:ext cx="9042400" cy="796017"/>
          </a:xfrm>
        </p:spPr>
        <p:txBody>
          <a:bodyPr>
            <a:noAutofit/>
          </a:bodyPr>
          <a:lstStyle/>
          <a:p>
            <a:r>
              <a:rPr lang="el-GR" altLang="el-GR" sz="3200" b="1" dirty="0"/>
              <a:t>Μελέτη της βιολογίας αναπαραγωγής των ειδών </a:t>
            </a:r>
            <a:br>
              <a:rPr lang="el-GR" altLang="el-GR" sz="3200" b="1" dirty="0"/>
            </a:br>
            <a:r>
              <a:rPr lang="en-US" altLang="el-GR" sz="3200" b="1" i="1" dirty="0" err="1"/>
              <a:t>Galeus</a:t>
            </a:r>
            <a:r>
              <a:rPr lang="en-US" altLang="el-GR" sz="3200" b="1" i="1" dirty="0"/>
              <a:t> </a:t>
            </a:r>
            <a:r>
              <a:rPr lang="en-US" altLang="el-GR" sz="3200" b="1" i="1" dirty="0" err="1"/>
              <a:t>melastomus</a:t>
            </a:r>
            <a:r>
              <a:rPr lang="en-US" altLang="el-GR" sz="3200" b="1" dirty="0"/>
              <a:t> </a:t>
            </a:r>
            <a:r>
              <a:rPr lang="el-GR" altLang="el-GR" sz="3200" b="1" dirty="0"/>
              <a:t>και</a:t>
            </a:r>
            <a:r>
              <a:rPr lang="en-US" altLang="el-GR" sz="3200" b="1" dirty="0"/>
              <a:t> </a:t>
            </a:r>
            <a:r>
              <a:rPr lang="en-US" altLang="el-GR" sz="3200" b="1" i="1" dirty="0" err="1"/>
              <a:t>Scilyorhinus</a:t>
            </a:r>
            <a:r>
              <a:rPr lang="en-US" altLang="el-GR" sz="3200" b="1" i="1" dirty="0"/>
              <a:t> </a:t>
            </a:r>
            <a:r>
              <a:rPr lang="en-US" altLang="el-GR" sz="3200" b="1" i="1" dirty="0" err="1"/>
              <a:t>canicula</a:t>
            </a:r>
            <a:r>
              <a:rPr lang="el-GR" altLang="el-GR" sz="3200" b="1" dirty="0"/>
              <a:t> </a:t>
            </a:r>
            <a:endParaRPr lang="en-US" altLang="el-GR" sz="36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578" y="1825625"/>
            <a:ext cx="5828844" cy="43513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4A61-7F66-4816-B407-86D2A3DF02CB}" type="slidenum">
              <a:rPr lang="el-GR" altLang="el-GR" smtClean="0"/>
              <a:pPr/>
              <a:t>27</a:t>
            </a:fld>
            <a:endParaRPr lang="el-GR" altLang="el-GR"/>
          </a:p>
        </p:txBody>
      </p:sp>
      <p:sp>
        <p:nvSpPr>
          <p:cNvPr id="6" name="TextBox 5"/>
          <p:cNvSpPr txBox="1"/>
          <p:nvPr/>
        </p:nvSpPr>
        <p:spPr>
          <a:xfrm>
            <a:off x="7144662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i="1" dirty="0" err="1"/>
              <a:t>Galeus</a:t>
            </a:r>
            <a:r>
              <a:rPr lang="en-US" altLang="el-GR" i="1" dirty="0"/>
              <a:t> </a:t>
            </a:r>
            <a:r>
              <a:rPr lang="en-US" altLang="el-GR" i="1" dirty="0" err="1"/>
              <a:t>melastomus</a:t>
            </a:r>
            <a:endParaRPr lang="en-US" altLang="el-GR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54A61-7F66-4816-B407-86D2A3DF02CB}" type="slidenum">
              <a:rPr lang="el-GR" altLang="el-GR" smtClean="0"/>
              <a:pPr/>
              <a:t>28</a:t>
            </a:fld>
            <a:endParaRPr lang="el-GR" altLang="el-GR"/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quarter" idx="16"/>
          </p:nvPr>
        </p:nvSpPr>
        <p:spPr>
          <a:xfrm>
            <a:off x="499796" y="1632668"/>
            <a:ext cx="4944962" cy="25457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000" dirty="0" smtClean="0"/>
              <a:t>Γεννητική ωριμότητα</a:t>
            </a:r>
          </a:p>
          <a:p>
            <a:pPr>
              <a:spcBef>
                <a:spcPts val="600"/>
              </a:spcBef>
            </a:pPr>
            <a:r>
              <a:rPr lang="el-GR" altLang="el-GR" sz="2000" dirty="0" smtClean="0"/>
              <a:t>Γονιμότητα</a:t>
            </a:r>
            <a:endParaRPr lang="el-GR" altLang="el-GR" sz="2000" dirty="0"/>
          </a:p>
          <a:p>
            <a:pPr>
              <a:spcBef>
                <a:spcPts val="600"/>
              </a:spcBef>
            </a:pPr>
            <a:r>
              <a:rPr lang="el-GR" altLang="el-GR" sz="2000" dirty="0"/>
              <a:t>Μέγεθος ωοκυττάρων και καψών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Γοναδοσωματικός και Ηπατοσωματικός δείκτης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Μέγεθος πρώτης αναπαραγωγής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23" y="3837697"/>
            <a:ext cx="5570285" cy="230616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904" y="1680226"/>
            <a:ext cx="3199446" cy="204464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081" y="4178408"/>
            <a:ext cx="2249212" cy="1480439"/>
          </a:xfrm>
        </p:spPr>
      </p:pic>
      <p:sp>
        <p:nvSpPr>
          <p:cNvPr id="9" name="TextBox 8"/>
          <p:cNvSpPr txBox="1"/>
          <p:nvPr/>
        </p:nvSpPr>
        <p:spPr>
          <a:xfrm>
            <a:off x="8148413" y="336578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0548" y="58536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36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942893" y="53818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4000" i="1" dirty="0" err="1" smtClean="0"/>
              <a:t>Scyliorhinus</a:t>
            </a:r>
            <a:r>
              <a:rPr lang="en-US" altLang="el-GR" sz="4000" i="1" dirty="0" smtClean="0"/>
              <a:t> </a:t>
            </a:r>
            <a:r>
              <a:rPr lang="en-US" altLang="el-GR" sz="4000" i="1" dirty="0" err="1"/>
              <a:t>canicula</a:t>
            </a:r>
            <a:r>
              <a:rPr lang="en-US" altLang="el-GR" sz="4000" i="1" dirty="0"/>
              <a:t> </a:t>
            </a:r>
            <a:r>
              <a:rPr lang="el-GR" altLang="el-GR" sz="4000" i="1" dirty="0" smtClean="0"/>
              <a:t> </a:t>
            </a:r>
            <a:br>
              <a:rPr lang="el-GR" altLang="el-GR" sz="4000" i="1" dirty="0" smtClean="0"/>
            </a:br>
            <a:r>
              <a:rPr lang="el-GR" altLang="el-GR" sz="4000" dirty="0" smtClean="0"/>
              <a:t>π</a:t>
            </a:r>
            <a:r>
              <a:rPr lang="el-GR" sz="4000" dirty="0" smtClean="0"/>
              <a:t>ρώτη </a:t>
            </a:r>
            <a:r>
              <a:rPr lang="el-GR" sz="4000" dirty="0"/>
              <a:t>ωριμότητα</a:t>
            </a:r>
            <a:r>
              <a:rPr lang="en-US" altLang="el-GR" sz="4000" dirty="0">
                <a:solidFill>
                  <a:srgbClr val="FF0000"/>
                </a:solidFill>
              </a:rPr>
              <a:t> </a:t>
            </a:r>
            <a:endParaRPr lang="en-US" sz="4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880" y="1660440"/>
            <a:ext cx="3892606" cy="45165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9486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997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Αναπαραγωγικό σύστημα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200" b="1" dirty="0"/>
              <a:t>Αποτελείται </a:t>
            </a:r>
            <a:r>
              <a:rPr lang="en-US" altLang="el-GR" sz="2200" b="1" dirty="0"/>
              <a:t>: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l-GR" sz="2200" b="1" dirty="0"/>
              <a:t>	</a:t>
            </a:r>
            <a:r>
              <a:rPr lang="el-GR" altLang="el-GR" sz="2200" dirty="0"/>
              <a:t>από όργανα μέσω των οποίων επιτυγχάνεται η αναπαραγωγή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l-GR" altLang="el-GR" sz="2200" dirty="0"/>
              <a:t>	</a:t>
            </a:r>
            <a:r>
              <a:rPr lang="el-GR" altLang="el-GR" sz="2200" b="1" dirty="0"/>
              <a:t>Περιλαμβάνει </a:t>
            </a:r>
            <a:r>
              <a:rPr lang="en-US" altLang="el-GR" sz="2200" b="1" dirty="0"/>
              <a:t>:</a:t>
            </a:r>
            <a:endParaRPr lang="el-GR" altLang="el-GR" sz="2200" b="1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dirty="0"/>
              <a:t>τις γονάδες,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dirty="0"/>
              <a:t>τους γεννητικούς </a:t>
            </a:r>
            <a:r>
              <a:rPr lang="el-GR" altLang="el-GR" sz="2200" dirty="0" smtClean="0"/>
              <a:t>αγωγούς,</a:t>
            </a:r>
            <a:endParaRPr lang="el-GR" altLang="el-GR" sz="2200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dirty="0"/>
              <a:t>τους κελυφικούς </a:t>
            </a:r>
            <a:r>
              <a:rPr lang="el-GR" altLang="el-GR" sz="2200" dirty="0" smtClean="0"/>
              <a:t>αδένες,</a:t>
            </a:r>
            <a:endParaRPr lang="el-GR" altLang="el-GR" sz="2200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200" dirty="0"/>
              <a:t>Τα </a:t>
            </a:r>
            <a:r>
              <a:rPr lang="el-GR" altLang="el-GR" sz="2200" dirty="0" smtClean="0"/>
              <a:t>γονοπόδια. </a:t>
            </a:r>
            <a:endParaRPr lang="el-GR" altLang="el-GR" sz="22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645010"/>
            <a:ext cx="3886200" cy="27125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08346" y="49377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13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GSI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4379" y="1407886"/>
            <a:ext cx="3768815" cy="4711020"/>
          </a:xfrm>
        </p:spPr>
      </p:pic>
      <p:sp>
        <p:nvSpPr>
          <p:cNvPr id="6" name="TextBox 5"/>
          <p:cNvSpPr txBox="1"/>
          <p:nvPr/>
        </p:nvSpPr>
        <p:spPr>
          <a:xfrm>
            <a:off x="6589486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040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Ωοζωοτοκία</a:t>
            </a:r>
            <a:r>
              <a:rPr lang="en-US" dirty="0" smtClean="0"/>
              <a:t> 1/2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312" y="1690689"/>
            <a:ext cx="4265375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2927" y="5765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5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Ωοζωοτοκία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338" y="1649798"/>
            <a:ext cx="3361333" cy="206851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388" y="3770968"/>
            <a:ext cx="3890962" cy="1978013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65760" indent="0">
              <a:spcBef>
                <a:spcPts val="600"/>
              </a:spcBef>
              <a:buFontTx/>
              <a:buNone/>
            </a:pPr>
            <a:r>
              <a:rPr lang="el-GR" altLang="el-GR" sz="2000" dirty="0"/>
              <a:t>Το έμβριο αναπτύσεται στον </a:t>
            </a:r>
            <a:r>
              <a:rPr lang="el-GR" altLang="el-GR" sz="2000" b="1" dirty="0"/>
              <a:t>διευρυμένο ωαγωγό </a:t>
            </a:r>
            <a:r>
              <a:rPr lang="el-GR" altLang="el-GR" sz="2000" dirty="0"/>
              <a:t>της μητέρας και τρέφεται από τον </a:t>
            </a:r>
            <a:r>
              <a:rPr lang="el-GR" altLang="el-GR" sz="2000" b="1" dirty="0"/>
              <a:t>λεκιθικό σάκο </a:t>
            </a:r>
            <a:r>
              <a:rPr lang="el-GR" altLang="el-GR" sz="2000" dirty="0"/>
              <a:t>που είναι συνδεμένος στην κοιλιά </a:t>
            </a:r>
            <a:r>
              <a:rPr lang="el-GR" altLang="el-GR" sz="2000" dirty="0" smtClean="0"/>
              <a:t>του </a:t>
            </a:r>
            <a:r>
              <a:rPr lang="el-GR" altLang="el-GR" sz="2000" dirty="0"/>
              <a:t>με το </a:t>
            </a:r>
            <a:r>
              <a:rPr lang="el-GR" altLang="el-GR" sz="2000" b="1" dirty="0"/>
              <a:t>λεκιθικό μίσχο.</a:t>
            </a:r>
            <a:r>
              <a:rPr lang="en-US" altLang="el-GR" sz="2000" b="1" dirty="0"/>
              <a:t> </a:t>
            </a:r>
            <a:endParaRPr lang="el-GR" altLang="el-GR" sz="2000" b="1" dirty="0"/>
          </a:p>
          <a:p>
            <a:pPr>
              <a:spcBef>
                <a:spcPct val="50000"/>
              </a:spcBef>
              <a:buFontTx/>
              <a:buNone/>
            </a:pPr>
            <a:endParaRPr lang="el-GR" altLang="el-GR" sz="2000" dirty="0"/>
          </a:p>
          <a:p>
            <a:pPr marL="822960" indent="-182880">
              <a:spcBef>
                <a:spcPts val="600"/>
              </a:spcBef>
            </a:pPr>
            <a:r>
              <a:rPr lang="el-GR" altLang="el-GR" sz="2000" dirty="0"/>
              <a:t>σκυλόψαρα, </a:t>
            </a:r>
          </a:p>
          <a:p>
            <a:pPr marL="822960" indent="-182880">
              <a:spcBef>
                <a:spcPts val="600"/>
              </a:spcBef>
            </a:pPr>
            <a:r>
              <a:rPr lang="el-GR" altLang="el-GR" sz="2000" dirty="0"/>
              <a:t>λευκοί καρχαρίες</a:t>
            </a:r>
          </a:p>
          <a:p>
            <a:pPr marL="822960" indent="-182880">
              <a:spcBef>
                <a:spcPts val="600"/>
              </a:spcBef>
            </a:pPr>
            <a:r>
              <a:rPr lang="el-GR" altLang="el-GR" sz="2000" dirty="0"/>
              <a:t>πριονόψαρα</a:t>
            </a:r>
          </a:p>
          <a:p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65638" y="5798590"/>
            <a:ext cx="40497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1600" i="1" dirty="0" err="1"/>
              <a:t>Lamna</a:t>
            </a:r>
            <a:r>
              <a:rPr lang="en-US" altLang="el-GR" sz="1600" i="1" dirty="0"/>
              <a:t> </a:t>
            </a:r>
            <a:r>
              <a:rPr lang="en-US" altLang="el-GR" sz="1600" i="1" dirty="0" err="1"/>
              <a:t>nasus</a:t>
            </a:r>
            <a:r>
              <a:rPr lang="en-US" altLang="el-GR" sz="1600" dirty="0"/>
              <a:t>. </a:t>
            </a:r>
            <a:r>
              <a:rPr lang="el-GR" altLang="el-GR" sz="1600" dirty="0"/>
              <a:t>Έμβρυο με λεκιθικό σάκο</a:t>
            </a:r>
            <a:endParaRPr lang="en-US" altLang="el-G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793677" y="33969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5437" y="54159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8179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Ωοζωοτοκία </a:t>
            </a:r>
            <a:br>
              <a:rPr lang="el-GR" altLang="el-GR" sz="4000" dirty="0"/>
            </a:br>
            <a:r>
              <a:rPr lang="el-GR" altLang="el-GR" sz="4000" dirty="0"/>
              <a:t>σε μερικά  </a:t>
            </a:r>
            <a:r>
              <a:rPr lang="en-US" altLang="el-GR" sz="4000" dirty="0" err="1"/>
              <a:t>Lamniformes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45264" y="1924212"/>
            <a:ext cx="3629479" cy="36462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l-GR" altLang="el-GR" sz="2000" b="1" dirty="0"/>
              <a:t>Η τάξη των Λαμνιόμορφων περιλαμβάνει καρχαρίες </a:t>
            </a:r>
            <a:r>
              <a:rPr lang="el-GR" altLang="el-GR" sz="2000" b="1" dirty="0" smtClean="0"/>
              <a:t>όπως</a:t>
            </a:r>
            <a:r>
              <a:rPr lang="en-US" altLang="el-GR" sz="2000" b="1" dirty="0" smtClean="0"/>
              <a:t>:</a:t>
            </a:r>
            <a:r>
              <a:rPr lang="el-GR" altLang="el-GR" sz="2000" b="1" dirty="0" smtClean="0"/>
              <a:t> </a:t>
            </a:r>
            <a:endParaRPr lang="el-GR" altLang="el-GR" sz="2000" b="1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λευκός καρχαρίας,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ο οξύρυνχος καρχαρίας (μάκο),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ο καρχαρίας αλεπού και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ο καρχαρίας </a:t>
            </a:r>
            <a:r>
              <a:rPr lang="el-GR" altLang="el-GR" sz="2000" dirty="0" smtClean="0"/>
              <a:t>τίγρης.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l-GR" altLang="el-GR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 err="1" smtClean="0"/>
              <a:t>Ωοφ</a:t>
            </a:r>
            <a:r>
              <a:rPr lang="en-US" altLang="el-GR" sz="2000" dirty="0" smtClean="0"/>
              <a:t>αγία </a:t>
            </a:r>
            <a:endParaRPr lang="en-US" altLang="el-GR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 err="1"/>
              <a:t>Αδελφοφ</a:t>
            </a:r>
            <a:r>
              <a:rPr lang="en-US" altLang="el-GR" sz="2000" dirty="0"/>
              <a:t>αγία</a:t>
            </a:r>
            <a:endParaRPr lang="el-GR" altLang="el-GR" sz="2000" dirty="0"/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endParaRPr lang="el-GR" altLang="el-GR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289990"/>
            <a:ext cx="3886200" cy="2525540"/>
          </a:xfrm>
        </p:spPr>
      </p:pic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2964554" y="4501598"/>
            <a:ext cx="155029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l-GR" sz="1600" dirty="0">
                <a:solidFill>
                  <a:srgbClr val="FFFF00"/>
                </a:solidFill>
              </a:rPr>
              <a:t>Sand Tiger shark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7417" y="42245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Ζωοτοκία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618" y="1690689"/>
            <a:ext cx="7136763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2797" y="55961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Ζωοτόκα είδη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altLang="el-GR" sz="2000" b="1" dirty="0"/>
              <a:t>Σφυροκέφαλοι </a:t>
            </a:r>
          </a:p>
          <a:p>
            <a:pPr algn="ctr">
              <a:buFontTx/>
              <a:buNone/>
            </a:pPr>
            <a:r>
              <a:rPr lang="el-GR" altLang="el-GR" sz="2000" dirty="0"/>
              <a:t>και λίγα άλλα είδη </a:t>
            </a:r>
            <a:r>
              <a:rPr lang="el-GR" altLang="el-GR" sz="2000" dirty="0" smtClean="0"/>
              <a:t>καρχαριών.</a:t>
            </a:r>
          </a:p>
          <a:p>
            <a:pPr algn="ctr">
              <a:buFontTx/>
              <a:buNone/>
            </a:pPr>
            <a:endParaRPr lang="el-GR" altLang="el-GR" sz="2000" dirty="0"/>
          </a:p>
          <a:p>
            <a:r>
              <a:rPr lang="el-GR" altLang="el-GR" sz="2000" dirty="0" smtClean="0"/>
              <a:t>Ζωοτοκία </a:t>
            </a:r>
            <a:r>
              <a:rPr lang="el-GR" altLang="el-GR" sz="2000" dirty="0"/>
              <a:t>με σχηματισμό </a:t>
            </a:r>
            <a:r>
              <a:rPr lang="el-GR" altLang="el-GR" sz="2000" b="1" dirty="0" smtClean="0"/>
              <a:t>πλακούντα.</a:t>
            </a:r>
            <a:endParaRPr lang="el-GR" altLang="el-GR" sz="2000" b="1" dirty="0"/>
          </a:p>
          <a:p>
            <a:r>
              <a:rPr lang="el-GR" altLang="el-GR" sz="2000" dirty="0"/>
              <a:t>Μοιάζει με τον τρόπο αναπαραγωγής των </a:t>
            </a:r>
            <a:r>
              <a:rPr lang="el-GR" altLang="el-GR" sz="2000" dirty="0" smtClean="0"/>
              <a:t>θηλαστικών.</a:t>
            </a:r>
            <a:endParaRPr lang="el-GR" altLang="el-GR" sz="2000" dirty="0"/>
          </a:p>
          <a:p>
            <a:pPr>
              <a:buFontTx/>
              <a:buNone/>
            </a:pPr>
            <a:endParaRPr lang="el-GR" altLang="el-GR" sz="2000" dirty="0"/>
          </a:p>
          <a:p>
            <a:r>
              <a:rPr lang="el-GR" altLang="el-GR" sz="2000" dirty="0"/>
              <a:t>Το έμβρυο λαμβάνει την τροφή του από την μητέρα με τον </a:t>
            </a:r>
            <a:r>
              <a:rPr lang="el-GR" altLang="el-GR" sz="2000" b="1" dirty="0"/>
              <a:t>ομφάλιο </a:t>
            </a:r>
            <a:r>
              <a:rPr lang="el-GR" altLang="el-GR" sz="2000" b="1" dirty="0" smtClean="0"/>
              <a:t>λώρο.</a:t>
            </a:r>
            <a:endParaRPr lang="el-GR" altLang="el-GR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702" y="1501185"/>
            <a:ext cx="4102045" cy="23841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631" y="3885384"/>
            <a:ext cx="3033238" cy="2277291"/>
          </a:xfrm>
        </p:spPr>
      </p:pic>
      <p:sp>
        <p:nvSpPr>
          <p:cNvPr id="10" name="TextBox 9"/>
          <p:cNvSpPr txBox="1"/>
          <p:nvPr/>
        </p:nvSpPr>
        <p:spPr>
          <a:xfrm>
            <a:off x="7853109" y="55102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4869" y="35925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124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Τοκετός και αριθμός εμβρύων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515" y="1542919"/>
            <a:ext cx="4983416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/>
              <a:t>Αριθμός εμβρύων </a:t>
            </a:r>
            <a:r>
              <a:rPr lang="en-US" altLang="el-GR" sz="2000" dirty="0"/>
              <a:t>: </a:t>
            </a:r>
            <a:r>
              <a:rPr lang="el-GR" altLang="el-GR" sz="2000" dirty="0" smtClean="0"/>
              <a:t>  </a:t>
            </a:r>
            <a:r>
              <a:rPr lang="en-US" altLang="el-GR" sz="2000" dirty="0" smtClean="0"/>
              <a:t>2 </a:t>
            </a:r>
            <a:r>
              <a:rPr lang="el-GR" altLang="el-GR" sz="2000" dirty="0" smtClean="0"/>
              <a:t>    στον </a:t>
            </a:r>
            <a:r>
              <a:rPr lang="el-GR" altLang="el-GR" sz="2000" dirty="0"/>
              <a:t>καρχαρία τίγρη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/>
              <a:t>		</a:t>
            </a:r>
            <a:r>
              <a:rPr lang="el-GR" altLang="el-GR" sz="2000" dirty="0" smtClean="0"/>
              <a:t>     135 </a:t>
            </a:r>
            <a:r>
              <a:rPr lang="el-GR" altLang="el-GR" sz="2000" dirty="0"/>
              <a:t>στο γλαυκό καρχαρία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617" y="2349294"/>
            <a:ext cx="5358765" cy="3630131"/>
          </a:xfrm>
        </p:spPr>
      </p:pic>
      <p:sp>
        <p:nvSpPr>
          <p:cNvPr id="11" name="TextBox 10"/>
          <p:cNvSpPr txBox="1"/>
          <p:nvPr/>
        </p:nvSpPr>
        <p:spPr>
          <a:xfrm>
            <a:off x="6909622" y="57024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l-GR" i="1" dirty="0" err="1"/>
              <a:t>Centrophorus</a:t>
            </a:r>
            <a:r>
              <a:rPr lang="en-US" altLang="el-GR" i="1" dirty="0"/>
              <a:t> </a:t>
            </a:r>
            <a:r>
              <a:rPr lang="en-US" altLang="el-GR" i="1" dirty="0" err="1"/>
              <a:t>granulosus</a:t>
            </a:r>
            <a:r>
              <a:rPr lang="en-US" altLang="el-GR" dirty="0"/>
              <a:t> </a:t>
            </a:r>
            <a:endParaRPr lang="el-GR" alt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079921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dirty="0" smtClean="0">
                <a:cs typeface="Times New Roman" panose="02020603050405020304" pitchFamily="18" charset="0"/>
              </a:rPr>
              <a:t>Γεννά </a:t>
            </a:r>
            <a:r>
              <a:rPr lang="el-GR" altLang="el-GR" sz="2000" dirty="0">
                <a:cs typeface="Times New Roman" panose="02020603050405020304" pitchFamily="18" charset="0"/>
              </a:rPr>
              <a:t>1 μόνο μικρό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cs typeface="Times New Roman" panose="02020603050405020304" pitchFamily="18" charset="0"/>
              </a:rPr>
              <a:t>Αλιεύεται</a:t>
            </a:r>
            <a:r>
              <a:rPr lang="en-US" altLang="el-GR" sz="2000" dirty="0">
                <a:cs typeface="Times New Roman" panose="02020603050405020304" pitchFamily="18" charset="0"/>
              </a:rPr>
              <a:t> </a:t>
            </a:r>
            <a:r>
              <a:rPr lang="el-GR" altLang="el-GR" sz="2000" dirty="0">
                <a:cs typeface="Times New Roman" panose="02020603050405020304" pitchFamily="18" charset="0"/>
              </a:rPr>
              <a:t>σε μεγάλο βαθμό στο βόρειο-ανατολικό Ατλαντικό ωκεανό, στο βόρειο-δυτικό Ειρηνικό ωκεανό και</a:t>
            </a:r>
            <a:r>
              <a:rPr lang="en-US" altLang="el-GR" sz="2000" dirty="0">
                <a:cs typeface="Times New Roman" panose="02020603050405020304" pitchFamily="18" charset="0"/>
              </a:rPr>
              <a:t> </a:t>
            </a:r>
            <a:r>
              <a:rPr lang="el-GR" altLang="el-GR" sz="2000" dirty="0"/>
              <a:t>αλλού.</a:t>
            </a:r>
          </a:p>
          <a:p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21" y="3457413"/>
            <a:ext cx="6329136" cy="27195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2797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1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Mobula</a:t>
            </a:r>
            <a:r>
              <a:rPr lang="en-US" i="1" dirty="0" smtClean="0"/>
              <a:t> </a:t>
            </a:r>
            <a:r>
              <a:rPr lang="en-US" i="1" dirty="0" err="1" smtClean="0"/>
              <a:t>mobular</a:t>
            </a:r>
            <a:endParaRPr lang="en-US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078" y="1690689"/>
            <a:ext cx="5208663" cy="39064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9734" y="5663585"/>
            <a:ext cx="6229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1600" dirty="0">
                <a:cs typeface="Times New Roman" panose="02020603050405020304" pitchFamily="18" charset="0"/>
              </a:rPr>
              <a:t>Είναι το μεγαλύτερο σαλάχι του γένους </a:t>
            </a:r>
            <a:r>
              <a:rPr lang="en-GB" altLang="el-GR" sz="1600" i="1" dirty="0" err="1">
                <a:cs typeface="Times New Roman" panose="02020603050405020304" pitchFamily="18" charset="0"/>
              </a:rPr>
              <a:t>Mobula</a:t>
            </a:r>
            <a:r>
              <a:rPr lang="el-GR" altLang="el-GR" sz="1600" dirty="0">
                <a:cs typeface="Times New Roman" panose="02020603050405020304" pitchFamily="18" charset="0"/>
              </a:rPr>
              <a:t>. </a:t>
            </a:r>
            <a:r>
              <a:rPr lang="el-GR" altLang="el-GR" sz="1600" dirty="0" smtClean="0"/>
              <a:t>Δ</a:t>
            </a:r>
            <a:r>
              <a:rPr lang="el-GR" altLang="el-GR" sz="1600" dirty="0" smtClean="0">
                <a:cs typeface="Times New Roman" panose="02020603050405020304" pitchFamily="18" charset="0"/>
              </a:rPr>
              <a:t>ίνει </a:t>
            </a:r>
            <a:r>
              <a:rPr lang="el-GR" altLang="el-GR" sz="1600" dirty="0">
                <a:cs typeface="Times New Roman" panose="02020603050405020304" pitchFamily="18" charset="0"/>
              </a:rPr>
              <a:t>γέννηση σε 1 νεογνό σε άγνωστα χρονικά διαστήματα</a:t>
            </a:r>
            <a:r>
              <a:rPr lang="el-GR" altLang="el-GR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6981" y="530953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4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3600" dirty="0"/>
              <a:t>Biological characteristics of blue shark, </a:t>
            </a:r>
            <a:r>
              <a:rPr lang="en-US" altLang="el-GR" sz="3600" i="1" dirty="0" err="1"/>
              <a:t>Prionace</a:t>
            </a:r>
            <a:r>
              <a:rPr lang="en-US" altLang="el-GR" sz="3600" i="1" dirty="0"/>
              <a:t> </a:t>
            </a:r>
            <a:r>
              <a:rPr lang="en-US" altLang="el-GR" sz="3600" i="1" dirty="0" err="1"/>
              <a:t>glauca</a:t>
            </a:r>
            <a:r>
              <a:rPr lang="en-US" altLang="el-GR" sz="3600" dirty="0"/>
              <a:t>, in the Mediterranean </a:t>
            </a:r>
            <a:r>
              <a:rPr lang="en-US" altLang="el-GR" sz="3600" dirty="0" smtClean="0"/>
              <a:t>Sea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929" y="1543943"/>
            <a:ext cx="2764534" cy="176393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062" y="3389251"/>
            <a:ext cx="2034568" cy="2773424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89911" y="1853430"/>
            <a:ext cx="3995738" cy="47529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l-GR" sz="2600" dirty="0" err="1"/>
              <a:t>Persefoni</a:t>
            </a:r>
            <a:r>
              <a:rPr lang="en-US" altLang="el-GR" sz="2600" dirty="0"/>
              <a:t> </a:t>
            </a:r>
            <a:r>
              <a:rPr lang="en-US" altLang="el-GR" sz="2600" dirty="0" err="1"/>
              <a:t>Megalofonou</a:t>
            </a:r>
            <a:r>
              <a:rPr lang="en-US" altLang="el-GR" sz="2600" dirty="0"/>
              <a:t>, Dimitris </a:t>
            </a:r>
            <a:r>
              <a:rPr lang="en-US" altLang="el-GR" sz="2600" dirty="0" err="1"/>
              <a:t>Damalas</a:t>
            </a:r>
            <a:r>
              <a:rPr lang="en-US" altLang="el-GR" sz="2600" dirty="0"/>
              <a:t> and Gregorio de </a:t>
            </a:r>
            <a:r>
              <a:rPr lang="en-US" altLang="el-GR" sz="2600" dirty="0" err="1"/>
              <a:t>Metrio</a:t>
            </a:r>
            <a:endParaRPr lang="en-US" altLang="el-GR" sz="2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l-GR" sz="2600" dirty="0"/>
              <a:t>Department of Biology, Section of Zoology–Marine Biology, University of Athens, Greece,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l-GR" sz="2600" dirty="0"/>
              <a:t>Department of Animal Health and Welfare, University of Bari, Italy</a:t>
            </a:r>
          </a:p>
          <a:p>
            <a:pPr>
              <a:lnSpc>
                <a:spcPct val="110000"/>
              </a:lnSpc>
            </a:pPr>
            <a:r>
              <a:rPr lang="en-US" altLang="el-GR" sz="2600" dirty="0"/>
              <a:t>Journal of the Marine Biological Association of the United Kingdom, 2009, 89(6), 1233–1242. #2009 Marine Biological Association of the United Kingdom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51116" y="31122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5493" y="58285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614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33829" y="341085"/>
            <a:ext cx="5094514" cy="16002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Εσωτερικά όργανα αναπαραγωγής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03" b="7503"/>
          <a:stretch>
            <a:fillRect/>
          </a:stretch>
        </p:blipFill>
        <p:spPr>
          <a:xfrm>
            <a:off x="4291781" y="774813"/>
            <a:ext cx="4576448" cy="5195775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47555" y="2227556"/>
            <a:ext cx="2949178" cy="381158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Διαγραμματική απεικόνιση </a:t>
            </a:r>
            <a:r>
              <a:rPr lang="el-GR" sz="2000" b="1" dirty="0" smtClean="0"/>
              <a:t>αρσενικού</a:t>
            </a:r>
            <a:r>
              <a:rPr lang="el-GR" sz="2000" dirty="0" smtClean="0"/>
              <a:t> ατόμου.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85386" y="55046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99584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l-GR" dirty="0" smtClean="0"/>
              <a:t>More like mammals than fish: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Blue sharks in the </a:t>
            </a:r>
            <a:r>
              <a:rPr lang="en-US" altLang="el-GR" dirty="0" smtClean="0"/>
              <a:t>Mediterranean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530" y="1832383"/>
            <a:ext cx="5792140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8743" y="583907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Κύηση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831895"/>
            <a:ext cx="3890962" cy="116250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l-GR" sz="2000" b="1" i="1" dirty="0" err="1">
                <a:cs typeface="Times New Roman" panose="02020603050405020304" pitchFamily="18" charset="0"/>
              </a:rPr>
              <a:t>Squalus</a:t>
            </a:r>
            <a:r>
              <a:rPr lang="en-US" altLang="el-GR" sz="2000" b="1" i="1" dirty="0">
                <a:cs typeface="Times New Roman" panose="02020603050405020304" pitchFamily="18" charset="0"/>
              </a:rPr>
              <a:t> </a:t>
            </a:r>
            <a:r>
              <a:rPr lang="en-US" altLang="el-GR" sz="2000" b="1" i="1" dirty="0" err="1">
                <a:cs typeface="Times New Roman" panose="02020603050405020304" pitchFamily="18" charset="0"/>
              </a:rPr>
              <a:t>acanthias</a:t>
            </a:r>
            <a:r>
              <a:rPr lang="en-US" altLang="el-GR" sz="2000" b="1" i="1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cs typeface="Times New Roman" panose="02020603050405020304" pitchFamily="18" charset="0"/>
              </a:rPr>
              <a:t>η κυοφορία μπορεί να κρατήσει μέχρι και 2 </a:t>
            </a:r>
            <a:r>
              <a:rPr lang="el-GR" altLang="el-GR" sz="2000" dirty="0" smtClean="0">
                <a:cs typeface="Times New Roman" panose="02020603050405020304" pitchFamily="18" charset="0"/>
              </a:rPr>
              <a:t>χρόνια</a:t>
            </a:r>
            <a:r>
              <a:rPr lang="en-US" altLang="el-GR" sz="2000" dirty="0" smtClean="0">
                <a:cs typeface="Times New Roman" panose="02020603050405020304" pitchFamily="18" charset="0"/>
              </a:rPr>
              <a:t>.</a:t>
            </a:r>
            <a:endParaRPr lang="el-GR" altLang="el-GR" sz="2000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000" dirty="0"/>
              <a:t>Συνήθης περίοδος κύησης </a:t>
            </a:r>
            <a:r>
              <a:rPr lang="en-US" altLang="el-GR" sz="2000" dirty="0"/>
              <a:t>: </a:t>
            </a:r>
            <a:r>
              <a:rPr lang="el-GR" altLang="el-GR" sz="2000" dirty="0"/>
              <a:t>	από </a:t>
            </a:r>
            <a:r>
              <a:rPr lang="en-US" altLang="el-GR" sz="2000" dirty="0"/>
              <a:t>9-12 </a:t>
            </a:r>
            <a:r>
              <a:rPr lang="el-GR" altLang="el-GR" sz="2000" dirty="0" smtClean="0"/>
              <a:t>μήνες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 </a:t>
            </a:r>
            <a:endParaRPr lang="el-GR" altLang="el-GR" sz="2000" dirty="0"/>
          </a:p>
          <a:p>
            <a:pPr>
              <a:buNone/>
            </a:pPr>
            <a:r>
              <a:rPr lang="el-GR" altLang="el-GR" sz="2000" dirty="0"/>
              <a:t>    Μερικά μικρότερα </a:t>
            </a:r>
            <a:r>
              <a:rPr lang="el-GR" altLang="el-GR" sz="2000" dirty="0" smtClean="0"/>
              <a:t>είδη</a:t>
            </a:r>
            <a:r>
              <a:rPr lang="en-US" altLang="el-GR" sz="2000" dirty="0"/>
              <a:t>: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	από 3-4 </a:t>
            </a:r>
            <a:r>
              <a:rPr lang="el-GR" altLang="el-GR" sz="2000" dirty="0" smtClean="0"/>
              <a:t>μήνες</a:t>
            </a:r>
            <a:r>
              <a:rPr lang="en-US" altLang="el-GR" sz="2000" dirty="0" smtClean="0"/>
              <a:t>.</a:t>
            </a:r>
            <a:endParaRPr lang="en-US" altLang="el-GR" sz="2000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040" y="1854200"/>
            <a:ext cx="4372213" cy="2914809"/>
          </a:xfrm>
        </p:spPr>
      </p:pic>
      <p:sp>
        <p:nvSpPr>
          <p:cNvPr id="11" name="TextBox 10"/>
          <p:cNvSpPr txBox="1"/>
          <p:nvPr/>
        </p:nvSpPr>
        <p:spPr>
          <a:xfrm>
            <a:off x="7738754" y="44544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9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Μεταναστεύσεις αναπαραγωγής</a:t>
            </a:r>
            <a:r>
              <a:rPr lang="en-US" sz="4000" dirty="0" smtClean="0"/>
              <a:t> 1/2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40150" cy="3631746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l-GR" altLang="el-GR" sz="2200" dirty="0"/>
              <a:t>Πολλά είδη καρχαριών κατά την περίοδο της αναπαραγωγής σχηματίζουν συγκεντρώσεις για την γονιμοποίηση. </a:t>
            </a:r>
          </a:p>
          <a:p>
            <a:pPr>
              <a:spcBef>
                <a:spcPct val="50000"/>
              </a:spcBef>
              <a:spcAft>
                <a:spcPct val="55000"/>
              </a:spcAft>
              <a:buFontTx/>
              <a:buChar char="•"/>
            </a:pPr>
            <a:r>
              <a:rPr lang="el-GR" altLang="el-GR" sz="2200" dirty="0"/>
              <a:t>Για την επίτευξη των συγκεντρώσεων με σκοπό την αναπαραγωγή τους πολλά είδη πραγματοποιούν ολιγότερο ή περισσότερο εκτεταμένες μεταναστεύσεις.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001" y="2699417"/>
            <a:ext cx="4116349" cy="2757954"/>
          </a:xfrm>
        </p:spPr>
      </p:pic>
      <p:sp>
        <p:nvSpPr>
          <p:cNvPr id="9" name="TextBox 8"/>
          <p:cNvSpPr txBox="1"/>
          <p:nvPr/>
        </p:nvSpPr>
        <p:spPr>
          <a:xfrm>
            <a:off x="8069073" y="500087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Μεταναστεύσεις αναπαραγωγής</a:t>
            </a:r>
            <a:r>
              <a:rPr lang="en-US" sz="4000" dirty="0" smtClean="0"/>
              <a:t> 2/2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3" y="1780313"/>
            <a:ext cx="3603625" cy="2622550"/>
          </a:xfrm>
        </p:spPr>
      </p:pic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6096000" y="2605314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dirty="0"/>
              <a:t>ΘΗΛΥΚΑ</a:t>
            </a:r>
            <a:endParaRPr lang="en-GB" altLang="el-GR" b="1" dirty="0"/>
          </a:p>
        </p:txBody>
      </p:sp>
      <p:sp>
        <p:nvSpPr>
          <p:cNvPr id="12" name="Line 1030"/>
          <p:cNvSpPr>
            <a:spLocks noChangeShapeType="1"/>
          </p:cNvSpPr>
          <p:nvPr/>
        </p:nvSpPr>
        <p:spPr bwMode="auto">
          <a:xfrm flipH="1">
            <a:off x="4876800" y="2833914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172" y="3524828"/>
            <a:ext cx="3653064" cy="2659857"/>
          </a:xfrm>
          <a:prstGeom prst="rect">
            <a:avLst/>
          </a:prstGeom>
        </p:spPr>
      </p:pic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2019259" y="4982028"/>
            <a:ext cx="1211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dirty="0"/>
              <a:t>ΑΡΣΕΝΙΚΑ</a:t>
            </a:r>
            <a:endParaRPr lang="en-GB" altLang="el-GR" b="1" dirty="0"/>
          </a:p>
        </p:txBody>
      </p:sp>
      <p:sp>
        <p:nvSpPr>
          <p:cNvPr id="15" name="Line 1031"/>
          <p:cNvSpPr>
            <a:spLocks noChangeShapeType="1"/>
          </p:cNvSpPr>
          <p:nvPr/>
        </p:nvSpPr>
        <p:spPr bwMode="auto">
          <a:xfrm>
            <a:off x="3231202" y="5167085"/>
            <a:ext cx="9089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b="1"/>
          </a:p>
        </p:txBody>
      </p:sp>
      <p:sp>
        <p:nvSpPr>
          <p:cNvPr id="16" name="TextBox 15"/>
          <p:cNvSpPr txBox="1"/>
          <p:nvPr/>
        </p:nvSpPr>
        <p:spPr>
          <a:xfrm>
            <a:off x="4239633" y="41258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399236" y="59076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753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Ωριμότητα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buFontTx/>
              <a:buNone/>
            </a:pPr>
            <a:r>
              <a:rPr lang="el-GR" altLang="el-GR" sz="2200" b="1" dirty="0"/>
              <a:t>Φτάνουν αργά </a:t>
            </a:r>
            <a:r>
              <a:rPr lang="el-GR" altLang="el-GR" sz="2200" b="1" dirty="0" smtClean="0"/>
              <a:t>στην </a:t>
            </a:r>
            <a:r>
              <a:rPr lang="el-GR" altLang="el-GR" sz="2200" b="1" dirty="0"/>
              <a:t>γεννητική </a:t>
            </a:r>
            <a:r>
              <a:rPr lang="el-GR" altLang="el-GR" sz="2200" b="1" dirty="0" smtClean="0"/>
              <a:t>ωριμότητα. </a:t>
            </a:r>
            <a:endParaRPr lang="el-GR" altLang="el-GR" sz="2200" b="1" dirty="0"/>
          </a:p>
          <a:p>
            <a:pPr indent="0">
              <a:buFontTx/>
              <a:buNone/>
            </a:pPr>
            <a:r>
              <a:rPr lang="el-GR" altLang="el-GR" sz="2200" dirty="0"/>
              <a:t>Χρειάζονται 18 έτη μερικά μεγάλα </a:t>
            </a:r>
            <a:r>
              <a:rPr lang="el-GR" altLang="el-GR" sz="2200" dirty="0" smtClean="0"/>
              <a:t>είδη.</a:t>
            </a:r>
            <a:r>
              <a:rPr lang="en-US" altLang="el-GR" sz="2200" dirty="0" smtClean="0"/>
              <a:t> </a:t>
            </a:r>
            <a:endParaRPr lang="el-GR" altLang="el-GR" sz="2200" dirty="0"/>
          </a:p>
          <a:p>
            <a:pPr>
              <a:buFontTx/>
              <a:buNone/>
            </a:pPr>
            <a:r>
              <a:rPr lang="en-US" altLang="el-GR" sz="2200" dirty="0"/>
              <a:t>	</a:t>
            </a:r>
            <a:endParaRPr lang="el-GR" altLang="el-GR" sz="2200" dirty="0"/>
          </a:p>
          <a:p>
            <a:pPr>
              <a:buFontTx/>
              <a:buNone/>
            </a:pPr>
            <a:r>
              <a:rPr lang="el-GR" altLang="el-GR" sz="2200" dirty="0"/>
              <a:t>Τα </a:t>
            </a:r>
            <a:r>
              <a:rPr lang="el-GR" altLang="el-GR" sz="2200" b="1" dirty="0"/>
              <a:t>ωοτόκα</a:t>
            </a:r>
            <a:r>
              <a:rPr lang="el-GR" altLang="el-GR" sz="2200" dirty="0"/>
              <a:t> γεννούν κάθε </a:t>
            </a:r>
            <a:r>
              <a:rPr lang="el-GR" altLang="el-GR" sz="2200" dirty="0" smtClean="0"/>
              <a:t>χρόνο.</a:t>
            </a:r>
            <a:endParaRPr lang="el-GR" altLang="el-GR" sz="2200" dirty="0"/>
          </a:p>
          <a:p>
            <a:pPr>
              <a:buFontTx/>
              <a:buNone/>
            </a:pPr>
            <a:r>
              <a:rPr lang="el-GR" altLang="el-GR" sz="2200" dirty="0"/>
              <a:t>Τα </a:t>
            </a:r>
            <a:r>
              <a:rPr lang="el-GR" altLang="el-GR" sz="2200" b="1" dirty="0"/>
              <a:t>ζωοτόκα</a:t>
            </a:r>
            <a:r>
              <a:rPr lang="el-GR" altLang="el-GR" sz="2200" dirty="0"/>
              <a:t> κάθε δύο </a:t>
            </a:r>
            <a:r>
              <a:rPr lang="el-GR" altLang="el-GR" sz="2200" dirty="0" smtClean="0"/>
              <a:t>χρόνια.</a:t>
            </a:r>
            <a:endParaRPr lang="en-US" altLang="el-GR" sz="22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739983"/>
            <a:ext cx="3886200" cy="25226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35490" y="49856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2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6743" y="365126"/>
            <a:ext cx="8737599" cy="1325563"/>
          </a:xfrm>
        </p:spPr>
        <p:txBody>
          <a:bodyPr>
            <a:normAutofit fontScale="90000"/>
          </a:bodyPr>
          <a:lstStyle/>
          <a:p>
            <a:r>
              <a:rPr lang="el-GR" altLang="el-GR" sz="3600" dirty="0"/>
              <a:t>Μελέτη της βιολογίας αναπαραγωγής του είδους </a:t>
            </a:r>
            <a:r>
              <a:rPr lang="en-US" altLang="el-GR" sz="3600" i="1" dirty="0" err="1" smtClean="0"/>
              <a:t>Squalus</a:t>
            </a:r>
            <a:r>
              <a:rPr lang="en-US" altLang="el-GR" sz="3600" i="1" dirty="0" smtClean="0"/>
              <a:t> </a:t>
            </a:r>
            <a:r>
              <a:rPr lang="en-US" altLang="el-GR" sz="3600" i="1" dirty="0" err="1"/>
              <a:t>acanthias</a:t>
            </a:r>
            <a:r>
              <a:rPr lang="el-GR" altLang="el-GR" sz="3600" i="1" dirty="0"/>
              <a:t> </a:t>
            </a:r>
            <a:r>
              <a:rPr lang="el-GR" altLang="el-GR" sz="3600" i="1" dirty="0" smtClean="0"/>
              <a:t>και </a:t>
            </a:r>
            <a:r>
              <a:rPr lang="en-US" altLang="el-GR" sz="3600" i="1" dirty="0" err="1"/>
              <a:t>Squalus</a:t>
            </a:r>
            <a:r>
              <a:rPr lang="en-US" altLang="el-GR" sz="3600" i="1" dirty="0"/>
              <a:t> </a:t>
            </a:r>
            <a:r>
              <a:rPr lang="en-US" altLang="el-GR" sz="3600" i="1" dirty="0" err="1" smtClean="0"/>
              <a:t>blainvillei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017" y="1690689"/>
            <a:ext cx="5352412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3669" y="5765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Squalus</a:t>
            </a:r>
            <a:r>
              <a:rPr lang="en-US" i="1" dirty="0" smtClean="0"/>
              <a:t> </a:t>
            </a:r>
            <a:r>
              <a:rPr lang="en-US" i="1" dirty="0" err="1" smtClean="0"/>
              <a:t>blainvillei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987" y="1690689"/>
            <a:ext cx="4288725" cy="149215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168" y="3455002"/>
            <a:ext cx="2351589" cy="259826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4132036" cy="29798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2200" dirty="0"/>
              <a:t>Γεννητική </a:t>
            </a:r>
            <a:r>
              <a:rPr lang="el-GR" altLang="el-GR" sz="2200" dirty="0" smtClean="0"/>
              <a:t>ωριμότητα.</a:t>
            </a:r>
            <a:endParaRPr lang="el-GR" altLang="el-GR" sz="2200" dirty="0"/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Γονιμότητα.</a:t>
            </a:r>
            <a:endParaRPr lang="el-GR" altLang="el-GR" sz="2200" dirty="0"/>
          </a:p>
          <a:p>
            <a:pPr>
              <a:lnSpc>
                <a:spcPct val="80000"/>
              </a:lnSpc>
            </a:pPr>
            <a:r>
              <a:rPr lang="el-GR" altLang="el-GR" sz="2200" dirty="0"/>
              <a:t>Μέγεθος ωοκυττάρων και </a:t>
            </a:r>
            <a:r>
              <a:rPr lang="el-GR" altLang="el-GR" sz="2200" dirty="0" smtClean="0"/>
              <a:t>εμβρύων.</a:t>
            </a:r>
            <a:endParaRPr lang="el-GR" altLang="el-GR" sz="2200" dirty="0"/>
          </a:p>
          <a:p>
            <a:pPr>
              <a:lnSpc>
                <a:spcPct val="80000"/>
              </a:lnSpc>
            </a:pPr>
            <a:r>
              <a:rPr lang="el-GR" altLang="el-GR" sz="2200" dirty="0"/>
              <a:t>Γοναδοσωματικός και Ηπατοσωματικός </a:t>
            </a:r>
            <a:r>
              <a:rPr lang="el-GR" altLang="el-GR" sz="2200" dirty="0" smtClean="0"/>
              <a:t>δείκτης.</a:t>
            </a:r>
            <a:endParaRPr lang="el-GR" altLang="el-GR" sz="2200" dirty="0"/>
          </a:p>
          <a:p>
            <a:pPr>
              <a:lnSpc>
                <a:spcPct val="80000"/>
              </a:lnSpc>
            </a:pPr>
            <a:r>
              <a:rPr lang="el-GR" altLang="el-GR" sz="2200" dirty="0"/>
              <a:t>Μέγεθος πρώτης </a:t>
            </a:r>
            <a:r>
              <a:rPr lang="el-GR" altLang="el-GR" sz="2200" dirty="0" smtClean="0"/>
              <a:t>αναπαραγωγής.</a:t>
            </a:r>
            <a:endParaRPr lang="el-GR" altLang="el-GR" sz="2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44812" y="29058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r>
              <a:rPr lang="el-GR" sz="1200" dirty="0" smtClean="0"/>
              <a:t>9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7997" y="57738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60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Ανατομή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741" y="1630872"/>
            <a:ext cx="3093259" cy="2313658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741" y="3895463"/>
            <a:ext cx="3093259" cy="231365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262" y="1630872"/>
            <a:ext cx="3093259" cy="2313658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262" y="3895463"/>
            <a:ext cx="3121785" cy="2334994"/>
          </a:xfrm>
        </p:spPr>
      </p:pic>
      <p:sp>
        <p:nvSpPr>
          <p:cNvPr id="9" name="TextBox 8"/>
          <p:cNvSpPr txBox="1"/>
          <p:nvPr/>
        </p:nvSpPr>
        <p:spPr>
          <a:xfrm>
            <a:off x="4174238" y="36184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585761" y="36201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0240" y="5961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36628" y="5961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110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Στατιστική επεξεργασία </a:t>
            </a:r>
            <a:br>
              <a:rPr lang="el-GR" sz="4000" dirty="0" smtClean="0"/>
            </a:br>
            <a:r>
              <a:rPr lang="el-GR" sz="4000" dirty="0" smtClean="0"/>
              <a:t>δεδομένων δειγματοληψίας</a:t>
            </a:r>
            <a:endParaRPr lang="en-US" sz="4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55" y="1825625"/>
            <a:ext cx="3535790" cy="4351338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343" y="1825625"/>
            <a:ext cx="3533813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39645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65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44470" y="58999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81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Ελάχιστο μέγεθος πρώτης αναπαραγωγής και μέγεθος με 50% ώριμων ατόμων</a:t>
            </a:r>
            <a:endParaRPr lang="en-US" sz="32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l-GR" altLang="el-GR" sz="1800" dirty="0">
                <a:solidFill>
                  <a:srgbClr val="FFFFCC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000" b="1" dirty="0"/>
              <a:t>Ελάχιστο μέγεθος </a:t>
            </a:r>
            <a:r>
              <a:rPr lang="el-GR" altLang="el-GR" sz="2000" b="1" dirty="0" smtClean="0"/>
              <a:t>πρώτης </a:t>
            </a:r>
            <a:r>
              <a:rPr lang="el-GR" altLang="el-GR" sz="2000" b="1" dirty="0"/>
              <a:t>αναπαραγωγής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Αρσενικά</a:t>
            </a:r>
            <a:r>
              <a:rPr lang="en-US" altLang="el-GR" sz="2000" dirty="0"/>
              <a:t> 403 mm and </a:t>
            </a:r>
            <a:endParaRPr lang="el-GR" altLang="el-GR" sz="2000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l-GR" sz="2000" dirty="0" err="1"/>
              <a:t>Θηλυκά</a:t>
            </a:r>
            <a:r>
              <a:rPr lang="el-GR" altLang="el-GR" sz="2000" dirty="0"/>
              <a:t>  </a:t>
            </a:r>
            <a:r>
              <a:rPr lang="en-US" altLang="el-GR" sz="2000" dirty="0"/>
              <a:t>425 mm </a:t>
            </a:r>
            <a:endParaRPr lang="el-GR" altLang="el-GR" sz="2000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l-GR" altLang="el-GR" sz="2000" dirty="0"/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l-GR" altLang="el-GR" sz="2000" dirty="0"/>
              <a:t>	</a:t>
            </a:r>
            <a:r>
              <a:rPr lang="el-GR" altLang="el-GR" sz="2000" b="1" dirty="0"/>
              <a:t>Μέγεθος  όπου 50 % ατόμων ώριμα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Αρσενικά  471.3  </a:t>
            </a:r>
            <a:r>
              <a:rPr lang="en-US" altLang="el-GR" sz="2000" dirty="0"/>
              <a:t>mm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Θηλυκά    568. 2  </a:t>
            </a:r>
            <a:r>
              <a:rPr lang="en-US" altLang="el-GR" sz="2000" dirty="0"/>
              <a:t>mm</a:t>
            </a:r>
            <a:endParaRPr lang="el-GR" altLang="el-GR" sz="2000" dirty="0"/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l-GR" sz="1800" dirty="0"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098" y="1825625"/>
            <a:ext cx="3540303" cy="43513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44470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σπερματογένεσης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52878" y="1686517"/>
            <a:ext cx="4625521" cy="46187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l-GR" altLang="el-GR" b="1" dirty="0"/>
              <a:t>Τα στάδια της σπερματογένεσης σε ιστολογικά παρασκευάσματα όρχεων χονδριχθύος: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l-GR" altLang="el-GR" dirty="0" err="1" smtClean="0"/>
              <a:t>Μιτωτικός</a:t>
            </a:r>
            <a:r>
              <a:rPr lang="el-GR" altLang="el-GR" dirty="0" smtClean="0"/>
              <a:t> </a:t>
            </a:r>
            <a:r>
              <a:rPr lang="el-GR" altLang="el-GR" dirty="0"/>
              <a:t>πολλαπλασιασμός των </a:t>
            </a:r>
            <a:r>
              <a:rPr lang="el-GR" altLang="el-GR" b="1" dirty="0"/>
              <a:t>σπερματογονίων, </a:t>
            </a:r>
            <a:r>
              <a:rPr lang="el-GR" altLang="el-GR" dirty="0"/>
              <a:t>για το σχηματισμό των </a:t>
            </a:r>
            <a:r>
              <a:rPr lang="el-GR" altLang="el-GR" b="1" dirty="0"/>
              <a:t>σπερματοκυττάρων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l-GR" altLang="el-GR" dirty="0" smtClean="0"/>
              <a:t>Πρώτη </a:t>
            </a:r>
            <a:r>
              <a:rPr lang="el-GR" altLang="el-GR" dirty="0"/>
              <a:t>μειωτική διαίρεση που δίνει τα </a:t>
            </a:r>
            <a:r>
              <a:rPr lang="el-GR" altLang="el-GR" b="1" dirty="0"/>
              <a:t>δευτερογενή</a:t>
            </a:r>
            <a:r>
              <a:rPr lang="el-GR" altLang="el-GR" dirty="0"/>
              <a:t> </a:t>
            </a:r>
            <a:r>
              <a:rPr lang="el-GR" altLang="el-GR" b="1" dirty="0"/>
              <a:t>σπερματοκύτταρα. 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l-GR" altLang="el-GR" dirty="0" smtClean="0"/>
              <a:t>Δεύτερη </a:t>
            </a:r>
            <a:r>
              <a:rPr lang="el-GR" altLang="el-GR" dirty="0"/>
              <a:t>μειωτική διαίρεση, που δημιουργεί τις </a:t>
            </a:r>
            <a:r>
              <a:rPr lang="el-GR" altLang="el-GR" b="1" dirty="0"/>
              <a:t>σπερματίδες</a:t>
            </a:r>
            <a:r>
              <a:rPr lang="el-GR" altLang="el-GR" dirty="0"/>
              <a:t>, </a:t>
            </a:r>
            <a:r>
              <a:rPr lang="el-GR" altLang="el-GR" dirty="0" smtClean="0"/>
              <a:t>οι </a:t>
            </a:r>
            <a:r>
              <a:rPr lang="el-GR" altLang="el-GR" dirty="0"/>
              <a:t>οποίες στη συνέχεια διαφοροποιούνται στα </a:t>
            </a:r>
            <a:r>
              <a:rPr lang="el-GR" altLang="el-GR" b="1" dirty="0"/>
              <a:t>σπερματοζωάρια. </a:t>
            </a:r>
          </a:p>
          <a:p>
            <a:pPr>
              <a:lnSpc>
                <a:spcPct val="120000"/>
              </a:lnSpc>
              <a:buFontTx/>
              <a:buNone/>
            </a:pPr>
            <a:endParaRPr lang="el-GR" altLang="el-GR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"/>
          <a:stretch/>
        </p:blipFill>
        <p:spPr>
          <a:xfrm>
            <a:off x="4821753" y="1843313"/>
            <a:ext cx="3878366" cy="432823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69671" y="58228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111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Συσχέτιση μήκους θηλυκού και αριθμού εμβρύων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487" y="1690689"/>
            <a:ext cx="5261026" cy="33933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3889" y="4915051"/>
            <a:ext cx="7095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l-GR" altLang="el-GR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600" dirty="0" smtClean="0"/>
              <a:t>Ώριμα </a:t>
            </a:r>
            <a:r>
              <a:rPr lang="el-GR" altLang="el-GR" sz="1600" dirty="0"/>
              <a:t>ωάρια: 1 - 6 , διάμετρος: 20 - 51 mm, βάρος: 3,03 - 29,32 g </a:t>
            </a:r>
            <a:r>
              <a:rPr lang="el-GR" altLang="el-GR" sz="1600" dirty="0" smtClean="0"/>
              <a:t>.</a:t>
            </a:r>
            <a:endParaRPr lang="el-GR" altLang="el-GR" sz="1600" dirty="0"/>
          </a:p>
          <a:p>
            <a:pPr>
              <a:lnSpc>
                <a:spcPct val="90000"/>
              </a:lnSpc>
            </a:pPr>
            <a:r>
              <a:rPr lang="el-GR" altLang="el-GR" sz="1600" dirty="0"/>
              <a:t>Μήκος εμβρύων από  44-177 </a:t>
            </a:r>
            <a:r>
              <a:rPr lang="en-US" altLang="el-GR" sz="1600" dirty="0" smtClean="0"/>
              <a:t>mm</a:t>
            </a:r>
            <a:r>
              <a:rPr lang="el-GR" altLang="el-GR" sz="1600" dirty="0" smtClean="0"/>
              <a:t>.</a:t>
            </a:r>
            <a:endParaRPr lang="en-US" altLang="el-GR" sz="1600" dirty="0"/>
          </a:p>
          <a:p>
            <a:pPr>
              <a:lnSpc>
                <a:spcPct val="90000"/>
              </a:lnSpc>
            </a:pPr>
            <a:r>
              <a:rPr lang="el-GR" altLang="el-GR" sz="1600" dirty="0"/>
              <a:t>Γονιμότητα</a:t>
            </a:r>
            <a:r>
              <a:rPr lang="en-US" altLang="el-GR" sz="1600" dirty="0"/>
              <a:t>  </a:t>
            </a:r>
            <a:r>
              <a:rPr lang="el-GR" altLang="el-GR" sz="1600" dirty="0"/>
              <a:t>6 </a:t>
            </a:r>
            <a:r>
              <a:rPr lang="el-GR" altLang="el-GR" sz="1600" dirty="0" smtClean="0"/>
              <a:t>έμβρυα.</a:t>
            </a:r>
            <a:endParaRPr lang="el-GR" altLang="el-GR" sz="1600" dirty="0"/>
          </a:p>
          <a:p>
            <a:pPr>
              <a:lnSpc>
                <a:spcPct val="90000"/>
              </a:lnSpc>
            </a:pPr>
            <a:r>
              <a:rPr lang="el-GR" altLang="el-GR" sz="1600" b="1" dirty="0"/>
              <a:t>Θετική συσχέτιση μεταξύ του μήκους της μητέρας και του αριθμού των </a:t>
            </a:r>
            <a:r>
              <a:rPr lang="el-GR" altLang="el-GR" sz="1600" b="1" dirty="0" smtClean="0"/>
              <a:t>εμβρύων.</a:t>
            </a:r>
            <a:endParaRPr lang="el-GR" altLang="el-GR" sz="16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l-GR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416" y="48380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87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/>
              <a:t>Σχέση σταδίων ωριμότητας και διαμέτρου ωοκυττάρων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185348" name="Group 4"/>
          <p:cNvGrpSpPr>
            <a:grpSpLocks/>
          </p:cNvGrpSpPr>
          <p:nvPr/>
        </p:nvGrpSpPr>
        <p:grpSpPr bwMode="auto">
          <a:xfrm>
            <a:off x="1884604" y="2071461"/>
            <a:ext cx="5329238" cy="3238500"/>
            <a:chOff x="-3" y="-3"/>
            <a:chExt cx="2550" cy="1542"/>
          </a:xfrm>
        </p:grpSpPr>
        <p:grpSp>
          <p:nvGrpSpPr>
            <p:cNvPr id="185349" name="Group 5"/>
            <p:cNvGrpSpPr>
              <a:grpSpLocks/>
            </p:cNvGrpSpPr>
            <p:nvPr/>
          </p:nvGrpSpPr>
          <p:grpSpPr bwMode="auto">
            <a:xfrm>
              <a:off x="0" y="0"/>
              <a:ext cx="2544" cy="1536"/>
              <a:chOff x="0" y="0"/>
              <a:chExt cx="2544" cy="1536"/>
            </a:xfrm>
          </p:grpSpPr>
          <p:grpSp>
            <p:nvGrpSpPr>
              <p:cNvPr id="185350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287" cy="384"/>
                <a:chOff x="0" y="0"/>
                <a:chExt cx="1287" cy="384"/>
              </a:xfrm>
            </p:grpSpPr>
            <p:sp>
              <p:nvSpPr>
                <p:cNvPr id="18535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0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l-GR" altLang="el-GR" b="1" dirty="0">
                      <a:cs typeface="Times New Roman" panose="02020603050405020304" pitchFamily="18" charset="0"/>
                    </a:rPr>
                    <a:t>Στάδια ωριμότητας</a:t>
                  </a:r>
                  <a:endParaRPr lang="el-GR" altLang="el-GR" b="1" dirty="0"/>
                </a:p>
              </p:txBody>
            </p:sp>
            <p:sp>
              <p:nvSpPr>
                <p:cNvPr id="18535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8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53" name="Group 9"/>
              <p:cNvGrpSpPr>
                <a:grpSpLocks/>
              </p:cNvGrpSpPr>
              <p:nvPr/>
            </p:nvGrpSpPr>
            <p:grpSpPr bwMode="auto">
              <a:xfrm>
                <a:off x="1287" y="0"/>
                <a:ext cx="1257" cy="384"/>
                <a:chOff x="1287" y="0"/>
                <a:chExt cx="1257" cy="384"/>
              </a:xfrm>
            </p:grpSpPr>
            <p:sp>
              <p:nvSpPr>
                <p:cNvPr id="185354" name="Rectangle 10"/>
                <p:cNvSpPr>
                  <a:spLocks noChangeArrowheads="1"/>
                </p:cNvSpPr>
                <p:nvPr/>
              </p:nvSpPr>
              <p:spPr bwMode="auto">
                <a:xfrm>
                  <a:off x="1330" y="0"/>
                  <a:ext cx="117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l-GR" altLang="el-GR" b="1">
                      <a:cs typeface="Times New Roman" panose="02020603050405020304" pitchFamily="18" charset="0"/>
                    </a:rPr>
                    <a:t>Διάμετρος ωαρίων</a:t>
                  </a:r>
                  <a:endParaRPr lang="el-GR" altLang="el-GR" b="1"/>
                </a:p>
              </p:txBody>
            </p:sp>
            <p:sp>
              <p:nvSpPr>
                <p:cNvPr id="185355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0"/>
                  <a:ext cx="125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56" name="Group 12"/>
              <p:cNvGrpSpPr>
                <a:grpSpLocks/>
              </p:cNvGrpSpPr>
              <p:nvPr/>
            </p:nvGrpSpPr>
            <p:grpSpPr bwMode="auto">
              <a:xfrm>
                <a:off x="0" y="384"/>
                <a:ext cx="1287" cy="384"/>
                <a:chOff x="0" y="384"/>
                <a:chExt cx="1287" cy="384"/>
              </a:xfrm>
            </p:grpSpPr>
            <p:sp>
              <p:nvSpPr>
                <p:cNvPr id="185357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384"/>
                  <a:ext cx="120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n-US" altLang="el-GR" b="1">
                      <a:cs typeface="Times New Roman" panose="02020603050405020304" pitchFamily="18" charset="0"/>
                    </a:rPr>
                    <a:t>I</a:t>
                  </a:r>
                  <a:r>
                    <a:rPr lang="el-GR" altLang="el-GR" b="1">
                      <a:cs typeface="Times New Roman" panose="02020603050405020304" pitchFamily="18" charset="0"/>
                    </a:rPr>
                    <a:t> - ανώριμα</a:t>
                  </a:r>
                  <a:endParaRPr lang="el-GR" altLang="el-GR" b="1"/>
                </a:p>
              </p:txBody>
            </p:sp>
            <p:sp>
              <p:nvSpPr>
                <p:cNvPr id="185358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28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59" name="Group 15"/>
              <p:cNvGrpSpPr>
                <a:grpSpLocks/>
              </p:cNvGrpSpPr>
              <p:nvPr/>
            </p:nvGrpSpPr>
            <p:grpSpPr bwMode="auto">
              <a:xfrm>
                <a:off x="1287" y="384"/>
                <a:ext cx="1257" cy="384"/>
                <a:chOff x="1287" y="384"/>
                <a:chExt cx="1257" cy="384"/>
              </a:xfrm>
            </p:grpSpPr>
            <p:sp>
              <p:nvSpPr>
                <p:cNvPr id="185360" name="Rectangle 16"/>
                <p:cNvSpPr>
                  <a:spLocks noChangeArrowheads="1"/>
                </p:cNvSpPr>
                <p:nvPr/>
              </p:nvSpPr>
              <p:spPr bwMode="auto">
                <a:xfrm>
                  <a:off x="1330" y="384"/>
                  <a:ext cx="117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l-GR" altLang="el-GR" b="1">
                      <a:cs typeface="Times New Roman" panose="02020603050405020304" pitchFamily="18" charset="0"/>
                    </a:rPr>
                    <a:t>&lt; 1 χιλιοστό</a:t>
                  </a:r>
                  <a:endParaRPr lang="el-GR" altLang="el-GR" b="1"/>
                </a:p>
              </p:txBody>
            </p:sp>
            <p:sp>
              <p:nvSpPr>
                <p:cNvPr id="185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384"/>
                  <a:ext cx="125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62" name="Group 18"/>
              <p:cNvGrpSpPr>
                <a:grpSpLocks/>
              </p:cNvGrpSpPr>
              <p:nvPr/>
            </p:nvGrpSpPr>
            <p:grpSpPr bwMode="auto">
              <a:xfrm>
                <a:off x="0" y="768"/>
                <a:ext cx="1287" cy="384"/>
                <a:chOff x="0" y="768"/>
                <a:chExt cx="1287" cy="384"/>
              </a:xfrm>
            </p:grpSpPr>
            <p:sp>
              <p:nvSpPr>
                <p:cNvPr id="185363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768"/>
                  <a:ext cx="120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n-US" altLang="el-GR" b="1" dirty="0">
                      <a:cs typeface="Times New Roman" panose="02020603050405020304" pitchFamily="18" charset="0"/>
                    </a:rPr>
                    <a:t>II</a:t>
                  </a:r>
                  <a:r>
                    <a:rPr lang="el-GR" altLang="el-GR" b="1" dirty="0">
                      <a:cs typeface="Times New Roman" panose="02020603050405020304" pitchFamily="18" charset="0"/>
                    </a:rPr>
                    <a:t> – ωριμάζουσα</a:t>
                  </a:r>
                  <a:endParaRPr lang="el-GR" altLang="el-GR" b="1" dirty="0"/>
                </a:p>
              </p:txBody>
            </p:sp>
            <p:sp>
              <p:nvSpPr>
                <p:cNvPr id="18536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128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65" name="Group 21"/>
              <p:cNvGrpSpPr>
                <a:grpSpLocks/>
              </p:cNvGrpSpPr>
              <p:nvPr/>
            </p:nvGrpSpPr>
            <p:grpSpPr bwMode="auto">
              <a:xfrm>
                <a:off x="1287" y="768"/>
                <a:ext cx="1257" cy="384"/>
                <a:chOff x="1287" y="768"/>
                <a:chExt cx="1257" cy="384"/>
              </a:xfrm>
            </p:grpSpPr>
            <p:sp>
              <p:nvSpPr>
                <p:cNvPr id="185366" name="Rectangle 22"/>
                <p:cNvSpPr>
                  <a:spLocks noChangeArrowheads="1"/>
                </p:cNvSpPr>
                <p:nvPr/>
              </p:nvSpPr>
              <p:spPr bwMode="auto">
                <a:xfrm>
                  <a:off x="1330" y="768"/>
                  <a:ext cx="117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l-GR" altLang="el-GR" b="1">
                      <a:cs typeface="Times New Roman" panose="02020603050405020304" pitchFamily="18" charset="0"/>
                    </a:rPr>
                    <a:t>1 – 20 χιλιοστά</a:t>
                  </a:r>
                  <a:endParaRPr lang="el-GR" altLang="el-GR" b="1"/>
                </a:p>
              </p:txBody>
            </p:sp>
            <p:sp>
              <p:nvSpPr>
                <p:cNvPr id="185367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768"/>
                  <a:ext cx="125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68" name="Group 24"/>
              <p:cNvGrpSpPr>
                <a:grpSpLocks/>
              </p:cNvGrpSpPr>
              <p:nvPr/>
            </p:nvGrpSpPr>
            <p:grpSpPr bwMode="auto">
              <a:xfrm>
                <a:off x="0" y="1152"/>
                <a:ext cx="1287" cy="384"/>
                <a:chOff x="0" y="1152"/>
                <a:chExt cx="1287" cy="384"/>
              </a:xfrm>
            </p:grpSpPr>
            <p:sp>
              <p:nvSpPr>
                <p:cNvPr id="185369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1152"/>
                  <a:ext cx="120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n-US" altLang="el-GR" b="1">
                      <a:cs typeface="Times New Roman" panose="02020603050405020304" pitchFamily="18" charset="0"/>
                    </a:rPr>
                    <a:t>III</a:t>
                  </a:r>
                  <a:r>
                    <a:rPr lang="el-GR" altLang="el-GR" b="1">
                      <a:cs typeface="Times New Roman" panose="02020603050405020304" pitchFamily="18" charset="0"/>
                    </a:rPr>
                    <a:t> - ώριμα</a:t>
                  </a:r>
                  <a:endParaRPr lang="el-GR" altLang="el-GR" b="1"/>
                </a:p>
              </p:txBody>
            </p:sp>
            <p:sp>
              <p:nvSpPr>
                <p:cNvPr id="18537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128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5371" name="Group 27"/>
              <p:cNvGrpSpPr>
                <a:grpSpLocks/>
              </p:cNvGrpSpPr>
              <p:nvPr/>
            </p:nvGrpSpPr>
            <p:grpSpPr bwMode="auto">
              <a:xfrm>
                <a:off x="1287" y="1152"/>
                <a:ext cx="1257" cy="384"/>
                <a:chOff x="1287" y="1152"/>
                <a:chExt cx="1257" cy="384"/>
              </a:xfrm>
            </p:grpSpPr>
            <p:sp>
              <p:nvSpPr>
                <p:cNvPr id="185372" name="Rectangle 28"/>
                <p:cNvSpPr>
                  <a:spLocks noChangeArrowheads="1"/>
                </p:cNvSpPr>
                <p:nvPr/>
              </p:nvSpPr>
              <p:spPr bwMode="auto">
                <a:xfrm>
                  <a:off x="1330" y="1152"/>
                  <a:ext cx="1171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/>
                  <a:r>
                    <a:rPr lang="el-GR" altLang="el-GR" b="1">
                      <a:cs typeface="Times New Roman" panose="02020603050405020304" pitchFamily="18" charset="0"/>
                    </a:rPr>
                    <a:t>&gt; 20 χιλιοστά</a:t>
                  </a:r>
                  <a:endParaRPr lang="el-GR" altLang="el-GR" b="1"/>
                </a:p>
              </p:txBody>
            </p:sp>
            <p:sp>
              <p:nvSpPr>
                <p:cNvPr id="1853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287" y="1152"/>
                  <a:ext cx="1257" cy="384"/>
                </a:xfrm>
                <a:prstGeom prst="rect">
                  <a:avLst/>
                </a:prstGeom>
                <a:noFill/>
                <a:ln w="31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185374" name="Rectangle 30"/>
            <p:cNvSpPr>
              <a:spLocks noChangeArrowheads="1"/>
            </p:cNvSpPr>
            <p:nvPr/>
          </p:nvSpPr>
          <p:spPr bwMode="auto">
            <a:xfrm>
              <a:off x="-3" y="-3"/>
              <a:ext cx="2550" cy="1542"/>
            </a:xfrm>
            <a:prstGeom prst="rect">
              <a:avLst/>
            </a:prstGeom>
            <a:noFill/>
            <a:ln w="31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/>
              <a:t>Τι στρατηγικές έχουν αναπτύξει για την επιβίωσή </a:t>
            </a:r>
            <a:r>
              <a:rPr lang="el-GR" altLang="el-GR" sz="4000" b="1" dirty="0" smtClean="0"/>
              <a:t>τους</a:t>
            </a:r>
            <a:r>
              <a:rPr lang="en-US" altLang="el-GR" sz="4000" dirty="0" smtClean="0"/>
              <a:t>;</a:t>
            </a:r>
            <a:endParaRPr lang="en-US" altLang="el-GR" sz="4000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Πολλά μικρά νεαρά ώστε κάποια θα επιβιώσουν</a:t>
            </a:r>
          </a:p>
          <a:p>
            <a:pPr>
              <a:buFontTx/>
              <a:buNone/>
            </a:pPr>
            <a:r>
              <a:rPr lang="el-GR" altLang="el-GR" sz="2000" dirty="0"/>
              <a:t>Λίγα μεγάλα τα οποία δεν κινδυνεύουν από θηρευτές</a:t>
            </a:r>
          </a:p>
          <a:p>
            <a:pPr>
              <a:buFontTx/>
              <a:buNone/>
            </a:pPr>
            <a:r>
              <a:rPr lang="el-GR" altLang="el-GR" sz="2000" dirty="0"/>
              <a:t>Εσωτερική </a:t>
            </a:r>
            <a:r>
              <a:rPr lang="el-GR" altLang="el-GR" sz="2000" dirty="0" smtClean="0"/>
              <a:t>γονιμοποίηση.</a:t>
            </a:r>
            <a:endParaRPr lang="el-GR" altLang="el-GR" sz="2000" dirty="0"/>
          </a:p>
          <a:p>
            <a:pPr>
              <a:buFontTx/>
              <a:buNone/>
            </a:pPr>
            <a:endParaRPr lang="el-GR" altLang="el-GR" sz="2000" b="1" dirty="0"/>
          </a:p>
          <a:p>
            <a:pPr>
              <a:buFontTx/>
              <a:buNone/>
            </a:pPr>
            <a:r>
              <a:rPr lang="el-GR" altLang="el-GR" sz="2000" b="1" dirty="0"/>
              <a:t>ΠΡΟΒΛΗΜΜΑ  </a:t>
            </a:r>
            <a:r>
              <a:rPr lang="el-GR" altLang="el-GR" sz="2000" dirty="0"/>
              <a:t>η </a:t>
            </a:r>
            <a:r>
              <a:rPr lang="el-GR" altLang="el-GR" sz="2000" dirty="0" smtClean="0"/>
              <a:t>Υπεραλίευση.</a:t>
            </a:r>
          </a:p>
          <a:p>
            <a:pPr>
              <a:buFontTx/>
              <a:buNone/>
            </a:pPr>
            <a:endParaRPr lang="el-GR" altLang="el-GR" sz="2000" dirty="0"/>
          </a:p>
          <a:p>
            <a:pPr>
              <a:buNone/>
            </a:pPr>
            <a:r>
              <a:rPr lang="en-US" altLang="el-GR" sz="2000" dirty="0"/>
              <a:t>Τα </a:t>
            </a:r>
            <a:r>
              <a:rPr lang="en-US" altLang="el-GR" sz="2000" dirty="0" err="1"/>
              <a:t>νε</a:t>
            </a:r>
            <a:r>
              <a:rPr lang="en-US" altLang="el-GR" sz="2000" dirty="0"/>
              <a:t>αρά άτομα όταν γεννηθούν είναι σε θέση να επιβιώσουν αυτόνομα.</a:t>
            </a:r>
            <a:endParaRPr lang="el-GR" altLang="el-GR" sz="2000" dirty="0"/>
          </a:p>
          <a:p>
            <a:pPr>
              <a:buFontTx/>
              <a:buNone/>
            </a:pPr>
            <a:endParaRPr lang="el-GR" altLang="el-GR" sz="2400" dirty="0"/>
          </a:p>
          <a:p>
            <a:pPr>
              <a:buFontTx/>
              <a:buNone/>
            </a:pPr>
            <a:endParaRPr lang="en-US" altLang="el-GR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l-GR" b="1" dirty="0"/>
              <a:t>Απειλές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49223" y="1690689"/>
            <a:ext cx="4359955" cy="257342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el-GR" altLang="el-GR" sz="3600" dirty="0">
                <a:cs typeface="Times New Roman" panose="02020603050405020304" pitchFamily="18" charset="0"/>
              </a:rPr>
              <a:t>Παράδειγμα</a:t>
            </a:r>
            <a:r>
              <a:rPr lang="en-US" altLang="el-GR" sz="3600" dirty="0">
                <a:cs typeface="Times New Roman" panose="02020603050405020304" pitchFamily="18" charset="0"/>
              </a:rPr>
              <a:t>:</a:t>
            </a:r>
            <a:endParaRPr lang="el-GR" altLang="el-GR" sz="3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l-GR" sz="3600" b="1" i="1" dirty="0" err="1" smtClean="0">
                <a:cs typeface="Times New Roman" panose="02020603050405020304" pitchFamily="18" charset="0"/>
              </a:rPr>
              <a:t>Squalus</a:t>
            </a:r>
            <a:r>
              <a:rPr lang="en-US" altLang="el-GR" sz="36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l-GR" sz="3600" b="1" i="1" dirty="0" err="1">
                <a:cs typeface="Times New Roman" panose="02020603050405020304" pitchFamily="18" charset="0"/>
              </a:rPr>
              <a:t>acanthias</a:t>
            </a:r>
            <a:r>
              <a:rPr lang="el-GR" altLang="el-GR" sz="3600" b="1" dirty="0">
                <a:cs typeface="Times New Roman" panose="02020603050405020304" pitchFamily="18" charset="0"/>
              </a:rPr>
              <a:t> (</a:t>
            </a:r>
            <a:r>
              <a:rPr lang="en-US" altLang="el-GR" sz="3600" b="1" dirty="0">
                <a:cs typeface="Times New Roman" panose="02020603050405020304" pitchFamily="18" charset="0"/>
              </a:rPr>
              <a:t>spiny dogfish</a:t>
            </a:r>
            <a:r>
              <a:rPr lang="el-GR" altLang="el-GR" sz="3600" b="1" dirty="0">
                <a:cs typeface="Times New Roman" panose="02020603050405020304" pitchFamily="18" charset="0"/>
              </a:rPr>
              <a:t>)</a:t>
            </a:r>
            <a:r>
              <a:rPr lang="el-GR" altLang="el-GR" sz="3600" b="1" dirty="0"/>
              <a:t> </a:t>
            </a:r>
            <a:r>
              <a:rPr lang="el-GR" altLang="el-GR" sz="3600" dirty="0"/>
              <a:t>ζ</a:t>
            </a:r>
            <a:r>
              <a:rPr lang="el-GR" altLang="el-GR" sz="3600" dirty="0">
                <a:cs typeface="Times New Roman" panose="02020603050405020304" pitchFamily="18" charset="0"/>
              </a:rPr>
              <a:t>ει μέχρι και 70 </a:t>
            </a:r>
            <a:r>
              <a:rPr lang="el-GR" altLang="el-GR" sz="3600" dirty="0" smtClean="0">
                <a:cs typeface="Times New Roman" panose="02020603050405020304" pitchFamily="18" charset="0"/>
              </a:rPr>
              <a:t>χρόνια.</a:t>
            </a:r>
            <a:endParaRPr lang="el-GR" altLang="el-GR" sz="3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l-GR" altLang="el-GR" sz="3600" dirty="0" smtClean="0"/>
              <a:t>Τ</a:t>
            </a:r>
            <a:r>
              <a:rPr lang="el-GR" altLang="el-GR" sz="3600" dirty="0" smtClean="0">
                <a:cs typeface="Times New Roman" panose="02020603050405020304" pitchFamily="18" charset="0"/>
              </a:rPr>
              <a:t>ο </a:t>
            </a:r>
            <a:r>
              <a:rPr lang="el-GR" altLang="el-GR" sz="3600" dirty="0">
                <a:cs typeface="Times New Roman" panose="02020603050405020304" pitchFamily="18" charset="0"/>
              </a:rPr>
              <a:t>θηλυκό δεν αναπαράγεται πριν την ηλικία των 12 </a:t>
            </a:r>
            <a:r>
              <a:rPr lang="el-GR" altLang="el-GR" sz="3600" dirty="0" smtClean="0">
                <a:cs typeface="Times New Roman" panose="02020603050405020304" pitchFamily="18" charset="0"/>
              </a:rPr>
              <a:t>ετών.</a:t>
            </a:r>
            <a:endParaRPr lang="el-GR" altLang="el-GR" sz="3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l-GR" altLang="el-GR" sz="3600" dirty="0" smtClean="0"/>
              <a:t>Η</a:t>
            </a:r>
            <a:r>
              <a:rPr lang="el-GR" altLang="el-GR" sz="3600" dirty="0" smtClean="0">
                <a:cs typeface="Times New Roman" panose="02020603050405020304" pitchFamily="18" charset="0"/>
              </a:rPr>
              <a:t> </a:t>
            </a:r>
            <a:r>
              <a:rPr lang="el-GR" altLang="el-GR" sz="3600" dirty="0">
                <a:cs typeface="Times New Roman" panose="02020603050405020304" pitchFamily="18" charset="0"/>
              </a:rPr>
              <a:t>κυοφορία μπορεί να κρατήσει μέχρι και 2 χρόνια</a:t>
            </a:r>
            <a:r>
              <a:rPr lang="el-GR" altLang="el-GR" sz="3600" dirty="0"/>
              <a:t> &amp; </a:t>
            </a:r>
            <a:r>
              <a:rPr lang="el-GR" altLang="el-GR" sz="3600" dirty="0">
                <a:cs typeface="Times New Roman" panose="02020603050405020304" pitchFamily="18" charset="0"/>
              </a:rPr>
              <a:t>θα γεννήσει το πολύ 20 ζωντανά </a:t>
            </a:r>
            <a:r>
              <a:rPr lang="el-GR" altLang="el-GR" sz="3600" dirty="0" smtClean="0">
                <a:cs typeface="Times New Roman" panose="02020603050405020304" pitchFamily="18" charset="0"/>
              </a:rPr>
              <a:t>νεογνά.</a:t>
            </a:r>
            <a:r>
              <a:rPr lang="el-GR" altLang="el-GR" sz="3600" dirty="0" smtClean="0"/>
              <a:t> </a:t>
            </a:r>
            <a:endParaRPr lang="el-GR" altLang="el-GR" sz="36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sz="2200" b="1" dirty="0"/>
              <a:t>Ο</a:t>
            </a:r>
            <a:r>
              <a:rPr lang="el-GR" altLang="el-GR" sz="2200" b="1" dirty="0">
                <a:cs typeface="Times New Roman" panose="02020603050405020304" pitchFamily="18" charset="0"/>
              </a:rPr>
              <a:t>ργανισμοί “</a:t>
            </a:r>
            <a:r>
              <a:rPr lang="en-US" altLang="el-GR" sz="2200" b="1" i="1" dirty="0">
                <a:cs typeface="Times New Roman" panose="02020603050405020304" pitchFamily="18" charset="0"/>
              </a:rPr>
              <a:t>k</a:t>
            </a:r>
            <a:r>
              <a:rPr lang="el-GR" altLang="el-GR" sz="2200" b="1" dirty="0">
                <a:cs typeface="Times New Roman" panose="02020603050405020304" pitchFamily="18" charset="0"/>
              </a:rPr>
              <a:t>-στρατηγικής”</a:t>
            </a:r>
            <a:r>
              <a:rPr lang="en-US" altLang="el-GR" sz="2200" dirty="0"/>
              <a:t>: </a:t>
            </a:r>
            <a:r>
              <a:rPr lang="el-GR" altLang="el-GR" sz="2200" dirty="0">
                <a:cs typeface="Times New Roman" panose="02020603050405020304" pitchFamily="18" charset="0"/>
              </a:rPr>
              <a:t>μεγάλοι, έχουν λίγους φυσικούς θηρευτές, αργούς αναπτυξιακούς ρυθμούς, ωριμάζουν αργά </a:t>
            </a:r>
            <a:r>
              <a:rPr lang="el-GR" altLang="el-GR" sz="2200" dirty="0"/>
              <a:t>&amp;</a:t>
            </a:r>
            <a:r>
              <a:rPr lang="el-GR" altLang="el-GR" sz="2200" dirty="0">
                <a:cs typeface="Times New Roman" panose="02020603050405020304" pitchFamily="18" charset="0"/>
              </a:rPr>
              <a:t> επενδύουν σε λίγους απογόνους. </a:t>
            </a:r>
            <a:endParaRPr lang="el-GR" altLang="el-GR" sz="2200" dirty="0"/>
          </a:p>
          <a:p>
            <a:pPr>
              <a:buClr>
                <a:schemeClr val="tx1"/>
              </a:buClr>
              <a:buFontTx/>
              <a:buNone/>
            </a:pPr>
            <a:endParaRPr lang="el-GR" altLang="el-GR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181" y="4061774"/>
            <a:ext cx="2877979" cy="1915164"/>
          </a:xfrm>
        </p:spPr>
      </p:pic>
      <p:sp>
        <p:nvSpPr>
          <p:cNvPr id="10" name="TextBox 9"/>
          <p:cNvSpPr txBox="1"/>
          <p:nvPr/>
        </p:nvSpPr>
        <p:spPr>
          <a:xfrm>
            <a:off x="7796400" y="569993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68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Η ανάγκη για σωστά μέτρα διαχείρισης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497" y="1854200"/>
            <a:ext cx="1746744" cy="206851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375" y="4048125"/>
            <a:ext cx="2406987" cy="211455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67393" y="1690689"/>
            <a:ext cx="4465864" cy="5004570"/>
          </a:xfrm>
        </p:spPr>
        <p:txBody>
          <a:bodyPr>
            <a:normAutofit fontScale="62500" lnSpcReduction="20000"/>
          </a:bodyPr>
          <a:lstStyle/>
          <a:p>
            <a:pPr marL="548640" indent="-548640" eaLnBrk="0" hangingPunct="0">
              <a:lnSpc>
                <a:spcPct val="110000"/>
              </a:lnSpc>
              <a:spcBef>
                <a:spcPts val="1800"/>
              </a:spcBef>
            </a:pPr>
            <a:r>
              <a:rPr lang="el-GR" altLang="el-GR" dirty="0"/>
              <a:t>Οι καρχαρίες επενδύουν πολύ από τον χρόνο και την ενέργεια τους στα έμβρυά με αποτέλεσμα το </a:t>
            </a:r>
            <a:r>
              <a:rPr lang="el-GR" altLang="el-GR" b="1" dirty="0"/>
              <a:t>χαμηλό αναπαραγωγικό </a:t>
            </a:r>
            <a:r>
              <a:rPr lang="el-GR" altLang="el-GR" b="1" dirty="0" smtClean="0"/>
              <a:t>τάχος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548640" indent="-548640" eaLnBrk="0" hangingPunct="0">
              <a:lnSpc>
                <a:spcPct val="110000"/>
              </a:lnSpc>
              <a:spcBef>
                <a:spcPts val="1800"/>
              </a:spcBef>
            </a:pPr>
            <a:r>
              <a:rPr lang="el-GR" altLang="el-GR" dirty="0" smtClean="0"/>
              <a:t>Ο </a:t>
            </a:r>
            <a:r>
              <a:rPr lang="el-GR" altLang="el-GR" dirty="0"/>
              <a:t>αριθμός των νεαρών ατόμων που γεννιόνται κάθε χρόνο μπορεί να διατηρηθεί χωρίς προβλήματα μόνο όταν  υφίστανται  </a:t>
            </a:r>
            <a:r>
              <a:rPr lang="el-GR" altLang="el-GR" b="1" dirty="0"/>
              <a:t>φυσικοί λόγοι </a:t>
            </a:r>
            <a:r>
              <a:rPr lang="el-GR" altLang="el-GR" b="1" dirty="0" smtClean="0"/>
              <a:t>θνησιμότητας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548640" indent="-548640">
              <a:lnSpc>
                <a:spcPct val="110000"/>
              </a:lnSpc>
              <a:spcBef>
                <a:spcPts val="1800"/>
              </a:spcBef>
            </a:pPr>
            <a:r>
              <a:rPr lang="el-GR" altLang="el-GR" dirty="0"/>
              <a:t>Η κρίση της αλιείας καρχαριών δείχνει ότι τα είδη δεν μπορούν να αναπαραχθούν γρήγορα για να αντέξουν στην </a:t>
            </a:r>
            <a:r>
              <a:rPr lang="el-GR" altLang="el-GR" b="1" dirty="0"/>
              <a:t>πίεση της </a:t>
            </a:r>
            <a:r>
              <a:rPr lang="el-GR" altLang="el-GR" b="1" dirty="0" smtClean="0"/>
              <a:t>αλιείας.</a:t>
            </a:r>
            <a:r>
              <a:rPr lang="en-US" altLang="el-GR" b="1" dirty="0" smtClean="0"/>
              <a:t> </a:t>
            </a:r>
            <a:endParaRPr lang="en-US" altLang="el-GR" b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31602" y="36457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20538" y="58856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324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Αναπαραγωγή (Διάλεξη 3η)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2. Αναπαραγωγή Ιχθύων.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Αναπαραγωγή (Διάλεξη 3η)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Κλίμακα σταδίων γεννητικής ωριμότητας </a:t>
            </a:r>
            <a:r>
              <a:rPr lang="el-GR" dirty="0" smtClean="0"/>
              <a:t>αρσενικών</a:t>
            </a:r>
            <a:r>
              <a:rPr lang="en-US" dirty="0" smtClean="0"/>
              <a:t> 1/2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63" y="2319246"/>
            <a:ext cx="3579929" cy="142988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34092" y="1752600"/>
            <a:ext cx="4779279" cy="257628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4200" b="1" dirty="0"/>
              <a:t>Ανώριμα. Στάδιο </a:t>
            </a:r>
            <a:r>
              <a:rPr lang="en-US" altLang="el-GR" sz="4200" b="1" dirty="0"/>
              <a:t>I</a:t>
            </a:r>
            <a:r>
              <a:rPr lang="el-GR" altLang="el-GR" sz="4200" dirty="0"/>
              <a:t/>
            </a:r>
            <a:br>
              <a:rPr lang="el-GR" altLang="el-GR" sz="4200" dirty="0"/>
            </a:br>
            <a:r>
              <a:rPr lang="el-GR" altLang="el-GR" sz="4200" dirty="0"/>
              <a:t>Γονοπόδια μικρά, εύκαμπτα, δεν ξεπερνούν το μήκος του εσωτερικού μέρους των κοιλιακών πτερυγίων. </a:t>
            </a:r>
            <a:endParaRPr lang="el-GR" altLang="el-GR" sz="4200" dirty="0" smtClean="0"/>
          </a:p>
          <a:p>
            <a:pPr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altLang="el-GR" sz="4200" dirty="0" smtClean="0"/>
              <a:t>Οι </a:t>
            </a:r>
            <a:r>
              <a:rPr lang="el-GR" altLang="el-GR" sz="4200" dirty="0"/>
              <a:t>όρχεις είναι μικροί, λευκού </a:t>
            </a:r>
            <a:r>
              <a:rPr lang="el-GR" altLang="el-GR" sz="4200" dirty="0" smtClean="0"/>
              <a:t>χρώματος</a:t>
            </a:r>
            <a:r>
              <a:rPr lang="en-US" altLang="el-GR" sz="4200" dirty="0"/>
              <a:t>,</a:t>
            </a:r>
            <a:r>
              <a:rPr lang="el-GR" altLang="el-GR" sz="4200" dirty="0"/>
              <a:t> </a:t>
            </a:r>
            <a:r>
              <a:rPr lang="en-US" altLang="el-GR" sz="4200" dirty="0"/>
              <a:t/>
            </a:r>
            <a:br>
              <a:rPr lang="en-US" altLang="el-GR" sz="4200" dirty="0"/>
            </a:br>
            <a:r>
              <a:rPr lang="el-GR" altLang="el-GR" sz="4200" dirty="0"/>
              <a:t>οι σπερματικοί αγωγοί σχηματίζουν ευθεία γραμμή.</a:t>
            </a:r>
            <a:endParaRPr lang="en-US" sz="4200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85" y="4335664"/>
            <a:ext cx="3788084" cy="157013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4092" y="3966845"/>
            <a:ext cx="4224108" cy="21242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b="1" dirty="0"/>
              <a:t>Αναπτυσσόμενα. Στάδιο </a:t>
            </a:r>
            <a:r>
              <a:rPr lang="en-US" altLang="el-GR" sz="2900" b="1" dirty="0"/>
              <a:t>II</a:t>
            </a:r>
            <a:r>
              <a:rPr lang="el-GR" altLang="el-GR" sz="2900" dirty="0"/>
              <a:t/>
            </a:r>
            <a:br>
              <a:rPr lang="el-GR" altLang="el-GR" sz="2900" dirty="0"/>
            </a:br>
            <a:r>
              <a:rPr lang="el-GR" altLang="el-GR" sz="2900" dirty="0"/>
              <a:t>Τα γονοπόδια ξεπερνούν το μήκος του εσωτερικού μέρους των κοιλιακών πτερυγίων</a:t>
            </a:r>
            <a:r>
              <a:rPr lang="el-GR" altLang="el-GR" sz="2900" dirty="0" smtClean="0"/>
              <a:t>.</a:t>
            </a:r>
          </a:p>
          <a:p>
            <a:pPr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900" dirty="0" smtClean="0"/>
              <a:t>Οι </a:t>
            </a:r>
            <a:r>
              <a:rPr lang="el-GR" altLang="el-GR" sz="2900" dirty="0"/>
              <a:t>όρχεις είναι μικροί, λευκού χρώματος</a:t>
            </a:r>
            <a:r>
              <a:rPr lang="en-US" altLang="el-GR" sz="2900" dirty="0"/>
              <a:t>,</a:t>
            </a:r>
            <a:r>
              <a:rPr lang="el-GR" altLang="el-GR" sz="2900" dirty="0"/>
              <a:t> </a:t>
            </a:r>
            <a:r>
              <a:rPr lang="el-GR" altLang="el-GR" sz="2900" dirty="0" smtClean="0"/>
              <a:t>οι </a:t>
            </a:r>
            <a:r>
              <a:rPr lang="el-GR" altLang="el-GR" sz="2900" dirty="0"/>
              <a:t>σπερματικοί αγωγοί αρχίζουν να ελίσσονται</a:t>
            </a:r>
            <a:r>
              <a:rPr lang="el-GR" altLang="el-GR" dirty="0"/>
              <a:t>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A3FA-72B1-4958-ABCF-52E57CD36F19}" type="slidenum">
              <a:rPr lang="el-GR" altLang="el-GR" smtClean="0"/>
              <a:pPr/>
              <a:t>6</a:t>
            </a:fld>
            <a:endParaRPr lang="el-GR" altLang="el-GR"/>
          </a:p>
        </p:txBody>
      </p:sp>
      <p:sp>
        <p:nvSpPr>
          <p:cNvPr id="11" name="TextBox 10"/>
          <p:cNvSpPr txBox="1"/>
          <p:nvPr/>
        </p:nvSpPr>
        <p:spPr>
          <a:xfrm>
            <a:off x="3966534" y="56355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6534" y="36483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88942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l-GR" sz="1600" dirty="0"/>
              <a:t>Σύνδεσμος: </a:t>
            </a:r>
            <a:r>
              <a:rPr lang="en-US" sz="1600" dirty="0"/>
              <a:t>http://www.bsac.com/where/malcocos.htm. </a:t>
            </a:r>
            <a:r>
              <a:rPr lang="el-GR" sz="1600" dirty="0"/>
              <a:t>Πηγή: </a:t>
            </a:r>
            <a:r>
              <a:rPr lang="en-US" sz="1600" dirty="0"/>
              <a:t>https://www.bsac.com/default.asp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2. </a:t>
            </a:r>
            <a:r>
              <a:rPr lang="el-GR" sz="1600" dirty="0"/>
              <a:t>Σύνδεσμος: </a:t>
            </a:r>
            <a:r>
              <a:rPr lang="en-US" sz="1600" dirty="0"/>
              <a:t>http://www.brazosport.edu/faculty-staff/directory/cliffoneal/BIOL%201407%20Spring%202013/Bio2_Lab10_Shark-Perch_1-4-13.pdf. </a:t>
            </a:r>
            <a:r>
              <a:rPr lang="el-GR" sz="1600" dirty="0"/>
              <a:t>Πηγή: </a:t>
            </a:r>
            <a:r>
              <a:rPr lang="en-US" sz="1600" dirty="0"/>
              <a:t>http://www.brazosport.edu/Pages/index.aspx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3.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4</a:t>
            </a:r>
            <a:r>
              <a:rPr lang="el-GR" sz="1600" dirty="0"/>
              <a:t>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5.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6.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7.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8. </a:t>
            </a:r>
            <a:r>
              <a:rPr lang="el-GR" sz="1600" dirty="0"/>
              <a:t>Σύνδεσμος: </a:t>
            </a:r>
            <a:r>
              <a:rPr lang="en-US" sz="1600" dirty="0"/>
              <a:t>http://www.brazosport.edu/faculty-staff/directory/cliffoneal/BIOL%201407%20Spring%202013/Bio2_Lab10_Shark-Perch_1-4-13.pdf. </a:t>
            </a:r>
            <a:r>
              <a:rPr lang="el-GR" sz="1600" dirty="0"/>
              <a:t>Πηγή: </a:t>
            </a:r>
            <a:r>
              <a:rPr lang="en-US" sz="1600" dirty="0"/>
              <a:t>http://www.brazosport.edu/Pages/index.aspx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9.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10.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11.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Εικόνες  12, 13, 14. 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15.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http://www.elasmo-research.org/.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8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3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16.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17.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18. </a:t>
            </a:r>
            <a:r>
              <a:rPr lang="en-US" sz="1600" dirty="0" err="1"/>
              <a:t>ReefQuest</a:t>
            </a:r>
            <a:r>
              <a:rPr lang="en-US" sz="1600" dirty="0"/>
              <a:t> Centre for Shark Research Text and illustrations © R. Aidan Martin.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http://www.elasmo-research.org/research/maturity_stages.htm.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19.(</a:t>
            </a:r>
            <a:r>
              <a:rPr lang="en-US" sz="1600" dirty="0"/>
              <a:t>C) 2003 Canadian Shark Research Lab.  </a:t>
            </a:r>
            <a:r>
              <a:rPr lang="el-GR" sz="1600" dirty="0"/>
              <a:t>Σύνδεσμος:</a:t>
            </a:r>
            <a:r>
              <a:rPr lang="en-US" sz="1600" dirty="0"/>
              <a:t>http://www.bio.gc.ca/sharks/maritime/squalusacanthias-en.php.  </a:t>
            </a:r>
            <a:r>
              <a:rPr lang="el-GR" sz="1600" dirty="0"/>
              <a:t>Πηγή:</a:t>
            </a:r>
            <a:r>
              <a:rPr lang="en-US" sz="1600" dirty="0"/>
              <a:t>http://</a:t>
            </a:r>
            <a:r>
              <a:rPr lang="en-US" sz="1600" dirty="0" smtClean="0"/>
              <a:t>www.bio.gc.ca/index-en.php</a:t>
            </a:r>
            <a:r>
              <a:rPr lang="el-GR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Εικόνες 20, 21, 22.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23</a:t>
            </a:r>
            <a:r>
              <a:rPr lang="el-GR" sz="1600" dirty="0"/>
              <a:t>. Σύνδεσμος:</a:t>
            </a:r>
            <a:r>
              <a:rPr lang="en-US" sz="1600" dirty="0"/>
              <a:t>http://www.bio.gc.ca/sharks/reproduction-en.php. </a:t>
            </a:r>
            <a:r>
              <a:rPr lang="el-GR" sz="1600" dirty="0"/>
              <a:t>Πηγή: </a:t>
            </a:r>
            <a:r>
              <a:rPr lang="en-US" sz="1600" dirty="0"/>
              <a:t>http://www.bio.gc.ca/index-en.php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24. </a:t>
            </a:r>
            <a:r>
              <a:rPr lang="el-GR" sz="1600" dirty="0"/>
              <a:t>© </a:t>
            </a:r>
            <a:r>
              <a:rPr lang="en-US" sz="1600" dirty="0"/>
              <a:t>Canadian Shark Research Lab. </a:t>
            </a:r>
            <a:r>
              <a:rPr lang="el-GR" sz="1600" dirty="0"/>
              <a:t>Σύνδεσμος: </a:t>
            </a:r>
            <a:r>
              <a:rPr lang="en-US" sz="1600" dirty="0"/>
              <a:t>http://reptiles-auvergne.forumgratuit.org/t318-accouplement-et-reproduction-requins. </a:t>
            </a:r>
            <a:r>
              <a:rPr lang="el-GR" sz="1600" dirty="0"/>
              <a:t>Πηγή: </a:t>
            </a:r>
            <a:r>
              <a:rPr lang="en-US" sz="1600" dirty="0"/>
              <a:t>http://reptiles-auvergne.forumgratuit.org.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4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25. </a:t>
            </a:r>
            <a:r>
              <a:rPr lang="el-GR" sz="1600" dirty="0"/>
              <a:t>© </a:t>
            </a:r>
            <a:r>
              <a:rPr lang="en-US" sz="1600" dirty="0"/>
              <a:t>Canadian Shark Research Lab. </a:t>
            </a:r>
            <a:r>
              <a:rPr lang="el-GR" sz="1600" dirty="0"/>
              <a:t>Σύνδεσμος: </a:t>
            </a:r>
            <a:r>
              <a:rPr lang="en-US" sz="1600" dirty="0"/>
              <a:t>http://reptiles-auvergne.forumgratuit.org/t318-accouplement-et-reproduction-requins. </a:t>
            </a:r>
            <a:r>
              <a:rPr lang="el-GR" sz="1600" dirty="0"/>
              <a:t>Πηγή: </a:t>
            </a:r>
            <a:r>
              <a:rPr lang="en-US" sz="1600" dirty="0"/>
              <a:t>http://reptiles-auvergne.forumgratuit.org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26. </a:t>
            </a:r>
            <a:r>
              <a:rPr lang="en-US" sz="1600" dirty="0"/>
              <a:t>Copyright © 2015 </a:t>
            </a:r>
            <a:r>
              <a:rPr lang="en-US" sz="1600" dirty="0" err="1"/>
              <a:t>BioOne</a:t>
            </a:r>
            <a:r>
              <a:rPr lang="en-US" sz="1600" dirty="0"/>
              <a:t>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http://www.bioone.org/doi/abs/10.2984/64.2.349?journalCode=pasc.  </a:t>
            </a:r>
            <a:r>
              <a:rPr lang="el-GR" sz="1600" dirty="0"/>
              <a:t>Πηγή: </a:t>
            </a:r>
            <a:r>
              <a:rPr lang="en-US" sz="1600" dirty="0"/>
              <a:t>http://www.bioone.org</a:t>
            </a:r>
            <a:r>
              <a:rPr lang="en-US" sz="1600" dirty="0" smtClean="0"/>
              <a:t>/</a:t>
            </a:r>
            <a:r>
              <a:rPr lang="el-GR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27.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28. </a:t>
            </a:r>
            <a:r>
              <a:rPr lang="en-US" sz="1600" dirty="0"/>
              <a:t>Oeuf </a:t>
            </a:r>
            <a:r>
              <a:rPr lang="en-US" sz="1600" dirty="0" err="1"/>
              <a:t>encapsulé</a:t>
            </a:r>
            <a:r>
              <a:rPr lang="en-US" sz="1600" dirty="0"/>
              <a:t> </a:t>
            </a:r>
            <a:r>
              <a:rPr lang="en-US" sz="1600" dirty="0" err="1"/>
              <a:t>d'une</a:t>
            </a:r>
            <a:r>
              <a:rPr lang="en-US" sz="1600" dirty="0"/>
              <a:t> </a:t>
            </a:r>
            <a:r>
              <a:rPr lang="en-US" sz="1600" dirty="0" err="1"/>
              <a:t>Holbiche</a:t>
            </a:r>
            <a:r>
              <a:rPr lang="en-US" sz="1600" dirty="0"/>
              <a:t> à </a:t>
            </a:r>
            <a:r>
              <a:rPr lang="en-US" sz="1600" dirty="0" err="1"/>
              <a:t>damier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http://larmeedes12requins.e-monsite.com/pages/reproduction-des-requins.html.  </a:t>
            </a:r>
            <a:r>
              <a:rPr lang="el-GR" sz="1600" dirty="0"/>
              <a:t>Πηγή:</a:t>
            </a:r>
            <a:r>
              <a:rPr lang="en-US" sz="1600" dirty="0"/>
              <a:t>http://larmeedes12requins.e-monsite.com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29. </a:t>
            </a:r>
            <a:r>
              <a:rPr lang="el-GR" sz="1600" dirty="0"/>
              <a:t>Ίδια με την εικόνα 28</a:t>
            </a:r>
            <a:r>
              <a:rPr lang="el-GR" sz="1600" dirty="0" smtClean="0"/>
              <a:t>. 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30. </a:t>
            </a:r>
            <a:r>
              <a:rPr lang="en-US" sz="1600" dirty="0"/>
              <a:t>Developing chain dogfish embryo removed from egg case </a:t>
            </a:r>
            <a:r>
              <a:rPr lang="en-US" sz="1600" dirty="0" smtClean="0"/>
              <a:t>courtesy </a:t>
            </a:r>
            <a:r>
              <a:rPr lang="en-US" sz="1600" dirty="0"/>
              <a:t>NOAA . </a:t>
            </a:r>
            <a:r>
              <a:rPr lang="el-GR" sz="1600" dirty="0"/>
              <a:t>Σύνδεσμος: </a:t>
            </a:r>
            <a:r>
              <a:rPr lang="en-US" sz="1600" dirty="0"/>
              <a:t>http://www.flmnh.ufl.edu/fish/gallery/Descript/ChainDogfish/ChainDogfish.html. </a:t>
            </a:r>
            <a:r>
              <a:rPr lang="el-GR" sz="1600" dirty="0"/>
              <a:t>Πηγή: </a:t>
            </a:r>
            <a:r>
              <a:rPr lang="en-US" sz="1600" dirty="0"/>
              <a:t>http://www.flmnh.ufl.edu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31. </a:t>
            </a:r>
            <a:r>
              <a:rPr lang="en-US" sz="1600" dirty="0"/>
              <a:t>Port Jackson Shark. Photo Stephen Bilson. </a:t>
            </a:r>
            <a:r>
              <a:rPr lang="el-GR" sz="1600" dirty="0"/>
              <a:t>Σύνδεσμος: </a:t>
            </a:r>
            <a:r>
              <a:rPr lang="en-US" sz="1600" dirty="0"/>
              <a:t>http://www.slideshare.net/NatalieWeleski/sharks-12. </a:t>
            </a:r>
            <a:r>
              <a:rPr lang="el-GR" sz="1600" dirty="0"/>
              <a:t>Πηγή: </a:t>
            </a:r>
            <a:r>
              <a:rPr lang="en-US" sz="1600" dirty="0"/>
              <a:t>http://</a:t>
            </a:r>
            <a:r>
              <a:rPr lang="en-US" sz="1600" dirty="0" smtClean="0"/>
              <a:t>www.slideshare.net</a:t>
            </a:r>
            <a:r>
              <a:rPr lang="el-GR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32</a:t>
            </a:r>
            <a:r>
              <a:rPr lang="el-GR" sz="1600" dirty="0"/>
              <a:t>. </a:t>
            </a:r>
            <a:r>
              <a:rPr lang="en-US" sz="1600" dirty="0"/>
              <a:t>Horn sharks lay spiral egg cases. </a:t>
            </a:r>
            <a:r>
              <a:rPr lang="el-GR" sz="1600" dirty="0"/>
              <a:t>Σύνδεσμος:</a:t>
            </a:r>
            <a:r>
              <a:rPr lang="en-US" sz="1600" dirty="0"/>
              <a:t>http://seaworld.org/animal-info/animal-infobooks/sharks-and-rays/birth-and-care-of-young/.  </a:t>
            </a:r>
            <a:r>
              <a:rPr lang="el-GR" sz="1600" dirty="0"/>
              <a:t>Πηγή: </a:t>
            </a:r>
            <a:r>
              <a:rPr lang="en-US" sz="1600" dirty="0"/>
              <a:t>http://seaworld.org/.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1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5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33. </a:t>
            </a:r>
            <a:r>
              <a:rPr lang="en-US" sz="1600" dirty="0"/>
              <a:t>Egg cases of two extended </a:t>
            </a:r>
            <a:r>
              <a:rPr lang="en-US" sz="1600" dirty="0" err="1"/>
              <a:t>oviparpous</a:t>
            </a:r>
            <a:r>
              <a:rPr lang="en-US" sz="1600" dirty="0"/>
              <a:t> </a:t>
            </a:r>
            <a:r>
              <a:rPr lang="en-US" sz="1600" dirty="0" err="1"/>
              <a:t>rajoids</a:t>
            </a:r>
            <a:r>
              <a:rPr lang="en-US" sz="1600" dirty="0"/>
              <a:t>, the Little Skate (</a:t>
            </a:r>
            <a:r>
              <a:rPr lang="en-US" sz="1600" dirty="0" err="1"/>
              <a:t>Leucoraja</a:t>
            </a:r>
            <a:r>
              <a:rPr lang="en-US" sz="1600" dirty="0"/>
              <a:t> </a:t>
            </a:r>
            <a:r>
              <a:rPr lang="en-US" sz="1600" dirty="0" err="1"/>
              <a:t>erinacea</a:t>
            </a:r>
            <a:r>
              <a:rPr lang="en-US" sz="1600" dirty="0"/>
              <a:t>), with tendrils longer than the body of the egg case, and the </a:t>
            </a:r>
            <a:r>
              <a:rPr lang="en-US" sz="1600" dirty="0" err="1"/>
              <a:t>Clearnose</a:t>
            </a:r>
            <a:r>
              <a:rPr lang="en-US" sz="1600" dirty="0"/>
              <a:t> Skate (Raja </a:t>
            </a:r>
            <a:r>
              <a:rPr lang="en-US" sz="1600" dirty="0" err="1"/>
              <a:t>eglanteria</a:t>
            </a:r>
            <a:r>
              <a:rPr lang="en-US" sz="1600" dirty="0"/>
              <a:t>), with short, horn-like tendrils. </a:t>
            </a:r>
            <a:r>
              <a:rPr lang="en-US" sz="1600" dirty="0" err="1"/>
              <a:t>ReefQuest</a:t>
            </a:r>
            <a:r>
              <a:rPr lang="en-US" sz="1600" dirty="0"/>
              <a:t> Centre for Shark </a:t>
            </a:r>
            <a:r>
              <a:rPr lang="en-US" sz="1600" dirty="0" err="1"/>
              <a:t>Researchn</a:t>
            </a:r>
            <a:r>
              <a:rPr lang="en-US" sz="1600" dirty="0"/>
              <a:t> Text and illustrations © R. Aidan Martin.  </a:t>
            </a:r>
            <a:r>
              <a:rPr lang="el-GR" sz="1600" dirty="0"/>
              <a:t>Σύνδεσμος:</a:t>
            </a:r>
            <a:r>
              <a:rPr lang="en-US" sz="1600" dirty="0"/>
              <a:t>http://www.elasmo-research.org/education/topics/lh_rep_modes.htm </a:t>
            </a:r>
            <a:r>
              <a:rPr lang="el-GR" sz="1600" dirty="0"/>
              <a:t>Πηγή: </a:t>
            </a:r>
            <a:r>
              <a:rPr lang="en-US" sz="1600" dirty="0"/>
              <a:t>http://www.elasmo-research.org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34</a:t>
            </a:r>
            <a:r>
              <a:rPr lang="el-GR" sz="1600" dirty="0"/>
              <a:t>. Εργαστήριο Ιχθυολογίας. Τομέας Ζωολογίας-Θαλάσσιας Βιολογίας Πανεπιστημίου Αθηνών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35. </a:t>
            </a:r>
            <a:r>
              <a:rPr lang="en-US" sz="1600" dirty="0"/>
              <a:t>Photo by </a:t>
            </a:r>
            <a:r>
              <a:rPr lang="en-US" sz="1600" dirty="0" err="1"/>
              <a:t>Salesjö</a:t>
            </a:r>
            <a:r>
              <a:rPr lang="en-US" sz="1600" dirty="0"/>
              <a:t>, A.  </a:t>
            </a:r>
            <a:r>
              <a:rPr lang="el-GR" sz="1600" dirty="0"/>
              <a:t>Πηγή: </a:t>
            </a:r>
            <a:r>
              <a:rPr lang="en-US" sz="1600" dirty="0"/>
              <a:t>www.fishbase.org.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36. </a:t>
            </a:r>
            <a:r>
              <a:rPr lang="en-US" sz="1600" dirty="0"/>
              <a:t>Copyrighted</a:t>
            </a:r>
            <a:r>
              <a:rPr lang="en-US" sz="1600" dirty="0" smtClean="0"/>
              <a:t>.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37. </a:t>
            </a:r>
            <a:r>
              <a:rPr lang="en-US" sz="1600" dirty="0"/>
              <a:t>An egg-case from a Black-Mouthed Dogfish. </a:t>
            </a:r>
            <a:r>
              <a:rPr lang="el-GR" sz="1600" dirty="0"/>
              <a:t>Σύνδεσμος: </a:t>
            </a:r>
            <a:r>
              <a:rPr lang="en-US" sz="1600" dirty="0"/>
              <a:t>http://www.eu.purefishing.com/blogs/uk/terry-jackson/2012/08/27/black-mouthed-dogfish/.  </a:t>
            </a:r>
            <a:r>
              <a:rPr lang="el-GR" sz="1600" dirty="0"/>
              <a:t>Πηγή: </a:t>
            </a:r>
            <a:r>
              <a:rPr lang="en-US" sz="1600" dirty="0"/>
              <a:t>http://www.eu.purefishing.com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Εικόνες 38, 39. </a:t>
            </a:r>
            <a:r>
              <a:rPr lang="en-US" sz="1600" dirty="0"/>
              <a:t>Copyrighted</a:t>
            </a:r>
            <a:r>
              <a:rPr lang="en-US" sz="1600" dirty="0" smtClean="0"/>
              <a:t>.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40. </a:t>
            </a:r>
            <a:r>
              <a:rPr lang="en-US" sz="1600" dirty="0"/>
              <a:t>Newborn Spiny Dogfish, </a:t>
            </a:r>
            <a:r>
              <a:rPr lang="en-US" sz="1600" dirty="0" err="1"/>
              <a:t>Squalus</a:t>
            </a:r>
            <a:r>
              <a:rPr lang="en-US" sz="1600" dirty="0"/>
              <a:t> </a:t>
            </a:r>
            <a:r>
              <a:rPr lang="en-US" sz="1600" dirty="0" err="1"/>
              <a:t>acanthias</a:t>
            </a:r>
            <a:r>
              <a:rPr lang="en-US" sz="1600" dirty="0"/>
              <a:t>, with yolk sac still attached. © Jeff </a:t>
            </a:r>
            <a:r>
              <a:rPr lang="en-US" sz="1600" dirty="0" err="1"/>
              <a:t>Rottman</a:t>
            </a:r>
            <a:r>
              <a:rPr lang="en-US" sz="1600" dirty="0"/>
              <a:t>, gettyimages.com. http://www.gettyimages.com/Corporate/LicenseAgreements.aspx#RM.   </a:t>
            </a:r>
            <a:r>
              <a:rPr lang="el-GR" sz="1600" dirty="0"/>
              <a:t>Σύνδεσμος: </a:t>
            </a:r>
            <a:r>
              <a:rPr lang="en-US" sz="1600" dirty="0"/>
              <a:t>http://www.gettyimages.com/detail/photo/newborn-spiny-dogfish-squalus-acanthias-high-res-stock-photography/128106696. </a:t>
            </a:r>
            <a:r>
              <a:rPr lang="el-GR" sz="1600" dirty="0"/>
              <a:t>Πηγή: </a:t>
            </a:r>
            <a:r>
              <a:rPr lang="en-US" sz="1600" dirty="0"/>
              <a:t>http://www.gettyimages.com.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6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41.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42. </a:t>
            </a:r>
            <a:r>
              <a:rPr lang="en-US" sz="1600" dirty="0" err="1"/>
              <a:t>Porbeagle</a:t>
            </a:r>
            <a:r>
              <a:rPr lang="en-US" sz="1600" dirty="0"/>
              <a:t> shark embryo (3 months). © Canadian Shark Research Lab. </a:t>
            </a:r>
            <a:r>
              <a:rPr lang="el-GR" sz="1600" dirty="0"/>
              <a:t>Σύνδεσμος:</a:t>
            </a:r>
            <a:r>
              <a:rPr lang="en-US" sz="1600" dirty="0"/>
              <a:t>http://www.bio.gc.ca/sharks/maritime/lamnanasus-en.php.  </a:t>
            </a:r>
            <a:r>
              <a:rPr lang="el-GR" sz="1600" dirty="0"/>
              <a:t>Πηγή:</a:t>
            </a:r>
            <a:r>
              <a:rPr lang="en-US" sz="1600" dirty="0"/>
              <a:t>http://www.bio.gc.ca.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43</a:t>
            </a:r>
            <a:r>
              <a:rPr lang="el-GR" sz="1600" dirty="0"/>
              <a:t>. © 1998-2015 </a:t>
            </a:r>
            <a:r>
              <a:rPr lang="en-US" sz="1600" dirty="0" err="1"/>
              <a:t>MarineBio</a:t>
            </a:r>
            <a:r>
              <a:rPr lang="en-US" sz="1600" dirty="0"/>
              <a:t> Copyright &amp; Terms of Use. </a:t>
            </a:r>
            <a:r>
              <a:rPr lang="el-GR" sz="1600" dirty="0"/>
              <a:t>Σύνδεσμος:</a:t>
            </a:r>
            <a:r>
              <a:rPr lang="en-US" sz="1600" dirty="0"/>
              <a:t>http://marinebio.org/marinebio/news/letters/6.aspx. </a:t>
            </a:r>
            <a:r>
              <a:rPr lang="el-GR" sz="1600" dirty="0"/>
              <a:t>Πηγή: </a:t>
            </a:r>
            <a:r>
              <a:rPr lang="en-US" sz="1600" dirty="0"/>
              <a:t>http://marinebio.org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44. </a:t>
            </a:r>
            <a:r>
              <a:rPr lang="en-US" sz="1600" dirty="0"/>
              <a:t>FLV Computer©Copyright2007-2015. </a:t>
            </a:r>
            <a:r>
              <a:rPr lang="el-GR" sz="1600" dirty="0"/>
              <a:t>Σύνδεσμος:</a:t>
            </a:r>
            <a:r>
              <a:rPr lang="en-US" sz="1600" dirty="0"/>
              <a:t>http://www.requins.eu/html/predateurs_nat.html.  </a:t>
            </a:r>
            <a:r>
              <a:rPr lang="el-GR" sz="1600" dirty="0"/>
              <a:t>Πηγή: </a:t>
            </a:r>
            <a:r>
              <a:rPr lang="en-US" sz="1600" dirty="0"/>
              <a:t>http://www.requins.eu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45, 46.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47. </a:t>
            </a:r>
            <a:r>
              <a:rPr lang="en-US" sz="1600" dirty="0" err="1"/>
              <a:t>Bonnethead</a:t>
            </a:r>
            <a:r>
              <a:rPr lang="en-US" sz="1600" dirty="0"/>
              <a:t> with embryos courtesy NOAA.  </a:t>
            </a:r>
            <a:r>
              <a:rPr lang="el-GR" sz="1600" dirty="0"/>
              <a:t>Σύνδεσμος:</a:t>
            </a:r>
            <a:r>
              <a:rPr lang="en-US" sz="1600" dirty="0"/>
              <a:t>http://www.flmnh.ufl.edu/fish/gallery/descript/bonnethead/bonnethead.html. </a:t>
            </a:r>
            <a:r>
              <a:rPr lang="el-GR" sz="1600" dirty="0"/>
              <a:t>Πηγή: </a:t>
            </a:r>
            <a:r>
              <a:rPr lang="en-US" sz="1600" dirty="0"/>
              <a:t>http://www.flmnh.ufl.edu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48. </a:t>
            </a:r>
            <a:r>
              <a:rPr lang="el-GR" sz="1600" dirty="0"/>
              <a:t>Σύνδεσμος: </a:t>
            </a:r>
            <a:r>
              <a:rPr lang="en-US" sz="1600" dirty="0"/>
              <a:t>http://katiatania.tripod.com/os_varios_tipos_de_tubaroes.htm. </a:t>
            </a:r>
            <a:r>
              <a:rPr lang="el-GR" sz="1600" dirty="0"/>
              <a:t>Πηγή: </a:t>
            </a:r>
            <a:r>
              <a:rPr lang="en-US" sz="1600" dirty="0"/>
              <a:t>http://katiatania.tripod.com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49. </a:t>
            </a:r>
            <a:r>
              <a:rPr lang="el-GR" sz="1600" dirty="0"/>
              <a:t>Σύνδεσμος: </a:t>
            </a:r>
            <a:r>
              <a:rPr lang="en-US" sz="1600" dirty="0"/>
              <a:t>http://www.oocities.org/sufsak/mobulamob.html. </a:t>
            </a:r>
            <a:r>
              <a:rPr lang="el-GR" sz="1600" dirty="0"/>
              <a:t>Πηγή: </a:t>
            </a:r>
            <a:r>
              <a:rPr lang="en-US" sz="1600" dirty="0"/>
              <a:t>http://www.oocities.org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50. </a:t>
            </a:r>
            <a:r>
              <a:rPr lang="el-GR" sz="1600" dirty="0"/>
              <a:t>Σύνδεσμος: </a:t>
            </a:r>
            <a:r>
              <a:rPr lang="en-US" sz="1600" dirty="0"/>
              <a:t>https://www.researchgate.net/publication/231913305_Biological_characteristics_of_blue_shark_Prionace_glauca_in_the_Mediterranean_Sea. </a:t>
            </a:r>
            <a:r>
              <a:rPr lang="el-GR" sz="1600" dirty="0"/>
              <a:t>Πηγή: </a:t>
            </a:r>
            <a:r>
              <a:rPr lang="en-US" sz="1600" dirty="0"/>
              <a:t>https://www.researchgate.net.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6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7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51. </a:t>
            </a:r>
            <a:r>
              <a:rPr lang="el-GR" sz="1600" dirty="0"/>
              <a:t>Σύνδεσμος: </a:t>
            </a:r>
            <a:r>
              <a:rPr lang="en-US" sz="1600" dirty="0"/>
              <a:t>https://www.researchgate.net/publication/231913305_Biological_characteristics_of_blue_shark_Prionace_glauca_in_the_Mediterranean_Sea. </a:t>
            </a:r>
            <a:r>
              <a:rPr lang="el-GR" sz="1600" dirty="0"/>
              <a:t>Πηγή: </a:t>
            </a:r>
            <a:r>
              <a:rPr lang="en-US" sz="1600" dirty="0"/>
              <a:t>https://www.researchgate.net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52.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53. </a:t>
            </a:r>
            <a:r>
              <a:rPr lang="en-US" sz="1600" dirty="0" err="1"/>
              <a:t>Squalus</a:t>
            </a:r>
            <a:r>
              <a:rPr lang="en-US" sz="1600" dirty="0"/>
              <a:t> </a:t>
            </a:r>
            <a:r>
              <a:rPr lang="en-US" sz="1600" dirty="0" err="1"/>
              <a:t>acanthias</a:t>
            </a:r>
            <a:r>
              <a:rPr lang="en-US" sz="1600" dirty="0"/>
              <a:t> LINNAEUS, 1758, © Andy </a:t>
            </a:r>
            <a:r>
              <a:rPr lang="en-US" sz="1600" dirty="0" err="1"/>
              <a:t>Murch</a:t>
            </a:r>
            <a:r>
              <a:rPr lang="en-US" sz="1600" dirty="0"/>
              <a:t> </a:t>
            </a:r>
            <a:r>
              <a:rPr lang="en-US" sz="1600" dirty="0" err="1"/>
              <a:t>Elasmodiver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http://shark-references.com/species/view/Squalus-acanthias.  </a:t>
            </a:r>
            <a:r>
              <a:rPr lang="el-GR" sz="1600" dirty="0"/>
              <a:t>Πηγή: </a:t>
            </a:r>
            <a:r>
              <a:rPr lang="en-US" sz="1600" dirty="0"/>
              <a:t>http://shark-references.com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54. </a:t>
            </a:r>
            <a:r>
              <a:rPr lang="el-GR" sz="1600" dirty="0"/>
              <a:t>© 2011 </a:t>
            </a:r>
            <a:r>
              <a:rPr lang="en-US" sz="1600" dirty="0"/>
              <a:t>Jack the Lizard. </a:t>
            </a:r>
            <a:r>
              <a:rPr lang="el-GR" sz="1600" dirty="0"/>
              <a:t>Σύνδεσμος:</a:t>
            </a:r>
            <a:r>
              <a:rPr lang="en-US" sz="1600" dirty="0"/>
              <a:t>http://www.animal-dino.com/oarai_aqua_world_shark.html. </a:t>
            </a:r>
            <a:r>
              <a:rPr lang="el-GR" sz="1600" dirty="0"/>
              <a:t>Πηγή: </a:t>
            </a:r>
            <a:r>
              <a:rPr lang="en-US" sz="1600" dirty="0"/>
              <a:t>http://www.animal-dino.com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55, 56.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57. </a:t>
            </a:r>
            <a:r>
              <a:rPr lang="en-US" sz="1600" dirty="0"/>
              <a:t>Copyright©2013_ConGì.info. </a:t>
            </a:r>
            <a:r>
              <a:rPr lang="el-GR" sz="1600" dirty="0"/>
              <a:t>Σύνδεσμος: </a:t>
            </a:r>
            <a:r>
              <a:rPr lang="en-US" sz="1600" dirty="0"/>
              <a:t>http://congi.info/species970/Ca-nham-voi-Rhincodon-typus.html. </a:t>
            </a:r>
            <a:r>
              <a:rPr lang="el-GR" sz="1600" dirty="0"/>
              <a:t>Πηγή: </a:t>
            </a:r>
            <a:r>
              <a:rPr lang="en-US" sz="1600" dirty="0"/>
              <a:t>http://congi.info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58. </a:t>
            </a:r>
            <a:r>
              <a:rPr lang="el-GR" sz="1600" dirty="0"/>
              <a:t>Εργαστήριο Ιχθυολογίας. Τομέας Ζωολογίας – Θαλάσσιας Βιολογίας Πανεπιστημίου Αθηνών.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59. </a:t>
            </a:r>
            <a:r>
              <a:rPr lang="el-GR" sz="1600" dirty="0"/>
              <a:t>Σύνδεσμος:</a:t>
            </a:r>
            <a:r>
              <a:rPr lang="en-US" sz="1600" dirty="0"/>
              <a:t>http://www.fao.org/fishery/species/15408/en </a:t>
            </a:r>
            <a:r>
              <a:rPr lang="el-GR" sz="1600" dirty="0"/>
              <a:t>Πηγή: </a:t>
            </a:r>
            <a:r>
              <a:rPr lang="en-US" sz="1600" dirty="0"/>
              <a:t>http://www.fao.org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60. </a:t>
            </a:r>
            <a:r>
              <a:rPr lang="el-GR" sz="1600" dirty="0"/>
              <a:t>Εργαστήριο Ιχθυολογίας. Τομέας Ζωολογίας – Θαλάσσιας Βιολογίας Πανεπιστημίου Αθηνών.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Εικόνες 61 - 64. </a:t>
            </a:r>
            <a:r>
              <a:rPr lang="en-US" sz="1600" dirty="0"/>
              <a:t>E</a:t>
            </a:r>
            <a:r>
              <a:rPr lang="el-GR" sz="1600" dirty="0"/>
              <a:t>ργαστήριο Ιχθυολογίας. Τομέας Ζωολογίας – Θαλάσσιας Βιολογίας Πανεπιστημίου Αθηνών. </a:t>
            </a:r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8</a:t>
            </a:r>
            <a:r>
              <a:rPr lang="en-US" sz="4000" b="1" dirty="0" smtClean="0"/>
              <a:t>/</a:t>
            </a:r>
            <a:r>
              <a:rPr lang="el-GR" sz="4000" b="1" dirty="0" smtClean="0"/>
              <a:t>8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Εικόνες 65, 66, 67, 68. </a:t>
            </a:r>
            <a:r>
              <a:rPr lang="el-GR" sz="1600" dirty="0"/>
              <a:t>Στατιστικές συσχετίσεις μεγεθών από δεδομένα δειγματοληψιών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69. </a:t>
            </a:r>
            <a:r>
              <a:rPr lang="el-GR" sz="1600" dirty="0"/>
              <a:t>Squalus acanthias LINNAEUS, 1758, © Andy Murch Elasmodiver. Σύνδεσμος:http://shark-references.com/species/view/Squalus-acanthias.  Πηγή: http://shark-references.com</a:t>
            </a:r>
            <a:r>
              <a:rPr lang="el-GR" sz="1600" dirty="0" smtClean="0"/>
              <a:t>/.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70. </a:t>
            </a:r>
            <a:r>
              <a:rPr lang="el-GR" sz="1600" dirty="0"/>
              <a:t>Σύνδεσμος: http://bluemako.customer.netspace.net.au/pressher.htm. Πηγή:http://bluemako.customer.netspace.net.au</a:t>
            </a:r>
            <a:r>
              <a:rPr lang="el-GR" sz="1600" dirty="0" smtClean="0"/>
              <a:t>/. 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71. </a:t>
            </a:r>
            <a:r>
              <a:rPr lang="el-GR" sz="1600" dirty="0"/>
              <a:t>Σύνδεσμος: http://bluemako.customer.netspace.net.au/pressher.htm. Πηγή:http://bluemako.customer.netspace.net.au</a:t>
            </a:r>
            <a:r>
              <a:rPr lang="el-GR" sz="1600" dirty="0" smtClean="0"/>
              <a:t>/.</a:t>
            </a: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8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Κλίμακα σταδίων γεννητικής ωριμότητας </a:t>
            </a:r>
            <a:r>
              <a:rPr lang="el-GR" dirty="0" smtClean="0"/>
              <a:t>αρσενικών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7007" y="2008251"/>
            <a:ext cx="4518022" cy="21634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b="1" dirty="0"/>
              <a:t>Ώριμα. Στάδιο </a:t>
            </a:r>
            <a:r>
              <a:rPr lang="en-US" altLang="el-GR" sz="2900" b="1" dirty="0"/>
              <a:t>II</a:t>
            </a:r>
            <a:r>
              <a:rPr lang="el-GR" altLang="el-GR" sz="2900" b="1" dirty="0"/>
              <a:t>Ι</a:t>
            </a:r>
            <a:r>
              <a:rPr lang="el-GR" altLang="el-GR" sz="2900" dirty="0"/>
              <a:t/>
            </a:r>
            <a:br>
              <a:rPr lang="el-GR" altLang="el-GR" sz="2900" dirty="0"/>
            </a:br>
            <a:r>
              <a:rPr lang="el-GR" altLang="el-GR" sz="2900" dirty="0"/>
              <a:t>Γονοπόδια πλήρως δομημένα, σκληρά, με προεξέχοντα εξαρτήματα. </a:t>
            </a:r>
            <a:r>
              <a:rPr lang="en-US" altLang="el-GR" sz="2900" dirty="0"/>
              <a:t/>
            </a:r>
            <a:br>
              <a:rPr lang="en-US" altLang="el-GR" sz="2900" dirty="0"/>
            </a:br>
            <a:r>
              <a:rPr lang="el-GR" altLang="el-GR" sz="2900" dirty="0"/>
              <a:t>Οι όρχεις επιμήκεις, κίτρινου χρώματος</a:t>
            </a:r>
            <a:r>
              <a:rPr lang="en-US" altLang="el-GR" sz="2900" dirty="0"/>
              <a:t>,</a:t>
            </a:r>
            <a:r>
              <a:rPr lang="el-GR" altLang="el-GR" sz="2900" dirty="0"/>
              <a:t> με </a:t>
            </a:r>
            <a:r>
              <a:rPr lang="el-GR" altLang="el-GR" sz="2900" dirty="0" smtClean="0"/>
              <a:t>σπέρμα.</a:t>
            </a:r>
            <a:r>
              <a:rPr lang="en-US" altLang="el-GR" sz="2900" dirty="0"/>
              <a:t/>
            </a:r>
            <a:br>
              <a:rPr lang="en-US" altLang="el-GR" sz="2900" dirty="0"/>
            </a:br>
            <a:r>
              <a:rPr lang="el-GR" altLang="el-GR" sz="2900" dirty="0" smtClean="0"/>
              <a:t>Οι </a:t>
            </a:r>
            <a:r>
              <a:rPr lang="el-GR" altLang="el-GR" sz="2900" dirty="0"/>
              <a:t>σπερματικοί αγωγοί σπειροειδείς με </a:t>
            </a:r>
            <a:r>
              <a:rPr lang="el-GR" altLang="el-GR" sz="2900" dirty="0" smtClean="0"/>
              <a:t>σπέρμα.</a:t>
            </a:r>
            <a:endParaRPr lang="el-GR" altLang="el-GR" sz="29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7007" y="4324196"/>
            <a:ext cx="4158343" cy="1562407"/>
          </a:xfrm>
        </p:spPr>
        <p:txBody>
          <a:bodyPr>
            <a:normAutofit/>
          </a:bodyPr>
          <a:lstStyle/>
          <a:p>
            <a:r>
              <a:rPr lang="el-GR" altLang="el-GR" sz="2000" b="1" dirty="0"/>
              <a:t>Δραστήρια. Στάδιο </a:t>
            </a:r>
            <a:r>
              <a:rPr lang="en-US" altLang="el-GR" sz="2000" b="1" dirty="0"/>
              <a:t>IV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>Γονοπόδια διεσταλμένα, με χόνδρινες άκανθες. </a:t>
            </a: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l-GR" altLang="el-GR" sz="2000" dirty="0"/>
              <a:t>Σπέρμα κυλά από την </a:t>
            </a:r>
            <a:r>
              <a:rPr lang="el-GR" altLang="el-GR" sz="2000" dirty="0" smtClean="0"/>
              <a:t>αμάρα.</a:t>
            </a:r>
            <a:endParaRPr lang="el-GR" altLang="el-GR" sz="2000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A3FA-72B1-4958-ABCF-52E57CD36F19}" type="slidenum">
              <a:rPr lang="el-GR" altLang="el-GR" smtClean="0"/>
              <a:pPr/>
              <a:t>7</a:t>
            </a:fld>
            <a:endParaRPr lang="el-GR" alt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508" y="2138246"/>
            <a:ext cx="3286584" cy="166710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508" y="4271846"/>
            <a:ext cx="3286584" cy="1667108"/>
          </a:xfrm>
        </p:spPr>
      </p:pic>
      <p:sp>
        <p:nvSpPr>
          <p:cNvPr id="9" name="TextBox 8"/>
          <p:cNvSpPr txBox="1"/>
          <p:nvPr/>
        </p:nvSpPr>
        <p:spPr>
          <a:xfrm>
            <a:off x="4032336" y="57127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878" y="37514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6381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33829" y="341085"/>
            <a:ext cx="5094514" cy="16002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Εσωτερικά όργανα αναπαραγωγής</a:t>
            </a:r>
            <a:endParaRPr lang="en-US" sz="4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47555" y="2227556"/>
            <a:ext cx="2949178" cy="381158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Διαγραμματική απεικόνιση </a:t>
            </a:r>
            <a:r>
              <a:rPr lang="el-GR" sz="2000" b="1" dirty="0" smtClean="0"/>
              <a:t>θηλυκού</a:t>
            </a:r>
            <a:r>
              <a:rPr lang="el-GR" sz="2000" dirty="0" smtClean="0"/>
              <a:t> ατόμου.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3η)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5" b="8075"/>
          <a:stretch>
            <a:fillRect/>
          </a:stretch>
        </p:blipFill>
        <p:spPr>
          <a:xfrm>
            <a:off x="4380271" y="987426"/>
            <a:ext cx="4281412" cy="4873625"/>
          </a:xfrm>
        </p:spPr>
      </p:pic>
      <p:sp>
        <p:nvSpPr>
          <p:cNvPr id="9" name="TextBox 8"/>
          <p:cNvSpPr txBox="1"/>
          <p:nvPr/>
        </p:nvSpPr>
        <p:spPr>
          <a:xfrm>
            <a:off x="7481887" y="57710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6306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3023" y="4559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Κλίμακα σταδίων γεννητικής ωριμότητας </a:t>
            </a:r>
            <a:r>
              <a:rPr lang="el-GR" dirty="0" smtClean="0"/>
              <a:t>ωοθηκών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64721" y="2344627"/>
            <a:ext cx="4779279" cy="1556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000" b="1" dirty="0"/>
              <a:t>Στάδιο ωοθήκης Ι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 smtClean="0"/>
              <a:t>Το </a:t>
            </a:r>
            <a:r>
              <a:rPr lang="el-GR" altLang="el-GR" sz="2000" dirty="0"/>
              <a:t>εσωτερικό υλικό πηκτοειδές και κοκκώδες. </a:t>
            </a:r>
            <a:br>
              <a:rPr lang="el-GR" altLang="el-GR" sz="2000" dirty="0"/>
            </a:br>
            <a:r>
              <a:rPr lang="el-GR" altLang="el-GR" sz="2000" dirty="0"/>
              <a:t>Καμία ένδειξη παρουσίας </a:t>
            </a:r>
            <a:r>
              <a:rPr lang="el-GR" altLang="el-GR" sz="2000" dirty="0" smtClean="0"/>
              <a:t>ωοκυττάρων.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9857" y="4616649"/>
            <a:ext cx="4158343" cy="920095"/>
          </a:xfrm>
        </p:spPr>
        <p:txBody>
          <a:bodyPr>
            <a:normAutofit/>
          </a:bodyPr>
          <a:lstStyle/>
          <a:p>
            <a:r>
              <a:rPr lang="el-GR" altLang="el-GR" sz="2000" b="1" dirty="0"/>
              <a:t>Στάδιο ωοθήκης ΙΙ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> Ωοκύτταρα μικρού </a:t>
            </a:r>
            <a:r>
              <a:rPr lang="el-GR" altLang="el-GR" sz="2000" dirty="0" smtClean="0"/>
              <a:t>μεγέθους.</a:t>
            </a:r>
            <a:r>
              <a:rPr lang="el-GR" altLang="el-GR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l-GR" altLang="el-GR" sz="20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Ενότητα 2η. Αναπαραγωγή (Διάλεξη 3η)</a:t>
            </a:r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A3FA-72B1-4958-ABCF-52E57CD36F19}" type="slidenum">
              <a:rPr lang="el-GR" altLang="el-GR" smtClean="0"/>
              <a:pPr/>
              <a:t>9</a:t>
            </a:fld>
            <a:endParaRPr lang="el-GR" alt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403" y="2252562"/>
            <a:ext cx="3362794" cy="1438476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978" y="4674055"/>
            <a:ext cx="2761644" cy="862689"/>
          </a:xfrm>
        </p:spPr>
      </p:pic>
      <p:sp>
        <p:nvSpPr>
          <p:cNvPr id="9" name="TextBox 8"/>
          <p:cNvSpPr txBox="1"/>
          <p:nvPr/>
        </p:nvSpPr>
        <p:spPr>
          <a:xfrm>
            <a:off x="3840015" y="39055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40015" y="55569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077635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3216</Words>
  <Application>Microsoft Office PowerPoint</Application>
  <PresentationFormat>On-screen Show (4:3)</PresentationFormat>
  <Paragraphs>597</Paragraphs>
  <Slides>69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Θέμα του Office</vt:lpstr>
      <vt:lpstr>Ιχθυολογία</vt:lpstr>
      <vt:lpstr>Βιολογία Αναπαραγωγής Χονδριχθύων</vt:lpstr>
      <vt:lpstr>Αναπαραγωγικό σύστημα</vt:lpstr>
      <vt:lpstr>Εσωτερικά όργανα αναπαραγωγής</vt:lpstr>
      <vt:lpstr>Στάδια σπερματογένεσης</vt:lpstr>
      <vt:lpstr>Κλίμακα σταδίων γεννητικής ωριμότητας αρσενικών 1/2</vt:lpstr>
      <vt:lpstr>Κλίμακα σταδίων γεννητικής ωριμότητας αρσενικών 2/2</vt:lpstr>
      <vt:lpstr>Εσωτερικά όργανα αναπαραγωγής</vt:lpstr>
      <vt:lpstr>Κλίμακα σταδίων γεννητικής ωριμότητας ωοθηκών 1/2</vt:lpstr>
      <vt:lpstr>Κλίμακα σταδίων γεννητικής ωριμότητας ωοθηκών 2/2</vt:lpstr>
      <vt:lpstr>Στάδια ωριμότητας  ωοθηκών Χονδριχθύος</vt:lpstr>
      <vt:lpstr>  Κλίμακα σταδίων μήτρας Καρχαριών  </vt:lpstr>
      <vt:lpstr>Στάδια μήτρας ώριμων ατόμων</vt:lpstr>
      <vt:lpstr>Στάδιο μήτρας IV</vt:lpstr>
      <vt:lpstr>Έμβρυα 1/2</vt:lpstr>
      <vt:lpstr>Έμβρυα 2/2</vt:lpstr>
      <vt:lpstr>Μορφολογικές αλλαγές κατά την εσωτερική γονιμοποίηση 1/3</vt:lpstr>
      <vt:lpstr>Μορφολογικές αλλαγές κατά την εσωτερική γονιμοποίηση 2/3</vt:lpstr>
      <vt:lpstr>Μορφολογικές αλλαγές κατά την εσωτερική γονιμοποίηση 3/3</vt:lpstr>
      <vt:lpstr>Ζευγάρωμα καρχαριών</vt:lpstr>
      <vt:lpstr>Διμορφισμός  στο δέρμα του γλαυκού καρχαρία</vt:lpstr>
      <vt:lpstr>Είδη Αναπαραγωγής</vt:lpstr>
      <vt:lpstr>Ωοτοκία</vt:lpstr>
      <vt:lpstr>Αυγά Καρχαρία</vt:lpstr>
      <vt:lpstr>Ωοτόκα Είδη</vt:lpstr>
      <vt:lpstr>Αυγά δύο ωοτόκων σαλαχιών</vt:lpstr>
      <vt:lpstr>Μελέτη της βιολογίας αναπαραγωγής των ειδών  Galeus melastomus και Scilyorhinus canicula </vt:lpstr>
      <vt:lpstr>Galeus melastomus</vt:lpstr>
      <vt:lpstr>Scyliorhinus canicula   πρώτη ωριμότητα </vt:lpstr>
      <vt:lpstr>GSI</vt:lpstr>
      <vt:lpstr>Ωοζωοτοκία 1/2</vt:lpstr>
      <vt:lpstr>Ωοζωοτοκία 2/2</vt:lpstr>
      <vt:lpstr>Ωοζωοτοκία  σε μερικά  Lamniformes</vt:lpstr>
      <vt:lpstr>Ζωοτοκία</vt:lpstr>
      <vt:lpstr>Ζωοτόκα είδη</vt:lpstr>
      <vt:lpstr>Τοκετός και αριθμός εμβρύων</vt:lpstr>
      <vt:lpstr>Centrophorus granulosus </vt:lpstr>
      <vt:lpstr>Mobula mobular</vt:lpstr>
      <vt:lpstr>Biological characteristics of blue shark, Prionace glauca, in the Mediterranean Sea</vt:lpstr>
      <vt:lpstr>More like mammals than fish: Blue sharks in the Mediterranean</vt:lpstr>
      <vt:lpstr>Κύηση</vt:lpstr>
      <vt:lpstr>Μεταναστεύσεις αναπαραγωγής 1/2</vt:lpstr>
      <vt:lpstr>Μεταναστεύσεις αναπαραγωγής 2/2</vt:lpstr>
      <vt:lpstr>Ωριμότητα</vt:lpstr>
      <vt:lpstr>Μελέτη της βιολογίας αναπαραγωγής του είδους Squalus acanthias και Squalus blainvillei</vt:lpstr>
      <vt:lpstr>Squalus blainvillei</vt:lpstr>
      <vt:lpstr>Ανατομή</vt:lpstr>
      <vt:lpstr>Στατιστική επεξεργασία  δεδομένων δειγματοληψίας</vt:lpstr>
      <vt:lpstr>Ελάχιστο μέγεθος πρώτης αναπαραγωγής και μέγεθος με 50% ώριμων ατόμων</vt:lpstr>
      <vt:lpstr>Συσχέτιση μήκους θηλυκού και αριθμού εμβρύων</vt:lpstr>
      <vt:lpstr>Σχέση σταδίων ωριμότητας και διαμέτρου ωοκυττάρων</vt:lpstr>
      <vt:lpstr>Τι στρατηγικές έχουν αναπτύξει για την επιβίωσή τους;</vt:lpstr>
      <vt:lpstr>Απειλές</vt:lpstr>
      <vt:lpstr>Η ανάγκη για σωστά μέτρα διαχείρισης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1/8</vt:lpstr>
      <vt:lpstr>Σημείωμα  Χρήσης Έργων Τρίτων 2/8</vt:lpstr>
      <vt:lpstr>Σημείωμα  Χρήσης Έργων Τρίτων 3/8</vt:lpstr>
      <vt:lpstr>Σημείωμα  Χρήσης Έργων Τρίτων 4/8</vt:lpstr>
      <vt:lpstr>Σημείωμα  Χρήσης Έργων Τρίτων 5/8</vt:lpstr>
      <vt:lpstr>Σημείωμα  Χρήσης Έργων Τρίτων 6/8</vt:lpstr>
      <vt:lpstr>Σημείωμα  Χρήσης Έργων Τρίτων 7/8</vt:lpstr>
      <vt:lpstr>Σημείωμα  Χρήσης Έργων Τρίτων 8/8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Grammateia</cp:lastModifiedBy>
  <cp:revision>263</cp:revision>
  <dcterms:created xsi:type="dcterms:W3CDTF">2015-03-24T06:43:16Z</dcterms:created>
  <dcterms:modified xsi:type="dcterms:W3CDTF">2016-10-19T12:32:24Z</dcterms:modified>
</cp:coreProperties>
</file>