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66" r:id="rId3"/>
    <p:sldId id="34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280" r:id="rId32"/>
    <p:sldId id="290" r:id="rId33"/>
    <p:sldId id="295" r:id="rId34"/>
    <p:sldId id="292" r:id="rId35"/>
    <p:sldId id="291" r:id="rId36"/>
    <p:sldId id="294"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12/10/2015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602841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272820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727011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416188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151315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836815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56277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460349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521479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5483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660691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7585558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601872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353971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864228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4229936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8037877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287744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054948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193454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7782636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875164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494003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413632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954146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1828860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124272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9</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altLang="el-GR" sz="2800" dirty="0" err="1"/>
              <a:t>Διαψευστικές</a:t>
            </a:r>
            <a:r>
              <a:rPr lang="el-GR" altLang="el-GR" sz="2800" dirty="0"/>
              <a:t> Θεωρίες (</a:t>
            </a:r>
            <a:r>
              <a:rPr lang="en-US" altLang="el-GR" sz="2800" dirty="0" err="1"/>
              <a:t>fallibilistic</a:t>
            </a:r>
            <a:r>
              <a:rPr lang="en-US" altLang="el-GR" sz="2800" dirty="0" smtClean="0"/>
              <a:t>)</a:t>
            </a:r>
          </a:p>
          <a:p>
            <a:endParaRPr lang="en-US" sz="2800" dirty="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8/28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Και λέγοντας εμπόδιο, δεν εννοούμε τα εξωτερικά εμπόδια, όπως η πολυπλοκότητα και το παροδικό των φαινομένων, ούτε </a:t>
            </a:r>
            <a:r>
              <a:rPr lang="el-GR" altLang="el-GR" sz="2800" dirty="0" err="1"/>
              <a:t>αιτιόμαστε</a:t>
            </a:r>
            <a:r>
              <a:rPr lang="el-GR" altLang="el-GR" sz="2800" dirty="0"/>
              <a:t> την αδυναμία των αισθητηρίων και του ανθρώπινου πνεύματος.</a:t>
            </a:r>
          </a:p>
          <a:p>
            <a:r>
              <a:rPr lang="el-GR" altLang="el-GR" sz="2800" dirty="0"/>
              <a:t> Γιατί φαίνεται ότι εξαιτίας κάποιας λειτουργικής αναγκαιότητας, οι αργοπορίες και οι διαταραχές εμφανίζονται στην ίδια τη γνωστική διαδικασία, στην ίδια τη γνωστική πρακτική.</a:t>
            </a:r>
          </a:p>
          <a:p>
            <a:r>
              <a:rPr lang="el-GR" altLang="el-GR" sz="2800" dirty="0"/>
              <a:t>Στην πρακτική αυτή θα βρούμε αιτίες στασιμότητας, ακόμη και οπισθοδρόμησης, θα αποκρυπτογραφήσουμε τους λόγους αδράνειας που είναι συνυφασμένοι με την επιστημονική πρόοδο και ονομάζουμε </a:t>
            </a:r>
            <a:r>
              <a:rPr lang="el-GR" altLang="el-GR" sz="2800" i="1" dirty="0"/>
              <a:t>επιστημολογικά εμπόδια</a:t>
            </a:r>
            <a:r>
              <a:rPr lang="el-GR" altLang="el-GR" sz="2800" dirty="0"/>
              <a:t>. </a:t>
            </a:r>
          </a:p>
          <a:p>
            <a:r>
              <a:rPr lang="el-GR" altLang="el-GR" sz="2800" dirty="0"/>
              <a:t>Οι αποκαλύψεις του πραγματικού είναι πάντα</a:t>
            </a:r>
            <a:r>
              <a:rPr lang="el-GR" altLang="el-GR" sz="2800" i="1" dirty="0"/>
              <a:t> αναδρομικές</a:t>
            </a:r>
            <a:r>
              <a:rPr lang="el-GR" altLang="el-GR" sz="2800" dirty="0"/>
              <a:t>.</a:t>
            </a:r>
          </a:p>
        </p:txBody>
      </p:sp>
    </p:spTree>
    <p:extLst>
      <p:ext uri="{BB962C8B-B14F-4D97-AF65-F5344CB8AC3E}">
        <p14:creationId xmlns:p14="http://schemas.microsoft.com/office/powerpoint/2010/main" val="1277811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9/28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Ο G. </a:t>
            </a:r>
            <a:r>
              <a:rPr lang="el-GR" altLang="el-GR" sz="2800" dirty="0" err="1"/>
              <a:t>Bachelard</a:t>
            </a:r>
            <a:r>
              <a:rPr lang="el-GR" altLang="el-GR" sz="2800" dirty="0"/>
              <a:t> συνεχίζει το παρακάτω κείμενο:</a:t>
            </a:r>
          </a:p>
          <a:p>
            <a:r>
              <a:rPr lang="el-GR" altLang="el-GR" sz="2800" dirty="0" smtClean="0"/>
              <a:t>“</a:t>
            </a:r>
            <a:r>
              <a:rPr lang="el-GR" altLang="el-GR" sz="2800" dirty="0"/>
              <a:t>Το πραγματικό δεν είναι ποτέ αυτό που ήταν δυνατό να πιστεύουμε, αλλά πάντα εκείνο που οφείλαμε να σκεφτούμε. </a:t>
            </a:r>
          </a:p>
          <a:p>
            <a:r>
              <a:rPr lang="el-GR" altLang="el-GR" sz="2800" dirty="0"/>
              <a:t>Η εμπειρική σκέψη γίνεται καθαρή αναδρομικά, όταν δηλαδή ο συλλογιστικός μηχανισμός έχει ήδη μπει μπροστά. </a:t>
            </a:r>
          </a:p>
          <a:p>
            <a:r>
              <a:rPr lang="el-GR" altLang="el-GR" sz="2800" dirty="0"/>
              <a:t>Έτσι, επιστρέφοντας </a:t>
            </a:r>
            <a:r>
              <a:rPr lang="el-GR" altLang="el-GR" sz="2800" dirty="0" err="1"/>
              <a:t>σ'ένα</a:t>
            </a:r>
            <a:r>
              <a:rPr lang="el-GR" altLang="el-GR" sz="2800" dirty="0"/>
              <a:t> παρελθόν γεμάτο πλάνες, βρίσκουμε την αλήθεια σαν πραγματική μεταμέλεια. </a:t>
            </a:r>
          </a:p>
          <a:p>
            <a:r>
              <a:rPr lang="el-GR" altLang="el-GR" sz="2800" dirty="0"/>
              <a:t>Πραγματικά, γνωρίζουμε </a:t>
            </a:r>
            <a:r>
              <a:rPr lang="el-GR" altLang="el-GR" sz="2800" b="1" dirty="0"/>
              <a:t>ενάντια</a:t>
            </a:r>
            <a:r>
              <a:rPr lang="el-GR" altLang="el-GR" sz="2800" dirty="0"/>
              <a:t> στις παρωχημένες γνώσεις μας, καταστρέφοντας τις λανθασμένες, δαμάζοντας </a:t>
            </a:r>
            <a:r>
              <a:rPr lang="el-GR" altLang="el-GR" sz="2800" dirty="0" err="1"/>
              <a:t>κάθετι</a:t>
            </a:r>
            <a:r>
              <a:rPr lang="el-GR" altLang="el-GR" sz="2800" dirty="0"/>
              <a:t> που, στον ίδιο το στοχασμό, στέκει εμπόδιο στην </a:t>
            </a:r>
            <a:r>
              <a:rPr lang="el-GR" altLang="el-GR" sz="2800" dirty="0" err="1"/>
              <a:t>νοηματοδότηση</a:t>
            </a:r>
            <a:r>
              <a:rPr lang="el-GR" altLang="el-GR" sz="2800" dirty="0"/>
              <a:t>....</a:t>
            </a:r>
          </a:p>
        </p:txBody>
      </p:sp>
    </p:spTree>
    <p:extLst>
      <p:ext uri="{BB962C8B-B14F-4D97-AF65-F5344CB8AC3E}">
        <p14:creationId xmlns:p14="http://schemas.microsoft.com/office/powerpoint/2010/main" val="2744353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10/28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Το ξεκίνημα από το μηδέν για τη θεμελίωση και την ισχυροποίηση μιας ιδέας είναι σκέψη που μόνο σε πολιτισμούς απλής παράθεσης στοιχείων μπορεί να γεννηθεί…. </a:t>
            </a:r>
          </a:p>
          <a:p>
            <a:r>
              <a:rPr lang="el-GR" altLang="el-GR" sz="2800" dirty="0"/>
              <a:t>Όταν το πνεύμα αντιμετωπίζει την επιστημονική παιδεία δεν είναι ποτέ νεαρό, μάλιστα είναι πολύ γέρικο, γιατί έχει την ηλικία των προκαταλήψεών του. </a:t>
            </a:r>
          </a:p>
          <a:p>
            <a:r>
              <a:rPr lang="el-GR" altLang="el-GR" sz="2800" dirty="0"/>
              <a:t>Για το πνεύμα πρόσβαση στις επιστήμες σημαίνει παραδοχή της απότομης συνειδητοποίησης που καλείται να αμφισβητήσει ένα ολόκληρο παρελθόν”.</a:t>
            </a:r>
          </a:p>
          <a:p>
            <a:r>
              <a:rPr lang="el-GR" altLang="el-GR" sz="2800" dirty="0"/>
              <a:t>Η έννοια του επιστημολογικού εμποδίου, που </a:t>
            </a:r>
            <a:r>
              <a:rPr lang="el-GR" altLang="el-GR" sz="2800" dirty="0" err="1"/>
              <a:t>εισήχθηκε</a:t>
            </a:r>
            <a:r>
              <a:rPr lang="el-GR" altLang="el-GR" sz="2800" dirty="0"/>
              <a:t> από τον </a:t>
            </a:r>
            <a:r>
              <a:rPr lang="el-GR" altLang="el-GR" sz="2800" dirty="0" err="1"/>
              <a:t>Bachelard</a:t>
            </a:r>
            <a:r>
              <a:rPr lang="el-GR" altLang="el-GR" sz="2800" dirty="0"/>
              <a:t>, εξελίχθηκε και προσαρμόστηκε για τα αντίστοιχα εμπόδια στην διδασκαλία από τον </a:t>
            </a:r>
            <a:r>
              <a:rPr lang="el-GR" altLang="el-GR" sz="2800" dirty="0" err="1"/>
              <a:t>Brousseau</a:t>
            </a:r>
            <a:r>
              <a:rPr lang="el-GR" altLang="el-GR" sz="2800" dirty="0"/>
              <a:t>. Ο </a:t>
            </a:r>
            <a:r>
              <a:rPr lang="el-GR" altLang="el-GR" sz="2800" dirty="0" err="1"/>
              <a:t>Bachelard</a:t>
            </a:r>
            <a:r>
              <a:rPr lang="el-GR" altLang="el-GR" sz="2800" dirty="0"/>
              <a:t>  λέει:</a:t>
            </a:r>
            <a:endParaRPr lang="el-GR" altLang="el-GR" sz="2800" dirty="0"/>
          </a:p>
        </p:txBody>
      </p:sp>
    </p:spTree>
    <p:extLst>
      <p:ext uri="{BB962C8B-B14F-4D97-AF65-F5344CB8AC3E}">
        <p14:creationId xmlns:p14="http://schemas.microsoft.com/office/powerpoint/2010/main" val="788259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11/28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sz="2800" dirty="0"/>
              <a:t>“Στην εκπαίδευση η έννοια του επιστημολογικού εμποδίου έχει επίσης παραγνωριστεί… </a:t>
            </a:r>
          </a:p>
          <a:p>
            <a:pPr>
              <a:defRPr/>
            </a:pPr>
            <a:r>
              <a:rPr lang="el-GR" sz="2800" dirty="0"/>
              <a:t>Ελάχιστοι ερεύνησαν εις βάθος την ψυχολογία της πλάνης, της άγνοιας και του μη στοχασμού....</a:t>
            </a:r>
          </a:p>
          <a:p>
            <a:pPr>
              <a:defRPr/>
            </a:pPr>
            <a:r>
              <a:rPr lang="el-GR" sz="2800" dirty="0"/>
              <a:t>Ο έφηβος καταφτάνει στο μάθημα π.χ. της Φυσικής έχοντας ήδη προκατασκευασμένες εμπειρικές γνώσεις και το πρόβλημα δεν είναι να αποκτήσει μια πειραματική μόρφωση αλλά να </a:t>
            </a:r>
            <a:r>
              <a:rPr lang="el-GR" sz="2800" i="1" dirty="0"/>
              <a:t>αλλάξει</a:t>
            </a:r>
            <a:r>
              <a:rPr lang="el-GR" sz="2800" dirty="0"/>
              <a:t> την προκατασκευασμένη εμπειρική παιδεία του, να ανατρέψει τα συσσωρευμένα από την καθημερινή ζωή εμπόδια. </a:t>
            </a:r>
          </a:p>
          <a:p>
            <a:pPr>
              <a:defRPr/>
            </a:pPr>
            <a:r>
              <a:rPr lang="el-GR" sz="2800" dirty="0"/>
              <a:t>Ένα παράδειγμα: η ισορροπία των πλεόντων σωμάτων γίνεται αντικείμενο μιας οικείας εμπειρικής γνώσης, πράγμα που συνιστά ένα ολόκληρο πλέγμα από πλάνες. </a:t>
            </a:r>
          </a:p>
          <a:p>
            <a:pPr>
              <a:defRPr/>
            </a:pPr>
            <a:r>
              <a:rPr lang="el-GR" sz="2800" dirty="0"/>
              <a:t>Κατά γενικό κανόνα, στο σώμα που επιπλέει αποδίδεται μια ενεργητικότητα.</a:t>
            </a:r>
          </a:p>
        </p:txBody>
      </p:sp>
    </p:spTree>
    <p:extLst>
      <p:ext uri="{BB962C8B-B14F-4D97-AF65-F5344CB8AC3E}">
        <p14:creationId xmlns:p14="http://schemas.microsoft.com/office/powerpoint/2010/main" val="3116059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12/28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pPr>
              <a:defRPr/>
            </a:pPr>
            <a:r>
              <a:rPr lang="el-GR" sz="2800" dirty="0"/>
              <a:t>Η ιδιότητα αυτή αποδίδεται στο σώμα που </a:t>
            </a:r>
            <a:r>
              <a:rPr lang="el-GR" sz="2800" i="1" dirty="0"/>
              <a:t>κολυμπάει</a:t>
            </a:r>
            <a:r>
              <a:rPr lang="el-GR" sz="2800" dirty="0"/>
              <a:t> ακόμη περισσότερο. </a:t>
            </a:r>
          </a:p>
          <a:p>
            <a:pPr>
              <a:defRPr/>
            </a:pPr>
            <a:r>
              <a:rPr lang="el-GR" sz="2800" dirty="0"/>
              <a:t>Αν επιχειρήσουμε να βυθίσουμε ένα κομμάτι ξύλο στο νερό, ανθίσταται.</a:t>
            </a:r>
          </a:p>
          <a:p>
            <a:pPr>
              <a:defRPr/>
            </a:pPr>
            <a:r>
              <a:rPr lang="el-GR" sz="2800" dirty="0"/>
              <a:t> Συχνά η αντίσταση δεν αποδίδεται στο νερό. </a:t>
            </a:r>
          </a:p>
          <a:p>
            <a:pPr>
              <a:defRPr/>
            </a:pPr>
            <a:r>
              <a:rPr lang="el-GR" sz="2800" dirty="0"/>
              <a:t>Αλλά αφού τα πράγματα έχουν έτσι, γίνεται πολύ δύσκολο να κάνουμε κατανοητή την αρχή του Αρχιμήδη με την εκπληκτική μαθηματική απλότητά της, αν προηγούμενα δεν καταρρίψουμε και δεν αποσυνθέσουμε τη βέβηλη σύνθεση των αρχικών διαισθητικών γνώσεων. </a:t>
            </a:r>
          </a:p>
          <a:p>
            <a:pPr>
              <a:defRPr/>
            </a:pPr>
            <a:endParaRPr lang="el-GR" sz="2800" dirty="0"/>
          </a:p>
          <a:p>
            <a:pPr marL="0" indent="0">
              <a:buFontTx/>
              <a:buNone/>
              <a:defRPr/>
            </a:pPr>
            <a:endParaRPr lang="el-GR" sz="2800" dirty="0"/>
          </a:p>
        </p:txBody>
      </p:sp>
    </p:spTree>
    <p:extLst>
      <p:ext uri="{BB962C8B-B14F-4D97-AF65-F5344CB8AC3E}">
        <p14:creationId xmlns:p14="http://schemas.microsoft.com/office/powerpoint/2010/main" val="55691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13/28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Και ειδικότερα αν δεν γίνει αυτή η ψυχανάλυση της αρχικής πλάνης, ποτέ δεν θα μπορέσουμε να κάνουμε κατανοητό ότι το σώμα που επιπλέει και το σώμα που βυθίζεται </a:t>
            </a:r>
            <a:r>
              <a:rPr lang="el-GR" sz="2800" dirty="0" err="1"/>
              <a:t>υπακούουν</a:t>
            </a:r>
            <a:r>
              <a:rPr lang="el-GR" sz="2800" dirty="0"/>
              <a:t> στον ίδιο νόμο.</a:t>
            </a:r>
          </a:p>
          <a:p>
            <a:pPr>
              <a:defRPr/>
            </a:pPr>
            <a:r>
              <a:rPr lang="el-GR" sz="2800" dirty="0"/>
              <a:t> Έτσι, κάθε επιστημονική παιδεία οφείλει να αρχίσει από μια πνευματική κάθαρση. </a:t>
            </a:r>
          </a:p>
          <a:p>
            <a:pPr>
              <a:defRPr/>
            </a:pPr>
            <a:r>
              <a:rPr lang="el-GR" sz="2800" dirty="0"/>
              <a:t>Κι ύστερα, απομένει το δυσκολότερο έργο: </a:t>
            </a:r>
          </a:p>
          <a:p>
            <a:pPr>
              <a:defRPr/>
            </a:pPr>
            <a:r>
              <a:rPr lang="el-GR" sz="2800" dirty="0"/>
              <a:t>να τεθεί η επιστημονική παιδεία σε κατάσταση διαρκούς επιστράτευσης, </a:t>
            </a:r>
            <a:r>
              <a:rPr lang="el-GR" sz="2800" dirty="0" err="1"/>
              <a:t>ν'αποκαταστήσει</a:t>
            </a:r>
            <a:r>
              <a:rPr lang="el-GR" sz="2800" dirty="0"/>
              <a:t> την κλειστή και στατική μάθηση με </a:t>
            </a:r>
            <a:r>
              <a:rPr lang="el-GR" sz="2800" dirty="0" err="1"/>
              <a:t>μιαν</a:t>
            </a:r>
            <a:r>
              <a:rPr lang="el-GR" sz="2800" dirty="0"/>
              <a:t> ανοιχτή και δυναμική γνώση, να καταστήσει διαλεκτικές όλες τις πειραματικές μεταβλητές και, τέλος, να δώσει στον ορθό λόγο, λόγους να εξελιχθεί”</a:t>
            </a:r>
            <a:r>
              <a:rPr lang="el-GR" sz="2800" i="1" dirty="0"/>
              <a:t>.</a:t>
            </a:r>
            <a:endParaRPr lang="el-GR" sz="2800" dirty="0"/>
          </a:p>
        </p:txBody>
      </p:sp>
    </p:spTree>
    <p:extLst>
      <p:ext uri="{BB962C8B-B14F-4D97-AF65-F5344CB8AC3E}">
        <p14:creationId xmlns:p14="http://schemas.microsoft.com/office/powerpoint/2010/main" val="12212600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14/28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b="1" dirty="0"/>
              <a:t>T</a:t>
            </a:r>
            <a:r>
              <a:rPr lang="en-US" altLang="el-GR" sz="2800" b="1" dirty="0"/>
              <a:t>h</a:t>
            </a:r>
            <a:r>
              <a:rPr lang="el-GR" altLang="el-GR" sz="2800" b="1" dirty="0" err="1"/>
              <a:t>omas</a:t>
            </a:r>
            <a:r>
              <a:rPr lang="el-GR" altLang="el-GR" sz="2800" b="1" dirty="0"/>
              <a:t> K</a:t>
            </a:r>
            <a:r>
              <a:rPr lang="en-US" altLang="el-GR" sz="2800" b="1" dirty="0" err="1"/>
              <a:t>uhn</a:t>
            </a:r>
            <a:r>
              <a:rPr lang="el-GR" altLang="el-GR" sz="2800" b="1" dirty="0"/>
              <a:t> (1922-1996)</a:t>
            </a:r>
            <a:endParaRPr lang="el-GR" altLang="el-GR" sz="2800" dirty="0"/>
          </a:p>
          <a:p>
            <a:r>
              <a:rPr lang="el-GR" altLang="el-GR" sz="2800" dirty="0"/>
              <a:t>Την δεκαετία του 60 είναι κυρίαρχο το ρεύμα του νεοθετικισμού στην φιλοσοφία της επιστήμης μέσα σε όλο το </a:t>
            </a:r>
            <a:r>
              <a:rPr lang="el-GR" altLang="el-GR" sz="2800" dirty="0" err="1"/>
              <a:t>αγγλοσαξωνικό</a:t>
            </a:r>
            <a:r>
              <a:rPr lang="el-GR" altLang="el-GR" sz="2800" dirty="0"/>
              <a:t> περιβάλλον. </a:t>
            </a:r>
          </a:p>
          <a:p>
            <a:r>
              <a:rPr lang="el-GR" altLang="el-GR" sz="2800" dirty="0"/>
              <a:t>Το προηγούμενο του </a:t>
            </a:r>
            <a:r>
              <a:rPr lang="en-US" altLang="el-GR" sz="2800" dirty="0"/>
              <a:t>Popper </a:t>
            </a:r>
            <a:r>
              <a:rPr lang="el-GR" altLang="el-GR" sz="2800" dirty="0"/>
              <a:t>έδειξε να έχει μικρή επίδραση.</a:t>
            </a:r>
          </a:p>
          <a:p>
            <a:r>
              <a:rPr lang="el-GR" altLang="el-GR" sz="2800" dirty="0"/>
              <a:t>Ο </a:t>
            </a:r>
            <a:r>
              <a:rPr lang="en-US" altLang="el-GR" sz="2800" dirty="0" err="1"/>
              <a:t>Bachelard</a:t>
            </a:r>
            <a:r>
              <a:rPr lang="el-GR" altLang="el-GR" sz="2800" dirty="0"/>
              <a:t> ήταν ελάχιστα γνωστός εκτός ηπειρωτικής φιλοσοφίας, όπως κι ιστορικοί επιστημολόγοι με επιρροή από την φαινομενολογία,  </a:t>
            </a:r>
            <a:r>
              <a:rPr lang="en-US" altLang="el-GR" sz="2800" dirty="0"/>
              <a:t>J</a:t>
            </a:r>
            <a:r>
              <a:rPr lang="el-GR" altLang="el-GR" sz="2800" dirty="0"/>
              <a:t>. </a:t>
            </a:r>
            <a:r>
              <a:rPr lang="en-US" altLang="el-GR" sz="2800" dirty="0"/>
              <a:t>Klein </a:t>
            </a:r>
            <a:r>
              <a:rPr lang="el-GR" altLang="el-GR" sz="2800" dirty="0"/>
              <a:t>και ο </a:t>
            </a:r>
            <a:r>
              <a:rPr lang="en-US" altLang="el-GR" sz="2800" dirty="0"/>
              <a:t>A</a:t>
            </a:r>
            <a:r>
              <a:rPr lang="el-GR" altLang="el-GR" sz="2800" dirty="0"/>
              <a:t>. </a:t>
            </a:r>
            <a:r>
              <a:rPr lang="en-US" altLang="el-GR" sz="2800" dirty="0" err="1"/>
              <a:t>Koyr</a:t>
            </a:r>
            <a:r>
              <a:rPr lang="el-GR" altLang="el-GR" sz="2800" dirty="0"/>
              <a:t>é. </a:t>
            </a:r>
          </a:p>
          <a:p>
            <a:r>
              <a:rPr lang="el-GR" altLang="el-GR" sz="2800" dirty="0"/>
              <a:t>Κατά  τον </a:t>
            </a:r>
            <a:r>
              <a:rPr lang="en-US" altLang="el-GR" sz="2800" dirty="0"/>
              <a:t>Kuhn</a:t>
            </a:r>
            <a:r>
              <a:rPr lang="el-GR" altLang="el-GR" sz="2800" dirty="0"/>
              <a:t>, το ουσιώδες στοιχείο εξέλιξης της επιστήμης επικεντρώνεται </a:t>
            </a:r>
            <a:r>
              <a:rPr lang="el-GR" altLang="el-GR" sz="2800" i="1" dirty="0"/>
              <a:t>στην απόρριψη ενός “παραδείγματος” (</a:t>
            </a:r>
            <a:r>
              <a:rPr lang="en-US" altLang="el-GR" sz="2800" i="1" dirty="0"/>
              <a:t>paradigm</a:t>
            </a:r>
            <a:r>
              <a:rPr lang="el-GR" altLang="el-GR" sz="2800" i="1" dirty="0"/>
              <a:t>) και στην αντικατάστασή του από ένα άλλο καινούργιο, μιας διαδικασίας που παίρνει τη μορφή επαναστατικής ανατροπής του προηγούμενου </a:t>
            </a:r>
            <a:r>
              <a:rPr lang="en-US" altLang="el-GR" sz="2800" i="1" dirty="0"/>
              <a:t>status</a:t>
            </a:r>
            <a:r>
              <a:rPr lang="el-GR" altLang="el-GR" sz="2800" i="1" dirty="0"/>
              <a:t>.</a:t>
            </a:r>
            <a:r>
              <a:rPr lang="el-GR" altLang="el-GR" sz="2800" dirty="0"/>
              <a:t> </a:t>
            </a:r>
          </a:p>
        </p:txBody>
      </p:sp>
    </p:spTree>
    <p:extLst>
      <p:ext uri="{BB962C8B-B14F-4D97-AF65-F5344CB8AC3E}">
        <p14:creationId xmlns:p14="http://schemas.microsoft.com/office/powerpoint/2010/main" val="36026390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15/28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έννοια του “παραδείγματος” συνδέεται στενά με την “συνήθη επιστήμη”. </a:t>
            </a:r>
          </a:p>
          <a:p>
            <a:r>
              <a:rPr lang="el-GR" altLang="el-GR" sz="2800" dirty="0"/>
              <a:t>“</a:t>
            </a:r>
            <a:r>
              <a:rPr lang="el-GR" altLang="el-GR" sz="2800" i="1" dirty="0"/>
              <a:t>Συνήθης επιστήμη</a:t>
            </a:r>
            <a:r>
              <a:rPr lang="el-GR" altLang="el-GR" sz="2800" dirty="0"/>
              <a:t>” σημαίνει έρευνα βασισμένη αποκλειστικά πάνω σε ένα ή περισσότερα προγενέστερα επιστημονικά επιτεύγματα, που κάποια συγκεκριμένη επιστημονική κοινότητα αναγνωρίζει ότι της παρέχουν τα θεμέλια για την περαιτέρω πρακτική της… </a:t>
            </a:r>
          </a:p>
          <a:p>
            <a:r>
              <a:rPr lang="el-GR" altLang="el-GR" sz="2800" dirty="0"/>
              <a:t>Τα διδακτικά εγχειρίδια παρουσιάζουν το σώμα της παραδεδεγμένης θεωρίας , προβάλλουν αρκετές ή και όλες τις επιτυχείς εφαρμογές της και συγκρίνουν τις εφαρμογές αυτές με παραδειγματικές παρατηρήσεις και πειράματα…</a:t>
            </a:r>
          </a:p>
          <a:p>
            <a:r>
              <a:rPr lang="el-GR" altLang="el-GR" sz="2800" dirty="0"/>
              <a:t>Επιτεύγματα ικανοποιητικά ώστε να προσελκύουν έναν μόνιμο κύκλο υποστηρικτών…. </a:t>
            </a:r>
          </a:p>
        </p:txBody>
      </p:sp>
    </p:spTree>
    <p:extLst>
      <p:ext uri="{BB962C8B-B14F-4D97-AF65-F5344CB8AC3E}">
        <p14:creationId xmlns:p14="http://schemas.microsoft.com/office/powerpoint/2010/main" val="35267844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16/28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Και αρκετά ανοικτά ώστε να αφήνει κάθε είδους πρόβλημα προς λύση για τους λειτουργούς του κύκλου… είναι τα “παραδείγματα” του </a:t>
            </a:r>
            <a:r>
              <a:rPr lang="en-US" altLang="el-GR" sz="2800" dirty="0"/>
              <a:t>Kuhn</a:t>
            </a:r>
            <a:r>
              <a:rPr lang="el-GR" altLang="el-GR" sz="2800" dirty="0"/>
              <a:t> και βέβαια περιλαμβάνουν από κοινού νόμους, θεωρίες, εφαρμογές και όργανα ενώ δίνουν μοντέλα από τα οποία αναδύονται συγκεκριμένες συνεκτικές παραδόσεις επιστημονικής έρευνας.</a:t>
            </a:r>
          </a:p>
          <a:p>
            <a:r>
              <a:rPr lang="el-GR" altLang="el-GR" sz="2800" dirty="0"/>
              <a:t>Κατά την διαδικασία της έρευνας στα πλαίσια της “συνήθους επιστήμης” εμφανίζονται αντινομίες, αντιφάσεις, κάποιες ανωμαλίες, οπότε γίνεται αισθητή η κατάσταση της </a:t>
            </a:r>
            <a:r>
              <a:rPr lang="el-GR" altLang="el-GR" sz="2800" i="1" dirty="0"/>
              <a:t>κρίσης.</a:t>
            </a:r>
            <a:endParaRPr lang="el-GR" altLang="el-GR" sz="2800" dirty="0"/>
          </a:p>
          <a:p>
            <a:r>
              <a:rPr lang="el-GR" altLang="el-GR" sz="2800" dirty="0"/>
              <a:t>“Στην επιστήμη ο νεοτερισμός γίνεται με δυσκολία, η οποία γίνεται φανερή μέσα από την αντίσταση απέναντι σε ένα </a:t>
            </a:r>
            <a:r>
              <a:rPr lang="en-US" altLang="el-GR" sz="2800" dirty="0"/>
              <a:t>background</a:t>
            </a:r>
            <a:r>
              <a:rPr lang="el-GR" altLang="el-GR" sz="2800" dirty="0"/>
              <a:t> που εξυφαίνει η προσδοκία μας. </a:t>
            </a:r>
          </a:p>
        </p:txBody>
      </p:sp>
    </p:spTree>
    <p:extLst>
      <p:ext uri="{BB962C8B-B14F-4D97-AF65-F5344CB8AC3E}">
        <p14:creationId xmlns:p14="http://schemas.microsoft.com/office/powerpoint/2010/main" val="19612308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17/28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Αρχικά, μόνο το αναμενόμενο και το συνηθισμένο γίνονται αντικείμενα εμπειρίας, ακόμα και στις περιπτώσεις όπου πρόκειται αργότερα να διαπιστωθεί ανωμαλία… </a:t>
            </a:r>
          </a:p>
          <a:p>
            <a:r>
              <a:rPr lang="el-GR" altLang="el-GR" sz="2800" dirty="0"/>
              <a:t>Αυτή η επίγνωση της ανωμαλίας ανοίγει μια περίοδο στην οποία οι εννοιολογικές κατηγορίες προσαρμόζονται μέχρι  που το αρχικά ανώμαλο σημείο να γίνει αναμενόμενο.”</a:t>
            </a:r>
          </a:p>
          <a:p>
            <a:r>
              <a:rPr lang="el-GR" altLang="el-GR" sz="2800" dirty="0"/>
              <a:t>Κάποια στιγμή οδηγούμαστε στην απόρριψη του “παραδείγματος” και στην τοποθέτηση ενός άλλου: </a:t>
            </a:r>
          </a:p>
          <a:p>
            <a:r>
              <a:rPr lang="el-GR" altLang="el-GR" sz="2800" dirty="0"/>
              <a:t>“Η μετάβαση από ένα ‘παράδειγμα’ σε κάποιο άλλο στη διάρκεια μιας κρίσης, από την οποία μετάβαση ενδέχεται να αναδυθεί μια νέα παράδοση ‘συνήθους επιστήμης’, απέχει πολύ από το να είναι μια σωρευτική διαδικασία, μια διαδικασία επεξεργασίας ή επέκτασης του παλαιού ‘παραδείγματος’.</a:t>
            </a:r>
          </a:p>
        </p:txBody>
      </p:sp>
    </p:spTree>
    <p:extLst>
      <p:ext uri="{BB962C8B-B14F-4D97-AF65-F5344CB8AC3E}">
        <p14:creationId xmlns:p14="http://schemas.microsoft.com/office/powerpoint/2010/main" val="1372102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755576" y="2420888"/>
            <a:ext cx="7772400" cy="1470025"/>
          </a:xfrm>
        </p:spPr>
        <p:txBody>
          <a:bodyPr>
            <a:normAutofit/>
          </a:bodyPr>
          <a:lstStyle/>
          <a:p>
            <a:r>
              <a:rPr lang="el-GR" altLang="el-GR" dirty="0" err="1"/>
              <a:t>Διαψευστικές</a:t>
            </a:r>
            <a:r>
              <a:rPr lang="el-GR" altLang="el-GR" dirty="0"/>
              <a:t> Θεωρίες (</a:t>
            </a:r>
            <a:r>
              <a:rPr lang="en-US" altLang="el-GR" dirty="0" err="1"/>
              <a:t>fallibilistic</a:t>
            </a:r>
            <a:r>
              <a:rPr lang="en-US" altLang="el-GR" dirty="0"/>
              <a:t>)</a:t>
            </a:r>
            <a:endParaRPr lang="el-GR" dirty="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18/28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Είναι περισσότερο μια </a:t>
            </a:r>
            <a:r>
              <a:rPr lang="el-GR" altLang="el-GR" sz="2800" dirty="0" err="1"/>
              <a:t>επανακατασκευή</a:t>
            </a:r>
            <a:r>
              <a:rPr lang="el-GR" altLang="el-GR" sz="2800" dirty="0"/>
              <a:t> ολόκληρου του πεδίου με καινούργια θεμελιώδη δομικά υλικά… κατά τη διάρκεια της μεταβατικής περιόδου υπάρχει μια ευρεία αλλά ποτέ πλήρης επικάλυψη των προβλημάτων που μπορούν να επιλυθούν με το παλιό και το νέο ‘παράδειγμα’.</a:t>
            </a:r>
          </a:p>
          <a:p>
            <a:r>
              <a:rPr lang="el-GR" altLang="el-GR" sz="2800" dirty="0"/>
              <a:t> Υπάρχει όμως μια αποφασιστική διαφορά στους τρόπους επίλυσης.</a:t>
            </a:r>
          </a:p>
          <a:p>
            <a:r>
              <a:rPr lang="el-GR" altLang="el-GR" sz="2800" dirty="0"/>
              <a:t> Όταν ολοκληρωθεί η μετάβαση η επιστημονική κοινότητα θα έχει πλέον αλλάξει την άποψη που έχει για τον κλάδο, τις μεθόδους του και τους στόχους του”.</a:t>
            </a:r>
          </a:p>
        </p:txBody>
      </p:sp>
    </p:spTree>
    <p:extLst>
      <p:ext uri="{BB962C8B-B14F-4D97-AF65-F5344CB8AC3E}">
        <p14:creationId xmlns:p14="http://schemas.microsoft.com/office/powerpoint/2010/main" val="20196198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n-US" altLang="el-GR" dirty="0" smtClean="0"/>
              <a:t>19/28</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Οι επιστήμονες της νέας περιόδου βλέπουν τα ίδια πράγματα αλλά με τρόπο ασύμβατο με εκείνο της προηγούμενης περιόδου κι έχει ως παράδειγμα μια ιδέα που προέρχεται από την θεωρία της μορφής (</a:t>
            </a:r>
            <a:r>
              <a:rPr lang="en-US" altLang="el-GR" sz="2800" dirty="0"/>
              <a:t>gestalt</a:t>
            </a:r>
            <a:r>
              <a:rPr lang="el-GR" altLang="el-GR" sz="2800" dirty="0"/>
              <a:t>) το σκίτσο μιας πάπιας που μπορεί κανείς να τη δει και ως λαγό, όπως στο</a:t>
            </a:r>
          </a:p>
        </p:txBody>
      </p:sp>
    </p:spTree>
    <p:extLst>
      <p:ext uri="{BB962C8B-B14F-4D97-AF65-F5344CB8AC3E}">
        <p14:creationId xmlns:p14="http://schemas.microsoft.com/office/powerpoint/2010/main" val="14692132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20/28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n-US" altLang="el-GR" sz="2800" b="1" dirty="0" err="1"/>
              <a:t>Imre</a:t>
            </a:r>
            <a:r>
              <a:rPr lang="en-US" altLang="el-GR" sz="2800" b="1" dirty="0"/>
              <a:t> </a:t>
            </a:r>
            <a:r>
              <a:rPr lang="en-US" altLang="el-GR" sz="2800" b="1" dirty="0" err="1"/>
              <a:t>Lakatos</a:t>
            </a:r>
            <a:endParaRPr lang="el-GR" altLang="el-GR" sz="2800" b="1" dirty="0"/>
          </a:p>
          <a:p>
            <a:r>
              <a:rPr lang="el-GR" altLang="el-GR" sz="2800" dirty="0"/>
              <a:t>Ο </a:t>
            </a:r>
            <a:r>
              <a:rPr lang="en-US" altLang="el-GR" sz="2800" dirty="0"/>
              <a:t>L</a:t>
            </a:r>
            <a:r>
              <a:rPr lang="el-GR" altLang="el-GR" sz="2800" dirty="0" err="1"/>
              <a:t>akatos</a:t>
            </a:r>
            <a:r>
              <a:rPr lang="el-GR" altLang="el-GR" sz="2800" dirty="0"/>
              <a:t> ασκεί κριτική στη θέση του </a:t>
            </a:r>
            <a:r>
              <a:rPr lang="en-US" altLang="el-GR" sz="2800" dirty="0"/>
              <a:t>Kuhn</a:t>
            </a:r>
            <a:r>
              <a:rPr lang="el-GR" altLang="el-GR" sz="2800" dirty="0"/>
              <a:t>, εστιάζοντας κυρίως την προσοχή του στο γεγονός ότι ο τελευταίος δεν προσφέρει επαρκή ανάλυση της διαδικασίας επιλογής του νέου ‘παραδείγματος’.</a:t>
            </a:r>
          </a:p>
          <a:p>
            <a:r>
              <a:rPr lang="el-GR" altLang="el-GR" sz="2800" dirty="0"/>
              <a:t>‘Σύμφωνα με τον </a:t>
            </a:r>
            <a:r>
              <a:rPr lang="en-US" altLang="el-GR" sz="2800" dirty="0"/>
              <a:t>K</a:t>
            </a:r>
            <a:r>
              <a:rPr lang="el-GR" altLang="el-GR" sz="2800" dirty="0"/>
              <a:t>. </a:t>
            </a:r>
            <a:r>
              <a:rPr lang="en-US" altLang="el-GR" sz="2800" dirty="0"/>
              <a:t>Popper </a:t>
            </a:r>
            <a:r>
              <a:rPr lang="el-GR" altLang="el-GR" sz="2800" dirty="0"/>
              <a:t>η επιστημονική αλλαγή είναι ορθολογική ή τουλάχιστον, ορθολογικά </a:t>
            </a:r>
            <a:r>
              <a:rPr lang="el-GR" altLang="el-GR" sz="2800" dirty="0" err="1"/>
              <a:t>αναπλάσιμη</a:t>
            </a:r>
            <a:r>
              <a:rPr lang="el-GR" altLang="el-GR" sz="2800" dirty="0"/>
              <a:t> και εμπίπτει στις εξηγητικές αρμοδιότητες της </a:t>
            </a:r>
            <a:r>
              <a:rPr lang="el-GR" altLang="el-GR" sz="2800" i="1" dirty="0"/>
              <a:t>λογικής της ανακάλυψης. </a:t>
            </a:r>
          </a:p>
          <a:p>
            <a:r>
              <a:rPr lang="el-GR" altLang="el-GR" sz="2800" dirty="0"/>
              <a:t>Για τον </a:t>
            </a:r>
            <a:r>
              <a:rPr lang="en-US" altLang="el-GR" sz="2800" dirty="0"/>
              <a:t>Kuhn</a:t>
            </a:r>
            <a:r>
              <a:rPr lang="el-GR" altLang="el-GR" sz="2800" dirty="0"/>
              <a:t> η μετάβαση από το ένα ‘παράδειγμα’ στο άλλο είναι μια μυστικιστική μεταστροφή, η οποία ούτε κατευθύνεται ούτε μπορεί να κατευθυνθεί από ορθολογικούς κανόνες και η οποία υπάγεται, στη δικαιοδοσία της </a:t>
            </a:r>
            <a:r>
              <a:rPr lang="el-GR" altLang="el-GR" sz="2800" i="1" dirty="0"/>
              <a:t>(κοινωνικής) ψυχολογίας της ανακάλυψης.</a:t>
            </a:r>
            <a:r>
              <a:rPr lang="el-GR" altLang="el-GR" sz="2800" dirty="0"/>
              <a:t> </a:t>
            </a:r>
          </a:p>
        </p:txBody>
      </p:sp>
    </p:spTree>
    <p:extLst>
      <p:ext uri="{BB962C8B-B14F-4D97-AF65-F5344CB8AC3E}">
        <p14:creationId xmlns:p14="http://schemas.microsoft.com/office/powerpoint/2010/main" val="1851032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21/28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επιστημονική αλλαγή είναι ένα είδος θρησκευτικής μεταλλαγής. </a:t>
            </a:r>
          </a:p>
          <a:p>
            <a:r>
              <a:rPr lang="el-GR" altLang="el-GR" sz="2800" dirty="0"/>
              <a:t> Για τον </a:t>
            </a:r>
            <a:r>
              <a:rPr lang="en-US" altLang="el-GR" sz="2800" dirty="0" err="1"/>
              <a:t>Lakatos</a:t>
            </a:r>
            <a:r>
              <a:rPr lang="en-US" altLang="el-GR" sz="2800" dirty="0"/>
              <a:t> </a:t>
            </a:r>
            <a:r>
              <a:rPr lang="el-GR" altLang="el-GR" sz="2800" dirty="0"/>
              <a:t>ο </a:t>
            </a:r>
            <a:r>
              <a:rPr lang="en-US" altLang="el-GR" sz="2800" dirty="0"/>
              <a:t>Kuhn</a:t>
            </a:r>
            <a:r>
              <a:rPr lang="el-GR" altLang="el-GR" sz="2800" dirty="0"/>
              <a:t> φαίνεται να ολισθαίνει σε ένα είδος ανορθολογισμού.</a:t>
            </a:r>
          </a:p>
          <a:p>
            <a:r>
              <a:rPr lang="el-GR" altLang="el-GR" sz="2800" dirty="0"/>
              <a:t>Ο </a:t>
            </a:r>
            <a:r>
              <a:rPr lang="en-US" altLang="el-GR" sz="2800" dirty="0" err="1"/>
              <a:t>Lakatos</a:t>
            </a:r>
            <a:r>
              <a:rPr lang="el-GR" altLang="el-GR" sz="2800" dirty="0"/>
              <a:t> προσπαθεί να διαμορφώσει ένα νέο πλαίσιο ενδυναμώνοντας περαιτέρω τη θέση του </a:t>
            </a:r>
            <a:r>
              <a:rPr lang="en-US" altLang="el-GR" sz="2800" dirty="0"/>
              <a:t>Popper</a:t>
            </a:r>
            <a:r>
              <a:rPr lang="el-GR" altLang="el-GR" sz="2800" dirty="0"/>
              <a:t>, ώστε οι επιστημονικές επαναστάσεις να μην εμφανίζονται ως μυστικιστικές μεταστροφές, αλλά ως βήματα μιας ορθολογικής διαδικασίας. </a:t>
            </a:r>
          </a:p>
          <a:p>
            <a:r>
              <a:rPr lang="el-GR" altLang="el-GR" sz="2800" dirty="0"/>
              <a:t>Η ιδέα σύμφωνα με την οποία υπάρχουν ανταγωνιστικά προγράμματα έρευνας μας οδηγεί στο εξής πρόβλημα:</a:t>
            </a:r>
          </a:p>
          <a:p>
            <a:r>
              <a:rPr lang="el-GR" altLang="el-GR" sz="2800" i="1" dirty="0"/>
              <a:t> με ποιο τρόπο απορρίπτονται τα ερευνητικά προγράμματα;</a:t>
            </a:r>
          </a:p>
          <a:p>
            <a:endParaRPr lang="el-GR" altLang="el-GR" sz="2800" dirty="0"/>
          </a:p>
        </p:txBody>
      </p:sp>
    </p:spTree>
    <p:extLst>
      <p:ext uri="{BB962C8B-B14F-4D97-AF65-F5344CB8AC3E}">
        <p14:creationId xmlns:p14="http://schemas.microsoft.com/office/powerpoint/2010/main" val="25285496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22/28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i="1" dirty="0"/>
              <a:t> …Υπάρχουν άραγε αντικειμενικοί (όχι, δηλ. </a:t>
            </a:r>
            <a:r>
              <a:rPr lang="el-GR" altLang="el-GR" sz="2800" i="1" dirty="0" err="1"/>
              <a:t>κοινωνικοψυχολογικοί</a:t>
            </a:r>
            <a:r>
              <a:rPr lang="el-GR" altLang="el-GR" sz="2800" i="1" dirty="0"/>
              <a:t>) λόγοι απόρριψης ενός προγράμματος;</a:t>
            </a:r>
          </a:p>
          <a:p>
            <a:r>
              <a:rPr lang="el-GR" altLang="el-GR" sz="2800" dirty="0"/>
              <a:t>Η απάντηση, σε γενικές γραμμές,  είναι ότι έναν τέτοιο αντικειμενικό λόγο συνιστά η ύπαρξη ενός αντιπάλου ερευνητικού προγράμματος, το οποίο εξηγεί τις προηγούμενες επιτυχίες του ανταγωνιστή του και υπερέχει αυτού, επιδεικνύοντας μεγαλύτερη </a:t>
            </a:r>
            <a:r>
              <a:rPr lang="el-GR" altLang="el-GR" sz="2800" i="1" dirty="0" err="1"/>
              <a:t>ευρετική</a:t>
            </a:r>
            <a:r>
              <a:rPr lang="el-GR" altLang="el-GR" sz="2800" i="1" dirty="0"/>
              <a:t> ισχύ.</a:t>
            </a:r>
          </a:p>
          <a:p>
            <a:r>
              <a:rPr lang="el-GR" altLang="el-GR" sz="2800" i="1" dirty="0"/>
              <a:t> </a:t>
            </a:r>
            <a:r>
              <a:rPr lang="el-GR" altLang="el-GR" sz="2800" dirty="0"/>
              <a:t>Προσοχή όμως: </a:t>
            </a:r>
            <a:r>
              <a:rPr lang="el-GR" altLang="el-GR" sz="2800" i="1" dirty="0"/>
              <a:t>Ακόμα κι’ αν το ηττημένο πρόγραμμα είναι ένα παλιό κουρασμένο, κατεστημένο πρόγραμμα που προσεγγίζει το φυσικό σημείο κορεσμού του, ενδέχεται να εξακολουθήσει να ανθίσταται επί ένα μεγάλο χρονικό διάστημα και</a:t>
            </a:r>
            <a:endParaRPr lang="el-GR" altLang="el-GR" sz="2800" dirty="0"/>
          </a:p>
        </p:txBody>
      </p:sp>
    </p:spTree>
    <p:extLst>
      <p:ext uri="{BB962C8B-B14F-4D97-AF65-F5344CB8AC3E}">
        <p14:creationId xmlns:p14="http://schemas.microsoft.com/office/powerpoint/2010/main" val="22649475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23/28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i="1" dirty="0"/>
              <a:t>να αντέχει στα κτυπήματα εφευρίσκοντας περίτεχνους, αυξητικούς του περιεχομένου νεωτερισμούς – έστω κι αν αυτοί δεν στέφονται από εμπειρικές επιτυχίες. </a:t>
            </a:r>
          </a:p>
          <a:p>
            <a:r>
              <a:rPr lang="el-GR" altLang="el-GR" sz="2800" i="1" dirty="0"/>
              <a:t>Είναι δυσχερέστατο να ηττηθεί ένα πρόγραμμα υποστηριζόμενο από ταλαντούχους επιστήμονες με πλούσια φαντασία.</a:t>
            </a:r>
          </a:p>
          <a:p>
            <a:r>
              <a:rPr lang="el-GR" altLang="el-GR" sz="2800" i="1" dirty="0"/>
              <a:t> Υπάρχει βέβαια η πιθανότητα ορισμένοι πεισματάρηδες υποστηρικτές του ηττημένου προγράμματος να καταφύγουν σε </a:t>
            </a:r>
            <a:r>
              <a:rPr lang="en-US" altLang="el-GR" sz="2800" i="1" dirty="0"/>
              <a:t>ad hoc </a:t>
            </a:r>
            <a:r>
              <a:rPr lang="el-GR" altLang="el-GR" sz="2800" i="1" dirty="0"/>
              <a:t>εξηγήσεις των πειραμάτων ή σε μια δαιμόνια </a:t>
            </a:r>
            <a:r>
              <a:rPr lang="en-US" altLang="el-GR" sz="2800" i="1" dirty="0"/>
              <a:t>ad hoc</a:t>
            </a:r>
            <a:r>
              <a:rPr lang="el-GR" altLang="el-GR" sz="2800" i="1" dirty="0"/>
              <a:t> αναγωγή του προγράμματος που νίκησε σε αυτό που ηττήθηκε.</a:t>
            </a:r>
            <a:endParaRPr lang="el-GR" altLang="el-GR" sz="2800" dirty="0"/>
          </a:p>
        </p:txBody>
      </p:sp>
    </p:spTree>
    <p:extLst>
      <p:ext uri="{BB962C8B-B14F-4D97-AF65-F5344CB8AC3E}">
        <p14:creationId xmlns:p14="http://schemas.microsoft.com/office/powerpoint/2010/main" val="20434654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24/28</a:t>
            </a:r>
            <a:r>
              <a:rPr lang="en-US" altLang="el-GR" dirty="0"/>
              <a:t>)</a:t>
            </a:r>
            <a:endParaRPr lang="el-GR" dirty="0"/>
          </a:p>
        </p:txBody>
      </p:sp>
      <p:sp>
        <p:nvSpPr>
          <p:cNvPr id="3" name="Θέση περιεχομένου 2"/>
          <p:cNvSpPr>
            <a:spLocks noGrp="1"/>
          </p:cNvSpPr>
          <p:nvPr>
            <p:ph idx="1"/>
          </p:nvPr>
        </p:nvSpPr>
        <p:spPr/>
        <p:txBody>
          <a:bodyPr>
            <a:normAutofit fontScale="92500"/>
          </a:bodyPr>
          <a:lstStyle/>
          <a:p>
            <a:r>
              <a:rPr lang="el-GR" altLang="el-GR" sz="2400" dirty="0"/>
              <a:t>Ο </a:t>
            </a:r>
            <a:r>
              <a:rPr lang="en-US" altLang="el-GR" sz="2400" dirty="0" err="1"/>
              <a:t>Lakatos</a:t>
            </a:r>
            <a:r>
              <a:rPr lang="en-US" altLang="el-GR" sz="2400" dirty="0"/>
              <a:t> </a:t>
            </a:r>
            <a:r>
              <a:rPr lang="el-GR" altLang="el-GR" sz="2400" dirty="0"/>
              <a:t>απορρίπτει την αντίληψη ότι η απόρριψη ενός ερευνητικού προγράμματος οφείλεται σε κάποιο </a:t>
            </a:r>
            <a:r>
              <a:rPr lang="el-GR" altLang="el-GR" sz="2400" i="1" dirty="0"/>
              <a:t>“αποφασιστικό πείραμα”</a:t>
            </a:r>
            <a:r>
              <a:rPr lang="el-GR" altLang="el-GR" sz="2400" dirty="0"/>
              <a:t>: </a:t>
            </a:r>
            <a:r>
              <a:rPr lang="el-GR" altLang="el-GR" sz="2400" i="1" dirty="0"/>
              <a:t>Μόνο με μια εξαιρετικά δύσκολη και – απροσδιόριστα – μακρόχρονη διαδικασία μπορεί να καταξιωθεί ένα ερευνητικό πρόγραμμα εκτοπίζοντας τον αντίπαλό του… μπορούμε πάντα εκ των υστέρων – να χαρακτηρίσουμε αποφασιστικό ένα πείραμα το οποίο παρέχει κάποιες θεαματικές </a:t>
            </a:r>
            <a:r>
              <a:rPr lang="el-GR" altLang="el-GR" sz="2400" i="1" dirty="0" err="1"/>
              <a:t>επιρρωτικές</a:t>
            </a:r>
            <a:r>
              <a:rPr lang="el-GR" altLang="el-GR" sz="2400" i="1" dirty="0"/>
              <a:t> ενδείξεις υπέρ του νικητή, ενώ ταυτόχρονα συνιστά αποτυχία για τον ηττημένο… </a:t>
            </a:r>
          </a:p>
          <a:p>
            <a:r>
              <a:rPr lang="el-GR" altLang="el-GR" sz="2400" i="1" dirty="0"/>
              <a:t>Είναι ενδεχόμενο ένας τραχύς επιστήμονας να εγείρει αξιώσεις, ισχυριζόμενος ότι το πείραμά του νίκησε ένα πρόγραμμα – και δεν αποκλείεται να ενστερνιστούν τις απόψεις του ακόμα και κάποιες πτέρυγες της επιστημονικής κοινότητας.</a:t>
            </a:r>
            <a:endParaRPr lang="el-GR" altLang="el-GR" sz="2400" dirty="0"/>
          </a:p>
        </p:txBody>
      </p:sp>
    </p:spTree>
    <p:extLst>
      <p:ext uri="{BB962C8B-B14F-4D97-AF65-F5344CB8AC3E}">
        <p14:creationId xmlns:p14="http://schemas.microsoft.com/office/powerpoint/2010/main" val="30757143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25/28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i="1" dirty="0"/>
              <a:t>Αλλά αν, λίγα χρόνια αργότερα, ένας επιστήμονας του ηττημένου στρατοπέδου επεξεργαστεί μια επιστημονική εξήγηση του υποτιθέμενου αποφασιστικού πειράματος εντός των ορίων του ηττημένου, υποτίθεται, προγράμματος (ή σε ακολουθία με αυτό) είναι πιθανό να </a:t>
            </a:r>
            <a:r>
              <a:rPr lang="el-GR" sz="2800" i="1" dirty="0" err="1"/>
              <a:t>απολέσει</a:t>
            </a:r>
            <a:r>
              <a:rPr lang="el-GR" sz="2800" i="1" dirty="0"/>
              <a:t>  το αποφασιστικό πείραμα, τους τίτλους τιμής που του απονεμήθηκαν και να μετατραπεί από επισφραγιστικό της ήττας στοιχείο σε νέα νίκη του εν λόγω προγράμματος.</a:t>
            </a:r>
          </a:p>
          <a:p>
            <a:pPr>
              <a:defRPr/>
            </a:pPr>
            <a:r>
              <a:rPr lang="el-GR" sz="2800" dirty="0"/>
              <a:t>Έτσι ο</a:t>
            </a:r>
            <a:r>
              <a:rPr lang="el-GR" sz="2800" i="1" dirty="0"/>
              <a:t> </a:t>
            </a:r>
            <a:r>
              <a:rPr lang="en-US" sz="2800" dirty="0" err="1"/>
              <a:t>Lakatos</a:t>
            </a:r>
            <a:r>
              <a:rPr lang="el-GR" sz="2800" dirty="0"/>
              <a:t> αποδίδει στον </a:t>
            </a:r>
            <a:r>
              <a:rPr lang="en-US" sz="2800" dirty="0"/>
              <a:t>Kuhn </a:t>
            </a:r>
            <a:r>
              <a:rPr lang="el-GR" sz="2800" dirty="0"/>
              <a:t>μια ανάδειξη της ψυχολογίας της επιστήμης. </a:t>
            </a:r>
          </a:p>
          <a:p>
            <a:pPr marL="0" indent="0">
              <a:buFontTx/>
              <a:buNone/>
              <a:defRPr/>
            </a:pPr>
            <a:r>
              <a:rPr lang="el-GR" sz="2800" i="1" dirty="0"/>
              <a:t>	</a:t>
            </a:r>
            <a:endParaRPr lang="el-GR" sz="2800" dirty="0"/>
          </a:p>
        </p:txBody>
      </p:sp>
    </p:spTree>
    <p:extLst>
      <p:ext uri="{BB962C8B-B14F-4D97-AF65-F5344CB8AC3E}">
        <p14:creationId xmlns:p14="http://schemas.microsoft.com/office/powerpoint/2010/main" val="32701942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26/28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Αλλά η ψυχολογία της επιστήμης δεν είναι αυτόνομη, γιατί η ορθολογικά ανασυγκροτημένη ανάπτυξη της επιστήμης εκτυλίσσεται στην ουσία σε ένα κόσμο αρθρωμένης γνώσης, που είναι ανεξάρτητη από τα υποκείμενα της γνώσης.</a:t>
            </a:r>
          </a:p>
          <a:p>
            <a:r>
              <a:rPr lang="el-GR" altLang="el-GR" sz="2800" dirty="0"/>
              <a:t>Ο </a:t>
            </a:r>
            <a:r>
              <a:rPr lang="en-US" altLang="el-GR" sz="2800" dirty="0" err="1"/>
              <a:t>Lakatos</a:t>
            </a:r>
            <a:r>
              <a:rPr lang="el-GR" altLang="el-GR" sz="2800" dirty="0"/>
              <a:t> ήταν επηρεασμένος από τον </a:t>
            </a:r>
            <a:r>
              <a:rPr lang="en-US" altLang="el-GR" sz="2800" dirty="0"/>
              <a:t>Hegel</a:t>
            </a:r>
            <a:r>
              <a:rPr lang="el-GR" altLang="el-GR" sz="2800" dirty="0"/>
              <a:t> και βλέπει την εξέλιξη της ιστορίας του πνεύματος με </a:t>
            </a:r>
            <a:r>
              <a:rPr lang="el-GR" altLang="el-GR" sz="2800" dirty="0" err="1"/>
              <a:t>εγελιανή</a:t>
            </a:r>
            <a:r>
              <a:rPr lang="el-GR" altLang="el-GR" sz="2800" dirty="0"/>
              <a:t> διαλεκτική. </a:t>
            </a:r>
          </a:p>
          <a:p>
            <a:r>
              <a:rPr lang="el-GR" altLang="el-GR" sz="2800" dirty="0"/>
              <a:t>Μέσα στο αυτό ρεύμα είχε αναπτυχθεί στην δεκαετία του 60 το ρεύμα της κοινωνιολογίας της γνώσης στην οποία κατέληγαν ρεύματα μαρξιστικά, όπως ο </a:t>
            </a:r>
            <a:r>
              <a:rPr lang="en-US" altLang="el-GR" sz="2800" dirty="0"/>
              <a:t>Jean Pierre </a:t>
            </a:r>
            <a:r>
              <a:rPr lang="en-US" altLang="el-GR" sz="2800" dirty="0" err="1"/>
              <a:t>Vernant</a:t>
            </a:r>
            <a:r>
              <a:rPr lang="en-US" altLang="el-GR" sz="2800" dirty="0"/>
              <a:t> </a:t>
            </a:r>
            <a:r>
              <a:rPr lang="el-GR" altLang="el-GR" sz="2800" dirty="0"/>
              <a:t>αλλά κι εκείνοι του ανθρωπολογικού ρεύματος του </a:t>
            </a:r>
            <a:r>
              <a:rPr lang="en-US" altLang="el-GR" sz="2800" dirty="0"/>
              <a:t>Emile Durkheim</a:t>
            </a:r>
            <a:r>
              <a:rPr lang="el-GR" altLang="el-GR" sz="2800" dirty="0"/>
              <a:t> ή </a:t>
            </a:r>
            <a:r>
              <a:rPr lang="en-US" altLang="el-GR" sz="2800" dirty="0"/>
              <a:t>Levy</a:t>
            </a:r>
            <a:r>
              <a:rPr lang="el-GR" altLang="el-GR" sz="2800" dirty="0"/>
              <a:t>~</a:t>
            </a:r>
            <a:r>
              <a:rPr lang="en-US" altLang="el-GR" sz="2800" dirty="0"/>
              <a:t>Strauss</a:t>
            </a:r>
            <a:r>
              <a:rPr lang="el-GR" altLang="el-GR" sz="2800" dirty="0"/>
              <a:t>.</a:t>
            </a:r>
          </a:p>
        </p:txBody>
      </p:sp>
    </p:spTree>
    <p:extLst>
      <p:ext uri="{BB962C8B-B14F-4D97-AF65-F5344CB8AC3E}">
        <p14:creationId xmlns:p14="http://schemas.microsoft.com/office/powerpoint/2010/main" val="35748387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27/28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Εκείνο που έχει ιδιαίτερη σημασία, για τον </a:t>
            </a:r>
            <a:r>
              <a:rPr lang="en-US" altLang="el-GR" sz="2800" dirty="0" err="1"/>
              <a:t>Lakatos</a:t>
            </a:r>
            <a:r>
              <a:rPr lang="el-GR" altLang="el-GR" sz="2800" dirty="0"/>
              <a:t>, είναι η άποψη του για την </a:t>
            </a:r>
            <a:r>
              <a:rPr lang="el-GR" altLang="el-GR" sz="2800" dirty="0" err="1"/>
              <a:t>εξελιξιμότητα</a:t>
            </a:r>
            <a:r>
              <a:rPr lang="el-GR" altLang="el-GR" sz="2800" dirty="0"/>
              <a:t> των Μαθηματικών, κάτι που το έδειξε με ένα συγκεκριμένο παράδειγμα στην διδακτορική του διατριβή υπό την επίβλεψη των </a:t>
            </a:r>
            <a:r>
              <a:rPr lang="en-US" altLang="el-GR" sz="2800" dirty="0" err="1"/>
              <a:t>Polya</a:t>
            </a:r>
            <a:r>
              <a:rPr lang="en-US" altLang="el-GR" sz="2800" dirty="0"/>
              <a:t> </a:t>
            </a:r>
            <a:r>
              <a:rPr lang="el-GR" altLang="el-GR" sz="2800" dirty="0"/>
              <a:t>και </a:t>
            </a:r>
            <a:r>
              <a:rPr lang="en-US" altLang="el-GR" sz="2800" dirty="0"/>
              <a:t>Popper</a:t>
            </a:r>
            <a:r>
              <a:rPr lang="el-GR" altLang="el-GR" sz="2800" dirty="0"/>
              <a:t>. </a:t>
            </a:r>
          </a:p>
          <a:p>
            <a:r>
              <a:rPr lang="el-GR" altLang="el-GR" sz="2800" dirty="0"/>
              <a:t>Στο </a:t>
            </a:r>
            <a:r>
              <a:rPr lang="en-US" altLang="el-GR" sz="2800" i="1" dirty="0"/>
              <a:t>Proofs and Refutation </a:t>
            </a:r>
            <a:r>
              <a:rPr lang="el-GR" altLang="el-GR" sz="2800" dirty="0"/>
              <a:t>δείχνει την εξέλιξη του τύπου του </a:t>
            </a:r>
            <a:r>
              <a:rPr lang="en-US" altLang="el-GR" sz="2800" dirty="0"/>
              <a:t>Euler</a:t>
            </a:r>
            <a:r>
              <a:rPr lang="el-GR" altLang="el-GR" sz="2800" dirty="0"/>
              <a:t> για τα πολύεδρα που συνδέει τις έδρες Ε, τις ακμές Α, και τις κορυφές Κ ενός κανονικού πολυέδρου.</a:t>
            </a:r>
          </a:p>
          <a:p>
            <a:r>
              <a:rPr lang="el-GR" altLang="el-GR" sz="2800" dirty="0"/>
              <a:t> Ο τύπος αυτός είναι </a:t>
            </a:r>
            <a:r>
              <a:rPr lang="el-GR" altLang="el-GR" sz="2800" i="1" dirty="0"/>
              <a:t>Κ-Α+Ε=2. </a:t>
            </a:r>
            <a:r>
              <a:rPr lang="el-GR" altLang="el-GR" sz="2800" dirty="0"/>
              <a:t> </a:t>
            </a:r>
          </a:p>
          <a:p>
            <a:r>
              <a:rPr lang="el-GR" altLang="el-GR" sz="2800" dirty="0"/>
              <a:t>Με αφορμή την ιστορική ανάδειξη κι εξέλιξη του τύπου αυτού δείχνει την θεωρία του για τα μαθηματικά ως </a:t>
            </a:r>
            <a:r>
              <a:rPr lang="el-GR" altLang="el-GR" sz="2800" dirty="0" err="1"/>
              <a:t>ψευδοεμπειρική</a:t>
            </a:r>
            <a:r>
              <a:rPr lang="el-GR" altLang="el-GR" sz="2800" dirty="0"/>
              <a:t> επιστήμη υποδεικνύοντας τον δυναμικό χαρακτήρα της μαθηματικής ανακάλυψης.</a:t>
            </a:r>
          </a:p>
        </p:txBody>
      </p:sp>
    </p:spTree>
    <p:extLst>
      <p:ext uri="{BB962C8B-B14F-4D97-AF65-F5344CB8AC3E}">
        <p14:creationId xmlns:p14="http://schemas.microsoft.com/office/powerpoint/2010/main" val="364347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1/28)</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Μέσα </a:t>
            </a:r>
            <a:r>
              <a:rPr lang="el-GR" altLang="el-GR" sz="2800" dirty="0" err="1"/>
              <a:t>σ'αυτή</a:t>
            </a:r>
            <a:r>
              <a:rPr lang="el-GR" altLang="el-GR" sz="2800" dirty="0"/>
              <a:t> την πορεία της </a:t>
            </a:r>
            <a:r>
              <a:rPr lang="el-GR" altLang="el-GR" sz="2800" dirty="0" err="1"/>
              <a:t>σχετικοποίησης</a:t>
            </a:r>
            <a:r>
              <a:rPr lang="el-GR" altLang="el-GR" sz="2800" dirty="0"/>
              <a:t> της σημασίας της αλήθειας στον 20</a:t>
            </a:r>
            <a:r>
              <a:rPr lang="el-GR" altLang="el-GR" sz="2800" baseline="30000" dirty="0"/>
              <a:t>ο</a:t>
            </a:r>
            <a:r>
              <a:rPr lang="el-GR" altLang="el-GR" sz="2800" dirty="0"/>
              <a:t> αιώνα αναπτύχθηκαν επιστημολογικές προτάσεις που έθεταν τα ζητήματα σε άλλη βάση. </a:t>
            </a:r>
            <a:endParaRPr lang="en-US" altLang="el-GR" sz="2800" dirty="0"/>
          </a:p>
          <a:p>
            <a:r>
              <a:rPr lang="el-GR" altLang="el-GR" sz="2800" dirty="0"/>
              <a:t>Αυτές οφείλονται στον </a:t>
            </a:r>
            <a:r>
              <a:rPr lang="el-GR" altLang="el-GR" sz="2800" dirty="0" err="1"/>
              <a:t>Bachelard</a:t>
            </a:r>
            <a:r>
              <a:rPr lang="el-GR" altLang="el-GR" sz="2800" dirty="0"/>
              <a:t>, </a:t>
            </a:r>
            <a:r>
              <a:rPr lang="el-GR" altLang="el-GR" sz="2800" dirty="0" err="1"/>
              <a:t>Popper</a:t>
            </a:r>
            <a:r>
              <a:rPr lang="el-GR" altLang="el-GR" sz="2800" dirty="0"/>
              <a:t>, </a:t>
            </a:r>
            <a:r>
              <a:rPr lang="en-US" altLang="el-GR" sz="2800" dirty="0"/>
              <a:t>Kuhn</a:t>
            </a:r>
            <a:r>
              <a:rPr lang="el-GR" altLang="el-GR" sz="2800" dirty="0"/>
              <a:t>, </a:t>
            </a:r>
            <a:r>
              <a:rPr lang="el-GR" altLang="el-GR" sz="2800" dirty="0" err="1"/>
              <a:t>Lakatos</a:t>
            </a:r>
            <a:r>
              <a:rPr lang="el-GR" altLang="el-GR" sz="2800" dirty="0"/>
              <a:t>, </a:t>
            </a:r>
            <a:r>
              <a:rPr lang="el-GR" altLang="el-GR" sz="2800" dirty="0" err="1"/>
              <a:t>Feyerabend</a:t>
            </a:r>
            <a:r>
              <a:rPr lang="el-GR" altLang="el-GR" sz="2800" dirty="0"/>
              <a:t> </a:t>
            </a:r>
            <a:r>
              <a:rPr lang="el-GR" altLang="el-GR" sz="2800" dirty="0" err="1"/>
              <a:t>κ.ά</a:t>
            </a:r>
            <a:r>
              <a:rPr lang="el-GR" altLang="el-GR" sz="2800" dirty="0"/>
              <a:t> και ονομάζονται </a:t>
            </a:r>
            <a:endParaRPr lang="en-US" altLang="el-GR" sz="2800" dirty="0"/>
          </a:p>
          <a:p>
            <a:r>
              <a:rPr lang="el-GR" altLang="el-GR" sz="2800" i="1" dirty="0" err="1"/>
              <a:t>διαψευστικές</a:t>
            </a:r>
            <a:r>
              <a:rPr lang="el-GR" altLang="el-GR" sz="2800" dirty="0"/>
              <a:t> ( </a:t>
            </a:r>
            <a:r>
              <a:rPr lang="el-GR" altLang="el-GR" sz="2800" dirty="0" err="1"/>
              <a:t>fallibilistic</a:t>
            </a:r>
            <a:r>
              <a:rPr lang="el-GR" altLang="el-GR" sz="2800" dirty="0"/>
              <a:t>), ή </a:t>
            </a:r>
            <a:r>
              <a:rPr lang="el-GR" altLang="el-GR" sz="2800" i="1" dirty="0"/>
              <a:t>επισφαλείς</a:t>
            </a:r>
          </a:p>
          <a:p>
            <a:r>
              <a:rPr lang="el-GR" altLang="el-GR" sz="2800" dirty="0"/>
              <a:t>Τοποθετούν την επιστήμη σε μια συμπληρωματική στάση εκείνης που την καταλαβαίνουμε παραδοσιακά. </a:t>
            </a:r>
          </a:p>
          <a:p>
            <a:r>
              <a:rPr lang="el-GR" altLang="el-GR" sz="2800" dirty="0"/>
              <a:t>Ξεκινάμε με την συζήτηση που είχε γίνει για το κριτήριο της </a:t>
            </a:r>
            <a:r>
              <a:rPr lang="el-GR" altLang="el-GR" sz="2800" dirty="0" err="1"/>
              <a:t>επαληθευσιμότητας</a:t>
            </a:r>
            <a:r>
              <a:rPr lang="el-GR" altLang="el-GR" sz="2800" dirty="0"/>
              <a:t>. </a:t>
            </a:r>
          </a:p>
          <a:p>
            <a:r>
              <a:rPr lang="el-GR" altLang="el-GR" sz="2800" dirty="0"/>
              <a:t>Οι φυσικοί νόμοι για τον </a:t>
            </a:r>
            <a:r>
              <a:rPr lang="el-GR" altLang="el-GR" sz="2800" dirty="0" err="1"/>
              <a:t>Popper</a:t>
            </a:r>
            <a:r>
              <a:rPr lang="el-GR" altLang="el-GR" sz="2800" dirty="0"/>
              <a:t> δεν είναι επαληθεύσιμοι με το τυπικό νόημα που θα ήθελε ο νεοθετικισμός.</a:t>
            </a:r>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28/28</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Τα μαθηματικά </a:t>
            </a:r>
            <a:r>
              <a:rPr lang="el-GR" altLang="el-GR" sz="2800" dirty="0" err="1"/>
              <a:t>γι</a:t>
            </a:r>
            <a:r>
              <a:rPr lang="el-GR" altLang="el-GR" sz="2800" dirty="0"/>
              <a:t> αυτόν δεν αναπτύσσονται μέσα από μια μονότονη αύξηση του αριθμού των αυστηρά εδραιωμένων θεωρημάτων, αλλά μέσα από την ακατάπαυστη βελτίωση υποθέσεων με εικασίες και κριτική, με τη λογική των αποδείξεων και των ανασκευών. </a:t>
            </a:r>
          </a:p>
          <a:p>
            <a:r>
              <a:rPr lang="el-GR" altLang="el-GR" sz="2800" dirty="0"/>
              <a:t>Η Θεωρία του </a:t>
            </a:r>
            <a:r>
              <a:rPr lang="en-US" altLang="el-GR" sz="2800" dirty="0" err="1"/>
              <a:t>Lakatos</a:t>
            </a:r>
            <a:r>
              <a:rPr lang="en-US" altLang="el-GR" sz="2800" dirty="0"/>
              <a:t> </a:t>
            </a:r>
            <a:r>
              <a:rPr lang="el-GR" altLang="el-GR" sz="2800" dirty="0"/>
              <a:t>έγινε ένας τρόπος διαβάσματος πλέον της ιστορίας των Μαθηματικών.</a:t>
            </a:r>
          </a:p>
          <a:p>
            <a:pPr>
              <a:defRPr/>
            </a:pPr>
            <a:endParaRPr lang="el-GR" sz="2800" dirty="0"/>
          </a:p>
        </p:txBody>
      </p:sp>
    </p:spTree>
    <p:extLst>
      <p:ext uri="{BB962C8B-B14F-4D97-AF65-F5344CB8AC3E}">
        <p14:creationId xmlns:p14="http://schemas.microsoft.com/office/powerpoint/2010/main" val="16657995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altLang="el-GR" sz="2000" dirty="0" err="1"/>
              <a:t>Διαψευστικές</a:t>
            </a:r>
            <a:r>
              <a:rPr lang="el-GR" altLang="el-GR" sz="2000" dirty="0"/>
              <a:t> Θεωρίες (</a:t>
            </a:r>
            <a:r>
              <a:rPr lang="en-US" altLang="el-GR" sz="2000" dirty="0" err="1"/>
              <a:t>fallibilistic</a:t>
            </a:r>
            <a:r>
              <a:rPr lang="en-US" altLang="el-GR" sz="2000" dirty="0" smtClean="0"/>
              <a:t>)</a:t>
            </a:r>
            <a:r>
              <a:rPr lang="el-GR" sz="2000" dirty="0" smtClean="0"/>
              <a:t>».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2/28</a:t>
            </a:r>
            <a:r>
              <a:rPr lang="en-US" alt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Έχουν μορφή ολικών προτάσεων και ανοίγουν έναν άπειρο ορίζοντα δυνατών παρατηρήσεων. </a:t>
            </a:r>
          </a:p>
          <a:p>
            <a:r>
              <a:rPr lang="el-GR" altLang="el-GR" sz="2800" dirty="0"/>
              <a:t>Η πρόταση, π.χ. </a:t>
            </a:r>
            <a:r>
              <a:rPr lang="el-GR" altLang="el-GR" sz="2800" i="1" dirty="0"/>
              <a:t>κάθε χαλκός είναι αγωγός ηλεκτρισμού</a:t>
            </a:r>
            <a:r>
              <a:rPr lang="el-GR" altLang="el-GR" sz="2800" dirty="0"/>
              <a:t>, που έχει μορφή καθολικού νόμου της φύσης, δεν είναι επαληθεύσιμη, μια και είναι αδύνατο να παρατηρηθεί όλος ο χαλκός μέσα στο σύμπαν. </a:t>
            </a:r>
          </a:p>
          <a:p>
            <a:r>
              <a:rPr lang="el-GR" altLang="el-GR" sz="2800" dirty="0"/>
              <a:t>Οι καθολικές προτάσεις αν και δεν μπορούν να επαληθευτούν πλήρως, μπορούν εντούτοις να αναιρεθούν πλήρως με μια </a:t>
            </a:r>
            <a:r>
              <a:rPr lang="el-GR" altLang="el-GR" sz="2800" dirty="0" err="1"/>
              <a:t>αντιλέγουσα</a:t>
            </a:r>
            <a:r>
              <a:rPr lang="el-GR" altLang="el-GR" sz="2800" dirty="0"/>
              <a:t> πρόταση.</a:t>
            </a:r>
          </a:p>
          <a:p>
            <a:r>
              <a:rPr lang="el-GR" altLang="el-GR" sz="2800" dirty="0"/>
              <a:t> Ας πάρουμε την πρόταση “όλοι οι κύκνοι είναι λευκοί” διαψεύδεται αμέσως μόλις βρεθεί μαύρος κύκνος.</a:t>
            </a:r>
          </a:p>
        </p:txBody>
      </p:sp>
    </p:spTree>
    <p:extLst>
      <p:ext uri="{BB962C8B-B14F-4D97-AF65-F5344CB8AC3E}">
        <p14:creationId xmlns:p14="http://schemas.microsoft.com/office/powerpoint/2010/main" val="1762147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3/28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Την πρόταση “υπάρχει μονοκέρατος” μπορούμε να την επαληθεύσουμε, ως υπαρκτική πρόταση, αλλά όχι να την αναιρέσουμε.  </a:t>
            </a:r>
          </a:p>
          <a:p>
            <a:r>
              <a:rPr lang="el-GR" altLang="el-GR" sz="2800" dirty="0"/>
              <a:t>Οι θεωρίες λοιπόν αποτελούν επαγωγικές επαληθεύσεις εμπειρικών δεδομένων. </a:t>
            </a:r>
          </a:p>
          <a:p>
            <a:r>
              <a:rPr lang="el-GR" altLang="el-GR" sz="2800" dirty="0"/>
              <a:t>Αυτές γεννιόνται ως υποθέσεις ή εικασίες, που έχουν μια μονόπλευρη σχέση με το υλικό των γεγονότων: </a:t>
            </a:r>
            <a:r>
              <a:rPr lang="el-GR" altLang="el-GR" sz="2800" i="1" dirty="0"/>
              <a:t>μπορούν να διαψεύδονται μέσα στα γεγονότα και όχι να επαληθεύονται</a:t>
            </a:r>
            <a:r>
              <a:rPr lang="el-GR" altLang="el-GR" sz="2800" dirty="0"/>
              <a:t>.</a:t>
            </a:r>
          </a:p>
          <a:p>
            <a:r>
              <a:rPr lang="el-GR" altLang="el-GR" sz="2800" dirty="0"/>
              <a:t> Η παρατήρηση, που είναι πάντα ανοιχτή, μπορεί να τις αναιρεί ανακαλύπτοντας το ψεύδος των </a:t>
            </a:r>
            <a:r>
              <a:rPr lang="el-GR" altLang="el-GR" sz="2800" dirty="0" err="1"/>
              <a:t>παρατηρήσιμων</a:t>
            </a:r>
            <a:r>
              <a:rPr lang="el-GR" altLang="el-GR" sz="2800" dirty="0"/>
              <a:t> συνεπειών.</a:t>
            </a:r>
          </a:p>
          <a:p>
            <a:r>
              <a:rPr lang="el-GR" altLang="el-GR" sz="2800" dirty="0"/>
              <a:t> Στη διαδικασία του εμπειρικού ελέγχου λογικό όριο δεν υπάρχει. </a:t>
            </a:r>
          </a:p>
        </p:txBody>
      </p:sp>
    </p:spTree>
    <p:extLst>
      <p:ext uri="{BB962C8B-B14F-4D97-AF65-F5344CB8AC3E}">
        <p14:creationId xmlns:p14="http://schemas.microsoft.com/office/powerpoint/2010/main" val="3565306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4/28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Η ανάπτυξη της γνώσης, που συντελείται έτσι σε τρία στάδια,</a:t>
            </a:r>
          </a:p>
          <a:p>
            <a:r>
              <a:rPr lang="el-GR" altLang="el-GR" sz="2800" dirty="0"/>
              <a:t>α) με τη διαισθητική φανταστική διαμόρφωση μιας εικασίας,</a:t>
            </a:r>
          </a:p>
          <a:p>
            <a:r>
              <a:rPr lang="el-GR" altLang="el-GR" sz="2800" dirty="0"/>
              <a:t>β) με τη λογική παραγωγή των </a:t>
            </a:r>
            <a:r>
              <a:rPr lang="el-GR" altLang="el-GR" sz="2800" dirty="0" err="1"/>
              <a:t>παρατηρήσιμων</a:t>
            </a:r>
            <a:r>
              <a:rPr lang="el-GR" altLang="el-GR" sz="2800" dirty="0"/>
              <a:t> συνεπειών της και </a:t>
            </a:r>
          </a:p>
          <a:p>
            <a:r>
              <a:rPr lang="el-GR" altLang="el-GR" sz="2800" dirty="0"/>
              <a:t>γ) με την έκθεση των συνεπειών αυτών σε εμπειρικό έλεγχο,</a:t>
            </a:r>
          </a:p>
          <a:p>
            <a:r>
              <a:rPr lang="el-GR" altLang="el-GR" sz="2800" dirty="0"/>
              <a:t>δείχνει ότι τίποτε οριστικό και βέβαιο δεν υπάρχει στην επιστήμη. </a:t>
            </a:r>
          </a:p>
          <a:p>
            <a:r>
              <a:rPr lang="el-GR" altLang="el-GR" sz="2800" dirty="0"/>
              <a:t>Το κεφάλαιό της είναι το λάθος και όχι η αλήθεια.</a:t>
            </a:r>
          </a:p>
          <a:p>
            <a:r>
              <a:rPr lang="el-GR" altLang="el-GR" sz="2800" dirty="0"/>
              <a:t> Και η κλασσική επιστημολογική σύσταση να επιδιώκεις τη βεβαιότητα στην γνώση αντιστρέφεται:</a:t>
            </a:r>
          </a:p>
        </p:txBody>
      </p:sp>
    </p:spTree>
    <p:extLst>
      <p:ext uri="{BB962C8B-B14F-4D97-AF65-F5344CB8AC3E}">
        <p14:creationId xmlns:p14="http://schemas.microsoft.com/office/powerpoint/2010/main" val="1105402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5/28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Να μην τρέπεσαι προς την βεβαιότητα (μια και η επιστήμη προσφέρει μόνο δοκιμαστικές και </a:t>
            </a:r>
            <a:r>
              <a:rPr lang="el-GR" sz="2800" dirty="0" err="1"/>
              <a:t>διαψεύσιμες</a:t>
            </a:r>
            <a:r>
              <a:rPr lang="el-GR" sz="2800" dirty="0"/>
              <a:t> προτάσεις). </a:t>
            </a:r>
          </a:p>
          <a:p>
            <a:pPr>
              <a:defRPr/>
            </a:pPr>
            <a:r>
              <a:rPr lang="el-GR" sz="2800" dirty="0"/>
              <a:t>Κάνε τις υποθέσεις σου τόσο απλά ελέγξιμες όσο γίνεται.</a:t>
            </a:r>
          </a:p>
          <a:p>
            <a:pPr>
              <a:defRPr/>
            </a:pPr>
            <a:r>
              <a:rPr lang="el-GR" sz="2800" dirty="0"/>
              <a:t> Αντί για αλήθεια μπορούμε να κάνουμε λόγο μόνο για </a:t>
            </a:r>
            <a:r>
              <a:rPr lang="el-GR" sz="2800" i="1" dirty="0"/>
              <a:t>επιβεβαίωση </a:t>
            </a:r>
            <a:r>
              <a:rPr lang="el-GR" sz="2800" dirty="0"/>
              <a:t>που </a:t>
            </a:r>
            <a:r>
              <a:rPr lang="el-GR" sz="2800" dirty="0" err="1"/>
              <a:t>παραπέμπτει</a:t>
            </a:r>
            <a:r>
              <a:rPr lang="el-GR" sz="2800" dirty="0"/>
              <a:t>  στις απόψεις του </a:t>
            </a:r>
            <a:r>
              <a:rPr lang="en-US" sz="2800" dirty="0"/>
              <a:t>Dewey</a:t>
            </a:r>
            <a:r>
              <a:rPr lang="el-GR" sz="2800" dirty="0"/>
              <a:t>. </a:t>
            </a:r>
          </a:p>
          <a:p>
            <a:pPr>
              <a:defRPr/>
            </a:pPr>
            <a:r>
              <a:rPr lang="el-GR" sz="2800" dirty="0"/>
              <a:t>Παλαιότερος του </a:t>
            </a:r>
            <a:r>
              <a:rPr lang="el-GR" sz="2800" dirty="0" err="1"/>
              <a:t>Popper</a:t>
            </a:r>
            <a:r>
              <a:rPr lang="el-GR" sz="2800" dirty="0"/>
              <a:t>, ο </a:t>
            </a:r>
            <a:r>
              <a:rPr lang="el-GR" sz="2800" dirty="0" err="1"/>
              <a:t>Bachelard</a:t>
            </a:r>
            <a:r>
              <a:rPr lang="el-GR" sz="2800" dirty="0"/>
              <a:t> (1884 - 1962) είχε διατυπώσει, </a:t>
            </a:r>
            <a:r>
              <a:rPr lang="el-GR" sz="2800" dirty="0" err="1"/>
              <a:t>διαψευστικές</a:t>
            </a:r>
            <a:r>
              <a:rPr lang="el-GR" sz="2800" dirty="0"/>
              <a:t> αντιλήψεις.</a:t>
            </a:r>
          </a:p>
          <a:p>
            <a:pPr>
              <a:defRPr/>
            </a:pPr>
            <a:r>
              <a:rPr lang="el-GR" sz="2800" dirty="0"/>
              <a:t> Εκείνο που έχει αξία στην περίπτωση του </a:t>
            </a:r>
            <a:r>
              <a:rPr lang="el-GR" sz="2800" dirty="0" err="1"/>
              <a:t>Bachelard</a:t>
            </a:r>
            <a:r>
              <a:rPr lang="el-GR" sz="2800" dirty="0"/>
              <a:t> είναι ότι τις επισημάνσεις του τις συσχέτιζε άμεσα με τις παιδαγωγικές πρακτικές και έδωσε στην επιστημολογία, κάτι που οι άλλοι είχαν παραμελήσει.</a:t>
            </a:r>
          </a:p>
          <a:p>
            <a:pPr>
              <a:defRPr/>
            </a:pPr>
            <a:r>
              <a:rPr lang="el-GR" sz="2800" dirty="0"/>
              <a:t>Την σύνδεσή της με την Διδακτική.  Ο </a:t>
            </a:r>
            <a:r>
              <a:rPr lang="el-GR" sz="2800" dirty="0" err="1"/>
              <a:t>Bachelard</a:t>
            </a:r>
            <a:r>
              <a:rPr lang="el-GR" sz="2800" dirty="0"/>
              <a:t> γράφει:</a:t>
            </a:r>
          </a:p>
          <a:p>
            <a:pPr>
              <a:defRPr/>
            </a:pPr>
            <a:endParaRPr lang="el-GR" sz="2800" dirty="0"/>
          </a:p>
        </p:txBody>
      </p:sp>
    </p:spTree>
    <p:extLst>
      <p:ext uri="{BB962C8B-B14F-4D97-AF65-F5344CB8AC3E}">
        <p14:creationId xmlns:p14="http://schemas.microsoft.com/office/powerpoint/2010/main" val="3951767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6/28</a:t>
            </a:r>
            <a:r>
              <a:rPr lang="en-US" altLang="el-GR"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“Από την στιγμή που η γνώση έχει ιστορία, το επιστημονικό πνεύμα έχει δομή μεταβλητή…. υπάρχουν σκέψεις που δεν ξαναγίνονται: </a:t>
            </a:r>
          </a:p>
          <a:p>
            <a:r>
              <a:rPr lang="el-GR" altLang="el-GR" sz="2800" dirty="0"/>
              <a:t>οι σκέψεις που διορθώθηκαν, που πλάτυναν, που συμπληρώθηκαν, δεν ξαναγίνονται, δεν ξαναγυρίζουν στην παλαιά στενάχωρη και επισφαλή περιοχή τους. </a:t>
            </a:r>
          </a:p>
          <a:p>
            <a:r>
              <a:rPr lang="el-GR" altLang="el-GR" sz="2800" dirty="0"/>
              <a:t>Το επιστημονικό πνεύμα δεν είναι παρά μια συνεχής επανόρθωση της γνώσης, διερεύνηση των ορίων της. </a:t>
            </a:r>
          </a:p>
          <a:p>
            <a:r>
              <a:rPr lang="el-GR" altLang="el-GR" sz="2800" dirty="0"/>
              <a:t>Κρίνει το ιστορικό παρελθόν καταδικάζοντάς το, ενώ δομή του είναι η συνείδηση των ιστορικών του πλανών. </a:t>
            </a:r>
          </a:p>
          <a:p>
            <a:r>
              <a:rPr lang="el-GR" altLang="el-GR" sz="2800" dirty="0"/>
              <a:t>Από επιστημονική άποψη η </a:t>
            </a:r>
            <a:r>
              <a:rPr lang="el-GR" altLang="el-GR" sz="2800" dirty="0" err="1"/>
              <a:t>αληθογνωσία</a:t>
            </a:r>
            <a:r>
              <a:rPr lang="el-GR" altLang="el-GR" sz="2800" dirty="0"/>
              <a:t> νοείται ως ιστορική επανόρθωση μιας μακρόβιας πλάνης, η εμπειρία νοείται ως επανόρθωση της κοινότοπης και αρχικής ψευδαίσθησης… </a:t>
            </a:r>
          </a:p>
        </p:txBody>
      </p:sp>
    </p:spTree>
    <p:extLst>
      <p:ext uri="{BB962C8B-B14F-4D97-AF65-F5344CB8AC3E}">
        <p14:creationId xmlns:p14="http://schemas.microsoft.com/office/powerpoint/2010/main" val="3878248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err="1"/>
              <a:t>Διαψευστικές</a:t>
            </a:r>
            <a:r>
              <a:rPr lang="el-GR" altLang="el-GR" dirty="0"/>
              <a:t> Θεωρίες </a:t>
            </a:r>
            <a:r>
              <a:rPr lang="el-GR" altLang="el-GR" dirty="0" smtClean="0"/>
              <a:t>(</a:t>
            </a:r>
            <a:r>
              <a:rPr lang="en-US" altLang="el-GR" dirty="0" smtClean="0"/>
              <a:t>7/28</a:t>
            </a:r>
            <a:r>
              <a:rPr lang="en-US" alt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πεμπτουσία του στοχασμού είναι να καταλάβει ό,τι δεν έχει καταλάβει. </a:t>
            </a:r>
          </a:p>
          <a:p>
            <a:r>
              <a:rPr lang="el-GR" altLang="el-GR" sz="2800" dirty="0"/>
              <a:t>Σκέψεις μη ευκλείδειες, μη καρτεσιανές συνοψίζονται </a:t>
            </a:r>
            <a:r>
              <a:rPr lang="el-GR" altLang="el-GR" sz="2800" dirty="0" err="1"/>
              <a:t>σ'αυτή</a:t>
            </a:r>
            <a:r>
              <a:rPr lang="el-GR" altLang="el-GR" sz="2800" dirty="0"/>
              <a:t> την ιστορική διαλεκτική που αντιπροσωπεύουν είτε ανασκευή μιας πλάνης, είτε επέκταση ενός συστήματος, το συμπλήρωμα μιας σκέψης”.</a:t>
            </a:r>
          </a:p>
          <a:p>
            <a:r>
              <a:rPr lang="el-GR" altLang="el-GR" sz="2800" dirty="0"/>
              <a:t>Το κεφάλαιο που έχει μεγαλύτερη σημασία στον </a:t>
            </a:r>
            <a:r>
              <a:rPr lang="el-GR" altLang="el-GR" sz="2800" dirty="0" err="1"/>
              <a:t>Bachelard</a:t>
            </a:r>
            <a:r>
              <a:rPr lang="el-GR" altLang="el-GR" sz="2800" dirty="0"/>
              <a:t> είναι η Θεωρία του για το </a:t>
            </a:r>
            <a:r>
              <a:rPr lang="el-GR" altLang="el-GR" sz="2800" i="1" dirty="0"/>
              <a:t>επιστημολογικό εμπόδιο</a:t>
            </a:r>
            <a:r>
              <a:rPr lang="el-GR" altLang="el-GR" sz="2800" dirty="0"/>
              <a:t>. </a:t>
            </a:r>
          </a:p>
          <a:p>
            <a:r>
              <a:rPr lang="el-GR" altLang="el-GR" sz="2800" dirty="0"/>
              <a:t>Ας παρακολουθήσουμε την σκέψη του: </a:t>
            </a:r>
          </a:p>
          <a:p>
            <a:r>
              <a:rPr lang="el-GR" altLang="el-GR" sz="2800" dirty="0"/>
              <a:t>“Αν ερευνήσουμε την επιστημονική πρόοδο από την άποψη των ψυχολογικών συνθηκών θα καταλήξουμε στην πεποίθηση ότι </a:t>
            </a:r>
            <a:r>
              <a:rPr lang="el-GR" altLang="el-GR" sz="2800" i="1" dirty="0"/>
              <a:t>το πρόβλημα της επιστημονικής γνώσης πρέπει να τεθεί με όρους εμποδίου.</a:t>
            </a:r>
            <a:endParaRPr lang="el-GR" altLang="el-GR" sz="2800" dirty="0"/>
          </a:p>
        </p:txBody>
      </p:sp>
    </p:spTree>
    <p:extLst>
      <p:ext uri="{BB962C8B-B14F-4D97-AF65-F5344CB8AC3E}">
        <p14:creationId xmlns:p14="http://schemas.microsoft.com/office/powerpoint/2010/main" val="2679321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1647</TotalTime>
  <Words>3034</Words>
  <Application>Microsoft Office PowerPoint</Application>
  <PresentationFormat>Προβολή στην οθόνη (4:3)</PresentationFormat>
  <Paragraphs>238</Paragraphs>
  <Slides>36</Slides>
  <Notes>36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36</vt:i4>
      </vt:variant>
    </vt:vector>
  </HeadingPairs>
  <TitlesOfParts>
    <vt:vector size="41" baseType="lpstr">
      <vt:lpstr>ＭＳ Ｐゴシック</vt:lpstr>
      <vt:lpstr>Arial</vt:lpstr>
      <vt:lpstr>Calibri</vt:lpstr>
      <vt:lpstr>Wingdings</vt:lpstr>
      <vt:lpstr>Θέμα του Office</vt:lpstr>
      <vt:lpstr>ΕΠΙΣΤΗΜΟΛΟΓΙΑ ΚΑΙ ΔΙΔΑΚΤΙΚΗ ΤΩΝ ΜΑΘΗΜΑΤΙΚΩΝ</vt:lpstr>
      <vt:lpstr>Διαψευστικές Θεωρίες (fallibilistic)</vt:lpstr>
      <vt:lpstr>Διαψευστικές Θεωρίες (1/28)</vt:lpstr>
      <vt:lpstr>Διαψευστικές Θεωρίες (2/28)</vt:lpstr>
      <vt:lpstr>Διαψευστικές Θεωρίες (3/28)</vt:lpstr>
      <vt:lpstr>Διαψευστικές Θεωρίες (4/28)</vt:lpstr>
      <vt:lpstr>Διαψευστικές Θεωρίες (5/28)</vt:lpstr>
      <vt:lpstr>Διαψευστικές Θεωρίες (6/28)</vt:lpstr>
      <vt:lpstr>Διαψευστικές Θεωρίες (7/28)</vt:lpstr>
      <vt:lpstr>Διαψευστικές Θεωρίες (8/28)</vt:lpstr>
      <vt:lpstr>Διαψευστικές Θεωρίες (9/28)</vt:lpstr>
      <vt:lpstr>Διαψευστικές Θεωρίες (10/28)</vt:lpstr>
      <vt:lpstr>Διαψευστικές Θεωρίες (11/28)</vt:lpstr>
      <vt:lpstr>Διαψευστικές Θεωρίες (12/28)</vt:lpstr>
      <vt:lpstr>Διαψευστικές Θεωρίες (13/28)</vt:lpstr>
      <vt:lpstr>Διαψευστικές Θεωρίες (14/28)</vt:lpstr>
      <vt:lpstr>Διαψευστικές Θεωρίες (15/28)</vt:lpstr>
      <vt:lpstr>Διαψευστικές Θεωρίες (16/28)</vt:lpstr>
      <vt:lpstr>Διαψευστικές Θεωρίες (17/28)</vt:lpstr>
      <vt:lpstr>Διαψευστικές Θεωρίες (18/28)</vt:lpstr>
      <vt:lpstr>Διαψευστικές Θεωρίες (19/28)</vt:lpstr>
      <vt:lpstr>Διαψευστικές Θεωρίες (20/28)</vt:lpstr>
      <vt:lpstr>Διαψευστικές Θεωρίες (21/28)</vt:lpstr>
      <vt:lpstr>Διαψευστικές Θεωρίες (22/28)</vt:lpstr>
      <vt:lpstr>Διαψευστικές Θεωρίες (23/28)</vt:lpstr>
      <vt:lpstr>Διαψευστικές Θεωρίες (24/28)</vt:lpstr>
      <vt:lpstr>Διαψευστικές Θεωρίες (25/28)</vt:lpstr>
      <vt:lpstr>Διαψευστικές Θεωρίες (26/28)</vt:lpstr>
      <vt:lpstr>Διαψευστικές Θεωρίες (27/28)</vt:lpstr>
      <vt:lpstr>Διαψευστικές Θεωρίες (28/28)</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190</cp:revision>
  <dcterms:created xsi:type="dcterms:W3CDTF">2012-09-06T09:03:05Z</dcterms:created>
  <dcterms:modified xsi:type="dcterms:W3CDTF">2015-10-12T15:20:15Z</dcterms:modified>
</cp:coreProperties>
</file>