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Lst>
  <p:notesMasterIdLst>
    <p:notesMasterId r:id="rId51"/>
  </p:notesMasterIdLst>
  <p:sldIdLst>
    <p:sldId id="302" r:id="rId2"/>
    <p:sldId id="489" r:id="rId3"/>
    <p:sldId id="491" r:id="rId4"/>
    <p:sldId id="261" r:id="rId5"/>
    <p:sldId id="309" r:id="rId6"/>
    <p:sldId id="423" r:id="rId7"/>
    <p:sldId id="456" r:id="rId8"/>
    <p:sldId id="457" r:id="rId9"/>
    <p:sldId id="458" r:id="rId10"/>
    <p:sldId id="459" r:id="rId11"/>
    <p:sldId id="460" r:id="rId12"/>
    <p:sldId id="461" r:id="rId13"/>
    <p:sldId id="465" r:id="rId14"/>
    <p:sldId id="463" r:id="rId15"/>
    <p:sldId id="464" r:id="rId16"/>
    <p:sldId id="466" r:id="rId17"/>
    <p:sldId id="467" r:id="rId18"/>
    <p:sldId id="468" r:id="rId19"/>
    <p:sldId id="469" r:id="rId20"/>
    <p:sldId id="470" r:id="rId21"/>
    <p:sldId id="431" r:id="rId22"/>
    <p:sldId id="471" r:id="rId23"/>
    <p:sldId id="472" r:id="rId24"/>
    <p:sldId id="473" r:id="rId25"/>
    <p:sldId id="474" r:id="rId26"/>
    <p:sldId id="475" r:id="rId27"/>
    <p:sldId id="434" r:id="rId28"/>
    <p:sldId id="476" r:id="rId29"/>
    <p:sldId id="477" r:id="rId30"/>
    <p:sldId id="479" r:id="rId31"/>
    <p:sldId id="480" r:id="rId32"/>
    <p:sldId id="481" r:id="rId33"/>
    <p:sldId id="482" r:id="rId34"/>
    <p:sldId id="483" r:id="rId35"/>
    <p:sldId id="484" r:id="rId36"/>
    <p:sldId id="485" r:id="rId37"/>
    <p:sldId id="371" r:id="rId38"/>
    <p:sldId id="300" r:id="rId39"/>
    <p:sldId id="487" r:id="rId40"/>
    <p:sldId id="488" r:id="rId41"/>
    <p:sldId id="490" r:id="rId42"/>
    <p:sldId id="502" r:id="rId43"/>
    <p:sldId id="503" r:id="rId44"/>
    <p:sldId id="504" r:id="rId45"/>
    <p:sldId id="505" r:id="rId46"/>
    <p:sldId id="506" r:id="rId47"/>
    <p:sldId id="507" r:id="rId48"/>
    <p:sldId id="499" r:id="rId49"/>
    <p:sldId id="501"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7" autoAdjust="0"/>
    <p:restoredTop sz="82852" autoAdjust="0"/>
  </p:normalViewPr>
  <p:slideViewPr>
    <p:cSldViewPr>
      <p:cViewPr varScale="1">
        <p:scale>
          <a:sx n="41" d="100"/>
          <a:sy n="41" d="100"/>
        </p:scale>
        <p:origin x="28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4698B-7454-4991-ACED-FB51A326E62A}"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l-GR"/>
        </a:p>
      </dgm:t>
    </dgm:pt>
    <dgm:pt modelId="{3059EE2C-D0FA-44DD-A152-50DD3D9BDDB9}">
      <dgm:prSet phldrT="[Text]"/>
      <dgm:spPr/>
      <dgm:t>
        <a:bodyPr/>
        <a:lstStyle/>
        <a:p>
          <a:r>
            <a:rPr lang="en-US" dirty="0" smtClean="0"/>
            <a:t>subtitling</a:t>
          </a:r>
        </a:p>
        <a:p>
          <a:r>
            <a:rPr lang="en-US" dirty="0" smtClean="0"/>
            <a:t>dubbing</a:t>
          </a:r>
          <a:endParaRPr lang="el-GR" dirty="0"/>
        </a:p>
      </dgm:t>
    </dgm:pt>
    <dgm:pt modelId="{553B8581-F195-41CF-91F0-216D233BDCD5}" type="parTrans" cxnId="{8C4F3758-BF4B-4B94-B7DF-0EF8BD461C11}">
      <dgm:prSet/>
      <dgm:spPr/>
      <dgm:t>
        <a:bodyPr/>
        <a:lstStyle/>
        <a:p>
          <a:endParaRPr lang="el-GR"/>
        </a:p>
      </dgm:t>
    </dgm:pt>
    <dgm:pt modelId="{F3F13A91-4586-4C6E-ACEF-B210D8B7AB85}" type="sibTrans" cxnId="{8C4F3758-BF4B-4B94-B7DF-0EF8BD461C11}">
      <dgm:prSet/>
      <dgm:spPr/>
      <dgm:t>
        <a:bodyPr/>
        <a:lstStyle/>
        <a:p>
          <a:endParaRPr lang="el-GR"/>
        </a:p>
      </dgm:t>
    </dgm:pt>
    <dgm:pt modelId="{6432885D-EED0-49D2-A329-2D8DD7FC5D27}">
      <dgm:prSet phldrT="[Text]"/>
      <dgm:spPr>
        <a:solidFill>
          <a:schemeClr val="bg2">
            <a:lumMod val="75000"/>
            <a:alpha val="50000"/>
          </a:schemeClr>
        </a:solidFill>
      </dgm:spPr>
      <dgm:t>
        <a:bodyPr/>
        <a:lstStyle/>
        <a:p>
          <a:r>
            <a:rPr lang="en-US" dirty="0" smtClean="0"/>
            <a:t>Literary translation</a:t>
          </a:r>
          <a:endParaRPr lang="el-GR" dirty="0"/>
        </a:p>
      </dgm:t>
    </dgm:pt>
    <dgm:pt modelId="{C16DF640-6BED-48C7-867C-7315AB3EB62E}" type="parTrans" cxnId="{5DDCD73D-2563-443E-BD5C-16C00F65C7B1}">
      <dgm:prSet/>
      <dgm:spPr/>
      <dgm:t>
        <a:bodyPr/>
        <a:lstStyle/>
        <a:p>
          <a:endParaRPr lang="el-GR"/>
        </a:p>
      </dgm:t>
    </dgm:pt>
    <dgm:pt modelId="{687BCE61-2596-44A4-BD69-82EE40969037}" type="sibTrans" cxnId="{5DDCD73D-2563-443E-BD5C-16C00F65C7B1}">
      <dgm:prSet/>
      <dgm:spPr/>
      <dgm:t>
        <a:bodyPr/>
        <a:lstStyle/>
        <a:p>
          <a:endParaRPr lang="el-GR"/>
        </a:p>
      </dgm:t>
    </dgm:pt>
    <dgm:pt modelId="{1903D271-6304-4D63-9BE5-EC7A338010D0}">
      <dgm:prSet phldrT="[Text]"/>
      <dgm:spPr>
        <a:solidFill>
          <a:schemeClr val="accent5">
            <a:lumMod val="40000"/>
            <a:lumOff val="60000"/>
            <a:alpha val="50000"/>
          </a:schemeClr>
        </a:solidFill>
      </dgm:spPr>
      <dgm:t>
        <a:bodyPr/>
        <a:lstStyle/>
        <a:p>
          <a:r>
            <a:rPr lang="en-US" dirty="0" smtClean="0"/>
            <a:t>Screen translation</a:t>
          </a:r>
          <a:endParaRPr lang="el-GR" dirty="0"/>
        </a:p>
      </dgm:t>
    </dgm:pt>
    <dgm:pt modelId="{129FF856-CAA6-4407-A978-CAAA5074E342}" type="parTrans" cxnId="{3FD027AC-8B48-4255-B58F-8E85C80779DE}">
      <dgm:prSet/>
      <dgm:spPr/>
      <dgm:t>
        <a:bodyPr/>
        <a:lstStyle/>
        <a:p>
          <a:endParaRPr lang="el-GR"/>
        </a:p>
      </dgm:t>
    </dgm:pt>
    <dgm:pt modelId="{AF5B36EB-C20F-4B6C-9DAF-4B518D5CDA26}" type="sibTrans" cxnId="{3FD027AC-8B48-4255-B58F-8E85C80779DE}">
      <dgm:prSet/>
      <dgm:spPr/>
      <dgm:t>
        <a:bodyPr/>
        <a:lstStyle/>
        <a:p>
          <a:endParaRPr lang="el-GR"/>
        </a:p>
      </dgm:t>
    </dgm:pt>
    <dgm:pt modelId="{168FA279-4CBD-4AF0-9919-1B77F9366946}">
      <dgm:prSet phldrT="[Text]"/>
      <dgm:spPr>
        <a:solidFill>
          <a:schemeClr val="accent4">
            <a:lumMod val="40000"/>
            <a:lumOff val="60000"/>
            <a:alpha val="50000"/>
          </a:schemeClr>
        </a:solidFill>
      </dgm:spPr>
      <dgm:t>
        <a:bodyPr/>
        <a:lstStyle/>
        <a:p>
          <a:r>
            <a:rPr lang="en-US" dirty="0" smtClean="0"/>
            <a:t>Media translation</a:t>
          </a:r>
          <a:endParaRPr lang="el-GR" dirty="0"/>
        </a:p>
      </dgm:t>
    </dgm:pt>
    <dgm:pt modelId="{454D992A-0A4D-4A2C-8603-E66C54492688}" type="parTrans" cxnId="{84301414-971E-4C01-BA1B-67CE623344BA}">
      <dgm:prSet/>
      <dgm:spPr/>
      <dgm:t>
        <a:bodyPr/>
        <a:lstStyle/>
        <a:p>
          <a:endParaRPr lang="el-GR"/>
        </a:p>
      </dgm:t>
    </dgm:pt>
    <dgm:pt modelId="{54341C44-7056-4CBD-B344-C5810BAD2CDF}" type="sibTrans" cxnId="{84301414-971E-4C01-BA1B-67CE623344BA}">
      <dgm:prSet/>
      <dgm:spPr/>
      <dgm:t>
        <a:bodyPr/>
        <a:lstStyle/>
        <a:p>
          <a:endParaRPr lang="el-GR"/>
        </a:p>
      </dgm:t>
    </dgm:pt>
    <dgm:pt modelId="{6A0FCBE0-D749-4B2B-828B-3DA94825D081}" type="pres">
      <dgm:prSet presAssocID="{B304698B-7454-4991-ACED-FB51A326E62A}" presName="composite" presStyleCnt="0">
        <dgm:presLayoutVars>
          <dgm:chMax val="1"/>
          <dgm:dir/>
          <dgm:resizeHandles val="exact"/>
        </dgm:presLayoutVars>
      </dgm:prSet>
      <dgm:spPr/>
      <dgm:t>
        <a:bodyPr/>
        <a:lstStyle/>
        <a:p>
          <a:endParaRPr lang="el-GR"/>
        </a:p>
      </dgm:t>
    </dgm:pt>
    <dgm:pt modelId="{A0D64492-9612-4739-B8D5-1DCEE3FA2C6B}" type="pres">
      <dgm:prSet presAssocID="{B304698B-7454-4991-ACED-FB51A326E62A}" presName="radial" presStyleCnt="0">
        <dgm:presLayoutVars>
          <dgm:animLvl val="ctr"/>
        </dgm:presLayoutVars>
      </dgm:prSet>
      <dgm:spPr/>
    </dgm:pt>
    <dgm:pt modelId="{3D2A4AC3-E15B-4E70-8B04-23BD6DB9046D}" type="pres">
      <dgm:prSet presAssocID="{3059EE2C-D0FA-44DD-A152-50DD3D9BDDB9}" presName="centerShape" presStyleLbl="vennNode1" presStyleIdx="0" presStyleCnt="4" custScaleX="99764" custScaleY="95272"/>
      <dgm:spPr/>
      <dgm:t>
        <a:bodyPr/>
        <a:lstStyle/>
        <a:p>
          <a:endParaRPr lang="el-GR"/>
        </a:p>
      </dgm:t>
    </dgm:pt>
    <dgm:pt modelId="{C8A6574B-B992-44B4-BD10-5000CF9A5A9E}" type="pres">
      <dgm:prSet presAssocID="{6432885D-EED0-49D2-A329-2D8DD7FC5D27}" presName="node" presStyleLbl="vennNode1" presStyleIdx="1" presStyleCnt="4" custScaleX="183809" custScaleY="133771" custRadScaleRad="86496" custRadScaleInc="-316">
        <dgm:presLayoutVars>
          <dgm:bulletEnabled val="1"/>
        </dgm:presLayoutVars>
      </dgm:prSet>
      <dgm:spPr/>
      <dgm:t>
        <a:bodyPr/>
        <a:lstStyle/>
        <a:p>
          <a:endParaRPr lang="el-GR"/>
        </a:p>
      </dgm:t>
    </dgm:pt>
    <dgm:pt modelId="{31C87062-E53C-4D4D-96A4-C6EA8E029621}" type="pres">
      <dgm:prSet presAssocID="{1903D271-6304-4D63-9BE5-EC7A338010D0}" presName="node" presStyleLbl="vennNode1" presStyleIdx="2" presStyleCnt="4" custScaleX="199879" custScaleY="135199" custRadScaleRad="104492" custRadScaleInc="-2020">
        <dgm:presLayoutVars>
          <dgm:bulletEnabled val="1"/>
        </dgm:presLayoutVars>
      </dgm:prSet>
      <dgm:spPr/>
      <dgm:t>
        <a:bodyPr/>
        <a:lstStyle/>
        <a:p>
          <a:endParaRPr lang="el-GR"/>
        </a:p>
      </dgm:t>
    </dgm:pt>
    <dgm:pt modelId="{AC2C8D46-3F58-465C-B6E7-3152BD0C1B32}" type="pres">
      <dgm:prSet presAssocID="{168FA279-4CBD-4AF0-9919-1B77F9366946}" presName="node" presStyleLbl="vennNode1" presStyleIdx="3" presStyleCnt="4" custScaleX="215242" custScaleY="136723" custRadScaleRad="118416" custRadScaleInc="2786">
        <dgm:presLayoutVars>
          <dgm:bulletEnabled val="1"/>
        </dgm:presLayoutVars>
      </dgm:prSet>
      <dgm:spPr/>
      <dgm:t>
        <a:bodyPr/>
        <a:lstStyle/>
        <a:p>
          <a:endParaRPr lang="el-GR"/>
        </a:p>
      </dgm:t>
    </dgm:pt>
  </dgm:ptLst>
  <dgm:cxnLst>
    <dgm:cxn modelId="{CFD2FF5D-A68B-4939-9C40-C8C7F19EC516}" type="presOf" srcId="{168FA279-4CBD-4AF0-9919-1B77F9366946}" destId="{AC2C8D46-3F58-465C-B6E7-3152BD0C1B32}" srcOrd="0" destOrd="0" presId="urn:microsoft.com/office/officeart/2005/8/layout/radial3"/>
    <dgm:cxn modelId="{0E490AD1-1C11-427E-B55F-884D8589F3A2}" type="presOf" srcId="{6432885D-EED0-49D2-A329-2D8DD7FC5D27}" destId="{C8A6574B-B992-44B4-BD10-5000CF9A5A9E}" srcOrd="0" destOrd="0" presId="urn:microsoft.com/office/officeart/2005/8/layout/radial3"/>
    <dgm:cxn modelId="{EEA37804-EDF4-4A0D-8E10-B838F60D7625}" type="presOf" srcId="{3059EE2C-D0FA-44DD-A152-50DD3D9BDDB9}" destId="{3D2A4AC3-E15B-4E70-8B04-23BD6DB9046D}" srcOrd="0" destOrd="0" presId="urn:microsoft.com/office/officeart/2005/8/layout/radial3"/>
    <dgm:cxn modelId="{95ED48D9-094D-4711-8B3E-220DED8BBB65}" type="presOf" srcId="{B304698B-7454-4991-ACED-FB51A326E62A}" destId="{6A0FCBE0-D749-4B2B-828B-3DA94825D081}" srcOrd="0" destOrd="0" presId="urn:microsoft.com/office/officeart/2005/8/layout/radial3"/>
    <dgm:cxn modelId="{8C4F3758-BF4B-4B94-B7DF-0EF8BD461C11}" srcId="{B304698B-7454-4991-ACED-FB51A326E62A}" destId="{3059EE2C-D0FA-44DD-A152-50DD3D9BDDB9}" srcOrd="0" destOrd="0" parTransId="{553B8581-F195-41CF-91F0-216D233BDCD5}" sibTransId="{F3F13A91-4586-4C6E-ACEF-B210D8B7AB85}"/>
    <dgm:cxn modelId="{84301414-971E-4C01-BA1B-67CE623344BA}" srcId="{3059EE2C-D0FA-44DD-A152-50DD3D9BDDB9}" destId="{168FA279-4CBD-4AF0-9919-1B77F9366946}" srcOrd="2" destOrd="0" parTransId="{454D992A-0A4D-4A2C-8603-E66C54492688}" sibTransId="{54341C44-7056-4CBD-B344-C5810BAD2CDF}"/>
    <dgm:cxn modelId="{52371424-C791-4CFF-AF30-9567A5FA5CBA}" type="presOf" srcId="{1903D271-6304-4D63-9BE5-EC7A338010D0}" destId="{31C87062-E53C-4D4D-96A4-C6EA8E029621}" srcOrd="0" destOrd="0" presId="urn:microsoft.com/office/officeart/2005/8/layout/radial3"/>
    <dgm:cxn modelId="{5DDCD73D-2563-443E-BD5C-16C00F65C7B1}" srcId="{3059EE2C-D0FA-44DD-A152-50DD3D9BDDB9}" destId="{6432885D-EED0-49D2-A329-2D8DD7FC5D27}" srcOrd="0" destOrd="0" parTransId="{C16DF640-6BED-48C7-867C-7315AB3EB62E}" sibTransId="{687BCE61-2596-44A4-BD69-82EE40969037}"/>
    <dgm:cxn modelId="{3FD027AC-8B48-4255-B58F-8E85C80779DE}" srcId="{3059EE2C-D0FA-44DD-A152-50DD3D9BDDB9}" destId="{1903D271-6304-4D63-9BE5-EC7A338010D0}" srcOrd="1" destOrd="0" parTransId="{129FF856-CAA6-4407-A978-CAAA5074E342}" sibTransId="{AF5B36EB-C20F-4B6C-9DAF-4B518D5CDA26}"/>
    <dgm:cxn modelId="{8FFEF92C-F172-434F-B4F2-CBEB5A515104}" type="presParOf" srcId="{6A0FCBE0-D749-4B2B-828B-3DA94825D081}" destId="{A0D64492-9612-4739-B8D5-1DCEE3FA2C6B}" srcOrd="0" destOrd="0" presId="urn:microsoft.com/office/officeart/2005/8/layout/radial3"/>
    <dgm:cxn modelId="{737484E9-709B-4B8E-865F-4642E31B7955}" type="presParOf" srcId="{A0D64492-9612-4739-B8D5-1DCEE3FA2C6B}" destId="{3D2A4AC3-E15B-4E70-8B04-23BD6DB9046D}" srcOrd="0" destOrd="0" presId="urn:microsoft.com/office/officeart/2005/8/layout/radial3"/>
    <dgm:cxn modelId="{EFB20222-E51D-4F56-8EBE-A6283961480B}" type="presParOf" srcId="{A0D64492-9612-4739-B8D5-1DCEE3FA2C6B}" destId="{C8A6574B-B992-44B4-BD10-5000CF9A5A9E}" srcOrd="1" destOrd="0" presId="urn:microsoft.com/office/officeart/2005/8/layout/radial3"/>
    <dgm:cxn modelId="{851A7002-F631-45E6-B21B-5E86C750DD56}" type="presParOf" srcId="{A0D64492-9612-4739-B8D5-1DCEE3FA2C6B}" destId="{31C87062-E53C-4D4D-96A4-C6EA8E029621}" srcOrd="2" destOrd="0" presId="urn:microsoft.com/office/officeart/2005/8/layout/radial3"/>
    <dgm:cxn modelId="{5F042048-7CFF-4280-8442-04A3A0971F10}" type="presParOf" srcId="{A0D64492-9612-4739-B8D5-1DCEE3FA2C6B}" destId="{AC2C8D46-3F58-465C-B6E7-3152BD0C1B32}"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4/2/2015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346969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11</a:t>
            </a:fld>
            <a:endParaRPr lang="el-GR"/>
          </a:p>
        </p:txBody>
      </p:sp>
    </p:spTree>
    <p:extLst>
      <p:ext uri="{BB962C8B-B14F-4D97-AF65-F5344CB8AC3E}">
        <p14:creationId xmlns:p14="http://schemas.microsoft.com/office/powerpoint/2010/main" val="2193150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411976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1" i="1" dirty="0" smtClean="0"/>
              <a:t>http://www.dipethekritis.gr/index.php?option=com_content&amp;view=article&amp;id=733&amp;catid=20&amp;Itemid=45</a:t>
            </a:r>
            <a:r>
              <a:rPr lang="en-US" sz="1200" kern="1200" baseline="0" dirty="0" smtClean="0">
                <a:solidFill>
                  <a:srgbClr val="0070C0"/>
                </a:solidFill>
                <a:latin typeface="+mn-lt"/>
                <a:ea typeface="+mn-ea"/>
                <a:cs typeface="+mn-cs"/>
              </a:rPr>
              <a:t>, </a:t>
            </a:r>
            <a:r>
              <a:rPr lang="en-US" sz="1000" kern="1200" dirty="0" smtClean="0">
                <a:solidFill>
                  <a:schemeClr val="tx1"/>
                </a:solidFill>
                <a:latin typeface="+mn-lt"/>
                <a:ea typeface="+mn-ea"/>
                <a:cs typeface="+mn-cs"/>
              </a:rPr>
              <a:t>accessed Sept.  16, 2014</a:t>
            </a:r>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703249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3117931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3614868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2662591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208686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p14="http://schemas.microsoft.com/office/powerpoint/2010/main" val="2779396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19</a:t>
            </a:fld>
            <a:endParaRPr lang="el-GR"/>
          </a:p>
        </p:txBody>
      </p:sp>
    </p:spTree>
    <p:extLst>
      <p:ext uri="{BB962C8B-B14F-4D97-AF65-F5344CB8AC3E}">
        <p14:creationId xmlns:p14="http://schemas.microsoft.com/office/powerpoint/2010/main" val="388300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91880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p14="http://schemas.microsoft.com/office/powerpoint/2010/main" val="3854382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p14="http://schemas.microsoft.com/office/powerpoint/2010/main" val="3103435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p14="http://schemas.microsoft.com/office/powerpoint/2010/main" val="678363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3710172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24</a:t>
            </a:fld>
            <a:endParaRPr lang="el-GR"/>
          </a:p>
        </p:txBody>
      </p:sp>
    </p:spTree>
    <p:extLst>
      <p:ext uri="{BB962C8B-B14F-4D97-AF65-F5344CB8AC3E}">
        <p14:creationId xmlns:p14="http://schemas.microsoft.com/office/powerpoint/2010/main" val="1915675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25</a:t>
            </a:fld>
            <a:endParaRPr lang="el-GR"/>
          </a:p>
        </p:txBody>
      </p:sp>
    </p:spTree>
    <p:extLst>
      <p:ext uri="{BB962C8B-B14F-4D97-AF65-F5344CB8AC3E}">
        <p14:creationId xmlns:p14="http://schemas.microsoft.com/office/powerpoint/2010/main" val="351968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26</a:t>
            </a:fld>
            <a:endParaRPr lang="el-GR"/>
          </a:p>
        </p:txBody>
      </p:sp>
    </p:spTree>
    <p:extLst>
      <p:ext uri="{BB962C8B-B14F-4D97-AF65-F5344CB8AC3E}">
        <p14:creationId xmlns:p14="http://schemas.microsoft.com/office/powerpoint/2010/main" val="2533088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27</a:t>
            </a:fld>
            <a:endParaRPr lang="el-GR"/>
          </a:p>
        </p:txBody>
      </p:sp>
    </p:spTree>
    <p:extLst>
      <p:ext uri="{BB962C8B-B14F-4D97-AF65-F5344CB8AC3E}">
        <p14:creationId xmlns:p14="http://schemas.microsoft.com/office/powerpoint/2010/main" val="2234599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28</a:t>
            </a:fld>
            <a:endParaRPr lang="el-GR"/>
          </a:p>
        </p:txBody>
      </p:sp>
    </p:spTree>
    <p:extLst>
      <p:ext uri="{BB962C8B-B14F-4D97-AF65-F5344CB8AC3E}">
        <p14:creationId xmlns:p14="http://schemas.microsoft.com/office/powerpoint/2010/main" val="1989194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29</a:t>
            </a:fld>
            <a:endParaRPr lang="el-GR"/>
          </a:p>
        </p:txBody>
      </p:sp>
    </p:spTree>
    <p:extLst>
      <p:ext uri="{BB962C8B-B14F-4D97-AF65-F5344CB8AC3E}">
        <p14:creationId xmlns:p14="http://schemas.microsoft.com/office/powerpoint/2010/main" val="835223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1639823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30</a:t>
            </a:fld>
            <a:endParaRPr lang="el-GR"/>
          </a:p>
        </p:txBody>
      </p:sp>
    </p:spTree>
    <p:extLst>
      <p:ext uri="{BB962C8B-B14F-4D97-AF65-F5344CB8AC3E}">
        <p14:creationId xmlns:p14="http://schemas.microsoft.com/office/powerpoint/2010/main" val="1930907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31</a:t>
            </a:fld>
            <a:endParaRPr lang="el-GR"/>
          </a:p>
        </p:txBody>
      </p:sp>
    </p:spTree>
    <p:extLst>
      <p:ext uri="{BB962C8B-B14F-4D97-AF65-F5344CB8AC3E}">
        <p14:creationId xmlns:p14="http://schemas.microsoft.com/office/powerpoint/2010/main" val="1635653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p14="http://schemas.microsoft.com/office/powerpoint/2010/main" val="3137018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33</a:t>
            </a:fld>
            <a:endParaRPr lang="el-GR"/>
          </a:p>
        </p:txBody>
      </p:sp>
    </p:spTree>
    <p:extLst>
      <p:ext uri="{BB962C8B-B14F-4D97-AF65-F5344CB8AC3E}">
        <p14:creationId xmlns:p14="http://schemas.microsoft.com/office/powerpoint/2010/main" val="3767508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34</a:t>
            </a:fld>
            <a:endParaRPr lang="el-GR"/>
          </a:p>
        </p:txBody>
      </p:sp>
    </p:spTree>
    <p:extLst>
      <p:ext uri="{BB962C8B-B14F-4D97-AF65-F5344CB8AC3E}">
        <p14:creationId xmlns:p14="http://schemas.microsoft.com/office/powerpoint/2010/main" val="2889726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35</a:t>
            </a:fld>
            <a:endParaRPr lang="el-GR"/>
          </a:p>
        </p:txBody>
      </p:sp>
    </p:spTree>
    <p:extLst>
      <p:ext uri="{BB962C8B-B14F-4D97-AF65-F5344CB8AC3E}">
        <p14:creationId xmlns:p14="http://schemas.microsoft.com/office/powerpoint/2010/main" val="1355175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36</a:t>
            </a:fld>
            <a:endParaRPr lang="el-GR"/>
          </a:p>
        </p:txBody>
      </p:sp>
    </p:spTree>
    <p:extLst>
      <p:ext uri="{BB962C8B-B14F-4D97-AF65-F5344CB8AC3E}">
        <p14:creationId xmlns:p14="http://schemas.microsoft.com/office/powerpoint/2010/main" val="681758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37</a:t>
            </a:fld>
            <a:endParaRPr lang="el-GR"/>
          </a:p>
        </p:txBody>
      </p:sp>
    </p:spTree>
    <p:extLst>
      <p:ext uri="{BB962C8B-B14F-4D97-AF65-F5344CB8AC3E}">
        <p14:creationId xmlns:p14="http://schemas.microsoft.com/office/powerpoint/2010/main" val="4124343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38</a:t>
            </a:fld>
            <a:endParaRPr lang="el-GR"/>
          </a:p>
        </p:txBody>
      </p:sp>
    </p:spTree>
    <p:extLst>
      <p:ext uri="{BB962C8B-B14F-4D97-AF65-F5344CB8AC3E}">
        <p14:creationId xmlns:p14="http://schemas.microsoft.com/office/powerpoint/2010/main" val="4097429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39</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40</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41</a:t>
            </a:fld>
            <a:endParaRPr lang="el-GR"/>
          </a:p>
        </p:txBody>
      </p:sp>
    </p:spTree>
    <p:extLst>
      <p:ext uri="{BB962C8B-B14F-4D97-AF65-F5344CB8AC3E}">
        <p14:creationId xmlns:p14="http://schemas.microsoft.com/office/powerpoint/2010/main" val="1501183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42</a:t>
            </a:fld>
            <a:endParaRPr lang="el-GR"/>
          </a:p>
        </p:txBody>
      </p:sp>
    </p:spTree>
    <p:extLst>
      <p:ext uri="{BB962C8B-B14F-4D97-AF65-F5344CB8AC3E}">
        <p14:creationId xmlns:p14="http://schemas.microsoft.com/office/powerpoint/2010/main" val="1773331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43</a:t>
            </a:fld>
            <a:endParaRPr lang="el-GR"/>
          </a:p>
        </p:txBody>
      </p:sp>
    </p:spTree>
    <p:extLst>
      <p:ext uri="{BB962C8B-B14F-4D97-AF65-F5344CB8AC3E}">
        <p14:creationId xmlns:p14="http://schemas.microsoft.com/office/powerpoint/2010/main" val="1317719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44</a:t>
            </a:fld>
            <a:endParaRPr lang="el-GR"/>
          </a:p>
        </p:txBody>
      </p:sp>
    </p:spTree>
    <p:extLst>
      <p:ext uri="{BB962C8B-B14F-4D97-AF65-F5344CB8AC3E}">
        <p14:creationId xmlns:p14="http://schemas.microsoft.com/office/powerpoint/2010/main" val="3331066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45</a:t>
            </a:fld>
            <a:endParaRPr lang="el-GR"/>
          </a:p>
        </p:txBody>
      </p:sp>
    </p:spTree>
    <p:extLst>
      <p:ext uri="{BB962C8B-B14F-4D97-AF65-F5344CB8AC3E}">
        <p14:creationId xmlns:p14="http://schemas.microsoft.com/office/powerpoint/2010/main" val="4227790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46</a:t>
            </a:fld>
            <a:endParaRPr lang="el-GR"/>
          </a:p>
        </p:txBody>
      </p:sp>
    </p:spTree>
    <p:extLst>
      <p:ext uri="{BB962C8B-B14F-4D97-AF65-F5344CB8AC3E}">
        <p14:creationId xmlns:p14="http://schemas.microsoft.com/office/powerpoint/2010/main" val="34314907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47</a:t>
            </a:fld>
            <a:endParaRPr lang="el-GR"/>
          </a:p>
        </p:txBody>
      </p:sp>
    </p:spTree>
    <p:extLst>
      <p:ext uri="{BB962C8B-B14F-4D97-AF65-F5344CB8AC3E}">
        <p14:creationId xmlns:p14="http://schemas.microsoft.com/office/powerpoint/2010/main" val="2833611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*This image is in the </a:t>
            </a:r>
            <a:r>
              <a:rPr lang="en-US" u="none" dirty="0" smtClean="0">
                <a:solidFill>
                  <a:schemeClr val="tx1">
                    <a:lumMod val="95000"/>
                    <a:lumOff val="5000"/>
                  </a:schemeClr>
                </a:solidFill>
                <a:latin typeface="+mn-lt"/>
              </a:rPr>
              <a:t>public domain</a:t>
            </a:r>
            <a:r>
              <a:rPr lang="en-US" sz="1200" b="0" i="0" kern="1200" dirty="0" smtClean="0">
                <a:solidFill>
                  <a:schemeClr val="tx1"/>
                </a:solidFill>
                <a:effectLst/>
                <a:latin typeface="+mn-lt"/>
                <a:ea typeface="+mn-ea"/>
                <a:cs typeface="+mn-cs"/>
              </a:rPr>
              <a:t> because it is a mere mechanical scan or photocopy of a public domain original, or – from the available evidence – is so similar to such a scan or photocopy that no copyright protection can be expected to arise.</a:t>
            </a:r>
          </a:p>
          <a:p>
            <a:pPr rtl="0"/>
            <a:endParaRPr lang="en-US" dirty="0" smtClean="0"/>
          </a:p>
          <a:p>
            <a:pPr rtl="0"/>
            <a:r>
              <a:rPr lang="en-US" dirty="0" smtClean="0"/>
              <a:t>* Though this image is subject to copyright, its use is covered by the fair use laws because:</a:t>
            </a:r>
          </a:p>
          <a:p>
            <a:pPr rtl="0"/>
            <a:r>
              <a:rPr lang="en-US" dirty="0" smtClean="0"/>
              <a:t>It's a low resolution copy of a Film Poster / VHS or DVD Cover.</a:t>
            </a:r>
          </a:p>
          <a:p>
            <a:pPr rtl="0"/>
            <a:r>
              <a:rPr lang="en-US" dirty="0" smtClean="0"/>
              <a:t>It doesn't limit the copyright owner's rights to sell the film in any way, in fact, it may encourage sales.</a:t>
            </a:r>
          </a:p>
          <a:p>
            <a:pPr rtl="0"/>
            <a:r>
              <a:rPr lang="en-US" dirty="0" smtClean="0"/>
              <a:t>Because of the low resolution, copies could not be used to make illegal copies of the artwork/image.</a:t>
            </a:r>
          </a:p>
          <a:p>
            <a:pPr rtl="0"/>
            <a:r>
              <a:rPr lang="en-US" dirty="0" smtClean="0"/>
              <a:t>The image is itself a subject of discussion in the article or used in the </a:t>
            </a:r>
            <a:r>
              <a:rPr lang="en-US" dirty="0" err="1" smtClean="0"/>
              <a:t>infobox</a:t>
            </a:r>
            <a:r>
              <a:rPr lang="en-US" dirty="0" smtClean="0"/>
              <a:t> thereof.</a:t>
            </a:r>
          </a:p>
          <a:p>
            <a:pPr rtl="0"/>
            <a:r>
              <a:rPr lang="en-US" dirty="0" smtClean="0"/>
              <a:t>The image is significant because it was used to promoted a notable film.</a:t>
            </a:r>
          </a:p>
          <a:p>
            <a:endParaRPr lang="el-GR" dirty="0" smtClean="0"/>
          </a:p>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48</a:t>
            </a:fld>
            <a:endParaRPr lang="el-GR"/>
          </a:p>
        </p:txBody>
      </p:sp>
    </p:spTree>
    <p:extLst>
      <p:ext uri="{BB962C8B-B14F-4D97-AF65-F5344CB8AC3E}">
        <p14:creationId xmlns:p14="http://schemas.microsoft.com/office/powerpoint/2010/main" val="31546791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49</a:t>
            </a:fld>
            <a:endParaRPr lang="el-GR"/>
          </a:p>
        </p:txBody>
      </p:sp>
    </p:spTree>
    <p:extLst>
      <p:ext uri="{BB962C8B-B14F-4D97-AF65-F5344CB8AC3E}">
        <p14:creationId xmlns:p14="http://schemas.microsoft.com/office/powerpoint/2010/main" val="9237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2981215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work is in the public domain </a:t>
            </a:r>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2222056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53999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525965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Tree>
    <p:extLst>
      <p:ext uri="{BB962C8B-B14F-4D97-AF65-F5344CB8AC3E}">
        <p14:creationId xmlns:p14="http://schemas.microsoft.com/office/powerpoint/2010/main" val="58718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610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791266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3618329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00536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2867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29618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3098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Tree>
    <p:extLst>
      <p:ext uri="{BB962C8B-B14F-4D97-AF65-F5344CB8AC3E}">
        <p14:creationId xmlns:p14="http://schemas.microsoft.com/office/powerpoint/2010/main" val="394602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74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617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2261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pPr algn="ctr"/>
              <a:t>‹#›</a:t>
            </a:fld>
            <a:endParaRPr lang="el-GR" dirty="0"/>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n-US" sz="1000" dirty="0" smtClean="0">
                <a:solidFill>
                  <a:schemeClr val="accent1"/>
                </a:solidFill>
              </a:rPr>
              <a:t>Translation and Spectacle_</a:t>
            </a:r>
            <a:r>
              <a:rPr lang="el-GR" sz="1000" dirty="0" smtClean="0">
                <a:solidFill>
                  <a:schemeClr val="accent1"/>
                </a:solidFill>
              </a:rPr>
              <a:t>Μετάφραση και Θέαμα </a:t>
            </a:r>
            <a:r>
              <a:rPr lang="en-US" sz="1000" dirty="0" smtClean="0">
                <a:solidFill>
                  <a:schemeClr val="accent1"/>
                </a:solidFill>
              </a:rPr>
              <a:t>Unit </a:t>
            </a:r>
            <a:r>
              <a:rPr lang="el-GR" sz="1000" dirty="0" smtClean="0">
                <a:solidFill>
                  <a:schemeClr val="accent1"/>
                </a:solidFill>
              </a:rPr>
              <a:t>7</a:t>
            </a:r>
            <a:r>
              <a:rPr lang="en-US" sz="1000" dirty="0" smtClean="0">
                <a:solidFill>
                  <a:schemeClr val="accent1"/>
                </a:solidFill>
              </a:rPr>
              <a:t>. </a:t>
            </a:r>
          </a:p>
        </p:txBody>
      </p:sp>
      <p:pic>
        <p:nvPicPr>
          <p:cNvPr id="9" name="Picture 8"/>
          <p:cNvPicPr>
            <a:picLocks noChangeAspect="1"/>
          </p:cNvPicPr>
          <p:nvPr userDrawn="1"/>
        </p:nvPicPr>
        <p:blipFill>
          <a:blip r:embed="rId14"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val="82008922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cambridgescholars.com/translating-identities-on-stage-and-screen-18"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hyperlink" Target="https://www.youtube.com/watch?v=TyMEOfA7tFM" TargetMode="External"/><Relationship Id="rId5" Type="http://schemas.openxmlformats.org/officeDocument/2006/relationships/hyperlink" Target="https://www.youtube.com/watch?v=ruA6M29YkCc" TargetMode="External"/><Relationship Id="rId4" Type="http://schemas.openxmlformats.org/officeDocument/2006/relationships/hyperlink" Target="http://www.sparknotes.com/lit/secretgarden/summary.html"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www.youtube.com/watch?v=kdiSr_sn_E0" TargetMode="External"/><Relationship Id="rId5" Type="http://schemas.openxmlformats.org/officeDocument/2006/relationships/hyperlink" Target="https://www.youtube.com/watch?v=UXwGABOO26w" TargetMode="External"/><Relationship Id="rId4" Type="http://schemas.openxmlformats.org/officeDocument/2006/relationships/hyperlink" Target="https://www.youtube.com/watch?v=nkWqKyIf8q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opencourses.uoa.gr/courses/ENL3/"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5b1%5d%20http:/creativecommons.org/licenses/by-nc-sa/4.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cambridgescholars.com/translating-identities-on-stage-and-screen-18"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ctrTitle"/>
          </p:nvPr>
        </p:nvSpPr>
        <p:spPr>
          <a:xfrm>
            <a:off x="685800" y="2130425"/>
            <a:ext cx="7772400" cy="1470025"/>
          </a:xfrm>
          <a:blipFill>
            <a:blip r:embed="rId3"/>
            <a:stretch>
              <a:fillRect/>
            </a:stretch>
          </a:blipFill>
        </p:spPr>
        <p:txBody>
          <a:bodyPr/>
          <a:lstStyle/>
          <a:p>
            <a:r>
              <a:rPr lang="en-US" sz="4000" dirty="0">
                <a:solidFill>
                  <a:prstClr val="black"/>
                </a:solidFill>
                <a:ea typeface="+mn-ea"/>
                <a:cs typeface="+mn-cs"/>
              </a:rPr>
              <a:t>Translation and Spectacle </a:t>
            </a:r>
            <a:br>
              <a:rPr lang="en-US" sz="4000" dirty="0">
                <a:solidFill>
                  <a:prstClr val="black"/>
                </a:solidFill>
                <a:ea typeface="+mn-ea"/>
                <a:cs typeface="+mn-cs"/>
              </a:rPr>
            </a:br>
            <a:r>
              <a:rPr lang="el-GR" sz="3600" i="1" dirty="0">
                <a:solidFill>
                  <a:srgbClr val="1F497D">
                    <a:lumMod val="60000"/>
                    <a:lumOff val="40000"/>
                  </a:srgbClr>
                </a:solidFill>
                <a:ea typeface="+mn-ea"/>
                <a:cs typeface="+mn-cs"/>
              </a:rPr>
              <a:t>Μετάφραση και Θέαμα</a:t>
            </a:r>
            <a:r>
              <a:rPr lang="en-US" sz="3600" dirty="0">
                <a:solidFill>
                  <a:srgbClr val="1F497D">
                    <a:lumMod val="60000"/>
                    <a:lumOff val="40000"/>
                  </a:srgbClr>
                </a:solidFill>
                <a:ea typeface="+mn-ea"/>
                <a:cs typeface="+mn-cs"/>
              </a:rPr>
              <a:t> </a:t>
            </a:r>
            <a:endParaRPr lang="el-GR" sz="3600" dirty="0"/>
          </a:p>
        </p:txBody>
      </p:sp>
      <p:sp>
        <p:nvSpPr>
          <p:cNvPr id="9" name="Subtitle 4"/>
          <p:cNvSpPr>
            <a:spLocks noGrp="1"/>
          </p:cNvSpPr>
          <p:nvPr>
            <p:ph type="subTitle" idx="1"/>
          </p:nvPr>
        </p:nvSpPr>
        <p:spPr>
          <a:xfrm>
            <a:off x="683568" y="3886200"/>
            <a:ext cx="7776864" cy="1752600"/>
          </a:xfrm>
          <a:blipFill>
            <a:blip r:embed="rId3"/>
            <a:stretch>
              <a:fillRect/>
            </a:stretch>
          </a:blipFill>
        </p:spPr>
        <p:txBody>
          <a:bodyPr>
            <a:noAutofit/>
          </a:bodyPr>
          <a:lstStyle/>
          <a:p>
            <a:r>
              <a:rPr lang="en-US" sz="2400" dirty="0">
                <a:solidFill>
                  <a:schemeClr val="tx1"/>
                </a:solidFill>
                <a:latin typeface="+mj-lt"/>
              </a:rPr>
              <a:t>Maria </a:t>
            </a:r>
            <a:r>
              <a:rPr lang="en-US" sz="2400" dirty="0" err="1">
                <a:solidFill>
                  <a:schemeClr val="tx1"/>
                </a:solidFill>
                <a:latin typeface="+mj-lt"/>
              </a:rPr>
              <a:t>Sidiropoulou</a:t>
            </a:r>
            <a:endParaRPr lang="el-GR" sz="2400" dirty="0">
              <a:solidFill>
                <a:schemeClr val="tx1"/>
              </a:solidFill>
              <a:latin typeface="+mj-lt"/>
            </a:endParaRPr>
          </a:p>
          <a:p>
            <a:r>
              <a:rPr lang="en-US" sz="2400" dirty="0">
                <a:solidFill>
                  <a:schemeClr val="tx1"/>
                </a:solidFill>
                <a:latin typeface="+mj-lt"/>
              </a:rPr>
              <a:t>School of Philosophy</a:t>
            </a:r>
            <a:endParaRPr lang="el-GR" sz="2400" dirty="0">
              <a:solidFill>
                <a:schemeClr val="tx1"/>
              </a:solidFill>
              <a:latin typeface="+mj-lt"/>
            </a:endParaRPr>
          </a:p>
          <a:p>
            <a:r>
              <a:rPr lang="en-US" sz="2400" dirty="0">
                <a:solidFill>
                  <a:schemeClr val="tx1"/>
                </a:solidFill>
                <a:latin typeface="+mj-lt"/>
              </a:rPr>
              <a:t>Faculty of English Language and Literature</a:t>
            </a:r>
          </a:p>
          <a:p>
            <a:r>
              <a:rPr lang="en-US" sz="2400" dirty="0" smtClean="0">
                <a:solidFill>
                  <a:schemeClr val="tx1"/>
                </a:solidFill>
                <a:latin typeface="+mj-lt"/>
              </a:rPr>
              <a:t>2015</a:t>
            </a:r>
            <a:endParaRPr lang="en-US" sz="2400" dirty="0">
              <a:solidFill>
                <a:schemeClr val="tx1"/>
              </a:solidFill>
              <a:latin typeface="+mj-lt"/>
            </a:endParaRPr>
          </a:p>
        </p:txBody>
      </p:sp>
      <p:pic>
        <p:nvPicPr>
          <p:cNvPr id="10" name="Picture 9" descr="Λογότυπο Εθνικόν και Καποδιστριακόν Πανεπιστήμιον Αθηνών"/>
          <p:cNvPicPr>
            <a:picLocks noChangeAspect="1"/>
          </p:cNvPicPr>
          <p:nvPr/>
        </p:nvPicPr>
        <p:blipFill>
          <a:blip r:embed="rId4" cstate="print"/>
          <a:stretch>
            <a:fillRect/>
          </a:stretch>
        </p:blipFill>
        <p:spPr>
          <a:xfrm>
            <a:off x="179512" y="404664"/>
            <a:ext cx="4147938" cy="817388"/>
          </a:xfrm>
          <a:prstGeom prst="rect">
            <a:avLst/>
          </a:prstGeom>
        </p:spPr>
      </p:pic>
    </p:spTree>
    <p:extLst>
      <p:ext uri="{BB962C8B-B14F-4D97-AF65-F5344CB8AC3E}">
        <p14:creationId xmlns:p14="http://schemas.microsoft.com/office/powerpoint/2010/main" val="3428195458"/>
      </p:ext>
    </p:extLst>
  </p:cSld>
  <p:clrMapOvr>
    <a:masterClrMapping/>
  </p:clrMapOvr>
  <p:transition>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848872" cy="1143000"/>
          </a:xfrm>
          <a:blipFill>
            <a:blip r:embed="rId3" cstate="print"/>
            <a:tile tx="0" ty="0" sx="100000" sy="100000" flip="none" algn="tl"/>
          </a:blipFill>
        </p:spPr>
        <p:txBody>
          <a:bodyPr>
            <a:noAutofit/>
          </a:bodyPr>
          <a:lstStyle/>
          <a:p>
            <a:r>
              <a:rPr lang="en-US" sz="2800" dirty="0" smtClean="0">
                <a:solidFill>
                  <a:srgbClr val="0070C0"/>
                </a:solidFill>
              </a:rPr>
              <a:t>Carmen </a:t>
            </a:r>
            <a:r>
              <a:rPr lang="en-US" sz="2800" dirty="0" err="1" smtClean="0">
                <a:solidFill>
                  <a:srgbClr val="0070C0"/>
                </a:solidFill>
              </a:rPr>
              <a:t>Rougheri</a:t>
            </a:r>
            <a:r>
              <a:rPr lang="el-GR" sz="2800" dirty="0" smtClean="0">
                <a:solidFill>
                  <a:srgbClr val="0070C0"/>
                </a:solidFill>
              </a:rPr>
              <a:t> 1999</a:t>
            </a:r>
            <a:r>
              <a:rPr lang="en-US" sz="2800" dirty="0" smtClean="0">
                <a:solidFill>
                  <a:srgbClr val="0070C0"/>
                </a:solidFill>
              </a:rPr>
              <a:t/>
            </a:r>
            <a:br>
              <a:rPr lang="en-US" sz="2800" dirty="0" smtClean="0">
                <a:solidFill>
                  <a:srgbClr val="0070C0"/>
                </a:solidFill>
              </a:rPr>
            </a:br>
            <a:r>
              <a:rPr lang="en-US" sz="2800" dirty="0" err="1" smtClean="0">
                <a:solidFill>
                  <a:srgbClr val="0070C0"/>
                </a:solidFill>
              </a:rPr>
              <a:t>Engelbert</a:t>
            </a:r>
            <a:r>
              <a:rPr lang="en-US" sz="2800" dirty="0" smtClean="0">
                <a:solidFill>
                  <a:srgbClr val="0070C0"/>
                </a:solidFill>
              </a:rPr>
              <a:t> Humperdinck’s opera </a:t>
            </a:r>
            <a:r>
              <a:rPr lang="en-US" sz="2800" i="1" dirty="0" err="1" smtClean="0">
                <a:solidFill>
                  <a:srgbClr val="0070C0"/>
                </a:solidFill>
              </a:rPr>
              <a:t>Hänsel</a:t>
            </a:r>
            <a:r>
              <a:rPr lang="en-US" sz="2800" i="1" dirty="0" smtClean="0">
                <a:solidFill>
                  <a:srgbClr val="0070C0"/>
                </a:solidFill>
              </a:rPr>
              <a:t> und Gretel</a:t>
            </a:r>
            <a:endParaRPr lang="el-GR" sz="2800" dirty="0">
              <a:solidFill>
                <a:srgbClr val="0070C0"/>
              </a:solidFill>
            </a:endParaRPr>
          </a:p>
        </p:txBody>
      </p:sp>
      <p:sp>
        <p:nvSpPr>
          <p:cNvPr id="9" name="Rectangle 8"/>
          <p:cNvSpPr/>
          <p:nvPr/>
        </p:nvSpPr>
        <p:spPr>
          <a:xfrm>
            <a:off x="683568" y="1988840"/>
            <a:ext cx="7488832" cy="4801314"/>
          </a:xfrm>
          <a:prstGeom prst="rect">
            <a:avLst/>
          </a:prstGeom>
        </p:spPr>
        <p:txBody>
          <a:bodyPr wrap="square">
            <a:spAutoFit/>
          </a:bodyPr>
          <a:lstStyle/>
          <a:p>
            <a:r>
              <a:rPr lang="el-GR" b="1" dirty="0" smtClean="0"/>
              <a:t>Νεράιδα: </a:t>
            </a:r>
            <a:r>
              <a:rPr lang="el-GR" dirty="0" smtClean="0"/>
              <a:t>Τα δύο παιδιά λοιπόν ζούσανε</a:t>
            </a:r>
            <a:r>
              <a:rPr lang="en-US" dirty="0" smtClean="0"/>
              <a:t> </a:t>
            </a:r>
            <a:r>
              <a:rPr lang="el-GR" dirty="0" smtClean="0"/>
              <a:t>μαζί με τον πατέρα τους τον κυρ-Πέτρο τον σκουπά…</a:t>
            </a:r>
            <a:r>
              <a:rPr lang="en-US" dirty="0" smtClean="0"/>
              <a:t> </a:t>
            </a:r>
          </a:p>
          <a:p>
            <a:r>
              <a:rPr lang="el-GR" b="1" dirty="0" smtClean="0"/>
              <a:t>Πατέρας</a:t>
            </a:r>
            <a:r>
              <a:rPr lang="el-GR" dirty="0" smtClean="0"/>
              <a:t>: Γειά σου γυναίκα, φεύγω γειά…</a:t>
            </a:r>
          </a:p>
          <a:p>
            <a:r>
              <a:rPr lang="el-GR" b="1" dirty="0" smtClean="0"/>
              <a:t>Νεράιδα: </a:t>
            </a:r>
            <a:r>
              <a:rPr lang="el-GR" dirty="0" smtClean="0"/>
              <a:t>…και την κυρά-Γερτρούδη</a:t>
            </a:r>
            <a:r>
              <a:rPr lang="en-US" dirty="0" smtClean="0"/>
              <a:t> </a:t>
            </a:r>
            <a:r>
              <a:rPr lang="el-GR" dirty="0" smtClean="0"/>
              <a:t>την καλή αλλά λίγο φωνακλού</a:t>
            </a:r>
            <a:r>
              <a:rPr lang="en-US" dirty="0" smtClean="0"/>
              <a:t> </a:t>
            </a:r>
            <a:r>
              <a:rPr lang="el-GR" dirty="0" smtClean="0"/>
              <a:t>γυναίκα του. </a:t>
            </a:r>
            <a:endParaRPr lang="en-US" dirty="0" smtClean="0"/>
          </a:p>
          <a:p>
            <a:r>
              <a:rPr lang="el-GR" b="1" dirty="0" smtClean="0"/>
              <a:t>Μάνα: </a:t>
            </a:r>
            <a:r>
              <a:rPr lang="el-GR" dirty="0" smtClean="0"/>
              <a:t>Κοίτα τον! Κοίτα τον!</a:t>
            </a:r>
            <a:r>
              <a:rPr lang="en-US" dirty="0" smtClean="0"/>
              <a:t> </a:t>
            </a:r>
            <a:r>
              <a:rPr lang="el-GR" dirty="0" smtClean="0"/>
              <a:t>Κουνήσου καημένε. Θα τελειώσει το</a:t>
            </a:r>
            <a:r>
              <a:rPr lang="en-US" dirty="0" smtClean="0"/>
              <a:t> </a:t>
            </a:r>
            <a:r>
              <a:rPr lang="el-GR" dirty="0" smtClean="0"/>
              <a:t>πανηγύρι και συ θα ’σαι ακόμα εδώ.</a:t>
            </a:r>
            <a:r>
              <a:rPr lang="en-US" dirty="0" smtClean="0"/>
              <a:t> </a:t>
            </a:r>
            <a:r>
              <a:rPr lang="el-GR" dirty="0" smtClean="0"/>
              <a:t>Και μη γυρίσεις κακομοίρη μου αν δεν</a:t>
            </a:r>
            <a:r>
              <a:rPr lang="en-US" dirty="0" smtClean="0"/>
              <a:t> </a:t>
            </a:r>
            <a:r>
              <a:rPr lang="el-GR" dirty="0" smtClean="0"/>
              <a:t>τις</a:t>
            </a:r>
            <a:r>
              <a:rPr lang="en-US" dirty="0" smtClean="0"/>
              <a:t> </a:t>
            </a:r>
            <a:r>
              <a:rPr lang="el-GR" dirty="0" smtClean="0"/>
              <a:t>πουλήσεις όλες τις σκούπες, όχι</a:t>
            </a:r>
            <a:r>
              <a:rPr lang="en-US" dirty="0" smtClean="0"/>
              <a:t> </a:t>
            </a:r>
            <a:r>
              <a:rPr lang="el-GR" dirty="0" smtClean="0"/>
              <a:t>σαν εχθές που χαζολογούσες μες στο</a:t>
            </a:r>
            <a:r>
              <a:rPr lang="en-US" dirty="0" smtClean="0"/>
              <a:t> </a:t>
            </a:r>
            <a:r>
              <a:rPr lang="el-GR" dirty="0" smtClean="0"/>
              <a:t>δάσος και δεν πούλησες καμιά, έχεις</a:t>
            </a:r>
            <a:r>
              <a:rPr lang="en-US" dirty="0" smtClean="0"/>
              <a:t> </a:t>
            </a:r>
            <a:r>
              <a:rPr lang="el-GR" dirty="0" smtClean="0"/>
              <a:t>οικογένεια να φροντίσεις. Δύο παιδιά έχεις να ταΐσεις. Έχουν ανάγκες τα παιδιά, τι νομίζεις; Άμα δεν τα ταΐσουμε εμείς ποιος θα τα ταΐσει, οι γείτονες που δεν έχουμε; Αν δεν πουλήσεις τουλάχιστον τρεις να μη γυρίσεις. Ορίστε μας. Άντε στην ευχή του Θεού κι η Παναγιά μαζί σου</a:t>
            </a:r>
            <a:r>
              <a:rPr lang="el-GR" i="1" dirty="0" smtClean="0"/>
              <a:t>.</a:t>
            </a:r>
            <a:endParaRPr lang="en-US" dirty="0" smtClean="0"/>
          </a:p>
          <a:p>
            <a:endParaRPr lang="en-US" dirty="0" smtClean="0"/>
          </a:p>
          <a:p>
            <a:endParaRPr lang="en-US" dirty="0" smtClean="0"/>
          </a:p>
          <a:p>
            <a:endParaRPr lang="en-US" dirty="0" smtClean="0"/>
          </a:p>
          <a:p>
            <a:endParaRPr lang="el-GR" dirty="0"/>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848872" cy="1143000"/>
          </a:xfrm>
          <a:blipFill>
            <a:blip r:embed="rId3" cstate="print"/>
            <a:tile tx="0" ty="0" sx="100000" sy="100000" flip="none" algn="tl"/>
          </a:blipFill>
        </p:spPr>
        <p:txBody>
          <a:bodyPr>
            <a:noAutofit/>
          </a:bodyPr>
          <a:lstStyle/>
          <a:p>
            <a:r>
              <a:rPr lang="en-US" sz="2800" dirty="0" smtClean="0">
                <a:solidFill>
                  <a:srgbClr val="0070C0"/>
                </a:solidFill>
              </a:rPr>
              <a:t>Carmen </a:t>
            </a:r>
            <a:r>
              <a:rPr lang="en-US" sz="2800" dirty="0" err="1" smtClean="0">
                <a:solidFill>
                  <a:srgbClr val="0070C0"/>
                </a:solidFill>
              </a:rPr>
              <a:t>Rougheri</a:t>
            </a:r>
            <a:r>
              <a:rPr lang="el-GR" sz="2800" dirty="0" smtClean="0">
                <a:solidFill>
                  <a:srgbClr val="0070C0"/>
                </a:solidFill>
              </a:rPr>
              <a:t> 1999</a:t>
            </a:r>
            <a:r>
              <a:rPr lang="en-US" sz="2800" dirty="0" smtClean="0">
                <a:solidFill>
                  <a:srgbClr val="0070C0"/>
                </a:solidFill>
              </a:rPr>
              <a:t/>
            </a:r>
            <a:br>
              <a:rPr lang="en-US" sz="2800" dirty="0" smtClean="0">
                <a:solidFill>
                  <a:srgbClr val="0070C0"/>
                </a:solidFill>
              </a:rPr>
            </a:br>
            <a:r>
              <a:rPr lang="en-US" sz="2800" dirty="0" err="1" smtClean="0">
                <a:solidFill>
                  <a:srgbClr val="0070C0"/>
                </a:solidFill>
              </a:rPr>
              <a:t>Engelbert</a:t>
            </a:r>
            <a:r>
              <a:rPr lang="en-US" sz="2800" dirty="0" smtClean="0">
                <a:solidFill>
                  <a:srgbClr val="0070C0"/>
                </a:solidFill>
              </a:rPr>
              <a:t> Humperdinck’s opera </a:t>
            </a:r>
            <a:r>
              <a:rPr lang="en-US" sz="2800" i="1" dirty="0" err="1" smtClean="0">
                <a:solidFill>
                  <a:srgbClr val="0070C0"/>
                </a:solidFill>
              </a:rPr>
              <a:t>Hänselund</a:t>
            </a:r>
            <a:r>
              <a:rPr lang="en-US" sz="2800" i="1" dirty="0" smtClean="0">
                <a:solidFill>
                  <a:srgbClr val="0070C0"/>
                </a:solidFill>
              </a:rPr>
              <a:t> Gretel</a:t>
            </a:r>
            <a:endParaRPr lang="el-GR" sz="2800" dirty="0">
              <a:solidFill>
                <a:srgbClr val="0070C0"/>
              </a:solidFill>
            </a:endParaRPr>
          </a:p>
        </p:txBody>
      </p:sp>
      <p:sp>
        <p:nvSpPr>
          <p:cNvPr id="9" name="Rectangle 8"/>
          <p:cNvSpPr/>
          <p:nvPr/>
        </p:nvSpPr>
        <p:spPr>
          <a:xfrm>
            <a:off x="683568" y="1988840"/>
            <a:ext cx="7488832" cy="3693319"/>
          </a:xfrm>
          <a:prstGeom prst="rect">
            <a:avLst/>
          </a:prstGeom>
        </p:spPr>
        <p:txBody>
          <a:bodyPr wrap="square">
            <a:spAutoFit/>
          </a:bodyPr>
          <a:lstStyle/>
          <a:p>
            <a:r>
              <a:rPr lang="el-GR" sz="2000" b="1" dirty="0" err="1" smtClean="0"/>
              <a:t>Νεράιδα:</a:t>
            </a:r>
            <a:r>
              <a:rPr lang="el-GR" sz="2000" dirty="0" err="1"/>
              <a:t>Οι</a:t>
            </a:r>
            <a:r>
              <a:rPr lang="el-GR" sz="2000" dirty="0"/>
              <a:t> καημένοι ήταν πολύ φτωχοί. Πολλές φορές δεν είχαν παρά</a:t>
            </a:r>
            <a:r>
              <a:rPr lang="en-US" sz="2000" dirty="0"/>
              <a:t> </a:t>
            </a:r>
            <a:r>
              <a:rPr lang="el-GR" sz="2000" dirty="0"/>
              <a:t>μόνο μια σκέτη </a:t>
            </a:r>
            <a:r>
              <a:rPr lang="el-GR" sz="2000" dirty="0" err="1"/>
              <a:t>νερόσουπα</a:t>
            </a:r>
            <a:r>
              <a:rPr lang="el-GR" sz="2000" dirty="0"/>
              <a:t> στο τραπέζι τους για φαγητό. Βέβαια τα παιδιά με το παιγνίδι ξεχνούσαν την πείνα τους</a:t>
            </a:r>
            <a:r>
              <a:rPr lang="el-GR" sz="2000" i="1" dirty="0"/>
              <a:t>. Κι ύστερα κανείς δεν ξέρει, </a:t>
            </a:r>
            <a:r>
              <a:rPr lang="el-GR" sz="2000" dirty="0"/>
              <a:t>μπορεί να έρθουν και καλύτερες </a:t>
            </a:r>
            <a:r>
              <a:rPr lang="el-GR" sz="2000" dirty="0" err="1"/>
              <a:t>μέρες,έτσι</a:t>
            </a:r>
            <a:r>
              <a:rPr lang="el-GR" sz="2000" dirty="0"/>
              <a:t> δεν είναι; (γελάει) </a:t>
            </a:r>
            <a:r>
              <a:rPr lang="el-GR" sz="2000" dirty="0" smtClean="0"/>
              <a:t>…..</a:t>
            </a:r>
            <a:endParaRPr lang="en-US" sz="2000" dirty="0" smtClean="0"/>
          </a:p>
          <a:p>
            <a:r>
              <a:rPr lang="el-GR" sz="2000" b="1" dirty="0" err="1"/>
              <a:t>Γκρέτελ</a:t>
            </a:r>
            <a:r>
              <a:rPr lang="el-GR" sz="2000" dirty="0"/>
              <a:t> Ε! πού πας; Η μαμά είπε να κάνουμε δουλειές, σου λέω…</a:t>
            </a:r>
          </a:p>
          <a:p>
            <a:r>
              <a:rPr lang="el-GR" sz="2000" b="1" dirty="0" err="1"/>
              <a:t>Χένσελ</a:t>
            </a:r>
            <a:r>
              <a:rPr lang="el-GR" sz="2000" dirty="0"/>
              <a:t> Τα αγόρια δεν κάνουν δουλειές, τα κορίτσια κάνουν μόνο.</a:t>
            </a:r>
          </a:p>
          <a:p>
            <a:r>
              <a:rPr lang="el-GR" sz="2000" b="1" dirty="0" err="1"/>
              <a:t>Γκρέτελ</a:t>
            </a:r>
            <a:r>
              <a:rPr lang="el-GR" sz="2000" dirty="0"/>
              <a:t> Μπα, σ’ ένα σπίτι όλοι κάνουνε δουλειές….</a:t>
            </a:r>
          </a:p>
          <a:p>
            <a:endParaRPr lang="en-US" sz="2000" dirty="0" smtClean="0"/>
          </a:p>
          <a:p>
            <a:endParaRPr lang="en-US" dirty="0" smtClean="0"/>
          </a:p>
          <a:p>
            <a:endParaRPr lang="en-US" dirty="0" smtClean="0"/>
          </a:p>
          <a:p>
            <a:endParaRPr lang="el-GR" dirty="0"/>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3200" dirty="0" err="1" smtClean="0">
                <a:solidFill>
                  <a:srgbClr val="0070C0"/>
                </a:solidFill>
              </a:rPr>
              <a:t>Molière’s</a:t>
            </a:r>
            <a:r>
              <a:rPr lang="en-US" sz="3200" dirty="0" smtClean="0">
                <a:solidFill>
                  <a:srgbClr val="0070C0"/>
                </a:solidFill>
              </a:rPr>
              <a:t> </a:t>
            </a:r>
            <a:r>
              <a:rPr lang="en-US" sz="3200" i="1" dirty="0" smtClean="0">
                <a:solidFill>
                  <a:srgbClr val="0070C0"/>
                </a:solidFill>
              </a:rPr>
              <a:t>Le Bourgeois </a:t>
            </a:r>
            <a:r>
              <a:rPr lang="en-US" sz="3200" i="1" dirty="0" err="1" smtClean="0">
                <a:solidFill>
                  <a:srgbClr val="0070C0"/>
                </a:solidFill>
              </a:rPr>
              <a:t>Gentilhomme</a:t>
            </a:r>
            <a:r>
              <a:rPr lang="en-US" sz="3200" i="1" dirty="0" smtClean="0">
                <a:solidFill>
                  <a:srgbClr val="0070C0"/>
                </a:solidFill>
              </a:rPr>
              <a:t> </a:t>
            </a:r>
            <a:br>
              <a:rPr lang="en-US" sz="3200" i="1" dirty="0" smtClean="0">
                <a:solidFill>
                  <a:srgbClr val="0070C0"/>
                </a:solidFill>
              </a:rPr>
            </a:br>
            <a:r>
              <a:rPr lang="en-US" sz="3200" i="1" dirty="0" smtClean="0">
                <a:solidFill>
                  <a:srgbClr val="0070C0"/>
                </a:solidFill>
              </a:rPr>
              <a:t>for young </a:t>
            </a:r>
            <a:r>
              <a:rPr lang="en-US" sz="3200" dirty="0" smtClean="0">
                <a:solidFill>
                  <a:srgbClr val="0070C0"/>
                </a:solidFill>
              </a:rPr>
              <a:t>Greeks</a:t>
            </a:r>
            <a:endParaRPr lang="el-GR" sz="3200" dirty="0">
              <a:solidFill>
                <a:srgbClr val="0070C0"/>
              </a:solidFill>
            </a:endParaRPr>
          </a:p>
        </p:txBody>
      </p:sp>
      <p:sp>
        <p:nvSpPr>
          <p:cNvPr id="5" name="Content Placeholder 4"/>
          <p:cNvSpPr>
            <a:spLocks noGrp="1"/>
          </p:cNvSpPr>
          <p:nvPr>
            <p:ph sz="half" idx="2"/>
          </p:nvPr>
        </p:nvSpPr>
        <p:spPr/>
        <p:txBody>
          <a:bodyPr/>
          <a:lstStyle/>
          <a:p>
            <a:r>
              <a:rPr lang="fr-FR" dirty="0"/>
              <a:t>M. Jourdain, Le Bourgeois Gentilhomme</a:t>
            </a:r>
            <a:endParaRPr lang="en-US" dirty="0"/>
          </a:p>
        </p:txBody>
      </p:sp>
      <p:pic>
        <p:nvPicPr>
          <p:cNvPr id="3" name="Picture 2" descr="M. Jourdain, Le Bourgeois Gentilhomme, the title character in the play by Molière. Public domain" title="M. Jourdain, Le Bourgeois Gentilhomme,"/>
          <p:cNvPicPr>
            <a:picLocks noChangeAspect="1"/>
          </p:cNvPicPr>
          <p:nvPr/>
        </p:nvPicPr>
        <p:blipFill>
          <a:blip r:embed="rId4"/>
          <a:stretch>
            <a:fillRect/>
          </a:stretch>
        </p:blipFill>
        <p:spPr>
          <a:xfrm>
            <a:off x="575556" y="1596294"/>
            <a:ext cx="2664296" cy="4498228"/>
          </a:xfrm>
          <a:prstGeom prst="rect">
            <a:avLst/>
          </a:prstGeom>
        </p:spPr>
      </p:pic>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424936" cy="1570186"/>
          </a:xfrm>
          <a:blipFill>
            <a:blip r:embed="rId3" cstate="print"/>
            <a:tile tx="0" ty="0" sx="100000" sy="100000" flip="none" algn="tl"/>
          </a:blipFill>
        </p:spPr>
        <p:txBody>
          <a:bodyPr>
            <a:normAutofit/>
          </a:bodyPr>
          <a:lstStyle/>
          <a:p>
            <a:r>
              <a:rPr lang="el-GR" sz="3200" b="1" dirty="0" smtClean="0">
                <a:solidFill>
                  <a:srgbClr val="0070C0"/>
                </a:solidFill>
              </a:rPr>
              <a:t>«Ο Αρχοντοχωριάτης» του Μολιέρου</a:t>
            </a:r>
            <a:r>
              <a:rPr lang="el-GR" sz="3200" b="1" dirty="0" smtClean="0"/>
              <a:t> </a:t>
            </a:r>
            <a:r>
              <a:rPr lang="en-US" sz="3200" b="1" dirty="0" smtClean="0"/>
              <a:t/>
            </a:r>
            <a:br>
              <a:rPr lang="en-US" sz="3200" b="1" dirty="0" smtClean="0"/>
            </a:br>
            <a:r>
              <a:rPr lang="el-GR" sz="3200" b="1" dirty="0" smtClean="0"/>
              <a:t> </a:t>
            </a:r>
            <a:r>
              <a:rPr lang="el-GR" sz="2000" dirty="0" smtClean="0">
                <a:solidFill>
                  <a:srgbClr val="0070C0"/>
                </a:solidFill>
              </a:rPr>
              <a:t>Φεστιβάλ Κασσάνδρας</a:t>
            </a:r>
            <a:r>
              <a:rPr lang="en-US" sz="2000" dirty="0" smtClean="0">
                <a:solidFill>
                  <a:srgbClr val="0070C0"/>
                </a:solidFill>
              </a:rPr>
              <a:t> 7/2010</a:t>
            </a:r>
            <a:endParaRPr lang="el-GR" sz="1400" b="1" dirty="0"/>
          </a:p>
        </p:txBody>
      </p:sp>
      <p:sp>
        <p:nvSpPr>
          <p:cNvPr id="5" name="Rectangle 4"/>
          <p:cNvSpPr/>
          <p:nvPr/>
        </p:nvSpPr>
        <p:spPr>
          <a:xfrm>
            <a:off x="2267744" y="2276872"/>
            <a:ext cx="4572000" cy="923330"/>
          </a:xfrm>
          <a:prstGeom prst="rect">
            <a:avLst/>
          </a:prstGeom>
        </p:spPr>
        <p:txBody>
          <a:bodyPr>
            <a:spAutoFit/>
          </a:bodyPr>
          <a:lstStyle/>
          <a:p>
            <a:pPr algn="ctr"/>
            <a:r>
              <a:rPr lang="en-US" b="1" dirty="0" smtClean="0"/>
              <a:t>T</a:t>
            </a:r>
            <a:r>
              <a:rPr lang="el-GR" b="1" dirty="0" smtClean="0"/>
              <a:t>ο Δημοτικό Περιφερειακό Θέατρο Κρήτης, στο αμφιθέατρο της Σίβηρης,</a:t>
            </a:r>
            <a:endParaRPr lang="en-US" b="1" dirty="0" smtClean="0"/>
          </a:p>
          <a:p>
            <a:pPr algn="ctr"/>
            <a:r>
              <a:rPr lang="el-GR" b="1" dirty="0" smtClean="0"/>
              <a:t> στο πλαίσιο του Φεστιβάλ Κασσάνδρας</a:t>
            </a:r>
            <a:endParaRPr lang="en-US" b="1" dirty="0" smtClean="0"/>
          </a:p>
        </p:txBody>
      </p:sp>
      <p:pic>
        <p:nvPicPr>
          <p:cNvPr id="1026" name="Picture 2" descr="Δημοτικό Περιφερειακό Θέατρο Κρήτης, αφίσα" title="«Ο Αρχοντοχωριάτης» του Μολιέρο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3227887"/>
            <a:ext cx="2857500" cy="20955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23850" y="260350"/>
            <a:ext cx="8229600" cy="1143000"/>
          </a:xfrm>
          <a:blipFill>
            <a:blip r:embed="rId3" cstate="print"/>
            <a:tile tx="0" ty="0" sx="100000" sy="100000" flip="none" algn="tl"/>
          </a:blipFill>
        </p:spPr>
        <p:txBody>
          <a:bodyPr>
            <a:normAutofit/>
          </a:bodyPr>
          <a:lstStyle/>
          <a:p>
            <a:r>
              <a:rPr lang="en-US" sz="3200" dirty="0" err="1" smtClean="0">
                <a:solidFill>
                  <a:srgbClr val="0070C0"/>
                </a:solidFill>
              </a:rPr>
              <a:t>Molière’s</a:t>
            </a:r>
            <a:r>
              <a:rPr lang="en-US" sz="3200" dirty="0" smtClean="0">
                <a:solidFill>
                  <a:srgbClr val="0070C0"/>
                </a:solidFill>
              </a:rPr>
              <a:t> </a:t>
            </a:r>
            <a:r>
              <a:rPr lang="en-US" sz="3200" i="1" dirty="0" smtClean="0">
                <a:solidFill>
                  <a:srgbClr val="0070C0"/>
                </a:solidFill>
              </a:rPr>
              <a:t>Le Bourgeois </a:t>
            </a:r>
            <a:r>
              <a:rPr lang="en-US" sz="3200" i="1" dirty="0" err="1" smtClean="0">
                <a:solidFill>
                  <a:srgbClr val="0070C0"/>
                </a:solidFill>
              </a:rPr>
              <a:t>Gentilhomme</a:t>
            </a:r>
            <a:r>
              <a:rPr lang="en-US" sz="3200" i="1" dirty="0" smtClean="0">
                <a:solidFill>
                  <a:srgbClr val="0070C0"/>
                </a:solidFill>
              </a:rPr>
              <a:t> </a:t>
            </a:r>
            <a:br>
              <a:rPr lang="en-US" sz="3200" i="1" dirty="0" smtClean="0">
                <a:solidFill>
                  <a:srgbClr val="0070C0"/>
                </a:solidFill>
              </a:rPr>
            </a:br>
            <a:r>
              <a:rPr lang="en-US" sz="3200" i="1" dirty="0" smtClean="0">
                <a:solidFill>
                  <a:srgbClr val="0070C0"/>
                </a:solidFill>
              </a:rPr>
              <a:t>for young </a:t>
            </a:r>
            <a:r>
              <a:rPr lang="en-US" sz="3200" dirty="0" smtClean="0">
                <a:solidFill>
                  <a:srgbClr val="0070C0"/>
                </a:solidFill>
              </a:rPr>
              <a:t>Greeks</a:t>
            </a:r>
            <a:endParaRPr lang="el-GR" sz="3200" dirty="0">
              <a:solidFill>
                <a:srgbClr val="0070C0"/>
              </a:solidFill>
            </a:endParaRPr>
          </a:p>
        </p:txBody>
      </p:sp>
      <p:sp>
        <p:nvSpPr>
          <p:cNvPr id="3" name="Content Placeholder 2"/>
          <p:cNvSpPr>
            <a:spLocks noGrp="1"/>
          </p:cNvSpPr>
          <p:nvPr>
            <p:ph sz="half" idx="1"/>
          </p:nvPr>
        </p:nvSpPr>
        <p:spPr>
          <a:xfrm>
            <a:off x="179512" y="1600200"/>
            <a:ext cx="5040560" cy="4525963"/>
          </a:xfrm>
        </p:spPr>
        <p:txBody>
          <a:bodyPr>
            <a:noAutofit/>
          </a:bodyPr>
          <a:lstStyle/>
          <a:p>
            <a:pPr>
              <a:buNone/>
            </a:pPr>
            <a:r>
              <a:rPr lang="el-GR" sz="1800" dirty="0" smtClean="0"/>
              <a:t>Κοβιέλος</a:t>
            </a:r>
            <a:r>
              <a:rPr lang="el-GR" sz="1800" i="1" dirty="0" smtClean="0"/>
              <a:t>: Μπαμπά σας για τούρκικα</a:t>
            </a:r>
            <a:r>
              <a:rPr lang="en-US" sz="1800" i="1" dirty="0" smtClean="0"/>
              <a:t> </a:t>
            </a:r>
            <a:r>
              <a:rPr lang="el-GR" sz="1800" dirty="0" smtClean="0"/>
              <a:t>υφάσματα παζάρι έκανε. Χασέδες,</a:t>
            </a:r>
            <a:r>
              <a:rPr lang="en-US" sz="1800" dirty="0" smtClean="0"/>
              <a:t> </a:t>
            </a:r>
            <a:r>
              <a:rPr lang="el-GR" sz="1800" dirty="0" smtClean="0"/>
              <a:t>ταφτάδες, αλατζάδες, αλπακάδες από</a:t>
            </a:r>
            <a:r>
              <a:rPr lang="en-US" sz="1800" dirty="0" smtClean="0"/>
              <a:t> </a:t>
            </a:r>
            <a:r>
              <a:rPr lang="el-GR" sz="1800" dirty="0" smtClean="0"/>
              <a:t>Τουρκία ν’αγοράσει ήθελε. Αμάν</a:t>
            </a:r>
            <a:r>
              <a:rPr lang="en-US" sz="1800" dirty="0" smtClean="0"/>
              <a:t> </a:t>
            </a:r>
            <a:r>
              <a:rPr lang="el-GR" sz="1800" dirty="0" smtClean="0"/>
              <a:t>μπρε παζάρι που έκανε!…</a:t>
            </a:r>
            <a:endParaRPr lang="en-US" sz="1800" dirty="0" smtClean="0"/>
          </a:p>
          <a:p>
            <a:pPr>
              <a:buNone/>
            </a:pPr>
            <a:r>
              <a:rPr lang="el-GR" sz="1800" dirty="0" smtClean="0"/>
              <a:t>κ</a:t>
            </a:r>
            <a:r>
              <a:rPr lang="el-GR" sz="1800" i="1" dirty="0" smtClean="0"/>
              <a:t>. Ιορδάνης: Ο πατέρας μου;</a:t>
            </a:r>
          </a:p>
          <a:p>
            <a:pPr>
              <a:buNone/>
            </a:pPr>
            <a:r>
              <a:rPr lang="el-GR" sz="1800" dirty="0" smtClean="0"/>
              <a:t>Κοβιέλος</a:t>
            </a:r>
            <a:r>
              <a:rPr lang="el-GR" sz="1800" i="1" dirty="0" smtClean="0"/>
              <a:t>: Και το Τούρκο πρέσβυ του</a:t>
            </a:r>
            <a:r>
              <a:rPr lang="en-US" sz="1800" i="1" dirty="0" smtClean="0"/>
              <a:t> </a:t>
            </a:r>
            <a:r>
              <a:rPr lang="el-GR" sz="1800" dirty="0" smtClean="0"/>
              <a:t>λέει «αμάν μπρε τζάνουμ,» του λέει,</a:t>
            </a:r>
            <a:r>
              <a:rPr lang="en-US" sz="1800" dirty="0" smtClean="0"/>
              <a:t> </a:t>
            </a:r>
            <a:r>
              <a:rPr lang="el-GR" sz="1800" dirty="0" smtClean="0"/>
              <a:t>«τέτοιο</a:t>
            </a:r>
            <a:r>
              <a:rPr lang="en-US" sz="1800" dirty="0" smtClean="0"/>
              <a:t> </a:t>
            </a:r>
            <a:r>
              <a:rPr lang="el-GR" sz="1800" dirty="0" smtClean="0"/>
              <a:t>αρχοντάνθρωπο, κουβαρντά</a:t>
            </a:r>
            <a:r>
              <a:rPr lang="en-US" sz="1800" dirty="0" smtClean="0"/>
              <a:t> </a:t>
            </a:r>
            <a:r>
              <a:rPr lang="el-GR" sz="1800" dirty="0" smtClean="0"/>
              <a:t>κα</a:t>
            </a:r>
            <a:r>
              <a:rPr lang="en-US" sz="1800" dirty="0" smtClean="0"/>
              <a:t> </a:t>
            </a:r>
            <a:r>
              <a:rPr lang="el-GR" sz="1800" dirty="0" smtClean="0"/>
              <a:t>μπερεκετιλή, άλλο στο ντουνιά</a:t>
            </a:r>
            <a:r>
              <a:rPr lang="en-US" sz="1800" dirty="0" smtClean="0"/>
              <a:t> </a:t>
            </a:r>
            <a:r>
              <a:rPr lang="el-GR" sz="1800" dirty="0" smtClean="0"/>
              <a:t>ντεν έχει!»…</a:t>
            </a:r>
          </a:p>
          <a:p>
            <a:pPr>
              <a:buNone/>
            </a:pPr>
            <a:r>
              <a:rPr lang="el-GR" sz="1800" dirty="0" smtClean="0"/>
              <a:t>κ</a:t>
            </a:r>
            <a:r>
              <a:rPr lang="el-GR" sz="1800" i="1" dirty="0" smtClean="0"/>
              <a:t>. Ιορδάνης: Αρχοντάνθρωπος ο πατέρας</a:t>
            </a:r>
            <a:r>
              <a:rPr lang="en-US" sz="1800" i="1" dirty="0" smtClean="0"/>
              <a:t> </a:t>
            </a:r>
            <a:r>
              <a:rPr lang="el-GR" sz="1800" dirty="0" smtClean="0"/>
              <a:t>μου;</a:t>
            </a:r>
          </a:p>
          <a:p>
            <a:pPr>
              <a:buNone/>
            </a:pPr>
            <a:r>
              <a:rPr lang="el-GR" sz="1800" dirty="0" smtClean="0"/>
              <a:t>Κοβιέλος</a:t>
            </a:r>
            <a:r>
              <a:rPr lang="el-GR" sz="1800" i="1" dirty="0" smtClean="0"/>
              <a:t>: Κι εσείς μπρε, είσαστε ένα</a:t>
            </a:r>
            <a:r>
              <a:rPr lang="en-US" sz="1800" i="1" dirty="0" smtClean="0"/>
              <a:t> </a:t>
            </a:r>
            <a:r>
              <a:rPr lang="el-GR" sz="1800" dirty="0" smtClean="0"/>
              <a:t>τόσο δα αρχοντομωράκι ξαπλωμένο</a:t>
            </a:r>
            <a:r>
              <a:rPr lang="en-US" sz="1800" dirty="0" smtClean="0"/>
              <a:t> </a:t>
            </a:r>
            <a:r>
              <a:rPr lang="el-GR" sz="1800" dirty="0" smtClean="0"/>
              <a:t>μέσα σε μικρό αραμπά, κι όλες οι</a:t>
            </a:r>
            <a:r>
              <a:rPr lang="en-US" sz="1800" dirty="0" smtClean="0"/>
              <a:t> </a:t>
            </a:r>
            <a:r>
              <a:rPr lang="el-GR" sz="1800" dirty="0" smtClean="0"/>
              <a:t>χανούμισσες σας έπαιρναν αγκαλιά</a:t>
            </a:r>
            <a:r>
              <a:rPr lang="en-US" sz="1800" dirty="0" smtClean="0"/>
              <a:t> </a:t>
            </a:r>
            <a:r>
              <a:rPr lang="el-GR" sz="1800" dirty="0" smtClean="0"/>
              <a:t>και σας φιλούσαν και νταχτιρντί σας</a:t>
            </a:r>
            <a:r>
              <a:rPr lang="en-US" sz="1800" dirty="0" smtClean="0"/>
              <a:t> </a:t>
            </a:r>
            <a:r>
              <a:rPr lang="el-GR" sz="1800" dirty="0" smtClean="0"/>
              <a:t>έκαναν.</a:t>
            </a:r>
          </a:p>
          <a:p>
            <a:pPr>
              <a:buNone/>
            </a:pPr>
            <a:r>
              <a:rPr lang="el-GR" sz="1800" dirty="0" smtClean="0"/>
              <a:t>κ</a:t>
            </a:r>
            <a:r>
              <a:rPr lang="el-GR" sz="1800" i="1" dirty="0" smtClean="0"/>
              <a:t>. Ιορδάνης: Εμένα;</a:t>
            </a:r>
            <a:endParaRPr lang="el-GR" sz="1800" dirty="0"/>
          </a:p>
        </p:txBody>
      </p:sp>
      <p:sp>
        <p:nvSpPr>
          <p:cNvPr id="4" name="Content Placeholder 3"/>
          <p:cNvSpPr>
            <a:spLocks noGrp="1"/>
          </p:cNvSpPr>
          <p:nvPr>
            <p:ph sz="half" idx="2"/>
          </p:nvPr>
        </p:nvSpPr>
        <p:spPr>
          <a:xfrm>
            <a:off x="5076056" y="1556792"/>
            <a:ext cx="3822576" cy="4896544"/>
          </a:xfrm>
        </p:spPr>
        <p:txBody>
          <a:bodyPr>
            <a:normAutofit fontScale="62500" lnSpcReduction="20000"/>
          </a:bodyPr>
          <a:lstStyle/>
          <a:p>
            <a:pPr>
              <a:buNone/>
            </a:pPr>
            <a:r>
              <a:rPr lang="en-US" dirty="0" smtClean="0"/>
              <a:t>COVIELLE: I saw you when you were no taller than that.</a:t>
            </a:r>
          </a:p>
          <a:p>
            <a:pPr>
              <a:buNone/>
            </a:pPr>
            <a:r>
              <a:rPr lang="en-US" dirty="0" smtClean="0"/>
              <a:t>MONSIEUR JOURDAIN: Me?</a:t>
            </a:r>
          </a:p>
          <a:p>
            <a:pPr>
              <a:buNone/>
            </a:pPr>
            <a:r>
              <a:rPr lang="en-US" dirty="0" smtClean="0"/>
              <a:t>COVIELLE: Yes. You were the most beautiful child in the world, and all the ladies took you in their arms to kiss you.</a:t>
            </a:r>
          </a:p>
          <a:p>
            <a:pPr>
              <a:buNone/>
            </a:pPr>
            <a:r>
              <a:rPr lang="en-US" dirty="0" smtClean="0"/>
              <a:t>MONSIEUR JOURDAIN: To kiss me?</a:t>
            </a:r>
          </a:p>
          <a:p>
            <a:pPr>
              <a:buNone/>
            </a:pPr>
            <a:r>
              <a:rPr lang="en-US" dirty="0" smtClean="0"/>
              <a:t>COVIELLE: Yes, I was a great friend of your late father.</a:t>
            </a:r>
          </a:p>
          <a:p>
            <a:pPr>
              <a:buNone/>
            </a:pPr>
            <a:r>
              <a:rPr lang="en-US" dirty="0" smtClean="0"/>
              <a:t>MONSIEUR JOURDAIN: Of my late father?</a:t>
            </a:r>
          </a:p>
          <a:p>
            <a:pPr>
              <a:buNone/>
            </a:pPr>
            <a:r>
              <a:rPr lang="en-US" dirty="0" smtClean="0"/>
              <a:t>COVIELLE: Yes. He was a very honorable gentleman.</a:t>
            </a:r>
          </a:p>
          <a:p>
            <a:pPr>
              <a:buNone/>
            </a:pPr>
            <a:r>
              <a:rPr lang="en-US" dirty="0" smtClean="0"/>
              <a:t>MONSIEUR JOURDAIN: What did you say?</a:t>
            </a:r>
          </a:p>
          <a:p>
            <a:pPr>
              <a:buNone/>
            </a:pPr>
            <a:r>
              <a:rPr lang="en-US" dirty="0" smtClean="0"/>
              <a:t>COVIELLE: I said that he was a very honorable gentleman.</a:t>
            </a:r>
          </a:p>
        </p:txBody>
      </p:sp>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blipFill>
            <a:blip r:embed="rId3" cstate="print"/>
            <a:tile tx="0" ty="0" sx="100000" sy="100000" flip="none" algn="tl"/>
          </a:blipFill>
        </p:spPr>
        <p:txBody>
          <a:bodyPr/>
          <a:lstStyle/>
          <a:p>
            <a:r>
              <a:rPr lang="el-GR" i="1" dirty="0">
                <a:solidFill>
                  <a:srgbClr val="0070C0"/>
                </a:solidFill>
              </a:rPr>
              <a:t>Ο Αρχοντοχωριάτης</a:t>
            </a:r>
            <a:endParaRPr lang="en-US" dirty="0">
              <a:solidFill>
                <a:srgbClr val="0070C0"/>
              </a:solidFill>
            </a:endParaRPr>
          </a:p>
        </p:txBody>
      </p:sp>
      <p:sp>
        <p:nvSpPr>
          <p:cNvPr id="10" name="Text Placeholder 9"/>
          <p:cNvSpPr>
            <a:spLocks noGrp="1"/>
          </p:cNvSpPr>
          <p:nvPr>
            <p:ph type="body" idx="1"/>
          </p:nvPr>
        </p:nvSpPr>
        <p:spPr>
          <a:xfrm>
            <a:off x="457200" y="1484784"/>
            <a:ext cx="4040188" cy="906115"/>
          </a:xfrm>
          <a:blipFill>
            <a:blip r:embed="rId3" cstate="print"/>
            <a:tile tx="0" ty="0" sx="100000" sy="100000" flip="none" algn="tl"/>
          </a:blipFill>
        </p:spPr>
        <p:txBody>
          <a:bodyPr anchor="t">
            <a:noAutofit/>
          </a:bodyPr>
          <a:lstStyle/>
          <a:p>
            <a:pPr algn="ctr"/>
            <a:r>
              <a:rPr lang="el-GR" sz="1800" dirty="0" err="1" smtClean="0"/>
              <a:t>Μετφρ</a:t>
            </a:r>
            <a:r>
              <a:rPr lang="el-GR" sz="1800" dirty="0"/>
              <a:t>: Γ. Ν.</a:t>
            </a:r>
          </a:p>
          <a:p>
            <a:pPr algn="ctr"/>
            <a:r>
              <a:rPr lang="el-GR" sz="1800" dirty="0"/>
              <a:t>Πολίτης, Αθήνα: Δωδώνη 1980</a:t>
            </a:r>
            <a:endParaRPr lang="en-US" sz="2000" b="0" dirty="0"/>
          </a:p>
        </p:txBody>
      </p:sp>
      <p:sp>
        <p:nvSpPr>
          <p:cNvPr id="3" name="Content Placeholder 2"/>
          <p:cNvSpPr>
            <a:spLocks noGrp="1"/>
          </p:cNvSpPr>
          <p:nvPr>
            <p:ph sz="half" idx="2"/>
          </p:nvPr>
        </p:nvSpPr>
        <p:spPr>
          <a:xfrm>
            <a:off x="457200" y="2420888"/>
            <a:ext cx="4040188" cy="3951288"/>
          </a:xfrm>
        </p:spPr>
        <p:txBody>
          <a:bodyPr>
            <a:noAutofit/>
          </a:bodyPr>
          <a:lstStyle/>
          <a:p>
            <a:pPr>
              <a:buNone/>
            </a:pPr>
            <a:r>
              <a:rPr lang="el-GR" sz="2400" dirty="0" smtClean="0"/>
              <a:t>κ</a:t>
            </a:r>
            <a:r>
              <a:rPr lang="el-GR" sz="2400" i="1" dirty="0" smtClean="0"/>
              <a:t>. Ιορδάνης: …Περίφημη γλώσσα αυτά</a:t>
            </a:r>
            <a:r>
              <a:rPr lang="en-US" sz="2400" i="1" dirty="0" smtClean="0"/>
              <a:t> </a:t>
            </a:r>
            <a:r>
              <a:rPr lang="el-GR" sz="2400" dirty="0" smtClean="0"/>
              <a:t>τα Τούρκικα!</a:t>
            </a:r>
          </a:p>
          <a:p>
            <a:pPr>
              <a:buNone/>
            </a:pPr>
            <a:r>
              <a:rPr lang="el-GR" sz="2400" dirty="0" smtClean="0"/>
              <a:t>Κοβιέλος: Πιo περίφημη κι απ’ ότι</a:t>
            </a:r>
            <a:r>
              <a:rPr lang="en-US" sz="2400" dirty="0" smtClean="0"/>
              <a:t> </a:t>
            </a:r>
            <a:r>
              <a:rPr lang="el-GR" sz="2400" dirty="0" smtClean="0"/>
              <a:t>μπορεί κανείς να φανταστεί. Ξέρετε</a:t>
            </a:r>
            <a:r>
              <a:rPr lang="en-US" sz="2400" dirty="0" smtClean="0"/>
              <a:t> </a:t>
            </a:r>
            <a:r>
              <a:rPr lang="el-GR" sz="2400" dirty="0" smtClean="0"/>
              <a:t>τι θέλει να πει «κακαραξαμούστ»;</a:t>
            </a:r>
          </a:p>
          <a:p>
            <a:pPr>
              <a:buNone/>
            </a:pPr>
            <a:r>
              <a:rPr lang="el-GR" sz="2400" dirty="0" smtClean="0"/>
              <a:t>κ</a:t>
            </a:r>
            <a:r>
              <a:rPr lang="el-GR" sz="2400" i="1" dirty="0" smtClean="0"/>
              <a:t>. Ιορδάνης: «Κακαραξαμούστ»; Οχι.</a:t>
            </a:r>
          </a:p>
          <a:p>
            <a:pPr>
              <a:buNone/>
            </a:pPr>
            <a:r>
              <a:rPr lang="el-GR" sz="2400" dirty="0" smtClean="0"/>
              <a:t>Κοβιέλος</a:t>
            </a:r>
            <a:r>
              <a:rPr lang="el-GR" sz="2400" i="1" dirty="0" smtClean="0"/>
              <a:t>: Θα πει «καρδούλα μου».</a:t>
            </a:r>
            <a:endParaRPr lang="el-GR" sz="2400" dirty="0"/>
          </a:p>
        </p:txBody>
      </p:sp>
      <p:sp>
        <p:nvSpPr>
          <p:cNvPr id="11" name="Text Placeholder 10"/>
          <p:cNvSpPr>
            <a:spLocks noGrp="1"/>
          </p:cNvSpPr>
          <p:nvPr>
            <p:ph type="body" sz="quarter" idx="3"/>
          </p:nvPr>
        </p:nvSpPr>
        <p:spPr>
          <a:xfrm>
            <a:off x="4645025" y="1484784"/>
            <a:ext cx="4041775" cy="906115"/>
          </a:xfrm>
          <a:blipFill>
            <a:blip r:embed="rId4"/>
            <a:stretch>
              <a:fillRect/>
            </a:stretch>
          </a:blipFill>
        </p:spPr>
        <p:txBody>
          <a:bodyPr anchor="t">
            <a:noAutofit/>
          </a:bodyPr>
          <a:lstStyle/>
          <a:p>
            <a:pPr marL="342900" lvl="0" indent="-342900" algn="ctr">
              <a:defRPr/>
            </a:pPr>
            <a:r>
              <a:rPr lang="el-GR" sz="1800" dirty="0" smtClean="0"/>
              <a:t>Ομάδα </a:t>
            </a:r>
            <a:r>
              <a:rPr lang="el-GR" sz="1800" dirty="0"/>
              <a:t>Σύγχρονης Τέχνης, </a:t>
            </a:r>
            <a:r>
              <a:rPr lang="en-US" sz="1800" dirty="0" smtClean="0"/>
              <a:t> </a:t>
            </a:r>
            <a:br>
              <a:rPr lang="en-US" sz="1800" dirty="0" smtClean="0"/>
            </a:br>
            <a:r>
              <a:rPr lang="el-GR" sz="1800" dirty="0" smtClean="0"/>
              <a:t>Παιδική</a:t>
            </a:r>
            <a:r>
              <a:rPr lang="en-US" sz="1800" dirty="0" smtClean="0"/>
              <a:t> </a:t>
            </a:r>
            <a:r>
              <a:rPr lang="el-GR" sz="1800" dirty="0"/>
              <a:t>Αυλαία, </a:t>
            </a:r>
            <a:r>
              <a:rPr lang="el-GR" sz="1800" dirty="0" smtClean="0"/>
              <a:t>Γ</a:t>
            </a:r>
            <a:r>
              <a:rPr lang="el-GR" sz="1800" dirty="0"/>
              <a:t>. </a:t>
            </a:r>
            <a:r>
              <a:rPr lang="el-GR" sz="1800" dirty="0" err="1"/>
              <a:t>Καλατζόπουλος</a:t>
            </a:r>
            <a:r>
              <a:rPr lang="el-GR" sz="1800" dirty="0"/>
              <a:t> </a:t>
            </a:r>
            <a:r>
              <a:rPr lang="en-US" sz="1800" dirty="0" smtClean="0"/>
              <a:t> </a:t>
            </a:r>
            <a:r>
              <a:rPr lang="el-GR" sz="1800" dirty="0" smtClean="0"/>
              <a:t>Θέατρο </a:t>
            </a:r>
            <a:r>
              <a:rPr lang="el-GR" sz="1800" dirty="0"/>
              <a:t>Αλίκη</a:t>
            </a:r>
            <a:r>
              <a:rPr lang="en-US" sz="1800" dirty="0"/>
              <a:t> </a:t>
            </a:r>
            <a:r>
              <a:rPr lang="en-US" sz="1800" dirty="0" smtClean="0"/>
              <a:t>1998-1999</a:t>
            </a:r>
            <a:endParaRPr lang="en-US" sz="1800" dirty="0"/>
          </a:p>
        </p:txBody>
      </p:sp>
      <p:sp>
        <p:nvSpPr>
          <p:cNvPr id="4" name="Content Placeholder 3"/>
          <p:cNvSpPr>
            <a:spLocks noGrp="1"/>
          </p:cNvSpPr>
          <p:nvPr>
            <p:ph sz="quarter" idx="4"/>
          </p:nvPr>
        </p:nvSpPr>
        <p:spPr>
          <a:xfrm>
            <a:off x="4645025" y="2420888"/>
            <a:ext cx="4041775" cy="3951288"/>
          </a:xfrm>
        </p:spPr>
        <p:txBody>
          <a:bodyPr>
            <a:normAutofit/>
          </a:bodyPr>
          <a:lstStyle/>
          <a:p>
            <a:pPr>
              <a:buNone/>
            </a:pPr>
            <a:r>
              <a:rPr lang="el-GR" sz="2400" dirty="0" smtClean="0"/>
              <a:t>κ</a:t>
            </a:r>
            <a:r>
              <a:rPr lang="el-GR" sz="2400" i="1" dirty="0" smtClean="0"/>
              <a:t>. Ιορδάνης: …Εύκολη</a:t>
            </a:r>
            <a:r>
              <a:rPr lang="en-US" sz="2400" i="1" dirty="0" smtClean="0"/>
              <a:t> </a:t>
            </a:r>
            <a:r>
              <a:rPr lang="el-GR" sz="2400" i="1" dirty="0" smtClean="0"/>
              <a:t>γλώσσα τα</a:t>
            </a:r>
            <a:r>
              <a:rPr lang="en-US" sz="2400" i="1" dirty="0" smtClean="0"/>
              <a:t> </a:t>
            </a:r>
            <a:r>
              <a:rPr lang="el-GR" sz="2400" dirty="0" smtClean="0"/>
              <a:t>τούρκικα για…</a:t>
            </a:r>
          </a:p>
          <a:p>
            <a:pPr>
              <a:buNone/>
            </a:pPr>
            <a:r>
              <a:rPr lang="el-GR" sz="2400" dirty="0" smtClean="0"/>
              <a:t>Κοβιέλος: Ξέρετε τι θα πει</a:t>
            </a:r>
            <a:r>
              <a:rPr lang="en-US" sz="2400" dirty="0" smtClean="0"/>
              <a:t> </a:t>
            </a:r>
            <a:r>
              <a:rPr lang="el-GR" sz="2400" dirty="0" smtClean="0"/>
              <a:t>«ξεχαρβαλέρ»;</a:t>
            </a:r>
          </a:p>
          <a:p>
            <a:pPr>
              <a:buNone/>
            </a:pPr>
            <a:r>
              <a:rPr lang="el-GR" sz="2400" dirty="0" smtClean="0"/>
              <a:t>κ</a:t>
            </a:r>
            <a:r>
              <a:rPr lang="el-GR" sz="2400" i="1" dirty="0" smtClean="0"/>
              <a:t>. Ιορδάνης: Οχι.</a:t>
            </a:r>
          </a:p>
          <a:p>
            <a:pPr>
              <a:buNone/>
            </a:pPr>
            <a:r>
              <a:rPr lang="el-GR" sz="2400" dirty="0" smtClean="0"/>
              <a:t>Κοβιέλος</a:t>
            </a:r>
            <a:r>
              <a:rPr lang="el-GR" sz="2400" i="1" dirty="0" smtClean="0"/>
              <a:t>: «Εκσυγχρονισμός».</a:t>
            </a:r>
            <a:endParaRPr lang="en-US" sz="2400" i="1" dirty="0" smtClean="0"/>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pPr marL="342900" lvl="0" indent="-342900">
              <a:spcBef>
                <a:spcPct val="20000"/>
              </a:spcBef>
            </a:pPr>
            <a:r>
              <a:rPr lang="el-GR" sz="3600" i="1" dirty="0">
                <a:solidFill>
                  <a:srgbClr val="0070C0"/>
                </a:solidFill>
                <a:ea typeface="+mn-ea"/>
                <a:cs typeface="+mn-cs"/>
              </a:rPr>
              <a:t>Ο Αρχοντοχωριάτης </a:t>
            </a:r>
            <a:r>
              <a:rPr lang="el-GR" sz="2000" i="1" dirty="0">
                <a:solidFill>
                  <a:srgbClr val="0070C0"/>
                </a:solidFill>
                <a:ea typeface="+mn-ea"/>
                <a:cs typeface="+mn-cs"/>
              </a:rPr>
              <a:t>Θέατρο Αλίκη</a:t>
            </a:r>
            <a:r>
              <a:rPr lang="en-US" sz="2000" i="1" dirty="0">
                <a:solidFill>
                  <a:srgbClr val="0070C0"/>
                </a:solidFill>
                <a:ea typeface="+mn-ea"/>
                <a:cs typeface="+mn-cs"/>
              </a:rPr>
              <a:t> 1998-1999</a:t>
            </a:r>
            <a:r>
              <a:rPr lang="el-GR" sz="2000" i="1" dirty="0">
                <a:solidFill>
                  <a:srgbClr val="0070C0"/>
                </a:solidFill>
                <a:ea typeface="+mn-ea"/>
                <a:cs typeface="+mn-cs"/>
              </a:rPr>
              <a:t/>
            </a:r>
            <a:br>
              <a:rPr lang="el-GR" sz="2000" i="1" dirty="0">
                <a:solidFill>
                  <a:srgbClr val="0070C0"/>
                </a:solidFill>
                <a:ea typeface="+mn-ea"/>
                <a:cs typeface="+mn-cs"/>
              </a:rPr>
            </a:br>
            <a:r>
              <a:rPr lang="el-GR" sz="2000" i="1" dirty="0">
                <a:solidFill>
                  <a:srgbClr val="0070C0"/>
                </a:solidFill>
                <a:ea typeface="+mn-ea"/>
                <a:cs typeface="+mn-cs"/>
              </a:rPr>
              <a:t>Ομάδα </a:t>
            </a:r>
            <a:r>
              <a:rPr lang="el-GR" sz="2000" dirty="0">
                <a:solidFill>
                  <a:srgbClr val="0070C0"/>
                </a:solidFill>
                <a:ea typeface="+mn-ea"/>
                <a:cs typeface="+mn-cs"/>
              </a:rPr>
              <a:t>Σύγχρονης Τέχνης</a:t>
            </a:r>
            <a:r>
              <a:rPr lang="el-GR" sz="2000" i="1" dirty="0">
                <a:solidFill>
                  <a:srgbClr val="0070C0"/>
                </a:solidFill>
                <a:ea typeface="+mn-ea"/>
                <a:cs typeface="+mn-cs"/>
              </a:rPr>
              <a:t>,  Παιδική</a:t>
            </a:r>
            <a:r>
              <a:rPr lang="en-US" sz="2000" i="1" dirty="0">
                <a:solidFill>
                  <a:srgbClr val="0070C0"/>
                </a:solidFill>
                <a:ea typeface="+mn-ea"/>
                <a:cs typeface="+mn-cs"/>
              </a:rPr>
              <a:t> </a:t>
            </a:r>
            <a:r>
              <a:rPr lang="el-GR" sz="2000" i="1" dirty="0">
                <a:solidFill>
                  <a:srgbClr val="0070C0"/>
                </a:solidFill>
                <a:ea typeface="+mn-ea"/>
                <a:cs typeface="+mn-cs"/>
              </a:rPr>
              <a:t>Αυλαία, Γ. </a:t>
            </a:r>
            <a:r>
              <a:rPr lang="el-GR" sz="2000" i="1" dirty="0" err="1">
                <a:solidFill>
                  <a:srgbClr val="0070C0"/>
                </a:solidFill>
                <a:ea typeface="+mn-ea"/>
                <a:cs typeface="+mn-cs"/>
              </a:rPr>
              <a:t>Καλατζόπουλος</a:t>
            </a:r>
            <a:r>
              <a:rPr lang="el-GR" sz="2000" i="1" dirty="0">
                <a:solidFill>
                  <a:srgbClr val="0070C0"/>
                </a:solidFill>
                <a:ea typeface="+mn-ea"/>
                <a:cs typeface="+mn-cs"/>
              </a:rPr>
              <a:t> </a:t>
            </a:r>
            <a:endParaRPr lang="en-US" dirty="0"/>
          </a:p>
        </p:txBody>
      </p:sp>
      <p:sp>
        <p:nvSpPr>
          <p:cNvPr id="4" name="Content Placeholder 3"/>
          <p:cNvSpPr>
            <a:spLocks noGrp="1"/>
          </p:cNvSpPr>
          <p:nvPr>
            <p:ph idx="1"/>
          </p:nvPr>
        </p:nvSpPr>
        <p:spPr/>
        <p:txBody>
          <a:bodyPr>
            <a:noAutofit/>
          </a:bodyPr>
          <a:lstStyle/>
          <a:p>
            <a:pPr>
              <a:buNone/>
            </a:pPr>
            <a:r>
              <a:rPr lang="el-GR" sz="2400" dirty="0" smtClean="0"/>
              <a:t>Ο κυρ-Ιορδάνης τι ζητά; Γαμπρό αριστοκράτη;</a:t>
            </a:r>
          </a:p>
          <a:p>
            <a:pPr>
              <a:buNone/>
            </a:pPr>
            <a:r>
              <a:rPr lang="el-GR" sz="2400" dirty="0" smtClean="0"/>
              <a:t>Να’ν’από σόϊ βασιλικό, να μένει σε παλάτι;</a:t>
            </a:r>
          </a:p>
          <a:p>
            <a:pPr>
              <a:buNone/>
            </a:pPr>
            <a:r>
              <a:rPr lang="el-GR" sz="2400" dirty="0" smtClean="0"/>
              <a:t>Αριστοκράτη το λοιπόν τ’αφεντικό θα κάνω</a:t>
            </a:r>
          </a:p>
          <a:p>
            <a:pPr>
              <a:buNone/>
            </a:pPr>
            <a:r>
              <a:rPr lang="el-GR" sz="2400" dirty="0" smtClean="0"/>
              <a:t>Μα θα’χει θεό του τον Αλλάχ, πατέρα το Σουλτάνο</a:t>
            </a:r>
          </a:p>
          <a:p>
            <a:pPr>
              <a:buNone/>
            </a:pPr>
            <a:endParaRPr lang="el-GR" sz="2400" dirty="0" smtClean="0"/>
          </a:p>
          <a:p>
            <a:pPr>
              <a:buNone/>
            </a:pPr>
            <a:r>
              <a:rPr lang="el-GR" sz="2400" dirty="0" smtClean="0"/>
              <a:t>Σουλουκουτζούτζουμ-τσιτσιρίμ, τσαχπίν-σαλαμαλέκουμ,</a:t>
            </a:r>
          </a:p>
          <a:p>
            <a:pPr>
              <a:buNone/>
            </a:pPr>
            <a:r>
              <a:rPr lang="el-GR" sz="2400" dirty="0" smtClean="0"/>
              <a:t>χαλβά, σεβντά &amp; αφερείμ &amp; τσιγερομπουρέκουμ,</a:t>
            </a:r>
          </a:p>
          <a:p>
            <a:pPr>
              <a:buNone/>
            </a:pPr>
            <a:r>
              <a:rPr lang="el-GR" sz="2400" dirty="0" smtClean="0"/>
              <a:t>γκελ-γκελ καϊκτσή, γκιουζέλ χανούμ και μπουνταλά Γιορντάνη,</a:t>
            </a:r>
          </a:p>
          <a:p>
            <a:pPr>
              <a:buNone/>
            </a:pPr>
            <a:r>
              <a:rPr lang="el-GR" sz="2400" dirty="0" smtClean="0"/>
              <a:t>καζούρ-χαβά και πατιρντί στον Αρχοντοχαϊβάνη. </a:t>
            </a:r>
            <a:endParaRPr lang="en-US" sz="2400" i="1" dirty="0" smtClean="0"/>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8424936" cy="1728192"/>
          </a:xfrm>
          <a:blipFill>
            <a:blip r:embed="rId3" cstate="print"/>
            <a:tile tx="0" ty="0" sx="100000" sy="100000" flip="none" algn="tl"/>
          </a:blipFill>
        </p:spPr>
        <p:txBody>
          <a:bodyPr>
            <a:normAutofit fontScale="90000"/>
          </a:bodyPr>
          <a:lstStyle/>
          <a:p>
            <a:r>
              <a:rPr lang="en-US" sz="4000" dirty="0" smtClean="0"/>
              <a:t> </a:t>
            </a:r>
            <a:r>
              <a:rPr lang="en-US" sz="4000" dirty="0" smtClean="0">
                <a:solidFill>
                  <a:srgbClr val="0070C0"/>
                </a:solidFill>
              </a:rPr>
              <a:t>incongruities which generate </a:t>
            </a:r>
            <a:r>
              <a:rPr lang="en-US" sz="4000" dirty="0" err="1" smtClean="0">
                <a:solidFill>
                  <a:srgbClr val="0070C0"/>
                </a:solidFill>
              </a:rPr>
              <a:t>humour</a:t>
            </a:r>
            <a:r>
              <a:rPr lang="el-GR" sz="3200" dirty="0" smtClean="0">
                <a:solidFill>
                  <a:srgbClr val="0070C0"/>
                </a:solidFill>
              </a:rPr>
              <a:t/>
            </a:r>
            <a:br>
              <a:rPr lang="el-GR" sz="3200" dirty="0" smtClean="0">
                <a:solidFill>
                  <a:srgbClr val="0070C0"/>
                </a:solidFill>
              </a:rPr>
            </a:br>
            <a:r>
              <a:rPr lang="el-GR" sz="3100" i="1" dirty="0" smtClean="0">
                <a:solidFill>
                  <a:srgbClr val="0070C0"/>
                </a:solidFill>
              </a:rPr>
              <a:t>Όνειρο Καλοκαιρινής Νύχτας,</a:t>
            </a:r>
            <a:r>
              <a:rPr lang="en-US" sz="3100" i="1" dirty="0" smtClean="0">
                <a:solidFill>
                  <a:srgbClr val="0070C0"/>
                </a:solidFill>
              </a:rPr>
              <a:t> for young </a:t>
            </a:r>
            <a:r>
              <a:rPr lang="en-US" sz="3100" dirty="0" smtClean="0">
                <a:solidFill>
                  <a:srgbClr val="0070C0"/>
                </a:solidFill>
              </a:rPr>
              <a:t>Greeks</a:t>
            </a:r>
            <a:r>
              <a:rPr lang="el-GR" sz="3200" i="1" dirty="0" smtClean="0">
                <a:solidFill>
                  <a:srgbClr val="0070C0"/>
                </a:solidFill>
              </a:rPr>
              <a:t/>
            </a:r>
            <a:br>
              <a:rPr lang="el-GR" sz="3200" i="1" dirty="0" smtClean="0">
                <a:solidFill>
                  <a:srgbClr val="0070C0"/>
                </a:solidFill>
              </a:rPr>
            </a:br>
            <a:r>
              <a:rPr lang="el-GR" sz="2700" dirty="0" smtClean="0">
                <a:solidFill>
                  <a:srgbClr val="0070C0"/>
                </a:solidFill>
              </a:rPr>
              <a:t>Θέατρο Βεάκη 2001-2002</a:t>
            </a:r>
            <a:r>
              <a:rPr lang="en-US" sz="2700" dirty="0" smtClean="0">
                <a:solidFill>
                  <a:srgbClr val="0070C0"/>
                </a:solidFill>
              </a:rPr>
              <a:t>, </a:t>
            </a:r>
            <a:r>
              <a:rPr lang="el-GR" sz="2700" dirty="0" smtClean="0">
                <a:solidFill>
                  <a:srgbClr val="0070C0"/>
                </a:solidFill>
              </a:rPr>
              <a:t>Γιάννης Καλατζόπουλος</a:t>
            </a:r>
            <a:r>
              <a:rPr lang="el-GR" sz="2000" dirty="0" smtClean="0">
                <a:solidFill>
                  <a:srgbClr val="0070C0"/>
                </a:solidFill>
              </a:rPr>
              <a:t/>
            </a:r>
            <a:br>
              <a:rPr lang="el-GR" sz="2000" dirty="0" smtClean="0">
                <a:solidFill>
                  <a:srgbClr val="0070C0"/>
                </a:solidFill>
              </a:rPr>
            </a:br>
            <a:endParaRPr lang="el-GR" sz="3600" dirty="0">
              <a:solidFill>
                <a:srgbClr val="0070C0"/>
              </a:solidFill>
            </a:endParaRPr>
          </a:p>
        </p:txBody>
      </p:sp>
      <p:sp>
        <p:nvSpPr>
          <p:cNvPr id="5" name="Content Placeholder 2"/>
          <p:cNvSpPr>
            <a:spLocks noGrp="1"/>
          </p:cNvSpPr>
          <p:nvPr>
            <p:ph idx="1"/>
          </p:nvPr>
        </p:nvSpPr>
        <p:spPr>
          <a:xfrm>
            <a:off x="467544" y="2492896"/>
            <a:ext cx="3816424" cy="3456384"/>
          </a:xfrm>
        </p:spPr>
        <p:txBody>
          <a:bodyPr>
            <a:noAutofit/>
          </a:bodyPr>
          <a:lstStyle/>
          <a:p>
            <a:pPr>
              <a:buNone/>
            </a:pPr>
            <a:r>
              <a:rPr lang="el-GR" sz="2400" dirty="0" smtClean="0"/>
              <a:t>Είμαι η Τιτάνια, του Όμπερον η αγάπη</a:t>
            </a:r>
          </a:p>
          <a:p>
            <a:pPr>
              <a:buNone/>
            </a:pPr>
            <a:r>
              <a:rPr lang="el-GR" sz="2400" dirty="0" smtClean="0"/>
              <a:t>Μ’ αγαπάει και τον λατρεύω,</a:t>
            </a:r>
          </a:p>
          <a:p>
            <a:pPr>
              <a:buNone/>
            </a:pPr>
            <a:r>
              <a:rPr lang="el-GR" sz="2400" dirty="0" smtClean="0"/>
              <a:t>με ζηλεύει, τον ζηλεύω</a:t>
            </a:r>
          </a:p>
          <a:p>
            <a:pPr>
              <a:buNone/>
            </a:pPr>
            <a:r>
              <a:rPr lang="el-GR" sz="2400" dirty="0" smtClean="0"/>
              <a:t>και μαλώνουμε γερά</a:t>
            </a:r>
          </a:p>
          <a:p>
            <a:pPr>
              <a:buNone/>
            </a:pPr>
            <a:r>
              <a:rPr lang="el-GR" sz="2400" dirty="0" smtClean="0"/>
              <a:t>κάθε μήνα μια φορά.</a:t>
            </a:r>
            <a:endParaRPr lang="el-GR" sz="2400" dirty="0"/>
          </a:p>
        </p:txBody>
      </p:sp>
      <p:sp>
        <p:nvSpPr>
          <p:cNvPr id="6" name="Content Placeholder 2"/>
          <p:cNvSpPr txBox="1">
            <a:spLocks/>
          </p:cNvSpPr>
          <p:nvPr/>
        </p:nvSpPr>
        <p:spPr>
          <a:xfrm>
            <a:off x="4427984" y="2492896"/>
            <a:ext cx="3816424" cy="3384376"/>
          </a:xfrm>
          <a:prstGeom prst="rect">
            <a:avLst/>
          </a:prstGeom>
        </p:spPr>
        <p:txBody>
          <a:bodyPr vert="horz" lIns="91440" tIns="45720" rIns="91440" bIns="45720" rtlCol="0">
            <a:noAutofit/>
          </a:bodyPr>
          <a:lstStyle/>
          <a:p>
            <a:r>
              <a:rPr lang="el-GR" sz="2400" dirty="0" smtClean="0"/>
              <a:t>Θέλω να ζήσουμε μαζί </a:t>
            </a:r>
          </a:p>
          <a:p>
            <a:r>
              <a:rPr lang="el-GR" sz="2400" dirty="0" smtClean="0"/>
              <a:t>για πάντα, Λύσανδρέ μου</a:t>
            </a:r>
          </a:p>
          <a:p>
            <a:r>
              <a:rPr lang="el-GR" sz="2400" dirty="0" smtClean="0"/>
              <a:t>Δεν θα χωρίσουμε ποτέ Ερμία, θησαυρέ μου.</a:t>
            </a:r>
          </a:p>
          <a:p>
            <a:r>
              <a:rPr lang="el-GR" sz="2400" dirty="0" smtClean="0"/>
              <a:t>Ως τα βαθειά μας γηρατειά θα ζήσουμε ενωμένοι.</a:t>
            </a:r>
          </a:p>
          <a:p>
            <a:r>
              <a:rPr lang="el-GR" sz="2400" dirty="0" smtClean="0"/>
              <a:t>Ας είν’ καλά η θεία μου </a:t>
            </a:r>
          </a:p>
          <a:p>
            <a:r>
              <a:rPr lang="el-GR" sz="2400" dirty="0" smtClean="0"/>
              <a:t>πού ’ναι και ματσωμένη.</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70C0"/>
                </a:solidFill>
              </a:rPr>
              <a:t>Areas of translation subtitling/dubbing draw on</a:t>
            </a:r>
            <a:endParaRPr lang="el-GR" sz="3200" dirty="0">
              <a:solidFill>
                <a:srgbClr val="0070C0"/>
              </a:solidFill>
            </a:endParaRPr>
          </a:p>
        </p:txBody>
      </p:sp>
      <p:graphicFrame>
        <p:nvGraphicFramePr>
          <p:cNvPr id="4" name="Content Placeholder 3" title="Areas of translation subtitling/dubbing draw on"/>
          <p:cNvGraphicFramePr>
            <a:graphicFrameLocks noGrp="1"/>
          </p:cNvGraphicFramePr>
          <p:nvPr>
            <p:ph idx="1"/>
            <p:extLst>
              <p:ext uri="{D42A27DB-BD31-4B8C-83A1-F6EECF244321}">
                <p14:modId xmlns:p14="http://schemas.microsoft.com/office/powerpoint/2010/main" val="2967470585"/>
              </p:ext>
            </p:extLst>
          </p:nvPr>
        </p:nvGraphicFramePr>
        <p:xfrm>
          <a:off x="1187624" y="1484785"/>
          <a:ext cx="6840760"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70C0"/>
                </a:solidFill>
              </a:rPr>
              <a:t>subtitling: </a:t>
            </a:r>
            <a:br>
              <a:rPr lang="en-US" sz="3600" dirty="0" smtClean="0">
                <a:solidFill>
                  <a:srgbClr val="0070C0"/>
                </a:solidFill>
              </a:rPr>
            </a:br>
            <a:r>
              <a:rPr lang="en-US" sz="3600" dirty="0" smtClean="0">
                <a:solidFill>
                  <a:srgbClr val="0070C0"/>
                </a:solidFill>
              </a:rPr>
              <a:t>the principle of efficiency and economy</a:t>
            </a:r>
            <a:endParaRPr lang="el-GR" sz="3600" dirty="0">
              <a:solidFill>
                <a:srgbClr val="0070C0"/>
              </a:solidFill>
            </a:endParaRPr>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60000"/>
                    <a:lumOff val="40000"/>
                  </a:schemeClr>
                </a:solidFill>
              </a:rPr>
              <a:t>Source:</a:t>
            </a:r>
            <a:endParaRPr lang="el-GR" dirty="0">
              <a:solidFill>
                <a:schemeClr val="tx2">
                  <a:lumMod val="60000"/>
                  <a:lumOff val="40000"/>
                </a:schemeClr>
              </a:solidFill>
            </a:endParaRPr>
          </a:p>
        </p:txBody>
      </p:sp>
      <p:sp>
        <p:nvSpPr>
          <p:cNvPr id="5" name="Content Placeholder 4" title="Sidiropoulou, Maria. Translating Identities on Stage and Screen – Pragmatic perspectives and discoursal tendencies."/>
          <p:cNvSpPr>
            <a:spLocks noGrp="1"/>
          </p:cNvSpPr>
          <p:nvPr>
            <p:ph idx="1"/>
          </p:nvPr>
        </p:nvSpPr>
        <p:spPr>
          <a:xfrm>
            <a:off x="3851920" y="1484784"/>
            <a:ext cx="3168352" cy="4007251"/>
          </a:xfrm>
          <a:prstGeom prst="rect">
            <a:avLst/>
          </a:prstGeom>
          <a:blipFill>
            <a:blip r:embed="rId3" cstate="print"/>
            <a:tile tx="0" ty="0" sx="100000" sy="100000" flip="none" algn="tl"/>
          </a:blipFill>
          <a:ln>
            <a:solidFill>
              <a:schemeClr val="accent1">
                <a:lumMod val="20000"/>
                <a:lumOff val="80000"/>
              </a:schemeClr>
            </a:solidFill>
          </a:ln>
        </p:spPr>
        <p:txBody>
          <a:bodyPr wrap="square">
            <a:spAutoFit/>
          </a:bodyPr>
          <a:lstStyle/>
          <a:p>
            <a:pPr>
              <a:buNone/>
            </a:pPr>
            <a:r>
              <a:rPr lang="en-US" sz="2400" dirty="0" err="1" smtClean="0">
                <a:solidFill>
                  <a:schemeClr val="accent2">
                    <a:lumMod val="50000"/>
                  </a:schemeClr>
                </a:solidFill>
              </a:rPr>
              <a:t>Sidiropoulou</a:t>
            </a:r>
            <a:r>
              <a:rPr lang="en-US" sz="2400" dirty="0" smtClean="0">
                <a:solidFill>
                  <a:schemeClr val="accent2">
                    <a:lumMod val="50000"/>
                  </a:schemeClr>
                </a:solidFill>
              </a:rPr>
              <a:t>, Maria. </a:t>
            </a:r>
          </a:p>
          <a:p>
            <a:pPr>
              <a:buNone/>
            </a:pPr>
            <a:r>
              <a:rPr lang="en-US" sz="2400" dirty="0" smtClean="0">
                <a:solidFill>
                  <a:schemeClr val="accent2">
                    <a:lumMod val="50000"/>
                  </a:schemeClr>
                </a:solidFill>
              </a:rPr>
              <a:t>2012/2013. </a:t>
            </a:r>
          </a:p>
          <a:p>
            <a:pPr>
              <a:buNone/>
            </a:pPr>
            <a:r>
              <a:rPr lang="en-US" sz="2400" i="1" dirty="0" smtClean="0">
                <a:solidFill>
                  <a:schemeClr val="accent2">
                    <a:lumMod val="50000"/>
                  </a:schemeClr>
                </a:solidFill>
              </a:rPr>
              <a:t>Translating Identities on Stage and Screen</a:t>
            </a:r>
            <a:r>
              <a:rPr lang="en-US" sz="2400" dirty="0">
                <a:solidFill>
                  <a:schemeClr val="accent2">
                    <a:lumMod val="50000"/>
                  </a:schemeClr>
                </a:solidFill>
              </a:rPr>
              <a:t> </a:t>
            </a:r>
            <a:r>
              <a:rPr lang="en-US" sz="2400" dirty="0" smtClean="0">
                <a:solidFill>
                  <a:schemeClr val="accent2">
                    <a:lumMod val="50000"/>
                  </a:schemeClr>
                </a:solidFill>
              </a:rPr>
              <a:t>– Pragmatic perspectives and </a:t>
            </a:r>
            <a:r>
              <a:rPr lang="en-US" sz="2400" dirty="0" err="1">
                <a:solidFill>
                  <a:schemeClr val="accent2">
                    <a:lumMod val="50000"/>
                  </a:schemeClr>
                </a:solidFill>
              </a:rPr>
              <a:t>d</a:t>
            </a:r>
            <a:r>
              <a:rPr lang="en-US" sz="2400" dirty="0" err="1" smtClean="0">
                <a:solidFill>
                  <a:schemeClr val="accent2">
                    <a:lumMod val="50000"/>
                  </a:schemeClr>
                </a:solidFill>
              </a:rPr>
              <a:t>iscoursal</a:t>
            </a:r>
            <a:r>
              <a:rPr lang="en-US" sz="2400" dirty="0" smtClean="0">
                <a:solidFill>
                  <a:schemeClr val="accent2">
                    <a:lumMod val="50000"/>
                  </a:schemeClr>
                </a:solidFill>
              </a:rPr>
              <a:t> tendencies.</a:t>
            </a:r>
          </a:p>
          <a:p>
            <a:pPr>
              <a:buNone/>
            </a:pPr>
            <a:r>
              <a:rPr lang="en-US" sz="2400" dirty="0" smtClean="0">
                <a:solidFill>
                  <a:schemeClr val="accent2">
                    <a:lumMod val="50000"/>
                  </a:schemeClr>
                </a:solidFill>
              </a:rPr>
              <a:t>Newcastle-upon-Tyne: Cambridge Scholars</a:t>
            </a:r>
          </a:p>
        </p:txBody>
      </p:sp>
      <p:pic>
        <p:nvPicPr>
          <p:cNvPr id="6" name="Picture 3" title="Sidiropoulou, Maria. Translating Identities on Stage and Screen – Pragmatic perspectives and discoursal tendencies."/>
          <p:cNvPicPr>
            <a:picLocks noChangeAspect="1" noChangeArrowheads="1"/>
          </p:cNvPicPr>
          <p:nvPr/>
        </p:nvPicPr>
        <p:blipFill>
          <a:blip r:embed="rId4" cstate="print"/>
          <a:srcRect/>
          <a:stretch>
            <a:fillRect/>
          </a:stretch>
        </p:blipFill>
        <p:spPr bwMode="auto">
          <a:xfrm rot="21231870">
            <a:off x="1101581" y="1615754"/>
            <a:ext cx="2661005" cy="3922326"/>
          </a:xfrm>
          <a:prstGeom prst="rect">
            <a:avLst/>
          </a:prstGeom>
          <a:noFill/>
        </p:spPr>
      </p:pic>
      <p:sp>
        <p:nvSpPr>
          <p:cNvPr id="7" name="Rectangle 6" title="Translating Identities on Stage and Screen – Pragmatic perspectives and discoursal tendencies."/>
          <p:cNvSpPr/>
          <p:nvPr/>
        </p:nvSpPr>
        <p:spPr>
          <a:xfrm>
            <a:off x="719064" y="5661248"/>
            <a:ext cx="8424936" cy="369332"/>
          </a:xfrm>
          <a:prstGeom prst="rect">
            <a:avLst/>
          </a:prstGeom>
        </p:spPr>
        <p:txBody>
          <a:bodyPr wrap="square">
            <a:spAutoFit/>
          </a:bodyPr>
          <a:lstStyle/>
          <a:p>
            <a:r>
              <a:rPr lang="en-US" dirty="0" smtClean="0">
                <a:hlinkClick r:id="rId5"/>
              </a:rPr>
              <a:t>http://www.cambridgescholars.com/translating-identities-on-stage-and-screen-18</a:t>
            </a:r>
            <a:endParaRPr lang="el-GR" dirty="0"/>
          </a:p>
        </p:txBody>
      </p:sp>
    </p:spTree>
    <p:extLst>
      <p:ext uri="{BB962C8B-B14F-4D97-AF65-F5344CB8AC3E}">
        <p14:creationId xmlns:p14="http://schemas.microsoft.com/office/powerpoint/2010/main" val="4158047796"/>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3200" dirty="0" smtClean="0">
                <a:solidFill>
                  <a:srgbClr val="0070C0"/>
                </a:solidFill>
              </a:rPr>
              <a:t>Priorities in audiovisual translation</a:t>
            </a:r>
            <a:endParaRPr lang="el-GR" sz="3200" dirty="0">
              <a:solidFill>
                <a:srgbClr val="0070C0"/>
              </a:solidFill>
            </a:endParaRPr>
          </a:p>
        </p:txBody>
      </p:sp>
      <p:sp>
        <p:nvSpPr>
          <p:cNvPr id="5" name="Content Placeholder 4"/>
          <p:cNvSpPr>
            <a:spLocks noGrp="1"/>
          </p:cNvSpPr>
          <p:nvPr>
            <p:ph idx="1"/>
          </p:nvPr>
        </p:nvSpPr>
        <p:spPr>
          <a:xfrm>
            <a:off x="395536" y="1844824"/>
            <a:ext cx="8229600" cy="4320480"/>
          </a:xfrm>
        </p:spPr>
        <p:txBody>
          <a:bodyPr>
            <a:normAutofit fontScale="85000" lnSpcReduction="20000"/>
          </a:bodyPr>
          <a:lstStyle/>
          <a:p>
            <a:pPr>
              <a:buNone/>
            </a:pPr>
            <a:r>
              <a:rPr lang="en-US" dirty="0" smtClean="0"/>
              <a:t>the </a:t>
            </a:r>
            <a:r>
              <a:rPr lang="en-US" dirty="0" err="1" smtClean="0"/>
              <a:t>subtitler</a:t>
            </a:r>
            <a:r>
              <a:rPr lang="en-US" dirty="0" smtClean="0"/>
              <a:t> is concerned with creating a coherent discourse addressing two audience categories, assigning </a:t>
            </a:r>
            <a:r>
              <a:rPr lang="en-US" dirty="0" smtClean="0">
                <a:solidFill>
                  <a:srgbClr val="0070C0"/>
                </a:solidFill>
              </a:rPr>
              <a:t>priority to mass-auditors</a:t>
            </a:r>
            <a:r>
              <a:rPr lang="en-US" dirty="0" smtClean="0"/>
              <a:t>, rather than fictional addressees …</a:t>
            </a:r>
          </a:p>
          <a:p>
            <a:pPr>
              <a:buNone/>
            </a:pPr>
            <a:r>
              <a:rPr lang="en-US" dirty="0" smtClean="0"/>
              <a:t>It is impossible for all the meaning values perceived in the source language soundtrack to be relayed […] this is not even an aim of the </a:t>
            </a:r>
            <a:r>
              <a:rPr lang="en-US" dirty="0" err="1" smtClean="0"/>
              <a:t>subtitler</a:t>
            </a:r>
            <a:r>
              <a:rPr lang="en-US" dirty="0" smtClean="0"/>
              <a:t>, who seeks to provide a target language </a:t>
            </a:r>
            <a:r>
              <a:rPr lang="en-US" dirty="0" smtClean="0">
                <a:solidFill>
                  <a:srgbClr val="0070C0"/>
                </a:solidFill>
              </a:rPr>
              <a:t>guide </a:t>
            </a:r>
            <a:r>
              <a:rPr lang="en-US" dirty="0" smtClean="0"/>
              <a:t>to what is going on in the source text. </a:t>
            </a:r>
          </a:p>
          <a:p>
            <a:pPr>
              <a:buNone/>
            </a:pPr>
            <a:r>
              <a:rPr lang="en-US" dirty="0" smtClean="0"/>
              <a:t>Meaning is then to be </a:t>
            </a:r>
            <a:r>
              <a:rPr lang="en-US" dirty="0" smtClean="0">
                <a:solidFill>
                  <a:srgbClr val="0070C0"/>
                </a:solidFill>
              </a:rPr>
              <a:t>retrieved</a:t>
            </a:r>
            <a:r>
              <a:rPr lang="en-US" dirty="0" smtClean="0"/>
              <a:t> with visual perception of the action on screen, including paralinguistic features, body language etc. (</a:t>
            </a:r>
            <a:r>
              <a:rPr lang="en-US" dirty="0" err="1" smtClean="0"/>
              <a:t>Hatim</a:t>
            </a:r>
            <a:r>
              <a:rPr lang="en-US" dirty="0" smtClean="0"/>
              <a:t> and Mason 1997)</a:t>
            </a:r>
            <a:endParaRPr lang="el-GR" dirty="0"/>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3600" i="1" dirty="0" smtClean="0">
                <a:solidFill>
                  <a:srgbClr val="0070C0"/>
                </a:solidFill>
              </a:rPr>
              <a:t>Alice in Wonderland </a:t>
            </a:r>
            <a:r>
              <a:rPr lang="en-US" sz="3600" dirty="0" smtClean="0">
                <a:solidFill>
                  <a:srgbClr val="0070C0"/>
                </a:solidFill>
              </a:rPr>
              <a:t>(</a:t>
            </a:r>
            <a:r>
              <a:rPr lang="en-US" sz="3600" dirty="0" err="1" smtClean="0">
                <a:solidFill>
                  <a:srgbClr val="0070C0"/>
                </a:solidFill>
              </a:rPr>
              <a:t>homonymity</a:t>
            </a:r>
            <a:r>
              <a:rPr lang="en-US" sz="3600" dirty="0" smtClean="0">
                <a:solidFill>
                  <a:srgbClr val="0070C0"/>
                </a:solidFill>
              </a:rPr>
              <a:t>)</a:t>
            </a:r>
            <a:endParaRPr lang="el-GR" sz="3600" dirty="0">
              <a:solidFill>
                <a:srgbClr val="0070C0"/>
              </a:solidFill>
            </a:endParaRPr>
          </a:p>
        </p:txBody>
      </p:sp>
      <p:sp>
        <p:nvSpPr>
          <p:cNvPr id="3" name="Content Placeholder 2"/>
          <p:cNvSpPr>
            <a:spLocks noGrp="1"/>
          </p:cNvSpPr>
          <p:nvPr>
            <p:ph sz="half" idx="1"/>
          </p:nvPr>
        </p:nvSpPr>
        <p:spPr/>
        <p:txBody>
          <a:bodyPr>
            <a:normAutofit fontScale="77500" lnSpcReduction="20000"/>
          </a:bodyPr>
          <a:lstStyle/>
          <a:p>
            <a:pPr>
              <a:buNone/>
            </a:pPr>
            <a:r>
              <a:rPr lang="en-US" i="1" dirty="0" smtClean="0"/>
              <a:t>Alice</a:t>
            </a:r>
          </a:p>
          <a:p>
            <a:pPr>
              <a:buNone/>
            </a:pPr>
            <a:r>
              <a:rPr lang="en-US" dirty="0" smtClean="0"/>
              <a:t>Good! I’m just in time for tea-party. May I </a:t>
            </a:r>
            <a:r>
              <a:rPr lang="en-US" i="1" dirty="0" smtClean="0"/>
              <a:t>introduce myself?</a:t>
            </a:r>
          </a:p>
          <a:p>
            <a:pPr>
              <a:buNone/>
            </a:pPr>
            <a:r>
              <a:rPr lang="en-US" i="1" dirty="0" smtClean="0"/>
              <a:t>Mad Hatter</a:t>
            </a:r>
          </a:p>
          <a:p>
            <a:pPr>
              <a:buNone/>
            </a:pPr>
            <a:r>
              <a:rPr lang="en-US" dirty="0" smtClean="0"/>
              <a:t>No, you may not</a:t>
            </a:r>
          </a:p>
          <a:p>
            <a:pPr>
              <a:buNone/>
            </a:pPr>
            <a:r>
              <a:rPr lang="en-US" i="1" dirty="0" smtClean="0"/>
              <a:t>Alice</a:t>
            </a:r>
          </a:p>
          <a:p>
            <a:pPr>
              <a:buNone/>
            </a:pPr>
            <a:r>
              <a:rPr lang="en-US" i="1" dirty="0" smtClean="0"/>
              <a:t>But, aren’t introductions proper at tea-party?</a:t>
            </a:r>
          </a:p>
          <a:p>
            <a:pPr>
              <a:buNone/>
            </a:pPr>
            <a:r>
              <a:rPr lang="en-US" i="1" dirty="0" smtClean="0"/>
              <a:t>Mad Hatter</a:t>
            </a:r>
          </a:p>
          <a:p>
            <a:pPr>
              <a:buNone/>
            </a:pPr>
            <a:r>
              <a:rPr lang="en-US" dirty="0" smtClean="0"/>
              <a:t>My dear child, if you want an introduction go get yourself an orchestra to give you a four bar introduction or probably an eight bar introduction</a:t>
            </a:r>
            <a:endParaRPr lang="el-GR" dirty="0"/>
          </a:p>
        </p:txBody>
      </p:sp>
      <p:sp>
        <p:nvSpPr>
          <p:cNvPr id="4" name="Content Placeholder 3"/>
          <p:cNvSpPr>
            <a:spLocks noGrp="1"/>
          </p:cNvSpPr>
          <p:nvPr>
            <p:ph sz="half" idx="2"/>
          </p:nvPr>
        </p:nvSpPr>
        <p:spPr/>
        <p:txBody>
          <a:bodyPr>
            <a:normAutofit fontScale="77500" lnSpcReduction="20000"/>
          </a:bodyPr>
          <a:lstStyle/>
          <a:p>
            <a:pPr>
              <a:buNone/>
            </a:pPr>
            <a:endParaRPr lang="el-GR" dirty="0" smtClean="0"/>
          </a:p>
          <a:p>
            <a:pPr>
              <a:buNone/>
            </a:pPr>
            <a:r>
              <a:rPr lang="el-GR" dirty="0" smtClean="0"/>
              <a:t>Πάνω στην ώρα για τσάι</a:t>
            </a:r>
            <a:r>
              <a:rPr lang="en-US" dirty="0" smtClean="0"/>
              <a:t>. </a:t>
            </a:r>
            <a:r>
              <a:rPr lang="el-GR" dirty="0" smtClean="0"/>
              <a:t>Μπορώ να συστηθώ</a:t>
            </a:r>
            <a:r>
              <a:rPr lang="el-GR" i="1" dirty="0" smtClean="0"/>
              <a:t>;</a:t>
            </a:r>
          </a:p>
          <a:p>
            <a:pPr>
              <a:buNone/>
            </a:pPr>
            <a:endParaRPr lang="el-GR" dirty="0" smtClean="0"/>
          </a:p>
          <a:p>
            <a:pPr>
              <a:buNone/>
            </a:pPr>
            <a:r>
              <a:rPr lang="el-GR" dirty="0" smtClean="0"/>
              <a:t>Όχι. Δεν μπορείς.</a:t>
            </a:r>
          </a:p>
          <a:p>
            <a:pPr>
              <a:buNone/>
            </a:pPr>
            <a:endParaRPr lang="el-GR" dirty="0" smtClean="0"/>
          </a:p>
          <a:p>
            <a:pPr>
              <a:buNone/>
            </a:pPr>
            <a:r>
              <a:rPr lang="el-GR" dirty="0" smtClean="0"/>
              <a:t>Μα δεν είναι πρέπον να συστηθώ</a:t>
            </a:r>
            <a:r>
              <a:rPr lang="el-GR" i="1" dirty="0" smtClean="0"/>
              <a:t>;</a:t>
            </a:r>
          </a:p>
          <a:p>
            <a:pPr>
              <a:buNone/>
            </a:pPr>
            <a:endParaRPr lang="el-GR" i="1" dirty="0" smtClean="0"/>
          </a:p>
          <a:p>
            <a:pPr>
              <a:buNone/>
            </a:pPr>
            <a:r>
              <a:rPr lang="el-GR" dirty="0" smtClean="0"/>
              <a:t>Nα πας να βρεις ορχήστρα να σου κάνει εισαγωγή</a:t>
            </a:r>
            <a:r>
              <a:rPr lang="el-GR" i="1" dirty="0" smtClean="0"/>
              <a:t>… </a:t>
            </a:r>
            <a:r>
              <a:rPr lang="el-GR" dirty="0" smtClean="0"/>
              <a:t>με τέσσερα ή με οκτώ μέτρα.</a:t>
            </a:r>
            <a:endParaRPr lang="el-GR" dirty="0"/>
          </a:p>
        </p:txBody>
      </p:sp>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3600" i="1" dirty="0" smtClean="0">
                <a:solidFill>
                  <a:srgbClr val="0070C0"/>
                </a:solidFill>
              </a:rPr>
              <a:t>Alice in Wonderland </a:t>
            </a:r>
            <a:r>
              <a:rPr lang="en-US" sz="3600" dirty="0" smtClean="0">
                <a:solidFill>
                  <a:srgbClr val="0070C0"/>
                </a:solidFill>
              </a:rPr>
              <a:t>(near-</a:t>
            </a:r>
            <a:r>
              <a:rPr lang="en-US" sz="3600" dirty="0" err="1" smtClean="0">
                <a:solidFill>
                  <a:srgbClr val="0070C0"/>
                </a:solidFill>
              </a:rPr>
              <a:t>homonymity</a:t>
            </a:r>
            <a:r>
              <a:rPr lang="en-US" sz="3600" dirty="0" smtClean="0">
                <a:solidFill>
                  <a:srgbClr val="0070C0"/>
                </a:solidFill>
              </a:rPr>
              <a:t>)</a:t>
            </a:r>
            <a:endParaRPr lang="el-GR" sz="3600" dirty="0">
              <a:solidFill>
                <a:srgbClr val="0070C0"/>
              </a:solidFill>
            </a:endParaRPr>
          </a:p>
        </p:txBody>
      </p:sp>
      <p:sp>
        <p:nvSpPr>
          <p:cNvPr id="3" name="Content Placeholder 2"/>
          <p:cNvSpPr>
            <a:spLocks noGrp="1"/>
          </p:cNvSpPr>
          <p:nvPr>
            <p:ph sz="half" idx="1"/>
          </p:nvPr>
        </p:nvSpPr>
        <p:spPr/>
        <p:txBody>
          <a:bodyPr>
            <a:normAutofit fontScale="92500" lnSpcReduction="10000"/>
          </a:bodyPr>
          <a:lstStyle/>
          <a:p>
            <a:pPr>
              <a:buNone/>
            </a:pPr>
            <a:r>
              <a:rPr lang="en-US" i="1" dirty="0" smtClean="0"/>
              <a:t>Red Queen</a:t>
            </a:r>
          </a:p>
          <a:p>
            <a:pPr>
              <a:buNone/>
            </a:pPr>
            <a:r>
              <a:rPr lang="en-US" dirty="0" smtClean="0"/>
              <a:t>Can you answer useful questions? How is bread made?</a:t>
            </a:r>
          </a:p>
          <a:p>
            <a:pPr>
              <a:buNone/>
            </a:pPr>
            <a:r>
              <a:rPr lang="en-US" i="1" dirty="0" smtClean="0"/>
              <a:t>Alice</a:t>
            </a:r>
          </a:p>
          <a:p>
            <a:pPr>
              <a:buNone/>
            </a:pPr>
            <a:r>
              <a:rPr lang="en-US" dirty="0" smtClean="0"/>
              <a:t>I know that! First you take some </a:t>
            </a:r>
            <a:r>
              <a:rPr lang="en-US" i="1" dirty="0" smtClean="0"/>
              <a:t>flour!</a:t>
            </a:r>
          </a:p>
          <a:p>
            <a:pPr>
              <a:buNone/>
            </a:pPr>
            <a:r>
              <a:rPr lang="en-US" i="1" dirty="0" smtClean="0"/>
              <a:t>White Queen</a:t>
            </a:r>
          </a:p>
          <a:p>
            <a:pPr>
              <a:buNone/>
            </a:pPr>
            <a:r>
              <a:rPr lang="en-US" dirty="0" smtClean="0"/>
              <a:t>Ha, ha, ha! But where do you pick the </a:t>
            </a:r>
            <a:r>
              <a:rPr lang="en-US" i="1" dirty="0" smtClean="0"/>
              <a:t>flower?</a:t>
            </a:r>
          </a:p>
        </p:txBody>
      </p:sp>
      <p:sp>
        <p:nvSpPr>
          <p:cNvPr id="4" name="Content Placeholder 3"/>
          <p:cNvSpPr>
            <a:spLocks noGrp="1"/>
          </p:cNvSpPr>
          <p:nvPr>
            <p:ph sz="half" idx="2"/>
          </p:nvPr>
        </p:nvSpPr>
        <p:spPr/>
        <p:txBody>
          <a:bodyPr>
            <a:normAutofit fontScale="92500" lnSpcReduction="10000"/>
          </a:bodyPr>
          <a:lstStyle/>
          <a:p>
            <a:pPr>
              <a:buNone/>
            </a:pPr>
            <a:endParaRPr lang="el-GR" dirty="0" smtClean="0"/>
          </a:p>
          <a:p>
            <a:pPr>
              <a:buNone/>
            </a:pPr>
            <a:r>
              <a:rPr lang="el-GR" dirty="0" smtClean="0"/>
              <a:t>Ξέρεις να απαντάς</a:t>
            </a:r>
            <a:r>
              <a:rPr lang="en-US" dirty="0" smtClean="0"/>
              <a:t> </a:t>
            </a:r>
            <a:r>
              <a:rPr lang="el-GR" dirty="0" smtClean="0"/>
              <a:t>σε χρήσιμες ερωτήσεις;</a:t>
            </a:r>
            <a:r>
              <a:rPr lang="en-US" dirty="0" smtClean="0"/>
              <a:t> </a:t>
            </a:r>
            <a:r>
              <a:rPr lang="el-GR" dirty="0" smtClean="0"/>
              <a:t>Πώς φιάχνεται το ψωμί;</a:t>
            </a:r>
          </a:p>
          <a:p>
            <a:pPr>
              <a:buNone/>
            </a:pPr>
            <a:endParaRPr lang="en-US" dirty="0" smtClean="0"/>
          </a:p>
          <a:p>
            <a:pPr>
              <a:buNone/>
            </a:pPr>
            <a:r>
              <a:rPr lang="el-GR" dirty="0" smtClean="0"/>
              <a:t>Αυτό το ξέρω!</a:t>
            </a:r>
            <a:r>
              <a:rPr lang="en-US" dirty="0" smtClean="0"/>
              <a:t> </a:t>
            </a:r>
            <a:r>
              <a:rPr lang="el-GR" dirty="0" smtClean="0"/>
              <a:t>Παίρνεις αλεύρι…</a:t>
            </a:r>
          </a:p>
          <a:p>
            <a:pPr>
              <a:buNone/>
            </a:pPr>
            <a:endParaRPr lang="en-US" dirty="0" smtClean="0"/>
          </a:p>
          <a:p>
            <a:pPr>
              <a:buNone/>
            </a:pPr>
            <a:r>
              <a:rPr lang="el-GR" dirty="0" smtClean="0"/>
              <a:t>Ναι, αλλά τα λουλούδια πού</a:t>
            </a:r>
          </a:p>
          <a:p>
            <a:pPr>
              <a:buNone/>
            </a:pPr>
            <a:r>
              <a:rPr lang="el-GR" dirty="0" smtClean="0"/>
              <a:t>τα βρίσκεις;</a:t>
            </a:r>
            <a:endParaRPr lang="el-GR" dirty="0"/>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fontScale="90000"/>
          </a:bodyPr>
          <a:lstStyle/>
          <a:p>
            <a:r>
              <a:rPr lang="en-US" sz="3600" i="1" dirty="0" smtClean="0">
                <a:solidFill>
                  <a:srgbClr val="0070C0"/>
                </a:solidFill>
              </a:rPr>
              <a:t>Hook </a:t>
            </a:r>
            <a:r>
              <a:rPr lang="en-US" sz="3600" dirty="0" smtClean="0">
                <a:solidFill>
                  <a:srgbClr val="0070C0"/>
                </a:solidFill>
              </a:rPr>
              <a:t>and </a:t>
            </a:r>
            <a:r>
              <a:rPr lang="en-US" sz="3600" i="1" dirty="0" smtClean="0">
                <a:solidFill>
                  <a:srgbClr val="0070C0"/>
                </a:solidFill>
              </a:rPr>
              <a:t>The </a:t>
            </a:r>
            <a:r>
              <a:rPr lang="en-US" sz="3600" i="1" dirty="0" err="1" smtClean="0">
                <a:solidFill>
                  <a:srgbClr val="0070C0"/>
                </a:solidFill>
              </a:rPr>
              <a:t>Wisard</a:t>
            </a:r>
            <a:r>
              <a:rPr lang="en-US" sz="3600" i="1" dirty="0" smtClean="0">
                <a:solidFill>
                  <a:srgbClr val="0070C0"/>
                </a:solidFill>
              </a:rPr>
              <a:t> of Oz</a:t>
            </a:r>
            <a:br>
              <a:rPr lang="en-US" sz="3600" i="1" dirty="0" smtClean="0">
                <a:solidFill>
                  <a:srgbClr val="0070C0"/>
                </a:solidFill>
              </a:rPr>
            </a:br>
            <a:r>
              <a:rPr lang="en-US" sz="3600" dirty="0" smtClean="0">
                <a:solidFill>
                  <a:srgbClr val="0070C0"/>
                </a:solidFill>
              </a:rPr>
              <a:t>(visual-verbal messages on screen)</a:t>
            </a:r>
            <a:endParaRPr lang="el-GR" sz="3600" dirty="0">
              <a:solidFill>
                <a:srgbClr val="0070C0"/>
              </a:solidFill>
            </a:endParaRPr>
          </a:p>
        </p:txBody>
      </p:sp>
      <p:sp>
        <p:nvSpPr>
          <p:cNvPr id="3" name="Content Placeholder 2"/>
          <p:cNvSpPr>
            <a:spLocks noGrp="1"/>
          </p:cNvSpPr>
          <p:nvPr>
            <p:ph sz="half" idx="1"/>
          </p:nvPr>
        </p:nvSpPr>
        <p:spPr>
          <a:xfrm>
            <a:off x="395536" y="1844824"/>
            <a:ext cx="4038600" cy="1180728"/>
          </a:xfrm>
          <a:blipFill>
            <a:blip r:embed="rId3" cstate="print"/>
            <a:tile tx="0" ty="0" sx="100000" sy="100000" flip="none" algn="tl"/>
          </a:blipFill>
        </p:spPr>
        <p:txBody>
          <a:bodyPr>
            <a:normAutofit/>
          </a:bodyPr>
          <a:lstStyle/>
          <a:p>
            <a:pPr>
              <a:buNone/>
            </a:pPr>
            <a:r>
              <a:rPr lang="en-US" i="1" dirty="0" smtClean="0"/>
              <a:t>RUN HOME JACK</a:t>
            </a:r>
          </a:p>
          <a:p>
            <a:pPr>
              <a:buNone/>
            </a:pPr>
            <a:r>
              <a:rPr lang="en-US" sz="2000" i="1" dirty="0" smtClean="0"/>
              <a:t>(an exhortation)</a:t>
            </a:r>
          </a:p>
        </p:txBody>
      </p:sp>
      <p:sp>
        <p:nvSpPr>
          <p:cNvPr id="4" name="Content Placeholder 3" title="ΤΡΑΒΑ ΣΠΙΤΙ ΤΖΑΚ"/>
          <p:cNvSpPr>
            <a:spLocks noGrp="1"/>
          </p:cNvSpPr>
          <p:nvPr>
            <p:ph sz="half" idx="2"/>
          </p:nvPr>
        </p:nvSpPr>
        <p:spPr>
          <a:xfrm>
            <a:off x="4716016" y="1916832"/>
            <a:ext cx="4038600" cy="1080120"/>
          </a:xfrm>
          <a:blipFill>
            <a:blip r:embed="rId3" cstate="print"/>
            <a:tile tx="0" ty="0" sx="100000" sy="100000" flip="none" algn="tl"/>
          </a:blipFill>
        </p:spPr>
        <p:txBody>
          <a:bodyPr>
            <a:normAutofit/>
          </a:bodyPr>
          <a:lstStyle/>
          <a:p>
            <a:pPr>
              <a:buNone/>
            </a:pPr>
            <a:r>
              <a:rPr lang="el-GR" i="1" dirty="0" smtClean="0"/>
              <a:t>ΤΡΑΒΑ ΣΠΙΤΙ</a:t>
            </a:r>
            <a:r>
              <a:rPr lang="en-US" i="1" dirty="0" smtClean="0"/>
              <a:t> </a:t>
            </a:r>
            <a:r>
              <a:rPr lang="el-GR" i="1" dirty="0" smtClean="0"/>
              <a:t>ΤΖΑΚ</a:t>
            </a:r>
          </a:p>
        </p:txBody>
      </p:sp>
      <p:sp>
        <p:nvSpPr>
          <p:cNvPr id="5" name="Content Placeholder 3" title="HOME RUN JACK (a critique)"/>
          <p:cNvSpPr txBox="1">
            <a:spLocks/>
          </p:cNvSpPr>
          <p:nvPr/>
        </p:nvSpPr>
        <p:spPr>
          <a:xfrm>
            <a:off x="395536" y="3068960"/>
            <a:ext cx="4038600" cy="1036712"/>
          </a:xfrm>
          <a:prstGeom prst="rect">
            <a:avLst/>
          </a:prstGeom>
          <a:blipFill>
            <a:blip r:embed="rId3" cstate="print"/>
            <a:tile tx="0" ty="0" sx="100000" sy="100000" flip="none" algn="tl"/>
          </a:blipFill>
        </p:spPr>
        <p:txBody>
          <a:bodyPr vert="horz" lIns="91440" tIns="45720" rIns="91440" bIns="45720" rtlCol="0">
            <a:normAutofit/>
          </a:bodyPr>
          <a:lstStyle/>
          <a:p>
            <a:pPr algn="ctr">
              <a:buNone/>
            </a:pPr>
            <a:r>
              <a:rPr lang="en-US" sz="2800" i="1" dirty="0" smtClean="0"/>
              <a:t>HOME RUN JACK</a:t>
            </a:r>
          </a:p>
          <a:p>
            <a:pPr>
              <a:buNone/>
            </a:pPr>
            <a:r>
              <a:rPr lang="en-US" sz="2000" i="1" dirty="0" smtClean="0"/>
              <a:t>(a critique)</a:t>
            </a:r>
          </a:p>
        </p:txBody>
      </p:sp>
      <p:sp>
        <p:nvSpPr>
          <p:cNvPr id="6" name="Content Placeholder 3" title="Pun lost"/>
          <p:cNvSpPr txBox="1">
            <a:spLocks/>
          </p:cNvSpPr>
          <p:nvPr/>
        </p:nvSpPr>
        <p:spPr>
          <a:xfrm>
            <a:off x="4716016" y="3068960"/>
            <a:ext cx="4038600" cy="1036712"/>
          </a:xfrm>
          <a:prstGeom prst="rect">
            <a:avLst/>
          </a:prstGeom>
          <a:blipFill>
            <a:blip r:embed="rId3" cstate="print"/>
            <a:tile tx="0" ty="0" sx="100000" sy="100000" flip="none" algn="tl"/>
          </a:blipFill>
        </p:spPr>
        <p:txBody>
          <a:bodyPr vert="horz" lIns="91440" tIns="45720" rIns="91440" bIns="45720" rtlCol="0">
            <a:normAutofit/>
          </a:bodyPr>
          <a:lstStyle/>
          <a:p>
            <a:pPr algn="ctr">
              <a:buNone/>
            </a:pPr>
            <a:r>
              <a:rPr lang="en-US" sz="2800" i="1" dirty="0" smtClean="0"/>
              <a:t>Pun lost</a:t>
            </a:r>
          </a:p>
        </p:txBody>
      </p:sp>
      <p:sp>
        <p:nvSpPr>
          <p:cNvPr id="7" name="Content Placeholder 2" descr="Door Keeper That’s a horse of a different colour   (The Wizard of Oz)" title="Door Keeper"/>
          <p:cNvSpPr txBox="1">
            <a:spLocks/>
          </p:cNvSpPr>
          <p:nvPr/>
        </p:nvSpPr>
        <p:spPr>
          <a:xfrm>
            <a:off x="395536" y="4149080"/>
            <a:ext cx="4038600" cy="1800200"/>
          </a:xfrm>
          <a:prstGeom prst="rect">
            <a:avLst/>
          </a:prstGeom>
          <a:blipFill>
            <a:blip r:embed="rId3" cstate="print"/>
            <a:tile tx="0" ty="0" sx="100000" sy="100000" flip="none" algn="tl"/>
          </a:blipFill>
        </p:spPr>
        <p:txBody>
          <a:bodyPr vert="horz" lIns="91440" tIns="45720" rIns="91440" bIns="45720" rtlCol="0">
            <a:normAutofit/>
          </a:bodyPr>
          <a:lstStyle/>
          <a:p>
            <a:r>
              <a:rPr lang="en-US" sz="2800" i="1" dirty="0" smtClean="0"/>
              <a:t>Door Keeper</a:t>
            </a:r>
          </a:p>
          <a:p>
            <a:r>
              <a:rPr lang="en-US" sz="2800" dirty="0" smtClean="0"/>
              <a:t>That’s </a:t>
            </a:r>
            <a:r>
              <a:rPr lang="en-US" sz="2800" i="1" dirty="0" smtClean="0"/>
              <a:t>a horse of a different </a:t>
            </a:r>
            <a:r>
              <a:rPr lang="en-US" sz="2800" i="1" dirty="0" err="1" smtClean="0"/>
              <a:t>colour</a:t>
            </a:r>
            <a:r>
              <a:rPr lang="en-US" sz="2800" i="1" dirty="0" smtClean="0"/>
              <a:t>  </a:t>
            </a:r>
          </a:p>
          <a:p>
            <a:pPr algn="r"/>
            <a:r>
              <a:rPr lang="en-US" sz="2200" i="1" dirty="0" smtClean="0"/>
              <a:t>(The Wizard of Oz)</a:t>
            </a:r>
          </a:p>
          <a:p>
            <a:endParaRPr lang="en-US" sz="2800" i="1" dirty="0" smtClean="0"/>
          </a:p>
          <a:p>
            <a:endParaRPr lang="en-US" sz="2800" i="1" dirty="0" smtClean="0"/>
          </a:p>
          <a:p>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Rectangle 7" title="Αυτό είναι άλλο θέμα."/>
          <p:cNvSpPr/>
          <p:nvPr/>
        </p:nvSpPr>
        <p:spPr>
          <a:xfrm>
            <a:off x="4716016" y="4149080"/>
            <a:ext cx="4038600" cy="1815882"/>
          </a:xfrm>
          <a:prstGeom prst="rect">
            <a:avLst/>
          </a:prstGeom>
          <a:blipFill>
            <a:blip r:embed="rId3" cstate="print"/>
            <a:tile tx="0" ty="0" sx="100000" sy="100000" flip="none" algn="tl"/>
          </a:blipFill>
        </p:spPr>
        <p:txBody>
          <a:bodyPr wrap="square">
            <a:spAutoFit/>
          </a:bodyPr>
          <a:lstStyle/>
          <a:p>
            <a:endParaRPr lang="en-US" sz="2800" dirty="0" smtClean="0"/>
          </a:p>
          <a:p>
            <a:r>
              <a:rPr lang="el-GR" sz="2800" dirty="0" smtClean="0"/>
              <a:t>Αυτό είναι άλλο θέμα.</a:t>
            </a:r>
            <a:endParaRPr lang="en-US" sz="2800" dirty="0" smtClean="0"/>
          </a:p>
          <a:p>
            <a:endParaRPr lang="en-US" sz="2800" dirty="0" smtClean="0"/>
          </a:p>
          <a:p>
            <a:endParaRPr lang="el-GR" sz="2800" dirty="0"/>
          </a:p>
        </p:txBody>
      </p:sp>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3600" i="1" dirty="0" smtClean="0">
                <a:solidFill>
                  <a:srgbClr val="0070C0"/>
                </a:solidFill>
              </a:rPr>
              <a:t>Secret Garden </a:t>
            </a:r>
            <a:r>
              <a:rPr lang="en-US" sz="3600" dirty="0" smtClean="0">
                <a:solidFill>
                  <a:srgbClr val="0070C0"/>
                </a:solidFill>
              </a:rPr>
              <a:t>and</a:t>
            </a:r>
            <a:r>
              <a:rPr lang="en-US" sz="3600" i="1" dirty="0" smtClean="0">
                <a:solidFill>
                  <a:srgbClr val="0070C0"/>
                </a:solidFill>
              </a:rPr>
              <a:t> Hook </a:t>
            </a:r>
            <a:r>
              <a:rPr lang="en-US" sz="3600" dirty="0" smtClean="0">
                <a:solidFill>
                  <a:srgbClr val="0070C0"/>
                </a:solidFill>
              </a:rPr>
              <a:t>(swearing)</a:t>
            </a:r>
            <a:endParaRPr lang="el-GR" sz="3600" dirty="0">
              <a:solidFill>
                <a:srgbClr val="0070C0"/>
              </a:solidFill>
            </a:endParaRPr>
          </a:p>
        </p:txBody>
      </p:sp>
      <p:sp>
        <p:nvSpPr>
          <p:cNvPr id="3" name="Content Placeholder 2"/>
          <p:cNvSpPr>
            <a:spLocks noGrp="1"/>
          </p:cNvSpPr>
          <p:nvPr>
            <p:ph sz="half" idx="1"/>
          </p:nvPr>
        </p:nvSpPr>
        <p:spPr>
          <a:xfrm>
            <a:off x="395536" y="2132856"/>
            <a:ext cx="4038600" cy="4032448"/>
          </a:xfrm>
          <a:noFill/>
        </p:spPr>
        <p:txBody>
          <a:bodyPr>
            <a:normAutofit/>
          </a:bodyPr>
          <a:lstStyle/>
          <a:p>
            <a:pPr>
              <a:buNone/>
            </a:pPr>
            <a:r>
              <a:rPr lang="en-US" i="1" dirty="0" smtClean="0"/>
              <a:t>Mary</a:t>
            </a:r>
          </a:p>
          <a:p>
            <a:pPr>
              <a:buNone/>
            </a:pPr>
            <a:r>
              <a:rPr lang="en-US" dirty="0" smtClean="0"/>
              <a:t>You </a:t>
            </a:r>
            <a:r>
              <a:rPr lang="en-US" i="1" dirty="0" smtClean="0"/>
              <a:t>daughter of a pig!</a:t>
            </a:r>
          </a:p>
          <a:p>
            <a:pPr>
              <a:buNone/>
            </a:pPr>
            <a:r>
              <a:rPr lang="en-US" sz="1600" i="1" dirty="0" smtClean="0"/>
              <a:t>The Secret Garden</a:t>
            </a:r>
          </a:p>
          <a:p>
            <a:pPr>
              <a:buNone/>
            </a:pPr>
            <a:endParaRPr lang="en-US" i="1" dirty="0" smtClean="0"/>
          </a:p>
          <a:p>
            <a:pPr>
              <a:buNone/>
            </a:pPr>
            <a:r>
              <a:rPr lang="en-US" i="1" dirty="0" smtClean="0"/>
              <a:t>Peter</a:t>
            </a:r>
          </a:p>
          <a:p>
            <a:pPr>
              <a:buNone/>
            </a:pPr>
            <a:r>
              <a:rPr lang="en-US" dirty="0" smtClean="0"/>
              <a:t>I’ll show you who’s </a:t>
            </a:r>
            <a:r>
              <a:rPr lang="en-US" i="1" dirty="0" smtClean="0"/>
              <a:t>chicken</a:t>
            </a:r>
          </a:p>
          <a:p>
            <a:pPr>
              <a:buNone/>
            </a:pPr>
            <a:r>
              <a:rPr lang="en-US" sz="1600" i="1" dirty="0" smtClean="0"/>
              <a:t>Hook</a:t>
            </a:r>
          </a:p>
          <a:p>
            <a:pPr>
              <a:buNone/>
            </a:pPr>
            <a:endParaRPr lang="en-US" i="1" dirty="0" smtClean="0"/>
          </a:p>
          <a:p>
            <a:pPr>
              <a:buNone/>
            </a:pPr>
            <a:endParaRPr lang="en-US" i="1" dirty="0" smtClean="0"/>
          </a:p>
        </p:txBody>
      </p:sp>
      <p:sp>
        <p:nvSpPr>
          <p:cNvPr id="4" name="Content Placeholder 3"/>
          <p:cNvSpPr>
            <a:spLocks noGrp="1"/>
          </p:cNvSpPr>
          <p:nvPr>
            <p:ph sz="half" idx="2"/>
          </p:nvPr>
        </p:nvSpPr>
        <p:spPr>
          <a:xfrm>
            <a:off x="4355976" y="2204864"/>
            <a:ext cx="3528392" cy="3960440"/>
          </a:xfrm>
          <a:noFill/>
        </p:spPr>
        <p:txBody>
          <a:bodyPr>
            <a:normAutofit/>
          </a:bodyPr>
          <a:lstStyle/>
          <a:p>
            <a:pPr>
              <a:buNone/>
            </a:pPr>
            <a:endParaRPr lang="en-US" dirty="0" smtClean="0"/>
          </a:p>
          <a:p>
            <a:pPr>
              <a:buNone/>
            </a:pPr>
            <a:r>
              <a:rPr lang="el-GR" dirty="0" smtClean="0"/>
              <a:t>Κόρη γουρούνας</a:t>
            </a:r>
            <a:endParaRPr lang="en-US" dirty="0" smtClean="0"/>
          </a:p>
          <a:p>
            <a:pPr>
              <a:buNone/>
            </a:pPr>
            <a:r>
              <a:rPr lang="el-GR" i="1" dirty="0" smtClean="0"/>
              <a:t>Ο μυστικός κήπος</a:t>
            </a:r>
            <a:endParaRPr lang="en-US" i="1" dirty="0" smtClean="0"/>
          </a:p>
          <a:p>
            <a:pPr>
              <a:buNone/>
            </a:pPr>
            <a:endParaRPr lang="en-US" i="1" dirty="0" smtClean="0"/>
          </a:p>
          <a:p>
            <a:pPr>
              <a:buNone/>
            </a:pPr>
            <a:r>
              <a:rPr lang="el-GR" dirty="0" smtClean="0"/>
              <a:t>Θα σου δείξω ποι</a:t>
            </a:r>
            <a:r>
              <a:rPr lang="en-US" dirty="0" smtClean="0"/>
              <a:t>o</a:t>
            </a:r>
            <a:r>
              <a:rPr lang="el-GR" dirty="0" smtClean="0"/>
              <a:t>ς είναι ο</a:t>
            </a:r>
            <a:r>
              <a:rPr lang="en-US" dirty="0" smtClean="0"/>
              <a:t> </a:t>
            </a:r>
            <a:r>
              <a:rPr lang="el-GR" dirty="0" smtClean="0"/>
              <a:t>χέστης</a:t>
            </a:r>
            <a:endParaRPr lang="el-GR" i="1" dirty="0" smtClean="0"/>
          </a:p>
        </p:txBody>
      </p:sp>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3600" i="1" dirty="0" smtClean="0">
                <a:solidFill>
                  <a:srgbClr val="0070C0"/>
                </a:solidFill>
              </a:rPr>
              <a:t>Secret Garden </a:t>
            </a:r>
            <a:r>
              <a:rPr lang="en-US" sz="3600" dirty="0" smtClean="0">
                <a:solidFill>
                  <a:srgbClr val="0070C0"/>
                </a:solidFill>
              </a:rPr>
              <a:t>and</a:t>
            </a:r>
            <a:r>
              <a:rPr lang="en-US" sz="3600" i="1" dirty="0" smtClean="0">
                <a:solidFill>
                  <a:srgbClr val="0070C0"/>
                </a:solidFill>
              </a:rPr>
              <a:t> Hook </a:t>
            </a:r>
            <a:r>
              <a:rPr lang="en-US" sz="3600" dirty="0" smtClean="0">
                <a:solidFill>
                  <a:srgbClr val="0070C0"/>
                </a:solidFill>
              </a:rPr>
              <a:t>(rhyming)</a:t>
            </a:r>
            <a:endParaRPr lang="el-GR" sz="3600" dirty="0">
              <a:solidFill>
                <a:srgbClr val="0070C0"/>
              </a:solidFill>
            </a:endParaRPr>
          </a:p>
        </p:txBody>
      </p:sp>
      <p:sp>
        <p:nvSpPr>
          <p:cNvPr id="3" name="Content Placeholder 2"/>
          <p:cNvSpPr>
            <a:spLocks noGrp="1"/>
          </p:cNvSpPr>
          <p:nvPr>
            <p:ph sz="half" idx="1"/>
          </p:nvPr>
        </p:nvSpPr>
        <p:spPr>
          <a:xfrm>
            <a:off x="467544" y="1628800"/>
            <a:ext cx="4038600" cy="4392488"/>
          </a:xfrm>
          <a:noFill/>
        </p:spPr>
        <p:txBody>
          <a:bodyPr>
            <a:normAutofit fontScale="92500" lnSpcReduction="10000"/>
          </a:bodyPr>
          <a:lstStyle/>
          <a:p>
            <a:pPr>
              <a:buNone/>
            </a:pPr>
            <a:r>
              <a:rPr lang="en-US" i="1" dirty="0" smtClean="0"/>
              <a:t>Mary</a:t>
            </a:r>
          </a:p>
          <a:p>
            <a:pPr>
              <a:buNone/>
            </a:pPr>
            <a:r>
              <a:rPr lang="en-US" dirty="0" smtClean="0"/>
              <a:t>You </a:t>
            </a:r>
            <a:r>
              <a:rPr lang="en-US" i="1" dirty="0" smtClean="0"/>
              <a:t>daughter of a pig!</a:t>
            </a:r>
          </a:p>
          <a:p>
            <a:pPr>
              <a:buNone/>
            </a:pPr>
            <a:endParaRPr lang="en-US" sz="1600" i="1" dirty="0" smtClean="0"/>
          </a:p>
          <a:p>
            <a:pPr>
              <a:buNone/>
            </a:pPr>
            <a:r>
              <a:rPr lang="en-US" sz="1600" i="1" dirty="0" smtClean="0"/>
              <a:t>The Secret Garden</a:t>
            </a:r>
          </a:p>
          <a:p>
            <a:pPr>
              <a:buNone/>
            </a:pPr>
            <a:r>
              <a:rPr lang="en-US" sz="1600" i="1" dirty="0" smtClean="0">
                <a:hlinkClick r:id="rId4"/>
              </a:rPr>
              <a:t>http://www.sparknotes.com/lit/secretgarden/summary.html</a:t>
            </a:r>
            <a:r>
              <a:rPr lang="en-US" sz="1600" i="1" dirty="0" smtClean="0"/>
              <a:t>  </a:t>
            </a:r>
            <a:r>
              <a:rPr lang="en-US" sz="1400" dirty="0" smtClean="0"/>
              <a:t>Sept. 16, 2014</a:t>
            </a:r>
          </a:p>
          <a:p>
            <a:pPr>
              <a:buNone/>
            </a:pPr>
            <a:r>
              <a:rPr lang="en-US" sz="1500" i="1" dirty="0" smtClean="0">
                <a:hlinkClick r:id="rId5"/>
              </a:rPr>
              <a:t>https://www.youtube.com/watch?v=ruA6M29YkCc</a:t>
            </a:r>
            <a:r>
              <a:rPr lang="en-US" sz="1500" i="1" dirty="0" smtClean="0"/>
              <a:t> </a:t>
            </a:r>
            <a:r>
              <a:rPr lang="en-US" sz="1400" dirty="0" smtClean="0"/>
              <a:t>Sept. 16, 2014</a:t>
            </a:r>
            <a:endParaRPr lang="en-US" sz="1500" i="1" dirty="0" smtClean="0"/>
          </a:p>
          <a:p>
            <a:pPr>
              <a:buNone/>
            </a:pPr>
            <a:endParaRPr lang="en-US" i="1" dirty="0" smtClean="0"/>
          </a:p>
          <a:p>
            <a:pPr>
              <a:buNone/>
            </a:pPr>
            <a:r>
              <a:rPr lang="en-US" i="1" dirty="0" smtClean="0"/>
              <a:t>Peter</a:t>
            </a:r>
          </a:p>
          <a:p>
            <a:pPr>
              <a:buNone/>
            </a:pPr>
            <a:r>
              <a:rPr lang="en-US" dirty="0" smtClean="0"/>
              <a:t>I’ll show you who’s </a:t>
            </a:r>
            <a:r>
              <a:rPr lang="en-US" i="1" dirty="0" smtClean="0"/>
              <a:t>chicken</a:t>
            </a:r>
          </a:p>
          <a:p>
            <a:pPr>
              <a:buNone/>
            </a:pPr>
            <a:r>
              <a:rPr lang="en-US" sz="1600" i="1" dirty="0" smtClean="0"/>
              <a:t>Hook</a:t>
            </a:r>
          </a:p>
          <a:p>
            <a:pPr>
              <a:buNone/>
            </a:pPr>
            <a:r>
              <a:rPr lang="en-US" sz="1600" i="1" dirty="0" smtClean="0">
                <a:hlinkClick r:id="rId6"/>
              </a:rPr>
              <a:t>https://www.youtube.com/watch?v=TyMEOfA7tFM</a:t>
            </a:r>
            <a:r>
              <a:rPr lang="en-US" sz="1600" i="1" dirty="0" smtClean="0"/>
              <a:t> </a:t>
            </a:r>
          </a:p>
          <a:p>
            <a:pPr>
              <a:buNone/>
            </a:pPr>
            <a:endParaRPr lang="en-US" i="1" dirty="0" smtClean="0"/>
          </a:p>
          <a:p>
            <a:pPr>
              <a:buNone/>
            </a:pPr>
            <a:endParaRPr lang="en-US" i="1" dirty="0" smtClean="0"/>
          </a:p>
        </p:txBody>
      </p:sp>
      <p:sp>
        <p:nvSpPr>
          <p:cNvPr id="4" name="Content Placeholder 3"/>
          <p:cNvSpPr>
            <a:spLocks noGrp="1"/>
          </p:cNvSpPr>
          <p:nvPr>
            <p:ph sz="half" idx="2"/>
          </p:nvPr>
        </p:nvSpPr>
        <p:spPr>
          <a:xfrm>
            <a:off x="4644008" y="1628800"/>
            <a:ext cx="3528392" cy="4320480"/>
          </a:xfrm>
          <a:noFill/>
        </p:spPr>
        <p:txBody>
          <a:bodyPr>
            <a:normAutofit fontScale="92500" lnSpcReduction="10000"/>
          </a:bodyPr>
          <a:lstStyle/>
          <a:p>
            <a:pPr>
              <a:buNone/>
            </a:pPr>
            <a:endParaRPr lang="en-US" dirty="0" smtClean="0"/>
          </a:p>
          <a:p>
            <a:pPr>
              <a:buNone/>
            </a:pPr>
            <a:r>
              <a:rPr lang="el-GR" dirty="0" smtClean="0"/>
              <a:t>Κόρη γουρούνας</a:t>
            </a:r>
            <a:endParaRPr lang="en-US" dirty="0" smtClean="0"/>
          </a:p>
          <a:p>
            <a:pPr>
              <a:buNone/>
            </a:pPr>
            <a:r>
              <a:rPr lang="el-GR" i="1" dirty="0" smtClean="0"/>
              <a:t>Ο μυστικός κήπος</a:t>
            </a:r>
            <a:endParaRPr lang="en-US" i="1" dirty="0" smtClean="0"/>
          </a:p>
          <a:p>
            <a:pPr>
              <a:buNone/>
            </a:pPr>
            <a:endParaRPr lang="en-US" i="1" dirty="0" smtClean="0"/>
          </a:p>
          <a:p>
            <a:pPr>
              <a:buNone/>
            </a:pPr>
            <a:endParaRPr lang="en-US" dirty="0" smtClean="0"/>
          </a:p>
          <a:p>
            <a:pPr>
              <a:buNone/>
            </a:pPr>
            <a:endParaRPr lang="en-US" dirty="0" smtClean="0"/>
          </a:p>
          <a:p>
            <a:pPr>
              <a:buNone/>
            </a:pPr>
            <a:endParaRPr lang="en-US" dirty="0" smtClean="0"/>
          </a:p>
          <a:p>
            <a:pPr>
              <a:buNone/>
            </a:pPr>
            <a:r>
              <a:rPr lang="el-GR" dirty="0" smtClean="0"/>
              <a:t>Θα σου δείξω ποι</a:t>
            </a:r>
            <a:r>
              <a:rPr lang="en-US" dirty="0" smtClean="0"/>
              <a:t>o</a:t>
            </a:r>
            <a:r>
              <a:rPr lang="el-GR" dirty="0" smtClean="0"/>
              <a:t>ς είναι ο</a:t>
            </a:r>
            <a:r>
              <a:rPr lang="en-US" dirty="0" smtClean="0"/>
              <a:t> </a:t>
            </a:r>
            <a:r>
              <a:rPr lang="el-GR" dirty="0" smtClean="0"/>
              <a:t>χέστης</a:t>
            </a:r>
            <a:endParaRPr lang="el-GR" i="1" dirty="0" smtClean="0"/>
          </a:p>
        </p:txBody>
      </p:sp>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70C0"/>
                </a:solidFill>
              </a:rPr>
              <a:t>From adaptation to minimum-change</a:t>
            </a:r>
            <a:br>
              <a:rPr lang="en-US" sz="3600" dirty="0" smtClean="0">
                <a:solidFill>
                  <a:srgbClr val="0070C0"/>
                </a:solidFill>
              </a:rPr>
            </a:br>
            <a:r>
              <a:rPr lang="en-US" sz="2200" dirty="0" smtClean="0">
                <a:solidFill>
                  <a:srgbClr val="0070C0"/>
                </a:solidFill>
              </a:rPr>
              <a:t>Discourse phenomena per strategy employed in subtitling</a:t>
            </a:r>
            <a:endParaRPr lang="el-GR" sz="2200" dirty="0">
              <a:solidFill>
                <a:srgbClr val="0070C0"/>
              </a:solidFill>
            </a:endParaRPr>
          </a:p>
        </p:txBody>
      </p:sp>
      <p:graphicFrame>
        <p:nvGraphicFramePr>
          <p:cNvPr id="5" name="Content Placeholder 4" descr="Discourse phenomena per strategy employed in subtitling" title="From adaptation to minimum-change"/>
          <p:cNvGraphicFramePr>
            <a:graphicFrameLocks noGrp="1"/>
          </p:cNvGraphicFramePr>
          <p:nvPr>
            <p:ph sz="half" idx="1"/>
            <p:extLst>
              <p:ext uri="{D42A27DB-BD31-4B8C-83A1-F6EECF244321}">
                <p14:modId xmlns:p14="http://schemas.microsoft.com/office/powerpoint/2010/main" val="865531100"/>
              </p:ext>
            </p:extLst>
          </p:nvPr>
        </p:nvGraphicFramePr>
        <p:xfrm>
          <a:off x="457200" y="1600200"/>
          <a:ext cx="7859712" cy="4541520"/>
        </p:xfrm>
        <a:graphic>
          <a:graphicData uri="http://schemas.openxmlformats.org/drawingml/2006/table">
            <a:tbl>
              <a:tblPr firstRow="1" bandRow="1">
                <a:tableStyleId>{5C22544A-7EE6-4342-B048-85BDC9FD1C3A}</a:tableStyleId>
              </a:tblPr>
              <a:tblGrid>
                <a:gridCol w="5050904"/>
                <a:gridCol w="1296144"/>
                <a:gridCol w="1512664"/>
              </a:tblGrid>
              <a:tr h="370840">
                <a:tc>
                  <a:txBody>
                    <a:bodyPr/>
                    <a:lstStyle/>
                    <a:p>
                      <a:r>
                        <a:rPr lang="en-US" sz="2800" b="1" i="1" kern="1200" baseline="0" dirty="0" smtClean="0">
                          <a:solidFill>
                            <a:schemeClr val="lt1"/>
                          </a:solidFill>
                          <a:latin typeface="+mn-lt"/>
                          <a:ea typeface="+mn-ea"/>
                          <a:cs typeface="+mn-cs"/>
                        </a:rPr>
                        <a:t>Discourse phenomena</a:t>
                      </a:r>
                      <a:endParaRPr lang="el-GR" sz="2800" dirty="0"/>
                    </a:p>
                  </a:txBody>
                  <a:tcPr/>
                </a:tc>
                <a:tc>
                  <a:txBody>
                    <a:bodyPr/>
                    <a:lstStyle/>
                    <a:p>
                      <a:r>
                        <a:rPr lang="en-US" sz="1800" b="1" i="1" kern="1200" baseline="0" dirty="0" smtClean="0">
                          <a:solidFill>
                            <a:schemeClr val="lt1"/>
                          </a:solidFill>
                          <a:latin typeface="+mn-lt"/>
                          <a:ea typeface="+mn-ea"/>
                          <a:cs typeface="+mn-cs"/>
                        </a:rPr>
                        <a:t>Adaptation</a:t>
                      </a:r>
                      <a:endParaRPr lang="el-GR" dirty="0"/>
                    </a:p>
                  </a:txBody>
                  <a:tcPr/>
                </a:tc>
                <a:tc>
                  <a:txBody>
                    <a:bodyPr/>
                    <a:lstStyle/>
                    <a:p>
                      <a:r>
                        <a:rPr lang="en-US" sz="1800" b="1" i="1" kern="1200" baseline="0" dirty="0" smtClean="0">
                          <a:solidFill>
                            <a:schemeClr val="lt1"/>
                          </a:solidFill>
                          <a:latin typeface="+mn-lt"/>
                          <a:ea typeface="+mn-ea"/>
                          <a:cs typeface="+mn-cs"/>
                        </a:rPr>
                        <a:t>Minimum-Change/</a:t>
                      </a:r>
                    </a:p>
                    <a:p>
                      <a:r>
                        <a:rPr lang="en-US" sz="1800" b="1" i="1" kern="1200" baseline="0" dirty="0" smtClean="0">
                          <a:solidFill>
                            <a:schemeClr val="lt1"/>
                          </a:solidFill>
                          <a:latin typeface="+mn-lt"/>
                          <a:ea typeface="+mn-ea"/>
                          <a:cs typeface="+mn-cs"/>
                        </a:rPr>
                        <a:t>omission</a:t>
                      </a:r>
                      <a:endParaRPr lang="el-GR" dirty="0"/>
                    </a:p>
                  </a:txBody>
                  <a:tcPr/>
                </a:tc>
              </a:tr>
              <a:tr h="370840">
                <a:tc>
                  <a:txBody>
                    <a:bodyPr/>
                    <a:lstStyle/>
                    <a:p>
                      <a:r>
                        <a:rPr lang="en-US" sz="2800" kern="1200" baseline="0" dirty="0" smtClean="0">
                          <a:solidFill>
                            <a:schemeClr val="dk1"/>
                          </a:solidFill>
                          <a:latin typeface="+mn-lt"/>
                          <a:ea typeface="+mn-ea"/>
                          <a:cs typeface="+mn-cs"/>
                        </a:rPr>
                        <a:t>Swearing</a:t>
                      </a:r>
                      <a:endParaRPr lang="el-GR" sz="2800" dirty="0"/>
                    </a:p>
                  </a:txBody>
                  <a:tcPr/>
                </a:tc>
                <a:tc>
                  <a:txBody>
                    <a:bodyPr/>
                    <a:lstStyle/>
                    <a:p>
                      <a:r>
                        <a:rPr lang="en-US" sz="2800" dirty="0" smtClean="0"/>
                        <a:t>-</a:t>
                      </a:r>
                      <a:endParaRPr lang="el-GR" sz="2800" dirty="0"/>
                    </a:p>
                  </a:txBody>
                  <a:tcPr/>
                </a:tc>
                <a:tc>
                  <a:txBody>
                    <a:bodyPr/>
                    <a:lstStyle/>
                    <a:p>
                      <a:r>
                        <a:rPr lang="en-US" sz="2800" dirty="0" smtClean="0"/>
                        <a:t>+</a:t>
                      </a:r>
                      <a:endParaRPr lang="el-GR" sz="2800" dirty="0"/>
                    </a:p>
                  </a:txBody>
                  <a:tcPr/>
                </a:tc>
              </a:tr>
              <a:tr h="370840">
                <a:tc>
                  <a:txBody>
                    <a:bodyPr/>
                    <a:lstStyle/>
                    <a:p>
                      <a:r>
                        <a:rPr lang="en-US" sz="2800" kern="1200" baseline="0" dirty="0" smtClean="0">
                          <a:solidFill>
                            <a:schemeClr val="dk1"/>
                          </a:solidFill>
                          <a:latin typeface="+mn-lt"/>
                          <a:ea typeface="+mn-ea"/>
                          <a:cs typeface="+mn-cs"/>
                        </a:rPr>
                        <a:t>Rhyming</a:t>
                      </a:r>
                      <a:endParaRPr lang="el-GR" sz="2800" dirty="0"/>
                    </a:p>
                  </a:txBody>
                  <a:tcPr/>
                </a:tc>
                <a:tc>
                  <a:txBody>
                    <a:bodyPr/>
                    <a:lstStyle/>
                    <a:p>
                      <a:r>
                        <a:rPr lang="en-US" sz="2800" dirty="0" smtClean="0"/>
                        <a:t>-</a:t>
                      </a:r>
                      <a:endParaRPr lang="el-GR" sz="2800" dirty="0"/>
                    </a:p>
                  </a:txBody>
                  <a:tcPr/>
                </a:tc>
                <a:tc>
                  <a:txBody>
                    <a:bodyPr/>
                    <a:lstStyle/>
                    <a:p>
                      <a:r>
                        <a:rPr lang="en-US" sz="2800" dirty="0" smtClean="0"/>
                        <a:t>+</a:t>
                      </a:r>
                      <a:endParaRPr lang="el-GR" sz="2800" dirty="0"/>
                    </a:p>
                  </a:txBody>
                  <a:tcPr/>
                </a:tc>
              </a:tr>
              <a:tr h="428248">
                <a:tc>
                  <a:txBody>
                    <a:bodyPr/>
                    <a:lstStyle/>
                    <a:p>
                      <a:r>
                        <a:rPr lang="en-US" sz="2800" kern="1200" baseline="0" dirty="0" smtClean="0">
                          <a:solidFill>
                            <a:schemeClr val="dk1"/>
                          </a:solidFill>
                          <a:latin typeface="+mn-lt"/>
                          <a:ea typeface="+mn-ea"/>
                          <a:cs typeface="+mn-cs"/>
                        </a:rPr>
                        <a:t>Exclamations</a:t>
                      </a:r>
                      <a:endParaRPr lang="el-GR" sz="2800" dirty="0"/>
                    </a:p>
                  </a:txBody>
                  <a:tcPr/>
                </a:tc>
                <a:tc>
                  <a:txBody>
                    <a:bodyPr/>
                    <a:lstStyle/>
                    <a:p>
                      <a:r>
                        <a:rPr lang="en-US" sz="2800" dirty="0" smtClean="0"/>
                        <a:t>-</a:t>
                      </a:r>
                      <a:endParaRPr lang="el-GR" sz="2800" dirty="0"/>
                    </a:p>
                  </a:txBody>
                  <a:tcPr/>
                </a:tc>
                <a:tc>
                  <a:txBody>
                    <a:bodyPr/>
                    <a:lstStyle/>
                    <a:p>
                      <a:r>
                        <a:rPr lang="en-US" sz="2800" dirty="0" smtClean="0"/>
                        <a:t>+</a:t>
                      </a:r>
                      <a:endParaRPr lang="el-GR" sz="2800" dirty="0"/>
                    </a:p>
                  </a:txBody>
                  <a:tcPr/>
                </a:tc>
              </a:tr>
              <a:tr h="370840">
                <a:tc>
                  <a:txBody>
                    <a:bodyPr/>
                    <a:lstStyle/>
                    <a:p>
                      <a:r>
                        <a:rPr lang="en-US" sz="2800" kern="1200" baseline="0" dirty="0" smtClean="0">
                          <a:solidFill>
                            <a:schemeClr val="dk1"/>
                          </a:solidFill>
                          <a:latin typeface="+mn-lt"/>
                          <a:ea typeface="+mn-ea"/>
                          <a:cs typeface="+mn-cs"/>
                        </a:rPr>
                        <a:t>Punning – lexical ambiguity</a:t>
                      </a:r>
                      <a:endParaRPr lang="el-GR" sz="2800" dirty="0"/>
                    </a:p>
                  </a:txBody>
                  <a:tcPr/>
                </a:tc>
                <a:tc>
                  <a:txBody>
                    <a:bodyPr/>
                    <a:lstStyle/>
                    <a:p>
                      <a:r>
                        <a:rPr lang="en-US" sz="2800" dirty="0" smtClean="0"/>
                        <a:t>-</a:t>
                      </a:r>
                      <a:endParaRPr lang="el-GR" sz="2800" dirty="0"/>
                    </a:p>
                  </a:txBody>
                  <a:tcPr/>
                </a:tc>
                <a:tc>
                  <a:txBody>
                    <a:bodyPr/>
                    <a:lstStyle/>
                    <a:p>
                      <a:r>
                        <a:rPr lang="en-US" sz="2800" dirty="0" smtClean="0"/>
                        <a:t>+</a:t>
                      </a:r>
                      <a:endParaRPr lang="el-GR" sz="2800" dirty="0"/>
                    </a:p>
                  </a:txBody>
                  <a:tcPr/>
                </a:tc>
              </a:tr>
              <a:tr h="370840">
                <a:tc>
                  <a:txBody>
                    <a:bodyPr/>
                    <a:lstStyle/>
                    <a:p>
                      <a:r>
                        <a:rPr lang="en-US" sz="2800" kern="1200" baseline="0" dirty="0" err="1" smtClean="0">
                          <a:solidFill>
                            <a:schemeClr val="dk1"/>
                          </a:solidFill>
                          <a:latin typeface="+mn-lt"/>
                          <a:ea typeface="+mn-ea"/>
                          <a:cs typeface="+mn-cs"/>
                        </a:rPr>
                        <a:t>Metaphoricity</a:t>
                      </a:r>
                      <a:endParaRPr lang="el-GR" sz="2800" dirty="0"/>
                    </a:p>
                  </a:txBody>
                  <a:tcPr/>
                </a:tc>
                <a:tc>
                  <a:txBody>
                    <a:bodyPr/>
                    <a:lstStyle/>
                    <a:p>
                      <a:r>
                        <a:rPr lang="en-US" sz="2800" dirty="0" smtClean="0"/>
                        <a:t>-</a:t>
                      </a:r>
                      <a:endParaRPr lang="el-GR" sz="2800" dirty="0"/>
                    </a:p>
                  </a:txBody>
                  <a:tcPr/>
                </a:tc>
                <a:tc>
                  <a:txBody>
                    <a:bodyPr/>
                    <a:lstStyle/>
                    <a:p>
                      <a:r>
                        <a:rPr lang="en-US" sz="2800" dirty="0" smtClean="0"/>
                        <a:t>+</a:t>
                      </a:r>
                      <a:endParaRPr lang="el-GR" sz="2800" dirty="0"/>
                    </a:p>
                  </a:txBody>
                  <a:tcPr/>
                </a:tc>
              </a:tr>
              <a:tr h="370840">
                <a:tc>
                  <a:txBody>
                    <a:bodyPr/>
                    <a:lstStyle/>
                    <a:p>
                      <a:r>
                        <a:rPr lang="en-US" sz="2800" kern="1200" baseline="0" dirty="0" smtClean="0">
                          <a:solidFill>
                            <a:schemeClr val="dk1"/>
                          </a:solidFill>
                          <a:latin typeface="+mn-lt"/>
                          <a:ea typeface="+mn-ea"/>
                          <a:cs typeface="+mn-cs"/>
                        </a:rPr>
                        <a:t>Proper names</a:t>
                      </a:r>
                      <a:endParaRPr lang="el-GR" sz="2800" dirty="0"/>
                    </a:p>
                  </a:txBody>
                  <a:tcPr/>
                </a:tc>
                <a:tc>
                  <a:txBody>
                    <a:bodyPr/>
                    <a:lstStyle/>
                    <a:p>
                      <a:r>
                        <a:rPr lang="en-US" sz="2800" dirty="0" smtClean="0"/>
                        <a:t>+</a:t>
                      </a:r>
                      <a:endParaRPr lang="el-GR" sz="2800" dirty="0"/>
                    </a:p>
                  </a:txBody>
                  <a:tcPr/>
                </a:tc>
                <a:tc>
                  <a:txBody>
                    <a:bodyPr/>
                    <a:lstStyle/>
                    <a:p>
                      <a:r>
                        <a:rPr lang="en-US" sz="2800" dirty="0" smtClean="0"/>
                        <a:t>-</a:t>
                      </a:r>
                      <a:endParaRPr lang="el-GR" sz="2800" dirty="0"/>
                    </a:p>
                  </a:txBody>
                  <a:tcPr/>
                </a:tc>
              </a:tr>
              <a:tr h="370840">
                <a:tc>
                  <a:txBody>
                    <a:bodyPr/>
                    <a:lstStyle/>
                    <a:p>
                      <a:r>
                        <a:rPr lang="en-US" sz="2800" kern="1200" baseline="0" dirty="0" smtClean="0">
                          <a:solidFill>
                            <a:schemeClr val="dk1"/>
                          </a:solidFill>
                          <a:latin typeface="+mn-lt"/>
                          <a:ea typeface="+mn-ea"/>
                          <a:cs typeface="+mn-cs"/>
                        </a:rPr>
                        <a:t>Directness+</a:t>
                      </a:r>
                      <a:endParaRPr lang="el-GR" sz="2800" dirty="0"/>
                    </a:p>
                  </a:txBody>
                  <a:tcPr/>
                </a:tc>
                <a:tc>
                  <a:txBody>
                    <a:bodyPr/>
                    <a:lstStyle/>
                    <a:p>
                      <a:r>
                        <a:rPr lang="en-US" sz="2800" dirty="0" smtClean="0"/>
                        <a:t>+</a:t>
                      </a:r>
                      <a:endParaRPr lang="el-GR" sz="2800" dirty="0"/>
                    </a:p>
                  </a:txBody>
                  <a:tcPr/>
                </a:tc>
                <a:tc>
                  <a:txBody>
                    <a:bodyPr/>
                    <a:lstStyle/>
                    <a:p>
                      <a:r>
                        <a:rPr lang="en-US" sz="2800" dirty="0" smtClean="0"/>
                        <a:t>-</a:t>
                      </a:r>
                      <a:endParaRPr lang="el-GR" sz="2800" dirty="0"/>
                    </a:p>
                  </a:txBody>
                  <a:tcPr/>
                </a:tc>
              </a:tr>
            </a:tbl>
          </a:graphicData>
        </a:graphic>
      </p:graphicFrame>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1</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525963"/>
          </a:xfrm>
          <a:solidFill>
            <a:schemeClr val="accent1">
              <a:lumMod val="20000"/>
              <a:lumOff val="80000"/>
            </a:schemeClr>
          </a:solidFill>
        </p:spPr>
        <p:txBody>
          <a:bodyPr>
            <a:normAutofit lnSpcReduction="10000"/>
          </a:bodyPr>
          <a:lstStyle/>
          <a:p>
            <a:pPr>
              <a:buNone/>
            </a:pPr>
            <a:r>
              <a:rPr lang="en-US" sz="2000" i="1" dirty="0" smtClean="0"/>
              <a:t>Phoebus</a:t>
            </a:r>
          </a:p>
          <a:p>
            <a:pPr>
              <a:buNone/>
            </a:pPr>
            <a:r>
              <a:rPr lang="en-US" sz="2000" dirty="0" smtClean="0"/>
              <a:t>Reporting for duty as ordered, sir.</a:t>
            </a:r>
            <a:endParaRPr lang="el-GR" sz="2000" dirty="0" smtClean="0"/>
          </a:p>
          <a:p>
            <a:pPr>
              <a:buNone/>
            </a:pPr>
            <a:endParaRPr lang="el-GR" sz="2000" dirty="0" smtClean="0"/>
          </a:p>
          <a:p>
            <a:pPr>
              <a:buNone/>
            </a:pPr>
            <a:r>
              <a:rPr lang="en-US" sz="2000" i="1" dirty="0" err="1" smtClean="0"/>
              <a:t>Frolo</a:t>
            </a:r>
            <a:r>
              <a:rPr lang="en-US" sz="2000" i="1" dirty="0" smtClean="0"/>
              <a:t>:</a:t>
            </a:r>
          </a:p>
          <a:p>
            <a:pPr>
              <a:buNone/>
            </a:pPr>
            <a:r>
              <a:rPr lang="en-US" sz="2000" dirty="0" smtClean="0"/>
              <a:t>Your service</a:t>
            </a:r>
            <a:r>
              <a:rPr lang="el-GR" sz="2000" dirty="0" smtClean="0"/>
              <a:t> </a:t>
            </a:r>
            <a:r>
              <a:rPr lang="en-US" sz="2000" dirty="0" smtClean="0"/>
              <a:t>record </a:t>
            </a:r>
            <a:r>
              <a:rPr lang="en-US" sz="2000" i="1" dirty="0" smtClean="0"/>
              <a:t>precedes</a:t>
            </a:r>
            <a:r>
              <a:rPr lang="el-GR" sz="2000" i="1" dirty="0" smtClean="0"/>
              <a:t> </a:t>
            </a:r>
            <a:r>
              <a:rPr lang="en-US" sz="2000" dirty="0" smtClean="0"/>
              <a:t>you, Phoebus.</a:t>
            </a:r>
            <a:endParaRPr lang="el-GR" sz="2000" dirty="0" smtClean="0"/>
          </a:p>
          <a:p>
            <a:pPr>
              <a:buNone/>
            </a:pPr>
            <a:endParaRPr lang="el-GR" sz="2000" i="1" dirty="0" smtClean="0"/>
          </a:p>
          <a:p>
            <a:pPr>
              <a:buNone/>
            </a:pPr>
            <a:r>
              <a:rPr lang="en-US" sz="2000" i="1" dirty="0" smtClean="0"/>
              <a:t>I expect nothing</a:t>
            </a:r>
            <a:r>
              <a:rPr lang="el-GR" sz="2000" i="1" dirty="0" smtClean="0"/>
              <a:t> </a:t>
            </a:r>
            <a:r>
              <a:rPr lang="en-US" sz="2000" i="1" dirty="0" smtClean="0"/>
              <a:t>but the best of a</a:t>
            </a:r>
            <a:r>
              <a:rPr lang="el-GR" sz="2000" i="1" dirty="0" smtClean="0"/>
              <a:t> </a:t>
            </a:r>
            <a:r>
              <a:rPr lang="en-US" sz="2000" dirty="0" smtClean="0"/>
              <a:t>war hero of your</a:t>
            </a:r>
            <a:r>
              <a:rPr lang="el-GR" sz="2000" dirty="0" smtClean="0"/>
              <a:t> </a:t>
            </a:r>
            <a:r>
              <a:rPr lang="en-US" sz="2000" dirty="0" smtClean="0"/>
              <a:t>rank</a:t>
            </a:r>
            <a:endParaRPr lang="el-GR" sz="2000" dirty="0"/>
          </a:p>
        </p:txBody>
      </p:sp>
      <p:sp>
        <p:nvSpPr>
          <p:cNvPr id="4" name="Content Placeholder 3"/>
          <p:cNvSpPr>
            <a:spLocks noGrp="1"/>
          </p:cNvSpPr>
          <p:nvPr>
            <p:ph sz="half" idx="2"/>
          </p:nvPr>
        </p:nvSpPr>
        <p:spPr>
          <a:xfrm>
            <a:off x="3419872" y="1556792"/>
            <a:ext cx="2448272" cy="4525963"/>
          </a:xfrm>
          <a:solidFill>
            <a:schemeClr val="accent4">
              <a:lumMod val="20000"/>
              <a:lumOff val="80000"/>
            </a:schemeClr>
          </a:solidFill>
        </p:spPr>
        <p:txBody>
          <a:bodyPr>
            <a:normAutofit lnSpcReduction="10000"/>
          </a:bodyPr>
          <a:lstStyle/>
          <a:p>
            <a:pPr>
              <a:buNone/>
            </a:pPr>
            <a:endParaRPr lang="el-GR" sz="2000" dirty="0" smtClean="0"/>
          </a:p>
          <a:p>
            <a:pPr>
              <a:buNone/>
            </a:pPr>
            <a:r>
              <a:rPr lang="el-GR" sz="2000" dirty="0" smtClean="0"/>
              <a:t>Ήρθα ν’</a:t>
            </a:r>
            <a:r>
              <a:rPr lang="en-US" sz="2000" dirty="0" smtClean="0"/>
              <a:t> </a:t>
            </a:r>
            <a:r>
              <a:rPr lang="el-GR" sz="2000" dirty="0" smtClean="0"/>
              <a:t>αναλάβω</a:t>
            </a:r>
          </a:p>
          <a:p>
            <a:pPr>
              <a:buNone/>
            </a:pPr>
            <a:r>
              <a:rPr lang="el-GR" sz="2000" dirty="0" smtClean="0"/>
              <a:t>Υπηρεσία.</a:t>
            </a:r>
          </a:p>
          <a:p>
            <a:pPr>
              <a:buNone/>
            </a:pPr>
            <a:endParaRPr lang="el-GR" sz="2000" dirty="0" smtClean="0"/>
          </a:p>
          <a:p>
            <a:pPr>
              <a:buNone/>
            </a:pPr>
            <a:endParaRPr lang="el-GR" sz="2000" dirty="0" smtClean="0"/>
          </a:p>
          <a:p>
            <a:pPr>
              <a:buNone/>
            </a:pPr>
            <a:r>
              <a:rPr lang="el-GR" sz="2000" dirty="0" smtClean="0"/>
              <a:t>Η φήμη σου έχει προηγηθεί</a:t>
            </a:r>
            <a:r>
              <a:rPr lang="el-GR" sz="2000" i="1" dirty="0" smtClean="0"/>
              <a:t>.</a:t>
            </a:r>
          </a:p>
          <a:p>
            <a:pPr>
              <a:buNone/>
            </a:pPr>
            <a:endParaRPr lang="el-GR" sz="2000" i="1" dirty="0" smtClean="0"/>
          </a:p>
          <a:p>
            <a:pPr>
              <a:buNone/>
            </a:pPr>
            <a:endParaRPr lang="el-GR" sz="2000" i="1" dirty="0" smtClean="0"/>
          </a:p>
          <a:p>
            <a:pPr>
              <a:buNone/>
            </a:pPr>
            <a:r>
              <a:rPr lang="el-GR" sz="2000" dirty="0" smtClean="0"/>
              <a:t>Περιμένω το καλύ-τερο από έναν ήρωα πολέμου σαν εσένα</a:t>
            </a:r>
            <a:endParaRPr lang="el-GR" sz="2000" dirty="0"/>
          </a:p>
        </p:txBody>
      </p:sp>
      <p:sp>
        <p:nvSpPr>
          <p:cNvPr id="5" name="Content Placeholder 3"/>
          <p:cNvSpPr txBox="1">
            <a:spLocks/>
          </p:cNvSpPr>
          <p:nvPr/>
        </p:nvSpPr>
        <p:spPr>
          <a:xfrm>
            <a:off x="6084168" y="1556792"/>
            <a:ext cx="2592288" cy="4525963"/>
          </a:xfrm>
          <a:prstGeom prst="rect">
            <a:avLst/>
          </a:prstGeom>
          <a:solidFill>
            <a:schemeClr val="accent4">
              <a:lumMod val="20000"/>
              <a:lumOff val="80000"/>
            </a:schemeClr>
          </a:solidFill>
        </p:spPr>
        <p:txBody>
          <a:bodyPr vert="horz" lIns="91440" tIns="45720" rIns="91440" bIns="45720" rtlCol="0">
            <a:normAutofit lnSpcReduction="10000"/>
          </a:bodyPr>
          <a:lstStyle/>
          <a:p>
            <a:endParaRPr lang="el-GR" sz="2800" dirty="0" smtClean="0"/>
          </a:p>
          <a:p>
            <a:r>
              <a:rPr lang="el-GR" sz="2000" dirty="0" smtClean="0"/>
              <a:t>Στις υπηρεσίες σας, κύριε. Διατάξτε.</a:t>
            </a:r>
          </a:p>
          <a:p>
            <a:endParaRPr lang="el-GR" sz="2000" dirty="0" smtClean="0"/>
          </a:p>
          <a:p>
            <a:endParaRPr lang="el-GR" sz="2000" dirty="0" smtClean="0"/>
          </a:p>
          <a:p>
            <a:endParaRPr lang="el-GR" sz="1200" dirty="0" smtClean="0"/>
          </a:p>
          <a:p>
            <a:r>
              <a:rPr lang="el-GR" sz="2000" dirty="0" smtClean="0"/>
              <a:t>Η γενναιότητά σου, λοχαγέ, είναι γνωστή</a:t>
            </a:r>
            <a:r>
              <a:rPr lang="el-GR" sz="2000" i="1" dirty="0" smtClean="0"/>
              <a:t>.</a:t>
            </a:r>
          </a:p>
          <a:p>
            <a:endParaRPr lang="el-GR" sz="2000" i="1" dirty="0" smtClean="0"/>
          </a:p>
          <a:p>
            <a:endParaRPr lang="el-GR" sz="2000" i="1" dirty="0" smtClean="0"/>
          </a:p>
          <a:p>
            <a:endParaRPr lang="el-GR" sz="2000" i="1" dirty="0" smtClean="0"/>
          </a:p>
          <a:p>
            <a:r>
              <a:rPr lang="el-GR" sz="2000" dirty="0" smtClean="0"/>
              <a:t>Αν εκτελείς τις διαταγές μου θα πετύχουμε πολλά εμείς οι δύο</a:t>
            </a:r>
            <a:r>
              <a:rPr lang="el-GR" sz="2000" i="1" dirty="0" smtClean="0"/>
              <a:t>.</a:t>
            </a:r>
          </a:p>
          <a:p>
            <a:endParaRPr lang="el-GR" sz="2000" i="1" dirty="0" smtClean="0"/>
          </a:p>
          <a:p>
            <a:endParaRPr lang="el-GR" sz="2000" i="1" dirty="0" smtClean="0"/>
          </a:p>
          <a:p>
            <a:endParaRPr lang="el-GR" sz="2000" i="1" dirty="0" smtClean="0"/>
          </a:p>
          <a:p>
            <a:endParaRPr lang="el-GR" sz="2000" i="1" dirty="0" smtClean="0"/>
          </a:p>
          <a:p>
            <a:endParaRPr lang="el-GR" sz="2000" i="1" dirty="0" smtClean="0"/>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2</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525963"/>
          </a:xfrm>
          <a:solidFill>
            <a:schemeClr val="accent1">
              <a:lumMod val="20000"/>
              <a:lumOff val="80000"/>
            </a:schemeClr>
          </a:solidFill>
        </p:spPr>
        <p:txBody>
          <a:bodyPr>
            <a:normAutofit/>
          </a:bodyPr>
          <a:lstStyle/>
          <a:p>
            <a:pPr>
              <a:buNone/>
            </a:pPr>
            <a:r>
              <a:rPr lang="en-US" sz="2400" i="1" dirty="0" smtClean="0"/>
              <a:t>Quasimodo:</a:t>
            </a:r>
          </a:p>
          <a:p>
            <a:pPr>
              <a:buNone/>
            </a:pPr>
            <a:r>
              <a:rPr lang="en-US" sz="2400" dirty="0" smtClean="0"/>
              <a:t>If I were in their</a:t>
            </a:r>
            <a:r>
              <a:rPr lang="el-GR" sz="2400" dirty="0" smtClean="0"/>
              <a:t> </a:t>
            </a:r>
            <a:r>
              <a:rPr lang="en-US" sz="2400" dirty="0" smtClean="0"/>
              <a:t>skin,</a:t>
            </a:r>
            <a:r>
              <a:rPr lang="el-GR" sz="2400" dirty="0" smtClean="0"/>
              <a:t> </a:t>
            </a:r>
            <a:r>
              <a:rPr lang="en-US" sz="2400" dirty="0" smtClean="0"/>
              <a:t>I’d</a:t>
            </a:r>
            <a:r>
              <a:rPr lang="el-GR" sz="2400" dirty="0" smtClean="0"/>
              <a:t> </a:t>
            </a:r>
            <a:r>
              <a:rPr lang="en-US" sz="2400" dirty="0" smtClean="0"/>
              <a:t>keep like</a:t>
            </a:r>
            <a:r>
              <a:rPr lang="el-GR" sz="2400" dirty="0" smtClean="0"/>
              <a:t> </a:t>
            </a:r>
            <a:r>
              <a:rPr lang="en-US" sz="2400" dirty="0" smtClean="0"/>
              <a:t>treasure</a:t>
            </a:r>
            <a:r>
              <a:rPr lang="el-GR" sz="2400" dirty="0" smtClean="0"/>
              <a:t> </a:t>
            </a:r>
            <a:r>
              <a:rPr lang="en-US" sz="2400" dirty="0" smtClean="0"/>
              <a:t>every instant..</a:t>
            </a:r>
            <a:endParaRPr lang="el-GR" sz="2400" dirty="0" smtClean="0"/>
          </a:p>
        </p:txBody>
      </p:sp>
      <p:sp>
        <p:nvSpPr>
          <p:cNvPr id="4" name="Content Placeholder 3"/>
          <p:cNvSpPr>
            <a:spLocks noGrp="1"/>
          </p:cNvSpPr>
          <p:nvPr>
            <p:ph sz="half" idx="2"/>
          </p:nvPr>
        </p:nvSpPr>
        <p:spPr>
          <a:xfrm>
            <a:off x="3419872" y="1556792"/>
            <a:ext cx="2448272" cy="4525963"/>
          </a:xfrm>
          <a:solidFill>
            <a:schemeClr val="accent4">
              <a:lumMod val="20000"/>
              <a:lumOff val="80000"/>
            </a:schemeClr>
          </a:solidFill>
        </p:spPr>
        <p:txBody>
          <a:bodyPr>
            <a:normAutofit/>
          </a:bodyPr>
          <a:lstStyle/>
          <a:p>
            <a:pPr>
              <a:buNone/>
            </a:pPr>
            <a:endParaRPr lang="el-GR" sz="2000" dirty="0" smtClean="0"/>
          </a:p>
          <a:p>
            <a:pPr>
              <a:buNone/>
            </a:pPr>
            <a:r>
              <a:rPr lang="el-GR" sz="2400" dirty="0" smtClean="0"/>
              <a:t>Αν ήμουν στο πετσί τους σαν θησαυρό θα φύλαγα την κάθε στιγμή</a:t>
            </a:r>
            <a:endParaRPr lang="el-GR" sz="2400" dirty="0"/>
          </a:p>
        </p:txBody>
      </p:sp>
      <p:sp>
        <p:nvSpPr>
          <p:cNvPr id="5" name="Content Placeholder 3"/>
          <p:cNvSpPr txBox="1">
            <a:spLocks/>
          </p:cNvSpPr>
          <p:nvPr/>
        </p:nvSpPr>
        <p:spPr>
          <a:xfrm>
            <a:off x="6084168" y="1556792"/>
            <a:ext cx="2592288" cy="4525963"/>
          </a:xfrm>
          <a:prstGeom prst="rect">
            <a:avLst/>
          </a:prstGeom>
          <a:solidFill>
            <a:schemeClr val="accent4">
              <a:lumMod val="20000"/>
              <a:lumOff val="80000"/>
            </a:schemeClr>
          </a:solidFill>
        </p:spPr>
        <p:txBody>
          <a:bodyPr vert="horz" lIns="91440" tIns="45720" rIns="91440" bIns="45720" rtlCol="0">
            <a:normAutofit/>
          </a:bodyPr>
          <a:lstStyle/>
          <a:p>
            <a:endParaRPr lang="el-GR" sz="2800" dirty="0" smtClean="0"/>
          </a:p>
          <a:p>
            <a:r>
              <a:rPr lang="el-GR" sz="2400" dirty="0" smtClean="0"/>
              <a:t>Αν μπορούσα, να τη ζούσα [τη ζωή]</a:t>
            </a:r>
          </a:p>
          <a:p>
            <a:endParaRPr lang="el-GR" sz="2400" dirty="0" smtClean="0"/>
          </a:p>
          <a:p>
            <a:r>
              <a:rPr lang="el-GR" sz="2400" dirty="0" smtClean="0"/>
              <a:t>Και φεύγω, </a:t>
            </a:r>
          </a:p>
          <a:p>
            <a:r>
              <a:rPr lang="el-GR" sz="2400" dirty="0" smtClean="0"/>
              <a:t>πρώτη μου φορά,</a:t>
            </a:r>
          </a:p>
          <a:p>
            <a:r>
              <a:rPr lang="el-GR" sz="2400" dirty="0" smtClean="0"/>
              <a:t>ξεφεύγω, </a:t>
            </a:r>
          </a:p>
          <a:p>
            <a:r>
              <a:rPr lang="el-GR" sz="2400" dirty="0" smtClean="0"/>
              <a:t>πια δε μ’αφορά</a:t>
            </a:r>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i="1" dirty="0" smtClean="0"/>
          </a:p>
          <a:p>
            <a:endParaRPr lang="el-GR" sz="2000" i="1" dirty="0" smtClean="0"/>
          </a:p>
          <a:p>
            <a:endParaRPr lang="el-GR" sz="2000" i="1" dirty="0" smtClean="0"/>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3</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525963"/>
          </a:xfrm>
          <a:solidFill>
            <a:schemeClr val="accent1">
              <a:lumMod val="20000"/>
              <a:lumOff val="80000"/>
            </a:schemeClr>
          </a:solidFill>
        </p:spPr>
        <p:txBody>
          <a:bodyPr>
            <a:normAutofit fontScale="92500" lnSpcReduction="10000"/>
          </a:bodyPr>
          <a:lstStyle/>
          <a:p>
            <a:pPr>
              <a:buNone/>
            </a:pPr>
            <a:r>
              <a:rPr lang="en-US" sz="2000" i="1" dirty="0" smtClean="0"/>
              <a:t>Quasimodo:</a:t>
            </a:r>
          </a:p>
          <a:p>
            <a:pPr>
              <a:buNone/>
            </a:pPr>
            <a:r>
              <a:rPr lang="en-US" sz="2000" dirty="0" smtClean="0"/>
              <a:t>Safe behind</a:t>
            </a:r>
            <a:r>
              <a:rPr lang="el-GR" sz="2000" dirty="0" smtClean="0"/>
              <a:t> </a:t>
            </a:r>
            <a:r>
              <a:rPr lang="en-US" sz="2000" dirty="0" smtClean="0"/>
              <a:t>these windows</a:t>
            </a:r>
            <a:r>
              <a:rPr lang="el-GR" sz="2000" dirty="0" smtClean="0"/>
              <a:t> </a:t>
            </a:r>
            <a:r>
              <a:rPr lang="en-US" sz="2000" dirty="0" smtClean="0"/>
              <a:t>and these</a:t>
            </a:r>
            <a:r>
              <a:rPr lang="el-GR" sz="2000" dirty="0" smtClean="0"/>
              <a:t> </a:t>
            </a:r>
            <a:r>
              <a:rPr lang="en-US" sz="2000" i="1" dirty="0" smtClean="0"/>
              <a:t>parapets of stone</a:t>
            </a:r>
            <a:endParaRPr lang="el-GR" sz="2000" i="1" dirty="0" smtClean="0"/>
          </a:p>
          <a:p>
            <a:pPr>
              <a:buNone/>
            </a:pPr>
            <a:endParaRPr lang="el-GR" sz="2000" i="1" dirty="0" smtClean="0"/>
          </a:p>
          <a:p>
            <a:pPr>
              <a:buNone/>
            </a:pPr>
            <a:r>
              <a:rPr lang="en-US" sz="2000" dirty="0" smtClean="0"/>
              <a:t>gazing at the</a:t>
            </a:r>
            <a:r>
              <a:rPr lang="el-GR" sz="2000" dirty="0" smtClean="0"/>
              <a:t> </a:t>
            </a:r>
            <a:r>
              <a:rPr lang="en-US" sz="2000" dirty="0" smtClean="0"/>
              <a:t>people</a:t>
            </a:r>
            <a:r>
              <a:rPr lang="el-GR" sz="2000" dirty="0" smtClean="0"/>
              <a:t> </a:t>
            </a:r>
            <a:r>
              <a:rPr lang="en-US" sz="2000" dirty="0" smtClean="0"/>
              <a:t>down below</a:t>
            </a:r>
            <a:endParaRPr lang="el-GR" sz="2000" dirty="0" smtClean="0"/>
          </a:p>
          <a:p>
            <a:pPr>
              <a:buNone/>
            </a:pPr>
            <a:endParaRPr lang="el-GR" sz="2000" i="1" dirty="0" smtClean="0"/>
          </a:p>
          <a:p>
            <a:pPr>
              <a:buNone/>
            </a:pPr>
            <a:r>
              <a:rPr lang="en-US" sz="2000" dirty="0" smtClean="0"/>
              <a:t>all my life I</a:t>
            </a:r>
            <a:r>
              <a:rPr lang="el-GR" sz="2000" dirty="0" smtClean="0"/>
              <a:t> </a:t>
            </a:r>
            <a:r>
              <a:rPr lang="en-US" sz="2000" dirty="0" smtClean="0"/>
              <a:t>watched them</a:t>
            </a:r>
            <a:r>
              <a:rPr lang="el-GR" sz="2000" dirty="0" smtClean="0"/>
              <a:t> </a:t>
            </a:r>
            <a:r>
              <a:rPr lang="en-US" sz="2000" dirty="0" smtClean="0"/>
              <a:t>as I hide up here</a:t>
            </a:r>
            <a:r>
              <a:rPr lang="el-GR" sz="2000" dirty="0" smtClean="0"/>
              <a:t> </a:t>
            </a:r>
            <a:r>
              <a:rPr lang="en-US" sz="2000" dirty="0" smtClean="0"/>
              <a:t>alone</a:t>
            </a:r>
            <a:endParaRPr lang="el-GR" sz="2000" i="1" dirty="0" smtClean="0"/>
          </a:p>
          <a:p>
            <a:pPr>
              <a:buNone/>
            </a:pPr>
            <a:endParaRPr lang="el-GR" sz="2000" i="1" dirty="0" smtClean="0"/>
          </a:p>
          <a:p>
            <a:pPr>
              <a:buNone/>
            </a:pPr>
            <a:endParaRPr lang="el-GR" sz="2000" dirty="0" smtClean="0"/>
          </a:p>
          <a:p>
            <a:pPr>
              <a:buNone/>
            </a:pPr>
            <a:r>
              <a:rPr lang="en-US" sz="2000" dirty="0" smtClean="0"/>
              <a:t>hungry for their</a:t>
            </a:r>
            <a:r>
              <a:rPr lang="el-GR" sz="2000" dirty="0" smtClean="0"/>
              <a:t> </a:t>
            </a:r>
            <a:r>
              <a:rPr lang="en-US" sz="2000" dirty="0" smtClean="0"/>
              <a:t>histories</a:t>
            </a:r>
            <a:r>
              <a:rPr lang="el-GR" sz="2000" dirty="0" smtClean="0"/>
              <a:t> </a:t>
            </a:r>
            <a:r>
              <a:rPr lang="en-US" sz="2000" dirty="0" smtClean="0"/>
              <a:t>they’ve shown</a:t>
            </a:r>
            <a:r>
              <a:rPr lang="el-GR" sz="2000" dirty="0" smtClean="0"/>
              <a:t> </a:t>
            </a:r>
            <a:r>
              <a:rPr lang="en-US" sz="2000" dirty="0" smtClean="0"/>
              <a:t>me</a:t>
            </a:r>
            <a:endParaRPr lang="el-GR" sz="2000" dirty="0" smtClean="0"/>
          </a:p>
        </p:txBody>
      </p:sp>
      <p:sp>
        <p:nvSpPr>
          <p:cNvPr id="4" name="Content Placeholder 3"/>
          <p:cNvSpPr>
            <a:spLocks noGrp="1"/>
          </p:cNvSpPr>
          <p:nvPr>
            <p:ph sz="half" idx="2"/>
          </p:nvPr>
        </p:nvSpPr>
        <p:spPr>
          <a:xfrm>
            <a:off x="3419872" y="1556792"/>
            <a:ext cx="2448272" cy="4525963"/>
          </a:xfrm>
          <a:solidFill>
            <a:schemeClr val="accent4">
              <a:lumMod val="20000"/>
              <a:lumOff val="80000"/>
            </a:schemeClr>
          </a:solidFill>
        </p:spPr>
        <p:txBody>
          <a:bodyPr>
            <a:normAutofit fontScale="92500" lnSpcReduction="10000"/>
          </a:bodyPr>
          <a:lstStyle/>
          <a:p>
            <a:pPr>
              <a:buNone/>
            </a:pPr>
            <a:endParaRPr lang="el-GR" sz="2000" dirty="0" smtClean="0"/>
          </a:p>
          <a:p>
            <a:pPr>
              <a:buNone/>
            </a:pPr>
            <a:r>
              <a:rPr lang="el-GR" sz="2000" dirty="0" smtClean="0"/>
              <a:t>Ασφαλής πίσω από τα παράθυρα/ και τα πέτρινα παρα-πέτα</a:t>
            </a:r>
          </a:p>
          <a:p>
            <a:pPr>
              <a:buNone/>
            </a:pPr>
            <a:endParaRPr lang="el-GR" sz="800" dirty="0" smtClean="0"/>
          </a:p>
          <a:p>
            <a:pPr>
              <a:buNone/>
            </a:pPr>
            <a:r>
              <a:rPr lang="el-GR" sz="2000" dirty="0" smtClean="0"/>
              <a:t>κοιτώντας τους ανθρώπους από κάτω μου</a:t>
            </a:r>
          </a:p>
          <a:p>
            <a:pPr>
              <a:buNone/>
            </a:pPr>
            <a:endParaRPr lang="el-GR" sz="2000" dirty="0" smtClean="0"/>
          </a:p>
          <a:p>
            <a:pPr>
              <a:buNone/>
            </a:pPr>
            <a:r>
              <a:rPr lang="el-GR" sz="2000" dirty="0" smtClean="0"/>
              <a:t>όλη τη ζωή μου, τους βλέπω κρυμμένος εδώ ολομόναχος</a:t>
            </a:r>
          </a:p>
          <a:p>
            <a:pPr>
              <a:buNone/>
            </a:pPr>
            <a:endParaRPr lang="el-GR" sz="2000" dirty="0" smtClean="0"/>
          </a:p>
          <a:p>
            <a:pPr>
              <a:buNone/>
            </a:pPr>
            <a:r>
              <a:rPr lang="el-GR" sz="2000" dirty="0" smtClean="0"/>
              <a:t>διψασμένος για ιστο-ρίες που μου δείχνουν</a:t>
            </a:r>
            <a:endParaRPr lang="el-GR" sz="2000" dirty="0"/>
          </a:p>
        </p:txBody>
      </p:sp>
      <p:sp>
        <p:nvSpPr>
          <p:cNvPr id="5" name="Content Placeholder 3"/>
          <p:cNvSpPr txBox="1">
            <a:spLocks/>
          </p:cNvSpPr>
          <p:nvPr/>
        </p:nvSpPr>
        <p:spPr>
          <a:xfrm>
            <a:off x="6012160" y="1556792"/>
            <a:ext cx="2592288" cy="4525963"/>
          </a:xfrm>
          <a:prstGeom prst="rect">
            <a:avLst/>
          </a:prstGeom>
          <a:solidFill>
            <a:schemeClr val="accent4">
              <a:lumMod val="20000"/>
              <a:lumOff val="80000"/>
            </a:schemeClr>
          </a:solidFill>
        </p:spPr>
        <p:txBody>
          <a:bodyPr vert="horz" lIns="91440" tIns="45720" rIns="91440" bIns="45720" rtlCol="0">
            <a:normAutofit lnSpcReduction="10000"/>
          </a:bodyPr>
          <a:lstStyle/>
          <a:p>
            <a:endParaRPr lang="el-GR" sz="2800" dirty="0" smtClean="0"/>
          </a:p>
          <a:p>
            <a:r>
              <a:rPr lang="el-GR" sz="2000" dirty="0" smtClean="0"/>
              <a:t>Πίσω απ’ τα ντουβάρια</a:t>
            </a:r>
          </a:p>
          <a:p>
            <a:r>
              <a:rPr lang="el-GR" sz="2000" dirty="0" smtClean="0"/>
              <a:t>μέσα απ’ τις μικρές σχισμές</a:t>
            </a:r>
          </a:p>
          <a:p>
            <a:endParaRPr lang="el-GR" sz="2000" dirty="0" smtClean="0"/>
          </a:p>
          <a:p>
            <a:r>
              <a:rPr lang="el-GR" sz="2000" dirty="0" smtClean="0"/>
              <a:t>βλέπω τους ανθρώ-πους να περνάνε.</a:t>
            </a:r>
          </a:p>
          <a:p>
            <a:endParaRPr lang="el-GR" sz="2000" dirty="0" smtClean="0"/>
          </a:p>
          <a:p>
            <a:r>
              <a:rPr lang="el-GR" sz="2000" dirty="0" smtClean="0"/>
              <a:t>Δεν αφήνουν χνάρια</a:t>
            </a:r>
          </a:p>
          <a:p>
            <a:r>
              <a:rPr lang="el-GR" sz="2000" dirty="0" smtClean="0"/>
              <a:t>χάνοντ</a:t>
            </a:r>
            <a:r>
              <a:rPr lang="el-GR" sz="2000" i="1" dirty="0" smtClean="0"/>
              <a:t>’ όλοι σα στιγμές</a:t>
            </a:r>
          </a:p>
          <a:p>
            <a:endParaRPr lang="el-GR" sz="2000" i="1" dirty="0" smtClean="0"/>
          </a:p>
          <a:p>
            <a:endParaRPr lang="el-GR" sz="2000" i="1" dirty="0" smtClean="0"/>
          </a:p>
          <a:p>
            <a:r>
              <a:rPr lang="el-GR" sz="2000" dirty="0" smtClean="0"/>
              <a:t>κι όμως όλοι αυτοί</a:t>
            </a:r>
          </a:p>
          <a:p>
            <a:r>
              <a:rPr lang="el-GR" sz="2000" dirty="0" smtClean="0"/>
              <a:t>για κάπου πάνε.</a:t>
            </a:r>
            <a:endParaRPr lang="el-GR" sz="2000" i="1" dirty="0" smtClean="0"/>
          </a:p>
          <a:p>
            <a:endParaRPr lang="el-GR" sz="2000" i="1"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dirty="0" smtClean="0"/>
          </a:p>
          <a:p>
            <a:endParaRPr lang="el-GR" sz="2000" i="1" dirty="0" smtClean="0"/>
          </a:p>
          <a:p>
            <a:endParaRPr lang="el-GR" sz="2000" i="1" dirty="0" smtClean="0"/>
          </a:p>
          <a:p>
            <a:endParaRPr lang="el-GR" sz="2000" i="1" dirty="0" smtClean="0"/>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n-US" b="1" dirty="0" smtClean="0">
                <a:solidFill>
                  <a:schemeClr val="tx2">
                    <a:lumMod val="60000"/>
                    <a:lumOff val="40000"/>
                  </a:schemeClr>
                </a:solidFill>
              </a:rPr>
              <a:t>Unit</a:t>
            </a:r>
            <a:r>
              <a:rPr lang="el-GR" b="1" dirty="0" smtClean="0">
                <a:solidFill>
                  <a:schemeClr val="tx2">
                    <a:lumMod val="60000"/>
                    <a:lumOff val="40000"/>
                  </a:schemeClr>
                </a:solidFill>
              </a:rPr>
              <a:t> 7</a:t>
            </a:r>
            <a:r>
              <a:rPr lang="el-GR" dirty="0" smtClean="0">
                <a:solidFill>
                  <a:schemeClr val="tx2">
                    <a:lumMod val="40000"/>
                    <a:lumOff val="60000"/>
                  </a:schemeClr>
                </a:solidFill>
              </a:rPr>
              <a:t>:</a:t>
            </a:r>
            <a:endParaRPr lang="el-GR" dirty="0"/>
          </a:p>
        </p:txBody>
      </p:sp>
      <p:sp>
        <p:nvSpPr>
          <p:cNvPr id="4" name="Subtitle 3"/>
          <p:cNvSpPr>
            <a:spLocks noGrp="1"/>
          </p:cNvSpPr>
          <p:nvPr>
            <p:ph type="subTitle" idx="1"/>
          </p:nvPr>
        </p:nvSpPr>
        <p:spPr>
          <a:xfrm>
            <a:off x="0" y="3501008"/>
            <a:ext cx="9144000" cy="1175706"/>
          </a:xfrm>
          <a:prstGeom prst="rect">
            <a:avLst/>
          </a:prstGeom>
          <a:blipFill>
            <a:blip r:embed="rId3" cstate="print"/>
            <a:tile tx="0" ty="0" sx="100000" sy="100000" flip="none" algn="tl"/>
          </a:blipFill>
        </p:spPr>
        <p:txBody>
          <a:bodyPr wrap="square">
            <a:spAutoFit/>
          </a:bodyPr>
          <a:lstStyle/>
          <a:p>
            <a:r>
              <a:rPr lang="en-US" dirty="0">
                <a:solidFill>
                  <a:schemeClr val="tx2">
                    <a:lumMod val="60000"/>
                    <a:lumOff val="40000"/>
                  </a:schemeClr>
                </a:solidFill>
              </a:rPr>
              <a:t>Translating </a:t>
            </a:r>
          </a:p>
          <a:p>
            <a:r>
              <a:rPr lang="en-US" dirty="0">
                <a:solidFill>
                  <a:schemeClr val="tx2">
                    <a:lumMod val="60000"/>
                    <a:lumOff val="40000"/>
                  </a:schemeClr>
                </a:solidFill>
              </a:rPr>
              <a:t>for </a:t>
            </a:r>
            <a:r>
              <a:rPr lang="en-US" dirty="0" smtClean="0">
                <a:solidFill>
                  <a:schemeClr val="tx2">
                    <a:lumMod val="60000"/>
                    <a:lumOff val="40000"/>
                  </a:schemeClr>
                </a:solidFill>
              </a:rPr>
              <a:t>young </a:t>
            </a:r>
            <a:r>
              <a:rPr lang="en-US" dirty="0">
                <a:solidFill>
                  <a:schemeClr val="tx2">
                    <a:lumMod val="60000"/>
                    <a:lumOff val="40000"/>
                  </a:schemeClr>
                </a:solidFill>
              </a:rPr>
              <a:t>audiences</a:t>
            </a:r>
            <a:endParaRPr lang="el-GR" i="1" dirty="0">
              <a:solidFill>
                <a:schemeClr val="tx2">
                  <a:lumMod val="60000"/>
                  <a:lumOff val="40000"/>
                </a:schemeClr>
              </a:solidFill>
            </a:endParaRPr>
          </a:p>
        </p:txBody>
      </p:sp>
      <p:pic>
        <p:nvPicPr>
          <p:cNvPr id="5" name="Picture 4" descr="https://encrypted-tbn2.gstatic.com/images?q=tbn:ANd9GcTGKLfqHu_xND-F8zruaoehAwPH_kgZwp7ILRBMwM4zUYaCwO_c"/>
          <p:cNvPicPr/>
          <p:nvPr/>
        </p:nvPicPr>
        <p:blipFill rotWithShape="1">
          <a:blip r:embed="rId4" cstate="print">
            <a:clrChange>
              <a:clrFrom>
                <a:srgbClr val="FFFFFF"/>
              </a:clrFrom>
              <a:clrTo>
                <a:srgbClr val="FFFFFF">
                  <a:alpha val="0"/>
                </a:srgbClr>
              </a:clrTo>
            </a:clrChange>
          </a:blip>
          <a:srcRect b="16211"/>
          <a:stretch/>
        </p:blipFill>
        <p:spPr bwMode="auto">
          <a:xfrm flipH="1">
            <a:off x="0" y="-27383"/>
            <a:ext cx="2555776" cy="1368152"/>
          </a:xfrm>
          <a:prstGeom prst="rect">
            <a:avLst/>
          </a:prstGeom>
          <a:noFill/>
          <a:ln w="9525">
            <a:noFill/>
            <a:miter lim="800000"/>
            <a:headEnd/>
            <a:tailEnd/>
          </a:ln>
        </p:spPr>
      </p:pic>
      <p:sp>
        <p:nvSpPr>
          <p:cNvPr id="6" name="Rectangle 5"/>
          <p:cNvSpPr/>
          <p:nvPr/>
        </p:nvSpPr>
        <p:spPr>
          <a:xfrm>
            <a:off x="4788024" y="417439"/>
            <a:ext cx="4320480" cy="923330"/>
          </a:xfrm>
          <a:prstGeom prst="rect">
            <a:avLst/>
          </a:prstGeom>
        </p:spPr>
        <p:txBody>
          <a:bodyPr wrap="square">
            <a:spAutoFit/>
          </a:bodyPr>
          <a:lstStyle/>
          <a:p>
            <a:pPr algn="r"/>
            <a:r>
              <a:rPr lang="en-US" dirty="0" smtClean="0">
                <a:solidFill>
                  <a:schemeClr val="tx2">
                    <a:lumMod val="60000"/>
                    <a:lumOff val="40000"/>
                  </a:schemeClr>
                </a:solidFill>
              </a:rPr>
              <a:t>Maria </a:t>
            </a:r>
            <a:r>
              <a:rPr lang="en-US" dirty="0" err="1" smtClean="0">
                <a:solidFill>
                  <a:schemeClr val="tx2">
                    <a:lumMod val="60000"/>
                    <a:lumOff val="40000"/>
                  </a:schemeClr>
                </a:solidFill>
              </a:rPr>
              <a:t>Sidiropoulou</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School of Philosophy</a:t>
            </a:r>
            <a:endParaRPr lang="el-GR" dirty="0" smtClean="0">
              <a:solidFill>
                <a:schemeClr val="tx2">
                  <a:lumMod val="60000"/>
                  <a:lumOff val="40000"/>
                </a:schemeClr>
              </a:solidFill>
            </a:endParaRPr>
          </a:p>
          <a:p>
            <a:pPr algn="r"/>
            <a:r>
              <a:rPr lang="en-US" dirty="0" smtClean="0">
                <a:solidFill>
                  <a:schemeClr val="tx2">
                    <a:lumMod val="60000"/>
                    <a:lumOff val="40000"/>
                  </a:schemeClr>
                </a:solidFill>
              </a:rPr>
              <a:t>Faculty of English Language and Literature</a:t>
            </a:r>
          </a:p>
        </p:txBody>
      </p:sp>
    </p:spTree>
    <p:extLst>
      <p:ext uri="{BB962C8B-B14F-4D97-AF65-F5344CB8AC3E}">
        <p14:creationId xmlns:p14="http://schemas.microsoft.com/office/powerpoint/2010/main" val="2686343392"/>
      </p:ext>
    </p:extLst>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4</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525963"/>
          </a:xfrm>
          <a:solidFill>
            <a:schemeClr val="accent1">
              <a:lumMod val="20000"/>
              <a:lumOff val="80000"/>
            </a:schemeClr>
          </a:solidFill>
        </p:spPr>
        <p:txBody>
          <a:bodyPr>
            <a:normAutofit/>
          </a:bodyPr>
          <a:lstStyle/>
          <a:p>
            <a:pPr>
              <a:buNone/>
            </a:pPr>
            <a:r>
              <a:rPr lang="en-US" sz="2000" dirty="0" smtClean="0"/>
              <a:t>Eh! Quasi…</a:t>
            </a:r>
            <a:r>
              <a:rPr lang="el-GR" sz="2000" dirty="0" smtClean="0"/>
              <a:t> </a:t>
            </a:r>
            <a:r>
              <a:rPr lang="en-US" sz="2000" dirty="0" smtClean="0"/>
              <a:t>What’s going on</a:t>
            </a:r>
            <a:r>
              <a:rPr lang="el-GR" sz="2000" dirty="0" smtClean="0"/>
              <a:t> </a:t>
            </a:r>
            <a:r>
              <a:rPr lang="en-US" sz="2000" dirty="0" smtClean="0"/>
              <a:t>there? A fight?</a:t>
            </a:r>
          </a:p>
          <a:p>
            <a:pPr>
              <a:buFontTx/>
              <a:buChar char="-"/>
            </a:pPr>
            <a:r>
              <a:rPr lang="en-US" sz="2000" dirty="0" smtClean="0"/>
              <a:t>A festival.</a:t>
            </a:r>
            <a:endParaRPr lang="el-GR" sz="2000" dirty="0" smtClean="0"/>
          </a:p>
          <a:p>
            <a:pPr>
              <a:buFontTx/>
              <a:buChar char="-"/>
            </a:pPr>
            <a:endParaRPr lang="el-GR" sz="2000" i="1" dirty="0" smtClean="0"/>
          </a:p>
          <a:p>
            <a:pPr>
              <a:buFontTx/>
              <a:buChar char="-"/>
            </a:pPr>
            <a:endParaRPr lang="el-GR" sz="2000" i="1" dirty="0" smtClean="0"/>
          </a:p>
          <a:p>
            <a:pPr>
              <a:buFontTx/>
              <a:buChar char="-"/>
            </a:pPr>
            <a:endParaRPr lang="el-GR" sz="2000" i="1" dirty="0" smtClean="0"/>
          </a:p>
          <a:p>
            <a:pPr>
              <a:buNone/>
            </a:pPr>
            <a:r>
              <a:rPr lang="en-US" sz="2000" dirty="0" smtClean="0"/>
              <a:t>You mean, the</a:t>
            </a:r>
            <a:r>
              <a:rPr lang="el-GR" sz="2000" dirty="0" smtClean="0"/>
              <a:t> </a:t>
            </a:r>
            <a:r>
              <a:rPr lang="en-US" sz="2000" dirty="0" smtClean="0"/>
              <a:t>Feast of Fools.</a:t>
            </a:r>
            <a:r>
              <a:rPr lang="el-GR" sz="2000" dirty="0" smtClean="0"/>
              <a:t> </a:t>
            </a:r>
            <a:r>
              <a:rPr lang="en-US" sz="2000" dirty="0" smtClean="0"/>
              <a:t>All right, all</a:t>
            </a:r>
            <a:r>
              <a:rPr lang="el-GR" sz="2000" dirty="0" smtClean="0"/>
              <a:t> </a:t>
            </a:r>
            <a:r>
              <a:rPr lang="en-US" sz="2000" dirty="0" smtClean="0"/>
              <a:t>right. </a:t>
            </a:r>
            <a:r>
              <a:rPr lang="en-US" sz="2000" i="1" dirty="0" smtClean="0"/>
              <a:t>Pour wine</a:t>
            </a:r>
            <a:r>
              <a:rPr lang="el-GR" sz="2000" i="1" dirty="0" smtClean="0"/>
              <a:t> </a:t>
            </a:r>
            <a:r>
              <a:rPr lang="en-US" sz="2000" i="1" dirty="0" smtClean="0"/>
              <a:t>and get me</a:t>
            </a:r>
            <a:r>
              <a:rPr lang="el-GR" sz="2000" i="1" dirty="0" smtClean="0"/>
              <a:t> </a:t>
            </a:r>
            <a:r>
              <a:rPr lang="en-US" sz="2000" i="1" dirty="0" smtClean="0"/>
              <a:t>cheese.</a:t>
            </a:r>
          </a:p>
          <a:p>
            <a:pPr>
              <a:buNone/>
            </a:pPr>
            <a:endParaRPr lang="el-GR" sz="2000" dirty="0" smtClean="0"/>
          </a:p>
        </p:txBody>
      </p:sp>
      <p:sp>
        <p:nvSpPr>
          <p:cNvPr id="4" name="Content Placeholder 3"/>
          <p:cNvSpPr>
            <a:spLocks noGrp="1"/>
          </p:cNvSpPr>
          <p:nvPr>
            <p:ph sz="half" idx="2"/>
          </p:nvPr>
        </p:nvSpPr>
        <p:spPr>
          <a:xfrm>
            <a:off x="3419872" y="1556792"/>
            <a:ext cx="2448272" cy="4525963"/>
          </a:xfrm>
          <a:solidFill>
            <a:schemeClr val="accent4">
              <a:lumMod val="20000"/>
              <a:lumOff val="80000"/>
            </a:schemeClr>
          </a:solidFill>
        </p:spPr>
        <p:txBody>
          <a:bodyPr>
            <a:normAutofit/>
          </a:bodyPr>
          <a:lstStyle/>
          <a:p>
            <a:pPr>
              <a:buNone/>
            </a:pPr>
            <a:endParaRPr lang="el-GR" sz="2000" dirty="0" smtClean="0"/>
          </a:p>
          <a:p>
            <a:pPr>
              <a:buNone/>
            </a:pPr>
            <a:r>
              <a:rPr lang="el-GR" sz="2000" dirty="0" smtClean="0"/>
              <a:t>- Τι τρέχει; Καυγάς;</a:t>
            </a:r>
          </a:p>
          <a:p>
            <a:pPr>
              <a:buFontTx/>
              <a:buChar char="-"/>
            </a:pPr>
            <a:r>
              <a:rPr lang="el-GR" sz="2000" dirty="0" smtClean="0"/>
              <a:t>Πανηγύρι.</a:t>
            </a:r>
          </a:p>
          <a:p>
            <a:pPr>
              <a:buFontTx/>
              <a:buChar char="-"/>
            </a:pPr>
            <a:endParaRPr lang="el-GR" sz="2000" dirty="0" smtClean="0"/>
          </a:p>
          <a:p>
            <a:pPr>
              <a:buFontTx/>
              <a:buChar char="-"/>
            </a:pPr>
            <a:endParaRPr lang="el-GR" sz="2000" dirty="0" smtClean="0"/>
          </a:p>
          <a:p>
            <a:pPr>
              <a:buFontTx/>
              <a:buChar char="-"/>
            </a:pPr>
            <a:endParaRPr lang="el-GR" sz="2000" dirty="0" smtClean="0"/>
          </a:p>
          <a:p>
            <a:pPr>
              <a:buNone/>
            </a:pPr>
            <a:r>
              <a:rPr lang="el-GR" sz="2000" dirty="0" smtClean="0"/>
              <a:t>Το Πανηγύρι των Τρελών. Βάλτε κρασί και τυρί</a:t>
            </a:r>
            <a:r>
              <a:rPr lang="el-GR" sz="2000" i="1" dirty="0" smtClean="0"/>
              <a:t>!</a:t>
            </a:r>
            <a:endParaRPr lang="el-GR" sz="2000" dirty="0" smtClean="0"/>
          </a:p>
        </p:txBody>
      </p:sp>
      <p:sp>
        <p:nvSpPr>
          <p:cNvPr id="6" name="Content Placeholder 3"/>
          <p:cNvSpPr txBox="1">
            <a:spLocks/>
          </p:cNvSpPr>
          <p:nvPr/>
        </p:nvSpPr>
        <p:spPr>
          <a:xfrm>
            <a:off x="6156176" y="1556792"/>
            <a:ext cx="2448272" cy="4525963"/>
          </a:xfrm>
          <a:prstGeom prst="rect">
            <a:avLst/>
          </a:prstGeom>
          <a:solidFill>
            <a:schemeClr val="accent4">
              <a:lumMod val="20000"/>
              <a:lumOff val="8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 …Ε! Κουάζι! Τι τρέχει εκεί πέρα; Καυγάς γίνεται πάλι;</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l-GR" sz="2000" b="0" i="0" u="none" strike="noStrike" kern="1200" cap="none" spc="0" normalizeH="0" baseline="0" noProof="0" dirty="0" smtClean="0">
                <a:ln>
                  <a:noFill/>
                </a:ln>
                <a:solidFill>
                  <a:schemeClr val="tx1"/>
                </a:solidFill>
                <a:effectLst/>
                <a:uLnTx/>
                <a:uFillTx/>
                <a:latin typeface="+mn-lt"/>
                <a:ea typeface="+mn-ea"/>
                <a:cs typeface="+mn-cs"/>
              </a:rPr>
              <a:t>Πανηγύρι.</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r>
              <a:rPr lang="el-GR" sz="2000" dirty="0" smtClean="0"/>
              <a:t>- Το Πανηγύρι των Τρελών; Ωραία! Ωραία! Βάλτε να φάμε</a:t>
            </a:r>
            <a:r>
              <a:rPr lang="el-GR" sz="2000" i="1" dirty="0" smtClean="0"/>
              <a:t>, </a:t>
            </a:r>
            <a:r>
              <a:rPr lang="el-GR" sz="2000" dirty="0" smtClean="0"/>
              <a:t>φέρτε κρασί.</a:t>
            </a: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5</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525963"/>
          </a:xfrm>
          <a:solidFill>
            <a:schemeClr val="accent1">
              <a:lumMod val="20000"/>
              <a:lumOff val="80000"/>
            </a:schemeClr>
          </a:solidFill>
        </p:spPr>
        <p:txBody>
          <a:bodyPr>
            <a:normAutofit/>
          </a:bodyPr>
          <a:lstStyle/>
          <a:p>
            <a:pPr>
              <a:buNone/>
            </a:pPr>
            <a:r>
              <a:rPr lang="en-US" sz="2000" dirty="0" smtClean="0"/>
              <a:t>Now, here is a</a:t>
            </a:r>
            <a:r>
              <a:rPr lang="el-GR" sz="2000" dirty="0" smtClean="0"/>
              <a:t> </a:t>
            </a:r>
            <a:r>
              <a:rPr lang="en-US" sz="2000" dirty="0" smtClean="0"/>
              <a:t>riddle to guess if</a:t>
            </a:r>
            <a:r>
              <a:rPr lang="el-GR" sz="2000" dirty="0" smtClean="0"/>
              <a:t> </a:t>
            </a:r>
            <a:r>
              <a:rPr lang="en-US" sz="2000" dirty="0" smtClean="0"/>
              <a:t>you can</a:t>
            </a:r>
            <a:endParaRPr lang="el-GR" sz="2000" i="1" dirty="0" smtClean="0"/>
          </a:p>
          <a:p>
            <a:pPr>
              <a:buFontTx/>
              <a:buChar char="-"/>
            </a:pPr>
            <a:endParaRPr lang="el-GR" sz="2000" i="1" dirty="0" smtClean="0"/>
          </a:p>
          <a:p>
            <a:pPr>
              <a:buNone/>
            </a:pPr>
            <a:r>
              <a:rPr lang="en-US" sz="2000" dirty="0" smtClean="0"/>
              <a:t>sing the bells</a:t>
            </a:r>
            <a:r>
              <a:rPr lang="el-GR" sz="2000" dirty="0" smtClean="0"/>
              <a:t> </a:t>
            </a:r>
            <a:r>
              <a:rPr lang="en-US" sz="2000" dirty="0" smtClean="0"/>
              <a:t>of Notre Dame</a:t>
            </a:r>
            <a:endParaRPr lang="el-GR" sz="2000" dirty="0" smtClean="0"/>
          </a:p>
          <a:p>
            <a:pPr>
              <a:buNone/>
            </a:pPr>
            <a:endParaRPr lang="el-GR" sz="2000" dirty="0" smtClean="0"/>
          </a:p>
          <a:p>
            <a:pPr>
              <a:buNone/>
            </a:pPr>
            <a:endParaRPr lang="el-GR" sz="2000" dirty="0" smtClean="0"/>
          </a:p>
          <a:p>
            <a:pPr>
              <a:buNone/>
            </a:pPr>
            <a:r>
              <a:rPr lang="en-US" sz="2000" dirty="0" smtClean="0"/>
              <a:t>Who is the</a:t>
            </a:r>
            <a:r>
              <a:rPr lang="el-GR" sz="2000" dirty="0" smtClean="0"/>
              <a:t> </a:t>
            </a:r>
            <a:r>
              <a:rPr lang="en-US" sz="2000" i="1" dirty="0" smtClean="0"/>
              <a:t>monster and who</a:t>
            </a:r>
            <a:r>
              <a:rPr lang="el-GR" sz="2000" i="1" dirty="0" smtClean="0"/>
              <a:t> </a:t>
            </a:r>
            <a:r>
              <a:rPr lang="en-US" sz="2000" dirty="0" smtClean="0"/>
              <a:t>is the </a:t>
            </a:r>
            <a:r>
              <a:rPr lang="en-US" sz="2000" i="1" dirty="0" smtClean="0"/>
              <a:t>man?</a:t>
            </a:r>
            <a:endParaRPr lang="el-GR" sz="2000" dirty="0" smtClean="0"/>
          </a:p>
        </p:txBody>
      </p:sp>
      <p:sp>
        <p:nvSpPr>
          <p:cNvPr id="4" name="Content Placeholder 3"/>
          <p:cNvSpPr>
            <a:spLocks noGrp="1"/>
          </p:cNvSpPr>
          <p:nvPr>
            <p:ph sz="half" idx="2"/>
          </p:nvPr>
        </p:nvSpPr>
        <p:spPr>
          <a:xfrm>
            <a:off x="3419872" y="1556792"/>
            <a:ext cx="2448272" cy="4525963"/>
          </a:xfrm>
          <a:solidFill>
            <a:schemeClr val="accent4">
              <a:lumMod val="20000"/>
              <a:lumOff val="80000"/>
            </a:schemeClr>
          </a:solidFill>
        </p:spPr>
        <p:txBody>
          <a:bodyPr>
            <a:normAutofit/>
          </a:bodyPr>
          <a:lstStyle/>
          <a:p>
            <a:pPr>
              <a:buNone/>
            </a:pPr>
            <a:r>
              <a:rPr lang="el-GR" sz="2000" dirty="0" smtClean="0"/>
              <a:t>Να ένα αίνιγμα/ αν μπορείτε βρείτε το…</a:t>
            </a:r>
          </a:p>
          <a:p>
            <a:pPr>
              <a:buNone/>
            </a:pPr>
            <a:r>
              <a:rPr lang="el-GR" sz="2000" dirty="0" smtClean="0"/>
              <a:t>τραγουδούν οι κα-μπάνες/ της Παναγίας των Παρισίων</a:t>
            </a:r>
          </a:p>
          <a:p>
            <a:pPr>
              <a:buNone/>
            </a:pPr>
            <a:endParaRPr lang="el-GR" sz="2000" dirty="0" smtClean="0"/>
          </a:p>
          <a:p>
            <a:pPr>
              <a:buNone/>
            </a:pPr>
            <a:r>
              <a:rPr lang="el-GR" sz="2000" dirty="0" smtClean="0"/>
              <a:t>Ποιος είναι το τέρας; Ποιος είναι ο άνθρωπος;</a:t>
            </a:r>
          </a:p>
        </p:txBody>
      </p:sp>
      <p:sp>
        <p:nvSpPr>
          <p:cNvPr id="6" name="Content Placeholder 3"/>
          <p:cNvSpPr txBox="1">
            <a:spLocks/>
          </p:cNvSpPr>
          <p:nvPr/>
        </p:nvSpPr>
        <p:spPr>
          <a:xfrm>
            <a:off x="6156176" y="1556792"/>
            <a:ext cx="2448272" cy="4525963"/>
          </a:xfrm>
          <a:prstGeom prst="rect">
            <a:avLst/>
          </a:prstGeom>
          <a:solidFill>
            <a:schemeClr val="accent4">
              <a:lumMod val="20000"/>
              <a:lumOff val="80000"/>
            </a:schemeClr>
          </a:solidFill>
        </p:spPr>
        <p:txBody>
          <a:bodyPr vert="horz" lIns="91440" tIns="45720" rIns="91440" bIns="45720" rtlCol="0">
            <a:normAutofit/>
          </a:bodyPr>
          <a:lstStyle/>
          <a:p>
            <a:r>
              <a:rPr lang="el-GR" sz="2000" dirty="0" smtClean="0"/>
              <a:t>Να, έχω ένα αίνιγμα</a:t>
            </a:r>
          </a:p>
          <a:p>
            <a:r>
              <a:rPr lang="el-GR" sz="2000" dirty="0" smtClean="0"/>
              <a:t>για όλους εσάς</a:t>
            </a:r>
          </a:p>
          <a:p>
            <a:endParaRPr lang="el-GR" sz="2000" dirty="0" smtClean="0"/>
          </a:p>
          <a:p>
            <a:r>
              <a:rPr lang="el-GR" sz="2000" dirty="0" smtClean="0"/>
              <a:t>στα σκαλιά της Παναγιάς</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r>
              <a:rPr lang="el-GR" sz="2000" dirty="0" smtClean="0"/>
              <a:t>Ποιος είναι άγγελος, ποιος σατανάς;</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6</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1"/>
            <a:ext cx="2746648" cy="3196952"/>
          </a:xfrm>
          <a:solidFill>
            <a:schemeClr val="accent1">
              <a:lumMod val="20000"/>
              <a:lumOff val="80000"/>
            </a:schemeClr>
          </a:solidFill>
        </p:spPr>
        <p:txBody>
          <a:bodyPr>
            <a:normAutofit/>
          </a:bodyPr>
          <a:lstStyle/>
          <a:p>
            <a:pPr>
              <a:buNone/>
            </a:pPr>
            <a:r>
              <a:rPr lang="en-US" dirty="0" smtClean="0"/>
              <a:t>Better to be</a:t>
            </a:r>
            <a:r>
              <a:rPr lang="el-GR" dirty="0" smtClean="0"/>
              <a:t> </a:t>
            </a:r>
            <a:r>
              <a:rPr lang="en-US" dirty="0" smtClean="0"/>
              <a:t>forgiven than ask</a:t>
            </a:r>
            <a:r>
              <a:rPr lang="el-GR" dirty="0" smtClean="0"/>
              <a:t> </a:t>
            </a:r>
            <a:r>
              <a:rPr lang="en-US" dirty="0" smtClean="0"/>
              <a:t>permission</a:t>
            </a:r>
            <a:r>
              <a:rPr lang="en-US" sz="2000" dirty="0" smtClean="0"/>
              <a:t>.</a:t>
            </a:r>
            <a:endParaRPr lang="el-GR" sz="2000" dirty="0" smtClean="0"/>
          </a:p>
        </p:txBody>
      </p:sp>
      <p:sp>
        <p:nvSpPr>
          <p:cNvPr id="4" name="Content Placeholder 3"/>
          <p:cNvSpPr>
            <a:spLocks noGrp="1"/>
          </p:cNvSpPr>
          <p:nvPr>
            <p:ph sz="half" idx="2"/>
          </p:nvPr>
        </p:nvSpPr>
        <p:spPr>
          <a:xfrm>
            <a:off x="3419872" y="1556793"/>
            <a:ext cx="2448272" cy="3240360"/>
          </a:xfrm>
          <a:solidFill>
            <a:schemeClr val="accent4">
              <a:lumMod val="20000"/>
              <a:lumOff val="80000"/>
            </a:schemeClr>
          </a:solidFill>
        </p:spPr>
        <p:txBody>
          <a:bodyPr>
            <a:normAutofit/>
          </a:bodyPr>
          <a:lstStyle/>
          <a:p>
            <a:pPr>
              <a:buNone/>
            </a:pPr>
            <a:r>
              <a:rPr lang="el-GR" dirty="0" smtClean="0"/>
              <a:t>Καλύτερα να ζητάς συγνώμη/ παρά την άδειά του.</a:t>
            </a:r>
          </a:p>
        </p:txBody>
      </p:sp>
      <p:sp>
        <p:nvSpPr>
          <p:cNvPr id="6" name="Content Placeholder 3"/>
          <p:cNvSpPr txBox="1">
            <a:spLocks/>
          </p:cNvSpPr>
          <p:nvPr/>
        </p:nvSpPr>
        <p:spPr>
          <a:xfrm>
            <a:off x="6156176" y="1556793"/>
            <a:ext cx="2448272" cy="3168352"/>
          </a:xfrm>
          <a:prstGeom prst="rect">
            <a:avLst/>
          </a:prstGeom>
          <a:solidFill>
            <a:schemeClr val="accent4">
              <a:lumMod val="20000"/>
              <a:lumOff val="80000"/>
            </a:schemeClr>
          </a:solidFill>
        </p:spPr>
        <p:txBody>
          <a:bodyPr vert="horz" lIns="91440" tIns="45720" rIns="91440" bIns="45720" rtlCol="0">
            <a:normAutofit/>
          </a:bodyPr>
          <a:lstStyle/>
          <a:p>
            <a:r>
              <a:rPr lang="el-GR" sz="2800" dirty="0" smtClean="0"/>
              <a:t>Καλύτερα τιμωρημένος</a:t>
            </a:r>
            <a:r>
              <a:rPr lang="el-GR" sz="2800" i="1" dirty="0" smtClean="0"/>
              <a:t>,</a:t>
            </a:r>
          </a:p>
          <a:p>
            <a:r>
              <a:rPr lang="el-GR" sz="2800" dirty="0" smtClean="0"/>
              <a:t>παρά στερημένος</a:t>
            </a: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lang="el-GR" sz="2000" dirty="0" smtClean="0"/>
          </a:p>
          <a:p>
            <a:pPr marL="342900" marR="0" lvl="0" indent="-342900" algn="l" defTabSz="914400" rtl="0" eaLnBrk="1" fontAlgn="auto" latinLnBrk="0" hangingPunct="1">
              <a:lnSpc>
                <a:spcPct val="100000"/>
              </a:lnSpc>
              <a:spcBef>
                <a:spcPct val="20000"/>
              </a:spcBef>
              <a:spcAft>
                <a:spcPts val="0"/>
              </a:spcAft>
              <a:buClrTx/>
              <a:buSzTx/>
              <a:buFontTx/>
              <a:buChar char="-"/>
              <a:tabLst/>
              <a:defRPr/>
            </a:pP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7</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781128"/>
          </a:xfrm>
          <a:solidFill>
            <a:schemeClr val="accent1">
              <a:lumMod val="20000"/>
              <a:lumOff val="80000"/>
            </a:schemeClr>
          </a:solidFill>
        </p:spPr>
        <p:txBody>
          <a:bodyPr>
            <a:normAutofit fontScale="92500" lnSpcReduction="10000"/>
          </a:bodyPr>
          <a:lstStyle/>
          <a:p>
            <a:pPr>
              <a:buNone/>
            </a:pPr>
            <a:r>
              <a:rPr lang="en-US" sz="2000" i="1" dirty="0" err="1" smtClean="0"/>
              <a:t>Frolo</a:t>
            </a:r>
            <a:r>
              <a:rPr lang="en-US" sz="2000" i="1" dirty="0" smtClean="0"/>
              <a:t>/Quasimodo:</a:t>
            </a:r>
          </a:p>
          <a:p>
            <a:pPr>
              <a:buNone/>
            </a:pPr>
            <a:r>
              <a:rPr lang="en-US" sz="2000" dirty="0" smtClean="0"/>
              <a:t>- You are</a:t>
            </a:r>
            <a:r>
              <a:rPr lang="el-GR" sz="2000" dirty="0" smtClean="0"/>
              <a:t> </a:t>
            </a:r>
            <a:r>
              <a:rPr lang="en-US" sz="2000" dirty="0" smtClean="0"/>
              <a:t>deformed</a:t>
            </a:r>
          </a:p>
          <a:p>
            <a:pPr>
              <a:buFontTx/>
              <a:buChar char="-"/>
            </a:pPr>
            <a:r>
              <a:rPr lang="en-US" sz="2000" dirty="0" smtClean="0"/>
              <a:t>I am deformed</a:t>
            </a:r>
            <a:endParaRPr lang="el-GR" sz="2000" dirty="0" smtClean="0"/>
          </a:p>
          <a:p>
            <a:pPr>
              <a:buFontTx/>
              <a:buChar char="-"/>
            </a:pPr>
            <a:endParaRPr lang="el-GR" sz="2000" dirty="0" smtClean="0"/>
          </a:p>
          <a:p>
            <a:pPr>
              <a:buNone/>
            </a:pPr>
            <a:r>
              <a:rPr lang="en-US" sz="2000" dirty="0" smtClean="0"/>
              <a:t>- And you are ugly</a:t>
            </a:r>
          </a:p>
          <a:p>
            <a:pPr>
              <a:buFontTx/>
              <a:buChar char="-"/>
            </a:pPr>
            <a:r>
              <a:rPr lang="en-US" sz="2000" dirty="0" smtClean="0"/>
              <a:t>And I am ugly</a:t>
            </a:r>
            <a:endParaRPr lang="el-GR" sz="2000" dirty="0" smtClean="0"/>
          </a:p>
          <a:p>
            <a:pPr>
              <a:buFontTx/>
              <a:buChar char="-"/>
            </a:pPr>
            <a:endParaRPr lang="el-GR" sz="2000" dirty="0" smtClean="0"/>
          </a:p>
          <a:p>
            <a:pPr>
              <a:buNone/>
            </a:pPr>
            <a:r>
              <a:rPr lang="en-US" sz="2000" dirty="0" smtClean="0"/>
              <a:t>And these are</a:t>
            </a:r>
            <a:r>
              <a:rPr lang="el-GR" sz="2000" dirty="0" smtClean="0"/>
              <a:t> </a:t>
            </a:r>
            <a:r>
              <a:rPr lang="en-US" sz="2000" dirty="0" smtClean="0"/>
              <a:t>crimes for which</a:t>
            </a:r>
            <a:r>
              <a:rPr lang="el-GR" sz="2000" dirty="0" smtClean="0"/>
              <a:t> </a:t>
            </a:r>
            <a:r>
              <a:rPr lang="en-US" sz="2000" dirty="0" smtClean="0"/>
              <a:t>the world shows</a:t>
            </a:r>
            <a:r>
              <a:rPr lang="el-GR" sz="2000" dirty="0" smtClean="0"/>
              <a:t> </a:t>
            </a:r>
            <a:r>
              <a:rPr lang="en-US" sz="2000" dirty="0" smtClean="0"/>
              <a:t>little pity.</a:t>
            </a:r>
          </a:p>
          <a:p>
            <a:pPr>
              <a:buNone/>
            </a:pPr>
            <a:endParaRPr lang="en-US" sz="2000" dirty="0" smtClean="0"/>
          </a:p>
          <a:p>
            <a:pPr>
              <a:buNone/>
            </a:pPr>
            <a:r>
              <a:rPr lang="en-US" sz="2000" dirty="0" smtClean="0"/>
              <a:t>- You do not comprehend.</a:t>
            </a:r>
          </a:p>
          <a:p>
            <a:pPr>
              <a:buNone/>
            </a:pPr>
            <a:r>
              <a:rPr lang="en-US" sz="2000" dirty="0" smtClean="0"/>
              <a:t>- You are my own defender</a:t>
            </a:r>
            <a:endParaRPr lang="el-GR" sz="2000" dirty="0" smtClean="0"/>
          </a:p>
        </p:txBody>
      </p:sp>
      <p:sp>
        <p:nvSpPr>
          <p:cNvPr id="4" name="Content Placeholder 3"/>
          <p:cNvSpPr>
            <a:spLocks noGrp="1"/>
          </p:cNvSpPr>
          <p:nvPr>
            <p:ph sz="half" idx="2"/>
          </p:nvPr>
        </p:nvSpPr>
        <p:spPr>
          <a:xfrm>
            <a:off x="3419872" y="1556792"/>
            <a:ext cx="2448272" cy="4824536"/>
          </a:xfrm>
          <a:solidFill>
            <a:schemeClr val="accent4">
              <a:lumMod val="20000"/>
              <a:lumOff val="80000"/>
            </a:schemeClr>
          </a:solidFill>
        </p:spPr>
        <p:txBody>
          <a:bodyPr>
            <a:normAutofit fontScale="92500" lnSpcReduction="10000"/>
          </a:bodyPr>
          <a:lstStyle/>
          <a:p>
            <a:pPr>
              <a:buNone/>
            </a:pPr>
            <a:r>
              <a:rPr lang="el-GR" sz="2000" dirty="0" smtClean="0"/>
              <a:t>- Είσαι παραμορφω</a:t>
            </a:r>
            <a:r>
              <a:rPr lang="en-US" sz="2000" dirty="0" smtClean="0"/>
              <a:t>-</a:t>
            </a:r>
            <a:r>
              <a:rPr lang="el-GR" sz="2000" dirty="0" smtClean="0"/>
              <a:t>μένος</a:t>
            </a:r>
          </a:p>
          <a:p>
            <a:pPr>
              <a:buNone/>
            </a:pPr>
            <a:r>
              <a:rPr lang="el-GR" sz="2000" dirty="0" smtClean="0"/>
              <a:t>- Είμαι παραμορφω</a:t>
            </a:r>
            <a:r>
              <a:rPr lang="en-US" sz="2000" dirty="0" smtClean="0"/>
              <a:t>-</a:t>
            </a:r>
            <a:r>
              <a:rPr lang="el-GR" sz="2000" dirty="0" smtClean="0"/>
              <a:t>μένος</a:t>
            </a:r>
            <a:endParaRPr lang="en-US" sz="2000" dirty="0" smtClean="0"/>
          </a:p>
          <a:p>
            <a:pPr>
              <a:buNone/>
            </a:pPr>
            <a:endParaRPr lang="en-US" sz="2000" dirty="0" smtClean="0"/>
          </a:p>
          <a:p>
            <a:pPr>
              <a:buNone/>
            </a:pPr>
            <a:r>
              <a:rPr lang="el-GR" sz="2000" dirty="0" smtClean="0"/>
              <a:t>- Είσαι άσχημος</a:t>
            </a:r>
          </a:p>
          <a:p>
            <a:pPr>
              <a:buNone/>
            </a:pPr>
            <a:r>
              <a:rPr lang="el-GR" sz="2000" dirty="0" smtClean="0"/>
              <a:t>- Είμαι άσχημος</a:t>
            </a:r>
            <a:endParaRPr lang="en-US" sz="2000" dirty="0" smtClean="0"/>
          </a:p>
          <a:p>
            <a:pPr>
              <a:buNone/>
            </a:pPr>
            <a:endParaRPr lang="en-US" sz="2000" dirty="0" smtClean="0"/>
          </a:p>
          <a:p>
            <a:pPr>
              <a:buNone/>
            </a:pPr>
            <a:r>
              <a:rPr lang="el-GR" sz="2000" dirty="0" smtClean="0"/>
              <a:t>Γι’ αυτά τα έγκληματα, ο</a:t>
            </a:r>
            <a:r>
              <a:rPr lang="en-US" sz="2000" dirty="0" smtClean="0"/>
              <a:t> </a:t>
            </a:r>
            <a:r>
              <a:rPr lang="el-GR" sz="2000" dirty="0" smtClean="0"/>
              <a:t>κόσμος δε δείχνει οίκτο.</a:t>
            </a:r>
            <a:endParaRPr lang="en-US" sz="2000" dirty="0" smtClean="0"/>
          </a:p>
          <a:p>
            <a:pPr>
              <a:buNone/>
            </a:pPr>
            <a:endParaRPr lang="en-US" sz="2000" dirty="0" smtClean="0"/>
          </a:p>
          <a:p>
            <a:pPr>
              <a:buNone/>
            </a:pPr>
            <a:r>
              <a:rPr lang="el-GR" sz="2000" dirty="0" smtClean="0"/>
              <a:t>- Δεν καταλαβαίνεις</a:t>
            </a:r>
          </a:p>
          <a:p>
            <a:pPr>
              <a:buNone/>
            </a:pPr>
            <a:r>
              <a:rPr lang="el-GR" sz="2000" dirty="0" smtClean="0"/>
              <a:t>- Μόνο εσύ με προστατεύεις.</a:t>
            </a:r>
          </a:p>
        </p:txBody>
      </p:sp>
      <p:sp>
        <p:nvSpPr>
          <p:cNvPr id="6" name="Content Placeholder 3"/>
          <p:cNvSpPr txBox="1">
            <a:spLocks/>
          </p:cNvSpPr>
          <p:nvPr/>
        </p:nvSpPr>
        <p:spPr>
          <a:xfrm>
            <a:off x="6156176" y="1556792"/>
            <a:ext cx="2448272" cy="4824536"/>
          </a:xfrm>
          <a:prstGeom prst="rect">
            <a:avLst/>
          </a:prstGeom>
          <a:solidFill>
            <a:schemeClr val="accent4">
              <a:lumMod val="20000"/>
              <a:lumOff val="80000"/>
            </a:schemeClr>
          </a:solidFill>
        </p:spPr>
        <p:txBody>
          <a:bodyPr vert="horz" lIns="91440" tIns="45720" rIns="91440" bIns="45720" rtlCol="0">
            <a:normAutofit/>
          </a:bodyPr>
          <a:lstStyle/>
          <a:p>
            <a:r>
              <a:rPr lang="el-GR" sz="2000" dirty="0" smtClean="0"/>
              <a:t>- Είσαι ένα τέρας</a:t>
            </a:r>
          </a:p>
          <a:p>
            <a:pPr>
              <a:buFontTx/>
              <a:buChar char="-"/>
            </a:pPr>
            <a:r>
              <a:rPr lang="el-GR" sz="2000" dirty="0" smtClean="0"/>
              <a:t> Είμαι ένα τέρας.</a:t>
            </a:r>
          </a:p>
          <a:p>
            <a:pPr>
              <a:buFontTx/>
              <a:buChar char="-"/>
            </a:pPr>
            <a:endParaRPr lang="el-GR" sz="2000" dirty="0" smtClean="0"/>
          </a:p>
          <a:p>
            <a:pPr>
              <a:buFontTx/>
              <a:buChar char="-"/>
            </a:pPr>
            <a:endParaRPr lang="el-GR" sz="2000" dirty="0" smtClean="0"/>
          </a:p>
          <a:p>
            <a:pPr>
              <a:buFontTx/>
              <a:buChar char="-"/>
            </a:pPr>
            <a:endParaRPr lang="el-GR" sz="2000" dirty="0" smtClean="0"/>
          </a:p>
          <a:p>
            <a:r>
              <a:rPr lang="el-GR" sz="2000" dirty="0" smtClean="0"/>
              <a:t>- Λάθος της φύσης</a:t>
            </a:r>
          </a:p>
          <a:p>
            <a:pPr>
              <a:buFontTx/>
              <a:buChar char="-"/>
            </a:pPr>
            <a:r>
              <a:rPr lang="el-GR" sz="2000" i="1" dirty="0" smtClean="0"/>
              <a:t> Λάθος της φύσης.</a:t>
            </a:r>
          </a:p>
          <a:p>
            <a:pPr>
              <a:buFontTx/>
              <a:buChar char="-"/>
            </a:pPr>
            <a:endParaRPr lang="el-GR" sz="2000" i="1" dirty="0" smtClean="0"/>
          </a:p>
          <a:p>
            <a:r>
              <a:rPr lang="el-GR" sz="2000" dirty="0" smtClean="0"/>
              <a:t>- Κι αυτά τα εγκλήμα-τα η ζωή τα εκδικεί-ται</a:t>
            </a:r>
          </a:p>
          <a:p>
            <a:endParaRPr lang="el-GR" sz="2000" dirty="0" smtClean="0"/>
          </a:p>
          <a:p>
            <a:r>
              <a:rPr lang="el-GR" sz="2000" i="1" dirty="0" smtClean="0"/>
              <a:t>- Θα σε πετροβολούν.</a:t>
            </a:r>
          </a:p>
          <a:p>
            <a:r>
              <a:rPr lang="el-GR" sz="2000" dirty="0" smtClean="0"/>
              <a:t>- Θα με υπερασπι-στείτε</a:t>
            </a: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8</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781128"/>
          </a:xfrm>
          <a:solidFill>
            <a:schemeClr val="accent1">
              <a:lumMod val="20000"/>
              <a:lumOff val="80000"/>
            </a:schemeClr>
          </a:solidFill>
        </p:spPr>
        <p:txBody>
          <a:bodyPr>
            <a:normAutofit/>
          </a:bodyPr>
          <a:lstStyle/>
          <a:p>
            <a:pPr>
              <a:buNone/>
            </a:pPr>
            <a:r>
              <a:rPr lang="en-US" dirty="0" smtClean="0"/>
              <a:t>And for one time</a:t>
            </a:r>
            <a:r>
              <a:rPr lang="el-GR" dirty="0" smtClean="0"/>
              <a:t> </a:t>
            </a:r>
            <a:r>
              <a:rPr lang="en-US" dirty="0" smtClean="0"/>
              <a:t>in his life of</a:t>
            </a:r>
            <a:r>
              <a:rPr lang="el-GR" dirty="0" smtClean="0"/>
              <a:t> </a:t>
            </a:r>
            <a:r>
              <a:rPr lang="en-US" i="1" dirty="0" smtClean="0"/>
              <a:t>power and</a:t>
            </a:r>
            <a:r>
              <a:rPr lang="el-GR" i="1" dirty="0" smtClean="0"/>
              <a:t> </a:t>
            </a:r>
            <a:r>
              <a:rPr lang="en-US" i="1" dirty="0" smtClean="0"/>
              <a:t>control</a:t>
            </a:r>
            <a:endParaRPr lang="el-GR" i="1" dirty="0" smtClean="0"/>
          </a:p>
          <a:p>
            <a:pPr>
              <a:buNone/>
            </a:pPr>
            <a:endParaRPr lang="el-GR" i="1" dirty="0" smtClean="0"/>
          </a:p>
          <a:p>
            <a:pPr>
              <a:buNone/>
            </a:pPr>
            <a:r>
              <a:rPr lang="en-US" dirty="0" err="1" smtClean="0"/>
              <a:t>Frolo</a:t>
            </a:r>
            <a:r>
              <a:rPr lang="en-US" dirty="0" smtClean="0"/>
              <a:t> felt a </a:t>
            </a:r>
            <a:r>
              <a:rPr lang="en-US" i="1" dirty="0" smtClean="0"/>
              <a:t>pinch</a:t>
            </a:r>
            <a:r>
              <a:rPr lang="el-GR" i="1" dirty="0" smtClean="0"/>
              <a:t> </a:t>
            </a:r>
            <a:r>
              <a:rPr lang="en-US" i="1" dirty="0" smtClean="0"/>
              <a:t>of fear for his</a:t>
            </a:r>
            <a:r>
              <a:rPr lang="el-GR" i="1" dirty="0" smtClean="0"/>
              <a:t> </a:t>
            </a:r>
            <a:r>
              <a:rPr lang="en-US" dirty="0" smtClean="0"/>
              <a:t>immortal soul</a:t>
            </a:r>
            <a:endParaRPr lang="el-GR" dirty="0" smtClean="0"/>
          </a:p>
        </p:txBody>
      </p:sp>
      <p:sp>
        <p:nvSpPr>
          <p:cNvPr id="4" name="Content Placeholder 3"/>
          <p:cNvSpPr>
            <a:spLocks noGrp="1"/>
          </p:cNvSpPr>
          <p:nvPr>
            <p:ph sz="half" idx="2"/>
          </p:nvPr>
        </p:nvSpPr>
        <p:spPr>
          <a:xfrm>
            <a:off x="3419872" y="1556792"/>
            <a:ext cx="2448272" cy="4824536"/>
          </a:xfrm>
          <a:solidFill>
            <a:schemeClr val="accent4">
              <a:lumMod val="20000"/>
              <a:lumOff val="80000"/>
            </a:schemeClr>
          </a:solidFill>
        </p:spPr>
        <p:txBody>
          <a:bodyPr>
            <a:noAutofit/>
          </a:bodyPr>
          <a:lstStyle/>
          <a:p>
            <a:pPr>
              <a:buNone/>
            </a:pPr>
            <a:r>
              <a:rPr lang="el-GR" dirty="0" smtClean="0"/>
              <a:t>Και πρώτη φο-ρά στη ζωή του γεμάτη δύναμη κι έλεγχο…</a:t>
            </a:r>
            <a:endParaRPr lang="el-GR" i="1" dirty="0" smtClean="0"/>
          </a:p>
          <a:p>
            <a:pPr>
              <a:buNone/>
            </a:pPr>
            <a:r>
              <a:rPr lang="el-GR" dirty="0" smtClean="0"/>
              <a:t>Ο Φρόλο ένιωσε ένα τσίμπημα φόβου</a:t>
            </a:r>
          </a:p>
        </p:txBody>
      </p:sp>
      <p:sp>
        <p:nvSpPr>
          <p:cNvPr id="6" name="Content Placeholder 3"/>
          <p:cNvSpPr txBox="1">
            <a:spLocks/>
          </p:cNvSpPr>
          <p:nvPr/>
        </p:nvSpPr>
        <p:spPr>
          <a:xfrm>
            <a:off x="6156176" y="1556792"/>
            <a:ext cx="2448272" cy="4824536"/>
          </a:xfrm>
          <a:prstGeom prst="rect">
            <a:avLst/>
          </a:prstGeom>
          <a:solidFill>
            <a:schemeClr val="accent4">
              <a:lumMod val="20000"/>
              <a:lumOff val="80000"/>
            </a:schemeClr>
          </a:solidFill>
        </p:spPr>
        <p:txBody>
          <a:bodyPr vert="horz" lIns="91440" tIns="45720" rIns="91440" bIns="45720" rtlCol="0">
            <a:normAutofit/>
          </a:bodyPr>
          <a:lstStyle/>
          <a:p>
            <a:r>
              <a:rPr lang="el-GR" sz="2800" dirty="0" smtClean="0"/>
              <a:t>Και για πρώτη του φορά ο</a:t>
            </a:r>
          </a:p>
          <a:p>
            <a:r>
              <a:rPr lang="el-GR" sz="2800" dirty="0" smtClean="0"/>
              <a:t>άγριος δικαστής</a:t>
            </a:r>
          </a:p>
          <a:p>
            <a:endParaRPr lang="el-GR" sz="2800" dirty="0" smtClean="0"/>
          </a:p>
          <a:p>
            <a:r>
              <a:rPr lang="el-GR" sz="2800" dirty="0" smtClean="0"/>
              <a:t>ένιωσε πως κάπου υπάρχει</a:t>
            </a:r>
          </a:p>
          <a:p>
            <a:r>
              <a:rPr lang="el-GR" sz="2800" dirty="0" smtClean="0"/>
              <a:t>ο ανώτατος κριτής.</a:t>
            </a:r>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a:blipFill>
            <a:blip r:embed="rId3" cstate="print"/>
            <a:tile tx="0" ty="0" sx="100000" sy="100000" flip="none" algn="tl"/>
          </a:blipFill>
        </p:spPr>
        <p:txBody>
          <a:bodyPr>
            <a:noAutofit/>
          </a:bodyPr>
          <a:lstStyle/>
          <a:p>
            <a:r>
              <a:rPr lang="en-US" sz="3600" dirty="0" smtClean="0">
                <a:solidFill>
                  <a:srgbClr val="0070C0"/>
                </a:solidFill>
              </a:rPr>
              <a:t>subtitling/dubbing </a:t>
            </a:r>
            <a:r>
              <a:rPr lang="el-GR" sz="3600" dirty="0" smtClean="0">
                <a:solidFill>
                  <a:srgbClr val="0070C0"/>
                </a:solidFill>
              </a:rPr>
              <a:t>9</a:t>
            </a:r>
            <a:r>
              <a:rPr lang="en-US" sz="3600" dirty="0" smtClean="0">
                <a:solidFill>
                  <a:srgbClr val="0070C0"/>
                </a:solidFill>
              </a:rPr>
              <a:t/>
            </a:r>
            <a:br>
              <a:rPr lang="en-US" sz="3600" dirty="0" smtClean="0">
                <a:solidFill>
                  <a:srgbClr val="0070C0"/>
                </a:solidFill>
              </a:rPr>
            </a:br>
            <a:r>
              <a:rPr lang="en-US" sz="3600" i="1" dirty="0" smtClean="0">
                <a:solidFill>
                  <a:srgbClr val="0070C0"/>
                </a:solidFill>
              </a:rPr>
              <a:t>The Hunchback of Notre Dame</a:t>
            </a:r>
            <a:endParaRPr lang="el-GR" sz="3600" dirty="0">
              <a:solidFill>
                <a:srgbClr val="0070C0"/>
              </a:solidFill>
            </a:endParaRPr>
          </a:p>
        </p:txBody>
      </p:sp>
      <p:sp>
        <p:nvSpPr>
          <p:cNvPr id="3" name="Content Placeholder 2"/>
          <p:cNvSpPr>
            <a:spLocks noGrp="1"/>
          </p:cNvSpPr>
          <p:nvPr>
            <p:ph sz="half" idx="1"/>
          </p:nvPr>
        </p:nvSpPr>
        <p:spPr>
          <a:xfrm>
            <a:off x="457200" y="1600200"/>
            <a:ext cx="2746648" cy="4781128"/>
          </a:xfrm>
          <a:solidFill>
            <a:schemeClr val="accent1">
              <a:lumMod val="20000"/>
              <a:lumOff val="80000"/>
            </a:schemeClr>
          </a:solidFill>
        </p:spPr>
        <p:txBody>
          <a:bodyPr>
            <a:normAutofit fontScale="92500"/>
          </a:bodyPr>
          <a:lstStyle/>
          <a:p>
            <a:pPr>
              <a:buNone/>
            </a:pPr>
            <a:r>
              <a:rPr lang="en-US" sz="2000" i="1" dirty="0" err="1" smtClean="0"/>
              <a:t>Frolo</a:t>
            </a:r>
            <a:r>
              <a:rPr lang="en-US" sz="2000" i="1" dirty="0" smtClean="0"/>
              <a:t>:</a:t>
            </a:r>
            <a:r>
              <a:rPr lang="el-GR" sz="2000" i="1" dirty="0" smtClean="0"/>
              <a:t> </a:t>
            </a:r>
            <a:r>
              <a:rPr lang="en-US" sz="2000" dirty="0" smtClean="0"/>
              <a:t>Shall we review your</a:t>
            </a:r>
            <a:r>
              <a:rPr lang="el-GR" sz="2000" dirty="0" smtClean="0"/>
              <a:t> </a:t>
            </a:r>
            <a:r>
              <a:rPr lang="en-US" sz="2000" dirty="0" smtClean="0"/>
              <a:t>Alphabet today?</a:t>
            </a:r>
            <a:endParaRPr lang="el-GR" sz="2000" dirty="0" smtClean="0"/>
          </a:p>
          <a:p>
            <a:pPr>
              <a:buNone/>
            </a:pPr>
            <a:endParaRPr lang="el-GR" sz="2000" i="1" dirty="0" smtClean="0"/>
          </a:p>
          <a:p>
            <a:pPr>
              <a:buNone/>
            </a:pPr>
            <a:r>
              <a:rPr lang="en-US" sz="2000" i="1" dirty="0" smtClean="0"/>
              <a:t>Quasimodo:</a:t>
            </a:r>
            <a:r>
              <a:rPr lang="el-GR" sz="2000" i="1" dirty="0" smtClean="0"/>
              <a:t> </a:t>
            </a:r>
            <a:r>
              <a:rPr lang="en-US" sz="2000" dirty="0" smtClean="0"/>
              <a:t>Yes, master. I would</a:t>
            </a:r>
            <a:r>
              <a:rPr lang="el-GR" sz="2000" dirty="0" smtClean="0"/>
              <a:t> </a:t>
            </a:r>
            <a:r>
              <a:rPr lang="en-US" sz="2000" dirty="0" smtClean="0"/>
              <a:t>like that very much</a:t>
            </a:r>
            <a:endParaRPr lang="el-GR" sz="2000" dirty="0" smtClean="0"/>
          </a:p>
          <a:p>
            <a:pPr>
              <a:buNone/>
            </a:pPr>
            <a:endParaRPr lang="el-GR" sz="2000" dirty="0" smtClean="0"/>
          </a:p>
          <a:p>
            <a:pPr>
              <a:buNone/>
            </a:pPr>
            <a:r>
              <a:rPr lang="en-US" sz="2000" dirty="0" smtClean="0"/>
              <a:t>- Very well! A?</a:t>
            </a:r>
          </a:p>
          <a:p>
            <a:pPr>
              <a:buNone/>
            </a:pPr>
            <a:r>
              <a:rPr lang="en-US" sz="2000" dirty="0" smtClean="0"/>
              <a:t>- Abomination.</a:t>
            </a:r>
            <a:endParaRPr lang="el-GR" sz="2000" dirty="0" smtClean="0"/>
          </a:p>
          <a:p>
            <a:pPr>
              <a:buNone/>
            </a:pPr>
            <a:r>
              <a:rPr lang="el-GR" sz="2000" dirty="0" smtClean="0"/>
              <a:t>.....</a:t>
            </a:r>
          </a:p>
          <a:p>
            <a:pPr>
              <a:buNone/>
            </a:pPr>
            <a:endParaRPr lang="el-GR" sz="2000" dirty="0" smtClean="0"/>
          </a:p>
          <a:p>
            <a:pPr>
              <a:buNone/>
            </a:pPr>
            <a:endParaRPr lang="el-GR" sz="2000" i="1" dirty="0" smtClean="0"/>
          </a:p>
          <a:p>
            <a:pPr>
              <a:buNone/>
            </a:pPr>
            <a:r>
              <a:rPr lang="en-US" sz="2000" i="1" dirty="0" smtClean="0"/>
              <a:t>- F?</a:t>
            </a:r>
          </a:p>
          <a:p>
            <a:pPr>
              <a:buNone/>
            </a:pPr>
            <a:r>
              <a:rPr lang="en-US" sz="2000" i="1" dirty="0" smtClean="0"/>
              <a:t>- Festival.</a:t>
            </a:r>
            <a:endParaRPr lang="el-GR" sz="2000" dirty="0" smtClean="0"/>
          </a:p>
        </p:txBody>
      </p:sp>
      <p:sp>
        <p:nvSpPr>
          <p:cNvPr id="4" name="Content Placeholder 3"/>
          <p:cNvSpPr>
            <a:spLocks noGrp="1"/>
          </p:cNvSpPr>
          <p:nvPr>
            <p:ph sz="half" idx="2"/>
          </p:nvPr>
        </p:nvSpPr>
        <p:spPr>
          <a:xfrm>
            <a:off x="3419872" y="1556792"/>
            <a:ext cx="2448272" cy="4824536"/>
          </a:xfrm>
          <a:solidFill>
            <a:schemeClr val="accent4">
              <a:lumMod val="20000"/>
              <a:lumOff val="80000"/>
            </a:schemeClr>
          </a:solidFill>
        </p:spPr>
        <p:txBody>
          <a:bodyPr>
            <a:noAutofit/>
          </a:bodyPr>
          <a:lstStyle/>
          <a:p>
            <a:pPr>
              <a:buNone/>
            </a:pPr>
            <a:r>
              <a:rPr lang="el-GR" sz="2000" dirty="0" smtClean="0"/>
              <a:t>Να επαναλάβουμε το αλφάβητο σήμερα;</a:t>
            </a:r>
          </a:p>
          <a:p>
            <a:pPr>
              <a:buNone/>
            </a:pPr>
            <a:endParaRPr lang="el-GR" sz="2000" dirty="0" smtClean="0"/>
          </a:p>
          <a:p>
            <a:pPr>
              <a:buNone/>
            </a:pPr>
            <a:r>
              <a:rPr lang="el-GR" sz="2000" dirty="0" smtClean="0"/>
              <a:t>Ναι, αφέντη.</a:t>
            </a:r>
          </a:p>
          <a:p>
            <a:pPr>
              <a:buNone/>
            </a:pPr>
            <a:endParaRPr lang="el-GR" sz="2000" dirty="0" smtClean="0"/>
          </a:p>
          <a:p>
            <a:pPr>
              <a:buNone/>
            </a:pPr>
            <a:endParaRPr lang="el-GR" sz="2000" dirty="0" smtClean="0"/>
          </a:p>
          <a:p>
            <a:pPr>
              <a:buNone/>
            </a:pPr>
            <a:r>
              <a:rPr lang="el-GR" sz="2000" dirty="0" smtClean="0"/>
              <a:t>- Άλφα;</a:t>
            </a:r>
          </a:p>
          <a:p>
            <a:pPr>
              <a:buNone/>
            </a:pPr>
            <a:r>
              <a:rPr lang="el-GR" sz="2000" dirty="0" smtClean="0"/>
              <a:t>- Άβυσσος</a:t>
            </a:r>
            <a:endParaRPr lang="el-GR" sz="2000" i="1" dirty="0" smtClean="0"/>
          </a:p>
          <a:p>
            <a:pPr>
              <a:buNone/>
            </a:pPr>
            <a:r>
              <a:rPr lang="el-GR" sz="2000" i="1" dirty="0" smtClean="0"/>
              <a:t>.......</a:t>
            </a:r>
          </a:p>
          <a:p>
            <a:pPr>
              <a:buNone/>
            </a:pPr>
            <a:endParaRPr lang="el-GR" sz="2000" i="1" dirty="0" smtClean="0"/>
          </a:p>
          <a:p>
            <a:pPr>
              <a:buNone/>
            </a:pPr>
            <a:r>
              <a:rPr lang="el-GR" sz="2000" i="1" dirty="0" smtClean="0"/>
              <a:t>- Πι;</a:t>
            </a:r>
          </a:p>
          <a:p>
            <a:pPr>
              <a:buNone/>
            </a:pPr>
            <a:r>
              <a:rPr lang="el-GR" sz="2000" dirty="0" smtClean="0"/>
              <a:t>- Πανηγύρι</a:t>
            </a:r>
          </a:p>
        </p:txBody>
      </p:sp>
      <p:sp>
        <p:nvSpPr>
          <p:cNvPr id="6" name="Content Placeholder 3"/>
          <p:cNvSpPr txBox="1">
            <a:spLocks/>
          </p:cNvSpPr>
          <p:nvPr/>
        </p:nvSpPr>
        <p:spPr>
          <a:xfrm>
            <a:off x="6156176" y="1556792"/>
            <a:ext cx="2448272" cy="4824536"/>
          </a:xfrm>
          <a:prstGeom prst="rect">
            <a:avLst/>
          </a:prstGeom>
          <a:solidFill>
            <a:schemeClr val="accent4">
              <a:lumMod val="20000"/>
              <a:lumOff val="80000"/>
            </a:schemeClr>
          </a:solidFill>
        </p:spPr>
        <p:txBody>
          <a:bodyPr vert="horz" lIns="91440" tIns="45720" rIns="91440" bIns="45720" rtlCol="0">
            <a:normAutofit/>
          </a:bodyPr>
          <a:lstStyle/>
          <a:p>
            <a:r>
              <a:rPr lang="el-GR" sz="2000" dirty="0" smtClean="0"/>
              <a:t>Θέλεις να επαναλά-βουμετο αλφάβητό σου σήμερα;</a:t>
            </a:r>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r>
              <a:rPr lang="el-GR" sz="2000" dirty="0" smtClean="0"/>
              <a:t>- Ναι, αφέντη. Θα τόθελα πολύ.</a:t>
            </a:r>
          </a:p>
          <a:p>
            <a:endParaRPr lang="el-GR" sz="2000" dirty="0" smtClean="0"/>
          </a:p>
          <a:p>
            <a:endParaRPr lang="el-GR" sz="2000" dirty="0" smtClean="0"/>
          </a:p>
          <a:p>
            <a:r>
              <a:rPr lang="el-GR" sz="2000" dirty="0" smtClean="0"/>
              <a:t>- Πολύ ωραία. Άλφα</a:t>
            </a:r>
          </a:p>
          <a:p>
            <a:pPr>
              <a:buFontTx/>
              <a:buChar char="-"/>
            </a:pPr>
            <a:r>
              <a:rPr lang="el-GR" sz="2000" dirty="0" smtClean="0"/>
              <a:t>Άβυσσος</a:t>
            </a:r>
          </a:p>
          <a:p>
            <a:r>
              <a:rPr lang="el-GR" sz="2000" dirty="0" smtClean="0"/>
              <a:t>........</a:t>
            </a:r>
          </a:p>
          <a:p>
            <a:endParaRPr lang="el-GR" sz="2000" dirty="0" smtClean="0"/>
          </a:p>
          <a:p>
            <a:endParaRPr lang="el-GR" sz="2000" dirty="0" smtClean="0"/>
          </a:p>
          <a:p>
            <a:r>
              <a:rPr lang="el-GR" sz="2000" dirty="0" smtClean="0"/>
              <a:t>- Ζήτα</a:t>
            </a:r>
          </a:p>
          <a:p>
            <a:r>
              <a:rPr lang="el-GR" sz="2000" i="1" dirty="0" smtClean="0"/>
              <a:t>- Ζητώ να βγώ!</a:t>
            </a:r>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a:p>
            <a:endParaRPr lang="el-GR" sz="2000" dirty="0" smtClean="0"/>
          </a:p>
          <a:p>
            <a:endParaRPr kumimoji="0" lang="el-GR"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fontScale="90000"/>
          </a:bodyPr>
          <a:lstStyle/>
          <a:p>
            <a:r>
              <a:rPr lang="en-US" dirty="0" smtClean="0">
                <a:solidFill>
                  <a:srgbClr val="0070C0"/>
                </a:solidFill>
              </a:rPr>
              <a:t>variation in the treatment of features</a:t>
            </a:r>
            <a:endParaRPr lang="el-GR" dirty="0">
              <a:solidFill>
                <a:srgbClr val="0070C0"/>
              </a:solidFill>
            </a:endParaRPr>
          </a:p>
        </p:txBody>
      </p:sp>
      <p:graphicFrame>
        <p:nvGraphicFramePr>
          <p:cNvPr id="5" name="Content Placeholder 4" title="variation in the treatment of features"/>
          <p:cNvGraphicFramePr>
            <a:graphicFrameLocks noGrp="1"/>
          </p:cNvGraphicFramePr>
          <p:nvPr>
            <p:ph sz="half" idx="1"/>
            <p:extLst>
              <p:ext uri="{D42A27DB-BD31-4B8C-83A1-F6EECF244321}">
                <p14:modId xmlns:p14="http://schemas.microsoft.com/office/powerpoint/2010/main" val="2933131620"/>
              </p:ext>
            </p:extLst>
          </p:nvPr>
        </p:nvGraphicFramePr>
        <p:xfrm>
          <a:off x="467544" y="1556792"/>
          <a:ext cx="8218488" cy="4419600"/>
        </p:xfrm>
        <a:graphic>
          <a:graphicData uri="http://schemas.openxmlformats.org/drawingml/2006/table">
            <a:tbl>
              <a:tblPr firstRow="1" bandRow="1">
                <a:tableStyleId>{5C22544A-7EE6-4342-B048-85BDC9FD1C3A}</a:tableStyleId>
              </a:tblPr>
              <a:tblGrid>
                <a:gridCol w="5040560"/>
                <a:gridCol w="1584176"/>
                <a:gridCol w="1593752"/>
              </a:tblGrid>
              <a:tr h="149736">
                <a:tc>
                  <a:txBody>
                    <a:bodyPr/>
                    <a:lstStyle/>
                    <a:p>
                      <a:r>
                        <a:rPr lang="en-US" sz="1800" b="1" kern="1200" baseline="0" dirty="0" smtClean="0">
                          <a:solidFill>
                            <a:schemeClr val="lt1"/>
                          </a:solidFill>
                          <a:latin typeface="+mn-lt"/>
                          <a:ea typeface="+mn-ea"/>
                          <a:cs typeface="+mn-cs"/>
                        </a:rPr>
                        <a:t>FEATURES</a:t>
                      </a:r>
                      <a:endParaRPr lang="el-GR" dirty="0"/>
                    </a:p>
                  </a:txBody>
                  <a:tcPr/>
                </a:tc>
                <a:tc>
                  <a:txBody>
                    <a:bodyPr/>
                    <a:lstStyle/>
                    <a:p>
                      <a:r>
                        <a:rPr lang="en-US" sz="1800" b="1" kern="1200" baseline="0" dirty="0" smtClean="0">
                          <a:solidFill>
                            <a:schemeClr val="lt1"/>
                          </a:solidFill>
                          <a:latin typeface="+mn-lt"/>
                          <a:ea typeface="+mn-ea"/>
                          <a:cs typeface="+mn-cs"/>
                        </a:rPr>
                        <a:t>SUBTITLING</a:t>
                      </a:r>
                      <a:endParaRPr lang="el-GR" dirty="0"/>
                    </a:p>
                  </a:txBody>
                  <a:tcPr/>
                </a:tc>
                <a:tc>
                  <a:txBody>
                    <a:bodyPr/>
                    <a:lstStyle/>
                    <a:p>
                      <a:r>
                        <a:rPr lang="en-US" sz="1800" b="1" kern="1200" baseline="0" dirty="0" smtClean="0">
                          <a:solidFill>
                            <a:schemeClr val="lt1"/>
                          </a:solidFill>
                          <a:latin typeface="+mn-lt"/>
                          <a:ea typeface="+mn-ea"/>
                          <a:cs typeface="+mn-cs"/>
                        </a:rPr>
                        <a:t>DUBBING</a:t>
                      </a:r>
                      <a:endParaRPr lang="el-GR" dirty="0"/>
                    </a:p>
                  </a:txBody>
                  <a:tcPr/>
                </a:tc>
              </a:tr>
              <a:tr h="419997">
                <a:tc>
                  <a:txBody>
                    <a:bodyPr/>
                    <a:lstStyle/>
                    <a:p>
                      <a:r>
                        <a:rPr lang="en-US" sz="1800" kern="1200" baseline="0" dirty="0" smtClean="0">
                          <a:solidFill>
                            <a:schemeClr val="dk1"/>
                          </a:solidFill>
                          <a:latin typeface="+mn-lt"/>
                          <a:ea typeface="+mn-ea"/>
                          <a:cs typeface="+mn-cs"/>
                        </a:rPr>
                        <a:t>Interpersonal perspective</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made explicit</a:t>
                      </a:r>
                      <a:endParaRPr lang="el-GR" dirty="0"/>
                    </a:p>
                  </a:txBody>
                  <a:tcPr/>
                </a:tc>
                <a:tc>
                  <a:txBody>
                    <a:bodyPr/>
                    <a:lstStyle/>
                    <a:p>
                      <a:pPr algn="ctr"/>
                      <a:r>
                        <a:rPr lang="el-GR" sz="2400" dirty="0" smtClean="0"/>
                        <a:t>-</a:t>
                      </a:r>
                      <a:endParaRPr lang="el-GR" sz="2400" dirty="0"/>
                    </a:p>
                  </a:txBody>
                  <a:tcPr/>
                </a:tc>
                <a:tc>
                  <a:txBody>
                    <a:bodyPr/>
                    <a:lstStyle/>
                    <a:p>
                      <a:pPr algn="ctr"/>
                      <a:r>
                        <a:rPr lang="el-GR" sz="2400" baseline="-25000" dirty="0" smtClean="0"/>
                        <a:t>+</a:t>
                      </a:r>
                      <a:endParaRPr lang="el-GR" sz="2400" baseline="-25000" dirty="0"/>
                    </a:p>
                  </a:txBody>
                  <a:tcPr/>
                </a:tc>
              </a:tr>
              <a:tr h="419997">
                <a:tc>
                  <a:txBody>
                    <a:bodyPr/>
                    <a:lstStyle/>
                    <a:p>
                      <a:r>
                        <a:rPr lang="en-US" sz="1800" kern="1200" baseline="0" dirty="0" smtClean="0">
                          <a:solidFill>
                            <a:schemeClr val="dk1"/>
                          </a:solidFill>
                          <a:latin typeface="+mn-lt"/>
                          <a:ea typeface="+mn-ea"/>
                          <a:cs typeface="+mn-cs"/>
                        </a:rPr>
                        <a:t>Exclusion of semantically</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complicated concepts</a:t>
                      </a:r>
                      <a:endParaRPr lang="el-GR" dirty="0"/>
                    </a:p>
                  </a:txBody>
                  <a:tcPr/>
                </a:tc>
                <a:tc>
                  <a:txBody>
                    <a:bodyPr/>
                    <a:lstStyle/>
                    <a:p>
                      <a:pPr algn="ctr"/>
                      <a:r>
                        <a:rPr lang="el-GR" sz="2400" dirty="0" smtClean="0"/>
                        <a:t>-</a:t>
                      </a:r>
                      <a:endParaRPr lang="el-GR" sz="2400" dirty="0"/>
                    </a:p>
                  </a:txBody>
                  <a:tcPr/>
                </a:tc>
                <a:tc>
                  <a:txBody>
                    <a:bodyPr/>
                    <a:lstStyle/>
                    <a:p>
                      <a:pPr algn="ctr"/>
                      <a:r>
                        <a:rPr lang="el-GR" sz="2400" dirty="0" smtClean="0"/>
                        <a:t>+</a:t>
                      </a:r>
                    </a:p>
                  </a:txBody>
                  <a:tcPr/>
                </a:tc>
              </a:tr>
              <a:tr h="419997">
                <a:tc>
                  <a:txBody>
                    <a:bodyPr/>
                    <a:lstStyle/>
                    <a:p>
                      <a:r>
                        <a:rPr lang="en-US" sz="1800" kern="1200" baseline="0" dirty="0" smtClean="0">
                          <a:solidFill>
                            <a:schemeClr val="dk1"/>
                          </a:solidFill>
                          <a:latin typeface="+mn-lt"/>
                          <a:ea typeface="+mn-ea"/>
                          <a:cs typeface="+mn-cs"/>
                        </a:rPr>
                        <a:t>Unnatural </a:t>
                      </a:r>
                      <a:r>
                        <a:rPr lang="en-US" sz="1800" kern="1200" baseline="0" dirty="0" err="1" smtClean="0">
                          <a:solidFill>
                            <a:schemeClr val="dk1"/>
                          </a:solidFill>
                          <a:latin typeface="+mn-lt"/>
                          <a:ea typeface="+mn-ea"/>
                          <a:cs typeface="+mn-cs"/>
                        </a:rPr>
                        <a:t>metaphoring</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filtered out</a:t>
                      </a:r>
                      <a:endParaRPr lang="el-GR" dirty="0"/>
                    </a:p>
                  </a:txBody>
                  <a:tcPr/>
                </a:tc>
                <a:tc>
                  <a:txBody>
                    <a:bodyPr/>
                    <a:lstStyle/>
                    <a:p>
                      <a:pPr algn="ctr"/>
                      <a:r>
                        <a:rPr lang="el-GR" sz="2400" dirty="0" smtClean="0"/>
                        <a:t>-</a:t>
                      </a:r>
                      <a:endParaRPr lang="el-GR" sz="2400" dirty="0"/>
                    </a:p>
                  </a:txBody>
                  <a:tcPr/>
                </a:tc>
                <a:tc>
                  <a:txBody>
                    <a:bodyPr/>
                    <a:lstStyle/>
                    <a:p>
                      <a:pPr algn="ctr"/>
                      <a:r>
                        <a:rPr lang="el-GR" sz="2400" dirty="0" smtClean="0"/>
                        <a:t>+</a:t>
                      </a:r>
                      <a:endParaRPr lang="el-GR" sz="2400" dirty="0"/>
                    </a:p>
                  </a:txBody>
                  <a:tcPr/>
                </a:tc>
              </a:tr>
              <a:tr h="419997">
                <a:tc>
                  <a:txBody>
                    <a:bodyPr/>
                    <a:lstStyle/>
                    <a:p>
                      <a:r>
                        <a:rPr lang="en-US" sz="1800" kern="1200" baseline="0" dirty="0" smtClean="0">
                          <a:solidFill>
                            <a:schemeClr val="dk1"/>
                          </a:solidFill>
                          <a:latin typeface="+mn-lt"/>
                          <a:ea typeface="+mn-ea"/>
                          <a:cs typeface="+mn-cs"/>
                        </a:rPr>
                        <a:t>Use of expressive/emotive</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items</a:t>
                      </a:r>
                      <a:endParaRPr lang="el-GR" dirty="0"/>
                    </a:p>
                  </a:txBody>
                  <a:tcPr/>
                </a:tc>
                <a:tc>
                  <a:txBody>
                    <a:bodyPr/>
                    <a:lstStyle/>
                    <a:p>
                      <a:pPr algn="ctr"/>
                      <a:r>
                        <a:rPr lang="el-GR" sz="2400" dirty="0" smtClean="0"/>
                        <a:t>-</a:t>
                      </a:r>
                      <a:endParaRPr lang="el-GR" sz="2400" dirty="0"/>
                    </a:p>
                  </a:txBody>
                  <a:tcPr/>
                </a:tc>
                <a:tc>
                  <a:txBody>
                    <a:bodyPr/>
                    <a:lstStyle/>
                    <a:p>
                      <a:pPr algn="ctr"/>
                      <a:r>
                        <a:rPr lang="el-GR" sz="2400" dirty="0" smtClean="0"/>
                        <a:t>+</a:t>
                      </a:r>
                      <a:endParaRPr lang="el-GR" sz="2400" dirty="0"/>
                    </a:p>
                  </a:txBody>
                  <a:tcPr/>
                </a:tc>
              </a:tr>
              <a:tr h="419997">
                <a:tc>
                  <a:txBody>
                    <a:bodyPr/>
                    <a:lstStyle/>
                    <a:p>
                      <a:r>
                        <a:rPr lang="en-US" sz="1800" kern="1200" baseline="0" dirty="0" smtClean="0">
                          <a:solidFill>
                            <a:schemeClr val="dk1"/>
                          </a:solidFill>
                          <a:latin typeface="+mn-lt"/>
                          <a:ea typeface="+mn-ea"/>
                          <a:cs typeface="+mn-cs"/>
                        </a:rPr>
                        <a:t>Promoting target language</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stereotypes</a:t>
                      </a:r>
                      <a:endParaRPr lang="el-GR" dirty="0"/>
                    </a:p>
                  </a:txBody>
                  <a:tcPr/>
                </a:tc>
                <a:tc>
                  <a:txBody>
                    <a:bodyPr/>
                    <a:lstStyle/>
                    <a:p>
                      <a:pPr algn="ctr"/>
                      <a:r>
                        <a:rPr lang="el-GR" sz="2400" dirty="0" smtClean="0"/>
                        <a:t>-</a:t>
                      </a:r>
                      <a:endParaRPr lang="el-GR" sz="2400" dirty="0"/>
                    </a:p>
                  </a:txBody>
                  <a:tcPr/>
                </a:tc>
                <a:tc>
                  <a:txBody>
                    <a:bodyPr/>
                    <a:lstStyle/>
                    <a:p>
                      <a:pPr algn="ctr"/>
                      <a:r>
                        <a:rPr lang="el-GR" sz="2400" dirty="0" smtClean="0"/>
                        <a:t>+</a:t>
                      </a:r>
                      <a:endParaRPr lang="el-GR" sz="2400" dirty="0"/>
                    </a:p>
                  </a:txBody>
                  <a:tcPr/>
                </a:tc>
              </a:tr>
              <a:tr h="419997">
                <a:tc>
                  <a:txBody>
                    <a:bodyPr/>
                    <a:lstStyle/>
                    <a:p>
                      <a:r>
                        <a:rPr lang="en-US" sz="1800" kern="1200" baseline="0" dirty="0" smtClean="0">
                          <a:solidFill>
                            <a:schemeClr val="dk1"/>
                          </a:solidFill>
                          <a:latin typeface="+mn-lt"/>
                          <a:ea typeface="+mn-ea"/>
                          <a:cs typeface="+mn-cs"/>
                        </a:rPr>
                        <a:t>Cultural/ideological</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messages adjusted</a:t>
                      </a:r>
                      <a:endParaRPr lang="el-GR" dirty="0"/>
                    </a:p>
                  </a:txBody>
                  <a:tcPr/>
                </a:tc>
                <a:tc>
                  <a:txBody>
                    <a:bodyPr/>
                    <a:lstStyle/>
                    <a:p>
                      <a:pPr algn="ctr"/>
                      <a:r>
                        <a:rPr lang="el-GR" sz="2400" dirty="0" smtClean="0"/>
                        <a:t>-</a:t>
                      </a:r>
                      <a:endParaRPr lang="el-GR" sz="2400" dirty="0"/>
                    </a:p>
                  </a:txBody>
                  <a:tcPr/>
                </a:tc>
                <a:tc>
                  <a:txBody>
                    <a:bodyPr/>
                    <a:lstStyle/>
                    <a:p>
                      <a:pPr algn="ctr"/>
                      <a:r>
                        <a:rPr lang="el-GR" sz="2400" dirty="0" smtClean="0"/>
                        <a:t>+</a:t>
                      </a:r>
                      <a:endParaRPr lang="el-GR" sz="2400" dirty="0"/>
                    </a:p>
                  </a:txBody>
                  <a:tcPr/>
                </a:tc>
              </a:tr>
              <a:tr h="419997">
                <a:tc>
                  <a:txBody>
                    <a:bodyPr/>
                    <a:lstStyle/>
                    <a:p>
                      <a:r>
                        <a:rPr lang="en-US" sz="1800" kern="1200" baseline="0" dirty="0" smtClean="0">
                          <a:solidFill>
                            <a:schemeClr val="dk1"/>
                          </a:solidFill>
                          <a:latin typeface="+mn-lt"/>
                          <a:ea typeface="+mn-ea"/>
                          <a:cs typeface="+mn-cs"/>
                        </a:rPr>
                        <a:t>Hierarchies in social</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interaction made explicit</a:t>
                      </a:r>
                      <a:endParaRPr lang="el-GR" dirty="0"/>
                    </a:p>
                  </a:txBody>
                  <a:tcPr/>
                </a:tc>
                <a:tc>
                  <a:txBody>
                    <a:bodyPr/>
                    <a:lstStyle/>
                    <a:p>
                      <a:pPr algn="ctr"/>
                      <a:r>
                        <a:rPr lang="el-GR" sz="2400" dirty="0" smtClean="0"/>
                        <a:t>-</a:t>
                      </a:r>
                      <a:endParaRPr lang="el-GR" sz="2400" dirty="0"/>
                    </a:p>
                  </a:txBody>
                  <a:tcPr/>
                </a:tc>
                <a:tc>
                  <a:txBody>
                    <a:bodyPr/>
                    <a:lstStyle/>
                    <a:p>
                      <a:pPr algn="ctr"/>
                      <a:r>
                        <a:rPr lang="el-GR" sz="2400" dirty="0" smtClean="0"/>
                        <a:t>+</a:t>
                      </a:r>
                      <a:endParaRPr lang="el-GR" sz="2400" dirty="0"/>
                    </a:p>
                  </a:txBody>
                  <a:tcPr/>
                </a:tc>
              </a:tr>
              <a:tr h="419997">
                <a:tc>
                  <a:txBody>
                    <a:bodyPr/>
                    <a:lstStyle/>
                    <a:p>
                      <a:r>
                        <a:rPr lang="en-US" sz="1800" kern="1200" baseline="0" dirty="0" smtClean="0">
                          <a:solidFill>
                            <a:schemeClr val="dk1"/>
                          </a:solidFill>
                          <a:latin typeface="+mn-lt"/>
                          <a:ea typeface="+mn-ea"/>
                          <a:cs typeface="+mn-cs"/>
                        </a:rPr>
                        <a:t>Wider range of solutions to</a:t>
                      </a:r>
                      <a:r>
                        <a:rPr lang="el-GR" sz="1800" kern="1200" baseline="0" dirty="0" smtClean="0">
                          <a:solidFill>
                            <a:schemeClr val="dk1"/>
                          </a:solidFill>
                          <a:latin typeface="+mn-lt"/>
                          <a:ea typeface="+mn-ea"/>
                          <a:cs typeface="+mn-cs"/>
                        </a:rPr>
                        <a:t> </a:t>
                      </a:r>
                      <a:r>
                        <a:rPr lang="en-US" sz="1800" kern="1200" baseline="0" dirty="0" smtClean="0">
                          <a:solidFill>
                            <a:schemeClr val="dk1"/>
                          </a:solidFill>
                          <a:latin typeface="+mn-lt"/>
                          <a:ea typeface="+mn-ea"/>
                          <a:cs typeface="+mn-cs"/>
                        </a:rPr>
                        <a:t>translation problems</a:t>
                      </a:r>
                      <a:endParaRPr lang="el-GR" dirty="0"/>
                    </a:p>
                  </a:txBody>
                  <a:tcPr/>
                </a:tc>
                <a:tc>
                  <a:txBody>
                    <a:bodyPr/>
                    <a:lstStyle/>
                    <a:p>
                      <a:pPr algn="ctr"/>
                      <a:r>
                        <a:rPr lang="el-GR" sz="2400" dirty="0" smtClean="0"/>
                        <a:t>-</a:t>
                      </a:r>
                      <a:endParaRPr lang="el-GR" sz="2400" dirty="0"/>
                    </a:p>
                  </a:txBody>
                  <a:tcPr/>
                </a:tc>
                <a:tc>
                  <a:txBody>
                    <a:bodyPr/>
                    <a:lstStyle/>
                    <a:p>
                      <a:pPr algn="ctr"/>
                      <a:r>
                        <a:rPr lang="el-GR" sz="2400" dirty="0" smtClean="0"/>
                        <a:t>+</a:t>
                      </a:r>
                      <a:endParaRPr lang="el-GR" sz="2400" dirty="0"/>
                    </a:p>
                  </a:txBody>
                  <a:tcPr/>
                </a:tc>
              </a:tr>
              <a:tr h="363998">
                <a:tc>
                  <a:txBody>
                    <a:bodyPr/>
                    <a:lstStyle/>
                    <a:p>
                      <a:pPr algn="r"/>
                      <a:r>
                        <a:rPr lang="en-US" sz="2000" kern="1200" baseline="0" dirty="0" smtClean="0">
                          <a:solidFill>
                            <a:schemeClr val="accent5">
                              <a:lumMod val="40000"/>
                              <a:lumOff val="60000"/>
                            </a:schemeClr>
                          </a:solidFill>
                          <a:latin typeface="+mn-lt"/>
                          <a:ea typeface="+mn-ea"/>
                          <a:cs typeface="+mn-cs"/>
                        </a:rPr>
                        <a:t>STRATEGIES:</a:t>
                      </a:r>
                      <a:endParaRPr lang="el-GR" sz="2000" dirty="0">
                        <a:solidFill>
                          <a:schemeClr val="accent5">
                            <a:lumMod val="40000"/>
                            <a:lumOff val="60000"/>
                          </a:schemeClr>
                        </a:solidFill>
                      </a:endParaRPr>
                    </a:p>
                  </a:txBody>
                  <a:tcPr>
                    <a:solidFill>
                      <a:schemeClr val="accent1">
                        <a:lumMod val="75000"/>
                      </a:schemeClr>
                    </a:solidFill>
                  </a:tcPr>
                </a:tc>
                <a:tc>
                  <a:txBody>
                    <a:bodyPr/>
                    <a:lstStyle/>
                    <a:p>
                      <a:pPr algn="ctr"/>
                      <a:r>
                        <a:rPr lang="en-US" sz="1800" kern="1200" baseline="0" dirty="0" smtClean="0">
                          <a:solidFill>
                            <a:schemeClr val="accent5">
                              <a:lumMod val="40000"/>
                              <a:lumOff val="60000"/>
                            </a:schemeClr>
                          </a:solidFill>
                          <a:latin typeface="+mn-lt"/>
                          <a:ea typeface="+mn-ea"/>
                          <a:cs typeface="+mn-cs"/>
                        </a:rPr>
                        <a:t>LOW-EFFORT</a:t>
                      </a:r>
                      <a:endParaRPr lang="el-GR" sz="2400" dirty="0">
                        <a:solidFill>
                          <a:schemeClr val="accent5">
                            <a:lumMod val="40000"/>
                            <a:lumOff val="60000"/>
                          </a:schemeClr>
                        </a:solidFill>
                      </a:endParaRPr>
                    </a:p>
                  </a:txBody>
                  <a:tcPr>
                    <a:solidFill>
                      <a:schemeClr val="accent1">
                        <a:lumMod val="75000"/>
                      </a:schemeClr>
                    </a:solidFill>
                  </a:tcPr>
                </a:tc>
                <a:tc>
                  <a:txBody>
                    <a:bodyPr/>
                    <a:lstStyle/>
                    <a:p>
                      <a:pPr algn="ctr"/>
                      <a:r>
                        <a:rPr lang="en-US" sz="1800" kern="1200" baseline="0" dirty="0" smtClean="0">
                          <a:solidFill>
                            <a:schemeClr val="accent5">
                              <a:lumMod val="40000"/>
                              <a:lumOff val="60000"/>
                            </a:schemeClr>
                          </a:solidFill>
                          <a:latin typeface="+mn-lt"/>
                          <a:ea typeface="+mn-ea"/>
                          <a:cs typeface="+mn-cs"/>
                        </a:rPr>
                        <a:t>ADAPTATION</a:t>
                      </a:r>
                      <a:endParaRPr lang="el-GR" sz="2400" dirty="0">
                        <a:solidFill>
                          <a:schemeClr val="accent5">
                            <a:lumMod val="40000"/>
                            <a:lumOff val="60000"/>
                          </a:schemeClr>
                        </a:solidFill>
                      </a:endParaRPr>
                    </a:p>
                  </a:txBody>
                  <a:tcPr>
                    <a:solidFill>
                      <a:schemeClr val="accent1">
                        <a:lumMod val="75000"/>
                      </a:schemeClr>
                    </a:solidFill>
                  </a:tcPr>
                </a:tc>
              </a:tr>
            </a:tbl>
          </a:graphicData>
        </a:graphic>
      </p:graphicFrame>
    </p:spTree>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encrypted-tbn2.gstatic.com/images?q=tbn:ANd9GcTGKLfqHu_xND-F8zruaoehAwPH_kgZwp7ILRBMwM4zUYaCwO_c"/>
          <p:cNvPicPr/>
          <p:nvPr/>
        </p:nvPicPr>
        <p:blipFill>
          <a:blip r:embed="rId3" cstate="print">
            <a:clrChange>
              <a:clrFrom>
                <a:srgbClr val="FEFEFE"/>
              </a:clrFrom>
              <a:clrTo>
                <a:srgbClr val="FEFEFE">
                  <a:alpha val="0"/>
                </a:srgbClr>
              </a:clrTo>
            </a:clrChange>
          </a:blip>
          <a:srcRect/>
          <a:stretch>
            <a:fillRect/>
          </a:stretch>
        </p:blipFill>
        <p:spPr bwMode="auto">
          <a:xfrm>
            <a:off x="73984" y="5013176"/>
            <a:ext cx="1833720" cy="1266825"/>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solidFill>
                  <a:srgbClr val="0070C0"/>
                </a:solidFill>
              </a:rPr>
              <a:t>In Conclusion</a:t>
            </a:r>
            <a:endParaRPr lang="en-US" dirty="0">
              <a:solidFill>
                <a:srgbClr val="0070C0"/>
              </a:solidFill>
            </a:endParaRPr>
          </a:p>
        </p:txBody>
      </p:sp>
      <p:pic>
        <p:nvPicPr>
          <p:cNvPr id="40962" name="Picture 2" descr="Screen bean character holding a blank sign"/>
          <p:cNvPicPr>
            <a:picLocks noGrp="1" noChangeAspect="1" noChangeArrowheads="1"/>
          </p:cNvPicPr>
          <p:nvPr>
            <p:ph idx="1"/>
          </p:nvPr>
        </p:nvPicPr>
        <p:blipFill>
          <a:blip r:embed="rId4" cstate="print"/>
          <a:stretch>
            <a:fillRect/>
          </a:stretch>
        </p:blipFill>
        <p:spPr bwMode="auto">
          <a:xfrm>
            <a:off x="438944" y="2420888"/>
            <a:ext cx="1396752" cy="1396752"/>
          </a:xfrm>
          <a:prstGeom prst="rect">
            <a:avLst/>
          </a:prstGeom>
          <a:noFill/>
        </p:spPr>
      </p:pic>
      <p:sp>
        <p:nvSpPr>
          <p:cNvPr id="9" name="Θέση περιεχομένου 11" title="In conclusion"/>
          <p:cNvSpPr txBox="1">
            <a:spLocks/>
          </p:cNvSpPr>
          <p:nvPr/>
        </p:nvSpPr>
        <p:spPr>
          <a:xfrm>
            <a:off x="1870075" y="1628776"/>
            <a:ext cx="6662365" cy="4651226"/>
          </a:xfrm>
          <a:prstGeom prst="rect">
            <a:avLst/>
          </a:prstGeom>
          <a:blipFill>
            <a:blip r:embed="rId5" cstate="print"/>
            <a:tile tx="0" ty="0" sx="100000" sy="100000" flip="none" algn="tl"/>
          </a:blipFill>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US" sz="2400" dirty="0" smtClean="0"/>
          </a:p>
          <a:p>
            <a:pPr>
              <a:buFont typeface="Arial" pitchFamily="34" charset="0"/>
              <a:buNone/>
            </a:pPr>
            <a:r>
              <a:rPr lang="en-US" sz="2400" dirty="0" smtClean="0"/>
              <a:t>Stage and film translation for young</a:t>
            </a:r>
            <a:r>
              <a:rPr lang="el-GR" sz="2400" dirty="0" smtClean="0"/>
              <a:t> </a:t>
            </a:r>
            <a:r>
              <a:rPr lang="en-US" sz="2400" dirty="0" smtClean="0"/>
              <a:t>audiences. Strategies used in (a) the </a:t>
            </a:r>
            <a:r>
              <a:rPr lang="en-US" sz="2400" i="1" dirty="0" smtClean="0"/>
              <a:t>Hansel and Gretel </a:t>
            </a:r>
            <a:r>
              <a:rPr lang="en-US" sz="2400" dirty="0" smtClean="0"/>
              <a:t>opera for children</a:t>
            </a:r>
            <a:r>
              <a:rPr lang="en-US" sz="2400" i="1" dirty="0" smtClean="0"/>
              <a:t>,</a:t>
            </a:r>
            <a:r>
              <a:rPr lang="el-GR" sz="2400" i="1" dirty="0" smtClean="0"/>
              <a:t> </a:t>
            </a:r>
            <a:r>
              <a:rPr lang="en-US" sz="2400" dirty="0" smtClean="0"/>
              <a:t>(b) a revision for children of </a:t>
            </a:r>
            <a:r>
              <a:rPr lang="en-US" sz="2400" dirty="0" err="1" smtClean="0"/>
              <a:t>Vassilis</a:t>
            </a:r>
            <a:r>
              <a:rPr lang="en-US" sz="2400" dirty="0" smtClean="0"/>
              <a:t> </a:t>
            </a:r>
            <a:r>
              <a:rPr lang="en-US" sz="2400" dirty="0" err="1" smtClean="0"/>
              <a:t>Rotas’</a:t>
            </a:r>
            <a:r>
              <a:rPr lang="en-US" sz="2400" dirty="0" smtClean="0"/>
              <a:t> version of Shakespeare’s </a:t>
            </a:r>
            <a:r>
              <a:rPr lang="en-US" sz="2400" i="1" dirty="0" smtClean="0"/>
              <a:t>A</a:t>
            </a:r>
            <a:r>
              <a:rPr lang="el-GR" sz="2400" i="1" dirty="0" smtClean="0"/>
              <a:t> </a:t>
            </a:r>
            <a:r>
              <a:rPr lang="en-US" sz="2400" i="1" dirty="0" smtClean="0"/>
              <a:t>Midsummer Night’s Dream </a:t>
            </a:r>
            <a:r>
              <a:rPr lang="en-US" sz="2400" dirty="0" smtClean="0"/>
              <a:t>and (c) a revision for children of Molière’s </a:t>
            </a:r>
            <a:r>
              <a:rPr lang="en-US" sz="2400" i="1" dirty="0" smtClean="0"/>
              <a:t>Le</a:t>
            </a:r>
            <a:r>
              <a:rPr lang="el-GR" sz="2400" i="1" dirty="0" smtClean="0"/>
              <a:t> </a:t>
            </a:r>
            <a:r>
              <a:rPr lang="en-US" sz="2400" i="1" dirty="0" smtClean="0"/>
              <a:t>Bourgeois </a:t>
            </a:r>
            <a:r>
              <a:rPr lang="en-US" sz="2400" i="1" dirty="0" err="1" smtClean="0"/>
              <a:t>Gentilhomme</a:t>
            </a:r>
            <a:r>
              <a:rPr lang="en-US" sz="2400" i="1" dirty="0" smtClean="0"/>
              <a:t>.</a:t>
            </a:r>
          </a:p>
          <a:p>
            <a:pPr>
              <a:buFont typeface="Arial" pitchFamily="34" charset="0"/>
              <a:buNone/>
            </a:pPr>
            <a:r>
              <a:rPr lang="en-US" sz="2400" dirty="0" smtClean="0"/>
              <a:t>Typical subtitling</a:t>
            </a:r>
            <a:r>
              <a:rPr lang="el-GR" sz="2400" dirty="0" smtClean="0"/>
              <a:t> </a:t>
            </a:r>
            <a:r>
              <a:rPr lang="en-US" sz="2400" dirty="0" smtClean="0"/>
              <a:t>strategies employed in film productions for young audiences (1985-1998) to provide evidence of the low-effort strategy.</a:t>
            </a:r>
          </a:p>
          <a:p>
            <a:pPr>
              <a:buFont typeface="Arial" pitchFamily="34" charset="0"/>
              <a:buNone/>
            </a:pPr>
            <a:r>
              <a:rPr lang="en-US" sz="2400" dirty="0" smtClean="0"/>
              <a:t>Subtitled and  dubbed versions of </a:t>
            </a:r>
            <a:r>
              <a:rPr lang="en-US" sz="2400" i="1" dirty="0" smtClean="0"/>
              <a:t>The Hunchback of Notre Dame </a:t>
            </a:r>
            <a:r>
              <a:rPr lang="en-US" sz="2400" dirty="0" smtClean="0"/>
              <a:t>animation</a:t>
            </a:r>
            <a:r>
              <a:rPr lang="el-GR" sz="2400" dirty="0" smtClean="0"/>
              <a:t> </a:t>
            </a:r>
            <a:r>
              <a:rPr lang="en-US" sz="2400" dirty="0" smtClean="0"/>
              <a:t>film into Greek. </a:t>
            </a:r>
          </a:p>
          <a:p>
            <a:pPr>
              <a:buFont typeface="Arial" pitchFamily="34" charset="0"/>
              <a:buNone/>
            </a:pPr>
            <a:r>
              <a:rPr lang="en-US" sz="2400" dirty="0" smtClean="0"/>
              <a:t>The impact of these strategies on target cultural identities</a:t>
            </a:r>
            <a:endParaRPr lang="en-US" sz="4200" dirty="0" smtClean="0"/>
          </a:p>
        </p:txBody>
      </p:sp>
    </p:spTree>
    <p:extLst>
      <p:ext uri="{BB962C8B-B14F-4D97-AF65-F5344CB8AC3E}">
        <p14:creationId xmlns:p14="http://schemas.microsoft.com/office/powerpoint/2010/main" val="3467503557"/>
      </p:ext>
    </p:extLst>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i="1" dirty="0" smtClean="0">
                <a:solidFill>
                  <a:schemeClr val="tx2">
                    <a:lumMod val="60000"/>
                    <a:lumOff val="40000"/>
                  </a:schemeClr>
                </a:solidFill>
              </a:rPr>
              <a:t>Please view</a:t>
            </a:r>
            <a:endParaRPr lang="el-GR" sz="3600" dirty="0">
              <a:solidFill>
                <a:schemeClr val="tx2">
                  <a:lumMod val="60000"/>
                  <a:lumOff val="40000"/>
                </a:schemeClr>
              </a:solidFill>
            </a:endParaRPr>
          </a:p>
        </p:txBody>
      </p:sp>
      <p:sp>
        <p:nvSpPr>
          <p:cNvPr id="6" name="Content Placeholder 5"/>
          <p:cNvSpPr>
            <a:spLocks noGrp="1"/>
          </p:cNvSpPr>
          <p:nvPr>
            <p:ph idx="1"/>
          </p:nvPr>
        </p:nvSpPr>
        <p:spPr>
          <a:blipFill>
            <a:blip r:embed="rId3" cstate="print"/>
            <a:tile tx="0" ty="0" sx="100000" sy="100000" flip="none" algn="tl"/>
          </a:blipFill>
        </p:spPr>
        <p:txBody>
          <a:bodyPr>
            <a:normAutofit fontScale="92500"/>
          </a:bodyPr>
          <a:lstStyle/>
          <a:p>
            <a:r>
              <a:rPr lang="el-GR" dirty="0"/>
              <a:t>Ο ΑΡΧΟΝΤΟΧΩΡΙΑΤΗΣ - </a:t>
            </a:r>
            <a:r>
              <a:rPr lang="el-GR" dirty="0" err="1"/>
              <a:t>Δη.Πε.Θε</a:t>
            </a:r>
            <a:r>
              <a:rPr lang="el-GR" dirty="0"/>
              <a:t>. ΚΡΗΤΗΣ </a:t>
            </a:r>
            <a:r>
              <a:rPr lang="el-GR" u="sng" dirty="0">
                <a:hlinkClick r:id="rId4"/>
              </a:rPr>
              <a:t>https://www.youtube.com/watch?v=nkWqKyIf8qU</a:t>
            </a:r>
            <a:endParaRPr lang="en-US" u="sng" dirty="0"/>
          </a:p>
          <a:p>
            <a:endParaRPr lang="en-US" u="sng" dirty="0"/>
          </a:p>
          <a:p>
            <a:r>
              <a:rPr lang="el-GR" dirty="0"/>
              <a:t>Φεύγω - Η Παναγία των </a:t>
            </a:r>
            <a:r>
              <a:rPr lang="el-GR" dirty="0" err="1"/>
              <a:t>Παρισίων</a:t>
            </a:r>
            <a:r>
              <a:rPr lang="en-US" dirty="0"/>
              <a:t> </a:t>
            </a:r>
            <a:r>
              <a:rPr lang="en-US" u="sng" dirty="0">
                <a:hlinkClick r:id="rId5"/>
              </a:rPr>
              <a:t>https</a:t>
            </a:r>
            <a:r>
              <a:rPr lang="el-GR" u="sng" dirty="0">
                <a:hlinkClick r:id="rId5"/>
              </a:rPr>
              <a:t>://</a:t>
            </a:r>
            <a:r>
              <a:rPr lang="en-US" u="sng" dirty="0">
                <a:hlinkClick r:id="rId5"/>
              </a:rPr>
              <a:t>www</a:t>
            </a:r>
            <a:r>
              <a:rPr lang="el-GR" u="sng" dirty="0">
                <a:hlinkClick r:id="rId5"/>
              </a:rPr>
              <a:t>.</a:t>
            </a:r>
            <a:r>
              <a:rPr lang="en-US" u="sng" dirty="0" err="1">
                <a:hlinkClick r:id="rId5"/>
              </a:rPr>
              <a:t>youtube</a:t>
            </a:r>
            <a:r>
              <a:rPr lang="el-GR" u="sng" dirty="0">
                <a:hlinkClick r:id="rId5"/>
              </a:rPr>
              <a:t>.</a:t>
            </a:r>
            <a:r>
              <a:rPr lang="en-US" u="sng" dirty="0">
                <a:hlinkClick r:id="rId5"/>
              </a:rPr>
              <a:t>com</a:t>
            </a:r>
            <a:r>
              <a:rPr lang="el-GR" u="sng" dirty="0">
                <a:hlinkClick r:id="rId5"/>
              </a:rPr>
              <a:t>/</a:t>
            </a:r>
            <a:r>
              <a:rPr lang="en-US" u="sng" dirty="0">
                <a:hlinkClick r:id="rId5"/>
              </a:rPr>
              <a:t>watch</a:t>
            </a:r>
            <a:r>
              <a:rPr lang="el-GR" u="sng" dirty="0">
                <a:hlinkClick r:id="rId5"/>
              </a:rPr>
              <a:t>?</a:t>
            </a:r>
            <a:r>
              <a:rPr lang="en-US" u="sng" dirty="0">
                <a:hlinkClick r:id="rId5"/>
              </a:rPr>
              <a:t>v</a:t>
            </a:r>
            <a:r>
              <a:rPr lang="el-GR" u="sng" dirty="0">
                <a:hlinkClick r:id="rId5"/>
              </a:rPr>
              <a:t>=</a:t>
            </a:r>
            <a:r>
              <a:rPr lang="en-US" u="sng" dirty="0" err="1">
                <a:hlinkClick r:id="rId5"/>
              </a:rPr>
              <a:t>UXwGABOO</a:t>
            </a:r>
            <a:r>
              <a:rPr lang="el-GR" u="sng" dirty="0">
                <a:hlinkClick r:id="rId5"/>
              </a:rPr>
              <a:t>26</a:t>
            </a:r>
            <a:r>
              <a:rPr lang="en-US" u="sng" dirty="0">
                <a:hlinkClick r:id="rId5"/>
              </a:rPr>
              <a:t>w</a:t>
            </a:r>
            <a:endParaRPr lang="en-US" u="sng" dirty="0"/>
          </a:p>
          <a:p>
            <a:r>
              <a:rPr lang="en-US" dirty="0"/>
              <a:t>Hook (1991) Trailer </a:t>
            </a:r>
            <a:r>
              <a:rPr lang="en-US" u="sng" dirty="0">
                <a:hlinkClick r:id="rId6"/>
              </a:rPr>
              <a:t>https://www.youtube.com/watch?v=kdiSr_sn_E0</a:t>
            </a:r>
            <a:endParaRPr lang="en-US" u="sng" dirty="0"/>
          </a:p>
          <a:p>
            <a:endParaRPr lang="en-US" dirty="0"/>
          </a:p>
        </p:txBody>
      </p:sp>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Unit 7 has …</a:t>
            </a:r>
            <a:endParaRPr lang="el-GR" sz="4000" dirty="0">
              <a:solidFill>
                <a:schemeClr val="accent1"/>
              </a:solidFill>
            </a:endParaRPr>
          </a:p>
        </p:txBody>
      </p:sp>
      <p:sp>
        <p:nvSpPr>
          <p:cNvPr id="4" name="Content Placeholder 3"/>
          <p:cNvSpPr>
            <a:spLocks noGrp="1"/>
          </p:cNvSpPr>
          <p:nvPr>
            <p:ph idx="1"/>
          </p:nvPr>
        </p:nvSpPr>
        <p:spPr>
          <a:xfrm>
            <a:off x="683568" y="1600200"/>
            <a:ext cx="8003232" cy="4525963"/>
          </a:xfrm>
        </p:spPr>
        <p:txBody>
          <a:bodyPr>
            <a:normAutofit/>
          </a:bodyPr>
          <a:lstStyle/>
          <a:p>
            <a:r>
              <a:rPr lang="en-US" dirty="0" smtClean="0"/>
              <a:t>raised awareness of features permeating communication with the young on stage and screen</a:t>
            </a:r>
          </a:p>
          <a:p>
            <a:r>
              <a:rPr lang="en-US" dirty="0" smtClean="0"/>
              <a:t>raised awareness of difference between translation for the page and audiovisual translation</a:t>
            </a:r>
          </a:p>
          <a:p>
            <a:r>
              <a:rPr lang="en-US" dirty="0" smtClean="0"/>
              <a:t> highlighted variation in mediator </a:t>
            </a:r>
            <a:r>
              <a:rPr lang="en-US" dirty="0" err="1" smtClean="0"/>
              <a:t>behaviour</a:t>
            </a:r>
            <a:r>
              <a:rPr lang="en-US" dirty="0" smtClean="0"/>
              <a:t> in subtitling vs. dubbing</a:t>
            </a:r>
            <a:endParaRPr lang="el-GR" dirty="0"/>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Aims of unit 7</a:t>
            </a:r>
            <a:endParaRPr lang="el-GR" sz="4000" dirty="0">
              <a:solidFill>
                <a:schemeClr val="accent1"/>
              </a:solidFill>
            </a:endParaRPr>
          </a:p>
        </p:txBody>
      </p:sp>
      <p:sp>
        <p:nvSpPr>
          <p:cNvPr id="4" name="Content Placeholder 3"/>
          <p:cNvSpPr>
            <a:spLocks noGrp="1"/>
          </p:cNvSpPr>
          <p:nvPr>
            <p:ph idx="1"/>
          </p:nvPr>
        </p:nvSpPr>
        <p:spPr>
          <a:xfrm>
            <a:off x="683568" y="1600200"/>
            <a:ext cx="8003232" cy="4525963"/>
          </a:xfrm>
        </p:spPr>
        <p:txBody>
          <a:bodyPr>
            <a:normAutofit/>
          </a:bodyPr>
          <a:lstStyle/>
          <a:p>
            <a:r>
              <a:rPr lang="en-US" dirty="0" smtClean="0"/>
              <a:t>To raise awareness of features permeating communication with the young on stage and screen</a:t>
            </a:r>
          </a:p>
          <a:p>
            <a:r>
              <a:rPr lang="en-US" dirty="0" smtClean="0"/>
              <a:t>To raise awareness of difference between translation for the page and audiovisual translation</a:t>
            </a:r>
          </a:p>
          <a:p>
            <a:r>
              <a:rPr lang="en-US" dirty="0" smtClean="0"/>
              <a:t> To highlight variation in mediator </a:t>
            </a:r>
            <a:r>
              <a:rPr lang="en-US" dirty="0" err="1" smtClean="0"/>
              <a:t>behaviour</a:t>
            </a:r>
            <a:r>
              <a:rPr lang="en-US" dirty="0" smtClean="0"/>
              <a:t> in subtitling vs. dubbing</a:t>
            </a:r>
            <a:endParaRPr lang="el-GR" dirty="0"/>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74638"/>
            <a:ext cx="7560840" cy="1143000"/>
          </a:xfrm>
          <a:blipFill>
            <a:blip r:embed="rId3" cstate="print"/>
            <a:tile tx="0" ty="0" sx="100000" sy="100000" flip="none" algn="tl"/>
          </a:blipFill>
        </p:spPr>
        <p:txBody>
          <a:bodyPr>
            <a:normAutofit/>
          </a:bodyPr>
          <a:lstStyle/>
          <a:p>
            <a:r>
              <a:rPr lang="en-US" sz="4000" dirty="0" smtClean="0">
                <a:solidFill>
                  <a:schemeClr val="accent1"/>
                </a:solidFill>
              </a:rPr>
              <a:t>Film</a:t>
            </a:r>
            <a:endParaRPr lang="el-GR" sz="4000" dirty="0">
              <a:solidFill>
                <a:schemeClr val="accent1"/>
              </a:solidFill>
            </a:endParaRPr>
          </a:p>
        </p:txBody>
      </p:sp>
      <p:sp>
        <p:nvSpPr>
          <p:cNvPr id="4" name="Content Placeholder 3"/>
          <p:cNvSpPr>
            <a:spLocks noGrp="1"/>
          </p:cNvSpPr>
          <p:nvPr>
            <p:ph idx="1"/>
          </p:nvPr>
        </p:nvSpPr>
        <p:spPr>
          <a:xfrm>
            <a:off x="683568" y="1600200"/>
            <a:ext cx="8003232" cy="4525963"/>
          </a:xfrm>
        </p:spPr>
        <p:txBody>
          <a:bodyPr>
            <a:normAutofit/>
          </a:bodyPr>
          <a:lstStyle/>
          <a:p>
            <a:r>
              <a:rPr lang="en-US" dirty="0" smtClean="0"/>
              <a:t>Kirk Wise and Gary Trousdale. 1996. </a:t>
            </a:r>
            <a:r>
              <a:rPr lang="en-US" i="1" dirty="0" smtClean="0"/>
              <a:t>The Hunchback of Notre Dame. </a:t>
            </a:r>
            <a:r>
              <a:rPr lang="en-US" dirty="0" smtClean="0"/>
              <a:t>Walt Disney Pictures [Subtitled and Dubbed by Audio Visual].</a:t>
            </a:r>
            <a:endParaRPr lang="el-GR" dirty="0"/>
          </a:p>
        </p:txBody>
      </p:sp>
    </p:spTree>
    <p:extLst>
      <p:ext uri="{BB962C8B-B14F-4D97-AF65-F5344CB8AC3E}">
        <p14:creationId xmlns:p14="http://schemas.microsoft.com/office/powerpoint/2010/main" val="2061497464"/>
      </p:ext>
    </p:extLst>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video spot"/>
          <p:cNvSpPr>
            <a:spLocks noGrp="1"/>
          </p:cNvSpPr>
          <p:nvPr>
            <p:ph type="title"/>
          </p:nvPr>
        </p:nvSpPr>
        <p:spPr>
          <a:blipFill>
            <a:blip r:embed="rId5" cstate="print"/>
            <a:tile tx="0" ty="0" sx="100000" sy="100000" flip="none" algn="tl"/>
          </a:blipFill>
        </p:spPr>
        <p:txBody>
          <a:bodyPr/>
          <a:lstStyle/>
          <a:p>
            <a:r>
              <a:rPr lang="en-US" dirty="0">
                <a:solidFill>
                  <a:srgbClr val="0070C0"/>
                </a:solidFill>
              </a:rPr>
              <a:t>Unit </a:t>
            </a:r>
            <a:r>
              <a:rPr lang="el-GR" dirty="0" smtClean="0">
                <a:solidFill>
                  <a:srgbClr val="0070C0"/>
                </a:solidFill>
              </a:rPr>
              <a:t>7</a:t>
            </a:r>
            <a:r>
              <a:rPr lang="en-US" dirty="0" smtClean="0">
                <a:solidFill>
                  <a:srgbClr val="0070C0"/>
                </a:solidFill>
              </a:rPr>
              <a:t>: </a:t>
            </a:r>
            <a:r>
              <a:rPr lang="en-US" dirty="0">
                <a:solidFill>
                  <a:srgbClr val="0070C0"/>
                </a:solidFill>
              </a:rPr>
              <a:t>Video spot</a:t>
            </a:r>
            <a:endParaRPr lang="el-GR" dirty="0">
              <a:solidFill>
                <a:srgbClr val="0070C0"/>
              </a:solidFill>
            </a:endParaRPr>
          </a:p>
        </p:txBody>
      </p:sp>
      <p:pic>
        <p:nvPicPr>
          <p:cNvPr id="4" name="Unit 7 video Sidirop" title="Unit 7: Video spo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46100" y="1600200"/>
            <a:ext cx="8051800" cy="4525963"/>
          </a:xfrm>
        </p:spPr>
      </p:pic>
    </p:spTree>
    <p:extLst>
      <p:ext uri="{BB962C8B-B14F-4D97-AF65-F5344CB8AC3E}">
        <p14:creationId xmlns:p14="http://schemas.microsoft.com/office/powerpoint/2010/main" val="194063626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
        <p:nvSpPr>
          <p:cNvPr id="6" name="Title 1"/>
          <p:cNvSpPr>
            <a:spLocks noGrp="1"/>
          </p:cNvSpPr>
          <p:nvPr>
            <p:ph type="title"/>
          </p:nvPr>
        </p:nvSpPr>
        <p:spPr>
          <a:xfrm>
            <a:off x="457200" y="274638"/>
            <a:ext cx="8229600" cy="106613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Χρηματοδότηση</a:t>
            </a:r>
          </a:p>
        </p:txBody>
      </p:sp>
    </p:spTree>
    <p:extLst>
      <p:ext uri="{BB962C8B-B14F-4D97-AF65-F5344CB8AC3E}">
        <p14:creationId xmlns:p14="http://schemas.microsoft.com/office/powerpoint/2010/main" val="9469953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722313" y="4406900"/>
            <a:ext cx="7772400" cy="1362075"/>
          </a:xfrm>
          <a:blipFill>
            <a:blip r:embed="rId3" cstate="print"/>
            <a:tile tx="0" ty="0" sx="100000" sy="100000" flip="none" algn="tl"/>
          </a:blipFill>
        </p:spPr>
        <p:txBody>
          <a:bodyPr vert="horz" lIns="91440" tIns="45720" rIns="91440" bIns="45720" rtlCol="0" anchor="ctr">
            <a:normAutofit/>
          </a:bodyPr>
          <a:lstStyle/>
          <a:p>
            <a:r>
              <a:rPr lang="el-GR" cap="none" dirty="0" smtClean="0">
                <a:solidFill>
                  <a:srgbClr val="0070C0"/>
                </a:solidFill>
              </a:rPr>
              <a:t>Σημειώματα</a:t>
            </a:r>
            <a:endParaRPr lang="el-GR" dirty="0">
              <a:solidFill>
                <a:srgbClr val="0070C0"/>
              </a:solidFill>
              <a:latin typeface="+mn-lt"/>
            </a:endParaRPr>
          </a:p>
        </p:txBody>
      </p:sp>
      <p:sp>
        <p:nvSpPr>
          <p:cNvPr id="7" name="Text Placeholder 4"/>
          <p:cNvSpPr>
            <a:spLocks noGrp="1"/>
          </p:cNvSpPr>
          <p:nvPr>
            <p:ph type="body" idx="1"/>
          </p:nvPr>
        </p:nvSpPr>
        <p:spPr>
          <a:xfrm>
            <a:off x="722313" y="2906713"/>
            <a:ext cx="7772400" cy="1500187"/>
          </a:xfrm>
        </p:spPr>
        <p:txBody>
          <a:bodyPr/>
          <a:lstStyle/>
          <a:p>
            <a:endParaRPr lang="el-GR" dirty="0"/>
          </a:p>
        </p:txBody>
      </p:sp>
    </p:spTree>
    <p:extLst>
      <p:ext uri="{BB962C8B-B14F-4D97-AF65-F5344CB8AC3E}">
        <p14:creationId xmlns:p14="http://schemas.microsoft.com/office/powerpoint/2010/main" val="40421169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274638"/>
            <a:ext cx="8208912"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Ιστορικού Εκδόσεων</a:t>
            </a:r>
            <a:r>
              <a:rPr lang="en-US" sz="4000" dirty="0">
                <a:solidFill>
                  <a:srgbClr val="0070C0"/>
                </a:solidFill>
              </a:rPr>
              <a:t> </a:t>
            </a:r>
            <a:r>
              <a:rPr lang="el-GR" sz="4000" dirty="0">
                <a:solidFill>
                  <a:srgbClr val="0070C0"/>
                </a:solidFill>
              </a:rPr>
              <a:t>Έργου</a:t>
            </a:r>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 --</a:t>
            </a:r>
            <a:endParaRPr lang="el-GR" sz="2000" dirty="0"/>
          </a:p>
          <a:p>
            <a:endParaRPr lang="el-GR" sz="2000" dirty="0"/>
          </a:p>
        </p:txBody>
      </p:sp>
    </p:spTree>
    <p:extLst>
      <p:ext uri="{BB962C8B-B14F-4D97-AF65-F5344CB8AC3E}">
        <p14:creationId xmlns:p14="http://schemas.microsoft.com/office/powerpoint/2010/main" val="3388020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Αναφοράς</a:t>
            </a:r>
          </a:p>
        </p:txBody>
      </p:sp>
      <p:sp>
        <p:nvSpPr>
          <p:cNvPr id="11" name="Content Placeholder 2"/>
          <p:cNvSpPr>
            <a:spLocks noGrp="1"/>
          </p:cNvSpPr>
          <p:nvPr>
            <p:ph idx="1"/>
          </p:nvPr>
        </p:nvSpPr>
        <p:spPr>
          <a:xfrm>
            <a:off x="457200" y="1600200"/>
            <a:ext cx="8229600" cy="4525963"/>
          </a:xfrm>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Μαρία Σιδηροπούλου. «</a:t>
            </a:r>
            <a:r>
              <a:rPr lang="el-GR" sz="2000" dirty="0"/>
              <a:t>Μετάφραση και Θέαμα</a:t>
            </a:r>
            <a:r>
              <a:rPr lang="el-GR" sz="2000" dirty="0" smtClean="0"/>
              <a:t>».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4"/>
              </a:rPr>
              <a:t>http</a:t>
            </a:r>
            <a:r>
              <a:rPr lang="en-US" sz="2000" dirty="0">
                <a:hlinkClick r:id="rId4"/>
              </a:rPr>
              <a:t>://opencourses.uoa.gr/courses/ENL3</a:t>
            </a:r>
            <a:r>
              <a:rPr lang="en-US" sz="2000" dirty="0" smtClean="0">
                <a:hlinkClick r:id="rId4"/>
              </a:rPr>
              <a:t>/</a:t>
            </a:r>
            <a:r>
              <a:rPr lang="el-GR" sz="2000" dirty="0" smtClean="0"/>
              <a:t>.</a:t>
            </a:r>
          </a:p>
          <a:p>
            <a:pPr marL="0" indent="0">
              <a:buNone/>
            </a:pPr>
            <a:endParaRPr lang="el-GR" sz="2000" dirty="0"/>
          </a:p>
          <a:p>
            <a:endParaRPr lang="el-GR" sz="2000" dirty="0"/>
          </a:p>
        </p:txBody>
      </p:sp>
    </p:spTree>
    <p:extLst>
      <p:ext uri="{BB962C8B-B14F-4D97-AF65-F5344CB8AC3E}">
        <p14:creationId xmlns:p14="http://schemas.microsoft.com/office/powerpoint/2010/main" val="2706831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2008"/>
            <a:ext cx="8229600" cy="764704"/>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Αδειοδότησης</a:t>
            </a:r>
          </a:p>
        </p:txBody>
      </p:sp>
      <p:sp>
        <p:nvSpPr>
          <p:cNvPr id="7" name="Content Placeholder 2"/>
          <p:cNvSpPr>
            <a:spLocks noGrp="1"/>
          </p:cNvSpPr>
          <p:nvPr>
            <p:ph idx="1"/>
          </p:nvPr>
        </p:nvSpPr>
        <p:spPr>
          <a:xfrm>
            <a:off x="107504" y="836713"/>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8" name="Picture 22" descr="Λογότυπο για Άδειες χρήσης Creative Commons BY-NC-N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7670" y="2492896"/>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2996952"/>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dirty="0" smtClean="0"/>
          </a:p>
          <a:p>
            <a:endParaRPr lang="el-GR" sz="1050"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33892210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a:blipFill>
            <a:blip r:embed="rId3" cstate="print"/>
            <a:tile tx="0" ty="0" sx="100000" sy="100000" flip="none" algn="tl"/>
          </a:blipFill>
        </p:spPr>
        <p:txBody>
          <a:bodyPr vert="horz" lIns="91440" tIns="45720" rIns="91440" bIns="45720" rtlCol="0" anchor="ctr">
            <a:normAutofit/>
          </a:bodyPr>
          <a:lstStyle/>
          <a:p>
            <a:r>
              <a:rPr lang="el-GR" sz="4000" dirty="0">
                <a:solidFill>
                  <a:srgbClr val="0070C0"/>
                </a:solidFill>
              </a:rPr>
              <a:t>Διατήρηση Σημειωμάτων</a:t>
            </a:r>
          </a:p>
        </p:txBody>
      </p:sp>
      <p:sp>
        <p:nvSpPr>
          <p:cNvPr id="7" name="Content Placeholder 2"/>
          <p:cNvSpPr>
            <a:spLocks noGrp="1"/>
          </p:cNvSpPr>
          <p:nvPr>
            <p:ph idx="1"/>
          </p:nvPr>
        </p:nvSpPr>
        <p:spPr>
          <a:xfrm>
            <a:off x="457200" y="1600200"/>
            <a:ext cx="8229600" cy="4525963"/>
          </a:xfrm>
        </p:spPr>
        <p:txBody>
          <a:bodyPr>
            <a:normAutofit/>
          </a:bodyPr>
          <a:lstStyle/>
          <a:p>
            <a:pPr marL="0" indent="0">
              <a:buNone/>
            </a:pPr>
            <a:r>
              <a:rPr lang="el-GR" sz="2400" dirty="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sz="2000" dirty="0" smtClean="0"/>
              <a:t>το Σημείωμα Αναφοράς</a:t>
            </a:r>
          </a:p>
          <a:p>
            <a:pPr lvl="1">
              <a:buFont typeface="Wingdings" panose="05000000000000000000" pitchFamily="2" charset="2"/>
              <a:buChar char="§"/>
            </a:pPr>
            <a:r>
              <a:rPr lang="el-GR" sz="2000" dirty="0" smtClean="0"/>
              <a:t>το Σημείωμα </a:t>
            </a:r>
            <a:r>
              <a:rPr lang="el-GR" sz="2000" dirty="0" err="1" smtClean="0"/>
              <a:t>Αδειοδότησης</a:t>
            </a:r>
            <a:endParaRPr lang="el-GR" sz="2000" dirty="0" smtClean="0"/>
          </a:p>
          <a:p>
            <a:pPr lvl="1">
              <a:buFont typeface="Wingdings" panose="05000000000000000000" pitchFamily="2" charset="2"/>
              <a:buChar char="§"/>
            </a:pPr>
            <a:r>
              <a:rPr lang="el-GR" sz="2000" dirty="0" smtClean="0"/>
              <a:t>τη δήλωση Διατήρησης Σημειωμάτων</a:t>
            </a:r>
          </a:p>
          <a:p>
            <a:pPr lvl="1">
              <a:buFont typeface="Wingdings" panose="05000000000000000000" pitchFamily="2" charset="2"/>
              <a:buChar char="§"/>
            </a:pPr>
            <a:r>
              <a:rPr lang="el-GR" sz="2000" dirty="0" smtClean="0"/>
              <a:t>το Σημείωμα Χρήσης Έργων Τρίτων (εφόσον υπάρχει)</a:t>
            </a:r>
          </a:p>
          <a:p>
            <a:pPr marL="0" indent="0">
              <a:buNone/>
            </a:pPr>
            <a:r>
              <a:rPr lang="el-GR" sz="2400" dirty="0" smtClean="0"/>
              <a:t>μαζί με τους συνοδευόμενους </a:t>
            </a:r>
            <a:r>
              <a:rPr lang="el-GR" sz="2400" dirty="0" err="1" smtClean="0"/>
              <a:t>υπερσυνδέσμους</a:t>
            </a:r>
            <a:r>
              <a:rPr lang="el-GR" sz="2400" dirty="0" smtClean="0"/>
              <a:t>.</a:t>
            </a:r>
          </a:p>
          <a:p>
            <a:endParaRPr lang="el-GR" sz="2000" dirty="0"/>
          </a:p>
        </p:txBody>
      </p:sp>
    </p:spTree>
    <p:extLst>
      <p:ext uri="{BB962C8B-B14F-4D97-AF65-F5344CB8AC3E}">
        <p14:creationId xmlns:p14="http://schemas.microsoft.com/office/powerpoint/2010/main" val="32212341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dirty="0"/>
              <a:t>Εικόνα 1: </a:t>
            </a:r>
            <a:r>
              <a:rPr lang="en-US" sz="2000" dirty="0"/>
              <a:t>Book cover: </a:t>
            </a:r>
            <a:r>
              <a:rPr lang="en-US" sz="2000" dirty="0" err="1"/>
              <a:t>Sidiropoulou</a:t>
            </a:r>
            <a:r>
              <a:rPr lang="en-US" sz="2000" dirty="0"/>
              <a:t> Maria, 2012/2013, Translating Identities on Stage and Screen – Pragmatic perspectives and </a:t>
            </a:r>
            <a:r>
              <a:rPr lang="en-US" sz="2000" dirty="0" err="1"/>
              <a:t>discoursal</a:t>
            </a:r>
            <a:r>
              <a:rPr lang="en-US" sz="2000" dirty="0"/>
              <a:t> tendencies, Newcastle-upon-Tyne: Cambridge Scholars. Copyright © 2015 Cambridge Scholars Publishing. All rights reserved.</a:t>
            </a:r>
            <a:r>
              <a:rPr lang="el-GR" sz="2000" dirty="0"/>
              <a:t> </a:t>
            </a:r>
            <a:r>
              <a:rPr lang="en-US" sz="2000" dirty="0">
                <a:solidFill>
                  <a:srgbClr val="FF0000"/>
                </a:solidFill>
                <a:hlinkClick r:id="rId3"/>
              </a:rPr>
              <a:t>http://www.cambridgescholars.com/translating-identities-on-stage-and-screen-18</a:t>
            </a:r>
            <a:r>
              <a:rPr lang="en-US" sz="2000" dirty="0">
                <a:solidFill>
                  <a:srgbClr val="FF0000"/>
                </a:solidFill>
              </a:rPr>
              <a:t>.</a:t>
            </a:r>
            <a:r>
              <a:rPr lang="el-GR" sz="2000" dirty="0">
                <a:solidFill>
                  <a:srgbClr val="FF0000"/>
                </a:solidFill>
              </a:rPr>
              <a:t> </a:t>
            </a:r>
          </a:p>
          <a:p>
            <a:pPr>
              <a:buNone/>
            </a:pPr>
            <a:r>
              <a:rPr lang="el-GR" sz="2000" dirty="0" smtClean="0"/>
              <a:t>Εικόνα </a:t>
            </a:r>
            <a:r>
              <a:rPr lang="el-GR" sz="2000" dirty="0" smtClean="0"/>
              <a:t>2: </a:t>
            </a:r>
            <a:r>
              <a:rPr lang="en-US" sz="2000" dirty="0" smtClean="0"/>
              <a:t>Charles </a:t>
            </a:r>
            <a:r>
              <a:rPr lang="en-US" sz="2000" dirty="0"/>
              <a:t>Scribner's </a:t>
            </a:r>
            <a:r>
              <a:rPr lang="en-US" sz="2000" dirty="0" smtClean="0"/>
              <a:t>Sons,</a:t>
            </a:r>
            <a:r>
              <a:rPr lang="en-US" sz="2000" dirty="0"/>
              <a:t> </a:t>
            </a:r>
            <a:r>
              <a:rPr lang="en-US" sz="2000" dirty="0" smtClean="0"/>
              <a:t>1911, Treasure </a:t>
            </a:r>
            <a:r>
              <a:rPr lang="en-US" sz="2000" dirty="0"/>
              <a:t>Island by Robert Louis </a:t>
            </a:r>
            <a:r>
              <a:rPr lang="en-US" sz="2000" dirty="0" smtClean="0"/>
              <a:t>Stevenson.</a:t>
            </a:r>
            <a:r>
              <a:rPr lang="el-GR" sz="2000" dirty="0" smtClean="0"/>
              <a:t> </a:t>
            </a:r>
            <a:r>
              <a:rPr lang="en-US" sz="2000" dirty="0" smtClean="0"/>
              <a:t>Public domain.*</a:t>
            </a:r>
            <a:endParaRPr lang="en-US" sz="2000" dirty="0" smtClean="0"/>
          </a:p>
          <a:p>
            <a:pPr>
              <a:buNone/>
            </a:pPr>
            <a:r>
              <a:rPr lang="el-GR" sz="2000" dirty="0"/>
              <a:t>Εικόνα </a:t>
            </a:r>
            <a:r>
              <a:rPr lang="en-US" sz="2000" dirty="0" smtClean="0"/>
              <a:t>3</a:t>
            </a:r>
            <a:r>
              <a:rPr lang="el-GR" sz="2000" dirty="0" smtClean="0"/>
              <a:t>: </a:t>
            </a:r>
            <a:r>
              <a:rPr lang="en-US" sz="2000" dirty="0" smtClean="0"/>
              <a:t>Prospero </a:t>
            </a:r>
            <a:r>
              <a:rPr lang="en-US" sz="2000" dirty="0" err="1"/>
              <a:t>Intorcetta</a:t>
            </a:r>
            <a:r>
              <a:rPr lang="en-US" sz="2000" dirty="0"/>
              <a:t>, Philippe Couplet et al</a:t>
            </a:r>
            <a:r>
              <a:rPr lang="en-US" sz="2000" dirty="0" smtClean="0"/>
              <a:t>., </a:t>
            </a:r>
            <a:r>
              <a:rPr lang="en-US" sz="2000" dirty="0"/>
              <a:t>1687</a:t>
            </a:r>
            <a:r>
              <a:rPr lang="en-US" sz="2000" dirty="0" smtClean="0"/>
              <a:t>, Life </a:t>
            </a:r>
            <a:r>
              <a:rPr lang="en-US" sz="2000" dirty="0"/>
              <a:t>And Works Of </a:t>
            </a:r>
            <a:r>
              <a:rPr lang="en-US" sz="2000" dirty="0" smtClean="0"/>
              <a:t>Confucius</a:t>
            </a:r>
            <a:r>
              <a:rPr lang="en-US" sz="2000" dirty="0" smtClean="0"/>
              <a:t>. </a:t>
            </a:r>
            <a:r>
              <a:rPr lang="en-US" sz="2000" dirty="0" smtClean="0"/>
              <a:t>Public </a:t>
            </a:r>
            <a:r>
              <a:rPr lang="en-US" sz="2000" dirty="0" smtClean="0"/>
              <a:t>Domain </a:t>
            </a:r>
            <a:r>
              <a:rPr lang="en-US" sz="2000" dirty="0"/>
              <a:t>.</a:t>
            </a:r>
            <a:r>
              <a:rPr lang="en-US" sz="2000" dirty="0" smtClean="0"/>
              <a:t>*</a:t>
            </a:r>
            <a:r>
              <a:rPr lang="el-GR" sz="2000" dirty="0" smtClean="0"/>
              <a:t> </a:t>
            </a:r>
            <a:endParaRPr lang="en-US" sz="2000" dirty="0" smtClean="0"/>
          </a:p>
          <a:p>
            <a:pPr>
              <a:buNone/>
            </a:pPr>
            <a:r>
              <a:rPr lang="el-GR" sz="2000" dirty="0" smtClean="0"/>
              <a:t>Εικόνα </a:t>
            </a:r>
            <a:r>
              <a:rPr lang="en-US" sz="2000" dirty="0" smtClean="0"/>
              <a:t>4</a:t>
            </a:r>
            <a:r>
              <a:rPr lang="el-GR" sz="2000" dirty="0" smtClean="0"/>
              <a:t>: </a:t>
            </a:r>
            <a:r>
              <a:rPr lang="en-US" sz="2000" dirty="0" smtClean="0"/>
              <a:t>M</a:t>
            </a:r>
            <a:r>
              <a:rPr lang="en-US" sz="2000" dirty="0"/>
              <a:t>. </a:t>
            </a:r>
            <a:r>
              <a:rPr lang="en-US" sz="2000" dirty="0" err="1"/>
              <a:t>Jourdain</a:t>
            </a:r>
            <a:r>
              <a:rPr lang="en-US" sz="2000" dirty="0"/>
              <a:t>, </a:t>
            </a:r>
            <a:r>
              <a:rPr lang="en-US" sz="2000" i="1" dirty="0"/>
              <a:t>Le Bourgeois </a:t>
            </a:r>
            <a:r>
              <a:rPr lang="en-US" sz="2000" i="1" dirty="0" err="1" smtClean="0"/>
              <a:t>Gentilhomme</a:t>
            </a:r>
            <a:r>
              <a:rPr lang="en-US" sz="2000" dirty="0" smtClean="0"/>
              <a:t>. </a:t>
            </a:r>
            <a:r>
              <a:rPr lang="en-US" sz="2000" dirty="0" smtClean="0"/>
              <a:t>Public Domain.*</a:t>
            </a:r>
            <a:endParaRPr lang="en-US" sz="2000" dirty="0" smtClean="0"/>
          </a:p>
          <a:p>
            <a:pPr>
              <a:buNone/>
            </a:pPr>
            <a:r>
              <a:rPr lang="el-GR" sz="2000" dirty="0" smtClean="0">
                <a:solidFill>
                  <a:srgbClr val="FF0000"/>
                </a:solidFill>
              </a:rPr>
              <a:t> </a:t>
            </a:r>
            <a:endParaRPr lang="el-GR" sz="2000" dirty="0">
              <a:solidFill>
                <a:srgbClr val="FF0000"/>
              </a:solidFill>
            </a:endParaRPr>
          </a:p>
        </p:txBody>
      </p:sp>
      <p:sp>
        <p:nvSpPr>
          <p:cNvPr id="5" name="Title 1"/>
          <p:cNvSpPr>
            <a:spLocks noGrp="1"/>
          </p:cNvSpPr>
          <p:nvPr>
            <p:ph type="title"/>
          </p:nvPr>
        </p:nvSpPr>
        <p:spPr>
          <a:xfrm>
            <a:off x="467544" y="269776"/>
            <a:ext cx="8208912" cy="1143000"/>
          </a:xfrm>
          <a:blipFill>
            <a:blip r:embed="rId4" cstate="print"/>
            <a:tile tx="0" ty="0" sx="100000" sy="100000" flip="none" algn="tl"/>
          </a:blipFill>
        </p:spPr>
        <p:txBody>
          <a:bodyPr vert="horz" lIns="91440" tIns="45720" rIns="91440" bIns="45720" rtlCol="0" anchor="ctr">
            <a:normAutofit/>
          </a:bodyPr>
          <a:lstStyle/>
          <a:p>
            <a:r>
              <a:rPr lang="el-GR" sz="4000" dirty="0">
                <a:solidFill>
                  <a:srgbClr val="0070C0"/>
                </a:solidFill>
              </a:rPr>
              <a:t>Σημείωμα Χρήσης Έργων Τρίτων</a:t>
            </a:r>
            <a:r>
              <a:rPr lang="en-US" sz="4000" dirty="0">
                <a:solidFill>
                  <a:srgbClr val="0070C0"/>
                </a:solidFill>
              </a:rPr>
              <a:t> (1/2)</a:t>
            </a:r>
            <a:endParaRPr lang="el-GR" sz="4000" dirty="0">
              <a:solidFill>
                <a:srgbClr val="0070C0"/>
              </a:solidFill>
            </a:endParaRPr>
          </a:p>
        </p:txBody>
      </p:sp>
    </p:spTree>
    <p:extLst>
      <p:ext uri="{BB962C8B-B14F-4D97-AF65-F5344CB8AC3E}">
        <p14:creationId xmlns:p14="http://schemas.microsoft.com/office/powerpoint/2010/main" val="13727599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a:buNone/>
            </a:pPr>
            <a:r>
              <a:rPr lang="el-GR" sz="2000" dirty="0"/>
              <a:t>Εικόνα 5: </a:t>
            </a:r>
            <a:r>
              <a:rPr lang="el-GR" sz="2000" dirty="0" smtClean="0"/>
              <a:t>Δημοτικό </a:t>
            </a:r>
            <a:r>
              <a:rPr lang="el-GR" sz="2000" dirty="0"/>
              <a:t>Περιφερειακό Θέατρο Κρήτης,2010, Ο Αρχοντοχωριάτης του </a:t>
            </a:r>
            <a:r>
              <a:rPr lang="el-GR" sz="2000" dirty="0" smtClean="0"/>
              <a:t>Μολιέρου</a:t>
            </a:r>
            <a:r>
              <a:rPr lang="en-US" sz="2000" dirty="0" smtClean="0"/>
              <a:t>. </a:t>
            </a:r>
            <a:r>
              <a:rPr lang="en-US" sz="2000" dirty="0"/>
              <a:t>Copyright </a:t>
            </a:r>
            <a:r>
              <a:rPr lang="en-US" sz="2000" dirty="0" smtClean="0"/>
              <a:t>© 2010</a:t>
            </a:r>
            <a:r>
              <a:rPr lang="el-GR" sz="2000" dirty="0" smtClean="0"/>
              <a:t> </a:t>
            </a:r>
            <a:r>
              <a:rPr lang="el-GR" sz="2000" dirty="0"/>
              <a:t>Δημοτικό Περιφερειακό Θέατρο Κρήτης </a:t>
            </a:r>
            <a:r>
              <a:rPr lang="en-US" sz="2000" dirty="0"/>
              <a:t>. All rights reserved.</a:t>
            </a:r>
            <a:r>
              <a:rPr lang="el-GR" sz="2000" dirty="0"/>
              <a:t> </a:t>
            </a:r>
            <a:endParaRPr lang="el-GR" sz="2000" dirty="0"/>
          </a:p>
          <a:p>
            <a:pPr>
              <a:buNone/>
            </a:pPr>
            <a:r>
              <a:rPr lang="el-GR" sz="2000" dirty="0" smtClean="0"/>
              <a:t>Βίντεο </a:t>
            </a:r>
            <a:r>
              <a:rPr lang="el-GR" sz="2000" dirty="0"/>
              <a:t>1: </a:t>
            </a:r>
            <a:r>
              <a:rPr lang="en-US" sz="2000" dirty="0" err="1" smtClean="0"/>
              <a:t>Sidiropoulou</a:t>
            </a:r>
            <a:r>
              <a:rPr lang="en-US" sz="2000" dirty="0"/>
              <a:t>, Maria, 201</a:t>
            </a:r>
            <a:r>
              <a:rPr lang="el-GR" sz="2000" dirty="0"/>
              <a:t>4</a:t>
            </a:r>
            <a:r>
              <a:rPr lang="en-US" sz="2000" dirty="0"/>
              <a:t>, Translation and spectacle, Unit </a:t>
            </a:r>
            <a:r>
              <a:rPr lang="en-US" sz="2000" dirty="0" smtClean="0"/>
              <a:t>7. </a:t>
            </a:r>
            <a:r>
              <a:rPr lang="el-GR" sz="2000" dirty="0" smtClean="0"/>
              <a:t> </a:t>
            </a:r>
            <a:r>
              <a:rPr lang="el-GR" sz="2000" dirty="0"/>
              <a:t>Άδεια χρήσης </a:t>
            </a:r>
            <a:r>
              <a:rPr lang="el-GR" sz="2000" dirty="0" err="1"/>
              <a:t>Creative</a:t>
            </a:r>
            <a:r>
              <a:rPr lang="el-GR" sz="2000" dirty="0"/>
              <a:t> </a:t>
            </a:r>
            <a:r>
              <a:rPr lang="el-GR" sz="2000" dirty="0" err="1"/>
              <a:t>Commons</a:t>
            </a:r>
            <a:r>
              <a:rPr lang="el-GR" sz="2000" dirty="0"/>
              <a:t> Αναφορά, Μη Εμπορική Χρήση Παρόμοια Διανομή 4.0 [1] ή μεταγενέστερη, Διεθνής </a:t>
            </a:r>
            <a:r>
              <a:rPr lang="el-GR" sz="2000" dirty="0" smtClean="0"/>
              <a:t>Έκδοση</a:t>
            </a:r>
            <a:r>
              <a:rPr lang="en-US" sz="2000" dirty="0" smtClean="0"/>
              <a:t>.</a:t>
            </a:r>
            <a:endParaRPr lang="en-US" sz="2000" dirty="0"/>
          </a:p>
          <a:p>
            <a:pPr>
              <a:buNone/>
            </a:pPr>
            <a:r>
              <a:rPr lang="el-GR" sz="2000" dirty="0" smtClean="0">
                <a:solidFill>
                  <a:srgbClr val="FF0000"/>
                </a:solidFill>
              </a:rPr>
              <a:t> </a:t>
            </a:r>
            <a:endParaRPr lang="el-GR" sz="2000" dirty="0">
              <a:solidFill>
                <a:srgbClr val="FF0000"/>
              </a:solidFill>
            </a:endParaRPr>
          </a:p>
        </p:txBody>
      </p:sp>
      <p:sp>
        <p:nvSpPr>
          <p:cNvPr id="5" name="Title 1"/>
          <p:cNvSpPr txBox="1">
            <a:spLocks/>
          </p:cNvSpPr>
          <p:nvPr/>
        </p:nvSpPr>
        <p:spPr>
          <a:xfrm>
            <a:off x="467544" y="269776"/>
            <a:ext cx="8208912" cy="1143000"/>
          </a:xfrm>
          <a:prstGeom prst="rect">
            <a:avLst/>
          </a:prstGeom>
          <a:blipFill>
            <a:blip r:embed="rId3" cstate="print"/>
            <a:tile tx="0" ty="0" sx="100000" sy="100000" flip="none" algn="tl"/>
          </a:blip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4000" dirty="0" smtClean="0">
                <a:solidFill>
                  <a:srgbClr val="0070C0"/>
                </a:solidFill>
              </a:rPr>
              <a:t>Σημείωμα Χρήσης Έργων Τρίτων</a:t>
            </a:r>
            <a:r>
              <a:rPr lang="en-US" sz="4000" dirty="0" smtClean="0">
                <a:solidFill>
                  <a:srgbClr val="0070C0"/>
                </a:solidFill>
              </a:rPr>
              <a:t> (</a:t>
            </a:r>
            <a:r>
              <a:rPr lang="el-GR" sz="4000" dirty="0" smtClean="0">
                <a:solidFill>
                  <a:srgbClr val="0070C0"/>
                </a:solidFill>
              </a:rPr>
              <a:t>2</a:t>
            </a:r>
            <a:r>
              <a:rPr lang="en-US" sz="4000" dirty="0" smtClean="0">
                <a:solidFill>
                  <a:srgbClr val="0070C0"/>
                </a:solidFill>
              </a:rPr>
              <a:t>/2)</a:t>
            </a:r>
            <a:endParaRPr lang="el-GR" sz="4000" dirty="0">
              <a:solidFill>
                <a:srgbClr val="0070C0"/>
              </a:solidFill>
            </a:endParaRPr>
          </a:p>
        </p:txBody>
      </p:sp>
    </p:spTree>
    <p:extLst>
      <p:ext uri="{BB962C8B-B14F-4D97-AF65-F5344CB8AC3E}">
        <p14:creationId xmlns:p14="http://schemas.microsoft.com/office/powerpoint/2010/main" val="4023080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4000" dirty="0" smtClean="0">
                <a:solidFill>
                  <a:schemeClr val="accent1"/>
                </a:solidFill>
              </a:rPr>
              <a:t>Contents of unit 7</a:t>
            </a:r>
            <a:endParaRPr lang="el-GR" sz="4000" dirty="0">
              <a:solidFill>
                <a:schemeClr val="accent1"/>
              </a:solidFill>
            </a:endParaRPr>
          </a:p>
        </p:txBody>
      </p:sp>
      <p:sp>
        <p:nvSpPr>
          <p:cNvPr id="3" name="Content Placeholder 2"/>
          <p:cNvSpPr>
            <a:spLocks noGrp="1"/>
          </p:cNvSpPr>
          <p:nvPr>
            <p:ph idx="1"/>
          </p:nvPr>
        </p:nvSpPr>
        <p:spPr>
          <a:xfrm>
            <a:off x="683568" y="1600200"/>
            <a:ext cx="8003232" cy="3484984"/>
          </a:xfrm>
        </p:spPr>
        <p:txBody>
          <a:bodyPr>
            <a:normAutofit/>
          </a:bodyPr>
          <a:lstStyle/>
          <a:p>
            <a:r>
              <a:rPr lang="en-US" sz="2800" dirty="0" smtClean="0"/>
              <a:t>Translating for the young, on stage </a:t>
            </a:r>
            <a:endParaRPr lang="en-US" sz="2800" i="1" dirty="0" smtClean="0"/>
          </a:p>
          <a:p>
            <a:r>
              <a:rPr lang="en-US" sz="2800" dirty="0" smtClean="0"/>
              <a:t>Translating for the young, on screen </a:t>
            </a:r>
          </a:p>
          <a:p>
            <a:r>
              <a:rPr lang="en-US" sz="2800" dirty="0" smtClean="0"/>
              <a:t>Audiovisual translation: the principle of efficiency and economy</a:t>
            </a:r>
          </a:p>
          <a:p>
            <a:r>
              <a:rPr lang="en-US" sz="2800" dirty="0" smtClean="0"/>
              <a:t>Subtitling strategies vs. dubbing strategies</a:t>
            </a:r>
          </a:p>
          <a:p>
            <a:r>
              <a:rPr lang="en-US" sz="2800" dirty="0" smtClean="0"/>
              <a:t>Impact on linguistic identities</a:t>
            </a:r>
          </a:p>
          <a:p>
            <a:endParaRPr lang="en-US" sz="2800" dirty="0" smtClean="0">
              <a:solidFill>
                <a:schemeClr val="tx2">
                  <a:lumMod val="60000"/>
                  <a:lumOff val="40000"/>
                </a:schemeClr>
              </a:solidFill>
            </a:endParaRPr>
          </a:p>
        </p:txBody>
      </p:sp>
    </p:spTree>
    <p:extLst>
      <p:ext uri="{BB962C8B-B14F-4D97-AF65-F5344CB8AC3E}">
        <p14:creationId xmlns:p14="http://schemas.microsoft.com/office/powerpoint/2010/main" val="3038295241"/>
      </p:ext>
    </p:extLst>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74638"/>
            <a:ext cx="7272808" cy="1143000"/>
          </a:xfrm>
          <a:blipFill>
            <a:blip r:embed="rId3" cstate="print"/>
            <a:tile tx="0" ty="0" sx="100000" sy="100000" flip="none" algn="tl"/>
          </a:blipFill>
        </p:spPr>
        <p:txBody>
          <a:bodyPr>
            <a:normAutofit/>
          </a:bodyPr>
          <a:lstStyle/>
          <a:p>
            <a:r>
              <a:rPr lang="en-US" sz="3200" dirty="0" smtClean="0">
                <a:solidFill>
                  <a:srgbClr val="0070C0"/>
                </a:solidFill>
              </a:rPr>
              <a:t>Writing for children is usually purposeful</a:t>
            </a:r>
            <a:endParaRPr lang="el-GR" sz="3200" dirty="0">
              <a:solidFill>
                <a:srgbClr val="0070C0"/>
              </a:solidFill>
            </a:endParaRPr>
          </a:p>
        </p:txBody>
      </p:sp>
      <p:sp>
        <p:nvSpPr>
          <p:cNvPr id="3" name="Content Placeholder 2"/>
          <p:cNvSpPr>
            <a:spLocks noGrp="1"/>
          </p:cNvSpPr>
          <p:nvPr>
            <p:ph idx="1"/>
          </p:nvPr>
        </p:nvSpPr>
        <p:spPr>
          <a:xfrm>
            <a:off x="1259632" y="2060848"/>
            <a:ext cx="6480720" cy="3240360"/>
          </a:xfrm>
        </p:spPr>
        <p:txBody>
          <a:bodyPr>
            <a:normAutofit fontScale="92500" lnSpcReduction="20000"/>
          </a:bodyPr>
          <a:lstStyle/>
          <a:p>
            <a:pPr>
              <a:buNone/>
            </a:pPr>
            <a:r>
              <a:rPr lang="en-US" dirty="0" smtClean="0"/>
              <a:t>…children’s writers often take upon themselves the task of trying to </a:t>
            </a:r>
            <a:r>
              <a:rPr lang="en-US" i="1" dirty="0" smtClean="0"/>
              <a:t>mould audience attitudes into desirable forms, which can mean either an attempt to perpetuate certain values or to resist socially dominant values which particular writers </a:t>
            </a:r>
            <a:r>
              <a:rPr lang="en-US" dirty="0" smtClean="0"/>
              <a:t>oppose. (Stephens 1992: 3)</a:t>
            </a:r>
            <a:endParaRPr lang="el-GR" dirty="0"/>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fontScale="90000"/>
          </a:bodyPr>
          <a:lstStyle/>
          <a:p>
            <a:r>
              <a:rPr lang="en-US" sz="3200" i="1" dirty="0" smtClean="0">
                <a:solidFill>
                  <a:srgbClr val="0070C0"/>
                </a:solidFill>
              </a:rPr>
              <a:t>a romance </a:t>
            </a:r>
            <a:r>
              <a:rPr lang="en-US" sz="3200" dirty="0" smtClean="0">
                <a:solidFill>
                  <a:srgbClr val="0070C0"/>
                </a:solidFill>
              </a:rPr>
              <a:t>about money,  </a:t>
            </a:r>
            <a:br>
              <a:rPr lang="en-US" sz="3200" dirty="0" smtClean="0">
                <a:solidFill>
                  <a:srgbClr val="0070C0"/>
                </a:solidFill>
              </a:rPr>
            </a:br>
            <a:r>
              <a:rPr lang="en-US" sz="3200" dirty="0" smtClean="0">
                <a:solidFill>
                  <a:srgbClr val="0070C0"/>
                </a:solidFill>
              </a:rPr>
              <a:t>a commentary on the mechanisms of capitalist profit</a:t>
            </a:r>
            <a:endParaRPr lang="el-GR" sz="3200" dirty="0">
              <a:solidFill>
                <a:srgbClr val="0070C0"/>
              </a:solidFill>
            </a:endParaRPr>
          </a:p>
        </p:txBody>
      </p:sp>
      <p:sp>
        <p:nvSpPr>
          <p:cNvPr id="7" name="Content Placeholder 6"/>
          <p:cNvSpPr>
            <a:spLocks noGrp="1"/>
          </p:cNvSpPr>
          <p:nvPr>
            <p:ph sz="half" idx="2"/>
          </p:nvPr>
        </p:nvSpPr>
        <p:spPr/>
        <p:txBody>
          <a:bodyPr/>
          <a:lstStyle/>
          <a:p>
            <a:r>
              <a:rPr lang="en-US" dirty="0"/>
              <a:t>Treasure Island by Robert Louis Stevenson, Charles Scribner's Sons, </a:t>
            </a:r>
            <a:r>
              <a:rPr lang="en-US" dirty="0" smtClean="0"/>
              <a:t>1911*</a:t>
            </a:r>
            <a:endParaRPr lang="en-US" dirty="0"/>
          </a:p>
        </p:txBody>
      </p:sp>
      <p:pic>
        <p:nvPicPr>
          <p:cNvPr id="3" name="Picture 2" title="Treasure Island by Robert Louis Stevenson, Charles Scribner's Sons, 1911"/>
          <p:cNvPicPr>
            <a:picLocks noChangeAspect="1"/>
          </p:cNvPicPr>
          <p:nvPr/>
        </p:nvPicPr>
        <p:blipFill>
          <a:blip r:embed="rId4"/>
          <a:stretch>
            <a:fillRect/>
          </a:stretch>
        </p:blipFill>
        <p:spPr>
          <a:xfrm>
            <a:off x="1043608" y="1624698"/>
            <a:ext cx="2952328" cy="4243972"/>
          </a:xfrm>
          <a:prstGeom prst="rect">
            <a:avLst/>
          </a:prstGeom>
        </p:spPr>
      </p:pic>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3" cstate="print"/>
            <a:tile tx="0" ty="0" sx="100000" sy="100000" flip="none" algn="tl"/>
          </a:blipFill>
        </p:spPr>
        <p:txBody>
          <a:bodyPr>
            <a:normAutofit/>
          </a:bodyPr>
          <a:lstStyle/>
          <a:p>
            <a:r>
              <a:rPr lang="en-US" sz="3200" dirty="0" smtClean="0">
                <a:solidFill>
                  <a:srgbClr val="0070C0"/>
                </a:solidFill>
              </a:rPr>
              <a:t>in the ethical teachings of Confucius,</a:t>
            </a:r>
            <a:br>
              <a:rPr lang="en-US" sz="3200" dirty="0" smtClean="0">
                <a:solidFill>
                  <a:srgbClr val="0070C0"/>
                </a:solidFill>
              </a:rPr>
            </a:br>
            <a:r>
              <a:rPr lang="en-US" sz="3200" dirty="0" smtClean="0">
                <a:solidFill>
                  <a:srgbClr val="0070C0"/>
                </a:solidFill>
              </a:rPr>
              <a:t>a central concern was family and familial roles</a:t>
            </a:r>
            <a:endParaRPr lang="el-GR" sz="3200" dirty="0">
              <a:solidFill>
                <a:srgbClr val="0070C0"/>
              </a:solidFill>
            </a:endParaRPr>
          </a:p>
        </p:txBody>
      </p:sp>
      <p:sp>
        <p:nvSpPr>
          <p:cNvPr id="4" name="Content Placeholder 3"/>
          <p:cNvSpPr>
            <a:spLocks noGrp="1"/>
          </p:cNvSpPr>
          <p:nvPr>
            <p:ph sz="half" idx="1"/>
          </p:nvPr>
        </p:nvSpPr>
        <p:spPr/>
        <p:txBody>
          <a:bodyPr/>
          <a:lstStyle/>
          <a:p>
            <a:endParaRPr lang="en-US"/>
          </a:p>
        </p:txBody>
      </p:sp>
      <p:sp>
        <p:nvSpPr>
          <p:cNvPr id="5" name="Content Placeholder 4"/>
          <p:cNvSpPr>
            <a:spLocks noGrp="1"/>
          </p:cNvSpPr>
          <p:nvPr>
            <p:ph sz="half" idx="2"/>
          </p:nvPr>
        </p:nvSpPr>
        <p:spPr/>
        <p:txBody>
          <a:bodyPr/>
          <a:lstStyle/>
          <a:p>
            <a:r>
              <a:rPr lang="en-US" dirty="0"/>
              <a:t>Prospero </a:t>
            </a:r>
            <a:r>
              <a:rPr lang="en-US" dirty="0" err="1"/>
              <a:t>Intorcetta</a:t>
            </a:r>
            <a:r>
              <a:rPr lang="en-US" dirty="0"/>
              <a:t>, Philippe Couplet et al. - "Life And Works Of Confucius", Prospero </a:t>
            </a:r>
            <a:r>
              <a:rPr lang="en-US" dirty="0" err="1"/>
              <a:t>Intorcetta</a:t>
            </a:r>
            <a:r>
              <a:rPr lang="en-US" dirty="0"/>
              <a:t>, et al., 1687</a:t>
            </a:r>
          </a:p>
        </p:txBody>
      </p:sp>
      <p:pic>
        <p:nvPicPr>
          <p:cNvPr id="1026" name="Picture 2" descr="Pages from Confucius Sinarum Philosophus (China's Philosopher Confucius) , a translated and annotated edition of three out of four Confucian &quot;Four Books&quot;, by Prospero Intorcetta, Philip Couplet, Rougemont, and Herdtrich. Paris, 1687. The front page had the introductory article, Philosophorum Sinensium Principis Confucii Vita (The Life of Confucius, the Prince of Chinese Philiosophers). According to D.E. Mungello (Curious Land, 1989), this work represents the result of collective efforts of several generations of Jesuits - starting with Ruggieri and Ricci - who had used the Four Books in their study, and continuously improved the translation and commentary." title="Prospero Intorcetta, Philippe Couplet et al. - &quot;Life And Works Of Confucius&quot;, Prospero Intorcetta, et al., 16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628800"/>
            <a:ext cx="4144447" cy="3548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848872" cy="1143000"/>
          </a:xfrm>
          <a:blipFill>
            <a:blip r:embed="rId3" cstate="print"/>
            <a:tile tx="0" ty="0" sx="100000" sy="100000" flip="none" algn="tl"/>
          </a:blipFill>
        </p:spPr>
        <p:txBody>
          <a:bodyPr>
            <a:noAutofit/>
          </a:bodyPr>
          <a:lstStyle/>
          <a:p>
            <a:r>
              <a:rPr lang="en-US" sz="2800" dirty="0" smtClean="0">
                <a:solidFill>
                  <a:srgbClr val="0070C0"/>
                </a:solidFill>
              </a:rPr>
              <a:t>Carmen </a:t>
            </a:r>
            <a:r>
              <a:rPr lang="en-US" sz="2800" dirty="0" err="1" smtClean="0">
                <a:solidFill>
                  <a:srgbClr val="0070C0"/>
                </a:solidFill>
              </a:rPr>
              <a:t>Rougheri</a:t>
            </a:r>
            <a:r>
              <a:rPr lang="en-US" sz="2800" dirty="0" smtClean="0">
                <a:solidFill>
                  <a:srgbClr val="0070C0"/>
                </a:solidFill>
              </a:rPr>
              <a:t/>
            </a:r>
            <a:br>
              <a:rPr lang="en-US" sz="2800" dirty="0" smtClean="0">
                <a:solidFill>
                  <a:srgbClr val="0070C0"/>
                </a:solidFill>
              </a:rPr>
            </a:br>
            <a:r>
              <a:rPr lang="en-US" sz="2800" dirty="0" err="1" smtClean="0">
                <a:solidFill>
                  <a:srgbClr val="0070C0"/>
                </a:solidFill>
              </a:rPr>
              <a:t>Engelbert</a:t>
            </a:r>
            <a:r>
              <a:rPr lang="en-US" sz="2800" dirty="0" smtClean="0">
                <a:solidFill>
                  <a:srgbClr val="0070C0"/>
                </a:solidFill>
              </a:rPr>
              <a:t> Humperdinck’s opera </a:t>
            </a:r>
            <a:r>
              <a:rPr lang="en-US" sz="2800" i="1" dirty="0" err="1" smtClean="0">
                <a:solidFill>
                  <a:srgbClr val="0070C0"/>
                </a:solidFill>
              </a:rPr>
              <a:t>Hänsel</a:t>
            </a:r>
            <a:r>
              <a:rPr lang="el-GR" sz="2800" i="1" dirty="0" smtClean="0">
                <a:solidFill>
                  <a:srgbClr val="0070C0"/>
                </a:solidFill>
              </a:rPr>
              <a:t> </a:t>
            </a:r>
            <a:r>
              <a:rPr lang="en-US" sz="2800" i="1" dirty="0" smtClean="0">
                <a:solidFill>
                  <a:srgbClr val="0070C0"/>
                </a:solidFill>
              </a:rPr>
              <a:t>und Gretel</a:t>
            </a:r>
            <a:endParaRPr lang="el-GR" sz="2800" dirty="0">
              <a:solidFill>
                <a:srgbClr val="0070C0"/>
              </a:solidFill>
            </a:endParaRPr>
          </a:p>
        </p:txBody>
      </p:sp>
      <p:sp>
        <p:nvSpPr>
          <p:cNvPr id="73736" name="AutoShape 8" descr="data:image/jpeg;base64,/9j/4AAQSkZJRgABAQAAAQABAAD/2wCEAAkGBxQTEhUUExQWFRUXGBgbGRcYGBgcHxwYHRwYFxsYGRoYHCggHBolHBQYITEhJSkrLi4uGB8zODMsNygtLiwBCgoKDg0OGxAQGywmICQsLywsLCwsLCwsLCwsLCwsLCwsLCwsLCwsLCwsLCw0LCwsLCwsLCwsLCwsLCwsLCwsLP/AABEIASsAqAMBIgACEQEDEQH/xAAbAAACAgMBAAAAAAAAAAAAAAAEBQMGAAECB//EAD0QAAEDAgQDBgQFAwMDBQAAAAECAxEAIQQSMUEFUWEGEyJxgZEyobHwI0LB0eEUUmIHcvEVFjMkU3OCsv/EABoBAAMBAQEBAAAAAAAAAAAAAAIDBAUBAAb/xAAwEQACAgEEAQMCAwgDAAAAAAABAgARAwQSITFBEyJRYXEFwdEyQoGhseHw8RUjkf/aAAwDAQACEQMRAD8A9MwocJUtyyRqk7xvUTqku/CIuSQTExaZFBjFKgFRWpOhF79YoHHCbMGUj4jmJPOD9YrHfKGWgPuPmcCyRXDy2SVokSADPzonCthTXdqcCFKJKRpadD6014c5laQHLzb+73Jqsf6hcQRhmUoQgLddUojmE/nUPLQUCYaXcD4nGeLeN8Xh1SWgXCmBCSAmQNL661W3O2KwSFsLmT+YesTTXG4lPdodaZs34SpVjmIBgDfnNJ2khRzu3m8C/pypHA5YX/GLGRoYrtP4Uq7lzxfCDGxitf8AWX3FBtKO7ClRrKo0zdIFRJNyQL8/25UfwkJQFvLICYiTym5mgXIt0BDVmY1HjCcqQkEqjSb7zXaZMkyTv/NLMLx9hRHite5BAPrGlMisGcpBB5VwkjuNBHicrAOo2+/pUzEAHLAuNY/byrlsxBN9og261y2nNO8Cfs0aNRnZKUFVpg5RbnHM1BikKT4TtG82N7edbWqwkc/lYAchXK1SB0GsmiZxPASJQ6zXLiOlx1qXyFaNKudnCSR/NANcQPfuNK0gKSefSmLg51WsU/Lji06oUAOsR/NEGqA5rmWrCrSjKVJzA5pE7chuKJxqBnHdpVl+LXQHlFJcJiw6gKSZB1G4PI9ad4DFZAUwSYIMnfY+lUY8nG0zx+ZFjMMgwUEAETB94EVlFcKd/ETMHYWHWsp+PEub3XUEsV4nHHOLKC0obT4ykSYkxROAxpS38BCzoEpn1PKq4vGpaVmcUoqVbLNyev7VBi+0bxSEhPdo66kVC2Q2ajKHUtznFlhuVN+I6AkAD01pB2nwv9YEAKSh1IIzDYakdL1XFYhROqifOjMNh8QQVNot1Nc3v8xbhR3KxxN/EBQS44oggDoQkQJGhtv0qbBYlMWUQR0pvxNlYQUuoyrPw7gyYkH1oZngLQRmXM2AvrzJ6fvRFlIo8faIah1I2nnHj3bcrO/Iedd9p8IS4wzo0lOZXUyJ++tek9luGYdtoOIQEkwOmYWn1pX2i4G26FLgJciQQbCJOlAWXFTAzgcKDKX3W5gpOgTMDpppUzLikQGjOawAuCegqXD8LfKQQyqDoRoetPuD8AWhXeL+OIAH5Z3n+6lFxfJjERjIsJgXEGXHCpR1A0HSP1oxKiPvWjF4LrW28HzNB6gPMq2wDb6VXuOsONkOpccCZAIBkJ6kHUVaXkAGhcaAW15oKcpmaYr0bgsOJW0cTfbyk5XU77H3Fqb4LiyHbCyt0mxFLOGYVwteJMixBGkVxjOGAkxYjRQMEb60eQgHmTrkMdcQf7tta9cqSfXaq/gE+EBWp366ma6w+NWtp1hy60pJSf7h9iiODlJy5zG8xPW43rjWo/jCc7qi4OKYWXUCRPjTsR+9Wfg3EEPDM3vMydOhtY9aVcYwRCCsEFKiNNp2I/SlHY5tQxDiQIGUkydY3E1QnK8+JxG5qejPgNkLSpKjAMA6HcVqoRglKQFFMD+6QAR586ymEuP2eI2h5lcYdaQpS3PxHDfWw8qGxLhWcyrk6VprAESoxBsJ12/cUZ/QLAJULD7tUlXXMYKnHB8GVOC06Wp5xBTjagElIt0+goHs+r8RQmLTej+KoSCoqN8sz9BXiPdUmfuc8ZwzbrMKJU4m6VJkCdT52pTicE4llKyQpsWCgPqKJZ4q2EGfXy39IpOvjhWlbSUSgixnafiI0FGEoRJEtvBMYe7S2SMqjfpGkev1pljkFTd8pKoSki9zYDrVMw+ExLZ8VuQUkgcx4hTjhHHwvEoz+DIk2OmY6q/Y9aldT1ACkkAy5t4bI2hPJIHtao04c3NHh8FJJNgJJ5b0u4dxEuIEpuRMxY7R50BwkqWE1l+IK7hzz9a3/S2vcUW+0oggJjp86jbSqIyxtbymKUuPIByI3ZYuJcVh8pMUi7SvJDK0ZgFEWG8SKf8AaLFhls2lRgBPNR0/eqchnNJV4lHU/e1UC17kOZ64ED4SpKI8StQasWIx6FJJQIteY1jlVecw4bNwY5j9aifxS4ytJsbE7np5Uw++SBqhWDYWt9DkDIEqBM3nlFd/0TjBMJzt3ixJSPT6004PhChpIMJcElW9/wBf4pnw3GsypLpB6pVYUxWBO2UhRt5laeUvElKEIyTNzmgczfWaedkOxQZdWp9QWtQiQSAOUU8/pJOaQtCboIMHkEnpWPcSJVdJRJsSd/PerMdJe4QQvxMw+HUsqZXCW03BA+E7X5nrWqIDy48KiDJIPPYzzrKcPTr3LcKz4lHcUjuydV5hfYAXMfKrNxdSlMtnYpB9YpTjeFZEIP5coUT1UZIv7U2Lk4Nsk/lj0Fh8hWGWowkPPMrS3A28hSjCYJJ6A/rXD/E+8USAMvX5Ut4mkrc5gbc/4rhJNqp3UAfM4VBMh7QoPdEpVawItcE/Si+GNhKQ3+URP+SoFzz1rjFtoWjIoWP1oDBYlTKwhd0yPF7V4scmKh2IvbRnoLjpSQEE+BKUmDMkDcb6x6UBhEtqxLagMt7ja/LoeVcYQZ0LM3mRzsb/ACNMuBMhx9CgBKQe8Ea6ZT6/pUJYkkxyAEiXNsRyg6j78q7wrYUf9p25xy5Vyp9tI8agJNpMfd6JQbXvpOXnr7Vs6HRWBlZuPjx/uNd6O0CdpSMxEGReYtfYHc1oNeJVrSCDOp8tortxOYFMkbSDfzFc4pTaUgOKAEiMxiSLj1tWscKEdCK3kSl/6gcN8IeGbwrCSDoQdCPWBSJtrOAJgDWANf1FelYlSH0QnK4hRIUZ0HTrIqjce4SMORCiZ0vf1GlY/wCI4AnvTrzEsCWsxdjMDGZX5JAnzG9Pf+2C8UrZKUtlKSBfXf0kVvsrwjvQpayS0q2Q3CiNz5U4adLbmQmANB02qF6wIuTItq38o/BpxluvEqvGOz76lpZshAJUp8T4v8AOn60lc7JtpkwITN1HU7RXonHcaCmBtf7iqdxvEIQ5lCSokJgTYT+u9V42QoWTgdRebA6cmAcPHcnM24UxrrfaIOtW7g/EkOqCF5JUPiSbTyvvXn3G8SW0xpIUQR7VvstxksCyEqJg51CSD57XPyrwJX3DqLW56o7wtSTKVCNpGn3rWVVU9uVqVlUgAi03yxz51lUDPjAh0TBeK4kqEE2sEjaOnSusZiu7ZSjUJA9/s1vhrffZnnTBzWBtbUKjryFAY9edcAa2FY646JBi/Uo8Rc0xKVqV8RUR6CwH196iLYIjl8xTENQFidFkewH61AMMKN25IjFeL8TOm1dNoBsRPnRGJYgAzrXOBGcx8/vyrwPHEMG4Zw57uzKJJGbwm8pIIIHWrp2aYKWUuGxUJP1qv4fgSsySD61cGQAlCd42005VNlbcNoj0x7TcMdwYWBmGunSaZ4dkJSANvsmk7jy/CEXB0+uvKmbTJSBJvGlbWgbcKReIWSgtkySMpMc6TYjAFSlLXBVcAkWCbwOmpp6lHO9VnHdqmmytJSfCog6ajl0rRctVGJBU9ThB7pckSDrltr961oYJDqjnBkydTIEwBRGE4w1icqQmCuQJG4Em48q4wrWRZF5m8n7tvHWsb8RcLjII7PEIoGFwrhhThx3cHLJIOvmDSjjXEHHVy23CU2zKF1Tv5UzxzkdaNw7IWkHYjauYdU2XCMfdSZN6ZQw6sSvss5hmUZjyt6VUeJ8Uw5fUFmIPxqOh2EDX5067WupZVlakHVRnbSqoGQvUA33qh9QoGwDiaWtyplWlv9Ii4gpx5woAVYkSZAjWb00kNpiNBTDEtlBBULRAPOKDxKM0SNKnfKGIAHEgUARep0q8UxWUWywk2PhrKIOs7Yjj/uB0jMlIEfECnfzHlRGD4i0Qp2fxhZLR3J3vt1qvOcUVmKS4VtLgpC1Em1sqiNxQePbOYFteUgc/lpRnEo4HEmlsGHISEzJuSeaiZJ8pNcFtQ15xVYa4q80mVLSY0yyT5RTTC4hx1OZRI3/5rPy4XTkkVPcCGIYKz5SaJYYWENtJEhWc5bXXMTOogAfOo+FsBTiUlwpBm/pp6mBTBrO4gJbHdoC1hRB8j4lbm50pmAGibj8JI5lqwaPCgGLJEwI23G9zrRDjUi0k30naT7aUFhn0NlpJU4PAL6iBoQTtetP8XTlGQqV8Vk9dL+sU1/SQk+f9SxmFRphT+Im1jz8j7Uz9j60m4Vjm16qyqiMqgRpqb600SynoaNPxFsftTo8+IrYrctO1mbZfntXlnHlKOIfGkLJO/OPfNXpqsCI2qh45KUvvoUcoJO0yRlg+U1Th1WTK1OIe1FHEJ7JEqUyYASM8J3hSbkn0HvT1wQ7Gmv16Ug4XjEISgKUoFECEjSUhMzqfhn1NN+IPJQtJKwQpIOvUfpU+uyNQWuO56wo3D7STibqQkkGY+7c6ZdnHgpgHlNV4cTU4nLlGuUeVzPU2irLwbDZGQmpMVJktPiAKJJnn3aIlT7itpIHpak2S95+96e8ZGR5xKiACoxPvr60IhlJEgj3H3yrysbgE8xTClXVNtK6U3amDrXlpt9KExKggeIgfX0Fe3EniAzSItQOdZXaG1qEpTA2KrD2rKYoMDcJrEf6fuuGW1hPLNoOk7+dBO9h8W2QlbjQBPxST7CK9N4ZCxnGh8QJ0y7D0pZ2hxAU0FSDkVfkenl+1G+ufdsUCvrFPk5pZTXOzIw7gzLDqiJB0AHQTRJbMD6VPxR0d+kE+JKASOQOlRLVOgqTJkdjbQLnIQTYDWrFgMCQ0EaErmfSNNPI0jw8pOabinuG4oCAFWileqV6ngWF1GDWAHhJJOXSTp9zUndpSRFh8qhaxd+YPKiHVBQtas7PvJsmGjEn3SRuD+9dpaNhJqNtUAW9anQ5c3/5/4qdFdnAlK7fEH4y8cqRJgqyz1sI+YpS6hK8xKRnSSIveCRp6UzDTjzrIJlIc8XQoAc9QdPSou1WBUynOHDkKr7EEmxtrcxfnX0GPT5NgyT0SJcbkWA9KICkquU2Gsi/pSdx3QjeiWMXER0Pr+1DlQ1xPXG6mEEgiB5c6lcagSCd4v+1KVY8yQB6/U1DjypZSZVEiydxe4H9w16xFBgQngmCQTJncpBJMn3oFbaFap8iLRXOJWtCsixBvHVOgI86iDwptMpowyBEeIwZbdOZS4NxCiLfvTZOGS2AtEKkjxKn5kzRGIaS6nKoX2PLyNBYTiBY/Bduk6E6HoarxvvFeYogiEYjFq2EnkDIHtpWqMbbSUBIXA2SE+us1lCD8iLsiFoxDjH/iUMszlUJA5xuAeVA8Q4xM5kpROkElJProaacRamedV7jOBC0KQDrHoZmxqXGQxG6LEH4a/nWtZMzAB5gfzTEuRS5tASQBYARHSiC5XswBaxOA3CS7Ufe0Kp6KjL9AMZjkEd4HiBSqNRVgw+ISoSDVFGIAjqYoxnFqsEpJzctxvPKhbBccNOXPEuaXSf0o0uBCBOpEE6xubH2mqmxj1AgFSfQg/wA11xLiZSlSlEqgG3z9q4uHb13AOFlsGWvstij3q0C6SAqRsoQI+Y9jVf8A9QON9673CfhaIzX+Jd7eSQfc9KN7KYdTTSHkKK1rAUtM2I1gciAbeVUXiyCnEOkyCpalQdYJmq8GYFTiB5Ec+JlQQppcpPnU6aCtA2tUqSd9K8RxAEMRr9adYZCVeBRywpJSeekgclT9arqHJNqecPwhdcypAkiZKogApkiBciZjpXMabmodwk45MH7fpCVskfHChH+PP3qutLmYqzdvmjnKwkqCGzJ2F5mTrMjSqQw4ZNUNjJXnxON3HjLhFq4x2HS4kpWJB+5FQMuzAmiFuTU3KzlcREW8Rhz4CXW+X5gOXWt0fjMWltOZZtW6rTJkcXsv6xctOMUCbmaWYtevKo0vnQ6iuXKjK7ZNuEGUd6hedisUIIrnFkRXQORPLUDZUp1zLTBzhEWWrKeUkqM9BFV3GOFKsyTB8/nNE9n8Qt3EZcxJULSozqOe9WPhbbvU0AJraFcZYBx3LXwzsgtwjMqEi4N/oTT13B9w2AkDw6jnz1p2woBCeopZxV3luRry51jZcrPVzcwoofgUIixb5UlH4eSTM2+oH1pfxNUNuf7D+1WHG4L/ANMpyCClaB5CSSSn1Aqs8WWAkZ5ylSZjkDPzNqtwrQXjuY+sN5iCZ6DwLDBvDpCdmwR1VEmqV2lxSV92ofEcxI5AR+9XZ1/KgREKTKeUG21ec8bcHerI+EQken81Fo1LZiSKMZqiFx/eCd/e/wB9Kgdx5OhtWBEkxfyBplwfs8474gMqdpGv8Vs+xeTM9UZuhIsPid+dW/sc7L6RPxBQ9xVTx/DFsKAWmJ0O1N+yi1d+2EmDmEUCUHDCFRHBlr7Z4ZRwT+X4oTPkFJJ+QNebI4aoDOJyxy+de1cUYSQsL+FSSFeRF4qqYnhzLWFSy45k3KpGboL+YtXNU5w9dXGqm+ecB3xWO/uaZNqoTFYZrvPw1HL/AHEeV71PcKIJmLTQvTAVFEUZXMUo4jEG0obMR9fvpWU+4PgwkKJAutRPuf4rKvLEABOqiqJ6jTG4Y6g3oOV6fOm+KFAOVmbjVTPK83AFpOp1qB1Uj9KJxLkUEpdGvPMJODFeJbJtUOGxBbUlaTCkGQefSmWNRb6ftVk7JdhHe8D2LQEITBQ0qJUq0Zhsm+lWnOiYiz9f1mlgskbYdwPto0pAS4oIVslYIg+ehp/g8GpapUJQkZs3S8efOlfaDgaf6jKE38KtBAmAYnSrbhWENNqCiYT4SSdgADWVqMWPGFajz4/KaS63IysABfzAeMvs/wBKcikrccAACVTmBI22tOtKOH9jipoO4srJKs3dA5UhIIKQYE+d6JaabcUkIbCEEwEgAX/uMc7+gNOO1vHkMtkZrgaDy1+VOz5qXaBTVwPj+8kxgu9tyJXu1vFA2W0tpEJBCRsLQPaZ9Ko/EFEAJSbn796PecU4c69ToOX81w3hz37ZABOYQDpr9aHTrs/a5Pk/Ji3yerkAHQ4l77OdnG2mEZkSvLedjTXhTV1IMGIj9qa4LCwkbncfvSvH4hLDhWbJtJG0mJpObBlr1G/8mjjo2okHaThJeaUE/GLp87W9qrHYvh5ZxAWWVmM20HNERfzq28W40ltolKgpZHhAMyTpMbb+lA4TheMfQM2IhEySn4j05VVoRkYe3xJ8oH70N4hjgVfjwDBKWk3J5FXPTyryDiXEVrccLhlYJBnlqK9eZ4WMOFuFxayqfjIPSbCR5V4zj4Lzx5rMjy0+VWjGbtzZiGYVQm2Xieho3C9aBw7UGZ1ojEoWqyCEjc7+lKyAE0IubfxACYn4ln23rKmwmESgTqeZ+7VqvHPXAgbTLBitTSt9dNMbAJjWlL4qepnwLEuUMnxVviCwKzs1xENPodWgLCVTlO409709E9m6NRR5lr7I9nwHEPYlJkEdy0qxUr/3FDkNhvrtV5W+HHkpBvz5GxPzNLX+NYTFQW3Cl2xCVeE2nwgmx12o3B4QoczSEmVSD6a9LVmaos5AYeamzpwqj2/EXcVKk40E3luxHQHSdyRFQcUx6nkSEw2kk5Tqo6lR6X0qHFYs4h9CgBkakZt1EmY8qzDuFx4+GUMgk5bgqURlH6+labH0cC5GHKji/rJuWcop7MZcFYypLiwQsiAOnM9Yi2wqu9tXA44GgPF4VK6AXPvIA9at+LelPVRSPSRPymqRxR3PjMQRupA62Smw9dqw9MzZcxyN2JVqF9LDtWMuzGDSc7itURlkWk6z6fWjcO622p3FqSF5YQ2OtiSPvepsDw092GZylXiXzCbe09aG4Upp3FqzqPdsEIbQSMuYamP1rUU1+cVgxUtmGYXj+KCFKdY10CVQQOSpFQ4DG943iG8QMxdUYANgAPCAeka0yRxZOIW+iQUtkC56eKLazSTGcPWlQKTmHP3g22NUZ8jqAydfWaGjx4s4Ic0YTwPCIZSVLSnMJEkQItpzqx4bjDQSAFJT0kCq1wf8XEpBbUtLTZBJ+ELN7zqYgdKn/wBROHpVhs+RKHEkFBSLk6ZSNwZijxsTjAHEj1O0ZD95B237TJDZQ2QpwxoZCRIuY36VV+A9j3Hk96vwIJmTqeZFZ2U7JuvugqbKG5lRIi3ITqaddsuIYh38PCtOf0zZylSPzKFiLflFORNq2x/vJGJJ4lf46hTf4aG0pQORSVKjdUEkeVKm3qFeaImZCtwZB+d6jCiDSvTBE7UbJXWUAnECspRxGelq4iYuKTvKp1xVqCQaTYqwpQIMyzxFOKRmPSgjKTrFMVEUBiSBfnVmI+JThHEnYenX761a+E8aV/TqaklQJAJM+EjQTVKZGpM7W5k7Crx2R4EqUlYutQMf2pA086DJiUnn5jwdp9stnCMH3bInXUjS550t4AuHHUbqUFWG3iq2cRwwLDgFo35kfYFUtvErYX3qUzbKQRYjXeu63Cc+MoPpGYX2OGMsfF+IJbQFKAhIMeZskeZNVvgq1IcStbYlxRUVKkCTMJ02qLGY84h4OKACECwmxWRv1A+tA8c4gopSAdPlNh9ax8WFsZ2eT5ncuoD5QPAlo4pxEow5LYEuElbgJJifiAO21eduoUcuQHvCSABqokmpv+qLACSolIATlm3MD3q/f6YcKSpLmIUkFWcpQTskAEx/9jr0rR02NwaYx+TKCPb1J+wHY4Ns58QmXVqzEKuBsBG53p1xvBNoQQkEGRCUHUnQRtrVgbcEkUq4642y2t0gFSQVC8GRF/pWk2FGQlj94rHkYN7YN2fweVI0OYla1DST+UHel3arGJw+IbffbU4iUpbyn4FHUlO5MWNT4bj8MZzAAvFhreOh9KQdoMYcUgWslcwDN7wr51n5dbiA2gfxluPQ5Mr+7q+Y24p2ySpGXCpWtarZikpCOpkSfIUkwjS20pSFn5wTrNIlqW2Qc0Raf3p9gOKJcTBICuu/817E6Zo7Ufh76cbhyPpNYplDwKX0hfXQjyIqrca7Mra8Tf4rZ3Tcj/cKt2Jbnz50Gp5SNDHSmJgbETzIXYPVTzxWHO4I8wRWVbn3iqQqFA6gispu8xWwwziatQfiGvnVcxblWrt/hS3iCpNgsT6iqU82o3NTHCFaplZwVfaJA4KAWi96nccULUOGy4QgfEsx6ak+1U41IjsNgRxwBvvXUmPAi46q0ny1r1bCqS2jOuAqNztGl6qeB4OlhAVvbp5ClfaPGrUgpK5kWSBvpRn29CMvmXnjbzj3dpacUhMHMAAZmAJ8r2pTiMKtMpUrNkQSbAXOnyTSrgPGnMqZScwgZozA9NedM+K4tRbMpIkySYE9ABtVLMGA+1dTo44lQYxRSVj/ACEj0tXOKxEqt99KhV8bh6j3iosMJWdhyrKbGu8mcAtpNhOHqdcCUTJPoOaq9p7KFCGkMo0SkQenM8iTNqo/ZHhisve6CZJ5JBjfmZq9YPiDQyBEDMfeNh/NUq6ArZ5/p/uWridlJA4jfEXBMTHWD6GqYVnEt4xJVmW2MsWsLL21uI9KtWMxYS2pRtY2qs9gGcxxCzBC9eplRP8A+qLNQyjGe6h4EOxsnxUQAKU0AUxEXM+Xymp8yGkykKmwJ2I3Iot8uDM1bL3mWbaESB86Cx6TJRHw2Br53Iu3gj7z6bE/qAfB54M74rhApsFEKCoIHM0hf4bksZB5Hbyp5wDEBCiFXHI6Dqmm2IwqHfiEbZhzvA8qoCFce5epz12wvsbkSoB5xCAASoEgBJ1HQcxXX9ahSiklVtRA1o3EM5Q4tVijwpEa7ZvOpuCcKR3SnVlO5uAeutMbXMi23MXl0umKlyPpx8mIMTjEJSogEEmBOw/espPxY5itWxX7Csq/DiG2z5mPqcm16Tqelf6gtZkoUNiR8qopbkV6T2jUlbZEiReDFefOLKlFLaZgxO08p3rufEzMNsytQnvuIcWgklKBmVvGg8zTXs/wlSVBREqHyHICrdwLhCEIEiZ+Im0q1JPTYVJxNoNkFHrFrelU7Rix89xYETdouJhAAJ0HzqsiZ7xdj+VPIcz1ovtAczyBrqfQaUNiXZAJ2OlIzZ94AA4nujLh2dSlDQgX67ReaYcbWFsyRHhEe5pZwdSe7VJ1i/saO4rHdAJNhz8v5q3PjKgAdETqEGUFInN/uPy/4o3hOALjiUpHiUQBUC1gKXf83vIGg516H2A4CpCg+4IUR4UnZJGp6ms5MTZMteLnADdxtj8EGGkJT4UIjOYmYnbe5pPwZouPyURmEkxYItA6KMA1beLNkpNhHXf+LUt4g6lptBMBJAmLeKLelqs1mkVX9Q8KO/0mvpNVWH0lFseBAO0+KNkxc6JnVUwCfK5ig8BjS2hDaJBCwVwb2Im3KBS9p4u4gunxZBcdTpHkPrU7pQopUNomNddPYV882rY5i/z/AC+BNJdKoxemf8Mm4kVHFuJSTrmjrA/SKhUPF0Ox9K1hnld84sQowbHWDuPapEpJTIF8x30BH7ik5yWNj7ytF9MBfgAQBxBgHSDfSfOo3eIkhLYMItfSb6ehvRzyAlcq5abHpVdOG75awDCUyU+Wwpmn5Wz1HftA8dc38f54jHimKU9lgSlFif7jt5xQONfKylCTp8YB+Le1F4XFkgKgDu7Hlp8VJyPCp0HUmBz6+dGi8yDUZaUAdfnAeMEQ4ofDmAHymsoDibpDSQfzKm9ZW/iUBBMLNy0ueOwhaWQsBQBuQNP90/WmbGHgJUPh5cvarHwLEtuhxp5CQ9H4oMEEHQg8oqoDFhtbreayVEDeRNj7UTg4xvJ7kr3uqN+/kgJsga+lV/j3EypWRs3G/Lr51yMeQkpTqaCbaiT6zUGTNv6gHiCJZglRJKjuaEx6iASPTzozELi5oXDslxYJ0kH0/miw4y7gTx6lg4aSG4gwAPkNflRrz/gAmTUjaglqOY+5pe4qBWxmbe4HwJxBQg3AnmW8SlLjYJJBCpNidj6ivUOE4gqkgb+3SvGOI/FI11HmDIr0rsxxbOwkj4o/5mp8G0ZCDGXYqWrGYkBOYxA08+dUzjuPLiUJ1Tlzq6XMfLapeOdoCUlKRM+H16UkEQAD4jGdXQaI+VZ/4vnV9qKeppfh2Jlb1CJNgwWmsySCpy4Hrz8qHXiG3DJBSokkxbSw061FxLEZ1ZQIjXLpPpQbCyViI1SJIjeTWMmPd7vJm56gu4WhYzSDefu/pTjBunKohJJ+s1X8arKtZ/yE/frTPAPnMI0NecVRluVNycTePacdTmX4EjnqYreIwgISptOVoaE6n+KZrbEz8R2k2FKcXjwltaFkEyQlI0vp50nG7EbVkwyNYCj9Iq47igFQiwiFRuNx6H60DiVEJSLRsP1reHaU4rMoWGxt6VX+L4/xltJ6eQ5CtjBg3EKPHczNSwx2Lv8Az8pxjHu8c6JsPSsqTDM6fPzrVXu4XgTHuW9h917EB2CEXSf8+saxXfFMIoqC0pgxcREimOMQthGdRGTPA9dPWpHMV3iZ5VzKARyJzJEjDZiTbpUq1gJqVaCdK1iGTl896kCV1JmEreJczKubC/pTLhQ8MmxJn0tApXiE3CeZlXkP3NNMGVflbUoRsKs0bhGszpU1G6ngRQz6rUIrEgxqOYNvepW1yeQp+47i07XFRdxDWfT+aE4Zx9WGWpH5T6xNMce1IIqtYxqTm9D50ogDJfzOr3L2jFIWUrbXK1C4P6bR0qLF8QQ2DKvGDpzO5NUBKlJ0n0NO+z2GGJUpC1flzAnzA/Wos2jXlyeJrY9a1Ba5jDCY7MYIkkyY+lOsMtAyqiJWNrQB9ZHzozgPZhDLgUpeYi4HpEmfOmGH7NN+IlwmSco/tJuTHOkLiGVv+uMbV7b3r+sq2Oe/EXqQpWmnlWsO84Igb26E/pQvG8Uhh9SVkuEna0VvA8ZaWqEgpMCAT+1GdM9XU1f+V05UDnqO8U64q5JyjlvahgEzYGY5SZ+grbWLvB9KIwqwVSadg0qUGmTqNfkYbV4Er3abFLQ0Akd3m6yqP0qp4ZuSetPu27pU8BBCALUnwyYKa0QAqmpmWT3G2Fb8ImtVIjpW6z2Nmdl4wHCO+CVPPqXBkNnSNvXrRGJZQmQmhcfLKpElG0bDlQhxgJEaka9OVezOd1GJyBt3MKU3AkamY8qWY3F3ijX8QIiLCkWLUJMUG6B55mIbQCVq85O0U24ZjAElQUCCQLdKp/H8XlaUJuq1LcIyoMF1LhRlItsfSqsKc+ofsJQi7lMunaHEBxQgQb3+9aUsYwgQZMcqCONUpsLUIUaDbdM3rwLkmBsEdOY5WyT5mlri8yjP2edYHCRUbaSK4L8z1VBjR3BOHuFxJEgbnSUzBqF1MbXqPDYtchIUcuYWnrTbJU1GL3xPXeGnwCFZoMTuDFwesRQj3HQ2V3lQmE7kiSfSKDwys7QV/wCMZFTlt4lWKvPrVQxvE095KRMCDN5ItP3zqLCVLewSnKG/eibiOKW66pxV1KVNClspMgwoXFMyMyioDLmO1tf+K06xBgwetaIyDqTVHHAsetSRnE/5COcaU2SxmzZlGPCQBaIvqKpmGeLa0nYHarlhFyARvUGpZsbCuAZTiUMpvsSj8TxKy8sKOiqJwjJ/auOIoHfuef2anZUUgA1YW9gqTsKJhaT86yumkW/WsqQ1cEsBPQuO4bIVEGx1B+9aq7iw0ZPkPOrN2gdzpSvQZiD1AMA1V+LAKI5C/rpS87Bsn0nt25OYSV2nnvSpSgbjSuOLvEBDYPiVY+VSNtgQNkge9AQQLMRtJMruOZzlSiZKSfB/jRWMdQMO3GgUDHSmOIwKHDOWCbSLe9J0YQlBSFAwQIJiCDrVqZVdR9JatFahWOEgChmkiKjfSErQlK8yyfFGlOEMBI0oGPpqPrFEVB2mhF9amUgRpUiRe1bWmkFiTBqLsYmwFBMMQtMcxTHFmVVG2MoW5BhNh0OlVofbUNF5Et+KxUNFtOsC3QAmqUzh5maIwfEUlKQk/iZpPUHUVNhUxI0OY1PixnCCJTqWsidIbsK1iGomjALVG8K8HNyWJn25jmNDTvhmMytlO4Nus0EpuTpXLktkwJVlsNT7U7IBkXbHYTTQTGuw4VkXOs8ulcpdnL561w+iUBRKu8nxJOw+960FQBTqpai81XYjkEJyjnWUMw5mcSBeBWVGykdxPBlxS6V4fLmgAEnnJJNVrEOlKtZE3o1KyECDvHpS7Ha0heX5ih+yKk+JWhbxXqUgADkTvXD6xzhP1qFwQJFiQJNQYfxG96btvmGTUNTjAtWWDHMbVBjOFtL0JBOsGiMMmwqYig3lT7eIxSYDg+GIbMgSeZo5VxXaRasTpQly5swuzIUiu1GiEioXxRTsEcAKxWY74e6HxLII9DvyrTllVwv/AM4/+M/UU9LjcIBeHLEtpUW0pUhUGLgjSR70MoQo1IhZyATv+hqFN5oWYtzOZRRk6L1ixattCtuih8xUGxJISVJEkbVNwpjwKcspZFo2rE0m79SFKCSQM2gpyHuOxCwRGLKgouKc5hI8hSviQEpy9af4VsZBbr60p4mgZqNW99RDjkicYJQSlRHxQI6XrdS4dsTptWVxyL6iws//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3738" name="AutoShape 10" descr="data:image/jpeg;base64,/9j/4AAQSkZJRgABAQAAAQABAAD/2wCEAAkGBxQSEhUUExQUFRUVFRYVFRUUFRQUFxUUFBQWFhUUFxQYHCggGBolHBUUITEhJSkrLi4uFx8zODMsNygtLisBCgoKDg0OGhAQGiskIB8sLCwsLCwsLCwsLCwsLCwsLCwsLCwsLCwsLCwsLCwsLCwsLCwsLCwsLCwsLCwsLDcsLP/AABEIAMIBAwMBIgACEQEDEQH/xAAcAAABBQEBAQAAAAAAAAAAAAAAAQIEBQYDBwj/xABHEAABAwEGAwQHAwgIBwEAAAABAAIRAwQFEiExQQYiURNhcYEHMpGhscHRFEKSFkNSU4KT0vAVIzNEYnLC4VRzg6KjsuMk/8QAGQEBAAMBAQAAAAAAAAAAAAAAAAECAwQF/8QAJxEAAgIBAwQDAQADAQAAAAAAAAECEQMSIVEEExQxMkFhIhVScQX/2gAMAwEAAhEDEQA/APDUIQgBCEIAQhCAEIQgBCEIAQhCAEIQgBCEqARCEIAQhCAEIQgBCEIAQhCAEIQgBCEIAQhCAEIQgFhLCurYXFxxABwyIAjTJS7tvqtQEMLY0hzQ4R8Vu8DrYprMzCIWzr8U2lwjE1o6MY0fIqFbLxfVyc9xbMhroPvhF08/sazMoVzl0CBHRaLpXyXKZCu4CZCeK+SLKdCtsKA1PGfIsqUK5jwSwO5R4/6LKVEK3ckhV7H6SVKWFamO5dPtZwhmQDZIgCebWTuq9p8hFKhWhamwoeMFaiFYuCSnSJMAKso0Sot+iuSgK6bYCDBAJ7tParOwXWxudRuXV2ns3WLmjaPTy+9jJkJFtBZbPW5WswOnL7pcOo2J7lX2m43AmNtnCCrRkvsiWF3s7M2hWNayvbq0jy+a4tctYwv0ZNNe0REQpxTSFbtEEOEKaArKwXY+qzGPVnC0Bpc55EYsLRsMTZJgS4DUwpeJL2wUCIWlqXBXl4ZTxhkYnAtaAHB5E4iCD/Vv1GrSpVXhrsvtHb1ms+zVKVN+Bnag9tjwuBDwYGAyIlV0R5BkIQr297H9lrOo1MOJkZtJIcHNDmuBjQtc0+aFp2V/sRY631JqPMzL3Z9c4n3KI4IcU9pEbz7oXStlRkJRKUlI166QMMznuPgpsIYAnAJoKUFWTNRyG6j4oQpB1tdJrXENdiGUOiJ8lwanJqqyASOKUJSFQHMFKjCllUbJQ1xTE4pFRyobCgohdKVmc/1R8lPs90vmencsJ5kjaGGUvrYhMsjjuB4/QKwsNhdo1pGclxALiB3aAK0IbTbNQwSMmt1P08So9e1l8BvK3oPmd1zOcpezqjGMPj7EJg9SFyqvLsyZP02AXRtOCm1mcshQqRZtv2Rq5Cl2e8sg2rLhEB49Zvj+kFBc0lLRpSrmbRYWhjmDE0hzdnDMHuVDebZfiAAkZgbHwVtSqupHkzB9Zrs2nyUoCnW9XJ2c0zr+ydwkW4O0JNyWmRlCEhVzb7rJzpjxG/kqipTIMEEeOS7MeVSRz5MTh/waFf3RxCaNEUwBLHYmOIxDOpSqw5siSH0GEGdyCDkqBKCtXFS9mRbV74LqdekWtLazqRnOWCiXlgbnn/aOmZOamWviQVftGOz0j9pdSfU5qw56OKCIdlON0hZ8BKFKxR4BJvS1G01XVqsF74mOUANAa1oGwDQAPBCjwhX7cOALqUPyRSbJT6qizIaSlJTISkKLCBdGLlCe1SpF7OkpHOhJCRTqIAPSkprQnBNQHNSphKUFVB3stEPc1pIbJjEcwE200Q15aCHQYkaHvXKV2stHGY0WcnW5eO/8r2RyxTrHdD36w0d/0VnZrlbGIuHxRTqBryym7FuScxPQdFxTzuXxOuOCOPee/wCEizXeaTZBEbkiB5E6nuCBb5kMH7R18ht4rjjfVjGSdh0HgF1s9GC6O5YVvbNnkdV9ES0UZDSdd1wpvOLDop9qb8FHoAh2imylnG01DTkmDEBcBfBiMA9qmXrSGE9MlT9lGeWc+xXjTMZt2TBegcYw5nvUoUnNBIzCqaDRI5RrrPf0WkbABkT0UiDbK1jyddkV6OYLcj1CkUqEgkdU5zCqtmotC3zy1RB2qDX9rr46p9rY9zHNhhxDJ5AMjudsVFrUgRmuFK2Po6czTq05g+XXvU/qJ1OOxWWixvZ6zSB11HtC4QtLVeajCGSA4Hlfr3x1Weq0y0wQQe9duDLqW5zZIJfEYClCRKF1IxH1HYjLsydSUJEKxG4tJ8EZSOnVI5NCeBO4HisGZnMldAuYC6SpRdAnNT3UoYHYgSSZbuI3TApDQsolDQnYVAGIKUpWMQDCE9gXUtSEIBqVjoTXGEArNq1TCdEyzipVPZszmTEgaa6qx4Ss2KrUaRpTdl0IhUXakGWmFo+A2zVqT+pf8FzZKjF0aKV1fsaLQA5o21J2CkPrhrjkXTrA0HVRaLXMHZ5EESD0G89VJ/sCQzmBG+o8e5cN2b6hbQ5sT606AZzmpFmax5yA0O2iiYMANRpndwOXs6KVYKfNjOpByGkZIyYuyZabvpwOUHTI+CiNu2lHqN1A96tKoyHgPguMYWlFINHW03TZ8IApNB1kTMhQDZGwdd91PNeZGXqzkuRbkf52Vm2iIFTTpQQBpK7WiiI8l2s9CXtXS+KWBpjoiZaT2M9aKg6yorKnMO9WBe3am1zp9WMjkJy6pLTgIaWsY1weAcAyB1id10uFIxWRkbiBhwUyDBBJEdwUajbQ9sVc+/cKbxCeVg7yqBWwxUiXNxEezMpoyU1ljJpmpLYBiCeY+AUQr0EYtMMSVIhWsgESmJVgUSHBLKYnBWssOanJKaV6kDmuTkxjU+EIJlgtHZAuGbnAtIIBAad/FREjV0a1EqJcm1QEoSHJMLlDlRCG1dUgQU+hGITospS+yQNF2sFaf0ej+trf8ly6PuwCztrTqCZkaeHTMLpwIAH2kxpRcVxZMmqDNO201ZCrTjdB9UeXKAfiUool2cp13sxTO4LiDoZyHvj2KbSu6s0ZNLh1GfvXNFpLc3yxaiqKa1uIaQN8j4K3utp7NnXDv5KTdt0uc7nECQrS32UNfA0DfoqTyJ7IiGxWNcc5K7hvJnMO0MGMjGqmNuWoWPdHKN/EbdVL4ars+yOp1A3kxtMzJJ3E7RBnaFSO56XTQh7nG72KoUIk68oUK0W8AEASd9gMlbtpubRl2ZwZ+3VYS8apwADV+Zkxkt4LUcOSPblJcFxZr8h2tPLuInzlT7dam16ZLZBAgtOue/eFhOxOEeJ3CvLgqvxME7wc5yOx9y0nj07ozT1bEsQ1ji0t7RxLZOZptMSWj9I6TsJjVRnM5QMicYJjTvKvLbdRAxCPW+ahVLMQ7RaTz2qSJjiit0yt4lbDWHxWemPNaXiajDac5giYWcMfonLvKtjTrYpJbgXbTkkQ89BCWk+DJE9x3XfB7GMluNQgoVyKGhIU5uiAFimKAJ6fULTGERkJzmTue5NhXRAi6NbKY5qfTKlEWdAEoSgrvZbPjdGINyJl2mSN1uErZHITS/oirquSzc7Joe5IEIVCaEBEidJz8N1aXfdX2iqRSB7NoxOc4jIRMT1OcKqIWhue8KFNuGXDEQHSD3A/FZ5W0ti+Nr0zZXBdrGU2i0YexZTNVzXDN0czaZnYwPGFc2XgtlFlV9Fx7StRcDTJEB7xiAadQBou/EVoYLC5oIh5pNac4LS9gMeTirG9L0bSDXHlD3im0kCXGBk0a6DZcb+Jopts87st1VqJPa03sMakZSZEg6bz5LS3MZp+RV7Rvt5JAdTdBhweYjMyCHd2yjWq8mktw06evMWiA+R8PoubIay/ul6K67bK955Wk5jT5lX1n4S7Ql1R4aDszmd1zOgUWteD3GASGzAaMhGXRdLDfBoNe0MxOdm0nYjLMb6rKEo6tzN1H0QL8tzmTZsLgZa3EAcIYdDOkkKzZdLKradKngdQaSXuB5sQOdPEM8yZKiGrVOOXA03thzcJLy7YB2gEnTvUy47udQaWsyDjijPXr7lWU1D4nq48vchV1RYWyiycDmjC5kEbQMo7t18+cSWNzazmtlzWEtB6wSJ9y94o0cVoYa0mDDQDlOcSNwsr6S7nZ9pZWZ6tQEPgZdoz5kR+Fb9PLRc+TnypT/k8kfZX4G8p1OxVtwvQdjEgjnbqO9aFrBoulnZDm/5h8Qtn1DlsZeOo7mmtNnBBG0/NUF40jjOS09sp8ro3+qzlunGZJKo3RjEob+Z6gI0YfZ1VNYLM4Und+eavOMZb2c6GmCCNQCsoy3RkJ9y6cepx2IbSe5NtVlbyECC4gGNJhVVZuFxHQqU63crBnyuxSdSe9RbVVxOLoiTJW+FuLopOmthspE1C7NTMqHJyQJwVSLECeEkJwVkQPATWjNOaU9zdwpKjmBMe9BqQmROaznIsglDwhLKyskY0p5TXBAVgOTMKVKApog0NnvG01zSs/aw0luEkDliHAz+yPYra08TWiu+nZ3hjzSqiKgEEw4S4N2mNQs5dbmdvQxuhktxnoBIz7sgvS7wslmLWVaXZl7SwAsI0cTMga5HdcOV6b2K471Lco6Fob9ortkB3bvIHXny18B7StJc7gWnWGgamZLREhUVp4dqutDnimcJc4nI80k5rSXdZX02PlhyBIA3gHILzpSjpqz0crcqSQmKIJIAkapDXaXiCDkfeQqWu60VWnFSfTEyGgEnzyVeLWGGH4gRvnl3kGCskehh/82EsdzlTZv7nIcYynFMd3VaUZBUPCFmDaYeTJeJE6hpzCvnCQqp7mUsax/wvoznEj3GzWh1KW1aUVGkaiDMjyBWXsl4tqWB/avxVXVi8T+kSNOggk+ZW2slA434oLXgg+GYg+RXm973HUshhwOH7rhoR47FbY3caJlGpEK0OhFmJy8R8VxqnllTKTIA8viFoVn6NfaW8v89Vm7wyeQtRbPUPl8VlbeJe5TJnEio40bIpzoKDYWTtF3waYkDGAR3T19y2XHToFERP/wCds+ELF2i2CrGJp5WhoIdsNNl3YW9OxnKr3Jt53AbO0Fz2uBylu3vVVamxh8ECoydHn9ofRWdmuitaGzQoVHgDmcBIEZxPXuVoycZXJlmtXxRSIVl/QVp/4ev+5q/wpFv3I8oy7UiEEBdxR7nexL9lPR34VdZYclNDOQKeIT/sp/xfhKG0f834SrLLDkaJcDQngp5pdZ/CUvZjqfwuVu7Dkq4s4NpZ5rtUEBPa1o++PY5LWaC3J7ff9FRyhXsVIhoBRh2xBLhHUe1ZalyWpjXJWpcPePaujaXe32hWUkRTOScndkeo9oSmme72hXUkQ4sk3WxjnOxkiGOLY1L8oC0vDHKSDkXAR442z81mbBSIcDhJHdmr2z3g8VKbW05zGuuuy5M7i1KNkwwZXJTjG0j0+973FAFzqgbJIazBiLo130U27bd2gxAg5SI3XlPGN6l1pcHSMIaMJ+7LWuc32kqdwlxC0tNInCWtJaZyiNF5C6dKFtHozk29nRvrfedZoxN7MDQNLHE6dQ8fBYy9ZrVXlwBLjoBvA0Cn2q3zTaA4QT8iluqoDUcXOaDAg5A+SRxKJfFlljts1/D1Ks5jSXNJ0wRhiB1C0lKzvAzaZ7oKouGrVSZ/aVWtMkNBIEmTv5LT/wBMUS0ObUa4HdpB1ynJawxwauRlPNkf0VFnslZ5dytDJy1DifAjRU/E1/0m0atCqx4dhIDS3WdCDoB3rQ3rxTRs4Lqk4ZABbzSTtC86474jZag3AyA05PcIdnq3LbRXUIx+JaE5Tf8ASMtEtVhEAeShA8qmWg7jYfJVfs6ZNUau2OlmuoHxCy1odzGVaWmvyNg7N96p7ZUAcrNHD9nPihvaPptj+7sz/EPkFhb3Yyl/Vszj1nfJbziVha0Fpz7BpHcSMlVcDcEU7eKprVarXsIMUwwgh25c7eQ7JdGGahG2RKDk6RiKDZcOkhes+ja0U7PRtNWpOBvZyQMUACoSYHkpNL0TUWyG2ivroadM6aaFMvG72WCx2yk15fy5lzQ3OIiJzGeqy6nLHLUV9m2DG4W2bW7b5oWim2rScSx8wS1w0Jacj3goVN6O2A3dZzAzDzoN6r0LjlixptbmqyuigZwj4e9dfyOOx9y2tO1UXDJ/mCAfbOSlUq9MAAOHm6T5kqt5eDi8r8MIOE+oB8k78km/ojyC9Ba9p3BT+QdFGrIW8pcHn7OE2n7oThwWP0ffK37cG2H3LoAO5UcshPlQ4PPHcHDoUrODv8JW2t1vbSqUGGCa9Q0wNIDaT6jnf9gHmrFoHcjlkSHk4+Dzf8jQDJaPMJKvCtL9W3+fFeklvcjsxu0KvcmT5WPg8sfwnR/Vk+AB+Sb+R1M/mn+bB9F6y2zs7k7sBsnekh34cHkDuC6e1M+bAPkmP4NbHqAeQXsPYlN7A9Ar9+fJDzx4PM7g4FLagJIFMtJOGJxbAhcm8KPfXeXE0xSPK7lGLPKBrpuvTfs7dx7yPglfdlN2ZptJ6kSfaVbv8mketajpj6PF7RQaXuNQBxky51OZjLWM9E0U6A+5R/BC9uF30/1bfwhIbvp/oN9gTyXwT3onj9KzWd2rKXv+q6GwWXpTHf8AyV62btpn7jfYmPuimdGx4ZKPIfA70GeZXrw+xjKTnuaxj+856k56Ny8Fwvy8XCmxtnqsZzBpLXN5WRGm22a9QFzNzBJILsQB2duQZlVl4cINq/nqjBsAGnyM6q6zx+0TLqrilwZW1CjVgVDTfGYxOaYMROqim6LKfzdPyhbChwe1jQ01MQGksZ9F2HDNHoPws/hTvJeiizowb7ns05MZJy/nNOF1UdMA94W4dwpRiMLSDqCxn0XP8kKH6DPwM+inyUT34mRdddN2uM/tv+q4uuCi7d/43H4qr9LV6Cwup2Wzta1zm9q92BpgElrQ0ERMtcvPLp4oq0qmJ4bWbPMx4GY3giC0rsx4pzhqM3njwet2i5qb4LnVMmho9XRuQVzwvdraVOvhJIdhHNG2Lp4qzsHDllqUmVG0mgVGNeJJmHNBGfmpdO6mUKb2sEB5E8xPdqTlquOea1pNIZE2ee3Vc4baKbhUqj+taYxmDzDKJ0VrxzYRU7RjuUOAEjP7wOnkr+nwnZ2ua4YgQQf7V+oIOmLuXW9LsZXcQ/QGZBLfeCqyzLUmvo0jO4yGcF2AUbFQpzOFpExE87jKFa3fZ206bWN0aIG/vQqvIm7CaPkeUocRpl4JqF755p2baXjRzh+0V0Fuqj85U/G76qKhATBeVYfnan43/VdGX3aBpXrDwq1Pqq9CikCxbflpDsQr1sQkg9o+QSIJBnpkpDeK7aNLXaP3r/qqZCaVwRSL0cYW4f3u0fvXfVd2cd3iNLXW/F/ss2hRojwKRqG+kK8h/fK3tafkuo9JF5/8ZU9lP+FZJCaI8IUbKl6Tr0b/AHpx/wAzKZ/0qSPS1en69h8aVP6LCIUduHCJo3o9Ll5/raf7mn9F3pemS8h96ifGkPkQvO0KO1DhEUems9N14jVlmP8A03j/AFp7fThb96dm/A/+NeXoUdmHBJ6vT9Ols3oWc+GMfNdK3p0tJaQLPSaSCAcTjB6wQvJEKOxj4B6zY/TlaWsDX0KdRw1fjLcWeuFrYH+ykN9O1XexsPhWcP8ASvHkJ4+LgHtA9Ox3sQ/f/wDzXRvp1bvYj5Vh/AvE0KPGxcA9jsPplYypXebM8tqljmtFRvKWsDHZxoYb71ZUvTbZyOazVwf8LqZHvIXhaFD6XE/aFGj484l/pG1ur4S1uEMYCBIY0kjFBIJlxzWeamIW6SSpA98u/wBMdgZTYw0rS0MY1oGCmfVaBs/uVhR9Ll2PHM+qzufRcf8A1lfOiFzPo8TJs+kR6ULp/X/+Ct/AkPpNug/n58aFb+BfN6FV9Di/SLPpMek669rRHd2VX+BC+bEKv+PxfpNsRCELuIBCEIAQhCAEIQgBCEIAQhCAEIQgBCEIAQhCAEIQgBCEIAQhCAEIQgBCEIAQhCAEIQgBCEIAQhCAEIQgBCEIAQhCAEIQgBCEIAQhCAEIQgBCEIAQhCAEIQgBCEIAQhCAEIQgBCEIAQhCAEIQ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73740" name="AutoShape 12" descr="data:image/jpeg;base64,/9j/4AAQSkZJRgABAQAAAQABAAD/2wCEAAkGBxQSEhUUExQUFRUVFRYVFRUUFRQUFxUUFBQWFhUUFxQYHCggGBolHBUUITEhJSkrLi4uFx8zODMsNygtLisBCgoKDg0OGhAQGiskIB8sLCwsLCwsLCwsLCwsLCwsLCwsLCwsLCwsLCwsLCwsLCwsLCwsLCwsLCwsLCwsLDcsLP/AABEIAMIBAwMBIgACEQEDEQH/xAAcAAABBQEBAQAAAAAAAAAAAAAAAQIEBQYDBwj/xABHEAABAwEGAwQHAwgIBwEAAAABAAIRAwQFEiExQQYiURNhcYEHMpGhscHRFEKSFkNSU4KT0vAVIzNEYnLC4VRzg6KjsuMk/8QAGQEBAAMBAQAAAAAAAAAAAAAAAAECAwQF/8QAJxEAAgIBAwQDAQADAQAAAAAAAAECEQMSIVEEExQxMkFhIhVScQX/2gAMAwEAAhEDEQA/APDUIQgBCEIAQhCAEIQgBCEIAQhCAEIQgBCEqARCEIAQhCAEIQgBCEIAQhCAEIQgBCEIAQhCAEIQgFhLCurYXFxxABwyIAjTJS7tvqtQEMLY0hzQ4R8Vu8DrYprMzCIWzr8U2lwjE1o6MY0fIqFbLxfVyc9xbMhroPvhF08/sazMoVzl0CBHRaLpXyXKZCu4CZCeK+SLKdCtsKA1PGfIsqUK5jwSwO5R4/6LKVEK3ckhV7H6SVKWFamO5dPtZwhmQDZIgCebWTuq9p8hFKhWhamwoeMFaiFYuCSnSJMAKso0Sot+iuSgK6bYCDBAJ7tParOwXWxudRuXV2ns3WLmjaPTy+9jJkJFtBZbPW5WswOnL7pcOo2J7lX2m43AmNtnCCrRkvsiWF3s7M2hWNayvbq0jy+a4tctYwv0ZNNe0REQpxTSFbtEEOEKaArKwXY+qzGPVnC0Bpc55EYsLRsMTZJgS4DUwpeJL2wUCIWlqXBXl4ZTxhkYnAtaAHB5E4iCD/Vv1GrSpVXhrsvtHb1ms+zVKVN+Bnag9tjwuBDwYGAyIlV0R5BkIQr297H9lrOo1MOJkZtJIcHNDmuBjQtc0+aFp2V/sRY631JqPMzL3Z9c4n3KI4IcU9pEbz7oXStlRkJRKUlI166QMMznuPgpsIYAnAJoKUFWTNRyG6j4oQpB1tdJrXENdiGUOiJ8lwanJqqyASOKUJSFQHMFKjCllUbJQ1xTE4pFRyobCgohdKVmc/1R8lPs90vmencsJ5kjaGGUvrYhMsjjuB4/QKwsNhdo1pGclxALiB3aAK0IbTbNQwSMmt1P08So9e1l8BvK3oPmd1zOcpezqjGMPj7EJg9SFyqvLsyZP02AXRtOCm1mcshQqRZtv2Rq5Cl2e8sg2rLhEB49Zvj+kFBc0lLRpSrmbRYWhjmDE0hzdnDMHuVDebZfiAAkZgbHwVtSqupHkzB9Zrs2nyUoCnW9XJ2c0zr+ydwkW4O0JNyWmRlCEhVzb7rJzpjxG/kqipTIMEEeOS7MeVSRz5MTh/waFf3RxCaNEUwBLHYmOIxDOpSqw5siSH0GEGdyCDkqBKCtXFS9mRbV74LqdekWtLazqRnOWCiXlgbnn/aOmZOamWviQVftGOz0j9pdSfU5qw56OKCIdlON0hZ8BKFKxR4BJvS1G01XVqsF74mOUANAa1oGwDQAPBCjwhX7cOALqUPyRSbJT6qizIaSlJTISkKLCBdGLlCe1SpF7OkpHOhJCRTqIAPSkprQnBNQHNSphKUFVB3stEPc1pIbJjEcwE200Q15aCHQYkaHvXKV2stHGY0WcnW5eO/8r2RyxTrHdD36w0d/0VnZrlbGIuHxRTqBryym7FuScxPQdFxTzuXxOuOCOPee/wCEizXeaTZBEbkiB5E6nuCBb5kMH7R18ht4rjjfVjGSdh0HgF1s9GC6O5YVvbNnkdV9ES0UZDSdd1wpvOLDop9qb8FHoAh2imylnG01DTkmDEBcBfBiMA9qmXrSGE9MlT9lGeWc+xXjTMZt2TBegcYw5nvUoUnNBIzCqaDRI5RrrPf0WkbABkT0UiDbK1jyddkV6OYLcj1CkUqEgkdU5zCqtmotC3zy1RB2qDX9rr46p9rY9zHNhhxDJ5AMjudsVFrUgRmuFK2Po6czTq05g+XXvU/qJ1OOxWWixvZ6zSB11HtC4QtLVeajCGSA4Hlfr3x1Weq0y0wQQe9duDLqW5zZIJfEYClCRKF1IxH1HYjLsydSUJEKxG4tJ8EZSOnVI5NCeBO4HisGZnMldAuYC6SpRdAnNT3UoYHYgSSZbuI3TApDQsolDQnYVAGIKUpWMQDCE9gXUtSEIBqVjoTXGEArNq1TCdEyzipVPZszmTEgaa6qx4Ss2KrUaRpTdl0IhUXakGWmFo+A2zVqT+pf8FzZKjF0aKV1fsaLQA5o21J2CkPrhrjkXTrA0HVRaLXMHZ5EESD0G89VJ/sCQzmBG+o8e5cN2b6hbQ5sT606AZzmpFmax5yA0O2iiYMANRpndwOXs6KVYKfNjOpByGkZIyYuyZabvpwOUHTI+CiNu2lHqN1A96tKoyHgPguMYWlFINHW03TZ8IApNB1kTMhQDZGwdd91PNeZGXqzkuRbkf52Vm2iIFTTpQQBpK7WiiI8l2s9CXtXS+KWBpjoiZaT2M9aKg6yorKnMO9WBe3am1zp9WMjkJy6pLTgIaWsY1weAcAyB1id10uFIxWRkbiBhwUyDBBJEdwUajbQ9sVc+/cKbxCeVg7yqBWwxUiXNxEezMpoyU1ljJpmpLYBiCeY+AUQr0EYtMMSVIhWsgESmJVgUSHBLKYnBWssOanJKaV6kDmuTkxjU+EIJlgtHZAuGbnAtIIBAad/FREjV0a1EqJcm1QEoSHJMLlDlRCG1dUgQU+hGITospS+yQNF2sFaf0ej+trf8ly6PuwCztrTqCZkaeHTMLpwIAH2kxpRcVxZMmqDNO201ZCrTjdB9UeXKAfiUool2cp13sxTO4LiDoZyHvj2KbSu6s0ZNLh1GfvXNFpLc3yxaiqKa1uIaQN8j4K3utp7NnXDv5KTdt0uc7nECQrS32UNfA0DfoqTyJ7IiGxWNcc5K7hvJnMO0MGMjGqmNuWoWPdHKN/EbdVL4ars+yOp1A3kxtMzJJ3E7RBnaFSO56XTQh7nG72KoUIk68oUK0W8AEASd9gMlbtpubRl2ZwZ+3VYS8apwADV+Zkxkt4LUcOSPblJcFxZr8h2tPLuInzlT7dam16ZLZBAgtOue/eFhOxOEeJ3CvLgqvxME7wc5yOx9y0nj07ozT1bEsQ1ji0t7RxLZOZptMSWj9I6TsJjVRnM5QMicYJjTvKvLbdRAxCPW+ahVLMQ7RaTz2qSJjiit0yt4lbDWHxWemPNaXiajDac5giYWcMfonLvKtjTrYpJbgXbTkkQ89BCWk+DJE9x3XfB7GMluNQgoVyKGhIU5uiAFimKAJ6fULTGERkJzmTue5NhXRAi6NbKY5qfTKlEWdAEoSgrvZbPjdGINyJl2mSN1uErZHITS/oirquSzc7Joe5IEIVCaEBEidJz8N1aXfdX2iqRSB7NoxOc4jIRMT1OcKqIWhue8KFNuGXDEQHSD3A/FZ5W0ti+Nr0zZXBdrGU2i0YexZTNVzXDN0czaZnYwPGFc2XgtlFlV9Fx7StRcDTJEB7xiAadQBou/EVoYLC5oIh5pNac4LS9gMeTirG9L0bSDXHlD3im0kCXGBk0a6DZcb+Jopts87st1VqJPa03sMakZSZEg6bz5LS3MZp+RV7Rvt5JAdTdBhweYjMyCHd2yjWq8mktw06evMWiA+R8PoubIay/ul6K67bK955Wk5jT5lX1n4S7Ql1R4aDszmd1zOgUWteD3GASGzAaMhGXRdLDfBoNe0MxOdm0nYjLMb6rKEo6tzN1H0QL8tzmTZsLgZa3EAcIYdDOkkKzZdLKradKngdQaSXuB5sQOdPEM8yZKiGrVOOXA03thzcJLy7YB2gEnTvUy47udQaWsyDjijPXr7lWU1D4nq48vchV1RYWyiycDmjC5kEbQMo7t18+cSWNzazmtlzWEtB6wSJ9y94o0cVoYa0mDDQDlOcSNwsr6S7nZ9pZWZ6tQEPgZdoz5kR+Fb9PLRc+TnypT/k8kfZX4G8p1OxVtwvQdjEgjnbqO9aFrBoulnZDm/5h8Qtn1DlsZeOo7mmtNnBBG0/NUF40jjOS09sp8ro3+qzlunGZJKo3RjEob+Z6gI0YfZ1VNYLM4Und+eavOMZb2c6GmCCNQCsoy3RkJ9y6cepx2IbSe5NtVlbyECC4gGNJhVVZuFxHQqU63crBnyuxSdSe9RbVVxOLoiTJW+FuLopOmthspE1C7NTMqHJyQJwVSLECeEkJwVkQPATWjNOaU9zdwpKjmBMe9BqQmROaznIsglDwhLKyskY0p5TXBAVgOTMKVKApog0NnvG01zSs/aw0luEkDliHAz+yPYra08TWiu+nZ3hjzSqiKgEEw4S4N2mNQs5dbmdvQxuhktxnoBIz7sgvS7wslmLWVaXZl7SwAsI0cTMga5HdcOV6b2K471Lco6Fob9ortkB3bvIHXny18B7StJc7gWnWGgamZLREhUVp4dqutDnimcJc4nI80k5rSXdZX02PlhyBIA3gHILzpSjpqz0crcqSQmKIJIAkapDXaXiCDkfeQqWu60VWnFSfTEyGgEnzyVeLWGGH4gRvnl3kGCskehh/82EsdzlTZv7nIcYynFMd3VaUZBUPCFmDaYeTJeJE6hpzCvnCQqp7mUsax/wvoznEj3GzWh1KW1aUVGkaiDMjyBWXsl4tqWB/avxVXVi8T+kSNOggk+ZW2slA434oLXgg+GYg+RXm973HUshhwOH7rhoR47FbY3caJlGpEK0OhFmJy8R8VxqnllTKTIA8viFoVn6NfaW8v89Vm7wyeQtRbPUPl8VlbeJe5TJnEio40bIpzoKDYWTtF3waYkDGAR3T19y2XHToFERP/wCds+ELF2i2CrGJp5WhoIdsNNl3YW9OxnKr3Jt53AbO0Fz2uBylu3vVVamxh8ECoydHn9ofRWdmuitaGzQoVHgDmcBIEZxPXuVoycZXJlmtXxRSIVl/QVp/4ev+5q/wpFv3I8oy7UiEEBdxR7nexL9lPR34VdZYclNDOQKeIT/sp/xfhKG0f834SrLLDkaJcDQngp5pdZ/CUvZjqfwuVu7Dkq4s4NpZ5rtUEBPa1o++PY5LWaC3J7ff9FRyhXsVIhoBRh2xBLhHUe1ZalyWpjXJWpcPePaujaXe32hWUkRTOScndkeo9oSmme72hXUkQ4sk3WxjnOxkiGOLY1L8oC0vDHKSDkXAR442z81mbBSIcDhJHdmr2z3g8VKbW05zGuuuy5M7i1KNkwwZXJTjG0j0+973FAFzqgbJIazBiLo130U27bd2gxAg5SI3XlPGN6l1pcHSMIaMJ+7LWuc32kqdwlxC0tNInCWtJaZyiNF5C6dKFtHozk29nRvrfedZoxN7MDQNLHE6dQ8fBYy9ZrVXlwBLjoBvA0Cn2q3zTaA4QT8iluqoDUcXOaDAg5A+SRxKJfFlljts1/D1Ks5jSXNJ0wRhiB1C0lKzvAzaZ7oKouGrVSZ/aVWtMkNBIEmTv5LT/wBMUS0ObUa4HdpB1ynJawxwauRlPNkf0VFnslZ5dytDJy1DifAjRU/E1/0m0atCqx4dhIDS3WdCDoB3rQ3rxTRs4Lqk4ZABbzSTtC86474jZag3AyA05PcIdnq3LbRXUIx+JaE5Tf8ASMtEtVhEAeShA8qmWg7jYfJVfs6ZNUau2OlmuoHxCy1odzGVaWmvyNg7N96p7ZUAcrNHD9nPihvaPptj+7sz/EPkFhb3Yyl/Vszj1nfJbziVha0Fpz7BpHcSMlVcDcEU7eKprVarXsIMUwwgh25c7eQ7JdGGahG2RKDk6RiKDZcOkhes+ja0U7PRtNWpOBvZyQMUACoSYHkpNL0TUWyG2ivroadM6aaFMvG72WCx2yk15fy5lzQ3OIiJzGeqy6nLHLUV9m2DG4W2bW7b5oWim2rScSx8wS1w0Jacj3goVN6O2A3dZzAzDzoN6r0LjlixptbmqyuigZwj4e9dfyOOx9y2tO1UXDJ/mCAfbOSlUq9MAAOHm6T5kqt5eDi8r8MIOE+oB8k78km/ojyC9Ba9p3BT+QdFGrIW8pcHn7OE2n7oThwWP0ffK37cG2H3LoAO5UcshPlQ4PPHcHDoUrODv8JW2t1vbSqUGGCa9Q0wNIDaT6jnf9gHmrFoHcjlkSHk4+Dzf8jQDJaPMJKvCtL9W3+fFeklvcjsxu0KvcmT5WPg8sfwnR/Vk+AB+Sb+R1M/mn+bB9F6y2zs7k7sBsnekh34cHkDuC6e1M+bAPkmP4NbHqAeQXsPYlN7A9Ar9+fJDzx4PM7g4FLagJIFMtJOGJxbAhcm8KPfXeXE0xSPK7lGLPKBrpuvTfs7dx7yPglfdlN2ZptJ6kSfaVbv8mketajpj6PF7RQaXuNQBxky51OZjLWM9E0U6A+5R/BC9uF30/1bfwhIbvp/oN9gTyXwT3onj9KzWd2rKXv+q6GwWXpTHf8AyV62btpn7jfYmPuimdGx4ZKPIfA70GeZXrw+xjKTnuaxj+856k56Ny8Fwvy8XCmxtnqsZzBpLXN5WRGm22a9QFzNzBJILsQB2duQZlVl4cINq/nqjBsAGnyM6q6zx+0TLqrilwZW1CjVgVDTfGYxOaYMROqim6LKfzdPyhbChwe1jQ01MQGksZ9F2HDNHoPws/hTvJeiizowb7ns05MZJy/nNOF1UdMA94W4dwpRiMLSDqCxn0XP8kKH6DPwM+inyUT34mRdddN2uM/tv+q4uuCi7d/43H4qr9LV6Cwup2Wzta1zm9q92BpgElrQ0ERMtcvPLp4oq0qmJ4bWbPMx4GY3giC0rsx4pzhqM3njwet2i5qb4LnVMmho9XRuQVzwvdraVOvhJIdhHNG2Lp4qzsHDllqUmVG0mgVGNeJJmHNBGfmpdO6mUKb2sEB5E8xPdqTlquOea1pNIZE2ee3Vc4baKbhUqj+taYxmDzDKJ0VrxzYRU7RjuUOAEjP7wOnkr+nwnZ2ua4YgQQf7V+oIOmLuXW9LsZXcQ/QGZBLfeCqyzLUmvo0jO4yGcF2AUbFQpzOFpExE87jKFa3fZ206bWN0aIG/vQqvIm7CaPkeUocRpl4JqF755p2baXjRzh+0V0Fuqj85U/G76qKhATBeVYfnan43/VdGX3aBpXrDwq1Pqq9CikCxbflpDsQr1sQkg9o+QSIJBnpkpDeK7aNLXaP3r/qqZCaVwRSL0cYW4f3u0fvXfVd2cd3iNLXW/F/ss2hRojwKRqG+kK8h/fK3tafkuo9JF5/8ZU9lP+FZJCaI8IUbKl6Tr0b/AHpx/wAzKZ/0qSPS1en69h8aVP6LCIUduHCJo3o9Ll5/raf7mn9F3pemS8h96ifGkPkQvO0KO1DhEUems9N14jVlmP8A03j/AFp7fThb96dm/A/+NeXoUdmHBJ6vT9Ols3oWc+GMfNdK3p0tJaQLPSaSCAcTjB6wQvJEKOxj4B6zY/TlaWsDX0KdRw1fjLcWeuFrYH+ykN9O1XexsPhWcP8ASvHkJ4+LgHtA9Ox3sQ/f/wDzXRvp1bvYj5Vh/AvE0KPGxcA9jsPplYypXebM8tqljmtFRvKWsDHZxoYb71ZUvTbZyOazVwf8LqZHvIXhaFD6XE/aFGj484l/pG1ur4S1uEMYCBIY0kjFBIJlxzWeamIW6SSpA98u/wBMdgZTYw0rS0MY1oGCmfVaBs/uVhR9Ll2PHM+qzufRcf8A1lfOiFzPo8TJs+kR6ULp/X/+Ct/AkPpNug/n58aFb+BfN6FV9Di/SLPpMek669rRHd2VX+BC+bEKv+PxfpNsRCELuIBCEIAQhCAEIQgBCEIAQhCAEIQgBCEIAQhCAEIQgBCEIAQhCAEIQgBCEIAQhCAEIQgBCEIAQhCAEIQgBCEIAQhCAEIQgBCEIAQhCAEIQgBCEIAQhCAEIQgBCEIAQhCAEIQgBCEIAQhCAEIQ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 name="Content Placeholder 2"/>
          <p:cNvSpPr>
            <a:spLocks noGrp="1"/>
          </p:cNvSpPr>
          <p:nvPr>
            <p:ph idx="1"/>
          </p:nvPr>
        </p:nvSpPr>
        <p:spPr/>
        <p:txBody>
          <a:bodyPr/>
          <a:lstStyle/>
          <a:p>
            <a:pPr marL="0" indent="0">
              <a:spcBef>
                <a:spcPts val="0"/>
              </a:spcBef>
              <a:buNone/>
              <a:defRPr/>
            </a:pPr>
            <a:r>
              <a:rPr lang="el-GR" dirty="0" err="1"/>
              <a:t>Χένσελ</a:t>
            </a:r>
            <a:r>
              <a:rPr lang="el-GR" dirty="0"/>
              <a:t> και </a:t>
            </a:r>
            <a:r>
              <a:rPr lang="el-GR" dirty="0" err="1"/>
              <a:t>Γκρέτελ</a:t>
            </a:r>
            <a:r>
              <a:rPr lang="el-GR" dirty="0"/>
              <a:t> [Ε.Λ.Σ 2010-11]</a:t>
            </a:r>
          </a:p>
          <a:p>
            <a:r>
              <a:rPr lang="en-US" dirty="0"/>
              <a:t>https://www.youtube.com/watch?v=1Fa-_0fs0ME</a:t>
            </a:r>
            <a:endParaRPr lang="el-GR" dirty="0"/>
          </a:p>
          <a:p>
            <a:pPr marL="0" indent="0">
              <a:buNone/>
            </a:pPr>
            <a:endParaRPr lang="en-US" dirty="0"/>
          </a:p>
        </p:txBody>
      </p:sp>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4756</TotalTime>
  <Words>2967</Words>
  <Application>Microsoft Office PowerPoint</Application>
  <PresentationFormat>On-screen Show (4:3)</PresentationFormat>
  <Paragraphs>642</Paragraphs>
  <Slides>49</Slides>
  <Notes>49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Wingdings</vt:lpstr>
      <vt:lpstr>1_Office Theme</vt:lpstr>
      <vt:lpstr>Translation and Spectacle  Μετάφραση και Θέαμα </vt:lpstr>
      <vt:lpstr>Source:</vt:lpstr>
      <vt:lpstr>Unit 7:</vt:lpstr>
      <vt:lpstr>Aims of unit 7</vt:lpstr>
      <vt:lpstr>Contents of unit 7</vt:lpstr>
      <vt:lpstr>Writing for children is usually purposeful</vt:lpstr>
      <vt:lpstr>a romance about money,   a commentary on the mechanisms of capitalist profit</vt:lpstr>
      <vt:lpstr>in the ethical teachings of Confucius, a central concern was family and familial roles</vt:lpstr>
      <vt:lpstr>Carmen Rougheri Engelbert Humperdinck’s opera Hänsel und Gretel</vt:lpstr>
      <vt:lpstr>Carmen Rougheri 1999 Engelbert Humperdinck’s opera Hänsel und Gretel</vt:lpstr>
      <vt:lpstr>Carmen Rougheri 1999 Engelbert Humperdinck’s opera Hänselund Gretel</vt:lpstr>
      <vt:lpstr>Molière’s Le Bourgeois Gentilhomme  for young Greeks</vt:lpstr>
      <vt:lpstr>«Ο Αρχοντοχωριάτης» του Μολιέρου   Φεστιβάλ Κασσάνδρας 7/2010</vt:lpstr>
      <vt:lpstr>Molière’s Le Bourgeois Gentilhomme  for young Greeks</vt:lpstr>
      <vt:lpstr>Ο Αρχοντοχωριάτης</vt:lpstr>
      <vt:lpstr>Ο Αρχοντοχωριάτης Θέατρο Αλίκη 1998-1999 Ομάδα Σύγχρονης Τέχνης,  Παιδική Αυλαία, Γ. Καλατζόπουλος </vt:lpstr>
      <vt:lpstr> incongruities which generate humour Όνειρο Καλοκαιρινής Νύχτας, for young Greeks Θέατρο Βεάκη 2001-2002, Γιάννης Καλατζόπουλος </vt:lpstr>
      <vt:lpstr>Areas of translation subtitling/dubbing draw on</vt:lpstr>
      <vt:lpstr>subtitling:  the principle of efficiency and economy</vt:lpstr>
      <vt:lpstr>Priorities in audiovisual translation</vt:lpstr>
      <vt:lpstr>Alice in Wonderland (homonymity)</vt:lpstr>
      <vt:lpstr>Alice in Wonderland (near-homonymity)</vt:lpstr>
      <vt:lpstr>Hook and The Wisard of Oz (visual-verbal messages on screen)</vt:lpstr>
      <vt:lpstr>Secret Garden and Hook (swearing)</vt:lpstr>
      <vt:lpstr>Secret Garden and Hook (rhyming)</vt:lpstr>
      <vt:lpstr>From adaptation to minimum-change Discourse phenomena per strategy employed in subtitling</vt:lpstr>
      <vt:lpstr>subtitling/dubbing 1 The Hunchback of Notre Dame</vt:lpstr>
      <vt:lpstr>subtitling/dubbing 2 The Hunchback of Notre Dame</vt:lpstr>
      <vt:lpstr>subtitling/dubbing 3 The Hunchback of Notre Dame</vt:lpstr>
      <vt:lpstr>subtitling/dubbing 4 The Hunchback of Notre Dame</vt:lpstr>
      <vt:lpstr>subtitling/dubbing 5 The Hunchback of Notre Dame</vt:lpstr>
      <vt:lpstr>subtitling/dubbing 6 The Hunchback of Notre Dame</vt:lpstr>
      <vt:lpstr>subtitling/dubbing 7 The Hunchback of Notre Dame</vt:lpstr>
      <vt:lpstr>subtitling/dubbing 8 The Hunchback of Notre Dame</vt:lpstr>
      <vt:lpstr>subtitling/dubbing 9 The Hunchback of Notre Dame</vt:lpstr>
      <vt:lpstr>variation in the treatment of features</vt:lpstr>
      <vt:lpstr>In Conclusion</vt:lpstr>
      <vt:lpstr>Please view</vt:lpstr>
      <vt:lpstr>Unit 7 has …</vt:lpstr>
      <vt:lpstr>Film</vt:lpstr>
      <vt:lpstr>Unit 7: Video spot</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Stevy</dc:creator>
  <cp:lastModifiedBy>Teo</cp:lastModifiedBy>
  <cp:revision>665</cp:revision>
  <dcterms:created xsi:type="dcterms:W3CDTF">2012-09-06T09:03:05Z</dcterms:created>
  <dcterms:modified xsi:type="dcterms:W3CDTF">2015-02-04T15:23:13Z</dcterms:modified>
</cp:coreProperties>
</file>