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320" r:id="rId2"/>
    <p:sldId id="287" r:id="rId3"/>
    <p:sldId id="293" r:id="rId4"/>
    <p:sldId id="288" r:id="rId5"/>
    <p:sldId id="295" r:id="rId6"/>
    <p:sldId id="290" r:id="rId7"/>
    <p:sldId id="291" r:id="rId8"/>
    <p:sldId id="296" r:id="rId9"/>
    <p:sldId id="280" r:id="rId10"/>
    <p:sldId id="281" r:id="rId11"/>
    <p:sldId id="282" r:id="rId12"/>
    <p:sldId id="294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24" r:id="rId23"/>
    <p:sldId id="308" r:id="rId24"/>
    <p:sldId id="309" r:id="rId25"/>
    <p:sldId id="310" r:id="rId26"/>
    <p:sldId id="312" r:id="rId27"/>
    <p:sldId id="311" r:id="rId28"/>
    <p:sldId id="283" r:id="rId29"/>
    <p:sldId id="284" r:id="rId30"/>
    <p:sldId id="285" r:id="rId31"/>
    <p:sldId id="286" r:id="rId32"/>
    <p:sldId id="314" r:id="rId33"/>
    <p:sldId id="315" r:id="rId34"/>
    <p:sldId id="316" r:id="rId35"/>
    <p:sldId id="317" r:id="rId36"/>
    <p:sldId id="318" r:id="rId37"/>
    <p:sldId id="319" r:id="rId38"/>
    <p:sldId id="321" r:id="rId39"/>
    <p:sldId id="322" r:id="rId40"/>
    <p:sldId id="32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85" autoAdjust="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C431E-ACF1-4158-9C30-A7C728871B15}" type="datetimeFigureOut">
              <a:rPr lang="el-GR" smtClean="0"/>
              <a:pPr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F1C2-6CE4-4094-A8FC-E74FD9E2DD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777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E0CD6-9126-4088-8943-5B636C0C737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52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3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76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49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40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06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3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74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403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12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5264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02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851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+mn-cs"/>
              </a:rPr>
              <a:t>Ενότητα Ε: Θεωρητικές Προσεγγίσεις του Μύθου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44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67370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00082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+mn-cs"/>
              </a:rPr>
              <a:t>Ενότητα Ε: Θεωρητικές Προσεγγίσεις του Μύθου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22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+mn-cs"/>
              </a:rPr>
              <a:t>Ενότητα Ε: Θεωρητικές Προσεγγίσεις του Μύθου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7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+mn-cs"/>
              </a:rPr>
              <a:t>Ενότητα Ε: Θεωρητικές Προσεγγίσεις του Μύθου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88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810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+mn-cs"/>
              </a:rPr>
              <a:t>Ενότητα Ε: Θεωρητικές Προσεγγίσεις του Μύθου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57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+mn-cs"/>
              </a:rPr>
              <a:t>Ενότητα Ε: Θεωρητικές Προσεγγίσεις του Μύθου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64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836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andomhouse.co.uk/editions/goddesses-whores-wives-and-slaves-women-in-classical-antiquity/9780712660549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PHIL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zley.ox.ac.uk/record/8ADEEFDA-B957-4621-943D-9D77D2233D6E" TargetMode="External"/><Relationship Id="rId7" Type="http://schemas.openxmlformats.org/officeDocument/2006/relationships/hyperlink" Target="https://commons.wikimedia.org/wiki/File:Calydonian_hunt_Louvre_E670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alydonian_hunt_Louvre_E670.jpg#/media/File:Calydonian_hunt_Louvre_E670.jpg" TargetMode="External"/><Relationship Id="rId5" Type="http://schemas.openxmlformats.org/officeDocument/2006/relationships/hyperlink" Target="http://en.wikipedia.org/wiki/public_domain" TargetMode="External"/><Relationship Id="rId4" Type="http://schemas.openxmlformats.org/officeDocument/2006/relationships/hyperlink" Target="http://www.wikigallery.org/wiki/painting_298989/Peter-Paul-Rubens/The-Hunt-of-Meleager-and-Atalanta-162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lydonian_hunt_Musei_Capitolini_MC917.jpg" TargetMode="External"/><Relationship Id="rId7" Type="http://schemas.openxmlformats.org/officeDocument/2006/relationships/hyperlink" Target="https://commons.wikimedia.org/wiki/File:Chalkidian_Hyria_by_the_Inscription_Painter_Staatliche_Antikensammlungen_Munich_4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e/e0/Meleager_and_Atlanta_and_the_Hunt_of_the_Calydonian_Boar_by_Peter_Paul_Rubens.jpg" TargetMode="External"/><Relationship Id="rId5" Type="http://schemas.openxmlformats.org/officeDocument/2006/relationships/hyperlink" Target="https://commons.wikimedia.org/wiki/File:Meleager_and_Atlanta_and_the_Hunt_of_the_Calydonian_Boar_by_Peter_Paul_Rubens.jpg" TargetMode="External"/><Relationship Id="rId4" Type="http://schemas.openxmlformats.org/officeDocument/2006/relationships/hyperlink" Target="https://upload.wikimedia.org/wikipedia/commons/5/5b/Calydonian_hunt_Musei_Capitolini_MC917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b/bc/Chalkidian_Hyria_by_the_Inscription_Painter_Staatliche_Antikensammlungen_Munich_4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1/11/Peleus_Atalante_Staatliche_Antikensammlungen_1541_n2.jpg" TargetMode="External"/><Relationship Id="rId4" Type="http://schemas.openxmlformats.org/officeDocument/2006/relationships/hyperlink" Target="https://commons.wikimedia.org/wiki/File:Peleus_Atalante_Staatliche_Antikensammlungen_1541_n2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car.com/GML/Atalanta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6/64/No%C3%ABl_Hall%C3%A9_-_The_Race_between_Hippomenes_and_Atalanta_-_WGA11034.jpg" TargetMode="External"/><Relationship Id="rId5" Type="http://schemas.openxmlformats.org/officeDocument/2006/relationships/hyperlink" Target="https://commons.wikimedia.org/wiki/File:No%C3%ABl_Hall%C3%A9_-_The_Race_between_Hippomenes_and_Atalanta_-_WGA11034.jpg" TargetMode="External"/><Relationship Id="rId4" Type="http://schemas.openxmlformats.org/officeDocument/2006/relationships/hyperlink" Target="http://www.britannica.com/topic/Atalanta/images-videos/Atalanta-Greek-marble-statue-in-the-Louvre/2213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4618" y="1676400"/>
            <a:ext cx="5829300" cy="1339463"/>
          </a:xfrm>
        </p:spPr>
        <p:txBody>
          <a:bodyPr>
            <a:normAutofit fontScale="90000"/>
          </a:bodyPr>
          <a:lstStyle/>
          <a:p>
            <a:r>
              <a:rPr lang="el-GR" dirty="0"/>
              <a:t>ΚΦΑ 14 Εισαγωγή στην Αρχαία Ελληνική Μυθολογία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dirty="0" smtClean="0"/>
              <a:t>Θρησκεία</a:t>
            </a:r>
            <a:endParaRPr lang="en-US" sz="3600" dirty="0">
              <a:solidFill>
                <a:srgbClr val="5075B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027964" cy="2604864"/>
          </a:xfrm>
        </p:spPr>
        <p:txBody>
          <a:bodyPr>
            <a:normAutofit fontScale="25000" lnSpcReduction="20000"/>
          </a:bodyPr>
          <a:lstStyle/>
          <a:p>
            <a:r>
              <a:rPr lang="el-GR" sz="8400" dirty="0">
                <a:solidFill>
                  <a:srgbClr val="5075BC"/>
                </a:solidFill>
              </a:rPr>
              <a:t>Ενότητα</a:t>
            </a:r>
            <a:r>
              <a:rPr lang="en-US" sz="8400" dirty="0">
                <a:solidFill>
                  <a:srgbClr val="5075BC"/>
                </a:solidFill>
              </a:rPr>
              <a:t> E</a:t>
            </a:r>
            <a:r>
              <a:rPr lang="el-GR" sz="8400" dirty="0">
                <a:solidFill>
                  <a:srgbClr val="5075BC"/>
                </a:solidFill>
              </a:rPr>
              <a:t> </a:t>
            </a:r>
            <a:r>
              <a:rPr lang="en-US" sz="8400" dirty="0">
                <a:solidFill>
                  <a:srgbClr val="5075BC"/>
                </a:solidFill>
              </a:rPr>
              <a:t>:</a:t>
            </a:r>
            <a:r>
              <a:rPr lang="el-GR" sz="8400" dirty="0">
                <a:solidFill>
                  <a:srgbClr val="5075BC"/>
                </a:solidFill>
              </a:rPr>
              <a:t> </a:t>
            </a:r>
            <a:r>
              <a:rPr lang="el-GR" sz="8400" dirty="0"/>
              <a:t>Θεωρητικές Προσεγγίσεις του Μύθου</a:t>
            </a:r>
            <a:endParaRPr lang="en-US" sz="8400" dirty="0"/>
          </a:p>
          <a:p>
            <a:r>
              <a:rPr lang="el-GR" sz="8400" dirty="0"/>
              <a:t>Μάθημα </a:t>
            </a:r>
            <a:r>
              <a:rPr lang="en-US" sz="8400" dirty="0"/>
              <a:t>11</a:t>
            </a:r>
            <a:r>
              <a:rPr lang="el-GR" sz="8400" baseline="30000" dirty="0"/>
              <a:t>ο</a:t>
            </a:r>
            <a:r>
              <a:rPr lang="el-GR" sz="8400" dirty="0"/>
              <a:t>: «Φεμινιστικές αναγνώσεις του μύθου»</a:t>
            </a:r>
            <a:endParaRPr lang="en-US" sz="8400" dirty="0"/>
          </a:p>
          <a:p>
            <a:endParaRPr lang="el-GR" sz="8400" dirty="0"/>
          </a:p>
          <a:p>
            <a:r>
              <a:rPr lang="el-GR" sz="8400" dirty="0"/>
              <a:t>Σοφία</a:t>
            </a:r>
            <a:r>
              <a:rPr lang="en-US" sz="8400" dirty="0"/>
              <a:t> </a:t>
            </a:r>
            <a:r>
              <a:rPr lang="el-GR" sz="8400" dirty="0"/>
              <a:t>Παπαϊωάννου</a:t>
            </a:r>
          </a:p>
          <a:p>
            <a:r>
              <a:rPr lang="el-GR" sz="8400" dirty="0"/>
              <a:t>Φιλοσοφική Σχολή</a:t>
            </a:r>
          </a:p>
          <a:p>
            <a:r>
              <a:rPr lang="el-GR" sz="8400" dirty="0"/>
              <a:t>Τμήμα Φιλολογίας</a:t>
            </a:r>
            <a:endParaRPr lang="en-US" sz="8400" dirty="0"/>
          </a:p>
          <a:p>
            <a:endParaRPr lang="el-GR" sz="8400" dirty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741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l-GR" sz="3600" dirty="0"/>
              <a:t>Ομηρ. Ύμνος στην Αφροδίτη </a:t>
            </a:r>
            <a:r>
              <a:rPr lang="en-US" sz="3600" dirty="0" smtClean="0"/>
              <a:t>(</a:t>
            </a:r>
            <a:r>
              <a:rPr lang="el-GR" sz="3600" dirty="0" smtClean="0"/>
              <a:t>συνέχεια)</a:t>
            </a:r>
            <a:endParaRPr lang="el-GR" sz="3600" dirty="0"/>
          </a:p>
        </p:txBody>
      </p:sp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0668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ὣς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εἰπὼν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λάβε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χεῖρα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φιλομμειδὴς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Ἀφροδίτη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ἕρπε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μεταστρεφθεῖσα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κατ᾽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ὄμματα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καλὰ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βαλοῦσα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λέχος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εὔστρωτον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155-157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l-G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οἳ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ἐπεὶ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οὖν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λεχέων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εὐποιήτων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ἐπέβησαν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κόσμον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μέν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πρῶτον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ἀπὸ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χροὸς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εἷλε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φαεινόν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πόρπας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τε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γναμπτάς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ἕλικας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κάλυκάς τε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ὅρμους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λῦσε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δέ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ζώνην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ἰδὲ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εἵματα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σιγαλόεντα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ἔκδυε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κατέθηκεν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ἐπὶ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θρόνου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ἀργυροήλου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165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Ἀγχίσης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ὃ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ἔπειτα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θεῶν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ἰότητι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αἴσῃ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ἀθανάτῃ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παρέλεκτο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θεᾷ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βροτός,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οὐ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σάφα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εἰδώς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None/>
            </a:pPr>
            <a:endParaRPr lang="el-G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ὡς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δὲ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ἴδεν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δειρήν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τε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ὄμματα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κάλ᾽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Ἀφροδίτης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τάρβησέν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τε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ὄσσε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παρακλιδὸν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ἔτραπεν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ἄλλῃ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ἂψ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αὖτις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χλαίνῃ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τε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καλύψατο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καλὰ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πρόσωπα </a:t>
            </a:r>
            <a:b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καί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μιν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λισσόμενος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ἔπεα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πτερόεντα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προσηύδα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αὐτίκα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ὡς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τὰ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πρῶτα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θεά,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ἴδον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ὀφθαλμοῖσιν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185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ἔγνων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ὡς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θεὸς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ἦσθα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σὺ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οὐ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νημερτὲς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ἔειπες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sz="3600" dirty="0" smtClean="0"/>
              <a:t>Η μαρτυρία / αξιοπιστία του Τειρεσία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forte </a:t>
            </a:r>
            <a:r>
              <a:rPr lang="en-US" sz="2400" dirty="0" err="1" smtClean="0"/>
              <a:t>Iovem</a:t>
            </a:r>
            <a:r>
              <a:rPr lang="en-US" sz="2400" dirty="0" smtClean="0"/>
              <a:t> </a:t>
            </a:r>
            <a:r>
              <a:rPr lang="en-US" sz="2400" dirty="0" err="1" smtClean="0"/>
              <a:t>memorant</a:t>
            </a:r>
            <a:r>
              <a:rPr lang="en-US" sz="2400" dirty="0" smtClean="0"/>
              <a:t> </a:t>
            </a:r>
            <a:r>
              <a:rPr lang="en-US" sz="2400" dirty="0" err="1" smtClean="0"/>
              <a:t>diffusum</a:t>
            </a:r>
            <a:r>
              <a:rPr lang="en-US" sz="2400" dirty="0" smtClean="0"/>
              <a:t> </a:t>
            </a:r>
            <a:r>
              <a:rPr lang="en-US" sz="2400" dirty="0" err="1" smtClean="0"/>
              <a:t>nectare</a:t>
            </a:r>
            <a:r>
              <a:rPr lang="en-US" sz="2400" dirty="0" smtClean="0"/>
              <a:t> </a:t>
            </a:r>
            <a:r>
              <a:rPr lang="en-US" sz="2400" dirty="0" err="1" smtClean="0"/>
              <a:t>curas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seposuisse</a:t>
            </a:r>
            <a:r>
              <a:rPr lang="en-US" sz="2400" dirty="0" smtClean="0"/>
              <a:t> graves </a:t>
            </a:r>
            <a:r>
              <a:rPr lang="en-US" sz="2400" dirty="0" err="1" smtClean="0"/>
              <a:t>vacuaque</a:t>
            </a:r>
            <a:r>
              <a:rPr lang="en-US" sz="2400" dirty="0" smtClean="0"/>
              <a:t> </a:t>
            </a:r>
            <a:r>
              <a:rPr lang="en-US" sz="2400" dirty="0" err="1" smtClean="0"/>
              <a:t>agitasse</a:t>
            </a:r>
            <a:r>
              <a:rPr lang="en-US" sz="2400" dirty="0" smtClean="0"/>
              <a:t> </a:t>
            </a:r>
            <a:r>
              <a:rPr lang="en-US" sz="2400" dirty="0" err="1" smtClean="0"/>
              <a:t>remissos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cum </a:t>
            </a:r>
            <a:r>
              <a:rPr lang="en-US" sz="2400" dirty="0" err="1" smtClean="0"/>
              <a:t>Iunone</a:t>
            </a:r>
            <a:r>
              <a:rPr lang="en-US" sz="2400" dirty="0" smtClean="0"/>
              <a:t> </a:t>
            </a:r>
            <a:r>
              <a:rPr lang="en-US" sz="2400" dirty="0" err="1" smtClean="0"/>
              <a:t>iocos</a:t>
            </a:r>
            <a:r>
              <a:rPr lang="en-US" sz="2400" dirty="0" smtClean="0"/>
              <a:t> et </a:t>
            </a:r>
            <a:r>
              <a:rPr lang="en-US" sz="2400" b="1" dirty="0" smtClean="0"/>
              <a:t>'</a:t>
            </a:r>
            <a:r>
              <a:rPr lang="en-US" sz="2400" b="1" dirty="0" err="1" smtClean="0"/>
              <a:t>maior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vestra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profecto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est</a:t>
            </a:r>
            <a:r>
              <a:rPr lang="en-US" sz="2400" dirty="0" smtClean="0"/>
              <a:t>,         320</a:t>
            </a:r>
            <a:br>
              <a:rPr lang="en-US" sz="2400" dirty="0" smtClean="0"/>
            </a:br>
            <a:r>
              <a:rPr lang="en-US" sz="2400" dirty="0" smtClean="0"/>
              <a:t>quam quae </a:t>
            </a:r>
            <a:r>
              <a:rPr lang="en-US" sz="2400" dirty="0" err="1" smtClean="0"/>
              <a:t>contingit</a:t>
            </a:r>
            <a:r>
              <a:rPr lang="en-US" sz="2400" dirty="0" smtClean="0"/>
              <a:t> </a:t>
            </a:r>
            <a:r>
              <a:rPr lang="en-US" sz="2400" dirty="0" err="1" smtClean="0"/>
              <a:t>maribus</a:t>
            </a:r>
            <a:r>
              <a:rPr lang="en-US" sz="2400" dirty="0" smtClean="0"/>
              <a:t>' </a:t>
            </a:r>
            <a:r>
              <a:rPr lang="en-US" sz="2400" dirty="0" err="1" smtClean="0"/>
              <a:t>dixisse</a:t>
            </a:r>
            <a:r>
              <a:rPr lang="en-US" sz="2400" dirty="0" smtClean="0"/>
              <a:t> </a:t>
            </a:r>
            <a:r>
              <a:rPr lang="en-US" sz="2400" b="1" dirty="0" smtClean="0"/>
              <a:t>'</a:t>
            </a:r>
            <a:r>
              <a:rPr lang="en-US" sz="2400" b="1" dirty="0" err="1" smtClean="0"/>
              <a:t>voluptas</a:t>
            </a:r>
            <a:r>
              <a:rPr lang="en-US" sz="2400" dirty="0" smtClean="0"/>
              <a:t>.'</a:t>
            </a:r>
            <a:br>
              <a:rPr lang="en-US" sz="2400" dirty="0" smtClean="0"/>
            </a:br>
            <a:r>
              <a:rPr lang="en-US" sz="2400" b="1" dirty="0" err="1" smtClean="0"/>
              <a:t>illa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negat</a:t>
            </a:r>
            <a:r>
              <a:rPr lang="en-US" sz="2400" dirty="0" smtClean="0"/>
              <a:t>. </a:t>
            </a:r>
            <a:r>
              <a:rPr lang="en-US" sz="2400" dirty="0" err="1" smtClean="0"/>
              <a:t>placuit</a:t>
            </a:r>
            <a:r>
              <a:rPr lang="en-US" sz="2400" dirty="0" smtClean="0"/>
              <a:t> quae sit </a:t>
            </a:r>
            <a:r>
              <a:rPr lang="en-US" sz="2400" dirty="0" err="1" smtClean="0"/>
              <a:t>sententia</a:t>
            </a:r>
            <a:r>
              <a:rPr lang="en-US" sz="2400" dirty="0" smtClean="0"/>
              <a:t> </a:t>
            </a:r>
            <a:r>
              <a:rPr lang="en-US" sz="2400" dirty="0" err="1" smtClean="0"/>
              <a:t>docti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quaerere</a:t>
            </a:r>
            <a:r>
              <a:rPr lang="en-US" sz="2400" dirty="0" smtClean="0"/>
              <a:t> </a:t>
            </a:r>
            <a:r>
              <a:rPr lang="en-US" sz="2400" dirty="0" err="1" smtClean="0"/>
              <a:t>Tiresiae</a:t>
            </a:r>
            <a:r>
              <a:rPr lang="en-US" sz="2400" dirty="0" smtClean="0"/>
              <a:t>: </a:t>
            </a:r>
            <a:r>
              <a:rPr lang="en-US" sz="2400" b="1" dirty="0" smtClean="0"/>
              <a:t>Venus </a:t>
            </a:r>
            <a:r>
              <a:rPr lang="en-US" sz="2400" b="1" dirty="0" err="1" smtClean="0"/>
              <a:t>huic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utraque</a:t>
            </a:r>
            <a:r>
              <a:rPr lang="en-US" sz="2400" b="1" dirty="0" smtClean="0"/>
              <a:t> nota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[Το επεισόδιο με τα φίδια 		    	 324-331]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</a:t>
            </a:r>
            <a:r>
              <a:rPr lang="el-GR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arbiter</a:t>
            </a:r>
            <a:r>
              <a:rPr lang="en-US" sz="2400" dirty="0" smtClean="0"/>
              <a:t> hic </a:t>
            </a:r>
            <a:r>
              <a:rPr lang="en-US" sz="2400" dirty="0" err="1" smtClean="0"/>
              <a:t>igitur</a:t>
            </a:r>
            <a:r>
              <a:rPr lang="en-US" sz="2400" dirty="0" smtClean="0"/>
              <a:t> </a:t>
            </a:r>
            <a:r>
              <a:rPr lang="en-US" sz="2400" dirty="0" err="1" smtClean="0"/>
              <a:t>sumptus</a:t>
            </a:r>
            <a:r>
              <a:rPr lang="en-US" sz="2400" dirty="0" smtClean="0"/>
              <a:t> de </a:t>
            </a:r>
            <a:r>
              <a:rPr lang="en-US" sz="2400" dirty="0" err="1" smtClean="0"/>
              <a:t>lite</a:t>
            </a:r>
            <a:r>
              <a:rPr lang="en-US" sz="2400" dirty="0" smtClean="0"/>
              <a:t> </a:t>
            </a:r>
            <a:r>
              <a:rPr lang="en-US" sz="2400" dirty="0" err="1" smtClean="0"/>
              <a:t>iocosa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dicta </a:t>
            </a:r>
            <a:r>
              <a:rPr lang="en-US" sz="2400" b="1" dirty="0" err="1" smtClean="0"/>
              <a:t>Iovis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firmat</a:t>
            </a:r>
            <a:r>
              <a:rPr lang="en-US" sz="2400" dirty="0" smtClean="0"/>
              <a:t>: </a:t>
            </a:r>
            <a:r>
              <a:rPr lang="en-US" sz="2400" u="sng" dirty="0" err="1" smtClean="0"/>
              <a:t>gravius</a:t>
            </a:r>
            <a:r>
              <a:rPr lang="en-US" sz="2400" dirty="0" smtClean="0"/>
              <a:t> </a:t>
            </a:r>
            <a:r>
              <a:rPr lang="en-US" sz="2400" dirty="0" err="1" smtClean="0"/>
              <a:t>Saturnia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iusto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err="1" smtClean="0"/>
              <a:t>nec</a:t>
            </a:r>
            <a:r>
              <a:rPr lang="en-US" sz="2400" u="sng" dirty="0" smtClean="0"/>
              <a:t> pro </a:t>
            </a:r>
            <a:r>
              <a:rPr lang="en-US" sz="2400" u="sng" dirty="0" err="1" smtClean="0"/>
              <a:t>materia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fertur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doluisse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suique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iudicis</a:t>
            </a:r>
            <a:r>
              <a:rPr lang="en-US" sz="2400" dirty="0" smtClean="0"/>
              <a:t> </a:t>
            </a:r>
            <a:r>
              <a:rPr lang="en-US" sz="2400" dirty="0" err="1" smtClean="0"/>
              <a:t>aeterna</a:t>
            </a:r>
            <a:r>
              <a:rPr lang="en-US" sz="2400" dirty="0" smtClean="0"/>
              <a:t> </a:t>
            </a:r>
            <a:r>
              <a:rPr lang="en-US" sz="2400" dirty="0" err="1" smtClean="0"/>
              <a:t>damnavit</a:t>
            </a:r>
            <a:r>
              <a:rPr lang="en-US" sz="2400" dirty="0" smtClean="0"/>
              <a:t> </a:t>
            </a:r>
            <a:r>
              <a:rPr lang="en-US" sz="2400" dirty="0" err="1" smtClean="0"/>
              <a:t>lumina</a:t>
            </a:r>
            <a:r>
              <a:rPr lang="en-US" sz="2400" dirty="0" smtClean="0"/>
              <a:t> </a:t>
            </a:r>
            <a:r>
              <a:rPr lang="en-US" sz="2400" dirty="0" err="1" smtClean="0"/>
              <a:t>nocte</a:t>
            </a:r>
            <a:r>
              <a:rPr lang="el-GR" sz="2400" dirty="0" smtClean="0"/>
              <a:t>.</a:t>
            </a:r>
            <a:r>
              <a:rPr lang="en-US" sz="2400" dirty="0" smtClean="0"/>
              <a:t>               335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Αμαζόνες (1)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56388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Όταν βιολογικό φύλο και κοινωνικό φύλο συγκρούονται</a:t>
            </a:r>
          </a:p>
          <a:p>
            <a:pPr>
              <a:buNone/>
            </a:pPr>
            <a:r>
              <a:rPr lang="el-GR" sz="2800" dirty="0" smtClean="0"/>
              <a:t>Συμβολισμός του </a:t>
            </a:r>
            <a:r>
              <a:rPr lang="el-GR" sz="2800" dirty="0" err="1" smtClean="0"/>
              <a:t>Αντι</a:t>
            </a:r>
            <a:r>
              <a:rPr lang="el-GR" sz="2800" dirty="0" smtClean="0"/>
              <a:t>-Αθηναϊκού</a:t>
            </a:r>
          </a:p>
          <a:p>
            <a:pPr>
              <a:buNone/>
            </a:pPr>
            <a:r>
              <a:rPr lang="el-GR" sz="2800" dirty="0" smtClean="0"/>
              <a:t>Εμβληματικές υπάρξεις της ανατροπής του Αθηναϊκού </a:t>
            </a:r>
            <a:r>
              <a:rPr lang="el-GR" sz="2800" dirty="0" err="1" smtClean="0"/>
              <a:t>κοινωνικο</a:t>
            </a:r>
            <a:r>
              <a:rPr lang="el-GR" sz="2800" dirty="0" smtClean="0"/>
              <a:t>-πολιτικού </a:t>
            </a:r>
            <a:r>
              <a:rPr lang="en-US" sz="2800" dirty="0" smtClean="0"/>
              <a:t>status quo.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Ζουν στην περιφέρεια του κόσμου</a:t>
            </a:r>
          </a:p>
          <a:p>
            <a:pPr>
              <a:buNone/>
            </a:pPr>
            <a:r>
              <a:rPr lang="el-GR" sz="2800" dirty="0" smtClean="0"/>
              <a:t>Ζουν σε αποκλειστικά γυναικοκρατούμενες κοινωνίες</a:t>
            </a:r>
          </a:p>
          <a:p>
            <a:pPr>
              <a:buNone/>
            </a:pPr>
            <a:r>
              <a:rPr lang="el-GR" sz="2800" dirty="0" smtClean="0"/>
              <a:t>Πολεμούν και αυτοδιοικούνται πολιτικά </a:t>
            </a:r>
          </a:p>
          <a:p>
            <a:pPr>
              <a:buNone/>
            </a:pPr>
            <a:r>
              <a:rPr lang="el-GR" sz="2800" dirty="0" smtClean="0"/>
              <a:t>Χρησιμοποιούν τους άνδρες μόνο για αναπαραγωγή </a:t>
            </a:r>
          </a:p>
          <a:p>
            <a:pPr>
              <a:buNone/>
            </a:pPr>
            <a:r>
              <a:rPr lang="el-GR" sz="2800" dirty="0" smtClean="0"/>
              <a:t>Θανατώνουν τα αρσενικά βρέφη και κρατούν στη ζωή τα θηλυκά </a:t>
            </a:r>
          </a:p>
          <a:p>
            <a:pPr>
              <a:buNone/>
            </a:pPr>
            <a:r>
              <a:rPr lang="el-GR" sz="2800" dirty="0" smtClean="0"/>
              <a:t>Α-</a:t>
            </a:r>
            <a:r>
              <a:rPr lang="el-GR" sz="2800" dirty="0" err="1" smtClean="0"/>
              <a:t>μαζόνες</a:t>
            </a:r>
            <a:r>
              <a:rPr lang="el-GR" sz="2800" dirty="0" smtClean="0"/>
              <a:t> (</a:t>
            </a:r>
            <a:r>
              <a:rPr lang="el-GR" sz="2800" dirty="0" err="1" smtClean="0"/>
              <a:t>μαζός</a:t>
            </a:r>
            <a:r>
              <a:rPr lang="el-GR" sz="2800" dirty="0" smtClean="0"/>
              <a:t>) –απόρριψη της θηλυκότητας και του αισθησιασμού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Αμαζόνες (2)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ΆΡΑ: μύθος-παράδειγμα προς σωφρονισμό υπέρ της αυστηρής επιτήρησης των γυναικών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Μετά τα Περσικά , Αμαζόνες = Πέρσες = Κένταυροι (λαοί που ζουν στις παρυφές του πολιτισμένου [ελληνικού] κόσμου με βάρβαρες [μη ελληνικές] συνήθειες που επιθυμούν κατά περιόδους να κατακτήσουν τον Ελληνικό κόσμο (βλ. ο Θησέας και ο Ηρακλής εναντίον των Αμαζόνων, ο Θησέας στην </a:t>
            </a:r>
            <a:r>
              <a:rPr lang="el-GR" sz="2800" dirty="0" err="1" smtClean="0"/>
              <a:t>Κενταυρομαχία</a:t>
            </a:r>
            <a:r>
              <a:rPr lang="el-GR" sz="2800" dirty="0" smtClean="0"/>
              <a:t>, ο Ηρακλής και ο Κένταυρος Νέσσος) 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err="1" smtClean="0"/>
              <a:t>Αμαζονομαχίες</a:t>
            </a:r>
            <a:r>
              <a:rPr lang="el-GR" sz="2800" dirty="0" smtClean="0"/>
              <a:t>: Θησαυρός των Αθηναίων στους Δελφούς, Στοά Ποικίλη, </a:t>
            </a:r>
            <a:r>
              <a:rPr lang="el-GR" sz="2800" dirty="0" err="1" smtClean="0"/>
              <a:t>Ηφαιστείο</a:t>
            </a:r>
            <a:r>
              <a:rPr lang="el-GR" sz="2800" dirty="0" smtClean="0"/>
              <a:t>, Παρθενώνας.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Αμαζόνες (3)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6752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dirty="0" smtClean="0"/>
              <a:t>Ηρόδοτος 4.114 και 4.117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ἡμεῖς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οὐκ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ἄν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δυναίμεθα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οἰκέειν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μετὰ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ὑμετέρων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γυναικῶν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οὐ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γὰρ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τὰ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αυτὰ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νόμαια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τε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κἀκείνηισί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ἐστι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ἡμεῖς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μέν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τοξεύομέν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τε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ἀκοντίζομεν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ἱππαζόμεθα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ἔργα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γυναικήια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οὐκ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έμάθομεν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ὑμέτεραι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γυναῖκες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τούτων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μὲν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οὐδὲν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ὑμεῖς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κατελέξαμεν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ποιεῦσι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ἔργα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γυναικήια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ἐργάζονται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μένουσαι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ἐν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τηῖσι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ἀμάξησι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«ου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γαμέεται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παρθένος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οὐδεμία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πρὶν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ἄν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πολεμίων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ἄνδρα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ἀποκτείνηι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Λεπτομέρεια από “Το κυνήγι του Μελεάγρου και της Αταλάντης”,  P. Rubens, 1628, Μουσείο Λιχτενστάιν&#10;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91" b="-595"/>
          <a:stretch/>
        </p:blipFill>
        <p:spPr>
          <a:xfrm>
            <a:off x="609600" y="1414771"/>
            <a:ext cx="4443141" cy="4689982"/>
          </a:xfrm>
        </p:spPr>
      </p:pic>
      <p:sp>
        <p:nvSpPr>
          <p:cNvPr id="3" name="2 - Υπότιτλος"/>
          <p:cNvSpPr>
            <a:spLocks noGrp="1"/>
          </p:cNvSpPr>
          <p:nvPr>
            <p:ph type="body" sz="half" idx="2"/>
          </p:nvPr>
        </p:nvSpPr>
        <p:spPr>
          <a:xfrm>
            <a:off x="5460070" y="2209800"/>
            <a:ext cx="2819400" cy="1676400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Εικόνα 3:</a:t>
            </a:r>
          </a:p>
          <a:p>
            <a:r>
              <a:rPr lang="el-GR" sz="1800" dirty="0" smtClean="0"/>
              <a:t>Λεπτομέρεια από </a:t>
            </a:r>
            <a:r>
              <a:rPr lang="en-US" sz="1800" dirty="0" smtClean="0"/>
              <a:t>“</a:t>
            </a:r>
            <a:r>
              <a:rPr lang="el-GR" sz="1800" dirty="0" smtClean="0"/>
              <a:t>Το κυνήγι του Μελεάγρου και της Αταλάντης</a:t>
            </a:r>
            <a:r>
              <a:rPr lang="en-US" sz="1800" dirty="0" smtClean="0"/>
              <a:t>”</a:t>
            </a:r>
            <a:r>
              <a:rPr lang="el-GR" sz="1800" dirty="0" smtClean="0"/>
              <a:t>, </a:t>
            </a:r>
            <a:r>
              <a:rPr lang="en-US" sz="1800" dirty="0" smtClean="0"/>
              <a:t> P.</a:t>
            </a:r>
            <a:r>
              <a:rPr lang="el-GR" sz="1800" dirty="0" smtClean="0"/>
              <a:t> </a:t>
            </a:r>
            <a:r>
              <a:rPr lang="en-US" sz="1800" dirty="0" smtClean="0"/>
              <a:t>Rubens, 1628, </a:t>
            </a:r>
            <a:r>
              <a:rPr lang="el-GR" sz="1800" dirty="0" smtClean="0"/>
              <a:t>Μουσείο Λιχτενστάιν</a:t>
            </a:r>
            <a:endParaRPr lang="en-US" sz="1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μύθος της Αταλάντης στην τέχνη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μύθος της Αταλάντης </a:t>
            </a:r>
            <a:br>
              <a:rPr lang="el-GR" dirty="0" smtClean="0"/>
            </a:br>
            <a:r>
              <a:rPr lang="el-GR" b="1" dirty="0"/>
              <a:t> </a:t>
            </a:r>
            <a:r>
              <a:rPr lang="el-GR" sz="4000" dirty="0"/>
              <a:t>ΑΠΟΛΛΟΔΩΡΟΣ – </a:t>
            </a:r>
            <a:r>
              <a:rPr lang="el-GR" sz="4000" dirty="0" smtClean="0"/>
              <a:t>   </a:t>
            </a:r>
            <a:r>
              <a:rPr lang="el-GR" sz="4000" dirty="0"/>
              <a:t>ΒΙΒΛΙΟΘΗΚΗ  [Γ 9,2]</a:t>
            </a:r>
            <a:r>
              <a:rPr lang="el-GR" sz="4000" dirty="0" smtClean="0"/>
              <a:t>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Autofit/>
          </a:bodyPr>
          <a:lstStyle/>
          <a:p>
            <a:r>
              <a:rPr lang="el-GR" sz="1800" b="1" dirty="0" smtClean="0"/>
              <a:t>Αρκαδικός μύθος:</a:t>
            </a:r>
            <a:br>
              <a:rPr lang="el-GR" sz="1800" b="1" dirty="0" smtClean="0"/>
            </a:br>
            <a:endParaRPr lang="en-US" sz="1800" dirty="0" smtClean="0"/>
          </a:p>
          <a:p>
            <a:r>
              <a:rPr lang="el-GR" sz="1800" dirty="0" smtClean="0"/>
              <a:t>-Κόρη του </a:t>
            </a:r>
            <a:r>
              <a:rPr lang="el-GR" sz="1800" dirty="0" err="1" smtClean="0"/>
              <a:t>Ιάσ</a:t>
            </a:r>
            <a:r>
              <a:rPr lang="el-GR" sz="1800" dirty="0" smtClean="0"/>
              <a:t>(ι)ου  και της Κλυμένης</a:t>
            </a:r>
            <a:br>
              <a:rPr lang="el-GR" sz="1800" dirty="0" smtClean="0"/>
            </a:br>
            <a:endParaRPr lang="en-US" sz="1800" dirty="0" smtClean="0"/>
          </a:p>
          <a:p>
            <a:r>
              <a:rPr lang="el-GR" sz="1800" dirty="0" smtClean="0"/>
              <a:t>-Εγκαταλείφθηκε από τον πατέρα της</a:t>
            </a:r>
          </a:p>
          <a:p>
            <a:pPr marL="0" indent="0">
              <a:buNone/>
            </a:pPr>
            <a:endParaRPr lang="el-GR" sz="1800" dirty="0" smtClean="0"/>
          </a:p>
          <a:p>
            <a:r>
              <a:rPr lang="el-GR" sz="1800" dirty="0" smtClean="0"/>
              <a:t>- τη φρόντιζε μια αρκούδα και αργότερα κάποιοι κυνηγοί.</a:t>
            </a:r>
            <a:endParaRPr lang="el-GR" sz="1800" dirty="0"/>
          </a:p>
          <a:p>
            <a:endParaRPr lang="el-GR" sz="1800" dirty="0" smtClean="0"/>
          </a:p>
          <a:p>
            <a:r>
              <a:rPr lang="el-GR" sz="1800" dirty="0" smtClean="0"/>
              <a:t>- δεν ήθελε να παντρευτεί, ζούσε με αγνότητα </a:t>
            </a:r>
          </a:p>
          <a:p>
            <a:endParaRPr lang="el-GR" sz="1800" dirty="0" smtClean="0"/>
          </a:p>
          <a:p>
            <a:r>
              <a:rPr lang="el-GR" sz="1800" dirty="0" smtClean="0"/>
              <a:t>-σκότωσε </a:t>
            </a:r>
            <a:r>
              <a:rPr lang="el-GR" sz="1800" dirty="0"/>
              <a:t>τους Κένταυρους  </a:t>
            </a:r>
            <a:r>
              <a:rPr lang="el-GR" sz="1800" dirty="0" smtClean="0"/>
              <a:t>Ροίκο και </a:t>
            </a:r>
            <a:r>
              <a:rPr lang="el-GR" sz="1800" dirty="0" err="1" smtClean="0"/>
              <a:t>Υλαίο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9171" y="1417638"/>
            <a:ext cx="4038600" cy="5059362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pPr>
              <a:lnSpc>
                <a:spcPct val="120000"/>
              </a:lnSpc>
              <a:buNone/>
            </a:pPr>
            <a:r>
              <a:rPr lang="el-GR" sz="1400" dirty="0" smtClean="0"/>
              <a:t>    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Ἰάσου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Κλυμένης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τῆς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Μινύου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b="1" dirty="0" err="1" smtClean="0">
                <a:latin typeface="Times New Roman" pitchFamily="18" charset="0"/>
                <a:cs typeface="Times New Roman" pitchFamily="18" charset="0"/>
              </a:rPr>
              <a:t>Ἀταλάντη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ἐγένετο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 ταύτης ὁ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πατὴρ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ἀρρένων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παίδων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ἐπιθυμῶν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ἐξέθηκεν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αὐτήν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ἄρκτος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φοιτῶσα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πολλάκις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θηλὴν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ἐδίδου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μέχρις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οὗ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εὑρόντες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κυνηγοὶ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παρ᾽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ἑαυτοῖς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ἀνέτρεφον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 τελεία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Ἀταλάντη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γενομένη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παρθένον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ἑαυτὴν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ἐφύλαττε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θηρεύουσα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ἐν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ἐρημίᾳ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καθωπλισμένη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διετέλει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βιάζεσθαι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αὐτὴνἐπιχειροῦντες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Κένταυροι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Ῥοῖκός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τε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Ὑλαῖος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κατατοξευθέντες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ὑπ᾽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αὐτῆς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ἀπέθανον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 μύθος της Αταλάντης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Διόδωρος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Σικελιώτης,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Ιστορική Βιβλιοθήκη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, 34, 3.5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43400" cy="1523999"/>
          </a:xfrm>
        </p:spPr>
        <p:txBody>
          <a:bodyPr>
            <a:normAutofit fontScale="77500" lnSpcReduction="20000"/>
          </a:bodyPr>
          <a:lstStyle/>
          <a:p>
            <a:pPr marL="231775" indent="-231775"/>
            <a:r>
              <a:rPr lang="el-GR" sz="2000" dirty="0" smtClean="0"/>
              <a:t>Πήρε μέρος στο κυνήγι του Καλυδώνιου κάπρου.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31775" indent="-231775"/>
            <a:r>
              <a:rPr lang="el-GR" sz="2000" dirty="0" smtClean="0"/>
              <a:t>Σκότωσε μαζί με το Μελέαγρο τον κάπρο, ρίχνοντας πρώτη εκείνη το θανατηφόρο βέλος και σύμφωνα με το έθιμο έλαβε σαν έπαθλο το κεφάλι και το δέρμα του ζώου. </a:t>
            </a:r>
            <a:endParaRPr lang="en-US" sz="20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 lvl="0">
              <a:buNone/>
            </a:pPr>
            <a:endParaRPr lang="en-US" sz="13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πρώτου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Μελεάγρου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τὸ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θηρίον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ἀκοντίσαντος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ὁμολογούμενον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αὐτῷ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τὸ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πρωτεῖον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συνεχωρήθη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τοῦτο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δ'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ἦν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ἡ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δορὰ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τοῦ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ζῴου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. μετεχούσης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τῆς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κυνηγίας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Ἀταλάντης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τῆς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Σχοινέως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ἐρασθεὶς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αὐτῆς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ὁ Μελέαγρος παρεχώρησε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τῆς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δορᾶς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τοῦ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κατὰ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ἀριστείαν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ἐπαίνου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ἐπὶ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τοῖς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πραχθεῖσιν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οἱ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Θεστίου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παῖδες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συγκυνηγοῦντες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ἠγανάκτησαν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ὅτι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ξένην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γυναῖκα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προετίμησεν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αὐτῶν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παραπέμψας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οἰκειότητα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διόπερ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ἀκυροῦντες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τοῦ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Μελεάγρου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δωρεὰν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ἐνήδρευσαν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Ἀταλάντῃ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κατὰ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εἰς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Ἀρκαδίαν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ἐπάνοδον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ἐπιθέμενοι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δορὰν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ἀφείλοντο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. Μελέαγρος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διά τε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τὸν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πρὸς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Ἀταλάντην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ἔρωτα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διὰ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ἀτιμίαν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παροξυνθείς,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ἐβοήθησε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τῇ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Ἀταλάντῃ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τὸ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μὲν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πρῶτον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παρεκάλει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τοὺς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ἡρπακότας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ἀποδοῦναι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τῇ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γυναικὶ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τὸ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δοθὲν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ἀριστεῖον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 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Εικόνα" descr="Το κυνήγι του Καλυδωνίου Κάπρου σε μελανόμορφο αγγείο  από τη Λακωνία, έργο του «Ζωγράφου του Ναύκρατη», περ. 555 π.Χ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124200"/>
            <a:ext cx="2667000" cy="2347711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533400" y="5528232"/>
            <a:ext cx="426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l-GR" sz="1400" b="1" dirty="0" smtClean="0"/>
              <a:t>Εικόνα 4. </a:t>
            </a:r>
            <a:r>
              <a:rPr lang="el-GR" sz="1400" dirty="0" smtClean="0"/>
              <a:t>Το </a:t>
            </a:r>
            <a:r>
              <a:rPr lang="el-GR" sz="1400" dirty="0"/>
              <a:t>κυνήγι του Καλυδωνίου Κάπρου σε μελανόμορφο αγγείο</a:t>
            </a:r>
            <a:r>
              <a:rPr lang="en-US" sz="1400" dirty="0"/>
              <a:t>  </a:t>
            </a:r>
            <a:r>
              <a:rPr lang="el-GR" sz="1400" dirty="0"/>
              <a:t>από τη Λακωνία, έργο του «Ζωγράφου του </a:t>
            </a:r>
            <a:r>
              <a:rPr lang="el-GR" sz="1400" dirty="0" err="1"/>
              <a:t>Ναύκρατη</a:t>
            </a:r>
            <a:r>
              <a:rPr lang="el-GR" sz="1400" dirty="0"/>
              <a:t>», περ. 555 π.Χ.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l-GR" dirty="0" err="1"/>
              <a:t>Οβιδίου</a:t>
            </a:r>
            <a:r>
              <a:rPr lang="el-GR" dirty="0"/>
              <a:t>, </a:t>
            </a:r>
            <a:r>
              <a:rPr lang="el-GR" i="1" dirty="0"/>
              <a:t>Μεταμορφώσεις</a:t>
            </a:r>
            <a:r>
              <a:rPr lang="el-GR" dirty="0"/>
              <a:t>, β.</a:t>
            </a:r>
            <a:r>
              <a:rPr lang="en-US" dirty="0"/>
              <a:t>VIII</a:t>
            </a:r>
            <a:r>
              <a:rPr lang="el-GR" dirty="0"/>
              <a:t>, </a:t>
            </a:r>
            <a:r>
              <a:rPr lang="el-GR" dirty="0" err="1"/>
              <a:t>στ</a:t>
            </a:r>
            <a:r>
              <a:rPr lang="el-GR" dirty="0"/>
              <a:t>. 317-327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38300"/>
            <a:ext cx="4532085" cy="3543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 smtClean="0"/>
              <a:t>nemorisque</a:t>
            </a:r>
            <a:r>
              <a:rPr lang="en-US" sz="1600" dirty="0" smtClean="0"/>
              <a:t> </a:t>
            </a:r>
            <a:r>
              <a:rPr lang="en-US" sz="1600" dirty="0" err="1" smtClean="0"/>
              <a:t>decus</a:t>
            </a:r>
            <a:r>
              <a:rPr lang="en-US" sz="1600" dirty="0" smtClean="0"/>
              <a:t> </a:t>
            </a:r>
            <a:r>
              <a:rPr lang="en-US" sz="1600" dirty="0" err="1" smtClean="0"/>
              <a:t>Tegeaea</a:t>
            </a:r>
            <a:r>
              <a:rPr lang="en-US" sz="1600" dirty="0" smtClean="0"/>
              <a:t> </a:t>
            </a:r>
            <a:r>
              <a:rPr lang="en-US" sz="1600" dirty="0" err="1" smtClean="0"/>
              <a:t>Lycaei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err="1" smtClean="0"/>
              <a:t>rasilis</a:t>
            </a:r>
            <a:r>
              <a:rPr lang="en-US" sz="1600" dirty="0" smtClean="0"/>
              <a:t> </a:t>
            </a:r>
            <a:r>
              <a:rPr lang="en-US" sz="1600" dirty="0" err="1" smtClean="0"/>
              <a:t>huic</a:t>
            </a:r>
            <a:r>
              <a:rPr lang="en-US" sz="1600" dirty="0" smtClean="0"/>
              <a:t> </a:t>
            </a:r>
            <a:r>
              <a:rPr lang="en-US" sz="1600" dirty="0" err="1" smtClean="0"/>
              <a:t>summam</a:t>
            </a:r>
            <a:r>
              <a:rPr lang="en-US" sz="1600" dirty="0" smtClean="0"/>
              <a:t> </a:t>
            </a:r>
            <a:r>
              <a:rPr lang="en-US" sz="1600" dirty="0" err="1" smtClean="0"/>
              <a:t>mordebat</a:t>
            </a:r>
            <a:r>
              <a:rPr lang="en-US" sz="1600" dirty="0" smtClean="0"/>
              <a:t> fibula </a:t>
            </a:r>
            <a:r>
              <a:rPr lang="en-US" sz="1600" dirty="0" err="1" smtClean="0"/>
              <a:t>vestem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err="1" smtClean="0"/>
              <a:t>crinis</a:t>
            </a:r>
            <a:r>
              <a:rPr lang="en-US" sz="1600" dirty="0" smtClean="0"/>
              <a:t> </a:t>
            </a:r>
            <a:r>
              <a:rPr lang="en-US" sz="1600" dirty="0" err="1" smtClean="0"/>
              <a:t>erat</a:t>
            </a:r>
            <a:r>
              <a:rPr lang="en-US" sz="1600" dirty="0" smtClean="0"/>
              <a:t> simplex, </a:t>
            </a:r>
            <a:r>
              <a:rPr lang="en-US" sz="1600" dirty="0" err="1" smtClean="0"/>
              <a:t>nodum</a:t>
            </a:r>
            <a:r>
              <a:rPr lang="en-US" sz="1600" dirty="0" smtClean="0"/>
              <a:t> </a:t>
            </a:r>
            <a:r>
              <a:rPr lang="en-US" sz="1600" dirty="0" err="1" smtClean="0"/>
              <a:t>conlectus</a:t>
            </a:r>
            <a:r>
              <a:rPr lang="en-US" sz="1600" dirty="0" smtClean="0"/>
              <a:t> in </a:t>
            </a:r>
            <a:r>
              <a:rPr lang="en-US" sz="1600" dirty="0" err="1" smtClean="0"/>
              <a:t>unum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ex </a:t>
            </a:r>
            <a:r>
              <a:rPr lang="en-US" sz="1600" dirty="0" err="1" smtClean="0"/>
              <a:t>umero</a:t>
            </a:r>
            <a:r>
              <a:rPr lang="en-US" sz="1600" dirty="0" smtClean="0"/>
              <a:t> </a:t>
            </a:r>
            <a:r>
              <a:rPr lang="en-US" sz="1600" dirty="0" err="1" smtClean="0"/>
              <a:t>pendens</a:t>
            </a:r>
            <a:r>
              <a:rPr lang="en-US" sz="1600" dirty="0" smtClean="0"/>
              <a:t> </a:t>
            </a:r>
            <a:r>
              <a:rPr lang="en-US" sz="1600" dirty="0" err="1" smtClean="0"/>
              <a:t>resonabat</a:t>
            </a:r>
            <a:r>
              <a:rPr lang="en-US" sz="1600" dirty="0" smtClean="0"/>
              <a:t> </a:t>
            </a:r>
            <a:r>
              <a:rPr lang="en-US" sz="1600" dirty="0" err="1" smtClean="0"/>
              <a:t>eburnea</a:t>
            </a:r>
            <a:r>
              <a:rPr lang="en-US" sz="1600" dirty="0" smtClean="0"/>
              <a:t> </a:t>
            </a:r>
            <a:r>
              <a:rPr lang="en-US" sz="1600" dirty="0" err="1" smtClean="0"/>
              <a:t>laevo</a:t>
            </a:r>
            <a:r>
              <a:rPr lang="en-US" sz="1600" dirty="0" smtClean="0"/>
              <a:t>          </a:t>
            </a:r>
            <a:br>
              <a:rPr lang="en-US" sz="1600" dirty="0" smtClean="0"/>
            </a:br>
            <a:r>
              <a:rPr lang="en-US" sz="1600" dirty="0" err="1" smtClean="0"/>
              <a:t>telorum</a:t>
            </a:r>
            <a:r>
              <a:rPr lang="en-US" sz="1600" dirty="0" smtClean="0"/>
              <a:t> </a:t>
            </a:r>
            <a:r>
              <a:rPr lang="en-US" sz="1600" dirty="0" err="1" smtClean="0"/>
              <a:t>custos</a:t>
            </a:r>
            <a:r>
              <a:rPr lang="en-US" sz="1600" dirty="0" smtClean="0"/>
              <a:t>, </a:t>
            </a:r>
            <a:r>
              <a:rPr lang="en-US" sz="1600" dirty="0" err="1" smtClean="0"/>
              <a:t>arcum</a:t>
            </a:r>
            <a:r>
              <a:rPr lang="en-US" sz="1600" dirty="0" smtClean="0"/>
              <a:t> </a:t>
            </a:r>
            <a:r>
              <a:rPr lang="en-US" sz="1600" dirty="0" err="1" smtClean="0"/>
              <a:t>quoque</a:t>
            </a:r>
            <a:r>
              <a:rPr lang="en-US" sz="1600" dirty="0" smtClean="0"/>
              <a:t> </a:t>
            </a:r>
            <a:r>
              <a:rPr lang="en-US" sz="1600" dirty="0" err="1" smtClean="0"/>
              <a:t>laeva</a:t>
            </a:r>
            <a:r>
              <a:rPr lang="en-US" sz="1600" dirty="0" smtClean="0"/>
              <a:t> </a:t>
            </a:r>
            <a:r>
              <a:rPr lang="en-US" sz="1600" dirty="0" err="1" smtClean="0"/>
              <a:t>tenebat</a:t>
            </a:r>
            <a:r>
              <a:rPr lang="en-US" sz="1600" dirty="0" smtClean="0"/>
              <a:t>;</a:t>
            </a:r>
            <a:br>
              <a:rPr lang="en-US" sz="1600" dirty="0" smtClean="0"/>
            </a:br>
            <a:r>
              <a:rPr lang="en-US" sz="1600" dirty="0" err="1" smtClean="0"/>
              <a:t>talis</a:t>
            </a:r>
            <a:r>
              <a:rPr lang="en-US" sz="1600" dirty="0" smtClean="0"/>
              <a:t> </a:t>
            </a:r>
            <a:r>
              <a:rPr lang="en-US" sz="1600" dirty="0" err="1" smtClean="0"/>
              <a:t>erat</a:t>
            </a:r>
            <a:r>
              <a:rPr lang="en-US" sz="1600" dirty="0" smtClean="0"/>
              <a:t> </a:t>
            </a:r>
            <a:r>
              <a:rPr lang="en-US" sz="1600" dirty="0" err="1" smtClean="0"/>
              <a:t>cultu</a:t>
            </a:r>
            <a:r>
              <a:rPr lang="en-US" sz="1600" dirty="0" smtClean="0"/>
              <a:t>, facies, quam </a:t>
            </a:r>
            <a:r>
              <a:rPr lang="en-US" sz="1600" dirty="0" err="1" smtClean="0"/>
              <a:t>dicere</a:t>
            </a:r>
            <a:r>
              <a:rPr lang="en-US" sz="1600" dirty="0" smtClean="0"/>
              <a:t> </a:t>
            </a:r>
            <a:r>
              <a:rPr lang="en-US" sz="1600" dirty="0" err="1" smtClean="0"/>
              <a:t>vere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virgineam</a:t>
            </a:r>
            <a:r>
              <a:rPr lang="en-US" sz="1600" dirty="0" smtClean="0"/>
              <a:t> in </a:t>
            </a:r>
            <a:r>
              <a:rPr lang="en-US" sz="1600" dirty="0" err="1" smtClean="0"/>
              <a:t>puero</a:t>
            </a:r>
            <a:r>
              <a:rPr lang="en-US" sz="1600" dirty="0" smtClean="0"/>
              <a:t>, </a:t>
            </a:r>
            <a:r>
              <a:rPr lang="en-US" sz="1600" dirty="0" err="1" smtClean="0"/>
              <a:t>puerilem</a:t>
            </a:r>
            <a:r>
              <a:rPr lang="en-US" sz="1600" dirty="0" smtClean="0"/>
              <a:t> in </a:t>
            </a:r>
            <a:r>
              <a:rPr lang="en-US" sz="1600" dirty="0" err="1" smtClean="0"/>
              <a:t>virgine</a:t>
            </a:r>
            <a:r>
              <a:rPr lang="en-US" sz="1600" dirty="0" smtClean="0"/>
              <a:t> </a:t>
            </a:r>
            <a:r>
              <a:rPr lang="en-US" sz="1600" dirty="0" err="1" smtClean="0"/>
              <a:t>possis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 smtClean="0"/>
              <a:t>hanc</a:t>
            </a:r>
            <a:r>
              <a:rPr lang="en-US" sz="1600" dirty="0" smtClean="0"/>
              <a:t> </a:t>
            </a:r>
            <a:r>
              <a:rPr lang="en-US" sz="1600" dirty="0" err="1" smtClean="0"/>
              <a:t>pariter</a:t>
            </a:r>
            <a:r>
              <a:rPr lang="en-US" sz="1600" dirty="0" smtClean="0"/>
              <a:t> </a:t>
            </a:r>
            <a:r>
              <a:rPr lang="en-US" sz="1600" dirty="0" err="1" smtClean="0"/>
              <a:t>vidit</a:t>
            </a:r>
            <a:r>
              <a:rPr lang="en-US" sz="1600" dirty="0" smtClean="0"/>
              <a:t>, </a:t>
            </a:r>
            <a:r>
              <a:rPr lang="en-US" sz="1600" dirty="0" err="1" smtClean="0"/>
              <a:t>pariter</a:t>
            </a:r>
            <a:r>
              <a:rPr lang="en-US" sz="1600" dirty="0" smtClean="0"/>
              <a:t> </a:t>
            </a:r>
            <a:r>
              <a:rPr lang="en-US" sz="1600" dirty="0" err="1" smtClean="0"/>
              <a:t>Calydonius</a:t>
            </a:r>
            <a:r>
              <a:rPr lang="en-US" sz="1600" dirty="0" smtClean="0"/>
              <a:t> </a:t>
            </a:r>
            <a:r>
              <a:rPr lang="en-US" sz="1600" dirty="0" err="1" smtClean="0"/>
              <a:t>heros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optavit</a:t>
            </a:r>
            <a:r>
              <a:rPr lang="en-US" sz="1600" dirty="0" smtClean="0"/>
              <a:t> </a:t>
            </a:r>
            <a:r>
              <a:rPr lang="en-US" sz="1600" dirty="0" err="1" smtClean="0"/>
              <a:t>renuente</a:t>
            </a:r>
            <a:r>
              <a:rPr lang="en-US" sz="1600" dirty="0" smtClean="0"/>
              <a:t> </a:t>
            </a:r>
            <a:r>
              <a:rPr lang="en-US" sz="1600" dirty="0" err="1" smtClean="0"/>
              <a:t>deo</a:t>
            </a:r>
            <a:r>
              <a:rPr lang="en-US" sz="1600" dirty="0" smtClean="0"/>
              <a:t> </a:t>
            </a:r>
            <a:r>
              <a:rPr lang="en-US" sz="1600" dirty="0" err="1" smtClean="0"/>
              <a:t>flammasque</a:t>
            </a:r>
            <a:r>
              <a:rPr lang="en-US" sz="1600" dirty="0" smtClean="0"/>
              <a:t> </a:t>
            </a:r>
            <a:r>
              <a:rPr lang="en-US" sz="1600" dirty="0" err="1" smtClean="0"/>
              <a:t>latentes</a:t>
            </a:r>
            <a:r>
              <a:rPr lang="en-US" sz="1600" dirty="0" smtClean="0"/>
              <a:t>           </a:t>
            </a:r>
            <a:br>
              <a:rPr lang="en-US" sz="1600" dirty="0" smtClean="0"/>
            </a:br>
            <a:r>
              <a:rPr lang="en-US" sz="1600" dirty="0" err="1" smtClean="0"/>
              <a:t>hausit</a:t>
            </a:r>
            <a:r>
              <a:rPr lang="en-US" sz="1600" dirty="0" smtClean="0"/>
              <a:t> et 'o </a:t>
            </a:r>
            <a:r>
              <a:rPr lang="en-US" sz="1600" dirty="0" err="1" smtClean="0"/>
              <a:t>felix</a:t>
            </a:r>
            <a:r>
              <a:rPr lang="en-US" sz="1600" dirty="0" smtClean="0"/>
              <a:t>, </a:t>
            </a:r>
            <a:r>
              <a:rPr lang="en-US" sz="1600" dirty="0" err="1" smtClean="0"/>
              <a:t>siquem</a:t>
            </a:r>
            <a:r>
              <a:rPr lang="en-US" sz="1600" dirty="0" smtClean="0"/>
              <a:t> </a:t>
            </a:r>
            <a:r>
              <a:rPr lang="en-US" sz="1600" dirty="0" err="1" smtClean="0"/>
              <a:t>dignabitur</a:t>
            </a:r>
            <a:r>
              <a:rPr lang="en-US" sz="1600" dirty="0" smtClean="0"/>
              <a:t>' </a:t>
            </a:r>
            <a:r>
              <a:rPr lang="en-US" sz="1600" dirty="0" err="1" smtClean="0"/>
              <a:t>inquit</a:t>
            </a:r>
            <a:r>
              <a:rPr lang="en-US" sz="1600" dirty="0" smtClean="0"/>
              <a:t> '</a:t>
            </a:r>
            <a:r>
              <a:rPr lang="en-US" sz="1600" dirty="0" err="1" smtClean="0"/>
              <a:t>ista</a:t>
            </a:r>
            <a:r>
              <a:rPr lang="en-US" sz="1600" dirty="0" smtClean="0"/>
              <a:t> </a:t>
            </a:r>
            <a:r>
              <a:rPr lang="en-US" sz="1600" dirty="0" err="1" smtClean="0"/>
              <a:t>virum</a:t>
            </a:r>
            <a:r>
              <a:rPr lang="en-US" sz="1600" dirty="0" smtClean="0"/>
              <a:t>!'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836885" y="53340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Εικόνα 5. </a:t>
            </a:r>
            <a:r>
              <a:rPr lang="en-US" dirty="0" err="1"/>
              <a:t>Calydonian</a:t>
            </a:r>
            <a:r>
              <a:rPr lang="en-US" dirty="0"/>
              <a:t> hunt </a:t>
            </a:r>
            <a:r>
              <a:rPr lang="en-US" dirty="0" err="1"/>
              <a:t>Musei</a:t>
            </a:r>
            <a:r>
              <a:rPr lang="en-US" dirty="0"/>
              <a:t> Capitolini </a:t>
            </a:r>
            <a:r>
              <a:rPr lang="el-GR" dirty="0" smtClean="0"/>
              <a:t>(Λεπτομέρεια)</a:t>
            </a:r>
            <a:endParaRPr lang="en-US" dirty="0"/>
          </a:p>
          <a:p>
            <a:pPr lvl="0">
              <a:buNone/>
            </a:pPr>
            <a:endParaRPr lang="en-US" dirty="0"/>
          </a:p>
        </p:txBody>
      </p:sp>
      <p:pic>
        <p:nvPicPr>
          <p:cNvPr id="7" name="Θέση περιεχομένου 6" descr="Calydonian hunt Musei Capitolini (Λεπτομέρεια)&#10;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48" r="18334"/>
          <a:stretch/>
        </p:blipFill>
        <p:spPr>
          <a:xfrm>
            <a:off x="4736196" y="1600201"/>
            <a:ext cx="3950604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Μελέαγρος, Αταλάντη και το κυνήγι του </a:t>
            </a:r>
            <a:r>
              <a:rPr lang="el-GR" sz="3600" dirty="0" smtClean="0"/>
              <a:t>Καλυδ</a:t>
            </a:r>
            <a:r>
              <a:rPr lang="el-GR" sz="3600" dirty="0" smtClean="0"/>
              <a:t>ώ</a:t>
            </a:r>
            <a:r>
              <a:rPr lang="el-GR" sz="3600" dirty="0" smtClean="0"/>
              <a:t>νιου </a:t>
            </a:r>
            <a:r>
              <a:rPr lang="el-GR" sz="3600" dirty="0" smtClean="0"/>
              <a:t>Κάπρου από το </a:t>
            </a:r>
            <a:r>
              <a:rPr lang="en-US" sz="3600" dirty="0" smtClean="0"/>
              <a:t>Rubens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6" name="Θέση εικόνας 5" descr="Μελέαγρος, Αταλάντη και το κυνήγι του Καλυδόνιου Κάπρου από το Rubens. 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2" r="1422"/>
          <a:stretch>
            <a:fillRect/>
          </a:stretch>
        </p:blipFill>
        <p:spPr>
          <a:xfrm>
            <a:off x="1241761" y="1520362"/>
            <a:ext cx="6416339" cy="4042238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1241761" y="5638800"/>
            <a:ext cx="6423596" cy="76200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Εικόνα 6</a:t>
            </a:r>
            <a:r>
              <a:rPr lang="el-GR" dirty="0" smtClean="0"/>
              <a:t>. </a:t>
            </a:r>
            <a:r>
              <a:rPr lang="en-US" dirty="0" err="1" smtClean="0"/>
              <a:t>Meleager</a:t>
            </a:r>
            <a:r>
              <a:rPr lang="en-US" dirty="0" smtClean="0"/>
              <a:t> </a:t>
            </a:r>
            <a:r>
              <a:rPr lang="en-US" dirty="0"/>
              <a:t>and Atlanta and the Hunt of the </a:t>
            </a:r>
            <a:r>
              <a:rPr lang="en-US" dirty="0" err="1"/>
              <a:t>Calydonian</a:t>
            </a:r>
            <a:r>
              <a:rPr lang="en-US" dirty="0"/>
              <a:t> Boar by Peter Paul </a:t>
            </a:r>
            <a:r>
              <a:rPr lang="en-US" dirty="0" smtClean="0"/>
              <a:t>Rubens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868362"/>
          </a:xfrm>
        </p:spPr>
        <p:txBody>
          <a:bodyPr/>
          <a:lstStyle/>
          <a:p>
            <a:r>
              <a:rPr lang="el-GR" dirty="0" smtClean="0"/>
              <a:t>Φεμινιστική Ερμηνεία του Μύθου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</p:spPr>
        <p:txBody>
          <a:bodyPr/>
          <a:lstStyle/>
          <a:p>
            <a:r>
              <a:rPr lang="el-GR" dirty="0" smtClean="0"/>
              <a:t>Ορισμός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Μελέτη της παρουσίας των γυναικών στον μύθο</a:t>
            </a:r>
          </a:p>
          <a:p>
            <a:pPr>
              <a:buNone/>
            </a:pPr>
            <a:r>
              <a:rPr lang="el-GR" dirty="0" smtClean="0"/>
              <a:t>Ερμηνεία ενός μύθου από την οπτική της γυναίκας </a:t>
            </a:r>
          </a:p>
          <a:p>
            <a:pPr>
              <a:buNone/>
            </a:pPr>
            <a:r>
              <a:rPr lang="el-GR" dirty="0" smtClean="0"/>
              <a:t>Τα προβλήματα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Η ιστορική Πραγματικότητα: Οι μύθοι είναι κατασκευάσματα των ανδρών</a:t>
            </a:r>
          </a:p>
          <a:p>
            <a:r>
              <a:rPr lang="el-GR" dirty="0" smtClean="0"/>
              <a:t>Η αφανής παρουσία των γυναικών</a:t>
            </a:r>
          </a:p>
          <a:p>
            <a:r>
              <a:rPr lang="el-GR" dirty="0" smtClean="0"/>
              <a:t>Ελάχιστες αυθεντικές γυναικείες φωνές και όχι αντιπροσωπευτικές του συνόλου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 </a:t>
            </a:r>
            <a:r>
              <a:rPr lang="el-GR" dirty="0"/>
              <a:t>Απολλώνιος Ρόδιος, Αργοναυτικά,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1</a:t>
            </a:r>
            <a:r>
              <a:rPr lang="el-GR" dirty="0"/>
              <a:t>, 769</a:t>
            </a:r>
          </a:p>
        </p:txBody>
      </p:sp>
      <p:sp>
        <p:nvSpPr>
          <p:cNvPr id="5" name="1 - Τίτλος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δεξιτερῇ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δ'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ἕλεν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ἔγχος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ἑκηβόλον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ὅ ῥ'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Άταλάντη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Μαινάλῳ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ἔν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ποτέ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οἱ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ξεινήιον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ἐγγυάλιξε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πρόφρων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ἀντομένη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πέρι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γὰρ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μενέαινεν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ἕπεσθαι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ὁδόν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ἀλλ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',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ὅσον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αὐτὸς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ἑκών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ἀπερήτυε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κούρην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δεῖσε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γὰρ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ἀργαλέας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ἔριδας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φιλότητος </a:t>
            </a:r>
            <a:r>
              <a:rPr lang="el-G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ἕκητι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Και στο</a:t>
            </a:r>
            <a:r>
              <a:rPr lang="en-US" sz="2400" dirty="0" smtClean="0"/>
              <a:t> </a:t>
            </a:r>
            <a:r>
              <a:rPr lang="el-GR" sz="2400" dirty="0" smtClean="0"/>
              <a:t>δεξί του χέρι (εννοεί τον Ιάσωνα) πήρε το </a:t>
            </a:r>
            <a:r>
              <a:rPr lang="el-GR" sz="2400" dirty="0" err="1" smtClean="0"/>
              <a:t>μακρυβόλο</a:t>
            </a:r>
            <a:r>
              <a:rPr lang="el-GR" sz="2400" dirty="0" smtClean="0"/>
              <a:t> δόρυ</a:t>
            </a:r>
            <a:br>
              <a:rPr lang="el-GR" sz="2400" dirty="0" smtClean="0"/>
            </a:br>
            <a:r>
              <a:rPr lang="el-GR" sz="2400" dirty="0" smtClean="0"/>
              <a:t>που η Αταλάντη κάποτε του χάρισε στο Μαίναλο</a:t>
            </a:r>
            <a:r>
              <a:rPr lang="en-US" sz="2400" dirty="0" smtClean="0"/>
              <a:t>,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δώρο φιλοξενίας καθώς πρόθυμα τον συνάντησε, γιατί επιθυμούσε πολύ να τον</a:t>
            </a:r>
            <a:r>
              <a:rPr lang="en-US" sz="2400" dirty="0" smtClean="0"/>
              <a:t> </a:t>
            </a:r>
            <a:r>
              <a:rPr lang="el-GR" sz="2400" dirty="0" smtClean="0"/>
              <a:t>ακολουθήσει σ’ αυτή την εκστρατεία. </a:t>
            </a:r>
            <a:r>
              <a:rPr lang="el-GR" sz="2400" dirty="0" smtClean="0">
                <a:solidFill>
                  <a:srgbClr val="FF0000"/>
                </a:solidFill>
              </a:rPr>
              <a:t>Αλλά αυτός από μόνος του την εμπόδιζε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l-GR" sz="2400" dirty="0" smtClean="0">
                <a:solidFill>
                  <a:srgbClr val="FF0000"/>
                </a:solidFill>
              </a:rPr>
              <a:t>γιατί φοβόταν άγριες φιλονικίες εξαιτίας τυχόν ερωτικής αφορμής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Πάλη </a:t>
            </a:r>
            <a:r>
              <a:rPr lang="el-GR" dirty="0"/>
              <a:t>της Αταλάντης με τον </a:t>
            </a:r>
            <a:r>
              <a:rPr lang="el-GR" dirty="0" err="1"/>
              <a:t>Πηλέα</a:t>
            </a:r>
            <a:r>
              <a:rPr lang="el-GR" dirty="0"/>
              <a:t>.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435372" y="1219200"/>
            <a:ext cx="4344386" cy="1542882"/>
          </a:xfrm>
        </p:spPr>
        <p:txBody>
          <a:bodyPr>
            <a:no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l-GR" sz="1800" dirty="0"/>
              <a:t>Στους ταφικούς αγώνες που έγιναν προς τιμή του </a:t>
            </a:r>
            <a:r>
              <a:rPr lang="el-GR" sz="1800" dirty="0" err="1"/>
              <a:t>Πελία</a:t>
            </a:r>
            <a:r>
              <a:rPr lang="el-GR" sz="1800" dirty="0"/>
              <a:t>, η Αταλάντη νίκησε στην πάλη τον </a:t>
            </a:r>
            <a:r>
              <a:rPr lang="el-GR" sz="1800" dirty="0" err="1"/>
              <a:t>Πηλέα</a:t>
            </a:r>
            <a:r>
              <a:rPr lang="el-GR" sz="1800" dirty="0" smtClean="0"/>
              <a:t>.</a:t>
            </a:r>
            <a:endParaRPr lang="en-GB" sz="18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l-GR" sz="1800" dirty="0"/>
              <a:t>« </a:t>
            </a:r>
            <a:r>
              <a:rPr lang="el-GR" sz="1800" dirty="0" err="1"/>
              <a:t>καὶ</a:t>
            </a:r>
            <a:r>
              <a:rPr lang="el-GR" sz="1800" dirty="0"/>
              <a:t> </a:t>
            </a:r>
            <a:r>
              <a:rPr lang="el-GR" sz="1800" dirty="0" err="1"/>
              <a:t>ἐν</a:t>
            </a:r>
            <a:r>
              <a:rPr lang="el-GR" sz="1800" dirty="0"/>
              <a:t> </a:t>
            </a:r>
            <a:r>
              <a:rPr lang="el-GR" sz="1800" dirty="0" err="1"/>
              <a:t>τῷ</a:t>
            </a:r>
            <a:r>
              <a:rPr lang="el-GR" sz="1800" dirty="0"/>
              <a:t> </a:t>
            </a:r>
            <a:r>
              <a:rPr lang="el-GR" sz="1800" dirty="0" err="1"/>
              <a:t>ἐπὶ</a:t>
            </a:r>
            <a:r>
              <a:rPr lang="el-GR" sz="1800" dirty="0"/>
              <a:t> </a:t>
            </a:r>
            <a:r>
              <a:rPr lang="el-GR" sz="1800" dirty="0" err="1"/>
              <a:t>Πελίᾳ</a:t>
            </a:r>
            <a:r>
              <a:rPr lang="el-GR" sz="1800" dirty="0"/>
              <a:t> </a:t>
            </a:r>
            <a:r>
              <a:rPr lang="el-GR" sz="1800" dirty="0" err="1"/>
              <a:t>τεθέντι</a:t>
            </a:r>
            <a:r>
              <a:rPr lang="el-GR" sz="1800" dirty="0"/>
              <a:t> </a:t>
            </a:r>
            <a:r>
              <a:rPr lang="el-GR" sz="1800" dirty="0" err="1"/>
              <a:t>ἀγῶνι</a:t>
            </a:r>
            <a:r>
              <a:rPr lang="el-GR" sz="1800" dirty="0"/>
              <a:t> </a:t>
            </a:r>
            <a:r>
              <a:rPr lang="el-GR" sz="1800" dirty="0" err="1"/>
              <a:t>ἐπάλαισε</a:t>
            </a:r>
            <a:r>
              <a:rPr lang="el-GR" sz="1800" dirty="0"/>
              <a:t> </a:t>
            </a:r>
            <a:r>
              <a:rPr lang="el-GR" sz="1800" dirty="0" err="1"/>
              <a:t>Πηλεῖ</a:t>
            </a:r>
            <a:r>
              <a:rPr lang="el-GR" sz="1800" dirty="0"/>
              <a:t> </a:t>
            </a:r>
            <a:r>
              <a:rPr lang="el-GR" sz="1800" dirty="0" err="1"/>
              <a:t>καὶ</a:t>
            </a:r>
            <a:r>
              <a:rPr lang="el-GR" sz="1800" dirty="0"/>
              <a:t> </a:t>
            </a:r>
            <a:r>
              <a:rPr lang="el-GR" sz="1800" dirty="0" err="1"/>
              <a:t>ἐνίκησεν</a:t>
            </a:r>
            <a:r>
              <a:rPr lang="el-GR" sz="1800" dirty="0"/>
              <a:t>.» 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4832581" y="1250767"/>
            <a:ext cx="4041775" cy="1149397"/>
          </a:xfrm>
        </p:spPr>
        <p:txBody>
          <a:bodyPr>
            <a:noAutofit/>
          </a:bodyPr>
          <a:lstStyle/>
          <a:p>
            <a:r>
              <a:rPr lang="el-GR" sz="1800" i="1" dirty="0"/>
              <a:t>Πάλη της Αταλάντης με τον </a:t>
            </a:r>
            <a:r>
              <a:rPr lang="el-GR" sz="1800" i="1" dirty="0" err="1"/>
              <a:t>Πηλέα</a:t>
            </a:r>
            <a:r>
              <a:rPr lang="el-GR" sz="1800" i="1" dirty="0"/>
              <a:t>. </a:t>
            </a:r>
            <a:r>
              <a:rPr lang="el-GR" sz="1800" dirty="0"/>
              <a:t>Μελανόμορφες υδρίες του 6</a:t>
            </a:r>
            <a:r>
              <a:rPr lang="el-GR" sz="1800" baseline="30000" dirty="0"/>
              <a:t>ου</a:t>
            </a:r>
            <a:r>
              <a:rPr lang="el-GR" sz="1800" dirty="0"/>
              <a:t> </a:t>
            </a:r>
            <a:r>
              <a:rPr lang="el-GR" sz="1800" dirty="0" err="1"/>
              <a:t>π.Χ.αι</a:t>
            </a:r>
            <a:r>
              <a:rPr lang="el-GR" sz="1800" dirty="0"/>
              <a:t>. που βρίσκονται στο Αρχαιολογικό Μουσείο </a:t>
            </a:r>
            <a:r>
              <a:rPr lang="el-GR" sz="1800" dirty="0" smtClean="0"/>
              <a:t>Μονάχου</a:t>
            </a:r>
            <a:endParaRPr lang="en-US" sz="1800" dirty="0"/>
          </a:p>
        </p:txBody>
      </p:sp>
      <p:sp>
        <p:nvSpPr>
          <p:cNvPr id="10" name="Ορθογώνιο 9"/>
          <p:cNvSpPr/>
          <p:nvPr/>
        </p:nvSpPr>
        <p:spPr>
          <a:xfrm>
            <a:off x="457200" y="5791200"/>
            <a:ext cx="3923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Εικόνα</a:t>
            </a:r>
            <a:r>
              <a:rPr lang="en-US" sz="1400" b="1" dirty="0" smtClean="0"/>
              <a:t> 7. </a:t>
            </a:r>
            <a:r>
              <a:rPr lang="en-US" sz="1400" dirty="0" err="1" smtClean="0"/>
              <a:t>Chalkidian</a:t>
            </a:r>
            <a:r>
              <a:rPr lang="en-US" sz="1400" dirty="0" smtClean="0"/>
              <a:t> Hydria </a:t>
            </a:r>
            <a:r>
              <a:rPr lang="en-US" sz="1400" dirty="0"/>
              <a:t>by the Inscription Painter Staatliche </a:t>
            </a:r>
            <a:r>
              <a:rPr lang="en-US" sz="1400" dirty="0" err="1"/>
              <a:t>Antikensammlungen</a:t>
            </a:r>
            <a:r>
              <a:rPr lang="en-US" sz="1400" dirty="0"/>
              <a:t> Munich </a:t>
            </a:r>
          </a:p>
          <a:p>
            <a:pPr lvl="0">
              <a:buNone/>
            </a:pPr>
            <a:endParaRPr lang="en-US" sz="1400" dirty="0"/>
          </a:p>
        </p:txBody>
      </p:sp>
      <p:sp>
        <p:nvSpPr>
          <p:cNvPr id="11" name="Ορθογώνιο 10" descr="Εικόνα 8. Αμφορέας του 530 π.Χ. Η Αταλάντη και ο Πελέας.&#10;"/>
          <p:cNvSpPr/>
          <p:nvPr/>
        </p:nvSpPr>
        <p:spPr>
          <a:xfrm>
            <a:off x="5036695" y="5898922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Εικόνα</a:t>
            </a:r>
            <a:r>
              <a:rPr lang="en-US" sz="1400" b="1" dirty="0" smtClean="0"/>
              <a:t> 8</a:t>
            </a:r>
            <a:r>
              <a:rPr lang="el-GR" sz="1400" b="1" dirty="0" smtClean="0"/>
              <a:t>. </a:t>
            </a:r>
            <a:r>
              <a:rPr lang="el-GR" sz="1400" dirty="0"/>
              <a:t>Αμφορέας του 530 π.Χ. Η Αταλάντη και ο </a:t>
            </a:r>
            <a:r>
              <a:rPr lang="el-GR" sz="1400" dirty="0" smtClean="0"/>
              <a:t>Πηλέας</a:t>
            </a:r>
            <a:r>
              <a:rPr lang="el-GR" sz="1400" dirty="0"/>
              <a:t>.</a:t>
            </a:r>
            <a:endParaRPr lang="en-US" sz="1400" dirty="0"/>
          </a:p>
        </p:txBody>
      </p:sp>
      <p:pic>
        <p:nvPicPr>
          <p:cNvPr id="13" name="Θέση περιεχομένου 12" descr="Chalkidian Hydria by the Inscription Painter Staatliche Antikensammlungen Munich &#10;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8" t="29349" r="8746" b="29390"/>
          <a:stretch/>
        </p:blipFill>
        <p:spPr>
          <a:xfrm>
            <a:off x="131174" y="2976572"/>
            <a:ext cx="4648584" cy="2568956"/>
          </a:xfrm>
        </p:spPr>
      </p:pic>
      <p:pic>
        <p:nvPicPr>
          <p:cNvPr id="3" name="Θέση περιεχομένου 2" descr="Αμφορέας του 530 π.Χ. Η Αταλάντη και ο Πελέας.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383129"/>
            <a:ext cx="2133600" cy="3408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115"/>
            <a:ext cx="8229600" cy="1143000"/>
          </a:xfrm>
        </p:spPr>
        <p:txBody>
          <a:bodyPr/>
          <a:lstStyle/>
          <a:p>
            <a:r>
              <a:rPr lang="el-GR" dirty="0"/>
              <a:t>Βοιωτικός μύθος</a:t>
            </a:r>
          </a:p>
        </p:txBody>
      </p:sp>
      <p:pic>
        <p:nvPicPr>
          <p:cNvPr id="5" name="Θέση περιεχομένου 4" descr=" Η Αταλάντη κρατώντας τα χρυσά μήλα της Αφροδίτης. Μαρμάρινο άγαλμα του Vilhelm Bissen , 1836-1913. Μουσείο Τέχνης Κοπεγχάγης&#10;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990600"/>
            <a:ext cx="2634508" cy="3935365"/>
          </a:xfrm>
        </p:spPr>
      </p:pic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>
          <a:xfrm>
            <a:off x="97971" y="1175115"/>
            <a:ext cx="4038600" cy="49510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l-GR" dirty="0"/>
              <a:t>Γονείς της ο </a:t>
            </a:r>
            <a:r>
              <a:rPr lang="el-GR" dirty="0" err="1"/>
              <a:t>Σχοινέας</a:t>
            </a:r>
            <a:r>
              <a:rPr lang="el-GR" dirty="0"/>
              <a:t> και η </a:t>
            </a:r>
            <a:r>
              <a:rPr lang="el-GR" dirty="0" err="1"/>
              <a:t>Κλυμένη</a:t>
            </a:r>
            <a:r>
              <a:rPr lang="el-GR" dirty="0"/>
              <a:t>.</a:t>
            </a:r>
          </a:p>
          <a:p>
            <a:pPr>
              <a:spcBef>
                <a:spcPts val="0"/>
              </a:spcBef>
            </a:pPr>
            <a:r>
              <a:rPr lang="el-GR" dirty="0"/>
              <a:t>Ζούσε στα δάση, έδειχνε πίστη στην Άρτεμη και παρέμενε αγνή  </a:t>
            </a:r>
          </a:p>
          <a:p>
            <a:r>
              <a:rPr lang="el-GR" dirty="0"/>
              <a:t>Αν κάποιος την κέρδιζε σε αγώνα δρόμου  θα την έκανε γυναίκα του.</a:t>
            </a:r>
            <a:endParaRPr lang="en-US" dirty="0"/>
          </a:p>
          <a:p>
            <a:r>
              <a:rPr lang="el-GR" dirty="0"/>
              <a:t>Θα είχε το δικαίωμα να σκοτώνει τους ηττημένους</a:t>
            </a:r>
          </a:p>
          <a:p>
            <a:r>
              <a:rPr lang="el-GR" dirty="0"/>
              <a:t>Ο  </a:t>
            </a:r>
            <a:r>
              <a:rPr lang="el-GR" dirty="0" err="1"/>
              <a:t>Ιππομένης</a:t>
            </a:r>
            <a:r>
              <a:rPr lang="el-GR" dirty="0"/>
              <a:t> ή Ιππομέδων ξεπέρασε την Αταλάντη στο τρέξιμο με το  τέχνασμα των χρυσών μήλων που του υπέδειξε η θεά Αφροδίτη. </a:t>
            </a:r>
            <a:endParaRPr lang="en-US" dirty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593771" y="5105400"/>
            <a:ext cx="4191000" cy="116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b="1" dirty="0" smtClean="0"/>
              <a:t>Εικόνα 9. </a:t>
            </a:r>
            <a:r>
              <a:rPr lang="el-GR" dirty="0" smtClean="0"/>
              <a:t>Η Αταλάντη κρατώντας τα χρυσά μήλα της Αφροδίτης. Μαρμάρινο άγαλμα του </a:t>
            </a:r>
            <a:r>
              <a:rPr lang="en-US" dirty="0" err="1" smtClean="0"/>
              <a:t>Vilhelm</a:t>
            </a:r>
            <a:r>
              <a:rPr lang="en-US" dirty="0" smtClean="0"/>
              <a:t> </a:t>
            </a:r>
            <a:r>
              <a:rPr lang="en-US" dirty="0" err="1" smtClean="0"/>
              <a:t>Bissen</a:t>
            </a:r>
            <a:r>
              <a:rPr lang="en-US" dirty="0" smtClean="0"/>
              <a:t> </a:t>
            </a:r>
            <a:r>
              <a:rPr lang="el-GR" dirty="0" smtClean="0"/>
              <a:t>, </a:t>
            </a:r>
            <a:r>
              <a:rPr lang="en-US" dirty="0" smtClean="0"/>
              <a:t>1836-1913. </a:t>
            </a:r>
            <a:r>
              <a:rPr lang="el-GR" dirty="0" smtClean="0"/>
              <a:t>Μουσείο Τέχνης Κοπεγχάγης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66464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Οβιδίου</a:t>
            </a:r>
            <a:r>
              <a:rPr lang="el-GR" dirty="0"/>
              <a:t>, Μεταμορφώσεις, 10.560-570</a:t>
            </a:r>
            <a:r>
              <a:rPr lang="en-US" dirty="0"/>
              <a:t>       </a:t>
            </a:r>
            <a:r>
              <a:rPr lang="el-GR" dirty="0"/>
              <a:t> 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417638"/>
            <a:ext cx="4343400" cy="48307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“</a:t>
            </a:r>
            <a:r>
              <a:rPr lang="en-US" sz="1800" dirty="0" err="1" smtClean="0"/>
              <a:t>Forsitan</a:t>
            </a:r>
            <a:r>
              <a:rPr lang="en-US" sz="1800" dirty="0" smtClean="0"/>
              <a:t> </a:t>
            </a:r>
            <a:r>
              <a:rPr lang="en-US" sz="1800" dirty="0" err="1" smtClean="0"/>
              <a:t>audieris</a:t>
            </a:r>
            <a:r>
              <a:rPr lang="en-US" sz="1800" dirty="0" smtClean="0"/>
              <a:t> </a:t>
            </a:r>
            <a:r>
              <a:rPr lang="en-US" sz="1800" dirty="0" err="1" smtClean="0"/>
              <a:t>aliquam</a:t>
            </a:r>
            <a:r>
              <a:rPr lang="en-US" sz="1800" dirty="0" smtClean="0"/>
              <a:t> </a:t>
            </a:r>
            <a:r>
              <a:rPr lang="en-US" sz="1800" dirty="0" err="1" smtClean="0"/>
              <a:t>certamine</a:t>
            </a:r>
            <a:r>
              <a:rPr lang="en-US" sz="1800" dirty="0" smtClean="0"/>
              <a:t> cursus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veloces</a:t>
            </a:r>
            <a:r>
              <a:rPr lang="en-US" sz="1800" dirty="0" smtClean="0"/>
              <a:t> </a:t>
            </a:r>
            <a:r>
              <a:rPr lang="en-US" sz="1800" dirty="0" err="1" smtClean="0"/>
              <a:t>superasse</a:t>
            </a:r>
            <a:r>
              <a:rPr lang="en-US" sz="1800" dirty="0" smtClean="0"/>
              <a:t> </a:t>
            </a:r>
            <a:r>
              <a:rPr lang="en-US" sz="1800" dirty="0" err="1" smtClean="0"/>
              <a:t>viros</a:t>
            </a:r>
            <a:r>
              <a:rPr lang="en-US" sz="1800" dirty="0" smtClean="0"/>
              <a:t>: non </a:t>
            </a:r>
            <a:r>
              <a:rPr lang="en-US" sz="1800" dirty="0" err="1" smtClean="0"/>
              <a:t>fabula</a:t>
            </a:r>
            <a:r>
              <a:rPr lang="en-US" sz="1800" dirty="0" smtClean="0"/>
              <a:t> rumor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ille</a:t>
            </a:r>
            <a:r>
              <a:rPr lang="en-US" sz="1800" dirty="0" smtClean="0"/>
              <a:t> </a:t>
            </a:r>
            <a:r>
              <a:rPr lang="en-US" sz="1800" dirty="0" err="1" smtClean="0"/>
              <a:t>fuit</a:t>
            </a:r>
            <a:r>
              <a:rPr lang="en-US" sz="1800" dirty="0" smtClean="0"/>
              <a:t>; </a:t>
            </a:r>
            <a:r>
              <a:rPr lang="en-US" sz="1800" dirty="0" err="1" smtClean="0"/>
              <a:t>superabat</a:t>
            </a:r>
            <a:r>
              <a:rPr lang="en-US" sz="1800" dirty="0" smtClean="0"/>
              <a:t> </a:t>
            </a:r>
            <a:r>
              <a:rPr lang="en-US" sz="1800" dirty="0" err="1" smtClean="0"/>
              <a:t>enim</a:t>
            </a:r>
            <a:r>
              <a:rPr lang="en-US" sz="1800" dirty="0" smtClean="0"/>
              <a:t>. </a:t>
            </a:r>
            <a:r>
              <a:rPr lang="en-US" sz="1800" dirty="0" err="1" smtClean="0"/>
              <a:t>nec</a:t>
            </a:r>
            <a:r>
              <a:rPr lang="en-US" sz="1800" dirty="0" smtClean="0"/>
              <a:t> </a:t>
            </a:r>
            <a:r>
              <a:rPr lang="en-US" sz="1800" dirty="0" err="1" smtClean="0"/>
              <a:t>dicere</a:t>
            </a:r>
            <a:r>
              <a:rPr lang="en-US" sz="1800" dirty="0" smtClean="0"/>
              <a:t> posses,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laude </a:t>
            </a:r>
            <a:r>
              <a:rPr lang="en-US" sz="1800" dirty="0" err="1" smtClean="0"/>
              <a:t>pedum</a:t>
            </a:r>
            <a:r>
              <a:rPr lang="en-US" sz="1800" dirty="0" smtClean="0"/>
              <a:t> </a:t>
            </a:r>
            <a:r>
              <a:rPr lang="en-US" sz="1800" dirty="0" err="1" smtClean="0"/>
              <a:t>formaene</a:t>
            </a:r>
            <a:r>
              <a:rPr lang="en-US" sz="1800" dirty="0" smtClean="0"/>
              <a:t> bono </a:t>
            </a:r>
            <a:r>
              <a:rPr lang="en-US" sz="1800" dirty="0" err="1" smtClean="0"/>
              <a:t>praestantior</a:t>
            </a:r>
            <a:r>
              <a:rPr lang="en-US" sz="1800" dirty="0" smtClean="0"/>
              <a:t> </a:t>
            </a:r>
            <a:r>
              <a:rPr lang="en-US" sz="1800" dirty="0" err="1" smtClean="0"/>
              <a:t>esset</a:t>
            </a:r>
            <a:r>
              <a:rPr lang="en-US" sz="18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scitanti</a:t>
            </a:r>
            <a:r>
              <a:rPr lang="en-US" sz="1800" dirty="0" smtClean="0"/>
              <a:t> </a:t>
            </a:r>
            <a:r>
              <a:rPr lang="en-US" sz="1800" dirty="0" err="1" smtClean="0"/>
              <a:t>deus</a:t>
            </a:r>
            <a:r>
              <a:rPr lang="en-US" sz="1800" dirty="0" smtClean="0"/>
              <a:t> </a:t>
            </a:r>
            <a:r>
              <a:rPr lang="en-US" sz="1800" dirty="0" err="1" smtClean="0"/>
              <a:t>huic</a:t>
            </a:r>
            <a:r>
              <a:rPr lang="en-US" sz="1800" dirty="0" smtClean="0"/>
              <a:t> de </a:t>
            </a:r>
            <a:r>
              <a:rPr lang="en-US" sz="1800" dirty="0" err="1" smtClean="0"/>
              <a:t>coniuge</a:t>
            </a:r>
            <a:r>
              <a:rPr lang="en-US" sz="1800" dirty="0" smtClean="0"/>
              <a:t> '</a:t>
            </a:r>
            <a:r>
              <a:rPr lang="en-US" sz="1800" dirty="0" err="1" smtClean="0"/>
              <a:t>coniuge</a:t>
            </a:r>
            <a:r>
              <a:rPr lang="en-US" sz="1800" dirty="0" smtClean="0"/>
              <a:t>' dixit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'nil opus </a:t>
            </a:r>
            <a:r>
              <a:rPr lang="en-US" sz="1800" dirty="0" err="1" smtClean="0"/>
              <a:t>est</a:t>
            </a:r>
            <a:r>
              <a:rPr lang="en-US" sz="1800" dirty="0" smtClean="0"/>
              <a:t>, </a:t>
            </a:r>
            <a:r>
              <a:rPr lang="en-US" sz="1800" dirty="0" err="1" smtClean="0"/>
              <a:t>Atalanta</a:t>
            </a:r>
            <a:r>
              <a:rPr lang="en-US" sz="1800" dirty="0" smtClean="0"/>
              <a:t>, </a:t>
            </a:r>
            <a:r>
              <a:rPr lang="en-US" sz="1800" dirty="0" err="1" smtClean="0"/>
              <a:t>tibi</a:t>
            </a:r>
            <a:r>
              <a:rPr lang="en-US" sz="1800" dirty="0" smtClean="0"/>
              <a:t>: </a:t>
            </a:r>
            <a:r>
              <a:rPr lang="en-US" sz="1800" dirty="0" err="1" smtClean="0"/>
              <a:t>fuge</a:t>
            </a:r>
            <a:r>
              <a:rPr lang="en-US" sz="1800" dirty="0" smtClean="0"/>
              <a:t> </a:t>
            </a:r>
            <a:r>
              <a:rPr lang="en-US" sz="1800" dirty="0" err="1" smtClean="0"/>
              <a:t>coniugis</a:t>
            </a:r>
            <a:r>
              <a:rPr lang="en-US" sz="1800" dirty="0" smtClean="0"/>
              <a:t> </a:t>
            </a:r>
            <a:r>
              <a:rPr lang="en-US" sz="1800" dirty="0" err="1" smtClean="0"/>
              <a:t>usum</a:t>
            </a:r>
            <a:r>
              <a:rPr lang="en-US" sz="18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nec</a:t>
            </a:r>
            <a:r>
              <a:rPr lang="en-US" sz="1800" dirty="0" smtClean="0"/>
              <a:t> </a:t>
            </a:r>
            <a:r>
              <a:rPr lang="en-US" sz="1800" dirty="0" err="1" smtClean="0"/>
              <a:t>tamen</a:t>
            </a:r>
            <a:r>
              <a:rPr lang="en-US" sz="1800" dirty="0" smtClean="0"/>
              <a:t> </a:t>
            </a:r>
            <a:r>
              <a:rPr lang="en-US" sz="1800" dirty="0" err="1" smtClean="0"/>
              <a:t>effugies</a:t>
            </a:r>
            <a:r>
              <a:rPr lang="en-US" sz="1800" dirty="0" smtClean="0"/>
              <a:t> </a:t>
            </a:r>
            <a:r>
              <a:rPr lang="en-US" sz="1800" dirty="0" err="1" smtClean="0"/>
              <a:t>teque</a:t>
            </a:r>
            <a:r>
              <a:rPr lang="en-US" sz="1800" dirty="0" smtClean="0"/>
              <a:t> </a:t>
            </a:r>
            <a:r>
              <a:rPr lang="en-US" sz="1800" dirty="0" err="1" smtClean="0"/>
              <a:t>ipsa</a:t>
            </a:r>
            <a:r>
              <a:rPr lang="en-US" sz="1800" dirty="0" smtClean="0"/>
              <a:t> viva </a:t>
            </a:r>
            <a:r>
              <a:rPr lang="en-US" sz="1800" dirty="0" err="1" smtClean="0"/>
              <a:t>carebis</a:t>
            </a:r>
            <a:r>
              <a:rPr lang="en-US" sz="1800" dirty="0" smtClean="0"/>
              <a:t>.'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territa</a:t>
            </a:r>
            <a:r>
              <a:rPr lang="en-US" sz="1800" dirty="0" smtClean="0"/>
              <a:t> </a:t>
            </a:r>
            <a:r>
              <a:rPr lang="en-US" sz="1800" dirty="0" err="1" smtClean="0"/>
              <a:t>sorte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per </a:t>
            </a:r>
            <a:r>
              <a:rPr lang="en-US" sz="1800" dirty="0" err="1" smtClean="0"/>
              <a:t>opacas</a:t>
            </a:r>
            <a:r>
              <a:rPr lang="en-US" sz="1800" dirty="0" smtClean="0"/>
              <a:t> </a:t>
            </a:r>
            <a:r>
              <a:rPr lang="en-US" sz="1800" dirty="0" err="1" smtClean="0"/>
              <a:t>innuba</a:t>
            </a:r>
            <a:r>
              <a:rPr lang="en-US" sz="1800" dirty="0" smtClean="0"/>
              <a:t> </a:t>
            </a:r>
            <a:r>
              <a:rPr lang="en-US" sz="1800" dirty="0" err="1" smtClean="0"/>
              <a:t>silvas</a:t>
            </a: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vivit</a:t>
            </a:r>
            <a:r>
              <a:rPr lang="en-US" sz="1800" dirty="0" smtClean="0"/>
              <a:t> et </a:t>
            </a:r>
            <a:r>
              <a:rPr lang="en-US" sz="1800" dirty="0" err="1" smtClean="0"/>
              <a:t>instantem</a:t>
            </a:r>
            <a:r>
              <a:rPr lang="en-US" sz="1800" dirty="0" smtClean="0"/>
              <a:t> </a:t>
            </a:r>
            <a:r>
              <a:rPr lang="en-US" sz="1800" dirty="0" err="1" smtClean="0"/>
              <a:t>turbam</a:t>
            </a:r>
            <a:r>
              <a:rPr lang="en-US" sz="1800" dirty="0" smtClean="0"/>
              <a:t> </a:t>
            </a:r>
            <a:r>
              <a:rPr lang="en-US" sz="1800" dirty="0" err="1" smtClean="0"/>
              <a:t>violenta</a:t>
            </a:r>
            <a:r>
              <a:rPr lang="en-US" sz="1800" dirty="0" smtClean="0"/>
              <a:t> </a:t>
            </a:r>
            <a:r>
              <a:rPr lang="en-US" sz="1800" dirty="0" err="1" smtClean="0"/>
              <a:t>procorum</a:t>
            </a: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condicione</a:t>
            </a:r>
            <a:r>
              <a:rPr lang="en-US" sz="1800" dirty="0" smtClean="0"/>
              <a:t> </a:t>
            </a:r>
            <a:r>
              <a:rPr lang="en-US" sz="1800" dirty="0" err="1" smtClean="0"/>
              <a:t>fugat</a:t>
            </a:r>
            <a:r>
              <a:rPr lang="en-US" sz="1800" dirty="0" smtClean="0"/>
              <a:t>, </a:t>
            </a:r>
            <a:r>
              <a:rPr lang="en-US" sz="1800" dirty="0" smtClean="0"/>
              <a:t>'</a:t>
            </a:r>
            <a:r>
              <a:rPr lang="en-US" sz="1800" dirty="0" err="1" smtClean="0"/>
              <a:t>nec</a:t>
            </a:r>
            <a:r>
              <a:rPr lang="en-US" sz="1800" dirty="0" smtClean="0"/>
              <a:t> sum </a:t>
            </a:r>
            <a:r>
              <a:rPr lang="en-US" sz="1800" dirty="0" err="1" smtClean="0"/>
              <a:t>potiunda</a:t>
            </a:r>
            <a:r>
              <a:rPr lang="en-US" sz="1800" dirty="0" smtClean="0"/>
              <a:t>, nisi' </a:t>
            </a:r>
            <a:r>
              <a:rPr lang="en-US" sz="1800" dirty="0" err="1" smtClean="0"/>
              <a:t>inquit</a:t>
            </a:r>
            <a:r>
              <a:rPr lang="en-US" sz="1800" dirty="0" smtClean="0"/>
              <a:t>  </a:t>
            </a:r>
            <a:r>
              <a:rPr lang="el-GR" sz="1800" dirty="0" smtClean="0"/>
              <a:t>'</a:t>
            </a:r>
            <a:r>
              <a:rPr lang="en-US" sz="1800" dirty="0" err="1" smtClean="0"/>
              <a:t>victa</a:t>
            </a:r>
            <a:r>
              <a:rPr lang="en-US" sz="1800" dirty="0" smtClean="0"/>
              <a:t> </a:t>
            </a:r>
            <a:r>
              <a:rPr lang="en-US" sz="1800" dirty="0" err="1" smtClean="0"/>
              <a:t>prius</a:t>
            </a:r>
            <a:r>
              <a:rPr lang="en-US" sz="1800" dirty="0" smtClean="0"/>
              <a:t> </a:t>
            </a:r>
            <a:r>
              <a:rPr lang="en-US" sz="1800" dirty="0" err="1" smtClean="0"/>
              <a:t>cursu</a:t>
            </a:r>
            <a:r>
              <a:rPr lang="el-GR" sz="1800" dirty="0" smtClean="0"/>
              <a:t>. </a:t>
            </a:r>
            <a:endParaRPr lang="en-US" sz="1800" dirty="0" smtClean="0"/>
          </a:p>
          <a:p>
            <a:pPr>
              <a:buNone/>
            </a:pPr>
            <a:r>
              <a:rPr lang="el-GR" sz="1800" dirty="0" smtClean="0"/>
              <a:t> </a:t>
            </a:r>
            <a:endParaRPr lang="el-GR" sz="1000" dirty="0"/>
          </a:p>
        </p:txBody>
      </p:sp>
      <p:pic>
        <p:nvPicPr>
          <p:cNvPr id="5" name="4 - Θέση περιεχομένου" descr="Μαρμάρινο άγαλμα της Αταλάντης στο Λούβρο 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3170" y="1295400"/>
            <a:ext cx="3688659" cy="4525963"/>
          </a:xfrm>
        </p:spPr>
      </p:pic>
      <p:sp>
        <p:nvSpPr>
          <p:cNvPr id="4" name="Ορθογώνιο 3"/>
          <p:cNvSpPr/>
          <p:nvPr/>
        </p:nvSpPr>
        <p:spPr>
          <a:xfrm>
            <a:off x="4834056" y="5950859"/>
            <a:ext cx="3688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Εικόνα </a:t>
            </a:r>
            <a:r>
              <a:rPr lang="el-GR" b="1" dirty="0" smtClean="0"/>
              <a:t>10. </a:t>
            </a:r>
            <a:r>
              <a:rPr lang="el-GR" dirty="0"/>
              <a:t>Μαρμάρινο άγαλμα της Αταλάντης στο Λούβρο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Πλούταρχος, </a:t>
            </a:r>
            <a:r>
              <a:rPr lang="el-GR" i="1" dirty="0"/>
              <a:t>Ηθικά</a:t>
            </a:r>
            <a:r>
              <a:rPr lang="el-GR" dirty="0"/>
              <a:t>, 44, 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31800" y="1612710"/>
            <a:ext cx="3352800" cy="4449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παρῆκται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ἀπὸ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πεμφθέντων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παρ'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Ἱππομένους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ἐπὶ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Ἀταλάντην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μήλων.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προύκειτο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μὲν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γὰρ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νικῶντι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δρόμῳ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Ἀταλάντην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ἔπαθλον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ὁ ταύτης γάμος. Ὁ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γοῦν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Ἱππομένης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εἰς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ἅμιλλαν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καταστὰς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χρυσᾶ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μῆλα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πρότερον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παρὰ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τῆς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Ἀφροδίτης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λαβὼν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ταῦτα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ῥίπτων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αὐτῆς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περιγέγονεν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ἀσχολουμένης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περὶ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τὴν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τῶν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μήλων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συλλογήν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  <p:pic>
        <p:nvPicPr>
          <p:cNvPr id="6" name="Θέση περιεχομένου 5" descr="Halle, Noel. Ο αγώνας του Ιππομένη και της Αταλάντης. 1762-65, &#10;Λάδι σε καμβά, 321Χ712cm , Λούβρο, Παρίσι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911" y="1600200"/>
            <a:ext cx="4937425" cy="2161191"/>
          </a:xfrm>
        </p:spPr>
      </p:pic>
      <p:sp>
        <p:nvSpPr>
          <p:cNvPr id="7" name="TextBox 6"/>
          <p:cNvSpPr txBox="1"/>
          <p:nvPr/>
        </p:nvSpPr>
        <p:spPr>
          <a:xfrm>
            <a:off x="4267200" y="4114800"/>
            <a:ext cx="4876800" cy="99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b="1" dirty="0" smtClean="0"/>
              <a:t>Εικόνα 11</a:t>
            </a:r>
            <a:r>
              <a:rPr lang="en-US" b="1" dirty="0" smtClean="0"/>
              <a:t>. </a:t>
            </a:r>
            <a:r>
              <a:rPr lang="en-US" dirty="0" smtClean="0"/>
              <a:t>Noël </a:t>
            </a:r>
            <a:r>
              <a:rPr lang="en-US" dirty="0" err="1" smtClean="0"/>
              <a:t>Hallé</a:t>
            </a:r>
            <a:r>
              <a:rPr lang="en-US" dirty="0"/>
              <a:t>.</a:t>
            </a:r>
            <a:r>
              <a:rPr lang="el-GR" dirty="0" smtClean="0"/>
              <a:t> </a:t>
            </a:r>
            <a:r>
              <a:rPr lang="el-GR" dirty="0"/>
              <a:t>Ο αγώνας του </a:t>
            </a:r>
            <a:r>
              <a:rPr lang="el-GR" dirty="0" err="1"/>
              <a:t>Ιππομένη</a:t>
            </a:r>
            <a:r>
              <a:rPr lang="el-GR" dirty="0"/>
              <a:t> και της Αταλάντης. 1762-65,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Λάδι </a:t>
            </a:r>
            <a:r>
              <a:rPr lang="el-GR" dirty="0"/>
              <a:t>σε καμβά, 321Χ712</a:t>
            </a:r>
            <a:r>
              <a:rPr lang="en-US" dirty="0"/>
              <a:t>cm</a:t>
            </a:r>
            <a:r>
              <a:rPr lang="el-GR" dirty="0"/>
              <a:t> , Λούβρο, Παρίσι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l-GR" dirty="0" smtClean="0"/>
              <a:t>Οι Μαινάδες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l-GR" dirty="0" smtClean="0"/>
              <a:t>Θιασώτες ενός Θεού της Ανατολής </a:t>
            </a:r>
          </a:p>
          <a:p>
            <a:r>
              <a:rPr lang="el-GR" dirty="0" smtClean="0"/>
              <a:t>Λατρεία στα δάση και στην άγρια φύση (εκτός πόλεως, εκτός οίκου) </a:t>
            </a:r>
          </a:p>
          <a:p>
            <a:r>
              <a:rPr lang="el-GR" dirty="0" smtClean="0"/>
              <a:t>Ένθεη μανία # λογική </a:t>
            </a:r>
          </a:p>
          <a:p>
            <a:r>
              <a:rPr lang="el-GR" dirty="0" smtClean="0"/>
              <a:t>Υπερφυσική δύναμη </a:t>
            </a:r>
          </a:p>
          <a:p>
            <a:r>
              <a:rPr lang="el-GR" dirty="0" smtClean="0"/>
              <a:t>Σπαραγμός, ωμοφαγία (</a:t>
            </a:r>
            <a:r>
              <a:rPr lang="el-GR" dirty="0" err="1" smtClean="0"/>
              <a:t>πρβλ</a:t>
            </a:r>
            <a:r>
              <a:rPr lang="el-GR" dirty="0" smtClean="0"/>
              <a:t>. Κύκλωπας) </a:t>
            </a:r>
          </a:p>
          <a:p>
            <a:r>
              <a:rPr lang="el-GR" dirty="0" smtClean="0"/>
              <a:t>Σεξουαλικά όργια (???)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l-GR" dirty="0" smtClean="0"/>
              <a:t>Η Αθηνά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l-GR" dirty="0" err="1" smtClean="0"/>
              <a:t>Προστάτις</a:t>
            </a:r>
            <a:r>
              <a:rPr lang="el-GR" dirty="0" smtClean="0"/>
              <a:t> της Δημοκρατικής Αθήνας</a:t>
            </a:r>
          </a:p>
          <a:p>
            <a:pPr>
              <a:buNone/>
            </a:pPr>
            <a:r>
              <a:rPr lang="el-GR" dirty="0" smtClean="0"/>
              <a:t>Χωρίς μητέρα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Θεά (θηλυκό βιολογικό φύλο) αλλά με αρσενικό </a:t>
            </a:r>
            <a:r>
              <a:rPr lang="en-US" dirty="0" smtClean="0"/>
              <a:t>gender.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Αποδεκτή: Απαλοιφή της θηλυκού </a:t>
            </a:r>
            <a:r>
              <a:rPr lang="en-US" dirty="0" smtClean="0"/>
              <a:t>gender</a:t>
            </a:r>
            <a:r>
              <a:rPr lang="el-GR" dirty="0" smtClean="0"/>
              <a:t> (άρα δεν υπάρχει ο κίνδυνος της άκρατης σεξουαλικότητας) </a:t>
            </a:r>
            <a:r>
              <a:rPr lang="el-GR" dirty="0" err="1" smtClean="0"/>
              <a:t>Πρβλ</a:t>
            </a:r>
            <a:r>
              <a:rPr lang="el-GR" dirty="0" smtClean="0"/>
              <a:t>. </a:t>
            </a:r>
            <a:r>
              <a:rPr lang="en-US" dirty="0" err="1" smtClean="0"/>
              <a:t>Vestales</a:t>
            </a:r>
            <a:r>
              <a:rPr lang="el-GR" dirty="0" smtClean="0"/>
              <a:t>, Θεοτόκος 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l-GR" dirty="0" smtClean="0"/>
              <a:t>Η φωνή των ίδιων των γυναικών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u="sng" dirty="0" smtClean="0"/>
              <a:t>Η μοναδική περίπτωση της Σαπφώς </a:t>
            </a:r>
          </a:p>
          <a:p>
            <a:pPr marL="0" indent="0">
              <a:buNone/>
            </a:pPr>
            <a:r>
              <a:rPr lang="en-US" i="1" dirty="0" smtClean="0"/>
              <a:t>. . .we know very little about her poetry, hardly anything</a:t>
            </a:r>
            <a:r>
              <a:rPr lang="el-GR" i="1" dirty="0" smtClean="0"/>
              <a:t> </a:t>
            </a:r>
            <a:r>
              <a:rPr lang="en-US" dirty="0" smtClean="0"/>
              <a:t>about her life, not much more about her society, nothing to</a:t>
            </a:r>
            <a:r>
              <a:rPr lang="el-GR" dirty="0" smtClean="0"/>
              <a:t> </a:t>
            </a:r>
            <a:r>
              <a:rPr lang="en-US" dirty="0" smtClean="0"/>
              <a:t>speak of about her character and nothing whatsoever about</a:t>
            </a:r>
            <a:r>
              <a:rPr lang="el-GR" dirty="0" smtClean="0"/>
              <a:t> </a:t>
            </a:r>
            <a:r>
              <a:rPr lang="en-US" dirty="0" smtClean="0"/>
              <a:t>her personal appearance. But this lack of facts has not stopped</a:t>
            </a:r>
            <a:r>
              <a:rPr lang="el-GR" dirty="0" smtClean="0"/>
              <a:t> </a:t>
            </a:r>
            <a:r>
              <a:rPr lang="en-US" dirty="0" smtClean="0"/>
              <a:t>people – virtually from that day to this – making up stories</a:t>
            </a:r>
            <a:r>
              <a:rPr lang="el-GR" dirty="0" smtClean="0"/>
              <a:t> </a:t>
            </a:r>
            <a:r>
              <a:rPr lang="en-US" dirty="0" smtClean="0"/>
              <a:t>about her. Quite the contrary </a:t>
            </a:r>
            <a:r>
              <a:rPr lang="en-US" i="1" dirty="0" smtClean="0"/>
              <a:t>. . . ‘Sappho’ is not a name,</a:t>
            </a:r>
            <a:r>
              <a:rPr lang="el-GR" i="1" dirty="0" smtClean="0"/>
              <a:t> </a:t>
            </a:r>
            <a:r>
              <a:rPr lang="en-US" dirty="0" smtClean="0"/>
              <a:t>much less a person. It is, rather, a space. A space for filling</a:t>
            </a:r>
            <a:r>
              <a:rPr lang="el-GR" dirty="0" smtClean="0"/>
              <a:t> </a:t>
            </a:r>
            <a:r>
              <a:rPr lang="en-US" dirty="0" smtClean="0"/>
              <a:t>in the gaps, joining up the dots, making something out of</a:t>
            </a:r>
            <a:r>
              <a:rPr lang="el-GR" dirty="0" smtClean="0"/>
              <a:t> </a:t>
            </a:r>
            <a:r>
              <a:rPr lang="en-GB" dirty="0" smtClean="0"/>
              <a:t>nothing.</a:t>
            </a:r>
            <a:r>
              <a:rPr lang="el-GR" dirty="0" smtClean="0"/>
              <a:t> (</a:t>
            </a:r>
            <a:r>
              <a:rPr lang="en-US" dirty="0" smtClean="0"/>
              <a:t>Margaret Reynolds)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 smtClean="0"/>
              <a:t>Σαπφώ </a:t>
            </a:r>
            <a:r>
              <a:rPr lang="en-US" sz="4000" dirty="0" err="1" smtClean="0"/>
              <a:t>fr</a:t>
            </a:r>
            <a:r>
              <a:rPr lang="en-US" sz="4000" dirty="0" smtClean="0"/>
              <a:t>. 44 Voigt = 52 </a:t>
            </a:r>
            <a:r>
              <a:rPr lang="en-US" sz="4000" dirty="0" err="1" smtClean="0"/>
              <a:t>Gallavotti</a:t>
            </a:r>
            <a:endParaRPr lang="el-GR" sz="4000" dirty="0" smtClean="0"/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Κυπρο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[ .... ]ας.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κάρυξ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ἦλθε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θέ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[ων 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ελε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[...]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θεις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῎Ιδαος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τάδε κα[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ῖνα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 φ[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όρ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]ε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τάχυς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ἄγγελος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 ]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τάς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τ'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ἄλλας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᾿Ασίας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τ[ό]δε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γᾶν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κλέος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ἄφθιτον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῎Εκτωρ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συνέταιρ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[ο]ι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ἄγοισ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ἐλικώπιδα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Θήβας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ἐξ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ἰέρας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Πλακίας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τ'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’ ἀ[ι]ν[ν]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άω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ἄβραν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Ἀνδρομάχαν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ἐνὶ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ναῦσιν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ἄλμυρον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πόντον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πόλλα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ἐλί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γματα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χρύσια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κἄμματα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πορφύρ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[α] </a:t>
            </a:r>
            <a:r>
              <a:rPr lang="el-GR" sz="2400" b="1" dirty="0" err="1" smtClean="0">
                <a:latin typeface="Times New Roman" pitchFamily="18" charset="0"/>
                <a:cs typeface="Times New Roman" pitchFamily="18" charset="0"/>
              </a:rPr>
              <a:t>καταύτ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[με]να, </a:t>
            </a:r>
            <a:r>
              <a:rPr lang="el-GR" sz="2400" b="1" dirty="0" err="1" smtClean="0">
                <a:latin typeface="Times New Roman" pitchFamily="18" charset="0"/>
                <a:cs typeface="Times New Roman" pitchFamily="18" charset="0"/>
              </a:rPr>
              <a:t>ποίκιλ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400" b="1" dirty="0" err="1" smtClean="0">
                <a:latin typeface="Times New Roman" pitchFamily="18" charset="0"/>
                <a:cs typeface="Times New Roman" pitchFamily="18" charset="0"/>
              </a:rPr>
              <a:t>ἀθύρματα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1" dirty="0" err="1" smtClean="0">
                <a:latin typeface="Times New Roman" pitchFamily="18" charset="0"/>
                <a:cs typeface="Times New Roman" pitchFamily="18" charset="0"/>
              </a:rPr>
              <a:t>ἀργύρα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τ’ </a:t>
            </a:r>
            <a:r>
              <a:rPr lang="el-GR" sz="2400" b="1" dirty="0" err="1" smtClean="0">
                <a:latin typeface="Times New Roman" pitchFamily="18" charset="0"/>
                <a:cs typeface="Times New Roman" pitchFamily="18" charset="0"/>
              </a:rPr>
              <a:t>ἀνάρ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[ι]</a:t>
            </a:r>
            <a:r>
              <a:rPr lang="el-GR" sz="2400" b="1" dirty="0" err="1" smtClean="0">
                <a:latin typeface="Times New Roman" pitchFamily="18" charset="0"/>
                <a:cs typeface="Times New Roman" pitchFamily="18" charset="0"/>
              </a:rPr>
              <a:t>θμα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ποτή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]ρ[ια]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κἀλέφαις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ὢς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εἶπ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’·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ὀτραλέως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ἀνόρουσε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πάτ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[η]ρ φίλος·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φάμα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ἦλθε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κατὰ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πτόλιν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εὐρύχορον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φίλοις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αὔτικ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Ἰλίαδαι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σατίναι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[ς]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ὐπ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ἐυτρόχοις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ἆγον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αἰμιόνοις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[έ]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βαινε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παῖς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ὄχλος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γυναίκων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ἄμα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παρθενίκα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[ν] τ’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[αλ]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οσφύρων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Σαπφώ</a:t>
            </a:r>
            <a:r>
              <a:rPr lang="en-US" dirty="0" smtClean="0"/>
              <a:t> 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χῶρις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αὖ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Περάμοιο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θυγ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[α]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τρες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ἐπήισαν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ἴππ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οις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ἄνδρες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ὔπαγον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ὐπ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ἀρ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ματα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κάμπυλα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άντ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]ες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ἠίθεοι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μεγάλω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[σ]τι δ[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ίφροις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]·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ἀνίοχοι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φ[·····]·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[ ]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ἴ]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κελοι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θέοι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[ς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[ ]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ἄγνον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ἀολ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[λες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ὄρμαται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][ 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νον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῎Ιλιο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αὖλος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ἀδυ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[μ]έλη[ς.. ]τ’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ὀνεμίγνυ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[το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ψ[ό]φο[ς κ]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ροτάλ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[ων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λιγέ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]ως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ἄρα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πάρ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θενοι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ἄειδον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μέλος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ἄγν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[ον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ἴκα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]νε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αἴθ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ερα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ἄχω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θεσπεσία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γέλος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πάνται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ἦς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κὰτ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ὄδο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κράτηρες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φίαλαί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τ’ ὀ[···]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υεδε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[··]··εακ[·]·[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μύρρα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κασία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λίβανός τ’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ὀνεμείχνυτο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γύναικες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ἐλέλυσδον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ὄσαι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προγενέστερα[ι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πάντες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ἄνδρες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ἐπ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ήρατον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ἴαχον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ὄρθιον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Πάον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ὀνκαλέοντες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ἐκάβολον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εὐλύραν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ὔμνην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δ’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῎Εκτορα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κ᾿Ανδρομάχαν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θεοεικέλο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ις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Απαρχές των Σπουδών Φύλου </a:t>
            </a:r>
            <a:endParaRPr lang="en-GB" dirty="0" smtClean="0"/>
          </a:p>
        </p:txBody>
      </p:sp>
      <p:pic>
        <p:nvPicPr>
          <p:cNvPr id="4" name="Θέση περιεχομένου 3" descr="Εικόνα 1: HomeGoddesses, Whores, Wives And Slaves: Women in Classical Antiquity, S. Pomeroy&#10;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30" y="1302362"/>
            <a:ext cx="2405540" cy="3943508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4314120" y="1302362"/>
            <a:ext cx="4372680" cy="4823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>
                <a:latin typeface="Calibri" pitchFamily="34" charset="0"/>
              </a:rPr>
              <a:t>Η </a:t>
            </a:r>
            <a:r>
              <a:rPr lang="en-GB" sz="2400" dirty="0">
                <a:latin typeface="Calibri" pitchFamily="34" charset="0"/>
              </a:rPr>
              <a:t>Pomeroy, 1975 –</a:t>
            </a:r>
            <a:r>
              <a:rPr lang="el-GR" sz="2400" dirty="0">
                <a:latin typeface="Calibri" pitchFamily="34" charset="0"/>
              </a:rPr>
              <a:t>εισήγαγε μία νέα εποχή στη μελέτη του αρχαίου κόσμου</a:t>
            </a:r>
            <a:r>
              <a:rPr lang="en-GB" sz="2400" dirty="0">
                <a:latin typeface="Calibri" pitchFamily="34" charset="0"/>
              </a:rPr>
              <a:t>– ‘Women in Antiquity</a:t>
            </a:r>
            <a:r>
              <a:rPr lang="en-GB" sz="2400" dirty="0" smtClean="0">
                <a:latin typeface="Calibri" pitchFamily="34" charset="0"/>
              </a:rPr>
              <a:t>’</a:t>
            </a:r>
            <a:br>
              <a:rPr lang="en-GB" sz="2400" dirty="0" smtClean="0">
                <a:latin typeface="Calibri" pitchFamily="34" charset="0"/>
              </a:rPr>
            </a:br>
            <a:endParaRPr lang="el-GR" dirty="0">
              <a:latin typeface="Calibri" pitchFamily="34" charset="0"/>
            </a:endParaRPr>
          </a:p>
          <a:p>
            <a:r>
              <a:rPr lang="el-GR" dirty="0">
                <a:latin typeface="Calibri" pitchFamily="34" charset="0"/>
              </a:rPr>
              <a:t>Οι πηγές – Οι προκλήσεις </a:t>
            </a:r>
          </a:p>
          <a:p>
            <a:r>
              <a:rPr lang="el-GR" dirty="0">
                <a:latin typeface="Calibri" pitchFamily="34" charset="0"/>
              </a:rPr>
              <a:t>Λογοτεχνικές και αρχαιολογικές μαρτυρίες </a:t>
            </a:r>
          </a:p>
          <a:p>
            <a:r>
              <a:rPr lang="el-GR" dirty="0">
                <a:latin typeface="Calibri" pitchFamily="34" charset="0"/>
              </a:rPr>
              <a:t>Προκατάληψη στις πηγές και στην παραδοσιακή φιλολογία </a:t>
            </a:r>
          </a:p>
          <a:p>
            <a:r>
              <a:rPr lang="el-GR" dirty="0">
                <a:latin typeface="Calibri" pitchFamily="34" charset="0"/>
              </a:rPr>
              <a:t>Προσεκτική και σκεπτικιστική αποτίμηση των </a:t>
            </a:r>
            <a:r>
              <a:rPr lang="el-GR" dirty="0" smtClean="0">
                <a:latin typeface="Calibri" pitchFamily="34" charset="0"/>
              </a:rPr>
              <a:t>πηγών</a:t>
            </a:r>
            <a:endParaRPr lang="el-GR" dirty="0">
              <a:latin typeface="Calibri" pitchFamily="34" charset="0"/>
            </a:endParaRPr>
          </a:p>
          <a:p>
            <a:r>
              <a:rPr lang="el-GR" dirty="0">
                <a:solidFill>
                  <a:srgbClr val="FF0000"/>
                </a:solidFill>
                <a:latin typeface="Calibri" pitchFamily="34" charset="0"/>
              </a:rPr>
              <a:t>ΕΠΙΠΛΕΟΝ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</a:rPr>
              <a:t>….</a:t>
            </a:r>
            <a:endParaRPr lang="en-GB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256756"/>
            <a:ext cx="3810000" cy="9035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b="1" dirty="0" smtClean="0"/>
              <a:t>Εικόνα 1: </a:t>
            </a:r>
            <a:r>
              <a:rPr lang="en-US" dirty="0" err="1"/>
              <a:t>HomeGoddesses</a:t>
            </a:r>
            <a:r>
              <a:rPr lang="en-US" dirty="0"/>
              <a:t>, Whores, Wives And Slaves: Women in Classical </a:t>
            </a:r>
            <a:r>
              <a:rPr lang="en-US" dirty="0" smtClean="0"/>
              <a:t>Antiquity, S. Pomeroy</a:t>
            </a:r>
            <a:endParaRPr lang="el-G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Palatino Linotype" pitchFamily="18" charset="0"/>
              </a:rPr>
              <a:t>  </a:t>
            </a:r>
            <a:r>
              <a:rPr lang="el-GR" sz="3600" b="1" dirty="0" smtClean="0">
                <a:latin typeface="Palatino Linotype" pitchFamily="18" charset="0"/>
              </a:rPr>
              <a:t>Σαπφώ </a:t>
            </a:r>
            <a:r>
              <a:rPr lang="en-US" sz="3600" b="1" dirty="0" smtClean="0">
                <a:latin typeface="Palatino Linotype" pitchFamily="18" charset="0"/>
              </a:rPr>
              <a:t>16 L-P</a:t>
            </a:r>
            <a:endParaRPr lang="el-GR" sz="3600" b="1" dirty="0" smtClean="0">
              <a:latin typeface="Palatino Linotype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 eaLnBrk="1" fontAlgn="t" hangingPunct="1">
              <a:spcBef>
                <a:spcPts val="0"/>
              </a:spcBef>
              <a:buNone/>
            </a:pP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μὲν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ἰππήων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στρότον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οἰ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πέσδων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οἰ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νάων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φαῖσ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ἐπὶ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γᾶν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μέλαιναν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ἔμμεναι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κάλλιστον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͵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ἔγω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δὲ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κῆν΄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ὄτ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l-G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τω τις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ἔραται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·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ts val="0"/>
              </a:spcBef>
              <a:buNone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ts val="0"/>
              </a:spcBef>
              <a:buNone/>
            </a:pP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πάγχυ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δ΄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εὔμαρες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σύνετον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πόησαι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πάντι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τοῦτ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͵ ἀ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γὰρ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πόλυ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περσκέθοισα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κάλλος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ἀνθρώπων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Ἐλένα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τὸν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ἄνδρα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τὸν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πανάριστον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ts val="0"/>
              </a:spcBef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ts val="0"/>
              </a:spcBef>
              <a:buNone/>
            </a:pP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καλλίποισ΄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ἔβα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ς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Τροΐαν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πλέοισα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κωὐδὲ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παῖδος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οὐδὲ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φίλων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τοκήων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πάμπαν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ἐμνάσθη͵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ἀλλὰ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παράγαγ΄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αὔταν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[-]σαν</a:t>
            </a:r>
          </a:p>
          <a:p>
            <a:pPr eaLnBrk="1" fontAlgn="t" hangingPunct="1"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-συνέχεια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 eaLnBrk="1" fontAlgn="t" hangingPunct="1">
              <a:spcBef>
                <a:spcPts val="0"/>
              </a:spcBef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[ ]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αμπτον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γὰρ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[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[ ]…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κούφως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τ[ ]οη .[.]ν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..]με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νῦν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Ἀνακτορί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[ας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ὀνέμναι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σ'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οὐ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]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παρεοίσας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eaLnBrk="1" fontAlgn="t" hangingPunct="1">
              <a:spcBef>
                <a:spcPts val="0"/>
              </a:spcBef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ts val="0"/>
              </a:spcBef>
              <a:buNone/>
            </a:pP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τᾶς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κε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βολλοίμαν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ἔρατόν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τε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βᾶμα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κἀμάρυχμα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λάμπρον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ἴδην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προσώπω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ἢ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τὰ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Λύδων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ἄρματα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καὶ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πανόπλοις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πεσδομάχεντας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t" hangingPunct="1">
              <a:spcBef>
                <a:spcPts val="0"/>
              </a:spcBef>
            </a:pP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ts val="0"/>
              </a:spcBef>
              <a:buNone/>
            </a:pP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πρβλ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Ομ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Ιλ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3.64 και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Ησιοδ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Θεογ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970 για δώρα της Αφροδίτης και τη φιλότητα αντιστοίχως -και 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Ησιοδ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Θεογ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«Χαρίτων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ἀμαρύγματ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ἔχουσαν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500" dirty="0"/>
              <a:t>Το παρόν εκπαιδευτικό υλικό έχει αναπτυχθεί </a:t>
            </a:r>
            <a:r>
              <a:rPr lang="el-GR" sz="1500" dirty="0" err="1"/>
              <a:t>στ</a:t>
            </a:r>
            <a:r>
              <a:rPr lang="en-US" sz="1500" dirty="0"/>
              <a:t>o</a:t>
            </a:r>
            <a:r>
              <a:rPr lang="el-GR" sz="1500" dirty="0"/>
              <a:t> </a:t>
            </a:r>
            <a:r>
              <a:rPr lang="el-GR" sz="1500" dirty="0" err="1"/>
              <a:t>πλαίσι</a:t>
            </a:r>
            <a:r>
              <a:rPr lang="en-US" sz="1500" dirty="0"/>
              <a:t>o</a:t>
            </a:r>
            <a:r>
              <a:rPr lang="el-GR" sz="1500" dirty="0"/>
              <a:t> του εκπαιδευτικού έργου του διδάσκοντα.</a:t>
            </a:r>
            <a:endParaRPr lang="en-US" sz="1500" dirty="0"/>
          </a:p>
          <a:p>
            <a:r>
              <a:rPr lang="el-GR" sz="1500" dirty="0"/>
              <a:t>Το έργο «</a:t>
            </a:r>
            <a:r>
              <a:rPr lang="el-GR" sz="1500" b="1" dirty="0"/>
              <a:t>Ανοικτά Ακαδημαϊκά Μαθήματα στο Πανεπιστήμιο Αθηνών</a:t>
            </a:r>
            <a:r>
              <a:rPr lang="el-GR" sz="1500" dirty="0"/>
              <a:t>» έχει χρηματοδοτήσει μόνο την αναδιαμόρφωση του εκπαιδευτικού υλικού. </a:t>
            </a:r>
            <a:endParaRPr lang="en-US" sz="1500" dirty="0"/>
          </a:p>
          <a:p>
            <a:r>
              <a:rPr lang="el-GR" sz="15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754" y="4347102"/>
            <a:ext cx="4126230" cy="10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7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3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64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063229"/>
            <a:ext cx="6858000" cy="85725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209800"/>
            <a:ext cx="643968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Το παρόν έργο αποτελεί την έκδοση 1.0</a:t>
            </a:r>
          </a:p>
        </p:txBody>
      </p:sp>
    </p:spTree>
    <p:extLst>
      <p:ext uri="{BB962C8B-B14F-4D97-AF65-F5344CB8AC3E}">
        <p14:creationId xmlns:p14="http://schemas.microsoft.com/office/powerpoint/2010/main" xmlns="" val="24059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 dirty="0" err="1"/>
              <a:t>Copyright</a:t>
            </a:r>
            <a:r>
              <a:rPr lang="el-GR" sz="1500" dirty="0"/>
              <a:t> </a:t>
            </a:r>
            <a:r>
              <a:rPr lang="el-GR" sz="1500" dirty="0" err="1"/>
              <a:t>Εθνικόν</a:t>
            </a:r>
            <a:r>
              <a:rPr lang="el-GR" sz="1500" dirty="0"/>
              <a:t> και </a:t>
            </a:r>
            <a:r>
              <a:rPr lang="el-GR" sz="1500" dirty="0" err="1"/>
              <a:t>Καποδιστριακόν</a:t>
            </a:r>
            <a:r>
              <a:rPr lang="el-GR" sz="1500" dirty="0"/>
              <a:t> </a:t>
            </a:r>
            <a:r>
              <a:rPr lang="el-GR" sz="1500" dirty="0" err="1"/>
              <a:t>Πανεπιστήμιον</a:t>
            </a:r>
            <a:r>
              <a:rPr lang="el-GR" sz="1500" dirty="0"/>
              <a:t> Αθηνών</a:t>
            </a:r>
            <a:r>
              <a:rPr lang="en-US" sz="1500" dirty="0"/>
              <a:t>, </a:t>
            </a:r>
            <a:r>
              <a:rPr lang="el-GR" sz="1500" dirty="0"/>
              <a:t>Σοφία Παπαϊωάννου 2014</a:t>
            </a:r>
            <a:r>
              <a:rPr lang="en-US" sz="1500" dirty="0"/>
              <a:t>.</a:t>
            </a:r>
            <a:r>
              <a:rPr lang="el-GR" sz="1500" dirty="0"/>
              <a:t> Σοφία Παπαϊωάννου 2014. Τίτλος μαθήματος: «Εισαγωγή στην Αρχαία Ελληνική Μυθολογία</a:t>
            </a:r>
            <a:r>
              <a:rPr lang="en-US" sz="1500" dirty="0"/>
              <a:t> </a:t>
            </a:r>
            <a:r>
              <a:rPr lang="el-GR" sz="1500" dirty="0"/>
              <a:t>και Θρησκεία. Τίτλος ενότητας «Ενότητα</a:t>
            </a:r>
            <a:r>
              <a:rPr lang="en-US" sz="1500" dirty="0"/>
              <a:t> E:</a:t>
            </a:r>
            <a:r>
              <a:rPr lang="el-GR" sz="1500" dirty="0"/>
              <a:t> Θεωρητικές Προσεγγίσεις του Μύθου»</a:t>
            </a:r>
            <a:r>
              <a:rPr lang="en-US" sz="1500" dirty="0"/>
              <a:t> </a:t>
            </a:r>
            <a:r>
              <a:rPr lang="el-GR" sz="1500" dirty="0"/>
              <a:t>Μάθημα </a:t>
            </a:r>
            <a:r>
              <a:rPr lang="en-US" sz="1500" dirty="0"/>
              <a:t>11</a:t>
            </a:r>
            <a:r>
              <a:rPr lang="el-GR" sz="1500" baseline="30000" dirty="0"/>
              <a:t>ο</a:t>
            </a:r>
            <a:r>
              <a:rPr lang="el-GR" sz="1500" dirty="0"/>
              <a:t>: «Φεμινιστικές αναγνώσεις του μύθου». Έκδοση: 1.0. Αθήνα 2014. </a:t>
            </a:r>
            <a:endParaRPr lang="en-US" sz="1500" dirty="0"/>
          </a:p>
          <a:p>
            <a:pPr marL="0" indent="0">
              <a:buNone/>
            </a:pPr>
            <a:r>
              <a:rPr lang="el-GR" sz="1500" dirty="0"/>
              <a:t>Διαθέσιμο από τη δικτυακή διεύθυνση:  (</a:t>
            </a:r>
            <a:r>
              <a:rPr lang="en-US" sz="1500" dirty="0">
                <a:hlinkClick r:id="rId3" tooltip="Αυτή η εξωτερική σύνδεση θα ανοίξει σε ένα νέο παράθυρο"/>
              </a:rPr>
              <a:t>http://opencourses.uoa.gr/courses/PHIL5/</a:t>
            </a:r>
            <a:r>
              <a:rPr lang="en-US" sz="1500" dirty="0"/>
              <a:t>)</a:t>
            </a:r>
            <a:endParaRPr lang="el-GR" sz="1500" dirty="0"/>
          </a:p>
          <a:p>
            <a:pPr marL="0" indent="0">
              <a:buNone/>
            </a:pPr>
            <a:endParaRPr lang="el-GR" sz="1500" dirty="0"/>
          </a:p>
          <a:p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xmlns="" val="35110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735546"/>
            <a:ext cx="6172200" cy="85725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618197"/>
            <a:ext cx="6696744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5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500" dirty="0" err="1"/>
              <a:t>κ.λ.π</a:t>
            </a:r>
            <a:r>
              <a:rPr lang="el-GR" sz="15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15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438" y="2841098"/>
            <a:ext cx="123649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3294917"/>
            <a:ext cx="6777372" cy="259228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 fontScale="85000" lnSpcReduction="20000"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xmlns="" val="37823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381000"/>
            <a:ext cx="8077200" cy="85725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2" y="1447800"/>
            <a:ext cx="8244114" cy="4781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Το Έργο αυτό κάνει χρήση των ακόλουθων έργων:</a:t>
            </a:r>
            <a:endParaRPr lang="el-GR" sz="1600" b="1" dirty="0"/>
          </a:p>
          <a:p>
            <a:pPr marL="0" indent="0">
              <a:buNone/>
            </a:pPr>
            <a:r>
              <a:rPr lang="el-GR" sz="1600" b="1" dirty="0"/>
              <a:t>Εικόνα 1</a:t>
            </a:r>
            <a:r>
              <a:rPr lang="en-US" sz="1600" b="1" dirty="0"/>
              <a:t>. </a:t>
            </a:r>
            <a:r>
              <a:rPr lang="en-US" sz="1600" dirty="0" err="1"/>
              <a:t>HomeGoddesses</a:t>
            </a:r>
            <a:r>
              <a:rPr lang="en-US" sz="1600" dirty="0"/>
              <a:t>, Whores, Wives And Slaves: Women in Classical Antiquity, S. Pomeroy</a:t>
            </a:r>
            <a:endParaRPr lang="el-GR" sz="1600" dirty="0"/>
          </a:p>
          <a:p>
            <a:pPr marL="0" indent="0">
              <a:buNone/>
            </a:pPr>
            <a:r>
              <a:rPr lang="en-US" sz="1600" dirty="0"/>
              <a:t>http://www.randomhouse.co.uk/editions/goddesses-whores-wives-and-slaves-women-in-classical-antiquity/9780712660549</a:t>
            </a:r>
          </a:p>
          <a:p>
            <a:pPr marL="0" indent="0">
              <a:buNone/>
            </a:pPr>
            <a:r>
              <a:rPr lang="el-GR" sz="1600" b="1" dirty="0"/>
              <a:t>Εικόνα 2</a:t>
            </a:r>
            <a:r>
              <a:rPr lang="el-GR" sz="1600" dirty="0"/>
              <a:t>. </a:t>
            </a:r>
            <a:r>
              <a:rPr lang="en-US" sz="1600" dirty="0"/>
              <a:t>Birth of Pandora. Detail from Attic red-figure clay vase, about 475-425 BC. Oxford. Ashmolean Museum G275. Photo. Beazley </a:t>
            </a:r>
            <a:r>
              <a:rPr lang="en-US" sz="1600" dirty="0" smtClean="0"/>
              <a:t>Archive, </a:t>
            </a:r>
            <a:r>
              <a:rPr lang="en-US" sz="1600" dirty="0"/>
              <a:t>Link to this record using the address </a:t>
            </a:r>
            <a:r>
              <a:rPr lang="en-US" sz="1600" dirty="0">
                <a:hlinkClick r:id="rId3"/>
              </a:rPr>
              <a:t>http://www.beazley.ox.ac.uk/record/8ADEEFDA-B957-4621-943D-9D77D2233D6E</a:t>
            </a:r>
            <a:endParaRPr lang="el-GR" sz="1600" dirty="0"/>
          </a:p>
          <a:p>
            <a:pPr marL="0" indent="0">
              <a:buNone/>
            </a:pPr>
            <a:r>
              <a:rPr lang="el-GR" sz="1600" b="1" dirty="0"/>
              <a:t>Εικόνα 3</a:t>
            </a:r>
            <a:r>
              <a:rPr lang="en-US" sz="1600" b="1" dirty="0" smtClean="0"/>
              <a:t>.</a:t>
            </a:r>
            <a:r>
              <a:rPr lang="el-GR" sz="1600" b="1" dirty="0"/>
              <a:t> </a:t>
            </a:r>
            <a:r>
              <a:rPr lang="el-GR" sz="1600" dirty="0"/>
              <a:t>Λεπτομέρεια από </a:t>
            </a:r>
            <a:r>
              <a:rPr lang="en-US" sz="1600" dirty="0"/>
              <a:t>“</a:t>
            </a:r>
            <a:r>
              <a:rPr lang="el-GR" sz="1600" dirty="0"/>
              <a:t>Το κυνήγι του Μελεάγρου και της Αταλάντης</a:t>
            </a:r>
            <a:r>
              <a:rPr lang="en-US" sz="1600" dirty="0"/>
              <a:t>”</a:t>
            </a:r>
            <a:r>
              <a:rPr lang="el-GR" sz="1600" dirty="0"/>
              <a:t>, </a:t>
            </a:r>
            <a:r>
              <a:rPr lang="en-US" sz="1600" dirty="0"/>
              <a:t> P.</a:t>
            </a:r>
            <a:r>
              <a:rPr lang="el-GR" sz="1600" dirty="0"/>
              <a:t> </a:t>
            </a:r>
            <a:r>
              <a:rPr lang="en-US" sz="1600" dirty="0"/>
              <a:t>Rubens, 1628, </a:t>
            </a:r>
            <a:r>
              <a:rPr lang="el-GR" sz="1600" dirty="0"/>
              <a:t>Μουσείο </a:t>
            </a:r>
            <a:r>
              <a:rPr lang="el-GR" sz="1600" dirty="0" smtClean="0"/>
              <a:t>Λιχτενστάιν,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www.wikigallery.org/wiki/painting_298989/Peter-Paul-Rubens/The-Hunt-of-Meleager-and-Atalanta-1628</a:t>
            </a:r>
            <a:r>
              <a:rPr lang="en-US" sz="1600" dirty="0" smtClean="0"/>
              <a:t> This </a:t>
            </a:r>
            <a:r>
              <a:rPr lang="en-US" sz="1600" dirty="0"/>
              <a:t>image (or other media file) is in the</a:t>
            </a:r>
            <a:r>
              <a:rPr lang="en-US" sz="1600" b="1" u="sng" dirty="0"/>
              <a:t> </a:t>
            </a:r>
            <a:r>
              <a:rPr lang="en-US" sz="1600" b="1" u="sng" dirty="0">
                <a:hlinkClick r:id="rId5" tooltip="w:public domain"/>
              </a:rPr>
              <a:t>publi</a:t>
            </a:r>
            <a:r>
              <a:rPr lang="en-US" sz="1600" b="1" u="sng" dirty="0"/>
              <a:t>c</a:t>
            </a:r>
            <a:r>
              <a:rPr lang="en-US" sz="1600" b="1" u="sng" dirty="0">
                <a:hlinkClick r:id="rId5" tooltip="w:public domain"/>
              </a:rPr>
              <a:t> domain</a:t>
            </a:r>
            <a:r>
              <a:rPr lang="en-US" sz="1600" dirty="0"/>
              <a:t> because its copyright has </a:t>
            </a:r>
            <a:r>
              <a:rPr lang="en-US" sz="1600" b="1" dirty="0" smtClean="0"/>
              <a:t>expired</a:t>
            </a:r>
            <a:r>
              <a:rPr lang="el-GR" sz="1600" b="1" dirty="0" smtClean="0"/>
              <a:t>. </a:t>
            </a:r>
            <a:r>
              <a:rPr lang="en-US" sz="1600" dirty="0" smtClean="0"/>
              <a:t>This </a:t>
            </a:r>
            <a:r>
              <a:rPr lang="en-US" sz="1600" dirty="0"/>
              <a:t>applies to the United States, Canada, the European Union and those countries with a copyright term of </a:t>
            </a:r>
            <a:r>
              <a:rPr lang="en-US" sz="1600" b="1" dirty="0"/>
              <a:t>life of the author plus 70 years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b="1" dirty="0"/>
              <a:t>Εικόνα </a:t>
            </a:r>
            <a:r>
              <a:rPr lang="el-GR" sz="1600" b="1" dirty="0" smtClean="0"/>
              <a:t>4</a:t>
            </a:r>
            <a:r>
              <a:rPr lang="en-US" sz="1600" b="1" dirty="0" smtClean="0"/>
              <a:t>.</a:t>
            </a:r>
            <a:r>
              <a:rPr lang="el-GR" sz="1600" b="1" dirty="0" smtClean="0"/>
              <a:t> </a:t>
            </a:r>
            <a:r>
              <a:rPr lang="el-GR" sz="1600" dirty="0"/>
              <a:t>Το κυνήγι του Καλυδωνίου Κάπρου σε μελανόμορφο αγγείο από τη Λακωνία, έργο του «Ζωγράφου του </a:t>
            </a:r>
            <a:r>
              <a:rPr lang="el-GR" sz="1600" dirty="0" err="1"/>
              <a:t>Ναύκρατη</a:t>
            </a:r>
            <a:r>
              <a:rPr lang="el-GR" sz="1600" dirty="0"/>
              <a:t>», περ. 555 π.Χ. (Μουσείο του Λούβρου) </a:t>
            </a:r>
            <a:r>
              <a:rPr lang="en-US" sz="1600" b="1" dirty="0" smtClean="0">
                <a:hlinkClick r:id="rId6"/>
              </a:rPr>
              <a:t>https</a:t>
            </a:r>
            <a:r>
              <a:rPr lang="en-US" sz="1600" b="1" dirty="0">
                <a:hlinkClick r:id="rId6"/>
              </a:rPr>
              <a:t>://commons.wikimedia.org/wiki/File:Calydonian_hunt_Louvre_E670.jpg#/</a:t>
            </a:r>
            <a:r>
              <a:rPr lang="en-US" sz="1600" b="1" dirty="0" smtClean="0">
                <a:hlinkClick r:id="rId6"/>
              </a:rPr>
              <a:t>media/File:Calydonian_hunt_Louvre_E670.jpg</a:t>
            </a:r>
            <a:r>
              <a:rPr lang="el-GR" sz="1600" b="1" dirty="0" smtClean="0"/>
              <a:t>,  </a:t>
            </a:r>
            <a:r>
              <a:rPr lang="el-GR" sz="1600" dirty="0" smtClean="0">
                <a:hlinkClick r:id="rId7"/>
              </a:rPr>
              <a:t>Κοινό </a:t>
            </a:r>
            <a:r>
              <a:rPr lang="el-GR" sz="1600" dirty="0">
                <a:hlinkClick r:id="rId7"/>
              </a:rPr>
              <a:t>Κτήμα</a:t>
            </a:r>
            <a:endParaRPr lang="el-GR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37785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381000"/>
            <a:ext cx="8077200" cy="85725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2" y="1447800"/>
            <a:ext cx="8244114" cy="4781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Εικόνα 5</a:t>
            </a:r>
            <a:r>
              <a:rPr lang="en-US" sz="1600" dirty="0" smtClean="0"/>
              <a:t>. </a:t>
            </a:r>
            <a:r>
              <a:rPr lang="el-GR" sz="1600" dirty="0" smtClean="0"/>
              <a:t>Λεπτομέρεια από: </a:t>
            </a:r>
            <a:r>
              <a:rPr lang="en-US" sz="1600" dirty="0" smtClean="0"/>
              <a:t>Sarcophagus </a:t>
            </a:r>
            <a:r>
              <a:rPr lang="en-US" sz="1600" dirty="0"/>
              <a:t>with the </a:t>
            </a:r>
            <a:r>
              <a:rPr lang="en-US" sz="1600" dirty="0" err="1"/>
              <a:t>Calydonian</a:t>
            </a:r>
            <a:r>
              <a:rPr lang="en-US" sz="1600" dirty="0"/>
              <a:t> hunt, representing the hero </a:t>
            </a:r>
            <a:r>
              <a:rPr lang="en-US" sz="1600" dirty="0" err="1"/>
              <a:t>Meleager</a:t>
            </a:r>
            <a:r>
              <a:rPr lang="en-US" sz="1600" dirty="0"/>
              <a:t> and the goddess Artemis. </a:t>
            </a:r>
            <a:r>
              <a:rPr lang="en-US" sz="1600" dirty="0" err="1"/>
              <a:t>Proconnesian</a:t>
            </a:r>
            <a:r>
              <a:rPr lang="en-US" sz="1600" dirty="0"/>
              <a:t> marble, Roman </a:t>
            </a:r>
            <a:r>
              <a:rPr lang="en-US" sz="1600" dirty="0" smtClean="0"/>
              <a:t>artwork</a:t>
            </a:r>
            <a:r>
              <a:rPr lang="el-GR" sz="1600" dirty="0" smtClean="0"/>
              <a:t>, </a:t>
            </a:r>
            <a:r>
              <a:rPr lang="en-US" sz="1600" dirty="0"/>
              <a:t>Capitoline </a:t>
            </a:r>
            <a:r>
              <a:rPr lang="en-US" sz="1600" dirty="0" smtClean="0"/>
              <a:t>Museums</a:t>
            </a:r>
            <a:r>
              <a:rPr lang="el-GR" sz="1600" dirty="0" smtClean="0"/>
              <a:t> </a:t>
            </a:r>
            <a:r>
              <a:rPr lang="en-US" sz="1600" dirty="0" smtClean="0"/>
              <a:t>Page URL: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commons.wikimedia.org/wiki/File%3ACalydonian_hunt_Musei_Capitolini_MC917.jpg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File </a:t>
            </a:r>
            <a:r>
              <a:rPr lang="en-US" sz="1600" dirty="0"/>
              <a:t>URL: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upload.wikimedia.org/wikipedia/commons/5/5b/Calydonian_hunt_Musei_Capitolini_MC917.jpg</a:t>
            </a:r>
            <a:r>
              <a:rPr lang="en-US" sz="1600" dirty="0"/>
              <a:t> Attribution: See page for author [Public domain], via Wikimedia Commons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n-US" sz="1600" b="1" dirty="0" smtClean="0"/>
              <a:t>6. </a:t>
            </a:r>
            <a:r>
              <a:rPr lang="en-US" sz="1600" dirty="0" err="1"/>
              <a:t>Meleager</a:t>
            </a:r>
            <a:r>
              <a:rPr lang="en-US" sz="1600" dirty="0"/>
              <a:t> and Atlanta and the Hunt of the </a:t>
            </a:r>
            <a:r>
              <a:rPr lang="en-US" sz="1600" dirty="0" err="1"/>
              <a:t>Calydonian</a:t>
            </a:r>
            <a:r>
              <a:rPr lang="en-US" sz="1600" dirty="0"/>
              <a:t> Boar by Peter Paul Rubens, page URL: 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commons.wikimedia.org/wiki/File%3AMeleager_and_Atlanta_and_the_Hunt_of_the_Calydonian_Boar_by_Peter_Paul_Rubens.jpg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file URL: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upload.wikimedia.org/wikipedia/commons/e/e0/Meleager_and_Atlanta_and_the_Hunt_of_the_Calydonian_Boar_by_Peter_Paul_Rubens.jpg</a:t>
            </a:r>
            <a:r>
              <a:rPr lang="en-US" sz="1600" dirty="0"/>
              <a:t>, Attribution: Peter Paul Rubens [Public domain], via Wikimedia </a:t>
            </a:r>
            <a:r>
              <a:rPr lang="en-US" sz="1600" dirty="0" smtClean="0"/>
              <a:t>Commons</a:t>
            </a: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n-US" sz="1600" b="1" dirty="0" smtClean="0"/>
              <a:t>7.</a:t>
            </a:r>
            <a:r>
              <a:rPr lang="el-GR" sz="1600" b="1" dirty="0" smtClean="0"/>
              <a:t> </a:t>
            </a:r>
            <a:r>
              <a:rPr lang="en-US" sz="1600" dirty="0" err="1"/>
              <a:t>Chalkidian</a:t>
            </a:r>
            <a:r>
              <a:rPr lang="en-US" sz="1600" dirty="0"/>
              <a:t> Hydria by the Inscription Painter Staatliche </a:t>
            </a:r>
            <a:r>
              <a:rPr lang="en-US" sz="1600" dirty="0" err="1"/>
              <a:t>Antikensammlungen</a:t>
            </a:r>
            <a:r>
              <a:rPr lang="en-US" sz="1600" dirty="0"/>
              <a:t> </a:t>
            </a:r>
            <a:r>
              <a:rPr lang="en-US" sz="1600" dirty="0" smtClean="0"/>
              <a:t>Munich</a:t>
            </a:r>
            <a:r>
              <a:rPr lang="el-GR" sz="1600" dirty="0" smtClean="0"/>
              <a:t>, </a:t>
            </a:r>
            <a:r>
              <a:rPr lang="en-US" sz="1600" dirty="0"/>
              <a:t>Page URL: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commons.wikimedia.org/wiki/File%3AChalkidian_Hyria_by_the_Inscription_Painter_Staatliche_Antikensammlungen_Munich_4.jpg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n-US" sz="1600" b="1" dirty="0" smtClean="0"/>
              <a:t>8.</a:t>
            </a:r>
            <a:r>
              <a:rPr lang="el-GR" sz="1600" b="1" dirty="0" smtClean="0"/>
              <a:t> </a:t>
            </a:r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40431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381000"/>
            <a:ext cx="8077200" cy="85725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2" y="1447800"/>
            <a:ext cx="8244114" cy="4781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File URL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upload.wikimedia.org/wikipedia/commons/b/bc/Chalkidian_Hyria_by_the_Inscription_Painter_Staatliche_Antikensammlungen_Munich_4.jpg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/>
              <a:t>Attribution: By Inscription </a:t>
            </a:r>
            <a:r>
              <a:rPr lang="en-US" sz="1600" dirty="0" err="1"/>
              <a:t>PainterUser:Marcus</a:t>
            </a:r>
            <a:r>
              <a:rPr lang="en-US" sz="1600" dirty="0"/>
              <a:t> </a:t>
            </a:r>
            <a:r>
              <a:rPr lang="en-US" sz="1600" dirty="0" err="1"/>
              <a:t>Cyron</a:t>
            </a:r>
            <a:r>
              <a:rPr lang="en-US" sz="1600" dirty="0"/>
              <a:t> (Own work) [GFDL (http://www.gnu.org/copyleft/fdl.html), CC-BY-SA-3.0 (http://creativecommons.org/licenses/by-sa/3.0/) or CC BY-SA 2.5-2.0-1.0 (http://creativecommons.org/licenses/by-sa/2.5-2.0-1.0)], via Wikimedia Commons</a:t>
            </a:r>
            <a:endParaRPr lang="en-US" sz="1600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n-US" sz="1600" b="1" dirty="0" smtClean="0"/>
              <a:t>8.</a:t>
            </a:r>
            <a:r>
              <a:rPr lang="el-GR" sz="1600" b="1" dirty="0" smtClean="0"/>
              <a:t> </a:t>
            </a:r>
            <a:r>
              <a:rPr lang="el-GR" sz="1600" dirty="0"/>
              <a:t>Αμφορέας του 530 π.Χ. Η Αταλάντη και ο </a:t>
            </a:r>
            <a:r>
              <a:rPr lang="el-GR" sz="1600" dirty="0" err="1"/>
              <a:t>Πελέας</a:t>
            </a:r>
            <a:r>
              <a:rPr lang="el-GR" sz="1600" dirty="0" smtClean="0"/>
              <a:t>.</a:t>
            </a:r>
            <a:r>
              <a:rPr lang="en-US" sz="1600" dirty="0" smtClean="0"/>
              <a:t> </a:t>
            </a:r>
            <a:r>
              <a:rPr lang="en-US" sz="1600" dirty="0"/>
              <a:t>Peleus and </a:t>
            </a:r>
            <a:r>
              <a:rPr lang="en-US" sz="1600" dirty="0" err="1"/>
              <a:t>Atalanta</a:t>
            </a:r>
            <a:r>
              <a:rPr lang="en-US" sz="1600" dirty="0"/>
              <a:t> wrestling. Side A of an Attic black-figure neck-amphora, 500–490 BC. Page URL: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commons.wikimedia.org/wiki/File%3APeleus_Atalante_Staatliche_Antikensammlungen_1541_n2.jpg</a:t>
            </a: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File URL: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upload.wikimedia.org/wikipedia/commons/1/11/Peleus_Atalante_Staatliche_Antikensammlungen_1541_n2.jpg</a:t>
            </a:r>
            <a:r>
              <a:rPr lang="en-US" sz="1600" dirty="0" smtClean="0"/>
              <a:t> Attribution</a:t>
            </a:r>
            <a:r>
              <a:rPr lang="en-US" sz="1600" dirty="0"/>
              <a:t>:  By Deutsch: Maler der </a:t>
            </a:r>
            <a:r>
              <a:rPr lang="en-US" sz="1600" dirty="0" err="1"/>
              <a:t>Münchner</a:t>
            </a:r>
            <a:r>
              <a:rPr lang="en-US" sz="1600" dirty="0"/>
              <a:t> </a:t>
            </a:r>
            <a:r>
              <a:rPr lang="en-US" sz="1600" dirty="0" err="1"/>
              <a:t>Atalante</a:t>
            </a:r>
            <a:r>
              <a:rPr lang="en-US" sz="1600" dirty="0"/>
              <a:t> (</a:t>
            </a:r>
            <a:r>
              <a:rPr lang="en-US" sz="1600" dirty="0" err="1"/>
              <a:t>Namenvase</a:t>
            </a:r>
            <a:r>
              <a:rPr lang="en-US" sz="1600" dirty="0"/>
              <a:t>) English: Painter of Munich </a:t>
            </a:r>
            <a:r>
              <a:rPr lang="en-US" sz="1600" dirty="0" err="1"/>
              <a:t>Atalante</a:t>
            </a:r>
            <a:r>
              <a:rPr lang="en-US" sz="1600" dirty="0"/>
              <a:t> (name vase) </a:t>
            </a:r>
            <a:r>
              <a:rPr lang="en-US" sz="1600" dirty="0" err="1"/>
              <a:t>Français</a:t>
            </a:r>
            <a:r>
              <a:rPr lang="en-US" sz="1600" dirty="0"/>
              <a:t> : </a:t>
            </a:r>
            <a:r>
              <a:rPr lang="en-US" sz="1600" dirty="0" err="1"/>
              <a:t>Peintre</a:t>
            </a:r>
            <a:r>
              <a:rPr lang="en-US" sz="1600" dirty="0"/>
              <a:t> de </a:t>
            </a:r>
            <a:r>
              <a:rPr lang="en-US" sz="1600" dirty="0" err="1"/>
              <a:t>l'Atalante</a:t>
            </a:r>
            <a:r>
              <a:rPr lang="en-US" sz="1600" dirty="0"/>
              <a:t> de Munich (vase </a:t>
            </a:r>
            <a:r>
              <a:rPr lang="en-US" sz="1600" dirty="0" err="1"/>
              <a:t>éponyme</a:t>
            </a:r>
            <a:r>
              <a:rPr lang="en-US" sz="1600" dirty="0"/>
              <a:t>) [GFDL (http://www.gnu.org/copyleft/fdl.html) or CC BY-SA 3.0 (http://creativecommons.org/licenses/by-sa/3.0)], via Wikimedia </a:t>
            </a:r>
            <a:r>
              <a:rPr lang="en-US" sz="1600" dirty="0" smtClean="0"/>
              <a:t>Commons </a:t>
            </a:r>
          </a:p>
          <a:p>
            <a:pPr marL="0" indent="0"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34662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Έμφυλη</a:t>
            </a:r>
            <a:r>
              <a:rPr lang="el-GR" dirty="0" smtClean="0"/>
              <a:t> Προσέγγιση του Μύθου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000" dirty="0" smtClean="0"/>
              <a:t> Ανάγκη διαχωρισμού των </a:t>
            </a:r>
          </a:p>
          <a:p>
            <a:r>
              <a:rPr lang="el-GR" sz="4000" dirty="0" smtClean="0"/>
              <a:t>Βιολογικό φύλο</a:t>
            </a:r>
          </a:p>
          <a:p>
            <a:r>
              <a:rPr lang="el-GR" sz="4000" dirty="0" err="1" smtClean="0"/>
              <a:t>Έμφυλη</a:t>
            </a:r>
            <a:r>
              <a:rPr lang="el-GR" sz="4000" dirty="0" smtClean="0"/>
              <a:t> ταυτότητα</a:t>
            </a:r>
          </a:p>
          <a:p>
            <a:r>
              <a:rPr lang="el-GR" sz="4000" dirty="0" smtClean="0"/>
              <a:t>[Σεξουαλικότητα ] </a:t>
            </a:r>
          </a:p>
          <a:p>
            <a:pPr>
              <a:buNone/>
            </a:pPr>
            <a:endParaRPr lang="el-GR" sz="4000" dirty="0" smtClean="0"/>
          </a:p>
          <a:p>
            <a:pPr>
              <a:buNone/>
            </a:pPr>
            <a:r>
              <a:rPr lang="el-GR" sz="4000" dirty="0" smtClean="0">
                <a:solidFill>
                  <a:srgbClr val="FF0000"/>
                </a:solidFill>
              </a:rPr>
              <a:t>Με βάση την Ανδρική οπτική </a:t>
            </a:r>
          </a:p>
          <a:p>
            <a:pPr>
              <a:buNone/>
            </a:pPr>
            <a:endParaRPr lang="el-GR" sz="4000" dirty="0" smtClean="0"/>
          </a:p>
          <a:p>
            <a:pPr>
              <a:buNone/>
            </a:pPr>
            <a:endParaRPr lang="el-GR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381000"/>
            <a:ext cx="8077200" cy="85725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(</a:t>
            </a:r>
            <a:r>
              <a:rPr lang="en-US" dirty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1752600"/>
            <a:ext cx="8244114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Εικόνα 9. </a:t>
            </a:r>
            <a:r>
              <a:rPr lang="en-US" sz="1600" dirty="0" err="1"/>
              <a:t>Atalanta</a:t>
            </a:r>
            <a:r>
              <a:rPr lang="en-US" sz="1600" dirty="0"/>
              <a:t> holding the golden apples of Aphrodite. 9412: </a:t>
            </a:r>
            <a:r>
              <a:rPr lang="en-US" sz="1600" dirty="0" err="1"/>
              <a:t>Vilhelm</a:t>
            </a:r>
            <a:r>
              <a:rPr lang="en-US" sz="1600" dirty="0"/>
              <a:t> </a:t>
            </a:r>
            <a:r>
              <a:rPr lang="en-US" sz="1600" dirty="0" err="1"/>
              <a:t>Bissen</a:t>
            </a:r>
            <a:r>
              <a:rPr lang="en-US" sz="1600" dirty="0"/>
              <a:t> 1836-1913: </a:t>
            </a:r>
            <a:r>
              <a:rPr lang="en-US" sz="1600" dirty="0" err="1"/>
              <a:t>Atalanta</a:t>
            </a:r>
            <a:r>
              <a:rPr lang="en-US" sz="1600" dirty="0"/>
              <a:t>, 1891. Marble. </a:t>
            </a:r>
            <a:r>
              <a:rPr lang="en-US" sz="1600" dirty="0" err="1"/>
              <a:t>Statens</a:t>
            </a:r>
            <a:r>
              <a:rPr lang="en-US" sz="1600" dirty="0"/>
              <a:t> Museum for </a:t>
            </a:r>
            <a:r>
              <a:rPr lang="en-US" sz="1600" dirty="0" err="1"/>
              <a:t>Kunst</a:t>
            </a:r>
            <a:r>
              <a:rPr lang="en-US" sz="1600" dirty="0"/>
              <a:t>, Copenhagen</a:t>
            </a:r>
            <a:r>
              <a:rPr lang="en-US" sz="1600" dirty="0" smtClean="0"/>
              <a:t>.</a:t>
            </a:r>
            <a:r>
              <a:rPr lang="el-GR" sz="1600" dirty="0" smtClean="0"/>
              <a:t>,</a:t>
            </a:r>
            <a:r>
              <a:rPr lang="el-GR" sz="1600" b="1" dirty="0" smtClean="0"/>
              <a:t>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www.maicar.com/GML/Atalanta.html</a:t>
            </a:r>
            <a:r>
              <a:rPr lang="el-GR" sz="1600" dirty="0" smtClean="0"/>
              <a:t> </a:t>
            </a:r>
          </a:p>
          <a:p>
            <a:pPr marL="0" indent="0" fontAlgn="base">
              <a:buNone/>
            </a:pPr>
            <a:r>
              <a:rPr lang="el-GR" sz="1600" b="1" dirty="0" smtClean="0"/>
              <a:t>Εικόνα 10.</a:t>
            </a:r>
            <a:r>
              <a:rPr lang="en-US" sz="1600" b="1" dirty="0"/>
              <a:t> </a:t>
            </a:r>
            <a:r>
              <a:rPr lang="en-US" sz="1600" dirty="0" err="1"/>
              <a:t>Atalanta</a:t>
            </a:r>
            <a:r>
              <a:rPr lang="en-US" sz="1600" dirty="0"/>
              <a:t>: marble </a:t>
            </a:r>
            <a:r>
              <a:rPr lang="en-US" sz="1600" dirty="0" smtClean="0"/>
              <a:t>statue, </a:t>
            </a:r>
            <a:r>
              <a:rPr lang="en-US" sz="1600" dirty="0" err="1" smtClean="0"/>
              <a:t>Atalanta</a:t>
            </a:r>
            <a:r>
              <a:rPr lang="en-US" sz="1600" dirty="0"/>
              <a:t>, Greek marble statue; in the </a:t>
            </a:r>
            <a:r>
              <a:rPr lang="en-US" sz="1600" dirty="0" err="1" smtClean="0"/>
              <a:t>Louvre,Giraudon</a:t>
            </a:r>
            <a:r>
              <a:rPr lang="en-US" sz="1600" dirty="0" smtClean="0"/>
              <a:t>/Art </a:t>
            </a:r>
            <a:r>
              <a:rPr lang="en-US" sz="1600" dirty="0"/>
              <a:t>Resource, New </a:t>
            </a:r>
            <a:r>
              <a:rPr lang="en-US" sz="1600" dirty="0" smtClean="0"/>
              <a:t>York. Page URL: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www.britannica.com/topic/Atalanta/images-videos/Atalanta-Greek-marble-statue-in-the-Louvre/22137</a:t>
            </a:r>
            <a:endParaRPr lang="en-US" sz="1600" dirty="0"/>
          </a:p>
          <a:p>
            <a:pPr marL="0" indent="0" fontAlgn="base">
              <a:buNone/>
            </a:pPr>
            <a:r>
              <a:rPr lang="el-GR" sz="1600" b="1" dirty="0" smtClean="0"/>
              <a:t>Εικόνα </a:t>
            </a:r>
            <a:r>
              <a:rPr lang="en-US" sz="1600" b="1" dirty="0" smtClean="0"/>
              <a:t>11.</a:t>
            </a:r>
            <a:r>
              <a:rPr lang="el-GR" sz="1600" b="1" dirty="0" smtClean="0"/>
              <a:t> </a:t>
            </a:r>
            <a:r>
              <a:rPr lang="en-US" sz="1600" dirty="0"/>
              <a:t>Noël </a:t>
            </a:r>
            <a:r>
              <a:rPr lang="en-US" sz="1600" dirty="0" err="1"/>
              <a:t>Hallé</a:t>
            </a:r>
            <a:r>
              <a:rPr lang="en-US" sz="1600" dirty="0"/>
              <a:t> - The Race between </a:t>
            </a:r>
            <a:r>
              <a:rPr lang="en-US" sz="1600" dirty="0" err="1"/>
              <a:t>Hippomenes</a:t>
            </a:r>
            <a:r>
              <a:rPr lang="en-US" sz="1600" dirty="0"/>
              <a:t> and </a:t>
            </a:r>
            <a:r>
              <a:rPr lang="en-US" sz="1600" dirty="0" err="1" smtClean="0"/>
              <a:t>Atalanta</a:t>
            </a:r>
            <a:r>
              <a:rPr lang="el-GR" sz="1600" dirty="0" smtClean="0"/>
              <a:t>,</a:t>
            </a:r>
            <a:r>
              <a:rPr lang="en-US" sz="1600" dirty="0" smtClean="0"/>
              <a:t> Page URL</a:t>
            </a:r>
            <a:r>
              <a:rPr lang="en-US" sz="1600" dirty="0"/>
              <a:t>: </a:t>
            </a:r>
            <a:r>
              <a:rPr lang="en-US" sz="1600" dirty="0">
                <a:hlinkClick r:id="rId5"/>
              </a:rPr>
              <a:t>https://commons.wikimedia.org/wiki/File%3ANo%C3%ABl_Hall%C3%A9_-_The_Race_between_Hippomenes_and_Atalanta_-_</a:t>
            </a:r>
            <a:r>
              <a:rPr lang="en-US" sz="1600" dirty="0" smtClean="0">
                <a:hlinkClick r:id="rId5"/>
              </a:rPr>
              <a:t>WGA11034.jpg</a:t>
            </a:r>
            <a:r>
              <a:rPr lang="en-US" sz="1600" dirty="0"/>
              <a:t>, file URL: </a:t>
            </a:r>
            <a:r>
              <a:rPr lang="en-US" sz="1600" dirty="0">
                <a:hlinkClick r:id="rId6"/>
              </a:rPr>
              <a:t>https://upload.wikimedia.org/wikipedia/commons/6/64/No%C3%ABl_Hall%C3%A9_-_The_Race_between_Hippomenes_and_Atalanta_-_</a:t>
            </a:r>
            <a:r>
              <a:rPr lang="en-US" sz="1600" dirty="0" smtClean="0">
                <a:hlinkClick r:id="rId6"/>
              </a:rPr>
              <a:t>WGA11034.jpg</a:t>
            </a:r>
            <a:r>
              <a:rPr lang="en-US" sz="1600" dirty="0"/>
              <a:t>,  Attribution: Noël </a:t>
            </a:r>
            <a:r>
              <a:rPr lang="en-US" sz="1600" dirty="0" err="1"/>
              <a:t>Hallé</a:t>
            </a:r>
            <a:r>
              <a:rPr lang="en-US" sz="1600" dirty="0"/>
              <a:t> [Public domain], via Wikimedia Commons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xmlns="" val="22949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Γυναίκα στην Αρχαία Ελλάδα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Αυστηρός διαχωρισμός των δύο φύλων</a:t>
            </a:r>
          </a:p>
          <a:p>
            <a:pPr marL="0" indent="0">
              <a:buNone/>
            </a:pPr>
            <a:r>
              <a:rPr lang="el-GR" dirty="0" smtClean="0"/>
              <a:t>Δύο διαφορετικοί κόσμοι =&gt; Γυναίκα, αυτή η άγνωστη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Αποτέλεσμα της άγνοιας, ο φόβος του αγνώστου</a:t>
            </a:r>
          </a:p>
          <a:p>
            <a:r>
              <a:rPr lang="el-GR" dirty="0" smtClean="0"/>
              <a:t>Η γυναίκα είναι ανεξέλεγκτη </a:t>
            </a:r>
          </a:p>
          <a:p>
            <a:r>
              <a:rPr lang="el-GR" dirty="0" smtClean="0"/>
              <a:t>Η γυναίκα είναι επικίνδυνη </a:t>
            </a:r>
          </a:p>
          <a:p>
            <a:pPr>
              <a:buNone/>
            </a:pPr>
            <a:r>
              <a:rPr lang="el-GR" dirty="0" smtClean="0"/>
              <a:t>	(η καταγωγή των γυναικών και το σύνδρομο της Πανδώρας)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καταγωγή των γυναικών</a:t>
            </a:r>
            <a:endParaRPr lang="en-GB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742552" y="1312786"/>
            <a:ext cx="4098386" cy="5011814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/>
              <a:t>Έμφυλα</a:t>
            </a:r>
            <a:r>
              <a:rPr lang="el-GR" dirty="0"/>
              <a:t> Στερεότυπα </a:t>
            </a:r>
          </a:p>
          <a:p>
            <a:r>
              <a:rPr lang="el-GR" dirty="0"/>
              <a:t>Γυναίκα = </a:t>
            </a:r>
            <a:r>
              <a:rPr lang="el-GR" i="1" dirty="0"/>
              <a:t>καλόν κακόν </a:t>
            </a:r>
            <a:endParaRPr lang="el-GR" dirty="0"/>
          </a:p>
          <a:p>
            <a:r>
              <a:rPr lang="el-GR" dirty="0"/>
              <a:t>Πανδώρα</a:t>
            </a:r>
          </a:p>
          <a:p>
            <a:r>
              <a:rPr lang="el-GR" dirty="0"/>
              <a:t>α) Τιμωρία / εκδίκηση θεών </a:t>
            </a:r>
            <a:endParaRPr lang="en-GB" dirty="0"/>
          </a:p>
          <a:p>
            <a:r>
              <a:rPr lang="el-GR" dirty="0"/>
              <a:t>β Όχι βιολογικό όν αλλά κατασκεύασμα (μηχανή) του Ηφαίστου </a:t>
            </a:r>
            <a:endParaRPr lang="en-GB" dirty="0"/>
          </a:p>
          <a:p>
            <a:r>
              <a:rPr lang="el-GR" dirty="0"/>
              <a:t>γ) Η Αθηνά της δίδει ομορφιά, και ο Ερμής απατηλά λόγια </a:t>
            </a:r>
          </a:p>
          <a:p>
            <a:r>
              <a:rPr lang="el-GR" dirty="0">
                <a:solidFill>
                  <a:srgbClr val="FF0000"/>
                </a:solidFill>
              </a:rPr>
              <a:t>ΕΠΙΚΙΝΔΥΝΗ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7673" y="5029200"/>
            <a:ext cx="378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Εικόνα 2: </a:t>
            </a:r>
            <a:r>
              <a:rPr lang="el-GR" sz="1600" dirty="0" smtClean="0"/>
              <a:t>Η γέννηση της Πανδώρας. Ερυθρόμορφος κρατήρας</a:t>
            </a:r>
            <a:endParaRPr lang="en-GB" sz="1600" dirty="0"/>
          </a:p>
        </p:txBody>
      </p:sp>
      <p:pic>
        <p:nvPicPr>
          <p:cNvPr id="10" name="Θέση περιεχομένου 9" descr=" Η γέννηση της Πανδώρας. Ερυθρόμορφος κρατήρας&#10;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7" t="249" r="737" b="-249"/>
          <a:stretch/>
        </p:blipFill>
        <p:spPr>
          <a:xfrm>
            <a:off x="457200" y="1600200"/>
            <a:ext cx="3918547" cy="2895600"/>
          </a:xfrm>
        </p:spPr>
      </p:pic>
    </p:spTree>
    <p:extLst>
      <p:ext uri="{BB962C8B-B14F-4D97-AF65-F5344CB8AC3E}">
        <p14:creationId xmlns:p14="http://schemas.microsoft.com/office/powerpoint/2010/main" xmlns="" val="247193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33829" y="350838"/>
            <a:ext cx="8229600" cy="715962"/>
          </a:xfrm>
        </p:spPr>
        <p:txBody>
          <a:bodyPr>
            <a:noAutofit/>
          </a:bodyPr>
          <a:lstStyle/>
          <a:p>
            <a:r>
              <a:rPr lang="el-GR" dirty="0" smtClean="0"/>
              <a:t>Απόγονοι </a:t>
            </a:r>
            <a:r>
              <a:rPr lang="el-GR" dirty="0"/>
              <a:t>της Πανδώρας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3829" y="10668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Αὐτὰρ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ἐπεὶ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δὴ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τεῦξε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καλὸν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κακὸν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ἀντ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el-GR" sz="3500" dirty="0" err="1" smtClean="0">
                <a:latin typeface="Times New Roman" pitchFamily="18" charset="0"/>
                <a:cs typeface="Times New Roman" pitchFamily="18" charset="0"/>
              </a:rPr>
              <a:t>ἀγαθοῖο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l-GR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ὡς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δόλον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αἰπύν</a:t>
            </a:r>
            <a:r>
              <a:rPr lang="en-GB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ἀμήχανον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ἀνθρώποισιν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ἐκ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τῆς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γὰρ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γένος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ἐστὶ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γυναικῶν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500" b="1" dirty="0" err="1" smtClean="0">
                <a:latin typeface="Times New Roman" pitchFamily="18" charset="0"/>
                <a:cs typeface="Times New Roman" pitchFamily="18" charset="0"/>
              </a:rPr>
              <a:t>θηλυτεράων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				Ησιόδου, </a:t>
            </a:r>
            <a:r>
              <a:rPr lang="el-GR" sz="3500" i="1" dirty="0" smtClean="0">
                <a:latin typeface="Times New Roman" pitchFamily="18" charset="0"/>
                <a:cs typeface="Times New Roman" pitchFamily="18" charset="0"/>
              </a:rPr>
              <a:t>Θεογονία</a:t>
            </a:r>
            <a:r>
              <a:rPr lang="el-GR" sz="3500" dirty="0" smtClean="0">
                <a:latin typeface="Times New Roman" pitchFamily="18" charset="0"/>
                <a:cs typeface="Times New Roman" pitchFamily="18" charset="0"/>
              </a:rPr>
              <a:t> 590-1</a:t>
            </a:r>
          </a:p>
          <a:p>
            <a:pPr>
              <a:buNone/>
            </a:pPr>
            <a:endParaRPr lang="el-GR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Γυναίκα στην Αρχαία Ελλάδα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417638"/>
            <a:ext cx="8229600" cy="5181600"/>
          </a:xfrm>
        </p:spPr>
        <p:txBody>
          <a:bodyPr>
            <a:normAutofit/>
          </a:bodyPr>
          <a:lstStyle/>
          <a:p>
            <a:r>
              <a:rPr lang="el-GR" dirty="0" smtClean="0"/>
              <a:t>Η γυναίκα επιθυμεί συνεχώς το σεξ </a:t>
            </a:r>
          </a:p>
          <a:p>
            <a:pPr marL="400050" lvl="1" indent="0">
              <a:buNone/>
            </a:pPr>
            <a:r>
              <a:rPr lang="el-GR" dirty="0" smtClean="0"/>
              <a:t>(το σύνδρομο της Αφροδίτης) </a:t>
            </a:r>
          </a:p>
          <a:p>
            <a:pPr>
              <a:buNone/>
            </a:pPr>
            <a:r>
              <a:rPr lang="el-GR" dirty="0" smtClean="0"/>
              <a:t>Σημαντικά παραδείγματα</a:t>
            </a:r>
          </a:p>
          <a:p>
            <a:pPr>
              <a:buNone/>
            </a:pP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τραγούδι του Δημόδοκου </a:t>
            </a:r>
          </a:p>
          <a:p>
            <a:pPr>
              <a:buNone/>
            </a:pPr>
            <a:r>
              <a:rPr lang="el-GR" dirty="0" smtClean="0"/>
              <a:t>Η παρουσία της Αφροδίτης στον Ομηρικό Ύμνο στην Αφροδίτη </a:t>
            </a:r>
          </a:p>
          <a:p>
            <a:pPr>
              <a:buNone/>
            </a:pPr>
            <a:r>
              <a:rPr lang="el-GR" dirty="0" smtClean="0"/>
              <a:t>Επίσης: </a:t>
            </a:r>
          </a:p>
          <a:p>
            <a:pPr>
              <a:buNone/>
            </a:pPr>
            <a:r>
              <a:rPr lang="el-GR" dirty="0" smtClean="0"/>
              <a:t>Η μαρτυρία του Τειρεσία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57200" y="116114"/>
            <a:ext cx="8229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/>
              <a:t>Ομηρ. Ύμνος στην Αφροδίτη 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pPr eaLnBrk="1" hangingPunct="1"/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τὸν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ἠμείβετ᾽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ἔπειτα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Διὸς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θυγάτηρ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Ἀφροδίτη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Ἀγχίση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κύδιστε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χαμαιγενέων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ἀνθρώπων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οὔ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τίς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τοι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θεός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εἰμι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τί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ἀθανάτῃσιν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ἐίσκεις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ἀλλὰ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καταθνητή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τε,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γυνὴ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δέ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με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γείνατο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μήτηρ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110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Ὀτρεὺς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ἐστὶ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πατὴρ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ὀνομα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κλυτός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εἴ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που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ἀκούεις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ὃς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πάσης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Φρυγίης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εὐτειχήτοιο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ἀνάσσει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γλῶσσαν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ὑμετέρην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τε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καὶ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ἡμετέρην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σάφα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οἶδα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Τρῳὰς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γὰρ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μεγάρῳ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με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τροφὸς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τρέφεν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ἣ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δὲ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διαπρὸ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σμικρὴν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παῖδ᾽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ἀτίταλλε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φίλης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παρὰ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μητρὸς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ἑλοῦσα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115</a:t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ὣς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δή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τοι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γλῶσσάν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γε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καὶ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ὑμετέρην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εὖ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οἶδα</a:t>
            </a:r>
            <a:r>
              <a:rPr lang="el-GR" sz="2400" dirty="0" smtClean="0"/>
              <a:t>.</a:t>
            </a:r>
            <a:br>
              <a:rPr lang="el-GR" sz="2400" dirty="0" smtClean="0"/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νῦν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δέ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ἀνήρπαξε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χρυσόρραπις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Ἀργειφόντης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ἐκ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χοροῦ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Ἀρτέμιδος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χρυσηλακάτου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κελαδεινῆς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eaLnBrk="1" hangingPunct="1">
              <a:buNone/>
            </a:pP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ὣς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εἰποῦσα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θεὰ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γλυκὺν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ἵμερον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ἔμβαλε</a:t>
            </a:r>
            <a:r>
              <a:rPr lang="el-GR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θυμῷ</a:t>
            </a:r>
            <a:r>
              <a:rPr lang="el-G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		143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totype_template_MS-PowerPoint_2013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ototype_template_MS-PowerPoint_2013_v2.pptx" id="{68971B29-8B7D-48B0-BC03-0FFD0BE65247}" vid="{8346A518-5AEA-4372-8465-E0E918F5B1A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prototype_template_MS-PowerPoint_2013_v2</Template>
  <TotalTime>1405</TotalTime>
  <Words>1810</Words>
  <Application>Microsoft Office PowerPoint</Application>
  <PresentationFormat>Προβολή στην οθόνη (4:3)</PresentationFormat>
  <Paragraphs>249</Paragraphs>
  <Slides>40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prototype_template_MS-PowerPoint_2013_v2</vt:lpstr>
      <vt:lpstr>ΚΦΑ 14 Εισαγωγή στην Αρχαία Ελληνική Μυθολογία και Θρησκεία</vt:lpstr>
      <vt:lpstr>Φεμινιστική Ερμηνεία του Μύθου</vt:lpstr>
      <vt:lpstr>Οι Απαρχές των Σπουδών Φύλου </vt:lpstr>
      <vt:lpstr>Έμφυλη Προσέγγιση του Μύθου</vt:lpstr>
      <vt:lpstr>Η Γυναίκα στην Αρχαία Ελλάδα (1)</vt:lpstr>
      <vt:lpstr>Η καταγωγή των γυναικών</vt:lpstr>
      <vt:lpstr>Απόγονοι της Πανδώρας </vt:lpstr>
      <vt:lpstr>Η Γυναίκα στην Αρχαία Ελλάδα (2)</vt:lpstr>
      <vt:lpstr>Ομηρ. Ύμνος στην Αφροδίτη </vt:lpstr>
      <vt:lpstr>Ομηρ. Ύμνος στην Αφροδίτη (συνέχεια)</vt:lpstr>
      <vt:lpstr>Η μαρτυρία / αξιοπιστία του Τειρεσία</vt:lpstr>
      <vt:lpstr>Οι Αμαζόνες (1) </vt:lpstr>
      <vt:lpstr>Οι Αμαζόνες (2) </vt:lpstr>
      <vt:lpstr>Οι Αμαζόνες (3)</vt:lpstr>
      <vt:lpstr>Ο μύθος της Αταλάντης στην τέχνη</vt:lpstr>
      <vt:lpstr>Ο μύθος της Αταλάντης   ΑΠΟΛΛΟΔΩΡΟΣ –    ΒΙΒΛΙΟΘΗΚΗ  [Γ 9,2] </vt:lpstr>
      <vt:lpstr>Ο μύθος της Αταλάντης  Διόδωρος Σικελιώτης, Ιστορική Βιβλιοθήκη, 4, 34, 3.5</vt:lpstr>
      <vt:lpstr> Οβιδίου, Μεταμορφώσεις, β.VIII, στ. 317-327</vt:lpstr>
      <vt:lpstr>Μελέαγρος, Αταλάντη και το κυνήγι του Καλυδώνιου Κάπρου από το Rubens </vt:lpstr>
      <vt:lpstr> Απολλώνιος Ρόδιος, Αργοναυτικά,  1, 769</vt:lpstr>
      <vt:lpstr>H Πάλη της Αταλάντης με τον Πηλέα.</vt:lpstr>
      <vt:lpstr>Βοιωτικός μύθος</vt:lpstr>
      <vt:lpstr>Οβιδίου, Μεταμορφώσεις, 10.560-570         </vt:lpstr>
      <vt:lpstr>Πλούταρχος, Ηθικά, 44, 2</vt:lpstr>
      <vt:lpstr>Οι Μαινάδες </vt:lpstr>
      <vt:lpstr>Η Αθηνά</vt:lpstr>
      <vt:lpstr>Η φωνή των ίδιων των γυναικών</vt:lpstr>
      <vt:lpstr>Σαπφώ fr. 44 Voigt = 52 Gallavotti</vt:lpstr>
      <vt:lpstr>Σαπφώ (συνέχεια)</vt:lpstr>
      <vt:lpstr>  Σαπφώ 16 L-P</vt:lpstr>
      <vt:lpstr>-συνέχεια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Σημείωμα Χρήσης Έργων Τρίτων (1)</vt:lpstr>
      <vt:lpstr>Σημείωμα Χρήσης Έργων Τρίτων (2)</vt:lpstr>
      <vt:lpstr>Σημείωμα Χρήσης Έργων Τρίτων (3)</vt:lpstr>
      <vt:lpstr>Σημείωμα Χρήσης Έργων Τρίτων (4)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One, Lecture One</dc:title>
  <dc:creator>dagrote</dc:creator>
  <cp:lastModifiedBy>user</cp:lastModifiedBy>
  <cp:revision>179</cp:revision>
  <dcterms:created xsi:type="dcterms:W3CDTF">2006-01-24T16:09:35Z</dcterms:created>
  <dcterms:modified xsi:type="dcterms:W3CDTF">2015-12-01T13:09:53Z</dcterms:modified>
</cp:coreProperties>
</file>