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5" r:id="rId3"/>
    <p:sldId id="288" r:id="rId4"/>
    <p:sldId id="303" r:id="rId5"/>
    <p:sldId id="304" r:id="rId6"/>
    <p:sldId id="305" r:id="rId7"/>
    <p:sldId id="306" r:id="rId8"/>
    <p:sldId id="307" r:id="rId9"/>
    <p:sldId id="274" r:id="rId10"/>
    <p:sldId id="277" r:id="rId11"/>
    <p:sldId id="309" r:id="rId12"/>
    <p:sldId id="310" r:id="rId13"/>
    <p:sldId id="311" r:id="rId14"/>
    <p:sldId id="312" r:id="rId15"/>
    <p:sldId id="301" r:id="rId16"/>
    <p:sldId id="313" r:id="rId17"/>
    <p:sldId id="314" r:id="rId18"/>
    <p:sldId id="302" r:id="rId19"/>
    <p:sldId id="280" r:id="rId20"/>
    <p:sldId id="290" r:id="rId21"/>
    <p:sldId id="295" r:id="rId22"/>
    <p:sldId id="299" r:id="rId23"/>
    <p:sldId id="292" r:id="rId24"/>
    <p:sldId id="291" r:id="rId25"/>
    <p:sldId id="294" r:id="rId26"/>
    <p:sldId id="293"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5"/>
            <p14:sldId id="288"/>
            <p14:sldId id="303"/>
            <p14:sldId id="304"/>
            <p14:sldId id="305"/>
            <p14:sldId id="306"/>
            <p14:sldId id="307"/>
            <p14:sldId id="274"/>
            <p14:sldId id="277"/>
            <p14:sldId id="309"/>
            <p14:sldId id="310"/>
            <p14:sldId id="311"/>
            <p14:sldId id="312"/>
            <p14:sldId id="301"/>
            <p14:sldId id="313"/>
            <p14:sldId id="314"/>
            <p14:sldId id="302"/>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844">
          <p15:clr>
            <a:srgbClr val="A4A3A4"/>
          </p15:clr>
        </p15:guide>
        <p15:guide id="4"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8" d="100"/>
          <a:sy n="78" d="100"/>
        </p:scale>
        <p:origin x="1260" y="90"/>
      </p:cViewPr>
      <p:guideLst>
        <p:guide orient="horz" pos="2160"/>
        <p:guide pos="2880"/>
        <p:guide orient="horz" pos="844"/>
        <p:guide pos="575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5075BC"/>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chemeClr val="accent1"/>
                </a:solidFill>
                <a:effectLst/>
                <a:latin typeface="+mn-lt"/>
                <a:ea typeface="+mn-ea"/>
                <a:cs typeface="+mn-cs"/>
              </a:rPr>
              <a:t>Ενότητα</a:t>
            </a:r>
            <a:r>
              <a:rPr lang="el-GR" sz="1000" kern="1200" baseline="0" dirty="0" smtClean="0">
                <a:solidFill>
                  <a:schemeClr val="accent1"/>
                </a:solidFill>
                <a:effectLst/>
                <a:latin typeface="+mn-lt"/>
                <a:ea typeface="+mn-ea"/>
                <a:cs typeface="+mn-cs"/>
              </a:rPr>
              <a:t> 1</a:t>
            </a:r>
            <a:r>
              <a:rPr lang="el-GR" sz="1000" kern="1200" dirty="0" smtClean="0">
                <a:solidFill>
                  <a:schemeClr val="accent1"/>
                </a:solidFill>
                <a:effectLst/>
                <a:latin typeface="+mn-lt"/>
                <a:ea typeface="+mn-ea"/>
                <a:cs typeface="+mn-cs"/>
              </a:rPr>
              <a:t>: Εισαγωγή στην επιστήμη της φωνητικής</a:t>
            </a:r>
            <a:r>
              <a:rPr lang="en-US" sz="1000" dirty="0" smtClean="0">
                <a:solidFill>
                  <a:schemeClr val="accent1"/>
                </a:solidFill>
                <a:effectLst/>
              </a:rPr>
              <a:t> </a:t>
            </a:r>
            <a:endParaRPr lang="en-US" sz="1000" dirty="0">
              <a:solidFill>
                <a:schemeClr val="accent1"/>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50" kern="1200" dirty="0" smtClean="0">
                <a:solidFill>
                  <a:schemeClr val="accent1"/>
                </a:solidFill>
                <a:effectLst/>
                <a:latin typeface="+mn-lt"/>
                <a:ea typeface="+mn-ea"/>
                <a:cs typeface="+mn-cs"/>
              </a:rPr>
              <a:t>Ενότητα</a:t>
            </a:r>
            <a:r>
              <a:rPr lang="el-GR" sz="1050" kern="1200" baseline="0" dirty="0" smtClean="0">
                <a:solidFill>
                  <a:schemeClr val="accent1"/>
                </a:solidFill>
                <a:effectLst/>
                <a:latin typeface="+mn-lt"/>
                <a:ea typeface="+mn-ea"/>
                <a:cs typeface="+mn-cs"/>
              </a:rPr>
              <a:t> 1</a:t>
            </a:r>
            <a:r>
              <a:rPr lang="el-GR" sz="1050" kern="1200" dirty="0" smtClean="0">
                <a:solidFill>
                  <a:schemeClr val="accent1"/>
                </a:solidFill>
                <a:effectLst/>
                <a:latin typeface="+mn-lt"/>
                <a:ea typeface="+mn-ea"/>
                <a:cs typeface="+mn-cs"/>
              </a:rPr>
              <a:t>: Εισαγωγή στην επιστήμη της φωνητικής</a:t>
            </a:r>
            <a:r>
              <a:rPr lang="en-US" sz="1050" dirty="0" smtClean="0">
                <a:solidFill>
                  <a:schemeClr val="accent1"/>
                </a:solidFill>
                <a:effectLst/>
              </a:rPr>
              <a:t> </a:t>
            </a:r>
            <a:endParaRPr lang="en-US" sz="1050" dirty="0">
              <a:solidFill>
                <a:schemeClr val="accent1"/>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chemeClr val="accent1"/>
                </a:solidFill>
                <a:effectLst/>
                <a:latin typeface="+mn-lt"/>
                <a:ea typeface="+mn-ea"/>
                <a:cs typeface="+mn-cs"/>
              </a:rPr>
              <a:t>Ενότητα</a:t>
            </a:r>
            <a:r>
              <a:rPr lang="el-GR" sz="1000" kern="1200" baseline="0" dirty="0" smtClean="0">
                <a:solidFill>
                  <a:schemeClr val="accent1"/>
                </a:solidFill>
                <a:effectLst/>
                <a:latin typeface="+mn-lt"/>
                <a:ea typeface="+mn-ea"/>
                <a:cs typeface="+mn-cs"/>
              </a:rPr>
              <a:t> 1</a:t>
            </a:r>
            <a:r>
              <a:rPr lang="el-GR" sz="1000" kern="1200" dirty="0" smtClean="0">
                <a:solidFill>
                  <a:schemeClr val="accent1"/>
                </a:solidFill>
                <a:effectLst/>
                <a:latin typeface="+mn-lt"/>
                <a:ea typeface="+mn-ea"/>
                <a:cs typeface="+mn-cs"/>
              </a:rPr>
              <a:t>: Εισαγωγή στην επιστήμη της φωνητικής</a:t>
            </a:r>
            <a:r>
              <a:rPr lang="en-US" sz="1000" dirty="0" smtClean="0">
                <a:solidFill>
                  <a:schemeClr val="accent1"/>
                </a:solidFill>
                <a:effectLst/>
              </a:rPr>
              <a:t> </a:t>
            </a:r>
            <a:endParaRPr lang="en-US" sz="1000" dirty="0">
              <a:solidFill>
                <a:schemeClr val="accent1"/>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chemeClr val="accent1"/>
                </a:solidFill>
                <a:effectLst/>
                <a:latin typeface="+mn-lt"/>
                <a:ea typeface="+mn-ea"/>
                <a:cs typeface="+mn-cs"/>
              </a:rPr>
              <a:t>Ενότητα</a:t>
            </a:r>
            <a:r>
              <a:rPr lang="el-GR" sz="1000" kern="1200" baseline="0" dirty="0" smtClean="0">
                <a:solidFill>
                  <a:schemeClr val="accent1"/>
                </a:solidFill>
                <a:effectLst/>
                <a:latin typeface="+mn-lt"/>
                <a:ea typeface="+mn-ea"/>
                <a:cs typeface="+mn-cs"/>
              </a:rPr>
              <a:t> 1</a:t>
            </a:r>
            <a:r>
              <a:rPr lang="el-GR" sz="1000" kern="1200" dirty="0" smtClean="0">
                <a:solidFill>
                  <a:schemeClr val="accent1"/>
                </a:solidFill>
                <a:effectLst/>
                <a:latin typeface="+mn-lt"/>
                <a:ea typeface="+mn-ea"/>
                <a:cs typeface="+mn-cs"/>
              </a:rPr>
              <a:t>: Εισαγωγή στην επιστήμη της φωνητικής</a:t>
            </a:r>
            <a:r>
              <a:rPr lang="en-US" sz="1000" dirty="0" smtClean="0">
                <a:solidFill>
                  <a:schemeClr val="accent1"/>
                </a:solidFill>
                <a:effectLst/>
              </a:rPr>
              <a:t> </a:t>
            </a:r>
            <a:endParaRPr lang="en-US" sz="1000" dirty="0">
              <a:solidFill>
                <a:schemeClr val="accent1"/>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chemeClr val="accent1"/>
                </a:solidFill>
                <a:effectLst/>
                <a:latin typeface="+mn-lt"/>
                <a:ea typeface="+mn-ea"/>
                <a:cs typeface="+mn-cs"/>
              </a:rPr>
              <a:t>Ενότητα</a:t>
            </a:r>
            <a:r>
              <a:rPr lang="el-GR" sz="1000" kern="1200" baseline="0" dirty="0" smtClean="0">
                <a:solidFill>
                  <a:schemeClr val="accent1"/>
                </a:solidFill>
                <a:effectLst/>
                <a:latin typeface="+mn-lt"/>
                <a:ea typeface="+mn-ea"/>
                <a:cs typeface="+mn-cs"/>
              </a:rPr>
              <a:t> 1</a:t>
            </a:r>
            <a:r>
              <a:rPr lang="el-GR" sz="1000" kern="1200" dirty="0" smtClean="0">
                <a:solidFill>
                  <a:schemeClr val="accent1"/>
                </a:solidFill>
                <a:effectLst/>
                <a:latin typeface="+mn-lt"/>
                <a:ea typeface="+mn-ea"/>
                <a:cs typeface="+mn-cs"/>
              </a:rPr>
              <a:t>: Εισαγωγή στην επιστήμη της φωνητικής</a:t>
            </a:r>
            <a:r>
              <a:rPr lang="en-US" sz="1000" dirty="0" smtClean="0">
                <a:solidFill>
                  <a:schemeClr val="accent1"/>
                </a:solidFill>
                <a:effectLst/>
              </a:rPr>
              <a:t> </a:t>
            </a:r>
            <a:endParaRPr lang="en-US" sz="1000" dirty="0">
              <a:solidFill>
                <a:schemeClr val="accent1"/>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chemeClr val="accent1"/>
                </a:solidFill>
                <a:effectLst/>
                <a:latin typeface="+mn-lt"/>
                <a:ea typeface="+mn-ea"/>
                <a:cs typeface="+mn-cs"/>
              </a:rPr>
              <a:t>Ενότητα</a:t>
            </a:r>
            <a:r>
              <a:rPr lang="el-GR" sz="1000" kern="1200" baseline="0" dirty="0" smtClean="0">
                <a:solidFill>
                  <a:schemeClr val="accent1"/>
                </a:solidFill>
                <a:effectLst/>
                <a:latin typeface="+mn-lt"/>
                <a:ea typeface="+mn-ea"/>
                <a:cs typeface="+mn-cs"/>
              </a:rPr>
              <a:t> 1</a:t>
            </a:r>
            <a:r>
              <a:rPr lang="el-GR" sz="1000" kern="1200" dirty="0" smtClean="0">
                <a:solidFill>
                  <a:schemeClr val="accent1"/>
                </a:solidFill>
                <a:effectLst/>
                <a:latin typeface="+mn-lt"/>
                <a:ea typeface="+mn-ea"/>
                <a:cs typeface="+mn-cs"/>
              </a:rPr>
              <a:t>: Εισαγωγή στην επιστήμη της φωνητικής</a:t>
            </a:r>
            <a:r>
              <a:rPr lang="en-US" sz="1000" dirty="0" smtClean="0">
                <a:solidFill>
                  <a:schemeClr val="accent1"/>
                </a:solidFill>
                <a:effectLst/>
              </a:rPr>
              <a:t> </a:t>
            </a:r>
            <a:endParaRPr lang="en-US" sz="1000" dirty="0">
              <a:solidFill>
                <a:schemeClr val="accent1"/>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chemeClr val="accent1"/>
                </a:solidFill>
                <a:effectLst/>
                <a:latin typeface="+mn-lt"/>
                <a:ea typeface="+mn-ea"/>
                <a:cs typeface="+mn-cs"/>
              </a:rPr>
              <a:t>Ενότητα</a:t>
            </a:r>
            <a:r>
              <a:rPr lang="el-GR" sz="1000" kern="1200" baseline="0" dirty="0" smtClean="0">
                <a:solidFill>
                  <a:schemeClr val="accent1"/>
                </a:solidFill>
                <a:effectLst/>
                <a:latin typeface="+mn-lt"/>
                <a:ea typeface="+mn-ea"/>
                <a:cs typeface="+mn-cs"/>
              </a:rPr>
              <a:t> 1</a:t>
            </a:r>
            <a:r>
              <a:rPr lang="el-GR" sz="1000" kern="1200" dirty="0" smtClean="0">
                <a:solidFill>
                  <a:schemeClr val="accent1"/>
                </a:solidFill>
                <a:effectLst/>
                <a:latin typeface="+mn-lt"/>
                <a:ea typeface="+mn-ea"/>
                <a:cs typeface="+mn-cs"/>
              </a:rPr>
              <a:t>: Εισαγωγή στην επιστήμη της φωνητικής</a:t>
            </a:r>
            <a:r>
              <a:rPr lang="en-US" sz="1000" dirty="0" smtClean="0">
                <a:solidFill>
                  <a:schemeClr val="accent1"/>
                </a:solidFill>
                <a:effectLst/>
              </a:rPr>
              <a:t> </a:t>
            </a:r>
            <a:endParaRPr lang="en-US" sz="1000" dirty="0">
              <a:solidFill>
                <a:schemeClr val="accent1"/>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rgbClr val="5075B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2.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class.uoa.gr/courses/ISLL11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p:txBody>
          <a:bodyPr>
            <a:normAutofit/>
          </a:bodyPr>
          <a:lstStyle/>
          <a:p>
            <a:r>
              <a:rPr lang="el-GR" dirty="0" smtClean="0">
                <a:solidFill>
                  <a:srgbClr val="5075BC"/>
                </a:solidFill>
              </a:rPr>
              <a:t>Φωνητική-Φωνολογία </a:t>
            </a:r>
            <a:br>
              <a:rPr lang="el-GR" dirty="0" smtClean="0">
                <a:solidFill>
                  <a:srgbClr val="5075BC"/>
                </a:solidFill>
              </a:rPr>
            </a:br>
            <a:r>
              <a:rPr lang="el-GR" dirty="0" smtClean="0">
                <a:solidFill>
                  <a:srgbClr val="5075BC"/>
                </a:solidFill>
              </a:rPr>
              <a:t>της Ιταλικής Γλώσσας</a:t>
            </a:r>
            <a:endParaRPr lang="el-GR" dirty="0">
              <a:solidFill>
                <a:srgbClr val="5075BC"/>
              </a:solidFill>
            </a:endParaRPr>
          </a:p>
        </p:txBody>
      </p:sp>
      <p:sp>
        <p:nvSpPr>
          <p:cNvPr id="3" name="Υπότιτλος 2"/>
          <p:cNvSpPr>
            <a:spLocks noGrp="1"/>
          </p:cNvSpPr>
          <p:nvPr>
            <p:ph type="subTitle" idx="1"/>
          </p:nvPr>
        </p:nvSpPr>
        <p:spPr/>
        <p:txBody>
          <a:bodyPr>
            <a:noAutofit/>
          </a:bodyPr>
          <a:lstStyle/>
          <a:p>
            <a:r>
              <a:rPr lang="el-GR" sz="2800" dirty="0" smtClean="0">
                <a:solidFill>
                  <a:schemeClr val="accent1"/>
                </a:solidFill>
                <a:latin typeface="+mj-lt"/>
                <a:ea typeface="+mj-ea"/>
                <a:cs typeface="+mj-cs"/>
              </a:rPr>
              <a:t>Ενότητα</a:t>
            </a:r>
            <a:r>
              <a:rPr lang="en-US" sz="2800" dirty="0">
                <a:solidFill>
                  <a:schemeClr val="accent1"/>
                </a:solidFill>
                <a:latin typeface="+mj-lt"/>
                <a:ea typeface="+mj-ea"/>
                <a:cs typeface="+mj-cs"/>
              </a:rPr>
              <a:t> </a:t>
            </a:r>
            <a:r>
              <a:rPr lang="en-US" sz="2800" dirty="0" smtClean="0">
                <a:solidFill>
                  <a:schemeClr val="accent1"/>
                </a:solidFill>
                <a:latin typeface="+mj-lt"/>
                <a:ea typeface="+mj-ea"/>
                <a:cs typeface="+mj-cs"/>
              </a:rPr>
              <a:t>1</a:t>
            </a:r>
            <a:r>
              <a:rPr lang="el-GR" sz="2800" dirty="0" smtClean="0">
                <a:solidFill>
                  <a:schemeClr val="accent1"/>
                </a:solidFill>
                <a:latin typeface="+mj-lt"/>
                <a:ea typeface="+mj-ea"/>
                <a:cs typeface="+mj-cs"/>
              </a:rPr>
              <a:t>:</a:t>
            </a:r>
            <a:r>
              <a:rPr lang="en-US" sz="2800" dirty="0" smtClean="0">
                <a:solidFill>
                  <a:schemeClr val="accent1"/>
                </a:solidFill>
                <a:latin typeface="+mj-lt"/>
                <a:ea typeface="+mj-ea"/>
                <a:cs typeface="+mj-cs"/>
              </a:rPr>
              <a:t> </a:t>
            </a:r>
            <a:r>
              <a:rPr lang="el-GR" sz="2800" dirty="0"/>
              <a:t>Εισαγωγή στην επιστήμη της φωνητικής</a:t>
            </a:r>
            <a:r>
              <a:rPr lang="en-US" sz="2800" dirty="0"/>
              <a:t> </a:t>
            </a:r>
            <a:endParaRPr lang="el-GR" sz="2800" dirty="0" smtClean="0"/>
          </a:p>
          <a:p>
            <a:endParaRPr lang="el-GR" sz="2800" dirty="0"/>
          </a:p>
          <a:p>
            <a:r>
              <a:rPr lang="el-GR" sz="2800" dirty="0" smtClean="0"/>
              <a:t>Γεώργιος Κ. Μικρός</a:t>
            </a:r>
          </a:p>
          <a:p>
            <a:r>
              <a:rPr lang="el-GR" sz="2800" dirty="0" smtClean="0"/>
              <a:t>Φιλοσοφική Σχολή</a:t>
            </a:r>
          </a:p>
          <a:p>
            <a:r>
              <a:rPr lang="el-GR" sz="2800" dirty="0" smtClean="0"/>
              <a:t>Τμήμα Ιταλικής Γλώσσας και Φιλολογίας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Υπερλαρυγγικό σύστημα</a:t>
            </a:r>
          </a:p>
        </p:txBody>
      </p:sp>
      <p:sp>
        <p:nvSpPr>
          <p:cNvPr id="2" name="Content Placeholder 1"/>
          <p:cNvSpPr>
            <a:spLocks noGrp="1"/>
          </p:cNvSpPr>
          <p:nvPr>
            <p:ph sz="half" idx="1"/>
          </p:nvPr>
        </p:nvSpPr>
        <p:spPr>
          <a:xfrm>
            <a:off x="251520" y="1340768"/>
            <a:ext cx="4464496" cy="5184576"/>
          </a:xfrm>
        </p:spPr>
        <p:txBody>
          <a:bodyPr>
            <a:normAutofit fontScale="85000" lnSpcReduction="10000"/>
          </a:bodyPr>
          <a:lstStyle/>
          <a:p>
            <a:pPr>
              <a:lnSpc>
                <a:spcPct val="120000"/>
              </a:lnSpc>
              <a:defRPr/>
            </a:pPr>
            <a:r>
              <a:rPr lang="el-GR" sz="2400" dirty="0"/>
              <a:t>Το μέρος του φωνητικού μηχανισμού που βρίσκεται πάνω από τον λάρυγγα ονομάζεται υπερλαρυγγικό σύστημα και αποτελείται από 3 κοιλότητες, την φαρυγγική, την στοματική και την ρινική. </a:t>
            </a:r>
          </a:p>
          <a:p>
            <a:pPr>
              <a:lnSpc>
                <a:spcPct val="120000"/>
              </a:lnSpc>
              <a:defRPr/>
            </a:pPr>
            <a:r>
              <a:rPr lang="el-GR" sz="2400" dirty="0"/>
              <a:t>Η ηχητική ενέργεια ανεβαίνει από τον λάρυγγα, περνάει μέσα από τον φάρυγγα και διαχέεται στην στοματική κοιλότητα, την ρινική ή και τις δύο μαζί. Η κατεύθυνση της πορείας του ήχου καθορίζεται από την υπερώα (</a:t>
            </a:r>
            <a:r>
              <a:rPr lang="en-US" sz="2400" dirty="0"/>
              <a:t>velum</a:t>
            </a:r>
            <a:r>
              <a:rPr lang="el-GR" sz="2400" dirty="0"/>
              <a:t>) ή αλλιώς τον μαλακό ουρανίσκο (</a:t>
            </a:r>
            <a:r>
              <a:rPr lang="en-US" sz="2400" dirty="0"/>
              <a:t>soft palate</a:t>
            </a:r>
            <a:r>
              <a:rPr lang="el-GR" sz="2400" dirty="0"/>
              <a:t>). </a:t>
            </a:r>
            <a:endParaRPr lang="el-GR" sz="2400" dirty="0" smtClean="0"/>
          </a:p>
          <a:p>
            <a:pPr>
              <a:defRPr/>
            </a:pPr>
            <a:endParaRPr lang="el-GR" sz="2400" dirty="0"/>
          </a:p>
          <a:p>
            <a:endParaRPr lang="en-US" dirty="0"/>
          </a:p>
        </p:txBody>
      </p:sp>
      <p:pic>
        <p:nvPicPr>
          <p:cNvPr id="7" name="Picture 5" descr="Το μέρος του φωνητικού μηχανισμού που βρίσκεται πάνω από τον λάρυγγα ονομάζεται υπερλαρυγγικό σύστημα και αποτελείται από 3 κοιλότητες, την φαρυγγική, την στοματική και την ρινική. &#10;" title="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60032" y="1484784"/>
            <a:ext cx="4038600" cy="4525963"/>
          </a:xfrm>
          <a:prstGeom prst="rect">
            <a:avLst/>
          </a:prstGeom>
        </p:spPr>
      </p:pic>
      <p:sp>
        <p:nvSpPr>
          <p:cNvPr id="4" name="Rectangle 3"/>
          <p:cNvSpPr/>
          <p:nvPr/>
        </p:nvSpPr>
        <p:spPr>
          <a:xfrm>
            <a:off x="6660232" y="6021288"/>
            <a:ext cx="991114" cy="369332"/>
          </a:xfrm>
          <a:prstGeom prst="rect">
            <a:avLst/>
          </a:prstGeom>
        </p:spPr>
        <p:txBody>
          <a:bodyPr wrap="none">
            <a:spAutoFit/>
          </a:bodyPr>
          <a:lstStyle/>
          <a:p>
            <a:pPr algn="ctr"/>
            <a:r>
              <a:rPr lang="el-GR" dirty="0"/>
              <a:t>Εικόνα </a:t>
            </a:r>
            <a:r>
              <a:rPr lang="el-GR" dirty="0" smtClean="0"/>
              <a:t>6</a:t>
            </a:r>
            <a:endParaRPr lang="en-US" dirty="0"/>
          </a:p>
        </p:txBody>
      </p:sp>
    </p:spTree>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Υπερώα</a:t>
            </a:r>
          </a:p>
        </p:txBody>
      </p:sp>
      <p:sp>
        <p:nvSpPr>
          <p:cNvPr id="2" name="Content Placeholder 1"/>
          <p:cNvSpPr>
            <a:spLocks noGrp="1"/>
          </p:cNvSpPr>
          <p:nvPr>
            <p:ph sz="half" idx="1"/>
          </p:nvPr>
        </p:nvSpPr>
        <p:spPr>
          <a:xfrm>
            <a:off x="457200" y="1339850"/>
            <a:ext cx="4038600" cy="4786313"/>
          </a:xfrm>
        </p:spPr>
        <p:txBody>
          <a:bodyPr>
            <a:normAutofit fontScale="77500" lnSpcReduction="20000"/>
          </a:bodyPr>
          <a:lstStyle/>
          <a:p>
            <a:pPr>
              <a:lnSpc>
                <a:spcPct val="120000"/>
              </a:lnSpc>
              <a:defRPr/>
            </a:pPr>
            <a:r>
              <a:rPr lang="el-GR" dirty="0"/>
              <a:t>Η υπερώα λειτουργεί ως βαλβίδα για να ανοίξει ή να κλείσει την είσοδο στην ρινική κοιλότητα. Αυτό συνεπάγεται ότι η υπερώα θα μένει κατεβασμένη όταν παράγονται έρρινοι ήχοι ή όταν αναπνέουμε. </a:t>
            </a:r>
          </a:p>
          <a:p>
            <a:pPr>
              <a:lnSpc>
                <a:spcPct val="120000"/>
              </a:lnSpc>
              <a:defRPr/>
            </a:pPr>
            <a:r>
              <a:rPr lang="el-GR" dirty="0"/>
              <a:t>Η αιωρούμενη ουρά της υπερώας που είναι ορατή όταν κοιτάμε το στόμα μας ανοιχτό στον καθρέφτη ονομάζεται σταφυλή (</a:t>
            </a:r>
            <a:r>
              <a:rPr lang="en-US" dirty="0"/>
              <a:t>uvula</a:t>
            </a:r>
            <a:r>
              <a:rPr lang="el-GR" dirty="0"/>
              <a:t>)</a:t>
            </a:r>
            <a:r>
              <a:rPr lang="el-GR" dirty="0" smtClean="0"/>
              <a:t>.</a:t>
            </a:r>
          </a:p>
          <a:p>
            <a:pPr>
              <a:lnSpc>
                <a:spcPct val="120000"/>
              </a:lnSpc>
              <a:defRPr/>
            </a:pPr>
            <a:endParaRPr lang="el-GR" dirty="0"/>
          </a:p>
          <a:p>
            <a:endParaRPr lang="en-US" dirty="0"/>
          </a:p>
        </p:txBody>
      </p:sp>
      <p:pic>
        <p:nvPicPr>
          <p:cNvPr id="7" name="Picture 4" descr="Ανοιχτή και κλειστή υπερώα" title="Εικόν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580112" y="332656"/>
            <a:ext cx="3117820" cy="5688782"/>
          </a:xfrm>
          <a:prstGeom prst="rect">
            <a:avLst/>
          </a:prstGeom>
        </p:spPr>
      </p:pic>
      <p:sp>
        <p:nvSpPr>
          <p:cNvPr id="4" name="Rectangle 3"/>
          <p:cNvSpPr/>
          <p:nvPr/>
        </p:nvSpPr>
        <p:spPr>
          <a:xfrm>
            <a:off x="6588224" y="6019800"/>
            <a:ext cx="991114" cy="369332"/>
          </a:xfrm>
          <a:prstGeom prst="rect">
            <a:avLst/>
          </a:prstGeom>
        </p:spPr>
        <p:txBody>
          <a:bodyPr wrap="none">
            <a:spAutoFit/>
          </a:bodyPr>
          <a:lstStyle/>
          <a:p>
            <a:pPr algn="ctr"/>
            <a:r>
              <a:rPr lang="el-GR" dirty="0" smtClean="0"/>
              <a:t>Εικόνα 7</a:t>
            </a:r>
            <a:endParaRPr lang="en-US" dirty="0"/>
          </a:p>
        </p:txBody>
      </p:sp>
    </p:spTree>
    <p:extLst>
      <p:ext uri="{BB962C8B-B14F-4D97-AF65-F5344CB8AC3E}">
        <p14:creationId xmlns:p14="http://schemas.microsoft.com/office/powerpoint/2010/main" val="4141762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Σαγόνι</a:t>
            </a:r>
          </a:p>
        </p:txBody>
      </p:sp>
      <p:sp>
        <p:nvSpPr>
          <p:cNvPr id="2" name="Content Placeholder 1"/>
          <p:cNvSpPr>
            <a:spLocks noGrp="1"/>
          </p:cNvSpPr>
          <p:nvPr>
            <p:ph sz="half" idx="1"/>
          </p:nvPr>
        </p:nvSpPr>
        <p:spPr>
          <a:xfrm>
            <a:off x="323528" y="1308130"/>
            <a:ext cx="4038600" cy="4786313"/>
          </a:xfrm>
        </p:spPr>
        <p:txBody>
          <a:bodyPr>
            <a:normAutofit fontScale="70000" lnSpcReduction="20000"/>
          </a:bodyPr>
          <a:lstStyle/>
          <a:p>
            <a:pPr>
              <a:lnSpc>
                <a:spcPct val="120000"/>
              </a:lnSpc>
              <a:defRPr/>
            </a:pPr>
            <a:r>
              <a:rPr lang="el-GR" dirty="0"/>
              <a:t>Το σαγόνι είναι σημαντικός αρθρωτής, αφού συμβάλει στην κίνηση της γλώσσας και του κάτω χείλους. </a:t>
            </a:r>
          </a:p>
          <a:p>
            <a:pPr>
              <a:lnSpc>
                <a:spcPct val="120000"/>
              </a:lnSpc>
              <a:defRPr/>
            </a:pPr>
            <a:r>
              <a:rPr lang="el-GR" dirty="0"/>
              <a:t>Το σαγόνι κινείται λόγω μιας ένωσης που υπάρχει κοντά στο αυτί και στις δύο πλευρές του κρανίου. Εξαιτίας αυτής της ένωσης το σαγόνι περιστρέφεται κατά μήκος ενός τόξου. </a:t>
            </a:r>
          </a:p>
          <a:p>
            <a:pPr>
              <a:lnSpc>
                <a:spcPct val="120000"/>
              </a:lnSpc>
              <a:defRPr/>
            </a:pPr>
            <a:r>
              <a:rPr lang="el-GR" dirty="0"/>
              <a:t>Η συγκεκριμένη ένωση είναι έτσι φτιαγμένη ώστε το σαγόνι να μπορεί να κινείται ελαφρώς μπροστά ή πίσω.</a:t>
            </a:r>
          </a:p>
          <a:p>
            <a:endParaRPr lang="en-US" dirty="0"/>
          </a:p>
        </p:txBody>
      </p:sp>
      <p:pic>
        <p:nvPicPr>
          <p:cNvPr id="7" name="Picture 8" title="Κίνηση του σαγονιο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05338" y="2420888"/>
            <a:ext cx="4537075" cy="2493962"/>
          </a:xfrm>
          <a:prstGeom prst="rect">
            <a:avLst/>
          </a:prstGeom>
        </p:spPr>
      </p:pic>
      <p:sp>
        <p:nvSpPr>
          <p:cNvPr id="4" name="Rectangle 3"/>
          <p:cNvSpPr/>
          <p:nvPr/>
        </p:nvSpPr>
        <p:spPr>
          <a:xfrm>
            <a:off x="4572000" y="5229200"/>
            <a:ext cx="4248472" cy="369332"/>
          </a:xfrm>
          <a:prstGeom prst="rect">
            <a:avLst/>
          </a:prstGeom>
        </p:spPr>
        <p:txBody>
          <a:bodyPr wrap="square">
            <a:spAutoFit/>
          </a:bodyPr>
          <a:lstStyle/>
          <a:p>
            <a:pPr algn="ctr"/>
            <a:r>
              <a:rPr lang="el-GR" dirty="0"/>
              <a:t>Εικόνα </a:t>
            </a:r>
            <a:r>
              <a:rPr lang="el-GR" dirty="0" smtClean="0"/>
              <a:t>8</a:t>
            </a:r>
            <a:endParaRPr lang="en-US" dirty="0"/>
          </a:p>
        </p:txBody>
      </p:sp>
    </p:spTree>
    <p:extLst>
      <p:ext uri="{BB962C8B-B14F-4D97-AF65-F5344CB8AC3E}">
        <p14:creationId xmlns:p14="http://schemas.microsoft.com/office/powerpoint/2010/main" val="3620033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Γλώσσα</a:t>
            </a:r>
          </a:p>
        </p:txBody>
      </p:sp>
      <p:sp>
        <p:nvSpPr>
          <p:cNvPr id="2" name="Content Placeholder 1"/>
          <p:cNvSpPr>
            <a:spLocks noGrp="1"/>
          </p:cNvSpPr>
          <p:nvPr>
            <p:ph sz="half" idx="1"/>
          </p:nvPr>
        </p:nvSpPr>
        <p:spPr>
          <a:xfrm>
            <a:off x="107504" y="1339850"/>
            <a:ext cx="5328592" cy="4713387"/>
          </a:xfrm>
        </p:spPr>
        <p:txBody>
          <a:bodyPr>
            <a:normAutofit fontScale="25000" lnSpcReduction="20000"/>
          </a:bodyPr>
          <a:lstStyle/>
          <a:p>
            <a:pPr marL="609600" indent="-609600">
              <a:lnSpc>
                <a:spcPct val="110000"/>
              </a:lnSpc>
              <a:defRPr/>
            </a:pPr>
            <a:r>
              <a:rPr lang="el-GR" sz="7200" dirty="0"/>
              <a:t>Το σώμα της γλώσσας (</a:t>
            </a:r>
            <a:r>
              <a:rPr lang="en-US" sz="7200" dirty="0"/>
              <a:t>body of tongue</a:t>
            </a:r>
            <a:r>
              <a:rPr lang="el-GR" sz="7200" dirty="0"/>
              <a:t>): Πρόκειται για το κυρίως σώμα του γλωσσικού μυός. Αυτό μπορεί να κινηθεί σε δύο βασικούς άξονες: Εμπρός – Πίσω και Πάνω - Κάτω</a:t>
            </a:r>
          </a:p>
          <a:p>
            <a:pPr marL="609600" indent="-609600">
              <a:lnSpc>
                <a:spcPct val="110000"/>
              </a:lnSpc>
              <a:defRPr/>
            </a:pPr>
            <a:r>
              <a:rPr lang="el-GR" sz="7200" dirty="0"/>
              <a:t>Η άκρη της γλώσσας (</a:t>
            </a:r>
            <a:r>
              <a:rPr lang="en-US" sz="7200" dirty="0"/>
              <a:t>tip of the tongue</a:t>
            </a:r>
            <a:r>
              <a:rPr lang="el-GR" sz="7200" dirty="0"/>
              <a:t>): Η άκρη της γλώσσας είναι σημαντικότατη, αφού πάνω από το 50% των συμφωνικών αρθρώσεων γίνονται με την βοήθειά της. </a:t>
            </a:r>
          </a:p>
          <a:p>
            <a:pPr marL="609600" indent="-609600">
              <a:lnSpc>
                <a:spcPct val="110000"/>
              </a:lnSpc>
              <a:defRPr/>
            </a:pPr>
            <a:r>
              <a:rPr lang="el-GR" sz="7200" dirty="0"/>
              <a:t>Η λεπίδα της γλώσσας (</a:t>
            </a:r>
            <a:r>
              <a:rPr lang="en-US" sz="7200" dirty="0"/>
              <a:t>blade of the tongue</a:t>
            </a:r>
            <a:r>
              <a:rPr lang="el-GR" sz="7200" dirty="0"/>
              <a:t>): Βρίσκεται αμέσως μετά την άκρη της γλώσσας. Αν και οι ήχοι οι οποίοι αρθρώνονται με επαφές της είναι λίγοι, βοηθά στην διαμόρφωση της γλώσσας για την παραγωγή άλλων ήχων.</a:t>
            </a:r>
          </a:p>
          <a:p>
            <a:pPr marL="609600" indent="-609600">
              <a:lnSpc>
                <a:spcPct val="110000"/>
              </a:lnSpc>
              <a:defRPr/>
            </a:pPr>
            <a:r>
              <a:rPr lang="el-GR" sz="7200" dirty="0"/>
              <a:t>Η ράχη της γλώσσας (</a:t>
            </a:r>
            <a:r>
              <a:rPr lang="en-US" sz="7200" dirty="0"/>
              <a:t>dorsum of the tongue</a:t>
            </a:r>
            <a:r>
              <a:rPr lang="el-GR" sz="7200" dirty="0"/>
              <a:t>): Είναι ένα πλατύ τμήμα που συνήθως ακουμπά στον ουρανίσκο ή στην υπερώα. </a:t>
            </a:r>
          </a:p>
          <a:p>
            <a:pPr marL="609600" indent="-609600">
              <a:lnSpc>
                <a:spcPct val="110000"/>
              </a:lnSpc>
              <a:defRPr/>
            </a:pPr>
            <a:r>
              <a:rPr lang="el-GR" sz="7200" dirty="0"/>
              <a:t>Η ρίζα της γλώσσας (</a:t>
            </a:r>
            <a:r>
              <a:rPr lang="en-US" sz="7200" dirty="0"/>
              <a:t>root of the tongue</a:t>
            </a:r>
            <a:r>
              <a:rPr lang="el-GR" sz="7200" dirty="0"/>
              <a:t>): Η ρίζα της γλώσσας αποτελεί ένα μεγάλο τμήμα που σχηματίζει το εμπρός τμήμα του φάρυγγα. </a:t>
            </a:r>
          </a:p>
          <a:p>
            <a:endParaRPr lang="en-US" dirty="0"/>
          </a:p>
        </p:txBody>
      </p:sp>
      <p:pic>
        <p:nvPicPr>
          <p:cNvPr id="7" name="Picture 8" title="Τα ορατά τμήματα της γλώσσας"/>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652120" y="1124744"/>
            <a:ext cx="2952750" cy="245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α) Σώμα&#10;β) Άκρη&#10;γ) Λεπίδα&#10;δ) Ράχη&#10;ε) Ρίζα" title="Μέρη της γλώσσας"/>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5580112" y="3645024"/>
            <a:ext cx="3168352" cy="2711283"/>
          </a:xfrm>
          <a:prstGeom prst="rect">
            <a:avLst/>
          </a:prstGeom>
        </p:spPr>
      </p:pic>
      <p:sp>
        <p:nvSpPr>
          <p:cNvPr id="4" name="TextBox 3"/>
          <p:cNvSpPr txBox="1"/>
          <p:nvPr/>
        </p:nvSpPr>
        <p:spPr>
          <a:xfrm>
            <a:off x="4829830" y="6165015"/>
            <a:ext cx="914400" cy="914400"/>
          </a:xfrm>
          <a:prstGeom prst="rect">
            <a:avLst/>
          </a:prstGeom>
        </p:spPr>
        <p:txBody>
          <a:bodyPr vert="horz" wrap="none" lIns="91440" tIns="45720" rIns="91440" bIns="45720" rtlCol="0" anchor="ctr">
            <a:normAutofit/>
          </a:bodyPr>
          <a:lstStyle/>
          <a:p>
            <a:endParaRPr lang="en-US" dirty="0" smtClean="0"/>
          </a:p>
        </p:txBody>
      </p:sp>
      <p:sp>
        <p:nvSpPr>
          <p:cNvPr id="5" name="Rectangle 4"/>
          <p:cNvSpPr/>
          <p:nvPr/>
        </p:nvSpPr>
        <p:spPr>
          <a:xfrm>
            <a:off x="5508104" y="6019800"/>
            <a:ext cx="3168352" cy="369332"/>
          </a:xfrm>
          <a:prstGeom prst="rect">
            <a:avLst/>
          </a:prstGeom>
        </p:spPr>
        <p:txBody>
          <a:bodyPr wrap="square">
            <a:spAutoFit/>
          </a:bodyPr>
          <a:lstStyle/>
          <a:p>
            <a:pPr algn="ctr"/>
            <a:r>
              <a:rPr lang="el-GR" dirty="0" smtClean="0"/>
              <a:t>Εικόνες 9 και 10 </a:t>
            </a:r>
            <a:endParaRPr lang="en-US" dirty="0"/>
          </a:p>
        </p:txBody>
      </p:sp>
    </p:spTree>
    <p:extLst>
      <p:ext uri="{BB962C8B-B14F-4D97-AF65-F5344CB8AC3E}">
        <p14:creationId xmlns:p14="http://schemas.microsoft.com/office/powerpoint/2010/main" val="402677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Χείλη</a:t>
            </a:r>
          </a:p>
        </p:txBody>
      </p:sp>
      <p:sp>
        <p:nvSpPr>
          <p:cNvPr id="2" name="Content Placeholder 1"/>
          <p:cNvSpPr>
            <a:spLocks noGrp="1"/>
          </p:cNvSpPr>
          <p:nvPr>
            <p:ph sz="half" idx="1"/>
          </p:nvPr>
        </p:nvSpPr>
        <p:spPr>
          <a:xfrm>
            <a:off x="457200" y="1339850"/>
            <a:ext cx="4038600" cy="4786313"/>
          </a:xfrm>
        </p:spPr>
        <p:txBody>
          <a:bodyPr>
            <a:normAutofit fontScale="92500" lnSpcReduction="10000"/>
          </a:bodyPr>
          <a:lstStyle/>
          <a:p>
            <a:pPr>
              <a:lnSpc>
                <a:spcPct val="110000"/>
              </a:lnSpc>
              <a:defRPr/>
            </a:pPr>
            <a:r>
              <a:rPr lang="el-GR" sz="2400" dirty="0"/>
              <a:t>Τα πάνω και κάτω χείλη αξιοποιούνται στην γλωσσική παραγωγή:</a:t>
            </a:r>
          </a:p>
          <a:p>
            <a:pPr lvl="1">
              <a:lnSpc>
                <a:spcPct val="110000"/>
              </a:lnSpc>
              <a:defRPr/>
            </a:pPr>
            <a:r>
              <a:rPr lang="el-GR" sz="2200" dirty="0"/>
              <a:t>μέσω της διαδικασίας του διαδοχικού ανοίγματος και κλεισίματος (μετάβαση από την ουδέτερη στην πεπλατυσμένη θέση και επαναφορά στην ουδέτερη)</a:t>
            </a:r>
          </a:p>
          <a:p>
            <a:pPr lvl="1">
              <a:lnSpc>
                <a:spcPct val="110000"/>
              </a:lnSpc>
              <a:defRPr/>
            </a:pPr>
            <a:r>
              <a:rPr lang="el-GR" sz="2200" dirty="0"/>
              <a:t>μέσω της διαδικασίας του στρογγυλέματος </a:t>
            </a:r>
          </a:p>
          <a:p>
            <a:pPr>
              <a:lnSpc>
                <a:spcPct val="110000"/>
              </a:lnSpc>
              <a:defRPr/>
            </a:pPr>
            <a:r>
              <a:rPr lang="el-GR" sz="2400" dirty="0"/>
              <a:t>Το κάτω χείλος στηρίζεται στο σαγόνι οπότε και η κίνησή του συνδέεται άμεσα με αυτό. </a:t>
            </a:r>
          </a:p>
        </p:txBody>
      </p:sp>
      <p:pic>
        <p:nvPicPr>
          <p:cNvPr id="7" name="Picture 5" descr="Πεπλατυσμένα&#10;Ουδέτερα&#10;Στρογγυλεμένα" title="Χείλη"/>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5148064" y="1340768"/>
            <a:ext cx="2914650" cy="4370387"/>
          </a:xfrm>
          <a:prstGeom prst="rect">
            <a:avLst/>
          </a:prstGeom>
        </p:spPr>
      </p:pic>
      <p:sp>
        <p:nvSpPr>
          <p:cNvPr id="4" name="Rectangle 3"/>
          <p:cNvSpPr/>
          <p:nvPr/>
        </p:nvSpPr>
        <p:spPr>
          <a:xfrm>
            <a:off x="6169687" y="5805264"/>
            <a:ext cx="1108108" cy="369332"/>
          </a:xfrm>
          <a:prstGeom prst="rect">
            <a:avLst/>
          </a:prstGeom>
        </p:spPr>
        <p:txBody>
          <a:bodyPr wrap="none">
            <a:spAutoFit/>
          </a:bodyPr>
          <a:lstStyle/>
          <a:p>
            <a:pPr algn="ctr"/>
            <a:r>
              <a:rPr lang="el-GR" dirty="0"/>
              <a:t>Εικόνα </a:t>
            </a:r>
            <a:r>
              <a:rPr lang="el-GR" dirty="0" smtClean="0"/>
              <a:t>11</a:t>
            </a:r>
            <a:endParaRPr lang="en-US" dirty="0"/>
          </a:p>
        </p:txBody>
      </p:sp>
    </p:spTree>
    <p:extLst>
      <p:ext uri="{BB962C8B-B14F-4D97-AF65-F5344CB8AC3E}">
        <p14:creationId xmlns:p14="http://schemas.microsoft.com/office/powerpoint/2010/main" val="1306872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Ορθογραφία και προφορά</a:t>
            </a:r>
          </a:p>
        </p:txBody>
      </p:sp>
      <p:sp>
        <p:nvSpPr>
          <p:cNvPr id="5" name="Θέση περιεχομένου 4"/>
          <p:cNvSpPr>
            <a:spLocks noGrp="1"/>
          </p:cNvSpPr>
          <p:nvPr>
            <p:ph idx="1"/>
          </p:nvPr>
        </p:nvSpPr>
        <p:spPr>
          <a:xfrm>
            <a:off x="467544" y="1340768"/>
            <a:ext cx="8229600" cy="4525963"/>
          </a:xfrm>
        </p:spPr>
        <p:txBody>
          <a:bodyPr>
            <a:noAutofit/>
          </a:bodyPr>
          <a:lstStyle/>
          <a:p>
            <a:pPr>
              <a:lnSpc>
                <a:spcPct val="80000"/>
              </a:lnSpc>
              <a:defRPr/>
            </a:pPr>
            <a:r>
              <a:rPr lang="el-GR" sz="2000" dirty="0"/>
              <a:t>Η γραφή τις περισσότερες φορές αποτελεί </a:t>
            </a:r>
            <a:r>
              <a:rPr lang="el-GR" sz="2000" dirty="0" smtClean="0"/>
              <a:t>ατελή </a:t>
            </a:r>
            <a:r>
              <a:rPr lang="el-GR" sz="2000" dirty="0"/>
              <a:t>καταγραφή της προφοράς μιας γλώσσας. </a:t>
            </a:r>
          </a:p>
          <a:p>
            <a:pPr>
              <a:lnSpc>
                <a:spcPct val="80000"/>
              </a:lnSpc>
              <a:defRPr/>
            </a:pPr>
            <a:r>
              <a:rPr lang="el-GR" sz="2000" dirty="0"/>
              <a:t>Στο ξεκίνημα των περισσότερων ευρωπαϊκών γλωσσών η γραφή προσπαθούσε να αποτυπώσει την προφορά</a:t>
            </a:r>
          </a:p>
          <a:p>
            <a:pPr>
              <a:lnSpc>
                <a:spcPct val="80000"/>
              </a:lnSpc>
              <a:defRPr/>
            </a:pPr>
            <a:r>
              <a:rPr lang="el-GR" sz="2000" dirty="0"/>
              <a:t>Η προφορά μιας γλώσσας αλλάζει πολύ γρήγορα προκαλώντας απότομες αλλαγές στο φωνητικό της σύστημα. </a:t>
            </a:r>
          </a:p>
          <a:p>
            <a:pPr>
              <a:lnSpc>
                <a:spcPct val="80000"/>
              </a:lnSpc>
              <a:defRPr/>
            </a:pPr>
            <a:r>
              <a:rPr lang="el-GR" sz="2000" dirty="0"/>
              <a:t>Η γραφή είναι πολύ πιο σταθερή και δεν μπορεί να παρακολουθήσει τις αλλαγές που συμβαίνουν στην προφορά. Για το λόγο αυτό μετά από κάποια χρόνια η προφορά μιας γλώσσας έχει αλλάξει, αλλά η γραφή έχει παραμείνει. </a:t>
            </a:r>
          </a:p>
          <a:p>
            <a:pPr>
              <a:lnSpc>
                <a:spcPct val="80000"/>
              </a:lnSpc>
              <a:defRPr/>
            </a:pPr>
            <a:r>
              <a:rPr lang="el-GR" sz="2000" dirty="0"/>
              <a:t>Η αναντιστοιχία μεταξύ γραμμάτων και ήχων οδηγεί στην ανάγκη απομνημόνευσης περίπλοκων ορθογραφικών κανόνων.</a:t>
            </a:r>
          </a:p>
          <a:p>
            <a:pPr>
              <a:lnSpc>
                <a:spcPct val="80000"/>
              </a:lnSpc>
              <a:defRPr/>
            </a:pPr>
            <a:r>
              <a:rPr lang="el-GR" sz="2000" dirty="0"/>
              <a:t>Η λεγόμενη ιστορική ορθογραφία δεν είναι άλλη από την γραφή που κάποτε βρισκόταν σε πλήρη αρμονία με την προφορά μιας γλώσσας, αλλά έπειτα από μεγάλο χρονικό διάστημα διαφοροποιήθηκε με αποτέλεσμα να μην μπορεί κανείς να αντιστοιχεί μονοδιάστατα έναν ήχο με ένα γράμμα. </a:t>
            </a:r>
          </a:p>
          <a:p>
            <a:endParaRPr lang="el-GR" sz="2400" dirty="0"/>
          </a:p>
        </p:txBody>
      </p:sp>
    </p:spTree>
    <p:extLst>
      <p:ext uri="{BB962C8B-B14F-4D97-AF65-F5344CB8AC3E}">
        <p14:creationId xmlns:p14="http://schemas.microsoft.com/office/powerpoint/2010/main" val="323274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ορθογραφία της Νέας Ελληνικής και </a:t>
            </a:r>
            <a:r>
              <a:rPr lang="el-GR" dirty="0" smtClean="0"/>
              <a:t>προφορά</a:t>
            </a:r>
            <a:r>
              <a:rPr lang="en-US" dirty="0" smtClean="0"/>
              <a:t> 1/2</a:t>
            </a:r>
            <a:endParaRPr lang="en-US" dirty="0"/>
          </a:p>
        </p:txBody>
      </p:sp>
      <p:sp>
        <p:nvSpPr>
          <p:cNvPr id="3" name="Content Placeholder 2"/>
          <p:cNvSpPr>
            <a:spLocks noGrp="1"/>
          </p:cNvSpPr>
          <p:nvPr>
            <p:ph idx="1"/>
          </p:nvPr>
        </p:nvSpPr>
        <p:spPr/>
        <p:txBody>
          <a:bodyPr>
            <a:normAutofit/>
          </a:bodyPr>
          <a:lstStyle/>
          <a:p>
            <a:pPr>
              <a:defRPr/>
            </a:pPr>
            <a:r>
              <a:rPr lang="el-GR" sz="2400" dirty="0"/>
              <a:t>Χαρακτηριστικό παράδειγμα ιστορικής ορθογραφίας αποτελεί η ελληνική γλώσσα η οποία γράφεται με γράμματα τα οποία κάποτε προφέρονταν ενώ τώρα όχι. </a:t>
            </a:r>
          </a:p>
          <a:p>
            <a:pPr marL="457200" lvl="1" indent="0">
              <a:buNone/>
              <a:defRPr/>
            </a:pPr>
            <a:r>
              <a:rPr lang="en-US" sz="2400" dirty="0" smtClean="0"/>
              <a:t>-</a:t>
            </a:r>
            <a:r>
              <a:rPr lang="el-GR" sz="2400" b="1" dirty="0" smtClean="0"/>
              <a:t>Παράδειγμα </a:t>
            </a:r>
            <a:r>
              <a:rPr lang="el-GR" sz="2400" b="1" dirty="0"/>
              <a:t>1: </a:t>
            </a:r>
            <a:r>
              <a:rPr lang="el-GR" sz="2400" dirty="0"/>
              <a:t>η Νέα Ελληνική έχει 5 γράμματα για να δηλώσει τον ήχο /</a:t>
            </a:r>
            <a:r>
              <a:rPr lang="en-US" sz="2400" dirty="0" err="1"/>
              <a:t>i</a:t>
            </a:r>
            <a:r>
              <a:rPr lang="el-GR" sz="2400" dirty="0"/>
              <a:t>/, τα &lt;ι, η, ει, οι, υ&gt;. Στην Αρχαία Ελληνική τα ίδια γράμματα αντιπροσώπευαν άλλους ήχους. Το &lt;η&gt; για παράδειγμα αντιπροσώπευε έναν ήχο /</a:t>
            </a:r>
            <a:r>
              <a:rPr lang="en-US" sz="2400" dirty="0"/>
              <a:t>e</a:t>
            </a:r>
            <a:r>
              <a:rPr lang="el-GR" sz="2400" dirty="0"/>
              <a:t>/ που ήταν μακρός (δηλ. παρατεταμένος σε άρθρωση) και που αργότερα άλλαξε σε /</a:t>
            </a:r>
            <a:r>
              <a:rPr lang="en-US" sz="2400" dirty="0" err="1"/>
              <a:t>i</a:t>
            </a:r>
            <a:r>
              <a:rPr lang="el-GR" sz="2400" dirty="0"/>
              <a:t>/ αφήνοντας το ίδιο γράμμα να συμβολίζει τον αλλαγμένο ήχο. </a:t>
            </a:r>
          </a:p>
          <a:p>
            <a:pPr marL="0" indent="0">
              <a:buNone/>
            </a:pPr>
            <a:endParaRPr lang="en-US" dirty="0"/>
          </a:p>
        </p:txBody>
      </p:sp>
    </p:spTree>
    <p:extLst>
      <p:ext uri="{BB962C8B-B14F-4D97-AF65-F5344CB8AC3E}">
        <p14:creationId xmlns:p14="http://schemas.microsoft.com/office/powerpoint/2010/main" val="339383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ορθογραφία της Νέας Ελληνικής και </a:t>
            </a:r>
            <a:r>
              <a:rPr lang="el-GR" dirty="0" smtClean="0"/>
              <a:t>προφορά</a:t>
            </a:r>
            <a:r>
              <a:rPr lang="en-US" dirty="0" smtClean="0"/>
              <a:t> 2/2</a:t>
            </a:r>
            <a:endParaRPr lang="en-US" dirty="0"/>
          </a:p>
        </p:txBody>
      </p:sp>
      <p:sp>
        <p:nvSpPr>
          <p:cNvPr id="3" name="Content Placeholder 2"/>
          <p:cNvSpPr>
            <a:spLocks noGrp="1"/>
          </p:cNvSpPr>
          <p:nvPr>
            <p:ph idx="1"/>
          </p:nvPr>
        </p:nvSpPr>
        <p:spPr/>
        <p:txBody>
          <a:bodyPr>
            <a:normAutofit/>
          </a:bodyPr>
          <a:lstStyle/>
          <a:p>
            <a:pPr marL="457200" lvl="1" indent="0">
              <a:lnSpc>
                <a:spcPct val="110000"/>
              </a:lnSpc>
              <a:buNone/>
              <a:defRPr/>
            </a:pPr>
            <a:r>
              <a:rPr lang="en-US" sz="2200" b="1" dirty="0" smtClean="0"/>
              <a:t>-</a:t>
            </a:r>
            <a:r>
              <a:rPr lang="el-GR" sz="2200" b="1" dirty="0" smtClean="0"/>
              <a:t>Παράδειγμα </a:t>
            </a:r>
            <a:r>
              <a:rPr lang="el-GR" sz="2200" b="1" dirty="0"/>
              <a:t>2: </a:t>
            </a:r>
            <a:r>
              <a:rPr lang="el-GR" sz="2200" dirty="0"/>
              <a:t>η δασεία ήταν ένα πνεύμα όπως το ονόμαζε η παραδοσιακή γραμματική που στα Νέα Ελληνικά είχε χαρακτήρα ορθογραφικού σημαδιού το οποίο έμπαινε σε συγκεκριμένες λέξεις τις οποίες κάποιος θα έπρεπε να απομνημονεύσει. Στην Αρχαία Ελληνική όμως η δασεία ήταν ένα σύμφωνο, ένας συγκεκριμένος ήχος που προφερόταν πριν από το φωνήεν της λέξης. Ακουγόταν ως /</a:t>
            </a:r>
            <a:r>
              <a:rPr lang="en-US" sz="2200" dirty="0"/>
              <a:t>h</a:t>
            </a:r>
            <a:r>
              <a:rPr lang="el-GR" sz="2200" dirty="0"/>
              <a:t>/ και έμοιαζε με το πρώτο σύμφωνο της αγγλικής λέξης &lt;</a:t>
            </a:r>
            <a:r>
              <a:rPr lang="en-US" sz="2200" dirty="0"/>
              <a:t>have</a:t>
            </a:r>
            <a:r>
              <a:rPr lang="el-GR" sz="2200" dirty="0"/>
              <a:t>&gt;. Έτσι η λέξη ‛άγιος θα προφερόταν περίπου ως </a:t>
            </a:r>
            <a:r>
              <a:rPr lang="en-US" sz="2200" dirty="0" err="1"/>
              <a:t>hagios</a:t>
            </a:r>
            <a:r>
              <a:rPr lang="el-GR" sz="2200" dirty="0"/>
              <a:t>. Η δασεία ήταν δηλαδή ένα συγκεκριμένο σύμφωνο και ο τότε ομιλητής δεν χρειαζόταν να απομνημονεύσει κάποιον κανόνα τονισμού για να γράψει σωστά τη συγκεκριμένη λέξη.</a:t>
            </a:r>
          </a:p>
          <a:p>
            <a:endParaRPr lang="en-US" dirty="0"/>
          </a:p>
        </p:txBody>
      </p:sp>
    </p:spTree>
    <p:extLst>
      <p:ext uri="{BB962C8B-B14F-4D97-AF65-F5344CB8AC3E}">
        <p14:creationId xmlns:p14="http://schemas.microsoft.com/office/powerpoint/2010/main" val="3969057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Διεθνές Φωνητικό Αλφάβητο</a:t>
            </a:r>
          </a:p>
        </p:txBody>
      </p:sp>
      <p:sp>
        <p:nvSpPr>
          <p:cNvPr id="3" name="Θέση περιεχομένου 2"/>
          <p:cNvSpPr>
            <a:spLocks noGrp="1"/>
          </p:cNvSpPr>
          <p:nvPr>
            <p:ph idx="1"/>
          </p:nvPr>
        </p:nvSpPr>
        <p:spPr>
          <a:xfrm>
            <a:off x="464156" y="1339850"/>
            <a:ext cx="8229600" cy="5113486"/>
          </a:xfrm>
        </p:spPr>
        <p:txBody>
          <a:bodyPr>
            <a:noAutofit/>
          </a:bodyPr>
          <a:lstStyle/>
          <a:p>
            <a:pPr>
              <a:lnSpc>
                <a:spcPct val="90000"/>
              </a:lnSpc>
              <a:defRPr/>
            </a:pPr>
            <a:r>
              <a:rPr lang="el-GR" sz="2000" dirty="0"/>
              <a:t>Για να αποφευχθούν τα προβλήματα αναντιστοιχίας γραφής – προφοράς, στις αρχές του 20ου αιώνα δημιουργήθηκε ένα ειδικό αλφάβητο το οποίο χρησιμεύει για την καταγραφή των ήχων και δεν σχετίζεται με την ορθογραφία κάθε γλώσσας. Με τα σύμβολα αυτού του αλφαβήτου, το οποίο ονομάστηκε Διεθνές Φωνητικό Αλφάβητο (ΔΦΑ), μπορούμε να καταγράψουμε τους ήχους όλων των γνωστών σε εμάς γλωσσών του κόσμου. </a:t>
            </a:r>
          </a:p>
          <a:p>
            <a:pPr>
              <a:lnSpc>
                <a:spcPct val="90000"/>
              </a:lnSpc>
              <a:defRPr/>
            </a:pPr>
            <a:r>
              <a:rPr lang="el-GR" sz="2000" dirty="0"/>
              <a:t>Τα σύμβολα που περιέχει φυσικά είναι πολυάριθμα, αλλά κάθε γλώσσα χρησιμοποιεί μόνο ένα μέρος αυτών, πολλά εκ των οποίων είναι δανεισμένα από το λατινικό και το ελληνικό αλφάβητο. </a:t>
            </a:r>
          </a:p>
          <a:p>
            <a:pPr>
              <a:lnSpc>
                <a:spcPct val="90000"/>
              </a:lnSpc>
              <a:defRPr/>
            </a:pPr>
            <a:r>
              <a:rPr lang="el-GR" sz="2000" dirty="0"/>
              <a:t>Η καταγραφή της προφοράς μιας γλώσσας με την χρήση του ΔΦΑ ονομάζεται φωνητική μεταγραφή και σημειώνεται με την χρήση των αγκύλων [ ] γύρω από το εκφώνημα που μεταγράφεται. Ο τόνος στις φωνητικές μεταγραφές σημειώνεται εμπρός από την τονισμένη συλλαβή, αλλά για λόγους απλότητας στα παραδείγματα που θα ακολουθήσουν θα τον σημειώνουμε πάνω στο τονιζόμενο φωνήεν.</a:t>
            </a:r>
          </a:p>
        </p:txBody>
      </p:sp>
    </p:spTree>
    <p:extLst>
      <p:ext uri="{BB962C8B-B14F-4D97-AF65-F5344CB8AC3E}">
        <p14:creationId xmlns:p14="http://schemas.microsoft.com/office/powerpoint/2010/main" val="1569314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Κλάδοι της Φωνητικής</a:t>
            </a:r>
          </a:p>
        </p:txBody>
      </p:sp>
      <p:sp>
        <p:nvSpPr>
          <p:cNvPr id="5" name="Θέση περιεχομένου 4"/>
          <p:cNvSpPr>
            <a:spLocks noGrp="1"/>
          </p:cNvSpPr>
          <p:nvPr>
            <p:ph idx="1"/>
          </p:nvPr>
        </p:nvSpPr>
        <p:spPr/>
        <p:txBody>
          <a:bodyPr>
            <a:noAutofit/>
          </a:bodyPr>
          <a:lstStyle/>
          <a:p>
            <a:pPr>
              <a:defRPr/>
            </a:pPr>
            <a:r>
              <a:rPr lang="el-GR" sz="2400" b="1" dirty="0"/>
              <a:t>Αρθρωτική φωνητική:</a:t>
            </a:r>
            <a:r>
              <a:rPr lang="el-GR" sz="2400" dirty="0"/>
              <a:t> Εξετάζει τον τρόπο με τον οποίο συντονίζονται διάφορα ανθρώπινα όργανα όπως είναι οι πνεύμονες, οι φωνητικές χορδές, η γλώσσα κ.ά. για να αρθρώσουν συγκεκριμένους γλωσσικούς ήχους. </a:t>
            </a:r>
            <a:endParaRPr lang="el-GR" sz="2400" b="1" dirty="0"/>
          </a:p>
          <a:p>
            <a:pPr>
              <a:defRPr/>
            </a:pPr>
            <a:r>
              <a:rPr lang="el-GR" sz="2400" b="1" dirty="0"/>
              <a:t>Ακουστική φωνητική:</a:t>
            </a:r>
            <a:r>
              <a:rPr lang="el-GR" sz="2400" dirty="0"/>
              <a:t> Αναλύει τα ακουστικά χαρακτηριστικά της ανθρώπινης ομιλίας με ειδικά όργανα ηχητικής ανάλυσης. </a:t>
            </a:r>
            <a:endParaRPr lang="el-GR" sz="2400" b="1" dirty="0"/>
          </a:p>
          <a:p>
            <a:pPr>
              <a:defRPr/>
            </a:pPr>
            <a:r>
              <a:rPr lang="el-GR" sz="2400" b="1" dirty="0"/>
              <a:t>Ακροαματική ή αντιληπτική φωνητική:</a:t>
            </a:r>
            <a:r>
              <a:rPr lang="el-GR" sz="2400" dirty="0"/>
              <a:t> Εξετάζει τον τρόπο με τον οποίο ο γλωσσικός ήχος γίνεται αντιληπτός από τον άνθρωπο μέσω της ακοής. </a:t>
            </a:r>
          </a:p>
          <a:p>
            <a:endParaRPr lang="el-GR"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3501008"/>
            <a:ext cx="7772400" cy="1362075"/>
          </a:xfrm>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sz="4000" dirty="0"/>
              <a:t>Σημείωμα Ιστορικού </a:t>
            </a:r>
            <a:r>
              <a:rPr lang="el-GR" sz="4000" dirty="0" smtClean="0"/>
              <a:t>Εκδόσεων</a:t>
            </a:r>
            <a:r>
              <a:rPr lang="en-US" sz="4000" dirty="0" smtClean="0"/>
              <a:t> </a:t>
            </a:r>
            <a:r>
              <a:rPr lang="el-GR" sz="4000" dirty="0" smtClean="0"/>
              <a:t>Έργου</a:t>
            </a:r>
            <a:endParaRPr lang="el-GR" sz="4000"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a:t>
            </a:r>
            <a:r>
              <a:rPr lang="el-GR" sz="2000" dirty="0">
                <a:solidFill>
                  <a:srgbClr val="000000"/>
                </a:solidFill>
              </a:rPr>
              <a:t>έκδοση </a:t>
            </a:r>
            <a:r>
              <a:rPr lang="el-GR" sz="2000" dirty="0" smtClean="0">
                <a:solidFill>
                  <a:srgbClr val="000000"/>
                </a:solidFill>
              </a:rPr>
              <a:t>1.  </a:t>
            </a:r>
            <a:endParaRPr lang="el-GR" sz="2000" dirty="0">
              <a:solidFill>
                <a:srgbClr val="000000"/>
              </a:solidFill>
            </a:endParaRPr>
          </a:p>
          <a:p>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0000"/>
                </a:solidFill>
              </a:rPr>
              <a:t>Copyright </a:t>
            </a:r>
            <a:r>
              <a:rPr lang="el-GR" sz="2000" dirty="0" err="1" smtClean="0">
                <a:solidFill>
                  <a:srgbClr val="000000"/>
                </a:solidFill>
              </a:rPr>
              <a:t>Εθνικόν</a:t>
            </a:r>
            <a:r>
              <a:rPr lang="el-GR" sz="2000" dirty="0" smtClean="0">
                <a:solidFill>
                  <a:srgbClr val="000000"/>
                </a:solidFill>
              </a:rPr>
              <a:t> και </a:t>
            </a:r>
            <a:r>
              <a:rPr lang="el-GR" sz="2000" dirty="0" err="1" smtClean="0">
                <a:solidFill>
                  <a:srgbClr val="000000"/>
                </a:solidFill>
              </a:rPr>
              <a:t>Καποδιστριακόν</a:t>
            </a:r>
            <a:r>
              <a:rPr lang="el-GR" sz="2000" dirty="0" smtClean="0">
                <a:solidFill>
                  <a:srgbClr val="000000"/>
                </a:solidFill>
              </a:rPr>
              <a:t> </a:t>
            </a:r>
            <a:r>
              <a:rPr lang="el-GR" sz="2000" dirty="0" err="1" smtClean="0">
                <a:solidFill>
                  <a:srgbClr val="000000"/>
                </a:solidFill>
              </a:rPr>
              <a:t>Πανεπιστήμιον</a:t>
            </a:r>
            <a:r>
              <a:rPr lang="el-GR" sz="2000" dirty="0" smtClean="0">
                <a:solidFill>
                  <a:srgbClr val="000000"/>
                </a:solidFill>
              </a:rPr>
              <a:t> Αθηνών</a:t>
            </a:r>
            <a:r>
              <a:rPr lang="en-US" sz="2000" dirty="0" smtClean="0">
                <a:solidFill>
                  <a:srgbClr val="000000"/>
                </a:solidFill>
              </a:rPr>
              <a:t>, </a:t>
            </a:r>
            <a:r>
              <a:rPr lang="el-GR" sz="2000" dirty="0" smtClean="0">
                <a:solidFill>
                  <a:srgbClr val="000000"/>
                </a:solidFill>
              </a:rPr>
              <a:t>Γεώργιος Κ. Μικρός, 2015</a:t>
            </a:r>
            <a:r>
              <a:rPr lang="el-GR" sz="2000" dirty="0">
                <a:solidFill>
                  <a:srgbClr val="000000"/>
                </a:solidFill>
              </a:rPr>
              <a:t>. Γεώργιος Κ. </a:t>
            </a:r>
            <a:r>
              <a:rPr lang="el-GR" sz="2000" dirty="0" smtClean="0">
                <a:solidFill>
                  <a:srgbClr val="000000"/>
                </a:solidFill>
              </a:rPr>
              <a:t>Μικρός. «</a:t>
            </a:r>
            <a:r>
              <a:rPr lang="el-GR" sz="2000" dirty="0">
                <a:solidFill>
                  <a:srgbClr val="000000"/>
                </a:solidFill>
              </a:rPr>
              <a:t>Φωνητική </a:t>
            </a:r>
            <a:r>
              <a:rPr lang="el-GR" sz="2000" dirty="0" smtClean="0">
                <a:solidFill>
                  <a:srgbClr val="000000"/>
                </a:solidFill>
              </a:rPr>
              <a:t>– Φωνολογία της Ιταλικής Γλώσσας. Εισαγωγή </a:t>
            </a:r>
            <a:r>
              <a:rPr lang="el-GR" sz="2000" dirty="0">
                <a:solidFill>
                  <a:srgbClr val="000000"/>
                </a:solidFill>
              </a:rPr>
              <a:t>στην επιστήμη της </a:t>
            </a:r>
            <a:r>
              <a:rPr lang="el-GR" sz="2000" dirty="0" smtClean="0">
                <a:solidFill>
                  <a:srgbClr val="000000"/>
                </a:solidFill>
              </a:rPr>
              <a:t>φωνητικής».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Αθήνα </a:t>
            </a:r>
            <a:r>
              <a:rPr lang="el-GR" sz="2000" dirty="0" smtClean="0">
                <a:solidFill>
                  <a:srgbClr val="000000"/>
                </a:solidFill>
              </a:rPr>
              <a:t>2015. </a:t>
            </a:r>
            <a:r>
              <a:rPr lang="el-GR" sz="2000" dirty="0">
                <a:solidFill>
                  <a:srgbClr val="000000"/>
                </a:solidFill>
              </a:rPr>
              <a:t>Διαθέσιμο από τη δικτυακή </a:t>
            </a:r>
            <a:r>
              <a:rPr lang="el-GR" sz="2000" dirty="0" smtClean="0">
                <a:solidFill>
                  <a:srgbClr val="000000"/>
                </a:solidFill>
              </a:rPr>
              <a:t>διεύθυνση: </a:t>
            </a:r>
            <a:r>
              <a:rPr lang="el-GR" sz="2000" dirty="0" smtClean="0">
                <a:solidFill>
                  <a:srgbClr val="000000"/>
                </a:solidFill>
                <a:hlinkClick r:id="rId3"/>
              </a:rPr>
              <a:t>http</a:t>
            </a:r>
            <a:r>
              <a:rPr lang="el-GR" sz="2000" dirty="0">
                <a:solidFill>
                  <a:srgbClr val="000000"/>
                </a:solidFill>
                <a:hlinkClick r:id="rId3"/>
              </a:rPr>
              <a:t>://</a:t>
            </a:r>
            <a:r>
              <a:rPr lang="el-GR" sz="2000" dirty="0" smtClean="0">
                <a:solidFill>
                  <a:srgbClr val="000000"/>
                </a:solidFill>
                <a:hlinkClick r:id="rId3"/>
              </a:rPr>
              <a:t>eclass.uoa.gr/courses/ISLL114</a:t>
            </a:r>
            <a:r>
              <a:rPr lang="el-GR" sz="2000" dirty="0" smtClean="0">
                <a:solidFill>
                  <a:srgbClr val="000000"/>
                </a:solidFill>
              </a:rPr>
              <a:t>. </a:t>
            </a:r>
            <a:endParaRPr lang="el-GR" sz="2000" dirty="0">
              <a:solidFill>
                <a:srgbClr val="000000"/>
              </a:solidFill>
            </a:endParaRPr>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340768"/>
            <a:ext cx="8856984" cy="5256584"/>
          </a:xfrm>
        </p:spPr>
        <p:txBody>
          <a:bodyPr>
            <a:noAutofit/>
          </a:bodyPr>
          <a:lstStyle/>
          <a:p>
            <a:pPr marL="0" indent="0">
              <a:buNone/>
            </a:pPr>
            <a:r>
              <a:rPr lang="el-GR" sz="1800" dirty="0"/>
              <a:t>Το Έργο αυτό κάνει χρήση των ακόλουθων έργων:</a:t>
            </a:r>
          </a:p>
          <a:p>
            <a:pPr marL="0" indent="0">
              <a:buNone/>
            </a:pPr>
            <a:r>
              <a:rPr lang="el-GR" sz="1800" b="1" dirty="0"/>
              <a:t>Εικόνες/Σχήματα/Διαγράμματα</a:t>
            </a:r>
            <a:r>
              <a:rPr lang="en-US" sz="1800" b="1" dirty="0"/>
              <a:t>/</a:t>
            </a:r>
            <a:r>
              <a:rPr lang="el-GR" sz="1800" b="1" dirty="0"/>
              <a:t>Φωτογραφίες</a:t>
            </a:r>
          </a:p>
          <a:p>
            <a:pPr marL="0" indent="0">
              <a:buNone/>
            </a:pPr>
            <a:r>
              <a:rPr lang="el-GR" sz="1800" dirty="0"/>
              <a:t>Εικόνα </a:t>
            </a:r>
            <a:r>
              <a:rPr lang="el-GR" sz="1800" dirty="0" smtClean="0"/>
              <a:t>1, διαφάνεια 3: </a:t>
            </a:r>
            <a:r>
              <a:rPr lang="en-US" sz="1800" dirty="0"/>
              <a:t>Lieberman, P. &amp; Blumstein, S. (1988). </a:t>
            </a:r>
            <a:r>
              <a:rPr lang="en-US" sz="1800" i="1" dirty="0"/>
              <a:t>Speech Physiology, speech perception, and acoustic phonetics</a:t>
            </a:r>
            <a:r>
              <a:rPr lang="en-US" sz="1800" dirty="0"/>
              <a:t>. Cambridge: CUP. [σελ.4]</a:t>
            </a:r>
          </a:p>
          <a:p>
            <a:pPr marL="0" indent="0">
              <a:buNone/>
            </a:pPr>
            <a:r>
              <a:rPr lang="el-GR" sz="1800" dirty="0"/>
              <a:t>Εικόνα </a:t>
            </a:r>
            <a:r>
              <a:rPr lang="el-GR" sz="1800" dirty="0" smtClean="0"/>
              <a:t>2, </a:t>
            </a:r>
            <a:r>
              <a:rPr lang="el-GR" sz="1800" dirty="0"/>
              <a:t>διαφάνεια </a:t>
            </a:r>
            <a:r>
              <a:rPr lang="el-GR" sz="1800" dirty="0" smtClean="0"/>
              <a:t>4: </a:t>
            </a:r>
            <a:r>
              <a:rPr lang="en-US" sz="1800" dirty="0"/>
              <a:t>Clark, J. &amp; </a:t>
            </a:r>
            <a:r>
              <a:rPr lang="en-US" sz="1800" dirty="0" err="1"/>
              <a:t>Yallop</a:t>
            </a:r>
            <a:r>
              <a:rPr lang="en-US" sz="1800" dirty="0"/>
              <a:t>, C. (1990). </a:t>
            </a:r>
            <a:r>
              <a:rPr lang="en-US" sz="1800" i="1" dirty="0"/>
              <a:t>An introduction to phonetics and phonology</a:t>
            </a:r>
            <a:r>
              <a:rPr lang="en-US" sz="1800" dirty="0"/>
              <a:t>. Oxford: Blackwell. [</a:t>
            </a:r>
            <a:r>
              <a:rPr lang="en-US" sz="1800" dirty="0" err="1"/>
              <a:t>σελ</a:t>
            </a:r>
            <a:r>
              <a:rPr lang="en-US" sz="1800" dirty="0"/>
              <a:t>. 25] </a:t>
            </a:r>
          </a:p>
          <a:p>
            <a:pPr marL="0" indent="0">
              <a:buNone/>
            </a:pPr>
            <a:r>
              <a:rPr lang="el-GR" sz="1800" dirty="0"/>
              <a:t>Εικόνα </a:t>
            </a:r>
            <a:r>
              <a:rPr lang="el-GR" sz="1800" dirty="0" smtClean="0"/>
              <a:t>3, </a:t>
            </a:r>
            <a:r>
              <a:rPr lang="el-GR" sz="1800" dirty="0"/>
              <a:t>διαφάνεια </a:t>
            </a:r>
            <a:r>
              <a:rPr lang="el-GR" sz="1800" dirty="0" smtClean="0"/>
              <a:t>6: </a:t>
            </a:r>
            <a:r>
              <a:rPr lang="en-US" sz="1800" dirty="0"/>
              <a:t>Clark, J. &amp; </a:t>
            </a:r>
            <a:r>
              <a:rPr lang="en-US" sz="1800" dirty="0" err="1"/>
              <a:t>Yallop</a:t>
            </a:r>
            <a:r>
              <a:rPr lang="en-US" sz="1800" dirty="0"/>
              <a:t>, C. (1990). </a:t>
            </a:r>
            <a:r>
              <a:rPr lang="en-US" sz="1800" i="1" dirty="0"/>
              <a:t>An introduction to phonetics and phonology</a:t>
            </a:r>
            <a:r>
              <a:rPr lang="en-US" sz="1800" dirty="0"/>
              <a:t>. Oxford: Blackwell. [</a:t>
            </a:r>
            <a:r>
              <a:rPr lang="en-US" sz="1800" dirty="0" err="1"/>
              <a:t>σελ</a:t>
            </a:r>
            <a:r>
              <a:rPr lang="en-US" sz="1800" dirty="0"/>
              <a:t>. 30]</a:t>
            </a:r>
            <a:endParaRPr lang="el-GR" sz="1800" dirty="0" smtClean="0"/>
          </a:p>
          <a:p>
            <a:pPr marL="0" indent="0">
              <a:buNone/>
            </a:pPr>
            <a:r>
              <a:rPr lang="el-GR" sz="1800" dirty="0" smtClean="0"/>
              <a:t>Εικόνες</a:t>
            </a:r>
            <a:r>
              <a:rPr lang="el-GR" sz="1800" dirty="0"/>
              <a:t> 4 έως </a:t>
            </a:r>
            <a:r>
              <a:rPr lang="el-GR" sz="1800" dirty="0" smtClean="0"/>
              <a:t>11: </a:t>
            </a:r>
            <a:r>
              <a:rPr lang="el-GR" sz="1800" dirty="0"/>
              <a:t>Οι </a:t>
            </a:r>
            <a:r>
              <a:rPr lang="el-GR" sz="1800" dirty="0" smtClean="0"/>
              <a:t>εικόνες 4 έως 11 που </a:t>
            </a:r>
            <a:r>
              <a:rPr lang="el-GR" sz="1800" dirty="0"/>
              <a:t>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a:t>
            </a:r>
          </a:p>
          <a:p>
            <a:pPr marL="0" indent="0">
              <a:lnSpc>
                <a:spcPct val="80000"/>
              </a:lnSpc>
              <a:buNone/>
            </a:pPr>
            <a:endParaRPr lang="el-GR" sz="16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υποσυστήματα του φωνητικού μηχανισμού</a:t>
            </a:r>
          </a:p>
        </p:txBody>
      </p:sp>
      <p:sp>
        <p:nvSpPr>
          <p:cNvPr id="3" name="Θέση περιεχομένου 2"/>
          <p:cNvSpPr>
            <a:spLocks noGrp="1"/>
          </p:cNvSpPr>
          <p:nvPr>
            <p:ph sz="half" idx="1"/>
          </p:nvPr>
        </p:nvSpPr>
        <p:spPr>
          <a:xfrm>
            <a:off x="457200" y="1600200"/>
            <a:ext cx="4038600" cy="5257800"/>
          </a:xfrm>
        </p:spPr>
        <p:txBody>
          <a:bodyPr>
            <a:normAutofit fontScale="77500" lnSpcReduction="20000"/>
          </a:bodyPr>
          <a:lstStyle/>
          <a:p>
            <a:pPr>
              <a:defRPr/>
            </a:pPr>
            <a:r>
              <a:rPr lang="el-GR" sz="2600" dirty="0"/>
              <a:t>Η ομιλία παράγεται με την συνδυασμένη ενεργοποίηση περισσότερων από 100 μύες  που βρίσκονται διασκορπισμένοι στους πνεύμονες, την κοιλιά και το κεφάλι. Για τον λόγο αυτό χωρίζουμε την περιγραφή του μηχανισμού παραγωγής ομιλίας σε 3 ξεχωριστά υποσυστήματα:</a:t>
            </a:r>
          </a:p>
          <a:p>
            <a:pPr lvl="1">
              <a:defRPr/>
            </a:pPr>
            <a:r>
              <a:rPr lang="el-GR" sz="2600" dirty="0"/>
              <a:t>το αναπνευστικό</a:t>
            </a:r>
          </a:p>
          <a:p>
            <a:pPr lvl="2">
              <a:defRPr/>
            </a:pPr>
            <a:r>
              <a:rPr lang="el-GR" sz="2600" dirty="0"/>
              <a:t>Πνεύμονες</a:t>
            </a:r>
          </a:p>
          <a:p>
            <a:pPr lvl="2">
              <a:defRPr/>
            </a:pPr>
            <a:r>
              <a:rPr lang="el-GR" sz="2600" dirty="0"/>
              <a:t>Τραχεία </a:t>
            </a:r>
          </a:p>
          <a:p>
            <a:pPr lvl="1">
              <a:defRPr/>
            </a:pPr>
            <a:r>
              <a:rPr lang="el-GR" sz="2600" dirty="0"/>
              <a:t>το λαρυγγικό </a:t>
            </a:r>
          </a:p>
          <a:p>
            <a:pPr lvl="1">
              <a:defRPr/>
            </a:pPr>
            <a:r>
              <a:rPr lang="el-GR" sz="2600" dirty="0"/>
              <a:t>το υπερλαρυγγικό </a:t>
            </a:r>
          </a:p>
          <a:p>
            <a:pPr lvl="2">
              <a:defRPr/>
            </a:pPr>
            <a:r>
              <a:rPr lang="el-GR" sz="2600" dirty="0"/>
              <a:t>Φάρυγγας</a:t>
            </a:r>
          </a:p>
          <a:p>
            <a:pPr lvl="2">
              <a:defRPr/>
            </a:pPr>
            <a:r>
              <a:rPr lang="el-GR" sz="2600" dirty="0"/>
              <a:t>Ρινική κοιλότητα</a:t>
            </a:r>
          </a:p>
          <a:p>
            <a:pPr lvl="2">
              <a:defRPr/>
            </a:pPr>
            <a:r>
              <a:rPr lang="el-GR" sz="2600" dirty="0"/>
              <a:t>Στοματική κοιλότητα</a:t>
            </a:r>
          </a:p>
          <a:p>
            <a:pPr marL="0" indent="0">
              <a:buNone/>
            </a:pPr>
            <a:endParaRPr lang="el-GR" dirty="0"/>
          </a:p>
        </p:txBody>
      </p:sp>
      <p:pic>
        <p:nvPicPr>
          <p:cNvPr id="6" name="Picture 4" descr="&#10;το αναπνευστικό&#10;Πνεύμονες&#10;Τραχεία &#10;το λαρυγγικό &#10;το υπερλαρυγγικό &#10;Φάρυγγας&#10;Ρινική κοιλότητα&#10;Στοματική κοιλότητα&#10;" title="Εικόνα 1: Τα 3 ξεχωριστά υποσυστήματα:"/>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4648200" y="1600200"/>
            <a:ext cx="4038600" cy="4525963"/>
          </a:xfrm>
          <a:prstGeom prst="rect">
            <a:avLst/>
          </a:prstGeom>
        </p:spPr>
      </p:pic>
      <p:sp>
        <p:nvSpPr>
          <p:cNvPr id="7" name="TextBox 6"/>
          <p:cNvSpPr txBox="1"/>
          <p:nvPr/>
        </p:nvSpPr>
        <p:spPr>
          <a:xfrm>
            <a:off x="5364088" y="6021288"/>
            <a:ext cx="3168352" cy="393243"/>
          </a:xfrm>
          <a:prstGeom prst="rect">
            <a:avLst/>
          </a:prstGeom>
        </p:spPr>
        <p:txBody>
          <a:bodyPr vert="horz" wrap="none" lIns="91440" tIns="45720" rIns="91440" bIns="45720" rtlCol="0" anchor="ctr">
            <a:normAutofit/>
          </a:bodyPr>
          <a:lstStyle/>
          <a:p>
            <a:pPr algn="ctr"/>
            <a:r>
              <a:rPr lang="el-GR" dirty="0" smtClean="0"/>
              <a:t>Εικόνα 1</a:t>
            </a:r>
            <a:endParaRPr lang="en-US" dirty="0" smtClean="0"/>
          </a:p>
        </p:txBody>
      </p:sp>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 αναπνευστικό υποσύστημα</a:t>
            </a:r>
          </a:p>
        </p:txBody>
      </p:sp>
      <p:sp>
        <p:nvSpPr>
          <p:cNvPr id="3" name="Θέση περιεχομένου 2"/>
          <p:cNvSpPr>
            <a:spLocks noGrp="1"/>
          </p:cNvSpPr>
          <p:nvPr>
            <p:ph sz="half" idx="1"/>
          </p:nvPr>
        </p:nvSpPr>
        <p:spPr>
          <a:xfrm>
            <a:off x="179512" y="1412776"/>
            <a:ext cx="4896544" cy="5445224"/>
          </a:xfrm>
        </p:spPr>
        <p:txBody>
          <a:bodyPr>
            <a:normAutofit/>
          </a:bodyPr>
          <a:lstStyle/>
          <a:p>
            <a:pPr>
              <a:lnSpc>
                <a:spcPct val="90000"/>
              </a:lnSpc>
              <a:defRPr/>
            </a:pPr>
            <a:r>
              <a:rPr lang="el-GR" sz="2000" dirty="0"/>
              <a:t>Το αναπνευστικό υποσύστημα περιλαμβάνει:</a:t>
            </a:r>
          </a:p>
          <a:p>
            <a:pPr lvl="1">
              <a:lnSpc>
                <a:spcPct val="90000"/>
              </a:lnSpc>
              <a:defRPr/>
            </a:pPr>
            <a:r>
              <a:rPr lang="el-GR" sz="2000" dirty="0"/>
              <a:t>την τραχεία</a:t>
            </a:r>
          </a:p>
          <a:p>
            <a:pPr lvl="1">
              <a:lnSpc>
                <a:spcPct val="90000"/>
              </a:lnSpc>
              <a:defRPr/>
            </a:pPr>
            <a:r>
              <a:rPr lang="el-GR" sz="2000" dirty="0"/>
              <a:t>τους πνεύμονες</a:t>
            </a:r>
          </a:p>
          <a:p>
            <a:pPr lvl="1">
              <a:lnSpc>
                <a:spcPct val="90000"/>
              </a:lnSpc>
              <a:defRPr/>
            </a:pPr>
            <a:r>
              <a:rPr lang="el-GR" sz="2000" dirty="0"/>
              <a:t>τον θωρακικό κλωβό (</a:t>
            </a:r>
            <a:r>
              <a:rPr lang="en-US" sz="2000" dirty="0"/>
              <a:t>rib cage</a:t>
            </a:r>
            <a:r>
              <a:rPr lang="el-GR" sz="2000" dirty="0"/>
              <a:t>)</a:t>
            </a:r>
          </a:p>
          <a:p>
            <a:pPr lvl="1">
              <a:lnSpc>
                <a:spcPct val="90000"/>
              </a:lnSpc>
              <a:defRPr/>
            </a:pPr>
            <a:r>
              <a:rPr lang="el-GR" sz="2000" dirty="0"/>
              <a:t>την κοιλιά και τους συναφείς μύες της. </a:t>
            </a:r>
          </a:p>
          <a:p>
            <a:pPr>
              <a:lnSpc>
                <a:spcPct val="90000"/>
              </a:lnSpc>
              <a:defRPr/>
            </a:pPr>
            <a:r>
              <a:rPr lang="el-GR" sz="2000" dirty="0"/>
              <a:t>Βασική αποστολή του αναπνευστικού συστήματος είναι να λειτουργεί ως αντλία εισπνοής του οξυγόνου και εκπνοής του διοξειδίου του άνθρακα το οποίο παράγεται από το αίμα.</a:t>
            </a:r>
          </a:p>
          <a:p>
            <a:pPr>
              <a:lnSpc>
                <a:spcPct val="90000"/>
              </a:lnSpc>
              <a:defRPr/>
            </a:pPr>
            <a:r>
              <a:rPr lang="el-GR" sz="2000" dirty="0"/>
              <a:t>Δευτερευόντως όμως το αναπνευστικό σύστημα χρησιμεύει για να διοχετεύσει αέρα ο οποίος θα χρησιμοποιηθεί από τα όργανα παραγωγής της ομιλίας. </a:t>
            </a:r>
          </a:p>
          <a:p>
            <a:pPr marL="0" indent="0">
              <a:buNone/>
            </a:pPr>
            <a:endParaRPr lang="el-GR" dirty="0"/>
          </a:p>
        </p:txBody>
      </p:sp>
      <p:sp>
        <p:nvSpPr>
          <p:cNvPr id="7" name="TextBox 6"/>
          <p:cNvSpPr txBox="1"/>
          <p:nvPr/>
        </p:nvSpPr>
        <p:spPr>
          <a:xfrm>
            <a:off x="4932040" y="5990441"/>
            <a:ext cx="3888432" cy="393243"/>
          </a:xfrm>
          <a:prstGeom prst="rect">
            <a:avLst/>
          </a:prstGeom>
        </p:spPr>
        <p:txBody>
          <a:bodyPr vert="horz" wrap="none" lIns="91440" tIns="45720" rIns="91440" bIns="45720" rtlCol="0" anchor="ctr">
            <a:normAutofit/>
          </a:bodyPr>
          <a:lstStyle/>
          <a:p>
            <a:pPr algn="ctr"/>
            <a:r>
              <a:rPr lang="el-GR" dirty="0" smtClean="0"/>
              <a:t>Εικόνα 2</a:t>
            </a:r>
            <a:endParaRPr lang="en-US" dirty="0" smtClean="0"/>
          </a:p>
        </p:txBody>
      </p:sp>
      <p:pic>
        <p:nvPicPr>
          <p:cNvPr id="8" name="Picture 4" descr="&#10;την τραχεία&#10;τους πνεύμονες&#10;τον θωρακικό κλωβό (rib cage)&#10;την κοιλιά και τους συναφείς μύες της. &#10;" title="Το αναπνευστικό υποσύστημα περιλαμβάνε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32040" y="1499435"/>
            <a:ext cx="4038600" cy="4525963"/>
          </a:xfrm>
          <a:prstGeom prst="rect">
            <a:avLst/>
          </a:prstGeom>
        </p:spPr>
      </p:pic>
    </p:spTree>
    <p:extLst>
      <p:ext uri="{BB962C8B-B14F-4D97-AF65-F5344CB8AC3E}">
        <p14:creationId xmlns:p14="http://schemas.microsoft.com/office/powerpoint/2010/main" val="3245900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Η συμβολή του αναπνευστικού υποσυστήματος στην παραγωγή ομιλίας</a:t>
            </a:r>
          </a:p>
        </p:txBody>
      </p:sp>
      <p:sp>
        <p:nvSpPr>
          <p:cNvPr id="5" name="Θέση περιεχομένου 4"/>
          <p:cNvSpPr>
            <a:spLocks noGrp="1"/>
          </p:cNvSpPr>
          <p:nvPr>
            <p:ph idx="1"/>
          </p:nvPr>
        </p:nvSpPr>
        <p:spPr/>
        <p:txBody>
          <a:bodyPr>
            <a:noAutofit/>
          </a:bodyPr>
          <a:lstStyle/>
          <a:p>
            <a:pPr marL="609600" indent="-609600">
              <a:lnSpc>
                <a:spcPct val="90000"/>
              </a:lnSpc>
              <a:defRPr/>
            </a:pPr>
            <a:r>
              <a:rPr lang="el-GR" sz="2400" dirty="0"/>
              <a:t>Κατά τη διάρκεια της εισπνοής, ο αέρας εισάγεται στους πνεύμονες ως αποτέλεσμα της μυϊκής σύσπασης που αυξάνει τον όγκο της θωρακικής κοιλότητας.</a:t>
            </a:r>
          </a:p>
          <a:p>
            <a:pPr marL="609600" indent="-609600">
              <a:lnSpc>
                <a:spcPct val="90000"/>
              </a:lnSpc>
              <a:defRPr/>
            </a:pPr>
            <a:r>
              <a:rPr lang="el-GR" sz="2400" dirty="0"/>
              <a:t>Οι μύες της θωρακικής κοιλότητας απελευθερώνουν αέρα στο λάρυγγα και στο υπερλαρυγγικό σύστημα για να παραχθεί ομιλία. Η δίοδος που χρησιμοποιεί ο αέρας για να βγει έξω ή να μπει μέσα στους πνεύμονες είναι η τραχεία.</a:t>
            </a:r>
          </a:p>
          <a:p>
            <a:pPr marL="609600" indent="-609600">
              <a:lnSpc>
                <a:spcPct val="90000"/>
              </a:lnSpc>
              <a:defRPr/>
            </a:pPr>
            <a:r>
              <a:rPr lang="el-GR" sz="2400" dirty="0"/>
              <a:t>Σε περίπτωση που χρειαστεί ασυνήθιστος όγκος αέρα, όπως π.χ. όταν χρειαστεί να φωνάξουμε πολύ δυνατά, οι αναπνευστικοί μύες πιέζουν δυνατά την θωρακική κοιλότητα για να εκτονωθεί μεγάλη ποσότητα αέρα.</a:t>
            </a:r>
          </a:p>
          <a:p>
            <a:endParaRPr lang="el-GR" sz="2400" dirty="0"/>
          </a:p>
        </p:txBody>
      </p:sp>
    </p:spTree>
    <p:extLst>
      <p:ext uri="{BB962C8B-B14F-4D97-AF65-F5344CB8AC3E}">
        <p14:creationId xmlns:p14="http://schemas.microsoft.com/office/powerpoint/2010/main" val="149495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Το λαρυγγικό υποσύστημα</a:t>
            </a:r>
          </a:p>
        </p:txBody>
      </p:sp>
      <p:sp>
        <p:nvSpPr>
          <p:cNvPr id="2" name="Content Placeholder 1"/>
          <p:cNvSpPr>
            <a:spLocks noGrp="1"/>
          </p:cNvSpPr>
          <p:nvPr>
            <p:ph sz="half" idx="1"/>
          </p:nvPr>
        </p:nvSpPr>
        <p:spPr>
          <a:xfrm>
            <a:off x="251520" y="1412776"/>
            <a:ext cx="4536504" cy="5112568"/>
          </a:xfrm>
        </p:spPr>
        <p:txBody>
          <a:bodyPr>
            <a:normAutofit fontScale="40000" lnSpcReduction="20000"/>
          </a:bodyPr>
          <a:lstStyle/>
          <a:p>
            <a:pPr>
              <a:lnSpc>
                <a:spcPct val="120000"/>
              </a:lnSpc>
              <a:defRPr/>
            </a:pPr>
            <a:r>
              <a:rPr lang="el-GR" sz="5000" dirty="0"/>
              <a:t>Ο λάρυγγας ή αλλιώς το φωνητικό κουτί όπως συχνά λέγεται είναι φτιαγμένος κατά βάση από χόνδρους και μύες. Οι σημαντικότεροι χόνδροι που είναι και αυτοί που δίνουν το χαρακτηριστικό του σχήμα είναι ο θυροειδής και κρικοειδής.</a:t>
            </a:r>
          </a:p>
          <a:p>
            <a:pPr>
              <a:lnSpc>
                <a:spcPct val="120000"/>
              </a:lnSpc>
              <a:defRPr/>
            </a:pPr>
            <a:r>
              <a:rPr lang="el-GR" sz="5000" dirty="0"/>
              <a:t>Βρίσκεται στην κορυφή της τραχείας, του σωλήνα δηλαδή που συνδέει τους πνεύμονες με τον λάρυγγα. Μέσα στον λάρυγγα υπάρχουν οι φωνητικές χορδές. </a:t>
            </a:r>
          </a:p>
          <a:p>
            <a:pPr>
              <a:lnSpc>
                <a:spcPct val="120000"/>
              </a:lnSpc>
              <a:defRPr/>
            </a:pPr>
            <a:r>
              <a:rPr lang="el-GR" sz="5000" dirty="0"/>
              <a:t>Στο εμπρός μέρος συνδέονται με αυτό που ονομάζουμε «μήλο του Αδάμ» το οποίο είναι ο θυροειδής χόνδρος. </a:t>
            </a:r>
            <a:endParaRPr lang="el-GR" sz="5000" dirty="0" smtClean="0"/>
          </a:p>
          <a:p>
            <a:pPr>
              <a:defRPr/>
            </a:pPr>
            <a:endParaRPr lang="el-GR" sz="5000" dirty="0"/>
          </a:p>
          <a:p>
            <a:endParaRPr lang="en-US" dirty="0"/>
          </a:p>
        </p:txBody>
      </p:sp>
      <p:pic>
        <p:nvPicPr>
          <p:cNvPr id="8" name="Picture 5" descr="Διάφορες όψεις του λάρυγγα&#10;&#10;α) εμπρόσθια όψη&#10;β) πλευρική όψη&#10;γ) πίσω όψη&#10;δ) διατομή" title="Εικόνα"/>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4932040" y="1503437"/>
            <a:ext cx="4038600" cy="4525963"/>
          </a:xfrm>
          <a:prstGeom prst="rect">
            <a:avLst/>
          </a:prstGeom>
        </p:spPr>
      </p:pic>
      <p:sp>
        <p:nvSpPr>
          <p:cNvPr id="4" name="TextBox 3"/>
          <p:cNvSpPr txBox="1"/>
          <p:nvPr/>
        </p:nvSpPr>
        <p:spPr>
          <a:xfrm>
            <a:off x="5237724" y="6313346"/>
            <a:ext cx="914400" cy="914400"/>
          </a:xfrm>
          <a:prstGeom prst="rect">
            <a:avLst/>
          </a:prstGeom>
        </p:spPr>
        <p:txBody>
          <a:bodyPr vert="horz" wrap="none" lIns="91440" tIns="45720" rIns="91440" bIns="45720" rtlCol="0" anchor="ctr">
            <a:normAutofit/>
          </a:bodyPr>
          <a:lstStyle/>
          <a:p>
            <a:endParaRPr lang="en-US" dirty="0" smtClean="0"/>
          </a:p>
        </p:txBody>
      </p:sp>
      <p:sp>
        <p:nvSpPr>
          <p:cNvPr id="5" name="Rectangle 4"/>
          <p:cNvSpPr/>
          <p:nvPr/>
        </p:nvSpPr>
        <p:spPr>
          <a:xfrm>
            <a:off x="4644008" y="5991228"/>
            <a:ext cx="4248472" cy="369332"/>
          </a:xfrm>
          <a:prstGeom prst="rect">
            <a:avLst/>
          </a:prstGeom>
        </p:spPr>
        <p:txBody>
          <a:bodyPr wrap="square">
            <a:spAutoFit/>
          </a:bodyPr>
          <a:lstStyle/>
          <a:p>
            <a:pPr algn="ctr"/>
            <a:r>
              <a:rPr lang="el-GR" dirty="0"/>
              <a:t>Εικόνα </a:t>
            </a:r>
            <a:r>
              <a:rPr lang="el-GR" dirty="0" smtClean="0"/>
              <a:t>3</a:t>
            </a:r>
            <a:endParaRPr lang="en-US" dirty="0"/>
          </a:p>
        </p:txBody>
      </p:sp>
    </p:spTree>
    <p:extLst>
      <p:ext uri="{BB962C8B-B14F-4D97-AF65-F5344CB8AC3E}">
        <p14:creationId xmlns:p14="http://schemas.microsoft.com/office/powerpoint/2010/main" val="1611759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Φωνητικές χορδές</a:t>
            </a:r>
          </a:p>
        </p:txBody>
      </p:sp>
      <p:sp>
        <p:nvSpPr>
          <p:cNvPr id="2" name="Content Placeholder 1"/>
          <p:cNvSpPr>
            <a:spLocks noGrp="1"/>
          </p:cNvSpPr>
          <p:nvPr>
            <p:ph sz="half" idx="1"/>
          </p:nvPr>
        </p:nvSpPr>
        <p:spPr/>
        <p:txBody>
          <a:bodyPr>
            <a:normAutofit fontScale="77500" lnSpcReduction="20000"/>
          </a:bodyPr>
          <a:lstStyle/>
          <a:p>
            <a:pPr>
              <a:lnSpc>
                <a:spcPct val="120000"/>
              </a:lnSpc>
              <a:defRPr/>
            </a:pPr>
            <a:r>
              <a:rPr lang="el-GR" dirty="0"/>
              <a:t>Κατά τη διάρκεια της αναπνοής οι φωνητικές χορδές μένουν ανοιχτές για να μπορεί ο αέρας να περνάει ελεύθερα από και προς τους πνεύμονες. </a:t>
            </a:r>
          </a:p>
          <a:p>
            <a:pPr>
              <a:lnSpc>
                <a:spcPct val="120000"/>
              </a:lnSpc>
              <a:defRPr/>
            </a:pPr>
            <a:r>
              <a:rPr lang="el-GR" dirty="0"/>
              <a:t>Όταν χρειάζεται να παραχθεί φωνή, οι φωνητικές χορδές ενώνονται έτσι ώστε ο αέρας που εκπνέεται από τους πνεύμονες να μπορεί να τις θέσει σε κίνηση. </a:t>
            </a:r>
          </a:p>
          <a:p>
            <a:endParaRPr lang="en-US" dirty="0"/>
          </a:p>
        </p:txBody>
      </p:sp>
      <p:pic>
        <p:nvPicPr>
          <p:cNvPr id="7" name="Picture 5" descr="Κλειστές και ανοιχτές φωνητικές χορδές" title="Vocal Fo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1844824"/>
            <a:ext cx="4248150" cy="349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4644008" y="5445224"/>
            <a:ext cx="4032448" cy="369332"/>
          </a:xfrm>
          <a:prstGeom prst="rect">
            <a:avLst/>
          </a:prstGeom>
        </p:spPr>
        <p:txBody>
          <a:bodyPr wrap="square">
            <a:spAutoFit/>
          </a:bodyPr>
          <a:lstStyle/>
          <a:p>
            <a:pPr algn="ctr"/>
            <a:r>
              <a:rPr lang="el-GR" dirty="0" smtClean="0"/>
              <a:t>Εικόνα 4</a:t>
            </a:r>
            <a:endParaRPr lang="en-US" dirty="0"/>
          </a:p>
        </p:txBody>
      </p:sp>
    </p:spTree>
    <p:extLst>
      <p:ext uri="{BB962C8B-B14F-4D97-AF65-F5344CB8AC3E}">
        <p14:creationId xmlns:p14="http://schemas.microsoft.com/office/powerpoint/2010/main" val="1307881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Η διαδικασία της φώνησης</a:t>
            </a:r>
          </a:p>
        </p:txBody>
      </p:sp>
      <p:sp>
        <p:nvSpPr>
          <p:cNvPr id="2" name="Content Placeholder 1"/>
          <p:cNvSpPr>
            <a:spLocks noGrp="1"/>
          </p:cNvSpPr>
          <p:nvPr>
            <p:ph sz="half" idx="1"/>
          </p:nvPr>
        </p:nvSpPr>
        <p:spPr>
          <a:xfrm>
            <a:off x="251520" y="1340768"/>
            <a:ext cx="6480720" cy="5256584"/>
          </a:xfrm>
        </p:spPr>
        <p:txBody>
          <a:bodyPr>
            <a:normAutofit fontScale="47500" lnSpcReduction="20000"/>
          </a:bodyPr>
          <a:lstStyle/>
          <a:p>
            <a:pPr marL="0" indent="0">
              <a:lnSpc>
                <a:spcPct val="110000"/>
              </a:lnSpc>
              <a:buFontTx/>
              <a:buAutoNum type="arabicPeriod"/>
              <a:defRPr/>
            </a:pPr>
            <a:r>
              <a:rPr lang="el-GR" sz="3600" dirty="0" smtClean="0"/>
              <a:t> Οι </a:t>
            </a:r>
            <a:r>
              <a:rPr lang="el-GR" sz="3600" dirty="0"/>
              <a:t>μύες του λάρυγγα φέρνουν κοντά τις φωνητικές χορδές φράζοντας τον αέρα που πάει να βγει από τους πνεύμονες.</a:t>
            </a:r>
          </a:p>
          <a:p>
            <a:pPr marL="0" indent="0">
              <a:lnSpc>
                <a:spcPct val="110000"/>
              </a:lnSpc>
              <a:buFontTx/>
              <a:buAutoNum type="arabicPeriod"/>
              <a:defRPr/>
            </a:pPr>
            <a:r>
              <a:rPr lang="el-GR" sz="3600" dirty="0" smtClean="0"/>
              <a:t> Αυτό </a:t>
            </a:r>
            <a:r>
              <a:rPr lang="el-GR" sz="3600" dirty="0"/>
              <a:t>έχει ως αποτέλεσμα να αυξηθεί σημαντικά η πίεση κάτω από τις φωνητικές χορδές. </a:t>
            </a:r>
          </a:p>
          <a:p>
            <a:pPr marL="0" indent="0">
              <a:lnSpc>
                <a:spcPct val="110000"/>
              </a:lnSpc>
              <a:buFontTx/>
              <a:buAutoNum type="arabicPeriod"/>
              <a:defRPr/>
            </a:pPr>
            <a:r>
              <a:rPr lang="el-GR" sz="3600" dirty="0" smtClean="0"/>
              <a:t> Η </a:t>
            </a:r>
            <a:r>
              <a:rPr lang="el-GR" sz="3600" dirty="0"/>
              <a:t>πίεση του αέρα γίνεται κάποια στιγμή τόσο δυνατή που οι χορδές παραμερίζουν και επιτρέπουν σε μια ριπή αέρα να περάσει.</a:t>
            </a:r>
          </a:p>
          <a:p>
            <a:pPr marL="0" indent="0">
              <a:lnSpc>
                <a:spcPct val="110000"/>
              </a:lnSpc>
              <a:buFontTx/>
              <a:buAutoNum type="arabicPeriod"/>
              <a:defRPr/>
            </a:pPr>
            <a:r>
              <a:rPr lang="el-GR" sz="3600" dirty="0" smtClean="0"/>
              <a:t> Ο </a:t>
            </a:r>
            <a:r>
              <a:rPr lang="el-GR" sz="3600" dirty="0"/>
              <a:t>αέρας περνά γρήγορα από τις χορδές</a:t>
            </a:r>
          </a:p>
          <a:p>
            <a:pPr marL="0" indent="0">
              <a:lnSpc>
                <a:spcPct val="110000"/>
              </a:lnSpc>
              <a:buFontTx/>
              <a:buAutoNum type="arabicPeriod"/>
              <a:defRPr/>
            </a:pPr>
            <a:r>
              <a:rPr lang="el-GR" sz="3600" dirty="0" smtClean="0"/>
              <a:t> Η </a:t>
            </a:r>
            <a:r>
              <a:rPr lang="el-GR" sz="3600" dirty="0"/>
              <a:t>διαφυγή της ριπής του αέρα έχει ως αποτέλεσμα τη μείωση της πίεσης κάτω από τις φωνητικές χορδές με αποτέλεσμα αυτές μη συναντώντας ιδιαίτερη αντίσταση να ξανακλείσουν. </a:t>
            </a:r>
          </a:p>
          <a:p>
            <a:pPr marL="0" indent="0">
              <a:lnSpc>
                <a:spcPct val="110000"/>
              </a:lnSpc>
              <a:buFontTx/>
              <a:buAutoNum type="arabicPeriod"/>
              <a:defRPr/>
            </a:pPr>
            <a:r>
              <a:rPr lang="el-GR" sz="3600" dirty="0" smtClean="0"/>
              <a:t> Μόλις </a:t>
            </a:r>
            <a:r>
              <a:rPr lang="el-GR" sz="3600" dirty="0"/>
              <a:t>κλείσουν οι φωνητικές χορδές αρχίζει πάλι να συσσωρεύεται αέρας από κάτω τους </a:t>
            </a:r>
          </a:p>
          <a:p>
            <a:pPr marL="0" indent="0">
              <a:lnSpc>
                <a:spcPct val="110000"/>
              </a:lnSpc>
              <a:buFontTx/>
              <a:buAutoNum type="arabicPeriod"/>
              <a:defRPr/>
            </a:pPr>
            <a:r>
              <a:rPr lang="el-GR" sz="3600" dirty="0" smtClean="0"/>
              <a:t> Μετά </a:t>
            </a:r>
            <a:r>
              <a:rPr lang="el-GR" sz="3600" dirty="0"/>
              <a:t>από μερικά εκατοστά του δευτερολέπτου η πίεση μεγαλώνει πολύ και οι φωνητικές χορδές ετοιμάζονται να ανοίξουν ξανά. </a:t>
            </a:r>
          </a:p>
          <a:p>
            <a:pPr marL="0" indent="0">
              <a:lnSpc>
                <a:spcPct val="110000"/>
              </a:lnSpc>
              <a:buNone/>
              <a:defRPr/>
            </a:pPr>
            <a:endParaRPr lang="el-GR" sz="3600" dirty="0"/>
          </a:p>
          <a:p>
            <a:pPr marL="0" indent="0">
              <a:lnSpc>
                <a:spcPct val="110000"/>
              </a:lnSpc>
              <a:buNone/>
              <a:defRPr/>
            </a:pPr>
            <a:r>
              <a:rPr lang="el-GR" sz="3600" dirty="0"/>
              <a:t>Η παραπάνω διαδικασία επαναλαμβάνεται μερικές εκατοντάδες φορές το δευτερόλεπτο και μέσα από το διαδοχικό άνοιγμα και κλείσιμο των φωνητικών χορδών και τις συνεχείς ριπές αέρα παράγεται ο ήχος της φωνής.</a:t>
            </a:r>
          </a:p>
          <a:p>
            <a:endParaRPr lang="en-US" dirty="0"/>
          </a:p>
        </p:txBody>
      </p:sp>
      <p:pic>
        <p:nvPicPr>
          <p:cNvPr id="7" name="Picture 4" descr="Η διαδικασία της φώνησης" title="Εικόνα 5 "/>
          <p:cNvPicPr>
            <a:picLocks noChangeAspect="1" noChangeArrowheads="1"/>
          </p:cNvPicPr>
          <p:nvPr/>
        </p:nvPicPr>
        <p:blipFill rotWithShape="1">
          <a:blip r:embed="rId3">
            <a:extLst>
              <a:ext uri="{28A0092B-C50C-407E-A947-70E740481C1C}">
                <a14:useLocalDpi xmlns:a14="http://schemas.microsoft.com/office/drawing/2010/main" val="0"/>
              </a:ext>
            </a:extLst>
          </a:blip>
          <a:srcRect l="20499" r="19546"/>
          <a:stretch/>
        </p:blipFill>
        <p:spPr>
          <a:xfrm>
            <a:off x="6721026" y="1268760"/>
            <a:ext cx="2421387" cy="4525963"/>
          </a:xfrm>
          <a:prstGeom prst="rect">
            <a:avLst/>
          </a:prstGeom>
        </p:spPr>
      </p:pic>
      <p:sp>
        <p:nvSpPr>
          <p:cNvPr id="4" name="Rectangle 3"/>
          <p:cNvSpPr/>
          <p:nvPr/>
        </p:nvSpPr>
        <p:spPr>
          <a:xfrm>
            <a:off x="7020272" y="5877272"/>
            <a:ext cx="1800200" cy="369332"/>
          </a:xfrm>
          <a:prstGeom prst="rect">
            <a:avLst/>
          </a:prstGeom>
        </p:spPr>
        <p:txBody>
          <a:bodyPr wrap="square">
            <a:spAutoFit/>
          </a:bodyPr>
          <a:lstStyle/>
          <a:p>
            <a:pPr algn="ctr"/>
            <a:r>
              <a:rPr lang="el-GR" dirty="0"/>
              <a:t>Εικόνα 5</a:t>
            </a:r>
            <a:endParaRPr lang="en-US" dirty="0"/>
          </a:p>
        </p:txBody>
      </p:sp>
    </p:spTree>
    <p:extLst>
      <p:ext uri="{BB962C8B-B14F-4D97-AF65-F5344CB8AC3E}">
        <p14:creationId xmlns:p14="http://schemas.microsoft.com/office/powerpoint/2010/main" val="3136120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Θεμελιώδης συχνότητα</a:t>
            </a:r>
          </a:p>
        </p:txBody>
      </p:sp>
      <p:sp>
        <p:nvSpPr>
          <p:cNvPr id="3" name="Θέση περιεχομένου 2"/>
          <p:cNvSpPr>
            <a:spLocks noGrp="1"/>
          </p:cNvSpPr>
          <p:nvPr>
            <p:ph idx="1"/>
          </p:nvPr>
        </p:nvSpPr>
        <p:spPr/>
        <p:txBody>
          <a:bodyPr>
            <a:normAutofit/>
          </a:bodyPr>
          <a:lstStyle/>
          <a:p>
            <a:pPr>
              <a:defRPr/>
            </a:pPr>
            <a:r>
              <a:rPr lang="el-GR" sz="2800" dirty="0"/>
              <a:t>Η ταχύτητα με την οποία συμβαίνει το διαδοχικό άνοιγμα – κλείσιμο των φωνητικών χορδών ονομάζεται και θεμελιώδη συχνότητα (</a:t>
            </a:r>
            <a:r>
              <a:rPr lang="en-US" sz="2800" dirty="0"/>
              <a:t>fundamental frequency</a:t>
            </a:r>
            <a:r>
              <a:rPr lang="el-GR" sz="2800" dirty="0"/>
              <a:t>), συμβολίζεται με το σύμβολο </a:t>
            </a:r>
            <a:r>
              <a:rPr lang="en-US" sz="2800" i="1" dirty="0"/>
              <a:t>f</a:t>
            </a:r>
            <a:r>
              <a:rPr lang="el-GR" sz="2800" i="1" dirty="0"/>
              <a:t>0 </a:t>
            </a:r>
            <a:r>
              <a:rPr lang="el-GR" sz="2800" dirty="0"/>
              <a:t>και  σχετίζεται άμεσα με τον τόνο της φωνής του ανθρώπου. </a:t>
            </a:r>
          </a:p>
          <a:p>
            <a:pPr>
              <a:defRPr/>
            </a:pPr>
            <a:r>
              <a:rPr lang="el-GR" sz="2800" dirty="0"/>
              <a:t>Κατά τη διάρκεια μιας συνηθισμένης συνομιλίας η </a:t>
            </a:r>
            <a:r>
              <a:rPr lang="en-US" sz="2800" i="1" dirty="0"/>
              <a:t>f</a:t>
            </a:r>
            <a:r>
              <a:rPr lang="el-GR" sz="2800" i="1" dirty="0"/>
              <a:t>0</a:t>
            </a:r>
            <a:r>
              <a:rPr lang="el-GR" sz="2800" dirty="0"/>
              <a:t> ενός ομιλητή αλλάζει συνεχώς και αυτή η συνεχόμενη αλλαγή προσδιορίζει αυτό που ονομάζουμε επιτονισμό (</a:t>
            </a:r>
            <a:r>
              <a:rPr lang="en-US" sz="2800" dirty="0"/>
              <a:t>intonation</a:t>
            </a:r>
            <a:r>
              <a:rPr lang="el-GR" sz="2800" dirty="0"/>
              <a:t>). </a:t>
            </a:r>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TotalTime>
  <Words>2128</Words>
  <Application>Microsoft Office PowerPoint</Application>
  <PresentationFormat>On-screen Show (4:3)</PresentationFormat>
  <Paragraphs>162</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Wingdings</vt:lpstr>
      <vt:lpstr>Θέμα του Office</vt:lpstr>
      <vt:lpstr>Φωνητική-Φωνολογία  της Ιταλικής Γλώσσας</vt:lpstr>
      <vt:lpstr>Κλάδοι της Φωνητικής</vt:lpstr>
      <vt:lpstr>Τα υποσυστήματα του φωνητικού μηχανισμού</vt:lpstr>
      <vt:lpstr>Το αναπνευστικό υποσύστημα</vt:lpstr>
      <vt:lpstr>Η συμβολή του αναπνευστικού υποσυστήματος στην παραγωγή ομιλίας</vt:lpstr>
      <vt:lpstr>Το λαρυγγικό υποσύστημα</vt:lpstr>
      <vt:lpstr>Φωνητικές χορδές</vt:lpstr>
      <vt:lpstr>Η διαδικασία της φώνησης</vt:lpstr>
      <vt:lpstr>Θεμελιώδης συχνότητα</vt:lpstr>
      <vt:lpstr>Υπερλαρυγγικό σύστημα</vt:lpstr>
      <vt:lpstr>Υπερώα</vt:lpstr>
      <vt:lpstr>Σαγόνι</vt:lpstr>
      <vt:lpstr>Γλώσσα</vt:lpstr>
      <vt:lpstr>Χείλη</vt:lpstr>
      <vt:lpstr>Ορθογραφία και προφορά</vt:lpstr>
      <vt:lpstr>Η ορθογραφία της Νέας Ελληνικής και προφορά 1/2</vt:lpstr>
      <vt:lpstr>Η ορθογραφία της Νέας Ελληνικής και προφορά 2/2</vt:lpstr>
      <vt:lpstr>Διεθνές Φωνητικό Αλφάβητο</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233</cp:revision>
  <dcterms:created xsi:type="dcterms:W3CDTF">2012-09-06T09:03:05Z</dcterms:created>
  <dcterms:modified xsi:type="dcterms:W3CDTF">2016-02-22T13:19:10Z</dcterms:modified>
</cp:coreProperties>
</file>