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3"/>
  </p:notesMasterIdLst>
  <p:sldIdLst>
    <p:sldId id="353" r:id="rId3"/>
    <p:sldId id="331" r:id="rId4"/>
    <p:sldId id="341" r:id="rId5"/>
    <p:sldId id="342" r:id="rId6"/>
    <p:sldId id="343" r:id="rId7"/>
    <p:sldId id="344" r:id="rId8"/>
    <p:sldId id="352" r:id="rId9"/>
    <p:sldId id="346" r:id="rId10"/>
    <p:sldId id="347" r:id="rId11"/>
    <p:sldId id="348" r:id="rId12"/>
    <p:sldId id="349" r:id="rId13"/>
    <p:sldId id="350" r:id="rId14"/>
    <p:sldId id="351" r:id="rId15"/>
    <p:sldId id="290" r:id="rId16"/>
    <p:sldId id="295" r:id="rId17"/>
    <p:sldId id="354" r:id="rId18"/>
    <p:sldId id="355" r:id="rId19"/>
    <p:sldId id="356" r:id="rId20"/>
    <p:sldId id="357" r:id="rId21"/>
    <p:sldId id="293" r:id="rId22"/>
  </p:sldIdLst>
  <p:sldSz cx="9144000" cy="6858000" type="screen4x3"/>
  <p:notesSz cx="6858000" cy="9144000"/>
  <p:custDataLst>
    <p:tags r:id="rId24"/>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53"/>
            <p14:sldId id="331"/>
            <p14:sldId id="341"/>
            <p14:sldId id="342"/>
            <p14:sldId id="343"/>
            <p14:sldId id="344"/>
            <p14:sldId id="352"/>
            <p14:sldId id="346"/>
            <p14:sldId id="347"/>
            <p14:sldId id="348"/>
            <p14:sldId id="349"/>
            <p14:sldId id="350"/>
            <p14:sldId id="351"/>
            <p14:sldId id="290"/>
            <p14:sldId id="295"/>
            <p14:sldId id="354"/>
            <p14:sldId id="355"/>
            <p14:sldId id="356"/>
            <p14:sldId id="357"/>
          </p14:sldIdLst>
        </p14:section>
        <p14:section name="Untitled Section" id="{0F1CB131-A6BD-43D0-B8D4-1F27CEF7A05E}">
          <p14:sldIdLst>
            <p14:sldId id="293"/>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varScale="1">
        <p:scale>
          <a:sx n="57" d="100"/>
          <a:sy n="57" d="100"/>
        </p:scale>
        <p:origin x="-3216"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29/10/2015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n-US" altLang="en-US" smtClean="0">
              <a:solidFill>
                <a:srgbClr val="FF0000"/>
              </a:solidFill>
            </a:endParaRPr>
          </a:p>
        </p:txBody>
      </p:sp>
      <p:sp>
        <p:nvSpPr>
          <p:cNvPr id="1126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100EA80-8CC4-4187-A2BA-9FA8D171ECDD}" type="slidenum">
              <a:rPr lang="el-GR" altLang="en-US"/>
              <a:pPr fontAlgn="base">
                <a:spcBef>
                  <a:spcPct val="0"/>
                </a:spcBef>
                <a:spcAft>
                  <a:spcPct val="0"/>
                </a:spcAft>
              </a:pPr>
              <a:t>1</a:t>
            </a:fld>
            <a:endParaRPr lang="el-GR" altLang="en-US"/>
          </a:p>
        </p:txBody>
      </p:sp>
    </p:spTree>
    <p:extLst>
      <p:ext uri="{BB962C8B-B14F-4D97-AF65-F5344CB8AC3E}">
        <p14:creationId xmlns:p14="http://schemas.microsoft.com/office/powerpoint/2010/main" val="2901198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7220AF9-E629-48ED-BFC2-6E03C5A63111}" type="slidenum">
              <a:rPr lang="el-GR" altLang="en-US"/>
              <a:pPr fontAlgn="base">
                <a:spcBef>
                  <a:spcPct val="0"/>
                </a:spcBef>
                <a:spcAft>
                  <a:spcPct val="0"/>
                </a:spcAft>
              </a:pPr>
              <a:t>17</a:t>
            </a:fld>
            <a:endParaRPr lang="el-GR" altLang="en-US"/>
          </a:p>
        </p:txBody>
      </p:sp>
    </p:spTree>
    <p:extLst>
      <p:ext uri="{BB962C8B-B14F-4D97-AF65-F5344CB8AC3E}">
        <p14:creationId xmlns:p14="http://schemas.microsoft.com/office/powerpoint/2010/main" val="1171534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4F57B82-55D5-48B6-A7B9-861FC58016DE}" type="slidenum">
              <a:rPr lang="el-GR" altLang="en-US"/>
              <a:pPr fontAlgn="base">
                <a:spcBef>
                  <a:spcPct val="0"/>
                </a:spcBef>
                <a:spcAft>
                  <a:spcPct val="0"/>
                </a:spcAft>
              </a:pPr>
              <a:t>18</a:t>
            </a:fld>
            <a:endParaRPr lang="el-GR" altLang="en-US"/>
          </a:p>
        </p:txBody>
      </p:sp>
    </p:spTree>
    <p:extLst>
      <p:ext uri="{BB962C8B-B14F-4D97-AF65-F5344CB8AC3E}">
        <p14:creationId xmlns:p14="http://schemas.microsoft.com/office/powerpoint/2010/main" val="1150996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6550092-985A-4DAB-B8BD-652609C8C1CA}" type="slidenum">
              <a:rPr lang="el-GR" altLang="en-US"/>
              <a:pPr fontAlgn="base">
                <a:spcBef>
                  <a:spcPct val="0"/>
                </a:spcBef>
                <a:spcAft>
                  <a:spcPct val="0"/>
                </a:spcAft>
              </a:pPr>
              <a:t>19</a:t>
            </a:fld>
            <a:endParaRPr lang="el-GR" altLang="en-US"/>
          </a:p>
        </p:txBody>
      </p:sp>
    </p:spTree>
    <p:extLst>
      <p:ext uri="{BB962C8B-B14F-4D97-AF65-F5344CB8AC3E}">
        <p14:creationId xmlns:p14="http://schemas.microsoft.com/office/powerpoint/2010/main" val="3605764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2145123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Μυθολογία</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Μυθολογία</a:t>
            </a:r>
            <a:endParaRPr lang="en-US" sz="1000" dirty="0">
              <a:solidFill>
                <a:srgbClr val="5075BC"/>
              </a:solidFill>
              <a:ea typeface="ＭＳ Ｐゴシック" pitchFamily="34" charset="-128"/>
              <a:cs typeface="+mn-cs"/>
            </a:endParaRPr>
          </a:p>
        </p:txBody>
      </p:sp>
      <p:pic>
        <p:nvPicPr>
          <p:cNvPr id="6" name="Picture 5" descr="[DECORATIV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Μυθολογία</a:t>
            </a:r>
            <a:endParaRPr lang="en-US" sz="1000" dirty="0">
              <a:solidFill>
                <a:srgbClr val="5075BC"/>
              </a:solidFill>
              <a:ea typeface="ＭＳ Ｐゴシック" pitchFamily="34" charset="-128"/>
              <a:cs typeface="+mn-cs"/>
            </a:endParaRPr>
          </a:p>
        </p:txBody>
      </p:sp>
      <p:pic>
        <p:nvPicPr>
          <p:cNvPr id="7" name="Picture 6" descr="[DECORATIV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Μυθολογία</a:t>
            </a:r>
            <a:endParaRPr lang="en-US" sz="1000" dirty="0">
              <a:solidFill>
                <a:srgbClr val="5075BC"/>
              </a:solidFill>
              <a:ea typeface="ＭＳ Ｐゴシック" pitchFamily="34" charset="-128"/>
              <a:cs typeface="+mn-cs"/>
            </a:endParaRP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Μυθολογία</a:t>
            </a:r>
            <a:endParaRPr lang="en-US" sz="1000" dirty="0">
              <a:solidFill>
                <a:srgbClr val="5075BC"/>
              </a:solidFill>
              <a:ea typeface="ＭＳ Ｐゴシック" pitchFamily="34" charset="-128"/>
              <a:cs typeface="+mn-cs"/>
            </a:endParaRP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Μυθολογία</a:t>
            </a:r>
            <a:endParaRPr lang="en-US" sz="1000" dirty="0">
              <a:solidFill>
                <a:srgbClr val="5075BC"/>
              </a:solidFill>
              <a:ea typeface="ＭＳ Ｐゴシック" pitchFamily="34" charset="-128"/>
              <a:cs typeface="+mn-cs"/>
            </a:endParaRP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Μυθολογία</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opencourses.uoa.gr/courses/ECD5/"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14.png"/><Relationship Id="rId4" Type="http://schemas.openxmlformats.org/officeDocument/2006/relationships/hyperlink" Target="%5b1%5d%20http:/creativecommons.org/licenses/by-nc-sa/4.0/"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hyperlink" Target="https://pixabay.com/en/solar-system-planets-space-414388/"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Λογότυπο Εθνικόν και Καποδιστριακόν Πανεπιστήμιον Αθηνών"/>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79388" y="404813"/>
            <a:ext cx="414813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Τίτλος 1"/>
          <p:cNvSpPr>
            <a:spLocks noGrp="1"/>
          </p:cNvSpPr>
          <p:nvPr>
            <p:ph type="ctrTitle"/>
          </p:nvPr>
        </p:nvSpPr>
        <p:spPr>
          <a:xfrm>
            <a:off x="685800" y="2006600"/>
            <a:ext cx="7772400" cy="1470025"/>
          </a:xfrm>
        </p:spPr>
        <p:txBody>
          <a:bodyPr/>
          <a:lstStyle/>
          <a:p>
            <a:r>
              <a:rPr lang="el-GR" altLang="en-US" sz="4000" dirty="0" smtClean="0"/>
              <a:t>Το Εικονογραφημένο Βιβλίο στην Προσχολική Εκπαίδευση</a:t>
            </a:r>
            <a:endParaRPr lang="el-GR" altLang="en-US" sz="4000" dirty="0" smtClean="0">
              <a:solidFill>
                <a:srgbClr val="5075BC"/>
              </a:solidFill>
            </a:endParaRPr>
          </a:p>
        </p:txBody>
      </p:sp>
      <p:sp>
        <p:nvSpPr>
          <p:cNvPr id="3" name="Υπότιτλος 2"/>
          <p:cNvSpPr>
            <a:spLocks noGrp="1"/>
          </p:cNvSpPr>
          <p:nvPr>
            <p:ph type="subTitle" idx="1"/>
          </p:nvPr>
        </p:nvSpPr>
        <p:spPr>
          <a:xfrm>
            <a:off x="684213" y="3384550"/>
            <a:ext cx="7775575" cy="1752600"/>
          </a:xfrm>
        </p:spPr>
        <p:txBody>
          <a:bodyPr rtlCol="0">
            <a:noAutofit/>
          </a:bodyPr>
          <a:lstStyle/>
          <a:p>
            <a:pPr fontAlgn="auto">
              <a:spcAft>
                <a:spcPts val="0"/>
              </a:spcAft>
              <a:defRPr/>
            </a:pPr>
            <a:r>
              <a:rPr lang="el-GR" sz="2800" dirty="0" smtClean="0">
                <a:solidFill>
                  <a:srgbClr val="5075BC"/>
                </a:solidFill>
                <a:latin typeface="+mj-lt"/>
                <a:ea typeface="+mj-ea"/>
                <a:cs typeface="+mj-cs"/>
              </a:rPr>
              <a:t>Ενότητα </a:t>
            </a:r>
            <a:r>
              <a:rPr lang="en-US" sz="2800" dirty="0" smtClean="0">
                <a:solidFill>
                  <a:srgbClr val="5075BC"/>
                </a:solidFill>
                <a:latin typeface="+mj-lt"/>
                <a:ea typeface="+mj-ea"/>
                <a:cs typeface="+mj-cs"/>
              </a:rPr>
              <a:t>2.1</a:t>
            </a:r>
            <a:r>
              <a:rPr lang="el-GR" sz="2800" dirty="0" smtClean="0">
                <a:solidFill>
                  <a:srgbClr val="5075BC"/>
                </a:solidFill>
                <a:latin typeface="+mj-lt"/>
                <a:ea typeface="+mj-ea"/>
                <a:cs typeface="+mj-cs"/>
              </a:rPr>
              <a:t>:</a:t>
            </a:r>
            <a:r>
              <a:rPr lang="en-US" sz="2800" dirty="0" smtClean="0">
                <a:solidFill>
                  <a:srgbClr val="5075BC"/>
                </a:solidFill>
                <a:latin typeface="+mj-lt"/>
                <a:ea typeface="+mj-ea"/>
                <a:cs typeface="+mj-cs"/>
              </a:rPr>
              <a:t> </a:t>
            </a:r>
            <a:r>
              <a:rPr lang="el-GR" sz="2800" dirty="0" smtClean="0"/>
              <a:t>Μυθολογία</a:t>
            </a:r>
            <a:endParaRPr lang="en-GB" sz="2800" dirty="0" smtClean="0"/>
          </a:p>
          <a:p>
            <a:pPr fontAlgn="auto">
              <a:spcAft>
                <a:spcPts val="0"/>
              </a:spcAft>
              <a:defRPr/>
            </a:pPr>
            <a:endParaRPr lang="el-GR" sz="2800" dirty="0" smtClean="0"/>
          </a:p>
          <a:p>
            <a:pPr fontAlgn="auto">
              <a:spcAft>
                <a:spcPts val="0"/>
              </a:spcAft>
              <a:defRPr/>
            </a:pPr>
            <a:r>
              <a:rPr lang="el-GR" sz="2800" dirty="0" smtClean="0"/>
              <a:t>Αγγελική Γιαννικοπούλου</a:t>
            </a:r>
          </a:p>
          <a:p>
            <a:pPr fontAlgn="auto">
              <a:spcAft>
                <a:spcPts val="0"/>
              </a:spcAft>
              <a:defRPr/>
            </a:pPr>
            <a:r>
              <a:rPr lang="el-GR" sz="2800" dirty="0" smtClean="0"/>
              <a:t>Τμήμα </a:t>
            </a:r>
            <a:r>
              <a:rPr lang="el-GR" sz="2800" dirty="0"/>
              <a:t>Εκπαίδευσης και Αγωγής στην Προσχολική Ηλικία (ΤΕΑΠΗ)</a:t>
            </a:r>
            <a:endParaRPr lang="en-US" sz="2800" dirty="0" smtClean="0"/>
          </a:p>
          <a:p>
            <a:pPr fontAlgn="auto">
              <a:spcAft>
                <a:spcPts val="0"/>
              </a:spcAft>
              <a:defRPr/>
            </a:pPr>
            <a:endParaRPr lang="el-GR" sz="2800" dirty="0" smtClean="0"/>
          </a:p>
        </p:txBody>
      </p:sp>
    </p:spTree>
    <p:custDataLst>
      <p:tags r:id="rId1"/>
    </p:custDataLst>
    <p:extLst>
      <p:ext uri="{BB962C8B-B14F-4D97-AF65-F5344CB8AC3E}">
        <p14:creationId xmlns:p14="http://schemas.microsoft.com/office/powerpoint/2010/main" val="38520618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Μετά την ανάγνωση</a:t>
            </a:r>
          </a:p>
        </p:txBody>
      </p:sp>
      <p:sp>
        <p:nvSpPr>
          <p:cNvPr id="3" name="Θέση περιεχομένου 2"/>
          <p:cNvSpPr>
            <a:spLocks noGrp="1"/>
          </p:cNvSpPr>
          <p:nvPr>
            <p:ph sz="half" idx="1"/>
          </p:nvPr>
        </p:nvSpPr>
        <p:spPr>
          <a:xfrm>
            <a:off x="457200" y="1600200"/>
            <a:ext cx="2530624" cy="4525963"/>
          </a:xfrm>
        </p:spPr>
        <p:txBody>
          <a:bodyPr>
            <a:normAutofit/>
          </a:bodyPr>
          <a:lstStyle/>
          <a:p>
            <a:pPr marL="0" indent="0">
              <a:buNone/>
            </a:pPr>
            <a:r>
              <a:rPr lang="el-GR" sz="2600" dirty="0"/>
              <a:t>Μετά την ανάγνωση του βιβλίου, τα παιδιά έδειξαν με το σώμα τους το ταξίδι του ήλιου: όταν κοιμάται, όταν ξυπνάει. </a:t>
            </a:r>
          </a:p>
          <a:p>
            <a:endParaRPr lang="el-GR" sz="2600" dirty="0"/>
          </a:p>
        </p:txBody>
      </p:sp>
      <p:pic>
        <p:nvPicPr>
          <p:cNvPr id="5" name="Picture 1" descr="Τα παιδιά δείχνουν με το σώμα τους το ταξίδι του ήλιου."/>
          <p:cNvPicPr>
            <a:picLocks noGrp="1" noChangeAspect="1"/>
          </p:cNvPicPr>
          <p:nvPr>
            <p:ph sz="half" idx="2"/>
          </p:nvPr>
        </p:nvPicPr>
        <p:blipFill>
          <a:blip r:embed="rId2"/>
          <a:srcRect/>
          <a:stretch>
            <a:fillRect/>
          </a:stretch>
        </p:blipFill>
        <p:spPr bwMode="auto">
          <a:xfrm>
            <a:off x="3188061" y="1700808"/>
            <a:ext cx="5498739" cy="3384376"/>
          </a:xfrm>
          <a:prstGeom prst="rect">
            <a:avLst/>
          </a:prstGeom>
          <a:noFill/>
          <a:ln w="9525">
            <a:noFill/>
            <a:miter lim="800000"/>
            <a:headEnd/>
            <a:tailEnd/>
          </a:ln>
        </p:spPr>
      </p:pic>
    </p:spTree>
    <p:extLst>
      <p:ext uri="{BB962C8B-B14F-4D97-AF65-F5344CB8AC3E}">
        <p14:creationId xmlns:p14="http://schemas.microsoft.com/office/powerpoint/2010/main" val="1916215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Αναπαριστώντας </a:t>
            </a:r>
            <a:r>
              <a:rPr lang="el-GR" dirty="0"/>
              <a:t>το άρμα του </a:t>
            </a:r>
            <a:r>
              <a:rPr lang="el-GR" dirty="0" smtClean="0"/>
              <a:t>ήλιου (1/2)</a:t>
            </a:r>
            <a:endParaRPr lang="el-GR" dirty="0"/>
          </a:p>
        </p:txBody>
      </p:sp>
      <p:sp>
        <p:nvSpPr>
          <p:cNvPr id="3" name="Θέση περιεχομένου 2"/>
          <p:cNvSpPr>
            <a:spLocks noGrp="1"/>
          </p:cNvSpPr>
          <p:nvPr>
            <p:ph sz="half" idx="1"/>
          </p:nvPr>
        </p:nvSpPr>
        <p:spPr>
          <a:xfrm>
            <a:off x="457200" y="1600200"/>
            <a:ext cx="2818656" cy="4525963"/>
          </a:xfrm>
        </p:spPr>
        <p:txBody>
          <a:bodyPr>
            <a:normAutofit/>
          </a:bodyPr>
          <a:lstStyle/>
          <a:p>
            <a:pPr marL="0" indent="0">
              <a:buNone/>
            </a:pPr>
            <a:r>
              <a:rPr lang="el-GR" sz="2600" dirty="0"/>
              <a:t>Μετά βγήκαμε στην αυλή για να αναπαραστήσουμε το άρμα του ήλιου: Ήλιοι και άλογα. </a:t>
            </a:r>
          </a:p>
          <a:p>
            <a:endParaRPr lang="el-GR" sz="2600" dirty="0"/>
          </a:p>
        </p:txBody>
      </p:sp>
      <p:pic>
        <p:nvPicPr>
          <p:cNvPr id="5" name="Picture 3" descr="Τα παιδιά με μάσκες ήλιου και αλόγου."/>
          <p:cNvPicPr>
            <a:picLocks noGrp="1" noChangeAspect="1"/>
          </p:cNvPicPr>
          <p:nvPr>
            <p:ph sz="half" idx="2"/>
          </p:nvPr>
        </p:nvPicPr>
        <p:blipFill>
          <a:blip r:embed="rId2"/>
          <a:srcRect/>
          <a:stretch>
            <a:fillRect/>
          </a:stretch>
        </p:blipFill>
        <p:spPr bwMode="auto">
          <a:xfrm>
            <a:off x="3563888" y="1600200"/>
            <a:ext cx="5122912" cy="3842183"/>
          </a:xfrm>
          <a:prstGeom prst="rect">
            <a:avLst/>
          </a:prstGeom>
          <a:noFill/>
          <a:ln w="9525">
            <a:noFill/>
            <a:miter lim="800000"/>
            <a:headEnd/>
            <a:tailEnd/>
          </a:ln>
        </p:spPr>
      </p:pic>
    </p:spTree>
    <p:extLst>
      <p:ext uri="{BB962C8B-B14F-4D97-AF65-F5344CB8AC3E}">
        <p14:creationId xmlns:p14="http://schemas.microsoft.com/office/powerpoint/2010/main" val="1376373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Αναπαριστώντας το άρμα του </a:t>
            </a:r>
            <a:r>
              <a:rPr lang="el-GR" dirty="0" smtClean="0"/>
              <a:t>ήλιου (2/2)</a:t>
            </a:r>
            <a:endParaRPr lang="el-GR" dirty="0"/>
          </a:p>
        </p:txBody>
      </p:sp>
      <p:sp>
        <p:nvSpPr>
          <p:cNvPr id="3" name="Θέση περιεχομένου 2"/>
          <p:cNvSpPr>
            <a:spLocks noGrp="1"/>
          </p:cNvSpPr>
          <p:nvPr>
            <p:ph sz="half" idx="1"/>
          </p:nvPr>
        </p:nvSpPr>
        <p:spPr>
          <a:xfrm>
            <a:off x="457200" y="1600200"/>
            <a:ext cx="3106688" cy="4525963"/>
          </a:xfrm>
        </p:spPr>
        <p:txBody>
          <a:bodyPr>
            <a:normAutofit/>
          </a:bodyPr>
          <a:lstStyle/>
          <a:p>
            <a:pPr marL="0" indent="0">
              <a:buNone/>
            </a:pPr>
            <a:r>
              <a:rPr lang="el-GR" sz="2600" dirty="0"/>
              <a:t>Μπρος τα άλογα και πίσω οι ήλιοι, ξεκινήσαμε το ταξίδι από την ανατολή στη δύση, πηγαίνοντας από τη μία άκρη της αυλής ... στην άλλη, και από τη μέρα … στη νύχτα. </a:t>
            </a:r>
          </a:p>
          <a:p>
            <a:endParaRPr lang="el-GR" sz="2600" dirty="0"/>
          </a:p>
        </p:txBody>
      </p:sp>
      <p:pic>
        <p:nvPicPr>
          <p:cNvPr id="5" name="Picture 3" descr="Τα παιδιά με μάσκες ήλιου και αλόγου."/>
          <p:cNvPicPr>
            <a:picLocks noGrp="1" noChangeAspect="1"/>
          </p:cNvPicPr>
          <p:nvPr>
            <p:ph sz="half" idx="2"/>
          </p:nvPr>
        </p:nvPicPr>
        <p:blipFill rotWithShape="1">
          <a:blip r:embed="rId2" cstate="screen">
            <a:extLst>
              <a:ext uri="{28A0092B-C50C-407E-A947-70E740481C1C}">
                <a14:useLocalDpi xmlns:a14="http://schemas.microsoft.com/office/drawing/2010/main"/>
              </a:ext>
            </a:extLst>
          </a:blip>
          <a:srcRect/>
          <a:stretch/>
        </p:blipFill>
        <p:spPr bwMode="auto">
          <a:xfrm>
            <a:off x="3923928" y="1772816"/>
            <a:ext cx="4742077" cy="3821762"/>
          </a:xfrm>
          <a:prstGeom prst="rect">
            <a:avLst/>
          </a:prstGeom>
          <a:noFill/>
          <a:ln w="9525">
            <a:noFill/>
            <a:miter lim="800000"/>
            <a:headEnd/>
            <a:tailEnd/>
          </a:ln>
        </p:spPr>
      </p:pic>
    </p:spTree>
    <p:extLst>
      <p:ext uri="{BB962C8B-B14F-4D97-AF65-F5344CB8AC3E}">
        <p14:creationId xmlns:p14="http://schemas.microsoft.com/office/powerpoint/2010/main" val="9897391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Τελικά</a:t>
            </a:r>
          </a:p>
        </p:txBody>
      </p:sp>
      <p:sp>
        <p:nvSpPr>
          <p:cNvPr id="3" name="Θέση περιεχομένου 2"/>
          <p:cNvSpPr>
            <a:spLocks noGrp="1"/>
          </p:cNvSpPr>
          <p:nvPr>
            <p:ph sz="half" idx="1"/>
          </p:nvPr>
        </p:nvSpPr>
        <p:spPr/>
        <p:txBody>
          <a:bodyPr/>
          <a:lstStyle/>
          <a:p>
            <a:pPr marL="0" indent="0">
              <a:buNone/>
            </a:pPr>
            <a:r>
              <a:rPr lang="el-GR" dirty="0"/>
              <a:t>Τελικά ο κινούμενος ήλιος των αρχαίων Ελλήνων, σήμερα αποδείχθηκε ότι παραμένει ακίνητος. </a:t>
            </a:r>
          </a:p>
          <a:p>
            <a:endParaRPr lang="el-GR" dirty="0"/>
          </a:p>
        </p:txBody>
      </p:sp>
      <p:pic>
        <p:nvPicPr>
          <p:cNvPr id="1026" name="Picture 2" descr="Solar System, Planets, Space, Astronomy, Moon, Mercury"/>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bwMode="auto">
          <a:xfrm>
            <a:off x="4644008" y="1700808"/>
            <a:ext cx="4038600" cy="227171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244408" y="4005064"/>
            <a:ext cx="472173" cy="360040"/>
          </a:xfrm>
          <a:prstGeom prst="rect">
            <a:avLst/>
          </a:prstGeom>
        </p:spPr>
        <p:txBody>
          <a:bodyPr vert="horz" wrap="square" lIns="91440" tIns="45720" rIns="91440" bIns="45720" rtlCol="0" anchor="ctr">
            <a:noAutofit/>
          </a:bodyPr>
          <a:lstStyle/>
          <a:p>
            <a:r>
              <a:rPr lang="el-GR" b="1" dirty="0" smtClean="0">
                <a:latin typeface="+mj-lt"/>
              </a:rPr>
              <a:t>[1]</a:t>
            </a:r>
          </a:p>
        </p:txBody>
      </p:sp>
    </p:spTree>
    <p:custDataLst>
      <p:tags r:id="rId1"/>
    </p:custDataLst>
    <p:extLst>
      <p:ext uri="{BB962C8B-B14F-4D97-AF65-F5344CB8AC3E}">
        <p14:creationId xmlns:p14="http://schemas.microsoft.com/office/powerpoint/2010/main" val="2620372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19672" y="4653136"/>
            <a:ext cx="5501640" cy="1386840"/>
          </a:xfrm>
          <a:prstGeom prst="rect">
            <a:avLst/>
          </a:prstGeom>
        </p:spPr>
      </p:pic>
    </p:spTree>
    <p:custDataLst>
      <p:tags r:id="rId1"/>
    </p:custDataLst>
    <p:extLst>
      <p:ext uri="{BB962C8B-B14F-4D97-AF65-F5344CB8AC3E}">
        <p14:creationId xmlns:p14="http://schemas.microsoft.com/office/powerpoint/2010/main" val="38064584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22485747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  </a:t>
            </a:r>
            <a:endParaRPr lang="el-GR" sz="2000" dirty="0"/>
          </a:p>
        </p:txBody>
      </p:sp>
    </p:spTree>
    <p:extLst>
      <p:ext uri="{BB962C8B-B14F-4D97-AF65-F5344CB8AC3E}">
        <p14:creationId xmlns:p14="http://schemas.microsoft.com/office/powerpoint/2010/main" val="30462730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l-GR" altLang="en-US" smtClean="0"/>
              <a:t>Σημείωμα Αναφοράς</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a:buNone/>
              <a:defRPr/>
            </a:pPr>
            <a:r>
              <a:rPr lang="el-GR" sz="2000" dirty="0" smtClean="0"/>
              <a:t>Copyright </a:t>
            </a:r>
            <a:r>
              <a:rPr lang="el-GR" sz="2000" dirty="0" err="1" smtClean="0"/>
              <a:t>Εθνικόν</a:t>
            </a:r>
            <a:r>
              <a:rPr lang="el-GR" sz="2000" dirty="0" smtClean="0"/>
              <a:t> και </a:t>
            </a:r>
            <a:r>
              <a:rPr lang="el-GR" sz="2000" dirty="0" err="1" smtClean="0"/>
              <a:t>Καποδιστριακόν</a:t>
            </a:r>
            <a:r>
              <a:rPr lang="el-GR" sz="2000" dirty="0" smtClean="0"/>
              <a:t> </a:t>
            </a:r>
            <a:r>
              <a:rPr lang="el-GR" sz="2000" dirty="0" err="1" smtClean="0"/>
              <a:t>Πανεπιστήμιον</a:t>
            </a:r>
            <a:r>
              <a:rPr lang="el-GR" sz="2000" dirty="0" smtClean="0"/>
              <a:t> Αθηνών</a:t>
            </a:r>
            <a:r>
              <a:rPr lang="en-US" sz="2000" dirty="0" smtClean="0"/>
              <a:t>, </a:t>
            </a:r>
            <a:r>
              <a:rPr lang="el-GR" sz="2000" dirty="0" smtClean="0"/>
              <a:t>Αγγελική </a:t>
            </a:r>
            <a:r>
              <a:rPr lang="el-GR" sz="2000" dirty="0" err="1" smtClean="0"/>
              <a:t>Γιαννικοπούλου</a:t>
            </a:r>
            <a:r>
              <a:rPr lang="el-GR" sz="2000" dirty="0" smtClean="0"/>
              <a:t> 2015. </a:t>
            </a:r>
            <a:r>
              <a:rPr lang="el-GR" sz="2000" dirty="0"/>
              <a:t>Καλλιόπη </a:t>
            </a:r>
            <a:r>
              <a:rPr lang="el-GR" sz="2000" dirty="0" err="1" smtClean="0"/>
              <a:t>Καρδούλια</a:t>
            </a:r>
            <a:r>
              <a:rPr lang="el-GR" sz="2000" smtClean="0"/>
              <a:t>, Αγγελική </a:t>
            </a:r>
            <a:r>
              <a:rPr lang="el-GR" sz="2000" dirty="0" err="1" smtClean="0"/>
              <a:t>Γιαννικοπούλου</a:t>
            </a:r>
            <a:r>
              <a:rPr lang="el-GR" sz="2000" dirty="0"/>
              <a:t>. «Το Εικονογραφημένο Βιβλίο στην Προσχολική </a:t>
            </a:r>
            <a:r>
              <a:rPr lang="el-GR" sz="2000" dirty="0" smtClean="0"/>
              <a:t>Εκπαίδευση. Μυθολογία. Ήλιος». </a:t>
            </a:r>
            <a:r>
              <a:rPr lang="el-GR" sz="2000" dirty="0"/>
              <a:t>Έκδοση: </a:t>
            </a:r>
            <a:r>
              <a:rPr lang="el-GR" sz="2000" dirty="0" smtClean="0"/>
              <a:t>1.0</a:t>
            </a:r>
            <a:r>
              <a:rPr lang="el-GR" sz="2000" dirty="0"/>
              <a:t>. Αθήνα </a:t>
            </a:r>
            <a:r>
              <a:rPr lang="el-GR" sz="2000" dirty="0" smtClean="0"/>
              <a:t>2015. </a:t>
            </a:r>
            <a:r>
              <a:rPr lang="el-GR" sz="2000" dirty="0"/>
              <a:t>Διαθέσιμο από τη δικτυακή διεύθυνση: </a:t>
            </a:r>
            <a:r>
              <a:rPr lang="en-GB" sz="2000" dirty="0">
                <a:hlinkClick r:id="rId3" tooltip="Ανοιχτό Μάθημα: Το Εικονογραφημένο Βιβλίο στην Προσχολική Εκπαίδευση"/>
              </a:rPr>
              <a:t>http://opencourses.uoa.gr/courses/ECD5/</a:t>
            </a:r>
            <a:r>
              <a:rPr lang="el-GR" sz="2000" dirty="0"/>
              <a:t>.</a:t>
            </a:r>
          </a:p>
          <a:p>
            <a:pPr fontAlgn="auto">
              <a:spcAft>
                <a:spcPts val="0"/>
              </a:spcAft>
              <a:defRPr/>
            </a:pPr>
            <a:endParaRPr lang="el-GR" sz="2000" dirty="0"/>
          </a:p>
        </p:txBody>
      </p:sp>
    </p:spTree>
    <p:extLst>
      <p:ext uri="{BB962C8B-B14F-4D97-AF65-F5344CB8AC3E}">
        <p14:creationId xmlns:p14="http://schemas.microsoft.com/office/powerpoint/2010/main" val="1105791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161925"/>
            <a:ext cx="8229600" cy="1143000"/>
          </a:xfrm>
        </p:spPr>
        <p:txBody>
          <a:bodyPr/>
          <a:lstStyle/>
          <a:p>
            <a:r>
              <a:rPr lang="el-GR" altLang="en-US" smtClean="0"/>
              <a:t>Σημείωμα Αδειοδότησης</a:t>
            </a:r>
          </a:p>
        </p:txBody>
      </p:sp>
      <p:sp>
        <p:nvSpPr>
          <p:cNvPr id="34819" name="Content Placeholder 2"/>
          <p:cNvSpPr>
            <a:spLocks noGrp="1"/>
          </p:cNvSpPr>
          <p:nvPr>
            <p:ph idx="1"/>
          </p:nvPr>
        </p:nvSpPr>
        <p:spPr>
          <a:xfrm>
            <a:off x="107950" y="765175"/>
            <a:ext cx="8928100" cy="1439863"/>
          </a:xfrm>
        </p:spPr>
        <p:txBody>
          <a:bodyPr>
            <a:normAutofit fontScale="92500" lnSpcReduction="10000"/>
          </a:bodyPr>
          <a:lstStyle/>
          <a:p>
            <a:pPr marL="0" indent="0">
              <a:buFont typeface="Arial" panose="020B0604020202020204" pitchFamily="34" charset="0"/>
              <a:buNone/>
            </a:pPr>
            <a:r>
              <a:rPr lang="el-GR" altLang="en-US" sz="2000" smtClean="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a:buFont typeface="Arial" panose="020B0604020202020204" pitchFamily="34" charset="0"/>
              <a:buNone/>
            </a:pPr>
            <a:endParaRPr lang="el-GR" altLang="en-US" sz="2000" smtClean="0"/>
          </a:p>
        </p:txBody>
      </p:sp>
      <p:pic>
        <p:nvPicPr>
          <p:cNvPr id="34820" name="Picture 22" descr="Λογότυπο για Άδειες χρήσης Creative Commons BY-NC-ND">
            <a:hlinkClick r:id="rId4"/>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748088" y="2420938"/>
            <a:ext cx="1647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7950" y="2924175"/>
            <a:ext cx="9036050" cy="3457575"/>
          </a:xfrm>
          <a:prstGeom prst="rect">
            <a:avLst/>
          </a:prstGeom>
        </p:spPr>
        <p:txBody>
          <a:bodyPr anchor="ctr">
            <a:normAutofit/>
          </a:bodyPr>
          <a:lstStyle/>
          <a:p>
            <a:pPr eaLnBrk="1" fontAlgn="auto" hangingPunct="1">
              <a:spcBef>
                <a:spcPts val="0"/>
              </a:spcBef>
              <a:spcAft>
                <a:spcPts val="0"/>
              </a:spcAft>
              <a:defRPr/>
            </a:pPr>
            <a:r>
              <a:rPr lang="el-GR" dirty="0">
                <a:latin typeface="+mn-lt"/>
              </a:rPr>
              <a:t>[1] http://creativecommons.org/licenses/by-nc-sa/4.0/ </a:t>
            </a:r>
            <a:endParaRPr lang="en-US" dirty="0">
              <a:latin typeface="+mn-lt"/>
            </a:endParaRPr>
          </a:p>
          <a:p>
            <a:pPr eaLnBrk="1" fontAlgn="auto" hangingPunct="1">
              <a:spcBef>
                <a:spcPts val="0"/>
              </a:spcBef>
              <a:spcAft>
                <a:spcPts val="0"/>
              </a:spcAft>
              <a:defRPr/>
            </a:pPr>
            <a:endParaRPr lang="el-GR" dirty="0">
              <a:latin typeface="+mn-lt"/>
            </a:endParaRPr>
          </a:p>
          <a:p>
            <a:pPr eaLnBrk="1" fontAlgn="auto" hangingPunct="1">
              <a:spcBef>
                <a:spcPts val="0"/>
              </a:spcBef>
              <a:spcAft>
                <a:spcPts val="0"/>
              </a:spcAft>
              <a:defRPr/>
            </a:pPr>
            <a:r>
              <a:rPr lang="el-GR" dirty="0">
                <a:latin typeface="+mn-lt"/>
              </a:rPr>
              <a:t>Ως </a:t>
            </a:r>
            <a:r>
              <a:rPr lang="el-GR" b="1" dirty="0">
                <a:latin typeface="+mn-lt"/>
              </a:rPr>
              <a:t>Μη Εμπορική</a:t>
            </a:r>
            <a:r>
              <a:rPr lang="el-GR" dirty="0">
                <a:latin typeface="+mn-lt"/>
              </a:rPr>
              <a:t> ορίζεται η χρήση:</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 δεν περιλαμβάνει άμεσο ή έμμεσο οικονομικό όφελος από τη χρήση του έργου, για τον διανομέα του έργου και </a:t>
            </a:r>
            <a:r>
              <a:rPr lang="el-GR" dirty="0" err="1">
                <a:latin typeface="+mn-lt"/>
              </a:rPr>
              <a:t>αδειοδόχο</a:t>
            </a:r>
            <a:r>
              <a:rPr lang="el-GR" dirty="0">
                <a:latin typeface="+mn-lt"/>
              </a:rPr>
              <a:t>.</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προσπορίζει στον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τόπο.</a:t>
            </a:r>
            <a:endParaRPr lang="en-US" dirty="0">
              <a:latin typeface="+mn-lt"/>
            </a:endParaRPr>
          </a:p>
          <a:p>
            <a:pPr marL="342900" indent="-342900" eaLnBrk="1" fontAlgn="auto" hangingPunct="1">
              <a:spcBef>
                <a:spcPts val="0"/>
              </a:spcBef>
              <a:spcAft>
                <a:spcPts val="0"/>
              </a:spcAft>
              <a:buFont typeface="Arial" panose="020B0604020202020204" pitchFamily="34" charset="0"/>
              <a:buChar char="•"/>
              <a:defRPr/>
            </a:pPr>
            <a:endParaRPr lang="el-GR" dirty="0">
              <a:latin typeface="+mn-lt"/>
            </a:endParaRPr>
          </a:p>
          <a:p>
            <a:pPr eaLnBrk="1" fontAlgn="auto" hangingPunct="1">
              <a:spcBef>
                <a:spcPts val="0"/>
              </a:spcBef>
              <a:spcAft>
                <a:spcPts val="0"/>
              </a:spcAft>
              <a:defRPr/>
            </a:pPr>
            <a:r>
              <a:rPr lang="el-GR" dirty="0">
                <a:latin typeface="+mn-lt"/>
              </a:rPr>
              <a:t>Ο 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p>
        </p:txBody>
      </p:sp>
    </p:spTree>
    <p:custDataLst>
      <p:tags r:id="rId1"/>
    </p:custDataLst>
    <p:extLst>
      <p:ext uri="{BB962C8B-B14F-4D97-AF65-F5344CB8AC3E}">
        <p14:creationId xmlns:p14="http://schemas.microsoft.com/office/powerpoint/2010/main" val="36774192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l-GR" altLang="en-US" smtClean="0"/>
              <a:t>Διατήρηση Σημειωμάτων</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fontAlgn="auto">
              <a:spcAft>
                <a:spcPts val="0"/>
              </a:spcAft>
              <a:buFont typeface="Arial" panose="020B0604020202020204" pitchFamily="34" charset="0"/>
              <a:buNone/>
              <a:defRPr/>
            </a:pPr>
            <a:r>
              <a:rPr lang="el-GR" sz="2400" dirty="0" smtClean="0"/>
              <a:t>Οποιαδήποτε </a:t>
            </a:r>
            <a:r>
              <a:rPr lang="el-GR" sz="2400" dirty="0"/>
              <a:t>αναπαραγωγή ή διασκευή του υλικού θα πρέπει να συμπεριλαμβάνει:</a:t>
            </a:r>
          </a:p>
          <a:p>
            <a:pPr lvl="1" fontAlgn="auto">
              <a:spcAft>
                <a:spcPts val="0"/>
              </a:spcAft>
              <a:buFont typeface="Wingdings" panose="05000000000000000000" pitchFamily="2" charset="2"/>
              <a:buChar char="§"/>
              <a:defRPr/>
            </a:pPr>
            <a:r>
              <a:rPr lang="el-GR" sz="2000" dirty="0" smtClean="0"/>
              <a:t>το Σημείωμα Αν</a:t>
            </a:r>
            <a:r>
              <a:rPr lang="en-US" sz="2000" dirty="0" smtClean="0"/>
              <a:t>α</a:t>
            </a:r>
            <a:r>
              <a:rPr lang="el-GR" sz="2000" dirty="0" smtClean="0"/>
              <a:t>φοράς,</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a:t>
            </a:r>
            <a:r>
              <a:rPr lang="el-GR" sz="2000" dirty="0" err="1" smtClean="0"/>
              <a:t>Αδειοδότησης</a:t>
            </a:r>
            <a:r>
              <a:rPr lang="el-GR" sz="2000" dirty="0" smtClean="0"/>
              <a:t>,</a:t>
            </a:r>
            <a:endParaRPr lang="el-GR" sz="2000" dirty="0"/>
          </a:p>
          <a:p>
            <a:pPr lvl="1" fontAlgn="auto">
              <a:spcAft>
                <a:spcPts val="0"/>
              </a:spcAft>
              <a:buFont typeface="Wingdings" panose="05000000000000000000" pitchFamily="2" charset="2"/>
              <a:buChar char="§"/>
              <a:defRPr/>
            </a:pPr>
            <a:r>
              <a:rPr lang="el-GR" sz="2000" dirty="0" smtClean="0"/>
              <a:t>τη δήλωση Διατήρησης Σημειωμάτων,</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Χρήσης Έργων Τρίτων </a:t>
            </a:r>
            <a:r>
              <a:rPr lang="el-GR" sz="2000" dirty="0"/>
              <a:t>(εφόσον υπάρχει</a:t>
            </a:r>
            <a:r>
              <a:rPr lang="el-GR" sz="2000" dirty="0" smtClean="0"/>
              <a:t>),</a:t>
            </a:r>
            <a:endParaRPr lang="el-GR" sz="2000" dirty="0"/>
          </a:p>
          <a:p>
            <a:pPr marL="0" indent="0" fontAlgn="auto">
              <a:spcAft>
                <a:spcPts val="0"/>
              </a:spcAft>
              <a:buFont typeface="Arial" panose="020B0604020202020204" pitchFamily="34" charset="0"/>
              <a:buNone/>
              <a:defRPr/>
            </a:pPr>
            <a:r>
              <a:rPr lang="el-GR" sz="2400" dirty="0"/>
              <a:t>μαζί με τους </a:t>
            </a:r>
            <a:r>
              <a:rPr lang="el-GR" sz="2400" dirty="0" smtClean="0"/>
              <a:t>συνοδευτικούς </a:t>
            </a:r>
            <a:r>
              <a:rPr lang="el-GR" sz="2400" dirty="0" err="1" smtClean="0"/>
              <a:t>υπερσυνδέσμους</a:t>
            </a:r>
            <a:r>
              <a:rPr lang="el-GR" sz="2400" dirty="0"/>
              <a:t>.</a:t>
            </a:r>
          </a:p>
          <a:p>
            <a:pPr fontAlgn="auto">
              <a:spcAft>
                <a:spcPts val="0"/>
              </a:spcAft>
              <a:defRPr/>
            </a:pPr>
            <a:endParaRPr lang="el-GR" sz="2000" dirty="0"/>
          </a:p>
        </p:txBody>
      </p:sp>
    </p:spTree>
    <p:extLst>
      <p:ext uri="{BB962C8B-B14F-4D97-AF65-F5344CB8AC3E}">
        <p14:creationId xmlns:p14="http://schemas.microsoft.com/office/powerpoint/2010/main" val="27224980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Διδακτική Πρακτική</a:t>
            </a:r>
            <a:endParaRPr lang="en-GB" dirty="0"/>
          </a:p>
        </p:txBody>
      </p:sp>
      <p:sp>
        <p:nvSpPr>
          <p:cNvPr id="9" name="Ορθογώνιο 8"/>
          <p:cNvSpPr/>
          <p:nvPr/>
        </p:nvSpPr>
        <p:spPr>
          <a:xfrm>
            <a:off x="395536" y="1656000"/>
            <a:ext cx="2880320" cy="830997"/>
          </a:xfrm>
          <a:prstGeom prst="rect">
            <a:avLst/>
          </a:prstGeom>
        </p:spPr>
        <p:txBody>
          <a:bodyPr wrap="square">
            <a:spAutoFit/>
          </a:bodyPr>
          <a:lstStyle/>
          <a:p>
            <a:r>
              <a:rPr lang="el-GR" sz="2400" b="1" dirty="0"/>
              <a:t>Διδακτική </a:t>
            </a:r>
            <a:r>
              <a:rPr lang="el-GR" sz="2400" b="1" dirty="0" smtClean="0"/>
              <a:t>πρακτική</a:t>
            </a:r>
            <a:r>
              <a:rPr lang="en-GB" sz="2400" dirty="0" smtClean="0"/>
              <a:t>:</a:t>
            </a:r>
            <a:r>
              <a:rPr lang="el-GR" sz="2400" dirty="0" smtClean="0"/>
              <a:t> </a:t>
            </a:r>
            <a:endParaRPr lang="el-GR" sz="2400" dirty="0"/>
          </a:p>
          <a:p>
            <a:r>
              <a:rPr lang="el-GR" sz="2400" dirty="0"/>
              <a:t>Καλλιόπη </a:t>
            </a:r>
            <a:r>
              <a:rPr lang="el-GR" sz="2400" dirty="0" err="1" smtClean="0"/>
              <a:t>Καρδούλια</a:t>
            </a:r>
            <a:r>
              <a:rPr lang="el-GR" sz="2400" dirty="0" smtClean="0"/>
              <a:t>.</a:t>
            </a:r>
            <a:endParaRPr lang="el-GR" sz="2400" dirty="0"/>
          </a:p>
        </p:txBody>
      </p:sp>
      <p:sp>
        <p:nvSpPr>
          <p:cNvPr id="13" name="Ορθογώνιο 12"/>
          <p:cNvSpPr/>
          <p:nvPr/>
        </p:nvSpPr>
        <p:spPr>
          <a:xfrm>
            <a:off x="3563888" y="1656000"/>
            <a:ext cx="2664296" cy="830997"/>
          </a:xfrm>
          <a:prstGeom prst="rect">
            <a:avLst/>
          </a:prstGeom>
        </p:spPr>
        <p:txBody>
          <a:bodyPr wrap="square">
            <a:spAutoFit/>
          </a:bodyPr>
          <a:lstStyle/>
          <a:p>
            <a:pPr>
              <a:spcBef>
                <a:spcPts val="1000"/>
              </a:spcBef>
            </a:pPr>
            <a:r>
              <a:rPr lang="el-GR" sz="2400" b="1" dirty="0"/>
              <a:t>Μυθολογικό θέμα</a:t>
            </a:r>
            <a:r>
              <a:rPr lang="el-GR" sz="2400" dirty="0"/>
              <a:t>: </a:t>
            </a:r>
          </a:p>
          <a:p>
            <a:r>
              <a:rPr lang="el-GR" altLang="en-US" sz="2400" dirty="0" smtClean="0"/>
              <a:t>Ο Ήλιος.</a:t>
            </a:r>
            <a:endParaRPr lang="el-GR" altLang="en-US" sz="2400" dirty="0"/>
          </a:p>
        </p:txBody>
      </p:sp>
      <p:sp>
        <p:nvSpPr>
          <p:cNvPr id="7" name="Θέση περιεχομένου 6"/>
          <p:cNvSpPr>
            <a:spLocks noGrp="1"/>
          </p:cNvSpPr>
          <p:nvPr>
            <p:ph idx="1"/>
          </p:nvPr>
        </p:nvSpPr>
        <p:spPr>
          <a:xfrm>
            <a:off x="395536" y="2564904"/>
            <a:ext cx="7776864" cy="3528392"/>
          </a:xfrm>
        </p:spPr>
        <p:txBody>
          <a:bodyPr>
            <a:noAutofit/>
          </a:bodyPr>
          <a:lstStyle/>
          <a:p>
            <a:pPr marL="0" indent="0">
              <a:spcBef>
                <a:spcPts val="1000"/>
              </a:spcBef>
              <a:buNone/>
            </a:pPr>
            <a:r>
              <a:rPr lang="el-GR" altLang="en-US" sz="2400" b="1" dirty="0" smtClean="0"/>
              <a:t>Βιβλία</a:t>
            </a:r>
            <a:r>
              <a:rPr lang="el-GR" altLang="en-US" sz="2400" dirty="0" smtClean="0"/>
              <a:t>: </a:t>
            </a:r>
            <a:r>
              <a:rPr lang="el-GR" sz="2400" dirty="0" err="1" smtClean="0"/>
              <a:t>Ζαραμπούκα</a:t>
            </a:r>
            <a:r>
              <a:rPr lang="el-GR" sz="2400" dirty="0"/>
              <a:t>, Σοφία. </a:t>
            </a:r>
            <a:r>
              <a:rPr lang="el-GR" sz="2400" b="1" dirty="0"/>
              <a:t>Μυθολογία 6: Η Ηώς, ο Ήλιος, ο Φαέθων, η Σελήνη και ο Παν </a:t>
            </a:r>
            <a:r>
              <a:rPr lang="el-GR" sz="2400" dirty="0"/>
              <a:t>/ Σοφία </a:t>
            </a:r>
            <a:r>
              <a:rPr lang="el-GR" sz="2400" dirty="0" err="1"/>
              <a:t>Ζαραμπούκα</a:t>
            </a:r>
            <a:r>
              <a:rPr lang="el-GR" sz="2400" dirty="0"/>
              <a:t> · εικονογράφηση Σοφία </a:t>
            </a:r>
            <a:r>
              <a:rPr lang="el-GR" sz="2400" dirty="0" err="1"/>
              <a:t>Ζαραμπούκα</a:t>
            </a:r>
            <a:r>
              <a:rPr lang="el-GR" sz="2400" dirty="0"/>
              <a:t>. - 8η </a:t>
            </a:r>
            <a:r>
              <a:rPr lang="el-GR" sz="2400" dirty="0" err="1"/>
              <a:t>έκδ</a:t>
            </a:r>
            <a:r>
              <a:rPr lang="el-GR" sz="2400" dirty="0"/>
              <a:t>. - Αθήνα : Κέδρος, 1997</a:t>
            </a:r>
            <a:r>
              <a:rPr lang="el-GR" sz="2400" dirty="0" smtClean="0"/>
              <a:t>.</a:t>
            </a:r>
          </a:p>
          <a:p>
            <a:pPr marL="0" indent="0">
              <a:spcBef>
                <a:spcPts val="1800"/>
              </a:spcBef>
              <a:buNone/>
            </a:pPr>
            <a:r>
              <a:rPr lang="el-GR" sz="2400" b="1" dirty="0"/>
              <a:t>Φαέθων</a:t>
            </a:r>
            <a:r>
              <a:rPr lang="el-GR" sz="2400" dirty="0"/>
              <a:t> / διασκευή Μενέλαος Στεφανίδης · εικονογράφηση Γιάννης Στεφανίδης. - 7η </a:t>
            </a:r>
            <a:r>
              <a:rPr lang="el-GR" sz="2400" dirty="0" err="1"/>
              <a:t>έκδ</a:t>
            </a:r>
            <a:r>
              <a:rPr lang="el-GR" sz="2400" dirty="0"/>
              <a:t>. - </a:t>
            </a:r>
            <a:r>
              <a:rPr lang="el-GR" sz="2400" dirty="0" smtClean="0"/>
              <a:t>Αθήνα: </a:t>
            </a:r>
            <a:r>
              <a:rPr lang="el-GR" sz="2400" dirty="0"/>
              <a:t>Σίγμα, 1995.</a:t>
            </a:r>
            <a:endParaRPr lang="en-GB" sz="2400" dirty="0"/>
          </a:p>
        </p:txBody>
      </p:sp>
    </p:spTree>
    <p:custDataLst>
      <p:tags r:id="rId1"/>
    </p:custDataLst>
    <p:extLst>
      <p:ext uri="{BB962C8B-B14F-4D97-AF65-F5344CB8AC3E}">
        <p14:creationId xmlns:p14="http://schemas.microsoft.com/office/powerpoint/2010/main" val="18299294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dirty="0" smtClean="0"/>
              <a:t>Εικόνα 1: </a:t>
            </a:r>
            <a:r>
              <a:rPr lang="el-GR" sz="2000" dirty="0" smtClean="0">
                <a:hlinkClick r:id="rId3"/>
              </a:rPr>
              <a:t>Ηλιακό </a:t>
            </a:r>
            <a:r>
              <a:rPr lang="el-GR" sz="2000" dirty="0">
                <a:hlinkClick r:id="rId3"/>
              </a:rPr>
              <a:t>Σύστημα</a:t>
            </a:r>
            <a:r>
              <a:rPr lang="el-GR" sz="2000" dirty="0"/>
              <a:t>, </a:t>
            </a:r>
            <a:r>
              <a:rPr lang="en-GB" sz="2000" dirty="0"/>
              <a:t>CC0 Public Domain, </a:t>
            </a:r>
            <a:r>
              <a:rPr lang="en-GB" sz="2000" dirty="0" err="1"/>
              <a:t>Pixabay</a:t>
            </a:r>
            <a:r>
              <a:rPr lang="en-GB" sz="2000" dirty="0"/>
              <a:t>.</a:t>
            </a:r>
            <a:endParaRPr lang="el-GR" sz="2000" dirty="0">
              <a:solidFill>
                <a:srgbClr val="FF0000"/>
              </a:solidFill>
            </a:endParaRPr>
          </a:p>
        </p:txBody>
      </p:sp>
    </p:spTree>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Εισαγωγή</a:t>
            </a:r>
            <a:endParaRPr lang="el-GR" dirty="0"/>
          </a:p>
        </p:txBody>
      </p:sp>
      <p:sp>
        <p:nvSpPr>
          <p:cNvPr id="4" name="Θέση περιεχομένου 3"/>
          <p:cNvSpPr>
            <a:spLocks noGrp="1"/>
          </p:cNvSpPr>
          <p:nvPr>
            <p:ph idx="1"/>
          </p:nvPr>
        </p:nvSpPr>
        <p:spPr/>
        <p:txBody>
          <a:bodyPr>
            <a:noAutofit/>
          </a:bodyPr>
          <a:lstStyle/>
          <a:p>
            <a:pPr marL="0" indent="0">
              <a:buNone/>
            </a:pPr>
            <a:r>
              <a:rPr lang="el-GR" dirty="0"/>
              <a:t>Στη θεματική αυτή με αφορμή την περιοχή στην οποία βρίσκεται το νηπιαγωγείο (Ηλιούπολη) ασχοληθήκαμε με το μύθο του Ήλιου στην αρχαία Ελλάδα. Πιο συγκεκριμένα, με τις δραστηριότητες που θα παρουσιαστούν παρακάτω στόχος μας ήταν να δούμε τι είναι ο ήλιος στην πραγματικότητα και πώς τον ερμήνευσαν οι αρχαίοι Έλληνες με ένα μύθο.</a:t>
            </a:r>
          </a:p>
          <a:p>
            <a:endParaRPr lang="el-GR" dirty="0"/>
          </a:p>
        </p:txBody>
      </p:sp>
    </p:spTree>
    <p:extLst>
      <p:ext uri="{BB962C8B-B14F-4D97-AF65-F5344CB8AC3E}">
        <p14:creationId xmlns:p14="http://schemas.microsoft.com/office/powerpoint/2010/main" val="2376321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smtClean="0"/>
              <a:t>Δημιουργώντας μάσκες </a:t>
            </a:r>
            <a:r>
              <a:rPr lang="el-GR" dirty="0"/>
              <a:t>ήλιου και </a:t>
            </a:r>
            <a:r>
              <a:rPr lang="el-GR" dirty="0" smtClean="0"/>
              <a:t>αλόγου (1/2)</a:t>
            </a:r>
            <a:endParaRPr lang="el-GR" dirty="0"/>
          </a:p>
        </p:txBody>
      </p:sp>
      <p:sp>
        <p:nvSpPr>
          <p:cNvPr id="5" name="Θέση περιεχομένου 4"/>
          <p:cNvSpPr>
            <a:spLocks noGrp="1"/>
          </p:cNvSpPr>
          <p:nvPr>
            <p:ph sz="half" idx="1"/>
          </p:nvPr>
        </p:nvSpPr>
        <p:spPr/>
        <p:txBody>
          <a:bodyPr/>
          <a:lstStyle/>
          <a:p>
            <a:pPr marL="0" indent="0">
              <a:buNone/>
            </a:pPr>
            <a:r>
              <a:rPr lang="el-GR" dirty="0"/>
              <a:t>Αρχικά δημιουργήσαμε μάσκες ήλιου και αλόγου, τις οποίες έκοψαν και χρωμάτισαν τα παιδιά. Μιας και βρισκόμασταν στην εβδομάδα της αποκριάς, οι μάσκες αποτελούσαν ένα επίκαιρο θέμα.</a:t>
            </a:r>
          </a:p>
          <a:p>
            <a:endParaRPr lang="el-GR" dirty="0"/>
          </a:p>
        </p:txBody>
      </p:sp>
      <p:pic>
        <p:nvPicPr>
          <p:cNvPr id="7" name="Θέση περιεχομένου 6" descr="μάσκες ήλιου και αλόγου."/>
          <p:cNvPicPr>
            <a:picLocks noGrp="1" noChangeAspect="1"/>
          </p:cNvPicPr>
          <p:nvPr>
            <p:ph sz="half" idx="2"/>
          </p:nvPr>
        </p:nvPicPr>
        <p:blipFill>
          <a:blip r:embed="rId2">
            <a:extLst>
              <a:ext uri="{28A0092B-C50C-407E-A947-70E740481C1C}">
                <a14:useLocalDpi xmlns:a14="http://schemas.microsoft.com/office/drawing/2010/main"/>
              </a:ext>
            </a:extLst>
          </a:blip>
          <a:stretch>
            <a:fillRect/>
          </a:stretch>
        </p:blipFill>
        <p:spPr>
          <a:xfrm>
            <a:off x="4644008" y="1600200"/>
            <a:ext cx="4042791" cy="4525963"/>
          </a:xfrm>
        </p:spPr>
      </p:pic>
    </p:spTree>
    <p:extLst>
      <p:ext uri="{BB962C8B-B14F-4D97-AF65-F5344CB8AC3E}">
        <p14:creationId xmlns:p14="http://schemas.microsoft.com/office/powerpoint/2010/main" val="3610960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Δημιουργώντας μάσκες ήλιου και αλόγου </a:t>
            </a:r>
            <a:r>
              <a:rPr lang="el-GR" dirty="0" smtClean="0"/>
              <a:t>(2/2</a:t>
            </a:r>
            <a:r>
              <a:rPr lang="el-GR" dirty="0"/>
              <a:t>)</a:t>
            </a:r>
          </a:p>
        </p:txBody>
      </p:sp>
      <p:pic>
        <p:nvPicPr>
          <p:cNvPr id="5" name="Picture 1" descr="Μάσκα ήλιου."/>
          <p:cNvPicPr>
            <a:picLocks noGrp="1" noChangeAspect="1"/>
          </p:cNvPicPr>
          <p:nvPr>
            <p:ph sz="half" idx="1"/>
          </p:nvPr>
        </p:nvPicPr>
        <p:blipFill>
          <a:blip r:embed="rId2" cstate="screen">
            <a:extLst>
              <a:ext uri="{28A0092B-C50C-407E-A947-70E740481C1C}">
                <a14:useLocalDpi xmlns:a14="http://schemas.microsoft.com/office/drawing/2010/main"/>
              </a:ext>
            </a:extLst>
          </a:blip>
          <a:srcRect/>
          <a:stretch>
            <a:fillRect/>
          </a:stretch>
        </p:blipFill>
        <p:spPr bwMode="auto">
          <a:xfrm>
            <a:off x="604266" y="2496153"/>
            <a:ext cx="3744468" cy="2734056"/>
          </a:xfrm>
          <a:prstGeom prst="rect">
            <a:avLst/>
          </a:prstGeom>
          <a:noFill/>
          <a:ln w="9525">
            <a:noFill/>
            <a:miter lim="800000"/>
            <a:headEnd/>
            <a:tailEnd/>
          </a:ln>
        </p:spPr>
      </p:pic>
      <p:pic>
        <p:nvPicPr>
          <p:cNvPr id="6" name="Picture 1" descr="Μάσκα αλόγου."/>
          <p:cNvPicPr>
            <a:picLocks noGrp="1" noChangeAspect="1"/>
          </p:cNvPicPr>
          <p:nvPr>
            <p:ph sz="half" idx="2"/>
          </p:nvPr>
        </p:nvPicPr>
        <p:blipFill>
          <a:blip r:embed="rId3" cstate="screen">
            <a:extLst>
              <a:ext uri="{28A0092B-C50C-407E-A947-70E740481C1C}">
                <a14:useLocalDpi xmlns:a14="http://schemas.microsoft.com/office/drawing/2010/main"/>
              </a:ext>
            </a:extLst>
          </a:blip>
          <a:srcRect/>
          <a:stretch>
            <a:fillRect/>
          </a:stretch>
        </p:blipFill>
        <p:spPr bwMode="auto">
          <a:xfrm>
            <a:off x="4788023" y="2496153"/>
            <a:ext cx="3703301" cy="2734056"/>
          </a:xfrm>
          <a:prstGeom prst="rect">
            <a:avLst/>
          </a:prstGeom>
          <a:noFill/>
          <a:ln w="9525">
            <a:noFill/>
            <a:miter lim="800000"/>
            <a:headEnd/>
            <a:tailEnd/>
          </a:ln>
        </p:spPr>
      </p:pic>
    </p:spTree>
    <p:extLst>
      <p:ext uri="{BB962C8B-B14F-4D97-AF65-F5344CB8AC3E}">
        <p14:creationId xmlns:p14="http://schemas.microsoft.com/office/powerpoint/2010/main" val="208489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smtClean="0"/>
              <a:t>Συζήτηση (1/2)</a:t>
            </a:r>
            <a:endParaRPr lang="el-GR" dirty="0"/>
          </a:p>
        </p:txBody>
      </p:sp>
      <p:sp>
        <p:nvSpPr>
          <p:cNvPr id="6" name="Θέση περιεχομένου 5"/>
          <p:cNvSpPr>
            <a:spLocks noGrp="1"/>
          </p:cNvSpPr>
          <p:nvPr>
            <p:ph idx="1"/>
          </p:nvPr>
        </p:nvSpPr>
        <p:spPr/>
        <p:txBody>
          <a:bodyPr/>
          <a:lstStyle/>
          <a:p>
            <a:pPr marL="0" indent="0">
              <a:buNone/>
            </a:pPr>
            <a:r>
              <a:rPr lang="el-GR" dirty="0"/>
              <a:t>Έχοντας ετοιμάσει τις μάσκες μας ξεκινήσαμε τη συζήτηση σχετικά με την περιοχή που μένουν τα παιδιά, την Ηλιούπολη. Ποια είναι και γιατί λέγεται έτσι; Μιλήσαμε λίγο και για άλλες τέτοιες πόλεις, πραγματικές ή φανταστικές, όπως την Αργυρούπολη, τη </a:t>
            </a:r>
            <a:r>
              <a:rPr lang="el-GR" dirty="0" err="1"/>
              <a:t>Ντενεκεδούπολη</a:t>
            </a:r>
            <a:r>
              <a:rPr lang="el-GR" dirty="0"/>
              <a:t>, την </a:t>
            </a:r>
            <a:r>
              <a:rPr lang="el-GR" dirty="0" err="1"/>
              <a:t>Παραμυθούπολη</a:t>
            </a:r>
            <a:r>
              <a:rPr lang="el-GR" dirty="0"/>
              <a:t>. Είπαμε πως η Ηλιούπολη είναι η πόλη του ήλιου. </a:t>
            </a:r>
          </a:p>
        </p:txBody>
      </p:sp>
    </p:spTree>
    <p:extLst>
      <p:ext uri="{BB962C8B-B14F-4D97-AF65-F5344CB8AC3E}">
        <p14:creationId xmlns:p14="http://schemas.microsoft.com/office/powerpoint/2010/main" val="1439680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Συζήτηση (2/2)</a:t>
            </a:r>
            <a:endParaRPr lang="el-GR" dirty="0"/>
          </a:p>
        </p:txBody>
      </p:sp>
      <p:sp>
        <p:nvSpPr>
          <p:cNvPr id="6" name="Θέση περιεχομένου 5"/>
          <p:cNvSpPr>
            <a:spLocks noGrp="1"/>
          </p:cNvSpPr>
          <p:nvPr>
            <p:ph sz="half" idx="2"/>
          </p:nvPr>
        </p:nvSpPr>
        <p:spPr/>
        <p:txBody>
          <a:bodyPr/>
          <a:lstStyle/>
          <a:p>
            <a:pPr marL="0" indent="0">
              <a:buNone/>
            </a:pPr>
            <a:r>
              <a:rPr lang="el-GR" dirty="0"/>
              <a:t>Συζητήσαμε για τον πλανήτη αυτόν, που είναι το κέντρο του ηλιακού μας συστήματος, και τα παιδιά μου είπαν χαρακτηριστικά ότι βγάζει πολύ φως και ζέστη κι ότι καίει πολύ. </a:t>
            </a:r>
          </a:p>
          <a:p>
            <a:endParaRPr lang="el-GR" dirty="0"/>
          </a:p>
        </p:txBody>
      </p:sp>
      <p:pic>
        <p:nvPicPr>
          <p:cNvPr id="7" name="Picture 2" descr="ηλιακό σύστημα"/>
          <p:cNvPicPr>
            <a:picLocks noGrp="1" noChangeAspect="1"/>
          </p:cNvPicPr>
          <p:nvPr>
            <p:ph sz="half" idx="1"/>
          </p:nvPr>
        </p:nvPicPr>
        <p:blipFill rotWithShape="1">
          <a:blip r:embed="rId2" cstate="screen">
            <a:extLst>
              <a:ext uri="{28A0092B-C50C-407E-A947-70E740481C1C}">
                <a14:useLocalDpi xmlns:a14="http://schemas.microsoft.com/office/drawing/2010/main"/>
              </a:ext>
            </a:extLst>
          </a:blip>
          <a:srcRect/>
          <a:stretch/>
        </p:blipFill>
        <p:spPr bwMode="auto">
          <a:xfrm>
            <a:off x="457201" y="1634066"/>
            <a:ext cx="3826768" cy="3667141"/>
          </a:xfrm>
          <a:prstGeom prst="rect">
            <a:avLst/>
          </a:prstGeom>
          <a:noFill/>
          <a:ln w="9525">
            <a:noFill/>
            <a:miter lim="800000"/>
            <a:headEnd/>
            <a:tailEnd/>
          </a:ln>
        </p:spPr>
      </p:pic>
    </p:spTree>
    <p:extLst>
      <p:ext uri="{BB962C8B-B14F-4D97-AF65-F5344CB8AC3E}">
        <p14:creationId xmlns:p14="http://schemas.microsoft.com/office/powerpoint/2010/main" val="1341728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Το γαϊτανάκι </a:t>
            </a:r>
            <a:r>
              <a:rPr lang="el-GR" dirty="0"/>
              <a:t>των πλανητών</a:t>
            </a:r>
          </a:p>
        </p:txBody>
      </p:sp>
      <p:sp>
        <p:nvSpPr>
          <p:cNvPr id="3" name="Θέση περιεχομένου 2"/>
          <p:cNvSpPr>
            <a:spLocks noGrp="1"/>
          </p:cNvSpPr>
          <p:nvPr>
            <p:ph sz="half" idx="1"/>
          </p:nvPr>
        </p:nvSpPr>
        <p:spPr>
          <a:xfrm>
            <a:off x="457200" y="1600200"/>
            <a:ext cx="2962672" cy="4525963"/>
          </a:xfrm>
        </p:spPr>
        <p:txBody>
          <a:bodyPr>
            <a:normAutofit/>
          </a:bodyPr>
          <a:lstStyle/>
          <a:p>
            <a:pPr marL="0" indent="0">
              <a:buNone/>
            </a:pPr>
            <a:r>
              <a:rPr lang="el-GR" sz="2600" dirty="0"/>
              <a:t>Έπειτα, παίξαμε το </a:t>
            </a:r>
            <a:r>
              <a:rPr lang="el-GR" sz="2600" dirty="0" smtClean="0"/>
              <a:t>«γαϊτανάκι </a:t>
            </a:r>
            <a:r>
              <a:rPr lang="el-GR" sz="2600" dirty="0"/>
              <a:t>των </a:t>
            </a:r>
            <a:r>
              <a:rPr lang="el-GR" sz="2600" dirty="0" smtClean="0"/>
              <a:t>πλανητών» </a:t>
            </a:r>
            <a:r>
              <a:rPr lang="el-GR" sz="2600" dirty="0"/>
              <a:t>με μουσική το </a:t>
            </a:r>
            <a:r>
              <a:rPr lang="el-GR" sz="2600" dirty="0" smtClean="0"/>
              <a:t>«Καλημέρα ήλιε», </a:t>
            </a:r>
            <a:r>
              <a:rPr lang="el-GR" sz="2600" dirty="0"/>
              <a:t>του Μάνου </a:t>
            </a:r>
            <a:r>
              <a:rPr lang="el-GR" sz="2600" dirty="0" err="1"/>
              <a:t>Λοΐζου</a:t>
            </a:r>
            <a:r>
              <a:rPr lang="el-GR" sz="2600" dirty="0"/>
              <a:t>. </a:t>
            </a:r>
            <a:endParaRPr lang="el-GR" sz="2600" dirty="0" smtClean="0"/>
          </a:p>
          <a:p>
            <a:pPr marL="0" indent="0">
              <a:buNone/>
            </a:pPr>
            <a:r>
              <a:rPr lang="el-GR" sz="2600" dirty="0" smtClean="0"/>
              <a:t>Στη </a:t>
            </a:r>
            <a:r>
              <a:rPr lang="el-GR" sz="2600" dirty="0"/>
              <a:t>μέση στεκόταν το παιδί-ήλιος.</a:t>
            </a:r>
          </a:p>
          <a:p>
            <a:endParaRPr lang="el-GR" sz="2600" dirty="0"/>
          </a:p>
        </p:txBody>
      </p:sp>
      <p:pic>
        <p:nvPicPr>
          <p:cNvPr id="5" name="Θέση περιεχομένου 4" descr="το «γαϊτανάκι των πλανητών»"/>
          <p:cNvPicPr>
            <a:picLocks noGrp="1" noChangeAspect="1"/>
          </p:cNvPicPr>
          <p:nvPr>
            <p:ph sz="half" idx="2"/>
          </p:nvPr>
        </p:nvPicPr>
        <p:blipFill>
          <a:blip r:embed="rId2"/>
          <a:stretch>
            <a:fillRect/>
          </a:stretch>
        </p:blipFill>
        <p:spPr>
          <a:xfrm>
            <a:off x="3555091" y="1700808"/>
            <a:ext cx="5131709" cy="3533940"/>
          </a:xfrm>
          <a:prstGeom prst="rect">
            <a:avLst/>
          </a:prstGeom>
        </p:spPr>
      </p:pic>
    </p:spTree>
    <p:extLst>
      <p:ext uri="{BB962C8B-B14F-4D97-AF65-F5344CB8AC3E}">
        <p14:creationId xmlns:p14="http://schemas.microsoft.com/office/powerpoint/2010/main" val="2089000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Ανάγνωση του βιβλίου</a:t>
            </a:r>
            <a:endParaRPr lang="el-GR" dirty="0"/>
          </a:p>
        </p:txBody>
      </p:sp>
      <p:sp>
        <p:nvSpPr>
          <p:cNvPr id="3" name="Θέση περιεχομένου 2"/>
          <p:cNvSpPr>
            <a:spLocks noGrp="1"/>
          </p:cNvSpPr>
          <p:nvPr>
            <p:ph sz="half" idx="1"/>
          </p:nvPr>
        </p:nvSpPr>
        <p:spPr>
          <a:xfrm>
            <a:off x="457200" y="1600200"/>
            <a:ext cx="4402832" cy="4525963"/>
          </a:xfrm>
        </p:spPr>
        <p:txBody>
          <a:bodyPr>
            <a:noAutofit/>
          </a:bodyPr>
          <a:lstStyle/>
          <a:p>
            <a:pPr marL="0" indent="0">
              <a:buNone/>
            </a:pPr>
            <a:r>
              <a:rPr lang="el-GR" sz="2600" dirty="0"/>
              <a:t>Στη συνέχεια, γυρίσαμε στην τάξη και είπα στα παιδιά ότι θα διαβάσουμε μια ιστορία για το πώς έβλεπαν οι αρχαίοι Έλληνες τον ήλιο. Τους εξήγησα ότι τον είχαν κάνει θεό, και συγκεκριμένα το θεό του φωτός και είχαν φτιάξει ένα μύθο γι’ αυτόν για να εξηγήσουν την εναλλαγή μέρας-νύχτας.</a:t>
            </a:r>
          </a:p>
          <a:p>
            <a:endParaRPr lang="el-GR" sz="2600" dirty="0"/>
          </a:p>
        </p:txBody>
      </p:sp>
      <p:pic>
        <p:nvPicPr>
          <p:cNvPr id="5" name="Picture 1" descr="Η νηπιαγωγός διαβάζει το βιβλίο."/>
          <p:cNvPicPr>
            <a:picLocks noGrp="1" noChangeAspect="1"/>
          </p:cNvPicPr>
          <p:nvPr>
            <p:ph sz="half" idx="2"/>
          </p:nvPr>
        </p:nvPicPr>
        <p:blipFill rotWithShape="1">
          <a:blip r:embed="rId2" cstate="screen">
            <a:extLst>
              <a:ext uri="{28A0092B-C50C-407E-A947-70E740481C1C}">
                <a14:useLocalDpi xmlns:a14="http://schemas.microsoft.com/office/drawing/2010/main"/>
              </a:ext>
            </a:extLst>
          </a:blip>
          <a:srcRect/>
          <a:stretch/>
        </p:blipFill>
        <p:spPr bwMode="auto">
          <a:xfrm>
            <a:off x="5105827" y="1772816"/>
            <a:ext cx="3580974" cy="3960440"/>
          </a:xfrm>
          <a:prstGeom prst="rect">
            <a:avLst/>
          </a:prstGeom>
          <a:noFill/>
          <a:ln w="9525">
            <a:noFill/>
            <a:miter lim="800000"/>
            <a:headEnd/>
            <a:tailEnd/>
          </a:ln>
        </p:spPr>
      </p:pic>
    </p:spTree>
    <p:extLst>
      <p:ext uri="{BB962C8B-B14F-4D97-AF65-F5344CB8AC3E}">
        <p14:creationId xmlns:p14="http://schemas.microsoft.com/office/powerpoint/2010/main" val="15720036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ZHAW.ACCESSIBILITYADDIN.CHECKTIMEDATE" val="10/29/2015 12:46:54 AM"/>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42,10243,3,"/>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4,9,13,7,"/>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2,3,1026,5,"/>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7,"/>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34818,34819,34820,6,"/>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C33E8419-B112-4582-BD9E-5DE74BFF892F}">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2145</TotalTime>
  <Words>809</Words>
  <Application>Microsoft Office PowerPoint</Application>
  <PresentationFormat>On-screen Show (4:3)</PresentationFormat>
  <Paragraphs>72</Paragraphs>
  <Slides>20</Slides>
  <Notes>8</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Θέμα του Office</vt:lpstr>
      <vt:lpstr>Το Εικονογραφημένο Βιβλίο στην Προσχολική Εκπαίδευση</vt:lpstr>
      <vt:lpstr>Διδακτική Πρακτική</vt:lpstr>
      <vt:lpstr>Εισαγωγή</vt:lpstr>
      <vt:lpstr>Δημιουργώντας μάσκες ήλιου και αλόγου (1/2)</vt:lpstr>
      <vt:lpstr>Δημιουργώντας μάσκες ήλιου και αλόγου (2/2)</vt:lpstr>
      <vt:lpstr>Συζήτηση (1/2)</vt:lpstr>
      <vt:lpstr>Συζήτηση (2/2)</vt:lpstr>
      <vt:lpstr>Το γαϊτανάκι των πλανητών</vt:lpstr>
      <vt:lpstr>Ανάγνωση του βιβλίου</vt:lpstr>
      <vt:lpstr>Μετά την ανάγνωση</vt:lpstr>
      <vt:lpstr>Αναπαριστώντας το άρμα του ήλιου (1/2)</vt:lpstr>
      <vt:lpstr>Αναπαριστώντας το άρμα του ήλιου (2/2)</vt:lpstr>
      <vt:lpstr>Τελικά</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Manager>Τμήμα Εκπαίδευσης και Αγωγής στην Προσχολική Ηλικία (ΤΕΑΠΗ)</Manager>
  <Company>ΕΚΠΑ</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Μυθολογία - Ήλιος</dc:title>
  <dc:subject>Το Εικονογραφημένο Βιβλίο στην Προσχολική Εκπαίδευση</dc:subject>
  <dc:creator> Αγγελική Γιαννικοπούλου</dc:creator>
  <cp:lastModifiedBy>Smaragda Papadopoulou</cp:lastModifiedBy>
  <cp:revision>221</cp:revision>
  <dcterms:created xsi:type="dcterms:W3CDTF">2012-09-06T09:03:05Z</dcterms:created>
  <dcterms:modified xsi:type="dcterms:W3CDTF">2015-10-28T22:47:14Z</dcterms:modified>
  <cp:category>Λογοτεχνικά Είδη</cp:category>
</cp:coreProperties>
</file>