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62" r:id="rId1"/>
  </p:sldMasterIdLst>
  <p:notesMasterIdLst>
    <p:notesMasterId r:id="rId52"/>
  </p:notesMasterIdLst>
  <p:sldIdLst>
    <p:sldId id="256" r:id="rId2"/>
    <p:sldId id="400" r:id="rId3"/>
    <p:sldId id="356" r:id="rId4"/>
    <p:sldId id="401" r:id="rId5"/>
    <p:sldId id="402" r:id="rId6"/>
    <p:sldId id="360" r:id="rId7"/>
    <p:sldId id="364" r:id="rId8"/>
    <p:sldId id="396" r:id="rId9"/>
    <p:sldId id="365" r:id="rId10"/>
    <p:sldId id="366" r:id="rId11"/>
    <p:sldId id="367" r:id="rId12"/>
    <p:sldId id="368" r:id="rId13"/>
    <p:sldId id="369" r:id="rId14"/>
    <p:sldId id="370" r:id="rId15"/>
    <p:sldId id="371" r:id="rId16"/>
    <p:sldId id="372" r:id="rId17"/>
    <p:sldId id="373" r:id="rId18"/>
    <p:sldId id="374" r:id="rId19"/>
    <p:sldId id="375" r:id="rId20"/>
    <p:sldId id="376" r:id="rId21"/>
    <p:sldId id="377" r:id="rId22"/>
    <p:sldId id="378" r:id="rId23"/>
    <p:sldId id="379" r:id="rId24"/>
    <p:sldId id="380" r:id="rId25"/>
    <p:sldId id="399" r:id="rId26"/>
    <p:sldId id="381" r:id="rId27"/>
    <p:sldId id="382" r:id="rId28"/>
    <p:sldId id="384" r:id="rId29"/>
    <p:sldId id="398" r:id="rId30"/>
    <p:sldId id="391" r:id="rId31"/>
    <p:sldId id="392" r:id="rId32"/>
    <p:sldId id="393" r:id="rId33"/>
    <p:sldId id="394" r:id="rId34"/>
    <p:sldId id="395" r:id="rId35"/>
    <p:sldId id="410" r:id="rId36"/>
    <p:sldId id="312" r:id="rId37"/>
    <p:sldId id="313" r:id="rId38"/>
    <p:sldId id="314" r:id="rId39"/>
    <p:sldId id="315" r:id="rId40"/>
    <p:sldId id="316" r:id="rId41"/>
    <p:sldId id="317" r:id="rId42"/>
    <p:sldId id="318" r:id="rId43"/>
    <p:sldId id="403" r:id="rId44"/>
    <p:sldId id="404" r:id="rId45"/>
    <p:sldId id="405" r:id="rId46"/>
    <p:sldId id="406" r:id="rId47"/>
    <p:sldId id="407" r:id="rId48"/>
    <p:sldId id="408" r:id="rId49"/>
    <p:sldId id="409" r:id="rId50"/>
    <p:sldId id="411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03" autoAdjust="0"/>
    <p:restoredTop sz="78636" autoAdjust="0"/>
  </p:normalViewPr>
  <p:slideViewPr>
    <p:cSldViewPr snapToGrid="0">
      <p:cViewPr varScale="1">
        <p:scale>
          <a:sx n="56" d="100"/>
          <a:sy n="56" d="100"/>
        </p:scale>
        <p:origin x="1476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5A15CB-E518-42D0-B086-3B1AF5864A87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CDB2FB-1A1E-483C-8906-5BB705B55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658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6333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1627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67630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7738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44870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68057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3388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64288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024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61149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l-GR" baseline="0" dirty="0" smtClean="0"/>
          </a:p>
          <a:p>
            <a:endParaRPr lang="el-G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538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51494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499623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42538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/>
              <a:t>Εικόνα</a:t>
            </a:r>
            <a:r>
              <a:rPr lang="el-GR" baseline="0" dirty="0" smtClean="0"/>
              <a:t> 1: </a:t>
            </a:r>
            <a:r>
              <a:rPr lang="sk-SK" i="1" baseline="0" dirty="0" smtClean="0"/>
              <a:t>Octopus vulgaris</a:t>
            </a:r>
            <a:r>
              <a:rPr lang="sk-SK" baseline="0" dirty="0" smtClean="0"/>
              <a:t>. </a:t>
            </a:r>
            <a:r>
              <a:rPr lang="en-US" baseline="0" dirty="0" smtClean="0"/>
              <a:t>This page about Fish that live close to shore in Crete and Greece is protected by International Copyright Law - Web-design and SEO by ArtKreta.gr</a:t>
            </a:r>
            <a:r>
              <a:rPr lang="el-GR" baseline="0" dirty="0" smtClean="0"/>
              <a:t>  Σύνδεσμος: </a:t>
            </a:r>
            <a:r>
              <a:rPr lang="en-US" baseline="0" dirty="0" smtClean="0"/>
              <a:t>http://www.explorecrete.com/nature/fish-1.html</a:t>
            </a:r>
            <a:r>
              <a:rPr lang="el-GR" baseline="0" dirty="0" smtClean="0"/>
              <a:t> Πηγή: </a:t>
            </a:r>
            <a:r>
              <a:rPr lang="en-US" baseline="0" dirty="0" smtClean="0"/>
              <a:t>http://www.explorecrete.com</a:t>
            </a:r>
            <a:r>
              <a:rPr lang="el-GR" baseline="0" dirty="0" smtClean="0"/>
              <a:t> .</a:t>
            </a:r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Εικόνα</a:t>
            </a:r>
            <a:r>
              <a:rPr lang="el-GR" baseline="0" dirty="0" smtClean="0"/>
              <a:t> 2: </a:t>
            </a:r>
            <a:r>
              <a:rPr lang="en-US" baseline="0" dirty="0" err="1" smtClean="0"/>
              <a:t>Architeuthis</a:t>
            </a:r>
            <a:r>
              <a:rPr lang="en-US" baseline="0" dirty="0" smtClean="0"/>
              <a:t>. </a:t>
            </a:r>
            <a:r>
              <a:rPr lang="sk-SK" baseline="0" dirty="0" smtClean="0"/>
              <a:t>Cop</a:t>
            </a:r>
            <a:r>
              <a:rPr lang="en-US" baseline="0" dirty="0" err="1" smtClean="0"/>
              <a:t>yright</a:t>
            </a:r>
            <a:r>
              <a:rPr lang="en-US" baseline="0" dirty="0" smtClean="0"/>
              <a:t> © </a:t>
            </a:r>
            <a:r>
              <a:rPr lang="en-US" baseline="0" dirty="0" err="1" smtClean="0"/>
              <a:t>Tsunemi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Kubodera</a:t>
            </a:r>
            <a:r>
              <a:rPr lang="en-US" baseline="0" dirty="0" smtClean="0"/>
              <a:t> / National Museum of Nature and Science, Japan. </a:t>
            </a:r>
            <a:r>
              <a:rPr lang="el-GR" baseline="0" dirty="0" smtClean="0"/>
              <a:t>Σύνδεσμος: </a:t>
            </a:r>
            <a:r>
              <a:rPr lang="en-US" baseline="0" dirty="0" smtClean="0"/>
              <a:t>http://www.sci-news.com/biology/article00956.html</a:t>
            </a:r>
            <a:r>
              <a:rPr lang="el-GR" baseline="0" dirty="0" smtClean="0"/>
              <a:t>. Πηγή: </a:t>
            </a:r>
            <a:r>
              <a:rPr lang="en-US" baseline="0" dirty="0" smtClean="0"/>
              <a:t>http://www.sci-news.com/biology</a:t>
            </a:r>
            <a:r>
              <a:rPr lang="el-GR" baseline="0" dirty="0" smtClean="0"/>
              <a:t>.</a:t>
            </a:r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Εικόνα 3: </a:t>
            </a:r>
            <a:r>
              <a:rPr lang="en-US" dirty="0" err="1" smtClean="0"/>
              <a:t>Belemnitella</a:t>
            </a:r>
            <a:r>
              <a:rPr lang="en-US" dirty="0" smtClean="0"/>
              <a:t> Americana</a:t>
            </a:r>
            <a:r>
              <a:rPr lang="el-GR" dirty="0" smtClean="0"/>
              <a:t>. Σύνδεσμος: </a:t>
            </a:r>
            <a:r>
              <a:rPr lang="en-US" dirty="0" smtClean="0"/>
              <a:t>http://wjfoss.net/Fossils/Fossilmain.php</a:t>
            </a:r>
            <a:r>
              <a:rPr lang="el-GR" dirty="0" smtClean="0"/>
              <a:t> Πηγή:</a:t>
            </a:r>
            <a:r>
              <a:rPr lang="el-GR" baseline="0" dirty="0" smtClean="0"/>
              <a:t> </a:t>
            </a:r>
            <a:r>
              <a:rPr lang="en-US" baseline="0" dirty="0" smtClean="0"/>
              <a:t>http://wjfoss.net</a:t>
            </a:r>
            <a:r>
              <a:rPr lang="el-GR" baseline="0" dirty="0" smtClean="0"/>
              <a:t> .</a:t>
            </a:r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Εικόνα 4:  </a:t>
            </a:r>
            <a:r>
              <a:rPr lang="sk-SK" dirty="0" smtClean="0"/>
              <a:t>Orthoceras.</a:t>
            </a:r>
            <a:r>
              <a:rPr lang="sk-SK" baseline="0" dirty="0" smtClean="0"/>
              <a:t> </a:t>
            </a:r>
            <a:r>
              <a:rPr lang="en-US" dirty="0" smtClean="0"/>
              <a:t>Wikipedia</a:t>
            </a:r>
            <a:r>
              <a:rPr lang="en-US" baseline="0" dirty="0" smtClean="0"/>
              <a:t> The free encyclopedia. </a:t>
            </a:r>
            <a:r>
              <a:rPr lang="el-GR" baseline="0" dirty="0" smtClean="0"/>
              <a:t>Σύνδεσμος: </a:t>
            </a:r>
            <a:r>
              <a:rPr lang="en-US" dirty="0" smtClean="0"/>
              <a:t>http://en.wikipedia.org/wiki/Orthoceratidae</a:t>
            </a:r>
            <a:r>
              <a:rPr lang="el-GR" dirty="0" smtClean="0"/>
              <a:t>. Πηγή: </a:t>
            </a:r>
            <a:r>
              <a:rPr lang="en-US" dirty="0" smtClean="0"/>
              <a:t>http://en.wikipedia.org</a:t>
            </a:r>
            <a:r>
              <a:rPr lang="el-GR" dirty="0" smtClean="0"/>
              <a:t> .</a:t>
            </a:r>
          </a:p>
          <a:p>
            <a:endParaRPr lang="el-GR" dirty="0" smtClean="0"/>
          </a:p>
          <a:p>
            <a:r>
              <a:rPr lang="el-GR" dirty="0" smtClean="0"/>
              <a:t>Εικόνα 5: </a:t>
            </a:r>
            <a:r>
              <a:rPr lang="en-US" dirty="0" smtClean="0"/>
              <a:t>A </a:t>
            </a:r>
            <a:r>
              <a:rPr lang="en-US" dirty="0" err="1" smtClean="0"/>
              <a:t>Metriorhynchus</a:t>
            </a:r>
            <a:r>
              <a:rPr lang="en-US" dirty="0" smtClean="0"/>
              <a:t> Meal – Ammonites and Belemnite</a:t>
            </a:r>
            <a:r>
              <a:rPr lang="sk-SK" dirty="0" smtClean="0"/>
              <a:t>s</a:t>
            </a:r>
            <a:r>
              <a:rPr lang="el-GR" dirty="0" smtClean="0"/>
              <a:t>    </a:t>
            </a:r>
            <a:r>
              <a:rPr lang="en-US" dirty="0" smtClean="0"/>
              <a:t>Picture Credit: Everything Dinosaur</a:t>
            </a:r>
            <a:r>
              <a:rPr lang="sk-SK" dirty="0" smtClean="0"/>
              <a:t>. </a:t>
            </a:r>
            <a:r>
              <a:rPr lang="el-GR" dirty="0" smtClean="0"/>
              <a:t>Σύνδεσμος:</a:t>
            </a:r>
            <a:r>
              <a:rPr lang="el-GR" baseline="0" dirty="0" smtClean="0"/>
              <a:t> </a:t>
            </a:r>
            <a:r>
              <a:rPr lang="en-US" dirty="0" smtClean="0"/>
              <a:t>http://blog.everythingdinosaur.co.uk/blog/_archives/2008/11</a:t>
            </a:r>
            <a:r>
              <a:rPr lang="sk-SK" dirty="0" smtClean="0"/>
              <a:t>.</a:t>
            </a:r>
            <a:r>
              <a:rPr lang="en-US" baseline="0" dirty="0" smtClean="0"/>
              <a:t> </a:t>
            </a:r>
            <a:r>
              <a:rPr lang="el-GR" baseline="0" dirty="0" smtClean="0"/>
              <a:t>Πηγή: </a:t>
            </a:r>
            <a:r>
              <a:rPr lang="en-US" baseline="0" dirty="0" smtClean="0"/>
              <a:t>http://blog.everythingdinosaur.co.uk</a:t>
            </a:r>
            <a:r>
              <a:rPr lang="el-GR" baseline="0" dirty="0" smtClean="0"/>
              <a:t> .</a:t>
            </a:r>
            <a:r>
              <a:rPr lang="el-GR" dirty="0" smtClean="0"/>
              <a:t>Εικόνα</a:t>
            </a:r>
            <a:r>
              <a:rPr lang="el-GR" baseline="0" dirty="0" smtClean="0"/>
              <a:t> 6: Εξέλιξη </a:t>
            </a:r>
            <a:r>
              <a:rPr lang="el-GR" baseline="0" dirty="0" err="1" smtClean="0"/>
              <a:t>Κεφαλοπόδων</a:t>
            </a:r>
            <a:r>
              <a:rPr lang="el-GR" baseline="0" dirty="0" smtClean="0"/>
              <a:t>. </a:t>
            </a:r>
            <a:r>
              <a:rPr lang="en-US" baseline="0" dirty="0" smtClean="0"/>
              <a:t>Copyright Saunders College Publishing/Harcourt Brace (1987). </a:t>
            </a:r>
            <a:r>
              <a:rPr lang="el-GR" baseline="0" dirty="0" smtClean="0"/>
              <a:t>Πηγή: </a:t>
            </a:r>
            <a:r>
              <a:rPr lang="en-US" baseline="0" dirty="0" smtClean="0"/>
              <a:t>Robert D. Barnes</a:t>
            </a:r>
            <a:r>
              <a:rPr lang="el-GR" baseline="0" dirty="0" smtClean="0"/>
              <a:t>, </a:t>
            </a:r>
            <a:r>
              <a:rPr lang="en-US" baseline="0" dirty="0" smtClean="0"/>
              <a:t>Invertebrate Zoology</a:t>
            </a:r>
            <a:r>
              <a:rPr lang="el-GR" baseline="0" dirty="0" smtClean="0"/>
              <a:t> 5</a:t>
            </a:r>
            <a:r>
              <a:rPr lang="en-US" baseline="30000" dirty="0" err="1" smtClean="0"/>
              <a:t>th</a:t>
            </a:r>
            <a:r>
              <a:rPr lang="en-US" baseline="0" dirty="0" smtClean="0"/>
              <a:t> edition. ISBN 0-030-008914-X.</a:t>
            </a:r>
          </a:p>
          <a:p>
            <a:endParaRPr lang="en-US" baseline="0" dirty="0" smtClean="0"/>
          </a:p>
          <a:p>
            <a:r>
              <a:rPr lang="el-GR" baseline="0" dirty="0" smtClean="0"/>
              <a:t>Εικόνα 7: Εξέλιξη </a:t>
            </a:r>
            <a:r>
              <a:rPr lang="el-GR" baseline="0" dirty="0" err="1" smtClean="0"/>
              <a:t>Κεφαλοπόδων</a:t>
            </a:r>
            <a:r>
              <a:rPr lang="en-US" baseline="0" dirty="0" smtClean="0"/>
              <a:t>. Copyright Saunders College Publishing/Harcourt Brace (1987). </a:t>
            </a:r>
            <a:r>
              <a:rPr lang="en-US" baseline="0" dirty="0" err="1" smtClean="0"/>
              <a:t>Πηγή</a:t>
            </a:r>
            <a:r>
              <a:rPr lang="en-US" baseline="0" dirty="0" smtClean="0"/>
              <a:t>: Robert D. Barnes, Invertebrate Zoology 5th edition. ISBN 0-030-008914-X.</a:t>
            </a:r>
          </a:p>
          <a:p>
            <a:endParaRPr lang="el-GR" baseline="0" dirty="0" smtClean="0"/>
          </a:p>
          <a:p>
            <a:r>
              <a:rPr lang="el-GR" baseline="0" dirty="0" smtClean="0"/>
              <a:t>Εικόνα 8: Εξέλιξη </a:t>
            </a:r>
            <a:r>
              <a:rPr lang="el-GR" baseline="0" dirty="0" err="1" smtClean="0"/>
              <a:t>Κεφαλοπόδων</a:t>
            </a:r>
            <a:r>
              <a:rPr lang="en-US" baseline="0" dirty="0" smtClean="0"/>
              <a:t>. Copyright Saunders College Publishing/Harcourt Brace (1987). </a:t>
            </a:r>
            <a:r>
              <a:rPr lang="en-US" baseline="0" dirty="0" err="1" smtClean="0"/>
              <a:t>Πηγή</a:t>
            </a:r>
            <a:r>
              <a:rPr lang="en-US" baseline="0" dirty="0" smtClean="0"/>
              <a:t>: Robert D. Barnes, Invertebrate Zoology 5th edition. ISBN 0-030-008914-X.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/>
              <a:t>Εικόνα</a:t>
            </a:r>
            <a:r>
              <a:rPr lang="el-GR" baseline="0" dirty="0" smtClean="0"/>
              <a:t> 9: Εσωτερική όψη </a:t>
            </a:r>
            <a:r>
              <a:rPr lang="el-GR" baseline="0" dirty="0" err="1" smtClean="0"/>
              <a:t>αμμωνιτοειδούς</a:t>
            </a:r>
            <a:r>
              <a:rPr lang="el-GR" baseline="0" dirty="0" smtClean="0"/>
              <a:t>. </a:t>
            </a:r>
            <a:r>
              <a:rPr lang="en-US" baseline="0" dirty="0" smtClean="0"/>
              <a:t>Copyright Saunders College Publishing/Harcourt Brace (1987). </a:t>
            </a:r>
            <a:r>
              <a:rPr lang="el-GR" baseline="0" dirty="0" smtClean="0"/>
              <a:t>Πηγή: </a:t>
            </a:r>
            <a:r>
              <a:rPr lang="en-US" baseline="0" dirty="0" smtClean="0"/>
              <a:t>Robert D. Barnes</a:t>
            </a:r>
            <a:r>
              <a:rPr lang="el-GR" baseline="0" dirty="0" smtClean="0"/>
              <a:t>, </a:t>
            </a:r>
            <a:r>
              <a:rPr lang="en-US" baseline="0" dirty="0" smtClean="0"/>
              <a:t>Invertebrate Zoology</a:t>
            </a:r>
            <a:r>
              <a:rPr lang="el-GR" baseline="0" dirty="0" smtClean="0"/>
              <a:t> 5</a:t>
            </a:r>
            <a:r>
              <a:rPr lang="en-US" baseline="30000" dirty="0" err="1" smtClean="0"/>
              <a:t>th</a:t>
            </a:r>
            <a:r>
              <a:rPr lang="en-US" baseline="0" dirty="0" smtClean="0"/>
              <a:t> edition. ISBN 0-030-008914-X.</a:t>
            </a:r>
          </a:p>
          <a:p>
            <a:endParaRPr lang="el-GR" baseline="0" dirty="0" smtClean="0"/>
          </a:p>
          <a:p>
            <a:r>
              <a:rPr lang="el-GR" baseline="0" dirty="0" smtClean="0"/>
              <a:t>Εικόνα 10: Εσωτερικό οστράκου </a:t>
            </a:r>
            <a:r>
              <a:rPr lang="en-US" baseline="0" dirty="0" smtClean="0"/>
              <a:t>Nautilus</a:t>
            </a:r>
            <a:r>
              <a:rPr lang="el-GR" baseline="0" dirty="0" smtClean="0"/>
              <a:t>. </a:t>
            </a:r>
            <a:r>
              <a:rPr lang="en-US" baseline="0" dirty="0" smtClean="0"/>
              <a:t>All content on this site is Copyright © 1998 - 2013 by Sea and Sky. All rights reserved. </a:t>
            </a:r>
            <a:r>
              <a:rPr lang="el-GR" baseline="0" dirty="0" smtClean="0"/>
              <a:t>Σύνδεσμος: </a:t>
            </a:r>
            <a:r>
              <a:rPr lang="en-US" baseline="0" dirty="0" smtClean="0"/>
              <a:t>http://www.seasky.org/deep-sea/chambered-nautilus.html</a:t>
            </a:r>
            <a:r>
              <a:rPr lang="el-GR" baseline="0" dirty="0" smtClean="0"/>
              <a:t>. Πηγή: </a:t>
            </a:r>
            <a:r>
              <a:rPr lang="en-US" baseline="0" dirty="0" smtClean="0"/>
              <a:t>http://www.seasky.org/</a:t>
            </a:r>
            <a:r>
              <a:rPr lang="el-GR" baseline="0" dirty="0" smtClean="0"/>
              <a:t>.</a:t>
            </a:r>
          </a:p>
          <a:p>
            <a:r>
              <a:rPr lang="en-US" baseline="0" dirty="0" smtClean="0"/>
              <a:t>http://de.wikipedia.org/wiki/Phragmokon</a:t>
            </a:r>
            <a:endParaRPr lang="el-GR" baseline="0" dirty="0" smtClean="0"/>
          </a:p>
          <a:p>
            <a:endParaRPr lang="el-GR" baseline="0" dirty="0" smtClean="0"/>
          </a:p>
          <a:p>
            <a:r>
              <a:rPr lang="el-GR" baseline="0" dirty="0" smtClean="0"/>
              <a:t>Εικόνα 11:</a:t>
            </a:r>
            <a:r>
              <a:rPr lang="fr-FR" baseline="0" dirty="0" smtClean="0"/>
              <a:t> </a:t>
            </a:r>
            <a:r>
              <a:rPr lang="el-GR" baseline="0" dirty="0" smtClean="0"/>
              <a:t>Απολίθωμα </a:t>
            </a:r>
            <a:r>
              <a:rPr lang="el-GR" baseline="0" dirty="0" err="1" smtClean="0"/>
              <a:t>αμμωνιτοειδούς</a:t>
            </a:r>
            <a:r>
              <a:rPr lang="el-GR" baseline="0" dirty="0" smtClean="0"/>
              <a:t>. </a:t>
            </a:r>
            <a:r>
              <a:rPr lang="fr-FR" baseline="0" dirty="0" smtClean="0"/>
              <a:t>Copyright</a:t>
            </a:r>
            <a:r>
              <a:rPr lang="el-GR" baseline="0" dirty="0" smtClean="0"/>
              <a:t> </a:t>
            </a:r>
            <a:r>
              <a:rPr lang="en-US" dirty="0" smtClean="0"/>
              <a:t>© The Trustees of the Natural History Museum, London</a:t>
            </a:r>
            <a:r>
              <a:rPr lang="el-GR" dirty="0" smtClean="0"/>
              <a:t>. </a:t>
            </a:r>
            <a:r>
              <a:rPr lang="el-GR" baseline="0" dirty="0" smtClean="0"/>
              <a:t>Σύνδεσμος: </a:t>
            </a:r>
          </a:p>
          <a:p>
            <a:r>
              <a:rPr lang="en-US" baseline="0" dirty="0" smtClean="0"/>
              <a:t>http://www.nhm.ac.uk/nature-online/virtual-wonders/det_vrammonite.html</a:t>
            </a:r>
            <a:r>
              <a:rPr lang="el-GR" baseline="0" dirty="0" smtClean="0"/>
              <a:t>. Πηγή: </a:t>
            </a:r>
            <a:r>
              <a:rPr lang="en-US" baseline="0" dirty="0" smtClean="0"/>
              <a:t>http://www.nhm.ac.uk</a:t>
            </a:r>
            <a:r>
              <a:rPr lang="el-GR" baseline="0" dirty="0" smtClean="0"/>
              <a:t>.</a:t>
            </a:r>
          </a:p>
          <a:p>
            <a:endParaRPr lang="el-GR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baseline="0" dirty="0" smtClean="0"/>
              <a:t>Εικόνα 12: </a:t>
            </a:r>
            <a:r>
              <a:rPr lang="en-US" baseline="0" dirty="0" smtClean="0"/>
              <a:t>Nautilus, </a:t>
            </a:r>
            <a:r>
              <a:rPr lang="el-GR" baseline="0" dirty="0" smtClean="0"/>
              <a:t>ζωντανό άτομο. </a:t>
            </a:r>
            <a:r>
              <a:rPr lang="en-US" sz="1200" dirty="0" smtClean="0"/>
              <a:t>Copyright 2010, </a:t>
            </a:r>
            <a:r>
              <a:rPr lang="el-GR" sz="1200" dirty="0" smtClean="0"/>
              <a:t>Εκδόσεις </a:t>
            </a:r>
            <a:r>
              <a:rPr lang="en-US" sz="1200" dirty="0" smtClean="0"/>
              <a:t>Utopia </a:t>
            </a:r>
            <a:r>
              <a:rPr lang="el-GR" sz="1200" dirty="0" smtClean="0"/>
              <a:t>Ε.Π.Ε.  Πηγή: </a:t>
            </a:r>
            <a:r>
              <a:rPr lang="en-US" sz="1200" dirty="0" err="1" smtClean="0"/>
              <a:t>C.P.Hickman</a:t>
            </a:r>
            <a:r>
              <a:rPr lang="en-US" sz="1200" dirty="0" smtClean="0"/>
              <a:t> Jr, </a:t>
            </a:r>
            <a:r>
              <a:rPr lang="en-US" sz="1200" dirty="0" err="1" smtClean="0"/>
              <a:t>L.S.Roberts</a:t>
            </a:r>
            <a:r>
              <a:rPr lang="en-US" sz="1200" dirty="0" smtClean="0"/>
              <a:t>, </a:t>
            </a:r>
            <a:r>
              <a:rPr lang="en-US" sz="1200" dirty="0" err="1" smtClean="0"/>
              <a:t>S.L.Keen</a:t>
            </a:r>
            <a:r>
              <a:rPr lang="en-US" sz="1200" dirty="0" smtClean="0"/>
              <a:t>, </a:t>
            </a:r>
            <a:r>
              <a:rPr lang="en-US" sz="1200" dirty="0" err="1" smtClean="0"/>
              <a:t>A.Larson</a:t>
            </a:r>
            <a:r>
              <a:rPr lang="en-US" sz="1200" dirty="0" smtClean="0"/>
              <a:t>, </a:t>
            </a:r>
            <a:r>
              <a:rPr lang="en-US" sz="1200" dirty="0" err="1" smtClean="0"/>
              <a:t>H.L’Anson</a:t>
            </a:r>
            <a:r>
              <a:rPr lang="en-US" sz="1200" dirty="0" smtClean="0"/>
              <a:t>, </a:t>
            </a:r>
            <a:r>
              <a:rPr lang="en-US" sz="1200" dirty="0" err="1" smtClean="0"/>
              <a:t>D.J.Eisenhour</a:t>
            </a:r>
            <a:r>
              <a:rPr lang="el-GR" sz="1200" dirty="0" smtClean="0"/>
              <a:t>, Ζωολογία: Ολοκληρωμένες Αρχές, Εκδόσεις </a:t>
            </a:r>
            <a:r>
              <a:rPr lang="en-US" sz="1200" dirty="0" smtClean="0"/>
              <a:t>Utopia </a:t>
            </a:r>
            <a:r>
              <a:rPr lang="el-GR" sz="1200" dirty="0" smtClean="0"/>
              <a:t>Ε.Π.Ε.  </a:t>
            </a:r>
            <a:r>
              <a:rPr lang="en-US" sz="1200" dirty="0" smtClean="0"/>
              <a:t>ISBN: 978-960-99280-2-1</a:t>
            </a:r>
            <a:r>
              <a:rPr lang="el-GR" sz="1200" dirty="0" smtClean="0"/>
              <a:t>.</a:t>
            </a:r>
          </a:p>
          <a:p>
            <a:endParaRPr lang="el-G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/>
              <a:t>Εικόνα 13: </a:t>
            </a:r>
            <a:r>
              <a:rPr lang="en-US" dirty="0" smtClean="0"/>
              <a:t>Nautilus, </a:t>
            </a:r>
            <a:r>
              <a:rPr lang="el-GR" dirty="0" smtClean="0"/>
              <a:t>δομή σώματος. </a:t>
            </a:r>
            <a:r>
              <a:rPr lang="en-US" sz="1200" dirty="0" smtClean="0"/>
              <a:t>Copyright 2010, </a:t>
            </a:r>
            <a:r>
              <a:rPr lang="el-GR" sz="1200" dirty="0" smtClean="0"/>
              <a:t>Εκδόσεις </a:t>
            </a:r>
            <a:r>
              <a:rPr lang="en-US" sz="1200" dirty="0" smtClean="0"/>
              <a:t>Utopia </a:t>
            </a:r>
            <a:r>
              <a:rPr lang="el-GR" sz="1200" dirty="0" smtClean="0"/>
              <a:t>Ε.Π.Ε.  Πηγή: </a:t>
            </a:r>
            <a:r>
              <a:rPr lang="en-US" sz="1200" dirty="0" err="1" smtClean="0"/>
              <a:t>C.P.Hickman</a:t>
            </a:r>
            <a:r>
              <a:rPr lang="en-US" sz="1200" dirty="0" smtClean="0"/>
              <a:t> Jr, </a:t>
            </a:r>
            <a:r>
              <a:rPr lang="en-US" sz="1200" dirty="0" err="1" smtClean="0"/>
              <a:t>L.S.Roberts</a:t>
            </a:r>
            <a:r>
              <a:rPr lang="en-US" sz="1200" dirty="0" smtClean="0"/>
              <a:t>, </a:t>
            </a:r>
            <a:r>
              <a:rPr lang="en-US" sz="1200" dirty="0" err="1" smtClean="0"/>
              <a:t>S.L.Keen</a:t>
            </a:r>
            <a:r>
              <a:rPr lang="en-US" sz="1200" dirty="0" smtClean="0"/>
              <a:t>, </a:t>
            </a:r>
            <a:r>
              <a:rPr lang="en-US" sz="1200" dirty="0" err="1" smtClean="0"/>
              <a:t>A.Larson</a:t>
            </a:r>
            <a:r>
              <a:rPr lang="en-US" sz="1200" dirty="0" smtClean="0"/>
              <a:t>, </a:t>
            </a:r>
            <a:r>
              <a:rPr lang="en-US" sz="1200" dirty="0" err="1" smtClean="0"/>
              <a:t>H.L’Anson</a:t>
            </a:r>
            <a:r>
              <a:rPr lang="en-US" sz="1200" dirty="0" smtClean="0"/>
              <a:t>, </a:t>
            </a:r>
            <a:r>
              <a:rPr lang="en-US" sz="1200" dirty="0" err="1" smtClean="0"/>
              <a:t>D.J.Eisenhour</a:t>
            </a:r>
            <a:r>
              <a:rPr lang="el-GR" sz="1200" dirty="0" smtClean="0"/>
              <a:t>, Ζωολογία: Ολοκληρωμένες Αρχές, Εκδόσεις </a:t>
            </a:r>
            <a:r>
              <a:rPr lang="en-US" sz="1200" dirty="0" smtClean="0"/>
              <a:t>Utopia </a:t>
            </a:r>
            <a:r>
              <a:rPr lang="el-GR" sz="1200" dirty="0" smtClean="0"/>
              <a:t>Ε.Π.Ε.  </a:t>
            </a:r>
            <a:r>
              <a:rPr lang="en-US" sz="1200" dirty="0" smtClean="0"/>
              <a:t>ISBN: 978-960-99280-2-1</a:t>
            </a:r>
            <a:r>
              <a:rPr lang="el-GR" sz="1200" dirty="0" smtClean="0"/>
              <a:t>.</a:t>
            </a:r>
          </a:p>
          <a:p>
            <a:endParaRPr lang="el-G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/>
              <a:t>Εικόνα 14: </a:t>
            </a:r>
            <a:r>
              <a:rPr lang="en-US" dirty="0" smtClean="0"/>
              <a:t>Nautilus, </a:t>
            </a:r>
            <a:r>
              <a:rPr lang="el-GR" dirty="0" smtClean="0"/>
              <a:t>δομή σώματος. </a:t>
            </a:r>
            <a:r>
              <a:rPr lang="en-US" sz="1200" dirty="0" smtClean="0"/>
              <a:t>Copyright 2010, </a:t>
            </a:r>
            <a:r>
              <a:rPr lang="el-GR" sz="1200" dirty="0" smtClean="0"/>
              <a:t>Εκδόσεις </a:t>
            </a:r>
            <a:r>
              <a:rPr lang="en-US" sz="1200" dirty="0" smtClean="0"/>
              <a:t>Utopia </a:t>
            </a:r>
            <a:r>
              <a:rPr lang="el-GR" sz="1200" dirty="0" smtClean="0"/>
              <a:t>Ε.Π.Ε.  Πηγή: </a:t>
            </a:r>
            <a:r>
              <a:rPr lang="en-US" sz="1200" dirty="0" err="1" smtClean="0"/>
              <a:t>C.P.Hickman</a:t>
            </a:r>
            <a:r>
              <a:rPr lang="en-US" sz="1200" dirty="0" smtClean="0"/>
              <a:t> Jr, </a:t>
            </a:r>
            <a:r>
              <a:rPr lang="en-US" sz="1200" dirty="0" err="1" smtClean="0"/>
              <a:t>L.S.Roberts</a:t>
            </a:r>
            <a:r>
              <a:rPr lang="en-US" sz="1200" dirty="0" smtClean="0"/>
              <a:t>, </a:t>
            </a:r>
            <a:r>
              <a:rPr lang="en-US" sz="1200" dirty="0" err="1" smtClean="0"/>
              <a:t>S.L.Keen</a:t>
            </a:r>
            <a:r>
              <a:rPr lang="en-US" sz="1200" dirty="0" smtClean="0"/>
              <a:t>, </a:t>
            </a:r>
            <a:r>
              <a:rPr lang="en-US" sz="1200" dirty="0" err="1" smtClean="0"/>
              <a:t>A.Larson</a:t>
            </a:r>
            <a:r>
              <a:rPr lang="en-US" sz="1200" dirty="0" smtClean="0"/>
              <a:t>, </a:t>
            </a:r>
            <a:r>
              <a:rPr lang="en-US" sz="1200" dirty="0" err="1" smtClean="0"/>
              <a:t>H.L’Anson</a:t>
            </a:r>
            <a:r>
              <a:rPr lang="en-US" sz="1200" dirty="0" smtClean="0"/>
              <a:t>, </a:t>
            </a:r>
            <a:r>
              <a:rPr lang="en-US" sz="1200" dirty="0" err="1" smtClean="0"/>
              <a:t>D.J.Eisenhour</a:t>
            </a:r>
            <a:r>
              <a:rPr lang="el-GR" sz="1200" dirty="0" smtClean="0"/>
              <a:t>, Ζωολογία: Ολοκληρωμένες Αρχές, Εκδόσεις </a:t>
            </a:r>
            <a:r>
              <a:rPr lang="en-US" sz="1200" dirty="0" smtClean="0"/>
              <a:t>Utopia </a:t>
            </a:r>
            <a:r>
              <a:rPr lang="el-GR" sz="1200" dirty="0" smtClean="0"/>
              <a:t>Ε.Π.Ε.  </a:t>
            </a:r>
            <a:r>
              <a:rPr lang="en-US" sz="1200" dirty="0" smtClean="0"/>
              <a:t>ISBN: 978-960-99280-2-1</a:t>
            </a:r>
            <a:r>
              <a:rPr lang="el-GR" sz="1200" dirty="0" smtClean="0"/>
              <a:t>.</a:t>
            </a:r>
          </a:p>
          <a:p>
            <a:endParaRPr lang="el-GR" dirty="0" smtClean="0"/>
          </a:p>
          <a:p>
            <a:r>
              <a:rPr lang="el-GR" dirty="0" smtClean="0"/>
              <a:t>Εικόνα 15: </a:t>
            </a:r>
            <a:r>
              <a:rPr lang="en-US" dirty="0" smtClean="0"/>
              <a:t>Nautilus</a:t>
            </a:r>
            <a:r>
              <a:rPr lang="el-GR" dirty="0" smtClean="0"/>
              <a:t>,</a:t>
            </a:r>
            <a:r>
              <a:rPr lang="el-GR" baseline="0" dirty="0" smtClean="0"/>
              <a:t> λεπτομέρεια δομής σώματος. Σχεδιασμός σχήματος από την Σιαφάκα Βασιλική.</a:t>
            </a:r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Εικόνα</a:t>
            </a:r>
            <a:r>
              <a:rPr lang="el-GR" baseline="0" dirty="0" smtClean="0"/>
              <a:t> 16. Όστρακο σουπιάς. </a:t>
            </a:r>
            <a:r>
              <a:rPr lang="fr-FR" baseline="0" dirty="0" smtClean="0"/>
              <a:t>Copyright Flickr</a:t>
            </a:r>
            <a:r>
              <a:rPr lang="en-US" baseline="0" dirty="0" smtClean="0"/>
              <a:t>. </a:t>
            </a:r>
            <a:r>
              <a:rPr lang="el-GR" baseline="0" dirty="0" smtClean="0"/>
              <a:t>Σύνδεσμος: </a:t>
            </a:r>
            <a:r>
              <a:rPr lang="en-US" baseline="0" dirty="0" smtClean="0"/>
              <a:t>https://www.flickr.com/photos/32161280@N06/3052287581</a:t>
            </a:r>
            <a:r>
              <a:rPr lang="el-GR" baseline="0" dirty="0" smtClean="0"/>
              <a:t>. Πηγή: </a:t>
            </a:r>
            <a:r>
              <a:rPr lang="en-US" baseline="0" dirty="0" smtClean="0"/>
              <a:t>https://www.flickr.com</a:t>
            </a:r>
            <a:r>
              <a:rPr lang="el-GR" baseline="0" dirty="0" smtClean="0"/>
              <a:t>.</a:t>
            </a:r>
          </a:p>
          <a:p>
            <a:endParaRPr lang="el-GR" baseline="0" dirty="0" smtClean="0"/>
          </a:p>
          <a:p>
            <a:r>
              <a:rPr lang="el-GR" dirty="0" smtClean="0"/>
              <a:t>Εικόνα</a:t>
            </a:r>
            <a:r>
              <a:rPr lang="el-GR" baseline="0" dirty="0" smtClean="0"/>
              <a:t> 17. Όστρακο σουπιάς, κάθετη τομή. </a:t>
            </a:r>
            <a:r>
              <a:rPr lang="en-US" baseline="0" dirty="0" smtClean="0"/>
              <a:t>Copyright Hans-Joachim Schneider. </a:t>
            </a:r>
            <a:r>
              <a:rPr lang="en-US" dirty="0" smtClean="0"/>
              <a:t>All contents © copyright 1999-2015 Getty Images. All rights reserved.</a:t>
            </a:r>
            <a:r>
              <a:rPr lang="el-GR" dirty="0" smtClean="0"/>
              <a:t> Σύνδεσμος: </a:t>
            </a:r>
            <a:r>
              <a:rPr lang="en-US" dirty="0" smtClean="0"/>
              <a:t>http://www.gettyimages.com/detail/photo/cuttlebone-royalty-free-image/120756303</a:t>
            </a:r>
            <a:r>
              <a:rPr lang="el-GR" dirty="0" smtClean="0"/>
              <a:t>. Πηγή: </a:t>
            </a:r>
            <a:r>
              <a:rPr lang="en-US" dirty="0" smtClean="0"/>
              <a:t>http://www.gettyimages.com</a:t>
            </a:r>
            <a:r>
              <a:rPr lang="el-GR" dirty="0" smtClean="0"/>
              <a:t> </a:t>
            </a:r>
          </a:p>
          <a:p>
            <a:endParaRPr lang="el-GR" dirty="0" smtClean="0"/>
          </a:p>
          <a:p>
            <a:r>
              <a:rPr lang="el-GR" dirty="0" smtClean="0"/>
              <a:t>Εικόνα 18. </a:t>
            </a:r>
            <a:r>
              <a:rPr lang="el-GR" dirty="0" err="1" smtClean="0"/>
              <a:t>Τρισδιάσταση</a:t>
            </a:r>
            <a:r>
              <a:rPr lang="el-GR" dirty="0" smtClean="0"/>
              <a:t> αναπαράσταση</a:t>
            </a:r>
            <a:r>
              <a:rPr lang="en-US" dirty="0" smtClean="0"/>
              <a:t> µCT </a:t>
            </a:r>
            <a:r>
              <a:rPr lang="el-GR" dirty="0" smtClean="0"/>
              <a:t>οστράκου σουπιάς. </a:t>
            </a:r>
            <a:r>
              <a:rPr lang="en-US" dirty="0" smtClean="0"/>
              <a:t>Wikimedia Commons</a:t>
            </a:r>
            <a:r>
              <a:rPr lang="en-US" baseline="0" dirty="0" smtClean="0"/>
              <a:t>. Text is available under the Creative Commons Attribution/Share-Alike License; additional terms may apply. By using this site, you agree to the Terms of Use and Privacy Policy. </a:t>
            </a:r>
            <a:r>
              <a:rPr lang="el-GR" baseline="0" dirty="0" smtClean="0"/>
              <a:t>Σύνδεσμος: </a:t>
            </a:r>
            <a:r>
              <a:rPr lang="en-US" dirty="0" smtClean="0"/>
              <a:t>http://commons.wikimedia.org/wiki/File:3D_visualisation_of_%C2%B5CT-data_of_a_cuttlebone_01.jpg</a:t>
            </a:r>
            <a:r>
              <a:rPr lang="el-GR" dirty="0" smtClean="0"/>
              <a:t>. Πηγή: </a:t>
            </a:r>
            <a:r>
              <a:rPr lang="en-US" dirty="0" smtClean="0"/>
              <a:t>http://commons.wikimedia.org</a:t>
            </a:r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Εικόνα 19: </a:t>
            </a:r>
            <a:r>
              <a:rPr lang="el-GR" dirty="0" err="1" smtClean="0"/>
              <a:t>Τρισδιάσταση</a:t>
            </a:r>
            <a:r>
              <a:rPr lang="el-GR" dirty="0" smtClean="0"/>
              <a:t> αναπαράσταση</a:t>
            </a:r>
            <a:r>
              <a:rPr lang="en-US" dirty="0" smtClean="0"/>
              <a:t> µCT </a:t>
            </a:r>
            <a:r>
              <a:rPr lang="el-GR" dirty="0" smtClean="0"/>
              <a:t>οστράκου σουπιάς. </a:t>
            </a:r>
            <a:r>
              <a:rPr lang="en-US" dirty="0" smtClean="0"/>
              <a:t>Wikimedia Commons</a:t>
            </a:r>
            <a:r>
              <a:rPr lang="en-US" baseline="0" dirty="0" smtClean="0"/>
              <a:t>. Text is available under the Creative Commons Attribution/Share-Alike License; additional terms may apply. By using this site, you agree to the Terms of Use and Privacy Policy. </a:t>
            </a:r>
            <a:r>
              <a:rPr lang="el-GR" baseline="0" dirty="0" smtClean="0"/>
              <a:t>Σύνδεσμος: </a:t>
            </a:r>
            <a:r>
              <a:rPr lang="en-US" dirty="0" smtClean="0"/>
              <a:t>http://commons.wikimedia.org/wiki/File:3D_visualisation_of_%C2%B5CT-data_of_a_cuttlebone_05.jpg</a:t>
            </a:r>
            <a:r>
              <a:rPr lang="el-GR" dirty="0" smtClean="0"/>
              <a:t>. Πηγή: </a:t>
            </a:r>
            <a:r>
              <a:rPr lang="en-US" dirty="0" smtClean="0"/>
              <a:t>http://commons.wikimedia.org</a:t>
            </a:r>
            <a:r>
              <a:rPr lang="el-GR" dirty="0" smtClean="0"/>
              <a:t>. </a:t>
            </a:r>
          </a:p>
          <a:p>
            <a:endParaRPr lang="el-GR" dirty="0" smtClean="0"/>
          </a:p>
          <a:p>
            <a:r>
              <a:rPr lang="el-GR" dirty="0" smtClean="0"/>
              <a:t>Εικόνα 20: Στιγμιότυπο βίντεο εικόνων από δεδομένα μ</a:t>
            </a:r>
            <a:r>
              <a:rPr lang="en-US" dirty="0" smtClean="0"/>
              <a:t>CT </a:t>
            </a:r>
            <a:r>
              <a:rPr lang="el-GR" dirty="0" smtClean="0"/>
              <a:t>από όστρακο σουπιάς. </a:t>
            </a:r>
            <a:r>
              <a:rPr lang="en-US" dirty="0" smtClean="0"/>
              <a:t>Title: Aligned flight through image stack of µCT-data of a cuttlebone, top view.ogg Author: </a:t>
            </a:r>
            <a:r>
              <a:rPr lang="en-US" dirty="0" err="1" smtClean="0"/>
              <a:t>SecretDisc</a:t>
            </a:r>
            <a:r>
              <a:rPr lang="en-US" dirty="0" smtClean="0"/>
              <a:t>. Date: 23 June 2011. Copyright Wikipedia the free encyclopedia. </a:t>
            </a:r>
            <a:r>
              <a:rPr lang="el-GR" dirty="0" smtClean="0"/>
              <a:t>Σύνδεσμος: </a:t>
            </a:r>
            <a:r>
              <a:rPr lang="en-US" dirty="0" smtClean="0"/>
              <a:t>https://en.wikipedia.org/wiki/Cuttlebone. </a:t>
            </a:r>
            <a:r>
              <a:rPr lang="el-GR" dirty="0" smtClean="0"/>
              <a:t>Πηγή: </a:t>
            </a:r>
            <a:r>
              <a:rPr lang="en-US" dirty="0" smtClean="0"/>
              <a:t>https://en.wikipedia.org.</a:t>
            </a:r>
          </a:p>
          <a:p>
            <a:endParaRPr lang="el-GR" dirty="0" smtClean="0"/>
          </a:p>
          <a:p>
            <a:r>
              <a:rPr lang="el-GR" dirty="0" smtClean="0"/>
              <a:t>Εικόνα</a:t>
            </a:r>
            <a:r>
              <a:rPr lang="el-GR" baseline="0" dirty="0" smtClean="0"/>
              <a:t> 21: Χ</a:t>
            </a:r>
            <a:r>
              <a:rPr lang="el-GR" dirty="0" smtClean="0"/>
              <a:t>ρωματοφόρο </a:t>
            </a:r>
            <a:r>
              <a:rPr lang="el-GR" dirty="0" err="1" smtClean="0"/>
              <a:t>Κεφαλοπόδου</a:t>
            </a:r>
            <a:r>
              <a:rPr lang="el-GR" dirty="0" smtClean="0"/>
              <a:t>. Τροποποιημένο σχέδιο από </a:t>
            </a:r>
            <a:r>
              <a:rPr lang="el-GR" dirty="0" err="1" smtClean="0"/>
              <a:t>Clooney</a:t>
            </a:r>
            <a:r>
              <a:rPr lang="el-GR" dirty="0" smtClean="0"/>
              <a:t> και </a:t>
            </a:r>
            <a:r>
              <a:rPr lang="el-GR" dirty="0" err="1" smtClean="0"/>
              <a:t>Florey</a:t>
            </a:r>
            <a:r>
              <a:rPr lang="el-GR" dirty="0" smtClean="0"/>
              <a:t>, 1968.</a:t>
            </a:r>
            <a:r>
              <a:rPr lang="fr-FR" dirty="0" smtClean="0"/>
              <a:t> Copyright </a:t>
            </a:r>
            <a:r>
              <a:rPr lang="en-US" dirty="0" smtClean="0"/>
              <a:t>©2015 Evergreen State College Archives and Special Collections (revised 02-04-2015). </a:t>
            </a:r>
            <a:r>
              <a:rPr lang="el-GR" dirty="0" smtClean="0"/>
              <a:t>Σύνδεσμος: </a:t>
            </a:r>
            <a:r>
              <a:rPr lang="fr-FR" dirty="0" smtClean="0"/>
              <a:t>http://archives.evergreen.edu/webpages/curricular/2011-2012/m2o1112/web/index3efc.html?printable=yes&amp;title=Cephalopods</a:t>
            </a:r>
            <a:r>
              <a:rPr lang="el-GR" dirty="0" smtClean="0"/>
              <a:t>. Πηγή: </a:t>
            </a:r>
            <a:r>
              <a:rPr lang="fr-FR" dirty="0" smtClean="0"/>
              <a:t>http://archives.evergreen.edu</a:t>
            </a:r>
            <a:r>
              <a:rPr lang="el-GR" dirty="0" smtClean="0"/>
              <a:t>.</a:t>
            </a:r>
          </a:p>
          <a:p>
            <a:endParaRPr lang="el-GR" dirty="0" smtClean="0"/>
          </a:p>
          <a:p>
            <a:r>
              <a:rPr lang="el-GR" dirty="0" smtClean="0"/>
              <a:t>Εικόνα 22: Χρωματική προσαρμογή σουπιάς. </a:t>
            </a:r>
            <a:r>
              <a:rPr lang="en-US" dirty="0" smtClean="0"/>
              <a:t>Copyright </a:t>
            </a:r>
            <a:r>
              <a:rPr lang="en-US" dirty="0" err="1" smtClean="0"/>
              <a:t>Neuroland</a:t>
            </a:r>
            <a:r>
              <a:rPr lang="en-US" dirty="0" smtClean="0"/>
              <a:t>-Art.   © 2004-2007. </a:t>
            </a:r>
            <a:r>
              <a:rPr lang="el-GR" dirty="0" smtClean="0"/>
              <a:t>Σύνδεσμος:</a:t>
            </a:r>
            <a:r>
              <a:rPr lang="en-US" dirty="0" smtClean="0"/>
              <a:t> http://www.bkneuroland.fr/articles.php?pg=893</a:t>
            </a:r>
            <a:r>
              <a:rPr lang="el-GR" dirty="0" smtClean="0"/>
              <a:t>. Πηγή: </a:t>
            </a:r>
            <a:r>
              <a:rPr lang="en-US" dirty="0" smtClean="0"/>
              <a:t>http://www.bkneuroland.f</a:t>
            </a:r>
            <a:r>
              <a:rPr lang="fr-FR" dirty="0" smtClean="0"/>
              <a:t>r:</a:t>
            </a:r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Εικόνα 23: </a:t>
            </a:r>
            <a:r>
              <a:rPr lang="en-US" dirty="0" smtClean="0"/>
              <a:t>B</a:t>
            </a:r>
            <a:r>
              <a:rPr lang="el-GR" dirty="0" err="1" smtClean="0"/>
              <a:t>ιοφωσφορισμός</a:t>
            </a:r>
            <a:r>
              <a:rPr lang="el-GR" baseline="0" dirty="0" smtClean="0"/>
              <a:t> </a:t>
            </a:r>
            <a:r>
              <a:rPr lang="el-GR" baseline="0" dirty="0" err="1" smtClean="0"/>
              <a:t>Κεφαλόποδου</a:t>
            </a:r>
            <a:r>
              <a:rPr lang="el-GR" baseline="0" dirty="0" smtClean="0"/>
              <a:t>. </a:t>
            </a:r>
            <a:r>
              <a:rPr lang="en-US" dirty="0" smtClean="0"/>
              <a:t>Copyright </a:t>
            </a:r>
            <a:r>
              <a:rPr lang="en-US" dirty="0" err="1" smtClean="0"/>
              <a:t>DeepSea</a:t>
            </a:r>
            <a:r>
              <a:rPr lang="en-US" baseline="0" dirty="0" err="1" smtClean="0"/>
              <a:t>Photography.Com</a:t>
            </a:r>
            <a:r>
              <a:rPr lang="en-US" baseline="0" dirty="0" smtClean="0"/>
              <a:t> </a:t>
            </a:r>
            <a:r>
              <a:rPr lang="el-GR" baseline="0" dirty="0" smtClean="0"/>
              <a:t>Σύνδεσμος: </a:t>
            </a:r>
            <a:r>
              <a:rPr lang="en-US" dirty="0" smtClean="0"/>
              <a:t>http://news.wikinut.com/img/1_rt0iv7syqixd38/A-luminescent-squid</a:t>
            </a:r>
            <a:r>
              <a:rPr lang="el-GR" dirty="0" smtClean="0"/>
              <a:t>.  Πηγή: </a:t>
            </a:r>
            <a:r>
              <a:rPr lang="en-US" dirty="0" smtClean="0"/>
              <a:t>http://news.wikinut.com/~veenh/news</a:t>
            </a:r>
            <a:endParaRPr lang="el-G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/>
              <a:t>Εικόνα</a:t>
            </a:r>
            <a:r>
              <a:rPr lang="el-GR" baseline="0" dirty="0" smtClean="0"/>
              <a:t> 24: Φωτοφόρα όργανα </a:t>
            </a:r>
            <a:r>
              <a:rPr lang="el-GR" baseline="0" dirty="0" err="1" smtClean="0"/>
              <a:t>βαθύβιων</a:t>
            </a:r>
            <a:r>
              <a:rPr lang="el-GR" baseline="0" dirty="0" smtClean="0"/>
              <a:t> καλαμαριών. </a:t>
            </a:r>
            <a:r>
              <a:rPr lang="en-US" baseline="0" dirty="0" smtClean="0"/>
              <a:t>Copyright Saunders College Publishing/Harcourt Brace (1987). </a:t>
            </a:r>
            <a:r>
              <a:rPr lang="el-GR" baseline="0" dirty="0" smtClean="0"/>
              <a:t>Πηγή: </a:t>
            </a:r>
            <a:r>
              <a:rPr lang="en-US" baseline="0" dirty="0" smtClean="0"/>
              <a:t>Robert D. Barnes</a:t>
            </a:r>
            <a:r>
              <a:rPr lang="el-GR" baseline="0" dirty="0" smtClean="0"/>
              <a:t>, </a:t>
            </a:r>
            <a:r>
              <a:rPr lang="en-US" baseline="0" dirty="0" smtClean="0"/>
              <a:t>Invertebrate Zoology</a:t>
            </a:r>
            <a:r>
              <a:rPr lang="el-GR" baseline="0" dirty="0" smtClean="0"/>
              <a:t> 5</a:t>
            </a:r>
            <a:r>
              <a:rPr lang="en-US" baseline="30000" dirty="0" err="1" smtClean="0"/>
              <a:t>th</a:t>
            </a:r>
            <a:r>
              <a:rPr lang="en-US" baseline="0" dirty="0" smtClean="0"/>
              <a:t> edition. ISBN 0-030-008914-X.</a:t>
            </a:r>
          </a:p>
          <a:p>
            <a:endParaRPr lang="el-GR" dirty="0" smtClean="0"/>
          </a:p>
          <a:p>
            <a:r>
              <a:rPr lang="el-GR" dirty="0" smtClean="0"/>
              <a:t>Εικόνα</a:t>
            </a:r>
            <a:r>
              <a:rPr lang="el-GR" baseline="0" dirty="0" smtClean="0"/>
              <a:t> 25: Βιοφωσφορισμός σε καλαμάρι. </a:t>
            </a:r>
            <a:r>
              <a:rPr lang="en-US" baseline="0" dirty="0" err="1" smtClean="0"/>
              <a:t>Photocomp</a:t>
            </a:r>
            <a:r>
              <a:rPr lang="en-US" baseline="0" dirty="0" smtClean="0"/>
              <a:t> December '07 - Open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Contributed by </a:t>
            </a:r>
            <a:r>
              <a:rPr lang="en-US" baseline="0" dirty="0" err="1" smtClean="0"/>
              <a:t>J_deGuzman</a:t>
            </a:r>
            <a:r>
              <a:rPr lang="en-US" baseline="0" dirty="0" smtClean="0"/>
              <a:t> 2007-12-21</a:t>
            </a:r>
            <a:r>
              <a:rPr lang="el-GR" baseline="0" dirty="0" smtClean="0"/>
              <a:t>. </a:t>
            </a:r>
            <a:r>
              <a:rPr lang="fr-FR" baseline="0" dirty="0" smtClean="0"/>
              <a:t>Copyright </a:t>
            </a:r>
            <a:r>
              <a:rPr lang="fr-FR" baseline="0" dirty="0" err="1" smtClean="0"/>
              <a:t>Unde</a:t>
            </a:r>
            <a:r>
              <a:rPr lang="en-US" baseline="0" dirty="0" smtClean="0"/>
              <a:t>rwater.com.au. </a:t>
            </a:r>
            <a:r>
              <a:rPr lang="el-GR" baseline="0" dirty="0" smtClean="0"/>
              <a:t>Σύνδεσμος: </a:t>
            </a:r>
            <a:r>
              <a:rPr lang="en-US" dirty="0" smtClean="0"/>
              <a:t>https://underwater.com.au/image/id/7729</a:t>
            </a:r>
            <a:r>
              <a:rPr lang="el-GR" dirty="0" smtClean="0"/>
              <a:t>. Πηγή:</a:t>
            </a:r>
            <a:r>
              <a:rPr lang="el-GR" baseline="0" dirty="0" smtClean="0"/>
              <a:t> </a:t>
            </a:r>
            <a:r>
              <a:rPr lang="en-US" dirty="0" smtClean="0"/>
              <a:t>https://underwater.com.au</a:t>
            </a:r>
            <a:r>
              <a:rPr lang="el-GR" dirty="0" smtClean="0"/>
              <a:t>.</a:t>
            </a:r>
            <a:endParaRPr lang="en-US" dirty="0" smtClean="0"/>
          </a:p>
          <a:p>
            <a:endParaRPr lang="el-GR" dirty="0" smtClean="0"/>
          </a:p>
          <a:p>
            <a:r>
              <a:rPr lang="el-GR" dirty="0" smtClean="0"/>
              <a:t>Εικόνα 26:</a:t>
            </a:r>
            <a:r>
              <a:rPr lang="fr-FR" dirty="0" smtClean="0"/>
              <a:t> B</a:t>
            </a:r>
            <a:r>
              <a:rPr lang="el-GR" dirty="0" err="1" smtClean="0"/>
              <a:t>ιοφωσφορισμός</a:t>
            </a:r>
            <a:r>
              <a:rPr lang="el-GR" baseline="0" dirty="0" smtClean="0"/>
              <a:t> σε καλαμάρι.</a:t>
            </a:r>
            <a:r>
              <a:rPr lang="el-GR" dirty="0" smtClean="0"/>
              <a:t> </a:t>
            </a:r>
            <a:r>
              <a:rPr lang="en-US" dirty="0" smtClean="0"/>
              <a:t>Copyright</a:t>
            </a:r>
            <a:r>
              <a:rPr lang="el-GR" dirty="0" smtClean="0"/>
              <a:t> </a:t>
            </a:r>
            <a:r>
              <a:rPr lang="en-US" dirty="0" smtClean="0"/>
              <a:t>HDWALLFREE.com © 2014</a:t>
            </a:r>
            <a:r>
              <a:rPr lang="el-GR" dirty="0" smtClean="0"/>
              <a:t>. </a:t>
            </a:r>
            <a:r>
              <a:rPr lang="en-US" dirty="0" smtClean="0"/>
              <a:t> </a:t>
            </a:r>
            <a:r>
              <a:rPr lang="el-GR" dirty="0" smtClean="0"/>
              <a:t>Σύνδεσμος: </a:t>
            </a:r>
            <a:r>
              <a:rPr lang="en-US" dirty="0" smtClean="0"/>
              <a:t>http://www.hdwallfree.com/squid-desktop-hd-wallpapers/</a:t>
            </a:r>
            <a:r>
              <a:rPr lang="el-GR" dirty="0" smtClean="0"/>
              <a:t>. Πηγή: </a:t>
            </a:r>
            <a:r>
              <a:rPr lang="en-US" dirty="0" smtClean="0"/>
              <a:t>http://www.hdwallfree.com</a:t>
            </a:r>
            <a:r>
              <a:rPr lang="el-GR" dirty="0" smtClean="0"/>
              <a:t>.</a:t>
            </a:r>
          </a:p>
          <a:p>
            <a:endParaRPr lang="el-GR" dirty="0" smtClean="0"/>
          </a:p>
          <a:p>
            <a:r>
              <a:rPr lang="el-GR" dirty="0" smtClean="0"/>
              <a:t>Εικόνα</a:t>
            </a:r>
            <a:r>
              <a:rPr lang="el-GR" baseline="0" dirty="0" smtClean="0"/>
              <a:t> 27: Αυγά σουπιάς. </a:t>
            </a:r>
            <a:r>
              <a:rPr lang="fr-FR" baseline="0" dirty="0" smtClean="0"/>
              <a:t>Copyright </a:t>
            </a:r>
            <a:r>
              <a:rPr lang="en-US" dirty="0" err="1" smtClean="0"/>
              <a:t>Lymebay</a:t>
            </a:r>
            <a:r>
              <a:rPr lang="en-US" baseline="0" dirty="0" smtClean="0"/>
              <a:t> Fisheries and Conservation Reserve</a:t>
            </a:r>
            <a:r>
              <a:rPr lang="el-GR" baseline="0" dirty="0" smtClean="0"/>
              <a:t>. Σύνδεσμος: </a:t>
            </a:r>
            <a:r>
              <a:rPr lang="en-US" dirty="0" smtClean="0"/>
              <a:t>http://www.lymebayreserve.co.uk/marine-life/</a:t>
            </a:r>
            <a:r>
              <a:rPr lang="el-GR" dirty="0" smtClean="0"/>
              <a:t>. Πηγή: </a:t>
            </a:r>
            <a:r>
              <a:rPr lang="en-US" dirty="0" smtClean="0"/>
              <a:t>http://www.lymebayreserve.co.uk</a:t>
            </a:r>
            <a:r>
              <a:rPr lang="el-GR" dirty="0" smtClean="0"/>
              <a:t>.</a:t>
            </a:r>
            <a:endParaRPr lang="en-US" baseline="0" dirty="0" smtClean="0"/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baseline="0" dirty="0" smtClean="0"/>
              <a:t>Εικόνα 28: Νεαρό άτομο σουπιάς. </a:t>
            </a:r>
            <a:r>
              <a:rPr lang="fr-FR" baseline="0" dirty="0" smtClean="0"/>
              <a:t>Copyright</a:t>
            </a:r>
            <a:r>
              <a:rPr lang="el-GR" b="0" baseline="0" dirty="0" smtClean="0"/>
              <a:t>: </a:t>
            </a:r>
            <a:r>
              <a:rPr lang="en-US" b="0" dirty="0" smtClean="0"/>
              <a:t>Images by David Fenwick. An educational resource dedicated mainly to the photography and diversity of marine life that is found in the coastal waters and </a:t>
            </a:r>
            <a:r>
              <a:rPr lang="en-US" b="0" dirty="0" err="1" smtClean="0"/>
              <a:t>rockpools</a:t>
            </a:r>
            <a:r>
              <a:rPr lang="en-US" b="0" dirty="0" smtClean="0"/>
              <a:t> of south-west England.</a:t>
            </a:r>
            <a:r>
              <a:rPr lang="el-GR" b="0" dirty="0" smtClean="0"/>
              <a:t> Σύνδεσμος: </a:t>
            </a:r>
            <a:r>
              <a:rPr lang="en-US" baseline="0" dirty="0" smtClean="0"/>
              <a:t>http://www.aphotomarine.com/cephalopod_sepia_officinalis_common_cuttlefish.html</a:t>
            </a:r>
            <a:r>
              <a:rPr lang="el-GR" baseline="0" dirty="0" smtClean="0"/>
              <a:t>. Πηγή:</a:t>
            </a:r>
            <a:r>
              <a:rPr lang="en-US" baseline="0" dirty="0" smtClean="0"/>
              <a:t>http://www.aphotomarine.com</a:t>
            </a:r>
            <a:r>
              <a:rPr lang="el-GR" baseline="0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baseline="0" dirty="0" smtClean="0"/>
              <a:t>Εικόνα 29: Κοινή σουπιά σε αμυντική θέση. </a:t>
            </a:r>
            <a:r>
              <a:rPr lang="en-US" baseline="0" dirty="0" smtClean="0"/>
              <a:t>Copyright © Jean </a:t>
            </a:r>
            <a:r>
              <a:rPr lang="en-US" baseline="0" dirty="0" err="1" smtClean="0"/>
              <a:t>Lecomte</a:t>
            </a:r>
            <a:r>
              <a:rPr lang="en-US" baseline="0" dirty="0" smtClean="0"/>
              <a:t> / </a:t>
            </a:r>
            <a:r>
              <a:rPr lang="en-US" baseline="0" dirty="0" err="1" smtClean="0"/>
              <a:t>Biosphoto</a:t>
            </a: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baseline="0" dirty="0" smtClean="0"/>
              <a:t>Σύνδεσμος: </a:t>
            </a:r>
            <a:r>
              <a:rPr lang="en-US" baseline="0" dirty="0" smtClean="0"/>
              <a:t>http://www.arkive.org/common-cuttlefish/sepia-officinalis/photos.html</a:t>
            </a:r>
            <a:r>
              <a:rPr lang="el-GR" baseline="0" dirty="0" smtClean="0"/>
              <a:t>. Πηγή: </a:t>
            </a:r>
            <a:r>
              <a:rPr lang="en-US" baseline="0" dirty="0" smtClean="0"/>
              <a:t>http://www.arkive.org</a:t>
            </a:r>
            <a:r>
              <a:rPr lang="el-GR" baseline="0" dirty="0" smtClean="0"/>
              <a:t>.</a:t>
            </a:r>
            <a:endParaRPr lang="en-US" baseline="0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47946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/>
              <a:t>Εικόνα</a:t>
            </a:r>
            <a:r>
              <a:rPr lang="el-GR" baseline="0" dirty="0" smtClean="0"/>
              <a:t> 1: </a:t>
            </a:r>
            <a:r>
              <a:rPr lang="sk-SK" i="1" baseline="0" dirty="0" smtClean="0"/>
              <a:t>Octopus vulgaris</a:t>
            </a:r>
            <a:r>
              <a:rPr lang="sk-SK" baseline="0" dirty="0" smtClean="0"/>
              <a:t>. </a:t>
            </a:r>
            <a:r>
              <a:rPr lang="en-US" baseline="0" dirty="0" smtClean="0"/>
              <a:t>This page about Fish that live close to shore in Crete and Greece is protected by International Copyright Law - Web-design and SEO by ArtKreta.gr</a:t>
            </a:r>
            <a:r>
              <a:rPr lang="el-GR" baseline="0" dirty="0" smtClean="0"/>
              <a:t>  Σύνδεσμος: </a:t>
            </a:r>
            <a:r>
              <a:rPr lang="en-US" baseline="0" dirty="0" smtClean="0"/>
              <a:t>http://www.explorecrete.com/nature/fish-1.html</a:t>
            </a:r>
            <a:r>
              <a:rPr lang="el-GR" baseline="0" dirty="0" smtClean="0"/>
              <a:t> Πηγή: </a:t>
            </a:r>
            <a:r>
              <a:rPr lang="en-US" baseline="0" dirty="0" smtClean="0"/>
              <a:t>http://www.explorecrete.com</a:t>
            </a:r>
            <a:r>
              <a:rPr lang="el-GR" baseline="0" dirty="0" smtClean="0"/>
              <a:t> .</a:t>
            </a:r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Εικόνα</a:t>
            </a:r>
            <a:r>
              <a:rPr lang="el-GR" baseline="0" dirty="0" smtClean="0"/>
              <a:t> 2: </a:t>
            </a:r>
            <a:r>
              <a:rPr lang="en-US" baseline="0" dirty="0" err="1" smtClean="0"/>
              <a:t>Architeuthis</a:t>
            </a:r>
            <a:r>
              <a:rPr lang="en-US" baseline="0" dirty="0" smtClean="0"/>
              <a:t>. </a:t>
            </a:r>
            <a:r>
              <a:rPr lang="sk-SK" baseline="0" dirty="0" smtClean="0"/>
              <a:t>Cop</a:t>
            </a:r>
            <a:r>
              <a:rPr lang="en-US" baseline="0" dirty="0" err="1" smtClean="0"/>
              <a:t>yright</a:t>
            </a:r>
            <a:r>
              <a:rPr lang="en-US" baseline="0" dirty="0" smtClean="0"/>
              <a:t> © </a:t>
            </a:r>
            <a:r>
              <a:rPr lang="en-US" baseline="0" dirty="0" err="1" smtClean="0"/>
              <a:t>Tsunemi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Kubodera</a:t>
            </a:r>
            <a:r>
              <a:rPr lang="en-US" baseline="0" dirty="0" smtClean="0"/>
              <a:t> / National Museum of Nature and Science, Japan. </a:t>
            </a:r>
            <a:r>
              <a:rPr lang="el-GR" baseline="0" dirty="0" smtClean="0"/>
              <a:t>Σύνδεσμος: </a:t>
            </a:r>
            <a:r>
              <a:rPr lang="en-US" baseline="0" dirty="0" smtClean="0"/>
              <a:t>http://www.sci-news.com/biology/article00956.html</a:t>
            </a:r>
            <a:r>
              <a:rPr lang="el-GR" baseline="0" dirty="0" smtClean="0"/>
              <a:t>. Πηγή: </a:t>
            </a:r>
            <a:r>
              <a:rPr lang="en-US" baseline="0" dirty="0" smtClean="0"/>
              <a:t>http://www.sci-news.com/biology</a:t>
            </a:r>
            <a:r>
              <a:rPr lang="el-GR" baseline="0" dirty="0" smtClean="0"/>
              <a:t>.</a:t>
            </a:r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Εικόνα 3: </a:t>
            </a:r>
            <a:r>
              <a:rPr lang="en-US" dirty="0" err="1" smtClean="0"/>
              <a:t>Belemnitella</a:t>
            </a:r>
            <a:r>
              <a:rPr lang="en-US" dirty="0" smtClean="0"/>
              <a:t> Americana</a:t>
            </a:r>
            <a:r>
              <a:rPr lang="el-GR" dirty="0" smtClean="0"/>
              <a:t>. Σύνδεσμος: </a:t>
            </a:r>
            <a:r>
              <a:rPr lang="en-US" dirty="0" smtClean="0"/>
              <a:t>http://wjfoss.net/Fossils/Fossilmain.php</a:t>
            </a:r>
            <a:r>
              <a:rPr lang="el-GR" dirty="0" smtClean="0"/>
              <a:t> Πηγή:</a:t>
            </a:r>
            <a:r>
              <a:rPr lang="el-GR" baseline="0" dirty="0" smtClean="0"/>
              <a:t> </a:t>
            </a:r>
            <a:r>
              <a:rPr lang="en-US" baseline="0" dirty="0" smtClean="0"/>
              <a:t>http://wjfoss.net</a:t>
            </a:r>
            <a:r>
              <a:rPr lang="el-GR" baseline="0" dirty="0" smtClean="0"/>
              <a:t> .</a:t>
            </a:r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Εικόνα 4:  </a:t>
            </a:r>
            <a:r>
              <a:rPr lang="sk-SK" dirty="0" smtClean="0"/>
              <a:t>Orthoceras.</a:t>
            </a:r>
            <a:r>
              <a:rPr lang="sk-SK" baseline="0" dirty="0" smtClean="0"/>
              <a:t> </a:t>
            </a:r>
            <a:r>
              <a:rPr lang="en-US" dirty="0" smtClean="0"/>
              <a:t>Wikipedia</a:t>
            </a:r>
            <a:r>
              <a:rPr lang="en-US" baseline="0" dirty="0" smtClean="0"/>
              <a:t> The free encyclopedia. </a:t>
            </a:r>
            <a:r>
              <a:rPr lang="el-GR" baseline="0" dirty="0" smtClean="0"/>
              <a:t>Σύνδεσμος: </a:t>
            </a:r>
            <a:r>
              <a:rPr lang="en-US" dirty="0" smtClean="0"/>
              <a:t>http://en.wikipedia.org/wiki/Orthoceratidae</a:t>
            </a:r>
            <a:r>
              <a:rPr lang="el-GR" dirty="0" smtClean="0"/>
              <a:t>. Πηγή: </a:t>
            </a:r>
            <a:r>
              <a:rPr lang="en-US" dirty="0" smtClean="0"/>
              <a:t>http://en.wikipedia.org</a:t>
            </a:r>
            <a:r>
              <a:rPr lang="el-GR" dirty="0" smtClean="0"/>
              <a:t> .</a:t>
            </a:r>
          </a:p>
          <a:p>
            <a:endParaRPr lang="el-GR" dirty="0" smtClean="0"/>
          </a:p>
          <a:p>
            <a:r>
              <a:rPr lang="el-GR" dirty="0" smtClean="0"/>
              <a:t>Εικόνα 5: </a:t>
            </a:r>
            <a:r>
              <a:rPr lang="en-US" dirty="0" smtClean="0"/>
              <a:t>A </a:t>
            </a:r>
            <a:r>
              <a:rPr lang="en-US" dirty="0" err="1" smtClean="0"/>
              <a:t>Metriorhynchus</a:t>
            </a:r>
            <a:r>
              <a:rPr lang="en-US" dirty="0" smtClean="0"/>
              <a:t> Meal – Ammonites and Belemnite</a:t>
            </a:r>
            <a:r>
              <a:rPr lang="sk-SK" dirty="0" smtClean="0"/>
              <a:t>s</a:t>
            </a:r>
            <a:r>
              <a:rPr lang="el-GR" dirty="0" smtClean="0"/>
              <a:t>    </a:t>
            </a:r>
            <a:r>
              <a:rPr lang="en-US" dirty="0" smtClean="0"/>
              <a:t>Picture Credit: Everything Dinosaur</a:t>
            </a:r>
            <a:r>
              <a:rPr lang="sk-SK" dirty="0" smtClean="0"/>
              <a:t>. </a:t>
            </a:r>
            <a:r>
              <a:rPr lang="el-GR" dirty="0" smtClean="0"/>
              <a:t>Σύνδεσμος:</a:t>
            </a:r>
            <a:r>
              <a:rPr lang="el-GR" baseline="0" dirty="0" smtClean="0"/>
              <a:t> </a:t>
            </a:r>
            <a:r>
              <a:rPr lang="en-US" dirty="0" smtClean="0"/>
              <a:t>http://blog.everythingdinosaur.co.uk/blog/_archives/2008/11</a:t>
            </a:r>
            <a:r>
              <a:rPr lang="sk-SK" dirty="0" smtClean="0"/>
              <a:t>.</a:t>
            </a:r>
            <a:r>
              <a:rPr lang="en-US" baseline="0" dirty="0" smtClean="0"/>
              <a:t> </a:t>
            </a:r>
            <a:r>
              <a:rPr lang="el-GR" baseline="0" dirty="0" smtClean="0"/>
              <a:t>Πηγή: </a:t>
            </a:r>
            <a:r>
              <a:rPr lang="en-US" baseline="0" dirty="0" smtClean="0"/>
              <a:t>http://blog.everythingdinosaur.co.uk</a:t>
            </a:r>
            <a:r>
              <a:rPr lang="el-GR" baseline="0" dirty="0" smtClean="0"/>
              <a:t> .</a:t>
            </a:r>
            <a:r>
              <a:rPr lang="el-GR" dirty="0" smtClean="0"/>
              <a:t>Εικόνα</a:t>
            </a:r>
            <a:r>
              <a:rPr lang="el-GR" baseline="0" dirty="0" smtClean="0"/>
              <a:t> 6: Εξέλιξη </a:t>
            </a:r>
            <a:r>
              <a:rPr lang="el-GR" baseline="0" dirty="0" err="1" smtClean="0"/>
              <a:t>Κεφαλοπόδων</a:t>
            </a:r>
            <a:r>
              <a:rPr lang="el-GR" baseline="0" dirty="0" smtClean="0"/>
              <a:t>. </a:t>
            </a:r>
            <a:r>
              <a:rPr lang="en-US" baseline="0" dirty="0" smtClean="0"/>
              <a:t>Copyright Saunders College Publishing/Harcourt Brace (1987). </a:t>
            </a:r>
            <a:r>
              <a:rPr lang="el-GR" baseline="0" dirty="0" smtClean="0"/>
              <a:t>Πηγή: </a:t>
            </a:r>
            <a:r>
              <a:rPr lang="en-US" baseline="0" dirty="0" smtClean="0"/>
              <a:t>Robert D. Barnes</a:t>
            </a:r>
            <a:r>
              <a:rPr lang="el-GR" baseline="0" dirty="0" smtClean="0"/>
              <a:t>, </a:t>
            </a:r>
            <a:r>
              <a:rPr lang="en-US" baseline="0" dirty="0" smtClean="0"/>
              <a:t>Invertebrate Zoology</a:t>
            </a:r>
            <a:r>
              <a:rPr lang="el-GR" baseline="0" dirty="0" smtClean="0"/>
              <a:t> 5</a:t>
            </a:r>
            <a:r>
              <a:rPr lang="en-US" baseline="30000" dirty="0" err="1" smtClean="0"/>
              <a:t>th</a:t>
            </a:r>
            <a:r>
              <a:rPr lang="en-US" baseline="0" dirty="0" smtClean="0"/>
              <a:t> edition. ISBN 0-030-008914-X.</a:t>
            </a:r>
          </a:p>
          <a:p>
            <a:endParaRPr lang="en-US" baseline="0" dirty="0" smtClean="0"/>
          </a:p>
          <a:p>
            <a:r>
              <a:rPr lang="el-GR" baseline="0" dirty="0" smtClean="0"/>
              <a:t>Εικόνα 7: Εξέλιξη </a:t>
            </a:r>
            <a:r>
              <a:rPr lang="el-GR" baseline="0" dirty="0" err="1" smtClean="0"/>
              <a:t>Κεφαλοπόδων</a:t>
            </a:r>
            <a:r>
              <a:rPr lang="en-US" baseline="0" dirty="0" smtClean="0"/>
              <a:t>. Copyright Saunders College Publishing/Harcourt Brace (1987). </a:t>
            </a:r>
            <a:r>
              <a:rPr lang="en-US" baseline="0" dirty="0" err="1" smtClean="0"/>
              <a:t>Πηγή</a:t>
            </a:r>
            <a:r>
              <a:rPr lang="en-US" baseline="0" dirty="0" smtClean="0"/>
              <a:t>: Robert D. Barnes, Invertebrate Zoology 5th edition. ISBN 0-030-008914-X.</a:t>
            </a:r>
          </a:p>
          <a:p>
            <a:endParaRPr lang="el-GR" baseline="0" dirty="0" smtClean="0"/>
          </a:p>
          <a:p>
            <a:r>
              <a:rPr lang="el-GR" baseline="0" dirty="0" smtClean="0"/>
              <a:t>Εικόνα 8: Εξέλιξη </a:t>
            </a:r>
            <a:r>
              <a:rPr lang="el-GR" baseline="0" dirty="0" err="1" smtClean="0"/>
              <a:t>Κεφαλοπόδων</a:t>
            </a:r>
            <a:r>
              <a:rPr lang="en-US" baseline="0" dirty="0" smtClean="0"/>
              <a:t>. Copyright Saunders College Publishing/Harcourt Brace (1987). </a:t>
            </a:r>
            <a:r>
              <a:rPr lang="en-US" baseline="0" dirty="0" err="1" smtClean="0"/>
              <a:t>Πηγή</a:t>
            </a:r>
            <a:r>
              <a:rPr lang="en-US" baseline="0" dirty="0" smtClean="0"/>
              <a:t>: Robert D. Barnes, Invertebrate Zoology 5th edition. ISBN 0-030-008914-X.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/>
              <a:t>Εικόνα</a:t>
            </a:r>
            <a:r>
              <a:rPr lang="el-GR" baseline="0" dirty="0" smtClean="0"/>
              <a:t> 9: Εσωτερική όψη </a:t>
            </a:r>
            <a:r>
              <a:rPr lang="el-GR" baseline="0" dirty="0" err="1" smtClean="0"/>
              <a:t>αμμωνιτοειδούς</a:t>
            </a:r>
            <a:r>
              <a:rPr lang="el-GR" baseline="0" dirty="0" smtClean="0"/>
              <a:t>. </a:t>
            </a:r>
            <a:r>
              <a:rPr lang="en-US" baseline="0" dirty="0" smtClean="0"/>
              <a:t>Copyright Saunders College Publishing/Harcourt Brace (1987). </a:t>
            </a:r>
            <a:r>
              <a:rPr lang="el-GR" baseline="0" dirty="0" smtClean="0"/>
              <a:t>Πηγή: </a:t>
            </a:r>
            <a:r>
              <a:rPr lang="en-US" baseline="0" dirty="0" smtClean="0"/>
              <a:t>Robert D. Barnes</a:t>
            </a:r>
            <a:r>
              <a:rPr lang="el-GR" baseline="0" dirty="0" smtClean="0"/>
              <a:t>, </a:t>
            </a:r>
            <a:r>
              <a:rPr lang="en-US" baseline="0" dirty="0" smtClean="0"/>
              <a:t>Invertebrate Zoology</a:t>
            </a:r>
            <a:r>
              <a:rPr lang="el-GR" baseline="0" dirty="0" smtClean="0"/>
              <a:t> 5</a:t>
            </a:r>
            <a:r>
              <a:rPr lang="en-US" baseline="30000" dirty="0" err="1" smtClean="0"/>
              <a:t>th</a:t>
            </a:r>
            <a:r>
              <a:rPr lang="en-US" baseline="0" dirty="0" smtClean="0"/>
              <a:t> edition. ISBN 0-030-008914-X.</a:t>
            </a:r>
          </a:p>
          <a:p>
            <a:endParaRPr lang="el-GR" baseline="0" dirty="0" smtClean="0"/>
          </a:p>
          <a:p>
            <a:r>
              <a:rPr lang="el-GR" baseline="0" dirty="0" smtClean="0"/>
              <a:t>Εικόνα 10: Εσωτερικό οστράκου </a:t>
            </a:r>
            <a:r>
              <a:rPr lang="en-US" baseline="0" dirty="0" smtClean="0"/>
              <a:t>Nautilus</a:t>
            </a:r>
            <a:r>
              <a:rPr lang="el-GR" baseline="0" dirty="0" smtClean="0"/>
              <a:t>. </a:t>
            </a:r>
            <a:r>
              <a:rPr lang="en-US" baseline="0" dirty="0" smtClean="0"/>
              <a:t>All content on this site is Copyright © 1998 - 2013 by Sea and Sky. All rights reserved. </a:t>
            </a:r>
            <a:r>
              <a:rPr lang="el-GR" baseline="0" dirty="0" smtClean="0"/>
              <a:t>Σύνδεσμος: </a:t>
            </a:r>
            <a:r>
              <a:rPr lang="en-US" baseline="0" dirty="0" smtClean="0"/>
              <a:t>http://www.seasky.org/deep-sea/chambered-nautilus.html</a:t>
            </a:r>
            <a:r>
              <a:rPr lang="el-GR" baseline="0" dirty="0" smtClean="0"/>
              <a:t>. Πηγή: </a:t>
            </a:r>
            <a:r>
              <a:rPr lang="en-US" baseline="0" dirty="0" smtClean="0"/>
              <a:t>http://www.seasky.org/</a:t>
            </a:r>
            <a:r>
              <a:rPr lang="el-GR" baseline="0" dirty="0" smtClean="0"/>
              <a:t>.</a:t>
            </a:r>
          </a:p>
          <a:p>
            <a:r>
              <a:rPr lang="en-US" baseline="0" dirty="0" smtClean="0"/>
              <a:t>http://de.wikipedia.org/wiki/Phragmokon</a:t>
            </a:r>
            <a:endParaRPr lang="el-GR" baseline="0" dirty="0" smtClean="0"/>
          </a:p>
          <a:p>
            <a:endParaRPr lang="el-GR" baseline="0" dirty="0" smtClean="0"/>
          </a:p>
          <a:p>
            <a:r>
              <a:rPr lang="el-GR" baseline="0" dirty="0" smtClean="0"/>
              <a:t>Εικόνα 11:</a:t>
            </a:r>
            <a:r>
              <a:rPr lang="fr-FR" baseline="0" dirty="0" smtClean="0"/>
              <a:t> </a:t>
            </a:r>
            <a:r>
              <a:rPr lang="el-GR" baseline="0" dirty="0" smtClean="0"/>
              <a:t>Απολίθωμα </a:t>
            </a:r>
            <a:r>
              <a:rPr lang="el-GR" baseline="0" dirty="0" err="1" smtClean="0"/>
              <a:t>αμμωνιτοειδούς</a:t>
            </a:r>
            <a:r>
              <a:rPr lang="el-GR" baseline="0" dirty="0" smtClean="0"/>
              <a:t>. </a:t>
            </a:r>
            <a:r>
              <a:rPr lang="fr-FR" baseline="0" dirty="0" smtClean="0"/>
              <a:t>Copyright</a:t>
            </a:r>
            <a:r>
              <a:rPr lang="el-GR" baseline="0" dirty="0" smtClean="0"/>
              <a:t> </a:t>
            </a:r>
            <a:r>
              <a:rPr lang="en-US" dirty="0" smtClean="0"/>
              <a:t>© The Trustees of the Natural History Museum, London</a:t>
            </a:r>
            <a:r>
              <a:rPr lang="el-GR" dirty="0" smtClean="0"/>
              <a:t>. </a:t>
            </a:r>
            <a:r>
              <a:rPr lang="el-GR" baseline="0" dirty="0" smtClean="0"/>
              <a:t>Σύνδεσμος: </a:t>
            </a:r>
          </a:p>
          <a:p>
            <a:r>
              <a:rPr lang="en-US" baseline="0" dirty="0" smtClean="0"/>
              <a:t>http://www.nhm.ac.uk/nature-online/virtual-wonders/det_vrammonite.html</a:t>
            </a:r>
            <a:r>
              <a:rPr lang="el-GR" baseline="0" dirty="0" smtClean="0"/>
              <a:t>. Πηγή: </a:t>
            </a:r>
            <a:r>
              <a:rPr lang="en-US" baseline="0" dirty="0" smtClean="0"/>
              <a:t>http://www.nhm.ac.uk</a:t>
            </a:r>
            <a:r>
              <a:rPr lang="el-GR" baseline="0" dirty="0" smtClean="0"/>
              <a:t>.</a:t>
            </a:r>
          </a:p>
          <a:p>
            <a:endParaRPr lang="el-GR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baseline="0" dirty="0" smtClean="0"/>
              <a:t>Εικόνα 12: </a:t>
            </a:r>
            <a:r>
              <a:rPr lang="en-US" baseline="0" dirty="0" smtClean="0"/>
              <a:t>Nautilus, </a:t>
            </a:r>
            <a:r>
              <a:rPr lang="el-GR" baseline="0" dirty="0" smtClean="0"/>
              <a:t>ζωντανό άτομο. </a:t>
            </a:r>
            <a:r>
              <a:rPr lang="en-US" sz="1200" dirty="0" smtClean="0"/>
              <a:t>Copyright 2010, </a:t>
            </a:r>
            <a:r>
              <a:rPr lang="el-GR" sz="1200" dirty="0" smtClean="0"/>
              <a:t>Εκδόσεις </a:t>
            </a:r>
            <a:r>
              <a:rPr lang="en-US" sz="1200" dirty="0" smtClean="0"/>
              <a:t>Utopia </a:t>
            </a:r>
            <a:r>
              <a:rPr lang="el-GR" sz="1200" dirty="0" smtClean="0"/>
              <a:t>Ε.Π.Ε.  Πηγή: </a:t>
            </a:r>
            <a:r>
              <a:rPr lang="en-US" sz="1200" dirty="0" err="1" smtClean="0"/>
              <a:t>C.P.Hickman</a:t>
            </a:r>
            <a:r>
              <a:rPr lang="en-US" sz="1200" dirty="0" smtClean="0"/>
              <a:t> Jr, </a:t>
            </a:r>
            <a:r>
              <a:rPr lang="en-US" sz="1200" dirty="0" err="1" smtClean="0"/>
              <a:t>L.S.Roberts</a:t>
            </a:r>
            <a:r>
              <a:rPr lang="en-US" sz="1200" dirty="0" smtClean="0"/>
              <a:t>, </a:t>
            </a:r>
            <a:r>
              <a:rPr lang="en-US" sz="1200" dirty="0" err="1" smtClean="0"/>
              <a:t>S.L.Keen</a:t>
            </a:r>
            <a:r>
              <a:rPr lang="en-US" sz="1200" dirty="0" smtClean="0"/>
              <a:t>, </a:t>
            </a:r>
            <a:r>
              <a:rPr lang="en-US" sz="1200" dirty="0" err="1" smtClean="0"/>
              <a:t>A.Larson</a:t>
            </a:r>
            <a:r>
              <a:rPr lang="en-US" sz="1200" dirty="0" smtClean="0"/>
              <a:t>, </a:t>
            </a:r>
            <a:r>
              <a:rPr lang="en-US" sz="1200" dirty="0" err="1" smtClean="0"/>
              <a:t>H.L’Anson</a:t>
            </a:r>
            <a:r>
              <a:rPr lang="en-US" sz="1200" dirty="0" smtClean="0"/>
              <a:t>, </a:t>
            </a:r>
            <a:r>
              <a:rPr lang="en-US" sz="1200" dirty="0" err="1" smtClean="0"/>
              <a:t>D.J.Eisenhour</a:t>
            </a:r>
            <a:r>
              <a:rPr lang="el-GR" sz="1200" dirty="0" smtClean="0"/>
              <a:t>, Ζωολογία: Ολοκληρωμένες Αρχές, Εκδόσεις </a:t>
            </a:r>
            <a:r>
              <a:rPr lang="en-US" sz="1200" dirty="0" smtClean="0"/>
              <a:t>Utopia </a:t>
            </a:r>
            <a:r>
              <a:rPr lang="el-GR" sz="1200" dirty="0" smtClean="0"/>
              <a:t>Ε.Π.Ε.  </a:t>
            </a:r>
            <a:r>
              <a:rPr lang="en-US" sz="1200" dirty="0" smtClean="0"/>
              <a:t>ISBN: 978-960-99280-2-1</a:t>
            </a:r>
            <a:r>
              <a:rPr lang="el-GR" sz="1200" dirty="0" smtClean="0"/>
              <a:t>.</a:t>
            </a:r>
          </a:p>
          <a:p>
            <a:endParaRPr lang="el-G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/>
              <a:t>Εικόνα 13: </a:t>
            </a:r>
            <a:r>
              <a:rPr lang="en-US" dirty="0" smtClean="0"/>
              <a:t>Nautilus, </a:t>
            </a:r>
            <a:r>
              <a:rPr lang="el-GR" dirty="0" smtClean="0"/>
              <a:t>δομή σώματος. </a:t>
            </a:r>
            <a:r>
              <a:rPr lang="en-US" sz="1200" dirty="0" smtClean="0"/>
              <a:t>Copyright 2010, </a:t>
            </a:r>
            <a:r>
              <a:rPr lang="el-GR" sz="1200" dirty="0" smtClean="0"/>
              <a:t>Εκδόσεις </a:t>
            </a:r>
            <a:r>
              <a:rPr lang="en-US" sz="1200" dirty="0" smtClean="0"/>
              <a:t>Utopia </a:t>
            </a:r>
            <a:r>
              <a:rPr lang="el-GR" sz="1200" dirty="0" smtClean="0"/>
              <a:t>Ε.Π.Ε.  Πηγή: </a:t>
            </a:r>
            <a:r>
              <a:rPr lang="en-US" sz="1200" dirty="0" err="1" smtClean="0"/>
              <a:t>C.P.Hickman</a:t>
            </a:r>
            <a:r>
              <a:rPr lang="en-US" sz="1200" dirty="0" smtClean="0"/>
              <a:t> Jr, </a:t>
            </a:r>
            <a:r>
              <a:rPr lang="en-US" sz="1200" dirty="0" err="1" smtClean="0"/>
              <a:t>L.S.Roberts</a:t>
            </a:r>
            <a:r>
              <a:rPr lang="en-US" sz="1200" dirty="0" smtClean="0"/>
              <a:t>, </a:t>
            </a:r>
            <a:r>
              <a:rPr lang="en-US" sz="1200" dirty="0" err="1" smtClean="0"/>
              <a:t>S.L.Keen</a:t>
            </a:r>
            <a:r>
              <a:rPr lang="en-US" sz="1200" dirty="0" smtClean="0"/>
              <a:t>, </a:t>
            </a:r>
            <a:r>
              <a:rPr lang="en-US" sz="1200" dirty="0" err="1" smtClean="0"/>
              <a:t>A.Larson</a:t>
            </a:r>
            <a:r>
              <a:rPr lang="en-US" sz="1200" dirty="0" smtClean="0"/>
              <a:t>, </a:t>
            </a:r>
            <a:r>
              <a:rPr lang="en-US" sz="1200" dirty="0" err="1" smtClean="0"/>
              <a:t>H.L’Anson</a:t>
            </a:r>
            <a:r>
              <a:rPr lang="en-US" sz="1200" dirty="0" smtClean="0"/>
              <a:t>, </a:t>
            </a:r>
            <a:r>
              <a:rPr lang="en-US" sz="1200" dirty="0" err="1" smtClean="0"/>
              <a:t>D.J.Eisenhour</a:t>
            </a:r>
            <a:r>
              <a:rPr lang="el-GR" sz="1200" dirty="0" smtClean="0"/>
              <a:t>, Ζωολογία: Ολοκληρωμένες Αρχές, Εκδόσεις </a:t>
            </a:r>
            <a:r>
              <a:rPr lang="en-US" sz="1200" dirty="0" smtClean="0"/>
              <a:t>Utopia </a:t>
            </a:r>
            <a:r>
              <a:rPr lang="el-GR" sz="1200" dirty="0" smtClean="0"/>
              <a:t>Ε.Π.Ε.  </a:t>
            </a:r>
            <a:r>
              <a:rPr lang="en-US" sz="1200" dirty="0" smtClean="0"/>
              <a:t>ISBN: 978-960-99280-2-1</a:t>
            </a:r>
            <a:r>
              <a:rPr lang="el-GR" sz="1200" dirty="0" smtClean="0"/>
              <a:t>.</a:t>
            </a:r>
          </a:p>
          <a:p>
            <a:endParaRPr lang="el-G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/>
              <a:t>Εικόνα 14: </a:t>
            </a:r>
            <a:r>
              <a:rPr lang="en-US" dirty="0" smtClean="0"/>
              <a:t>Nautilus, </a:t>
            </a:r>
            <a:r>
              <a:rPr lang="el-GR" dirty="0" smtClean="0"/>
              <a:t>δομή σώματος. </a:t>
            </a:r>
            <a:r>
              <a:rPr lang="en-US" sz="1200" dirty="0" smtClean="0"/>
              <a:t>Copyright 2010, </a:t>
            </a:r>
            <a:r>
              <a:rPr lang="el-GR" sz="1200" dirty="0" smtClean="0"/>
              <a:t>Εκδόσεις </a:t>
            </a:r>
            <a:r>
              <a:rPr lang="en-US" sz="1200" dirty="0" smtClean="0"/>
              <a:t>Utopia </a:t>
            </a:r>
            <a:r>
              <a:rPr lang="el-GR" sz="1200" dirty="0" smtClean="0"/>
              <a:t>Ε.Π.Ε.  Πηγή: </a:t>
            </a:r>
            <a:r>
              <a:rPr lang="en-US" sz="1200" dirty="0" err="1" smtClean="0"/>
              <a:t>C.P.Hickman</a:t>
            </a:r>
            <a:r>
              <a:rPr lang="en-US" sz="1200" dirty="0" smtClean="0"/>
              <a:t> Jr, </a:t>
            </a:r>
            <a:r>
              <a:rPr lang="en-US" sz="1200" dirty="0" err="1" smtClean="0"/>
              <a:t>L.S.Roberts</a:t>
            </a:r>
            <a:r>
              <a:rPr lang="en-US" sz="1200" dirty="0" smtClean="0"/>
              <a:t>, </a:t>
            </a:r>
            <a:r>
              <a:rPr lang="en-US" sz="1200" dirty="0" err="1" smtClean="0"/>
              <a:t>S.L.Keen</a:t>
            </a:r>
            <a:r>
              <a:rPr lang="en-US" sz="1200" dirty="0" smtClean="0"/>
              <a:t>, </a:t>
            </a:r>
            <a:r>
              <a:rPr lang="en-US" sz="1200" dirty="0" err="1" smtClean="0"/>
              <a:t>A.Larson</a:t>
            </a:r>
            <a:r>
              <a:rPr lang="en-US" sz="1200" dirty="0" smtClean="0"/>
              <a:t>, </a:t>
            </a:r>
            <a:r>
              <a:rPr lang="en-US" sz="1200" dirty="0" err="1" smtClean="0"/>
              <a:t>H.L’Anson</a:t>
            </a:r>
            <a:r>
              <a:rPr lang="en-US" sz="1200" dirty="0" smtClean="0"/>
              <a:t>, </a:t>
            </a:r>
            <a:r>
              <a:rPr lang="en-US" sz="1200" dirty="0" err="1" smtClean="0"/>
              <a:t>D.J.Eisenhour</a:t>
            </a:r>
            <a:r>
              <a:rPr lang="el-GR" sz="1200" dirty="0" smtClean="0"/>
              <a:t>, Ζωολογία: Ολοκληρωμένες Αρχές, Εκδόσεις </a:t>
            </a:r>
            <a:r>
              <a:rPr lang="en-US" sz="1200" dirty="0" smtClean="0"/>
              <a:t>Utopia </a:t>
            </a:r>
            <a:r>
              <a:rPr lang="el-GR" sz="1200" dirty="0" smtClean="0"/>
              <a:t>Ε.Π.Ε.  </a:t>
            </a:r>
            <a:r>
              <a:rPr lang="en-US" sz="1200" dirty="0" smtClean="0"/>
              <a:t>ISBN: 978-960-99280-2-1</a:t>
            </a:r>
            <a:r>
              <a:rPr lang="el-GR" sz="1200" dirty="0" smtClean="0"/>
              <a:t>.</a:t>
            </a:r>
          </a:p>
          <a:p>
            <a:endParaRPr lang="el-GR" dirty="0" smtClean="0"/>
          </a:p>
          <a:p>
            <a:r>
              <a:rPr lang="el-GR" dirty="0" smtClean="0"/>
              <a:t>Εικόνα 15: </a:t>
            </a:r>
            <a:r>
              <a:rPr lang="en-US" dirty="0" smtClean="0"/>
              <a:t>Nautilus</a:t>
            </a:r>
            <a:r>
              <a:rPr lang="el-GR" dirty="0" smtClean="0"/>
              <a:t>,</a:t>
            </a:r>
            <a:r>
              <a:rPr lang="el-GR" baseline="0" dirty="0" smtClean="0"/>
              <a:t> λεπτομέρεια δομής σώματος. Σχεδιασμός σχήματος από την Σιαφάκα Βασιλική.</a:t>
            </a:r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Εικόνα</a:t>
            </a:r>
            <a:r>
              <a:rPr lang="el-GR" baseline="0" dirty="0" smtClean="0"/>
              <a:t> 16. Όστρακο σουπιάς. </a:t>
            </a:r>
            <a:r>
              <a:rPr lang="fr-FR" baseline="0" dirty="0" smtClean="0"/>
              <a:t>Copyright Flickr</a:t>
            </a:r>
            <a:r>
              <a:rPr lang="en-US" baseline="0" dirty="0" smtClean="0"/>
              <a:t>. </a:t>
            </a:r>
            <a:r>
              <a:rPr lang="el-GR" baseline="0" dirty="0" smtClean="0"/>
              <a:t>Σύνδεσμος: </a:t>
            </a:r>
            <a:r>
              <a:rPr lang="en-US" baseline="0" dirty="0" smtClean="0"/>
              <a:t>https://www.flickr.com/photos/32161280@N06/3052287581</a:t>
            </a:r>
            <a:r>
              <a:rPr lang="el-GR" baseline="0" dirty="0" smtClean="0"/>
              <a:t>. Πηγή: </a:t>
            </a:r>
            <a:r>
              <a:rPr lang="en-US" baseline="0" dirty="0" smtClean="0"/>
              <a:t>https://www.flickr.com</a:t>
            </a:r>
            <a:r>
              <a:rPr lang="el-GR" baseline="0" dirty="0" smtClean="0"/>
              <a:t>.</a:t>
            </a:r>
          </a:p>
          <a:p>
            <a:endParaRPr lang="el-GR" baseline="0" dirty="0" smtClean="0"/>
          </a:p>
          <a:p>
            <a:r>
              <a:rPr lang="el-GR" dirty="0" smtClean="0"/>
              <a:t>Εικόνα</a:t>
            </a:r>
            <a:r>
              <a:rPr lang="el-GR" baseline="0" dirty="0" smtClean="0"/>
              <a:t> 17. Όστρακο σουπιάς, κάθετη τομή. </a:t>
            </a:r>
            <a:r>
              <a:rPr lang="en-US" baseline="0" dirty="0" smtClean="0"/>
              <a:t>Copyright Hans-Joachim Schneider. </a:t>
            </a:r>
            <a:r>
              <a:rPr lang="en-US" dirty="0" smtClean="0"/>
              <a:t>All contents © copyright 1999-2015 Getty Images. All rights reserved.</a:t>
            </a:r>
            <a:r>
              <a:rPr lang="el-GR" dirty="0" smtClean="0"/>
              <a:t> Σύνδεσμος: </a:t>
            </a:r>
            <a:r>
              <a:rPr lang="en-US" dirty="0" smtClean="0"/>
              <a:t>http://www.gettyimages.com/detail/photo/cuttlebone-royalty-free-image/120756303</a:t>
            </a:r>
            <a:r>
              <a:rPr lang="el-GR" dirty="0" smtClean="0"/>
              <a:t>. Πηγή: </a:t>
            </a:r>
            <a:r>
              <a:rPr lang="en-US" dirty="0" smtClean="0"/>
              <a:t>http://www.gettyimages.com</a:t>
            </a:r>
            <a:r>
              <a:rPr lang="el-GR" dirty="0" smtClean="0"/>
              <a:t> </a:t>
            </a:r>
          </a:p>
          <a:p>
            <a:endParaRPr lang="el-GR" dirty="0" smtClean="0"/>
          </a:p>
          <a:p>
            <a:r>
              <a:rPr lang="el-GR" dirty="0" smtClean="0"/>
              <a:t>Εικόνα 18. </a:t>
            </a:r>
            <a:r>
              <a:rPr lang="el-GR" dirty="0" err="1" smtClean="0"/>
              <a:t>Τρισδιάσταση</a:t>
            </a:r>
            <a:r>
              <a:rPr lang="el-GR" dirty="0" smtClean="0"/>
              <a:t> αναπαράσταση</a:t>
            </a:r>
            <a:r>
              <a:rPr lang="en-US" dirty="0" smtClean="0"/>
              <a:t> µCT </a:t>
            </a:r>
            <a:r>
              <a:rPr lang="el-GR" dirty="0" smtClean="0"/>
              <a:t>οστράκου σουπιάς. </a:t>
            </a:r>
            <a:r>
              <a:rPr lang="en-US" dirty="0" smtClean="0"/>
              <a:t>Wikimedia Commons</a:t>
            </a:r>
            <a:r>
              <a:rPr lang="en-US" baseline="0" dirty="0" smtClean="0"/>
              <a:t>. Text is available under the Creative Commons Attribution/Share-Alike License; additional terms may apply. By using this site, you agree to the Terms of Use and Privacy Policy. </a:t>
            </a:r>
            <a:r>
              <a:rPr lang="el-GR" baseline="0" dirty="0" smtClean="0"/>
              <a:t>Σύνδεσμος: </a:t>
            </a:r>
            <a:r>
              <a:rPr lang="en-US" dirty="0" smtClean="0"/>
              <a:t>http://commons.wikimedia.org/wiki/File:3D_visualisation_of_%C2%B5CT-data_of_a_cuttlebone_01.jpg</a:t>
            </a:r>
            <a:r>
              <a:rPr lang="el-GR" dirty="0" smtClean="0"/>
              <a:t>. Πηγή: </a:t>
            </a:r>
            <a:r>
              <a:rPr lang="en-US" dirty="0" smtClean="0"/>
              <a:t>http://commons.wikimedia.org</a:t>
            </a:r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Εικόνα 19: </a:t>
            </a:r>
            <a:r>
              <a:rPr lang="el-GR" dirty="0" err="1" smtClean="0"/>
              <a:t>Τρισδιάσταση</a:t>
            </a:r>
            <a:r>
              <a:rPr lang="el-GR" dirty="0" smtClean="0"/>
              <a:t> αναπαράσταση</a:t>
            </a:r>
            <a:r>
              <a:rPr lang="en-US" dirty="0" smtClean="0"/>
              <a:t> µCT </a:t>
            </a:r>
            <a:r>
              <a:rPr lang="el-GR" dirty="0" smtClean="0"/>
              <a:t>οστράκου σουπιάς. </a:t>
            </a:r>
            <a:r>
              <a:rPr lang="en-US" dirty="0" smtClean="0"/>
              <a:t>Wikimedia Commons</a:t>
            </a:r>
            <a:r>
              <a:rPr lang="en-US" baseline="0" dirty="0" smtClean="0"/>
              <a:t>. Text is available under the Creative Commons Attribution/Share-Alike License; additional terms may apply. By using this site, you agree to the Terms of Use and Privacy Policy. </a:t>
            </a:r>
            <a:r>
              <a:rPr lang="el-GR" baseline="0" dirty="0" smtClean="0"/>
              <a:t>Σύνδεσμος: </a:t>
            </a:r>
            <a:r>
              <a:rPr lang="en-US" dirty="0" smtClean="0"/>
              <a:t>http://commons.wikimedia.org/wiki/File:3D_visualisation_of_%C2%B5CT-data_of_a_cuttlebone_05.jpg</a:t>
            </a:r>
            <a:r>
              <a:rPr lang="el-GR" dirty="0" smtClean="0"/>
              <a:t>. Πηγή: </a:t>
            </a:r>
            <a:r>
              <a:rPr lang="en-US" dirty="0" smtClean="0"/>
              <a:t>http://commons.wikimedia.org</a:t>
            </a:r>
            <a:r>
              <a:rPr lang="el-GR" dirty="0" smtClean="0"/>
              <a:t>. </a:t>
            </a:r>
          </a:p>
          <a:p>
            <a:endParaRPr lang="el-GR" dirty="0" smtClean="0"/>
          </a:p>
          <a:p>
            <a:r>
              <a:rPr lang="el-GR" dirty="0" smtClean="0"/>
              <a:t>Εικόνα 20: Στιγμιότυπο βίντεο εικόνων από δεδομένα μ</a:t>
            </a:r>
            <a:r>
              <a:rPr lang="en-US" dirty="0" smtClean="0"/>
              <a:t>CT </a:t>
            </a:r>
            <a:r>
              <a:rPr lang="el-GR" dirty="0" smtClean="0"/>
              <a:t>από όστρακο σουπιάς. </a:t>
            </a:r>
            <a:r>
              <a:rPr lang="en-US" dirty="0" smtClean="0"/>
              <a:t>Title: Aligned flight through image stack of µCT-data of a cuttlebone, top view.ogg Author: </a:t>
            </a:r>
            <a:r>
              <a:rPr lang="en-US" dirty="0" err="1" smtClean="0"/>
              <a:t>SecretDisc</a:t>
            </a:r>
            <a:r>
              <a:rPr lang="en-US" dirty="0" smtClean="0"/>
              <a:t>. Date: 23 June 2011. Copyright Wikipedia the free encyclopedia. </a:t>
            </a:r>
            <a:r>
              <a:rPr lang="el-GR" dirty="0" smtClean="0"/>
              <a:t>Σύνδεσμος: </a:t>
            </a:r>
            <a:r>
              <a:rPr lang="en-US" dirty="0" smtClean="0"/>
              <a:t>https://en.wikipedia.org/wiki/Cuttlebone. </a:t>
            </a:r>
            <a:r>
              <a:rPr lang="el-GR" dirty="0" smtClean="0"/>
              <a:t>Πηγή: </a:t>
            </a:r>
            <a:r>
              <a:rPr lang="en-US" dirty="0" smtClean="0"/>
              <a:t>https://en.wikipedia.org.</a:t>
            </a:r>
          </a:p>
          <a:p>
            <a:endParaRPr lang="el-GR" dirty="0" smtClean="0"/>
          </a:p>
          <a:p>
            <a:r>
              <a:rPr lang="el-GR" dirty="0" smtClean="0"/>
              <a:t>Εικόνα</a:t>
            </a:r>
            <a:r>
              <a:rPr lang="el-GR" baseline="0" dirty="0" smtClean="0"/>
              <a:t> 21: Χ</a:t>
            </a:r>
            <a:r>
              <a:rPr lang="el-GR" dirty="0" smtClean="0"/>
              <a:t>ρωματοφόρο </a:t>
            </a:r>
            <a:r>
              <a:rPr lang="el-GR" dirty="0" err="1" smtClean="0"/>
              <a:t>Κεφαλοπόδου</a:t>
            </a:r>
            <a:r>
              <a:rPr lang="el-GR" dirty="0" smtClean="0"/>
              <a:t>. Τροποποιημένο σχέδιο από </a:t>
            </a:r>
            <a:r>
              <a:rPr lang="el-GR" dirty="0" err="1" smtClean="0"/>
              <a:t>Clooney</a:t>
            </a:r>
            <a:r>
              <a:rPr lang="el-GR" dirty="0" smtClean="0"/>
              <a:t> και </a:t>
            </a:r>
            <a:r>
              <a:rPr lang="el-GR" dirty="0" err="1" smtClean="0"/>
              <a:t>Florey</a:t>
            </a:r>
            <a:r>
              <a:rPr lang="el-GR" dirty="0" smtClean="0"/>
              <a:t>, 1968.</a:t>
            </a:r>
            <a:r>
              <a:rPr lang="fr-FR" dirty="0" smtClean="0"/>
              <a:t> Copyright </a:t>
            </a:r>
            <a:r>
              <a:rPr lang="en-US" dirty="0" smtClean="0"/>
              <a:t>©2015 Evergreen State College Archives and Special Collections (revised 02-04-2015). </a:t>
            </a:r>
            <a:r>
              <a:rPr lang="el-GR" dirty="0" smtClean="0"/>
              <a:t>Σύνδεσμος: </a:t>
            </a:r>
            <a:r>
              <a:rPr lang="fr-FR" dirty="0" smtClean="0"/>
              <a:t>http://archives.evergreen.edu/webpages/curricular/2011-2012/m2o1112/web/index3efc.html?printable=yes&amp;title=Cephalopods</a:t>
            </a:r>
            <a:r>
              <a:rPr lang="el-GR" dirty="0" smtClean="0"/>
              <a:t>. Πηγή: </a:t>
            </a:r>
            <a:r>
              <a:rPr lang="fr-FR" dirty="0" smtClean="0"/>
              <a:t>http://archives.evergreen.edu</a:t>
            </a:r>
            <a:r>
              <a:rPr lang="el-GR" dirty="0" smtClean="0"/>
              <a:t>.</a:t>
            </a:r>
          </a:p>
          <a:p>
            <a:endParaRPr lang="el-GR" dirty="0" smtClean="0"/>
          </a:p>
          <a:p>
            <a:r>
              <a:rPr lang="el-GR" dirty="0" smtClean="0"/>
              <a:t>Εικόνα 22: Χρωματική προσαρμογή σουπιάς. </a:t>
            </a:r>
            <a:r>
              <a:rPr lang="en-US" dirty="0" smtClean="0"/>
              <a:t>Copyright </a:t>
            </a:r>
            <a:r>
              <a:rPr lang="en-US" dirty="0" err="1" smtClean="0"/>
              <a:t>Neuroland</a:t>
            </a:r>
            <a:r>
              <a:rPr lang="en-US" dirty="0" smtClean="0"/>
              <a:t>-Art.   © 2004-2007. </a:t>
            </a:r>
            <a:r>
              <a:rPr lang="el-GR" dirty="0" smtClean="0"/>
              <a:t>Σύνδεσμος:</a:t>
            </a:r>
            <a:r>
              <a:rPr lang="en-US" dirty="0" smtClean="0"/>
              <a:t> http://www.bkneuroland.fr/articles.php?pg=893</a:t>
            </a:r>
            <a:r>
              <a:rPr lang="el-GR" dirty="0" smtClean="0"/>
              <a:t>. Πηγή: </a:t>
            </a:r>
            <a:r>
              <a:rPr lang="en-US" dirty="0" smtClean="0"/>
              <a:t>http://www.bkneuroland.f</a:t>
            </a:r>
            <a:r>
              <a:rPr lang="fr-FR" dirty="0" smtClean="0"/>
              <a:t>r:</a:t>
            </a:r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Εικόνα 23: </a:t>
            </a:r>
            <a:r>
              <a:rPr lang="en-US" dirty="0" smtClean="0"/>
              <a:t>B</a:t>
            </a:r>
            <a:r>
              <a:rPr lang="el-GR" dirty="0" err="1" smtClean="0"/>
              <a:t>ιοφωσφορισμός</a:t>
            </a:r>
            <a:r>
              <a:rPr lang="el-GR" baseline="0" dirty="0" smtClean="0"/>
              <a:t> </a:t>
            </a:r>
            <a:r>
              <a:rPr lang="el-GR" baseline="0" dirty="0" err="1" smtClean="0"/>
              <a:t>Κεφαλόποδου</a:t>
            </a:r>
            <a:r>
              <a:rPr lang="el-GR" baseline="0" dirty="0" smtClean="0"/>
              <a:t>. </a:t>
            </a:r>
            <a:r>
              <a:rPr lang="en-US" dirty="0" smtClean="0"/>
              <a:t>Copyright </a:t>
            </a:r>
            <a:r>
              <a:rPr lang="en-US" dirty="0" err="1" smtClean="0"/>
              <a:t>DeepSea</a:t>
            </a:r>
            <a:r>
              <a:rPr lang="en-US" baseline="0" dirty="0" err="1" smtClean="0"/>
              <a:t>Photography.Com</a:t>
            </a:r>
            <a:r>
              <a:rPr lang="en-US" baseline="0" dirty="0" smtClean="0"/>
              <a:t> </a:t>
            </a:r>
            <a:r>
              <a:rPr lang="el-GR" baseline="0" dirty="0" smtClean="0"/>
              <a:t>Σύνδεσμος: </a:t>
            </a:r>
            <a:r>
              <a:rPr lang="en-US" dirty="0" smtClean="0"/>
              <a:t>http://news.wikinut.com/img/1_rt0iv7syqixd38/A-luminescent-squid</a:t>
            </a:r>
            <a:r>
              <a:rPr lang="el-GR" dirty="0" smtClean="0"/>
              <a:t>.  Πηγή: </a:t>
            </a:r>
            <a:r>
              <a:rPr lang="en-US" dirty="0" smtClean="0"/>
              <a:t>http://news.wikinut.com/~veenh/news</a:t>
            </a:r>
            <a:endParaRPr lang="el-G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/>
              <a:t>Εικόνα</a:t>
            </a:r>
            <a:r>
              <a:rPr lang="el-GR" baseline="0" dirty="0" smtClean="0"/>
              <a:t> 24: Φωτοφόρα όργανα </a:t>
            </a:r>
            <a:r>
              <a:rPr lang="el-GR" baseline="0" dirty="0" err="1" smtClean="0"/>
              <a:t>βαθύβιων</a:t>
            </a:r>
            <a:r>
              <a:rPr lang="el-GR" baseline="0" dirty="0" smtClean="0"/>
              <a:t> καλαμαριών. </a:t>
            </a:r>
            <a:r>
              <a:rPr lang="en-US" baseline="0" dirty="0" smtClean="0"/>
              <a:t>Copyright Saunders College Publishing/Harcourt Brace (1987). </a:t>
            </a:r>
            <a:r>
              <a:rPr lang="el-GR" baseline="0" dirty="0" smtClean="0"/>
              <a:t>Πηγή: </a:t>
            </a:r>
            <a:r>
              <a:rPr lang="en-US" baseline="0" dirty="0" smtClean="0"/>
              <a:t>Robert D. Barnes</a:t>
            </a:r>
            <a:r>
              <a:rPr lang="el-GR" baseline="0" dirty="0" smtClean="0"/>
              <a:t>, </a:t>
            </a:r>
            <a:r>
              <a:rPr lang="en-US" baseline="0" dirty="0" smtClean="0"/>
              <a:t>Invertebrate Zoology</a:t>
            </a:r>
            <a:r>
              <a:rPr lang="el-GR" baseline="0" dirty="0" smtClean="0"/>
              <a:t> 5</a:t>
            </a:r>
            <a:r>
              <a:rPr lang="en-US" baseline="30000" dirty="0" err="1" smtClean="0"/>
              <a:t>th</a:t>
            </a:r>
            <a:r>
              <a:rPr lang="en-US" baseline="0" dirty="0" smtClean="0"/>
              <a:t> edition. ISBN 0-030-008914-X.</a:t>
            </a:r>
          </a:p>
          <a:p>
            <a:endParaRPr lang="el-GR" dirty="0" smtClean="0"/>
          </a:p>
          <a:p>
            <a:r>
              <a:rPr lang="el-GR" dirty="0" smtClean="0"/>
              <a:t>Εικόνα</a:t>
            </a:r>
            <a:r>
              <a:rPr lang="el-GR" baseline="0" dirty="0" smtClean="0"/>
              <a:t> 25: Βιοφωσφορισμός σε καλαμάρι. </a:t>
            </a:r>
            <a:r>
              <a:rPr lang="en-US" baseline="0" dirty="0" err="1" smtClean="0"/>
              <a:t>Photocomp</a:t>
            </a:r>
            <a:r>
              <a:rPr lang="en-US" baseline="0" dirty="0" smtClean="0"/>
              <a:t> December '07 - Open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Contributed by </a:t>
            </a:r>
            <a:r>
              <a:rPr lang="en-US" baseline="0" dirty="0" err="1" smtClean="0"/>
              <a:t>J_deGuzman</a:t>
            </a:r>
            <a:r>
              <a:rPr lang="en-US" baseline="0" dirty="0" smtClean="0"/>
              <a:t> 2007-12-21</a:t>
            </a:r>
            <a:r>
              <a:rPr lang="el-GR" baseline="0" dirty="0" smtClean="0"/>
              <a:t>. </a:t>
            </a:r>
            <a:r>
              <a:rPr lang="fr-FR" baseline="0" dirty="0" smtClean="0"/>
              <a:t>Copyright </a:t>
            </a:r>
            <a:r>
              <a:rPr lang="fr-FR" baseline="0" dirty="0" err="1" smtClean="0"/>
              <a:t>Unde</a:t>
            </a:r>
            <a:r>
              <a:rPr lang="en-US" baseline="0" dirty="0" smtClean="0"/>
              <a:t>rwater.com.au. </a:t>
            </a:r>
            <a:r>
              <a:rPr lang="el-GR" baseline="0" dirty="0" smtClean="0"/>
              <a:t>Σύνδεσμος: </a:t>
            </a:r>
            <a:r>
              <a:rPr lang="en-US" dirty="0" smtClean="0"/>
              <a:t>https://underwater.com.au/image/id/7729</a:t>
            </a:r>
            <a:r>
              <a:rPr lang="el-GR" dirty="0" smtClean="0"/>
              <a:t>. Πηγή:</a:t>
            </a:r>
            <a:r>
              <a:rPr lang="el-GR" baseline="0" dirty="0" smtClean="0"/>
              <a:t> </a:t>
            </a:r>
            <a:r>
              <a:rPr lang="en-US" dirty="0" smtClean="0"/>
              <a:t>https://underwater.com.au</a:t>
            </a:r>
            <a:r>
              <a:rPr lang="el-GR" dirty="0" smtClean="0"/>
              <a:t>.</a:t>
            </a:r>
            <a:endParaRPr lang="en-US" dirty="0" smtClean="0"/>
          </a:p>
          <a:p>
            <a:endParaRPr lang="el-GR" dirty="0" smtClean="0"/>
          </a:p>
          <a:p>
            <a:r>
              <a:rPr lang="el-GR" dirty="0" smtClean="0"/>
              <a:t>Εικόνα 26:</a:t>
            </a:r>
            <a:r>
              <a:rPr lang="fr-FR" dirty="0" smtClean="0"/>
              <a:t> B</a:t>
            </a:r>
            <a:r>
              <a:rPr lang="el-GR" dirty="0" err="1" smtClean="0"/>
              <a:t>ιοφωσφορισμός</a:t>
            </a:r>
            <a:r>
              <a:rPr lang="el-GR" baseline="0" dirty="0" smtClean="0"/>
              <a:t> σε καλαμάρι.</a:t>
            </a:r>
            <a:r>
              <a:rPr lang="el-GR" dirty="0" smtClean="0"/>
              <a:t> </a:t>
            </a:r>
            <a:r>
              <a:rPr lang="en-US" dirty="0" smtClean="0"/>
              <a:t>Copyright</a:t>
            </a:r>
            <a:r>
              <a:rPr lang="el-GR" dirty="0" smtClean="0"/>
              <a:t> </a:t>
            </a:r>
            <a:r>
              <a:rPr lang="en-US" dirty="0" smtClean="0"/>
              <a:t>HDWALLFREE.com © 2014</a:t>
            </a:r>
            <a:r>
              <a:rPr lang="el-GR" dirty="0" smtClean="0"/>
              <a:t>. </a:t>
            </a:r>
            <a:r>
              <a:rPr lang="en-US" dirty="0" smtClean="0"/>
              <a:t> </a:t>
            </a:r>
            <a:r>
              <a:rPr lang="el-GR" dirty="0" smtClean="0"/>
              <a:t>Σύνδεσμος: </a:t>
            </a:r>
            <a:r>
              <a:rPr lang="en-US" dirty="0" smtClean="0"/>
              <a:t>http://www.hdwallfree.com/squid-desktop-hd-wallpapers/</a:t>
            </a:r>
            <a:r>
              <a:rPr lang="el-GR" dirty="0" smtClean="0"/>
              <a:t>. Πηγή: </a:t>
            </a:r>
            <a:r>
              <a:rPr lang="en-US" dirty="0" smtClean="0"/>
              <a:t>http://www.hdwallfree.com</a:t>
            </a:r>
            <a:r>
              <a:rPr lang="el-GR" dirty="0" smtClean="0"/>
              <a:t>.</a:t>
            </a:r>
          </a:p>
          <a:p>
            <a:endParaRPr lang="el-GR" dirty="0" smtClean="0"/>
          </a:p>
          <a:p>
            <a:r>
              <a:rPr lang="el-GR" dirty="0" smtClean="0"/>
              <a:t>Εικόνα</a:t>
            </a:r>
            <a:r>
              <a:rPr lang="el-GR" baseline="0" dirty="0" smtClean="0"/>
              <a:t> 27: Αυγά σουπιάς. </a:t>
            </a:r>
            <a:r>
              <a:rPr lang="fr-FR" baseline="0" dirty="0" smtClean="0"/>
              <a:t>Copyright </a:t>
            </a:r>
            <a:r>
              <a:rPr lang="en-US" dirty="0" err="1" smtClean="0"/>
              <a:t>Lymebay</a:t>
            </a:r>
            <a:r>
              <a:rPr lang="en-US" baseline="0" dirty="0" smtClean="0"/>
              <a:t> Fisheries and Conservation Reserve</a:t>
            </a:r>
            <a:r>
              <a:rPr lang="el-GR" baseline="0" dirty="0" smtClean="0"/>
              <a:t>. Σύνδεσμος: </a:t>
            </a:r>
            <a:r>
              <a:rPr lang="en-US" dirty="0" smtClean="0"/>
              <a:t>http://www.lymebayreserve.co.uk/marine-life/</a:t>
            </a:r>
            <a:r>
              <a:rPr lang="el-GR" dirty="0" smtClean="0"/>
              <a:t>. Πηγή: </a:t>
            </a:r>
            <a:r>
              <a:rPr lang="en-US" dirty="0" smtClean="0"/>
              <a:t>http://www.lymebayreserve.co.uk</a:t>
            </a:r>
            <a:r>
              <a:rPr lang="el-GR" dirty="0" smtClean="0"/>
              <a:t>.</a:t>
            </a:r>
            <a:endParaRPr lang="en-US" baseline="0" dirty="0" smtClean="0"/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baseline="0" dirty="0" smtClean="0"/>
              <a:t>Εικόνα 28: Νεαρό άτομο σουπιάς. </a:t>
            </a:r>
            <a:r>
              <a:rPr lang="fr-FR" baseline="0" dirty="0" smtClean="0"/>
              <a:t>Copyright</a:t>
            </a:r>
            <a:r>
              <a:rPr lang="el-GR" b="0" baseline="0" dirty="0" smtClean="0"/>
              <a:t>: </a:t>
            </a:r>
            <a:r>
              <a:rPr lang="en-US" b="0" dirty="0" smtClean="0"/>
              <a:t>Images by David Fenwick. An educational resource dedicated mainly to the photography and diversity of marine life that is found in the coastal waters and </a:t>
            </a:r>
            <a:r>
              <a:rPr lang="en-US" b="0" dirty="0" err="1" smtClean="0"/>
              <a:t>rockpools</a:t>
            </a:r>
            <a:r>
              <a:rPr lang="en-US" b="0" dirty="0" smtClean="0"/>
              <a:t> of south-west England.</a:t>
            </a:r>
            <a:r>
              <a:rPr lang="el-GR" b="0" dirty="0" smtClean="0"/>
              <a:t> Σύνδεσμος: </a:t>
            </a:r>
            <a:r>
              <a:rPr lang="en-US" baseline="0" dirty="0" smtClean="0"/>
              <a:t>http://www.aphotomarine.com/cephalopod_sepia_officinalis_common_cuttlefish.html</a:t>
            </a:r>
            <a:r>
              <a:rPr lang="el-GR" baseline="0" dirty="0" smtClean="0"/>
              <a:t>. Πηγή:</a:t>
            </a:r>
            <a:r>
              <a:rPr lang="en-US" baseline="0" dirty="0" smtClean="0"/>
              <a:t>http://www.aphotomarine.com</a:t>
            </a:r>
            <a:r>
              <a:rPr lang="el-GR" baseline="0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baseline="0" dirty="0" smtClean="0"/>
              <a:t>Εικόνα 29: Κοινή σουπιά σε αμυντική θέση. </a:t>
            </a:r>
            <a:r>
              <a:rPr lang="en-US" baseline="0" dirty="0" smtClean="0"/>
              <a:t>Copyright © Jean </a:t>
            </a:r>
            <a:r>
              <a:rPr lang="en-US" baseline="0" dirty="0" err="1" smtClean="0"/>
              <a:t>Lecomte</a:t>
            </a:r>
            <a:r>
              <a:rPr lang="en-US" baseline="0" dirty="0" smtClean="0"/>
              <a:t> / </a:t>
            </a:r>
            <a:r>
              <a:rPr lang="en-US" baseline="0" dirty="0" err="1" smtClean="0"/>
              <a:t>Biosphoto</a:t>
            </a: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baseline="0" dirty="0" smtClean="0"/>
              <a:t>Σύνδεσμος: </a:t>
            </a:r>
            <a:r>
              <a:rPr lang="en-US" baseline="0" dirty="0" smtClean="0"/>
              <a:t>http://www.arkive.org/common-cuttlefish/sepia-officinalis/photos.html</a:t>
            </a:r>
            <a:r>
              <a:rPr lang="el-GR" baseline="0" dirty="0" smtClean="0"/>
              <a:t>. Πηγή: </a:t>
            </a:r>
            <a:r>
              <a:rPr lang="en-US" baseline="0" dirty="0" smtClean="0"/>
              <a:t>http://www.arkive.org</a:t>
            </a:r>
            <a:r>
              <a:rPr lang="el-GR" baseline="0" dirty="0" smtClean="0"/>
              <a:t>.</a:t>
            </a:r>
            <a:endParaRPr lang="en-US" baseline="0" dirty="0" smtClean="0"/>
          </a:p>
          <a:p>
            <a:endParaRPr lang="el-GR" dirty="0" smtClean="0"/>
          </a:p>
          <a:p>
            <a:r>
              <a:rPr lang="el-GR" dirty="0" smtClean="0"/>
              <a:t>Εικόνα 30: </a:t>
            </a:r>
            <a:r>
              <a:rPr lang="en-US" dirty="0" err="1" smtClean="0"/>
              <a:t>Argonauta</a:t>
            </a:r>
            <a:r>
              <a:rPr lang="en-US" dirty="0" smtClean="0"/>
              <a:t> </a:t>
            </a:r>
            <a:r>
              <a:rPr lang="en-US" dirty="0" err="1" smtClean="0"/>
              <a:t>argo</a:t>
            </a:r>
            <a:r>
              <a:rPr lang="en-US" dirty="0" smtClean="0"/>
              <a:t> </a:t>
            </a:r>
            <a:r>
              <a:rPr lang="el-GR" dirty="0" smtClean="0"/>
              <a:t>θηλυκό με θήκη αυγών. </a:t>
            </a:r>
            <a:r>
              <a:rPr lang="fr-FR" dirty="0" smtClean="0"/>
              <a:t>Copyright </a:t>
            </a:r>
            <a:r>
              <a:rPr lang="en-US" dirty="0" smtClean="0"/>
              <a:t>© 2001-2015 </a:t>
            </a:r>
            <a:r>
              <a:rPr lang="en-US" dirty="0" err="1" smtClean="0"/>
              <a:t>Softpedia</a:t>
            </a:r>
            <a:r>
              <a:rPr lang="en-US" dirty="0" smtClean="0"/>
              <a:t>. All rights reserved. </a:t>
            </a:r>
            <a:r>
              <a:rPr lang="en-US" dirty="0" err="1" smtClean="0"/>
              <a:t>Softpedia</a:t>
            </a:r>
            <a:r>
              <a:rPr lang="en-US" dirty="0" smtClean="0"/>
              <a:t>® and the </a:t>
            </a:r>
            <a:r>
              <a:rPr lang="en-US" dirty="0" err="1" smtClean="0"/>
              <a:t>Softpedia</a:t>
            </a:r>
            <a:r>
              <a:rPr lang="en-US" dirty="0" smtClean="0"/>
              <a:t>® logo are registered trademarks of </a:t>
            </a:r>
            <a:r>
              <a:rPr lang="en-US" dirty="0" err="1" smtClean="0"/>
              <a:t>SoftNews</a:t>
            </a:r>
            <a:r>
              <a:rPr lang="en-US" dirty="0" smtClean="0"/>
              <a:t> NET SRL. </a:t>
            </a:r>
            <a:r>
              <a:rPr lang="el-GR" dirty="0" smtClean="0"/>
              <a:t>Σύνδεσμος: </a:t>
            </a:r>
            <a:r>
              <a:rPr lang="fr-FR" dirty="0" smtClean="0"/>
              <a:t>http://archive.news.softpedia.com/news/10-Amazing-Things-About-Octopuses-58466.shtml</a:t>
            </a:r>
            <a:r>
              <a:rPr lang="el-GR" dirty="0" smtClean="0"/>
              <a:t>. Πηγή: </a:t>
            </a:r>
            <a:r>
              <a:rPr lang="fr-FR" dirty="0" smtClean="0"/>
              <a:t>http://archive.news.softpedia.com</a:t>
            </a:r>
            <a:r>
              <a:rPr lang="el-GR" dirty="0" smtClean="0"/>
              <a:t>.</a:t>
            </a:r>
            <a:endParaRPr lang="fr-F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7586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78438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51679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256564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46322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/>
              <a:t>Εικόνα</a:t>
            </a:r>
            <a:r>
              <a:rPr lang="el-GR" baseline="0" dirty="0" smtClean="0"/>
              <a:t> 1: </a:t>
            </a:r>
            <a:r>
              <a:rPr lang="sk-SK" i="1" baseline="0" dirty="0" smtClean="0"/>
              <a:t>Octopus vulgaris</a:t>
            </a:r>
            <a:r>
              <a:rPr lang="sk-SK" baseline="0" dirty="0" smtClean="0"/>
              <a:t>. </a:t>
            </a:r>
            <a:r>
              <a:rPr lang="en-US" baseline="0" dirty="0" smtClean="0"/>
              <a:t>This page about Fish that live close to shore in Crete and Greece is protected by International Copyright Law - Web-design and SEO by ArtKreta.gr</a:t>
            </a:r>
            <a:r>
              <a:rPr lang="el-GR" baseline="0" dirty="0" smtClean="0"/>
              <a:t>  Σύνδεσμος: </a:t>
            </a:r>
            <a:r>
              <a:rPr lang="en-US" baseline="0" dirty="0" smtClean="0"/>
              <a:t>http://www.explorecrete.com/nature/fish-1.html</a:t>
            </a:r>
            <a:r>
              <a:rPr lang="el-GR" baseline="0" dirty="0" smtClean="0"/>
              <a:t> Πηγή: </a:t>
            </a:r>
            <a:r>
              <a:rPr lang="en-US" baseline="0" dirty="0" smtClean="0"/>
              <a:t>http://www.explorecrete.com</a:t>
            </a:r>
            <a:r>
              <a:rPr lang="el-GR" baseline="0" dirty="0" smtClean="0"/>
              <a:t> .</a:t>
            </a:r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Εικόνα</a:t>
            </a:r>
            <a:r>
              <a:rPr lang="el-GR" baseline="0" dirty="0" smtClean="0"/>
              <a:t> 2: </a:t>
            </a:r>
            <a:r>
              <a:rPr lang="en-US" baseline="0" dirty="0" err="1" smtClean="0"/>
              <a:t>Architeuthis</a:t>
            </a:r>
            <a:r>
              <a:rPr lang="en-US" baseline="0" dirty="0" smtClean="0"/>
              <a:t>. </a:t>
            </a:r>
            <a:r>
              <a:rPr lang="sk-SK" baseline="0" dirty="0" smtClean="0"/>
              <a:t>Cop</a:t>
            </a:r>
            <a:r>
              <a:rPr lang="en-US" baseline="0" dirty="0" err="1" smtClean="0"/>
              <a:t>yright</a:t>
            </a:r>
            <a:r>
              <a:rPr lang="en-US" baseline="0" dirty="0" smtClean="0"/>
              <a:t> © </a:t>
            </a:r>
            <a:r>
              <a:rPr lang="en-US" baseline="0" dirty="0" err="1" smtClean="0"/>
              <a:t>Tsunemi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Kubodera</a:t>
            </a:r>
            <a:r>
              <a:rPr lang="en-US" baseline="0" dirty="0" smtClean="0"/>
              <a:t> / National Museum of Nature and Science, Japan. </a:t>
            </a:r>
            <a:r>
              <a:rPr lang="el-GR" baseline="0" dirty="0" smtClean="0"/>
              <a:t>Σύνδεσμος: </a:t>
            </a:r>
            <a:r>
              <a:rPr lang="en-US" baseline="0" dirty="0" smtClean="0"/>
              <a:t>http://www.sci-news.com/biology/article00956.html</a:t>
            </a:r>
            <a:r>
              <a:rPr lang="el-GR" baseline="0" dirty="0" smtClean="0"/>
              <a:t>. Πηγή: </a:t>
            </a:r>
            <a:r>
              <a:rPr lang="en-US" baseline="0" dirty="0" smtClean="0"/>
              <a:t>http://www.sci-news.com/biology</a:t>
            </a:r>
            <a:r>
              <a:rPr lang="el-GR" baseline="0" dirty="0" smtClean="0"/>
              <a:t>.</a:t>
            </a:r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Εικόνα 3: </a:t>
            </a:r>
            <a:r>
              <a:rPr lang="en-US" dirty="0" err="1" smtClean="0"/>
              <a:t>Belemnitella</a:t>
            </a:r>
            <a:r>
              <a:rPr lang="en-US" dirty="0" smtClean="0"/>
              <a:t> Americana</a:t>
            </a:r>
            <a:r>
              <a:rPr lang="el-GR" dirty="0" smtClean="0"/>
              <a:t>. Σύνδεσμος: </a:t>
            </a:r>
            <a:r>
              <a:rPr lang="en-US" dirty="0" smtClean="0"/>
              <a:t>http://wjfoss.net/Fossils/Fossilmain.php</a:t>
            </a:r>
            <a:r>
              <a:rPr lang="el-GR" dirty="0" smtClean="0"/>
              <a:t> Πηγή:</a:t>
            </a:r>
            <a:r>
              <a:rPr lang="el-GR" baseline="0" dirty="0" smtClean="0"/>
              <a:t> </a:t>
            </a:r>
            <a:r>
              <a:rPr lang="en-US" baseline="0" dirty="0" smtClean="0"/>
              <a:t>http://wjfoss.net</a:t>
            </a:r>
            <a:r>
              <a:rPr lang="el-GR" baseline="0" dirty="0" smtClean="0"/>
              <a:t> .</a:t>
            </a:r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Εικόνα 4:  </a:t>
            </a:r>
            <a:r>
              <a:rPr lang="sk-SK" dirty="0" smtClean="0"/>
              <a:t>Orthoceras.</a:t>
            </a:r>
            <a:r>
              <a:rPr lang="sk-SK" baseline="0" dirty="0" smtClean="0"/>
              <a:t> </a:t>
            </a:r>
            <a:r>
              <a:rPr lang="en-US" dirty="0" smtClean="0"/>
              <a:t>Wikipedia</a:t>
            </a:r>
            <a:r>
              <a:rPr lang="en-US" baseline="0" dirty="0" smtClean="0"/>
              <a:t> The free encyclopedia. </a:t>
            </a:r>
            <a:r>
              <a:rPr lang="el-GR" baseline="0" dirty="0" smtClean="0"/>
              <a:t>Σύνδεσμος: </a:t>
            </a:r>
            <a:r>
              <a:rPr lang="en-US" dirty="0" smtClean="0"/>
              <a:t>http://en.wikipedia.org/wiki/Orthoceratidae</a:t>
            </a:r>
            <a:r>
              <a:rPr lang="el-GR" dirty="0" smtClean="0"/>
              <a:t>. Πηγή: </a:t>
            </a:r>
            <a:r>
              <a:rPr lang="en-US" dirty="0" smtClean="0"/>
              <a:t>http://en.wikipedia.org</a:t>
            </a:r>
            <a:r>
              <a:rPr lang="el-GR" dirty="0" smtClean="0"/>
              <a:t> .</a:t>
            </a:r>
          </a:p>
          <a:p>
            <a:endParaRPr lang="el-GR" dirty="0" smtClean="0"/>
          </a:p>
          <a:p>
            <a:r>
              <a:rPr lang="el-GR" dirty="0" smtClean="0"/>
              <a:t>Εικόνα 5: </a:t>
            </a:r>
            <a:r>
              <a:rPr lang="en-US" dirty="0" smtClean="0"/>
              <a:t>A </a:t>
            </a:r>
            <a:r>
              <a:rPr lang="en-US" dirty="0" err="1" smtClean="0"/>
              <a:t>Metriorhynchus</a:t>
            </a:r>
            <a:r>
              <a:rPr lang="en-US" dirty="0" smtClean="0"/>
              <a:t> Meal – Ammonites and Belemnite</a:t>
            </a:r>
            <a:r>
              <a:rPr lang="sk-SK" dirty="0" smtClean="0"/>
              <a:t>s</a:t>
            </a:r>
            <a:r>
              <a:rPr lang="el-GR" dirty="0" smtClean="0"/>
              <a:t>    </a:t>
            </a:r>
            <a:r>
              <a:rPr lang="en-US" dirty="0" smtClean="0"/>
              <a:t>Picture Credit: Everything Dinosaur</a:t>
            </a:r>
            <a:r>
              <a:rPr lang="sk-SK" dirty="0" smtClean="0"/>
              <a:t>. </a:t>
            </a:r>
            <a:r>
              <a:rPr lang="el-GR" dirty="0" smtClean="0"/>
              <a:t>Σύνδεσμος:</a:t>
            </a:r>
            <a:r>
              <a:rPr lang="el-GR" baseline="0" dirty="0" smtClean="0"/>
              <a:t> </a:t>
            </a:r>
            <a:r>
              <a:rPr lang="en-US" dirty="0" smtClean="0"/>
              <a:t>http://blog.everythingdinosaur.co.uk/blog/_archives/2008/11</a:t>
            </a:r>
            <a:r>
              <a:rPr lang="sk-SK" dirty="0" smtClean="0"/>
              <a:t>.</a:t>
            </a:r>
            <a:r>
              <a:rPr lang="en-US" baseline="0" dirty="0" smtClean="0"/>
              <a:t> </a:t>
            </a:r>
            <a:r>
              <a:rPr lang="el-GR" baseline="0" dirty="0" smtClean="0"/>
              <a:t>Πηγή: </a:t>
            </a:r>
            <a:r>
              <a:rPr lang="en-US" baseline="0" dirty="0" smtClean="0"/>
              <a:t>http://blog.everythingdinosaur.co.uk</a:t>
            </a:r>
            <a:r>
              <a:rPr lang="el-GR" baseline="0" dirty="0" smtClean="0"/>
              <a:t> .</a:t>
            </a:r>
            <a:r>
              <a:rPr lang="el-GR" dirty="0" smtClean="0"/>
              <a:t>Εικόνα</a:t>
            </a:r>
            <a:r>
              <a:rPr lang="el-GR" baseline="0" dirty="0" smtClean="0"/>
              <a:t> 6: Εξέλιξη </a:t>
            </a:r>
            <a:r>
              <a:rPr lang="el-GR" baseline="0" dirty="0" err="1" smtClean="0"/>
              <a:t>Κεφαλοπόδων</a:t>
            </a:r>
            <a:r>
              <a:rPr lang="el-GR" baseline="0" dirty="0" smtClean="0"/>
              <a:t>. </a:t>
            </a:r>
            <a:r>
              <a:rPr lang="en-US" baseline="0" dirty="0" smtClean="0"/>
              <a:t>Copyright Saunders College Publishing/Harcourt Brace (1987). </a:t>
            </a:r>
            <a:r>
              <a:rPr lang="el-GR" baseline="0" dirty="0" smtClean="0"/>
              <a:t>Πηγή: </a:t>
            </a:r>
            <a:r>
              <a:rPr lang="en-US" baseline="0" dirty="0" smtClean="0"/>
              <a:t>Robert D. Barnes</a:t>
            </a:r>
            <a:r>
              <a:rPr lang="el-GR" baseline="0" dirty="0" smtClean="0"/>
              <a:t>, </a:t>
            </a:r>
            <a:r>
              <a:rPr lang="en-US" baseline="0" dirty="0" smtClean="0"/>
              <a:t>Invertebrate Zoology</a:t>
            </a:r>
            <a:r>
              <a:rPr lang="el-GR" baseline="0" dirty="0" smtClean="0"/>
              <a:t> 5</a:t>
            </a:r>
            <a:r>
              <a:rPr lang="en-US" baseline="30000" dirty="0" err="1" smtClean="0"/>
              <a:t>th</a:t>
            </a:r>
            <a:r>
              <a:rPr lang="en-US" baseline="0" dirty="0" smtClean="0"/>
              <a:t> edition. ISBN 0-030-008914-X.</a:t>
            </a:r>
          </a:p>
          <a:p>
            <a:endParaRPr lang="en-US" baseline="0" dirty="0" smtClean="0"/>
          </a:p>
          <a:p>
            <a:r>
              <a:rPr lang="el-GR" baseline="0" dirty="0" smtClean="0"/>
              <a:t>Εικόνα 7: Εξέλιξη </a:t>
            </a:r>
            <a:r>
              <a:rPr lang="el-GR" baseline="0" dirty="0" err="1" smtClean="0"/>
              <a:t>Κεφαλοπόδων</a:t>
            </a:r>
            <a:r>
              <a:rPr lang="en-US" baseline="0" dirty="0" smtClean="0"/>
              <a:t>. Copyright Saunders College Publishing/Harcourt Brace (1987). </a:t>
            </a:r>
            <a:r>
              <a:rPr lang="en-US" baseline="0" dirty="0" err="1" smtClean="0"/>
              <a:t>Πηγή</a:t>
            </a:r>
            <a:r>
              <a:rPr lang="en-US" baseline="0" dirty="0" smtClean="0"/>
              <a:t>: Robert D. Barnes, Invertebrate Zoology 5th edition. ISBN 0-030-008914-X.</a:t>
            </a:r>
          </a:p>
          <a:p>
            <a:endParaRPr lang="el-GR" baseline="0" dirty="0" smtClean="0"/>
          </a:p>
          <a:p>
            <a:r>
              <a:rPr lang="el-GR" baseline="0" dirty="0" smtClean="0"/>
              <a:t>Εικόνα 8: Εξέλιξη </a:t>
            </a:r>
            <a:r>
              <a:rPr lang="el-GR" baseline="0" dirty="0" err="1" smtClean="0"/>
              <a:t>Κεφαλοπόδων</a:t>
            </a:r>
            <a:r>
              <a:rPr lang="en-US" baseline="0" dirty="0" smtClean="0"/>
              <a:t>. Copyright Saunders College Publishing/Harcourt Brace (1987). </a:t>
            </a:r>
            <a:r>
              <a:rPr lang="en-US" baseline="0" dirty="0" err="1" smtClean="0"/>
              <a:t>Πηγή</a:t>
            </a:r>
            <a:r>
              <a:rPr lang="en-US" baseline="0" dirty="0" smtClean="0"/>
              <a:t>: Robert D. Barnes, Invertebrate Zoology 5th edition. ISBN 0-030-008914-X.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/>
              <a:t>Εικόνα</a:t>
            </a:r>
            <a:r>
              <a:rPr lang="el-GR" baseline="0" dirty="0" smtClean="0"/>
              <a:t> 9: Εσωτερική όψη </a:t>
            </a:r>
            <a:r>
              <a:rPr lang="el-GR" baseline="0" dirty="0" err="1" smtClean="0"/>
              <a:t>αμμωνιτοειδούς</a:t>
            </a:r>
            <a:r>
              <a:rPr lang="el-GR" baseline="0" dirty="0" smtClean="0"/>
              <a:t>. </a:t>
            </a:r>
            <a:r>
              <a:rPr lang="en-US" baseline="0" dirty="0" smtClean="0"/>
              <a:t>Copyright Saunders College Publishing/Harcourt Brace (1987). </a:t>
            </a:r>
            <a:r>
              <a:rPr lang="el-GR" baseline="0" dirty="0" smtClean="0"/>
              <a:t>Πηγή: </a:t>
            </a:r>
            <a:r>
              <a:rPr lang="en-US" baseline="0" dirty="0" smtClean="0"/>
              <a:t>Robert D. Barnes</a:t>
            </a:r>
            <a:r>
              <a:rPr lang="el-GR" baseline="0" dirty="0" smtClean="0"/>
              <a:t>, </a:t>
            </a:r>
            <a:r>
              <a:rPr lang="en-US" baseline="0" dirty="0" smtClean="0"/>
              <a:t>Invertebrate Zoology</a:t>
            </a:r>
            <a:r>
              <a:rPr lang="el-GR" baseline="0" dirty="0" smtClean="0"/>
              <a:t> 5</a:t>
            </a:r>
            <a:r>
              <a:rPr lang="en-US" baseline="30000" dirty="0" err="1" smtClean="0"/>
              <a:t>th</a:t>
            </a:r>
            <a:r>
              <a:rPr lang="en-US" baseline="0" dirty="0" smtClean="0"/>
              <a:t> edition. ISBN 0-030-008914-X.</a:t>
            </a:r>
          </a:p>
          <a:p>
            <a:endParaRPr lang="el-GR" baseline="0" dirty="0" smtClean="0"/>
          </a:p>
          <a:p>
            <a:r>
              <a:rPr lang="el-GR" baseline="0" dirty="0" smtClean="0"/>
              <a:t>Εικόνα 10: Εσωτερικό οστράκου </a:t>
            </a:r>
            <a:r>
              <a:rPr lang="en-US" baseline="0" dirty="0" smtClean="0"/>
              <a:t>Nautilus</a:t>
            </a:r>
            <a:r>
              <a:rPr lang="el-GR" baseline="0" dirty="0" smtClean="0"/>
              <a:t>. </a:t>
            </a:r>
            <a:r>
              <a:rPr lang="en-US" baseline="0" dirty="0" smtClean="0"/>
              <a:t>All content on this site is Copyright © 1998 - 2013 by Sea and Sky. All rights reserved. </a:t>
            </a:r>
            <a:r>
              <a:rPr lang="el-GR" baseline="0" dirty="0" smtClean="0"/>
              <a:t>Σύνδεσμος: </a:t>
            </a:r>
            <a:r>
              <a:rPr lang="en-US" baseline="0" dirty="0" smtClean="0"/>
              <a:t>http://www.seasky.org/deep-sea/chambered-nautilus.html</a:t>
            </a:r>
            <a:r>
              <a:rPr lang="el-GR" baseline="0" dirty="0" smtClean="0"/>
              <a:t>. Πηγή: </a:t>
            </a:r>
            <a:r>
              <a:rPr lang="en-US" baseline="0" dirty="0" smtClean="0"/>
              <a:t>http://www.seasky.org/</a:t>
            </a:r>
            <a:r>
              <a:rPr lang="el-GR" baseline="0" dirty="0" smtClean="0"/>
              <a:t>.</a:t>
            </a:r>
          </a:p>
          <a:p>
            <a:r>
              <a:rPr lang="en-US" baseline="0" dirty="0" smtClean="0"/>
              <a:t>http://de.wikipedia.org/wiki/Phragmokon</a:t>
            </a:r>
            <a:endParaRPr lang="el-GR" baseline="0" dirty="0" smtClean="0"/>
          </a:p>
          <a:p>
            <a:endParaRPr lang="el-GR" baseline="0" dirty="0" smtClean="0"/>
          </a:p>
          <a:p>
            <a:r>
              <a:rPr lang="el-GR" baseline="0" dirty="0" smtClean="0"/>
              <a:t>Εικόνα 11:</a:t>
            </a:r>
            <a:r>
              <a:rPr lang="fr-FR" baseline="0" dirty="0" smtClean="0"/>
              <a:t> </a:t>
            </a:r>
            <a:r>
              <a:rPr lang="el-GR" baseline="0" dirty="0" smtClean="0"/>
              <a:t>Απολίθωμα </a:t>
            </a:r>
            <a:r>
              <a:rPr lang="el-GR" baseline="0" dirty="0" err="1" smtClean="0"/>
              <a:t>αμμωνιτοειδούς</a:t>
            </a:r>
            <a:r>
              <a:rPr lang="el-GR" baseline="0" dirty="0" smtClean="0"/>
              <a:t>. </a:t>
            </a:r>
            <a:r>
              <a:rPr lang="fr-FR" baseline="0" dirty="0" smtClean="0"/>
              <a:t>Copyright</a:t>
            </a:r>
            <a:r>
              <a:rPr lang="el-GR" baseline="0" dirty="0" smtClean="0"/>
              <a:t> </a:t>
            </a:r>
            <a:r>
              <a:rPr lang="en-US" dirty="0" smtClean="0"/>
              <a:t>© The Trustees of the Natural History Museum, London</a:t>
            </a:r>
            <a:r>
              <a:rPr lang="el-GR" dirty="0" smtClean="0"/>
              <a:t>. </a:t>
            </a:r>
            <a:r>
              <a:rPr lang="el-GR" baseline="0" dirty="0" smtClean="0"/>
              <a:t>Σύνδεσμος: </a:t>
            </a:r>
          </a:p>
          <a:p>
            <a:r>
              <a:rPr lang="en-US" baseline="0" dirty="0" smtClean="0"/>
              <a:t>http://www.nhm.ac.uk/nature-online/virtual-wonders/det_vrammonite.html</a:t>
            </a:r>
            <a:r>
              <a:rPr lang="el-GR" baseline="0" dirty="0" smtClean="0"/>
              <a:t>. Πηγή: </a:t>
            </a:r>
            <a:r>
              <a:rPr lang="en-US" baseline="0" dirty="0" smtClean="0"/>
              <a:t>http://www.nhm.ac.uk</a:t>
            </a:r>
            <a:r>
              <a:rPr lang="el-GR" baseline="0" dirty="0" smtClean="0"/>
              <a:t>.</a:t>
            </a:r>
          </a:p>
          <a:p>
            <a:endParaRPr lang="el-GR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baseline="0" dirty="0" smtClean="0"/>
              <a:t>Εικόνα 12: </a:t>
            </a:r>
            <a:r>
              <a:rPr lang="en-US" baseline="0" dirty="0" smtClean="0"/>
              <a:t>Nautilus, </a:t>
            </a:r>
            <a:r>
              <a:rPr lang="el-GR" baseline="0" dirty="0" smtClean="0"/>
              <a:t>ζωντανό άτομο. </a:t>
            </a:r>
            <a:r>
              <a:rPr lang="en-US" sz="1200" dirty="0" smtClean="0"/>
              <a:t>Copyright 2010, </a:t>
            </a:r>
            <a:r>
              <a:rPr lang="el-GR" sz="1200" dirty="0" smtClean="0"/>
              <a:t>Εκδόσεις </a:t>
            </a:r>
            <a:r>
              <a:rPr lang="en-US" sz="1200" dirty="0" smtClean="0"/>
              <a:t>Utopia </a:t>
            </a:r>
            <a:r>
              <a:rPr lang="el-GR" sz="1200" dirty="0" smtClean="0"/>
              <a:t>Ε.Π.Ε.  Πηγή: </a:t>
            </a:r>
            <a:r>
              <a:rPr lang="en-US" sz="1200" dirty="0" err="1" smtClean="0"/>
              <a:t>C.P.Hickman</a:t>
            </a:r>
            <a:r>
              <a:rPr lang="en-US" sz="1200" dirty="0" smtClean="0"/>
              <a:t> Jr, </a:t>
            </a:r>
            <a:r>
              <a:rPr lang="en-US" sz="1200" dirty="0" err="1" smtClean="0"/>
              <a:t>L.S.Roberts</a:t>
            </a:r>
            <a:r>
              <a:rPr lang="en-US" sz="1200" dirty="0" smtClean="0"/>
              <a:t>, </a:t>
            </a:r>
            <a:r>
              <a:rPr lang="en-US" sz="1200" dirty="0" err="1" smtClean="0"/>
              <a:t>S.L.Keen</a:t>
            </a:r>
            <a:r>
              <a:rPr lang="en-US" sz="1200" dirty="0" smtClean="0"/>
              <a:t>, </a:t>
            </a:r>
            <a:r>
              <a:rPr lang="en-US" sz="1200" dirty="0" err="1" smtClean="0"/>
              <a:t>A.Larson</a:t>
            </a:r>
            <a:r>
              <a:rPr lang="en-US" sz="1200" dirty="0" smtClean="0"/>
              <a:t>, </a:t>
            </a:r>
            <a:r>
              <a:rPr lang="en-US" sz="1200" dirty="0" err="1" smtClean="0"/>
              <a:t>H.L’Anson</a:t>
            </a:r>
            <a:r>
              <a:rPr lang="en-US" sz="1200" dirty="0" smtClean="0"/>
              <a:t>, </a:t>
            </a:r>
            <a:r>
              <a:rPr lang="en-US" sz="1200" dirty="0" err="1" smtClean="0"/>
              <a:t>D.J.Eisenhour</a:t>
            </a:r>
            <a:r>
              <a:rPr lang="el-GR" sz="1200" dirty="0" smtClean="0"/>
              <a:t>, Ζωολογία: Ολοκληρωμένες Αρχές, Εκδόσεις </a:t>
            </a:r>
            <a:r>
              <a:rPr lang="en-US" sz="1200" dirty="0" smtClean="0"/>
              <a:t>Utopia </a:t>
            </a:r>
            <a:r>
              <a:rPr lang="el-GR" sz="1200" dirty="0" smtClean="0"/>
              <a:t>Ε.Π.Ε.  </a:t>
            </a:r>
            <a:r>
              <a:rPr lang="en-US" sz="1200" dirty="0" smtClean="0"/>
              <a:t>ISBN: 978-960-99280-2-1</a:t>
            </a:r>
            <a:r>
              <a:rPr lang="el-GR" sz="1200" dirty="0" smtClean="0"/>
              <a:t>.</a:t>
            </a:r>
          </a:p>
          <a:p>
            <a:endParaRPr lang="el-G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/>
              <a:t>Εικόνα 13: </a:t>
            </a:r>
            <a:r>
              <a:rPr lang="en-US" dirty="0" smtClean="0"/>
              <a:t>Nautilus, </a:t>
            </a:r>
            <a:r>
              <a:rPr lang="el-GR" dirty="0" smtClean="0"/>
              <a:t>δομή σώματος. </a:t>
            </a:r>
            <a:r>
              <a:rPr lang="en-US" sz="1200" dirty="0" smtClean="0"/>
              <a:t>Copyright 2010, </a:t>
            </a:r>
            <a:r>
              <a:rPr lang="el-GR" sz="1200" dirty="0" smtClean="0"/>
              <a:t>Εκδόσεις </a:t>
            </a:r>
            <a:r>
              <a:rPr lang="en-US" sz="1200" dirty="0" smtClean="0"/>
              <a:t>Utopia </a:t>
            </a:r>
            <a:r>
              <a:rPr lang="el-GR" sz="1200" dirty="0" smtClean="0"/>
              <a:t>Ε.Π.Ε.  Πηγή: </a:t>
            </a:r>
            <a:r>
              <a:rPr lang="en-US" sz="1200" dirty="0" err="1" smtClean="0"/>
              <a:t>C.P.Hickman</a:t>
            </a:r>
            <a:r>
              <a:rPr lang="en-US" sz="1200" dirty="0" smtClean="0"/>
              <a:t> Jr, </a:t>
            </a:r>
            <a:r>
              <a:rPr lang="en-US" sz="1200" dirty="0" err="1" smtClean="0"/>
              <a:t>L.S.Roberts</a:t>
            </a:r>
            <a:r>
              <a:rPr lang="en-US" sz="1200" dirty="0" smtClean="0"/>
              <a:t>, </a:t>
            </a:r>
            <a:r>
              <a:rPr lang="en-US" sz="1200" dirty="0" err="1" smtClean="0"/>
              <a:t>S.L.Keen</a:t>
            </a:r>
            <a:r>
              <a:rPr lang="en-US" sz="1200" dirty="0" smtClean="0"/>
              <a:t>, </a:t>
            </a:r>
            <a:r>
              <a:rPr lang="en-US" sz="1200" dirty="0" err="1" smtClean="0"/>
              <a:t>A.Larson</a:t>
            </a:r>
            <a:r>
              <a:rPr lang="en-US" sz="1200" dirty="0" smtClean="0"/>
              <a:t>, </a:t>
            </a:r>
            <a:r>
              <a:rPr lang="en-US" sz="1200" dirty="0" err="1" smtClean="0"/>
              <a:t>H.L’Anson</a:t>
            </a:r>
            <a:r>
              <a:rPr lang="en-US" sz="1200" dirty="0" smtClean="0"/>
              <a:t>, </a:t>
            </a:r>
            <a:r>
              <a:rPr lang="en-US" sz="1200" dirty="0" err="1" smtClean="0"/>
              <a:t>D.J.Eisenhour</a:t>
            </a:r>
            <a:r>
              <a:rPr lang="el-GR" sz="1200" dirty="0" smtClean="0"/>
              <a:t>, Ζωολογία: Ολοκληρωμένες Αρχές, Εκδόσεις </a:t>
            </a:r>
            <a:r>
              <a:rPr lang="en-US" sz="1200" dirty="0" smtClean="0"/>
              <a:t>Utopia </a:t>
            </a:r>
            <a:r>
              <a:rPr lang="el-GR" sz="1200" dirty="0" smtClean="0"/>
              <a:t>Ε.Π.Ε.  </a:t>
            </a:r>
            <a:r>
              <a:rPr lang="en-US" sz="1200" dirty="0" smtClean="0"/>
              <a:t>ISBN: 978-960-99280-2-1</a:t>
            </a:r>
            <a:r>
              <a:rPr lang="el-GR" sz="1200" dirty="0" smtClean="0"/>
              <a:t>.</a:t>
            </a:r>
          </a:p>
          <a:p>
            <a:endParaRPr lang="el-G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/>
              <a:t>Εικόνα 14: </a:t>
            </a:r>
            <a:r>
              <a:rPr lang="en-US" dirty="0" smtClean="0"/>
              <a:t>Nautilus, </a:t>
            </a:r>
            <a:r>
              <a:rPr lang="el-GR" dirty="0" smtClean="0"/>
              <a:t>δομή σώματος. </a:t>
            </a:r>
            <a:r>
              <a:rPr lang="en-US" sz="1200" dirty="0" smtClean="0"/>
              <a:t>Copyright 2010, </a:t>
            </a:r>
            <a:r>
              <a:rPr lang="el-GR" sz="1200" dirty="0" smtClean="0"/>
              <a:t>Εκδόσεις </a:t>
            </a:r>
            <a:r>
              <a:rPr lang="en-US" sz="1200" dirty="0" smtClean="0"/>
              <a:t>Utopia </a:t>
            </a:r>
            <a:r>
              <a:rPr lang="el-GR" sz="1200" dirty="0" smtClean="0"/>
              <a:t>Ε.Π.Ε.  Πηγή: </a:t>
            </a:r>
            <a:r>
              <a:rPr lang="en-US" sz="1200" dirty="0" err="1" smtClean="0"/>
              <a:t>C.P.Hickman</a:t>
            </a:r>
            <a:r>
              <a:rPr lang="en-US" sz="1200" dirty="0" smtClean="0"/>
              <a:t> Jr, </a:t>
            </a:r>
            <a:r>
              <a:rPr lang="en-US" sz="1200" dirty="0" err="1" smtClean="0"/>
              <a:t>L.S.Roberts</a:t>
            </a:r>
            <a:r>
              <a:rPr lang="en-US" sz="1200" dirty="0" smtClean="0"/>
              <a:t>, </a:t>
            </a:r>
            <a:r>
              <a:rPr lang="en-US" sz="1200" dirty="0" err="1" smtClean="0"/>
              <a:t>S.L.Keen</a:t>
            </a:r>
            <a:r>
              <a:rPr lang="en-US" sz="1200" dirty="0" smtClean="0"/>
              <a:t>, </a:t>
            </a:r>
            <a:r>
              <a:rPr lang="en-US" sz="1200" dirty="0" err="1" smtClean="0"/>
              <a:t>A.Larson</a:t>
            </a:r>
            <a:r>
              <a:rPr lang="en-US" sz="1200" dirty="0" smtClean="0"/>
              <a:t>, </a:t>
            </a:r>
            <a:r>
              <a:rPr lang="en-US" sz="1200" dirty="0" err="1" smtClean="0"/>
              <a:t>H.L’Anson</a:t>
            </a:r>
            <a:r>
              <a:rPr lang="en-US" sz="1200" dirty="0" smtClean="0"/>
              <a:t>, </a:t>
            </a:r>
            <a:r>
              <a:rPr lang="en-US" sz="1200" dirty="0" err="1" smtClean="0"/>
              <a:t>D.J.Eisenhour</a:t>
            </a:r>
            <a:r>
              <a:rPr lang="el-GR" sz="1200" dirty="0" smtClean="0"/>
              <a:t>, Ζωολογία: Ολοκληρωμένες Αρχές, Εκδόσεις </a:t>
            </a:r>
            <a:r>
              <a:rPr lang="en-US" sz="1200" dirty="0" smtClean="0"/>
              <a:t>Utopia </a:t>
            </a:r>
            <a:r>
              <a:rPr lang="el-GR" sz="1200" dirty="0" smtClean="0"/>
              <a:t>Ε.Π.Ε.  </a:t>
            </a:r>
            <a:r>
              <a:rPr lang="en-US" sz="1200" dirty="0" smtClean="0"/>
              <a:t>ISBN: 978-960-99280-2-1</a:t>
            </a:r>
            <a:r>
              <a:rPr lang="el-GR" sz="1200" dirty="0" smtClean="0"/>
              <a:t>.</a:t>
            </a:r>
          </a:p>
          <a:p>
            <a:endParaRPr lang="el-GR" dirty="0" smtClean="0"/>
          </a:p>
          <a:p>
            <a:r>
              <a:rPr lang="el-GR" dirty="0" smtClean="0"/>
              <a:t>Εικόνα 15: </a:t>
            </a:r>
            <a:r>
              <a:rPr lang="en-US" dirty="0" smtClean="0"/>
              <a:t>Nautilus</a:t>
            </a:r>
            <a:r>
              <a:rPr lang="el-GR" dirty="0" smtClean="0"/>
              <a:t>,</a:t>
            </a:r>
            <a:r>
              <a:rPr lang="el-GR" baseline="0" dirty="0" smtClean="0"/>
              <a:t> λεπτομέρεια δομής σώματος. Σχεδιασμός σχήματος από την Σιαφάκα Βασιλική.</a:t>
            </a:r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Εικόνα</a:t>
            </a:r>
            <a:r>
              <a:rPr lang="el-GR" baseline="0" dirty="0" smtClean="0"/>
              <a:t> 16. Όστρακο σουπιάς. </a:t>
            </a:r>
            <a:r>
              <a:rPr lang="fr-FR" baseline="0" dirty="0" smtClean="0"/>
              <a:t>Copyright Flickr</a:t>
            </a:r>
            <a:r>
              <a:rPr lang="en-US" baseline="0" dirty="0" smtClean="0"/>
              <a:t>. </a:t>
            </a:r>
            <a:r>
              <a:rPr lang="el-GR" baseline="0" dirty="0" smtClean="0"/>
              <a:t>Σύνδεσμος: </a:t>
            </a:r>
            <a:r>
              <a:rPr lang="en-US" baseline="0" dirty="0" smtClean="0"/>
              <a:t>https://www.flickr.com/photos/32161280@N06/3052287581</a:t>
            </a:r>
            <a:r>
              <a:rPr lang="el-GR" baseline="0" dirty="0" smtClean="0"/>
              <a:t>. Πηγή: </a:t>
            </a:r>
            <a:r>
              <a:rPr lang="en-US" baseline="0" dirty="0" smtClean="0"/>
              <a:t>https://www.flickr.com</a:t>
            </a:r>
            <a:r>
              <a:rPr lang="el-GR" baseline="0" dirty="0" smtClean="0"/>
              <a:t>.</a:t>
            </a:r>
          </a:p>
          <a:p>
            <a:endParaRPr lang="el-GR" baseline="0" dirty="0" smtClean="0"/>
          </a:p>
          <a:p>
            <a:r>
              <a:rPr lang="el-GR" dirty="0" smtClean="0"/>
              <a:t>Εικόνα</a:t>
            </a:r>
            <a:r>
              <a:rPr lang="el-GR" baseline="0" dirty="0" smtClean="0"/>
              <a:t> 17. Όστρακο σουπιάς, κάθετη τομή. </a:t>
            </a:r>
            <a:r>
              <a:rPr lang="en-US" baseline="0" dirty="0" smtClean="0"/>
              <a:t>Copyright Hans-Joachim Schneider. </a:t>
            </a:r>
            <a:r>
              <a:rPr lang="en-US" dirty="0" smtClean="0"/>
              <a:t>All contents © copyright 1999-2015 Getty Images. All rights reserved.</a:t>
            </a:r>
            <a:r>
              <a:rPr lang="el-GR" dirty="0" smtClean="0"/>
              <a:t> Σύνδεσμος: </a:t>
            </a:r>
            <a:r>
              <a:rPr lang="en-US" dirty="0" smtClean="0"/>
              <a:t>http://www.gettyimages.com/detail/photo/cuttlebone-royalty-free-image/120756303</a:t>
            </a:r>
            <a:r>
              <a:rPr lang="el-GR" dirty="0" smtClean="0"/>
              <a:t>. Πηγή: </a:t>
            </a:r>
            <a:r>
              <a:rPr lang="en-US" dirty="0" smtClean="0"/>
              <a:t>http://www.gettyimages.com</a:t>
            </a:r>
            <a:r>
              <a:rPr lang="el-GR" dirty="0" smtClean="0"/>
              <a:t> </a:t>
            </a:r>
          </a:p>
          <a:p>
            <a:endParaRPr lang="el-GR" dirty="0" smtClean="0"/>
          </a:p>
          <a:p>
            <a:r>
              <a:rPr lang="el-GR" dirty="0" smtClean="0"/>
              <a:t>Εικόνα 18. </a:t>
            </a:r>
            <a:r>
              <a:rPr lang="el-GR" dirty="0" err="1" smtClean="0"/>
              <a:t>Τρισδιάσταση</a:t>
            </a:r>
            <a:r>
              <a:rPr lang="el-GR" dirty="0" smtClean="0"/>
              <a:t> αναπαράσταση</a:t>
            </a:r>
            <a:r>
              <a:rPr lang="en-US" dirty="0" smtClean="0"/>
              <a:t> µCT </a:t>
            </a:r>
            <a:r>
              <a:rPr lang="el-GR" dirty="0" smtClean="0"/>
              <a:t>οστράκου σουπιάς. </a:t>
            </a:r>
            <a:r>
              <a:rPr lang="en-US" dirty="0" smtClean="0"/>
              <a:t>Wikimedia Commons</a:t>
            </a:r>
            <a:r>
              <a:rPr lang="en-US" baseline="0" dirty="0" smtClean="0"/>
              <a:t>. Text is available under the Creative Commons Attribution/Share-Alike License; additional terms may apply. By using this site, you agree to the Terms of Use and Privacy Policy. </a:t>
            </a:r>
            <a:r>
              <a:rPr lang="el-GR" baseline="0" dirty="0" smtClean="0"/>
              <a:t>Σύνδεσμος: </a:t>
            </a:r>
            <a:r>
              <a:rPr lang="en-US" dirty="0" smtClean="0"/>
              <a:t>http://commons.wikimedia.org/wiki/File:3D_visualisation_of_%C2%B5CT-data_of_a_cuttlebone_01.jpg</a:t>
            </a:r>
            <a:r>
              <a:rPr lang="el-GR" dirty="0" smtClean="0"/>
              <a:t>. Πηγή: </a:t>
            </a:r>
            <a:r>
              <a:rPr lang="en-US" dirty="0" smtClean="0"/>
              <a:t>http://commons.wikimedia.org</a:t>
            </a:r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Εικόνα 19: </a:t>
            </a:r>
            <a:r>
              <a:rPr lang="el-GR" dirty="0" err="1" smtClean="0"/>
              <a:t>Τρισδιάσταση</a:t>
            </a:r>
            <a:r>
              <a:rPr lang="el-GR" dirty="0" smtClean="0"/>
              <a:t> αναπαράσταση</a:t>
            </a:r>
            <a:r>
              <a:rPr lang="en-US" dirty="0" smtClean="0"/>
              <a:t> µCT </a:t>
            </a:r>
            <a:r>
              <a:rPr lang="el-GR" dirty="0" smtClean="0"/>
              <a:t>οστράκου σουπιάς. </a:t>
            </a:r>
            <a:r>
              <a:rPr lang="en-US" dirty="0" smtClean="0"/>
              <a:t>Wikimedia Commons</a:t>
            </a:r>
            <a:r>
              <a:rPr lang="en-US" baseline="0" dirty="0" smtClean="0"/>
              <a:t>. Text is available under the Creative Commons Attribution/Share-Alike License; additional terms may apply. By using this site, you agree to the Terms of Use and Privacy Policy. </a:t>
            </a:r>
            <a:r>
              <a:rPr lang="el-GR" baseline="0" dirty="0" smtClean="0"/>
              <a:t>Σύνδεσμος: </a:t>
            </a:r>
            <a:r>
              <a:rPr lang="en-US" dirty="0" smtClean="0"/>
              <a:t>http://commons.wikimedia.org/wiki/File:3D_visualisation_of_%C2%B5CT-data_of_a_cuttlebone_05.jpg</a:t>
            </a:r>
            <a:r>
              <a:rPr lang="el-GR" dirty="0" smtClean="0"/>
              <a:t>. Πηγή: </a:t>
            </a:r>
            <a:r>
              <a:rPr lang="en-US" dirty="0" smtClean="0"/>
              <a:t>http://commons.wikimedia.org</a:t>
            </a:r>
            <a:r>
              <a:rPr lang="el-GR" dirty="0" smtClean="0"/>
              <a:t>. </a:t>
            </a:r>
          </a:p>
          <a:p>
            <a:endParaRPr lang="el-GR" dirty="0" smtClean="0"/>
          </a:p>
          <a:p>
            <a:r>
              <a:rPr lang="el-GR" dirty="0" smtClean="0"/>
              <a:t>Εικόνα 20: Στιγμιότυπο βίντεο εικόνων από δεδομένα μ</a:t>
            </a:r>
            <a:r>
              <a:rPr lang="en-US" dirty="0" smtClean="0"/>
              <a:t>CT </a:t>
            </a:r>
            <a:r>
              <a:rPr lang="el-GR" dirty="0" smtClean="0"/>
              <a:t>από όστρακο σουπιάς. </a:t>
            </a:r>
            <a:r>
              <a:rPr lang="en-US" dirty="0" smtClean="0"/>
              <a:t>Title: Aligned flight through image stack of µCT-data of a cuttlebone, top view.ogg Author: </a:t>
            </a:r>
            <a:r>
              <a:rPr lang="en-US" dirty="0" err="1" smtClean="0"/>
              <a:t>SecretDisc</a:t>
            </a:r>
            <a:r>
              <a:rPr lang="en-US" dirty="0" smtClean="0"/>
              <a:t>. Date: 23 June 2011. Copyright Wikipedia the free encyclopedia. </a:t>
            </a:r>
            <a:r>
              <a:rPr lang="el-GR" dirty="0" smtClean="0"/>
              <a:t>Σύνδεσμος: </a:t>
            </a:r>
            <a:r>
              <a:rPr lang="en-US" dirty="0" smtClean="0"/>
              <a:t>https://en.wikipedia.org/wiki/Cuttlebone. </a:t>
            </a:r>
            <a:r>
              <a:rPr lang="el-GR" dirty="0" smtClean="0"/>
              <a:t>Πηγή: </a:t>
            </a:r>
            <a:r>
              <a:rPr lang="en-US" dirty="0" smtClean="0"/>
              <a:t>https://en.wikipedia.org.</a:t>
            </a:r>
          </a:p>
          <a:p>
            <a:endParaRPr lang="el-GR" dirty="0" smtClean="0"/>
          </a:p>
          <a:p>
            <a:r>
              <a:rPr lang="el-GR" dirty="0" smtClean="0"/>
              <a:t>Εικόνα</a:t>
            </a:r>
            <a:r>
              <a:rPr lang="el-GR" baseline="0" dirty="0" smtClean="0"/>
              <a:t> 21: Χ</a:t>
            </a:r>
            <a:r>
              <a:rPr lang="el-GR" dirty="0" smtClean="0"/>
              <a:t>ρωματοφόρο </a:t>
            </a:r>
            <a:r>
              <a:rPr lang="el-GR" dirty="0" err="1" smtClean="0"/>
              <a:t>Κεφαλοπόδου</a:t>
            </a:r>
            <a:r>
              <a:rPr lang="el-GR" dirty="0" smtClean="0"/>
              <a:t>. Τροποποιημένο σχέδιο από </a:t>
            </a:r>
            <a:r>
              <a:rPr lang="el-GR" dirty="0" err="1" smtClean="0"/>
              <a:t>Clooney</a:t>
            </a:r>
            <a:r>
              <a:rPr lang="el-GR" dirty="0" smtClean="0"/>
              <a:t> και </a:t>
            </a:r>
            <a:r>
              <a:rPr lang="el-GR" dirty="0" err="1" smtClean="0"/>
              <a:t>Florey</a:t>
            </a:r>
            <a:r>
              <a:rPr lang="el-GR" dirty="0" smtClean="0"/>
              <a:t>, 1968.</a:t>
            </a:r>
            <a:r>
              <a:rPr lang="fr-FR" dirty="0" smtClean="0"/>
              <a:t> Copyright </a:t>
            </a:r>
            <a:r>
              <a:rPr lang="en-US" dirty="0" smtClean="0"/>
              <a:t>©2015 Evergreen State College Archives and Special Collections (revised 02-04-2015). </a:t>
            </a:r>
            <a:r>
              <a:rPr lang="el-GR" dirty="0" smtClean="0"/>
              <a:t>Σύνδεσμος: </a:t>
            </a:r>
            <a:r>
              <a:rPr lang="fr-FR" dirty="0" smtClean="0"/>
              <a:t>http://archives.evergreen.edu/webpages/curricular/2011-2012/m2o1112/web/index3efc.html?printable=yes&amp;title=Cephalopods</a:t>
            </a:r>
            <a:r>
              <a:rPr lang="el-GR" dirty="0" smtClean="0"/>
              <a:t>. Πηγή: </a:t>
            </a:r>
            <a:r>
              <a:rPr lang="fr-FR" dirty="0" smtClean="0"/>
              <a:t>http://archives.evergreen.edu</a:t>
            </a:r>
            <a:r>
              <a:rPr lang="el-GR" dirty="0" smtClean="0"/>
              <a:t>.</a:t>
            </a:r>
          </a:p>
          <a:p>
            <a:endParaRPr lang="el-GR" dirty="0" smtClean="0"/>
          </a:p>
          <a:p>
            <a:r>
              <a:rPr lang="el-GR" dirty="0" smtClean="0"/>
              <a:t>Εικόνα 22: Χρωματική προσαρμογή σουπιάς. </a:t>
            </a:r>
            <a:r>
              <a:rPr lang="en-US" dirty="0" smtClean="0"/>
              <a:t>Copyright </a:t>
            </a:r>
            <a:r>
              <a:rPr lang="en-US" dirty="0" err="1" smtClean="0"/>
              <a:t>Neuroland</a:t>
            </a:r>
            <a:r>
              <a:rPr lang="en-US" dirty="0" smtClean="0"/>
              <a:t>-Art.   © 2004-2007. </a:t>
            </a:r>
            <a:r>
              <a:rPr lang="el-GR" dirty="0" smtClean="0"/>
              <a:t>Σύνδεσμος:</a:t>
            </a:r>
            <a:r>
              <a:rPr lang="en-US" dirty="0" smtClean="0"/>
              <a:t> http://www.bkneuroland.fr/articles.php?pg=893</a:t>
            </a:r>
            <a:r>
              <a:rPr lang="el-GR" dirty="0" smtClean="0"/>
              <a:t>. Πηγή: </a:t>
            </a:r>
            <a:r>
              <a:rPr lang="en-US" dirty="0" smtClean="0"/>
              <a:t>http://www.bkneuroland.f</a:t>
            </a:r>
            <a:r>
              <a:rPr lang="fr-FR" dirty="0" smtClean="0"/>
              <a:t>r:</a:t>
            </a:r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Εικόνα 23: </a:t>
            </a:r>
            <a:r>
              <a:rPr lang="en-US" dirty="0" smtClean="0"/>
              <a:t>B</a:t>
            </a:r>
            <a:r>
              <a:rPr lang="el-GR" dirty="0" err="1" smtClean="0"/>
              <a:t>ιοφωσφορισμός</a:t>
            </a:r>
            <a:r>
              <a:rPr lang="el-GR" baseline="0" dirty="0" smtClean="0"/>
              <a:t> </a:t>
            </a:r>
            <a:r>
              <a:rPr lang="el-GR" baseline="0" dirty="0" err="1" smtClean="0"/>
              <a:t>Κεφαλόποδου</a:t>
            </a:r>
            <a:r>
              <a:rPr lang="el-GR" baseline="0" dirty="0" smtClean="0"/>
              <a:t>. </a:t>
            </a:r>
            <a:r>
              <a:rPr lang="en-US" dirty="0" smtClean="0"/>
              <a:t>Copyright </a:t>
            </a:r>
            <a:r>
              <a:rPr lang="en-US" dirty="0" err="1" smtClean="0"/>
              <a:t>DeepSea</a:t>
            </a:r>
            <a:r>
              <a:rPr lang="en-US" baseline="0" dirty="0" err="1" smtClean="0"/>
              <a:t>Photography.Com</a:t>
            </a:r>
            <a:r>
              <a:rPr lang="en-US" baseline="0" dirty="0" smtClean="0"/>
              <a:t> </a:t>
            </a:r>
            <a:r>
              <a:rPr lang="el-GR" baseline="0" dirty="0" smtClean="0"/>
              <a:t>Σύνδεσμος: </a:t>
            </a:r>
            <a:r>
              <a:rPr lang="en-US" dirty="0" smtClean="0"/>
              <a:t>http://news.wikinut.com/img/1_rt0iv7syqixd38/A-luminescent-squid</a:t>
            </a:r>
            <a:r>
              <a:rPr lang="el-GR" dirty="0" smtClean="0"/>
              <a:t>.  Πηγή: </a:t>
            </a:r>
            <a:r>
              <a:rPr lang="en-US" dirty="0" smtClean="0"/>
              <a:t>http://news.wikinut.com/~veenh/news</a:t>
            </a:r>
            <a:endParaRPr lang="el-G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/>
              <a:t>Εικόνα</a:t>
            </a:r>
            <a:r>
              <a:rPr lang="el-GR" baseline="0" dirty="0" smtClean="0"/>
              <a:t> 24: Φωτοφόρα όργανα </a:t>
            </a:r>
            <a:r>
              <a:rPr lang="el-GR" baseline="0" dirty="0" err="1" smtClean="0"/>
              <a:t>βαθύβιων</a:t>
            </a:r>
            <a:r>
              <a:rPr lang="el-GR" baseline="0" dirty="0" smtClean="0"/>
              <a:t> καλαμαριών. </a:t>
            </a:r>
            <a:r>
              <a:rPr lang="en-US" baseline="0" dirty="0" smtClean="0"/>
              <a:t>Copyright Saunders College Publishing/Harcourt Brace (1987). </a:t>
            </a:r>
            <a:r>
              <a:rPr lang="el-GR" baseline="0" dirty="0" smtClean="0"/>
              <a:t>Πηγή: </a:t>
            </a:r>
            <a:r>
              <a:rPr lang="en-US" baseline="0" dirty="0" smtClean="0"/>
              <a:t>Robert D. Barnes</a:t>
            </a:r>
            <a:r>
              <a:rPr lang="el-GR" baseline="0" dirty="0" smtClean="0"/>
              <a:t>, </a:t>
            </a:r>
            <a:r>
              <a:rPr lang="en-US" baseline="0" dirty="0" smtClean="0"/>
              <a:t>Invertebrate Zoology</a:t>
            </a:r>
            <a:r>
              <a:rPr lang="el-GR" baseline="0" dirty="0" smtClean="0"/>
              <a:t> 5</a:t>
            </a:r>
            <a:r>
              <a:rPr lang="en-US" baseline="30000" dirty="0" err="1" smtClean="0"/>
              <a:t>th</a:t>
            </a:r>
            <a:r>
              <a:rPr lang="en-US" baseline="0" dirty="0" smtClean="0"/>
              <a:t> edition. ISBN 0-030-008914-X.</a:t>
            </a:r>
          </a:p>
          <a:p>
            <a:endParaRPr lang="el-GR" dirty="0" smtClean="0"/>
          </a:p>
          <a:p>
            <a:r>
              <a:rPr lang="el-GR" dirty="0" smtClean="0"/>
              <a:t>Εικόνα</a:t>
            </a:r>
            <a:r>
              <a:rPr lang="el-GR" baseline="0" dirty="0" smtClean="0"/>
              <a:t> 25: Βιοφωσφορισμός σε καλαμάρι. </a:t>
            </a:r>
            <a:r>
              <a:rPr lang="en-US" baseline="0" dirty="0" err="1" smtClean="0"/>
              <a:t>Photocomp</a:t>
            </a:r>
            <a:r>
              <a:rPr lang="en-US" baseline="0" dirty="0" smtClean="0"/>
              <a:t> December '07 - Open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Contributed by </a:t>
            </a:r>
            <a:r>
              <a:rPr lang="en-US" baseline="0" dirty="0" err="1" smtClean="0"/>
              <a:t>J_deGuzman</a:t>
            </a:r>
            <a:r>
              <a:rPr lang="en-US" baseline="0" dirty="0" smtClean="0"/>
              <a:t> 2007-12-21</a:t>
            </a:r>
            <a:r>
              <a:rPr lang="el-GR" baseline="0" dirty="0" smtClean="0"/>
              <a:t>. </a:t>
            </a:r>
            <a:r>
              <a:rPr lang="fr-FR" baseline="0" dirty="0" smtClean="0"/>
              <a:t>Copyright </a:t>
            </a:r>
            <a:r>
              <a:rPr lang="fr-FR" baseline="0" dirty="0" err="1" smtClean="0"/>
              <a:t>Unde</a:t>
            </a:r>
            <a:r>
              <a:rPr lang="en-US" baseline="0" dirty="0" smtClean="0"/>
              <a:t>rwater.com.au. </a:t>
            </a:r>
            <a:r>
              <a:rPr lang="el-GR" baseline="0" dirty="0" smtClean="0"/>
              <a:t>Σύνδεσμος: </a:t>
            </a:r>
            <a:r>
              <a:rPr lang="en-US" dirty="0" smtClean="0"/>
              <a:t>https://underwater.com.au/image/id/7729</a:t>
            </a:r>
            <a:r>
              <a:rPr lang="el-GR" dirty="0" smtClean="0"/>
              <a:t>. Πηγή:</a:t>
            </a:r>
            <a:r>
              <a:rPr lang="el-GR" baseline="0" dirty="0" smtClean="0"/>
              <a:t> </a:t>
            </a:r>
            <a:r>
              <a:rPr lang="en-US" dirty="0" smtClean="0"/>
              <a:t>https://underwater.com.au</a:t>
            </a:r>
            <a:r>
              <a:rPr lang="el-GR" dirty="0" smtClean="0"/>
              <a:t>.</a:t>
            </a:r>
            <a:endParaRPr lang="en-US" dirty="0" smtClean="0"/>
          </a:p>
          <a:p>
            <a:endParaRPr lang="el-GR" dirty="0" smtClean="0"/>
          </a:p>
          <a:p>
            <a:r>
              <a:rPr lang="el-GR" dirty="0" smtClean="0"/>
              <a:t>Εικόνα 26:</a:t>
            </a:r>
            <a:r>
              <a:rPr lang="fr-FR" dirty="0" smtClean="0"/>
              <a:t> B</a:t>
            </a:r>
            <a:r>
              <a:rPr lang="el-GR" dirty="0" err="1" smtClean="0"/>
              <a:t>ιοφωσφορισμός</a:t>
            </a:r>
            <a:r>
              <a:rPr lang="el-GR" baseline="0" dirty="0" smtClean="0"/>
              <a:t> σε καλαμάρι.</a:t>
            </a:r>
            <a:r>
              <a:rPr lang="el-GR" dirty="0" smtClean="0"/>
              <a:t> </a:t>
            </a:r>
            <a:r>
              <a:rPr lang="en-US" dirty="0" smtClean="0"/>
              <a:t>Copyright</a:t>
            </a:r>
            <a:r>
              <a:rPr lang="el-GR" dirty="0" smtClean="0"/>
              <a:t> </a:t>
            </a:r>
            <a:r>
              <a:rPr lang="en-US" dirty="0" smtClean="0"/>
              <a:t>HDWALLFREE.com © 2014</a:t>
            </a:r>
            <a:r>
              <a:rPr lang="el-GR" dirty="0" smtClean="0"/>
              <a:t>. </a:t>
            </a:r>
            <a:r>
              <a:rPr lang="en-US" dirty="0" smtClean="0"/>
              <a:t> </a:t>
            </a:r>
            <a:r>
              <a:rPr lang="el-GR" dirty="0" smtClean="0"/>
              <a:t>Σύνδεσμος: </a:t>
            </a:r>
            <a:r>
              <a:rPr lang="en-US" dirty="0" smtClean="0"/>
              <a:t>http://www.hdwallfree.com/squid-desktop-hd-wallpapers/</a:t>
            </a:r>
            <a:r>
              <a:rPr lang="el-GR" dirty="0" smtClean="0"/>
              <a:t>. Πηγή: </a:t>
            </a:r>
            <a:r>
              <a:rPr lang="en-US" dirty="0" smtClean="0"/>
              <a:t>http://www.hdwallfree.com</a:t>
            </a:r>
            <a:r>
              <a:rPr lang="el-GR" dirty="0" smtClean="0"/>
              <a:t>.</a:t>
            </a:r>
          </a:p>
          <a:p>
            <a:endParaRPr lang="el-GR" dirty="0" smtClean="0"/>
          </a:p>
          <a:p>
            <a:r>
              <a:rPr lang="el-GR" dirty="0" smtClean="0"/>
              <a:t>Εικόνα</a:t>
            </a:r>
            <a:r>
              <a:rPr lang="el-GR" baseline="0" dirty="0" smtClean="0"/>
              <a:t> 27: Αυγά σουπιάς. </a:t>
            </a:r>
            <a:r>
              <a:rPr lang="fr-FR" baseline="0" dirty="0" smtClean="0"/>
              <a:t>Copyright </a:t>
            </a:r>
            <a:r>
              <a:rPr lang="en-US" dirty="0" err="1" smtClean="0"/>
              <a:t>Lymebay</a:t>
            </a:r>
            <a:r>
              <a:rPr lang="en-US" baseline="0" dirty="0" smtClean="0"/>
              <a:t> Fisheries and Conservation Reserve</a:t>
            </a:r>
            <a:r>
              <a:rPr lang="el-GR" baseline="0" dirty="0" smtClean="0"/>
              <a:t>. Σύνδεσμος: </a:t>
            </a:r>
            <a:r>
              <a:rPr lang="en-US" dirty="0" smtClean="0"/>
              <a:t>http://www.lymebayreserve.co.uk/marine-life/</a:t>
            </a:r>
            <a:r>
              <a:rPr lang="el-GR" dirty="0" smtClean="0"/>
              <a:t>. Πηγή: </a:t>
            </a:r>
            <a:r>
              <a:rPr lang="en-US" dirty="0" smtClean="0"/>
              <a:t>http://www.lymebayreserve.co.uk</a:t>
            </a:r>
            <a:r>
              <a:rPr lang="el-GR" dirty="0" smtClean="0"/>
              <a:t>.</a:t>
            </a:r>
            <a:endParaRPr lang="en-US" baseline="0" dirty="0" smtClean="0"/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baseline="0" dirty="0" smtClean="0"/>
              <a:t>Εικόνα 28: Νεαρό άτομο σουπιάς. </a:t>
            </a:r>
            <a:r>
              <a:rPr lang="fr-FR" baseline="0" dirty="0" smtClean="0"/>
              <a:t>Copyright</a:t>
            </a:r>
            <a:r>
              <a:rPr lang="el-GR" b="0" baseline="0" dirty="0" smtClean="0"/>
              <a:t>: </a:t>
            </a:r>
            <a:r>
              <a:rPr lang="en-US" b="0" dirty="0" smtClean="0"/>
              <a:t>Images by David Fenwick. An educational resource dedicated mainly to the photography and diversity of marine life that is found in the coastal waters and </a:t>
            </a:r>
            <a:r>
              <a:rPr lang="en-US" b="0" dirty="0" err="1" smtClean="0"/>
              <a:t>rockpools</a:t>
            </a:r>
            <a:r>
              <a:rPr lang="en-US" b="0" dirty="0" smtClean="0"/>
              <a:t> of south-west England.</a:t>
            </a:r>
            <a:r>
              <a:rPr lang="el-GR" b="0" dirty="0" smtClean="0"/>
              <a:t> Σύνδεσμος: </a:t>
            </a:r>
            <a:r>
              <a:rPr lang="en-US" baseline="0" dirty="0" smtClean="0"/>
              <a:t>http://www.aphotomarine.com/cephalopod_sepia_officinalis_common_cuttlefish.html</a:t>
            </a:r>
            <a:r>
              <a:rPr lang="el-GR" baseline="0" dirty="0" smtClean="0"/>
              <a:t>. Πηγή:</a:t>
            </a:r>
            <a:r>
              <a:rPr lang="en-US" baseline="0" dirty="0" smtClean="0"/>
              <a:t>http://www.aphotomarine.com</a:t>
            </a:r>
            <a:r>
              <a:rPr lang="el-GR" baseline="0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baseline="0" dirty="0" smtClean="0"/>
              <a:t>Εικόνα 29: Κοινή σουπιά σε αμυντική θέση. </a:t>
            </a:r>
            <a:r>
              <a:rPr lang="en-US" baseline="0" dirty="0" smtClean="0"/>
              <a:t>Copyright © Jean </a:t>
            </a:r>
            <a:r>
              <a:rPr lang="en-US" baseline="0" dirty="0" err="1" smtClean="0"/>
              <a:t>Lecomte</a:t>
            </a:r>
            <a:r>
              <a:rPr lang="en-US" baseline="0" dirty="0" smtClean="0"/>
              <a:t> / </a:t>
            </a:r>
            <a:r>
              <a:rPr lang="en-US" baseline="0" dirty="0" err="1" smtClean="0"/>
              <a:t>Biosphoto</a:t>
            </a: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baseline="0" dirty="0" smtClean="0"/>
              <a:t>Σύνδεσμος: </a:t>
            </a:r>
            <a:r>
              <a:rPr lang="en-US" baseline="0" dirty="0" smtClean="0"/>
              <a:t>http://www.arkive.org/common-cuttlefish/sepia-officinalis/photos.html</a:t>
            </a:r>
            <a:r>
              <a:rPr lang="el-GR" baseline="0" dirty="0" smtClean="0"/>
              <a:t>. Πηγή: </a:t>
            </a:r>
            <a:r>
              <a:rPr lang="en-US" baseline="0" dirty="0" smtClean="0"/>
              <a:t>http://www.arkive.org</a:t>
            </a:r>
            <a:r>
              <a:rPr lang="el-GR" baseline="0" dirty="0" smtClean="0"/>
              <a:t>.</a:t>
            </a:r>
            <a:endParaRPr lang="en-US" baseline="0" dirty="0" smtClean="0"/>
          </a:p>
          <a:p>
            <a:endParaRPr lang="el-GR" dirty="0" smtClean="0"/>
          </a:p>
          <a:p>
            <a:r>
              <a:rPr lang="el-GR" dirty="0" smtClean="0"/>
              <a:t>Εικόνα 30: </a:t>
            </a:r>
            <a:r>
              <a:rPr lang="en-US" dirty="0" err="1" smtClean="0"/>
              <a:t>Argonauta</a:t>
            </a:r>
            <a:r>
              <a:rPr lang="en-US" dirty="0" smtClean="0"/>
              <a:t> </a:t>
            </a:r>
            <a:r>
              <a:rPr lang="en-US" dirty="0" err="1" smtClean="0"/>
              <a:t>argo</a:t>
            </a:r>
            <a:r>
              <a:rPr lang="en-US" dirty="0" smtClean="0"/>
              <a:t> </a:t>
            </a:r>
            <a:r>
              <a:rPr lang="el-GR" dirty="0" smtClean="0"/>
              <a:t>θηλυκό με θήκη αυγών. </a:t>
            </a:r>
            <a:r>
              <a:rPr lang="fr-FR" dirty="0" smtClean="0"/>
              <a:t>Copyright </a:t>
            </a:r>
            <a:r>
              <a:rPr lang="en-US" dirty="0" smtClean="0"/>
              <a:t>© 2001-2015 </a:t>
            </a:r>
            <a:r>
              <a:rPr lang="en-US" dirty="0" err="1" smtClean="0"/>
              <a:t>Softpedia</a:t>
            </a:r>
            <a:r>
              <a:rPr lang="en-US" dirty="0" smtClean="0"/>
              <a:t>. All rights reserved. </a:t>
            </a:r>
            <a:r>
              <a:rPr lang="en-US" dirty="0" err="1" smtClean="0"/>
              <a:t>Softpedia</a:t>
            </a:r>
            <a:r>
              <a:rPr lang="en-US" dirty="0" smtClean="0"/>
              <a:t>® and the </a:t>
            </a:r>
            <a:r>
              <a:rPr lang="en-US" dirty="0" err="1" smtClean="0"/>
              <a:t>Softpedia</a:t>
            </a:r>
            <a:r>
              <a:rPr lang="en-US" dirty="0" smtClean="0"/>
              <a:t>® logo are registered trademarks of </a:t>
            </a:r>
            <a:r>
              <a:rPr lang="en-US" dirty="0" err="1" smtClean="0"/>
              <a:t>SoftNews</a:t>
            </a:r>
            <a:r>
              <a:rPr lang="en-US" dirty="0" smtClean="0"/>
              <a:t> NET SRL. </a:t>
            </a:r>
            <a:r>
              <a:rPr lang="el-GR" dirty="0" smtClean="0"/>
              <a:t>Σύνδεσμος: </a:t>
            </a:r>
            <a:r>
              <a:rPr lang="fr-FR" dirty="0" smtClean="0"/>
              <a:t>http://archive.news.softpedia.com/news/10-Amazing-Things-About-Octopuses-58466.shtml</a:t>
            </a:r>
            <a:r>
              <a:rPr lang="el-GR" dirty="0" smtClean="0"/>
              <a:t>. Πηγή: </a:t>
            </a:r>
            <a:r>
              <a:rPr lang="fr-FR" dirty="0" smtClean="0"/>
              <a:t>http://archive.news.softpedia.com</a:t>
            </a:r>
            <a:r>
              <a:rPr lang="el-GR" dirty="0" smtClean="0"/>
              <a:t>.</a:t>
            </a:r>
            <a:endParaRPr lang="fr-FR" dirty="0" smtClean="0"/>
          </a:p>
          <a:p>
            <a:endParaRPr lang="el-GR" dirty="0" smtClean="0"/>
          </a:p>
          <a:p>
            <a:r>
              <a:rPr lang="el-GR" dirty="0" smtClean="0"/>
              <a:t>Εικόνα</a:t>
            </a:r>
            <a:r>
              <a:rPr lang="el-GR" baseline="0" dirty="0" smtClean="0"/>
              <a:t> 31: Η κοινή σουπιά</a:t>
            </a:r>
            <a:r>
              <a:rPr lang="en-US" dirty="0" smtClean="0"/>
              <a:t> </a:t>
            </a:r>
            <a:r>
              <a:rPr lang="en-US" i="1" dirty="0" smtClean="0"/>
              <a:t>Sepia </a:t>
            </a:r>
            <a:r>
              <a:rPr lang="en-US" i="1" dirty="0" err="1" smtClean="0"/>
              <a:t>officinalis</a:t>
            </a:r>
            <a:r>
              <a:rPr lang="en-US" dirty="0" smtClean="0"/>
              <a:t>. </a:t>
            </a:r>
            <a:r>
              <a:rPr lang="fr-FR" dirty="0" smtClean="0"/>
              <a:t>Copyright </a:t>
            </a:r>
            <a:r>
              <a:rPr lang="el-GR" dirty="0" smtClean="0"/>
              <a:t>:</a:t>
            </a:r>
            <a:r>
              <a:rPr lang="el-GR" baseline="0" dirty="0" smtClean="0"/>
              <a:t> </a:t>
            </a:r>
            <a:r>
              <a:rPr lang="en-US" dirty="0" smtClean="0"/>
              <a:t>Image credit: © Tennessee Aquarium. </a:t>
            </a:r>
            <a:r>
              <a:rPr lang="el-GR" dirty="0" smtClean="0"/>
              <a:t>Σύνδεσμος:</a:t>
            </a:r>
            <a:r>
              <a:rPr lang="el-GR" baseline="0" dirty="0" smtClean="0"/>
              <a:t> </a:t>
            </a:r>
            <a:r>
              <a:rPr lang="en-US" baseline="0" dirty="0" smtClean="0"/>
              <a:t>http://www.sci-news.com/biology/science-secrets-cuttlefish-01729.html</a:t>
            </a:r>
            <a:r>
              <a:rPr lang="el-GR" baseline="0" dirty="0" smtClean="0"/>
              <a:t>. Πηγή:</a:t>
            </a:r>
            <a:r>
              <a:rPr lang="en-US" baseline="0" dirty="0" smtClean="0"/>
              <a:t>http://www.sci-news.com</a:t>
            </a:r>
            <a:r>
              <a:rPr lang="el-GR" baseline="0" dirty="0" smtClean="0"/>
              <a:t>.</a:t>
            </a:r>
          </a:p>
          <a:p>
            <a:endParaRPr lang="el-GR" baseline="0" dirty="0" smtClean="0"/>
          </a:p>
          <a:p>
            <a:r>
              <a:rPr lang="el-GR" baseline="0" dirty="0" smtClean="0"/>
              <a:t>Εικόνα 32:</a:t>
            </a:r>
            <a:r>
              <a:rPr lang="en-US" baseline="0" dirty="0" smtClean="0"/>
              <a:t> </a:t>
            </a:r>
            <a:r>
              <a:rPr lang="el-GR" baseline="0" dirty="0" smtClean="0"/>
              <a:t>Κοινό χταπόδι </a:t>
            </a:r>
            <a:r>
              <a:rPr lang="fr-FR" i="1" baseline="0" dirty="0" err="1" smtClean="0"/>
              <a:t>Octopus</a:t>
            </a:r>
            <a:r>
              <a:rPr lang="fr-FR" i="1" baseline="0" dirty="0" smtClean="0"/>
              <a:t> </a:t>
            </a:r>
            <a:r>
              <a:rPr lang="fr-FR" i="1" baseline="0" dirty="0" err="1" smtClean="0"/>
              <a:t>vulg</a:t>
            </a:r>
            <a:r>
              <a:rPr lang="en-US" i="1" baseline="0" dirty="0" err="1" smtClean="0"/>
              <a:t>aris</a:t>
            </a:r>
            <a:r>
              <a:rPr lang="en-US" baseline="0" dirty="0" smtClean="0"/>
              <a:t>. </a:t>
            </a:r>
            <a:r>
              <a:rPr lang="en-US" dirty="0" smtClean="0"/>
              <a:t>© copyright 2015 FishFinder.gr All Rights Reserved. © </a:t>
            </a:r>
            <a:r>
              <a:rPr lang="en-US" dirty="0" err="1" smtClean="0"/>
              <a:t>Dengine</a:t>
            </a:r>
            <a:r>
              <a:rPr lang="en-US" dirty="0" smtClean="0"/>
              <a:t> v3 Powered by DCN Hellas. </a:t>
            </a:r>
            <a:r>
              <a:rPr lang="el-GR" dirty="0" smtClean="0"/>
              <a:t>Σύνδεσμος: </a:t>
            </a:r>
            <a:r>
              <a:rPr lang="en-US" baseline="0" dirty="0" smtClean="0"/>
              <a:t>http://www.fishfinder.gr/PhotoCatalog.asp?c=109-6-168</a:t>
            </a:r>
            <a:r>
              <a:rPr lang="el-GR" baseline="0" dirty="0" smtClean="0"/>
              <a:t>. Πηγή: </a:t>
            </a:r>
            <a:r>
              <a:rPr lang="en-US" baseline="0" dirty="0" smtClean="0"/>
              <a:t>http://www.fishfinder.gr</a:t>
            </a:r>
            <a:endParaRPr lang="el-GR" baseline="0" dirty="0" smtClean="0"/>
          </a:p>
          <a:p>
            <a:endParaRPr lang="el-GR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baseline="0" dirty="0" smtClean="0"/>
              <a:t>Εικόνα 33:</a:t>
            </a:r>
            <a:r>
              <a:rPr lang="en-US" baseline="0" dirty="0" smtClean="0"/>
              <a:t> </a:t>
            </a:r>
            <a:r>
              <a:rPr lang="el-GR" baseline="0" dirty="0" smtClean="0"/>
              <a:t>Γιγαντιαίο καλαμάρι. </a:t>
            </a:r>
            <a:r>
              <a:rPr lang="en-US" baseline="0" dirty="0" smtClean="0"/>
              <a:t>Copyright © 2015 </a:t>
            </a:r>
            <a:r>
              <a:rPr lang="en-US" baseline="0" dirty="0" err="1" smtClean="0"/>
              <a:t>Polyvore</a:t>
            </a:r>
            <a:r>
              <a:rPr lang="el-GR" baseline="0" dirty="0" smtClean="0"/>
              <a:t>. Σύνδεσμος:</a:t>
            </a:r>
            <a:endParaRPr lang="en-US" b="1" dirty="0" smtClean="0"/>
          </a:p>
          <a:p>
            <a:r>
              <a:rPr lang="en-US" baseline="0" dirty="0" smtClean="0"/>
              <a:t>http://www.polyvore.com/giant_squid/thing?context_id=2334168&amp;context_type=lookbook&amp;id=43456080</a:t>
            </a:r>
            <a:r>
              <a:rPr lang="el-GR" baseline="0" dirty="0" smtClean="0"/>
              <a:t>. Πηγή: </a:t>
            </a:r>
            <a:r>
              <a:rPr lang="en-US" baseline="0" dirty="0" smtClean="0"/>
              <a:t>http://www.polyvore.com</a:t>
            </a:r>
            <a:r>
              <a:rPr lang="el-GR" baseline="0" dirty="0" smtClean="0"/>
              <a:t>.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baseline="0" dirty="0" smtClean="0"/>
              <a:t>Εικόνα 34: Το </a:t>
            </a:r>
            <a:r>
              <a:rPr lang="el-GR" baseline="0" dirty="0" err="1" smtClean="0"/>
              <a:t>βαμπιρόμορφο</a:t>
            </a:r>
            <a:r>
              <a:rPr lang="el-GR" baseline="0" dirty="0" smtClean="0"/>
              <a:t> καλαμάρι. </a:t>
            </a:r>
            <a:r>
              <a:rPr lang="fr-FR" baseline="0" dirty="0" smtClean="0"/>
              <a:t>Copyright</a:t>
            </a:r>
            <a:r>
              <a:rPr lang="en-US" dirty="0" smtClean="0"/>
              <a:t> © 2004 MBARI</a:t>
            </a:r>
            <a:r>
              <a:rPr lang="el-GR" dirty="0" smtClean="0"/>
              <a:t>.</a:t>
            </a:r>
            <a:r>
              <a:rPr lang="el-GR" baseline="0" dirty="0" smtClean="0"/>
              <a:t> </a:t>
            </a:r>
            <a:r>
              <a:rPr lang="el-GR" baseline="0" dirty="0" err="1" smtClean="0"/>
              <a:t>Σύνδεσμος:http</a:t>
            </a:r>
            <a:r>
              <a:rPr lang="el-GR" baseline="0" dirty="0" smtClean="0"/>
              <a:t>://www.mbari.org/data/images/animals/Vampyroteuthis_infernalis.html. Πηγή: http://www.mbari.org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/>
              <a:t>Εικόνα 35: Ομοταξίες</a:t>
            </a:r>
            <a:r>
              <a:rPr lang="el-GR" baseline="0" dirty="0" smtClean="0"/>
              <a:t> Μαλακίων, προέλευση και σχετική αφθονία.</a:t>
            </a:r>
            <a:r>
              <a:rPr lang="en-US" sz="1200" dirty="0" smtClean="0"/>
              <a:t> Copyright 2010, </a:t>
            </a:r>
            <a:r>
              <a:rPr lang="el-GR" sz="1200" dirty="0" smtClean="0"/>
              <a:t>Εκδόσεις </a:t>
            </a:r>
            <a:r>
              <a:rPr lang="en-US" sz="1200" dirty="0" smtClean="0"/>
              <a:t>Utopia </a:t>
            </a:r>
            <a:r>
              <a:rPr lang="el-GR" sz="1200" dirty="0" smtClean="0"/>
              <a:t>Ε.Π.Ε.  Πηγή: </a:t>
            </a:r>
            <a:r>
              <a:rPr lang="en-US" sz="1200" dirty="0" err="1" smtClean="0"/>
              <a:t>C.P.Hickman</a:t>
            </a:r>
            <a:r>
              <a:rPr lang="en-US" sz="1200" dirty="0" smtClean="0"/>
              <a:t> Jr, </a:t>
            </a:r>
            <a:r>
              <a:rPr lang="en-US" sz="1200" dirty="0" err="1" smtClean="0"/>
              <a:t>L.S.Roberts</a:t>
            </a:r>
            <a:r>
              <a:rPr lang="en-US" sz="1200" dirty="0" smtClean="0"/>
              <a:t>, </a:t>
            </a:r>
            <a:r>
              <a:rPr lang="en-US" sz="1200" dirty="0" err="1" smtClean="0"/>
              <a:t>S.L.Keen</a:t>
            </a:r>
            <a:r>
              <a:rPr lang="en-US" sz="1200" dirty="0" smtClean="0"/>
              <a:t>, </a:t>
            </a:r>
            <a:r>
              <a:rPr lang="en-US" sz="1200" dirty="0" err="1" smtClean="0"/>
              <a:t>A.Larson</a:t>
            </a:r>
            <a:r>
              <a:rPr lang="en-US" sz="1200" dirty="0" smtClean="0"/>
              <a:t>, </a:t>
            </a:r>
            <a:r>
              <a:rPr lang="en-US" sz="1200" dirty="0" err="1" smtClean="0"/>
              <a:t>H.L’Anson</a:t>
            </a:r>
            <a:r>
              <a:rPr lang="en-US" sz="1200" dirty="0" smtClean="0"/>
              <a:t>, </a:t>
            </a:r>
            <a:r>
              <a:rPr lang="en-US" sz="1200" dirty="0" err="1" smtClean="0"/>
              <a:t>D.J.Eisenhour</a:t>
            </a:r>
            <a:r>
              <a:rPr lang="el-GR" sz="1200" dirty="0" smtClean="0"/>
              <a:t>, Ζωολογία: Ολοκληρωμένες Αρχές, Εκδόσεις </a:t>
            </a:r>
            <a:r>
              <a:rPr lang="en-US" sz="1200" dirty="0" smtClean="0"/>
              <a:t>Utopia </a:t>
            </a:r>
            <a:r>
              <a:rPr lang="el-GR" sz="1200" dirty="0" smtClean="0"/>
              <a:t>Ε.Π.Ε.  </a:t>
            </a:r>
            <a:r>
              <a:rPr lang="en-US" sz="1200" dirty="0" smtClean="0"/>
              <a:t>ISBN: 978-960-99280-2-1</a:t>
            </a:r>
            <a:r>
              <a:rPr lang="el-GR" sz="1200" dirty="0" smtClean="0"/>
              <a:t>.</a:t>
            </a:r>
          </a:p>
          <a:p>
            <a:endParaRPr lang="el-GR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608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182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807664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45274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392085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32108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041582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78291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7835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930250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224211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1660800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808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55600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557642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300693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325582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583923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285203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750391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2582809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6973031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1036066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7811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975777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5464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4944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612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572565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4188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51819"/>
            <a:ext cx="7772400" cy="1415846"/>
          </a:xfrm>
        </p:spPr>
        <p:txBody>
          <a:bodyPr anchor="b">
            <a:normAutofit/>
          </a:bodyPr>
          <a:lstStyle>
            <a:lvl1pPr algn="ctr">
              <a:defRPr sz="4400" b="1" baseline="0">
                <a:solidFill>
                  <a:srgbClr val="5075BC"/>
                </a:solidFill>
                <a:latin typeface="+mj-lt"/>
              </a:defRPr>
            </a:lvl1pPr>
          </a:lstStyle>
          <a:p>
            <a:r>
              <a:rPr lang="en-US" dirty="0" smtClean="0"/>
              <a:t>Z</a:t>
            </a:r>
            <a:r>
              <a:rPr lang="el-GR" dirty="0" err="1" smtClean="0"/>
              <a:t>ωολογία</a:t>
            </a:r>
            <a:r>
              <a:rPr lang="el-GR" dirty="0" smtClean="0"/>
              <a:t> Ι</a:t>
            </a:r>
            <a:endParaRPr lang="en-US" dirty="0"/>
          </a:p>
        </p:txBody>
      </p:sp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621594"/>
            <a:ext cx="4147938" cy="817388"/>
          </a:xfrm>
          <a:prstGeom prst="rect">
            <a:avLst/>
          </a:prstGeom>
        </p:spPr>
      </p:pic>
      <p:sp>
        <p:nvSpPr>
          <p:cNvPr id="5" name="Θέση κειμένου 4"/>
          <p:cNvSpPr>
            <a:spLocks noGrp="1"/>
          </p:cNvSpPr>
          <p:nvPr>
            <p:ph type="body" sz="quarter" idx="10" hasCustomPrompt="1"/>
          </p:nvPr>
        </p:nvSpPr>
        <p:spPr>
          <a:xfrm>
            <a:off x="971550" y="3573463"/>
            <a:ext cx="7272338" cy="2087562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l-GR" dirty="0" smtClean="0"/>
              <a:t>Ενότητα #</a:t>
            </a:r>
            <a:r>
              <a:rPr lang="en-US" dirty="0" smtClean="0"/>
              <a:t>: </a:t>
            </a:r>
            <a:r>
              <a:rPr lang="el-GR" dirty="0" smtClean="0"/>
              <a:t>Τίτλος Ενότητας</a:t>
            </a:r>
          </a:p>
          <a:p>
            <a:pPr lvl="0"/>
            <a:endParaRPr lang="el-GR" dirty="0" smtClean="0"/>
          </a:p>
          <a:p>
            <a:pPr lvl="0"/>
            <a:r>
              <a:rPr lang="el-GR" dirty="0" smtClean="0"/>
              <a:t>Όνομα Καθηγητή</a:t>
            </a:r>
          </a:p>
          <a:p>
            <a:pPr lvl="0"/>
            <a:r>
              <a:rPr lang="el-GR" dirty="0" smtClean="0"/>
              <a:t>Σχολή</a:t>
            </a:r>
          </a:p>
          <a:p>
            <a:pPr lvl="0"/>
            <a:r>
              <a:rPr lang="el-GR" dirty="0" smtClean="0"/>
              <a:t>Τμήμα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45574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είμενο αριστερά αντικείμενο δεξι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13: Μαλάκια. Διάλεξη 2η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12"/>
          </p:nvPr>
        </p:nvSpPr>
        <p:spPr>
          <a:xfrm>
            <a:off x="3790950" y="1828800"/>
            <a:ext cx="4724400" cy="437991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8" name="Θέση κειμένου 7"/>
          <p:cNvSpPr>
            <a:spLocks noGrp="1"/>
          </p:cNvSpPr>
          <p:nvPr>
            <p:ph type="body" sz="quarter" idx="13"/>
          </p:nvPr>
        </p:nvSpPr>
        <p:spPr>
          <a:xfrm>
            <a:off x="628650" y="1798638"/>
            <a:ext cx="3101975" cy="441007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8468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Αντικείμενο αριστερά Κείμενο δεξι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Ενότητα 13: Μαλάκια. Διάλεξη 2η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881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Δύο αντικείμενα με λεζάντ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3907631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3907631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13: Μαλάκια. Διάλεξη 2η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Θέση κειμένου 9"/>
          <p:cNvSpPr>
            <a:spLocks noGrp="1"/>
          </p:cNvSpPr>
          <p:nvPr>
            <p:ph type="body" sz="quarter" idx="14"/>
          </p:nvPr>
        </p:nvSpPr>
        <p:spPr>
          <a:xfrm>
            <a:off x="1167606" y="5861649"/>
            <a:ext cx="2808287" cy="36036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2" name="Θέση κειμένου 9"/>
          <p:cNvSpPr>
            <a:spLocks noGrp="1"/>
          </p:cNvSpPr>
          <p:nvPr>
            <p:ph type="body" sz="quarter" idx="15"/>
          </p:nvPr>
        </p:nvSpPr>
        <p:spPr>
          <a:xfrm>
            <a:off x="5168106" y="5849154"/>
            <a:ext cx="2808287" cy="36036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4032807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13: Μαλάκια. Διάλεξη 2η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172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Τίτλος-2 Αντικείμενα -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Ενότητα 13: Μαλάκια. Διάλεξη 2η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281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ρεις κάθετες εικόνες με λεζάντ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13: Μαλάκια. Διάλεξη 2η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Θέση εικόνας 6"/>
          <p:cNvSpPr>
            <a:spLocks noGrp="1"/>
          </p:cNvSpPr>
          <p:nvPr>
            <p:ph type="pic" sz="quarter" idx="12"/>
          </p:nvPr>
        </p:nvSpPr>
        <p:spPr>
          <a:xfrm>
            <a:off x="395536" y="1916832"/>
            <a:ext cx="2376264" cy="3097212"/>
          </a:xfrm>
        </p:spPr>
        <p:txBody>
          <a:bodyPr/>
          <a:lstStyle/>
          <a:p>
            <a:r>
              <a:rPr lang="el-GR" smtClean="0"/>
              <a:t>Κάντε κλικ στο εικονίδιο για να προσθέσετε εικόνα</a:t>
            </a:r>
            <a:endParaRPr lang="en-US"/>
          </a:p>
        </p:txBody>
      </p:sp>
      <p:sp>
        <p:nvSpPr>
          <p:cNvPr id="11" name="Θέση εικόνας 10"/>
          <p:cNvSpPr>
            <a:spLocks noGrp="1"/>
          </p:cNvSpPr>
          <p:nvPr>
            <p:ph type="pic" sz="quarter" idx="13"/>
          </p:nvPr>
        </p:nvSpPr>
        <p:spPr>
          <a:xfrm>
            <a:off x="3347864" y="1916832"/>
            <a:ext cx="2448223" cy="3097212"/>
          </a:xfrm>
        </p:spPr>
        <p:txBody>
          <a:bodyPr/>
          <a:lstStyle/>
          <a:p>
            <a:r>
              <a:rPr lang="el-GR" smtClean="0"/>
              <a:t>Κάντε κλικ στο εικονίδιο για να προσθέσετε εικόνα</a:t>
            </a:r>
            <a:endParaRPr lang="en-US"/>
          </a:p>
        </p:txBody>
      </p:sp>
      <p:sp>
        <p:nvSpPr>
          <p:cNvPr id="15" name="Θέση εικόνας 14"/>
          <p:cNvSpPr>
            <a:spLocks noGrp="1"/>
          </p:cNvSpPr>
          <p:nvPr>
            <p:ph type="pic" sz="quarter" idx="14"/>
          </p:nvPr>
        </p:nvSpPr>
        <p:spPr>
          <a:xfrm>
            <a:off x="6372200" y="1916832"/>
            <a:ext cx="2376264" cy="3097212"/>
          </a:xfrm>
        </p:spPr>
        <p:txBody>
          <a:bodyPr/>
          <a:lstStyle/>
          <a:p>
            <a:r>
              <a:rPr lang="el-GR" smtClean="0"/>
              <a:t>Κάντε κλικ στο εικονίδιο για να προσθέσετε εικόνα</a:t>
            </a:r>
            <a:endParaRPr lang="en-US"/>
          </a:p>
        </p:txBody>
      </p:sp>
      <p:sp>
        <p:nvSpPr>
          <p:cNvPr id="19" name="Θέση κειμένου 18"/>
          <p:cNvSpPr>
            <a:spLocks noGrp="1"/>
          </p:cNvSpPr>
          <p:nvPr>
            <p:ph type="body" sz="quarter" idx="15"/>
          </p:nvPr>
        </p:nvSpPr>
        <p:spPr>
          <a:xfrm>
            <a:off x="395288" y="5300663"/>
            <a:ext cx="2376487" cy="431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0" name="Θέση κειμένου 18"/>
          <p:cNvSpPr>
            <a:spLocks noGrp="1"/>
          </p:cNvSpPr>
          <p:nvPr>
            <p:ph type="body" sz="quarter" idx="16"/>
          </p:nvPr>
        </p:nvSpPr>
        <p:spPr>
          <a:xfrm>
            <a:off x="3347865" y="5305786"/>
            <a:ext cx="2445994" cy="431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1" name="Θέση κειμένου 18"/>
          <p:cNvSpPr>
            <a:spLocks noGrp="1"/>
          </p:cNvSpPr>
          <p:nvPr>
            <p:ph type="body" sz="quarter" idx="17"/>
          </p:nvPr>
        </p:nvSpPr>
        <p:spPr>
          <a:xfrm>
            <a:off x="6372088" y="5282636"/>
            <a:ext cx="2376487" cy="431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34638945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ρεις εικόνες οριζόντιες με λεζάντ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13: Μαλάκια. Διάλεξη 2η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Θέση εικόνας 5"/>
          <p:cNvSpPr>
            <a:spLocks noGrp="1"/>
          </p:cNvSpPr>
          <p:nvPr>
            <p:ph type="pic" sz="quarter" idx="12"/>
          </p:nvPr>
        </p:nvSpPr>
        <p:spPr>
          <a:xfrm>
            <a:off x="623590" y="1734473"/>
            <a:ext cx="3507730" cy="1916007"/>
          </a:xfrm>
        </p:spPr>
        <p:txBody>
          <a:bodyPr/>
          <a:lstStyle/>
          <a:p>
            <a:r>
              <a:rPr lang="el-GR" smtClean="0"/>
              <a:t>Κάντε κλικ στο εικονίδιο για να προσθέσετε εικόνα</a:t>
            </a:r>
            <a:endParaRPr lang="en-US"/>
          </a:p>
        </p:txBody>
      </p:sp>
      <p:sp>
        <p:nvSpPr>
          <p:cNvPr id="8" name="Θέση εικόνας 7"/>
          <p:cNvSpPr>
            <a:spLocks noGrp="1"/>
          </p:cNvSpPr>
          <p:nvPr>
            <p:ph type="pic" sz="quarter" idx="13"/>
          </p:nvPr>
        </p:nvSpPr>
        <p:spPr>
          <a:xfrm>
            <a:off x="5007009" y="1734475"/>
            <a:ext cx="3508341" cy="1912004"/>
          </a:xfrm>
        </p:spPr>
        <p:txBody>
          <a:bodyPr/>
          <a:lstStyle/>
          <a:p>
            <a:r>
              <a:rPr lang="el-GR" smtClean="0"/>
              <a:t>Κάντε κλικ στο εικονίδιο για να προσθέσετε εικόνα</a:t>
            </a:r>
            <a:endParaRPr lang="en-US"/>
          </a:p>
        </p:txBody>
      </p:sp>
      <p:sp>
        <p:nvSpPr>
          <p:cNvPr id="10" name="Θέση κειμένου 9"/>
          <p:cNvSpPr>
            <a:spLocks noGrp="1"/>
          </p:cNvSpPr>
          <p:nvPr>
            <p:ph type="body" sz="quarter" idx="14"/>
          </p:nvPr>
        </p:nvSpPr>
        <p:spPr>
          <a:xfrm>
            <a:off x="973311" y="3766255"/>
            <a:ext cx="2808287" cy="36036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3" name="Θέση κειμένου 9"/>
          <p:cNvSpPr>
            <a:spLocks noGrp="1"/>
          </p:cNvSpPr>
          <p:nvPr>
            <p:ph type="body" sz="quarter" idx="15"/>
          </p:nvPr>
        </p:nvSpPr>
        <p:spPr>
          <a:xfrm>
            <a:off x="5357035" y="3766254"/>
            <a:ext cx="2808287" cy="36036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6" name="Θέση εικόνας 7"/>
          <p:cNvSpPr>
            <a:spLocks noGrp="1"/>
          </p:cNvSpPr>
          <p:nvPr>
            <p:ph type="pic" sz="quarter" idx="16"/>
          </p:nvPr>
        </p:nvSpPr>
        <p:spPr>
          <a:xfrm>
            <a:off x="4131320" y="4276416"/>
            <a:ext cx="3508341" cy="1912004"/>
          </a:xfrm>
        </p:spPr>
        <p:txBody>
          <a:bodyPr/>
          <a:lstStyle/>
          <a:p>
            <a:r>
              <a:rPr lang="el-GR" smtClean="0"/>
              <a:t>Κάντε κλικ στο εικονίδιο για να προσθέσετε εικόνα</a:t>
            </a:r>
            <a:endParaRPr lang="en-US"/>
          </a:p>
        </p:txBody>
      </p:sp>
      <p:sp>
        <p:nvSpPr>
          <p:cNvPr id="17" name="Θέση κειμένου 9"/>
          <p:cNvSpPr>
            <a:spLocks noGrp="1"/>
          </p:cNvSpPr>
          <p:nvPr>
            <p:ph type="body" sz="quarter" idx="17"/>
          </p:nvPr>
        </p:nvSpPr>
        <p:spPr>
          <a:xfrm>
            <a:off x="973311" y="5817401"/>
            <a:ext cx="2808287" cy="36036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24854702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Τίτλος και 4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Ενότητα 13: Μαλάκια. Διάλεξη 2η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2167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Κατηγορίες με εικόν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13: Μαλάκια. Διάλεξη 2η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Θέση κειμένου 5"/>
          <p:cNvSpPr>
            <a:spLocks noGrp="1"/>
          </p:cNvSpPr>
          <p:nvPr>
            <p:ph type="body" sz="quarter" idx="12"/>
          </p:nvPr>
        </p:nvSpPr>
        <p:spPr>
          <a:xfrm>
            <a:off x="1133889" y="1872753"/>
            <a:ext cx="4878271" cy="84772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10" name="Θέση κειμένου 9"/>
          <p:cNvSpPr>
            <a:spLocks noGrp="1"/>
          </p:cNvSpPr>
          <p:nvPr>
            <p:ph type="body" sz="quarter" idx="14"/>
          </p:nvPr>
        </p:nvSpPr>
        <p:spPr>
          <a:xfrm>
            <a:off x="1133888" y="3243144"/>
            <a:ext cx="4878271" cy="96837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14" name="Θέση κειμένου 13"/>
          <p:cNvSpPr>
            <a:spLocks noGrp="1"/>
          </p:cNvSpPr>
          <p:nvPr>
            <p:ph type="body" sz="quarter" idx="16"/>
          </p:nvPr>
        </p:nvSpPr>
        <p:spPr>
          <a:xfrm>
            <a:off x="1133887" y="4757121"/>
            <a:ext cx="4878271" cy="87471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εικόνας 6"/>
          <p:cNvSpPr>
            <a:spLocks noGrp="1"/>
          </p:cNvSpPr>
          <p:nvPr>
            <p:ph type="pic" sz="quarter" idx="17"/>
          </p:nvPr>
        </p:nvSpPr>
        <p:spPr>
          <a:xfrm>
            <a:off x="6444208" y="1841699"/>
            <a:ext cx="1295400" cy="1140810"/>
          </a:xfrm>
        </p:spPr>
        <p:txBody>
          <a:bodyPr/>
          <a:lstStyle/>
          <a:p>
            <a:r>
              <a:rPr lang="el-GR" smtClean="0"/>
              <a:t>Κάντε κλικ στο εικονίδιο για να προσθέσετε εικόνα</a:t>
            </a:r>
            <a:endParaRPr lang="en-US"/>
          </a:p>
        </p:txBody>
      </p:sp>
      <p:sp>
        <p:nvSpPr>
          <p:cNvPr id="13" name="Θέση εικόνας 6"/>
          <p:cNvSpPr>
            <a:spLocks noGrp="1"/>
          </p:cNvSpPr>
          <p:nvPr>
            <p:ph type="pic" sz="quarter" idx="18"/>
          </p:nvPr>
        </p:nvSpPr>
        <p:spPr>
          <a:xfrm>
            <a:off x="6444208" y="3302684"/>
            <a:ext cx="1295400" cy="1140810"/>
          </a:xfrm>
        </p:spPr>
        <p:txBody>
          <a:bodyPr/>
          <a:lstStyle/>
          <a:p>
            <a:r>
              <a:rPr lang="el-GR" smtClean="0"/>
              <a:t>Κάντε κλικ στο εικονίδιο για να προσθέσετε εικόνα</a:t>
            </a:r>
            <a:endParaRPr lang="en-US"/>
          </a:p>
        </p:txBody>
      </p:sp>
      <p:sp>
        <p:nvSpPr>
          <p:cNvPr id="15" name="Θέση εικόνας 6"/>
          <p:cNvSpPr>
            <a:spLocks noGrp="1"/>
          </p:cNvSpPr>
          <p:nvPr>
            <p:ph type="pic" sz="quarter" idx="19"/>
          </p:nvPr>
        </p:nvSpPr>
        <p:spPr>
          <a:xfrm>
            <a:off x="6445448" y="4757121"/>
            <a:ext cx="1295400" cy="1140810"/>
          </a:xfrm>
        </p:spPr>
        <p:txBody>
          <a:bodyPr/>
          <a:lstStyle/>
          <a:p>
            <a:r>
              <a:rPr lang="el-GR" smtClean="0"/>
              <a:t>Κάντε κλικ στο εικονίδιο για να προσθέσετε εικόνα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8834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εικόνες με λεζάντ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13: Μαλάκια. Διάλεξη 2η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Θέση εικόνας 5"/>
          <p:cNvSpPr>
            <a:spLocks noGrp="1"/>
          </p:cNvSpPr>
          <p:nvPr>
            <p:ph type="pic" sz="quarter" idx="12"/>
          </p:nvPr>
        </p:nvSpPr>
        <p:spPr>
          <a:xfrm>
            <a:off x="251520" y="1769616"/>
            <a:ext cx="3486150" cy="1803400"/>
          </a:xfrm>
        </p:spPr>
        <p:txBody>
          <a:bodyPr/>
          <a:lstStyle/>
          <a:p>
            <a:r>
              <a:rPr lang="el-GR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8" name="Θέση εικόνας 7"/>
          <p:cNvSpPr>
            <a:spLocks noGrp="1"/>
          </p:cNvSpPr>
          <p:nvPr>
            <p:ph type="pic" sz="quarter" idx="13"/>
          </p:nvPr>
        </p:nvSpPr>
        <p:spPr>
          <a:xfrm>
            <a:off x="4067944" y="1772816"/>
            <a:ext cx="2016224" cy="1803400"/>
          </a:xfrm>
        </p:spPr>
        <p:txBody>
          <a:bodyPr/>
          <a:lstStyle/>
          <a:p>
            <a:r>
              <a:rPr lang="el-GR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10" name="Θέση εικόνας 9"/>
          <p:cNvSpPr>
            <a:spLocks noGrp="1"/>
          </p:cNvSpPr>
          <p:nvPr>
            <p:ph type="pic" sz="quarter" idx="14"/>
          </p:nvPr>
        </p:nvSpPr>
        <p:spPr>
          <a:xfrm>
            <a:off x="6437313" y="1772816"/>
            <a:ext cx="2311151" cy="2465387"/>
          </a:xfrm>
        </p:spPr>
        <p:txBody>
          <a:bodyPr/>
          <a:lstStyle/>
          <a:p>
            <a:r>
              <a:rPr lang="el-GR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12" name="Θέση εικόνας 11"/>
          <p:cNvSpPr>
            <a:spLocks noGrp="1"/>
          </p:cNvSpPr>
          <p:nvPr>
            <p:ph type="pic" sz="quarter" idx="15"/>
          </p:nvPr>
        </p:nvSpPr>
        <p:spPr>
          <a:xfrm>
            <a:off x="2498740" y="4139745"/>
            <a:ext cx="2145268" cy="1593511"/>
          </a:xfrm>
        </p:spPr>
        <p:txBody>
          <a:bodyPr/>
          <a:lstStyle/>
          <a:p>
            <a:r>
              <a:rPr lang="el-GR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14" name="Θέση εικόνας 13"/>
          <p:cNvSpPr>
            <a:spLocks noGrp="1"/>
          </p:cNvSpPr>
          <p:nvPr>
            <p:ph type="pic" sz="quarter" idx="16"/>
          </p:nvPr>
        </p:nvSpPr>
        <p:spPr>
          <a:xfrm>
            <a:off x="251520" y="4076824"/>
            <a:ext cx="1894074" cy="1593512"/>
          </a:xfrm>
        </p:spPr>
        <p:txBody>
          <a:bodyPr/>
          <a:lstStyle/>
          <a:p>
            <a:r>
              <a:rPr lang="el-GR" smtClean="0"/>
              <a:t>Κάντε κλικ στο εικονίδιο για να προσθέσετε εικόνα</a:t>
            </a:r>
            <a:endParaRPr lang="el-GR"/>
          </a:p>
        </p:txBody>
      </p:sp>
      <p:sp>
        <p:nvSpPr>
          <p:cNvPr id="16" name="Θέση κειμένου 15"/>
          <p:cNvSpPr>
            <a:spLocks noGrp="1"/>
          </p:cNvSpPr>
          <p:nvPr>
            <p:ph type="body" sz="quarter" idx="17"/>
          </p:nvPr>
        </p:nvSpPr>
        <p:spPr>
          <a:xfrm>
            <a:off x="4997154" y="4710718"/>
            <a:ext cx="3751310" cy="1179512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13" name="Θέση κειμένου 18"/>
          <p:cNvSpPr>
            <a:spLocks noGrp="1"/>
          </p:cNvSpPr>
          <p:nvPr>
            <p:ph type="body" sz="quarter" idx="18"/>
          </p:nvPr>
        </p:nvSpPr>
        <p:spPr>
          <a:xfrm>
            <a:off x="806351" y="3645272"/>
            <a:ext cx="2376487" cy="431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5" name="Θέση κειμένου 18"/>
          <p:cNvSpPr>
            <a:spLocks noGrp="1"/>
          </p:cNvSpPr>
          <p:nvPr>
            <p:ph type="body" sz="quarter" idx="19"/>
          </p:nvPr>
        </p:nvSpPr>
        <p:spPr>
          <a:xfrm>
            <a:off x="3899248" y="3645024"/>
            <a:ext cx="2376487" cy="431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7" name="Θέση κειμένου 18"/>
          <p:cNvSpPr>
            <a:spLocks noGrp="1"/>
          </p:cNvSpPr>
          <p:nvPr>
            <p:ph type="body" sz="quarter" idx="20"/>
          </p:nvPr>
        </p:nvSpPr>
        <p:spPr>
          <a:xfrm>
            <a:off x="6404644" y="4312204"/>
            <a:ext cx="2376487" cy="431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8" name="Θέση κειμένου 18"/>
          <p:cNvSpPr>
            <a:spLocks noGrp="1"/>
          </p:cNvSpPr>
          <p:nvPr>
            <p:ph type="body" sz="quarter" idx="21"/>
          </p:nvPr>
        </p:nvSpPr>
        <p:spPr>
          <a:xfrm>
            <a:off x="116683" y="5795928"/>
            <a:ext cx="2163747" cy="431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9" name="Θέση κειμένου 18"/>
          <p:cNvSpPr>
            <a:spLocks noGrp="1"/>
          </p:cNvSpPr>
          <p:nvPr>
            <p:ph type="body" sz="quarter" idx="22"/>
          </p:nvPr>
        </p:nvSpPr>
        <p:spPr>
          <a:xfrm>
            <a:off x="2498741" y="5795928"/>
            <a:ext cx="2429512" cy="41136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0" name="Θέση κειμένου 18"/>
          <p:cNvSpPr>
            <a:spLocks noGrp="1"/>
          </p:cNvSpPr>
          <p:nvPr>
            <p:ph type="body" sz="quarter" idx="23"/>
          </p:nvPr>
        </p:nvSpPr>
        <p:spPr>
          <a:xfrm>
            <a:off x="5550473" y="5893368"/>
            <a:ext cx="2376487" cy="431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2466223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5075BC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13: Μαλάκια. Διάλεξη 2η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67" y="3715692"/>
            <a:ext cx="706244" cy="755889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67" y="3715692"/>
            <a:ext cx="706244" cy="755889"/>
          </a:xfrm>
          <a:prstGeom prst="rect">
            <a:avLst/>
          </a:prstGeom>
        </p:spPr>
      </p:pic>
      <p:pic>
        <p:nvPicPr>
          <p:cNvPr id="9" name="Picture 6" descr="Λογότυπο Εθνικόν και Καποδιστριακόν Πανεπιστήμιον Αθηνών"/>
          <p:cNvPicPr>
            <a:picLocks noChangeAspect="1"/>
          </p:cNvPicPr>
          <p:nvPr userDrawn="1"/>
        </p:nvPicPr>
        <p:blipFill rotWithShape="1">
          <a:blip r:embed="rId3"/>
          <a:srcRect l="1" r="85167"/>
          <a:stretch/>
        </p:blipFill>
        <p:spPr>
          <a:xfrm>
            <a:off x="692851" y="6235059"/>
            <a:ext cx="374778" cy="46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0026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Εισαγωγή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13: Μαλάκια. Διάλεξη 2η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Θέση πολυμέσων 5"/>
          <p:cNvSpPr>
            <a:spLocks noGrp="1"/>
          </p:cNvSpPr>
          <p:nvPr>
            <p:ph type="media" sz="quarter" idx="12"/>
          </p:nvPr>
        </p:nvSpPr>
        <p:spPr>
          <a:xfrm>
            <a:off x="771525" y="1846747"/>
            <a:ext cx="7600950" cy="3697909"/>
          </a:xfrm>
        </p:spPr>
        <p:txBody>
          <a:bodyPr/>
          <a:lstStyle/>
          <a:p>
            <a:r>
              <a:rPr lang="el-GR" smtClean="0"/>
              <a:t>Κάντε κλικ στο εικονίδιο για να προσθέσετε πολυμέσα</a:t>
            </a:r>
            <a:endParaRPr lang="el-GR" dirty="0"/>
          </a:p>
        </p:txBody>
      </p:sp>
      <p:sp>
        <p:nvSpPr>
          <p:cNvPr id="8" name="Θέση κειμένου 7"/>
          <p:cNvSpPr>
            <a:spLocks noGrp="1"/>
          </p:cNvSpPr>
          <p:nvPr>
            <p:ph type="body" sz="quarter" idx="13"/>
          </p:nvPr>
        </p:nvSpPr>
        <p:spPr>
          <a:xfrm>
            <a:off x="771525" y="5657223"/>
            <a:ext cx="7600950" cy="55562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5035084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Γράφημα 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28650" y="1916287"/>
            <a:ext cx="7886700" cy="3384376"/>
          </a:xfrm>
        </p:spPr>
        <p:txBody>
          <a:bodyPr/>
          <a:lstStyle/>
          <a:p>
            <a:pPr lvl="0"/>
            <a:r>
              <a:rPr lang="el-GR" noProof="0" smtClean="0"/>
              <a:t>Κάντε κλικ στο εικονίδιο για να προσθέσετε ένα γράφημα</a:t>
            </a:r>
            <a:endParaRPr lang="el-GR" noProof="0" dirty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Ενότητα 13: Μαλάκια. Διάλεξη 2η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Θέση κειμένου 7"/>
          <p:cNvSpPr>
            <a:spLocks noGrp="1"/>
          </p:cNvSpPr>
          <p:nvPr>
            <p:ph type="body" sz="quarter" idx="13"/>
          </p:nvPr>
        </p:nvSpPr>
        <p:spPr>
          <a:xfrm>
            <a:off x="628650" y="5526261"/>
            <a:ext cx="7886700" cy="50482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0707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13: Μαλάκια. Διάλεξη 2η</a:t>
            </a:r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Θέση SmartArt 5"/>
          <p:cNvSpPr>
            <a:spLocks noGrp="1"/>
          </p:cNvSpPr>
          <p:nvPr>
            <p:ph type="dgm" sz="quarter" idx="12"/>
          </p:nvPr>
        </p:nvSpPr>
        <p:spPr>
          <a:xfrm>
            <a:off x="628650" y="1858963"/>
            <a:ext cx="7886700" cy="4261618"/>
          </a:xfrm>
        </p:spPr>
        <p:txBody>
          <a:bodyPr/>
          <a:lstStyle/>
          <a:p>
            <a:r>
              <a:rPr lang="el-GR" smtClean="0"/>
              <a:t>Κάντε κλικ στο εικονίδιο για να προσθέσετε ένα γραφικό SmartArt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06077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13: Μαλάκια. Διάλεξη 2η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02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13: Μαλάκια. Διάλεξη 2η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0717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13: Μαλάκια. Διάλεξη 2η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108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3_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13: Μαλάκια. Διάλεξη 2η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927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13: Μαλάκια. Διάλεξη 2η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654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13: Μαλάκια. Διάλεξη 2η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524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κόνα Κείμενο (πάνω κάτω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13: Μαλάκια. Διάλεξη 2η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Θέση εικόνας 6"/>
          <p:cNvSpPr>
            <a:spLocks noGrp="1"/>
          </p:cNvSpPr>
          <p:nvPr>
            <p:ph type="pic" sz="quarter" idx="13"/>
          </p:nvPr>
        </p:nvSpPr>
        <p:spPr>
          <a:xfrm>
            <a:off x="1466639" y="1794694"/>
            <a:ext cx="6264696" cy="2282378"/>
          </a:xfrm>
        </p:spPr>
        <p:txBody>
          <a:bodyPr/>
          <a:lstStyle/>
          <a:p>
            <a:r>
              <a:rPr lang="el-GR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9" name="Θέση κειμένου 8"/>
          <p:cNvSpPr>
            <a:spLocks noGrp="1"/>
          </p:cNvSpPr>
          <p:nvPr>
            <p:ph type="body" sz="quarter" idx="14"/>
          </p:nvPr>
        </p:nvSpPr>
        <p:spPr>
          <a:xfrm>
            <a:off x="628650" y="4292600"/>
            <a:ext cx="7940675" cy="1928811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07153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είμενο εικόνα (πάνω κάτω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13: Μαλάκια. Διάλεξη 2η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Θέση κειμένου 5"/>
          <p:cNvSpPr>
            <a:spLocks noGrp="1"/>
          </p:cNvSpPr>
          <p:nvPr>
            <p:ph type="body" sz="quarter" idx="12"/>
          </p:nvPr>
        </p:nvSpPr>
        <p:spPr>
          <a:xfrm>
            <a:off x="628650" y="1916113"/>
            <a:ext cx="7759700" cy="208915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8" name="Θέση εικόνας 7"/>
          <p:cNvSpPr>
            <a:spLocks noGrp="1"/>
          </p:cNvSpPr>
          <p:nvPr>
            <p:ph type="pic" sz="quarter" idx="13"/>
          </p:nvPr>
        </p:nvSpPr>
        <p:spPr>
          <a:xfrm>
            <a:off x="1012031" y="4157277"/>
            <a:ext cx="6992938" cy="2016125"/>
          </a:xfrm>
        </p:spPr>
        <p:txBody>
          <a:bodyPr/>
          <a:lstStyle/>
          <a:p>
            <a:r>
              <a:rPr lang="el-GR" smtClean="0"/>
              <a:t>Κάντε κλικ στο εικονίδιο για να προσθέσετε εικόνα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717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κόνα αριστερά κείμενο δεξι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13: Μαλάκια. Διάλεξη 2η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Θέση εικόνας 5"/>
          <p:cNvSpPr>
            <a:spLocks noGrp="1"/>
          </p:cNvSpPr>
          <p:nvPr>
            <p:ph type="pic" sz="quarter" idx="12"/>
          </p:nvPr>
        </p:nvSpPr>
        <p:spPr>
          <a:xfrm>
            <a:off x="461857" y="1778793"/>
            <a:ext cx="4072043" cy="4458519"/>
          </a:xfrm>
        </p:spPr>
        <p:txBody>
          <a:bodyPr/>
          <a:lstStyle/>
          <a:p>
            <a:r>
              <a:rPr lang="el-GR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8" name="Θέση κειμένου 7"/>
          <p:cNvSpPr>
            <a:spLocks noGrp="1"/>
          </p:cNvSpPr>
          <p:nvPr>
            <p:ph type="body" sz="quarter" idx="13"/>
          </p:nvPr>
        </p:nvSpPr>
        <p:spPr>
          <a:xfrm>
            <a:off x="4793711" y="1778793"/>
            <a:ext cx="3888432" cy="4458519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0998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είμενο αριστερά εικόνα δεξι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8650" y="339726"/>
            <a:ext cx="78867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13: Μαλάκια. Διάλεξη 2η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Θέση εικόνας 5"/>
          <p:cNvSpPr>
            <a:spLocks noGrp="1"/>
          </p:cNvSpPr>
          <p:nvPr>
            <p:ph type="pic" sz="quarter" idx="12"/>
          </p:nvPr>
        </p:nvSpPr>
        <p:spPr>
          <a:xfrm>
            <a:off x="4589636" y="1772816"/>
            <a:ext cx="4072043" cy="4458519"/>
          </a:xfrm>
        </p:spPr>
        <p:txBody>
          <a:bodyPr/>
          <a:lstStyle/>
          <a:p>
            <a:r>
              <a:rPr lang="el-GR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8" name="Θέση κειμένου 7"/>
          <p:cNvSpPr>
            <a:spLocks noGrp="1"/>
          </p:cNvSpPr>
          <p:nvPr>
            <p:ph type="body" sz="quarter" idx="13"/>
          </p:nvPr>
        </p:nvSpPr>
        <p:spPr>
          <a:xfrm>
            <a:off x="467544" y="1772816"/>
            <a:ext cx="3888432" cy="4458519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07584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3889" y="6325416"/>
            <a:ext cx="6830668" cy="2809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/>
              <a:t>Ενότητα 13: Μαλάκια. Διάλεξη 2η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97078" y="6325416"/>
            <a:ext cx="418272" cy="2809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 rotWithShape="1">
          <a:blip r:embed="rId27"/>
          <a:srcRect l="1" r="85167"/>
          <a:stretch/>
        </p:blipFill>
        <p:spPr>
          <a:xfrm>
            <a:off x="692851" y="6235059"/>
            <a:ext cx="374778" cy="461631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67" y="585904"/>
            <a:ext cx="706244" cy="755889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67" y="585904"/>
            <a:ext cx="706244" cy="75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917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  <p:sldLayoutId id="2147484064" r:id="rId2"/>
    <p:sldLayoutId id="2147484065" r:id="rId3"/>
    <p:sldLayoutId id="2147484066" r:id="rId4"/>
    <p:sldLayoutId id="2147484067" r:id="rId5"/>
    <p:sldLayoutId id="2147484068" r:id="rId6"/>
    <p:sldLayoutId id="2147484069" r:id="rId7"/>
    <p:sldLayoutId id="2147484070" r:id="rId8"/>
    <p:sldLayoutId id="2147484071" r:id="rId9"/>
    <p:sldLayoutId id="2147484072" r:id="rId10"/>
    <p:sldLayoutId id="2147484073" r:id="rId11"/>
    <p:sldLayoutId id="2147484074" r:id="rId12"/>
    <p:sldLayoutId id="2147484075" r:id="rId13"/>
    <p:sldLayoutId id="2147484076" r:id="rId14"/>
    <p:sldLayoutId id="2147484077" r:id="rId15"/>
    <p:sldLayoutId id="2147484078" r:id="rId16"/>
    <p:sldLayoutId id="2147484079" r:id="rId17"/>
    <p:sldLayoutId id="2147484080" r:id="rId18"/>
    <p:sldLayoutId id="2147484081" r:id="rId19"/>
    <p:sldLayoutId id="2147484082" r:id="rId20"/>
    <p:sldLayoutId id="2147484083" r:id="rId21"/>
    <p:sldLayoutId id="2147484084" r:id="rId22"/>
    <p:sldLayoutId id="2147484085" r:id="rId23"/>
    <p:sldLayoutId id="2147484086" r:id="rId24"/>
    <p:sldLayoutId id="2147484087" r:id="rId25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5075BC"/>
          </a:solidFill>
          <a:latin typeface="+mj-lt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948498"/>
          </a:xfrm>
        </p:spPr>
        <p:txBody>
          <a:bodyPr>
            <a:normAutofit/>
          </a:bodyPr>
          <a:lstStyle/>
          <a:p>
            <a:r>
              <a:rPr lang="el-GR" sz="4400" b="1" dirty="0" smtClean="0"/>
              <a:t>Ζωολογία</a:t>
            </a:r>
            <a:r>
              <a:rPr lang="el-GR" sz="4400" b="1" dirty="0" smtClean="0">
                <a:solidFill>
                  <a:srgbClr val="5075BC"/>
                </a:solidFill>
              </a:rPr>
              <a:t> Ι</a:t>
            </a:r>
            <a:endParaRPr lang="el-GR" sz="4400" b="1" dirty="0">
              <a:solidFill>
                <a:srgbClr val="5075BC"/>
              </a:solidFill>
            </a:endParaRPr>
          </a:p>
        </p:txBody>
      </p:sp>
      <p:sp>
        <p:nvSpPr>
          <p:cNvPr id="6" name="Υπότιτλος 2"/>
          <p:cNvSpPr>
            <a:spLocks noGrp="1"/>
          </p:cNvSpPr>
          <p:nvPr>
            <p:ph type="body" sz="quarter" idx="10"/>
          </p:nvPr>
        </p:nvSpPr>
        <p:spPr>
          <a:xfrm>
            <a:off x="683568" y="3384823"/>
            <a:ext cx="7776864" cy="1752600"/>
          </a:xfrm>
        </p:spPr>
        <p:txBody>
          <a:bodyPr>
            <a:noAutofit/>
          </a:bodyPr>
          <a:lstStyle/>
          <a:p>
            <a:r>
              <a:rPr lang="el-GR" sz="3200" b="0" dirty="0">
                <a:solidFill>
                  <a:srgbClr val="5075BC"/>
                </a:solidFill>
                <a:ea typeface="+mj-ea"/>
                <a:cs typeface="+mj-cs"/>
              </a:rPr>
              <a:t>Ενότητα </a:t>
            </a:r>
            <a:r>
              <a:rPr lang="en-US" sz="3200" b="0" dirty="0" smtClean="0">
                <a:solidFill>
                  <a:srgbClr val="5075BC"/>
                </a:solidFill>
                <a:ea typeface="+mj-ea"/>
                <a:cs typeface="+mj-cs"/>
              </a:rPr>
              <a:t>13</a:t>
            </a:r>
            <a:r>
              <a:rPr lang="el-GR" sz="3200" b="0" dirty="0" smtClean="0">
                <a:solidFill>
                  <a:srgbClr val="5075BC"/>
                </a:solidFill>
                <a:ea typeface="+mj-ea"/>
                <a:cs typeface="+mj-cs"/>
              </a:rPr>
              <a:t>: </a:t>
            </a:r>
            <a:r>
              <a:rPr lang="el-GR" sz="3200" b="0" dirty="0" smtClean="0">
                <a:ea typeface="+mj-ea"/>
                <a:cs typeface="+mj-cs"/>
              </a:rPr>
              <a:t>Μ</a:t>
            </a:r>
            <a:r>
              <a:rPr lang="el-GR" dirty="0" smtClean="0">
                <a:ea typeface="+mj-ea"/>
                <a:cs typeface="+mj-cs"/>
              </a:rPr>
              <a:t>αλάκια (Διάλεξη 2</a:t>
            </a:r>
            <a:r>
              <a:rPr lang="el-GR" baseline="30000" dirty="0" smtClean="0">
                <a:ea typeface="+mj-ea"/>
                <a:cs typeface="+mj-cs"/>
              </a:rPr>
              <a:t>η</a:t>
            </a:r>
            <a:r>
              <a:rPr lang="el-GR" dirty="0" smtClean="0">
                <a:ea typeface="+mj-ea"/>
                <a:cs typeface="+mj-cs"/>
              </a:rPr>
              <a:t>)</a:t>
            </a:r>
            <a:endParaRPr lang="en-US" sz="3200" b="0" dirty="0" smtClean="0"/>
          </a:p>
          <a:p>
            <a:endParaRPr lang="el-GR" sz="3200" b="0" dirty="0" smtClean="0"/>
          </a:p>
          <a:p>
            <a:r>
              <a:rPr lang="el-GR" dirty="0"/>
              <a:t>Άρτεμις </a:t>
            </a:r>
            <a:r>
              <a:rPr lang="el-GR" dirty="0" smtClean="0"/>
              <a:t>Νικολαΐδου</a:t>
            </a:r>
            <a:r>
              <a:rPr lang="el-GR" dirty="0"/>
              <a:t>, </a:t>
            </a:r>
            <a:r>
              <a:rPr lang="el-GR" sz="3200" b="0" dirty="0" smtClean="0"/>
              <a:t>Καθηγήτρια</a:t>
            </a:r>
          </a:p>
          <a:p>
            <a:r>
              <a:rPr lang="el-GR" sz="3200" b="0" dirty="0" smtClean="0"/>
              <a:t>Σχολή Θετικών Επιστημών</a:t>
            </a:r>
          </a:p>
          <a:p>
            <a:r>
              <a:rPr lang="el-GR" sz="3200" b="0" dirty="0" smtClean="0"/>
              <a:t>Τμήμα Βιολογίας</a:t>
            </a:r>
            <a:endParaRPr lang="en-US" sz="3200" b="0" dirty="0" smtClean="0"/>
          </a:p>
          <a:p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07808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i="1" dirty="0" smtClean="0"/>
              <a:t>    Nautilus </a:t>
            </a:r>
            <a:r>
              <a:rPr lang="el-GR" sz="4400" dirty="0"/>
              <a:t>:</a:t>
            </a:r>
            <a:r>
              <a:rPr lang="el-GR" sz="4400" i="1" dirty="0"/>
              <a:t> </a:t>
            </a:r>
            <a:r>
              <a:rPr lang="el-GR" sz="4400" dirty="0"/>
              <a:t>Δομή σώματος </a:t>
            </a:r>
            <a:r>
              <a:rPr lang="el-GR" sz="4400" dirty="0" smtClean="0"/>
              <a:t>2/2</a:t>
            </a:r>
            <a:endParaRPr lang="el-GR" sz="4400" b="1" dirty="0">
              <a:solidFill>
                <a:srgbClr val="C00000"/>
              </a:solidFill>
            </a:endParaRPr>
          </a:p>
        </p:txBody>
      </p:sp>
      <p:pic>
        <p:nvPicPr>
          <p:cNvPr id="13" name="Θέση περιεχομένου 12" descr="Σχεδιαστική απεικόνιση δομής σώματος Nautilus.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6" y="2182566"/>
            <a:ext cx="4114988" cy="2698449"/>
          </a:xfrm>
        </p:spPr>
      </p:pic>
      <p:pic>
        <p:nvPicPr>
          <p:cNvPr id="14" name="Θέση περιεχομένου 13" descr="Nautilus, λεπτομέρεια δομής σώματος.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223" y="1849295"/>
            <a:ext cx="4590883" cy="3364992"/>
          </a:xfrm>
        </p:spPr>
      </p:pic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13: Μαλάκια. Διάλεξη 2η</a:t>
            </a:r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10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767041" y="4984419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b="1" dirty="0" smtClean="0"/>
              <a:t>1</a:t>
            </a:r>
            <a:r>
              <a:rPr lang="en-US" sz="1200" b="1" dirty="0" smtClean="0"/>
              <a:t>5</a:t>
            </a:r>
            <a:endParaRPr lang="en-US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765074" y="4984419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b="1" dirty="0" smtClean="0"/>
              <a:t>1</a:t>
            </a:r>
            <a:r>
              <a:rPr lang="en-US" sz="1200" b="1" dirty="0" smtClean="0"/>
              <a:t>4</a:t>
            </a:r>
            <a:endParaRPr lang="en-US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882508" y="5895690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b="1" dirty="0" smtClean="0"/>
              <a:t>37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9196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b="1" dirty="0" err="1" smtClean="0"/>
              <a:t>Σηπίο</a:t>
            </a:r>
            <a:r>
              <a:rPr lang="el-GR" b="1" dirty="0" smtClean="0"/>
              <a:t>: Όστρακο σουπιάς</a:t>
            </a:r>
            <a:endParaRPr lang="el-GR" b="1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13: Μαλάκια. Διάλεξη 2η</a:t>
            </a:r>
            <a:endParaRPr lang="en-US"/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11</a:t>
            </a:fld>
            <a:endParaRPr lang="en-US"/>
          </a:p>
        </p:txBody>
      </p:sp>
      <p:pic>
        <p:nvPicPr>
          <p:cNvPr id="14" name="Θέση εικόνας 13" descr="Όστρακο σουπιάς.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" t="-1176" r="287" b="-1176"/>
          <a:stretch/>
        </p:blipFill>
        <p:spPr/>
      </p:pic>
      <p:pic>
        <p:nvPicPr>
          <p:cNvPr id="11" name="Θέση εικόνας 10" descr="Όστρακο σουπιάς, κάθετη τομή.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7" t="-2070" r="-757" b="-2070"/>
          <a:stretch/>
        </p:blipFill>
        <p:spPr/>
      </p:pic>
      <p:pic>
        <p:nvPicPr>
          <p:cNvPr id="12" name="Θέση εικόνας 11" descr="Τρισδιάσταση αναπαράσταση µCT οστράκου σουπιάς. 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5" b="4605"/>
          <a:stretch/>
        </p:blipFill>
        <p:spPr/>
      </p:pic>
      <p:sp>
        <p:nvSpPr>
          <p:cNvPr id="15" name="TextBox 14"/>
          <p:cNvSpPr txBox="1"/>
          <p:nvPr/>
        </p:nvSpPr>
        <p:spPr>
          <a:xfrm>
            <a:off x="3781598" y="3302893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b="1" dirty="0" smtClean="0">
                <a:solidFill>
                  <a:schemeClr val="bg1"/>
                </a:solidFill>
              </a:rPr>
              <a:t>16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35334" y="3302893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b="1" dirty="0" smtClean="0">
                <a:solidFill>
                  <a:schemeClr val="bg1"/>
                </a:solidFill>
              </a:rPr>
              <a:t>17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97901" y="5900765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b="1" dirty="0" smtClean="0"/>
              <a:t>18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53367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 smtClean="0"/>
              <a:t>T</a:t>
            </a:r>
            <a:r>
              <a:rPr lang="el-GR" sz="4000" b="1" dirty="0" err="1" smtClean="0"/>
              <a:t>μήμα</a:t>
            </a:r>
            <a:r>
              <a:rPr lang="el-GR" sz="4000" b="1" dirty="0" smtClean="0"/>
              <a:t> οστράκου σουπιάς </a:t>
            </a:r>
            <a:br>
              <a:rPr lang="el-GR" sz="4000" b="1" dirty="0" smtClean="0"/>
            </a:br>
            <a:r>
              <a:rPr lang="el-GR" sz="4000" b="1" dirty="0" smtClean="0"/>
              <a:t>σε μεγάλη μεγέθυνση</a:t>
            </a:r>
            <a:endParaRPr lang="el-GR" sz="4000" b="1" dirty="0"/>
          </a:p>
        </p:txBody>
      </p:sp>
      <p:pic>
        <p:nvPicPr>
          <p:cNvPr id="13" name="Θέση περιεχομένου 12" descr="Τρισδιάσταση αναπαράσταση µCT οστράκου σουπιάς.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270" y="2355628"/>
            <a:ext cx="3870960" cy="2846832"/>
          </a:xfrm>
        </p:spPr>
      </p:pic>
      <p:pic>
        <p:nvPicPr>
          <p:cNvPr id="14" name="Θέση περιεχομένου 13" descr="Στιγμιότυπο βίντεο εικόνων από δεδομένα μCT από όστρακο σουπιάς. "/>
          <p:cNvPicPr>
            <a:picLocks noGrp="1" noChangeAspect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0026" y="1931956"/>
            <a:ext cx="3584448" cy="3694176"/>
          </a:xfrm>
        </p:spPr>
      </p:pic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13: Μαλάκια. Διάλεξη 2η</a:t>
            </a:r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12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015572" y="4833128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b="1" dirty="0" smtClean="0">
                <a:solidFill>
                  <a:schemeClr val="bg1"/>
                </a:solidFill>
              </a:rPr>
              <a:t>19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90102" y="5368183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2</a:t>
            </a:r>
            <a:r>
              <a:rPr lang="el-GR" sz="1000" b="1" dirty="0" smtClean="0"/>
              <a:t>0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429252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Ομοταξία Κεφαλόποδα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l-GR" sz="3200" dirty="0" smtClean="0"/>
              <a:t>Κίνηση</a:t>
            </a:r>
            <a:r>
              <a:rPr lang="en-US" sz="3200" dirty="0" smtClean="0"/>
              <a:t>.</a:t>
            </a:r>
            <a:endParaRPr lang="el-GR" sz="3200" dirty="0"/>
          </a:p>
          <a:p>
            <a:pPr>
              <a:defRPr/>
            </a:pPr>
            <a:r>
              <a:rPr lang="el-GR" sz="3200" dirty="0" smtClean="0"/>
              <a:t>Αναπνοή-Κυκλοφορία</a:t>
            </a:r>
            <a:r>
              <a:rPr lang="en-US" sz="3200" dirty="0" smtClean="0"/>
              <a:t>.</a:t>
            </a:r>
            <a:endParaRPr lang="el-GR" sz="3200" dirty="0"/>
          </a:p>
          <a:p>
            <a:pPr>
              <a:defRPr/>
            </a:pPr>
            <a:r>
              <a:rPr lang="el-GR" sz="3200" dirty="0"/>
              <a:t>Νευρικό σύστημα, </a:t>
            </a:r>
            <a:r>
              <a:rPr lang="el-GR" sz="3200" dirty="0" smtClean="0"/>
              <a:t>αισθητήρια</a:t>
            </a:r>
            <a:r>
              <a:rPr lang="en-US" sz="3200" dirty="0" smtClean="0"/>
              <a:t>.</a:t>
            </a:r>
            <a:endParaRPr lang="en-GB" sz="3200" dirty="0"/>
          </a:p>
          <a:p>
            <a:endParaRPr lang="el-GR" dirty="0"/>
          </a:p>
        </p:txBody>
      </p:sp>
      <p:sp>
        <p:nvSpPr>
          <p:cNvPr id="7" name="Θέση υποσέλιδου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13: Μαλάκια. Διάλεξη 2η</a:t>
            </a:r>
            <a:endParaRPr lang="en-US"/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51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3991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/>
              <a:t>Εσωτερικά χαρακτηριστικά </a:t>
            </a:r>
            <a:r>
              <a:rPr lang="el-GR" sz="3600" b="1" dirty="0" smtClean="0"/>
              <a:t/>
            </a:r>
            <a:br>
              <a:rPr lang="el-GR" sz="3600" b="1" dirty="0" smtClean="0"/>
            </a:br>
            <a:r>
              <a:rPr lang="el-GR" sz="3600" b="1" dirty="0" smtClean="0"/>
              <a:t>σχετικά </a:t>
            </a:r>
            <a:r>
              <a:rPr lang="el-GR" sz="3600" b="1" dirty="0"/>
              <a:t>με την έντονη δραστηριότητα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l-GR" sz="3200" dirty="0"/>
              <a:t>Βράγχια χωρίς βλεφαρίδες.</a:t>
            </a:r>
            <a:r>
              <a:rPr lang="en-US" sz="3200" dirty="0"/>
              <a:t> </a:t>
            </a:r>
            <a:r>
              <a:rPr lang="el-GR" sz="3200" dirty="0"/>
              <a:t>Κίνηση νερού με τη βοήθεια </a:t>
            </a:r>
            <a:r>
              <a:rPr lang="el-GR" sz="3200" dirty="0" smtClean="0"/>
              <a:t>μυών.</a:t>
            </a:r>
            <a:endParaRPr lang="el-GR" sz="3200" dirty="0"/>
          </a:p>
          <a:p>
            <a:pPr>
              <a:defRPr/>
            </a:pPr>
            <a:r>
              <a:rPr lang="el-GR" sz="3200" dirty="0"/>
              <a:t>Κλειστό κυκλοφορικό σύστημα με </a:t>
            </a:r>
            <a:r>
              <a:rPr lang="el-GR" sz="3200" dirty="0" smtClean="0"/>
              <a:t>τριχοειδή.</a:t>
            </a:r>
            <a:endParaRPr lang="el-GR" sz="3200" dirty="0"/>
          </a:p>
          <a:p>
            <a:pPr>
              <a:defRPr/>
            </a:pPr>
            <a:r>
              <a:rPr lang="el-GR" sz="3200" dirty="0" err="1" smtClean="0"/>
              <a:t>Βραγχιακές</a:t>
            </a:r>
            <a:r>
              <a:rPr lang="el-GR" sz="3200" dirty="0" smtClean="0"/>
              <a:t> καρδιές.</a:t>
            </a:r>
            <a:endParaRPr lang="el-GR" sz="3200" dirty="0"/>
          </a:p>
          <a:p>
            <a:pPr>
              <a:defRPr/>
            </a:pPr>
            <a:r>
              <a:rPr lang="el-GR" sz="3200" dirty="0"/>
              <a:t>Εκλεπτυσμένο νευρικό σύστημα και αισθητήρια (Μεγάλος εγκέφαλος, γιγαντιαίες ίνες, ανεπτυγμένοι οφθαλμοί</a:t>
            </a:r>
            <a:r>
              <a:rPr lang="el-GR" sz="3200" dirty="0" smtClean="0"/>
              <a:t>).</a:t>
            </a:r>
            <a:endParaRPr lang="el-GR" sz="3200" dirty="0"/>
          </a:p>
          <a:p>
            <a:endParaRPr lang="el-GR" dirty="0"/>
          </a:p>
        </p:txBody>
      </p:sp>
      <p:sp>
        <p:nvSpPr>
          <p:cNvPr id="7" name="Θέση υποσέλιδου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13: Μαλάκια. Διάλεξη 2η</a:t>
            </a:r>
            <a:endParaRPr lang="en-US"/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4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400" b="1" dirty="0" smtClean="0"/>
              <a:t>Χρωματοφόρο</a:t>
            </a:r>
            <a:endParaRPr lang="el-GR" sz="4400" b="1" dirty="0"/>
          </a:p>
        </p:txBody>
      </p:sp>
      <p:pic>
        <p:nvPicPr>
          <p:cNvPr id="3" name="Θέση εικόνας 2" descr="Σχεδιαστική απεικόνιση Χρωματοφόρου Κεφαλοπόδου. 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676" y="1825625"/>
            <a:ext cx="6662647" cy="4351338"/>
          </a:xfrm>
          <a:ln>
            <a:solidFill>
              <a:schemeClr val="accent1"/>
            </a:solidFill>
          </a:ln>
        </p:spPr>
      </p:pic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13: Μαλάκια. Διάλεξη 2η</a:t>
            </a:r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561563" y="5899964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2</a:t>
            </a:r>
            <a:r>
              <a:rPr lang="el-GR" sz="1200" b="1" dirty="0" smtClean="0"/>
              <a:t>1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22564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b="1" dirty="0"/>
              <a:t>Χρωματική </a:t>
            </a:r>
            <a:r>
              <a:rPr lang="el-GR" sz="4000" b="1" dirty="0" smtClean="0"/>
              <a:t>προσαρμογή </a:t>
            </a:r>
            <a:br>
              <a:rPr lang="el-GR" sz="4000" b="1" dirty="0" smtClean="0"/>
            </a:br>
            <a:r>
              <a:rPr lang="el-GR" sz="4000" b="1" dirty="0" smtClean="0"/>
              <a:t>σουπιάς</a:t>
            </a:r>
            <a:endParaRPr lang="el-GR" sz="4000" b="1" dirty="0"/>
          </a:p>
        </p:txBody>
      </p:sp>
      <p:pic>
        <p:nvPicPr>
          <p:cNvPr id="4" name="Θέση εικόνας 3" descr="Φωτογραφία για την χρωματική προσαρμογή της σουπιάς. 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027817" y="1573795"/>
            <a:ext cx="5042811" cy="4473928"/>
          </a:xfrm>
        </p:spPr>
      </p:pic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13: Μαλάκια. Διάλεξη 2η</a:t>
            </a:r>
            <a:endParaRPr lang="en-US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621748" y="5621141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2</a:t>
            </a:r>
            <a:r>
              <a:rPr lang="el-GR" sz="1200" b="1" dirty="0" smtClean="0"/>
              <a:t>2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4460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>
          <a:xfrm>
            <a:off x="857250" y="36512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l-GR" sz="4000" dirty="0" smtClean="0"/>
              <a:t>Βιοφωσφορισμός </a:t>
            </a:r>
            <a:r>
              <a:rPr lang="el-GR" sz="4000" dirty="0" err="1" smtClean="0"/>
              <a:t>Κεφαλοπόδου</a:t>
            </a:r>
            <a:endParaRPr lang="el-GR" sz="4000" b="1" dirty="0"/>
          </a:p>
        </p:txBody>
      </p:sp>
      <p:pic>
        <p:nvPicPr>
          <p:cNvPr id="3" name="Θέση εικόνας 2" descr="Φωτογραφία βιοφωσφορισμού Κεφαλόποδου. 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400175" y="1690689"/>
            <a:ext cx="6343650" cy="4133850"/>
          </a:xfrm>
        </p:spPr>
      </p:pic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13: Μαλάκια. Διάλεξη 2η</a:t>
            </a:r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261388" y="5417955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2</a:t>
            </a:r>
            <a:r>
              <a:rPr lang="el-GR" sz="1200" b="1" dirty="0" smtClean="0">
                <a:solidFill>
                  <a:schemeClr val="bg1"/>
                </a:solidFill>
              </a:rPr>
              <a:t>3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33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>
          <a:xfrm>
            <a:off x="629839" y="671672"/>
            <a:ext cx="7986125" cy="815906"/>
          </a:xfrm>
        </p:spPr>
        <p:txBody>
          <a:bodyPr>
            <a:normAutofit/>
          </a:bodyPr>
          <a:lstStyle/>
          <a:p>
            <a:pPr algn="ctr"/>
            <a:r>
              <a:rPr lang="el-GR" sz="4400" dirty="0" err="1" smtClean="0"/>
              <a:t>Βαθύβια</a:t>
            </a:r>
            <a:r>
              <a:rPr lang="el-GR" sz="4400" dirty="0" smtClean="0"/>
              <a:t> Καλαμάρια</a:t>
            </a:r>
            <a:endParaRPr lang="el-GR" sz="4400" b="1" dirty="0"/>
          </a:p>
        </p:txBody>
      </p:sp>
      <p:pic>
        <p:nvPicPr>
          <p:cNvPr id="4" name="Θέση εικόνας 3" descr="Σχεδιαστική απεικόνιση φωτοφόρων οργάνων βαθύβιων καλαμαριών.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21"/>
          <a:stretch/>
        </p:blipFill>
        <p:spPr>
          <a:xfrm>
            <a:off x="855904" y="1727767"/>
            <a:ext cx="7386637" cy="3815942"/>
          </a:xfrm>
          <a:ln>
            <a:solidFill>
              <a:schemeClr val="accent1"/>
            </a:solidFill>
          </a:ln>
        </p:spPr>
      </p:pic>
      <p:sp>
        <p:nvSpPr>
          <p:cNvPr id="8" name="Θέση κειμένου 7"/>
          <p:cNvSpPr>
            <a:spLocks noGrp="1"/>
          </p:cNvSpPr>
          <p:nvPr>
            <p:ph type="body" sz="half" idx="2"/>
          </p:nvPr>
        </p:nvSpPr>
        <p:spPr>
          <a:xfrm>
            <a:off x="1133889" y="5707185"/>
            <a:ext cx="6933425" cy="454755"/>
          </a:xfrm>
        </p:spPr>
        <p:txBody>
          <a:bodyPr>
            <a:noAutofit/>
          </a:bodyPr>
          <a:lstStyle/>
          <a:p>
            <a:r>
              <a:rPr lang="el-GR" sz="2000" dirty="0"/>
              <a:t>Σχέδια φωτοφόρων οργάνων μερικών </a:t>
            </a:r>
            <a:r>
              <a:rPr lang="el-GR" sz="2000" dirty="0" err="1" smtClean="0"/>
              <a:t>βαθύβιων</a:t>
            </a:r>
            <a:r>
              <a:rPr lang="el-GR" sz="2000" dirty="0" smtClean="0"/>
              <a:t> καλαμαριών</a:t>
            </a:r>
            <a:endParaRPr lang="el-GR" sz="2000" dirty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13: Μαλάκια. Διάλεξη 2η</a:t>
            </a:r>
            <a:endParaRPr lang="en-US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755205" y="513166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2</a:t>
            </a:r>
            <a:r>
              <a:rPr lang="el-GR" sz="1200" b="1" dirty="0" smtClean="0"/>
              <a:t>4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86352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74834" y="34754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l-GR" sz="4000" b="1" dirty="0" smtClean="0"/>
              <a:t>Βιοφωσφορισμός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l-GR" sz="4000" b="1" dirty="0" err="1" smtClean="0"/>
              <a:t>Κεφαλοπόδων</a:t>
            </a:r>
            <a:r>
              <a:rPr lang="en-US" sz="4000" b="1" dirty="0" smtClean="0"/>
              <a:t> 1/2</a:t>
            </a:r>
            <a:endParaRPr lang="el-GR" sz="4000" b="1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13: Μαλάκια. Διάλεξη 2η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19</a:t>
            </a:fld>
            <a:endParaRPr lang="en-US"/>
          </a:p>
        </p:txBody>
      </p:sp>
      <p:pic>
        <p:nvPicPr>
          <p:cNvPr id="11" name="Content Placeholder 10" descr="Φωτογραφία που δείχνει το φαινόμενο του βιοφωσφορισμού στο καλαμάρι (κεφάλι). 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976" y="1945713"/>
            <a:ext cx="6044493" cy="4023365"/>
          </a:xfrm>
        </p:spPr>
      </p:pic>
      <p:sp>
        <p:nvSpPr>
          <p:cNvPr id="9" name="TextBox 8"/>
          <p:cNvSpPr txBox="1"/>
          <p:nvPr/>
        </p:nvSpPr>
        <p:spPr>
          <a:xfrm>
            <a:off x="7021160" y="554675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2</a:t>
            </a:r>
            <a:r>
              <a:rPr lang="el-GR" sz="1200" b="1" dirty="0" smtClean="0">
                <a:solidFill>
                  <a:schemeClr val="bg1"/>
                </a:solidFill>
              </a:rPr>
              <a:t>5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22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400" b="1" dirty="0" smtClean="0"/>
              <a:t>Ομοταξία Κεφαλόποδα</a:t>
            </a:r>
            <a:endParaRPr lang="el-GR" sz="4400" b="1" dirty="0"/>
          </a:p>
        </p:txBody>
      </p:sp>
      <p:pic>
        <p:nvPicPr>
          <p:cNvPr id="3" name="Θέση εικόνας 2" descr="Φωτογραφία κοινού χταποδιού Octopus vulgaris.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944" y="1690689"/>
            <a:ext cx="4221956" cy="4451051"/>
          </a:xfrm>
        </p:spPr>
      </p:pic>
      <p:sp>
        <p:nvSpPr>
          <p:cNvPr id="8" name="Θέση κειμένου 7"/>
          <p:cNvSpPr>
            <a:spLocks noGrp="1"/>
          </p:cNvSpPr>
          <p:nvPr>
            <p:ph type="body" sz="half" idx="4294967295"/>
          </p:nvPr>
        </p:nvSpPr>
        <p:spPr>
          <a:xfrm>
            <a:off x="263236" y="5693324"/>
            <a:ext cx="2290446" cy="423863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n-US" sz="2000" i="1" dirty="0" smtClean="0"/>
              <a:t>Octopus vulgaris</a:t>
            </a:r>
            <a:endParaRPr lang="el-GR" sz="20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6473952" y="569332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b="1" dirty="0" smtClean="0">
                <a:solidFill>
                  <a:schemeClr val="bg1"/>
                </a:solidFill>
              </a:rPr>
              <a:t>1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13: Μαλάκια. Διάλεξη 2η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92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13: Μαλάκια. Διάλεξη 2η</a:t>
            </a:r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20</a:t>
            </a:fld>
            <a:endParaRPr lang="en-US"/>
          </a:p>
        </p:txBody>
      </p:sp>
      <p:sp>
        <p:nvSpPr>
          <p:cNvPr id="11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b="1" dirty="0" smtClean="0"/>
              <a:t>Βιοφωσφορισμός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l-GR" sz="4000" b="1" dirty="0" err="1" smtClean="0"/>
              <a:t>Κεφαλοπόδων</a:t>
            </a:r>
            <a:r>
              <a:rPr lang="en-US" sz="4000" b="1" dirty="0" smtClean="0"/>
              <a:t> 2/2</a:t>
            </a:r>
            <a:endParaRPr lang="el-GR" sz="4000" b="1" dirty="0"/>
          </a:p>
        </p:txBody>
      </p:sp>
      <p:pic>
        <p:nvPicPr>
          <p:cNvPr id="16" name="Content Placeholder 15" descr="Φωτογραφία που δείχνει το φαινόμενο του βιοφωσφορισμού στο καλαμάρι (όλο το σώμα). 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142" y="1668343"/>
            <a:ext cx="6100161" cy="4351338"/>
          </a:xfrm>
        </p:spPr>
      </p:pic>
      <p:sp>
        <p:nvSpPr>
          <p:cNvPr id="12" name="TextBox 11"/>
          <p:cNvSpPr txBox="1"/>
          <p:nvPr/>
        </p:nvSpPr>
        <p:spPr>
          <a:xfrm>
            <a:off x="7175482" y="563371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2</a:t>
            </a:r>
            <a:r>
              <a:rPr lang="el-GR" sz="1200" b="1" dirty="0" smtClean="0">
                <a:solidFill>
                  <a:schemeClr val="bg1"/>
                </a:solidFill>
              </a:rPr>
              <a:t>6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32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b="1" dirty="0" smtClean="0"/>
              <a:t>Παραλλαγή (</a:t>
            </a:r>
            <a:r>
              <a:rPr lang="en-US" sz="4000" b="1" dirty="0" smtClean="0"/>
              <a:t>camouflage) </a:t>
            </a:r>
            <a:r>
              <a:rPr lang="el-GR" sz="4000" b="1" dirty="0" err="1" smtClean="0"/>
              <a:t>Κεφαλοπόδων</a:t>
            </a:r>
            <a:endParaRPr lang="el-GR" sz="40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Βίντεο 2: </a:t>
            </a:r>
            <a:r>
              <a:rPr lang="en-US" sz="2400" dirty="0" smtClean="0"/>
              <a:t>Octopus camouflage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https</a:t>
            </a:r>
            <a:r>
              <a:rPr lang="en-US" sz="2400" dirty="0"/>
              <a:t>://www.youtube.com/watch?v=eS-USrwuUfA</a:t>
            </a:r>
            <a:endParaRPr lang="el-GR" sz="2400" dirty="0"/>
          </a:p>
        </p:txBody>
      </p:sp>
      <p:sp>
        <p:nvSpPr>
          <p:cNvPr id="7" name="Θέση υποσέλιδου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13: Μαλάκια. Διάλεξη 2η</a:t>
            </a:r>
            <a:endParaRPr lang="en-US"/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21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421507" y="4974029"/>
            <a:ext cx="6719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Video 2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04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b="1" dirty="0"/>
              <a:t>Αυγά, νεαρό άτομο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l-GR" b="1" dirty="0" smtClean="0"/>
              <a:t>και </a:t>
            </a:r>
            <a:r>
              <a:rPr lang="el-GR" b="1" dirty="0"/>
              <a:t>ενήλικη σουπιά</a:t>
            </a: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13: Μαλάκια. Διάλεξη 2η</a:t>
            </a:r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Placeholder 4" descr="Φωτογραφία αυγών κοινής σουπιάς προσκολλημένων σε ποσειδώνια.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8" b="8428"/>
          <a:stretch/>
        </p:blipFill>
        <p:spPr>
          <a:xfrm>
            <a:off x="615782" y="2666811"/>
            <a:ext cx="3683577" cy="2377471"/>
          </a:xfrm>
        </p:spPr>
      </p:pic>
      <p:pic>
        <p:nvPicPr>
          <p:cNvPr id="21" name="Picture Placeholder 20" descr="Φωτογραφία κοινής σουπιάς σε αμυντική θέση."/>
          <p:cNvPicPr>
            <a:picLocks noGrp="1" noChangeAspect="1"/>
          </p:cNvPicPr>
          <p:nvPr>
            <p:ph type="pic"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2" b="10032"/>
          <a:stretch>
            <a:fillRect/>
          </a:stretch>
        </p:blipFill>
        <p:spPr>
          <a:xfrm>
            <a:off x="4767945" y="4133237"/>
            <a:ext cx="3508341" cy="1912004"/>
          </a:xfrm>
        </p:spPr>
      </p:pic>
      <p:sp>
        <p:nvSpPr>
          <p:cNvPr id="20" name="TextBox 19"/>
          <p:cNvSpPr txBox="1"/>
          <p:nvPr/>
        </p:nvSpPr>
        <p:spPr>
          <a:xfrm>
            <a:off x="3804709" y="472877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2</a:t>
            </a:r>
            <a:r>
              <a:rPr lang="el-GR" sz="1200" b="1" dirty="0" smtClean="0">
                <a:solidFill>
                  <a:schemeClr val="bg1"/>
                </a:solidFill>
              </a:rPr>
              <a:t>7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934526" y="5768242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b="1" dirty="0" smtClean="0">
                <a:solidFill>
                  <a:schemeClr val="bg1"/>
                </a:solidFill>
              </a:rPr>
              <a:t>29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19" name="Picture Placeholder 18" descr="Φωτογραφία νεαρού ατόμου σουπιάς."/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0" b="13680"/>
          <a:stretch>
            <a:fillRect/>
          </a:stretch>
        </p:blipFill>
        <p:spPr>
          <a:xfrm>
            <a:off x="4664290" y="1948026"/>
            <a:ext cx="3678308" cy="2004634"/>
          </a:xfrm>
        </p:spPr>
      </p:pic>
      <p:sp>
        <p:nvSpPr>
          <p:cNvPr id="24" name="TextBox 23"/>
          <p:cNvSpPr txBox="1"/>
          <p:nvPr/>
        </p:nvSpPr>
        <p:spPr>
          <a:xfrm>
            <a:off x="7934526" y="3675661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2</a:t>
            </a:r>
            <a:r>
              <a:rPr lang="el-GR" sz="1200" b="1" dirty="0" smtClean="0">
                <a:solidFill>
                  <a:schemeClr val="bg1"/>
                </a:solidFill>
              </a:rPr>
              <a:t>8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33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Θηλυκός </a:t>
            </a:r>
            <a:r>
              <a:rPr lang="el-GR" sz="4000" dirty="0" smtClean="0"/>
              <a:t>αργοναύτης</a:t>
            </a:r>
            <a:br>
              <a:rPr lang="el-GR" sz="4000" dirty="0" smtClean="0"/>
            </a:br>
            <a:r>
              <a:rPr lang="en-US" sz="4000" dirty="0" smtClean="0"/>
              <a:t> </a:t>
            </a:r>
            <a:r>
              <a:rPr lang="en-US" sz="4000" i="1" dirty="0" err="1"/>
              <a:t>Argonauta</a:t>
            </a:r>
            <a:r>
              <a:rPr lang="en-US" sz="4000" i="1" dirty="0"/>
              <a:t>,</a:t>
            </a:r>
            <a:r>
              <a:rPr lang="en-US" sz="4000" dirty="0"/>
              <a:t> </a:t>
            </a:r>
            <a:r>
              <a:rPr lang="el-GR" sz="4000" dirty="0" smtClean="0"/>
              <a:t>με </a:t>
            </a:r>
            <a:r>
              <a:rPr lang="el-GR" sz="4000" dirty="0"/>
              <a:t>θήκη αυγών</a:t>
            </a:r>
            <a:r>
              <a:rPr lang="en-US" sz="4000" dirty="0"/>
              <a:t>.</a:t>
            </a:r>
            <a:endParaRPr lang="el-GR" sz="4000" dirty="0"/>
          </a:p>
        </p:txBody>
      </p:sp>
      <p:pic>
        <p:nvPicPr>
          <p:cNvPr id="5" name="Θέση εικόνας 4" descr="Φωτογραφία Argonauta argo θηλυκό με θήκη αυγών. 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774" y="1883592"/>
            <a:ext cx="5483681" cy="4207194"/>
          </a:xfrm>
        </p:spPr>
      </p:pic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13: Μαλάκια. Διάλεξη 2η</a:t>
            </a:r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23</a:t>
            </a:fld>
            <a:endParaRPr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4294967295"/>
          </p:nvPr>
        </p:nvSpPr>
        <p:spPr>
          <a:xfrm>
            <a:off x="3475038" y="5462588"/>
            <a:ext cx="5668962" cy="669925"/>
          </a:xfrm>
        </p:spPr>
        <p:txBody>
          <a:bodyPr>
            <a:normAutofit fontScale="85000" lnSpcReduction="20000"/>
          </a:bodyPr>
          <a:lstStyle/>
          <a:p>
            <a:endParaRPr lang="en-US" sz="6200" dirty="0" smtClean="0"/>
          </a:p>
          <a:p>
            <a:endParaRPr lang="el-GR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961970" y="5696151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3</a:t>
            </a:r>
            <a:r>
              <a:rPr lang="el-GR" sz="1200" b="1" dirty="0" smtClean="0">
                <a:solidFill>
                  <a:schemeClr val="bg1"/>
                </a:solidFill>
              </a:rPr>
              <a:t>0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75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    </a:t>
            </a:r>
            <a:r>
              <a:rPr lang="el-GR" b="1" dirty="0" smtClean="0"/>
              <a:t>Οι </a:t>
            </a:r>
            <a:r>
              <a:rPr lang="el-GR" b="1" dirty="0"/>
              <a:t>ομάδες των </a:t>
            </a:r>
            <a:r>
              <a:rPr lang="el-GR" b="1" dirty="0" err="1" smtClean="0"/>
              <a:t>Κεφαλοπόδων</a:t>
            </a:r>
            <a:r>
              <a:rPr lang="el-GR" b="1" dirty="0" smtClean="0"/>
              <a:t> </a:t>
            </a:r>
            <a:endParaRPr lang="el-GR" sz="44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l-GR" sz="3200" b="1" dirty="0" err="1" smtClean="0"/>
              <a:t>Ναυτιλοειδή</a:t>
            </a:r>
            <a:r>
              <a:rPr lang="el-GR" sz="3200" b="1" dirty="0" smtClean="0"/>
              <a:t>:</a:t>
            </a:r>
            <a:r>
              <a:rPr lang="el-GR" sz="3200" dirty="0" smtClean="0">
                <a:solidFill>
                  <a:schemeClr val="accent1"/>
                </a:solidFill>
              </a:rPr>
              <a:t> </a:t>
            </a:r>
            <a:r>
              <a:rPr lang="el-GR" sz="3200" dirty="0"/>
              <a:t>Εξωτερικό όστρακο, δύο ζεύγη βραγχίων</a:t>
            </a:r>
            <a:r>
              <a:rPr lang="en-US" sz="3200" dirty="0"/>
              <a:t>, </a:t>
            </a:r>
            <a:r>
              <a:rPr lang="el-GR" sz="3200" dirty="0"/>
              <a:t>κεραίες χωρίς κοτύλες</a:t>
            </a:r>
            <a:r>
              <a:rPr lang="en-US" sz="3200" dirty="0"/>
              <a:t>.</a:t>
            </a:r>
            <a:endParaRPr lang="el-GR" sz="3200" dirty="0"/>
          </a:p>
          <a:p>
            <a:pPr>
              <a:defRPr/>
            </a:pPr>
            <a:r>
              <a:rPr lang="el-GR" sz="3200" b="1" dirty="0" err="1" smtClean="0"/>
              <a:t>Αμμωνιτοειδή</a:t>
            </a:r>
            <a:r>
              <a:rPr lang="el-GR" sz="3200" b="1" dirty="0" smtClean="0"/>
              <a:t>:</a:t>
            </a:r>
            <a:r>
              <a:rPr lang="el-GR" sz="3200" dirty="0" smtClean="0">
                <a:solidFill>
                  <a:schemeClr val="accent1"/>
                </a:solidFill>
              </a:rPr>
              <a:t> </a:t>
            </a:r>
            <a:r>
              <a:rPr lang="el-GR" sz="3200" dirty="0" smtClean="0"/>
              <a:t>Απολιθωμένα</a:t>
            </a:r>
            <a:r>
              <a:rPr lang="el-GR" sz="3200" dirty="0"/>
              <a:t>. Σαν τα </a:t>
            </a:r>
            <a:r>
              <a:rPr lang="el-GR" sz="3200" dirty="0" err="1"/>
              <a:t>Ναυτιλοειδή</a:t>
            </a:r>
            <a:r>
              <a:rPr lang="el-GR" sz="3200" dirty="0"/>
              <a:t>  με πιο πολύπλοκα διαφράγματα οστράκου</a:t>
            </a:r>
            <a:r>
              <a:rPr lang="en-US" sz="3200" dirty="0"/>
              <a:t>.</a:t>
            </a:r>
            <a:endParaRPr lang="el-GR" sz="3200" dirty="0"/>
          </a:p>
          <a:p>
            <a:pPr>
              <a:defRPr/>
            </a:pPr>
            <a:r>
              <a:rPr lang="el-GR" sz="3200" b="1" dirty="0" smtClean="0"/>
              <a:t>Κολεοειδή: </a:t>
            </a:r>
            <a:r>
              <a:rPr lang="el-GR" sz="3200" dirty="0"/>
              <a:t>Εσωτερικό ή καθόλου όστρακο, 1 </a:t>
            </a:r>
            <a:r>
              <a:rPr lang="el-GR" sz="3200" dirty="0" smtClean="0"/>
              <a:t>ζ. </a:t>
            </a:r>
            <a:r>
              <a:rPr lang="el-GR" sz="3200" dirty="0"/>
              <a:t>βραγχίων </a:t>
            </a:r>
            <a:r>
              <a:rPr lang="en-US" sz="3200" dirty="0"/>
              <a:t>.</a:t>
            </a:r>
            <a:endParaRPr lang="el-GR" sz="3200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7" name="Θέση υποσέλιδου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13: Μαλάκια. Διάλεξη 2η</a:t>
            </a:r>
            <a:endParaRPr lang="en-US"/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8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/>
        <p:txBody>
          <a:bodyPr>
            <a:normAutofit/>
          </a:bodyPr>
          <a:lstStyle/>
          <a:p>
            <a:pPr algn="ctr"/>
            <a:r>
              <a:rPr lang="el-GR" b="1" dirty="0" smtClean="0"/>
              <a:t>Κολεοειδή </a:t>
            </a:r>
            <a:endParaRPr lang="el-GR" sz="4400" b="1" dirty="0"/>
          </a:p>
        </p:txBody>
      </p:sp>
      <p:pic>
        <p:nvPicPr>
          <p:cNvPr id="15" name="Content Placeholder 14" descr="Σηπιοειδή: Φωτογραφία κοινής σουπιάς Sepia officinalis.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786" y="1752600"/>
            <a:ext cx="2638425" cy="2209800"/>
          </a:xfrm>
        </p:spPr>
      </p:pic>
      <p:pic>
        <p:nvPicPr>
          <p:cNvPr id="16" name="Content Placeholder 15" descr="Οκτώποδα: Φωτογραφία κοινού χταποδιού Octopus vulgaris. "/>
          <p:cNvPicPr>
            <a:picLocks noGrp="1" noChangeAspect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826" y="1597490"/>
            <a:ext cx="2333095" cy="2303018"/>
          </a:xfrm>
        </p:spPr>
      </p:pic>
      <p:pic>
        <p:nvPicPr>
          <p:cNvPr id="17" name="Content Placeholder 16" descr="Τευθοειδή: Φωτογραφία γιγαντιαίου καλαμαριού."/>
          <p:cNvPicPr>
            <a:picLocks noGrp="1" noChangeAspect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259" y="4065648"/>
            <a:ext cx="2379952" cy="2058468"/>
          </a:xfrm>
        </p:spPr>
      </p:pic>
      <p:pic>
        <p:nvPicPr>
          <p:cNvPr id="18" name="Content Placeholder 17" descr="Βαμπιρόμορφα: Φωτογραφία με το βαμπιρόμορφο καλαμάρι."/>
          <p:cNvPicPr>
            <a:picLocks noGrp="1" noChangeAspect="1"/>
          </p:cNvPicPr>
          <p:nvPr>
            <p:ph sz="quarter" idx="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826" y="3849900"/>
            <a:ext cx="2106120" cy="2418781"/>
          </a:xfrm>
        </p:spPr>
      </p:pic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13: Μαλάκια. Διάλεξη 2η</a:t>
            </a:r>
            <a:endParaRPr lang="en-US"/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25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6642" y="3559233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3</a:t>
            </a:r>
            <a:r>
              <a:rPr lang="el-GR" sz="1200" b="1" dirty="0" smtClean="0"/>
              <a:t>1</a:t>
            </a:r>
            <a:endParaRPr lang="en-US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273161" y="3501092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3</a:t>
            </a:r>
            <a:r>
              <a:rPr lang="el-GR" sz="1200" b="1" dirty="0" smtClean="0"/>
              <a:t>2</a:t>
            </a:r>
            <a:endParaRPr lang="en-US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874451" y="5714484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3</a:t>
            </a:r>
            <a:r>
              <a:rPr lang="el-GR" sz="1200" b="1" dirty="0" smtClean="0"/>
              <a:t>3</a:t>
            </a:r>
            <a:endParaRPr lang="en-US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097200" y="5891032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3</a:t>
            </a:r>
            <a:r>
              <a:rPr lang="el-GR" sz="1200" b="1" dirty="0" smtClean="0"/>
              <a:t>4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46063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      </a:t>
            </a:r>
            <a:r>
              <a:rPr lang="el-GR" sz="4000" b="1" dirty="0" smtClean="0"/>
              <a:t>Φυλογένεση </a:t>
            </a:r>
            <a:r>
              <a:rPr lang="el-GR" sz="4000" b="1" dirty="0"/>
              <a:t>των </a:t>
            </a:r>
            <a:r>
              <a:rPr lang="el-GR" sz="4000" b="1" dirty="0" smtClean="0"/>
              <a:t>Μαλακίων</a:t>
            </a:r>
            <a:r>
              <a:rPr lang="en-US" sz="4000" b="1" dirty="0" smtClean="0"/>
              <a:t> 1/2</a:t>
            </a:r>
            <a:endParaRPr lang="el-GR" sz="40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0" algn="l"/>
              </a:tabLst>
              <a:defRPr/>
            </a:pPr>
            <a:r>
              <a:rPr lang="el-GR" sz="3200" dirty="0"/>
              <a:t>Κοινά χαρακτηριστικά με </a:t>
            </a:r>
            <a:r>
              <a:rPr lang="el-GR" sz="3200" dirty="0" err="1"/>
              <a:t>Δακτυλιοσκώληκες</a:t>
            </a:r>
            <a:endParaRPr lang="el-GR" sz="3200" dirty="0"/>
          </a:p>
          <a:p>
            <a:pPr>
              <a:buNone/>
              <a:tabLst>
                <a:tab pos="0" algn="l"/>
              </a:tabLst>
              <a:defRPr/>
            </a:pPr>
            <a:endParaRPr lang="el-GR" dirty="0"/>
          </a:p>
          <a:p>
            <a:pPr marL="533400" lvl="1" indent="0">
              <a:lnSpc>
                <a:spcPct val="130000"/>
              </a:lnSpc>
              <a:tabLst>
                <a:tab pos="0" algn="l"/>
              </a:tabLst>
              <a:defRPr/>
            </a:pPr>
            <a:r>
              <a:rPr lang="el-GR" sz="2800" dirty="0"/>
              <a:t>Σπειροειδής </a:t>
            </a:r>
            <a:r>
              <a:rPr lang="el-GR" sz="2800" dirty="0" smtClean="0"/>
              <a:t>αυλάκωση.</a:t>
            </a:r>
            <a:endParaRPr lang="el-GR" sz="2800" dirty="0"/>
          </a:p>
          <a:p>
            <a:pPr marL="533400" lvl="1" indent="0">
              <a:lnSpc>
                <a:spcPct val="130000"/>
              </a:lnSpc>
              <a:tabLst>
                <a:tab pos="0" algn="l"/>
              </a:tabLst>
              <a:defRPr/>
            </a:pPr>
            <a:r>
              <a:rPr lang="el-GR" sz="2800" dirty="0"/>
              <a:t>Τροχοφόρος </a:t>
            </a:r>
            <a:r>
              <a:rPr lang="el-GR" sz="2800" dirty="0" smtClean="0"/>
              <a:t>προνύμφη.</a:t>
            </a:r>
            <a:endParaRPr lang="el-GR" sz="2800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7" name="Θέση υποσέλιδου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13: Μαλάκια. Διάλεξη 2η</a:t>
            </a:r>
            <a:endParaRPr lang="en-US"/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68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      </a:t>
            </a:r>
            <a:r>
              <a:rPr lang="el-GR" sz="4000" b="1" dirty="0" smtClean="0"/>
              <a:t>Φυλογένεση </a:t>
            </a:r>
            <a:r>
              <a:rPr lang="el-GR" sz="4000" b="1" dirty="0"/>
              <a:t>των </a:t>
            </a:r>
            <a:r>
              <a:rPr lang="el-GR" sz="4000" b="1" dirty="0" smtClean="0"/>
              <a:t>Μαλακίων</a:t>
            </a:r>
            <a:r>
              <a:rPr lang="en-US" sz="4000" b="1" dirty="0" smtClean="0"/>
              <a:t> 2/2</a:t>
            </a:r>
            <a:endParaRPr lang="el-GR" sz="40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tabLst>
                <a:tab pos="0" algn="l"/>
              </a:tabLst>
              <a:defRPr/>
            </a:pPr>
            <a:r>
              <a:rPr lang="el-GR" sz="3200" b="1" dirty="0"/>
              <a:t>Πιθανή προέλευση:</a:t>
            </a:r>
          </a:p>
          <a:p>
            <a:pPr marL="533400" lvl="1" indent="0">
              <a:tabLst>
                <a:tab pos="0" algn="l"/>
              </a:tabLst>
              <a:defRPr/>
            </a:pPr>
            <a:r>
              <a:rPr lang="el-GR" sz="2800" dirty="0"/>
              <a:t>Από σκωληκοειδή πρόγονο ανεξάρτητα από τους </a:t>
            </a:r>
            <a:r>
              <a:rPr lang="el-GR" sz="2800" dirty="0" err="1"/>
              <a:t>Δακτυλιοσκώληκες</a:t>
            </a:r>
            <a:r>
              <a:rPr lang="el-GR" sz="2800" dirty="0"/>
              <a:t>.</a:t>
            </a:r>
          </a:p>
          <a:p>
            <a:pPr marL="533400" lvl="1" indent="0">
              <a:tabLst>
                <a:tab pos="0" algn="l"/>
              </a:tabLst>
              <a:defRPr/>
            </a:pPr>
            <a:r>
              <a:rPr lang="el-GR" sz="2800" dirty="0"/>
              <a:t>Από κοινό </a:t>
            </a:r>
            <a:r>
              <a:rPr lang="el-GR" sz="2800" dirty="0" err="1"/>
              <a:t>κοιλωματικό</a:t>
            </a:r>
            <a:r>
              <a:rPr lang="el-GR" sz="2800" dirty="0"/>
              <a:t> πρόγονο με τους </a:t>
            </a:r>
            <a:r>
              <a:rPr lang="el-GR" sz="2800" dirty="0" err="1"/>
              <a:t>Δακτυλιοσκώληκες</a:t>
            </a:r>
            <a:r>
              <a:rPr lang="el-GR" sz="2800" dirty="0"/>
              <a:t> .</a:t>
            </a:r>
          </a:p>
          <a:p>
            <a:pPr marL="533400" lvl="1" indent="0">
              <a:tabLst>
                <a:tab pos="0" algn="l"/>
              </a:tabLst>
              <a:defRPr/>
            </a:pPr>
            <a:r>
              <a:rPr lang="el-GR" sz="2800" dirty="0"/>
              <a:t>Από κοινό </a:t>
            </a:r>
            <a:r>
              <a:rPr lang="el-GR" sz="2800" dirty="0" err="1"/>
              <a:t>μεταμερικό</a:t>
            </a:r>
            <a:r>
              <a:rPr lang="el-GR" sz="2800" dirty="0"/>
              <a:t> πρόγονο με τους </a:t>
            </a:r>
            <a:r>
              <a:rPr lang="el-GR" sz="2800" dirty="0" err="1"/>
              <a:t>Δακτυλιοσκώληκες</a:t>
            </a:r>
            <a:r>
              <a:rPr lang="el-GR" sz="2800" dirty="0"/>
              <a:t> </a:t>
            </a:r>
            <a:r>
              <a:rPr lang="el-GR" sz="2800" dirty="0" smtClean="0"/>
              <a:t>.</a:t>
            </a:r>
          </a:p>
          <a:p>
            <a:pPr marL="533400" lvl="1" indent="0">
              <a:tabLst>
                <a:tab pos="0" algn="l"/>
              </a:tabLst>
              <a:defRPr/>
            </a:pPr>
            <a:endParaRPr lang="el-GR" dirty="0"/>
          </a:p>
          <a:p>
            <a:pPr marL="533400" lvl="1" indent="0">
              <a:tabLst>
                <a:tab pos="0" algn="l"/>
              </a:tabLst>
              <a:defRPr/>
            </a:pPr>
            <a:r>
              <a:rPr lang="el-GR" b="1" dirty="0" smtClean="0"/>
              <a:t> </a:t>
            </a:r>
            <a:r>
              <a:rPr lang="el-GR" sz="2800" b="1" i="1" dirty="0" smtClean="0"/>
              <a:t>Από </a:t>
            </a:r>
            <a:r>
              <a:rPr lang="el-GR" sz="2800" b="1" i="1" dirty="0"/>
              <a:t>κοινό </a:t>
            </a:r>
            <a:r>
              <a:rPr lang="el-GR" sz="2800" b="1" i="1" dirty="0" err="1"/>
              <a:t>κοιλωματικό</a:t>
            </a:r>
            <a:r>
              <a:rPr lang="el-GR" sz="2800" b="1" i="1" dirty="0"/>
              <a:t> πρόγονο με τους </a:t>
            </a:r>
            <a:r>
              <a:rPr lang="el-GR" sz="2800" b="1" i="1" dirty="0" err="1"/>
              <a:t>Δακτυλιοσκώληκες</a:t>
            </a:r>
            <a:r>
              <a:rPr lang="el-GR" sz="2800" b="1" i="1" dirty="0"/>
              <a:t> .</a:t>
            </a:r>
            <a:endParaRPr lang="en-GB" sz="2800" b="1" i="1" dirty="0"/>
          </a:p>
          <a:p>
            <a:pPr marL="533400" lvl="1" indent="0">
              <a:tabLst>
                <a:tab pos="0" algn="l"/>
              </a:tabLst>
              <a:defRPr/>
            </a:pPr>
            <a:endParaRPr lang="el-GR" dirty="0" smtClean="0"/>
          </a:p>
          <a:p>
            <a:pPr marL="533400" lvl="1" indent="0">
              <a:tabLst>
                <a:tab pos="0" algn="l"/>
              </a:tabLst>
              <a:defRPr/>
            </a:pP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7" name="Θέση υποσέλιδου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13: Μαλάκια. Διάλεξη 2η</a:t>
            </a:r>
            <a:endParaRPr lang="en-US"/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68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9841" y="1828800"/>
            <a:ext cx="2949178" cy="2420025"/>
          </a:xfrm>
        </p:spPr>
        <p:txBody>
          <a:bodyPr>
            <a:normAutofit fontScale="90000"/>
          </a:bodyPr>
          <a:lstStyle/>
          <a:p>
            <a:r>
              <a:rPr lang="el-GR" sz="4400" dirty="0" smtClean="0"/>
              <a:t>Προέλευση και σχετική αφθονία των Μαλακίων</a:t>
            </a:r>
            <a:endParaRPr lang="el-GR" sz="4400" b="1" dirty="0"/>
          </a:p>
        </p:txBody>
      </p:sp>
      <p:pic>
        <p:nvPicPr>
          <p:cNvPr id="7" name="Θέση περιεχομένου 6" descr="Σχεδιαστική απεικόνιση:Ομοταξίες Μαλακίων, προέλευση και σχετική αφθονία. 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9019" y="289614"/>
            <a:ext cx="5204091" cy="5983048"/>
          </a:xfrm>
        </p:spPr>
      </p:pic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13: Μαλάκια. Διάλεξη 2η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28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05998" y="457200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3</a:t>
            </a:r>
            <a:r>
              <a:rPr lang="el-GR" sz="1200" b="1" dirty="0" smtClean="0"/>
              <a:t>5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83603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69" name="TextBox 20"/>
          <p:cNvSpPr txBox="1">
            <a:spLocks noChangeArrowheads="1"/>
          </p:cNvSpPr>
          <p:nvPr/>
        </p:nvSpPr>
        <p:spPr bwMode="auto">
          <a:xfrm>
            <a:off x="8053388" y="4102100"/>
            <a:ext cx="7207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 b="1">
                <a:solidFill>
                  <a:srgbClr val="333333"/>
                </a:solidFill>
              </a:rPr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err="1" smtClean="0"/>
              <a:t>Κλαδόγραμμα</a:t>
            </a:r>
            <a:r>
              <a:rPr lang="el-GR" sz="4000" dirty="0" smtClean="0"/>
              <a:t> σχέσεων </a:t>
            </a:r>
            <a:br>
              <a:rPr lang="el-GR" sz="4000" dirty="0" smtClean="0"/>
            </a:br>
            <a:r>
              <a:rPr lang="el-GR" sz="4000" dirty="0" smtClean="0"/>
              <a:t>ομοταξιών Μαλακίων </a:t>
            </a:r>
            <a:endParaRPr lang="en-US" sz="4000" dirty="0"/>
          </a:p>
        </p:txBody>
      </p:sp>
      <p:pic>
        <p:nvPicPr>
          <p:cNvPr id="8" name="Content Placeholder 7" descr="Κλαδόγραμμα με υποθετικές σχέσεις μεταξύ των ομοταξιών των Μαλακίων. 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2"/>
          <a:stretch/>
        </p:blipFill>
        <p:spPr>
          <a:xfrm>
            <a:off x="1436556" y="1690689"/>
            <a:ext cx="6270887" cy="4464022"/>
          </a:xfrm>
        </p:spPr>
      </p:pic>
      <p:sp>
        <p:nvSpPr>
          <p:cNvPr id="66" name="TextBox 65"/>
          <p:cNvSpPr txBox="1"/>
          <p:nvPr/>
        </p:nvSpPr>
        <p:spPr>
          <a:xfrm>
            <a:off x="7354970" y="6018782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b="1" dirty="0" smtClean="0"/>
              <a:t>36</a:t>
            </a:r>
            <a:endParaRPr lang="en-US" sz="1200" b="1" dirty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13: Μαλάκια. Διάλεξη 2η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b="1" dirty="0" smtClean="0"/>
              <a:t>Ομοταξία Κεφαλόποδα</a:t>
            </a:r>
            <a:endParaRPr lang="el-GR" b="1" dirty="0"/>
          </a:p>
        </p:txBody>
      </p:sp>
      <p:sp>
        <p:nvSpPr>
          <p:cNvPr id="10" name="Θέση περιεχομένου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l-GR" sz="3200" dirty="0"/>
              <a:t>Μέγεθος 2-3</a:t>
            </a:r>
            <a:r>
              <a:rPr lang="en-US" sz="3200" dirty="0"/>
              <a:t>cm</a:t>
            </a:r>
            <a:r>
              <a:rPr lang="el-GR" sz="3200" dirty="0"/>
              <a:t> ως 18</a:t>
            </a:r>
            <a:r>
              <a:rPr lang="en-US" sz="3200" dirty="0"/>
              <a:t>m</a:t>
            </a:r>
            <a:r>
              <a:rPr lang="el-GR" sz="3200" dirty="0"/>
              <a:t> και βάρος 450</a:t>
            </a:r>
            <a:r>
              <a:rPr lang="en-US" sz="3200" dirty="0" smtClean="0"/>
              <a:t>kg.</a:t>
            </a:r>
            <a:endParaRPr lang="el-GR" sz="3200" dirty="0"/>
          </a:p>
          <a:p>
            <a:pPr>
              <a:defRPr/>
            </a:pPr>
            <a:r>
              <a:rPr lang="el-GR" sz="3200" dirty="0"/>
              <a:t>Πόδι διαφοροποιημένο σε σίφωνα και βραχίονες. Συγκεντρωμένο στην κεφαλική </a:t>
            </a:r>
            <a:r>
              <a:rPr lang="el-GR" sz="3200" dirty="0" smtClean="0"/>
              <a:t>περιοχή</a:t>
            </a:r>
            <a:r>
              <a:rPr lang="en-US" sz="3200" dirty="0" smtClean="0"/>
              <a:t>.</a:t>
            </a:r>
            <a:endParaRPr lang="el-GR" sz="3200" dirty="0"/>
          </a:p>
          <a:p>
            <a:pPr>
              <a:defRPr/>
            </a:pPr>
            <a:r>
              <a:rPr lang="el-GR" sz="3200" dirty="0"/>
              <a:t>Όλα θαλάσσια, σε διάφορα βάθη ως 5000</a:t>
            </a:r>
            <a:r>
              <a:rPr lang="en-US" sz="3200" dirty="0" smtClean="0"/>
              <a:t>m.</a:t>
            </a:r>
            <a:endParaRPr lang="en-GB" sz="3200" dirty="0"/>
          </a:p>
          <a:p>
            <a:endParaRPr lang="el-GR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13: Μαλάκια. Διάλεξη 2η</a:t>
            </a:r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91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b="1" dirty="0"/>
              <a:t>Χαρακτηριστικά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του </a:t>
            </a:r>
            <a:r>
              <a:rPr lang="el-GR" sz="4000" b="1" dirty="0"/>
              <a:t>φύλου </a:t>
            </a:r>
            <a:r>
              <a:rPr lang="el-GR" sz="4000" b="1" dirty="0" smtClean="0"/>
              <a:t>Μαλάκια 1/5</a:t>
            </a:r>
            <a:endParaRPr lang="el-GR" sz="40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38849" y="1580302"/>
            <a:ext cx="8107579" cy="4807618"/>
          </a:xfrm>
        </p:spPr>
        <p:txBody>
          <a:bodyPr>
            <a:normAutofit fontScale="55000" lnSpcReduction="20000"/>
          </a:bodyPr>
          <a:lstStyle/>
          <a:p>
            <a:pPr marL="609600" indent="-609600">
              <a:lnSpc>
                <a:spcPct val="134000"/>
              </a:lnSpc>
              <a:spcBef>
                <a:spcPts val="1200"/>
              </a:spcBef>
              <a:buFontTx/>
              <a:buAutoNum type="arabicPeriod"/>
              <a:defRPr/>
            </a:pPr>
            <a:r>
              <a:rPr lang="el-GR" sz="4400" dirty="0"/>
              <a:t>Σώμα </a:t>
            </a:r>
            <a:r>
              <a:rPr lang="el-GR" sz="4400" dirty="0" err="1"/>
              <a:t>αμφιπλευροσυμμετρικό</a:t>
            </a:r>
            <a:r>
              <a:rPr lang="el-GR" sz="4400" dirty="0"/>
              <a:t> (αμφίπλευρη ασυμμετρία σε μερικά). Χωρίς </a:t>
            </a:r>
            <a:r>
              <a:rPr lang="el-GR" sz="4400" dirty="0" err="1"/>
              <a:t>μεταμέρεια</a:t>
            </a:r>
            <a:r>
              <a:rPr lang="el-GR" sz="4400" dirty="0"/>
              <a:t>. Συχνά με καλά καθορισμένο κεφάλι.</a:t>
            </a:r>
            <a:endParaRPr lang="en-GB" sz="4400" dirty="0"/>
          </a:p>
          <a:p>
            <a:pPr marL="609600" indent="-609600">
              <a:lnSpc>
                <a:spcPct val="134000"/>
              </a:lnSpc>
              <a:spcBef>
                <a:spcPts val="1200"/>
              </a:spcBef>
              <a:buFontTx/>
              <a:buAutoNum type="arabicPeriod"/>
              <a:defRPr/>
            </a:pPr>
            <a:r>
              <a:rPr lang="el-GR" sz="4400" dirty="0">
                <a:cs typeface="Times New Roman" pitchFamily="18" charset="0"/>
              </a:rPr>
              <a:t>Κοιλιακό τοίχωμα του σώματος εξειδικευμένο σε μυώδες </a:t>
            </a:r>
            <a:r>
              <a:rPr lang="el-GR" sz="4400" b="1" dirty="0">
                <a:cs typeface="Times New Roman" pitchFamily="18" charset="0"/>
              </a:rPr>
              <a:t>πόδι</a:t>
            </a:r>
            <a:r>
              <a:rPr lang="el-GR" sz="4400" dirty="0">
                <a:cs typeface="Times New Roman" pitchFamily="18" charset="0"/>
              </a:rPr>
              <a:t>, με ποικίλες διαφοροποιήσεις αλλά χρησιμοποιούμενο κυρίως για κίνηση.</a:t>
            </a:r>
            <a:r>
              <a:rPr lang="en-GB" sz="4400" dirty="0"/>
              <a:t> </a:t>
            </a:r>
            <a:endParaRPr lang="el-GR" sz="4400" dirty="0"/>
          </a:p>
          <a:p>
            <a:pPr marL="609600" indent="-609600">
              <a:lnSpc>
                <a:spcPct val="134000"/>
              </a:lnSpc>
              <a:spcBef>
                <a:spcPts val="1200"/>
              </a:spcBef>
              <a:buFontTx/>
              <a:buAutoNum type="arabicPeriod"/>
              <a:defRPr/>
            </a:pPr>
            <a:r>
              <a:rPr lang="el-GR" sz="4400" dirty="0"/>
              <a:t>Το ραχιαίο τοίχωμα του σώματος σχηματίζει ένα ζεύγος αναδιπλώσεων τον </a:t>
            </a:r>
            <a:r>
              <a:rPr lang="el-GR" sz="4400" b="1" dirty="0"/>
              <a:t>μανδύα</a:t>
            </a:r>
            <a:r>
              <a:rPr lang="el-GR" sz="4400" dirty="0"/>
              <a:t>, που περιβάλλει τη </a:t>
            </a:r>
            <a:r>
              <a:rPr lang="el-GR" sz="4400" b="1" dirty="0" err="1"/>
              <a:t>μανδυακή</a:t>
            </a:r>
            <a:r>
              <a:rPr lang="el-GR" sz="4400" b="1" dirty="0"/>
              <a:t> κοιλότητα, </a:t>
            </a:r>
            <a:r>
              <a:rPr lang="el-GR" sz="4400" dirty="0"/>
              <a:t>είναι διαφοροποιημένος σε βράγχια ή πνεύμονες και εκκρίνει το όστρακο (που λείπει σε μερικά).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7" name="Θέση υποσέλιδου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13: Μαλάκια. Διάλεξη 2η</a:t>
            </a:r>
            <a:endParaRPr lang="en-US"/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65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b="1" dirty="0"/>
              <a:t>Χαρακτηριστικά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του </a:t>
            </a:r>
            <a:r>
              <a:rPr lang="el-GR" sz="4000" b="1" dirty="0"/>
              <a:t>φύλου </a:t>
            </a:r>
            <a:r>
              <a:rPr lang="el-GR" sz="4000" b="1" dirty="0" smtClean="0"/>
              <a:t>Μαλάκια 2/5</a:t>
            </a:r>
            <a:endParaRPr lang="el-GR" sz="40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09600" indent="-609600">
              <a:lnSpc>
                <a:spcPct val="114000"/>
              </a:lnSpc>
              <a:spcBef>
                <a:spcPts val="1200"/>
              </a:spcBef>
              <a:buFontTx/>
              <a:buAutoNum type="arabicPeriod" startAt="4"/>
              <a:defRPr/>
            </a:pPr>
            <a:r>
              <a:rPr lang="el-GR" sz="2600" dirty="0"/>
              <a:t>Επιφανειακό επιθήλιο συνήθως βλεφαριδοφόρο, φέρει βλεννώδεις αδένες και αισθητικές απολήξεις νεύρων.</a:t>
            </a:r>
          </a:p>
          <a:p>
            <a:pPr marL="609600" indent="-609600">
              <a:lnSpc>
                <a:spcPct val="114000"/>
              </a:lnSpc>
              <a:spcBef>
                <a:spcPts val="1200"/>
              </a:spcBef>
              <a:buFontTx/>
              <a:buAutoNum type="arabicPeriod" startAt="4"/>
              <a:defRPr/>
            </a:pPr>
            <a:r>
              <a:rPr lang="el-GR" sz="2600" dirty="0">
                <a:cs typeface="Times New Roman" pitchFamily="18" charset="0"/>
              </a:rPr>
              <a:t>Το </a:t>
            </a:r>
            <a:r>
              <a:rPr lang="el-GR" sz="2600" b="1" dirty="0">
                <a:cs typeface="Times New Roman" pitchFamily="18" charset="0"/>
              </a:rPr>
              <a:t>κοίλωμα</a:t>
            </a:r>
            <a:r>
              <a:rPr lang="el-GR" sz="2600" dirty="0">
                <a:cs typeface="Times New Roman" pitchFamily="18" charset="0"/>
              </a:rPr>
              <a:t> περιορίζεται κυρίως στην περιοχή γύρω από την καρδιά και ίσως στον αυλό των </a:t>
            </a:r>
            <a:r>
              <a:rPr lang="el-GR" sz="2600" dirty="0" err="1">
                <a:cs typeface="Times New Roman" pitchFamily="18" charset="0"/>
              </a:rPr>
              <a:t>γονάδων</a:t>
            </a:r>
            <a:r>
              <a:rPr lang="el-GR" sz="2600" dirty="0">
                <a:cs typeface="Times New Roman" pitchFamily="18" charset="0"/>
              </a:rPr>
              <a:t> και τμήμα των νεφρών.</a:t>
            </a:r>
            <a:r>
              <a:rPr lang="en-GB" sz="2600" dirty="0"/>
              <a:t> </a:t>
            </a:r>
            <a:endParaRPr lang="el-GR" sz="2600" dirty="0"/>
          </a:p>
          <a:p>
            <a:pPr marL="609600" indent="-609600">
              <a:lnSpc>
                <a:spcPct val="114000"/>
              </a:lnSpc>
              <a:spcBef>
                <a:spcPts val="1200"/>
              </a:spcBef>
              <a:buFontTx/>
              <a:buAutoNum type="arabicPeriod" startAt="4"/>
              <a:defRPr/>
            </a:pPr>
            <a:r>
              <a:rPr lang="el-GR" sz="2600" dirty="0"/>
              <a:t>Πολύπλοκο πεπτικό σύστημα, συνήθως υπάρχει όργανο απόξεσης </a:t>
            </a:r>
            <a:r>
              <a:rPr lang="el-GR" sz="2600" b="1" dirty="0"/>
              <a:t>(ξύστρο). </a:t>
            </a:r>
            <a:r>
              <a:rPr lang="el-GR" sz="2600" dirty="0"/>
              <a:t>Έδρα συνήθως εκβάλλει στη </a:t>
            </a:r>
            <a:r>
              <a:rPr lang="el-GR" sz="2600" dirty="0" err="1"/>
              <a:t>μανδυακή</a:t>
            </a:r>
            <a:r>
              <a:rPr lang="el-GR" sz="2600" dirty="0"/>
              <a:t> κοιλότητα.</a:t>
            </a:r>
            <a:endParaRPr lang="en-GB" sz="2600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/>
          <a:p>
            <a:fld id="{58A56277-EA16-4AF5-BFB5-E5ECBBB39490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7" name="Θέση υποσέλιδου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13: Μαλάκια. Διάλεξη 2η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79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b="1" dirty="0"/>
              <a:t>Χαρακτηριστικά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του </a:t>
            </a:r>
            <a:r>
              <a:rPr lang="el-GR" sz="4000" b="1" dirty="0"/>
              <a:t>φύλου </a:t>
            </a:r>
            <a:r>
              <a:rPr lang="el-GR" sz="4000" b="1" dirty="0" smtClean="0"/>
              <a:t>Μαλάκια 3/5</a:t>
            </a:r>
            <a:endParaRPr lang="el-GR" sz="40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38849" y="1580302"/>
            <a:ext cx="8107579" cy="4807618"/>
          </a:xfrm>
        </p:spPr>
        <p:txBody>
          <a:bodyPr>
            <a:normAutofit/>
          </a:bodyPr>
          <a:lstStyle/>
          <a:p>
            <a:pPr marL="609600" indent="-609600">
              <a:lnSpc>
                <a:spcPct val="114000"/>
              </a:lnSpc>
              <a:spcBef>
                <a:spcPts val="1200"/>
              </a:spcBef>
              <a:buFontTx/>
              <a:buAutoNum type="arabicPeriod" startAt="7"/>
              <a:defRPr/>
            </a:pPr>
            <a:r>
              <a:rPr lang="el-GR" sz="2400" b="1" dirty="0"/>
              <a:t>Ανοικτό κυκλοφορικό σύστημα </a:t>
            </a:r>
            <a:r>
              <a:rPr lang="el-GR" sz="2400" dirty="0"/>
              <a:t>(κυρίως κλειστό στα Κεφαλόποδα) από  καρδιά (συνήθως </a:t>
            </a:r>
            <a:r>
              <a:rPr lang="el-GR" sz="2400" dirty="0" err="1"/>
              <a:t>τρίχωρη</a:t>
            </a:r>
            <a:r>
              <a:rPr lang="el-GR" sz="2400" dirty="0"/>
              <a:t>) αιμοφόρα αγγεία και κοιλώματα. Αναπνευστικές χρωστικές στο αίμα.</a:t>
            </a:r>
            <a:endParaRPr lang="en-GB" sz="2400" dirty="0"/>
          </a:p>
          <a:p>
            <a:pPr marL="609600" indent="-609600">
              <a:lnSpc>
                <a:spcPct val="114000"/>
              </a:lnSpc>
              <a:spcBef>
                <a:spcPts val="1200"/>
              </a:spcBef>
              <a:buFontTx/>
              <a:buAutoNum type="arabicPeriod" startAt="7"/>
              <a:defRPr/>
            </a:pPr>
            <a:r>
              <a:rPr lang="el-GR" sz="2400" dirty="0"/>
              <a:t>Ανταλλαγή αερίων από </a:t>
            </a:r>
            <a:r>
              <a:rPr lang="el-GR" sz="2400" b="1" dirty="0"/>
              <a:t>βράγχια, πνεύμονες, μανδύα ή επιφάνεια σώματος.</a:t>
            </a:r>
          </a:p>
          <a:p>
            <a:pPr marL="609600" indent="-609600">
              <a:lnSpc>
                <a:spcPct val="114000"/>
              </a:lnSpc>
              <a:spcBef>
                <a:spcPts val="1200"/>
              </a:spcBef>
              <a:buFontTx/>
              <a:buAutoNum type="arabicPeriod" startAt="7"/>
              <a:defRPr/>
            </a:pPr>
            <a:r>
              <a:rPr lang="el-GR" sz="2400" dirty="0"/>
              <a:t>Ένας ή δύο </a:t>
            </a:r>
            <a:r>
              <a:rPr lang="el-GR" sz="2400" dirty="0" err="1"/>
              <a:t>νεφροί</a:t>
            </a:r>
            <a:r>
              <a:rPr lang="el-GR" sz="2400" dirty="0"/>
              <a:t> </a:t>
            </a:r>
            <a:r>
              <a:rPr lang="el-GR" sz="2400" b="1" dirty="0"/>
              <a:t>(</a:t>
            </a:r>
            <a:r>
              <a:rPr lang="el-GR" sz="2400" b="1" dirty="0" err="1"/>
              <a:t>μετανεφρίδια</a:t>
            </a:r>
            <a:r>
              <a:rPr lang="el-GR" sz="2400" b="1" dirty="0"/>
              <a:t>), </a:t>
            </a:r>
            <a:r>
              <a:rPr lang="el-GR" sz="2400" dirty="0"/>
              <a:t>με ανοίγματα στην περικαρδική κοιλότητα, που συνήθως εκβάλλουν στη </a:t>
            </a:r>
            <a:r>
              <a:rPr lang="el-GR" sz="2400" dirty="0" err="1"/>
              <a:t>μανδυακή</a:t>
            </a:r>
            <a:r>
              <a:rPr lang="el-GR" sz="2400" dirty="0"/>
              <a:t> κοιλότητα.</a:t>
            </a:r>
            <a:endParaRPr lang="en-GB" sz="2400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7" name="Θέση υποσέλιδου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13: Μαλάκια. Διάλεξη 2η</a:t>
            </a:r>
            <a:endParaRPr lang="en-US"/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62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b="1" dirty="0"/>
              <a:t>Χαρακτηριστικά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του </a:t>
            </a:r>
            <a:r>
              <a:rPr lang="el-GR" sz="4000" b="1" dirty="0"/>
              <a:t>φύλου </a:t>
            </a:r>
            <a:r>
              <a:rPr lang="el-GR" sz="4000" b="1" dirty="0" smtClean="0"/>
              <a:t>Μαλάκια 4/5</a:t>
            </a:r>
            <a:endParaRPr lang="el-GR" sz="40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38849" y="1580302"/>
            <a:ext cx="8107579" cy="4807618"/>
          </a:xfrm>
        </p:spPr>
        <p:txBody>
          <a:bodyPr>
            <a:normAutofit/>
          </a:bodyPr>
          <a:lstStyle/>
          <a:p>
            <a:pPr marL="609600" indent="-609600">
              <a:lnSpc>
                <a:spcPct val="114000"/>
              </a:lnSpc>
              <a:spcBef>
                <a:spcPts val="1200"/>
              </a:spcBef>
              <a:buFontTx/>
              <a:buAutoNum type="arabicPeriod" startAt="10"/>
              <a:defRPr/>
            </a:pPr>
            <a:r>
              <a:rPr lang="el-GR" sz="2400" dirty="0"/>
              <a:t>Νευρικό σύστημα από ζεύγη εγκεφαλικών, πλευρικών, ποδικών και σπλαχνικών γαγγλίων, με νευρικά σχοινιά και </a:t>
            </a:r>
            <a:r>
              <a:rPr lang="el-GR" sz="2400" dirty="0" err="1"/>
              <a:t>υποεπιδερμικό</a:t>
            </a:r>
            <a:r>
              <a:rPr lang="el-GR" sz="2400" dirty="0"/>
              <a:t> πλέγμα. Γάγγλια που συγκεντρώνονται σε νευρικό δακτύλιο στα Γαστερόποδα και Κεφαλόποδα.  </a:t>
            </a:r>
          </a:p>
          <a:p>
            <a:pPr marL="609600" indent="-609600">
              <a:lnSpc>
                <a:spcPct val="114000"/>
              </a:lnSpc>
              <a:spcBef>
                <a:spcPts val="1200"/>
              </a:spcBef>
              <a:buFontTx/>
              <a:buAutoNum type="arabicPeriod" startAt="10"/>
              <a:defRPr/>
            </a:pPr>
            <a:r>
              <a:rPr lang="el-GR" sz="2400" dirty="0">
                <a:cs typeface="Times New Roman" pitchFamily="18" charset="0"/>
              </a:rPr>
              <a:t>Αισθητήρια όργανα αφής, όσφρησης, γεύσης, ισορροπίας και όρασης (σε μερικά). Πολύ ανεπτυγμέν</a:t>
            </a:r>
            <a:r>
              <a:rPr lang="el-GR" sz="2400" dirty="0"/>
              <a:t>οι ο</a:t>
            </a:r>
            <a:r>
              <a:rPr lang="el-GR" sz="2400" dirty="0">
                <a:cs typeface="Times New Roman" pitchFamily="18" charset="0"/>
              </a:rPr>
              <a:t>ι οφθαλμοί στα Κεφαλόποδα.</a:t>
            </a:r>
            <a:r>
              <a:rPr lang="en-GB" sz="2400" dirty="0"/>
              <a:t> 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7" name="Θέση υποσέλιδου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13: Μαλάκια. Διάλεξη 2η</a:t>
            </a:r>
            <a:endParaRPr lang="en-US"/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35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b="1" dirty="0"/>
              <a:t>Χαρακτηριστικά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του </a:t>
            </a:r>
            <a:r>
              <a:rPr lang="el-GR" sz="4000" b="1" dirty="0"/>
              <a:t>φύλου </a:t>
            </a:r>
            <a:r>
              <a:rPr lang="el-GR" sz="4000" b="1" dirty="0" smtClean="0"/>
              <a:t>Μαλάκια 5/5</a:t>
            </a:r>
            <a:endParaRPr lang="el-GR" sz="40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38849" y="1580302"/>
            <a:ext cx="8107579" cy="4807618"/>
          </a:xfrm>
        </p:spPr>
        <p:txBody>
          <a:bodyPr>
            <a:normAutofit/>
          </a:bodyPr>
          <a:lstStyle/>
          <a:p>
            <a:pPr marL="609600" indent="-609600">
              <a:lnSpc>
                <a:spcPct val="114000"/>
              </a:lnSpc>
              <a:spcBef>
                <a:spcPts val="1200"/>
              </a:spcBef>
              <a:buFontTx/>
              <a:buAutoNum type="arabicPeriod" startAt="12"/>
              <a:defRPr/>
            </a:pPr>
            <a:r>
              <a:rPr lang="el-GR" sz="2400" dirty="0"/>
              <a:t>Εσωτερικές και εξωτερικές </a:t>
            </a:r>
            <a:r>
              <a:rPr lang="el-GR" sz="2400" b="1" dirty="0" err="1"/>
              <a:t>βλεφαριδοφόρες</a:t>
            </a:r>
            <a:r>
              <a:rPr lang="el-GR" sz="2400" b="1" dirty="0"/>
              <a:t> οδοί </a:t>
            </a:r>
            <a:r>
              <a:rPr lang="el-GR" sz="2400" dirty="0"/>
              <a:t>συχνά μεγάλης λειτουργικής σημασίας.</a:t>
            </a:r>
            <a:endParaRPr lang="en-GB" sz="2400" dirty="0"/>
          </a:p>
          <a:p>
            <a:pPr marL="609600" indent="-609600">
              <a:lnSpc>
                <a:spcPct val="114000"/>
              </a:lnSpc>
              <a:spcBef>
                <a:spcPts val="1200"/>
              </a:spcBef>
              <a:buFontTx/>
              <a:buAutoNum type="arabicPeriod" startAt="12"/>
              <a:defRPr/>
            </a:pPr>
            <a:r>
              <a:rPr lang="el-GR" sz="2400" b="1" dirty="0" err="1"/>
              <a:t>Μόνοικες</a:t>
            </a:r>
            <a:r>
              <a:rPr lang="el-GR" sz="2400" dirty="0"/>
              <a:t> και </a:t>
            </a:r>
            <a:r>
              <a:rPr lang="el-GR" sz="2400" b="1" dirty="0" err="1"/>
              <a:t>δίοικες</a:t>
            </a:r>
            <a:r>
              <a:rPr lang="el-GR" sz="2400" dirty="0"/>
              <a:t> μορφές. </a:t>
            </a:r>
            <a:r>
              <a:rPr lang="el-GR" sz="2400" b="1" dirty="0"/>
              <a:t>Σπειροειδής αυλάκωση</a:t>
            </a:r>
            <a:r>
              <a:rPr lang="el-GR" sz="2400" dirty="0"/>
              <a:t>. Προνύμφη στα πιο πρωτόγονα </a:t>
            </a:r>
            <a:r>
              <a:rPr lang="el-GR" sz="2400" b="1" dirty="0"/>
              <a:t>τροχοφόρος</a:t>
            </a:r>
            <a:r>
              <a:rPr lang="el-GR" sz="2400" dirty="0"/>
              <a:t>, πολλά με </a:t>
            </a:r>
            <a:r>
              <a:rPr lang="el-GR" sz="2400" b="1" dirty="0"/>
              <a:t>ιστιοφόρο</a:t>
            </a:r>
            <a:r>
              <a:rPr lang="el-GR" sz="2400" dirty="0"/>
              <a:t> προνύμφη, μερικά με άμεση ανάπτυξη.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7" name="Θέση υποσέλιδου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13: Μαλάκια. Διάλεξη 2η</a:t>
            </a:r>
            <a:endParaRPr lang="en-US"/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1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n-US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13: Μαλάκια. Διάλεξη 2η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2720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sp>
        <p:nvSpPr>
          <p:cNvPr id="6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/>
          <a:p>
            <a:fld id="{58A56277-EA16-4AF5-BFB5-E5ECBBB39490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13: Μαλάκια. Διάλεξη 2η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47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13: Μαλάκια. Διάλεξη 2η</a:t>
            </a:r>
            <a:endParaRPr lang="en-US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2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4000" b="1" dirty="0"/>
              <a:t>Σημείωμα </a:t>
            </a:r>
            <a:r>
              <a:rPr lang="el-GR" sz="4000" b="1" dirty="0" smtClean="0"/>
              <a:t>Ιστορικού</a:t>
            </a:r>
            <a:br>
              <a:rPr lang="el-GR" sz="4000" b="1" dirty="0" smtClean="0"/>
            </a:br>
            <a:r>
              <a:rPr lang="el-GR" sz="4000" b="1" dirty="0" smtClean="0"/>
              <a:t> Εκδόσεων</a:t>
            </a:r>
            <a:r>
              <a:rPr lang="en-US" sz="4000" b="1" dirty="0" smtClean="0"/>
              <a:t> </a:t>
            </a:r>
            <a:r>
              <a:rPr lang="el-GR" sz="4000" b="1" dirty="0" smtClean="0"/>
              <a:t>Έργου</a:t>
            </a:r>
            <a:endParaRPr lang="el-GR" sz="4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l-GR" sz="2000" dirty="0" smtClean="0"/>
          </a:p>
          <a:p>
            <a:pPr marL="0" indent="0">
              <a:buNone/>
            </a:pPr>
            <a:endParaRPr lang="el-GR" sz="2000" dirty="0"/>
          </a:p>
          <a:p>
            <a:pPr marL="0" indent="0">
              <a:buNone/>
            </a:pPr>
            <a:endParaRPr lang="el-GR" sz="2000" dirty="0" smtClean="0"/>
          </a:p>
          <a:p>
            <a:pPr marL="0" indent="0" algn="ctr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l-GR" sz="2000" dirty="0" smtClean="0"/>
              <a:t>1.0  </a:t>
            </a:r>
            <a:endParaRPr lang="el-GR" sz="2000" dirty="0"/>
          </a:p>
          <a:p>
            <a:endParaRPr lang="el-GR" sz="2000" dirty="0"/>
          </a:p>
        </p:txBody>
      </p:sp>
      <p:sp>
        <p:nvSpPr>
          <p:cNvPr id="7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/>
          <a:p>
            <a:fld id="{58A56277-EA16-4AF5-BFB5-E5ECBBB39490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13: Μαλάκια. Διάλεξη 2η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70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</a:t>
            </a:r>
            <a:r>
              <a:rPr lang="el-GR" sz="2000" dirty="0" err="1" smtClean="0"/>
              <a:t>Εθνικόν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Καποδιστριακόν</a:t>
            </a:r>
            <a:r>
              <a:rPr lang="el-GR" sz="2000" dirty="0" smtClean="0"/>
              <a:t> </a:t>
            </a:r>
            <a:r>
              <a:rPr lang="el-GR" sz="2000" dirty="0" err="1" smtClean="0"/>
              <a:t>Πανεπιστήμιον</a:t>
            </a:r>
            <a:r>
              <a:rPr lang="el-GR" sz="2000" dirty="0" smtClean="0"/>
              <a:t> Αθηνών</a:t>
            </a:r>
            <a:r>
              <a:rPr lang="en-US" sz="2000" dirty="0" smtClean="0"/>
              <a:t>, </a:t>
            </a:r>
            <a:r>
              <a:rPr lang="el-GR" sz="2000" dirty="0" smtClean="0"/>
              <a:t>Νικολαΐδου Άρτεμις. «Ζωολογία Ι. Ενότητα 13. Μαλάκια Διάλεξη 2η».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/>
              <a:t>http</a:t>
            </a:r>
            <a:r>
              <a:rPr lang="en-US" sz="2000" dirty="0"/>
              <a:t>://opencourses.uoa.gr/courses/BIOL3/.</a:t>
            </a: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7" name="Θέση υποσέλιδου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13: Μαλάκια. Διάλεξη 2η</a:t>
            </a:r>
            <a:endParaRPr lang="en-US"/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50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400" b="1" dirty="0" smtClean="0"/>
              <a:t>Ομοταξία Κεφαλόποδα</a:t>
            </a:r>
            <a:endParaRPr lang="el-GR" sz="4400" b="1" dirty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13: Μαλάκια. Διάλεξη 2η</a:t>
            </a:r>
            <a:endParaRPr lang="en-US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4</a:t>
            </a:fld>
            <a:endParaRPr lang="en-US"/>
          </a:p>
        </p:txBody>
      </p:sp>
      <p:sp>
        <p:nvSpPr>
          <p:cNvPr id="8" name="Θέση κειμένου 7"/>
          <p:cNvSpPr>
            <a:spLocks noGrp="1"/>
          </p:cNvSpPr>
          <p:nvPr>
            <p:ph type="body" sz="half" idx="4294967295"/>
          </p:nvPr>
        </p:nvSpPr>
        <p:spPr>
          <a:xfrm>
            <a:off x="1500257" y="5813928"/>
            <a:ext cx="6464300" cy="4191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 smtClean="0"/>
              <a:t>To </a:t>
            </a:r>
            <a:r>
              <a:rPr lang="el-GR" sz="2400" dirty="0" smtClean="0"/>
              <a:t>γιγάντιο καλαμάρι </a:t>
            </a:r>
            <a:r>
              <a:rPr lang="en-US" sz="2400" dirty="0" err="1" smtClean="0"/>
              <a:t>Architeuthis</a:t>
            </a:r>
            <a:r>
              <a:rPr lang="en-US" sz="2400" dirty="0" smtClean="0"/>
              <a:t>.</a:t>
            </a:r>
            <a:endParaRPr lang="el-GR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534656" y="5315329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b="1" dirty="0" smtClean="0">
                <a:solidFill>
                  <a:schemeClr val="bg1"/>
                </a:solidFill>
              </a:rPr>
              <a:t>2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9" name="Θέση περιεχομένου 8" descr="Γιγαντιαίο καλαμάρι Architeuthis dux, και σύγκριση με το μέγεθος του ανθρώπινου σώματος.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06" y="1727436"/>
            <a:ext cx="7620330" cy="3994104"/>
          </a:xfrm>
        </p:spPr>
      </p:pic>
    </p:spTree>
    <p:extLst>
      <p:ext uri="{BB962C8B-B14F-4D97-AF65-F5344CB8AC3E}">
        <p14:creationId xmlns:p14="http://schemas.microsoft.com/office/powerpoint/2010/main" val="278807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51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l-GR" b="1" dirty="0"/>
              <a:t>Σημείωμα </a:t>
            </a:r>
            <a:r>
              <a:rPr lang="el-GR" b="1" dirty="0" smtClean="0"/>
              <a:t>Αδειοδότησης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256" y="1308471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13: Μαλάκια. Διάλεξη 2η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40</a:t>
            </a:fld>
            <a:endParaRPr lang="en-US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077" y="2748630"/>
            <a:ext cx="1421350" cy="49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96950"/>
            <a:ext cx="9036496" cy="338437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dirty="0" smtClean="0"/>
          </a:p>
          <a:p>
            <a:pPr>
              <a:spcBef>
                <a:spcPts val="1200"/>
              </a:spcBef>
            </a:pPr>
            <a:r>
              <a:rPr lang="el-GR" dirty="0" smtClean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010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b="1" dirty="0"/>
              <a:t>Διατήρηση </a:t>
            </a:r>
            <a:r>
              <a:rPr lang="el-GR" b="1" dirty="0" smtClean="0"/>
              <a:t>Σημειωμάτων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  <p:sp>
        <p:nvSpPr>
          <p:cNvPr id="7" name="Θέση υποσέλιδου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13: Μαλάκια. Διάλεξη 2η</a:t>
            </a:r>
            <a:endParaRPr lang="en-US"/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69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12" y="514971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b="1" dirty="0"/>
              <a:t>Σημείωμα Χρήσης </a:t>
            </a:r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b="1" dirty="0" smtClean="0"/>
              <a:t>Έργων Τρίτων</a:t>
            </a:r>
            <a:r>
              <a:rPr lang="en-US" b="1" dirty="0" smtClean="0"/>
              <a:t> (</a:t>
            </a:r>
            <a:r>
              <a:rPr lang="el-GR" b="1" dirty="0" smtClean="0"/>
              <a:t>1</a:t>
            </a:r>
            <a:r>
              <a:rPr lang="en-US" b="1" dirty="0" smtClean="0"/>
              <a:t>/</a:t>
            </a:r>
            <a:r>
              <a:rPr lang="el-GR" b="1" dirty="0" smtClean="0"/>
              <a:t>9</a:t>
            </a:r>
            <a:r>
              <a:rPr lang="en-US" b="1" dirty="0" smtClean="0"/>
              <a:t>)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344" y="1612072"/>
            <a:ext cx="8715118" cy="48538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600" dirty="0" smtClean="0"/>
              <a:t>Το </a:t>
            </a:r>
            <a:r>
              <a:rPr lang="el-GR" sz="16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1600" b="1" dirty="0" smtClean="0"/>
              <a:t>Εικόνες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el-GR" sz="1600" b="1" dirty="0" smtClean="0"/>
              <a:t>Εικόνα </a:t>
            </a:r>
            <a:r>
              <a:rPr lang="el-GR" sz="1600" b="1" dirty="0"/>
              <a:t>1: </a:t>
            </a:r>
            <a:r>
              <a:rPr lang="sk-SK" sz="1600" i="1" dirty="0"/>
              <a:t>Octopus vulgaris</a:t>
            </a:r>
            <a:r>
              <a:rPr lang="sk-SK" sz="1600" dirty="0"/>
              <a:t>. </a:t>
            </a:r>
            <a:r>
              <a:rPr lang="en-US" sz="1600" dirty="0"/>
              <a:t>This page about Fish that live close to shore in Crete and Greece is protected by International Copyright Law - Web-design and SEO by ArtKreta.gr</a:t>
            </a:r>
            <a:r>
              <a:rPr lang="el-GR" sz="1600" dirty="0"/>
              <a:t>  Σύνδεσμος: </a:t>
            </a:r>
            <a:r>
              <a:rPr lang="en-US" sz="1600" dirty="0"/>
              <a:t>http://www.explorecrete.com/nature/fish-1.html</a:t>
            </a:r>
            <a:r>
              <a:rPr lang="el-GR" sz="1600" dirty="0"/>
              <a:t> Πηγή: </a:t>
            </a:r>
            <a:r>
              <a:rPr lang="en-US" sz="1600" dirty="0"/>
              <a:t>http://www.explorecrete.com</a:t>
            </a:r>
            <a:r>
              <a:rPr lang="el-GR" sz="1600" dirty="0"/>
              <a:t> .</a:t>
            </a:r>
          </a:p>
          <a:p>
            <a:pPr marL="0" indent="0">
              <a:buNone/>
            </a:pPr>
            <a:r>
              <a:rPr lang="el-GR" sz="1600" b="1" dirty="0" smtClean="0"/>
              <a:t>Εικόνα </a:t>
            </a:r>
            <a:r>
              <a:rPr lang="el-GR" sz="1600" b="1" dirty="0"/>
              <a:t>2: </a:t>
            </a:r>
            <a:r>
              <a:rPr lang="en-US" sz="1600" dirty="0" err="1"/>
              <a:t>Architeuthis</a:t>
            </a:r>
            <a:r>
              <a:rPr lang="en-US" sz="1600" dirty="0"/>
              <a:t>. </a:t>
            </a:r>
            <a:r>
              <a:rPr lang="sk-SK" sz="1600" dirty="0"/>
              <a:t>Cop</a:t>
            </a:r>
            <a:r>
              <a:rPr lang="en-US" sz="1600" dirty="0" err="1"/>
              <a:t>yright</a:t>
            </a:r>
            <a:r>
              <a:rPr lang="en-US" sz="1600" dirty="0"/>
              <a:t> © </a:t>
            </a:r>
            <a:r>
              <a:rPr lang="en-US" sz="1600" dirty="0" err="1"/>
              <a:t>Tsunemi</a:t>
            </a:r>
            <a:r>
              <a:rPr lang="en-US" sz="1600" dirty="0"/>
              <a:t> </a:t>
            </a:r>
            <a:r>
              <a:rPr lang="en-US" sz="1600" dirty="0" err="1"/>
              <a:t>Kubodera</a:t>
            </a:r>
            <a:r>
              <a:rPr lang="en-US" sz="1600" dirty="0"/>
              <a:t> / National Museum of Nature and Science, Japan. </a:t>
            </a:r>
            <a:r>
              <a:rPr lang="el-GR" sz="1600" dirty="0"/>
              <a:t>Σύνδεσμος: </a:t>
            </a:r>
            <a:r>
              <a:rPr lang="en-US" sz="1600" dirty="0"/>
              <a:t>http://www.sci-news.com/biology/article00956.html</a:t>
            </a:r>
            <a:r>
              <a:rPr lang="el-GR" sz="1600" dirty="0"/>
              <a:t>. Πηγή: </a:t>
            </a:r>
            <a:r>
              <a:rPr lang="en-US" sz="1600" dirty="0"/>
              <a:t>http://www.sci-news.com/biology</a:t>
            </a:r>
            <a:r>
              <a:rPr lang="el-GR" sz="1600" dirty="0"/>
              <a:t>.</a:t>
            </a:r>
          </a:p>
          <a:p>
            <a:pPr marL="0" indent="0">
              <a:buNone/>
            </a:pPr>
            <a:r>
              <a:rPr lang="el-GR" sz="1600" b="1" dirty="0" smtClean="0"/>
              <a:t>Εικόνα </a:t>
            </a:r>
            <a:r>
              <a:rPr lang="el-GR" sz="1600" b="1" dirty="0"/>
              <a:t>3: </a:t>
            </a:r>
            <a:r>
              <a:rPr lang="en-US" sz="1600" dirty="0" err="1"/>
              <a:t>Belemnitella</a:t>
            </a:r>
            <a:r>
              <a:rPr lang="en-US" sz="1600" dirty="0"/>
              <a:t> Americana</a:t>
            </a:r>
            <a:r>
              <a:rPr lang="el-GR" sz="1600" dirty="0"/>
              <a:t>. Σύνδεσμος: </a:t>
            </a:r>
            <a:r>
              <a:rPr lang="en-US" sz="1600" dirty="0"/>
              <a:t>http://wjfoss.net/Fossils/Fossilmain.php</a:t>
            </a:r>
            <a:r>
              <a:rPr lang="el-GR" sz="1600" dirty="0"/>
              <a:t> Πηγή: </a:t>
            </a:r>
            <a:r>
              <a:rPr lang="en-US" sz="1600" dirty="0"/>
              <a:t>http://wjfoss.net</a:t>
            </a:r>
            <a:r>
              <a:rPr lang="el-GR" sz="1600" dirty="0"/>
              <a:t> .</a:t>
            </a:r>
          </a:p>
          <a:p>
            <a:pPr marL="0" indent="0">
              <a:buNone/>
            </a:pPr>
            <a:r>
              <a:rPr lang="el-GR" sz="1600" b="1" dirty="0" smtClean="0"/>
              <a:t>Εικόνα </a:t>
            </a:r>
            <a:r>
              <a:rPr lang="el-GR" sz="1600" b="1" dirty="0"/>
              <a:t>4:  </a:t>
            </a:r>
            <a:r>
              <a:rPr lang="sk-SK" sz="1600" dirty="0"/>
              <a:t>Orthoceras. </a:t>
            </a:r>
            <a:r>
              <a:rPr lang="en-US" sz="1600" dirty="0"/>
              <a:t>Wikipedia The free encyclopedia. </a:t>
            </a:r>
            <a:r>
              <a:rPr lang="el-GR" sz="1600" dirty="0"/>
              <a:t>Σύνδεσμος: </a:t>
            </a:r>
            <a:r>
              <a:rPr lang="en-US" sz="1600" dirty="0"/>
              <a:t>http://en.wikipedia.org/wiki/Orthoceratidae</a:t>
            </a:r>
            <a:r>
              <a:rPr lang="el-GR" sz="1600" dirty="0"/>
              <a:t>. Πηγή: </a:t>
            </a:r>
            <a:r>
              <a:rPr lang="en-US" sz="1600" dirty="0"/>
              <a:t>http://en.wikipedia.org</a:t>
            </a:r>
            <a:r>
              <a:rPr lang="el-GR" sz="1600" dirty="0"/>
              <a:t> .</a:t>
            </a:r>
          </a:p>
          <a:p>
            <a:pPr marL="0" indent="0">
              <a:buNone/>
            </a:pPr>
            <a:r>
              <a:rPr lang="el-GR" sz="1600" b="1" dirty="0" smtClean="0"/>
              <a:t>Εικόνα </a:t>
            </a:r>
            <a:r>
              <a:rPr lang="el-GR" sz="1600" b="1" dirty="0"/>
              <a:t>5: </a:t>
            </a:r>
            <a:r>
              <a:rPr lang="en-US" sz="1600" dirty="0"/>
              <a:t>A </a:t>
            </a:r>
            <a:r>
              <a:rPr lang="en-US" sz="1600" dirty="0" err="1"/>
              <a:t>Metriorhynchus</a:t>
            </a:r>
            <a:r>
              <a:rPr lang="en-US" sz="1600" dirty="0"/>
              <a:t> Meal – Ammonites and Belemnite</a:t>
            </a:r>
            <a:r>
              <a:rPr lang="sk-SK" sz="1600" dirty="0"/>
              <a:t>s</a:t>
            </a:r>
            <a:r>
              <a:rPr lang="el-GR" sz="1600" dirty="0"/>
              <a:t>    </a:t>
            </a:r>
            <a:r>
              <a:rPr lang="en-US" sz="1600" dirty="0"/>
              <a:t>Picture Credit: Everything Dinosaur</a:t>
            </a:r>
            <a:r>
              <a:rPr lang="sk-SK" sz="1600" dirty="0"/>
              <a:t>. </a:t>
            </a:r>
            <a:r>
              <a:rPr lang="el-GR" sz="1600" dirty="0"/>
              <a:t>Σύνδεσμος: </a:t>
            </a:r>
            <a:r>
              <a:rPr lang="en-US" sz="1600" dirty="0"/>
              <a:t>http://blog.everythingdinosaur.co.uk/blog/_archives/2008/11</a:t>
            </a:r>
            <a:r>
              <a:rPr lang="sk-SK" sz="1600" dirty="0"/>
              <a:t>.</a:t>
            </a:r>
            <a:r>
              <a:rPr lang="en-US" sz="1600" dirty="0"/>
              <a:t> </a:t>
            </a:r>
            <a:r>
              <a:rPr lang="el-GR" sz="1600" dirty="0"/>
              <a:t>Πηγή: </a:t>
            </a:r>
            <a:r>
              <a:rPr lang="en-US" sz="1600" dirty="0"/>
              <a:t>http://blog.everythingdinosaur.co.uk</a:t>
            </a:r>
            <a:r>
              <a:rPr lang="el-GR" sz="1600" dirty="0"/>
              <a:t> </a:t>
            </a:r>
            <a:r>
              <a:rPr lang="el-GR" sz="1600" dirty="0" smtClean="0"/>
              <a:t>.</a:t>
            </a:r>
          </a:p>
          <a:p>
            <a:pPr marL="0" indent="0">
              <a:buNone/>
            </a:pPr>
            <a:r>
              <a:rPr lang="el-GR" sz="1600" b="1" dirty="0" smtClean="0"/>
              <a:t>Εικόνα </a:t>
            </a:r>
            <a:r>
              <a:rPr lang="el-GR" sz="1600" b="1" dirty="0"/>
              <a:t>6: </a:t>
            </a:r>
            <a:r>
              <a:rPr lang="el-GR" sz="1600" dirty="0"/>
              <a:t>Εξέλιξη </a:t>
            </a:r>
            <a:r>
              <a:rPr lang="el-GR" sz="1600" dirty="0" err="1"/>
              <a:t>Κεφαλοπόδων</a:t>
            </a:r>
            <a:r>
              <a:rPr lang="el-GR" sz="1600" dirty="0"/>
              <a:t>. </a:t>
            </a:r>
            <a:r>
              <a:rPr lang="en-US" sz="1600" dirty="0"/>
              <a:t>Copyright Saunders College Publishing/Harcourt Brace (1987). </a:t>
            </a:r>
            <a:r>
              <a:rPr lang="el-GR" sz="1600" dirty="0"/>
              <a:t>Πηγή: </a:t>
            </a:r>
            <a:r>
              <a:rPr lang="en-US" sz="1600" dirty="0"/>
              <a:t>Robert D. Barnes</a:t>
            </a:r>
            <a:r>
              <a:rPr lang="el-GR" sz="1600" dirty="0"/>
              <a:t>, </a:t>
            </a:r>
            <a:r>
              <a:rPr lang="en-US" sz="1600" dirty="0"/>
              <a:t>Invertebrate Zoology</a:t>
            </a:r>
            <a:r>
              <a:rPr lang="el-GR" sz="1600" dirty="0"/>
              <a:t> 5</a:t>
            </a:r>
            <a:r>
              <a:rPr lang="en-US" sz="1600" baseline="30000" dirty="0" err="1"/>
              <a:t>th</a:t>
            </a:r>
            <a:r>
              <a:rPr lang="en-US" sz="1600" dirty="0"/>
              <a:t> edition. ISBN 0-030-008914-X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13: Μαλάκια. Διάλεξη 2η</a:t>
            </a:r>
            <a:endParaRPr lang="en-US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07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12" y="514971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/>
              <a:t>Σημείωμα Χρήσης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Έργων Τρίτων</a:t>
            </a:r>
            <a:r>
              <a:rPr lang="en-US" sz="4000" b="1" dirty="0" smtClean="0"/>
              <a:t> (</a:t>
            </a:r>
            <a:r>
              <a:rPr lang="el-GR" sz="4000" b="1" dirty="0" smtClean="0"/>
              <a:t>2</a:t>
            </a:r>
            <a:r>
              <a:rPr lang="en-US" sz="4000" b="1" dirty="0" smtClean="0"/>
              <a:t>/</a:t>
            </a:r>
            <a:r>
              <a:rPr lang="el-GR" sz="4000" b="1" dirty="0" smtClean="0"/>
              <a:t>9</a:t>
            </a:r>
            <a:r>
              <a:rPr lang="en-US" sz="4000" b="1" dirty="0" smtClean="0"/>
              <a:t>)</a:t>
            </a:r>
            <a:endParaRPr lang="el-G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20" y="1471613"/>
            <a:ext cx="8749842" cy="4853803"/>
          </a:xfrm>
        </p:spPr>
        <p:txBody>
          <a:bodyPr>
            <a:noAutofit/>
          </a:bodyPr>
          <a:lstStyle/>
          <a:p>
            <a:endParaRPr lang="en-US" sz="1600" b="1" dirty="0" smtClean="0"/>
          </a:p>
          <a:p>
            <a:pPr marL="0" indent="0">
              <a:buNone/>
            </a:pPr>
            <a:r>
              <a:rPr lang="el-GR" sz="1600" b="1" dirty="0" smtClean="0"/>
              <a:t>Εικόνα </a:t>
            </a:r>
            <a:r>
              <a:rPr lang="el-GR" sz="1600" b="1" dirty="0"/>
              <a:t>7: </a:t>
            </a:r>
            <a:r>
              <a:rPr lang="el-GR" sz="1600" dirty="0"/>
              <a:t>Εξέλιξη </a:t>
            </a:r>
            <a:r>
              <a:rPr lang="el-GR" sz="1600" dirty="0" err="1"/>
              <a:t>Κεφαλοπόδων</a:t>
            </a:r>
            <a:r>
              <a:rPr lang="en-US" sz="1600" dirty="0"/>
              <a:t>. Copyright Saunders College Publishing/Harcourt Brace (1987). </a:t>
            </a:r>
            <a:r>
              <a:rPr lang="en-US" sz="1600" dirty="0" err="1"/>
              <a:t>Πηγή</a:t>
            </a:r>
            <a:r>
              <a:rPr lang="en-US" sz="1600" dirty="0"/>
              <a:t>: Robert D. Barnes, Invertebrate Zoology 5th edition. ISBN 0-030-008914-X.</a:t>
            </a:r>
          </a:p>
          <a:p>
            <a:pPr marL="0" indent="0">
              <a:buNone/>
            </a:pPr>
            <a:r>
              <a:rPr lang="el-GR" sz="1600" b="1" dirty="0" smtClean="0"/>
              <a:t>Εικόνα </a:t>
            </a:r>
            <a:r>
              <a:rPr lang="el-GR" sz="1600" b="1" dirty="0"/>
              <a:t>8: </a:t>
            </a:r>
            <a:r>
              <a:rPr lang="el-GR" sz="1600" dirty="0"/>
              <a:t>Εξέλιξη </a:t>
            </a:r>
            <a:r>
              <a:rPr lang="el-GR" sz="1600" dirty="0" err="1"/>
              <a:t>Κεφαλοπόδων</a:t>
            </a:r>
            <a:r>
              <a:rPr lang="en-US" sz="1600" dirty="0"/>
              <a:t>. Copyright Saunders College Publishing/Harcourt Brace (1987). </a:t>
            </a:r>
            <a:r>
              <a:rPr lang="en-US" sz="1600" dirty="0" err="1"/>
              <a:t>Πηγή</a:t>
            </a:r>
            <a:r>
              <a:rPr lang="en-US" sz="1600" dirty="0"/>
              <a:t>: Robert D. Barnes, Invertebrate Zoology 5th edition. ISBN 0-030-008914-X.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el-GR" sz="1600" b="1" dirty="0" smtClean="0"/>
              <a:t>Εικόνα </a:t>
            </a:r>
            <a:r>
              <a:rPr lang="el-GR" sz="1600" b="1" dirty="0"/>
              <a:t>9: </a:t>
            </a:r>
            <a:r>
              <a:rPr lang="el-GR" sz="1600" dirty="0"/>
              <a:t>Εσωτερική όψη </a:t>
            </a:r>
            <a:r>
              <a:rPr lang="el-GR" sz="1600" dirty="0" err="1"/>
              <a:t>αμμωνιτοειδούς</a:t>
            </a:r>
            <a:r>
              <a:rPr lang="el-GR" sz="1600" dirty="0"/>
              <a:t>. </a:t>
            </a:r>
            <a:r>
              <a:rPr lang="en-US" sz="1600" dirty="0"/>
              <a:t>Copyright Saunders College Publishing/Harcourt Brace (1987). </a:t>
            </a:r>
            <a:r>
              <a:rPr lang="el-GR" sz="1600" dirty="0"/>
              <a:t>Πηγή: </a:t>
            </a:r>
            <a:r>
              <a:rPr lang="en-US" sz="1600" dirty="0"/>
              <a:t>Robert D. Barnes</a:t>
            </a:r>
            <a:r>
              <a:rPr lang="el-GR" sz="1600" dirty="0"/>
              <a:t>, </a:t>
            </a:r>
            <a:r>
              <a:rPr lang="en-US" sz="1600" dirty="0"/>
              <a:t>Invertebrate Zoology</a:t>
            </a:r>
            <a:r>
              <a:rPr lang="el-GR" sz="1600" dirty="0"/>
              <a:t> 5</a:t>
            </a:r>
            <a:r>
              <a:rPr lang="en-US" sz="1600" baseline="30000" dirty="0" err="1"/>
              <a:t>th</a:t>
            </a:r>
            <a:r>
              <a:rPr lang="en-US" sz="1600" dirty="0"/>
              <a:t> edition. ISBN 0-030-008914-X.</a:t>
            </a:r>
          </a:p>
          <a:p>
            <a:pPr marL="0" indent="0">
              <a:buNone/>
            </a:pPr>
            <a:r>
              <a:rPr lang="el-GR" sz="1600" b="1" dirty="0" smtClean="0"/>
              <a:t>Εικόνα </a:t>
            </a:r>
            <a:r>
              <a:rPr lang="el-GR" sz="1600" b="1" dirty="0"/>
              <a:t>10: </a:t>
            </a:r>
            <a:r>
              <a:rPr lang="el-GR" sz="1600" dirty="0"/>
              <a:t>Εσωτερικό οστράκου </a:t>
            </a:r>
            <a:r>
              <a:rPr lang="en-US" sz="1600" dirty="0"/>
              <a:t>Nautilus</a:t>
            </a:r>
            <a:r>
              <a:rPr lang="el-GR" sz="1600" dirty="0"/>
              <a:t>. </a:t>
            </a:r>
            <a:r>
              <a:rPr lang="en-US" sz="1600" dirty="0"/>
              <a:t>All content on this site is Copyright © 1998 - 2013 by Sea and Sky. All rights reserved. </a:t>
            </a:r>
            <a:r>
              <a:rPr lang="el-GR" sz="1600" dirty="0"/>
              <a:t>Σύνδεσμος: </a:t>
            </a:r>
            <a:r>
              <a:rPr lang="en-US" sz="1600" dirty="0"/>
              <a:t>http://www.seasky.org/deep-sea/chambered-nautilus.html</a:t>
            </a:r>
            <a:r>
              <a:rPr lang="el-GR" sz="1600" dirty="0"/>
              <a:t>. Πηγή: </a:t>
            </a:r>
            <a:r>
              <a:rPr lang="en-US" sz="1600" dirty="0"/>
              <a:t>http://www.seasky.org/</a:t>
            </a:r>
            <a:r>
              <a:rPr lang="el-GR" sz="1600" dirty="0"/>
              <a:t>.</a:t>
            </a:r>
          </a:p>
          <a:p>
            <a:pPr marL="0" indent="0">
              <a:buNone/>
            </a:pPr>
            <a:r>
              <a:rPr lang="el-GR" sz="1600" b="1" dirty="0" smtClean="0"/>
              <a:t>Εικόνα </a:t>
            </a:r>
            <a:r>
              <a:rPr lang="el-GR" sz="1600" b="1" dirty="0"/>
              <a:t>11:</a:t>
            </a:r>
            <a:r>
              <a:rPr lang="fr-FR" sz="1600" b="1" dirty="0"/>
              <a:t> </a:t>
            </a:r>
            <a:r>
              <a:rPr lang="el-GR" sz="1600" dirty="0"/>
              <a:t>Απολίθωμα </a:t>
            </a:r>
            <a:r>
              <a:rPr lang="el-GR" sz="1600" dirty="0" err="1"/>
              <a:t>αμμωνιτοειδούς</a:t>
            </a:r>
            <a:r>
              <a:rPr lang="el-GR" sz="1600" dirty="0"/>
              <a:t>. </a:t>
            </a:r>
            <a:r>
              <a:rPr lang="fr-FR" sz="1600" dirty="0"/>
              <a:t>Copyright</a:t>
            </a:r>
            <a:r>
              <a:rPr lang="el-GR" sz="1600" dirty="0"/>
              <a:t> </a:t>
            </a:r>
            <a:r>
              <a:rPr lang="en-US" sz="1600" dirty="0"/>
              <a:t>© The Trustees of the Natural History Museum, London</a:t>
            </a:r>
            <a:r>
              <a:rPr lang="el-GR" sz="1600" dirty="0"/>
              <a:t>. Σύνδεσμος: </a:t>
            </a:r>
            <a:r>
              <a:rPr lang="en-US" sz="1600" dirty="0" smtClean="0"/>
              <a:t>http</a:t>
            </a:r>
            <a:r>
              <a:rPr lang="en-US" sz="1600" dirty="0"/>
              <a:t>://www.nhm.ac.uk/nature-online/virtual-wonders/det_vrammonite.html</a:t>
            </a:r>
            <a:r>
              <a:rPr lang="el-GR" sz="1600" dirty="0"/>
              <a:t>. Πηγή: </a:t>
            </a:r>
            <a:r>
              <a:rPr lang="en-US" sz="1600" dirty="0"/>
              <a:t>http://www.nhm.ac.uk</a:t>
            </a:r>
            <a:r>
              <a:rPr lang="el-GR" sz="1600" dirty="0"/>
              <a:t>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el-GR" sz="1600" b="1" dirty="0" smtClean="0"/>
              <a:t>Εικόνα </a:t>
            </a:r>
            <a:r>
              <a:rPr lang="el-GR" sz="1600" b="1" dirty="0"/>
              <a:t>12: </a:t>
            </a:r>
            <a:r>
              <a:rPr lang="en-US" sz="1600" dirty="0"/>
              <a:t>Nautilus, </a:t>
            </a:r>
            <a:r>
              <a:rPr lang="el-GR" sz="1600" dirty="0"/>
              <a:t>ζωντανό άτομο. </a:t>
            </a:r>
            <a:r>
              <a:rPr lang="en-US" sz="1600" dirty="0"/>
              <a:t>Copyright 2010, </a:t>
            </a:r>
            <a:r>
              <a:rPr lang="el-GR" sz="1600" dirty="0"/>
              <a:t>Εκδόσεις </a:t>
            </a:r>
            <a:r>
              <a:rPr lang="en-US" sz="1600" dirty="0"/>
              <a:t>Utopia </a:t>
            </a:r>
            <a:r>
              <a:rPr lang="el-GR" sz="1600" dirty="0"/>
              <a:t>Ε.Π.Ε.  Πηγή: </a:t>
            </a:r>
            <a:r>
              <a:rPr lang="en-US" sz="1600" dirty="0" err="1"/>
              <a:t>C.P.Hickman</a:t>
            </a:r>
            <a:r>
              <a:rPr lang="en-US" sz="1600" dirty="0"/>
              <a:t> Jr, </a:t>
            </a:r>
            <a:r>
              <a:rPr lang="en-US" sz="1600" dirty="0" err="1"/>
              <a:t>L.S.Roberts</a:t>
            </a:r>
            <a:r>
              <a:rPr lang="en-US" sz="1600" dirty="0"/>
              <a:t>, </a:t>
            </a:r>
            <a:r>
              <a:rPr lang="en-US" sz="1600" dirty="0" err="1"/>
              <a:t>S.L.Keen</a:t>
            </a:r>
            <a:r>
              <a:rPr lang="en-US" sz="1600" dirty="0"/>
              <a:t>, </a:t>
            </a:r>
            <a:r>
              <a:rPr lang="en-US" sz="1600" dirty="0" err="1"/>
              <a:t>A.Larson</a:t>
            </a:r>
            <a:r>
              <a:rPr lang="en-US" sz="1600" dirty="0"/>
              <a:t>, </a:t>
            </a:r>
            <a:r>
              <a:rPr lang="en-US" sz="1600" dirty="0" err="1"/>
              <a:t>H.L’Anson</a:t>
            </a:r>
            <a:r>
              <a:rPr lang="en-US" sz="1600" dirty="0"/>
              <a:t>, </a:t>
            </a:r>
            <a:r>
              <a:rPr lang="en-US" sz="1600" dirty="0" err="1"/>
              <a:t>D.J.Eisenhour</a:t>
            </a:r>
            <a:r>
              <a:rPr lang="el-GR" sz="1600" dirty="0"/>
              <a:t>, Ζωολογία: Ολοκληρωμένες Αρχές, Εκδόσεις </a:t>
            </a:r>
            <a:r>
              <a:rPr lang="en-US" sz="1600" dirty="0"/>
              <a:t>Utopia </a:t>
            </a:r>
            <a:r>
              <a:rPr lang="el-GR" sz="1600" dirty="0"/>
              <a:t>Ε.Π.Ε.  </a:t>
            </a:r>
            <a:r>
              <a:rPr lang="en-US" sz="1600" dirty="0"/>
              <a:t>ISBN: 978-960-99280-2-1</a:t>
            </a:r>
            <a:r>
              <a:rPr lang="el-GR" sz="1600" dirty="0"/>
              <a:t>.</a:t>
            </a:r>
          </a:p>
          <a:p>
            <a:pPr marL="0" indent="0">
              <a:buNone/>
            </a:pPr>
            <a:endParaRPr lang="el-GR" sz="160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13: Μαλάκια. Διάλεξη 2η</a:t>
            </a:r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82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12" y="514971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b="1" dirty="0"/>
              <a:t>Σημείωμα Χρήσης </a:t>
            </a:r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b="1" dirty="0" smtClean="0"/>
              <a:t>Έργων Τρίτων</a:t>
            </a:r>
            <a:r>
              <a:rPr lang="en-US" b="1" dirty="0" smtClean="0"/>
              <a:t> (</a:t>
            </a:r>
            <a:r>
              <a:rPr lang="el-GR" b="1" dirty="0" smtClean="0"/>
              <a:t>3</a:t>
            </a:r>
            <a:r>
              <a:rPr lang="en-US" b="1" dirty="0" smtClean="0"/>
              <a:t>/</a:t>
            </a:r>
            <a:r>
              <a:rPr lang="el-GR" b="1" dirty="0" smtClean="0"/>
              <a:t>9</a:t>
            </a:r>
            <a:r>
              <a:rPr lang="en-US" b="1" dirty="0" smtClean="0"/>
              <a:t>)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046" y="1752532"/>
            <a:ext cx="8761416" cy="485380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defRPr/>
            </a:pPr>
            <a:endParaRPr lang="en-US" sz="1600" b="1" dirty="0" smtClean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el-GR" sz="1600" b="1" dirty="0" smtClean="0"/>
              <a:t>Εικόνα </a:t>
            </a:r>
            <a:r>
              <a:rPr lang="el-GR" sz="1600" b="1" dirty="0"/>
              <a:t>13: </a:t>
            </a:r>
            <a:r>
              <a:rPr lang="en-US" sz="1600" dirty="0"/>
              <a:t>Nautilus, </a:t>
            </a:r>
            <a:r>
              <a:rPr lang="el-GR" sz="1600" dirty="0"/>
              <a:t>δομή σώματος. </a:t>
            </a:r>
            <a:r>
              <a:rPr lang="en-US" sz="1600" dirty="0"/>
              <a:t>Copyright 2010, </a:t>
            </a:r>
            <a:r>
              <a:rPr lang="el-GR" sz="1600" dirty="0"/>
              <a:t>Εκδόσεις </a:t>
            </a:r>
            <a:r>
              <a:rPr lang="en-US" sz="1600" dirty="0"/>
              <a:t>Utopia </a:t>
            </a:r>
            <a:r>
              <a:rPr lang="el-GR" sz="1600" dirty="0"/>
              <a:t>Ε.Π.Ε.  Πηγή: </a:t>
            </a:r>
            <a:r>
              <a:rPr lang="en-US" sz="1600" dirty="0" err="1"/>
              <a:t>C.P.Hickman</a:t>
            </a:r>
            <a:r>
              <a:rPr lang="en-US" sz="1600" dirty="0"/>
              <a:t> Jr, </a:t>
            </a:r>
            <a:r>
              <a:rPr lang="en-US" sz="1600" dirty="0" err="1"/>
              <a:t>L.S.Roberts</a:t>
            </a:r>
            <a:r>
              <a:rPr lang="en-US" sz="1600" dirty="0"/>
              <a:t>, </a:t>
            </a:r>
            <a:r>
              <a:rPr lang="en-US" sz="1600" dirty="0" err="1"/>
              <a:t>S.L.Keen</a:t>
            </a:r>
            <a:r>
              <a:rPr lang="en-US" sz="1600" dirty="0"/>
              <a:t>, </a:t>
            </a:r>
            <a:r>
              <a:rPr lang="en-US" sz="1600" dirty="0" err="1"/>
              <a:t>A.Larson</a:t>
            </a:r>
            <a:r>
              <a:rPr lang="en-US" sz="1600" dirty="0"/>
              <a:t>, </a:t>
            </a:r>
            <a:r>
              <a:rPr lang="en-US" sz="1600" dirty="0" err="1"/>
              <a:t>H.L’Anson</a:t>
            </a:r>
            <a:r>
              <a:rPr lang="en-US" sz="1600" dirty="0"/>
              <a:t>, </a:t>
            </a:r>
            <a:r>
              <a:rPr lang="en-US" sz="1600" dirty="0" err="1"/>
              <a:t>D.J.Eisenhour</a:t>
            </a:r>
            <a:r>
              <a:rPr lang="el-GR" sz="1600" dirty="0"/>
              <a:t>, Ζωολογία: Ολοκληρωμένες Αρχές, Εκδόσεις </a:t>
            </a:r>
            <a:r>
              <a:rPr lang="en-US" sz="1600" dirty="0"/>
              <a:t>Utopia </a:t>
            </a:r>
            <a:r>
              <a:rPr lang="el-GR" sz="1600" dirty="0"/>
              <a:t>Ε.Π.Ε.  </a:t>
            </a:r>
            <a:r>
              <a:rPr lang="en-US" sz="1600" dirty="0"/>
              <a:t>ISBN: 978-960-99280-2-1</a:t>
            </a:r>
            <a:r>
              <a:rPr lang="el-GR" sz="1600" dirty="0"/>
              <a:t>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el-GR" sz="1600" b="1" dirty="0" smtClean="0"/>
              <a:t>Εικόνα </a:t>
            </a:r>
            <a:r>
              <a:rPr lang="el-GR" sz="1600" b="1" dirty="0"/>
              <a:t>14: </a:t>
            </a:r>
            <a:r>
              <a:rPr lang="en-US" sz="1600" dirty="0"/>
              <a:t>Nautilus, </a:t>
            </a:r>
            <a:r>
              <a:rPr lang="el-GR" sz="1600" dirty="0"/>
              <a:t>δομή σώματος. </a:t>
            </a:r>
            <a:r>
              <a:rPr lang="en-US" sz="1600" dirty="0"/>
              <a:t>Copyright 2010, </a:t>
            </a:r>
            <a:r>
              <a:rPr lang="el-GR" sz="1600" dirty="0"/>
              <a:t>Εκδόσεις </a:t>
            </a:r>
            <a:r>
              <a:rPr lang="en-US" sz="1600" dirty="0"/>
              <a:t>Utopia </a:t>
            </a:r>
            <a:r>
              <a:rPr lang="el-GR" sz="1600" dirty="0"/>
              <a:t>Ε.Π.Ε.  Πηγή: </a:t>
            </a:r>
            <a:r>
              <a:rPr lang="en-US" sz="1600" dirty="0" err="1"/>
              <a:t>C.P.Hickman</a:t>
            </a:r>
            <a:r>
              <a:rPr lang="en-US" sz="1600" dirty="0"/>
              <a:t> Jr, </a:t>
            </a:r>
            <a:r>
              <a:rPr lang="en-US" sz="1600" dirty="0" err="1"/>
              <a:t>L.S.Roberts</a:t>
            </a:r>
            <a:r>
              <a:rPr lang="en-US" sz="1600" dirty="0"/>
              <a:t>, </a:t>
            </a:r>
            <a:r>
              <a:rPr lang="en-US" sz="1600" dirty="0" err="1"/>
              <a:t>S.L.Keen</a:t>
            </a:r>
            <a:r>
              <a:rPr lang="en-US" sz="1600" dirty="0"/>
              <a:t>, </a:t>
            </a:r>
            <a:r>
              <a:rPr lang="en-US" sz="1600" dirty="0" err="1"/>
              <a:t>A.Larson</a:t>
            </a:r>
            <a:r>
              <a:rPr lang="en-US" sz="1600" dirty="0"/>
              <a:t>, </a:t>
            </a:r>
            <a:r>
              <a:rPr lang="en-US" sz="1600" dirty="0" err="1"/>
              <a:t>H.L’Anson</a:t>
            </a:r>
            <a:r>
              <a:rPr lang="en-US" sz="1600" dirty="0"/>
              <a:t>, </a:t>
            </a:r>
            <a:r>
              <a:rPr lang="en-US" sz="1600" dirty="0" err="1"/>
              <a:t>D.J.Eisenhour</a:t>
            </a:r>
            <a:r>
              <a:rPr lang="el-GR" sz="1600" dirty="0"/>
              <a:t>, Ζωολογία: Ολοκληρωμένες Αρχές, Εκδόσεις </a:t>
            </a:r>
            <a:r>
              <a:rPr lang="en-US" sz="1600" dirty="0"/>
              <a:t>Utopia </a:t>
            </a:r>
            <a:r>
              <a:rPr lang="el-GR" sz="1600" dirty="0"/>
              <a:t>Ε.Π.Ε.  </a:t>
            </a:r>
            <a:r>
              <a:rPr lang="en-US" sz="1600" dirty="0"/>
              <a:t>ISBN: 978-960-99280-2-1</a:t>
            </a:r>
            <a:r>
              <a:rPr lang="el-GR" sz="1600" dirty="0"/>
              <a:t>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l-GR" sz="1600" b="1" dirty="0" smtClean="0"/>
              <a:t>Εικόνα </a:t>
            </a:r>
            <a:r>
              <a:rPr lang="el-GR" sz="1600" b="1" dirty="0"/>
              <a:t>15: </a:t>
            </a:r>
            <a:r>
              <a:rPr lang="en-US" sz="1600" dirty="0"/>
              <a:t>Nautilus</a:t>
            </a:r>
            <a:r>
              <a:rPr lang="el-GR" sz="1600" dirty="0"/>
              <a:t>, λεπτομέρεια δομής σώματος. </a:t>
            </a:r>
            <a:r>
              <a:rPr lang="en-US" sz="1600" dirty="0" err="1" smtClean="0"/>
              <a:t>Biolog</a:t>
            </a:r>
            <a:r>
              <a:rPr lang="fr-FR" sz="1600" dirty="0" smtClean="0"/>
              <a:t>y </a:t>
            </a:r>
            <a:r>
              <a:rPr lang="en-US" sz="1600" dirty="0" smtClean="0"/>
              <a:t>of the Invertebrates. Third Edition. Jan A. </a:t>
            </a:r>
            <a:r>
              <a:rPr lang="en-US" sz="1600" dirty="0" err="1" smtClean="0"/>
              <a:t>Pechnik</a:t>
            </a:r>
            <a:r>
              <a:rPr lang="en-US" sz="1600" dirty="0" smtClean="0"/>
              <a:t> Tufts University. Wm. C. Brown Publishers.</a:t>
            </a:r>
            <a:r>
              <a:rPr lang="el-GR" sz="1600" dirty="0" smtClean="0"/>
              <a:t>.</a:t>
            </a:r>
            <a:endParaRPr lang="el-GR" sz="1600" dirty="0"/>
          </a:p>
          <a:p>
            <a:pPr marL="0" indent="0">
              <a:spcBef>
                <a:spcPts val="600"/>
              </a:spcBef>
              <a:buNone/>
            </a:pPr>
            <a:r>
              <a:rPr lang="el-GR" sz="1600" b="1" dirty="0" smtClean="0"/>
              <a:t>Εικόνα 16: </a:t>
            </a:r>
            <a:r>
              <a:rPr lang="el-GR" sz="1600" dirty="0"/>
              <a:t>Όστρακο σουπιάς. </a:t>
            </a:r>
            <a:r>
              <a:rPr lang="fr-FR" sz="1600" dirty="0"/>
              <a:t>Copyright Flickr</a:t>
            </a:r>
            <a:r>
              <a:rPr lang="en-US" sz="1600" dirty="0"/>
              <a:t>. </a:t>
            </a:r>
            <a:r>
              <a:rPr lang="el-GR" sz="1600" dirty="0"/>
              <a:t>Σύνδεσμος: </a:t>
            </a:r>
            <a:r>
              <a:rPr lang="en-US" sz="1600" dirty="0"/>
              <a:t>https://www.flickr.com/photos/32161280@N06/3052287581</a:t>
            </a:r>
            <a:r>
              <a:rPr lang="el-GR" sz="1600" dirty="0"/>
              <a:t>. Πηγή: </a:t>
            </a:r>
            <a:r>
              <a:rPr lang="en-US" sz="1600" dirty="0"/>
              <a:t>https://www.flickr.com</a:t>
            </a:r>
            <a:r>
              <a:rPr lang="el-GR" sz="1600" dirty="0"/>
              <a:t>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l-GR" sz="1600" b="1" dirty="0" smtClean="0"/>
              <a:t>Εικόνα 17: </a:t>
            </a:r>
            <a:r>
              <a:rPr lang="el-GR" sz="1600" dirty="0"/>
              <a:t>Όστρακο σουπιάς, κάθετη τομή. </a:t>
            </a:r>
            <a:r>
              <a:rPr lang="en-US" sz="1600" dirty="0"/>
              <a:t>Copyright Hans-Joachim Schneider. All contents © copyright 1999-2015 Getty Images. All rights reserved.</a:t>
            </a:r>
            <a:r>
              <a:rPr lang="el-GR" sz="1600" dirty="0"/>
              <a:t> Σύνδεσμος: </a:t>
            </a:r>
            <a:r>
              <a:rPr lang="en-US" sz="1600" dirty="0"/>
              <a:t>http://www.gettyimages.com/detail/photo/cuttlebone-royalty-free-image/120756303</a:t>
            </a:r>
            <a:r>
              <a:rPr lang="el-GR" sz="1600" dirty="0"/>
              <a:t>. Πηγή: </a:t>
            </a:r>
            <a:r>
              <a:rPr lang="en-US" sz="1600" dirty="0"/>
              <a:t>http://www.gettyimages.com</a:t>
            </a:r>
            <a:r>
              <a:rPr lang="el-GR" sz="1600" dirty="0"/>
              <a:t> 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13: Μαλάκια. Διάλεξη 2η</a:t>
            </a:r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91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12" y="514971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b="1" dirty="0"/>
              <a:t>Σημείωμα Χρήσης </a:t>
            </a:r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b="1" dirty="0" smtClean="0"/>
              <a:t>Έργων Τρίτων</a:t>
            </a:r>
            <a:r>
              <a:rPr lang="en-US" b="1" dirty="0" smtClean="0"/>
              <a:t> (</a:t>
            </a:r>
            <a:r>
              <a:rPr lang="el-GR" b="1" dirty="0" smtClean="0"/>
              <a:t>4</a:t>
            </a:r>
            <a:r>
              <a:rPr lang="en-US" b="1" dirty="0" smtClean="0"/>
              <a:t>/</a:t>
            </a:r>
            <a:r>
              <a:rPr lang="el-GR" b="1" dirty="0" smtClean="0"/>
              <a:t>9</a:t>
            </a:r>
            <a:r>
              <a:rPr lang="en-US" b="1" dirty="0" smtClean="0"/>
              <a:t>)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195" y="1752532"/>
            <a:ext cx="8738267" cy="4853803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endParaRPr lang="en-US" sz="1600" b="1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el-GR" sz="1600" b="1" dirty="0" smtClean="0"/>
              <a:t>Εικόνα </a:t>
            </a:r>
            <a:r>
              <a:rPr lang="el-GR" sz="1600" b="1" dirty="0"/>
              <a:t>18: </a:t>
            </a:r>
            <a:r>
              <a:rPr lang="el-GR" sz="1600" dirty="0" err="1"/>
              <a:t>Τρισδιάσταση</a:t>
            </a:r>
            <a:r>
              <a:rPr lang="el-GR" sz="1600" dirty="0"/>
              <a:t> αναπαράσταση</a:t>
            </a:r>
            <a:r>
              <a:rPr lang="en-US" sz="1600" dirty="0"/>
              <a:t> µCT </a:t>
            </a:r>
            <a:r>
              <a:rPr lang="el-GR" sz="1600" dirty="0"/>
              <a:t>οστράκου σουπιάς. </a:t>
            </a:r>
            <a:r>
              <a:rPr lang="en-US" sz="1600" dirty="0"/>
              <a:t>Wikimedia Commons. Text is available under the Creative Commons Attribution/Share-Alike License; additional terms may apply. By using this site, you agree to the Terms of Use and Privacy Policy. </a:t>
            </a:r>
            <a:r>
              <a:rPr lang="el-GR" sz="1600" dirty="0"/>
              <a:t>Σύνδεσμος: </a:t>
            </a:r>
            <a:r>
              <a:rPr lang="en-US" sz="1600" dirty="0"/>
              <a:t>http://commons.wikimedia.org/wiki/File:3D_visualisation_of_%C2%B5CT-data_of_a_cuttlebone_01.jpg</a:t>
            </a:r>
            <a:r>
              <a:rPr lang="el-GR" sz="1600" dirty="0"/>
              <a:t>. Πηγή: </a:t>
            </a:r>
            <a:r>
              <a:rPr lang="en-US" sz="1600" dirty="0"/>
              <a:t>http://commons.wikimedia.org</a:t>
            </a:r>
            <a:endParaRPr lang="el-GR" sz="1600" dirty="0"/>
          </a:p>
          <a:p>
            <a:pPr marL="0" indent="0">
              <a:buNone/>
            </a:pPr>
            <a:r>
              <a:rPr lang="el-GR" sz="1600" b="1" dirty="0" smtClean="0"/>
              <a:t>Εικόνα </a:t>
            </a:r>
            <a:r>
              <a:rPr lang="el-GR" sz="1600" b="1" dirty="0"/>
              <a:t>19: </a:t>
            </a:r>
            <a:r>
              <a:rPr lang="el-GR" sz="1600" dirty="0" err="1"/>
              <a:t>Τρισδιάσταση</a:t>
            </a:r>
            <a:r>
              <a:rPr lang="el-GR" sz="1600" dirty="0"/>
              <a:t> αναπαράσταση</a:t>
            </a:r>
            <a:r>
              <a:rPr lang="en-US" sz="1600" dirty="0"/>
              <a:t> µCT </a:t>
            </a:r>
            <a:r>
              <a:rPr lang="el-GR" sz="1600" dirty="0"/>
              <a:t>οστράκου σουπιάς. </a:t>
            </a:r>
            <a:r>
              <a:rPr lang="en-US" sz="1600" dirty="0"/>
              <a:t>Wikimedia Commons. Text is available under the Creative Commons Attribution/Share-Alike License; additional terms may apply. By using this site, you agree to the Terms of Use and Privacy Policy. </a:t>
            </a:r>
            <a:r>
              <a:rPr lang="el-GR" sz="1600" dirty="0"/>
              <a:t>Σύνδεσμος: </a:t>
            </a:r>
            <a:r>
              <a:rPr lang="en-US" sz="1600" dirty="0"/>
              <a:t>http://commons.wikimedia.org/wiki/File:3D_visualisation_of_%C2%B5CT-data_of_a_cuttlebone_05.jpg</a:t>
            </a:r>
            <a:r>
              <a:rPr lang="el-GR" sz="1600" dirty="0"/>
              <a:t>. Πηγή: </a:t>
            </a:r>
            <a:r>
              <a:rPr lang="en-US" sz="1600" dirty="0"/>
              <a:t>http://commons.wikimedia.org</a:t>
            </a:r>
            <a:r>
              <a:rPr lang="el-GR" sz="1600" dirty="0"/>
              <a:t>. </a:t>
            </a:r>
          </a:p>
          <a:p>
            <a:pPr marL="0" indent="0">
              <a:buNone/>
            </a:pPr>
            <a:r>
              <a:rPr lang="el-GR" sz="1600" b="1" dirty="0" smtClean="0"/>
              <a:t>Εικόνα </a:t>
            </a:r>
            <a:r>
              <a:rPr lang="el-GR" sz="1600" b="1" dirty="0"/>
              <a:t>20: </a:t>
            </a:r>
            <a:r>
              <a:rPr lang="el-GR" sz="1600" dirty="0"/>
              <a:t>Στιγμιότυπο βίντεο εικόνων από δεδομένα μ</a:t>
            </a:r>
            <a:r>
              <a:rPr lang="en-US" sz="1600" dirty="0"/>
              <a:t>CT </a:t>
            </a:r>
            <a:r>
              <a:rPr lang="el-GR" sz="1600" dirty="0"/>
              <a:t>από όστρακο σουπιάς. </a:t>
            </a:r>
            <a:r>
              <a:rPr lang="en-US" sz="1600" dirty="0"/>
              <a:t>Title: Aligned flight through image stack of µCT-data of a cuttlebone, top view.ogg Author: </a:t>
            </a:r>
            <a:r>
              <a:rPr lang="en-US" sz="1600" dirty="0" err="1"/>
              <a:t>SecretDisc</a:t>
            </a:r>
            <a:r>
              <a:rPr lang="en-US" sz="1600" dirty="0"/>
              <a:t>. Date: 23 June 2011. Copyright Wikipedia the free encyclopedia. </a:t>
            </a:r>
            <a:r>
              <a:rPr lang="el-GR" sz="1600" dirty="0"/>
              <a:t>Σύνδεσμος: </a:t>
            </a:r>
            <a:r>
              <a:rPr lang="en-US" sz="1600" dirty="0"/>
              <a:t>https://en.wikipedia.org/wiki/Cuttlebone. </a:t>
            </a:r>
            <a:r>
              <a:rPr lang="el-GR" sz="1600" dirty="0"/>
              <a:t>Πηγή: </a:t>
            </a:r>
            <a:r>
              <a:rPr lang="en-US" sz="1600" dirty="0"/>
              <a:t>https://en.wikipedia.org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13: Μαλάκια. Διάλεξη 2η</a:t>
            </a:r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90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12" y="514971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b="1" dirty="0"/>
              <a:t>Σημείωμα Χρήσης </a:t>
            </a:r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b="1" dirty="0" smtClean="0"/>
              <a:t>Έργων Τρίτων</a:t>
            </a:r>
            <a:r>
              <a:rPr lang="en-US" b="1" dirty="0" smtClean="0"/>
              <a:t> (</a:t>
            </a:r>
            <a:r>
              <a:rPr lang="el-GR" b="1" dirty="0" smtClean="0"/>
              <a:t>5</a:t>
            </a:r>
            <a:r>
              <a:rPr lang="en-US" b="1" dirty="0" smtClean="0"/>
              <a:t>/</a:t>
            </a:r>
            <a:r>
              <a:rPr lang="el-GR" b="1" dirty="0" smtClean="0"/>
              <a:t>9</a:t>
            </a:r>
            <a:r>
              <a:rPr lang="en-US" b="1" dirty="0" smtClean="0"/>
              <a:t>)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344" y="1752532"/>
            <a:ext cx="8715118" cy="4853803"/>
          </a:xfrm>
        </p:spPr>
        <p:txBody>
          <a:bodyPr>
            <a:noAutofit/>
          </a:bodyPr>
          <a:lstStyle/>
          <a:p>
            <a:endParaRPr lang="en-US" sz="1600" b="1" dirty="0" smtClean="0"/>
          </a:p>
          <a:p>
            <a:pPr marL="0" indent="0">
              <a:buNone/>
            </a:pPr>
            <a:r>
              <a:rPr lang="el-GR" sz="1600" b="1" dirty="0" smtClean="0"/>
              <a:t>Εικόνα </a:t>
            </a:r>
            <a:r>
              <a:rPr lang="el-GR" sz="1600" b="1" dirty="0"/>
              <a:t>21: </a:t>
            </a:r>
            <a:r>
              <a:rPr lang="el-GR" sz="1600" dirty="0"/>
              <a:t>Χρωματοφόρο </a:t>
            </a:r>
            <a:r>
              <a:rPr lang="el-GR" sz="1600" dirty="0" err="1"/>
              <a:t>Κεφαλοπόδου</a:t>
            </a:r>
            <a:r>
              <a:rPr lang="el-GR" sz="1600" dirty="0"/>
              <a:t>. Τροποποιημένο σχέδιο από </a:t>
            </a:r>
            <a:r>
              <a:rPr lang="el-GR" sz="1600" dirty="0" err="1"/>
              <a:t>Clooney</a:t>
            </a:r>
            <a:r>
              <a:rPr lang="el-GR" sz="1600" dirty="0"/>
              <a:t> και </a:t>
            </a:r>
            <a:r>
              <a:rPr lang="el-GR" sz="1600" dirty="0" err="1"/>
              <a:t>Florey</a:t>
            </a:r>
            <a:r>
              <a:rPr lang="el-GR" sz="1600" dirty="0"/>
              <a:t>, 1968.</a:t>
            </a:r>
            <a:r>
              <a:rPr lang="fr-FR" sz="1600" dirty="0"/>
              <a:t> Copyright </a:t>
            </a:r>
            <a:r>
              <a:rPr lang="en-US" sz="1600" dirty="0"/>
              <a:t>©2015 Evergreen State College Archives and Special Collections (revised 02-04-2015). </a:t>
            </a:r>
            <a:r>
              <a:rPr lang="el-GR" sz="1600" dirty="0"/>
              <a:t>Σύνδεσμος: </a:t>
            </a:r>
            <a:r>
              <a:rPr lang="fr-FR" sz="1600" dirty="0"/>
              <a:t>http://archives.evergreen.edu/webpages/curricular/2011-2012/m2o1112/web/index3efc.html?printable=yes&amp;title=Cephalopods</a:t>
            </a:r>
            <a:r>
              <a:rPr lang="el-GR" sz="1600" dirty="0"/>
              <a:t>. Πηγή: </a:t>
            </a:r>
            <a:r>
              <a:rPr lang="fr-FR" sz="1600" dirty="0"/>
              <a:t>http://archives.evergreen.edu</a:t>
            </a:r>
            <a:r>
              <a:rPr lang="el-GR" sz="1600" dirty="0"/>
              <a:t>.</a:t>
            </a:r>
          </a:p>
          <a:p>
            <a:pPr marL="0" indent="0">
              <a:buNone/>
            </a:pPr>
            <a:r>
              <a:rPr lang="el-GR" sz="1600" b="1" dirty="0" smtClean="0"/>
              <a:t>Εικόνα </a:t>
            </a:r>
            <a:r>
              <a:rPr lang="el-GR" sz="1600" b="1" dirty="0"/>
              <a:t>22: </a:t>
            </a:r>
            <a:r>
              <a:rPr lang="el-GR" sz="1600" dirty="0"/>
              <a:t>Χρωματική προσαρμογή σουπιάς. </a:t>
            </a:r>
            <a:r>
              <a:rPr lang="en-US" sz="1600" dirty="0"/>
              <a:t>Copyright </a:t>
            </a:r>
            <a:r>
              <a:rPr lang="en-US" sz="1600" dirty="0" err="1"/>
              <a:t>Neuroland</a:t>
            </a:r>
            <a:r>
              <a:rPr lang="en-US" sz="1600" dirty="0"/>
              <a:t>-Art.   © 2004-2007. </a:t>
            </a:r>
            <a:r>
              <a:rPr lang="el-GR" sz="1600" dirty="0"/>
              <a:t>Σύνδεσμος:</a:t>
            </a:r>
            <a:r>
              <a:rPr lang="en-US" sz="1600" dirty="0"/>
              <a:t> http://www.bkneuroland.fr/articles.php?pg=893</a:t>
            </a:r>
            <a:r>
              <a:rPr lang="el-GR" sz="1600" dirty="0"/>
              <a:t>. Πηγή: </a:t>
            </a:r>
            <a:r>
              <a:rPr lang="en-US" sz="1600" dirty="0"/>
              <a:t>http://www.bkneuroland.f</a:t>
            </a:r>
            <a:r>
              <a:rPr lang="fr-FR" sz="1600" dirty="0"/>
              <a:t>r:</a:t>
            </a:r>
            <a:endParaRPr lang="el-GR" sz="1600" dirty="0"/>
          </a:p>
          <a:p>
            <a:pPr marL="0" indent="0">
              <a:buNone/>
            </a:pPr>
            <a:r>
              <a:rPr lang="el-GR" sz="1600" b="1" dirty="0" smtClean="0"/>
              <a:t>Εικόνα </a:t>
            </a:r>
            <a:r>
              <a:rPr lang="el-GR" sz="1600" b="1" dirty="0"/>
              <a:t>23: </a:t>
            </a:r>
            <a:r>
              <a:rPr lang="en-US" sz="1600" dirty="0"/>
              <a:t>B</a:t>
            </a:r>
            <a:r>
              <a:rPr lang="el-GR" sz="1600" dirty="0" err="1"/>
              <a:t>ιοφωσφορισμός</a:t>
            </a:r>
            <a:r>
              <a:rPr lang="el-GR" sz="1600" dirty="0"/>
              <a:t> </a:t>
            </a:r>
            <a:r>
              <a:rPr lang="el-GR" sz="1600" dirty="0" err="1"/>
              <a:t>Κεφαλόποδου</a:t>
            </a:r>
            <a:r>
              <a:rPr lang="el-GR" sz="1600" dirty="0"/>
              <a:t>. </a:t>
            </a:r>
            <a:r>
              <a:rPr lang="en-US" sz="1600" dirty="0"/>
              <a:t>Copyright </a:t>
            </a:r>
            <a:r>
              <a:rPr lang="en-US" sz="1600" dirty="0" err="1"/>
              <a:t>DeepSeaPhotography.Com</a:t>
            </a:r>
            <a:r>
              <a:rPr lang="en-US" sz="1600" dirty="0"/>
              <a:t> </a:t>
            </a:r>
            <a:r>
              <a:rPr lang="el-GR" sz="1600" dirty="0"/>
              <a:t>Σύνδεσμος: </a:t>
            </a:r>
            <a:r>
              <a:rPr lang="en-US" sz="1600" dirty="0"/>
              <a:t>http://news.wikinut.com/img/1_rt0iv7syqixd38/A-luminescent-squid</a:t>
            </a:r>
            <a:r>
              <a:rPr lang="el-GR" sz="1600" dirty="0"/>
              <a:t>.  Πηγή: </a:t>
            </a:r>
            <a:r>
              <a:rPr lang="en-US" sz="1600" dirty="0"/>
              <a:t>http://news.wikinut.com/~veenh/news</a:t>
            </a:r>
            <a:endParaRPr lang="el-GR" sz="16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el-GR" sz="1600" b="1" dirty="0" smtClean="0"/>
              <a:t>Εικόνα </a:t>
            </a:r>
            <a:r>
              <a:rPr lang="el-GR" sz="1600" b="1" dirty="0"/>
              <a:t>24: </a:t>
            </a:r>
            <a:r>
              <a:rPr lang="el-GR" sz="1600" dirty="0"/>
              <a:t>Φωτοφόρα όργανα </a:t>
            </a:r>
            <a:r>
              <a:rPr lang="el-GR" sz="1600" dirty="0" err="1"/>
              <a:t>βαθύβιων</a:t>
            </a:r>
            <a:r>
              <a:rPr lang="el-GR" sz="1600" dirty="0"/>
              <a:t> καλαμαριών. </a:t>
            </a:r>
            <a:r>
              <a:rPr lang="en-US" sz="1600" dirty="0"/>
              <a:t>Copyright Saunders College Publishing/Harcourt Brace (1987). </a:t>
            </a:r>
            <a:r>
              <a:rPr lang="el-GR" sz="1600" dirty="0"/>
              <a:t>Πηγή: </a:t>
            </a:r>
            <a:r>
              <a:rPr lang="en-US" sz="1600" dirty="0"/>
              <a:t>Robert D. Barnes</a:t>
            </a:r>
            <a:r>
              <a:rPr lang="el-GR" sz="1600" dirty="0"/>
              <a:t>, </a:t>
            </a:r>
            <a:r>
              <a:rPr lang="en-US" sz="1600" dirty="0"/>
              <a:t>Invertebrate Zoology</a:t>
            </a:r>
            <a:r>
              <a:rPr lang="el-GR" sz="1600" dirty="0"/>
              <a:t> 5</a:t>
            </a:r>
            <a:r>
              <a:rPr lang="en-US" sz="1600" baseline="30000" dirty="0" err="1"/>
              <a:t>th</a:t>
            </a:r>
            <a:r>
              <a:rPr lang="en-US" sz="1600" dirty="0"/>
              <a:t> edition. ISBN 0-030-008914-X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13: Μαλάκια. Διάλεξη 2η</a:t>
            </a:r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09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12" y="514971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b="1" dirty="0"/>
              <a:t>Σημείωμα Χρήσης </a:t>
            </a:r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b="1" dirty="0" smtClean="0"/>
              <a:t>Έργων Τρίτων</a:t>
            </a:r>
            <a:r>
              <a:rPr lang="en-US" b="1" dirty="0" smtClean="0"/>
              <a:t> (</a:t>
            </a:r>
            <a:r>
              <a:rPr lang="el-GR" b="1" dirty="0" smtClean="0"/>
              <a:t>6</a:t>
            </a:r>
            <a:r>
              <a:rPr lang="en-US" b="1" dirty="0" smtClean="0"/>
              <a:t>/</a:t>
            </a:r>
            <a:r>
              <a:rPr lang="el-GR" b="1" dirty="0" smtClean="0"/>
              <a:t>9</a:t>
            </a:r>
            <a:r>
              <a:rPr lang="en-US" b="1" dirty="0" smtClean="0"/>
              <a:t>)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919" y="1752532"/>
            <a:ext cx="8703543" cy="485380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600" b="1" dirty="0" smtClean="0"/>
          </a:p>
          <a:p>
            <a:pPr marL="0" indent="0">
              <a:buNone/>
            </a:pPr>
            <a:r>
              <a:rPr lang="el-GR" sz="1600" b="1" dirty="0" smtClean="0"/>
              <a:t>Εικόνα </a:t>
            </a:r>
            <a:r>
              <a:rPr lang="el-GR" sz="1600" b="1" dirty="0"/>
              <a:t>25: </a:t>
            </a:r>
            <a:r>
              <a:rPr lang="el-GR" sz="1600" dirty="0"/>
              <a:t>Βιοφωσφορισμός σε καλαμάρι. </a:t>
            </a:r>
            <a:r>
              <a:rPr lang="en-US" sz="1600" dirty="0" err="1"/>
              <a:t>Photocomp</a:t>
            </a:r>
            <a:r>
              <a:rPr lang="en-US" sz="1600" dirty="0"/>
              <a:t> December '07 - Open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600" dirty="0"/>
              <a:t>Contributed by </a:t>
            </a:r>
            <a:r>
              <a:rPr lang="en-US" sz="1600" dirty="0" err="1"/>
              <a:t>J_deGuzman</a:t>
            </a:r>
            <a:r>
              <a:rPr lang="en-US" sz="1600" dirty="0"/>
              <a:t> 2007-12-21</a:t>
            </a:r>
            <a:r>
              <a:rPr lang="el-GR" sz="1600" dirty="0"/>
              <a:t>. </a:t>
            </a:r>
            <a:r>
              <a:rPr lang="fr-FR" sz="1600" dirty="0"/>
              <a:t>Copyright </a:t>
            </a:r>
            <a:r>
              <a:rPr lang="fr-FR" sz="1600" dirty="0" err="1"/>
              <a:t>Unde</a:t>
            </a:r>
            <a:r>
              <a:rPr lang="en-US" sz="1600" dirty="0"/>
              <a:t>rwater.com.au. </a:t>
            </a:r>
            <a:r>
              <a:rPr lang="el-GR" sz="1600" dirty="0"/>
              <a:t>Σύνδεσμος: </a:t>
            </a:r>
            <a:r>
              <a:rPr lang="en-US" sz="1600" dirty="0"/>
              <a:t>https://underwater.com.au/image/id/7729</a:t>
            </a:r>
            <a:r>
              <a:rPr lang="el-GR" sz="1600" dirty="0"/>
              <a:t>. Πηγή: </a:t>
            </a:r>
            <a:r>
              <a:rPr lang="en-US" sz="1600" dirty="0"/>
              <a:t>https://underwater.com.au</a:t>
            </a:r>
            <a:r>
              <a:rPr lang="el-GR" sz="1600" dirty="0"/>
              <a:t>.</a:t>
            </a:r>
            <a:endParaRPr lang="en-US" sz="1600" dirty="0"/>
          </a:p>
          <a:p>
            <a:pPr marL="0" indent="0">
              <a:buNone/>
            </a:pPr>
            <a:r>
              <a:rPr lang="el-GR" sz="1600" b="1" dirty="0" smtClean="0"/>
              <a:t>Εικόνα </a:t>
            </a:r>
            <a:r>
              <a:rPr lang="el-GR" sz="1600" b="1" dirty="0"/>
              <a:t>26:</a:t>
            </a:r>
            <a:r>
              <a:rPr lang="fr-FR" sz="1600" b="1" dirty="0"/>
              <a:t> </a:t>
            </a:r>
            <a:r>
              <a:rPr lang="fr-FR" sz="1600" dirty="0"/>
              <a:t>B</a:t>
            </a:r>
            <a:r>
              <a:rPr lang="el-GR" sz="1600" dirty="0" err="1"/>
              <a:t>ιοφωσφορισμός</a:t>
            </a:r>
            <a:r>
              <a:rPr lang="el-GR" sz="1600" dirty="0"/>
              <a:t> σε καλαμάρι. </a:t>
            </a:r>
            <a:r>
              <a:rPr lang="en-US" sz="1600" dirty="0"/>
              <a:t>Copyright</a:t>
            </a:r>
            <a:r>
              <a:rPr lang="el-GR" sz="1600" dirty="0"/>
              <a:t> </a:t>
            </a:r>
            <a:r>
              <a:rPr lang="en-US" sz="1600" dirty="0"/>
              <a:t>HDWALLFREE.com © 2014</a:t>
            </a:r>
            <a:r>
              <a:rPr lang="el-GR" sz="1600" dirty="0"/>
              <a:t>. </a:t>
            </a:r>
            <a:r>
              <a:rPr lang="en-US" sz="1600" dirty="0"/>
              <a:t> </a:t>
            </a:r>
            <a:r>
              <a:rPr lang="el-GR" sz="1600" dirty="0"/>
              <a:t>Σύνδεσμος: </a:t>
            </a:r>
            <a:r>
              <a:rPr lang="en-US" sz="1600" dirty="0"/>
              <a:t>http://www.hdwallfree.com/squid-desktop-hd-wallpapers/</a:t>
            </a:r>
            <a:r>
              <a:rPr lang="el-GR" sz="1600" dirty="0"/>
              <a:t>. Πηγή: </a:t>
            </a:r>
            <a:r>
              <a:rPr lang="en-US" sz="1600" dirty="0"/>
              <a:t>http://www.hdwallfree.com</a:t>
            </a:r>
            <a:r>
              <a:rPr lang="el-GR" sz="1600" dirty="0"/>
              <a:t>.</a:t>
            </a:r>
          </a:p>
          <a:p>
            <a:pPr marL="0" indent="0">
              <a:buNone/>
            </a:pPr>
            <a:r>
              <a:rPr lang="el-GR" sz="1600" b="1" dirty="0" smtClean="0"/>
              <a:t>Εικόνα </a:t>
            </a:r>
            <a:r>
              <a:rPr lang="el-GR" sz="1600" b="1" dirty="0"/>
              <a:t>27: </a:t>
            </a:r>
            <a:r>
              <a:rPr lang="el-GR" sz="1600" dirty="0"/>
              <a:t>Αυγά σουπιάς. </a:t>
            </a:r>
            <a:r>
              <a:rPr lang="fr-FR" sz="1600" dirty="0"/>
              <a:t>Copyright </a:t>
            </a:r>
            <a:r>
              <a:rPr lang="en-US" sz="1600" dirty="0" err="1"/>
              <a:t>Lymebay</a:t>
            </a:r>
            <a:r>
              <a:rPr lang="en-US" sz="1600" dirty="0"/>
              <a:t> Fisheries and Conservation Reserve</a:t>
            </a:r>
            <a:r>
              <a:rPr lang="el-GR" sz="1600" dirty="0"/>
              <a:t>. Σύνδεσμος: </a:t>
            </a:r>
            <a:r>
              <a:rPr lang="en-US" sz="1600" dirty="0"/>
              <a:t>http://www.lymebayreserve.co.uk/marine-life/</a:t>
            </a:r>
            <a:r>
              <a:rPr lang="el-GR" sz="1600" dirty="0"/>
              <a:t>. Πηγή: </a:t>
            </a:r>
            <a:r>
              <a:rPr lang="en-US" sz="1600" dirty="0"/>
              <a:t>http://www.lymebayreserve.co.uk</a:t>
            </a:r>
            <a:r>
              <a:rPr lang="el-GR" sz="1600" dirty="0"/>
              <a:t>.</a:t>
            </a:r>
            <a:endParaRPr lang="en-US" sz="16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el-GR" sz="1600" b="1" dirty="0" smtClean="0"/>
              <a:t>Εικόνα </a:t>
            </a:r>
            <a:r>
              <a:rPr lang="el-GR" sz="1600" b="1" dirty="0"/>
              <a:t>28: </a:t>
            </a:r>
            <a:r>
              <a:rPr lang="el-GR" sz="1600" dirty="0"/>
              <a:t>Νεαρό άτομο σουπιάς. </a:t>
            </a:r>
            <a:r>
              <a:rPr lang="fr-FR" sz="1600" dirty="0"/>
              <a:t>Copyright</a:t>
            </a:r>
            <a:r>
              <a:rPr lang="el-GR" sz="1600" dirty="0"/>
              <a:t>: </a:t>
            </a:r>
            <a:r>
              <a:rPr lang="en-US" sz="1600" dirty="0"/>
              <a:t>Images by David Fenwick. An educational resource dedicated mainly to the photography and diversity of marine life that is found in the coastal waters and </a:t>
            </a:r>
            <a:r>
              <a:rPr lang="en-US" sz="1600" dirty="0" err="1"/>
              <a:t>rockpools</a:t>
            </a:r>
            <a:r>
              <a:rPr lang="en-US" sz="1600" dirty="0"/>
              <a:t> of south-west England.</a:t>
            </a:r>
            <a:r>
              <a:rPr lang="el-GR" sz="1600" dirty="0"/>
              <a:t> Σύνδεσμος: </a:t>
            </a:r>
            <a:r>
              <a:rPr lang="en-US" sz="1600" dirty="0"/>
              <a:t>http://www.aphotomarine.com/cephalopod_sepia_officinalis_common_cuttlefish.html</a:t>
            </a:r>
            <a:r>
              <a:rPr lang="el-GR" sz="1600" dirty="0"/>
              <a:t>. Πηγή:</a:t>
            </a:r>
            <a:r>
              <a:rPr lang="en-US" sz="1600" dirty="0"/>
              <a:t>http://www.aphotomarine.com</a:t>
            </a:r>
            <a:r>
              <a:rPr lang="el-GR" sz="1600" dirty="0" smtClean="0"/>
              <a:t>.</a:t>
            </a:r>
            <a:endParaRPr lang="el-GR" sz="160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13: Μαλάκια. Διάλεξη 2η</a:t>
            </a:r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39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12" y="514971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b="1" dirty="0"/>
              <a:t>Σημείωμα Χρήσης </a:t>
            </a:r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b="1" dirty="0" smtClean="0"/>
              <a:t>Έργων Τρίτων</a:t>
            </a:r>
            <a:r>
              <a:rPr lang="en-US" b="1" dirty="0" smtClean="0"/>
              <a:t> (</a:t>
            </a:r>
            <a:r>
              <a:rPr lang="el-GR" b="1" dirty="0" smtClean="0"/>
              <a:t>7</a:t>
            </a:r>
            <a:r>
              <a:rPr lang="en-US" b="1" dirty="0" smtClean="0"/>
              <a:t>/</a:t>
            </a:r>
            <a:r>
              <a:rPr lang="el-GR" b="1" dirty="0" smtClean="0"/>
              <a:t>9</a:t>
            </a:r>
            <a:r>
              <a:rPr lang="en-US" b="1" dirty="0" smtClean="0"/>
              <a:t>)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344" y="1752532"/>
            <a:ext cx="8715118" cy="485380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None/>
              <a:defRPr/>
            </a:pPr>
            <a:endParaRPr lang="en-US" sz="1600" b="1" dirty="0" smtClean="0"/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  <a:defRPr/>
            </a:pPr>
            <a:r>
              <a:rPr lang="el-GR" sz="1600" b="1" dirty="0" smtClean="0"/>
              <a:t>Εικόνα </a:t>
            </a:r>
            <a:r>
              <a:rPr lang="el-GR" sz="1600" b="1" dirty="0"/>
              <a:t>29: </a:t>
            </a:r>
            <a:r>
              <a:rPr lang="el-GR" sz="1600" dirty="0"/>
              <a:t>Κοινή σουπιά σε αμυντική θέση. </a:t>
            </a:r>
            <a:r>
              <a:rPr lang="en-US" sz="1600" dirty="0"/>
              <a:t>Copyright © Jean </a:t>
            </a:r>
            <a:r>
              <a:rPr lang="en-US" sz="1600" dirty="0" err="1"/>
              <a:t>Lecomte</a:t>
            </a:r>
            <a:r>
              <a:rPr lang="en-US" sz="1600" dirty="0"/>
              <a:t> / </a:t>
            </a:r>
            <a:r>
              <a:rPr lang="en-US" sz="1600" dirty="0" err="1"/>
              <a:t>Biosphoto</a:t>
            </a:r>
            <a:endParaRPr lang="en-US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l-GR" sz="1600" dirty="0"/>
              <a:t>Σύνδεσμος: </a:t>
            </a:r>
            <a:r>
              <a:rPr lang="en-US" sz="1600" dirty="0"/>
              <a:t>http://www.arkive.org/common-cuttlefish/sepia-officinalis/photos.html</a:t>
            </a:r>
            <a:r>
              <a:rPr lang="el-GR" sz="1600" dirty="0"/>
              <a:t>. Πηγή: </a:t>
            </a:r>
            <a:r>
              <a:rPr lang="en-US" sz="1600" dirty="0"/>
              <a:t>http://www.arkive.org</a:t>
            </a:r>
            <a:r>
              <a:rPr lang="el-GR" sz="1600" dirty="0"/>
              <a:t>.</a:t>
            </a:r>
            <a:endParaRPr lang="en-US" sz="1600" dirty="0"/>
          </a:p>
          <a:p>
            <a:pPr marL="0" indent="0">
              <a:buNone/>
            </a:pPr>
            <a:r>
              <a:rPr lang="el-GR" sz="1600" b="1" dirty="0" smtClean="0"/>
              <a:t>Εικόνα </a:t>
            </a:r>
            <a:r>
              <a:rPr lang="el-GR" sz="1600" b="1" dirty="0"/>
              <a:t>30: </a:t>
            </a:r>
            <a:r>
              <a:rPr lang="en-US" sz="1600" dirty="0" err="1"/>
              <a:t>Argonauta</a:t>
            </a:r>
            <a:r>
              <a:rPr lang="en-US" sz="1600" dirty="0"/>
              <a:t> </a:t>
            </a:r>
            <a:r>
              <a:rPr lang="en-US" sz="1600" dirty="0" err="1"/>
              <a:t>argo</a:t>
            </a:r>
            <a:r>
              <a:rPr lang="en-US" sz="1600" dirty="0"/>
              <a:t> </a:t>
            </a:r>
            <a:r>
              <a:rPr lang="el-GR" sz="1600" dirty="0"/>
              <a:t>θηλυκό με θήκη αυγών. </a:t>
            </a:r>
            <a:r>
              <a:rPr lang="fr-FR" sz="1600" dirty="0"/>
              <a:t>Copyright </a:t>
            </a:r>
            <a:r>
              <a:rPr lang="en-US" sz="1600" dirty="0"/>
              <a:t>© 2001-2015 </a:t>
            </a:r>
            <a:r>
              <a:rPr lang="en-US" sz="1600" dirty="0" err="1"/>
              <a:t>Softpedia</a:t>
            </a:r>
            <a:r>
              <a:rPr lang="en-US" sz="1600" dirty="0"/>
              <a:t>. All rights reserved. </a:t>
            </a:r>
            <a:r>
              <a:rPr lang="en-US" sz="1600" dirty="0" err="1"/>
              <a:t>Softpedia</a:t>
            </a:r>
            <a:r>
              <a:rPr lang="en-US" sz="1600" dirty="0"/>
              <a:t>® and the </a:t>
            </a:r>
            <a:r>
              <a:rPr lang="en-US" sz="1600" dirty="0" err="1"/>
              <a:t>Softpedia</a:t>
            </a:r>
            <a:r>
              <a:rPr lang="en-US" sz="1600" dirty="0"/>
              <a:t>® logo are registered trademarks of </a:t>
            </a:r>
            <a:r>
              <a:rPr lang="en-US" sz="1600" dirty="0" err="1"/>
              <a:t>SoftNews</a:t>
            </a:r>
            <a:r>
              <a:rPr lang="en-US" sz="1600" dirty="0"/>
              <a:t> NET SRL. </a:t>
            </a:r>
            <a:r>
              <a:rPr lang="el-GR" sz="1600" dirty="0"/>
              <a:t>Σύνδεσμος: </a:t>
            </a:r>
            <a:r>
              <a:rPr lang="fr-FR" sz="1600" dirty="0"/>
              <a:t>http://archive.news.softpedia.com/news/10-Amazing-Things-About-Octopuses-58466.shtml</a:t>
            </a:r>
            <a:r>
              <a:rPr lang="el-GR" sz="1600" dirty="0"/>
              <a:t>. Πηγή: </a:t>
            </a:r>
            <a:r>
              <a:rPr lang="fr-FR" sz="1600" dirty="0"/>
              <a:t>http://archive.news.softpedia.com</a:t>
            </a:r>
            <a:r>
              <a:rPr lang="el-GR" sz="1600" dirty="0"/>
              <a:t>.</a:t>
            </a:r>
            <a:endParaRPr lang="fr-FR" sz="1600" dirty="0"/>
          </a:p>
          <a:p>
            <a:pPr marL="0" indent="0">
              <a:buNone/>
            </a:pPr>
            <a:r>
              <a:rPr lang="el-GR" sz="1600" b="1" dirty="0" smtClean="0"/>
              <a:t>Εικόνα </a:t>
            </a:r>
            <a:r>
              <a:rPr lang="el-GR" sz="1600" b="1" dirty="0"/>
              <a:t>31: </a:t>
            </a:r>
            <a:r>
              <a:rPr lang="el-GR" sz="1600" dirty="0"/>
              <a:t>Η κοινή σουπιά</a:t>
            </a:r>
            <a:r>
              <a:rPr lang="en-US" sz="1600" dirty="0"/>
              <a:t> </a:t>
            </a:r>
            <a:r>
              <a:rPr lang="en-US" sz="1600" i="1" dirty="0"/>
              <a:t>Sepia </a:t>
            </a:r>
            <a:r>
              <a:rPr lang="en-US" sz="1600" i="1" dirty="0" err="1"/>
              <a:t>officinalis</a:t>
            </a:r>
            <a:r>
              <a:rPr lang="en-US" sz="1600" dirty="0"/>
              <a:t>. </a:t>
            </a:r>
            <a:r>
              <a:rPr lang="fr-FR" sz="1600" dirty="0"/>
              <a:t>Copyright </a:t>
            </a:r>
            <a:r>
              <a:rPr lang="el-GR" sz="1600" dirty="0"/>
              <a:t>: </a:t>
            </a:r>
            <a:r>
              <a:rPr lang="en-US" sz="1600" dirty="0"/>
              <a:t>Image credit: © Tennessee Aquarium. </a:t>
            </a:r>
            <a:r>
              <a:rPr lang="el-GR" sz="1600" dirty="0"/>
              <a:t>Σύνδεσμος: </a:t>
            </a:r>
            <a:r>
              <a:rPr lang="en-US" sz="1600" dirty="0"/>
              <a:t>http://www.sci-news.com/biology/science-secrets-cuttlefish-01729.html</a:t>
            </a:r>
            <a:r>
              <a:rPr lang="el-GR" sz="1600" dirty="0"/>
              <a:t>. Πηγή:</a:t>
            </a:r>
            <a:r>
              <a:rPr lang="en-US" sz="1600" dirty="0"/>
              <a:t>http://www.sci-news.com</a:t>
            </a:r>
            <a:r>
              <a:rPr lang="el-GR" sz="1600" dirty="0"/>
              <a:t>.</a:t>
            </a:r>
          </a:p>
          <a:p>
            <a:pPr marL="0" indent="0">
              <a:buNone/>
            </a:pPr>
            <a:r>
              <a:rPr lang="el-GR" sz="1600" b="1" dirty="0" smtClean="0"/>
              <a:t>Εικόνα </a:t>
            </a:r>
            <a:r>
              <a:rPr lang="el-GR" sz="1600" b="1" dirty="0"/>
              <a:t>32:</a:t>
            </a:r>
            <a:r>
              <a:rPr lang="en-US" sz="1600" b="1" dirty="0"/>
              <a:t> </a:t>
            </a:r>
            <a:r>
              <a:rPr lang="el-GR" sz="1600" dirty="0"/>
              <a:t>Κοινό χταπόδι </a:t>
            </a:r>
            <a:r>
              <a:rPr lang="fr-FR" sz="1600" i="1" dirty="0" err="1"/>
              <a:t>Octopus</a:t>
            </a:r>
            <a:r>
              <a:rPr lang="fr-FR" sz="1600" i="1" dirty="0"/>
              <a:t> </a:t>
            </a:r>
            <a:r>
              <a:rPr lang="fr-FR" sz="1600" i="1" dirty="0" err="1"/>
              <a:t>vulg</a:t>
            </a:r>
            <a:r>
              <a:rPr lang="en-US" sz="1600" i="1" dirty="0" err="1"/>
              <a:t>aris</a:t>
            </a:r>
            <a:r>
              <a:rPr lang="en-US" sz="1600" dirty="0"/>
              <a:t>. © copyright 2015 FishFinder.gr All Rights Reserved. © </a:t>
            </a:r>
            <a:r>
              <a:rPr lang="en-US" sz="1600" dirty="0" err="1"/>
              <a:t>Dengine</a:t>
            </a:r>
            <a:r>
              <a:rPr lang="en-US" sz="1600" dirty="0"/>
              <a:t> v3 Powered by DCN Hellas. </a:t>
            </a:r>
            <a:r>
              <a:rPr lang="el-GR" sz="1600" dirty="0"/>
              <a:t>Σύνδεσμος: </a:t>
            </a:r>
            <a:r>
              <a:rPr lang="en-US" sz="1600" dirty="0"/>
              <a:t>http://www.fishfinder.gr/PhotoCatalog.asp?c=109-6-168</a:t>
            </a:r>
            <a:r>
              <a:rPr lang="el-GR" sz="1600" dirty="0"/>
              <a:t>. Πηγή: </a:t>
            </a:r>
            <a:r>
              <a:rPr lang="en-US" sz="1600" dirty="0"/>
              <a:t>http://</a:t>
            </a:r>
            <a:r>
              <a:rPr lang="en-US" sz="1600" dirty="0" smtClean="0"/>
              <a:t>www.fishfinder.gr</a:t>
            </a:r>
            <a:r>
              <a:rPr lang="el-GR" sz="1600" dirty="0" smtClean="0"/>
              <a:t>.</a:t>
            </a:r>
            <a:endParaRPr lang="en-US" sz="1600" dirty="0"/>
          </a:p>
          <a:p>
            <a:pPr marL="0" indent="0">
              <a:buNone/>
            </a:pPr>
            <a:endParaRPr lang="el-GR" sz="1600" dirty="0"/>
          </a:p>
          <a:p>
            <a:pPr marL="0" indent="0">
              <a:buNone/>
            </a:pPr>
            <a:endParaRPr lang="el-GR" sz="160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13: Μαλάκια. Διάλεξη 2η</a:t>
            </a:r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68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12" y="514971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b="1" dirty="0"/>
              <a:t>Σημείωμα Χρήσης </a:t>
            </a:r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b="1" dirty="0" smtClean="0"/>
              <a:t>Έργων Τρίτων</a:t>
            </a:r>
            <a:r>
              <a:rPr lang="en-US" b="1" dirty="0" smtClean="0"/>
              <a:t> (</a:t>
            </a:r>
            <a:r>
              <a:rPr lang="el-GR" b="1" dirty="0" smtClean="0"/>
              <a:t>8</a:t>
            </a:r>
            <a:r>
              <a:rPr lang="en-US" b="1" dirty="0" smtClean="0"/>
              <a:t>/</a:t>
            </a:r>
            <a:r>
              <a:rPr lang="el-GR" b="1" dirty="0" smtClean="0"/>
              <a:t>9</a:t>
            </a:r>
            <a:r>
              <a:rPr lang="en-US" b="1" dirty="0" smtClean="0"/>
              <a:t>)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046" y="1752532"/>
            <a:ext cx="8761416" cy="485380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None/>
              <a:defRPr/>
            </a:pPr>
            <a:endParaRPr lang="en-US" sz="1600" b="1" dirty="0" smtClean="0"/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  <a:defRPr/>
            </a:pPr>
            <a:r>
              <a:rPr lang="el-GR" sz="1600" b="1" dirty="0" smtClean="0"/>
              <a:t>Εικόνα </a:t>
            </a:r>
            <a:r>
              <a:rPr lang="el-GR" sz="1600" b="1" dirty="0"/>
              <a:t>33:</a:t>
            </a:r>
            <a:r>
              <a:rPr lang="en-US" sz="1600" b="1" dirty="0"/>
              <a:t> </a:t>
            </a:r>
            <a:r>
              <a:rPr lang="el-GR" sz="1600" dirty="0"/>
              <a:t>Γιγαντιαίο καλαμάρι. </a:t>
            </a:r>
            <a:r>
              <a:rPr lang="en-US" sz="1600" dirty="0"/>
              <a:t>Copyright © 2015 </a:t>
            </a:r>
            <a:r>
              <a:rPr lang="en-US" sz="1600" dirty="0" err="1"/>
              <a:t>Polyvore</a:t>
            </a:r>
            <a:r>
              <a:rPr lang="el-GR" sz="1600" dirty="0"/>
              <a:t>. Σύνδεσμος:</a:t>
            </a:r>
            <a:r>
              <a:rPr lang="en-US" sz="1600" dirty="0"/>
              <a:t>http://www.polyvore.com/giant_squid/thing?context_id=2334168&amp;context_type=lookbook&amp;id=43456080</a:t>
            </a:r>
            <a:r>
              <a:rPr lang="el-GR" sz="1600" dirty="0"/>
              <a:t>. </a:t>
            </a:r>
            <a:r>
              <a:rPr lang="el-GR" sz="1600" dirty="0" smtClean="0"/>
              <a:t>Πηγή:</a:t>
            </a:r>
            <a:r>
              <a:rPr lang="en-US" sz="1600" dirty="0"/>
              <a:t>http://www.polyvore.com </a:t>
            </a:r>
            <a:r>
              <a:rPr lang="el-GR" sz="1600" dirty="0" smtClean="0"/>
              <a:t>.</a:t>
            </a:r>
            <a:endParaRPr lang="el-GR" sz="16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el-GR" sz="1600" b="1" dirty="0" smtClean="0"/>
              <a:t>Εικόνα </a:t>
            </a:r>
            <a:r>
              <a:rPr lang="el-GR" sz="1600" b="1" dirty="0"/>
              <a:t>34: </a:t>
            </a:r>
            <a:r>
              <a:rPr lang="el-GR" sz="1600" dirty="0"/>
              <a:t>Το </a:t>
            </a:r>
            <a:r>
              <a:rPr lang="el-GR" sz="1600" dirty="0" err="1"/>
              <a:t>βαμπιρόμορφο</a:t>
            </a:r>
            <a:r>
              <a:rPr lang="el-GR" sz="1600" dirty="0"/>
              <a:t> καλαμάρι. </a:t>
            </a:r>
            <a:r>
              <a:rPr lang="fr-FR" sz="1600" dirty="0"/>
              <a:t>Copyright</a:t>
            </a:r>
            <a:r>
              <a:rPr lang="en-US" sz="1600" dirty="0"/>
              <a:t> © 2004 MBARI</a:t>
            </a:r>
            <a:r>
              <a:rPr lang="el-GR" sz="1600" dirty="0"/>
              <a:t>. </a:t>
            </a:r>
            <a:r>
              <a:rPr lang="el-GR" sz="1600" dirty="0" err="1"/>
              <a:t>Σύνδεσμος:http</a:t>
            </a:r>
            <a:r>
              <a:rPr lang="el-GR" sz="1600" dirty="0"/>
              <a:t>://www.mbari.org/data/images/animals/Vampyroteuthis_infernalis.html. Πηγή: </a:t>
            </a:r>
            <a:r>
              <a:rPr lang="en-US" sz="1600" dirty="0"/>
              <a:t>http://www.mbari.org 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el-GR" sz="1600" b="1" dirty="0" smtClean="0"/>
              <a:t>Εικόνα </a:t>
            </a:r>
            <a:r>
              <a:rPr lang="el-GR" sz="1600" b="1" dirty="0"/>
              <a:t>35: </a:t>
            </a:r>
            <a:r>
              <a:rPr lang="el-GR" sz="1600" dirty="0"/>
              <a:t>Ομοταξίες Μαλακίων, προέλευση και σχετική αφθονία.</a:t>
            </a:r>
            <a:r>
              <a:rPr lang="en-US" sz="1600" dirty="0"/>
              <a:t> Copyright 2010, </a:t>
            </a:r>
            <a:r>
              <a:rPr lang="el-GR" sz="1600" dirty="0"/>
              <a:t>Εκδόσεις </a:t>
            </a:r>
            <a:r>
              <a:rPr lang="en-US" sz="1600" dirty="0"/>
              <a:t>Utopia </a:t>
            </a:r>
            <a:r>
              <a:rPr lang="el-GR" sz="1600" dirty="0"/>
              <a:t>Ε.Π.Ε.  Πηγή: </a:t>
            </a:r>
            <a:r>
              <a:rPr lang="en-US" sz="1600" dirty="0" err="1"/>
              <a:t>C.P.Hickman</a:t>
            </a:r>
            <a:r>
              <a:rPr lang="en-US" sz="1600" dirty="0"/>
              <a:t> Jr, </a:t>
            </a:r>
            <a:r>
              <a:rPr lang="en-US" sz="1600" dirty="0" err="1"/>
              <a:t>L.S.Roberts</a:t>
            </a:r>
            <a:r>
              <a:rPr lang="en-US" sz="1600" dirty="0"/>
              <a:t>, </a:t>
            </a:r>
            <a:r>
              <a:rPr lang="en-US" sz="1600" dirty="0" err="1"/>
              <a:t>S.L.Keen</a:t>
            </a:r>
            <a:r>
              <a:rPr lang="en-US" sz="1600" dirty="0"/>
              <a:t>, </a:t>
            </a:r>
            <a:r>
              <a:rPr lang="en-US" sz="1600" dirty="0" err="1"/>
              <a:t>A.Larson</a:t>
            </a:r>
            <a:r>
              <a:rPr lang="en-US" sz="1600" dirty="0"/>
              <a:t>, </a:t>
            </a:r>
            <a:r>
              <a:rPr lang="en-US" sz="1600" dirty="0" err="1"/>
              <a:t>H.L’Anson</a:t>
            </a:r>
            <a:r>
              <a:rPr lang="en-US" sz="1600" dirty="0"/>
              <a:t>, </a:t>
            </a:r>
            <a:r>
              <a:rPr lang="en-US" sz="1600" dirty="0" err="1"/>
              <a:t>D.J.Eisenhour</a:t>
            </a:r>
            <a:r>
              <a:rPr lang="el-GR" sz="1600" dirty="0"/>
              <a:t>, Ζωολογία: Ολοκληρωμένες Αρχές, Εκδόσεις </a:t>
            </a:r>
            <a:r>
              <a:rPr lang="en-US" sz="1600" dirty="0"/>
              <a:t>Utopia </a:t>
            </a:r>
            <a:r>
              <a:rPr lang="el-GR" sz="1600" dirty="0"/>
              <a:t>Ε.Π.Ε.  </a:t>
            </a:r>
            <a:r>
              <a:rPr lang="en-US" sz="1600" dirty="0"/>
              <a:t>ISBN: 978-960-99280-2-1</a:t>
            </a:r>
            <a:r>
              <a:rPr lang="el-GR" sz="1600" dirty="0"/>
              <a:t>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el-GR" sz="1600" b="1" dirty="0" smtClean="0"/>
              <a:t>Εικόνα </a:t>
            </a:r>
            <a:r>
              <a:rPr lang="el-GR" sz="1600" b="1" dirty="0"/>
              <a:t>36: </a:t>
            </a:r>
            <a:r>
              <a:rPr lang="el-GR" sz="1600" dirty="0" err="1"/>
              <a:t>Κλαδόγραμμα</a:t>
            </a:r>
            <a:r>
              <a:rPr lang="el-GR" sz="1600" dirty="0"/>
              <a:t> με υποθετικές σχέσεις μεταξύ των ομοταξιών των Μαλακίων. </a:t>
            </a:r>
            <a:r>
              <a:rPr lang="en-US" sz="1600" dirty="0"/>
              <a:t>Copyright 2010, </a:t>
            </a:r>
            <a:r>
              <a:rPr lang="el-GR" sz="1600" dirty="0"/>
              <a:t>Εκδόσεις </a:t>
            </a:r>
            <a:r>
              <a:rPr lang="en-US" sz="1600" dirty="0"/>
              <a:t>Utopia </a:t>
            </a:r>
            <a:r>
              <a:rPr lang="el-GR" sz="1600" dirty="0"/>
              <a:t>Ε.Π.Ε.  Πηγή: </a:t>
            </a:r>
            <a:r>
              <a:rPr lang="en-US" sz="1600" dirty="0" err="1"/>
              <a:t>C.P.Hickman</a:t>
            </a:r>
            <a:r>
              <a:rPr lang="en-US" sz="1600" dirty="0"/>
              <a:t> Jr, </a:t>
            </a:r>
            <a:r>
              <a:rPr lang="en-US" sz="1600" dirty="0" err="1"/>
              <a:t>L.S.Roberts</a:t>
            </a:r>
            <a:r>
              <a:rPr lang="en-US" sz="1600" dirty="0"/>
              <a:t>, </a:t>
            </a:r>
            <a:r>
              <a:rPr lang="en-US" sz="1600" dirty="0" err="1"/>
              <a:t>S.L.Keen</a:t>
            </a:r>
            <a:r>
              <a:rPr lang="en-US" sz="1600" dirty="0"/>
              <a:t>, </a:t>
            </a:r>
            <a:r>
              <a:rPr lang="en-US" sz="1600" dirty="0" err="1"/>
              <a:t>A.Larson</a:t>
            </a:r>
            <a:r>
              <a:rPr lang="en-US" sz="1600" dirty="0"/>
              <a:t>, </a:t>
            </a:r>
            <a:r>
              <a:rPr lang="en-US" sz="1600" dirty="0" err="1"/>
              <a:t>H.L’Anson</a:t>
            </a:r>
            <a:r>
              <a:rPr lang="en-US" sz="1600" dirty="0"/>
              <a:t>, </a:t>
            </a:r>
            <a:r>
              <a:rPr lang="en-US" sz="1600" dirty="0" err="1"/>
              <a:t>D.J.Eisenhour</a:t>
            </a:r>
            <a:r>
              <a:rPr lang="el-GR" sz="1600" dirty="0"/>
              <a:t>, Ζωολογία: Ολοκληρωμένες Αρχές, Εκδόσεις </a:t>
            </a:r>
            <a:r>
              <a:rPr lang="en-US" sz="1600" dirty="0"/>
              <a:t>Utopia </a:t>
            </a:r>
            <a:r>
              <a:rPr lang="el-GR" sz="1600" dirty="0"/>
              <a:t>Ε.Π.Ε.  </a:t>
            </a:r>
            <a:r>
              <a:rPr lang="en-US" sz="1600" dirty="0"/>
              <a:t>ISBN: 978-960-99280-2-1</a:t>
            </a:r>
            <a:r>
              <a:rPr lang="el-GR" sz="1600" dirty="0"/>
              <a:t>.</a:t>
            </a:r>
          </a:p>
          <a:p>
            <a:pPr marL="0" indent="0">
              <a:buNone/>
            </a:pPr>
            <a:endParaRPr lang="el-GR" sz="1600" dirty="0"/>
          </a:p>
          <a:p>
            <a:pPr marL="0" indent="0">
              <a:buNone/>
            </a:pPr>
            <a:endParaRPr lang="el-GR" sz="160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13: Μαλάκια. Διάλεξη 2η</a:t>
            </a:r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19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b="1" dirty="0"/>
              <a:t>Απολιθωμένα </a:t>
            </a:r>
            <a:r>
              <a:rPr lang="el-GR" b="1" dirty="0" smtClean="0"/>
              <a:t>και</a:t>
            </a:r>
            <a:br>
              <a:rPr lang="el-GR" b="1" dirty="0" smtClean="0"/>
            </a:br>
            <a:r>
              <a:rPr lang="el-GR" b="1" dirty="0" smtClean="0"/>
              <a:t> εξαφανισμένα </a:t>
            </a:r>
            <a:r>
              <a:rPr lang="el-GR" b="1" dirty="0"/>
              <a:t>Κεφαλόποδα</a:t>
            </a: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13: Μαλάκια. Διάλεξη 2η</a:t>
            </a:r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5</a:t>
            </a:fld>
            <a:endParaRPr lang="en-US"/>
          </a:p>
        </p:txBody>
      </p:sp>
      <p:pic>
        <p:nvPicPr>
          <p:cNvPr id="10" name="Θέση εικόνας 9" descr="Orthoceras.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2" b="1022"/>
          <a:stretch>
            <a:fillRect/>
          </a:stretch>
        </p:blipFill>
        <p:spPr>
          <a:xfrm>
            <a:off x="4406571" y="1635092"/>
            <a:ext cx="4059134" cy="2212180"/>
          </a:xfrm>
        </p:spPr>
      </p:pic>
      <p:pic>
        <p:nvPicPr>
          <p:cNvPr id="18" name="Θέση εικόνας 17" descr="Ammonites και Belemnites    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33" t="215" r="-8133" b="215"/>
          <a:stretch/>
        </p:blipFill>
        <p:spPr>
          <a:xfrm>
            <a:off x="4406571" y="3842347"/>
            <a:ext cx="4240263" cy="2310893"/>
          </a:xfrm>
          <a:ln>
            <a:solidFill>
              <a:schemeClr val="accent1"/>
            </a:solidFill>
          </a:ln>
        </p:spPr>
      </p:pic>
      <p:sp>
        <p:nvSpPr>
          <p:cNvPr id="21" name="TextBox 20"/>
          <p:cNvSpPr txBox="1"/>
          <p:nvPr/>
        </p:nvSpPr>
        <p:spPr>
          <a:xfrm>
            <a:off x="8095707" y="3474733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b="1" dirty="0" smtClean="0">
                <a:solidFill>
                  <a:schemeClr val="bg1"/>
                </a:solidFill>
              </a:rPr>
              <a:t>4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5" name="Θέση εικόνας 4" descr="Κεφαλόποδα  Belemnitella Americana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13" t="-1288" r="-6413" b="-1288"/>
          <a:stretch/>
        </p:blipFill>
        <p:spPr>
          <a:xfrm>
            <a:off x="294161" y="1690689"/>
            <a:ext cx="4243893" cy="4425765"/>
          </a:xfrm>
        </p:spPr>
      </p:pic>
      <p:sp>
        <p:nvSpPr>
          <p:cNvPr id="22" name="TextBox 21"/>
          <p:cNvSpPr txBox="1"/>
          <p:nvPr/>
        </p:nvSpPr>
        <p:spPr>
          <a:xfrm>
            <a:off x="3934344" y="553577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b="1" dirty="0" smtClean="0">
                <a:solidFill>
                  <a:schemeClr val="bg1"/>
                </a:solidFill>
              </a:rPr>
              <a:t>3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87186" y="5680803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b="1" dirty="0" smtClean="0"/>
              <a:t>5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20843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12" y="514971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b="1" dirty="0"/>
              <a:t>Σημείωμα Χρήσης </a:t>
            </a:r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b="1" dirty="0" smtClean="0"/>
              <a:t>Έργων Τρίτων</a:t>
            </a:r>
            <a:r>
              <a:rPr lang="en-US" b="1" dirty="0" smtClean="0"/>
              <a:t> (</a:t>
            </a:r>
            <a:r>
              <a:rPr lang="el-GR" b="1" dirty="0" smtClean="0"/>
              <a:t>9</a:t>
            </a:r>
            <a:r>
              <a:rPr lang="en-US" b="1" dirty="0" smtClean="0"/>
              <a:t>/</a:t>
            </a:r>
            <a:r>
              <a:rPr lang="el-GR" b="1" dirty="0" smtClean="0"/>
              <a:t>9</a:t>
            </a:r>
            <a:r>
              <a:rPr lang="en-US" b="1" dirty="0" smtClean="0"/>
              <a:t>)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20" y="1752532"/>
            <a:ext cx="8749842" cy="485380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600" b="1" dirty="0" smtClean="0"/>
          </a:p>
          <a:p>
            <a:pPr marL="0" indent="0">
              <a:buNone/>
            </a:pPr>
            <a:r>
              <a:rPr lang="el-GR" sz="1600" b="1" dirty="0" smtClean="0"/>
              <a:t>Βίντεο</a:t>
            </a:r>
            <a:endParaRPr lang="el-GR" sz="1600" b="1" dirty="0" smtClean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el-GR" sz="1600" b="1" dirty="0" smtClean="0"/>
              <a:t>Βίντεο </a:t>
            </a:r>
            <a:r>
              <a:rPr lang="el-GR" sz="1600" b="1" dirty="0"/>
              <a:t>1: </a:t>
            </a:r>
            <a:r>
              <a:rPr lang="el-GR" sz="1600" dirty="0" smtClean="0"/>
              <a:t>“</a:t>
            </a:r>
            <a:r>
              <a:rPr lang="en-US" sz="1600" dirty="0"/>
              <a:t>Nautilus</a:t>
            </a:r>
            <a:r>
              <a:rPr lang="el-GR" sz="1600" dirty="0"/>
              <a:t>,</a:t>
            </a:r>
            <a:r>
              <a:rPr lang="en-US" sz="1600" dirty="0"/>
              <a:t> David </a:t>
            </a:r>
            <a:r>
              <a:rPr lang="en-US" sz="1600" dirty="0" err="1" smtClean="0"/>
              <a:t>Attenbrough</a:t>
            </a:r>
            <a:r>
              <a:rPr lang="en-US" sz="1600" dirty="0" smtClean="0"/>
              <a:t> </a:t>
            </a:r>
            <a:r>
              <a:rPr lang="en-US" sz="1600" dirty="0"/>
              <a:t>”,  </a:t>
            </a:r>
            <a:r>
              <a:rPr lang="el-GR" sz="1600" dirty="0" smtClean="0"/>
              <a:t>Κίνηση Ναυτίλου. Τυπική άδεια </a:t>
            </a:r>
            <a:r>
              <a:rPr lang="en-US" sz="1600" dirty="0" smtClean="0"/>
              <a:t>YouTube. </a:t>
            </a:r>
            <a:r>
              <a:rPr lang="el-GR" sz="1600" dirty="0" smtClean="0"/>
              <a:t>Σύνδεσμος:</a:t>
            </a:r>
            <a:r>
              <a:rPr lang="en-US" sz="1600" dirty="0" smtClean="0"/>
              <a:t>https</a:t>
            </a:r>
            <a:r>
              <a:rPr lang="en-US" sz="1600" dirty="0"/>
              <a:t>://www.youtube.com/watch?v=QMFqV4SJLWg</a:t>
            </a:r>
            <a:endParaRPr lang="el-GR" sz="1600" dirty="0"/>
          </a:p>
          <a:p>
            <a:pPr marL="0" indent="0">
              <a:buNone/>
            </a:pPr>
            <a:r>
              <a:rPr lang="el-GR" sz="1600" b="1" dirty="0" smtClean="0"/>
              <a:t>Βίντεο 2: </a:t>
            </a:r>
            <a:r>
              <a:rPr lang="en-US" sz="1600" dirty="0" smtClean="0"/>
              <a:t>“Octopus camouflage”. </a:t>
            </a:r>
            <a:r>
              <a:rPr lang="el-GR" sz="1600" dirty="0" smtClean="0"/>
              <a:t>Παραλλαγή Χταποδιού. </a:t>
            </a:r>
            <a:r>
              <a:rPr lang="el-GR" sz="1600" dirty="0"/>
              <a:t>Τυπική άδεια </a:t>
            </a:r>
            <a:r>
              <a:rPr lang="en-US" sz="1600" dirty="0"/>
              <a:t>YouTube. </a:t>
            </a:r>
            <a:r>
              <a:rPr lang="el-GR" sz="1600" dirty="0" smtClean="0"/>
              <a:t>Σύνδεσμος:</a:t>
            </a:r>
            <a:r>
              <a:rPr lang="en-US" sz="1600" dirty="0" smtClean="0"/>
              <a:t>https</a:t>
            </a:r>
            <a:r>
              <a:rPr lang="en-US" sz="1600" dirty="0"/>
              <a:t>://www.youtube.com/watch?v=eS-USrwuUfA</a:t>
            </a:r>
            <a:endParaRPr lang="el-GR" sz="16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el-GR" sz="1600" dirty="0" smtClean="0"/>
              <a:t> </a:t>
            </a:r>
            <a:endParaRPr lang="el-GR" sz="1600" dirty="0"/>
          </a:p>
          <a:p>
            <a:pPr marL="0" indent="0">
              <a:buNone/>
            </a:pPr>
            <a:endParaRPr lang="el-GR" sz="160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13: Μαλάκια. Διάλεξη 2η</a:t>
            </a:r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02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30134" cy="1325563"/>
          </a:xfrm>
        </p:spPr>
        <p:txBody>
          <a:bodyPr/>
          <a:lstStyle/>
          <a:p>
            <a:pPr algn="ctr"/>
            <a:r>
              <a:rPr lang="el-GR" b="1" dirty="0" smtClean="0">
                <a:solidFill>
                  <a:srgbClr val="C00000"/>
                </a:solidFill>
              </a:rPr>
              <a:t>     </a:t>
            </a:r>
            <a:r>
              <a:rPr lang="el-GR" b="1" dirty="0" smtClean="0"/>
              <a:t>Πιθανή </a:t>
            </a:r>
            <a:r>
              <a:rPr lang="el-GR" b="1" dirty="0"/>
              <a:t>εξέλιξη </a:t>
            </a:r>
            <a:r>
              <a:rPr lang="el-GR" b="1" dirty="0" err="1" smtClean="0"/>
              <a:t>Κεφαλοπόδων</a:t>
            </a:r>
            <a:endParaRPr lang="el-GR" b="1" dirty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13: Μαλάκια. Διάλεξη 2η</a:t>
            </a:r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6</a:t>
            </a:fld>
            <a:endParaRPr lang="en-US"/>
          </a:p>
        </p:txBody>
      </p:sp>
      <p:pic>
        <p:nvPicPr>
          <p:cNvPr id="13" name="Θέση εικόνας 12" descr="Πιθανή εξέλιξη Κεφαλοπόδων. 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" t="-32725" r="2852" b="-32725"/>
          <a:stretch/>
        </p:blipFill>
        <p:spPr>
          <a:xfrm>
            <a:off x="395288" y="2061932"/>
            <a:ext cx="2499392" cy="3097212"/>
          </a:xfrm>
        </p:spPr>
      </p:pic>
      <p:pic>
        <p:nvPicPr>
          <p:cNvPr id="14" name="Θέση εικόνας 13" descr="Πιθανή εξέλιξη Κεφαλοπόδων. 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4" t="-37790" r="5472" b="-37790"/>
          <a:stretch/>
        </p:blipFill>
        <p:spPr>
          <a:xfrm>
            <a:off x="3170391" y="1920413"/>
            <a:ext cx="2926346" cy="3380250"/>
          </a:xfrm>
        </p:spPr>
      </p:pic>
      <p:pic>
        <p:nvPicPr>
          <p:cNvPr id="15" name="Θέση εικόνας 14" descr="Πιθανή εξέλιξη Κεφαλοπόδων. "/>
          <p:cNvPicPr>
            <a:picLocks noGrp="1" noChangeAspect="1"/>
          </p:cNvPicPr>
          <p:nvPr>
            <p:ph type="pic" sz="quarter" idx="1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" b="2175"/>
          <a:stretch>
            <a:fillRect/>
          </a:stretch>
        </p:blipFill>
        <p:spPr/>
      </p:pic>
      <p:sp>
        <p:nvSpPr>
          <p:cNvPr id="10" name="Θέση κειμένου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Θέση κειμένου 1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Θέση κειμένου 1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508561" y="421885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b="1" dirty="0" smtClean="0">
                <a:solidFill>
                  <a:schemeClr val="bg1"/>
                </a:solidFill>
              </a:rPr>
              <a:t>6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97022" y="421885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b="1" dirty="0" smtClean="0">
                <a:solidFill>
                  <a:schemeClr val="bg1"/>
                </a:solidFill>
              </a:rPr>
              <a:t>7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64507" y="460781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b="1" dirty="0" smtClean="0">
                <a:solidFill>
                  <a:schemeClr val="bg1"/>
                </a:solidFill>
              </a:rPr>
              <a:t>8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70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 sz="quarter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400" b="1" dirty="0" smtClean="0"/>
              <a:t>Όστρακο </a:t>
            </a:r>
            <a:r>
              <a:rPr lang="el-GR" sz="4400" b="1" dirty="0" err="1" smtClean="0"/>
              <a:t>Κεφαλοπόδων</a:t>
            </a:r>
            <a:endParaRPr lang="el-GR" sz="4400" b="1" dirty="0"/>
          </a:p>
        </p:txBody>
      </p:sp>
      <p:pic>
        <p:nvPicPr>
          <p:cNvPr id="14" name="Θέση περιεχομένου 13" descr="Εσωτερική όψη οστράκου αμμωνιτοειδούς.&#10;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02" y="1593825"/>
            <a:ext cx="3613030" cy="2367133"/>
          </a:xfrm>
          <a:ln>
            <a:solidFill>
              <a:schemeClr val="accent1"/>
            </a:solidFill>
          </a:ln>
        </p:spPr>
      </p:pic>
      <p:pic>
        <p:nvPicPr>
          <p:cNvPr id="11" name="Θέση περιεχομένου 10"/>
          <p:cNvPicPr>
            <a:picLocks noGrp="1" noChangeAspect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369" y="1551237"/>
            <a:ext cx="2458293" cy="2164907"/>
          </a:xfrm>
        </p:spPr>
      </p:pic>
      <p:pic>
        <p:nvPicPr>
          <p:cNvPr id="12" name="Θέση περιεχομένου 11"/>
          <p:cNvPicPr>
            <a:picLocks noGrp="1" noChangeAspect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904" y="4295799"/>
            <a:ext cx="1743076" cy="1718188"/>
          </a:xfrm>
        </p:spPr>
      </p:pic>
      <p:pic>
        <p:nvPicPr>
          <p:cNvPr id="13" name="Θέση περιεχομένου 12"/>
          <p:cNvPicPr>
            <a:picLocks noGrp="1" noChangeAspect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757" y="4364734"/>
            <a:ext cx="2196291" cy="1603641"/>
          </a:xfrm>
        </p:spPr>
      </p:pic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13: Μαλάκια. Διάλεξη 2η</a:t>
            </a:r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7</a:t>
            </a:fld>
            <a:endParaRPr lang="en-US"/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577122" y="4670798"/>
            <a:ext cx="282143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dirty="0"/>
              <a:t>Αν και βαριά μπορούν να επιπλέουν με τη βοήθεια σειράς </a:t>
            </a:r>
            <a:r>
              <a:rPr lang="el-GR" sz="2000" b="1" dirty="0"/>
              <a:t>θαλάμων </a:t>
            </a:r>
            <a:r>
              <a:rPr lang="el-GR" sz="2000" b="1" dirty="0" smtClean="0"/>
              <a:t>αερίου</a:t>
            </a:r>
            <a:r>
              <a:rPr lang="el-GR" sz="2000" dirty="0" smtClean="0">
                <a:solidFill>
                  <a:schemeClr val="accent1"/>
                </a:solidFill>
              </a:rPr>
              <a:t>.</a:t>
            </a:r>
            <a:endParaRPr lang="el-GR" sz="2000" dirty="0">
              <a:solidFill>
                <a:schemeClr val="accent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73618" y="3683959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b="1" dirty="0" smtClean="0"/>
              <a:t>9</a:t>
            </a:r>
            <a:endParaRPr lang="en-US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331553" y="3403722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b="1" dirty="0" smtClean="0">
                <a:solidFill>
                  <a:schemeClr val="bg1"/>
                </a:solidFill>
              </a:rPr>
              <a:t>10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12670" y="5686460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b="1" dirty="0" smtClean="0"/>
              <a:t>11</a:t>
            </a:r>
            <a:endParaRPr lang="en-US" sz="1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462493" y="5654011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b="1" dirty="0" smtClean="0">
                <a:solidFill>
                  <a:schemeClr val="bg1"/>
                </a:solidFill>
              </a:rPr>
              <a:t>12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9703" y="3971002"/>
            <a:ext cx="37812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/>
              <a:t>Εσωτερική όψη οστράκου </a:t>
            </a:r>
            <a:r>
              <a:rPr lang="el-GR" sz="1600" dirty="0" err="1" smtClean="0"/>
              <a:t>αμμωνιτοειδούς</a:t>
            </a:r>
            <a:endParaRPr lang="en-US" sz="1600" dirty="0"/>
          </a:p>
        </p:txBody>
      </p:sp>
      <p:sp>
        <p:nvSpPr>
          <p:cNvPr id="20" name="TextBox 19" descr="Nautilus. Εσωτερικό οστράκου. Διακρίνονται τα διαφράγματα.&#10;"/>
          <p:cNvSpPr txBox="1"/>
          <p:nvPr/>
        </p:nvSpPr>
        <p:spPr>
          <a:xfrm>
            <a:off x="5144251" y="3711024"/>
            <a:ext cx="2768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Nautilus. </a:t>
            </a:r>
            <a:r>
              <a:rPr lang="el-GR" sz="1600" dirty="0" smtClean="0"/>
              <a:t>Εσωτερικό οστράκου. Διακρίνονται τα διαφράγματα.</a:t>
            </a:r>
            <a:endParaRPr lang="en-US" sz="1600" dirty="0"/>
          </a:p>
        </p:txBody>
      </p:sp>
      <p:sp>
        <p:nvSpPr>
          <p:cNvPr id="21" name="TextBox 20" descr="Απολίθωμα αμμωνιτοειδούς&#10;"/>
          <p:cNvSpPr txBox="1"/>
          <p:nvPr/>
        </p:nvSpPr>
        <p:spPr>
          <a:xfrm>
            <a:off x="2912839" y="6010083"/>
            <a:ext cx="25736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/>
              <a:t>Απολίθωμα </a:t>
            </a:r>
            <a:r>
              <a:rPr lang="el-GR" sz="1600" dirty="0" err="1" smtClean="0"/>
              <a:t>αμμωνιτοειδούς</a:t>
            </a:r>
            <a:endParaRPr lang="en-US" sz="1600" dirty="0"/>
          </a:p>
        </p:txBody>
      </p:sp>
      <p:sp>
        <p:nvSpPr>
          <p:cNvPr id="22" name="TextBox 21" descr="Νautilus. Ζωντανό άτομο.&#10;"/>
          <p:cNvSpPr txBox="1"/>
          <p:nvPr/>
        </p:nvSpPr>
        <p:spPr>
          <a:xfrm>
            <a:off x="5589628" y="5941250"/>
            <a:ext cx="24043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/>
              <a:t>Ν</a:t>
            </a:r>
            <a:r>
              <a:rPr lang="en-US" sz="1600" dirty="0" err="1" smtClean="0"/>
              <a:t>autilus</a:t>
            </a:r>
            <a:r>
              <a:rPr lang="en-US" sz="1600" dirty="0" smtClean="0"/>
              <a:t>. </a:t>
            </a:r>
            <a:r>
              <a:rPr lang="el-GR" sz="1600" dirty="0" smtClean="0"/>
              <a:t>Ζωντανό άτομο.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0161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400" b="1" dirty="0" smtClean="0"/>
              <a:t>Κινήσεις Ναυτίλου</a:t>
            </a:r>
            <a:endParaRPr lang="el-GR" sz="44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800" dirty="0" smtClean="0"/>
              <a:t>Βίντεο 1: </a:t>
            </a:r>
            <a:r>
              <a:rPr lang="en-US" sz="2800" dirty="0" smtClean="0"/>
              <a:t>Nautilus</a:t>
            </a:r>
            <a:r>
              <a:rPr lang="el-GR" sz="2800" dirty="0" smtClean="0"/>
              <a:t>,</a:t>
            </a:r>
            <a:r>
              <a:rPr lang="en-US" sz="2800" dirty="0" smtClean="0"/>
              <a:t> David </a:t>
            </a:r>
            <a:r>
              <a:rPr lang="en-US" sz="2800" dirty="0" err="1" smtClean="0"/>
              <a:t>Attenbrough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https</a:t>
            </a:r>
            <a:r>
              <a:rPr lang="en-US" sz="2800" dirty="0"/>
              <a:t>://www.youtube.com/watch?v=QMFqV4SJLWg</a:t>
            </a:r>
            <a:endParaRPr lang="el-GR" sz="2800" dirty="0"/>
          </a:p>
        </p:txBody>
      </p:sp>
      <p:sp>
        <p:nvSpPr>
          <p:cNvPr id="7" name="Θέση υποσέλιδου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13: Μαλάκια. Διάλεξη 2η</a:t>
            </a:r>
            <a:endParaRPr lang="en-US"/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629255" y="4920494"/>
            <a:ext cx="6719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Video 1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26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i="1" dirty="0" smtClean="0"/>
              <a:t>   Nautilus </a:t>
            </a:r>
            <a:r>
              <a:rPr lang="el-GR" sz="4400" dirty="0" smtClean="0"/>
              <a:t>:</a:t>
            </a:r>
            <a:r>
              <a:rPr lang="el-GR" sz="4400" i="1" dirty="0" smtClean="0"/>
              <a:t> </a:t>
            </a:r>
            <a:r>
              <a:rPr lang="el-GR" sz="4400" b="1" dirty="0" smtClean="0"/>
              <a:t>Δομή </a:t>
            </a:r>
            <a:r>
              <a:rPr lang="el-GR" sz="4400" b="1" dirty="0"/>
              <a:t>σώματος </a:t>
            </a:r>
            <a:r>
              <a:rPr lang="el-GR" sz="4400" b="1" dirty="0" smtClean="0"/>
              <a:t>1/2</a:t>
            </a:r>
            <a:endParaRPr lang="el-GR" sz="4400" b="1" dirty="0"/>
          </a:p>
        </p:txBody>
      </p:sp>
      <p:pic>
        <p:nvPicPr>
          <p:cNvPr id="4" name="Θέση εικόνας 3" descr="Σχεδιαστική απεικόνιση δομής σώματος Nautilus.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292799" y="1551305"/>
            <a:ext cx="6512848" cy="4351338"/>
          </a:xfrm>
          <a:ln>
            <a:solidFill>
              <a:schemeClr val="accent1"/>
            </a:solidFill>
          </a:ln>
        </p:spPr>
      </p:pic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13: Μαλάκια. Διάλεξη 2η</a:t>
            </a:r>
            <a:endParaRPr lang="en-US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386943" y="5533311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b="1" dirty="0" smtClean="0"/>
              <a:t>1</a:t>
            </a:r>
            <a:r>
              <a:rPr lang="en-US" sz="1200" b="1" dirty="0" smtClean="0"/>
              <a:t>3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79880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efalopoda1">
  <a:themeElements>
    <a:clrScheme name="Θέμα του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Θέμα του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falopoda1" id="{D2CB3FF3-C13F-4A07-A8F7-62EE32D8AB3D}" vid="{5F09708B-E431-48E6-B56A-7A9B66BF0A20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Kefalopoda1</Template>
  <TotalTime>1312</TotalTime>
  <Words>4906</Words>
  <Application>Microsoft Office PowerPoint</Application>
  <PresentationFormat>Προβολή στην οθόνη (4:3)</PresentationFormat>
  <Paragraphs>571</Paragraphs>
  <Slides>50</Slides>
  <Notes>50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50</vt:i4>
      </vt:variant>
    </vt:vector>
  </HeadingPairs>
  <TitlesOfParts>
    <vt:vector size="57" baseType="lpstr">
      <vt:lpstr>Arial</vt:lpstr>
      <vt:lpstr>Calibri</vt:lpstr>
      <vt:lpstr>Calibri Light</vt:lpstr>
      <vt:lpstr>Tahoma</vt:lpstr>
      <vt:lpstr>Times New Roman</vt:lpstr>
      <vt:lpstr>Wingdings</vt:lpstr>
      <vt:lpstr>Kefalopoda1</vt:lpstr>
      <vt:lpstr>Ζωολογία Ι</vt:lpstr>
      <vt:lpstr>Ομοταξία Κεφαλόποδα</vt:lpstr>
      <vt:lpstr>Ομοταξία Κεφαλόποδα</vt:lpstr>
      <vt:lpstr>Ομοταξία Κεφαλόποδα</vt:lpstr>
      <vt:lpstr>Απολιθωμένα και  εξαφανισμένα Κεφαλόποδα</vt:lpstr>
      <vt:lpstr>     Πιθανή εξέλιξη Κεφαλοπόδων</vt:lpstr>
      <vt:lpstr>Όστρακο Κεφαλοπόδων</vt:lpstr>
      <vt:lpstr>Κινήσεις Ναυτίλου</vt:lpstr>
      <vt:lpstr>   Nautilus : Δομή σώματος 1/2</vt:lpstr>
      <vt:lpstr>    Nautilus : Δομή σώματος 2/2</vt:lpstr>
      <vt:lpstr>Σηπίο: Όστρακο σουπιάς</vt:lpstr>
      <vt:lpstr>Tμήμα οστράκου σουπιάς  σε μεγάλη μεγέθυνση</vt:lpstr>
      <vt:lpstr>Ομοταξία Κεφαλόποδα</vt:lpstr>
      <vt:lpstr>Εσωτερικά χαρακτηριστικά  σχετικά με την έντονη δραστηριότητα</vt:lpstr>
      <vt:lpstr>Χρωματοφόρο</vt:lpstr>
      <vt:lpstr>Χρωματική προσαρμογή  σουπιάς</vt:lpstr>
      <vt:lpstr>Βιοφωσφορισμός Κεφαλοπόδου</vt:lpstr>
      <vt:lpstr>Βαθύβια Καλαμάρια</vt:lpstr>
      <vt:lpstr>Βιοφωσφορισμός  Κεφαλοπόδων 1/2</vt:lpstr>
      <vt:lpstr>Βιοφωσφορισμός  Κεφαλοπόδων 2/2</vt:lpstr>
      <vt:lpstr>Παραλλαγή (camouflage) Κεφαλοπόδων</vt:lpstr>
      <vt:lpstr>Αυγά, νεαρό άτομο  και ενήλικη σουπιά</vt:lpstr>
      <vt:lpstr>Θηλυκός αργοναύτης  Argonauta, με θήκη αυγών.</vt:lpstr>
      <vt:lpstr>    Οι ομάδες των Κεφαλοπόδων </vt:lpstr>
      <vt:lpstr>Κολεοειδή </vt:lpstr>
      <vt:lpstr>      Φυλογένεση των Μαλακίων 1/2</vt:lpstr>
      <vt:lpstr>      Φυλογένεση των Μαλακίων 2/2</vt:lpstr>
      <vt:lpstr>Προέλευση και σχετική αφθονία των Μαλακίων</vt:lpstr>
      <vt:lpstr>Κλαδόγραμμα σχέσεων  ομοταξιών Μαλακίων </vt:lpstr>
      <vt:lpstr>Χαρακτηριστικά  του φύλου Μαλάκια 1/5</vt:lpstr>
      <vt:lpstr>Χαρακτηριστικά  του φύλου Μαλάκια 2/5</vt:lpstr>
      <vt:lpstr>Χαρακτηριστικά  του φύλου Μαλάκια 3/5</vt:lpstr>
      <vt:lpstr>Χαρακτηριστικά  του φύλου Μαλάκια 4/5</vt:lpstr>
      <vt:lpstr>Χαρακτηριστικά  του φύλου Μαλάκια 5/5</vt:lpstr>
      <vt:lpstr>Τέλος Ενότητας</vt:lpstr>
      <vt:lpstr>Χρηματοδότηση</vt:lpstr>
      <vt:lpstr>Σημειώματα</vt:lpstr>
      <vt:lpstr>Σημείωμα Ιστορικού 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 Έργων Τρίτων (1/9)</vt:lpstr>
      <vt:lpstr>Σημείωμα Χρήσης  Έργων Τρίτων (2/9)</vt:lpstr>
      <vt:lpstr>Σημείωμα Χρήσης  Έργων Τρίτων (3/9)</vt:lpstr>
      <vt:lpstr>Σημείωμα Χρήσης  Έργων Τρίτων (4/9)</vt:lpstr>
      <vt:lpstr>Σημείωμα Χρήσης  Έργων Τρίτων (5/9)</vt:lpstr>
      <vt:lpstr>Σημείωμα Χρήσης  Έργων Τρίτων (6/9)</vt:lpstr>
      <vt:lpstr>Σημείωμα Χρήσης  Έργων Τρίτων (7/9)</vt:lpstr>
      <vt:lpstr>Σημείωμα Χρήσης  Έργων Τρίτων (8/9)</vt:lpstr>
      <vt:lpstr>Σημείωμα Χρήσης  Έργων Τρίτων (9/9)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Vassiliki Siafaka</dc:creator>
  <cp:lastModifiedBy>Guest</cp:lastModifiedBy>
  <cp:revision>169</cp:revision>
  <dcterms:created xsi:type="dcterms:W3CDTF">2014-09-17T16:07:58Z</dcterms:created>
  <dcterms:modified xsi:type="dcterms:W3CDTF">2015-05-08T15:43:22Z</dcterms:modified>
</cp:coreProperties>
</file>