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65" r:id="rId4"/>
    <p:sldId id="274" r:id="rId5"/>
    <p:sldId id="302" r:id="rId6"/>
    <p:sldId id="297" r:id="rId7"/>
    <p:sldId id="298" r:id="rId8"/>
    <p:sldId id="299" r:id="rId9"/>
    <p:sldId id="280" r:id="rId10"/>
    <p:sldId id="290" r:id="rId11"/>
    <p:sldId id="295" r:id="rId12"/>
    <p:sldId id="292" r:id="rId13"/>
    <p:sldId id="291" r:id="rId14"/>
    <p:sldId id="294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302"/>
            <p14:sldId id="297"/>
            <p14:sldId id="298"/>
            <p14:sldId id="299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658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951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5959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Αναλυτικά προγράμματα και διδακτικά εγχειρίδια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0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Σχεδιάζοντας και μελετώντας τη μάθηση και τη διδασκαλία των Μαθηματικών </a:t>
            </a:r>
            <a:endParaRPr lang="el-GR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Γιώργος 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</a:t>
            </a:r>
            <a:r>
              <a:rPr lang="en-US" sz="2000" dirty="0" smtClean="0"/>
              <a:t>, 2014</a:t>
            </a:r>
            <a:r>
              <a:rPr lang="el-GR" sz="2000" dirty="0" smtClean="0"/>
              <a:t>.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</a:t>
            </a:r>
            <a:r>
              <a:rPr lang="el-GR" altLang="el-GR" sz="2000" dirty="0" smtClean="0"/>
              <a:t>Διδακτική Μαθηματικών </a:t>
            </a:r>
            <a:r>
              <a:rPr lang="en-US" altLang="el-GR" sz="2000" dirty="0" smtClean="0"/>
              <a:t>I</a:t>
            </a:r>
            <a:r>
              <a:rPr lang="el-GR" sz="2000" dirty="0" smtClean="0"/>
              <a:t>. </a:t>
            </a:r>
            <a:r>
              <a:rPr lang="el-GR" altLang="el-GR" sz="2000" dirty="0"/>
              <a:t>Σχεδιάζοντας και μελετώντας τη μάθηση και τη διδασκαλία των Μαθηματικών</a:t>
            </a:r>
            <a:r>
              <a:rPr lang="el-GR" altLang="el-GR" sz="1800" dirty="0"/>
              <a:t> 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ΘΕΩΡΙΑ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ct val="60000"/>
              </a:spcAft>
            </a:pPr>
            <a:r>
              <a:rPr lang="el-GR" altLang="el-GR" sz="2600" b="1" dirty="0">
                <a:solidFill>
                  <a:schemeClr val="accent1"/>
                </a:solidFill>
              </a:rPr>
              <a:t>Θεωρητικά πλαίσια</a:t>
            </a:r>
            <a:r>
              <a:rPr lang="el-GR" altLang="el-GR" sz="2600" dirty="0"/>
              <a:t> για τη διδακτική μαθηματικών </a:t>
            </a:r>
          </a:p>
          <a:p>
            <a:pPr>
              <a:lnSpc>
                <a:spcPct val="120000"/>
              </a:lnSpc>
              <a:spcAft>
                <a:spcPct val="60000"/>
              </a:spcAft>
            </a:pPr>
            <a:r>
              <a:rPr lang="el-GR" altLang="el-GR" sz="2600" dirty="0"/>
              <a:t>Κύρια </a:t>
            </a:r>
            <a:r>
              <a:rPr lang="el-GR" altLang="el-GR" sz="2600" b="1" dirty="0">
                <a:solidFill>
                  <a:schemeClr val="accent1"/>
                </a:solidFill>
              </a:rPr>
              <a:t>θεωρητικά </a:t>
            </a:r>
            <a:r>
              <a:rPr lang="el-GR" altLang="el-GR" sz="2600" b="1" dirty="0" err="1">
                <a:solidFill>
                  <a:schemeClr val="accent1"/>
                </a:solidFill>
              </a:rPr>
              <a:t>δομήματα</a:t>
            </a:r>
            <a:r>
              <a:rPr lang="el-GR" altLang="el-GR" sz="2600" dirty="0"/>
              <a:t> στο πλαίσιο της διδακτικής των μαθηματικών</a:t>
            </a:r>
          </a:p>
          <a:p>
            <a:pPr>
              <a:lnSpc>
                <a:spcPct val="120000"/>
              </a:lnSpc>
              <a:spcAft>
                <a:spcPct val="60000"/>
              </a:spcAft>
            </a:pPr>
            <a:r>
              <a:rPr lang="el-GR" altLang="el-GR" sz="2600" dirty="0"/>
              <a:t>Θεωρητικά πλαίσια και κατασκευή της μαθηματικής γνώσης </a:t>
            </a:r>
            <a:endParaRPr lang="en-US" altLang="el-GR" sz="2600" dirty="0"/>
          </a:p>
          <a:p>
            <a:pPr lvl="1">
              <a:spcAft>
                <a:spcPct val="30000"/>
              </a:spcAft>
            </a:pPr>
            <a:r>
              <a:rPr lang="el-GR" altLang="el-GR" sz="2600" dirty="0"/>
              <a:t>Χρήση θεωριών για το σχεδιασμό της μαθησιακής διαδικασίας</a:t>
            </a:r>
            <a:r>
              <a:rPr lang="el-GR" altLang="el-GR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E</a:t>
            </a:r>
            <a:r>
              <a:rPr lang="el-GR" altLang="el-GR" dirty="0"/>
              <a:t>ΡΕΥΝΑ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/>
              <a:t>Η </a:t>
            </a:r>
            <a:r>
              <a:rPr lang="el-GR" altLang="el-GR" sz="2800" b="1" dirty="0">
                <a:solidFill>
                  <a:schemeClr val="accent1"/>
                </a:solidFill>
              </a:rPr>
              <a:t>πολυπλοκότητα της μάθησης των μαθηματικών</a:t>
            </a:r>
            <a:r>
              <a:rPr lang="el-GR" altLang="el-GR" sz="2800" dirty="0"/>
              <a:t> ( επιστημολογικά χαρακτηριστικά των μαθηματικών, ο ρόλος του πλαισίου και της γλώσσας, κοινωνικά – πολιτιστικά πεδία/καταστάσεις, η κατανόηση του μαθηματικού φορμαλισμού-ο ρόλος των συμβόλων και των αναπαραστάσεων, εργαλεία αξιολόγησης)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</a:pPr>
            <a:r>
              <a:rPr lang="el-GR" altLang="el-GR" sz="2800" b="1" dirty="0">
                <a:solidFill>
                  <a:schemeClr val="accent1"/>
                </a:solidFill>
              </a:rPr>
              <a:t>Αποτελέσματα ερευνών </a:t>
            </a:r>
            <a:r>
              <a:rPr lang="el-GR" altLang="el-GR" sz="2800" dirty="0"/>
              <a:t>για τη διδακτική μαθηματικών 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/>
              <a:t>Δυσκολίες των μαθητών σε συγκεκριμένες έννοιες / περιοχές των μαθηματικών (π.χ. συνάρτηση, απόδειξη, γεωμετρικό σχήμα, παράγωγος)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ΔΙΔΑΚΤΙΚΗ ΠΡΑΞΗ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Αρχές σχεδιασμού δραστηριοτήτων για τα μαθηματικά </a:t>
            </a:r>
          </a:p>
          <a:p>
            <a:r>
              <a:rPr lang="el-GR" dirty="0"/>
              <a:t>Πραγματικές σχολικές συνθήκες </a:t>
            </a:r>
          </a:p>
          <a:p>
            <a:r>
              <a:rPr lang="el-GR" dirty="0"/>
              <a:t>Η έννοια της </a:t>
            </a:r>
            <a:r>
              <a:rPr lang="el-GR" b="1" dirty="0">
                <a:solidFill>
                  <a:schemeClr val="accent1"/>
                </a:solidFill>
              </a:rPr>
              <a:t>διερευνητικής δραστηριότητας </a:t>
            </a:r>
          </a:p>
          <a:p>
            <a:r>
              <a:rPr lang="el-GR" dirty="0"/>
              <a:t>Κύριες πτυχές μιας μαθηματικής δραστηριότητας </a:t>
            </a:r>
          </a:p>
          <a:p>
            <a:r>
              <a:rPr lang="el-GR" dirty="0"/>
              <a:t>Χρήση υπολογιστικών εργαλείων</a:t>
            </a:r>
            <a:br>
              <a:rPr lang="el-GR" dirty="0"/>
            </a:br>
            <a:endParaRPr lang="el-GR" dirty="0"/>
          </a:p>
          <a:p>
            <a:pPr lvl="1"/>
            <a:r>
              <a:rPr lang="el-GR" dirty="0"/>
              <a:t>Διαθέσιμες αναπαραστάσεις και μαθηματικές έννοιες</a:t>
            </a:r>
          </a:p>
          <a:p>
            <a:pPr lvl="1"/>
            <a:r>
              <a:rPr lang="el-GR" dirty="0"/>
              <a:t>Διασύνδεση αναπαραστάσεων και δυναμικός χειρισμός </a:t>
            </a:r>
          </a:p>
          <a:p>
            <a:pPr lvl="1"/>
            <a:r>
              <a:rPr lang="el-GR" dirty="0"/>
              <a:t>Ποιες λειτουργίες των ψηφιακών εργαλείων απαντούν (και πώς) σε ένα διδακτικό-μαθησιακό πρόβλημα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2241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ΔΙΔΑΚΤΙΚΕΣ ΠΑΡΕΜΒΑΣΕΙΣ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/>
              <a:t>Παρουσιάσεις – διαλέξεις ερευνητών/μεταπτυχιακών/</a:t>
            </a:r>
            <a:r>
              <a:rPr lang="el-GR" sz="2800" dirty="0" err="1"/>
              <a:t>υποψ</a:t>
            </a:r>
            <a:r>
              <a:rPr lang="el-GR" sz="2800" dirty="0"/>
              <a:t>. Διδακτόρων</a:t>
            </a:r>
            <a:r>
              <a:rPr lang="el-GR" sz="2800" dirty="0" smtClean="0"/>
              <a:t>,</a:t>
            </a:r>
            <a:endParaRPr lang="el-GR" sz="2800" dirty="0"/>
          </a:p>
          <a:p>
            <a:r>
              <a:rPr lang="el-GR" sz="2800" dirty="0"/>
              <a:t>Εν εξελίξει και ολοκληρωμένες έρευνες</a:t>
            </a:r>
            <a:r>
              <a:rPr lang="el-GR" sz="2800" dirty="0" smtClean="0"/>
              <a:t>,</a:t>
            </a:r>
            <a:endParaRPr lang="el-GR" sz="2800" dirty="0"/>
          </a:p>
          <a:p>
            <a:r>
              <a:rPr lang="el-GR" sz="2800" dirty="0"/>
              <a:t>Διδακτικές παρεμβάσεις εκπαιδευτικών στις τάξεις </a:t>
            </a:r>
            <a:r>
              <a:rPr lang="el-GR" sz="2800" dirty="0" smtClean="0"/>
              <a:t>τους</a:t>
            </a:r>
            <a:endParaRPr lang="el-GR" sz="2800" dirty="0"/>
          </a:p>
          <a:p>
            <a:r>
              <a:rPr lang="el-GR" sz="2800" dirty="0"/>
              <a:t>Πραγματικές σχολικές συνθήκες </a:t>
            </a:r>
          </a:p>
          <a:p>
            <a:r>
              <a:rPr lang="el-GR" sz="2800" dirty="0"/>
              <a:t>Σχεδιασμός, εφαρμογή και ανάλυση </a:t>
            </a:r>
          </a:p>
          <a:p>
            <a:pPr lvl="1"/>
            <a:r>
              <a:rPr lang="el-GR" sz="2400" dirty="0"/>
              <a:t>Μαθηματικό νόημα στην πράξη</a:t>
            </a:r>
          </a:p>
          <a:p>
            <a:pPr lvl="1"/>
            <a:r>
              <a:rPr lang="el-GR" sz="2400" dirty="0"/>
              <a:t>Ανάλυση μαθησιακής τροχιάς. </a:t>
            </a:r>
          </a:p>
          <a:p>
            <a:pPr lvl="1"/>
            <a:r>
              <a:rPr lang="el-GR" sz="2400" dirty="0"/>
              <a:t>Διαδικασίες αφαίρεσης και κατασκευή της μαθηματικής γνώσης</a:t>
            </a:r>
          </a:p>
        </p:txBody>
      </p:sp>
    </p:spTree>
    <p:extLst>
      <p:ext uri="{BB962C8B-B14F-4D97-AF65-F5344CB8AC3E}">
        <p14:creationId xmlns:p14="http://schemas.microsoft.com/office/powerpoint/2010/main" val="42690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ΕΡΓΑΛΕΙΑ ΑΞΙΟΛΟΓΗΣΗΣ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Εργασία σχεδιασμού μαθηματικής δραστηριότητας για μια μαθηματική έννοια </a:t>
            </a:r>
          </a:p>
          <a:p>
            <a:r>
              <a:rPr lang="el-GR" altLang="el-GR" sz="2400" dirty="0"/>
              <a:t>Παρουσίαση εργασίας </a:t>
            </a:r>
          </a:p>
          <a:p>
            <a:r>
              <a:rPr lang="el-GR" altLang="el-GR" sz="2400" dirty="0"/>
              <a:t>Ασκήσεις στην </a:t>
            </a:r>
            <a:r>
              <a:rPr lang="en-US" altLang="el-GR" sz="2400" dirty="0" smtClean="0"/>
              <a:t>e-class</a:t>
            </a:r>
            <a:endParaRPr lang="en-US" altLang="el-GR" sz="2400" dirty="0"/>
          </a:p>
          <a:p>
            <a:r>
              <a:rPr lang="el-GR" altLang="el-GR" sz="2400" dirty="0"/>
              <a:t>Άρθρα (λεπτομερέστερη μελέτη </a:t>
            </a:r>
            <a:r>
              <a:rPr lang="el-GR" altLang="el-GR" sz="2400" dirty="0" smtClean="0"/>
              <a:t>άρθρων)</a:t>
            </a:r>
          </a:p>
          <a:p>
            <a:r>
              <a:rPr lang="el-GR" altLang="el-GR" sz="2400" dirty="0" smtClean="0"/>
              <a:t>Τελική </a:t>
            </a:r>
            <a:r>
              <a:rPr lang="el-GR" altLang="el-GR" sz="2400" dirty="0"/>
              <a:t>εξέταση </a:t>
            </a:r>
            <a:endParaRPr lang="en-US" altLang="el-GR" sz="2000" dirty="0"/>
          </a:p>
        </p:txBody>
      </p:sp>
    </p:spTree>
    <p:extLst>
      <p:ext uri="{BB962C8B-B14F-4D97-AF65-F5344CB8AC3E}">
        <p14:creationId xmlns:p14="http://schemas.microsoft.com/office/powerpoint/2010/main" val="307507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</a:t>
            </a:r>
            <a:r>
              <a:rPr lang="en-US" altLang="el-GR" dirty="0"/>
              <a:t>N</a:t>
            </a:r>
            <a:r>
              <a:rPr lang="el-GR" altLang="el-GR" dirty="0"/>
              <a:t>ΔΕΙΚΤΙΚΗ ΒΙΒΛΙΟΓΡΑΦΙΑ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altLang="el-GR" sz="2800" dirty="0" err="1"/>
              <a:t>Βοσνιάδου</a:t>
            </a:r>
            <a:r>
              <a:rPr lang="el-GR" altLang="el-GR" sz="2800" dirty="0"/>
              <a:t>, Σ. (</a:t>
            </a:r>
            <a:r>
              <a:rPr lang="el-GR" altLang="el-GR" sz="2800" dirty="0" err="1"/>
              <a:t>επιμ</a:t>
            </a:r>
            <a:r>
              <a:rPr lang="el-GR" altLang="el-GR" sz="2800" dirty="0"/>
              <a:t>.) Η ψυχολογία των μαθηματικών. </a:t>
            </a:r>
            <a:r>
              <a:rPr lang="en-US" altLang="el-GR" sz="2800" dirty="0" err="1"/>
              <a:t>Gutengerg</a:t>
            </a:r>
            <a:r>
              <a:rPr lang="en-US" altLang="el-GR" sz="2800" dirty="0"/>
              <a:t>.</a:t>
            </a:r>
            <a:endParaRPr lang="el-GR" altLang="el-GR" sz="2800" dirty="0"/>
          </a:p>
          <a:p>
            <a:r>
              <a:rPr lang="el-GR" altLang="el-GR" sz="2800" dirty="0" err="1"/>
              <a:t>Κολέζα</a:t>
            </a:r>
            <a:r>
              <a:rPr lang="el-GR" altLang="el-GR" sz="2800" dirty="0"/>
              <a:t> Ε. Θεωρία και Πράξη στη Διδασκαλία των Μαθηματικών. </a:t>
            </a:r>
            <a:r>
              <a:rPr lang="el-GR" altLang="el-GR" sz="2800" dirty="0" err="1"/>
              <a:t>Εκδ</a:t>
            </a:r>
            <a:r>
              <a:rPr lang="el-GR" altLang="el-GR" sz="2800" dirty="0"/>
              <a:t>. Τόπος. </a:t>
            </a:r>
          </a:p>
          <a:p>
            <a:r>
              <a:rPr lang="el-GR" altLang="el-GR" sz="2800" dirty="0" err="1"/>
              <a:t>Κολέζα</a:t>
            </a:r>
            <a:r>
              <a:rPr lang="el-GR" altLang="el-GR" sz="2800" dirty="0"/>
              <a:t>, Ε. Η Γνωσιολογική και Διδακτική Προσέγγιση των Στοιχειωδών Μαθηματικών Εννοιών, </a:t>
            </a:r>
            <a:r>
              <a:rPr lang="el-GR" altLang="el-GR" sz="2800" dirty="0" err="1"/>
              <a:t>Leader</a:t>
            </a:r>
            <a:r>
              <a:rPr lang="el-GR" altLang="el-GR" sz="2800" dirty="0"/>
              <a:t> </a:t>
            </a:r>
            <a:r>
              <a:rPr lang="el-GR" altLang="el-GR" sz="2800" dirty="0" err="1"/>
              <a:t>Books</a:t>
            </a:r>
            <a:r>
              <a:rPr lang="el-GR" altLang="el-GR" sz="2800" dirty="0"/>
              <a:t>.</a:t>
            </a:r>
          </a:p>
          <a:p>
            <a:r>
              <a:rPr lang="el-GR" altLang="el-GR" sz="2800" dirty="0"/>
              <a:t>Κυνηγός Χ. Το Μάθημα της Διερεύνησης. </a:t>
            </a:r>
            <a:r>
              <a:rPr lang="el-GR" altLang="el-GR" sz="2800" dirty="0" err="1"/>
              <a:t>Εκδ</a:t>
            </a:r>
            <a:r>
              <a:rPr lang="el-GR" altLang="el-GR" sz="2800" dirty="0"/>
              <a:t>. Τόπος. </a:t>
            </a:r>
          </a:p>
          <a:p>
            <a:r>
              <a:rPr lang="el-GR" altLang="el-GR" sz="2800" dirty="0"/>
              <a:t>Σπύρου, Π. Σημειώσεις μαθήματος Διδακτική Μαθηματικών Ι. Μαθηματικό Τμήμα ΕΚΠΑ.</a:t>
            </a:r>
          </a:p>
          <a:p>
            <a:pPr>
              <a:lnSpc>
                <a:spcPct val="80000"/>
              </a:lnSpc>
            </a:pPr>
            <a:r>
              <a:rPr lang="el-GR" altLang="el-GR" sz="2800" dirty="0" err="1"/>
              <a:t>Πατρώνης</a:t>
            </a:r>
            <a:r>
              <a:rPr lang="el-GR" altLang="el-GR" sz="2800" dirty="0"/>
              <a:t>, </a:t>
            </a:r>
            <a:r>
              <a:rPr lang="en-US" altLang="el-GR" sz="2800" dirty="0"/>
              <a:t>T. &amp; </a:t>
            </a:r>
            <a:r>
              <a:rPr lang="el-GR" altLang="el-GR" sz="2800" dirty="0"/>
              <a:t>Σπανός</a:t>
            </a:r>
            <a:r>
              <a:rPr lang="en-US" altLang="el-GR" sz="2800" dirty="0"/>
              <a:t>, </a:t>
            </a:r>
            <a:r>
              <a:rPr lang="el-GR" altLang="el-GR" sz="2800" dirty="0"/>
              <a:t>Δ. Σύγχρονες Θεωρήσεις και Έρευνες στη Μαθηματική Παιδεία, Πνευματικός.</a:t>
            </a:r>
          </a:p>
          <a:p>
            <a:pPr>
              <a:lnSpc>
                <a:spcPct val="80000"/>
              </a:lnSpc>
            </a:pPr>
            <a:r>
              <a:rPr lang="el-GR" altLang="el-GR" sz="2800" dirty="0" err="1"/>
              <a:t>Polya</a:t>
            </a:r>
            <a:r>
              <a:rPr lang="el-GR" altLang="el-GR" sz="2800" dirty="0"/>
              <a:t>. Πώς να το λύσω, </a:t>
            </a:r>
            <a:r>
              <a:rPr lang="el-GR" altLang="el-GR" sz="2800" dirty="0" err="1"/>
              <a:t>Εκδ</a:t>
            </a:r>
            <a:r>
              <a:rPr lang="el-GR" altLang="el-GR" sz="2800" dirty="0"/>
              <a:t>. </a:t>
            </a:r>
            <a:r>
              <a:rPr lang="el-GR" altLang="el-GR" sz="2800" dirty="0" err="1"/>
              <a:t>Καρδαμίτσα</a:t>
            </a:r>
            <a:r>
              <a:rPr lang="el-GR" altLang="el-GR" sz="2800" dirty="0"/>
              <a:t>.</a:t>
            </a:r>
            <a:endParaRPr lang="en-US" altLang="el-GR" sz="2800" dirty="0"/>
          </a:p>
          <a:p>
            <a:pPr>
              <a:lnSpc>
                <a:spcPct val="80000"/>
              </a:lnSpc>
            </a:pPr>
            <a:r>
              <a:rPr lang="en-US" altLang="el-GR" sz="2800" dirty="0" err="1"/>
              <a:t>Polya</a:t>
            </a:r>
            <a:r>
              <a:rPr lang="en-US" altLang="el-GR" sz="2800" dirty="0"/>
              <a:t>. H </a:t>
            </a:r>
            <a:r>
              <a:rPr lang="el-GR" altLang="el-GR" sz="2800" dirty="0"/>
              <a:t>Μαθηματική Ανακάλυψη, </a:t>
            </a:r>
            <a:r>
              <a:rPr lang="el-GR" altLang="el-GR" sz="2800" dirty="0" err="1"/>
              <a:t>Εκδ</a:t>
            </a:r>
            <a:r>
              <a:rPr lang="el-GR" altLang="el-GR" sz="2800" dirty="0"/>
              <a:t>. Κάτοπτρο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Φιλίππου, Γ. &amp; Χρήστου, Κ. Διδακτική Μαθηματικών, </a:t>
            </a:r>
            <a:r>
              <a:rPr lang="el-GR" altLang="el-GR" sz="2800" dirty="0" err="1"/>
              <a:t>Εκδ</a:t>
            </a:r>
            <a:r>
              <a:rPr lang="el-GR" altLang="el-GR" sz="2800" dirty="0"/>
              <a:t>. </a:t>
            </a:r>
            <a:r>
              <a:rPr lang="el-GR" altLang="el-GR" sz="2800" dirty="0" err="1"/>
              <a:t>Δαρδανός</a:t>
            </a:r>
            <a:r>
              <a:rPr lang="el-GR" altLang="el-GR" sz="2800" dirty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J. A. </a:t>
            </a:r>
            <a:r>
              <a:rPr lang="el-GR" altLang="el-GR" sz="2800" dirty="0" err="1"/>
              <a:t>Van</a:t>
            </a:r>
            <a:r>
              <a:rPr lang="el-GR" altLang="el-GR" sz="2800" dirty="0"/>
              <a:t> de </a:t>
            </a:r>
            <a:r>
              <a:rPr lang="el-GR" altLang="el-GR" sz="2800" dirty="0" err="1"/>
              <a:t>Walle</a:t>
            </a:r>
            <a:r>
              <a:rPr lang="el-GR" altLang="el-GR" sz="2800" dirty="0"/>
              <a:t>. Μαθηματικά για το Δημοτικό και το Γυμνάσιο, </a:t>
            </a:r>
            <a:r>
              <a:rPr lang="el-GR" altLang="el-GR" sz="2800" dirty="0" err="1"/>
              <a:t>Δαρδανός</a:t>
            </a:r>
            <a:r>
              <a:rPr lang="el-GR" altLang="el-GR" sz="2800" dirty="0"/>
              <a:t> (επιμέλεια Τριανταφυλλίδης)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Άρθρα και διαφάνειες του μαθήματος (</a:t>
            </a:r>
            <a:r>
              <a:rPr lang="en-US" altLang="el-GR" sz="2800" dirty="0" err="1"/>
              <a:t>eclass</a:t>
            </a:r>
            <a:r>
              <a:rPr lang="en-US" altLang="el-GR" sz="2800" dirty="0"/>
              <a:t>). 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8306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662</Words>
  <Application>Microsoft Office PowerPoint</Application>
  <PresentationFormat>Προβολή στην οθόνη (4:3)</PresentationFormat>
  <Paragraphs>97</Paragraphs>
  <Slides>14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Wingdings</vt:lpstr>
      <vt:lpstr>Θέμα του Office</vt:lpstr>
      <vt:lpstr>ΔΙΔΑΚΤΙΚΗ ΜΑΘΗΜΑΤΙΚΩΝ I </vt:lpstr>
      <vt:lpstr>ΔΙΔΑΚΤΙΚΗ ΜΑΘΗΜΑΤΙΚΩΝ I </vt:lpstr>
      <vt:lpstr>ΘΕΩΡΙΑ</vt:lpstr>
      <vt:lpstr>EΡΕΥΝΑ </vt:lpstr>
      <vt:lpstr>ΔΙΔΑΚΤΙΚΗ ΠΡΑΞΗ </vt:lpstr>
      <vt:lpstr>ΔΙΔΑΚΤΙΚΕΣ ΠΑΡΕΜΒΑΣΕΙΣ </vt:lpstr>
      <vt:lpstr>ΕΡΓΑΛΕΙΑ ΑΞΙΟΛΟΓΗΣΗΣ </vt:lpstr>
      <vt:lpstr>ΕNΔΕΙΚΤΙΚΗ ΒΙΒΛΙΟΓΡΑΦΙΑ 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182</cp:revision>
  <dcterms:created xsi:type="dcterms:W3CDTF">2012-09-06T09:03:05Z</dcterms:created>
  <dcterms:modified xsi:type="dcterms:W3CDTF">2015-07-01T12:46:11Z</dcterms:modified>
</cp:coreProperties>
</file>