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1" r:id="rId2"/>
    <p:sldId id="264" r:id="rId3"/>
    <p:sldId id="261" r:id="rId4"/>
    <p:sldId id="262" r:id="rId5"/>
    <p:sldId id="266" r:id="rId6"/>
    <p:sldId id="302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280" r:id="rId26"/>
    <p:sldId id="290" r:id="rId27"/>
    <p:sldId id="295" r:id="rId28"/>
    <p:sldId id="299" r:id="rId29"/>
    <p:sldId id="292" r:id="rId30"/>
    <p:sldId id="291" r:id="rId31"/>
    <p:sldId id="294" r:id="rId32"/>
    <p:sldId id="293" r:id="rId33"/>
    <p:sldId id="327" r:id="rId34"/>
    <p:sldId id="328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4"/>
            <p14:sldId id="261"/>
            <p14:sldId id="262"/>
            <p14:sldId id="266"/>
            <p14:sldId id="302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27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86" autoAdjust="0"/>
    <p:restoredTop sz="99309" autoAdjust="0"/>
  </p:normalViewPr>
  <p:slideViewPr>
    <p:cSldViewPr>
      <p:cViewPr varScale="1">
        <p:scale>
          <a:sx n="78" d="100"/>
          <a:sy n="78" d="100"/>
        </p:scale>
        <p:origin x="2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704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786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1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3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 Ο ρόλος του εκπαιδευτικού: σχεδιασμός υποδειγμάτων μαθημάτων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103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connection.s3.amazonaws.com/696/flashcards/793834/png/10a.p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assconnection.s3.amazonaws.com/101/flashcards/739101/jpg/mont_sainte19001332869780328.jpg" TargetMode="External"/><Relationship Id="rId4" Type="http://schemas.openxmlformats.org/officeDocument/2006/relationships/hyperlink" Target="https://upload.wikimedia.org/wikipedia/commons/5/5b/The_Harbor_of_La_Rochelle_by_Jean-Baptiste-Camille_Corot.jpe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8/8b/Portrait_of_a_Man_by_Jan_van_Eyck-small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udydroid.com/imageCards/0i/a5/card-19207278-front.jpg" TargetMode="External"/><Relationship Id="rId5" Type="http://schemas.openxmlformats.org/officeDocument/2006/relationships/hyperlink" Target="http://rasekhoon.net/userfiles/Article/1392/05/01/004190213.JPG" TargetMode="External"/><Relationship Id="rId4" Type="http://schemas.openxmlformats.org/officeDocument/2006/relationships/hyperlink" Target="http://www.guialomejordelmundo.com/imagenes/ct4/64888pablopicasso_3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566.photobucket.com/albums/ss105/unbearablebore/photobooks/RichardAvedon_Italia_1946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Διδακτική </a:t>
            </a:r>
            <a:r>
              <a:rPr lang="el-GR" dirty="0"/>
              <a:t>των </a:t>
            </a:r>
            <a:r>
              <a:rPr lang="el-GR" dirty="0" smtClean="0"/>
              <a:t>εικαστικών τεχνών</a:t>
            </a:r>
            <a:br>
              <a:rPr lang="el-GR" dirty="0" smtClean="0"/>
            </a:br>
            <a:r>
              <a:rPr lang="el-GR" sz="3600" dirty="0" smtClean="0"/>
              <a:t>Ενότητα </a:t>
            </a:r>
            <a:r>
              <a:rPr lang="en-US" sz="3600" dirty="0" smtClean="0"/>
              <a:t>3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861048"/>
            <a:ext cx="8712968" cy="2448272"/>
          </a:xfrm>
        </p:spPr>
        <p:txBody>
          <a:bodyPr>
            <a:normAutofit/>
          </a:bodyPr>
          <a:lstStyle/>
          <a:p>
            <a:r>
              <a:rPr lang="el-GR" dirty="0" smtClean="0"/>
              <a:t>Ουρανία </a:t>
            </a:r>
            <a:r>
              <a:rPr lang="el-GR" dirty="0" err="1" smtClean="0"/>
              <a:t>Κούβου</a:t>
            </a:r>
            <a:endParaRPr lang="el-GR" dirty="0" smtClean="0"/>
          </a:p>
          <a:p>
            <a:r>
              <a:rPr lang="el-GR" dirty="0" smtClean="0">
                <a:sym typeface="Helvetica" pitchFamily="2" charset="0"/>
              </a:rPr>
              <a:t>Ε</a:t>
            </a:r>
            <a:r>
              <a:rPr lang="en-US" dirty="0" err="1" smtClean="0">
                <a:sym typeface="Helvetica" pitchFamily="2" charset="0"/>
              </a:rPr>
              <a:t>θνικὸ</a:t>
            </a:r>
            <a:r>
              <a:rPr lang="en-US" dirty="0" smtClean="0">
                <a:sym typeface="Helvetica" pitchFamily="2" charset="0"/>
              </a:rPr>
              <a:t> κα</a:t>
            </a:r>
            <a:r>
              <a:rPr lang="en-US" dirty="0" err="1" smtClean="0">
                <a:sym typeface="Helvetica" pitchFamily="2" charset="0"/>
              </a:rPr>
              <a:t>i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n-US" dirty="0">
                <a:sym typeface="Helvetica" pitchFamily="2" charset="0"/>
              </a:rPr>
              <a:t>Καπ</a:t>
            </a:r>
            <a:r>
              <a:rPr lang="en-US" dirty="0" err="1">
                <a:sym typeface="Helvetica" pitchFamily="2" charset="0"/>
              </a:rPr>
              <a:t>οδιστρι</a:t>
            </a:r>
            <a:r>
              <a:rPr lang="en-US" dirty="0">
                <a:sym typeface="Helvetica" pitchFamily="2" charset="0"/>
              </a:rPr>
              <a:t>ακὸ Πανεπιστήμιο </a:t>
            </a:r>
            <a:r>
              <a:rPr lang="el-GR" dirty="0" smtClean="0">
                <a:sym typeface="Helvetica" pitchFamily="2" charset="0"/>
              </a:rPr>
              <a:t>Α</a:t>
            </a:r>
            <a:r>
              <a:rPr lang="en-US" dirty="0" err="1" smtClean="0">
                <a:sym typeface="Helvetica" pitchFamily="2" charset="0"/>
              </a:rPr>
              <a:t>θην</a:t>
            </a:r>
            <a:r>
              <a:rPr lang="el-GR" dirty="0" smtClean="0">
                <a:sym typeface="Helvetica" pitchFamily="2" charset="0"/>
              </a:rPr>
              <a:t>ώ</a:t>
            </a:r>
            <a:r>
              <a:rPr lang="en-US" dirty="0" smtClean="0">
                <a:sym typeface="Helvetica" pitchFamily="2" charset="0"/>
              </a:rPr>
              <a:t>ν</a:t>
            </a:r>
            <a:endParaRPr lang="en-US" dirty="0">
              <a:sym typeface="Helvetica" pitchFamily="2" charset="0"/>
            </a:endParaRPr>
          </a:p>
          <a:p>
            <a:r>
              <a:rPr lang="el-GR" dirty="0" smtClean="0">
                <a:sym typeface="Helvetica" pitchFamily="2" charset="0"/>
              </a:rPr>
              <a:t>Τ</a:t>
            </a:r>
            <a:r>
              <a:rPr lang="en-US" dirty="0" smtClean="0">
                <a:sym typeface="Helvetica" pitchFamily="2" charset="0"/>
              </a:rPr>
              <a:t>μ</a:t>
            </a:r>
            <a:r>
              <a:rPr lang="el-GR" dirty="0">
                <a:sym typeface="Helvetica" pitchFamily="2" charset="0"/>
              </a:rPr>
              <a:t>ή</a:t>
            </a:r>
            <a:r>
              <a:rPr lang="en-US" dirty="0" smtClean="0">
                <a:sym typeface="Helvetica" pitchFamily="2" charset="0"/>
              </a:rPr>
              <a:t>μα </a:t>
            </a:r>
            <a:r>
              <a:rPr lang="el-GR" dirty="0"/>
              <a:t>Εκπαίδευσης και Αγωγής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στην </a:t>
            </a:r>
            <a:r>
              <a:rPr lang="el-GR" dirty="0"/>
              <a:t>Προσχολική Ηλικία</a:t>
            </a:r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25800"/>
            <a:ext cx="6911950" cy="5043036"/>
          </a:xfrm>
        </p:spPr>
      </p:pic>
    </p:spTree>
    <p:extLst>
      <p:ext uri="{BB962C8B-B14F-4D97-AF65-F5344CB8AC3E}">
        <p14:creationId xmlns:p14="http://schemas.microsoft.com/office/powerpoint/2010/main" val="6392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Εικόνα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6877"/>
            <a:ext cx="6349648" cy="5610435"/>
          </a:xfrm>
        </p:spPr>
      </p:pic>
    </p:spTree>
    <p:extLst>
      <p:ext uri="{BB962C8B-B14F-4D97-AF65-F5344CB8AC3E}">
        <p14:creationId xmlns:p14="http://schemas.microsoft.com/office/powerpoint/2010/main" val="36690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Πίνακας ζωγραφικ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6070"/>
            <a:ext cx="6482912" cy="6051242"/>
          </a:xfrm>
        </p:spPr>
      </p:pic>
    </p:spTree>
    <p:extLst>
      <p:ext uri="{BB962C8B-B14F-4D97-AF65-F5344CB8AC3E}">
        <p14:creationId xmlns:p14="http://schemas.microsoft.com/office/powerpoint/2010/main" val="25357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Πίνακας ζωγραφικ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36197"/>
            <a:ext cx="7055966" cy="4965309"/>
          </a:xfrm>
        </p:spPr>
      </p:pic>
    </p:spTree>
    <p:extLst>
      <p:ext uri="{BB962C8B-B14F-4D97-AF65-F5344CB8AC3E}">
        <p14:creationId xmlns:p14="http://schemas.microsoft.com/office/powerpoint/2010/main" val="18522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Πίνακας ζωγραφικ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551910" cy="5074705"/>
          </a:xfrm>
        </p:spPr>
      </p:pic>
    </p:spTree>
    <p:extLst>
      <p:ext uri="{BB962C8B-B14F-4D97-AF65-F5344CB8AC3E}">
        <p14:creationId xmlns:p14="http://schemas.microsoft.com/office/powerpoint/2010/main" val="18071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7127974" cy="5123550"/>
          </a:xfrm>
        </p:spPr>
      </p:pic>
    </p:spTree>
    <p:extLst>
      <p:ext uri="{BB962C8B-B14F-4D97-AF65-F5344CB8AC3E}">
        <p14:creationId xmlns:p14="http://schemas.microsoft.com/office/powerpoint/2010/main" val="15493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416006" cy="5070431"/>
          </a:xfrm>
        </p:spPr>
      </p:pic>
    </p:spTree>
    <p:extLst>
      <p:ext uri="{BB962C8B-B14F-4D97-AF65-F5344CB8AC3E}">
        <p14:creationId xmlns:p14="http://schemas.microsoft.com/office/powerpoint/2010/main" val="24648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Πίνακας ζωγραφικ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3533"/>
            <a:ext cx="4824536" cy="6325438"/>
          </a:xfrm>
        </p:spPr>
      </p:pic>
    </p:spTree>
    <p:extLst>
      <p:ext uri="{BB962C8B-B14F-4D97-AF65-F5344CB8AC3E}">
        <p14:creationId xmlns:p14="http://schemas.microsoft.com/office/powerpoint/2010/main" val="16992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Πίνακας ζωγραφικ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4847"/>
            <a:ext cx="4824536" cy="6324630"/>
          </a:xfrm>
        </p:spPr>
      </p:pic>
    </p:spTree>
    <p:extLst>
      <p:ext uri="{BB962C8B-B14F-4D97-AF65-F5344CB8AC3E}">
        <p14:creationId xmlns:p14="http://schemas.microsoft.com/office/powerpoint/2010/main" val="4060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Γλυπτό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52" y="404664"/>
            <a:ext cx="5968783" cy="5688632"/>
          </a:xfrm>
        </p:spPr>
      </p:pic>
    </p:spTree>
    <p:extLst>
      <p:ext uri="{BB962C8B-B14F-4D97-AF65-F5344CB8AC3E}">
        <p14:creationId xmlns:p14="http://schemas.microsoft.com/office/powerpoint/2010/main" val="26073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22313" y="2906714"/>
            <a:ext cx="7772400" cy="2862262"/>
          </a:xfrm>
        </p:spPr>
        <p:txBody>
          <a:bodyPr>
            <a:normAutofit/>
          </a:bodyPr>
          <a:lstStyle/>
          <a:p>
            <a:r>
              <a:rPr lang="el-GR" sz="4400" dirty="0"/>
              <a:t>Ενότητα </a:t>
            </a:r>
            <a:r>
              <a:rPr lang="en-US" sz="4400" dirty="0" smtClean="0"/>
              <a:t>3</a:t>
            </a:r>
            <a:r>
              <a:rPr lang="el-GR" sz="4400" dirty="0" smtClean="0"/>
              <a:t>. </a:t>
            </a:r>
            <a:br>
              <a:rPr lang="el-GR" sz="4400" dirty="0" smtClean="0"/>
            </a:br>
            <a:r>
              <a:rPr lang="el-GR" sz="4400" dirty="0"/>
              <a:t>Ο ρόλος του εκπαιδευτικού: σχεδιασμός υποδειγμάτων μαθημάτων</a:t>
            </a:r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Πίνακας ζωγραφικ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6632"/>
            <a:ext cx="5062988" cy="6314987"/>
          </a:xfrm>
        </p:spPr>
      </p:pic>
    </p:spTree>
    <p:extLst>
      <p:ext uri="{BB962C8B-B14F-4D97-AF65-F5344CB8AC3E}">
        <p14:creationId xmlns:p14="http://schemas.microsoft.com/office/powerpoint/2010/main" val="24347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Φωτογραφία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504"/>
            <a:ext cx="4720268" cy="6352986"/>
          </a:xfrm>
        </p:spPr>
      </p:pic>
    </p:spTree>
    <p:extLst>
      <p:ext uri="{BB962C8B-B14F-4D97-AF65-F5344CB8AC3E}">
        <p14:creationId xmlns:p14="http://schemas.microsoft.com/office/powerpoint/2010/main" val="41710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407894" cy="5111498"/>
          </a:xfrm>
        </p:spPr>
      </p:pic>
    </p:spTree>
    <p:extLst>
      <p:ext uri="{BB962C8B-B14F-4D97-AF65-F5344CB8AC3E}">
        <p14:creationId xmlns:p14="http://schemas.microsoft.com/office/powerpoint/2010/main" val="3866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Φωτογραφία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6632"/>
            <a:ext cx="5114909" cy="6291339"/>
          </a:xfrm>
        </p:spPr>
      </p:pic>
    </p:spTree>
    <p:extLst>
      <p:ext uri="{BB962C8B-B14F-4D97-AF65-F5344CB8AC3E}">
        <p14:creationId xmlns:p14="http://schemas.microsoft.com/office/powerpoint/2010/main" val="10297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Γλυπτό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89178"/>
            <a:ext cx="4464496" cy="6292150"/>
          </a:xfrm>
        </p:spPr>
      </p:pic>
    </p:spTree>
    <p:extLst>
      <p:ext uri="{BB962C8B-B14F-4D97-AF65-F5344CB8AC3E}">
        <p14:creationId xmlns:p14="http://schemas.microsoft.com/office/powerpoint/2010/main" val="2815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</a:t>
            </a:r>
            <a:r>
              <a:rPr lang="en-US" dirty="0" smtClean="0"/>
              <a:t>3</a:t>
            </a:r>
            <a:r>
              <a:rPr lang="el-GR" dirty="0" smtClean="0"/>
              <a:t>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Ουρανία </a:t>
            </a:r>
            <a:r>
              <a:rPr lang="el-GR" sz="2000" dirty="0" err="1" smtClean="0"/>
              <a:t>Κούβου</a:t>
            </a:r>
            <a:r>
              <a:rPr lang="el-GR" sz="2000" dirty="0" smtClean="0"/>
              <a:t>. </a:t>
            </a:r>
            <a:r>
              <a:rPr lang="el-GR" sz="2000" dirty="0"/>
              <a:t>«Διδακτική των εικαστικών </a:t>
            </a:r>
            <a:r>
              <a:rPr lang="el-GR" sz="2000" dirty="0" smtClean="0"/>
              <a:t>τεχνών - </a:t>
            </a:r>
            <a:r>
              <a:rPr lang="el-GR" sz="2000" dirty="0"/>
              <a:t>Ενότητα </a:t>
            </a:r>
            <a:r>
              <a:rPr lang="en-US" sz="2000" dirty="0"/>
              <a:t>3</a:t>
            </a:r>
            <a:r>
              <a:rPr lang="el-GR" sz="2000" dirty="0"/>
              <a:t>. </a:t>
            </a:r>
            <a:r>
              <a:rPr lang="el-GR" sz="2000" dirty="0" smtClean="0"/>
              <a:t>Ο </a:t>
            </a:r>
            <a:r>
              <a:rPr lang="el-GR" sz="2000" dirty="0"/>
              <a:t>ρόλος του εκπαιδευτικού: σχεδιασμός υποδειγμάτων μαθημάτων».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http://opencourses.uoa.gr/courses/ECD103/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Στην τελευταία ενότητα οι φοιτητές αναμένεται να είναι σε θέση να προτείνουν και να οργανώσουν μία θεματική ενότητα εικαστικών δραστηριοτήτων η οποία στοχεύει να υποβοηθήσει τους μαθητές να καλλιεργήσουν τις υπάρχουσες ικανότητες αναπαράστασης εφαρμόζοντας ένα συγκεκριμένο εκπαιδευτικό μοντέλο.      </a:t>
            </a:r>
          </a:p>
          <a:p>
            <a:pPr mar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 smtClean="0"/>
              <a:t>Εικόνες </a:t>
            </a:r>
            <a:r>
              <a:rPr lang="el-GR" sz="2000" b="1" dirty="0" smtClean="0"/>
              <a:t>1-5: </a:t>
            </a:r>
            <a:r>
              <a:rPr lang="en-US" sz="2000" b="1" dirty="0" smtClean="0"/>
              <a:t>Copyrighted</a:t>
            </a:r>
            <a:endParaRPr lang="el-GR" sz="2000" b="1" dirty="0" smtClean="0"/>
          </a:p>
          <a:p>
            <a:pPr marL="0" indent="0">
              <a:buNone/>
            </a:pPr>
            <a:r>
              <a:rPr lang="el-GR" sz="2000" b="1" dirty="0"/>
              <a:t>Εικόνα </a:t>
            </a:r>
            <a:r>
              <a:rPr lang="el-GR" sz="2000" b="1" dirty="0" smtClean="0"/>
              <a:t>6: </a:t>
            </a:r>
            <a:r>
              <a:rPr lang="en-US" sz="2000" b="1" dirty="0"/>
              <a:t>Copyrighted</a:t>
            </a:r>
            <a:r>
              <a:rPr lang="el-GR" sz="2000" b="1" dirty="0"/>
              <a:t>, Πηγή: 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 smtClean="0"/>
              <a:t>7: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classconnection.s3.amazonaws.com/696/flashcards/793834/png/10a.png</a:t>
            </a:r>
            <a:r>
              <a:rPr lang="el-GR" sz="2000" b="1" dirty="0" smtClean="0"/>
              <a:t> 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 smtClean="0"/>
              <a:t>8: </a:t>
            </a:r>
            <a:r>
              <a:rPr lang="en-US" sz="2000" b="1" dirty="0"/>
              <a:t>Copyrighted</a:t>
            </a:r>
            <a:r>
              <a:rPr lang="el-GR" sz="2000" b="1" dirty="0"/>
              <a:t>, Πηγή: </a:t>
            </a:r>
            <a:r>
              <a:rPr lang="en-US" sz="2000" b="1" dirty="0">
                <a:hlinkClick r:id="rId4"/>
              </a:rPr>
              <a:t>https://</a:t>
            </a:r>
            <a:r>
              <a:rPr lang="en-US" sz="2000" b="1" dirty="0" smtClean="0">
                <a:hlinkClick r:id="rId4"/>
              </a:rPr>
              <a:t>upload.wikimedia.org/wikipedia/commons/5/5b/The_Harbor_of_La_Rochelle_by_Jean-Baptiste-Camille_Corot.jpeg</a:t>
            </a:r>
            <a:r>
              <a:rPr lang="el-GR" sz="2000" b="1" dirty="0" smtClean="0"/>
              <a:t> 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 smtClean="0"/>
              <a:t>9: </a:t>
            </a:r>
            <a:r>
              <a:rPr lang="en-US" sz="2000" b="1" dirty="0"/>
              <a:t>Copyrighted</a:t>
            </a:r>
            <a:r>
              <a:rPr lang="el-GR" sz="2000" b="1" dirty="0"/>
              <a:t>, Πηγή: </a:t>
            </a:r>
            <a:r>
              <a:rPr lang="en-US" sz="2000" b="1" dirty="0">
                <a:hlinkClick r:id="rId5"/>
              </a:rPr>
              <a:t>https://</a:t>
            </a:r>
            <a:r>
              <a:rPr lang="en-US" sz="2000" b="1" dirty="0" smtClean="0">
                <a:hlinkClick r:id="rId5"/>
              </a:rPr>
              <a:t>classconnection.s3.amazonaws.com/101/flashcards/739101/jpg/mont_sainte19001332869780328.jpg</a:t>
            </a:r>
            <a:r>
              <a:rPr lang="el-GR" sz="2000" b="1" dirty="0" smtClean="0"/>
              <a:t> 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 smtClean="0"/>
              <a:t>Εικόνες 10-11: </a:t>
            </a:r>
            <a:r>
              <a:rPr lang="en-US" sz="2000" b="1" dirty="0" smtClean="0"/>
              <a:t>Copyrighted</a:t>
            </a:r>
            <a:endParaRPr lang="el-GR" sz="2000" b="1" dirty="0"/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 smtClean="0"/>
              <a:t>12: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</a:t>
            </a:r>
            <a:r>
              <a:rPr lang="el-GR" sz="2000" b="1" dirty="0"/>
              <a:t>Πηγή: </a:t>
            </a:r>
            <a:r>
              <a:rPr lang="en-US" sz="2000" b="1" dirty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upload.wikimedia.org/wikipedia/commons/8/8b/Portrait_of_a_Man_by_Jan_van_Eyck-small.jpg</a:t>
            </a:r>
            <a:r>
              <a:rPr lang="el-GR" sz="2000" b="1" dirty="0" smtClean="0"/>
              <a:t> 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 smtClean="0"/>
              <a:t>13: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</a:t>
            </a:r>
            <a:r>
              <a:rPr lang="el-GR" sz="2000" b="1" dirty="0" smtClean="0"/>
              <a:t>Πηγή: </a:t>
            </a:r>
            <a:r>
              <a:rPr lang="en-US" sz="2000" b="1" dirty="0">
                <a:hlinkClick r:id="rId4"/>
              </a:rPr>
              <a:t>http://</a:t>
            </a:r>
            <a:r>
              <a:rPr lang="en-US" sz="2000" b="1" dirty="0" smtClean="0">
                <a:hlinkClick r:id="rId4"/>
              </a:rPr>
              <a:t>www.guialomejordelmundo.com/imagenes/ct4/64888pablopicasso_3.jpg</a:t>
            </a:r>
            <a:r>
              <a:rPr lang="el-GR" sz="2000" b="1" dirty="0" smtClean="0"/>
              <a:t> </a:t>
            </a:r>
            <a:endParaRPr lang="el-GR" sz="2000" b="1" dirty="0" smtClean="0"/>
          </a:p>
          <a:p>
            <a:pPr marL="0" indent="0">
              <a:buNone/>
            </a:pPr>
            <a:r>
              <a:rPr lang="el-GR" sz="2000" b="1" dirty="0" smtClean="0"/>
              <a:t>Εικόνα 14: </a:t>
            </a:r>
            <a:r>
              <a:rPr lang="en-US" sz="2000" b="1" dirty="0"/>
              <a:t>Copyrighted</a:t>
            </a:r>
            <a:r>
              <a:rPr lang="el-GR" sz="2000" b="1" dirty="0"/>
              <a:t>, Πηγή</a:t>
            </a:r>
            <a:r>
              <a:rPr lang="el-GR" sz="2000" b="1" dirty="0" smtClean="0"/>
              <a:t>: </a:t>
            </a:r>
            <a:r>
              <a:rPr lang="en-US" sz="2000" b="1" dirty="0">
                <a:hlinkClick r:id="rId5"/>
              </a:rPr>
              <a:t>http://</a:t>
            </a:r>
            <a:r>
              <a:rPr lang="en-US" sz="2000" b="1" dirty="0" smtClean="0">
                <a:hlinkClick r:id="rId5"/>
              </a:rPr>
              <a:t>rasekhoon.net/userfiles/Article/1392/05/01/004190213.JPG</a:t>
            </a:r>
            <a:r>
              <a:rPr lang="el-GR" sz="2000" b="1" dirty="0" smtClean="0"/>
              <a:t> 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b="1" dirty="0" smtClean="0"/>
              <a:t>Εικόνα 15: </a:t>
            </a:r>
            <a:r>
              <a:rPr lang="en-US" sz="2000" b="1" dirty="0" smtClean="0"/>
              <a:t>Copyrighted</a:t>
            </a:r>
            <a:r>
              <a:rPr lang="el-GR" sz="2000" b="1" dirty="0"/>
              <a:t>, Πηγή</a:t>
            </a:r>
            <a:r>
              <a:rPr lang="el-GR" sz="2000" b="1" dirty="0" smtClean="0"/>
              <a:t>: </a:t>
            </a:r>
            <a:r>
              <a:rPr lang="en-US" sz="2000" b="1" dirty="0">
                <a:hlinkClick r:id="rId6"/>
              </a:rPr>
              <a:t>http://</a:t>
            </a:r>
            <a:r>
              <a:rPr lang="en-US" sz="2000" b="1" dirty="0" smtClean="0">
                <a:hlinkClick r:id="rId6"/>
              </a:rPr>
              <a:t>studydroid.com/imageCards/0i/a5/card-19207278-front.jpg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5642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3</a:t>
            </a:r>
            <a:r>
              <a:rPr lang="en-US" dirty="0" smtClean="0"/>
              <a:t>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/>
              <a:t>Εικόνα </a:t>
            </a:r>
            <a:r>
              <a:rPr lang="el-GR" sz="2000" b="1" dirty="0" smtClean="0"/>
              <a:t>16: </a:t>
            </a:r>
            <a:r>
              <a:rPr lang="en-US" sz="2000" b="1" dirty="0"/>
              <a:t>Copyrighted</a:t>
            </a:r>
            <a:r>
              <a:rPr lang="el-GR" sz="2000" b="1" dirty="0"/>
              <a:t>, Πηγή: </a:t>
            </a:r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i566.photobucket.com/albums/ss105/unbearablebore/photobooks/RichardAvedon_Italia_1946.jpg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smtClean="0"/>
              <a:t>Εικόνες 17-</a:t>
            </a:r>
            <a:r>
              <a:rPr lang="el-GR" sz="2000" b="1" smtClean="0"/>
              <a:t>19</a:t>
            </a:r>
            <a:r>
              <a:rPr lang="el-GR" sz="2000" b="1" dirty="0" smtClean="0"/>
              <a:t>: </a:t>
            </a:r>
            <a:r>
              <a:rPr lang="en-US" sz="2000" b="1" dirty="0" smtClean="0"/>
              <a:t>Copyrighted</a:t>
            </a:r>
            <a:endParaRPr lang="el-GR" sz="2000" b="1" dirty="0" smtClean="0"/>
          </a:p>
          <a:p>
            <a:pPr marL="0" indent="0">
              <a:buNone/>
            </a:pP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1403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Σχεδιασμός και οργάνωση πιλοτικών μαθημάτων εικαστικών δραστηριοτήτων βασισμένων στις αναπαραστατικές ικανότητες των παιδιών και στην ενημερωμένη επιλογή διδακτικού μοντέλου. </a:t>
            </a:r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Εκπαιδευτικό Υλικό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</a:t>
            </a:r>
            <a:r>
              <a:rPr lang="en-US" dirty="0" smtClean="0"/>
              <a:t>3</a:t>
            </a:r>
            <a:r>
              <a:rPr lang="el-GR" dirty="0" smtClean="0"/>
              <a:t>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85779"/>
            <a:ext cx="7148483" cy="5123078"/>
          </a:xfrm>
        </p:spPr>
      </p:pic>
    </p:spTree>
    <p:extLst>
      <p:ext uri="{BB962C8B-B14F-4D97-AF65-F5344CB8AC3E}">
        <p14:creationId xmlns:p14="http://schemas.microsoft.com/office/powerpoint/2010/main" val="22634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876256" cy="5103444"/>
          </a:xfrm>
        </p:spPr>
      </p:pic>
    </p:spTree>
    <p:extLst>
      <p:ext uri="{BB962C8B-B14F-4D97-AF65-F5344CB8AC3E}">
        <p14:creationId xmlns:p14="http://schemas.microsoft.com/office/powerpoint/2010/main" val="22230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6224"/>
            <a:ext cx="6984836" cy="5099821"/>
          </a:xfrm>
        </p:spPr>
      </p:pic>
    </p:spTree>
    <p:extLst>
      <p:ext uri="{BB962C8B-B14F-4D97-AF65-F5344CB8AC3E}">
        <p14:creationId xmlns:p14="http://schemas.microsoft.com/office/powerpoint/2010/main" val="19480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" name="Θέση περιεχομένου 5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28660"/>
            <a:ext cx="7055966" cy="5047043"/>
          </a:xfrm>
        </p:spPr>
      </p:pic>
    </p:spTree>
    <p:extLst>
      <p:ext uri="{BB962C8B-B14F-4D97-AF65-F5344CB8AC3E}">
        <p14:creationId xmlns:p14="http://schemas.microsoft.com/office/powerpoint/2010/main" val="18891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578</Words>
  <Application>Microsoft Office PowerPoint</Application>
  <PresentationFormat>Προβολή στην οθόνη (4:3)</PresentationFormat>
  <Paragraphs>96</Paragraphs>
  <Slides>34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9" baseType="lpstr">
      <vt:lpstr>Arial</vt:lpstr>
      <vt:lpstr>Calibri</vt:lpstr>
      <vt:lpstr>Helvetica</vt:lpstr>
      <vt:lpstr>Wingdings</vt:lpstr>
      <vt:lpstr>Θέμα του Office</vt:lpstr>
      <vt:lpstr>Διδακτική των εικαστικών τεχνών Ενότητα 3</vt:lpstr>
      <vt:lpstr>Ενότητα 3.  Ο ρόλος του εκπαιδευτικού: σχεδιασμός υποδειγμάτων μαθημάτων</vt:lpstr>
      <vt:lpstr>Σκοποί  ενότητας</vt:lpstr>
      <vt:lpstr>Περιγραφή ενότητας</vt:lpstr>
      <vt:lpstr>Εκπαιδευτικό Υλικό</vt:lpstr>
      <vt:lpstr>Εικόνα 1</vt:lpstr>
      <vt:lpstr>Εικόνα 2</vt:lpstr>
      <vt:lpstr>Εικόνα 3</vt:lpstr>
      <vt:lpstr>Εικόνα 4</vt:lpstr>
      <vt:lpstr>Εικόνα 5</vt:lpstr>
      <vt:lpstr>Εικόνα 6</vt:lpstr>
      <vt:lpstr>Εικόνα 7</vt:lpstr>
      <vt:lpstr>Εικόνα 8</vt:lpstr>
      <vt:lpstr>Εικόνα 9</vt:lpstr>
      <vt:lpstr>Εικόνα 10</vt:lpstr>
      <vt:lpstr>Εικόνα 11</vt:lpstr>
      <vt:lpstr>Εικόνα 12</vt:lpstr>
      <vt:lpstr>Εικόνα 13</vt:lpstr>
      <vt:lpstr>Εικόνα 14</vt:lpstr>
      <vt:lpstr>Εικόνα 15</vt:lpstr>
      <vt:lpstr>Εικόνα 16</vt:lpstr>
      <vt:lpstr>Εικόνα 17</vt:lpstr>
      <vt:lpstr>Εικόνα 18</vt:lpstr>
      <vt:lpstr>Εικόνα 19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(1/3)</vt:lpstr>
      <vt:lpstr>Σημείωμα Χρήσης Έργων Τρίτων (2/3)</vt:lpstr>
      <vt:lpstr>Σημείωμα Χρήσης Έργων Τρίτων (3/3)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Risispa</cp:lastModifiedBy>
  <cp:revision>212</cp:revision>
  <dcterms:created xsi:type="dcterms:W3CDTF">2012-09-06T09:03:05Z</dcterms:created>
  <dcterms:modified xsi:type="dcterms:W3CDTF">2015-10-25T21:05:22Z</dcterms:modified>
</cp:coreProperties>
</file>