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heme/theme2.xml" ContentType="application/vnd.openxmlformats-officedocument.theme+xml"/>
  <Override PartName="/ppt/tags/tag14.xml" ContentType="application/vnd.openxmlformats-officedocument.presentationml.tags+xml"/>
  <Override PartName="/ppt/notesSlides/notesSlide1.xml" ContentType="application/vnd.openxmlformats-officedocument.presentationml.notesSlide+xml"/>
  <Override PartName="/ppt/tags/tag15.xml" ContentType="application/vnd.openxmlformats-officedocument.presentationml.tags+xml"/>
  <Override PartName="/ppt/notesSlides/notesSlide2.xml" ContentType="application/vnd.openxmlformats-officedocument.presentationml.notesSlide+xml"/>
  <Override PartName="/ppt/tags/tag16.xml" ContentType="application/vnd.openxmlformats-officedocument.presentationml.tags+xml"/>
  <Override PartName="/ppt/notesSlides/notesSlide3.xml" ContentType="application/vnd.openxmlformats-officedocument.presentationml.notesSlide+xml"/>
  <Override PartName="/ppt/tags/tag17.xml" ContentType="application/vnd.openxmlformats-officedocument.presentationml.tags+xml"/>
  <Override PartName="/ppt/notesSlides/notesSlide4.xml" ContentType="application/vnd.openxmlformats-officedocument.presentationml.notesSlide+xml"/>
  <Override PartName="/ppt/tags/tag18.xml" ContentType="application/vnd.openxmlformats-officedocument.presentationml.tags+xml"/>
  <Override PartName="/ppt/notesSlides/notesSlide5.xml" ContentType="application/vnd.openxmlformats-officedocument.presentationml.notesSlide+xml"/>
  <Override PartName="/ppt/tags/tag19.xml" ContentType="application/vnd.openxmlformats-officedocument.presentationml.tags+xml"/>
  <Override PartName="/ppt/notesSlides/notesSlide6.xml" ContentType="application/vnd.openxmlformats-officedocument.presentationml.notesSlide+xml"/>
  <Override PartName="/ppt/tags/tag20.xml" ContentType="application/vnd.openxmlformats-officedocument.presentationml.tags+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31"/>
  </p:notesMasterIdLst>
  <p:sldIdLst>
    <p:sldId id="256" r:id="rId3"/>
    <p:sldId id="384" r:id="rId4"/>
    <p:sldId id="385" r:id="rId5"/>
    <p:sldId id="386" r:id="rId6"/>
    <p:sldId id="387" r:id="rId7"/>
    <p:sldId id="388" r:id="rId8"/>
    <p:sldId id="389" r:id="rId9"/>
    <p:sldId id="390" r:id="rId10"/>
    <p:sldId id="391" r:id="rId11"/>
    <p:sldId id="392" r:id="rId12"/>
    <p:sldId id="393" r:id="rId13"/>
    <p:sldId id="394" r:id="rId14"/>
    <p:sldId id="395" r:id="rId15"/>
    <p:sldId id="396" r:id="rId16"/>
    <p:sldId id="397" r:id="rId17"/>
    <p:sldId id="398" r:id="rId18"/>
    <p:sldId id="399" r:id="rId19"/>
    <p:sldId id="400" r:id="rId20"/>
    <p:sldId id="401" r:id="rId21"/>
    <p:sldId id="402" r:id="rId22"/>
    <p:sldId id="403" r:id="rId23"/>
    <p:sldId id="404" r:id="rId24"/>
    <p:sldId id="378" r:id="rId25"/>
    <p:sldId id="379" r:id="rId26"/>
    <p:sldId id="380" r:id="rId27"/>
    <p:sldId id="381" r:id="rId28"/>
    <p:sldId id="382" r:id="rId29"/>
    <p:sldId id="383" r:id="rId30"/>
  </p:sldIdLst>
  <p:sldSz cx="9144000" cy="6858000" type="screen4x3"/>
  <p:notesSz cx="6858000" cy="9144000"/>
  <p:custDataLst>
    <p:tags r:id="rId32"/>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256"/>
            <p14:sldId id="384"/>
            <p14:sldId id="385"/>
            <p14:sldId id="386"/>
            <p14:sldId id="387"/>
            <p14:sldId id="388"/>
            <p14:sldId id="389"/>
            <p14:sldId id="390"/>
            <p14:sldId id="391"/>
            <p14:sldId id="392"/>
            <p14:sldId id="393"/>
            <p14:sldId id="394"/>
            <p14:sldId id="395"/>
            <p14:sldId id="396"/>
            <p14:sldId id="397"/>
            <p14:sldId id="398"/>
            <p14:sldId id="399"/>
            <p14:sldId id="400"/>
            <p14:sldId id="401"/>
            <p14:sldId id="402"/>
            <p14:sldId id="403"/>
            <p14:sldId id="404"/>
            <p14:sldId id="378"/>
            <p14:sldId id="379"/>
            <p14:sldId id="380"/>
            <p14:sldId id="381"/>
            <p14:sldId id="382"/>
            <p14:sldId id="383"/>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5" name="Author" initials="A"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BB1BF"/>
    <a:srgbClr val="000000"/>
    <a:srgbClr val="E6EAF2"/>
    <a:srgbClr val="EFF2F7"/>
    <a:srgbClr val="E8ECF4"/>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Χωρίς στυλ, πλέγμα πίνακα">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Φωτεινό στυλ 2 - Έμφαση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887" autoAdjust="0"/>
    <p:restoredTop sz="94533" autoAdjust="0"/>
  </p:normalViewPr>
  <p:slideViewPr>
    <p:cSldViewPr>
      <p:cViewPr>
        <p:scale>
          <a:sx n="74" d="100"/>
          <a:sy n="74" d="100"/>
        </p:scale>
        <p:origin x="-114" y="-48"/>
      </p:cViewPr>
      <p:guideLst>
        <p:guide orient="horz" pos="2160"/>
        <p:guide pos="2880"/>
      </p:guideLst>
    </p:cSldViewPr>
  </p:slideViewPr>
  <p:outlineViewPr>
    <p:cViewPr>
      <p:scale>
        <a:sx n="33" d="100"/>
        <a:sy n="33" d="100"/>
      </p:scale>
      <p:origin x="0" y="-7789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commentAuthors" Target="commentAuthor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gs" Target="tags/tag1.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pPr/>
              <a:t>13/5/2016</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pPr/>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endParaRPr lang="el-GR" altLang="el-GR" smtClean="0"/>
          </a:p>
        </p:txBody>
      </p:sp>
      <p:sp>
        <p:nvSpPr>
          <p:cNvPr id="65540" name="Θέση αριθμού διαφάνειας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6EBD6250-4A85-4A1B-933B-14F114803BDD}" type="slidenum">
              <a:rPr lang="el-GR" altLang="el-GR"/>
              <a:pPr/>
              <a:t>23</a:t>
            </a:fld>
            <a:endParaRPr lang="el-GR" altLang="el-GR"/>
          </a:p>
        </p:txBody>
      </p:sp>
    </p:spTree>
    <p:extLst>
      <p:ext uri="{BB962C8B-B14F-4D97-AF65-F5344CB8AC3E}">
        <p14:creationId xmlns:p14="http://schemas.microsoft.com/office/powerpoint/2010/main" val="24279594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65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DACAD091-9DBA-4BE5-AB79-D760A34AD4DB}" type="slidenum">
              <a:rPr lang="el-GR" altLang="el-GR"/>
              <a:pPr/>
              <a:t>24</a:t>
            </a:fld>
            <a:endParaRPr lang="el-GR" altLang="el-GR"/>
          </a:p>
        </p:txBody>
      </p:sp>
    </p:spTree>
    <p:extLst>
      <p:ext uri="{BB962C8B-B14F-4D97-AF65-F5344CB8AC3E}">
        <p14:creationId xmlns:p14="http://schemas.microsoft.com/office/powerpoint/2010/main" val="30483379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75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605F7DD5-A06D-4136-B55E-331F5EE45D04}" type="slidenum">
              <a:rPr lang="el-GR" altLang="el-GR"/>
              <a:pPr/>
              <a:t>25</a:t>
            </a:fld>
            <a:endParaRPr lang="el-GR" altLang="el-GR"/>
          </a:p>
        </p:txBody>
      </p:sp>
    </p:spTree>
    <p:extLst>
      <p:ext uri="{BB962C8B-B14F-4D97-AF65-F5344CB8AC3E}">
        <p14:creationId xmlns:p14="http://schemas.microsoft.com/office/powerpoint/2010/main" val="32570605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86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28A8FD23-0CEB-4571-8465-84D11C6D71F9}" type="slidenum">
              <a:rPr lang="el-GR" altLang="el-GR"/>
              <a:pPr/>
              <a:t>26</a:t>
            </a:fld>
            <a:endParaRPr lang="el-GR" altLang="el-GR"/>
          </a:p>
        </p:txBody>
      </p:sp>
    </p:spTree>
    <p:extLst>
      <p:ext uri="{BB962C8B-B14F-4D97-AF65-F5344CB8AC3E}">
        <p14:creationId xmlns:p14="http://schemas.microsoft.com/office/powerpoint/2010/main" val="13099841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96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DCA7EF54-667E-457E-BF87-FAB16EFF87C7}" type="slidenum">
              <a:rPr lang="el-GR" altLang="el-GR"/>
              <a:pPr/>
              <a:t>27</a:t>
            </a:fld>
            <a:endParaRPr lang="el-GR" altLang="el-GR"/>
          </a:p>
        </p:txBody>
      </p:sp>
    </p:spTree>
    <p:extLst>
      <p:ext uri="{BB962C8B-B14F-4D97-AF65-F5344CB8AC3E}">
        <p14:creationId xmlns:p14="http://schemas.microsoft.com/office/powerpoint/2010/main" val="7440615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706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FF3DE28D-DFFF-4209-8934-00DEF19FACFB}" type="slidenum">
              <a:rPr lang="el-GR" altLang="el-GR"/>
              <a:pPr/>
              <a:t>28</a:t>
            </a:fld>
            <a:endParaRPr lang="el-GR" altLang="el-GR"/>
          </a:p>
        </p:txBody>
      </p:sp>
    </p:spTree>
    <p:extLst>
      <p:ext uri="{BB962C8B-B14F-4D97-AF65-F5344CB8AC3E}">
        <p14:creationId xmlns:p14="http://schemas.microsoft.com/office/powerpoint/2010/main" val="155413902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10.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1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custDataLst>
      <p:tags r:id="rId1"/>
    </p:custDataLst>
    <p:extLst>
      <p:ext uri="{BB962C8B-B14F-4D97-AF65-F5344CB8AC3E}">
        <p14:creationId xmlns:p14="http://schemas.microsoft.com/office/powerpoint/2010/main" val="4245247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r>
              <a:rPr lang="en-US" sz="1000" kern="1200" dirty="0" smtClean="0">
                <a:solidFill>
                  <a:srgbClr val="5075BC"/>
                </a:solidFill>
                <a:latin typeface="+mn-lt"/>
                <a:ea typeface="+mn-ea"/>
                <a:cs typeface="+mn-cs"/>
              </a:rPr>
              <a:t>Importance of Languages in Vocational Life</a:t>
            </a:r>
            <a:endParaRPr lang="en-US" sz="1000" kern="1200" dirty="0" smtClean="0">
              <a:solidFill>
                <a:srgbClr val="5075BC"/>
              </a:solidFill>
              <a:latin typeface="+mn-lt"/>
              <a:ea typeface="+mn-ea"/>
              <a:cs typeface="+mn-cs"/>
            </a:endParaRPr>
          </a:p>
        </p:txBody>
      </p:sp>
      <p:pic>
        <p:nvPicPr>
          <p:cNvPr id="6" name="Picture 5"/>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245861566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custDataLst>
      <p:tags r:id="rId1"/>
    </p:custDataLst>
    <p:extLst>
      <p:ext uri="{BB962C8B-B14F-4D97-AF65-F5344CB8AC3E}">
        <p14:creationId xmlns:p14="http://schemas.microsoft.com/office/powerpoint/2010/main" val="42386126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r>
              <a:rPr lang="en-US" sz="1000" kern="1200" dirty="0" smtClean="0">
                <a:solidFill>
                  <a:srgbClr val="5075BC"/>
                </a:solidFill>
                <a:latin typeface="+mn-lt"/>
                <a:ea typeface="+mn-ea"/>
                <a:cs typeface="+mn-cs"/>
              </a:rPr>
              <a:t>Importance of Languages in Vocational Life</a:t>
            </a:r>
            <a:endParaRPr lang="en-US" sz="1000" kern="1200" dirty="0" smtClean="0">
              <a:solidFill>
                <a:srgbClr val="5075BC"/>
              </a:solidFill>
              <a:latin typeface="+mn-lt"/>
              <a:ea typeface="+mn-ea"/>
              <a:cs typeface="+mn-cs"/>
            </a:endParaRPr>
          </a:p>
        </p:txBody>
      </p:sp>
      <p:pic>
        <p:nvPicPr>
          <p:cNvPr id="6" name="Picture 5" descr="[DECORATIVE]"/>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36375188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custDataLst>
      <p:tags r:id="rId1"/>
    </p:custDataLst>
    <p:extLst>
      <p:ext uri="{BB962C8B-B14F-4D97-AF65-F5344CB8AC3E}">
        <p14:creationId xmlns:p14="http://schemas.microsoft.com/office/powerpoint/2010/main" val="12120861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r>
              <a:rPr lang="en-US" sz="1000" kern="1200" dirty="0" smtClean="0">
                <a:solidFill>
                  <a:srgbClr val="5075BC"/>
                </a:solidFill>
                <a:latin typeface="+mn-lt"/>
                <a:ea typeface="+mn-ea"/>
                <a:cs typeface="+mn-cs"/>
              </a:rPr>
              <a:t>Importance of Languages in Vocational Life</a:t>
            </a:r>
            <a:endParaRPr lang="en-US" sz="1000" kern="1200" dirty="0" smtClean="0">
              <a:solidFill>
                <a:srgbClr val="5075BC"/>
              </a:solidFill>
              <a:latin typeface="+mn-lt"/>
              <a:ea typeface="+mn-ea"/>
              <a:cs typeface="+mn-cs"/>
            </a:endParaRPr>
          </a:p>
        </p:txBody>
      </p:sp>
      <p:pic>
        <p:nvPicPr>
          <p:cNvPr id="7" name="Picture 6" descr="[DECORATIVE]"/>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32832509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8"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r>
              <a:rPr lang="en-US" sz="1000" kern="1200" dirty="0" smtClean="0">
                <a:solidFill>
                  <a:srgbClr val="5075BC"/>
                </a:solidFill>
                <a:latin typeface="+mn-lt"/>
                <a:ea typeface="+mn-ea"/>
                <a:cs typeface="+mn-cs"/>
              </a:rPr>
              <a:t>Importance of Languages in Vocational Life</a:t>
            </a:r>
            <a:endParaRPr lang="en-US" sz="1000" kern="1200" dirty="0" smtClean="0">
              <a:solidFill>
                <a:srgbClr val="5075BC"/>
              </a:solidFill>
              <a:latin typeface="+mn-lt"/>
              <a:ea typeface="+mn-ea"/>
              <a:cs typeface="+mn-cs"/>
            </a:endParaRPr>
          </a:p>
        </p:txBody>
      </p:sp>
      <p:pic>
        <p:nvPicPr>
          <p:cNvPr id="9" name="Picture 8" descr="[DECORATIVE]"/>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1076112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r>
              <a:rPr lang="en-US" sz="1000" kern="1200" dirty="0" smtClean="0">
                <a:solidFill>
                  <a:srgbClr val="5075BC"/>
                </a:solidFill>
                <a:latin typeface="+mn-lt"/>
                <a:ea typeface="+mn-ea"/>
                <a:cs typeface="+mn-cs"/>
              </a:rPr>
              <a:t>Importance of Languages in Vocational Life</a:t>
            </a:r>
            <a:endParaRPr lang="en-US" sz="1000" kern="1200" dirty="0" smtClean="0">
              <a:solidFill>
                <a:srgbClr val="5075BC"/>
              </a:solidFill>
              <a:latin typeface="+mn-lt"/>
              <a:ea typeface="+mn-ea"/>
              <a:cs typeface="+mn-cs"/>
            </a:endParaRPr>
          </a:p>
        </p:txBody>
      </p:sp>
      <p:pic>
        <p:nvPicPr>
          <p:cNvPr id="5" name="Picture 4"/>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13157946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custDataLst>
      <p:tags r:id="rId1"/>
    </p:custDataLst>
    <p:extLst>
      <p:ext uri="{BB962C8B-B14F-4D97-AF65-F5344CB8AC3E}">
        <p14:creationId xmlns:p14="http://schemas.microsoft.com/office/powerpoint/2010/main" val="20096202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r>
              <a:rPr lang="en-US" sz="1000" kern="1200" dirty="0" smtClean="0">
                <a:solidFill>
                  <a:srgbClr val="5075BC"/>
                </a:solidFill>
                <a:latin typeface="+mn-lt"/>
                <a:ea typeface="+mn-ea"/>
                <a:cs typeface="+mn-cs"/>
              </a:rPr>
              <a:t>Importance of Languages in Vocational Life</a:t>
            </a:r>
            <a:endParaRPr lang="en-US" sz="1000" kern="1200" dirty="0" smtClean="0">
              <a:solidFill>
                <a:srgbClr val="5075BC"/>
              </a:solidFill>
              <a:latin typeface="+mn-lt"/>
              <a:ea typeface="+mn-ea"/>
              <a:cs typeface="+mn-cs"/>
            </a:endParaRPr>
          </a:p>
        </p:txBody>
      </p:sp>
      <p:pic>
        <p:nvPicPr>
          <p:cNvPr id="8" name="Picture 7" descr="[DECORATIVE]"/>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r>
              <a:rPr lang="en-US" sz="1000" kern="1200" dirty="0" smtClean="0">
                <a:solidFill>
                  <a:srgbClr val="5075BC"/>
                </a:solidFill>
                <a:latin typeface="+mn-lt"/>
                <a:ea typeface="+mn-ea"/>
                <a:cs typeface="+mn-cs"/>
              </a:rPr>
              <a:t>Importance of Languages in Vocational Life</a:t>
            </a:r>
            <a:endParaRPr lang="en-US" sz="1000" kern="1200" dirty="0" smtClean="0">
              <a:solidFill>
                <a:srgbClr val="5075BC"/>
              </a:solidFill>
              <a:latin typeface="+mn-lt"/>
              <a:ea typeface="+mn-ea"/>
              <a:cs typeface="+mn-cs"/>
            </a:endParaRPr>
          </a:p>
        </p:txBody>
      </p:sp>
      <p:pic>
        <p:nvPicPr>
          <p:cNvPr id="7" name="Picture 6"/>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custDataLst>
      <p:tags r:id="rId13"/>
    </p:custDataLst>
    <p:extLst>
      <p:ext uri="{BB962C8B-B14F-4D97-AF65-F5344CB8AC3E}">
        <p14:creationId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4.xml"/><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5.xml"/><Relationship Id="rId4" Type="http://schemas.openxmlformats.org/officeDocument/2006/relationships/image" Target="../media/image3.jpeg"/></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3.xml"/><Relationship Id="rId1" Type="http://schemas.openxmlformats.org/officeDocument/2006/relationships/tags" Target="../tags/tag16.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18.xml"/><Relationship Id="rId4" Type="http://schemas.openxmlformats.org/officeDocument/2006/relationships/hyperlink" Target="http://opencourses.uoa.gr/courses/ENL13/" TargetMode="Externa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19.xml"/><Relationship Id="rId5" Type="http://schemas.openxmlformats.org/officeDocument/2006/relationships/image" Target="../media/image4.png"/><Relationship Id="rId4" Type="http://schemas.openxmlformats.org/officeDocument/2006/relationships/hyperlink" Target="%5b1%5d%20http:/creativecommons.org/licenses/by-nc-sa/4.0/" TargetMode="Externa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6" descr="The logo depicts the goddess Athena."/>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504" y="228537"/>
            <a:ext cx="3939153" cy="1112231"/>
          </a:xfrm>
          <a:prstGeom prst="rect">
            <a:avLst/>
          </a:prstGeom>
        </p:spPr>
      </p:pic>
      <p:sp>
        <p:nvSpPr>
          <p:cNvPr id="2" name="Τίτλος 1"/>
          <p:cNvSpPr>
            <a:spLocks noGrp="1"/>
          </p:cNvSpPr>
          <p:nvPr>
            <p:ph type="ctrTitle"/>
          </p:nvPr>
        </p:nvSpPr>
        <p:spPr>
          <a:xfrm>
            <a:off x="685800" y="2006575"/>
            <a:ext cx="7772400" cy="1470025"/>
          </a:xfrm>
        </p:spPr>
        <p:txBody>
          <a:bodyPr>
            <a:normAutofit/>
          </a:bodyPr>
          <a:lstStyle/>
          <a:p>
            <a:r>
              <a:rPr lang="en-GB" sz="4000" dirty="0" smtClean="0">
                <a:solidFill>
                  <a:srgbClr val="5075BC"/>
                </a:solidFill>
              </a:rPr>
              <a:t>European Perspectives in Language Teaching, Learning, Assessment </a:t>
            </a:r>
            <a:endParaRPr lang="en-GB" sz="4000" dirty="0">
              <a:solidFill>
                <a:srgbClr val="5075BC"/>
              </a:solidFill>
            </a:endParaRPr>
          </a:p>
        </p:txBody>
      </p:sp>
      <p:sp>
        <p:nvSpPr>
          <p:cNvPr id="3" name="Υπότιτλος 2"/>
          <p:cNvSpPr>
            <a:spLocks noGrp="1"/>
          </p:cNvSpPr>
          <p:nvPr>
            <p:ph type="subTitle" idx="1"/>
          </p:nvPr>
        </p:nvSpPr>
        <p:spPr>
          <a:xfrm>
            <a:off x="683568" y="3384822"/>
            <a:ext cx="7632848" cy="2780481"/>
          </a:xfrm>
        </p:spPr>
        <p:txBody>
          <a:bodyPr>
            <a:noAutofit/>
          </a:bodyPr>
          <a:lstStyle/>
          <a:p>
            <a:r>
              <a:rPr lang="en-GB" sz="2800" dirty="0" smtClean="0">
                <a:solidFill>
                  <a:srgbClr val="5075BC"/>
                </a:solidFill>
                <a:latin typeface="+mj-lt"/>
                <a:ea typeface="+mj-ea"/>
                <a:cs typeface="+mj-cs"/>
              </a:rPr>
              <a:t>Importance of Languages in Vocational Life</a:t>
            </a:r>
          </a:p>
          <a:p>
            <a:endParaRPr lang="en-GB" sz="2800" dirty="0" smtClean="0"/>
          </a:p>
          <a:p>
            <a:r>
              <a:rPr lang="en-GB" sz="2800" dirty="0" smtClean="0"/>
              <a:t>Bessie </a:t>
            </a:r>
            <a:r>
              <a:rPr lang="en-GB" sz="2800" dirty="0" err="1" smtClean="0"/>
              <a:t>Dendrinos</a:t>
            </a:r>
            <a:endParaRPr lang="en-GB" sz="2800" dirty="0" smtClean="0"/>
          </a:p>
          <a:p>
            <a:r>
              <a:rPr lang="en-GB" sz="2800" dirty="0" smtClean="0"/>
              <a:t>School of Philosophy</a:t>
            </a:r>
          </a:p>
          <a:p>
            <a:r>
              <a:rPr lang="en-GB" sz="2800" dirty="0" smtClean="0"/>
              <a:t>Faculty of English Language and Literature</a:t>
            </a:r>
            <a:endParaRPr lang="en-GB" sz="2800" dirty="0"/>
          </a:p>
        </p:txBody>
      </p:sp>
    </p:spTree>
    <p:custDataLst>
      <p:tags r:id="rId1"/>
    </p:custDataLst>
    <p:extLst>
      <p:ext uri="{BB962C8B-B14F-4D97-AF65-F5344CB8AC3E}">
        <p14:creationId xmlns:p14="http://schemas.microsoft.com/office/powerpoint/2010/main" val="34281954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More concerns</a:t>
            </a:r>
            <a:endParaRPr lang="en-GB" dirty="0"/>
          </a:p>
        </p:txBody>
      </p:sp>
      <p:sp>
        <p:nvSpPr>
          <p:cNvPr id="3" name="Content Placeholder 2"/>
          <p:cNvSpPr>
            <a:spLocks noGrp="1"/>
          </p:cNvSpPr>
          <p:nvPr>
            <p:ph idx="1"/>
          </p:nvPr>
        </p:nvSpPr>
        <p:spPr/>
        <p:txBody>
          <a:bodyPr>
            <a:normAutofit/>
          </a:bodyPr>
          <a:lstStyle/>
          <a:p>
            <a:pPr>
              <a:lnSpc>
                <a:spcPct val="110000"/>
              </a:lnSpc>
              <a:spcBef>
                <a:spcPts val="600"/>
              </a:spcBef>
              <a:spcAft>
                <a:spcPts val="600"/>
              </a:spcAft>
            </a:pPr>
            <a:r>
              <a:rPr lang="en-GB" sz="2800" dirty="0" smtClean="0"/>
              <a:t>Few representatives of tour companies can speak an appropriate level of the language of the country in which they are posted. </a:t>
            </a:r>
          </a:p>
          <a:p>
            <a:pPr>
              <a:lnSpc>
                <a:spcPct val="110000"/>
              </a:lnSpc>
              <a:spcBef>
                <a:spcPts val="600"/>
              </a:spcBef>
              <a:spcAft>
                <a:spcPts val="600"/>
              </a:spcAft>
            </a:pPr>
            <a:r>
              <a:rPr lang="en-GB" sz="2800" dirty="0" smtClean="0"/>
              <a:t>There is a similar lack of foreign language competence in most UK Tourist Information Centres/Airports/Hotels/Visitor Attractions to welcome and communicate with overseas visitors in their own language – a major UK industry!</a:t>
            </a:r>
          </a:p>
          <a:p>
            <a:pPr>
              <a:lnSpc>
                <a:spcPct val="110000"/>
              </a:lnSpc>
              <a:spcBef>
                <a:spcPts val="600"/>
              </a:spcBef>
              <a:spcAft>
                <a:spcPts val="600"/>
              </a:spcAft>
            </a:pPr>
            <a:endParaRPr lang="en-GB" sz="2800" dirty="0"/>
          </a:p>
        </p:txBody>
      </p:sp>
    </p:spTree>
    <p:extLst>
      <p:ext uri="{BB962C8B-B14F-4D97-AF65-F5344CB8AC3E}">
        <p14:creationId xmlns:p14="http://schemas.microsoft.com/office/powerpoint/2010/main" val="24343782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GB" sz="4000" dirty="0"/>
              <a:t>European Commission </a:t>
            </a:r>
            <a:r>
              <a:rPr lang="en-GB" sz="4000" dirty="0" err="1"/>
              <a:t>ELAN</a:t>
            </a:r>
            <a:r>
              <a:rPr lang="en-GB" sz="4000" dirty="0"/>
              <a:t> Survey</a:t>
            </a:r>
          </a:p>
        </p:txBody>
      </p:sp>
      <p:sp>
        <p:nvSpPr>
          <p:cNvPr id="2" name="Content Placeholder 1"/>
          <p:cNvSpPr>
            <a:spLocks noGrp="1"/>
          </p:cNvSpPr>
          <p:nvPr>
            <p:ph idx="1"/>
          </p:nvPr>
        </p:nvSpPr>
        <p:spPr/>
        <p:txBody>
          <a:bodyPr>
            <a:normAutofit/>
          </a:bodyPr>
          <a:lstStyle/>
          <a:p>
            <a:pPr marL="109728" indent="0">
              <a:buNone/>
            </a:pPr>
            <a:r>
              <a:rPr lang="en-GB" sz="3200" dirty="0"/>
              <a:t>A</a:t>
            </a:r>
            <a:r>
              <a:rPr lang="en-GB" sz="3200" dirty="0" smtClean="0"/>
              <a:t>mongst </a:t>
            </a:r>
            <a:r>
              <a:rPr lang="en-GB" sz="3200" dirty="0"/>
              <a:t>the 200 </a:t>
            </a:r>
            <a:r>
              <a:rPr lang="en-GB" sz="3200" dirty="0" err="1"/>
              <a:t>SMEs</a:t>
            </a:r>
            <a:r>
              <a:rPr lang="en-GB" sz="3200" dirty="0"/>
              <a:t> that lost potential contracts for lack of foreign languages, 37 valued the lost business at between €8 million and €13.5 million. A further 54 companies had lost contracts between €16.5 million and €25.3 million and 10 had lost contracts worth more than €1 million.</a:t>
            </a:r>
          </a:p>
          <a:p>
            <a:pPr marL="109728" indent="0">
              <a:buNone/>
            </a:pPr>
            <a:endParaRPr lang="en-GB" sz="3200" b="1" dirty="0">
              <a:solidFill>
                <a:schemeClr val="accent6">
                  <a:lumMod val="50000"/>
                </a:schemeClr>
              </a:solidFill>
            </a:endParaRPr>
          </a:p>
        </p:txBody>
      </p:sp>
    </p:spTree>
    <p:extLst>
      <p:ext uri="{BB962C8B-B14F-4D97-AF65-F5344CB8AC3E}">
        <p14:creationId xmlns:p14="http://schemas.microsoft.com/office/powerpoint/2010/main" val="38106240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GB" dirty="0"/>
              <a:t>What’s in a name?</a:t>
            </a:r>
          </a:p>
        </p:txBody>
      </p:sp>
      <p:sp>
        <p:nvSpPr>
          <p:cNvPr id="2" name="Content Placeholder 1"/>
          <p:cNvSpPr>
            <a:spLocks noGrp="1"/>
          </p:cNvSpPr>
          <p:nvPr>
            <p:ph idx="1"/>
          </p:nvPr>
        </p:nvSpPr>
        <p:spPr/>
        <p:txBody>
          <a:bodyPr>
            <a:normAutofit/>
          </a:bodyPr>
          <a:lstStyle/>
          <a:p>
            <a:pPr marL="0" indent="0">
              <a:buNone/>
            </a:pPr>
            <a:r>
              <a:rPr lang="en-GB" sz="2800" dirty="0"/>
              <a:t>Coca Cola initially rendered its brand as “</a:t>
            </a:r>
            <a:r>
              <a:rPr lang="en-GB" sz="2800" dirty="0" err="1"/>
              <a:t>Ke</a:t>
            </a:r>
            <a:r>
              <a:rPr lang="en-GB" sz="2800" dirty="0"/>
              <a:t>-Kou-</a:t>
            </a:r>
            <a:r>
              <a:rPr lang="en-GB" sz="2800" dirty="0" err="1"/>
              <a:t>Ke</a:t>
            </a:r>
            <a:r>
              <a:rPr lang="en-GB" sz="2800" dirty="0"/>
              <a:t>-La” in Mandarin Chinese. Unfortunately that pronunciation can mean “bite the wax tadpole” or “female horse stuffed with wax”, depending on the local dialect. Coca Cola had to research 40000 characters to find a close phonetic equivalent, which translated positively in marketing terms “</a:t>
            </a:r>
            <a:r>
              <a:rPr lang="en-GB" sz="2800" dirty="0" err="1"/>
              <a:t>Ko</a:t>
            </a:r>
            <a:r>
              <a:rPr lang="en-GB" sz="2800" dirty="0"/>
              <a:t>-Kou-</a:t>
            </a:r>
            <a:r>
              <a:rPr lang="en-GB" sz="2800" dirty="0" err="1"/>
              <a:t>Ko</a:t>
            </a:r>
            <a:r>
              <a:rPr lang="en-GB" sz="2800" dirty="0"/>
              <a:t>-le” equalled “happiness in the mouth” and so Chinese Coke was duly named appropriately!</a:t>
            </a:r>
          </a:p>
          <a:p>
            <a:endParaRPr lang="en-GB" sz="2800" b="1" dirty="0">
              <a:solidFill>
                <a:schemeClr val="accent2">
                  <a:lumMod val="75000"/>
                </a:schemeClr>
              </a:solidFill>
            </a:endParaRPr>
          </a:p>
        </p:txBody>
      </p:sp>
    </p:spTree>
    <p:extLst>
      <p:ext uri="{BB962C8B-B14F-4D97-AF65-F5344CB8AC3E}">
        <p14:creationId xmlns:p14="http://schemas.microsoft.com/office/powerpoint/2010/main" val="28083516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GB" sz="3200" dirty="0"/>
              <a:t>“Language Competences for Employability, Mobility and Growth” – European </a:t>
            </a:r>
            <a:r>
              <a:rPr lang="en-GB" sz="3200" dirty="0" smtClean="0"/>
              <a:t>Commission (1/3)</a:t>
            </a:r>
            <a:endParaRPr lang="en-GB" sz="3200" dirty="0"/>
          </a:p>
        </p:txBody>
      </p:sp>
      <p:sp>
        <p:nvSpPr>
          <p:cNvPr id="2" name="Content Placeholder 1"/>
          <p:cNvSpPr>
            <a:spLocks noGrp="1"/>
          </p:cNvSpPr>
          <p:nvPr>
            <p:ph idx="1"/>
          </p:nvPr>
        </p:nvSpPr>
        <p:spPr/>
        <p:txBody>
          <a:bodyPr>
            <a:normAutofit/>
          </a:bodyPr>
          <a:lstStyle/>
          <a:p>
            <a:pPr lvl="0"/>
            <a:r>
              <a:rPr lang="en-GB" sz="2800" dirty="0"/>
              <a:t>Language competences are a key dimension of modernising European Education </a:t>
            </a:r>
            <a:r>
              <a:rPr lang="en-GB" sz="2800" dirty="0" smtClean="0"/>
              <a:t>systems.</a:t>
            </a:r>
            <a:endParaRPr lang="en-GB" sz="2800" dirty="0"/>
          </a:p>
          <a:p>
            <a:pPr lvl="0"/>
            <a:r>
              <a:rPr lang="en-GB" sz="2800" dirty="0"/>
              <a:t>Raising the language competences of children, young people and adults will foster the mobility of workers and students and improve the employability of the European </a:t>
            </a:r>
            <a:r>
              <a:rPr lang="en-GB" sz="2800" dirty="0" smtClean="0"/>
              <a:t>workforce.</a:t>
            </a:r>
            <a:endParaRPr lang="en-GB" sz="2800" dirty="0"/>
          </a:p>
          <a:p>
            <a:pPr lvl="0"/>
            <a:r>
              <a:rPr lang="en-GB" sz="2800" dirty="0"/>
              <a:t>Labour competences should be useful in real life and match, in particular, labour market </a:t>
            </a:r>
            <a:r>
              <a:rPr lang="en-GB" sz="2800" dirty="0" smtClean="0"/>
              <a:t>needs.</a:t>
            </a:r>
            <a:endParaRPr lang="en-GB" sz="2800" dirty="0"/>
          </a:p>
          <a:p>
            <a:endParaRPr lang="en-GB" sz="2800" dirty="0">
              <a:solidFill>
                <a:srgbClr val="00B050"/>
              </a:solidFill>
            </a:endParaRPr>
          </a:p>
        </p:txBody>
      </p:sp>
    </p:spTree>
    <p:extLst>
      <p:ext uri="{BB962C8B-B14F-4D97-AF65-F5344CB8AC3E}">
        <p14:creationId xmlns:p14="http://schemas.microsoft.com/office/powerpoint/2010/main" val="2388765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GB" sz="3200" dirty="0"/>
              <a:t>“Language Competences for Employability, Mobility and Growth” – European </a:t>
            </a:r>
            <a:r>
              <a:rPr lang="en-GB" sz="3200" dirty="0" smtClean="0"/>
              <a:t>Commission</a:t>
            </a:r>
            <a:br>
              <a:rPr lang="en-GB" sz="3200" dirty="0" smtClean="0"/>
            </a:br>
            <a:r>
              <a:rPr lang="en-GB" sz="3200" dirty="0" smtClean="0"/>
              <a:t>(2/3)</a:t>
            </a:r>
            <a:endParaRPr lang="en-GB" sz="3200" dirty="0"/>
          </a:p>
        </p:txBody>
      </p:sp>
      <p:sp>
        <p:nvSpPr>
          <p:cNvPr id="2" name="Content Placeholder 1"/>
          <p:cNvSpPr>
            <a:spLocks noGrp="1"/>
          </p:cNvSpPr>
          <p:nvPr>
            <p:ph idx="1"/>
          </p:nvPr>
        </p:nvSpPr>
        <p:spPr/>
        <p:txBody>
          <a:bodyPr>
            <a:normAutofit/>
          </a:bodyPr>
          <a:lstStyle/>
          <a:p>
            <a:pPr lvl="0"/>
            <a:r>
              <a:rPr lang="en-GB" sz="2800" dirty="0"/>
              <a:t>Currently the outcome of foreign languages is poor: only four in ten students reach the “independent user” level in the first foreign language, indicating an ability to hold a simple conversation (9% in England, 14% in France to 82% in Sweden and Malta</a:t>
            </a:r>
            <a:r>
              <a:rPr lang="en-GB" sz="2800" dirty="0" smtClean="0"/>
              <a:t>).</a:t>
            </a:r>
            <a:endParaRPr lang="en-GB" sz="2800" dirty="0"/>
          </a:p>
          <a:p>
            <a:pPr lvl="0"/>
            <a:r>
              <a:rPr lang="en-GB" sz="2800" dirty="0"/>
              <a:t>English is becoming de facto the first foreign language, most taught language in Europe and globally but it is proficiency in more than one language that will make a decisive difference in the </a:t>
            </a:r>
            <a:r>
              <a:rPr lang="en-GB" sz="2800" dirty="0" smtClean="0"/>
              <a:t>future.</a:t>
            </a:r>
            <a:endParaRPr lang="en-GB" sz="2800" dirty="0"/>
          </a:p>
          <a:p>
            <a:endParaRPr lang="en-GB" sz="2800" dirty="0"/>
          </a:p>
        </p:txBody>
      </p:sp>
    </p:spTree>
    <p:extLst>
      <p:ext uri="{BB962C8B-B14F-4D97-AF65-F5344CB8AC3E}">
        <p14:creationId xmlns:p14="http://schemas.microsoft.com/office/powerpoint/2010/main" val="6340602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GB" sz="3200" dirty="0"/>
              <a:t>“Language Competences for Employability, Mobility and Growth” – European </a:t>
            </a:r>
            <a:r>
              <a:rPr lang="en-GB" sz="3200" dirty="0" smtClean="0"/>
              <a:t>Commission (3/3)</a:t>
            </a:r>
            <a:endParaRPr lang="en-GB" sz="3200" dirty="0"/>
          </a:p>
        </p:txBody>
      </p:sp>
      <p:sp>
        <p:nvSpPr>
          <p:cNvPr id="2" name="Content Placeholder 1"/>
          <p:cNvSpPr>
            <a:spLocks noGrp="1"/>
          </p:cNvSpPr>
          <p:nvPr>
            <p:ph idx="1"/>
          </p:nvPr>
        </p:nvSpPr>
        <p:spPr/>
        <p:txBody>
          <a:bodyPr>
            <a:normAutofit/>
          </a:bodyPr>
          <a:lstStyle/>
          <a:p>
            <a:pPr lvl="0"/>
            <a:r>
              <a:rPr lang="en-GB" sz="2800" dirty="0" smtClean="0"/>
              <a:t>Member </a:t>
            </a:r>
            <a:r>
              <a:rPr lang="en-GB" sz="2800" dirty="0"/>
              <a:t>States should make the teaching and learning of languages significantly more </a:t>
            </a:r>
            <a:r>
              <a:rPr lang="en-GB" sz="2800" dirty="0" smtClean="0"/>
              <a:t>effective.</a:t>
            </a:r>
            <a:endParaRPr lang="en-GB" sz="2800" dirty="0"/>
          </a:p>
          <a:p>
            <a:pPr lvl="0"/>
            <a:r>
              <a:rPr lang="en-GB" sz="2800" dirty="0"/>
              <a:t>Proposal to develop the first ever EU benchmark on language </a:t>
            </a:r>
            <a:r>
              <a:rPr lang="en-GB" sz="2800" dirty="0" smtClean="0"/>
              <a:t>competence.</a:t>
            </a:r>
            <a:endParaRPr lang="en-GB" sz="2800" dirty="0"/>
          </a:p>
          <a:p>
            <a:endParaRPr lang="en-GB" sz="2800" b="1" dirty="0">
              <a:solidFill>
                <a:srgbClr val="00B050"/>
              </a:solidFill>
            </a:endParaRPr>
          </a:p>
        </p:txBody>
      </p:sp>
    </p:spTree>
    <p:extLst>
      <p:ext uri="{BB962C8B-B14F-4D97-AF65-F5344CB8AC3E}">
        <p14:creationId xmlns:p14="http://schemas.microsoft.com/office/powerpoint/2010/main" val="25872745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GB" dirty="0"/>
              <a:t>The </a:t>
            </a:r>
            <a:r>
              <a:rPr lang="en-GB" dirty="0" err="1"/>
              <a:t>ELAN</a:t>
            </a:r>
            <a:r>
              <a:rPr lang="en-GB" dirty="0"/>
              <a:t> Study</a:t>
            </a:r>
          </a:p>
        </p:txBody>
      </p:sp>
      <p:sp>
        <p:nvSpPr>
          <p:cNvPr id="2" name="Content Placeholder 1"/>
          <p:cNvSpPr>
            <a:spLocks noGrp="1"/>
          </p:cNvSpPr>
          <p:nvPr>
            <p:ph idx="1"/>
          </p:nvPr>
        </p:nvSpPr>
        <p:spPr/>
        <p:txBody>
          <a:bodyPr>
            <a:noAutofit/>
          </a:bodyPr>
          <a:lstStyle/>
          <a:p>
            <a:pPr lvl="0">
              <a:spcBef>
                <a:spcPts val="600"/>
              </a:spcBef>
            </a:pPr>
            <a:r>
              <a:rPr lang="en-GB" sz="2700" dirty="0"/>
              <a:t>Staff could not speak the </a:t>
            </a:r>
            <a:r>
              <a:rPr lang="en-GB" sz="2700" dirty="0" smtClean="0"/>
              <a:t>language.</a:t>
            </a:r>
            <a:endParaRPr lang="en-GB" sz="2700" dirty="0"/>
          </a:p>
          <a:p>
            <a:pPr lvl="0">
              <a:spcBef>
                <a:spcPts val="600"/>
              </a:spcBef>
            </a:pPr>
            <a:r>
              <a:rPr lang="en-GB" sz="2700" dirty="0"/>
              <a:t>Information enquiries or quotations were not followed </a:t>
            </a:r>
            <a:r>
              <a:rPr lang="en-GB" sz="2700" dirty="0" smtClean="0"/>
              <a:t>up.</a:t>
            </a:r>
            <a:endParaRPr lang="en-GB" sz="2700" dirty="0"/>
          </a:p>
          <a:p>
            <a:pPr lvl="0">
              <a:spcBef>
                <a:spcPts val="600"/>
              </a:spcBef>
            </a:pPr>
            <a:r>
              <a:rPr lang="en-GB" sz="2700" dirty="0"/>
              <a:t>A lack of confidence in using the foreign </a:t>
            </a:r>
            <a:r>
              <a:rPr lang="en-GB" sz="2700" dirty="0" smtClean="0"/>
              <a:t>language.</a:t>
            </a:r>
            <a:endParaRPr lang="en-GB" sz="2700" dirty="0"/>
          </a:p>
          <a:p>
            <a:pPr lvl="0">
              <a:spcBef>
                <a:spcPts val="600"/>
              </a:spcBef>
            </a:pPr>
            <a:r>
              <a:rPr lang="en-GB" sz="2700" dirty="0"/>
              <a:t>Breakdown on receiving foreign call at </a:t>
            </a:r>
            <a:r>
              <a:rPr lang="en-GB" sz="2700" dirty="0" smtClean="0"/>
              <a:t>phone </a:t>
            </a:r>
            <a:r>
              <a:rPr lang="en-GB" sz="2700" dirty="0"/>
              <a:t>or </a:t>
            </a:r>
            <a:r>
              <a:rPr lang="en-GB" sz="2700" dirty="0" smtClean="0"/>
              <a:t>switchboard.</a:t>
            </a:r>
            <a:endParaRPr lang="en-GB" sz="2700" dirty="0"/>
          </a:p>
          <a:p>
            <a:pPr lvl="0">
              <a:spcBef>
                <a:spcPts val="600"/>
              </a:spcBef>
            </a:pPr>
            <a:r>
              <a:rPr lang="en-GB" sz="2700" dirty="0"/>
              <a:t>Errors in translation or </a:t>
            </a:r>
            <a:r>
              <a:rPr lang="en-GB" sz="2700" dirty="0" smtClean="0"/>
              <a:t>interpreting.</a:t>
            </a:r>
            <a:endParaRPr lang="en-GB" sz="2700" dirty="0"/>
          </a:p>
          <a:p>
            <a:pPr lvl="0">
              <a:spcBef>
                <a:spcPts val="600"/>
              </a:spcBef>
            </a:pPr>
            <a:r>
              <a:rPr lang="en-GB" sz="2700" dirty="0"/>
              <a:t>Inability to capitalise on </a:t>
            </a:r>
            <a:r>
              <a:rPr lang="en-GB" sz="2700" dirty="0" smtClean="0"/>
              <a:t>opportunities.</a:t>
            </a:r>
            <a:endParaRPr lang="en-GB" sz="2700" dirty="0"/>
          </a:p>
          <a:p>
            <a:pPr lvl="0">
              <a:spcBef>
                <a:spcPts val="600"/>
              </a:spcBef>
            </a:pPr>
            <a:r>
              <a:rPr lang="en-GB" sz="2700" dirty="0"/>
              <a:t>Lack of cultural </a:t>
            </a:r>
            <a:r>
              <a:rPr lang="en-GB" sz="2700" dirty="0" smtClean="0"/>
              <a:t>affinity.</a:t>
            </a:r>
          </a:p>
          <a:p>
            <a:pPr marL="109728" lvl="0" indent="0">
              <a:spcBef>
                <a:spcPts val="600"/>
              </a:spcBef>
              <a:buNone/>
            </a:pPr>
            <a:endParaRPr lang="en-GB" sz="2700" b="1" dirty="0">
              <a:solidFill>
                <a:srgbClr val="C00000"/>
              </a:solidFill>
            </a:endParaRPr>
          </a:p>
          <a:p>
            <a:pPr>
              <a:spcBef>
                <a:spcPts val="600"/>
              </a:spcBef>
            </a:pPr>
            <a:endParaRPr lang="en-GB" sz="2700" dirty="0"/>
          </a:p>
        </p:txBody>
      </p:sp>
    </p:spTree>
    <p:extLst>
      <p:ext uri="{BB962C8B-B14F-4D97-AF65-F5344CB8AC3E}">
        <p14:creationId xmlns:p14="http://schemas.microsoft.com/office/powerpoint/2010/main" val="287125082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GB" sz="3600" dirty="0"/>
              <a:t>Where a company’s language and cultural needs are most likely to </a:t>
            </a:r>
            <a:r>
              <a:rPr lang="en-GB" sz="3600" dirty="0" smtClean="0"/>
              <a:t>occur (1/3)</a:t>
            </a:r>
            <a:endParaRPr lang="en-GB" sz="3600" dirty="0"/>
          </a:p>
        </p:txBody>
      </p:sp>
      <p:sp>
        <p:nvSpPr>
          <p:cNvPr id="2" name="Content Placeholder 1"/>
          <p:cNvSpPr>
            <a:spLocks noGrp="1"/>
          </p:cNvSpPr>
          <p:nvPr>
            <p:ph idx="1"/>
          </p:nvPr>
        </p:nvSpPr>
        <p:spPr/>
        <p:txBody>
          <a:bodyPr>
            <a:normAutofit/>
          </a:bodyPr>
          <a:lstStyle/>
          <a:p>
            <a:pPr lvl="0"/>
            <a:r>
              <a:rPr lang="en-GB" sz="2800" dirty="0"/>
              <a:t>Undertaking market research in a foreign </a:t>
            </a:r>
            <a:r>
              <a:rPr lang="en-GB" sz="2800" dirty="0" smtClean="0"/>
              <a:t>market.</a:t>
            </a:r>
            <a:endParaRPr lang="en-GB" sz="2800" dirty="0"/>
          </a:p>
          <a:p>
            <a:pPr lvl="0"/>
            <a:r>
              <a:rPr lang="en-GB" sz="2800" dirty="0"/>
              <a:t>Describing the company’s business on the </a:t>
            </a:r>
            <a:r>
              <a:rPr lang="en-GB" sz="2800" dirty="0" smtClean="0"/>
              <a:t>website.</a:t>
            </a:r>
            <a:endParaRPr lang="en-GB" sz="2800" dirty="0"/>
          </a:p>
          <a:p>
            <a:pPr lvl="0"/>
            <a:r>
              <a:rPr lang="en-GB" sz="2800" dirty="0"/>
              <a:t>Complying with local laws an regulations and completing customs </a:t>
            </a:r>
            <a:r>
              <a:rPr lang="en-GB" sz="2800" dirty="0" smtClean="0"/>
              <a:t>declarations.</a:t>
            </a:r>
            <a:endParaRPr lang="en-GB" sz="2800" dirty="0"/>
          </a:p>
          <a:p>
            <a:pPr lvl="0"/>
            <a:r>
              <a:rPr lang="en-GB" sz="2800" dirty="0"/>
              <a:t>Preparing employees for secondment or posting </a:t>
            </a:r>
            <a:r>
              <a:rPr lang="en-GB" sz="2800" dirty="0" smtClean="0"/>
              <a:t>abroad.</a:t>
            </a:r>
            <a:endParaRPr lang="en-GB" sz="2800" dirty="0"/>
          </a:p>
          <a:p>
            <a:pPr lvl="0"/>
            <a:r>
              <a:rPr lang="en-GB" sz="2800" dirty="0"/>
              <a:t>Tendering for public procurement and other types of </a:t>
            </a:r>
            <a:r>
              <a:rPr lang="en-GB" sz="2800" dirty="0" smtClean="0"/>
              <a:t>contracts.</a:t>
            </a:r>
            <a:endParaRPr lang="en-GB" sz="2800" dirty="0"/>
          </a:p>
          <a:p>
            <a:endParaRPr lang="en-GB" sz="2800" b="1" dirty="0">
              <a:solidFill>
                <a:srgbClr val="C00000"/>
              </a:solidFill>
            </a:endParaRPr>
          </a:p>
        </p:txBody>
      </p:sp>
    </p:spTree>
    <p:extLst>
      <p:ext uri="{BB962C8B-B14F-4D97-AF65-F5344CB8AC3E}">
        <p14:creationId xmlns:p14="http://schemas.microsoft.com/office/powerpoint/2010/main" val="7093277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GB" sz="3600" dirty="0"/>
              <a:t>Where a company’s language and cultural needs are most likely to </a:t>
            </a:r>
            <a:r>
              <a:rPr lang="en-GB" sz="3600" dirty="0" smtClean="0"/>
              <a:t>occur (2/3)</a:t>
            </a:r>
            <a:endParaRPr lang="en-GB" sz="3600" dirty="0"/>
          </a:p>
        </p:txBody>
      </p:sp>
      <p:sp>
        <p:nvSpPr>
          <p:cNvPr id="2" name="Content Placeholder 1"/>
          <p:cNvSpPr>
            <a:spLocks noGrp="1"/>
          </p:cNvSpPr>
          <p:nvPr>
            <p:ph idx="1"/>
          </p:nvPr>
        </p:nvSpPr>
        <p:spPr/>
        <p:txBody>
          <a:bodyPr>
            <a:normAutofit/>
          </a:bodyPr>
          <a:lstStyle/>
          <a:p>
            <a:pPr lvl="0"/>
            <a:r>
              <a:rPr lang="en-GB" sz="2800" dirty="0" smtClean="0"/>
              <a:t>Drawing </a:t>
            </a:r>
            <a:r>
              <a:rPr lang="en-GB" sz="2800" dirty="0"/>
              <a:t>up contracts in the proper style and inconformity with local </a:t>
            </a:r>
            <a:r>
              <a:rPr lang="en-GB" sz="2800" dirty="0" smtClean="0"/>
              <a:t>regulations.</a:t>
            </a:r>
            <a:endParaRPr lang="en-GB" sz="2800" dirty="0"/>
          </a:p>
          <a:p>
            <a:pPr lvl="0"/>
            <a:r>
              <a:rPr lang="en-GB" sz="2800" dirty="0"/>
              <a:t>Attending court proceedings (such as pursuing bad debts and defending patents</a:t>
            </a:r>
            <a:r>
              <a:rPr lang="en-GB" sz="2800" dirty="0" smtClean="0"/>
              <a:t>).</a:t>
            </a:r>
            <a:endParaRPr lang="en-GB" sz="2800" dirty="0"/>
          </a:p>
          <a:p>
            <a:pPr lvl="0"/>
            <a:r>
              <a:rPr lang="en-GB" sz="2800" dirty="0"/>
              <a:t>Advertising and launching publicity campaigns </a:t>
            </a:r>
            <a:r>
              <a:rPr lang="en-GB" sz="2800" dirty="0" smtClean="0"/>
              <a:t>abroad.</a:t>
            </a:r>
          </a:p>
          <a:p>
            <a:r>
              <a:rPr lang="en-GB" sz="2800" dirty="0"/>
              <a:t>Selecting and managing a local agent or </a:t>
            </a:r>
            <a:r>
              <a:rPr lang="en-GB" sz="2800" dirty="0" smtClean="0"/>
              <a:t>distributor.</a:t>
            </a:r>
            <a:endParaRPr lang="en-GB" sz="2800" dirty="0"/>
          </a:p>
          <a:p>
            <a:pPr lvl="0"/>
            <a:endParaRPr lang="en-GB" sz="2800" dirty="0"/>
          </a:p>
          <a:p>
            <a:endParaRPr lang="en-GB" sz="2800" b="1" dirty="0">
              <a:solidFill>
                <a:srgbClr val="C00000"/>
              </a:solidFill>
            </a:endParaRPr>
          </a:p>
        </p:txBody>
      </p:sp>
    </p:spTree>
    <p:extLst>
      <p:ext uri="{BB962C8B-B14F-4D97-AF65-F5344CB8AC3E}">
        <p14:creationId xmlns:p14="http://schemas.microsoft.com/office/powerpoint/2010/main" val="64293945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GB" sz="4000" dirty="0"/>
              <a:t>Where a company’s language and cultural needs are most likely to occur</a:t>
            </a:r>
          </a:p>
        </p:txBody>
      </p:sp>
      <p:sp>
        <p:nvSpPr>
          <p:cNvPr id="2" name="Content Placeholder 1"/>
          <p:cNvSpPr>
            <a:spLocks noGrp="1"/>
          </p:cNvSpPr>
          <p:nvPr>
            <p:ph idx="1"/>
          </p:nvPr>
        </p:nvSpPr>
        <p:spPr/>
        <p:txBody>
          <a:bodyPr>
            <a:noAutofit/>
          </a:bodyPr>
          <a:lstStyle/>
          <a:p>
            <a:pPr lvl="0"/>
            <a:r>
              <a:rPr lang="en-GB" sz="2800" dirty="0" smtClean="0"/>
              <a:t>Managing </a:t>
            </a:r>
            <a:r>
              <a:rPr lang="en-GB" sz="2800" dirty="0"/>
              <a:t>and training multilingual workforces at home and </a:t>
            </a:r>
            <a:r>
              <a:rPr lang="en-GB" sz="2800" dirty="0" smtClean="0"/>
              <a:t>abroad.</a:t>
            </a:r>
            <a:endParaRPr lang="en-GB" sz="2800" dirty="0"/>
          </a:p>
          <a:p>
            <a:pPr lvl="0"/>
            <a:r>
              <a:rPr lang="en-GB" sz="2800" dirty="0"/>
              <a:t>Providing customer care and ensuring the quality of after-sales </a:t>
            </a:r>
            <a:r>
              <a:rPr lang="en-GB" sz="2800" dirty="0" smtClean="0"/>
              <a:t>service.</a:t>
            </a:r>
            <a:endParaRPr lang="en-GB" sz="2800" dirty="0"/>
          </a:p>
          <a:p>
            <a:pPr lvl="0"/>
            <a:r>
              <a:rPr lang="en-GB" sz="2800" dirty="0"/>
              <a:t>Pursuing payment and recovering bad </a:t>
            </a:r>
            <a:r>
              <a:rPr lang="en-GB" sz="2800" dirty="0" smtClean="0"/>
              <a:t>debts.</a:t>
            </a:r>
            <a:endParaRPr lang="en-GB" sz="2800" dirty="0"/>
          </a:p>
          <a:p>
            <a:pPr lvl="0"/>
            <a:r>
              <a:rPr lang="en-GB" sz="2800" dirty="0"/>
              <a:t>Handling local documentation, protocols, in-house styles and technical </a:t>
            </a:r>
            <a:r>
              <a:rPr lang="en-GB" sz="2800" dirty="0" smtClean="0"/>
              <a:t>specifications.</a:t>
            </a:r>
            <a:endParaRPr lang="en-GB" sz="2800" dirty="0"/>
          </a:p>
          <a:p>
            <a:pPr lvl="0"/>
            <a:r>
              <a:rPr lang="en-GB" sz="2800" dirty="0"/>
              <a:t>Negotiating joint ventures, acquisitions and </a:t>
            </a:r>
            <a:r>
              <a:rPr lang="en-GB" sz="2800" dirty="0" smtClean="0"/>
              <a:t>take-overs.</a:t>
            </a:r>
            <a:endParaRPr lang="en-GB" sz="2800" dirty="0"/>
          </a:p>
          <a:p>
            <a:endParaRPr lang="en-GB" sz="2800" b="1" dirty="0">
              <a:solidFill>
                <a:srgbClr val="C00000"/>
              </a:solidFill>
            </a:endParaRPr>
          </a:p>
        </p:txBody>
      </p:sp>
    </p:spTree>
    <p:extLst>
      <p:ext uri="{BB962C8B-B14F-4D97-AF65-F5344CB8AC3E}">
        <p14:creationId xmlns:p14="http://schemas.microsoft.com/office/powerpoint/2010/main" val="20112763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GB" dirty="0"/>
              <a:t>“</a:t>
            </a:r>
            <a:r>
              <a:rPr lang="en-GB" sz="4000" dirty="0"/>
              <a:t>Languages: The State of the Nation”- British Academy </a:t>
            </a:r>
            <a:r>
              <a:rPr lang="en-GB" sz="4000" dirty="0" smtClean="0"/>
              <a:t>Report (1/2)</a:t>
            </a:r>
            <a:endParaRPr lang="en-GB" dirty="0"/>
          </a:p>
        </p:txBody>
      </p:sp>
      <p:sp>
        <p:nvSpPr>
          <p:cNvPr id="2" name="Content Placeholder 1"/>
          <p:cNvSpPr>
            <a:spLocks noGrp="1"/>
          </p:cNvSpPr>
          <p:nvPr>
            <p:ph idx="1"/>
          </p:nvPr>
        </p:nvSpPr>
        <p:spPr/>
        <p:txBody>
          <a:bodyPr>
            <a:normAutofit/>
          </a:bodyPr>
          <a:lstStyle/>
          <a:p>
            <a:pPr lvl="0"/>
            <a:r>
              <a:rPr lang="en-GB" sz="2800" dirty="0"/>
              <a:t>There is strong evidence that the UK is suffering from a growing deficit in foreign language skills at a time when globally, the demand for language skills is expanding.</a:t>
            </a:r>
          </a:p>
          <a:p>
            <a:pPr lvl="0"/>
            <a:r>
              <a:rPr lang="en-GB" sz="2800" dirty="0"/>
              <a:t>The range and nature of languages being taught is insufficient to meet current and future </a:t>
            </a:r>
            <a:r>
              <a:rPr lang="en-GB" sz="2800" dirty="0" smtClean="0"/>
              <a:t>demand.</a:t>
            </a:r>
            <a:endParaRPr lang="en-GB" sz="2800" dirty="0"/>
          </a:p>
          <a:p>
            <a:pPr lvl="0"/>
            <a:r>
              <a:rPr lang="en-GB" sz="2800" dirty="0"/>
              <a:t>Language skills are needed at all levels in the workforce and not simply by an internationally-mobile </a:t>
            </a:r>
            <a:r>
              <a:rPr lang="en-GB" sz="2800" dirty="0" smtClean="0"/>
              <a:t>elite.</a:t>
            </a:r>
            <a:endParaRPr lang="en-GB" sz="2800" dirty="0"/>
          </a:p>
        </p:txBody>
      </p:sp>
    </p:spTree>
    <p:extLst>
      <p:ext uri="{BB962C8B-B14F-4D97-AF65-F5344CB8AC3E}">
        <p14:creationId xmlns:p14="http://schemas.microsoft.com/office/powerpoint/2010/main" val="13473028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GB" sz="4000" dirty="0"/>
              <a:t>Where using a customer’s own language can bring additional benefits</a:t>
            </a:r>
          </a:p>
        </p:txBody>
      </p:sp>
      <p:sp>
        <p:nvSpPr>
          <p:cNvPr id="2" name="Content Placeholder 1"/>
          <p:cNvSpPr>
            <a:spLocks noGrp="1"/>
          </p:cNvSpPr>
          <p:nvPr>
            <p:ph idx="1"/>
          </p:nvPr>
        </p:nvSpPr>
        <p:spPr/>
        <p:txBody>
          <a:bodyPr>
            <a:noAutofit/>
          </a:bodyPr>
          <a:lstStyle/>
          <a:p>
            <a:pPr lvl="0"/>
            <a:r>
              <a:rPr lang="en-GB" sz="2600" dirty="0"/>
              <a:t>Establishing a positive rapport and sense of trust with major </a:t>
            </a:r>
            <a:r>
              <a:rPr lang="en-GB" sz="2600" dirty="0" smtClean="0"/>
              <a:t>customers.</a:t>
            </a:r>
            <a:endParaRPr lang="en-GB" sz="2600" dirty="0"/>
          </a:p>
          <a:p>
            <a:pPr lvl="0"/>
            <a:r>
              <a:rPr lang="en-GB" sz="2600" dirty="0"/>
              <a:t>Showing respect for cultural and religious </a:t>
            </a:r>
            <a:r>
              <a:rPr lang="en-GB" sz="2600" dirty="0" smtClean="0"/>
              <a:t>differences.</a:t>
            </a:r>
            <a:endParaRPr lang="en-GB" sz="2600" dirty="0"/>
          </a:p>
          <a:p>
            <a:pPr lvl="0"/>
            <a:r>
              <a:rPr lang="en-GB" sz="2600" dirty="0"/>
              <a:t>Demonstrating a long-term commitment to a foreign </a:t>
            </a:r>
            <a:r>
              <a:rPr lang="en-GB" sz="2600" dirty="0" smtClean="0"/>
              <a:t>market.</a:t>
            </a:r>
            <a:endParaRPr lang="en-GB" sz="2600" dirty="0"/>
          </a:p>
          <a:p>
            <a:pPr lvl="0"/>
            <a:r>
              <a:rPr lang="en-GB" sz="2600" dirty="0"/>
              <a:t>Showing employees and foreign clients that you mean </a:t>
            </a:r>
            <a:r>
              <a:rPr lang="en-GB" sz="2600" dirty="0" smtClean="0"/>
              <a:t>business.</a:t>
            </a:r>
            <a:endParaRPr lang="en-GB" sz="2600" dirty="0"/>
          </a:p>
          <a:p>
            <a:pPr lvl="0"/>
            <a:r>
              <a:rPr lang="en-GB" sz="2600" dirty="0"/>
              <a:t>Increasing the flow of market intelligence and customer feedback and understanding its real </a:t>
            </a:r>
            <a:r>
              <a:rPr lang="en-GB" sz="2600" dirty="0" smtClean="0"/>
              <a:t>meaning.</a:t>
            </a:r>
            <a:endParaRPr lang="en-GB" sz="2600" dirty="0"/>
          </a:p>
          <a:p>
            <a:pPr>
              <a:buNone/>
            </a:pPr>
            <a:endParaRPr lang="en-GB" sz="2600" b="1" dirty="0">
              <a:solidFill>
                <a:srgbClr val="0070C0"/>
              </a:solidFill>
            </a:endParaRPr>
          </a:p>
          <a:p>
            <a:endParaRPr lang="en-GB" sz="2600" dirty="0"/>
          </a:p>
        </p:txBody>
      </p:sp>
    </p:spTree>
    <p:extLst>
      <p:ext uri="{BB962C8B-B14F-4D97-AF65-F5344CB8AC3E}">
        <p14:creationId xmlns:p14="http://schemas.microsoft.com/office/powerpoint/2010/main" val="149113257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GB" dirty="0"/>
              <a:t>Do pictures tell a true story?</a:t>
            </a:r>
          </a:p>
        </p:txBody>
      </p:sp>
      <p:sp>
        <p:nvSpPr>
          <p:cNvPr id="2" name="Content Placeholder 1"/>
          <p:cNvSpPr>
            <a:spLocks noGrp="1"/>
          </p:cNvSpPr>
          <p:nvPr>
            <p:ph idx="1"/>
          </p:nvPr>
        </p:nvSpPr>
        <p:spPr/>
        <p:txBody>
          <a:bodyPr>
            <a:noAutofit/>
          </a:bodyPr>
          <a:lstStyle/>
          <a:p>
            <a:pPr marL="0" indent="0">
              <a:buNone/>
            </a:pPr>
            <a:r>
              <a:rPr lang="en-GB" sz="2600" dirty="0"/>
              <a:t>A British washing machine manufacturer decided to market their latest machines in Arabic- speaking countries. The instructions were duly translated into Arabic and inserted into leaflet along with the original diagrams and photos. Machines were exported and sold. A few weeks later the new customers complained that if they followed the instructions then their clothes went into the machine clean and came out dirty! The manufacturer was ignorant of the fact that Arabic is written from right to left and the diagrams should also run from right to left!</a:t>
            </a:r>
          </a:p>
          <a:p>
            <a:pPr marL="109728" indent="0">
              <a:buNone/>
            </a:pPr>
            <a:r>
              <a:rPr lang="en-GB" sz="2600" b="1" dirty="0"/>
              <a:t> </a:t>
            </a:r>
            <a:r>
              <a:rPr lang="en-GB" sz="2600" dirty="0"/>
              <a:t>				</a:t>
            </a:r>
          </a:p>
          <a:p>
            <a:pPr marL="109728" indent="0">
              <a:buNone/>
            </a:pPr>
            <a:endParaRPr lang="en-GB" sz="2600" dirty="0"/>
          </a:p>
        </p:txBody>
      </p:sp>
    </p:spTree>
    <p:extLst>
      <p:ext uri="{BB962C8B-B14F-4D97-AF65-F5344CB8AC3E}">
        <p14:creationId xmlns:p14="http://schemas.microsoft.com/office/powerpoint/2010/main" val="342506180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GB" dirty="0"/>
              <a:t>The Way Forward</a:t>
            </a:r>
          </a:p>
        </p:txBody>
      </p:sp>
      <p:sp>
        <p:nvSpPr>
          <p:cNvPr id="2" name="Content Placeholder 1"/>
          <p:cNvSpPr>
            <a:spLocks noGrp="1"/>
          </p:cNvSpPr>
          <p:nvPr>
            <p:ph idx="1"/>
          </p:nvPr>
        </p:nvSpPr>
        <p:spPr/>
        <p:txBody>
          <a:bodyPr>
            <a:noAutofit/>
          </a:bodyPr>
          <a:lstStyle/>
          <a:p>
            <a:r>
              <a:rPr lang="en-GB" sz="2600" dirty="0" smtClean="0"/>
              <a:t>Speak to the Future – “The 1000 words Challenge”.</a:t>
            </a:r>
          </a:p>
          <a:p>
            <a:r>
              <a:rPr lang="en-GB" sz="2600" dirty="0" smtClean="0"/>
              <a:t>HEFCE to fund a three year programme under the Routes into Languages label to boost student demand for MFL courses.</a:t>
            </a:r>
          </a:p>
          <a:p>
            <a:r>
              <a:rPr lang="en-GB" sz="2600" dirty="0" smtClean="0"/>
              <a:t>British Academy to stage a review called “Born Global” </a:t>
            </a:r>
            <a:r>
              <a:rPr lang="en-GB" sz="2600" dirty="0"/>
              <a:t> investigating the nature and extent of language needs in the labour market and the implications for languages education from school to higher education.</a:t>
            </a:r>
            <a:endParaRPr lang="en-GB" sz="2600" dirty="0" smtClean="0"/>
          </a:p>
          <a:p>
            <a:r>
              <a:rPr lang="en-GB" sz="2600" dirty="0" smtClean="0"/>
              <a:t>A UK Business Languages Campaign?</a:t>
            </a:r>
          </a:p>
          <a:p>
            <a:r>
              <a:rPr lang="en-GB" sz="2600" dirty="0" err="1" smtClean="0"/>
              <a:t>ESF</a:t>
            </a:r>
            <a:r>
              <a:rPr lang="en-GB" sz="2600" dirty="0" smtClean="0"/>
              <a:t> and </a:t>
            </a:r>
            <a:r>
              <a:rPr lang="en-GB" sz="2600" dirty="0" err="1" smtClean="0"/>
              <a:t>ERDF</a:t>
            </a:r>
            <a:r>
              <a:rPr lang="en-GB" sz="2600" dirty="0" smtClean="0"/>
              <a:t> funding for Company Language Training?</a:t>
            </a:r>
            <a:endParaRPr lang="en-GB" sz="2600" dirty="0"/>
          </a:p>
        </p:txBody>
      </p:sp>
    </p:spTree>
    <p:extLst>
      <p:ext uri="{BB962C8B-B14F-4D97-AF65-F5344CB8AC3E}">
        <p14:creationId xmlns:p14="http://schemas.microsoft.com/office/powerpoint/2010/main" val="125783641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GB" altLang="el-GR" dirty="0" smtClean="0"/>
              <a:t>Financing</a:t>
            </a:r>
          </a:p>
        </p:txBody>
      </p:sp>
      <p:sp>
        <p:nvSpPr>
          <p:cNvPr id="32771" name="Content Placeholder 2"/>
          <p:cNvSpPr>
            <a:spLocks noGrp="1"/>
          </p:cNvSpPr>
          <p:nvPr>
            <p:ph idx="1"/>
          </p:nvPr>
        </p:nvSpPr>
        <p:spPr>
          <a:xfrm>
            <a:off x="457200" y="1341438"/>
            <a:ext cx="8229600" cy="4525962"/>
          </a:xfrm>
        </p:spPr>
        <p:txBody>
          <a:bodyPr/>
          <a:lstStyle/>
          <a:p>
            <a:r>
              <a:rPr lang="en-GB" altLang="el-GR" sz="2000" dirty="0" smtClean="0"/>
              <a:t>The present educational material has been developed as part of the educational work of the instructor.</a:t>
            </a:r>
          </a:p>
          <a:p>
            <a:r>
              <a:rPr lang="en-GB" altLang="el-GR" sz="2000" dirty="0" smtClean="0"/>
              <a:t>The project “Open Academic Courses of the University of Athens” has only financed the reform of the educational material. </a:t>
            </a:r>
          </a:p>
          <a:p>
            <a:r>
              <a:rPr lang="en-GB" altLang="el-GR" sz="2000" dirty="0" smtClean="0"/>
              <a:t>The project is implemented under the operational program “Education and Lifelong Learning” and funded by the European Union (European Social Fund) and National Resources. </a:t>
            </a:r>
            <a:endParaRPr lang="el-GR" altLang="el-GR" sz="2000" dirty="0" smtClean="0"/>
          </a:p>
          <a:p>
            <a:endParaRPr lang="en-GB" altLang="el-GR" sz="2000" dirty="0"/>
          </a:p>
        </p:txBody>
      </p:sp>
      <p:pic>
        <p:nvPicPr>
          <p:cNvPr id="5" name="Εικόνα 4" descr="project logo"/>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871663" y="4437112"/>
            <a:ext cx="5400675" cy="1285875"/>
          </a:xfrm>
          <a:prstGeom prst="rect">
            <a:avLst/>
          </a:prstGeom>
          <a:noFill/>
          <a:ln>
            <a:noFill/>
          </a:ln>
        </p:spPr>
      </p:pic>
    </p:spTree>
    <p:custDataLst>
      <p:tags r:id="rId1"/>
    </p:custDataLst>
    <p:extLst>
      <p:ext uri="{BB962C8B-B14F-4D97-AF65-F5344CB8AC3E}">
        <p14:creationId xmlns:p14="http://schemas.microsoft.com/office/powerpoint/2010/main" val="320884607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3"/>
          <p:cNvSpPr>
            <a:spLocks noGrp="1"/>
          </p:cNvSpPr>
          <p:nvPr>
            <p:ph type="title"/>
          </p:nvPr>
        </p:nvSpPr>
        <p:spPr/>
        <p:txBody>
          <a:bodyPr/>
          <a:lstStyle/>
          <a:p>
            <a:r>
              <a:rPr lang="en-GB" altLang="el-GR" sz="4400" dirty="0" smtClean="0"/>
              <a:t>Notes</a:t>
            </a:r>
          </a:p>
        </p:txBody>
      </p:sp>
      <p:sp>
        <p:nvSpPr>
          <p:cNvPr id="33795" name="Text Placeholder 4"/>
          <p:cNvSpPr>
            <a:spLocks noGrp="1"/>
          </p:cNvSpPr>
          <p:nvPr>
            <p:ph type="body" idx="1"/>
          </p:nvPr>
        </p:nvSpPr>
        <p:spPr/>
        <p:txBody>
          <a:bodyPr/>
          <a:lstStyle/>
          <a:p>
            <a:endParaRPr lang="el-GR" altLang="el-GR" smtClean="0"/>
          </a:p>
        </p:txBody>
      </p:sp>
    </p:spTree>
    <p:custDataLst>
      <p:tags r:id="rId1"/>
    </p:custDataLst>
    <p:extLst>
      <p:ext uri="{BB962C8B-B14F-4D97-AF65-F5344CB8AC3E}">
        <p14:creationId xmlns:p14="http://schemas.microsoft.com/office/powerpoint/2010/main" val="260025675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3"/>
          <p:cNvSpPr>
            <a:spLocks noGrp="1"/>
          </p:cNvSpPr>
          <p:nvPr>
            <p:ph type="title"/>
          </p:nvPr>
        </p:nvSpPr>
        <p:spPr/>
        <p:txBody>
          <a:bodyPr>
            <a:normAutofit fontScale="90000"/>
          </a:bodyPr>
          <a:lstStyle/>
          <a:p>
            <a:r>
              <a:rPr lang="en-GB" altLang="el-GR" dirty="0" smtClean="0">
                <a:solidFill>
                  <a:schemeClr val="accent1"/>
                </a:solidFill>
              </a:rPr>
              <a:t>Note on History of Published Version </a:t>
            </a:r>
          </a:p>
        </p:txBody>
      </p:sp>
      <p:sp>
        <p:nvSpPr>
          <p:cNvPr id="5" name="Content Placeholder 4"/>
          <p:cNvSpPr>
            <a:spLocks noGrp="1"/>
          </p:cNvSpPr>
          <p:nvPr>
            <p:ph idx="1"/>
          </p:nvPr>
        </p:nvSpPr>
        <p:spPr/>
        <p:txBody>
          <a:bodyPr>
            <a:normAutofit/>
          </a:bodyPr>
          <a:lstStyle/>
          <a:p>
            <a:pPr marL="0" indent="0">
              <a:buFont typeface="Arial" panose="020B0604020202020204" pitchFamily="34" charset="0"/>
              <a:buNone/>
            </a:pPr>
            <a:r>
              <a:rPr lang="en-GB" altLang="el-GR" sz="2000" dirty="0" smtClean="0"/>
              <a:t>The present work is the edition</a:t>
            </a:r>
            <a:r>
              <a:rPr lang="en-GB" altLang="el-GR" dirty="0" smtClean="0"/>
              <a:t> </a:t>
            </a:r>
            <a:r>
              <a:rPr lang="en-GB" altLang="el-GR" sz="2000" dirty="0" smtClean="0"/>
              <a:t>1.0.  </a:t>
            </a:r>
          </a:p>
        </p:txBody>
      </p:sp>
    </p:spTree>
    <p:custDataLst>
      <p:tags r:id="rId1"/>
    </p:custDataLst>
    <p:extLst>
      <p:ext uri="{BB962C8B-B14F-4D97-AF65-F5344CB8AC3E}">
        <p14:creationId xmlns:p14="http://schemas.microsoft.com/office/powerpoint/2010/main" val="59318080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GB" altLang="el-GR" dirty="0" smtClean="0">
                <a:solidFill>
                  <a:schemeClr val="accent1"/>
                </a:solidFill>
              </a:rPr>
              <a:t>Reference Note </a:t>
            </a:r>
          </a:p>
        </p:txBody>
      </p:sp>
      <p:sp>
        <p:nvSpPr>
          <p:cNvPr id="3" name="Content Placeholder 2" descr="The is the link to the open online course."/>
          <p:cNvSpPr>
            <a:spLocks noGrp="1"/>
          </p:cNvSpPr>
          <p:nvPr>
            <p:ph idx="1"/>
          </p:nvPr>
        </p:nvSpPr>
        <p:spPr>
          <a:xfrm>
            <a:off x="463550" y="1557338"/>
            <a:ext cx="8229600" cy="4525962"/>
          </a:xfrm>
        </p:spPr>
        <p:txBody>
          <a:bodyPr>
            <a:normAutofit/>
          </a:bodyPr>
          <a:lstStyle/>
          <a:p>
            <a:pPr marL="0" indent="0">
              <a:buNone/>
            </a:pPr>
            <a:r>
              <a:rPr lang="en-GB" altLang="el-GR" sz="2000" dirty="0" smtClean="0"/>
              <a:t>Copyright National and </a:t>
            </a:r>
            <a:r>
              <a:rPr lang="en-GB" altLang="el-GR" sz="2000" dirty="0" err="1" smtClean="0"/>
              <a:t>Kapodistrian</a:t>
            </a:r>
            <a:r>
              <a:rPr lang="en-GB" altLang="el-GR" sz="2000" dirty="0" smtClean="0"/>
              <a:t> University of Athens, </a:t>
            </a:r>
            <a:r>
              <a:rPr lang="en-GB" sz="2000" dirty="0" smtClean="0"/>
              <a:t>Bessie </a:t>
            </a:r>
            <a:r>
              <a:rPr lang="en-GB" sz="2000" dirty="0" err="1" smtClean="0"/>
              <a:t>Dendrinos</a:t>
            </a:r>
            <a:r>
              <a:rPr lang="en-GB" altLang="el-GR" sz="2000" dirty="0" smtClean="0"/>
              <a:t>. </a:t>
            </a:r>
            <a:r>
              <a:rPr lang="en-GB" sz="2000" dirty="0" smtClean="0"/>
              <a:t>Bessie </a:t>
            </a:r>
            <a:r>
              <a:rPr lang="en-GB" sz="2000" dirty="0" err="1" smtClean="0"/>
              <a:t>Dendrinos</a:t>
            </a:r>
            <a:r>
              <a:rPr lang="en-GB" altLang="el-GR" sz="2000" dirty="0" smtClean="0"/>
              <a:t>. </a:t>
            </a:r>
            <a:r>
              <a:rPr lang="en-US" altLang="el-GR" sz="2000" dirty="0" smtClean="0"/>
              <a:t>“</a:t>
            </a:r>
            <a:r>
              <a:rPr lang="en-GB" altLang="el-GR" sz="2000" dirty="0" smtClean="0"/>
              <a:t>European Perspectives in Language Teaching, Learning, Assessment. </a:t>
            </a:r>
            <a:r>
              <a:rPr lang="en-US" altLang="el-GR" sz="2000" dirty="0"/>
              <a:t>Language and language education policies: Importance of Languages in Vocational </a:t>
            </a:r>
            <a:r>
              <a:rPr lang="en-US" altLang="el-GR" sz="2000" dirty="0" smtClean="0"/>
              <a:t>Life</a:t>
            </a:r>
            <a:r>
              <a:rPr lang="en-GB" altLang="el-GR" sz="2000" dirty="0" smtClean="0"/>
              <a:t>”. Edition: 1.0. Athens 2015. Available at: </a:t>
            </a:r>
            <a:r>
              <a:rPr lang="en-GB" altLang="el-GR" sz="2000" dirty="0" smtClean="0">
                <a:hlinkClick r:id="rId4" tooltip="European Perspectives in Language Teaching, Learning, Assessment Open Course"/>
              </a:rPr>
              <a:t>http://opencourses.uoa.gr/courses/ENL13/ </a:t>
            </a:r>
            <a:r>
              <a:rPr lang="en-GB" altLang="el-GR" sz="2000" dirty="0" smtClean="0"/>
              <a:t>.</a:t>
            </a:r>
          </a:p>
          <a:p>
            <a:pPr marL="0" indent="0">
              <a:buNone/>
            </a:pPr>
            <a:endParaRPr lang="en-GB" altLang="el-GR" sz="2000" dirty="0" smtClean="0"/>
          </a:p>
        </p:txBody>
      </p:sp>
    </p:spTree>
    <p:custDataLst>
      <p:tags r:id="rId1"/>
    </p:custDataLst>
    <p:extLst>
      <p:ext uri="{BB962C8B-B14F-4D97-AF65-F5344CB8AC3E}">
        <p14:creationId xmlns:p14="http://schemas.microsoft.com/office/powerpoint/2010/main" val="240274835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457200" y="-161925"/>
            <a:ext cx="8229600" cy="1143000"/>
          </a:xfrm>
        </p:spPr>
        <p:txBody>
          <a:bodyPr/>
          <a:lstStyle/>
          <a:p>
            <a:r>
              <a:rPr lang="en-GB" altLang="el-GR" dirty="0" smtClean="0">
                <a:solidFill>
                  <a:schemeClr val="accent1"/>
                </a:solidFill>
              </a:rPr>
              <a:t>Licensing Note </a:t>
            </a:r>
          </a:p>
        </p:txBody>
      </p:sp>
      <p:sp>
        <p:nvSpPr>
          <p:cNvPr id="36867" name="Content Placeholder 2"/>
          <p:cNvSpPr>
            <a:spLocks noGrp="1"/>
          </p:cNvSpPr>
          <p:nvPr>
            <p:ph idx="1"/>
          </p:nvPr>
        </p:nvSpPr>
        <p:spPr>
          <a:xfrm>
            <a:off x="107950" y="765175"/>
            <a:ext cx="8928100" cy="1439863"/>
          </a:xfrm>
        </p:spPr>
        <p:txBody>
          <a:bodyPr>
            <a:noAutofit/>
          </a:bodyPr>
          <a:lstStyle/>
          <a:p>
            <a:pPr marL="0" indent="0">
              <a:buNone/>
            </a:pPr>
            <a:r>
              <a:rPr lang="en-GB" altLang="el-GR" sz="1900" dirty="0" smtClean="0"/>
              <a:t>The current material is available under the Creative Commons Attribution-</a:t>
            </a:r>
            <a:r>
              <a:rPr lang="en-GB" altLang="el-GR" sz="1900" dirty="0" err="1" smtClean="0"/>
              <a:t>NonCommercial</a:t>
            </a:r>
            <a:r>
              <a:rPr lang="en-GB" altLang="el-GR" sz="1900" dirty="0" smtClean="0"/>
              <a:t>-</a:t>
            </a:r>
            <a:r>
              <a:rPr lang="en-GB" altLang="el-GR" sz="1900" dirty="0" err="1" smtClean="0"/>
              <a:t>ShareAlike</a:t>
            </a:r>
            <a:r>
              <a:rPr lang="en-GB" altLang="el-GR" sz="1900" dirty="0" smtClean="0"/>
              <a:t> 4.0 International license or later International Edition.  The individual works of third parties are excluded, e.g. photographs, diagrams etc. They are contained therein and covered under their conditions of use in the section «Use of Third Parties Work Note»</a:t>
            </a:r>
            <a:r>
              <a:rPr lang="el-GR" altLang="el-GR" sz="1900" dirty="0" smtClean="0"/>
              <a:t>.</a:t>
            </a:r>
            <a:endParaRPr lang="en-GB" altLang="el-GR" sz="1900" dirty="0" smtClean="0"/>
          </a:p>
          <a:p>
            <a:pPr marL="0" indent="0">
              <a:buNone/>
            </a:pPr>
            <a:endParaRPr lang="en-GB" altLang="el-GR" sz="2400" dirty="0" smtClean="0"/>
          </a:p>
          <a:p>
            <a:pPr marL="0" indent="0">
              <a:buFont typeface="Arial" panose="020B0604020202020204" pitchFamily="34" charset="0"/>
              <a:buNone/>
            </a:pPr>
            <a:endParaRPr lang="en-GB" altLang="el-GR" sz="2000" dirty="0" smtClean="0"/>
          </a:p>
        </p:txBody>
      </p:sp>
      <p:pic>
        <p:nvPicPr>
          <p:cNvPr id="36868" name="Picture 22" descr="Λογότυπο για Άδειες χρήσης Creative Commons BY-NC-ND">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748088" y="2420938"/>
            <a:ext cx="16478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107950" y="2924175"/>
            <a:ext cx="9036050" cy="3457575"/>
          </a:xfrm>
          <a:prstGeom prst="rect">
            <a:avLst/>
          </a:prstGeom>
        </p:spPr>
        <p:txBody>
          <a:bodyPr anchor="ctr">
            <a:norm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GB" altLang="el-GR" dirty="0" smtClean="0"/>
              <a:t>[1] http://creativecommons.org/licenses/by-nc-sa/4.0/ </a:t>
            </a:r>
          </a:p>
          <a:p>
            <a:endParaRPr lang="en-GB" altLang="el-GR" dirty="0" smtClean="0"/>
          </a:p>
          <a:p>
            <a:r>
              <a:rPr lang="en-GB" altLang="el-GR" dirty="0" smtClean="0"/>
              <a:t>As Non-Commercial is defined the use that:</a:t>
            </a:r>
          </a:p>
          <a:p>
            <a:pPr marL="285750" indent="-285750">
              <a:buFont typeface="Arial" panose="020B0604020202020204" pitchFamily="34" charset="0"/>
              <a:buChar char="•"/>
            </a:pPr>
            <a:r>
              <a:rPr lang="en-GB" altLang="el-GR" dirty="0" smtClean="0"/>
              <a:t>Does not involve direct or indirect financial benefits from the use of the work for the distributor of the work and the license holder</a:t>
            </a:r>
            <a:r>
              <a:rPr lang="el-GR" altLang="el-GR" dirty="0" smtClean="0"/>
              <a:t>.</a:t>
            </a:r>
            <a:endParaRPr lang="en-GB" altLang="el-GR" dirty="0" smtClean="0"/>
          </a:p>
          <a:p>
            <a:pPr marL="285750" indent="-285750">
              <a:buFont typeface="Arial" panose="020B0604020202020204" pitchFamily="34" charset="0"/>
              <a:buChar char="•"/>
            </a:pPr>
            <a:r>
              <a:rPr lang="en-GB" altLang="el-GR" dirty="0" smtClean="0"/>
              <a:t>Does not include financial transaction as a condition for  the use or access  to the work</a:t>
            </a:r>
            <a:r>
              <a:rPr lang="el-GR" altLang="el-GR" dirty="0" smtClean="0"/>
              <a:t>.</a:t>
            </a:r>
            <a:r>
              <a:rPr lang="en-GB" altLang="el-GR" dirty="0" smtClean="0"/>
              <a:t> </a:t>
            </a:r>
          </a:p>
          <a:p>
            <a:pPr marL="285750" indent="-285750">
              <a:buFont typeface="Arial" panose="020B0604020202020204" pitchFamily="34" charset="0"/>
              <a:buChar char="•"/>
            </a:pPr>
            <a:r>
              <a:rPr lang="en-GB" altLang="el-GR" dirty="0" smtClean="0"/>
              <a:t>Does not confer to the distributor and license holder of the work  indirect financial benefit (e.g. advertisements) from the viewing of the work on website</a:t>
            </a:r>
            <a:r>
              <a:rPr lang="en-GB" altLang="el-GR" dirty="0" smtClean="0">
                <a:latin typeface="Arial" panose="020B0604020202020204" pitchFamily="34" charset="0"/>
              </a:rPr>
              <a:t> </a:t>
            </a:r>
            <a:r>
              <a:rPr lang="el-GR" altLang="el-GR" dirty="0" smtClean="0">
                <a:latin typeface="Arial" panose="020B0604020202020204" pitchFamily="34" charset="0"/>
              </a:rPr>
              <a:t>.</a:t>
            </a:r>
            <a:endParaRPr lang="en-GB" altLang="el-GR" dirty="0" smtClean="0"/>
          </a:p>
          <a:p>
            <a:pPr>
              <a:buFont typeface="Arial" panose="020B0604020202020204" pitchFamily="34" charset="0"/>
              <a:buChar char="•"/>
            </a:pPr>
            <a:endParaRPr lang="en-GB" altLang="el-GR" dirty="0" smtClean="0"/>
          </a:p>
          <a:p>
            <a:r>
              <a:rPr lang="en-GB" altLang="el-GR" dirty="0" smtClean="0"/>
              <a:t>The copyright holder may give to the license holder a separate license to use the work for commercial use, if requested. </a:t>
            </a:r>
            <a:endParaRPr lang="en-GB" altLang="el-GR" dirty="0"/>
          </a:p>
        </p:txBody>
      </p:sp>
    </p:spTree>
    <p:custDataLst>
      <p:tags r:id="rId1"/>
    </p:custDataLst>
    <p:extLst>
      <p:ext uri="{BB962C8B-B14F-4D97-AF65-F5344CB8AC3E}">
        <p14:creationId xmlns:p14="http://schemas.microsoft.com/office/powerpoint/2010/main" val="424339462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GB" altLang="el-GR" dirty="0" smtClean="0"/>
              <a:t>Preservation Notices</a:t>
            </a:r>
          </a:p>
        </p:txBody>
      </p:sp>
      <p:sp>
        <p:nvSpPr>
          <p:cNvPr id="3" name="Content Placeholder 2"/>
          <p:cNvSpPr>
            <a:spLocks noGrp="1"/>
          </p:cNvSpPr>
          <p:nvPr>
            <p:ph idx="1"/>
          </p:nvPr>
        </p:nvSpPr>
        <p:spPr>
          <a:xfrm>
            <a:off x="463550" y="1557338"/>
            <a:ext cx="8229600" cy="4525962"/>
          </a:xfrm>
        </p:spPr>
        <p:txBody>
          <a:bodyPr>
            <a:normAutofit/>
          </a:bodyPr>
          <a:lstStyle/>
          <a:p>
            <a:pPr marL="0" indent="0">
              <a:buFont typeface="Arial" panose="020B0604020202020204" pitchFamily="34" charset="0"/>
              <a:buNone/>
            </a:pPr>
            <a:r>
              <a:rPr lang="en-GB" altLang="el-GR" sz="2400" dirty="0" smtClean="0"/>
              <a:t>Any reproduction or adaptation of the material should include: </a:t>
            </a:r>
          </a:p>
          <a:p>
            <a:pPr lvl="1">
              <a:buFont typeface="Wingdings" panose="05000000000000000000" pitchFamily="2" charset="2"/>
              <a:buChar char="§"/>
            </a:pPr>
            <a:r>
              <a:rPr lang="en-GB" altLang="el-GR" sz="2000" dirty="0" smtClean="0"/>
              <a:t>the Reference  Note</a:t>
            </a:r>
            <a:r>
              <a:rPr lang="el-GR" altLang="el-GR" sz="2000" dirty="0" smtClean="0"/>
              <a:t>,</a:t>
            </a:r>
            <a:r>
              <a:rPr lang="en-GB" altLang="el-GR" sz="2000" dirty="0" smtClean="0"/>
              <a:t> </a:t>
            </a:r>
          </a:p>
          <a:p>
            <a:pPr lvl="1">
              <a:buFont typeface="Wingdings" panose="05000000000000000000" pitchFamily="2" charset="2"/>
              <a:buChar char="§"/>
            </a:pPr>
            <a:r>
              <a:rPr lang="en-GB" altLang="el-GR" sz="2000" dirty="0" smtClean="0"/>
              <a:t>the Licensing Note</a:t>
            </a:r>
            <a:r>
              <a:rPr lang="el-GR" altLang="el-GR" sz="2000" dirty="0" smtClean="0"/>
              <a:t>,</a:t>
            </a:r>
            <a:endParaRPr lang="en-GB" altLang="el-GR" sz="2000" dirty="0" smtClean="0"/>
          </a:p>
          <a:p>
            <a:pPr lvl="1">
              <a:buFont typeface="Wingdings" panose="05000000000000000000" pitchFamily="2" charset="2"/>
              <a:buChar char="§"/>
            </a:pPr>
            <a:r>
              <a:rPr lang="en-GB" altLang="el-GR" sz="2000" dirty="0" smtClean="0"/>
              <a:t>the declaration of Notices Preservation</a:t>
            </a:r>
            <a:r>
              <a:rPr lang="el-GR" altLang="el-GR" sz="2000" dirty="0" smtClean="0"/>
              <a:t>,</a:t>
            </a:r>
            <a:endParaRPr lang="en-GB" altLang="el-GR" sz="2000" dirty="0" smtClean="0"/>
          </a:p>
          <a:p>
            <a:pPr lvl="1">
              <a:buFont typeface="Wingdings" panose="05000000000000000000" pitchFamily="2" charset="2"/>
              <a:buChar char="§"/>
            </a:pPr>
            <a:r>
              <a:rPr lang="en-GB" altLang="el-GR" sz="2000" dirty="0" smtClean="0"/>
              <a:t>the Use of Third Parties Work Note (if available), </a:t>
            </a:r>
          </a:p>
          <a:p>
            <a:pPr marL="0" indent="0">
              <a:buFont typeface="Arial" panose="020B0604020202020204" pitchFamily="34" charset="0"/>
              <a:buNone/>
            </a:pPr>
            <a:r>
              <a:rPr lang="en-GB" altLang="el-GR" sz="2400" dirty="0" smtClean="0"/>
              <a:t>together with the accompanied URLs.</a:t>
            </a:r>
          </a:p>
          <a:p>
            <a:pPr marL="0" indent="0"/>
            <a:endParaRPr lang="en-GB" altLang="el-GR" sz="2000" dirty="0" smtClean="0"/>
          </a:p>
        </p:txBody>
      </p:sp>
    </p:spTree>
    <p:custDataLst>
      <p:tags r:id="rId1"/>
    </p:custDataLst>
    <p:extLst>
      <p:ext uri="{BB962C8B-B14F-4D97-AF65-F5344CB8AC3E}">
        <p14:creationId xmlns:p14="http://schemas.microsoft.com/office/powerpoint/2010/main" val="10728145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GB" dirty="0"/>
              <a:t>“</a:t>
            </a:r>
            <a:r>
              <a:rPr lang="en-GB" sz="4000" dirty="0"/>
              <a:t>Languages: The State of the Nation”- British Academy </a:t>
            </a:r>
            <a:r>
              <a:rPr lang="en-GB" sz="4000" dirty="0" smtClean="0"/>
              <a:t>Report (2/2)</a:t>
            </a:r>
            <a:endParaRPr lang="en-GB" dirty="0"/>
          </a:p>
        </p:txBody>
      </p:sp>
      <p:sp>
        <p:nvSpPr>
          <p:cNvPr id="2" name="Content Placeholder 1"/>
          <p:cNvSpPr>
            <a:spLocks noGrp="1"/>
          </p:cNvSpPr>
          <p:nvPr>
            <p:ph idx="1"/>
          </p:nvPr>
        </p:nvSpPr>
        <p:spPr/>
        <p:txBody>
          <a:bodyPr>
            <a:normAutofit/>
          </a:bodyPr>
          <a:lstStyle/>
          <a:p>
            <a:pPr lvl="0"/>
            <a:r>
              <a:rPr lang="en-GB" sz="2800" dirty="0" smtClean="0"/>
              <a:t>A </a:t>
            </a:r>
            <a:r>
              <a:rPr lang="en-GB" sz="2800" dirty="0"/>
              <a:t>weak supply of of language skills is pushing down demand and creating a vicious circle of </a:t>
            </a:r>
            <a:r>
              <a:rPr lang="en-GB" sz="2800" dirty="0" err="1" smtClean="0"/>
              <a:t>monolingualism</a:t>
            </a:r>
            <a:r>
              <a:rPr lang="en-GB" sz="2800" dirty="0" smtClean="0"/>
              <a:t>.</a:t>
            </a:r>
            <a:endParaRPr lang="en-GB" sz="2800" dirty="0"/>
          </a:p>
          <a:p>
            <a:pPr lvl="0"/>
            <a:r>
              <a:rPr lang="en-GB" sz="2800" dirty="0"/>
              <a:t>Languages spoken by British school children, in addition to English, represents a valuable future source of supply – if these skills can be developed </a:t>
            </a:r>
            <a:r>
              <a:rPr lang="en-GB" sz="2800" dirty="0" smtClean="0"/>
              <a:t>appropriately.</a:t>
            </a:r>
            <a:endParaRPr lang="en-GB" sz="2800" dirty="0"/>
          </a:p>
          <a:p>
            <a:endParaRPr lang="en-GB" sz="2800" dirty="0"/>
          </a:p>
        </p:txBody>
      </p:sp>
    </p:spTree>
    <p:extLst>
      <p:ext uri="{BB962C8B-B14F-4D97-AF65-F5344CB8AC3E}">
        <p14:creationId xmlns:p14="http://schemas.microsoft.com/office/powerpoint/2010/main" val="41159568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GB" sz="4000" dirty="0"/>
              <a:t>The CBI/Pearson Education and Skills Survey 2012</a:t>
            </a:r>
          </a:p>
        </p:txBody>
      </p:sp>
      <p:sp>
        <p:nvSpPr>
          <p:cNvPr id="2" name="Content Placeholder 1"/>
          <p:cNvSpPr>
            <a:spLocks noGrp="1"/>
          </p:cNvSpPr>
          <p:nvPr>
            <p:ph idx="1"/>
          </p:nvPr>
        </p:nvSpPr>
        <p:spPr/>
        <p:txBody>
          <a:bodyPr>
            <a:noAutofit/>
          </a:bodyPr>
          <a:lstStyle/>
          <a:p>
            <a:pPr lvl="0">
              <a:spcBef>
                <a:spcPts val="600"/>
              </a:spcBef>
              <a:spcAft>
                <a:spcPts val="600"/>
              </a:spcAft>
            </a:pPr>
            <a:r>
              <a:rPr lang="en-GB" sz="2800" dirty="0"/>
              <a:t>72% of businesses say that they value foreign language skills among their employees, particularly in helping build relations with clients, customers and </a:t>
            </a:r>
            <a:r>
              <a:rPr lang="en-GB" sz="2800" dirty="0" smtClean="0"/>
              <a:t>suppliers.</a:t>
            </a:r>
            <a:endParaRPr lang="en-GB" sz="2800" dirty="0"/>
          </a:p>
          <a:p>
            <a:pPr lvl="0">
              <a:spcBef>
                <a:spcPts val="600"/>
              </a:spcBef>
              <a:spcAft>
                <a:spcPts val="600"/>
              </a:spcAft>
            </a:pPr>
            <a:r>
              <a:rPr lang="en-GB" sz="2800" dirty="0"/>
              <a:t>One in five firms (21%) is concerned that weaknesses in foreign language proficiency are losing them business or is uncertain whether this is </a:t>
            </a:r>
            <a:r>
              <a:rPr lang="en-GB" sz="2800" dirty="0" smtClean="0"/>
              <a:t>happening.</a:t>
            </a:r>
            <a:endParaRPr lang="en-GB" sz="2800" dirty="0"/>
          </a:p>
          <a:p>
            <a:pPr lvl="0">
              <a:spcBef>
                <a:spcPts val="600"/>
              </a:spcBef>
              <a:spcAft>
                <a:spcPts val="600"/>
              </a:spcAft>
            </a:pPr>
            <a:r>
              <a:rPr lang="en-GB" sz="2800" dirty="0"/>
              <a:t>Among firms concerned about shortfalls in language proficiency, 52% are looking to recruit staff with appropriate </a:t>
            </a:r>
            <a:r>
              <a:rPr lang="en-GB" sz="2800" dirty="0" smtClean="0"/>
              <a:t>skills.</a:t>
            </a:r>
            <a:endParaRPr lang="en-GB" sz="2800" dirty="0"/>
          </a:p>
          <a:p>
            <a:pPr>
              <a:spcBef>
                <a:spcPts val="600"/>
              </a:spcBef>
              <a:spcAft>
                <a:spcPts val="600"/>
              </a:spcAft>
            </a:pPr>
            <a:endParaRPr lang="en-GB" sz="2400" b="1" dirty="0">
              <a:solidFill>
                <a:srgbClr val="C00000"/>
              </a:solidFill>
            </a:endParaRPr>
          </a:p>
        </p:txBody>
      </p:sp>
    </p:spTree>
    <p:extLst>
      <p:ext uri="{BB962C8B-B14F-4D97-AF65-F5344CB8AC3E}">
        <p14:creationId xmlns:p14="http://schemas.microsoft.com/office/powerpoint/2010/main" val="36741841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GB" sz="4000" dirty="0"/>
              <a:t>The British Chambers of Commerce Survey</a:t>
            </a:r>
          </a:p>
        </p:txBody>
      </p:sp>
      <p:sp>
        <p:nvSpPr>
          <p:cNvPr id="2" name="Content Placeholder 1"/>
          <p:cNvSpPr>
            <a:spLocks noGrp="1"/>
          </p:cNvSpPr>
          <p:nvPr>
            <p:ph idx="1"/>
          </p:nvPr>
        </p:nvSpPr>
        <p:spPr/>
        <p:txBody>
          <a:bodyPr>
            <a:noAutofit/>
          </a:bodyPr>
          <a:lstStyle/>
          <a:p>
            <a:r>
              <a:rPr lang="en-GB" sz="2800" dirty="0" smtClean="0"/>
              <a:t>Of almost </a:t>
            </a:r>
            <a:r>
              <a:rPr lang="en-GB" sz="2800" dirty="0"/>
              <a:t>5000 British business owners it was discovered that 57% speak no German, 65% no Spanish, 76% no Italian. </a:t>
            </a:r>
            <a:endParaRPr lang="en-GB" sz="2800" dirty="0" smtClean="0"/>
          </a:p>
          <a:p>
            <a:r>
              <a:rPr lang="en-GB" sz="2800" dirty="0" smtClean="0"/>
              <a:t>Even </a:t>
            </a:r>
            <a:r>
              <a:rPr lang="en-GB" sz="2800" dirty="0"/>
              <a:t>when business owners claim to have some language knowledge, very few are able to conduct deals in the </a:t>
            </a:r>
            <a:r>
              <a:rPr lang="en-GB" sz="2800" dirty="0" smtClean="0"/>
              <a:t>buyer’s </a:t>
            </a:r>
            <a:r>
              <a:rPr lang="en-GB" sz="2800" dirty="0"/>
              <a:t>language. </a:t>
            </a:r>
            <a:endParaRPr lang="en-GB" sz="2800" dirty="0" smtClean="0"/>
          </a:p>
          <a:p>
            <a:r>
              <a:rPr lang="en-GB" sz="2800" dirty="0" smtClean="0"/>
              <a:t>The </a:t>
            </a:r>
            <a:r>
              <a:rPr lang="en-GB" sz="2800" dirty="0"/>
              <a:t>problem is even more acute in faster-growing markets outside the </a:t>
            </a:r>
            <a:r>
              <a:rPr lang="en-GB" sz="2800" dirty="0" err="1"/>
              <a:t>eurozone</a:t>
            </a:r>
            <a:r>
              <a:rPr lang="en-GB" sz="2800" dirty="0"/>
              <a:t>, with 95% of business owners having no knowledge of either Russian or Mandarin Chinese.</a:t>
            </a:r>
          </a:p>
          <a:p>
            <a:endParaRPr lang="en-GB" sz="2800" b="1" dirty="0">
              <a:solidFill>
                <a:schemeClr val="accent2">
                  <a:lumMod val="50000"/>
                </a:schemeClr>
              </a:solidFill>
            </a:endParaRPr>
          </a:p>
        </p:txBody>
      </p:sp>
    </p:spTree>
    <p:extLst>
      <p:ext uri="{BB962C8B-B14F-4D97-AF65-F5344CB8AC3E}">
        <p14:creationId xmlns:p14="http://schemas.microsoft.com/office/powerpoint/2010/main" val="21451324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GB" sz="4000" dirty="0"/>
              <a:t>Professor James Foreman-Peck – Cardiff University</a:t>
            </a:r>
          </a:p>
        </p:txBody>
      </p:sp>
      <p:sp>
        <p:nvSpPr>
          <p:cNvPr id="2" name="Content Placeholder 1"/>
          <p:cNvSpPr>
            <a:spLocks noGrp="1"/>
          </p:cNvSpPr>
          <p:nvPr>
            <p:ph idx="1"/>
          </p:nvPr>
        </p:nvSpPr>
        <p:spPr/>
        <p:txBody>
          <a:bodyPr>
            <a:noAutofit/>
          </a:bodyPr>
          <a:lstStyle/>
          <a:p>
            <a:r>
              <a:rPr lang="en-GB" sz="2800" dirty="0"/>
              <a:t>S</a:t>
            </a:r>
            <a:r>
              <a:rPr lang="en-GB" sz="2800" dirty="0" smtClean="0"/>
              <a:t>hows </a:t>
            </a:r>
            <a:r>
              <a:rPr lang="en-GB" sz="2800" dirty="0"/>
              <a:t>that the UK economy is bleeding money – up to £17 billion per annum – in lost export opportunities.</a:t>
            </a:r>
          </a:p>
          <a:p>
            <a:r>
              <a:rPr lang="en-GB" sz="2800" dirty="0"/>
              <a:t> “There is evidence that Britain’s language investment is so low that it effectively imposes a heavy tax on British </a:t>
            </a:r>
            <a:r>
              <a:rPr lang="en-GB" sz="2800" dirty="0" smtClean="0"/>
              <a:t>trade.”</a:t>
            </a:r>
            <a:endParaRPr lang="en-GB" sz="2800" dirty="0"/>
          </a:p>
          <a:p>
            <a:r>
              <a:rPr lang="en-GB" sz="2800" dirty="0"/>
              <a:t>“If Britain’s language standards were up to the international average, exports could increase by 8%, raising the country’s </a:t>
            </a:r>
            <a:r>
              <a:rPr lang="en-GB" sz="2800" dirty="0" smtClean="0"/>
              <a:t> GDP  by </a:t>
            </a:r>
            <a:r>
              <a:rPr lang="en-GB" sz="2800" dirty="0"/>
              <a:t>between £7.3 billion and £17 </a:t>
            </a:r>
            <a:r>
              <a:rPr lang="en-GB" sz="2800" dirty="0" smtClean="0"/>
              <a:t>billion.”</a:t>
            </a:r>
            <a:endParaRPr lang="en-GB" sz="2800" dirty="0"/>
          </a:p>
          <a:p>
            <a:endParaRPr lang="en-GB" sz="2800" dirty="0"/>
          </a:p>
          <a:p>
            <a:endParaRPr lang="en-GB" sz="2800" dirty="0"/>
          </a:p>
        </p:txBody>
      </p:sp>
    </p:spTree>
    <p:extLst>
      <p:ext uri="{BB962C8B-B14F-4D97-AF65-F5344CB8AC3E}">
        <p14:creationId xmlns:p14="http://schemas.microsoft.com/office/powerpoint/2010/main" val="34437149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GB" sz="4000" dirty="0"/>
              <a:t>Some Additional Reported </a:t>
            </a:r>
            <a:r>
              <a:rPr lang="en-GB" sz="4000" dirty="0" smtClean="0"/>
              <a:t>Concerns (1/3)</a:t>
            </a:r>
            <a:endParaRPr lang="en-GB" sz="4000" dirty="0"/>
          </a:p>
        </p:txBody>
      </p:sp>
      <p:sp>
        <p:nvSpPr>
          <p:cNvPr id="2" name="Content Placeholder 1"/>
          <p:cNvSpPr>
            <a:spLocks noGrp="1"/>
          </p:cNvSpPr>
          <p:nvPr>
            <p:ph idx="1"/>
          </p:nvPr>
        </p:nvSpPr>
        <p:spPr/>
        <p:txBody>
          <a:bodyPr>
            <a:noAutofit/>
          </a:bodyPr>
          <a:lstStyle/>
          <a:p>
            <a:pPr lvl="0"/>
            <a:r>
              <a:rPr lang="en-GB" sz="2800" dirty="0"/>
              <a:t>Rapid decline in Languages GCSE entries - partly stemmed by the introduction of the </a:t>
            </a:r>
            <a:r>
              <a:rPr lang="en-GB" sz="2800" dirty="0" smtClean="0"/>
              <a:t>E-</a:t>
            </a:r>
            <a:r>
              <a:rPr lang="en-GB" sz="2800" dirty="0" err="1" smtClean="0"/>
              <a:t>Bacc</a:t>
            </a:r>
            <a:r>
              <a:rPr lang="en-GB" sz="2800" dirty="0" smtClean="0"/>
              <a:t>.</a:t>
            </a:r>
            <a:endParaRPr lang="en-GB" sz="2800" dirty="0"/>
          </a:p>
          <a:p>
            <a:pPr lvl="0"/>
            <a:r>
              <a:rPr lang="en-GB" sz="2800" dirty="0"/>
              <a:t>Almost no vocational languages learnt currently  in Further education </a:t>
            </a:r>
            <a:r>
              <a:rPr lang="en-GB" sz="2800" dirty="0" smtClean="0"/>
              <a:t>Colleges.</a:t>
            </a:r>
            <a:endParaRPr lang="en-GB" sz="2800" dirty="0"/>
          </a:p>
          <a:p>
            <a:pPr lvl="0"/>
            <a:r>
              <a:rPr lang="en-GB" sz="2800" dirty="0"/>
              <a:t>Consequential  decline in Language A Level entries (more candidates take sociology than German, French and Spanish combined) (Some candidates discouraged to continue with A level studies if they are unlikely to achieve high grades to boost the </a:t>
            </a:r>
            <a:r>
              <a:rPr lang="en-GB" sz="2800" dirty="0" smtClean="0"/>
              <a:t>school’s </a:t>
            </a:r>
            <a:r>
              <a:rPr lang="en-GB" sz="2800" dirty="0"/>
              <a:t>league table </a:t>
            </a:r>
            <a:r>
              <a:rPr lang="en-GB" sz="2800" dirty="0" smtClean="0"/>
              <a:t>position.</a:t>
            </a:r>
            <a:endParaRPr lang="en-GB" sz="2800" dirty="0"/>
          </a:p>
          <a:p>
            <a:endParaRPr lang="en-GB" sz="2800" dirty="0"/>
          </a:p>
        </p:txBody>
      </p:sp>
    </p:spTree>
    <p:extLst>
      <p:ext uri="{BB962C8B-B14F-4D97-AF65-F5344CB8AC3E}">
        <p14:creationId xmlns:p14="http://schemas.microsoft.com/office/powerpoint/2010/main" val="30062538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GB" sz="4000" dirty="0"/>
              <a:t>Some Additional Reported </a:t>
            </a:r>
            <a:r>
              <a:rPr lang="en-GB" sz="4000" dirty="0" smtClean="0"/>
              <a:t>Concerns (2/3)</a:t>
            </a:r>
            <a:endParaRPr lang="en-GB" sz="4000" dirty="0"/>
          </a:p>
        </p:txBody>
      </p:sp>
      <p:sp>
        <p:nvSpPr>
          <p:cNvPr id="2" name="Content Placeholder 1"/>
          <p:cNvSpPr>
            <a:spLocks noGrp="1"/>
          </p:cNvSpPr>
          <p:nvPr>
            <p:ph idx="1"/>
          </p:nvPr>
        </p:nvSpPr>
        <p:spPr/>
        <p:txBody>
          <a:bodyPr>
            <a:normAutofit/>
          </a:bodyPr>
          <a:lstStyle/>
          <a:p>
            <a:pPr lvl="0"/>
            <a:r>
              <a:rPr lang="en-GB" sz="2800" dirty="0"/>
              <a:t>There are more </a:t>
            </a:r>
            <a:r>
              <a:rPr lang="en-GB" sz="2800" dirty="0" smtClean="0"/>
              <a:t> University applicants </a:t>
            </a:r>
            <a:r>
              <a:rPr lang="en-GB" sz="2800" dirty="0"/>
              <a:t>for English Literature than all foreign languages </a:t>
            </a:r>
            <a:r>
              <a:rPr lang="en-GB" sz="2800" dirty="0" smtClean="0"/>
              <a:t>combined.</a:t>
            </a:r>
            <a:endParaRPr lang="en-GB" sz="2800" dirty="0"/>
          </a:p>
          <a:p>
            <a:pPr lvl="0"/>
            <a:r>
              <a:rPr lang="en-GB" sz="2800" dirty="0"/>
              <a:t>The closure of about one third of university language </a:t>
            </a:r>
            <a:r>
              <a:rPr lang="en-GB" sz="2800" dirty="0" smtClean="0"/>
              <a:t>departments.</a:t>
            </a:r>
            <a:endParaRPr lang="en-GB" sz="2800" dirty="0"/>
          </a:p>
          <a:p>
            <a:pPr lvl="0"/>
            <a:r>
              <a:rPr lang="en-GB" sz="2800" dirty="0"/>
              <a:t>The closure of so many university courses for translators and interpreters - there is a serious shortage of native English translators/interpreters working for the European Commission institutions which has led to cancelled </a:t>
            </a:r>
            <a:r>
              <a:rPr lang="en-GB" sz="2800" dirty="0" smtClean="0"/>
              <a:t>meetings.</a:t>
            </a:r>
            <a:endParaRPr lang="en-GB" sz="2800" dirty="0"/>
          </a:p>
          <a:p>
            <a:endParaRPr lang="en-GB" sz="2800" b="1" dirty="0">
              <a:solidFill>
                <a:srgbClr val="003300"/>
              </a:solidFill>
            </a:endParaRPr>
          </a:p>
        </p:txBody>
      </p:sp>
    </p:spTree>
    <p:extLst>
      <p:ext uri="{BB962C8B-B14F-4D97-AF65-F5344CB8AC3E}">
        <p14:creationId xmlns:p14="http://schemas.microsoft.com/office/powerpoint/2010/main" val="33577972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GB" sz="4000" dirty="0"/>
              <a:t>Some Additional Reported </a:t>
            </a:r>
            <a:r>
              <a:rPr lang="en-GB" sz="4000" dirty="0" smtClean="0"/>
              <a:t>Concerns (3/3)</a:t>
            </a:r>
            <a:endParaRPr lang="en-GB" sz="4000" dirty="0"/>
          </a:p>
        </p:txBody>
      </p:sp>
      <p:sp>
        <p:nvSpPr>
          <p:cNvPr id="2" name="Content Placeholder 1"/>
          <p:cNvSpPr>
            <a:spLocks noGrp="1"/>
          </p:cNvSpPr>
          <p:nvPr>
            <p:ph idx="1"/>
          </p:nvPr>
        </p:nvSpPr>
        <p:spPr/>
        <p:txBody>
          <a:bodyPr>
            <a:normAutofit/>
          </a:bodyPr>
          <a:lstStyle/>
          <a:p>
            <a:pPr lvl="0"/>
            <a:r>
              <a:rPr lang="en-GB" sz="2600" dirty="0"/>
              <a:t>In 2011 only 1.5% of the applicants for European Union jobs in Brussels were British - because of the lack of language skills - resulting in 7 successful UK </a:t>
            </a:r>
            <a:r>
              <a:rPr lang="en-GB" sz="2600" dirty="0" smtClean="0"/>
              <a:t>candidates.</a:t>
            </a:r>
            <a:endParaRPr lang="en-GB" sz="2600" dirty="0"/>
          </a:p>
          <a:p>
            <a:pPr lvl="0"/>
            <a:r>
              <a:rPr lang="en-GB" sz="2600" dirty="0"/>
              <a:t>Increasingly the world of business is dominated by an international elite – multinational, multilingual, at ease anywhere in the </a:t>
            </a:r>
            <a:r>
              <a:rPr lang="en-GB" sz="2600" dirty="0" smtClean="0"/>
              <a:t>world.</a:t>
            </a:r>
            <a:endParaRPr lang="en-GB" sz="2600" dirty="0"/>
          </a:p>
          <a:p>
            <a:pPr lvl="0"/>
            <a:r>
              <a:rPr lang="en-GB" sz="2600" dirty="0"/>
              <a:t>The misconception that the “whole world speaks English” –  75% of the world does not speak English – On the Internet in 2000, English dominated with 51% but by 2010 this share had dropped to 29</a:t>
            </a:r>
            <a:r>
              <a:rPr lang="en-GB" sz="2600" dirty="0" smtClean="0"/>
              <a:t>%.</a:t>
            </a:r>
            <a:endParaRPr lang="en-GB" sz="2600" dirty="0"/>
          </a:p>
          <a:p>
            <a:endParaRPr lang="en-GB" sz="2600" b="1" dirty="0">
              <a:solidFill>
                <a:srgbClr val="003300"/>
              </a:solidFill>
            </a:endParaRPr>
          </a:p>
        </p:txBody>
      </p:sp>
    </p:spTree>
    <p:extLst>
      <p:ext uri="{BB962C8B-B14F-4D97-AF65-F5344CB8AC3E}">
        <p14:creationId xmlns:p14="http://schemas.microsoft.com/office/powerpoint/2010/main" val="3365216135"/>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39"/>
  <p:tag name="ZHAW.ACCESSIBILITYADDIN.DEFAULTLANGUAGE" val="msoLanguageIDEnglishUK"/>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European Perspectives in Language Teaching, Learning, Assessment &amp;quot;&quot;/&gt;&lt;property id=&quot;20307&quot; value=&quot;256&quot;/&gt;&lt;/object&gt;&lt;object type=&quot;3&quot; unique_id=&quot;10005&quot;&gt;&lt;property id=&quot;20148&quot; value=&quot;5&quot;/&gt;&lt;property id=&quot;20300&quot; value=&quot;Slide 2 - &amp;quot;Policy across languages and cultures&amp;quot;&quot;/&gt;&lt;property id=&quot;20307&quot; value=&quot;386&quot;/&gt;&lt;/object&gt;&lt;object type=&quot;3&quot; unique_id=&quot;10006&quot;&gt;&lt;property id=&quot;20148&quot; value=&quot;5&quot;/&gt;&lt;property id=&quot;20300&quot; value=&quot;Slide 3 - &amp;quot;Policy: a polysemous term (1/2)&amp;quot;&quot;/&gt;&lt;property id=&quot;20307&quot; value=&quot;406&quot;/&gt;&lt;/object&gt;&lt;object type=&quot;3&quot; unique_id=&quot;10007&quot;&gt;&lt;property id=&quot;20148&quot; value=&quot;5&quot;/&gt;&lt;property id=&quot;20300&quot; value=&quot;Slide 4 - &amp;quot;Policy: a polysemous term (2/2)&amp;quot;&quot;/&gt;&lt;property id=&quot;20307&quot; value=&quot;387&quot;/&gt;&lt;/object&gt;&lt;object type=&quot;3&quot; unique_id=&quot;10008&quot;&gt;&lt;property id=&quot;20148&quot; value=&quot;5&quot;/&gt;&lt;property id=&quot;20300&quot; value=&quot;Slide 5 - &amp;quot;Language policy: &amp;#x0D;&amp;#x0A;‘stated’ and ‘unstated’&amp;quot;&quot;/&gt;&lt;property id=&quot;20307&quot; value=&quot;388&quot;/&gt;&lt;/object&gt;&lt;object type=&quot;3&quot; unique_id=&quot;10009&quot;&gt;&lt;property id=&quot;20148&quot; value=&quot;5&quot;/&gt;&lt;property id=&quot;20300&quot; value=&quot;Slide 6 - &amp;quot;Designing deliberate language policy&amp;quot;&quot;/&gt;&lt;property id=&quot;20307&quot; value=&quot;389&quot;/&gt;&lt;/object&gt;&lt;object type=&quot;3&quot; unique_id=&quot;10010&quot;&gt;&lt;property id=&quot;20148&quot; value=&quot;5&quot;/&gt;&lt;property id=&quot;20300&quot; value=&quot;Slide 7 - &amp;quot;Language and language education policies (1/2)&amp;quot;&quot;/&gt;&lt;property id=&quot;20307&quot; value=&quot;407&quot;/&gt;&lt;/object&gt;&lt;object type=&quot;3&quot; unique_id=&quot;10011&quot;&gt;&lt;property id=&quot;20148&quot; value=&quot;5&quot;/&gt;&lt;property id=&quot;20300&quot; value=&quot;Slide 8 - &amp;quot;Language and language education policies (2/2)&amp;quot;&quot;/&gt;&lt;property id=&quot;20307&quot; value=&quot;390&quot;/&gt;&lt;/object&gt;&lt;object type=&quot;3&quot; unique_id=&quot;10012&quot;&gt;&lt;property id=&quot;20148&quot; value=&quot;5&quot;/&gt;&lt;property id=&quot;20300&quot; value=&quot;Slide 9 - &amp;quot;Investigating language policy &amp;#x0D;&amp;#x0A;in a society (1/2)&amp;quot;&quot;/&gt;&lt;property id=&quot;20307&quot; value=&quot;391&quot;/&gt;&lt;/object&gt;&lt;object type=&quot;3&quot; unique_id=&quot;10013&quot;&gt;&lt;property id=&quot;20148&quot; value=&quot;5&quot;/&gt;&lt;property id=&quot;20300&quot; value=&quot;Slide 10 - &amp;quot;Investigating language policy &amp;#x0D;&amp;#x0A;in a society (2/2)&amp;quot;&quot;/&gt;&lt;property id=&quot;20307&quot; value=&quot;392&quot;/&gt;&lt;/object&gt;&lt;object type=&quot;3&quot; unique_id=&quot;10014&quot;&gt;&lt;property id=&quot;20148&quot; value=&quot;5&quot;/&gt;&lt;property id=&quot;20300&quot; value=&quot;Slide 11 - &amp;quot;The use of the official, national language (1/2) &amp;quot;&quot;/&gt;&lt;property id=&quot;20307&quot; value=&quot;393&quot;/&gt;&lt;/object&gt;&lt;object type=&quot;3&quot; unique_id=&quot;10015&quot;&gt;&lt;property id=&quot;20148&quot; value=&quot;5&quot;/&gt;&lt;property id=&quot;20300&quot; value=&quot;Slide 12 - &amp;quot;The use of the official, national language (2/2) &amp;quot;&quot;/&gt;&lt;property id=&quot;20307&quot; value=&quot;408&quot;/&gt;&lt;/object&gt;&lt;object type=&quot;3&quot; unique_id=&quot;10016&quot;&gt;&lt;property id=&quot;20148&quot; value=&quot;5&quot;/&gt;&lt;property id=&quot;20300&quot; value=&quot;Slide 13 - &amp;quot;Language use in social domains&amp;quot;&quot;/&gt;&lt;property id=&quot;20307&quot; value=&quot;394&quot;/&gt;&lt;/object&gt;&lt;object type=&quot;3&quot; unique_id=&quot;10017&quot;&gt;&lt;property id=&quot;20148&quot; value=&quot;5&quot;/&gt;&lt;property id=&quot;20300&quot; value=&quot;Slide 14 - &amp;quot;Language use in the media (1/2)&amp;quot;&quot;/&gt;&lt;property id=&quot;20307&quot; value=&quot;409&quot;/&gt;&lt;/object&gt;&lt;object type=&quot;3&quot; unique_id=&quot;10018&quot;&gt;&lt;property id=&quot;20148&quot; value=&quot;5&quot;/&gt;&lt;property id=&quot;20300&quot; value=&quot;Slide 15 - &amp;quot;Language use in the media (2/2)&amp;quot;&quot;/&gt;&lt;property id=&quot;20307&quot; value=&quot;395&quot;/&gt;&lt;/object&gt;&lt;object type=&quot;3&quot; unique_id=&quot;10019&quot;&gt;&lt;property id=&quot;20148&quot; value=&quot;5&quot;/&gt;&lt;property id=&quot;20300&quot; value=&quot;Slide 16 - &amp;quot;Language policies&amp;quot;&quot;/&gt;&lt;property id=&quot;20307&quot; value=&quot;396&quot;/&gt;&lt;/object&gt;&lt;object type=&quot;3&quot; unique_id=&quot;10020&quot;&gt;&lt;property id=&quot;20148&quot; value=&quot;5&quot;/&gt;&lt;property id=&quot;20300&quot; value=&quot;Slide 17 - &amp;quot;Language use in the workplace (1/2)&amp;quot;&quot;/&gt;&lt;property id=&quot;20307&quot; value=&quot;397&quot;/&gt;&lt;/object&gt;&lt;object type=&quot;3&quot; unique_id=&quot;10021&quot;&gt;&lt;property id=&quot;20148&quot; value=&quot;5&quot;/&gt;&lt;property id=&quot;20300&quot; value=&quot;Slide 18 - &amp;quot;Language use in the workplace (2/2)&amp;quot;&quot;/&gt;&lt;property id=&quot;20307&quot; value=&quot;410&quot;/&gt;&lt;/object&gt;&lt;object type=&quot;3&quot; unique_id=&quot;10022&quot;&gt;&lt;property id=&quot;20148&quot; value=&quot;5&quot;/&gt;&lt;property id=&quot;20300&quot; value=&quot;Slide 19 - &amp;quot;Language rights in Greece (1/2)&amp;quot;&quot;/&gt;&lt;property id=&quot;20307&quot; value=&quot;398&quot;/&gt;&lt;/object&gt;&lt;object type=&quot;3&quot; unique_id=&quot;10023&quot;&gt;&lt;property id=&quot;20148&quot; value=&quot;5&quot;/&gt;&lt;property id=&quot;20300&quot; value=&quot;Slide 20 - &amp;quot;Language rights in Greece (2/2)&amp;quot;&quot;/&gt;&lt;property id=&quot;20307&quot; value=&quot;411&quot;/&gt;&lt;/object&gt;&lt;object type=&quot;3&quot; unique_id=&quot;10024&quot;&gt;&lt;property id=&quot;20148&quot; value=&quot;5&quot;/&gt;&lt;property id=&quot;20300&quot; value=&quot;Slide 21 - &amp;quot;Support provided to SOL in Greece (1/2) &amp;quot;&quot;/&gt;&lt;property id=&quot;20307&quot; value=&quot;399&quot;/&gt;&lt;/object&gt;&lt;object type=&quot;3&quot; unique_id=&quot;10025&quot;&gt;&lt;property id=&quot;20148&quot; value=&quot;5&quot;/&gt;&lt;property id=&quot;20300&quot; value=&quot;Slide 22 - &amp;quot;Support provided to SOL in Greece (2/2)&amp;quot;&quot;/&gt;&lt;property id=&quot;20307&quot; value=&quot;412&quot;/&gt;&lt;/object&gt;&lt;object type=&quot;3&quot; unique_id=&quot;10026&quot;&gt;&lt;property id=&quot;20148&quot; value=&quot;5&quot;/&gt;&lt;property id=&quot;20300&quot; value=&quot;Slide 23 - &amp;quot;The language education of SOL (1/2)&amp;quot;&quot;/&gt;&lt;property id=&quot;20307&quot; value=&quot;413&quot;/&gt;&lt;/object&gt;&lt;object type=&quot;3&quot; unique_id=&quot;10027&quot;&gt;&lt;property id=&quot;20148&quot; value=&quot;5&quot;/&gt;&lt;property id=&quot;20300&quot; value=&quot;Slide 24 - &amp;quot;The language education of SOL (2/2)&amp;quot;&quot;/&gt;&lt;property id=&quot;20307&quot; value=&quot;400&quot;/&gt;&lt;/object&gt;&lt;object type=&quot;3&quot; unique_id=&quot;10028&quot;&gt;&lt;property id=&quot;20148&quot; value=&quot;5&quot;/&gt;&lt;property id=&quot;20300&quot; value=&quot;Slide 25 - &amp;quot;Language policies in education (1/2)&amp;quot;&quot;/&gt;&lt;property id=&quot;20307&quot; value=&quot;401&quot;/&gt;&lt;/object&gt;&lt;object type=&quot;3&quot; unique_id=&quot;10029&quot;&gt;&lt;property id=&quot;20148&quot; value=&quot;5&quot;/&gt;&lt;property id=&quot;20300&quot; value=&quot;Slide 26 - &amp;quot;Language policies in education (2/2)&amp;quot;&quot;/&gt;&lt;property id=&quot;20307&quot; value=&quot;414&quot;/&gt;&lt;/object&gt;&lt;object type=&quot;3&quot; unique_id=&quot;10030&quot;&gt;&lt;property id=&quot;20148&quot; value=&quot;5&quot;/&gt;&lt;property id=&quot;20300&quot; value=&quot;Slide 27 - &amp;quot;The language education policy project (1/2)&amp;quot;&quot;/&gt;&lt;property id=&quot;20307&quot; value=&quot;402&quot;/&gt;&lt;/object&gt;&lt;object type=&quot;3&quot; unique_id=&quot;10031&quot;&gt;&lt;property id=&quot;20148&quot; value=&quot;5&quot;/&gt;&lt;property id=&quot;20300&quot; value=&quot;Slide 28 - &amp;quot;The language education policy project (2/2)&amp;quot;&quot;/&gt;&lt;property id=&quot;20307&quot; value=&quot;415&quot;/&gt;&lt;/object&gt;&lt;object type=&quot;3&quot; unique_id=&quot;10032&quot;&gt;&lt;property id=&quot;20148&quot; value=&quot;5&quot;/&gt;&lt;property id=&quot;20300&quot; value=&quot;Slide 29 - &amp;quot;A new national unified language curriculum&amp;quot;&quot;/&gt;&lt;property id=&quot;20307&quot; value=&quot;403&quot;/&gt;&lt;/object&gt;&lt;object type=&quot;3&quot; unique_id=&quot;10033&quot;&gt;&lt;property id=&quot;20148&quot; value=&quot;5&quot;/&gt;&lt;property id=&quot;20300&quot; value=&quot;Slide 30 - &amp;quot;EU policy and foreign language education (1/2) &amp;quot;&quot;/&gt;&lt;property id=&quot;20307&quot; value=&quot;404&quot;/&gt;&lt;/object&gt;&lt;object type=&quot;3&quot; unique_id=&quot;10034&quot;&gt;&lt;property id=&quot;20148&quot; value=&quot;5&quot;/&gt;&lt;property id=&quot;20300&quot; value=&quot;Slide 31 - &amp;quot;EU policy and foreign language education (2/2) &amp;quot;&quot;/&gt;&lt;property id=&quot;20307&quot; value=&quot;416&quot;/&gt;&lt;/object&gt;&lt;object type=&quot;3&quot; unique_id=&quot;10035&quot;&gt;&lt;property id=&quot;20148&quot; value=&quot;5&quot;/&gt;&lt;property id=&quot;20300&quot; value=&quot;Slide 32 - &amp;quot;Foreign language teaching and learning (1/2)&amp;quot;&quot;/&gt;&lt;property id=&quot;20307&quot; value=&quot;417&quot;/&gt;&lt;/object&gt;&lt;object type=&quot;3&quot; unique_id=&quot;10036&quot;&gt;&lt;property id=&quot;20148&quot; value=&quot;5&quot;/&gt;&lt;property id=&quot;20300&quot; value=&quot;Slide 33 - &amp;quot;Foreign language teaching and learning (2/2)&amp;quot;&quot;/&gt;&lt;property id=&quot;20307&quot; value=&quot;405&quot;/&gt;&lt;/object&gt;&lt;object type=&quot;3&quot; unique_id=&quot;10037&quot;&gt;&lt;property id=&quot;20148&quot; value=&quot;5&quot;/&gt;&lt;property id=&quot;20300&quot; value=&quot;Slide 34 - &amp;quot;Financing&amp;quot;&quot;/&gt;&lt;property id=&quot;20307&quot; value=&quot;378&quot;/&gt;&lt;/object&gt;&lt;object type=&quot;3&quot; unique_id=&quot;10038&quot;&gt;&lt;property id=&quot;20148&quot; value=&quot;5&quot;/&gt;&lt;property id=&quot;20300&quot; value=&quot;Slide 35 - &amp;quot;Notes&amp;quot;&quot;/&gt;&lt;property id=&quot;20307&quot; value=&quot;379&quot;/&gt;&lt;/object&gt;&lt;object type=&quot;3&quot; unique_id=&quot;10039&quot;&gt;&lt;property id=&quot;20148&quot; value=&quot;5&quot;/&gt;&lt;property id=&quot;20300&quot; value=&quot;Slide 36 - &amp;quot;Note on History of Published Version &amp;quot;&quot;/&gt;&lt;property id=&quot;20307&quot; value=&quot;380&quot;/&gt;&lt;/object&gt;&lt;object type=&quot;3&quot; unique_id=&quot;10040&quot;&gt;&lt;property id=&quot;20148&quot; value=&quot;5&quot;/&gt;&lt;property id=&quot;20300&quot; value=&quot;Slide 37 - &amp;quot;Reference Note &amp;quot;&quot;/&gt;&lt;property id=&quot;20307&quot; value=&quot;381&quot;/&gt;&lt;/object&gt;&lt;object type=&quot;3&quot; unique_id=&quot;10041&quot;&gt;&lt;property id=&quot;20148&quot; value=&quot;5&quot;/&gt;&lt;property id=&quot;20300&quot; value=&quot;Slide 38 - &amp;quot;Licensing Note &amp;quot;&quot;/&gt;&lt;property id=&quot;20307&quot; value=&quot;382&quot;/&gt;&lt;/object&gt;&lt;object type=&quot;3&quot; unique_id=&quot;10042&quot;&gt;&lt;property id=&quot;20148&quot; value=&quot;5&quot;/&gt;&lt;property id=&quot;20300&quot; value=&quot;Slide 39 - &amp;quot;Preservation Notices&amp;quot;&quot;/&gt;&lt;property id=&quot;20307&quot; value=&quot;383&quot;/&gt;&lt;/object&gt;&lt;/object&gt;&lt;/object&gt;&lt;/database&gt;"/>
  <p:tag name="SECTOMILLISECCONVERTED" val="1"/>
  <p:tag name="ZHAW.ACCESSIBILITYADDIN.CHECKTIMEDATE" val="13/5/2016 8:29:20 μμ"/>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ZHAW.ACCESSIBILITYADDIN.READINGORDER" val="5,2,3,"/>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 name="ZHAW.ACCESSIBILITYADDIN.READINGORDER" val="32770,32771,5,"/>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ZHAW.ACCESSIBILITYADDIN.READINGORDER" val="36866,36867,36868,6,"/>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i = " h t t p : / / w w w . w 3 . o r g / 2 0 0 1 / X M L S c h e m a - i n s t a n c e "   x m l n s : x s d = " h t t p : / / w w w . w 3 . o r g / 2 0 0 1 / X M L S c h e m a " 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A6BA3C50-BF58-45EB-BA49-DF83AC2E086A}">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otalTime>914</TotalTime>
  <Words>1886</Words>
  <Application>Microsoft Office PowerPoint</Application>
  <PresentationFormat>On-screen Show (4:3)</PresentationFormat>
  <Paragraphs>127</Paragraphs>
  <Slides>28</Slides>
  <Notes>7</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Θέμα του Office</vt:lpstr>
      <vt:lpstr>European Perspectives in Language Teaching, Learning, Assessment </vt:lpstr>
      <vt:lpstr>“Languages: The State of the Nation”- British Academy Report (1/2)</vt:lpstr>
      <vt:lpstr>“Languages: The State of the Nation”- British Academy Report (2/2)</vt:lpstr>
      <vt:lpstr>The CBI/Pearson Education and Skills Survey 2012</vt:lpstr>
      <vt:lpstr>The British Chambers of Commerce Survey</vt:lpstr>
      <vt:lpstr>Professor James Foreman-Peck – Cardiff University</vt:lpstr>
      <vt:lpstr>Some Additional Reported Concerns (1/3)</vt:lpstr>
      <vt:lpstr>Some Additional Reported Concerns (2/3)</vt:lpstr>
      <vt:lpstr>Some Additional Reported Concerns (3/3)</vt:lpstr>
      <vt:lpstr>More concerns</vt:lpstr>
      <vt:lpstr>European Commission ELAN Survey</vt:lpstr>
      <vt:lpstr>What’s in a name?</vt:lpstr>
      <vt:lpstr>“Language Competences for Employability, Mobility and Growth” – European Commission (1/3)</vt:lpstr>
      <vt:lpstr>“Language Competences for Employability, Mobility and Growth” – European Commission (2/3)</vt:lpstr>
      <vt:lpstr>“Language Competences for Employability, Mobility and Growth” – European Commission (3/3)</vt:lpstr>
      <vt:lpstr>The ELAN Study</vt:lpstr>
      <vt:lpstr>Where a company’s language and cultural needs are most likely to occur (1/3)</vt:lpstr>
      <vt:lpstr>Where a company’s language and cultural needs are most likely to occur (2/3)</vt:lpstr>
      <vt:lpstr>Where a company’s language and cultural needs are most likely to occur</vt:lpstr>
      <vt:lpstr>Where using a customer’s own language can bring additional benefits</vt:lpstr>
      <vt:lpstr>Do pictures tell a true story?</vt:lpstr>
      <vt:lpstr>The Way Forward</vt:lpstr>
      <vt:lpstr>Financing</vt:lpstr>
      <vt:lpstr>Notes</vt:lpstr>
      <vt:lpstr>Note on History of Published Version </vt:lpstr>
      <vt:lpstr>Reference Note </vt:lpstr>
      <vt:lpstr>Licensing Note </vt:lpstr>
      <vt:lpstr>Preservation Notices</vt:lpstr>
    </vt:vector>
  </TitlesOfParts>
  <Manager>Faculty of English Language and Literature</Manager>
  <Company>National and Kapodistrian University of Athens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European Perspectives in Language Teaching, Learning, Assessment</dc:title>
  <dc:subject>European Perspectives in Language Teaching, Learning, Assessment</dc:subject>
  <dc:creator>Bessie Dendrinos</dc:creator>
  <cp:lastModifiedBy>takis81 mark</cp:lastModifiedBy>
  <cp:revision>107</cp:revision>
  <dcterms:created xsi:type="dcterms:W3CDTF">2015-08-10T14:47:42Z</dcterms:created>
  <dcterms:modified xsi:type="dcterms:W3CDTF">2016-05-13T17:29:26Z</dcterms:modified>
</cp:coreProperties>
</file>