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66" r:id="rId3"/>
    <p:sldId id="265" r:id="rId4"/>
    <p:sldId id="274" r:id="rId5"/>
    <p:sldId id="296" r:id="rId6"/>
    <p:sldId id="297" r:id="rId7"/>
    <p:sldId id="298" r:id="rId8"/>
    <p:sldId id="299" r:id="rId9"/>
    <p:sldId id="300" r:id="rId10"/>
    <p:sldId id="301" r:id="rId11"/>
    <p:sldId id="302" r:id="rId12"/>
    <p:sldId id="303" r:id="rId13"/>
    <p:sldId id="304" r:id="rId14"/>
    <p:sldId id="305" r:id="rId15"/>
    <p:sldId id="306" r:id="rId16"/>
    <p:sldId id="307" r:id="rId17"/>
    <p:sldId id="280" r:id="rId18"/>
    <p:sldId id="290" r:id="rId19"/>
    <p:sldId id="295" r:id="rId20"/>
    <p:sldId id="292" r:id="rId21"/>
    <p:sldId id="291" r:id="rId22"/>
    <p:sldId id="294" r:id="rId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6"/>
            <p14:sldId id="265"/>
            <p14:sldId id="274"/>
            <p14:sldId id="296"/>
            <p14:sldId id="297"/>
            <p14:sldId id="298"/>
            <p14:sldId id="299"/>
          </p14:sldIdLst>
        </p14:section>
        <p14:section name="Untitled Section" id="{0F1CB131-A6BD-43D0-B8D4-1F27CEF7A05E}">
          <p14:sldIdLst>
            <p14:sldId id="300"/>
            <p14:sldId id="301"/>
            <p14:sldId id="302"/>
            <p14:sldId id="303"/>
            <p14:sldId id="304"/>
            <p14:sldId id="305"/>
            <p14:sldId id="306"/>
            <p14:sldId id="307"/>
            <p14:sldId id="280"/>
            <p14:sldId id="290"/>
            <p14:sldId id="295"/>
            <p14:sldId id="292"/>
            <p14:sldId id="291"/>
            <p14:sldId id="2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71" d="100"/>
          <a:sy n="71" d="100"/>
        </p:scale>
        <p:origin x="72" y="83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7/7/2015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11</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12</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16</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17</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18</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19</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a:p>
        </p:txBody>
      </p:sp>
    </p:spTree>
    <p:extLst>
      <p:ext uri="{BB962C8B-B14F-4D97-AF65-F5344CB8AC3E}">
        <p14:creationId xmlns:p14="http://schemas.microsoft.com/office/powerpoint/2010/main" val="36299682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20</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21</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22</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a:t>
            </a:fld>
            <a:endParaRPr lang="el-GR"/>
          </a:p>
        </p:txBody>
      </p:sp>
    </p:spTree>
    <p:extLst>
      <p:ext uri="{BB962C8B-B14F-4D97-AF65-F5344CB8AC3E}">
        <p14:creationId xmlns:p14="http://schemas.microsoft.com/office/powerpoint/2010/main" val="2947138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Η πρακτική άσκηση των φοιτητών του μαθηματικού στα σχολεία: Μια πιλοτική εφαρμογή</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cstate="print"/>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dirty="0" smtClean="0">
                <a:solidFill>
                  <a:srgbClr val="5075BC"/>
                </a:solidFill>
              </a:rPr>
              <a:t>Πρακτική Άσκηση σε σχολεία της δευτεροβάθμιας εκπαίδευσης</a:t>
            </a:r>
            <a:endParaRPr lang="el-GR"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latin typeface="+mj-lt"/>
                <a:ea typeface="+mj-ea"/>
                <a:cs typeface="+mj-cs"/>
              </a:rPr>
              <a:t>Ενότητα </a:t>
            </a:r>
            <a:r>
              <a:rPr lang="el-GR" sz="2800" dirty="0" smtClean="0">
                <a:solidFill>
                  <a:srgbClr val="5075BC"/>
                </a:solidFill>
                <a:latin typeface="+mj-lt"/>
                <a:ea typeface="+mj-ea"/>
                <a:cs typeface="+mj-cs"/>
              </a:rPr>
              <a:t>1:</a:t>
            </a:r>
            <a:r>
              <a:rPr lang="en-US" sz="2800" dirty="0" smtClean="0">
                <a:solidFill>
                  <a:srgbClr val="5075BC"/>
                </a:solidFill>
                <a:latin typeface="+mj-lt"/>
                <a:ea typeface="+mj-ea"/>
                <a:cs typeface="+mj-cs"/>
              </a:rPr>
              <a:t> </a:t>
            </a:r>
            <a:r>
              <a:rPr lang="el-GR" sz="2800" dirty="0" smtClean="0">
                <a:ea typeface="ＭＳ Ｐゴシック" pitchFamily="34" charset="-128"/>
              </a:rPr>
              <a:t>Η πρακτική άσκηση των φοιτητών του μαθηματικού στα σχολεία: Μια πιλοτική εφαρμογή</a:t>
            </a:r>
            <a:endParaRPr lang="en-US" sz="2800" dirty="0" smtClean="0"/>
          </a:p>
          <a:p>
            <a:endParaRPr lang="en-US" sz="2800" dirty="0" smtClean="0"/>
          </a:p>
          <a:p>
            <a:r>
              <a:rPr lang="el-GR" altLang="el-GR" sz="2800" dirty="0" smtClean="0"/>
              <a:t>Δέσποινα </a:t>
            </a:r>
            <a:r>
              <a:rPr lang="el-GR" altLang="el-GR" sz="2800" dirty="0" err="1" smtClean="0"/>
              <a:t>Πόταρη</a:t>
            </a:r>
            <a:endParaRPr lang="el-GR" altLang="el-GR" sz="2800" dirty="0" smtClean="0"/>
          </a:p>
          <a:p>
            <a:r>
              <a:rPr lang="el-GR" sz="2800" dirty="0" smtClean="0"/>
              <a:t>Σχολή Θετικών επιστημών</a:t>
            </a:r>
          </a:p>
          <a:p>
            <a:r>
              <a:rPr lang="el-GR" sz="2800" dirty="0" smtClean="0"/>
              <a:t>Τμήμα Μαθηματικό</a:t>
            </a:r>
            <a:endParaRPr lang="en-US" sz="2800" dirty="0" smtClean="0"/>
          </a:p>
          <a:p>
            <a:endParaRPr lang="en-US" sz="2800" dirty="0" smtClean="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ea typeface="ＭＳ Ｐゴシック" pitchFamily="34" charset="-128"/>
              </a:rPr>
              <a:t>Παραδείγματα από το σχολιασμό των φοιτητών στις διδασκαλίες τους</a:t>
            </a:r>
            <a:r>
              <a:rPr lang="en-US" dirty="0" smtClean="0">
                <a:ea typeface="ＭＳ Ｐゴシック" pitchFamily="34" charset="-128"/>
              </a:rPr>
              <a:t> (1/3)</a:t>
            </a:r>
            <a:endParaRPr lang="el-GR" dirty="0"/>
          </a:p>
        </p:txBody>
      </p:sp>
      <p:sp>
        <p:nvSpPr>
          <p:cNvPr id="3" name="Θέση περιεχομένου 2"/>
          <p:cNvSpPr>
            <a:spLocks noGrp="1"/>
          </p:cNvSpPr>
          <p:nvPr>
            <p:ph idx="1"/>
          </p:nvPr>
        </p:nvSpPr>
        <p:spPr/>
        <p:txBody>
          <a:bodyPr>
            <a:normAutofit/>
          </a:bodyPr>
          <a:lstStyle/>
          <a:p>
            <a:r>
              <a:rPr lang="el-GR" dirty="0" smtClean="0">
                <a:ea typeface="ＭＳ Ｐゴシック" pitchFamily="34" charset="-128"/>
              </a:rPr>
              <a:t>Διαχείριση της τάξης</a:t>
            </a:r>
          </a:p>
          <a:p>
            <a:pPr lvl="1">
              <a:buNone/>
            </a:pPr>
            <a:r>
              <a:rPr lang="el-GR" dirty="0" smtClean="0">
                <a:ea typeface="ＭＳ Ｐゴシック" pitchFamily="34" charset="-128"/>
              </a:rPr>
              <a:t>«</a:t>
            </a:r>
            <a:r>
              <a:rPr lang="el-GR" i="1" dirty="0" smtClean="0">
                <a:ea typeface="ＭＳ Ｐゴシック" pitchFamily="34" charset="-128"/>
              </a:rPr>
              <a:t>Η ύλη που είχα προετοιμάσει δεν δόθηκε σε μια διδασκαλία και εφόσον δεν επρόκειτο να υπάρξει συνέχεια, ο συνολικός στόχος δεν επιτεύχθηκε»</a:t>
            </a:r>
          </a:p>
          <a:p>
            <a:pPr lvl="1">
              <a:buNone/>
            </a:pPr>
            <a:r>
              <a:rPr lang="el-GR" i="1" dirty="0" smtClean="0">
                <a:ea typeface="ＭＳ Ｐゴシック" pitchFamily="34" charset="-128"/>
              </a:rPr>
              <a:t>«Πιστεύω ότι η διδασκαλία κύλησε ομαλά. Η συμμετοχή των μαθητών ήταν ικανοποιητική, θεωρώ ότι είχαμε καλή συνεργασία»</a:t>
            </a:r>
            <a:endParaRPr lang="el-GR" dirty="0" smtClean="0">
              <a:ea typeface="ＭＳ Ｐゴシック" pitchFamily="34" charset="-128"/>
            </a:endParaRP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ea typeface="ＭＳ Ｐゴシック" pitchFamily="34" charset="-128"/>
              </a:rPr>
              <a:t>Παραδείγματα από το σχολιασμό των φοιτητών στις διδασκαλίες τους</a:t>
            </a:r>
            <a:r>
              <a:rPr lang="en-US" dirty="0">
                <a:ea typeface="ＭＳ Ｐゴシック" pitchFamily="34" charset="-128"/>
              </a:rPr>
              <a:t> </a:t>
            </a:r>
            <a:r>
              <a:rPr lang="en-US" dirty="0" smtClean="0">
                <a:ea typeface="ＭＳ Ｐゴシック" pitchFamily="34" charset="-128"/>
              </a:rPr>
              <a:t>(2/3</a:t>
            </a:r>
            <a:r>
              <a:rPr lang="en-US" dirty="0">
                <a:ea typeface="ＭＳ Ｐゴシック" pitchFamily="34" charset="-128"/>
              </a:rPr>
              <a:t>)</a:t>
            </a:r>
            <a:endParaRPr lang="el-GR" dirty="0"/>
          </a:p>
        </p:txBody>
      </p:sp>
      <p:sp>
        <p:nvSpPr>
          <p:cNvPr id="5" name="Θέση περιεχομένου 4"/>
          <p:cNvSpPr>
            <a:spLocks noGrp="1"/>
          </p:cNvSpPr>
          <p:nvPr>
            <p:ph idx="1"/>
          </p:nvPr>
        </p:nvSpPr>
        <p:spPr/>
        <p:txBody>
          <a:bodyPr>
            <a:noAutofit/>
          </a:bodyPr>
          <a:lstStyle/>
          <a:p>
            <a:r>
              <a:rPr lang="el-GR" sz="2400" dirty="0" smtClean="0">
                <a:ea typeface="ＭＳ Ｐゴシック" pitchFamily="34" charset="-128"/>
              </a:rPr>
              <a:t>Γνωστικά θέματα</a:t>
            </a:r>
          </a:p>
          <a:p>
            <a:pPr>
              <a:buNone/>
            </a:pPr>
            <a:r>
              <a:rPr lang="el-GR" sz="2400" i="1" dirty="0" smtClean="0">
                <a:ea typeface="ＭＳ Ｐゴシック" pitchFamily="34" charset="-128"/>
              </a:rPr>
              <a:t>«Έχοντας υπόψη τις αδυναμίες των παιδιών από το τεστ που είχαμε διορθώσει επικεντρωθήκαμε σ</a:t>
            </a:r>
            <a:r>
              <a:rPr lang="ja-JP" altLang="el-GR" sz="2400" i="1" smtClean="0">
                <a:ea typeface="ＭＳ Ｐゴシック" pitchFamily="34" charset="-128"/>
              </a:rPr>
              <a:t>’</a:t>
            </a:r>
            <a:r>
              <a:rPr lang="el-GR" altLang="ja-JP" sz="2400" i="1" dirty="0" smtClean="0">
                <a:ea typeface="ＭＳ Ｐゴシック" pitchFamily="34" charset="-128"/>
              </a:rPr>
              <a:t> αυτές. Τα παιδιά θεωρούσαν ότι οι διαγώνιοι του παραλληλογράμμου είναι ίσες. Δίνοντας τους λοιπόν αντιπαράδειγμα συνειδητοποίησαν πως αυτό δεν ισχύει πάντα, παρά μόνο στο ορθογώνιο και στο τετράγωνο»</a:t>
            </a:r>
            <a:endParaRPr lang="el-GR" sz="2400" i="1" dirty="0" smtClean="0">
              <a:ea typeface="ＭＳ Ｐゴシック" pitchFamily="34" charset="-128"/>
            </a:endParaRP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ea typeface="ＭＳ Ｐゴシック" pitchFamily="34" charset="-128"/>
              </a:rPr>
              <a:t>Παραδείγματα από το σχολιασμό των φοιτητών στις διδασκαλίες τους</a:t>
            </a:r>
            <a:r>
              <a:rPr lang="en-US" dirty="0">
                <a:ea typeface="ＭＳ Ｐゴシック" pitchFamily="34" charset="-128"/>
              </a:rPr>
              <a:t> </a:t>
            </a:r>
            <a:r>
              <a:rPr lang="en-US" dirty="0" smtClean="0">
                <a:ea typeface="ＭＳ Ｐゴシック" pitchFamily="34" charset="-128"/>
              </a:rPr>
              <a:t>(3/3</a:t>
            </a:r>
            <a:r>
              <a:rPr lang="en-US" dirty="0">
                <a:ea typeface="ＭＳ Ｐゴシック" pitchFamily="34" charset="-128"/>
              </a:rPr>
              <a:t>)</a:t>
            </a:r>
            <a:endParaRPr lang="el-GR" dirty="0"/>
          </a:p>
        </p:txBody>
      </p:sp>
      <p:sp>
        <p:nvSpPr>
          <p:cNvPr id="3" name="Θέση περιεχομένου 2"/>
          <p:cNvSpPr>
            <a:spLocks noGrp="1"/>
          </p:cNvSpPr>
          <p:nvPr>
            <p:ph idx="1"/>
          </p:nvPr>
        </p:nvSpPr>
        <p:spPr/>
        <p:txBody>
          <a:bodyPr>
            <a:normAutofit lnSpcReduction="10000"/>
          </a:bodyPr>
          <a:lstStyle/>
          <a:p>
            <a:pPr>
              <a:lnSpc>
                <a:spcPct val="80000"/>
              </a:lnSpc>
            </a:pPr>
            <a:r>
              <a:rPr lang="el-GR" sz="2800" dirty="0" smtClean="0">
                <a:ea typeface="ＭＳ Ｐゴシック" pitchFamily="34" charset="-128"/>
              </a:rPr>
              <a:t>Διδακτικές ενέργειες</a:t>
            </a:r>
          </a:p>
          <a:p>
            <a:pPr>
              <a:lnSpc>
                <a:spcPct val="80000"/>
              </a:lnSpc>
              <a:buNone/>
            </a:pPr>
            <a:r>
              <a:rPr lang="el-GR" sz="2800" dirty="0" smtClean="0">
                <a:ea typeface="ＭＳ Ｐゴシック" pitchFamily="34" charset="-128"/>
              </a:rPr>
              <a:t>Σαφής επεξήγηση: «</a:t>
            </a:r>
            <a:r>
              <a:rPr lang="el-GR" sz="2800" i="1" dirty="0" smtClean="0">
                <a:ea typeface="ＭＳ Ｐゴシック" pitchFamily="34" charset="-128"/>
              </a:rPr>
              <a:t>Το αγόρι και η κοπέλα είχαν μπερδευτεί στην εξής πρόταση </a:t>
            </a:r>
            <a:r>
              <a:rPr lang="ja-JP" altLang="el-GR" sz="2800" i="1" smtClean="0">
                <a:ea typeface="ＭＳ Ｐゴシック" pitchFamily="34" charset="-128"/>
              </a:rPr>
              <a:t>‘</a:t>
            </a:r>
            <a:r>
              <a:rPr lang="el-GR" altLang="ja-JP" sz="2800" i="1" dirty="0" smtClean="0">
                <a:ea typeface="ＭＳ Ｐゴシック" pitchFamily="34" charset="-128"/>
              </a:rPr>
              <a:t> σε μια γεωμετρική πρόοδο υπάρχουν όροι που είναι μηδενικοί</a:t>
            </a:r>
            <a:r>
              <a:rPr lang="ja-JP" altLang="el-GR" sz="2800" i="1" smtClean="0">
                <a:ea typeface="ＭＳ Ｐゴシック" pitchFamily="34" charset="-128"/>
              </a:rPr>
              <a:t>’</a:t>
            </a:r>
            <a:r>
              <a:rPr lang="el-GR" altLang="ja-JP" sz="2800" i="1" dirty="0" smtClean="0">
                <a:ea typeface="ＭＳ Ｐゴシック" pitchFamily="34" charset="-128"/>
              </a:rPr>
              <a:t> Εδώ την εξήγηση την έδωσα εγώ, ολόκληρη, προκειμένου να το καταλάβουν και οι δύο εξίσου καλά.»</a:t>
            </a:r>
          </a:p>
          <a:p>
            <a:pPr>
              <a:lnSpc>
                <a:spcPct val="80000"/>
              </a:lnSpc>
              <a:buNone/>
            </a:pPr>
            <a:r>
              <a:rPr lang="el-GR" sz="2800" dirty="0" smtClean="0">
                <a:ea typeface="ＭＳ Ｐゴシック" pitchFamily="34" charset="-128"/>
              </a:rPr>
              <a:t>Ενθάρρυνση</a:t>
            </a:r>
            <a:r>
              <a:rPr lang="el-GR" sz="2800" i="1" dirty="0" smtClean="0">
                <a:ea typeface="ＭＳ Ｐゴシック" pitchFamily="34" charset="-128"/>
              </a:rPr>
              <a:t>: « Ήταν ένα κοριτσάκι στο τελευταίο θρανίο το οποίο δυσκολευόταν και απ</a:t>
            </a:r>
            <a:r>
              <a:rPr lang="ja-JP" altLang="el-GR" sz="2800" i="1" smtClean="0">
                <a:ea typeface="ＭＳ Ｐゴシック" pitchFamily="34" charset="-128"/>
              </a:rPr>
              <a:t>’</a:t>
            </a:r>
            <a:r>
              <a:rPr lang="el-GR" altLang="ja-JP" sz="2800" i="1" dirty="0" smtClean="0">
                <a:ea typeface="ＭＳ Ｐゴシック" pitchFamily="34" charset="-128"/>
              </a:rPr>
              <a:t> ότι φαινόταν δεν είχε εμπιστοσύνη στον εαυτό του. Θεώρησα καλό να τη βοηθήσω και αφού τη βοήθησα και το κατάλαβε της ζήτησα να ανέβει στον πίνακα και να λύσει την άσκηση. Στην αρχή δεν ήθελε αλλά την ενθάρρυνα και στο τέλος χαμογέλασε»</a:t>
            </a:r>
            <a:endParaRPr lang="el-GR" sz="2800" i="1" dirty="0" smtClean="0">
              <a:ea typeface="ＭＳ Ｐゴシック" pitchFamily="34" charset="-128"/>
            </a:endParaRP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ea typeface="ＭＳ Ｐゴシック" pitchFamily="34" charset="-128"/>
              </a:rPr>
              <a:t>Τι έμαθαν;</a:t>
            </a:r>
            <a:endParaRPr lang="el-GR" dirty="0"/>
          </a:p>
        </p:txBody>
      </p:sp>
      <p:sp>
        <p:nvSpPr>
          <p:cNvPr id="5" name="Θέση περιεχομένου 4"/>
          <p:cNvSpPr>
            <a:spLocks noGrp="1"/>
          </p:cNvSpPr>
          <p:nvPr>
            <p:ph idx="1"/>
          </p:nvPr>
        </p:nvSpPr>
        <p:spPr/>
        <p:txBody>
          <a:bodyPr>
            <a:noAutofit/>
          </a:bodyPr>
          <a:lstStyle/>
          <a:p>
            <a:pPr lvl="1"/>
            <a:r>
              <a:rPr lang="el-GR" dirty="0" smtClean="0">
                <a:ea typeface="ＭＳ Ｐゴシック" pitchFamily="34" charset="-128"/>
              </a:rPr>
              <a:t>Μαθήματα ιδιαίτερης μορφής (χρήση Η/Υ στη διδασκαλία)</a:t>
            </a:r>
          </a:p>
          <a:p>
            <a:pPr lvl="1"/>
            <a:r>
              <a:rPr lang="el-GR" dirty="0" smtClean="0">
                <a:ea typeface="ＭＳ Ｐゴシック" pitchFamily="34" charset="-128"/>
              </a:rPr>
              <a:t>Οι αντιδράσεις, απορίες των μαθητών, προσεγγίσεις – επεξηγήσεις από το διδάσκοντα</a:t>
            </a:r>
          </a:p>
          <a:p>
            <a:pPr lvl="1"/>
            <a:r>
              <a:rPr lang="el-GR" dirty="0" smtClean="0">
                <a:ea typeface="ＭＳ Ｐゴシック" pitchFamily="34" charset="-128"/>
              </a:rPr>
              <a:t>Είδαν τη σχέση μαθητών – καθηγητών με άλλη οπτική γωνία</a:t>
            </a:r>
          </a:p>
          <a:p>
            <a:pPr lvl="1"/>
            <a:r>
              <a:rPr lang="el-GR" dirty="0" smtClean="0">
                <a:ea typeface="ＭＳ Ｐゴシック" pitchFamily="34" charset="-128"/>
              </a:rPr>
              <a:t>Επαφή με τα παιδιά</a:t>
            </a:r>
          </a:p>
          <a:p>
            <a:pPr lvl="1"/>
            <a:r>
              <a:rPr lang="el-GR" dirty="0" smtClean="0">
                <a:ea typeface="ＭＳ Ｐゴシック" pitchFamily="34" charset="-128"/>
              </a:rPr>
              <a:t>Επιβεβαίωσαν ότι είναι κατάλληλοι για το επάγγελμα</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ea typeface="ＭＳ Ｐゴシック" pitchFamily="34" charset="-128"/>
              </a:rPr>
              <a:t>Ένα παράδειγμα</a:t>
            </a:r>
            <a:r>
              <a:rPr lang="en-US" dirty="0" smtClean="0">
                <a:ea typeface="ＭＳ Ｐゴシック" pitchFamily="34" charset="-128"/>
              </a:rPr>
              <a:t> (1/2)</a:t>
            </a:r>
            <a:endParaRPr lang="el-GR" dirty="0"/>
          </a:p>
        </p:txBody>
      </p:sp>
      <p:sp>
        <p:nvSpPr>
          <p:cNvPr id="3" name="Θέση περιεχομένου 2"/>
          <p:cNvSpPr>
            <a:spLocks noGrp="1"/>
          </p:cNvSpPr>
          <p:nvPr>
            <p:ph idx="1"/>
          </p:nvPr>
        </p:nvSpPr>
        <p:spPr/>
        <p:txBody>
          <a:bodyPr>
            <a:normAutofit fontScale="92500" lnSpcReduction="10000"/>
          </a:bodyPr>
          <a:lstStyle/>
          <a:p>
            <a:pPr>
              <a:lnSpc>
                <a:spcPct val="90000"/>
              </a:lnSpc>
            </a:pPr>
            <a:r>
              <a:rPr lang="el-GR" sz="2800" dirty="0" smtClean="0">
                <a:ea typeface="ＭＳ Ｐゴシック" pitchFamily="34" charset="-128"/>
              </a:rPr>
              <a:t>«Ήταν αρκετά χρήσιμη η ευκαιρία που μας δόθηκε να διορθώσουμε τα τεστ καθώς </a:t>
            </a:r>
            <a:r>
              <a:rPr lang="el-GR" sz="2800" b="1" dirty="0" smtClean="0">
                <a:ea typeface="ＭＳ Ｐゴシック" pitchFamily="34" charset="-128"/>
              </a:rPr>
              <a:t>πρώτη φορά</a:t>
            </a:r>
            <a:r>
              <a:rPr lang="el-GR" sz="2800" dirty="0" smtClean="0">
                <a:ea typeface="ＭＳ Ｐゴシック" pitchFamily="34" charset="-128"/>
              </a:rPr>
              <a:t> κληθήκαμε να κάνουμε αυτή την εργασία. Κέρδισα πάρα πολλά από αυτή την εμπειρία. </a:t>
            </a:r>
            <a:r>
              <a:rPr lang="el-GR" sz="2800" b="1" dirty="0" smtClean="0">
                <a:ea typeface="ＭＳ Ｐゴシック" pitchFamily="34" charset="-128"/>
              </a:rPr>
              <a:t>Αρχικά</a:t>
            </a:r>
            <a:r>
              <a:rPr lang="el-GR" sz="2800" dirty="0" smtClean="0">
                <a:ea typeface="ＭＳ Ｐゴシック" pitchFamily="34" charset="-128"/>
              </a:rPr>
              <a:t> θεώρησα πως </a:t>
            </a:r>
            <a:r>
              <a:rPr lang="el-GR" sz="2800" b="1" dirty="0" smtClean="0">
                <a:ea typeface="ＭＳ Ｐゴシック" pitchFamily="34" charset="-128"/>
              </a:rPr>
              <a:t>το να διορθώσω τα λάθη τους ήταν ήδη αρκετό</a:t>
            </a:r>
            <a:r>
              <a:rPr lang="el-GR" sz="2800" dirty="0" smtClean="0">
                <a:ea typeface="ＭＳ Ｐゴシック" pitchFamily="34" charset="-128"/>
              </a:rPr>
              <a:t>. Το γεγονός  όμως ότι αποφασίσαμε η επόμενη μας συνάντηση με τα παιδιά να έχει ως </a:t>
            </a:r>
            <a:r>
              <a:rPr lang="el-GR" sz="2800" b="1" dirty="0" smtClean="0">
                <a:ea typeface="ＭＳ Ｐゴシック" pitchFamily="34" charset="-128"/>
              </a:rPr>
              <a:t>θέμα συζήτησης τα λάθη στα τεστ με ανάγκασε να τα εξετάσω πιο σοβαρά</a:t>
            </a:r>
            <a:r>
              <a:rPr lang="el-GR" sz="2800" dirty="0" smtClean="0">
                <a:ea typeface="ＭＳ Ｐゴシック" pitchFamily="34" charset="-128"/>
              </a:rPr>
              <a:t>. Έτσι ξεκίνησα να τα μελετάω και συναντώντας ένα λάθος του μαθητή </a:t>
            </a:r>
            <a:r>
              <a:rPr lang="el-GR" sz="2800" b="1" dirty="0" smtClean="0">
                <a:ea typeface="ＭＳ Ｐゴシック" pitchFamily="34" charset="-128"/>
              </a:rPr>
              <a:t>προσπαθούσα να μπω στη θέση του για να καταλάβω για ποιο λόγο το έκανε</a:t>
            </a:r>
            <a:r>
              <a:rPr lang="el-GR" sz="2800" dirty="0" smtClean="0">
                <a:ea typeface="ＭＳ Ｐゴシック" pitchFamily="34" charset="-128"/>
              </a:rPr>
              <a:t>. Κάνοντας αυτό είδα ότι αυτός ο τρόπος με βοηθούσε στο </a:t>
            </a:r>
            <a:r>
              <a:rPr lang="el-GR" sz="2800" b="1" dirty="0" smtClean="0">
                <a:ea typeface="ＭＳ Ｐゴシック" pitchFamily="34" charset="-128"/>
              </a:rPr>
              <a:t>να σχηματίζω μια γενική εικόνα της τάξης αλλά και του κάθε μαθητή χωριστά</a:t>
            </a:r>
            <a:r>
              <a:rPr lang="el-GR" sz="2800" dirty="0" smtClean="0">
                <a:ea typeface="ＭＳ Ｐゴシック" pitchFamily="34" charset="-128"/>
              </a:rPr>
              <a:t>.</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ea typeface="ＭＳ Ｐゴシック" pitchFamily="34" charset="-128"/>
              </a:rPr>
              <a:t>Ένα παράδειγμα</a:t>
            </a:r>
            <a:r>
              <a:rPr lang="en-US" dirty="0">
                <a:ea typeface="ＭＳ Ｐゴシック" pitchFamily="34" charset="-128"/>
              </a:rPr>
              <a:t> </a:t>
            </a:r>
            <a:r>
              <a:rPr lang="en-US" dirty="0" smtClean="0">
                <a:ea typeface="ＭＳ Ｐゴシック" pitchFamily="34" charset="-128"/>
              </a:rPr>
              <a:t>(2/2</a:t>
            </a:r>
            <a:r>
              <a:rPr lang="en-US" dirty="0">
                <a:ea typeface="ＭＳ Ｐゴシック" pitchFamily="34" charset="-128"/>
              </a:rPr>
              <a:t>)</a:t>
            </a:r>
            <a:endParaRPr lang="el-GR" dirty="0"/>
          </a:p>
        </p:txBody>
      </p:sp>
      <p:sp>
        <p:nvSpPr>
          <p:cNvPr id="5" name="Θέση περιεχομένου 4"/>
          <p:cNvSpPr>
            <a:spLocks noGrp="1"/>
          </p:cNvSpPr>
          <p:nvPr>
            <p:ph idx="1"/>
          </p:nvPr>
        </p:nvSpPr>
        <p:spPr/>
        <p:txBody>
          <a:bodyPr>
            <a:noAutofit/>
          </a:bodyPr>
          <a:lstStyle/>
          <a:p>
            <a:r>
              <a:rPr lang="el-GR" sz="2400" dirty="0" smtClean="0">
                <a:ea typeface="ＭＳ Ｐゴシック" pitchFamily="34" charset="-128"/>
              </a:rPr>
              <a:t>Εφόσον ολοκλήρωσα όλη αυτή τη διαδικασία </a:t>
            </a:r>
            <a:r>
              <a:rPr lang="el-GR" sz="2400" b="1" dirty="0" smtClean="0">
                <a:ea typeface="ＭＳ Ｐゴシック" pitchFamily="34" charset="-128"/>
              </a:rPr>
              <a:t>σκέφτηκα να ομαδοποιήσω τα γραπτά ανάλογα με τις δυσκολίες τους.</a:t>
            </a:r>
            <a:r>
              <a:rPr lang="el-GR" sz="2400" dirty="0" smtClean="0">
                <a:ea typeface="ＭＳ Ｐゴシック" pitchFamily="34" charset="-128"/>
              </a:rPr>
              <a:t> Τελικά διαπίστωσα πως </a:t>
            </a:r>
            <a:r>
              <a:rPr lang="el-GR" sz="2400" b="1" dirty="0" smtClean="0">
                <a:ea typeface="ＭＳ Ｐゴシック" pitchFamily="34" charset="-128"/>
              </a:rPr>
              <a:t>το τεστ είναι ένα εργαλείο στα χέρια του καθηγητή,</a:t>
            </a:r>
            <a:r>
              <a:rPr lang="el-GR" sz="2400" dirty="0" smtClean="0">
                <a:ea typeface="ＭＳ Ｐゴシック" pitchFamily="34" charset="-128"/>
              </a:rPr>
              <a:t> αρκεί μόνο, ο ίδιος ο καθηγητής να δει το τεστ σαν μια ολοκληρωμένη διαδικασία με αρχή μέση και τέλος. </a:t>
            </a:r>
            <a:r>
              <a:rPr lang="el-GR" sz="2400" b="1" dirty="0" smtClean="0">
                <a:ea typeface="ＭＳ Ｐゴシック" pitchFamily="34" charset="-128"/>
              </a:rPr>
              <a:t>Ενώ πάντα είχα στο μυαλό μου ότι το τεστ είναι μια υπόθεση λεπτών, τώρα με μεγάλη έκπληξη διαπίστωσα ότι μόνο έτσι δεν είναι.</a:t>
            </a:r>
            <a:r>
              <a:rPr lang="el-GR" sz="2400" dirty="0" smtClean="0">
                <a:ea typeface="ＭＳ Ｐゴシック" pitchFamily="34" charset="-128"/>
              </a:rPr>
              <a:t>»</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ea typeface="ＭＳ Ｐゴシック" pitchFamily="34" charset="-128"/>
              </a:rPr>
              <a:t>Σκέψεις και ερωτήματα</a:t>
            </a:r>
            <a:endParaRPr lang="el-GR" dirty="0"/>
          </a:p>
        </p:txBody>
      </p:sp>
      <p:sp>
        <p:nvSpPr>
          <p:cNvPr id="3" name="Θέση περιεχομένου 2"/>
          <p:cNvSpPr>
            <a:spLocks noGrp="1"/>
          </p:cNvSpPr>
          <p:nvPr>
            <p:ph idx="1"/>
          </p:nvPr>
        </p:nvSpPr>
        <p:spPr/>
        <p:txBody>
          <a:bodyPr>
            <a:normAutofit lnSpcReduction="10000"/>
          </a:bodyPr>
          <a:lstStyle/>
          <a:p>
            <a:r>
              <a:rPr lang="el-GR" sz="2800" dirty="0" smtClean="0">
                <a:ea typeface="ＭＳ Ｐゴシック" pitchFamily="34" charset="-128"/>
              </a:rPr>
              <a:t>Μπορεί η πρακτική άσκηση να βοηθήσει τους φοιτητές να συνδέσουν μαθηματικές – επιστημολογικές - διδακτικές γνώσεις και εμπειρίες στο πλαίσιο της σχολικής τάξης;</a:t>
            </a:r>
          </a:p>
          <a:p>
            <a:r>
              <a:rPr lang="el-GR" sz="2800" dirty="0" smtClean="0">
                <a:ea typeface="ＭＳ Ｐゴシック" pitchFamily="34" charset="-128"/>
              </a:rPr>
              <a:t>Πώς αυτό το πλαίσιο βοηθά τους φοιτητές να αναπτύξουν τη μαθηματική – παιδαγωγική τους γνώση;</a:t>
            </a:r>
          </a:p>
          <a:p>
            <a:r>
              <a:rPr lang="el-GR" sz="2800" dirty="0" smtClean="0">
                <a:ea typeface="ＭＳ Ｐゴシック" pitchFamily="34" charset="-128"/>
              </a:rPr>
              <a:t>Μπορεί η πρακτική άσκηση να δημιουργήσει μια ερευνητική στάση που να «ακολουθεί» τον εκπαιδευτικό σ</a:t>
            </a:r>
            <a:r>
              <a:rPr lang="ja-JP" altLang="el-GR" sz="2800" smtClean="0">
                <a:ea typeface="ＭＳ Ｐゴシック" pitchFamily="34" charset="-128"/>
              </a:rPr>
              <a:t>’</a:t>
            </a:r>
            <a:r>
              <a:rPr lang="el-GR" altLang="ja-JP" sz="2800" dirty="0" smtClean="0">
                <a:ea typeface="ＭＳ Ｐゴシック" pitchFamily="34" charset="-128"/>
              </a:rPr>
              <a:t> όλη την επαγγελματική του πορεία;</a:t>
            </a:r>
            <a:endParaRPr lang="el-GR" sz="2800" dirty="0" smtClean="0">
              <a:ea typeface="ＭＳ Ｐゴシック" pitchFamily="34" charset="-128"/>
            </a:endParaRP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p:txBody>
          <a:bodyPr/>
          <a:lstStyle/>
          <a:p>
            <a:r>
              <a:rPr lang="el-GR" dirty="0" smtClean="0">
                <a:solidFill>
                  <a:srgbClr val="5075BC"/>
                </a:solidFill>
              </a:rPr>
              <a:t>Πρακτική Άσκηση σε σχολεία της δευτεροβάθμιας εκπαίδευσης</a:t>
            </a:r>
            <a:endParaRPr lang="el-GR" dirty="0"/>
          </a:p>
        </p:txBody>
      </p:sp>
      <p:sp>
        <p:nvSpPr>
          <p:cNvPr id="5" name="Υπότιτλος 4"/>
          <p:cNvSpPr>
            <a:spLocks noGrp="1"/>
          </p:cNvSpPr>
          <p:nvPr>
            <p:ph type="subTitle" idx="1"/>
          </p:nvPr>
        </p:nvSpPr>
        <p:spPr/>
        <p:txBody>
          <a:bodyPr/>
          <a:lstStyle/>
          <a:p>
            <a:r>
              <a:rPr lang="el-GR" altLang="el-GR" dirty="0" smtClean="0"/>
              <a:t>Δέσποινα </a:t>
            </a:r>
            <a:r>
              <a:rPr lang="el-GR" altLang="el-GR" dirty="0" err="1" smtClean="0"/>
              <a:t>Πόταρη</a:t>
            </a:r>
            <a:endParaRPr lang="el-GR" altLang="el-GR" dirty="0" smtClean="0"/>
          </a:p>
        </p:txBody>
      </p:sp>
    </p:spTree>
    <p:extLst>
      <p:ext uri="{BB962C8B-B14F-4D97-AF65-F5344CB8AC3E}">
        <p14:creationId xmlns:p14="http://schemas.microsoft.com/office/powerpoint/2010/main" val="44666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altLang="el-GR" sz="2000" dirty="0" smtClean="0"/>
              <a:t>Δέσποινα </a:t>
            </a:r>
            <a:r>
              <a:rPr lang="el-GR" altLang="el-GR" sz="2000" dirty="0" err="1" smtClean="0"/>
              <a:t>Πόταρη</a:t>
            </a:r>
            <a:r>
              <a:rPr lang="el-GR" sz="2000" dirty="0" smtClean="0"/>
              <a:t> 2014. </a:t>
            </a:r>
            <a:r>
              <a:rPr lang="el-GR" altLang="el-GR" sz="2000" dirty="0" smtClean="0"/>
              <a:t>Δέσποινα </a:t>
            </a:r>
            <a:r>
              <a:rPr lang="el-GR" altLang="el-GR" sz="2000" dirty="0" err="1" smtClean="0"/>
              <a:t>Πόταρη</a:t>
            </a:r>
            <a:r>
              <a:rPr lang="el-GR" sz="2000" dirty="0" smtClean="0"/>
              <a:t>. «Πρακτική Άσκηση σε σχολεία της δευτεροβάθμιας εκπαίδευσης. </a:t>
            </a:r>
            <a:r>
              <a:rPr lang="el-GR" sz="2000" dirty="0" smtClean="0">
                <a:ea typeface="ＭＳ Ｐゴシック" pitchFamily="34" charset="-128"/>
              </a:rPr>
              <a:t>Η πρακτική άσκηση των φοιτητών του μαθηματικού στα σχολεία: Μια πιλοτική εφαρμογή</a:t>
            </a:r>
            <a:r>
              <a:rPr lang="el-GR" sz="2000" dirty="0" smtClean="0"/>
              <a:t>». </a:t>
            </a:r>
            <a:r>
              <a:rPr lang="el-GR" sz="2000" dirty="0"/>
              <a:t>Έκδοση: </a:t>
            </a:r>
            <a:r>
              <a:rPr lang="el-GR" sz="2000" dirty="0" smtClean="0"/>
              <a:t>1.0</a:t>
            </a:r>
            <a:r>
              <a:rPr lang="el-GR" sz="2000" dirty="0"/>
              <a:t>. Αθήνα </a:t>
            </a:r>
            <a:r>
              <a:rPr lang="el-GR" sz="2000" dirty="0" smtClean="0"/>
              <a:t>2014. </a:t>
            </a:r>
            <a:r>
              <a:rPr lang="el-GR" sz="2000" dirty="0"/>
              <a:t>Διαθέσιμο από τη δικτυακή </a:t>
            </a:r>
            <a:r>
              <a:rPr lang="el-GR" sz="2000" dirty="0" smtClean="0"/>
              <a:t>διεύθυνση: http://opencourses.uoa.gr</a:t>
            </a:r>
            <a:r>
              <a:rPr lang="en-US" sz="2000" dirty="0" smtClean="0"/>
              <a:t>/courses/MATH239/</a:t>
            </a:r>
            <a:r>
              <a:rPr lang="el-GR" sz="2000" dirty="0" smtClean="0"/>
              <a:t>.</a:t>
            </a:r>
            <a:endParaRPr lang="el-GR" sz="2000" dirty="0"/>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ea typeface="ＭＳ Ｐゴシック" pitchFamily="34" charset="-128"/>
              </a:rPr>
              <a:t>Η οργάνωση της πρακτικής άσκησης</a:t>
            </a:r>
            <a:endParaRPr lang="el-GR" dirty="0"/>
          </a:p>
        </p:txBody>
      </p:sp>
      <p:sp>
        <p:nvSpPr>
          <p:cNvPr id="5" name="Θέση περιεχομένου 4"/>
          <p:cNvSpPr>
            <a:spLocks noGrp="1"/>
          </p:cNvSpPr>
          <p:nvPr>
            <p:ph idx="1"/>
          </p:nvPr>
        </p:nvSpPr>
        <p:spPr/>
        <p:txBody>
          <a:bodyPr>
            <a:noAutofit/>
          </a:bodyPr>
          <a:lstStyle/>
          <a:p>
            <a:pPr>
              <a:lnSpc>
                <a:spcPct val="70000"/>
              </a:lnSpc>
            </a:pPr>
            <a:r>
              <a:rPr lang="en-US" sz="2400" dirty="0" smtClean="0">
                <a:latin typeface="Calibri" pitchFamily="34" charset="0"/>
                <a:ea typeface="ＭＳ Ｐゴシック" pitchFamily="34" charset="-128"/>
              </a:rPr>
              <a:t>E</a:t>
            </a:r>
            <a:r>
              <a:rPr lang="el-GR" sz="2400" dirty="0" err="1" smtClean="0">
                <a:ea typeface="ＭＳ Ｐゴシック" pitchFamily="34" charset="-128"/>
              </a:rPr>
              <a:t>πιλέγονται</a:t>
            </a:r>
            <a:r>
              <a:rPr lang="el-GR" sz="2400" dirty="0" smtClean="0">
                <a:ea typeface="ＭＳ Ｐゴシック" pitchFamily="34" charset="-128"/>
              </a:rPr>
              <a:t> περίπου 50 φοιτητές/</a:t>
            </a:r>
            <a:r>
              <a:rPr lang="el-GR" sz="2400" dirty="0" err="1" smtClean="0">
                <a:ea typeface="ＭＳ Ｐゴシック" pitchFamily="34" charset="-128"/>
              </a:rPr>
              <a:t>τριες </a:t>
            </a:r>
            <a:r>
              <a:rPr lang="el-GR" sz="2400" dirty="0" smtClean="0">
                <a:ea typeface="ＭＳ Ｐゴシック" pitchFamily="34" charset="-128"/>
              </a:rPr>
              <a:t>που έκαναν αίτηση με βάση τον αριθμό των μαθημάτων του τομέα που είχαν περάσει</a:t>
            </a:r>
          </a:p>
          <a:p>
            <a:pPr>
              <a:lnSpc>
                <a:spcPct val="70000"/>
              </a:lnSpc>
            </a:pPr>
            <a:r>
              <a:rPr lang="el-GR" sz="2400" dirty="0" smtClean="0">
                <a:ea typeface="ＭＳ Ｐゴシック" pitchFamily="34" charset="-128"/>
              </a:rPr>
              <a:t>Έχει επιλεγεί ένας αριθμός σχολείων (πειραματικά, γυμνάσια - λύκεια, οι περισσότεροι καθηγητές ήταν παλαιότερα μεταπτυχιακοί φοιτητές του προγράμματος Διδακτικής) και δόθηκε άδεια από το υπουργείο παιδείας</a:t>
            </a:r>
          </a:p>
          <a:p>
            <a:pPr>
              <a:lnSpc>
                <a:spcPct val="70000"/>
              </a:lnSpc>
            </a:pPr>
            <a:r>
              <a:rPr lang="el-GR" sz="2400" dirty="0" smtClean="0">
                <a:ea typeface="ＭＳ Ｐゴシック" pitchFamily="34" charset="-128"/>
              </a:rPr>
              <a:t>Εκδήλωσαν ενδιαφέρον ένας αριθμός μεταπτυχιακών φοιτητών για να συνοδεύουν  τους φοιτητές στο σχολείο</a:t>
            </a:r>
          </a:p>
          <a:p>
            <a:pPr>
              <a:lnSpc>
                <a:spcPct val="70000"/>
              </a:lnSpc>
            </a:pPr>
            <a:r>
              <a:rPr lang="el-GR" sz="2400" dirty="0" smtClean="0">
                <a:ea typeface="ＭＳ Ｐゴシック" pitchFamily="34" charset="-128"/>
              </a:rPr>
              <a:t>Στα σχολεία οι εκπαιδευτικοί παίζουν το ρόλο του μέντορα</a:t>
            </a:r>
            <a:endParaRPr lang="el-GR" sz="2000" dirty="0"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ea typeface="ＭＳ Ｐゴシック" pitchFamily="34" charset="-128"/>
              </a:rPr>
              <a:t>Η φιλοσοφία της πρακτικής άσκησης</a:t>
            </a:r>
            <a:endParaRPr lang="el-GR" dirty="0"/>
          </a:p>
        </p:txBody>
      </p:sp>
      <p:sp>
        <p:nvSpPr>
          <p:cNvPr id="3" name="Θέση περιεχομένου 2"/>
          <p:cNvSpPr>
            <a:spLocks noGrp="1"/>
          </p:cNvSpPr>
          <p:nvPr>
            <p:ph idx="1"/>
          </p:nvPr>
        </p:nvSpPr>
        <p:spPr/>
        <p:txBody>
          <a:bodyPr>
            <a:normAutofit/>
          </a:bodyPr>
          <a:lstStyle/>
          <a:p>
            <a:r>
              <a:rPr lang="el-GR" sz="2800" dirty="0" smtClean="0">
                <a:ea typeface="ＭＳ Ｐゴシック" pitchFamily="34" charset="-128"/>
              </a:rPr>
              <a:t>Η σύνδεση της γνώσης που αποκτούν στο Πανεπιστήμιο με τη σχολική τάξη</a:t>
            </a:r>
          </a:p>
          <a:p>
            <a:r>
              <a:rPr lang="el-GR" sz="2800" dirty="0" smtClean="0">
                <a:ea typeface="ＭＳ Ｐゴシック" pitchFamily="34" charset="-128"/>
              </a:rPr>
              <a:t>Η έμφαση στην εννοιολογική κατανόηση και στη δράση του μαθητή</a:t>
            </a:r>
          </a:p>
          <a:p>
            <a:r>
              <a:rPr lang="el-GR" sz="2800" dirty="0" smtClean="0">
                <a:ea typeface="ＭＳ Ｐゴシック" pitchFamily="34" charset="-128"/>
              </a:rPr>
              <a:t>Η συνεργασία υπεύθυνου καθηγητή – καθηγητή στην τάξη, μεταπτυχιακού φοιτητή- φοιτητή</a:t>
            </a:r>
          </a:p>
          <a:p>
            <a:r>
              <a:rPr lang="el-GR" sz="2800" dirty="0" err="1" smtClean="0">
                <a:ea typeface="ＭＳ Ｐゴシック" pitchFamily="34" charset="-128"/>
              </a:rPr>
              <a:t>Αναστοχασμός</a:t>
            </a:r>
            <a:r>
              <a:rPr lang="el-GR" sz="2800" dirty="0" smtClean="0">
                <a:ea typeface="ＭＳ Ｐゴシック" pitchFamily="34" charset="-128"/>
              </a:rPr>
              <a:t> πάνω σε ενέργειες ως μέσο ανάπτυξης </a:t>
            </a:r>
            <a:r>
              <a:rPr lang="el-GR" sz="2800" dirty="0" err="1" smtClean="0">
                <a:ea typeface="ＭＳ Ｐゴシック" pitchFamily="34" charset="-128"/>
              </a:rPr>
              <a:t>συνειδητότητας</a:t>
            </a:r>
            <a:endParaRPr lang="el-GR" sz="2800" dirty="0" smtClean="0">
              <a:ea typeface="ＭＳ Ｐゴシック" pitchFamily="34" charset="-128"/>
            </a:endParaRP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ea typeface="ＭＳ Ｐゴシック" pitchFamily="34" charset="-128"/>
              </a:rPr>
              <a:t>Η δομή της πρακτικής άσκησης</a:t>
            </a:r>
            <a:endParaRPr lang="el-GR" dirty="0"/>
          </a:p>
        </p:txBody>
      </p:sp>
      <p:sp>
        <p:nvSpPr>
          <p:cNvPr id="5" name="Θέση περιεχομένου 4"/>
          <p:cNvSpPr>
            <a:spLocks noGrp="1"/>
          </p:cNvSpPr>
          <p:nvPr>
            <p:ph idx="1"/>
          </p:nvPr>
        </p:nvSpPr>
        <p:spPr/>
        <p:txBody>
          <a:bodyPr>
            <a:noAutofit/>
          </a:bodyPr>
          <a:lstStyle/>
          <a:p>
            <a:r>
              <a:rPr lang="el-GR" sz="2400" dirty="0" smtClean="0">
                <a:ea typeface="ＭＳ Ｐゴシック" pitchFamily="34" charset="-128"/>
              </a:rPr>
              <a:t>Παρακολουθήσεις τάξεων (3)</a:t>
            </a:r>
          </a:p>
          <a:p>
            <a:r>
              <a:rPr lang="el-GR" sz="2400" dirty="0" smtClean="0">
                <a:ea typeface="ＭＳ Ｐゴシック" pitchFamily="34" charset="-128"/>
              </a:rPr>
              <a:t>Διδακτικές παρεμβάσεις (4)</a:t>
            </a:r>
          </a:p>
          <a:p>
            <a:r>
              <a:rPr lang="el-GR" sz="2400" dirty="0" smtClean="0">
                <a:ea typeface="ＭＳ Ｐゴシック" pitchFamily="34" charset="-128"/>
              </a:rPr>
              <a:t>Συναντήσεις στο Πανεπιστήμιο </a:t>
            </a:r>
          </a:p>
          <a:p>
            <a:r>
              <a:rPr lang="el-GR" sz="2400" dirty="0" smtClean="0">
                <a:ea typeface="ＭＳ Ｐゴシック" pitchFamily="34" charset="-128"/>
              </a:rPr>
              <a:t>Συζητήσεις στο σχολείο (καθηγητές, μεταπτυχιακοί φοιτητές)</a:t>
            </a:r>
          </a:p>
          <a:p>
            <a:r>
              <a:rPr lang="el-GR" sz="2400" dirty="0" smtClean="0">
                <a:ea typeface="ＭＳ Ｐゴシック" pitchFamily="34" charset="-128"/>
              </a:rPr>
              <a:t>Φάκελος εργασιών (ανά δύο) - απαντήσεις σε έντυπα που σχεδιάστηκαν</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ea typeface="ＭＳ Ｐゴシック" pitchFamily="34" charset="-128"/>
              </a:rPr>
              <a:t>Οι παρακολουθήσεις</a:t>
            </a:r>
            <a:endParaRPr lang="el-GR" dirty="0"/>
          </a:p>
        </p:txBody>
      </p:sp>
      <p:sp>
        <p:nvSpPr>
          <p:cNvPr id="3" name="Θέση περιεχομένου 2"/>
          <p:cNvSpPr>
            <a:spLocks noGrp="1"/>
          </p:cNvSpPr>
          <p:nvPr>
            <p:ph idx="1"/>
          </p:nvPr>
        </p:nvSpPr>
        <p:spPr/>
        <p:txBody>
          <a:bodyPr>
            <a:normAutofit lnSpcReduction="10000"/>
          </a:bodyPr>
          <a:lstStyle/>
          <a:p>
            <a:r>
              <a:rPr lang="el-GR" sz="2800" dirty="0" smtClean="0">
                <a:ea typeface="ＭＳ Ｐゴシック" pitchFamily="34" charset="-128"/>
              </a:rPr>
              <a:t>Χαρακτηρισμός μαθήματος (εισαγωγή νέας γνώσης – επίλυση προβλήματος – εμπέδωση – επαναληπτικό)</a:t>
            </a:r>
          </a:p>
          <a:p>
            <a:r>
              <a:rPr lang="el-GR" sz="2800" dirty="0" smtClean="0">
                <a:ea typeface="ＭＳ Ｐゴシック" pitchFamily="34" charset="-128"/>
              </a:rPr>
              <a:t>Η σχέση του μαθήματος με το αναλυτικό πρόγραμμα</a:t>
            </a:r>
          </a:p>
          <a:p>
            <a:r>
              <a:rPr lang="el-GR" sz="2800" dirty="0" smtClean="0">
                <a:ea typeface="ＭＳ Ｐゴシック" pitchFamily="34" charset="-128"/>
              </a:rPr>
              <a:t>Ανάλυση των ερωτήσεων των μαθητών (ταξινόμηση)</a:t>
            </a:r>
          </a:p>
          <a:p>
            <a:r>
              <a:rPr lang="el-GR" sz="2800" dirty="0" smtClean="0">
                <a:ea typeface="ＭＳ Ｐゴシック" pitchFamily="34" charset="-128"/>
              </a:rPr>
              <a:t>Αντιμετώπιση ερωτήσεων – απαντήσεων μαθητών από τον εκπαιδευτικό</a:t>
            </a:r>
          </a:p>
          <a:p>
            <a:r>
              <a:rPr lang="el-GR" sz="2800" dirty="0" smtClean="0">
                <a:ea typeface="ＭＳ Ｐゴシック" pitchFamily="34" charset="-128"/>
              </a:rPr>
              <a:t>Σημαντικό διδακτικό φαινόμενο – Διερεύνηση</a:t>
            </a:r>
          </a:p>
          <a:p>
            <a:r>
              <a:rPr lang="el-GR" sz="2800" dirty="0" smtClean="0">
                <a:ea typeface="ＭＳ Ｐゴシック" pitchFamily="34" charset="-128"/>
              </a:rPr>
              <a:t>Τι θα έκαναν οι ίδιοι</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ea typeface="ＭＳ Ｐゴシック" pitchFamily="34" charset="-128"/>
              </a:rPr>
              <a:t>Παραδείγματα από το σχολιασμό των φοιτητών από την </a:t>
            </a:r>
            <a:r>
              <a:rPr lang="el-GR" dirty="0" smtClean="0">
                <a:ea typeface="ＭＳ Ｐゴシック" pitchFamily="34" charset="-128"/>
              </a:rPr>
              <a:t>παρατήρηση</a:t>
            </a:r>
            <a:r>
              <a:rPr lang="en-US" dirty="0" smtClean="0">
                <a:ea typeface="ＭＳ Ｐゴシック" pitchFamily="34" charset="-128"/>
              </a:rPr>
              <a:t> (1/2)</a:t>
            </a:r>
            <a:endParaRPr lang="el-GR" dirty="0"/>
          </a:p>
        </p:txBody>
      </p:sp>
      <p:sp>
        <p:nvSpPr>
          <p:cNvPr id="5" name="Θέση περιεχομένου 4"/>
          <p:cNvSpPr>
            <a:spLocks noGrp="1"/>
          </p:cNvSpPr>
          <p:nvPr>
            <p:ph idx="1"/>
          </p:nvPr>
        </p:nvSpPr>
        <p:spPr/>
        <p:txBody>
          <a:bodyPr>
            <a:noAutofit/>
          </a:bodyPr>
          <a:lstStyle/>
          <a:p>
            <a:pPr>
              <a:lnSpc>
                <a:spcPct val="90000"/>
              </a:lnSpc>
            </a:pPr>
            <a:r>
              <a:rPr lang="el-GR" sz="2400" dirty="0" smtClean="0">
                <a:ea typeface="ＭＳ Ｐゴシック" pitchFamily="34" charset="-128"/>
              </a:rPr>
              <a:t>Εστίαση στους μαθητές</a:t>
            </a:r>
          </a:p>
          <a:p>
            <a:pPr>
              <a:lnSpc>
                <a:spcPct val="90000"/>
              </a:lnSpc>
              <a:buNone/>
            </a:pPr>
            <a:r>
              <a:rPr lang="el-GR" sz="2400" dirty="0" smtClean="0">
                <a:ea typeface="ＭＳ Ｐゴシック" pitchFamily="34" charset="-128"/>
              </a:rPr>
              <a:t>	«</a:t>
            </a:r>
            <a:r>
              <a:rPr lang="el-GR" sz="2400" i="1" dirty="0" smtClean="0">
                <a:ea typeface="ＭＳ Ｐゴシック" pitchFamily="34" charset="-128"/>
              </a:rPr>
              <a:t>Πολλές φορές οι μαθητές κάνουν πράγματα μηχανικά και όταν τους ζητείται ο λόγος που έκαναν κάτι, δεν μπορούν να εξηγήσουν»</a:t>
            </a:r>
          </a:p>
          <a:p>
            <a:pPr>
              <a:lnSpc>
                <a:spcPct val="90000"/>
              </a:lnSpc>
              <a:buNone/>
            </a:pPr>
            <a:r>
              <a:rPr lang="el-GR" sz="2400" dirty="0" smtClean="0">
                <a:ea typeface="ＭＳ Ｐゴシック" pitchFamily="34" charset="-128"/>
              </a:rPr>
              <a:t>	</a:t>
            </a:r>
            <a:r>
              <a:rPr lang="el-GR" sz="2400" i="1" dirty="0" smtClean="0">
                <a:ea typeface="ＭＳ Ｐゴシック" pitchFamily="34" charset="-128"/>
              </a:rPr>
              <a:t>«Η εξίσωση 2</a:t>
            </a:r>
            <a:r>
              <a:rPr lang="en-US" sz="2400" i="1" dirty="0" smtClean="0">
                <a:ea typeface="ＭＳ Ｐゴシック" pitchFamily="34" charset="-128"/>
              </a:rPr>
              <a:t>x</a:t>
            </a:r>
            <a:r>
              <a:rPr lang="en-US" sz="2400" i="1" baseline="30000" dirty="0" smtClean="0">
                <a:ea typeface="ＭＳ Ｐゴシック" pitchFamily="34" charset="-128"/>
              </a:rPr>
              <a:t>3</a:t>
            </a:r>
            <a:r>
              <a:rPr lang="en-US" sz="2400" i="1" dirty="0" smtClean="0">
                <a:ea typeface="ＭＳ Ｐゴシック" pitchFamily="34" charset="-128"/>
              </a:rPr>
              <a:t>-3x</a:t>
            </a:r>
            <a:r>
              <a:rPr lang="en-US" sz="2400" i="1" baseline="30000" dirty="0" smtClean="0">
                <a:ea typeface="ＭＳ Ｐゴシック" pitchFamily="34" charset="-128"/>
              </a:rPr>
              <a:t>2</a:t>
            </a:r>
            <a:r>
              <a:rPr lang="en-US" sz="2400" i="1" dirty="0" smtClean="0">
                <a:ea typeface="ＭＳ Ｐゴシック" pitchFamily="34" charset="-128"/>
              </a:rPr>
              <a:t>+3x-1 </a:t>
            </a:r>
            <a:r>
              <a:rPr lang="el-GR" sz="2400" i="1" dirty="0" smtClean="0">
                <a:ea typeface="ＭＳ Ｐゴシック" pitchFamily="34" charset="-128"/>
              </a:rPr>
              <a:t>δεν έχει ρίζες κάποια από τα +1 και -1. Τα παιδιά ρώτησαν «Δηλαδή δεν έχει καθόλου ρίζες; Και τώρα πώς το λύνουμε; Στο σημείο αυτό βλέπουμε ότι οι μαθητές στέκονται στην εύρεση των ριζών των πολυωνύμων γενικά και τις συγχέουν με την εύρεση των ακεραίων ριζών αποκλείοντας την ύπαρξη ρητών ή αρρήτων.»</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ea typeface="ＭＳ Ｐゴシック" pitchFamily="34" charset="-128"/>
              </a:rPr>
              <a:t>Παραδείγματα από το σχολιασμό των φοιτητών από την παρατήρηση</a:t>
            </a:r>
            <a:r>
              <a:rPr lang="en-US" dirty="0">
                <a:ea typeface="ＭＳ Ｐゴシック" pitchFamily="34" charset="-128"/>
              </a:rPr>
              <a:t> </a:t>
            </a:r>
            <a:r>
              <a:rPr lang="en-US" dirty="0" smtClean="0">
                <a:ea typeface="ＭＳ Ｐゴシック" pitchFamily="34" charset="-128"/>
              </a:rPr>
              <a:t>(2/2</a:t>
            </a:r>
            <a:r>
              <a:rPr lang="en-US" dirty="0">
                <a:ea typeface="ＭＳ Ｐゴシック" pitchFamily="34" charset="-128"/>
              </a:rPr>
              <a:t>)</a:t>
            </a:r>
            <a:endParaRPr lang="el-GR" dirty="0"/>
          </a:p>
        </p:txBody>
      </p:sp>
      <p:sp>
        <p:nvSpPr>
          <p:cNvPr id="3" name="Θέση περιεχομένου 2"/>
          <p:cNvSpPr>
            <a:spLocks noGrp="1"/>
          </p:cNvSpPr>
          <p:nvPr>
            <p:ph idx="1"/>
          </p:nvPr>
        </p:nvSpPr>
        <p:spPr/>
        <p:txBody>
          <a:bodyPr>
            <a:normAutofit fontScale="92500" lnSpcReduction="10000"/>
          </a:bodyPr>
          <a:lstStyle/>
          <a:p>
            <a:pPr>
              <a:lnSpc>
                <a:spcPct val="80000"/>
              </a:lnSpc>
            </a:pPr>
            <a:r>
              <a:rPr lang="el-GR" sz="2800" dirty="0" smtClean="0">
                <a:ea typeface="ＭＳ Ｐゴシック" pitchFamily="34" charset="-128"/>
              </a:rPr>
              <a:t>Εστίαση στις ενέργειες του εκπαιδευτικού </a:t>
            </a:r>
          </a:p>
          <a:p>
            <a:pPr>
              <a:lnSpc>
                <a:spcPct val="80000"/>
              </a:lnSpc>
              <a:buNone/>
            </a:pPr>
            <a:r>
              <a:rPr lang="el-GR" sz="2800" dirty="0" smtClean="0">
                <a:ea typeface="ＭＳ Ｐゴシック" pitchFamily="34" charset="-128"/>
              </a:rPr>
              <a:t> </a:t>
            </a:r>
            <a:r>
              <a:rPr lang="el-GR" sz="2800" i="1" dirty="0" smtClean="0">
                <a:ea typeface="ＭＳ Ｐゴシック" pitchFamily="34" charset="-128"/>
              </a:rPr>
              <a:t>«Μια δραστηριότητα που μας έκανε εντύπωση ήταν εκείνη με την οποία η καθηγήτρια εισήγαγε τον ορισμό του κανονικού πολυγώνου. Συγκεκριμένα η καθηγήτρια σχεδίασε στον πίνακα τα παρακάτω σχήματα και ρωτούσε τους μαθητές να της πουν για το καθένα αν είναι κανονικό πολύγωνο, δίχως να δώσει αρχικά τον ορισμό… Η παραπάνω δραστηριότητα συζητήθηκε στο διάλειμμα με την καθηγήτρια. Μας εξήγησε ότι η δραστηριότητα αυτή τους βοηθά αρχικά να απορρίψουν κάποια σχήματα και να διαχωρίσουν στη συνέχεια εκείνα που θεωρούν </a:t>
            </a:r>
            <a:r>
              <a:rPr lang="ja-JP" altLang="el-GR" sz="2800" i="1" dirty="0" smtClean="0">
                <a:ea typeface="ＭＳ Ｐゴシック" pitchFamily="34" charset="-128"/>
              </a:rPr>
              <a:t>‘</a:t>
            </a:r>
            <a:r>
              <a:rPr lang="el-GR" altLang="ja-JP" sz="2800" i="1" dirty="0" smtClean="0">
                <a:ea typeface="ＭＳ Ｐゴシック" pitchFamily="34" charset="-128"/>
              </a:rPr>
              <a:t>ομάδα</a:t>
            </a:r>
            <a:r>
              <a:rPr lang="ja-JP" altLang="el-GR" sz="2800" i="1" dirty="0" smtClean="0">
                <a:ea typeface="ＭＳ Ｐゴシック" pitchFamily="34" charset="-128"/>
              </a:rPr>
              <a:t>’</a:t>
            </a:r>
            <a:r>
              <a:rPr lang="el-GR" altLang="ja-JP" sz="2800" i="1" dirty="0" smtClean="0">
                <a:ea typeface="ＭＳ Ｐゴシック" pitchFamily="34" charset="-128"/>
              </a:rPr>
              <a:t>. Η δραστηριότητα αυτή μας θύμισε αρκετά θεωρητικά κομμάτια του προπτυχιακού μαθήματος Διδακτική Ι». (μιλάνε στη συνέχεια για την αλλαγή συστήματος αναπαράστασης)</a:t>
            </a:r>
            <a:endParaRPr lang="el-GR" sz="2800" dirty="0" smtClean="0">
              <a:ea typeface="ＭＳ Ｐゴシック" pitchFamily="34" charset="-128"/>
            </a:endParaRP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ea typeface="ＭＳ Ｐゴシック" pitchFamily="34" charset="-128"/>
              </a:rPr>
              <a:t>Διδακτικές παρεμβάσεις</a:t>
            </a:r>
            <a:endParaRPr lang="el-GR" dirty="0"/>
          </a:p>
        </p:txBody>
      </p:sp>
      <p:sp>
        <p:nvSpPr>
          <p:cNvPr id="5" name="Θέση περιεχομένου 4"/>
          <p:cNvSpPr>
            <a:spLocks noGrp="1"/>
          </p:cNvSpPr>
          <p:nvPr>
            <p:ph idx="1"/>
          </p:nvPr>
        </p:nvSpPr>
        <p:spPr/>
        <p:txBody>
          <a:bodyPr>
            <a:noAutofit/>
          </a:bodyPr>
          <a:lstStyle/>
          <a:p>
            <a:r>
              <a:rPr lang="el-GR" sz="2400" dirty="0" smtClean="0">
                <a:ea typeface="ＭＳ Ｐゴシック" pitchFamily="34" charset="-128"/>
              </a:rPr>
              <a:t>Από κοινού συνεργασία με τον καθηγητή για το σχεδιασμό μιας παρέμβασης (ένα τεστ, φύλλο εργασίας</a:t>
            </a:r>
            <a:r>
              <a:rPr lang="en-US" sz="2400" dirty="0" smtClean="0">
                <a:latin typeface="Calibri" pitchFamily="34" charset="0"/>
                <a:ea typeface="ＭＳ Ｐゴシック" pitchFamily="34" charset="-128"/>
              </a:rPr>
              <a:t>)</a:t>
            </a:r>
            <a:endParaRPr lang="el-GR" sz="2400" dirty="0" smtClean="0">
              <a:ea typeface="ＭＳ Ｐゴシック" pitchFamily="34" charset="-128"/>
            </a:endParaRPr>
          </a:p>
          <a:p>
            <a:r>
              <a:rPr lang="el-GR" sz="2400" dirty="0" smtClean="0">
                <a:ea typeface="ＭＳ Ｐゴシック" pitchFamily="34" charset="-128"/>
              </a:rPr>
              <a:t>Συνέντευξη με δύο μαθητές με στόχο τη διερεύνηση της σκέψης των μαθητών πάνω σε κάποιο μαθηματικό θέμα</a:t>
            </a:r>
          </a:p>
          <a:p>
            <a:r>
              <a:rPr lang="el-GR" sz="2400" dirty="0" smtClean="0">
                <a:ea typeface="ＭＳ Ｐゴシック" pitchFamily="34" charset="-128"/>
              </a:rPr>
              <a:t>Σχεδιασμός και υλοποίηση μιας δραστηριότητας από τους ίδιους τους φοιτητές για τη διδασκαλία  ενός μαθηματικού θέματος</a:t>
            </a:r>
          </a:p>
          <a:p>
            <a:r>
              <a:rPr lang="el-GR" sz="2400" dirty="0" smtClean="0">
                <a:ea typeface="ＭＳ Ｐゴシック" pitchFamily="34" charset="-128"/>
              </a:rPr>
              <a:t>Διδασκαλία του μαθήματος της ημέρας</a:t>
            </a:r>
            <a:endParaRPr lang="el-GR" sz="24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1568</TotalTime>
  <Words>1324</Words>
  <Application>Microsoft Office PowerPoint</Application>
  <PresentationFormat>Προβολή στην οθόνη (4:3)</PresentationFormat>
  <Paragraphs>130</Paragraphs>
  <Slides>22</Slides>
  <Notes>22</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22</vt:i4>
      </vt:variant>
    </vt:vector>
  </HeadingPairs>
  <TitlesOfParts>
    <vt:vector size="28" baseType="lpstr">
      <vt:lpstr>ＭＳ Ｐゴシック</vt:lpstr>
      <vt:lpstr>Arial</vt:lpstr>
      <vt:lpstr>Calibri</vt:lpstr>
      <vt:lpstr>Times New Roman</vt:lpstr>
      <vt:lpstr>Wingdings</vt:lpstr>
      <vt:lpstr>Θέμα του Office</vt:lpstr>
      <vt:lpstr>Πρακτική Άσκηση σε σχολεία της δευτεροβάθμιας εκπαίδευσης</vt:lpstr>
      <vt:lpstr>Πρακτική Άσκηση σε σχολεία της δευτεροβάθμιας εκπαίδευσης</vt:lpstr>
      <vt:lpstr>Η οργάνωση της πρακτικής άσκησης</vt:lpstr>
      <vt:lpstr>Η φιλοσοφία της πρακτικής άσκησης</vt:lpstr>
      <vt:lpstr>Η δομή της πρακτικής άσκησης</vt:lpstr>
      <vt:lpstr>Οι παρακολουθήσεις</vt:lpstr>
      <vt:lpstr>Παραδείγματα από το σχολιασμό των φοιτητών από την παρατήρηση (1/2)</vt:lpstr>
      <vt:lpstr>Παραδείγματα από το σχολιασμό των φοιτητών από την παρατήρηση (2/2)</vt:lpstr>
      <vt:lpstr>Διδακτικές παρεμβάσεις</vt:lpstr>
      <vt:lpstr>Παραδείγματα από το σχολιασμό των φοιτητών στις διδασκαλίες τους (1/3)</vt:lpstr>
      <vt:lpstr>Παραδείγματα από το σχολιασμό των φοιτητών στις διδασκαλίες τους (2/3)</vt:lpstr>
      <vt:lpstr>Παραδείγματα από το σχολιασμό των φοιτητών στις διδασκαλίες τους (3/3)</vt:lpstr>
      <vt:lpstr>Τι έμαθαν;</vt:lpstr>
      <vt:lpstr>Ένα παράδειγμα (1/2)</vt:lpstr>
      <vt:lpstr>Ένα παράδειγμα (2/2)</vt:lpstr>
      <vt:lpstr>Σκέψεις και ερωτήματα</vt:lpstr>
      <vt:lpstr>Τέλος Ενότητας</vt:lpstr>
      <vt:lpstr>Χρηματοδότηση</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Aggeliki Zoupa</cp:lastModifiedBy>
  <cp:revision>183</cp:revision>
  <dcterms:created xsi:type="dcterms:W3CDTF">2012-09-06T09:03:05Z</dcterms:created>
  <dcterms:modified xsi:type="dcterms:W3CDTF">2015-07-07T00:23:32Z</dcterms:modified>
</cp:coreProperties>
</file>