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notesSlides/notesSlide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44"/>
  </p:notesMasterIdLst>
  <p:handoutMasterIdLst>
    <p:handoutMasterId r:id="rId45"/>
  </p:handoutMasterIdLst>
  <p:sldIdLst>
    <p:sldId id="292" r:id="rId3"/>
    <p:sldId id="265" r:id="rId4"/>
    <p:sldId id="257" r:id="rId5"/>
    <p:sldId id="258" r:id="rId6"/>
    <p:sldId id="272" r:id="rId7"/>
    <p:sldId id="273" r:id="rId8"/>
    <p:sldId id="274" r:id="rId9"/>
    <p:sldId id="275" r:id="rId10"/>
    <p:sldId id="276" r:id="rId11"/>
    <p:sldId id="277" r:id="rId12"/>
    <p:sldId id="287" r:id="rId13"/>
    <p:sldId id="293" r:id="rId14"/>
    <p:sldId id="290" r:id="rId15"/>
    <p:sldId id="291" r:id="rId16"/>
    <p:sldId id="286" r:id="rId17"/>
    <p:sldId id="278" r:id="rId18"/>
    <p:sldId id="279" r:id="rId19"/>
    <p:sldId id="280" r:id="rId20"/>
    <p:sldId id="281" r:id="rId21"/>
    <p:sldId id="282" r:id="rId22"/>
    <p:sldId id="289" r:id="rId23"/>
    <p:sldId id="260" r:id="rId24"/>
    <p:sldId id="261" r:id="rId25"/>
    <p:sldId id="283" r:id="rId26"/>
    <p:sldId id="262" r:id="rId27"/>
    <p:sldId id="263" r:id="rId28"/>
    <p:sldId id="264" r:id="rId29"/>
    <p:sldId id="267" r:id="rId30"/>
    <p:sldId id="268" r:id="rId31"/>
    <p:sldId id="294" r:id="rId32"/>
    <p:sldId id="269" r:id="rId33"/>
    <p:sldId id="295" r:id="rId34"/>
    <p:sldId id="296" r:id="rId35"/>
    <p:sldId id="297" r:id="rId36"/>
    <p:sldId id="298" r:id="rId37"/>
    <p:sldId id="299" r:id="rId38"/>
    <p:sldId id="300" r:id="rId39"/>
    <p:sldId id="301" r:id="rId40"/>
    <p:sldId id="302" r:id="rId41"/>
    <p:sldId id="303" r:id="rId42"/>
    <p:sldId id="304" r:id="rId43"/>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2" autoAdjust="0"/>
    <p:restoredTop sz="94679" autoAdjust="0"/>
  </p:normalViewPr>
  <p:slideViewPr>
    <p:cSldViewPr showGuides="1">
      <p:cViewPr varScale="1">
        <p:scale>
          <a:sx n="57" d="100"/>
          <a:sy n="57" d="100"/>
        </p:scale>
        <p:origin x="8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58086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2B616C4-50B4-422E-82B2-4C92EEB864B8}" type="slidenum">
              <a:rPr kumimoji="0" lang="el-GR" altLang="el-GR" smtClean="0"/>
              <a:pPr>
                <a:spcBef>
                  <a:spcPct val="0"/>
                </a:spcBef>
              </a:pPr>
              <a:t>26</a:t>
            </a:fld>
            <a:endParaRPr kumimoji="0" lang="el-GR" altLang="el-G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55942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15A934A-5D1A-4256-8714-C04A5788C845}" type="slidenum">
              <a:rPr kumimoji="0" lang="el-GR" altLang="el-GR" smtClean="0"/>
              <a:pPr>
                <a:spcBef>
                  <a:spcPct val="0"/>
                </a:spcBef>
              </a:pPr>
              <a:t>27</a:t>
            </a:fld>
            <a:endParaRPr kumimoji="0" lang="el-GR" altLang="el-G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60620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33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34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35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36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73871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39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5419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a:ln/>
        </p:spPr>
      </p:sp>
      <p:sp>
        <p:nvSpPr>
          <p:cNvPr id="1843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1843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C6C0A42-367B-4D1A-8E90-4908F37DA365}" type="slidenum">
              <a:rPr lang="el-GR" altLang="el-GR" smtClean="0">
                <a:latin typeface="Times New Roman" panose="02020603050405020304" pitchFamily="18" charset="0"/>
              </a:rPr>
              <a:pPr/>
              <a:t>2</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24681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FED95A1-96A9-438A-88B5-6024E7F7EA95}" type="slidenum">
              <a:rPr kumimoji="0" lang="el-GR" altLang="el-GR" smtClean="0"/>
              <a:pPr>
                <a:spcBef>
                  <a:spcPct val="0"/>
                </a:spcBef>
              </a:pPr>
              <a:t>3</a:t>
            </a:fld>
            <a:endParaRPr kumimoji="0" lang="el-GR" altLang="el-GR" smtClean="0"/>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55938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4</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6224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l-GR" smtClean="0"/>
              <a:t>http://engineeringhistory.tumblr.com/post/47713155591/intel-4004-the-first-microprocessor-on-the</a:t>
            </a:r>
            <a:endParaRPr lang="el-GR" altLang="el-GR" smtClean="0"/>
          </a:p>
        </p:txBody>
      </p:sp>
      <p:sp>
        <p:nvSpPr>
          <p:cNvPr id="2867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DAECA1-D50C-4D44-98F0-BDB8C650986E}" type="slidenum">
              <a:rPr lang="el-GR" altLang="el-GR" smtClean="0">
                <a:latin typeface="Times New Roman" panose="02020603050405020304" pitchFamily="18" charset="0"/>
              </a:rPr>
              <a:pPr/>
              <a:t>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82398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a:ln/>
        </p:spPr>
      </p:sp>
      <p:sp>
        <p:nvSpPr>
          <p:cNvPr id="30723"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l-GR" smtClean="0"/>
              <a:t>https://upload.wikimedia.org/wikipedia/commons/0/06/Intel_Pentium_OverDrive_die.JPG</a:t>
            </a:r>
          </a:p>
          <a:p>
            <a:r>
              <a:rPr lang="el-GR" altLang="el-GR" smtClean="0"/>
              <a:t>Του/της Pauli Rautakorpi (Έργο αυτού που το ανεβάζει) [CC BY 3.0 (http://creativecommons.org/licenses/by/3.0)], μέσω των Wikimedia Commons</a:t>
            </a:r>
          </a:p>
        </p:txBody>
      </p:sp>
      <p:sp>
        <p:nvSpPr>
          <p:cNvPr id="30724"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49ED724-A4E4-4CDF-9F20-2A01B8131ACF}" type="slidenum">
              <a:rPr lang="el-GR" altLang="el-GR" smtClean="0">
                <a:latin typeface="Times New Roman" panose="02020603050405020304" pitchFamily="18" charset="0"/>
              </a:rPr>
              <a:pPr/>
              <a:t>10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74652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36729D1-0183-4B9B-BBF7-0D3F685D5151}" type="slidenum">
              <a:rPr kumimoji="0" lang="el-GR" altLang="el-GR" smtClean="0"/>
              <a:pPr>
                <a:spcBef>
                  <a:spcPct val="0"/>
                </a:spcBef>
              </a:pPr>
              <a:t>22</a:t>
            </a:fld>
            <a:endParaRPr kumimoji="0" lang="el-GR" altLang="el-G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295682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4257131-2FAF-44C0-8B07-535C8EB88640}" type="slidenum">
              <a:rPr kumimoji="0" lang="el-GR" altLang="el-GR" smtClean="0"/>
              <a:pPr>
                <a:spcBef>
                  <a:spcPct val="0"/>
                </a:spcBef>
              </a:pPr>
              <a:t>23</a:t>
            </a:fld>
            <a:endParaRPr kumimoji="0" lang="el-GR" altLang="el-GR" smtClean="0"/>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23653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EC0B69E-EB9E-4C02-9AD6-726C3D0E5C4F}" type="slidenum">
              <a:rPr kumimoji="0" lang="el-GR" altLang="el-GR" smtClean="0"/>
              <a:pPr>
                <a:spcBef>
                  <a:spcPct val="0"/>
                </a:spcBef>
              </a:pPr>
              <a:t>25</a:t>
            </a:fld>
            <a:endParaRPr kumimoji="0" lang="el-GR" altLang="el-G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268037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Εισαγωγή</a:t>
            </a:r>
            <a:endParaRPr lang="en-US" sz="1000" dirty="0">
              <a:solidFill>
                <a:srgbClr val="5075BC"/>
              </a:solidFill>
              <a:ea typeface="ＭＳ Ｐゴシック" pitchFamily="34" charset="-128"/>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11.jpeg"/><Relationship Id="rId4" Type="http://schemas.openxmlformats.org/officeDocument/2006/relationships/tags" Target="../tags/tag15.xml"/><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slideLayout" Target="../slideLayouts/slideLayout2.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tags" Target="../tags/tag67.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 Type="http://schemas.openxmlformats.org/officeDocument/2006/relationships/tags" Target="../tags/tag72.xml"/><Relationship Id="rId21" Type="http://schemas.openxmlformats.org/officeDocument/2006/relationships/tags" Target="../tags/tag90.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29" Type="http://schemas.openxmlformats.org/officeDocument/2006/relationships/slideLayout" Target="../slideLayouts/slideLayout6.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10" Type="http://schemas.openxmlformats.org/officeDocument/2006/relationships/tags" Target="../tags/tag79.xml"/><Relationship Id="rId19" Type="http://schemas.openxmlformats.org/officeDocument/2006/relationships/tags" Target="../tags/tag88.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2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slideLayout" Target="../slideLayouts/slideLayout2.xml"/><Relationship Id="rId18" Type="http://schemas.openxmlformats.org/officeDocument/2006/relationships/image" Target="../media/image19.png"/><Relationship Id="rId3" Type="http://schemas.openxmlformats.org/officeDocument/2006/relationships/tags" Target="../tags/tag101.xml"/><Relationship Id="rId21" Type="http://schemas.openxmlformats.org/officeDocument/2006/relationships/image" Target="../media/image22.png"/><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image" Target="../media/image18.png"/><Relationship Id="rId2" Type="http://schemas.openxmlformats.org/officeDocument/2006/relationships/tags" Target="../tags/tag100.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image" Target="../media/image16.png"/><Relationship Id="rId10" Type="http://schemas.openxmlformats.org/officeDocument/2006/relationships/tags" Target="../tags/tag108.xml"/><Relationship Id="rId19" Type="http://schemas.openxmlformats.org/officeDocument/2006/relationships/image" Target="../media/image20.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notesSlide" Target="../notesSlides/notesSlide11.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2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pencourses.uoa.gr/courses/DI3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4.xml"/><Relationship Id="rId5" Type="http://schemas.openxmlformats.org/officeDocument/2006/relationships/image" Target="../media/image27.png"/><Relationship Id="rId4" Type="http://schemas.openxmlformats.org/officeDocument/2006/relationships/hyperlink" Target="%5b1%5d%20http:/creativecommons.org/licenses/by-nc-sa/4.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pload.wikimedia.org/wikipedia/commons/8/85/Babbages_Difference_Engine_No_1,_1824-1832._(9660573845).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upload.wikimedia.org/wikipedia/commons/6/64/First_transistor.gif" TargetMode="External"/><Relationship Id="rId4" Type="http://schemas.openxmlformats.org/officeDocument/2006/relationships/hyperlink" Target="https://upload.wikimedia.org/wikipedia/commons/1/16/Classic_shot_of_the_ENIAC.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upload.wikimedia.org/wikipedia/commons/0/06/Intel_Pentium_OverDrive_die.JPG" TargetMode="External"/><Relationship Id="rId2" Type="http://schemas.openxmlformats.org/officeDocument/2006/relationships/hyperlink" Target="http://www.slideshare.net/nanonsrc/baccarani-060629" TargetMode="External"/><Relationship Id="rId1" Type="http://schemas.openxmlformats.org/officeDocument/2006/relationships/slideLayout" Target="../slideLayouts/slideLayout2.xml"/><Relationship Id="rId5" Type="http://schemas.openxmlformats.org/officeDocument/2006/relationships/hyperlink" Target="https://upload.wikimedia.org/wikipedia/commons/e/e2/Silicon_wafer.jpg" TargetMode="External"/><Relationship Id="rId4" Type="http://schemas.openxmlformats.org/officeDocument/2006/relationships/hyperlink" Target="https://upload.wikimedia.org/wikipedia/commons/e/e3/AMD_Phenom_die.pn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upload.wikimedia.org/wikipedia/commons/0/03/Wafer_die's_yield_model_(10-20-40mm)_-_Version_2_-_EN.png" TargetMode="External"/><Relationship Id="rId2" Type="http://schemas.openxmlformats.org/officeDocument/2006/relationships/hyperlink" Target="https://upload.wikimedia.org/wikipedia/commons/d/d7/Wafer_2_Zoll_bis_8_Zoll_2.jpg" TargetMode="External"/><Relationship Id="rId1" Type="http://schemas.openxmlformats.org/officeDocument/2006/relationships/slideLayout" Target="../slideLayouts/slideLayout2.xml"/><Relationship Id="rId4" Type="http://schemas.openxmlformats.org/officeDocument/2006/relationships/hyperlink" Target="https://image.slidesharecdn.com/lowpowervlsidesignbook-140426055029-phpapp02/95/low-power-vlsi-design-ppt-6-638.jpg?cb=139850947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smtClean="0">
                <a:solidFill>
                  <a:srgbClr val="5075BC"/>
                </a:solidFill>
              </a:rPr>
              <a:t>Σχεδίαση Ολοκληρωμένων Κυκλωμάτων</a:t>
            </a:r>
          </a:p>
        </p:txBody>
      </p:sp>
      <p:sp>
        <p:nvSpPr>
          <p:cNvPr id="15364" name="Υπότιτλος 2"/>
          <p:cNvSpPr>
            <a:spLocks noGrp="1"/>
          </p:cNvSpPr>
          <p:nvPr>
            <p:ph type="subTitle" idx="1"/>
          </p:nvPr>
        </p:nvSpPr>
        <p:spPr>
          <a:xfrm>
            <a:off x="684213" y="3384550"/>
            <a:ext cx="7775575" cy="2997200"/>
          </a:xfrm>
        </p:spPr>
        <p:txBody>
          <a:bodyPr/>
          <a:lstStyle/>
          <a:p>
            <a:pPr eaLnBrk="1" hangingPunct="1"/>
            <a:r>
              <a:rPr lang="el-GR" altLang="el-GR" sz="2800" smtClean="0"/>
              <a:t>Εισαγωγή</a:t>
            </a:r>
          </a:p>
          <a:p>
            <a:pPr eaLnBrk="1" hangingPunct="1"/>
            <a:endParaRPr lang="el-GR" altLang="el-GR" sz="2800" smtClean="0"/>
          </a:p>
          <a:p>
            <a:pPr eaLnBrk="1" hangingPunct="1"/>
            <a:r>
              <a:rPr lang="el-GR" altLang="el-GR" sz="2800" smtClean="0"/>
              <a:t>Αγγελική Αραπογιάννη</a:t>
            </a:r>
            <a:endParaRPr lang="en-US" altLang="el-GR" sz="2800" smtClean="0"/>
          </a:p>
          <a:p>
            <a:pPr eaLnBrk="1" hangingPunct="1"/>
            <a:r>
              <a:rPr lang="el-GR" altLang="el-GR" sz="2800" smtClean="0"/>
              <a:t>Τμήμα Πληροφορικής και Τηλεπικοινωνιών</a:t>
            </a:r>
          </a:p>
          <a:p>
            <a:pPr eaLnBrk="1" hangingPunct="1"/>
            <a:endParaRPr lang="el-GR" altLang="el-GR" sz="280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custDataLst>
              <p:tags r:id="rId1"/>
            </p:custDataLst>
          </p:nvPr>
        </p:nvSpPr>
        <p:spPr>
          <a:noFill/>
        </p:spPr>
        <p:txBody>
          <a:bodyPr/>
          <a:lstStyle/>
          <a:p>
            <a:pPr eaLnBrk="1" hangingPunct="1"/>
            <a:r>
              <a:rPr lang="en-US" altLang="el-GR" sz="4000" smtClean="0"/>
              <a:t>Intel Pentium (IV) microprocessor</a:t>
            </a:r>
          </a:p>
        </p:txBody>
      </p:sp>
      <p:pic>
        <p:nvPicPr>
          <p:cNvPr id="25603" name="Picture 4" descr="Φωτογραφία από το εσωτερικό του επεξεργαστή Intel Pentium 5." title="Εικόνα 6"/>
          <p:cNvPicPr>
            <a:picLocks noGrp="1" noChangeAspect="1" noChangeArrowheads="1"/>
          </p:cNvPicPr>
          <p:nvPr>
            <p:ph idx="1"/>
          </p:nvPr>
        </p:nvPicPr>
        <p:blipFill>
          <a:blip r:embed="rId4"/>
          <a:srcRect/>
          <a:stretch>
            <a:fillRect/>
          </a:stretch>
        </p:blipFill>
        <p:spPr>
          <a:xfrm>
            <a:off x="2268538" y="1962150"/>
            <a:ext cx="4256087" cy="3933825"/>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custDataLst>
              <p:tags r:id="rId2"/>
            </p:custDataLst>
          </p:nvPr>
        </p:nvSpPr>
        <p:spPr>
          <a:xfrm>
            <a:off x="719138" y="214313"/>
            <a:ext cx="8224837" cy="1162050"/>
          </a:xfrm>
        </p:spPr>
        <p:txBody>
          <a:bodyPr/>
          <a:lstStyle/>
          <a:p>
            <a:pPr eaLnBrk="1" hangingPunct="1"/>
            <a:r>
              <a:rPr lang="en-US" altLang="el-GR" b="1" smtClean="0"/>
              <a:t>Intel® Multi-Core Processor</a:t>
            </a:r>
          </a:p>
        </p:txBody>
      </p:sp>
      <p:pic>
        <p:nvPicPr>
          <p:cNvPr id="27651" name="Picture 2" descr="Φωτογραφία του επεξεργαστή intel multi-core" title="Εικόνα 7"/>
          <p:cNvPicPr>
            <a:picLocks noChangeAspect="1" noChangeArrowheads="1"/>
          </p:cNvPicPr>
          <p:nvPr/>
        </p:nvPicPr>
        <p:blipFill>
          <a:blip r:embed="rId4"/>
          <a:srcRect/>
          <a:stretch>
            <a:fillRect/>
          </a:stretch>
        </p:blipFill>
        <p:spPr bwMode="auto">
          <a:xfrm>
            <a:off x="2459038" y="1916113"/>
            <a:ext cx="4116387"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Κατάταξη των Ολοκληρωμένων Κυκλωμάτων</a:t>
            </a:r>
          </a:p>
        </p:txBody>
      </p:sp>
      <p:sp>
        <p:nvSpPr>
          <p:cNvPr id="3" name="Θέση περιεχομένου 2"/>
          <p:cNvSpPr>
            <a:spLocks noGrp="1"/>
          </p:cNvSpPr>
          <p:nvPr>
            <p:ph idx="1"/>
          </p:nvPr>
        </p:nvSpPr>
        <p:spPr>
          <a:xfrm>
            <a:off x="0" y="1089025"/>
            <a:ext cx="9001125" cy="5472113"/>
          </a:xfrm>
        </p:spPr>
        <p:txBody>
          <a:bodyPr rtlCol="0">
            <a:normAutofit fontScale="47500" lnSpcReduction="20000"/>
          </a:bodyPr>
          <a:lstStyle/>
          <a:p>
            <a:pPr eaLnBrk="1" fontAlgn="auto" hangingPunct="1">
              <a:spcAft>
                <a:spcPts val="0"/>
              </a:spcAft>
              <a:defRPr/>
            </a:pPr>
            <a:endParaRPr lang="el-GR" dirty="0"/>
          </a:p>
          <a:p>
            <a:pPr eaLnBrk="1" fontAlgn="auto" hangingPunct="1">
              <a:spcAft>
                <a:spcPts val="0"/>
              </a:spcAft>
              <a:defRPr/>
            </a:pPr>
            <a:r>
              <a:rPr lang="el-GR" sz="4400" dirty="0"/>
              <a:t>Ως προς τη λειτουργική  πολυπλοκότητα:</a:t>
            </a:r>
          </a:p>
          <a:p>
            <a:pPr marL="400050" lvl="1" indent="0" eaLnBrk="1" fontAlgn="auto" hangingPunct="1">
              <a:spcAft>
                <a:spcPts val="0"/>
              </a:spcAft>
              <a:buFont typeface="Arial" panose="020B0604020202020204" pitchFamily="34" charset="0"/>
              <a:buNone/>
              <a:defRPr/>
            </a:pPr>
            <a:r>
              <a:rPr lang="el-GR" sz="4400" b="1" u="sng" dirty="0" smtClean="0"/>
              <a:t>Βαθμός </a:t>
            </a:r>
            <a:r>
              <a:rPr lang="el-GR" sz="4400" b="1" u="sng" dirty="0"/>
              <a:t>Ολοκλήρωσης</a:t>
            </a:r>
            <a:r>
              <a:rPr lang="el-GR" sz="4400" dirty="0"/>
              <a:t>: Αριθμός των στοιχείων (συνήθως τρανζίστορ) που περιέχονται μέσα σε ένα τσιπ. Συχνά χρησιμοποιούμε τον συμβατικό τελεστή k=</a:t>
            </a:r>
            <a:r>
              <a:rPr lang="el-GR" sz="4400" dirty="0" err="1"/>
              <a:t>logN</a:t>
            </a:r>
            <a:r>
              <a:rPr lang="el-GR" sz="4400" dirty="0"/>
              <a:t>,  όπου N ο βαθμός ολοκλήρωσης</a:t>
            </a:r>
            <a:r>
              <a:rPr lang="el-GR" sz="4400" dirty="0" smtClean="0"/>
              <a:t>.</a:t>
            </a:r>
            <a:endParaRPr lang="en-US" sz="4400" dirty="0" smtClean="0"/>
          </a:p>
          <a:p>
            <a:pPr marL="800100" lvl="2" indent="0" eaLnBrk="1" fontAlgn="auto" hangingPunct="1">
              <a:spcAft>
                <a:spcPts val="0"/>
              </a:spcAft>
              <a:buFont typeface="Arial" panose="020B0604020202020204" pitchFamily="34" charset="0"/>
              <a:buNone/>
              <a:defRPr/>
            </a:pPr>
            <a:r>
              <a:rPr lang="el-GR" sz="4000" dirty="0" smtClean="0"/>
              <a:t>k&lt;1 </a:t>
            </a:r>
            <a:r>
              <a:rPr lang="en-US" sz="4000" dirty="0" smtClean="0">
                <a:sym typeface="Wingdings" panose="05000000000000000000" pitchFamily="2" charset="2"/>
              </a:rPr>
              <a:t></a:t>
            </a:r>
            <a:r>
              <a:rPr lang="el-GR" sz="4000" dirty="0" smtClean="0"/>
              <a:t>SSI</a:t>
            </a:r>
            <a:endParaRPr lang="el-GR" sz="4000" dirty="0"/>
          </a:p>
          <a:p>
            <a:pPr marL="800100" lvl="2" indent="0" eaLnBrk="1" fontAlgn="auto" hangingPunct="1">
              <a:spcAft>
                <a:spcPts val="0"/>
              </a:spcAft>
              <a:buFont typeface="Arial" panose="020B0604020202020204" pitchFamily="34" charset="0"/>
              <a:buNone/>
              <a:defRPr/>
            </a:pPr>
            <a:r>
              <a:rPr lang="el-GR" sz="4000" dirty="0"/>
              <a:t>1&lt;k&lt;2 </a:t>
            </a:r>
            <a:r>
              <a:rPr lang="en-US" sz="4000" dirty="0" smtClean="0">
                <a:sym typeface="Wingdings" panose="05000000000000000000" pitchFamily="2" charset="2"/>
              </a:rPr>
              <a:t></a:t>
            </a:r>
            <a:r>
              <a:rPr lang="el-GR" sz="4000" dirty="0" smtClean="0"/>
              <a:t> </a:t>
            </a:r>
            <a:r>
              <a:rPr lang="el-GR" sz="4000" dirty="0"/>
              <a:t>MSI</a:t>
            </a:r>
          </a:p>
          <a:p>
            <a:pPr marL="800100" lvl="2" indent="0" eaLnBrk="1" fontAlgn="auto" hangingPunct="1">
              <a:spcAft>
                <a:spcPts val="0"/>
              </a:spcAft>
              <a:buFont typeface="Arial" panose="020B0604020202020204" pitchFamily="34" charset="0"/>
              <a:buNone/>
              <a:defRPr/>
            </a:pPr>
            <a:r>
              <a:rPr lang="el-GR" sz="4000" dirty="0" smtClean="0"/>
              <a:t>2&lt;k&lt;3</a:t>
            </a:r>
            <a:r>
              <a:rPr lang="en-US" sz="4000" dirty="0" smtClean="0">
                <a:sym typeface="Wingdings" panose="05000000000000000000" pitchFamily="2" charset="2"/>
              </a:rPr>
              <a:t></a:t>
            </a:r>
            <a:r>
              <a:rPr lang="el-GR" sz="4000" dirty="0" smtClean="0"/>
              <a:t>LSI </a:t>
            </a:r>
            <a:endParaRPr lang="el-GR" sz="4000" dirty="0"/>
          </a:p>
          <a:p>
            <a:pPr marL="800100" lvl="2" indent="0" eaLnBrk="1" fontAlgn="auto" hangingPunct="1">
              <a:spcAft>
                <a:spcPts val="0"/>
              </a:spcAft>
              <a:buFont typeface="Arial" panose="020B0604020202020204" pitchFamily="34" charset="0"/>
              <a:buNone/>
              <a:defRPr/>
            </a:pPr>
            <a:r>
              <a:rPr lang="el-GR" sz="4000" dirty="0"/>
              <a:t>3&lt;k </a:t>
            </a:r>
            <a:r>
              <a:rPr lang="en-US" sz="4000" dirty="0" smtClean="0">
                <a:sym typeface="Wingdings" panose="05000000000000000000" pitchFamily="2" charset="2"/>
              </a:rPr>
              <a:t></a:t>
            </a:r>
            <a:r>
              <a:rPr lang="el-GR" sz="4000" dirty="0" smtClean="0"/>
              <a:t>VLSI</a:t>
            </a:r>
            <a:endParaRPr lang="el-GR" sz="4000" dirty="0"/>
          </a:p>
          <a:p>
            <a:pPr marL="800100" lvl="2" indent="0" eaLnBrk="1" fontAlgn="auto" hangingPunct="1">
              <a:spcAft>
                <a:spcPts val="0"/>
              </a:spcAft>
              <a:buFont typeface="Arial" panose="020B0604020202020204" pitchFamily="34" charset="0"/>
              <a:buNone/>
              <a:defRPr/>
            </a:pPr>
            <a:r>
              <a:rPr lang="el-GR" sz="4000" dirty="0" smtClean="0"/>
              <a:t>Σήμερα</a:t>
            </a:r>
            <a:r>
              <a:rPr lang="el-GR" sz="4000" dirty="0"/>
              <a:t>: VLSI </a:t>
            </a:r>
            <a:r>
              <a:rPr lang="en-US" sz="4000" dirty="0" smtClean="0">
                <a:sym typeface="Wingdings" panose="05000000000000000000" pitchFamily="2" charset="2"/>
              </a:rPr>
              <a:t></a:t>
            </a:r>
            <a:r>
              <a:rPr lang="el-GR" sz="4000" dirty="0" smtClean="0"/>
              <a:t>k&gt;5-8</a:t>
            </a:r>
            <a:endParaRPr lang="el-GR" sz="4000" dirty="0"/>
          </a:p>
          <a:p>
            <a:pPr eaLnBrk="1" fontAlgn="auto" hangingPunct="1">
              <a:spcAft>
                <a:spcPts val="0"/>
              </a:spcAft>
              <a:defRPr/>
            </a:pPr>
            <a:r>
              <a:rPr lang="el-GR" sz="4400" dirty="0"/>
              <a:t>Ως προς τη στάθμη της τεχνολογίας:</a:t>
            </a:r>
          </a:p>
          <a:p>
            <a:pPr marL="400050" lvl="1" indent="0" eaLnBrk="1" fontAlgn="auto" hangingPunct="1">
              <a:spcAft>
                <a:spcPts val="0"/>
              </a:spcAft>
              <a:buFont typeface="Arial" panose="020B0604020202020204" pitchFamily="34" charset="0"/>
              <a:buNone/>
              <a:defRPr/>
            </a:pPr>
            <a:r>
              <a:rPr lang="el-GR" sz="4400" b="1" u="sng" dirty="0"/>
              <a:t>Πυκνότητα Στοιχείων </a:t>
            </a:r>
            <a:r>
              <a:rPr lang="el-GR" sz="4400" dirty="0"/>
              <a:t>:  Ο αριθμός των στοιχείων (συνήθως </a:t>
            </a:r>
            <a:r>
              <a:rPr lang="el-GR" sz="4400" dirty="0" err="1"/>
              <a:t>τρανζίστορς</a:t>
            </a:r>
            <a:r>
              <a:rPr lang="el-GR" sz="4400" dirty="0"/>
              <a:t>) ανά μονάδα επιφάνειας του τσιπ. Αυτό το μέγεθος, φτάνει σήμερα τα 500 έως 1000 στοιχεία ανά τετραγωνικό χιλιοστό. </a:t>
            </a:r>
          </a:p>
          <a:p>
            <a:pPr eaLnBrk="1" fontAlgn="auto" hangingPunct="1">
              <a:spcAft>
                <a:spcPts val="0"/>
              </a:spcAft>
              <a:defRPr/>
            </a:pPr>
            <a:endParaRPr lang="el-G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Υπόστρωμα και ψηφίδα </a:t>
            </a:r>
            <a:br>
              <a:rPr lang="el-GR" dirty="0"/>
            </a:br>
            <a:endParaRPr lang="el-GR" dirty="0"/>
          </a:p>
        </p:txBody>
      </p:sp>
      <p:grpSp>
        <p:nvGrpSpPr>
          <p:cNvPr id="33795" name="Ομάδα 22" descr="Εικόνα ενός wafer και της ψηφίδας του."/>
          <p:cNvGrpSpPr>
            <a:grpSpLocks/>
          </p:cNvGrpSpPr>
          <p:nvPr/>
        </p:nvGrpSpPr>
        <p:grpSpPr bwMode="auto">
          <a:xfrm>
            <a:off x="1223963" y="1179513"/>
            <a:ext cx="6084887" cy="1908175"/>
            <a:chOff x="1115616" y="1388613"/>
            <a:chExt cx="6084676" cy="1908841"/>
          </a:xfrm>
        </p:grpSpPr>
        <p:pic>
          <p:nvPicPr>
            <p:cNvPr id="3" name="Εικόνα 2" descr="Φωτογραφία ενός silicon wafer" title="Εικόνα 8"/>
            <p:cNvPicPr>
              <a:picLocks noChangeAspect="1"/>
            </p:cNvPicPr>
            <p:nvPr/>
          </p:nvPicPr>
          <p:blipFill>
            <a:blip r:embed="rId9"/>
            <a:stretch>
              <a:fillRect/>
            </a:stretch>
          </p:blipFill>
          <p:spPr>
            <a:xfrm>
              <a:off x="1115616" y="1607764"/>
              <a:ext cx="1416001" cy="1430836"/>
            </a:xfrm>
            <a:prstGeom prst="rect">
              <a:avLst/>
            </a:prstGeom>
          </p:spPr>
        </p:pic>
        <p:sp>
          <p:nvSpPr>
            <p:cNvPr id="33799" name="TextBox 3"/>
            <p:cNvSpPr txBox="1">
              <a:spLocks noChangeArrowheads="1"/>
            </p:cNvSpPr>
            <p:nvPr>
              <p:custDataLst>
                <p:tags r:id="rId3"/>
              </p:custDataLst>
            </p:nvPr>
          </p:nvSpPr>
          <p:spPr bwMode="auto">
            <a:xfrm>
              <a:off x="2531430" y="1388613"/>
              <a:ext cx="4668862" cy="49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200">
                  <a:latin typeface="Tahoma" panose="020B0604030504040204" pitchFamily="34" charset="0"/>
                </a:rPr>
                <a:t>A die fabricated with other dice on the silicon wafer</a:t>
              </a:r>
              <a:endParaRPr lang="el-GR" altLang="el-GR" sz="1200">
                <a:latin typeface="Tahoma" panose="020B0604030504040204" pitchFamily="34" charset="0"/>
              </a:endParaRPr>
            </a:p>
          </p:txBody>
        </p:sp>
        <p:cxnSp>
          <p:nvCxnSpPr>
            <p:cNvPr id="6" name="Ευθύγραμμο βέλος σύνδεσης 5"/>
            <p:cNvCxnSpPr/>
            <p:nvPr/>
          </p:nvCxnSpPr>
          <p:spPr>
            <a:xfrm>
              <a:off x="3577743" y="1887262"/>
              <a:ext cx="1606494" cy="64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4"/>
              </p:custDataLst>
            </p:nvPr>
          </p:nvSpPr>
          <p:spPr>
            <a:xfrm>
              <a:off x="4355591" y="1988897"/>
              <a:ext cx="1044539" cy="219151"/>
            </a:xfrm>
            <a:prstGeom prst="rect">
              <a:avLst/>
            </a:prstGeom>
          </p:spPr>
          <p:txBody>
            <a:bodyPr anchor="ctr">
              <a:normAutofit fontScale="55000" lnSpcReduction="20000"/>
            </a:bodyPr>
            <a:lstStyle/>
            <a:p>
              <a:pPr>
                <a:defRPr/>
              </a:pPr>
              <a:r>
                <a:rPr lang="en-US" dirty="0"/>
                <a:t>Enlarged</a:t>
              </a:r>
              <a:endParaRPr lang="el-GR" dirty="0"/>
            </a:p>
          </p:txBody>
        </p:sp>
        <p:sp>
          <p:nvSpPr>
            <p:cNvPr id="9" name="Ορθογώνιο 8"/>
            <p:cNvSpPr/>
            <p:nvPr/>
          </p:nvSpPr>
          <p:spPr>
            <a:xfrm>
              <a:off x="5544587" y="2098473"/>
              <a:ext cx="539731" cy="538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Ορθογώνιο 9"/>
            <p:cNvSpPr/>
            <p:nvPr/>
          </p:nvSpPr>
          <p:spPr>
            <a:xfrm>
              <a:off x="5544587" y="2744811"/>
              <a:ext cx="539731" cy="71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TextBox 10"/>
            <p:cNvSpPr txBox="1"/>
            <p:nvPr>
              <p:custDataLst>
                <p:tags r:id="rId5"/>
              </p:custDataLst>
            </p:nvPr>
          </p:nvSpPr>
          <p:spPr>
            <a:xfrm>
              <a:off x="6216076" y="2636824"/>
              <a:ext cx="936593" cy="536762"/>
            </a:xfrm>
            <a:prstGeom prst="rect">
              <a:avLst/>
            </a:prstGeom>
          </p:spPr>
          <p:txBody>
            <a:bodyPr anchor="ctr">
              <a:normAutofit fontScale="62500" lnSpcReduction="20000"/>
            </a:bodyPr>
            <a:lstStyle/>
            <a:p>
              <a:pPr>
                <a:defRPr/>
              </a:pPr>
              <a:r>
                <a:rPr lang="en-US" dirty="0"/>
                <a:t>Side (cross-section) view</a:t>
              </a:r>
              <a:endParaRPr lang="el-GR" dirty="0"/>
            </a:p>
          </p:txBody>
        </p:sp>
        <p:sp>
          <p:nvSpPr>
            <p:cNvPr id="13" name="TextBox 12"/>
            <p:cNvSpPr txBox="1"/>
            <p:nvPr>
              <p:custDataLst>
                <p:tags r:id="rId6"/>
              </p:custDataLst>
            </p:nvPr>
          </p:nvSpPr>
          <p:spPr>
            <a:xfrm>
              <a:off x="6228776" y="2100061"/>
              <a:ext cx="935006" cy="536762"/>
            </a:xfrm>
            <a:prstGeom prst="rect">
              <a:avLst/>
            </a:prstGeom>
          </p:spPr>
          <p:txBody>
            <a:bodyPr anchor="ctr">
              <a:normAutofit fontScale="62500" lnSpcReduction="20000"/>
            </a:bodyPr>
            <a:lstStyle/>
            <a:p>
              <a:pPr>
                <a:defRPr/>
              </a:pPr>
              <a:r>
                <a:rPr lang="en-US" dirty="0"/>
                <a:t>Top (layout) view</a:t>
              </a:r>
              <a:endParaRPr lang="el-GR" dirty="0"/>
            </a:p>
          </p:txBody>
        </p:sp>
        <p:sp>
          <p:nvSpPr>
            <p:cNvPr id="12" name="TextBox 11"/>
            <p:cNvSpPr txBox="1"/>
            <p:nvPr>
              <p:custDataLst>
                <p:tags r:id="rId7"/>
              </p:custDataLst>
            </p:nvPr>
          </p:nvSpPr>
          <p:spPr>
            <a:xfrm>
              <a:off x="2155392" y="2917909"/>
              <a:ext cx="2844701" cy="379545"/>
            </a:xfrm>
            <a:prstGeom prst="rect">
              <a:avLst/>
            </a:prstGeom>
          </p:spPr>
          <p:txBody>
            <a:bodyPr anchor="ctr">
              <a:normAutofit fontScale="62500" lnSpcReduction="20000"/>
            </a:bodyPr>
            <a:lstStyle/>
            <a:p>
              <a:pPr>
                <a:defRPr/>
              </a:pPr>
              <a:r>
                <a:rPr lang="en-US" dirty="0"/>
                <a:t>Wafer diameter is typically 100 to 300 mm</a:t>
              </a:r>
              <a:endParaRPr lang="el-GR" dirty="0"/>
            </a:p>
          </p:txBody>
        </p:sp>
        <p:cxnSp>
          <p:nvCxnSpPr>
            <p:cNvPr id="15" name="Ευθύγραμμο βέλος σύνδεσης 14"/>
            <p:cNvCxnSpPr/>
            <p:nvPr/>
          </p:nvCxnSpPr>
          <p:spPr>
            <a:xfrm flipV="1">
              <a:off x="1885526" y="1772922"/>
              <a:ext cx="568305" cy="182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495105" y="1699872"/>
              <a:ext cx="114296" cy="11751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pic>
        <p:nvPicPr>
          <p:cNvPr id="22" name="Θέση περιεχομένου 21" descr="Φωτογραφία τεσσάρων wafer διαφορετικών διαμέτρων." title="Εικόνα 9"/>
          <p:cNvPicPr>
            <a:picLocks noGrp="1" noChangeAspect="1"/>
          </p:cNvPicPr>
          <p:nvPr>
            <p:ph idx="1"/>
          </p:nvPr>
        </p:nvPicPr>
        <p:blipFill>
          <a:blip r:embed="rId10"/>
          <a:stretch>
            <a:fillRect/>
          </a:stretch>
        </p:blipFill>
        <p:spPr>
          <a:xfrm>
            <a:off x="2692400" y="3175000"/>
            <a:ext cx="3411538" cy="2781300"/>
          </a:xfrm>
        </p:spPr>
      </p:pic>
      <p:sp>
        <p:nvSpPr>
          <p:cNvPr id="20" name="TextBox 19"/>
          <p:cNvSpPr txBox="1"/>
          <p:nvPr>
            <p:custDataLst>
              <p:tags r:id="rId2"/>
            </p:custDataLst>
          </p:nvPr>
        </p:nvSpPr>
        <p:spPr>
          <a:xfrm>
            <a:off x="2257425" y="6048375"/>
            <a:ext cx="5060950" cy="531813"/>
          </a:xfrm>
          <a:prstGeom prst="rect">
            <a:avLst/>
          </a:prstGeom>
        </p:spPr>
        <p:txBody>
          <a:bodyPr anchor="ctr">
            <a:normAutofit fontScale="77500" lnSpcReduction="20000"/>
          </a:bodyPr>
          <a:lstStyle/>
          <a:p>
            <a:pPr>
              <a:defRPr/>
            </a:pPr>
            <a:r>
              <a:rPr lang="en-US" dirty="0"/>
              <a:t>CMOS integrated circuits are fabricated on and in silicon wafer. Shown are 51,100,150 and 200 mm diameter wafers. </a:t>
            </a:r>
            <a:endParaRPr lang="el-GR"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3050"/>
            <a:ext cx="8229600" cy="1144588"/>
          </a:xfrm>
        </p:spPr>
        <p:txBody>
          <a:bodyPr>
            <a:normAutofit fontScale="90000"/>
          </a:bodyPr>
          <a:lstStyle/>
          <a:p>
            <a:pPr eaLnBrk="1" fontAlgn="auto" hangingPunct="1">
              <a:spcAft>
                <a:spcPts val="0"/>
              </a:spcAft>
              <a:defRPr/>
            </a:pPr>
            <a:r>
              <a:rPr altLang="el-GR" dirty="0"/>
              <a:t>Διαστάσεις και απόδοση παραγωγής (</a:t>
            </a:r>
            <a:r>
              <a:rPr lang="en-US" altLang="el-GR" dirty="0"/>
              <a:t>yield</a:t>
            </a:r>
            <a:r>
              <a:rPr lang="en-US" altLang="el-GR" dirty="0" smtClean="0"/>
              <a:t>)</a:t>
            </a:r>
            <a:endParaRPr dirty="0"/>
          </a:p>
        </p:txBody>
      </p:sp>
      <p:pic>
        <p:nvPicPr>
          <p:cNvPr id="8" name="Θέση εικόνας 7" descr="3 σχέδια που αποτυπώνουν την επίδραση του μεγέθους της ψηφίδας στην απόδοση παραγωγής." title="Εικόνα 10"/>
          <p:cNvPicPr>
            <a:picLocks noGrp="1"/>
          </p:cNvPicPr>
          <p:nvPr>
            <p:ph type="pic" idx="1"/>
          </p:nvPr>
        </p:nvPicPr>
        <p:blipFill>
          <a:blip r:embed="rId3"/>
          <a:stretch>
            <a:fillRect/>
          </a:stretch>
        </p:blipFill>
        <p:spPr>
          <a:xfrm>
            <a:off x="457200" y="1731963"/>
            <a:ext cx="7621588" cy="2543175"/>
          </a:xfrm>
        </p:spPr>
      </p:pic>
      <p:sp>
        <p:nvSpPr>
          <p:cNvPr id="34820" name="Θέση κειμένου 5"/>
          <p:cNvSpPr>
            <a:spLocks noGrp="1"/>
          </p:cNvSpPr>
          <p:nvPr>
            <p:ph type="body" sz="half" idx="2"/>
            <p:custDataLst>
              <p:tags r:id="rId1"/>
            </p:custDataLst>
          </p:nvPr>
        </p:nvSpPr>
        <p:spPr>
          <a:xfrm>
            <a:off x="1692275" y="4616450"/>
            <a:ext cx="5486400" cy="1016000"/>
          </a:xfrm>
        </p:spPr>
        <p:txBody>
          <a:bodyPr/>
          <a:lstStyle/>
          <a:p>
            <a:pPr algn="ctr" eaLnBrk="1" hangingPunct="1"/>
            <a:r>
              <a:rPr lang="en-US" altLang="el-GR" smtClean="0"/>
              <a:t>Effect of die size on yield</a:t>
            </a:r>
            <a:endParaRPr lang="el-GR" altLang="el-GR"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Παράγοντες Αξιοποίησης Κυκλωμάτων </a:t>
            </a:r>
          </a:p>
        </p:txBody>
      </p:sp>
      <p:sp>
        <p:nvSpPr>
          <p:cNvPr id="35843" name="Rectangle 3"/>
          <p:cNvSpPr>
            <a:spLocks noGrp="1" noChangeArrowheads="1"/>
          </p:cNvSpPr>
          <p:nvPr>
            <p:ph idx="1"/>
          </p:nvPr>
        </p:nvSpPr>
        <p:spPr>
          <a:xfrm>
            <a:off x="463550" y="1557338"/>
            <a:ext cx="8229600" cy="4525962"/>
          </a:xfrm>
        </p:spPr>
        <p:txBody>
          <a:bodyPr/>
          <a:lstStyle/>
          <a:p>
            <a:pPr eaLnBrk="1" hangingPunct="1"/>
            <a:r>
              <a:rPr lang="el-GR" altLang="el-GR" smtClean="0"/>
              <a:t>Όγκος</a:t>
            </a:r>
          </a:p>
          <a:p>
            <a:pPr eaLnBrk="1" hangingPunct="1"/>
            <a:r>
              <a:rPr lang="el-GR" altLang="el-GR" smtClean="0"/>
              <a:t>Μάζα</a:t>
            </a:r>
          </a:p>
          <a:p>
            <a:pPr eaLnBrk="1" hangingPunct="1"/>
            <a:r>
              <a:rPr lang="el-GR" altLang="el-GR" smtClean="0"/>
              <a:t>Κόστος</a:t>
            </a:r>
          </a:p>
          <a:p>
            <a:pPr eaLnBrk="1" hangingPunct="1"/>
            <a:r>
              <a:rPr lang="el-GR" altLang="el-GR" smtClean="0"/>
              <a:t>Κατανάλωση</a:t>
            </a:r>
          </a:p>
          <a:p>
            <a:pPr eaLnBrk="1" hangingPunct="1"/>
            <a:r>
              <a:rPr lang="el-GR" altLang="el-GR" smtClean="0"/>
              <a:t>Αξιοπιστία</a:t>
            </a:r>
          </a:p>
          <a:p>
            <a:pPr eaLnBrk="1" hangingPunct="1"/>
            <a:endParaRPr lang="el-GR" altLang="el-GR" sz="24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noFill/>
        </p:spPr>
        <p:txBody>
          <a:bodyPr/>
          <a:lstStyle/>
          <a:p>
            <a:pPr eaLnBrk="1" hangingPunct="1"/>
            <a:r>
              <a:rPr lang="el-GR" altLang="el-GR" smtClean="0"/>
              <a:t>Ο νόμος του </a:t>
            </a:r>
            <a:r>
              <a:rPr lang="en-US" altLang="el-GR" smtClean="0"/>
              <a:t>Moore</a:t>
            </a:r>
          </a:p>
        </p:txBody>
      </p:sp>
      <p:sp>
        <p:nvSpPr>
          <p:cNvPr id="36867" name="Rectangle 7"/>
          <p:cNvSpPr>
            <a:spLocks noGrp="1" noChangeArrowheads="1"/>
          </p:cNvSpPr>
          <p:nvPr>
            <p:ph idx="1"/>
          </p:nvPr>
        </p:nvSpPr>
        <p:spPr>
          <a:xfrm>
            <a:off x="755650" y="2017713"/>
            <a:ext cx="8199438" cy="4114800"/>
          </a:xfrm>
        </p:spPr>
        <p:txBody>
          <a:bodyPr/>
          <a:lstStyle/>
          <a:p>
            <a:pPr eaLnBrk="1" hangingPunct="1"/>
            <a:r>
              <a:rPr lang="el-GR" altLang="el-GR" smtClean="0"/>
              <a:t>Το</a:t>
            </a:r>
            <a:r>
              <a:rPr lang="en-US" altLang="el-GR" smtClean="0"/>
              <a:t> 1965, </a:t>
            </a:r>
            <a:r>
              <a:rPr lang="el-GR" altLang="el-GR" smtClean="0"/>
              <a:t>ο </a:t>
            </a:r>
            <a:r>
              <a:rPr lang="en-US" altLang="el-GR" smtClean="0"/>
              <a:t>Gordon Moore </a:t>
            </a:r>
            <a:r>
              <a:rPr lang="el-GR" altLang="el-GR" smtClean="0"/>
              <a:t>παρατήρησε ότι ο αριθμός των τρανζίστορ στα ολοκληρωμένα κυκλώματα διπλασιαζόταν κάθε 1</a:t>
            </a:r>
            <a:r>
              <a:rPr lang="en-US" altLang="el-GR" smtClean="0"/>
              <a:t>8 </a:t>
            </a:r>
            <a:r>
              <a:rPr lang="el-GR" altLang="el-GR" smtClean="0"/>
              <a:t>με</a:t>
            </a:r>
            <a:r>
              <a:rPr lang="en-US" altLang="el-GR" smtClean="0"/>
              <a:t> 24 </a:t>
            </a:r>
            <a:r>
              <a:rPr lang="el-GR" altLang="el-GR" smtClean="0"/>
              <a:t>μήνες</a:t>
            </a:r>
            <a:r>
              <a:rPr lang="en-US" altLang="el-GR" smtClean="0"/>
              <a:t>. </a:t>
            </a:r>
          </a:p>
          <a:p>
            <a:pPr eaLnBrk="1" hangingPunct="1"/>
            <a:r>
              <a:rPr lang="el-GR" altLang="el-GR" smtClean="0"/>
              <a:t>Έκανε την πρόβλεψη ότι η τεχνολογία των ημιαγωγών θα διπλασιάζει τις επιδόσεις της κάθε 18 μήνες.</a:t>
            </a:r>
            <a:endParaRPr lang="en-US" altLang="el-GR"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Διάγραμα του νόμου του Moore απο το 1959 έως το 1975" title="Διάγραμμα 1"/>
          <p:cNvPicPr>
            <a:picLocks noGrp="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575050" y="1751013"/>
            <a:ext cx="5111750" cy="4221162"/>
          </a:xfrm>
          <a:noFill/>
        </p:spPr>
      </p:pic>
      <p:sp>
        <p:nvSpPr>
          <p:cNvPr id="37891" name="Θέση κειμένου 1"/>
          <p:cNvSpPr>
            <a:spLocks noGrp="1"/>
          </p:cNvSpPr>
          <p:nvPr>
            <p:ph type="body" sz="half" idx="2"/>
            <p:custDataLst>
              <p:tags r:id="rId1"/>
            </p:custDataLst>
          </p:nvPr>
        </p:nvSpPr>
        <p:spPr>
          <a:xfrm>
            <a:off x="457200" y="1557338"/>
            <a:ext cx="3008313" cy="4608512"/>
          </a:xfrm>
        </p:spPr>
        <p:txBody>
          <a:bodyPr/>
          <a:lstStyle/>
          <a:p>
            <a:pPr eaLnBrk="1" hangingPunct="1"/>
            <a:r>
              <a:rPr lang="en-US" altLang="el-GR" i="1" smtClean="0"/>
              <a:t>Electronics</a:t>
            </a:r>
            <a:r>
              <a:rPr lang="en-US" altLang="el-GR" smtClean="0"/>
              <a:t>, April 19, 1965.</a:t>
            </a:r>
          </a:p>
        </p:txBody>
      </p:sp>
      <p:sp>
        <p:nvSpPr>
          <p:cNvPr id="37892" name="Rectangle 6"/>
          <p:cNvSpPr>
            <a:spLocks noGrp="1" noChangeArrowheads="1"/>
          </p:cNvSpPr>
          <p:nvPr>
            <p:ph type="title"/>
            <p:custDataLst>
              <p:tags r:id="rId2"/>
            </p:custDataLst>
          </p:nvPr>
        </p:nvSpPr>
        <p:spPr>
          <a:xfrm>
            <a:off x="457200" y="273050"/>
            <a:ext cx="8229600" cy="1144588"/>
          </a:xfrm>
          <a:noFill/>
        </p:spPr>
        <p:txBody>
          <a:bodyPr/>
          <a:lstStyle/>
          <a:p>
            <a:pPr eaLnBrk="1" hangingPunct="1"/>
            <a:r>
              <a:rPr lang="en-US" altLang="el-GR" smtClean="0"/>
              <a:t>Moore’s Law</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noFill/>
        </p:spPr>
        <p:txBody>
          <a:bodyPr/>
          <a:lstStyle/>
          <a:p>
            <a:pPr eaLnBrk="1" hangingPunct="1"/>
            <a:r>
              <a:rPr lang="el-GR" altLang="el-GR" smtClean="0"/>
              <a:t>Εξέλιξη της πολυπλοκότητας</a:t>
            </a:r>
            <a:endParaRPr lang="en-US" altLang="el-GR" smtClean="0"/>
          </a:p>
        </p:txBody>
      </p:sp>
      <p:pic>
        <p:nvPicPr>
          <p:cNvPr id="34819" name="Picture 4" descr="Διάγραμμα εξέλιξης της πολυπλοκότητας των η/υ μεταξύ των ετών 1970-2010." title="Εικόνα 11"/>
          <p:cNvPicPr>
            <a:picLocks noGrp="1" noChangeAspect="1" noChangeArrowheads="1"/>
          </p:cNvPicPr>
          <p:nvPr>
            <p:ph idx="1"/>
          </p:nvPr>
        </p:nvPicPr>
        <p:blipFill>
          <a:blip r:embed="rId2"/>
          <a:srcRect/>
          <a:stretch>
            <a:fillRect/>
          </a:stretch>
        </p:blipFill>
        <p:spPr>
          <a:xfrm>
            <a:off x="2232025" y="1428750"/>
            <a:ext cx="4459288" cy="493395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noFill/>
        </p:spPr>
        <p:txBody>
          <a:bodyPr/>
          <a:lstStyle/>
          <a:p>
            <a:pPr eaLnBrk="1" hangingPunct="1"/>
            <a:r>
              <a:rPr lang="el-GR" altLang="el-GR" smtClean="0"/>
              <a:t>Αριθμός Τρανζίστορ</a:t>
            </a:r>
            <a:endParaRPr lang="en-US" altLang="el-GR" smtClean="0"/>
          </a:p>
        </p:txBody>
      </p:sp>
      <p:grpSp>
        <p:nvGrpSpPr>
          <p:cNvPr id="39939" name="Group 60" descr="Διάγραμμα που αναπαριστά των αρθμό τρανζίστορ ανα επεξεργαστή" title="Διάγραμμα 2"/>
          <p:cNvGrpSpPr>
            <a:grpSpLocks/>
          </p:cNvGrpSpPr>
          <p:nvPr/>
        </p:nvGrpSpPr>
        <p:grpSpPr bwMode="auto">
          <a:xfrm>
            <a:off x="642938" y="2000250"/>
            <a:ext cx="7858125" cy="4700588"/>
            <a:chOff x="317" y="960"/>
            <a:chExt cx="4951" cy="2961"/>
          </a:xfrm>
        </p:grpSpPr>
        <p:sp>
          <p:nvSpPr>
            <p:cNvPr id="39940" name="Line 61" descr="Διάγραμμα που αναπαριστά των αρθμό τρανζίστορ ανα επεξεργαστή"/>
            <p:cNvSpPr>
              <a:spLocks noChangeShapeType="1"/>
            </p:cNvSpPr>
            <p:nvPr/>
          </p:nvSpPr>
          <p:spPr bwMode="auto">
            <a:xfrm>
              <a:off x="1214" y="1402"/>
              <a:ext cx="0" cy="206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1" name="Line 62" descr="[DECORATIVE]"/>
            <p:cNvSpPr>
              <a:spLocks noChangeShapeType="1"/>
            </p:cNvSpPr>
            <p:nvPr/>
          </p:nvSpPr>
          <p:spPr bwMode="auto">
            <a:xfrm>
              <a:off x="1146" y="3386"/>
              <a:ext cx="398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2" name="Line 63" descr="[DECORATIVE]"/>
            <p:cNvSpPr>
              <a:spLocks noChangeShapeType="1"/>
            </p:cNvSpPr>
            <p:nvPr/>
          </p:nvSpPr>
          <p:spPr bwMode="auto">
            <a:xfrm flipH="1">
              <a:off x="1143" y="1409"/>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3" name="Line 64" descr="[DECORATIVE]"/>
            <p:cNvSpPr>
              <a:spLocks noChangeShapeType="1"/>
            </p:cNvSpPr>
            <p:nvPr/>
          </p:nvSpPr>
          <p:spPr bwMode="auto">
            <a:xfrm flipH="1">
              <a:off x="1143" y="1719"/>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4" name="Line 65" descr="[DECORATIVE]"/>
            <p:cNvSpPr>
              <a:spLocks noChangeShapeType="1"/>
            </p:cNvSpPr>
            <p:nvPr/>
          </p:nvSpPr>
          <p:spPr bwMode="auto">
            <a:xfrm flipH="1">
              <a:off x="1143" y="2061"/>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5" name="Line 66" descr="[DECORATIVE]"/>
            <p:cNvSpPr>
              <a:spLocks noChangeShapeType="1"/>
            </p:cNvSpPr>
            <p:nvPr/>
          </p:nvSpPr>
          <p:spPr bwMode="auto">
            <a:xfrm flipH="1">
              <a:off x="1149" y="2385"/>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6" name="Line 67" descr="[DECORATIVE]"/>
            <p:cNvSpPr>
              <a:spLocks noChangeShapeType="1"/>
            </p:cNvSpPr>
            <p:nvPr/>
          </p:nvSpPr>
          <p:spPr bwMode="auto">
            <a:xfrm flipH="1">
              <a:off x="1149" y="2727"/>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7" name="Line 68" descr="[DECORATIVE]"/>
            <p:cNvSpPr>
              <a:spLocks noChangeShapeType="1"/>
            </p:cNvSpPr>
            <p:nvPr/>
          </p:nvSpPr>
          <p:spPr bwMode="auto">
            <a:xfrm flipH="1">
              <a:off x="1149" y="3057"/>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8" name="Line 69" descr="[DECORATIVE]"/>
            <p:cNvSpPr>
              <a:spLocks noChangeShapeType="1"/>
            </p:cNvSpPr>
            <p:nvPr/>
          </p:nvSpPr>
          <p:spPr bwMode="auto">
            <a:xfrm>
              <a:off x="2186"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49" name="Line 70" descr="[DECORATIVE]"/>
            <p:cNvSpPr>
              <a:spLocks noChangeShapeType="1"/>
            </p:cNvSpPr>
            <p:nvPr/>
          </p:nvSpPr>
          <p:spPr bwMode="auto">
            <a:xfrm>
              <a:off x="1694"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0" name="Line 71" descr="[DECORATIVE]"/>
            <p:cNvSpPr>
              <a:spLocks noChangeShapeType="1"/>
            </p:cNvSpPr>
            <p:nvPr/>
          </p:nvSpPr>
          <p:spPr bwMode="auto">
            <a:xfrm>
              <a:off x="3170"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1" name="Line 72" descr="[DECORATIVE]"/>
            <p:cNvSpPr>
              <a:spLocks noChangeShapeType="1"/>
            </p:cNvSpPr>
            <p:nvPr/>
          </p:nvSpPr>
          <p:spPr bwMode="auto">
            <a:xfrm>
              <a:off x="2678"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2" name="Line 73" descr="[DECORATIVE]"/>
            <p:cNvSpPr>
              <a:spLocks noChangeShapeType="1"/>
            </p:cNvSpPr>
            <p:nvPr/>
          </p:nvSpPr>
          <p:spPr bwMode="auto">
            <a:xfrm>
              <a:off x="4142"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3" name="Line 74" descr="[DECORATIVE]"/>
            <p:cNvSpPr>
              <a:spLocks noChangeShapeType="1"/>
            </p:cNvSpPr>
            <p:nvPr/>
          </p:nvSpPr>
          <p:spPr bwMode="auto">
            <a:xfrm>
              <a:off x="3650"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4" name="Line 75" descr="[DECORATIVE]"/>
            <p:cNvSpPr>
              <a:spLocks noChangeShapeType="1"/>
            </p:cNvSpPr>
            <p:nvPr/>
          </p:nvSpPr>
          <p:spPr bwMode="auto">
            <a:xfrm>
              <a:off x="5136"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5" name="Line 76" descr="[DECORATIVE]"/>
            <p:cNvSpPr>
              <a:spLocks noChangeShapeType="1"/>
            </p:cNvSpPr>
            <p:nvPr/>
          </p:nvSpPr>
          <p:spPr bwMode="auto">
            <a:xfrm>
              <a:off x="4630" y="3380"/>
              <a:ext cx="0" cy="6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39956" name="Oval 77" descr="[DECORATIVE]"/>
            <p:cNvSpPr>
              <a:spLocks noChangeArrowheads="1"/>
            </p:cNvSpPr>
            <p:nvPr/>
          </p:nvSpPr>
          <p:spPr bwMode="auto">
            <a:xfrm>
              <a:off x="1445" y="2852"/>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57" name="Oval 78" descr="[DECORATIVE]"/>
            <p:cNvSpPr>
              <a:spLocks noChangeArrowheads="1"/>
            </p:cNvSpPr>
            <p:nvPr/>
          </p:nvSpPr>
          <p:spPr bwMode="auto">
            <a:xfrm>
              <a:off x="1823" y="2639"/>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58" name="Oval 79" descr="[DECORATIVE]"/>
            <p:cNvSpPr>
              <a:spLocks noChangeArrowheads="1"/>
            </p:cNvSpPr>
            <p:nvPr/>
          </p:nvSpPr>
          <p:spPr bwMode="auto">
            <a:xfrm>
              <a:off x="2114" y="2512"/>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59" name="Oval 80" descr="[DECORATIVE]"/>
            <p:cNvSpPr>
              <a:spLocks noChangeArrowheads="1"/>
            </p:cNvSpPr>
            <p:nvPr/>
          </p:nvSpPr>
          <p:spPr bwMode="auto">
            <a:xfrm>
              <a:off x="2505" y="2312"/>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60" name="Oval 81" descr="[DECORATIVE]"/>
            <p:cNvSpPr>
              <a:spLocks noChangeArrowheads="1"/>
            </p:cNvSpPr>
            <p:nvPr/>
          </p:nvSpPr>
          <p:spPr bwMode="auto">
            <a:xfrm>
              <a:off x="2913" y="2167"/>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61" name="Oval 82" descr="[DECORATIVE]"/>
            <p:cNvSpPr>
              <a:spLocks noChangeArrowheads="1"/>
            </p:cNvSpPr>
            <p:nvPr/>
          </p:nvSpPr>
          <p:spPr bwMode="auto">
            <a:xfrm>
              <a:off x="3105" y="2103"/>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62" name="Line 83" descr="[DECORATIVE]"/>
            <p:cNvSpPr>
              <a:spLocks noChangeShapeType="1"/>
            </p:cNvSpPr>
            <p:nvPr/>
          </p:nvSpPr>
          <p:spPr bwMode="auto">
            <a:xfrm flipV="1">
              <a:off x="1316" y="1101"/>
              <a:ext cx="3952" cy="189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l-GR"/>
            </a:p>
          </p:txBody>
        </p:sp>
        <p:sp>
          <p:nvSpPr>
            <p:cNvPr id="39963" name="Rectangle 84" descr="[DECORATIVE]"/>
            <p:cNvSpPr>
              <a:spLocks noChangeArrowheads="1"/>
            </p:cNvSpPr>
            <p:nvPr>
              <p:custDataLst>
                <p:tags r:id="rId2"/>
              </p:custDataLst>
            </p:nvPr>
          </p:nvSpPr>
          <p:spPr bwMode="auto">
            <a:xfrm>
              <a:off x="317" y="1263"/>
              <a:ext cx="8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1,000,000</a:t>
              </a:r>
            </a:p>
          </p:txBody>
        </p:sp>
        <p:sp>
          <p:nvSpPr>
            <p:cNvPr id="39964" name="Rectangle 85" descr="[DECORATIVE]"/>
            <p:cNvSpPr>
              <a:spLocks noChangeArrowheads="1"/>
            </p:cNvSpPr>
            <p:nvPr>
              <p:custDataLst>
                <p:tags r:id="rId3"/>
              </p:custDataLst>
            </p:nvPr>
          </p:nvSpPr>
          <p:spPr bwMode="auto">
            <a:xfrm>
              <a:off x="451" y="1590"/>
              <a:ext cx="6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100,000</a:t>
              </a:r>
            </a:p>
          </p:txBody>
        </p:sp>
        <p:sp>
          <p:nvSpPr>
            <p:cNvPr id="39965" name="Rectangle 86" descr="[DECORATIVE]"/>
            <p:cNvSpPr>
              <a:spLocks noChangeArrowheads="1"/>
            </p:cNvSpPr>
            <p:nvPr>
              <p:custDataLst>
                <p:tags r:id="rId4"/>
              </p:custDataLst>
            </p:nvPr>
          </p:nvSpPr>
          <p:spPr bwMode="auto">
            <a:xfrm>
              <a:off x="540" y="1940"/>
              <a:ext cx="6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10,000</a:t>
              </a:r>
            </a:p>
          </p:txBody>
        </p:sp>
        <p:sp>
          <p:nvSpPr>
            <p:cNvPr id="39966" name="Rectangle 87" descr="[DECORATIVE]"/>
            <p:cNvSpPr>
              <a:spLocks noChangeArrowheads="1"/>
            </p:cNvSpPr>
            <p:nvPr>
              <p:custDataLst>
                <p:tags r:id="rId5"/>
              </p:custDataLst>
            </p:nvPr>
          </p:nvSpPr>
          <p:spPr bwMode="auto">
            <a:xfrm>
              <a:off x="626" y="2257"/>
              <a:ext cx="5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1,000</a:t>
              </a:r>
            </a:p>
          </p:txBody>
        </p:sp>
        <p:sp>
          <p:nvSpPr>
            <p:cNvPr id="39967" name="Rectangle 88" descr="[DECORATIVE]"/>
            <p:cNvSpPr>
              <a:spLocks noChangeArrowheads="1"/>
            </p:cNvSpPr>
            <p:nvPr>
              <p:custDataLst>
                <p:tags r:id="rId6"/>
              </p:custDataLst>
            </p:nvPr>
          </p:nvSpPr>
          <p:spPr bwMode="auto">
            <a:xfrm>
              <a:off x="851" y="293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10</a:t>
              </a:r>
            </a:p>
          </p:txBody>
        </p:sp>
        <p:sp>
          <p:nvSpPr>
            <p:cNvPr id="39968" name="Rectangle 89" descr="[DECORATIVE]"/>
            <p:cNvSpPr>
              <a:spLocks noChangeArrowheads="1"/>
            </p:cNvSpPr>
            <p:nvPr>
              <p:custDataLst>
                <p:tags r:id="rId7"/>
              </p:custDataLst>
            </p:nvPr>
          </p:nvSpPr>
          <p:spPr bwMode="auto">
            <a:xfrm>
              <a:off x="762" y="2599"/>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100</a:t>
              </a:r>
            </a:p>
          </p:txBody>
        </p:sp>
        <p:sp>
          <p:nvSpPr>
            <p:cNvPr id="39969" name="Rectangle 90" descr="[DECORATIVE]"/>
            <p:cNvSpPr>
              <a:spLocks noChangeArrowheads="1"/>
            </p:cNvSpPr>
            <p:nvPr>
              <p:custDataLst>
                <p:tags r:id="rId8"/>
              </p:custDataLst>
            </p:nvPr>
          </p:nvSpPr>
          <p:spPr bwMode="auto">
            <a:xfrm>
              <a:off x="940" y="326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a:t>
              </a:r>
            </a:p>
          </p:txBody>
        </p:sp>
        <p:sp>
          <p:nvSpPr>
            <p:cNvPr id="39970" name="Rectangle 91" descr="[DECORATIVE]"/>
            <p:cNvSpPr>
              <a:spLocks noChangeArrowheads="1"/>
            </p:cNvSpPr>
            <p:nvPr>
              <p:custDataLst>
                <p:tags r:id="rId9"/>
              </p:custDataLst>
            </p:nvPr>
          </p:nvSpPr>
          <p:spPr bwMode="auto">
            <a:xfrm>
              <a:off x="971" y="3455"/>
              <a:ext cx="4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1975</a:t>
              </a:r>
            </a:p>
          </p:txBody>
        </p:sp>
        <p:sp>
          <p:nvSpPr>
            <p:cNvPr id="39971" name="Rectangle 92" descr="[DECORATIVE]"/>
            <p:cNvSpPr>
              <a:spLocks noChangeArrowheads="1"/>
            </p:cNvSpPr>
            <p:nvPr>
              <p:custDataLst>
                <p:tags r:id="rId10"/>
              </p:custDataLst>
            </p:nvPr>
          </p:nvSpPr>
          <p:spPr bwMode="auto">
            <a:xfrm>
              <a:off x="1458" y="3455"/>
              <a:ext cx="4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1980</a:t>
              </a:r>
            </a:p>
          </p:txBody>
        </p:sp>
        <p:sp>
          <p:nvSpPr>
            <p:cNvPr id="39972" name="Rectangle 93" descr="[DECORATIVE]"/>
            <p:cNvSpPr>
              <a:spLocks noChangeArrowheads="1"/>
            </p:cNvSpPr>
            <p:nvPr/>
          </p:nvSpPr>
          <p:spPr bwMode="auto">
            <a:xfrm>
              <a:off x="1965" y="3455"/>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altLang="el-GR" sz="2000" b="1">
                  <a:latin typeface="Arial" panose="020B0604020202020204" pitchFamily="34" charset="0"/>
                </a:rPr>
                <a:t>1985</a:t>
              </a:r>
            </a:p>
          </p:txBody>
        </p:sp>
        <p:sp>
          <p:nvSpPr>
            <p:cNvPr id="39973" name="Rectangle 94" descr="[DECORATIVE]"/>
            <p:cNvSpPr>
              <a:spLocks noChangeArrowheads="1"/>
            </p:cNvSpPr>
            <p:nvPr/>
          </p:nvSpPr>
          <p:spPr bwMode="auto">
            <a:xfrm>
              <a:off x="2437" y="3455"/>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altLang="el-GR" sz="2000" b="1">
                  <a:latin typeface="Arial" panose="020B0604020202020204" pitchFamily="34" charset="0"/>
                </a:rPr>
                <a:t>1990</a:t>
              </a:r>
            </a:p>
          </p:txBody>
        </p:sp>
        <p:sp>
          <p:nvSpPr>
            <p:cNvPr id="39974" name="Rectangle 95" descr="[DECORATIVE]"/>
            <p:cNvSpPr>
              <a:spLocks noChangeArrowheads="1"/>
            </p:cNvSpPr>
            <p:nvPr/>
          </p:nvSpPr>
          <p:spPr bwMode="auto">
            <a:xfrm>
              <a:off x="2928" y="3455"/>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altLang="el-GR" sz="2000" b="1">
                  <a:latin typeface="Arial" panose="020B0604020202020204" pitchFamily="34" charset="0"/>
                </a:rPr>
                <a:t>1995</a:t>
              </a:r>
            </a:p>
          </p:txBody>
        </p:sp>
        <p:sp>
          <p:nvSpPr>
            <p:cNvPr id="39975" name="Rectangle 96" descr="[DECORATIVE]"/>
            <p:cNvSpPr>
              <a:spLocks noChangeArrowheads="1"/>
            </p:cNvSpPr>
            <p:nvPr/>
          </p:nvSpPr>
          <p:spPr bwMode="auto">
            <a:xfrm>
              <a:off x="3410" y="3455"/>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altLang="el-GR" sz="2000" b="1">
                  <a:latin typeface="Arial" panose="020B0604020202020204" pitchFamily="34" charset="0"/>
                </a:rPr>
                <a:t>2000</a:t>
              </a:r>
            </a:p>
          </p:txBody>
        </p:sp>
        <p:sp>
          <p:nvSpPr>
            <p:cNvPr id="39976" name="Rectangle 97" descr="[DECORATIVE]"/>
            <p:cNvSpPr>
              <a:spLocks noChangeArrowheads="1"/>
            </p:cNvSpPr>
            <p:nvPr/>
          </p:nvSpPr>
          <p:spPr bwMode="auto">
            <a:xfrm>
              <a:off x="3918" y="3455"/>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altLang="el-GR" sz="2000" b="1">
                  <a:latin typeface="Arial" panose="020B0604020202020204" pitchFamily="34" charset="0"/>
                </a:rPr>
                <a:t>2005</a:t>
              </a:r>
            </a:p>
          </p:txBody>
        </p:sp>
        <p:sp>
          <p:nvSpPr>
            <p:cNvPr id="39977" name="Rectangle 98" descr="[DECORATIVE]"/>
            <p:cNvSpPr>
              <a:spLocks noChangeArrowheads="1"/>
            </p:cNvSpPr>
            <p:nvPr/>
          </p:nvSpPr>
          <p:spPr bwMode="auto">
            <a:xfrm>
              <a:off x="4382" y="3455"/>
              <a:ext cx="4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altLang="el-GR" sz="2000" b="1">
                  <a:latin typeface="Arial" panose="020B0604020202020204" pitchFamily="34" charset="0"/>
                </a:rPr>
                <a:t>2010</a:t>
              </a:r>
            </a:p>
          </p:txBody>
        </p:sp>
        <p:sp>
          <p:nvSpPr>
            <p:cNvPr id="39978" name="Rectangle 99" descr="[DECORATIVE]"/>
            <p:cNvSpPr>
              <a:spLocks noChangeArrowheads="1"/>
            </p:cNvSpPr>
            <p:nvPr>
              <p:custDataLst>
                <p:tags r:id="rId11"/>
              </p:custDataLst>
            </p:nvPr>
          </p:nvSpPr>
          <p:spPr bwMode="auto">
            <a:xfrm>
              <a:off x="1499" y="2925"/>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1800" b="1">
                  <a:latin typeface="Arial" panose="020B0604020202020204" pitchFamily="34" charset="0"/>
                </a:rPr>
                <a:t>8086</a:t>
              </a:r>
            </a:p>
          </p:txBody>
        </p:sp>
        <p:sp>
          <p:nvSpPr>
            <p:cNvPr id="39979" name="Rectangle 100" descr="[DECORATIVE]"/>
            <p:cNvSpPr>
              <a:spLocks noChangeArrowheads="1"/>
            </p:cNvSpPr>
            <p:nvPr>
              <p:custDataLst>
                <p:tags r:id="rId12"/>
              </p:custDataLst>
            </p:nvPr>
          </p:nvSpPr>
          <p:spPr bwMode="auto">
            <a:xfrm>
              <a:off x="1853" y="2703"/>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1800" b="1">
                  <a:latin typeface="Arial" panose="020B0604020202020204" pitchFamily="34" charset="0"/>
                </a:rPr>
                <a:t>80286</a:t>
              </a:r>
            </a:p>
          </p:txBody>
        </p:sp>
        <p:sp>
          <p:nvSpPr>
            <p:cNvPr id="39980" name="Rectangle 101" descr="[DECORATIVE]"/>
            <p:cNvSpPr>
              <a:spLocks noChangeArrowheads="1"/>
            </p:cNvSpPr>
            <p:nvPr>
              <p:custDataLst>
                <p:tags r:id="rId13"/>
              </p:custDataLst>
            </p:nvPr>
          </p:nvSpPr>
          <p:spPr bwMode="auto">
            <a:xfrm>
              <a:off x="2176" y="2548"/>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1800" b="1">
                  <a:latin typeface="Arial" panose="020B0604020202020204" pitchFamily="34" charset="0"/>
                </a:rPr>
                <a:t>i386</a:t>
              </a:r>
            </a:p>
          </p:txBody>
        </p:sp>
        <p:sp>
          <p:nvSpPr>
            <p:cNvPr id="39981" name="Rectangle 102" descr="[DECORATIVE]"/>
            <p:cNvSpPr>
              <a:spLocks noChangeArrowheads="1"/>
            </p:cNvSpPr>
            <p:nvPr>
              <p:custDataLst>
                <p:tags r:id="rId14"/>
              </p:custDataLst>
            </p:nvPr>
          </p:nvSpPr>
          <p:spPr bwMode="auto">
            <a:xfrm>
              <a:off x="2467" y="2400"/>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1800" b="1">
                  <a:latin typeface="Arial" panose="020B0604020202020204" pitchFamily="34" charset="0"/>
                </a:rPr>
                <a:t>i486</a:t>
              </a:r>
            </a:p>
          </p:txBody>
        </p:sp>
        <p:sp>
          <p:nvSpPr>
            <p:cNvPr id="39982" name="Rectangle 103" descr="[DECORATIVE]"/>
            <p:cNvSpPr>
              <a:spLocks noChangeArrowheads="1"/>
            </p:cNvSpPr>
            <p:nvPr>
              <p:custDataLst>
                <p:tags r:id="rId15"/>
              </p:custDataLst>
            </p:nvPr>
          </p:nvSpPr>
          <p:spPr bwMode="auto">
            <a:xfrm>
              <a:off x="2766" y="2271"/>
              <a:ext cx="7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1800" b="1">
                  <a:latin typeface="Arial" panose="020B0604020202020204" pitchFamily="34" charset="0"/>
                </a:rPr>
                <a:t>Pentium</a:t>
              </a:r>
              <a:r>
                <a:rPr lang="en-US" altLang="el-GR" sz="1800" b="1" baseline="30000">
                  <a:latin typeface="Arial" panose="020B0604020202020204" pitchFamily="34" charset="0"/>
                </a:rPr>
                <a:t>®</a:t>
              </a:r>
              <a:endParaRPr lang="en-US" altLang="el-GR" sz="1800" b="1">
                <a:latin typeface="Arial" panose="020B0604020202020204" pitchFamily="34" charset="0"/>
              </a:endParaRPr>
            </a:p>
          </p:txBody>
        </p:sp>
        <p:sp>
          <p:nvSpPr>
            <p:cNvPr id="39983" name="Rectangle 104" descr="[DECORATIVE]"/>
            <p:cNvSpPr>
              <a:spLocks noChangeArrowheads="1"/>
            </p:cNvSpPr>
            <p:nvPr>
              <p:custDataLst>
                <p:tags r:id="rId16"/>
              </p:custDataLst>
            </p:nvPr>
          </p:nvSpPr>
          <p:spPr bwMode="auto">
            <a:xfrm>
              <a:off x="3184" y="2112"/>
              <a:ext cx="10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1800" b="1">
                  <a:latin typeface="Arial" panose="020B0604020202020204" pitchFamily="34" charset="0"/>
                </a:rPr>
                <a:t>Pentium</a:t>
              </a:r>
              <a:r>
                <a:rPr lang="en-US" altLang="el-GR" sz="1800" b="1" baseline="30000">
                  <a:latin typeface="Arial" panose="020B0604020202020204" pitchFamily="34" charset="0"/>
                </a:rPr>
                <a:t>®</a:t>
              </a:r>
              <a:r>
                <a:rPr lang="en-US" altLang="el-GR" sz="1800" b="1">
                  <a:latin typeface="Arial" panose="020B0604020202020204" pitchFamily="34" charset="0"/>
                </a:rPr>
                <a:t> Pro</a:t>
              </a:r>
            </a:p>
          </p:txBody>
        </p:sp>
        <p:sp>
          <p:nvSpPr>
            <p:cNvPr id="39984" name="Rectangle 105" descr="[DECORATIVE]"/>
            <p:cNvSpPr>
              <a:spLocks noChangeArrowheads="1"/>
            </p:cNvSpPr>
            <p:nvPr>
              <p:custDataLst>
                <p:tags r:id="rId17"/>
              </p:custDataLst>
            </p:nvPr>
          </p:nvSpPr>
          <p:spPr bwMode="auto">
            <a:xfrm>
              <a:off x="1105" y="1073"/>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000" b="1">
                  <a:latin typeface="Arial" panose="020B0604020202020204" pitchFamily="34" charset="0"/>
                </a:rPr>
                <a:t>K</a:t>
              </a:r>
            </a:p>
          </p:txBody>
        </p:sp>
        <p:sp>
          <p:nvSpPr>
            <p:cNvPr id="59498" name="Rectangle 106" descr="[DECORATIVE]"/>
            <p:cNvSpPr>
              <a:spLocks noChangeArrowheads="1"/>
            </p:cNvSpPr>
            <p:nvPr>
              <p:custDataLst>
                <p:tags r:id="rId18"/>
              </p:custDataLst>
            </p:nvPr>
          </p:nvSpPr>
          <p:spPr bwMode="auto">
            <a:xfrm>
              <a:off x="3238" y="960"/>
              <a:ext cx="1378" cy="450"/>
            </a:xfrm>
            <a:prstGeom prst="rect">
              <a:avLst/>
            </a:prstGeom>
            <a:noFill/>
            <a:ln w="9525">
              <a:noFill/>
              <a:miter lim="800000"/>
              <a:headEnd/>
              <a:tailEnd/>
            </a:ln>
            <a:effectLst/>
          </p:spPr>
          <p:txBody>
            <a:bodyPr lIns="92075" tIns="46038" rIns="92075" bIns="46038">
              <a:spAutoFit/>
            </a:bodyPr>
            <a:lstStyle/>
            <a:p>
              <a:pPr algn="ctr">
                <a:lnSpc>
                  <a:spcPct val="85000"/>
                </a:lnSpc>
                <a:defRPr/>
              </a:pPr>
              <a:r>
                <a:rPr lang="en-US" sz="2400" b="1" dirty="0">
                  <a:solidFill>
                    <a:schemeClr val="tx2"/>
                  </a:solidFill>
                  <a:effectLst>
                    <a:outerShdw blurRad="38100" dist="38100" dir="2700000" algn="tl">
                      <a:srgbClr val="C0C0C0"/>
                    </a:outerShdw>
                  </a:effectLst>
                  <a:latin typeface="Arial" charset="0"/>
                </a:rPr>
                <a:t>1 Billion Transistors</a:t>
              </a:r>
            </a:p>
          </p:txBody>
        </p:sp>
        <p:sp>
          <p:nvSpPr>
            <p:cNvPr id="39986" name="AutoShape 107" descr="[DECORATIVE]"/>
            <p:cNvSpPr>
              <a:spLocks noChangeArrowheads="1"/>
            </p:cNvSpPr>
            <p:nvPr/>
          </p:nvSpPr>
          <p:spPr bwMode="auto">
            <a:xfrm>
              <a:off x="4548" y="1289"/>
              <a:ext cx="237" cy="229"/>
            </a:xfrm>
            <a:prstGeom prst="star16">
              <a:avLst>
                <a:gd name="adj" fmla="val 37500"/>
              </a:avLst>
            </a:prstGeom>
            <a:solidFill>
              <a:schemeClr val="tx2"/>
            </a:solidFill>
            <a:ln w="12700">
              <a:solidFill>
                <a:schemeClr val="tx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59500" name="Rectangle 108" descr="[DECORATIVE]"/>
            <p:cNvSpPr>
              <a:spLocks noChangeArrowheads="1"/>
            </p:cNvSpPr>
            <p:nvPr>
              <p:custDataLst>
                <p:tags r:id="rId19"/>
              </p:custDataLst>
            </p:nvPr>
          </p:nvSpPr>
          <p:spPr bwMode="auto">
            <a:xfrm>
              <a:off x="4328" y="3105"/>
              <a:ext cx="927" cy="212"/>
            </a:xfrm>
            <a:prstGeom prst="rect">
              <a:avLst/>
            </a:prstGeom>
            <a:noFill/>
            <a:ln w="9525">
              <a:noFill/>
              <a:miter lim="800000"/>
              <a:headEnd/>
              <a:tailEnd/>
            </a:ln>
            <a:effectLst/>
          </p:spPr>
          <p:txBody>
            <a:bodyPr wrap="none" lIns="92075" tIns="46038" rIns="92075" bIns="46038">
              <a:spAutoFit/>
            </a:bodyPr>
            <a:lstStyle/>
            <a:p>
              <a:pPr>
                <a:defRPr/>
              </a:pPr>
              <a:r>
                <a:rPr lang="en-US" sz="1600" b="1" dirty="0">
                  <a:effectLst>
                    <a:outerShdw blurRad="38100" dist="38100" dir="2700000" algn="tl">
                      <a:srgbClr val="C0C0C0"/>
                    </a:outerShdw>
                  </a:effectLst>
                  <a:latin typeface="Arial" charset="0"/>
                </a:rPr>
                <a:t>Source:  Intel</a:t>
              </a:r>
            </a:p>
          </p:txBody>
        </p:sp>
        <p:sp>
          <p:nvSpPr>
            <p:cNvPr id="59501" name="Rectangle 109" descr="[DECORATIVE]"/>
            <p:cNvSpPr>
              <a:spLocks noChangeArrowheads="1"/>
            </p:cNvSpPr>
            <p:nvPr>
              <p:custDataLst>
                <p:tags r:id="rId20"/>
              </p:custDataLst>
            </p:nvPr>
          </p:nvSpPr>
          <p:spPr bwMode="auto">
            <a:xfrm>
              <a:off x="3286" y="3690"/>
              <a:ext cx="772" cy="231"/>
            </a:xfrm>
            <a:prstGeom prst="rect">
              <a:avLst/>
            </a:prstGeom>
            <a:noFill/>
            <a:ln w="9525">
              <a:noFill/>
              <a:miter lim="800000"/>
              <a:headEnd/>
              <a:tailEnd/>
            </a:ln>
            <a:effectLst/>
          </p:spPr>
          <p:txBody>
            <a:bodyPr wrap="none" lIns="92075" tIns="46038" rIns="92075" bIns="46038">
              <a:spAutoFit/>
            </a:bodyPr>
            <a:lstStyle/>
            <a:p>
              <a:pPr>
                <a:defRPr/>
              </a:pPr>
              <a:r>
                <a:rPr lang="en-US" b="1" dirty="0">
                  <a:effectLst>
                    <a:outerShdw blurRad="38100" dist="38100" dir="2700000" algn="tl">
                      <a:srgbClr val="C0C0C0"/>
                    </a:outerShdw>
                  </a:effectLst>
                  <a:latin typeface="Arial" charset="0"/>
                </a:rPr>
                <a:t>Projected</a:t>
              </a:r>
            </a:p>
          </p:txBody>
        </p:sp>
        <p:sp>
          <p:nvSpPr>
            <p:cNvPr id="39989" name="Line 110" descr="[DECORATIVE]"/>
            <p:cNvSpPr>
              <a:spLocks noChangeShapeType="1"/>
            </p:cNvSpPr>
            <p:nvPr/>
          </p:nvSpPr>
          <p:spPr bwMode="auto">
            <a:xfrm>
              <a:off x="4058" y="3792"/>
              <a:ext cx="1087"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l-GR"/>
            </a:p>
          </p:txBody>
        </p:sp>
        <p:sp>
          <p:nvSpPr>
            <p:cNvPr id="39990" name="Oval 111" descr="[DECORATIVE]"/>
            <p:cNvSpPr>
              <a:spLocks noChangeArrowheads="1"/>
            </p:cNvSpPr>
            <p:nvPr/>
          </p:nvSpPr>
          <p:spPr bwMode="auto">
            <a:xfrm>
              <a:off x="3332" y="2019"/>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91" name="Oval 112" descr="[DECORATIVE]"/>
            <p:cNvSpPr>
              <a:spLocks noChangeArrowheads="1"/>
            </p:cNvSpPr>
            <p:nvPr/>
          </p:nvSpPr>
          <p:spPr bwMode="auto">
            <a:xfrm>
              <a:off x="3519" y="1899"/>
              <a:ext cx="110" cy="110"/>
            </a:xfrm>
            <a:prstGeom prst="ellipse">
              <a:avLst/>
            </a:prstGeom>
            <a:solidFill>
              <a:schemeClr val="tx2"/>
            </a:solidFill>
            <a:ln w="12700">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9992" name="Rectangle 113" descr="[DECORATIVE]"/>
            <p:cNvSpPr>
              <a:spLocks noChangeArrowheads="1"/>
            </p:cNvSpPr>
            <p:nvPr>
              <p:custDataLst>
                <p:tags r:id="rId21"/>
              </p:custDataLst>
            </p:nvPr>
          </p:nvSpPr>
          <p:spPr bwMode="auto">
            <a:xfrm>
              <a:off x="3509" y="1969"/>
              <a:ext cx="9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800" b="1">
                  <a:latin typeface="Arial" panose="020B0604020202020204" pitchFamily="34" charset="0"/>
                </a:rPr>
                <a:t>Pentium</a:t>
              </a:r>
              <a:r>
                <a:rPr lang="en-US" altLang="el-GR" sz="1800" b="1" baseline="30000">
                  <a:latin typeface="Arial" panose="020B0604020202020204" pitchFamily="34" charset="0"/>
                </a:rPr>
                <a:t>® </a:t>
              </a:r>
              <a:r>
                <a:rPr lang="en-US" altLang="el-GR" sz="1800" b="1">
                  <a:latin typeface="Arial" panose="020B0604020202020204" pitchFamily="34" charset="0"/>
                </a:rPr>
                <a:t>II</a:t>
              </a:r>
              <a:endParaRPr lang="en-US" altLang="el-GR" sz="1800" b="1" baseline="30000">
                <a:latin typeface="Arial" panose="020B0604020202020204" pitchFamily="34" charset="0"/>
              </a:endParaRPr>
            </a:p>
          </p:txBody>
        </p:sp>
        <p:sp>
          <p:nvSpPr>
            <p:cNvPr id="39993" name="Rectangle 114" descr="[DECORATIVE]"/>
            <p:cNvSpPr>
              <a:spLocks noChangeArrowheads="1"/>
            </p:cNvSpPr>
            <p:nvPr>
              <p:custDataLst>
                <p:tags r:id="rId22"/>
              </p:custDataLst>
            </p:nvPr>
          </p:nvSpPr>
          <p:spPr bwMode="auto">
            <a:xfrm>
              <a:off x="3683" y="1799"/>
              <a:ext cx="9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800" b="1">
                  <a:latin typeface="Arial" panose="020B0604020202020204" pitchFamily="34" charset="0"/>
                </a:rPr>
                <a:t>Pentium</a:t>
              </a:r>
              <a:r>
                <a:rPr lang="en-US" altLang="el-GR" sz="1800" b="1" baseline="30000">
                  <a:latin typeface="Arial" panose="020B0604020202020204" pitchFamily="34" charset="0"/>
                </a:rPr>
                <a:t>® </a:t>
              </a:r>
              <a:r>
                <a:rPr lang="en-US" altLang="el-GR" sz="1800" b="1">
                  <a:latin typeface="Arial" panose="020B0604020202020204" pitchFamily="34" charset="0"/>
                </a:rPr>
                <a:t>III</a:t>
              </a:r>
              <a:endParaRPr lang="en-US" altLang="el-GR" sz="1800" b="1" baseline="30000">
                <a:latin typeface="Arial" panose="020B0604020202020204" pitchFamily="34" charset="0"/>
              </a:endParaRPr>
            </a:p>
          </p:txBody>
        </p:sp>
      </p:gr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rtlCol="0">
            <a:normAutofit fontScale="90000"/>
          </a:bodyPr>
          <a:lstStyle/>
          <a:p>
            <a:pPr eaLnBrk="1" fontAlgn="auto" hangingPunct="1">
              <a:spcAft>
                <a:spcPts val="0"/>
              </a:spcAft>
              <a:defRPr/>
            </a:pPr>
            <a:r>
              <a:rPr lang="el-GR" smtClean="0"/>
              <a:t>Σχεδίαση Ολοκληρωμένων  Κυκλωμάτων</a:t>
            </a:r>
            <a:endParaRPr lang="el-GR" dirty="0"/>
          </a:p>
        </p:txBody>
      </p:sp>
      <p:sp>
        <p:nvSpPr>
          <p:cNvPr id="17411" name="Θέση κειμένου 3"/>
          <p:cNvSpPr>
            <a:spLocks noGrp="1"/>
          </p:cNvSpPr>
          <p:nvPr>
            <p:ph type="body" idx="1"/>
          </p:nvPr>
        </p:nvSpPr>
        <p:spPr>
          <a:xfrm>
            <a:off x="457200" y="1574800"/>
            <a:ext cx="4040188" cy="639763"/>
          </a:xfrm>
        </p:spPr>
        <p:txBody>
          <a:bodyPr/>
          <a:lstStyle/>
          <a:p>
            <a:pPr algn="ctr" eaLnBrk="1" hangingPunct="1"/>
            <a:r>
              <a:rPr lang="el-GR" altLang="el-GR" smtClean="0"/>
              <a:t>Μέρος Α:</a:t>
            </a:r>
          </a:p>
        </p:txBody>
      </p:sp>
      <p:sp>
        <p:nvSpPr>
          <p:cNvPr id="17412" name="Rectangle 3"/>
          <p:cNvSpPr>
            <a:spLocks noGrp="1" noChangeArrowheads="1"/>
          </p:cNvSpPr>
          <p:nvPr>
            <p:ph sz="half" idx="2"/>
          </p:nvPr>
        </p:nvSpPr>
        <p:spPr>
          <a:xfrm>
            <a:off x="457200" y="2214563"/>
            <a:ext cx="4040188" cy="3878262"/>
          </a:xfrm>
        </p:spPr>
        <p:txBody>
          <a:bodyPr/>
          <a:lstStyle/>
          <a:p>
            <a:pPr algn="ctr" eaLnBrk="1" hangingPunct="1">
              <a:buFont typeface="Arial" panose="020B0604020202020204" pitchFamily="34" charset="0"/>
              <a:buNone/>
            </a:pPr>
            <a:r>
              <a:rPr lang="el-GR" altLang="el-GR" smtClean="0"/>
              <a:t>Τεχνολογία Κατασκευής Ολοκληρωμένων</a:t>
            </a:r>
          </a:p>
          <a:p>
            <a:pPr algn="ctr" eaLnBrk="1" hangingPunct="1">
              <a:buFont typeface="Arial" panose="020B0604020202020204" pitchFamily="34" charset="0"/>
              <a:buNone/>
            </a:pPr>
            <a:r>
              <a:rPr lang="el-GR" altLang="el-GR" smtClean="0"/>
              <a:t>Κυκλωμάτων</a:t>
            </a:r>
            <a:endParaRPr lang="el-GR" altLang="el-GR" u="sng" smtClean="0">
              <a:solidFill>
                <a:schemeClr val="tx2"/>
              </a:solidFill>
            </a:endParaRPr>
          </a:p>
          <a:p>
            <a:pPr algn="ctr" eaLnBrk="1" hangingPunct="1">
              <a:buFont typeface="Wingdings" panose="05000000000000000000" pitchFamily="2" charset="2"/>
              <a:buNone/>
            </a:pPr>
            <a:endParaRPr lang="el-GR" altLang="el-GR" smtClean="0"/>
          </a:p>
        </p:txBody>
      </p:sp>
      <p:sp>
        <p:nvSpPr>
          <p:cNvPr id="17413" name="Θέση κειμένου 4"/>
          <p:cNvSpPr>
            <a:spLocks noGrp="1"/>
          </p:cNvSpPr>
          <p:nvPr>
            <p:ph type="body" sz="quarter" idx="3"/>
          </p:nvPr>
        </p:nvSpPr>
        <p:spPr>
          <a:xfrm>
            <a:off x="4645025" y="1574800"/>
            <a:ext cx="4041775" cy="639763"/>
          </a:xfrm>
        </p:spPr>
        <p:txBody>
          <a:bodyPr/>
          <a:lstStyle/>
          <a:p>
            <a:pPr algn="ctr" eaLnBrk="1" hangingPunct="1"/>
            <a:r>
              <a:rPr lang="el-GR" altLang="el-GR" smtClean="0"/>
              <a:t>Μέρος Β:</a:t>
            </a:r>
          </a:p>
        </p:txBody>
      </p:sp>
      <p:sp>
        <p:nvSpPr>
          <p:cNvPr id="17414" name="Θέση περιεχομένου 5"/>
          <p:cNvSpPr>
            <a:spLocks noGrp="1"/>
          </p:cNvSpPr>
          <p:nvPr>
            <p:ph sz="quarter" idx="4"/>
          </p:nvPr>
        </p:nvSpPr>
        <p:spPr>
          <a:xfrm>
            <a:off x="4645025" y="2214563"/>
            <a:ext cx="4041775" cy="3878262"/>
          </a:xfrm>
        </p:spPr>
        <p:txBody>
          <a:bodyPr/>
          <a:lstStyle/>
          <a:p>
            <a:pPr algn="ctr" eaLnBrk="1" hangingPunct="1">
              <a:buFont typeface="Arial" panose="020B0604020202020204" pitchFamily="34" charset="0"/>
              <a:buNone/>
            </a:pPr>
            <a:r>
              <a:rPr lang="el-GR" altLang="el-GR" smtClean="0"/>
              <a:t>Στοιχεία Ηλεκτρονικής Σχεδίασης </a:t>
            </a:r>
            <a:r>
              <a:rPr lang="en-US" altLang="el-GR" smtClean="0"/>
              <a:t>VLSI</a:t>
            </a:r>
            <a:endParaRPr lang="el-GR" altLang="el-GR" smtClean="0"/>
          </a:p>
          <a:p>
            <a:pPr algn="ctr" eaLnBrk="1" hangingPunct="1">
              <a:buFont typeface="Arial" panose="020B0604020202020204" pitchFamily="34" charset="0"/>
              <a:buNone/>
            </a:pPr>
            <a:r>
              <a:rPr lang="el-GR" altLang="el-GR" smtClean="0"/>
              <a:t>Κυκλωμάτων</a:t>
            </a:r>
          </a:p>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sz="4000" smtClean="0"/>
              <a:t>Ο Νόμος του </a:t>
            </a:r>
            <a:r>
              <a:rPr lang="en-US" altLang="el-GR" sz="4000" smtClean="0"/>
              <a:t>Moore</a:t>
            </a:r>
            <a:r>
              <a:rPr lang="el-GR" altLang="el-GR" sz="4000" smtClean="0"/>
              <a:t> στους Μικροεπεξεργαστές</a:t>
            </a:r>
            <a:endParaRPr lang="en-US" altLang="el-GR" sz="4000" smtClean="0"/>
          </a:p>
        </p:txBody>
      </p:sp>
      <p:sp>
        <p:nvSpPr>
          <p:cNvPr id="60506" name="Line 90"/>
          <p:cNvSpPr>
            <a:spLocks noChangeShapeType="1"/>
          </p:cNvSpPr>
          <p:nvPr/>
        </p:nvSpPr>
        <p:spPr bwMode="auto">
          <a:xfrm flipV="1">
            <a:off x="2209800" y="2276475"/>
            <a:ext cx="4648200" cy="2971800"/>
          </a:xfrm>
          <a:prstGeom prst="line">
            <a:avLst/>
          </a:prstGeom>
          <a:noFill/>
          <a:ln w="381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0964" name="Rectangle 91" descr="Διάγραμμα του νόμου του Moore που αναπαριστά τα τρανζίστορς ανα τον χρόνο"/>
          <p:cNvSpPr>
            <a:spLocks noChangeArrowheads="1"/>
          </p:cNvSpPr>
          <p:nvPr/>
        </p:nvSpPr>
        <p:spPr bwMode="auto">
          <a:xfrm>
            <a:off x="2211388" y="2157413"/>
            <a:ext cx="5119687" cy="31607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0965" name="Rectangle 92" descr="Διάγραμμα του νόμου του Moore που αναπαριστά τα τρανζίστορς ανα τον χρόνο"/>
          <p:cNvSpPr>
            <a:spLocks noChangeArrowheads="1"/>
          </p:cNvSpPr>
          <p:nvPr/>
        </p:nvSpPr>
        <p:spPr bwMode="auto">
          <a:xfrm>
            <a:off x="2211388" y="2157413"/>
            <a:ext cx="5119687" cy="3160712"/>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0966" name="Line 93"/>
          <p:cNvSpPr>
            <a:spLocks noChangeShapeType="1"/>
          </p:cNvSpPr>
          <p:nvPr/>
        </p:nvSpPr>
        <p:spPr bwMode="auto">
          <a:xfrm>
            <a:off x="2211388" y="2157413"/>
            <a:ext cx="1587" cy="316071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67" name="Line 94"/>
          <p:cNvSpPr>
            <a:spLocks noChangeShapeType="1"/>
          </p:cNvSpPr>
          <p:nvPr/>
        </p:nvSpPr>
        <p:spPr bwMode="auto">
          <a:xfrm>
            <a:off x="2211388" y="5318125"/>
            <a:ext cx="71437"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68" name="Line 95"/>
          <p:cNvSpPr>
            <a:spLocks noChangeShapeType="1"/>
          </p:cNvSpPr>
          <p:nvPr/>
        </p:nvSpPr>
        <p:spPr bwMode="auto">
          <a:xfrm>
            <a:off x="2211388" y="4787900"/>
            <a:ext cx="71437"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69" name="Line 96"/>
          <p:cNvSpPr>
            <a:spLocks noChangeShapeType="1"/>
          </p:cNvSpPr>
          <p:nvPr/>
        </p:nvSpPr>
        <p:spPr bwMode="auto">
          <a:xfrm>
            <a:off x="2211388" y="4259263"/>
            <a:ext cx="71437"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0" name="Line 97"/>
          <p:cNvSpPr>
            <a:spLocks noChangeShapeType="1"/>
          </p:cNvSpPr>
          <p:nvPr/>
        </p:nvSpPr>
        <p:spPr bwMode="auto">
          <a:xfrm>
            <a:off x="2211388" y="3744913"/>
            <a:ext cx="71437"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1" name="Line 98"/>
          <p:cNvSpPr>
            <a:spLocks noChangeShapeType="1"/>
          </p:cNvSpPr>
          <p:nvPr/>
        </p:nvSpPr>
        <p:spPr bwMode="auto">
          <a:xfrm>
            <a:off x="2211388" y="3216275"/>
            <a:ext cx="71437"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2" name="Line 99"/>
          <p:cNvSpPr>
            <a:spLocks noChangeShapeType="1"/>
          </p:cNvSpPr>
          <p:nvPr/>
        </p:nvSpPr>
        <p:spPr bwMode="auto">
          <a:xfrm>
            <a:off x="2211388" y="2686050"/>
            <a:ext cx="71437"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3" name="Line 100"/>
          <p:cNvSpPr>
            <a:spLocks noChangeShapeType="1"/>
          </p:cNvSpPr>
          <p:nvPr/>
        </p:nvSpPr>
        <p:spPr bwMode="auto">
          <a:xfrm>
            <a:off x="2211388" y="2157413"/>
            <a:ext cx="71437"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4" name="Line 101"/>
          <p:cNvSpPr>
            <a:spLocks noChangeShapeType="1"/>
          </p:cNvSpPr>
          <p:nvPr/>
        </p:nvSpPr>
        <p:spPr bwMode="auto">
          <a:xfrm>
            <a:off x="2211388" y="5318125"/>
            <a:ext cx="5119687"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5" name="Line 102"/>
          <p:cNvSpPr>
            <a:spLocks noChangeShapeType="1"/>
          </p:cNvSpPr>
          <p:nvPr/>
        </p:nvSpPr>
        <p:spPr bwMode="auto">
          <a:xfrm flipV="1">
            <a:off x="221138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6" name="Line 103"/>
          <p:cNvSpPr>
            <a:spLocks noChangeShapeType="1"/>
          </p:cNvSpPr>
          <p:nvPr/>
        </p:nvSpPr>
        <p:spPr bwMode="auto">
          <a:xfrm flipV="1">
            <a:off x="246856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7" name="Line 104"/>
          <p:cNvSpPr>
            <a:spLocks noChangeShapeType="1"/>
          </p:cNvSpPr>
          <p:nvPr/>
        </p:nvSpPr>
        <p:spPr bwMode="auto">
          <a:xfrm flipV="1">
            <a:off x="272573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8" name="Line 105"/>
          <p:cNvSpPr>
            <a:spLocks noChangeShapeType="1"/>
          </p:cNvSpPr>
          <p:nvPr/>
        </p:nvSpPr>
        <p:spPr bwMode="auto">
          <a:xfrm flipV="1">
            <a:off x="298291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79" name="Line 106"/>
          <p:cNvSpPr>
            <a:spLocks noChangeShapeType="1"/>
          </p:cNvSpPr>
          <p:nvPr/>
        </p:nvSpPr>
        <p:spPr bwMode="auto">
          <a:xfrm flipV="1">
            <a:off x="324008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0" name="Line 107"/>
          <p:cNvSpPr>
            <a:spLocks noChangeShapeType="1"/>
          </p:cNvSpPr>
          <p:nvPr/>
        </p:nvSpPr>
        <p:spPr bwMode="auto">
          <a:xfrm flipV="1">
            <a:off x="349726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1" name="Line 108"/>
          <p:cNvSpPr>
            <a:spLocks noChangeShapeType="1"/>
          </p:cNvSpPr>
          <p:nvPr/>
        </p:nvSpPr>
        <p:spPr bwMode="auto">
          <a:xfrm flipV="1">
            <a:off x="374173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2" name="Line 109"/>
          <p:cNvSpPr>
            <a:spLocks noChangeShapeType="1"/>
          </p:cNvSpPr>
          <p:nvPr/>
        </p:nvSpPr>
        <p:spPr bwMode="auto">
          <a:xfrm flipV="1">
            <a:off x="399891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3" name="Line 110"/>
          <p:cNvSpPr>
            <a:spLocks noChangeShapeType="1"/>
          </p:cNvSpPr>
          <p:nvPr/>
        </p:nvSpPr>
        <p:spPr bwMode="auto">
          <a:xfrm flipV="1">
            <a:off x="425608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4" name="Line 111"/>
          <p:cNvSpPr>
            <a:spLocks noChangeShapeType="1"/>
          </p:cNvSpPr>
          <p:nvPr/>
        </p:nvSpPr>
        <p:spPr bwMode="auto">
          <a:xfrm flipV="1">
            <a:off x="451326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5" name="Line 112"/>
          <p:cNvSpPr>
            <a:spLocks noChangeShapeType="1"/>
          </p:cNvSpPr>
          <p:nvPr/>
        </p:nvSpPr>
        <p:spPr bwMode="auto">
          <a:xfrm flipV="1">
            <a:off x="477043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6" name="Line 113"/>
          <p:cNvSpPr>
            <a:spLocks noChangeShapeType="1"/>
          </p:cNvSpPr>
          <p:nvPr/>
        </p:nvSpPr>
        <p:spPr bwMode="auto">
          <a:xfrm flipV="1">
            <a:off x="502761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7" name="Line 114"/>
          <p:cNvSpPr>
            <a:spLocks noChangeShapeType="1"/>
          </p:cNvSpPr>
          <p:nvPr/>
        </p:nvSpPr>
        <p:spPr bwMode="auto">
          <a:xfrm flipV="1">
            <a:off x="528478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8" name="Line 115"/>
          <p:cNvSpPr>
            <a:spLocks noChangeShapeType="1"/>
          </p:cNvSpPr>
          <p:nvPr/>
        </p:nvSpPr>
        <p:spPr bwMode="auto">
          <a:xfrm flipV="1">
            <a:off x="5543550" y="5260975"/>
            <a:ext cx="1588"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89" name="Line 116"/>
          <p:cNvSpPr>
            <a:spLocks noChangeShapeType="1"/>
          </p:cNvSpPr>
          <p:nvPr/>
        </p:nvSpPr>
        <p:spPr bwMode="auto">
          <a:xfrm flipV="1">
            <a:off x="5800725" y="5260975"/>
            <a:ext cx="1588"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0" name="Line 117"/>
          <p:cNvSpPr>
            <a:spLocks noChangeShapeType="1"/>
          </p:cNvSpPr>
          <p:nvPr/>
        </p:nvSpPr>
        <p:spPr bwMode="auto">
          <a:xfrm flipV="1">
            <a:off x="6057900" y="5260975"/>
            <a:ext cx="1588"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1" name="Line 118"/>
          <p:cNvSpPr>
            <a:spLocks noChangeShapeType="1"/>
          </p:cNvSpPr>
          <p:nvPr/>
        </p:nvSpPr>
        <p:spPr bwMode="auto">
          <a:xfrm flipV="1">
            <a:off x="630078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2" name="Line 119"/>
          <p:cNvSpPr>
            <a:spLocks noChangeShapeType="1"/>
          </p:cNvSpPr>
          <p:nvPr/>
        </p:nvSpPr>
        <p:spPr bwMode="auto">
          <a:xfrm flipV="1">
            <a:off x="655796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3" name="Line 120"/>
          <p:cNvSpPr>
            <a:spLocks noChangeShapeType="1"/>
          </p:cNvSpPr>
          <p:nvPr/>
        </p:nvSpPr>
        <p:spPr bwMode="auto">
          <a:xfrm flipV="1">
            <a:off x="6815138"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4" name="Line 121"/>
          <p:cNvSpPr>
            <a:spLocks noChangeShapeType="1"/>
          </p:cNvSpPr>
          <p:nvPr/>
        </p:nvSpPr>
        <p:spPr bwMode="auto">
          <a:xfrm flipV="1">
            <a:off x="7072313" y="5260975"/>
            <a:ext cx="1587"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5" name="Line 122"/>
          <p:cNvSpPr>
            <a:spLocks noChangeShapeType="1"/>
          </p:cNvSpPr>
          <p:nvPr/>
        </p:nvSpPr>
        <p:spPr bwMode="auto">
          <a:xfrm flipV="1">
            <a:off x="7331075" y="5260975"/>
            <a:ext cx="1588" cy="571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6" name="Line 123"/>
          <p:cNvSpPr>
            <a:spLocks noChangeShapeType="1"/>
          </p:cNvSpPr>
          <p:nvPr/>
        </p:nvSpPr>
        <p:spPr bwMode="auto">
          <a:xfrm flipV="1">
            <a:off x="2211388" y="5246688"/>
            <a:ext cx="1587" cy="1428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7" name="Line 124"/>
          <p:cNvSpPr>
            <a:spLocks noChangeShapeType="1"/>
          </p:cNvSpPr>
          <p:nvPr/>
        </p:nvSpPr>
        <p:spPr bwMode="auto">
          <a:xfrm flipV="1">
            <a:off x="3497263" y="5246688"/>
            <a:ext cx="1587" cy="1428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8" name="Line 125"/>
          <p:cNvSpPr>
            <a:spLocks noChangeShapeType="1"/>
          </p:cNvSpPr>
          <p:nvPr/>
        </p:nvSpPr>
        <p:spPr bwMode="auto">
          <a:xfrm flipV="1">
            <a:off x="4770438" y="5246688"/>
            <a:ext cx="1587" cy="1428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0999" name="Line 126"/>
          <p:cNvSpPr>
            <a:spLocks noChangeShapeType="1"/>
          </p:cNvSpPr>
          <p:nvPr/>
        </p:nvSpPr>
        <p:spPr bwMode="auto">
          <a:xfrm flipV="1">
            <a:off x="6057900" y="5246688"/>
            <a:ext cx="1588" cy="1428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000" name="Line 127"/>
          <p:cNvSpPr>
            <a:spLocks noChangeShapeType="1"/>
          </p:cNvSpPr>
          <p:nvPr/>
        </p:nvSpPr>
        <p:spPr bwMode="auto">
          <a:xfrm flipV="1">
            <a:off x="7331075" y="5246688"/>
            <a:ext cx="1588" cy="1428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001" name="Freeform 128"/>
          <p:cNvSpPr>
            <a:spLocks/>
          </p:cNvSpPr>
          <p:nvPr/>
        </p:nvSpPr>
        <p:spPr bwMode="auto">
          <a:xfrm>
            <a:off x="2297113" y="5087938"/>
            <a:ext cx="142875" cy="144462"/>
          </a:xfrm>
          <a:custGeom>
            <a:avLst/>
            <a:gdLst>
              <a:gd name="T0" fmla="*/ 2147483646 w 90"/>
              <a:gd name="T1" fmla="*/ 0 h 91"/>
              <a:gd name="T2" fmla="*/ 2147483646 w 90"/>
              <a:gd name="T3" fmla="*/ 2147483646 h 91"/>
              <a:gd name="T4" fmla="*/ 2147483646 w 90"/>
              <a:gd name="T5" fmla="*/ 2147483646 h 91"/>
              <a:gd name="T6" fmla="*/ 0 w 90"/>
              <a:gd name="T7" fmla="*/ 2147483646 h 91"/>
              <a:gd name="T8" fmla="*/ 2147483646 w 90"/>
              <a:gd name="T9" fmla="*/ 0 h 91"/>
              <a:gd name="T10" fmla="*/ 0 60000 65536"/>
              <a:gd name="T11" fmla="*/ 0 60000 65536"/>
              <a:gd name="T12" fmla="*/ 0 60000 65536"/>
              <a:gd name="T13" fmla="*/ 0 60000 65536"/>
              <a:gd name="T14" fmla="*/ 0 60000 65536"/>
              <a:gd name="T15" fmla="*/ 0 w 90"/>
              <a:gd name="T16" fmla="*/ 0 h 91"/>
              <a:gd name="T17" fmla="*/ 90 w 90"/>
              <a:gd name="T18" fmla="*/ 91 h 91"/>
            </a:gdLst>
            <a:ahLst/>
            <a:cxnLst>
              <a:cxn ang="T10">
                <a:pos x="T0" y="T1"/>
              </a:cxn>
              <a:cxn ang="T11">
                <a:pos x="T2" y="T3"/>
              </a:cxn>
              <a:cxn ang="T12">
                <a:pos x="T4" y="T5"/>
              </a:cxn>
              <a:cxn ang="T13">
                <a:pos x="T6" y="T7"/>
              </a:cxn>
              <a:cxn ang="T14">
                <a:pos x="T8" y="T9"/>
              </a:cxn>
            </a:cxnLst>
            <a:rect l="T15" t="T16" r="T17" b="T18"/>
            <a:pathLst>
              <a:path w="90" h="91">
                <a:moveTo>
                  <a:pt x="45" y="0"/>
                </a:moveTo>
                <a:lnTo>
                  <a:pt x="90" y="46"/>
                </a:lnTo>
                <a:lnTo>
                  <a:pt x="45" y="91"/>
                </a:lnTo>
                <a:lnTo>
                  <a:pt x="0" y="46"/>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2" name="Freeform 129"/>
          <p:cNvSpPr>
            <a:spLocks/>
          </p:cNvSpPr>
          <p:nvPr/>
        </p:nvSpPr>
        <p:spPr bwMode="auto">
          <a:xfrm>
            <a:off x="2425700" y="4987925"/>
            <a:ext cx="142875" cy="144463"/>
          </a:xfrm>
          <a:custGeom>
            <a:avLst/>
            <a:gdLst>
              <a:gd name="T0" fmla="*/ 2147483646 w 90"/>
              <a:gd name="T1" fmla="*/ 0 h 91"/>
              <a:gd name="T2" fmla="*/ 2147483646 w 90"/>
              <a:gd name="T3" fmla="*/ 2147483646 h 91"/>
              <a:gd name="T4" fmla="*/ 2147483646 w 90"/>
              <a:gd name="T5" fmla="*/ 2147483646 h 91"/>
              <a:gd name="T6" fmla="*/ 0 w 90"/>
              <a:gd name="T7" fmla="*/ 2147483646 h 91"/>
              <a:gd name="T8" fmla="*/ 2147483646 w 90"/>
              <a:gd name="T9" fmla="*/ 0 h 91"/>
              <a:gd name="T10" fmla="*/ 0 60000 65536"/>
              <a:gd name="T11" fmla="*/ 0 60000 65536"/>
              <a:gd name="T12" fmla="*/ 0 60000 65536"/>
              <a:gd name="T13" fmla="*/ 0 60000 65536"/>
              <a:gd name="T14" fmla="*/ 0 60000 65536"/>
              <a:gd name="T15" fmla="*/ 0 w 90"/>
              <a:gd name="T16" fmla="*/ 0 h 91"/>
              <a:gd name="T17" fmla="*/ 90 w 90"/>
              <a:gd name="T18" fmla="*/ 91 h 91"/>
            </a:gdLst>
            <a:ahLst/>
            <a:cxnLst>
              <a:cxn ang="T10">
                <a:pos x="T0" y="T1"/>
              </a:cxn>
              <a:cxn ang="T11">
                <a:pos x="T2" y="T3"/>
              </a:cxn>
              <a:cxn ang="T12">
                <a:pos x="T4" y="T5"/>
              </a:cxn>
              <a:cxn ang="T13">
                <a:pos x="T6" y="T7"/>
              </a:cxn>
              <a:cxn ang="T14">
                <a:pos x="T8" y="T9"/>
              </a:cxn>
            </a:cxnLst>
            <a:rect l="T15" t="T16" r="T17" b="T18"/>
            <a:pathLst>
              <a:path w="90" h="91">
                <a:moveTo>
                  <a:pt x="45" y="0"/>
                </a:moveTo>
                <a:lnTo>
                  <a:pt x="90" y="45"/>
                </a:lnTo>
                <a:lnTo>
                  <a:pt x="45" y="91"/>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3" name="Freeform 130"/>
          <p:cNvSpPr>
            <a:spLocks/>
          </p:cNvSpPr>
          <p:nvPr/>
        </p:nvSpPr>
        <p:spPr bwMode="auto">
          <a:xfrm>
            <a:off x="2682875" y="485933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4" name="Freeform 131"/>
          <p:cNvSpPr>
            <a:spLocks/>
          </p:cNvSpPr>
          <p:nvPr/>
        </p:nvSpPr>
        <p:spPr bwMode="auto">
          <a:xfrm>
            <a:off x="2940050" y="484505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5" name="Freeform 132"/>
          <p:cNvSpPr>
            <a:spLocks/>
          </p:cNvSpPr>
          <p:nvPr/>
        </p:nvSpPr>
        <p:spPr bwMode="auto">
          <a:xfrm>
            <a:off x="3197225" y="450215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6" name="Freeform 133"/>
          <p:cNvSpPr>
            <a:spLocks/>
          </p:cNvSpPr>
          <p:nvPr/>
        </p:nvSpPr>
        <p:spPr bwMode="auto">
          <a:xfrm>
            <a:off x="3697288" y="4159250"/>
            <a:ext cx="144462" cy="142875"/>
          </a:xfrm>
          <a:custGeom>
            <a:avLst/>
            <a:gdLst>
              <a:gd name="T0" fmla="*/ 2147483646 w 91"/>
              <a:gd name="T1" fmla="*/ 0 h 90"/>
              <a:gd name="T2" fmla="*/ 2147483646 w 91"/>
              <a:gd name="T3" fmla="*/ 2147483646 h 90"/>
              <a:gd name="T4" fmla="*/ 2147483646 w 91"/>
              <a:gd name="T5" fmla="*/ 2147483646 h 90"/>
              <a:gd name="T6" fmla="*/ 0 w 91"/>
              <a:gd name="T7" fmla="*/ 2147483646 h 90"/>
              <a:gd name="T8" fmla="*/ 2147483646 w 91"/>
              <a:gd name="T9" fmla="*/ 0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46" y="0"/>
                </a:moveTo>
                <a:lnTo>
                  <a:pt x="91" y="45"/>
                </a:lnTo>
                <a:lnTo>
                  <a:pt x="46" y="90"/>
                </a:lnTo>
                <a:lnTo>
                  <a:pt x="0" y="45"/>
                </a:lnTo>
                <a:lnTo>
                  <a:pt x="46" y="0"/>
                </a:lnTo>
                <a:close/>
              </a:path>
            </a:pathLst>
          </a:custGeom>
          <a:solidFill>
            <a:srgbClr val="000000"/>
          </a:solidFill>
          <a:ln w="14288">
            <a:solidFill>
              <a:schemeClr val="tx2"/>
            </a:solidFill>
            <a:prstDash val="solid"/>
            <a:round/>
            <a:headEnd/>
            <a:tailEnd/>
          </a:ln>
        </p:spPr>
        <p:txBody>
          <a:bodyPr/>
          <a:lstStyle/>
          <a:p>
            <a:endParaRPr lang="el-GR"/>
          </a:p>
        </p:txBody>
      </p:sp>
      <p:sp>
        <p:nvSpPr>
          <p:cNvPr id="41007" name="Freeform 134"/>
          <p:cNvSpPr>
            <a:spLocks/>
          </p:cNvSpPr>
          <p:nvPr/>
        </p:nvSpPr>
        <p:spPr bwMode="auto">
          <a:xfrm>
            <a:off x="4084638" y="398780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8" name="Freeform 135"/>
          <p:cNvSpPr>
            <a:spLocks/>
          </p:cNvSpPr>
          <p:nvPr/>
        </p:nvSpPr>
        <p:spPr bwMode="auto">
          <a:xfrm>
            <a:off x="4598988" y="365918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09" name="Freeform 136"/>
          <p:cNvSpPr>
            <a:spLocks/>
          </p:cNvSpPr>
          <p:nvPr/>
        </p:nvSpPr>
        <p:spPr bwMode="auto">
          <a:xfrm>
            <a:off x="4984750" y="343058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10" name="Freeform 137"/>
          <p:cNvSpPr>
            <a:spLocks/>
          </p:cNvSpPr>
          <p:nvPr/>
        </p:nvSpPr>
        <p:spPr bwMode="auto">
          <a:xfrm>
            <a:off x="5370513" y="3316288"/>
            <a:ext cx="144462" cy="142875"/>
          </a:xfrm>
          <a:custGeom>
            <a:avLst/>
            <a:gdLst>
              <a:gd name="T0" fmla="*/ 2147483646 w 91"/>
              <a:gd name="T1" fmla="*/ 0 h 90"/>
              <a:gd name="T2" fmla="*/ 2147483646 w 91"/>
              <a:gd name="T3" fmla="*/ 2147483646 h 90"/>
              <a:gd name="T4" fmla="*/ 2147483646 w 91"/>
              <a:gd name="T5" fmla="*/ 2147483646 h 90"/>
              <a:gd name="T6" fmla="*/ 0 w 91"/>
              <a:gd name="T7" fmla="*/ 2147483646 h 90"/>
              <a:gd name="T8" fmla="*/ 2147483646 w 91"/>
              <a:gd name="T9" fmla="*/ 0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45" y="0"/>
                </a:moveTo>
                <a:lnTo>
                  <a:pt x="91" y="45"/>
                </a:lnTo>
                <a:lnTo>
                  <a:pt x="45" y="90"/>
                </a:lnTo>
                <a:lnTo>
                  <a:pt x="0" y="45"/>
                </a:lnTo>
                <a:lnTo>
                  <a:pt x="45" y="0"/>
                </a:lnTo>
                <a:close/>
              </a:path>
            </a:pathLst>
          </a:custGeom>
          <a:solidFill>
            <a:srgbClr val="000000"/>
          </a:solidFill>
          <a:ln w="14288">
            <a:solidFill>
              <a:schemeClr val="tx2"/>
            </a:solidFill>
            <a:prstDash val="solid"/>
            <a:round/>
            <a:headEnd/>
            <a:tailEnd/>
          </a:ln>
        </p:spPr>
        <p:txBody>
          <a:bodyPr/>
          <a:lstStyle/>
          <a:p>
            <a:endParaRPr lang="el-GR"/>
          </a:p>
        </p:txBody>
      </p:sp>
      <p:sp>
        <p:nvSpPr>
          <p:cNvPr id="41011" name="Freeform 138"/>
          <p:cNvSpPr>
            <a:spLocks/>
          </p:cNvSpPr>
          <p:nvPr/>
        </p:nvSpPr>
        <p:spPr bwMode="auto">
          <a:xfrm>
            <a:off x="2268538" y="5059363"/>
            <a:ext cx="142875" cy="144462"/>
          </a:xfrm>
          <a:custGeom>
            <a:avLst/>
            <a:gdLst>
              <a:gd name="T0" fmla="*/ 2147483646 w 90"/>
              <a:gd name="T1" fmla="*/ 0 h 91"/>
              <a:gd name="T2" fmla="*/ 2147483646 w 90"/>
              <a:gd name="T3" fmla="*/ 2147483646 h 91"/>
              <a:gd name="T4" fmla="*/ 2147483646 w 90"/>
              <a:gd name="T5" fmla="*/ 2147483646 h 91"/>
              <a:gd name="T6" fmla="*/ 0 w 90"/>
              <a:gd name="T7" fmla="*/ 2147483646 h 91"/>
              <a:gd name="T8" fmla="*/ 2147483646 w 90"/>
              <a:gd name="T9" fmla="*/ 0 h 91"/>
              <a:gd name="T10" fmla="*/ 0 60000 65536"/>
              <a:gd name="T11" fmla="*/ 0 60000 65536"/>
              <a:gd name="T12" fmla="*/ 0 60000 65536"/>
              <a:gd name="T13" fmla="*/ 0 60000 65536"/>
              <a:gd name="T14" fmla="*/ 0 60000 65536"/>
              <a:gd name="T15" fmla="*/ 0 w 90"/>
              <a:gd name="T16" fmla="*/ 0 h 91"/>
              <a:gd name="T17" fmla="*/ 90 w 90"/>
              <a:gd name="T18" fmla="*/ 91 h 91"/>
            </a:gdLst>
            <a:ahLst/>
            <a:cxnLst>
              <a:cxn ang="T10">
                <a:pos x="T0" y="T1"/>
              </a:cxn>
              <a:cxn ang="T11">
                <a:pos x="T2" y="T3"/>
              </a:cxn>
              <a:cxn ang="T12">
                <a:pos x="T4" y="T5"/>
              </a:cxn>
              <a:cxn ang="T13">
                <a:pos x="T6" y="T7"/>
              </a:cxn>
              <a:cxn ang="T14">
                <a:pos x="T8" y="T9"/>
              </a:cxn>
            </a:cxnLst>
            <a:rect l="T15" t="T16" r="T17" b="T18"/>
            <a:pathLst>
              <a:path w="90" h="91">
                <a:moveTo>
                  <a:pt x="45" y="0"/>
                </a:moveTo>
                <a:lnTo>
                  <a:pt x="90" y="46"/>
                </a:lnTo>
                <a:lnTo>
                  <a:pt x="45" y="91"/>
                </a:lnTo>
                <a:lnTo>
                  <a:pt x="0" y="46"/>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2" name="Freeform 139"/>
          <p:cNvSpPr>
            <a:spLocks/>
          </p:cNvSpPr>
          <p:nvPr/>
        </p:nvSpPr>
        <p:spPr bwMode="auto">
          <a:xfrm>
            <a:off x="2397125" y="495935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3" name="Freeform 140"/>
          <p:cNvSpPr>
            <a:spLocks/>
          </p:cNvSpPr>
          <p:nvPr/>
        </p:nvSpPr>
        <p:spPr bwMode="auto">
          <a:xfrm>
            <a:off x="2654300" y="483076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4" name="Freeform 141"/>
          <p:cNvSpPr>
            <a:spLocks/>
          </p:cNvSpPr>
          <p:nvPr/>
        </p:nvSpPr>
        <p:spPr bwMode="auto">
          <a:xfrm>
            <a:off x="2911475" y="481647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5" name="Freeform 142"/>
          <p:cNvSpPr>
            <a:spLocks/>
          </p:cNvSpPr>
          <p:nvPr/>
        </p:nvSpPr>
        <p:spPr bwMode="auto">
          <a:xfrm>
            <a:off x="3167063" y="448468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6" name="Freeform 143"/>
          <p:cNvSpPr>
            <a:spLocks/>
          </p:cNvSpPr>
          <p:nvPr/>
        </p:nvSpPr>
        <p:spPr bwMode="auto">
          <a:xfrm>
            <a:off x="3668713" y="4130675"/>
            <a:ext cx="144462" cy="142875"/>
          </a:xfrm>
          <a:custGeom>
            <a:avLst/>
            <a:gdLst>
              <a:gd name="T0" fmla="*/ 2147483646 w 91"/>
              <a:gd name="T1" fmla="*/ 0 h 90"/>
              <a:gd name="T2" fmla="*/ 2147483646 w 91"/>
              <a:gd name="T3" fmla="*/ 2147483646 h 90"/>
              <a:gd name="T4" fmla="*/ 2147483646 w 91"/>
              <a:gd name="T5" fmla="*/ 2147483646 h 90"/>
              <a:gd name="T6" fmla="*/ 0 w 91"/>
              <a:gd name="T7" fmla="*/ 2147483646 h 90"/>
              <a:gd name="T8" fmla="*/ 2147483646 w 91"/>
              <a:gd name="T9" fmla="*/ 0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46" y="0"/>
                </a:moveTo>
                <a:lnTo>
                  <a:pt x="91" y="45"/>
                </a:lnTo>
                <a:lnTo>
                  <a:pt x="46" y="90"/>
                </a:lnTo>
                <a:lnTo>
                  <a:pt x="0" y="45"/>
                </a:lnTo>
                <a:lnTo>
                  <a:pt x="46" y="0"/>
                </a:lnTo>
                <a:close/>
              </a:path>
            </a:pathLst>
          </a:custGeom>
          <a:solidFill>
            <a:srgbClr val="FFCC00"/>
          </a:solidFill>
          <a:ln w="14288">
            <a:solidFill>
              <a:schemeClr val="tx2"/>
            </a:solidFill>
            <a:prstDash val="solid"/>
            <a:round/>
            <a:headEnd/>
            <a:tailEnd/>
          </a:ln>
        </p:spPr>
        <p:txBody>
          <a:bodyPr/>
          <a:lstStyle/>
          <a:p>
            <a:endParaRPr lang="el-GR"/>
          </a:p>
        </p:txBody>
      </p:sp>
      <p:sp>
        <p:nvSpPr>
          <p:cNvPr id="41017" name="Freeform 144"/>
          <p:cNvSpPr>
            <a:spLocks/>
          </p:cNvSpPr>
          <p:nvPr/>
        </p:nvSpPr>
        <p:spPr bwMode="auto">
          <a:xfrm>
            <a:off x="4056063" y="395922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8" name="Freeform 145"/>
          <p:cNvSpPr>
            <a:spLocks/>
          </p:cNvSpPr>
          <p:nvPr/>
        </p:nvSpPr>
        <p:spPr bwMode="auto">
          <a:xfrm>
            <a:off x="4570413" y="363061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19" name="Freeform 146"/>
          <p:cNvSpPr>
            <a:spLocks/>
          </p:cNvSpPr>
          <p:nvPr/>
        </p:nvSpPr>
        <p:spPr bwMode="auto">
          <a:xfrm>
            <a:off x="4956175" y="340201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20" name="Freeform 147"/>
          <p:cNvSpPr>
            <a:spLocks/>
          </p:cNvSpPr>
          <p:nvPr/>
        </p:nvSpPr>
        <p:spPr bwMode="auto">
          <a:xfrm>
            <a:off x="5341938" y="328771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chemeClr val="tx2"/>
            </a:solidFill>
            <a:prstDash val="solid"/>
            <a:round/>
            <a:headEnd/>
            <a:tailEnd/>
          </a:ln>
        </p:spPr>
        <p:txBody>
          <a:bodyPr/>
          <a:lstStyle/>
          <a:p>
            <a:endParaRPr lang="el-GR"/>
          </a:p>
        </p:txBody>
      </p:sp>
      <p:sp>
        <p:nvSpPr>
          <p:cNvPr id="41021" name="Rectangle 148"/>
          <p:cNvSpPr>
            <a:spLocks noChangeArrowheads="1"/>
          </p:cNvSpPr>
          <p:nvPr>
            <p:custDataLst>
              <p:tags r:id="rId2"/>
            </p:custDataLst>
          </p:nvPr>
        </p:nvSpPr>
        <p:spPr bwMode="auto">
          <a:xfrm>
            <a:off x="2439988" y="5059363"/>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4004</a:t>
            </a:r>
            <a:endParaRPr lang="en-US" altLang="el-GR" sz="2000">
              <a:solidFill>
                <a:srgbClr val="000099"/>
              </a:solidFill>
              <a:latin typeface="Arial" panose="020B0604020202020204" pitchFamily="34" charset="0"/>
            </a:endParaRPr>
          </a:p>
        </p:txBody>
      </p:sp>
      <p:sp>
        <p:nvSpPr>
          <p:cNvPr id="41022" name="Rectangle 149"/>
          <p:cNvSpPr>
            <a:spLocks noChangeArrowheads="1"/>
          </p:cNvSpPr>
          <p:nvPr>
            <p:custDataLst>
              <p:tags r:id="rId3"/>
            </p:custDataLst>
          </p:nvPr>
        </p:nvSpPr>
        <p:spPr bwMode="auto">
          <a:xfrm>
            <a:off x="2854325" y="4902200"/>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8008</a:t>
            </a:r>
            <a:endParaRPr lang="en-US" altLang="el-GR" sz="2000">
              <a:solidFill>
                <a:srgbClr val="000099"/>
              </a:solidFill>
              <a:latin typeface="Arial" panose="020B0604020202020204" pitchFamily="34" charset="0"/>
            </a:endParaRPr>
          </a:p>
        </p:txBody>
      </p:sp>
      <p:sp>
        <p:nvSpPr>
          <p:cNvPr id="41023" name="Rectangle 150"/>
          <p:cNvSpPr>
            <a:spLocks noChangeArrowheads="1"/>
          </p:cNvSpPr>
          <p:nvPr>
            <p:custDataLst>
              <p:tags r:id="rId4"/>
            </p:custDataLst>
          </p:nvPr>
        </p:nvSpPr>
        <p:spPr bwMode="auto">
          <a:xfrm>
            <a:off x="3154363" y="468788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8080</a:t>
            </a:r>
            <a:endParaRPr lang="en-US" altLang="el-GR" sz="2000">
              <a:solidFill>
                <a:srgbClr val="000099"/>
              </a:solidFill>
              <a:latin typeface="Arial" panose="020B0604020202020204" pitchFamily="34" charset="0"/>
            </a:endParaRPr>
          </a:p>
        </p:txBody>
      </p:sp>
      <p:sp>
        <p:nvSpPr>
          <p:cNvPr id="41024" name="Rectangle 151"/>
          <p:cNvSpPr>
            <a:spLocks noChangeArrowheads="1"/>
          </p:cNvSpPr>
          <p:nvPr>
            <p:custDataLst>
              <p:tags r:id="rId5"/>
            </p:custDataLst>
          </p:nvPr>
        </p:nvSpPr>
        <p:spPr bwMode="auto">
          <a:xfrm>
            <a:off x="2368550" y="4487863"/>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8085</a:t>
            </a:r>
            <a:endParaRPr lang="en-US" altLang="el-GR" sz="2000">
              <a:solidFill>
                <a:srgbClr val="000099"/>
              </a:solidFill>
              <a:latin typeface="Arial" panose="020B0604020202020204" pitchFamily="34" charset="0"/>
            </a:endParaRPr>
          </a:p>
        </p:txBody>
      </p:sp>
      <p:sp>
        <p:nvSpPr>
          <p:cNvPr id="41025" name="Rectangle 152"/>
          <p:cNvSpPr>
            <a:spLocks noChangeArrowheads="1"/>
          </p:cNvSpPr>
          <p:nvPr>
            <p:custDataLst>
              <p:tags r:id="rId6"/>
            </p:custDataLst>
          </p:nvPr>
        </p:nvSpPr>
        <p:spPr bwMode="auto">
          <a:xfrm>
            <a:off x="3397250" y="44164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8086</a:t>
            </a:r>
            <a:endParaRPr lang="en-US" altLang="el-GR" sz="2000">
              <a:solidFill>
                <a:srgbClr val="000099"/>
              </a:solidFill>
              <a:latin typeface="Arial" panose="020B0604020202020204" pitchFamily="34" charset="0"/>
            </a:endParaRPr>
          </a:p>
        </p:txBody>
      </p:sp>
      <p:sp>
        <p:nvSpPr>
          <p:cNvPr id="41026" name="Rectangle 153"/>
          <p:cNvSpPr>
            <a:spLocks noChangeArrowheads="1"/>
          </p:cNvSpPr>
          <p:nvPr>
            <p:custDataLst>
              <p:tags r:id="rId7"/>
            </p:custDataLst>
          </p:nvPr>
        </p:nvSpPr>
        <p:spPr bwMode="auto">
          <a:xfrm>
            <a:off x="3941763" y="4130675"/>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286</a:t>
            </a:r>
            <a:endParaRPr lang="en-US" altLang="el-GR" sz="2000">
              <a:solidFill>
                <a:srgbClr val="000099"/>
              </a:solidFill>
              <a:latin typeface="Arial" panose="020B0604020202020204" pitchFamily="34" charset="0"/>
            </a:endParaRPr>
          </a:p>
        </p:txBody>
      </p:sp>
      <p:sp>
        <p:nvSpPr>
          <p:cNvPr id="41027" name="Rectangle 154"/>
          <p:cNvSpPr>
            <a:spLocks noChangeArrowheads="1"/>
          </p:cNvSpPr>
          <p:nvPr>
            <p:custDataLst>
              <p:tags r:id="rId8"/>
            </p:custDataLst>
          </p:nvPr>
        </p:nvSpPr>
        <p:spPr bwMode="auto">
          <a:xfrm>
            <a:off x="4284663" y="3902075"/>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386</a:t>
            </a:r>
            <a:endParaRPr lang="en-US" altLang="el-GR" sz="2000">
              <a:solidFill>
                <a:srgbClr val="000099"/>
              </a:solidFill>
              <a:latin typeface="Arial" panose="020B0604020202020204" pitchFamily="34" charset="0"/>
            </a:endParaRPr>
          </a:p>
        </p:txBody>
      </p:sp>
      <p:sp>
        <p:nvSpPr>
          <p:cNvPr id="41028" name="Rectangle 155"/>
          <p:cNvSpPr>
            <a:spLocks noChangeArrowheads="1"/>
          </p:cNvSpPr>
          <p:nvPr>
            <p:custDataLst>
              <p:tags r:id="rId9"/>
            </p:custDataLst>
          </p:nvPr>
        </p:nvSpPr>
        <p:spPr bwMode="auto">
          <a:xfrm>
            <a:off x="4799013" y="35734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486</a:t>
            </a:r>
            <a:endParaRPr lang="en-US" altLang="el-GR" sz="2000">
              <a:solidFill>
                <a:srgbClr val="000099"/>
              </a:solidFill>
              <a:latin typeface="Arial" panose="020B0604020202020204" pitchFamily="34" charset="0"/>
            </a:endParaRPr>
          </a:p>
        </p:txBody>
      </p:sp>
      <p:sp>
        <p:nvSpPr>
          <p:cNvPr id="41029" name="Rectangle 156"/>
          <p:cNvSpPr>
            <a:spLocks noChangeArrowheads="1"/>
          </p:cNvSpPr>
          <p:nvPr>
            <p:custDataLst>
              <p:tags r:id="rId10"/>
            </p:custDataLst>
          </p:nvPr>
        </p:nvSpPr>
        <p:spPr bwMode="auto">
          <a:xfrm>
            <a:off x="5227638" y="3416300"/>
            <a:ext cx="1628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Pentium</a:t>
            </a:r>
            <a:r>
              <a:rPr lang="en-US" altLang="el-GR" sz="1800" b="1">
                <a:solidFill>
                  <a:srgbClr val="000099"/>
                </a:solidFill>
                <a:latin typeface="Arial" panose="020B0604020202020204" pitchFamily="34" charset="0"/>
                <a:cs typeface="Arial" panose="020B0604020202020204" pitchFamily="34" charset="0"/>
              </a:rPr>
              <a:t>®</a:t>
            </a:r>
            <a:r>
              <a:rPr lang="en-US" altLang="el-GR" sz="1800" b="1">
                <a:solidFill>
                  <a:srgbClr val="000099"/>
                </a:solidFill>
                <a:latin typeface="Arial" panose="020B0604020202020204" pitchFamily="34" charset="0"/>
              </a:rPr>
              <a:t> proc</a:t>
            </a:r>
            <a:endParaRPr lang="en-US" altLang="el-GR" sz="2000">
              <a:solidFill>
                <a:srgbClr val="000099"/>
              </a:solidFill>
              <a:latin typeface="Arial" panose="020B0604020202020204" pitchFamily="34" charset="0"/>
            </a:endParaRPr>
          </a:p>
        </p:txBody>
      </p:sp>
      <p:sp>
        <p:nvSpPr>
          <p:cNvPr id="41030" name="Rectangle 157"/>
          <p:cNvSpPr>
            <a:spLocks noChangeArrowheads="1"/>
          </p:cNvSpPr>
          <p:nvPr>
            <p:custDataLst>
              <p:tags r:id="rId11"/>
            </p:custDataLst>
          </p:nvPr>
        </p:nvSpPr>
        <p:spPr bwMode="auto">
          <a:xfrm>
            <a:off x="5572125" y="3230563"/>
            <a:ext cx="27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P6</a:t>
            </a:r>
            <a:endParaRPr lang="en-US" altLang="el-GR" sz="2000">
              <a:solidFill>
                <a:srgbClr val="000099"/>
              </a:solidFill>
              <a:latin typeface="Arial" panose="020B0604020202020204" pitchFamily="34" charset="0"/>
            </a:endParaRPr>
          </a:p>
        </p:txBody>
      </p:sp>
      <p:sp>
        <p:nvSpPr>
          <p:cNvPr id="41031" name="Rectangle 158"/>
          <p:cNvSpPr>
            <a:spLocks noChangeArrowheads="1"/>
          </p:cNvSpPr>
          <p:nvPr>
            <p:custDataLst>
              <p:tags r:id="rId12"/>
            </p:custDataLst>
          </p:nvPr>
        </p:nvSpPr>
        <p:spPr bwMode="auto">
          <a:xfrm>
            <a:off x="1452563" y="5189538"/>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0.001</a:t>
            </a:r>
            <a:endParaRPr lang="en-US" altLang="el-GR" sz="2000">
              <a:solidFill>
                <a:srgbClr val="000099"/>
              </a:solidFill>
              <a:latin typeface="Arial" panose="020B0604020202020204" pitchFamily="34" charset="0"/>
            </a:endParaRPr>
          </a:p>
        </p:txBody>
      </p:sp>
      <p:sp>
        <p:nvSpPr>
          <p:cNvPr id="41032" name="Rectangle 159"/>
          <p:cNvSpPr>
            <a:spLocks noChangeArrowheads="1"/>
          </p:cNvSpPr>
          <p:nvPr>
            <p:custDataLst>
              <p:tags r:id="rId13"/>
            </p:custDataLst>
          </p:nvPr>
        </p:nvSpPr>
        <p:spPr bwMode="auto">
          <a:xfrm>
            <a:off x="1581150" y="4659313"/>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0.01</a:t>
            </a:r>
            <a:endParaRPr lang="en-US" altLang="el-GR" sz="2000">
              <a:solidFill>
                <a:srgbClr val="000099"/>
              </a:solidFill>
              <a:latin typeface="Arial" panose="020B0604020202020204" pitchFamily="34" charset="0"/>
            </a:endParaRPr>
          </a:p>
        </p:txBody>
      </p:sp>
      <p:sp>
        <p:nvSpPr>
          <p:cNvPr id="41033" name="Rectangle 160"/>
          <p:cNvSpPr>
            <a:spLocks noChangeArrowheads="1"/>
          </p:cNvSpPr>
          <p:nvPr>
            <p:custDataLst>
              <p:tags r:id="rId14"/>
            </p:custDataLst>
          </p:nvPr>
        </p:nvSpPr>
        <p:spPr bwMode="auto">
          <a:xfrm>
            <a:off x="1709738" y="413067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0.1</a:t>
            </a:r>
            <a:endParaRPr lang="en-US" altLang="el-GR" sz="2000">
              <a:solidFill>
                <a:srgbClr val="000099"/>
              </a:solidFill>
              <a:latin typeface="Arial" panose="020B0604020202020204" pitchFamily="34" charset="0"/>
            </a:endParaRPr>
          </a:p>
        </p:txBody>
      </p:sp>
      <p:sp>
        <p:nvSpPr>
          <p:cNvPr id="41034" name="Rectangle 161"/>
          <p:cNvSpPr>
            <a:spLocks noChangeArrowheads="1"/>
          </p:cNvSpPr>
          <p:nvPr>
            <p:custDataLst>
              <p:tags r:id="rId15"/>
            </p:custDataLst>
          </p:nvPr>
        </p:nvSpPr>
        <p:spPr bwMode="auto">
          <a:xfrm>
            <a:off x="1895475" y="36163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a:t>
            </a:r>
            <a:endParaRPr lang="en-US" altLang="el-GR" sz="2000">
              <a:solidFill>
                <a:srgbClr val="000099"/>
              </a:solidFill>
              <a:latin typeface="Arial" panose="020B0604020202020204" pitchFamily="34" charset="0"/>
            </a:endParaRPr>
          </a:p>
        </p:txBody>
      </p:sp>
      <p:sp>
        <p:nvSpPr>
          <p:cNvPr id="41035" name="Rectangle 162"/>
          <p:cNvSpPr>
            <a:spLocks noChangeArrowheads="1"/>
          </p:cNvSpPr>
          <p:nvPr>
            <p:custDataLst>
              <p:tags r:id="rId16"/>
            </p:custDataLst>
          </p:nvPr>
        </p:nvSpPr>
        <p:spPr bwMode="auto">
          <a:xfrm>
            <a:off x="1766888" y="30876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10</a:t>
            </a:r>
            <a:endParaRPr lang="en-US" altLang="el-GR" sz="2000">
              <a:solidFill>
                <a:srgbClr val="000099"/>
              </a:solidFill>
              <a:latin typeface="Arial" panose="020B0604020202020204" pitchFamily="34" charset="0"/>
            </a:endParaRPr>
          </a:p>
        </p:txBody>
      </p:sp>
      <p:sp>
        <p:nvSpPr>
          <p:cNvPr id="41036" name="Rectangle 163"/>
          <p:cNvSpPr>
            <a:spLocks noChangeArrowheads="1"/>
          </p:cNvSpPr>
          <p:nvPr>
            <p:custDataLst>
              <p:tags r:id="rId17"/>
            </p:custDataLst>
          </p:nvPr>
        </p:nvSpPr>
        <p:spPr bwMode="auto">
          <a:xfrm>
            <a:off x="1638300" y="25574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100</a:t>
            </a:r>
            <a:endParaRPr lang="en-US" altLang="el-GR" sz="2000">
              <a:solidFill>
                <a:srgbClr val="000099"/>
              </a:solidFill>
              <a:latin typeface="Arial" panose="020B0604020202020204" pitchFamily="34" charset="0"/>
            </a:endParaRPr>
          </a:p>
        </p:txBody>
      </p:sp>
      <p:sp>
        <p:nvSpPr>
          <p:cNvPr id="41037" name="Rectangle 164"/>
          <p:cNvSpPr>
            <a:spLocks noChangeArrowheads="1"/>
          </p:cNvSpPr>
          <p:nvPr>
            <p:custDataLst>
              <p:tags r:id="rId18"/>
            </p:custDataLst>
          </p:nvPr>
        </p:nvSpPr>
        <p:spPr bwMode="auto">
          <a:xfrm>
            <a:off x="1511300" y="2036763"/>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1000</a:t>
            </a:r>
            <a:endParaRPr lang="en-US" altLang="el-GR" sz="2000">
              <a:solidFill>
                <a:srgbClr val="000099"/>
              </a:solidFill>
              <a:latin typeface="Arial" panose="020B0604020202020204" pitchFamily="34" charset="0"/>
            </a:endParaRPr>
          </a:p>
        </p:txBody>
      </p:sp>
      <p:sp>
        <p:nvSpPr>
          <p:cNvPr id="41038" name="Rectangle 165"/>
          <p:cNvSpPr>
            <a:spLocks noChangeArrowheads="1"/>
          </p:cNvSpPr>
          <p:nvPr>
            <p:custDataLst>
              <p:tags r:id="rId19"/>
            </p:custDataLst>
          </p:nvPr>
        </p:nvSpPr>
        <p:spPr bwMode="auto">
          <a:xfrm>
            <a:off x="1954213" y="55324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1970</a:t>
            </a:r>
            <a:endParaRPr lang="en-US" altLang="el-GR" sz="2000">
              <a:solidFill>
                <a:srgbClr val="000099"/>
              </a:solidFill>
              <a:latin typeface="Arial" panose="020B0604020202020204" pitchFamily="34" charset="0"/>
            </a:endParaRPr>
          </a:p>
        </p:txBody>
      </p:sp>
      <p:sp>
        <p:nvSpPr>
          <p:cNvPr id="41039" name="Rectangle 166"/>
          <p:cNvSpPr>
            <a:spLocks noChangeArrowheads="1"/>
          </p:cNvSpPr>
          <p:nvPr>
            <p:custDataLst>
              <p:tags r:id="rId20"/>
            </p:custDataLst>
          </p:nvPr>
        </p:nvSpPr>
        <p:spPr bwMode="auto">
          <a:xfrm>
            <a:off x="3240088" y="55324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1980</a:t>
            </a:r>
            <a:endParaRPr lang="en-US" altLang="el-GR" sz="2000">
              <a:solidFill>
                <a:srgbClr val="000099"/>
              </a:solidFill>
              <a:latin typeface="Arial" panose="020B0604020202020204" pitchFamily="34" charset="0"/>
            </a:endParaRPr>
          </a:p>
        </p:txBody>
      </p:sp>
      <p:sp>
        <p:nvSpPr>
          <p:cNvPr id="41040" name="Rectangle 167"/>
          <p:cNvSpPr>
            <a:spLocks noChangeArrowheads="1"/>
          </p:cNvSpPr>
          <p:nvPr>
            <p:custDataLst>
              <p:tags r:id="rId21"/>
            </p:custDataLst>
          </p:nvPr>
        </p:nvSpPr>
        <p:spPr bwMode="auto">
          <a:xfrm>
            <a:off x="4513263" y="55324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1990</a:t>
            </a:r>
            <a:endParaRPr lang="en-US" altLang="el-GR" sz="2000">
              <a:solidFill>
                <a:srgbClr val="000099"/>
              </a:solidFill>
              <a:latin typeface="Arial" panose="020B0604020202020204" pitchFamily="34" charset="0"/>
            </a:endParaRPr>
          </a:p>
        </p:txBody>
      </p:sp>
      <p:sp>
        <p:nvSpPr>
          <p:cNvPr id="41041" name="Rectangle 168"/>
          <p:cNvSpPr>
            <a:spLocks noChangeArrowheads="1"/>
          </p:cNvSpPr>
          <p:nvPr>
            <p:custDataLst>
              <p:tags r:id="rId22"/>
            </p:custDataLst>
          </p:nvPr>
        </p:nvSpPr>
        <p:spPr bwMode="auto">
          <a:xfrm>
            <a:off x="5800725" y="55324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2000</a:t>
            </a:r>
            <a:endParaRPr lang="en-US" altLang="el-GR" sz="2000">
              <a:solidFill>
                <a:srgbClr val="000099"/>
              </a:solidFill>
              <a:latin typeface="Arial" panose="020B0604020202020204" pitchFamily="34" charset="0"/>
            </a:endParaRPr>
          </a:p>
        </p:txBody>
      </p:sp>
      <p:sp>
        <p:nvSpPr>
          <p:cNvPr id="41042" name="Rectangle 169"/>
          <p:cNvSpPr>
            <a:spLocks noChangeArrowheads="1"/>
          </p:cNvSpPr>
          <p:nvPr>
            <p:custDataLst>
              <p:tags r:id="rId23"/>
            </p:custDataLst>
          </p:nvPr>
        </p:nvSpPr>
        <p:spPr bwMode="auto">
          <a:xfrm>
            <a:off x="7072313" y="55324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2010</a:t>
            </a:r>
            <a:endParaRPr lang="en-US" altLang="el-GR" sz="2000">
              <a:solidFill>
                <a:srgbClr val="000099"/>
              </a:solidFill>
              <a:latin typeface="Arial" panose="020B0604020202020204" pitchFamily="34" charset="0"/>
            </a:endParaRPr>
          </a:p>
        </p:txBody>
      </p:sp>
      <p:sp>
        <p:nvSpPr>
          <p:cNvPr id="41043" name="Rectangle 170"/>
          <p:cNvSpPr>
            <a:spLocks noChangeArrowheads="1"/>
          </p:cNvSpPr>
          <p:nvPr>
            <p:custDataLst>
              <p:tags r:id="rId24"/>
            </p:custDataLst>
          </p:nvPr>
        </p:nvSpPr>
        <p:spPr bwMode="auto">
          <a:xfrm>
            <a:off x="4527550" y="5818188"/>
            <a:ext cx="49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Year</a:t>
            </a:r>
            <a:endParaRPr lang="en-US" altLang="el-GR" sz="2000">
              <a:solidFill>
                <a:srgbClr val="000099"/>
              </a:solidFill>
              <a:latin typeface="Arial" panose="020B0604020202020204" pitchFamily="34" charset="0"/>
            </a:endParaRPr>
          </a:p>
        </p:txBody>
      </p:sp>
      <p:sp>
        <p:nvSpPr>
          <p:cNvPr id="41044" name="Rectangle 171"/>
          <p:cNvSpPr>
            <a:spLocks noChangeArrowheads="1"/>
          </p:cNvSpPr>
          <p:nvPr>
            <p:custDataLst>
              <p:tags r:id="rId25"/>
            </p:custDataLst>
          </p:nvPr>
        </p:nvSpPr>
        <p:spPr bwMode="auto">
          <a:xfrm rot="-5400000">
            <a:off x="521494" y="3547269"/>
            <a:ext cx="179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Arial" panose="020B0604020202020204" pitchFamily="34" charset="0"/>
              </a:rPr>
              <a:t>Transistors (MT)</a:t>
            </a:r>
            <a:endParaRPr lang="en-US" altLang="el-GR" sz="2000">
              <a:solidFill>
                <a:srgbClr val="000099"/>
              </a:solidFill>
              <a:latin typeface="Arial" panose="020B0604020202020204" pitchFamily="34" charset="0"/>
            </a:endParaRPr>
          </a:p>
        </p:txBody>
      </p:sp>
      <p:sp>
        <p:nvSpPr>
          <p:cNvPr id="41045" name="Rectangle 172" descr="[DECORATIVE]"/>
          <p:cNvSpPr>
            <a:spLocks noChangeArrowheads="1"/>
          </p:cNvSpPr>
          <p:nvPr/>
        </p:nvSpPr>
        <p:spPr bwMode="auto">
          <a:xfrm>
            <a:off x="2447925" y="2395538"/>
            <a:ext cx="33178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60589" name="Rectangle 173"/>
          <p:cNvSpPr>
            <a:spLocks noChangeArrowheads="1"/>
          </p:cNvSpPr>
          <p:nvPr>
            <p:custDataLst>
              <p:tags r:id="rId26"/>
            </p:custDataLst>
          </p:nvPr>
        </p:nvSpPr>
        <p:spPr bwMode="auto">
          <a:xfrm>
            <a:off x="2511425" y="2428875"/>
            <a:ext cx="3052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2100" b="1">
                <a:solidFill>
                  <a:srgbClr val="000099"/>
                </a:solidFill>
                <a:latin typeface="Arial" panose="020B0604020202020204" pitchFamily="34" charset="0"/>
              </a:rPr>
              <a:t>2X growth in 1.96 years!</a:t>
            </a:r>
            <a:endParaRPr lang="en-US" altLang="el-GR" sz="2000">
              <a:solidFill>
                <a:srgbClr val="000099"/>
              </a:solidFill>
              <a:latin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0506"/>
                                        </p:tgtEl>
                                        <p:attrNameLst>
                                          <p:attrName>style.visibility</p:attrName>
                                        </p:attrNameLst>
                                      </p:cBhvr>
                                      <p:to>
                                        <p:strVal val="visible"/>
                                      </p:to>
                                    </p:set>
                                    <p:animEffect transition="in" filter="strips(upRight)">
                                      <p:cBhvr>
                                        <p:cTn id="7" dur="500"/>
                                        <p:tgtEl>
                                          <p:spTgt spid="60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05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06" grpId="0" animBg="1"/>
      <p:bldP spid="6058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2"/>
            </p:custDataLst>
          </p:nvPr>
        </p:nvSpPr>
        <p:spPr>
          <a:xfrm>
            <a:off x="685800" y="457200"/>
            <a:ext cx="7772400" cy="685800"/>
          </a:xfrm>
        </p:spPr>
        <p:txBody>
          <a:bodyPr rtlCol="0">
            <a:normAutofit fontScale="90000"/>
          </a:bodyPr>
          <a:lstStyle/>
          <a:p>
            <a:pPr eaLnBrk="1" fontAlgn="auto" hangingPunct="1">
              <a:spcAft>
                <a:spcPts val="0"/>
              </a:spcAft>
              <a:defRPr/>
            </a:pPr>
            <a:r>
              <a:rPr lang="en-US" altLang="el-GR" sz="4000" dirty="0" smtClean="0"/>
              <a:t>Frequency</a:t>
            </a:r>
          </a:p>
        </p:txBody>
      </p:sp>
      <p:sp>
        <p:nvSpPr>
          <p:cNvPr id="42122" name="Rectangle 138"/>
          <p:cNvSpPr>
            <a:spLocks noChangeArrowheads="1"/>
          </p:cNvSpPr>
          <p:nvPr>
            <p:custDataLst>
              <p:tags r:id="rId3"/>
            </p:custDataLst>
          </p:nvPr>
        </p:nvSpPr>
        <p:spPr bwMode="auto">
          <a:xfrm>
            <a:off x="4540250" y="5070475"/>
            <a:ext cx="49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Year</a:t>
            </a:r>
            <a:endParaRPr lang="en-US" altLang="el-GR" sz="2000">
              <a:solidFill>
                <a:srgbClr val="000099"/>
              </a:solidFill>
              <a:latin typeface="Tahoma" panose="020B0604030504040204" pitchFamily="34" charset="0"/>
            </a:endParaRPr>
          </a:p>
        </p:txBody>
      </p:sp>
      <p:grpSp>
        <p:nvGrpSpPr>
          <p:cNvPr id="2" name="Ομάδα 1" descr="Διάγραμμα της συχνότητας των μικροεπεξεργαστών ανά χρόνο" title="Διάγραμμα 3"/>
          <p:cNvGrpSpPr/>
          <p:nvPr/>
        </p:nvGrpSpPr>
        <p:grpSpPr>
          <a:xfrm>
            <a:off x="1279525" y="1295400"/>
            <a:ext cx="6272213" cy="3763963"/>
            <a:chOff x="1279525" y="1295400"/>
            <a:chExt cx="6272213" cy="3763963"/>
          </a:xfrm>
        </p:grpSpPr>
        <p:sp>
          <p:nvSpPr>
            <p:cNvPr id="41987" name="Rectangle 3" descr="Διάγραμμα της συχνότητας (Mhz) ανα τα χρόνια για τους διάφορους επεξεργαστές"/>
            <p:cNvSpPr>
              <a:spLocks noChangeArrowheads="1"/>
            </p:cNvSpPr>
            <p:nvPr/>
          </p:nvSpPr>
          <p:spPr bwMode="auto">
            <a:xfrm>
              <a:off x="2282825" y="1423988"/>
              <a:ext cx="5018088" cy="314642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1988" name="Rectangle 4" descr="[DECORATIVE]"/>
            <p:cNvSpPr>
              <a:spLocks noChangeArrowheads="1"/>
            </p:cNvSpPr>
            <p:nvPr/>
          </p:nvSpPr>
          <p:spPr bwMode="auto">
            <a:xfrm>
              <a:off x="2282825" y="1423988"/>
              <a:ext cx="5018088" cy="31464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1989" name="Line 5"/>
            <p:cNvSpPr>
              <a:spLocks noChangeShapeType="1"/>
            </p:cNvSpPr>
            <p:nvPr/>
          </p:nvSpPr>
          <p:spPr bwMode="auto">
            <a:xfrm>
              <a:off x="2282825" y="1423988"/>
              <a:ext cx="1588" cy="31464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0" name="Line 6"/>
            <p:cNvSpPr>
              <a:spLocks noChangeShapeType="1"/>
            </p:cNvSpPr>
            <p:nvPr/>
          </p:nvSpPr>
          <p:spPr bwMode="auto">
            <a:xfrm>
              <a:off x="2282825" y="457041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1" name="Line 7"/>
            <p:cNvSpPr>
              <a:spLocks noChangeShapeType="1"/>
            </p:cNvSpPr>
            <p:nvPr/>
          </p:nvSpPr>
          <p:spPr bwMode="auto">
            <a:xfrm>
              <a:off x="2282825" y="438467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2" name="Line 8"/>
            <p:cNvSpPr>
              <a:spLocks noChangeShapeType="1"/>
            </p:cNvSpPr>
            <p:nvPr/>
          </p:nvSpPr>
          <p:spPr bwMode="auto">
            <a:xfrm>
              <a:off x="2282825" y="42687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3" name="Line 9"/>
            <p:cNvSpPr>
              <a:spLocks noChangeShapeType="1"/>
            </p:cNvSpPr>
            <p:nvPr/>
          </p:nvSpPr>
          <p:spPr bwMode="auto">
            <a:xfrm>
              <a:off x="2282825" y="419735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4" name="Line 10"/>
            <p:cNvSpPr>
              <a:spLocks noChangeShapeType="1"/>
            </p:cNvSpPr>
            <p:nvPr/>
          </p:nvSpPr>
          <p:spPr bwMode="auto">
            <a:xfrm>
              <a:off x="2282825" y="412591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5" name="Line 11"/>
            <p:cNvSpPr>
              <a:spLocks noChangeShapeType="1"/>
            </p:cNvSpPr>
            <p:nvPr/>
          </p:nvSpPr>
          <p:spPr bwMode="auto">
            <a:xfrm>
              <a:off x="2282825" y="408305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6" name="Line 12"/>
            <p:cNvSpPr>
              <a:spLocks noChangeShapeType="1"/>
            </p:cNvSpPr>
            <p:nvPr/>
          </p:nvSpPr>
          <p:spPr bwMode="auto">
            <a:xfrm>
              <a:off x="2282825" y="40401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7" name="Line 13"/>
            <p:cNvSpPr>
              <a:spLocks noChangeShapeType="1"/>
            </p:cNvSpPr>
            <p:nvPr/>
          </p:nvSpPr>
          <p:spPr bwMode="auto">
            <a:xfrm>
              <a:off x="2282825" y="399732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8" name="Line 14"/>
            <p:cNvSpPr>
              <a:spLocks noChangeShapeType="1"/>
            </p:cNvSpPr>
            <p:nvPr/>
          </p:nvSpPr>
          <p:spPr bwMode="auto">
            <a:xfrm>
              <a:off x="2282825" y="396875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9" name="Line 15"/>
            <p:cNvSpPr>
              <a:spLocks noChangeShapeType="1"/>
            </p:cNvSpPr>
            <p:nvPr/>
          </p:nvSpPr>
          <p:spPr bwMode="auto">
            <a:xfrm>
              <a:off x="2282825" y="394017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0" name="Line 16"/>
            <p:cNvSpPr>
              <a:spLocks noChangeShapeType="1"/>
            </p:cNvSpPr>
            <p:nvPr/>
          </p:nvSpPr>
          <p:spPr bwMode="auto">
            <a:xfrm>
              <a:off x="2282825" y="37544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1" name="Line 17"/>
            <p:cNvSpPr>
              <a:spLocks noChangeShapeType="1"/>
            </p:cNvSpPr>
            <p:nvPr/>
          </p:nvSpPr>
          <p:spPr bwMode="auto">
            <a:xfrm>
              <a:off x="2282825" y="36401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2" name="Line 18"/>
            <p:cNvSpPr>
              <a:spLocks noChangeShapeType="1"/>
            </p:cNvSpPr>
            <p:nvPr/>
          </p:nvSpPr>
          <p:spPr bwMode="auto">
            <a:xfrm>
              <a:off x="2282825" y="35687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3" name="Line 19"/>
            <p:cNvSpPr>
              <a:spLocks noChangeShapeType="1"/>
            </p:cNvSpPr>
            <p:nvPr/>
          </p:nvSpPr>
          <p:spPr bwMode="auto">
            <a:xfrm>
              <a:off x="2282825" y="349726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4" name="Line 20"/>
            <p:cNvSpPr>
              <a:spLocks noChangeShapeType="1"/>
            </p:cNvSpPr>
            <p:nvPr/>
          </p:nvSpPr>
          <p:spPr bwMode="auto">
            <a:xfrm>
              <a:off x="2282825" y="34544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5" name="Line 21"/>
            <p:cNvSpPr>
              <a:spLocks noChangeShapeType="1"/>
            </p:cNvSpPr>
            <p:nvPr/>
          </p:nvSpPr>
          <p:spPr bwMode="auto">
            <a:xfrm>
              <a:off x="2282825" y="34115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6" name="Line 22"/>
            <p:cNvSpPr>
              <a:spLocks noChangeShapeType="1"/>
            </p:cNvSpPr>
            <p:nvPr/>
          </p:nvSpPr>
          <p:spPr bwMode="auto">
            <a:xfrm>
              <a:off x="2282825" y="336867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7" name="Line 23"/>
            <p:cNvSpPr>
              <a:spLocks noChangeShapeType="1"/>
            </p:cNvSpPr>
            <p:nvPr/>
          </p:nvSpPr>
          <p:spPr bwMode="auto">
            <a:xfrm>
              <a:off x="2282825" y="33401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8" name="Line 24"/>
            <p:cNvSpPr>
              <a:spLocks noChangeShapeType="1"/>
            </p:cNvSpPr>
            <p:nvPr/>
          </p:nvSpPr>
          <p:spPr bwMode="auto">
            <a:xfrm>
              <a:off x="2282825" y="331152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9" name="Line 25"/>
            <p:cNvSpPr>
              <a:spLocks noChangeShapeType="1"/>
            </p:cNvSpPr>
            <p:nvPr/>
          </p:nvSpPr>
          <p:spPr bwMode="auto">
            <a:xfrm>
              <a:off x="2282825" y="31257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0" name="Line 26"/>
            <p:cNvSpPr>
              <a:spLocks noChangeShapeType="1"/>
            </p:cNvSpPr>
            <p:nvPr/>
          </p:nvSpPr>
          <p:spPr bwMode="auto">
            <a:xfrm>
              <a:off x="2282825" y="30114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1" name="Line 27"/>
            <p:cNvSpPr>
              <a:spLocks noChangeShapeType="1"/>
            </p:cNvSpPr>
            <p:nvPr/>
          </p:nvSpPr>
          <p:spPr bwMode="auto">
            <a:xfrm>
              <a:off x="2282825" y="294005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2" name="Line 28"/>
            <p:cNvSpPr>
              <a:spLocks noChangeShapeType="1"/>
            </p:cNvSpPr>
            <p:nvPr/>
          </p:nvSpPr>
          <p:spPr bwMode="auto">
            <a:xfrm>
              <a:off x="2282825" y="286861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3" name="Line 29"/>
            <p:cNvSpPr>
              <a:spLocks noChangeShapeType="1"/>
            </p:cNvSpPr>
            <p:nvPr/>
          </p:nvSpPr>
          <p:spPr bwMode="auto">
            <a:xfrm>
              <a:off x="2282825" y="282575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4" name="Line 30"/>
            <p:cNvSpPr>
              <a:spLocks noChangeShapeType="1"/>
            </p:cNvSpPr>
            <p:nvPr/>
          </p:nvSpPr>
          <p:spPr bwMode="auto">
            <a:xfrm>
              <a:off x="2282825" y="27828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5" name="Line 31"/>
            <p:cNvSpPr>
              <a:spLocks noChangeShapeType="1"/>
            </p:cNvSpPr>
            <p:nvPr/>
          </p:nvSpPr>
          <p:spPr bwMode="auto">
            <a:xfrm>
              <a:off x="2282825" y="274002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6" name="Line 32"/>
            <p:cNvSpPr>
              <a:spLocks noChangeShapeType="1"/>
            </p:cNvSpPr>
            <p:nvPr/>
          </p:nvSpPr>
          <p:spPr bwMode="auto">
            <a:xfrm>
              <a:off x="2282825" y="271145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7" name="Line 33"/>
            <p:cNvSpPr>
              <a:spLocks noChangeShapeType="1"/>
            </p:cNvSpPr>
            <p:nvPr/>
          </p:nvSpPr>
          <p:spPr bwMode="auto">
            <a:xfrm>
              <a:off x="2282825" y="268287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8" name="Line 34"/>
            <p:cNvSpPr>
              <a:spLocks noChangeShapeType="1"/>
            </p:cNvSpPr>
            <p:nvPr/>
          </p:nvSpPr>
          <p:spPr bwMode="auto">
            <a:xfrm>
              <a:off x="2282825" y="24971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9" name="Line 35"/>
            <p:cNvSpPr>
              <a:spLocks noChangeShapeType="1"/>
            </p:cNvSpPr>
            <p:nvPr/>
          </p:nvSpPr>
          <p:spPr bwMode="auto">
            <a:xfrm>
              <a:off x="2282825" y="23828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0" name="Line 36"/>
            <p:cNvSpPr>
              <a:spLocks noChangeShapeType="1"/>
            </p:cNvSpPr>
            <p:nvPr/>
          </p:nvSpPr>
          <p:spPr bwMode="auto">
            <a:xfrm>
              <a:off x="2282825" y="23114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1" name="Line 37"/>
            <p:cNvSpPr>
              <a:spLocks noChangeShapeType="1"/>
            </p:cNvSpPr>
            <p:nvPr/>
          </p:nvSpPr>
          <p:spPr bwMode="auto">
            <a:xfrm>
              <a:off x="2282825" y="223996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2" name="Line 38"/>
            <p:cNvSpPr>
              <a:spLocks noChangeShapeType="1"/>
            </p:cNvSpPr>
            <p:nvPr/>
          </p:nvSpPr>
          <p:spPr bwMode="auto">
            <a:xfrm>
              <a:off x="2282825" y="21971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3" name="Line 39"/>
            <p:cNvSpPr>
              <a:spLocks noChangeShapeType="1"/>
            </p:cNvSpPr>
            <p:nvPr/>
          </p:nvSpPr>
          <p:spPr bwMode="auto">
            <a:xfrm>
              <a:off x="2282825" y="21542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4" name="Line 40"/>
            <p:cNvSpPr>
              <a:spLocks noChangeShapeType="1"/>
            </p:cNvSpPr>
            <p:nvPr/>
          </p:nvSpPr>
          <p:spPr bwMode="auto">
            <a:xfrm>
              <a:off x="2282825" y="21097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5" name="Line 41"/>
            <p:cNvSpPr>
              <a:spLocks noChangeShapeType="1"/>
            </p:cNvSpPr>
            <p:nvPr/>
          </p:nvSpPr>
          <p:spPr bwMode="auto">
            <a:xfrm>
              <a:off x="2282825" y="208121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6" name="Line 42"/>
            <p:cNvSpPr>
              <a:spLocks noChangeShapeType="1"/>
            </p:cNvSpPr>
            <p:nvPr/>
          </p:nvSpPr>
          <p:spPr bwMode="auto">
            <a:xfrm>
              <a:off x="2282825" y="20526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7" name="Line 43"/>
            <p:cNvSpPr>
              <a:spLocks noChangeShapeType="1"/>
            </p:cNvSpPr>
            <p:nvPr/>
          </p:nvSpPr>
          <p:spPr bwMode="auto">
            <a:xfrm>
              <a:off x="2282825" y="18669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8" name="Line 44"/>
            <p:cNvSpPr>
              <a:spLocks noChangeShapeType="1"/>
            </p:cNvSpPr>
            <p:nvPr/>
          </p:nvSpPr>
          <p:spPr bwMode="auto">
            <a:xfrm>
              <a:off x="2282825" y="17526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9" name="Line 45"/>
            <p:cNvSpPr>
              <a:spLocks noChangeShapeType="1"/>
            </p:cNvSpPr>
            <p:nvPr/>
          </p:nvSpPr>
          <p:spPr bwMode="auto">
            <a:xfrm>
              <a:off x="2282825" y="168116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0" name="Line 46"/>
            <p:cNvSpPr>
              <a:spLocks noChangeShapeType="1"/>
            </p:cNvSpPr>
            <p:nvPr/>
          </p:nvSpPr>
          <p:spPr bwMode="auto">
            <a:xfrm>
              <a:off x="2282825" y="1609725"/>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1" name="Line 47"/>
            <p:cNvSpPr>
              <a:spLocks noChangeShapeType="1"/>
            </p:cNvSpPr>
            <p:nvPr/>
          </p:nvSpPr>
          <p:spPr bwMode="auto">
            <a:xfrm>
              <a:off x="2282825" y="156686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2" name="Line 48"/>
            <p:cNvSpPr>
              <a:spLocks noChangeShapeType="1"/>
            </p:cNvSpPr>
            <p:nvPr/>
          </p:nvSpPr>
          <p:spPr bwMode="auto">
            <a:xfrm>
              <a:off x="2282825" y="1524000"/>
              <a:ext cx="57150"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3" name="Line 49"/>
            <p:cNvSpPr>
              <a:spLocks noChangeShapeType="1"/>
            </p:cNvSpPr>
            <p:nvPr/>
          </p:nvSpPr>
          <p:spPr bwMode="auto">
            <a:xfrm>
              <a:off x="2282825" y="148113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4" name="Line 50"/>
            <p:cNvSpPr>
              <a:spLocks noChangeShapeType="1"/>
            </p:cNvSpPr>
            <p:nvPr/>
          </p:nvSpPr>
          <p:spPr bwMode="auto">
            <a:xfrm>
              <a:off x="2282825" y="1452563"/>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5" name="Line 51"/>
            <p:cNvSpPr>
              <a:spLocks noChangeShapeType="1"/>
            </p:cNvSpPr>
            <p:nvPr/>
          </p:nvSpPr>
          <p:spPr bwMode="auto">
            <a:xfrm>
              <a:off x="2282825" y="1423988"/>
              <a:ext cx="57150"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6" name="Line 52"/>
            <p:cNvSpPr>
              <a:spLocks noChangeShapeType="1"/>
            </p:cNvSpPr>
            <p:nvPr/>
          </p:nvSpPr>
          <p:spPr bwMode="auto">
            <a:xfrm>
              <a:off x="2209800" y="4570413"/>
              <a:ext cx="144463"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7" name="Line 53"/>
            <p:cNvSpPr>
              <a:spLocks noChangeShapeType="1"/>
            </p:cNvSpPr>
            <p:nvPr/>
          </p:nvSpPr>
          <p:spPr bwMode="auto">
            <a:xfrm>
              <a:off x="2209800" y="3940175"/>
              <a:ext cx="144463"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8" name="Line 54"/>
            <p:cNvSpPr>
              <a:spLocks noChangeShapeType="1"/>
            </p:cNvSpPr>
            <p:nvPr/>
          </p:nvSpPr>
          <p:spPr bwMode="auto">
            <a:xfrm>
              <a:off x="2209800" y="3311525"/>
              <a:ext cx="144463"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39" name="Line 55"/>
            <p:cNvSpPr>
              <a:spLocks noChangeShapeType="1"/>
            </p:cNvSpPr>
            <p:nvPr/>
          </p:nvSpPr>
          <p:spPr bwMode="auto">
            <a:xfrm>
              <a:off x="2209800" y="2682875"/>
              <a:ext cx="144463" cy="15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0" name="Line 56"/>
            <p:cNvSpPr>
              <a:spLocks noChangeShapeType="1"/>
            </p:cNvSpPr>
            <p:nvPr/>
          </p:nvSpPr>
          <p:spPr bwMode="auto">
            <a:xfrm>
              <a:off x="2209800" y="2052638"/>
              <a:ext cx="144463"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1" name="Line 57"/>
            <p:cNvSpPr>
              <a:spLocks noChangeShapeType="1"/>
            </p:cNvSpPr>
            <p:nvPr/>
          </p:nvSpPr>
          <p:spPr bwMode="auto">
            <a:xfrm>
              <a:off x="2209800" y="1423988"/>
              <a:ext cx="144463"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2" name="Line 58"/>
            <p:cNvSpPr>
              <a:spLocks noChangeShapeType="1"/>
            </p:cNvSpPr>
            <p:nvPr/>
          </p:nvSpPr>
          <p:spPr bwMode="auto">
            <a:xfrm>
              <a:off x="2282825" y="4570413"/>
              <a:ext cx="5018088" cy="158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3" name="Line 59"/>
            <p:cNvSpPr>
              <a:spLocks noChangeShapeType="1"/>
            </p:cNvSpPr>
            <p:nvPr/>
          </p:nvSpPr>
          <p:spPr bwMode="auto">
            <a:xfrm flipV="1">
              <a:off x="2282825"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4" name="Line 60"/>
            <p:cNvSpPr>
              <a:spLocks noChangeShapeType="1"/>
            </p:cNvSpPr>
            <p:nvPr/>
          </p:nvSpPr>
          <p:spPr bwMode="auto">
            <a:xfrm flipV="1">
              <a:off x="2540000"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5" name="Line 61"/>
            <p:cNvSpPr>
              <a:spLocks noChangeShapeType="1"/>
            </p:cNvSpPr>
            <p:nvPr/>
          </p:nvSpPr>
          <p:spPr bwMode="auto">
            <a:xfrm flipV="1">
              <a:off x="2782888"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6" name="Line 62"/>
            <p:cNvSpPr>
              <a:spLocks noChangeShapeType="1"/>
            </p:cNvSpPr>
            <p:nvPr/>
          </p:nvSpPr>
          <p:spPr bwMode="auto">
            <a:xfrm flipV="1">
              <a:off x="3040063"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7" name="Line 63"/>
            <p:cNvSpPr>
              <a:spLocks noChangeShapeType="1"/>
            </p:cNvSpPr>
            <p:nvPr/>
          </p:nvSpPr>
          <p:spPr bwMode="auto">
            <a:xfrm flipV="1">
              <a:off x="3282950"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8" name="Line 64"/>
            <p:cNvSpPr>
              <a:spLocks noChangeShapeType="1"/>
            </p:cNvSpPr>
            <p:nvPr/>
          </p:nvSpPr>
          <p:spPr bwMode="auto">
            <a:xfrm flipV="1">
              <a:off x="3540125"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9" name="Line 65"/>
            <p:cNvSpPr>
              <a:spLocks noChangeShapeType="1"/>
            </p:cNvSpPr>
            <p:nvPr/>
          </p:nvSpPr>
          <p:spPr bwMode="auto">
            <a:xfrm flipV="1">
              <a:off x="3783013"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0" name="Line 66"/>
            <p:cNvSpPr>
              <a:spLocks noChangeShapeType="1"/>
            </p:cNvSpPr>
            <p:nvPr/>
          </p:nvSpPr>
          <p:spPr bwMode="auto">
            <a:xfrm flipV="1">
              <a:off x="4040188"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1" name="Line 67"/>
            <p:cNvSpPr>
              <a:spLocks noChangeShapeType="1"/>
            </p:cNvSpPr>
            <p:nvPr/>
          </p:nvSpPr>
          <p:spPr bwMode="auto">
            <a:xfrm flipV="1">
              <a:off x="4283075"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2" name="Line 68"/>
            <p:cNvSpPr>
              <a:spLocks noChangeShapeType="1"/>
            </p:cNvSpPr>
            <p:nvPr/>
          </p:nvSpPr>
          <p:spPr bwMode="auto">
            <a:xfrm flipV="1">
              <a:off x="4540250"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3" name="Line 69"/>
            <p:cNvSpPr>
              <a:spLocks noChangeShapeType="1"/>
            </p:cNvSpPr>
            <p:nvPr/>
          </p:nvSpPr>
          <p:spPr bwMode="auto">
            <a:xfrm flipV="1">
              <a:off x="4799013"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4" name="Line 70"/>
            <p:cNvSpPr>
              <a:spLocks noChangeShapeType="1"/>
            </p:cNvSpPr>
            <p:nvPr/>
          </p:nvSpPr>
          <p:spPr bwMode="auto">
            <a:xfrm flipV="1">
              <a:off x="5041900"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5" name="Line 71"/>
            <p:cNvSpPr>
              <a:spLocks noChangeShapeType="1"/>
            </p:cNvSpPr>
            <p:nvPr/>
          </p:nvSpPr>
          <p:spPr bwMode="auto">
            <a:xfrm flipV="1">
              <a:off x="5299075"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6" name="Line 72"/>
            <p:cNvSpPr>
              <a:spLocks noChangeShapeType="1"/>
            </p:cNvSpPr>
            <p:nvPr/>
          </p:nvSpPr>
          <p:spPr bwMode="auto">
            <a:xfrm flipV="1">
              <a:off x="5541963"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7" name="Line 73"/>
            <p:cNvSpPr>
              <a:spLocks noChangeShapeType="1"/>
            </p:cNvSpPr>
            <p:nvPr/>
          </p:nvSpPr>
          <p:spPr bwMode="auto">
            <a:xfrm flipV="1">
              <a:off x="5799138"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8" name="Line 74"/>
            <p:cNvSpPr>
              <a:spLocks noChangeShapeType="1"/>
            </p:cNvSpPr>
            <p:nvPr/>
          </p:nvSpPr>
          <p:spPr bwMode="auto">
            <a:xfrm flipV="1">
              <a:off x="6042025"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59" name="Line 75"/>
            <p:cNvSpPr>
              <a:spLocks noChangeShapeType="1"/>
            </p:cNvSpPr>
            <p:nvPr/>
          </p:nvSpPr>
          <p:spPr bwMode="auto">
            <a:xfrm flipV="1">
              <a:off x="6299200" y="4513263"/>
              <a:ext cx="1588"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0" name="Line 76"/>
            <p:cNvSpPr>
              <a:spLocks noChangeShapeType="1"/>
            </p:cNvSpPr>
            <p:nvPr/>
          </p:nvSpPr>
          <p:spPr bwMode="auto">
            <a:xfrm flipV="1">
              <a:off x="6542088"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1" name="Line 77"/>
            <p:cNvSpPr>
              <a:spLocks noChangeShapeType="1"/>
            </p:cNvSpPr>
            <p:nvPr/>
          </p:nvSpPr>
          <p:spPr bwMode="auto">
            <a:xfrm flipV="1">
              <a:off x="6799263"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2" name="Line 78"/>
            <p:cNvSpPr>
              <a:spLocks noChangeShapeType="1"/>
            </p:cNvSpPr>
            <p:nvPr/>
          </p:nvSpPr>
          <p:spPr bwMode="auto">
            <a:xfrm flipV="1">
              <a:off x="7043738"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3" name="Line 79"/>
            <p:cNvSpPr>
              <a:spLocks noChangeShapeType="1"/>
            </p:cNvSpPr>
            <p:nvPr/>
          </p:nvSpPr>
          <p:spPr bwMode="auto">
            <a:xfrm flipV="1">
              <a:off x="7300913" y="4513263"/>
              <a:ext cx="1587" cy="5715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4" name="Line 80"/>
            <p:cNvSpPr>
              <a:spLocks noChangeShapeType="1"/>
            </p:cNvSpPr>
            <p:nvPr/>
          </p:nvSpPr>
          <p:spPr bwMode="auto">
            <a:xfrm flipV="1">
              <a:off x="2282825" y="4498975"/>
              <a:ext cx="1588" cy="14287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5" name="Line 81"/>
            <p:cNvSpPr>
              <a:spLocks noChangeShapeType="1"/>
            </p:cNvSpPr>
            <p:nvPr/>
          </p:nvSpPr>
          <p:spPr bwMode="auto">
            <a:xfrm flipV="1">
              <a:off x="3540125" y="4498975"/>
              <a:ext cx="1588" cy="14287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6" name="Line 82"/>
            <p:cNvSpPr>
              <a:spLocks noChangeShapeType="1"/>
            </p:cNvSpPr>
            <p:nvPr/>
          </p:nvSpPr>
          <p:spPr bwMode="auto">
            <a:xfrm flipV="1">
              <a:off x="4799013" y="4498975"/>
              <a:ext cx="1587" cy="14287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7" name="Line 83"/>
            <p:cNvSpPr>
              <a:spLocks noChangeShapeType="1"/>
            </p:cNvSpPr>
            <p:nvPr/>
          </p:nvSpPr>
          <p:spPr bwMode="auto">
            <a:xfrm flipV="1">
              <a:off x="6042025" y="4498975"/>
              <a:ext cx="1588" cy="14287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8" name="Line 84"/>
            <p:cNvSpPr>
              <a:spLocks noChangeShapeType="1"/>
            </p:cNvSpPr>
            <p:nvPr/>
          </p:nvSpPr>
          <p:spPr bwMode="auto">
            <a:xfrm flipV="1">
              <a:off x="7300913" y="4498975"/>
              <a:ext cx="1587" cy="14287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9" name="Freeform 85"/>
            <p:cNvSpPr>
              <a:spLocks/>
            </p:cNvSpPr>
            <p:nvPr/>
          </p:nvSpPr>
          <p:spPr bwMode="auto">
            <a:xfrm>
              <a:off x="2368550" y="451326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0" name="Freeform 86"/>
            <p:cNvSpPr>
              <a:spLocks/>
            </p:cNvSpPr>
            <p:nvPr/>
          </p:nvSpPr>
          <p:spPr bwMode="auto">
            <a:xfrm>
              <a:off x="2497138" y="4340225"/>
              <a:ext cx="142875" cy="144463"/>
            </a:xfrm>
            <a:custGeom>
              <a:avLst/>
              <a:gdLst>
                <a:gd name="T0" fmla="*/ 2147483646 w 90"/>
                <a:gd name="T1" fmla="*/ 0 h 91"/>
                <a:gd name="T2" fmla="*/ 2147483646 w 90"/>
                <a:gd name="T3" fmla="*/ 2147483646 h 91"/>
                <a:gd name="T4" fmla="*/ 2147483646 w 90"/>
                <a:gd name="T5" fmla="*/ 2147483646 h 91"/>
                <a:gd name="T6" fmla="*/ 0 w 90"/>
                <a:gd name="T7" fmla="*/ 2147483646 h 91"/>
                <a:gd name="T8" fmla="*/ 2147483646 w 90"/>
                <a:gd name="T9" fmla="*/ 0 h 91"/>
                <a:gd name="T10" fmla="*/ 0 60000 65536"/>
                <a:gd name="T11" fmla="*/ 0 60000 65536"/>
                <a:gd name="T12" fmla="*/ 0 60000 65536"/>
                <a:gd name="T13" fmla="*/ 0 60000 65536"/>
                <a:gd name="T14" fmla="*/ 0 60000 65536"/>
                <a:gd name="T15" fmla="*/ 0 w 90"/>
                <a:gd name="T16" fmla="*/ 0 h 91"/>
                <a:gd name="T17" fmla="*/ 90 w 90"/>
                <a:gd name="T18" fmla="*/ 91 h 91"/>
              </a:gdLst>
              <a:ahLst/>
              <a:cxnLst>
                <a:cxn ang="T10">
                  <a:pos x="T0" y="T1"/>
                </a:cxn>
                <a:cxn ang="T11">
                  <a:pos x="T2" y="T3"/>
                </a:cxn>
                <a:cxn ang="T12">
                  <a:pos x="T4" y="T5"/>
                </a:cxn>
                <a:cxn ang="T13">
                  <a:pos x="T6" y="T7"/>
                </a:cxn>
                <a:cxn ang="T14">
                  <a:pos x="T8" y="T9"/>
                </a:cxn>
              </a:cxnLst>
              <a:rect l="T15" t="T16" r="T17" b="T18"/>
              <a:pathLst>
                <a:path w="90" h="91">
                  <a:moveTo>
                    <a:pt x="45" y="0"/>
                  </a:moveTo>
                  <a:lnTo>
                    <a:pt x="90" y="46"/>
                  </a:lnTo>
                  <a:lnTo>
                    <a:pt x="45" y="91"/>
                  </a:lnTo>
                  <a:lnTo>
                    <a:pt x="0" y="46"/>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1" name="Freeform 87"/>
            <p:cNvSpPr>
              <a:spLocks/>
            </p:cNvSpPr>
            <p:nvPr/>
          </p:nvSpPr>
          <p:spPr bwMode="auto">
            <a:xfrm>
              <a:off x="2740025" y="371157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2" name="Freeform 88"/>
            <p:cNvSpPr>
              <a:spLocks/>
            </p:cNvSpPr>
            <p:nvPr/>
          </p:nvSpPr>
          <p:spPr bwMode="auto">
            <a:xfrm>
              <a:off x="2997200" y="345440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3" name="Freeform 89"/>
            <p:cNvSpPr>
              <a:spLocks/>
            </p:cNvSpPr>
            <p:nvPr/>
          </p:nvSpPr>
          <p:spPr bwMode="auto">
            <a:xfrm>
              <a:off x="3240088" y="326866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4" name="Freeform 90"/>
            <p:cNvSpPr>
              <a:spLocks/>
            </p:cNvSpPr>
            <p:nvPr/>
          </p:nvSpPr>
          <p:spPr bwMode="auto">
            <a:xfrm>
              <a:off x="3740150" y="322580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5" name="Freeform 91"/>
            <p:cNvSpPr>
              <a:spLocks/>
            </p:cNvSpPr>
            <p:nvPr/>
          </p:nvSpPr>
          <p:spPr bwMode="auto">
            <a:xfrm>
              <a:off x="4125913" y="314007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6" name="Freeform 92"/>
            <p:cNvSpPr>
              <a:spLocks/>
            </p:cNvSpPr>
            <p:nvPr/>
          </p:nvSpPr>
          <p:spPr bwMode="auto">
            <a:xfrm>
              <a:off x="4627563" y="301148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7" name="Freeform 93"/>
            <p:cNvSpPr>
              <a:spLocks/>
            </p:cNvSpPr>
            <p:nvPr/>
          </p:nvSpPr>
          <p:spPr bwMode="auto">
            <a:xfrm>
              <a:off x="4999038" y="275431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8" name="Freeform 94"/>
            <p:cNvSpPr>
              <a:spLocks/>
            </p:cNvSpPr>
            <p:nvPr/>
          </p:nvSpPr>
          <p:spPr bwMode="auto">
            <a:xfrm>
              <a:off x="5370513" y="252571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79" name="Freeform 95"/>
            <p:cNvSpPr>
              <a:spLocks/>
            </p:cNvSpPr>
            <p:nvPr/>
          </p:nvSpPr>
          <p:spPr bwMode="auto">
            <a:xfrm>
              <a:off x="5999163" y="192405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l-GR"/>
            </a:p>
          </p:txBody>
        </p:sp>
        <p:sp>
          <p:nvSpPr>
            <p:cNvPr id="42080" name="Line 96"/>
            <p:cNvSpPr>
              <a:spLocks noChangeShapeType="1"/>
            </p:cNvSpPr>
            <p:nvPr/>
          </p:nvSpPr>
          <p:spPr bwMode="auto">
            <a:xfrm flipV="1">
              <a:off x="2411413" y="4384675"/>
              <a:ext cx="128587" cy="1714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1" name="Line 97"/>
            <p:cNvSpPr>
              <a:spLocks noChangeShapeType="1"/>
            </p:cNvSpPr>
            <p:nvPr/>
          </p:nvSpPr>
          <p:spPr bwMode="auto">
            <a:xfrm flipV="1">
              <a:off x="2540000" y="3754438"/>
              <a:ext cx="242888" cy="63023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2" name="Line 98"/>
            <p:cNvSpPr>
              <a:spLocks noChangeShapeType="1"/>
            </p:cNvSpPr>
            <p:nvPr/>
          </p:nvSpPr>
          <p:spPr bwMode="auto">
            <a:xfrm flipV="1">
              <a:off x="2782888" y="3497263"/>
              <a:ext cx="257175" cy="25717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3" name="Line 99"/>
            <p:cNvSpPr>
              <a:spLocks noChangeShapeType="1"/>
            </p:cNvSpPr>
            <p:nvPr/>
          </p:nvSpPr>
          <p:spPr bwMode="auto">
            <a:xfrm flipV="1">
              <a:off x="3040063" y="3311525"/>
              <a:ext cx="242887" cy="1857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4" name="Line 100"/>
            <p:cNvSpPr>
              <a:spLocks noChangeShapeType="1"/>
            </p:cNvSpPr>
            <p:nvPr/>
          </p:nvSpPr>
          <p:spPr bwMode="auto">
            <a:xfrm flipV="1">
              <a:off x="3282950" y="3268663"/>
              <a:ext cx="500063" cy="4286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5" name="Line 101"/>
            <p:cNvSpPr>
              <a:spLocks noChangeShapeType="1"/>
            </p:cNvSpPr>
            <p:nvPr/>
          </p:nvSpPr>
          <p:spPr bwMode="auto">
            <a:xfrm flipV="1">
              <a:off x="3783013" y="3182938"/>
              <a:ext cx="385762" cy="857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6" name="Line 102"/>
            <p:cNvSpPr>
              <a:spLocks noChangeShapeType="1"/>
            </p:cNvSpPr>
            <p:nvPr/>
          </p:nvSpPr>
          <p:spPr bwMode="auto">
            <a:xfrm flipV="1">
              <a:off x="4168775" y="3054350"/>
              <a:ext cx="501650" cy="1285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7" name="Line 103"/>
            <p:cNvSpPr>
              <a:spLocks noChangeShapeType="1"/>
            </p:cNvSpPr>
            <p:nvPr/>
          </p:nvSpPr>
          <p:spPr bwMode="auto">
            <a:xfrm flipV="1">
              <a:off x="4670425" y="2797175"/>
              <a:ext cx="371475" cy="25717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8" name="Line 104"/>
            <p:cNvSpPr>
              <a:spLocks noChangeShapeType="1"/>
            </p:cNvSpPr>
            <p:nvPr/>
          </p:nvSpPr>
          <p:spPr bwMode="auto">
            <a:xfrm flipV="1">
              <a:off x="5041900" y="2568575"/>
              <a:ext cx="371475"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9" name="Line 105"/>
            <p:cNvSpPr>
              <a:spLocks noChangeShapeType="1"/>
            </p:cNvSpPr>
            <p:nvPr/>
          </p:nvSpPr>
          <p:spPr bwMode="auto">
            <a:xfrm flipV="1">
              <a:off x="5413375" y="1966913"/>
              <a:ext cx="628650" cy="60166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90" name="Freeform 106"/>
            <p:cNvSpPr>
              <a:spLocks/>
            </p:cNvSpPr>
            <p:nvPr/>
          </p:nvSpPr>
          <p:spPr bwMode="auto">
            <a:xfrm>
              <a:off x="2339975" y="448468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1" name="Freeform 107"/>
            <p:cNvSpPr>
              <a:spLocks/>
            </p:cNvSpPr>
            <p:nvPr/>
          </p:nvSpPr>
          <p:spPr bwMode="auto">
            <a:xfrm>
              <a:off x="2468563" y="4311650"/>
              <a:ext cx="142875" cy="144463"/>
            </a:xfrm>
            <a:custGeom>
              <a:avLst/>
              <a:gdLst>
                <a:gd name="T0" fmla="*/ 2147483646 w 90"/>
                <a:gd name="T1" fmla="*/ 0 h 91"/>
                <a:gd name="T2" fmla="*/ 2147483646 w 90"/>
                <a:gd name="T3" fmla="*/ 2147483646 h 91"/>
                <a:gd name="T4" fmla="*/ 2147483646 w 90"/>
                <a:gd name="T5" fmla="*/ 2147483646 h 91"/>
                <a:gd name="T6" fmla="*/ 0 w 90"/>
                <a:gd name="T7" fmla="*/ 2147483646 h 91"/>
                <a:gd name="T8" fmla="*/ 2147483646 w 90"/>
                <a:gd name="T9" fmla="*/ 0 h 91"/>
                <a:gd name="T10" fmla="*/ 0 60000 65536"/>
                <a:gd name="T11" fmla="*/ 0 60000 65536"/>
                <a:gd name="T12" fmla="*/ 0 60000 65536"/>
                <a:gd name="T13" fmla="*/ 0 60000 65536"/>
                <a:gd name="T14" fmla="*/ 0 60000 65536"/>
                <a:gd name="T15" fmla="*/ 0 w 90"/>
                <a:gd name="T16" fmla="*/ 0 h 91"/>
                <a:gd name="T17" fmla="*/ 90 w 90"/>
                <a:gd name="T18" fmla="*/ 91 h 91"/>
              </a:gdLst>
              <a:ahLst/>
              <a:cxnLst>
                <a:cxn ang="T10">
                  <a:pos x="T0" y="T1"/>
                </a:cxn>
                <a:cxn ang="T11">
                  <a:pos x="T2" y="T3"/>
                </a:cxn>
                <a:cxn ang="T12">
                  <a:pos x="T4" y="T5"/>
                </a:cxn>
                <a:cxn ang="T13">
                  <a:pos x="T6" y="T7"/>
                </a:cxn>
                <a:cxn ang="T14">
                  <a:pos x="T8" y="T9"/>
                </a:cxn>
              </a:cxnLst>
              <a:rect l="T15" t="T16" r="T17" b="T18"/>
              <a:pathLst>
                <a:path w="90" h="91">
                  <a:moveTo>
                    <a:pt x="45" y="0"/>
                  </a:moveTo>
                  <a:lnTo>
                    <a:pt x="90" y="46"/>
                  </a:lnTo>
                  <a:lnTo>
                    <a:pt x="45" y="91"/>
                  </a:lnTo>
                  <a:lnTo>
                    <a:pt x="0" y="46"/>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2" name="Freeform 108"/>
            <p:cNvSpPr>
              <a:spLocks/>
            </p:cNvSpPr>
            <p:nvPr/>
          </p:nvSpPr>
          <p:spPr bwMode="auto">
            <a:xfrm>
              <a:off x="2711450" y="368300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3" name="Freeform 109"/>
            <p:cNvSpPr>
              <a:spLocks/>
            </p:cNvSpPr>
            <p:nvPr/>
          </p:nvSpPr>
          <p:spPr bwMode="auto">
            <a:xfrm>
              <a:off x="2968625" y="342582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4" name="Freeform 110"/>
            <p:cNvSpPr>
              <a:spLocks/>
            </p:cNvSpPr>
            <p:nvPr/>
          </p:nvSpPr>
          <p:spPr bwMode="auto">
            <a:xfrm>
              <a:off x="3211513" y="324008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5" name="Freeform 111"/>
            <p:cNvSpPr>
              <a:spLocks/>
            </p:cNvSpPr>
            <p:nvPr/>
          </p:nvSpPr>
          <p:spPr bwMode="auto">
            <a:xfrm>
              <a:off x="3711575" y="319722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6" name="Freeform 112"/>
            <p:cNvSpPr>
              <a:spLocks/>
            </p:cNvSpPr>
            <p:nvPr/>
          </p:nvSpPr>
          <p:spPr bwMode="auto">
            <a:xfrm>
              <a:off x="4097338" y="3111500"/>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7" name="Freeform 113"/>
            <p:cNvSpPr>
              <a:spLocks/>
            </p:cNvSpPr>
            <p:nvPr/>
          </p:nvSpPr>
          <p:spPr bwMode="auto">
            <a:xfrm>
              <a:off x="4598988" y="2982913"/>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8" name="Freeform 114"/>
            <p:cNvSpPr>
              <a:spLocks/>
            </p:cNvSpPr>
            <p:nvPr/>
          </p:nvSpPr>
          <p:spPr bwMode="auto">
            <a:xfrm>
              <a:off x="4970463" y="272573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099" name="Freeform 115"/>
            <p:cNvSpPr>
              <a:spLocks/>
            </p:cNvSpPr>
            <p:nvPr/>
          </p:nvSpPr>
          <p:spPr bwMode="auto">
            <a:xfrm>
              <a:off x="5341938" y="2497138"/>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100" name="Freeform 116"/>
            <p:cNvSpPr>
              <a:spLocks/>
            </p:cNvSpPr>
            <p:nvPr/>
          </p:nvSpPr>
          <p:spPr bwMode="auto">
            <a:xfrm>
              <a:off x="5970588" y="1895475"/>
              <a:ext cx="142875" cy="142875"/>
            </a:xfrm>
            <a:custGeom>
              <a:avLst/>
              <a:gdLst>
                <a:gd name="T0" fmla="*/ 2147483646 w 90"/>
                <a:gd name="T1" fmla="*/ 0 h 90"/>
                <a:gd name="T2" fmla="*/ 2147483646 w 90"/>
                <a:gd name="T3" fmla="*/ 2147483646 h 90"/>
                <a:gd name="T4" fmla="*/ 2147483646 w 90"/>
                <a:gd name="T5" fmla="*/ 2147483646 h 90"/>
                <a:gd name="T6" fmla="*/ 0 w 90"/>
                <a:gd name="T7" fmla="*/ 2147483646 h 90"/>
                <a:gd name="T8" fmla="*/ 2147483646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l-GR"/>
            </a:p>
          </p:txBody>
        </p:sp>
        <p:sp>
          <p:nvSpPr>
            <p:cNvPr id="42101" name="Rectangle 117"/>
            <p:cNvSpPr>
              <a:spLocks noChangeArrowheads="1"/>
            </p:cNvSpPr>
            <p:nvPr>
              <p:custDataLst>
                <p:tags r:id="rId6"/>
              </p:custDataLst>
            </p:nvPr>
          </p:nvSpPr>
          <p:spPr bwMode="auto">
            <a:xfrm>
              <a:off x="5570538" y="2439988"/>
              <a:ext cx="27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P6</a:t>
              </a:r>
              <a:endParaRPr lang="en-US" altLang="el-GR" sz="2000">
                <a:solidFill>
                  <a:srgbClr val="000099"/>
                </a:solidFill>
                <a:latin typeface="Tahoma" panose="020B0604030504040204" pitchFamily="34" charset="0"/>
              </a:endParaRPr>
            </a:p>
          </p:txBody>
        </p:sp>
        <p:sp>
          <p:nvSpPr>
            <p:cNvPr id="42102" name="Rectangle 118"/>
            <p:cNvSpPr>
              <a:spLocks noChangeArrowheads="1"/>
            </p:cNvSpPr>
            <p:nvPr>
              <p:custDataLst>
                <p:tags r:id="rId7"/>
              </p:custDataLst>
            </p:nvPr>
          </p:nvSpPr>
          <p:spPr bwMode="auto">
            <a:xfrm>
              <a:off x="5241925" y="2740025"/>
              <a:ext cx="1692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Pentium </a:t>
              </a:r>
              <a:r>
                <a:rPr lang="en-US" altLang="el-GR" sz="1800" b="1">
                  <a:solidFill>
                    <a:srgbClr val="000099"/>
                  </a:solidFill>
                  <a:latin typeface="Tahoma" panose="020B0604030504040204" pitchFamily="34" charset="0"/>
                  <a:cs typeface="Arial" panose="020B0604020202020204" pitchFamily="34" charset="0"/>
                </a:rPr>
                <a:t>® proc</a:t>
              </a:r>
            </a:p>
          </p:txBody>
        </p:sp>
        <p:sp>
          <p:nvSpPr>
            <p:cNvPr id="42103" name="Rectangle 119"/>
            <p:cNvSpPr>
              <a:spLocks noChangeArrowheads="1"/>
            </p:cNvSpPr>
            <p:nvPr>
              <p:custDataLst>
                <p:tags r:id="rId8"/>
              </p:custDataLst>
            </p:nvPr>
          </p:nvSpPr>
          <p:spPr bwMode="auto">
            <a:xfrm>
              <a:off x="4827588" y="29257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486</a:t>
              </a:r>
              <a:endParaRPr lang="en-US" altLang="el-GR" sz="2000">
                <a:solidFill>
                  <a:srgbClr val="000099"/>
                </a:solidFill>
                <a:latin typeface="Tahoma" panose="020B0604030504040204" pitchFamily="34" charset="0"/>
              </a:endParaRPr>
            </a:p>
          </p:txBody>
        </p:sp>
        <p:sp>
          <p:nvSpPr>
            <p:cNvPr id="42104" name="Rectangle 120"/>
            <p:cNvSpPr>
              <a:spLocks noChangeArrowheads="1"/>
            </p:cNvSpPr>
            <p:nvPr>
              <p:custDataLst>
                <p:tags r:id="rId9"/>
              </p:custDataLst>
            </p:nvPr>
          </p:nvSpPr>
          <p:spPr bwMode="auto">
            <a:xfrm>
              <a:off x="4368800" y="316865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386</a:t>
              </a:r>
              <a:endParaRPr lang="en-US" altLang="el-GR" sz="2000">
                <a:solidFill>
                  <a:srgbClr val="000099"/>
                </a:solidFill>
                <a:latin typeface="Tahoma" panose="020B0604030504040204" pitchFamily="34" charset="0"/>
              </a:endParaRPr>
            </a:p>
          </p:txBody>
        </p:sp>
        <p:sp>
          <p:nvSpPr>
            <p:cNvPr id="42105" name="Rectangle 121"/>
            <p:cNvSpPr>
              <a:spLocks noChangeArrowheads="1"/>
            </p:cNvSpPr>
            <p:nvPr>
              <p:custDataLst>
                <p:tags r:id="rId10"/>
              </p:custDataLst>
            </p:nvPr>
          </p:nvSpPr>
          <p:spPr bwMode="auto">
            <a:xfrm>
              <a:off x="3897313" y="3297238"/>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286</a:t>
              </a:r>
              <a:endParaRPr lang="en-US" altLang="el-GR" sz="2000">
                <a:solidFill>
                  <a:srgbClr val="000099"/>
                </a:solidFill>
                <a:latin typeface="Tahoma" panose="020B0604030504040204" pitchFamily="34" charset="0"/>
              </a:endParaRPr>
            </a:p>
          </p:txBody>
        </p:sp>
        <p:sp>
          <p:nvSpPr>
            <p:cNvPr id="42106" name="Rectangle 122"/>
            <p:cNvSpPr>
              <a:spLocks noChangeArrowheads="1"/>
            </p:cNvSpPr>
            <p:nvPr>
              <p:custDataLst>
                <p:tags r:id="rId11"/>
              </p:custDataLst>
            </p:nvPr>
          </p:nvSpPr>
          <p:spPr bwMode="auto">
            <a:xfrm>
              <a:off x="3282950" y="335438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8086</a:t>
              </a:r>
              <a:endParaRPr lang="en-US" altLang="el-GR" sz="2000">
                <a:solidFill>
                  <a:srgbClr val="000099"/>
                </a:solidFill>
                <a:latin typeface="Tahoma" panose="020B0604030504040204" pitchFamily="34" charset="0"/>
              </a:endParaRPr>
            </a:p>
          </p:txBody>
        </p:sp>
        <p:sp>
          <p:nvSpPr>
            <p:cNvPr id="42107" name="Rectangle 123"/>
            <p:cNvSpPr>
              <a:spLocks noChangeArrowheads="1"/>
            </p:cNvSpPr>
            <p:nvPr>
              <p:custDataLst>
                <p:tags r:id="rId12"/>
              </p:custDataLst>
            </p:nvPr>
          </p:nvSpPr>
          <p:spPr bwMode="auto">
            <a:xfrm>
              <a:off x="2382838" y="325437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8085</a:t>
              </a:r>
              <a:endParaRPr lang="en-US" altLang="el-GR" sz="2000">
                <a:solidFill>
                  <a:srgbClr val="000099"/>
                </a:solidFill>
                <a:latin typeface="Tahoma" panose="020B0604030504040204" pitchFamily="34" charset="0"/>
              </a:endParaRPr>
            </a:p>
          </p:txBody>
        </p:sp>
        <p:sp>
          <p:nvSpPr>
            <p:cNvPr id="42108" name="Rectangle 124"/>
            <p:cNvSpPr>
              <a:spLocks noChangeArrowheads="1"/>
            </p:cNvSpPr>
            <p:nvPr>
              <p:custDataLst>
                <p:tags r:id="rId13"/>
              </p:custDataLst>
            </p:nvPr>
          </p:nvSpPr>
          <p:spPr bwMode="auto">
            <a:xfrm>
              <a:off x="2925763" y="37544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8080</a:t>
              </a:r>
              <a:endParaRPr lang="en-US" altLang="el-GR" sz="2000">
                <a:solidFill>
                  <a:srgbClr val="000099"/>
                </a:solidFill>
                <a:latin typeface="Tahoma" panose="020B0604030504040204" pitchFamily="34" charset="0"/>
              </a:endParaRPr>
            </a:p>
          </p:txBody>
        </p:sp>
        <p:sp>
          <p:nvSpPr>
            <p:cNvPr id="42109" name="Rectangle 125"/>
            <p:cNvSpPr>
              <a:spLocks noChangeArrowheads="1"/>
            </p:cNvSpPr>
            <p:nvPr>
              <p:custDataLst>
                <p:tags r:id="rId14"/>
              </p:custDataLst>
            </p:nvPr>
          </p:nvSpPr>
          <p:spPr bwMode="auto">
            <a:xfrm>
              <a:off x="2625725" y="4083050"/>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8008</a:t>
              </a:r>
              <a:endParaRPr lang="en-US" altLang="el-GR" sz="2000">
                <a:solidFill>
                  <a:srgbClr val="000099"/>
                </a:solidFill>
                <a:latin typeface="Tahoma" panose="020B0604030504040204" pitchFamily="34" charset="0"/>
              </a:endParaRPr>
            </a:p>
          </p:txBody>
        </p:sp>
        <p:sp>
          <p:nvSpPr>
            <p:cNvPr id="42110" name="Rectangle 126"/>
            <p:cNvSpPr>
              <a:spLocks noChangeArrowheads="1"/>
            </p:cNvSpPr>
            <p:nvPr>
              <p:custDataLst>
                <p:tags r:id="rId15"/>
              </p:custDataLst>
            </p:nvPr>
          </p:nvSpPr>
          <p:spPr bwMode="auto">
            <a:xfrm>
              <a:off x="2597150" y="4311650"/>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4004</a:t>
              </a:r>
              <a:endParaRPr lang="en-US" altLang="el-GR" sz="2000">
                <a:solidFill>
                  <a:srgbClr val="000099"/>
                </a:solidFill>
                <a:latin typeface="Tahoma" panose="020B0604030504040204" pitchFamily="34" charset="0"/>
              </a:endParaRPr>
            </a:p>
          </p:txBody>
        </p:sp>
        <p:sp>
          <p:nvSpPr>
            <p:cNvPr id="42111" name="Rectangle 127"/>
            <p:cNvSpPr>
              <a:spLocks noChangeArrowheads="1"/>
            </p:cNvSpPr>
            <p:nvPr>
              <p:custDataLst>
                <p:tags r:id="rId16"/>
              </p:custDataLst>
            </p:nvPr>
          </p:nvSpPr>
          <p:spPr bwMode="auto">
            <a:xfrm>
              <a:off x="1781175" y="44418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0.1</a:t>
              </a:r>
              <a:endParaRPr lang="en-US" altLang="el-GR" sz="2000">
                <a:solidFill>
                  <a:srgbClr val="000099"/>
                </a:solidFill>
                <a:latin typeface="Tahoma" panose="020B0604030504040204" pitchFamily="34" charset="0"/>
              </a:endParaRPr>
            </a:p>
          </p:txBody>
        </p:sp>
        <p:sp>
          <p:nvSpPr>
            <p:cNvPr id="42112" name="Rectangle 128"/>
            <p:cNvSpPr>
              <a:spLocks noChangeArrowheads="1"/>
            </p:cNvSpPr>
            <p:nvPr>
              <p:custDataLst>
                <p:tags r:id="rId17"/>
              </p:custDataLst>
            </p:nvPr>
          </p:nvSpPr>
          <p:spPr bwMode="auto">
            <a:xfrm>
              <a:off x="1966913" y="38115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a:t>
              </a:r>
              <a:endParaRPr lang="en-US" altLang="el-GR" sz="2000">
                <a:solidFill>
                  <a:srgbClr val="000099"/>
                </a:solidFill>
                <a:latin typeface="Tahoma" panose="020B0604030504040204" pitchFamily="34" charset="0"/>
              </a:endParaRPr>
            </a:p>
          </p:txBody>
        </p:sp>
        <p:sp>
          <p:nvSpPr>
            <p:cNvPr id="42113" name="Rectangle 129"/>
            <p:cNvSpPr>
              <a:spLocks noChangeArrowheads="1"/>
            </p:cNvSpPr>
            <p:nvPr>
              <p:custDataLst>
                <p:tags r:id="rId18"/>
              </p:custDataLst>
            </p:nvPr>
          </p:nvSpPr>
          <p:spPr bwMode="auto">
            <a:xfrm>
              <a:off x="1838325" y="31829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10</a:t>
              </a:r>
              <a:endParaRPr lang="en-US" altLang="el-GR" sz="2000">
                <a:solidFill>
                  <a:srgbClr val="000099"/>
                </a:solidFill>
                <a:latin typeface="Tahoma" panose="020B0604030504040204" pitchFamily="34" charset="0"/>
              </a:endParaRPr>
            </a:p>
          </p:txBody>
        </p:sp>
        <p:sp>
          <p:nvSpPr>
            <p:cNvPr id="42114" name="Rectangle 130"/>
            <p:cNvSpPr>
              <a:spLocks noChangeArrowheads="1"/>
            </p:cNvSpPr>
            <p:nvPr>
              <p:custDataLst>
                <p:tags r:id="rId19"/>
              </p:custDataLst>
            </p:nvPr>
          </p:nvSpPr>
          <p:spPr bwMode="auto">
            <a:xfrm>
              <a:off x="1709738" y="2554288"/>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100</a:t>
              </a:r>
              <a:endParaRPr lang="en-US" altLang="el-GR" sz="2000">
                <a:solidFill>
                  <a:srgbClr val="000099"/>
                </a:solidFill>
                <a:latin typeface="Tahoma" panose="020B0604030504040204" pitchFamily="34" charset="0"/>
              </a:endParaRPr>
            </a:p>
          </p:txBody>
        </p:sp>
        <p:sp>
          <p:nvSpPr>
            <p:cNvPr id="42115" name="Rectangle 131"/>
            <p:cNvSpPr>
              <a:spLocks noChangeArrowheads="1"/>
            </p:cNvSpPr>
            <p:nvPr>
              <p:custDataLst>
                <p:tags r:id="rId20"/>
              </p:custDataLst>
            </p:nvPr>
          </p:nvSpPr>
          <p:spPr bwMode="auto">
            <a:xfrm>
              <a:off x="1581150" y="1924050"/>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1000</a:t>
              </a:r>
              <a:endParaRPr lang="en-US" altLang="el-GR" sz="2000">
                <a:solidFill>
                  <a:srgbClr val="000099"/>
                </a:solidFill>
                <a:latin typeface="Tahoma" panose="020B0604030504040204" pitchFamily="34" charset="0"/>
              </a:endParaRPr>
            </a:p>
          </p:txBody>
        </p:sp>
        <p:sp>
          <p:nvSpPr>
            <p:cNvPr id="42116" name="Rectangle 132"/>
            <p:cNvSpPr>
              <a:spLocks noChangeArrowheads="1"/>
            </p:cNvSpPr>
            <p:nvPr>
              <p:custDataLst>
                <p:tags r:id="rId21"/>
              </p:custDataLst>
            </p:nvPr>
          </p:nvSpPr>
          <p:spPr bwMode="auto">
            <a:xfrm>
              <a:off x="1452563" y="1295400"/>
              <a:ext cx="63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10000</a:t>
              </a:r>
              <a:endParaRPr lang="en-US" altLang="el-GR" sz="2000">
                <a:solidFill>
                  <a:srgbClr val="000099"/>
                </a:solidFill>
                <a:latin typeface="Tahoma" panose="020B0604030504040204" pitchFamily="34" charset="0"/>
              </a:endParaRPr>
            </a:p>
          </p:txBody>
        </p:sp>
        <p:sp>
          <p:nvSpPr>
            <p:cNvPr id="42117" name="Rectangle 133"/>
            <p:cNvSpPr>
              <a:spLocks noChangeArrowheads="1"/>
            </p:cNvSpPr>
            <p:nvPr>
              <p:custDataLst>
                <p:tags r:id="rId22"/>
              </p:custDataLst>
            </p:nvPr>
          </p:nvSpPr>
          <p:spPr bwMode="auto">
            <a:xfrm>
              <a:off x="2024063" y="47847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1970</a:t>
              </a:r>
              <a:endParaRPr lang="en-US" altLang="el-GR" sz="2000">
                <a:solidFill>
                  <a:srgbClr val="000099"/>
                </a:solidFill>
                <a:latin typeface="Tahoma" panose="020B0604030504040204" pitchFamily="34" charset="0"/>
              </a:endParaRPr>
            </a:p>
          </p:txBody>
        </p:sp>
        <p:sp>
          <p:nvSpPr>
            <p:cNvPr id="42118" name="Rectangle 134"/>
            <p:cNvSpPr>
              <a:spLocks noChangeArrowheads="1"/>
            </p:cNvSpPr>
            <p:nvPr>
              <p:custDataLst>
                <p:tags r:id="rId23"/>
              </p:custDataLst>
            </p:nvPr>
          </p:nvSpPr>
          <p:spPr bwMode="auto">
            <a:xfrm>
              <a:off x="3282950" y="47847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1980</a:t>
              </a:r>
              <a:endParaRPr lang="en-US" altLang="el-GR" sz="2000">
                <a:solidFill>
                  <a:srgbClr val="000099"/>
                </a:solidFill>
                <a:latin typeface="Tahoma" panose="020B0604030504040204" pitchFamily="34" charset="0"/>
              </a:endParaRPr>
            </a:p>
          </p:txBody>
        </p:sp>
        <p:sp>
          <p:nvSpPr>
            <p:cNvPr id="42119" name="Rectangle 135"/>
            <p:cNvSpPr>
              <a:spLocks noChangeArrowheads="1"/>
            </p:cNvSpPr>
            <p:nvPr>
              <p:custDataLst>
                <p:tags r:id="rId24"/>
              </p:custDataLst>
            </p:nvPr>
          </p:nvSpPr>
          <p:spPr bwMode="auto">
            <a:xfrm>
              <a:off x="4540250" y="47847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1990</a:t>
              </a:r>
              <a:endParaRPr lang="en-US" altLang="el-GR" sz="2000">
                <a:solidFill>
                  <a:srgbClr val="000099"/>
                </a:solidFill>
                <a:latin typeface="Tahoma" panose="020B0604030504040204" pitchFamily="34" charset="0"/>
              </a:endParaRPr>
            </a:p>
          </p:txBody>
        </p:sp>
        <p:sp>
          <p:nvSpPr>
            <p:cNvPr id="42120" name="Rectangle 136"/>
            <p:cNvSpPr>
              <a:spLocks noChangeArrowheads="1"/>
            </p:cNvSpPr>
            <p:nvPr>
              <p:custDataLst>
                <p:tags r:id="rId25"/>
              </p:custDataLst>
            </p:nvPr>
          </p:nvSpPr>
          <p:spPr bwMode="auto">
            <a:xfrm>
              <a:off x="5784850" y="47847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2000</a:t>
              </a:r>
              <a:endParaRPr lang="en-US" altLang="el-GR" sz="2000">
                <a:solidFill>
                  <a:srgbClr val="000099"/>
                </a:solidFill>
                <a:latin typeface="Tahoma" panose="020B0604030504040204" pitchFamily="34" charset="0"/>
              </a:endParaRPr>
            </a:p>
          </p:txBody>
        </p:sp>
        <p:sp>
          <p:nvSpPr>
            <p:cNvPr id="42121" name="Rectangle 137"/>
            <p:cNvSpPr>
              <a:spLocks noChangeArrowheads="1"/>
            </p:cNvSpPr>
            <p:nvPr>
              <p:custDataLst>
                <p:tags r:id="rId26"/>
              </p:custDataLst>
            </p:nvPr>
          </p:nvSpPr>
          <p:spPr bwMode="auto">
            <a:xfrm>
              <a:off x="7043738" y="47847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2010</a:t>
              </a:r>
              <a:endParaRPr lang="en-US" altLang="el-GR" sz="2000">
                <a:solidFill>
                  <a:srgbClr val="000099"/>
                </a:solidFill>
                <a:latin typeface="Tahoma" panose="020B0604030504040204" pitchFamily="34" charset="0"/>
              </a:endParaRPr>
            </a:p>
          </p:txBody>
        </p:sp>
        <p:sp>
          <p:nvSpPr>
            <p:cNvPr id="42123" name="Rectangle 139"/>
            <p:cNvSpPr>
              <a:spLocks noChangeArrowheads="1"/>
            </p:cNvSpPr>
            <p:nvPr>
              <p:custDataLst>
                <p:tags r:id="rId27"/>
              </p:custDataLst>
            </p:nvPr>
          </p:nvSpPr>
          <p:spPr bwMode="auto">
            <a:xfrm rot="-5400000">
              <a:off x="508794" y="2832894"/>
              <a:ext cx="181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solidFill>
                    <a:srgbClr val="000099"/>
                  </a:solidFill>
                  <a:latin typeface="Tahoma" panose="020B0604030504040204" pitchFamily="34" charset="0"/>
                </a:rPr>
                <a:t>Frequency (Mhz)</a:t>
              </a:r>
              <a:endParaRPr lang="en-US" altLang="el-GR" sz="2000">
                <a:solidFill>
                  <a:srgbClr val="000099"/>
                </a:solidFill>
                <a:latin typeface="Tahoma" panose="020B0604030504040204" pitchFamily="34" charset="0"/>
              </a:endParaRPr>
            </a:p>
          </p:txBody>
        </p:sp>
        <p:grpSp>
          <p:nvGrpSpPr>
            <p:cNvPr id="42124" name="Group 140" descr="[DECORATIVE]"/>
            <p:cNvGrpSpPr>
              <a:grpSpLocks/>
            </p:cNvGrpSpPr>
            <p:nvPr/>
          </p:nvGrpSpPr>
          <p:grpSpPr bwMode="auto">
            <a:xfrm>
              <a:off x="6084888" y="1438275"/>
              <a:ext cx="457200" cy="514350"/>
              <a:chOff x="3833" y="1182"/>
              <a:chExt cx="288" cy="324"/>
            </a:xfrm>
          </p:grpSpPr>
          <p:sp>
            <p:nvSpPr>
              <p:cNvPr id="42131" name="Freeform 141" descr="[DECORATIVE]"/>
              <p:cNvSpPr>
                <a:spLocks/>
              </p:cNvSpPr>
              <p:nvPr/>
            </p:nvSpPr>
            <p:spPr bwMode="auto">
              <a:xfrm>
                <a:off x="3833" y="1254"/>
                <a:ext cx="225" cy="252"/>
              </a:xfrm>
              <a:custGeom>
                <a:avLst/>
                <a:gdLst>
                  <a:gd name="T0" fmla="*/ 0 w 225"/>
                  <a:gd name="T1" fmla="*/ 234 h 252"/>
                  <a:gd name="T2" fmla="*/ 18 w 225"/>
                  <a:gd name="T3" fmla="*/ 252 h 252"/>
                  <a:gd name="T4" fmla="*/ 225 w 225"/>
                  <a:gd name="T5" fmla="*/ 18 h 252"/>
                  <a:gd name="T6" fmla="*/ 207 w 225"/>
                  <a:gd name="T7" fmla="*/ 0 h 252"/>
                  <a:gd name="T8" fmla="*/ 0 w 225"/>
                  <a:gd name="T9" fmla="*/ 234 h 252"/>
                  <a:gd name="T10" fmla="*/ 0 60000 65536"/>
                  <a:gd name="T11" fmla="*/ 0 60000 65536"/>
                  <a:gd name="T12" fmla="*/ 0 60000 65536"/>
                  <a:gd name="T13" fmla="*/ 0 60000 65536"/>
                  <a:gd name="T14" fmla="*/ 0 60000 65536"/>
                  <a:gd name="T15" fmla="*/ 0 w 225"/>
                  <a:gd name="T16" fmla="*/ 0 h 252"/>
                  <a:gd name="T17" fmla="*/ 225 w 225"/>
                  <a:gd name="T18" fmla="*/ 252 h 252"/>
                </a:gdLst>
                <a:ahLst/>
                <a:cxnLst>
                  <a:cxn ang="T10">
                    <a:pos x="T0" y="T1"/>
                  </a:cxn>
                  <a:cxn ang="T11">
                    <a:pos x="T2" y="T3"/>
                  </a:cxn>
                  <a:cxn ang="T12">
                    <a:pos x="T4" y="T5"/>
                  </a:cxn>
                  <a:cxn ang="T13">
                    <a:pos x="T6" y="T7"/>
                  </a:cxn>
                  <a:cxn ang="T14">
                    <a:pos x="T8" y="T9"/>
                  </a:cxn>
                </a:cxnLst>
                <a:rect l="T15" t="T16" r="T17" b="T18"/>
                <a:pathLst>
                  <a:path w="225" h="252">
                    <a:moveTo>
                      <a:pt x="0" y="234"/>
                    </a:moveTo>
                    <a:lnTo>
                      <a:pt x="18" y="252"/>
                    </a:lnTo>
                    <a:lnTo>
                      <a:pt x="225" y="18"/>
                    </a:lnTo>
                    <a:lnTo>
                      <a:pt x="207" y="0"/>
                    </a:lnTo>
                    <a:lnTo>
                      <a:pt x="0" y="23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2132" name="Freeform 142" descr="[DECORATIVE]"/>
              <p:cNvSpPr>
                <a:spLocks/>
              </p:cNvSpPr>
              <p:nvPr/>
            </p:nvSpPr>
            <p:spPr bwMode="auto">
              <a:xfrm>
                <a:off x="3986" y="1182"/>
                <a:ext cx="135" cy="144"/>
              </a:xfrm>
              <a:custGeom>
                <a:avLst/>
                <a:gdLst>
                  <a:gd name="T0" fmla="*/ 99 w 135"/>
                  <a:gd name="T1" fmla="*/ 144 h 144"/>
                  <a:gd name="T2" fmla="*/ 135 w 135"/>
                  <a:gd name="T3" fmla="*/ 0 h 144"/>
                  <a:gd name="T4" fmla="*/ 0 w 135"/>
                  <a:gd name="T5" fmla="*/ 54 h 144"/>
                  <a:gd name="T6" fmla="*/ 99 w 135"/>
                  <a:gd name="T7" fmla="*/ 144 h 144"/>
                  <a:gd name="T8" fmla="*/ 0 60000 65536"/>
                  <a:gd name="T9" fmla="*/ 0 60000 65536"/>
                  <a:gd name="T10" fmla="*/ 0 60000 65536"/>
                  <a:gd name="T11" fmla="*/ 0 60000 65536"/>
                  <a:gd name="T12" fmla="*/ 0 w 135"/>
                  <a:gd name="T13" fmla="*/ 0 h 144"/>
                  <a:gd name="T14" fmla="*/ 135 w 135"/>
                  <a:gd name="T15" fmla="*/ 144 h 144"/>
                </a:gdLst>
                <a:ahLst/>
                <a:cxnLst>
                  <a:cxn ang="T8">
                    <a:pos x="T0" y="T1"/>
                  </a:cxn>
                  <a:cxn ang="T9">
                    <a:pos x="T2" y="T3"/>
                  </a:cxn>
                  <a:cxn ang="T10">
                    <a:pos x="T4" y="T5"/>
                  </a:cxn>
                  <a:cxn ang="T11">
                    <a:pos x="T6" y="T7"/>
                  </a:cxn>
                </a:cxnLst>
                <a:rect l="T12" t="T13" r="T14" b="T15"/>
                <a:pathLst>
                  <a:path w="135" h="144">
                    <a:moveTo>
                      <a:pt x="99" y="144"/>
                    </a:moveTo>
                    <a:lnTo>
                      <a:pt x="135" y="0"/>
                    </a:lnTo>
                    <a:lnTo>
                      <a:pt x="0" y="54"/>
                    </a:lnTo>
                    <a:lnTo>
                      <a:pt x="99" y="14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42125" name="Rectangle 143" descr="[DECORATIVE]"/>
            <p:cNvSpPr>
              <a:spLocks noChangeArrowheads="1"/>
            </p:cNvSpPr>
            <p:nvPr/>
          </p:nvSpPr>
          <p:spPr bwMode="auto">
            <a:xfrm>
              <a:off x="4040188" y="1624013"/>
              <a:ext cx="20732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2126" name="Text Box 145"/>
            <p:cNvSpPr txBox="1">
              <a:spLocks noChangeArrowheads="1"/>
            </p:cNvSpPr>
            <p:nvPr>
              <p:custDataLst>
                <p:tags r:id="rId28"/>
              </p:custDataLst>
            </p:nvPr>
          </p:nvSpPr>
          <p:spPr bwMode="auto">
            <a:xfrm>
              <a:off x="3863975" y="1555750"/>
              <a:ext cx="2135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a:solidFill>
                    <a:srgbClr val="000099"/>
                  </a:solidFill>
                  <a:latin typeface="Tahoma" panose="020B0604030504040204" pitchFamily="34" charset="0"/>
                </a:rPr>
                <a:t>Doubles every</a:t>
              </a:r>
              <a:br>
                <a:rPr lang="en-US" altLang="el-GR" sz="1800">
                  <a:solidFill>
                    <a:srgbClr val="000099"/>
                  </a:solidFill>
                  <a:latin typeface="Tahoma" panose="020B0604030504040204" pitchFamily="34" charset="0"/>
                </a:rPr>
              </a:br>
              <a:r>
                <a:rPr lang="en-US" altLang="el-GR" sz="1800">
                  <a:solidFill>
                    <a:srgbClr val="000099"/>
                  </a:solidFill>
                  <a:latin typeface="Tahoma" panose="020B0604030504040204" pitchFamily="34" charset="0"/>
                </a:rPr>
                <a:t>2 years</a:t>
              </a:r>
            </a:p>
          </p:txBody>
        </p:sp>
        <p:sp>
          <p:nvSpPr>
            <p:cNvPr id="42127" name="Line 146"/>
            <p:cNvSpPr>
              <a:spLocks noChangeShapeType="1"/>
            </p:cNvSpPr>
            <p:nvPr/>
          </p:nvSpPr>
          <p:spPr bwMode="auto">
            <a:xfrm>
              <a:off x="5113338" y="2154238"/>
              <a:ext cx="671512" cy="1587"/>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42128" name="Text Box 148"/>
          <p:cNvSpPr txBox="1">
            <a:spLocks noChangeArrowheads="1"/>
          </p:cNvSpPr>
          <p:nvPr>
            <p:custDataLst>
              <p:tags r:id="rId4"/>
            </p:custDataLst>
          </p:nvPr>
        </p:nvSpPr>
        <p:spPr bwMode="auto">
          <a:xfrm>
            <a:off x="3617913" y="6303963"/>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600">
                <a:latin typeface="Tahoma" panose="020B0604030504040204" pitchFamily="34" charset="0"/>
              </a:rPr>
              <a:t>Courtesy, Intel</a:t>
            </a:r>
          </a:p>
        </p:txBody>
      </p:sp>
      <p:sp>
        <p:nvSpPr>
          <p:cNvPr id="42129" name="TextBox 3"/>
          <p:cNvSpPr txBox="1">
            <a:spLocks noChangeArrowheads="1"/>
          </p:cNvSpPr>
          <p:nvPr/>
        </p:nvSpPr>
        <p:spPr bwMode="auto">
          <a:xfrm>
            <a:off x="1554163" y="5345113"/>
            <a:ext cx="651033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2130" name="Ορθογώνιο 4"/>
          <p:cNvSpPr>
            <a:spLocks noChangeArrowheads="1"/>
          </p:cNvSpPr>
          <p:nvPr>
            <p:custDataLst>
              <p:tags r:id="rId5"/>
            </p:custDataLst>
          </p:nvPr>
        </p:nvSpPr>
        <p:spPr bwMode="auto">
          <a:xfrm>
            <a:off x="1150938" y="5575300"/>
            <a:ext cx="653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b="1">
                <a:latin typeface="Tahoma" panose="020B0604030504040204" pitchFamily="34" charset="0"/>
              </a:rPr>
              <a:t>Lead Microprocessors frequency doubles every 2 years</a:t>
            </a: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l-GR" altLang="el-GR" sz="3600" smtClean="0"/>
              <a:t>Επιλογή του Βαθμού Ολοκλήρωσης</a:t>
            </a:r>
          </a:p>
        </p:txBody>
      </p:sp>
      <p:sp>
        <p:nvSpPr>
          <p:cNvPr id="43011" name="Rectangle 5"/>
          <p:cNvSpPr>
            <a:spLocks noGrp="1" noChangeArrowheads="1"/>
          </p:cNvSpPr>
          <p:nvPr>
            <p:ph idx="1"/>
          </p:nvPr>
        </p:nvSpPr>
        <p:spPr>
          <a:xfrm>
            <a:off x="755650" y="1422400"/>
            <a:ext cx="8235950" cy="4114800"/>
          </a:xfrm>
        </p:spPr>
        <p:txBody>
          <a:bodyPr/>
          <a:lstStyle/>
          <a:p>
            <a:pPr eaLnBrk="1" hangingPunct="1"/>
            <a:r>
              <a:rPr lang="el-GR" altLang="el-GR" sz="2800" smtClean="0"/>
              <a:t>Η επιλογή κατάλληλου βαθμού ολοκλήρωσης εξαρτάται από τις οικονομικές ιδιομορφίες της κάθε εφαρμογής.</a:t>
            </a:r>
          </a:p>
          <a:p>
            <a:pPr eaLnBrk="1" hangingPunct="1"/>
            <a:r>
              <a:rPr lang="en-US" altLang="el-GR" sz="2800" u="sng" smtClean="0"/>
              <a:t>LSI</a:t>
            </a:r>
            <a:r>
              <a:rPr lang="el-GR" altLang="el-GR" sz="2800" smtClean="0"/>
              <a:t>:χρήση σε μήτρες μνημών , υπολογιστές τσέπης , ψηφιακά ρολόγια.</a:t>
            </a:r>
            <a:endParaRPr lang="en-US" altLang="el-GR" sz="2800" smtClean="0"/>
          </a:p>
          <a:p>
            <a:pPr eaLnBrk="1" hangingPunct="1"/>
            <a:r>
              <a:rPr lang="en-US" altLang="el-GR" sz="2800" u="sng" smtClean="0"/>
              <a:t>VLSI</a:t>
            </a:r>
            <a:r>
              <a:rPr lang="el-GR" altLang="el-GR" sz="2800" smtClean="0"/>
              <a:t>:χρήση για την κατασκευή </a:t>
            </a:r>
            <a:r>
              <a:rPr lang="en-US" altLang="el-GR" sz="2800" smtClean="0"/>
              <a:t>RAM </a:t>
            </a:r>
            <a:r>
              <a:rPr lang="el-GR" altLang="el-GR" sz="2800" smtClean="0"/>
              <a:t>και μητρών εικόνας για τηλεόραση.</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l-GR" altLang="el-GR" sz="3600" smtClean="0"/>
              <a:t> Σημερινή εικόνα της Μικροηλεκτρονικής</a:t>
            </a:r>
          </a:p>
        </p:txBody>
      </p:sp>
      <p:sp>
        <p:nvSpPr>
          <p:cNvPr id="45059" name="Rectangle 5"/>
          <p:cNvSpPr>
            <a:spLocks noGrp="1" noChangeArrowheads="1"/>
          </p:cNvSpPr>
          <p:nvPr>
            <p:ph idx="1"/>
          </p:nvPr>
        </p:nvSpPr>
        <p:spPr>
          <a:xfrm>
            <a:off x="463550" y="1557338"/>
            <a:ext cx="8229600" cy="4525962"/>
          </a:xfrm>
        </p:spPr>
        <p:txBody>
          <a:bodyPr/>
          <a:lstStyle/>
          <a:p>
            <a:pPr eaLnBrk="1" hangingPunct="1"/>
            <a:r>
              <a:rPr lang="el-GR" altLang="el-GR" sz="2400" smtClean="0"/>
              <a:t>Ανάπτυξη υπομικρονικής </a:t>
            </a:r>
          </a:p>
          <a:p>
            <a:pPr eaLnBrk="1" hangingPunct="1">
              <a:buFont typeface="Wingdings" panose="05000000000000000000" pitchFamily="2" charset="2"/>
              <a:buNone/>
            </a:pPr>
            <a:r>
              <a:rPr lang="el-GR" altLang="el-GR" sz="2400" smtClean="0"/>
              <a:t>         φωτολιθογραφίας </a:t>
            </a:r>
          </a:p>
          <a:p>
            <a:pPr eaLnBrk="1" hangingPunct="1"/>
            <a:r>
              <a:rPr lang="el-GR" altLang="el-GR" sz="2400" smtClean="0"/>
              <a:t>Νέα σχέδια κυκλωμάτων</a:t>
            </a:r>
          </a:p>
          <a:p>
            <a:pPr eaLnBrk="1" hangingPunct="1">
              <a:buFont typeface="Wingdings" panose="05000000000000000000" pitchFamily="2" charset="2"/>
              <a:buNone/>
            </a:pPr>
            <a:endParaRPr lang="el-GR" altLang="el-GR" sz="2400" smtClean="0"/>
          </a:p>
          <a:p>
            <a:pPr algn="ctr" eaLnBrk="1" hangingPunct="1">
              <a:buFont typeface="Wingdings" panose="05000000000000000000" pitchFamily="2" charset="2"/>
              <a:buNone/>
            </a:pPr>
            <a:r>
              <a:rPr lang="el-GR" altLang="el-GR" sz="2400" b="1" u="sng" smtClean="0"/>
              <a:t>με αποτέλεσμα:</a:t>
            </a:r>
          </a:p>
          <a:p>
            <a:pPr eaLnBrk="1" hangingPunct="1"/>
            <a:r>
              <a:rPr lang="el-GR" altLang="el-GR" sz="2400" smtClean="0"/>
              <a:t>Ένα </a:t>
            </a:r>
            <a:r>
              <a:rPr lang="en-US" altLang="el-GR" sz="2400" smtClean="0"/>
              <a:t>VLSI </a:t>
            </a:r>
            <a:r>
              <a:rPr lang="el-GR" altLang="el-GR" sz="2400" smtClean="0"/>
              <a:t>κύκλωμα κατέχει σήμερα όση επιφάνεια κατείχε παλιότερα ένα </a:t>
            </a:r>
            <a:r>
              <a:rPr lang="en-US" altLang="el-GR" sz="2400" smtClean="0"/>
              <a:t>LSI</a:t>
            </a:r>
            <a:r>
              <a:rPr lang="el-GR" altLang="el-GR" sz="2400" smtClean="0"/>
              <a:t>.</a:t>
            </a:r>
          </a:p>
          <a:p>
            <a:pPr eaLnBrk="1" hangingPunct="1"/>
            <a:endParaRPr lang="el-GR" altLang="el-GR" smtClean="0"/>
          </a:p>
        </p:txBody>
      </p:sp>
      <p:sp>
        <p:nvSpPr>
          <p:cNvPr id="45060" name="AutoShape 7" descr="[DECORATIVE]"/>
          <p:cNvSpPr>
            <a:spLocks/>
          </p:cNvSpPr>
          <p:nvPr/>
        </p:nvSpPr>
        <p:spPr bwMode="auto">
          <a:xfrm>
            <a:off x="4284663" y="1700213"/>
            <a:ext cx="401637" cy="1441450"/>
          </a:xfrm>
          <a:prstGeom prst="rightBrace">
            <a:avLst>
              <a:gd name="adj1" fmla="val 502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5061" name="Rectangle 8"/>
          <p:cNvSpPr>
            <a:spLocks noChangeArrowheads="1"/>
          </p:cNvSpPr>
          <p:nvPr/>
        </p:nvSpPr>
        <p:spPr bwMode="auto">
          <a:xfrm>
            <a:off x="5040313" y="1844675"/>
            <a:ext cx="30972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800">
                <a:latin typeface="Tahoma" panose="020B0604030504040204" pitchFamily="34" charset="0"/>
              </a:rPr>
              <a:t>Αύξηση πυκνότητας στοιχείων </a:t>
            </a:r>
          </a:p>
          <a:p>
            <a:pPr algn="ctr" eaLnBrk="1" hangingPunct="1">
              <a:spcBef>
                <a:spcPct val="0"/>
              </a:spcBef>
              <a:buFontTx/>
              <a:buNone/>
            </a:pPr>
            <a:r>
              <a:rPr lang="el-GR" altLang="el-GR" sz="1800">
                <a:latin typeface="Tahoma" panose="020B0604030504040204" pitchFamily="34" charset="0"/>
              </a:rPr>
              <a:t>και </a:t>
            </a:r>
          </a:p>
          <a:p>
            <a:pPr algn="ctr" eaLnBrk="1" hangingPunct="1">
              <a:spcBef>
                <a:spcPct val="0"/>
              </a:spcBef>
              <a:buFontTx/>
              <a:buNone/>
            </a:pPr>
            <a:r>
              <a:rPr lang="el-GR" altLang="el-GR" sz="1800">
                <a:latin typeface="Tahoma" panose="020B0604030504040204" pitchFamily="34" charset="0"/>
              </a:rPr>
              <a:t>Αύξηση πολυπλοκότητας των </a:t>
            </a:r>
          </a:p>
          <a:p>
            <a:pPr algn="ctr" eaLnBrk="1" hangingPunct="1">
              <a:spcBef>
                <a:spcPct val="0"/>
              </a:spcBef>
              <a:buFontTx/>
              <a:buNone/>
            </a:pPr>
            <a:r>
              <a:rPr lang="el-GR" altLang="el-GR" sz="1800">
                <a:latin typeface="Tahoma" panose="020B0604030504040204" pitchFamily="34" charset="0"/>
              </a:rPr>
              <a:t>κυκλωμάτων </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noFill/>
        </p:spPr>
        <p:txBody>
          <a:bodyPr/>
          <a:lstStyle/>
          <a:p>
            <a:pPr eaLnBrk="1" hangingPunct="1"/>
            <a:r>
              <a:rPr lang="el-GR" altLang="el-GR" smtClean="0"/>
              <a:t>Επίπεδα Σχεδίασης</a:t>
            </a:r>
            <a:endParaRPr lang="en-US" altLang="el-GR" smtClean="0"/>
          </a:p>
        </p:txBody>
      </p:sp>
      <p:grpSp>
        <p:nvGrpSpPr>
          <p:cNvPr id="47107" name="Group 5" descr="Επίπεδα σχεδίασης: System, module, gate, circuit, device."/>
          <p:cNvGrpSpPr>
            <a:grpSpLocks/>
          </p:cNvGrpSpPr>
          <p:nvPr/>
        </p:nvGrpSpPr>
        <p:grpSpPr bwMode="auto">
          <a:xfrm>
            <a:off x="1476375" y="1808163"/>
            <a:ext cx="6705600" cy="4732337"/>
            <a:chOff x="768" y="768"/>
            <a:chExt cx="4224" cy="2981"/>
          </a:xfrm>
        </p:grpSpPr>
        <p:sp>
          <p:nvSpPr>
            <p:cNvPr id="47108" name="AutoShape 6"/>
            <p:cNvSpPr>
              <a:spLocks noChangeAspect="1" noChangeArrowheads="1" noTextEdit="1"/>
            </p:cNvSpPr>
            <p:nvPr/>
          </p:nvSpPr>
          <p:spPr bwMode="auto">
            <a:xfrm>
              <a:off x="768" y="768"/>
              <a:ext cx="4224" cy="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47109" name="Freeform 7"/>
            <p:cNvSpPr>
              <a:spLocks/>
            </p:cNvSpPr>
            <p:nvPr/>
          </p:nvSpPr>
          <p:spPr bwMode="auto">
            <a:xfrm>
              <a:off x="1357" y="1509"/>
              <a:ext cx="3574" cy="2179"/>
            </a:xfrm>
            <a:custGeom>
              <a:avLst/>
              <a:gdLst>
                <a:gd name="T0" fmla="*/ 138 w 3574"/>
                <a:gd name="T1" fmla="*/ 0 h 2179"/>
                <a:gd name="T2" fmla="*/ 84 w 3574"/>
                <a:gd name="T3" fmla="*/ 8 h 2179"/>
                <a:gd name="T4" fmla="*/ 46 w 3574"/>
                <a:gd name="T5" fmla="*/ 39 h 2179"/>
                <a:gd name="T6" fmla="*/ 16 w 3574"/>
                <a:gd name="T7" fmla="*/ 85 h 2179"/>
                <a:gd name="T8" fmla="*/ 0 w 3574"/>
                <a:gd name="T9" fmla="*/ 138 h 2179"/>
                <a:gd name="T10" fmla="*/ 0 w 3574"/>
                <a:gd name="T11" fmla="*/ 1086 h 2179"/>
                <a:gd name="T12" fmla="*/ 0 w 3574"/>
                <a:gd name="T13" fmla="*/ 2041 h 2179"/>
                <a:gd name="T14" fmla="*/ 16 w 3574"/>
                <a:gd name="T15" fmla="*/ 2095 h 2179"/>
                <a:gd name="T16" fmla="*/ 46 w 3574"/>
                <a:gd name="T17" fmla="*/ 2141 h 2179"/>
                <a:gd name="T18" fmla="*/ 84 w 3574"/>
                <a:gd name="T19" fmla="*/ 2171 h 2179"/>
                <a:gd name="T20" fmla="*/ 138 w 3574"/>
                <a:gd name="T21" fmla="*/ 2179 h 2179"/>
                <a:gd name="T22" fmla="*/ 1783 w 3574"/>
                <a:gd name="T23" fmla="*/ 2179 h 2179"/>
                <a:gd name="T24" fmla="*/ 3436 w 3574"/>
                <a:gd name="T25" fmla="*/ 2179 h 2179"/>
                <a:gd name="T26" fmla="*/ 3490 w 3574"/>
                <a:gd name="T27" fmla="*/ 2171 h 2179"/>
                <a:gd name="T28" fmla="*/ 3528 w 3574"/>
                <a:gd name="T29" fmla="*/ 2141 h 2179"/>
                <a:gd name="T30" fmla="*/ 3558 w 3574"/>
                <a:gd name="T31" fmla="*/ 2095 h 2179"/>
                <a:gd name="T32" fmla="*/ 3574 w 3574"/>
                <a:gd name="T33" fmla="*/ 2041 h 2179"/>
                <a:gd name="T34" fmla="*/ 3574 w 3574"/>
                <a:gd name="T35" fmla="*/ 1086 h 2179"/>
                <a:gd name="T36" fmla="*/ 3574 w 3574"/>
                <a:gd name="T37" fmla="*/ 138 h 2179"/>
                <a:gd name="T38" fmla="*/ 3558 w 3574"/>
                <a:gd name="T39" fmla="*/ 85 h 2179"/>
                <a:gd name="T40" fmla="*/ 3528 w 3574"/>
                <a:gd name="T41" fmla="*/ 39 h 2179"/>
                <a:gd name="T42" fmla="*/ 3490 w 3574"/>
                <a:gd name="T43" fmla="*/ 8 h 2179"/>
                <a:gd name="T44" fmla="*/ 3436 w 3574"/>
                <a:gd name="T45" fmla="*/ 0 h 2179"/>
                <a:gd name="T46" fmla="*/ 1783 w 3574"/>
                <a:gd name="T47" fmla="*/ 0 h 2179"/>
                <a:gd name="T48" fmla="*/ 138 w 3574"/>
                <a:gd name="T49" fmla="*/ 0 h 2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74"/>
                <a:gd name="T76" fmla="*/ 0 h 2179"/>
                <a:gd name="T77" fmla="*/ 3574 w 3574"/>
                <a:gd name="T78" fmla="*/ 2179 h 2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74" h="2179">
                  <a:moveTo>
                    <a:pt x="138" y="0"/>
                  </a:moveTo>
                  <a:lnTo>
                    <a:pt x="84" y="8"/>
                  </a:lnTo>
                  <a:lnTo>
                    <a:pt x="46" y="39"/>
                  </a:lnTo>
                  <a:lnTo>
                    <a:pt x="16" y="85"/>
                  </a:lnTo>
                  <a:lnTo>
                    <a:pt x="0" y="138"/>
                  </a:lnTo>
                  <a:lnTo>
                    <a:pt x="0" y="1086"/>
                  </a:lnTo>
                  <a:lnTo>
                    <a:pt x="0" y="2041"/>
                  </a:lnTo>
                  <a:lnTo>
                    <a:pt x="16" y="2095"/>
                  </a:lnTo>
                  <a:lnTo>
                    <a:pt x="46" y="2141"/>
                  </a:lnTo>
                  <a:lnTo>
                    <a:pt x="84" y="2171"/>
                  </a:lnTo>
                  <a:lnTo>
                    <a:pt x="138" y="2179"/>
                  </a:lnTo>
                  <a:lnTo>
                    <a:pt x="1783" y="2179"/>
                  </a:lnTo>
                  <a:lnTo>
                    <a:pt x="3436" y="2179"/>
                  </a:lnTo>
                  <a:lnTo>
                    <a:pt x="3490" y="2171"/>
                  </a:lnTo>
                  <a:lnTo>
                    <a:pt x="3528" y="2141"/>
                  </a:lnTo>
                  <a:lnTo>
                    <a:pt x="3558" y="2095"/>
                  </a:lnTo>
                  <a:lnTo>
                    <a:pt x="3574" y="2041"/>
                  </a:lnTo>
                  <a:lnTo>
                    <a:pt x="3574" y="1086"/>
                  </a:lnTo>
                  <a:lnTo>
                    <a:pt x="3574" y="138"/>
                  </a:lnTo>
                  <a:lnTo>
                    <a:pt x="3558" y="85"/>
                  </a:lnTo>
                  <a:lnTo>
                    <a:pt x="3528" y="39"/>
                  </a:lnTo>
                  <a:lnTo>
                    <a:pt x="3490" y="8"/>
                  </a:lnTo>
                  <a:lnTo>
                    <a:pt x="3436" y="0"/>
                  </a:lnTo>
                  <a:lnTo>
                    <a:pt x="1783" y="0"/>
                  </a:lnTo>
                  <a:lnTo>
                    <a:pt x="138" y="0"/>
                  </a:lnTo>
                  <a:close/>
                </a:path>
              </a:pathLst>
            </a:custGeom>
            <a:solidFill>
              <a:srgbClr val="7B8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0" name="Freeform 8"/>
            <p:cNvSpPr>
              <a:spLocks/>
            </p:cNvSpPr>
            <p:nvPr/>
          </p:nvSpPr>
          <p:spPr bwMode="auto">
            <a:xfrm>
              <a:off x="1357" y="1509"/>
              <a:ext cx="3581" cy="2186"/>
            </a:xfrm>
            <a:custGeom>
              <a:avLst/>
              <a:gdLst>
                <a:gd name="T0" fmla="*/ 92 w 3581"/>
                <a:gd name="T1" fmla="*/ 16 h 2186"/>
                <a:gd name="T2" fmla="*/ 54 w 3581"/>
                <a:gd name="T3" fmla="*/ 46 h 2186"/>
                <a:gd name="T4" fmla="*/ 23 w 3581"/>
                <a:gd name="T5" fmla="*/ 85 h 2186"/>
                <a:gd name="T6" fmla="*/ 8 w 3581"/>
                <a:gd name="T7" fmla="*/ 138 h 2186"/>
                <a:gd name="T8" fmla="*/ 8 w 3581"/>
                <a:gd name="T9" fmla="*/ 1086 h 2186"/>
                <a:gd name="T10" fmla="*/ 8 w 3581"/>
                <a:gd name="T11" fmla="*/ 2041 h 2186"/>
                <a:gd name="T12" fmla="*/ 23 w 3581"/>
                <a:gd name="T13" fmla="*/ 2095 h 2186"/>
                <a:gd name="T14" fmla="*/ 54 w 3581"/>
                <a:gd name="T15" fmla="*/ 2141 h 2186"/>
                <a:gd name="T16" fmla="*/ 84 w 3581"/>
                <a:gd name="T17" fmla="*/ 2171 h 2186"/>
                <a:gd name="T18" fmla="*/ 138 w 3581"/>
                <a:gd name="T19" fmla="*/ 2179 h 2186"/>
                <a:gd name="T20" fmla="*/ 1783 w 3581"/>
                <a:gd name="T21" fmla="*/ 2179 h 2186"/>
                <a:gd name="T22" fmla="*/ 3436 w 3581"/>
                <a:gd name="T23" fmla="*/ 2179 h 2186"/>
                <a:gd name="T24" fmla="*/ 3490 w 3581"/>
                <a:gd name="T25" fmla="*/ 2171 h 2186"/>
                <a:gd name="T26" fmla="*/ 3528 w 3581"/>
                <a:gd name="T27" fmla="*/ 2141 h 2186"/>
                <a:gd name="T28" fmla="*/ 3558 w 3581"/>
                <a:gd name="T29" fmla="*/ 2095 h 2186"/>
                <a:gd name="T30" fmla="*/ 3574 w 3581"/>
                <a:gd name="T31" fmla="*/ 2041 h 2186"/>
                <a:gd name="T32" fmla="*/ 3574 w 3581"/>
                <a:gd name="T33" fmla="*/ 1086 h 2186"/>
                <a:gd name="T34" fmla="*/ 3574 w 3581"/>
                <a:gd name="T35" fmla="*/ 138 h 2186"/>
                <a:gd name="T36" fmla="*/ 3558 w 3581"/>
                <a:gd name="T37" fmla="*/ 92 h 2186"/>
                <a:gd name="T38" fmla="*/ 3528 w 3581"/>
                <a:gd name="T39" fmla="*/ 46 h 2186"/>
                <a:gd name="T40" fmla="*/ 3490 w 3581"/>
                <a:gd name="T41" fmla="*/ 16 h 2186"/>
                <a:gd name="T42" fmla="*/ 3436 w 3581"/>
                <a:gd name="T43" fmla="*/ 8 h 2186"/>
                <a:gd name="T44" fmla="*/ 1783 w 3581"/>
                <a:gd name="T45" fmla="*/ 8 h 2186"/>
                <a:gd name="T46" fmla="*/ 138 w 3581"/>
                <a:gd name="T47" fmla="*/ 8 h 2186"/>
                <a:gd name="T48" fmla="*/ 1783 w 3581"/>
                <a:gd name="T49" fmla="*/ 0 h 2186"/>
                <a:gd name="T50" fmla="*/ 3436 w 3581"/>
                <a:gd name="T51" fmla="*/ 0 h 2186"/>
                <a:gd name="T52" fmla="*/ 3490 w 3581"/>
                <a:gd name="T53" fmla="*/ 8 h 2186"/>
                <a:gd name="T54" fmla="*/ 3536 w 3581"/>
                <a:gd name="T55" fmla="*/ 39 h 2186"/>
                <a:gd name="T56" fmla="*/ 3566 w 3581"/>
                <a:gd name="T57" fmla="*/ 85 h 2186"/>
                <a:gd name="T58" fmla="*/ 3581 w 3581"/>
                <a:gd name="T59" fmla="*/ 138 h 2186"/>
                <a:gd name="T60" fmla="*/ 3581 w 3581"/>
                <a:gd name="T61" fmla="*/ 1086 h 2186"/>
                <a:gd name="T62" fmla="*/ 3581 w 3581"/>
                <a:gd name="T63" fmla="*/ 2041 h 2186"/>
                <a:gd name="T64" fmla="*/ 3566 w 3581"/>
                <a:gd name="T65" fmla="*/ 2095 h 2186"/>
                <a:gd name="T66" fmla="*/ 3536 w 3581"/>
                <a:gd name="T67" fmla="*/ 2148 h 2186"/>
                <a:gd name="T68" fmla="*/ 3497 w 3581"/>
                <a:gd name="T69" fmla="*/ 2179 h 2186"/>
                <a:gd name="T70" fmla="*/ 3436 w 3581"/>
                <a:gd name="T71" fmla="*/ 2186 h 2186"/>
                <a:gd name="T72" fmla="*/ 1783 w 3581"/>
                <a:gd name="T73" fmla="*/ 2186 h 2186"/>
                <a:gd name="T74" fmla="*/ 138 w 3581"/>
                <a:gd name="T75" fmla="*/ 2186 h 2186"/>
                <a:gd name="T76" fmla="*/ 84 w 3581"/>
                <a:gd name="T77" fmla="*/ 2179 h 2186"/>
                <a:gd name="T78" fmla="*/ 46 w 3581"/>
                <a:gd name="T79" fmla="*/ 2148 h 2186"/>
                <a:gd name="T80" fmla="*/ 16 w 3581"/>
                <a:gd name="T81" fmla="*/ 2102 h 2186"/>
                <a:gd name="T82" fmla="*/ 0 w 3581"/>
                <a:gd name="T83" fmla="*/ 2041 h 2186"/>
                <a:gd name="T84" fmla="*/ 0 w 3581"/>
                <a:gd name="T85" fmla="*/ 1086 h 2186"/>
                <a:gd name="T86" fmla="*/ 0 w 3581"/>
                <a:gd name="T87" fmla="*/ 138 h 2186"/>
                <a:gd name="T88" fmla="*/ 16 w 3581"/>
                <a:gd name="T89" fmla="*/ 85 h 2186"/>
                <a:gd name="T90" fmla="*/ 46 w 3581"/>
                <a:gd name="T91" fmla="*/ 39 h 2186"/>
                <a:gd name="T92" fmla="*/ 84 w 3581"/>
                <a:gd name="T93" fmla="*/ 8 h 2186"/>
                <a:gd name="T94" fmla="*/ 138 w 3581"/>
                <a:gd name="T95" fmla="*/ 0 h 2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1"/>
                <a:gd name="T145" fmla="*/ 0 h 2186"/>
                <a:gd name="T146" fmla="*/ 3581 w 3581"/>
                <a:gd name="T147" fmla="*/ 2186 h 21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1" h="2186">
                  <a:moveTo>
                    <a:pt x="138" y="8"/>
                  </a:moveTo>
                  <a:lnTo>
                    <a:pt x="84" y="16"/>
                  </a:lnTo>
                  <a:lnTo>
                    <a:pt x="92" y="16"/>
                  </a:lnTo>
                  <a:lnTo>
                    <a:pt x="54" y="46"/>
                  </a:lnTo>
                  <a:lnTo>
                    <a:pt x="23" y="92"/>
                  </a:lnTo>
                  <a:lnTo>
                    <a:pt x="23" y="85"/>
                  </a:lnTo>
                  <a:lnTo>
                    <a:pt x="8" y="138"/>
                  </a:lnTo>
                  <a:lnTo>
                    <a:pt x="8" y="1086"/>
                  </a:lnTo>
                  <a:lnTo>
                    <a:pt x="8" y="2041"/>
                  </a:lnTo>
                  <a:lnTo>
                    <a:pt x="23" y="2095"/>
                  </a:lnTo>
                  <a:lnTo>
                    <a:pt x="54" y="2141"/>
                  </a:lnTo>
                  <a:lnTo>
                    <a:pt x="92" y="2171"/>
                  </a:lnTo>
                  <a:lnTo>
                    <a:pt x="84" y="2171"/>
                  </a:lnTo>
                  <a:lnTo>
                    <a:pt x="138" y="2179"/>
                  </a:lnTo>
                  <a:lnTo>
                    <a:pt x="1783" y="2179"/>
                  </a:lnTo>
                  <a:lnTo>
                    <a:pt x="3436" y="2179"/>
                  </a:lnTo>
                  <a:lnTo>
                    <a:pt x="3490" y="2171"/>
                  </a:lnTo>
                  <a:lnTo>
                    <a:pt x="3528" y="2141"/>
                  </a:lnTo>
                  <a:lnTo>
                    <a:pt x="3558" y="2095"/>
                  </a:lnTo>
                  <a:lnTo>
                    <a:pt x="3574" y="2041"/>
                  </a:lnTo>
                  <a:lnTo>
                    <a:pt x="3574" y="1086"/>
                  </a:lnTo>
                  <a:lnTo>
                    <a:pt x="3574" y="138"/>
                  </a:lnTo>
                  <a:lnTo>
                    <a:pt x="3558" y="85"/>
                  </a:lnTo>
                  <a:lnTo>
                    <a:pt x="3558" y="92"/>
                  </a:lnTo>
                  <a:lnTo>
                    <a:pt x="3528" y="46"/>
                  </a:lnTo>
                  <a:lnTo>
                    <a:pt x="3490" y="16"/>
                  </a:lnTo>
                  <a:lnTo>
                    <a:pt x="3436" y="8"/>
                  </a:lnTo>
                  <a:lnTo>
                    <a:pt x="1783" y="8"/>
                  </a:lnTo>
                  <a:lnTo>
                    <a:pt x="138" y="8"/>
                  </a:lnTo>
                  <a:lnTo>
                    <a:pt x="138" y="0"/>
                  </a:lnTo>
                  <a:lnTo>
                    <a:pt x="1783" y="0"/>
                  </a:lnTo>
                  <a:lnTo>
                    <a:pt x="3436" y="0"/>
                  </a:lnTo>
                  <a:lnTo>
                    <a:pt x="3490" y="8"/>
                  </a:lnTo>
                  <a:lnTo>
                    <a:pt x="3497" y="8"/>
                  </a:lnTo>
                  <a:lnTo>
                    <a:pt x="3536" y="39"/>
                  </a:lnTo>
                  <a:lnTo>
                    <a:pt x="3566" y="85"/>
                  </a:lnTo>
                  <a:lnTo>
                    <a:pt x="3581" y="138"/>
                  </a:lnTo>
                  <a:lnTo>
                    <a:pt x="3581" y="1086"/>
                  </a:lnTo>
                  <a:lnTo>
                    <a:pt x="3581" y="2041"/>
                  </a:lnTo>
                  <a:lnTo>
                    <a:pt x="3566" y="2095"/>
                  </a:lnTo>
                  <a:lnTo>
                    <a:pt x="3566" y="2102"/>
                  </a:lnTo>
                  <a:lnTo>
                    <a:pt x="3536" y="2148"/>
                  </a:lnTo>
                  <a:lnTo>
                    <a:pt x="3497" y="2179"/>
                  </a:lnTo>
                  <a:lnTo>
                    <a:pt x="3490" y="2179"/>
                  </a:lnTo>
                  <a:lnTo>
                    <a:pt x="3436" y="2186"/>
                  </a:lnTo>
                  <a:lnTo>
                    <a:pt x="1783" y="2186"/>
                  </a:lnTo>
                  <a:lnTo>
                    <a:pt x="138" y="2186"/>
                  </a:lnTo>
                  <a:lnTo>
                    <a:pt x="84" y="2179"/>
                  </a:lnTo>
                  <a:lnTo>
                    <a:pt x="46" y="2148"/>
                  </a:lnTo>
                  <a:lnTo>
                    <a:pt x="16" y="2102"/>
                  </a:lnTo>
                  <a:lnTo>
                    <a:pt x="16" y="2095"/>
                  </a:lnTo>
                  <a:lnTo>
                    <a:pt x="0" y="2041"/>
                  </a:lnTo>
                  <a:lnTo>
                    <a:pt x="0" y="1086"/>
                  </a:lnTo>
                  <a:lnTo>
                    <a:pt x="0" y="138"/>
                  </a:lnTo>
                  <a:lnTo>
                    <a:pt x="16" y="85"/>
                  </a:lnTo>
                  <a:lnTo>
                    <a:pt x="46" y="39"/>
                  </a:lnTo>
                  <a:lnTo>
                    <a:pt x="84" y="8"/>
                  </a:lnTo>
                  <a:lnTo>
                    <a:pt x="138" y="0"/>
                  </a:lnTo>
                  <a:lnTo>
                    <a:pt x="13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1" name="Freeform 9"/>
            <p:cNvSpPr>
              <a:spLocks/>
            </p:cNvSpPr>
            <p:nvPr/>
          </p:nvSpPr>
          <p:spPr bwMode="auto">
            <a:xfrm>
              <a:off x="1495" y="1509"/>
              <a:ext cx="1" cy="8"/>
            </a:xfrm>
            <a:custGeom>
              <a:avLst/>
              <a:gdLst>
                <a:gd name="T0" fmla="*/ 0 w 1"/>
                <a:gd name="T1" fmla="*/ 8 h 8"/>
                <a:gd name="T2" fmla="*/ 0 w 1"/>
                <a:gd name="T3" fmla="*/ 8 h 8"/>
                <a:gd name="T4" fmla="*/ 0 w 1"/>
                <a:gd name="T5" fmla="*/ 8 h 8"/>
                <a:gd name="T6" fmla="*/ 0 w 1"/>
                <a:gd name="T7" fmla="*/ 0 h 8"/>
                <a:gd name="T8" fmla="*/ 0 w 1"/>
                <a:gd name="T9" fmla="*/ 0 h 8"/>
                <a:gd name="T10" fmla="*/ 0 w 1"/>
                <a:gd name="T11" fmla="*/ 0 h 8"/>
                <a:gd name="T12" fmla="*/ 0 w 1"/>
                <a:gd name="T13" fmla="*/ 8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8"/>
                  </a:moveTo>
                  <a:lnTo>
                    <a:pt x="0" y="8"/>
                  </a:lnTo>
                  <a:lnTo>
                    <a:pt x="0" y="0"/>
                  </a:lnTo>
                  <a:lnTo>
                    <a:pt x="0"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2" name="Freeform 10"/>
            <p:cNvSpPr>
              <a:spLocks/>
            </p:cNvSpPr>
            <p:nvPr/>
          </p:nvSpPr>
          <p:spPr bwMode="auto">
            <a:xfrm>
              <a:off x="2031" y="2067"/>
              <a:ext cx="2907" cy="1636"/>
            </a:xfrm>
            <a:custGeom>
              <a:avLst/>
              <a:gdLst>
                <a:gd name="T0" fmla="*/ 137 w 2907"/>
                <a:gd name="T1" fmla="*/ 0 h 1636"/>
                <a:gd name="T2" fmla="*/ 84 w 2907"/>
                <a:gd name="T3" fmla="*/ 8 h 1636"/>
                <a:gd name="T4" fmla="*/ 38 w 2907"/>
                <a:gd name="T5" fmla="*/ 39 h 1636"/>
                <a:gd name="T6" fmla="*/ 7 w 2907"/>
                <a:gd name="T7" fmla="*/ 84 h 1636"/>
                <a:gd name="T8" fmla="*/ 0 w 2907"/>
                <a:gd name="T9" fmla="*/ 138 h 1636"/>
                <a:gd name="T10" fmla="*/ 0 w 2907"/>
                <a:gd name="T11" fmla="*/ 818 h 1636"/>
                <a:gd name="T12" fmla="*/ 0 w 2907"/>
                <a:gd name="T13" fmla="*/ 1499 h 1636"/>
                <a:gd name="T14" fmla="*/ 7 w 2907"/>
                <a:gd name="T15" fmla="*/ 1552 h 1636"/>
                <a:gd name="T16" fmla="*/ 38 w 2907"/>
                <a:gd name="T17" fmla="*/ 1590 h 1636"/>
                <a:gd name="T18" fmla="*/ 84 w 2907"/>
                <a:gd name="T19" fmla="*/ 1621 h 1636"/>
                <a:gd name="T20" fmla="*/ 137 w 2907"/>
                <a:gd name="T21" fmla="*/ 1636 h 1636"/>
                <a:gd name="T22" fmla="*/ 1454 w 2907"/>
                <a:gd name="T23" fmla="*/ 1636 h 1636"/>
                <a:gd name="T24" fmla="*/ 2770 w 2907"/>
                <a:gd name="T25" fmla="*/ 1636 h 1636"/>
                <a:gd name="T26" fmla="*/ 2823 w 2907"/>
                <a:gd name="T27" fmla="*/ 1621 h 1636"/>
                <a:gd name="T28" fmla="*/ 2862 w 2907"/>
                <a:gd name="T29" fmla="*/ 1590 h 1636"/>
                <a:gd name="T30" fmla="*/ 2892 w 2907"/>
                <a:gd name="T31" fmla="*/ 1552 h 1636"/>
                <a:gd name="T32" fmla="*/ 2907 w 2907"/>
                <a:gd name="T33" fmla="*/ 1499 h 1636"/>
                <a:gd name="T34" fmla="*/ 2907 w 2907"/>
                <a:gd name="T35" fmla="*/ 818 h 1636"/>
                <a:gd name="T36" fmla="*/ 2907 w 2907"/>
                <a:gd name="T37" fmla="*/ 138 h 1636"/>
                <a:gd name="T38" fmla="*/ 2892 w 2907"/>
                <a:gd name="T39" fmla="*/ 84 h 1636"/>
                <a:gd name="T40" fmla="*/ 2862 w 2907"/>
                <a:gd name="T41" fmla="*/ 39 h 1636"/>
                <a:gd name="T42" fmla="*/ 2823 w 2907"/>
                <a:gd name="T43" fmla="*/ 8 h 1636"/>
                <a:gd name="T44" fmla="*/ 2770 w 2907"/>
                <a:gd name="T45" fmla="*/ 0 h 1636"/>
                <a:gd name="T46" fmla="*/ 1454 w 2907"/>
                <a:gd name="T47" fmla="*/ 0 h 1636"/>
                <a:gd name="T48" fmla="*/ 137 w 2907"/>
                <a:gd name="T49" fmla="*/ 0 h 16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07"/>
                <a:gd name="T76" fmla="*/ 0 h 1636"/>
                <a:gd name="T77" fmla="*/ 2907 w 2907"/>
                <a:gd name="T78" fmla="*/ 1636 h 16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07" h="1636">
                  <a:moveTo>
                    <a:pt x="137" y="0"/>
                  </a:moveTo>
                  <a:lnTo>
                    <a:pt x="84" y="8"/>
                  </a:lnTo>
                  <a:lnTo>
                    <a:pt x="38" y="39"/>
                  </a:lnTo>
                  <a:lnTo>
                    <a:pt x="7" y="84"/>
                  </a:lnTo>
                  <a:lnTo>
                    <a:pt x="0" y="138"/>
                  </a:lnTo>
                  <a:lnTo>
                    <a:pt x="0" y="818"/>
                  </a:lnTo>
                  <a:lnTo>
                    <a:pt x="0" y="1499"/>
                  </a:lnTo>
                  <a:lnTo>
                    <a:pt x="7" y="1552"/>
                  </a:lnTo>
                  <a:lnTo>
                    <a:pt x="38" y="1590"/>
                  </a:lnTo>
                  <a:lnTo>
                    <a:pt x="84" y="1621"/>
                  </a:lnTo>
                  <a:lnTo>
                    <a:pt x="137" y="1636"/>
                  </a:lnTo>
                  <a:lnTo>
                    <a:pt x="1454" y="1636"/>
                  </a:lnTo>
                  <a:lnTo>
                    <a:pt x="2770" y="1636"/>
                  </a:lnTo>
                  <a:lnTo>
                    <a:pt x="2823" y="1621"/>
                  </a:lnTo>
                  <a:lnTo>
                    <a:pt x="2862" y="1590"/>
                  </a:lnTo>
                  <a:lnTo>
                    <a:pt x="2892" y="1552"/>
                  </a:lnTo>
                  <a:lnTo>
                    <a:pt x="2907" y="1499"/>
                  </a:lnTo>
                  <a:lnTo>
                    <a:pt x="2907" y="818"/>
                  </a:lnTo>
                  <a:lnTo>
                    <a:pt x="2907" y="138"/>
                  </a:lnTo>
                  <a:lnTo>
                    <a:pt x="2892" y="84"/>
                  </a:lnTo>
                  <a:lnTo>
                    <a:pt x="2862" y="39"/>
                  </a:lnTo>
                  <a:lnTo>
                    <a:pt x="2823" y="8"/>
                  </a:lnTo>
                  <a:lnTo>
                    <a:pt x="2770" y="0"/>
                  </a:lnTo>
                  <a:lnTo>
                    <a:pt x="1454" y="0"/>
                  </a:lnTo>
                  <a:lnTo>
                    <a:pt x="137" y="0"/>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3" name="Freeform 11"/>
            <p:cNvSpPr>
              <a:spLocks/>
            </p:cNvSpPr>
            <p:nvPr/>
          </p:nvSpPr>
          <p:spPr bwMode="auto">
            <a:xfrm>
              <a:off x="2031" y="2067"/>
              <a:ext cx="2915" cy="1644"/>
            </a:xfrm>
            <a:custGeom>
              <a:avLst/>
              <a:gdLst>
                <a:gd name="T0" fmla="*/ 91 w 2915"/>
                <a:gd name="T1" fmla="*/ 16 h 1644"/>
                <a:gd name="T2" fmla="*/ 46 w 2915"/>
                <a:gd name="T3" fmla="*/ 46 h 1644"/>
                <a:gd name="T4" fmla="*/ 15 w 2915"/>
                <a:gd name="T5" fmla="*/ 84 h 1644"/>
                <a:gd name="T6" fmla="*/ 7 w 2915"/>
                <a:gd name="T7" fmla="*/ 138 h 1644"/>
                <a:gd name="T8" fmla="*/ 7 w 2915"/>
                <a:gd name="T9" fmla="*/ 818 h 1644"/>
                <a:gd name="T10" fmla="*/ 7 w 2915"/>
                <a:gd name="T11" fmla="*/ 1499 h 1644"/>
                <a:gd name="T12" fmla="*/ 15 w 2915"/>
                <a:gd name="T13" fmla="*/ 1552 h 1644"/>
                <a:gd name="T14" fmla="*/ 46 w 2915"/>
                <a:gd name="T15" fmla="*/ 1590 h 1644"/>
                <a:gd name="T16" fmla="*/ 84 w 2915"/>
                <a:gd name="T17" fmla="*/ 1621 h 1644"/>
                <a:gd name="T18" fmla="*/ 137 w 2915"/>
                <a:gd name="T19" fmla="*/ 1636 h 1644"/>
                <a:gd name="T20" fmla="*/ 1454 w 2915"/>
                <a:gd name="T21" fmla="*/ 1636 h 1644"/>
                <a:gd name="T22" fmla="*/ 2770 w 2915"/>
                <a:gd name="T23" fmla="*/ 1636 h 1644"/>
                <a:gd name="T24" fmla="*/ 2823 w 2915"/>
                <a:gd name="T25" fmla="*/ 1621 h 1644"/>
                <a:gd name="T26" fmla="*/ 2862 w 2915"/>
                <a:gd name="T27" fmla="*/ 1590 h 1644"/>
                <a:gd name="T28" fmla="*/ 2892 w 2915"/>
                <a:gd name="T29" fmla="*/ 1552 h 1644"/>
                <a:gd name="T30" fmla="*/ 2907 w 2915"/>
                <a:gd name="T31" fmla="*/ 1499 h 1644"/>
                <a:gd name="T32" fmla="*/ 2907 w 2915"/>
                <a:gd name="T33" fmla="*/ 818 h 1644"/>
                <a:gd name="T34" fmla="*/ 2907 w 2915"/>
                <a:gd name="T35" fmla="*/ 138 h 1644"/>
                <a:gd name="T36" fmla="*/ 2892 w 2915"/>
                <a:gd name="T37" fmla="*/ 92 h 1644"/>
                <a:gd name="T38" fmla="*/ 2862 w 2915"/>
                <a:gd name="T39" fmla="*/ 46 h 1644"/>
                <a:gd name="T40" fmla="*/ 2823 w 2915"/>
                <a:gd name="T41" fmla="*/ 16 h 1644"/>
                <a:gd name="T42" fmla="*/ 2770 w 2915"/>
                <a:gd name="T43" fmla="*/ 8 h 1644"/>
                <a:gd name="T44" fmla="*/ 1454 w 2915"/>
                <a:gd name="T45" fmla="*/ 8 h 1644"/>
                <a:gd name="T46" fmla="*/ 137 w 2915"/>
                <a:gd name="T47" fmla="*/ 8 h 1644"/>
                <a:gd name="T48" fmla="*/ 1454 w 2915"/>
                <a:gd name="T49" fmla="*/ 0 h 1644"/>
                <a:gd name="T50" fmla="*/ 2770 w 2915"/>
                <a:gd name="T51" fmla="*/ 0 h 1644"/>
                <a:gd name="T52" fmla="*/ 2823 w 2915"/>
                <a:gd name="T53" fmla="*/ 8 h 1644"/>
                <a:gd name="T54" fmla="*/ 2869 w 2915"/>
                <a:gd name="T55" fmla="*/ 39 h 1644"/>
                <a:gd name="T56" fmla="*/ 2900 w 2915"/>
                <a:gd name="T57" fmla="*/ 84 h 1644"/>
                <a:gd name="T58" fmla="*/ 2915 w 2915"/>
                <a:gd name="T59" fmla="*/ 138 h 1644"/>
                <a:gd name="T60" fmla="*/ 2915 w 2915"/>
                <a:gd name="T61" fmla="*/ 818 h 1644"/>
                <a:gd name="T62" fmla="*/ 2915 w 2915"/>
                <a:gd name="T63" fmla="*/ 1499 h 1644"/>
                <a:gd name="T64" fmla="*/ 2900 w 2915"/>
                <a:gd name="T65" fmla="*/ 1552 h 1644"/>
                <a:gd name="T66" fmla="*/ 2869 w 2915"/>
                <a:gd name="T67" fmla="*/ 1598 h 1644"/>
                <a:gd name="T68" fmla="*/ 2831 w 2915"/>
                <a:gd name="T69" fmla="*/ 1628 h 1644"/>
                <a:gd name="T70" fmla="*/ 2770 w 2915"/>
                <a:gd name="T71" fmla="*/ 1644 h 1644"/>
                <a:gd name="T72" fmla="*/ 1454 w 2915"/>
                <a:gd name="T73" fmla="*/ 1644 h 1644"/>
                <a:gd name="T74" fmla="*/ 137 w 2915"/>
                <a:gd name="T75" fmla="*/ 1644 h 1644"/>
                <a:gd name="T76" fmla="*/ 84 w 2915"/>
                <a:gd name="T77" fmla="*/ 1628 h 1644"/>
                <a:gd name="T78" fmla="*/ 38 w 2915"/>
                <a:gd name="T79" fmla="*/ 1598 h 1644"/>
                <a:gd name="T80" fmla="*/ 7 w 2915"/>
                <a:gd name="T81" fmla="*/ 1560 h 1644"/>
                <a:gd name="T82" fmla="*/ 0 w 2915"/>
                <a:gd name="T83" fmla="*/ 1499 h 1644"/>
                <a:gd name="T84" fmla="*/ 0 w 2915"/>
                <a:gd name="T85" fmla="*/ 818 h 1644"/>
                <a:gd name="T86" fmla="*/ 0 w 2915"/>
                <a:gd name="T87" fmla="*/ 138 h 1644"/>
                <a:gd name="T88" fmla="*/ 7 w 2915"/>
                <a:gd name="T89" fmla="*/ 84 h 1644"/>
                <a:gd name="T90" fmla="*/ 38 w 2915"/>
                <a:gd name="T91" fmla="*/ 39 h 1644"/>
                <a:gd name="T92" fmla="*/ 84 w 2915"/>
                <a:gd name="T93" fmla="*/ 8 h 1644"/>
                <a:gd name="T94" fmla="*/ 137 w 2915"/>
                <a:gd name="T95" fmla="*/ 0 h 16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15"/>
                <a:gd name="T145" fmla="*/ 0 h 1644"/>
                <a:gd name="T146" fmla="*/ 2915 w 2915"/>
                <a:gd name="T147" fmla="*/ 1644 h 16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15" h="1644">
                  <a:moveTo>
                    <a:pt x="137" y="8"/>
                  </a:moveTo>
                  <a:lnTo>
                    <a:pt x="84" y="16"/>
                  </a:lnTo>
                  <a:lnTo>
                    <a:pt x="91" y="16"/>
                  </a:lnTo>
                  <a:lnTo>
                    <a:pt x="46" y="46"/>
                  </a:lnTo>
                  <a:lnTo>
                    <a:pt x="15" y="92"/>
                  </a:lnTo>
                  <a:lnTo>
                    <a:pt x="15" y="84"/>
                  </a:lnTo>
                  <a:lnTo>
                    <a:pt x="7" y="138"/>
                  </a:lnTo>
                  <a:lnTo>
                    <a:pt x="7" y="818"/>
                  </a:lnTo>
                  <a:lnTo>
                    <a:pt x="7" y="1499"/>
                  </a:lnTo>
                  <a:lnTo>
                    <a:pt x="15" y="1552"/>
                  </a:lnTo>
                  <a:lnTo>
                    <a:pt x="46" y="1590"/>
                  </a:lnTo>
                  <a:lnTo>
                    <a:pt x="91" y="1621"/>
                  </a:lnTo>
                  <a:lnTo>
                    <a:pt x="84" y="1621"/>
                  </a:lnTo>
                  <a:lnTo>
                    <a:pt x="137" y="1636"/>
                  </a:lnTo>
                  <a:lnTo>
                    <a:pt x="1454" y="1636"/>
                  </a:lnTo>
                  <a:lnTo>
                    <a:pt x="2770" y="1636"/>
                  </a:lnTo>
                  <a:lnTo>
                    <a:pt x="2823" y="1621"/>
                  </a:lnTo>
                  <a:lnTo>
                    <a:pt x="2862" y="1590"/>
                  </a:lnTo>
                  <a:lnTo>
                    <a:pt x="2892" y="1552"/>
                  </a:lnTo>
                  <a:lnTo>
                    <a:pt x="2907" y="1499"/>
                  </a:lnTo>
                  <a:lnTo>
                    <a:pt x="2907" y="818"/>
                  </a:lnTo>
                  <a:lnTo>
                    <a:pt x="2907" y="138"/>
                  </a:lnTo>
                  <a:lnTo>
                    <a:pt x="2892" y="84"/>
                  </a:lnTo>
                  <a:lnTo>
                    <a:pt x="2892" y="92"/>
                  </a:lnTo>
                  <a:lnTo>
                    <a:pt x="2862" y="46"/>
                  </a:lnTo>
                  <a:lnTo>
                    <a:pt x="2823" y="16"/>
                  </a:lnTo>
                  <a:lnTo>
                    <a:pt x="2770" y="8"/>
                  </a:lnTo>
                  <a:lnTo>
                    <a:pt x="1454" y="8"/>
                  </a:lnTo>
                  <a:lnTo>
                    <a:pt x="137" y="8"/>
                  </a:lnTo>
                  <a:lnTo>
                    <a:pt x="137" y="0"/>
                  </a:lnTo>
                  <a:lnTo>
                    <a:pt x="1454" y="0"/>
                  </a:lnTo>
                  <a:lnTo>
                    <a:pt x="2770" y="0"/>
                  </a:lnTo>
                  <a:lnTo>
                    <a:pt x="2823" y="8"/>
                  </a:lnTo>
                  <a:lnTo>
                    <a:pt x="2831" y="8"/>
                  </a:lnTo>
                  <a:lnTo>
                    <a:pt x="2869" y="39"/>
                  </a:lnTo>
                  <a:lnTo>
                    <a:pt x="2900" y="84"/>
                  </a:lnTo>
                  <a:lnTo>
                    <a:pt x="2915" y="138"/>
                  </a:lnTo>
                  <a:lnTo>
                    <a:pt x="2915" y="818"/>
                  </a:lnTo>
                  <a:lnTo>
                    <a:pt x="2915" y="1499"/>
                  </a:lnTo>
                  <a:lnTo>
                    <a:pt x="2900" y="1552"/>
                  </a:lnTo>
                  <a:lnTo>
                    <a:pt x="2900" y="1560"/>
                  </a:lnTo>
                  <a:lnTo>
                    <a:pt x="2869" y="1598"/>
                  </a:lnTo>
                  <a:lnTo>
                    <a:pt x="2831" y="1628"/>
                  </a:lnTo>
                  <a:lnTo>
                    <a:pt x="2823" y="1628"/>
                  </a:lnTo>
                  <a:lnTo>
                    <a:pt x="2770" y="1644"/>
                  </a:lnTo>
                  <a:lnTo>
                    <a:pt x="1454" y="1644"/>
                  </a:lnTo>
                  <a:lnTo>
                    <a:pt x="137" y="1644"/>
                  </a:lnTo>
                  <a:lnTo>
                    <a:pt x="84" y="1628"/>
                  </a:lnTo>
                  <a:lnTo>
                    <a:pt x="38" y="1598"/>
                  </a:lnTo>
                  <a:lnTo>
                    <a:pt x="7" y="1560"/>
                  </a:lnTo>
                  <a:lnTo>
                    <a:pt x="7" y="1552"/>
                  </a:lnTo>
                  <a:lnTo>
                    <a:pt x="0" y="1499"/>
                  </a:lnTo>
                  <a:lnTo>
                    <a:pt x="0" y="818"/>
                  </a:lnTo>
                  <a:lnTo>
                    <a:pt x="0" y="138"/>
                  </a:lnTo>
                  <a:lnTo>
                    <a:pt x="7" y="84"/>
                  </a:lnTo>
                  <a:lnTo>
                    <a:pt x="38" y="39"/>
                  </a:lnTo>
                  <a:lnTo>
                    <a:pt x="84" y="8"/>
                  </a:lnTo>
                  <a:lnTo>
                    <a:pt x="137" y="0"/>
                  </a:lnTo>
                  <a:lnTo>
                    <a:pt x="13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4" name="Freeform 12"/>
            <p:cNvSpPr>
              <a:spLocks/>
            </p:cNvSpPr>
            <p:nvPr/>
          </p:nvSpPr>
          <p:spPr bwMode="auto">
            <a:xfrm>
              <a:off x="2168" y="2067"/>
              <a:ext cx="1" cy="8"/>
            </a:xfrm>
            <a:custGeom>
              <a:avLst/>
              <a:gdLst>
                <a:gd name="T0" fmla="*/ 0 w 1"/>
                <a:gd name="T1" fmla="*/ 8 h 8"/>
                <a:gd name="T2" fmla="*/ 0 w 1"/>
                <a:gd name="T3" fmla="*/ 8 h 8"/>
                <a:gd name="T4" fmla="*/ 0 w 1"/>
                <a:gd name="T5" fmla="*/ 8 h 8"/>
                <a:gd name="T6" fmla="*/ 0 w 1"/>
                <a:gd name="T7" fmla="*/ 0 h 8"/>
                <a:gd name="T8" fmla="*/ 0 w 1"/>
                <a:gd name="T9" fmla="*/ 0 h 8"/>
                <a:gd name="T10" fmla="*/ 0 w 1"/>
                <a:gd name="T11" fmla="*/ 0 h 8"/>
                <a:gd name="T12" fmla="*/ 0 w 1"/>
                <a:gd name="T13" fmla="*/ 8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8"/>
                  </a:moveTo>
                  <a:lnTo>
                    <a:pt x="0" y="8"/>
                  </a:lnTo>
                  <a:lnTo>
                    <a:pt x="0" y="0"/>
                  </a:lnTo>
                  <a:lnTo>
                    <a:pt x="0"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5" name="Freeform 13"/>
            <p:cNvSpPr>
              <a:spLocks/>
            </p:cNvSpPr>
            <p:nvPr/>
          </p:nvSpPr>
          <p:spPr bwMode="auto">
            <a:xfrm>
              <a:off x="2742" y="2442"/>
              <a:ext cx="2196" cy="1261"/>
            </a:xfrm>
            <a:custGeom>
              <a:avLst/>
              <a:gdLst>
                <a:gd name="T0" fmla="*/ 138 w 2196"/>
                <a:gd name="T1" fmla="*/ 0 h 1261"/>
                <a:gd name="T2" fmla="*/ 84 w 2196"/>
                <a:gd name="T3" fmla="*/ 8 h 1261"/>
                <a:gd name="T4" fmla="*/ 39 w 2196"/>
                <a:gd name="T5" fmla="*/ 38 h 1261"/>
                <a:gd name="T6" fmla="*/ 8 w 2196"/>
                <a:gd name="T7" fmla="*/ 84 h 1261"/>
                <a:gd name="T8" fmla="*/ 0 w 2196"/>
                <a:gd name="T9" fmla="*/ 138 h 1261"/>
                <a:gd name="T10" fmla="*/ 0 w 2196"/>
                <a:gd name="T11" fmla="*/ 627 h 1261"/>
                <a:gd name="T12" fmla="*/ 0 w 2196"/>
                <a:gd name="T13" fmla="*/ 1124 h 1261"/>
                <a:gd name="T14" fmla="*/ 8 w 2196"/>
                <a:gd name="T15" fmla="*/ 1177 h 1261"/>
                <a:gd name="T16" fmla="*/ 39 w 2196"/>
                <a:gd name="T17" fmla="*/ 1215 h 1261"/>
                <a:gd name="T18" fmla="*/ 84 w 2196"/>
                <a:gd name="T19" fmla="*/ 1246 h 1261"/>
                <a:gd name="T20" fmla="*/ 138 w 2196"/>
                <a:gd name="T21" fmla="*/ 1261 h 1261"/>
                <a:gd name="T22" fmla="*/ 1095 w 2196"/>
                <a:gd name="T23" fmla="*/ 1261 h 1261"/>
                <a:gd name="T24" fmla="*/ 2059 w 2196"/>
                <a:gd name="T25" fmla="*/ 1261 h 1261"/>
                <a:gd name="T26" fmla="*/ 2112 w 2196"/>
                <a:gd name="T27" fmla="*/ 1246 h 1261"/>
                <a:gd name="T28" fmla="*/ 2151 w 2196"/>
                <a:gd name="T29" fmla="*/ 1215 h 1261"/>
                <a:gd name="T30" fmla="*/ 2181 w 2196"/>
                <a:gd name="T31" fmla="*/ 1177 h 1261"/>
                <a:gd name="T32" fmla="*/ 2196 w 2196"/>
                <a:gd name="T33" fmla="*/ 1124 h 1261"/>
                <a:gd name="T34" fmla="*/ 2196 w 2196"/>
                <a:gd name="T35" fmla="*/ 627 h 1261"/>
                <a:gd name="T36" fmla="*/ 2196 w 2196"/>
                <a:gd name="T37" fmla="*/ 138 h 1261"/>
                <a:gd name="T38" fmla="*/ 2181 w 2196"/>
                <a:gd name="T39" fmla="*/ 84 h 1261"/>
                <a:gd name="T40" fmla="*/ 2151 w 2196"/>
                <a:gd name="T41" fmla="*/ 38 h 1261"/>
                <a:gd name="T42" fmla="*/ 2112 w 2196"/>
                <a:gd name="T43" fmla="*/ 8 h 1261"/>
                <a:gd name="T44" fmla="*/ 2059 w 2196"/>
                <a:gd name="T45" fmla="*/ 0 h 1261"/>
                <a:gd name="T46" fmla="*/ 1095 w 2196"/>
                <a:gd name="T47" fmla="*/ 0 h 1261"/>
                <a:gd name="T48" fmla="*/ 138 w 2196"/>
                <a:gd name="T49" fmla="*/ 0 h 1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6"/>
                <a:gd name="T76" fmla="*/ 0 h 1261"/>
                <a:gd name="T77" fmla="*/ 2196 w 2196"/>
                <a:gd name="T78" fmla="*/ 1261 h 12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6" h="1261">
                  <a:moveTo>
                    <a:pt x="138" y="0"/>
                  </a:moveTo>
                  <a:lnTo>
                    <a:pt x="84" y="8"/>
                  </a:lnTo>
                  <a:lnTo>
                    <a:pt x="39" y="38"/>
                  </a:lnTo>
                  <a:lnTo>
                    <a:pt x="8" y="84"/>
                  </a:lnTo>
                  <a:lnTo>
                    <a:pt x="0" y="138"/>
                  </a:lnTo>
                  <a:lnTo>
                    <a:pt x="0" y="627"/>
                  </a:lnTo>
                  <a:lnTo>
                    <a:pt x="0" y="1124"/>
                  </a:lnTo>
                  <a:lnTo>
                    <a:pt x="8" y="1177"/>
                  </a:lnTo>
                  <a:lnTo>
                    <a:pt x="39" y="1215"/>
                  </a:lnTo>
                  <a:lnTo>
                    <a:pt x="84" y="1246"/>
                  </a:lnTo>
                  <a:lnTo>
                    <a:pt x="138" y="1261"/>
                  </a:lnTo>
                  <a:lnTo>
                    <a:pt x="1095" y="1261"/>
                  </a:lnTo>
                  <a:lnTo>
                    <a:pt x="2059" y="1261"/>
                  </a:lnTo>
                  <a:lnTo>
                    <a:pt x="2112" y="1246"/>
                  </a:lnTo>
                  <a:lnTo>
                    <a:pt x="2151" y="1215"/>
                  </a:lnTo>
                  <a:lnTo>
                    <a:pt x="2181" y="1177"/>
                  </a:lnTo>
                  <a:lnTo>
                    <a:pt x="2196" y="1124"/>
                  </a:lnTo>
                  <a:lnTo>
                    <a:pt x="2196" y="627"/>
                  </a:lnTo>
                  <a:lnTo>
                    <a:pt x="2196" y="138"/>
                  </a:lnTo>
                  <a:lnTo>
                    <a:pt x="2181" y="84"/>
                  </a:lnTo>
                  <a:lnTo>
                    <a:pt x="2151" y="38"/>
                  </a:lnTo>
                  <a:lnTo>
                    <a:pt x="2112" y="8"/>
                  </a:lnTo>
                  <a:lnTo>
                    <a:pt x="2059" y="0"/>
                  </a:lnTo>
                  <a:lnTo>
                    <a:pt x="1095" y="0"/>
                  </a:lnTo>
                  <a:lnTo>
                    <a:pt x="138" y="0"/>
                  </a:lnTo>
                  <a:close/>
                </a:path>
              </a:pathLst>
            </a:custGeom>
            <a:solidFill>
              <a:srgbClr val="7B8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6" name="Freeform 14"/>
            <p:cNvSpPr>
              <a:spLocks/>
            </p:cNvSpPr>
            <p:nvPr/>
          </p:nvSpPr>
          <p:spPr bwMode="auto">
            <a:xfrm>
              <a:off x="2742" y="2442"/>
              <a:ext cx="2204" cy="1269"/>
            </a:xfrm>
            <a:custGeom>
              <a:avLst/>
              <a:gdLst>
                <a:gd name="T0" fmla="*/ 92 w 2204"/>
                <a:gd name="T1" fmla="*/ 15 h 1269"/>
                <a:gd name="T2" fmla="*/ 46 w 2204"/>
                <a:gd name="T3" fmla="*/ 46 h 1269"/>
                <a:gd name="T4" fmla="*/ 16 w 2204"/>
                <a:gd name="T5" fmla="*/ 84 h 1269"/>
                <a:gd name="T6" fmla="*/ 8 w 2204"/>
                <a:gd name="T7" fmla="*/ 138 h 1269"/>
                <a:gd name="T8" fmla="*/ 8 w 2204"/>
                <a:gd name="T9" fmla="*/ 627 h 1269"/>
                <a:gd name="T10" fmla="*/ 8 w 2204"/>
                <a:gd name="T11" fmla="*/ 1124 h 1269"/>
                <a:gd name="T12" fmla="*/ 16 w 2204"/>
                <a:gd name="T13" fmla="*/ 1177 h 1269"/>
                <a:gd name="T14" fmla="*/ 46 w 2204"/>
                <a:gd name="T15" fmla="*/ 1215 h 1269"/>
                <a:gd name="T16" fmla="*/ 84 w 2204"/>
                <a:gd name="T17" fmla="*/ 1246 h 1269"/>
                <a:gd name="T18" fmla="*/ 138 w 2204"/>
                <a:gd name="T19" fmla="*/ 1261 h 1269"/>
                <a:gd name="T20" fmla="*/ 1095 w 2204"/>
                <a:gd name="T21" fmla="*/ 1261 h 1269"/>
                <a:gd name="T22" fmla="*/ 2059 w 2204"/>
                <a:gd name="T23" fmla="*/ 1261 h 1269"/>
                <a:gd name="T24" fmla="*/ 2112 w 2204"/>
                <a:gd name="T25" fmla="*/ 1246 h 1269"/>
                <a:gd name="T26" fmla="*/ 2151 w 2204"/>
                <a:gd name="T27" fmla="*/ 1215 h 1269"/>
                <a:gd name="T28" fmla="*/ 2181 w 2204"/>
                <a:gd name="T29" fmla="*/ 1177 h 1269"/>
                <a:gd name="T30" fmla="*/ 2196 w 2204"/>
                <a:gd name="T31" fmla="*/ 1124 h 1269"/>
                <a:gd name="T32" fmla="*/ 2196 w 2204"/>
                <a:gd name="T33" fmla="*/ 627 h 1269"/>
                <a:gd name="T34" fmla="*/ 2196 w 2204"/>
                <a:gd name="T35" fmla="*/ 138 h 1269"/>
                <a:gd name="T36" fmla="*/ 2181 w 2204"/>
                <a:gd name="T37" fmla="*/ 92 h 1269"/>
                <a:gd name="T38" fmla="*/ 2151 w 2204"/>
                <a:gd name="T39" fmla="*/ 46 h 1269"/>
                <a:gd name="T40" fmla="*/ 2112 w 2204"/>
                <a:gd name="T41" fmla="*/ 15 h 1269"/>
                <a:gd name="T42" fmla="*/ 2059 w 2204"/>
                <a:gd name="T43" fmla="*/ 8 h 1269"/>
                <a:gd name="T44" fmla="*/ 1095 w 2204"/>
                <a:gd name="T45" fmla="*/ 8 h 1269"/>
                <a:gd name="T46" fmla="*/ 138 w 2204"/>
                <a:gd name="T47" fmla="*/ 8 h 1269"/>
                <a:gd name="T48" fmla="*/ 1095 w 2204"/>
                <a:gd name="T49" fmla="*/ 0 h 1269"/>
                <a:gd name="T50" fmla="*/ 2059 w 2204"/>
                <a:gd name="T51" fmla="*/ 0 h 1269"/>
                <a:gd name="T52" fmla="*/ 2112 w 2204"/>
                <a:gd name="T53" fmla="*/ 8 h 1269"/>
                <a:gd name="T54" fmla="*/ 2158 w 2204"/>
                <a:gd name="T55" fmla="*/ 38 h 1269"/>
                <a:gd name="T56" fmla="*/ 2189 w 2204"/>
                <a:gd name="T57" fmla="*/ 84 h 1269"/>
                <a:gd name="T58" fmla="*/ 2204 w 2204"/>
                <a:gd name="T59" fmla="*/ 138 h 1269"/>
                <a:gd name="T60" fmla="*/ 2204 w 2204"/>
                <a:gd name="T61" fmla="*/ 627 h 1269"/>
                <a:gd name="T62" fmla="*/ 2204 w 2204"/>
                <a:gd name="T63" fmla="*/ 1124 h 1269"/>
                <a:gd name="T64" fmla="*/ 2189 w 2204"/>
                <a:gd name="T65" fmla="*/ 1177 h 1269"/>
                <a:gd name="T66" fmla="*/ 2158 w 2204"/>
                <a:gd name="T67" fmla="*/ 1223 h 1269"/>
                <a:gd name="T68" fmla="*/ 2120 w 2204"/>
                <a:gd name="T69" fmla="*/ 1253 h 1269"/>
                <a:gd name="T70" fmla="*/ 2059 w 2204"/>
                <a:gd name="T71" fmla="*/ 1269 h 1269"/>
                <a:gd name="T72" fmla="*/ 1095 w 2204"/>
                <a:gd name="T73" fmla="*/ 1269 h 1269"/>
                <a:gd name="T74" fmla="*/ 138 w 2204"/>
                <a:gd name="T75" fmla="*/ 1269 h 1269"/>
                <a:gd name="T76" fmla="*/ 84 w 2204"/>
                <a:gd name="T77" fmla="*/ 1253 h 1269"/>
                <a:gd name="T78" fmla="*/ 39 w 2204"/>
                <a:gd name="T79" fmla="*/ 1223 h 1269"/>
                <a:gd name="T80" fmla="*/ 8 w 2204"/>
                <a:gd name="T81" fmla="*/ 1185 h 1269"/>
                <a:gd name="T82" fmla="*/ 0 w 2204"/>
                <a:gd name="T83" fmla="*/ 1124 h 1269"/>
                <a:gd name="T84" fmla="*/ 0 w 2204"/>
                <a:gd name="T85" fmla="*/ 627 h 1269"/>
                <a:gd name="T86" fmla="*/ 0 w 2204"/>
                <a:gd name="T87" fmla="*/ 138 h 1269"/>
                <a:gd name="T88" fmla="*/ 8 w 2204"/>
                <a:gd name="T89" fmla="*/ 84 h 1269"/>
                <a:gd name="T90" fmla="*/ 39 w 2204"/>
                <a:gd name="T91" fmla="*/ 38 h 1269"/>
                <a:gd name="T92" fmla="*/ 84 w 2204"/>
                <a:gd name="T93" fmla="*/ 8 h 1269"/>
                <a:gd name="T94" fmla="*/ 138 w 2204"/>
                <a:gd name="T95" fmla="*/ 0 h 12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4"/>
                <a:gd name="T145" fmla="*/ 0 h 1269"/>
                <a:gd name="T146" fmla="*/ 2204 w 2204"/>
                <a:gd name="T147" fmla="*/ 1269 h 12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4" h="1269">
                  <a:moveTo>
                    <a:pt x="138" y="8"/>
                  </a:moveTo>
                  <a:lnTo>
                    <a:pt x="84" y="15"/>
                  </a:lnTo>
                  <a:lnTo>
                    <a:pt x="92" y="15"/>
                  </a:lnTo>
                  <a:lnTo>
                    <a:pt x="46" y="46"/>
                  </a:lnTo>
                  <a:lnTo>
                    <a:pt x="16" y="92"/>
                  </a:lnTo>
                  <a:lnTo>
                    <a:pt x="16" y="84"/>
                  </a:lnTo>
                  <a:lnTo>
                    <a:pt x="8" y="138"/>
                  </a:lnTo>
                  <a:lnTo>
                    <a:pt x="8" y="627"/>
                  </a:lnTo>
                  <a:lnTo>
                    <a:pt x="8" y="1124"/>
                  </a:lnTo>
                  <a:lnTo>
                    <a:pt x="16" y="1177"/>
                  </a:lnTo>
                  <a:lnTo>
                    <a:pt x="46" y="1215"/>
                  </a:lnTo>
                  <a:lnTo>
                    <a:pt x="92" y="1246"/>
                  </a:lnTo>
                  <a:lnTo>
                    <a:pt x="84" y="1246"/>
                  </a:lnTo>
                  <a:lnTo>
                    <a:pt x="138" y="1261"/>
                  </a:lnTo>
                  <a:lnTo>
                    <a:pt x="1095" y="1261"/>
                  </a:lnTo>
                  <a:lnTo>
                    <a:pt x="2059" y="1261"/>
                  </a:lnTo>
                  <a:lnTo>
                    <a:pt x="2112" y="1246"/>
                  </a:lnTo>
                  <a:lnTo>
                    <a:pt x="2151" y="1215"/>
                  </a:lnTo>
                  <a:lnTo>
                    <a:pt x="2181" y="1177"/>
                  </a:lnTo>
                  <a:lnTo>
                    <a:pt x="2196" y="1124"/>
                  </a:lnTo>
                  <a:lnTo>
                    <a:pt x="2196" y="627"/>
                  </a:lnTo>
                  <a:lnTo>
                    <a:pt x="2196" y="138"/>
                  </a:lnTo>
                  <a:lnTo>
                    <a:pt x="2181" y="84"/>
                  </a:lnTo>
                  <a:lnTo>
                    <a:pt x="2181" y="92"/>
                  </a:lnTo>
                  <a:lnTo>
                    <a:pt x="2151" y="46"/>
                  </a:lnTo>
                  <a:lnTo>
                    <a:pt x="2112" y="15"/>
                  </a:lnTo>
                  <a:lnTo>
                    <a:pt x="2059" y="8"/>
                  </a:lnTo>
                  <a:lnTo>
                    <a:pt x="1095" y="8"/>
                  </a:lnTo>
                  <a:lnTo>
                    <a:pt x="138" y="8"/>
                  </a:lnTo>
                  <a:lnTo>
                    <a:pt x="138" y="0"/>
                  </a:lnTo>
                  <a:lnTo>
                    <a:pt x="1095" y="0"/>
                  </a:lnTo>
                  <a:lnTo>
                    <a:pt x="2059" y="0"/>
                  </a:lnTo>
                  <a:lnTo>
                    <a:pt x="2112" y="8"/>
                  </a:lnTo>
                  <a:lnTo>
                    <a:pt x="2120" y="8"/>
                  </a:lnTo>
                  <a:lnTo>
                    <a:pt x="2158" y="38"/>
                  </a:lnTo>
                  <a:lnTo>
                    <a:pt x="2189" y="84"/>
                  </a:lnTo>
                  <a:lnTo>
                    <a:pt x="2204" y="138"/>
                  </a:lnTo>
                  <a:lnTo>
                    <a:pt x="2204" y="627"/>
                  </a:lnTo>
                  <a:lnTo>
                    <a:pt x="2204" y="1124"/>
                  </a:lnTo>
                  <a:lnTo>
                    <a:pt x="2189" y="1177"/>
                  </a:lnTo>
                  <a:lnTo>
                    <a:pt x="2189" y="1185"/>
                  </a:lnTo>
                  <a:lnTo>
                    <a:pt x="2158" y="1223"/>
                  </a:lnTo>
                  <a:lnTo>
                    <a:pt x="2120" y="1253"/>
                  </a:lnTo>
                  <a:lnTo>
                    <a:pt x="2112" y="1253"/>
                  </a:lnTo>
                  <a:lnTo>
                    <a:pt x="2059" y="1269"/>
                  </a:lnTo>
                  <a:lnTo>
                    <a:pt x="1095" y="1269"/>
                  </a:lnTo>
                  <a:lnTo>
                    <a:pt x="138" y="1269"/>
                  </a:lnTo>
                  <a:lnTo>
                    <a:pt x="84" y="1253"/>
                  </a:lnTo>
                  <a:lnTo>
                    <a:pt x="39" y="1223"/>
                  </a:lnTo>
                  <a:lnTo>
                    <a:pt x="8" y="1185"/>
                  </a:lnTo>
                  <a:lnTo>
                    <a:pt x="8" y="1177"/>
                  </a:lnTo>
                  <a:lnTo>
                    <a:pt x="0" y="1124"/>
                  </a:lnTo>
                  <a:lnTo>
                    <a:pt x="0" y="627"/>
                  </a:lnTo>
                  <a:lnTo>
                    <a:pt x="0" y="138"/>
                  </a:lnTo>
                  <a:lnTo>
                    <a:pt x="8" y="84"/>
                  </a:lnTo>
                  <a:lnTo>
                    <a:pt x="39" y="38"/>
                  </a:lnTo>
                  <a:lnTo>
                    <a:pt x="84" y="8"/>
                  </a:lnTo>
                  <a:lnTo>
                    <a:pt x="138" y="0"/>
                  </a:lnTo>
                  <a:lnTo>
                    <a:pt x="13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7" name="Freeform 15"/>
            <p:cNvSpPr>
              <a:spLocks/>
            </p:cNvSpPr>
            <p:nvPr/>
          </p:nvSpPr>
          <p:spPr bwMode="auto">
            <a:xfrm>
              <a:off x="2880" y="2442"/>
              <a:ext cx="1" cy="8"/>
            </a:xfrm>
            <a:custGeom>
              <a:avLst/>
              <a:gdLst>
                <a:gd name="T0" fmla="*/ 0 w 1"/>
                <a:gd name="T1" fmla="*/ 8 h 8"/>
                <a:gd name="T2" fmla="*/ 0 w 1"/>
                <a:gd name="T3" fmla="*/ 8 h 8"/>
                <a:gd name="T4" fmla="*/ 0 w 1"/>
                <a:gd name="T5" fmla="*/ 8 h 8"/>
                <a:gd name="T6" fmla="*/ 0 w 1"/>
                <a:gd name="T7" fmla="*/ 0 h 8"/>
                <a:gd name="T8" fmla="*/ 0 w 1"/>
                <a:gd name="T9" fmla="*/ 0 h 8"/>
                <a:gd name="T10" fmla="*/ 0 w 1"/>
                <a:gd name="T11" fmla="*/ 0 h 8"/>
                <a:gd name="T12" fmla="*/ 0 w 1"/>
                <a:gd name="T13" fmla="*/ 8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8"/>
                  </a:moveTo>
                  <a:lnTo>
                    <a:pt x="0" y="8"/>
                  </a:lnTo>
                  <a:lnTo>
                    <a:pt x="0" y="0"/>
                  </a:lnTo>
                  <a:lnTo>
                    <a:pt x="0"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8" name="Freeform 16"/>
            <p:cNvSpPr>
              <a:spLocks/>
            </p:cNvSpPr>
            <p:nvPr/>
          </p:nvSpPr>
          <p:spPr bwMode="auto">
            <a:xfrm>
              <a:off x="3423" y="2985"/>
              <a:ext cx="1515" cy="718"/>
            </a:xfrm>
            <a:custGeom>
              <a:avLst/>
              <a:gdLst>
                <a:gd name="T0" fmla="*/ 138 w 1515"/>
                <a:gd name="T1" fmla="*/ 0 h 718"/>
                <a:gd name="T2" fmla="*/ 84 w 1515"/>
                <a:gd name="T3" fmla="*/ 15 h 718"/>
                <a:gd name="T4" fmla="*/ 39 w 1515"/>
                <a:gd name="T5" fmla="*/ 46 h 718"/>
                <a:gd name="T6" fmla="*/ 16 w 1515"/>
                <a:gd name="T7" fmla="*/ 84 h 718"/>
                <a:gd name="T8" fmla="*/ 0 w 1515"/>
                <a:gd name="T9" fmla="*/ 137 h 718"/>
                <a:gd name="T10" fmla="*/ 0 w 1515"/>
                <a:gd name="T11" fmla="*/ 359 h 718"/>
                <a:gd name="T12" fmla="*/ 0 w 1515"/>
                <a:gd name="T13" fmla="*/ 581 h 718"/>
                <a:gd name="T14" fmla="*/ 16 w 1515"/>
                <a:gd name="T15" fmla="*/ 634 h 718"/>
                <a:gd name="T16" fmla="*/ 39 w 1515"/>
                <a:gd name="T17" fmla="*/ 672 h 718"/>
                <a:gd name="T18" fmla="*/ 84 w 1515"/>
                <a:gd name="T19" fmla="*/ 703 h 718"/>
                <a:gd name="T20" fmla="*/ 138 w 1515"/>
                <a:gd name="T21" fmla="*/ 718 h 718"/>
                <a:gd name="T22" fmla="*/ 758 w 1515"/>
                <a:gd name="T23" fmla="*/ 718 h 718"/>
                <a:gd name="T24" fmla="*/ 1378 w 1515"/>
                <a:gd name="T25" fmla="*/ 718 h 718"/>
                <a:gd name="T26" fmla="*/ 1431 w 1515"/>
                <a:gd name="T27" fmla="*/ 703 h 718"/>
                <a:gd name="T28" fmla="*/ 1470 w 1515"/>
                <a:gd name="T29" fmla="*/ 672 h 718"/>
                <a:gd name="T30" fmla="*/ 1500 w 1515"/>
                <a:gd name="T31" fmla="*/ 634 h 718"/>
                <a:gd name="T32" fmla="*/ 1515 w 1515"/>
                <a:gd name="T33" fmla="*/ 581 h 718"/>
                <a:gd name="T34" fmla="*/ 1515 w 1515"/>
                <a:gd name="T35" fmla="*/ 359 h 718"/>
                <a:gd name="T36" fmla="*/ 1515 w 1515"/>
                <a:gd name="T37" fmla="*/ 137 h 718"/>
                <a:gd name="T38" fmla="*/ 1500 w 1515"/>
                <a:gd name="T39" fmla="*/ 84 h 718"/>
                <a:gd name="T40" fmla="*/ 1470 w 1515"/>
                <a:gd name="T41" fmla="*/ 46 h 718"/>
                <a:gd name="T42" fmla="*/ 1431 w 1515"/>
                <a:gd name="T43" fmla="*/ 15 h 718"/>
                <a:gd name="T44" fmla="*/ 1378 w 1515"/>
                <a:gd name="T45" fmla="*/ 0 h 718"/>
                <a:gd name="T46" fmla="*/ 758 w 1515"/>
                <a:gd name="T47" fmla="*/ 0 h 718"/>
                <a:gd name="T48" fmla="*/ 138 w 1515"/>
                <a:gd name="T49" fmla="*/ 0 h 7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5"/>
                <a:gd name="T76" fmla="*/ 0 h 718"/>
                <a:gd name="T77" fmla="*/ 1515 w 1515"/>
                <a:gd name="T78" fmla="*/ 718 h 7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5" h="718">
                  <a:moveTo>
                    <a:pt x="138" y="0"/>
                  </a:moveTo>
                  <a:lnTo>
                    <a:pt x="84" y="15"/>
                  </a:lnTo>
                  <a:lnTo>
                    <a:pt x="39" y="46"/>
                  </a:lnTo>
                  <a:lnTo>
                    <a:pt x="16" y="84"/>
                  </a:lnTo>
                  <a:lnTo>
                    <a:pt x="0" y="137"/>
                  </a:lnTo>
                  <a:lnTo>
                    <a:pt x="0" y="359"/>
                  </a:lnTo>
                  <a:lnTo>
                    <a:pt x="0" y="581"/>
                  </a:lnTo>
                  <a:lnTo>
                    <a:pt x="16" y="634"/>
                  </a:lnTo>
                  <a:lnTo>
                    <a:pt x="39" y="672"/>
                  </a:lnTo>
                  <a:lnTo>
                    <a:pt x="84" y="703"/>
                  </a:lnTo>
                  <a:lnTo>
                    <a:pt x="138" y="718"/>
                  </a:lnTo>
                  <a:lnTo>
                    <a:pt x="758" y="718"/>
                  </a:lnTo>
                  <a:lnTo>
                    <a:pt x="1378" y="718"/>
                  </a:lnTo>
                  <a:lnTo>
                    <a:pt x="1431" y="703"/>
                  </a:lnTo>
                  <a:lnTo>
                    <a:pt x="1470" y="672"/>
                  </a:lnTo>
                  <a:lnTo>
                    <a:pt x="1500" y="634"/>
                  </a:lnTo>
                  <a:lnTo>
                    <a:pt x="1515" y="581"/>
                  </a:lnTo>
                  <a:lnTo>
                    <a:pt x="1515" y="359"/>
                  </a:lnTo>
                  <a:lnTo>
                    <a:pt x="1515" y="137"/>
                  </a:lnTo>
                  <a:lnTo>
                    <a:pt x="1500" y="84"/>
                  </a:lnTo>
                  <a:lnTo>
                    <a:pt x="1470" y="46"/>
                  </a:lnTo>
                  <a:lnTo>
                    <a:pt x="1431" y="15"/>
                  </a:lnTo>
                  <a:lnTo>
                    <a:pt x="1378" y="0"/>
                  </a:lnTo>
                  <a:lnTo>
                    <a:pt x="758" y="0"/>
                  </a:lnTo>
                  <a:lnTo>
                    <a:pt x="138" y="0"/>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19" name="Freeform 17"/>
            <p:cNvSpPr>
              <a:spLocks/>
            </p:cNvSpPr>
            <p:nvPr/>
          </p:nvSpPr>
          <p:spPr bwMode="auto">
            <a:xfrm>
              <a:off x="3423" y="2985"/>
              <a:ext cx="1523" cy="726"/>
            </a:xfrm>
            <a:custGeom>
              <a:avLst/>
              <a:gdLst>
                <a:gd name="T0" fmla="*/ 92 w 1523"/>
                <a:gd name="T1" fmla="*/ 23 h 726"/>
                <a:gd name="T2" fmla="*/ 46 w 1523"/>
                <a:gd name="T3" fmla="*/ 53 h 726"/>
                <a:gd name="T4" fmla="*/ 23 w 1523"/>
                <a:gd name="T5" fmla="*/ 84 h 726"/>
                <a:gd name="T6" fmla="*/ 8 w 1523"/>
                <a:gd name="T7" fmla="*/ 137 h 726"/>
                <a:gd name="T8" fmla="*/ 8 w 1523"/>
                <a:gd name="T9" fmla="*/ 359 h 726"/>
                <a:gd name="T10" fmla="*/ 8 w 1523"/>
                <a:gd name="T11" fmla="*/ 581 h 726"/>
                <a:gd name="T12" fmla="*/ 23 w 1523"/>
                <a:gd name="T13" fmla="*/ 634 h 726"/>
                <a:gd name="T14" fmla="*/ 46 w 1523"/>
                <a:gd name="T15" fmla="*/ 672 h 726"/>
                <a:gd name="T16" fmla="*/ 84 w 1523"/>
                <a:gd name="T17" fmla="*/ 703 h 726"/>
                <a:gd name="T18" fmla="*/ 138 w 1523"/>
                <a:gd name="T19" fmla="*/ 718 h 726"/>
                <a:gd name="T20" fmla="*/ 758 w 1523"/>
                <a:gd name="T21" fmla="*/ 718 h 726"/>
                <a:gd name="T22" fmla="*/ 1378 w 1523"/>
                <a:gd name="T23" fmla="*/ 718 h 726"/>
                <a:gd name="T24" fmla="*/ 1431 w 1523"/>
                <a:gd name="T25" fmla="*/ 703 h 726"/>
                <a:gd name="T26" fmla="*/ 1470 w 1523"/>
                <a:gd name="T27" fmla="*/ 672 h 726"/>
                <a:gd name="T28" fmla="*/ 1500 w 1523"/>
                <a:gd name="T29" fmla="*/ 634 h 726"/>
                <a:gd name="T30" fmla="*/ 1515 w 1523"/>
                <a:gd name="T31" fmla="*/ 581 h 726"/>
                <a:gd name="T32" fmla="*/ 1515 w 1523"/>
                <a:gd name="T33" fmla="*/ 359 h 726"/>
                <a:gd name="T34" fmla="*/ 1515 w 1523"/>
                <a:gd name="T35" fmla="*/ 137 h 726"/>
                <a:gd name="T36" fmla="*/ 1500 w 1523"/>
                <a:gd name="T37" fmla="*/ 91 h 726"/>
                <a:gd name="T38" fmla="*/ 1470 w 1523"/>
                <a:gd name="T39" fmla="*/ 53 h 726"/>
                <a:gd name="T40" fmla="*/ 1431 w 1523"/>
                <a:gd name="T41" fmla="*/ 23 h 726"/>
                <a:gd name="T42" fmla="*/ 1378 w 1523"/>
                <a:gd name="T43" fmla="*/ 7 h 726"/>
                <a:gd name="T44" fmla="*/ 758 w 1523"/>
                <a:gd name="T45" fmla="*/ 7 h 726"/>
                <a:gd name="T46" fmla="*/ 138 w 1523"/>
                <a:gd name="T47" fmla="*/ 7 h 726"/>
                <a:gd name="T48" fmla="*/ 758 w 1523"/>
                <a:gd name="T49" fmla="*/ 0 h 726"/>
                <a:gd name="T50" fmla="*/ 1378 w 1523"/>
                <a:gd name="T51" fmla="*/ 0 h 726"/>
                <a:gd name="T52" fmla="*/ 1431 w 1523"/>
                <a:gd name="T53" fmla="*/ 15 h 726"/>
                <a:gd name="T54" fmla="*/ 1477 w 1523"/>
                <a:gd name="T55" fmla="*/ 46 h 726"/>
                <a:gd name="T56" fmla="*/ 1508 w 1523"/>
                <a:gd name="T57" fmla="*/ 84 h 726"/>
                <a:gd name="T58" fmla="*/ 1523 w 1523"/>
                <a:gd name="T59" fmla="*/ 137 h 726"/>
                <a:gd name="T60" fmla="*/ 1523 w 1523"/>
                <a:gd name="T61" fmla="*/ 359 h 726"/>
                <a:gd name="T62" fmla="*/ 1523 w 1523"/>
                <a:gd name="T63" fmla="*/ 581 h 726"/>
                <a:gd name="T64" fmla="*/ 1508 w 1523"/>
                <a:gd name="T65" fmla="*/ 634 h 726"/>
                <a:gd name="T66" fmla="*/ 1477 w 1523"/>
                <a:gd name="T67" fmla="*/ 680 h 726"/>
                <a:gd name="T68" fmla="*/ 1439 w 1523"/>
                <a:gd name="T69" fmla="*/ 710 h 726"/>
                <a:gd name="T70" fmla="*/ 1378 w 1523"/>
                <a:gd name="T71" fmla="*/ 726 h 726"/>
                <a:gd name="T72" fmla="*/ 758 w 1523"/>
                <a:gd name="T73" fmla="*/ 726 h 726"/>
                <a:gd name="T74" fmla="*/ 138 w 1523"/>
                <a:gd name="T75" fmla="*/ 726 h 726"/>
                <a:gd name="T76" fmla="*/ 84 w 1523"/>
                <a:gd name="T77" fmla="*/ 710 h 726"/>
                <a:gd name="T78" fmla="*/ 39 w 1523"/>
                <a:gd name="T79" fmla="*/ 680 h 726"/>
                <a:gd name="T80" fmla="*/ 16 w 1523"/>
                <a:gd name="T81" fmla="*/ 642 h 726"/>
                <a:gd name="T82" fmla="*/ 0 w 1523"/>
                <a:gd name="T83" fmla="*/ 581 h 726"/>
                <a:gd name="T84" fmla="*/ 0 w 1523"/>
                <a:gd name="T85" fmla="*/ 359 h 726"/>
                <a:gd name="T86" fmla="*/ 0 w 1523"/>
                <a:gd name="T87" fmla="*/ 137 h 726"/>
                <a:gd name="T88" fmla="*/ 16 w 1523"/>
                <a:gd name="T89" fmla="*/ 84 h 726"/>
                <a:gd name="T90" fmla="*/ 39 w 1523"/>
                <a:gd name="T91" fmla="*/ 46 h 726"/>
                <a:gd name="T92" fmla="*/ 84 w 1523"/>
                <a:gd name="T93" fmla="*/ 15 h 726"/>
                <a:gd name="T94" fmla="*/ 138 w 1523"/>
                <a:gd name="T95" fmla="*/ 0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23"/>
                <a:gd name="T145" fmla="*/ 0 h 726"/>
                <a:gd name="T146" fmla="*/ 1523 w 1523"/>
                <a:gd name="T147" fmla="*/ 726 h 7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23" h="726">
                  <a:moveTo>
                    <a:pt x="138" y="7"/>
                  </a:moveTo>
                  <a:lnTo>
                    <a:pt x="84" y="23"/>
                  </a:lnTo>
                  <a:lnTo>
                    <a:pt x="92" y="23"/>
                  </a:lnTo>
                  <a:lnTo>
                    <a:pt x="46" y="53"/>
                  </a:lnTo>
                  <a:lnTo>
                    <a:pt x="23" y="91"/>
                  </a:lnTo>
                  <a:lnTo>
                    <a:pt x="23" y="84"/>
                  </a:lnTo>
                  <a:lnTo>
                    <a:pt x="8" y="137"/>
                  </a:lnTo>
                  <a:lnTo>
                    <a:pt x="8" y="359"/>
                  </a:lnTo>
                  <a:lnTo>
                    <a:pt x="8" y="581"/>
                  </a:lnTo>
                  <a:lnTo>
                    <a:pt x="23" y="634"/>
                  </a:lnTo>
                  <a:lnTo>
                    <a:pt x="46" y="672"/>
                  </a:lnTo>
                  <a:lnTo>
                    <a:pt x="92" y="703"/>
                  </a:lnTo>
                  <a:lnTo>
                    <a:pt x="84" y="703"/>
                  </a:lnTo>
                  <a:lnTo>
                    <a:pt x="138" y="718"/>
                  </a:lnTo>
                  <a:lnTo>
                    <a:pt x="758" y="718"/>
                  </a:lnTo>
                  <a:lnTo>
                    <a:pt x="1378" y="718"/>
                  </a:lnTo>
                  <a:lnTo>
                    <a:pt x="1431" y="703"/>
                  </a:lnTo>
                  <a:lnTo>
                    <a:pt x="1470" y="672"/>
                  </a:lnTo>
                  <a:lnTo>
                    <a:pt x="1500" y="634"/>
                  </a:lnTo>
                  <a:lnTo>
                    <a:pt x="1515" y="581"/>
                  </a:lnTo>
                  <a:lnTo>
                    <a:pt x="1515" y="359"/>
                  </a:lnTo>
                  <a:lnTo>
                    <a:pt x="1515" y="137"/>
                  </a:lnTo>
                  <a:lnTo>
                    <a:pt x="1500" y="84"/>
                  </a:lnTo>
                  <a:lnTo>
                    <a:pt x="1500" y="91"/>
                  </a:lnTo>
                  <a:lnTo>
                    <a:pt x="1470" y="53"/>
                  </a:lnTo>
                  <a:lnTo>
                    <a:pt x="1431" y="23"/>
                  </a:lnTo>
                  <a:lnTo>
                    <a:pt x="1378" y="7"/>
                  </a:lnTo>
                  <a:lnTo>
                    <a:pt x="758" y="7"/>
                  </a:lnTo>
                  <a:lnTo>
                    <a:pt x="138" y="7"/>
                  </a:lnTo>
                  <a:lnTo>
                    <a:pt x="138" y="0"/>
                  </a:lnTo>
                  <a:lnTo>
                    <a:pt x="758" y="0"/>
                  </a:lnTo>
                  <a:lnTo>
                    <a:pt x="1378" y="0"/>
                  </a:lnTo>
                  <a:lnTo>
                    <a:pt x="1431" y="15"/>
                  </a:lnTo>
                  <a:lnTo>
                    <a:pt x="1439" y="15"/>
                  </a:lnTo>
                  <a:lnTo>
                    <a:pt x="1477" y="46"/>
                  </a:lnTo>
                  <a:lnTo>
                    <a:pt x="1508" y="84"/>
                  </a:lnTo>
                  <a:lnTo>
                    <a:pt x="1523" y="137"/>
                  </a:lnTo>
                  <a:lnTo>
                    <a:pt x="1523" y="359"/>
                  </a:lnTo>
                  <a:lnTo>
                    <a:pt x="1523" y="581"/>
                  </a:lnTo>
                  <a:lnTo>
                    <a:pt x="1508" y="634"/>
                  </a:lnTo>
                  <a:lnTo>
                    <a:pt x="1508" y="642"/>
                  </a:lnTo>
                  <a:lnTo>
                    <a:pt x="1477" y="680"/>
                  </a:lnTo>
                  <a:lnTo>
                    <a:pt x="1439" y="710"/>
                  </a:lnTo>
                  <a:lnTo>
                    <a:pt x="1431" y="710"/>
                  </a:lnTo>
                  <a:lnTo>
                    <a:pt x="1378" y="726"/>
                  </a:lnTo>
                  <a:lnTo>
                    <a:pt x="758" y="726"/>
                  </a:lnTo>
                  <a:lnTo>
                    <a:pt x="138" y="726"/>
                  </a:lnTo>
                  <a:lnTo>
                    <a:pt x="84" y="710"/>
                  </a:lnTo>
                  <a:lnTo>
                    <a:pt x="39" y="680"/>
                  </a:lnTo>
                  <a:lnTo>
                    <a:pt x="16" y="642"/>
                  </a:lnTo>
                  <a:lnTo>
                    <a:pt x="16" y="634"/>
                  </a:lnTo>
                  <a:lnTo>
                    <a:pt x="0" y="581"/>
                  </a:lnTo>
                  <a:lnTo>
                    <a:pt x="0" y="359"/>
                  </a:lnTo>
                  <a:lnTo>
                    <a:pt x="0" y="137"/>
                  </a:lnTo>
                  <a:lnTo>
                    <a:pt x="16" y="84"/>
                  </a:lnTo>
                  <a:lnTo>
                    <a:pt x="39" y="46"/>
                  </a:lnTo>
                  <a:lnTo>
                    <a:pt x="84" y="15"/>
                  </a:lnTo>
                  <a:lnTo>
                    <a:pt x="138" y="0"/>
                  </a:lnTo>
                  <a:lnTo>
                    <a:pt x="138"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0" name="Freeform 18"/>
            <p:cNvSpPr>
              <a:spLocks/>
            </p:cNvSpPr>
            <p:nvPr/>
          </p:nvSpPr>
          <p:spPr bwMode="auto">
            <a:xfrm>
              <a:off x="3561" y="2985"/>
              <a:ext cx="1" cy="7"/>
            </a:xfrm>
            <a:custGeom>
              <a:avLst/>
              <a:gdLst>
                <a:gd name="T0" fmla="*/ 0 w 1"/>
                <a:gd name="T1" fmla="*/ 7 h 7"/>
                <a:gd name="T2" fmla="*/ 0 w 1"/>
                <a:gd name="T3" fmla="*/ 7 h 7"/>
                <a:gd name="T4" fmla="*/ 0 w 1"/>
                <a:gd name="T5" fmla="*/ 7 h 7"/>
                <a:gd name="T6" fmla="*/ 0 w 1"/>
                <a:gd name="T7" fmla="*/ 0 h 7"/>
                <a:gd name="T8" fmla="*/ 0 w 1"/>
                <a:gd name="T9" fmla="*/ 0 h 7"/>
                <a:gd name="T10" fmla="*/ 0 w 1"/>
                <a:gd name="T11" fmla="*/ 0 h 7"/>
                <a:gd name="T12" fmla="*/ 0 w 1"/>
                <a:gd name="T13" fmla="*/ 7 h 7"/>
                <a:gd name="T14" fmla="*/ 0 60000 65536"/>
                <a:gd name="T15" fmla="*/ 0 60000 65536"/>
                <a:gd name="T16" fmla="*/ 0 60000 65536"/>
                <a:gd name="T17" fmla="*/ 0 60000 65536"/>
                <a:gd name="T18" fmla="*/ 0 60000 65536"/>
                <a:gd name="T19" fmla="*/ 0 60000 65536"/>
                <a:gd name="T20" fmla="*/ 0 60000 65536"/>
                <a:gd name="T21" fmla="*/ 0 w 1"/>
                <a:gd name="T22" fmla="*/ 0 h 7"/>
                <a:gd name="T23" fmla="*/ 1 w 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7">
                  <a:moveTo>
                    <a:pt x="0" y="7"/>
                  </a:moveTo>
                  <a:lnTo>
                    <a:pt x="0" y="7"/>
                  </a:lnTo>
                  <a:lnTo>
                    <a:pt x="0" y="0"/>
                  </a:lnTo>
                  <a:lnTo>
                    <a:pt x="0"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1" name="Freeform 19"/>
            <p:cNvSpPr>
              <a:spLocks/>
            </p:cNvSpPr>
            <p:nvPr/>
          </p:nvSpPr>
          <p:spPr bwMode="auto">
            <a:xfrm>
              <a:off x="3546" y="3436"/>
              <a:ext cx="375" cy="152"/>
            </a:xfrm>
            <a:custGeom>
              <a:avLst/>
              <a:gdLst>
                <a:gd name="T0" fmla="*/ 0 w 375"/>
                <a:gd name="T1" fmla="*/ 152 h 152"/>
                <a:gd name="T2" fmla="*/ 0 w 375"/>
                <a:gd name="T3" fmla="*/ 0 h 152"/>
                <a:gd name="T4" fmla="*/ 375 w 375"/>
                <a:gd name="T5" fmla="*/ 0 h 152"/>
                <a:gd name="T6" fmla="*/ 0 w 375"/>
                <a:gd name="T7" fmla="*/ 152 h 152"/>
                <a:gd name="T8" fmla="*/ 0 60000 65536"/>
                <a:gd name="T9" fmla="*/ 0 60000 65536"/>
                <a:gd name="T10" fmla="*/ 0 60000 65536"/>
                <a:gd name="T11" fmla="*/ 0 60000 65536"/>
                <a:gd name="T12" fmla="*/ 0 w 375"/>
                <a:gd name="T13" fmla="*/ 0 h 152"/>
                <a:gd name="T14" fmla="*/ 375 w 375"/>
                <a:gd name="T15" fmla="*/ 152 h 152"/>
              </a:gdLst>
              <a:ahLst/>
              <a:cxnLst>
                <a:cxn ang="T8">
                  <a:pos x="T0" y="T1"/>
                </a:cxn>
                <a:cxn ang="T9">
                  <a:pos x="T2" y="T3"/>
                </a:cxn>
                <a:cxn ang="T10">
                  <a:pos x="T4" y="T5"/>
                </a:cxn>
                <a:cxn ang="T11">
                  <a:pos x="T6" y="T7"/>
                </a:cxn>
              </a:cxnLst>
              <a:rect l="T12" t="T13" r="T14" b="T15"/>
              <a:pathLst>
                <a:path w="375" h="152">
                  <a:moveTo>
                    <a:pt x="0" y="152"/>
                  </a:moveTo>
                  <a:lnTo>
                    <a:pt x="0" y="0"/>
                  </a:lnTo>
                  <a:lnTo>
                    <a:pt x="375" y="0"/>
                  </a:lnTo>
                  <a:lnTo>
                    <a:pt x="0" y="152"/>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2" name="Rectangle 20"/>
            <p:cNvSpPr>
              <a:spLocks noChangeArrowheads="1"/>
            </p:cNvSpPr>
            <p:nvPr/>
          </p:nvSpPr>
          <p:spPr bwMode="auto">
            <a:xfrm>
              <a:off x="3546" y="3436"/>
              <a:ext cx="7" cy="152"/>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23" name="Freeform 21"/>
            <p:cNvSpPr>
              <a:spLocks/>
            </p:cNvSpPr>
            <p:nvPr/>
          </p:nvSpPr>
          <p:spPr bwMode="auto">
            <a:xfrm>
              <a:off x="3546" y="3436"/>
              <a:ext cx="375" cy="160"/>
            </a:xfrm>
            <a:custGeom>
              <a:avLst/>
              <a:gdLst>
                <a:gd name="T0" fmla="*/ 0 w 375"/>
                <a:gd name="T1" fmla="*/ 0 h 160"/>
                <a:gd name="T2" fmla="*/ 375 w 375"/>
                <a:gd name="T3" fmla="*/ 0 h 160"/>
                <a:gd name="T4" fmla="*/ 375 w 375"/>
                <a:gd name="T5" fmla="*/ 7 h 160"/>
                <a:gd name="T6" fmla="*/ 375 w 375"/>
                <a:gd name="T7" fmla="*/ 7 h 160"/>
                <a:gd name="T8" fmla="*/ 0 w 375"/>
                <a:gd name="T9" fmla="*/ 160 h 160"/>
                <a:gd name="T10" fmla="*/ 0 w 375"/>
                <a:gd name="T11" fmla="*/ 160 h 160"/>
                <a:gd name="T12" fmla="*/ 0 w 375"/>
                <a:gd name="T13" fmla="*/ 152 h 160"/>
                <a:gd name="T14" fmla="*/ 0 w 375"/>
                <a:gd name="T15" fmla="*/ 152 h 160"/>
                <a:gd name="T16" fmla="*/ 375 w 375"/>
                <a:gd name="T17" fmla="*/ 0 h 160"/>
                <a:gd name="T18" fmla="*/ 375 w 375"/>
                <a:gd name="T19" fmla="*/ 0 h 160"/>
                <a:gd name="T20" fmla="*/ 375 w 375"/>
                <a:gd name="T21" fmla="*/ 7 h 160"/>
                <a:gd name="T22" fmla="*/ 0 w 375"/>
                <a:gd name="T23" fmla="*/ 7 h 160"/>
                <a:gd name="T24" fmla="*/ 0 w 375"/>
                <a:gd name="T25" fmla="*/ 0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5"/>
                <a:gd name="T40" fmla="*/ 0 h 160"/>
                <a:gd name="T41" fmla="*/ 375 w 375"/>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5" h="160">
                  <a:moveTo>
                    <a:pt x="0" y="0"/>
                  </a:moveTo>
                  <a:lnTo>
                    <a:pt x="375" y="0"/>
                  </a:lnTo>
                  <a:lnTo>
                    <a:pt x="375" y="7"/>
                  </a:lnTo>
                  <a:lnTo>
                    <a:pt x="0" y="160"/>
                  </a:lnTo>
                  <a:lnTo>
                    <a:pt x="0" y="152"/>
                  </a:lnTo>
                  <a:lnTo>
                    <a:pt x="375" y="0"/>
                  </a:lnTo>
                  <a:lnTo>
                    <a:pt x="375" y="7"/>
                  </a:lnTo>
                  <a:lnTo>
                    <a:pt x="0" y="7"/>
                  </a:lnTo>
                  <a:lnTo>
                    <a:pt x="0" y="0"/>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4" name="Freeform 22"/>
            <p:cNvSpPr>
              <a:spLocks/>
            </p:cNvSpPr>
            <p:nvPr/>
          </p:nvSpPr>
          <p:spPr bwMode="auto">
            <a:xfrm>
              <a:off x="3546" y="3428"/>
              <a:ext cx="382" cy="168"/>
            </a:xfrm>
            <a:custGeom>
              <a:avLst/>
              <a:gdLst>
                <a:gd name="T0" fmla="*/ 0 w 382"/>
                <a:gd name="T1" fmla="*/ 168 h 168"/>
                <a:gd name="T2" fmla="*/ 222 w 382"/>
                <a:gd name="T3" fmla="*/ 168 h 168"/>
                <a:gd name="T4" fmla="*/ 336 w 382"/>
                <a:gd name="T5" fmla="*/ 145 h 168"/>
                <a:gd name="T6" fmla="*/ 359 w 382"/>
                <a:gd name="T7" fmla="*/ 130 h 168"/>
                <a:gd name="T8" fmla="*/ 375 w 382"/>
                <a:gd name="T9" fmla="*/ 99 h 168"/>
                <a:gd name="T10" fmla="*/ 382 w 382"/>
                <a:gd name="T11" fmla="*/ 0 h 168"/>
                <a:gd name="T12" fmla="*/ 0 w 382"/>
                <a:gd name="T13" fmla="*/ 168 h 168"/>
                <a:gd name="T14" fmla="*/ 0 60000 65536"/>
                <a:gd name="T15" fmla="*/ 0 60000 65536"/>
                <a:gd name="T16" fmla="*/ 0 60000 65536"/>
                <a:gd name="T17" fmla="*/ 0 60000 65536"/>
                <a:gd name="T18" fmla="*/ 0 60000 65536"/>
                <a:gd name="T19" fmla="*/ 0 60000 65536"/>
                <a:gd name="T20" fmla="*/ 0 60000 65536"/>
                <a:gd name="T21" fmla="*/ 0 w 382"/>
                <a:gd name="T22" fmla="*/ 0 h 168"/>
                <a:gd name="T23" fmla="*/ 382 w 38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 h="168">
                  <a:moveTo>
                    <a:pt x="0" y="168"/>
                  </a:moveTo>
                  <a:lnTo>
                    <a:pt x="222" y="168"/>
                  </a:lnTo>
                  <a:lnTo>
                    <a:pt x="336" y="145"/>
                  </a:lnTo>
                  <a:lnTo>
                    <a:pt x="359" y="130"/>
                  </a:lnTo>
                  <a:lnTo>
                    <a:pt x="375" y="99"/>
                  </a:lnTo>
                  <a:lnTo>
                    <a:pt x="382" y="0"/>
                  </a:lnTo>
                  <a:lnTo>
                    <a:pt x="0" y="168"/>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5" name="Rectangle 23"/>
            <p:cNvSpPr>
              <a:spLocks noChangeArrowheads="1"/>
            </p:cNvSpPr>
            <p:nvPr/>
          </p:nvSpPr>
          <p:spPr bwMode="auto">
            <a:xfrm>
              <a:off x="3546" y="3596"/>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26" name="Freeform 24"/>
            <p:cNvSpPr>
              <a:spLocks/>
            </p:cNvSpPr>
            <p:nvPr/>
          </p:nvSpPr>
          <p:spPr bwMode="auto">
            <a:xfrm>
              <a:off x="3546" y="3558"/>
              <a:ext cx="367" cy="46"/>
            </a:xfrm>
            <a:custGeom>
              <a:avLst/>
              <a:gdLst>
                <a:gd name="T0" fmla="*/ 0 w 367"/>
                <a:gd name="T1" fmla="*/ 38 h 46"/>
                <a:gd name="T2" fmla="*/ 222 w 367"/>
                <a:gd name="T3" fmla="*/ 38 h 46"/>
                <a:gd name="T4" fmla="*/ 222 w 367"/>
                <a:gd name="T5" fmla="*/ 38 h 46"/>
                <a:gd name="T6" fmla="*/ 222 w 367"/>
                <a:gd name="T7" fmla="*/ 38 h 46"/>
                <a:gd name="T8" fmla="*/ 336 w 367"/>
                <a:gd name="T9" fmla="*/ 15 h 46"/>
                <a:gd name="T10" fmla="*/ 336 w 367"/>
                <a:gd name="T11" fmla="*/ 15 h 46"/>
                <a:gd name="T12" fmla="*/ 336 w 367"/>
                <a:gd name="T13" fmla="*/ 15 h 46"/>
                <a:gd name="T14" fmla="*/ 359 w 367"/>
                <a:gd name="T15" fmla="*/ 0 h 46"/>
                <a:gd name="T16" fmla="*/ 359 w 367"/>
                <a:gd name="T17" fmla="*/ 0 h 46"/>
                <a:gd name="T18" fmla="*/ 367 w 367"/>
                <a:gd name="T19" fmla="*/ 0 h 46"/>
                <a:gd name="T20" fmla="*/ 367 w 367"/>
                <a:gd name="T21" fmla="*/ 8 h 46"/>
                <a:gd name="T22" fmla="*/ 344 w 367"/>
                <a:gd name="T23" fmla="*/ 23 h 46"/>
                <a:gd name="T24" fmla="*/ 344 w 367"/>
                <a:gd name="T25" fmla="*/ 23 h 46"/>
                <a:gd name="T26" fmla="*/ 336 w 367"/>
                <a:gd name="T27" fmla="*/ 23 h 46"/>
                <a:gd name="T28" fmla="*/ 222 w 367"/>
                <a:gd name="T29" fmla="*/ 46 h 46"/>
                <a:gd name="T30" fmla="*/ 222 w 367"/>
                <a:gd name="T31" fmla="*/ 46 h 46"/>
                <a:gd name="T32" fmla="*/ 222 w 367"/>
                <a:gd name="T33" fmla="*/ 46 h 46"/>
                <a:gd name="T34" fmla="*/ 0 w 367"/>
                <a:gd name="T35" fmla="*/ 46 h 46"/>
                <a:gd name="T36" fmla="*/ 0 w 367"/>
                <a:gd name="T37" fmla="*/ 3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7"/>
                <a:gd name="T58" fmla="*/ 0 h 46"/>
                <a:gd name="T59" fmla="*/ 367 w 36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7" h="46">
                  <a:moveTo>
                    <a:pt x="0" y="38"/>
                  </a:moveTo>
                  <a:lnTo>
                    <a:pt x="222" y="38"/>
                  </a:lnTo>
                  <a:lnTo>
                    <a:pt x="336" y="15"/>
                  </a:lnTo>
                  <a:lnTo>
                    <a:pt x="359" y="0"/>
                  </a:lnTo>
                  <a:lnTo>
                    <a:pt x="367" y="0"/>
                  </a:lnTo>
                  <a:lnTo>
                    <a:pt x="367" y="8"/>
                  </a:lnTo>
                  <a:lnTo>
                    <a:pt x="344" y="23"/>
                  </a:lnTo>
                  <a:lnTo>
                    <a:pt x="336" y="23"/>
                  </a:lnTo>
                  <a:lnTo>
                    <a:pt x="222" y="46"/>
                  </a:lnTo>
                  <a:lnTo>
                    <a:pt x="0" y="46"/>
                  </a:lnTo>
                  <a:lnTo>
                    <a:pt x="0" y="3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7" name="Freeform 25"/>
            <p:cNvSpPr>
              <a:spLocks/>
            </p:cNvSpPr>
            <p:nvPr/>
          </p:nvSpPr>
          <p:spPr bwMode="auto">
            <a:xfrm>
              <a:off x="3905" y="3527"/>
              <a:ext cx="23" cy="31"/>
            </a:xfrm>
            <a:custGeom>
              <a:avLst/>
              <a:gdLst>
                <a:gd name="T0" fmla="*/ 0 w 23"/>
                <a:gd name="T1" fmla="*/ 31 h 31"/>
                <a:gd name="T2" fmla="*/ 16 w 23"/>
                <a:gd name="T3" fmla="*/ 0 h 31"/>
                <a:gd name="T4" fmla="*/ 16 w 23"/>
                <a:gd name="T5" fmla="*/ 0 h 31"/>
                <a:gd name="T6" fmla="*/ 23 w 23"/>
                <a:gd name="T7" fmla="*/ 0 h 31"/>
                <a:gd name="T8" fmla="*/ 23 w 23"/>
                <a:gd name="T9" fmla="*/ 0 h 31"/>
                <a:gd name="T10" fmla="*/ 8 w 23"/>
                <a:gd name="T11" fmla="*/ 31 h 31"/>
                <a:gd name="T12" fmla="*/ 0 w 23"/>
                <a:gd name="T13" fmla="*/ 31 h 31"/>
                <a:gd name="T14" fmla="*/ 0 60000 65536"/>
                <a:gd name="T15" fmla="*/ 0 60000 65536"/>
                <a:gd name="T16" fmla="*/ 0 60000 65536"/>
                <a:gd name="T17" fmla="*/ 0 60000 65536"/>
                <a:gd name="T18" fmla="*/ 0 60000 65536"/>
                <a:gd name="T19" fmla="*/ 0 60000 65536"/>
                <a:gd name="T20" fmla="*/ 0 60000 65536"/>
                <a:gd name="T21" fmla="*/ 0 w 23"/>
                <a:gd name="T22" fmla="*/ 0 h 31"/>
                <a:gd name="T23" fmla="*/ 23 w 23"/>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1">
                  <a:moveTo>
                    <a:pt x="0" y="31"/>
                  </a:moveTo>
                  <a:lnTo>
                    <a:pt x="16" y="0"/>
                  </a:lnTo>
                  <a:lnTo>
                    <a:pt x="23" y="0"/>
                  </a:lnTo>
                  <a:lnTo>
                    <a:pt x="8" y="31"/>
                  </a:lnTo>
                  <a:lnTo>
                    <a:pt x="0" y="31"/>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28" name="Rectangle 26"/>
            <p:cNvSpPr>
              <a:spLocks noChangeArrowheads="1"/>
            </p:cNvSpPr>
            <p:nvPr/>
          </p:nvSpPr>
          <p:spPr bwMode="auto">
            <a:xfrm>
              <a:off x="3928" y="3428"/>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29" name="Freeform 27"/>
            <p:cNvSpPr>
              <a:spLocks/>
            </p:cNvSpPr>
            <p:nvPr/>
          </p:nvSpPr>
          <p:spPr bwMode="auto">
            <a:xfrm>
              <a:off x="3921" y="3428"/>
              <a:ext cx="15" cy="99"/>
            </a:xfrm>
            <a:custGeom>
              <a:avLst/>
              <a:gdLst>
                <a:gd name="T0" fmla="*/ 0 w 15"/>
                <a:gd name="T1" fmla="*/ 99 h 99"/>
                <a:gd name="T2" fmla="*/ 7 w 15"/>
                <a:gd name="T3" fmla="*/ 99 h 99"/>
                <a:gd name="T4" fmla="*/ 15 w 15"/>
                <a:gd name="T5" fmla="*/ 0 h 99"/>
                <a:gd name="T6" fmla="*/ 7 w 15"/>
                <a:gd name="T7" fmla="*/ 0 h 99"/>
                <a:gd name="T8" fmla="*/ 0 w 15"/>
                <a:gd name="T9" fmla="*/ 99 h 99"/>
                <a:gd name="T10" fmla="*/ 0 60000 65536"/>
                <a:gd name="T11" fmla="*/ 0 60000 65536"/>
                <a:gd name="T12" fmla="*/ 0 60000 65536"/>
                <a:gd name="T13" fmla="*/ 0 60000 65536"/>
                <a:gd name="T14" fmla="*/ 0 60000 65536"/>
                <a:gd name="T15" fmla="*/ 0 w 15"/>
                <a:gd name="T16" fmla="*/ 0 h 99"/>
                <a:gd name="T17" fmla="*/ 15 w 15"/>
                <a:gd name="T18" fmla="*/ 99 h 99"/>
              </a:gdLst>
              <a:ahLst/>
              <a:cxnLst>
                <a:cxn ang="T10">
                  <a:pos x="T0" y="T1"/>
                </a:cxn>
                <a:cxn ang="T11">
                  <a:pos x="T2" y="T3"/>
                </a:cxn>
                <a:cxn ang="T12">
                  <a:pos x="T4" y="T5"/>
                </a:cxn>
                <a:cxn ang="T13">
                  <a:pos x="T6" y="T7"/>
                </a:cxn>
                <a:cxn ang="T14">
                  <a:pos x="T8" y="T9"/>
                </a:cxn>
              </a:cxnLst>
              <a:rect l="T15" t="T16" r="T17" b="T18"/>
              <a:pathLst>
                <a:path w="15" h="99">
                  <a:moveTo>
                    <a:pt x="0" y="99"/>
                  </a:moveTo>
                  <a:lnTo>
                    <a:pt x="7" y="99"/>
                  </a:lnTo>
                  <a:lnTo>
                    <a:pt x="15" y="0"/>
                  </a:lnTo>
                  <a:lnTo>
                    <a:pt x="7" y="0"/>
                  </a:lnTo>
                  <a:lnTo>
                    <a:pt x="0" y="99"/>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0" name="Freeform 28"/>
            <p:cNvSpPr>
              <a:spLocks/>
            </p:cNvSpPr>
            <p:nvPr/>
          </p:nvSpPr>
          <p:spPr bwMode="auto">
            <a:xfrm>
              <a:off x="4456" y="3428"/>
              <a:ext cx="352" cy="168"/>
            </a:xfrm>
            <a:custGeom>
              <a:avLst/>
              <a:gdLst>
                <a:gd name="T0" fmla="*/ 352 w 352"/>
                <a:gd name="T1" fmla="*/ 168 h 168"/>
                <a:gd name="T2" fmla="*/ 153 w 352"/>
                <a:gd name="T3" fmla="*/ 168 h 168"/>
                <a:gd name="T4" fmla="*/ 46 w 352"/>
                <a:gd name="T5" fmla="*/ 145 h 168"/>
                <a:gd name="T6" fmla="*/ 23 w 352"/>
                <a:gd name="T7" fmla="*/ 130 h 168"/>
                <a:gd name="T8" fmla="*/ 8 w 352"/>
                <a:gd name="T9" fmla="*/ 99 h 168"/>
                <a:gd name="T10" fmla="*/ 0 w 352"/>
                <a:gd name="T11" fmla="*/ 0 h 168"/>
                <a:gd name="T12" fmla="*/ 352 w 352"/>
                <a:gd name="T13" fmla="*/ 168 h 168"/>
                <a:gd name="T14" fmla="*/ 0 60000 65536"/>
                <a:gd name="T15" fmla="*/ 0 60000 65536"/>
                <a:gd name="T16" fmla="*/ 0 60000 65536"/>
                <a:gd name="T17" fmla="*/ 0 60000 65536"/>
                <a:gd name="T18" fmla="*/ 0 60000 65536"/>
                <a:gd name="T19" fmla="*/ 0 60000 65536"/>
                <a:gd name="T20" fmla="*/ 0 60000 65536"/>
                <a:gd name="T21" fmla="*/ 0 w 352"/>
                <a:gd name="T22" fmla="*/ 0 h 168"/>
                <a:gd name="T23" fmla="*/ 352 w 3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2" h="168">
                  <a:moveTo>
                    <a:pt x="352" y="168"/>
                  </a:moveTo>
                  <a:lnTo>
                    <a:pt x="153" y="168"/>
                  </a:lnTo>
                  <a:lnTo>
                    <a:pt x="46" y="145"/>
                  </a:lnTo>
                  <a:lnTo>
                    <a:pt x="23" y="130"/>
                  </a:lnTo>
                  <a:lnTo>
                    <a:pt x="8" y="99"/>
                  </a:lnTo>
                  <a:lnTo>
                    <a:pt x="0" y="0"/>
                  </a:lnTo>
                  <a:lnTo>
                    <a:pt x="352" y="168"/>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1" name="Rectangle 29"/>
            <p:cNvSpPr>
              <a:spLocks noChangeArrowheads="1"/>
            </p:cNvSpPr>
            <p:nvPr/>
          </p:nvSpPr>
          <p:spPr bwMode="auto">
            <a:xfrm>
              <a:off x="4808" y="3596"/>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32" name="Freeform 30"/>
            <p:cNvSpPr>
              <a:spLocks/>
            </p:cNvSpPr>
            <p:nvPr/>
          </p:nvSpPr>
          <p:spPr bwMode="auto">
            <a:xfrm>
              <a:off x="4479" y="3558"/>
              <a:ext cx="329" cy="46"/>
            </a:xfrm>
            <a:custGeom>
              <a:avLst/>
              <a:gdLst>
                <a:gd name="T0" fmla="*/ 329 w 329"/>
                <a:gd name="T1" fmla="*/ 46 h 46"/>
                <a:gd name="T2" fmla="*/ 130 w 329"/>
                <a:gd name="T3" fmla="*/ 46 h 46"/>
                <a:gd name="T4" fmla="*/ 130 w 329"/>
                <a:gd name="T5" fmla="*/ 46 h 46"/>
                <a:gd name="T6" fmla="*/ 130 w 329"/>
                <a:gd name="T7" fmla="*/ 46 h 46"/>
                <a:gd name="T8" fmla="*/ 23 w 329"/>
                <a:gd name="T9" fmla="*/ 23 h 46"/>
                <a:gd name="T10" fmla="*/ 23 w 329"/>
                <a:gd name="T11" fmla="*/ 23 h 46"/>
                <a:gd name="T12" fmla="*/ 23 w 329"/>
                <a:gd name="T13" fmla="*/ 23 h 46"/>
                <a:gd name="T14" fmla="*/ 0 w 329"/>
                <a:gd name="T15" fmla="*/ 8 h 46"/>
                <a:gd name="T16" fmla="*/ 0 w 329"/>
                <a:gd name="T17" fmla="*/ 0 h 46"/>
                <a:gd name="T18" fmla="*/ 8 w 329"/>
                <a:gd name="T19" fmla="*/ 0 h 46"/>
                <a:gd name="T20" fmla="*/ 8 w 329"/>
                <a:gd name="T21" fmla="*/ 0 h 46"/>
                <a:gd name="T22" fmla="*/ 31 w 329"/>
                <a:gd name="T23" fmla="*/ 15 h 46"/>
                <a:gd name="T24" fmla="*/ 31 w 329"/>
                <a:gd name="T25" fmla="*/ 15 h 46"/>
                <a:gd name="T26" fmla="*/ 23 w 329"/>
                <a:gd name="T27" fmla="*/ 15 h 46"/>
                <a:gd name="T28" fmla="*/ 130 w 329"/>
                <a:gd name="T29" fmla="*/ 38 h 46"/>
                <a:gd name="T30" fmla="*/ 130 w 329"/>
                <a:gd name="T31" fmla="*/ 38 h 46"/>
                <a:gd name="T32" fmla="*/ 130 w 329"/>
                <a:gd name="T33" fmla="*/ 38 h 46"/>
                <a:gd name="T34" fmla="*/ 329 w 329"/>
                <a:gd name="T35" fmla="*/ 38 h 46"/>
                <a:gd name="T36" fmla="*/ 329 w 329"/>
                <a:gd name="T37" fmla="*/ 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9"/>
                <a:gd name="T58" fmla="*/ 0 h 46"/>
                <a:gd name="T59" fmla="*/ 329 w 329"/>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9" h="46">
                  <a:moveTo>
                    <a:pt x="329" y="46"/>
                  </a:moveTo>
                  <a:lnTo>
                    <a:pt x="130" y="46"/>
                  </a:lnTo>
                  <a:lnTo>
                    <a:pt x="23" y="23"/>
                  </a:lnTo>
                  <a:lnTo>
                    <a:pt x="0" y="8"/>
                  </a:lnTo>
                  <a:lnTo>
                    <a:pt x="0" y="0"/>
                  </a:lnTo>
                  <a:lnTo>
                    <a:pt x="8" y="0"/>
                  </a:lnTo>
                  <a:lnTo>
                    <a:pt x="31" y="15"/>
                  </a:lnTo>
                  <a:lnTo>
                    <a:pt x="23" y="15"/>
                  </a:lnTo>
                  <a:lnTo>
                    <a:pt x="130" y="38"/>
                  </a:lnTo>
                  <a:lnTo>
                    <a:pt x="329" y="38"/>
                  </a:lnTo>
                  <a:lnTo>
                    <a:pt x="329" y="4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3" name="Freeform 31"/>
            <p:cNvSpPr>
              <a:spLocks/>
            </p:cNvSpPr>
            <p:nvPr/>
          </p:nvSpPr>
          <p:spPr bwMode="auto">
            <a:xfrm>
              <a:off x="4464" y="3527"/>
              <a:ext cx="23" cy="31"/>
            </a:xfrm>
            <a:custGeom>
              <a:avLst/>
              <a:gdLst>
                <a:gd name="T0" fmla="*/ 15 w 23"/>
                <a:gd name="T1" fmla="*/ 31 h 31"/>
                <a:gd name="T2" fmla="*/ 0 w 23"/>
                <a:gd name="T3" fmla="*/ 0 h 31"/>
                <a:gd name="T4" fmla="*/ 0 w 23"/>
                <a:gd name="T5" fmla="*/ 0 h 31"/>
                <a:gd name="T6" fmla="*/ 8 w 23"/>
                <a:gd name="T7" fmla="*/ 0 h 31"/>
                <a:gd name="T8" fmla="*/ 8 w 23"/>
                <a:gd name="T9" fmla="*/ 0 h 31"/>
                <a:gd name="T10" fmla="*/ 23 w 23"/>
                <a:gd name="T11" fmla="*/ 31 h 31"/>
                <a:gd name="T12" fmla="*/ 15 w 23"/>
                <a:gd name="T13" fmla="*/ 31 h 31"/>
                <a:gd name="T14" fmla="*/ 0 60000 65536"/>
                <a:gd name="T15" fmla="*/ 0 60000 65536"/>
                <a:gd name="T16" fmla="*/ 0 60000 65536"/>
                <a:gd name="T17" fmla="*/ 0 60000 65536"/>
                <a:gd name="T18" fmla="*/ 0 60000 65536"/>
                <a:gd name="T19" fmla="*/ 0 60000 65536"/>
                <a:gd name="T20" fmla="*/ 0 60000 65536"/>
                <a:gd name="T21" fmla="*/ 0 w 23"/>
                <a:gd name="T22" fmla="*/ 0 h 31"/>
                <a:gd name="T23" fmla="*/ 23 w 23"/>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1">
                  <a:moveTo>
                    <a:pt x="15" y="31"/>
                  </a:moveTo>
                  <a:lnTo>
                    <a:pt x="0" y="0"/>
                  </a:lnTo>
                  <a:lnTo>
                    <a:pt x="8" y="0"/>
                  </a:lnTo>
                  <a:lnTo>
                    <a:pt x="23" y="31"/>
                  </a:lnTo>
                  <a:lnTo>
                    <a:pt x="15" y="31"/>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4" name="Rectangle 32"/>
            <p:cNvSpPr>
              <a:spLocks noChangeArrowheads="1"/>
            </p:cNvSpPr>
            <p:nvPr/>
          </p:nvSpPr>
          <p:spPr bwMode="auto">
            <a:xfrm>
              <a:off x="4456" y="3428"/>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35" name="Freeform 33"/>
            <p:cNvSpPr>
              <a:spLocks/>
            </p:cNvSpPr>
            <p:nvPr/>
          </p:nvSpPr>
          <p:spPr bwMode="auto">
            <a:xfrm>
              <a:off x="4456" y="3428"/>
              <a:ext cx="16" cy="99"/>
            </a:xfrm>
            <a:custGeom>
              <a:avLst/>
              <a:gdLst>
                <a:gd name="T0" fmla="*/ 8 w 16"/>
                <a:gd name="T1" fmla="*/ 99 h 99"/>
                <a:gd name="T2" fmla="*/ 16 w 16"/>
                <a:gd name="T3" fmla="*/ 99 h 99"/>
                <a:gd name="T4" fmla="*/ 8 w 16"/>
                <a:gd name="T5" fmla="*/ 0 h 99"/>
                <a:gd name="T6" fmla="*/ 0 w 16"/>
                <a:gd name="T7" fmla="*/ 0 h 99"/>
                <a:gd name="T8" fmla="*/ 8 w 16"/>
                <a:gd name="T9" fmla="*/ 99 h 99"/>
                <a:gd name="T10" fmla="*/ 0 60000 65536"/>
                <a:gd name="T11" fmla="*/ 0 60000 65536"/>
                <a:gd name="T12" fmla="*/ 0 60000 65536"/>
                <a:gd name="T13" fmla="*/ 0 60000 65536"/>
                <a:gd name="T14" fmla="*/ 0 60000 65536"/>
                <a:gd name="T15" fmla="*/ 0 w 16"/>
                <a:gd name="T16" fmla="*/ 0 h 99"/>
                <a:gd name="T17" fmla="*/ 16 w 16"/>
                <a:gd name="T18" fmla="*/ 99 h 99"/>
              </a:gdLst>
              <a:ahLst/>
              <a:cxnLst>
                <a:cxn ang="T10">
                  <a:pos x="T0" y="T1"/>
                </a:cxn>
                <a:cxn ang="T11">
                  <a:pos x="T2" y="T3"/>
                </a:cxn>
                <a:cxn ang="T12">
                  <a:pos x="T4" y="T5"/>
                </a:cxn>
                <a:cxn ang="T13">
                  <a:pos x="T6" y="T7"/>
                </a:cxn>
                <a:cxn ang="T14">
                  <a:pos x="T8" y="T9"/>
                </a:cxn>
              </a:cxnLst>
              <a:rect l="T15" t="T16" r="T17" b="T18"/>
              <a:pathLst>
                <a:path w="16" h="99">
                  <a:moveTo>
                    <a:pt x="8" y="99"/>
                  </a:moveTo>
                  <a:lnTo>
                    <a:pt x="16" y="99"/>
                  </a:lnTo>
                  <a:lnTo>
                    <a:pt x="8" y="0"/>
                  </a:lnTo>
                  <a:lnTo>
                    <a:pt x="0" y="0"/>
                  </a:lnTo>
                  <a:lnTo>
                    <a:pt x="8" y="99"/>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6" name="Freeform 34"/>
            <p:cNvSpPr>
              <a:spLocks/>
            </p:cNvSpPr>
            <p:nvPr/>
          </p:nvSpPr>
          <p:spPr bwMode="auto">
            <a:xfrm>
              <a:off x="4472" y="3436"/>
              <a:ext cx="336" cy="152"/>
            </a:xfrm>
            <a:custGeom>
              <a:avLst/>
              <a:gdLst>
                <a:gd name="T0" fmla="*/ 336 w 336"/>
                <a:gd name="T1" fmla="*/ 152 h 152"/>
                <a:gd name="T2" fmla="*/ 336 w 336"/>
                <a:gd name="T3" fmla="*/ 0 h 152"/>
                <a:gd name="T4" fmla="*/ 0 w 336"/>
                <a:gd name="T5" fmla="*/ 0 h 152"/>
                <a:gd name="T6" fmla="*/ 336 w 336"/>
                <a:gd name="T7" fmla="*/ 152 h 152"/>
                <a:gd name="T8" fmla="*/ 0 60000 65536"/>
                <a:gd name="T9" fmla="*/ 0 60000 65536"/>
                <a:gd name="T10" fmla="*/ 0 60000 65536"/>
                <a:gd name="T11" fmla="*/ 0 60000 65536"/>
                <a:gd name="T12" fmla="*/ 0 w 336"/>
                <a:gd name="T13" fmla="*/ 0 h 152"/>
                <a:gd name="T14" fmla="*/ 336 w 336"/>
                <a:gd name="T15" fmla="*/ 152 h 152"/>
              </a:gdLst>
              <a:ahLst/>
              <a:cxnLst>
                <a:cxn ang="T8">
                  <a:pos x="T0" y="T1"/>
                </a:cxn>
                <a:cxn ang="T9">
                  <a:pos x="T2" y="T3"/>
                </a:cxn>
                <a:cxn ang="T10">
                  <a:pos x="T4" y="T5"/>
                </a:cxn>
                <a:cxn ang="T11">
                  <a:pos x="T6" y="T7"/>
                </a:cxn>
              </a:cxnLst>
              <a:rect l="T12" t="T13" r="T14" b="T15"/>
              <a:pathLst>
                <a:path w="336" h="152">
                  <a:moveTo>
                    <a:pt x="336" y="152"/>
                  </a:moveTo>
                  <a:lnTo>
                    <a:pt x="336" y="0"/>
                  </a:lnTo>
                  <a:lnTo>
                    <a:pt x="0" y="0"/>
                  </a:lnTo>
                  <a:lnTo>
                    <a:pt x="336" y="152"/>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7" name="Rectangle 35"/>
            <p:cNvSpPr>
              <a:spLocks noChangeArrowheads="1"/>
            </p:cNvSpPr>
            <p:nvPr/>
          </p:nvSpPr>
          <p:spPr bwMode="auto">
            <a:xfrm>
              <a:off x="4808" y="3436"/>
              <a:ext cx="8" cy="152"/>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38" name="Freeform 36"/>
            <p:cNvSpPr>
              <a:spLocks/>
            </p:cNvSpPr>
            <p:nvPr/>
          </p:nvSpPr>
          <p:spPr bwMode="auto">
            <a:xfrm>
              <a:off x="4472" y="3436"/>
              <a:ext cx="344" cy="160"/>
            </a:xfrm>
            <a:custGeom>
              <a:avLst/>
              <a:gdLst>
                <a:gd name="T0" fmla="*/ 336 w 344"/>
                <a:gd name="T1" fmla="*/ 7 h 160"/>
                <a:gd name="T2" fmla="*/ 0 w 344"/>
                <a:gd name="T3" fmla="*/ 7 h 160"/>
                <a:gd name="T4" fmla="*/ 0 w 344"/>
                <a:gd name="T5" fmla="*/ 0 h 160"/>
                <a:gd name="T6" fmla="*/ 0 w 344"/>
                <a:gd name="T7" fmla="*/ 0 h 160"/>
                <a:gd name="T8" fmla="*/ 336 w 344"/>
                <a:gd name="T9" fmla="*/ 152 h 160"/>
                <a:gd name="T10" fmla="*/ 344 w 344"/>
                <a:gd name="T11" fmla="*/ 152 h 160"/>
                <a:gd name="T12" fmla="*/ 344 w 344"/>
                <a:gd name="T13" fmla="*/ 160 h 160"/>
                <a:gd name="T14" fmla="*/ 336 w 344"/>
                <a:gd name="T15" fmla="*/ 160 h 160"/>
                <a:gd name="T16" fmla="*/ 0 w 344"/>
                <a:gd name="T17" fmla="*/ 7 h 160"/>
                <a:gd name="T18" fmla="*/ 0 w 344"/>
                <a:gd name="T19" fmla="*/ 7 h 160"/>
                <a:gd name="T20" fmla="*/ 0 w 344"/>
                <a:gd name="T21" fmla="*/ 0 h 160"/>
                <a:gd name="T22" fmla="*/ 336 w 344"/>
                <a:gd name="T23" fmla="*/ 0 h 160"/>
                <a:gd name="T24" fmla="*/ 336 w 344"/>
                <a:gd name="T25" fmla="*/ 7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160"/>
                <a:gd name="T41" fmla="*/ 344 w 344"/>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160">
                  <a:moveTo>
                    <a:pt x="336" y="7"/>
                  </a:moveTo>
                  <a:lnTo>
                    <a:pt x="0" y="7"/>
                  </a:lnTo>
                  <a:lnTo>
                    <a:pt x="0" y="0"/>
                  </a:lnTo>
                  <a:lnTo>
                    <a:pt x="336" y="152"/>
                  </a:lnTo>
                  <a:lnTo>
                    <a:pt x="344" y="152"/>
                  </a:lnTo>
                  <a:lnTo>
                    <a:pt x="344" y="160"/>
                  </a:lnTo>
                  <a:lnTo>
                    <a:pt x="336" y="160"/>
                  </a:lnTo>
                  <a:lnTo>
                    <a:pt x="0" y="7"/>
                  </a:lnTo>
                  <a:lnTo>
                    <a:pt x="0" y="0"/>
                  </a:lnTo>
                  <a:lnTo>
                    <a:pt x="336" y="0"/>
                  </a:lnTo>
                  <a:lnTo>
                    <a:pt x="336" y="7"/>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39" name="Rectangle 37"/>
            <p:cNvSpPr>
              <a:spLocks noChangeArrowheads="1"/>
            </p:cNvSpPr>
            <p:nvPr/>
          </p:nvSpPr>
          <p:spPr bwMode="auto">
            <a:xfrm>
              <a:off x="3875" y="3359"/>
              <a:ext cx="620" cy="69"/>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40" name="Rectangle 38"/>
            <p:cNvSpPr>
              <a:spLocks noChangeArrowheads="1"/>
            </p:cNvSpPr>
            <p:nvPr/>
          </p:nvSpPr>
          <p:spPr bwMode="auto">
            <a:xfrm>
              <a:off x="3875" y="3359"/>
              <a:ext cx="627"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41" name="Rectangle 39"/>
            <p:cNvSpPr>
              <a:spLocks noChangeArrowheads="1"/>
            </p:cNvSpPr>
            <p:nvPr/>
          </p:nvSpPr>
          <p:spPr bwMode="auto">
            <a:xfrm>
              <a:off x="4495" y="3359"/>
              <a:ext cx="7" cy="7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42" name="Rectangle 40"/>
            <p:cNvSpPr>
              <a:spLocks noChangeArrowheads="1"/>
            </p:cNvSpPr>
            <p:nvPr/>
          </p:nvSpPr>
          <p:spPr bwMode="auto">
            <a:xfrm>
              <a:off x="3875" y="3428"/>
              <a:ext cx="620"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43" name="Rectangle 41"/>
            <p:cNvSpPr>
              <a:spLocks noChangeArrowheads="1"/>
            </p:cNvSpPr>
            <p:nvPr/>
          </p:nvSpPr>
          <p:spPr bwMode="auto">
            <a:xfrm>
              <a:off x="3875" y="3359"/>
              <a:ext cx="7" cy="69"/>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44" name="Freeform 42"/>
            <p:cNvSpPr>
              <a:spLocks/>
            </p:cNvSpPr>
            <p:nvPr/>
          </p:nvSpPr>
          <p:spPr bwMode="auto">
            <a:xfrm>
              <a:off x="3875" y="3283"/>
              <a:ext cx="627" cy="84"/>
            </a:xfrm>
            <a:custGeom>
              <a:avLst/>
              <a:gdLst>
                <a:gd name="T0" fmla="*/ 0 w 627"/>
                <a:gd name="T1" fmla="*/ 84 h 84"/>
                <a:gd name="T2" fmla="*/ 61 w 627"/>
                <a:gd name="T3" fmla="*/ 0 h 84"/>
                <a:gd name="T4" fmla="*/ 574 w 627"/>
                <a:gd name="T5" fmla="*/ 0 h 84"/>
                <a:gd name="T6" fmla="*/ 627 w 627"/>
                <a:gd name="T7" fmla="*/ 84 h 84"/>
                <a:gd name="T8" fmla="*/ 0 w 627"/>
                <a:gd name="T9" fmla="*/ 84 h 84"/>
                <a:gd name="T10" fmla="*/ 0 60000 65536"/>
                <a:gd name="T11" fmla="*/ 0 60000 65536"/>
                <a:gd name="T12" fmla="*/ 0 60000 65536"/>
                <a:gd name="T13" fmla="*/ 0 60000 65536"/>
                <a:gd name="T14" fmla="*/ 0 60000 65536"/>
                <a:gd name="T15" fmla="*/ 0 w 627"/>
                <a:gd name="T16" fmla="*/ 0 h 84"/>
                <a:gd name="T17" fmla="*/ 627 w 627"/>
                <a:gd name="T18" fmla="*/ 84 h 84"/>
              </a:gdLst>
              <a:ahLst/>
              <a:cxnLst>
                <a:cxn ang="T10">
                  <a:pos x="T0" y="T1"/>
                </a:cxn>
                <a:cxn ang="T11">
                  <a:pos x="T2" y="T3"/>
                </a:cxn>
                <a:cxn ang="T12">
                  <a:pos x="T4" y="T5"/>
                </a:cxn>
                <a:cxn ang="T13">
                  <a:pos x="T6" y="T7"/>
                </a:cxn>
                <a:cxn ang="T14">
                  <a:pos x="T8" y="T9"/>
                </a:cxn>
              </a:cxnLst>
              <a:rect l="T15" t="T16" r="T17" b="T18"/>
              <a:pathLst>
                <a:path w="627" h="84">
                  <a:moveTo>
                    <a:pt x="0" y="84"/>
                  </a:moveTo>
                  <a:lnTo>
                    <a:pt x="61" y="0"/>
                  </a:lnTo>
                  <a:lnTo>
                    <a:pt x="574" y="0"/>
                  </a:lnTo>
                  <a:lnTo>
                    <a:pt x="627" y="84"/>
                  </a:lnTo>
                  <a:lnTo>
                    <a:pt x="0" y="84"/>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45" name="Freeform 43"/>
            <p:cNvSpPr>
              <a:spLocks/>
            </p:cNvSpPr>
            <p:nvPr/>
          </p:nvSpPr>
          <p:spPr bwMode="auto">
            <a:xfrm>
              <a:off x="3875" y="3283"/>
              <a:ext cx="643" cy="91"/>
            </a:xfrm>
            <a:custGeom>
              <a:avLst/>
              <a:gdLst>
                <a:gd name="T0" fmla="*/ 0 w 643"/>
                <a:gd name="T1" fmla="*/ 84 h 91"/>
                <a:gd name="T2" fmla="*/ 61 w 643"/>
                <a:gd name="T3" fmla="*/ 0 h 91"/>
                <a:gd name="T4" fmla="*/ 61 w 643"/>
                <a:gd name="T5" fmla="*/ 0 h 91"/>
                <a:gd name="T6" fmla="*/ 61 w 643"/>
                <a:gd name="T7" fmla="*/ 0 h 91"/>
                <a:gd name="T8" fmla="*/ 574 w 643"/>
                <a:gd name="T9" fmla="*/ 0 h 91"/>
                <a:gd name="T10" fmla="*/ 581 w 643"/>
                <a:gd name="T11" fmla="*/ 0 h 91"/>
                <a:gd name="T12" fmla="*/ 581 w 643"/>
                <a:gd name="T13" fmla="*/ 0 h 91"/>
                <a:gd name="T14" fmla="*/ 635 w 643"/>
                <a:gd name="T15" fmla="*/ 84 h 91"/>
                <a:gd name="T16" fmla="*/ 643 w 643"/>
                <a:gd name="T17" fmla="*/ 91 h 91"/>
                <a:gd name="T18" fmla="*/ 627 w 643"/>
                <a:gd name="T19" fmla="*/ 91 h 91"/>
                <a:gd name="T20" fmla="*/ 627 w 643"/>
                <a:gd name="T21" fmla="*/ 91 h 91"/>
                <a:gd name="T22" fmla="*/ 574 w 643"/>
                <a:gd name="T23" fmla="*/ 7 h 91"/>
                <a:gd name="T24" fmla="*/ 581 w 643"/>
                <a:gd name="T25" fmla="*/ 0 h 91"/>
                <a:gd name="T26" fmla="*/ 574 w 643"/>
                <a:gd name="T27" fmla="*/ 7 h 91"/>
                <a:gd name="T28" fmla="*/ 61 w 643"/>
                <a:gd name="T29" fmla="*/ 7 h 91"/>
                <a:gd name="T30" fmla="*/ 61 w 643"/>
                <a:gd name="T31" fmla="*/ 0 h 91"/>
                <a:gd name="T32" fmla="*/ 69 w 643"/>
                <a:gd name="T33" fmla="*/ 7 h 91"/>
                <a:gd name="T34" fmla="*/ 7 w 643"/>
                <a:gd name="T35" fmla="*/ 91 h 91"/>
                <a:gd name="T36" fmla="*/ 0 w 643"/>
                <a:gd name="T37" fmla="*/ 84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3"/>
                <a:gd name="T58" fmla="*/ 0 h 91"/>
                <a:gd name="T59" fmla="*/ 643 w 64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3" h="91">
                  <a:moveTo>
                    <a:pt x="0" y="84"/>
                  </a:moveTo>
                  <a:lnTo>
                    <a:pt x="61" y="0"/>
                  </a:lnTo>
                  <a:lnTo>
                    <a:pt x="574" y="0"/>
                  </a:lnTo>
                  <a:lnTo>
                    <a:pt x="581" y="0"/>
                  </a:lnTo>
                  <a:lnTo>
                    <a:pt x="635" y="84"/>
                  </a:lnTo>
                  <a:lnTo>
                    <a:pt x="643" y="91"/>
                  </a:lnTo>
                  <a:lnTo>
                    <a:pt x="627" y="91"/>
                  </a:lnTo>
                  <a:lnTo>
                    <a:pt x="574" y="7"/>
                  </a:lnTo>
                  <a:lnTo>
                    <a:pt x="581" y="0"/>
                  </a:lnTo>
                  <a:lnTo>
                    <a:pt x="574" y="7"/>
                  </a:lnTo>
                  <a:lnTo>
                    <a:pt x="61" y="7"/>
                  </a:lnTo>
                  <a:lnTo>
                    <a:pt x="61" y="0"/>
                  </a:lnTo>
                  <a:lnTo>
                    <a:pt x="69" y="7"/>
                  </a:lnTo>
                  <a:lnTo>
                    <a:pt x="7" y="91"/>
                  </a:lnTo>
                  <a:lnTo>
                    <a:pt x="0" y="84"/>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46" name="Freeform 44"/>
            <p:cNvSpPr>
              <a:spLocks/>
            </p:cNvSpPr>
            <p:nvPr/>
          </p:nvSpPr>
          <p:spPr bwMode="auto">
            <a:xfrm>
              <a:off x="3867" y="3367"/>
              <a:ext cx="635" cy="7"/>
            </a:xfrm>
            <a:custGeom>
              <a:avLst/>
              <a:gdLst>
                <a:gd name="T0" fmla="*/ 635 w 635"/>
                <a:gd name="T1" fmla="*/ 7 h 7"/>
                <a:gd name="T2" fmla="*/ 8 w 635"/>
                <a:gd name="T3" fmla="*/ 7 h 7"/>
                <a:gd name="T4" fmla="*/ 0 w 635"/>
                <a:gd name="T5" fmla="*/ 7 h 7"/>
                <a:gd name="T6" fmla="*/ 8 w 635"/>
                <a:gd name="T7" fmla="*/ 0 h 7"/>
                <a:gd name="T8" fmla="*/ 8 w 635"/>
                <a:gd name="T9" fmla="*/ 0 h 7"/>
                <a:gd name="T10" fmla="*/ 635 w 635"/>
                <a:gd name="T11" fmla="*/ 0 h 7"/>
                <a:gd name="T12" fmla="*/ 635 w 635"/>
                <a:gd name="T13" fmla="*/ 7 h 7"/>
                <a:gd name="T14" fmla="*/ 0 60000 65536"/>
                <a:gd name="T15" fmla="*/ 0 60000 65536"/>
                <a:gd name="T16" fmla="*/ 0 60000 65536"/>
                <a:gd name="T17" fmla="*/ 0 60000 65536"/>
                <a:gd name="T18" fmla="*/ 0 60000 65536"/>
                <a:gd name="T19" fmla="*/ 0 60000 65536"/>
                <a:gd name="T20" fmla="*/ 0 60000 65536"/>
                <a:gd name="T21" fmla="*/ 0 w 635"/>
                <a:gd name="T22" fmla="*/ 0 h 7"/>
                <a:gd name="T23" fmla="*/ 635 w 63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5" h="7">
                  <a:moveTo>
                    <a:pt x="635" y="7"/>
                  </a:moveTo>
                  <a:lnTo>
                    <a:pt x="8" y="7"/>
                  </a:lnTo>
                  <a:lnTo>
                    <a:pt x="0" y="7"/>
                  </a:lnTo>
                  <a:lnTo>
                    <a:pt x="8" y="0"/>
                  </a:lnTo>
                  <a:lnTo>
                    <a:pt x="635" y="0"/>
                  </a:lnTo>
                  <a:lnTo>
                    <a:pt x="635" y="7"/>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47" name="Rectangle 45"/>
            <p:cNvSpPr>
              <a:spLocks noChangeArrowheads="1"/>
            </p:cNvSpPr>
            <p:nvPr>
              <p:custDataLst>
                <p:tags r:id="rId2"/>
              </p:custDataLst>
            </p:nvPr>
          </p:nvSpPr>
          <p:spPr bwMode="auto">
            <a:xfrm>
              <a:off x="4617" y="3428"/>
              <a:ext cx="1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a:solidFill>
                    <a:srgbClr val="000000"/>
                  </a:solidFill>
                  <a:latin typeface="Times New Roman" panose="02020603050405020304" pitchFamily="18" charset="0"/>
                </a:rPr>
                <a:t>n+</a:t>
              </a:r>
              <a:endParaRPr lang="en-US" altLang="el-GR" sz="2400">
                <a:latin typeface="Arial" panose="020B0604020202020204" pitchFamily="34" charset="0"/>
              </a:endParaRPr>
            </a:p>
          </p:txBody>
        </p:sp>
        <p:sp>
          <p:nvSpPr>
            <p:cNvPr id="47148" name="Rectangle 46"/>
            <p:cNvSpPr>
              <a:spLocks noChangeArrowheads="1"/>
            </p:cNvSpPr>
            <p:nvPr>
              <p:custDataLst>
                <p:tags r:id="rId3"/>
              </p:custDataLst>
            </p:nvPr>
          </p:nvSpPr>
          <p:spPr bwMode="auto">
            <a:xfrm>
              <a:off x="3699" y="3428"/>
              <a:ext cx="1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a:solidFill>
                    <a:srgbClr val="000000"/>
                  </a:solidFill>
                  <a:latin typeface="Times New Roman" panose="02020603050405020304" pitchFamily="18" charset="0"/>
                </a:rPr>
                <a:t>n+</a:t>
              </a:r>
              <a:endParaRPr lang="en-US" altLang="el-GR" sz="2400">
                <a:latin typeface="Arial" panose="020B0604020202020204" pitchFamily="34" charset="0"/>
              </a:endParaRPr>
            </a:p>
          </p:txBody>
        </p:sp>
        <p:sp>
          <p:nvSpPr>
            <p:cNvPr id="47149" name="Rectangle 47"/>
            <p:cNvSpPr>
              <a:spLocks noChangeArrowheads="1"/>
            </p:cNvSpPr>
            <p:nvPr>
              <p:custDataLst>
                <p:tags r:id="rId4"/>
              </p:custDataLst>
            </p:nvPr>
          </p:nvSpPr>
          <p:spPr bwMode="auto">
            <a:xfrm>
              <a:off x="3661" y="329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i="1">
                  <a:solidFill>
                    <a:srgbClr val="000000"/>
                  </a:solidFill>
                  <a:latin typeface="Times New Roman" panose="02020603050405020304" pitchFamily="18" charset="0"/>
                </a:rPr>
                <a:t>S</a:t>
              </a:r>
              <a:endParaRPr lang="en-US" altLang="el-GR" sz="2400">
                <a:latin typeface="Arial" panose="020B0604020202020204" pitchFamily="34" charset="0"/>
              </a:endParaRPr>
            </a:p>
          </p:txBody>
        </p:sp>
        <p:sp>
          <p:nvSpPr>
            <p:cNvPr id="47150" name="Rectangle 48"/>
            <p:cNvSpPr>
              <a:spLocks noChangeArrowheads="1"/>
            </p:cNvSpPr>
            <p:nvPr>
              <p:custDataLst>
                <p:tags r:id="rId5"/>
              </p:custDataLst>
            </p:nvPr>
          </p:nvSpPr>
          <p:spPr bwMode="auto">
            <a:xfrm>
              <a:off x="4219" y="3160"/>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i="1">
                  <a:solidFill>
                    <a:srgbClr val="000000"/>
                  </a:solidFill>
                  <a:latin typeface="Times New Roman" panose="02020603050405020304" pitchFamily="18" charset="0"/>
                </a:rPr>
                <a:t>G</a:t>
              </a:r>
              <a:endParaRPr lang="en-US" altLang="el-GR" sz="2400">
                <a:latin typeface="Arial" panose="020B0604020202020204" pitchFamily="34" charset="0"/>
              </a:endParaRPr>
            </a:p>
          </p:txBody>
        </p:sp>
        <p:sp>
          <p:nvSpPr>
            <p:cNvPr id="47151" name="Rectangle 49"/>
            <p:cNvSpPr>
              <a:spLocks noChangeArrowheads="1"/>
            </p:cNvSpPr>
            <p:nvPr/>
          </p:nvSpPr>
          <p:spPr bwMode="auto">
            <a:xfrm>
              <a:off x="4173" y="3283"/>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52" name="Rectangle 50"/>
            <p:cNvSpPr>
              <a:spLocks noChangeArrowheads="1"/>
            </p:cNvSpPr>
            <p:nvPr/>
          </p:nvSpPr>
          <p:spPr bwMode="auto">
            <a:xfrm>
              <a:off x="4173" y="3153"/>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53" name="Rectangle 51"/>
            <p:cNvSpPr>
              <a:spLocks noChangeArrowheads="1"/>
            </p:cNvSpPr>
            <p:nvPr/>
          </p:nvSpPr>
          <p:spPr bwMode="auto">
            <a:xfrm>
              <a:off x="4173" y="3153"/>
              <a:ext cx="8" cy="13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54" name="Freeform 52"/>
            <p:cNvSpPr>
              <a:spLocks/>
            </p:cNvSpPr>
            <p:nvPr/>
          </p:nvSpPr>
          <p:spPr bwMode="auto">
            <a:xfrm>
              <a:off x="4158" y="3107"/>
              <a:ext cx="46" cy="53"/>
            </a:xfrm>
            <a:custGeom>
              <a:avLst/>
              <a:gdLst>
                <a:gd name="T0" fmla="*/ 38 w 46"/>
                <a:gd name="T1" fmla="*/ 23 h 53"/>
                <a:gd name="T2" fmla="*/ 31 w 46"/>
                <a:gd name="T3" fmla="*/ 8 h 53"/>
                <a:gd name="T4" fmla="*/ 31 w 46"/>
                <a:gd name="T5" fmla="*/ 15 h 53"/>
                <a:gd name="T6" fmla="*/ 31 w 46"/>
                <a:gd name="T7" fmla="*/ 15 h 53"/>
                <a:gd name="T8" fmla="*/ 15 w 46"/>
                <a:gd name="T9" fmla="*/ 8 h 53"/>
                <a:gd name="T10" fmla="*/ 23 w 46"/>
                <a:gd name="T11" fmla="*/ 8 h 53"/>
                <a:gd name="T12" fmla="*/ 23 w 46"/>
                <a:gd name="T13" fmla="*/ 8 h 53"/>
                <a:gd name="T14" fmla="*/ 15 w 46"/>
                <a:gd name="T15" fmla="*/ 15 h 53"/>
                <a:gd name="T16" fmla="*/ 15 w 46"/>
                <a:gd name="T17" fmla="*/ 8 h 53"/>
                <a:gd name="T18" fmla="*/ 15 w 46"/>
                <a:gd name="T19" fmla="*/ 8 h 53"/>
                <a:gd name="T20" fmla="*/ 8 w 46"/>
                <a:gd name="T21" fmla="*/ 23 h 53"/>
                <a:gd name="T22" fmla="*/ 8 w 46"/>
                <a:gd name="T23" fmla="*/ 23 h 53"/>
                <a:gd name="T24" fmla="*/ 8 w 46"/>
                <a:gd name="T25" fmla="*/ 23 h 53"/>
                <a:gd name="T26" fmla="*/ 15 w 46"/>
                <a:gd name="T27" fmla="*/ 38 h 53"/>
                <a:gd name="T28" fmla="*/ 15 w 46"/>
                <a:gd name="T29" fmla="*/ 38 h 53"/>
                <a:gd name="T30" fmla="*/ 15 w 46"/>
                <a:gd name="T31" fmla="*/ 38 h 53"/>
                <a:gd name="T32" fmla="*/ 23 w 46"/>
                <a:gd name="T33" fmla="*/ 46 h 53"/>
                <a:gd name="T34" fmla="*/ 15 w 46"/>
                <a:gd name="T35" fmla="*/ 46 h 53"/>
                <a:gd name="T36" fmla="*/ 15 w 46"/>
                <a:gd name="T37" fmla="*/ 46 h 53"/>
                <a:gd name="T38" fmla="*/ 31 w 46"/>
                <a:gd name="T39" fmla="*/ 38 h 53"/>
                <a:gd name="T40" fmla="*/ 31 w 46"/>
                <a:gd name="T41" fmla="*/ 38 h 53"/>
                <a:gd name="T42" fmla="*/ 31 w 46"/>
                <a:gd name="T43" fmla="*/ 38 h 53"/>
                <a:gd name="T44" fmla="*/ 38 w 46"/>
                <a:gd name="T45" fmla="*/ 23 h 53"/>
                <a:gd name="T46" fmla="*/ 38 w 46"/>
                <a:gd name="T47" fmla="*/ 23 h 53"/>
                <a:gd name="T48" fmla="*/ 46 w 46"/>
                <a:gd name="T49" fmla="*/ 23 h 53"/>
                <a:gd name="T50" fmla="*/ 46 w 46"/>
                <a:gd name="T51" fmla="*/ 23 h 53"/>
                <a:gd name="T52" fmla="*/ 38 w 46"/>
                <a:gd name="T53" fmla="*/ 38 h 53"/>
                <a:gd name="T54" fmla="*/ 38 w 46"/>
                <a:gd name="T55" fmla="*/ 38 h 53"/>
                <a:gd name="T56" fmla="*/ 31 w 46"/>
                <a:gd name="T57" fmla="*/ 46 h 53"/>
                <a:gd name="T58" fmla="*/ 15 w 46"/>
                <a:gd name="T59" fmla="*/ 53 h 53"/>
                <a:gd name="T60" fmla="*/ 15 w 46"/>
                <a:gd name="T61" fmla="*/ 53 h 53"/>
                <a:gd name="T62" fmla="*/ 15 w 46"/>
                <a:gd name="T63" fmla="*/ 53 h 53"/>
                <a:gd name="T64" fmla="*/ 8 w 46"/>
                <a:gd name="T65" fmla="*/ 46 h 53"/>
                <a:gd name="T66" fmla="*/ 8 w 46"/>
                <a:gd name="T67" fmla="*/ 46 h 53"/>
                <a:gd name="T68" fmla="*/ 8 w 46"/>
                <a:gd name="T69" fmla="*/ 38 h 53"/>
                <a:gd name="T70" fmla="*/ 0 w 46"/>
                <a:gd name="T71" fmla="*/ 23 h 53"/>
                <a:gd name="T72" fmla="*/ 0 w 46"/>
                <a:gd name="T73" fmla="*/ 23 h 53"/>
                <a:gd name="T74" fmla="*/ 0 w 46"/>
                <a:gd name="T75" fmla="*/ 23 h 53"/>
                <a:gd name="T76" fmla="*/ 8 w 46"/>
                <a:gd name="T77" fmla="*/ 8 h 53"/>
                <a:gd name="T78" fmla="*/ 8 w 46"/>
                <a:gd name="T79" fmla="*/ 8 h 53"/>
                <a:gd name="T80" fmla="*/ 8 w 46"/>
                <a:gd name="T81" fmla="*/ 8 h 53"/>
                <a:gd name="T82" fmla="*/ 15 w 46"/>
                <a:gd name="T83" fmla="*/ 0 h 53"/>
                <a:gd name="T84" fmla="*/ 15 w 46"/>
                <a:gd name="T85" fmla="*/ 0 h 53"/>
                <a:gd name="T86" fmla="*/ 15 w 46"/>
                <a:gd name="T87" fmla="*/ 0 h 53"/>
                <a:gd name="T88" fmla="*/ 31 w 46"/>
                <a:gd name="T89" fmla="*/ 8 h 53"/>
                <a:gd name="T90" fmla="*/ 31 w 46"/>
                <a:gd name="T91" fmla="*/ 8 h 53"/>
                <a:gd name="T92" fmla="*/ 38 w 46"/>
                <a:gd name="T93" fmla="*/ 8 h 53"/>
                <a:gd name="T94" fmla="*/ 46 w 46"/>
                <a:gd name="T95" fmla="*/ 23 h 53"/>
                <a:gd name="T96" fmla="*/ 38 w 46"/>
                <a:gd name="T97" fmla="*/ 23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3"/>
                <a:gd name="T149" fmla="*/ 46 w 46"/>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3">
                  <a:moveTo>
                    <a:pt x="38" y="23"/>
                  </a:moveTo>
                  <a:lnTo>
                    <a:pt x="31" y="8"/>
                  </a:lnTo>
                  <a:lnTo>
                    <a:pt x="31" y="15"/>
                  </a:lnTo>
                  <a:lnTo>
                    <a:pt x="15" y="8"/>
                  </a:lnTo>
                  <a:lnTo>
                    <a:pt x="23" y="8"/>
                  </a:lnTo>
                  <a:lnTo>
                    <a:pt x="15" y="15"/>
                  </a:lnTo>
                  <a:lnTo>
                    <a:pt x="15" y="8"/>
                  </a:lnTo>
                  <a:lnTo>
                    <a:pt x="8" y="23"/>
                  </a:lnTo>
                  <a:lnTo>
                    <a:pt x="15" y="38"/>
                  </a:lnTo>
                  <a:lnTo>
                    <a:pt x="23" y="46"/>
                  </a:lnTo>
                  <a:lnTo>
                    <a:pt x="15" y="46"/>
                  </a:lnTo>
                  <a:lnTo>
                    <a:pt x="31" y="38"/>
                  </a:lnTo>
                  <a:lnTo>
                    <a:pt x="38" y="23"/>
                  </a:lnTo>
                  <a:lnTo>
                    <a:pt x="46" y="23"/>
                  </a:lnTo>
                  <a:lnTo>
                    <a:pt x="38" y="38"/>
                  </a:lnTo>
                  <a:lnTo>
                    <a:pt x="31" y="46"/>
                  </a:lnTo>
                  <a:lnTo>
                    <a:pt x="15" y="53"/>
                  </a:lnTo>
                  <a:lnTo>
                    <a:pt x="8" y="46"/>
                  </a:lnTo>
                  <a:lnTo>
                    <a:pt x="8" y="38"/>
                  </a:lnTo>
                  <a:lnTo>
                    <a:pt x="0" y="23"/>
                  </a:lnTo>
                  <a:lnTo>
                    <a:pt x="8" y="8"/>
                  </a:lnTo>
                  <a:lnTo>
                    <a:pt x="15" y="0"/>
                  </a:lnTo>
                  <a:lnTo>
                    <a:pt x="31" y="8"/>
                  </a:lnTo>
                  <a:lnTo>
                    <a:pt x="38" y="8"/>
                  </a:lnTo>
                  <a:lnTo>
                    <a:pt x="46" y="23"/>
                  </a:lnTo>
                  <a:lnTo>
                    <a:pt x="38"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55" name="Freeform 53"/>
            <p:cNvSpPr>
              <a:spLocks/>
            </p:cNvSpPr>
            <p:nvPr/>
          </p:nvSpPr>
          <p:spPr bwMode="auto">
            <a:xfrm>
              <a:off x="4196" y="3130"/>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56" name="Rectangle 54"/>
            <p:cNvSpPr>
              <a:spLocks noChangeArrowheads="1"/>
            </p:cNvSpPr>
            <p:nvPr/>
          </p:nvSpPr>
          <p:spPr bwMode="auto">
            <a:xfrm>
              <a:off x="3546" y="342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57" name="Rectangle 55"/>
            <p:cNvSpPr>
              <a:spLocks noChangeArrowheads="1"/>
            </p:cNvSpPr>
            <p:nvPr/>
          </p:nvSpPr>
          <p:spPr bwMode="auto">
            <a:xfrm>
              <a:off x="4816" y="342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58" name="Rectangle 56"/>
            <p:cNvSpPr>
              <a:spLocks noChangeArrowheads="1"/>
            </p:cNvSpPr>
            <p:nvPr/>
          </p:nvSpPr>
          <p:spPr bwMode="auto">
            <a:xfrm>
              <a:off x="3546" y="3428"/>
              <a:ext cx="1270"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59" name="Rectangle 57"/>
            <p:cNvSpPr>
              <a:spLocks noChangeArrowheads="1"/>
            </p:cNvSpPr>
            <p:nvPr/>
          </p:nvSpPr>
          <p:spPr bwMode="auto">
            <a:xfrm>
              <a:off x="4709" y="3428"/>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60" name="Rectangle 58"/>
            <p:cNvSpPr>
              <a:spLocks noChangeArrowheads="1"/>
            </p:cNvSpPr>
            <p:nvPr/>
          </p:nvSpPr>
          <p:spPr bwMode="auto">
            <a:xfrm>
              <a:off x="4709" y="3298"/>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61" name="Rectangle 59"/>
            <p:cNvSpPr>
              <a:spLocks noChangeArrowheads="1"/>
            </p:cNvSpPr>
            <p:nvPr/>
          </p:nvSpPr>
          <p:spPr bwMode="auto">
            <a:xfrm>
              <a:off x="4709" y="3298"/>
              <a:ext cx="8" cy="13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62" name="Freeform 60"/>
            <p:cNvSpPr>
              <a:spLocks/>
            </p:cNvSpPr>
            <p:nvPr/>
          </p:nvSpPr>
          <p:spPr bwMode="auto">
            <a:xfrm>
              <a:off x="4694" y="3252"/>
              <a:ext cx="45" cy="54"/>
            </a:xfrm>
            <a:custGeom>
              <a:avLst/>
              <a:gdLst>
                <a:gd name="T0" fmla="*/ 38 w 45"/>
                <a:gd name="T1" fmla="*/ 23 h 54"/>
                <a:gd name="T2" fmla="*/ 30 w 45"/>
                <a:gd name="T3" fmla="*/ 8 h 54"/>
                <a:gd name="T4" fmla="*/ 30 w 45"/>
                <a:gd name="T5" fmla="*/ 15 h 54"/>
                <a:gd name="T6" fmla="*/ 30 w 45"/>
                <a:gd name="T7" fmla="*/ 15 h 54"/>
                <a:gd name="T8" fmla="*/ 15 w 45"/>
                <a:gd name="T9" fmla="*/ 8 h 54"/>
                <a:gd name="T10" fmla="*/ 23 w 45"/>
                <a:gd name="T11" fmla="*/ 8 h 54"/>
                <a:gd name="T12" fmla="*/ 23 w 45"/>
                <a:gd name="T13" fmla="*/ 8 h 54"/>
                <a:gd name="T14" fmla="*/ 15 w 45"/>
                <a:gd name="T15" fmla="*/ 15 h 54"/>
                <a:gd name="T16" fmla="*/ 15 w 45"/>
                <a:gd name="T17" fmla="*/ 8 h 54"/>
                <a:gd name="T18" fmla="*/ 15 w 45"/>
                <a:gd name="T19" fmla="*/ 8 h 54"/>
                <a:gd name="T20" fmla="*/ 7 w 45"/>
                <a:gd name="T21" fmla="*/ 23 h 54"/>
                <a:gd name="T22" fmla="*/ 7 w 45"/>
                <a:gd name="T23" fmla="*/ 23 h 54"/>
                <a:gd name="T24" fmla="*/ 7 w 45"/>
                <a:gd name="T25" fmla="*/ 23 h 54"/>
                <a:gd name="T26" fmla="*/ 15 w 45"/>
                <a:gd name="T27" fmla="*/ 38 h 54"/>
                <a:gd name="T28" fmla="*/ 15 w 45"/>
                <a:gd name="T29" fmla="*/ 38 h 54"/>
                <a:gd name="T30" fmla="*/ 15 w 45"/>
                <a:gd name="T31" fmla="*/ 38 h 54"/>
                <a:gd name="T32" fmla="*/ 23 w 45"/>
                <a:gd name="T33" fmla="*/ 46 h 54"/>
                <a:gd name="T34" fmla="*/ 15 w 45"/>
                <a:gd name="T35" fmla="*/ 46 h 54"/>
                <a:gd name="T36" fmla="*/ 15 w 45"/>
                <a:gd name="T37" fmla="*/ 46 h 54"/>
                <a:gd name="T38" fmla="*/ 30 w 45"/>
                <a:gd name="T39" fmla="*/ 38 h 54"/>
                <a:gd name="T40" fmla="*/ 30 w 45"/>
                <a:gd name="T41" fmla="*/ 38 h 54"/>
                <a:gd name="T42" fmla="*/ 30 w 45"/>
                <a:gd name="T43" fmla="*/ 38 h 54"/>
                <a:gd name="T44" fmla="*/ 38 w 45"/>
                <a:gd name="T45" fmla="*/ 23 h 54"/>
                <a:gd name="T46" fmla="*/ 38 w 45"/>
                <a:gd name="T47" fmla="*/ 23 h 54"/>
                <a:gd name="T48" fmla="*/ 45 w 45"/>
                <a:gd name="T49" fmla="*/ 23 h 54"/>
                <a:gd name="T50" fmla="*/ 45 w 45"/>
                <a:gd name="T51" fmla="*/ 23 h 54"/>
                <a:gd name="T52" fmla="*/ 38 w 45"/>
                <a:gd name="T53" fmla="*/ 38 h 54"/>
                <a:gd name="T54" fmla="*/ 38 w 45"/>
                <a:gd name="T55" fmla="*/ 38 h 54"/>
                <a:gd name="T56" fmla="*/ 30 w 45"/>
                <a:gd name="T57" fmla="*/ 46 h 54"/>
                <a:gd name="T58" fmla="*/ 15 w 45"/>
                <a:gd name="T59" fmla="*/ 54 h 54"/>
                <a:gd name="T60" fmla="*/ 15 w 45"/>
                <a:gd name="T61" fmla="*/ 54 h 54"/>
                <a:gd name="T62" fmla="*/ 15 w 45"/>
                <a:gd name="T63" fmla="*/ 54 h 54"/>
                <a:gd name="T64" fmla="*/ 7 w 45"/>
                <a:gd name="T65" fmla="*/ 46 h 54"/>
                <a:gd name="T66" fmla="*/ 7 w 45"/>
                <a:gd name="T67" fmla="*/ 46 h 54"/>
                <a:gd name="T68" fmla="*/ 7 w 45"/>
                <a:gd name="T69" fmla="*/ 38 h 54"/>
                <a:gd name="T70" fmla="*/ 0 w 45"/>
                <a:gd name="T71" fmla="*/ 23 h 54"/>
                <a:gd name="T72" fmla="*/ 0 w 45"/>
                <a:gd name="T73" fmla="*/ 23 h 54"/>
                <a:gd name="T74" fmla="*/ 0 w 45"/>
                <a:gd name="T75" fmla="*/ 23 h 54"/>
                <a:gd name="T76" fmla="*/ 7 w 45"/>
                <a:gd name="T77" fmla="*/ 8 h 54"/>
                <a:gd name="T78" fmla="*/ 7 w 45"/>
                <a:gd name="T79" fmla="*/ 8 h 54"/>
                <a:gd name="T80" fmla="*/ 7 w 45"/>
                <a:gd name="T81" fmla="*/ 8 h 54"/>
                <a:gd name="T82" fmla="*/ 15 w 45"/>
                <a:gd name="T83" fmla="*/ 0 h 54"/>
                <a:gd name="T84" fmla="*/ 15 w 45"/>
                <a:gd name="T85" fmla="*/ 0 h 54"/>
                <a:gd name="T86" fmla="*/ 15 w 45"/>
                <a:gd name="T87" fmla="*/ 0 h 54"/>
                <a:gd name="T88" fmla="*/ 30 w 45"/>
                <a:gd name="T89" fmla="*/ 8 h 54"/>
                <a:gd name="T90" fmla="*/ 30 w 45"/>
                <a:gd name="T91" fmla="*/ 8 h 54"/>
                <a:gd name="T92" fmla="*/ 38 w 45"/>
                <a:gd name="T93" fmla="*/ 8 h 54"/>
                <a:gd name="T94" fmla="*/ 45 w 45"/>
                <a:gd name="T95" fmla="*/ 23 h 54"/>
                <a:gd name="T96" fmla="*/ 38 w 45"/>
                <a:gd name="T97" fmla="*/ 23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54"/>
                <a:gd name="T149" fmla="*/ 45 w 45"/>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54">
                  <a:moveTo>
                    <a:pt x="38" y="23"/>
                  </a:moveTo>
                  <a:lnTo>
                    <a:pt x="30" y="8"/>
                  </a:lnTo>
                  <a:lnTo>
                    <a:pt x="30" y="15"/>
                  </a:lnTo>
                  <a:lnTo>
                    <a:pt x="15" y="8"/>
                  </a:lnTo>
                  <a:lnTo>
                    <a:pt x="23" y="8"/>
                  </a:lnTo>
                  <a:lnTo>
                    <a:pt x="15" y="15"/>
                  </a:lnTo>
                  <a:lnTo>
                    <a:pt x="15" y="8"/>
                  </a:lnTo>
                  <a:lnTo>
                    <a:pt x="7" y="23"/>
                  </a:lnTo>
                  <a:lnTo>
                    <a:pt x="15" y="38"/>
                  </a:lnTo>
                  <a:lnTo>
                    <a:pt x="23" y="46"/>
                  </a:lnTo>
                  <a:lnTo>
                    <a:pt x="15" y="46"/>
                  </a:lnTo>
                  <a:lnTo>
                    <a:pt x="30" y="38"/>
                  </a:lnTo>
                  <a:lnTo>
                    <a:pt x="38" y="23"/>
                  </a:lnTo>
                  <a:lnTo>
                    <a:pt x="45" y="23"/>
                  </a:lnTo>
                  <a:lnTo>
                    <a:pt x="38" y="38"/>
                  </a:lnTo>
                  <a:lnTo>
                    <a:pt x="30" y="46"/>
                  </a:lnTo>
                  <a:lnTo>
                    <a:pt x="15" y="54"/>
                  </a:lnTo>
                  <a:lnTo>
                    <a:pt x="7" y="46"/>
                  </a:lnTo>
                  <a:lnTo>
                    <a:pt x="7" y="38"/>
                  </a:lnTo>
                  <a:lnTo>
                    <a:pt x="0" y="23"/>
                  </a:lnTo>
                  <a:lnTo>
                    <a:pt x="7" y="8"/>
                  </a:lnTo>
                  <a:lnTo>
                    <a:pt x="15" y="0"/>
                  </a:lnTo>
                  <a:lnTo>
                    <a:pt x="30" y="8"/>
                  </a:lnTo>
                  <a:lnTo>
                    <a:pt x="38" y="8"/>
                  </a:lnTo>
                  <a:lnTo>
                    <a:pt x="45" y="23"/>
                  </a:lnTo>
                  <a:lnTo>
                    <a:pt x="38"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3" name="Freeform 61"/>
            <p:cNvSpPr>
              <a:spLocks/>
            </p:cNvSpPr>
            <p:nvPr/>
          </p:nvSpPr>
          <p:spPr bwMode="auto">
            <a:xfrm>
              <a:off x="4732" y="3275"/>
              <a:ext cx="7" cy="1"/>
            </a:xfrm>
            <a:custGeom>
              <a:avLst/>
              <a:gdLst>
                <a:gd name="T0" fmla="*/ 0 w 7"/>
                <a:gd name="T1" fmla="*/ 0 h 1"/>
                <a:gd name="T2" fmla="*/ 0 w 7"/>
                <a:gd name="T3" fmla="*/ 0 h 1"/>
                <a:gd name="T4" fmla="*/ 0 w 7"/>
                <a:gd name="T5" fmla="*/ 0 h 1"/>
                <a:gd name="T6" fmla="*/ 7 w 7"/>
                <a:gd name="T7" fmla="*/ 0 h 1"/>
                <a:gd name="T8" fmla="*/ 7 w 7"/>
                <a:gd name="T9" fmla="*/ 0 h 1"/>
                <a:gd name="T10" fmla="*/ 7 w 7"/>
                <a:gd name="T11" fmla="*/ 0 h 1"/>
                <a:gd name="T12" fmla="*/ 0 w 7"/>
                <a:gd name="T13" fmla="*/ 0 h 1"/>
                <a:gd name="T14" fmla="*/ 0 60000 65536"/>
                <a:gd name="T15" fmla="*/ 0 60000 65536"/>
                <a:gd name="T16" fmla="*/ 0 60000 65536"/>
                <a:gd name="T17" fmla="*/ 0 60000 65536"/>
                <a:gd name="T18" fmla="*/ 0 60000 65536"/>
                <a:gd name="T19" fmla="*/ 0 60000 65536"/>
                <a:gd name="T20" fmla="*/ 0 60000 65536"/>
                <a:gd name="T21" fmla="*/ 0 w 7"/>
                <a:gd name="T22" fmla="*/ 0 h 1"/>
                <a:gd name="T23" fmla="*/ 7 w 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
                  <a:moveTo>
                    <a:pt x="0" y="0"/>
                  </a:moveTo>
                  <a:lnTo>
                    <a:pt x="0" y="0"/>
                  </a:lnTo>
                  <a:lnTo>
                    <a:pt x="7"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4" name="Rectangle 62"/>
            <p:cNvSpPr>
              <a:spLocks noChangeArrowheads="1"/>
            </p:cNvSpPr>
            <p:nvPr>
              <p:custDataLst>
                <p:tags r:id="rId6"/>
              </p:custDataLst>
            </p:nvPr>
          </p:nvSpPr>
          <p:spPr bwMode="auto">
            <a:xfrm>
              <a:off x="4747" y="3275"/>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i="1">
                  <a:solidFill>
                    <a:srgbClr val="000000"/>
                  </a:solidFill>
                  <a:latin typeface="Times New Roman" panose="02020603050405020304" pitchFamily="18" charset="0"/>
                </a:rPr>
                <a:t>D</a:t>
              </a:r>
              <a:endParaRPr lang="en-US" altLang="el-GR" sz="2400">
                <a:latin typeface="Arial" panose="020B0604020202020204" pitchFamily="34" charset="0"/>
              </a:endParaRPr>
            </a:p>
          </p:txBody>
        </p:sp>
        <p:sp>
          <p:nvSpPr>
            <p:cNvPr id="47165" name="Rectangle 63"/>
            <p:cNvSpPr>
              <a:spLocks noChangeArrowheads="1"/>
            </p:cNvSpPr>
            <p:nvPr/>
          </p:nvSpPr>
          <p:spPr bwMode="auto">
            <a:xfrm>
              <a:off x="3760" y="3428"/>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66" name="Rectangle 64"/>
            <p:cNvSpPr>
              <a:spLocks noChangeArrowheads="1"/>
            </p:cNvSpPr>
            <p:nvPr/>
          </p:nvSpPr>
          <p:spPr bwMode="auto">
            <a:xfrm>
              <a:off x="3760" y="3298"/>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67" name="Rectangle 65"/>
            <p:cNvSpPr>
              <a:spLocks noChangeArrowheads="1"/>
            </p:cNvSpPr>
            <p:nvPr/>
          </p:nvSpPr>
          <p:spPr bwMode="auto">
            <a:xfrm>
              <a:off x="3760" y="3298"/>
              <a:ext cx="8" cy="13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68" name="Freeform 66"/>
            <p:cNvSpPr>
              <a:spLocks/>
            </p:cNvSpPr>
            <p:nvPr/>
          </p:nvSpPr>
          <p:spPr bwMode="auto">
            <a:xfrm>
              <a:off x="3745" y="3252"/>
              <a:ext cx="46" cy="54"/>
            </a:xfrm>
            <a:custGeom>
              <a:avLst/>
              <a:gdLst>
                <a:gd name="T0" fmla="*/ 38 w 46"/>
                <a:gd name="T1" fmla="*/ 23 h 54"/>
                <a:gd name="T2" fmla="*/ 30 w 46"/>
                <a:gd name="T3" fmla="*/ 8 h 54"/>
                <a:gd name="T4" fmla="*/ 30 w 46"/>
                <a:gd name="T5" fmla="*/ 15 h 54"/>
                <a:gd name="T6" fmla="*/ 30 w 46"/>
                <a:gd name="T7" fmla="*/ 15 h 54"/>
                <a:gd name="T8" fmla="*/ 15 w 46"/>
                <a:gd name="T9" fmla="*/ 8 h 54"/>
                <a:gd name="T10" fmla="*/ 15 w 46"/>
                <a:gd name="T11" fmla="*/ 8 h 54"/>
                <a:gd name="T12" fmla="*/ 15 w 46"/>
                <a:gd name="T13" fmla="*/ 8 h 54"/>
                <a:gd name="T14" fmla="*/ 0 w 46"/>
                <a:gd name="T15" fmla="*/ 15 h 54"/>
                <a:gd name="T16" fmla="*/ 7 w 46"/>
                <a:gd name="T17" fmla="*/ 8 h 54"/>
                <a:gd name="T18" fmla="*/ 7 w 46"/>
                <a:gd name="T19" fmla="*/ 8 h 54"/>
                <a:gd name="T20" fmla="*/ 7 w 46"/>
                <a:gd name="T21" fmla="*/ 23 h 54"/>
                <a:gd name="T22" fmla="*/ 7 w 46"/>
                <a:gd name="T23" fmla="*/ 23 h 54"/>
                <a:gd name="T24" fmla="*/ 7 w 46"/>
                <a:gd name="T25" fmla="*/ 23 h 54"/>
                <a:gd name="T26" fmla="*/ 7 w 46"/>
                <a:gd name="T27" fmla="*/ 38 h 54"/>
                <a:gd name="T28" fmla="*/ 0 w 46"/>
                <a:gd name="T29" fmla="*/ 38 h 54"/>
                <a:gd name="T30" fmla="*/ 0 w 46"/>
                <a:gd name="T31" fmla="*/ 38 h 54"/>
                <a:gd name="T32" fmla="*/ 15 w 46"/>
                <a:gd name="T33" fmla="*/ 46 h 54"/>
                <a:gd name="T34" fmla="*/ 15 w 46"/>
                <a:gd name="T35" fmla="*/ 46 h 54"/>
                <a:gd name="T36" fmla="*/ 15 w 46"/>
                <a:gd name="T37" fmla="*/ 46 h 54"/>
                <a:gd name="T38" fmla="*/ 30 w 46"/>
                <a:gd name="T39" fmla="*/ 38 h 54"/>
                <a:gd name="T40" fmla="*/ 30 w 46"/>
                <a:gd name="T41" fmla="*/ 38 h 54"/>
                <a:gd name="T42" fmla="*/ 30 w 46"/>
                <a:gd name="T43" fmla="*/ 38 h 54"/>
                <a:gd name="T44" fmla="*/ 38 w 46"/>
                <a:gd name="T45" fmla="*/ 23 h 54"/>
                <a:gd name="T46" fmla="*/ 38 w 46"/>
                <a:gd name="T47" fmla="*/ 23 h 54"/>
                <a:gd name="T48" fmla="*/ 46 w 46"/>
                <a:gd name="T49" fmla="*/ 23 h 54"/>
                <a:gd name="T50" fmla="*/ 46 w 46"/>
                <a:gd name="T51" fmla="*/ 23 h 54"/>
                <a:gd name="T52" fmla="*/ 38 w 46"/>
                <a:gd name="T53" fmla="*/ 38 h 54"/>
                <a:gd name="T54" fmla="*/ 38 w 46"/>
                <a:gd name="T55" fmla="*/ 38 h 54"/>
                <a:gd name="T56" fmla="*/ 30 w 46"/>
                <a:gd name="T57" fmla="*/ 46 h 54"/>
                <a:gd name="T58" fmla="*/ 15 w 46"/>
                <a:gd name="T59" fmla="*/ 54 h 54"/>
                <a:gd name="T60" fmla="*/ 15 w 46"/>
                <a:gd name="T61" fmla="*/ 54 h 54"/>
                <a:gd name="T62" fmla="*/ 15 w 46"/>
                <a:gd name="T63" fmla="*/ 54 h 54"/>
                <a:gd name="T64" fmla="*/ 0 w 46"/>
                <a:gd name="T65" fmla="*/ 46 h 54"/>
                <a:gd name="T66" fmla="*/ 0 w 46"/>
                <a:gd name="T67" fmla="*/ 46 h 54"/>
                <a:gd name="T68" fmla="*/ 0 w 46"/>
                <a:gd name="T69" fmla="*/ 38 h 54"/>
                <a:gd name="T70" fmla="*/ 0 w 46"/>
                <a:gd name="T71" fmla="*/ 23 h 54"/>
                <a:gd name="T72" fmla="*/ 0 w 46"/>
                <a:gd name="T73" fmla="*/ 23 h 54"/>
                <a:gd name="T74" fmla="*/ 0 w 46"/>
                <a:gd name="T75" fmla="*/ 23 h 54"/>
                <a:gd name="T76" fmla="*/ 0 w 46"/>
                <a:gd name="T77" fmla="*/ 8 h 54"/>
                <a:gd name="T78" fmla="*/ 0 w 46"/>
                <a:gd name="T79" fmla="*/ 8 h 54"/>
                <a:gd name="T80" fmla="*/ 0 w 46"/>
                <a:gd name="T81" fmla="*/ 8 h 54"/>
                <a:gd name="T82" fmla="*/ 15 w 46"/>
                <a:gd name="T83" fmla="*/ 0 h 54"/>
                <a:gd name="T84" fmla="*/ 15 w 46"/>
                <a:gd name="T85" fmla="*/ 0 h 54"/>
                <a:gd name="T86" fmla="*/ 15 w 46"/>
                <a:gd name="T87" fmla="*/ 0 h 54"/>
                <a:gd name="T88" fmla="*/ 30 w 46"/>
                <a:gd name="T89" fmla="*/ 8 h 54"/>
                <a:gd name="T90" fmla="*/ 30 w 46"/>
                <a:gd name="T91" fmla="*/ 8 h 54"/>
                <a:gd name="T92" fmla="*/ 38 w 46"/>
                <a:gd name="T93" fmla="*/ 8 h 54"/>
                <a:gd name="T94" fmla="*/ 46 w 46"/>
                <a:gd name="T95" fmla="*/ 23 h 54"/>
                <a:gd name="T96" fmla="*/ 38 w 46"/>
                <a:gd name="T97" fmla="*/ 23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4"/>
                <a:gd name="T149" fmla="*/ 46 w 46"/>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4">
                  <a:moveTo>
                    <a:pt x="38" y="23"/>
                  </a:moveTo>
                  <a:lnTo>
                    <a:pt x="30" y="8"/>
                  </a:lnTo>
                  <a:lnTo>
                    <a:pt x="30" y="15"/>
                  </a:lnTo>
                  <a:lnTo>
                    <a:pt x="15" y="8"/>
                  </a:lnTo>
                  <a:lnTo>
                    <a:pt x="0" y="15"/>
                  </a:lnTo>
                  <a:lnTo>
                    <a:pt x="7" y="8"/>
                  </a:lnTo>
                  <a:lnTo>
                    <a:pt x="7" y="23"/>
                  </a:lnTo>
                  <a:lnTo>
                    <a:pt x="7" y="38"/>
                  </a:lnTo>
                  <a:lnTo>
                    <a:pt x="0" y="38"/>
                  </a:lnTo>
                  <a:lnTo>
                    <a:pt x="15" y="46"/>
                  </a:lnTo>
                  <a:lnTo>
                    <a:pt x="30" y="38"/>
                  </a:lnTo>
                  <a:lnTo>
                    <a:pt x="38" y="23"/>
                  </a:lnTo>
                  <a:lnTo>
                    <a:pt x="46" y="23"/>
                  </a:lnTo>
                  <a:lnTo>
                    <a:pt x="38" y="38"/>
                  </a:lnTo>
                  <a:lnTo>
                    <a:pt x="30" y="46"/>
                  </a:lnTo>
                  <a:lnTo>
                    <a:pt x="15" y="54"/>
                  </a:lnTo>
                  <a:lnTo>
                    <a:pt x="0" y="46"/>
                  </a:lnTo>
                  <a:lnTo>
                    <a:pt x="0" y="38"/>
                  </a:lnTo>
                  <a:lnTo>
                    <a:pt x="0" y="23"/>
                  </a:lnTo>
                  <a:lnTo>
                    <a:pt x="0" y="8"/>
                  </a:lnTo>
                  <a:lnTo>
                    <a:pt x="15" y="0"/>
                  </a:lnTo>
                  <a:lnTo>
                    <a:pt x="30" y="8"/>
                  </a:lnTo>
                  <a:lnTo>
                    <a:pt x="38" y="8"/>
                  </a:lnTo>
                  <a:lnTo>
                    <a:pt x="46" y="23"/>
                  </a:lnTo>
                  <a:lnTo>
                    <a:pt x="38"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9" name="Freeform 67"/>
            <p:cNvSpPr>
              <a:spLocks/>
            </p:cNvSpPr>
            <p:nvPr/>
          </p:nvSpPr>
          <p:spPr bwMode="auto">
            <a:xfrm>
              <a:off x="3783" y="3275"/>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0" name="Rectangle 68"/>
            <p:cNvSpPr>
              <a:spLocks noChangeArrowheads="1"/>
            </p:cNvSpPr>
            <p:nvPr/>
          </p:nvSpPr>
          <p:spPr bwMode="auto">
            <a:xfrm>
              <a:off x="3071" y="2931"/>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1" name="Rectangle 69"/>
            <p:cNvSpPr>
              <a:spLocks noChangeArrowheads="1"/>
            </p:cNvSpPr>
            <p:nvPr/>
          </p:nvSpPr>
          <p:spPr bwMode="auto">
            <a:xfrm>
              <a:off x="3071" y="3130"/>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2" name="Rectangle 70"/>
            <p:cNvSpPr>
              <a:spLocks noChangeArrowheads="1"/>
            </p:cNvSpPr>
            <p:nvPr/>
          </p:nvSpPr>
          <p:spPr bwMode="auto">
            <a:xfrm>
              <a:off x="3071" y="2931"/>
              <a:ext cx="8" cy="199"/>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3" name="Rectangle 71"/>
            <p:cNvSpPr>
              <a:spLocks noChangeArrowheads="1"/>
            </p:cNvSpPr>
            <p:nvPr/>
          </p:nvSpPr>
          <p:spPr bwMode="auto">
            <a:xfrm>
              <a:off x="3148" y="3099"/>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4" name="Rectangle 72"/>
            <p:cNvSpPr>
              <a:spLocks noChangeArrowheads="1"/>
            </p:cNvSpPr>
            <p:nvPr/>
          </p:nvSpPr>
          <p:spPr bwMode="auto">
            <a:xfrm>
              <a:off x="3071" y="3099"/>
              <a:ext cx="77"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5" name="Rectangle 73"/>
            <p:cNvSpPr>
              <a:spLocks noChangeArrowheads="1"/>
            </p:cNvSpPr>
            <p:nvPr/>
          </p:nvSpPr>
          <p:spPr bwMode="auto">
            <a:xfrm>
              <a:off x="3071" y="2962"/>
              <a:ext cx="8" cy="13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6" name="Rectangle 74"/>
            <p:cNvSpPr>
              <a:spLocks noChangeArrowheads="1"/>
            </p:cNvSpPr>
            <p:nvPr/>
          </p:nvSpPr>
          <p:spPr bwMode="auto">
            <a:xfrm>
              <a:off x="3148" y="2962"/>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7" name="Rectangle 75"/>
            <p:cNvSpPr>
              <a:spLocks noChangeArrowheads="1"/>
            </p:cNvSpPr>
            <p:nvPr/>
          </p:nvSpPr>
          <p:spPr bwMode="auto">
            <a:xfrm>
              <a:off x="3071" y="2962"/>
              <a:ext cx="77"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8" name="Rectangle 76"/>
            <p:cNvSpPr>
              <a:spLocks noChangeArrowheads="1"/>
            </p:cNvSpPr>
            <p:nvPr/>
          </p:nvSpPr>
          <p:spPr bwMode="auto">
            <a:xfrm>
              <a:off x="3148" y="2962"/>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79" name="Rectangle 77"/>
            <p:cNvSpPr>
              <a:spLocks noChangeArrowheads="1"/>
            </p:cNvSpPr>
            <p:nvPr/>
          </p:nvSpPr>
          <p:spPr bwMode="auto">
            <a:xfrm>
              <a:off x="3148" y="2893"/>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0" name="Rectangle 78"/>
            <p:cNvSpPr>
              <a:spLocks noChangeArrowheads="1"/>
            </p:cNvSpPr>
            <p:nvPr/>
          </p:nvSpPr>
          <p:spPr bwMode="auto">
            <a:xfrm>
              <a:off x="3148" y="2893"/>
              <a:ext cx="7" cy="69"/>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1" name="Rectangle 79"/>
            <p:cNvSpPr>
              <a:spLocks noChangeArrowheads="1"/>
            </p:cNvSpPr>
            <p:nvPr/>
          </p:nvSpPr>
          <p:spPr bwMode="auto">
            <a:xfrm>
              <a:off x="3148" y="3099"/>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2" name="Rectangle 80"/>
            <p:cNvSpPr>
              <a:spLocks noChangeArrowheads="1"/>
            </p:cNvSpPr>
            <p:nvPr/>
          </p:nvSpPr>
          <p:spPr bwMode="auto">
            <a:xfrm>
              <a:off x="3148" y="3160"/>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3" name="Rectangle 81"/>
            <p:cNvSpPr>
              <a:spLocks noChangeArrowheads="1"/>
            </p:cNvSpPr>
            <p:nvPr/>
          </p:nvSpPr>
          <p:spPr bwMode="auto">
            <a:xfrm>
              <a:off x="3148" y="3099"/>
              <a:ext cx="7" cy="6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4" name="Rectangle 82"/>
            <p:cNvSpPr>
              <a:spLocks noChangeArrowheads="1"/>
            </p:cNvSpPr>
            <p:nvPr/>
          </p:nvSpPr>
          <p:spPr bwMode="auto">
            <a:xfrm>
              <a:off x="3025" y="2962"/>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5" name="Rectangle 83"/>
            <p:cNvSpPr>
              <a:spLocks noChangeArrowheads="1"/>
            </p:cNvSpPr>
            <p:nvPr/>
          </p:nvSpPr>
          <p:spPr bwMode="auto">
            <a:xfrm>
              <a:off x="3025" y="3099"/>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6" name="Rectangle 84"/>
            <p:cNvSpPr>
              <a:spLocks noChangeArrowheads="1"/>
            </p:cNvSpPr>
            <p:nvPr/>
          </p:nvSpPr>
          <p:spPr bwMode="auto">
            <a:xfrm>
              <a:off x="3025" y="2962"/>
              <a:ext cx="8" cy="13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7" name="Rectangle 85"/>
            <p:cNvSpPr>
              <a:spLocks noChangeArrowheads="1"/>
            </p:cNvSpPr>
            <p:nvPr/>
          </p:nvSpPr>
          <p:spPr bwMode="auto">
            <a:xfrm>
              <a:off x="2964" y="303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8" name="Rectangle 86"/>
            <p:cNvSpPr>
              <a:spLocks noChangeArrowheads="1"/>
            </p:cNvSpPr>
            <p:nvPr/>
          </p:nvSpPr>
          <p:spPr bwMode="auto">
            <a:xfrm>
              <a:off x="3025" y="303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89" name="Rectangle 87"/>
            <p:cNvSpPr>
              <a:spLocks noChangeArrowheads="1"/>
            </p:cNvSpPr>
            <p:nvPr/>
          </p:nvSpPr>
          <p:spPr bwMode="auto">
            <a:xfrm>
              <a:off x="2964" y="3038"/>
              <a:ext cx="6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0" name="Rectangle 88"/>
            <p:cNvSpPr>
              <a:spLocks noChangeArrowheads="1"/>
            </p:cNvSpPr>
            <p:nvPr/>
          </p:nvSpPr>
          <p:spPr bwMode="auto">
            <a:xfrm>
              <a:off x="3071" y="2557"/>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1" name="Rectangle 89"/>
            <p:cNvSpPr>
              <a:spLocks noChangeArrowheads="1"/>
            </p:cNvSpPr>
            <p:nvPr/>
          </p:nvSpPr>
          <p:spPr bwMode="auto">
            <a:xfrm>
              <a:off x="3071" y="2755"/>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2" name="Rectangle 90"/>
            <p:cNvSpPr>
              <a:spLocks noChangeArrowheads="1"/>
            </p:cNvSpPr>
            <p:nvPr/>
          </p:nvSpPr>
          <p:spPr bwMode="auto">
            <a:xfrm>
              <a:off x="3071" y="2557"/>
              <a:ext cx="8" cy="19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3" name="Rectangle 91"/>
            <p:cNvSpPr>
              <a:spLocks noChangeArrowheads="1"/>
            </p:cNvSpPr>
            <p:nvPr/>
          </p:nvSpPr>
          <p:spPr bwMode="auto">
            <a:xfrm>
              <a:off x="3148" y="2725"/>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4" name="Rectangle 92"/>
            <p:cNvSpPr>
              <a:spLocks noChangeArrowheads="1"/>
            </p:cNvSpPr>
            <p:nvPr/>
          </p:nvSpPr>
          <p:spPr bwMode="auto">
            <a:xfrm>
              <a:off x="3071" y="2725"/>
              <a:ext cx="77"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5" name="Rectangle 93"/>
            <p:cNvSpPr>
              <a:spLocks noChangeArrowheads="1"/>
            </p:cNvSpPr>
            <p:nvPr/>
          </p:nvSpPr>
          <p:spPr bwMode="auto">
            <a:xfrm>
              <a:off x="3071" y="2587"/>
              <a:ext cx="8" cy="1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6" name="Rectangle 94"/>
            <p:cNvSpPr>
              <a:spLocks noChangeArrowheads="1"/>
            </p:cNvSpPr>
            <p:nvPr/>
          </p:nvSpPr>
          <p:spPr bwMode="auto">
            <a:xfrm>
              <a:off x="3148" y="258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7" name="Rectangle 95"/>
            <p:cNvSpPr>
              <a:spLocks noChangeArrowheads="1"/>
            </p:cNvSpPr>
            <p:nvPr/>
          </p:nvSpPr>
          <p:spPr bwMode="auto">
            <a:xfrm>
              <a:off x="3071" y="2587"/>
              <a:ext cx="77"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8" name="Rectangle 96"/>
            <p:cNvSpPr>
              <a:spLocks noChangeArrowheads="1"/>
            </p:cNvSpPr>
            <p:nvPr/>
          </p:nvSpPr>
          <p:spPr bwMode="auto">
            <a:xfrm>
              <a:off x="3148" y="2587"/>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199" name="Rectangle 97"/>
            <p:cNvSpPr>
              <a:spLocks noChangeArrowheads="1"/>
            </p:cNvSpPr>
            <p:nvPr/>
          </p:nvSpPr>
          <p:spPr bwMode="auto">
            <a:xfrm>
              <a:off x="3148" y="2518"/>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0" name="Rectangle 98"/>
            <p:cNvSpPr>
              <a:spLocks noChangeArrowheads="1"/>
            </p:cNvSpPr>
            <p:nvPr/>
          </p:nvSpPr>
          <p:spPr bwMode="auto">
            <a:xfrm>
              <a:off x="3148" y="2518"/>
              <a:ext cx="7" cy="69"/>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1" name="Rectangle 99"/>
            <p:cNvSpPr>
              <a:spLocks noChangeArrowheads="1"/>
            </p:cNvSpPr>
            <p:nvPr/>
          </p:nvSpPr>
          <p:spPr bwMode="auto">
            <a:xfrm>
              <a:off x="3148" y="2725"/>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2" name="Rectangle 100"/>
            <p:cNvSpPr>
              <a:spLocks noChangeArrowheads="1"/>
            </p:cNvSpPr>
            <p:nvPr/>
          </p:nvSpPr>
          <p:spPr bwMode="auto">
            <a:xfrm>
              <a:off x="3148" y="2786"/>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3" name="Rectangle 101"/>
            <p:cNvSpPr>
              <a:spLocks noChangeArrowheads="1"/>
            </p:cNvSpPr>
            <p:nvPr/>
          </p:nvSpPr>
          <p:spPr bwMode="auto">
            <a:xfrm>
              <a:off x="3148" y="2725"/>
              <a:ext cx="7" cy="6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4" name="Rectangle 102"/>
            <p:cNvSpPr>
              <a:spLocks noChangeArrowheads="1"/>
            </p:cNvSpPr>
            <p:nvPr/>
          </p:nvSpPr>
          <p:spPr bwMode="auto">
            <a:xfrm>
              <a:off x="3025" y="2587"/>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5" name="Rectangle 103"/>
            <p:cNvSpPr>
              <a:spLocks noChangeArrowheads="1"/>
            </p:cNvSpPr>
            <p:nvPr/>
          </p:nvSpPr>
          <p:spPr bwMode="auto">
            <a:xfrm>
              <a:off x="3025" y="2725"/>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6" name="Rectangle 104"/>
            <p:cNvSpPr>
              <a:spLocks noChangeArrowheads="1"/>
            </p:cNvSpPr>
            <p:nvPr/>
          </p:nvSpPr>
          <p:spPr bwMode="auto">
            <a:xfrm>
              <a:off x="3025" y="2587"/>
              <a:ext cx="8" cy="1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07" name="Freeform 105"/>
            <p:cNvSpPr>
              <a:spLocks/>
            </p:cNvSpPr>
            <p:nvPr/>
          </p:nvSpPr>
          <p:spPr bwMode="auto">
            <a:xfrm>
              <a:off x="2979" y="2633"/>
              <a:ext cx="54" cy="54"/>
            </a:xfrm>
            <a:custGeom>
              <a:avLst/>
              <a:gdLst>
                <a:gd name="T0" fmla="*/ 46 w 54"/>
                <a:gd name="T1" fmla="*/ 23 h 54"/>
                <a:gd name="T2" fmla="*/ 39 w 54"/>
                <a:gd name="T3" fmla="*/ 8 h 54"/>
                <a:gd name="T4" fmla="*/ 39 w 54"/>
                <a:gd name="T5" fmla="*/ 15 h 54"/>
                <a:gd name="T6" fmla="*/ 39 w 54"/>
                <a:gd name="T7" fmla="*/ 15 h 54"/>
                <a:gd name="T8" fmla="*/ 23 w 54"/>
                <a:gd name="T9" fmla="*/ 8 h 54"/>
                <a:gd name="T10" fmla="*/ 23 w 54"/>
                <a:gd name="T11" fmla="*/ 8 h 54"/>
                <a:gd name="T12" fmla="*/ 23 w 54"/>
                <a:gd name="T13" fmla="*/ 8 h 54"/>
                <a:gd name="T14" fmla="*/ 8 w 54"/>
                <a:gd name="T15" fmla="*/ 15 h 54"/>
                <a:gd name="T16" fmla="*/ 16 w 54"/>
                <a:gd name="T17" fmla="*/ 8 h 54"/>
                <a:gd name="T18" fmla="*/ 16 w 54"/>
                <a:gd name="T19" fmla="*/ 8 h 54"/>
                <a:gd name="T20" fmla="*/ 8 w 54"/>
                <a:gd name="T21" fmla="*/ 23 h 54"/>
                <a:gd name="T22" fmla="*/ 8 w 54"/>
                <a:gd name="T23" fmla="*/ 23 h 54"/>
                <a:gd name="T24" fmla="*/ 8 w 54"/>
                <a:gd name="T25" fmla="*/ 23 h 54"/>
                <a:gd name="T26" fmla="*/ 16 w 54"/>
                <a:gd name="T27" fmla="*/ 38 h 54"/>
                <a:gd name="T28" fmla="*/ 8 w 54"/>
                <a:gd name="T29" fmla="*/ 38 h 54"/>
                <a:gd name="T30" fmla="*/ 8 w 54"/>
                <a:gd name="T31" fmla="*/ 38 h 54"/>
                <a:gd name="T32" fmla="*/ 23 w 54"/>
                <a:gd name="T33" fmla="*/ 46 h 54"/>
                <a:gd name="T34" fmla="*/ 23 w 54"/>
                <a:gd name="T35" fmla="*/ 46 h 54"/>
                <a:gd name="T36" fmla="*/ 23 w 54"/>
                <a:gd name="T37" fmla="*/ 46 h 54"/>
                <a:gd name="T38" fmla="*/ 39 w 54"/>
                <a:gd name="T39" fmla="*/ 38 h 54"/>
                <a:gd name="T40" fmla="*/ 39 w 54"/>
                <a:gd name="T41" fmla="*/ 38 h 54"/>
                <a:gd name="T42" fmla="*/ 39 w 54"/>
                <a:gd name="T43" fmla="*/ 38 h 54"/>
                <a:gd name="T44" fmla="*/ 46 w 54"/>
                <a:gd name="T45" fmla="*/ 23 h 54"/>
                <a:gd name="T46" fmla="*/ 46 w 54"/>
                <a:gd name="T47" fmla="*/ 23 h 54"/>
                <a:gd name="T48" fmla="*/ 54 w 54"/>
                <a:gd name="T49" fmla="*/ 23 h 54"/>
                <a:gd name="T50" fmla="*/ 54 w 54"/>
                <a:gd name="T51" fmla="*/ 23 h 54"/>
                <a:gd name="T52" fmla="*/ 46 w 54"/>
                <a:gd name="T53" fmla="*/ 38 h 54"/>
                <a:gd name="T54" fmla="*/ 46 w 54"/>
                <a:gd name="T55" fmla="*/ 38 h 54"/>
                <a:gd name="T56" fmla="*/ 39 w 54"/>
                <a:gd name="T57" fmla="*/ 46 h 54"/>
                <a:gd name="T58" fmla="*/ 23 w 54"/>
                <a:gd name="T59" fmla="*/ 54 h 54"/>
                <a:gd name="T60" fmla="*/ 23 w 54"/>
                <a:gd name="T61" fmla="*/ 54 h 54"/>
                <a:gd name="T62" fmla="*/ 23 w 54"/>
                <a:gd name="T63" fmla="*/ 54 h 54"/>
                <a:gd name="T64" fmla="*/ 8 w 54"/>
                <a:gd name="T65" fmla="*/ 46 h 54"/>
                <a:gd name="T66" fmla="*/ 8 w 54"/>
                <a:gd name="T67" fmla="*/ 46 h 54"/>
                <a:gd name="T68" fmla="*/ 8 w 54"/>
                <a:gd name="T69" fmla="*/ 38 h 54"/>
                <a:gd name="T70" fmla="*/ 0 w 54"/>
                <a:gd name="T71" fmla="*/ 23 h 54"/>
                <a:gd name="T72" fmla="*/ 0 w 54"/>
                <a:gd name="T73" fmla="*/ 23 h 54"/>
                <a:gd name="T74" fmla="*/ 0 w 54"/>
                <a:gd name="T75" fmla="*/ 23 h 54"/>
                <a:gd name="T76" fmla="*/ 8 w 54"/>
                <a:gd name="T77" fmla="*/ 8 h 54"/>
                <a:gd name="T78" fmla="*/ 8 w 54"/>
                <a:gd name="T79" fmla="*/ 8 h 54"/>
                <a:gd name="T80" fmla="*/ 8 w 54"/>
                <a:gd name="T81" fmla="*/ 8 h 54"/>
                <a:gd name="T82" fmla="*/ 23 w 54"/>
                <a:gd name="T83" fmla="*/ 0 h 54"/>
                <a:gd name="T84" fmla="*/ 23 w 54"/>
                <a:gd name="T85" fmla="*/ 0 h 54"/>
                <a:gd name="T86" fmla="*/ 23 w 54"/>
                <a:gd name="T87" fmla="*/ 0 h 54"/>
                <a:gd name="T88" fmla="*/ 39 w 54"/>
                <a:gd name="T89" fmla="*/ 8 h 54"/>
                <a:gd name="T90" fmla="*/ 39 w 54"/>
                <a:gd name="T91" fmla="*/ 8 h 54"/>
                <a:gd name="T92" fmla="*/ 46 w 54"/>
                <a:gd name="T93" fmla="*/ 8 h 54"/>
                <a:gd name="T94" fmla="*/ 54 w 54"/>
                <a:gd name="T95" fmla="*/ 23 h 54"/>
                <a:gd name="T96" fmla="*/ 46 w 54"/>
                <a:gd name="T97" fmla="*/ 23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54"/>
                <a:gd name="T149" fmla="*/ 54 w 54"/>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54">
                  <a:moveTo>
                    <a:pt x="46" y="23"/>
                  </a:moveTo>
                  <a:lnTo>
                    <a:pt x="39" y="8"/>
                  </a:lnTo>
                  <a:lnTo>
                    <a:pt x="39" y="15"/>
                  </a:lnTo>
                  <a:lnTo>
                    <a:pt x="23" y="8"/>
                  </a:lnTo>
                  <a:lnTo>
                    <a:pt x="8" y="15"/>
                  </a:lnTo>
                  <a:lnTo>
                    <a:pt x="16" y="8"/>
                  </a:lnTo>
                  <a:lnTo>
                    <a:pt x="8" y="23"/>
                  </a:lnTo>
                  <a:lnTo>
                    <a:pt x="16" y="38"/>
                  </a:lnTo>
                  <a:lnTo>
                    <a:pt x="8" y="38"/>
                  </a:lnTo>
                  <a:lnTo>
                    <a:pt x="23" y="46"/>
                  </a:lnTo>
                  <a:lnTo>
                    <a:pt x="39" y="38"/>
                  </a:lnTo>
                  <a:lnTo>
                    <a:pt x="46" y="23"/>
                  </a:lnTo>
                  <a:lnTo>
                    <a:pt x="54" y="23"/>
                  </a:lnTo>
                  <a:lnTo>
                    <a:pt x="46" y="38"/>
                  </a:lnTo>
                  <a:lnTo>
                    <a:pt x="39" y="46"/>
                  </a:lnTo>
                  <a:lnTo>
                    <a:pt x="23" y="54"/>
                  </a:lnTo>
                  <a:lnTo>
                    <a:pt x="8" y="46"/>
                  </a:lnTo>
                  <a:lnTo>
                    <a:pt x="8" y="38"/>
                  </a:lnTo>
                  <a:lnTo>
                    <a:pt x="0" y="23"/>
                  </a:lnTo>
                  <a:lnTo>
                    <a:pt x="8" y="8"/>
                  </a:lnTo>
                  <a:lnTo>
                    <a:pt x="23" y="0"/>
                  </a:lnTo>
                  <a:lnTo>
                    <a:pt x="39" y="8"/>
                  </a:lnTo>
                  <a:lnTo>
                    <a:pt x="46" y="8"/>
                  </a:lnTo>
                  <a:lnTo>
                    <a:pt x="54" y="23"/>
                  </a:lnTo>
                  <a:lnTo>
                    <a:pt x="46"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8" name="Freeform 106"/>
            <p:cNvSpPr>
              <a:spLocks/>
            </p:cNvSpPr>
            <p:nvPr/>
          </p:nvSpPr>
          <p:spPr bwMode="auto">
            <a:xfrm>
              <a:off x="3025" y="2656"/>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9" name="Rectangle 107"/>
            <p:cNvSpPr>
              <a:spLocks noChangeArrowheads="1"/>
            </p:cNvSpPr>
            <p:nvPr/>
          </p:nvSpPr>
          <p:spPr bwMode="auto">
            <a:xfrm>
              <a:off x="2934" y="2656"/>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0" name="Rectangle 108"/>
            <p:cNvSpPr>
              <a:spLocks noChangeArrowheads="1"/>
            </p:cNvSpPr>
            <p:nvPr/>
          </p:nvSpPr>
          <p:spPr bwMode="auto">
            <a:xfrm>
              <a:off x="2979" y="2656"/>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1" name="Rectangle 109"/>
            <p:cNvSpPr>
              <a:spLocks noChangeArrowheads="1"/>
            </p:cNvSpPr>
            <p:nvPr/>
          </p:nvSpPr>
          <p:spPr bwMode="auto">
            <a:xfrm>
              <a:off x="2934" y="2656"/>
              <a:ext cx="45"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2" name="Rectangle 110"/>
            <p:cNvSpPr>
              <a:spLocks noChangeArrowheads="1"/>
            </p:cNvSpPr>
            <p:nvPr/>
          </p:nvSpPr>
          <p:spPr bwMode="auto">
            <a:xfrm>
              <a:off x="3331" y="3000"/>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3" name="Rectangle 111"/>
            <p:cNvSpPr>
              <a:spLocks noChangeArrowheads="1"/>
            </p:cNvSpPr>
            <p:nvPr/>
          </p:nvSpPr>
          <p:spPr bwMode="auto">
            <a:xfrm>
              <a:off x="3331" y="2931"/>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4" name="Rectangle 112"/>
            <p:cNvSpPr>
              <a:spLocks noChangeArrowheads="1"/>
            </p:cNvSpPr>
            <p:nvPr/>
          </p:nvSpPr>
          <p:spPr bwMode="auto">
            <a:xfrm>
              <a:off x="3331" y="2931"/>
              <a:ext cx="8" cy="69"/>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5" name="Rectangle 113"/>
            <p:cNvSpPr>
              <a:spLocks noChangeArrowheads="1"/>
            </p:cNvSpPr>
            <p:nvPr/>
          </p:nvSpPr>
          <p:spPr bwMode="auto">
            <a:xfrm>
              <a:off x="3263" y="2931"/>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6" name="Rectangle 114"/>
            <p:cNvSpPr>
              <a:spLocks noChangeArrowheads="1"/>
            </p:cNvSpPr>
            <p:nvPr/>
          </p:nvSpPr>
          <p:spPr bwMode="auto">
            <a:xfrm>
              <a:off x="3400" y="2931"/>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7" name="Rectangle 115"/>
            <p:cNvSpPr>
              <a:spLocks noChangeArrowheads="1"/>
            </p:cNvSpPr>
            <p:nvPr/>
          </p:nvSpPr>
          <p:spPr bwMode="auto">
            <a:xfrm>
              <a:off x="3263" y="2931"/>
              <a:ext cx="137"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8" name="Rectangle 116"/>
            <p:cNvSpPr>
              <a:spLocks noChangeArrowheads="1"/>
            </p:cNvSpPr>
            <p:nvPr/>
          </p:nvSpPr>
          <p:spPr bwMode="auto">
            <a:xfrm>
              <a:off x="3331" y="2847"/>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19" name="Rectangle 117"/>
            <p:cNvSpPr>
              <a:spLocks noChangeArrowheads="1"/>
            </p:cNvSpPr>
            <p:nvPr/>
          </p:nvSpPr>
          <p:spPr bwMode="auto">
            <a:xfrm>
              <a:off x="3331" y="2916"/>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20" name="Rectangle 118"/>
            <p:cNvSpPr>
              <a:spLocks noChangeArrowheads="1"/>
            </p:cNvSpPr>
            <p:nvPr/>
          </p:nvSpPr>
          <p:spPr bwMode="auto">
            <a:xfrm>
              <a:off x="3331" y="2847"/>
              <a:ext cx="8" cy="69"/>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21" name="Rectangle 119"/>
            <p:cNvSpPr>
              <a:spLocks noChangeArrowheads="1"/>
            </p:cNvSpPr>
            <p:nvPr/>
          </p:nvSpPr>
          <p:spPr bwMode="auto">
            <a:xfrm>
              <a:off x="3263" y="2916"/>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22" name="Rectangle 120"/>
            <p:cNvSpPr>
              <a:spLocks noChangeArrowheads="1"/>
            </p:cNvSpPr>
            <p:nvPr/>
          </p:nvSpPr>
          <p:spPr bwMode="auto">
            <a:xfrm>
              <a:off x="3400" y="2916"/>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23" name="Rectangle 121"/>
            <p:cNvSpPr>
              <a:spLocks noChangeArrowheads="1"/>
            </p:cNvSpPr>
            <p:nvPr/>
          </p:nvSpPr>
          <p:spPr bwMode="auto">
            <a:xfrm>
              <a:off x="3263" y="2916"/>
              <a:ext cx="137"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24" name="Freeform 122"/>
            <p:cNvSpPr>
              <a:spLocks/>
            </p:cNvSpPr>
            <p:nvPr/>
          </p:nvSpPr>
          <p:spPr bwMode="auto">
            <a:xfrm>
              <a:off x="3178" y="3206"/>
              <a:ext cx="8" cy="8"/>
            </a:xfrm>
            <a:custGeom>
              <a:avLst/>
              <a:gdLst>
                <a:gd name="T0" fmla="*/ 8 w 8"/>
                <a:gd name="T1" fmla="*/ 8 h 8"/>
                <a:gd name="T2" fmla="*/ 8 w 8"/>
                <a:gd name="T3" fmla="*/ 0 h 8"/>
                <a:gd name="T4" fmla="*/ 8 w 8"/>
                <a:gd name="T5" fmla="*/ 0 h 8"/>
                <a:gd name="T6" fmla="*/ 0 w 8"/>
                <a:gd name="T7" fmla="*/ 0 h 8"/>
                <a:gd name="T8" fmla="*/ 0 w 8"/>
                <a:gd name="T9" fmla="*/ 8 h 8"/>
                <a:gd name="T10" fmla="*/ 0 w 8"/>
                <a:gd name="T11" fmla="*/ 8 h 8"/>
                <a:gd name="T12" fmla="*/ 8 w 8"/>
                <a:gd name="T13" fmla="*/ 8 h 8"/>
                <a:gd name="T14" fmla="*/ 8 w 8"/>
                <a:gd name="T15" fmla="*/ 8 h 8"/>
                <a:gd name="T16" fmla="*/ 8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8"/>
                  </a:moveTo>
                  <a:lnTo>
                    <a:pt x="8" y="0"/>
                  </a:lnTo>
                  <a:lnTo>
                    <a:pt x="0" y="0"/>
                  </a:lnTo>
                  <a:lnTo>
                    <a:pt x="0" y="8"/>
                  </a:lnTo>
                  <a:lnTo>
                    <a:pt x="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5" name="Freeform 123"/>
            <p:cNvSpPr>
              <a:spLocks/>
            </p:cNvSpPr>
            <p:nvPr/>
          </p:nvSpPr>
          <p:spPr bwMode="auto">
            <a:xfrm>
              <a:off x="3110" y="3206"/>
              <a:ext cx="7" cy="8"/>
            </a:xfrm>
            <a:custGeom>
              <a:avLst/>
              <a:gdLst>
                <a:gd name="T0" fmla="*/ 7 w 7"/>
                <a:gd name="T1" fmla="*/ 8 h 8"/>
                <a:gd name="T2" fmla="*/ 7 w 7"/>
                <a:gd name="T3" fmla="*/ 0 h 8"/>
                <a:gd name="T4" fmla="*/ 7 w 7"/>
                <a:gd name="T5" fmla="*/ 0 h 8"/>
                <a:gd name="T6" fmla="*/ 0 w 7"/>
                <a:gd name="T7" fmla="*/ 0 h 8"/>
                <a:gd name="T8" fmla="*/ 0 w 7"/>
                <a:gd name="T9" fmla="*/ 8 h 8"/>
                <a:gd name="T10" fmla="*/ 0 w 7"/>
                <a:gd name="T11" fmla="*/ 8 h 8"/>
                <a:gd name="T12" fmla="*/ 7 w 7"/>
                <a:gd name="T13" fmla="*/ 8 h 8"/>
                <a:gd name="T14" fmla="*/ 7 w 7"/>
                <a:gd name="T15" fmla="*/ 8 h 8"/>
                <a:gd name="T16" fmla="*/ 7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8"/>
                  </a:moveTo>
                  <a:lnTo>
                    <a:pt x="7" y="0"/>
                  </a:lnTo>
                  <a:lnTo>
                    <a:pt x="0" y="0"/>
                  </a:lnTo>
                  <a:lnTo>
                    <a:pt x="0" y="8"/>
                  </a:lnTo>
                  <a:lnTo>
                    <a:pt x="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6" name="Rectangle 124"/>
            <p:cNvSpPr>
              <a:spLocks noChangeArrowheads="1"/>
            </p:cNvSpPr>
            <p:nvPr/>
          </p:nvSpPr>
          <p:spPr bwMode="auto">
            <a:xfrm>
              <a:off x="3110" y="3206"/>
              <a:ext cx="68"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27" name="Freeform 125"/>
            <p:cNvSpPr>
              <a:spLocks/>
            </p:cNvSpPr>
            <p:nvPr/>
          </p:nvSpPr>
          <p:spPr bwMode="auto">
            <a:xfrm>
              <a:off x="3217" y="3183"/>
              <a:ext cx="7" cy="8"/>
            </a:xfrm>
            <a:custGeom>
              <a:avLst/>
              <a:gdLst>
                <a:gd name="T0" fmla="*/ 7 w 7"/>
                <a:gd name="T1" fmla="*/ 8 h 8"/>
                <a:gd name="T2" fmla="*/ 7 w 7"/>
                <a:gd name="T3" fmla="*/ 0 h 8"/>
                <a:gd name="T4" fmla="*/ 7 w 7"/>
                <a:gd name="T5" fmla="*/ 0 h 8"/>
                <a:gd name="T6" fmla="*/ 0 w 7"/>
                <a:gd name="T7" fmla="*/ 0 h 8"/>
                <a:gd name="T8" fmla="*/ 0 w 7"/>
                <a:gd name="T9" fmla="*/ 8 h 8"/>
                <a:gd name="T10" fmla="*/ 0 w 7"/>
                <a:gd name="T11" fmla="*/ 8 h 8"/>
                <a:gd name="T12" fmla="*/ 7 w 7"/>
                <a:gd name="T13" fmla="*/ 8 h 8"/>
                <a:gd name="T14" fmla="*/ 7 w 7"/>
                <a:gd name="T15" fmla="*/ 8 h 8"/>
                <a:gd name="T16" fmla="*/ 7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8"/>
                  </a:moveTo>
                  <a:lnTo>
                    <a:pt x="7" y="0"/>
                  </a:lnTo>
                  <a:lnTo>
                    <a:pt x="0" y="0"/>
                  </a:lnTo>
                  <a:lnTo>
                    <a:pt x="0" y="8"/>
                  </a:lnTo>
                  <a:lnTo>
                    <a:pt x="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8" name="Freeform 126"/>
            <p:cNvSpPr>
              <a:spLocks/>
            </p:cNvSpPr>
            <p:nvPr/>
          </p:nvSpPr>
          <p:spPr bwMode="auto">
            <a:xfrm>
              <a:off x="3079" y="3183"/>
              <a:ext cx="8" cy="8"/>
            </a:xfrm>
            <a:custGeom>
              <a:avLst/>
              <a:gdLst>
                <a:gd name="T0" fmla="*/ 8 w 8"/>
                <a:gd name="T1" fmla="*/ 8 h 8"/>
                <a:gd name="T2" fmla="*/ 8 w 8"/>
                <a:gd name="T3" fmla="*/ 0 h 8"/>
                <a:gd name="T4" fmla="*/ 8 w 8"/>
                <a:gd name="T5" fmla="*/ 0 h 8"/>
                <a:gd name="T6" fmla="*/ 0 w 8"/>
                <a:gd name="T7" fmla="*/ 0 h 8"/>
                <a:gd name="T8" fmla="*/ 0 w 8"/>
                <a:gd name="T9" fmla="*/ 8 h 8"/>
                <a:gd name="T10" fmla="*/ 0 w 8"/>
                <a:gd name="T11" fmla="*/ 8 h 8"/>
                <a:gd name="T12" fmla="*/ 8 w 8"/>
                <a:gd name="T13" fmla="*/ 8 h 8"/>
                <a:gd name="T14" fmla="*/ 8 w 8"/>
                <a:gd name="T15" fmla="*/ 8 h 8"/>
                <a:gd name="T16" fmla="*/ 8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8"/>
                  </a:moveTo>
                  <a:lnTo>
                    <a:pt x="8" y="0"/>
                  </a:lnTo>
                  <a:lnTo>
                    <a:pt x="0" y="0"/>
                  </a:lnTo>
                  <a:lnTo>
                    <a:pt x="0" y="8"/>
                  </a:lnTo>
                  <a:lnTo>
                    <a:pt x="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9" name="Rectangle 127"/>
            <p:cNvSpPr>
              <a:spLocks noChangeArrowheads="1"/>
            </p:cNvSpPr>
            <p:nvPr/>
          </p:nvSpPr>
          <p:spPr bwMode="auto">
            <a:xfrm>
              <a:off x="3079" y="3183"/>
              <a:ext cx="138"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30" name="Freeform 128"/>
            <p:cNvSpPr>
              <a:spLocks/>
            </p:cNvSpPr>
            <p:nvPr/>
          </p:nvSpPr>
          <p:spPr bwMode="auto">
            <a:xfrm>
              <a:off x="3247" y="3160"/>
              <a:ext cx="8" cy="8"/>
            </a:xfrm>
            <a:custGeom>
              <a:avLst/>
              <a:gdLst>
                <a:gd name="T0" fmla="*/ 8 w 8"/>
                <a:gd name="T1" fmla="*/ 8 h 8"/>
                <a:gd name="T2" fmla="*/ 8 w 8"/>
                <a:gd name="T3" fmla="*/ 0 h 8"/>
                <a:gd name="T4" fmla="*/ 8 w 8"/>
                <a:gd name="T5" fmla="*/ 0 h 8"/>
                <a:gd name="T6" fmla="*/ 0 w 8"/>
                <a:gd name="T7" fmla="*/ 0 h 8"/>
                <a:gd name="T8" fmla="*/ 0 w 8"/>
                <a:gd name="T9" fmla="*/ 8 h 8"/>
                <a:gd name="T10" fmla="*/ 0 w 8"/>
                <a:gd name="T11" fmla="*/ 8 h 8"/>
                <a:gd name="T12" fmla="*/ 8 w 8"/>
                <a:gd name="T13" fmla="*/ 8 h 8"/>
                <a:gd name="T14" fmla="*/ 8 w 8"/>
                <a:gd name="T15" fmla="*/ 8 h 8"/>
                <a:gd name="T16" fmla="*/ 8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8"/>
                  </a:moveTo>
                  <a:lnTo>
                    <a:pt x="8" y="0"/>
                  </a:lnTo>
                  <a:lnTo>
                    <a:pt x="0" y="0"/>
                  </a:lnTo>
                  <a:lnTo>
                    <a:pt x="0" y="8"/>
                  </a:lnTo>
                  <a:lnTo>
                    <a:pt x="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1" name="Freeform 129"/>
            <p:cNvSpPr>
              <a:spLocks/>
            </p:cNvSpPr>
            <p:nvPr/>
          </p:nvSpPr>
          <p:spPr bwMode="auto">
            <a:xfrm>
              <a:off x="3041" y="3160"/>
              <a:ext cx="7" cy="8"/>
            </a:xfrm>
            <a:custGeom>
              <a:avLst/>
              <a:gdLst>
                <a:gd name="T0" fmla="*/ 7 w 7"/>
                <a:gd name="T1" fmla="*/ 8 h 8"/>
                <a:gd name="T2" fmla="*/ 7 w 7"/>
                <a:gd name="T3" fmla="*/ 0 h 8"/>
                <a:gd name="T4" fmla="*/ 7 w 7"/>
                <a:gd name="T5" fmla="*/ 0 h 8"/>
                <a:gd name="T6" fmla="*/ 0 w 7"/>
                <a:gd name="T7" fmla="*/ 0 h 8"/>
                <a:gd name="T8" fmla="*/ 0 w 7"/>
                <a:gd name="T9" fmla="*/ 8 h 8"/>
                <a:gd name="T10" fmla="*/ 0 w 7"/>
                <a:gd name="T11" fmla="*/ 8 h 8"/>
                <a:gd name="T12" fmla="*/ 7 w 7"/>
                <a:gd name="T13" fmla="*/ 8 h 8"/>
                <a:gd name="T14" fmla="*/ 7 w 7"/>
                <a:gd name="T15" fmla="*/ 8 h 8"/>
                <a:gd name="T16" fmla="*/ 7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8"/>
                  </a:moveTo>
                  <a:lnTo>
                    <a:pt x="7" y="0"/>
                  </a:lnTo>
                  <a:lnTo>
                    <a:pt x="0" y="0"/>
                  </a:lnTo>
                  <a:lnTo>
                    <a:pt x="0" y="8"/>
                  </a:lnTo>
                  <a:lnTo>
                    <a:pt x="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2" name="Rectangle 130"/>
            <p:cNvSpPr>
              <a:spLocks noChangeArrowheads="1"/>
            </p:cNvSpPr>
            <p:nvPr/>
          </p:nvSpPr>
          <p:spPr bwMode="auto">
            <a:xfrm>
              <a:off x="3041" y="3160"/>
              <a:ext cx="206"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33" name="Freeform 131"/>
            <p:cNvSpPr>
              <a:spLocks/>
            </p:cNvSpPr>
            <p:nvPr/>
          </p:nvSpPr>
          <p:spPr bwMode="auto">
            <a:xfrm>
              <a:off x="3362" y="3031"/>
              <a:ext cx="8" cy="7"/>
            </a:xfrm>
            <a:custGeom>
              <a:avLst/>
              <a:gdLst>
                <a:gd name="T0" fmla="*/ 8 w 8"/>
                <a:gd name="T1" fmla="*/ 7 h 7"/>
                <a:gd name="T2" fmla="*/ 8 w 8"/>
                <a:gd name="T3" fmla="*/ 0 h 7"/>
                <a:gd name="T4" fmla="*/ 8 w 8"/>
                <a:gd name="T5" fmla="*/ 0 h 7"/>
                <a:gd name="T6" fmla="*/ 0 w 8"/>
                <a:gd name="T7" fmla="*/ 0 h 7"/>
                <a:gd name="T8" fmla="*/ 0 w 8"/>
                <a:gd name="T9" fmla="*/ 7 h 7"/>
                <a:gd name="T10" fmla="*/ 0 w 8"/>
                <a:gd name="T11" fmla="*/ 7 h 7"/>
                <a:gd name="T12" fmla="*/ 8 w 8"/>
                <a:gd name="T13" fmla="*/ 7 h 7"/>
                <a:gd name="T14" fmla="*/ 8 w 8"/>
                <a:gd name="T15" fmla="*/ 7 h 7"/>
                <a:gd name="T16" fmla="*/ 8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7"/>
                  </a:moveTo>
                  <a:lnTo>
                    <a:pt x="8" y="0"/>
                  </a:lnTo>
                  <a:lnTo>
                    <a:pt x="0" y="0"/>
                  </a:lnTo>
                  <a:lnTo>
                    <a:pt x="0" y="7"/>
                  </a:lnTo>
                  <a:lnTo>
                    <a:pt x="8"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4" name="Freeform 132"/>
            <p:cNvSpPr>
              <a:spLocks/>
            </p:cNvSpPr>
            <p:nvPr/>
          </p:nvSpPr>
          <p:spPr bwMode="auto">
            <a:xfrm>
              <a:off x="3301" y="3031"/>
              <a:ext cx="8" cy="7"/>
            </a:xfrm>
            <a:custGeom>
              <a:avLst/>
              <a:gdLst>
                <a:gd name="T0" fmla="*/ 8 w 8"/>
                <a:gd name="T1" fmla="*/ 7 h 7"/>
                <a:gd name="T2" fmla="*/ 8 w 8"/>
                <a:gd name="T3" fmla="*/ 0 h 7"/>
                <a:gd name="T4" fmla="*/ 8 w 8"/>
                <a:gd name="T5" fmla="*/ 0 h 7"/>
                <a:gd name="T6" fmla="*/ 0 w 8"/>
                <a:gd name="T7" fmla="*/ 0 h 7"/>
                <a:gd name="T8" fmla="*/ 0 w 8"/>
                <a:gd name="T9" fmla="*/ 7 h 7"/>
                <a:gd name="T10" fmla="*/ 0 w 8"/>
                <a:gd name="T11" fmla="*/ 7 h 7"/>
                <a:gd name="T12" fmla="*/ 8 w 8"/>
                <a:gd name="T13" fmla="*/ 7 h 7"/>
                <a:gd name="T14" fmla="*/ 8 w 8"/>
                <a:gd name="T15" fmla="*/ 7 h 7"/>
                <a:gd name="T16" fmla="*/ 8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7"/>
                  </a:moveTo>
                  <a:lnTo>
                    <a:pt x="8" y="0"/>
                  </a:lnTo>
                  <a:lnTo>
                    <a:pt x="0" y="0"/>
                  </a:lnTo>
                  <a:lnTo>
                    <a:pt x="0" y="7"/>
                  </a:lnTo>
                  <a:lnTo>
                    <a:pt x="8"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5" name="Rectangle 133"/>
            <p:cNvSpPr>
              <a:spLocks noChangeArrowheads="1"/>
            </p:cNvSpPr>
            <p:nvPr/>
          </p:nvSpPr>
          <p:spPr bwMode="auto">
            <a:xfrm>
              <a:off x="3301" y="3031"/>
              <a:ext cx="6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36" name="Freeform 134"/>
            <p:cNvSpPr>
              <a:spLocks/>
            </p:cNvSpPr>
            <p:nvPr/>
          </p:nvSpPr>
          <p:spPr bwMode="auto">
            <a:xfrm>
              <a:off x="3393" y="3015"/>
              <a:ext cx="7" cy="8"/>
            </a:xfrm>
            <a:custGeom>
              <a:avLst/>
              <a:gdLst>
                <a:gd name="T0" fmla="*/ 7 w 7"/>
                <a:gd name="T1" fmla="*/ 8 h 8"/>
                <a:gd name="T2" fmla="*/ 7 w 7"/>
                <a:gd name="T3" fmla="*/ 0 h 8"/>
                <a:gd name="T4" fmla="*/ 7 w 7"/>
                <a:gd name="T5" fmla="*/ 0 h 8"/>
                <a:gd name="T6" fmla="*/ 0 w 7"/>
                <a:gd name="T7" fmla="*/ 0 h 8"/>
                <a:gd name="T8" fmla="*/ 0 w 7"/>
                <a:gd name="T9" fmla="*/ 8 h 8"/>
                <a:gd name="T10" fmla="*/ 0 w 7"/>
                <a:gd name="T11" fmla="*/ 8 h 8"/>
                <a:gd name="T12" fmla="*/ 7 w 7"/>
                <a:gd name="T13" fmla="*/ 8 h 8"/>
                <a:gd name="T14" fmla="*/ 7 w 7"/>
                <a:gd name="T15" fmla="*/ 8 h 8"/>
                <a:gd name="T16" fmla="*/ 7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8"/>
                  </a:moveTo>
                  <a:lnTo>
                    <a:pt x="7" y="0"/>
                  </a:lnTo>
                  <a:lnTo>
                    <a:pt x="0" y="0"/>
                  </a:lnTo>
                  <a:lnTo>
                    <a:pt x="0" y="8"/>
                  </a:lnTo>
                  <a:lnTo>
                    <a:pt x="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7" name="Freeform 135"/>
            <p:cNvSpPr>
              <a:spLocks/>
            </p:cNvSpPr>
            <p:nvPr/>
          </p:nvSpPr>
          <p:spPr bwMode="auto">
            <a:xfrm>
              <a:off x="3278" y="3015"/>
              <a:ext cx="8" cy="8"/>
            </a:xfrm>
            <a:custGeom>
              <a:avLst/>
              <a:gdLst>
                <a:gd name="T0" fmla="*/ 8 w 8"/>
                <a:gd name="T1" fmla="*/ 8 h 8"/>
                <a:gd name="T2" fmla="*/ 8 w 8"/>
                <a:gd name="T3" fmla="*/ 0 h 8"/>
                <a:gd name="T4" fmla="*/ 8 w 8"/>
                <a:gd name="T5" fmla="*/ 0 h 8"/>
                <a:gd name="T6" fmla="*/ 0 w 8"/>
                <a:gd name="T7" fmla="*/ 0 h 8"/>
                <a:gd name="T8" fmla="*/ 0 w 8"/>
                <a:gd name="T9" fmla="*/ 8 h 8"/>
                <a:gd name="T10" fmla="*/ 0 w 8"/>
                <a:gd name="T11" fmla="*/ 8 h 8"/>
                <a:gd name="T12" fmla="*/ 8 w 8"/>
                <a:gd name="T13" fmla="*/ 8 h 8"/>
                <a:gd name="T14" fmla="*/ 8 w 8"/>
                <a:gd name="T15" fmla="*/ 8 h 8"/>
                <a:gd name="T16" fmla="*/ 8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8"/>
                  </a:moveTo>
                  <a:lnTo>
                    <a:pt x="8" y="0"/>
                  </a:lnTo>
                  <a:lnTo>
                    <a:pt x="0" y="0"/>
                  </a:lnTo>
                  <a:lnTo>
                    <a:pt x="0" y="8"/>
                  </a:lnTo>
                  <a:lnTo>
                    <a:pt x="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8" name="Rectangle 136"/>
            <p:cNvSpPr>
              <a:spLocks noChangeArrowheads="1"/>
            </p:cNvSpPr>
            <p:nvPr/>
          </p:nvSpPr>
          <p:spPr bwMode="auto">
            <a:xfrm>
              <a:off x="3278" y="3015"/>
              <a:ext cx="115"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39" name="Freeform 137"/>
            <p:cNvSpPr>
              <a:spLocks/>
            </p:cNvSpPr>
            <p:nvPr/>
          </p:nvSpPr>
          <p:spPr bwMode="auto">
            <a:xfrm>
              <a:off x="3416" y="3000"/>
              <a:ext cx="7" cy="8"/>
            </a:xfrm>
            <a:custGeom>
              <a:avLst/>
              <a:gdLst>
                <a:gd name="T0" fmla="*/ 7 w 7"/>
                <a:gd name="T1" fmla="*/ 8 h 8"/>
                <a:gd name="T2" fmla="*/ 7 w 7"/>
                <a:gd name="T3" fmla="*/ 0 h 8"/>
                <a:gd name="T4" fmla="*/ 7 w 7"/>
                <a:gd name="T5" fmla="*/ 0 h 8"/>
                <a:gd name="T6" fmla="*/ 0 w 7"/>
                <a:gd name="T7" fmla="*/ 0 h 8"/>
                <a:gd name="T8" fmla="*/ 0 w 7"/>
                <a:gd name="T9" fmla="*/ 8 h 8"/>
                <a:gd name="T10" fmla="*/ 0 w 7"/>
                <a:gd name="T11" fmla="*/ 8 h 8"/>
                <a:gd name="T12" fmla="*/ 7 w 7"/>
                <a:gd name="T13" fmla="*/ 8 h 8"/>
                <a:gd name="T14" fmla="*/ 7 w 7"/>
                <a:gd name="T15" fmla="*/ 8 h 8"/>
                <a:gd name="T16" fmla="*/ 7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8"/>
                  </a:moveTo>
                  <a:lnTo>
                    <a:pt x="7" y="0"/>
                  </a:lnTo>
                  <a:lnTo>
                    <a:pt x="0" y="0"/>
                  </a:lnTo>
                  <a:lnTo>
                    <a:pt x="0" y="8"/>
                  </a:lnTo>
                  <a:lnTo>
                    <a:pt x="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40" name="Freeform 138"/>
            <p:cNvSpPr>
              <a:spLocks/>
            </p:cNvSpPr>
            <p:nvPr/>
          </p:nvSpPr>
          <p:spPr bwMode="auto">
            <a:xfrm>
              <a:off x="3247" y="3000"/>
              <a:ext cx="8" cy="8"/>
            </a:xfrm>
            <a:custGeom>
              <a:avLst/>
              <a:gdLst>
                <a:gd name="T0" fmla="*/ 8 w 8"/>
                <a:gd name="T1" fmla="*/ 8 h 8"/>
                <a:gd name="T2" fmla="*/ 8 w 8"/>
                <a:gd name="T3" fmla="*/ 0 h 8"/>
                <a:gd name="T4" fmla="*/ 8 w 8"/>
                <a:gd name="T5" fmla="*/ 0 h 8"/>
                <a:gd name="T6" fmla="*/ 0 w 8"/>
                <a:gd name="T7" fmla="*/ 0 h 8"/>
                <a:gd name="T8" fmla="*/ 0 w 8"/>
                <a:gd name="T9" fmla="*/ 8 h 8"/>
                <a:gd name="T10" fmla="*/ 0 w 8"/>
                <a:gd name="T11" fmla="*/ 8 h 8"/>
                <a:gd name="T12" fmla="*/ 8 w 8"/>
                <a:gd name="T13" fmla="*/ 8 h 8"/>
                <a:gd name="T14" fmla="*/ 8 w 8"/>
                <a:gd name="T15" fmla="*/ 8 h 8"/>
                <a:gd name="T16" fmla="*/ 8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8"/>
                  </a:moveTo>
                  <a:lnTo>
                    <a:pt x="8" y="0"/>
                  </a:lnTo>
                  <a:lnTo>
                    <a:pt x="0" y="0"/>
                  </a:lnTo>
                  <a:lnTo>
                    <a:pt x="0" y="8"/>
                  </a:lnTo>
                  <a:lnTo>
                    <a:pt x="8"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41" name="Rectangle 139"/>
            <p:cNvSpPr>
              <a:spLocks noChangeArrowheads="1"/>
            </p:cNvSpPr>
            <p:nvPr/>
          </p:nvSpPr>
          <p:spPr bwMode="auto">
            <a:xfrm>
              <a:off x="3247" y="3000"/>
              <a:ext cx="169"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2" name="Rectangle 140"/>
            <p:cNvSpPr>
              <a:spLocks noChangeArrowheads="1"/>
            </p:cNvSpPr>
            <p:nvPr/>
          </p:nvSpPr>
          <p:spPr bwMode="auto">
            <a:xfrm>
              <a:off x="3148" y="284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3" name="Rectangle 141"/>
            <p:cNvSpPr>
              <a:spLocks noChangeArrowheads="1"/>
            </p:cNvSpPr>
            <p:nvPr/>
          </p:nvSpPr>
          <p:spPr bwMode="auto">
            <a:xfrm>
              <a:off x="3446" y="284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4" name="Rectangle 142"/>
            <p:cNvSpPr>
              <a:spLocks noChangeArrowheads="1"/>
            </p:cNvSpPr>
            <p:nvPr/>
          </p:nvSpPr>
          <p:spPr bwMode="auto">
            <a:xfrm>
              <a:off x="3148" y="2847"/>
              <a:ext cx="298"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5" name="Rectangle 143"/>
            <p:cNvSpPr>
              <a:spLocks noChangeArrowheads="1"/>
            </p:cNvSpPr>
            <p:nvPr/>
          </p:nvSpPr>
          <p:spPr bwMode="auto">
            <a:xfrm>
              <a:off x="3148" y="2778"/>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6" name="Rectangle 144"/>
            <p:cNvSpPr>
              <a:spLocks noChangeArrowheads="1"/>
            </p:cNvSpPr>
            <p:nvPr/>
          </p:nvSpPr>
          <p:spPr bwMode="auto">
            <a:xfrm>
              <a:off x="3148" y="2908"/>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7" name="Rectangle 145"/>
            <p:cNvSpPr>
              <a:spLocks noChangeArrowheads="1"/>
            </p:cNvSpPr>
            <p:nvPr/>
          </p:nvSpPr>
          <p:spPr bwMode="auto">
            <a:xfrm>
              <a:off x="3148" y="2778"/>
              <a:ext cx="7" cy="13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8" name="Rectangle 146"/>
            <p:cNvSpPr>
              <a:spLocks noChangeArrowheads="1"/>
            </p:cNvSpPr>
            <p:nvPr/>
          </p:nvSpPr>
          <p:spPr bwMode="auto">
            <a:xfrm>
              <a:off x="2972" y="303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49" name="Rectangle 147"/>
            <p:cNvSpPr>
              <a:spLocks noChangeArrowheads="1"/>
            </p:cNvSpPr>
            <p:nvPr/>
          </p:nvSpPr>
          <p:spPr bwMode="auto">
            <a:xfrm>
              <a:off x="2934" y="3038"/>
              <a:ext cx="38"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0" name="Rectangle 148"/>
            <p:cNvSpPr>
              <a:spLocks noChangeArrowheads="1"/>
            </p:cNvSpPr>
            <p:nvPr/>
          </p:nvSpPr>
          <p:spPr bwMode="auto">
            <a:xfrm>
              <a:off x="2934" y="2656"/>
              <a:ext cx="7"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1" name="Rectangle 149"/>
            <p:cNvSpPr>
              <a:spLocks noChangeArrowheads="1"/>
            </p:cNvSpPr>
            <p:nvPr/>
          </p:nvSpPr>
          <p:spPr bwMode="auto">
            <a:xfrm>
              <a:off x="2934" y="2656"/>
              <a:ext cx="7" cy="382"/>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2" name="Rectangle 150"/>
            <p:cNvSpPr>
              <a:spLocks noChangeArrowheads="1"/>
            </p:cNvSpPr>
            <p:nvPr/>
          </p:nvSpPr>
          <p:spPr bwMode="auto">
            <a:xfrm>
              <a:off x="2811" y="284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3" name="Rectangle 151"/>
            <p:cNvSpPr>
              <a:spLocks noChangeArrowheads="1"/>
            </p:cNvSpPr>
            <p:nvPr/>
          </p:nvSpPr>
          <p:spPr bwMode="auto">
            <a:xfrm>
              <a:off x="2934" y="284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4" name="Rectangle 152"/>
            <p:cNvSpPr>
              <a:spLocks noChangeArrowheads="1"/>
            </p:cNvSpPr>
            <p:nvPr/>
          </p:nvSpPr>
          <p:spPr bwMode="auto">
            <a:xfrm>
              <a:off x="2811" y="2847"/>
              <a:ext cx="123"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5" name="Rectangle 153"/>
            <p:cNvSpPr>
              <a:spLocks noChangeArrowheads="1"/>
            </p:cNvSpPr>
            <p:nvPr/>
          </p:nvSpPr>
          <p:spPr bwMode="auto">
            <a:xfrm>
              <a:off x="3102" y="251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6" name="Rectangle 154"/>
            <p:cNvSpPr>
              <a:spLocks noChangeArrowheads="1"/>
            </p:cNvSpPr>
            <p:nvPr/>
          </p:nvSpPr>
          <p:spPr bwMode="auto">
            <a:xfrm>
              <a:off x="3201" y="2518"/>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7" name="Rectangle 155"/>
            <p:cNvSpPr>
              <a:spLocks noChangeArrowheads="1"/>
            </p:cNvSpPr>
            <p:nvPr/>
          </p:nvSpPr>
          <p:spPr bwMode="auto">
            <a:xfrm>
              <a:off x="3102" y="2518"/>
              <a:ext cx="99"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58" name="Freeform 156"/>
            <p:cNvSpPr>
              <a:spLocks/>
            </p:cNvSpPr>
            <p:nvPr/>
          </p:nvSpPr>
          <p:spPr bwMode="auto">
            <a:xfrm>
              <a:off x="3140" y="2839"/>
              <a:ext cx="15" cy="16"/>
            </a:xfrm>
            <a:custGeom>
              <a:avLst/>
              <a:gdLst>
                <a:gd name="T0" fmla="*/ 15 w 15"/>
                <a:gd name="T1" fmla="*/ 8 h 16"/>
                <a:gd name="T2" fmla="*/ 15 w 15"/>
                <a:gd name="T3" fmla="*/ 8 h 16"/>
                <a:gd name="T4" fmla="*/ 8 w 15"/>
                <a:gd name="T5" fmla="*/ 0 h 16"/>
                <a:gd name="T6" fmla="*/ 0 w 15"/>
                <a:gd name="T7" fmla="*/ 8 h 16"/>
                <a:gd name="T8" fmla="*/ 0 w 15"/>
                <a:gd name="T9" fmla="*/ 8 h 16"/>
                <a:gd name="T10" fmla="*/ 0 w 15"/>
                <a:gd name="T11" fmla="*/ 16 h 16"/>
                <a:gd name="T12" fmla="*/ 8 w 15"/>
                <a:gd name="T13" fmla="*/ 16 h 16"/>
                <a:gd name="T14" fmla="*/ 15 w 15"/>
                <a:gd name="T15" fmla="*/ 16 h 16"/>
                <a:gd name="T16" fmla="*/ 15 w 15"/>
                <a:gd name="T17" fmla="*/ 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5" y="8"/>
                  </a:moveTo>
                  <a:lnTo>
                    <a:pt x="15" y="8"/>
                  </a:lnTo>
                  <a:lnTo>
                    <a:pt x="8" y="0"/>
                  </a:lnTo>
                  <a:lnTo>
                    <a:pt x="0" y="8"/>
                  </a:lnTo>
                  <a:lnTo>
                    <a:pt x="0" y="16"/>
                  </a:lnTo>
                  <a:lnTo>
                    <a:pt x="8" y="16"/>
                  </a:lnTo>
                  <a:lnTo>
                    <a:pt x="15" y="16"/>
                  </a:lnTo>
                  <a:lnTo>
                    <a:pt x="1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59" name="Freeform 157"/>
            <p:cNvSpPr>
              <a:spLocks/>
            </p:cNvSpPr>
            <p:nvPr/>
          </p:nvSpPr>
          <p:spPr bwMode="auto">
            <a:xfrm>
              <a:off x="3140" y="2839"/>
              <a:ext cx="23" cy="23"/>
            </a:xfrm>
            <a:custGeom>
              <a:avLst/>
              <a:gdLst>
                <a:gd name="T0" fmla="*/ 23 w 23"/>
                <a:gd name="T1" fmla="*/ 8 h 23"/>
                <a:gd name="T2" fmla="*/ 23 w 23"/>
                <a:gd name="T3" fmla="*/ 8 h 23"/>
                <a:gd name="T4" fmla="*/ 15 w 23"/>
                <a:gd name="T5" fmla="*/ 16 h 23"/>
                <a:gd name="T6" fmla="*/ 15 w 23"/>
                <a:gd name="T7" fmla="*/ 16 h 23"/>
                <a:gd name="T8" fmla="*/ 8 w 23"/>
                <a:gd name="T9" fmla="*/ 8 h 23"/>
                <a:gd name="T10" fmla="*/ 15 w 23"/>
                <a:gd name="T11" fmla="*/ 8 h 23"/>
                <a:gd name="T12" fmla="*/ 15 w 23"/>
                <a:gd name="T13" fmla="*/ 8 h 23"/>
                <a:gd name="T14" fmla="*/ 8 w 23"/>
                <a:gd name="T15" fmla="*/ 16 h 23"/>
                <a:gd name="T16" fmla="*/ 8 w 23"/>
                <a:gd name="T17" fmla="*/ 16 h 23"/>
                <a:gd name="T18" fmla="*/ 8 w 23"/>
                <a:gd name="T19" fmla="*/ 16 h 23"/>
                <a:gd name="T20" fmla="*/ 8 w 23"/>
                <a:gd name="T21" fmla="*/ 16 h 23"/>
                <a:gd name="T22" fmla="*/ 8 w 23"/>
                <a:gd name="T23" fmla="*/ 8 h 23"/>
                <a:gd name="T24" fmla="*/ 8 w 23"/>
                <a:gd name="T25" fmla="*/ 8 h 23"/>
                <a:gd name="T26" fmla="*/ 8 w 23"/>
                <a:gd name="T27" fmla="*/ 16 h 23"/>
                <a:gd name="T28" fmla="*/ 0 w 23"/>
                <a:gd name="T29" fmla="*/ 16 h 23"/>
                <a:gd name="T30" fmla="*/ 0 w 23"/>
                <a:gd name="T31" fmla="*/ 16 h 23"/>
                <a:gd name="T32" fmla="*/ 8 w 23"/>
                <a:gd name="T33" fmla="*/ 16 h 23"/>
                <a:gd name="T34" fmla="*/ 8 w 23"/>
                <a:gd name="T35" fmla="*/ 16 h 23"/>
                <a:gd name="T36" fmla="*/ 8 w 23"/>
                <a:gd name="T37" fmla="*/ 16 h 23"/>
                <a:gd name="T38" fmla="*/ 15 w 23"/>
                <a:gd name="T39" fmla="*/ 16 h 23"/>
                <a:gd name="T40" fmla="*/ 15 w 23"/>
                <a:gd name="T41" fmla="*/ 16 h 23"/>
                <a:gd name="T42" fmla="*/ 15 w 23"/>
                <a:gd name="T43" fmla="*/ 16 h 23"/>
                <a:gd name="T44" fmla="*/ 15 w 23"/>
                <a:gd name="T45" fmla="*/ 8 h 23"/>
                <a:gd name="T46" fmla="*/ 15 w 23"/>
                <a:gd name="T47" fmla="*/ 8 h 23"/>
                <a:gd name="T48" fmla="*/ 23 w 23"/>
                <a:gd name="T49" fmla="*/ 8 h 23"/>
                <a:gd name="T50" fmla="*/ 23 w 23"/>
                <a:gd name="T51" fmla="*/ 8 h 23"/>
                <a:gd name="T52" fmla="*/ 23 w 23"/>
                <a:gd name="T53" fmla="*/ 16 h 23"/>
                <a:gd name="T54" fmla="*/ 23 w 23"/>
                <a:gd name="T55" fmla="*/ 16 h 23"/>
                <a:gd name="T56" fmla="*/ 15 w 23"/>
                <a:gd name="T57" fmla="*/ 23 h 23"/>
                <a:gd name="T58" fmla="*/ 8 w 23"/>
                <a:gd name="T59" fmla="*/ 23 h 23"/>
                <a:gd name="T60" fmla="*/ 8 w 23"/>
                <a:gd name="T61" fmla="*/ 23 h 23"/>
                <a:gd name="T62" fmla="*/ 8 w 23"/>
                <a:gd name="T63" fmla="*/ 23 h 23"/>
                <a:gd name="T64" fmla="*/ 0 w 23"/>
                <a:gd name="T65" fmla="*/ 23 h 23"/>
                <a:gd name="T66" fmla="*/ 0 w 23"/>
                <a:gd name="T67" fmla="*/ 23 h 23"/>
                <a:gd name="T68" fmla="*/ 0 w 23"/>
                <a:gd name="T69" fmla="*/ 16 h 23"/>
                <a:gd name="T70" fmla="*/ 0 w 23"/>
                <a:gd name="T71" fmla="*/ 8 h 23"/>
                <a:gd name="T72" fmla="*/ 0 w 23"/>
                <a:gd name="T73" fmla="*/ 8 h 23"/>
                <a:gd name="T74" fmla="*/ 0 w 23"/>
                <a:gd name="T75" fmla="*/ 8 h 23"/>
                <a:gd name="T76" fmla="*/ 0 w 23"/>
                <a:gd name="T77" fmla="*/ 8 h 23"/>
                <a:gd name="T78" fmla="*/ 0 w 23"/>
                <a:gd name="T79" fmla="*/ 8 h 23"/>
                <a:gd name="T80" fmla="*/ 0 w 23"/>
                <a:gd name="T81" fmla="*/ 8 h 23"/>
                <a:gd name="T82" fmla="*/ 8 w 23"/>
                <a:gd name="T83" fmla="*/ 0 h 23"/>
                <a:gd name="T84" fmla="*/ 8 w 23"/>
                <a:gd name="T85" fmla="*/ 0 h 23"/>
                <a:gd name="T86" fmla="*/ 15 w 23"/>
                <a:gd name="T87" fmla="*/ 0 h 23"/>
                <a:gd name="T88" fmla="*/ 23 w 23"/>
                <a:gd name="T89" fmla="*/ 8 h 23"/>
                <a:gd name="T90" fmla="*/ 23 w 23"/>
                <a:gd name="T91" fmla="*/ 8 h 23"/>
                <a:gd name="T92" fmla="*/ 15 w 23"/>
                <a:gd name="T93" fmla="*/ 8 h 23"/>
                <a:gd name="T94" fmla="*/ 15 w 23"/>
                <a:gd name="T95" fmla="*/ 8 h 23"/>
                <a:gd name="T96" fmla="*/ 23 w 23"/>
                <a:gd name="T97" fmla="*/ 8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23"/>
                <a:gd name="T149" fmla="*/ 23 w 23"/>
                <a:gd name="T150" fmla="*/ 23 h 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23">
                  <a:moveTo>
                    <a:pt x="23" y="8"/>
                  </a:moveTo>
                  <a:lnTo>
                    <a:pt x="23" y="8"/>
                  </a:lnTo>
                  <a:lnTo>
                    <a:pt x="15" y="16"/>
                  </a:lnTo>
                  <a:lnTo>
                    <a:pt x="8" y="8"/>
                  </a:lnTo>
                  <a:lnTo>
                    <a:pt x="15" y="8"/>
                  </a:lnTo>
                  <a:lnTo>
                    <a:pt x="8" y="16"/>
                  </a:lnTo>
                  <a:lnTo>
                    <a:pt x="8" y="8"/>
                  </a:lnTo>
                  <a:lnTo>
                    <a:pt x="8" y="16"/>
                  </a:lnTo>
                  <a:lnTo>
                    <a:pt x="0" y="16"/>
                  </a:lnTo>
                  <a:lnTo>
                    <a:pt x="8" y="16"/>
                  </a:lnTo>
                  <a:lnTo>
                    <a:pt x="15" y="16"/>
                  </a:lnTo>
                  <a:lnTo>
                    <a:pt x="15" y="8"/>
                  </a:lnTo>
                  <a:lnTo>
                    <a:pt x="23" y="8"/>
                  </a:lnTo>
                  <a:lnTo>
                    <a:pt x="23" y="16"/>
                  </a:lnTo>
                  <a:lnTo>
                    <a:pt x="15" y="23"/>
                  </a:lnTo>
                  <a:lnTo>
                    <a:pt x="8" y="23"/>
                  </a:lnTo>
                  <a:lnTo>
                    <a:pt x="0" y="23"/>
                  </a:lnTo>
                  <a:lnTo>
                    <a:pt x="0" y="16"/>
                  </a:lnTo>
                  <a:lnTo>
                    <a:pt x="0" y="8"/>
                  </a:lnTo>
                  <a:lnTo>
                    <a:pt x="8" y="0"/>
                  </a:lnTo>
                  <a:lnTo>
                    <a:pt x="15" y="0"/>
                  </a:lnTo>
                  <a:lnTo>
                    <a:pt x="23" y="8"/>
                  </a:lnTo>
                  <a:lnTo>
                    <a:pt x="15" y="8"/>
                  </a:lnTo>
                  <a:lnTo>
                    <a:pt x="23"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0" name="Freeform 158"/>
            <p:cNvSpPr>
              <a:spLocks/>
            </p:cNvSpPr>
            <p:nvPr/>
          </p:nvSpPr>
          <p:spPr bwMode="auto">
            <a:xfrm>
              <a:off x="3155" y="2847"/>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1" name="Freeform 159"/>
            <p:cNvSpPr>
              <a:spLocks/>
            </p:cNvSpPr>
            <p:nvPr/>
          </p:nvSpPr>
          <p:spPr bwMode="auto">
            <a:xfrm>
              <a:off x="2926" y="2839"/>
              <a:ext cx="15" cy="16"/>
            </a:xfrm>
            <a:custGeom>
              <a:avLst/>
              <a:gdLst>
                <a:gd name="T0" fmla="*/ 15 w 15"/>
                <a:gd name="T1" fmla="*/ 8 h 16"/>
                <a:gd name="T2" fmla="*/ 15 w 15"/>
                <a:gd name="T3" fmla="*/ 8 h 16"/>
                <a:gd name="T4" fmla="*/ 8 w 15"/>
                <a:gd name="T5" fmla="*/ 0 h 16"/>
                <a:gd name="T6" fmla="*/ 0 w 15"/>
                <a:gd name="T7" fmla="*/ 8 h 16"/>
                <a:gd name="T8" fmla="*/ 0 w 15"/>
                <a:gd name="T9" fmla="*/ 8 h 16"/>
                <a:gd name="T10" fmla="*/ 0 w 15"/>
                <a:gd name="T11" fmla="*/ 16 h 16"/>
                <a:gd name="T12" fmla="*/ 8 w 15"/>
                <a:gd name="T13" fmla="*/ 16 h 16"/>
                <a:gd name="T14" fmla="*/ 15 w 15"/>
                <a:gd name="T15" fmla="*/ 16 h 16"/>
                <a:gd name="T16" fmla="*/ 15 w 15"/>
                <a:gd name="T17" fmla="*/ 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5" y="8"/>
                  </a:moveTo>
                  <a:lnTo>
                    <a:pt x="15" y="8"/>
                  </a:lnTo>
                  <a:lnTo>
                    <a:pt x="8" y="0"/>
                  </a:lnTo>
                  <a:lnTo>
                    <a:pt x="0" y="8"/>
                  </a:lnTo>
                  <a:lnTo>
                    <a:pt x="0" y="16"/>
                  </a:lnTo>
                  <a:lnTo>
                    <a:pt x="8" y="16"/>
                  </a:lnTo>
                  <a:lnTo>
                    <a:pt x="15" y="16"/>
                  </a:lnTo>
                  <a:lnTo>
                    <a:pt x="1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2" name="Freeform 160"/>
            <p:cNvSpPr>
              <a:spLocks/>
            </p:cNvSpPr>
            <p:nvPr/>
          </p:nvSpPr>
          <p:spPr bwMode="auto">
            <a:xfrm>
              <a:off x="2926" y="2839"/>
              <a:ext cx="23" cy="23"/>
            </a:xfrm>
            <a:custGeom>
              <a:avLst/>
              <a:gdLst>
                <a:gd name="T0" fmla="*/ 23 w 23"/>
                <a:gd name="T1" fmla="*/ 8 h 23"/>
                <a:gd name="T2" fmla="*/ 23 w 23"/>
                <a:gd name="T3" fmla="*/ 8 h 23"/>
                <a:gd name="T4" fmla="*/ 15 w 23"/>
                <a:gd name="T5" fmla="*/ 16 h 23"/>
                <a:gd name="T6" fmla="*/ 15 w 23"/>
                <a:gd name="T7" fmla="*/ 16 h 23"/>
                <a:gd name="T8" fmla="*/ 8 w 23"/>
                <a:gd name="T9" fmla="*/ 8 h 23"/>
                <a:gd name="T10" fmla="*/ 15 w 23"/>
                <a:gd name="T11" fmla="*/ 8 h 23"/>
                <a:gd name="T12" fmla="*/ 15 w 23"/>
                <a:gd name="T13" fmla="*/ 8 h 23"/>
                <a:gd name="T14" fmla="*/ 8 w 23"/>
                <a:gd name="T15" fmla="*/ 16 h 23"/>
                <a:gd name="T16" fmla="*/ 8 w 23"/>
                <a:gd name="T17" fmla="*/ 16 h 23"/>
                <a:gd name="T18" fmla="*/ 8 w 23"/>
                <a:gd name="T19" fmla="*/ 16 h 23"/>
                <a:gd name="T20" fmla="*/ 8 w 23"/>
                <a:gd name="T21" fmla="*/ 16 h 23"/>
                <a:gd name="T22" fmla="*/ 8 w 23"/>
                <a:gd name="T23" fmla="*/ 8 h 23"/>
                <a:gd name="T24" fmla="*/ 8 w 23"/>
                <a:gd name="T25" fmla="*/ 8 h 23"/>
                <a:gd name="T26" fmla="*/ 8 w 23"/>
                <a:gd name="T27" fmla="*/ 16 h 23"/>
                <a:gd name="T28" fmla="*/ 0 w 23"/>
                <a:gd name="T29" fmla="*/ 16 h 23"/>
                <a:gd name="T30" fmla="*/ 0 w 23"/>
                <a:gd name="T31" fmla="*/ 16 h 23"/>
                <a:gd name="T32" fmla="*/ 8 w 23"/>
                <a:gd name="T33" fmla="*/ 16 h 23"/>
                <a:gd name="T34" fmla="*/ 8 w 23"/>
                <a:gd name="T35" fmla="*/ 16 h 23"/>
                <a:gd name="T36" fmla="*/ 8 w 23"/>
                <a:gd name="T37" fmla="*/ 16 h 23"/>
                <a:gd name="T38" fmla="*/ 15 w 23"/>
                <a:gd name="T39" fmla="*/ 16 h 23"/>
                <a:gd name="T40" fmla="*/ 15 w 23"/>
                <a:gd name="T41" fmla="*/ 16 h 23"/>
                <a:gd name="T42" fmla="*/ 15 w 23"/>
                <a:gd name="T43" fmla="*/ 16 h 23"/>
                <a:gd name="T44" fmla="*/ 15 w 23"/>
                <a:gd name="T45" fmla="*/ 8 h 23"/>
                <a:gd name="T46" fmla="*/ 15 w 23"/>
                <a:gd name="T47" fmla="*/ 8 h 23"/>
                <a:gd name="T48" fmla="*/ 23 w 23"/>
                <a:gd name="T49" fmla="*/ 8 h 23"/>
                <a:gd name="T50" fmla="*/ 23 w 23"/>
                <a:gd name="T51" fmla="*/ 8 h 23"/>
                <a:gd name="T52" fmla="*/ 23 w 23"/>
                <a:gd name="T53" fmla="*/ 16 h 23"/>
                <a:gd name="T54" fmla="*/ 23 w 23"/>
                <a:gd name="T55" fmla="*/ 16 h 23"/>
                <a:gd name="T56" fmla="*/ 15 w 23"/>
                <a:gd name="T57" fmla="*/ 23 h 23"/>
                <a:gd name="T58" fmla="*/ 8 w 23"/>
                <a:gd name="T59" fmla="*/ 23 h 23"/>
                <a:gd name="T60" fmla="*/ 8 w 23"/>
                <a:gd name="T61" fmla="*/ 23 h 23"/>
                <a:gd name="T62" fmla="*/ 8 w 23"/>
                <a:gd name="T63" fmla="*/ 23 h 23"/>
                <a:gd name="T64" fmla="*/ 0 w 23"/>
                <a:gd name="T65" fmla="*/ 23 h 23"/>
                <a:gd name="T66" fmla="*/ 0 w 23"/>
                <a:gd name="T67" fmla="*/ 23 h 23"/>
                <a:gd name="T68" fmla="*/ 0 w 23"/>
                <a:gd name="T69" fmla="*/ 16 h 23"/>
                <a:gd name="T70" fmla="*/ 0 w 23"/>
                <a:gd name="T71" fmla="*/ 8 h 23"/>
                <a:gd name="T72" fmla="*/ 0 w 23"/>
                <a:gd name="T73" fmla="*/ 8 h 23"/>
                <a:gd name="T74" fmla="*/ 0 w 23"/>
                <a:gd name="T75" fmla="*/ 8 h 23"/>
                <a:gd name="T76" fmla="*/ 0 w 23"/>
                <a:gd name="T77" fmla="*/ 8 h 23"/>
                <a:gd name="T78" fmla="*/ 0 w 23"/>
                <a:gd name="T79" fmla="*/ 8 h 23"/>
                <a:gd name="T80" fmla="*/ 0 w 23"/>
                <a:gd name="T81" fmla="*/ 8 h 23"/>
                <a:gd name="T82" fmla="*/ 8 w 23"/>
                <a:gd name="T83" fmla="*/ 0 h 23"/>
                <a:gd name="T84" fmla="*/ 8 w 23"/>
                <a:gd name="T85" fmla="*/ 0 h 23"/>
                <a:gd name="T86" fmla="*/ 15 w 23"/>
                <a:gd name="T87" fmla="*/ 0 h 23"/>
                <a:gd name="T88" fmla="*/ 23 w 23"/>
                <a:gd name="T89" fmla="*/ 8 h 23"/>
                <a:gd name="T90" fmla="*/ 23 w 23"/>
                <a:gd name="T91" fmla="*/ 8 h 23"/>
                <a:gd name="T92" fmla="*/ 15 w 23"/>
                <a:gd name="T93" fmla="*/ 8 h 23"/>
                <a:gd name="T94" fmla="*/ 15 w 23"/>
                <a:gd name="T95" fmla="*/ 8 h 23"/>
                <a:gd name="T96" fmla="*/ 23 w 23"/>
                <a:gd name="T97" fmla="*/ 8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23"/>
                <a:gd name="T149" fmla="*/ 23 w 23"/>
                <a:gd name="T150" fmla="*/ 23 h 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23">
                  <a:moveTo>
                    <a:pt x="23" y="8"/>
                  </a:moveTo>
                  <a:lnTo>
                    <a:pt x="23" y="8"/>
                  </a:lnTo>
                  <a:lnTo>
                    <a:pt x="15" y="16"/>
                  </a:lnTo>
                  <a:lnTo>
                    <a:pt x="8" y="8"/>
                  </a:lnTo>
                  <a:lnTo>
                    <a:pt x="15" y="8"/>
                  </a:lnTo>
                  <a:lnTo>
                    <a:pt x="8" y="16"/>
                  </a:lnTo>
                  <a:lnTo>
                    <a:pt x="8" y="8"/>
                  </a:lnTo>
                  <a:lnTo>
                    <a:pt x="8" y="16"/>
                  </a:lnTo>
                  <a:lnTo>
                    <a:pt x="0" y="16"/>
                  </a:lnTo>
                  <a:lnTo>
                    <a:pt x="8" y="16"/>
                  </a:lnTo>
                  <a:lnTo>
                    <a:pt x="15" y="16"/>
                  </a:lnTo>
                  <a:lnTo>
                    <a:pt x="15" y="8"/>
                  </a:lnTo>
                  <a:lnTo>
                    <a:pt x="23" y="8"/>
                  </a:lnTo>
                  <a:lnTo>
                    <a:pt x="23" y="16"/>
                  </a:lnTo>
                  <a:lnTo>
                    <a:pt x="15" y="23"/>
                  </a:lnTo>
                  <a:lnTo>
                    <a:pt x="8" y="23"/>
                  </a:lnTo>
                  <a:lnTo>
                    <a:pt x="0" y="23"/>
                  </a:lnTo>
                  <a:lnTo>
                    <a:pt x="0" y="16"/>
                  </a:lnTo>
                  <a:lnTo>
                    <a:pt x="0" y="8"/>
                  </a:lnTo>
                  <a:lnTo>
                    <a:pt x="8" y="0"/>
                  </a:lnTo>
                  <a:lnTo>
                    <a:pt x="15" y="0"/>
                  </a:lnTo>
                  <a:lnTo>
                    <a:pt x="23" y="8"/>
                  </a:lnTo>
                  <a:lnTo>
                    <a:pt x="15" y="8"/>
                  </a:lnTo>
                  <a:lnTo>
                    <a:pt x="23"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3" name="Freeform 161"/>
            <p:cNvSpPr>
              <a:spLocks/>
            </p:cNvSpPr>
            <p:nvPr/>
          </p:nvSpPr>
          <p:spPr bwMode="auto">
            <a:xfrm>
              <a:off x="2941" y="2847"/>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4" name="Freeform 162"/>
            <p:cNvSpPr>
              <a:spLocks/>
            </p:cNvSpPr>
            <p:nvPr/>
          </p:nvSpPr>
          <p:spPr bwMode="auto">
            <a:xfrm>
              <a:off x="3324" y="2839"/>
              <a:ext cx="15" cy="16"/>
            </a:xfrm>
            <a:custGeom>
              <a:avLst/>
              <a:gdLst>
                <a:gd name="T0" fmla="*/ 15 w 15"/>
                <a:gd name="T1" fmla="*/ 8 h 16"/>
                <a:gd name="T2" fmla="*/ 15 w 15"/>
                <a:gd name="T3" fmla="*/ 8 h 16"/>
                <a:gd name="T4" fmla="*/ 7 w 15"/>
                <a:gd name="T5" fmla="*/ 0 h 16"/>
                <a:gd name="T6" fmla="*/ 0 w 15"/>
                <a:gd name="T7" fmla="*/ 8 h 16"/>
                <a:gd name="T8" fmla="*/ 0 w 15"/>
                <a:gd name="T9" fmla="*/ 8 h 16"/>
                <a:gd name="T10" fmla="*/ 0 w 15"/>
                <a:gd name="T11" fmla="*/ 16 h 16"/>
                <a:gd name="T12" fmla="*/ 7 w 15"/>
                <a:gd name="T13" fmla="*/ 16 h 16"/>
                <a:gd name="T14" fmla="*/ 15 w 15"/>
                <a:gd name="T15" fmla="*/ 16 h 16"/>
                <a:gd name="T16" fmla="*/ 15 w 15"/>
                <a:gd name="T17" fmla="*/ 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5" y="8"/>
                  </a:moveTo>
                  <a:lnTo>
                    <a:pt x="15" y="8"/>
                  </a:lnTo>
                  <a:lnTo>
                    <a:pt x="7" y="0"/>
                  </a:lnTo>
                  <a:lnTo>
                    <a:pt x="0" y="8"/>
                  </a:lnTo>
                  <a:lnTo>
                    <a:pt x="0" y="16"/>
                  </a:lnTo>
                  <a:lnTo>
                    <a:pt x="7" y="16"/>
                  </a:lnTo>
                  <a:lnTo>
                    <a:pt x="15" y="16"/>
                  </a:lnTo>
                  <a:lnTo>
                    <a:pt x="1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5" name="Freeform 163"/>
            <p:cNvSpPr>
              <a:spLocks/>
            </p:cNvSpPr>
            <p:nvPr/>
          </p:nvSpPr>
          <p:spPr bwMode="auto">
            <a:xfrm>
              <a:off x="3324" y="2839"/>
              <a:ext cx="23" cy="23"/>
            </a:xfrm>
            <a:custGeom>
              <a:avLst/>
              <a:gdLst>
                <a:gd name="T0" fmla="*/ 23 w 23"/>
                <a:gd name="T1" fmla="*/ 8 h 23"/>
                <a:gd name="T2" fmla="*/ 23 w 23"/>
                <a:gd name="T3" fmla="*/ 8 h 23"/>
                <a:gd name="T4" fmla="*/ 15 w 23"/>
                <a:gd name="T5" fmla="*/ 16 h 23"/>
                <a:gd name="T6" fmla="*/ 15 w 23"/>
                <a:gd name="T7" fmla="*/ 16 h 23"/>
                <a:gd name="T8" fmla="*/ 7 w 23"/>
                <a:gd name="T9" fmla="*/ 8 h 23"/>
                <a:gd name="T10" fmla="*/ 15 w 23"/>
                <a:gd name="T11" fmla="*/ 8 h 23"/>
                <a:gd name="T12" fmla="*/ 15 w 23"/>
                <a:gd name="T13" fmla="*/ 8 h 23"/>
                <a:gd name="T14" fmla="*/ 7 w 23"/>
                <a:gd name="T15" fmla="*/ 16 h 23"/>
                <a:gd name="T16" fmla="*/ 7 w 23"/>
                <a:gd name="T17" fmla="*/ 16 h 23"/>
                <a:gd name="T18" fmla="*/ 7 w 23"/>
                <a:gd name="T19" fmla="*/ 16 h 23"/>
                <a:gd name="T20" fmla="*/ 7 w 23"/>
                <a:gd name="T21" fmla="*/ 16 h 23"/>
                <a:gd name="T22" fmla="*/ 7 w 23"/>
                <a:gd name="T23" fmla="*/ 8 h 23"/>
                <a:gd name="T24" fmla="*/ 7 w 23"/>
                <a:gd name="T25" fmla="*/ 8 h 23"/>
                <a:gd name="T26" fmla="*/ 7 w 23"/>
                <a:gd name="T27" fmla="*/ 16 h 23"/>
                <a:gd name="T28" fmla="*/ 0 w 23"/>
                <a:gd name="T29" fmla="*/ 16 h 23"/>
                <a:gd name="T30" fmla="*/ 0 w 23"/>
                <a:gd name="T31" fmla="*/ 16 h 23"/>
                <a:gd name="T32" fmla="*/ 7 w 23"/>
                <a:gd name="T33" fmla="*/ 16 h 23"/>
                <a:gd name="T34" fmla="*/ 7 w 23"/>
                <a:gd name="T35" fmla="*/ 16 h 23"/>
                <a:gd name="T36" fmla="*/ 7 w 23"/>
                <a:gd name="T37" fmla="*/ 16 h 23"/>
                <a:gd name="T38" fmla="*/ 15 w 23"/>
                <a:gd name="T39" fmla="*/ 16 h 23"/>
                <a:gd name="T40" fmla="*/ 15 w 23"/>
                <a:gd name="T41" fmla="*/ 16 h 23"/>
                <a:gd name="T42" fmla="*/ 15 w 23"/>
                <a:gd name="T43" fmla="*/ 16 h 23"/>
                <a:gd name="T44" fmla="*/ 15 w 23"/>
                <a:gd name="T45" fmla="*/ 8 h 23"/>
                <a:gd name="T46" fmla="*/ 15 w 23"/>
                <a:gd name="T47" fmla="*/ 8 h 23"/>
                <a:gd name="T48" fmla="*/ 23 w 23"/>
                <a:gd name="T49" fmla="*/ 8 h 23"/>
                <a:gd name="T50" fmla="*/ 23 w 23"/>
                <a:gd name="T51" fmla="*/ 8 h 23"/>
                <a:gd name="T52" fmla="*/ 23 w 23"/>
                <a:gd name="T53" fmla="*/ 16 h 23"/>
                <a:gd name="T54" fmla="*/ 23 w 23"/>
                <a:gd name="T55" fmla="*/ 16 h 23"/>
                <a:gd name="T56" fmla="*/ 15 w 23"/>
                <a:gd name="T57" fmla="*/ 23 h 23"/>
                <a:gd name="T58" fmla="*/ 7 w 23"/>
                <a:gd name="T59" fmla="*/ 23 h 23"/>
                <a:gd name="T60" fmla="*/ 7 w 23"/>
                <a:gd name="T61" fmla="*/ 23 h 23"/>
                <a:gd name="T62" fmla="*/ 7 w 23"/>
                <a:gd name="T63" fmla="*/ 23 h 23"/>
                <a:gd name="T64" fmla="*/ 0 w 23"/>
                <a:gd name="T65" fmla="*/ 23 h 23"/>
                <a:gd name="T66" fmla="*/ 0 w 23"/>
                <a:gd name="T67" fmla="*/ 23 h 23"/>
                <a:gd name="T68" fmla="*/ 0 w 23"/>
                <a:gd name="T69" fmla="*/ 16 h 23"/>
                <a:gd name="T70" fmla="*/ 0 w 23"/>
                <a:gd name="T71" fmla="*/ 8 h 23"/>
                <a:gd name="T72" fmla="*/ 0 w 23"/>
                <a:gd name="T73" fmla="*/ 8 h 23"/>
                <a:gd name="T74" fmla="*/ 0 w 23"/>
                <a:gd name="T75" fmla="*/ 8 h 23"/>
                <a:gd name="T76" fmla="*/ 0 w 23"/>
                <a:gd name="T77" fmla="*/ 8 h 23"/>
                <a:gd name="T78" fmla="*/ 0 w 23"/>
                <a:gd name="T79" fmla="*/ 8 h 23"/>
                <a:gd name="T80" fmla="*/ 0 w 23"/>
                <a:gd name="T81" fmla="*/ 8 h 23"/>
                <a:gd name="T82" fmla="*/ 7 w 23"/>
                <a:gd name="T83" fmla="*/ 0 h 23"/>
                <a:gd name="T84" fmla="*/ 7 w 23"/>
                <a:gd name="T85" fmla="*/ 0 h 23"/>
                <a:gd name="T86" fmla="*/ 15 w 23"/>
                <a:gd name="T87" fmla="*/ 0 h 23"/>
                <a:gd name="T88" fmla="*/ 23 w 23"/>
                <a:gd name="T89" fmla="*/ 8 h 23"/>
                <a:gd name="T90" fmla="*/ 23 w 23"/>
                <a:gd name="T91" fmla="*/ 8 h 23"/>
                <a:gd name="T92" fmla="*/ 15 w 23"/>
                <a:gd name="T93" fmla="*/ 8 h 23"/>
                <a:gd name="T94" fmla="*/ 15 w 23"/>
                <a:gd name="T95" fmla="*/ 8 h 23"/>
                <a:gd name="T96" fmla="*/ 23 w 23"/>
                <a:gd name="T97" fmla="*/ 8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23"/>
                <a:gd name="T149" fmla="*/ 23 w 23"/>
                <a:gd name="T150" fmla="*/ 23 h 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23">
                  <a:moveTo>
                    <a:pt x="23" y="8"/>
                  </a:moveTo>
                  <a:lnTo>
                    <a:pt x="23" y="8"/>
                  </a:lnTo>
                  <a:lnTo>
                    <a:pt x="15" y="16"/>
                  </a:lnTo>
                  <a:lnTo>
                    <a:pt x="7" y="8"/>
                  </a:lnTo>
                  <a:lnTo>
                    <a:pt x="15" y="8"/>
                  </a:lnTo>
                  <a:lnTo>
                    <a:pt x="7" y="16"/>
                  </a:lnTo>
                  <a:lnTo>
                    <a:pt x="7" y="8"/>
                  </a:lnTo>
                  <a:lnTo>
                    <a:pt x="7" y="16"/>
                  </a:lnTo>
                  <a:lnTo>
                    <a:pt x="0" y="16"/>
                  </a:lnTo>
                  <a:lnTo>
                    <a:pt x="7" y="16"/>
                  </a:lnTo>
                  <a:lnTo>
                    <a:pt x="15" y="16"/>
                  </a:lnTo>
                  <a:lnTo>
                    <a:pt x="15" y="8"/>
                  </a:lnTo>
                  <a:lnTo>
                    <a:pt x="23" y="8"/>
                  </a:lnTo>
                  <a:lnTo>
                    <a:pt x="23" y="16"/>
                  </a:lnTo>
                  <a:lnTo>
                    <a:pt x="15" y="23"/>
                  </a:lnTo>
                  <a:lnTo>
                    <a:pt x="7" y="23"/>
                  </a:lnTo>
                  <a:lnTo>
                    <a:pt x="0" y="23"/>
                  </a:lnTo>
                  <a:lnTo>
                    <a:pt x="0" y="16"/>
                  </a:lnTo>
                  <a:lnTo>
                    <a:pt x="0" y="8"/>
                  </a:lnTo>
                  <a:lnTo>
                    <a:pt x="7" y="0"/>
                  </a:lnTo>
                  <a:lnTo>
                    <a:pt x="15" y="0"/>
                  </a:lnTo>
                  <a:lnTo>
                    <a:pt x="23" y="8"/>
                  </a:lnTo>
                  <a:lnTo>
                    <a:pt x="15" y="8"/>
                  </a:lnTo>
                  <a:lnTo>
                    <a:pt x="23"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6" name="Freeform 164"/>
            <p:cNvSpPr>
              <a:spLocks/>
            </p:cNvSpPr>
            <p:nvPr/>
          </p:nvSpPr>
          <p:spPr bwMode="auto">
            <a:xfrm>
              <a:off x="3339" y="2847"/>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7" name="Freeform 165"/>
            <p:cNvSpPr>
              <a:spLocks/>
            </p:cNvSpPr>
            <p:nvPr/>
          </p:nvSpPr>
          <p:spPr bwMode="auto">
            <a:xfrm>
              <a:off x="3446" y="2839"/>
              <a:ext cx="16" cy="16"/>
            </a:xfrm>
            <a:custGeom>
              <a:avLst/>
              <a:gdLst>
                <a:gd name="T0" fmla="*/ 16 w 16"/>
                <a:gd name="T1" fmla="*/ 8 h 16"/>
                <a:gd name="T2" fmla="*/ 8 w 16"/>
                <a:gd name="T3" fmla="*/ 8 h 16"/>
                <a:gd name="T4" fmla="*/ 8 w 16"/>
                <a:gd name="T5" fmla="*/ 0 h 16"/>
                <a:gd name="T6" fmla="*/ 0 w 16"/>
                <a:gd name="T7" fmla="*/ 8 h 16"/>
                <a:gd name="T8" fmla="*/ 0 w 16"/>
                <a:gd name="T9" fmla="*/ 8 h 16"/>
                <a:gd name="T10" fmla="*/ 0 w 16"/>
                <a:gd name="T11" fmla="*/ 16 h 16"/>
                <a:gd name="T12" fmla="*/ 8 w 16"/>
                <a:gd name="T13" fmla="*/ 16 h 16"/>
                <a:gd name="T14" fmla="*/ 8 w 16"/>
                <a:gd name="T15" fmla="*/ 16 h 16"/>
                <a:gd name="T16" fmla="*/ 16 w 16"/>
                <a:gd name="T17" fmla="*/ 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6" y="8"/>
                  </a:moveTo>
                  <a:lnTo>
                    <a:pt x="8" y="8"/>
                  </a:lnTo>
                  <a:lnTo>
                    <a:pt x="8" y="0"/>
                  </a:lnTo>
                  <a:lnTo>
                    <a:pt x="0" y="8"/>
                  </a:lnTo>
                  <a:lnTo>
                    <a:pt x="0" y="16"/>
                  </a:lnTo>
                  <a:lnTo>
                    <a:pt x="8" y="16"/>
                  </a:lnTo>
                  <a:lnTo>
                    <a:pt x="16"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8" name="Freeform 166"/>
            <p:cNvSpPr>
              <a:spLocks/>
            </p:cNvSpPr>
            <p:nvPr/>
          </p:nvSpPr>
          <p:spPr bwMode="auto">
            <a:xfrm>
              <a:off x="3446" y="2839"/>
              <a:ext cx="23" cy="23"/>
            </a:xfrm>
            <a:custGeom>
              <a:avLst/>
              <a:gdLst>
                <a:gd name="T0" fmla="*/ 16 w 23"/>
                <a:gd name="T1" fmla="*/ 16 h 23"/>
                <a:gd name="T2" fmla="*/ 8 w 23"/>
                <a:gd name="T3" fmla="*/ 16 h 23"/>
                <a:gd name="T4" fmla="*/ 8 w 23"/>
                <a:gd name="T5" fmla="*/ 8 h 23"/>
                <a:gd name="T6" fmla="*/ 8 w 23"/>
                <a:gd name="T7" fmla="*/ 8 h 23"/>
                <a:gd name="T8" fmla="*/ 8 w 23"/>
                <a:gd name="T9" fmla="*/ 0 h 23"/>
                <a:gd name="T10" fmla="*/ 16 w 23"/>
                <a:gd name="T11" fmla="*/ 8 h 23"/>
                <a:gd name="T12" fmla="*/ 16 w 23"/>
                <a:gd name="T13" fmla="*/ 8 h 23"/>
                <a:gd name="T14" fmla="*/ 8 w 23"/>
                <a:gd name="T15" fmla="*/ 16 h 23"/>
                <a:gd name="T16" fmla="*/ 8 w 23"/>
                <a:gd name="T17" fmla="*/ 16 h 23"/>
                <a:gd name="T18" fmla="*/ 8 w 23"/>
                <a:gd name="T19" fmla="*/ 16 h 23"/>
                <a:gd name="T20" fmla="*/ 8 w 23"/>
                <a:gd name="T21" fmla="*/ 16 h 23"/>
                <a:gd name="T22" fmla="*/ 8 w 23"/>
                <a:gd name="T23" fmla="*/ 8 h 23"/>
                <a:gd name="T24" fmla="*/ 8 w 23"/>
                <a:gd name="T25" fmla="*/ 8 h 23"/>
                <a:gd name="T26" fmla="*/ 8 w 23"/>
                <a:gd name="T27" fmla="*/ 16 h 23"/>
                <a:gd name="T28" fmla="*/ 0 w 23"/>
                <a:gd name="T29" fmla="*/ 16 h 23"/>
                <a:gd name="T30" fmla="*/ 0 w 23"/>
                <a:gd name="T31" fmla="*/ 16 h 23"/>
                <a:gd name="T32" fmla="*/ 8 w 23"/>
                <a:gd name="T33" fmla="*/ 16 h 23"/>
                <a:gd name="T34" fmla="*/ 8 w 23"/>
                <a:gd name="T35" fmla="*/ 16 h 23"/>
                <a:gd name="T36" fmla="*/ 8 w 23"/>
                <a:gd name="T37" fmla="*/ 16 h 23"/>
                <a:gd name="T38" fmla="*/ 8 w 23"/>
                <a:gd name="T39" fmla="*/ 16 h 23"/>
                <a:gd name="T40" fmla="*/ 8 w 23"/>
                <a:gd name="T41" fmla="*/ 16 h 23"/>
                <a:gd name="T42" fmla="*/ 8 w 23"/>
                <a:gd name="T43" fmla="*/ 16 h 23"/>
                <a:gd name="T44" fmla="*/ 16 w 23"/>
                <a:gd name="T45" fmla="*/ 8 h 23"/>
                <a:gd name="T46" fmla="*/ 16 w 23"/>
                <a:gd name="T47" fmla="*/ 8 h 23"/>
                <a:gd name="T48" fmla="*/ 23 w 23"/>
                <a:gd name="T49" fmla="*/ 16 h 23"/>
                <a:gd name="T50" fmla="*/ 23 w 23"/>
                <a:gd name="T51" fmla="*/ 16 h 23"/>
                <a:gd name="T52" fmla="*/ 16 w 23"/>
                <a:gd name="T53" fmla="*/ 23 h 23"/>
                <a:gd name="T54" fmla="*/ 16 w 23"/>
                <a:gd name="T55" fmla="*/ 23 h 23"/>
                <a:gd name="T56" fmla="*/ 8 w 23"/>
                <a:gd name="T57" fmla="*/ 23 h 23"/>
                <a:gd name="T58" fmla="*/ 8 w 23"/>
                <a:gd name="T59" fmla="*/ 23 h 23"/>
                <a:gd name="T60" fmla="*/ 8 w 23"/>
                <a:gd name="T61" fmla="*/ 23 h 23"/>
                <a:gd name="T62" fmla="*/ 8 w 23"/>
                <a:gd name="T63" fmla="*/ 23 h 23"/>
                <a:gd name="T64" fmla="*/ 0 w 23"/>
                <a:gd name="T65" fmla="*/ 23 h 23"/>
                <a:gd name="T66" fmla="*/ 0 w 23"/>
                <a:gd name="T67" fmla="*/ 23 h 23"/>
                <a:gd name="T68" fmla="*/ 0 w 23"/>
                <a:gd name="T69" fmla="*/ 16 h 23"/>
                <a:gd name="T70" fmla="*/ 0 w 23"/>
                <a:gd name="T71" fmla="*/ 8 h 23"/>
                <a:gd name="T72" fmla="*/ 0 w 23"/>
                <a:gd name="T73" fmla="*/ 8 h 23"/>
                <a:gd name="T74" fmla="*/ 0 w 23"/>
                <a:gd name="T75" fmla="*/ 8 h 23"/>
                <a:gd name="T76" fmla="*/ 0 w 23"/>
                <a:gd name="T77" fmla="*/ 8 h 23"/>
                <a:gd name="T78" fmla="*/ 0 w 23"/>
                <a:gd name="T79" fmla="*/ 8 h 23"/>
                <a:gd name="T80" fmla="*/ 0 w 23"/>
                <a:gd name="T81" fmla="*/ 8 h 23"/>
                <a:gd name="T82" fmla="*/ 8 w 23"/>
                <a:gd name="T83" fmla="*/ 0 h 23"/>
                <a:gd name="T84" fmla="*/ 8 w 23"/>
                <a:gd name="T85" fmla="*/ 0 h 23"/>
                <a:gd name="T86" fmla="*/ 16 w 23"/>
                <a:gd name="T87" fmla="*/ 0 h 23"/>
                <a:gd name="T88" fmla="*/ 16 w 23"/>
                <a:gd name="T89" fmla="*/ 8 h 23"/>
                <a:gd name="T90" fmla="*/ 16 w 23"/>
                <a:gd name="T91" fmla="*/ 8 h 23"/>
                <a:gd name="T92" fmla="*/ 8 w 23"/>
                <a:gd name="T93" fmla="*/ 8 h 23"/>
                <a:gd name="T94" fmla="*/ 16 w 23"/>
                <a:gd name="T95" fmla="*/ 8 h 23"/>
                <a:gd name="T96" fmla="*/ 16 w 23"/>
                <a:gd name="T97" fmla="*/ 16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23"/>
                <a:gd name="T149" fmla="*/ 23 w 23"/>
                <a:gd name="T150" fmla="*/ 23 h 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23">
                  <a:moveTo>
                    <a:pt x="16" y="16"/>
                  </a:moveTo>
                  <a:lnTo>
                    <a:pt x="8" y="16"/>
                  </a:lnTo>
                  <a:lnTo>
                    <a:pt x="8" y="8"/>
                  </a:lnTo>
                  <a:lnTo>
                    <a:pt x="8" y="0"/>
                  </a:lnTo>
                  <a:lnTo>
                    <a:pt x="16" y="8"/>
                  </a:lnTo>
                  <a:lnTo>
                    <a:pt x="8" y="16"/>
                  </a:lnTo>
                  <a:lnTo>
                    <a:pt x="8" y="8"/>
                  </a:lnTo>
                  <a:lnTo>
                    <a:pt x="8" y="16"/>
                  </a:lnTo>
                  <a:lnTo>
                    <a:pt x="0" y="16"/>
                  </a:lnTo>
                  <a:lnTo>
                    <a:pt x="8" y="16"/>
                  </a:lnTo>
                  <a:lnTo>
                    <a:pt x="16" y="8"/>
                  </a:lnTo>
                  <a:lnTo>
                    <a:pt x="23" y="16"/>
                  </a:lnTo>
                  <a:lnTo>
                    <a:pt x="16" y="23"/>
                  </a:lnTo>
                  <a:lnTo>
                    <a:pt x="8" y="23"/>
                  </a:lnTo>
                  <a:lnTo>
                    <a:pt x="0" y="23"/>
                  </a:lnTo>
                  <a:lnTo>
                    <a:pt x="0" y="16"/>
                  </a:lnTo>
                  <a:lnTo>
                    <a:pt x="0" y="8"/>
                  </a:lnTo>
                  <a:lnTo>
                    <a:pt x="8" y="0"/>
                  </a:lnTo>
                  <a:lnTo>
                    <a:pt x="16" y="0"/>
                  </a:lnTo>
                  <a:lnTo>
                    <a:pt x="16" y="8"/>
                  </a:lnTo>
                  <a:lnTo>
                    <a:pt x="8" y="8"/>
                  </a:lnTo>
                  <a:lnTo>
                    <a:pt x="16" y="8"/>
                  </a:lnTo>
                  <a:lnTo>
                    <a:pt x="16" y="1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69" name="Freeform 167"/>
            <p:cNvSpPr>
              <a:spLocks/>
            </p:cNvSpPr>
            <p:nvPr/>
          </p:nvSpPr>
          <p:spPr bwMode="auto">
            <a:xfrm>
              <a:off x="3462" y="2847"/>
              <a:ext cx="7" cy="8"/>
            </a:xfrm>
            <a:custGeom>
              <a:avLst/>
              <a:gdLst>
                <a:gd name="T0" fmla="*/ 0 w 7"/>
                <a:gd name="T1" fmla="*/ 0 h 8"/>
                <a:gd name="T2" fmla="*/ 0 w 7"/>
                <a:gd name="T3" fmla="*/ 0 h 8"/>
                <a:gd name="T4" fmla="*/ 0 w 7"/>
                <a:gd name="T5" fmla="*/ 8 h 8"/>
                <a:gd name="T6" fmla="*/ 0 w 7"/>
                <a:gd name="T7" fmla="*/ 0 h 8"/>
                <a:gd name="T8" fmla="*/ 7 w 7"/>
                <a:gd name="T9" fmla="*/ 8 h 8"/>
                <a:gd name="T10" fmla="*/ 7 w 7"/>
                <a:gd name="T11" fmla="*/ 8 h 8"/>
                <a:gd name="T12" fmla="*/ 0 w 7"/>
                <a:gd name="T13" fmla="*/ 0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0" y="0"/>
                  </a:moveTo>
                  <a:lnTo>
                    <a:pt x="0" y="0"/>
                  </a:lnTo>
                  <a:lnTo>
                    <a:pt x="0" y="8"/>
                  </a:lnTo>
                  <a:lnTo>
                    <a:pt x="0" y="0"/>
                  </a:lnTo>
                  <a:lnTo>
                    <a:pt x="7" y="8"/>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70" name="Freeform 168"/>
            <p:cNvSpPr>
              <a:spLocks/>
            </p:cNvSpPr>
            <p:nvPr/>
          </p:nvSpPr>
          <p:spPr bwMode="auto">
            <a:xfrm>
              <a:off x="2796" y="2839"/>
              <a:ext cx="15" cy="16"/>
            </a:xfrm>
            <a:custGeom>
              <a:avLst/>
              <a:gdLst>
                <a:gd name="T0" fmla="*/ 15 w 15"/>
                <a:gd name="T1" fmla="*/ 8 h 16"/>
                <a:gd name="T2" fmla="*/ 15 w 15"/>
                <a:gd name="T3" fmla="*/ 8 h 16"/>
                <a:gd name="T4" fmla="*/ 7 w 15"/>
                <a:gd name="T5" fmla="*/ 0 h 16"/>
                <a:gd name="T6" fmla="*/ 0 w 15"/>
                <a:gd name="T7" fmla="*/ 8 h 16"/>
                <a:gd name="T8" fmla="*/ 0 w 15"/>
                <a:gd name="T9" fmla="*/ 8 h 16"/>
                <a:gd name="T10" fmla="*/ 0 w 15"/>
                <a:gd name="T11" fmla="*/ 16 h 16"/>
                <a:gd name="T12" fmla="*/ 7 w 15"/>
                <a:gd name="T13" fmla="*/ 16 h 16"/>
                <a:gd name="T14" fmla="*/ 15 w 15"/>
                <a:gd name="T15" fmla="*/ 16 h 16"/>
                <a:gd name="T16" fmla="*/ 15 w 15"/>
                <a:gd name="T17" fmla="*/ 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5" y="8"/>
                  </a:moveTo>
                  <a:lnTo>
                    <a:pt x="15" y="8"/>
                  </a:lnTo>
                  <a:lnTo>
                    <a:pt x="7" y="0"/>
                  </a:lnTo>
                  <a:lnTo>
                    <a:pt x="0" y="8"/>
                  </a:lnTo>
                  <a:lnTo>
                    <a:pt x="0" y="16"/>
                  </a:lnTo>
                  <a:lnTo>
                    <a:pt x="7" y="16"/>
                  </a:lnTo>
                  <a:lnTo>
                    <a:pt x="15" y="16"/>
                  </a:lnTo>
                  <a:lnTo>
                    <a:pt x="1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71" name="Freeform 169"/>
            <p:cNvSpPr>
              <a:spLocks/>
            </p:cNvSpPr>
            <p:nvPr/>
          </p:nvSpPr>
          <p:spPr bwMode="auto">
            <a:xfrm>
              <a:off x="2796" y="2839"/>
              <a:ext cx="23" cy="23"/>
            </a:xfrm>
            <a:custGeom>
              <a:avLst/>
              <a:gdLst>
                <a:gd name="T0" fmla="*/ 23 w 23"/>
                <a:gd name="T1" fmla="*/ 8 h 23"/>
                <a:gd name="T2" fmla="*/ 23 w 23"/>
                <a:gd name="T3" fmla="*/ 8 h 23"/>
                <a:gd name="T4" fmla="*/ 15 w 23"/>
                <a:gd name="T5" fmla="*/ 16 h 23"/>
                <a:gd name="T6" fmla="*/ 15 w 23"/>
                <a:gd name="T7" fmla="*/ 16 h 23"/>
                <a:gd name="T8" fmla="*/ 7 w 23"/>
                <a:gd name="T9" fmla="*/ 8 h 23"/>
                <a:gd name="T10" fmla="*/ 15 w 23"/>
                <a:gd name="T11" fmla="*/ 8 h 23"/>
                <a:gd name="T12" fmla="*/ 15 w 23"/>
                <a:gd name="T13" fmla="*/ 8 h 23"/>
                <a:gd name="T14" fmla="*/ 7 w 23"/>
                <a:gd name="T15" fmla="*/ 16 h 23"/>
                <a:gd name="T16" fmla="*/ 7 w 23"/>
                <a:gd name="T17" fmla="*/ 16 h 23"/>
                <a:gd name="T18" fmla="*/ 7 w 23"/>
                <a:gd name="T19" fmla="*/ 16 h 23"/>
                <a:gd name="T20" fmla="*/ 7 w 23"/>
                <a:gd name="T21" fmla="*/ 16 h 23"/>
                <a:gd name="T22" fmla="*/ 7 w 23"/>
                <a:gd name="T23" fmla="*/ 8 h 23"/>
                <a:gd name="T24" fmla="*/ 7 w 23"/>
                <a:gd name="T25" fmla="*/ 8 h 23"/>
                <a:gd name="T26" fmla="*/ 7 w 23"/>
                <a:gd name="T27" fmla="*/ 16 h 23"/>
                <a:gd name="T28" fmla="*/ 0 w 23"/>
                <a:gd name="T29" fmla="*/ 16 h 23"/>
                <a:gd name="T30" fmla="*/ 0 w 23"/>
                <a:gd name="T31" fmla="*/ 16 h 23"/>
                <a:gd name="T32" fmla="*/ 7 w 23"/>
                <a:gd name="T33" fmla="*/ 16 h 23"/>
                <a:gd name="T34" fmla="*/ 7 w 23"/>
                <a:gd name="T35" fmla="*/ 16 h 23"/>
                <a:gd name="T36" fmla="*/ 7 w 23"/>
                <a:gd name="T37" fmla="*/ 16 h 23"/>
                <a:gd name="T38" fmla="*/ 15 w 23"/>
                <a:gd name="T39" fmla="*/ 16 h 23"/>
                <a:gd name="T40" fmla="*/ 15 w 23"/>
                <a:gd name="T41" fmla="*/ 16 h 23"/>
                <a:gd name="T42" fmla="*/ 15 w 23"/>
                <a:gd name="T43" fmla="*/ 16 h 23"/>
                <a:gd name="T44" fmla="*/ 15 w 23"/>
                <a:gd name="T45" fmla="*/ 8 h 23"/>
                <a:gd name="T46" fmla="*/ 15 w 23"/>
                <a:gd name="T47" fmla="*/ 8 h 23"/>
                <a:gd name="T48" fmla="*/ 23 w 23"/>
                <a:gd name="T49" fmla="*/ 8 h 23"/>
                <a:gd name="T50" fmla="*/ 23 w 23"/>
                <a:gd name="T51" fmla="*/ 8 h 23"/>
                <a:gd name="T52" fmla="*/ 23 w 23"/>
                <a:gd name="T53" fmla="*/ 16 h 23"/>
                <a:gd name="T54" fmla="*/ 23 w 23"/>
                <a:gd name="T55" fmla="*/ 16 h 23"/>
                <a:gd name="T56" fmla="*/ 15 w 23"/>
                <a:gd name="T57" fmla="*/ 23 h 23"/>
                <a:gd name="T58" fmla="*/ 7 w 23"/>
                <a:gd name="T59" fmla="*/ 23 h 23"/>
                <a:gd name="T60" fmla="*/ 7 w 23"/>
                <a:gd name="T61" fmla="*/ 23 h 23"/>
                <a:gd name="T62" fmla="*/ 7 w 23"/>
                <a:gd name="T63" fmla="*/ 23 h 23"/>
                <a:gd name="T64" fmla="*/ 0 w 23"/>
                <a:gd name="T65" fmla="*/ 23 h 23"/>
                <a:gd name="T66" fmla="*/ 0 w 23"/>
                <a:gd name="T67" fmla="*/ 23 h 23"/>
                <a:gd name="T68" fmla="*/ 0 w 23"/>
                <a:gd name="T69" fmla="*/ 16 h 23"/>
                <a:gd name="T70" fmla="*/ 0 w 23"/>
                <a:gd name="T71" fmla="*/ 8 h 23"/>
                <a:gd name="T72" fmla="*/ 0 w 23"/>
                <a:gd name="T73" fmla="*/ 8 h 23"/>
                <a:gd name="T74" fmla="*/ 0 w 23"/>
                <a:gd name="T75" fmla="*/ 8 h 23"/>
                <a:gd name="T76" fmla="*/ 0 w 23"/>
                <a:gd name="T77" fmla="*/ 8 h 23"/>
                <a:gd name="T78" fmla="*/ 0 w 23"/>
                <a:gd name="T79" fmla="*/ 8 h 23"/>
                <a:gd name="T80" fmla="*/ 0 w 23"/>
                <a:gd name="T81" fmla="*/ 8 h 23"/>
                <a:gd name="T82" fmla="*/ 7 w 23"/>
                <a:gd name="T83" fmla="*/ 0 h 23"/>
                <a:gd name="T84" fmla="*/ 7 w 23"/>
                <a:gd name="T85" fmla="*/ 0 h 23"/>
                <a:gd name="T86" fmla="*/ 15 w 23"/>
                <a:gd name="T87" fmla="*/ 0 h 23"/>
                <a:gd name="T88" fmla="*/ 23 w 23"/>
                <a:gd name="T89" fmla="*/ 8 h 23"/>
                <a:gd name="T90" fmla="*/ 23 w 23"/>
                <a:gd name="T91" fmla="*/ 8 h 23"/>
                <a:gd name="T92" fmla="*/ 15 w 23"/>
                <a:gd name="T93" fmla="*/ 8 h 23"/>
                <a:gd name="T94" fmla="*/ 15 w 23"/>
                <a:gd name="T95" fmla="*/ 8 h 23"/>
                <a:gd name="T96" fmla="*/ 23 w 23"/>
                <a:gd name="T97" fmla="*/ 8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23"/>
                <a:gd name="T149" fmla="*/ 23 w 23"/>
                <a:gd name="T150" fmla="*/ 23 h 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23">
                  <a:moveTo>
                    <a:pt x="23" y="8"/>
                  </a:moveTo>
                  <a:lnTo>
                    <a:pt x="23" y="8"/>
                  </a:lnTo>
                  <a:lnTo>
                    <a:pt x="15" y="16"/>
                  </a:lnTo>
                  <a:lnTo>
                    <a:pt x="7" y="8"/>
                  </a:lnTo>
                  <a:lnTo>
                    <a:pt x="15" y="8"/>
                  </a:lnTo>
                  <a:lnTo>
                    <a:pt x="7" y="16"/>
                  </a:lnTo>
                  <a:lnTo>
                    <a:pt x="7" y="8"/>
                  </a:lnTo>
                  <a:lnTo>
                    <a:pt x="7" y="16"/>
                  </a:lnTo>
                  <a:lnTo>
                    <a:pt x="0" y="16"/>
                  </a:lnTo>
                  <a:lnTo>
                    <a:pt x="7" y="16"/>
                  </a:lnTo>
                  <a:lnTo>
                    <a:pt x="15" y="16"/>
                  </a:lnTo>
                  <a:lnTo>
                    <a:pt x="15" y="8"/>
                  </a:lnTo>
                  <a:lnTo>
                    <a:pt x="23" y="8"/>
                  </a:lnTo>
                  <a:lnTo>
                    <a:pt x="23" y="16"/>
                  </a:lnTo>
                  <a:lnTo>
                    <a:pt x="15" y="23"/>
                  </a:lnTo>
                  <a:lnTo>
                    <a:pt x="7" y="23"/>
                  </a:lnTo>
                  <a:lnTo>
                    <a:pt x="0" y="23"/>
                  </a:lnTo>
                  <a:lnTo>
                    <a:pt x="0" y="16"/>
                  </a:lnTo>
                  <a:lnTo>
                    <a:pt x="0" y="8"/>
                  </a:lnTo>
                  <a:lnTo>
                    <a:pt x="7" y="0"/>
                  </a:lnTo>
                  <a:lnTo>
                    <a:pt x="15" y="0"/>
                  </a:lnTo>
                  <a:lnTo>
                    <a:pt x="23" y="8"/>
                  </a:lnTo>
                  <a:lnTo>
                    <a:pt x="15" y="8"/>
                  </a:lnTo>
                  <a:lnTo>
                    <a:pt x="23"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72" name="Freeform 170"/>
            <p:cNvSpPr>
              <a:spLocks/>
            </p:cNvSpPr>
            <p:nvPr/>
          </p:nvSpPr>
          <p:spPr bwMode="auto">
            <a:xfrm>
              <a:off x="2811" y="2847"/>
              <a:ext cx="8" cy="1"/>
            </a:xfrm>
            <a:custGeom>
              <a:avLst/>
              <a:gdLst>
                <a:gd name="T0" fmla="*/ 0 w 8"/>
                <a:gd name="T1" fmla="*/ 0 h 1"/>
                <a:gd name="T2" fmla="*/ 0 w 8"/>
                <a:gd name="T3" fmla="*/ 0 h 1"/>
                <a:gd name="T4" fmla="*/ 0 w 8"/>
                <a:gd name="T5" fmla="*/ 0 h 1"/>
                <a:gd name="T6" fmla="*/ 8 w 8"/>
                <a:gd name="T7" fmla="*/ 0 h 1"/>
                <a:gd name="T8" fmla="*/ 8 w 8"/>
                <a:gd name="T9" fmla="*/ 0 h 1"/>
                <a:gd name="T10" fmla="*/ 8 w 8"/>
                <a:gd name="T11" fmla="*/ 0 h 1"/>
                <a:gd name="T12" fmla="*/ 0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0" y="0"/>
                  </a:moveTo>
                  <a:lnTo>
                    <a:pt x="0" y="0"/>
                  </a:lnTo>
                  <a:lnTo>
                    <a:pt x="8" y="0"/>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73" name="Rectangle 171"/>
            <p:cNvSpPr>
              <a:spLocks noChangeArrowheads="1"/>
            </p:cNvSpPr>
            <p:nvPr/>
          </p:nvSpPr>
          <p:spPr bwMode="auto">
            <a:xfrm>
              <a:off x="2352" y="2205"/>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74" name="Rectangle 172"/>
            <p:cNvSpPr>
              <a:spLocks noChangeArrowheads="1"/>
            </p:cNvSpPr>
            <p:nvPr/>
          </p:nvSpPr>
          <p:spPr bwMode="auto">
            <a:xfrm>
              <a:off x="2352" y="2610"/>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75" name="Rectangle 173"/>
            <p:cNvSpPr>
              <a:spLocks noChangeArrowheads="1"/>
            </p:cNvSpPr>
            <p:nvPr/>
          </p:nvSpPr>
          <p:spPr bwMode="auto">
            <a:xfrm>
              <a:off x="2352" y="2205"/>
              <a:ext cx="8" cy="40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76" name="Freeform 174"/>
            <p:cNvSpPr>
              <a:spLocks/>
            </p:cNvSpPr>
            <p:nvPr/>
          </p:nvSpPr>
          <p:spPr bwMode="auto">
            <a:xfrm>
              <a:off x="2352" y="2205"/>
              <a:ext cx="283" cy="405"/>
            </a:xfrm>
            <a:custGeom>
              <a:avLst/>
              <a:gdLst>
                <a:gd name="T0" fmla="*/ 0 w 283"/>
                <a:gd name="T1" fmla="*/ 0 h 405"/>
                <a:gd name="T2" fmla="*/ 122 w 283"/>
                <a:gd name="T3" fmla="*/ 8 h 405"/>
                <a:gd name="T4" fmla="*/ 207 w 283"/>
                <a:gd name="T5" fmla="*/ 38 h 405"/>
                <a:gd name="T6" fmla="*/ 237 w 283"/>
                <a:gd name="T7" fmla="*/ 69 h 405"/>
                <a:gd name="T8" fmla="*/ 268 w 283"/>
                <a:gd name="T9" fmla="*/ 99 h 405"/>
                <a:gd name="T10" fmla="*/ 283 w 283"/>
                <a:gd name="T11" fmla="*/ 206 h 405"/>
                <a:gd name="T12" fmla="*/ 268 w 283"/>
                <a:gd name="T13" fmla="*/ 306 h 405"/>
                <a:gd name="T14" fmla="*/ 237 w 283"/>
                <a:gd name="T15" fmla="*/ 344 h 405"/>
                <a:gd name="T16" fmla="*/ 207 w 283"/>
                <a:gd name="T17" fmla="*/ 367 h 405"/>
                <a:gd name="T18" fmla="*/ 122 w 283"/>
                <a:gd name="T19" fmla="*/ 397 h 405"/>
                <a:gd name="T20" fmla="*/ 0 w 283"/>
                <a:gd name="T21" fmla="*/ 405 h 405"/>
                <a:gd name="T22" fmla="*/ 0 w 283"/>
                <a:gd name="T23" fmla="*/ 0 h 4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
                <a:gd name="T37" fmla="*/ 0 h 405"/>
                <a:gd name="T38" fmla="*/ 283 w 283"/>
                <a:gd name="T39" fmla="*/ 405 h 4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 h="405">
                  <a:moveTo>
                    <a:pt x="0" y="0"/>
                  </a:moveTo>
                  <a:lnTo>
                    <a:pt x="122" y="8"/>
                  </a:lnTo>
                  <a:lnTo>
                    <a:pt x="207" y="38"/>
                  </a:lnTo>
                  <a:lnTo>
                    <a:pt x="237" y="69"/>
                  </a:lnTo>
                  <a:lnTo>
                    <a:pt x="268" y="99"/>
                  </a:lnTo>
                  <a:lnTo>
                    <a:pt x="283" y="206"/>
                  </a:lnTo>
                  <a:lnTo>
                    <a:pt x="268" y="306"/>
                  </a:lnTo>
                  <a:lnTo>
                    <a:pt x="237" y="344"/>
                  </a:lnTo>
                  <a:lnTo>
                    <a:pt x="207" y="367"/>
                  </a:lnTo>
                  <a:lnTo>
                    <a:pt x="122" y="397"/>
                  </a:lnTo>
                  <a:lnTo>
                    <a:pt x="0" y="405"/>
                  </a:lnTo>
                  <a:lnTo>
                    <a:pt x="0" y="0"/>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77" name="Rectangle 175"/>
            <p:cNvSpPr>
              <a:spLocks noChangeArrowheads="1"/>
            </p:cNvSpPr>
            <p:nvPr/>
          </p:nvSpPr>
          <p:spPr bwMode="auto">
            <a:xfrm>
              <a:off x="2352" y="2205"/>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78" name="Freeform 176"/>
            <p:cNvSpPr>
              <a:spLocks/>
            </p:cNvSpPr>
            <p:nvPr/>
          </p:nvSpPr>
          <p:spPr bwMode="auto">
            <a:xfrm>
              <a:off x="2352" y="2205"/>
              <a:ext cx="291" cy="375"/>
            </a:xfrm>
            <a:custGeom>
              <a:avLst/>
              <a:gdLst>
                <a:gd name="T0" fmla="*/ 0 w 291"/>
                <a:gd name="T1" fmla="*/ 0 h 375"/>
                <a:gd name="T2" fmla="*/ 122 w 291"/>
                <a:gd name="T3" fmla="*/ 8 h 375"/>
                <a:gd name="T4" fmla="*/ 122 w 291"/>
                <a:gd name="T5" fmla="*/ 8 h 375"/>
                <a:gd name="T6" fmla="*/ 122 w 291"/>
                <a:gd name="T7" fmla="*/ 8 h 375"/>
                <a:gd name="T8" fmla="*/ 207 w 291"/>
                <a:gd name="T9" fmla="*/ 38 h 375"/>
                <a:gd name="T10" fmla="*/ 214 w 291"/>
                <a:gd name="T11" fmla="*/ 38 h 375"/>
                <a:gd name="T12" fmla="*/ 214 w 291"/>
                <a:gd name="T13" fmla="*/ 38 h 375"/>
                <a:gd name="T14" fmla="*/ 245 w 291"/>
                <a:gd name="T15" fmla="*/ 69 h 375"/>
                <a:gd name="T16" fmla="*/ 245 w 291"/>
                <a:gd name="T17" fmla="*/ 69 h 375"/>
                <a:gd name="T18" fmla="*/ 245 w 291"/>
                <a:gd name="T19" fmla="*/ 69 h 375"/>
                <a:gd name="T20" fmla="*/ 275 w 291"/>
                <a:gd name="T21" fmla="*/ 99 h 375"/>
                <a:gd name="T22" fmla="*/ 275 w 291"/>
                <a:gd name="T23" fmla="*/ 99 h 375"/>
                <a:gd name="T24" fmla="*/ 275 w 291"/>
                <a:gd name="T25" fmla="*/ 99 h 375"/>
                <a:gd name="T26" fmla="*/ 291 w 291"/>
                <a:gd name="T27" fmla="*/ 206 h 375"/>
                <a:gd name="T28" fmla="*/ 291 w 291"/>
                <a:gd name="T29" fmla="*/ 206 h 375"/>
                <a:gd name="T30" fmla="*/ 291 w 291"/>
                <a:gd name="T31" fmla="*/ 206 h 375"/>
                <a:gd name="T32" fmla="*/ 275 w 291"/>
                <a:gd name="T33" fmla="*/ 306 h 375"/>
                <a:gd name="T34" fmla="*/ 275 w 291"/>
                <a:gd name="T35" fmla="*/ 313 h 375"/>
                <a:gd name="T36" fmla="*/ 275 w 291"/>
                <a:gd name="T37" fmla="*/ 313 h 375"/>
                <a:gd name="T38" fmla="*/ 245 w 291"/>
                <a:gd name="T39" fmla="*/ 352 h 375"/>
                <a:gd name="T40" fmla="*/ 245 w 291"/>
                <a:gd name="T41" fmla="*/ 352 h 375"/>
                <a:gd name="T42" fmla="*/ 245 w 291"/>
                <a:gd name="T43" fmla="*/ 352 h 375"/>
                <a:gd name="T44" fmla="*/ 214 w 291"/>
                <a:gd name="T45" fmla="*/ 375 h 375"/>
                <a:gd name="T46" fmla="*/ 207 w 291"/>
                <a:gd name="T47" fmla="*/ 375 h 375"/>
                <a:gd name="T48" fmla="*/ 207 w 291"/>
                <a:gd name="T49" fmla="*/ 367 h 375"/>
                <a:gd name="T50" fmla="*/ 207 w 291"/>
                <a:gd name="T51" fmla="*/ 367 h 375"/>
                <a:gd name="T52" fmla="*/ 237 w 291"/>
                <a:gd name="T53" fmla="*/ 344 h 375"/>
                <a:gd name="T54" fmla="*/ 237 w 291"/>
                <a:gd name="T55" fmla="*/ 344 h 375"/>
                <a:gd name="T56" fmla="*/ 237 w 291"/>
                <a:gd name="T57" fmla="*/ 344 h 375"/>
                <a:gd name="T58" fmla="*/ 268 w 291"/>
                <a:gd name="T59" fmla="*/ 306 h 375"/>
                <a:gd name="T60" fmla="*/ 268 w 291"/>
                <a:gd name="T61" fmla="*/ 306 h 375"/>
                <a:gd name="T62" fmla="*/ 268 w 291"/>
                <a:gd name="T63" fmla="*/ 306 h 375"/>
                <a:gd name="T64" fmla="*/ 283 w 291"/>
                <a:gd name="T65" fmla="*/ 206 h 375"/>
                <a:gd name="T66" fmla="*/ 283 w 291"/>
                <a:gd name="T67" fmla="*/ 206 h 375"/>
                <a:gd name="T68" fmla="*/ 283 w 291"/>
                <a:gd name="T69" fmla="*/ 206 h 375"/>
                <a:gd name="T70" fmla="*/ 268 w 291"/>
                <a:gd name="T71" fmla="*/ 99 h 375"/>
                <a:gd name="T72" fmla="*/ 268 w 291"/>
                <a:gd name="T73" fmla="*/ 99 h 375"/>
                <a:gd name="T74" fmla="*/ 268 w 291"/>
                <a:gd name="T75" fmla="*/ 107 h 375"/>
                <a:gd name="T76" fmla="*/ 237 w 291"/>
                <a:gd name="T77" fmla="*/ 76 h 375"/>
                <a:gd name="T78" fmla="*/ 237 w 291"/>
                <a:gd name="T79" fmla="*/ 76 h 375"/>
                <a:gd name="T80" fmla="*/ 237 w 291"/>
                <a:gd name="T81" fmla="*/ 76 h 375"/>
                <a:gd name="T82" fmla="*/ 207 w 291"/>
                <a:gd name="T83" fmla="*/ 46 h 375"/>
                <a:gd name="T84" fmla="*/ 207 w 291"/>
                <a:gd name="T85" fmla="*/ 46 h 375"/>
                <a:gd name="T86" fmla="*/ 207 w 291"/>
                <a:gd name="T87" fmla="*/ 46 h 375"/>
                <a:gd name="T88" fmla="*/ 122 w 291"/>
                <a:gd name="T89" fmla="*/ 15 h 375"/>
                <a:gd name="T90" fmla="*/ 122 w 291"/>
                <a:gd name="T91" fmla="*/ 15 h 375"/>
                <a:gd name="T92" fmla="*/ 122 w 291"/>
                <a:gd name="T93" fmla="*/ 15 h 375"/>
                <a:gd name="T94" fmla="*/ 0 w 291"/>
                <a:gd name="T95" fmla="*/ 8 h 375"/>
                <a:gd name="T96" fmla="*/ 0 w 291"/>
                <a:gd name="T97" fmla="*/ 0 h 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
                <a:gd name="T148" fmla="*/ 0 h 375"/>
                <a:gd name="T149" fmla="*/ 291 w 291"/>
                <a:gd name="T150" fmla="*/ 375 h 3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 h="375">
                  <a:moveTo>
                    <a:pt x="0" y="0"/>
                  </a:moveTo>
                  <a:lnTo>
                    <a:pt x="122" y="8"/>
                  </a:lnTo>
                  <a:lnTo>
                    <a:pt x="207" y="38"/>
                  </a:lnTo>
                  <a:lnTo>
                    <a:pt x="214" y="38"/>
                  </a:lnTo>
                  <a:lnTo>
                    <a:pt x="245" y="69"/>
                  </a:lnTo>
                  <a:lnTo>
                    <a:pt x="275" y="99"/>
                  </a:lnTo>
                  <a:lnTo>
                    <a:pt x="291" y="206"/>
                  </a:lnTo>
                  <a:lnTo>
                    <a:pt x="275" y="306"/>
                  </a:lnTo>
                  <a:lnTo>
                    <a:pt x="275" y="313"/>
                  </a:lnTo>
                  <a:lnTo>
                    <a:pt x="245" y="352"/>
                  </a:lnTo>
                  <a:lnTo>
                    <a:pt x="214" y="375"/>
                  </a:lnTo>
                  <a:lnTo>
                    <a:pt x="207" y="375"/>
                  </a:lnTo>
                  <a:lnTo>
                    <a:pt x="207" y="367"/>
                  </a:lnTo>
                  <a:lnTo>
                    <a:pt x="237" y="344"/>
                  </a:lnTo>
                  <a:lnTo>
                    <a:pt x="268" y="306"/>
                  </a:lnTo>
                  <a:lnTo>
                    <a:pt x="283" y="206"/>
                  </a:lnTo>
                  <a:lnTo>
                    <a:pt x="268" y="99"/>
                  </a:lnTo>
                  <a:lnTo>
                    <a:pt x="268" y="107"/>
                  </a:lnTo>
                  <a:lnTo>
                    <a:pt x="237" y="76"/>
                  </a:lnTo>
                  <a:lnTo>
                    <a:pt x="207" y="46"/>
                  </a:lnTo>
                  <a:lnTo>
                    <a:pt x="122" y="15"/>
                  </a:lnTo>
                  <a:lnTo>
                    <a:pt x="0" y="8"/>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79" name="Freeform 177"/>
            <p:cNvSpPr>
              <a:spLocks/>
            </p:cNvSpPr>
            <p:nvPr/>
          </p:nvSpPr>
          <p:spPr bwMode="auto">
            <a:xfrm>
              <a:off x="2474" y="2572"/>
              <a:ext cx="85" cy="38"/>
            </a:xfrm>
            <a:custGeom>
              <a:avLst/>
              <a:gdLst>
                <a:gd name="T0" fmla="*/ 85 w 85"/>
                <a:gd name="T1" fmla="*/ 8 h 38"/>
                <a:gd name="T2" fmla="*/ 0 w 85"/>
                <a:gd name="T3" fmla="*/ 38 h 38"/>
                <a:gd name="T4" fmla="*/ 0 w 85"/>
                <a:gd name="T5" fmla="*/ 38 h 38"/>
                <a:gd name="T6" fmla="*/ 0 w 85"/>
                <a:gd name="T7" fmla="*/ 30 h 38"/>
                <a:gd name="T8" fmla="*/ 0 w 85"/>
                <a:gd name="T9" fmla="*/ 30 h 38"/>
                <a:gd name="T10" fmla="*/ 85 w 85"/>
                <a:gd name="T11" fmla="*/ 0 h 38"/>
                <a:gd name="T12" fmla="*/ 85 w 85"/>
                <a:gd name="T13" fmla="*/ 8 h 38"/>
                <a:gd name="T14" fmla="*/ 0 60000 65536"/>
                <a:gd name="T15" fmla="*/ 0 60000 65536"/>
                <a:gd name="T16" fmla="*/ 0 60000 65536"/>
                <a:gd name="T17" fmla="*/ 0 60000 65536"/>
                <a:gd name="T18" fmla="*/ 0 60000 65536"/>
                <a:gd name="T19" fmla="*/ 0 60000 65536"/>
                <a:gd name="T20" fmla="*/ 0 60000 65536"/>
                <a:gd name="T21" fmla="*/ 0 w 85"/>
                <a:gd name="T22" fmla="*/ 0 h 38"/>
                <a:gd name="T23" fmla="*/ 85 w 8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38">
                  <a:moveTo>
                    <a:pt x="85" y="8"/>
                  </a:moveTo>
                  <a:lnTo>
                    <a:pt x="0" y="38"/>
                  </a:lnTo>
                  <a:lnTo>
                    <a:pt x="0" y="30"/>
                  </a:lnTo>
                  <a:lnTo>
                    <a:pt x="85" y="0"/>
                  </a:lnTo>
                  <a:lnTo>
                    <a:pt x="8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80" name="Rectangle 178"/>
            <p:cNvSpPr>
              <a:spLocks noChangeArrowheads="1"/>
            </p:cNvSpPr>
            <p:nvPr/>
          </p:nvSpPr>
          <p:spPr bwMode="auto">
            <a:xfrm>
              <a:off x="2352" y="2610"/>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1" name="Freeform 179"/>
            <p:cNvSpPr>
              <a:spLocks/>
            </p:cNvSpPr>
            <p:nvPr/>
          </p:nvSpPr>
          <p:spPr bwMode="auto">
            <a:xfrm>
              <a:off x="2352" y="2602"/>
              <a:ext cx="122" cy="16"/>
            </a:xfrm>
            <a:custGeom>
              <a:avLst/>
              <a:gdLst>
                <a:gd name="T0" fmla="*/ 122 w 122"/>
                <a:gd name="T1" fmla="*/ 8 h 16"/>
                <a:gd name="T2" fmla="*/ 122 w 122"/>
                <a:gd name="T3" fmla="*/ 0 h 16"/>
                <a:gd name="T4" fmla="*/ 0 w 122"/>
                <a:gd name="T5" fmla="*/ 8 h 16"/>
                <a:gd name="T6" fmla="*/ 0 w 122"/>
                <a:gd name="T7" fmla="*/ 16 h 16"/>
                <a:gd name="T8" fmla="*/ 122 w 122"/>
                <a:gd name="T9" fmla="*/ 8 h 16"/>
                <a:gd name="T10" fmla="*/ 0 60000 65536"/>
                <a:gd name="T11" fmla="*/ 0 60000 65536"/>
                <a:gd name="T12" fmla="*/ 0 60000 65536"/>
                <a:gd name="T13" fmla="*/ 0 60000 65536"/>
                <a:gd name="T14" fmla="*/ 0 60000 65536"/>
                <a:gd name="T15" fmla="*/ 0 w 122"/>
                <a:gd name="T16" fmla="*/ 0 h 16"/>
                <a:gd name="T17" fmla="*/ 122 w 122"/>
                <a:gd name="T18" fmla="*/ 16 h 16"/>
              </a:gdLst>
              <a:ahLst/>
              <a:cxnLst>
                <a:cxn ang="T10">
                  <a:pos x="T0" y="T1"/>
                </a:cxn>
                <a:cxn ang="T11">
                  <a:pos x="T2" y="T3"/>
                </a:cxn>
                <a:cxn ang="T12">
                  <a:pos x="T4" y="T5"/>
                </a:cxn>
                <a:cxn ang="T13">
                  <a:pos x="T6" y="T7"/>
                </a:cxn>
                <a:cxn ang="T14">
                  <a:pos x="T8" y="T9"/>
                </a:cxn>
              </a:cxnLst>
              <a:rect l="T15" t="T16" r="T17" b="T18"/>
              <a:pathLst>
                <a:path w="122" h="16">
                  <a:moveTo>
                    <a:pt x="122" y="8"/>
                  </a:moveTo>
                  <a:lnTo>
                    <a:pt x="122" y="0"/>
                  </a:lnTo>
                  <a:lnTo>
                    <a:pt x="0" y="8"/>
                  </a:lnTo>
                  <a:lnTo>
                    <a:pt x="0" y="16"/>
                  </a:lnTo>
                  <a:lnTo>
                    <a:pt x="122"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82" name="Rectangle 180"/>
            <p:cNvSpPr>
              <a:spLocks noChangeArrowheads="1"/>
            </p:cNvSpPr>
            <p:nvPr/>
          </p:nvSpPr>
          <p:spPr bwMode="auto">
            <a:xfrm>
              <a:off x="2168" y="2251"/>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3" name="Rectangle 181"/>
            <p:cNvSpPr>
              <a:spLocks noChangeArrowheads="1"/>
            </p:cNvSpPr>
            <p:nvPr/>
          </p:nvSpPr>
          <p:spPr bwMode="auto">
            <a:xfrm>
              <a:off x="2360" y="2251"/>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4" name="Rectangle 182"/>
            <p:cNvSpPr>
              <a:spLocks noChangeArrowheads="1"/>
            </p:cNvSpPr>
            <p:nvPr/>
          </p:nvSpPr>
          <p:spPr bwMode="auto">
            <a:xfrm>
              <a:off x="2168" y="2251"/>
              <a:ext cx="192"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5" name="Rectangle 183"/>
            <p:cNvSpPr>
              <a:spLocks noChangeArrowheads="1"/>
            </p:cNvSpPr>
            <p:nvPr/>
          </p:nvSpPr>
          <p:spPr bwMode="auto">
            <a:xfrm>
              <a:off x="2168" y="2335"/>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6" name="Rectangle 184"/>
            <p:cNvSpPr>
              <a:spLocks noChangeArrowheads="1"/>
            </p:cNvSpPr>
            <p:nvPr/>
          </p:nvSpPr>
          <p:spPr bwMode="auto">
            <a:xfrm>
              <a:off x="2360" y="2335"/>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7" name="Rectangle 185"/>
            <p:cNvSpPr>
              <a:spLocks noChangeArrowheads="1"/>
            </p:cNvSpPr>
            <p:nvPr/>
          </p:nvSpPr>
          <p:spPr bwMode="auto">
            <a:xfrm>
              <a:off x="2168" y="2335"/>
              <a:ext cx="192"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8" name="Rectangle 186"/>
            <p:cNvSpPr>
              <a:spLocks noChangeArrowheads="1"/>
            </p:cNvSpPr>
            <p:nvPr/>
          </p:nvSpPr>
          <p:spPr bwMode="auto">
            <a:xfrm>
              <a:off x="2168" y="2411"/>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89" name="Rectangle 187"/>
            <p:cNvSpPr>
              <a:spLocks noChangeArrowheads="1"/>
            </p:cNvSpPr>
            <p:nvPr/>
          </p:nvSpPr>
          <p:spPr bwMode="auto">
            <a:xfrm>
              <a:off x="2360" y="2411"/>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0" name="Rectangle 188"/>
            <p:cNvSpPr>
              <a:spLocks noChangeArrowheads="1"/>
            </p:cNvSpPr>
            <p:nvPr/>
          </p:nvSpPr>
          <p:spPr bwMode="auto">
            <a:xfrm>
              <a:off x="2168" y="2411"/>
              <a:ext cx="192"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1" name="Rectangle 189"/>
            <p:cNvSpPr>
              <a:spLocks noChangeArrowheads="1"/>
            </p:cNvSpPr>
            <p:nvPr/>
          </p:nvSpPr>
          <p:spPr bwMode="auto">
            <a:xfrm>
              <a:off x="2168" y="2503"/>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2" name="Rectangle 190"/>
            <p:cNvSpPr>
              <a:spLocks noChangeArrowheads="1"/>
            </p:cNvSpPr>
            <p:nvPr/>
          </p:nvSpPr>
          <p:spPr bwMode="auto">
            <a:xfrm>
              <a:off x="2352" y="2503"/>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3" name="Rectangle 191"/>
            <p:cNvSpPr>
              <a:spLocks noChangeArrowheads="1"/>
            </p:cNvSpPr>
            <p:nvPr/>
          </p:nvSpPr>
          <p:spPr bwMode="auto">
            <a:xfrm>
              <a:off x="2168" y="2503"/>
              <a:ext cx="184"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4" name="Rectangle 192"/>
            <p:cNvSpPr>
              <a:spLocks noChangeArrowheads="1"/>
            </p:cNvSpPr>
            <p:nvPr/>
          </p:nvSpPr>
          <p:spPr bwMode="auto">
            <a:xfrm>
              <a:off x="2635" y="2404"/>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5" name="Rectangle 193"/>
            <p:cNvSpPr>
              <a:spLocks noChangeArrowheads="1"/>
            </p:cNvSpPr>
            <p:nvPr/>
          </p:nvSpPr>
          <p:spPr bwMode="auto">
            <a:xfrm>
              <a:off x="2696" y="2404"/>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6" name="Rectangle 194"/>
            <p:cNvSpPr>
              <a:spLocks noChangeArrowheads="1"/>
            </p:cNvSpPr>
            <p:nvPr/>
          </p:nvSpPr>
          <p:spPr bwMode="auto">
            <a:xfrm>
              <a:off x="2635" y="2404"/>
              <a:ext cx="6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7" name="Rectangle 195"/>
            <p:cNvSpPr>
              <a:spLocks noChangeArrowheads="1"/>
            </p:cNvSpPr>
            <p:nvPr/>
          </p:nvSpPr>
          <p:spPr bwMode="auto">
            <a:xfrm>
              <a:off x="2168" y="2580"/>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8" name="Rectangle 196"/>
            <p:cNvSpPr>
              <a:spLocks noChangeArrowheads="1"/>
            </p:cNvSpPr>
            <p:nvPr/>
          </p:nvSpPr>
          <p:spPr bwMode="auto">
            <a:xfrm>
              <a:off x="2352" y="2580"/>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299" name="Rectangle 197"/>
            <p:cNvSpPr>
              <a:spLocks noChangeArrowheads="1"/>
            </p:cNvSpPr>
            <p:nvPr/>
          </p:nvSpPr>
          <p:spPr bwMode="auto">
            <a:xfrm>
              <a:off x="2168" y="2580"/>
              <a:ext cx="184"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00" name="Rectangle 198"/>
            <p:cNvSpPr>
              <a:spLocks noChangeArrowheads="1"/>
            </p:cNvSpPr>
            <p:nvPr/>
          </p:nvSpPr>
          <p:spPr bwMode="auto">
            <a:xfrm>
              <a:off x="2352" y="2205"/>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01" name="Rectangle 199"/>
            <p:cNvSpPr>
              <a:spLocks noChangeArrowheads="1"/>
            </p:cNvSpPr>
            <p:nvPr/>
          </p:nvSpPr>
          <p:spPr bwMode="auto">
            <a:xfrm>
              <a:off x="2352" y="2610"/>
              <a:ext cx="8" cy="1"/>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02" name="Rectangle 200"/>
            <p:cNvSpPr>
              <a:spLocks noChangeArrowheads="1"/>
            </p:cNvSpPr>
            <p:nvPr/>
          </p:nvSpPr>
          <p:spPr bwMode="auto">
            <a:xfrm>
              <a:off x="2352" y="2205"/>
              <a:ext cx="8" cy="40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03" name="Freeform 201"/>
            <p:cNvSpPr>
              <a:spLocks/>
            </p:cNvSpPr>
            <p:nvPr/>
          </p:nvSpPr>
          <p:spPr bwMode="auto">
            <a:xfrm>
              <a:off x="1763" y="1601"/>
              <a:ext cx="222" cy="535"/>
            </a:xfrm>
            <a:custGeom>
              <a:avLst/>
              <a:gdLst>
                <a:gd name="T0" fmla="*/ 0 w 222"/>
                <a:gd name="T1" fmla="*/ 0 h 535"/>
                <a:gd name="T2" fmla="*/ 0 w 222"/>
                <a:gd name="T3" fmla="*/ 199 h 535"/>
                <a:gd name="T4" fmla="*/ 115 w 222"/>
                <a:gd name="T5" fmla="*/ 268 h 535"/>
                <a:gd name="T6" fmla="*/ 0 w 222"/>
                <a:gd name="T7" fmla="*/ 336 h 535"/>
                <a:gd name="T8" fmla="*/ 0 w 222"/>
                <a:gd name="T9" fmla="*/ 535 h 535"/>
                <a:gd name="T10" fmla="*/ 222 w 222"/>
                <a:gd name="T11" fmla="*/ 405 h 535"/>
                <a:gd name="T12" fmla="*/ 222 w 222"/>
                <a:gd name="T13" fmla="*/ 138 h 535"/>
                <a:gd name="T14" fmla="*/ 0 w 222"/>
                <a:gd name="T15" fmla="*/ 0 h 535"/>
                <a:gd name="T16" fmla="*/ 0 60000 65536"/>
                <a:gd name="T17" fmla="*/ 0 60000 65536"/>
                <a:gd name="T18" fmla="*/ 0 60000 65536"/>
                <a:gd name="T19" fmla="*/ 0 60000 65536"/>
                <a:gd name="T20" fmla="*/ 0 60000 65536"/>
                <a:gd name="T21" fmla="*/ 0 60000 65536"/>
                <a:gd name="T22" fmla="*/ 0 60000 65536"/>
                <a:gd name="T23" fmla="*/ 0 60000 65536"/>
                <a:gd name="T24" fmla="*/ 0 w 222"/>
                <a:gd name="T25" fmla="*/ 0 h 535"/>
                <a:gd name="T26" fmla="*/ 222 w 222"/>
                <a:gd name="T27" fmla="*/ 535 h 5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 h="535">
                  <a:moveTo>
                    <a:pt x="0" y="0"/>
                  </a:moveTo>
                  <a:lnTo>
                    <a:pt x="0" y="199"/>
                  </a:lnTo>
                  <a:lnTo>
                    <a:pt x="115" y="268"/>
                  </a:lnTo>
                  <a:lnTo>
                    <a:pt x="0" y="336"/>
                  </a:lnTo>
                  <a:lnTo>
                    <a:pt x="0" y="535"/>
                  </a:lnTo>
                  <a:lnTo>
                    <a:pt x="222" y="405"/>
                  </a:lnTo>
                  <a:lnTo>
                    <a:pt x="222" y="138"/>
                  </a:lnTo>
                  <a:lnTo>
                    <a:pt x="0" y="0"/>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04" name="Freeform 202"/>
            <p:cNvSpPr>
              <a:spLocks/>
            </p:cNvSpPr>
            <p:nvPr/>
          </p:nvSpPr>
          <p:spPr bwMode="auto">
            <a:xfrm>
              <a:off x="1763" y="1601"/>
              <a:ext cx="229" cy="550"/>
            </a:xfrm>
            <a:custGeom>
              <a:avLst/>
              <a:gdLst>
                <a:gd name="T0" fmla="*/ 7 w 229"/>
                <a:gd name="T1" fmla="*/ 0 h 550"/>
                <a:gd name="T2" fmla="*/ 7 w 229"/>
                <a:gd name="T3" fmla="*/ 199 h 550"/>
                <a:gd name="T4" fmla="*/ 0 w 229"/>
                <a:gd name="T5" fmla="*/ 207 h 550"/>
                <a:gd name="T6" fmla="*/ 7 w 229"/>
                <a:gd name="T7" fmla="*/ 199 h 550"/>
                <a:gd name="T8" fmla="*/ 122 w 229"/>
                <a:gd name="T9" fmla="*/ 268 h 550"/>
                <a:gd name="T10" fmla="*/ 138 w 229"/>
                <a:gd name="T11" fmla="*/ 268 h 550"/>
                <a:gd name="T12" fmla="*/ 122 w 229"/>
                <a:gd name="T13" fmla="*/ 275 h 550"/>
                <a:gd name="T14" fmla="*/ 7 w 229"/>
                <a:gd name="T15" fmla="*/ 344 h 550"/>
                <a:gd name="T16" fmla="*/ 0 w 229"/>
                <a:gd name="T17" fmla="*/ 336 h 550"/>
                <a:gd name="T18" fmla="*/ 7 w 229"/>
                <a:gd name="T19" fmla="*/ 336 h 550"/>
                <a:gd name="T20" fmla="*/ 7 w 229"/>
                <a:gd name="T21" fmla="*/ 535 h 550"/>
                <a:gd name="T22" fmla="*/ 7 w 229"/>
                <a:gd name="T23" fmla="*/ 543 h 550"/>
                <a:gd name="T24" fmla="*/ 0 w 229"/>
                <a:gd name="T25" fmla="*/ 535 h 550"/>
                <a:gd name="T26" fmla="*/ 222 w 229"/>
                <a:gd name="T27" fmla="*/ 405 h 550"/>
                <a:gd name="T28" fmla="*/ 229 w 229"/>
                <a:gd name="T29" fmla="*/ 405 h 550"/>
                <a:gd name="T30" fmla="*/ 222 w 229"/>
                <a:gd name="T31" fmla="*/ 405 h 550"/>
                <a:gd name="T32" fmla="*/ 222 w 229"/>
                <a:gd name="T33" fmla="*/ 138 h 550"/>
                <a:gd name="T34" fmla="*/ 229 w 229"/>
                <a:gd name="T35" fmla="*/ 138 h 550"/>
                <a:gd name="T36" fmla="*/ 229 w 229"/>
                <a:gd name="T37" fmla="*/ 138 h 550"/>
                <a:gd name="T38" fmla="*/ 229 w 229"/>
                <a:gd name="T39" fmla="*/ 138 h 550"/>
                <a:gd name="T40" fmla="*/ 229 w 229"/>
                <a:gd name="T41" fmla="*/ 405 h 550"/>
                <a:gd name="T42" fmla="*/ 229 w 229"/>
                <a:gd name="T43" fmla="*/ 413 h 550"/>
                <a:gd name="T44" fmla="*/ 229 w 229"/>
                <a:gd name="T45" fmla="*/ 413 h 550"/>
                <a:gd name="T46" fmla="*/ 7 w 229"/>
                <a:gd name="T47" fmla="*/ 543 h 550"/>
                <a:gd name="T48" fmla="*/ 0 w 229"/>
                <a:gd name="T49" fmla="*/ 550 h 550"/>
                <a:gd name="T50" fmla="*/ 0 w 229"/>
                <a:gd name="T51" fmla="*/ 535 h 550"/>
                <a:gd name="T52" fmla="*/ 0 w 229"/>
                <a:gd name="T53" fmla="*/ 336 h 550"/>
                <a:gd name="T54" fmla="*/ 0 w 229"/>
                <a:gd name="T55" fmla="*/ 336 h 550"/>
                <a:gd name="T56" fmla="*/ 0 w 229"/>
                <a:gd name="T57" fmla="*/ 336 h 550"/>
                <a:gd name="T58" fmla="*/ 115 w 229"/>
                <a:gd name="T59" fmla="*/ 268 h 550"/>
                <a:gd name="T60" fmla="*/ 122 w 229"/>
                <a:gd name="T61" fmla="*/ 275 h 550"/>
                <a:gd name="T62" fmla="*/ 115 w 229"/>
                <a:gd name="T63" fmla="*/ 275 h 550"/>
                <a:gd name="T64" fmla="*/ 0 w 229"/>
                <a:gd name="T65" fmla="*/ 207 h 550"/>
                <a:gd name="T66" fmla="*/ 0 w 229"/>
                <a:gd name="T67" fmla="*/ 207 h 550"/>
                <a:gd name="T68" fmla="*/ 0 w 229"/>
                <a:gd name="T69" fmla="*/ 199 h 550"/>
                <a:gd name="T70" fmla="*/ 0 w 229"/>
                <a:gd name="T71" fmla="*/ 0 h 550"/>
                <a:gd name="T72" fmla="*/ 7 w 229"/>
                <a:gd name="T73" fmla="*/ 0 h 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550"/>
                <a:gd name="T113" fmla="*/ 229 w 229"/>
                <a:gd name="T114" fmla="*/ 550 h 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550">
                  <a:moveTo>
                    <a:pt x="7" y="0"/>
                  </a:moveTo>
                  <a:lnTo>
                    <a:pt x="7" y="199"/>
                  </a:lnTo>
                  <a:lnTo>
                    <a:pt x="0" y="207"/>
                  </a:lnTo>
                  <a:lnTo>
                    <a:pt x="7" y="199"/>
                  </a:lnTo>
                  <a:lnTo>
                    <a:pt x="122" y="268"/>
                  </a:lnTo>
                  <a:lnTo>
                    <a:pt x="138" y="268"/>
                  </a:lnTo>
                  <a:lnTo>
                    <a:pt x="122" y="275"/>
                  </a:lnTo>
                  <a:lnTo>
                    <a:pt x="7" y="344"/>
                  </a:lnTo>
                  <a:lnTo>
                    <a:pt x="0" y="336"/>
                  </a:lnTo>
                  <a:lnTo>
                    <a:pt x="7" y="336"/>
                  </a:lnTo>
                  <a:lnTo>
                    <a:pt x="7" y="535"/>
                  </a:lnTo>
                  <a:lnTo>
                    <a:pt x="7" y="543"/>
                  </a:lnTo>
                  <a:lnTo>
                    <a:pt x="0" y="535"/>
                  </a:lnTo>
                  <a:lnTo>
                    <a:pt x="222" y="405"/>
                  </a:lnTo>
                  <a:lnTo>
                    <a:pt x="229" y="405"/>
                  </a:lnTo>
                  <a:lnTo>
                    <a:pt x="222" y="405"/>
                  </a:lnTo>
                  <a:lnTo>
                    <a:pt x="222" y="138"/>
                  </a:lnTo>
                  <a:lnTo>
                    <a:pt x="229" y="138"/>
                  </a:lnTo>
                  <a:lnTo>
                    <a:pt x="229" y="405"/>
                  </a:lnTo>
                  <a:lnTo>
                    <a:pt x="229" y="413"/>
                  </a:lnTo>
                  <a:lnTo>
                    <a:pt x="7" y="543"/>
                  </a:lnTo>
                  <a:lnTo>
                    <a:pt x="0" y="550"/>
                  </a:lnTo>
                  <a:lnTo>
                    <a:pt x="0" y="535"/>
                  </a:lnTo>
                  <a:lnTo>
                    <a:pt x="0" y="336"/>
                  </a:lnTo>
                  <a:lnTo>
                    <a:pt x="115" y="268"/>
                  </a:lnTo>
                  <a:lnTo>
                    <a:pt x="122" y="275"/>
                  </a:lnTo>
                  <a:lnTo>
                    <a:pt x="115" y="275"/>
                  </a:lnTo>
                  <a:lnTo>
                    <a:pt x="0" y="207"/>
                  </a:lnTo>
                  <a:lnTo>
                    <a:pt x="0" y="199"/>
                  </a:lnTo>
                  <a:lnTo>
                    <a:pt x="0" y="0"/>
                  </a:lnTo>
                  <a:lnTo>
                    <a:pt x="7"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05" name="Freeform 203"/>
            <p:cNvSpPr>
              <a:spLocks/>
            </p:cNvSpPr>
            <p:nvPr/>
          </p:nvSpPr>
          <p:spPr bwMode="auto">
            <a:xfrm>
              <a:off x="1763" y="1594"/>
              <a:ext cx="229" cy="152"/>
            </a:xfrm>
            <a:custGeom>
              <a:avLst/>
              <a:gdLst>
                <a:gd name="T0" fmla="*/ 222 w 229"/>
                <a:gd name="T1" fmla="*/ 152 h 152"/>
                <a:gd name="T2" fmla="*/ 0 w 229"/>
                <a:gd name="T3" fmla="*/ 15 h 152"/>
                <a:gd name="T4" fmla="*/ 0 w 229"/>
                <a:gd name="T5" fmla="*/ 7 h 152"/>
                <a:gd name="T6" fmla="*/ 0 w 229"/>
                <a:gd name="T7" fmla="*/ 0 h 152"/>
                <a:gd name="T8" fmla="*/ 7 w 229"/>
                <a:gd name="T9" fmla="*/ 7 h 152"/>
                <a:gd name="T10" fmla="*/ 229 w 229"/>
                <a:gd name="T11" fmla="*/ 145 h 152"/>
                <a:gd name="T12" fmla="*/ 222 w 229"/>
                <a:gd name="T13" fmla="*/ 152 h 152"/>
                <a:gd name="T14" fmla="*/ 0 60000 65536"/>
                <a:gd name="T15" fmla="*/ 0 60000 65536"/>
                <a:gd name="T16" fmla="*/ 0 60000 65536"/>
                <a:gd name="T17" fmla="*/ 0 60000 65536"/>
                <a:gd name="T18" fmla="*/ 0 60000 65536"/>
                <a:gd name="T19" fmla="*/ 0 60000 65536"/>
                <a:gd name="T20" fmla="*/ 0 60000 65536"/>
                <a:gd name="T21" fmla="*/ 0 w 229"/>
                <a:gd name="T22" fmla="*/ 0 h 152"/>
                <a:gd name="T23" fmla="*/ 229 w 229"/>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152">
                  <a:moveTo>
                    <a:pt x="222" y="152"/>
                  </a:moveTo>
                  <a:lnTo>
                    <a:pt x="0" y="15"/>
                  </a:lnTo>
                  <a:lnTo>
                    <a:pt x="0" y="7"/>
                  </a:lnTo>
                  <a:lnTo>
                    <a:pt x="0" y="0"/>
                  </a:lnTo>
                  <a:lnTo>
                    <a:pt x="7" y="7"/>
                  </a:lnTo>
                  <a:lnTo>
                    <a:pt x="229" y="145"/>
                  </a:lnTo>
                  <a:lnTo>
                    <a:pt x="222" y="152"/>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06" name="Freeform 204"/>
            <p:cNvSpPr>
              <a:spLocks/>
            </p:cNvSpPr>
            <p:nvPr/>
          </p:nvSpPr>
          <p:spPr bwMode="auto">
            <a:xfrm>
              <a:off x="1725" y="1655"/>
              <a:ext cx="45" cy="38"/>
            </a:xfrm>
            <a:custGeom>
              <a:avLst/>
              <a:gdLst>
                <a:gd name="T0" fmla="*/ 0 w 45"/>
                <a:gd name="T1" fmla="*/ 15 h 38"/>
                <a:gd name="T2" fmla="*/ 0 w 45"/>
                <a:gd name="T3" fmla="*/ 0 h 38"/>
                <a:gd name="T4" fmla="*/ 0 w 45"/>
                <a:gd name="T5" fmla="*/ 0 h 38"/>
                <a:gd name="T6" fmla="*/ 0 w 45"/>
                <a:gd name="T7" fmla="*/ 0 h 38"/>
                <a:gd name="T8" fmla="*/ 30 w 45"/>
                <a:gd name="T9" fmla="*/ 15 h 38"/>
                <a:gd name="T10" fmla="*/ 45 w 45"/>
                <a:gd name="T11" fmla="*/ 15 h 38"/>
                <a:gd name="T12" fmla="*/ 30 w 45"/>
                <a:gd name="T13" fmla="*/ 23 h 38"/>
                <a:gd name="T14" fmla="*/ 0 w 45"/>
                <a:gd name="T15" fmla="*/ 38 h 38"/>
                <a:gd name="T16" fmla="*/ 0 w 45"/>
                <a:gd name="T17" fmla="*/ 38 h 38"/>
                <a:gd name="T18" fmla="*/ 0 w 45"/>
                <a:gd name="T19" fmla="*/ 30 h 38"/>
                <a:gd name="T20" fmla="*/ 0 w 45"/>
                <a:gd name="T21" fmla="*/ 30 h 38"/>
                <a:gd name="T22" fmla="*/ 30 w 45"/>
                <a:gd name="T23" fmla="*/ 15 h 38"/>
                <a:gd name="T24" fmla="*/ 30 w 45"/>
                <a:gd name="T25" fmla="*/ 23 h 38"/>
                <a:gd name="T26" fmla="*/ 30 w 45"/>
                <a:gd name="T27" fmla="*/ 23 h 38"/>
                <a:gd name="T28" fmla="*/ 0 w 45"/>
                <a:gd name="T29" fmla="*/ 7 h 38"/>
                <a:gd name="T30" fmla="*/ 0 w 45"/>
                <a:gd name="T31" fmla="*/ 0 h 38"/>
                <a:gd name="T32" fmla="*/ 7 w 45"/>
                <a:gd name="T33" fmla="*/ 0 h 38"/>
                <a:gd name="T34" fmla="*/ 7 w 45"/>
                <a:gd name="T35" fmla="*/ 15 h 38"/>
                <a:gd name="T36" fmla="*/ 0 w 45"/>
                <a:gd name="T37" fmla="*/ 15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8"/>
                <a:gd name="T59" fmla="*/ 45 w 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8">
                  <a:moveTo>
                    <a:pt x="0" y="15"/>
                  </a:moveTo>
                  <a:lnTo>
                    <a:pt x="0" y="0"/>
                  </a:lnTo>
                  <a:lnTo>
                    <a:pt x="30" y="15"/>
                  </a:lnTo>
                  <a:lnTo>
                    <a:pt x="45" y="15"/>
                  </a:lnTo>
                  <a:lnTo>
                    <a:pt x="30" y="23"/>
                  </a:lnTo>
                  <a:lnTo>
                    <a:pt x="0" y="38"/>
                  </a:lnTo>
                  <a:lnTo>
                    <a:pt x="0" y="30"/>
                  </a:lnTo>
                  <a:lnTo>
                    <a:pt x="30" y="15"/>
                  </a:lnTo>
                  <a:lnTo>
                    <a:pt x="30" y="23"/>
                  </a:lnTo>
                  <a:lnTo>
                    <a:pt x="0" y="7"/>
                  </a:lnTo>
                  <a:lnTo>
                    <a:pt x="0" y="0"/>
                  </a:lnTo>
                  <a:lnTo>
                    <a:pt x="7" y="0"/>
                  </a:lnTo>
                  <a:lnTo>
                    <a:pt x="7" y="15"/>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07" name="Freeform 205"/>
            <p:cNvSpPr>
              <a:spLocks/>
            </p:cNvSpPr>
            <p:nvPr/>
          </p:nvSpPr>
          <p:spPr bwMode="auto">
            <a:xfrm>
              <a:off x="1725" y="1670"/>
              <a:ext cx="7" cy="15"/>
            </a:xfrm>
            <a:custGeom>
              <a:avLst/>
              <a:gdLst>
                <a:gd name="T0" fmla="*/ 0 w 7"/>
                <a:gd name="T1" fmla="*/ 15 h 15"/>
                <a:gd name="T2" fmla="*/ 0 w 7"/>
                <a:gd name="T3" fmla="*/ 0 h 15"/>
                <a:gd name="T4" fmla="*/ 7 w 7"/>
                <a:gd name="T5" fmla="*/ 0 h 15"/>
                <a:gd name="T6" fmla="*/ 7 w 7"/>
                <a:gd name="T7" fmla="*/ 0 h 15"/>
                <a:gd name="T8" fmla="*/ 7 w 7"/>
                <a:gd name="T9" fmla="*/ 0 h 15"/>
                <a:gd name="T10" fmla="*/ 7 w 7"/>
                <a:gd name="T11" fmla="*/ 15 h 15"/>
                <a:gd name="T12" fmla="*/ 0 w 7"/>
                <a:gd name="T13" fmla="*/ 15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0" y="15"/>
                  </a:moveTo>
                  <a:lnTo>
                    <a:pt x="0" y="0"/>
                  </a:lnTo>
                  <a:lnTo>
                    <a:pt x="7" y="0"/>
                  </a:lnTo>
                  <a:lnTo>
                    <a:pt x="7" y="15"/>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08" name="Freeform 206"/>
            <p:cNvSpPr>
              <a:spLocks/>
            </p:cNvSpPr>
            <p:nvPr/>
          </p:nvSpPr>
          <p:spPr bwMode="auto">
            <a:xfrm>
              <a:off x="1725" y="1655"/>
              <a:ext cx="30" cy="30"/>
            </a:xfrm>
            <a:custGeom>
              <a:avLst/>
              <a:gdLst>
                <a:gd name="T0" fmla="*/ 0 w 30"/>
                <a:gd name="T1" fmla="*/ 15 h 30"/>
                <a:gd name="T2" fmla="*/ 0 w 30"/>
                <a:gd name="T3" fmla="*/ 0 h 30"/>
                <a:gd name="T4" fmla="*/ 30 w 30"/>
                <a:gd name="T5" fmla="*/ 15 h 30"/>
                <a:gd name="T6" fmla="*/ 0 w 30"/>
                <a:gd name="T7" fmla="*/ 30 h 30"/>
                <a:gd name="T8" fmla="*/ 0 w 30"/>
                <a:gd name="T9" fmla="*/ 1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5"/>
                  </a:moveTo>
                  <a:lnTo>
                    <a:pt x="0" y="0"/>
                  </a:lnTo>
                  <a:lnTo>
                    <a:pt x="30" y="15"/>
                  </a:lnTo>
                  <a:lnTo>
                    <a:pt x="0" y="30"/>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09" name="Rectangle 207"/>
            <p:cNvSpPr>
              <a:spLocks noChangeArrowheads="1"/>
            </p:cNvSpPr>
            <p:nvPr/>
          </p:nvSpPr>
          <p:spPr bwMode="auto">
            <a:xfrm>
              <a:off x="1541" y="1670"/>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10" name="Rectangle 208"/>
            <p:cNvSpPr>
              <a:spLocks noChangeArrowheads="1"/>
            </p:cNvSpPr>
            <p:nvPr/>
          </p:nvSpPr>
          <p:spPr bwMode="auto">
            <a:xfrm>
              <a:off x="1725" y="1670"/>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11" name="Rectangle 209"/>
            <p:cNvSpPr>
              <a:spLocks noChangeArrowheads="1"/>
            </p:cNvSpPr>
            <p:nvPr/>
          </p:nvSpPr>
          <p:spPr bwMode="auto">
            <a:xfrm>
              <a:off x="1541" y="1670"/>
              <a:ext cx="184"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12" name="Freeform 210"/>
            <p:cNvSpPr>
              <a:spLocks/>
            </p:cNvSpPr>
            <p:nvPr/>
          </p:nvSpPr>
          <p:spPr bwMode="auto">
            <a:xfrm>
              <a:off x="1725" y="2052"/>
              <a:ext cx="45" cy="38"/>
            </a:xfrm>
            <a:custGeom>
              <a:avLst/>
              <a:gdLst>
                <a:gd name="T0" fmla="*/ 0 w 45"/>
                <a:gd name="T1" fmla="*/ 15 h 38"/>
                <a:gd name="T2" fmla="*/ 0 w 45"/>
                <a:gd name="T3" fmla="*/ 0 h 38"/>
                <a:gd name="T4" fmla="*/ 0 w 45"/>
                <a:gd name="T5" fmla="*/ 0 h 38"/>
                <a:gd name="T6" fmla="*/ 0 w 45"/>
                <a:gd name="T7" fmla="*/ 0 h 38"/>
                <a:gd name="T8" fmla="*/ 30 w 45"/>
                <a:gd name="T9" fmla="*/ 15 h 38"/>
                <a:gd name="T10" fmla="*/ 45 w 45"/>
                <a:gd name="T11" fmla="*/ 15 h 38"/>
                <a:gd name="T12" fmla="*/ 30 w 45"/>
                <a:gd name="T13" fmla="*/ 23 h 38"/>
                <a:gd name="T14" fmla="*/ 0 w 45"/>
                <a:gd name="T15" fmla="*/ 38 h 38"/>
                <a:gd name="T16" fmla="*/ 0 w 45"/>
                <a:gd name="T17" fmla="*/ 38 h 38"/>
                <a:gd name="T18" fmla="*/ 0 w 45"/>
                <a:gd name="T19" fmla="*/ 31 h 38"/>
                <a:gd name="T20" fmla="*/ 0 w 45"/>
                <a:gd name="T21" fmla="*/ 31 h 38"/>
                <a:gd name="T22" fmla="*/ 30 w 45"/>
                <a:gd name="T23" fmla="*/ 15 h 38"/>
                <a:gd name="T24" fmla="*/ 30 w 45"/>
                <a:gd name="T25" fmla="*/ 23 h 38"/>
                <a:gd name="T26" fmla="*/ 30 w 45"/>
                <a:gd name="T27" fmla="*/ 23 h 38"/>
                <a:gd name="T28" fmla="*/ 0 w 45"/>
                <a:gd name="T29" fmla="*/ 8 h 38"/>
                <a:gd name="T30" fmla="*/ 0 w 45"/>
                <a:gd name="T31" fmla="*/ 0 h 38"/>
                <a:gd name="T32" fmla="*/ 7 w 45"/>
                <a:gd name="T33" fmla="*/ 0 h 38"/>
                <a:gd name="T34" fmla="*/ 7 w 45"/>
                <a:gd name="T35" fmla="*/ 15 h 38"/>
                <a:gd name="T36" fmla="*/ 0 w 45"/>
                <a:gd name="T37" fmla="*/ 15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8"/>
                <a:gd name="T59" fmla="*/ 45 w 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8">
                  <a:moveTo>
                    <a:pt x="0" y="15"/>
                  </a:moveTo>
                  <a:lnTo>
                    <a:pt x="0" y="0"/>
                  </a:lnTo>
                  <a:lnTo>
                    <a:pt x="30" y="15"/>
                  </a:lnTo>
                  <a:lnTo>
                    <a:pt x="45" y="15"/>
                  </a:lnTo>
                  <a:lnTo>
                    <a:pt x="30" y="23"/>
                  </a:lnTo>
                  <a:lnTo>
                    <a:pt x="0" y="38"/>
                  </a:lnTo>
                  <a:lnTo>
                    <a:pt x="0" y="31"/>
                  </a:lnTo>
                  <a:lnTo>
                    <a:pt x="30" y="15"/>
                  </a:lnTo>
                  <a:lnTo>
                    <a:pt x="30" y="23"/>
                  </a:lnTo>
                  <a:lnTo>
                    <a:pt x="0" y="8"/>
                  </a:lnTo>
                  <a:lnTo>
                    <a:pt x="0" y="0"/>
                  </a:lnTo>
                  <a:lnTo>
                    <a:pt x="7" y="0"/>
                  </a:lnTo>
                  <a:lnTo>
                    <a:pt x="7" y="15"/>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13" name="Freeform 211"/>
            <p:cNvSpPr>
              <a:spLocks/>
            </p:cNvSpPr>
            <p:nvPr/>
          </p:nvSpPr>
          <p:spPr bwMode="auto">
            <a:xfrm>
              <a:off x="1725" y="2067"/>
              <a:ext cx="7" cy="16"/>
            </a:xfrm>
            <a:custGeom>
              <a:avLst/>
              <a:gdLst>
                <a:gd name="T0" fmla="*/ 0 w 7"/>
                <a:gd name="T1" fmla="*/ 16 h 16"/>
                <a:gd name="T2" fmla="*/ 0 w 7"/>
                <a:gd name="T3" fmla="*/ 0 h 16"/>
                <a:gd name="T4" fmla="*/ 7 w 7"/>
                <a:gd name="T5" fmla="*/ 0 h 16"/>
                <a:gd name="T6" fmla="*/ 7 w 7"/>
                <a:gd name="T7" fmla="*/ 0 h 16"/>
                <a:gd name="T8" fmla="*/ 7 w 7"/>
                <a:gd name="T9" fmla="*/ 0 h 16"/>
                <a:gd name="T10" fmla="*/ 7 w 7"/>
                <a:gd name="T11" fmla="*/ 16 h 16"/>
                <a:gd name="T12" fmla="*/ 0 w 7"/>
                <a:gd name="T13" fmla="*/ 16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16"/>
                  </a:moveTo>
                  <a:lnTo>
                    <a:pt x="0" y="0"/>
                  </a:lnTo>
                  <a:lnTo>
                    <a:pt x="7" y="0"/>
                  </a:lnTo>
                  <a:lnTo>
                    <a:pt x="7" y="16"/>
                  </a:lnTo>
                  <a:lnTo>
                    <a:pt x="0" y="1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14" name="Freeform 212"/>
            <p:cNvSpPr>
              <a:spLocks/>
            </p:cNvSpPr>
            <p:nvPr/>
          </p:nvSpPr>
          <p:spPr bwMode="auto">
            <a:xfrm>
              <a:off x="1725" y="2052"/>
              <a:ext cx="30" cy="31"/>
            </a:xfrm>
            <a:custGeom>
              <a:avLst/>
              <a:gdLst>
                <a:gd name="T0" fmla="*/ 0 w 30"/>
                <a:gd name="T1" fmla="*/ 15 h 31"/>
                <a:gd name="T2" fmla="*/ 0 w 30"/>
                <a:gd name="T3" fmla="*/ 0 h 31"/>
                <a:gd name="T4" fmla="*/ 30 w 30"/>
                <a:gd name="T5" fmla="*/ 15 h 31"/>
                <a:gd name="T6" fmla="*/ 0 w 30"/>
                <a:gd name="T7" fmla="*/ 31 h 31"/>
                <a:gd name="T8" fmla="*/ 0 w 30"/>
                <a:gd name="T9" fmla="*/ 15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5"/>
                  </a:moveTo>
                  <a:lnTo>
                    <a:pt x="0" y="0"/>
                  </a:lnTo>
                  <a:lnTo>
                    <a:pt x="30" y="15"/>
                  </a:lnTo>
                  <a:lnTo>
                    <a:pt x="0" y="31"/>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15" name="Rectangle 213"/>
            <p:cNvSpPr>
              <a:spLocks noChangeArrowheads="1"/>
            </p:cNvSpPr>
            <p:nvPr/>
          </p:nvSpPr>
          <p:spPr bwMode="auto">
            <a:xfrm>
              <a:off x="1541" y="206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16" name="Rectangle 214"/>
            <p:cNvSpPr>
              <a:spLocks noChangeArrowheads="1"/>
            </p:cNvSpPr>
            <p:nvPr/>
          </p:nvSpPr>
          <p:spPr bwMode="auto">
            <a:xfrm>
              <a:off x="1725" y="2067"/>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17" name="Rectangle 215"/>
            <p:cNvSpPr>
              <a:spLocks noChangeArrowheads="1"/>
            </p:cNvSpPr>
            <p:nvPr/>
          </p:nvSpPr>
          <p:spPr bwMode="auto">
            <a:xfrm>
              <a:off x="1541" y="2067"/>
              <a:ext cx="184"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18" name="Freeform 216"/>
            <p:cNvSpPr>
              <a:spLocks/>
            </p:cNvSpPr>
            <p:nvPr/>
          </p:nvSpPr>
          <p:spPr bwMode="auto">
            <a:xfrm>
              <a:off x="2061" y="1853"/>
              <a:ext cx="46" cy="39"/>
            </a:xfrm>
            <a:custGeom>
              <a:avLst/>
              <a:gdLst>
                <a:gd name="T0" fmla="*/ 0 w 46"/>
                <a:gd name="T1" fmla="*/ 16 h 39"/>
                <a:gd name="T2" fmla="*/ 0 w 46"/>
                <a:gd name="T3" fmla="*/ 0 h 39"/>
                <a:gd name="T4" fmla="*/ 0 w 46"/>
                <a:gd name="T5" fmla="*/ 0 h 39"/>
                <a:gd name="T6" fmla="*/ 0 w 46"/>
                <a:gd name="T7" fmla="*/ 0 h 39"/>
                <a:gd name="T8" fmla="*/ 31 w 46"/>
                <a:gd name="T9" fmla="*/ 16 h 39"/>
                <a:gd name="T10" fmla="*/ 46 w 46"/>
                <a:gd name="T11" fmla="*/ 16 h 39"/>
                <a:gd name="T12" fmla="*/ 31 w 46"/>
                <a:gd name="T13" fmla="*/ 23 h 39"/>
                <a:gd name="T14" fmla="*/ 0 w 46"/>
                <a:gd name="T15" fmla="*/ 39 h 39"/>
                <a:gd name="T16" fmla="*/ 0 w 46"/>
                <a:gd name="T17" fmla="*/ 39 h 39"/>
                <a:gd name="T18" fmla="*/ 0 w 46"/>
                <a:gd name="T19" fmla="*/ 31 h 39"/>
                <a:gd name="T20" fmla="*/ 0 w 46"/>
                <a:gd name="T21" fmla="*/ 31 h 39"/>
                <a:gd name="T22" fmla="*/ 31 w 46"/>
                <a:gd name="T23" fmla="*/ 16 h 39"/>
                <a:gd name="T24" fmla="*/ 31 w 46"/>
                <a:gd name="T25" fmla="*/ 23 h 39"/>
                <a:gd name="T26" fmla="*/ 31 w 46"/>
                <a:gd name="T27" fmla="*/ 23 h 39"/>
                <a:gd name="T28" fmla="*/ 0 w 46"/>
                <a:gd name="T29" fmla="*/ 8 h 39"/>
                <a:gd name="T30" fmla="*/ 0 w 46"/>
                <a:gd name="T31" fmla="*/ 0 h 39"/>
                <a:gd name="T32" fmla="*/ 8 w 46"/>
                <a:gd name="T33" fmla="*/ 0 h 39"/>
                <a:gd name="T34" fmla="*/ 8 w 46"/>
                <a:gd name="T35" fmla="*/ 16 h 39"/>
                <a:gd name="T36" fmla="*/ 0 w 46"/>
                <a:gd name="T37" fmla="*/ 1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39"/>
                <a:gd name="T59" fmla="*/ 46 w 4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39">
                  <a:moveTo>
                    <a:pt x="0" y="16"/>
                  </a:moveTo>
                  <a:lnTo>
                    <a:pt x="0" y="0"/>
                  </a:lnTo>
                  <a:lnTo>
                    <a:pt x="31" y="16"/>
                  </a:lnTo>
                  <a:lnTo>
                    <a:pt x="46" y="16"/>
                  </a:lnTo>
                  <a:lnTo>
                    <a:pt x="31" y="23"/>
                  </a:lnTo>
                  <a:lnTo>
                    <a:pt x="0" y="39"/>
                  </a:lnTo>
                  <a:lnTo>
                    <a:pt x="0" y="31"/>
                  </a:lnTo>
                  <a:lnTo>
                    <a:pt x="31" y="16"/>
                  </a:lnTo>
                  <a:lnTo>
                    <a:pt x="31" y="23"/>
                  </a:lnTo>
                  <a:lnTo>
                    <a:pt x="0" y="8"/>
                  </a:lnTo>
                  <a:lnTo>
                    <a:pt x="0" y="0"/>
                  </a:lnTo>
                  <a:lnTo>
                    <a:pt x="8" y="0"/>
                  </a:lnTo>
                  <a:lnTo>
                    <a:pt x="8" y="16"/>
                  </a:lnTo>
                  <a:lnTo>
                    <a:pt x="0" y="1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19" name="Freeform 217"/>
            <p:cNvSpPr>
              <a:spLocks/>
            </p:cNvSpPr>
            <p:nvPr/>
          </p:nvSpPr>
          <p:spPr bwMode="auto">
            <a:xfrm>
              <a:off x="2061" y="1869"/>
              <a:ext cx="8" cy="15"/>
            </a:xfrm>
            <a:custGeom>
              <a:avLst/>
              <a:gdLst>
                <a:gd name="T0" fmla="*/ 0 w 8"/>
                <a:gd name="T1" fmla="*/ 15 h 15"/>
                <a:gd name="T2" fmla="*/ 0 w 8"/>
                <a:gd name="T3" fmla="*/ 0 h 15"/>
                <a:gd name="T4" fmla="*/ 8 w 8"/>
                <a:gd name="T5" fmla="*/ 0 h 15"/>
                <a:gd name="T6" fmla="*/ 8 w 8"/>
                <a:gd name="T7" fmla="*/ 0 h 15"/>
                <a:gd name="T8" fmla="*/ 8 w 8"/>
                <a:gd name="T9" fmla="*/ 0 h 15"/>
                <a:gd name="T10" fmla="*/ 8 w 8"/>
                <a:gd name="T11" fmla="*/ 15 h 15"/>
                <a:gd name="T12" fmla="*/ 0 w 8"/>
                <a:gd name="T13" fmla="*/ 15 h 15"/>
                <a:gd name="T14" fmla="*/ 0 60000 65536"/>
                <a:gd name="T15" fmla="*/ 0 60000 65536"/>
                <a:gd name="T16" fmla="*/ 0 60000 65536"/>
                <a:gd name="T17" fmla="*/ 0 60000 65536"/>
                <a:gd name="T18" fmla="*/ 0 60000 65536"/>
                <a:gd name="T19" fmla="*/ 0 60000 65536"/>
                <a:gd name="T20" fmla="*/ 0 60000 65536"/>
                <a:gd name="T21" fmla="*/ 0 w 8"/>
                <a:gd name="T22" fmla="*/ 0 h 15"/>
                <a:gd name="T23" fmla="*/ 8 w 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5">
                  <a:moveTo>
                    <a:pt x="0" y="15"/>
                  </a:moveTo>
                  <a:lnTo>
                    <a:pt x="0" y="0"/>
                  </a:lnTo>
                  <a:lnTo>
                    <a:pt x="8" y="0"/>
                  </a:lnTo>
                  <a:lnTo>
                    <a:pt x="8" y="15"/>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20" name="Freeform 218"/>
            <p:cNvSpPr>
              <a:spLocks/>
            </p:cNvSpPr>
            <p:nvPr/>
          </p:nvSpPr>
          <p:spPr bwMode="auto">
            <a:xfrm>
              <a:off x="2061" y="1853"/>
              <a:ext cx="31" cy="31"/>
            </a:xfrm>
            <a:custGeom>
              <a:avLst/>
              <a:gdLst>
                <a:gd name="T0" fmla="*/ 0 w 31"/>
                <a:gd name="T1" fmla="*/ 16 h 31"/>
                <a:gd name="T2" fmla="*/ 0 w 31"/>
                <a:gd name="T3" fmla="*/ 0 h 31"/>
                <a:gd name="T4" fmla="*/ 31 w 31"/>
                <a:gd name="T5" fmla="*/ 16 h 31"/>
                <a:gd name="T6" fmla="*/ 0 w 31"/>
                <a:gd name="T7" fmla="*/ 31 h 31"/>
                <a:gd name="T8" fmla="*/ 0 w 31"/>
                <a:gd name="T9" fmla="*/ 16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16"/>
                  </a:moveTo>
                  <a:lnTo>
                    <a:pt x="0" y="0"/>
                  </a:lnTo>
                  <a:lnTo>
                    <a:pt x="31" y="16"/>
                  </a:lnTo>
                  <a:lnTo>
                    <a:pt x="0" y="31"/>
                  </a:lnTo>
                  <a:lnTo>
                    <a:pt x="0" y="1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21" name="Rectangle 219"/>
            <p:cNvSpPr>
              <a:spLocks noChangeArrowheads="1"/>
            </p:cNvSpPr>
            <p:nvPr/>
          </p:nvSpPr>
          <p:spPr bwMode="auto">
            <a:xfrm>
              <a:off x="1985" y="1869"/>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22" name="Rectangle 220"/>
            <p:cNvSpPr>
              <a:spLocks noChangeArrowheads="1"/>
            </p:cNvSpPr>
            <p:nvPr/>
          </p:nvSpPr>
          <p:spPr bwMode="auto">
            <a:xfrm>
              <a:off x="2061" y="1869"/>
              <a:ext cx="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23" name="Rectangle 221"/>
            <p:cNvSpPr>
              <a:spLocks noChangeArrowheads="1"/>
            </p:cNvSpPr>
            <p:nvPr/>
          </p:nvSpPr>
          <p:spPr bwMode="auto">
            <a:xfrm>
              <a:off x="1985" y="1869"/>
              <a:ext cx="76"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24" name="Rectangle 222"/>
            <p:cNvSpPr>
              <a:spLocks noChangeArrowheads="1"/>
            </p:cNvSpPr>
            <p:nvPr>
              <p:custDataLst>
                <p:tags r:id="rId7"/>
              </p:custDataLst>
            </p:nvPr>
          </p:nvSpPr>
          <p:spPr bwMode="auto">
            <a:xfrm>
              <a:off x="1901" y="1785"/>
              <a:ext cx="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a:solidFill>
                    <a:srgbClr val="000000"/>
                  </a:solidFill>
                  <a:latin typeface="Times New Roman" panose="02020603050405020304" pitchFamily="18" charset="0"/>
                </a:rPr>
                <a:t>+</a:t>
              </a:r>
              <a:endParaRPr lang="en-US" altLang="el-GR" sz="2400">
                <a:latin typeface="Arial" panose="020B0604020202020204" pitchFamily="34" charset="0"/>
              </a:endParaRPr>
            </a:p>
          </p:txBody>
        </p:sp>
        <p:sp>
          <p:nvSpPr>
            <p:cNvPr id="47325" name="Rectangle 223"/>
            <p:cNvSpPr>
              <a:spLocks noChangeArrowheads="1"/>
            </p:cNvSpPr>
            <p:nvPr>
              <p:custDataLst>
                <p:tags r:id="rId8"/>
              </p:custDataLst>
            </p:nvPr>
          </p:nvSpPr>
          <p:spPr bwMode="auto">
            <a:xfrm>
              <a:off x="4449" y="3008"/>
              <a:ext cx="4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a:solidFill>
                    <a:srgbClr val="315263"/>
                  </a:solidFill>
                  <a:latin typeface="Times New Roman" panose="02020603050405020304" pitchFamily="18" charset="0"/>
                </a:rPr>
                <a:t>DEVICE</a:t>
              </a:r>
              <a:endParaRPr lang="en-US" altLang="el-GR" sz="2400">
                <a:solidFill>
                  <a:srgbClr val="315263"/>
                </a:solidFill>
                <a:latin typeface="Arial" panose="020B0604020202020204" pitchFamily="34" charset="0"/>
              </a:endParaRPr>
            </a:p>
          </p:txBody>
        </p:sp>
        <p:sp>
          <p:nvSpPr>
            <p:cNvPr id="47326" name="Rectangle 224"/>
            <p:cNvSpPr>
              <a:spLocks noChangeArrowheads="1"/>
            </p:cNvSpPr>
            <p:nvPr>
              <p:custDataLst>
                <p:tags r:id="rId9"/>
              </p:custDataLst>
            </p:nvPr>
          </p:nvSpPr>
          <p:spPr bwMode="auto">
            <a:xfrm>
              <a:off x="4395" y="2495"/>
              <a:ext cx="4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a:solidFill>
                    <a:schemeClr val="bg1"/>
                  </a:solidFill>
                  <a:latin typeface="Times New Roman" panose="02020603050405020304" pitchFamily="18" charset="0"/>
                </a:rPr>
                <a:t>CIRCUIT</a:t>
              </a:r>
              <a:endParaRPr lang="en-US" altLang="el-GR" sz="2400">
                <a:solidFill>
                  <a:schemeClr val="bg1"/>
                </a:solidFill>
                <a:latin typeface="Arial" panose="020B0604020202020204" pitchFamily="34" charset="0"/>
              </a:endParaRPr>
            </a:p>
          </p:txBody>
        </p:sp>
        <p:sp>
          <p:nvSpPr>
            <p:cNvPr id="47327" name="Rectangle 225"/>
            <p:cNvSpPr>
              <a:spLocks noChangeArrowheads="1"/>
            </p:cNvSpPr>
            <p:nvPr>
              <p:custDataLst>
                <p:tags r:id="rId10"/>
              </p:custDataLst>
            </p:nvPr>
          </p:nvSpPr>
          <p:spPr bwMode="auto">
            <a:xfrm>
              <a:off x="4563" y="2106"/>
              <a:ext cx="29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a:solidFill>
                    <a:srgbClr val="315263"/>
                  </a:solidFill>
                  <a:latin typeface="Times New Roman" panose="02020603050405020304" pitchFamily="18" charset="0"/>
                </a:rPr>
                <a:t>GATE</a:t>
              </a:r>
              <a:endParaRPr lang="en-US" altLang="el-GR" sz="2400">
                <a:solidFill>
                  <a:srgbClr val="315263"/>
                </a:solidFill>
                <a:latin typeface="Arial" panose="020B0604020202020204" pitchFamily="34" charset="0"/>
              </a:endParaRPr>
            </a:p>
          </p:txBody>
        </p:sp>
        <p:sp>
          <p:nvSpPr>
            <p:cNvPr id="47328" name="Rectangle 226"/>
            <p:cNvSpPr>
              <a:spLocks noChangeArrowheads="1"/>
            </p:cNvSpPr>
            <p:nvPr>
              <p:custDataLst>
                <p:tags r:id="rId11"/>
              </p:custDataLst>
            </p:nvPr>
          </p:nvSpPr>
          <p:spPr bwMode="auto">
            <a:xfrm>
              <a:off x="4380" y="1578"/>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a:solidFill>
                    <a:schemeClr val="bg1"/>
                  </a:solidFill>
                  <a:latin typeface="Times New Roman" panose="02020603050405020304" pitchFamily="18" charset="0"/>
                </a:rPr>
                <a:t>MODULE</a:t>
              </a:r>
              <a:endParaRPr lang="en-US" altLang="el-GR" sz="2400">
                <a:solidFill>
                  <a:schemeClr val="bg1"/>
                </a:solidFill>
                <a:latin typeface="Arial" panose="020B0604020202020204" pitchFamily="34" charset="0"/>
              </a:endParaRPr>
            </a:p>
          </p:txBody>
        </p:sp>
        <p:sp>
          <p:nvSpPr>
            <p:cNvPr id="47329" name="Freeform 227"/>
            <p:cNvSpPr>
              <a:spLocks/>
            </p:cNvSpPr>
            <p:nvPr/>
          </p:nvSpPr>
          <p:spPr bwMode="auto">
            <a:xfrm>
              <a:off x="1709" y="1204"/>
              <a:ext cx="23" cy="107"/>
            </a:xfrm>
            <a:custGeom>
              <a:avLst/>
              <a:gdLst>
                <a:gd name="T0" fmla="*/ 0 w 23"/>
                <a:gd name="T1" fmla="*/ 0 h 107"/>
                <a:gd name="T2" fmla="*/ 23 w 23"/>
                <a:gd name="T3" fmla="*/ 0 h 107"/>
                <a:gd name="T4" fmla="*/ 23 w 23"/>
                <a:gd name="T5" fmla="*/ 53 h 107"/>
                <a:gd name="T6" fmla="*/ 16 w 23"/>
                <a:gd name="T7" fmla="*/ 61 h 107"/>
                <a:gd name="T8" fmla="*/ 16 w 23"/>
                <a:gd name="T9" fmla="*/ 107 h 107"/>
                <a:gd name="T10" fmla="*/ 8 w 23"/>
                <a:gd name="T11" fmla="*/ 107 h 107"/>
                <a:gd name="T12" fmla="*/ 8 w 23"/>
                <a:gd name="T13" fmla="*/ 61 h 107"/>
                <a:gd name="T14" fmla="*/ 0 w 23"/>
                <a:gd name="T15" fmla="*/ 53 h 107"/>
                <a:gd name="T16" fmla="*/ 0 w 23"/>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07"/>
                <a:gd name="T29" fmla="*/ 23 w 23"/>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07">
                  <a:moveTo>
                    <a:pt x="0" y="0"/>
                  </a:moveTo>
                  <a:lnTo>
                    <a:pt x="23" y="0"/>
                  </a:lnTo>
                  <a:lnTo>
                    <a:pt x="23" y="53"/>
                  </a:lnTo>
                  <a:lnTo>
                    <a:pt x="16" y="61"/>
                  </a:lnTo>
                  <a:lnTo>
                    <a:pt x="16" y="107"/>
                  </a:lnTo>
                  <a:lnTo>
                    <a:pt x="8" y="107"/>
                  </a:lnTo>
                  <a:lnTo>
                    <a:pt x="8" y="61"/>
                  </a:lnTo>
                  <a:lnTo>
                    <a:pt x="0" y="53"/>
                  </a:lnTo>
                  <a:lnTo>
                    <a:pt x="0"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30" name="Rectangle 228"/>
            <p:cNvSpPr>
              <a:spLocks noChangeArrowheads="1"/>
            </p:cNvSpPr>
            <p:nvPr/>
          </p:nvSpPr>
          <p:spPr bwMode="auto">
            <a:xfrm>
              <a:off x="1709" y="1204"/>
              <a:ext cx="31"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31" name="Freeform 229"/>
            <p:cNvSpPr>
              <a:spLocks/>
            </p:cNvSpPr>
            <p:nvPr/>
          </p:nvSpPr>
          <p:spPr bwMode="auto">
            <a:xfrm>
              <a:off x="1725" y="1204"/>
              <a:ext cx="15" cy="68"/>
            </a:xfrm>
            <a:custGeom>
              <a:avLst/>
              <a:gdLst>
                <a:gd name="T0" fmla="*/ 15 w 15"/>
                <a:gd name="T1" fmla="*/ 0 h 68"/>
                <a:gd name="T2" fmla="*/ 15 w 15"/>
                <a:gd name="T3" fmla="*/ 53 h 68"/>
                <a:gd name="T4" fmla="*/ 15 w 15"/>
                <a:gd name="T5" fmla="*/ 61 h 68"/>
                <a:gd name="T6" fmla="*/ 15 w 15"/>
                <a:gd name="T7" fmla="*/ 61 h 68"/>
                <a:gd name="T8" fmla="*/ 7 w 15"/>
                <a:gd name="T9" fmla="*/ 68 h 68"/>
                <a:gd name="T10" fmla="*/ 0 w 15"/>
                <a:gd name="T11" fmla="*/ 61 h 68"/>
                <a:gd name="T12" fmla="*/ 0 w 15"/>
                <a:gd name="T13" fmla="*/ 61 h 68"/>
                <a:gd name="T14" fmla="*/ 0 w 15"/>
                <a:gd name="T15" fmla="*/ 61 h 68"/>
                <a:gd name="T16" fmla="*/ 7 w 15"/>
                <a:gd name="T17" fmla="*/ 53 h 68"/>
                <a:gd name="T18" fmla="*/ 15 w 15"/>
                <a:gd name="T19" fmla="*/ 61 h 68"/>
                <a:gd name="T20" fmla="*/ 7 w 15"/>
                <a:gd name="T21" fmla="*/ 53 h 68"/>
                <a:gd name="T22" fmla="*/ 7 w 15"/>
                <a:gd name="T23" fmla="*/ 0 h 68"/>
                <a:gd name="T24" fmla="*/ 15 w 15"/>
                <a:gd name="T25" fmla="*/ 0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68"/>
                <a:gd name="T41" fmla="*/ 15 w 1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68">
                  <a:moveTo>
                    <a:pt x="15" y="0"/>
                  </a:moveTo>
                  <a:lnTo>
                    <a:pt x="15" y="53"/>
                  </a:lnTo>
                  <a:lnTo>
                    <a:pt x="15" y="61"/>
                  </a:lnTo>
                  <a:lnTo>
                    <a:pt x="7" y="68"/>
                  </a:lnTo>
                  <a:lnTo>
                    <a:pt x="0" y="61"/>
                  </a:lnTo>
                  <a:lnTo>
                    <a:pt x="7" y="53"/>
                  </a:lnTo>
                  <a:lnTo>
                    <a:pt x="15" y="61"/>
                  </a:lnTo>
                  <a:lnTo>
                    <a:pt x="7" y="53"/>
                  </a:lnTo>
                  <a:lnTo>
                    <a:pt x="7" y="0"/>
                  </a:lnTo>
                  <a:lnTo>
                    <a:pt x="15"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32" name="Rectangle 230"/>
            <p:cNvSpPr>
              <a:spLocks noChangeArrowheads="1"/>
            </p:cNvSpPr>
            <p:nvPr/>
          </p:nvSpPr>
          <p:spPr bwMode="auto">
            <a:xfrm>
              <a:off x="1725" y="1265"/>
              <a:ext cx="7" cy="53"/>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33" name="Rectangle 231"/>
            <p:cNvSpPr>
              <a:spLocks noChangeArrowheads="1"/>
            </p:cNvSpPr>
            <p:nvPr/>
          </p:nvSpPr>
          <p:spPr bwMode="auto">
            <a:xfrm>
              <a:off x="1717" y="1311"/>
              <a:ext cx="8"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34" name="Freeform 232"/>
            <p:cNvSpPr>
              <a:spLocks/>
            </p:cNvSpPr>
            <p:nvPr/>
          </p:nvSpPr>
          <p:spPr bwMode="auto">
            <a:xfrm>
              <a:off x="1709" y="1257"/>
              <a:ext cx="16" cy="54"/>
            </a:xfrm>
            <a:custGeom>
              <a:avLst/>
              <a:gdLst>
                <a:gd name="T0" fmla="*/ 8 w 16"/>
                <a:gd name="T1" fmla="*/ 54 h 54"/>
                <a:gd name="T2" fmla="*/ 8 w 16"/>
                <a:gd name="T3" fmla="*/ 8 h 54"/>
                <a:gd name="T4" fmla="*/ 16 w 16"/>
                <a:gd name="T5" fmla="*/ 8 h 54"/>
                <a:gd name="T6" fmla="*/ 8 w 16"/>
                <a:gd name="T7" fmla="*/ 15 h 54"/>
                <a:gd name="T8" fmla="*/ 0 w 16"/>
                <a:gd name="T9" fmla="*/ 8 h 54"/>
                <a:gd name="T10" fmla="*/ 0 w 16"/>
                <a:gd name="T11" fmla="*/ 8 h 54"/>
                <a:gd name="T12" fmla="*/ 0 w 16"/>
                <a:gd name="T13" fmla="*/ 0 h 54"/>
                <a:gd name="T14" fmla="*/ 8 w 16"/>
                <a:gd name="T15" fmla="*/ 0 h 54"/>
                <a:gd name="T16" fmla="*/ 16 w 16"/>
                <a:gd name="T17" fmla="*/ 8 h 54"/>
                <a:gd name="T18" fmla="*/ 16 w 16"/>
                <a:gd name="T19" fmla="*/ 8 h 54"/>
                <a:gd name="T20" fmla="*/ 16 w 16"/>
                <a:gd name="T21" fmla="*/ 8 h 54"/>
                <a:gd name="T22" fmla="*/ 16 w 16"/>
                <a:gd name="T23" fmla="*/ 54 h 54"/>
                <a:gd name="T24" fmla="*/ 8 w 16"/>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54"/>
                <a:gd name="T41" fmla="*/ 16 w 1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54">
                  <a:moveTo>
                    <a:pt x="8" y="54"/>
                  </a:moveTo>
                  <a:lnTo>
                    <a:pt x="8" y="8"/>
                  </a:lnTo>
                  <a:lnTo>
                    <a:pt x="16" y="8"/>
                  </a:lnTo>
                  <a:lnTo>
                    <a:pt x="8" y="15"/>
                  </a:lnTo>
                  <a:lnTo>
                    <a:pt x="0" y="8"/>
                  </a:lnTo>
                  <a:lnTo>
                    <a:pt x="0" y="0"/>
                  </a:lnTo>
                  <a:lnTo>
                    <a:pt x="8" y="0"/>
                  </a:lnTo>
                  <a:lnTo>
                    <a:pt x="16" y="8"/>
                  </a:lnTo>
                  <a:lnTo>
                    <a:pt x="16" y="54"/>
                  </a:lnTo>
                  <a:lnTo>
                    <a:pt x="8" y="54"/>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35" name="Rectangle 233"/>
            <p:cNvSpPr>
              <a:spLocks noChangeArrowheads="1"/>
            </p:cNvSpPr>
            <p:nvPr/>
          </p:nvSpPr>
          <p:spPr bwMode="auto">
            <a:xfrm>
              <a:off x="1709" y="1204"/>
              <a:ext cx="8" cy="53"/>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36" name="Freeform 234"/>
            <p:cNvSpPr>
              <a:spLocks/>
            </p:cNvSpPr>
            <p:nvPr/>
          </p:nvSpPr>
          <p:spPr bwMode="auto">
            <a:xfrm>
              <a:off x="1204" y="1234"/>
              <a:ext cx="23" cy="107"/>
            </a:xfrm>
            <a:custGeom>
              <a:avLst/>
              <a:gdLst>
                <a:gd name="T0" fmla="*/ 0 w 23"/>
                <a:gd name="T1" fmla="*/ 0 h 107"/>
                <a:gd name="T2" fmla="*/ 23 w 23"/>
                <a:gd name="T3" fmla="*/ 0 h 107"/>
                <a:gd name="T4" fmla="*/ 23 w 23"/>
                <a:gd name="T5" fmla="*/ 54 h 107"/>
                <a:gd name="T6" fmla="*/ 15 w 23"/>
                <a:gd name="T7" fmla="*/ 61 h 107"/>
                <a:gd name="T8" fmla="*/ 15 w 23"/>
                <a:gd name="T9" fmla="*/ 107 h 107"/>
                <a:gd name="T10" fmla="*/ 15 w 23"/>
                <a:gd name="T11" fmla="*/ 107 h 107"/>
                <a:gd name="T12" fmla="*/ 8 w 23"/>
                <a:gd name="T13" fmla="*/ 61 h 107"/>
                <a:gd name="T14" fmla="*/ 0 w 23"/>
                <a:gd name="T15" fmla="*/ 54 h 107"/>
                <a:gd name="T16" fmla="*/ 0 w 23"/>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07"/>
                <a:gd name="T29" fmla="*/ 23 w 23"/>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07">
                  <a:moveTo>
                    <a:pt x="0" y="0"/>
                  </a:moveTo>
                  <a:lnTo>
                    <a:pt x="23" y="0"/>
                  </a:lnTo>
                  <a:lnTo>
                    <a:pt x="23" y="54"/>
                  </a:lnTo>
                  <a:lnTo>
                    <a:pt x="15" y="61"/>
                  </a:lnTo>
                  <a:lnTo>
                    <a:pt x="15" y="107"/>
                  </a:lnTo>
                  <a:lnTo>
                    <a:pt x="8" y="61"/>
                  </a:lnTo>
                  <a:lnTo>
                    <a:pt x="0" y="54"/>
                  </a:lnTo>
                  <a:lnTo>
                    <a:pt x="0"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37" name="Rectangle 235"/>
            <p:cNvSpPr>
              <a:spLocks noChangeArrowheads="1"/>
            </p:cNvSpPr>
            <p:nvPr/>
          </p:nvSpPr>
          <p:spPr bwMode="auto">
            <a:xfrm>
              <a:off x="1204" y="1234"/>
              <a:ext cx="3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38" name="Freeform 236"/>
            <p:cNvSpPr>
              <a:spLocks/>
            </p:cNvSpPr>
            <p:nvPr/>
          </p:nvSpPr>
          <p:spPr bwMode="auto">
            <a:xfrm>
              <a:off x="1204" y="1234"/>
              <a:ext cx="31" cy="107"/>
            </a:xfrm>
            <a:custGeom>
              <a:avLst/>
              <a:gdLst>
                <a:gd name="T0" fmla="*/ 31 w 31"/>
                <a:gd name="T1" fmla="*/ 0 h 107"/>
                <a:gd name="T2" fmla="*/ 31 w 31"/>
                <a:gd name="T3" fmla="*/ 54 h 107"/>
                <a:gd name="T4" fmla="*/ 31 w 31"/>
                <a:gd name="T5" fmla="*/ 61 h 107"/>
                <a:gd name="T6" fmla="*/ 31 w 31"/>
                <a:gd name="T7" fmla="*/ 61 h 107"/>
                <a:gd name="T8" fmla="*/ 23 w 31"/>
                <a:gd name="T9" fmla="*/ 69 h 107"/>
                <a:gd name="T10" fmla="*/ 15 w 31"/>
                <a:gd name="T11" fmla="*/ 61 h 107"/>
                <a:gd name="T12" fmla="*/ 23 w 31"/>
                <a:gd name="T13" fmla="*/ 61 h 107"/>
                <a:gd name="T14" fmla="*/ 23 w 31"/>
                <a:gd name="T15" fmla="*/ 107 h 107"/>
                <a:gd name="T16" fmla="*/ 15 w 31"/>
                <a:gd name="T17" fmla="*/ 107 h 107"/>
                <a:gd name="T18" fmla="*/ 15 w 31"/>
                <a:gd name="T19" fmla="*/ 107 h 107"/>
                <a:gd name="T20" fmla="*/ 8 w 31"/>
                <a:gd name="T21" fmla="*/ 61 h 107"/>
                <a:gd name="T22" fmla="*/ 15 w 31"/>
                <a:gd name="T23" fmla="*/ 61 h 107"/>
                <a:gd name="T24" fmla="*/ 8 w 31"/>
                <a:gd name="T25" fmla="*/ 69 h 107"/>
                <a:gd name="T26" fmla="*/ 0 w 31"/>
                <a:gd name="T27" fmla="*/ 61 h 107"/>
                <a:gd name="T28" fmla="*/ 0 w 31"/>
                <a:gd name="T29" fmla="*/ 61 h 107"/>
                <a:gd name="T30" fmla="*/ 0 w 31"/>
                <a:gd name="T31" fmla="*/ 54 h 107"/>
                <a:gd name="T32" fmla="*/ 8 w 31"/>
                <a:gd name="T33" fmla="*/ 54 h 107"/>
                <a:gd name="T34" fmla="*/ 15 w 31"/>
                <a:gd name="T35" fmla="*/ 61 h 107"/>
                <a:gd name="T36" fmla="*/ 15 w 31"/>
                <a:gd name="T37" fmla="*/ 61 h 107"/>
                <a:gd name="T38" fmla="*/ 15 w 31"/>
                <a:gd name="T39" fmla="*/ 61 h 107"/>
                <a:gd name="T40" fmla="*/ 23 w 31"/>
                <a:gd name="T41" fmla="*/ 107 h 107"/>
                <a:gd name="T42" fmla="*/ 23 w 31"/>
                <a:gd name="T43" fmla="*/ 107 h 107"/>
                <a:gd name="T44" fmla="*/ 15 w 31"/>
                <a:gd name="T45" fmla="*/ 107 h 107"/>
                <a:gd name="T46" fmla="*/ 15 w 31"/>
                <a:gd name="T47" fmla="*/ 61 h 107"/>
                <a:gd name="T48" fmla="*/ 15 w 31"/>
                <a:gd name="T49" fmla="*/ 61 h 107"/>
                <a:gd name="T50" fmla="*/ 15 w 31"/>
                <a:gd name="T51" fmla="*/ 61 h 107"/>
                <a:gd name="T52" fmla="*/ 23 w 31"/>
                <a:gd name="T53" fmla="*/ 54 h 107"/>
                <a:gd name="T54" fmla="*/ 31 w 31"/>
                <a:gd name="T55" fmla="*/ 61 h 107"/>
                <a:gd name="T56" fmla="*/ 23 w 31"/>
                <a:gd name="T57" fmla="*/ 54 h 107"/>
                <a:gd name="T58" fmla="*/ 23 w 31"/>
                <a:gd name="T59" fmla="*/ 0 h 107"/>
                <a:gd name="T60" fmla="*/ 31 w 31"/>
                <a:gd name="T61" fmla="*/ 0 h 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107"/>
                <a:gd name="T95" fmla="*/ 31 w 31"/>
                <a:gd name="T96" fmla="*/ 107 h 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107">
                  <a:moveTo>
                    <a:pt x="31" y="0"/>
                  </a:moveTo>
                  <a:lnTo>
                    <a:pt x="31" y="54"/>
                  </a:lnTo>
                  <a:lnTo>
                    <a:pt x="31" y="61"/>
                  </a:lnTo>
                  <a:lnTo>
                    <a:pt x="23" y="69"/>
                  </a:lnTo>
                  <a:lnTo>
                    <a:pt x="15" y="61"/>
                  </a:lnTo>
                  <a:lnTo>
                    <a:pt x="23" y="61"/>
                  </a:lnTo>
                  <a:lnTo>
                    <a:pt x="23" y="107"/>
                  </a:lnTo>
                  <a:lnTo>
                    <a:pt x="15" y="107"/>
                  </a:lnTo>
                  <a:lnTo>
                    <a:pt x="8" y="61"/>
                  </a:lnTo>
                  <a:lnTo>
                    <a:pt x="15" y="61"/>
                  </a:lnTo>
                  <a:lnTo>
                    <a:pt x="8" y="69"/>
                  </a:lnTo>
                  <a:lnTo>
                    <a:pt x="0" y="61"/>
                  </a:lnTo>
                  <a:lnTo>
                    <a:pt x="0" y="54"/>
                  </a:lnTo>
                  <a:lnTo>
                    <a:pt x="8" y="54"/>
                  </a:lnTo>
                  <a:lnTo>
                    <a:pt x="15" y="61"/>
                  </a:lnTo>
                  <a:lnTo>
                    <a:pt x="23" y="107"/>
                  </a:lnTo>
                  <a:lnTo>
                    <a:pt x="15" y="107"/>
                  </a:lnTo>
                  <a:lnTo>
                    <a:pt x="15" y="61"/>
                  </a:lnTo>
                  <a:lnTo>
                    <a:pt x="23" y="54"/>
                  </a:lnTo>
                  <a:lnTo>
                    <a:pt x="31" y="61"/>
                  </a:lnTo>
                  <a:lnTo>
                    <a:pt x="23" y="54"/>
                  </a:lnTo>
                  <a:lnTo>
                    <a:pt x="23" y="0"/>
                  </a:lnTo>
                  <a:lnTo>
                    <a:pt x="31"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39" name="Rectangle 237"/>
            <p:cNvSpPr>
              <a:spLocks noChangeArrowheads="1"/>
            </p:cNvSpPr>
            <p:nvPr/>
          </p:nvSpPr>
          <p:spPr bwMode="auto">
            <a:xfrm>
              <a:off x="1204" y="1234"/>
              <a:ext cx="8" cy="54"/>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40" name="Freeform 238"/>
            <p:cNvSpPr>
              <a:spLocks/>
            </p:cNvSpPr>
            <p:nvPr/>
          </p:nvSpPr>
          <p:spPr bwMode="auto">
            <a:xfrm>
              <a:off x="952" y="1150"/>
              <a:ext cx="30" cy="107"/>
            </a:xfrm>
            <a:custGeom>
              <a:avLst/>
              <a:gdLst>
                <a:gd name="T0" fmla="*/ 0 w 30"/>
                <a:gd name="T1" fmla="*/ 0 h 107"/>
                <a:gd name="T2" fmla="*/ 30 w 30"/>
                <a:gd name="T3" fmla="*/ 0 h 107"/>
                <a:gd name="T4" fmla="*/ 30 w 30"/>
                <a:gd name="T5" fmla="*/ 54 h 107"/>
                <a:gd name="T6" fmla="*/ 23 w 30"/>
                <a:gd name="T7" fmla="*/ 61 h 107"/>
                <a:gd name="T8" fmla="*/ 23 w 30"/>
                <a:gd name="T9" fmla="*/ 107 h 107"/>
                <a:gd name="T10" fmla="*/ 15 w 30"/>
                <a:gd name="T11" fmla="*/ 107 h 107"/>
                <a:gd name="T12" fmla="*/ 15 w 30"/>
                <a:gd name="T13" fmla="*/ 61 h 107"/>
                <a:gd name="T14" fmla="*/ 7 w 30"/>
                <a:gd name="T15" fmla="*/ 54 h 107"/>
                <a:gd name="T16" fmla="*/ 7 w 30"/>
                <a:gd name="T17" fmla="*/ 0 h 107"/>
                <a:gd name="T18" fmla="*/ 0 w 30"/>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7"/>
                <a:gd name="T32" fmla="*/ 30 w 30"/>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7">
                  <a:moveTo>
                    <a:pt x="0" y="0"/>
                  </a:moveTo>
                  <a:lnTo>
                    <a:pt x="30" y="0"/>
                  </a:lnTo>
                  <a:lnTo>
                    <a:pt x="30" y="54"/>
                  </a:lnTo>
                  <a:lnTo>
                    <a:pt x="23" y="61"/>
                  </a:lnTo>
                  <a:lnTo>
                    <a:pt x="23" y="107"/>
                  </a:lnTo>
                  <a:lnTo>
                    <a:pt x="15" y="107"/>
                  </a:lnTo>
                  <a:lnTo>
                    <a:pt x="15" y="61"/>
                  </a:lnTo>
                  <a:lnTo>
                    <a:pt x="7" y="54"/>
                  </a:lnTo>
                  <a:lnTo>
                    <a:pt x="7" y="0"/>
                  </a:lnTo>
                  <a:lnTo>
                    <a:pt x="0"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41" name="Rectangle 239"/>
            <p:cNvSpPr>
              <a:spLocks noChangeArrowheads="1"/>
            </p:cNvSpPr>
            <p:nvPr/>
          </p:nvSpPr>
          <p:spPr bwMode="auto">
            <a:xfrm>
              <a:off x="952" y="1150"/>
              <a:ext cx="38"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42" name="Freeform 240"/>
            <p:cNvSpPr>
              <a:spLocks/>
            </p:cNvSpPr>
            <p:nvPr/>
          </p:nvSpPr>
          <p:spPr bwMode="auto">
            <a:xfrm>
              <a:off x="975" y="1150"/>
              <a:ext cx="15" cy="69"/>
            </a:xfrm>
            <a:custGeom>
              <a:avLst/>
              <a:gdLst>
                <a:gd name="T0" fmla="*/ 15 w 15"/>
                <a:gd name="T1" fmla="*/ 0 h 69"/>
                <a:gd name="T2" fmla="*/ 15 w 15"/>
                <a:gd name="T3" fmla="*/ 54 h 69"/>
                <a:gd name="T4" fmla="*/ 15 w 15"/>
                <a:gd name="T5" fmla="*/ 61 h 69"/>
                <a:gd name="T6" fmla="*/ 15 w 15"/>
                <a:gd name="T7" fmla="*/ 61 h 69"/>
                <a:gd name="T8" fmla="*/ 7 w 15"/>
                <a:gd name="T9" fmla="*/ 69 h 69"/>
                <a:gd name="T10" fmla="*/ 0 w 15"/>
                <a:gd name="T11" fmla="*/ 61 h 69"/>
                <a:gd name="T12" fmla="*/ 0 w 15"/>
                <a:gd name="T13" fmla="*/ 61 h 69"/>
                <a:gd name="T14" fmla="*/ 0 w 15"/>
                <a:gd name="T15" fmla="*/ 61 h 69"/>
                <a:gd name="T16" fmla="*/ 7 w 15"/>
                <a:gd name="T17" fmla="*/ 54 h 69"/>
                <a:gd name="T18" fmla="*/ 15 w 15"/>
                <a:gd name="T19" fmla="*/ 61 h 69"/>
                <a:gd name="T20" fmla="*/ 7 w 15"/>
                <a:gd name="T21" fmla="*/ 54 h 69"/>
                <a:gd name="T22" fmla="*/ 7 w 15"/>
                <a:gd name="T23" fmla="*/ 0 h 69"/>
                <a:gd name="T24" fmla="*/ 15 w 15"/>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69"/>
                <a:gd name="T41" fmla="*/ 15 w 1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69">
                  <a:moveTo>
                    <a:pt x="15" y="0"/>
                  </a:moveTo>
                  <a:lnTo>
                    <a:pt x="15" y="54"/>
                  </a:lnTo>
                  <a:lnTo>
                    <a:pt x="15" y="61"/>
                  </a:lnTo>
                  <a:lnTo>
                    <a:pt x="7" y="69"/>
                  </a:lnTo>
                  <a:lnTo>
                    <a:pt x="0" y="61"/>
                  </a:lnTo>
                  <a:lnTo>
                    <a:pt x="7" y="54"/>
                  </a:lnTo>
                  <a:lnTo>
                    <a:pt x="15" y="61"/>
                  </a:lnTo>
                  <a:lnTo>
                    <a:pt x="7" y="54"/>
                  </a:lnTo>
                  <a:lnTo>
                    <a:pt x="7" y="0"/>
                  </a:lnTo>
                  <a:lnTo>
                    <a:pt x="15"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43" name="Rectangle 241"/>
            <p:cNvSpPr>
              <a:spLocks noChangeArrowheads="1"/>
            </p:cNvSpPr>
            <p:nvPr/>
          </p:nvSpPr>
          <p:spPr bwMode="auto">
            <a:xfrm>
              <a:off x="975" y="1211"/>
              <a:ext cx="7" cy="54"/>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44" name="Rectangle 242"/>
            <p:cNvSpPr>
              <a:spLocks noChangeArrowheads="1"/>
            </p:cNvSpPr>
            <p:nvPr/>
          </p:nvSpPr>
          <p:spPr bwMode="auto">
            <a:xfrm>
              <a:off x="967" y="1257"/>
              <a:ext cx="8"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45" name="Freeform 243"/>
            <p:cNvSpPr>
              <a:spLocks/>
            </p:cNvSpPr>
            <p:nvPr/>
          </p:nvSpPr>
          <p:spPr bwMode="auto">
            <a:xfrm>
              <a:off x="959" y="1204"/>
              <a:ext cx="16" cy="53"/>
            </a:xfrm>
            <a:custGeom>
              <a:avLst/>
              <a:gdLst>
                <a:gd name="T0" fmla="*/ 8 w 16"/>
                <a:gd name="T1" fmla="*/ 53 h 53"/>
                <a:gd name="T2" fmla="*/ 8 w 16"/>
                <a:gd name="T3" fmla="*/ 7 h 53"/>
                <a:gd name="T4" fmla="*/ 16 w 16"/>
                <a:gd name="T5" fmla="*/ 7 h 53"/>
                <a:gd name="T6" fmla="*/ 8 w 16"/>
                <a:gd name="T7" fmla="*/ 15 h 53"/>
                <a:gd name="T8" fmla="*/ 0 w 16"/>
                <a:gd name="T9" fmla="*/ 7 h 53"/>
                <a:gd name="T10" fmla="*/ 0 w 16"/>
                <a:gd name="T11" fmla="*/ 7 h 53"/>
                <a:gd name="T12" fmla="*/ 0 w 16"/>
                <a:gd name="T13" fmla="*/ 0 h 53"/>
                <a:gd name="T14" fmla="*/ 8 w 16"/>
                <a:gd name="T15" fmla="*/ 0 h 53"/>
                <a:gd name="T16" fmla="*/ 16 w 16"/>
                <a:gd name="T17" fmla="*/ 7 h 53"/>
                <a:gd name="T18" fmla="*/ 16 w 16"/>
                <a:gd name="T19" fmla="*/ 7 h 53"/>
                <a:gd name="T20" fmla="*/ 16 w 16"/>
                <a:gd name="T21" fmla="*/ 7 h 53"/>
                <a:gd name="T22" fmla="*/ 16 w 16"/>
                <a:gd name="T23" fmla="*/ 53 h 53"/>
                <a:gd name="T24" fmla="*/ 8 w 16"/>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53"/>
                <a:gd name="T41" fmla="*/ 16 w 16"/>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53">
                  <a:moveTo>
                    <a:pt x="8" y="53"/>
                  </a:moveTo>
                  <a:lnTo>
                    <a:pt x="8" y="7"/>
                  </a:lnTo>
                  <a:lnTo>
                    <a:pt x="16" y="7"/>
                  </a:lnTo>
                  <a:lnTo>
                    <a:pt x="8" y="15"/>
                  </a:lnTo>
                  <a:lnTo>
                    <a:pt x="0" y="7"/>
                  </a:lnTo>
                  <a:lnTo>
                    <a:pt x="0" y="0"/>
                  </a:lnTo>
                  <a:lnTo>
                    <a:pt x="8" y="0"/>
                  </a:lnTo>
                  <a:lnTo>
                    <a:pt x="16" y="7"/>
                  </a:lnTo>
                  <a:lnTo>
                    <a:pt x="16" y="53"/>
                  </a:lnTo>
                  <a:lnTo>
                    <a:pt x="8" y="5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46" name="Rectangle 244"/>
            <p:cNvSpPr>
              <a:spLocks noChangeArrowheads="1"/>
            </p:cNvSpPr>
            <p:nvPr/>
          </p:nvSpPr>
          <p:spPr bwMode="auto">
            <a:xfrm>
              <a:off x="959" y="1150"/>
              <a:ext cx="8" cy="54"/>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47" name="Freeform 245"/>
            <p:cNvSpPr>
              <a:spLocks/>
            </p:cNvSpPr>
            <p:nvPr/>
          </p:nvSpPr>
          <p:spPr bwMode="auto">
            <a:xfrm>
              <a:off x="952" y="1150"/>
              <a:ext cx="7" cy="8"/>
            </a:xfrm>
            <a:custGeom>
              <a:avLst/>
              <a:gdLst>
                <a:gd name="T0" fmla="*/ 7 w 7"/>
                <a:gd name="T1" fmla="*/ 8 h 8"/>
                <a:gd name="T2" fmla="*/ 0 w 7"/>
                <a:gd name="T3" fmla="*/ 8 h 8"/>
                <a:gd name="T4" fmla="*/ 0 w 7"/>
                <a:gd name="T5" fmla="*/ 0 h 8"/>
                <a:gd name="T6" fmla="*/ 0 w 7"/>
                <a:gd name="T7" fmla="*/ 8 h 8"/>
                <a:gd name="T8" fmla="*/ 0 w 7"/>
                <a:gd name="T9" fmla="*/ 0 h 8"/>
                <a:gd name="T10" fmla="*/ 7 w 7"/>
                <a:gd name="T11" fmla="*/ 0 h 8"/>
                <a:gd name="T12" fmla="*/ 7 w 7"/>
                <a:gd name="T13" fmla="*/ 8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7" y="8"/>
                  </a:moveTo>
                  <a:lnTo>
                    <a:pt x="0" y="8"/>
                  </a:lnTo>
                  <a:lnTo>
                    <a:pt x="0" y="0"/>
                  </a:lnTo>
                  <a:lnTo>
                    <a:pt x="0" y="8"/>
                  </a:lnTo>
                  <a:lnTo>
                    <a:pt x="0" y="0"/>
                  </a:lnTo>
                  <a:lnTo>
                    <a:pt x="7" y="0"/>
                  </a:lnTo>
                  <a:lnTo>
                    <a:pt x="7"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48" name="Freeform 246"/>
            <p:cNvSpPr>
              <a:spLocks/>
            </p:cNvSpPr>
            <p:nvPr/>
          </p:nvSpPr>
          <p:spPr bwMode="auto">
            <a:xfrm>
              <a:off x="1441" y="1311"/>
              <a:ext cx="31" cy="114"/>
            </a:xfrm>
            <a:custGeom>
              <a:avLst/>
              <a:gdLst>
                <a:gd name="T0" fmla="*/ 0 w 31"/>
                <a:gd name="T1" fmla="*/ 0 h 114"/>
                <a:gd name="T2" fmla="*/ 31 w 31"/>
                <a:gd name="T3" fmla="*/ 0 h 114"/>
                <a:gd name="T4" fmla="*/ 31 w 31"/>
                <a:gd name="T5" fmla="*/ 53 h 114"/>
                <a:gd name="T6" fmla="*/ 23 w 31"/>
                <a:gd name="T7" fmla="*/ 61 h 114"/>
                <a:gd name="T8" fmla="*/ 23 w 31"/>
                <a:gd name="T9" fmla="*/ 114 h 114"/>
                <a:gd name="T10" fmla="*/ 16 w 31"/>
                <a:gd name="T11" fmla="*/ 107 h 114"/>
                <a:gd name="T12" fmla="*/ 16 w 31"/>
                <a:gd name="T13" fmla="*/ 61 h 114"/>
                <a:gd name="T14" fmla="*/ 8 w 31"/>
                <a:gd name="T15" fmla="*/ 53 h 114"/>
                <a:gd name="T16" fmla="*/ 8 w 31"/>
                <a:gd name="T17" fmla="*/ 0 h 114"/>
                <a:gd name="T18" fmla="*/ 0 w 31"/>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14"/>
                <a:gd name="T32" fmla="*/ 31 w 31"/>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14">
                  <a:moveTo>
                    <a:pt x="0" y="0"/>
                  </a:moveTo>
                  <a:lnTo>
                    <a:pt x="31" y="0"/>
                  </a:lnTo>
                  <a:lnTo>
                    <a:pt x="31" y="53"/>
                  </a:lnTo>
                  <a:lnTo>
                    <a:pt x="23" y="61"/>
                  </a:lnTo>
                  <a:lnTo>
                    <a:pt x="23" y="114"/>
                  </a:lnTo>
                  <a:lnTo>
                    <a:pt x="16" y="107"/>
                  </a:lnTo>
                  <a:lnTo>
                    <a:pt x="16" y="61"/>
                  </a:lnTo>
                  <a:lnTo>
                    <a:pt x="8" y="53"/>
                  </a:lnTo>
                  <a:lnTo>
                    <a:pt x="8" y="0"/>
                  </a:lnTo>
                  <a:lnTo>
                    <a:pt x="0"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49" name="Rectangle 247"/>
            <p:cNvSpPr>
              <a:spLocks noChangeArrowheads="1"/>
            </p:cNvSpPr>
            <p:nvPr/>
          </p:nvSpPr>
          <p:spPr bwMode="auto">
            <a:xfrm>
              <a:off x="1441" y="1311"/>
              <a:ext cx="39" cy="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50" name="Freeform 248"/>
            <p:cNvSpPr>
              <a:spLocks/>
            </p:cNvSpPr>
            <p:nvPr/>
          </p:nvSpPr>
          <p:spPr bwMode="auto">
            <a:xfrm>
              <a:off x="1449" y="1311"/>
              <a:ext cx="31" cy="130"/>
            </a:xfrm>
            <a:custGeom>
              <a:avLst/>
              <a:gdLst>
                <a:gd name="T0" fmla="*/ 31 w 31"/>
                <a:gd name="T1" fmla="*/ 0 h 130"/>
                <a:gd name="T2" fmla="*/ 31 w 31"/>
                <a:gd name="T3" fmla="*/ 53 h 130"/>
                <a:gd name="T4" fmla="*/ 31 w 31"/>
                <a:gd name="T5" fmla="*/ 61 h 130"/>
                <a:gd name="T6" fmla="*/ 31 w 31"/>
                <a:gd name="T7" fmla="*/ 61 h 130"/>
                <a:gd name="T8" fmla="*/ 23 w 31"/>
                <a:gd name="T9" fmla="*/ 68 h 130"/>
                <a:gd name="T10" fmla="*/ 15 w 31"/>
                <a:gd name="T11" fmla="*/ 61 h 130"/>
                <a:gd name="T12" fmla="*/ 23 w 31"/>
                <a:gd name="T13" fmla="*/ 61 h 130"/>
                <a:gd name="T14" fmla="*/ 23 w 31"/>
                <a:gd name="T15" fmla="*/ 114 h 130"/>
                <a:gd name="T16" fmla="*/ 23 w 31"/>
                <a:gd name="T17" fmla="*/ 130 h 130"/>
                <a:gd name="T18" fmla="*/ 15 w 31"/>
                <a:gd name="T19" fmla="*/ 122 h 130"/>
                <a:gd name="T20" fmla="*/ 8 w 31"/>
                <a:gd name="T21" fmla="*/ 114 h 130"/>
                <a:gd name="T22" fmla="*/ 8 w 31"/>
                <a:gd name="T23" fmla="*/ 114 h 130"/>
                <a:gd name="T24" fmla="*/ 8 w 31"/>
                <a:gd name="T25" fmla="*/ 107 h 130"/>
                <a:gd name="T26" fmla="*/ 8 w 31"/>
                <a:gd name="T27" fmla="*/ 61 h 130"/>
                <a:gd name="T28" fmla="*/ 15 w 31"/>
                <a:gd name="T29" fmla="*/ 61 h 130"/>
                <a:gd name="T30" fmla="*/ 8 w 31"/>
                <a:gd name="T31" fmla="*/ 68 h 130"/>
                <a:gd name="T32" fmla="*/ 0 w 31"/>
                <a:gd name="T33" fmla="*/ 61 h 130"/>
                <a:gd name="T34" fmla="*/ 0 w 31"/>
                <a:gd name="T35" fmla="*/ 61 h 130"/>
                <a:gd name="T36" fmla="*/ 0 w 31"/>
                <a:gd name="T37" fmla="*/ 53 h 130"/>
                <a:gd name="T38" fmla="*/ 8 w 31"/>
                <a:gd name="T39" fmla="*/ 53 h 130"/>
                <a:gd name="T40" fmla="*/ 15 w 31"/>
                <a:gd name="T41" fmla="*/ 61 h 130"/>
                <a:gd name="T42" fmla="*/ 15 w 31"/>
                <a:gd name="T43" fmla="*/ 61 h 130"/>
                <a:gd name="T44" fmla="*/ 15 w 31"/>
                <a:gd name="T45" fmla="*/ 61 h 130"/>
                <a:gd name="T46" fmla="*/ 15 w 31"/>
                <a:gd name="T47" fmla="*/ 107 h 130"/>
                <a:gd name="T48" fmla="*/ 8 w 31"/>
                <a:gd name="T49" fmla="*/ 107 h 130"/>
                <a:gd name="T50" fmla="*/ 15 w 31"/>
                <a:gd name="T51" fmla="*/ 107 h 130"/>
                <a:gd name="T52" fmla="*/ 23 w 31"/>
                <a:gd name="T53" fmla="*/ 114 h 130"/>
                <a:gd name="T54" fmla="*/ 15 w 31"/>
                <a:gd name="T55" fmla="*/ 122 h 130"/>
                <a:gd name="T56" fmla="*/ 15 w 31"/>
                <a:gd name="T57" fmla="*/ 114 h 130"/>
                <a:gd name="T58" fmla="*/ 15 w 31"/>
                <a:gd name="T59" fmla="*/ 61 h 130"/>
                <a:gd name="T60" fmla="*/ 15 w 31"/>
                <a:gd name="T61" fmla="*/ 61 h 130"/>
                <a:gd name="T62" fmla="*/ 15 w 31"/>
                <a:gd name="T63" fmla="*/ 61 h 130"/>
                <a:gd name="T64" fmla="*/ 23 w 31"/>
                <a:gd name="T65" fmla="*/ 53 h 130"/>
                <a:gd name="T66" fmla="*/ 31 w 31"/>
                <a:gd name="T67" fmla="*/ 61 h 130"/>
                <a:gd name="T68" fmla="*/ 23 w 31"/>
                <a:gd name="T69" fmla="*/ 53 h 130"/>
                <a:gd name="T70" fmla="*/ 23 w 31"/>
                <a:gd name="T71" fmla="*/ 0 h 130"/>
                <a:gd name="T72" fmla="*/ 31 w 31"/>
                <a:gd name="T73" fmla="*/ 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130"/>
                <a:gd name="T113" fmla="*/ 31 w 31"/>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130">
                  <a:moveTo>
                    <a:pt x="31" y="0"/>
                  </a:moveTo>
                  <a:lnTo>
                    <a:pt x="31" y="53"/>
                  </a:lnTo>
                  <a:lnTo>
                    <a:pt x="31" y="61"/>
                  </a:lnTo>
                  <a:lnTo>
                    <a:pt x="23" y="68"/>
                  </a:lnTo>
                  <a:lnTo>
                    <a:pt x="15" y="61"/>
                  </a:lnTo>
                  <a:lnTo>
                    <a:pt x="23" y="61"/>
                  </a:lnTo>
                  <a:lnTo>
                    <a:pt x="23" y="114"/>
                  </a:lnTo>
                  <a:lnTo>
                    <a:pt x="23" y="130"/>
                  </a:lnTo>
                  <a:lnTo>
                    <a:pt x="15" y="122"/>
                  </a:lnTo>
                  <a:lnTo>
                    <a:pt x="8" y="114"/>
                  </a:lnTo>
                  <a:lnTo>
                    <a:pt x="8" y="107"/>
                  </a:lnTo>
                  <a:lnTo>
                    <a:pt x="8" y="61"/>
                  </a:lnTo>
                  <a:lnTo>
                    <a:pt x="15" y="61"/>
                  </a:lnTo>
                  <a:lnTo>
                    <a:pt x="8" y="68"/>
                  </a:lnTo>
                  <a:lnTo>
                    <a:pt x="0" y="61"/>
                  </a:lnTo>
                  <a:lnTo>
                    <a:pt x="0" y="53"/>
                  </a:lnTo>
                  <a:lnTo>
                    <a:pt x="8" y="53"/>
                  </a:lnTo>
                  <a:lnTo>
                    <a:pt x="15" y="61"/>
                  </a:lnTo>
                  <a:lnTo>
                    <a:pt x="15" y="107"/>
                  </a:lnTo>
                  <a:lnTo>
                    <a:pt x="8" y="107"/>
                  </a:lnTo>
                  <a:lnTo>
                    <a:pt x="15" y="107"/>
                  </a:lnTo>
                  <a:lnTo>
                    <a:pt x="23" y="114"/>
                  </a:lnTo>
                  <a:lnTo>
                    <a:pt x="15" y="122"/>
                  </a:lnTo>
                  <a:lnTo>
                    <a:pt x="15" y="114"/>
                  </a:lnTo>
                  <a:lnTo>
                    <a:pt x="15" y="61"/>
                  </a:lnTo>
                  <a:lnTo>
                    <a:pt x="23" y="53"/>
                  </a:lnTo>
                  <a:lnTo>
                    <a:pt x="31" y="61"/>
                  </a:lnTo>
                  <a:lnTo>
                    <a:pt x="23" y="53"/>
                  </a:lnTo>
                  <a:lnTo>
                    <a:pt x="23" y="0"/>
                  </a:lnTo>
                  <a:lnTo>
                    <a:pt x="31"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1" name="Rectangle 249"/>
            <p:cNvSpPr>
              <a:spLocks noChangeArrowheads="1"/>
            </p:cNvSpPr>
            <p:nvPr/>
          </p:nvSpPr>
          <p:spPr bwMode="auto">
            <a:xfrm>
              <a:off x="1449" y="1311"/>
              <a:ext cx="8" cy="53"/>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52" name="Freeform 250"/>
            <p:cNvSpPr>
              <a:spLocks/>
            </p:cNvSpPr>
            <p:nvPr/>
          </p:nvSpPr>
          <p:spPr bwMode="auto">
            <a:xfrm>
              <a:off x="1441" y="1311"/>
              <a:ext cx="8" cy="7"/>
            </a:xfrm>
            <a:custGeom>
              <a:avLst/>
              <a:gdLst>
                <a:gd name="T0" fmla="*/ 8 w 8"/>
                <a:gd name="T1" fmla="*/ 7 h 7"/>
                <a:gd name="T2" fmla="*/ 0 w 8"/>
                <a:gd name="T3" fmla="*/ 7 h 7"/>
                <a:gd name="T4" fmla="*/ 0 w 8"/>
                <a:gd name="T5" fmla="*/ 0 h 7"/>
                <a:gd name="T6" fmla="*/ 0 w 8"/>
                <a:gd name="T7" fmla="*/ 7 h 7"/>
                <a:gd name="T8" fmla="*/ 0 w 8"/>
                <a:gd name="T9" fmla="*/ 0 h 7"/>
                <a:gd name="T10" fmla="*/ 8 w 8"/>
                <a:gd name="T11" fmla="*/ 0 h 7"/>
                <a:gd name="T12" fmla="*/ 8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8" y="7"/>
                  </a:moveTo>
                  <a:lnTo>
                    <a:pt x="0" y="7"/>
                  </a:lnTo>
                  <a:lnTo>
                    <a:pt x="0" y="0"/>
                  </a:lnTo>
                  <a:lnTo>
                    <a:pt x="0" y="7"/>
                  </a:lnTo>
                  <a:lnTo>
                    <a:pt x="0" y="0"/>
                  </a:lnTo>
                  <a:lnTo>
                    <a:pt x="8" y="0"/>
                  </a:lnTo>
                  <a:lnTo>
                    <a:pt x="8"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3" name="Freeform 251"/>
            <p:cNvSpPr>
              <a:spLocks/>
            </p:cNvSpPr>
            <p:nvPr/>
          </p:nvSpPr>
          <p:spPr bwMode="auto">
            <a:xfrm>
              <a:off x="952" y="982"/>
              <a:ext cx="788" cy="275"/>
            </a:xfrm>
            <a:custGeom>
              <a:avLst/>
              <a:gdLst>
                <a:gd name="T0" fmla="*/ 0 w 788"/>
                <a:gd name="T1" fmla="*/ 99 h 275"/>
                <a:gd name="T2" fmla="*/ 290 w 788"/>
                <a:gd name="T3" fmla="*/ 0 h 275"/>
                <a:gd name="T4" fmla="*/ 788 w 788"/>
                <a:gd name="T5" fmla="*/ 153 h 275"/>
                <a:gd name="T6" fmla="*/ 512 w 788"/>
                <a:gd name="T7" fmla="*/ 275 h 275"/>
                <a:gd name="T8" fmla="*/ 0 w 788"/>
                <a:gd name="T9" fmla="*/ 99 h 275"/>
                <a:gd name="T10" fmla="*/ 0 60000 65536"/>
                <a:gd name="T11" fmla="*/ 0 60000 65536"/>
                <a:gd name="T12" fmla="*/ 0 60000 65536"/>
                <a:gd name="T13" fmla="*/ 0 60000 65536"/>
                <a:gd name="T14" fmla="*/ 0 60000 65536"/>
                <a:gd name="T15" fmla="*/ 0 w 788"/>
                <a:gd name="T16" fmla="*/ 0 h 275"/>
                <a:gd name="T17" fmla="*/ 788 w 788"/>
                <a:gd name="T18" fmla="*/ 275 h 275"/>
              </a:gdLst>
              <a:ahLst/>
              <a:cxnLst>
                <a:cxn ang="T10">
                  <a:pos x="T0" y="T1"/>
                </a:cxn>
                <a:cxn ang="T11">
                  <a:pos x="T2" y="T3"/>
                </a:cxn>
                <a:cxn ang="T12">
                  <a:pos x="T4" y="T5"/>
                </a:cxn>
                <a:cxn ang="T13">
                  <a:pos x="T6" y="T7"/>
                </a:cxn>
                <a:cxn ang="T14">
                  <a:pos x="T8" y="T9"/>
                </a:cxn>
              </a:cxnLst>
              <a:rect l="T15" t="T16" r="T17" b="T18"/>
              <a:pathLst>
                <a:path w="788" h="275">
                  <a:moveTo>
                    <a:pt x="0" y="99"/>
                  </a:moveTo>
                  <a:lnTo>
                    <a:pt x="290" y="0"/>
                  </a:lnTo>
                  <a:lnTo>
                    <a:pt x="788" y="153"/>
                  </a:lnTo>
                  <a:lnTo>
                    <a:pt x="512" y="275"/>
                  </a:lnTo>
                  <a:lnTo>
                    <a:pt x="0" y="99"/>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4" name="Freeform 252"/>
            <p:cNvSpPr>
              <a:spLocks/>
            </p:cNvSpPr>
            <p:nvPr/>
          </p:nvSpPr>
          <p:spPr bwMode="auto">
            <a:xfrm>
              <a:off x="952" y="982"/>
              <a:ext cx="803" cy="283"/>
            </a:xfrm>
            <a:custGeom>
              <a:avLst/>
              <a:gdLst>
                <a:gd name="T0" fmla="*/ 0 w 803"/>
                <a:gd name="T1" fmla="*/ 99 h 283"/>
                <a:gd name="T2" fmla="*/ 290 w 803"/>
                <a:gd name="T3" fmla="*/ 0 h 283"/>
                <a:gd name="T4" fmla="*/ 290 w 803"/>
                <a:gd name="T5" fmla="*/ 0 h 283"/>
                <a:gd name="T6" fmla="*/ 290 w 803"/>
                <a:gd name="T7" fmla="*/ 0 h 283"/>
                <a:gd name="T8" fmla="*/ 788 w 803"/>
                <a:gd name="T9" fmla="*/ 153 h 283"/>
                <a:gd name="T10" fmla="*/ 803 w 803"/>
                <a:gd name="T11" fmla="*/ 153 h 283"/>
                <a:gd name="T12" fmla="*/ 788 w 803"/>
                <a:gd name="T13" fmla="*/ 161 h 283"/>
                <a:gd name="T14" fmla="*/ 512 w 803"/>
                <a:gd name="T15" fmla="*/ 283 h 283"/>
                <a:gd name="T16" fmla="*/ 512 w 803"/>
                <a:gd name="T17" fmla="*/ 283 h 283"/>
                <a:gd name="T18" fmla="*/ 512 w 803"/>
                <a:gd name="T19" fmla="*/ 283 h 283"/>
                <a:gd name="T20" fmla="*/ 512 w 803"/>
                <a:gd name="T21" fmla="*/ 275 h 283"/>
                <a:gd name="T22" fmla="*/ 788 w 803"/>
                <a:gd name="T23" fmla="*/ 153 h 283"/>
                <a:gd name="T24" fmla="*/ 788 w 803"/>
                <a:gd name="T25" fmla="*/ 161 h 283"/>
                <a:gd name="T26" fmla="*/ 788 w 803"/>
                <a:gd name="T27" fmla="*/ 161 h 283"/>
                <a:gd name="T28" fmla="*/ 290 w 803"/>
                <a:gd name="T29" fmla="*/ 8 h 283"/>
                <a:gd name="T30" fmla="*/ 290 w 803"/>
                <a:gd name="T31" fmla="*/ 0 h 283"/>
                <a:gd name="T32" fmla="*/ 290 w 803"/>
                <a:gd name="T33" fmla="*/ 8 h 283"/>
                <a:gd name="T34" fmla="*/ 0 w 803"/>
                <a:gd name="T35" fmla="*/ 107 h 283"/>
                <a:gd name="T36" fmla="*/ 0 w 803"/>
                <a:gd name="T37" fmla="*/ 99 h 2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83"/>
                <a:gd name="T59" fmla="*/ 803 w 803"/>
                <a:gd name="T60" fmla="*/ 283 h 2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83">
                  <a:moveTo>
                    <a:pt x="0" y="99"/>
                  </a:moveTo>
                  <a:lnTo>
                    <a:pt x="290" y="0"/>
                  </a:lnTo>
                  <a:lnTo>
                    <a:pt x="788" y="153"/>
                  </a:lnTo>
                  <a:lnTo>
                    <a:pt x="803" y="153"/>
                  </a:lnTo>
                  <a:lnTo>
                    <a:pt x="788" y="161"/>
                  </a:lnTo>
                  <a:lnTo>
                    <a:pt x="512" y="283"/>
                  </a:lnTo>
                  <a:lnTo>
                    <a:pt x="512" y="275"/>
                  </a:lnTo>
                  <a:lnTo>
                    <a:pt x="788" y="153"/>
                  </a:lnTo>
                  <a:lnTo>
                    <a:pt x="788" y="161"/>
                  </a:lnTo>
                  <a:lnTo>
                    <a:pt x="290" y="8"/>
                  </a:lnTo>
                  <a:lnTo>
                    <a:pt x="290" y="0"/>
                  </a:lnTo>
                  <a:lnTo>
                    <a:pt x="290" y="8"/>
                  </a:lnTo>
                  <a:lnTo>
                    <a:pt x="0" y="107"/>
                  </a:lnTo>
                  <a:lnTo>
                    <a:pt x="0" y="99"/>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5" name="Freeform 253"/>
            <p:cNvSpPr>
              <a:spLocks/>
            </p:cNvSpPr>
            <p:nvPr/>
          </p:nvSpPr>
          <p:spPr bwMode="auto">
            <a:xfrm>
              <a:off x="952" y="1081"/>
              <a:ext cx="512" cy="184"/>
            </a:xfrm>
            <a:custGeom>
              <a:avLst/>
              <a:gdLst>
                <a:gd name="T0" fmla="*/ 512 w 512"/>
                <a:gd name="T1" fmla="*/ 184 h 184"/>
                <a:gd name="T2" fmla="*/ 0 w 512"/>
                <a:gd name="T3" fmla="*/ 8 h 184"/>
                <a:gd name="T4" fmla="*/ 0 w 512"/>
                <a:gd name="T5" fmla="*/ 0 h 184"/>
                <a:gd name="T6" fmla="*/ 0 w 512"/>
                <a:gd name="T7" fmla="*/ 0 h 184"/>
                <a:gd name="T8" fmla="*/ 0 w 512"/>
                <a:gd name="T9" fmla="*/ 0 h 184"/>
                <a:gd name="T10" fmla="*/ 512 w 512"/>
                <a:gd name="T11" fmla="*/ 176 h 184"/>
                <a:gd name="T12" fmla="*/ 512 w 512"/>
                <a:gd name="T13" fmla="*/ 184 h 184"/>
                <a:gd name="T14" fmla="*/ 0 60000 65536"/>
                <a:gd name="T15" fmla="*/ 0 60000 65536"/>
                <a:gd name="T16" fmla="*/ 0 60000 65536"/>
                <a:gd name="T17" fmla="*/ 0 60000 65536"/>
                <a:gd name="T18" fmla="*/ 0 60000 65536"/>
                <a:gd name="T19" fmla="*/ 0 60000 65536"/>
                <a:gd name="T20" fmla="*/ 0 60000 65536"/>
                <a:gd name="T21" fmla="*/ 0 w 512"/>
                <a:gd name="T22" fmla="*/ 0 h 184"/>
                <a:gd name="T23" fmla="*/ 512 w 512"/>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184">
                  <a:moveTo>
                    <a:pt x="512" y="184"/>
                  </a:moveTo>
                  <a:lnTo>
                    <a:pt x="0" y="8"/>
                  </a:lnTo>
                  <a:lnTo>
                    <a:pt x="0" y="0"/>
                  </a:lnTo>
                  <a:lnTo>
                    <a:pt x="512" y="176"/>
                  </a:lnTo>
                  <a:lnTo>
                    <a:pt x="512" y="184"/>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6" name="Freeform 254"/>
            <p:cNvSpPr>
              <a:spLocks/>
            </p:cNvSpPr>
            <p:nvPr/>
          </p:nvSpPr>
          <p:spPr bwMode="auto">
            <a:xfrm>
              <a:off x="1472" y="1135"/>
              <a:ext cx="260" cy="191"/>
            </a:xfrm>
            <a:custGeom>
              <a:avLst/>
              <a:gdLst>
                <a:gd name="T0" fmla="*/ 260 w 260"/>
                <a:gd name="T1" fmla="*/ 0 h 191"/>
                <a:gd name="T2" fmla="*/ 260 w 260"/>
                <a:gd name="T3" fmla="*/ 69 h 191"/>
                <a:gd name="T4" fmla="*/ 0 w 260"/>
                <a:gd name="T5" fmla="*/ 191 h 191"/>
                <a:gd name="T6" fmla="*/ 0 w 260"/>
                <a:gd name="T7" fmla="*/ 122 h 191"/>
                <a:gd name="T8" fmla="*/ 260 w 260"/>
                <a:gd name="T9" fmla="*/ 0 h 191"/>
                <a:gd name="T10" fmla="*/ 0 60000 65536"/>
                <a:gd name="T11" fmla="*/ 0 60000 65536"/>
                <a:gd name="T12" fmla="*/ 0 60000 65536"/>
                <a:gd name="T13" fmla="*/ 0 60000 65536"/>
                <a:gd name="T14" fmla="*/ 0 60000 65536"/>
                <a:gd name="T15" fmla="*/ 0 w 260"/>
                <a:gd name="T16" fmla="*/ 0 h 191"/>
                <a:gd name="T17" fmla="*/ 260 w 260"/>
                <a:gd name="T18" fmla="*/ 191 h 191"/>
              </a:gdLst>
              <a:ahLst/>
              <a:cxnLst>
                <a:cxn ang="T10">
                  <a:pos x="T0" y="T1"/>
                </a:cxn>
                <a:cxn ang="T11">
                  <a:pos x="T2" y="T3"/>
                </a:cxn>
                <a:cxn ang="T12">
                  <a:pos x="T4" y="T5"/>
                </a:cxn>
                <a:cxn ang="T13">
                  <a:pos x="T6" y="T7"/>
                </a:cxn>
                <a:cxn ang="T14">
                  <a:pos x="T8" y="T9"/>
                </a:cxn>
              </a:cxnLst>
              <a:rect l="T15" t="T16" r="T17" b="T18"/>
              <a:pathLst>
                <a:path w="260" h="191">
                  <a:moveTo>
                    <a:pt x="260" y="0"/>
                  </a:moveTo>
                  <a:lnTo>
                    <a:pt x="260" y="69"/>
                  </a:lnTo>
                  <a:lnTo>
                    <a:pt x="0" y="191"/>
                  </a:lnTo>
                  <a:lnTo>
                    <a:pt x="0" y="122"/>
                  </a:lnTo>
                  <a:lnTo>
                    <a:pt x="260" y="0"/>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7" name="Freeform 255"/>
            <p:cNvSpPr>
              <a:spLocks/>
            </p:cNvSpPr>
            <p:nvPr/>
          </p:nvSpPr>
          <p:spPr bwMode="auto">
            <a:xfrm>
              <a:off x="1472" y="1135"/>
              <a:ext cx="268" cy="199"/>
            </a:xfrm>
            <a:custGeom>
              <a:avLst/>
              <a:gdLst>
                <a:gd name="T0" fmla="*/ 268 w 268"/>
                <a:gd name="T1" fmla="*/ 0 h 199"/>
                <a:gd name="T2" fmla="*/ 268 w 268"/>
                <a:gd name="T3" fmla="*/ 69 h 199"/>
                <a:gd name="T4" fmla="*/ 268 w 268"/>
                <a:gd name="T5" fmla="*/ 76 h 199"/>
                <a:gd name="T6" fmla="*/ 260 w 268"/>
                <a:gd name="T7" fmla="*/ 76 h 199"/>
                <a:gd name="T8" fmla="*/ 0 w 268"/>
                <a:gd name="T9" fmla="*/ 199 h 199"/>
                <a:gd name="T10" fmla="*/ 0 w 268"/>
                <a:gd name="T11" fmla="*/ 199 h 199"/>
                <a:gd name="T12" fmla="*/ 0 w 268"/>
                <a:gd name="T13" fmla="*/ 191 h 199"/>
                <a:gd name="T14" fmla="*/ 0 w 268"/>
                <a:gd name="T15" fmla="*/ 122 h 199"/>
                <a:gd name="T16" fmla="*/ 0 w 268"/>
                <a:gd name="T17" fmla="*/ 122 h 199"/>
                <a:gd name="T18" fmla="*/ 0 w 268"/>
                <a:gd name="T19" fmla="*/ 122 h 199"/>
                <a:gd name="T20" fmla="*/ 8 w 268"/>
                <a:gd name="T21" fmla="*/ 122 h 199"/>
                <a:gd name="T22" fmla="*/ 8 w 268"/>
                <a:gd name="T23" fmla="*/ 191 h 199"/>
                <a:gd name="T24" fmla="*/ 0 w 268"/>
                <a:gd name="T25" fmla="*/ 191 h 199"/>
                <a:gd name="T26" fmla="*/ 0 w 268"/>
                <a:gd name="T27" fmla="*/ 191 h 199"/>
                <a:gd name="T28" fmla="*/ 260 w 268"/>
                <a:gd name="T29" fmla="*/ 69 h 199"/>
                <a:gd name="T30" fmla="*/ 260 w 268"/>
                <a:gd name="T31" fmla="*/ 76 h 199"/>
                <a:gd name="T32" fmla="*/ 260 w 268"/>
                <a:gd name="T33" fmla="*/ 69 h 199"/>
                <a:gd name="T34" fmla="*/ 260 w 268"/>
                <a:gd name="T35" fmla="*/ 0 h 199"/>
                <a:gd name="T36" fmla="*/ 268 w 268"/>
                <a:gd name="T37" fmla="*/ 0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199"/>
                <a:gd name="T59" fmla="*/ 268 w 268"/>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199">
                  <a:moveTo>
                    <a:pt x="268" y="0"/>
                  </a:moveTo>
                  <a:lnTo>
                    <a:pt x="268" y="69"/>
                  </a:lnTo>
                  <a:lnTo>
                    <a:pt x="268" y="76"/>
                  </a:lnTo>
                  <a:lnTo>
                    <a:pt x="260" y="76"/>
                  </a:lnTo>
                  <a:lnTo>
                    <a:pt x="0" y="199"/>
                  </a:lnTo>
                  <a:lnTo>
                    <a:pt x="0" y="191"/>
                  </a:lnTo>
                  <a:lnTo>
                    <a:pt x="0" y="122"/>
                  </a:lnTo>
                  <a:lnTo>
                    <a:pt x="8" y="122"/>
                  </a:lnTo>
                  <a:lnTo>
                    <a:pt x="8" y="191"/>
                  </a:lnTo>
                  <a:lnTo>
                    <a:pt x="0" y="191"/>
                  </a:lnTo>
                  <a:lnTo>
                    <a:pt x="260" y="69"/>
                  </a:lnTo>
                  <a:lnTo>
                    <a:pt x="260" y="76"/>
                  </a:lnTo>
                  <a:lnTo>
                    <a:pt x="260" y="69"/>
                  </a:lnTo>
                  <a:lnTo>
                    <a:pt x="260" y="0"/>
                  </a:lnTo>
                  <a:lnTo>
                    <a:pt x="268"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8" name="Freeform 256"/>
            <p:cNvSpPr>
              <a:spLocks/>
            </p:cNvSpPr>
            <p:nvPr/>
          </p:nvSpPr>
          <p:spPr bwMode="auto">
            <a:xfrm>
              <a:off x="1472" y="1135"/>
              <a:ext cx="268" cy="130"/>
            </a:xfrm>
            <a:custGeom>
              <a:avLst/>
              <a:gdLst>
                <a:gd name="T0" fmla="*/ 0 w 268"/>
                <a:gd name="T1" fmla="*/ 122 h 130"/>
                <a:gd name="T2" fmla="*/ 260 w 268"/>
                <a:gd name="T3" fmla="*/ 0 h 130"/>
                <a:gd name="T4" fmla="*/ 268 w 268"/>
                <a:gd name="T5" fmla="*/ 0 h 130"/>
                <a:gd name="T6" fmla="*/ 268 w 268"/>
                <a:gd name="T7" fmla="*/ 0 h 130"/>
                <a:gd name="T8" fmla="*/ 260 w 268"/>
                <a:gd name="T9" fmla="*/ 8 h 130"/>
                <a:gd name="T10" fmla="*/ 0 w 268"/>
                <a:gd name="T11" fmla="*/ 130 h 130"/>
                <a:gd name="T12" fmla="*/ 0 w 268"/>
                <a:gd name="T13" fmla="*/ 122 h 130"/>
                <a:gd name="T14" fmla="*/ 0 60000 65536"/>
                <a:gd name="T15" fmla="*/ 0 60000 65536"/>
                <a:gd name="T16" fmla="*/ 0 60000 65536"/>
                <a:gd name="T17" fmla="*/ 0 60000 65536"/>
                <a:gd name="T18" fmla="*/ 0 60000 65536"/>
                <a:gd name="T19" fmla="*/ 0 60000 65536"/>
                <a:gd name="T20" fmla="*/ 0 60000 65536"/>
                <a:gd name="T21" fmla="*/ 0 w 268"/>
                <a:gd name="T22" fmla="*/ 0 h 130"/>
                <a:gd name="T23" fmla="*/ 268 w 268"/>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130">
                  <a:moveTo>
                    <a:pt x="0" y="122"/>
                  </a:moveTo>
                  <a:lnTo>
                    <a:pt x="260" y="0"/>
                  </a:lnTo>
                  <a:lnTo>
                    <a:pt x="268" y="0"/>
                  </a:lnTo>
                  <a:lnTo>
                    <a:pt x="260" y="8"/>
                  </a:lnTo>
                  <a:lnTo>
                    <a:pt x="0" y="130"/>
                  </a:lnTo>
                  <a:lnTo>
                    <a:pt x="0" y="122"/>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59" name="Freeform 257"/>
            <p:cNvSpPr>
              <a:spLocks/>
            </p:cNvSpPr>
            <p:nvPr/>
          </p:nvSpPr>
          <p:spPr bwMode="auto">
            <a:xfrm>
              <a:off x="959" y="1081"/>
              <a:ext cx="513" cy="245"/>
            </a:xfrm>
            <a:custGeom>
              <a:avLst/>
              <a:gdLst>
                <a:gd name="T0" fmla="*/ 0 w 513"/>
                <a:gd name="T1" fmla="*/ 0 h 245"/>
                <a:gd name="T2" fmla="*/ 513 w 513"/>
                <a:gd name="T3" fmla="*/ 176 h 245"/>
                <a:gd name="T4" fmla="*/ 513 w 513"/>
                <a:gd name="T5" fmla="*/ 245 h 245"/>
                <a:gd name="T6" fmla="*/ 0 w 513"/>
                <a:gd name="T7" fmla="*/ 62 h 245"/>
                <a:gd name="T8" fmla="*/ 0 w 513"/>
                <a:gd name="T9" fmla="*/ 0 h 245"/>
                <a:gd name="T10" fmla="*/ 0 60000 65536"/>
                <a:gd name="T11" fmla="*/ 0 60000 65536"/>
                <a:gd name="T12" fmla="*/ 0 60000 65536"/>
                <a:gd name="T13" fmla="*/ 0 60000 65536"/>
                <a:gd name="T14" fmla="*/ 0 60000 65536"/>
                <a:gd name="T15" fmla="*/ 0 w 513"/>
                <a:gd name="T16" fmla="*/ 0 h 245"/>
                <a:gd name="T17" fmla="*/ 513 w 513"/>
                <a:gd name="T18" fmla="*/ 245 h 245"/>
              </a:gdLst>
              <a:ahLst/>
              <a:cxnLst>
                <a:cxn ang="T10">
                  <a:pos x="T0" y="T1"/>
                </a:cxn>
                <a:cxn ang="T11">
                  <a:pos x="T2" y="T3"/>
                </a:cxn>
                <a:cxn ang="T12">
                  <a:pos x="T4" y="T5"/>
                </a:cxn>
                <a:cxn ang="T13">
                  <a:pos x="T6" y="T7"/>
                </a:cxn>
                <a:cxn ang="T14">
                  <a:pos x="T8" y="T9"/>
                </a:cxn>
              </a:cxnLst>
              <a:rect l="T15" t="T16" r="T17" b="T18"/>
              <a:pathLst>
                <a:path w="513" h="245">
                  <a:moveTo>
                    <a:pt x="0" y="0"/>
                  </a:moveTo>
                  <a:lnTo>
                    <a:pt x="513" y="176"/>
                  </a:lnTo>
                  <a:lnTo>
                    <a:pt x="513" y="245"/>
                  </a:lnTo>
                  <a:lnTo>
                    <a:pt x="0" y="62"/>
                  </a:lnTo>
                  <a:lnTo>
                    <a:pt x="0" y="0"/>
                  </a:lnTo>
                  <a:close/>
                </a:path>
              </a:pathLst>
            </a:custGeom>
            <a:blipFill dpi="0" rotWithShape="0">
              <a:blip r:embed="rId2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0" name="Freeform 258"/>
            <p:cNvSpPr>
              <a:spLocks/>
            </p:cNvSpPr>
            <p:nvPr/>
          </p:nvSpPr>
          <p:spPr bwMode="auto">
            <a:xfrm>
              <a:off x="959" y="1081"/>
              <a:ext cx="521" cy="253"/>
            </a:xfrm>
            <a:custGeom>
              <a:avLst/>
              <a:gdLst>
                <a:gd name="T0" fmla="*/ 0 w 521"/>
                <a:gd name="T1" fmla="*/ 0 h 253"/>
                <a:gd name="T2" fmla="*/ 513 w 521"/>
                <a:gd name="T3" fmla="*/ 176 h 253"/>
                <a:gd name="T4" fmla="*/ 521 w 521"/>
                <a:gd name="T5" fmla="*/ 176 h 253"/>
                <a:gd name="T6" fmla="*/ 521 w 521"/>
                <a:gd name="T7" fmla="*/ 176 h 253"/>
                <a:gd name="T8" fmla="*/ 521 w 521"/>
                <a:gd name="T9" fmla="*/ 245 h 253"/>
                <a:gd name="T10" fmla="*/ 521 w 521"/>
                <a:gd name="T11" fmla="*/ 253 h 253"/>
                <a:gd name="T12" fmla="*/ 513 w 521"/>
                <a:gd name="T13" fmla="*/ 253 h 253"/>
                <a:gd name="T14" fmla="*/ 0 w 521"/>
                <a:gd name="T15" fmla="*/ 69 h 253"/>
                <a:gd name="T16" fmla="*/ 0 w 521"/>
                <a:gd name="T17" fmla="*/ 69 h 253"/>
                <a:gd name="T18" fmla="*/ 0 w 521"/>
                <a:gd name="T19" fmla="*/ 62 h 253"/>
                <a:gd name="T20" fmla="*/ 0 w 521"/>
                <a:gd name="T21" fmla="*/ 62 h 253"/>
                <a:gd name="T22" fmla="*/ 513 w 521"/>
                <a:gd name="T23" fmla="*/ 245 h 253"/>
                <a:gd name="T24" fmla="*/ 513 w 521"/>
                <a:gd name="T25" fmla="*/ 253 h 253"/>
                <a:gd name="T26" fmla="*/ 513 w 521"/>
                <a:gd name="T27" fmla="*/ 245 h 253"/>
                <a:gd name="T28" fmla="*/ 513 w 521"/>
                <a:gd name="T29" fmla="*/ 176 h 253"/>
                <a:gd name="T30" fmla="*/ 521 w 521"/>
                <a:gd name="T31" fmla="*/ 176 h 253"/>
                <a:gd name="T32" fmla="*/ 513 w 521"/>
                <a:gd name="T33" fmla="*/ 184 h 253"/>
                <a:gd name="T34" fmla="*/ 0 w 521"/>
                <a:gd name="T35" fmla="*/ 8 h 253"/>
                <a:gd name="T36" fmla="*/ 0 w 521"/>
                <a:gd name="T37" fmla="*/ 0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1"/>
                <a:gd name="T58" fmla="*/ 0 h 253"/>
                <a:gd name="T59" fmla="*/ 521 w 521"/>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1" h="253">
                  <a:moveTo>
                    <a:pt x="0" y="0"/>
                  </a:moveTo>
                  <a:lnTo>
                    <a:pt x="513" y="176"/>
                  </a:lnTo>
                  <a:lnTo>
                    <a:pt x="521" y="176"/>
                  </a:lnTo>
                  <a:lnTo>
                    <a:pt x="521" y="245"/>
                  </a:lnTo>
                  <a:lnTo>
                    <a:pt x="521" y="253"/>
                  </a:lnTo>
                  <a:lnTo>
                    <a:pt x="513" y="253"/>
                  </a:lnTo>
                  <a:lnTo>
                    <a:pt x="0" y="69"/>
                  </a:lnTo>
                  <a:lnTo>
                    <a:pt x="0" y="62"/>
                  </a:lnTo>
                  <a:lnTo>
                    <a:pt x="513" y="245"/>
                  </a:lnTo>
                  <a:lnTo>
                    <a:pt x="513" y="253"/>
                  </a:lnTo>
                  <a:lnTo>
                    <a:pt x="513" y="245"/>
                  </a:lnTo>
                  <a:lnTo>
                    <a:pt x="513" y="176"/>
                  </a:lnTo>
                  <a:lnTo>
                    <a:pt x="521" y="176"/>
                  </a:lnTo>
                  <a:lnTo>
                    <a:pt x="513" y="184"/>
                  </a:lnTo>
                  <a:lnTo>
                    <a:pt x="0" y="8"/>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1" name="Freeform 259"/>
            <p:cNvSpPr>
              <a:spLocks/>
            </p:cNvSpPr>
            <p:nvPr/>
          </p:nvSpPr>
          <p:spPr bwMode="auto">
            <a:xfrm>
              <a:off x="959" y="1081"/>
              <a:ext cx="8" cy="62"/>
            </a:xfrm>
            <a:custGeom>
              <a:avLst/>
              <a:gdLst>
                <a:gd name="T0" fmla="*/ 0 w 8"/>
                <a:gd name="T1" fmla="*/ 62 h 62"/>
                <a:gd name="T2" fmla="*/ 0 w 8"/>
                <a:gd name="T3" fmla="*/ 0 h 62"/>
                <a:gd name="T4" fmla="*/ 0 w 8"/>
                <a:gd name="T5" fmla="*/ 0 h 62"/>
                <a:gd name="T6" fmla="*/ 0 w 8"/>
                <a:gd name="T7" fmla="*/ 0 h 62"/>
                <a:gd name="T8" fmla="*/ 8 w 8"/>
                <a:gd name="T9" fmla="*/ 0 h 62"/>
                <a:gd name="T10" fmla="*/ 8 w 8"/>
                <a:gd name="T11" fmla="*/ 62 h 62"/>
                <a:gd name="T12" fmla="*/ 0 w 8"/>
                <a:gd name="T13" fmla="*/ 62 h 62"/>
                <a:gd name="T14" fmla="*/ 0 60000 65536"/>
                <a:gd name="T15" fmla="*/ 0 60000 65536"/>
                <a:gd name="T16" fmla="*/ 0 60000 65536"/>
                <a:gd name="T17" fmla="*/ 0 60000 65536"/>
                <a:gd name="T18" fmla="*/ 0 60000 65536"/>
                <a:gd name="T19" fmla="*/ 0 60000 65536"/>
                <a:gd name="T20" fmla="*/ 0 60000 65536"/>
                <a:gd name="T21" fmla="*/ 0 w 8"/>
                <a:gd name="T22" fmla="*/ 0 h 62"/>
                <a:gd name="T23" fmla="*/ 8 w 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2">
                  <a:moveTo>
                    <a:pt x="0" y="62"/>
                  </a:moveTo>
                  <a:lnTo>
                    <a:pt x="0" y="0"/>
                  </a:lnTo>
                  <a:lnTo>
                    <a:pt x="8" y="0"/>
                  </a:lnTo>
                  <a:lnTo>
                    <a:pt x="8" y="62"/>
                  </a:lnTo>
                  <a:lnTo>
                    <a:pt x="0" y="62"/>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2" name="Freeform 260"/>
            <p:cNvSpPr>
              <a:spLocks/>
            </p:cNvSpPr>
            <p:nvPr/>
          </p:nvSpPr>
          <p:spPr bwMode="auto">
            <a:xfrm>
              <a:off x="1204" y="1058"/>
              <a:ext cx="314" cy="115"/>
            </a:xfrm>
            <a:custGeom>
              <a:avLst/>
              <a:gdLst>
                <a:gd name="T0" fmla="*/ 0 w 314"/>
                <a:gd name="T1" fmla="*/ 39 h 115"/>
                <a:gd name="T2" fmla="*/ 115 w 314"/>
                <a:gd name="T3" fmla="*/ 0 h 115"/>
                <a:gd name="T4" fmla="*/ 314 w 314"/>
                <a:gd name="T5" fmla="*/ 62 h 115"/>
                <a:gd name="T6" fmla="*/ 207 w 314"/>
                <a:gd name="T7" fmla="*/ 115 h 115"/>
                <a:gd name="T8" fmla="*/ 0 w 314"/>
                <a:gd name="T9" fmla="*/ 39 h 115"/>
                <a:gd name="T10" fmla="*/ 0 60000 65536"/>
                <a:gd name="T11" fmla="*/ 0 60000 65536"/>
                <a:gd name="T12" fmla="*/ 0 60000 65536"/>
                <a:gd name="T13" fmla="*/ 0 60000 65536"/>
                <a:gd name="T14" fmla="*/ 0 60000 65536"/>
                <a:gd name="T15" fmla="*/ 0 w 314"/>
                <a:gd name="T16" fmla="*/ 0 h 115"/>
                <a:gd name="T17" fmla="*/ 314 w 314"/>
                <a:gd name="T18" fmla="*/ 115 h 115"/>
              </a:gdLst>
              <a:ahLst/>
              <a:cxnLst>
                <a:cxn ang="T10">
                  <a:pos x="T0" y="T1"/>
                </a:cxn>
                <a:cxn ang="T11">
                  <a:pos x="T2" y="T3"/>
                </a:cxn>
                <a:cxn ang="T12">
                  <a:pos x="T4" y="T5"/>
                </a:cxn>
                <a:cxn ang="T13">
                  <a:pos x="T6" y="T7"/>
                </a:cxn>
                <a:cxn ang="T14">
                  <a:pos x="T8" y="T9"/>
                </a:cxn>
              </a:cxnLst>
              <a:rect l="T15" t="T16" r="T17" b="T18"/>
              <a:pathLst>
                <a:path w="314" h="115">
                  <a:moveTo>
                    <a:pt x="0" y="39"/>
                  </a:moveTo>
                  <a:lnTo>
                    <a:pt x="115" y="0"/>
                  </a:lnTo>
                  <a:lnTo>
                    <a:pt x="314" y="62"/>
                  </a:lnTo>
                  <a:lnTo>
                    <a:pt x="207" y="115"/>
                  </a:lnTo>
                  <a:lnTo>
                    <a:pt x="0" y="39"/>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3" name="Freeform 261"/>
            <p:cNvSpPr>
              <a:spLocks/>
            </p:cNvSpPr>
            <p:nvPr/>
          </p:nvSpPr>
          <p:spPr bwMode="auto">
            <a:xfrm>
              <a:off x="1204" y="1058"/>
              <a:ext cx="329" cy="123"/>
            </a:xfrm>
            <a:custGeom>
              <a:avLst/>
              <a:gdLst>
                <a:gd name="T0" fmla="*/ 0 w 329"/>
                <a:gd name="T1" fmla="*/ 39 h 123"/>
                <a:gd name="T2" fmla="*/ 115 w 329"/>
                <a:gd name="T3" fmla="*/ 0 h 123"/>
                <a:gd name="T4" fmla="*/ 115 w 329"/>
                <a:gd name="T5" fmla="*/ 0 h 123"/>
                <a:gd name="T6" fmla="*/ 115 w 329"/>
                <a:gd name="T7" fmla="*/ 0 h 123"/>
                <a:gd name="T8" fmla="*/ 314 w 329"/>
                <a:gd name="T9" fmla="*/ 62 h 123"/>
                <a:gd name="T10" fmla="*/ 329 w 329"/>
                <a:gd name="T11" fmla="*/ 62 h 123"/>
                <a:gd name="T12" fmla="*/ 314 w 329"/>
                <a:gd name="T13" fmla="*/ 69 h 123"/>
                <a:gd name="T14" fmla="*/ 207 w 329"/>
                <a:gd name="T15" fmla="*/ 123 h 123"/>
                <a:gd name="T16" fmla="*/ 207 w 329"/>
                <a:gd name="T17" fmla="*/ 123 h 123"/>
                <a:gd name="T18" fmla="*/ 207 w 329"/>
                <a:gd name="T19" fmla="*/ 123 h 123"/>
                <a:gd name="T20" fmla="*/ 207 w 329"/>
                <a:gd name="T21" fmla="*/ 115 h 123"/>
                <a:gd name="T22" fmla="*/ 314 w 329"/>
                <a:gd name="T23" fmla="*/ 62 h 123"/>
                <a:gd name="T24" fmla="*/ 314 w 329"/>
                <a:gd name="T25" fmla="*/ 69 h 123"/>
                <a:gd name="T26" fmla="*/ 314 w 329"/>
                <a:gd name="T27" fmla="*/ 69 h 123"/>
                <a:gd name="T28" fmla="*/ 115 w 329"/>
                <a:gd name="T29" fmla="*/ 8 h 123"/>
                <a:gd name="T30" fmla="*/ 115 w 329"/>
                <a:gd name="T31" fmla="*/ 0 h 123"/>
                <a:gd name="T32" fmla="*/ 115 w 329"/>
                <a:gd name="T33" fmla="*/ 8 h 123"/>
                <a:gd name="T34" fmla="*/ 0 w 329"/>
                <a:gd name="T35" fmla="*/ 46 h 123"/>
                <a:gd name="T36" fmla="*/ 0 w 329"/>
                <a:gd name="T37" fmla="*/ 39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9"/>
                <a:gd name="T58" fmla="*/ 0 h 123"/>
                <a:gd name="T59" fmla="*/ 329 w 329"/>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9" h="123">
                  <a:moveTo>
                    <a:pt x="0" y="39"/>
                  </a:moveTo>
                  <a:lnTo>
                    <a:pt x="115" y="0"/>
                  </a:lnTo>
                  <a:lnTo>
                    <a:pt x="314" y="62"/>
                  </a:lnTo>
                  <a:lnTo>
                    <a:pt x="329" y="62"/>
                  </a:lnTo>
                  <a:lnTo>
                    <a:pt x="314" y="69"/>
                  </a:lnTo>
                  <a:lnTo>
                    <a:pt x="207" y="123"/>
                  </a:lnTo>
                  <a:lnTo>
                    <a:pt x="207" y="115"/>
                  </a:lnTo>
                  <a:lnTo>
                    <a:pt x="314" y="62"/>
                  </a:lnTo>
                  <a:lnTo>
                    <a:pt x="314" y="69"/>
                  </a:lnTo>
                  <a:lnTo>
                    <a:pt x="115" y="8"/>
                  </a:lnTo>
                  <a:lnTo>
                    <a:pt x="115" y="0"/>
                  </a:lnTo>
                  <a:lnTo>
                    <a:pt x="115" y="8"/>
                  </a:lnTo>
                  <a:lnTo>
                    <a:pt x="0" y="46"/>
                  </a:lnTo>
                  <a:lnTo>
                    <a:pt x="0" y="39"/>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4" name="Freeform 262"/>
            <p:cNvSpPr>
              <a:spLocks/>
            </p:cNvSpPr>
            <p:nvPr/>
          </p:nvSpPr>
          <p:spPr bwMode="auto">
            <a:xfrm>
              <a:off x="1204" y="1097"/>
              <a:ext cx="207" cy="84"/>
            </a:xfrm>
            <a:custGeom>
              <a:avLst/>
              <a:gdLst>
                <a:gd name="T0" fmla="*/ 207 w 207"/>
                <a:gd name="T1" fmla="*/ 84 h 84"/>
                <a:gd name="T2" fmla="*/ 0 w 207"/>
                <a:gd name="T3" fmla="*/ 7 h 84"/>
                <a:gd name="T4" fmla="*/ 0 w 207"/>
                <a:gd name="T5" fmla="*/ 0 h 84"/>
                <a:gd name="T6" fmla="*/ 0 w 207"/>
                <a:gd name="T7" fmla="*/ 0 h 84"/>
                <a:gd name="T8" fmla="*/ 0 w 207"/>
                <a:gd name="T9" fmla="*/ 0 h 84"/>
                <a:gd name="T10" fmla="*/ 207 w 207"/>
                <a:gd name="T11" fmla="*/ 76 h 84"/>
                <a:gd name="T12" fmla="*/ 207 w 207"/>
                <a:gd name="T13" fmla="*/ 84 h 84"/>
                <a:gd name="T14" fmla="*/ 0 60000 65536"/>
                <a:gd name="T15" fmla="*/ 0 60000 65536"/>
                <a:gd name="T16" fmla="*/ 0 60000 65536"/>
                <a:gd name="T17" fmla="*/ 0 60000 65536"/>
                <a:gd name="T18" fmla="*/ 0 60000 65536"/>
                <a:gd name="T19" fmla="*/ 0 60000 65536"/>
                <a:gd name="T20" fmla="*/ 0 60000 65536"/>
                <a:gd name="T21" fmla="*/ 0 w 207"/>
                <a:gd name="T22" fmla="*/ 0 h 84"/>
                <a:gd name="T23" fmla="*/ 207 w 207"/>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84">
                  <a:moveTo>
                    <a:pt x="207" y="84"/>
                  </a:moveTo>
                  <a:lnTo>
                    <a:pt x="0" y="7"/>
                  </a:lnTo>
                  <a:lnTo>
                    <a:pt x="0" y="0"/>
                  </a:lnTo>
                  <a:lnTo>
                    <a:pt x="207" y="76"/>
                  </a:lnTo>
                  <a:lnTo>
                    <a:pt x="207" y="84"/>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5" name="Freeform 263"/>
            <p:cNvSpPr>
              <a:spLocks/>
            </p:cNvSpPr>
            <p:nvPr/>
          </p:nvSpPr>
          <p:spPr bwMode="auto">
            <a:xfrm>
              <a:off x="1281" y="1081"/>
              <a:ext cx="183" cy="69"/>
            </a:xfrm>
            <a:custGeom>
              <a:avLst/>
              <a:gdLst>
                <a:gd name="T0" fmla="*/ 0 w 183"/>
                <a:gd name="T1" fmla="*/ 23 h 69"/>
                <a:gd name="T2" fmla="*/ 69 w 183"/>
                <a:gd name="T3" fmla="*/ 0 h 69"/>
                <a:gd name="T4" fmla="*/ 183 w 183"/>
                <a:gd name="T5" fmla="*/ 39 h 69"/>
                <a:gd name="T6" fmla="*/ 122 w 183"/>
                <a:gd name="T7" fmla="*/ 69 h 69"/>
                <a:gd name="T8" fmla="*/ 0 w 183"/>
                <a:gd name="T9" fmla="*/ 23 h 69"/>
                <a:gd name="T10" fmla="*/ 0 60000 65536"/>
                <a:gd name="T11" fmla="*/ 0 60000 65536"/>
                <a:gd name="T12" fmla="*/ 0 60000 65536"/>
                <a:gd name="T13" fmla="*/ 0 60000 65536"/>
                <a:gd name="T14" fmla="*/ 0 60000 65536"/>
                <a:gd name="T15" fmla="*/ 0 w 183"/>
                <a:gd name="T16" fmla="*/ 0 h 69"/>
                <a:gd name="T17" fmla="*/ 183 w 183"/>
                <a:gd name="T18" fmla="*/ 69 h 69"/>
              </a:gdLst>
              <a:ahLst/>
              <a:cxnLst>
                <a:cxn ang="T10">
                  <a:pos x="T0" y="T1"/>
                </a:cxn>
                <a:cxn ang="T11">
                  <a:pos x="T2" y="T3"/>
                </a:cxn>
                <a:cxn ang="T12">
                  <a:pos x="T4" y="T5"/>
                </a:cxn>
                <a:cxn ang="T13">
                  <a:pos x="T6" y="T7"/>
                </a:cxn>
                <a:cxn ang="T14">
                  <a:pos x="T8" y="T9"/>
                </a:cxn>
              </a:cxnLst>
              <a:rect l="T15" t="T16" r="T17" b="T18"/>
              <a:pathLst>
                <a:path w="183" h="69">
                  <a:moveTo>
                    <a:pt x="0" y="23"/>
                  </a:moveTo>
                  <a:lnTo>
                    <a:pt x="69" y="0"/>
                  </a:lnTo>
                  <a:lnTo>
                    <a:pt x="183" y="39"/>
                  </a:lnTo>
                  <a:lnTo>
                    <a:pt x="122" y="69"/>
                  </a:lnTo>
                  <a:lnTo>
                    <a:pt x="0" y="23"/>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6" name="Freeform 264"/>
            <p:cNvSpPr>
              <a:spLocks/>
            </p:cNvSpPr>
            <p:nvPr/>
          </p:nvSpPr>
          <p:spPr bwMode="auto">
            <a:xfrm>
              <a:off x="1281" y="1081"/>
              <a:ext cx="199" cy="77"/>
            </a:xfrm>
            <a:custGeom>
              <a:avLst/>
              <a:gdLst>
                <a:gd name="T0" fmla="*/ 0 w 199"/>
                <a:gd name="T1" fmla="*/ 23 h 77"/>
                <a:gd name="T2" fmla="*/ 69 w 199"/>
                <a:gd name="T3" fmla="*/ 0 h 77"/>
                <a:gd name="T4" fmla="*/ 69 w 199"/>
                <a:gd name="T5" fmla="*/ 0 h 77"/>
                <a:gd name="T6" fmla="*/ 69 w 199"/>
                <a:gd name="T7" fmla="*/ 0 h 77"/>
                <a:gd name="T8" fmla="*/ 183 w 199"/>
                <a:gd name="T9" fmla="*/ 39 h 77"/>
                <a:gd name="T10" fmla="*/ 199 w 199"/>
                <a:gd name="T11" fmla="*/ 39 h 77"/>
                <a:gd name="T12" fmla="*/ 183 w 199"/>
                <a:gd name="T13" fmla="*/ 46 h 77"/>
                <a:gd name="T14" fmla="*/ 122 w 199"/>
                <a:gd name="T15" fmla="*/ 77 h 77"/>
                <a:gd name="T16" fmla="*/ 122 w 199"/>
                <a:gd name="T17" fmla="*/ 77 h 77"/>
                <a:gd name="T18" fmla="*/ 122 w 199"/>
                <a:gd name="T19" fmla="*/ 77 h 77"/>
                <a:gd name="T20" fmla="*/ 122 w 199"/>
                <a:gd name="T21" fmla="*/ 69 h 77"/>
                <a:gd name="T22" fmla="*/ 183 w 199"/>
                <a:gd name="T23" fmla="*/ 39 h 77"/>
                <a:gd name="T24" fmla="*/ 183 w 199"/>
                <a:gd name="T25" fmla="*/ 46 h 77"/>
                <a:gd name="T26" fmla="*/ 183 w 199"/>
                <a:gd name="T27" fmla="*/ 46 h 77"/>
                <a:gd name="T28" fmla="*/ 69 w 199"/>
                <a:gd name="T29" fmla="*/ 8 h 77"/>
                <a:gd name="T30" fmla="*/ 69 w 199"/>
                <a:gd name="T31" fmla="*/ 0 h 77"/>
                <a:gd name="T32" fmla="*/ 69 w 199"/>
                <a:gd name="T33" fmla="*/ 8 h 77"/>
                <a:gd name="T34" fmla="*/ 0 w 199"/>
                <a:gd name="T35" fmla="*/ 31 h 77"/>
                <a:gd name="T36" fmla="*/ 0 w 199"/>
                <a:gd name="T37" fmla="*/ 23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
                <a:gd name="T58" fmla="*/ 0 h 77"/>
                <a:gd name="T59" fmla="*/ 199 w 19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 h="77">
                  <a:moveTo>
                    <a:pt x="0" y="23"/>
                  </a:moveTo>
                  <a:lnTo>
                    <a:pt x="69" y="0"/>
                  </a:lnTo>
                  <a:lnTo>
                    <a:pt x="183" y="39"/>
                  </a:lnTo>
                  <a:lnTo>
                    <a:pt x="199" y="39"/>
                  </a:lnTo>
                  <a:lnTo>
                    <a:pt x="183" y="46"/>
                  </a:lnTo>
                  <a:lnTo>
                    <a:pt x="122" y="77"/>
                  </a:lnTo>
                  <a:lnTo>
                    <a:pt x="122" y="69"/>
                  </a:lnTo>
                  <a:lnTo>
                    <a:pt x="183" y="39"/>
                  </a:lnTo>
                  <a:lnTo>
                    <a:pt x="183" y="46"/>
                  </a:lnTo>
                  <a:lnTo>
                    <a:pt x="69" y="8"/>
                  </a:lnTo>
                  <a:lnTo>
                    <a:pt x="69" y="0"/>
                  </a:lnTo>
                  <a:lnTo>
                    <a:pt x="69" y="8"/>
                  </a:lnTo>
                  <a:lnTo>
                    <a:pt x="0" y="31"/>
                  </a:lnTo>
                  <a:lnTo>
                    <a:pt x="0"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7" name="Freeform 265"/>
            <p:cNvSpPr>
              <a:spLocks/>
            </p:cNvSpPr>
            <p:nvPr/>
          </p:nvSpPr>
          <p:spPr bwMode="auto">
            <a:xfrm>
              <a:off x="1281" y="1104"/>
              <a:ext cx="122" cy="54"/>
            </a:xfrm>
            <a:custGeom>
              <a:avLst/>
              <a:gdLst>
                <a:gd name="T0" fmla="*/ 122 w 122"/>
                <a:gd name="T1" fmla="*/ 54 h 54"/>
                <a:gd name="T2" fmla="*/ 0 w 122"/>
                <a:gd name="T3" fmla="*/ 8 h 54"/>
                <a:gd name="T4" fmla="*/ 0 w 122"/>
                <a:gd name="T5" fmla="*/ 0 h 54"/>
                <a:gd name="T6" fmla="*/ 0 w 122"/>
                <a:gd name="T7" fmla="*/ 0 h 54"/>
                <a:gd name="T8" fmla="*/ 0 w 122"/>
                <a:gd name="T9" fmla="*/ 0 h 54"/>
                <a:gd name="T10" fmla="*/ 122 w 122"/>
                <a:gd name="T11" fmla="*/ 46 h 54"/>
                <a:gd name="T12" fmla="*/ 122 w 122"/>
                <a:gd name="T13" fmla="*/ 54 h 54"/>
                <a:gd name="T14" fmla="*/ 0 60000 65536"/>
                <a:gd name="T15" fmla="*/ 0 60000 65536"/>
                <a:gd name="T16" fmla="*/ 0 60000 65536"/>
                <a:gd name="T17" fmla="*/ 0 60000 65536"/>
                <a:gd name="T18" fmla="*/ 0 60000 65536"/>
                <a:gd name="T19" fmla="*/ 0 60000 65536"/>
                <a:gd name="T20" fmla="*/ 0 60000 65536"/>
                <a:gd name="T21" fmla="*/ 0 w 122"/>
                <a:gd name="T22" fmla="*/ 0 h 54"/>
                <a:gd name="T23" fmla="*/ 122 w 12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54">
                  <a:moveTo>
                    <a:pt x="122" y="54"/>
                  </a:moveTo>
                  <a:lnTo>
                    <a:pt x="0" y="8"/>
                  </a:lnTo>
                  <a:lnTo>
                    <a:pt x="0" y="0"/>
                  </a:lnTo>
                  <a:lnTo>
                    <a:pt x="122" y="46"/>
                  </a:lnTo>
                  <a:lnTo>
                    <a:pt x="122" y="54"/>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8" name="Freeform 266"/>
            <p:cNvSpPr>
              <a:spLocks/>
            </p:cNvSpPr>
            <p:nvPr/>
          </p:nvSpPr>
          <p:spPr bwMode="auto">
            <a:xfrm>
              <a:off x="1219" y="1127"/>
              <a:ext cx="92" cy="54"/>
            </a:xfrm>
            <a:custGeom>
              <a:avLst/>
              <a:gdLst>
                <a:gd name="T0" fmla="*/ 77 w 92"/>
                <a:gd name="T1" fmla="*/ 0 h 54"/>
                <a:gd name="T2" fmla="*/ 92 w 92"/>
                <a:gd name="T3" fmla="*/ 8 h 54"/>
                <a:gd name="T4" fmla="*/ 31 w 92"/>
                <a:gd name="T5" fmla="*/ 54 h 54"/>
                <a:gd name="T6" fmla="*/ 0 w 92"/>
                <a:gd name="T7" fmla="*/ 46 h 54"/>
                <a:gd name="T8" fmla="*/ 77 w 92"/>
                <a:gd name="T9" fmla="*/ 0 h 54"/>
                <a:gd name="T10" fmla="*/ 0 60000 65536"/>
                <a:gd name="T11" fmla="*/ 0 60000 65536"/>
                <a:gd name="T12" fmla="*/ 0 60000 65536"/>
                <a:gd name="T13" fmla="*/ 0 60000 65536"/>
                <a:gd name="T14" fmla="*/ 0 60000 65536"/>
                <a:gd name="T15" fmla="*/ 0 w 92"/>
                <a:gd name="T16" fmla="*/ 0 h 54"/>
                <a:gd name="T17" fmla="*/ 92 w 92"/>
                <a:gd name="T18" fmla="*/ 54 h 54"/>
              </a:gdLst>
              <a:ahLst/>
              <a:cxnLst>
                <a:cxn ang="T10">
                  <a:pos x="T0" y="T1"/>
                </a:cxn>
                <a:cxn ang="T11">
                  <a:pos x="T2" y="T3"/>
                </a:cxn>
                <a:cxn ang="T12">
                  <a:pos x="T4" y="T5"/>
                </a:cxn>
                <a:cxn ang="T13">
                  <a:pos x="T6" y="T7"/>
                </a:cxn>
                <a:cxn ang="T14">
                  <a:pos x="T8" y="T9"/>
                </a:cxn>
              </a:cxnLst>
              <a:rect l="T15" t="T16" r="T17" b="T18"/>
              <a:pathLst>
                <a:path w="92" h="54">
                  <a:moveTo>
                    <a:pt x="77" y="0"/>
                  </a:moveTo>
                  <a:lnTo>
                    <a:pt x="92" y="8"/>
                  </a:lnTo>
                  <a:lnTo>
                    <a:pt x="31" y="54"/>
                  </a:lnTo>
                  <a:lnTo>
                    <a:pt x="0" y="46"/>
                  </a:lnTo>
                  <a:lnTo>
                    <a:pt x="77" y="0"/>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69" name="Freeform 267"/>
            <p:cNvSpPr>
              <a:spLocks/>
            </p:cNvSpPr>
            <p:nvPr/>
          </p:nvSpPr>
          <p:spPr bwMode="auto">
            <a:xfrm>
              <a:off x="1204" y="1127"/>
              <a:ext cx="115" cy="61"/>
            </a:xfrm>
            <a:custGeom>
              <a:avLst/>
              <a:gdLst>
                <a:gd name="T0" fmla="*/ 92 w 115"/>
                <a:gd name="T1" fmla="*/ 0 h 61"/>
                <a:gd name="T2" fmla="*/ 107 w 115"/>
                <a:gd name="T3" fmla="*/ 8 h 61"/>
                <a:gd name="T4" fmla="*/ 115 w 115"/>
                <a:gd name="T5" fmla="*/ 16 h 61"/>
                <a:gd name="T6" fmla="*/ 115 w 115"/>
                <a:gd name="T7" fmla="*/ 16 h 61"/>
                <a:gd name="T8" fmla="*/ 54 w 115"/>
                <a:gd name="T9" fmla="*/ 61 h 61"/>
                <a:gd name="T10" fmla="*/ 46 w 115"/>
                <a:gd name="T11" fmla="*/ 61 h 61"/>
                <a:gd name="T12" fmla="*/ 46 w 115"/>
                <a:gd name="T13" fmla="*/ 61 h 61"/>
                <a:gd name="T14" fmla="*/ 15 w 115"/>
                <a:gd name="T15" fmla="*/ 54 h 61"/>
                <a:gd name="T16" fmla="*/ 0 w 115"/>
                <a:gd name="T17" fmla="*/ 54 h 61"/>
                <a:gd name="T18" fmla="*/ 15 w 115"/>
                <a:gd name="T19" fmla="*/ 46 h 61"/>
                <a:gd name="T20" fmla="*/ 15 w 115"/>
                <a:gd name="T21" fmla="*/ 46 h 61"/>
                <a:gd name="T22" fmla="*/ 46 w 115"/>
                <a:gd name="T23" fmla="*/ 54 h 61"/>
                <a:gd name="T24" fmla="*/ 46 w 115"/>
                <a:gd name="T25" fmla="*/ 61 h 61"/>
                <a:gd name="T26" fmla="*/ 46 w 115"/>
                <a:gd name="T27" fmla="*/ 54 h 61"/>
                <a:gd name="T28" fmla="*/ 107 w 115"/>
                <a:gd name="T29" fmla="*/ 8 h 61"/>
                <a:gd name="T30" fmla="*/ 115 w 115"/>
                <a:gd name="T31" fmla="*/ 16 h 61"/>
                <a:gd name="T32" fmla="*/ 107 w 115"/>
                <a:gd name="T33" fmla="*/ 16 h 61"/>
                <a:gd name="T34" fmla="*/ 92 w 115"/>
                <a:gd name="T35" fmla="*/ 8 h 61"/>
                <a:gd name="T36" fmla="*/ 92 w 115"/>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61"/>
                <a:gd name="T59" fmla="*/ 115 w 115"/>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61">
                  <a:moveTo>
                    <a:pt x="92" y="0"/>
                  </a:moveTo>
                  <a:lnTo>
                    <a:pt x="107" y="8"/>
                  </a:lnTo>
                  <a:lnTo>
                    <a:pt x="115" y="16"/>
                  </a:lnTo>
                  <a:lnTo>
                    <a:pt x="54" y="61"/>
                  </a:lnTo>
                  <a:lnTo>
                    <a:pt x="46" y="61"/>
                  </a:lnTo>
                  <a:lnTo>
                    <a:pt x="15" y="54"/>
                  </a:lnTo>
                  <a:lnTo>
                    <a:pt x="0" y="54"/>
                  </a:lnTo>
                  <a:lnTo>
                    <a:pt x="15" y="46"/>
                  </a:lnTo>
                  <a:lnTo>
                    <a:pt x="46" y="54"/>
                  </a:lnTo>
                  <a:lnTo>
                    <a:pt x="46" y="61"/>
                  </a:lnTo>
                  <a:lnTo>
                    <a:pt x="46" y="54"/>
                  </a:lnTo>
                  <a:lnTo>
                    <a:pt x="107" y="8"/>
                  </a:lnTo>
                  <a:lnTo>
                    <a:pt x="115" y="16"/>
                  </a:lnTo>
                  <a:lnTo>
                    <a:pt x="107" y="16"/>
                  </a:lnTo>
                  <a:lnTo>
                    <a:pt x="92" y="8"/>
                  </a:lnTo>
                  <a:lnTo>
                    <a:pt x="92"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0" name="Freeform 268"/>
            <p:cNvSpPr>
              <a:spLocks/>
            </p:cNvSpPr>
            <p:nvPr/>
          </p:nvSpPr>
          <p:spPr bwMode="auto">
            <a:xfrm>
              <a:off x="1219" y="1127"/>
              <a:ext cx="85" cy="54"/>
            </a:xfrm>
            <a:custGeom>
              <a:avLst/>
              <a:gdLst>
                <a:gd name="T0" fmla="*/ 0 w 85"/>
                <a:gd name="T1" fmla="*/ 46 h 54"/>
                <a:gd name="T2" fmla="*/ 77 w 85"/>
                <a:gd name="T3" fmla="*/ 0 h 54"/>
                <a:gd name="T4" fmla="*/ 77 w 85"/>
                <a:gd name="T5" fmla="*/ 0 h 54"/>
                <a:gd name="T6" fmla="*/ 77 w 85"/>
                <a:gd name="T7" fmla="*/ 0 h 54"/>
                <a:gd name="T8" fmla="*/ 85 w 85"/>
                <a:gd name="T9" fmla="*/ 8 h 54"/>
                <a:gd name="T10" fmla="*/ 8 w 85"/>
                <a:gd name="T11" fmla="*/ 54 h 54"/>
                <a:gd name="T12" fmla="*/ 0 w 85"/>
                <a:gd name="T13" fmla="*/ 46 h 54"/>
                <a:gd name="T14" fmla="*/ 0 60000 65536"/>
                <a:gd name="T15" fmla="*/ 0 60000 65536"/>
                <a:gd name="T16" fmla="*/ 0 60000 65536"/>
                <a:gd name="T17" fmla="*/ 0 60000 65536"/>
                <a:gd name="T18" fmla="*/ 0 60000 65536"/>
                <a:gd name="T19" fmla="*/ 0 60000 65536"/>
                <a:gd name="T20" fmla="*/ 0 60000 65536"/>
                <a:gd name="T21" fmla="*/ 0 w 85"/>
                <a:gd name="T22" fmla="*/ 0 h 54"/>
                <a:gd name="T23" fmla="*/ 85 w 8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4">
                  <a:moveTo>
                    <a:pt x="0" y="46"/>
                  </a:moveTo>
                  <a:lnTo>
                    <a:pt x="77" y="0"/>
                  </a:lnTo>
                  <a:lnTo>
                    <a:pt x="85" y="8"/>
                  </a:lnTo>
                  <a:lnTo>
                    <a:pt x="8" y="54"/>
                  </a:lnTo>
                  <a:lnTo>
                    <a:pt x="0" y="4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1" name="Freeform 269"/>
            <p:cNvSpPr>
              <a:spLocks/>
            </p:cNvSpPr>
            <p:nvPr/>
          </p:nvSpPr>
          <p:spPr bwMode="auto">
            <a:xfrm>
              <a:off x="982" y="1089"/>
              <a:ext cx="253" cy="23"/>
            </a:xfrm>
            <a:custGeom>
              <a:avLst/>
              <a:gdLst>
                <a:gd name="T0" fmla="*/ 237 w 253"/>
                <a:gd name="T1" fmla="*/ 15 h 23"/>
                <a:gd name="T2" fmla="*/ 0 w 253"/>
                <a:gd name="T3" fmla="*/ 0 h 23"/>
                <a:gd name="T4" fmla="*/ 54 w 253"/>
                <a:gd name="T5" fmla="*/ 23 h 23"/>
                <a:gd name="T6" fmla="*/ 253 w 253"/>
                <a:gd name="T7" fmla="*/ 23 h 23"/>
                <a:gd name="T8" fmla="*/ 230 w 253"/>
                <a:gd name="T9" fmla="*/ 8 h 23"/>
                <a:gd name="T10" fmla="*/ 237 w 253"/>
                <a:gd name="T11" fmla="*/ 15 h 23"/>
                <a:gd name="T12" fmla="*/ 0 60000 65536"/>
                <a:gd name="T13" fmla="*/ 0 60000 65536"/>
                <a:gd name="T14" fmla="*/ 0 60000 65536"/>
                <a:gd name="T15" fmla="*/ 0 60000 65536"/>
                <a:gd name="T16" fmla="*/ 0 60000 65536"/>
                <a:gd name="T17" fmla="*/ 0 60000 65536"/>
                <a:gd name="T18" fmla="*/ 0 w 253"/>
                <a:gd name="T19" fmla="*/ 0 h 23"/>
                <a:gd name="T20" fmla="*/ 253 w 25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53" h="23">
                  <a:moveTo>
                    <a:pt x="237" y="15"/>
                  </a:moveTo>
                  <a:lnTo>
                    <a:pt x="0" y="0"/>
                  </a:lnTo>
                  <a:lnTo>
                    <a:pt x="54" y="23"/>
                  </a:lnTo>
                  <a:lnTo>
                    <a:pt x="253" y="23"/>
                  </a:lnTo>
                  <a:lnTo>
                    <a:pt x="230" y="8"/>
                  </a:lnTo>
                  <a:lnTo>
                    <a:pt x="237" y="15"/>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2" name="Rectangle 270"/>
            <p:cNvSpPr>
              <a:spLocks noChangeArrowheads="1"/>
            </p:cNvSpPr>
            <p:nvPr/>
          </p:nvSpPr>
          <p:spPr bwMode="auto">
            <a:xfrm>
              <a:off x="1219" y="1104"/>
              <a:ext cx="1"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73" name="Freeform 271"/>
            <p:cNvSpPr>
              <a:spLocks/>
            </p:cNvSpPr>
            <p:nvPr/>
          </p:nvSpPr>
          <p:spPr bwMode="auto">
            <a:xfrm>
              <a:off x="982" y="1089"/>
              <a:ext cx="237" cy="31"/>
            </a:xfrm>
            <a:custGeom>
              <a:avLst/>
              <a:gdLst>
                <a:gd name="T0" fmla="*/ 237 w 237"/>
                <a:gd name="T1" fmla="*/ 23 h 31"/>
                <a:gd name="T2" fmla="*/ 0 w 237"/>
                <a:gd name="T3" fmla="*/ 8 h 31"/>
                <a:gd name="T4" fmla="*/ 0 w 237"/>
                <a:gd name="T5" fmla="*/ 0 h 31"/>
                <a:gd name="T6" fmla="*/ 0 w 237"/>
                <a:gd name="T7" fmla="*/ 0 h 31"/>
                <a:gd name="T8" fmla="*/ 54 w 237"/>
                <a:gd name="T9" fmla="*/ 23 h 31"/>
                <a:gd name="T10" fmla="*/ 54 w 237"/>
                <a:gd name="T11" fmla="*/ 31 h 31"/>
                <a:gd name="T12" fmla="*/ 54 w 237"/>
                <a:gd name="T13" fmla="*/ 31 h 31"/>
                <a:gd name="T14" fmla="*/ 54 w 237"/>
                <a:gd name="T15" fmla="*/ 31 h 31"/>
                <a:gd name="T16" fmla="*/ 0 w 237"/>
                <a:gd name="T17" fmla="*/ 8 h 31"/>
                <a:gd name="T18" fmla="*/ 0 w 237"/>
                <a:gd name="T19" fmla="*/ 8 h 31"/>
                <a:gd name="T20" fmla="*/ 0 w 237"/>
                <a:gd name="T21" fmla="*/ 0 h 31"/>
                <a:gd name="T22" fmla="*/ 237 w 237"/>
                <a:gd name="T23" fmla="*/ 15 h 31"/>
                <a:gd name="T24" fmla="*/ 237 w 237"/>
                <a:gd name="T25" fmla="*/ 2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31"/>
                <a:gd name="T41" fmla="*/ 237 w 2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31">
                  <a:moveTo>
                    <a:pt x="237" y="23"/>
                  </a:moveTo>
                  <a:lnTo>
                    <a:pt x="0" y="8"/>
                  </a:lnTo>
                  <a:lnTo>
                    <a:pt x="0" y="0"/>
                  </a:lnTo>
                  <a:lnTo>
                    <a:pt x="54" y="23"/>
                  </a:lnTo>
                  <a:lnTo>
                    <a:pt x="54" y="31"/>
                  </a:lnTo>
                  <a:lnTo>
                    <a:pt x="0" y="8"/>
                  </a:lnTo>
                  <a:lnTo>
                    <a:pt x="0" y="0"/>
                  </a:lnTo>
                  <a:lnTo>
                    <a:pt x="237" y="15"/>
                  </a:lnTo>
                  <a:lnTo>
                    <a:pt x="237"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4" name="Freeform 272"/>
            <p:cNvSpPr>
              <a:spLocks/>
            </p:cNvSpPr>
            <p:nvPr/>
          </p:nvSpPr>
          <p:spPr bwMode="auto">
            <a:xfrm>
              <a:off x="1036" y="1112"/>
              <a:ext cx="222" cy="8"/>
            </a:xfrm>
            <a:custGeom>
              <a:avLst/>
              <a:gdLst>
                <a:gd name="T0" fmla="*/ 0 w 222"/>
                <a:gd name="T1" fmla="*/ 0 h 8"/>
                <a:gd name="T2" fmla="*/ 199 w 222"/>
                <a:gd name="T3" fmla="*/ 0 h 8"/>
                <a:gd name="T4" fmla="*/ 206 w 222"/>
                <a:gd name="T5" fmla="*/ 0 h 8"/>
                <a:gd name="T6" fmla="*/ 222 w 222"/>
                <a:gd name="T7" fmla="*/ 8 h 8"/>
                <a:gd name="T8" fmla="*/ 199 w 222"/>
                <a:gd name="T9" fmla="*/ 8 h 8"/>
                <a:gd name="T10" fmla="*/ 0 w 222"/>
                <a:gd name="T11" fmla="*/ 8 h 8"/>
                <a:gd name="T12" fmla="*/ 0 w 222"/>
                <a:gd name="T13" fmla="*/ 0 h 8"/>
                <a:gd name="T14" fmla="*/ 0 60000 65536"/>
                <a:gd name="T15" fmla="*/ 0 60000 65536"/>
                <a:gd name="T16" fmla="*/ 0 60000 65536"/>
                <a:gd name="T17" fmla="*/ 0 60000 65536"/>
                <a:gd name="T18" fmla="*/ 0 60000 65536"/>
                <a:gd name="T19" fmla="*/ 0 60000 65536"/>
                <a:gd name="T20" fmla="*/ 0 60000 65536"/>
                <a:gd name="T21" fmla="*/ 0 w 222"/>
                <a:gd name="T22" fmla="*/ 0 h 8"/>
                <a:gd name="T23" fmla="*/ 222 w 22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8">
                  <a:moveTo>
                    <a:pt x="0" y="0"/>
                  </a:moveTo>
                  <a:lnTo>
                    <a:pt x="199" y="0"/>
                  </a:lnTo>
                  <a:lnTo>
                    <a:pt x="206" y="0"/>
                  </a:lnTo>
                  <a:lnTo>
                    <a:pt x="222" y="8"/>
                  </a:lnTo>
                  <a:lnTo>
                    <a:pt x="199" y="8"/>
                  </a:lnTo>
                  <a:lnTo>
                    <a:pt x="0" y="8"/>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5" name="Freeform 273"/>
            <p:cNvSpPr>
              <a:spLocks/>
            </p:cNvSpPr>
            <p:nvPr/>
          </p:nvSpPr>
          <p:spPr bwMode="auto">
            <a:xfrm>
              <a:off x="1212" y="1097"/>
              <a:ext cx="7" cy="7"/>
            </a:xfrm>
            <a:custGeom>
              <a:avLst/>
              <a:gdLst>
                <a:gd name="T0" fmla="*/ 0 w 7"/>
                <a:gd name="T1" fmla="*/ 7 h 7"/>
                <a:gd name="T2" fmla="*/ 0 w 7"/>
                <a:gd name="T3" fmla="*/ 7 h 7"/>
                <a:gd name="T4" fmla="*/ 7 w 7"/>
                <a:gd name="T5" fmla="*/ 0 h 7"/>
                <a:gd name="T6" fmla="*/ 7 w 7"/>
                <a:gd name="T7" fmla="*/ 0 h 7"/>
                <a:gd name="T8" fmla="*/ 0 w 7"/>
                <a:gd name="T9" fmla="*/ 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7"/>
                  </a:moveTo>
                  <a:lnTo>
                    <a:pt x="0" y="7"/>
                  </a:lnTo>
                  <a:lnTo>
                    <a:pt x="7" y="0"/>
                  </a:lnTo>
                  <a:lnTo>
                    <a:pt x="0"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6" name="Freeform 274"/>
            <p:cNvSpPr>
              <a:spLocks/>
            </p:cNvSpPr>
            <p:nvPr/>
          </p:nvSpPr>
          <p:spPr bwMode="auto">
            <a:xfrm>
              <a:off x="1212" y="1097"/>
              <a:ext cx="30" cy="23"/>
            </a:xfrm>
            <a:custGeom>
              <a:avLst/>
              <a:gdLst>
                <a:gd name="T0" fmla="*/ 23 w 30"/>
                <a:gd name="T1" fmla="*/ 23 h 23"/>
                <a:gd name="T2" fmla="*/ 30 w 30"/>
                <a:gd name="T3" fmla="*/ 15 h 23"/>
                <a:gd name="T4" fmla="*/ 7 w 30"/>
                <a:gd name="T5" fmla="*/ 0 h 23"/>
                <a:gd name="T6" fmla="*/ 0 w 30"/>
                <a:gd name="T7" fmla="*/ 7 h 23"/>
                <a:gd name="T8" fmla="*/ 23 w 30"/>
                <a:gd name="T9" fmla="*/ 23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23" y="23"/>
                  </a:moveTo>
                  <a:lnTo>
                    <a:pt x="30" y="15"/>
                  </a:lnTo>
                  <a:lnTo>
                    <a:pt x="7" y="0"/>
                  </a:lnTo>
                  <a:lnTo>
                    <a:pt x="0" y="7"/>
                  </a:lnTo>
                  <a:lnTo>
                    <a:pt x="23"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7" name="Freeform 275"/>
            <p:cNvSpPr>
              <a:spLocks/>
            </p:cNvSpPr>
            <p:nvPr/>
          </p:nvSpPr>
          <p:spPr bwMode="auto">
            <a:xfrm>
              <a:off x="1388" y="1165"/>
              <a:ext cx="69" cy="92"/>
            </a:xfrm>
            <a:custGeom>
              <a:avLst/>
              <a:gdLst>
                <a:gd name="T0" fmla="*/ 7 w 69"/>
                <a:gd name="T1" fmla="*/ 0 h 92"/>
                <a:gd name="T2" fmla="*/ 69 w 69"/>
                <a:gd name="T3" fmla="*/ 92 h 92"/>
                <a:gd name="T4" fmla="*/ 38 w 69"/>
                <a:gd name="T5" fmla="*/ 77 h 92"/>
                <a:gd name="T6" fmla="*/ 0 w 69"/>
                <a:gd name="T7" fmla="*/ 0 h 92"/>
                <a:gd name="T8" fmla="*/ 7 w 69"/>
                <a:gd name="T9" fmla="*/ 0 h 92"/>
                <a:gd name="T10" fmla="*/ 0 60000 65536"/>
                <a:gd name="T11" fmla="*/ 0 60000 65536"/>
                <a:gd name="T12" fmla="*/ 0 60000 65536"/>
                <a:gd name="T13" fmla="*/ 0 60000 65536"/>
                <a:gd name="T14" fmla="*/ 0 60000 65536"/>
                <a:gd name="T15" fmla="*/ 0 w 69"/>
                <a:gd name="T16" fmla="*/ 0 h 92"/>
                <a:gd name="T17" fmla="*/ 69 w 69"/>
                <a:gd name="T18" fmla="*/ 92 h 92"/>
              </a:gdLst>
              <a:ahLst/>
              <a:cxnLst>
                <a:cxn ang="T10">
                  <a:pos x="T0" y="T1"/>
                </a:cxn>
                <a:cxn ang="T11">
                  <a:pos x="T2" y="T3"/>
                </a:cxn>
                <a:cxn ang="T12">
                  <a:pos x="T4" y="T5"/>
                </a:cxn>
                <a:cxn ang="T13">
                  <a:pos x="T6" y="T7"/>
                </a:cxn>
                <a:cxn ang="T14">
                  <a:pos x="T8" y="T9"/>
                </a:cxn>
              </a:cxnLst>
              <a:rect l="T15" t="T16" r="T17" b="T18"/>
              <a:pathLst>
                <a:path w="69" h="92">
                  <a:moveTo>
                    <a:pt x="7" y="0"/>
                  </a:moveTo>
                  <a:lnTo>
                    <a:pt x="69" y="92"/>
                  </a:lnTo>
                  <a:lnTo>
                    <a:pt x="38" y="77"/>
                  </a:lnTo>
                  <a:lnTo>
                    <a:pt x="0" y="0"/>
                  </a:lnTo>
                  <a:lnTo>
                    <a:pt x="7" y="0"/>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8" name="Freeform 276"/>
            <p:cNvSpPr>
              <a:spLocks/>
            </p:cNvSpPr>
            <p:nvPr/>
          </p:nvSpPr>
          <p:spPr bwMode="auto">
            <a:xfrm>
              <a:off x="1388" y="1165"/>
              <a:ext cx="76" cy="100"/>
            </a:xfrm>
            <a:custGeom>
              <a:avLst/>
              <a:gdLst>
                <a:gd name="T0" fmla="*/ 15 w 76"/>
                <a:gd name="T1" fmla="*/ 0 h 100"/>
                <a:gd name="T2" fmla="*/ 76 w 76"/>
                <a:gd name="T3" fmla="*/ 92 h 100"/>
                <a:gd name="T4" fmla="*/ 69 w 76"/>
                <a:gd name="T5" fmla="*/ 100 h 100"/>
                <a:gd name="T6" fmla="*/ 69 w 76"/>
                <a:gd name="T7" fmla="*/ 100 h 100"/>
                <a:gd name="T8" fmla="*/ 38 w 76"/>
                <a:gd name="T9" fmla="*/ 85 h 100"/>
                <a:gd name="T10" fmla="*/ 46 w 76"/>
                <a:gd name="T11" fmla="*/ 85 h 100"/>
                <a:gd name="T12" fmla="*/ 38 w 76"/>
                <a:gd name="T13" fmla="*/ 77 h 100"/>
                <a:gd name="T14" fmla="*/ 0 w 76"/>
                <a:gd name="T15" fmla="*/ 0 h 100"/>
                <a:gd name="T16" fmla="*/ 0 w 76"/>
                <a:gd name="T17" fmla="*/ 0 h 100"/>
                <a:gd name="T18" fmla="*/ 0 w 76"/>
                <a:gd name="T19" fmla="*/ 0 h 100"/>
                <a:gd name="T20" fmla="*/ 7 w 76"/>
                <a:gd name="T21" fmla="*/ 0 h 100"/>
                <a:gd name="T22" fmla="*/ 46 w 76"/>
                <a:gd name="T23" fmla="*/ 77 h 100"/>
                <a:gd name="T24" fmla="*/ 38 w 76"/>
                <a:gd name="T25" fmla="*/ 77 h 100"/>
                <a:gd name="T26" fmla="*/ 38 w 76"/>
                <a:gd name="T27" fmla="*/ 77 h 100"/>
                <a:gd name="T28" fmla="*/ 69 w 76"/>
                <a:gd name="T29" fmla="*/ 92 h 100"/>
                <a:gd name="T30" fmla="*/ 69 w 76"/>
                <a:gd name="T31" fmla="*/ 92 h 100"/>
                <a:gd name="T32" fmla="*/ 69 w 76"/>
                <a:gd name="T33" fmla="*/ 100 h 100"/>
                <a:gd name="T34" fmla="*/ 7 w 76"/>
                <a:gd name="T35" fmla="*/ 8 h 100"/>
                <a:gd name="T36" fmla="*/ 15 w 76"/>
                <a:gd name="T37" fmla="*/ 0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100"/>
                <a:gd name="T59" fmla="*/ 76 w 76"/>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100">
                  <a:moveTo>
                    <a:pt x="15" y="0"/>
                  </a:moveTo>
                  <a:lnTo>
                    <a:pt x="76" y="92"/>
                  </a:lnTo>
                  <a:lnTo>
                    <a:pt x="69" y="100"/>
                  </a:lnTo>
                  <a:lnTo>
                    <a:pt x="38" y="85"/>
                  </a:lnTo>
                  <a:lnTo>
                    <a:pt x="46" y="85"/>
                  </a:lnTo>
                  <a:lnTo>
                    <a:pt x="38" y="77"/>
                  </a:lnTo>
                  <a:lnTo>
                    <a:pt x="0" y="0"/>
                  </a:lnTo>
                  <a:lnTo>
                    <a:pt x="7" y="0"/>
                  </a:lnTo>
                  <a:lnTo>
                    <a:pt x="46" y="77"/>
                  </a:lnTo>
                  <a:lnTo>
                    <a:pt x="38" y="77"/>
                  </a:lnTo>
                  <a:lnTo>
                    <a:pt x="69" y="92"/>
                  </a:lnTo>
                  <a:lnTo>
                    <a:pt x="69" y="100"/>
                  </a:lnTo>
                  <a:lnTo>
                    <a:pt x="7" y="8"/>
                  </a:lnTo>
                  <a:lnTo>
                    <a:pt x="15"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79" name="Freeform 277"/>
            <p:cNvSpPr>
              <a:spLocks/>
            </p:cNvSpPr>
            <p:nvPr/>
          </p:nvSpPr>
          <p:spPr bwMode="auto">
            <a:xfrm>
              <a:off x="1388" y="1165"/>
              <a:ext cx="15" cy="8"/>
            </a:xfrm>
            <a:custGeom>
              <a:avLst/>
              <a:gdLst>
                <a:gd name="T0" fmla="*/ 0 w 15"/>
                <a:gd name="T1" fmla="*/ 0 h 8"/>
                <a:gd name="T2" fmla="*/ 7 w 15"/>
                <a:gd name="T3" fmla="*/ 0 h 8"/>
                <a:gd name="T4" fmla="*/ 15 w 15"/>
                <a:gd name="T5" fmla="*/ 0 h 8"/>
                <a:gd name="T6" fmla="*/ 15 w 15"/>
                <a:gd name="T7" fmla="*/ 0 h 8"/>
                <a:gd name="T8" fmla="*/ 7 w 15"/>
                <a:gd name="T9" fmla="*/ 8 h 8"/>
                <a:gd name="T10" fmla="*/ 0 w 15"/>
                <a:gd name="T11" fmla="*/ 8 h 8"/>
                <a:gd name="T12" fmla="*/ 0 w 15"/>
                <a:gd name="T13" fmla="*/ 0 h 8"/>
                <a:gd name="T14" fmla="*/ 0 60000 65536"/>
                <a:gd name="T15" fmla="*/ 0 60000 65536"/>
                <a:gd name="T16" fmla="*/ 0 60000 65536"/>
                <a:gd name="T17" fmla="*/ 0 60000 65536"/>
                <a:gd name="T18" fmla="*/ 0 60000 65536"/>
                <a:gd name="T19" fmla="*/ 0 60000 65536"/>
                <a:gd name="T20" fmla="*/ 0 60000 65536"/>
                <a:gd name="T21" fmla="*/ 0 w 15"/>
                <a:gd name="T22" fmla="*/ 0 h 8"/>
                <a:gd name="T23" fmla="*/ 15 w 1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
                  <a:moveTo>
                    <a:pt x="0" y="0"/>
                  </a:moveTo>
                  <a:lnTo>
                    <a:pt x="7" y="0"/>
                  </a:lnTo>
                  <a:lnTo>
                    <a:pt x="15" y="0"/>
                  </a:lnTo>
                  <a:lnTo>
                    <a:pt x="7" y="8"/>
                  </a:lnTo>
                  <a:lnTo>
                    <a:pt x="0" y="8"/>
                  </a:lnTo>
                  <a:lnTo>
                    <a:pt x="0"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0" name="Freeform 278"/>
            <p:cNvSpPr>
              <a:spLocks/>
            </p:cNvSpPr>
            <p:nvPr/>
          </p:nvSpPr>
          <p:spPr bwMode="auto">
            <a:xfrm>
              <a:off x="1281" y="1104"/>
              <a:ext cx="15" cy="16"/>
            </a:xfrm>
            <a:custGeom>
              <a:avLst/>
              <a:gdLst>
                <a:gd name="T0" fmla="*/ 0 w 15"/>
                <a:gd name="T1" fmla="*/ 8 h 16"/>
                <a:gd name="T2" fmla="*/ 0 w 15"/>
                <a:gd name="T3" fmla="*/ 16 h 16"/>
                <a:gd name="T4" fmla="*/ 15 w 15"/>
                <a:gd name="T5" fmla="*/ 8 h 16"/>
                <a:gd name="T6" fmla="*/ 15 w 15"/>
                <a:gd name="T7" fmla="*/ 0 h 16"/>
                <a:gd name="T8" fmla="*/ 0 w 15"/>
                <a:gd name="T9" fmla="*/ 8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0" y="8"/>
                  </a:moveTo>
                  <a:lnTo>
                    <a:pt x="0" y="16"/>
                  </a:lnTo>
                  <a:lnTo>
                    <a:pt x="15" y="8"/>
                  </a:lnTo>
                  <a:lnTo>
                    <a:pt x="15" y="0"/>
                  </a:lnTo>
                  <a:lnTo>
                    <a:pt x="0"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1" name="Freeform 279"/>
            <p:cNvSpPr>
              <a:spLocks/>
            </p:cNvSpPr>
            <p:nvPr/>
          </p:nvSpPr>
          <p:spPr bwMode="auto">
            <a:xfrm>
              <a:off x="1250" y="1066"/>
              <a:ext cx="46" cy="46"/>
            </a:xfrm>
            <a:custGeom>
              <a:avLst/>
              <a:gdLst>
                <a:gd name="T0" fmla="*/ 31 w 46"/>
                <a:gd name="T1" fmla="*/ 46 h 46"/>
                <a:gd name="T2" fmla="*/ 23 w 46"/>
                <a:gd name="T3" fmla="*/ 23 h 46"/>
                <a:gd name="T4" fmla="*/ 31 w 46"/>
                <a:gd name="T5" fmla="*/ 23 h 46"/>
                <a:gd name="T6" fmla="*/ 31 w 46"/>
                <a:gd name="T7" fmla="*/ 23 h 46"/>
                <a:gd name="T8" fmla="*/ 0 w 46"/>
                <a:gd name="T9" fmla="*/ 15 h 46"/>
                <a:gd name="T10" fmla="*/ 8 w 46"/>
                <a:gd name="T11" fmla="*/ 15 h 46"/>
                <a:gd name="T12" fmla="*/ 0 w 46"/>
                <a:gd name="T13" fmla="*/ 0 h 46"/>
                <a:gd name="T14" fmla="*/ 0 w 46"/>
                <a:gd name="T15" fmla="*/ 0 h 46"/>
                <a:gd name="T16" fmla="*/ 31 w 46"/>
                <a:gd name="T17" fmla="*/ 8 h 46"/>
                <a:gd name="T18" fmla="*/ 31 w 46"/>
                <a:gd name="T19" fmla="*/ 8 h 46"/>
                <a:gd name="T20" fmla="*/ 38 w 46"/>
                <a:gd name="T21" fmla="*/ 15 h 46"/>
                <a:gd name="T22" fmla="*/ 46 w 46"/>
                <a:gd name="T23" fmla="*/ 38 h 46"/>
                <a:gd name="T24" fmla="*/ 31 w 46"/>
                <a:gd name="T25" fmla="*/ 4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46"/>
                <a:gd name="T41" fmla="*/ 46 w 4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46">
                  <a:moveTo>
                    <a:pt x="31" y="46"/>
                  </a:moveTo>
                  <a:lnTo>
                    <a:pt x="23" y="23"/>
                  </a:lnTo>
                  <a:lnTo>
                    <a:pt x="31" y="23"/>
                  </a:lnTo>
                  <a:lnTo>
                    <a:pt x="0" y="15"/>
                  </a:lnTo>
                  <a:lnTo>
                    <a:pt x="8" y="15"/>
                  </a:lnTo>
                  <a:lnTo>
                    <a:pt x="0" y="0"/>
                  </a:lnTo>
                  <a:lnTo>
                    <a:pt x="31" y="8"/>
                  </a:lnTo>
                  <a:lnTo>
                    <a:pt x="38" y="15"/>
                  </a:lnTo>
                  <a:lnTo>
                    <a:pt x="46" y="38"/>
                  </a:lnTo>
                  <a:lnTo>
                    <a:pt x="31" y="4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2" name="Freeform 280"/>
            <p:cNvSpPr>
              <a:spLocks/>
            </p:cNvSpPr>
            <p:nvPr/>
          </p:nvSpPr>
          <p:spPr bwMode="auto">
            <a:xfrm>
              <a:off x="1219" y="1066"/>
              <a:ext cx="39" cy="23"/>
            </a:xfrm>
            <a:custGeom>
              <a:avLst/>
              <a:gdLst>
                <a:gd name="T0" fmla="*/ 39 w 39"/>
                <a:gd name="T1" fmla="*/ 15 h 23"/>
                <a:gd name="T2" fmla="*/ 16 w 39"/>
                <a:gd name="T3" fmla="*/ 23 h 23"/>
                <a:gd name="T4" fmla="*/ 16 w 39"/>
                <a:gd name="T5" fmla="*/ 15 h 23"/>
                <a:gd name="T6" fmla="*/ 0 w 39"/>
                <a:gd name="T7" fmla="*/ 15 h 23"/>
                <a:gd name="T8" fmla="*/ 8 w 39"/>
                <a:gd name="T9" fmla="*/ 8 h 23"/>
                <a:gd name="T10" fmla="*/ 31 w 39"/>
                <a:gd name="T11" fmla="*/ 0 h 23"/>
                <a:gd name="T12" fmla="*/ 39 w 39"/>
                <a:gd name="T13" fmla="*/ 15 h 23"/>
                <a:gd name="T14" fmla="*/ 0 60000 65536"/>
                <a:gd name="T15" fmla="*/ 0 60000 65536"/>
                <a:gd name="T16" fmla="*/ 0 60000 65536"/>
                <a:gd name="T17" fmla="*/ 0 60000 65536"/>
                <a:gd name="T18" fmla="*/ 0 60000 65536"/>
                <a:gd name="T19" fmla="*/ 0 60000 65536"/>
                <a:gd name="T20" fmla="*/ 0 60000 65536"/>
                <a:gd name="T21" fmla="*/ 0 w 39"/>
                <a:gd name="T22" fmla="*/ 0 h 23"/>
                <a:gd name="T23" fmla="*/ 39 w 3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3">
                  <a:moveTo>
                    <a:pt x="39" y="15"/>
                  </a:moveTo>
                  <a:lnTo>
                    <a:pt x="16" y="23"/>
                  </a:lnTo>
                  <a:lnTo>
                    <a:pt x="16" y="15"/>
                  </a:lnTo>
                  <a:lnTo>
                    <a:pt x="0" y="15"/>
                  </a:lnTo>
                  <a:lnTo>
                    <a:pt x="8" y="8"/>
                  </a:lnTo>
                  <a:lnTo>
                    <a:pt x="31" y="0"/>
                  </a:lnTo>
                  <a:lnTo>
                    <a:pt x="39"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3" name="Rectangle 281"/>
            <p:cNvSpPr>
              <a:spLocks noChangeArrowheads="1"/>
            </p:cNvSpPr>
            <p:nvPr/>
          </p:nvSpPr>
          <p:spPr bwMode="auto">
            <a:xfrm>
              <a:off x="1212" y="1112"/>
              <a:ext cx="15" cy="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47384" name="Freeform 282"/>
            <p:cNvSpPr>
              <a:spLocks/>
            </p:cNvSpPr>
            <p:nvPr/>
          </p:nvSpPr>
          <p:spPr bwMode="auto">
            <a:xfrm>
              <a:off x="1212" y="1081"/>
              <a:ext cx="23" cy="31"/>
            </a:xfrm>
            <a:custGeom>
              <a:avLst/>
              <a:gdLst>
                <a:gd name="T0" fmla="*/ 23 w 23"/>
                <a:gd name="T1" fmla="*/ 0 h 31"/>
                <a:gd name="T2" fmla="*/ 7 w 23"/>
                <a:gd name="T3" fmla="*/ 0 h 31"/>
                <a:gd name="T4" fmla="*/ 0 w 23"/>
                <a:gd name="T5" fmla="*/ 31 h 31"/>
                <a:gd name="T6" fmla="*/ 15 w 23"/>
                <a:gd name="T7" fmla="*/ 31 h 31"/>
                <a:gd name="T8" fmla="*/ 23 w 23"/>
                <a:gd name="T9" fmla="*/ 0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23" y="0"/>
                  </a:moveTo>
                  <a:lnTo>
                    <a:pt x="7" y="0"/>
                  </a:lnTo>
                  <a:lnTo>
                    <a:pt x="0" y="31"/>
                  </a:lnTo>
                  <a:lnTo>
                    <a:pt x="15" y="31"/>
                  </a:lnTo>
                  <a:lnTo>
                    <a:pt x="23"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5" name="Freeform 283"/>
            <p:cNvSpPr>
              <a:spLocks/>
            </p:cNvSpPr>
            <p:nvPr/>
          </p:nvSpPr>
          <p:spPr bwMode="auto">
            <a:xfrm>
              <a:off x="1380" y="1127"/>
              <a:ext cx="15" cy="16"/>
            </a:xfrm>
            <a:custGeom>
              <a:avLst/>
              <a:gdLst>
                <a:gd name="T0" fmla="*/ 15 w 15"/>
                <a:gd name="T1" fmla="*/ 0 h 16"/>
                <a:gd name="T2" fmla="*/ 8 w 15"/>
                <a:gd name="T3" fmla="*/ 0 h 16"/>
                <a:gd name="T4" fmla="*/ 0 w 15"/>
                <a:gd name="T5" fmla="*/ 16 h 16"/>
                <a:gd name="T6" fmla="*/ 8 w 15"/>
                <a:gd name="T7" fmla="*/ 16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8" y="0"/>
                  </a:lnTo>
                  <a:lnTo>
                    <a:pt x="0" y="16"/>
                  </a:lnTo>
                  <a:lnTo>
                    <a:pt x="8" y="16"/>
                  </a:lnTo>
                  <a:lnTo>
                    <a:pt x="15"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6" name="Freeform 284"/>
            <p:cNvSpPr>
              <a:spLocks/>
            </p:cNvSpPr>
            <p:nvPr/>
          </p:nvSpPr>
          <p:spPr bwMode="auto">
            <a:xfrm>
              <a:off x="1388" y="1127"/>
              <a:ext cx="30" cy="23"/>
            </a:xfrm>
            <a:custGeom>
              <a:avLst/>
              <a:gdLst>
                <a:gd name="T0" fmla="*/ 7 w 30"/>
                <a:gd name="T1" fmla="*/ 0 h 23"/>
                <a:gd name="T2" fmla="*/ 0 w 30"/>
                <a:gd name="T3" fmla="*/ 16 h 23"/>
                <a:gd name="T4" fmla="*/ 15 w 30"/>
                <a:gd name="T5" fmla="*/ 23 h 23"/>
                <a:gd name="T6" fmla="*/ 23 w 30"/>
                <a:gd name="T7" fmla="*/ 23 h 23"/>
                <a:gd name="T8" fmla="*/ 30 w 30"/>
                <a:gd name="T9" fmla="*/ 8 h 23"/>
                <a:gd name="T10" fmla="*/ 23 w 30"/>
                <a:gd name="T11" fmla="*/ 8 h 23"/>
                <a:gd name="T12" fmla="*/ 7 w 30"/>
                <a:gd name="T13" fmla="*/ 0 h 23"/>
                <a:gd name="T14" fmla="*/ 0 60000 65536"/>
                <a:gd name="T15" fmla="*/ 0 60000 65536"/>
                <a:gd name="T16" fmla="*/ 0 60000 65536"/>
                <a:gd name="T17" fmla="*/ 0 60000 65536"/>
                <a:gd name="T18" fmla="*/ 0 60000 65536"/>
                <a:gd name="T19" fmla="*/ 0 60000 65536"/>
                <a:gd name="T20" fmla="*/ 0 60000 65536"/>
                <a:gd name="T21" fmla="*/ 0 w 30"/>
                <a:gd name="T22" fmla="*/ 0 h 23"/>
                <a:gd name="T23" fmla="*/ 30 w 3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3">
                  <a:moveTo>
                    <a:pt x="7" y="0"/>
                  </a:moveTo>
                  <a:lnTo>
                    <a:pt x="0" y="16"/>
                  </a:lnTo>
                  <a:lnTo>
                    <a:pt x="15" y="23"/>
                  </a:lnTo>
                  <a:lnTo>
                    <a:pt x="23" y="23"/>
                  </a:lnTo>
                  <a:lnTo>
                    <a:pt x="30" y="8"/>
                  </a:lnTo>
                  <a:lnTo>
                    <a:pt x="23" y="8"/>
                  </a:lnTo>
                  <a:lnTo>
                    <a:pt x="7"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7" name="Freeform 285"/>
            <p:cNvSpPr>
              <a:spLocks/>
            </p:cNvSpPr>
            <p:nvPr/>
          </p:nvSpPr>
          <p:spPr bwMode="auto">
            <a:xfrm>
              <a:off x="1388" y="1165"/>
              <a:ext cx="15" cy="16"/>
            </a:xfrm>
            <a:custGeom>
              <a:avLst/>
              <a:gdLst>
                <a:gd name="T0" fmla="*/ 15 w 15"/>
                <a:gd name="T1" fmla="*/ 8 h 16"/>
                <a:gd name="T2" fmla="*/ 15 w 15"/>
                <a:gd name="T3" fmla="*/ 16 h 16"/>
                <a:gd name="T4" fmla="*/ 0 w 15"/>
                <a:gd name="T5" fmla="*/ 8 h 16"/>
                <a:gd name="T6" fmla="*/ 0 w 15"/>
                <a:gd name="T7" fmla="*/ 0 h 16"/>
                <a:gd name="T8" fmla="*/ 15 w 15"/>
                <a:gd name="T9" fmla="*/ 8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8"/>
                  </a:moveTo>
                  <a:lnTo>
                    <a:pt x="15" y="16"/>
                  </a:lnTo>
                  <a:lnTo>
                    <a:pt x="0" y="8"/>
                  </a:lnTo>
                  <a:lnTo>
                    <a:pt x="0" y="0"/>
                  </a:lnTo>
                  <a:lnTo>
                    <a:pt x="1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8" name="Freeform 286"/>
            <p:cNvSpPr>
              <a:spLocks/>
            </p:cNvSpPr>
            <p:nvPr/>
          </p:nvSpPr>
          <p:spPr bwMode="auto">
            <a:xfrm>
              <a:off x="1388" y="1143"/>
              <a:ext cx="23" cy="30"/>
            </a:xfrm>
            <a:custGeom>
              <a:avLst/>
              <a:gdLst>
                <a:gd name="T0" fmla="*/ 23 w 23"/>
                <a:gd name="T1" fmla="*/ 7 h 30"/>
                <a:gd name="T2" fmla="*/ 7 w 23"/>
                <a:gd name="T3" fmla="*/ 0 h 30"/>
                <a:gd name="T4" fmla="*/ 0 w 23"/>
                <a:gd name="T5" fmla="*/ 22 h 30"/>
                <a:gd name="T6" fmla="*/ 15 w 23"/>
                <a:gd name="T7" fmla="*/ 30 h 30"/>
                <a:gd name="T8" fmla="*/ 23 w 23"/>
                <a:gd name="T9" fmla="*/ 7 h 30"/>
                <a:gd name="T10" fmla="*/ 0 60000 65536"/>
                <a:gd name="T11" fmla="*/ 0 60000 65536"/>
                <a:gd name="T12" fmla="*/ 0 60000 65536"/>
                <a:gd name="T13" fmla="*/ 0 60000 65536"/>
                <a:gd name="T14" fmla="*/ 0 60000 65536"/>
                <a:gd name="T15" fmla="*/ 0 w 23"/>
                <a:gd name="T16" fmla="*/ 0 h 30"/>
                <a:gd name="T17" fmla="*/ 23 w 23"/>
                <a:gd name="T18" fmla="*/ 30 h 30"/>
              </a:gdLst>
              <a:ahLst/>
              <a:cxnLst>
                <a:cxn ang="T10">
                  <a:pos x="T0" y="T1"/>
                </a:cxn>
                <a:cxn ang="T11">
                  <a:pos x="T2" y="T3"/>
                </a:cxn>
                <a:cxn ang="T12">
                  <a:pos x="T4" y="T5"/>
                </a:cxn>
                <a:cxn ang="T13">
                  <a:pos x="T6" y="T7"/>
                </a:cxn>
                <a:cxn ang="T14">
                  <a:pos x="T8" y="T9"/>
                </a:cxn>
              </a:cxnLst>
              <a:rect l="T15" t="T16" r="T17" b="T18"/>
              <a:pathLst>
                <a:path w="23" h="30">
                  <a:moveTo>
                    <a:pt x="23" y="7"/>
                  </a:moveTo>
                  <a:lnTo>
                    <a:pt x="7" y="0"/>
                  </a:lnTo>
                  <a:lnTo>
                    <a:pt x="0" y="22"/>
                  </a:lnTo>
                  <a:lnTo>
                    <a:pt x="15" y="30"/>
                  </a:lnTo>
                  <a:lnTo>
                    <a:pt x="23" y="7"/>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89" name="Freeform 287"/>
            <p:cNvSpPr>
              <a:spLocks/>
            </p:cNvSpPr>
            <p:nvPr/>
          </p:nvSpPr>
          <p:spPr bwMode="auto">
            <a:xfrm>
              <a:off x="1334" y="1112"/>
              <a:ext cx="16" cy="15"/>
            </a:xfrm>
            <a:custGeom>
              <a:avLst/>
              <a:gdLst>
                <a:gd name="T0" fmla="*/ 0 w 16"/>
                <a:gd name="T1" fmla="*/ 15 h 15"/>
                <a:gd name="T2" fmla="*/ 8 w 16"/>
                <a:gd name="T3" fmla="*/ 15 h 15"/>
                <a:gd name="T4" fmla="*/ 16 w 16"/>
                <a:gd name="T5" fmla="*/ 0 h 15"/>
                <a:gd name="T6" fmla="*/ 8 w 16"/>
                <a:gd name="T7" fmla="*/ 0 h 15"/>
                <a:gd name="T8" fmla="*/ 0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8" y="15"/>
                  </a:lnTo>
                  <a:lnTo>
                    <a:pt x="16" y="0"/>
                  </a:lnTo>
                  <a:lnTo>
                    <a:pt x="8" y="0"/>
                  </a:lnTo>
                  <a:lnTo>
                    <a:pt x="0" y="15"/>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90" name="Freeform 288"/>
            <p:cNvSpPr>
              <a:spLocks/>
            </p:cNvSpPr>
            <p:nvPr/>
          </p:nvSpPr>
          <p:spPr bwMode="auto">
            <a:xfrm>
              <a:off x="1304" y="1104"/>
              <a:ext cx="38" cy="23"/>
            </a:xfrm>
            <a:custGeom>
              <a:avLst/>
              <a:gdLst>
                <a:gd name="T0" fmla="*/ 30 w 38"/>
                <a:gd name="T1" fmla="*/ 23 h 23"/>
                <a:gd name="T2" fmla="*/ 38 w 38"/>
                <a:gd name="T3" fmla="*/ 8 h 23"/>
                <a:gd name="T4" fmla="*/ 15 w 38"/>
                <a:gd name="T5" fmla="*/ 0 h 23"/>
                <a:gd name="T6" fmla="*/ 0 w 38"/>
                <a:gd name="T7" fmla="*/ 0 h 23"/>
                <a:gd name="T8" fmla="*/ 0 w 38"/>
                <a:gd name="T9" fmla="*/ 8 h 23"/>
                <a:gd name="T10" fmla="*/ 7 w 38"/>
                <a:gd name="T11" fmla="*/ 16 h 23"/>
                <a:gd name="T12" fmla="*/ 30 w 38"/>
                <a:gd name="T13" fmla="*/ 23 h 23"/>
                <a:gd name="T14" fmla="*/ 0 60000 65536"/>
                <a:gd name="T15" fmla="*/ 0 60000 65536"/>
                <a:gd name="T16" fmla="*/ 0 60000 65536"/>
                <a:gd name="T17" fmla="*/ 0 60000 65536"/>
                <a:gd name="T18" fmla="*/ 0 60000 65536"/>
                <a:gd name="T19" fmla="*/ 0 60000 65536"/>
                <a:gd name="T20" fmla="*/ 0 60000 65536"/>
                <a:gd name="T21" fmla="*/ 0 w 38"/>
                <a:gd name="T22" fmla="*/ 0 h 23"/>
                <a:gd name="T23" fmla="*/ 38 w 3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3">
                  <a:moveTo>
                    <a:pt x="30" y="23"/>
                  </a:moveTo>
                  <a:lnTo>
                    <a:pt x="38" y="8"/>
                  </a:lnTo>
                  <a:lnTo>
                    <a:pt x="15" y="0"/>
                  </a:lnTo>
                  <a:lnTo>
                    <a:pt x="0" y="0"/>
                  </a:lnTo>
                  <a:lnTo>
                    <a:pt x="0" y="8"/>
                  </a:lnTo>
                  <a:lnTo>
                    <a:pt x="7" y="16"/>
                  </a:lnTo>
                  <a:lnTo>
                    <a:pt x="30" y="23"/>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91" name="Freeform 289"/>
            <p:cNvSpPr>
              <a:spLocks/>
            </p:cNvSpPr>
            <p:nvPr/>
          </p:nvSpPr>
          <p:spPr bwMode="auto">
            <a:xfrm>
              <a:off x="1296" y="1135"/>
              <a:ext cx="15" cy="15"/>
            </a:xfrm>
            <a:custGeom>
              <a:avLst/>
              <a:gdLst>
                <a:gd name="T0" fmla="*/ 15 w 15"/>
                <a:gd name="T1" fmla="*/ 8 h 15"/>
                <a:gd name="T2" fmla="*/ 15 w 15"/>
                <a:gd name="T3" fmla="*/ 15 h 15"/>
                <a:gd name="T4" fmla="*/ 0 w 15"/>
                <a:gd name="T5" fmla="*/ 8 h 15"/>
                <a:gd name="T6" fmla="*/ 0 w 15"/>
                <a:gd name="T7" fmla="*/ 0 h 15"/>
                <a:gd name="T8" fmla="*/ 15 w 15"/>
                <a:gd name="T9" fmla="*/ 8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8"/>
                  </a:moveTo>
                  <a:lnTo>
                    <a:pt x="15" y="15"/>
                  </a:lnTo>
                  <a:lnTo>
                    <a:pt x="0" y="8"/>
                  </a:lnTo>
                  <a:lnTo>
                    <a:pt x="0" y="0"/>
                  </a:lnTo>
                  <a:lnTo>
                    <a:pt x="15"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92" name="Freeform 290"/>
            <p:cNvSpPr>
              <a:spLocks/>
            </p:cNvSpPr>
            <p:nvPr/>
          </p:nvSpPr>
          <p:spPr bwMode="auto">
            <a:xfrm>
              <a:off x="1296" y="1112"/>
              <a:ext cx="23" cy="31"/>
            </a:xfrm>
            <a:custGeom>
              <a:avLst/>
              <a:gdLst>
                <a:gd name="T0" fmla="*/ 23 w 23"/>
                <a:gd name="T1" fmla="*/ 8 h 31"/>
                <a:gd name="T2" fmla="*/ 8 w 23"/>
                <a:gd name="T3" fmla="*/ 0 h 31"/>
                <a:gd name="T4" fmla="*/ 0 w 23"/>
                <a:gd name="T5" fmla="*/ 23 h 31"/>
                <a:gd name="T6" fmla="*/ 15 w 23"/>
                <a:gd name="T7" fmla="*/ 31 h 31"/>
                <a:gd name="T8" fmla="*/ 23 w 23"/>
                <a:gd name="T9" fmla="*/ 8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23" y="8"/>
                  </a:moveTo>
                  <a:lnTo>
                    <a:pt x="8" y="0"/>
                  </a:lnTo>
                  <a:lnTo>
                    <a:pt x="0" y="23"/>
                  </a:lnTo>
                  <a:lnTo>
                    <a:pt x="15" y="31"/>
                  </a:lnTo>
                  <a:lnTo>
                    <a:pt x="23" y="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93" name="Rectangle 291"/>
            <p:cNvSpPr>
              <a:spLocks noChangeArrowheads="1"/>
            </p:cNvSpPr>
            <p:nvPr>
              <p:custDataLst>
                <p:tags r:id="rId12"/>
              </p:custDataLst>
            </p:nvPr>
          </p:nvSpPr>
          <p:spPr bwMode="auto">
            <a:xfrm>
              <a:off x="4418" y="867"/>
              <a:ext cx="4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300" b="1">
                  <a:solidFill>
                    <a:srgbClr val="315263"/>
                  </a:solidFill>
                  <a:latin typeface="Times New Roman" panose="02020603050405020304" pitchFamily="18" charset="0"/>
                </a:rPr>
                <a:t>SYSTEM</a:t>
              </a:r>
              <a:endParaRPr lang="en-US" altLang="el-GR" sz="2400">
                <a:solidFill>
                  <a:srgbClr val="315263"/>
                </a:solidFill>
                <a:latin typeface="Arial" panose="020B0604020202020204" pitchFamily="34" charset="0"/>
              </a:endParaRPr>
            </a:p>
          </p:txBody>
        </p:sp>
        <p:sp>
          <p:nvSpPr>
            <p:cNvPr id="47394" name="Freeform 292"/>
            <p:cNvSpPr>
              <a:spLocks/>
            </p:cNvSpPr>
            <p:nvPr/>
          </p:nvSpPr>
          <p:spPr bwMode="auto">
            <a:xfrm>
              <a:off x="799" y="806"/>
              <a:ext cx="4147" cy="2897"/>
            </a:xfrm>
            <a:custGeom>
              <a:avLst/>
              <a:gdLst>
                <a:gd name="T0" fmla="*/ 99 w 4147"/>
                <a:gd name="T1" fmla="*/ 23 h 2897"/>
                <a:gd name="T2" fmla="*/ 53 w 4147"/>
                <a:gd name="T3" fmla="*/ 54 h 2897"/>
                <a:gd name="T4" fmla="*/ 23 w 4147"/>
                <a:gd name="T5" fmla="*/ 84 h 2897"/>
                <a:gd name="T6" fmla="*/ 15 w 4147"/>
                <a:gd name="T7" fmla="*/ 145 h 2897"/>
                <a:gd name="T8" fmla="*/ 15 w 4147"/>
                <a:gd name="T9" fmla="*/ 1445 h 2897"/>
                <a:gd name="T10" fmla="*/ 15 w 4147"/>
                <a:gd name="T11" fmla="*/ 2752 h 2897"/>
                <a:gd name="T12" fmla="*/ 23 w 4147"/>
                <a:gd name="T13" fmla="*/ 2805 h 2897"/>
                <a:gd name="T14" fmla="*/ 53 w 4147"/>
                <a:gd name="T15" fmla="*/ 2844 h 2897"/>
                <a:gd name="T16" fmla="*/ 91 w 4147"/>
                <a:gd name="T17" fmla="*/ 2874 h 2897"/>
                <a:gd name="T18" fmla="*/ 145 w 4147"/>
                <a:gd name="T19" fmla="*/ 2882 h 2897"/>
                <a:gd name="T20" fmla="*/ 2073 w 4147"/>
                <a:gd name="T21" fmla="*/ 2882 h 2897"/>
                <a:gd name="T22" fmla="*/ 4002 w 4147"/>
                <a:gd name="T23" fmla="*/ 2882 h 2897"/>
                <a:gd name="T24" fmla="*/ 4055 w 4147"/>
                <a:gd name="T25" fmla="*/ 2874 h 2897"/>
                <a:gd name="T26" fmla="*/ 4094 w 4147"/>
                <a:gd name="T27" fmla="*/ 2851 h 2897"/>
                <a:gd name="T28" fmla="*/ 4124 w 4147"/>
                <a:gd name="T29" fmla="*/ 2805 h 2897"/>
                <a:gd name="T30" fmla="*/ 4132 w 4147"/>
                <a:gd name="T31" fmla="*/ 2752 h 2897"/>
                <a:gd name="T32" fmla="*/ 4132 w 4147"/>
                <a:gd name="T33" fmla="*/ 1445 h 2897"/>
                <a:gd name="T34" fmla="*/ 4132 w 4147"/>
                <a:gd name="T35" fmla="*/ 145 h 2897"/>
                <a:gd name="T36" fmla="*/ 4124 w 4147"/>
                <a:gd name="T37" fmla="*/ 92 h 2897"/>
                <a:gd name="T38" fmla="*/ 4101 w 4147"/>
                <a:gd name="T39" fmla="*/ 54 h 2897"/>
                <a:gd name="T40" fmla="*/ 4055 w 4147"/>
                <a:gd name="T41" fmla="*/ 23 h 2897"/>
                <a:gd name="T42" fmla="*/ 4002 w 4147"/>
                <a:gd name="T43" fmla="*/ 16 h 2897"/>
                <a:gd name="T44" fmla="*/ 2073 w 4147"/>
                <a:gd name="T45" fmla="*/ 16 h 2897"/>
                <a:gd name="T46" fmla="*/ 145 w 4147"/>
                <a:gd name="T47" fmla="*/ 16 h 2897"/>
                <a:gd name="T48" fmla="*/ 2073 w 4147"/>
                <a:gd name="T49" fmla="*/ 0 h 2897"/>
                <a:gd name="T50" fmla="*/ 4002 w 4147"/>
                <a:gd name="T51" fmla="*/ 0 h 2897"/>
                <a:gd name="T52" fmla="*/ 4055 w 4147"/>
                <a:gd name="T53" fmla="*/ 8 h 2897"/>
                <a:gd name="T54" fmla="*/ 4109 w 4147"/>
                <a:gd name="T55" fmla="*/ 38 h 2897"/>
                <a:gd name="T56" fmla="*/ 4139 w 4147"/>
                <a:gd name="T57" fmla="*/ 84 h 2897"/>
                <a:gd name="T58" fmla="*/ 4147 w 4147"/>
                <a:gd name="T59" fmla="*/ 145 h 2897"/>
                <a:gd name="T60" fmla="*/ 4147 w 4147"/>
                <a:gd name="T61" fmla="*/ 1445 h 2897"/>
                <a:gd name="T62" fmla="*/ 4147 w 4147"/>
                <a:gd name="T63" fmla="*/ 2752 h 2897"/>
                <a:gd name="T64" fmla="*/ 4139 w 4147"/>
                <a:gd name="T65" fmla="*/ 2805 h 2897"/>
                <a:gd name="T66" fmla="*/ 4109 w 4147"/>
                <a:gd name="T67" fmla="*/ 2859 h 2897"/>
                <a:gd name="T68" fmla="*/ 4063 w 4147"/>
                <a:gd name="T69" fmla="*/ 2889 h 2897"/>
                <a:gd name="T70" fmla="*/ 4002 w 4147"/>
                <a:gd name="T71" fmla="*/ 2897 h 2897"/>
                <a:gd name="T72" fmla="*/ 2073 w 4147"/>
                <a:gd name="T73" fmla="*/ 2897 h 2897"/>
                <a:gd name="T74" fmla="*/ 145 w 4147"/>
                <a:gd name="T75" fmla="*/ 2897 h 2897"/>
                <a:gd name="T76" fmla="*/ 91 w 4147"/>
                <a:gd name="T77" fmla="*/ 2889 h 2897"/>
                <a:gd name="T78" fmla="*/ 46 w 4147"/>
                <a:gd name="T79" fmla="*/ 2859 h 2897"/>
                <a:gd name="T80" fmla="*/ 7 w 4147"/>
                <a:gd name="T81" fmla="*/ 2813 h 2897"/>
                <a:gd name="T82" fmla="*/ 0 w 4147"/>
                <a:gd name="T83" fmla="*/ 2752 h 2897"/>
                <a:gd name="T84" fmla="*/ 0 w 4147"/>
                <a:gd name="T85" fmla="*/ 1445 h 2897"/>
                <a:gd name="T86" fmla="*/ 0 w 4147"/>
                <a:gd name="T87" fmla="*/ 145 h 2897"/>
                <a:gd name="T88" fmla="*/ 7 w 4147"/>
                <a:gd name="T89" fmla="*/ 84 h 2897"/>
                <a:gd name="T90" fmla="*/ 38 w 4147"/>
                <a:gd name="T91" fmla="*/ 46 h 2897"/>
                <a:gd name="T92" fmla="*/ 91 w 4147"/>
                <a:gd name="T93" fmla="*/ 8 h 2897"/>
                <a:gd name="T94" fmla="*/ 145 w 4147"/>
                <a:gd name="T95" fmla="*/ 0 h 28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47"/>
                <a:gd name="T145" fmla="*/ 0 h 2897"/>
                <a:gd name="T146" fmla="*/ 4147 w 4147"/>
                <a:gd name="T147" fmla="*/ 2897 h 28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47" h="2897">
                  <a:moveTo>
                    <a:pt x="145" y="16"/>
                  </a:moveTo>
                  <a:lnTo>
                    <a:pt x="91" y="23"/>
                  </a:lnTo>
                  <a:lnTo>
                    <a:pt x="99" y="23"/>
                  </a:lnTo>
                  <a:lnTo>
                    <a:pt x="53" y="54"/>
                  </a:lnTo>
                  <a:lnTo>
                    <a:pt x="23" y="92"/>
                  </a:lnTo>
                  <a:lnTo>
                    <a:pt x="23" y="84"/>
                  </a:lnTo>
                  <a:lnTo>
                    <a:pt x="15" y="145"/>
                  </a:lnTo>
                  <a:lnTo>
                    <a:pt x="15" y="1445"/>
                  </a:lnTo>
                  <a:lnTo>
                    <a:pt x="15" y="2752"/>
                  </a:lnTo>
                  <a:lnTo>
                    <a:pt x="23" y="2805"/>
                  </a:lnTo>
                  <a:lnTo>
                    <a:pt x="53" y="2851"/>
                  </a:lnTo>
                  <a:lnTo>
                    <a:pt x="53" y="2844"/>
                  </a:lnTo>
                  <a:lnTo>
                    <a:pt x="99" y="2874"/>
                  </a:lnTo>
                  <a:lnTo>
                    <a:pt x="91" y="2874"/>
                  </a:lnTo>
                  <a:lnTo>
                    <a:pt x="145" y="2882"/>
                  </a:lnTo>
                  <a:lnTo>
                    <a:pt x="2073" y="2882"/>
                  </a:lnTo>
                  <a:lnTo>
                    <a:pt x="4002" y="2882"/>
                  </a:lnTo>
                  <a:lnTo>
                    <a:pt x="4055" y="2874"/>
                  </a:lnTo>
                  <a:lnTo>
                    <a:pt x="4101" y="2844"/>
                  </a:lnTo>
                  <a:lnTo>
                    <a:pt x="4094" y="2851"/>
                  </a:lnTo>
                  <a:lnTo>
                    <a:pt x="4124" y="2805"/>
                  </a:lnTo>
                  <a:lnTo>
                    <a:pt x="4132" y="2752"/>
                  </a:lnTo>
                  <a:lnTo>
                    <a:pt x="4132" y="1445"/>
                  </a:lnTo>
                  <a:lnTo>
                    <a:pt x="4132" y="145"/>
                  </a:lnTo>
                  <a:lnTo>
                    <a:pt x="4124" y="84"/>
                  </a:lnTo>
                  <a:lnTo>
                    <a:pt x="4124" y="92"/>
                  </a:lnTo>
                  <a:lnTo>
                    <a:pt x="4094" y="54"/>
                  </a:lnTo>
                  <a:lnTo>
                    <a:pt x="4101" y="54"/>
                  </a:lnTo>
                  <a:lnTo>
                    <a:pt x="4055" y="23"/>
                  </a:lnTo>
                  <a:lnTo>
                    <a:pt x="4002" y="16"/>
                  </a:lnTo>
                  <a:lnTo>
                    <a:pt x="2073" y="16"/>
                  </a:lnTo>
                  <a:lnTo>
                    <a:pt x="145" y="16"/>
                  </a:lnTo>
                  <a:lnTo>
                    <a:pt x="145" y="0"/>
                  </a:lnTo>
                  <a:lnTo>
                    <a:pt x="2073" y="0"/>
                  </a:lnTo>
                  <a:lnTo>
                    <a:pt x="4002" y="0"/>
                  </a:lnTo>
                  <a:lnTo>
                    <a:pt x="4055" y="8"/>
                  </a:lnTo>
                  <a:lnTo>
                    <a:pt x="4063" y="8"/>
                  </a:lnTo>
                  <a:lnTo>
                    <a:pt x="4109" y="38"/>
                  </a:lnTo>
                  <a:lnTo>
                    <a:pt x="4109" y="46"/>
                  </a:lnTo>
                  <a:lnTo>
                    <a:pt x="4139" y="84"/>
                  </a:lnTo>
                  <a:lnTo>
                    <a:pt x="4147" y="145"/>
                  </a:lnTo>
                  <a:lnTo>
                    <a:pt x="4147" y="1445"/>
                  </a:lnTo>
                  <a:lnTo>
                    <a:pt x="4147" y="2752"/>
                  </a:lnTo>
                  <a:lnTo>
                    <a:pt x="4139" y="2805"/>
                  </a:lnTo>
                  <a:lnTo>
                    <a:pt x="4139" y="2813"/>
                  </a:lnTo>
                  <a:lnTo>
                    <a:pt x="4109" y="2859"/>
                  </a:lnTo>
                  <a:lnTo>
                    <a:pt x="4063" y="2889"/>
                  </a:lnTo>
                  <a:lnTo>
                    <a:pt x="4055" y="2889"/>
                  </a:lnTo>
                  <a:lnTo>
                    <a:pt x="4002" y="2897"/>
                  </a:lnTo>
                  <a:lnTo>
                    <a:pt x="2073" y="2897"/>
                  </a:lnTo>
                  <a:lnTo>
                    <a:pt x="145" y="2897"/>
                  </a:lnTo>
                  <a:lnTo>
                    <a:pt x="91" y="2889"/>
                  </a:lnTo>
                  <a:lnTo>
                    <a:pt x="46" y="2859"/>
                  </a:lnTo>
                  <a:lnTo>
                    <a:pt x="38" y="2859"/>
                  </a:lnTo>
                  <a:lnTo>
                    <a:pt x="7" y="2813"/>
                  </a:lnTo>
                  <a:lnTo>
                    <a:pt x="7" y="2805"/>
                  </a:lnTo>
                  <a:lnTo>
                    <a:pt x="0" y="2752"/>
                  </a:lnTo>
                  <a:lnTo>
                    <a:pt x="0" y="1445"/>
                  </a:lnTo>
                  <a:lnTo>
                    <a:pt x="0" y="145"/>
                  </a:lnTo>
                  <a:lnTo>
                    <a:pt x="7" y="84"/>
                  </a:lnTo>
                  <a:lnTo>
                    <a:pt x="38" y="46"/>
                  </a:lnTo>
                  <a:lnTo>
                    <a:pt x="46" y="38"/>
                  </a:lnTo>
                  <a:lnTo>
                    <a:pt x="91" y="8"/>
                  </a:lnTo>
                  <a:lnTo>
                    <a:pt x="145" y="0"/>
                  </a:lnTo>
                  <a:lnTo>
                    <a:pt x="145" y="1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395" name="Freeform 293"/>
            <p:cNvSpPr>
              <a:spLocks/>
            </p:cNvSpPr>
            <p:nvPr/>
          </p:nvSpPr>
          <p:spPr bwMode="auto">
            <a:xfrm>
              <a:off x="944" y="806"/>
              <a:ext cx="1" cy="16"/>
            </a:xfrm>
            <a:custGeom>
              <a:avLst/>
              <a:gdLst>
                <a:gd name="T0" fmla="*/ 0 w 1"/>
                <a:gd name="T1" fmla="*/ 16 h 16"/>
                <a:gd name="T2" fmla="*/ 0 w 1"/>
                <a:gd name="T3" fmla="*/ 16 h 16"/>
                <a:gd name="T4" fmla="*/ 0 w 1"/>
                <a:gd name="T5" fmla="*/ 16 h 16"/>
                <a:gd name="T6" fmla="*/ 0 w 1"/>
                <a:gd name="T7" fmla="*/ 0 h 16"/>
                <a:gd name="T8" fmla="*/ 0 w 1"/>
                <a:gd name="T9" fmla="*/ 0 h 16"/>
                <a:gd name="T10" fmla="*/ 0 w 1"/>
                <a:gd name="T11" fmla="*/ 0 h 16"/>
                <a:gd name="T12" fmla="*/ 0 w 1"/>
                <a:gd name="T13" fmla="*/ 16 h 16"/>
                <a:gd name="T14" fmla="*/ 0 60000 65536"/>
                <a:gd name="T15" fmla="*/ 0 60000 65536"/>
                <a:gd name="T16" fmla="*/ 0 60000 65536"/>
                <a:gd name="T17" fmla="*/ 0 60000 65536"/>
                <a:gd name="T18" fmla="*/ 0 60000 65536"/>
                <a:gd name="T19" fmla="*/ 0 60000 65536"/>
                <a:gd name="T20" fmla="*/ 0 60000 65536"/>
                <a:gd name="T21" fmla="*/ 0 w 1"/>
                <a:gd name="T22" fmla="*/ 0 h 16"/>
                <a:gd name="T23" fmla="*/ 1 w 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6">
                  <a:moveTo>
                    <a:pt x="0" y="16"/>
                  </a:moveTo>
                  <a:lnTo>
                    <a:pt x="0" y="16"/>
                  </a:lnTo>
                  <a:lnTo>
                    <a:pt x="0" y="0"/>
                  </a:lnTo>
                  <a:lnTo>
                    <a:pt x="0" y="16"/>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l-GR" altLang="el-GR" sz="3600" smtClean="0"/>
              <a:t> Σημερινή εικόνα της Μικροηλεκτρονικής </a:t>
            </a:r>
          </a:p>
        </p:txBody>
      </p:sp>
      <p:sp>
        <p:nvSpPr>
          <p:cNvPr id="48131" name="Rectangle 5"/>
          <p:cNvSpPr>
            <a:spLocks noGrp="1" noChangeArrowheads="1"/>
          </p:cNvSpPr>
          <p:nvPr>
            <p:ph idx="1"/>
          </p:nvPr>
        </p:nvSpPr>
        <p:spPr>
          <a:xfrm>
            <a:off x="463550" y="1557338"/>
            <a:ext cx="8229600" cy="4525962"/>
          </a:xfrm>
        </p:spPr>
        <p:txBody>
          <a:bodyPr/>
          <a:lstStyle/>
          <a:p>
            <a:pPr eaLnBrk="1" hangingPunct="1"/>
            <a:r>
              <a:rPr lang="el-GR" altLang="el-GR" sz="2800" smtClean="0"/>
              <a:t>Αντιμετώπιση προβλημάτων πολυπλοκότητας και ιδιομορφίας μέσω της τεχνικής Ο.Κ.</a:t>
            </a:r>
            <a:r>
              <a:rPr lang="en-US" altLang="el-GR" sz="2800" smtClean="0"/>
              <a:t> custom &amp; semicustom.</a:t>
            </a:r>
            <a:endParaRPr lang="el-GR" altLang="el-GR" sz="2800" smtClean="0"/>
          </a:p>
          <a:p>
            <a:pPr eaLnBrk="1" hangingPunct="1"/>
            <a:r>
              <a:rPr lang="el-GR" altLang="el-GR" sz="2800" smtClean="0"/>
              <a:t>Ανάπτυξη τεχνολογίας υβριδικών κυκλωμάτων με σημαντικές εφαρμογές, όπως αυτή των υβριδικών κυκλωμάτων παχέων υμενίων για την κατασκευή των διασυνδέσεων μεταξύ τσιπ </a:t>
            </a:r>
            <a:r>
              <a:rPr lang="en-US" altLang="el-GR" sz="2800" smtClean="0"/>
              <a:t>LSI </a:t>
            </a:r>
            <a:r>
              <a:rPr lang="el-GR" altLang="el-GR" sz="2800" smtClean="0"/>
              <a:t>και </a:t>
            </a:r>
            <a:r>
              <a:rPr lang="en-US" altLang="el-GR" sz="2800" smtClean="0"/>
              <a:t>VLSI</a:t>
            </a:r>
            <a:r>
              <a:rPr lang="el-GR" altLang="el-GR" sz="2800" smtClean="0"/>
              <a:t> μέσα σε πολύπλοκα ηλεκτρονικά συστήματα.</a:t>
            </a:r>
            <a:r>
              <a:rPr lang="en-US" altLang="el-GR" sz="2800" smtClean="0"/>
              <a:t> </a:t>
            </a:r>
            <a:r>
              <a:rPr lang="el-GR" altLang="el-GR" sz="2800" smtClean="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l-GR" altLang="el-GR" sz="3600" smtClean="0"/>
              <a:t>Σημερινή εικόνα της Μικροηλεκτρονικής </a:t>
            </a:r>
          </a:p>
        </p:txBody>
      </p:sp>
      <p:sp>
        <p:nvSpPr>
          <p:cNvPr id="27653" name="Rectangle 5"/>
          <p:cNvSpPr>
            <a:spLocks noGrp="1" noChangeArrowheads="1"/>
          </p:cNvSpPr>
          <p:nvPr>
            <p:ph idx="1"/>
          </p:nvPr>
        </p:nvSpPr>
        <p:spPr>
          <a:xfrm>
            <a:off x="463550" y="1557338"/>
            <a:ext cx="8229600" cy="4525962"/>
          </a:xfrm>
        </p:spPr>
        <p:txBody>
          <a:bodyPr rtlCol="0">
            <a:normAutofit/>
          </a:bodyPr>
          <a:lstStyle/>
          <a:p>
            <a:pPr marL="0" indent="0" eaLnBrk="1" fontAlgn="auto" hangingPunct="1">
              <a:lnSpc>
                <a:spcPct val="90000"/>
              </a:lnSpc>
              <a:spcAft>
                <a:spcPts val="0"/>
              </a:spcAft>
              <a:buFont typeface="Arial" panose="020B0604020202020204" pitchFamily="34" charset="0"/>
              <a:buNone/>
              <a:defRPr/>
            </a:pPr>
            <a:r>
              <a:rPr lang="el-GR" altLang="el-GR" u="sng" dirty="0" smtClean="0"/>
              <a:t>Σημαντική επίδραση της μικροηλεκτρονικής :</a:t>
            </a:r>
          </a:p>
          <a:p>
            <a:pPr eaLnBrk="1" fontAlgn="auto" hangingPunct="1">
              <a:lnSpc>
                <a:spcPct val="90000"/>
              </a:lnSpc>
              <a:spcAft>
                <a:spcPts val="0"/>
              </a:spcAft>
              <a:buClr>
                <a:schemeClr val="tx1"/>
              </a:buClr>
              <a:defRPr/>
            </a:pPr>
            <a:r>
              <a:rPr lang="el-GR" altLang="el-GR" dirty="0" smtClean="0"/>
              <a:t>Μείωση όγκου και βάρους  εξαιτίας της συρρίκνωσης των διατάξεων που χρειάζονται για να εκτελεστούν οι ηλεκτρονικές λειτουργίες</a:t>
            </a:r>
          </a:p>
          <a:p>
            <a:pPr eaLnBrk="1" fontAlgn="auto" hangingPunct="1">
              <a:lnSpc>
                <a:spcPct val="90000"/>
              </a:lnSpc>
              <a:spcAft>
                <a:spcPts val="0"/>
              </a:spcAft>
              <a:buClr>
                <a:schemeClr val="tx1"/>
              </a:buClr>
              <a:defRPr/>
            </a:pPr>
            <a:r>
              <a:rPr lang="el-GR" altLang="el-GR" dirty="0" smtClean="0"/>
              <a:t>Μείωση της κατανάλωσης ισχύος </a:t>
            </a:r>
            <a:endParaRPr lang="en-US" altLang="el-GR" dirty="0"/>
          </a:p>
          <a:p>
            <a:pPr marL="0" indent="0" algn="ctr" eaLnBrk="1" fontAlgn="auto" hangingPunct="1">
              <a:lnSpc>
                <a:spcPct val="90000"/>
              </a:lnSpc>
              <a:spcAft>
                <a:spcPts val="0"/>
              </a:spcAft>
              <a:buClr>
                <a:schemeClr val="tx1"/>
              </a:buClr>
              <a:buFont typeface="Arial" panose="020B0604020202020204" pitchFamily="34" charset="0"/>
              <a:buNone/>
              <a:defRPr/>
            </a:pPr>
            <a:r>
              <a:rPr lang="el-GR" altLang="el-GR" dirty="0" smtClean="0"/>
              <a:t>και </a:t>
            </a:r>
          </a:p>
          <a:p>
            <a:pPr eaLnBrk="1" fontAlgn="auto" hangingPunct="1">
              <a:lnSpc>
                <a:spcPct val="90000"/>
              </a:lnSpc>
              <a:spcAft>
                <a:spcPts val="0"/>
              </a:spcAft>
              <a:buClr>
                <a:schemeClr val="tx1"/>
              </a:buClr>
              <a:defRPr/>
            </a:pPr>
            <a:r>
              <a:rPr lang="el-GR" altLang="el-GR" dirty="0" smtClean="0"/>
              <a:t>Αύξηση της αξιοπιστίας</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sz="4000" smtClean="0"/>
              <a:t> Κατάταξη των Ολοκληρωμένων Κυκλωμάτων</a:t>
            </a:r>
          </a:p>
        </p:txBody>
      </p:sp>
      <p:grpSp>
        <p:nvGrpSpPr>
          <p:cNvPr id="52227" name="Group 187" descr="Διάγραμμα που δείχνει την ιεραρχία των ολοκληρωμένων κυκλωμάτων"/>
          <p:cNvGrpSpPr>
            <a:grpSpLocks/>
          </p:cNvGrpSpPr>
          <p:nvPr/>
        </p:nvGrpSpPr>
        <p:grpSpPr bwMode="auto">
          <a:xfrm>
            <a:off x="0" y="1881188"/>
            <a:ext cx="9144000" cy="4427537"/>
            <a:chOff x="0" y="1185"/>
            <a:chExt cx="5760" cy="2789"/>
          </a:xfrm>
        </p:grpSpPr>
        <p:grpSp>
          <p:nvGrpSpPr>
            <p:cNvPr id="52228" name="Group 115"/>
            <p:cNvGrpSpPr>
              <a:grpSpLocks/>
            </p:cNvGrpSpPr>
            <p:nvPr/>
          </p:nvGrpSpPr>
          <p:grpSpPr bwMode="auto">
            <a:xfrm>
              <a:off x="0" y="1185"/>
              <a:ext cx="5670" cy="2789"/>
              <a:chOff x="0" y="1185"/>
              <a:chExt cx="5670" cy="2789"/>
            </a:xfrm>
          </p:grpSpPr>
          <p:sp>
            <p:nvSpPr>
              <p:cNvPr id="52230" name="Rectangle 8" descr="Διάγραμμα που δείχνει την ιεραρχία των ολοκληρωμένων κυκλωμάτων"/>
              <p:cNvSpPr>
                <a:spLocks noChangeArrowheads="1"/>
              </p:cNvSpPr>
              <p:nvPr/>
            </p:nvSpPr>
            <p:spPr bwMode="auto">
              <a:xfrm>
                <a:off x="2109" y="1185"/>
                <a:ext cx="1542" cy="4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800">
                    <a:latin typeface="Tahoma" panose="020B0604030504040204" pitchFamily="34" charset="0"/>
                  </a:rPr>
                  <a:t>Ολοκληρωμένα </a:t>
                </a:r>
              </a:p>
              <a:p>
                <a:pPr algn="ctr" eaLnBrk="1" hangingPunct="1">
                  <a:spcBef>
                    <a:spcPct val="0"/>
                  </a:spcBef>
                  <a:buFontTx/>
                  <a:buNone/>
                </a:pPr>
                <a:r>
                  <a:rPr lang="el-GR" altLang="el-GR" sz="1800">
                    <a:latin typeface="Tahoma" panose="020B0604030504040204" pitchFamily="34" charset="0"/>
                  </a:rPr>
                  <a:t>Κυκλώματα</a:t>
                </a:r>
              </a:p>
            </p:txBody>
          </p:sp>
          <p:sp>
            <p:nvSpPr>
              <p:cNvPr id="52231" name="Rectangle 9" descr="[DECORATIVE]"/>
              <p:cNvSpPr>
                <a:spLocks noChangeArrowheads="1"/>
              </p:cNvSpPr>
              <p:nvPr/>
            </p:nvSpPr>
            <p:spPr bwMode="auto">
              <a:xfrm>
                <a:off x="2313" y="1843"/>
                <a:ext cx="1089" cy="4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800">
                    <a:latin typeface="Tahoma" panose="020B0604030504040204" pitchFamily="34" charset="0"/>
                  </a:rPr>
                  <a:t>Ενεργό </a:t>
                </a:r>
              </a:p>
              <a:p>
                <a:pPr algn="ctr" eaLnBrk="1" hangingPunct="1">
                  <a:spcBef>
                    <a:spcPct val="0"/>
                  </a:spcBef>
                  <a:buFontTx/>
                  <a:buNone/>
                </a:pPr>
                <a:r>
                  <a:rPr lang="el-GR" altLang="el-GR" sz="1800">
                    <a:latin typeface="Tahoma" panose="020B0604030504040204" pitchFamily="34" charset="0"/>
                  </a:rPr>
                  <a:t>Υπόστρωμα</a:t>
                </a:r>
              </a:p>
            </p:txBody>
          </p:sp>
          <p:sp>
            <p:nvSpPr>
              <p:cNvPr id="52232" name="Rectangle 10" descr="[DECORATIVE]"/>
              <p:cNvSpPr>
                <a:spLocks noChangeArrowheads="1"/>
              </p:cNvSpPr>
              <p:nvPr/>
            </p:nvSpPr>
            <p:spPr bwMode="auto">
              <a:xfrm>
                <a:off x="204" y="1843"/>
                <a:ext cx="1043" cy="4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800">
                    <a:latin typeface="Tahoma" panose="020B0604030504040204" pitchFamily="34" charset="0"/>
                  </a:rPr>
                  <a:t>Αδρανές </a:t>
                </a:r>
              </a:p>
              <a:p>
                <a:pPr algn="ctr" eaLnBrk="1" hangingPunct="1">
                  <a:spcBef>
                    <a:spcPct val="0"/>
                  </a:spcBef>
                  <a:buFontTx/>
                  <a:buNone/>
                </a:pPr>
                <a:r>
                  <a:rPr lang="el-GR" altLang="el-GR" sz="1800">
                    <a:latin typeface="Tahoma" panose="020B0604030504040204" pitchFamily="34" charset="0"/>
                  </a:rPr>
                  <a:t>Υπόστρωμα</a:t>
                </a:r>
              </a:p>
            </p:txBody>
          </p:sp>
          <p:sp>
            <p:nvSpPr>
              <p:cNvPr id="52233" name="Rectangle 11" descr="[DECORATIVE]"/>
              <p:cNvSpPr>
                <a:spLocks noChangeArrowheads="1"/>
              </p:cNvSpPr>
              <p:nvPr/>
            </p:nvSpPr>
            <p:spPr bwMode="auto">
              <a:xfrm>
                <a:off x="4740" y="1842"/>
                <a:ext cx="885" cy="4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800">
                    <a:latin typeface="Tahoma" panose="020B0604030504040204" pitchFamily="34" charset="0"/>
                  </a:rPr>
                  <a:t>Συμβιβαστά</a:t>
                </a:r>
              </a:p>
            </p:txBody>
          </p:sp>
          <p:grpSp>
            <p:nvGrpSpPr>
              <p:cNvPr id="52234" name="Group 33"/>
              <p:cNvGrpSpPr>
                <a:grpSpLocks/>
              </p:cNvGrpSpPr>
              <p:nvPr/>
            </p:nvGrpSpPr>
            <p:grpSpPr bwMode="auto">
              <a:xfrm>
                <a:off x="45" y="2455"/>
                <a:ext cx="1656" cy="453"/>
                <a:chOff x="45" y="2455"/>
                <a:chExt cx="1134" cy="453"/>
              </a:xfrm>
            </p:grpSpPr>
            <p:sp>
              <p:nvSpPr>
                <p:cNvPr id="52297" name="Rectangle 13" descr="[DECORATIVE]"/>
                <p:cNvSpPr>
                  <a:spLocks noChangeArrowheads="1"/>
                </p:cNvSpPr>
                <p:nvPr/>
              </p:nvSpPr>
              <p:spPr bwMode="auto">
                <a:xfrm>
                  <a:off x="45" y="2455"/>
                  <a:ext cx="499" cy="4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600">
                      <a:latin typeface="Tahoma" panose="020B0604030504040204" pitchFamily="34" charset="0"/>
                    </a:rPr>
                    <a:t>Με </a:t>
                  </a:r>
                </a:p>
                <a:p>
                  <a:pPr algn="ctr" eaLnBrk="1" hangingPunct="1">
                    <a:spcBef>
                      <a:spcPct val="0"/>
                    </a:spcBef>
                    <a:buFontTx/>
                    <a:buNone/>
                  </a:pPr>
                  <a:r>
                    <a:rPr lang="el-GR" altLang="el-GR" sz="1600">
                      <a:latin typeface="Tahoma" panose="020B0604030504040204" pitchFamily="34" charset="0"/>
                    </a:rPr>
                    <a:t>παχιά</a:t>
                  </a:r>
                </a:p>
                <a:p>
                  <a:pPr algn="ctr" eaLnBrk="1" hangingPunct="1">
                    <a:spcBef>
                      <a:spcPct val="0"/>
                    </a:spcBef>
                    <a:buFontTx/>
                    <a:buNone/>
                  </a:pPr>
                  <a:r>
                    <a:rPr lang="el-GR" altLang="el-GR" sz="1600">
                      <a:latin typeface="Tahoma" panose="020B0604030504040204" pitchFamily="34" charset="0"/>
                    </a:rPr>
                    <a:t>υμένια</a:t>
                  </a:r>
                </a:p>
              </p:txBody>
            </p:sp>
            <p:sp>
              <p:nvSpPr>
                <p:cNvPr id="52298" name="Rectangle 14" descr="[DECORATIVE]"/>
                <p:cNvSpPr>
                  <a:spLocks noChangeArrowheads="1"/>
                </p:cNvSpPr>
                <p:nvPr/>
              </p:nvSpPr>
              <p:spPr bwMode="auto">
                <a:xfrm>
                  <a:off x="680" y="2455"/>
                  <a:ext cx="499" cy="4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600">
                      <a:latin typeface="Tahoma" panose="020B0604030504040204" pitchFamily="34" charset="0"/>
                    </a:rPr>
                    <a:t>Με </a:t>
                  </a:r>
                </a:p>
                <a:p>
                  <a:pPr algn="ctr" eaLnBrk="1" hangingPunct="1">
                    <a:spcBef>
                      <a:spcPct val="0"/>
                    </a:spcBef>
                    <a:buFontTx/>
                    <a:buNone/>
                  </a:pPr>
                  <a:r>
                    <a:rPr lang="el-GR" altLang="el-GR" sz="1600">
                      <a:latin typeface="Tahoma" panose="020B0604030504040204" pitchFamily="34" charset="0"/>
                    </a:rPr>
                    <a:t>λεπτά</a:t>
                  </a:r>
                </a:p>
                <a:p>
                  <a:pPr algn="ctr" eaLnBrk="1" hangingPunct="1">
                    <a:spcBef>
                      <a:spcPct val="0"/>
                    </a:spcBef>
                    <a:buFontTx/>
                    <a:buNone/>
                  </a:pPr>
                  <a:r>
                    <a:rPr lang="el-GR" altLang="el-GR" sz="1600">
                      <a:latin typeface="Tahoma" panose="020B0604030504040204" pitchFamily="34" charset="0"/>
                    </a:rPr>
                    <a:t>υμένια</a:t>
                  </a:r>
                </a:p>
              </p:txBody>
            </p:sp>
          </p:grpSp>
          <p:sp>
            <p:nvSpPr>
              <p:cNvPr id="52235" name="Line 42" descr="[DECORATIVE]"/>
              <p:cNvSpPr>
                <a:spLocks noChangeShapeType="1"/>
              </p:cNvSpPr>
              <p:nvPr/>
            </p:nvSpPr>
            <p:spPr bwMode="auto">
              <a:xfrm flipH="1">
                <a:off x="2404" y="2273"/>
                <a:ext cx="227"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36" name="Line 43" descr="[DECORATIVE]"/>
              <p:cNvSpPr>
                <a:spLocks noChangeShapeType="1"/>
              </p:cNvSpPr>
              <p:nvPr/>
            </p:nvSpPr>
            <p:spPr bwMode="auto">
              <a:xfrm>
                <a:off x="3107" y="2273"/>
                <a:ext cx="227"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37" name="Rectangle 17" descr="[DECORATIVE]"/>
              <p:cNvSpPr>
                <a:spLocks noChangeArrowheads="1"/>
              </p:cNvSpPr>
              <p:nvPr>
                <p:custDataLst>
                  <p:tags r:id="rId2"/>
                </p:custDataLst>
              </p:nvPr>
            </p:nvSpPr>
            <p:spPr bwMode="auto">
              <a:xfrm>
                <a:off x="2245" y="2455"/>
                <a:ext cx="317" cy="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600">
                    <a:latin typeface="Tahoma" panose="020B0604030504040204" pitchFamily="34" charset="0"/>
                  </a:rPr>
                  <a:t>Si</a:t>
                </a:r>
                <a:endParaRPr lang="el-GR" altLang="el-GR" sz="1600">
                  <a:latin typeface="Tahoma" panose="020B0604030504040204" pitchFamily="34" charset="0"/>
                </a:endParaRPr>
              </a:p>
            </p:txBody>
          </p:sp>
          <p:sp>
            <p:nvSpPr>
              <p:cNvPr id="52238" name="Line 47" descr="[DECORATIVE]"/>
              <p:cNvSpPr>
                <a:spLocks noChangeShapeType="1"/>
              </p:cNvSpPr>
              <p:nvPr/>
            </p:nvSpPr>
            <p:spPr bwMode="auto">
              <a:xfrm flipH="1">
                <a:off x="249" y="2273"/>
                <a:ext cx="159"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39" name="Line 49" descr="[DECORATIVE]"/>
              <p:cNvSpPr>
                <a:spLocks noChangeShapeType="1"/>
              </p:cNvSpPr>
              <p:nvPr/>
            </p:nvSpPr>
            <p:spPr bwMode="auto">
              <a:xfrm>
                <a:off x="930" y="2273"/>
                <a:ext cx="22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2240" name="Group 54"/>
              <p:cNvGrpSpPr>
                <a:grpSpLocks/>
              </p:cNvGrpSpPr>
              <p:nvPr/>
            </p:nvGrpSpPr>
            <p:grpSpPr bwMode="auto">
              <a:xfrm>
                <a:off x="1066" y="1616"/>
                <a:ext cx="3696" cy="226"/>
                <a:chOff x="1066" y="1616"/>
                <a:chExt cx="3696" cy="226"/>
              </a:xfrm>
            </p:grpSpPr>
            <p:grpSp>
              <p:nvGrpSpPr>
                <p:cNvPr id="52293" name="Group 53"/>
                <p:cNvGrpSpPr>
                  <a:grpSpLocks/>
                </p:cNvGrpSpPr>
                <p:nvPr/>
              </p:nvGrpSpPr>
              <p:grpSpPr bwMode="auto">
                <a:xfrm>
                  <a:off x="1066" y="1616"/>
                  <a:ext cx="1837" cy="226"/>
                  <a:chOff x="1066" y="1616"/>
                  <a:chExt cx="1837" cy="226"/>
                </a:xfrm>
              </p:grpSpPr>
              <p:sp>
                <p:nvSpPr>
                  <p:cNvPr id="52295" name="Line 50" descr="[DECORATIVE]"/>
                  <p:cNvSpPr>
                    <a:spLocks noChangeShapeType="1"/>
                  </p:cNvSpPr>
                  <p:nvPr/>
                </p:nvSpPr>
                <p:spPr bwMode="auto">
                  <a:xfrm flipH="1">
                    <a:off x="1066" y="1616"/>
                    <a:ext cx="1066"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6" name="Line 51" descr="[DECORATIVE]"/>
                  <p:cNvSpPr>
                    <a:spLocks noChangeShapeType="1"/>
                  </p:cNvSpPr>
                  <p:nvPr/>
                </p:nvSpPr>
                <p:spPr bwMode="auto">
                  <a:xfrm>
                    <a:off x="2903" y="1616"/>
                    <a:ext cx="0"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94" name="Line 52" descr="[DECORATIVE]"/>
                <p:cNvSpPr>
                  <a:spLocks noChangeShapeType="1"/>
                </p:cNvSpPr>
                <p:nvPr/>
              </p:nvSpPr>
              <p:spPr bwMode="auto">
                <a:xfrm>
                  <a:off x="3651" y="1616"/>
                  <a:ext cx="1111"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41" name="Rectangle 18" descr="[DECORATIVE]"/>
              <p:cNvSpPr>
                <a:spLocks noChangeArrowheads="1"/>
              </p:cNvSpPr>
              <p:nvPr>
                <p:custDataLst>
                  <p:tags r:id="rId3"/>
                </p:custDataLst>
              </p:nvPr>
            </p:nvSpPr>
            <p:spPr bwMode="auto">
              <a:xfrm>
                <a:off x="3175" y="2432"/>
                <a:ext cx="338" cy="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600">
                    <a:latin typeface="Tahoma" panose="020B0604030504040204" pitchFamily="34" charset="0"/>
                  </a:rPr>
                  <a:t>GaAs</a:t>
                </a:r>
                <a:endParaRPr lang="el-GR" altLang="el-GR" sz="1600">
                  <a:latin typeface="Tahoma" panose="020B0604030504040204" pitchFamily="34" charset="0"/>
                </a:endParaRPr>
              </a:p>
            </p:txBody>
          </p:sp>
          <p:sp>
            <p:nvSpPr>
              <p:cNvPr id="52242" name="Line 76" descr="[DECORATIVE]"/>
              <p:cNvSpPr>
                <a:spLocks noChangeShapeType="1"/>
              </p:cNvSpPr>
              <p:nvPr/>
            </p:nvSpPr>
            <p:spPr bwMode="auto">
              <a:xfrm>
                <a:off x="0" y="1684"/>
                <a:ext cx="5670"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52243" name="Line 77" descr="[DECORATIVE]"/>
              <p:cNvSpPr>
                <a:spLocks noChangeShapeType="1"/>
              </p:cNvSpPr>
              <p:nvPr/>
            </p:nvSpPr>
            <p:spPr bwMode="auto">
              <a:xfrm>
                <a:off x="0" y="2364"/>
                <a:ext cx="5670"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52244" name="Line 79" descr="[DECORATIVE]"/>
              <p:cNvSpPr>
                <a:spLocks noChangeShapeType="1"/>
              </p:cNvSpPr>
              <p:nvPr/>
            </p:nvSpPr>
            <p:spPr bwMode="auto">
              <a:xfrm>
                <a:off x="0" y="2954"/>
                <a:ext cx="5670"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52245" name="Line 110" descr="[DECORATIVE]"/>
              <p:cNvSpPr>
                <a:spLocks noChangeShapeType="1"/>
              </p:cNvSpPr>
              <p:nvPr/>
            </p:nvSpPr>
            <p:spPr bwMode="auto">
              <a:xfrm>
                <a:off x="3039" y="3589"/>
                <a:ext cx="0"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2246" name="Group 114"/>
              <p:cNvGrpSpPr>
                <a:grpSpLocks/>
              </p:cNvGrpSpPr>
              <p:nvPr/>
            </p:nvGrpSpPr>
            <p:grpSpPr bwMode="auto">
              <a:xfrm>
                <a:off x="113" y="2591"/>
                <a:ext cx="4037" cy="1383"/>
                <a:chOff x="113" y="2591"/>
                <a:chExt cx="4037" cy="1383"/>
              </a:xfrm>
            </p:grpSpPr>
            <p:grpSp>
              <p:nvGrpSpPr>
                <p:cNvPr id="52247" name="Group 41"/>
                <p:cNvGrpSpPr>
                  <a:grpSpLocks/>
                </p:cNvGrpSpPr>
                <p:nvPr/>
              </p:nvGrpSpPr>
              <p:grpSpPr bwMode="auto">
                <a:xfrm>
                  <a:off x="1950" y="3085"/>
                  <a:ext cx="885" cy="322"/>
                  <a:chOff x="2018" y="2772"/>
                  <a:chExt cx="885" cy="295"/>
                </a:xfrm>
              </p:grpSpPr>
              <p:cxnSp>
                <p:nvCxnSpPr>
                  <p:cNvPr id="52287" name="AutoShape 29" descr="[DECORATIVE]"/>
                  <p:cNvCxnSpPr>
                    <a:cxnSpLocks noChangeShapeType="1"/>
                  </p:cNvCxnSpPr>
                  <p:nvPr/>
                </p:nvCxnSpPr>
                <p:spPr bwMode="auto">
                  <a:xfrm>
                    <a:off x="2177" y="2772"/>
                    <a:ext cx="52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2288" name="Group 40"/>
                  <p:cNvGrpSpPr>
                    <a:grpSpLocks/>
                  </p:cNvGrpSpPr>
                  <p:nvPr/>
                </p:nvGrpSpPr>
                <p:grpSpPr bwMode="auto">
                  <a:xfrm>
                    <a:off x="2018" y="2772"/>
                    <a:ext cx="885" cy="295"/>
                    <a:chOff x="2018" y="2772"/>
                    <a:chExt cx="885" cy="295"/>
                  </a:xfrm>
                </p:grpSpPr>
                <p:sp>
                  <p:nvSpPr>
                    <p:cNvPr id="52289" name="Rectangle 36" descr="[DECORATIVE]"/>
                    <p:cNvSpPr>
                      <a:spLocks noChangeArrowheads="1"/>
                    </p:cNvSpPr>
                    <p:nvPr/>
                  </p:nvSpPr>
                  <p:spPr bwMode="auto">
                    <a:xfrm>
                      <a:off x="2018" y="2908"/>
                      <a:ext cx="340" cy="1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000">
                          <a:latin typeface="Tahoma" panose="020B0604030504040204" pitchFamily="34" charset="0"/>
                        </a:rPr>
                        <a:t>Διπολικά</a:t>
                      </a:r>
                    </a:p>
                  </p:txBody>
                </p:sp>
                <p:sp>
                  <p:nvSpPr>
                    <p:cNvPr id="52290" name="Line 37" descr="[DECORATIVE]"/>
                    <p:cNvSpPr>
                      <a:spLocks noChangeShapeType="1"/>
                    </p:cNvSpPr>
                    <p:nvPr/>
                  </p:nvSpPr>
                  <p:spPr bwMode="auto">
                    <a:xfrm>
                      <a:off x="2177" y="2772"/>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1" name="Rectangle 38" descr="[DECORATIVE]"/>
                    <p:cNvSpPr>
                      <a:spLocks noChangeArrowheads="1"/>
                    </p:cNvSpPr>
                    <p:nvPr>
                      <p:custDataLst>
                        <p:tags r:id="rId11"/>
                      </p:custDataLst>
                    </p:nvPr>
                  </p:nvSpPr>
                  <p:spPr bwMode="auto">
                    <a:xfrm>
                      <a:off x="2563" y="2908"/>
                      <a:ext cx="340" cy="1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000">
                          <a:latin typeface="Tahoma" panose="020B0604030504040204" pitchFamily="34" charset="0"/>
                        </a:rPr>
                        <a:t>MOSFET</a:t>
                      </a:r>
                      <a:endParaRPr lang="el-GR" altLang="el-GR" sz="1000">
                        <a:latin typeface="Tahoma" panose="020B0604030504040204" pitchFamily="34" charset="0"/>
                      </a:endParaRPr>
                    </a:p>
                  </p:txBody>
                </p:sp>
                <p:sp>
                  <p:nvSpPr>
                    <p:cNvPr id="52292" name="Line 39" descr="[DECORATIVE]"/>
                    <p:cNvSpPr>
                      <a:spLocks noChangeShapeType="1"/>
                    </p:cNvSpPr>
                    <p:nvPr/>
                  </p:nvSpPr>
                  <p:spPr bwMode="auto">
                    <a:xfrm>
                      <a:off x="2699" y="2772"/>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52248" name="Line 44" descr="[DECORATIVE]"/>
                <p:cNvSpPr>
                  <a:spLocks noChangeShapeType="1"/>
                </p:cNvSpPr>
                <p:nvPr/>
              </p:nvSpPr>
              <p:spPr bwMode="auto">
                <a:xfrm>
                  <a:off x="2404" y="2641"/>
                  <a:ext cx="0"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2249" name="Group 56"/>
                <p:cNvGrpSpPr>
                  <a:grpSpLocks/>
                </p:cNvGrpSpPr>
                <p:nvPr/>
              </p:nvGrpSpPr>
              <p:grpSpPr bwMode="auto">
                <a:xfrm>
                  <a:off x="2902" y="3053"/>
                  <a:ext cx="885" cy="354"/>
                  <a:chOff x="2018" y="2772"/>
                  <a:chExt cx="885" cy="295"/>
                </a:xfrm>
              </p:grpSpPr>
              <p:cxnSp>
                <p:nvCxnSpPr>
                  <p:cNvPr id="52281" name="AutoShape 57" descr="[DECORATIVE]"/>
                  <p:cNvCxnSpPr>
                    <a:cxnSpLocks noChangeShapeType="1"/>
                  </p:cNvCxnSpPr>
                  <p:nvPr/>
                </p:nvCxnSpPr>
                <p:spPr bwMode="auto">
                  <a:xfrm>
                    <a:off x="2177" y="2772"/>
                    <a:ext cx="52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2282" name="Group 58"/>
                  <p:cNvGrpSpPr>
                    <a:grpSpLocks/>
                  </p:cNvGrpSpPr>
                  <p:nvPr/>
                </p:nvGrpSpPr>
                <p:grpSpPr bwMode="auto">
                  <a:xfrm>
                    <a:off x="2018" y="2772"/>
                    <a:ext cx="885" cy="295"/>
                    <a:chOff x="2018" y="2772"/>
                    <a:chExt cx="885" cy="295"/>
                  </a:xfrm>
                </p:grpSpPr>
                <p:sp>
                  <p:nvSpPr>
                    <p:cNvPr id="52283" name="Rectangle 59" descr="[DECORATIVE]"/>
                    <p:cNvSpPr>
                      <a:spLocks noChangeArrowheads="1"/>
                    </p:cNvSpPr>
                    <p:nvPr/>
                  </p:nvSpPr>
                  <p:spPr bwMode="auto">
                    <a:xfrm>
                      <a:off x="2018" y="2908"/>
                      <a:ext cx="340" cy="1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000">
                          <a:latin typeface="Tahoma" panose="020B0604030504040204" pitchFamily="34" charset="0"/>
                        </a:rPr>
                        <a:t>Διπολικά</a:t>
                      </a:r>
                    </a:p>
                  </p:txBody>
                </p:sp>
                <p:sp>
                  <p:nvSpPr>
                    <p:cNvPr id="52284" name="Line 60" descr="[DECORATIVE]"/>
                    <p:cNvSpPr>
                      <a:spLocks noChangeShapeType="1"/>
                    </p:cNvSpPr>
                    <p:nvPr/>
                  </p:nvSpPr>
                  <p:spPr bwMode="auto">
                    <a:xfrm>
                      <a:off x="2177" y="2772"/>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5" name="Rectangle 61" descr="[DECORATIVE]"/>
                    <p:cNvSpPr>
                      <a:spLocks noChangeArrowheads="1"/>
                    </p:cNvSpPr>
                    <p:nvPr>
                      <p:custDataLst>
                        <p:tags r:id="rId10"/>
                      </p:custDataLst>
                    </p:nvPr>
                  </p:nvSpPr>
                  <p:spPr bwMode="auto">
                    <a:xfrm>
                      <a:off x="2563" y="2908"/>
                      <a:ext cx="340" cy="1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000">
                          <a:latin typeface="Tahoma" panose="020B0604030504040204" pitchFamily="34" charset="0"/>
                        </a:rPr>
                        <a:t>MESFET</a:t>
                      </a:r>
                      <a:endParaRPr lang="el-GR" altLang="el-GR" sz="1000">
                        <a:latin typeface="Tahoma" panose="020B0604030504040204" pitchFamily="34" charset="0"/>
                      </a:endParaRPr>
                    </a:p>
                  </p:txBody>
                </p:sp>
                <p:sp>
                  <p:nvSpPr>
                    <p:cNvPr id="52286" name="Line 62" descr="[DECORATIVE]"/>
                    <p:cNvSpPr>
                      <a:spLocks noChangeShapeType="1"/>
                    </p:cNvSpPr>
                    <p:nvPr/>
                  </p:nvSpPr>
                  <p:spPr bwMode="auto">
                    <a:xfrm>
                      <a:off x="2699" y="2772"/>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52250" name="Line 63" descr="[DECORATIVE]"/>
                <p:cNvSpPr>
                  <a:spLocks noChangeShapeType="1"/>
                </p:cNvSpPr>
                <p:nvPr/>
              </p:nvSpPr>
              <p:spPr bwMode="auto">
                <a:xfrm>
                  <a:off x="3356" y="2591"/>
                  <a:ext cx="0" cy="4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2251" name="Group 74"/>
                <p:cNvGrpSpPr>
                  <a:grpSpLocks/>
                </p:cNvGrpSpPr>
                <p:nvPr/>
              </p:nvGrpSpPr>
              <p:grpSpPr bwMode="auto">
                <a:xfrm>
                  <a:off x="2086" y="3407"/>
                  <a:ext cx="585" cy="567"/>
                  <a:chOff x="2109" y="3067"/>
                  <a:chExt cx="585" cy="521"/>
                </a:xfrm>
              </p:grpSpPr>
              <p:grpSp>
                <p:nvGrpSpPr>
                  <p:cNvPr id="52275" name="Group 72"/>
                  <p:cNvGrpSpPr>
                    <a:grpSpLocks/>
                  </p:cNvGrpSpPr>
                  <p:nvPr/>
                </p:nvGrpSpPr>
                <p:grpSpPr bwMode="auto">
                  <a:xfrm>
                    <a:off x="2200" y="3067"/>
                    <a:ext cx="385" cy="204"/>
                    <a:chOff x="2200" y="3067"/>
                    <a:chExt cx="385" cy="204"/>
                  </a:xfrm>
                </p:grpSpPr>
                <p:grpSp>
                  <p:nvGrpSpPr>
                    <p:cNvPr id="52277" name="Group 70"/>
                    <p:cNvGrpSpPr>
                      <a:grpSpLocks/>
                    </p:cNvGrpSpPr>
                    <p:nvPr/>
                  </p:nvGrpSpPr>
                  <p:grpSpPr bwMode="auto">
                    <a:xfrm>
                      <a:off x="2200" y="3067"/>
                      <a:ext cx="385" cy="114"/>
                      <a:chOff x="2200" y="3067"/>
                      <a:chExt cx="385" cy="204"/>
                    </a:xfrm>
                  </p:grpSpPr>
                  <p:sp>
                    <p:nvSpPr>
                      <p:cNvPr id="52279" name="Line 68" descr="[DECORATIVE]"/>
                      <p:cNvSpPr>
                        <a:spLocks noChangeShapeType="1"/>
                      </p:cNvSpPr>
                      <p:nvPr/>
                    </p:nvSpPr>
                    <p:spPr bwMode="auto">
                      <a:xfrm flipH="1">
                        <a:off x="2404" y="3067"/>
                        <a:ext cx="181" cy="2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0" name="Line 69" descr="[DECORATIVE]"/>
                      <p:cNvSpPr>
                        <a:spLocks noChangeShapeType="1"/>
                      </p:cNvSpPr>
                      <p:nvPr/>
                    </p:nvSpPr>
                    <p:spPr bwMode="auto">
                      <a:xfrm>
                        <a:off x="2200" y="3067"/>
                        <a:ext cx="204" cy="2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78" name="Line 71" descr="[DECORATIVE]"/>
                    <p:cNvSpPr>
                      <a:spLocks noChangeShapeType="1"/>
                    </p:cNvSpPr>
                    <p:nvPr/>
                  </p:nvSpPr>
                  <p:spPr bwMode="auto">
                    <a:xfrm>
                      <a:off x="2404" y="3181"/>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76" name="Rectangle 73" descr="[DECORATIVE]"/>
                  <p:cNvSpPr>
                    <a:spLocks noChangeArrowheads="1"/>
                  </p:cNvSpPr>
                  <p:nvPr/>
                </p:nvSpPr>
                <p:spPr bwMode="auto">
                  <a:xfrm>
                    <a:off x="2109" y="3294"/>
                    <a:ext cx="585"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10800" rIns="36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200">
                        <a:latin typeface="Tahoma" panose="020B0604030504040204" pitchFamily="34" charset="0"/>
                      </a:rPr>
                      <a:t>Συνδιασμός</a:t>
                    </a:r>
                    <a:endParaRPr lang="en-US" altLang="el-GR" sz="1200">
                      <a:latin typeface="Tahoma" panose="020B0604030504040204" pitchFamily="34" charset="0"/>
                    </a:endParaRPr>
                  </a:p>
                  <a:p>
                    <a:pPr algn="ctr" eaLnBrk="1" hangingPunct="1">
                      <a:spcBef>
                        <a:spcPct val="0"/>
                      </a:spcBef>
                      <a:buFontTx/>
                      <a:buNone/>
                    </a:pPr>
                    <a:r>
                      <a:rPr lang="en-US" altLang="el-GR" sz="1200">
                        <a:latin typeface="Tahoma" panose="020B0604030504040204" pitchFamily="34" charset="0"/>
                      </a:rPr>
                      <a:t>BICMOS</a:t>
                    </a:r>
                    <a:endParaRPr lang="el-GR" altLang="el-GR" sz="1200">
                      <a:latin typeface="Tahoma" panose="020B0604030504040204" pitchFamily="34" charset="0"/>
                    </a:endParaRPr>
                  </a:p>
                </p:txBody>
              </p:sp>
            </p:grpSp>
            <p:grpSp>
              <p:nvGrpSpPr>
                <p:cNvPr id="52252" name="Group 106"/>
                <p:cNvGrpSpPr>
                  <a:grpSpLocks/>
                </p:cNvGrpSpPr>
                <p:nvPr/>
              </p:nvGrpSpPr>
              <p:grpSpPr bwMode="auto">
                <a:xfrm>
                  <a:off x="113" y="3407"/>
                  <a:ext cx="1837" cy="567"/>
                  <a:chOff x="113" y="3407"/>
                  <a:chExt cx="1837" cy="567"/>
                </a:xfrm>
              </p:grpSpPr>
              <p:sp>
                <p:nvSpPr>
                  <p:cNvPr id="52262" name="Line 87" descr="[DECORATIVE]"/>
                  <p:cNvSpPr>
                    <a:spLocks noChangeShapeType="1"/>
                  </p:cNvSpPr>
                  <p:nvPr/>
                </p:nvSpPr>
                <p:spPr bwMode="auto">
                  <a:xfrm flipH="1">
                    <a:off x="295" y="3589"/>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2263" name="Group 93"/>
                  <p:cNvGrpSpPr>
                    <a:grpSpLocks/>
                  </p:cNvGrpSpPr>
                  <p:nvPr/>
                </p:nvGrpSpPr>
                <p:grpSpPr bwMode="auto">
                  <a:xfrm>
                    <a:off x="113" y="3407"/>
                    <a:ext cx="1837" cy="567"/>
                    <a:chOff x="113" y="3407"/>
                    <a:chExt cx="1837" cy="567"/>
                  </a:xfrm>
                </p:grpSpPr>
                <p:grpSp>
                  <p:nvGrpSpPr>
                    <p:cNvPr id="52264" name="Group 91"/>
                    <p:cNvGrpSpPr>
                      <a:grpSpLocks/>
                    </p:cNvGrpSpPr>
                    <p:nvPr/>
                  </p:nvGrpSpPr>
                  <p:grpSpPr bwMode="auto">
                    <a:xfrm>
                      <a:off x="431" y="3407"/>
                      <a:ext cx="1519" cy="363"/>
                      <a:chOff x="431" y="3407"/>
                      <a:chExt cx="1519" cy="363"/>
                    </a:xfrm>
                  </p:grpSpPr>
                  <p:sp>
                    <p:nvSpPr>
                      <p:cNvPr id="52270" name="Line 66" descr="[DECORATIVE]"/>
                      <p:cNvSpPr>
                        <a:spLocks noChangeShapeType="1"/>
                      </p:cNvSpPr>
                      <p:nvPr/>
                    </p:nvSpPr>
                    <p:spPr bwMode="auto">
                      <a:xfrm flipH="1">
                        <a:off x="1043" y="3407"/>
                        <a:ext cx="907"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71" name="Line 82" descr="[DECORATIVE]"/>
                      <p:cNvSpPr>
                        <a:spLocks noChangeShapeType="1"/>
                      </p:cNvSpPr>
                      <p:nvPr/>
                    </p:nvSpPr>
                    <p:spPr bwMode="auto">
                      <a:xfrm>
                        <a:off x="431" y="3589"/>
                        <a:ext cx="1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72" name="Line 88" descr="[DECORATIVE]"/>
                      <p:cNvSpPr>
                        <a:spLocks noChangeShapeType="1"/>
                      </p:cNvSpPr>
                      <p:nvPr/>
                    </p:nvSpPr>
                    <p:spPr bwMode="auto">
                      <a:xfrm>
                        <a:off x="680" y="3588"/>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73" name="Line 89" descr="[DECORATIVE]"/>
                      <p:cNvSpPr>
                        <a:spLocks noChangeShapeType="1"/>
                      </p:cNvSpPr>
                      <p:nvPr/>
                    </p:nvSpPr>
                    <p:spPr bwMode="auto">
                      <a:xfrm>
                        <a:off x="1066" y="3589"/>
                        <a:ext cx="0"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74" name="Line 90" descr="[DECORATIVE]"/>
                      <p:cNvSpPr>
                        <a:spLocks noChangeShapeType="1"/>
                      </p:cNvSpPr>
                      <p:nvPr/>
                    </p:nvSpPr>
                    <p:spPr bwMode="auto">
                      <a:xfrm>
                        <a:off x="1565" y="3589"/>
                        <a:ext cx="90"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2265" name="Group 92"/>
                    <p:cNvGrpSpPr>
                      <a:grpSpLocks/>
                    </p:cNvGrpSpPr>
                    <p:nvPr/>
                  </p:nvGrpSpPr>
                  <p:grpSpPr bwMode="auto">
                    <a:xfrm>
                      <a:off x="113" y="3770"/>
                      <a:ext cx="1701" cy="204"/>
                      <a:chOff x="113" y="3770"/>
                      <a:chExt cx="1701" cy="204"/>
                    </a:xfrm>
                  </p:grpSpPr>
                  <p:sp>
                    <p:nvSpPr>
                      <p:cNvPr id="52266" name="Rectangle 83" descr="[DECORATIVE]"/>
                      <p:cNvSpPr>
                        <a:spLocks noChangeArrowheads="1"/>
                      </p:cNvSpPr>
                      <p:nvPr/>
                    </p:nvSpPr>
                    <p:spPr bwMode="auto">
                      <a:xfrm>
                        <a:off x="1337" y="3770"/>
                        <a:ext cx="477"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200">
                            <a:latin typeface="Tahoma" panose="020B0604030504040204" pitchFamily="34" charset="0"/>
                          </a:rPr>
                          <a:t>Αναλογικά</a:t>
                        </a:r>
                      </a:p>
                    </p:txBody>
                  </p:sp>
                  <p:sp>
                    <p:nvSpPr>
                      <p:cNvPr id="52267" name="Rectangle 84" descr="[DECORATIVE]"/>
                      <p:cNvSpPr>
                        <a:spLocks noChangeArrowheads="1"/>
                      </p:cNvSpPr>
                      <p:nvPr>
                        <p:custDataLst>
                          <p:tags r:id="rId7"/>
                        </p:custDataLst>
                      </p:nvPr>
                    </p:nvSpPr>
                    <p:spPr bwMode="auto">
                      <a:xfrm>
                        <a:off x="906" y="3770"/>
                        <a:ext cx="318"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200">
                            <a:latin typeface="Tahoma" panose="020B0604030504040204" pitchFamily="34" charset="0"/>
                          </a:rPr>
                          <a:t>I</a:t>
                        </a:r>
                        <a:r>
                          <a:rPr lang="en-US" altLang="el-GR" sz="1200" baseline="34000">
                            <a:latin typeface="Tahoma" panose="020B0604030504040204" pitchFamily="34" charset="0"/>
                          </a:rPr>
                          <a:t>2</a:t>
                        </a:r>
                        <a:r>
                          <a:rPr lang="en-US" altLang="el-GR" sz="1200">
                            <a:latin typeface="Tahoma" panose="020B0604030504040204" pitchFamily="34" charset="0"/>
                          </a:rPr>
                          <a:t>L</a:t>
                        </a:r>
                        <a:endParaRPr lang="el-GR" altLang="el-GR" sz="1200">
                          <a:latin typeface="Tahoma" panose="020B0604030504040204" pitchFamily="34" charset="0"/>
                        </a:endParaRPr>
                      </a:p>
                    </p:txBody>
                  </p:sp>
                  <p:sp>
                    <p:nvSpPr>
                      <p:cNvPr id="52268" name="Rectangle 85" descr="[DECORATIVE]"/>
                      <p:cNvSpPr>
                        <a:spLocks noChangeArrowheads="1"/>
                      </p:cNvSpPr>
                      <p:nvPr>
                        <p:custDataLst>
                          <p:tags r:id="rId8"/>
                        </p:custDataLst>
                      </p:nvPr>
                    </p:nvSpPr>
                    <p:spPr bwMode="auto">
                      <a:xfrm>
                        <a:off x="499" y="3770"/>
                        <a:ext cx="317"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200">
                            <a:latin typeface="Tahoma" panose="020B0604030504040204" pitchFamily="34" charset="0"/>
                          </a:rPr>
                          <a:t>ECL</a:t>
                        </a:r>
                        <a:endParaRPr lang="el-GR" altLang="el-GR" sz="1200">
                          <a:latin typeface="Tahoma" panose="020B0604030504040204" pitchFamily="34" charset="0"/>
                        </a:endParaRPr>
                      </a:p>
                    </p:txBody>
                  </p:sp>
                  <p:sp>
                    <p:nvSpPr>
                      <p:cNvPr id="52269" name="Rectangle 86" descr="[DECORATIVE]"/>
                      <p:cNvSpPr>
                        <a:spLocks noChangeArrowheads="1"/>
                      </p:cNvSpPr>
                      <p:nvPr>
                        <p:custDataLst>
                          <p:tags r:id="rId9"/>
                        </p:custDataLst>
                      </p:nvPr>
                    </p:nvSpPr>
                    <p:spPr bwMode="auto">
                      <a:xfrm>
                        <a:off x="113" y="3770"/>
                        <a:ext cx="317"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200">
                            <a:latin typeface="Tahoma" panose="020B0604030504040204" pitchFamily="34" charset="0"/>
                          </a:rPr>
                          <a:t>TTL</a:t>
                        </a:r>
                        <a:endParaRPr lang="el-GR" altLang="el-GR" sz="1200">
                          <a:latin typeface="Tahoma" panose="020B0604030504040204" pitchFamily="34" charset="0"/>
                        </a:endParaRPr>
                      </a:p>
                    </p:txBody>
                  </p:sp>
                </p:grpSp>
              </p:grpSp>
            </p:grpSp>
            <p:sp>
              <p:nvSpPr>
                <p:cNvPr id="52253" name="Rectangle 102" descr="[DECORATIVE]"/>
                <p:cNvSpPr>
                  <a:spLocks noChangeArrowheads="1"/>
                </p:cNvSpPr>
                <p:nvPr>
                  <p:custDataLst>
                    <p:tags r:id="rId4"/>
                  </p:custDataLst>
                </p:nvPr>
              </p:nvSpPr>
              <p:spPr bwMode="auto">
                <a:xfrm>
                  <a:off x="3763" y="3748"/>
                  <a:ext cx="387"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200">
                      <a:latin typeface="Tahoma" panose="020B0604030504040204" pitchFamily="34" charset="0"/>
                    </a:rPr>
                    <a:t>CMOS</a:t>
                  </a:r>
                  <a:endParaRPr lang="el-GR" altLang="el-GR" sz="1200">
                    <a:latin typeface="Tahoma" panose="020B0604030504040204" pitchFamily="34" charset="0"/>
                  </a:endParaRPr>
                </a:p>
              </p:txBody>
            </p:sp>
            <p:sp>
              <p:nvSpPr>
                <p:cNvPr id="52254" name="Rectangle 103" descr="[DECORATIVE]"/>
                <p:cNvSpPr>
                  <a:spLocks noChangeArrowheads="1"/>
                </p:cNvSpPr>
                <p:nvPr>
                  <p:custDataLst>
                    <p:tags r:id="rId5"/>
                  </p:custDataLst>
                </p:nvPr>
              </p:nvSpPr>
              <p:spPr bwMode="auto">
                <a:xfrm>
                  <a:off x="3332" y="3748"/>
                  <a:ext cx="318"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200">
                      <a:latin typeface="Tahoma" panose="020B0604030504040204" pitchFamily="34" charset="0"/>
                    </a:rPr>
                    <a:t>PMOS</a:t>
                  </a:r>
                  <a:endParaRPr lang="el-GR" altLang="el-GR" sz="1200">
                    <a:latin typeface="Tahoma" panose="020B0604030504040204" pitchFamily="34" charset="0"/>
                  </a:endParaRPr>
                </a:p>
              </p:txBody>
            </p:sp>
            <p:sp>
              <p:nvSpPr>
                <p:cNvPr id="52255" name="Rectangle 104" descr="[DECORATIVE]"/>
                <p:cNvSpPr>
                  <a:spLocks noChangeArrowheads="1"/>
                </p:cNvSpPr>
                <p:nvPr>
                  <p:custDataLst>
                    <p:tags r:id="rId6"/>
                  </p:custDataLst>
                </p:nvPr>
              </p:nvSpPr>
              <p:spPr bwMode="auto">
                <a:xfrm>
                  <a:off x="2925" y="3748"/>
                  <a:ext cx="317"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200">
                      <a:latin typeface="Tahoma" panose="020B0604030504040204" pitchFamily="34" charset="0"/>
                    </a:rPr>
                    <a:t>NMOS</a:t>
                  </a:r>
                  <a:endParaRPr lang="el-GR" altLang="el-GR" sz="1200">
                    <a:latin typeface="Tahoma" panose="020B0604030504040204" pitchFamily="34" charset="0"/>
                  </a:endParaRPr>
                </a:p>
              </p:txBody>
            </p:sp>
            <p:grpSp>
              <p:nvGrpSpPr>
                <p:cNvPr id="52256" name="Group 109"/>
                <p:cNvGrpSpPr>
                  <a:grpSpLocks/>
                </p:cNvGrpSpPr>
                <p:nvPr/>
              </p:nvGrpSpPr>
              <p:grpSpPr bwMode="auto">
                <a:xfrm>
                  <a:off x="2677" y="3407"/>
                  <a:ext cx="1292" cy="182"/>
                  <a:chOff x="2653" y="3407"/>
                  <a:chExt cx="1292" cy="182"/>
                </a:xfrm>
              </p:grpSpPr>
              <p:sp>
                <p:nvSpPr>
                  <p:cNvPr id="52260" name="Line 67" descr="[DECORATIVE]"/>
                  <p:cNvSpPr>
                    <a:spLocks noChangeShapeType="1"/>
                  </p:cNvSpPr>
                  <p:nvPr/>
                </p:nvSpPr>
                <p:spPr bwMode="auto">
                  <a:xfrm>
                    <a:off x="2653" y="3407"/>
                    <a:ext cx="749"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1" name="Line 108" descr="[DECORATIVE]"/>
                  <p:cNvSpPr>
                    <a:spLocks noChangeShapeType="1"/>
                  </p:cNvSpPr>
                  <p:nvPr/>
                </p:nvSpPr>
                <p:spPr bwMode="auto">
                  <a:xfrm>
                    <a:off x="2993" y="358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2257" name="Group 113"/>
                <p:cNvGrpSpPr>
                  <a:grpSpLocks/>
                </p:cNvGrpSpPr>
                <p:nvPr/>
              </p:nvGrpSpPr>
              <p:grpSpPr bwMode="auto">
                <a:xfrm>
                  <a:off x="3424" y="3566"/>
                  <a:ext cx="545" cy="182"/>
                  <a:chOff x="3424" y="3566"/>
                  <a:chExt cx="545" cy="182"/>
                </a:xfrm>
              </p:grpSpPr>
              <p:sp>
                <p:nvSpPr>
                  <p:cNvPr id="52258" name="Line 111" descr="[DECORATIVE]"/>
                  <p:cNvSpPr>
                    <a:spLocks noChangeShapeType="1"/>
                  </p:cNvSpPr>
                  <p:nvPr/>
                </p:nvSpPr>
                <p:spPr bwMode="auto">
                  <a:xfrm>
                    <a:off x="3424" y="3589"/>
                    <a:ext cx="0"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59" name="Line 112" descr="[DECORATIVE]"/>
                  <p:cNvSpPr>
                    <a:spLocks noChangeShapeType="1"/>
                  </p:cNvSpPr>
                  <p:nvPr/>
                </p:nvSpPr>
                <p:spPr bwMode="auto">
                  <a:xfrm>
                    <a:off x="3969" y="3566"/>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sp>
          <p:nvSpPr>
            <p:cNvPr id="52229" name="Line 186" descr="[DECORATIVE]"/>
            <p:cNvSpPr>
              <a:spLocks noChangeShapeType="1"/>
            </p:cNvSpPr>
            <p:nvPr/>
          </p:nvSpPr>
          <p:spPr bwMode="auto">
            <a:xfrm>
              <a:off x="0" y="3498"/>
              <a:ext cx="576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gr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altLang="el-GR" sz="4000" smtClean="0"/>
              <a:t>Αντίσταση Φύλλου</a:t>
            </a:r>
          </a:p>
        </p:txBody>
      </p:sp>
      <p:sp>
        <p:nvSpPr>
          <p:cNvPr id="54275" name="3 - Θέση ημερομηνίας"/>
          <p:cNvSpPr>
            <a:spLocks noGrp="1"/>
          </p:cNvSpPr>
          <p:nvPr>
            <p:ph type="dt" sz="quarter" idx="4294967295"/>
          </p:nvPr>
        </p:nvSpPr>
        <p:spPr bwMode="auto">
          <a:xfrm>
            <a:off x="0" y="6243638"/>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AC70FA0-1B52-4066-8498-C42C755F8A0D}" type="datetime1">
              <a:rPr lang="el-GR" altLang="el-GR" sz="1800">
                <a:latin typeface="Tahoma" panose="020B0604030504040204" pitchFamily="34" charset="0"/>
              </a:rPr>
              <a:pPr eaLnBrk="1" hangingPunct="1">
                <a:spcBef>
                  <a:spcPct val="0"/>
                </a:spcBef>
                <a:buFontTx/>
                <a:buNone/>
              </a:pPr>
              <a:t>6/3/2015</a:t>
            </a:fld>
            <a:endParaRPr lang="el-GR" altLang="el-GR" sz="1800">
              <a:latin typeface="Tahoma" panose="020B0604030504040204" pitchFamily="34" charset="0"/>
            </a:endParaRPr>
          </a:p>
        </p:txBody>
      </p:sp>
      <p:sp>
        <p:nvSpPr>
          <p:cNvPr id="54276" name="5 - Θέση αριθμού διαφάνειας"/>
          <p:cNvSpPr>
            <a:spLocks noGrp="1"/>
          </p:cNvSpPr>
          <p:nvPr>
            <p:ph type="sldNum" sz="quarter" idx="4294967295"/>
          </p:nvPr>
        </p:nvSpPr>
        <p:spPr bwMode="auto">
          <a:xfrm>
            <a:off x="7239000" y="6243638"/>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819D63B-0473-4971-9940-A61D0A872E59}" type="slidenum">
              <a:rPr lang="el-GR" altLang="el-GR" sz="1800">
                <a:latin typeface="Tahoma" panose="020B0604030504040204" pitchFamily="34" charset="0"/>
              </a:rPr>
              <a:pPr eaLnBrk="1" hangingPunct="1">
                <a:spcBef>
                  <a:spcPct val="0"/>
                </a:spcBef>
                <a:buFontTx/>
                <a:buNone/>
              </a:pPr>
              <a:t>28</a:t>
            </a:fld>
            <a:endParaRPr lang="el-GR" altLang="el-GR" sz="1800">
              <a:latin typeface="Tahoma" panose="020B0604030504040204" pitchFamily="34" charset="0"/>
            </a:endParaRPr>
          </a:p>
        </p:txBody>
      </p:sp>
      <p:sp>
        <p:nvSpPr>
          <p:cNvPr id="2" name="Θέση περιεχομένου 1"/>
          <p:cNvSpPr>
            <a:spLocks noGrp="1" noRot="1" noChangeAspect="1" noMove="1" noResize="1" noEditPoints="1" noAdjustHandles="1" noChangeArrowheads="1" noChangeShapeType="1" noTextEdit="1"/>
          </p:cNvSpPr>
          <p:nvPr>
            <p:ph idx="1"/>
          </p:nvPr>
        </p:nvSpPr>
        <p:spPr>
          <a:blipFill rotWithShape="0">
            <a:blip r:embed="rId2"/>
            <a:stretch>
              <a:fillRect l="-1852" t="-1750" r="-2444" b="-2826"/>
            </a:stretch>
          </a:blipFill>
          <a:extLst/>
        </p:spPr>
        <p:txBody>
          <a:bodyPr/>
          <a:lstStyle/>
          <a:p>
            <a:r>
              <a:rPr lang="el-GR">
                <a:noFill/>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 </a:t>
            </a:r>
            <a:r>
              <a:rPr lang="el-GR" altLang="el-GR" sz="4000" dirty="0" smtClean="0"/>
              <a:t>Ιδιαίτερα χαρακτηριστικά των Ολοκληρωμένων Κυκλωμάτων</a:t>
            </a:r>
            <a:r>
              <a:rPr lang="en-US" altLang="el-GR" sz="4000" dirty="0" smtClean="0"/>
              <a:t> (1 </a:t>
            </a:r>
            <a:r>
              <a:rPr lang="el-GR" altLang="el-GR" sz="4000" dirty="0" smtClean="0"/>
              <a:t>από 2)</a:t>
            </a:r>
          </a:p>
        </p:txBody>
      </p:sp>
      <p:sp>
        <p:nvSpPr>
          <p:cNvPr id="55299" name="Rectangle 3"/>
          <p:cNvSpPr>
            <a:spLocks noGrp="1" noChangeArrowheads="1"/>
          </p:cNvSpPr>
          <p:nvPr>
            <p:ph idx="1"/>
          </p:nvPr>
        </p:nvSpPr>
        <p:spPr>
          <a:xfrm>
            <a:off x="457200" y="1808163"/>
            <a:ext cx="8229600" cy="2989262"/>
          </a:xfrm>
        </p:spPr>
        <p:txBody>
          <a:bodyPr/>
          <a:lstStyle/>
          <a:p>
            <a:pPr eaLnBrk="1" hangingPunct="1">
              <a:lnSpc>
                <a:spcPct val="80000"/>
              </a:lnSpc>
            </a:pPr>
            <a:r>
              <a:rPr lang="el-GR" altLang="el-GR" sz="2400" smtClean="0"/>
              <a:t>Τα παρακάτω χαρακτηριστικά διαφοροποιούν τα Ο.Κ. από τις υπόλοιπες ηλεκτρονικές διατάξεις</a:t>
            </a:r>
          </a:p>
          <a:p>
            <a:pPr eaLnBrk="1" hangingPunct="1">
              <a:lnSpc>
                <a:spcPct val="80000"/>
              </a:lnSpc>
            </a:pPr>
            <a:r>
              <a:rPr lang="el-GR" altLang="el-GR" sz="2400" smtClean="0"/>
              <a:t>Πραγματοποιεί με ανεξάρτητο τρόπο μόνο του μια καθορισμένη λειτουργία, χωρίς να είναι αναγκαία η συνεργασία με άλλες συνιστώσες.</a:t>
            </a:r>
          </a:p>
          <a:p>
            <a:pPr eaLnBrk="1" hangingPunct="1">
              <a:lnSpc>
                <a:spcPct val="80000"/>
              </a:lnSpc>
            </a:pPr>
            <a:r>
              <a:rPr lang="el-GR" altLang="el-GR" sz="2400" smtClean="0"/>
              <a:t>Η αύξηση της λειτουργικής πολυπλοκότητάς τους δεν ακολουθείται από υποβάθμιση μιας οποιασδήποτε από τις κύριες παραμέτρους (πιστότητα, κόστος κ.τλ.)</a:t>
            </a:r>
          </a:p>
          <a:p>
            <a:pPr eaLnBrk="1" hangingPunct="1">
              <a:lnSpc>
                <a:spcPct val="80000"/>
              </a:lnSpc>
              <a:buFont typeface="Wingdings" panose="05000000000000000000" pitchFamily="2" charset="2"/>
              <a:buNone/>
            </a:pPr>
            <a:endParaRPr lang="el-GR" altLang="el-GR" sz="1800" smtClean="0">
              <a:solidFill>
                <a:schemeClr val="tx2"/>
              </a:solidFill>
            </a:endParaRPr>
          </a:p>
          <a:p>
            <a:pPr eaLnBrk="1" hangingPunct="1">
              <a:lnSpc>
                <a:spcPct val="80000"/>
              </a:lnSpc>
              <a:buFont typeface="Wingdings" panose="05000000000000000000" pitchFamily="2" charset="2"/>
              <a:buNone/>
            </a:pPr>
            <a:endParaRPr lang="el-GR" altLang="el-GR" sz="1800" smtClean="0">
              <a:solidFill>
                <a:schemeClr val="tx2"/>
              </a:solidFill>
            </a:endParaRPr>
          </a:p>
          <a:p>
            <a:pPr eaLnBrk="1" hangingPunct="1">
              <a:lnSpc>
                <a:spcPct val="80000"/>
              </a:lnSpc>
            </a:pPr>
            <a:endParaRPr lang="el-GR" altLang="el-GR" sz="1800" smtClean="0">
              <a:solidFill>
                <a:schemeClr val="tx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l-GR" altLang="el-GR" sz="4000" smtClean="0"/>
              <a:t> Ορισμοί</a:t>
            </a:r>
          </a:p>
        </p:txBody>
      </p:sp>
      <p:sp>
        <p:nvSpPr>
          <p:cNvPr id="6149" name="Rectangle 5"/>
          <p:cNvSpPr>
            <a:spLocks noGrp="1" noChangeArrowheads="1"/>
          </p:cNvSpPr>
          <p:nvPr>
            <p:ph idx="1"/>
          </p:nvPr>
        </p:nvSpPr>
        <p:spPr>
          <a:xfrm>
            <a:off x="323850" y="1228725"/>
            <a:ext cx="8366125" cy="5203825"/>
          </a:xfrm>
        </p:spPr>
        <p:txBody>
          <a:bodyPr rtlCol="0">
            <a:normAutofit fontScale="92500"/>
          </a:bodyPr>
          <a:lstStyle/>
          <a:p>
            <a:pPr eaLnBrk="1" fontAlgn="auto" hangingPunct="1">
              <a:lnSpc>
                <a:spcPct val="80000"/>
              </a:lnSpc>
              <a:spcAft>
                <a:spcPts val="0"/>
              </a:spcAft>
              <a:buFont typeface="Wingdings" panose="05000000000000000000" pitchFamily="2" charset="2"/>
              <a:buNone/>
              <a:defRPr/>
            </a:pPr>
            <a:r>
              <a:rPr lang="el-GR" altLang="el-GR" sz="1200" smtClean="0"/>
              <a:t>	</a:t>
            </a:r>
            <a:endParaRPr lang="el-GR" altLang="el-GR" sz="2200" smtClean="0"/>
          </a:p>
          <a:p>
            <a:pPr eaLnBrk="1" fontAlgn="auto" hangingPunct="1">
              <a:lnSpc>
                <a:spcPct val="80000"/>
              </a:lnSpc>
              <a:spcAft>
                <a:spcPts val="0"/>
              </a:spcAft>
              <a:buFont typeface="Wingdings" panose="05000000000000000000" pitchFamily="2" charset="2"/>
              <a:buNone/>
              <a:defRPr/>
            </a:pPr>
            <a:r>
              <a:rPr lang="el-GR" altLang="el-GR" sz="2200" smtClean="0"/>
              <a:t>	</a:t>
            </a:r>
            <a:r>
              <a:rPr lang="el-GR" altLang="el-GR" sz="2200" b="1" u="sng" smtClean="0"/>
              <a:t>Ηλεκτρονική</a:t>
            </a:r>
            <a:r>
              <a:rPr lang="el-GR" altLang="el-GR" sz="2200" smtClean="0"/>
              <a:t>: Το τμήμα της επιστήμης και της βιομηχανίας, που ασχολείται με τη μελέτη και την επεξεργασία των ηλεκτρονικών συσκευών και των αρχών λειτουργίας τους.</a:t>
            </a:r>
          </a:p>
          <a:p>
            <a:pPr eaLnBrk="1" fontAlgn="auto" hangingPunct="1">
              <a:lnSpc>
                <a:spcPct val="80000"/>
              </a:lnSpc>
              <a:spcAft>
                <a:spcPts val="0"/>
              </a:spcAft>
              <a:buFont typeface="Wingdings" panose="05000000000000000000" pitchFamily="2" charset="2"/>
              <a:buNone/>
              <a:defRPr/>
            </a:pPr>
            <a:r>
              <a:rPr lang="el-GR" altLang="el-GR" sz="2200" smtClean="0"/>
              <a:t>	</a:t>
            </a:r>
          </a:p>
          <a:p>
            <a:pPr eaLnBrk="1" fontAlgn="auto" hangingPunct="1">
              <a:lnSpc>
                <a:spcPct val="80000"/>
              </a:lnSpc>
              <a:spcAft>
                <a:spcPts val="0"/>
              </a:spcAft>
              <a:buFont typeface="Wingdings" panose="05000000000000000000" pitchFamily="2" charset="2"/>
              <a:buNone/>
              <a:defRPr/>
            </a:pPr>
            <a:r>
              <a:rPr lang="el-GR" altLang="el-GR" sz="2200" smtClean="0"/>
              <a:t>	</a:t>
            </a:r>
            <a:r>
              <a:rPr lang="el-GR" altLang="el-GR" sz="2200" b="1" u="sng" smtClean="0"/>
              <a:t>Μικροηλεκτρονική</a:t>
            </a:r>
            <a:r>
              <a:rPr lang="el-GR" altLang="el-GR" sz="2200" smtClean="0"/>
              <a:t>: Ο κλάδος της ηλεκτρονικής που ασχολείται με τη μελέτη και την επεξεργασία ενός ποιοτικά νέου τύπου ηλεκτρονικών συσκευών, των ολοκληρωμένων μικροκυκλωμάτων και των αρχών της χρήσης τους. </a:t>
            </a:r>
          </a:p>
          <a:p>
            <a:pPr eaLnBrk="1" fontAlgn="auto" hangingPunct="1">
              <a:lnSpc>
                <a:spcPct val="80000"/>
              </a:lnSpc>
              <a:spcAft>
                <a:spcPts val="0"/>
              </a:spcAft>
              <a:buFont typeface="Wingdings" panose="05000000000000000000" pitchFamily="2" charset="2"/>
              <a:buNone/>
              <a:defRPr/>
            </a:pPr>
            <a:r>
              <a:rPr lang="el-GR" altLang="el-GR" sz="2200" smtClean="0"/>
              <a:t> </a:t>
            </a:r>
          </a:p>
          <a:p>
            <a:pPr eaLnBrk="1" fontAlgn="auto" hangingPunct="1">
              <a:lnSpc>
                <a:spcPct val="80000"/>
              </a:lnSpc>
              <a:spcAft>
                <a:spcPts val="0"/>
              </a:spcAft>
              <a:buFont typeface="Wingdings" panose="05000000000000000000" pitchFamily="2" charset="2"/>
              <a:buNone/>
              <a:defRPr/>
            </a:pPr>
            <a:r>
              <a:rPr lang="el-GR" altLang="el-GR" sz="2200" smtClean="0"/>
              <a:t>	</a:t>
            </a:r>
            <a:r>
              <a:rPr lang="el-GR" altLang="el-GR" sz="2200" b="1" u="sng" smtClean="0"/>
              <a:t>Ολοκληρωμένα Κυκλώματα</a:t>
            </a:r>
            <a:r>
              <a:rPr lang="el-GR" altLang="el-GR" sz="2200" smtClean="0"/>
              <a:t> : Το σύνολο πολλών συνιστωσών (τρανζίστορ, διόδων, πυκνωτών, αντιστάσεων κλπ.)</a:t>
            </a:r>
            <a:r>
              <a:rPr lang="en-US" altLang="el-GR" sz="2200" smtClean="0"/>
              <a:t> </a:t>
            </a:r>
            <a:r>
              <a:rPr lang="el-GR" altLang="el-GR" sz="2200" smtClean="0"/>
              <a:t>συνδεδεμένων μεταξύ τους, πραγματοποιημένων κατά τη διάρκεια ενός ενιαίου τεχνολογικού κύκλου (δηλ. ταυτόχρονα) πάνω στο ίδιο υπόστρωμα και οι οποίες (συνιστώσες) εκτελούν μια καθορισμένη λειτουργία μετασχηματισμού της πληροφορίας.</a:t>
            </a:r>
          </a:p>
          <a:p>
            <a:pPr eaLnBrk="1" fontAlgn="auto" hangingPunct="1">
              <a:lnSpc>
                <a:spcPct val="80000"/>
              </a:lnSpc>
              <a:spcAft>
                <a:spcPts val="0"/>
              </a:spcAft>
              <a:buFont typeface="Wingdings" panose="05000000000000000000" pitchFamily="2" charset="2"/>
              <a:buNone/>
              <a:defRPr/>
            </a:pPr>
            <a:endParaRPr lang="el-GR" altLang="el-GR" sz="2200" smtClean="0"/>
          </a:p>
          <a:p>
            <a:pPr eaLnBrk="1" fontAlgn="auto" hangingPunct="1">
              <a:lnSpc>
                <a:spcPct val="80000"/>
              </a:lnSpc>
              <a:spcAft>
                <a:spcPts val="0"/>
              </a:spcAft>
              <a:buFont typeface="Wingdings" panose="05000000000000000000" pitchFamily="2" charset="2"/>
              <a:buNone/>
              <a:defRPr/>
            </a:pPr>
            <a:r>
              <a:rPr lang="el-GR" altLang="el-GR" sz="2200" smtClean="0"/>
              <a:t>	Ολοκληρωμένα Στοιχεία ≠ Διακριτές Συνιστώσες </a:t>
            </a:r>
            <a:endParaRPr lang="el-GR" altLang="el-GR" sz="22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lstStyle/>
          <a:p>
            <a:pPr eaLnBrk="1" hangingPunct="1"/>
            <a:r>
              <a:rPr lang="el-GR" altLang="el-GR" sz="3600" smtClean="0"/>
              <a:t> Ιδιαίτερα χαρακτηριστικά των Ολοκληρωμένων Κυκλωμάτων</a:t>
            </a:r>
            <a:r>
              <a:rPr lang="en-US" altLang="el-GR" sz="3600" smtClean="0"/>
              <a:t> (</a:t>
            </a:r>
            <a:r>
              <a:rPr lang="el-GR" altLang="el-GR" sz="3600" smtClean="0"/>
              <a:t>2</a:t>
            </a:r>
            <a:r>
              <a:rPr lang="en-US" altLang="el-GR" sz="3600" smtClean="0"/>
              <a:t> </a:t>
            </a:r>
            <a:r>
              <a:rPr lang="el-GR" altLang="el-GR" sz="3600" smtClean="0"/>
              <a:t>από 2)</a:t>
            </a:r>
          </a:p>
        </p:txBody>
      </p:sp>
      <p:sp>
        <p:nvSpPr>
          <p:cNvPr id="56323" name="Θέση περιεχομένου 2"/>
          <p:cNvSpPr>
            <a:spLocks noGrp="1"/>
          </p:cNvSpPr>
          <p:nvPr>
            <p:ph idx="1"/>
          </p:nvPr>
        </p:nvSpPr>
        <p:spPr>
          <a:xfrm>
            <a:off x="463550" y="1557338"/>
            <a:ext cx="8229600" cy="4525962"/>
          </a:xfrm>
        </p:spPr>
        <p:txBody>
          <a:bodyPr/>
          <a:lstStyle/>
          <a:p>
            <a:pPr eaLnBrk="1" hangingPunct="1">
              <a:lnSpc>
                <a:spcPct val="80000"/>
              </a:lnSpc>
            </a:pPr>
            <a:r>
              <a:rPr lang="el-GR" altLang="el-GR" sz="2400" smtClean="0"/>
              <a:t>Υπάρχει προτίμηση στα ενεργά σε σχέση με τα παθητικά στοιχεία. Αυτό συμβαίνει γιατί αυτό που μετράει στα Ο.Κ. είναι το κόστος του τελειωμένου τσιπ και όχι του κάθε στοιχείου. Έτσι ενδιαφερόμαστε να τοποθετήσουμε στο ίδιο τσιπ όσο το δυνατό περισσότερα στοιχεία ελάχιστης επιφάνειας. Όμως,  τα ενεργά στοιχεία χαρακτηρίζονται από την ελάχιστη επιφάνεια και όχι τα παθητικά.  </a:t>
            </a:r>
          </a:p>
          <a:p>
            <a:pPr eaLnBrk="1" hangingPunct="1">
              <a:lnSpc>
                <a:spcPct val="80000"/>
              </a:lnSpc>
            </a:pPr>
            <a:r>
              <a:rPr lang="el-GR" altLang="el-GR" sz="2400" smtClean="0"/>
              <a:t>Τα γειτονικά στοιχεία δεν απέχουν μεταξύ τους πάνω 50 με 100μ</a:t>
            </a:r>
            <a:r>
              <a:rPr lang="en-US" altLang="el-GR" sz="2400" smtClean="0"/>
              <a:t>m</a:t>
            </a:r>
            <a:r>
              <a:rPr lang="el-GR" altLang="el-GR" sz="2400" smtClean="0"/>
              <a:t> με αποτέλεσμα οι παράμετροι των γειτονικών στοιχείων να είναι συσχετισμένες.</a:t>
            </a:r>
          </a:p>
          <a:p>
            <a:pPr eaLnBrk="1" hangingPunct="1"/>
            <a:endParaRPr lang="el-GR" altLang="el-GR" sz="240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smtClean="0"/>
              <a:t>Ιδιαίτερα χαρακτηριστικά των  Υβριδικών Κυκλωμάτων </a:t>
            </a:r>
          </a:p>
        </p:txBody>
      </p:sp>
      <p:sp>
        <p:nvSpPr>
          <p:cNvPr id="57347" name="Rectangle 3"/>
          <p:cNvSpPr>
            <a:spLocks noGrp="1" noChangeArrowheads="1"/>
          </p:cNvSpPr>
          <p:nvPr>
            <p:ph idx="1"/>
          </p:nvPr>
        </p:nvSpPr>
        <p:spPr>
          <a:xfrm>
            <a:off x="463550" y="1557338"/>
            <a:ext cx="8229600" cy="4525962"/>
          </a:xfrm>
        </p:spPr>
        <p:txBody>
          <a:bodyPr/>
          <a:lstStyle/>
          <a:p>
            <a:pPr eaLnBrk="1" hangingPunct="1">
              <a:lnSpc>
                <a:spcPct val="80000"/>
              </a:lnSpc>
              <a:buClr>
                <a:schemeClr val="tx1"/>
              </a:buClr>
            </a:pPr>
            <a:r>
              <a:rPr lang="el-GR" altLang="el-GR" sz="2400" smtClean="0"/>
              <a:t>Υψηλές τιμές αντιστάσεων και των πυκνωτών </a:t>
            </a:r>
          </a:p>
          <a:p>
            <a:pPr eaLnBrk="1" hangingPunct="1">
              <a:lnSpc>
                <a:spcPct val="80000"/>
              </a:lnSpc>
              <a:buClr>
                <a:schemeClr val="tx1"/>
              </a:buClr>
            </a:pPr>
            <a:r>
              <a:rPr lang="el-GR" altLang="el-GR" sz="2400" smtClean="0"/>
              <a:t>Μεγάλη ακρίβεια των αντιστάσεων </a:t>
            </a:r>
          </a:p>
          <a:p>
            <a:pPr eaLnBrk="1" hangingPunct="1">
              <a:lnSpc>
                <a:spcPct val="80000"/>
              </a:lnSpc>
              <a:buClr>
                <a:schemeClr val="tx1"/>
              </a:buClr>
            </a:pPr>
            <a:r>
              <a:rPr lang="el-GR" altLang="el-GR" sz="2400" smtClean="0"/>
              <a:t>Δυνατότητα διόρθωσης των ονομαστικών τιμών των αντιστάσεων πριν από το τέλος του τεχνολογικού ελέγχου, με αποτέλεσμα να ελαττώνεται σημαντικά η διασπορά των τιμών των αντιστάσεων.</a:t>
            </a:r>
          </a:p>
          <a:p>
            <a:pPr eaLnBrk="1" hangingPunct="1">
              <a:lnSpc>
                <a:spcPct val="80000"/>
              </a:lnSpc>
              <a:buClr>
                <a:schemeClr val="tx1"/>
              </a:buClr>
            </a:pPr>
            <a:r>
              <a:rPr lang="el-GR" altLang="el-GR" sz="2400" smtClean="0"/>
              <a:t>Γενικά πρόκειται για πιο ευέλικτο τύπο Ο.Κ. σε χαμηλή τιμή, εύκολο να σχεδιαστεί και καλά προσαρμοσμένο στη λύση εξειδικευμένων προβλημάτων.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a:xfrm>
            <a:off x="684213" y="3886200"/>
            <a:ext cx="7775575" cy="1752600"/>
          </a:xfrm>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a:t>
            </a:r>
            <a:r>
              <a:rPr lang="el-GR" altLang="el-GR" sz="2000" dirty="0" smtClean="0"/>
              <a:t>1.0.  </a:t>
            </a:r>
            <a:endParaRPr lang="el-GR" altLang="el-GR" sz="2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a:t>
            </a:r>
            <a:r>
              <a:rPr lang="el-GR" altLang="el-GR" sz="2000" smtClean="0"/>
              <a:t> Αραπογιάννη Αγγελική 2014. «Σχεδίαση Ολοκληρωμένων Κυκλωμάτων. Εισαγωγή.». Έκδοση: 1.0. Αθήνα 2014. Διαθέσιμο από τη δικτυακή διεύθυνση: </a:t>
            </a:r>
            <a:r>
              <a:rPr lang="el-GR" altLang="el-GR" sz="2000" u="sng" smtClean="0">
                <a:hlinkClick r:id="rId3" tooltip="Σύνδεσμος μαθήματος"/>
              </a:rPr>
              <a:t>http://opencourses.uoa.gr/courses/DI31/.</a:t>
            </a:r>
            <a:endParaRPr lang="el-GR" altLang="el-GR" sz="20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smtClean="0"/>
              <a:t>Σημείωμα Χρήσης Έργων Τρίτων (1 από 3)</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eaLnBrk="1" fontAlgn="auto" hangingPunct="1">
              <a:spcAft>
                <a:spcPts val="0"/>
              </a:spcAft>
              <a:defRPr/>
            </a:pPr>
            <a:r>
              <a:rPr lang="el-GR" sz="2000" dirty="0"/>
              <a:t>Εικόνα </a:t>
            </a:r>
            <a:r>
              <a:rPr lang="el-GR" sz="2000" dirty="0" smtClean="0"/>
              <a:t>1: </a:t>
            </a:r>
            <a:r>
              <a:rPr lang="en-US" sz="2000" dirty="0" smtClean="0"/>
              <a:t>By </a:t>
            </a:r>
            <a:r>
              <a:rPr lang="en-US" sz="2000" dirty="0"/>
              <a:t>Science Museum London / Science and Society Picture Library </a:t>
            </a:r>
            <a:r>
              <a:rPr lang="en-US" sz="2000" b="1" dirty="0"/>
              <a:t>CC BY-SA 2.0</a:t>
            </a:r>
            <a:r>
              <a:rPr lang="el-GR" sz="2000" b="1" dirty="0"/>
              <a:t> </a:t>
            </a:r>
            <a:r>
              <a:rPr lang="en-US" sz="2000" dirty="0" smtClean="0"/>
              <a:t>[ (</a:t>
            </a:r>
            <a:r>
              <a:rPr lang="en-US" sz="2000" dirty="0"/>
              <a:t>http://creativecommons.org/licenses/by-sa/2.0)], via Wikimedia </a:t>
            </a:r>
            <a:r>
              <a:rPr lang="en-US" sz="2000" dirty="0" smtClean="0"/>
              <a:t>Commons</a:t>
            </a:r>
            <a:r>
              <a:rPr lang="en-US" sz="2000" dirty="0"/>
              <a:t> </a:t>
            </a:r>
            <a:r>
              <a:rPr lang="el-GR" sz="2000" dirty="0" smtClean="0"/>
              <a:t>&lt;</a:t>
            </a:r>
            <a:r>
              <a:rPr lang="en-US" sz="2000" dirty="0">
                <a:hlinkClick r:id="rId3"/>
              </a:rPr>
              <a:t>https://upload.wikimedia.org/wikipedia/commons/8/85/Babbages_Difference_Engine_No_1%2C_1824-1832._%289660573845%29.jpg</a:t>
            </a:r>
            <a:r>
              <a:rPr lang="el-GR" sz="2000" dirty="0" smtClean="0"/>
              <a:t>&gt;</a:t>
            </a:r>
          </a:p>
          <a:p>
            <a:pPr eaLnBrk="1" fontAlgn="auto" hangingPunct="1">
              <a:spcAft>
                <a:spcPts val="0"/>
              </a:spcAft>
              <a:defRPr/>
            </a:pPr>
            <a:r>
              <a:rPr lang="el-GR" sz="2000" dirty="0"/>
              <a:t>Εικόνα 2</a:t>
            </a:r>
            <a:r>
              <a:rPr lang="el-GR" sz="2000" dirty="0" smtClean="0"/>
              <a:t>: </a:t>
            </a:r>
            <a:r>
              <a:rPr lang="en-US" sz="2000" dirty="0" smtClean="0"/>
              <a:t>By </a:t>
            </a:r>
            <a:r>
              <a:rPr lang="en-US" sz="2000" dirty="0"/>
              <a:t>Unidentified U.S. Army photographer (Image from [2]) [</a:t>
            </a:r>
            <a:r>
              <a:rPr lang="en-US" sz="2000" b="1" dirty="0"/>
              <a:t>Public domain</a:t>
            </a:r>
            <a:r>
              <a:rPr lang="en-US" sz="2000" dirty="0"/>
              <a:t>], via Wikimedia </a:t>
            </a:r>
            <a:r>
              <a:rPr lang="en-US" sz="2000" dirty="0" smtClean="0"/>
              <a:t>Commons</a:t>
            </a:r>
            <a:r>
              <a:rPr lang="el-GR" sz="2000" dirty="0" smtClean="0"/>
              <a:t>&lt;</a:t>
            </a:r>
            <a:r>
              <a:rPr lang="en-US" sz="2000" dirty="0">
                <a:hlinkClick r:id="rId4"/>
              </a:rPr>
              <a:t>https://upload.wikimedia.org/wikipedia/commons/1/16/Classic_shot_of_the_ENIAC.jpg</a:t>
            </a:r>
            <a:r>
              <a:rPr lang="el-GR" sz="2000" dirty="0" smtClean="0"/>
              <a:t>&gt;</a:t>
            </a:r>
            <a:endParaRPr lang="el-GR" sz="2000" dirty="0"/>
          </a:p>
          <a:p>
            <a:pPr eaLnBrk="1" fontAlgn="auto" hangingPunct="1">
              <a:spcAft>
                <a:spcPts val="0"/>
              </a:spcAft>
              <a:defRPr/>
            </a:pPr>
            <a:r>
              <a:rPr lang="el-GR" sz="2000" dirty="0" smtClean="0"/>
              <a:t>Εικόνα </a:t>
            </a:r>
            <a:r>
              <a:rPr lang="en-US" sz="2000" dirty="0" smtClean="0"/>
              <a:t>3</a:t>
            </a:r>
            <a:r>
              <a:rPr lang="el-GR" sz="2000" dirty="0" smtClean="0"/>
              <a:t>: </a:t>
            </a:r>
            <a:r>
              <a:rPr lang="en-US" sz="2000" dirty="0"/>
              <a:t>By </a:t>
            </a:r>
            <a:r>
              <a:rPr lang="en-US" sz="2000" dirty="0" err="1"/>
              <a:t>Anasalialmalla</a:t>
            </a:r>
            <a:r>
              <a:rPr lang="en-US" sz="2000" dirty="0"/>
              <a:t> (Own work) [</a:t>
            </a:r>
            <a:r>
              <a:rPr lang="en-US" sz="2000" b="1" dirty="0"/>
              <a:t>CC BY-SA 3.0 </a:t>
            </a:r>
            <a:r>
              <a:rPr lang="en-US" sz="2000" dirty="0"/>
              <a:t>(http://creativecommons.org/licenses/by-sa/3.0)], via Wikimedia Commons </a:t>
            </a:r>
            <a:r>
              <a:rPr lang="en-US" sz="2000" dirty="0" smtClean="0">
                <a:hlinkClick r:id="rId5"/>
              </a:rPr>
              <a:t>https</a:t>
            </a:r>
            <a:r>
              <a:rPr lang="en-US" sz="2000" dirty="0">
                <a:hlinkClick r:id="rId5"/>
              </a:rPr>
              <a:t>://</a:t>
            </a:r>
            <a:r>
              <a:rPr lang="en-US" sz="2000" dirty="0" smtClean="0">
                <a:hlinkClick r:id="rId5"/>
              </a:rPr>
              <a:t>upload.wikimedia.org/wikipedia/commons/6/64/First_transistor.gif</a:t>
            </a:r>
            <a:endParaRPr lang="el-GR"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971550" y="214313"/>
            <a:ext cx="7793038" cy="1450975"/>
          </a:xfrm>
          <a:noFill/>
        </p:spPr>
        <p:txBody>
          <a:bodyPr/>
          <a:lstStyle/>
          <a:p>
            <a:pPr eaLnBrk="1" hangingPunct="1"/>
            <a:r>
              <a:rPr lang="el-GR" altLang="el-GR" sz="4000" smtClean="0"/>
              <a:t> Ιστορική Αναδρομή</a:t>
            </a:r>
            <a:r>
              <a:rPr lang="el-GR" altLang="el-GR" smtClean="0"/>
              <a:t> </a:t>
            </a:r>
          </a:p>
        </p:txBody>
      </p:sp>
      <p:sp>
        <p:nvSpPr>
          <p:cNvPr id="21507" name="Rectangle 5"/>
          <p:cNvSpPr>
            <a:spLocks noGrp="1" noChangeArrowheads="1"/>
          </p:cNvSpPr>
          <p:nvPr>
            <p:ph idx="1"/>
          </p:nvPr>
        </p:nvSpPr>
        <p:spPr>
          <a:xfrm>
            <a:off x="676275" y="1125538"/>
            <a:ext cx="8383588" cy="5399087"/>
          </a:xfrm>
        </p:spPr>
        <p:txBody>
          <a:bodyPr tIns="0" bIns="0"/>
          <a:lstStyle/>
          <a:p>
            <a:pPr eaLnBrk="1" hangingPunct="1">
              <a:lnSpc>
                <a:spcPct val="80000"/>
              </a:lnSpc>
              <a:buFont typeface="Wingdings" panose="05000000000000000000" pitchFamily="2" charset="2"/>
              <a:buNone/>
            </a:pPr>
            <a:endParaRPr lang="el-GR" altLang="el-GR" sz="2000" smtClean="0"/>
          </a:p>
          <a:p>
            <a:pPr eaLnBrk="1" hangingPunct="1">
              <a:lnSpc>
                <a:spcPct val="110000"/>
              </a:lnSpc>
            </a:pPr>
            <a:r>
              <a:rPr lang="el-GR" altLang="el-GR" sz="2000" smtClean="0"/>
              <a:t>Τρίοδος λυχνία (τέτροδος , πέντοδος)</a:t>
            </a:r>
          </a:p>
          <a:p>
            <a:pPr eaLnBrk="1" hangingPunct="1">
              <a:lnSpc>
                <a:spcPct val="110000"/>
              </a:lnSpc>
            </a:pPr>
            <a:r>
              <a:rPr lang="el-GR" altLang="el-GR" sz="2000" smtClean="0"/>
              <a:t>Διπολικό τρανζίστορ επαφής (1948)</a:t>
            </a:r>
            <a:r>
              <a:rPr lang="en-US" altLang="el-GR" sz="2000" smtClean="0"/>
              <a:t>(Shockley,Bardeen,Brattain-Bell)</a:t>
            </a:r>
            <a:endParaRPr lang="el-GR" altLang="el-GR" sz="2000" smtClean="0"/>
          </a:p>
          <a:p>
            <a:pPr eaLnBrk="1" hangingPunct="1">
              <a:lnSpc>
                <a:spcPct val="110000"/>
              </a:lnSpc>
            </a:pPr>
            <a:r>
              <a:rPr lang="en-US" altLang="el-GR" sz="2000" smtClean="0"/>
              <a:t>FET (Lilienfeld 1926), MOSFET  (Kang, Atalla, 1959</a:t>
            </a:r>
            <a:r>
              <a:rPr lang="el-GR" altLang="el-GR" sz="2000" smtClean="0"/>
              <a:t>)</a:t>
            </a:r>
            <a:endParaRPr lang="en-US" altLang="el-GR" sz="2000" smtClean="0"/>
          </a:p>
          <a:p>
            <a:pPr eaLnBrk="1" hangingPunct="1">
              <a:lnSpc>
                <a:spcPct val="110000"/>
              </a:lnSpc>
            </a:pPr>
            <a:r>
              <a:rPr lang="el-GR" altLang="el-GR" sz="2000" smtClean="0"/>
              <a:t>Ανακάλυψη επιπεδικής δομής διπολικού τρανζίστορ (</a:t>
            </a:r>
            <a:r>
              <a:rPr lang="en-US" altLang="el-GR" sz="2000" smtClean="0"/>
              <a:t>Hoerni, Fairc</a:t>
            </a:r>
            <a:r>
              <a:rPr lang="el-GR" altLang="el-GR" sz="2000" smtClean="0"/>
              <a:t>1958)</a:t>
            </a:r>
          </a:p>
          <a:p>
            <a:pPr eaLnBrk="1" hangingPunct="1">
              <a:lnSpc>
                <a:spcPct val="110000"/>
              </a:lnSpc>
            </a:pPr>
            <a:r>
              <a:rPr lang="el-GR" altLang="el-GR" sz="2000" smtClean="0"/>
              <a:t>Κατασκευή πρώτου εμπορικού ολοκληρωμένου κυκλώματος</a:t>
            </a:r>
            <a:r>
              <a:rPr lang="en-US" altLang="el-GR" sz="2000" smtClean="0"/>
              <a:t> </a:t>
            </a:r>
            <a:r>
              <a:rPr lang="el-GR" altLang="el-GR" sz="2000" smtClean="0"/>
              <a:t>(</a:t>
            </a:r>
            <a:r>
              <a:rPr lang="en-US" altLang="el-GR" sz="2000" smtClean="0"/>
              <a:t>Texas Instr. </a:t>
            </a:r>
            <a:r>
              <a:rPr lang="el-GR" altLang="el-GR" sz="2000" smtClean="0"/>
              <a:t>1960)</a:t>
            </a:r>
          </a:p>
          <a:p>
            <a:pPr eaLnBrk="1" hangingPunct="1">
              <a:lnSpc>
                <a:spcPct val="110000"/>
              </a:lnSpc>
            </a:pPr>
            <a:r>
              <a:rPr lang="el-GR" altLang="el-GR" sz="2000" smtClean="0"/>
              <a:t>Ψηφιακά λογικά κυκλώματα </a:t>
            </a:r>
          </a:p>
          <a:p>
            <a:pPr eaLnBrk="1" hangingPunct="1">
              <a:lnSpc>
                <a:spcPct val="110000"/>
              </a:lnSpc>
            </a:pPr>
            <a:r>
              <a:rPr lang="el-GR" altLang="el-GR" sz="2000" smtClean="0"/>
              <a:t>Κυκλώματα της οικογένειας </a:t>
            </a:r>
            <a:r>
              <a:rPr lang="en-US" altLang="el-GR" sz="2000" smtClean="0"/>
              <a:t>TLL (transistor-transistor logic)</a:t>
            </a:r>
          </a:p>
          <a:p>
            <a:pPr eaLnBrk="1" hangingPunct="1">
              <a:lnSpc>
                <a:spcPct val="110000"/>
              </a:lnSpc>
            </a:pPr>
            <a:r>
              <a:rPr lang="el-GR" altLang="el-GR" sz="2000" smtClean="0"/>
              <a:t>Τελεστικός Ενισχυτής </a:t>
            </a:r>
          </a:p>
          <a:p>
            <a:pPr eaLnBrk="1" hangingPunct="1">
              <a:lnSpc>
                <a:spcPct val="110000"/>
              </a:lnSpc>
            </a:pPr>
            <a:r>
              <a:rPr lang="el-GR" altLang="el-GR" sz="2000" smtClean="0"/>
              <a:t>Ολοκληρωμένα κυκλώματα </a:t>
            </a:r>
            <a:r>
              <a:rPr lang="en-US" altLang="el-GR" sz="2000" smtClean="0"/>
              <a:t>MOS </a:t>
            </a:r>
            <a:r>
              <a:rPr lang="el-GR" altLang="el-GR" sz="2000" smtClean="0"/>
              <a:t> - Διακριτά </a:t>
            </a:r>
            <a:r>
              <a:rPr lang="en-US" altLang="el-GR" sz="2000" smtClean="0"/>
              <a:t>MOSFET</a:t>
            </a:r>
            <a:r>
              <a:rPr lang="el-GR" altLang="el-GR" sz="2000" smtClean="0"/>
              <a:t> – Διπολικά ολοκληρωμένα κυκλώματα.</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p:nvPr>
        </p:nvSpPr>
        <p:spPr/>
        <p:txBody>
          <a:bodyPr/>
          <a:lstStyle/>
          <a:p>
            <a:pPr eaLnBrk="1" hangingPunct="1"/>
            <a:r>
              <a:rPr lang="el-GR" altLang="el-GR" sz="3600" smtClean="0"/>
              <a:t>Σημείωμα Χρήσης Έργων Τρίτων (2 από 3)</a:t>
            </a:r>
          </a:p>
        </p:txBody>
      </p:sp>
      <p:sp>
        <p:nvSpPr>
          <p:cNvPr id="3" name="Θέση περιεχομένου 2"/>
          <p:cNvSpPr>
            <a:spLocks noGrp="1"/>
          </p:cNvSpPr>
          <p:nvPr>
            <p:ph idx="1"/>
          </p:nvPr>
        </p:nvSpPr>
        <p:spPr>
          <a:xfrm>
            <a:off x="463550" y="1557338"/>
            <a:ext cx="8229600" cy="4525962"/>
          </a:xfrm>
        </p:spPr>
        <p:txBody>
          <a:bodyPr rtlCol="0">
            <a:normAutofit fontScale="62500" lnSpcReduction="20000"/>
          </a:bodyPr>
          <a:lstStyle/>
          <a:p>
            <a:pPr eaLnBrk="1" fontAlgn="auto" hangingPunct="1">
              <a:spcAft>
                <a:spcPts val="0"/>
              </a:spcAft>
              <a:defRPr/>
            </a:pPr>
            <a:r>
              <a:rPr lang="el-GR" dirty="0" smtClean="0"/>
              <a:t>Εικόνα 5:</a:t>
            </a:r>
            <a:r>
              <a:rPr lang="el-GR" altLang="el-GR" dirty="0" smtClean="0"/>
              <a:t> </a:t>
            </a:r>
            <a:r>
              <a:rPr lang="en-US" altLang="el-GR" dirty="0" smtClean="0"/>
              <a:t>Retrieved from slideshow: </a:t>
            </a:r>
            <a:r>
              <a:rPr lang="en-US" b="1" dirty="0"/>
              <a:t>Trends and Challenges in VLSI Technology </a:t>
            </a:r>
            <a:r>
              <a:rPr lang="en-US" b="1" dirty="0" smtClean="0"/>
              <a:t>Scaling</a:t>
            </a:r>
            <a:r>
              <a:rPr lang="en-US" altLang="el-GR" b="1" dirty="0" smtClean="0"/>
              <a:t> by </a:t>
            </a:r>
            <a:r>
              <a:rPr lang="en-US" altLang="el-GR" dirty="0" smtClean="0"/>
              <a:t>G. </a:t>
            </a:r>
            <a:r>
              <a:rPr lang="en-US" altLang="el-GR" dirty="0" err="1" smtClean="0"/>
              <a:t>Baccarani</a:t>
            </a:r>
            <a:r>
              <a:rPr lang="en-US" altLang="el-GR" dirty="0" smtClean="0"/>
              <a:t>, University of </a:t>
            </a:r>
            <a:r>
              <a:rPr lang="en-US" altLang="el-GR" dirty="0" err="1" smtClean="0"/>
              <a:t>Bolognia</a:t>
            </a:r>
            <a:r>
              <a:rPr lang="en-US" altLang="el-GR" dirty="0" smtClean="0"/>
              <a:t>(slide </a:t>
            </a:r>
            <a:r>
              <a:rPr lang="el-GR" altLang="el-GR" dirty="0" smtClean="0"/>
              <a:t>10</a:t>
            </a:r>
            <a:r>
              <a:rPr lang="en-US" altLang="el-GR" dirty="0" smtClean="0"/>
              <a:t>) at</a:t>
            </a:r>
            <a:r>
              <a:rPr lang="en-US" altLang="el-GR" dirty="0"/>
              <a:t>: </a:t>
            </a:r>
            <a:r>
              <a:rPr lang="en-US" altLang="el-GR" dirty="0">
                <a:hlinkClick r:id="rId2"/>
              </a:rPr>
              <a:t>http://www.slideshare.net/nanonsrc/baccarani-060629</a:t>
            </a:r>
            <a:endParaRPr lang="en-US" dirty="0" smtClean="0"/>
          </a:p>
          <a:p>
            <a:pPr eaLnBrk="1" fontAlgn="auto" hangingPunct="1">
              <a:spcAft>
                <a:spcPts val="0"/>
              </a:spcAft>
              <a:defRPr/>
            </a:pPr>
            <a:r>
              <a:rPr lang="el-GR" dirty="0" smtClean="0"/>
              <a:t>Εικόνα </a:t>
            </a:r>
            <a:r>
              <a:rPr lang="el-GR" dirty="0"/>
              <a:t>6:Του/της </a:t>
            </a:r>
            <a:r>
              <a:rPr lang="el-GR" dirty="0" err="1"/>
              <a:t>Pauli</a:t>
            </a:r>
            <a:r>
              <a:rPr lang="el-GR" dirty="0"/>
              <a:t> </a:t>
            </a:r>
            <a:r>
              <a:rPr lang="el-GR" dirty="0" err="1"/>
              <a:t>Rautakorpi</a:t>
            </a:r>
            <a:r>
              <a:rPr lang="el-GR" dirty="0"/>
              <a:t> (Έργο αυτού που το ανεβάζει) [</a:t>
            </a:r>
            <a:r>
              <a:rPr lang="el-GR" b="1" dirty="0"/>
              <a:t>CC BY 3.0 </a:t>
            </a:r>
            <a:r>
              <a:rPr lang="el-GR" dirty="0"/>
              <a:t>(http://creativecommons.org/licenses/by/3.0)], μέσω των </a:t>
            </a:r>
            <a:r>
              <a:rPr lang="el-GR" dirty="0" err="1"/>
              <a:t>Wikimedia</a:t>
            </a:r>
            <a:r>
              <a:rPr lang="el-GR" dirty="0"/>
              <a:t> </a:t>
            </a:r>
            <a:r>
              <a:rPr lang="el-GR" dirty="0" err="1"/>
              <a:t>Commons</a:t>
            </a:r>
            <a:r>
              <a:rPr lang="el-GR" dirty="0"/>
              <a:t> </a:t>
            </a:r>
            <a:r>
              <a:rPr lang="en-US" dirty="0">
                <a:hlinkClick r:id="rId3"/>
              </a:rPr>
              <a:t>https://upload.wikimedia.org/wikipedia/commons/0/06/Intel_Pentium_OverDrive_die.JPG</a:t>
            </a:r>
            <a:endParaRPr lang="en-US" dirty="0"/>
          </a:p>
          <a:p>
            <a:pPr eaLnBrk="1" fontAlgn="auto" hangingPunct="1">
              <a:spcAft>
                <a:spcPts val="0"/>
              </a:spcAft>
              <a:defRPr/>
            </a:pPr>
            <a:r>
              <a:rPr lang="el-GR" dirty="0"/>
              <a:t>Εικόνα 7:</a:t>
            </a:r>
            <a:r>
              <a:rPr lang="en-US" dirty="0"/>
              <a:t>Advanced Micro Devices, Inc. (AMD) [Attribution], via Wikimedia Commons</a:t>
            </a:r>
            <a:r>
              <a:rPr lang="el-GR" dirty="0"/>
              <a:t> </a:t>
            </a:r>
            <a:r>
              <a:rPr lang="en-US" dirty="0">
                <a:solidFill>
                  <a:srgbClr val="FF0000"/>
                </a:solidFill>
                <a:hlinkClick r:id="rId4"/>
              </a:rPr>
              <a:t>https://</a:t>
            </a:r>
            <a:r>
              <a:rPr lang="en-US" dirty="0" smtClean="0">
                <a:solidFill>
                  <a:srgbClr val="FF0000"/>
                </a:solidFill>
                <a:hlinkClick r:id="rId4"/>
              </a:rPr>
              <a:t>upload.wikimedia.org/wikipedia/commons/e/e3/AMD_Phenom_die.png</a:t>
            </a:r>
            <a:endParaRPr lang="el-GR" dirty="0" smtClean="0">
              <a:solidFill>
                <a:srgbClr val="FF0000"/>
              </a:solidFill>
            </a:endParaRPr>
          </a:p>
          <a:p>
            <a:pPr eaLnBrk="1" fontAlgn="auto" hangingPunct="1">
              <a:spcAft>
                <a:spcPts val="0"/>
              </a:spcAft>
              <a:defRPr/>
            </a:pPr>
            <a:r>
              <a:rPr lang="el-GR" dirty="0" smtClean="0"/>
              <a:t>Εικόνα 8: </a:t>
            </a:r>
            <a:r>
              <a:rPr lang="en-US" dirty="0"/>
              <a:t>By </a:t>
            </a:r>
            <a:r>
              <a:rPr lang="en-US" dirty="0" err="1"/>
              <a:t>Inductiveload</a:t>
            </a:r>
            <a:r>
              <a:rPr lang="en-US" dirty="0"/>
              <a:t> (Own work) [</a:t>
            </a:r>
            <a:r>
              <a:rPr lang="en-US" b="1" dirty="0"/>
              <a:t>Public domain</a:t>
            </a:r>
            <a:r>
              <a:rPr lang="en-US" dirty="0"/>
              <a:t>], via Wikimedia </a:t>
            </a:r>
            <a:r>
              <a:rPr lang="en-US" dirty="0" smtClean="0"/>
              <a:t>Commons</a:t>
            </a:r>
            <a:r>
              <a:rPr lang="el-GR" dirty="0" smtClean="0"/>
              <a:t> </a:t>
            </a:r>
            <a:r>
              <a:rPr lang="en-US" dirty="0" smtClean="0"/>
              <a:t>From</a:t>
            </a:r>
            <a:r>
              <a:rPr lang="en-US" dirty="0"/>
              <a:t>: </a:t>
            </a:r>
            <a:r>
              <a:rPr lang="en-US" dirty="0">
                <a:solidFill>
                  <a:srgbClr val="FF0000"/>
                </a:solidFill>
                <a:hlinkClick r:id="rId5"/>
              </a:rPr>
              <a:t>https://upload.wikimedia.org/wikipedia/commons/e/e2/Silicon_wafer.jpg</a:t>
            </a:r>
            <a:endParaRPr lang="el-GR" dirty="0" smtClean="0">
              <a:solidFill>
                <a:srgbClr val="FF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1"/>
          <p:cNvSpPr>
            <a:spLocks noGrp="1"/>
          </p:cNvSpPr>
          <p:nvPr>
            <p:ph type="title"/>
          </p:nvPr>
        </p:nvSpPr>
        <p:spPr/>
        <p:txBody>
          <a:bodyPr/>
          <a:lstStyle/>
          <a:p>
            <a:pPr eaLnBrk="1" hangingPunct="1"/>
            <a:r>
              <a:rPr lang="el-GR" altLang="el-GR" sz="3600" smtClean="0"/>
              <a:t>Σημείωμα Χρήσης Έργων Τρίτων (3 από 3)</a:t>
            </a:r>
          </a:p>
        </p:txBody>
      </p:sp>
      <p:sp>
        <p:nvSpPr>
          <p:cNvPr id="70659" name="Θέση περιεχομένου 2"/>
          <p:cNvSpPr>
            <a:spLocks noGrp="1"/>
          </p:cNvSpPr>
          <p:nvPr>
            <p:ph idx="1"/>
          </p:nvPr>
        </p:nvSpPr>
        <p:spPr>
          <a:xfrm>
            <a:off x="457200" y="1417638"/>
            <a:ext cx="8229600" cy="5440362"/>
          </a:xfrm>
        </p:spPr>
        <p:txBody>
          <a:bodyPr/>
          <a:lstStyle/>
          <a:p>
            <a:pPr eaLnBrk="1" hangingPunct="1">
              <a:defRPr/>
            </a:pPr>
            <a:r>
              <a:rPr lang="el-GR" altLang="el-GR" sz="1800" dirty="0" smtClean="0"/>
              <a:t>Εικόνα 9: </a:t>
            </a:r>
            <a:r>
              <a:rPr lang="en-US" altLang="el-GR" sz="1800" dirty="0" smtClean="0"/>
              <a:t>See page for author [</a:t>
            </a:r>
            <a:r>
              <a:rPr lang="en-US" altLang="el-GR" sz="1800" b="1" dirty="0" smtClean="0"/>
              <a:t>GFDL</a:t>
            </a:r>
            <a:r>
              <a:rPr lang="en-US" altLang="el-GR" sz="1800" dirty="0" smtClean="0"/>
              <a:t> (http://www.gnu.org/copyleft/fdl.html) or</a:t>
            </a:r>
            <a:r>
              <a:rPr lang="en-US" altLang="el-GR" sz="1800" b="1" dirty="0" smtClean="0"/>
              <a:t> CC-BY-SA-3.0 </a:t>
            </a:r>
            <a:r>
              <a:rPr lang="en-US" altLang="el-GR" sz="1800" dirty="0" smtClean="0"/>
              <a:t>(http://creativecommons.org/licenses/by-sa/3.0/)], via Wikimedia Commons.</a:t>
            </a:r>
            <a:r>
              <a:rPr lang="el-GR" altLang="el-GR" sz="1800" dirty="0" smtClean="0"/>
              <a:t> </a:t>
            </a:r>
            <a:r>
              <a:rPr lang="en-US" altLang="el-GR" sz="1800" dirty="0" smtClean="0"/>
              <a:t>From: </a:t>
            </a:r>
            <a:r>
              <a:rPr lang="en-US" altLang="el-GR" sz="1800" dirty="0" smtClean="0">
                <a:hlinkClick r:id="rId2"/>
              </a:rPr>
              <a:t>https://upload.wikimedia.org/wikipedia/commons/d/d7/Wafer_2_Zoll_bis_8_Zoll_2.jpg</a:t>
            </a:r>
            <a:endParaRPr lang="en-US" altLang="el-GR" sz="1800" dirty="0" smtClean="0"/>
          </a:p>
          <a:p>
            <a:pPr eaLnBrk="1" hangingPunct="1">
              <a:defRPr/>
            </a:pPr>
            <a:r>
              <a:rPr lang="el-GR" altLang="el-GR" sz="1800" dirty="0" smtClean="0"/>
              <a:t>Εικόνα </a:t>
            </a:r>
            <a:r>
              <a:rPr lang="en-US" altLang="el-GR" sz="1800" dirty="0" smtClean="0"/>
              <a:t>10</a:t>
            </a:r>
            <a:r>
              <a:rPr lang="el-GR" altLang="el-GR" sz="1800" dirty="0" smtClean="0"/>
              <a:t>: </a:t>
            </a:r>
            <a:r>
              <a:rPr lang="en-US" altLang="el-GR" sz="1800" dirty="0" smtClean="0"/>
              <a:t>By </a:t>
            </a:r>
            <a:r>
              <a:rPr lang="en-US" altLang="el-GR" sz="1800" dirty="0" err="1" smtClean="0"/>
              <a:t>Wafer_die's_yield_model</a:t>
            </a:r>
            <a:r>
              <a:rPr lang="en-US" altLang="el-GR" sz="1800" dirty="0" smtClean="0"/>
              <a:t>_(10-20-40mm).PNG: Shigeru23 derivative work: </a:t>
            </a:r>
            <a:r>
              <a:rPr lang="en-US" altLang="el-GR" sz="1800" dirty="0" err="1" smtClean="0"/>
              <a:t>Cepheiden</a:t>
            </a:r>
            <a:r>
              <a:rPr lang="en-US" altLang="el-GR" sz="1800" dirty="0" smtClean="0"/>
              <a:t> (</a:t>
            </a:r>
            <a:r>
              <a:rPr lang="en-US" altLang="el-GR" sz="1800" dirty="0" err="1" smtClean="0"/>
              <a:t>Wafer_die's_yield_model</a:t>
            </a:r>
            <a:r>
              <a:rPr lang="en-US" altLang="el-GR" sz="1800" dirty="0" smtClean="0"/>
              <a:t>_(10-20-40mm).PNG) [</a:t>
            </a:r>
            <a:r>
              <a:rPr lang="en-US" altLang="el-GR" sz="1800" b="1" dirty="0" smtClean="0"/>
              <a:t>CC BY-SA 3.0 </a:t>
            </a:r>
            <a:r>
              <a:rPr lang="en-US" altLang="el-GR" sz="1800" dirty="0" smtClean="0"/>
              <a:t>(http://creativecommons.org/licenses/by-sa/3.0) or GFDL (http://www.gnu.org/copyleft/fdl.html)], via Wikimedia Commons.</a:t>
            </a:r>
            <a:r>
              <a:rPr lang="el-GR" altLang="el-GR" sz="1800" dirty="0" smtClean="0"/>
              <a:t> </a:t>
            </a:r>
            <a:r>
              <a:rPr lang="en-US" altLang="el-GR" sz="1800" dirty="0" smtClean="0"/>
              <a:t>From: </a:t>
            </a:r>
            <a:r>
              <a:rPr lang="en-US" altLang="el-GR" sz="1800" dirty="0" smtClean="0">
                <a:hlinkClick r:id="rId3"/>
              </a:rPr>
              <a:t>https://upload.wikimedia.org/wikipedia/commons/0/03/Wafer_die%27s_yield_model_%2810-20-40mm%29_-_Version_2_-_EN.png</a:t>
            </a:r>
            <a:endParaRPr lang="en-US" altLang="el-GR" sz="1800" dirty="0" smtClean="0"/>
          </a:p>
          <a:p>
            <a:pPr eaLnBrk="1" hangingPunct="1">
              <a:defRPr/>
            </a:pPr>
            <a:r>
              <a:rPr lang="el-GR" altLang="el-GR" sz="1800" dirty="0" smtClean="0"/>
              <a:t>Εικόνα 11: </a:t>
            </a:r>
            <a:r>
              <a:rPr lang="en-US" altLang="el-GR" sz="1800" dirty="0"/>
              <a:t>Retrieved from slideshow: </a:t>
            </a:r>
            <a:r>
              <a:rPr lang="en-US" altLang="el-GR" sz="1800" b="1" dirty="0"/>
              <a:t>Low power </a:t>
            </a:r>
            <a:r>
              <a:rPr lang="en-US" altLang="el-GR" sz="1800" b="1" dirty="0" err="1"/>
              <a:t>vlsi</a:t>
            </a:r>
            <a:r>
              <a:rPr lang="en-US" altLang="el-GR" sz="1800" b="1" dirty="0"/>
              <a:t> design </a:t>
            </a:r>
            <a:r>
              <a:rPr lang="en-US" altLang="el-GR" sz="1800" b="1" dirty="0" err="1"/>
              <a:t>ppt</a:t>
            </a:r>
            <a:r>
              <a:rPr lang="en-US" altLang="el-GR" sz="1800" b="1" dirty="0"/>
              <a:t> </a:t>
            </a:r>
            <a:r>
              <a:rPr lang="en-US" altLang="el-GR" sz="1800" dirty="0"/>
              <a:t>by </a:t>
            </a:r>
            <a:r>
              <a:rPr lang="en-US" altLang="el-GR" sz="1800" dirty="0" err="1"/>
              <a:t>Dr</a:t>
            </a:r>
            <a:r>
              <a:rPr lang="en-US" altLang="el-GR" sz="1800" dirty="0"/>
              <a:t> </a:t>
            </a:r>
            <a:r>
              <a:rPr lang="en-US" altLang="el-GR" sz="1800" dirty="0" err="1"/>
              <a:t>R.Nakkeeran</a:t>
            </a:r>
            <a:r>
              <a:rPr lang="en-US" altLang="el-GR" sz="1800" dirty="0"/>
              <a:t> (slide 6) at: </a:t>
            </a:r>
            <a:r>
              <a:rPr lang="en-US" altLang="el-GR" sz="1800" dirty="0">
                <a:hlinkClick r:id="rId4"/>
              </a:rPr>
              <a:t>https://</a:t>
            </a:r>
            <a:r>
              <a:rPr lang="en-US" altLang="el-GR" sz="1800" dirty="0" smtClean="0">
                <a:hlinkClick r:id="rId4"/>
              </a:rPr>
              <a:t>image.slidesharecdn.com/lowpowervlsidesignbook-140426055029-phpapp02/95/low-power-vlsi-design-ppt-6-638.jpg?cb=1398509474</a:t>
            </a:r>
            <a:endParaRPr lang="en-US" altLang="el-GR" sz="1800" dirty="0" smtClean="0"/>
          </a:p>
          <a:p>
            <a:pPr marL="0" indent="0" eaLnBrk="1" hangingPunct="1">
              <a:buFont typeface="Arial" panose="020B0604020202020204" pitchFamily="34" charset="0"/>
              <a:buNone/>
              <a:defRPr/>
            </a:pPr>
            <a:endParaRPr lang="el-GR" altLang="el-GR" sz="2000"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3050"/>
            <a:ext cx="8229600" cy="1144588"/>
          </a:xfrm>
        </p:spPr>
        <p:txBody>
          <a:bodyPr/>
          <a:lstStyle/>
          <a:p>
            <a:pPr eaLnBrk="1" hangingPunct="1"/>
            <a:r>
              <a:rPr altLang="el-GR" smtClean="0"/>
              <a:t>Ο πρώτος Υπολογιστής</a:t>
            </a:r>
          </a:p>
        </p:txBody>
      </p:sp>
      <p:sp>
        <p:nvSpPr>
          <p:cNvPr id="23555" name="Θέση κειμένου 1"/>
          <p:cNvSpPr>
            <a:spLocks noGrp="1"/>
          </p:cNvSpPr>
          <p:nvPr>
            <p:ph type="body" sz="half" idx="2"/>
            <p:custDataLst>
              <p:tags r:id="rId1"/>
            </p:custDataLst>
          </p:nvPr>
        </p:nvSpPr>
        <p:spPr>
          <a:xfrm>
            <a:off x="457200" y="1557338"/>
            <a:ext cx="3008313" cy="4608512"/>
          </a:xfrm>
        </p:spPr>
        <p:txBody>
          <a:bodyPr/>
          <a:lstStyle/>
          <a:p>
            <a:pPr eaLnBrk="1" hangingPunct="1"/>
            <a:r>
              <a:rPr lang="en-US" altLang="el-GR" sz="2800" b="1" smtClean="0"/>
              <a:t>The Babbage Difference Engine </a:t>
            </a:r>
            <a:r>
              <a:rPr lang="en-US" altLang="el-GR" sz="2800" smtClean="0"/>
              <a:t>(1832)</a:t>
            </a:r>
          </a:p>
          <a:p>
            <a:pPr eaLnBrk="1" hangingPunct="1"/>
            <a:r>
              <a:rPr lang="en-US" altLang="el-GR" sz="2800" smtClean="0"/>
              <a:t>25.000 parts</a:t>
            </a:r>
          </a:p>
          <a:p>
            <a:pPr eaLnBrk="1" hangingPunct="1"/>
            <a:r>
              <a:rPr lang="en-US" altLang="el-GR" sz="2800" smtClean="0"/>
              <a:t>Cost: </a:t>
            </a:r>
            <a:r>
              <a:rPr lang="el-GR" altLang="el-GR" sz="2800" smtClean="0"/>
              <a:t>£</a:t>
            </a:r>
            <a:r>
              <a:rPr lang="en-US" altLang="el-GR" sz="2800" smtClean="0"/>
              <a:t> 17,470</a:t>
            </a:r>
            <a:endParaRPr lang="el-GR" altLang="el-GR" sz="2800" smtClean="0"/>
          </a:p>
        </p:txBody>
      </p:sp>
      <p:pic>
        <p:nvPicPr>
          <p:cNvPr id="2" name="Picture 3" descr="Φωτογραφία του πρώτου υπολογιστή Babbage Difference Engine" title="Εικόνα 1"/>
          <p:cNvPicPr>
            <a:picLocks noGrp="1" noChangeAspect="1" noChangeArrowheads="1"/>
          </p:cNvPicPr>
          <p:nvPr>
            <p:ph idx="1"/>
          </p:nvPr>
        </p:nvPicPr>
        <p:blipFill>
          <a:blip r:embed="rId3"/>
          <a:srcRect/>
          <a:stretch>
            <a:fillRect/>
          </a:stretch>
        </p:blipFill>
        <p:spPr>
          <a:xfrm>
            <a:off x="4314825" y="1557338"/>
            <a:ext cx="3632200" cy="460851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custDataLst>
              <p:tags r:id="rId1"/>
            </p:custDataLst>
          </p:nvPr>
        </p:nvSpPr>
        <p:spPr>
          <a:noFill/>
        </p:spPr>
        <p:txBody>
          <a:bodyPr/>
          <a:lstStyle/>
          <a:p>
            <a:pPr eaLnBrk="1" hangingPunct="1"/>
            <a:r>
              <a:rPr lang="en-US" altLang="el-GR" sz="3200" smtClean="0"/>
              <a:t>ENIAC – </a:t>
            </a:r>
            <a:r>
              <a:rPr lang="el-GR" altLang="el-GR" sz="3200" smtClean="0"/>
              <a:t>Ο πρώτος Ηλεκτρονικός Υπολογιστής</a:t>
            </a:r>
            <a:r>
              <a:rPr lang="en-US" altLang="el-GR" sz="3200" smtClean="0"/>
              <a:t> (1946)</a:t>
            </a:r>
          </a:p>
        </p:txBody>
      </p:sp>
      <p:pic>
        <p:nvPicPr>
          <p:cNvPr id="20483" name="Picture 4" descr="Φωτογραφία απο το δωμάτειο που φιλοξενούσε ENIAC, τον πρώτο Ηλεκτρονικό Υπολογιστή." title="Εικόνα 2"/>
          <p:cNvPicPr>
            <a:picLocks noGrp="1" noChangeAspect="1" noChangeArrowheads="1"/>
          </p:cNvPicPr>
          <p:nvPr>
            <p:ph idx="1"/>
          </p:nvPr>
        </p:nvPicPr>
        <p:blipFill>
          <a:blip r:embed="rId3"/>
          <a:srcRect/>
          <a:stretch>
            <a:fillRect/>
          </a:stretch>
        </p:blipFill>
        <p:spPr>
          <a:xfrm>
            <a:off x="1436688" y="2097088"/>
            <a:ext cx="5254625" cy="41148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3050"/>
            <a:ext cx="8229600" cy="1144588"/>
          </a:xfrm>
        </p:spPr>
        <p:txBody>
          <a:bodyPr/>
          <a:lstStyle/>
          <a:p>
            <a:pPr eaLnBrk="1" hangingPunct="1"/>
            <a:r>
              <a:rPr altLang="el-GR" smtClean="0"/>
              <a:t>Το πρώτο τρανζίστορ </a:t>
            </a:r>
          </a:p>
        </p:txBody>
      </p:sp>
      <p:sp>
        <p:nvSpPr>
          <p:cNvPr id="25603" name="Θέση κειμένου 1"/>
          <p:cNvSpPr>
            <a:spLocks noGrp="1"/>
          </p:cNvSpPr>
          <p:nvPr>
            <p:ph type="body" sz="half" idx="2"/>
            <p:custDataLst>
              <p:tags r:id="rId1"/>
            </p:custDataLst>
          </p:nvPr>
        </p:nvSpPr>
        <p:spPr>
          <a:xfrm>
            <a:off x="457200" y="1557338"/>
            <a:ext cx="3008313" cy="4608512"/>
          </a:xfrm>
        </p:spPr>
        <p:txBody>
          <a:bodyPr/>
          <a:lstStyle/>
          <a:p>
            <a:pPr eaLnBrk="1" hangingPunct="1"/>
            <a:r>
              <a:rPr lang="en-US" altLang="el-GR" sz="3200" smtClean="0"/>
              <a:t>Bell Labs, 1948</a:t>
            </a:r>
          </a:p>
          <a:p>
            <a:pPr eaLnBrk="1" hangingPunct="1"/>
            <a:endParaRPr lang="el-GR" altLang="el-GR" sz="3200" smtClean="0"/>
          </a:p>
        </p:txBody>
      </p:sp>
      <p:pic>
        <p:nvPicPr>
          <p:cNvPr id="2" name="Picture 4" descr="Φωτογραφία του πρώτου τρανζίστορ" title="Εικόνα 3"/>
          <p:cNvPicPr>
            <a:picLocks noGrp="1" noChangeAspect="1" noChangeArrowheads="1"/>
          </p:cNvPicPr>
          <p:nvPr>
            <p:ph idx="1"/>
          </p:nvPr>
        </p:nvPicPr>
        <p:blipFill>
          <a:blip r:embed="rId3"/>
          <a:srcRect/>
          <a:stretch>
            <a:fillRect/>
          </a:stretch>
        </p:blipFill>
        <p:spPr>
          <a:xfrm>
            <a:off x="4751388" y="1971675"/>
            <a:ext cx="3509962" cy="3509963"/>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Εικόνα του πρώτου ολοκληρωμένου κυκλώματος" title="Εικόνα 4"/>
          <p:cNvPicPr>
            <a:picLocks noGrp="1" noChangeAspect="1" noChangeArrowheads="1"/>
          </p:cNvPicPr>
          <p:nvPr>
            <p:ph idx="1"/>
          </p:nvPr>
        </p:nvPicPr>
        <p:blipFill>
          <a:blip r:embed="rId3"/>
          <a:srcRect/>
          <a:stretch>
            <a:fillRect/>
          </a:stretch>
        </p:blipFill>
        <p:spPr>
          <a:xfrm>
            <a:off x="4751388" y="1709738"/>
            <a:ext cx="3448050" cy="3438525"/>
          </a:xfrm>
        </p:spPr>
      </p:pic>
      <p:sp>
        <p:nvSpPr>
          <p:cNvPr id="26627" name="Θέση κειμένου 1"/>
          <p:cNvSpPr>
            <a:spLocks noGrp="1"/>
          </p:cNvSpPr>
          <p:nvPr>
            <p:ph type="body" sz="half" idx="2"/>
            <p:custDataLst>
              <p:tags r:id="rId1"/>
            </p:custDataLst>
          </p:nvPr>
        </p:nvSpPr>
        <p:spPr>
          <a:xfrm>
            <a:off x="457200" y="1557338"/>
            <a:ext cx="3008313" cy="4608512"/>
          </a:xfrm>
        </p:spPr>
        <p:txBody>
          <a:bodyPr/>
          <a:lstStyle/>
          <a:p>
            <a:pPr eaLnBrk="1" hangingPunct="1"/>
            <a:r>
              <a:rPr lang="en-US" altLang="el-GR" sz="2800" smtClean="0"/>
              <a:t>Bipolar logic</a:t>
            </a:r>
          </a:p>
          <a:p>
            <a:pPr eaLnBrk="1" hangingPunct="1"/>
            <a:r>
              <a:rPr lang="en-US" altLang="el-GR" sz="2800" smtClean="0"/>
              <a:t>1960’s</a:t>
            </a:r>
          </a:p>
          <a:p>
            <a:pPr eaLnBrk="1" hangingPunct="1"/>
            <a:r>
              <a:rPr lang="en-US" altLang="el-GR" sz="2800" smtClean="0"/>
              <a:t>ECL 3-input Gate</a:t>
            </a:r>
          </a:p>
          <a:p>
            <a:pPr eaLnBrk="1" hangingPunct="1"/>
            <a:r>
              <a:rPr lang="en-US" altLang="el-GR" sz="2800" smtClean="0"/>
              <a:t>Motorola 1966</a:t>
            </a:r>
          </a:p>
          <a:p>
            <a:pPr eaLnBrk="1" hangingPunct="1"/>
            <a:endParaRPr lang="el-GR" altLang="el-GR" sz="2800" smtClean="0"/>
          </a:p>
        </p:txBody>
      </p:sp>
      <p:sp>
        <p:nvSpPr>
          <p:cNvPr id="26628" name="Rectangle 2"/>
          <p:cNvSpPr>
            <a:spLocks noGrp="1" noChangeArrowheads="1"/>
          </p:cNvSpPr>
          <p:nvPr>
            <p:ph type="title"/>
          </p:nvPr>
        </p:nvSpPr>
        <p:spPr>
          <a:xfrm>
            <a:off x="457200" y="273050"/>
            <a:ext cx="8229600" cy="1144588"/>
          </a:xfrm>
        </p:spPr>
        <p:txBody>
          <a:bodyPr/>
          <a:lstStyle/>
          <a:p>
            <a:pPr eaLnBrk="1" hangingPunct="1"/>
            <a:r>
              <a:rPr altLang="el-GR" sz="3600" smtClean="0"/>
              <a:t>Το πρώτο Ολοκληρωμένο Κύκλωμα</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custDataLst>
              <p:tags r:id="rId1"/>
            </p:custDataLst>
          </p:nvPr>
        </p:nvSpPr>
        <p:spPr>
          <a:xfrm>
            <a:off x="457200" y="273050"/>
            <a:ext cx="8229600" cy="1144588"/>
          </a:xfrm>
          <a:noFill/>
        </p:spPr>
        <p:txBody>
          <a:bodyPr/>
          <a:lstStyle/>
          <a:p>
            <a:pPr eaLnBrk="1" hangingPunct="1"/>
            <a:r>
              <a:rPr lang="en-US" altLang="el-GR" smtClean="0"/>
              <a:t> </a:t>
            </a:r>
            <a:r>
              <a:rPr lang="en-US" altLang="el-GR" sz="4000" smtClean="0"/>
              <a:t>Intel 4004 Micro-Processor</a:t>
            </a:r>
          </a:p>
        </p:txBody>
      </p:sp>
      <p:sp>
        <p:nvSpPr>
          <p:cNvPr id="27651" name="Θέση κειμένου 1"/>
          <p:cNvSpPr>
            <a:spLocks noGrp="1"/>
          </p:cNvSpPr>
          <p:nvPr>
            <p:ph type="body" sz="half" idx="2"/>
            <p:custDataLst>
              <p:tags r:id="rId2"/>
            </p:custDataLst>
          </p:nvPr>
        </p:nvSpPr>
        <p:spPr>
          <a:xfrm>
            <a:off x="457200" y="1557338"/>
            <a:ext cx="3008313" cy="4608512"/>
          </a:xfrm>
        </p:spPr>
        <p:txBody>
          <a:bodyPr/>
          <a:lstStyle/>
          <a:p>
            <a:pPr eaLnBrk="1" hangingPunct="1"/>
            <a:r>
              <a:rPr lang="en-US" altLang="el-GR" sz="2800" smtClean="0"/>
              <a:t>1971</a:t>
            </a:r>
          </a:p>
          <a:p>
            <a:pPr eaLnBrk="1" hangingPunct="1"/>
            <a:r>
              <a:rPr lang="en-US" altLang="el-GR" sz="2800" smtClean="0"/>
              <a:t>1000 transistors</a:t>
            </a:r>
          </a:p>
          <a:p>
            <a:pPr eaLnBrk="1" hangingPunct="1"/>
            <a:r>
              <a:rPr lang="en-US" altLang="el-GR" sz="2800" smtClean="0"/>
              <a:t>1 MHz operation</a:t>
            </a:r>
          </a:p>
        </p:txBody>
      </p:sp>
      <p:pic>
        <p:nvPicPr>
          <p:cNvPr id="2" name="Picture 4" descr="Φωτογραφία από το εσωτερικό του πρώτου μικροεπξεργαστή, intel 4004." title="Εικόνα 5"/>
          <p:cNvPicPr>
            <a:picLocks noGrp="1" noChangeAspect="1" noChangeArrowheads="1"/>
          </p:cNvPicPr>
          <p:nvPr>
            <p:ph idx="1"/>
          </p:nvPr>
        </p:nvPicPr>
        <p:blipFill>
          <a:blip r:embed="rId5"/>
          <a:srcRect/>
          <a:stretch>
            <a:fillRect/>
          </a:stretch>
        </p:blipFill>
        <p:spPr>
          <a:xfrm>
            <a:off x="4462463" y="1598613"/>
            <a:ext cx="3336925" cy="4525962"/>
          </a:xfr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6/2015 11:40:1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1746,27651,"/>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28676,52227,"/>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3795,22,20,"/>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9938,3993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1508,60506,40964,40965,40966,40967,40968,40969,40970,40971,40972,40973,40974,40975,40976,40977,40978,40979,40980,40981,40982,40983,40984,40985,40986,40987,40988,40989,40990,40991,40992,40993,40994,40995,40996,40997,40998,40999,41000,41001,41002,41003,41004,41005,41006,41007,41008,41009,41010,41011,41012,41013,41014,41015,41016,41017,41018,41019,41020,41021,41022,41023,41024,41025,41026,41027,41028,41029,41030,41031,41032,41033,41034,41035,41036,41037,41038,41039,41040,41041,41042,41043,41044,41045,60589,"/>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22531,42122,2,42128,42129,42130,"/>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45058,45059,45060,45061,"/>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47106,47107,"/>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8618911-CBC5-4DC9-9015-8A57641E66A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3244</TotalTime>
  <Words>1587</Words>
  <Application>Microsoft Office PowerPoint</Application>
  <PresentationFormat>Προβολή στην οθόνη (4:3)</PresentationFormat>
  <Paragraphs>304</Paragraphs>
  <Slides>41</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41</vt:i4>
      </vt:variant>
    </vt:vector>
  </HeadingPairs>
  <TitlesOfParts>
    <vt:vector size="48" baseType="lpstr">
      <vt:lpstr>ＭＳ Ｐゴシック</vt:lpstr>
      <vt:lpstr>Arial</vt:lpstr>
      <vt:lpstr>Calibri</vt:lpstr>
      <vt:lpstr>Tahoma</vt:lpstr>
      <vt:lpstr>Times New Roman</vt:lpstr>
      <vt:lpstr>Wingdings</vt:lpstr>
      <vt:lpstr>Θέμα2</vt:lpstr>
      <vt:lpstr>Σχεδίαση Ολοκληρωμένων Κυκλωμάτων</vt:lpstr>
      <vt:lpstr>Σχεδίαση Ολοκληρωμένων  Κυκλωμάτων</vt:lpstr>
      <vt:lpstr> Ορισμοί</vt:lpstr>
      <vt:lpstr> Ιστορική Αναδρομή </vt:lpstr>
      <vt:lpstr>Ο πρώτος Υπολογιστής</vt:lpstr>
      <vt:lpstr>ENIAC – Ο πρώτος Ηλεκτρονικός Υπολογιστής (1946)</vt:lpstr>
      <vt:lpstr>Το πρώτο τρανζίστορ </vt:lpstr>
      <vt:lpstr>Το πρώτο Ολοκληρωμένο Κύκλωμα</vt:lpstr>
      <vt:lpstr> Intel 4004 Micro-Processor</vt:lpstr>
      <vt:lpstr>Intel Pentium (IV) microprocessor</vt:lpstr>
      <vt:lpstr>Intel® Multi-Core Processor</vt:lpstr>
      <vt:lpstr>Κατάταξη των Ολοκληρωμένων Κυκλωμάτων</vt:lpstr>
      <vt:lpstr>Υπόστρωμα και ψηφίδα  </vt:lpstr>
      <vt:lpstr>Διαστάσεις και απόδοση παραγωγής (yield)</vt:lpstr>
      <vt:lpstr>Παράγοντες Αξιοποίησης Κυκλωμάτων </vt:lpstr>
      <vt:lpstr>Ο νόμος του Moore</vt:lpstr>
      <vt:lpstr>Moore’s Law</vt:lpstr>
      <vt:lpstr>Εξέλιξη της πολυπλοκότητας</vt:lpstr>
      <vt:lpstr>Αριθμός Τρανζίστορ</vt:lpstr>
      <vt:lpstr>Ο Νόμος του Moore στους Μικροεπεξεργαστές</vt:lpstr>
      <vt:lpstr>Frequency</vt:lpstr>
      <vt:lpstr>Επιλογή του Βαθμού Ολοκλήρωσης</vt:lpstr>
      <vt:lpstr> Σημερινή εικόνα της Μικροηλεκτρονικής</vt:lpstr>
      <vt:lpstr>Επίπεδα Σχεδίασης</vt:lpstr>
      <vt:lpstr> Σημερινή εικόνα της Μικροηλεκτρονικής </vt:lpstr>
      <vt:lpstr>Σημερινή εικόνα της Μικροηλεκτρονικής </vt:lpstr>
      <vt:lpstr> Κατάταξη των Ολοκληρωμένων Κυκλωμάτων</vt:lpstr>
      <vt:lpstr>Αντίσταση Φύλλου</vt:lpstr>
      <vt:lpstr> Ιδιαίτερα χαρακτηριστικά των Ολοκληρωμένων Κυκλωμάτων (1 από 2)</vt:lpstr>
      <vt:lpstr> Ιδιαίτερα χαρακτηριστικά των Ολοκληρωμένων Κυκλωμάτων (2 από 2)</vt:lpstr>
      <vt:lpstr>Ιδιαίτερα χαρακτηριστικά των  Υβριδικών Κυκλωμάτων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 από 3)</vt:lpstr>
      <vt:lpstr>Σημείωμα Χρήσης Έργων Τρίτων (2 από 3)</vt:lpstr>
      <vt:lpstr>Σημείωμα Χρήσης Έργων Τρίτων (3 από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79</cp:revision>
  <cp:lastPrinted>1601-01-01T00:00:00Z</cp:lastPrinted>
  <dcterms:created xsi:type="dcterms:W3CDTF">1601-01-01T00:00:00Z</dcterms:created>
  <dcterms:modified xsi:type="dcterms:W3CDTF">2015-03-06T09:41:22Z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