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sldIdLst>
    <p:sldId id="456" r:id="rId2"/>
    <p:sldId id="463" r:id="rId3"/>
    <p:sldId id="464" r:id="rId4"/>
    <p:sldId id="459" r:id="rId5"/>
    <p:sldId id="460" r:id="rId6"/>
    <p:sldId id="465" r:id="rId7"/>
    <p:sldId id="466" r:id="rId8"/>
    <p:sldId id="467" r:id="rId9"/>
    <p:sldId id="410" r:id="rId10"/>
    <p:sldId id="411" r:id="rId11"/>
    <p:sldId id="412" r:id="rId12"/>
    <p:sldId id="468" r:id="rId13"/>
    <p:sldId id="469" r:id="rId14"/>
    <p:sldId id="414" r:id="rId15"/>
    <p:sldId id="415" r:id="rId16"/>
    <p:sldId id="41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1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21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133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5A15CB-E518-42D0-B086-3B1AF5864A87}" type="datetimeFigureOut">
              <a:rPr lang="en-US" smtClean="0"/>
              <a:t>11/22/2015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DB2FB-1A1E-483C-8906-5BB705B55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658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DB2FB-1A1E-483C-8906-5BB705B5523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360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3006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3255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DB2FB-1A1E-483C-8906-5BB705B5523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414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DB2FB-1A1E-483C-8906-5BB705B5523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29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DB2FB-1A1E-483C-8906-5BB705B5523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162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DB2FB-1A1E-483C-8906-5BB705B5523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97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93025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22421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DB2FB-1A1E-483C-8906-5BB705B5523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4518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5576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1819"/>
            <a:ext cx="7772400" cy="1415846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9" y="3602037"/>
            <a:ext cx="6894871" cy="2710273"/>
          </a:xfrm>
        </p:spPr>
        <p:txBody>
          <a:bodyPr/>
          <a:lstStyle>
            <a:lvl1pPr marL="0" indent="0" algn="ctr">
              <a:buNone/>
              <a:defRPr lang="en-US" sz="2400" b="1" smtClean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l-GR" sz="2800" dirty="0" smtClean="0"/>
          </a:p>
        </p:txBody>
      </p:sp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5800" y="621594"/>
            <a:ext cx="4147938" cy="81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61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7. </a:t>
            </a:r>
            <a:r>
              <a:rPr lang="en-US" smtClean="0"/>
              <a:t>Bauplan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022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7. </a:t>
            </a:r>
            <a:r>
              <a:rPr lang="en-US" smtClean="0"/>
              <a:t>Bauplan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Θέση κειμένου 5"/>
          <p:cNvSpPr>
            <a:spLocks noGrp="1"/>
          </p:cNvSpPr>
          <p:nvPr>
            <p:ph type="body" sz="quarter" idx="12"/>
          </p:nvPr>
        </p:nvSpPr>
        <p:spPr>
          <a:xfrm>
            <a:off x="628650" y="1855788"/>
            <a:ext cx="7886700" cy="230505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8" name="Θέση εικόνας 7"/>
          <p:cNvSpPr>
            <a:spLocks noGrp="1"/>
          </p:cNvSpPr>
          <p:nvPr>
            <p:ph type="pic" sz="quarter" idx="13"/>
          </p:nvPr>
        </p:nvSpPr>
        <p:spPr>
          <a:xfrm>
            <a:off x="628650" y="4214813"/>
            <a:ext cx="7886700" cy="19478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4792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7. </a:t>
            </a:r>
            <a:r>
              <a:rPr lang="en-US" smtClean="0"/>
              <a:t>Bauplan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4624388" y="1853430"/>
            <a:ext cx="3890962" cy="206928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624388" y="4048124"/>
            <a:ext cx="3890962" cy="211455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28650" y="1854200"/>
            <a:ext cx="3890963" cy="4308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6686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7. </a:t>
            </a:r>
            <a:r>
              <a:rPr lang="en-US" smtClean="0"/>
              <a:t>Bauplan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4624388" y="1853430"/>
            <a:ext cx="3890962" cy="206928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624388" y="4048124"/>
            <a:ext cx="3890962" cy="211455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628650" y="1853430"/>
            <a:ext cx="3836988" cy="430924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4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</a:t>
            </a:r>
            <a:r>
              <a:rPr lang="en-US" smtClean="0"/>
              <a:t>Bauplan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30238" y="2160588"/>
            <a:ext cx="2949575" cy="37004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8333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</a:t>
            </a:r>
            <a:r>
              <a:rPr lang="en-US" smtClean="0"/>
              <a:t>Bauplan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93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7. </a:t>
            </a:r>
            <a:r>
              <a:rPr lang="en-US" smtClean="0"/>
              <a:t>Bauplan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2"/>
          </p:nvPr>
        </p:nvSpPr>
        <p:spPr>
          <a:xfrm>
            <a:off x="628650" y="1854200"/>
            <a:ext cx="7886700" cy="3860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476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7. </a:t>
            </a:r>
            <a:r>
              <a:rPr lang="en-US" smtClean="0"/>
              <a:t>Bauplan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6"/>
          </p:nvPr>
        </p:nvSpPr>
        <p:spPr>
          <a:xfrm>
            <a:off x="628650" y="1866900"/>
            <a:ext cx="3778250" cy="203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9"/>
          <p:cNvSpPr>
            <a:spLocks noGrp="1"/>
          </p:cNvSpPr>
          <p:nvPr>
            <p:ph sz="quarter" idx="17"/>
          </p:nvPr>
        </p:nvSpPr>
        <p:spPr>
          <a:xfrm>
            <a:off x="628650" y="4060595"/>
            <a:ext cx="3778250" cy="203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Content Placeholder 9"/>
          <p:cNvSpPr>
            <a:spLocks noGrp="1"/>
          </p:cNvSpPr>
          <p:nvPr>
            <p:ph sz="quarter" idx="18"/>
          </p:nvPr>
        </p:nvSpPr>
        <p:spPr>
          <a:xfrm>
            <a:off x="4724400" y="1848335"/>
            <a:ext cx="3778250" cy="203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9"/>
          <p:cNvSpPr>
            <a:spLocks noGrp="1"/>
          </p:cNvSpPr>
          <p:nvPr>
            <p:ph sz="quarter" idx="19"/>
          </p:nvPr>
        </p:nvSpPr>
        <p:spPr>
          <a:xfrm>
            <a:off x="4737100" y="4060595"/>
            <a:ext cx="3778250" cy="203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6030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7. </a:t>
            </a:r>
            <a:r>
              <a:rPr lang="en-US" smtClean="0"/>
              <a:t>Bauplan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8650" y="1866900"/>
            <a:ext cx="3778250" cy="20320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4737100" y="1854200"/>
            <a:ext cx="3778250" cy="20447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2682875" y="4075111"/>
            <a:ext cx="3778250" cy="2032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261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7. </a:t>
            </a:r>
            <a:r>
              <a:rPr lang="en-US" smtClean="0"/>
              <a:t>Bauplan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527050" y="2311400"/>
            <a:ext cx="2520950" cy="31877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3302000" y="2311400"/>
            <a:ext cx="2501900" cy="31877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6076950" y="2311400"/>
            <a:ext cx="2495550" cy="31877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252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</a:t>
            </a:r>
            <a:r>
              <a:rPr lang="en-US" smtClean="0"/>
              <a:t>Bauplan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919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</a:t>
            </a:r>
            <a:r>
              <a:rPr lang="en-US" smtClean="0"/>
              <a:t>Bauplan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61458">
            <a:off x="858904" y="3912368"/>
            <a:ext cx="864017" cy="571191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61458">
            <a:off x="858904" y="3912368"/>
            <a:ext cx="864017" cy="571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753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</a:t>
            </a:r>
            <a:r>
              <a:rPr lang="en-US" smtClean="0"/>
              <a:t>Bauplan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713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</a:t>
            </a:r>
            <a:r>
              <a:rPr lang="en-US" smtClean="0"/>
              <a:t>Bauplan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78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415" y="3386622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7. </a:t>
            </a:r>
            <a:r>
              <a:rPr lang="en-US" smtClean="0"/>
              <a:t>Bauplan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953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</a:t>
            </a:r>
            <a:r>
              <a:rPr lang="en-US" smtClean="0"/>
              <a:t>Bauplan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Θέση εικόνας 6"/>
          <p:cNvSpPr>
            <a:spLocks noGrp="1"/>
          </p:cNvSpPr>
          <p:nvPr>
            <p:ph type="pic" sz="quarter" idx="13"/>
          </p:nvPr>
        </p:nvSpPr>
        <p:spPr>
          <a:xfrm>
            <a:off x="628651" y="1794694"/>
            <a:ext cx="7886699" cy="3836937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l-GR" dirty="0"/>
          </a:p>
        </p:txBody>
      </p:sp>
      <p:sp>
        <p:nvSpPr>
          <p:cNvPr id="9" name="Θέση κειμένου 8"/>
          <p:cNvSpPr>
            <a:spLocks noGrp="1"/>
          </p:cNvSpPr>
          <p:nvPr>
            <p:ph type="body" sz="quarter" idx="14"/>
          </p:nvPr>
        </p:nvSpPr>
        <p:spPr>
          <a:xfrm>
            <a:off x="628650" y="5735636"/>
            <a:ext cx="7940675" cy="485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96607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7. </a:t>
            </a:r>
            <a:r>
              <a:rPr lang="en-US" smtClean="0"/>
              <a:t>Bauplan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Θέση SmartArt 5"/>
          <p:cNvSpPr>
            <a:spLocks noGrp="1"/>
          </p:cNvSpPr>
          <p:nvPr>
            <p:ph type="dgm" sz="quarter" idx="12"/>
          </p:nvPr>
        </p:nvSpPr>
        <p:spPr>
          <a:xfrm>
            <a:off x="628650" y="1858963"/>
            <a:ext cx="7886700" cy="4261618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5136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7. </a:t>
            </a:r>
            <a:r>
              <a:rPr lang="en-US" smtClean="0"/>
              <a:t>Bauplan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Θέση εικόνας 5"/>
          <p:cNvSpPr>
            <a:spLocks noGrp="1"/>
          </p:cNvSpPr>
          <p:nvPr>
            <p:ph type="pic" sz="quarter" idx="12"/>
          </p:nvPr>
        </p:nvSpPr>
        <p:spPr>
          <a:xfrm>
            <a:off x="628650" y="1843088"/>
            <a:ext cx="5300663" cy="4262437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8" name="Θέση κειμένου 7"/>
          <p:cNvSpPr>
            <a:spLocks noGrp="1"/>
          </p:cNvSpPr>
          <p:nvPr>
            <p:ph type="body" sz="quarter" idx="13"/>
          </p:nvPr>
        </p:nvSpPr>
        <p:spPr>
          <a:xfrm>
            <a:off x="6091238" y="1843088"/>
            <a:ext cx="2595562" cy="42338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0882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7. </a:t>
            </a:r>
            <a:r>
              <a:rPr lang="en-US" smtClean="0"/>
              <a:t>Bauplan</a:t>
            </a:r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12"/>
          </p:nvPr>
        </p:nvSpPr>
        <p:spPr>
          <a:xfrm>
            <a:off x="3790950" y="1828800"/>
            <a:ext cx="4724400" cy="43799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8" name="Θέση κειμένου 7"/>
          <p:cNvSpPr>
            <a:spLocks noGrp="1"/>
          </p:cNvSpPr>
          <p:nvPr>
            <p:ph type="body" sz="quarter" idx="13"/>
          </p:nvPr>
        </p:nvSpPr>
        <p:spPr>
          <a:xfrm>
            <a:off x="628650" y="1798638"/>
            <a:ext cx="3101975" cy="44100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1184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3889" y="6325416"/>
            <a:ext cx="6830668" cy="28091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Ενότητα 7. </a:t>
            </a:r>
            <a:r>
              <a:rPr lang="en-US" smtClean="0"/>
              <a:t>Bauplan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4557" y="6325416"/>
            <a:ext cx="550793" cy="28091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56277-EA16-4AF5-BFB5-E5ECBBB3949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 userDrawn="1"/>
        </p:nvPicPr>
        <p:blipFill rotWithShape="1">
          <a:blip r:embed="rId22"/>
          <a:srcRect l="1" r="85167"/>
          <a:stretch/>
        </p:blipFill>
        <p:spPr>
          <a:xfrm>
            <a:off x="628650" y="6164722"/>
            <a:ext cx="505239" cy="62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85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79" r:id="rId5"/>
    <p:sldLayoutId id="2147483666" r:id="rId6"/>
    <p:sldLayoutId id="2147483671" r:id="rId7"/>
    <p:sldLayoutId id="2147483672" r:id="rId8"/>
    <p:sldLayoutId id="2147483673" r:id="rId9"/>
    <p:sldLayoutId id="2147483674" r:id="rId10"/>
    <p:sldLayoutId id="2147483685" r:id="rId11"/>
    <p:sldLayoutId id="2147483681" r:id="rId12"/>
    <p:sldLayoutId id="2147483682" r:id="rId13"/>
    <p:sldLayoutId id="2147483680" r:id="rId14"/>
    <p:sldLayoutId id="2147483669" r:id="rId15"/>
    <p:sldLayoutId id="2147483675" r:id="rId16"/>
    <p:sldLayoutId id="2147483676" r:id="rId17"/>
    <p:sldLayoutId id="2147483678" r:id="rId18"/>
    <p:sldLayoutId id="2147483677" r:id="rId19"/>
    <p:sldLayoutId id="2147483683" r:id="rId20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6">
              <a:lumMod val="75000"/>
            </a:schemeClr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dirty="0"/>
              <a:t>Ζωική Ποικιλότητα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3602037"/>
            <a:ext cx="8001001" cy="2710273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chemeClr val="accent6">
                    <a:lumMod val="75000"/>
                  </a:schemeClr>
                </a:solidFill>
              </a:rPr>
              <a:t>Ενότητα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7. </a:t>
            </a:r>
            <a:r>
              <a:rPr lang="en-US" sz="2800" dirty="0" err="1">
                <a:solidFill>
                  <a:schemeClr val="accent6">
                    <a:lumMod val="75000"/>
                  </a:schemeClr>
                </a:solidFill>
              </a:rPr>
              <a:t>Bauplan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l-GR" sz="2800" dirty="0"/>
          </a:p>
          <a:p>
            <a:r>
              <a:rPr lang="el-GR" dirty="0" err="1" smtClean="0"/>
              <a:t>Ρόζα</a:t>
            </a:r>
            <a:r>
              <a:rPr lang="el-GR" dirty="0" smtClean="0"/>
              <a:t> Μαρία </a:t>
            </a:r>
            <a:r>
              <a:rPr lang="el-GR" dirty="0" err="1" smtClean="0"/>
              <a:t>Τζαννετάτου</a:t>
            </a:r>
            <a:r>
              <a:rPr lang="el-GR" dirty="0" smtClean="0"/>
              <a:t> </a:t>
            </a:r>
            <a:r>
              <a:rPr lang="el-GR" dirty="0" err="1" smtClean="0"/>
              <a:t>Πολυμένη</a:t>
            </a:r>
            <a:r>
              <a:rPr lang="el-GR" dirty="0" smtClean="0"/>
              <a:t>, Επίκουρη Καθηγήτρια</a:t>
            </a:r>
            <a:endParaRPr lang="el-GR" dirty="0"/>
          </a:p>
          <a:p>
            <a:r>
              <a:rPr lang="el-GR" dirty="0"/>
              <a:t>Σχολή Θετικών Επιστημών</a:t>
            </a:r>
          </a:p>
          <a:p>
            <a:r>
              <a:rPr lang="el-GR" dirty="0" smtClean="0"/>
              <a:t>Τμήμα Βιολογίας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2857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</a:t>
            </a:r>
            <a:r>
              <a:rPr lang="en-US" smtClean="0"/>
              <a:t>Bauplan</a:t>
            </a:r>
            <a:endParaRPr lang="en-US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7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7. </a:t>
            </a:r>
            <a:r>
              <a:rPr lang="en-US" smtClean="0"/>
              <a:t>Bauplan</a:t>
            </a:r>
            <a:endParaRPr lang="en-US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62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4000" dirty="0" smtClean="0"/>
              <a:t>Σημείωμα Ιστορικού Εκδόσεων</a:t>
            </a:r>
            <a:r>
              <a:rPr lang="en-US" altLang="en-US" sz="4000" dirty="0" smtClean="0"/>
              <a:t> </a:t>
            </a:r>
            <a:r>
              <a:rPr lang="el-GR" altLang="en-US" sz="4000" dirty="0" smtClean="0"/>
              <a:t>Έργου</a:t>
            </a:r>
            <a:endParaRPr lang="en-US" altLang="en-US" sz="4000" dirty="0" smtClean="0"/>
          </a:p>
        </p:txBody>
      </p:sp>
      <p:sp useBgFill="1">
        <p:nvSpPr>
          <p:cNvPr id="112643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l-GR" altLang="en-US" sz="2000" dirty="0" smtClean="0"/>
              <a:t>Το παρόν έργο αποτελεί την έκδοση 1.0.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l-GR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t>Ενότητα 7. </a:t>
            </a:r>
            <a:r>
              <a:rPr lang="en-US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t>Bauplan</a:t>
            </a:r>
            <a:endParaRPr lang="el-GR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11F546-0C8F-4432-ACA8-6C0ADB8BBB42}" type="slidenum">
              <a:rPr lang="el-GR" smtClean="0"/>
              <a:pPr>
                <a:defRPr/>
              </a:pPr>
              <a:t>12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sz="4000" smtClean="0"/>
              <a:t>Σημείωμα Αναφοράς</a:t>
            </a:r>
            <a:endParaRPr lang="en-US" altLang="en-US" sz="4000" smtClean="0"/>
          </a:p>
        </p:txBody>
      </p:sp>
      <p:sp useBgFill="1">
        <p:nvSpPr>
          <p:cNvPr id="11366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altLang="en-US" sz="2000" dirty="0" err="1" smtClean="0"/>
              <a:t>Copyright</a:t>
            </a:r>
            <a:r>
              <a:rPr lang="el-GR" altLang="en-US" sz="2000" dirty="0" smtClean="0"/>
              <a:t> </a:t>
            </a:r>
            <a:r>
              <a:rPr lang="el-GR" altLang="en-US" sz="2000" dirty="0" err="1" smtClean="0"/>
              <a:t>Εθνικόν</a:t>
            </a:r>
            <a:r>
              <a:rPr lang="el-GR" altLang="en-US" sz="2000" dirty="0" smtClean="0"/>
              <a:t> και </a:t>
            </a:r>
            <a:r>
              <a:rPr lang="el-GR" altLang="en-US" sz="2000" dirty="0" err="1" smtClean="0"/>
              <a:t>Καποδιστριακόν</a:t>
            </a:r>
            <a:r>
              <a:rPr lang="el-GR" altLang="en-US" sz="2000" dirty="0" smtClean="0"/>
              <a:t> </a:t>
            </a:r>
            <a:r>
              <a:rPr lang="el-GR" altLang="en-US" sz="2000" dirty="0" err="1" smtClean="0"/>
              <a:t>Πανεπιστήμιον</a:t>
            </a:r>
            <a:r>
              <a:rPr lang="el-GR" altLang="en-US" sz="2000" dirty="0" smtClean="0"/>
              <a:t> Αθηνών</a:t>
            </a:r>
            <a:r>
              <a:rPr lang="en-US" altLang="en-US" sz="2000" dirty="0" smtClean="0"/>
              <a:t>, </a:t>
            </a:r>
            <a:r>
              <a:rPr lang="el-GR" altLang="en-US" sz="2000" dirty="0" smtClean="0"/>
              <a:t>Ρόζα – Μαρία Τζαννετάτου Πολυμένη, Επίκουρη Καθηγήτρια. «Ζωική Ποικιλότητα.</a:t>
            </a:r>
            <a:r>
              <a:rPr lang="el-GR" altLang="en-US" sz="2000" dirty="0" smtClean="0">
                <a:solidFill>
                  <a:srgbClr val="FF0000"/>
                </a:solidFill>
              </a:rPr>
              <a:t> </a:t>
            </a:r>
            <a:r>
              <a:rPr lang="el-GR" altLang="en-US" sz="2000" dirty="0" smtClean="0"/>
              <a:t>Ενότητα </a:t>
            </a:r>
            <a:r>
              <a:rPr lang="en-US" altLang="en-US" sz="2000" dirty="0" smtClean="0"/>
              <a:t>7. </a:t>
            </a:r>
            <a:r>
              <a:rPr lang="en-US" altLang="en-US" sz="2000" dirty="0" err="1" smtClean="0"/>
              <a:t>Bauplan</a:t>
            </a:r>
            <a:r>
              <a:rPr lang="el-GR" altLang="en-US" sz="2000" dirty="0" smtClean="0"/>
              <a:t>». Έκδοση: 1.0. Αθήνα 201</a:t>
            </a:r>
            <a:r>
              <a:rPr lang="en-US" altLang="en-US" sz="2000" dirty="0" smtClean="0"/>
              <a:t>5</a:t>
            </a:r>
            <a:r>
              <a:rPr lang="el-GR" altLang="en-US" sz="2000" dirty="0" smtClean="0"/>
              <a:t>. Διαθέσιμο από τη δικτυακή διεύθυνση: </a:t>
            </a:r>
            <a:r>
              <a:rPr lang="en-GB" altLang="en-US" sz="2000" dirty="0"/>
              <a:t>http://</a:t>
            </a:r>
            <a:r>
              <a:rPr lang="en-GB" altLang="en-US" sz="2000" dirty="0" smtClean="0"/>
              <a:t>opencourses.uoa.gr/courses/BIOL1</a:t>
            </a:r>
            <a:r>
              <a:rPr lang="el-GR" altLang="en-US" sz="2000" dirty="0" smtClean="0"/>
              <a:t>00</a:t>
            </a:r>
            <a:r>
              <a:rPr lang="en-GB" altLang="en-US" sz="2000" dirty="0" smtClean="0"/>
              <a:t>/</a:t>
            </a:r>
            <a:r>
              <a:rPr lang="el-GR" altLang="en-US" sz="2000" dirty="0" smtClean="0"/>
              <a:t>.</a:t>
            </a:r>
          </a:p>
          <a:p>
            <a:pPr marL="0" indent="0"/>
            <a:endParaRPr lang="el-GR" altLang="en-US" dirty="0" smtClean="0"/>
          </a:p>
          <a:p>
            <a:pPr marL="0" indent="0"/>
            <a:endParaRPr lang="en-US" alt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l-GR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t>Ενότητα 7. </a:t>
            </a:r>
            <a:r>
              <a:rPr lang="en-US" altLang="en-US" smtClean="0">
                <a:solidFill>
                  <a:srgbClr val="898989"/>
                </a:solidFill>
                <a:latin typeface="Calibri" panose="020F0502020204030204" pitchFamily="34" charset="0"/>
              </a:rPr>
              <a:t>Bauplan</a:t>
            </a:r>
            <a:endParaRPr lang="el-GR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1EBA9A-717F-4E81-A601-969B4396BD57}" type="slidenum">
              <a:rPr lang="el-GR" smtClean="0"/>
              <a:pPr>
                <a:defRPr/>
              </a:pPr>
              <a:t>13</a:t>
            </a:fld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550" y="9850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l-GR" b="1" dirty="0"/>
              <a:t>Σημείωμα </a:t>
            </a:r>
            <a:r>
              <a:rPr lang="el-GR" b="1" dirty="0" smtClean="0"/>
              <a:t>Αδειοδότησης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6224" y="1066800"/>
            <a:ext cx="8305801" cy="21108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</a:t>
            </a:r>
            <a:r>
              <a:rPr lang="en-US" smtClean="0"/>
              <a:t>Bauplan</a:t>
            </a:r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4320" y="2776024"/>
            <a:ext cx="1405355" cy="49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00025" y="3267074"/>
            <a:ext cx="8543926" cy="293370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 fontScale="92500" lnSpcReduction="10000"/>
          </a:bodyPr>
          <a:lstStyle/>
          <a:p>
            <a:r>
              <a:rPr lang="el-GR" dirty="0"/>
              <a:t>[1] http://creativecommons.org/licenses/by-nc-sa/4.0/ </a:t>
            </a:r>
            <a:endParaRPr lang="en-US" dirty="0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0100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b="1" dirty="0"/>
              <a:t>Διατήρηση </a:t>
            </a:r>
            <a:r>
              <a:rPr lang="el-GR" b="1" dirty="0" smtClean="0"/>
              <a:t>Σημειωμάτων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  <p:sp>
        <p:nvSpPr>
          <p:cNvPr id="7" name="Θέση υποσέλιδου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</a:t>
            </a:r>
            <a:r>
              <a:rPr lang="en-US" smtClean="0"/>
              <a:t>Bauplan</a:t>
            </a:r>
            <a:endParaRPr lang="en-US"/>
          </a:p>
        </p:txBody>
      </p:sp>
      <p:sp>
        <p:nvSpPr>
          <p:cNvPr id="8" name="Θέση αριθμού διαφάνειας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9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92462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el-GR" sz="4000" b="1" dirty="0"/>
              <a:t>Σημείωμα </a:t>
            </a:r>
            <a:r>
              <a:rPr lang="el-GR" sz="4000" b="1" dirty="0" smtClean="0"/>
              <a:t/>
            </a:r>
            <a:br>
              <a:rPr lang="el-GR" sz="4000" b="1" dirty="0" smtClean="0"/>
            </a:br>
            <a:r>
              <a:rPr lang="el-GR" sz="4000" b="1" dirty="0" smtClean="0"/>
              <a:t>Χρήσης </a:t>
            </a:r>
            <a:r>
              <a:rPr lang="el-GR" sz="4000" b="1" dirty="0"/>
              <a:t>Έργων </a:t>
            </a:r>
            <a:r>
              <a:rPr lang="el-GR" sz="4000" b="1" dirty="0" smtClean="0"/>
              <a:t>Τρίτων</a:t>
            </a:r>
            <a:r>
              <a:rPr lang="en-US" sz="4000" b="1" dirty="0" smtClean="0"/>
              <a:t> </a:t>
            </a:r>
            <a:r>
              <a:rPr lang="en-US" sz="4000" b="1" dirty="0" smtClean="0"/>
              <a:t>1/</a:t>
            </a:r>
            <a:r>
              <a:rPr lang="el-GR" sz="4000" b="1" dirty="0" smtClean="0"/>
              <a:t>1</a:t>
            </a:r>
            <a:endParaRPr lang="el-GR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έργων:</a:t>
            </a:r>
          </a:p>
          <a:p>
            <a:pPr marL="0" indent="0">
              <a:buNone/>
            </a:pPr>
            <a:r>
              <a:rPr lang="el-GR" sz="2000" b="1" dirty="0" smtClean="0"/>
              <a:t>Εικόνες</a:t>
            </a:r>
          </a:p>
          <a:p>
            <a:pPr>
              <a:spcBef>
                <a:spcPts val="600"/>
              </a:spcBef>
            </a:pPr>
            <a:r>
              <a:rPr lang="el-GR" sz="1600" b="1" dirty="0" smtClean="0"/>
              <a:t>Εικόνα 1. </a:t>
            </a:r>
            <a:r>
              <a:rPr lang="en-US" sz="1600" dirty="0"/>
              <a:t>Copyrighted.</a:t>
            </a:r>
          </a:p>
          <a:p>
            <a:pPr>
              <a:spcBef>
                <a:spcPts val="600"/>
              </a:spcBef>
            </a:pPr>
            <a:endParaRPr lang="en-US" sz="1600" dirty="0"/>
          </a:p>
          <a:p>
            <a:pPr>
              <a:spcBef>
                <a:spcPts val="600"/>
              </a:spcBef>
            </a:pPr>
            <a:r>
              <a:rPr lang="el-GR" sz="1600" b="1" dirty="0"/>
              <a:t>Εικόνα 2. </a:t>
            </a:r>
            <a:r>
              <a:rPr lang="en-US" sz="1600" dirty="0"/>
              <a:t>Copyrighted.</a:t>
            </a:r>
          </a:p>
          <a:p>
            <a:pPr>
              <a:spcBef>
                <a:spcPts val="600"/>
              </a:spcBef>
            </a:pPr>
            <a:endParaRPr lang="en-US" sz="1600" dirty="0"/>
          </a:p>
          <a:p>
            <a:pPr>
              <a:spcBef>
                <a:spcPts val="600"/>
              </a:spcBef>
            </a:pPr>
            <a:r>
              <a:rPr lang="en-US" sz="1600" b="1" dirty="0"/>
              <a:t>E</a:t>
            </a:r>
            <a:r>
              <a:rPr lang="el-GR" sz="1600" b="1" dirty="0" err="1"/>
              <a:t>ικόνα</a:t>
            </a:r>
            <a:r>
              <a:rPr lang="el-GR" sz="1600" b="1" dirty="0"/>
              <a:t> 3. </a:t>
            </a:r>
            <a:r>
              <a:rPr lang="el-GR" sz="1600" dirty="0"/>
              <a:t>© 2015 </a:t>
            </a:r>
            <a:r>
              <a:rPr lang="en-US" sz="1600" dirty="0"/>
              <a:t>SlidePlayer.es Inc. All rights reserved</a:t>
            </a:r>
            <a:r>
              <a:rPr lang="en-US" sz="1600" dirty="0" smtClean="0"/>
              <a:t>.</a:t>
            </a:r>
            <a:r>
              <a:rPr lang="el-GR" sz="1600" dirty="0" smtClean="0"/>
              <a:t> Σύνδεσμος</a:t>
            </a:r>
            <a:r>
              <a:rPr lang="el-GR" sz="1600" dirty="0"/>
              <a:t>: </a:t>
            </a:r>
            <a:r>
              <a:rPr lang="en-US" sz="1600" dirty="0" smtClean="0"/>
              <a:t>http</a:t>
            </a:r>
            <a:r>
              <a:rPr lang="en-US" sz="1600" dirty="0"/>
              <a:t>://slideplayer.es/slide/3222878/. </a:t>
            </a:r>
            <a:r>
              <a:rPr lang="el-GR" sz="1600" dirty="0"/>
              <a:t>Πηγή: </a:t>
            </a:r>
            <a:r>
              <a:rPr lang="en-US" sz="1600" dirty="0"/>
              <a:t>http://slideplayer.es/.</a:t>
            </a:r>
          </a:p>
          <a:p>
            <a:pPr>
              <a:spcBef>
                <a:spcPts val="600"/>
              </a:spcBef>
            </a:pPr>
            <a:endParaRPr lang="en-US" sz="1600" dirty="0"/>
          </a:p>
          <a:p>
            <a:pPr>
              <a:spcBef>
                <a:spcPts val="600"/>
              </a:spcBef>
            </a:pPr>
            <a:r>
              <a:rPr lang="el-GR" sz="1600" b="1" dirty="0"/>
              <a:t>Εικόνα 4. </a:t>
            </a:r>
            <a:r>
              <a:rPr lang="el-GR" sz="1600" dirty="0"/>
              <a:t>© 2015 </a:t>
            </a:r>
            <a:r>
              <a:rPr lang="en-US" sz="1600" dirty="0"/>
              <a:t>SlidePlayer.es Inc. All rights reserved</a:t>
            </a:r>
            <a:r>
              <a:rPr lang="en-US" sz="1600" dirty="0" smtClean="0"/>
              <a:t>.</a:t>
            </a:r>
            <a:r>
              <a:rPr lang="el-GR" sz="1600" dirty="0" smtClean="0"/>
              <a:t> Σύνδεσμος</a:t>
            </a:r>
            <a:r>
              <a:rPr lang="el-GR" sz="1600" dirty="0"/>
              <a:t>: </a:t>
            </a:r>
            <a:r>
              <a:rPr lang="en-US" sz="1600" dirty="0"/>
              <a:t>http://slideplayer.es/slide/3222878/. </a:t>
            </a:r>
            <a:r>
              <a:rPr lang="el-GR" sz="1600" dirty="0"/>
              <a:t>Πηγή: </a:t>
            </a:r>
            <a:r>
              <a:rPr lang="en-US" sz="1600" dirty="0"/>
              <a:t>http://slideplayer.es/.</a:t>
            </a:r>
          </a:p>
          <a:p>
            <a:pPr>
              <a:spcBef>
                <a:spcPts val="600"/>
              </a:spcBef>
            </a:pPr>
            <a:endParaRPr lang="el-GR" sz="160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</a:t>
            </a:r>
            <a:r>
              <a:rPr lang="en-US" smtClean="0"/>
              <a:t>Bauplan</a:t>
            </a:r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07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Bauplan</a:t>
            </a:r>
            <a:r>
              <a:rPr lang="en-US" dirty="0" smtClean="0"/>
              <a:t> 1/2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28650" y="1690689"/>
            <a:ext cx="7976088" cy="47218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altLang="el-GR" sz="2200" dirty="0"/>
              <a:t>Ο όρος εισήχθη από τον </a:t>
            </a:r>
            <a:r>
              <a:rPr lang="en-US" altLang="el-GR" sz="2200" dirty="0"/>
              <a:t>H. </a:t>
            </a:r>
            <a:r>
              <a:rPr lang="en-US" altLang="el-GR" sz="2200" dirty="0" err="1"/>
              <a:t>Woodgen</a:t>
            </a:r>
            <a:r>
              <a:rPr lang="en-US" altLang="el-GR" sz="2200" dirty="0"/>
              <a:t> (1894 -1981), </a:t>
            </a:r>
            <a:r>
              <a:rPr lang="el-GR" altLang="el-GR" sz="2200" dirty="0"/>
              <a:t>το 1945.</a:t>
            </a:r>
          </a:p>
          <a:p>
            <a:pPr marL="0" indent="0">
              <a:buNone/>
            </a:pPr>
            <a:r>
              <a:rPr lang="el-GR" altLang="el-GR" sz="2200" dirty="0"/>
              <a:t>Σημασία του όρου :</a:t>
            </a:r>
          </a:p>
          <a:p>
            <a:pPr marL="720000"/>
            <a:r>
              <a:rPr lang="el-GR" altLang="el-GR" sz="2200" dirty="0"/>
              <a:t>Δομική ποικιλότητα</a:t>
            </a:r>
          </a:p>
          <a:p>
            <a:pPr marL="720000"/>
            <a:r>
              <a:rPr lang="el-GR" altLang="el-GR" sz="2200" dirty="0"/>
              <a:t>Αρχιτεκτονικά όρια</a:t>
            </a:r>
          </a:p>
          <a:p>
            <a:pPr marL="720000"/>
            <a:r>
              <a:rPr lang="el-GR" altLang="el-GR" sz="2200" dirty="0"/>
              <a:t>Λειτουργική άποψη σχεδίου</a:t>
            </a:r>
          </a:p>
          <a:p>
            <a:pPr marL="0" indent="0">
              <a:buNone/>
            </a:pPr>
            <a:r>
              <a:rPr lang="el-GR" altLang="el-GR" sz="2200" dirty="0"/>
              <a:t>Καθορισμός δυνατοτήτων και ορίων.</a:t>
            </a:r>
          </a:p>
          <a:p>
            <a:pPr marL="0" indent="0">
              <a:buNone/>
            </a:pPr>
            <a:r>
              <a:rPr lang="el-GR" altLang="el-GR" sz="2200" dirty="0"/>
              <a:t>Βασική θεώρηση: συνολικό σχήμα ή γεωμετρία του ζώου.</a:t>
            </a:r>
          </a:p>
          <a:p>
            <a:pPr marL="0" indent="0" algn="just">
              <a:buNone/>
            </a:pPr>
            <a:r>
              <a:rPr lang="el-GR" altLang="el-GR" sz="2200" dirty="0"/>
              <a:t>Αντιμετώπιση Φυσικών Νόμων (</a:t>
            </a:r>
            <a:r>
              <a:rPr lang="el-GR" altLang="el-GR" sz="2200" dirty="0" err="1"/>
              <a:t>π.χ</a:t>
            </a:r>
            <a:r>
              <a:rPr lang="el-GR" altLang="el-GR" sz="2200" dirty="0"/>
              <a:t> βαρύτητα), Βιολογικών απαιτήσεων </a:t>
            </a:r>
            <a:r>
              <a:rPr lang="en-US" altLang="el-GR" sz="2200" dirty="0" smtClean="0"/>
              <a:t>        </a:t>
            </a:r>
            <a:r>
              <a:rPr lang="el-GR" altLang="el-GR" sz="2200" dirty="0" smtClean="0"/>
              <a:t>(</a:t>
            </a:r>
            <a:r>
              <a:rPr lang="el-GR" altLang="el-GR" sz="2200" dirty="0" err="1"/>
              <a:t>π.χ</a:t>
            </a:r>
            <a:r>
              <a:rPr lang="el-GR" altLang="el-GR" sz="2200" dirty="0"/>
              <a:t> </a:t>
            </a:r>
            <a:r>
              <a:rPr lang="el-GR" altLang="el-GR" sz="2200" dirty="0" smtClean="0"/>
              <a:t>θηρευτές,</a:t>
            </a:r>
            <a:r>
              <a:rPr lang="en-US" altLang="el-GR" sz="2200" dirty="0" smtClean="0"/>
              <a:t> </a:t>
            </a:r>
            <a:r>
              <a:rPr lang="el-GR" altLang="el-GR" sz="2200" dirty="0" smtClean="0"/>
              <a:t>ψύχος </a:t>
            </a:r>
            <a:r>
              <a:rPr lang="el-GR" altLang="el-GR" sz="2200" dirty="0" err="1"/>
              <a:t>κλπ</a:t>
            </a:r>
            <a:r>
              <a:rPr lang="el-GR" altLang="el-GR" sz="2200" dirty="0"/>
              <a:t>).</a:t>
            </a:r>
          </a:p>
          <a:p>
            <a:pPr marL="0" indent="0">
              <a:buNone/>
            </a:pPr>
            <a:r>
              <a:rPr lang="el-GR" altLang="el-GR" sz="2200" dirty="0"/>
              <a:t>Μεγάλες αλλαγές στο μέγεθος =&gt; αλλαγές στην απόδοση - εκτέλεση.</a:t>
            </a:r>
          </a:p>
          <a:p>
            <a:pPr marL="0" indent="0">
              <a:buNone/>
            </a:pPr>
            <a:r>
              <a:rPr lang="el-GR" altLang="el-GR" sz="2200" dirty="0"/>
              <a:t>Αύξηση ή μείωση της έκτασης επιφάνειας σώματος σε σχέση με τις βιολογικές ανάγκες.</a:t>
            </a:r>
          </a:p>
          <a:p>
            <a:pPr marL="0" indent="0">
              <a:buNone/>
            </a:pPr>
            <a:r>
              <a:rPr lang="el-GR" altLang="el-GR" sz="2200" dirty="0"/>
              <a:t>Αύξηση σωματικού μεγέθους =&gt; μείωση κατανάλωσης Οξυγόνου.</a:t>
            </a:r>
          </a:p>
          <a:p>
            <a:endParaRPr lang="el-GR" sz="2000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</a:t>
            </a:r>
            <a:r>
              <a:rPr lang="en-US" smtClean="0"/>
              <a:t>Bauplan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065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Bauplan</a:t>
            </a:r>
            <a:r>
              <a:rPr lang="en-US" dirty="0" smtClean="0"/>
              <a:t> 2/2</a:t>
            </a:r>
            <a:endParaRPr lang="el-GR" dirty="0"/>
          </a:p>
        </p:txBody>
      </p:sp>
      <p:pic>
        <p:nvPicPr>
          <p:cNvPr id="9" name="Θέση περιεχομένου 8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600618"/>
            <a:ext cx="4141887" cy="2347807"/>
          </a:xfrm>
        </p:spPr>
      </p:pic>
      <p:sp>
        <p:nvSpPr>
          <p:cNvPr id="8" name="Θέση περιεχομένου 7"/>
          <p:cNvSpPr>
            <a:spLocks noGrp="1"/>
          </p:cNvSpPr>
          <p:nvPr>
            <p:ph sz="half" idx="2"/>
          </p:nvPr>
        </p:nvSpPr>
        <p:spPr>
          <a:xfrm>
            <a:off x="4875334" y="1952699"/>
            <a:ext cx="3776296" cy="3684221"/>
          </a:xfrm>
        </p:spPr>
        <p:txBody>
          <a:bodyPr>
            <a:normAutofit fontScale="92500"/>
          </a:bodyPr>
          <a:lstStyle/>
          <a:p>
            <a:r>
              <a:rPr lang="el-GR" altLang="el-GR" sz="2400" dirty="0"/>
              <a:t>Μεγάλα ζώα =&gt; χαμηλότερος ρυθμός </a:t>
            </a:r>
            <a:r>
              <a:rPr lang="el-GR" altLang="el-GR" sz="2400" dirty="0" smtClean="0"/>
              <a:t>μεταβολισμού</a:t>
            </a:r>
            <a:r>
              <a:rPr lang="en-US" altLang="el-GR" sz="2400" dirty="0" smtClean="0"/>
              <a:t>.</a:t>
            </a:r>
          </a:p>
          <a:p>
            <a:r>
              <a:rPr lang="el-GR" altLang="el-GR" sz="2400" dirty="0"/>
              <a:t>Έκταση επιφάνειας/όγκο είναι μεγαλύτερη στα μικρά ζώα.</a:t>
            </a:r>
          </a:p>
          <a:p>
            <a:r>
              <a:rPr lang="el-GR" altLang="el-GR" sz="2400" dirty="0"/>
              <a:t>Μάζα ανάλογη του όγκου.</a:t>
            </a:r>
          </a:p>
          <a:p>
            <a:r>
              <a:rPr lang="el-GR" altLang="el-GR" sz="2400" dirty="0"/>
              <a:t>Μάζα μη ανάλογη της επιφάνειας διατομής των άκρων =&gt; αντισταθμιστικές αλλαγές.</a:t>
            </a:r>
          </a:p>
          <a:p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</a:t>
            </a:r>
            <a:r>
              <a:rPr lang="en-US" smtClean="0"/>
              <a:t>Bauplan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07323" y="467142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 smtClean="0"/>
              <a:t>1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30231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Αλλομετρία</a:t>
            </a:r>
            <a:endParaRPr lang="el-GR" dirty="0"/>
          </a:p>
        </p:txBody>
      </p:sp>
      <p:pic>
        <p:nvPicPr>
          <p:cNvPr id="8" name="Θέση περιεχομένου 7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031" y="1822208"/>
            <a:ext cx="3681046" cy="3447890"/>
          </a:xfrm>
        </p:spPr>
      </p:pic>
      <p:pic>
        <p:nvPicPr>
          <p:cNvPr id="9" name="Θέση περιεχομένου 8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197" y="2405313"/>
            <a:ext cx="2721582" cy="3596901"/>
          </a:xfrm>
        </p:spPr>
      </p:pic>
      <p:sp>
        <p:nvSpPr>
          <p:cNvPr id="10" name="Θέση υποσέλιδου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</a:t>
            </a:r>
            <a:r>
              <a:rPr lang="en-US" smtClean="0"/>
              <a:t>Bauplan</a:t>
            </a:r>
            <a:endParaRPr lang="en-US"/>
          </a:p>
        </p:txBody>
      </p:sp>
      <p:sp>
        <p:nvSpPr>
          <p:cNvPr id="11" name="Θέση αριθμού διαφάνειας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49223" y="4381140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7701343" y="5674431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3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Ισομετρία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584" y="1808020"/>
            <a:ext cx="4536831" cy="3974264"/>
          </a:xfrm>
        </p:spPr>
      </p:pic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</a:t>
            </a:r>
            <a:r>
              <a:rPr lang="en-US" smtClean="0"/>
              <a:t>Bauplan</a:t>
            </a:r>
            <a:endParaRPr lang="en-US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577201" y="5505285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200" dirty="0" smtClean="0"/>
              <a:t>4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Μέγεθος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altLang="el-GR" sz="2200" dirty="0"/>
              <a:t>Ο ρόλος της </a:t>
            </a:r>
            <a:r>
              <a:rPr lang="el-GR" altLang="el-GR" sz="2200" i="1" dirty="0"/>
              <a:t>βαρύτητας</a:t>
            </a:r>
            <a:r>
              <a:rPr lang="el-GR" altLang="el-GR" sz="2200" dirty="0"/>
              <a:t>.</a:t>
            </a:r>
          </a:p>
          <a:p>
            <a:pPr marL="0" indent="0">
              <a:buNone/>
            </a:pPr>
            <a:r>
              <a:rPr lang="el-GR" altLang="el-GR" sz="2200" dirty="0"/>
              <a:t>Ο ρόλος των </a:t>
            </a:r>
            <a:r>
              <a:rPr lang="el-GR" altLang="el-GR" sz="2200" i="1" dirty="0"/>
              <a:t>επιφανειακών δυνάμεων</a:t>
            </a:r>
            <a:r>
              <a:rPr lang="el-GR" altLang="el-GR" sz="2200" dirty="0"/>
              <a:t>.</a:t>
            </a:r>
          </a:p>
          <a:p>
            <a:pPr marL="0" indent="0">
              <a:buNone/>
            </a:pPr>
            <a:r>
              <a:rPr lang="el-GR" altLang="el-GR" sz="2200" dirty="0"/>
              <a:t>Σχέσεις μήκους, έκτασης επιφάνειας, όγκου και μάζας.</a:t>
            </a:r>
          </a:p>
          <a:p>
            <a:pPr marL="0" indent="0">
              <a:buNone/>
            </a:pPr>
            <a:r>
              <a:rPr lang="el-GR" altLang="el-GR" sz="2200" dirty="0"/>
              <a:t>Αλλαγές μεγέθους =&gt; αλλαγές μεταξύ όγκου και επιφάνειας, καθώς και επιφάνειας και μήκους.</a:t>
            </a:r>
          </a:p>
          <a:p>
            <a:r>
              <a:rPr lang="el-GR" altLang="el-GR" sz="2200" dirty="0"/>
              <a:t>αύξηση 10χ μήκος =&gt;  100χ επιφάνεια.</a:t>
            </a:r>
          </a:p>
          <a:p>
            <a:r>
              <a:rPr lang="el-GR" altLang="el-GR" sz="2200" dirty="0"/>
              <a:t>αύξηση 10χ μήκος =&gt;  1000χ όγκος.</a:t>
            </a:r>
          </a:p>
          <a:p>
            <a:endParaRPr lang="el-GR" sz="2000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</a:t>
            </a:r>
            <a:r>
              <a:rPr lang="en-US" smtClean="0"/>
              <a:t>Bauplan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177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 smtClean="0"/>
              <a:t>Σχεδιασμός των </a:t>
            </a:r>
            <a:r>
              <a:rPr lang="el-GR" sz="4000" dirty="0" err="1" smtClean="0"/>
              <a:t>Σπονδυλοζώων</a:t>
            </a:r>
            <a:r>
              <a:rPr lang="en-US" sz="4000" dirty="0" smtClean="0"/>
              <a:t> 1/2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200" b="1" dirty="0"/>
              <a:t>Μορφή και Λειτουργία.</a:t>
            </a:r>
          </a:p>
          <a:p>
            <a:r>
              <a:rPr lang="el-GR" altLang="el-GR" sz="2200" dirty="0"/>
              <a:t>Οι φτερούγες των πουλιών δημιουργήθηκαν, ώστε τα πουλιά να πετούν </a:t>
            </a:r>
            <a:r>
              <a:rPr lang="el-GR" altLang="el-GR" sz="2200" dirty="0" smtClean="0"/>
              <a:t>:</a:t>
            </a:r>
            <a:r>
              <a:rPr lang="el-GR" sz="2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μισή αλήθεια.</a:t>
            </a:r>
          </a:p>
          <a:p>
            <a:r>
              <a:rPr lang="el-GR" altLang="el-GR" sz="2200" dirty="0"/>
              <a:t>Ρόλος του </a:t>
            </a:r>
            <a:r>
              <a:rPr lang="el-GR" altLang="el-GR" sz="2200" i="1" dirty="0"/>
              <a:t>εξωτερικού περιβάλλοντος</a:t>
            </a:r>
            <a:r>
              <a:rPr lang="el-GR" altLang="el-GR" sz="2200" dirty="0"/>
              <a:t> και της </a:t>
            </a:r>
            <a:r>
              <a:rPr lang="el-GR" altLang="el-GR" sz="2200" i="1" dirty="0"/>
              <a:t>φυσικής επιλογής</a:t>
            </a:r>
            <a:r>
              <a:rPr lang="el-GR" altLang="el-GR" sz="2200" dirty="0"/>
              <a:t>.</a:t>
            </a:r>
          </a:p>
          <a:p>
            <a:r>
              <a:rPr lang="el-GR" altLang="el-GR" sz="2200" dirty="0"/>
              <a:t>Ρόλος της </a:t>
            </a:r>
            <a:r>
              <a:rPr lang="el-GR" altLang="el-GR" sz="2200" i="1" dirty="0" smtClean="0"/>
              <a:t>μορφολογίας.</a:t>
            </a:r>
            <a:endParaRPr lang="el-GR" altLang="el-GR" sz="2200" dirty="0"/>
          </a:p>
          <a:p>
            <a:r>
              <a:rPr lang="el-GR" altLang="el-GR" sz="2200" dirty="0"/>
              <a:t>Για την εξήγηση του βιολογικού σχεδιασμό, χρησιμοποιούμε την </a:t>
            </a:r>
            <a:r>
              <a:rPr lang="el-GR" altLang="el-GR" sz="2200" i="1" dirty="0"/>
              <a:t>εξέλιξη</a:t>
            </a:r>
            <a:r>
              <a:rPr lang="el-GR" altLang="el-GR" sz="2200" dirty="0"/>
              <a:t> μαζί με τη </a:t>
            </a:r>
            <a:r>
              <a:rPr lang="el-GR" altLang="el-GR" sz="2200" i="1" dirty="0"/>
              <a:t>δομή</a:t>
            </a:r>
            <a:r>
              <a:rPr lang="el-GR" altLang="el-GR" sz="2200" dirty="0"/>
              <a:t>.</a:t>
            </a:r>
          </a:p>
          <a:p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</a:t>
            </a:r>
            <a:r>
              <a:rPr lang="en-US" smtClean="0"/>
              <a:t>Bauplan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077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 smtClean="0"/>
              <a:t>Σχεδιασμός των </a:t>
            </a:r>
            <a:r>
              <a:rPr lang="el-GR" sz="4000" dirty="0" err="1" smtClean="0"/>
              <a:t>Σπονδυλοζώων</a:t>
            </a:r>
            <a:r>
              <a:rPr lang="en-US" sz="4000" dirty="0" smtClean="0"/>
              <a:t> 2/2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altLang="el-GR" sz="2400" dirty="0"/>
              <a:t>Οι δυνατότητες που παρέχονται από την εσωτερική κατασκευή υλοποιούνται από τη </a:t>
            </a:r>
            <a:r>
              <a:rPr lang="el-GR" altLang="el-GR" sz="2400" b="1" i="1" dirty="0"/>
              <a:t>φυσική επιλογή</a:t>
            </a:r>
            <a:r>
              <a:rPr lang="el-GR" altLang="el-GR" sz="2400" i="1" dirty="0"/>
              <a:t>. </a:t>
            </a:r>
            <a:endParaRPr lang="el-GR" altLang="el-GR" sz="2400" i="1" dirty="0" smtClean="0"/>
          </a:p>
          <a:p>
            <a:pPr marL="0" indent="0" algn="ctr">
              <a:buNone/>
            </a:pPr>
            <a:r>
              <a:rPr lang="el-GR" altLang="el-GR" sz="2400" b="1" dirty="0" smtClean="0"/>
              <a:t>Δεν </a:t>
            </a:r>
            <a:r>
              <a:rPr lang="el-GR" altLang="el-GR" sz="2400" dirty="0"/>
              <a:t>εγκαινιάζονται καινούργιες</a:t>
            </a:r>
            <a:r>
              <a:rPr lang="el-GR" altLang="el-GR" sz="2400" i="1" dirty="0" smtClean="0"/>
              <a:t>.</a:t>
            </a:r>
          </a:p>
          <a:p>
            <a:pPr marL="0" indent="0" algn="ctr">
              <a:buNone/>
            </a:pPr>
            <a:endParaRPr lang="el-GR" altLang="el-GR" sz="2400" i="1" dirty="0"/>
          </a:p>
          <a:p>
            <a:pPr marL="0" indent="0">
              <a:buNone/>
            </a:pPr>
            <a:r>
              <a:rPr lang="el-GR" altLang="el-GR" sz="2400" dirty="0"/>
              <a:t>Π.χ. </a:t>
            </a:r>
            <a:r>
              <a:rPr lang="el-GR" altLang="el-GR" sz="2400" dirty="0" smtClean="0"/>
              <a:t>Το </a:t>
            </a:r>
            <a:r>
              <a:rPr lang="el-GR" altLang="el-GR" sz="2400" dirty="0"/>
              <a:t>σχέδιο των πουλιών.</a:t>
            </a:r>
            <a:endParaRPr lang="el-GR" altLang="el-GR" sz="2400" i="1" dirty="0"/>
          </a:p>
          <a:p>
            <a:pPr marL="0" indent="0">
              <a:buNone/>
            </a:pPr>
            <a:r>
              <a:rPr lang="el-GR" altLang="el-GR" sz="2400" dirty="0" smtClean="0"/>
              <a:t>        Οι </a:t>
            </a:r>
            <a:r>
              <a:rPr lang="el-GR" altLang="el-GR" sz="2400" dirty="0"/>
              <a:t>ελέφαντες δεν πετούν.</a:t>
            </a:r>
            <a:endParaRPr lang="el-GR" altLang="el-GR" sz="2400" i="1" dirty="0"/>
          </a:p>
          <a:p>
            <a:pPr marL="0" indent="0">
              <a:buNone/>
            </a:pPr>
            <a:r>
              <a:rPr lang="el-GR" altLang="el-GR" sz="2400" dirty="0" smtClean="0"/>
              <a:t>        Η απουσία </a:t>
            </a:r>
            <a:r>
              <a:rPr lang="el-GR" altLang="el-GR" sz="2400" dirty="0"/>
              <a:t>τροχών ή ελίκων στο ζωικό βασίλειο.</a:t>
            </a:r>
            <a:endParaRPr lang="el-GR" altLang="el-GR" sz="2400" i="1" dirty="0"/>
          </a:p>
          <a:p>
            <a:pPr marL="0" indent="0">
              <a:buNone/>
            </a:pPr>
            <a:endParaRPr lang="el-GR" altLang="el-GR" sz="2400" i="1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Ενότητα 7. </a:t>
            </a:r>
            <a:r>
              <a:rPr lang="en-US" smtClean="0"/>
              <a:t>Bauplan</a:t>
            </a:r>
            <a:endParaRPr lang="en-US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32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Τέλος Παρουσίασης</a:t>
            </a:r>
            <a:endParaRPr lang="en-US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Ενότητα 7. </a:t>
            </a:r>
            <a:r>
              <a:rPr lang="en-US" smtClean="0"/>
              <a:t>Bauplan</a:t>
            </a:r>
            <a:endParaRPr lang="en-US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56277-EA16-4AF5-BFB5-E5ECBBB3949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16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Θέμα του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1.pptx" id="{384095AA-3FED-4702-B384-88A1E9625162}" vid="{8E3B2130-187F-4ED6-B635-B15099330E8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</TotalTime>
  <Words>726</Words>
  <Application>Microsoft Office PowerPoint</Application>
  <PresentationFormat>On-screen Show (4:3)</PresentationFormat>
  <Paragraphs>127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MS PGothic</vt:lpstr>
      <vt:lpstr>Tahoma</vt:lpstr>
      <vt:lpstr>Wingdings</vt:lpstr>
      <vt:lpstr>Θέμα του Office</vt:lpstr>
      <vt:lpstr>Ζωική Ποικιλότητα</vt:lpstr>
      <vt:lpstr>Bauplan 1/2</vt:lpstr>
      <vt:lpstr>Bauplan 2/2</vt:lpstr>
      <vt:lpstr>Αλλομετρία</vt:lpstr>
      <vt:lpstr>Ισομετρία</vt:lpstr>
      <vt:lpstr>Μέγεθος</vt:lpstr>
      <vt:lpstr>Σχεδιασμός των Σπονδυλοζώων 1/2</vt:lpstr>
      <vt:lpstr>Σχεδιασμός των Σπονδυλοζώων 2/2</vt:lpstr>
      <vt:lpstr>Τέλος Παρουσίασης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  <vt:lpstr>Σημείωμα  Χρήσης Έργων Τρίτων 1/1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Vassiliki Siafaka</dc:creator>
  <cp:lastModifiedBy>Vassiliki Siafaka</cp:lastModifiedBy>
  <cp:revision>142</cp:revision>
  <dcterms:created xsi:type="dcterms:W3CDTF">2015-03-24T06:43:16Z</dcterms:created>
  <dcterms:modified xsi:type="dcterms:W3CDTF">2015-11-22T21:14:00Z</dcterms:modified>
</cp:coreProperties>
</file>