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345" r:id="rId2"/>
    <p:sldId id="256" r:id="rId3"/>
    <p:sldId id="337" r:id="rId4"/>
    <p:sldId id="257" r:id="rId5"/>
    <p:sldId id="277" r:id="rId6"/>
    <p:sldId id="279" r:id="rId7"/>
    <p:sldId id="334" r:id="rId8"/>
    <p:sldId id="283" r:id="rId9"/>
    <p:sldId id="310" r:id="rId10"/>
    <p:sldId id="311" r:id="rId11"/>
    <p:sldId id="312" r:id="rId12"/>
    <p:sldId id="300" r:id="rId13"/>
    <p:sldId id="313" r:id="rId14"/>
    <p:sldId id="318" r:id="rId15"/>
    <p:sldId id="333" r:id="rId16"/>
    <p:sldId id="335" r:id="rId17"/>
    <p:sldId id="330" r:id="rId18"/>
    <p:sldId id="336" r:id="rId19"/>
    <p:sldId id="320" r:id="rId20"/>
    <p:sldId id="319" r:id="rId21"/>
    <p:sldId id="322" r:id="rId22"/>
    <p:sldId id="323" r:id="rId23"/>
    <p:sldId id="332" r:id="rId24"/>
    <p:sldId id="331" r:id="rId25"/>
    <p:sldId id="324" r:id="rId26"/>
    <p:sldId id="338" r:id="rId27"/>
    <p:sldId id="339" r:id="rId28"/>
    <p:sldId id="340" r:id="rId29"/>
    <p:sldId id="341" r:id="rId30"/>
    <p:sldId id="342" r:id="rId31"/>
    <p:sldId id="343" r:id="rId32"/>
    <p:sldId id="344" r:id="rId33"/>
  </p:sldIdLst>
  <p:sldSz cx="9144000" cy="6858000" type="screen4x3"/>
  <p:notesSz cx="6623050" cy="9810750"/>
  <p:defaultTextStyle>
    <a:defPPr>
      <a:defRPr lang="es-E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99CC"/>
    <a:srgbClr val="FF6600"/>
    <a:srgbClr val="FFFFCC"/>
    <a:srgbClr val="003366"/>
    <a:srgbClr val="FFCC66"/>
    <a:srgbClr val="FF0000"/>
    <a:srgbClr val="002A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29" autoAdjust="0"/>
    <p:restoredTop sz="90860" autoAdjust="0"/>
  </p:normalViewPr>
  <p:slideViewPr>
    <p:cSldViewPr>
      <p:cViewPr varScale="1">
        <p:scale>
          <a:sx n="67" d="100"/>
          <a:sy n="67" d="100"/>
        </p:scale>
        <p:origin x="38" y="28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l-GR"/>
          </a:p>
        </p:txBody>
      </p:sp>
      <p:sp>
        <p:nvSpPr>
          <p:cNvPr id="111619" name="Rectangle 3"/>
          <p:cNvSpPr>
            <a:spLocks noGrp="1" noChangeArrowheads="1"/>
          </p:cNvSpPr>
          <p:nvPr>
            <p:ph type="dt" sz="quarter" idx="1"/>
          </p:nvPr>
        </p:nvSpPr>
        <p:spPr bwMode="auto">
          <a:xfrm>
            <a:off x="3733800" y="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l-GR"/>
          </a:p>
        </p:txBody>
      </p:sp>
      <p:sp>
        <p:nvSpPr>
          <p:cNvPr id="111620" name="Rectangle 4"/>
          <p:cNvSpPr>
            <a:spLocks noGrp="1" noChangeArrowheads="1"/>
          </p:cNvSpPr>
          <p:nvPr>
            <p:ph type="ftr" sz="quarter" idx="2"/>
          </p:nvPr>
        </p:nvSpPr>
        <p:spPr bwMode="auto">
          <a:xfrm>
            <a:off x="0" y="9296400"/>
            <a:ext cx="289560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l-GR"/>
          </a:p>
        </p:txBody>
      </p:sp>
      <p:sp>
        <p:nvSpPr>
          <p:cNvPr id="111621" name="Rectangle 5"/>
          <p:cNvSpPr>
            <a:spLocks noGrp="1" noChangeArrowheads="1"/>
          </p:cNvSpPr>
          <p:nvPr>
            <p:ph type="sldNum" sz="quarter" idx="3"/>
          </p:nvPr>
        </p:nvSpPr>
        <p:spPr bwMode="auto">
          <a:xfrm>
            <a:off x="3733800" y="9296400"/>
            <a:ext cx="289560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2A81289-667A-4E0D-8E08-15E2FB80986C}" type="slidenum">
              <a:rPr lang="el-GR" altLang="el-GR"/>
              <a:pPr>
                <a:defRPr/>
              </a:pPr>
              <a:t>‹#›</a:t>
            </a:fld>
            <a:endParaRPr lang="el-GR" altLang="el-GR"/>
          </a:p>
        </p:txBody>
      </p:sp>
    </p:spTree>
    <p:extLst>
      <p:ext uri="{BB962C8B-B14F-4D97-AF65-F5344CB8AC3E}">
        <p14:creationId xmlns:p14="http://schemas.microsoft.com/office/powerpoint/2010/main" val="1690083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287020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l-GR"/>
          </a:p>
        </p:txBody>
      </p:sp>
      <p:sp>
        <p:nvSpPr>
          <p:cNvPr id="88067" name="Rectangle 3"/>
          <p:cNvSpPr>
            <a:spLocks noGrp="1" noChangeArrowheads="1"/>
          </p:cNvSpPr>
          <p:nvPr>
            <p:ph type="dt" idx="1"/>
          </p:nvPr>
        </p:nvSpPr>
        <p:spPr bwMode="auto">
          <a:xfrm>
            <a:off x="3751263" y="0"/>
            <a:ext cx="287020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l-GR"/>
          </a:p>
        </p:txBody>
      </p:sp>
      <p:sp>
        <p:nvSpPr>
          <p:cNvPr id="2052" name="Rectangle 4"/>
          <p:cNvSpPr>
            <a:spLocks noRot="1" noChangeArrowheads="1" noTextEdit="1"/>
          </p:cNvSpPr>
          <p:nvPr>
            <p:ph type="sldImg" idx="2"/>
          </p:nvPr>
        </p:nvSpPr>
        <p:spPr bwMode="auto">
          <a:xfrm>
            <a:off x="860425" y="736600"/>
            <a:ext cx="4902200" cy="36782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9" name="Rectangle 5"/>
          <p:cNvSpPr>
            <a:spLocks noGrp="1" noChangeArrowheads="1"/>
          </p:cNvSpPr>
          <p:nvPr>
            <p:ph type="body" sz="quarter" idx="3"/>
          </p:nvPr>
        </p:nvSpPr>
        <p:spPr bwMode="auto">
          <a:xfrm>
            <a:off x="661988" y="4660900"/>
            <a:ext cx="5299075" cy="4414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Click to edit Master text styles</a:t>
            </a:r>
          </a:p>
          <a:p>
            <a:pPr lvl="1"/>
            <a:r>
              <a:rPr lang="el-GR" noProof="0" smtClean="0"/>
              <a:t>Second level</a:t>
            </a:r>
          </a:p>
          <a:p>
            <a:pPr lvl="2"/>
            <a:r>
              <a:rPr lang="el-GR" noProof="0" smtClean="0"/>
              <a:t>Third level</a:t>
            </a:r>
          </a:p>
          <a:p>
            <a:pPr lvl="3"/>
            <a:r>
              <a:rPr lang="el-GR" noProof="0" smtClean="0"/>
              <a:t>Fourth level</a:t>
            </a:r>
          </a:p>
          <a:p>
            <a:pPr lvl="4"/>
            <a:r>
              <a:rPr lang="el-GR" noProof="0" smtClean="0"/>
              <a:t>Fifth level</a:t>
            </a:r>
          </a:p>
        </p:txBody>
      </p:sp>
      <p:sp>
        <p:nvSpPr>
          <p:cNvPr id="88070" name="Rectangle 6"/>
          <p:cNvSpPr>
            <a:spLocks noGrp="1" noChangeArrowheads="1"/>
          </p:cNvSpPr>
          <p:nvPr>
            <p:ph type="ftr" sz="quarter" idx="4"/>
          </p:nvPr>
        </p:nvSpPr>
        <p:spPr bwMode="auto">
          <a:xfrm>
            <a:off x="0" y="9318625"/>
            <a:ext cx="2870200" cy="4905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l-GR"/>
          </a:p>
        </p:txBody>
      </p:sp>
      <p:sp>
        <p:nvSpPr>
          <p:cNvPr id="88071" name="Rectangle 7"/>
          <p:cNvSpPr>
            <a:spLocks noGrp="1" noChangeArrowheads="1"/>
          </p:cNvSpPr>
          <p:nvPr>
            <p:ph type="sldNum" sz="quarter" idx="5"/>
          </p:nvPr>
        </p:nvSpPr>
        <p:spPr bwMode="auto">
          <a:xfrm>
            <a:off x="3751263" y="9318625"/>
            <a:ext cx="2870200" cy="4905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18D1619-A338-48AF-9425-00D9B7EBA3DC}" type="slidenum">
              <a:rPr lang="el-GR" altLang="el-GR"/>
              <a:pPr>
                <a:defRPr/>
              </a:pPr>
              <a:t>‹#›</a:t>
            </a:fld>
            <a:endParaRPr lang="el-GR" altLang="el-GR"/>
          </a:p>
        </p:txBody>
      </p:sp>
    </p:spTree>
    <p:extLst>
      <p:ext uri="{BB962C8B-B14F-4D97-AF65-F5344CB8AC3E}">
        <p14:creationId xmlns:p14="http://schemas.microsoft.com/office/powerpoint/2010/main" val="1175155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Θέση εικόνας διαφάνειας 1"/>
          <p:cNvSpPr>
            <a:spLocks noGrp="1" noRot="1" noChangeAspect="1" noTextEdit="1"/>
          </p:cNvSpPr>
          <p:nvPr>
            <p:ph type="sldImg"/>
          </p:nvPr>
        </p:nvSpPr>
        <p:spPr>
          <a:ln/>
        </p:spPr>
      </p:sp>
      <p:sp>
        <p:nvSpPr>
          <p:cNvPr id="512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solidFill>
                <a:srgbClr val="FF0000"/>
              </a:solidFill>
              <a:latin typeface="Arial" panose="020B0604020202020204" pitchFamily="34" charset="0"/>
            </a:endParaRPr>
          </a:p>
        </p:txBody>
      </p:sp>
      <p:sp>
        <p:nvSpPr>
          <p:cNvPr id="5124" name="Θέση αριθμού διαφάνειας 3"/>
          <p:cNvSpPr>
            <a:spLocks noGrp="1"/>
          </p:cNvSpPr>
          <p:nvPr>
            <p:ph type="sldNum" sz="quarter" idx="5"/>
          </p:nvPr>
        </p:nvSpPr>
        <p:spPr>
          <a:xfrm>
            <a:off x="4143375" y="9120188"/>
            <a:ext cx="3170238" cy="479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12B8E431-875C-4D40-81A3-7148C12F6E74}"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1</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4120257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2CAA559-3EE8-4541-BCD9-EF1C700146F4}" type="slidenum">
              <a:rPr lang="el-GR" altLang="el-GR"/>
              <a:pPr>
                <a:spcBef>
                  <a:spcPct val="0"/>
                </a:spcBef>
              </a:pPr>
              <a:t>12</a:t>
            </a:fld>
            <a:endParaRPr lang="el-GR" altLang="el-GR"/>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453921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405C476-13C7-4D0B-8DFA-C18F6D5EDE95}" type="slidenum">
              <a:rPr lang="el-GR" altLang="el-GR"/>
              <a:pPr>
                <a:spcBef>
                  <a:spcPct val="0"/>
                </a:spcBef>
              </a:pPr>
              <a:t>13</a:t>
            </a:fld>
            <a:endParaRPr lang="el-GR" altLang="el-G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908923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741799D-769F-483C-9C55-92283C5D7932}" type="slidenum">
              <a:rPr lang="el-GR" altLang="el-GR"/>
              <a:pPr>
                <a:spcBef>
                  <a:spcPct val="0"/>
                </a:spcBef>
              </a:pPr>
              <a:t>14</a:t>
            </a:fld>
            <a:endParaRPr lang="el-GR" altLang="el-G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8998599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156AA6B-FF74-4255-A5E2-AAA1F430C174}" type="slidenum">
              <a:rPr lang="el-GR" altLang="el-GR"/>
              <a:pPr>
                <a:spcBef>
                  <a:spcPct val="0"/>
                </a:spcBef>
              </a:pPr>
              <a:t>17</a:t>
            </a:fld>
            <a:endParaRPr lang="el-GR" altLang="el-G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975319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8A6D7BF-95BD-4E45-9A14-DB5868B898B0}" type="slidenum">
              <a:rPr lang="el-GR" altLang="el-GR"/>
              <a:pPr>
                <a:spcBef>
                  <a:spcPct val="0"/>
                </a:spcBef>
              </a:pPr>
              <a:t>19</a:t>
            </a:fld>
            <a:endParaRPr lang="el-GR" altLang="el-GR"/>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3559113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DD1D23-5AA0-4B4E-89CA-F45E4EFDFBD2}" type="slidenum">
              <a:rPr lang="el-GR" altLang="el-GR"/>
              <a:pPr>
                <a:spcBef>
                  <a:spcPct val="0"/>
                </a:spcBef>
              </a:pPr>
              <a:t>20</a:t>
            </a:fld>
            <a:endParaRPr lang="el-GR" altLang="el-GR"/>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3229609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7079FCA-38B8-4A28-9FD3-AEBF6E4CBE22}" type="slidenum">
              <a:rPr lang="el-GR" altLang="el-GR"/>
              <a:pPr>
                <a:spcBef>
                  <a:spcPct val="0"/>
                </a:spcBef>
              </a:pPr>
              <a:t>21</a:t>
            </a:fld>
            <a:endParaRPr lang="el-GR" altLang="el-GR"/>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0244577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74528AC-3492-416A-9A39-ABA69AD9CF32}" type="slidenum">
              <a:rPr lang="el-GR" altLang="el-GR"/>
              <a:pPr>
                <a:spcBef>
                  <a:spcPct val="0"/>
                </a:spcBef>
              </a:pPr>
              <a:t>22</a:t>
            </a:fld>
            <a:endParaRPr lang="el-GR" altLang="el-GR"/>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1505169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99C9C32-E623-45D9-9BD3-6F4CFBEE9C03}" type="slidenum">
              <a:rPr lang="el-GR" altLang="el-GR"/>
              <a:pPr>
                <a:spcBef>
                  <a:spcPct val="0"/>
                </a:spcBef>
              </a:pPr>
              <a:t>23</a:t>
            </a:fld>
            <a:endParaRPr lang="el-GR" altLang="el-GR"/>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7636520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DB293B0-027B-4DA8-8701-0D2A029B54F3}" type="slidenum">
              <a:rPr lang="el-GR" altLang="el-GR"/>
              <a:pPr>
                <a:spcBef>
                  <a:spcPct val="0"/>
                </a:spcBef>
              </a:pPr>
              <a:t>24</a:t>
            </a:fld>
            <a:endParaRPr lang="el-GR" altLang="el-GR"/>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26749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84587AE-4142-4C8E-93A0-AA764761FE68}" type="slidenum">
              <a:rPr lang="el-GR" altLang="el-GR"/>
              <a:pPr>
                <a:spcBef>
                  <a:spcPct val="0"/>
                </a:spcBef>
              </a:pPr>
              <a:t>2</a:t>
            </a:fld>
            <a:endParaRPr lang="el-GR" altLang="el-GR"/>
          </a:p>
        </p:txBody>
      </p:sp>
      <p:sp>
        <p:nvSpPr>
          <p:cNvPr id="7171" name="Rectangle 2"/>
          <p:cNvSpPr>
            <a:spLocks noRo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3923831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7DCF131-D25B-47E4-8801-E56272E19D8F}" type="slidenum">
              <a:rPr lang="el-GR" altLang="el-GR"/>
              <a:pPr>
                <a:spcBef>
                  <a:spcPct val="0"/>
                </a:spcBef>
              </a:pPr>
              <a:t>25</a:t>
            </a:fld>
            <a:endParaRPr lang="el-GR" altLang="el-GR"/>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1264349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Θέση εικόνας διαφάνειας 1"/>
          <p:cNvSpPr>
            <a:spLocks noGrp="1" noRot="1" noChangeAspect="1" noTextEdit="1"/>
          </p:cNvSpPr>
          <p:nvPr>
            <p:ph type="sldImg"/>
          </p:nvPr>
        </p:nvSpPr>
        <p:spPr>
          <a:ln/>
        </p:spPr>
      </p:sp>
      <p:sp>
        <p:nvSpPr>
          <p:cNvPr id="5120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51204" name="Θέση αριθμού διαφάνειας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D778F60D-37BC-4070-BD38-063A4CAB536A}"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26</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0697414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Θέση εικόνας διαφάνειας 1"/>
          <p:cNvSpPr>
            <a:spLocks noGrp="1" noRot="1" noChangeAspect="1" noTextEdit="1"/>
          </p:cNvSpPr>
          <p:nvPr>
            <p:ph type="sldImg"/>
          </p:nvPr>
        </p:nvSpPr>
        <p:spPr>
          <a:ln/>
        </p:spPr>
      </p:sp>
      <p:sp>
        <p:nvSpPr>
          <p:cNvPr id="53251"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p>
        </p:txBody>
      </p:sp>
      <p:sp>
        <p:nvSpPr>
          <p:cNvPr id="53252"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6A6604B5-82FF-4ECA-A2C5-ABB7696BE78A}"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27</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6681790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8D427473-F0D0-43A7-ABB9-03D574973522}"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28</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1813776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E970A709-3C65-4D70-8E60-7B86912251C4}"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29</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6878415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5939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3CE0650D-4337-4F76-AA61-AD3BB0A269E1}"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30</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19391051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61444"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11324947-B953-4698-A9CE-5C551DF5A401}"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31</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18646792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63492"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68FF580F-F0DD-4373-8E92-0E056605BEBE}"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32</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683655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7B036BB-94E1-46B3-A3A4-13E3AFA65204}" type="slidenum">
              <a:rPr lang="el-GR" altLang="el-GR"/>
              <a:pPr>
                <a:spcBef>
                  <a:spcPct val="0"/>
                </a:spcBef>
              </a:pPr>
              <a:t>4</a:t>
            </a:fld>
            <a:endParaRPr lang="el-GR" altLang="el-GR"/>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589853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4793218-AB9E-4F70-8C19-17E9C9AFA6C1}" type="slidenum">
              <a:rPr lang="el-GR" altLang="el-GR"/>
              <a:pPr>
                <a:spcBef>
                  <a:spcPct val="0"/>
                </a:spcBef>
              </a:pPr>
              <a:t>5</a:t>
            </a:fld>
            <a:endParaRPr lang="el-GR" altLang="el-GR"/>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89328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EF8DCD1-1274-4BEC-9AC3-EDA82494FD3F}" type="slidenum">
              <a:rPr lang="el-GR" altLang="el-GR"/>
              <a:pPr>
                <a:spcBef>
                  <a:spcPct val="0"/>
                </a:spcBef>
              </a:pPr>
              <a:t>6</a:t>
            </a:fld>
            <a:endParaRPr lang="el-GR" altLang="el-GR"/>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579031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98A1810-F281-4E72-98DD-ED291CE762C0}" type="slidenum">
              <a:rPr lang="el-GR" altLang="el-GR"/>
              <a:pPr>
                <a:spcBef>
                  <a:spcPct val="0"/>
                </a:spcBef>
              </a:pPr>
              <a:t>8</a:t>
            </a:fld>
            <a:endParaRPr lang="el-GR" altLang="el-GR"/>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6945503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9DFFF65-E166-4D32-8A0A-575D4415BFBB}" type="slidenum">
              <a:rPr lang="el-GR" altLang="el-GR"/>
              <a:pPr>
                <a:spcBef>
                  <a:spcPct val="0"/>
                </a:spcBef>
              </a:pPr>
              <a:t>9</a:t>
            </a:fld>
            <a:endParaRPr lang="el-GR" altLang="el-GR"/>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190370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698F4A4-CD62-4B59-A64E-F75AB1AA8E70}" type="slidenum">
              <a:rPr lang="el-GR" altLang="el-GR"/>
              <a:pPr>
                <a:spcBef>
                  <a:spcPct val="0"/>
                </a:spcBef>
              </a:pPr>
              <a:t>10</a:t>
            </a:fld>
            <a:endParaRPr lang="el-GR" altLang="el-GR"/>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195527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B8935F8-8C1D-42C0-B8D8-68223EDD2A9B}" type="slidenum">
              <a:rPr lang="el-GR" altLang="el-GR"/>
              <a:pPr>
                <a:spcBef>
                  <a:spcPct val="0"/>
                </a:spcBef>
              </a:pPr>
              <a:t>11</a:t>
            </a:fld>
            <a:endParaRPr lang="el-GR" altLang="el-GR"/>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489851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401055C5-D1F8-48CA-AAFD-9CBD6EDCCA2D}" type="slidenum">
              <a:rPr lang="es-ES" altLang="el-GR"/>
              <a:pPr>
                <a:defRPr/>
              </a:pPr>
              <a:t>‹#›</a:t>
            </a:fld>
            <a:endParaRPr lang="es-ES" altLang="el-GR"/>
          </a:p>
        </p:txBody>
      </p:sp>
    </p:spTree>
    <p:extLst>
      <p:ext uri="{BB962C8B-B14F-4D97-AF65-F5344CB8AC3E}">
        <p14:creationId xmlns:p14="http://schemas.microsoft.com/office/powerpoint/2010/main" val="25422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89F6805A-EE2A-46C8-B201-DFD075CAC59D}" type="slidenum">
              <a:rPr lang="es-ES" altLang="el-GR"/>
              <a:pPr>
                <a:defRPr/>
              </a:pPr>
              <a:t>‹#›</a:t>
            </a:fld>
            <a:endParaRPr lang="es-ES" altLang="el-GR"/>
          </a:p>
        </p:txBody>
      </p:sp>
    </p:spTree>
    <p:extLst>
      <p:ext uri="{BB962C8B-B14F-4D97-AF65-F5344CB8AC3E}">
        <p14:creationId xmlns:p14="http://schemas.microsoft.com/office/powerpoint/2010/main" val="2864081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D22989F3-78E5-4C19-8FAA-92F12BE94E9E}" type="slidenum">
              <a:rPr lang="es-ES" altLang="el-GR"/>
              <a:pPr>
                <a:defRPr/>
              </a:pPr>
              <a:t>‹#›</a:t>
            </a:fld>
            <a:endParaRPr lang="es-ES" altLang="el-GR"/>
          </a:p>
        </p:txBody>
      </p:sp>
    </p:spTree>
    <p:extLst>
      <p:ext uri="{BB962C8B-B14F-4D97-AF65-F5344CB8AC3E}">
        <p14:creationId xmlns:p14="http://schemas.microsoft.com/office/powerpoint/2010/main" val="4058013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D6048399-A52E-46EB-BC27-D72AFA7E5792}" type="slidenum">
              <a:rPr lang="es-ES" altLang="el-GR"/>
              <a:pPr>
                <a:defRPr/>
              </a:pPr>
              <a:t>‹#›</a:t>
            </a:fld>
            <a:endParaRPr lang="es-ES" altLang="el-GR"/>
          </a:p>
        </p:txBody>
      </p:sp>
    </p:spTree>
    <p:extLst>
      <p:ext uri="{BB962C8B-B14F-4D97-AF65-F5344CB8AC3E}">
        <p14:creationId xmlns:p14="http://schemas.microsoft.com/office/powerpoint/2010/main" val="2727686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EBE226DF-EF1F-459D-B15B-4E2CD723B4DB}" type="slidenum">
              <a:rPr lang="es-ES" altLang="el-GR"/>
              <a:pPr>
                <a:defRPr/>
              </a:pPr>
              <a:t>‹#›</a:t>
            </a:fld>
            <a:endParaRPr lang="es-ES" altLang="el-GR"/>
          </a:p>
        </p:txBody>
      </p:sp>
    </p:spTree>
    <p:extLst>
      <p:ext uri="{BB962C8B-B14F-4D97-AF65-F5344CB8AC3E}">
        <p14:creationId xmlns:p14="http://schemas.microsoft.com/office/powerpoint/2010/main" val="3916180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33F474F2-6E80-4DF3-B453-7E5C0063A162}" type="slidenum">
              <a:rPr lang="es-ES" altLang="el-GR"/>
              <a:pPr>
                <a:defRPr/>
              </a:pPr>
              <a:t>‹#›</a:t>
            </a:fld>
            <a:endParaRPr lang="es-ES" altLang="el-GR"/>
          </a:p>
        </p:txBody>
      </p:sp>
    </p:spTree>
    <p:extLst>
      <p:ext uri="{BB962C8B-B14F-4D97-AF65-F5344CB8AC3E}">
        <p14:creationId xmlns:p14="http://schemas.microsoft.com/office/powerpoint/2010/main" val="3260284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B204C7FA-7E65-4A12-932E-2A7B489DECDF}" type="slidenum">
              <a:rPr lang="es-ES" altLang="el-GR"/>
              <a:pPr>
                <a:defRPr/>
              </a:pPr>
              <a:t>‹#›</a:t>
            </a:fld>
            <a:endParaRPr lang="es-ES" altLang="el-GR"/>
          </a:p>
        </p:txBody>
      </p:sp>
    </p:spTree>
    <p:extLst>
      <p:ext uri="{BB962C8B-B14F-4D97-AF65-F5344CB8AC3E}">
        <p14:creationId xmlns:p14="http://schemas.microsoft.com/office/powerpoint/2010/main" val="3422179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04612611-613C-493A-B945-B4E6F2BE986F}" type="slidenum">
              <a:rPr lang="es-ES" altLang="el-GR"/>
              <a:pPr>
                <a:defRPr/>
              </a:pPr>
              <a:t>‹#›</a:t>
            </a:fld>
            <a:endParaRPr lang="es-ES" altLang="el-GR"/>
          </a:p>
        </p:txBody>
      </p:sp>
    </p:spTree>
    <p:extLst>
      <p:ext uri="{BB962C8B-B14F-4D97-AF65-F5344CB8AC3E}">
        <p14:creationId xmlns:p14="http://schemas.microsoft.com/office/powerpoint/2010/main" val="1728833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FC52F3CB-B6D8-4372-9468-D313C663E3C6}" type="slidenum">
              <a:rPr lang="es-ES" altLang="el-GR"/>
              <a:pPr>
                <a:defRPr/>
              </a:pPr>
              <a:t>‹#›</a:t>
            </a:fld>
            <a:endParaRPr lang="es-ES" altLang="el-GR"/>
          </a:p>
        </p:txBody>
      </p:sp>
    </p:spTree>
    <p:extLst>
      <p:ext uri="{BB962C8B-B14F-4D97-AF65-F5344CB8AC3E}">
        <p14:creationId xmlns:p14="http://schemas.microsoft.com/office/powerpoint/2010/main" val="834564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A6664921-44E2-4DC5-A146-AD696DE7C41A}" type="slidenum">
              <a:rPr lang="es-ES" altLang="el-GR"/>
              <a:pPr>
                <a:defRPr/>
              </a:pPr>
              <a:t>‹#›</a:t>
            </a:fld>
            <a:endParaRPr lang="es-ES" altLang="el-GR"/>
          </a:p>
        </p:txBody>
      </p:sp>
    </p:spTree>
    <p:extLst>
      <p:ext uri="{BB962C8B-B14F-4D97-AF65-F5344CB8AC3E}">
        <p14:creationId xmlns:p14="http://schemas.microsoft.com/office/powerpoint/2010/main" val="1261931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F136145F-41FE-42DA-824A-D36F8C50F8DD}" type="slidenum">
              <a:rPr lang="es-ES" altLang="el-GR"/>
              <a:pPr>
                <a:defRPr/>
              </a:pPr>
              <a:t>‹#›</a:t>
            </a:fld>
            <a:endParaRPr lang="es-ES" altLang="el-GR"/>
          </a:p>
        </p:txBody>
      </p:sp>
    </p:spTree>
    <p:extLst>
      <p:ext uri="{BB962C8B-B14F-4D97-AF65-F5344CB8AC3E}">
        <p14:creationId xmlns:p14="http://schemas.microsoft.com/office/powerpoint/2010/main" val="2886562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l-GR" smtClean="0"/>
              <a:t>Haga clic para modificar el estilo de título del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l-GR" smtClean="0"/>
              <a:t>Haga clic para modificar el estilo de texto del patrón</a:t>
            </a:r>
          </a:p>
          <a:p>
            <a:pPr lvl="1"/>
            <a:r>
              <a:rPr lang="es-ES" altLang="el-GR" smtClean="0"/>
              <a:t>Segundo nivel</a:t>
            </a:r>
          </a:p>
          <a:p>
            <a:pPr lvl="2"/>
            <a:r>
              <a:rPr lang="es-ES" altLang="el-GR" smtClean="0"/>
              <a:t>Tercer nivel</a:t>
            </a:r>
          </a:p>
          <a:p>
            <a:pPr lvl="3"/>
            <a:r>
              <a:rPr lang="es-ES" altLang="el-GR" smtClean="0"/>
              <a:t>Cuarto nivel</a:t>
            </a:r>
          </a:p>
          <a:p>
            <a:pPr lvl="4"/>
            <a:r>
              <a:rPr lang="es-ES" altLang="el-GR" smtClean="0"/>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71E292A9-2032-49F4-8F4A-60C0A0FF8EFE}" type="slidenum">
              <a:rPr lang="es-ES" altLang="el-GR"/>
              <a:pPr>
                <a:defRPr/>
              </a:pPr>
              <a:t>‹#›</a:t>
            </a:fld>
            <a:endParaRPr lang="es-ES"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http://eclass.uoa.gr/courses/ECD106"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opencourses.uoa.gr/courses/ECD4/"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611188" y="1916113"/>
            <a:ext cx="8229600" cy="1143000"/>
          </a:xfrm>
        </p:spPr>
        <p:txBody>
          <a:bodyPr/>
          <a:lstStyle/>
          <a:p>
            <a:pPr eaLnBrk="1" hangingPunct="1"/>
            <a:r>
              <a:rPr lang="el-GR" altLang="el-GR" b="1" dirty="0" smtClean="0">
                <a:solidFill>
                  <a:srgbClr val="FFC000"/>
                </a:solidFill>
              </a:rPr>
              <a:t>Ανάπτυξη του Λόγου</a:t>
            </a:r>
          </a:p>
        </p:txBody>
      </p:sp>
      <p:sp>
        <p:nvSpPr>
          <p:cNvPr id="3" name="Υπότιτλος 2"/>
          <p:cNvSpPr>
            <a:spLocks noGrp="1"/>
          </p:cNvSpPr>
          <p:nvPr>
            <p:ph idx="1"/>
          </p:nvPr>
        </p:nvSpPr>
        <p:spPr>
          <a:xfrm>
            <a:off x="179388" y="3241675"/>
            <a:ext cx="8785225" cy="3716338"/>
          </a:xfrm>
        </p:spPr>
        <p:txBody>
          <a:bodyPr>
            <a:noAutofit/>
          </a:bodyPr>
          <a:lstStyle/>
          <a:p>
            <a:pPr marL="0" indent="0" algn="ctr">
              <a:buFont typeface="Wingdings" panose="05000000000000000000" pitchFamily="2" charset="2"/>
              <a:buNone/>
              <a:defRPr/>
            </a:pPr>
            <a:r>
              <a:rPr lang="el-GR" b="1" dirty="0">
                <a:solidFill>
                  <a:srgbClr val="FFC000"/>
                </a:solidFill>
                <a:effectLst>
                  <a:outerShdw blurRad="38100" dist="38100" dir="2700000" algn="tl">
                    <a:srgbClr val="000000">
                      <a:alpha val="43137"/>
                    </a:srgbClr>
                  </a:outerShdw>
                </a:effectLst>
                <a:ea typeface="+mj-ea"/>
                <a:cs typeface="+mj-cs"/>
              </a:rPr>
              <a:t>Ενότητα </a:t>
            </a:r>
            <a:r>
              <a:rPr lang="el-GR" b="1" dirty="0" smtClean="0">
                <a:solidFill>
                  <a:srgbClr val="FFC000"/>
                </a:solidFill>
                <a:effectLst>
                  <a:outerShdw blurRad="38100" dist="38100" dir="2700000" algn="tl">
                    <a:srgbClr val="000000">
                      <a:alpha val="43137"/>
                    </a:srgbClr>
                  </a:outerShdw>
                </a:effectLst>
                <a:ea typeface="+mj-ea"/>
                <a:cs typeface="+mj-cs"/>
              </a:rPr>
              <a:t>3:</a:t>
            </a:r>
            <a:r>
              <a:rPr lang="en-US" b="1" dirty="0" smtClean="0">
                <a:solidFill>
                  <a:srgbClr val="FFC000"/>
                </a:solidFill>
                <a:effectLst>
                  <a:outerShdw blurRad="38100" dist="38100" dir="2700000" algn="tl">
                    <a:srgbClr val="000000">
                      <a:alpha val="43137"/>
                    </a:srgbClr>
                  </a:outerShdw>
                </a:effectLst>
                <a:ea typeface="+mj-ea"/>
                <a:cs typeface="+mj-cs"/>
              </a:rPr>
              <a:t> </a:t>
            </a:r>
            <a:r>
              <a:rPr lang="el-GR" dirty="0">
                <a:solidFill>
                  <a:schemeClr val="bg1"/>
                </a:solidFill>
                <a:effectLst>
                  <a:outerShdw blurRad="38100" dist="38100" dir="2700000" algn="tl">
                    <a:srgbClr val="000000">
                      <a:alpha val="43137"/>
                    </a:srgbClr>
                  </a:outerShdw>
                </a:effectLst>
              </a:rPr>
              <a:t>Ανάπτυξη επικοινωνιακών </a:t>
            </a:r>
            <a:r>
              <a:rPr lang="el-GR" dirty="0" smtClean="0">
                <a:solidFill>
                  <a:schemeClr val="bg1"/>
                </a:solidFill>
                <a:effectLst>
                  <a:outerShdw blurRad="38100" dist="38100" dir="2700000" algn="tl">
                    <a:srgbClr val="000000">
                      <a:alpha val="43137"/>
                    </a:srgbClr>
                  </a:outerShdw>
                </a:effectLst>
              </a:rPr>
              <a:t>ικανοτήτων</a:t>
            </a:r>
          </a:p>
          <a:p>
            <a:pPr marL="0" indent="0" algn="ctr">
              <a:buFont typeface="Wingdings" panose="05000000000000000000" pitchFamily="2" charset="2"/>
              <a:buNone/>
              <a:defRPr/>
            </a:pPr>
            <a:r>
              <a:rPr lang="el-GR" dirty="0" smtClean="0">
                <a:solidFill>
                  <a:schemeClr val="bg1"/>
                </a:solidFill>
                <a:effectLst>
                  <a:outerShdw blurRad="38100" dist="38100" dir="2700000" algn="tl">
                    <a:srgbClr val="000000">
                      <a:alpha val="43137"/>
                    </a:srgbClr>
                  </a:outerShdw>
                </a:effectLst>
              </a:rPr>
              <a:t>Αφηγήματα</a:t>
            </a:r>
          </a:p>
          <a:p>
            <a:pPr marL="0" indent="0" algn="ctr">
              <a:buFont typeface="Wingdings" panose="05000000000000000000" pitchFamily="2" charset="2"/>
              <a:buNone/>
              <a:defRPr/>
            </a:pPr>
            <a:r>
              <a:rPr lang="el-GR" dirty="0" smtClean="0">
                <a:solidFill>
                  <a:schemeClr val="bg1"/>
                </a:solidFill>
                <a:effectLst>
                  <a:outerShdw blurRad="38100" dist="38100" dir="2700000" algn="tl">
                    <a:srgbClr val="000000">
                      <a:alpha val="43137"/>
                    </a:srgbClr>
                  </a:outerShdw>
                </a:effectLst>
              </a:rPr>
              <a:t> </a:t>
            </a:r>
          </a:p>
          <a:p>
            <a:pPr marL="0" indent="0" algn="ctr">
              <a:buFont typeface="Wingdings" panose="05000000000000000000" pitchFamily="2" charset="2"/>
              <a:buNone/>
              <a:defRPr/>
            </a:pPr>
            <a:r>
              <a:rPr lang="el-GR" dirty="0">
                <a:solidFill>
                  <a:schemeClr val="bg1"/>
                </a:solidFill>
                <a:effectLst>
                  <a:outerShdw blurRad="38100" dist="38100" dir="2700000" algn="tl">
                    <a:srgbClr val="000000">
                      <a:alpha val="43137"/>
                    </a:srgbClr>
                  </a:outerShdw>
                </a:effectLst>
              </a:rPr>
              <a:t>Δήμητρα Κατή</a:t>
            </a:r>
          </a:p>
          <a:p>
            <a:pPr marL="0" indent="0" algn="ctr">
              <a:buFont typeface="Wingdings" panose="05000000000000000000" pitchFamily="2" charset="2"/>
              <a:buNone/>
              <a:defRPr/>
            </a:pPr>
            <a:r>
              <a:rPr lang="el-GR" dirty="0" smtClean="0">
                <a:solidFill>
                  <a:schemeClr val="bg1"/>
                </a:solidFill>
                <a:effectLst>
                  <a:outerShdw blurRad="38100" dist="38100" dir="2700000" algn="tl">
                    <a:srgbClr val="000000">
                      <a:alpha val="43137"/>
                    </a:srgbClr>
                  </a:outerShdw>
                </a:effectLst>
              </a:rPr>
              <a:t>Σχολή Επιστημών της Αγωγής</a:t>
            </a:r>
          </a:p>
          <a:p>
            <a:pPr marL="0" indent="0" algn="ctr">
              <a:buFont typeface="Wingdings" panose="05000000000000000000" pitchFamily="2" charset="2"/>
              <a:buNone/>
              <a:defRPr/>
            </a:pPr>
            <a:r>
              <a:rPr lang="el-GR" sz="2800" dirty="0" smtClean="0">
                <a:solidFill>
                  <a:schemeClr val="bg1"/>
                </a:solidFill>
                <a:effectLst>
                  <a:outerShdw blurRad="38100" dist="38100" dir="2700000" algn="tl">
                    <a:srgbClr val="000000">
                      <a:alpha val="43137"/>
                    </a:srgbClr>
                  </a:outerShdw>
                </a:effectLst>
              </a:rPr>
              <a:t>Τμήμα </a:t>
            </a:r>
            <a:r>
              <a:rPr lang="el-GR" sz="2800" dirty="0">
                <a:solidFill>
                  <a:schemeClr val="bg1"/>
                </a:solidFill>
                <a:effectLst>
                  <a:outerShdw blurRad="38100" dist="38100" dir="2700000" algn="tl">
                    <a:srgbClr val="000000">
                      <a:alpha val="43137"/>
                    </a:srgbClr>
                  </a:outerShdw>
                </a:effectLst>
              </a:rPr>
              <a:t>Εκπαίδευσης και Αγωγής στην Προσχολική Ηλικία</a:t>
            </a:r>
          </a:p>
        </p:txBody>
      </p:sp>
      <p:sp>
        <p:nvSpPr>
          <p:cNvPr id="5" name="TextBox 4"/>
          <p:cNvSpPr txBox="1"/>
          <p:nvPr/>
        </p:nvSpPr>
        <p:spPr>
          <a:xfrm>
            <a:off x="812800" y="404813"/>
            <a:ext cx="4479925" cy="911225"/>
          </a:xfrm>
          <a:prstGeom prst="rect">
            <a:avLst/>
          </a:prstGeom>
          <a:noFill/>
        </p:spPr>
        <p:txBody>
          <a:bodyPr>
            <a:spAutoFit/>
          </a:bodyPr>
          <a:lstStyle/>
          <a:p>
            <a:pPr eaLnBrk="1" hangingPunct="1">
              <a:lnSpc>
                <a:spcPct val="80000"/>
              </a:lnSpc>
              <a:spcAft>
                <a:spcPts val="600"/>
              </a:spcAft>
              <a:defRPr/>
            </a:pPr>
            <a:r>
              <a:rPr lang="el-GR" sz="1600" b="1" dirty="0">
                <a:solidFill>
                  <a:schemeClr val="bg1"/>
                </a:solidFill>
                <a:effectLst>
                  <a:outerShdw blurRad="38100" dist="38100" dir="2700000" algn="tl">
                    <a:srgbClr val="000000">
                      <a:alpha val="43137"/>
                    </a:srgbClr>
                  </a:outerShdw>
                </a:effectLst>
                <a:latin typeface="+mn-lt"/>
              </a:rPr>
              <a:t>ΕΛΛΗΝΙΚΗ ΔΗΜΟΚΡΑΤΙΑ</a:t>
            </a:r>
          </a:p>
          <a:p>
            <a:pPr eaLnBrk="1" hangingPunct="1">
              <a:lnSpc>
                <a:spcPct val="80000"/>
              </a:lnSpc>
              <a:spcBef>
                <a:spcPts val="600"/>
              </a:spcBef>
              <a:defRPr/>
            </a:pPr>
            <a:r>
              <a:rPr lang="el-GR" sz="1900" b="1" dirty="0">
                <a:solidFill>
                  <a:schemeClr val="bg1"/>
                </a:solidFill>
                <a:effectLst>
                  <a:outerShdw blurRad="38100" dist="38100" dir="2700000" algn="tl">
                    <a:srgbClr val="000000">
                      <a:alpha val="43137"/>
                    </a:srgbClr>
                  </a:outerShdw>
                </a:effectLst>
                <a:latin typeface="+mn-lt"/>
              </a:rPr>
              <a:t>Εθνικόν και Καποδιστριακόν</a:t>
            </a:r>
            <a:br>
              <a:rPr lang="el-GR" sz="1900" b="1" dirty="0">
                <a:solidFill>
                  <a:schemeClr val="bg1"/>
                </a:solidFill>
                <a:effectLst>
                  <a:outerShdw blurRad="38100" dist="38100" dir="2700000" algn="tl">
                    <a:srgbClr val="000000">
                      <a:alpha val="43137"/>
                    </a:srgbClr>
                  </a:outerShdw>
                </a:effectLst>
                <a:latin typeface="+mn-lt"/>
              </a:rPr>
            </a:br>
            <a:r>
              <a:rPr lang="el-GR" sz="1900" b="1" dirty="0" err="1">
                <a:solidFill>
                  <a:schemeClr val="bg1"/>
                </a:solidFill>
                <a:effectLst>
                  <a:outerShdw blurRad="38100" dist="38100" dir="2700000" algn="tl">
                    <a:srgbClr val="000000">
                      <a:alpha val="43137"/>
                    </a:srgbClr>
                  </a:outerShdw>
                </a:effectLst>
                <a:latin typeface="+mn-lt"/>
              </a:rPr>
              <a:t>Πανεπιστήμιον</a:t>
            </a:r>
            <a:r>
              <a:rPr lang="el-GR" sz="1900" b="1" dirty="0">
                <a:solidFill>
                  <a:schemeClr val="bg1"/>
                </a:solidFill>
                <a:effectLst>
                  <a:outerShdw blurRad="38100" dist="38100" dir="2700000" algn="tl">
                    <a:srgbClr val="000000">
                      <a:alpha val="43137"/>
                    </a:srgbClr>
                  </a:outerShdw>
                </a:effectLst>
                <a:latin typeface="+mn-lt"/>
              </a:rPr>
              <a:t> Αθηνών </a:t>
            </a:r>
          </a:p>
        </p:txBody>
      </p:sp>
      <p:pic>
        <p:nvPicPr>
          <p:cNvPr id="4101" name="Picture 5"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r="86110"/>
          <a:stretch>
            <a:fillRect/>
          </a:stretch>
        </p:blipFill>
        <p:spPr bwMode="auto">
          <a:xfrm>
            <a:off x="179388" y="404813"/>
            <a:ext cx="5762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B81B73F-0920-4010-B82F-264E5D537536}" type="slidenum">
              <a:rPr lang="es-ES" altLang="el-GR" sz="1400"/>
              <a:pPr>
                <a:spcBef>
                  <a:spcPct val="0"/>
                </a:spcBef>
                <a:buFontTx/>
                <a:buNone/>
              </a:pPr>
              <a:t>10</a:t>
            </a:fld>
            <a:endParaRPr lang="es-ES" altLang="el-GR" sz="1400"/>
          </a:p>
        </p:txBody>
      </p:sp>
      <p:sp>
        <p:nvSpPr>
          <p:cNvPr id="62466" name="Rectangle 2"/>
          <p:cNvSpPr>
            <a:spLocks noChangeArrowheads="1"/>
          </p:cNvSpPr>
          <p:nvPr/>
        </p:nvSpPr>
        <p:spPr bwMode="auto">
          <a:xfrm>
            <a:off x="0" y="188913"/>
            <a:ext cx="9144000" cy="6608762"/>
          </a:xfrm>
          <a:prstGeom prst="rect">
            <a:avLst/>
          </a:prstGeom>
          <a:noFill/>
          <a:ln w="9525">
            <a:noFill/>
            <a:miter lim="800000"/>
            <a:headEnd/>
            <a:tailEnd/>
          </a:ln>
          <a:effectLst/>
        </p:spPr>
        <p:txBody>
          <a:bodyPr>
            <a:spAutoFit/>
          </a:bodyPr>
          <a:lstStyle/>
          <a:p>
            <a:pPr marL="177800" indent="-177800" algn="ctr" eaLnBrk="1" hangingPunct="1">
              <a:buFont typeface="Wingdings" pitchFamily="2" charset="2"/>
              <a:buChar char="ü"/>
              <a:defRPr/>
            </a:pPr>
            <a:r>
              <a:rPr lang="el-GR" sz="2800" b="1">
                <a:solidFill>
                  <a:schemeClr val="bg1"/>
                </a:solidFill>
                <a:cs typeface="Times New Roman" pitchFamily="18" charset="0"/>
              </a:rPr>
              <a:t>Επίσης απαραίτητο να ξεχωρίζουμε </a:t>
            </a:r>
          </a:p>
          <a:p>
            <a:pPr marL="177800" indent="-177800" algn="ctr" eaLnBrk="1" hangingPunct="1">
              <a:defRPr/>
            </a:pPr>
            <a:r>
              <a:rPr lang="el-GR" sz="2800" b="1">
                <a:solidFill>
                  <a:schemeClr val="bg1"/>
                </a:solidFill>
                <a:cs typeface="Times New Roman" pitchFamily="18" charset="0"/>
              </a:rPr>
              <a:t>τα </a:t>
            </a:r>
            <a:r>
              <a:rPr lang="el-GR" sz="2800" b="1" u="sng">
                <a:solidFill>
                  <a:srgbClr val="FFFF66"/>
                </a:solidFill>
                <a:effectLst>
                  <a:outerShdw blurRad="38100" dist="38100" dir="2700000" algn="tl">
                    <a:srgbClr val="000000"/>
                  </a:outerShdw>
                </a:effectLst>
                <a:cs typeface="Times New Roman" pitchFamily="18" charset="0"/>
              </a:rPr>
              <a:t>κομβικά γεγονότα</a:t>
            </a:r>
            <a:r>
              <a:rPr lang="el-GR" sz="2800" b="1">
                <a:solidFill>
                  <a:schemeClr val="bg1"/>
                </a:solidFill>
                <a:cs typeface="Times New Roman" pitchFamily="18" charset="0"/>
              </a:rPr>
              <a:t> της ιστορίας (το </a:t>
            </a:r>
            <a:r>
              <a:rPr lang="el-GR" sz="2800" b="1" i="1">
                <a:solidFill>
                  <a:srgbClr val="FFFF66"/>
                </a:solidFill>
                <a:effectLst>
                  <a:outerShdw blurRad="38100" dist="38100" dir="2700000" algn="tl">
                    <a:srgbClr val="000000"/>
                  </a:outerShdw>
                </a:effectLst>
                <a:cs typeface="Times New Roman" pitchFamily="18" charset="0"/>
              </a:rPr>
              <a:t>προσκήνιο</a:t>
            </a:r>
            <a:r>
              <a:rPr lang="el-GR" sz="2800" b="1">
                <a:solidFill>
                  <a:schemeClr val="bg1"/>
                </a:solidFill>
                <a:cs typeface="Times New Roman" pitchFamily="18" charset="0"/>
              </a:rPr>
              <a:t>) </a:t>
            </a:r>
          </a:p>
          <a:p>
            <a:pPr marL="177800" indent="-177800" algn="ctr" eaLnBrk="1" hangingPunct="1">
              <a:defRPr/>
            </a:pPr>
            <a:r>
              <a:rPr lang="el-GR" sz="2800" b="1">
                <a:solidFill>
                  <a:schemeClr val="bg1"/>
                </a:solidFill>
                <a:cs typeface="Times New Roman" pitchFamily="18" charset="0"/>
              </a:rPr>
              <a:t>από </a:t>
            </a:r>
            <a:r>
              <a:rPr lang="el-GR" sz="2800" b="1" u="sng">
                <a:solidFill>
                  <a:srgbClr val="FFFF66"/>
                </a:solidFill>
                <a:effectLst>
                  <a:outerShdw blurRad="38100" dist="38100" dir="2700000" algn="tl">
                    <a:srgbClr val="000000"/>
                  </a:outerShdw>
                </a:effectLst>
                <a:cs typeface="Times New Roman" pitchFamily="18" charset="0"/>
              </a:rPr>
              <a:t>δευτερεύοντα γεγονότα</a:t>
            </a:r>
            <a:r>
              <a:rPr lang="el-GR" sz="2800" b="1">
                <a:solidFill>
                  <a:schemeClr val="bg1"/>
                </a:solidFill>
                <a:cs typeface="Times New Roman" pitchFamily="18" charset="0"/>
              </a:rPr>
              <a:t>/καταστάσεις (το </a:t>
            </a:r>
            <a:r>
              <a:rPr lang="el-GR" sz="2800" b="1" i="1">
                <a:solidFill>
                  <a:srgbClr val="FFFF66"/>
                </a:solidFill>
                <a:effectLst>
                  <a:outerShdw blurRad="38100" dist="38100" dir="2700000" algn="tl">
                    <a:srgbClr val="000000"/>
                  </a:outerShdw>
                </a:effectLst>
                <a:cs typeface="Times New Roman" pitchFamily="18" charset="0"/>
              </a:rPr>
              <a:t>παρασκήνιο</a:t>
            </a:r>
            <a:r>
              <a:rPr lang="el-GR" sz="2800" b="1">
                <a:solidFill>
                  <a:schemeClr val="bg1"/>
                </a:solidFill>
                <a:cs typeface="Times New Roman" pitchFamily="18" charset="0"/>
              </a:rPr>
              <a:t>).</a:t>
            </a:r>
            <a:r>
              <a:rPr lang="el-GR" b="1">
                <a:solidFill>
                  <a:schemeClr val="bg1"/>
                </a:solidFill>
                <a:cs typeface="Times New Roman" pitchFamily="18" charset="0"/>
              </a:rPr>
              <a:t>  </a:t>
            </a:r>
            <a:endParaRPr lang="el-GR" b="1">
              <a:solidFill>
                <a:schemeClr val="bg1"/>
              </a:solidFill>
            </a:endParaRPr>
          </a:p>
          <a:p>
            <a:pPr marL="177800" indent="-177800" eaLnBrk="1" hangingPunct="1">
              <a:defRPr/>
            </a:pPr>
            <a:endParaRPr lang="el-GR" b="1">
              <a:solidFill>
                <a:schemeClr val="bg1"/>
              </a:solidFill>
            </a:endParaRPr>
          </a:p>
          <a:p>
            <a:pPr marL="177800" indent="-177800" eaLnBrk="1" hangingPunct="1">
              <a:buFontTx/>
              <a:buChar char="•"/>
              <a:defRPr/>
            </a:pPr>
            <a:r>
              <a:rPr lang="el-GR" b="1" u="sng">
                <a:solidFill>
                  <a:srgbClr val="47FFD1"/>
                </a:solidFill>
                <a:cs typeface="Times New Roman" pitchFamily="18" charset="0"/>
              </a:rPr>
              <a:t>Προσκήνιο </a:t>
            </a:r>
            <a:r>
              <a:rPr lang="el-GR" b="1" u="sng">
                <a:solidFill>
                  <a:schemeClr val="bg1"/>
                </a:solidFill>
                <a:cs typeface="Times New Roman" pitchFamily="18" charset="0"/>
              </a:rPr>
              <a:t>είναι συνήθως τα γεγονότα ή οι  πράξεις των ηρώων </a:t>
            </a:r>
            <a:r>
              <a:rPr lang="el-GR" b="1">
                <a:solidFill>
                  <a:schemeClr val="bg1"/>
                </a:solidFill>
                <a:cs typeface="Times New Roman" pitchFamily="18" charset="0"/>
              </a:rPr>
              <a:t>(π.χ. </a:t>
            </a:r>
            <a:r>
              <a:rPr lang="el-GR" b="1" i="1">
                <a:solidFill>
                  <a:schemeClr val="bg1"/>
                </a:solidFill>
                <a:cs typeface="Times New Roman" pitchFamily="18" charset="0"/>
              </a:rPr>
              <a:t>Σηκώθηκε, πήρε το μπαστούνι, άνοιξε την πόρτα…</a:t>
            </a:r>
            <a:r>
              <a:rPr lang="el-GR" b="1">
                <a:solidFill>
                  <a:schemeClr val="bg1"/>
                </a:solidFill>
                <a:cs typeface="Times New Roman" pitchFamily="18" charset="0"/>
              </a:rPr>
              <a:t>). </a:t>
            </a:r>
          </a:p>
          <a:p>
            <a:pPr marL="177800" indent="-177800" eaLnBrk="1" hangingPunct="1">
              <a:buFontTx/>
              <a:buChar char="•"/>
              <a:defRPr/>
            </a:pPr>
            <a:r>
              <a:rPr lang="el-GR" b="1" u="sng">
                <a:solidFill>
                  <a:srgbClr val="47FFD1"/>
                </a:solidFill>
                <a:cs typeface="Times New Roman" pitchFamily="18" charset="0"/>
              </a:rPr>
              <a:t>Παρασκήνιο</a:t>
            </a:r>
            <a:r>
              <a:rPr lang="el-GR" b="1" u="sng">
                <a:solidFill>
                  <a:schemeClr val="bg1"/>
                </a:solidFill>
                <a:cs typeface="Times New Roman" pitchFamily="18" charset="0"/>
              </a:rPr>
              <a:t> είναι συνήθως οι στατικές καταστάσεις στις οποίες εκτυλίσσονται τα γεγονότα </a:t>
            </a:r>
            <a:r>
              <a:rPr lang="el-GR" b="1">
                <a:solidFill>
                  <a:schemeClr val="bg1"/>
                </a:solidFill>
                <a:cs typeface="Times New Roman" pitchFamily="18" charset="0"/>
              </a:rPr>
              <a:t> </a:t>
            </a:r>
          </a:p>
          <a:p>
            <a:pPr marL="177800" indent="-177800" eaLnBrk="1" hangingPunct="1">
              <a:defRPr/>
            </a:pPr>
            <a:r>
              <a:rPr lang="el-GR" b="1">
                <a:solidFill>
                  <a:schemeClr val="bg1"/>
                </a:solidFill>
                <a:cs typeface="Times New Roman" pitchFamily="18" charset="0"/>
              </a:rPr>
              <a:t>	 (π.χ. η θερμοκρασία στην πρόταση </a:t>
            </a:r>
            <a:r>
              <a:rPr lang="el-GR" b="1" i="1">
                <a:solidFill>
                  <a:srgbClr val="FFFF66"/>
                </a:solidFill>
                <a:cs typeface="Times New Roman" pitchFamily="18" charset="0"/>
              </a:rPr>
              <a:t>Έκανε κρύο </a:t>
            </a:r>
            <a:r>
              <a:rPr lang="el-GR" b="1" i="1">
                <a:solidFill>
                  <a:schemeClr val="bg1"/>
                </a:solidFill>
                <a:cs typeface="Times New Roman" pitchFamily="18" charset="0"/>
              </a:rPr>
              <a:t>όταν σηκώθηκε…</a:t>
            </a:r>
            <a:r>
              <a:rPr lang="el-GR" b="1">
                <a:solidFill>
                  <a:schemeClr val="bg1"/>
                </a:solidFill>
                <a:cs typeface="Times New Roman" pitchFamily="18" charset="0"/>
              </a:rPr>
              <a:t> </a:t>
            </a:r>
            <a:r>
              <a:rPr lang="el-GR" b="1">
                <a:solidFill>
                  <a:srgbClr val="FFFF66"/>
                </a:solidFill>
                <a:cs typeface="Times New Roman" pitchFamily="18" charset="0"/>
              </a:rPr>
              <a:t>ή  ό,τι έχει ήδη αναφερθεί</a:t>
            </a:r>
            <a:r>
              <a:rPr lang="el-GR" b="1">
                <a:solidFill>
                  <a:schemeClr val="bg1"/>
                </a:solidFill>
                <a:cs typeface="Times New Roman" pitchFamily="18" charset="0"/>
              </a:rPr>
              <a:t> όπως το τρέξιμο στη δεύτερη πρόταση </a:t>
            </a:r>
            <a:r>
              <a:rPr lang="el-GR" b="1" i="1">
                <a:solidFill>
                  <a:schemeClr val="bg1"/>
                </a:solidFill>
                <a:cs typeface="Times New Roman" pitchFamily="18" charset="0"/>
              </a:rPr>
              <a:t>‘Αρχισε να τρέχει. </a:t>
            </a:r>
            <a:r>
              <a:rPr lang="el-GR" b="1" i="1">
                <a:solidFill>
                  <a:srgbClr val="FFFF66"/>
                </a:solidFill>
                <a:cs typeface="Times New Roman" pitchFamily="18" charset="0"/>
              </a:rPr>
              <a:t>Καθώς έτρεχε</a:t>
            </a:r>
            <a:r>
              <a:rPr lang="el-GR" b="1" i="1">
                <a:solidFill>
                  <a:schemeClr val="bg1"/>
                </a:solidFill>
                <a:cs typeface="Times New Roman" pitchFamily="18" charset="0"/>
              </a:rPr>
              <a:t>, παραπάτησε). </a:t>
            </a:r>
          </a:p>
          <a:p>
            <a:pPr marL="177800" indent="-177800" algn="ctr" eaLnBrk="1" hangingPunct="1">
              <a:defRPr/>
            </a:pPr>
            <a:endParaRPr lang="en-US" b="1">
              <a:solidFill>
                <a:schemeClr val="bg1"/>
              </a:solidFill>
              <a:cs typeface="Times New Roman" pitchFamily="18" charset="0"/>
            </a:endParaRPr>
          </a:p>
          <a:p>
            <a:pPr marL="177800" indent="-177800" algn="ctr" eaLnBrk="1" hangingPunct="1">
              <a:defRPr/>
            </a:pPr>
            <a:r>
              <a:rPr lang="el-GR" sz="2800" b="1">
                <a:solidFill>
                  <a:schemeClr val="bg1"/>
                </a:solidFill>
                <a:cs typeface="Times New Roman" pitchFamily="18" charset="0"/>
              </a:rPr>
              <a:t>Η </a:t>
            </a:r>
            <a:r>
              <a:rPr lang="el-GR" sz="2800" b="1" u="sng">
                <a:solidFill>
                  <a:schemeClr val="bg1"/>
                </a:solidFill>
                <a:cs typeface="Times New Roman" pitchFamily="18" charset="0"/>
              </a:rPr>
              <a:t>διαφορά προσκηνίου/παρασκηνίου  </a:t>
            </a:r>
          </a:p>
          <a:p>
            <a:pPr marL="177800" indent="-177800" algn="ctr" eaLnBrk="1" hangingPunct="1">
              <a:defRPr/>
            </a:pPr>
            <a:r>
              <a:rPr lang="el-GR" sz="2800" b="1" u="sng">
                <a:solidFill>
                  <a:schemeClr val="bg1"/>
                </a:solidFill>
                <a:cs typeface="Times New Roman" pitchFamily="18" charset="0"/>
              </a:rPr>
              <a:t> δηλώνεται  μέσα από τους ρηματικούς χρόνους</a:t>
            </a:r>
            <a:r>
              <a:rPr lang="el-GR" sz="2800" b="1">
                <a:solidFill>
                  <a:schemeClr val="bg1"/>
                </a:solidFill>
                <a:cs typeface="Times New Roman" pitchFamily="18" charset="0"/>
              </a:rPr>
              <a:t>:</a:t>
            </a:r>
            <a:r>
              <a:rPr lang="el-GR" b="1">
                <a:solidFill>
                  <a:schemeClr val="bg1"/>
                </a:solidFill>
                <a:cs typeface="Times New Roman" pitchFamily="18" charset="0"/>
              </a:rPr>
              <a:t> </a:t>
            </a:r>
          </a:p>
          <a:p>
            <a:pPr marL="177800" indent="-177800" algn="ctr" eaLnBrk="1" hangingPunct="1">
              <a:defRPr/>
            </a:pPr>
            <a:r>
              <a:rPr lang="el-GR" b="1">
                <a:solidFill>
                  <a:schemeClr val="bg1"/>
                </a:solidFill>
                <a:cs typeface="Times New Roman" pitchFamily="18" charset="0"/>
              </a:rPr>
              <a:t>συνήθως παρατατικός για παρασκήνιο, αόριστος για  προσκήνιο</a:t>
            </a:r>
          </a:p>
          <a:p>
            <a:pPr marL="177800" indent="-177800" algn="ctr" eaLnBrk="1" hangingPunct="1">
              <a:defRPr/>
            </a:pPr>
            <a:r>
              <a:rPr lang="en-US" b="1">
                <a:solidFill>
                  <a:schemeClr val="bg1"/>
                </a:solidFill>
                <a:cs typeface="Times New Roman" pitchFamily="18" charset="0"/>
              </a:rPr>
              <a:t>H </a:t>
            </a:r>
            <a:r>
              <a:rPr lang="el-GR" b="1">
                <a:solidFill>
                  <a:schemeClr val="bg1"/>
                </a:solidFill>
                <a:cs typeface="Times New Roman" pitchFamily="18" charset="0"/>
              </a:rPr>
              <a:t>χρήση σύνθετων προτάσεων με τους δύο αυτούς χρόνους  </a:t>
            </a:r>
          </a:p>
          <a:p>
            <a:pPr marL="177800" indent="-177800" algn="ctr" eaLnBrk="1" hangingPunct="1">
              <a:defRPr/>
            </a:pPr>
            <a:r>
              <a:rPr lang="el-GR" b="1">
                <a:solidFill>
                  <a:schemeClr val="bg1"/>
                </a:solidFill>
                <a:cs typeface="Times New Roman" pitchFamily="18" charset="0"/>
              </a:rPr>
              <a:t>δεν εμφανίζεται συχνά στην προσχολική ηλικία</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8187920-EC6F-4D94-8CC7-2D45D317B3FA}" type="slidenum">
              <a:rPr lang="es-ES" altLang="el-GR" sz="1400"/>
              <a:pPr>
                <a:spcBef>
                  <a:spcPct val="0"/>
                </a:spcBef>
                <a:buFontTx/>
                <a:buNone/>
              </a:pPr>
              <a:t>11</a:t>
            </a:fld>
            <a:endParaRPr lang="es-ES" altLang="el-GR" sz="1400"/>
          </a:p>
        </p:txBody>
      </p:sp>
      <p:sp>
        <p:nvSpPr>
          <p:cNvPr id="22531" name="Rectangle 2"/>
          <p:cNvSpPr>
            <a:spLocks noChangeArrowheads="1"/>
          </p:cNvSpPr>
          <p:nvPr/>
        </p:nvSpPr>
        <p:spPr bwMode="auto">
          <a:xfrm>
            <a:off x="0" y="0"/>
            <a:ext cx="9144000" cy="589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1938" indent="-261938">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60000"/>
              </a:lnSpc>
              <a:spcBef>
                <a:spcPct val="0"/>
              </a:spcBef>
            </a:pPr>
            <a:endParaRPr lang="el-GR" altLang="el-GR" sz="2400">
              <a:solidFill>
                <a:schemeClr val="bg1"/>
              </a:solidFill>
            </a:endParaRPr>
          </a:p>
          <a:p>
            <a:pPr algn="ctr" eaLnBrk="1" hangingPunct="1">
              <a:lnSpc>
                <a:spcPct val="80000"/>
              </a:lnSpc>
              <a:spcBef>
                <a:spcPct val="0"/>
              </a:spcBef>
              <a:buFontTx/>
              <a:buNone/>
            </a:pPr>
            <a:endParaRPr lang="el-GR" altLang="el-GR" sz="2400" u="sng">
              <a:solidFill>
                <a:srgbClr val="FFFF66"/>
              </a:solidFill>
              <a:cs typeface="Times New Roman" panose="02020603050405020304" pitchFamily="18" charset="0"/>
            </a:endParaRPr>
          </a:p>
          <a:p>
            <a:pPr algn="ctr" eaLnBrk="1" hangingPunct="1">
              <a:lnSpc>
                <a:spcPct val="80000"/>
              </a:lnSpc>
              <a:spcBef>
                <a:spcPct val="0"/>
              </a:spcBef>
              <a:buFontTx/>
              <a:buNone/>
            </a:pPr>
            <a:r>
              <a:rPr lang="el-GR" altLang="el-GR" sz="2800" b="1" u="sng">
                <a:solidFill>
                  <a:srgbClr val="FFFF66"/>
                </a:solidFill>
                <a:cs typeface="Times New Roman" panose="02020603050405020304" pitchFamily="18" charset="0"/>
              </a:rPr>
              <a:t>Κοινωνικο-πολιτισμικές συμβάσεις</a:t>
            </a:r>
            <a:r>
              <a:rPr lang="el-GR" altLang="el-GR" sz="2800" b="1">
                <a:solidFill>
                  <a:schemeClr val="bg1"/>
                </a:solidFill>
                <a:cs typeface="Times New Roman" panose="02020603050405020304" pitchFamily="18" charset="0"/>
              </a:rPr>
              <a:t> </a:t>
            </a:r>
            <a:endParaRPr lang="el-GR" altLang="el-GR" sz="2800" b="1">
              <a:solidFill>
                <a:schemeClr val="bg1"/>
              </a:solidFill>
            </a:endParaRPr>
          </a:p>
          <a:p>
            <a:pPr algn="ctr" eaLnBrk="1" hangingPunct="1">
              <a:spcBef>
                <a:spcPct val="0"/>
              </a:spcBef>
              <a:buFontTx/>
              <a:buNone/>
            </a:pPr>
            <a:r>
              <a:rPr lang="el-GR" altLang="el-GR" sz="2800" b="1">
                <a:solidFill>
                  <a:schemeClr val="bg1"/>
                </a:solidFill>
                <a:cs typeface="Times New Roman" panose="02020603050405020304" pitchFamily="18" charset="0"/>
              </a:rPr>
              <a:t>καθορίζουν το τι εμπεριέχει μια ιστορία. </a:t>
            </a:r>
            <a:endParaRPr lang="el-GR" altLang="el-GR" sz="2800" b="1">
              <a:solidFill>
                <a:schemeClr val="bg1"/>
              </a:solidFill>
            </a:endParaRPr>
          </a:p>
          <a:p>
            <a:pPr algn="ctr" eaLnBrk="1" hangingPunct="1">
              <a:spcBef>
                <a:spcPct val="0"/>
              </a:spcBef>
              <a:buFontTx/>
              <a:buNone/>
            </a:pPr>
            <a:endParaRPr lang="el-GR" altLang="el-GR" sz="2800" b="1">
              <a:solidFill>
                <a:schemeClr val="bg1"/>
              </a:solidFill>
            </a:endParaRPr>
          </a:p>
          <a:p>
            <a:pPr algn="ctr" eaLnBrk="1" hangingPunct="1">
              <a:spcBef>
                <a:spcPct val="0"/>
              </a:spcBef>
              <a:buFontTx/>
              <a:buNone/>
            </a:pPr>
            <a:r>
              <a:rPr lang="el-GR" altLang="el-GR" sz="2800" b="1">
                <a:solidFill>
                  <a:schemeClr val="bg1"/>
                </a:solidFill>
                <a:cs typeface="Times New Roman" panose="02020603050405020304" pitchFamily="18" charset="0"/>
              </a:rPr>
              <a:t>Διαγλωσσικές-διαπολιτισμικές  έρευνες </a:t>
            </a:r>
          </a:p>
          <a:p>
            <a:pPr algn="ctr" eaLnBrk="1" hangingPunct="1">
              <a:spcBef>
                <a:spcPct val="0"/>
              </a:spcBef>
              <a:buFontTx/>
              <a:buNone/>
            </a:pPr>
            <a:r>
              <a:rPr lang="el-GR" altLang="el-GR" sz="2800" b="1">
                <a:solidFill>
                  <a:schemeClr val="bg1"/>
                </a:solidFill>
                <a:cs typeface="Times New Roman" panose="02020603050405020304" pitchFamily="18" charset="0"/>
              </a:rPr>
              <a:t>δείχνουν ενδιαφέρουσες διαφορές, </a:t>
            </a:r>
          </a:p>
          <a:p>
            <a:pPr algn="ctr" eaLnBrk="1" hangingPunct="1">
              <a:spcBef>
                <a:spcPct val="0"/>
              </a:spcBef>
              <a:spcAft>
                <a:spcPts val="600"/>
              </a:spcAft>
              <a:buFontTx/>
              <a:buNone/>
            </a:pPr>
            <a:r>
              <a:rPr lang="el-GR" altLang="el-GR" sz="2000">
                <a:solidFill>
                  <a:schemeClr val="bg1"/>
                </a:solidFill>
              </a:rPr>
              <a:t>π.χ. </a:t>
            </a:r>
            <a:r>
              <a:rPr lang="en-US" altLang="el-GR" sz="2000">
                <a:solidFill>
                  <a:schemeClr val="bg1"/>
                </a:solidFill>
              </a:rPr>
              <a:t>Tannen</a:t>
            </a:r>
            <a:r>
              <a:rPr lang="el-GR" altLang="el-GR" sz="2000">
                <a:solidFill>
                  <a:schemeClr val="bg1"/>
                </a:solidFill>
              </a:rPr>
              <a:t> (1982)</a:t>
            </a:r>
            <a:r>
              <a:rPr lang="en-US" altLang="el-GR" sz="2000">
                <a:solidFill>
                  <a:schemeClr val="bg1"/>
                </a:solidFill>
              </a:rPr>
              <a:t>:</a:t>
            </a:r>
            <a:r>
              <a:rPr lang="en-US" altLang="el-GR" sz="2000"/>
              <a:t> </a:t>
            </a:r>
            <a:r>
              <a:rPr lang="el-GR" altLang="el-GR" sz="2000">
                <a:solidFill>
                  <a:schemeClr val="bg1"/>
                </a:solidFill>
              </a:rPr>
              <a:t>	</a:t>
            </a:r>
          </a:p>
          <a:p>
            <a:pPr eaLnBrk="1" hangingPunct="1">
              <a:spcBef>
                <a:spcPct val="0"/>
              </a:spcBef>
            </a:pPr>
            <a:r>
              <a:rPr lang="el-GR" altLang="el-GR" sz="2800" b="1">
                <a:solidFill>
                  <a:schemeClr val="bg1"/>
                </a:solidFill>
                <a:cs typeface="Times New Roman" panose="02020603050405020304" pitchFamily="18" charset="0"/>
              </a:rPr>
              <a:t>Αμερικανοί αφηγούνται κινηματογραφικές ταινίες παραθέτοντας απλώς τα γεγονότα της ιστορίας, </a:t>
            </a:r>
          </a:p>
          <a:p>
            <a:pPr eaLnBrk="1" hangingPunct="1">
              <a:spcBef>
                <a:spcPct val="0"/>
              </a:spcBef>
            </a:pPr>
            <a:r>
              <a:rPr lang="el-GR" altLang="el-GR" sz="2800" b="1">
                <a:solidFill>
                  <a:schemeClr val="bg1"/>
                </a:solidFill>
                <a:cs typeface="Times New Roman" panose="02020603050405020304" pitchFamily="18" charset="0"/>
              </a:rPr>
              <a:t>Ενώ οι Έλληνες συνδέουν τα γεγονότα της ταινίας με μια προσωπική τους ιστορία ή εκτίμηση. </a:t>
            </a:r>
          </a:p>
          <a:p>
            <a:pPr eaLnBrk="1" hangingPunct="1">
              <a:spcBef>
                <a:spcPct val="0"/>
              </a:spcBef>
              <a:buFontTx/>
              <a:buNone/>
            </a:pPr>
            <a:endParaRPr lang="el-GR" altLang="el-GR" sz="2800">
              <a:solidFill>
                <a:schemeClr val="bg1"/>
              </a:solidFill>
              <a:cs typeface="Times New Roman" panose="02020603050405020304" pitchFamily="18" charset="0"/>
            </a:endParaRPr>
          </a:p>
          <a:p>
            <a:pPr algn="ctr" eaLnBrk="1" hangingPunct="1">
              <a:spcBef>
                <a:spcPct val="0"/>
              </a:spcBef>
              <a:buFontTx/>
              <a:buNone/>
            </a:pPr>
            <a:r>
              <a:rPr lang="el-GR" altLang="el-GR" sz="2400">
                <a:solidFill>
                  <a:schemeClr val="bg1"/>
                </a:solidFill>
                <a:cs typeface="Times New Roman" panose="02020603050405020304" pitchFamily="18" charset="0"/>
              </a:rPr>
              <a:t>[παρόμοιες διαφορές στο περιεχόμενο των τηλεφωνημάτων,</a:t>
            </a:r>
          </a:p>
          <a:p>
            <a:pPr algn="ctr" eaLnBrk="1" hangingPunct="1">
              <a:spcBef>
                <a:spcPct val="0"/>
              </a:spcBef>
              <a:buFontTx/>
              <a:buNone/>
            </a:pPr>
            <a:r>
              <a:rPr lang="el-GR" altLang="el-GR" sz="2400">
                <a:solidFill>
                  <a:schemeClr val="bg1"/>
                </a:solidFill>
                <a:cs typeface="Times New Roman" panose="02020603050405020304" pitchFamily="18" charset="0"/>
              </a:rPr>
              <a:t> βλ. Παυλίδου για διαφορές Γερμανίας-Ελλάδας]</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2DC0CB5-A790-4DF5-972A-53D9F816D702}" type="slidenum">
              <a:rPr lang="es-ES" altLang="el-GR" sz="1400"/>
              <a:pPr>
                <a:spcBef>
                  <a:spcPct val="0"/>
                </a:spcBef>
                <a:buFontTx/>
                <a:buNone/>
              </a:pPr>
              <a:t>12</a:t>
            </a:fld>
            <a:endParaRPr lang="es-ES" altLang="el-GR" sz="1400"/>
          </a:p>
        </p:txBody>
      </p:sp>
      <p:sp>
        <p:nvSpPr>
          <p:cNvPr id="24579" name="Rectangle 3"/>
          <p:cNvSpPr>
            <a:spLocks noGrp="1" noChangeArrowheads="1"/>
          </p:cNvSpPr>
          <p:nvPr>
            <p:ph type="body" idx="1"/>
          </p:nvPr>
        </p:nvSpPr>
        <p:spPr>
          <a:xfrm>
            <a:off x="0" y="714375"/>
            <a:ext cx="9144000" cy="5991225"/>
          </a:xfrm>
        </p:spPr>
        <p:txBody>
          <a:bodyPr/>
          <a:lstStyle/>
          <a:p>
            <a:pPr marL="622300" indent="-336550" algn="ctr" eaLnBrk="1" hangingPunct="1">
              <a:lnSpc>
                <a:spcPct val="80000"/>
              </a:lnSpc>
              <a:spcAft>
                <a:spcPct val="25000"/>
              </a:spcAft>
              <a:buFontTx/>
              <a:buNone/>
            </a:pPr>
            <a:r>
              <a:rPr lang="el-GR" altLang="el-GR" sz="2800" b="1" u="sng" smtClean="0">
                <a:solidFill>
                  <a:schemeClr val="bg1"/>
                </a:solidFill>
                <a:cs typeface="Times New Roman" panose="02020603050405020304" pitchFamily="18" charset="0"/>
              </a:rPr>
              <a:t>Επιμέρους ενότητες</a:t>
            </a:r>
            <a:r>
              <a:rPr lang="el-GR" altLang="el-GR" sz="1900" b="1" smtClean="0">
                <a:solidFill>
                  <a:schemeClr val="bg1"/>
                </a:solidFill>
                <a:cs typeface="Times New Roman" panose="02020603050405020304" pitchFamily="18" charset="0"/>
              </a:rPr>
              <a:t> </a:t>
            </a:r>
            <a:r>
              <a:rPr lang="el-GR" altLang="el-GR" sz="1600" b="1" smtClean="0">
                <a:solidFill>
                  <a:schemeClr val="bg1"/>
                </a:solidFill>
                <a:cs typeface="Times New Roman" panose="02020603050405020304" pitchFamily="18" charset="0"/>
              </a:rPr>
              <a:t>(π.χ. Labov 1972, Labov &amp; Waletsky 1976</a:t>
            </a:r>
            <a:r>
              <a:rPr lang="el-GR" altLang="el-GR" sz="1600" b="1" smtClean="0">
                <a:solidFill>
                  <a:schemeClr val="bg1"/>
                </a:solidFill>
              </a:rPr>
              <a:t>)</a:t>
            </a:r>
            <a:r>
              <a:rPr lang="el-GR" altLang="el-GR" sz="1600" b="1" smtClean="0">
                <a:solidFill>
                  <a:schemeClr val="bg1"/>
                </a:solidFill>
                <a:cs typeface="Times New Roman" panose="02020603050405020304" pitchFamily="18" charset="0"/>
              </a:rPr>
              <a:t>  </a:t>
            </a:r>
          </a:p>
          <a:p>
            <a:pPr marL="622300" indent="-336550" algn="ctr" eaLnBrk="1" hangingPunct="1">
              <a:lnSpc>
                <a:spcPct val="80000"/>
              </a:lnSpc>
              <a:spcAft>
                <a:spcPct val="25000"/>
              </a:spcAft>
              <a:buFontTx/>
              <a:buNone/>
            </a:pPr>
            <a:endParaRPr lang="el-GR" altLang="el-GR" sz="1600" b="1" smtClean="0">
              <a:solidFill>
                <a:schemeClr val="bg1"/>
              </a:solidFill>
              <a:cs typeface="Times New Roman" panose="02020603050405020304" pitchFamily="18" charset="0"/>
            </a:endParaRPr>
          </a:p>
          <a:p>
            <a:pPr marL="622300" indent="-336550" eaLnBrk="1" hangingPunct="1">
              <a:lnSpc>
                <a:spcPct val="80000"/>
              </a:lnSpc>
              <a:spcAft>
                <a:spcPct val="25000"/>
              </a:spcAft>
              <a:buFontTx/>
              <a:buNone/>
            </a:pPr>
            <a:r>
              <a:rPr lang="el-GR" altLang="el-GR" sz="1900" b="1" smtClean="0">
                <a:solidFill>
                  <a:schemeClr val="bg1"/>
                </a:solidFill>
                <a:cs typeface="Times New Roman" panose="02020603050405020304" pitchFamily="18" charset="0"/>
              </a:rPr>
              <a:t>1. </a:t>
            </a:r>
            <a:r>
              <a:rPr lang="el-GR" altLang="el-GR" sz="2400" b="1" u="sng" smtClean="0">
                <a:solidFill>
                  <a:srgbClr val="FFFF66"/>
                </a:solidFill>
                <a:cs typeface="Times New Roman" panose="02020603050405020304" pitchFamily="18" charset="0"/>
              </a:rPr>
              <a:t>Άνοιγμα</a:t>
            </a:r>
            <a:r>
              <a:rPr lang="el-GR" altLang="el-GR" sz="1900" b="1" smtClean="0">
                <a:solidFill>
                  <a:schemeClr val="bg1"/>
                </a:solidFill>
                <a:cs typeface="Times New Roman" panose="02020603050405020304" pitchFamily="18" charset="0"/>
              </a:rPr>
              <a:t>:  </a:t>
            </a:r>
            <a:r>
              <a:rPr lang="el-GR" altLang="el-GR" sz="2200" b="1" smtClean="0">
                <a:solidFill>
                  <a:schemeClr val="bg1"/>
                </a:solidFill>
                <a:cs typeface="Times New Roman" panose="02020603050405020304" pitchFamily="18" charset="0"/>
              </a:rPr>
              <a:t>απαραίτητο για να σηματοδοτηθεί η αρχή του αφηγηματικού μονολόγου (συχνά μια πολύ συνοπτική περίληψη σε γραπτό κείμενο ή εισαγωγή όπως </a:t>
            </a:r>
            <a:r>
              <a:rPr lang="el-GR" altLang="el-GR" sz="2200" b="1" i="1" smtClean="0">
                <a:solidFill>
                  <a:schemeClr val="bg1"/>
                </a:solidFill>
                <a:cs typeface="Times New Roman" panose="02020603050405020304" pitchFamily="18" charset="0"/>
              </a:rPr>
              <a:t>να σου πω τι πάθαμε χτες… </a:t>
            </a:r>
            <a:r>
              <a:rPr lang="el-GR" altLang="el-GR" sz="2200" b="1" smtClean="0">
                <a:solidFill>
                  <a:schemeClr val="bg1"/>
                </a:solidFill>
                <a:cs typeface="Times New Roman" panose="02020603050405020304" pitchFamily="18" charset="0"/>
              </a:rPr>
              <a:t>σε προφορική ιστορία ή το στερεότυπο </a:t>
            </a:r>
            <a:r>
              <a:rPr lang="el-GR" altLang="el-GR" sz="2200" b="1" i="1" smtClean="0">
                <a:solidFill>
                  <a:schemeClr val="bg1"/>
                </a:solidFill>
                <a:cs typeface="Times New Roman" panose="02020603050405020304" pitchFamily="18" charset="0"/>
              </a:rPr>
              <a:t>μια φορά κι έναν καιρό…</a:t>
            </a:r>
            <a:r>
              <a:rPr lang="el-GR" altLang="el-GR" sz="2200" b="1" smtClean="0">
                <a:solidFill>
                  <a:schemeClr val="bg1"/>
                </a:solidFill>
                <a:cs typeface="Times New Roman" panose="02020603050405020304" pitchFamily="18" charset="0"/>
              </a:rPr>
              <a:t>)</a:t>
            </a:r>
          </a:p>
          <a:p>
            <a:pPr marL="622300" indent="-336550" eaLnBrk="1" hangingPunct="1">
              <a:lnSpc>
                <a:spcPct val="80000"/>
              </a:lnSpc>
              <a:spcAft>
                <a:spcPct val="25000"/>
              </a:spcAft>
              <a:buFontTx/>
              <a:buNone/>
            </a:pPr>
            <a:r>
              <a:rPr lang="el-GR" altLang="el-GR" sz="1900" b="1" smtClean="0">
                <a:solidFill>
                  <a:schemeClr val="bg1"/>
                </a:solidFill>
                <a:cs typeface="Times New Roman" panose="02020603050405020304" pitchFamily="18" charset="0"/>
              </a:rPr>
              <a:t>2. </a:t>
            </a:r>
            <a:r>
              <a:rPr lang="el-GR" altLang="el-GR" sz="2400" b="1" u="sng" smtClean="0">
                <a:solidFill>
                  <a:srgbClr val="FFFF66"/>
                </a:solidFill>
                <a:cs typeface="Times New Roman" panose="02020603050405020304" pitchFamily="18" charset="0"/>
              </a:rPr>
              <a:t>Προσανατολισμός</a:t>
            </a:r>
            <a:r>
              <a:rPr lang="el-GR" altLang="el-GR" sz="1900" b="1" smtClean="0">
                <a:solidFill>
                  <a:schemeClr val="bg1"/>
                </a:solidFill>
                <a:cs typeface="Times New Roman" panose="02020603050405020304" pitchFamily="18" charset="0"/>
              </a:rPr>
              <a:t>:  </a:t>
            </a:r>
            <a:r>
              <a:rPr lang="el-GR" altLang="el-GR" sz="2200" b="1" smtClean="0">
                <a:solidFill>
                  <a:schemeClr val="bg1"/>
                </a:solidFill>
                <a:cs typeface="Times New Roman" panose="02020603050405020304" pitchFamily="18" charset="0"/>
              </a:rPr>
              <a:t>ήρωες, τόπος και χρόνος</a:t>
            </a:r>
          </a:p>
          <a:p>
            <a:pPr marL="622300" indent="-336550" eaLnBrk="1" hangingPunct="1">
              <a:lnSpc>
                <a:spcPct val="80000"/>
              </a:lnSpc>
              <a:spcAft>
                <a:spcPct val="25000"/>
              </a:spcAft>
              <a:buFontTx/>
              <a:buNone/>
            </a:pPr>
            <a:r>
              <a:rPr lang="el-GR" altLang="el-GR" sz="1900" b="1" smtClean="0">
                <a:solidFill>
                  <a:schemeClr val="bg1"/>
                </a:solidFill>
                <a:cs typeface="Times New Roman" panose="02020603050405020304" pitchFamily="18" charset="0"/>
              </a:rPr>
              <a:t>3. </a:t>
            </a:r>
            <a:r>
              <a:rPr lang="el-GR" altLang="el-GR" sz="2400" b="1" u="sng" smtClean="0">
                <a:solidFill>
                  <a:srgbClr val="FFFF66"/>
                </a:solidFill>
                <a:cs typeface="Times New Roman" panose="02020603050405020304" pitchFamily="18" charset="0"/>
              </a:rPr>
              <a:t>Πλοκή γεγονότων</a:t>
            </a:r>
            <a:r>
              <a:rPr lang="el-GR" altLang="el-GR" sz="1900" b="1" smtClean="0">
                <a:solidFill>
                  <a:schemeClr val="bg1"/>
                </a:solidFill>
                <a:cs typeface="Times New Roman" panose="02020603050405020304" pitchFamily="18" charset="0"/>
              </a:rPr>
              <a:t>:  </a:t>
            </a:r>
            <a:r>
              <a:rPr lang="el-GR" altLang="el-GR" sz="2200" b="1" smtClean="0">
                <a:solidFill>
                  <a:schemeClr val="bg1"/>
                </a:solidFill>
                <a:cs typeface="Times New Roman" panose="02020603050405020304" pitchFamily="18" charset="0"/>
              </a:rPr>
              <a:t>επιμέρους σημεία, με τα κυριότερα να είναι η  εκκίνηση της δράσης του πρωταγωνιστή με ένα στόχο, ένα γεγονός επιπλοκής στο οποίο κορυφώνεται η αγωνία γιατί ο στόχος παρεμποδίζεται και συχνά ο πρωταγωνιστής κινδυνεύει, και η επίλυση ή το αποτέλεσμα του προβλήματος.</a:t>
            </a:r>
          </a:p>
          <a:p>
            <a:pPr marL="622300" indent="-336550" eaLnBrk="1" hangingPunct="1">
              <a:lnSpc>
                <a:spcPct val="80000"/>
              </a:lnSpc>
              <a:spcAft>
                <a:spcPct val="25000"/>
              </a:spcAft>
              <a:buFontTx/>
              <a:buNone/>
            </a:pPr>
            <a:r>
              <a:rPr lang="el-GR" altLang="el-GR" sz="1900" b="1" smtClean="0">
                <a:solidFill>
                  <a:schemeClr val="bg1"/>
                </a:solidFill>
                <a:cs typeface="Times New Roman" panose="02020603050405020304" pitchFamily="18" charset="0"/>
              </a:rPr>
              <a:t>4. </a:t>
            </a:r>
            <a:r>
              <a:rPr lang="el-GR" altLang="el-GR" sz="2400" b="1" u="sng" smtClean="0">
                <a:solidFill>
                  <a:srgbClr val="FFFF66"/>
                </a:solidFill>
                <a:cs typeface="Times New Roman" panose="02020603050405020304" pitchFamily="18" charset="0"/>
              </a:rPr>
              <a:t>Αξιολόγηση</a:t>
            </a:r>
            <a:r>
              <a:rPr lang="el-GR" altLang="el-GR" sz="2400" b="1" smtClean="0">
                <a:solidFill>
                  <a:schemeClr val="bg1"/>
                </a:solidFill>
                <a:cs typeface="Times New Roman" panose="02020603050405020304" pitchFamily="18" charset="0"/>
              </a:rPr>
              <a:t>:</a:t>
            </a:r>
            <a:r>
              <a:rPr lang="el-GR" altLang="el-GR" sz="1900" b="1" smtClean="0">
                <a:solidFill>
                  <a:schemeClr val="bg1"/>
                </a:solidFill>
                <a:cs typeface="Times New Roman" panose="02020603050405020304" pitchFamily="18" charset="0"/>
              </a:rPr>
              <a:t>  </a:t>
            </a:r>
            <a:r>
              <a:rPr lang="el-GR" altLang="el-GR" sz="2200" b="1" smtClean="0">
                <a:solidFill>
                  <a:schemeClr val="bg1"/>
                </a:solidFill>
                <a:cs typeface="Times New Roman" panose="02020603050405020304" pitchFamily="18" charset="0"/>
              </a:rPr>
              <a:t>σχόλιο πάνω στα γεγονότα (π.χ. </a:t>
            </a:r>
            <a:r>
              <a:rPr lang="el-GR" altLang="el-GR" sz="2200" b="1" i="1" smtClean="0">
                <a:solidFill>
                  <a:schemeClr val="bg1"/>
                </a:solidFill>
                <a:cs typeface="Times New Roman" panose="02020603050405020304" pitchFamily="18" charset="0"/>
              </a:rPr>
              <a:t>είχε πολύ πλάκα!</a:t>
            </a:r>
            <a:r>
              <a:rPr lang="el-GR" altLang="el-GR" sz="2200" b="1" smtClean="0">
                <a:solidFill>
                  <a:schemeClr val="bg1"/>
                </a:solidFill>
                <a:cs typeface="Times New Roman" panose="02020603050405020304" pitchFamily="18" charset="0"/>
              </a:rPr>
              <a:t>). Ανάδειξη συνεπώς της σημασίας κάποιων γεγονότων, ιεράρχησή τους, ρητή υποκειμενική εκτίμησή τους. </a:t>
            </a:r>
          </a:p>
          <a:p>
            <a:pPr marL="622300" indent="-336550" eaLnBrk="1" hangingPunct="1">
              <a:lnSpc>
                <a:spcPct val="80000"/>
              </a:lnSpc>
              <a:spcAft>
                <a:spcPct val="25000"/>
              </a:spcAft>
              <a:buFontTx/>
              <a:buNone/>
            </a:pPr>
            <a:r>
              <a:rPr lang="el-GR" altLang="el-GR" sz="1900" b="1" smtClean="0">
                <a:solidFill>
                  <a:schemeClr val="bg1"/>
                </a:solidFill>
                <a:cs typeface="Times New Roman" panose="02020603050405020304" pitchFamily="18" charset="0"/>
              </a:rPr>
              <a:t>5. </a:t>
            </a:r>
            <a:r>
              <a:rPr lang="en-US" altLang="el-GR" sz="2400" b="1" u="sng" smtClean="0">
                <a:solidFill>
                  <a:srgbClr val="FFFF66"/>
                </a:solidFill>
                <a:cs typeface="Times New Roman" panose="02020603050405020304" pitchFamily="18" charset="0"/>
              </a:rPr>
              <a:t>Κλείσιμο</a:t>
            </a:r>
            <a:r>
              <a:rPr lang="el-GR" altLang="el-GR" sz="2400" b="1" smtClean="0">
                <a:solidFill>
                  <a:schemeClr val="bg1"/>
                </a:solidFill>
                <a:cs typeface="Times New Roman" panose="02020603050405020304" pitchFamily="18" charset="0"/>
              </a:rPr>
              <a:t>:</a:t>
            </a:r>
            <a:r>
              <a:rPr lang="el-GR" altLang="el-GR" sz="1900" b="1" smtClean="0">
                <a:solidFill>
                  <a:schemeClr val="bg1"/>
                </a:solidFill>
                <a:cs typeface="Times New Roman" panose="02020603050405020304" pitchFamily="18" charset="0"/>
              </a:rPr>
              <a:t>  </a:t>
            </a:r>
            <a:r>
              <a:rPr lang="el-GR" altLang="el-GR" sz="2200" b="1" smtClean="0">
                <a:solidFill>
                  <a:schemeClr val="bg1"/>
                </a:solidFill>
                <a:cs typeface="Times New Roman" panose="02020603050405020304" pitchFamily="18" charset="0"/>
              </a:rPr>
              <a:t>σήμα ότι η ιστορία τελείωσε (στο παραμύθι </a:t>
            </a:r>
            <a:r>
              <a:rPr lang="el-GR" altLang="el-GR" sz="2200" b="1" i="1" smtClean="0">
                <a:solidFill>
                  <a:schemeClr val="bg1"/>
                </a:solidFill>
                <a:cs typeface="Times New Roman" panose="02020603050405020304" pitchFamily="18" charset="0"/>
              </a:rPr>
              <a:t>και ζήσαν αυτοί καλά…</a:t>
            </a:r>
            <a:r>
              <a:rPr lang="el-GR" altLang="el-GR" sz="2200" b="1" smtClean="0">
                <a:solidFill>
                  <a:schemeClr val="bg1"/>
                </a:solidFill>
                <a:cs typeface="Times New Roman" panose="02020603050405020304" pitchFamily="18" charset="0"/>
              </a:rPr>
              <a:t>, στην προσωπική ιστορία </a:t>
            </a:r>
            <a:r>
              <a:rPr lang="el-GR" altLang="el-GR" sz="2200" b="1" i="1" smtClean="0">
                <a:solidFill>
                  <a:schemeClr val="bg1"/>
                </a:solidFill>
                <a:cs typeface="Times New Roman" panose="02020603050405020304" pitchFamily="18" charset="0"/>
              </a:rPr>
              <a:t>αυτά...</a:t>
            </a:r>
            <a:r>
              <a:rPr lang="el-GR" altLang="el-GR" sz="2200" b="1" smtClean="0">
                <a:solidFill>
                  <a:schemeClr val="bg1"/>
                </a:solidFill>
                <a:cs typeface="Times New Roman" panose="02020603050405020304" pitchFamily="18" charset="0"/>
              </a:rPr>
              <a:t>, </a:t>
            </a:r>
            <a:r>
              <a:rPr lang="el-GR" altLang="el-GR" sz="2200" b="1" i="1" smtClean="0">
                <a:solidFill>
                  <a:schemeClr val="bg1"/>
                </a:solidFill>
                <a:cs typeface="Times New Roman" panose="02020603050405020304" pitchFamily="18" charset="0"/>
              </a:rPr>
              <a:t>τελείωσε</a:t>
            </a:r>
            <a:r>
              <a:rPr lang="el-GR" altLang="el-GR" sz="2200" b="1" smtClean="0">
                <a:solidFill>
                  <a:schemeClr val="bg1"/>
                </a:solidFill>
                <a:cs typeface="Times New Roman" panose="02020603050405020304" pitchFamily="18" charset="0"/>
              </a:rPr>
              <a:t>, </a:t>
            </a:r>
            <a:r>
              <a:rPr lang="el-GR" altLang="el-GR" sz="2200" b="1" i="1" smtClean="0">
                <a:solidFill>
                  <a:schemeClr val="bg1"/>
                </a:solidFill>
                <a:cs typeface="Times New Roman" panose="02020603050405020304" pitchFamily="18" charset="0"/>
              </a:rPr>
              <a:t>τέλος</a:t>
            </a:r>
            <a:r>
              <a:rPr lang="el-GR" altLang="el-GR" sz="2200" b="1" smtClean="0">
                <a:solidFill>
                  <a:schemeClr val="bg1"/>
                </a:solidFill>
                <a:cs typeface="Times New Roman" panose="02020603050405020304" pitchFamily="18" charset="0"/>
              </a:rPr>
              <a:t>)</a:t>
            </a:r>
            <a:endParaRPr lang="en-US" altLang="el-GR" sz="2200" b="1" smtClean="0">
              <a:solidFill>
                <a:schemeClr val="bg1"/>
              </a:solidFill>
              <a:cs typeface="Times New Roman" panose="02020603050405020304" pitchFamily="18" charset="0"/>
            </a:endParaRPr>
          </a:p>
        </p:txBody>
      </p:sp>
      <p:sp>
        <p:nvSpPr>
          <p:cNvPr id="50180" name="Rectangle 4"/>
          <p:cNvSpPr>
            <a:spLocks noChangeArrowheads="1"/>
          </p:cNvSpPr>
          <p:nvPr/>
        </p:nvSpPr>
        <p:spPr bwMode="auto">
          <a:xfrm>
            <a:off x="1331913" y="152400"/>
            <a:ext cx="6792912" cy="479425"/>
          </a:xfrm>
          <a:prstGeom prst="rect">
            <a:avLst/>
          </a:prstGeom>
          <a:noFill/>
          <a:ln w="9525">
            <a:noFill/>
            <a:miter lim="800000"/>
            <a:headEnd/>
            <a:tailEnd/>
          </a:ln>
          <a:effectLst/>
        </p:spPr>
        <p:txBody>
          <a:bodyPr>
            <a:spAutoFit/>
          </a:bodyPr>
          <a:lstStyle/>
          <a:p>
            <a:pPr algn="ctr" eaLnBrk="1" hangingPunct="1">
              <a:lnSpc>
                <a:spcPct val="90000"/>
              </a:lnSpc>
              <a:spcBef>
                <a:spcPct val="20000"/>
              </a:spcBef>
              <a:defRPr/>
            </a:pPr>
            <a:r>
              <a:rPr lang="el-GR" sz="2800" b="1" dirty="0">
                <a:solidFill>
                  <a:srgbClr val="FFFF66"/>
                </a:solidFill>
                <a:effectLst>
                  <a:outerShdw blurRad="38100" dist="38100" dir="2700000" algn="tl">
                    <a:srgbClr val="000000"/>
                  </a:outerShdw>
                </a:effectLst>
                <a:cs typeface="Times New Roman" pitchFamily="18" charset="0"/>
              </a:rPr>
              <a:t>Η εσωτερική δομή του αφηγήματος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D69744C-82AA-4057-893F-289270BCB5BA}" type="slidenum">
              <a:rPr lang="es-ES" altLang="el-GR" sz="1400"/>
              <a:pPr>
                <a:spcBef>
                  <a:spcPct val="0"/>
                </a:spcBef>
                <a:buFontTx/>
                <a:buNone/>
              </a:pPr>
              <a:t>13</a:t>
            </a:fld>
            <a:endParaRPr lang="es-ES" altLang="el-GR" sz="1400"/>
          </a:p>
        </p:txBody>
      </p:sp>
      <p:sp>
        <p:nvSpPr>
          <p:cNvPr id="64514" name="Rectangle 2"/>
          <p:cNvSpPr>
            <a:spLocks noGrp="1" noChangeArrowheads="1"/>
          </p:cNvSpPr>
          <p:nvPr>
            <p:ph type="body" idx="1"/>
          </p:nvPr>
        </p:nvSpPr>
        <p:spPr>
          <a:xfrm>
            <a:off x="0" y="1828800"/>
            <a:ext cx="9144000" cy="4600575"/>
          </a:xfrm>
        </p:spPr>
        <p:txBody>
          <a:bodyPr/>
          <a:lstStyle/>
          <a:p>
            <a:pPr marL="444500" indent="-406400" defTabSz="381000" eaLnBrk="1" hangingPunct="1">
              <a:spcAft>
                <a:spcPct val="25000"/>
              </a:spcAft>
              <a:buFontTx/>
              <a:buNone/>
              <a:defRPr/>
            </a:pPr>
            <a:r>
              <a:rPr lang="el-GR" sz="2400" smtClean="0">
                <a:solidFill>
                  <a:schemeClr val="bg1"/>
                </a:solidFill>
                <a:cs typeface="Times New Roman" pitchFamily="18" charset="0"/>
              </a:rPr>
              <a:t>1.  </a:t>
            </a:r>
            <a:r>
              <a:rPr lang="el-GR" sz="2400" b="1" u="sng" smtClean="0">
                <a:solidFill>
                  <a:srgbClr val="FFFF66"/>
                </a:solidFill>
                <a:effectLst>
                  <a:outerShdw blurRad="38100" dist="38100" dir="2700000" algn="tl">
                    <a:srgbClr val="000000"/>
                  </a:outerShdw>
                </a:effectLst>
                <a:cs typeface="Times New Roman" pitchFamily="18" charset="0"/>
              </a:rPr>
              <a:t>Κύριος κορμός</a:t>
            </a:r>
            <a:r>
              <a:rPr lang="el-GR" sz="2400" b="1" smtClean="0">
                <a:solidFill>
                  <a:schemeClr val="bg1"/>
                </a:solidFill>
                <a:cs typeface="Times New Roman" pitchFamily="18" charset="0"/>
              </a:rPr>
              <a:t>: Τα γεγονότα σε εξέλιξη, δηλαδή </a:t>
            </a:r>
            <a:r>
              <a:rPr lang="el-GR" sz="2400" b="1" smtClean="0">
                <a:solidFill>
                  <a:srgbClr val="FFFFCC"/>
                </a:solidFill>
                <a:cs typeface="Times New Roman" pitchFamily="18" charset="0"/>
              </a:rPr>
              <a:t>το προσκήνιο πρωτίστως αλλά και το παρασκήνιο.</a:t>
            </a:r>
            <a:r>
              <a:rPr lang="el-GR" sz="2400" b="1" smtClean="0">
                <a:solidFill>
                  <a:schemeClr val="bg1"/>
                </a:solidFill>
                <a:cs typeface="Times New Roman" pitchFamily="18" charset="0"/>
              </a:rPr>
              <a:t>  </a:t>
            </a:r>
            <a:endParaRPr lang="es-ES" sz="2400" b="1" smtClean="0">
              <a:solidFill>
                <a:schemeClr val="bg1"/>
              </a:solidFill>
              <a:cs typeface="Times New Roman" pitchFamily="18" charset="0"/>
            </a:endParaRPr>
          </a:p>
          <a:p>
            <a:pPr marL="444500" indent="-406400" defTabSz="381000" eaLnBrk="1" hangingPunct="1">
              <a:spcAft>
                <a:spcPct val="25000"/>
              </a:spcAft>
              <a:buFontTx/>
              <a:buNone/>
              <a:defRPr/>
            </a:pPr>
            <a:r>
              <a:rPr lang="el-GR" sz="2400" b="1" smtClean="0">
                <a:solidFill>
                  <a:schemeClr val="bg1"/>
                </a:solidFill>
                <a:cs typeface="Times New Roman" pitchFamily="18" charset="0"/>
              </a:rPr>
              <a:t>2. </a:t>
            </a:r>
            <a:r>
              <a:rPr lang="el-GR" sz="2400" b="1" u="sng" smtClean="0">
                <a:solidFill>
                  <a:srgbClr val="FFFF66"/>
                </a:solidFill>
                <a:effectLst>
                  <a:outerShdw blurRad="38100" dist="38100" dir="2700000" algn="tl">
                    <a:srgbClr val="000000"/>
                  </a:outerShdw>
                </a:effectLst>
                <a:cs typeface="Times New Roman" pitchFamily="18" charset="0"/>
              </a:rPr>
              <a:t>Αξιολογικά στοιχεία</a:t>
            </a:r>
            <a:r>
              <a:rPr lang="el-GR" sz="2400" b="1" smtClean="0">
                <a:solidFill>
                  <a:schemeClr val="bg1"/>
                </a:solidFill>
                <a:cs typeface="Times New Roman" pitchFamily="18" charset="0"/>
              </a:rPr>
              <a:t>: </a:t>
            </a:r>
            <a:r>
              <a:rPr lang="el-GR" sz="2400" b="1" u="sng" smtClean="0">
                <a:solidFill>
                  <a:srgbClr val="FFFFCC"/>
                </a:solidFill>
                <a:cs typeface="Times New Roman" pitchFamily="18" charset="0"/>
              </a:rPr>
              <a:t>Πιο σπάνια, δεν παρέχονται απ’ όλους τους αφηγητές</a:t>
            </a:r>
            <a:r>
              <a:rPr lang="el-GR" sz="2400" b="1" u="sng" smtClean="0">
                <a:solidFill>
                  <a:schemeClr val="bg1"/>
                </a:solidFill>
                <a:cs typeface="Times New Roman" pitchFamily="18" charset="0"/>
              </a:rPr>
              <a:t> </a:t>
            </a:r>
            <a:r>
              <a:rPr lang="el-GR" sz="2400" b="1" smtClean="0">
                <a:solidFill>
                  <a:schemeClr val="bg1"/>
                </a:solidFill>
                <a:cs typeface="Times New Roman" pitchFamily="18" charset="0"/>
              </a:rPr>
              <a:t>(ανάλογα με ηλικία, σκοπό κ.λπ.). Διάφορα επίπεδα αξιολόγησης: π.χ. ηρώων  (</a:t>
            </a:r>
            <a:r>
              <a:rPr lang="el-GR" sz="2400" b="1" i="1" smtClean="0">
                <a:solidFill>
                  <a:schemeClr val="bg1"/>
                </a:solidFill>
                <a:cs typeface="Times New Roman" pitchFamily="18" charset="0"/>
              </a:rPr>
              <a:t>ο κακός λύκος</a:t>
            </a:r>
            <a:r>
              <a:rPr lang="el-GR" sz="2400" b="1" smtClean="0">
                <a:solidFill>
                  <a:schemeClr val="bg1"/>
                </a:solidFill>
                <a:cs typeface="Times New Roman" pitchFamily="18" charset="0"/>
              </a:rPr>
              <a:t>), γεγονότων (</a:t>
            </a:r>
            <a:r>
              <a:rPr lang="el-GR" sz="2400" b="1" i="1" smtClean="0">
                <a:solidFill>
                  <a:schemeClr val="bg1"/>
                </a:solidFill>
                <a:cs typeface="Times New Roman" pitchFamily="18" charset="0"/>
              </a:rPr>
              <a:t>άνοιξε την πόρτα και τι δυσάρεστη έκπληξη!</a:t>
            </a:r>
            <a:r>
              <a:rPr lang="el-GR" sz="2400" b="1" smtClean="0">
                <a:solidFill>
                  <a:schemeClr val="bg1"/>
                </a:solidFill>
                <a:cs typeface="Times New Roman" pitchFamily="18" charset="0"/>
              </a:rPr>
              <a:t>), συνολικά της ιστορίας (</a:t>
            </a:r>
            <a:r>
              <a:rPr lang="el-GR" sz="2400" b="1" i="1" smtClean="0">
                <a:solidFill>
                  <a:schemeClr val="bg1"/>
                </a:solidFill>
                <a:cs typeface="Times New Roman" pitchFamily="18" charset="0"/>
              </a:rPr>
              <a:t>πολύ ωραία ταινία</a:t>
            </a:r>
            <a:r>
              <a:rPr lang="el-GR" sz="2400" b="1" smtClean="0">
                <a:solidFill>
                  <a:schemeClr val="bg1"/>
                </a:solidFill>
                <a:cs typeface="Times New Roman" pitchFamily="18" charset="0"/>
              </a:rPr>
              <a:t>). Το τελευταίο είδος πιο δύσκολο και σπάνιο. </a:t>
            </a:r>
          </a:p>
          <a:p>
            <a:pPr marL="444500" indent="-406400" defTabSz="381000" eaLnBrk="1" hangingPunct="1">
              <a:spcAft>
                <a:spcPct val="25000"/>
              </a:spcAft>
              <a:buFontTx/>
              <a:buNone/>
              <a:defRPr/>
            </a:pPr>
            <a:r>
              <a:rPr lang="el-GR" sz="2400" b="1" smtClean="0">
                <a:solidFill>
                  <a:schemeClr val="bg1"/>
                </a:solidFill>
                <a:cs typeface="Times New Roman" pitchFamily="18" charset="0"/>
              </a:rPr>
              <a:t> 3. </a:t>
            </a:r>
            <a:r>
              <a:rPr lang="el-GR" sz="2400" b="1" u="sng" smtClean="0">
                <a:solidFill>
                  <a:srgbClr val="FFFF66"/>
                </a:solidFill>
                <a:effectLst>
                  <a:outerShdw blurRad="38100" dist="38100" dir="2700000" algn="tl">
                    <a:srgbClr val="000000"/>
                  </a:outerShdw>
                </a:effectLst>
                <a:cs typeface="Times New Roman" pitchFamily="18" charset="0"/>
              </a:rPr>
              <a:t>Μετααφηγηματικά σχόλια</a:t>
            </a:r>
            <a:r>
              <a:rPr lang="el-GR" sz="2400" b="1" smtClean="0">
                <a:solidFill>
                  <a:schemeClr val="bg1"/>
                </a:solidFill>
                <a:cs typeface="Times New Roman" pitchFamily="18" charset="0"/>
              </a:rPr>
              <a:t>: </a:t>
            </a:r>
            <a:r>
              <a:rPr lang="el-GR" sz="2400" b="1" smtClean="0">
                <a:solidFill>
                  <a:srgbClr val="FFFFCC"/>
                </a:solidFill>
                <a:cs typeface="Times New Roman" pitchFamily="18" charset="0"/>
              </a:rPr>
              <a:t>Αναφορά στην ίδια την απόπειρα αφήγησης, όχι στα γεγονότα</a:t>
            </a:r>
            <a:r>
              <a:rPr lang="el-GR" sz="2400" b="1" smtClean="0">
                <a:solidFill>
                  <a:schemeClr val="bg1"/>
                </a:solidFill>
                <a:cs typeface="Times New Roman" pitchFamily="18" charset="0"/>
              </a:rPr>
              <a:t>. Συχνά στον προφορικό λόγο, π.χ. </a:t>
            </a:r>
            <a:r>
              <a:rPr lang="el-GR" sz="2400" b="1" i="1" smtClean="0">
                <a:solidFill>
                  <a:schemeClr val="bg1"/>
                </a:solidFill>
                <a:cs typeface="Times New Roman" pitchFamily="18" charset="0"/>
              </a:rPr>
              <a:t>δε θυμάμαι</a:t>
            </a:r>
            <a:r>
              <a:rPr lang="el-GR" sz="2400" b="1" smtClean="0">
                <a:solidFill>
                  <a:schemeClr val="bg1"/>
                </a:solidFill>
                <a:cs typeface="Times New Roman" pitchFamily="18" charset="0"/>
              </a:rPr>
              <a:t>, </a:t>
            </a:r>
            <a:r>
              <a:rPr lang="el-GR" sz="2400" b="1" i="1" smtClean="0">
                <a:solidFill>
                  <a:schemeClr val="bg1"/>
                </a:solidFill>
                <a:cs typeface="Times New Roman" pitchFamily="18" charset="0"/>
              </a:rPr>
              <a:t>τι έλεγα τώρα;</a:t>
            </a:r>
            <a:r>
              <a:rPr lang="el-GR" sz="2400" b="1" smtClean="0">
                <a:solidFill>
                  <a:schemeClr val="bg1"/>
                </a:solidFill>
                <a:cs typeface="Times New Roman" pitchFamily="18" charset="0"/>
              </a:rPr>
              <a:t>, </a:t>
            </a:r>
            <a:r>
              <a:rPr lang="el-GR" sz="2400" b="1" i="1" smtClean="0">
                <a:solidFill>
                  <a:schemeClr val="bg1"/>
                </a:solidFill>
                <a:cs typeface="Times New Roman" pitchFamily="18" charset="0"/>
              </a:rPr>
              <a:t>πώς το λένε αυτό;…</a:t>
            </a:r>
          </a:p>
          <a:p>
            <a:pPr marL="444500" indent="-406400" defTabSz="381000" eaLnBrk="1" hangingPunct="1">
              <a:defRPr/>
            </a:pPr>
            <a:endParaRPr lang="el-GR" smtClean="0"/>
          </a:p>
        </p:txBody>
      </p:sp>
      <p:sp>
        <p:nvSpPr>
          <p:cNvPr id="64515" name="Rectangle 3"/>
          <p:cNvSpPr>
            <a:spLocks noChangeArrowheads="1"/>
          </p:cNvSpPr>
          <p:nvPr/>
        </p:nvSpPr>
        <p:spPr bwMode="auto">
          <a:xfrm>
            <a:off x="457200" y="304800"/>
            <a:ext cx="8382000" cy="954088"/>
          </a:xfrm>
          <a:prstGeom prst="rect">
            <a:avLst/>
          </a:prstGeom>
          <a:noFill/>
          <a:ln w="9525">
            <a:noFill/>
            <a:miter lim="800000"/>
            <a:headEnd/>
            <a:tailEnd/>
          </a:ln>
          <a:effectLst/>
        </p:spPr>
        <p:txBody>
          <a:bodyPr>
            <a:spAutoFit/>
          </a:bodyPr>
          <a:lstStyle/>
          <a:p>
            <a:pPr algn="ctr" eaLnBrk="1" hangingPunct="1">
              <a:lnSpc>
                <a:spcPct val="90000"/>
              </a:lnSpc>
              <a:spcBef>
                <a:spcPct val="20000"/>
              </a:spcBef>
              <a:defRPr/>
            </a:pPr>
            <a:r>
              <a:rPr lang="el-GR" sz="2800" b="1" dirty="0">
                <a:solidFill>
                  <a:srgbClr val="FFFF66"/>
                </a:solidFill>
                <a:effectLst>
                  <a:outerShdw blurRad="38100" dist="38100" dir="2700000" algn="tl">
                    <a:srgbClr val="000000"/>
                  </a:outerShdw>
                </a:effectLst>
                <a:cs typeface="Times New Roman" pitchFamily="18" charset="0"/>
              </a:rPr>
              <a:t>Συνολικά μια ιστορία μπορεί να εμπεριέχει </a:t>
            </a:r>
            <a:endParaRPr lang="es-ES" sz="2800" b="1" dirty="0">
              <a:solidFill>
                <a:srgbClr val="FFFF66"/>
              </a:solidFill>
              <a:effectLst>
                <a:outerShdw blurRad="38100" dist="38100" dir="2700000" algn="tl">
                  <a:srgbClr val="000000"/>
                </a:outerShdw>
              </a:effectLst>
              <a:cs typeface="Times New Roman" pitchFamily="18" charset="0"/>
            </a:endParaRPr>
          </a:p>
          <a:p>
            <a:pPr algn="ctr" eaLnBrk="1" hangingPunct="1">
              <a:lnSpc>
                <a:spcPct val="90000"/>
              </a:lnSpc>
              <a:spcBef>
                <a:spcPct val="20000"/>
              </a:spcBef>
              <a:defRPr/>
            </a:pPr>
            <a:r>
              <a:rPr lang="el-GR" sz="2800" b="1" dirty="0">
                <a:solidFill>
                  <a:srgbClr val="FFFF66"/>
                </a:solidFill>
                <a:effectLst>
                  <a:outerShdw blurRad="38100" dist="38100" dir="2700000" algn="tl">
                    <a:srgbClr val="000000"/>
                  </a:outerShdw>
                </a:effectLst>
                <a:cs typeface="Times New Roman" pitchFamily="18" charset="0"/>
              </a:rPr>
              <a:t>τριών ειδών πληροφορίες</a:t>
            </a:r>
            <a:r>
              <a:rPr lang="es-ES" sz="2800" b="1" dirty="0">
                <a:solidFill>
                  <a:srgbClr val="FFFF66"/>
                </a:solidFill>
                <a:effectLst>
                  <a:outerShdw blurRad="38100" dist="38100" dir="2700000" algn="tl">
                    <a:srgbClr val="000000"/>
                  </a:outerShdw>
                </a:effectLst>
                <a:cs typeface="Times New Roman" pitchFamily="18" charset="0"/>
              </a:rPr>
              <a:t> </a:t>
            </a:r>
            <a:endParaRPr lang="el-GR" sz="2800" b="1" dirty="0">
              <a:solidFill>
                <a:srgbClr val="FFFF66"/>
              </a:solidFill>
              <a:effectLst>
                <a:outerShdw blurRad="38100" dist="38100" dir="2700000" algn="tl">
                  <a:srgbClr val="000000"/>
                </a:outerShdw>
              </a:effectLst>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A7FE94D-D921-4E94-A732-DACA016BB2EE}" type="slidenum">
              <a:rPr lang="es-ES" altLang="el-GR" sz="1400"/>
              <a:pPr>
                <a:spcBef>
                  <a:spcPct val="0"/>
                </a:spcBef>
                <a:buFontTx/>
                <a:buNone/>
              </a:pPr>
              <a:t>14</a:t>
            </a:fld>
            <a:endParaRPr lang="es-ES" altLang="el-GR" sz="1400"/>
          </a:p>
        </p:txBody>
      </p:sp>
      <p:sp>
        <p:nvSpPr>
          <p:cNvPr id="70658" name="Rectangle 2"/>
          <p:cNvSpPr>
            <a:spLocks noChangeArrowheads="1"/>
          </p:cNvSpPr>
          <p:nvPr/>
        </p:nvSpPr>
        <p:spPr bwMode="auto">
          <a:xfrm>
            <a:off x="0" y="0"/>
            <a:ext cx="9144000" cy="7329488"/>
          </a:xfrm>
          <a:prstGeom prst="rect">
            <a:avLst/>
          </a:prstGeom>
          <a:noFill/>
          <a:ln w="9525">
            <a:noFill/>
            <a:miter lim="800000"/>
            <a:headEnd/>
            <a:tailEnd/>
          </a:ln>
          <a:effectLst/>
        </p:spPr>
        <p:txBody>
          <a:bodyPr bIns="0">
            <a:spAutoFit/>
          </a:bodyPr>
          <a:lstStyle/>
          <a:p>
            <a:pPr marL="355600" indent="-355600" algn="ctr" defTabSz="241300" eaLnBrk="1" hangingPunct="1">
              <a:tabLst>
                <a:tab pos="812800" algn="l"/>
                <a:tab pos="990600" algn="l"/>
              </a:tabLst>
              <a:defRPr/>
            </a:pPr>
            <a:r>
              <a:rPr lang="el-GR" sz="3000" b="1">
                <a:solidFill>
                  <a:srgbClr val="FFFF66"/>
                </a:solidFill>
                <a:effectLst>
                  <a:outerShdw blurRad="38100" dist="38100" dir="2700000" algn="tl">
                    <a:srgbClr val="000000"/>
                  </a:outerShdw>
                </a:effectLst>
                <a:cs typeface="Times New Roman" pitchFamily="18" charset="0"/>
              </a:rPr>
              <a:t>Η ανάπτυξη αφηγηματικών ικανοτήτων στα παιδιά </a:t>
            </a:r>
            <a:endParaRPr lang="el-GR" sz="3000" b="1">
              <a:solidFill>
                <a:srgbClr val="FFFF66"/>
              </a:solidFill>
              <a:effectLst>
                <a:outerShdw blurRad="38100" dist="38100" dir="2700000" algn="tl">
                  <a:srgbClr val="000000"/>
                </a:outerShdw>
              </a:effectLst>
            </a:endParaRPr>
          </a:p>
          <a:p>
            <a:pPr marL="355600" indent="-355600" algn="ctr" defTabSz="241300" eaLnBrk="1" hangingPunct="1">
              <a:tabLst>
                <a:tab pos="812800" algn="l"/>
                <a:tab pos="990600" algn="l"/>
              </a:tabLst>
              <a:defRPr/>
            </a:pPr>
            <a:r>
              <a:rPr lang="el-GR" b="1">
                <a:solidFill>
                  <a:schemeClr val="bg1"/>
                </a:solidFill>
                <a:cs typeface="Times New Roman" pitchFamily="18" charset="0"/>
              </a:rPr>
              <a:t>Ενδεικτικά ευρήματα για τις δυσκολίες που συναντούν</a:t>
            </a:r>
            <a:endParaRPr lang="el-GR" b="1">
              <a:solidFill>
                <a:schemeClr val="bg1"/>
              </a:solidFill>
            </a:endParaRPr>
          </a:p>
          <a:p>
            <a:pPr marL="355600" indent="-355600" algn="ctr" defTabSz="241300">
              <a:tabLst>
                <a:tab pos="812800" algn="l"/>
                <a:tab pos="990600" algn="l"/>
              </a:tabLst>
              <a:defRPr/>
            </a:pPr>
            <a:r>
              <a:rPr lang="el-GR" b="1">
                <a:solidFill>
                  <a:schemeClr val="bg1"/>
                </a:solidFill>
                <a:cs typeface="Times New Roman" pitchFamily="18" charset="0"/>
              </a:rPr>
              <a:t> </a:t>
            </a:r>
            <a:endParaRPr lang="el-GR" b="1">
              <a:solidFill>
                <a:schemeClr val="bg1"/>
              </a:solidFill>
            </a:endParaRPr>
          </a:p>
          <a:p>
            <a:pPr marL="355600" indent="-355600" algn="ctr" defTabSz="241300">
              <a:tabLst>
                <a:tab pos="812800" algn="l"/>
                <a:tab pos="990600" algn="l"/>
              </a:tabLst>
              <a:defRPr/>
            </a:pPr>
            <a:r>
              <a:rPr lang="el-GR">
                <a:solidFill>
                  <a:srgbClr val="FFC000"/>
                </a:solidFill>
                <a:cs typeface="Times New Roman" pitchFamily="18" charset="0"/>
              </a:rPr>
              <a:t> </a:t>
            </a:r>
            <a:r>
              <a:rPr lang="el-GR" sz="2800" b="1" u="sng">
                <a:solidFill>
                  <a:srgbClr val="FFC000"/>
                </a:solidFill>
                <a:cs typeface="Times New Roman" pitchFamily="18" charset="0"/>
              </a:rPr>
              <a:t>Δεν έχουν κατανοήσει πλήρως ότι</a:t>
            </a:r>
          </a:p>
          <a:p>
            <a:pPr marL="355600" indent="-355600" algn="ctr" defTabSz="241300">
              <a:tabLst>
                <a:tab pos="812800" algn="l"/>
                <a:tab pos="990600" algn="l"/>
              </a:tabLst>
              <a:defRPr/>
            </a:pPr>
            <a:r>
              <a:rPr lang="el-GR" sz="2800" b="1" u="sng">
                <a:solidFill>
                  <a:srgbClr val="FFC000"/>
                </a:solidFill>
                <a:cs typeface="Times New Roman" pitchFamily="18" charset="0"/>
              </a:rPr>
              <a:t> η γλωσσική περιγραφή της εμπειρίας</a:t>
            </a:r>
          </a:p>
          <a:p>
            <a:pPr marL="355600" indent="-355600" algn="ctr" defTabSz="241300">
              <a:tabLst>
                <a:tab pos="812800" algn="l"/>
                <a:tab pos="990600" algn="l"/>
              </a:tabLst>
              <a:defRPr/>
            </a:pPr>
            <a:r>
              <a:rPr lang="el-GR" sz="2800" b="1" u="sng">
                <a:solidFill>
                  <a:srgbClr val="FFC000"/>
                </a:solidFill>
                <a:cs typeface="Times New Roman" pitchFamily="18" charset="0"/>
              </a:rPr>
              <a:t> διαφέρει από την ίδια την εμπειρία</a:t>
            </a:r>
            <a:r>
              <a:rPr lang="el-GR" sz="2800" b="1">
                <a:solidFill>
                  <a:srgbClr val="FFC000"/>
                </a:solidFill>
                <a:cs typeface="Times New Roman" pitchFamily="18" charset="0"/>
              </a:rPr>
              <a:t>,</a:t>
            </a:r>
          </a:p>
          <a:p>
            <a:pPr marL="355600" indent="-355600" algn="ctr" defTabSz="241300">
              <a:tabLst>
                <a:tab pos="812800" algn="l"/>
                <a:tab pos="990600" algn="l"/>
              </a:tabLst>
              <a:defRPr/>
            </a:pPr>
            <a:r>
              <a:rPr lang="el-GR" sz="2800" b="1">
                <a:solidFill>
                  <a:srgbClr val="FFC000"/>
                </a:solidFill>
                <a:cs typeface="Times New Roman" pitchFamily="18" charset="0"/>
              </a:rPr>
              <a:t> δεν συνιστά δηλαδή «φωτογράφησή της». </a:t>
            </a:r>
          </a:p>
          <a:p>
            <a:pPr marL="355600" indent="-355600" algn="ctr" defTabSz="241300">
              <a:tabLst>
                <a:tab pos="812800" algn="l"/>
                <a:tab pos="990600" algn="l"/>
              </a:tabLst>
              <a:defRPr/>
            </a:pPr>
            <a:endParaRPr lang="el-GR" sz="2800" b="1">
              <a:solidFill>
                <a:schemeClr val="bg1"/>
              </a:solidFill>
              <a:cs typeface="Times New Roman" pitchFamily="18" charset="0"/>
            </a:endParaRPr>
          </a:p>
          <a:p>
            <a:pPr marL="355600" indent="-355600" algn="ctr" defTabSz="241300">
              <a:tabLst>
                <a:tab pos="812800" algn="l"/>
                <a:tab pos="990600" algn="l"/>
              </a:tabLst>
              <a:defRPr/>
            </a:pPr>
            <a:r>
              <a:rPr lang="el-GR" b="1">
                <a:solidFill>
                  <a:schemeClr val="bg1"/>
                </a:solidFill>
                <a:cs typeface="Times New Roman" pitchFamily="18" charset="0"/>
              </a:rPr>
              <a:t>Δεν αρκεί να  περιγράψουμε απλώς γεγονότα όπως τα βιώσαμε</a:t>
            </a:r>
          </a:p>
          <a:p>
            <a:pPr marL="355600" indent="-355600" algn="ctr" defTabSz="241300">
              <a:tabLst>
                <a:tab pos="812800" algn="l"/>
                <a:tab pos="990600" algn="l"/>
              </a:tabLst>
              <a:defRPr/>
            </a:pPr>
            <a:r>
              <a:rPr lang="el-GR" b="1">
                <a:solidFill>
                  <a:schemeClr val="bg1"/>
                </a:solidFill>
                <a:cs typeface="Times New Roman" pitchFamily="18" charset="0"/>
              </a:rPr>
              <a:t> </a:t>
            </a:r>
            <a:r>
              <a:rPr lang="el-GR" b="1" u="sng">
                <a:solidFill>
                  <a:schemeClr val="bg1"/>
                </a:solidFill>
                <a:cs typeface="Times New Roman" pitchFamily="18" charset="0"/>
              </a:rPr>
              <a:t>αλλά </a:t>
            </a:r>
            <a:r>
              <a:rPr lang="el-GR" b="1">
                <a:solidFill>
                  <a:schemeClr val="bg1"/>
                </a:solidFill>
                <a:cs typeface="Times New Roman" pitchFamily="18" charset="0"/>
              </a:rPr>
              <a:t> πρέπει να τα επεξεργαστούμε, να προσθέσουμε στοιχεία, </a:t>
            </a:r>
          </a:p>
          <a:p>
            <a:pPr marL="355600" indent="-355600" algn="ctr" defTabSz="241300">
              <a:tabLst>
                <a:tab pos="812800" algn="l"/>
                <a:tab pos="990600" algn="l"/>
              </a:tabLst>
              <a:defRPr/>
            </a:pPr>
            <a:r>
              <a:rPr lang="el-GR" b="1">
                <a:solidFill>
                  <a:schemeClr val="bg1"/>
                </a:solidFill>
                <a:cs typeface="Times New Roman" pitchFamily="18" charset="0"/>
              </a:rPr>
              <a:t>να τα αναμορφώσουμε, να επιλέξουμε ορισμένα μόνο από όλα όσα συνέβησαν κλπ.</a:t>
            </a:r>
          </a:p>
          <a:p>
            <a:pPr marL="355600" indent="-355600" algn="ctr" defTabSz="241300">
              <a:tabLst>
                <a:tab pos="812800" algn="l"/>
                <a:tab pos="990600" algn="l"/>
              </a:tabLst>
              <a:defRPr/>
            </a:pPr>
            <a:r>
              <a:rPr lang="el-GR" sz="2800" b="1" u="sng">
                <a:solidFill>
                  <a:srgbClr val="FFC000"/>
                </a:solidFill>
                <a:cs typeface="Times New Roman" pitchFamily="18" charset="0"/>
              </a:rPr>
              <a:t>Τα παιδιά τείνουν να αναπαράγουν τα γεγονότα όπως βιώθηκαν</a:t>
            </a:r>
            <a:r>
              <a:rPr lang="el-GR" sz="2800" b="1">
                <a:solidFill>
                  <a:srgbClr val="FFC000"/>
                </a:solidFill>
                <a:cs typeface="Times New Roman" pitchFamily="18" charset="0"/>
              </a:rPr>
              <a:t>, </a:t>
            </a:r>
            <a:r>
              <a:rPr lang="el-GR" sz="2800" b="1" u="sng">
                <a:solidFill>
                  <a:srgbClr val="FFC000"/>
                </a:solidFill>
                <a:cs typeface="Times New Roman" pitchFamily="18" charset="0"/>
              </a:rPr>
              <a:t>αναφέρονται μόνο σε απτά στοιχεία ενώ παραλείπουν άλλα απαραίτητα για την αφηγηματική «φωτογράφηση» γεγονότων</a:t>
            </a:r>
          </a:p>
          <a:p>
            <a:pPr marL="355600" indent="-355600" algn="ctr" defTabSz="241300">
              <a:tabLst>
                <a:tab pos="812800" algn="l"/>
                <a:tab pos="990600" algn="l"/>
              </a:tabLst>
              <a:defRPr/>
            </a:pPr>
            <a:endParaRPr lang="el-GR" sz="2800">
              <a:solidFill>
                <a:schemeClr val="bg1"/>
              </a:solidFill>
              <a:cs typeface="Times New Roman" pitchFamily="18" charset="0"/>
            </a:endParaRPr>
          </a:p>
          <a:p>
            <a:pPr marL="355600" indent="-355600" algn="ctr" defTabSz="241300">
              <a:tabLst>
                <a:tab pos="812800" algn="l"/>
                <a:tab pos="990600" algn="l"/>
              </a:tabLst>
              <a:defRPr/>
            </a:pPr>
            <a:r>
              <a:rPr lang="el-GR">
                <a:solidFill>
                  <a:schemeClr val="bg1"/>
                </a:solidFill>
              </a:rPr>
              <a:t>.</a:t>
            </a:r>
            <a:r>
              <a:rPr lang="el-GR">
                <a:solidFill>
                  <a:schemeClr val="bg1"/>
                </a:solidFill>
                <a:cs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0AC7D910-69B2-4072-9CAD-5797A572461D}" type="slidenum">
              <a:rPr lang="es-ES" altLang="el-GR" sz="1400"/>
              <a:pPr>
                <a:spcBef>
                  <a:spcPct val="0"/>
                </a:spcBef>
                <a:buFontTx/>
                <a:buNone/>
              </a:pPr>
              <a:t>15</a:t>
            </a:fld>
            <a:endParaRPr lang="es-ES" altLang="el-GR" sz="1400"/>
          </a:p>
        </p:txBody>
      </p:sp>
      <p:sp>
        <p:nvSpPr>
          <p:cNvPr id="30723" name="Rectangle 2"/>
          <p:cNvSpPr>
            <a:spLocks noChangeArrowheads="1"/>
          </p:cNvSpPr>
          <p:nvPr/>
        </p:nvSpPr>
        <p:spPr bwMode="auto">
          <a:xfrm>
            <a:off x="0" y="0"/>
            <a:ext cx="9144000" cy="705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5600" indent="-355600" defTabSz="241300">
              <a:spcBef>
                <a:spcPct val="20000"/>
              </a:spcBef>
              <a:buChar char="•"/>
              <a:tabLst>
                <a:tab pos="812800" algn="l"/>
                <a:tab pos="990600" algn="l"/>
              </a:tabLst>
              <a:defRPr sz="3200">
                <a:solidFill>
                  <a:schemeClr val="tx1"/>
                </a:solidFill>
                <a:latin typeface="Times New Roman" panose="02020603050405020304" pitchFamily="18" charset="0"/>
              </a:defRPr>
            </a:lvl1pPr>
            <a:lvl2pPr marL="742950" indent="-285750" defTabSz="241300">
              <a:spcBef>
                <a:spcPct val="20000"/>
              </a:spcBef>
              <a:buChar char="–"/>
              <a:tabLst>
                <a:tab pos="812800" algn="l"/>
                <a:tab pos="990600" algn="l"/>
              </a:tabLst>
              <a:defRPr sz="2800">
                <a:solidFill>
                  <a:schemeClr val="tx1"/>
                </a:solidFill>
                <a:latin typeface="Times New Roman" panose="02020603050405020304" pitchFamily="18" charset="0"/>
              </a:defRPr>
            </a:lvl2pPr>
            <a:lvl3pPr marL="1143000" indent="-228600" defTabSz="241300">
              <a:spcBef>
                <a:spcPct val="20000"/>
              </a:spcBef>
              <a:buChar char="•"/>
              <a:tabLst>
                <a:tab pos="812800" algn="l"/>
                <a:tab pos="990600" algn="l"/>
              </a:tabLst>
              <a:defRPr sz="2400">
                <a:solidFill>
                  <a:schemeClr val="tx1"/>
                </a:solidFill>
                <a:latin typeface="Times New Roman" panose="02020603050405020304" pitchFamily="18" charset="0"/>
              </a:defRPr>
            </a:lvl3pPr>
            <a:lvl4pPr marL="1600200" indent="-228600" defTabSz="241300">
              <a:spcBef>
                <a:spcPct val="20000"/>
              </a:spcBef>
              <a:buChar char="–"/>
              <a:tabLst>
                <a:tab pos="812800" algn="l"/>
                <a:tab pos="990600" algn="l"/>
              </a:tabLst>
              <a:defRPr sz="2000">
                <a:solidFill>
                  <a:schemeClr val="tx1"/>
                </a:solidFill>
                <a:latin typeface="Times New Roman" panose="02020603050405020304" pitchFamily="18" charset="0"/>
              </a:defRPr>
            </a:lvl4pPr>
            <a:lvl5pPr marL="2057400" indent="-228600" defTabSz="241300">
              <a:spcBef>
                <a:spcPct val="20000"/>
              </a:spcBef>
              <a:buChar char="»"/>
              <a:tabLst>
                <a:tab pos="812800" algn="l"/>
                <a:tab pos="990600" algn="l"/>
              </a:tabLst>
              <a:defRPr sz="2000">
                <a:solidFill>
                  <a:schemeClr val="tx1"/>
                </a:solidFill>
                <a:latin typeface="Times New Roman" panose="02020603050405020304" pitchFamily="18" charset="0"/>
              </a:defRPr>
            </a:lvl5pPr>
            <a:lvl6pPr marL="2514600" indent="-228600" defTabSz="241300" eaLnBrk="0" fontAlgn="base" hangingPunct="0">
              <a:spcBef>
                <a:spcPct val="20000"/>
              </a:spcBef>
              <a:spcAft>
                <a:spcPct val="0"/>
              </a:spcAft>
              <a:buChar char="»"/>
              <a:tabLst>
                <a:tab pos="812800" algn="l"/>
                <a:tab pos="990600" algn="l"/>
              </a:tabLst>
              <a:defRPr sz="2000">
                <a:solidFill>
                  <a:schemeClr val="tx1"/>
                </a:solidFill>
                <a:latin typeface="Times New Roman" panose="02020603050405020304" pitchFamily="18" charset="0"/>
              </a:defRPr>
            </a:lvl6pPr>
            <a:lvl7pPr marL="2971800" indent="-228600" defTabSz="241300" eaLnBrk="0" fontAlgn="base" hangingPunct="0">
              <a:spcBef>
                <a:spcPct val="20000"/>
              </a:spcBef>
              <a:spcAft>
                <a:spcPct val="0"/>
              </a:spcAft>
              <a:buChar char="»"/>
              <a:tabLst>
                <a:tab pos="812800" algn="l"/>
                <a:tab pos="990600" algn="l"/>
              </a:tabLst>
              <a:defRPr sz="2000">
                <a:solidFill>
                  <a:schemeClr val="tx1"/>
                </a:solidFill>
                <a:latin typeface="Times New Roman" panose="02020603050405020304" pitchFamily="18" charset="0"/>
              </a:defRPr>
            </a:lvl7pPr>
            <a:lvl8pPr marL="3429000" indent="-228600" defTabSz="241300" eaLnBrk="0" fontAlgn="base" hangingPunct="0">
              <a:spcBef>
                <a:spcPct val="20000"/>
              </a:spcBef>
              <a:spcAft>
                <a:spcPct val="0"/>
              </a:spcAft>
              <a:buChar char="»"/>
              <a:tabLst>
                <a:tab pos="812800" algn="l"/>
                <a:tab pos="990600" algn="l"/>
              </a:tabLst>
              <a:defRPr sz="2000">
                <a:solidFill>
                  <a:schemeClr val="tx1"/>
                </a:solidFill>
                <a:latin typeface="Times New Roman" panose="02020603050405020304" pitchFamily="18" charset="0"/>
              </a:defRPr>
            </a:lvl8pPr>
            <a:lvl9pPr marL="3886200" indent="-228600" defTabSz="241300" eaLnBrk="0" fontAlgn="base" hangingPunct="0">
              <a:spcBef>
                <a:spcPct val="20000"/>
              </a:spcBef>
              <a:spcAft>
                <a:spcPct val="0"/>
              </a:spcAft>
              <a:buChar char="»"/>
              <a:tabLst>
                <a:tab pos="812800" algn="l"/>
                <a:tab pos="990600" algn="l"/>
              </a:tabLst>
              <a:defRPr sz="2000">
                <a:solidFill>
                  <a:schemeClr val="tx1"/>
                </a:solidFill>
                <a:latin typeface="Times New Roman" panose="02020603050405020304" pitchFamily="18" charset="0"/>
              </a:defRPr>
            </a:lvl9pPr>
          </a:lstStyle>
          <a:p>
            <a:pPr algn="ctr">
              <a:spcBef>
                <a:spcPct val="0"/>
              </a:spcBef>
              <a:buFontTx/>
              <a:buNone/>
            </a:pPr>
            <a:r>
              <a:rPr lang="el-GR" altLang="el-GR" sz="2800" b="1">
                <a:solidFill>
                  <a:srgbClr val="FFFF66"/>
                </a:solidFill>
                <a:cs typeface="Times New Roman" panose="02020603050405020304" pitchFamily="18" charset="0"/>
              </a:rPr>
              <a:t>Παραδείγματα προβλημάτων αναφοράς στο μη απτό </a:t>
            </a:r>
          </a:p>
          <a:p>
            <a:pPr algn="ctr">
              <a:spcBef>
                <a:spcPct val="0"/>
              </a:spcBef>
              <a:buFontTx/>
              <a:buNone/>
            </a:pPr>
            <a:r>
              <a:rPr lang="el-GR" altLang="el-GR" sz="2800" b="1">
                <a:solidFill>
                  <a:srgbClr val="FFFF66"/>
                </a:solidFill>
                <a:cs typeface="Times New Roman" panose="02020603050405020304" pitchFamily="18" charset="0"/>
              </a:rPr>
              <a:t>που αντιμετωπίζουν τα παιδιά</a:t>
            </a:r>
            <a:r>
              <a:rPr lang="el-GR" altLang="el-GR" sz="2800">
                <a:solidFill>
                  <a:srgbClr val="FF6600"/>
                </a:solidFill>
                <a:cs typeface="Times New Roman" panose="02020603050405020304" pitchFamily="18" charset="0"/>
              </a:rPr>
              <a:t>:</a:t>
            </a:r>
          </a:p>
          <a:p>
            <a:pPr algn="ctr">
              <a:spcBef>
                <a:spcPct val="0"/>
              </a:spcBef>
              <a:buFontTx/>
              <a:buNone/>
            </a:pPr>
            <a:endParaRPr lang="el-GR" altLang="el-GR" sz="2800">
              <a:solidFill>
                <a:schemeClr val="bg1"/>
              </a:solidFill>
              <a:cs typeface="Times New Roman" panose="02020603050405020304" pitchFamily="18" charset="0"/>
            </a:endParaRPr>
          </a:p>
          <a:p>
            <a:pPr algn="ctr">
              <a:spcBef>
                <a:spcPct val="0"/>
              </a:spcBef>
            </a:pPr>
            <a:r>
              <a:rPr lang="el-GR" altLang="el-GR" sz="2700" b="1" u="sng">
                <a:solidFill>
                  <a:schemeClr val="bg1"/>
                </a:solidFill>
                <a:cs typeface="Times New Roman" panose="02020603050405020304" pitchFamily="18" charset="0"/>
              </a:rPr>
              <a:t>Όταν βιώνουμε  </a:t>
            </a:r>
            <a:r>
              <a:rPr lang="el-GR" altLang="el-GR" sz="2700" b="1">
                <a:solidFill>
                  <a:schemeClr val="bg1"/>
                </a:solidFill>
                <a:cs typeface="Times New Roman" panose="02020603050405020304" pitchFamily="18" charset="0"/>
              </a:rPr>
              <a:t>συνομιλίες, </a:t>
            </a:r>
          </a:p>
          <a:p>
            <a:pPr algn="ctr">
              <a:spcBef>
                <a:spcPct val="0"/>
              </a:spcBef>
              <a:buFontTx/>
              <a:buNone/>
            </a:pPr>
            <a:r>
              <a:rPr lang="el-GR" altLang="el-GR" sz="2700" b="1">
                <a:solidFill>
                  <a:schemeClr val="bg1"/>
                </a:solidFill>
                <a:cs typeface="Times New Roman" panose="02020603050405020304" pitchFamily="18" charset="0"/>
              </a:rPr>
              <a:t>ακούμε μόνο τα λόγια των ομιλητών. </a:t>
            </a:r>
            <a:endParaRPr lang="en-US" altLang="el-GR" sz="2700" b="1">
              <a:solidFill>
                <a:schemeClr val="bg1"/>
              </a:solidFill>
              <a:cs typeface="Times New Roman" panose="02020603050405020304" pitchFamily="18" charset="0"/>
            </a:endParaRPr>
          </a:p>
          <a:p>
            <a:pPr algn="ctr">
              <a:spcBef>
                <a:spcPct val="0"/>
              </a:spcBef>
              <a:buFontTx/>
              <a:buNone/>
            </a:pPr>
            <a:r>
              <a:rPr lang="el-GR" altLang="el-GR" sz="2700" b="1">
                <a:solidFill>
                  <a:schemeClr val="bg1"/>
                </a:solidFill>
                <a:cs typeface="Times New Roman" panose="02020603050405020304" pitchFamily="18" charset="0"/>
              </a:rPr>
              <a:t>Το ποιος μιλάει φαίνεται από εξωγλωσσικά στοιχεία </a:t>
            </a:r>
            <a:endParaRPr lang="en-US" altLang="el-GR" sz="2700" b="1">
              <a:solidFill>
                <a:schemeClr val="bg1"/>
              </a:solidFill>
              <a:cs typeface="Times New Roman" panose="02020603050405020304" pitchFamily="18" charset="0"/>
            </a:endParaRPr>
          </a:p>
          <a:p>
            <a:pPr algn="ctr">
              <a:spcBef>
                <a:spcPct val="0"/>
              </a:spcBef>
              <a:buFontTx/>
              <a:buNone/>
            </a:pPr>
            <a:r>
              <a:rPr lang="el-GR" altLang="el-GR" sz="2700" b="1">
                <a:solidFill>
                  <a:schemeClr val="bg1"/>
                </a:solidFill>
                <a:cs typeface="Times New Roman" panose="02020603050405020304" pitchFamily="18" charset="0"/>
              </a:rPr>
              <a:t>(π.χ. το βλέπουμε).  </a:t>
            </a:r>
            <a:endParaRPr lang="en-US" altLang="el-GR" sz="2700" b="1">
              <a:solidFill>
                <a:schemeClr val="bg1"/>
              </a:solidFill>
              <a:cs typeface="Times New Roman" panose="02020603050405020304" pitchFamily="18" charset="0"/>
            </a:endParaRPr>
          </a:p>
          <a:p>
            <a:pPr algn="ctr">
              <a:spcBef>
                <a:spcPct val="0"/>
              </a:spcBef>
            </a:pPr>
            <a:r>
              <a:rPr lang="el-GR" altLang="el-GR" sz="2700" b="1" u="sng">
                <a:solidFill>
                  <a:srgbClr val="FFFF66"/>
                </a:solidFill>
                <a:cs typeface="Times New Roman" panose="02020603050405020304" pitchFamily="18" charset="0"/>
              </a:rPr>
              <a:t>Οταν όμως αφηγούμαστε </a:t>
            </a:r>
            <a:r>
              <a:rPr lang="el-GR" altLang="el-GR" sz="2700" b="1">
                <a:solidFill>
                  <a:srgbClr val="FFFF66"/>
                </a:solidFill>
                <a:cs typeface="Times New Roman" panose="02020603050405020304" pitchFamily="18" charset="0"/>
              </a:rPr>
              <a:t>μια συνομιλία,</a:t>
            </a:r>
          </a:p>
          <a:p>
            <a:pPr algn="ctr">
              <a:spcBef>
                <a:spcPct val="0"/>
              </a:spcBef>
              <a:buFontTx/>
              <a:buNone/>
            </a:pPr>
            <a:r>
              <a:rPr lang="el-GR" altLang="el-GR" sz="2700" b="1">
                <a:solidFill>
                  <a:srgbClr val="FFFF66"/>
                </a:solidFill>
                <a:cs typeface="Times New Roman" panose="02020603050405020304" pitchFamily="18" charset="0"/>
              </a:rPr>
              <a:t> δεν παρέχονται φωτογραφίες των ομιλητών </a:t>
            </a:r>
          </a:p>
          <a:p>
            <a:pPr algn="ctr">
              <a:spcBef>
                <a:spcPct val="0"/>
              </a:spcBef>
              <a:buFontTx/>
              <a:buNone/>
            </a:pPr>
            <a:r>
              <a:rPr lang="el-GR" altLang="el-GR" sz="2700" b="1">
                <a:solidFill>
                  <a:srgbClr val="FFFF66"/>
                </a:solidFill>
                <a:cs typeface="Times New Roman" panose="02020603050405020304" pitchFamily="18" charset="0"/>
              </a:rPr>
              <a:t>και χρειάζεται συνεπώς </a:t>
            </a:r>
            <a:r>
              <a:rPr lang="el-GR" altLang="el-GR" sz="2700" b="1" u="sng">
                <a:solidFill>
                  <a:srgbClr val="FFFF66"/>
                </a:solidFill>
                <a:cs typeface="Times New Roman" panose="02020603050405020304" pitchFamily="18" charset="0"/>
              </a:rPr>
              <a:t>να εξηγήσουμε ποιος μιλάει </a:t>
            </a:r>
            <a:r>
              <a:rPr lang="el-GR" altLang="el-GR" sz="2700" b="1">
                <a:solidFill>
                  <a:srgbClr val="FFFF66"/>
                </a:solidFill>
                <a:cs typeface="Times New Roman" panose="02020603050405020304" pitchFamily="18" charset="0"/>
              </a:rPr>
              <a:t>πότε </a:t>
            </a:r>
          </a:p>
          <a:p>
            <a:pPr algn="ctr">
              <a:spcBef>
                <a:spcPct val="0"/>
              </a:spcBef>
              <a:buFontTx/>
              <a:buNone/>
            </a:pPr>
            <a:r>
              <a:rPr lang="el-GR" altLang="el-GR" sz="2700" b="1">
                <a:solidFill>
                  <a:schemeClr val="bg1"/>
                </a:solidFill>
                <a:cs typeface="Times New Roman" panose="02020603050405020304" pitchFamily="18" charset="0"/>
              </a:rPr>
              <a:t>(όπως και σε ένα θεατρικό κείμενο </a:t>
            </a:r>
          </a:p>
          <a:p>
            <a:pPr algn="ctr">
              <a:spcBef>
                <a:spcPct val="0"/>
              </a:spcBef>
              <a:buFontTx/>
              <a:buNone/>
            </a:pPr>
            <a:r>
              <a:rPr lang="el-GR" altLang="el-GR" sz="2700" b="1">
                <a:solidFill>
                  <a:schemeClr val="bg1"/>
                </a:solidFill>
                <a:cs typeface="Times New Roman" panose="02020603050405020304" pitchFamily="18" charset="0"/>
              </a:rPr>
              <a:t>όπου αναφέρεται το ποιος μιλάει έστω με ένα αρχικό).</a:t>
            </a:r>
          </a:p>
          <a:p>
            <a:pPr algn="ctr">
              <a:spcBef>
                <a:spcPct val="0"/>
              </a:spcBef>
              <a:buFontTx/>
              <a:buNone/>
            </a:pPr>
            <a:r>
              <a:rPr lang="el-GR" altLang="el-GR" sz="2500" b="1">
                <a:solidFill>
                  <a:schemeClr val="bg1"/>
                </a:solidFill>
                <a:cs typeface="Times New Roman" panose="02020603050405020304" pitchFamily="18" charset="0"/>
              </a:rPr>
              <a:t> π.χ.  </a:t>
            </a:r>
            <a:r>
              <a:rPr lang="el-GR" altLang="el-GR" sz="2500" b="1" i="1">
                <a:solidFill>
                  <a:schemeClr val="bg1"/>
                </a:solidFill>
                <a:cs typeface="Times New Roman" panose="02020603050405020304" pitchFamily="18" charset="0"/>
              </a:rPr>
              <a:t>Και είπε η Κοκινοσκουφίτσα…και απάντησε ο λύκος…</a:t>
            </a:r>
            <a:r>
              <a:rPr lang="el-GR" altLang="el-GR" sz="2500" b="1">
                <a:solidFill>
                  <a:schemeClr val="bg1"/>
                </a:solidFill>
                <a:cs typeface="Times New Roman" panose="02020603050405020304" pitchFamily="18" charset="0"/>
              </a:rPr>
              <a:t>.).  </a:t>
            </a:r>
          </a:p>
          <a:p>
            <a:pPr algn="ctr">
              <a:spcBef>
                <a:spcPct val="0"/>
              </a:spcBef>
              <a:buFontTx/>
              <a:buNone/>
            </a:pPr>
            <a:endParaRPr lang="el-GR" altLang="el-GR" sz="2500" b="1">
              <a:solidFill>
                <a:schemeClr val="bg1"/>
              </a:solidFill>
              <a:cs typeface="Times New Roman" panose="02020603050405020304" pitchFamily="18" charset="0"/>
            </a:endParaRPr>
          </a:p>
          <a:p>
            <a:pPr algn="ctr">
              <a:spcBef>
                <a:spcPct val="0"/>
              </a:spcBef>
              <a:buFontTx/>
              <a:buNone/>
            </a:pPr>
            <a:r>
              <a:rPr lang="el-GR" altLang="el-GR" sz="2800" b="1" u="sng">
                <a:solidFill>
                  <a:srgbClr val="FFFF00"/>
                </a:solidFill>
                <a:cs typeface="Times New Roman" panose="02020603050405020304" pitchFamily="18" charset="0"/>
              </a:rPr>
              <a:t>Τα παιδιά παρέχουν απευθείας το διάλογο</a:t>
            </a:r>
          </a:p>
          <a:p>
            <a:pPr algn="ctr">
              <a:spcBef>
                <a:spcPct val="0"/>
              </a:spcBef>
              <a:buFontTx/>
              <a:buNone/>
            </a:pPr>
            <a:r>
              <a:rPr lang="el-GR" altLang="el-GR" sz="2800" b="1" u="sng">
                <a:solidFill>
                  <a:srgbClr val="FFFF00"/>
                </a:solidFill>
                <a:cs typeface="Times New Roman" panose="02020603050405020304" pitchFamily="18" charset="0"/>
              </a:rPr>
              <a:t> χωρίς να επεξηγούν ποιος μιλάει</a:t>
            </a:r>
            <a:r>
              <a:rPr lang="el-GR" altLang="el-GR" sz="2800" b="1">
                <a:solidFill>
                  <a:schemeClr val="bg1"/>
                </a:solidFill>
                <a:cs typeface="Times New Roman" panose="02020603050405020304" pitchFamily="18" charset="0"/>
              </a:rPr>
              <a:t>.</a:t>
            </a:r>
          </a:p>
          <a:p>
            <a:pPr>
              <a:spcBef>
                <a:spcPct val="0"/>
              </a:spcBef>
            </a:pPr>
            <a:endParaRPr lang="el-GR" altLang="el-GR" sz="2400">
              <a:solidFill>
                <a:schemeClr val="bg1"/>
              </a:solidFill>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0" y="404813"/>
            <a:ext cx="9144000" cy="5691187"/>
          </a:xfrm>
        </p:spPr>
        <p:txBody>
          <a:bodyPr/>
          <a:lstStyle/>
          <a:p>
            <a:pPr algn="ctr">
              <a:lnSpc>
                <a:spcPct val="90000"/>
              </a:lnSpc>
              <a:spcBef>
                <a:spcPct val="0"/>
              </a:spcBef>
            </a:pPr>
            <a:r>
              <a:rPr lang="el-GR" altLang="el-GR" sz="2800" b="1" u="sng" smtClean="0">
                <a:solidFill>
                  <a:srgbClr val="FFFF00"/>
                </a:solidFill>
              </a:rPr>
              <a:t>Αφηγούνται τα γεγονότα </a:t>
            </a:r>
          </a:p>
          <a:p>
            <a:pPr algn="ctr">
              <a:lnSpc>
                <a:spcPct val="90000"/>
              </a:lnSpc>
              <a:spcBef>
                <a:spcPct val="0"/>
              </a:spcBef>
              <a:buFontTx/>
              <a:buNone/>
            </a:pPr>
            <a:r>
              <a:rPr lang="el-GR" altLang="el-GR" sz="2800" b="1" u="sng" smtClean="0">
                <a:solidFill>
                  <a:srgbClr val="FFFF00"/>
                </a:solidFill>
              </a:rPr>
              <a:t>μόνο με την πραγματική τους χρονική σειρά </a:t>
            </a:r>
          </a:p>
          <a:p>
            <a:pPr algn="ctr">
              <a:lnSpc>
                <a:spcPct val="90000"/>
              </a:lnSpc>
              <a:spcBef>
                <a:spcPct val="0"/>
              </a:spcBef>
              <a:buFontTx/>
              <a:buNone/>
            </a:pPr>
            <a:r>
              <a:rPr lang="el-GR" altLang="el-GR" sz="2800" b="1" u="sng" smtClean="0">
                <a:solidFill>
                  <a:srgbClr val="FFFF00"/>
                </a:solidFill>
              </a:rPr>
              <a:t>και χωρίς χρονικά συνδετικά στοιχεία μεταξύ προτάσεων</a:t>
            </a:r>
            <a:r>
              <a:rPr lang="el-GR" altLang="el-GR" sz="2800" b="1" smtClean="0">
                <a:solidFill>
                  <a:srgbClr val="FFFF00"/>
                </a:solidFill>
              </a:rPr>
              <a:t> </a:t>
            </a:r>
          </a:p>
          <a:p>
            <a:pPr algn="ctr">
              <a:lnSpc>
                <a:spcPct val="90000"/>
              </a:lnSpc>
              <a:spcBef>
                <a:spcPct val="0"/>
              </a:spcBef>
              <a:buFontTx/>
              <a:buNone/>
            </a:pPr>
            <a:r>
              <a:rPr lang="el-GR" altLang="el-GR" sz="2800" b="1" smtClean="0">
                <a:solidFill>
                  <a:schemeClr val="bg1"/>
                </a:solidFill>
              </a:rPr>
              <a:t>(παρά μόνο το </a:t>
            </a:r>
            <a:r>
              <a:rPr lang="el-GR" altLang="el-GR" sz="2800" b="1" i="1" smtClean="0">
                <a:solidFill>
                  <a:schemeClr val="bg1"/>
                </a:solidFill>
              </a:rPr>
              <a:t>μετά </a:t>
            </a:r>
            <a:r>
              <a:rPr lang="el-GR" altLang="el-GR" sz="2800" b="1" smtClean="0">
                <a:solidFill>
                  <a:schemeClr val="bg1"/>
                </a:solidFill>
              </a:rPr>
              <a:t>από 4 και μετά). </a:t>
            </a:r>
          </a:p>
          <a:p>
            <a:pPr algn="ctr">
              <a:lnSpc>
                <a:spcPct val="90000"/>
              </a:lnSpc>
              <a:spcBef>
                <a:spcPct val="0"/>
              </a:spcBef>
              <a:buFontTx/>
              <a:buNone/>
            </a:pPr>
            <a:endParaRPr lang="el-GR" altLang="el-GR" sz="2800" b="1" smtClean="0">
              <a:solidFill>
                <a:schemeClr val="bg1"/>
              </a:solidFill>
            </a:endParaRPr>
          </a:p>
          <a:p>
            <a:pPr algn="ctr">
              <a:lnSpc>
                <a:spcPct val="90000"/>
              </a:lnSpc>
              <a:spcBef>
                <a:spcPct val="0"/>
              </a:spcBef>
              <a:buFontTx/>
              <a:buNone/>
            </a:pPr>
            <a:r>
              <a:rPr lang="el-GR" altLang="el-GR" sz="2800" b="1" u="sng" smtClean="0">
                <a:solidFill>
                  <a:schemeClr val="bg1"/>
                </a:solidFill>
              </a:rPr>
              <a:t>Απουσιάζουν δηλ. οι περίπλοκοι τρόποι  αφήγησης </a:t>
            </a:r>
          </a:p>
          <a:p>
            <a:pPr algn="ctr">
              <a:lnSpc>
                <a:spcPct val="90000"/>
              </a:lnSpc>
              <a:spcBef>
                <a:spcPct val="0"/>
              </a:spcBef>
              <a:buFontTx/>
              <a:buNone/>
            </a:pPr>
            <a:r>
              <a:rPr lang="el-GR" altLang="el-GR" sz="2800" b="1" u="sng" smtClean="0">
                <a:solidFill>
                  <a:schemeClr val="bg1"/>
                </a:solidFill>
              </a:rPr>
              <a:t>(όπως στη σύγχρονη λογοτεχνία) </a:t>
            </a:r>
          </a:p>
          <a:p>
            <a:pPr algn="ctr">
              <a:lnSpc>
                <a:spcPct val="90000"/>
              </a:lnSpc>
              <a:spcBef>
                <a:spcPct val="0"/>
              </a:spcBef>
              <a:buFontTx/>
              <a:buNone/>
            </a:pPr>
            <a:r>
              <a:rPr lang="el-GR" altLang="el-GR" sz="2800" b="1" u="sng" smtClean="0">
                <a:solidFill>
                  <a:schemeClr val="bg1"/>
                </a:solidFill>
              </a:rPr>
              <a:t>όπου μπορεί να προηγηθεί το τέλος της ιστορίας</a:t>
            </a:r>
            <a:r>
              <a:rPr lang="el-GR" altLang="el-GR" sz="2800" b="1" smtClean="0">
                <a:solidFill>
                  <a:schemeClr val="bg1"/>
                </a:solidFill>
              </a:rPr>
              <a:t>. </a:t>
            </a:r>
          </a:p>
          <a:p>
            <a:pPr algn="ctr">
              <a:lnSpc>
                <a:spcPct val="90000"/>
              </a:lnSpc>
              <a:spcBef>
                <a:spcPct val="0"/>
              </a:spcBef>
              <a:buFontTx/>
              <a:buNone/>
            </a:pPr>
            <a:r>
              <a:rPr lang="el-GR" altLang="el-GR" sz="2800" b="1" smtClean="0">
                <a:solidFill>
                  <a:schemeClr val="bg1"/>
                </a:solidFill>
              </a:rPr>
              <a:t>Ακόμη και κατά τη σχολική ηλικία, </a:t>
            </a:r>
          </a:p>
          <a:p>
            <a:pPr algn="ctr">
              <a:lnSpc>
                <a:spcPct val="90000"/>
              </a:lnSpc>
              <a:spcBef>
                <a:spcPct val="0"/>
              </a:spcBef>
              <a:buFontTx/>
              <a:buNone/>
            </a:pPr>
            <a:r>
              <a:rPr lang="el-GR" altLang="el-GR" sz="2800" b="1" smtClean="0">
                <a:solidFill>
                  <a:schemeClr val="bg1"/>
                </a:solidFill>
              </a:rPr>
              <a:t>απουσιάζουν απλοί τρόποι </a:t>
            </a:r>
          </a:p>
          <a:p>
            <a:pPr algn="ctr">
              <a:lnSpc>
                <a:spcPct val="90000"/>
              </a:lnSpc>
              <a:spcBef>
                <a:spcPct val="0"/>
              </a:spcBef>
              <a:buFontTx/>
              <a:buNone/>
            </a:pPr>
            <a:r>
              <a:rPr lang="el-GR" altLang="el-GR" sz="2800" b="1" smtClean="0">
                <a:solidFill>
                  <a:schemeClr val="bg1"/>
                </a:solidFill>
              </a:rPr>
              <a:t>χρονικής αντιστροφής των γεγονότων </a:t>
            </a:r>
          </a:p>
          <a:p>
            <a:pPr algn="ctr">
              <a:lnSpc>
                <a:spcPct val="90000"/>
              </a:lnSpc>
              <a:spcBef>
                <a:spcPct val="0"/>
              </a:spcBef>
              <a:buFontTx/>
              <a:buNone/>
            </a:pPr>
            <a:r>
              <a:rPr lang="el-GR" altLang="el-GR" sz="2800" b="1" smtClean="0">
                <a:solidFill>
                  <a:schemeClr val="bg1"/>
                </a:solidFill>
              </a:rPr>
              <a:t>(π.χ. </a:t>
            </a:r>
            <a:r>
              <a:rPr lang="el-GR" altLang="el-GR" sz="2800" b="1" i="1" smtClean="0">
                <a:solidFill>
                  <a:schemeClr val="bg1"/>
                </a:solidFill>
              </a:rPr>
              <a:t>ετοίμασε τα μαθήματά της </a:t>
            </a:r>
          </a:p>
          <a:p>
            <a:pPr algn="ctr">
              <a:lnSpc>
                <a:spcPct val="90000"/>
              </a:lnSpc>
              <a:spcBef>
                <a:spcPct val="0"/>
              </a:spcBef>
              <a:buFontTx/>
              <a:buNone/>
            </a:pPr>
            <a:r>
              <a:rPr lang="el-GR" altLang="el-GR" sz="2800" b="1" i="1" smtClean="0">
                <a:solidFill>
                  <a:schemeClr val="bg1"/>
                </a:solidFill>
              </a:rPr>
              <a:t>αφού πρώτα τέλειωσε το φαγητό της</a:t>
            </a:r>
            <a:r>
              <a:rPr lang="el-GR" altLang="el-GR" sz="2800" b="1" smtClean="0">
                <a:solidFill>
                  <a:schemeClr val="bg1"/>
                </a:solidFill>
              </a:rPr>
              <a:t>)</a:t>
            </a:r>
            <a:endParaRPr lang="el-GR" altLang="el-GR" sz="2800" b="1" smtClean="0"/>
          </a:p>
          <a:p>
            <a:pPr algn="ctr">
              <a:lnSpc>
                <a:spcPct val="90000"/>
              </a:lnSpc>
            </a:pPr>
            <a:endParaRPr lang="el-GR" altLang="el-GR" sz="2800" b="1"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2D4B76B-56AB-4B42-8819-673BB12DD0F9}" type="slidenum">
              <a:rPr lang="es-ES" altLang="el-GR" sz="1400"/>
              <a:pPr>
                <a:spcBef>
                  <a:spcPct val="0"/>
                </a:spcBef>
                <a:buFontTx/>
                <a:buNone/>
              </a:pPr>
              <a:t>17</a:t>
            </a:fld>
            <a:endParaRPr lang="es-ES" altLang="el-GR" sz="1400"/>
          </a:p>
        </p:txBody>
      </p:sp>
      <p:sp>
        <p:nvSpPr>
          <p:cNvPr id="32771" name="Rectangle 3"/>
          <p:cNvSpPr>
            <a:spLocks noGrp="1" noChangeArrowheads="1"/>
          </p:cNvSpPr>
          <p:nvPr>
            <p:ph type="body" idx="1"/>
          </p:nvPr>
        </p:nvSpPr>
        <p:spPr>
          <a:xfrm>
            <a:off x="0" y="0"/>
            <a:ext cx="9144000" cy="6669088"/>
          </a:xfrm>
        </p:spPr>
        <p:txBody>
          <a:bodyPr/>
          <a:lstStyle/>
          <a:p>
            <a:pPr algn="ctr" eaLnBrk="1" hangingPunct="1">
              <a:lnSpc>
                <a:spcPct val="90000"/>
              </a:lnSpc>
            </a:pPr>
            <a:r>
              <a:rPr lang="el-GR" altLang="el-GR" sz="2800" b="1" smtClean="0">
                <a:solidFill>
                  <a:schemeClr val="bg1"/>
                </a:solidFill>
              </a:rPr>
              <a:t>Τα παιδιά </a:t>
            </a:r>
            <a:r>
              <a:rPr lang="el-GR" altLang="el-GR" sz="2800" b="1" u="sng" smtClean="0">
                <a:solidFill>
                  <a:srgbClr val="FFFF66"/>
                </a:solidFill>
              </a:rPr>
              <a:t>δυσκολεύονται αρχικά </a:t>
            </a:r>
            <a:endParaRPr lang="en-US" altLang="el-GR" sz="2800" b="1" u="sng" smtClean="0">
              <a:solidFill>
                <a:srgbClr val="FFFF66"/>
              </a:solidFill>
            </a:endParaRPr>
          </a:p>
          <a:p>
            <a:pPr algn="ctr" eaLnBrk="1" hangingPunct="1">
              <a:lnSpc>
                <a:spcPct val="90000"/>
              </a:lnSpc>
              <a:buFontTx/>
              <a:buNone/>
            </a:pPr>
            <a:r>
              <a:rPr lang="el-GR" altLang="el-GR" sz="2800" b="1" u="sng" smtClean="0">
                <a:solidFill>
                  <a:srgbClr val="FFFF66"/>
                </a:solidFill>
              </a:rPr>
              <a:t>να αναφερθούν σε εσωτερικές νοητικές καταστάσεις </a:t>
            </a:r>
            <a:r>
              <a:rPr lang="el-GR" altLang="el-GR" sz="2800" b="1" smtClean="0">
                <a:solidFill>
                  <a:schemeClr val="bg1"/>
                </a:solidFill>
              </a:rPr>
              <a:t>των ηρώων (δηλ. συναισθήματα και σκέψεις) </a:t>
            </a:r>
            <a:endParaRPr lang="en-US" altLang="el-GR" sz="2800" b="1" smtClean="0">
              <a:solidFill>
                <a:schemeClr val="bg1"/>
              </a:solidFill>
            </a:endParaRPr>
          </a:p>
          <a:p>
            <a:pPr algn="ctr" eaLnBrk="1" hangingPunct="1">
              <a:lnSpc>
                <a:spcPct val="90000"/>
              </a:lnSpc>
              <a:buFontTx/>
              <a:buNone/>
            </a:pPr>
            <a:r>
              <a:rPr lang="el-GR" altLang="el-GR" sz="2800" b="1" smtClean="0">
                <a:solidFill>
                  <a:schemeClr val="bg1"/>
                </a:solidFill>
              </a:rPr>
              <a:t>με ρήματα όπως </a:t>
            </a:r>
            <a:r>
              <a:rPr lang="el-GR" altLang="el-GR" sz="2800" b="1" i="1" smtClean="0">
                <a:solidFill>
                  <a:schemeClr val="bg1"/>
                </a:solidFill>
              </a:rPr>
              <a:t>σκέφτηκε</a:t>
            </a:r>
            <a:r>
              <a:rPr lang="el-GR" altLang="el-GR" sz="2800" b="1" smtClean="0">
                <a:solidFill>
                  <a:schemeClr val="bg1"/>
                </a:solidFill>
              </a:rPr>
              <a:t> και </a:t>
            </a:r>
            <a:r>
              <a:rPr lang="el-GR" altLang="el-GR" sz="2800" b="1" i="1" smtClean="0">
                <a:solidFill>
                  <a:schemeClr val="bg1"/>
                </a:solidFill>
              </a:rPr>
              <a:t>φοβόταν</a:t>
            </a:r>
            <a:r>
              <a:rPr lang="el-GR" altLang="el-GR" sz="2800" b="1" smtClean="0">
                <a:solidFill>
                  <a:schemeClr val="bg1"/>
                </a:solidFill>
              </a:rPr>
              <a:t>, </a:t>
            </a:r>
            <a:endParaRPr lang="en-US" altLang="el-GR" sz="2800" b="1" smtClean="0">
              <a:solidFill>
                <a:schemeClr val="bg1"/>
              </a:solidFill>
            </a:endParaRPr>
          </a:p>
          <a:p>
            <a:pPr algn="ctr" eaLnBrk="1" hangingPunct="1">
              <a:lnSpc>
                <a:spcPct val="90000"/>
              </a:lnSpc>
              <a:buFontTx/>
              <a:buNone/>
            </a:pPr>
            <a:endParaRPr lang="el-GR" altLang="el-GR" sz="2800" b="1" smtClean="0">
              <a:solidFill>
                <a:schemeClr val="bg1"/>
              </a:solidFill>
            </a:endParaRPr>
          </a:p>
          <a:p>
            <a:pPr algn="ctr" eaLnBrk="1" hangingPunct="1">
              <a:lnSpc>
                <a:spcPct val="90000"/>
              </a:lnSpc>
              <a:buFontTx/>
              <a:buNone/>
            </a:pPr>
            <a:r>
              <a:rPr lang="el-GR" altLang="el-GR" sz="2800" b="1" u="sng" smtClean="0">
                <a:solidFill>
                  <a:srgbClr val="FFFF00"/>
                </a:solidFill>
              </a:rPr>
              <a:t>αναφέρονται </a:t>
            </a:r>
            <a:r>
              <a:rPr lang="el-GR" altLang="el-GR" sz="2800" b="1" u="sng" smtClean="0">
                <a:solidFill>
                  <a:srgbClr val="FFFF66"/>
                </a:solidFill>
              </a:rPr>
              <a:t>μόνο σε φαινόμενα απτά</a:t>
            </a:r>
            <a:r>
              <a:rPr lang="el-GR" altLang="el-GR" sz="2800" b="1" smtClean="0">
                <a:solidFill>
                  <a:srgbClr val="FFFF66"/>
                </a:solidFill>
              </a:rPr>
              <a:t>, </a:t>
            </a:r>
          </a:p>
          <a:p>
            <a:pPr algn="ctr" eaLnBrk="1" hangingPunct="1">
              <a:lnSpc>
                <a:spcPct val="90000"/>
              </a:lnSpc>
              <a:buFontTx/>
              <a:buNone/>
            </a:pPr>
            <a:r>
              <a:rPr lang="el-GR" altLang="el-GR" sz="2800" b="1" smtClean="0">
                <a:solidFill>
                  <a:srgbClr val="FFFF66"/>
                </a:solidFill>
              </a:rPr>
              <a:t>δηλ.  αυτά που μπορούν να δουν και να ακούσουν</a:t>
            </a:r>
            <a:r>
              <a:rPr lang="el-GR" altLang="el-GR" sz="2800" b="1" smtClean="0">
                <a:solidFill>
                  <a:schemeClr val="bg1"/>
                </a:solidFill>
              </a:rPr>
              <a:t>. Γενικότερα, τα </a:t>
            </a:r>
            <a:r>
              <a:rPr lang="el-GR" altLang="el-GR" sz="2800" b="1" u="sng" smtClean="0">
                <a:solidFill>
                  <a:schemeClr val="bg1"/>
                </a:solidFill>
              </a:rPr>
              <a:t>νοητικά ρήματα </a:t>
            </a:r>
          </a:p>
          <a:p>
            <a:pPr algn="ctr" eaLnBrk="1" hangingPunct="1">
              <a:lnSpc>
                <a:spcPct val="90000"/>
              </a:lnSpc>
              <a:buFontTx/>
              <a:buNone/>
            </a:pPr>
            <a:r>
              <a:rPr lang="el-GR" altLang="el-GR" sz="2800" b="1" smtClean="0">
                <a:solidFill>
                  <a:schemeClr val="bg1"/>
                </a:solidFill>
              </a:rPr>
              <a:t>(δηλ. όσα αφορούν σκέψεις και συναισθήματα) </a:t>
            </a:r>
            <a:r>
              <a:rPr lang="el-GR" altLang="el-GR" sz="2800" b="1" u="sng" smtClean="0">
                <a:solidFill>
                  <a:schemeClr val="bg1"/>
                </a:solidFill>
              </a:rPr>
              <a:t>εμφανίζονται αργότερα αναπτυξιακά </a:t>
            </a:r>
          </a:p>
          <a:p>
            <a:pPr algn="ctr" eaLnBrk="1" hangingPunct="1">
              <a:lnSpc>
                <a:spcPct val="90000"/>
              </a:lnSpc>
              <a:buFontTx/>
              <a:buNone/>
            </a:pPr>
            <a:r>
              <a:rPr lang="el-GR" altLang="el-GR" sz="2800" b="1" smtClean="0">
                <a:solidFill>
                  <a:schemeClr val="bg1"/>
                </a:solidFill>
              </a:rPr>
              <a:t>από ρήματα που αναφέρονται σε πράξεις </a:t>
            </a:r>
          </a:p>
          <a:p>
            <a:pPr algn="ctr" eaLnBrk="1" hangingPunct="1">
              <a:lnSpc>
                <a:spcPct val="90000"/>
              </a:lnSpc>
              <a:buFontTx/>
              <a:buNone/>
            </a:pPr>
            <a:r>
              <a:rPr lang="el-GR" altLang="el-GR" sz="2400" b="1" smtClean="0">
                <a:solidFill>
                  <a:schemeClr val="bg1"/>
                </a:solidFill>
              </a:rPr>
              <a:t>(π.χ. έφυγε, σηκώθηκε).  </a:t>
            </a:r>
          </a:p>
          <a:p>
            <a:pPr algn="ctr" eaLnBrk="1" hangingPunct="1">
              <a:lnSpc>
                <a:spcPct val="90000"/>
              </a:lnSpc>
              <a:buFontTx/>
              <a:buNone/>
            </a:pPr>
            <a:r>
              <a:rPr lang="el-GR" altLang="el-GR" sz="2800" b="1" smtClean="0">
                <a:solidFill>
                  <a:schemeClr val="bg1"/>
                </a:solidFill>
              </a:rPr>
              <a:t> Με άλλα λόγια, </a:t>
            </a:r>
          </a:p>
          <a:p>
            <a:pPr algn="ctr" eaLnBrk="1" hangingPunct="1">
              <a:lnSpc>
                <a:spcPct val="90000"/>
              </a:lnSpc>
              <a:buFontTx/>
              <a:buNone/>
            </a:pPr>
            <a:r>
              <a:rPr lang="el-GR" altLang="el-GR" sz="2800" b="1" smtClean="0">
                <a:solidFill>
                  <a:schemeClr val="bg1"/>
                </a:solidFill>
              </a:rPr>
              <a:t>αναφέρουν μόνο ό,τι φαίνεται και όχι ό,τι υποθέτουμε.</a:t>
            </a:r>
          </a:p>
          <a:p>
            <a:pPr eaLnBrk="1" hangingPunct="1">
              <a:lnSpc>
                <a:spcPct val="90000"/>
              </a:lnSpc>
            </a:pPr>
            <a:endParaRPr lang="el-GR" altLang="el-GR" sz="2800" smtClean="0">
              <a:solidFill>
                <a:schemeClr val="bg1"/>
              </a:solidFill>
            </a:endParaRPr>
          </a:p>
          <a:p>
            <a:pPr eaLnBrk="1" hangingPunct="1">
              <a:lnSpc>
                <a:spcPct val="90000"/>
              </a:lnSpc>
            </a:pPr>
            <a:endParaRPr lang="el-GR" altLang="el-GR" sz="28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body" idx="1"/>
          </p:nvPr>
        </p:nvSpPr>
        <p:spPr>
          <a:xfrm>
            <a:off x="0" y="0"/>
            <a:ext cx="9144000" cy="6453188"/>
          </a:xfrm>
        </p:spPr>
        <p:txBody>
          <a:bodyPr/>
          <a:lstStyle/>
          <a:p>
            <a:pPr algn="ctr" eaLnBrk="1" hangingPunct="1">
              <a:lnSpc>
                <a:spcPct val="90000"/>
              </a:lnSpc>
            </a:pPr>
            <a:r>
              <a:rPr lang="el-GR" altLang="el-GR" sz="2800" b="1" u="sng" smtClean="0">
                <a:solidFill>
                  <a:schemeClr val="bg1"/>
                </a:solidFill>
              </a:rPr>
              <a:t>Αναφέρονται στα γεγονότα της ιστορίας </a:t>
            </a:r>
            <a:endParaRPr lang="en-US" altLang="el-GR" sz="2800" b="1" u="sng" smtClean="0">
              <a:solidFill>
                <a:schemeClr val="bg1"/>
              </a:solidFill>
            </a:endParaRPr>
          </a:p>
          <a:p>
            <a:pPr algn="ctr" eaLnBrk="1" hangingPunct="1">
              <a:lnSpc>
                <a:spcPct val="90000"/>
              </a:lnSpc>
              <a:buFontTx/>
              <a:buNone/>
            </a:pPr>
            <a:r>
              <a:rPr lang="el-GR" altLang="el-GR" sz="2800" b="1" u="sng" smtClean="0">
                <a:solidFill>
                  <a:srgbClr val="FFFF66"/>
                </a:solidFill>
              </a:rPr>
              <a:t>χωρίς αρχικά να</a:t>
            </a:r>
            <a:r>
              <a:rPr lang="el-GR" altLang="el-GR" sz="2800" b="1" u="sng" smtClean="0">
                <a:solidFill>
                  <a:schemeClr val="bg1"/>
                </a:solidFill>
              </a:rPr>
              <a:t> </a:t>
            </a:r>
            <a:r>
              <a:rPr lang="el-GR" altLang="el-GR" sz="2800" b="1" u="sng" smtClean="0">
                <a:solidFill>
                  <a:srgbClr val="FFFF66"/>
                </a:solidFill>
              </a:rPr>
              <a:t>τα αξιολογούν</a:t>
            </a:r>
            <a:r>
              <a:rPr lang="el-GR" altLang="el-GR" sz="2800" b="1" smtClean="0">
                <a:solidFill>
                  <a:schemeClr val="bg1"/>
                </a:solidFill>
              </a:rPr>
              <a:t>.  </a:t>
            </a:r>
            <a:endParaRPr lang="en-US" altLang="el-GR" sz="2800" b="1" smtClean="0">
              <a:solidFill>
                <a:schemeClr val="bg1"/>
              </a:solidFill>
            </a:endParaRPr>
          </a:p>
          <a:p>
            <a:pPr algn="ctr" eaLnBrk="1" hangingPunct="1">
              <a:lnSpc>
                <a:spcPct val="90000"/>
              </a:lnSpc>
              <a:buFontTx/>
              <a:buNone/>
            </a:pPr>
            <a:r>
              <a:rPr lang="en-US" altLang="el-GR" sz="2800" b="1" smtClean="0">
                <a:solidFill>
                  <a:schemeClr val="bg1"/>
                </a:solidFill>
              </a:rPr>
              <a:t>	</a:t>
            </a:r>
            <a:r>
              <a:rPr lang="el-GR" altLang="el-GR" sz="2800" b="1" smtClean="0">
                <a:solidFill>
                  <a:schemeClr val="bg1"/>
                </a:solidFill>
              </a:rPr>
              <a:t>(π.χ.  </a:t>
            </a:r>
            <a:r>
              <a:rPr lang="el-GR" altLang="el-GR" sz="2800" b="1" i="1" smtClean="0">
                <a:solidFill>
                  <a:schemeClr val="bg1"/>
                </a:solidFill>
              </a:rPr>
              <a:t>Και μετά έκανε το λάθος να σηκωθεί….) </a:t>
            </a:r>
          </a:p>
          <a:p>
            <a:pPr algn="ctr" eaLnBrk="1" hangingPunct="1">
              <a:lnSpc>
                <a:spcPct val="90000"/>
              </a:lnSpc>
              <a:buFontTx/>
              <a:buNone/>
            </a:pPr>
            <a:endParaRPr lang="en-US" altLang="el-GR" sz="2800" b="1" i="1" smtClean="0">
              <a:solidFill>
                <a:schemeClr val="bg1"/>
              </a:solidFill>
            </a:endParaRPr>
          </a:p>
          <a:p>
            <a:pPr algn="ctr" eaLnBrk="1" hangingPunct="1">
              <a:lnSpc>
                <a:spcPct val="90000"/>
              </a:lnSpc>
              <a:buFontTx/>
              <a:buNone/>
            </a:pPr>
            <a:r>
              <a:rPr lang="el-GR" altLang="el-GR" sz="2800" b="1" smtClean="0">
                <a:solidFill>
                  <a:schemeClr val="bg1"/>
                </a:solidFill>
              </a:rPr>
              <a:t>Η </a:t>
            </a:r>
            <a:r>
              <a:rPr lang="el-GR" altLang="el-GR" sz="2800" b="1" u="sng" smtClean="0">
                <a:solidFill>
                  <a:schemeClr val="bg1"/>
                </a:solidFill>
              </a:rPr>
              <a:t>συνολική</a:t>
            </a:r>
            <a:r>
              <a:rPr lang="el-GR" altLang="el-GR" sz="2800" b="1" smtClean="0">
                <a:solidFill>
                  <a:schemeClr val="bg1"/>
                </a:solidFill>
              </a:rPr>
              <a:t> μάλιστα αξιολόγηση μιας ιστορίας, </a:t>
            </a:r>
            <a:endParaRPr lang="en-US" altLang="el-GR" sz="2800" b="1" smtClean="0">
              <a:solidFill>
                <a:schemeClr val="bg1"/>
              </a:solidFill>
            </a:endParaRPr>
          </a:p>
          <a:p>
            <a:pPr algn="ctr" eaLnBrk="1" hangingPunct="1">
              <a:lnSpc>
                <a:spcPct val="90000"/>
              </a:lnSpc>
              <a:buFontTx/>
              <a:buNone/>
            </a:pPr>
            <a:r>
              <a:rPr lang="el-GR" altLang="el-GR" sz="2800" b="1" smtClean="0">
                <a:solidFill>
                  <a:schemeClr val="bg1"/>
                </a:solidFill>
              </a:rPr>
              <a:t>που είναι και η </a:t>
            </a:r>
            <a:r>
              <a:rPr lang="el-GR" altLang="el-GR" sz="2800" b="1" u="sng" smtClean="0">
                <a:solidFill>
                  <a:schemeClr val="bg1"/>
                </a:solidFill>
              </a:rPr>
              <a:t>πιο απαιτητική</a:t>
            </a:r>
            <a:r>
              <a:rPr lang="el-GR" altLang="el-GR" sz="2800" b="1" smtClean="0">
                <a:solidFill>
                  <a:schemeClr val="bg1"/>
                </a:solidFill>
              </a:rPr>
              <a:t>, </a:t>
            </a:r>
            <a:endParaRPr lang="en-US" altLang="el-GR" sz="2800" b="1" smtClean="0">
              <a:solidFill>
                <a:schemeClr val="bg1"/>
              </a:solidFill>
            </a:endParaRPr>
          </a:p>
          <a:p>
            <a:pPr algn="ctr" eaLnBrk="1" hangingPunct="1">
              <a:lnSpc>
                <a:spcPct val="90000"/>
              </a:lnSpc>
              <a:buFontTx/>
              <a:buNone/>
            </a:pPr>
            <a:r>
              <a:rPr lang="el-GR" altLang="el-GR" sz="2800" b="1" smtClean="0">
                <a:solidFill>
                  <a:schemeClr val="bg1"/>
                </a:solidFill>
              </a:rPr>
              <a:t>είναι απούσα συχνά  ακόμη και κατά τη σχολική ηλικία </a:t>
            </a:r>
            <a:endParaRPr lang="en-US" altLang="el-GR" sz="2800" b="1" smtClean="0">
              <a:solidFill>
                <a:schemeClr val="bg1"/>
              </a:solidFill>
            </a:endParaRPr>
          </a:p>
          <a:p>
            <a:pPr algn="ctr" eaLnBrk="1" hangingPunct="1">
              <a:lnSpc>
                <a:spcPct val="90000"/>
              </a:lnSpc>
              <a:buFontTx/>
              <a:buNone/>
            </a:pPr>
            <a:r>
              <a:rPr lang="el-GR" altLang="el-GR" sz="2400" b="1" smtClean="0">
                <a:solidFill>
                  <a:schemeClr val="bg1"/>
                </a:solidFill>
              </a:rPr>
              <a:t> (π.χ. </a:t>
            </a:r>
            <a:r>
              <a:rPr lang="el-GR" altLang="el-GR" sz="2400" b="1" i="1" smtClean="0">
                <a:solidFill>
                  <a:schemeClr val="bg1"/>
                </a:solidFill>
              </a:rPr>
              <a:t>ωραία ταινία αυτή!)  </a:t>
            </a:r>
            <a:endParaRPr lang="en-US" altLang="el-GR" sz="2400" b="1" i="1" smtClean="0">
              <a:solidFill>
                <a:schemeClr val="bg1"/>
              </a:solidFill>
            </a:endParaRPr>
          </a:p>
          <a:p>
            <a:pPr algn="ctr" eaLnBrk="1" hangingPunct="1">
              <a:lnSpc>
                <a:spcPct val="90000"/>
              </a:lnSpc>
              <a:buFontTx/>
              <a:buNone/>
            </a:pPr>
            <a:r>
              <a:rPr lang="el-GR" altLang="el-GR" sz="2800" b="1" i="1" smtClean="0">
                <a:solidFill>
                  <a:schemeClr val="bg1"/>
                </a:solidFill>
              </a:rPr>
              <a:t> </a:t>
            </a:r>
            <a:r>
              <a:rPr lang="en-US" altLang="el-GR" sz="2800" b="1" smtClean="0">
                <a:solidFill>
                  <a:schemeClr val="bg1"/>
                </a:solidFill>
              </a:rPr>
              <a:t>H </a:t>
            </a:r>
            <a:r>
              <a:rPr lang="el-GR" altLang="el-GR" sz="2800" b="1" smtClean="0">
                <a:solidFill>
                  <a:schemeClr val="bg1"/>
                </a:solidFill>
              </a:rPr>
              <a:t>αξιολόγηση δυσκολεύει </a:t>
            </a:r>
            <a:endParaRPr lang="en-US" altLang="el-GR" sz="2800" b="1" smtClean="0">
              <a:solidFill>
                <a:schemeClr val="bg1"/>
              </a:solidFill>
            </a:endParaRPr>
          </a:p>
          <a:p>
            <a:pPr algn="ctr" eaLnBrk="1" hangingPunct="1">
              <a:lnSpc>
                <a:spcPct val="90000"/>
              </a:lnSpc>
              <a:buFontTx/>
              <a:buNone/>
            </a:pPr>
            <a:r>
              <a:rPr lang="el-GR" altLang="el-GR" sz="2800" b="1" smtClean="0">
                <a:solidFill>
                  <a:schemeClr val="bg1"/>
                </a:solidFill>
              </a:rPr>
              <a:t>γιατί δεν αναφέρεται στα ίδια τα γεγονότα, </a:t>
            </a:r>
            <a:endParaRPr lang="en-US" altLang="el-GR" sz="2800" b="1" smtClean="0">
              <a:solidFill>
                <a:schemeClr val="bg1"/>
              </a:solidFill>
            </a:endParaRPr>
          </a:p>
          <a:p>
            <a:pPr algn="ctr" eaLnBrk="1" hangingPunct="1">
              <a:lnSpc>
                <a:spcPct val="90000"/>
              </a:lnSpc>
              <a:buFontTx/>
              <a:buNone/>
            </a:pPr>
            <a:r>
              <a:rPr lang="el-GR" altLang="el-GR" sz="2800" b="1" smtClean="0">
                <a:solidFill>
                  <a:schemeClr val="bg1"/>
                </a:solidFill>
              </a:rPr>
              <a:t>ούτε καν στις νοητικές καταστάσεις των πρωταγωνιστών, αλλά  στις σκέψεις του ίδιου του αφηγητή </a:t>
            </a:r>
          </a:p>
          <a:p>
            <a:pPr algn="ctr" eaLnBrk="1" hangingPunct="1">
              <a:lnSpc>
                <a:spcPct val="90000"/>
              </a:lnSpc>
              <a:buFontTx/>
              <a:buNone/>
            </a:pPr>
            <a:r>
              <a:rPr lang="el-GR" altLang="el-GR" sz="2800" b="1" smtClean="0">
                <a:solidFill>
                  <a:schemeClr val="bg1"/>
                </a:solidFill>
              </a:rPr>
              <a:t>(ειδικά για το σύνολο των γεγονότων).</a:t>
            </a:r>
            <a:endParaRPr lang="el-GR" altLang="el-GR" sz="2800" b="1" i="1" smtClean="0">
              <a:solidFill>
                <a:schemeClr val="bg1"/>
              </a:solidFill>
            </a:endParaRPr>
          </a:p>
          <a:p>
            <a:pPr>
              <a:lnSpc>
                <a:spcPct val="90000"/>
              </a:lnSpc>
            </a:pPr>
            <a:endParaRPr lang="el-GR" altLang="el-GR" sz="28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258BB1F-3A52-48E8-871A-18CB22BE0993}" type="slidenum">
              <a:rPr lang="es-ES" altLang="el-GR" sz="1400"/>
              <a:pPr>
                <a:spcBef>
                  <a:spcPct val="0"/>
                </a:spcBef>
                <a:buFontTx/>
                <a:buNone/>
              </a:pPr>
              <a:t>19</a:t>
            </a:fld>
            <a:endParaRPr lang="es-ES" altLang="el-GR" sz="1400"/>
          </a:p>
        </p:txBody>
      </p:sp>
      <p:sp>
        <p:nvSpPr>
          <p:cNvPr id="35843" name="Rectangle 2"/>
          <p:cNvSpPr>
            <a:spLocks noChangeArrowheads="1"/>
          </p:cNvSpPr>
          <p:nvPr/>
        </p:nvSpPr>
        <p:spPr bwMode="auto">
          <a:xfrm>
            <a:off x="0" y="0"/>
            <a:ext cx="9144000" cy="653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lvl1pPr marL="444500" indent="-4445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pPr>
            <a:r>
              <a:rPr lang="el-GR" altLang="el-GR" sz="2800" b="1" u="sng">
                <a:solidFill>
                  <a:srgbClr val="FFFF00"/>
                </a:solidFill>
                <a:cs typeface="Times New Roman" panose="02020603050405020304" pitchFamily="18" charset="0"/>
              </a:rPr>
              <a:t>Δεν μπορούν να καταλάβουν πλήρως τι χρειάζεται να ανακωδικοποιήσουν για να καταλάβουν οι ακροατές τους</a:t>
            </a:r>
            <a:r>
              <a:rPr lang="el-GR" altLang="el-GR" sz="2800" b="1">
                <a:solidFill>
                  <a:srgbClr val="FFFF00"/>
                </a:solidFill>
                <a:cs typeface="Times New Roman" panose="02020603050405020304" pitchFamily="18" charset="0"/>
              </a:rPr>
              <a:t> </a:t>
            </a:r>
            <a:r>
              <a:rPr lang="el-GR" altLang="el-GR" sz="2800" b="1">
                <a:solidFill>
                  <a:schemeClr val="bg1"/>
                </a:solidFill>
                <a:cs typeface="Times New Roman" panose="02020603050405020304" pitchFamily="18" charset="0"/>
              </a:rPr>
              <a:t>την ιστορία. Δυσκολεύονται </a:t>
            </a:r>
            <a:r>
              <a:rPr lang="el-GR" altLang="el-GR" sz="2800" b="1" u="sng">
                <a:solidFill>
                  <a:schemeClr val="bg1"/>
                </a:solidFill>
                <a:cs typeface="Times New Roman" panose="02020603050405020304" pitchFamily="18" charset="0"/>
              </a:rPr>
              <a:t>να λάβουν υπόψη την οπτική των άλλων.</a:t>
            </a:r>
            <a:r>
              <a:rPr lang="el-GR" altLang="el-GR" sz="2800" b="1">
                <a:solidFill>
                  <a:schemeClr val="bg1"/>
                </a:solidFill>
                <a:cs typeface="Times New Roman" panose="02020603050405020304" pitchFamily="18" charset="0"/>
              </a:rPr>
              <a:t> Αυτό χαρακτηρίζει βέβαια και άλλα είδη λόγου, αλλά στο αφήγημα ο συνομιλητής έχει συνήθως πλήρη άγνοια των γεγονότων, γιατί δεν τα έχει βιώσει. </a:t>
            </a:r>
            <a:r>
              <a:rPr lang="el-GR" altLang="el-GR" sz="2400" b="1">
                <a:solidFill>
                  <a:schemeClr val="bg1"/>
                </a:solidFill>
                <a:cs typeface="Times New Roman" panose="02020603050405020304" pitchFamily="18" charset="0"/>
              </a:rPr>
              <a:t>Π.χ. δεν χρησιμοποιούμε οριστικό άρθρο για να εισαγάγουμε για πρώτη φορά έναν χαρακτήρα της ιστορίας, αλλά απαιτείται αόριστο για να καταστήσουμε σαφές στο συνομιλητή ότι θα μιλήσουμε για κάτι που δεν γνωρίζει ήδη</a:t>
            </a:r>
            <a:r>
              <a:rPr lang="el-GR" altLang="el-GR" sz="2800" b="1">
                <a:solidFill>
                  <a:schemeClr val="bg1"/>
                </a:solidFill>
                <a:cs typeface="Times New Roman" panose="02020603050405020304" pitchFamily="18" charset="0"/>
              </a:rPr>
              <a:t>  (π.χ</a:t>
            </a:r>
            <a:r>
              <a:rPr lang="el-GR" altLang="el-GR" sz="2800" b="1" i="1">
                <a:solidFill>
                  <a:schemeClr val="bg1"/>
                </a:solidFill>
                <a:cs typeface="Times New Roman" panose="02020603050405020304" pitchFamily="18" charset="0"/>
              </a:rPr>
              <a:t>. ήταν </a:t>
            </a:r>
            <a:r>
              <a:rPr lang="el-GR" altLang="el-GR" sz="2800" b="1" i="1" u="sng">
                <a:solidFill>
                  <a:schemeClr val="bg1"/>
                </a:solidFill>
                <a:cs typeface="Times New Roman" panose="02020603050405020304" pitchFamily="18" charset="0"/>
              </a:rPr>
              <a:t>ένα</a:t>
            </a:r>
            <a:r>
              <a:rPr lang="el-GR" altLang="el-GR" sz="2800" b="1" i="1">
                <a:solidFill>
                  <a:schemeClr val="bg1"/>
                </a:solidFill>
                <a:cs typeface="Times New Roman" panose="02020603050405020304" pitchFamily="18" charset="0"/>
              </a:rPr>
              <a:t> κοριτσάκι </a:t>
            </a:r>
            <a:r>
              <a:rPr lang="el-GR" altLang="el-GR" sz="2800" b="1">
                <a:solidFill>
                  <a:schemeClr val="bg1"/>
                </a:solidFill>
                <a:cs typeface="Times New Roman" panose="02020603050405020304" pitchFamily="18" charset="0"/>
              </a:rPr>
              <a:t>και όχι </a:t>
            </a:r>
            <a:r>
              <a:rPr lang="el-GR" altLang="el-GR" sz="2800" b="1" i="1">
                <a:solidFill>
                  <a:schemeClr val="bg1"/>
                </a:solidFill>
                <a:cs typeface="Times New Roman" panose="02020603050405020304" pitchFamily="18" charset="0"/>
              </a:rPr>
              <a:t>ήταν </a:t>
            </a:r>
            <a:r>
              <a:rPr lang="el-GR" altLang="el-GR" sz="2800" b="1" i="1" u="sng">
                <a:solidFill>
                  <a:schemeClr val="bg1"/>
                </a:solidFill>
                <a:cs typeface="Times New Roman" panose="02020603050405020304" pitchFamily="18" charset="0"/>
              </a:rPr>
              <a:t>το</a:t>
            </a:r>
            <a:r>
              <a:rPr lang="el-GR" altLang="el-GR" sz="2800" b="1" i="1">
                <a:solidFill>
                  <a:schemeClr val="bg1"/>
                </a:solidFill>
                <a:cs typeface="Times New Roman" panose="02020603050405020304" pitchFamily="18" charset="0"/>
              </a:rPr>
              <a:t> κοριτσάκι</a:t>
            </a:r>
            <a:r>
              <a:rPr lang="el-GR" altLang="el-GR" sz="2800" b="1">
                <a:solidFill>
                  <a:schemeClr val="bg1"/>
                </a:solidFill>
                <a:cs typeface="Times New Roman" panose="02020603050405020304" pitchFamily="18" charset="0"/>
              </a:rPr>
              <a:t>).</a:t>
            </a:r>
          </a:p>
          <a:p>
            <a:pPr algn="just">
              <a:spcBef>
                <a:spcPct val="0"/>
              </a:spcBef>
              <a:buFontTx/>
              <a:buNone/>
            </a:pPr>
            <a:r>
              <a:rPr lang="el-GR" altLang="el-GR" sz="2400" b="1">
                <a:solidFill>
                  <a:schemeClr val="bg1"/>
                </a:solidFill>
              </a:rPr>
              <a:t>	</a:t>
            </a:r>
          </a:p>
          <a:p>
            <a:pPr>
              <a:spcBef>
                <a:spcPct val="0"/>
              </a:spcBef>
            </a:pPr>
            <a:r>
              <a:rPr lang="el-GR" altLang="el-GR" sz="2800" b="1" u="sng">
                <a:solidFill>
                  <a:srgbClr val="FFFF00"/>
                </a:solidFill>
                <a:cs typeface="Times New Roman" panose="02020603050405020304" pitchFamily="18" charset="0"/>
              </a:rPr>
              <a:t>Δεν κατέχουν τα ποικίλα είδη αφήγησης με τις διαφορές τους.</a:t>
            </a:r>
            <a:r>
              <a:rPr lang="el-GR" altLang="el-GR" sz="2400" b="1">
                <a:solidFill>
                  <a:srgbClr val="FFFF00"/>
                </a:solidFill>
                <a:cs typeface="Times New Roman" panose="02020603050405020304" pitchFamily="18" charset="0"/>
              </a:rPr>
              <a:t>  </a:t>
            </a:r>
            <a:r>
              <a:rPr lang="el-GR" altLang="el-GR" sz="2400" b="1">
                <a:solidFill>
                  <a:schemeClr val="bg1"/>
                </a:solidFill>
                <a:cs typeface="Times New Roman" panose="02020603050405020304" pitchFamily="18" charset="0"/>
              </a:rPr>
              <a:t>Π.χ. Η αξιολόγηση είναι </a:t>
            </a:r>
            <a:r>
              <a:rPr lang="el-GR" altLang="el-GR" sz="2400" b="1" u="sng">
                <a:solidFill>
                  <a:schemeClr val="bg1"/>
                </a:solidFill>
                <a:cs typeface="Times New Roman" panose="02020603050405020304" pitchFamily="18" charset="0"/>
              </a:rPr>
              <a:t>περισσότερο απαραίτητη σε μια σχολική έκθεση και λιγότερο σε μια προσωπική ιστορία. </a:t>
            </a:r>
            <a:r>
              <a:rPr lang="el-GR" altLang="el-GR" sz="2400" b="1">
                <a:solidFill>
                  <a:schemeClr val="bg1"/>
                </a:solidFill>
              </a:rPr>
              <a:t>	</a:t>
            </a:r>
          </a:p>
          <a:p>
            <a:pPr algn="just">
              <a:spcBef>
                <a:spcPct val="0"/>
              </a:spcBef>
            </a:pPr>
            <a:endParaRPr lang="el-GR" altLang="el-GR" sz="220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2B52378B-0E09-4477-8422-CDB412A26E79}" type="slidenum">
              <a:rPr lang="es-ES" altLang="el-GR" sz="1400"/>
              <a:pPr>
                <a:spcBef>
                  <a:spcPct val="0"/>
                </a:spcBef>
                <a:buFontTx/>
                <a:buNone/>
              </a:pPr>
              <a:t>2</a:t>
            </a:fld>
            <a:endParaRPr lang="es-ES" altLang="el-GR" sz="1400"/>
          </a:p>
        </p:txBody>
      </p:sp>
      <p:sp>
        <p:nvSpPr>
          <p:cNvPr id="6147" name="Rectangle 2"/>
          <p:cNvSpPr>
            <a:spLocks noChangeArrowheads="1"/>
          </p:cNvSpPr>
          <p:nvPr/>
        </p:nvSpPr>
        <p:spPr bwMode="auto">
          <a:xfrm>
            <a:off x="0" y="1125538"/>
            <a:ext cx="91440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l-GR" b="1">
                <a:solidFill>
                  <a:srgbClr val="FFFF66"/>
                </a:solidFill>
                <a:cs typeface="Times New Roman" panose="02020603050405020304" pitchFamily="18" charset="0"/>
              </a:rPr>
              <a:t>A</a:t>
            </a:r>
            <a:r>
              <a:rPr lang="el-GR" altLang="el-GR" b="1">
                <a:solidFill>
                  <a:srgbClr val="FFFF66"/>
                </a:solidFill>
                <a:cs typeface="Times New Roman" panose="02020603050405020304" pitchFamily="18" charset="0"/>
              </a:rPr>
              <a:t>ΝΑΠΤΥΞΗ </a:t>
            </a:r>
            <a:endParaRPr lang="en-US" altLang="el-GR" b="1">
              <a:solidFill>
                <a:srgbClr val="FFFF66"/>
              </a:solidFill>
              <a:cs typeface="Times New Roman" panose="02020603050405020304" pitchFamily="18" charset="0"/>
            </a:endParaRPr>
          </a:p>
          <a:p>
            <a:pPr algn="ctr" eaLnBrk="1" hangingPunct="1">
              <a:spcBef>
                <a:spcPct val="0"/>
              </a:spcBef>
              <a:buFontTx/>
              <a:buNone/>
            </a:pPr>
            <a:r>
              <a:rPr lang="el-GR" altLang="el-GR" b="1">
                <a:solidFill>
                  <a:srgbClr val="FFFF66"/>
                </a:solidFill>
              </a:rPr>
              <a:t>ΑΦΗΓΗΜΑΤΙΚΩΝ</a:t>
            </a:r>
            <a:r>
              <a:rPr lang="en-US" altLang="el-GR" b="1">
                <a:solidFill>
                  <a:srgbClr val="FFFF66"/>
                </a:solidFill>
              </a:rPr>
              <a:t> </a:t>
            </a:r>
            <a:r>
              <a:rPr lang="el-GR" altLang="el-GR" b="1">
                <a:solidFill>
                  <a:srgbClr val="FFFF66"/>
                </a:solidFill>
              </a:rPr>
              <a:t>ΙΚΑΝΟΤΗΤΩΝ</a:t>
            </a:r>
            <a:endParaRPr lang="en-US" altLang="el-GR" b="1">
              <a:solidFill>
                <a:srgbClr val="FFFF66"/>
              </a:solidFill>
            </a:endParaRPr>
          </a:p>
          <a:p>
            <a:pPr algn="ctr" eaLnBrk="1" hangingPunct="1">
              <a:spcBef>
                <a:spcPct val="0"/>
              </a:spcBef>
              <a:buFontTx/>
              <a:buNone/>
            </a:pPr>
            <a:r>
              <a:rPr lang="el-GR" altLang="el-GR" sz="2400" b="1">
                <a:solidFill>
                  <a:srgbClr val="FF6600"/>
                </a:solidFill>
              </a:rPr>
              <a:t> </a:t>
            </a:r>
          </a:p>
          <a:p>
            <a:pPr algn="ctr" eaLnBrk="1" hangingPunct="1">
              <a:spcBef>
                <a:spcPct val="0"/>
              </a:spcBef>
              <a:buFontTx/>
              <a:buNone/>
            </a:pPr>
            <a:r>
              <a:rPr lang="el-GR" altLang="el-GR" sz="2800" b="1">
                <a:solidFill>
                  <a:srgbClr val="FFC000"/>
                </a:solidFill>
              </a:rPr>
              <a:t>ένα παράδειγμα επικοινωνιακών ικανοτήτων</a:t>
            </a:r>
            <a:endParaRPr lang="en-US" altLang="el-GR" sz="2800" b="1">
              <a:solidFill>
                <a:srgbClr val="FFC000"/>
              </a:solidFill>
            </a:endParaRPr>
          </a:p>
          <a:p>
            <a:pPr algn="ctr" eaLnBrk="1" hangingPunct="1">
              <a:spcBef>
                <a:spcPct val="0"/>
              </a:spcBef>
              <a:buFontTx/>
              <a:buNone/>
            </a:pPr>
            <a:endParaRPr lang="el-GR" altLang="el-GR" sz="2800" b="1">
              <a:solidFill>
                <a:srgbClr val="FFC000"/>
              </a:solidFill>
            </a:endParaRPr>
          </a:p>
          <a:p>
            <a:pPr algn="ctr" eaLnBrk="1" hangingPunct="1">
              <a:spcBef>
                <a:spcPct val="0"/>
              </a:spcBef>
              <a:buFontTx/>
              <a:buNone/>
            </a:pPr>
            <a:r>
              <a:rPr lang="el-GR" altLang="el-GR" sz="2800" b="1">
                <a:solidFill>
                  <a:srgbClr val="FFC000"/>
                </a:solidFill>
              </a:rPr>
              <a:t>(κυρίως κειμενικών </a:t>
            </a:r>
            <a:endParaRPr lang="en-US" altLang="el-GR" sz="2800" b="1">
              <a:solidFill>
                <a:srgbClr val="FFC000"/>
              </a:solidFill>
            </a:endParaRPr>
          </a:p>
          <a:p>
            <a:pPr algn="ctr" eaLnBrk="1" hangingPunct="1">
              <a:spcBef>
                <a:spcPct val="0"/>
              </a:spcBef>
              <a:buFontTx/>
              <a:buNone/>
            </a:pPr>
            <a:r>
              <a:rPr lang="el-GR" altLang="el-GR" sz="2800" b="1">
                <a:solidFill>
                  <a:srgbClr val="FFC000"/>
                </a:solidFill>
              </a:rPr>
              <a:t>αλλά και πραγματολογικών και</a:t>
            </a:r>
            <a:r>
              <a:rPr lang="en-US" altLang="el-GR" sz="2800" b="1">
                <a:solidFill>
                  <a:srgbClr val="FFC000"/>
                </a:solidFill>
              </a:rPr>
              <a:t> </a:t>
            </a:r>
            <a:r>
              <a:rPr lang="el-GR" altLang="el-GR" sz="2800" b="1">
                <a:solidFill>
                  <a:srgbClr val="FFC000"/>
                </a:solidFill>
              </a:rPr>
              <a:t>κοινωνιογλωσσικών)</a:t>
            </a:r>
            <a:endParaRPr lang="el-GR" altLang="el-GR" sz="2800">
              <a:solidFill>
                <a:srgbClr val="FFC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DCB165A-1C04-47A2-B77A-1A550635EF5F}" type="slidenum">
              <a:rPr lang="es-ES" altLang="el-GR" sz="1400"/>
              <a:pPr>
                <a:spcBef>
                  <a:spcPct val="0"/>
                </a:spcBef>
                <a:buFontTx/>
                <a:buNone/>
              </a:pPr>
              <a:t>20</a:t>
            </a:fld>
            <a:endParaRPr lang="es-ES" altLang="el-GR" sz="1400"/>
          </a:p>
        </p:txBody>
      </p:sp>
      <p:sp>
        <p:nvSpPr>
          <p:cNvPr id="37891" name="Rectangle 2"/>
          <p:cNvSpPr>
            <a:spLocks noChangeArrowheads="1"/>
          </p:cNvSpPr>
          <p:nvPr/>
        </p:nvSpPr>
        <p:spPr bwMode="auto">
          <a:xfrm>
            <a:off x="0" y="188913"/>
            <a:ext cx="9144000" cy="676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lvl1pPr marL="355600" indent="-3556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l-GR" altLang="el-GR" sz="2900" b="1" u="sng">
                <a:solidFill>
                  <a:srgbClr val="FFCC66"/>
                </a:solidFill>
                <a:cs typeface="Times New Roman" panose="02020603050405020304" pitchFamily="18" charset="0"/>
              </a:rPr>
              <a:t>Η μετάφραση εμπειρίας σε λόγια, ειδικά στην αφήγηση,</a:t>
            </a:r>
          </a:p>
          <a:p>
            <a:pPr algn="ctr">
              <a:spcBef>
                <a:spcPct val="0"/>
              </a:spcBef>
              <a:buFontTx/>
              <a:buNone/>
            </a:pPr>
            <a:r>
              <a:rPr lang="el-GR" altLang="el-GR" sz="2900" b="1" u="sng">
                <a:solidFill>
                  <a:srgbClr val="FFCC66"/>
                </a:solidFill>
                <a:cs typeface="Times New Roman" panose="02020603050405020304" pitchFamily="18" charset="0"/>
              </a:rPr>
              <a:t> πιο εύκολη σε ορισμένες συνθήκες έναντι άλλων</a:t>
            </a:r>
            <a:r>
              <a:rPr lang="el-GR" altLang="el-GR" sz="2900" b="1">
                <a:solidFill>
                  <a:srgbClr val="FFCC66"/>
                </a:solidFill>
                <a:cs typeface="Times New Roman" panose="02020603050405020304" pitchFamily="18" charset="0"/>
              </a:rPr>
              <a:t> </a:t>
            </a:r>
            <a:r>
              <a:rPr lang="el-GR" altLang="el-GR" sz="2900" b="1">
                <a:solidFill>
                  <a:schemeClr val="bg1"/>
                </a:solidFill>
                <a:cs typeface="Times New Roman" panose="02020603050405020304" pitchFamily="18" charset="0"/>
              </a:rPr>
              <a:t> </a:t>
            </a:r>
          </a:p>
          <a:p>
            <a:pPr algn="just">
              <a:spcBef>
                <a:spcPct val="0"/>
              </a:spcBef>
              <a:buFontTx/>
              <a:buNone/>
            </a:pPr>
            <a:endParaRPr lang="el-GR" altLang="el-GR" sz="2900" b="1">
              <a:solidFill>
                <a:schemeClr val="bg1"/>
              </a:solidFill>
              <a:cs typeface="Times New Roman" panose="02020603050405020304" pitchFamily="18" charset="0"/>
            </a:endParaRPr>
          </a:p>
          <a:p>
            <a:pPr>
              <a:spcBef>
                <a:spcPct val="0"/>
              </a:spcBef>
            </a:pPr>
            <a:r>
              <a:rPr lang="el-GR" altLang="el-GR" sz="2800" b="1">
                <a:solidFill>
                  <a:srgbClr val="FFFF66"/>
                </a:solidFill>
                <a:cs typeface="Times New Roman" panose="02020603050405020304" pitchFamily="18" charset="0"/>
              </a:rPr>
              <a:t>πιο εύκολη </a:t>
            </a:r>
            <a:r>
              <a:rPr lang="el-GR" altLang="el-GR" sz="2800" b="1" u="sng">
                <a:solidFill>
                  <a:srgbClr val="FFFF66"/>
                </a:solidFill>
                <a:cs typeface="Times New Roman" panose="02020603050405020304" pitchFamily="18" charset="0"/>
              </a:rPr>
              <a:t>όταν το παιδί αναδιηγείται μια ιστορία που έχει ακούσει</a:t>
            </a:r>
            <a:r>
              <a:rPr lang="el-GR" altLang="el-GR" sz="2800" b="1" u="sng">
                <a:solidFill>
                  <a:schemeClr val="bg1"/>
                </a:solidFill>
                <a:cs typeface="Times New Roman" panose="02020603050405020304" pitchFamily="18" charset="0"/>
              </a:rPr>
              <a:t> </a:t>
            </a:r>
            <a:r>
              <a:rPr lang="el-GR" altLang="el-GR" sz="2800" b="1">
                <a:solidFill>
                  <a:schemeClr val="bg1"/>
                </a:solidFill>
                <a:cs typeface="Times New Roman" panose="02020603050405020304" pitchFamily="18" charset="0"/>
              </a:rPr>
              <a:t> </a:t>
            </a:r>
          </a:p>
          <a:p>
            <a:pPr>
              <a:spcBef>
                <a:spcPct val="0"/>
              </a:spcBef>
            </a:pPr>
            <a:r>
              <a:rPr lang="el-GR" altLang="el-GR" sz="2800" b="1" u="sng">
                <a:solidFill>
                  <a:srgbClr val="FFFF66"/>
                </a:solidFill>
                <a:cs typeface="Times New Roman" panose="02020603050405020304" pitchFamily="18" charset="0"/>
              </a:rPr>
              <a:t>πιο δύσκολη όταν διηγείται μια πρωτογενή εμπειρία </a:t>
            </a:r>
            <a:r>
              <a:rPr lang="el-GR" altLang="el-GR" sz="2800" b="1">
                <a:solidFill>
                  <a:schemeClr val="bg1"/>
                </a:solidFill>
                <a:cs typeface="Times New Roman" panose="02020603050405020304" pitchFamily="18" charset="0"/>
              </a:rPr>
              <a:t>(π.χ. προσωπική του ιστορία, ακόμη και ταινία).  Τότε χρειάζεται να μεταφράσει ένα περίπλοκο βίωμα σε ένα πολύ διαφορετικό είδος βιώματος -τα λόγια ενός αφηγήματος. Στην αναδιήγηση η μετάφραση έχει ήδη συντελεστεί.</a:t>
            </a:r>
          </a:p>
          <a:p>
            <a:pPr>
              <a:spcBef>
                <a:spcPct val="0"/>
              </a:spcBef>
            </a:pPr>
            <a:r>
              <a:rPr lang="el-GR" altLang="el-GR" sz="2800" b="1">
                <a:solidFill>
                  <a:schemeClr val="bg1"/>
                </a:solidFill>
                <a:cs typeface="Times New Roman" panose="02020603050405020304" pitchFamily="18" charset="0"/>
              </a:rPr>
              <a:t>Όταν όμως η ιστορία του προκαλεί ενδιαφέρον, τότε εμφανίζεται συνήθως πολύ πιο δομημένη. Επομένως, </a:t>
            </a:r>
            <a:r>
              <a:rPr lang="el-GR" altLang="el-GR" sz="2800" b="1">
                <a:solidFill>
                  <a:srgbClr val="FFFF66"/>
                </a:solidFill>
                <a:cs typeface="Times New Roman" panose="02020603050405020304" pitchFamily="18" charset="0"/>
              </a:rPr>
              <a:t>τα κίνητρα είναι σημαντικά</a:t>
            </a:r>
            <a:r>
              <a:rPr lang="el-GR" altLang="el-GR" sz="2800">
                <a:solidFill>
                  <a:schemeClr val="bg1"/>
                </a:solidFill>
                <a:cs typeface="Times New Roman" panose="02020603050405020304" pitchFamily="18" charset="0"/>
              </a:rPr>
              <a:t>.</a:t>
            </a:r>
            <a:endParaRPr lang="el-GR" altLang="el-GR" sz="2800">
              <a:solidFill>
                <a:schemeClr val="bg1"/>
              </a:solidFill>
            </a:endParaRPr>
          </a:p>
          <a:p>
            <a:pPr algn="just">
              <a:spcBef>
                <a:spcPct val="0"/>
              </a:spcBef>
              <a:buFontTx/>
              <a:buNone/>
            </a:pPr>
            <a:r>
              <a:rPr lang="el-GR" altLang="el-GR" sz="2400">
                <a:solidFill>
                  <a:schemeClr val="bg1"/>
                </a:solidFill>
                <a:cs typeface="Times New Roman" panose="02020603050405020304" pitchFamily="18" charset="0"/>
              </a:rPr>
              <a:t>  </a:t>
            </a:r>
            <a:endParaRPr lang="el-GR" altLang="el-GR" sz="2400">
              <a:solidFill>
                <a:schemeClr val="bg1"/>
              </a:solidFill>
            </a:endParaRPr>
          </a:p>
          <a:p>
            <a:pPr algn="just">
              <a:spcBef>
                <a:spcPct val="0"/>
              </a:spcBef>
              <a:buFontTx/>
              <a:buNone/>
            </a:pPr>
            <a:endParaRPr lang="el-GR" altLang="el-GR" sz="220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C87FACD-EDDD-41FE-83B9-34DDA25EDD20}" type="slidenum">
              <a:rPr lang="es-ES" altLang="el-GR" sz="1400"/>
              <a:pPr>
                <a:spcBef>
                  <a:spcPct val="0"/>
                </a:spcBef>
                <a:buFontTx/>
                <a:buNone/>
              </a:pPr>
              <a:t>21</a:t>
            </a:fld>
            <a:endParaRPr lang="es-ES" altLang="el-GR" sz="1400"/>
          </a:p>
        </p:txBody>
      </p:sp>
      <p:sp>
        <p:nvSpPr>
          <p:cNvPr id="74754" name="Rectangle 2"/>
          <p:cNvSpPr>
            <a:spLocks noChangeArrowheads="1"/>
          </p:cNvSpPr>
          <p:nvPr/>
        </p:nvSpPr>
        <p:spPr bwMode="auto">
          <a:xfrm>
            <a:off x="0" y="0"/>
            <a:ext cx="9144000" cy="6448425"/>
          </a:xfrm>
          <a:prstGeom prst="rect">
            <a:avLst/>
          </a:prstGeom>
          <a:noFill/>
          <a:ln w="9525">
            <a:noFill/>
            <a:miter lim="800000"/>
            <a:headEnd/>
            <a:tailEnd/>
          </a:ln>
          <a:effectLst/>
        </p:spPr>
        <p:txBody>
          <a:bodyPr bIns="0">
            <a:spAutoFit/>
          </a:bodyPr>
          <a:lstStyle/>
          <a:p>
            <a:pPr marL="355600" indent="-355600" algn="ctr">
              <a:defRPr/>
            </a:pPr>
            <a:r>
              <a:rPr lang="el-GR" sz="3200" b="1">
                <a:solidFill>
                  <a:srgbClr val="FFFF66"/>
                </a:solidFill>
                <a:effectLst>
                  <a:outerShdw blurRad="38100" dist="38100" dir="2700000" algn="tl">
                    <a:srgbClr val="000000"/>
                  </a:outerShdw>
                </a:effectLst>
                <a:cs typeface="Times New Roman" pitchFamily="18" charset="0"/>
              </a:rPr>
              <a:t>Εσωτερική δομή αφηγήματος</a:t>
            </a:r>
            <a:r>
              <a:rPr lang="el-GR" sz="2800" b="1">
                <a:solidFill>
                  <a:srgbClr val="FFFF66"/>
                </a:solidFill>
                <a:effectLst>
                  <a:outerShdw blurRad="38100" dist="38100" dir="2700000" algn="tl">
                    <a:srgbClr val="000000"/>
                  </a:outerShdw>
                </a:effectLst>
                <a:cs typeface="Times New Roman" pitchFamily="18" charset="0"/>
              </a:rPr>
              <a:t> </a:t>
            </a:r>
            <a:endParaRPr lang="el-GR" sz="2800" b="1">
              <a:solidFill>
                <a:srgbClr val="FFFF66"/>
              </a:solidFill>
              <a:effectLst>
                <a:outerShdw blurRad="38100" dist="38100" dir="2700000" algn="tl">
                  <a:srgbClr val="000000"/>
                </a:outerShdw>
              </a:effectLst>
            </a:endParaRPr>
          </a:p>
          <a:p>
            <a:pPr marL="355600" indent="-355600" algn="ctr">
              <a:defRPr/>
            </a:pPr>
            <a:r>
              <a:rPr lang="el-GR" sz="2800">
                <a:solidFill>
                  <a:schemeClr val="bg1"/>
                </a:solidFill>
              </a:rPr>
              <a:t>	</a:t>
            </a:r>
            <a:r>
              <a:rPr lang="el-GR" sz="2800" b="1">
                <a:solidFill>
                  <a:schemeClr val="bg1"/>
                </a:solidFill>
                <a:cs typeface="Times New Roman" pitchFamily="18" charset="0"/>
              </a:rPr>
              <a:t>Τα παιδιά παρέχουν με τον καιρό:</a:t>
            </a:r>
            <a:endParaRPr lang="el-GR" sz="2800" b="1">
              <a:solidFill>
                <a:schemeClr val="bg1"/>
              </a:solidFill>
            </a:endParaRPr>
          </a:p>
          <a:p>
            <a:pPr marL="355600" indent="-355600" algn="just">
              <a:defRPr/>
            </a:pPr>
            <a:endParaRPr lang="el-GR" sz="2800" b="1">
              <a:solidFill>
                <a:schemeClr val="bg1"/>
              </a:solidFill>
            </a:endParaRPr>
          </a:p>
          <a:p>
            <a:pPr marL="355600" indent="-355600">
              <a:defRPr/>
            </a:pPr>
            <a:r>
              <a:rPr lang="el-GR" sz="2800" b="1">
                <a:solidFill>
                  <a:schemeClr val="bg1"/>
                </a:solidFill>
                <a:latin typeface="Symbol" pitchFamily="18" charset="2"/>
                <a:cs typeface="Times New Roman" pitchFamily="18" charset="0"/>
              </a:rPr>
              <a:t>·</a:t>
            </a:r>
            <a:r>
              <a:rPr lang="el-GR" sz="2800" b="1">
                <a:solidFill>
                  <a:schemeClr val="bg1"/>
                </a:solidFill>
                <a:cs typeface="Times New Roman" pitchFamily="18" charset="0"/>
              </a:rPr>
              <a:t>  </a:t>
            </a:r>
            <a:r>
              <a:rPr lang="el-GR" sz="2800" b="1" u="sng">
                <a:solidFill>
                  <a:srgbClr val="FF99CC"/>
                </a:solidFill>
                <a:cs typeface="Times New Roman" pitchFamily="18" charset="0"/>
              </a:rPr>
              <a:t>Όλο και περισσότερες πληροφορίες</a:t>
            </a:r>
            <a:r>
              <a:rPr lang="el-GR" sz="2800" b="1">
                <a:solidFill>
                  <a:schemeClr val="bg1"/>
                </a:solidFill>
                <a:cs typeface="Times New Roman" pitchFamily="18" charset="0"/>
              </a:rPr>
              <a:t>. Το αφήγημα είναι αρχικά πολύ ελλιπές.</a:t>
            </a:r>
          </a:p>
          <a:p>
            <a:pPr marL="355600" indent="-355600">
              <a:defRPr/>
            </a:pPr>
            <a:r>
              <a:rPr lang="el-GR" sz="2800" b="1">
                <a:solidFill>
                  <a:schemeClr val="bg1"/>
                </a:solidFill>
                <a:latin typeface="Symbol" pitchFamily="18" charset="2"/>
                <a:cs typeface="Times New Roman" pitchFamily="18" charset="0"/>
              </a:rPr>
              <a:t>·</a:t>
            </a:r>
            <a:r>
              <a:rPr lang="el-GR" sz="2800" b="1">
                <a:solidFill>
                  <a:schemeClr val="bg1"/>
                </a:solidFill>
                <a:cs typeface="Times New Roman" pitchFamily="18" charset="0"/>
              </a:rPr>
              <a:t>  </a:t>
            </a:r>
            <a:r>
              <a:rPr lang="el-GR" sz="2800" b="1" u="sng">
                <a:solidFill>
                  <a:srgbClr val="FF99CC"/>
                </a:solidFill>
                <a:cs typeface="Times New Roman" pitchFamily="18" charset="0"/>
              </a:rPr>
              <a:t>Όλο και περισσότερες ενότητες</a:t>
            </a:r>
            <a:r>
              <a:rPr lang="el-GR" sz="2800" b="1">
                <a:solidFill>
                  <a:srgbClr val="FF99CC"/>
                </a:solidFill>
                <a:cs typeface="Times New Roman" pitchFamily="18" charset="0"/>
              </a:rPr>
              <a:t> του αφηγήματος </a:t>
            </a:r>
            <a:r>
              <a:rPr lang="el-GR" sz="2800" b="1">
                <a:solidFill>
                  <a:schemeClr val="bg1"/>
                </a:solidFill>
                <a:cs typeface="Times New Roman" pitchFamily="18" charset="0"/>
              </a:rPr>
              <a:t>(π.χ. η εκκίνηση της ιστορίας παραλείπεται αρχικά, δηλ. στην Κοκκινουσκουφίτσα ο λύκος εμφανίζεται χωρίς να έχει ειπωθεί ότι το κοριτσάκι ξεκίνησε να πάει  στη γιαγιά).</a:t>
            </a:r>
          </a:p>
          <a:p>
            <a:pPr marL="355600" indent="-355600">
              <a:defRPr/>
            </a:pPr>
            <a:r>
              <a:rPr lang="el-GR" sz="2800" b="1">
                <a:solidFill>
                  <a:schemeClr val="bg1"/>
                </a:solidFill>
                <a:latin typeface="Symbol" pitchFamily="18" charset="2"/>
                <a:cs typeface="Times New Roman" pitchFamily="18" charset="0"/>
              </a:rPr>
              <a:t>·</a:t>
            </a:r>
            <a:r>
              <a:rPr lang="el-GR" sz="2800" b="1">
                <a:solidFill>
                  <a:schemeClr val="bg1"/>
                </a:solidFill>
                <a:cs typeface="Times New Roman" pitchFamily="18" charset="0"/>
              </a:rPr>
              <a:t> </a:t>
            </a:r>
            <a:r>
              <a:rPr lang="el-GR" sz="2800" b="1">
                <a:solidFill>
                  <a:srgbClr val="FF99CC"/>
                </a:solidFill>
                <a:cs typeface="Times New Roman" pitchFamily="18" charset="0"/>
              </a:rPr>
              <a:t> </a:t>
            </a:r>
            <a:r>
              <a:rPr lang="el-GR" sz="2800" b="1" u="sng">
                <a:solidFill>
                  <a:srgbClr val="FF99CC"/>
                </a:solidFill>
                <a:cs typeface="Times New Roman" pitchFamily="18" charset="0"/>
              </a:rPr>
              <a:t>Όλο και περισσότερες πληροφορίες εντός κάθε ενότητας</a:t>
            </a:r>
            <a:r>
              <a:rPr lang="el-GR" sz="2800" b="1">
                <a:solidFill>
                  <a:srgbClr val="FF99CC"/>
                </a:solidFill>
                <a:cs typeface="Times New Roman" pitchFamily="18" charset="0"/>
              </a:rPr>
              <a:t> </a:t>
            </a:r>
            <a:r>
              <a:rPr lang="el-GR" sz="2800" b="1">
                <a:solidFill>
                  <a:schemeClr val="bg1"/>
                </a:solidFill>
                <a:cs typeface="Times New Roman" pitchFamily="18" charset="0"/>
              </a:rPr>
              <a:t>(στον προσανατολισμό</a:t>
            </a:r>
            <a:r>
              <a:rPr lang="el-GR" b="1">
                <a:solidFill>
                  <a:schemeClr val="bg1"/>
                </a:solidFill>
                <a:cs typeface="Times New Roman" pitchFamily="18" charset="0"/>
              </a:rPr>
              <a:t>,  </a:t>
            </a:r>
            <a:r>
              <a:rPr lang="el-GR" sz="2700" b="1">
                <a:solidFill>
                  <a:schemeClr val="bg1"/>
                </a:solidFill>
                <a:cs typeface="Times New Roman" pitchFamily="18" charset="0"/>
              </a:rPr>
              <a:t>π.χ., όχι απλώς </a:t>
            </a:r>
            <a:r>
              <a:rPr lang="el-GR" sz="2700" b="1" i="1">
                <a:solidFill>
                  <a:schemeClr val="bg1"/>
                </a:solidFill>
                <a:cs typeface="Times New Roman" pitchFamily="18" charset="0"/>
              </a:rPr>
              <a:t>Ήταν η κοκκινοσκουφίτσα </a:t>
            </a:r>
            <a:r>
              <a:rPr lang="el-GR" sz="2700" b="1">
                <a:solidFill>
                  <a:schemeClr val="bg1"/>
                </a:solidFill>
                <a:cs typeface="Times New Roman" pitchFamily="18" charset="0"/>
              </a:rPr>
              <a:t>αλλά </a:t>
            </a:r>
            <a:r>
              <a:rPr lang="el-GR" sz="2700" b="1" i="1">
                <a:solidFill>
                  <a:schemeClr val="bg1"/>
                </a:solidFill>
                <a:cs typeface="Times New Roman" pitchFamily="18" charset="0"/>
              </a:rPr>
              <a:t>Ήταν ένα κοριτσάκι που το λέγαν Κοκκινοσκουφίτσα, γιατί  η μαμά του του είχε φτιάξει μια κόκκινη κάπα. Ζούσε με τη μαμά του σε ένα ωραίο σπιτάκι δίπλα σε ένα ποτάμι…</a:t>
            </a:r>
            <a:r>
              <a:rPr lang="el-GR" sz="2700" b="1">
                <a:solidFill>
                  <a:schemeClr val="bg1"/>
                </a:solidFill>
                <a:cs typeface="Times New Roman" pitchFamily="18" charset="0"/>
              </a:rPr>
              <a:t>).</a:t>
            </a:r>
            <a:endParaRPr lang="el-GR" sz="2700" b="1">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6590A64-827E-4711-B291-95B4115F9AB1}" type="slidenum">
              <a:rPr lang="es-ES" altLang="el-GR" sz="1400"/>
              <a:pPr>
                <a:spcBef>
                  <a:spcPct val="0"/>
                </a:spcBef>
                <a:buFontTx/>
                <a:buNone/>
              </a:pPr>
              <a:t>22</a:t>
            </a:fld>
            <a:endParaRPr lang="es-ES" altLang="el-GR" sz="1400"/>
          </a:p>
        </p:txBody>
      </p:sp>
      <p:sp>
        <p:nvSpPr>
          <p:cNvPr id="75778" name="Rectangle 2"/>
          <p:cNvSpPr>
            <a:spLocks noChangeArrowheads="1"/>
          </p:cNvSpPr>
          <p:nvPr/>
        </p:nvSpPr>
        <p:spPr bwMode="auto">
          <a:xfrm>
            <a:off x="0" y="0"/>
            <a:ext cx="9144000" cy="6491288"/>
          </a:xfrm>
          <a:prstGeom prst="rect">
            <a:avLst/>
          </a:prstGeom>
          <a:noFill/>
          <a:ln w="9525">
            <a:noFill/>
            <a:miter lim="800000"/>
            <a:headEnd/>
            <a:tailEnd/>
          </a:ln>
          <a:effectLst/>
        </p:spPr>
        <p:txBody>
          <a:bodyPr bIns="0">
            <a:spAutoFit/>
          </a:bodyPr>
          <a:lstStyle/>
          <a:p>
            <a:pPr marL="444500" indent="-444500" algn="ctr">
              <a:defRPr/>
            </a:pPr>
            <a:r>
              <a:rPr lang="el-GR" sz="3200" b="1" u="sng">
                <a:solidFill>
                  <a:srgbClr val="FFFF66"/>
                </a:solidFill>
                <a:effectLst>
                  <a:outerShdw blurRad="38100" dist="38100" dir="2700000" algn="tl">
                    <a:srgbClr val="000000"/>
                  </a:outerShdw>
                </a:effectLst>
                <a:cs typeface="Times New Roman" pitchFamily="18" charset="0"/>
              </a:rPr>
              <a:t>Συνοχή αφηγήματος </a:t>
            </a:r>
          </a:p>
          <a:p>
            <a:pPr marL="444500" indent="-444500" algn="ctr">
              <a:defRPr/>
            </a:pPr>
            <a:r>
              <a:rPr lang="el-GR" sz="3200" b="1" u="sng">
                <a:solidFill>
                  <a:srgbClr val="FFFF66"/>
                </a:solidFill>
                <a:effectLst>
                  <a:outerShdw blurRad="38100" dist="38100" dir="2700000" algn="tl">
                    <a:srgbClr val="000000"/>
                  </a:outerShdw>
                </a:effectLst>
                <a:cs typeface="Times New Roman" pitchFamily="18" charset="0"/>
              </a:rPr>
              <a:t>δηλ. σύνδεση προτάσεων μεταξύ τους</a:t>
            </a:r>
            <a:endParaRPr lang="el-GR" sz="3200" b="1" u="sng">
              <a:solidFill>
                <a:srgbClr val="FFFF66"/>
              </a:solidFill>
              <a:effectLst>
                <a:outerShdw blurRad="38100" dist="38100" dir="2700000" algn="tl">
                  <a:srgbClr val="000000"/>
                </a:outerShdw>
              </a:effectLst>
            </a:endParaRPr>
          </a:p>
          <a:p>
            <a:pPr marL="444500" indent="-444500" algn="ctr">
              <a:defRPr/>
            </a:pPr>
            <a:endParaRPr lang="el-GR" sz="3200" b="1" u="sng">
              <a:solidFill>
                <a:srgbClr val="FFFF66"/>
              </a:solidFill>
              <a:effectLst>
                <a:outerShdw blurRad="38100" dist="38100" dir="2700000" algn="tl">
                  <a:srgbClr val="000000"/>
                </a:outerShdw>
              </a:effectLst>
            </a:endParaRPr>
          </a:p>
          <a:p>
            <a:pPr marL="444500" indent="-444500">
              <a:defRPr/>
            </a:pPr>
            <a:r>
              <a:rPr lang="el-GR">
                <a:solidFill>
                  <a:schemeClr val="bg1"/>
                </a:solidFill>
                <a:latin typeface="Symbol" pitchFamily="18" charset="2"/>
                <a:cs typeface="Times New Roman" pitchFamily="18" charset="0"/>
              </a:rPr>
              <a:t>·</a:t>
            </a:r>
            <a:r>
              <a:rPr lang="el-GR" b="1">
                <a:solidFill>
                  <a:schemeClr val="bg1"/>
                </a:solidFill>
                <a:cs typeface="Times New Roman" pitchFamily="18" charset="0"/>
              </a:rPr>
              <a:t> </a:t>
            </a:r>
            <a:r>
              <a:rPr lang="el-GR" sz="2800" b="1">
                <a:solidFill>
                  <a:srgbClr val="FFFF00"/>
                </a:solidFill>
                <a:cs typeface="Times New Roman" pitchFamily="18" charset="0"/>
              </a:rPr>
              <a:t>Χωρίς συνδετικά στοιχεία αρχικά</a:t>
            </a:r>
            <a:r>
              <a:rPr lang="el-GR" sz="2200" b="1">
                <a:solidFill>
                  <a:schemeClr val="bg1"/>
                </a:solidFill>
                <a:cs typeface="Times New Roman" pitchFamily="18" charset="0"/>
              </a:rPr>
              <a:t>, </a:t>
            </a:r>
            <a:r>
              <a:rPr lang="el-GR" sz="2300" b="1">
                <a:solidFill>
                  <a:schemeClr val="bg1"/>
                </a:solidFill>
                <a:cs typeface="Times New Roman" pitchFamily="18" charset="0"/>
              </a:rPr>
              <a:t>παρά μόνο τα </a:t>
            </a:r>
            <a:r>
              <a:rPr lang="el-GR" sz="2300" b="1" i="1">
                <a:solidFill>
                  <a:schemeClr val="bg1"/>
                </a:solidFill>
                <a:effectLst>
                  <a:outerShdw blurRad="38100" dist="38100" dir="2700000" algn="tl">
                    <a:srgbClr val="000000"/>
                  </a:outerShdw>
                </a:effectLst>
                <a:cs typeface="Times New Roman" pitchFamily="18" charset="0"/>
              </a:rPr>
              <a:t>και</a:t>
            </a:r>
            <a:r>
              <a:rPr lang="el-GR" sz="2300" b="1">
                <a:solidFill>
                  <a:schemeClr val="bg1"/>
                </a:solidFill>
                <a:effectLst>
                  <a:outerShdw blurRad="38100" dist="38100" dir="2700000" algn="tl">
                    <a:srgbClr val="000000"/>
                  </a:outerShdw>
                </a:effectLst>
                <a:cs typeface="Times New Roman" pitchFamily="18" charset="0"/>
              </a:rPr>
              <a:t>, </a:t>
            </a:r>
            <a:r>
              <a:rPr lang="el-GR" sz="2300" b="1" i="1">
                <a:solidFill>
                  <a:schemeClr val="bg1"/>
                </a:solidFill>
                <a:effectLst>
                  <a:outerShdw blurRad="38100" dist="38100" dir="2700000" algn="tl">
                    <a:srgbClr val="000000"/>
                  </a:outerShdw>
                </a:effectLst>
                <a:cs typeface="Times New Roman" pitchFamily="18" charset="0"/>
              </a:rPr>
              <a:t>και μετά</a:t>
            </a:r>
            <a:r>
              <a:rPr lang="el-GR" sz="2300" b="1">
                <a:solidFill>
                  <a:schemeClr val="bg1"/>
                </a:solidFill>
                <a:cs typeface="Times New Roman" pitchFamily="18" charset="0"/>
              </a:rPr>
              <a:t> στην προσχολική ηλικία κι αυτό ακόμη μετά τα 4 χρόνια συνήθως </a:t>
            </a:r>
            <a:r>
              <a:rPr lang="el-GR" sz="2300" b="1">
                <a:solidFill>
                  <a:schemeClr val="bg1"/>
                </a:solidFill>
              </a:rPr>
              <a:t>(π.χ. </a:t>
            </a:r>
            <a:r>
              <a:rPr lang="en-US" sz="2300" b="1" i="1">
                <a:solidFill>
                  <a:schemeClr val="bg1"/>
                </a:solidFill>
                <a:cs typeface="Times New Roman" pitchFamily="18" charset="0"/>
              </a:rPr>
              <a:t>Πήγαμε στη θάλασσα </a:t>
            </a:r>
            <a:r>
              <a:rPr lang="en-US" sz="2300" b="1" i="1" u="sng">
                <a:solidFill>
                  <a:schemeClr val="bg1"/>
                </a:solidFill>
                <a:cs typeface="Times New Roman" pitchFamily="18" charset="0"/>
              </a:rPr>
              <a:t>και</a:t>
            </a:r>
            <a:r>
              <a:rPr lang="en-US" sz="2300" b="1" i="1">
                <a:solidFill>
                  <a:schemeClr val="bg1"/>
                </a:solidFill>
                <a:cs typeface="Times New Roman" pitchFamily="18" charset="0"/>
              </a:rPr>
              <a:t> εγώ στη θάλασσα κολύμπησα πολύ </a:t>
            </a:r>
            <a:r>
              <a:rPr lang="en-US" sz="2300" b="1" i="1" u="sng">
                <a:solidFill>
                  <a:schemeClr val="bg1"/>
                </a:solidFill>
                <a:cs typeface="Times New Roman" pitchFamily="18" charset="0"/>
              </a:rPr>
              <a:t>και μετά</a:t>
            </a:r>
            <a:r>
              <a:rPr lang="en-US" sz="2300" b="1" i="1">
                <a:solidFill>
                  <a:schemeClr val="bg1"/>
                </a:solidFill>
                <a:cs typeface="Times New Roman" pitchFamily="18" charset="0"/>
              </a:rPr>
              <a:t> ήρθαμε στο χωριό </a:t>
            </a:r>
            <a:r>
              <a:rPr lang="en-US" sz="2300" b="1" i="1" u="sng">
                <a:solidFill>
                  <a:schemeClr val="bg1"/>
                </a:solidFill>
                <a:cs typeface="Times New Roman" pitchFamily="18" charset="0"/>
              </a:rPr>
              <a:t>και</a:t>
            </a:r>
            <a:r>
              <a:rPr lang="en-US" sz="2300" b="1" i="1">
                <a:solidFill>
                  <a:schemeClr val="bg1"/>
                </a:solidFill>
                <a:cs typeface="Times New Roman" pitchFamily="18" charset="0"/>
              </a:rPr>
              <a:t> στο χωριό πάλι είδα τη φίλη μου Γιούλη </a:t>
            </a:r>
            <a:r>
              <a:rPr lang="en-US" sz="2300" b="1" i="1" u="sng">
                <a:solidFill>
                  <a:schemeClr val="bg1"/>
                </a:solidFill>
                <a:cs typeface="Times New Roman" pitchFamily="18" charset="0"/>
              </a:rPr>
              <a:t>και μετά</a:t>
            </a:r>
            <a:r>
              <a:rPr lang="en-US" sz="2300" b="1" i="1">
                <a:solidFill>
                  <a:schemeClr val="bg1"/>
                </a:solidFill>
                <a:cs typeface="Times New Roman" pitchFamily="18" charset="0"/>
              </a:rPr>
              <a:t> πήγα να δ</a:t>
            </a:r>
            <a:r>
              <a:rPr lang="el-GR" sz="2300" b="1" i="1">
                <a:solidFill>
                  <a:schemeClr val="bg1"/>
                </a:solidFill>
                <a:cs typeface="Times New Roman" pitchFamily="18" charset="0"/>
              </a:rPr>
              <a:t>ω</a:t>
            </a:r>
            <a:r>
              <a:rPr lang="en-US" sz="2300" b="1" i="1">
                <a:solidFill>
                  <a:schemeClr val="bg1"/>
                </a:solidFill>
                <a:cs typeface="Times New Roman" pitchFamily="18" charset="0"/>
              </a:rPr>
              <a:t> τη γιαγιά μου </a:t>
            </a:r>
            <a:r>
              <a:rPr lang="en-US" sz="2300" b="1" i="1" u="sng">
                <a:solidFill>
                  <a:schemeClr val="bg1"/>
                </a:solidFill>
                <a:cs typeface="Times New Roman" pitchFamily="18" charset="0"/>
              </a:rPr>
              <a:t>και</a:t>
            </a:r>
            <a:r>
              <a:rPr lang="en-US" sz="2300" b="1" i="1">
                <a:solidFill>
                  <a:schemeClr val="bg1"/>
                </a:solidFill>
                <a:cs typeface="Times New Roman" pitchFamily="18" charset="0"/>
              </a:rPr>
              <a:t> η γιαγιά μου με φίλησε</a:t>
            </a:r>
            <a:r>
              <a:rPr lang="el-GR" sz="2300" b="1">
                <a:solidFill>
                  <a:schemeClr val="bg1"/>
                </a:solidFill>
              </a:rPr>
              <a:t>).</a:t>
            </a:r>
            <a:endParaRPr lang="en-US" sz="2300" b="1">
              <a:solidFill>
                <a:schemeClr val="bg1"/>
              </a:solidFill>
            </a:endParaRPr>
          </a:p>
          <a:p>
            <a:pPr marL="444500" indent="-444500">
              <a:spcAft>
                <a:spcPct val="55000"/>
              </a:spcAft>
              <a:defRPr/>
            </a:pPr>
            <a:r>
              <a:rPr lang="el-GR" sz="2200" b="1">
                <a:solidFill>
                  <a:schemeClr val="bg1"/>
                </a:solidFill>
                <a:latin typeface="Symbol" pitchFamily="18" charset="2"/>
                <a:cs typeface="Times New Roman" pitchFamily="18" charset="0"/>
              </a:rPr>
              <a:t>·</a:t>
            </a:r>
            <a:r>
              <a:rPr lang="el-GR" sz="2200" b="1">
                <a:solidFill>
                  <a:schemeClr val="bg1"/>
                </a:solidFill>
                <a:cs typeface="Times New Roman" pitchFamily="18" charset="0"/>
              </a:rPr>
              <a:t> </a:t>
            </a:r>
            <a:r>
              <a:rPr lang="el-GR" sz="2800" b="1">
                <a:solidFill>
                  <a:srgbClr val="FFFF00"/>
                </a:solidFill>
                <a:cs typeface="Times New Roman" pitchFamily="18" charset="0"/>
              </a:rPr>
              <a:t>Χρονικά στοιχεία γύρω στα 7 χρόνια</a:t>
            </a:r>
            <a:r>
              <a:rPr lang="el-GR" sz="2200" b="1">
                <a:solidFill>
                  <a:srgbClr val="FFFF00"/>
                </a:solidFill>
                <a:cs typeface="Times New Roman" pitchFamily="18" charset="0"/>
              </a:rPr>
              <a:t>, </a:t>
            </a:r>
            <a:r>
              <a:rPr lang="el-GR" sz="2300" b="1">
                <a:solidFill>
                  <a:schemeClr val="bg1"/>
                </a:solidFill>
                <a:cs typeface="Times New Roman" pitchFamily="18" charset="0"/>
              </a:rPr>
              <a:t>με εμφάνιση πιο περίπλοκων  συνδετικών (π.χ. σύνθετες προτάσεις με </a:t>
            </a:r>
            <a:r>
              <a:rPr lang="el-GR" sz="2300" b="1" i="1">
                <a:solidFill>
                  <a:schemeClr val="bg1"/>
                </a:solidFill>
                <a:cs typeface="Times New Roman" pitchFamily="18" charset="0"/>
              </a:rPr>
              <a:t>όταν</a:t>
            </a:r>
            <a:r>
              <a:rPr lang="el-GR" sz="2300" b="1">
                <a:solidFill>
                  <a:schemeClr val="bg1"/>
                </a:solidFill>
                <a:cs typeface="Times New Roman" pitchFamily="18" charset="0"/>
              </a:rPr>
              <a:t>).</a:t>
            </a:r>
          </a:p>
          <a:p>
            <a:pPr marL="444500" indent="-444500">
              <a:spcAft>
                <a:spcPct val="55000"/>
              </a:spcAft>
              <a:defRPr/>
            </a:pPr>
            <a:r>
              <a:rPr lang="el-GR" sz="2200" b="1">
                <a:solidFill>
                  <a:schemeClr val="bg1"/>
                </a:solidFill>
                <a:latin typeface="Symbol" pitchFamily="18" charset="2"/>
                <a:cs typeface="Times New Roman" pitchFamily="18" charset="0"/>
              </a:rPr>
              <a:t>·</a:t>
            </a:r>
            <a:r>
              <a:rPr lang="el-GR" sz="2200" b="1">
                <a:solidFill>
                  <a:schemeClr val="bg1"/>
                </a:solidFill>
                <a:cs typeface="Times New Roman" pitchFamily="18" charset="0"/>
              </a:rPr>
              <a:t>  </a:t>
            </a:r>
            <a:r>
              <a:rPr lang="el-GR" sz="2800" b="1">
                <a:solidFill>
                  <a:srgbClr val="FFFF00"/>
                </a:solidFill>
                <a:cs typeface="Times New Roman" pitchFamily="18" charset="0"/>
              </a:rPr>
              <a:t>Αιτιακή σύνδεση πιο συχνή γύρω στα 10 χρόνια</a:t>
            </a:r>
            <a:r>
              <a:rPr lang="el-GR" sz="2200" b="1">
                <a:solidFill>
                  <a:schemeClr val="bg1"/>
                </a:solidFill>
                <a:cs typeface="Times New Roman" pitchFamily="18" charset="0"/>
              </a:rPr>
              <a:t>. </a:t>
            </a:r>
            <a:r>
              <a:rPr lang="el-GR" sz="2300" b="1">
                <a:solidFill>
                  <a:schemeClr val="bg1"/>
                </a:solidFill>
                <a:cs typeface="Times New Roman" pitchFamily="18" charset="0"/>
              </a:rPr>
              <a:t>Μάλιστα,  πιο εύκολη η αιτιολόγηση μιας φυσικής κατάστασης (π.χ. ο </a:t>
            </a:r>
            <a:r>
              <a:rPr lang="el-GR" sz="2300" b="1" i="1">
                <a:solidFill>
                  <a:schemeClr val="bg1"/>
                </a:solidFill>
                <a:cs typeface="Times New Roman" pitchFamily="18" charset="0"/>
              </a:rPr>
              <a:t>πάγος έλιωσε γιατί ο καιρός είχε ζεστάνει</a:t>
            </a:r>
            <a:r>
              <a:rPr lang="el-GR" sz="2300" b="1">
                <a:solidFill>
                  <a:schemeClr val="bg1"/>
                </a:solidFill>
                <a:cs typeface="Times New Roman" pitchFamily="18" charset="0"/>
              </a:rPr>
              <a:t>) και πιο δύσκολη μιας πράξης  (π.χ. </a:t>
            </a:r>
            <a:r>
              <a:rPr lang="el-GR" sz="2300" b="1" i="1">
                <a:solidFill>
                  <a:schemeClr val="bg1"/>
                </a:solidFill>
                <a:cs typeface="Times New Roman" pitchFamily="18" charset="0"/>
              </a:rPr>
              <a:t>έβγαλε λοιπόν το κασκόλ του για να του το δώσει</a:t>
            </a:r>
            <a:r>
              <a:rPr lang="el-GR" sz="2300" b="1">
                <a:solidFill>
                  <a:schemeClr val="bg1"/>
                </a:solidFill>
                <a:cs typeface="Times New Roman" pitchFamily="18" charset="0"/>
              </a:rPr>
              <a:t>) γιατί χρειάζεται να έχουν κατανοηθεί τα  εσωτερικά κίνητρα της πράξης τα οποία είναι πιο αφηρημένες καταστάσεις από τη θερμοκρασία.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65C9EBC-366B-4F41-830C-BC5A8204BACB}" type="slidenum">
              <a:rPr lang="es-ES" altLang="el-GR" sz="1400"/>
              <a:pPr>
                <a:spcBef>
                  <a:spcPct val="0"/>
                </a:spcBef>
                <a:buFontTx/>
                <a:buNone/>
              </a:pPr>
              <a:t>23</a:t>
            </a:fld>
            <a:endParaRPr lang="es-ES" altLang="el-GR" sz="1400"/>
          </a:p>
        </p:txBody>
      </p:sp>
      <p:sp>
        <p:nvSpPr>
          <p:cNvPr id="44035" name="Rectangle 3"/>
          <p:cNvSpPr>
            <a:spLocks noGrp="1" noChangeArrowheads="1"/>
          </p:cNvSpPr>
          <p:nvPr>
            <p:ph type="body" idx="1"/>
          </p:nvPr>
        </p:nvSpPr>
        <p:spPr>
          <a:xfrm>
            <a:off x="142875" y="0"/>
            <a:ext cx="9001125" cy="6858000"/>
          </a:xfrm>
        </p:spPr>
        <p:txBody>
          <a:bodyPr/>
          <a:lstStyle/>
          <a:p>
            <a:pPr algn="ctr" defTabSz="885825" eaLnBrk="1" hangingPunct="1">
              <a:lnSpc>
                <a:spcPct val="80000"/>
              </a:lnSpc>
              <a:buFontTx/>
              <a:buNone/>
              <a:tabLst>
                <a:tab pos="1074738" algn="l"/>
              </a:tabLst>
            </a:pPr>
            <a:r>
              <a:rPr lang="el-GR" altLang="el-GR" sz="1000" b="1" smtClean="0">
                <a:solidFill>
                  <a:schemeClr val="bg1"/>
                </a:solidFill>
              </a:rPr>
              <a:t>	</a:t>
            </a:r>
            <a:r>
              <a:rPr lang="el-GR" altLang="el-GR" sz="2800" b="1" smtClean="0">
                <a:solidFill>
                  <a:schemeClr val="bg1"/>
                </a:solidFill>
              </a:rPr>
              <a:t>Παράδειγμα αφήγησης 4χρονου</a:t>
            </a:r>
          </a:p>
          <a:p>
            <a:pPr algn="ctr" defTabSz="885825" eaLnBrk="1" hangingPunct="1">
              <a:lnSpc>
                <a:spcPct val="80000"/>
              </a:lnSpc>
              <a:buFontTx/>
              <a:buNone/>
              <a:tabLst>
                <a:tab pos="1074738" algn="l"/>
              </a:tabLst>
            </a:pPr>
            <a:endParaRPr lang="el-GR" altLang="el-GR" sz="2800" b="1" smtClean="0">
              <a:solidFill>
                <a:schemeClr val="bg1"/>
              </a:solidFill>
            </a:endParaRPr>
          </a:p>
          <a:p>
            <a:pPr defTabSz="885825" eaLnBrk="1" hangingPunct="1">
              <a:lnSpc>
                <a:spcPct val="80000"/>
              </a:lnSpc>
              <a:buFontTx/>
              <a:buNone/>
              <a:tabLst>
                <a:tab pos="1074738" algn="l"/>
              </a:tabLst>
            </a:pPr>
            <a:r>
              <a:rPr lang="el-GR" altLang="el-GR" sz="2800" b="1" i="1" smtClean="0">
                <a:solidFill>
                  <a:schemeClr val="bg1"/>
                </a:solidFill>
              </a:rPr>
              <a:t>	Ένα παι, ένα παιδάκι μ’ ένα σκυλάκι. Ήθελε το σκυλάκι …εεεεμ ήθελε να το ταΐσει. </a:t>
            </a:r>
            <a:r>
              <a:rPr lang="el-GR" altLang="el-GR" sz="2800" b="1" i="1" u="sng" smtClean="0">
                <a:solidFill>
                  <a:srgbClr val="FFFF66"/>
                </a:solidFill>
              </a:rPr>
              <a:t>Αλλά</a:t>
            </a:r>
            <a:r>
              <a:rPr lang="el-GR" altLang="el-GR" sz="2800" b="1" i="1" smtClean="0">
                <a:solidFill>
                  <a:srgbClr val="FFFF66"/>
                </a:solidFill>
              </a:rPr>
              <a:t> </a:t>
            </a:r>
            <a:r>
              <a:rPr lang="el-GR" altLang="el-GR" sz="2800" b="1" i="1" smtClean="0">
                <a:solidFill>
                  <a:schemeClr val="bg1"/>
                </a:solidFill>
              </a:rPr>
              <a:t>το σκυλάκι δεν ήθελε. </a:t>
            </a:r>
            <a:r>
              <a:rPr lang="el-GR" altLang="el-GR" sz="2800" b="1" i="1" u="sng" smtClean="0">
                <a:solidFill>
                  <a:srgbClr val="FFFF66"/>
                </a:solidFill>
              </a:rPr>
              <a:t>Μετά</a:t>
            </a:r>
            <a:r>
              <a:rPr lang="el-GR" altLang="el-GR" sz="2800" b="1" i="1" smtClean="0">
                <a:solidFill>
                  <a:schemeClr val="bg1"/>
                </a:solidFill>
              </a:rPr>
              <a:t> για, το παιδάκι ηηη, στη λίμνη έπεσε 	</a:t>
            </a:r>
            <a:r>
              <a:rPr lang="el-GR" altLang="el-GR" sz="2800" b="1" i="1" u="sng" smtClean="0">
                <a:solidFill>
                  <a:srgbClr val="FFFF66"/>
                </a:solidFill>
              </a:rPr>
              <a:t>και</a:t>
            </a:r>
            <a:r>
              <a:rPr lang="el-GR" altLang="el-GR" sz="2800" b="1" i="1" smtClean="0">
                <a:solidFill>
                  <a:schemeClr val="bg1"/>
                </a:solidFill>
              </a:rPr>
              <a:t> δεν μπορούσε έβαλε τη σκάλα  δε, εε δε το έφτανε. </a:t>
            </a:r>
            <a:r>
              <a:rPr lang="el-GR" altLang="el-GR" sz="2800" b="1" i="1" u="sng" smtClean="0">
                <a:solidFill>
                  <a:srgbClr val="FFFF66"/>
                </a:solidFill>
              </a:rPr>
              <a:t>Μετά</a:t>
            </a:r>
            <a:r>
              <a:rPr lang="el-GR" altLang="el-GR" sz="2800" b="1" i="1" smtClean="0">
                <a:solidFill>
                  <a:schemeClr val="bg1"/>
                </a:solidFill>
              </a:rPr>
              <a:t> πήρε το κασκόλ του  το τράβηξε έτσι. Εε το παιδάκι ανέβηκε στη σκάλα </a:t>
            </a:r>
            <a:r>
              <a:rPr lang="el-GR" altLang="el-GR" sz="2800" b="1" i="1" u="sng" smtClean="0">
                <a:solidFill>
                  <a:srgbClr val="FFFF66"/>
                </a:solidFill>
              </a:rPr>
              <a:t>και</a:t>
            </a:r>
            <a:r>
              <a:rPr lang="el-GR" altLang="el-GR" sz="2800" b="1" i="1" smtClean="0">
                <a:solidFill>
                  <a:srgbClr val="FFFF66"/>
                </a:solidFill>
              </a:rPr>
              <a:t> </a:t>
            </a:r>
            <a:r>
              <a:rPr lang="el-GR" altLang="el-GR" sz="2800" b="1" i="1" smtClean="0">
                <a:solidFill>
                  <a:schemeClr val="bg1"/>
                </a:solidFill>
              </a:rPr>
              <a:t>βγήκε. </a:t>
            </a:r>
            <a:r>
              <a:rPr lang="el-GR" altLang="el-GR" sz="2800" b="1" i="1" u="sng" smtClean="0">
                <a:solidFill>
                  <a:srgbClr val="FFFF66"/>
                </a:solidFill>
              </a:rPr>
              <a:t>Μετά</a:t>
            </a:r>
            <a:r>
              <a:rPr lang="el-GR" altLang="el-GR" sz="2800" b="1" i="1" smtClean="0">
                <a:solidFill>
                  <a:schemeClr val="bg1"/>
                </a:solidFill>
              </a:rPr>
              <a:t>, εε </a:t>
            </a:r>
            <a:r>
              <a:rPr lang="el-GR" altLang="el-GR" sz="2800" b="1" i="1" smtClean="0">
                <a:solidFill>
                  <a:srgbClr val="FFFF00"/>
                </a:solidFill>
              </a:rPr>
              <a:t>μετά,</a:t>
            </a:r>
            <a:r>
              <a:rPr lang="el-GR" altLang="el-GR" sz="2800" b="1" i="1" smtClean="0">
                <a:solidFill>
                  <a:schemeClr val="bg1"/>
                </a:solidFill>
              </a:rPr>
              <a:t> εεμ, εε </a:t>
            </a:r>
            <a:r>
              <a:rPr lang="el-GR" altLang="el-GR" sz="2800" b="1" i="1" smtClean="0">
                <a:solidFill>
                  <a:srgbClr val="FFFF00"/>
                </a:solidFill>
              </a:rPr>
              <a:t>σε λίγο</a:t>
            </a:r>
            <a:r>
              <a:rPr lang="el-GR" altLang="el-GR" sz="2800" b="1" i="1" smtClean="0">
                <a:solidFill>
                  <a:schemeClr val="bg1"/>
                </a:solidFill>
              </a:rPr>
              <a:t>, το παιδάκι εεεεεμ το σκύλο </a:t>
            </a:r>
          </a:p>
          <a:p>
            <a:pPr defTabSz="885825" eaLnBrk="1" hangingPunct="1">
              <a:lnSpc>
                <a:spcPct val="80000"/>
              </a:lnSpc>
              <a:buFontTx/>
              <a:buNone/>
              <a:tabLst>
                <a:tab pos="1074738" algn="l"/>
              </a:tabLst>
            </a:pPr>
            <a:endParaRPr lang="el-GR" altLang="el-GR" sz="2800" b="1" i="1" smtClean="0">
              <a:solidFill>
                <a:schemeClr val="bg1"/>
              </a:solidFill>
            </a:endParaRPr>
          </a:p>
          <a:p>
            <a:pPr defTabSz="885825" eaLnBrk="1" hangingPunct="1">
              <a:lnSpc>
                <a:spcPct val="80000"/>
              </a:lnSpc>
              <a:buFont typeface="Wingdings" panose="05000000000000000000" pitchFamily="2" charset="2"/>
              <a:buChar char="Ø"/>
              <a:tabLst>
                <a:tab pos="1074738" algn="l"/>
              </a:tabLst>
            </a:pPr>
            <a:r>
              <a:rPr lang="el-GR" altLang="el-GR" sz="2800" b="1" u="sng" smtClean="0">
                <a:solidFill>
                  <a:schemeClr val="bg1"/>
                </a:solidFill>
              </a:rPr>
              <a:t>Συνδετικά</a:t>
            </a:r>
            <a:r>
              <a:rPr lang="el-GR" altLang="el-GR" sz="2800" b="1" smtClean="0">
                <a:solidFill>
                  <a:schemeClr val="bg1"/>
                </a:solidFill>
              </a:rPr>
              <a:t>:  φτωχά, μόνο το χρονικό </a:t>
            </a:r>
            <a:r>
              <a:rPr lang="el-GR" altLang="el-GR" sz="2800" b="1" i="1" smtClean="0">
                <a:solidFill>
                  <a:schemeClr val="bg1"/>
                </a:solidFill>
              </a:rPr>
              <a:t>μετά</a:t>
            </a:r>
            <a:r>
              <a:rPr lang="el-GR" altLang="el-GR" sz="2800" b="1" smtClean="0">
                <a:solidFill>
                  <a:schemeClr val="bg1"/>
                </a:solidFill>
              </a:rPr>
              <a:t> και </a:t>
            </a:r>
            <a:r>
              <a:rPr lang="el-GR" altLang="el-GR" sz="2800" b="1" i="1" smtClean="0">
                <a:solidFill>
                  <a:schemeClr val="bg1"/>
                </a:solidFill>
              </a:rPr>
              <a:t>σε λίγο, </a:t>
            </a:r>
            <a:r>
              <a:rPr lang="el-GR" altLang="el-GR" sz="2800" b="1" smtClean="0">
                <a:solidFill>
                  <a:schemeClr val="bg1"/>
                </a:solidFill>
              </a:rPr>
              <a:t>το αντιθετικό </a:t>
            </a:r>
            <a:r>
              <a:rPr lang="el-GR" altLang="el-GR" sz="2800" b="1" i="1" smtClean="0">
                <a:solidFill>
                  <a:schemeClr val="bg1"/>
                </a:solidFill>
              </a:rPr>
              <a:t>αλλά</a:t>
            </a:r>
            <a:r>
              <a:rPr lang="el-GR" altLang="el-GR" sz="2800" b="1" smtClean="0">
                <a:solidFill>
                  <a:schemeClr val="bg1"/>
                </a:solidFill>
              </a:rPr>
              <a:t> και το </a:t>
            </a:r>
            <a:r>
              <a:rPr lang="el-GR" altLang="el-GR" sz="2800" b="1" i="1" smtClean="0">
                <a:solidFill>
                  <a:schemeClr val="bg1"/>
                </a:solidFill>
              </a:rPr>
              <a:t>και</a:t>
            </a:r>
            <a:r>
              <a:rPr lang="el-GR" altLang="el-GR" sz="2800" b="1" smtClean="0">
                <a:solidFill>
                  <a:schemeClr val="bg1"/>
                </a:solidFill>
              </a:rPr>
              <a:t>.</a:t>
            </a:r>
          </a:p>
          <a:p>
            <a:pPr defTabSz="885825" eaLnBrk="1" hangingPunct="1">
              <a:lnSpc>
                <a:spcPct val="80000"/>
              </a:lnSpc>
              <a:buFont typeface="Wingdings" panose="05000000000000000000" pitchFamily="2" charset="2"/>
              <a:buChar char="Ø"/>
              <a:tabLst>
                <a:tab pos="1074738" algn="l"/>
              </a:tabLst>
            </a:pPr>
            <a:r>
              <a:rPr lang="el-GR" altLang="el-GR" sz="2800" b="1" u="sng" smtClean="0">
                <a:solidFill>
                  <a:schemeClr val="bg1"/>
                </a:solidFill>
              </a:rPr>
              <a:t>Αξιολόγηση</a:t>
            </a:r>
            <a:r>
              <a:rPr lang="el-GR" altLang="el-GR" sz="2800" b="1" smtClean="0">
                <a:solidFill>
                  <a:schemeClr val="bg1"/>
                </a:solidFill>
              </a:rPr>
              <a:t>: καθόλου</a:t>
            </a:r>
          </a:p>
          <a:p>
            <a:pPr defTabSz="885825" eaLnBrk="1" hangingPunct="1">
              <a:lnSpc>
                <a:spcPct val="80000"/>
              </a:lnSpc>
              <a:tabLst>
                <a:tab pos="1074738" algn="l"/>
              </a:tabLst>
            </a:pPr>
            <a:endParaRPr lang="el-GR" altLang="el-GR" sz="3600" smtClean="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8F956B9-2B33-449B-A7E2-FD668923390F}" type="slidenum">
              <a:rPr lang="es-ES" altLang="el-GR" sz="1400"/>
              <a:pPr>
                <a:spcBef>
                  <a:spcPct val="0"/>
                </a:spcBef>
                <a:buFontTx/>
                <a:buNone/>
              </a:pPr>
              <a:t>24</a:t>
            </a:fld>
            <a:endParaRPr lang="es-ES" altLang="el-GR" sz="1400"/>
          </a:p>
        </p:txBody>
      </p:sp>
      <p:sp>
        <p:nvSpPr>
          <p:cNvPr id="46083" name="Rectangle 2"/>
          <p:cNvSpPr>
            <a:spLocks noGrp="1" noChangeArrowheads="1"/>
          </p:cNvSpPr>
          <p:nvPr>
            <p:ph type="title"/>
          </p:nvPr>
        </p:nvSpPr>
        <p:spPr>
          <a:xfrm>
            <a:off x="685800" y="0"/>
            <a:ext cx="7772400" cy="620713"/>
          </a:xfrm>
        </p:spPr>
        <p:txBody>
          <a:bodyPr/>
          <a:lstStyle/>
          <a:p>
            <a:pPr eaLnBrk="1" hangingPunct="1"/>
            <a:r>
              <a:rPr lang="el-GR" altLang="el-GR" sz="2800" b="1" smtClean="0">
                <a:solidFill>
                  <a:schemeClr val="bg1"/>
                </a:solidFill>
              </a:rPr>
              <a:t>Αφήγηση της ίδιας ιστορίας από 10χρονο</a:t>
            </a:r>
          </a:p>
        </p:txBody>
      </p:sp>
      <p:sp>
        <p:nvSpPr>
          <p:cNvPr id="46084" name="Rectangle 3"/>
          <p:cNvSpPr>
            <a:spLocks noGrp="1" noChangeArrowheads="1"/>
          </p:cNvSpPr>
          <p:nvPr>
            <p:ph type="body" idx="1"/>
          </p:nvPr>
        </p:nvSpPr>
        <p:spPr>
          <a:xfrm>
            <a:off x="0" y="692150"/>
            <a:ext cx="9144000" cy="6165850"/>
          </a:xfrm>
        </p:spPr>
        <p:txBody>
          <a:bodyPr/>
          <a:lstStyle/>
          <a:p>
            <a:pPr marL="71438" indent="0" eaLnBrk="1" hangingPunct="1">
              <a:lnSpc>
                <a:spcPct val="80000"/>
              </a:lnSpc>
              <a:buFontTx/>
              <a:buNone/>
            </a:pPr>
            <a:r>
              <a:rPr lang="el-GR" altLang="el-GR" sz="2100" b="1" i="1" smtClean="0">
                <a:solidFill>
                  <a:schemeClr val="bg1"/>
                </a:solidFill>
              </a:rPr>
              <a:t>Λοιπόν, ήτανε ο Ρέξι ο σκύλος </a:t>
            </a:r>
            <a:r>
              <a:rPr lang="el-GR" altLang="el-GR" sz="2100" b="1" i="1" smtClean="0">
                <a:solidFill>
                  <a:srgbClr val="FFFF66"/>
                </a:solidFill>
              </a:rPr>
              <a:t>που</a:t>
            </a:r>
            <a:r>
              <a:rPr lang="el-GR" altLang="el-GR" sz="2100" b="1" i="1" smtClean="0">
                <a:solidFill>
                  <a:schemeClr val="bg1"/>
                </a:solidFill>
              </a:rPr>
              <a:t> βγήκε από το σκυλόσπιτό του που ήταν φτιαγμένο από άχυρα. Και </a:t>
            </a:r>
            <a:r>
              <a:rPr lang="el-GR" altLang="el-GR" sz="2100" b="1" i="1" u="sng" smtClean="0">
                <a:solidFill>
                  <a:srgbClr val="FFFF66"/>
                </a:solidFill>
              </a:rPr>
              <a:t>ήδη</a:t>
            </a:r>
            <a:r>
              <a:rPr lang="el-GR" altLang="el-GR" sz="2100" b="1" i="1" smtClean="0">
                <a:solidFill>
                  <a:schemeClr val="bg1"/>
                </a:solidFill>
              </a:rPr>
              <a:t> είχε χιονίσει εκεί πέρα και είχε παγώσει το χιόνι.  Βλέπει το  αφεντικό του, τον Χορ -δε θυμάμαι πώς τον λένε- </a:t>
            </a:r>
            <a:r>
              <a:rPr lang="el-GR" altLang="el-GR" sz="2100" b="1" i="1" u="sng" smtClean="0">
                <a:solidFill>
                  <a:srgbClr val="FFFF66"/>
                </a:solidFill>
              </a:rPr>
              <a:t>τέλος πάντων</a:t>
            </a:r>
            <a:r>
              <a:rPr lang="el-GR" altLang="el-GR" sz="2100" b="1" i="1" smtClean="0">
                <a:solidFill>
                  <a:schemeClr val="bg1"/>
                </a:solidFill>
              </a:rPr>
              <a:t> </a:t>
            </a:r>
            <a:r>
              <a:rPr lang="el-GR" altLang="el-GR" sz="2100" b="1" i="1" smtClean="0">
                <a:solidFill>
                  <a:srgbClr val="FFFF66"/>
                </a:solidFill>
              </a:rPr>
              <a:t>και</a:t>
            </a:r>
            <a:r>
              <a:rPr lang="el-GR" altLang="el-GR" sz="2100" b="1" i="1" smtClean="0">
                <a:solidFill>
                  <a:schemeClr val="bg1"/>
                </a:solidFill>
              </a:rPr>
              <a:t> λένε να πάνε να κάνουν σκι. </a:t>
            </a:r>
            <a:r>
              <a:rPr lang="el-GR" altLang="el-GR" sz="2100" b="1" i="1" u="sng" smtClean="0">
                <a:solidFill>
                  <a:srgbClr val="FFFF66"/>
                </a:solidFill>
              </a:rPr>
              <a:t>Λοιπόν, τέλος πάντων, επειδή</a:t>
            </a:r>
            <a:r>
              <a:rPr lang="el-GR" altLang="el-GR" sz="2100" b="1" i="1" smtClean="0">
                <a:solidFill>
                  <a:schemeClr val="bg1"/>
                </a:solidFill>
              </a:rPr>
              <a:t> ο Ρεξ κρύωνε ήρθε το αγόρι </a:t>
            </a:r>
            <a:r>
              <a:rPr lang="el-GR" altLang="el-GR" sz="2100" b="1" i="1" smtClean="0">
                <a:solidFill>
                  <a:srgbClr val="FFFF66"/>
                </a:solidFill>
              </a:rPr>
              <a:t>και </a:t>
            </a:r>
            <a:r>
              <a:rPr lang="el-GR" altLang="el-GR" sz="2100" b="1" i="1" smtClean="0">
                <a:solidFill>
                  <a:schemeClr val="bg1"/>
                </a:solidFill>
              </a:rPr>
              <a:t>τού ’δωσε ένα, αυτό που φοράνε στους σκύλους </a:t>
            </a:r>
            <a:r>
              <a:rPr lang="el-GR" altLang="el-GR" sz="2100" b="1" i="1" u="sng" smtClean="0">
                <a:solidFill>
                  <a:srgbClr val="FFFF66"/>
                </a:solidFill>
              </a:rPr>
              <a:t>για να</a:t>
            </a:r>
            <a:r>
              <a:rPr lang="el-GR" altLang="el-GR" sz="2100" b="1" i="1" smtClean="0">
                <a:solidFill>
                  <a:schemeClr val="bg1"/>
                </a:solidFill>
              </a:rPr>
              <a:t> μην κρυώνει και ένα κασκόλ ροζ. Το φόρεσε αυτό </a:t>
            </a:r>
            <a:r>
              <a:rPr lang="el-GR" altLang="el-GR" sz="2100" b="1" i="1" u="sng" smtClean="0">
                <a:solidFill>
                  <a:srgbClr val="FFFF66"/>
                </a:solidFill>
              </a:rPr>
              <a:t>τέλος πάντων</a:t>
            </a:r>
            <a:r>
              <a:rPr lang="el-GR" altLang="el-GR" sz="2100" b="1" i="1" smtClean="0">
                <a:solidFill>
                  <a:srgbClr val="FFFF66"/>
                </a:solidFill>
              </a:rPr>
              <a:t> κι</a:t>
            </a:r>
            <a:r>
              <a:rPr lang="el-GR" altLang="el-GR" sz="2100" b="1" i="1" smtClean="0">
                <a:solidFill>
                  <a:schemeClr val="bg1"/>
                </a:solidFill>
              </a:rPr>
              <a:t> έφυγε. Πήγαν εκεί πέρα στη λιμνούλα που είχε παγώσει </a:t>
            </a:r>
            <a:r>
              <a:rPr lang="el-GR" altLang="el-GR" sz="2100" b="1" i="1" smtClean="0">
                <a:solidFill>
                  <a:srgbClr val="FFFF66"/>
                </a:solidFill>
              </a:rPr>
              <a:t>και </a:t>
            </a:r>
            <a:r>
              <a:rPr lang="el-GR" altLang="el-GR" sz="2100" b="1" i="1" smtClean="0">
                <a:solidFill>
                  <a:schemeClr val="bg1"/>
                </a:solidFill>
              </a:rPr>
              <a:t>έβαλε ο Ρέξι τη, το ε σκι για να κάνει. </a:t>
            </a:r>
            <a:r>
              <a:rPr lang="el-GR" altLang="el-GR" sz="2100" b="1" i="1" u="sng" smtClean="0">
                <a:solidFill>
                  <a:srgbClr val="FFFF66"/>
                </a:solidFill>
              </a:rPr>
              <a:t>Αλλά</a:t>
            </a:r>
            <a:r>
              <a:rPr lang="el-GR" altLang="el-GR" sz="2100" b="1" i="1" smtClean="0">
                <a:solidFill>
                  <a:schemeClr val="bg1"/>
                </a:solidFill>
              </a:rPr>
              <a:t> δεν του έμπαινε. Ήταν πολύ μεγάλο, </a:t>
            </a:r>
            <a:r>
              <a:rPr lang="el-GR" altLang="el-GR" sz="2100" b="1" i="1" u="sng" smtClean="0">
                <a:solidFill>
                  <a:srgbClr val="FFFF66"/>
                </a:solidFill>
              </a:rPr>
              <a:t>γι’ αυτό</a:t>
            </a:r>
            <a:r>
              <a:rPr lang="el-GR" altLang="el-GR" sz="2100" b="1" i="1" smtClean="0">
                <a:solidFill>
                  <a:schemeClr val="bg1"/>
                </a:solidFill>
              </a:rPr>
              <a:t> έβαλε άχυρα μέσα </a:t>
            </a:r>
            <a:r>
              <a:rPr lang="el-GR" altLang="el-GR" sz="2100" b="1" i="1" u="sng" smtClean="0">
                <a:solidFill>
                  <a:srgbClr val="FFFF66"/>
                </a:solidFill>
              </a:rPr>
              <a:t>για να</a:t>
            </a:r>
            <a:r>
              <a:rPr lang="el-GR" altLang="el-GR" sz="2100" b="1" i="1" smtClean="0">
                <a:solidFill>
                  <a:schemeClr val="bg1"/>
                </a:solidFill>
              </a:rPr>
              <a:t> του μπει καλύτερα. </a:t>
            </a:r>
            <a:r>
              <a:rPr lang="el-GR" altLang="el-GR" sz="2100" b="1" i="1" u="sng" smtClean="0">
                <a:solidFill>
                  <a:srgbClr val="FFFF66"/>
                </a:solidFill>
              </a:rPr>
              <a:t>Λοιπόν</a:t>
            </a:r>
            <a:r>
              <a:rPr lang="el-GR" altLang="el-GR" sz="2100" b="1" i="1" smtClean="0">
                <a:solidFill>
                  <a:schemeClr val="bg1"/>
                </a:solidFill>
              </a:rPr>
              <a:t>, το έβαλε κι έκανε. </a:t>
            </a:r>
            <a:r>
              <a:rPr lang="el-GR" altLang="el-GR" sz="2100" b="1" i="1" u="sng" smtClean="0">
                <a:solidFill>
                  <a:srgbClr val="FFFF66"/>
                </a:solidFill>
              </a:rPr>
              <a:t>Αλλά</a:t>
            </a:r>
            <a:r>
              <a:rPr lang="el-GR" altLang="el-GR" sz="2100" b="1" i="1" smtClean="0">
                <a:solidFill>
                  <a:schemeClr val="bg1"/>
                </a:solidFill>
              </a:rPr>
              <a:t> αυτή, αλλά, </a:t>
            </a:r>
            <a:r>
              <a:rPr lang="el-GR" altLang="el-GR" sz="2100" b="1" i="1" u="sng" smtClean="0">
                <a:solidFill>
                  <a:srgbClr val="FFFF66"/>
                </a:solidFill>
              </a:rPr>
              <a:t>αφού</a:t>
            </a:r>
            <a:r>
              <a:rPr lang="el-GR" altLang="el-GR" sz="2100" b="1" i="1" smtClean="0">
                <a:solidFill>
                  <a:schemeClr val="bg1"/>
                </a:solidFill>
              </a:rPr>
              <a:t> είχε ένα, σκοτώθηκε, </a:t>
            </a:r>
            <a:r>
              <a:rPr lang="el-GR" altLang="el-GR" sz="2100" b="1" i="1" smtClean="0">
                <a:solidFill>
                  <a:srgbClr val="FFFF66"/>
                </a:solidFill>
              </a:rPr>
              <a:t>και</a:t>
            </a:r>
            <a:r>
              <a:rPr lang="el-GR" altLang="el-GR" sz="2100" b="1" i="1" smtClean="0">
                <a:solidFill>
                  <a:schemeClr val="bg1"/>
                </a:solidFill>
              </a:rPr>
              <a:t> έπεσε κάτω </a:t>
            </a:r>
            <a:r>
              <a:rPr lang="el-GR" altLang="el-GR" sz="2100" b="1" i="1" smtClean="0">
                <a:solidFill>
                  <a:srgbClr val="FFFF66"/>
                </a:solidFill>
              </a:rPr>
              <a:t>και </a:t>
            </a:r>
            <a:r>
              <a:rPr lang="el-GR" altLang="el-GR" sz="2100" b="1" i="1" smtClean="0">
                <a:solidFill>
                  <a:schemeClr val="bg1"/>
                </a:solidFill>
              </a:rPr>
              <a:t>χτύπησε. </a:t>
            </a:r>
            <a:r>
              <a:rPr lang="el-GR" altLang="el-GR" sz="2100" b="1" i="1" u="sng" smtClean="0">
                <a:solidFill>
                  <a:srgbClr val="FFFF66"/>
                </a:solidFill>
              </a:rPr>
              <a:t>Λοιπόν</a:t>
            </a:r>
            <a:r>
              <a:rPr lang="el-GR" altLang="el-GR" sz="2100" b="1" i="1" smtClean="0">
                <a:solidFill>
                  <a:schemeClr val="bg1"/>
                </a:solidFill>
              </a:rPr>
              <a:t>, </a:t>
            </a:r>
            <a:r>
              <a:rPr lang="el-GR" altLang="el-GR" sz="2100" b="1" i="1" smtClean="0">
                <a:solidFill>
                  <a:srgbClr val="FFFF66"/>
                </a:solidFill>
              </a:rPr>
              <a:t>και</a:t>
            </a:r>
            <a:r>
              <a:rPr lang="el-GR" altLang="el-GR" sz="2100" b="1" i="1" smtClean="0">
                <a:solidFill>
                  <a:schemeClr val="bg1"/>
                </a:solidFill>
              </a:rPr>
              <a:t>, του πήρε το αγόρι ξανά το πατί- το τέτοιο. Του έβαλε το άχυρο </a:t>
            </a:r>
            <a:r>
              <a:rPr lang="el-GR" altLang="el-GR" sz="2100" b="1" i="1" smtClean="0">
                <a:solidFill>
                  <a:srgbClr val="FFFF66"/>
                </a:solidFill>
              </a:rPr>
              <a:t>και</a:t>
            </a:r>
            <a:r>
              <a:rPr lang="el-GR" altLang="el-GR" sz="2100" b="1" i="1" smtClean="0">
                <a:solidFill>
                  <a:schemeClr val="bg1"/>
                </a:solidFill>
              </a:rPr>
              <a:t> το φόρεσε. </a:t>
            </a:r>
            <a:r>
              <a:rPr lang="el-GR" altLang="el-GR" sz="2100" b="1" i="1" u="sng" smtClean="0">
                <a:solidFill>
                  <a:srgbClr val="FFFF66"/>
                </a:solidFill>
              </a:rPr>
              <a:t>Και μετά… μετά</a:t>
            </a:r>
            <a:r>
              <a:rPr lang="el-GR" altLang="el-GR" sz="2100" b="1" i="1" smtClean="0">
                <a:solidFill>
                  <a:schemeClr val="bg1"/>
                </a:solidFill>
              </a:rPr>
              <a:t> το αγόρι μπήκε με τα δυο πατίνια μέσα, με τα δυο έλκηθρα μέσα και ο, έσπασε ο πάγος και μπήκε μέσα. </a:t>
            </a:r>
            <a:r>
              <a:rPr lang="el-GR" altLang="el-GR" sz="2100" b="1" i="1" u="sng" smtClean="0">
                <a:solidFill>
                  <a:srgbClr val="FFFF66"/>
                </a:solidFill>
              </a:rPr>
              <a:t>Και τότε</a:t>
            </a:r>
            <a:r>
              <a:rPr lang="el-GR" altLang="el-GR" sz="2100" b="1" i="1" smtClean="0">
                <a:solidFill>
                  <a:schemeClr val="bg1"/>
                </a:solidFill>
              </a:rPr>
              <a:t> ο Ρεξ γύρισε πίσω </a:t>
            </a:r>
            <a:r>
              <a:rPr lang="el-GR" altLang="el-GR" sz="2100" b="1" i="1" smtClean="0">
                <a:solidFill>
                  <a:srgbClr val="FFFF66"/>
                </a:solidFill>
              </a:rPr>
              <a:t>και</a:t>
            </a:r>
            <a:r>
              <a:rPr lang="el-GR" altLang="el-GR" sz="2100" b="1" i="1" smtClean="0">
                <a:solidFill>
                  <a:schemeClr val="bg1"/>
                </a:solidFill>
              </a:rPr>
              <a:t> είδε μια σκάλα. Την εστ, την έβαλε τη σκάλα. </a:t>
            </a:r>
            <a:r>
              <a:rPr lang="el-GR" altLang="el-GR" sz="2100" b="1" i="1" smtClean="0">
                <a:solidFill>
                  <a:srgbClr val="FFFF66"/>
                </a:solidFill>
              </a:rPr>
              <a:t>Και</a:t>
            </a:r>
            <a:r>
              <a:rPr lang="el-GR" altLang="el-GR" sz="2100" b="1" i="1" smtClean="0">
                <a:solidFill>
                  <a:schemeClr val="bg1"/>
                </a:solidFill>
              </a:rPr>
              <a:t> πήγε σκαλί-σκαλί στη σκάλα μέχρι τέρμα. </a:t>
            </a:r>
            <a:r>
              <a:rPr lang="el-GR" altLang="el-GR" sz="2100" b="1" i="1" smtClean="0">
                <a:solidFill>
                  <a:srgbClr val="FFFF66"/>
                </a:solidFill>
              </a:rPr>
              <a:t>Και </a:t>
            </a:r>
            <a:r>
              <a:rPr lang="el-GR" altLang="el-GR" sz="2100" b="1" i="1" smtClean="0">
                <a:solidFill>
                  <a:schemeClr val="bg1"/>
                </a:solidFill>
              </a:rPr>
              <a:t>πέταξε το κασκόλ του και τό ’πιασε. </a:t>
            </a:r>
            <a:r>
              <a:rPr lang="el-GR" altLang="el-GR" sz="2100" b="1" i="1" smtClean="0">
                <a:solidFill>
                  <a:srgbClr val="47FFD1"/>
                </a:solidFill>
              </a:rPr>
              <a:t>Τον έσωσε δηλαδή</a:t>
            </a:r>
            <a:r>
              <a:rPr lang="el-GR" altLang="el-GR" sz="2100" b="1" i="1" smtClean="0">
                <a:solidFill>
                  <a:schemeClr val="bg1"/>
                </a:solidFill>
              </a:rPr>
              <a:t>. Τον ανέβασε πάνω </a:t>
            </a:r>
            <a:r>
              <a:rPr lang="el-GR" altLang="el-GR" sz="2100" b="1" i="1" u="sng" smtClean="0">
                <a:solidFill>
                  <a:srgbClr val="FFFF66"/>
                </a:solidFill>
              </a:rPr>
              <a:t>τέλος πάντων</a:t>
            </a:r>
            <a:r>
              <a:rPr lang="el-GR" altLang="el-GR" sz="2100" b="1" i="1" smtClean="0">
                <a:solidFill>
                  <a:schemeClr val="bg1"/>
                </a:solidFill>
              </a:rPr>
              <a:t>.  Γυρίσαν στο σπίτι. Το αγοράκι φόρεσε το μμ το μμ, το παλτό του </a:t>
            </a:r>
            <a:r>
              <a:rPr lang="el-GR" altLang="el-GR" sz="2100" b="1" i="1" u="sng" smtClean="0">
                <a:solidFill>
                  <a:srgbClr val="FFFF66"/>
                </a:solidFill>
              </a:rPr>
              <a:t>τέλος πάντων</a:t>
            </a:r>
            <a:r>
              <a:rPr lang="el-GR" altLang="el-GR" sz="2100" b="1" i="1" smtClean="0">
                <a:solidFill>
                  <a:schemeClr val="bg1"/>
                </a:solidFill>
              </a:rPr>
              <a:t>. </a:t>
            </a:r>
            <a:r>
              <a:rPr lang="el-GR" altLang="el-GR" sz="2100" b="1" i="1" smtClean="0">
                <a:solidFill>
                  <a:srgbClr val="FFFF66"/>
                </a:solidFill>
              </a:rPr>
              <a:t>Και</a:t>
            </a:r>
            <a:r>
              <a:rPr lang="el-GR" altLang="el-GR" sz="2100" b="1" i="1" smtClean="0">
                <a:solidFill>
                  <a:schemeClr val="bg1"/>
                </a:solidFill>
              </a:rPr>
              <a:t> ήπιε το τσάι του, γάλα. </a:t>
            </a:r>
            <a:r>
              <a:rPr lang="el-GR" altLang="el-GR" sz="2100" b="1" i="1" smtClean="0">
                <a:solidFill>
                  <a:srgbClr val="FFFF66"/>
                </a:solidFill>
              </a:rPr>
              <a:t>Και</a:t>
            </a:r>
            <a:r>
              <a:rPr lang="el-GR" altLang="el-GR" sz="2100" b="1" i="1" smtClean="0">
                <a:solidFill>
                  <a:schemeClr val="bg1"/>
                </a:solidFill>
              </a:rPr>
              <a:t> ο Ρεξ ξαναμπήκε  στο σπιτάκι του.</a:t>
            </a:r>
          </a:p>
          <a:p>
            <a:pPr marL="71438" indent="0" eaLnBrk="1" hangingPunct="1">
              <a:lnSpc>
                <a:spcPct val="80000"/>
              </a:lnSpc>
              <a:buFontTx/>
              <a:buNone/>
            </a:pPr>
            <a:endParaRPr lang="el-GR" altLang="el-GR" sz="2100" b="1" i="1" smtClean="0">
              <a:solidFill>
                <a:schemeClr val="bg1"/>
              </a:solidFill>
            </a:endParaRPr>
          </a:p>
          <a:p>
            <a:pPr marL="71438" indent="0" eaLnBrk="1" hangingPunct="1">
              <a:lnSpc>
                <a:spcPct val="80000"/>
              </a:lnSpc>
              <a:buFont typeface="Wingdings" panose="05000000000000000000" pitchFamily="2" charset="2"/>
              <a:buChar char="Ø"/>
            </a:pPr>
            <a:r>
              <a:rPr lang="el-GR" altLang="el-GR" sz="2400" b="1" u="sng" smtClean="0">
                <a:solidFill>
                  <a:schemeClr val="bg1"/>
                </a:solidFill>
              </a:rPr>
              <a:t>Συνδετικά</a:t>
            </a:r>
            <a:r>
              <a:rPr lang="el-GR" altLang="el-GR" sz="2400" b="1" smtClean="0">
                <a:solidFill>
                  <a:schemeClr val="bg1"/>
                </a:solidFill>
              </a:rPr>
              <a:t> στοιχεία: πέραν του </a:t>
            </a:r>
            <a:r>
              <a:rPr lang="el-GR" altLang="el-GR" sz="2400" b="1" i="1" smtClean="0">
                <a:solidFill>
                  <a:schemeClr val="bg1"/>
                </a:solidFill>
              </a:rPr>
              <a:t>και</a:t>
            </a:r>
            <a:r>
              <a:rPr lang="el-GR" altLang="el-GR" sz="2400" b="1" smtClean="0">
                <a:solidFill>
                  <a:schemeClr val="bg1"/>
                </a:solidFill>
              </a:rPr>
              <a:t>, περισσότερα χρονικά (</a:t>
            </a:r>
            <a:r>
              <a:rPr lang="el-GR" altLang="el-GR" sz="2400" b="1" i="1" smtClean="0">
                <a:solidFill>
                  <a:schemeClr val="bg1"/>
                </a:solidFill>
              </a:rPr>
              <a:t>ήδη</a:t>
            </a:r>
            <a:r>
              <a:rPr lang="el-GR" altLang="el-GR" sz="2400" b="1" smtClean="0">
                <a:solidFill>
                  <a:schemeClr val="bg1"/>
                </a:solidFill>
              </a:rPr>
              <a:t>, 	</a:t>
            </a:r>
            <a:r>
              <a:rPr lang="el-GR" altLang="el-GR" sz="2400" b="1" i="1" smtClean="0">
                <a:solidFill>
                  <a:schemeClr val="bg1"/>
                </a:solidFill>
              </a:rPr>
              <a:t>μετά, τότε, τέλος πάντων, που</a:t>
            </a:r>
            <a:r>
              <a:rPr lang="el-GR" altLang="el-GR" sz="2400" b="1" smtClean="0">
                <a:solidFill>
                  <a:schemeClr val="bg1"/>
                </a:solidFill>
              </a:rPr>
              <a:t>), αντιθετικά (</a:t>
            </a:r>
            <a:r>
              <a:rPr lang="el-GR" altLang="el-GR" sz="2400" b="1" i="1" smtClean="0">
                <a:solidFill>
                  <a:schemeClr val="bg1"/>
                </a:solidFill>
              </a:rPr>
              <a:t>αλλά</a:t>
            </a:r>
            <a:r>
              <a:rPr lang="el-GR" altLang="el-GR" sz="2400" b="1" smtClean="0">
                <a:solidFill>
                  <a:schemeClr val="bg1"/>
                </a:solidFill>
              </a:rPr>
              <a:t>), αιτιολογικά 	(</a:t>
            </a:r>
            <a:r>
              <a:rPr lang="el-GR" altLang="el-GR" sz="2400" b="1" i="1" smtClean="0">
                <a:solidFill>
                  <a:schemeClr val="bg1"/>
                </a:solidFill>
              </a:rPr>
              <a:t>επειδή</a:t>
            </a:r>
            <a:r>
              <a:rPr lang="el-GR" altLang="el-GR" sz="2400" b="1" smtClean="0">
                <a:solidFill>
                  <a:schemeClr val="bg1"/>
                </a:solidFill>
              </a:rPr>
              <a:t>, </a:t>
            </a:r>
            <a:r>
              <a:rPr lang="el-GR" altLang="el-GR" sz="2400" b="1" i="1" smtClean="0">
                <a:solidFill>
                  <a:schemeClr val="bg1"/>
                </a:solidFill>
              </a:rPr>
              <a:t>για να</a:t>
            </a:r>
            <a:r>
              <a:rPr lang="el-GR" altLang="el-GR" sz="2400" b="1" smtClean="0">
                <a:solidFill>
                  <a:schemeClr val="bg1"/>
                </a:solidFill>
              </a:rPr>
              <a:t>), επεξηγηματικά (</a:t>
            </a:r>
            <a:r>
              <a:rPr lang="el-GR" altLang="el-GR" sz="2400" b="1" i="1" smtClean="0">
                <a:solidFill>
                  <a:schemeClr val="bg1"/>
                </a:solidFill>
              </a:rPr>
              <a:t>δηλαδή</a:t>
            </a:r>
            <a:r>
              <a:rPr lang="el-GR" altLang="el-GR" sz="2400" b="1" smtClean="0">
                <a:solidFill>
                  <a:schemeClr val="bg1"/>
                </a:solidFill>
              </a:rPr>
              <a:t>)</a:t>
            </a:r>
          </a:p>
          <a:p>
            <a:pPr marL="71438" indent="0" eaLnBrk="1" hangingPunct="1">
              <a:lnSpc>
                <a:spcPct val="80000"/>
              </a:lnSpc>
              <a:buFont typeface="Wingdings" panose="05000000000000000000" pitchFamily="2" charset="2"/>
              <a:buChar char="Ø"/>
            </a:pPr>
            <a:r>
              <a:rPr lang="el-GR" altLang="el-GR" sz="2400" b="1" u="sng" smtClean="0">
                <a:solidFill>
                  <a:schemeClr val="bg1"/>
                </a:solidFill>
              </a:rPr>
              <a:t>Αξιολόγηση</a:t>
            </a:r>
            <a:r>
              <a:rPr lang="el-GR" altLang="el-GR" sz="2400" b="1" smtClean="0">
                <a:solidFill>
                  <a:schemeClr val="bg1"/>
                </a:solidFill>
              </a:rPr>
              <a:t>: </a:t>
            </a:r>
            <a:r>
              <a:rPr lang="el-GR" altLang="el-GR" sz="2400" b="1" i="1" smtClean="0">
                <a:solidFill>
                  <a:schemeClr val="bg1"/>
                </a:solidFill>
              </a:rPr>
              <a:t>τον έσωσε δηλαδή</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C3C5DE5-7B8E-47E9-A300-8B81AE89F883}" type="slidenum">
              <a:rPr lang="es-ES" altLang="el-GR" sz="1400"/>
              <a:pPr>
                <a:spcBef>
                  <a:spcPct val="0"/>
                </a:spcBef>
                <a:buFontTx/>
                <a:buNone/>
              </a:pPr>
              <a:t>25</a:t>
            </a:fld>
            <a:endParaRPr lang="es-ES" altLang="el-GR" sz="1400"/>
          </a:p>
        </p:txBody>
      </p:sp>
      <p:sp>
        <p:nvSpPr>
          <p:cNvPr id="48131" name="Rectangle 2"/>
          <p:cNvSpPr>
            <a:spLocks noChangeArrowheads="1"/>
          </p:cNvSpPr>
          <p:nvPr/>
        </p:nvSpPr>
        <p:spPr bwMode="auto">
          <a:xfrm>
            <a:off x="0" y="0"/>
            <a:ext cx="9144000" cy="717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lvl1pPr marL="266700" indent="-2667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l-GR" altLang="el-GR" sz="2800" b="1">
                <a:solidFill>
                  <a:srgbClr val="FFFF66"/>
                </a:solidFill>
                <a:cs typeface="Times New Roman" panose="02020603050405020304" pitchFamily="18" charset="0"/>
              </a:rPr>
              <a:t>Διδακτικές πρακτικές για ενθάρρυνση αφήγησης</a:t>
            </a:r>
            <a:endParaRPr lang="el-GR" altLang="el-GR" sz="2800" b="1">
              <a:solidFill>
                <a:srgbClr val="FFFF66"/>
              </a:solidFill>
            </a:endParaRPr>
          </a:p>
          <a:p>
            <a:pPr algn="ctr">
              <a:spcBef>
                <a:spcPct val="0"/>
              </a:spcBef>
              <a:buFontTx/>
              <a:buNone/>
            </a:pPr>
            <a:r>
              <a:rPr lang="el-GR" altLang="el-GR" sz="2000">
                <a:solidFill>
                  <a:schemeClr val="bg1"/>
                </a:solidFill>
              </a:rPr>
              <a:t>(ενδεικτικές)</a:t>
            </a:r>
          </a:p>
          <a:p>
            <a:pPr algn="ctr">
              <a:spcBef>
                <a:spcPct val="0"/>
              </a:spcBef>
              <a:buFontTx/>
              <a:buNone/>
            </a:pPr>
            <a:endParaRPr lang="el-GR" altLang="el-GR" sz="2000" b="1">
              <a:solidFill>
                <a:srgbClr val="FFFF66"/>
              </a:solidFill>
            </a:endParaRPr>
          </a:p>
          <a:p>
            <a:pPr>
              <a:spcBef>
                <a:spcPct val="0"/>
              </a:spcBef>
            </a:pPr>
            <a:r>
              <a:rPr lang="el-GR" altLang="el-GR" sz="2800" b="1" u="sng">
                <a:solidFill>
                  <a:srgbClr val="85FFE0"/>
                </a:solidFill>
              </a:rPr>
              <a:t>Αφήγηση προς τα παιδιά</a:t>
            </a:r>
            <a:r>
              <a:rPr lang="el-GR" altLang="el-GR" sz="2400" b="1">
                <a:solidFill>
                  <a:schemeClr val="bg1"/>
                </a:solidFill>
              </a:rPr>
              <a:t>: προφορικές ιστορίες (προσωπικές, παραμύθια, ταινίες κ.λπ.) και ανάγνωση γραπτών αφηγημάτων (από την/τον εκπαιδευτικό ή από οπτικοακουστικά μέσα).</a:t>
            </a:r>
          </a:p>
          <a:p>
            <a:pPr>
              <a:spcBef>
                <a:spcPct val="0"/>
              </a:spcBef>
            </a:pPr>
            <a:r>
              <a:rPr lang="el-GR" altLang="el-GR" sz="2800" b="1" u="sng">
                <a:solidFill>
                  <a:srgbClr val="85FFE0"/>
                </a:solidFill>
                <a:cs typeface="Times New Roman" panose="02020603050405020304" pitchFamily="18" charset="0"/>
              </a:rPr>
              <a:t>Ενθάρρυνση αφήγησης στην τάξη</a:t>
            </a:r>
            <a:r>
              <a:rPr lang="el-GR" altLang="el-GR" sz="2400" b="1">
                <a:solidFill>
                  <a:schemeClr val="bg1"/>
                </a:solidFill>
                <a:cs typeface="Times New Roman" panose="02020603050405020304" pitchFamily="18" charset="0"/>
              </a:rPr>
              <a:t>: π.χ. καθημερινές ιστορίες για τη ζωή των παιδιών, ειδικότερα μάλιστα ενδιαφέρουσες ιστορίες όπως ο τσακωμός τους με κάποιον ή μια ταινία που τους άρεσε πολύ. Όταν είναι δυνατόν, γραφή ημερολογίου (έστω κι αν στο νηπιαγωγείο γράφεται από την/τον εκπαιδευτικό μετά από προφορική αφήγηση παιδιών).</a:t>
            </a:r>
            <a:endParaRPr lang="el-GR" altLang="el-GR" sz="2400" b="1">
              <a:solidFill>
                <a:schemeClr val="bg1"/>
              </a:solidFill>
            </a:endParaRPr>
          </a:p>
          <a:p>
            <a:pPr>
              <a:spcBef>
                <a:spcPct val="0"/>
              </a:spcBef>
            </a:pPr>
            <a:r>
              <a:rPr lang="el-GR" altLang="el-GR" sz="2400" b="1">
                <a:solidFill>
                  <a:schemeClr val="bg1"/>
                </a:solidFill>
                <a:cs typeface="Times New Roman" panose="02020603050405020304" pitchFamily="18" charset="0"/>
              </a:rPr>
              <a:t>Τακτικές που ωθούν τις φτωχές και συχνά ακατανόητες αφηγήσεις των παιδιών να εμπλουτιστούν και κυρίως να γίνουν κατανοητές. </a:t>
            </a:r>
            <a:r>
              <a:rPr lang="el-GR" altLang="el-GR" sz="2800" b="1" u="sng">
                <a:solidFill>
                  <a:srgbClr val="85FFE0"/>
                </a:solidFill>
                <a:cs typeface="Times New Roman" panose="02020603050405020304" pitchFamily="18" charset="0"/>
              </a:rPr>
              <a:t>Ερωτήσεις προς τα παιδιά καθώς αφηγούνται</a:t>
            </a:r>
            <a:r>
              <a:rPr lang="el-GR" altLang="el-GR" sz="2800" b="1">
                <a:solidFill>
                  <a:srgbClr val="85FFE0"/>
                </a:solidFill>
                <a:cs typeface="Times New Roman" panose="02020603050405020304" pitchFamily="18" charset="0"/>
              </a:rPr>
              <a:t> </a:t>
            </a:r>
            <a:r>
              <a:rPr lang="el-GR" altLang="el-GR" sz="2800" b="1" u="sng">
                <a:solidFill>
                  <a:srgbClr val="85FFE0"/>
                </a:solidFill>
                <a:cs typeface="Times New Roman" panose="02020603050405020304" pitchFamily="18" charset="0"/>
              </a:rPr>
              <a:t>που τα αναγκάζουν να λάβουν υπόψη την οπτική του ακροατή</a:t>
            </a:r>
            <a:r>
              <a:rPr lang="el-GR" altLang="el-GR" sz="2400" b="1">
                <a:solidFill>
                  <a:schemeClr val="bg1"/>
                </a:solidFill>
                <a:cs typeface="Times New Roman" panose="02020603050405020304" pitchFamily="18" charset="0"/>
              </a:rPr>
              <a:t> (π.χ. </a:t>
            </a:r>
            <a:r>
              <a:rPr lang="el-GR" altLang="el-GR" sz="2400" b="1" i="1">
                <a:solidFill>
                  <a:schemeClr val="bg1"/>
                </a:solidFill>
                <a:cs typeface="Times New Roman" panose="02020603050405020304" pitchFamily="18" charset="0"/>
              </a:rPr>
              <a:t>Ποιος ήταν ο άλλος που έφυγε;</a:t>
            </a:r>
            <a:r>
              <a:rPr lang="el-GR" altLang="el-GR" sz="2400" b="1">
                <a:solidFill>
                  <a:schemeClr val="bg1"/>
                </a:solidFill>
                <a:cs typeface="Times New Roman" panose="02020603050405020304" pitchFamily="18" charset="0"/>
              </a:rPr>
              <a:t>, </a:t>
            </a:r>
            <a:r>
              <a:rPr lang="el-GR" altLang="el-GR" sz="2400" b="1" i="1">
                <a:solidFill>
                  <a:schemeClr val="bg1"/>
                </a:solidFill>
                <a:cs typeface="Times New Roman" panose="02020603050405020304" pitchFamily="18" charset="0"/>
              </a:rPr>
              <a:t>Ωραία πέρασες εκεί;</a:t>
            </a:r>
            <a:r>
              <a:rPr lang="el-GR" altLang="el-GR" sz="2400" b="1">
                <a:solidFill>
                  <a:schemeClr val="bg1"/>
                </a:solidFill>
                <a:cs typeface="Times New Roman" panose="02020603050405020304" pitchFamily="18" charset="0"/>
              </a:rPr>
              <a:t>, </a:t>
            </a:r>
            <a:r>
              <a:rPr lang="el-GR" altLang="el-GR" sz="2400" b="1" i="1">
                <a:solidFill>
                  <a:schemeClr val="bg1"/>
                </a:solidFill>
                <a:cs typeface="Times New Roman" panose="02020603050405020304" pitchFamily="18" charset="0"/>
              </a:rPr>
              <a:t>Τι άλλο έγινε εκείνη την ημέρα;) </a:t>
            </a:r>
            <a:endParaRPr lang="el-GR" altLang="el-GR" sz="2400" b="1">
              <a:solidFill>
                <a:srgbClr val="FF99CC"/>
              </a:solidFill>
            </a:endParaRPr>
          </a:p>
          <a:p>
            <a:pPr algn="just">
              <a:spcBef>
                <a:spcPct val="0"/>
              </a:spcBef>
            </a:pPr>
            <a:endParaRPr lang="el-GR" altLang="el-GR" sz="2000">
              <a:solidFill>
                <a:schemeClr val="bg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Τίτλος 6"/>
          <p:cNvSpPr>
            <a:spLocks noGrp="1"/>
          </p:cNvSpPr>
          <p:nvPr>
            <p:ph type="ctrTitle"/>
          </p:nvPr>
        </p:nvSpPr>
        <p:spPr/>
        <p:txBody>
          <a:bodyPr/>
          <a:lstStyle/>
          <a:p>
            <a:r>
              <a:rPr lang="el-GR" altLang="el-GR" dirty="0" smtClean="0">
                <a:solidFill>
                  <a:srgbClr val="FFC000"/>
                </a:solidFill>
              </a:rPr>
              <a:t>Τέλος Ενότητας</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685800" y="260350"/>
            <a:ext cx="7772400" cy="1143000"/>
          </a:xfrm>
        </p:spPr>
        <p:txBody>
          <a:bodyPr/>
          <a:lstStyle/>
          <a:p>
            <a:r>
              <a:rPr lang="el-GR" altLang="el-GR" dirty="0" smtClean="0">
                <a:solidFill>
                  <a:srgbClr val="FFC000"/>
                </a:solidFill>
              </a:rPr>
              <a:t>Χρηματοδότηση</a:t>
            </a:r>
          </a:p>
        </p:txBody>
      </p:sp>
      <p:sp>
        <p:nvSpPr>
          <p:cNvPr id="52227" name="Content Placeholder 2"/>
          <p:cNvSpPr>
            <a:spLocks noGrp="1"/>
          </p:cNvSpPr>
          <p:nvPr>
            <p:ph idx="1"/>
          </p:nvPr>
        </p:nvSpPr>
        <p:spPr>
          <a:xfrm>
            <a:off x="685800" y="1631950"/>
            <a:ext cx="7772400" cy="4114800"/>
          </a:xfrm>
        </p:spPr>
        <p:txBody>
          <a:bodyPr/>
          <a:lstStyle/>
          <a:p>
            <a:pPr>
              <a:buClr>
                <a:srgbClr val="FFC000"/>
              </a:buClr>
              <a:buFont typeface="Wingdings" panose="05000000000000000000" pitchFamily="2" charset="2"/>
              <a:buChar char="§"/>
            </a:pPr>
            <a:r>
              <a:rPr lang="el-GR" altLang="el-GR" sz="2000" dirty="0" smtClean="0">
                <a:solidFill>
                  <a:schemeClr val="bg1"/>
                </a:solidFill>
              </a:rPr>
              <a:t>Το παρόν εκπαιδευτικό υλικό έχει αναπτυχθεί στο πλαίσιο του εκπαιδευτικού έργου του διδάσκοντα.</a:t>
            </a:r>
            <a:endParaRPr lang="en-US" altLang="el-GR" sz="2000" dirty="0" smtClean="0">
              <a:solidFill>
                <a:schemeClr val="bg1"/>
              </a:solidFill>
            </a:endParaRPr>
          </a:p>
          <a:p>
            <a:pPr>
              <a:buClr>
                <a:srgbClr val="FFC000"/>
              </a:buClr>
              <a:buFont typeface="Wingdings" panose="05000000000000000000" pitchFamily="2" charset="2"/>
              <a:buChar char="§"/>
            </a:pPr>
            <a:r>
              <a:rPr lang="el-GR" altLang="el-GR" sz="2000" dirty="0" smtClean="0">
                <a:solidFill>
                  <a:schemeClr val="bg1"/>
                </a:solidFill>
              </a:rPr>
              <a:t>Το έργο «</a:t>
            </a:r>
            <a:r>
              <a:rPr lang="el-GR" altLang="el-GR" sz="2000" b="1" dirty="0" smtClean="0">
                <a:solidFill>
                  <a:schemeClr val="bg1"/>
                </a:solidFill>
              </a:rPr>
              <a:t>Ανοικτά Ακαδημαϊκά Μαθήματα στο Πανεπιστήμιο Αθηνών</a:t>
            </a:r>
            <a:r>
              <a:rPr lang="el-GR" altLang="el-GR" sz="2000" dirty="0" smtClean="0">
                <a:solidFill>
                  <a:schemeClr val="bg1"/>
                </a:solidFill>
              </a:rPr>
              <a:t>» έχει χρηματοδοτήσει μόνο την αναδιαμόρφωση του εκπαιδευτικού υλικού. </a:t>
            </a:r>
            <a:endParaRPr lang="en-US" altLang="el-GR" sz="2000" dirty="0" smtClean="0">
              <a:solidFill>
                <a:schemeClr val="bg1"/>
              </a:solidFill>
            </a:endParaRPr>
          </a:p>
          <a:p>
            <a:pPr>
              <a:buClr>
                <a:srgbClr val="FFC000"/>
              </a:buClr>
              <a:buFont typeface="Wingdings" panose="05000000000000000000" pitchFamily="2" charset="2"/>
              <a:buChar char="§"/>
            </a:pPr>
            <a:r>
              <a:rPr lang="el-GR" altLang="el-GR" sz="2000" dirty="0" smtClean="0">
                <a:solidFill>
                  <a:schemeClr val="bg1"/>
                </a:solidFill>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52228" name="Picture 6"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777829"/>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defRPr/>
            </a:pPr>
            <a:r>
              <a:rPr lang="el-GR" sz="4400" dirty="0" err="1" smtClean="0">
                <a:solidFill>
                  <a:srgbClr val="FFC000"/>
                </a:solidFill>
              </a:rPr>
              <a:t>ΣημειΩματα</a:t>
            </a:r>
            <a:endParaRPr lang="el-GR" sz="4400" dirty="0">
              <a:solidFill>
                <a:srgbClr val="FFC000"/>
              </a:solidFill>
            </a:endParaRPr>
          </a:p>
        </p:txBody>
      </p:sp>
      <p:sp>
        <p:nvSpPr>
          <p:cNvPr id="54275" name="Text Placeholder 4"/>
          <p:cNvSpPr>
            <a:spLocks noGrp="1"/>
          </p:cNvSpPr>
          <p:nvPr>
            <p:ph type="body" idx="1"/>
          </p:nvPr>
        </p:nvSpPr>
        <p:spPr/>
        <p:txBody>
          <a:bodyPr/>
          <a:lstStyle/>
          <a:p>
            <a:endParaRPr lang="el-GR" altLang="el-GR"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3"/>
          <p:cNvSpPr>
            <a:spLocks noGrp="1"/>
          </p:cNvSpPr>
          <p:nvPr>
            <p:ph type="title"/>
          </p:nvPr>
        </p:nvSpPr>
        <p:spPr>
          <a:xfrm>
            <a:off x="0" y="274638"/>
            <a:ext cx="9144000" cy="1143000"/>
          </a:xfrm>
        </p:spPr>
        <p:txBody>
          <a:bodyPr/>
          <a:lstStyle/>
          <a:p>
            <a:r>
              <a:rPr lang="el-GR" altLang="el-GR" dirty="0" smtClean="0">
                <a:solidFill>
                  <a:srgbClr val="FFC000"/>
                </a:solidFill>
              </a:rPr>
              <a:t>Σημείωμα Ιστορικού Εκδόσεων</a:t>
            </a:r>
            <a:r>
              <a:rPr lang="en-US" altLang="el-GR" dirty="0" smtClean="0">
                <a:solidFill>
                  <a:srgbClr val="FFC000"/>
                </a:solidFill>
              </a:rPr>
              <a:t> </a:t>
            </a:r>
            <a:r>
              <a:rPr lang="el-GR" altLang="el-GR" dirty="0" smtClean="0">
                <a:solidFill>
                  <a:srgbClr val="FFC000"/>
                </a:solidFill>
              </a:rPr>
              <a:t>Έργου</a:t>
            </a:r>
          </a:p>
        </p:txBody>
      </p:sp>
      <p:sp>
        <p:nvSpPr>
          <p:cNvPr id="56323" name="Content Placeholder 4"/>
          <p:cNvSpPr>
            <a:spLocks noGrp="1"/>
          </p:cNvSpPr>
          <p:nvPr>
            <p:ph idx="1"/>
          </p:nvPr>
        </p:nvSpPr>
        <p:spPr>
          <a:xfrm>
            <a:off x="234950" y="1557338"/>
            <a:ext cx="8585200" cy="4525962"/>
          </a:xfrm>
        </p:spPr>
        <p:txBody>
          <a:bodyPr/>
          <a:lstStyle/>
          <a:p>
            <a:pPr marL="0" indent="0">
              <a:buFontTx/>
              <a:buNone/>
            </a:pPr>
            <a:r>
              <a:rPr lang="el-GR" altLang="el-GR" sz="2000" dirty="0" smtClean="0">
                <a:solidFill>
                  <a:schemeClr val="bg1"/>
                </a:solidFill>
              </a:rPr>
              <a:t>Το παρόν έργο αποτελεί την έκδοση 1.0. </a:t>
            </a:r>
          </a:p>
          <a:p>
            <a:pPr marL="0" indent="0">
              <a:buFontTx/>
              <a:buNone/>
            </a:pPr>
            <a:r>
              <a:rPr lang="el-GR" altLang="el-GR" sz="2000" dirty="0" smtClean="0">
                <a:solidFill>
                  <a:schemeClr val="bg1"/>
                </a:solidFill>
              </a:rPr>
              <a:t>Έχουν προηγηθεί οι κάτωθι εκδόσεις:</a:t>
            </a:r>
          </a:p>
          <a:p>
            <a:pPr>
              <a:buClr>
                <a:srgbClr val="FFC000"/>
              </a:buClr>
              <a:buFont typeface="Wingdings" panose="05000000000000000000" pitchFamily="2" charset="2"/>
              <a:buChar char="§"/>
            </a:pPr>
            <a:r>
              <a:rPr lang="el-GR" altLang="el-GR" sz="2000" dirty="0" smtClean="0">
                <a:solidFill>
                  <a:schemeClr val="bg1"/>
                </a:solidFill>
              </a:rPr>
              <a:t>Έκδοση διαθέσιμη </a:t>
            </a:r>
            <a:r>
              <a:rPr lang="el-GR" altLang="el-GR" sz="2000" dirty="0" smtClean="0">
                <a:solidFill>
                  <a:schemeClr val="bg1"/>
                </a:solidFill>
                <a:hlinkClick r:id="rId3"/>
              </a:rPr>
              <a:t>εδώ</a:t>
            </a:r>
            <a:r>
              <a:rPr lang="el-GR" altLang="el-GR" sz="2000" dirty="0" smtClean="0">
                <a:solidFill>
                  <a:schemeClr val="bg1"/>
                </a:solidFill>
              </a:rPr>
              <a:t>. </a:t>
            </a:r>
          </a:p>
          <a:p>
            <a:pPr marL="0" indent="0">
              <a:buFontTx/>
              <a:buNone/>
            </a:pPr>
            <a:r>
              <a:rPr lang="el-GR" altLang="el-GR" sz="2000" dirty="0" smtClean="0">
                <a:solidFill>
                  <a:schemeClr val="bg1"/>
                </a:solidFill>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134F52B-8826-4C73-8ACE-25EE1DC9E570}" type="slidenum">
              <a:rPr lang="es-ES" altLang="el-GR" sz="1400"/>
              <a:pPr>
                <a:spcBef>
                  <a:spcPct val="0"/>
                </a:spcBef>
                <a:buFontTx/>
                <a:buNone/>
              </a:pPr>
              <a:t>3</a:t>
            </a:fld>
            <a:endParaRPr lang="es-ES" altLang="el-GR" sz="1400"/>
          </a:p>
        </p:txBody>
      </p:sp>
      <p:sp>
        <p:nvSpPr>
          <p:cNvPr id="8195" name="Rectangle 2"/>
          <p:cNvSpPr>
            <a:spLocks noChangeArrowheads="1"/>
          </p:cNvSpPr>
          <p:nvPr/>
        </p:nvSpPr>
        <p:spPr bwMode="auto">
          <a:xfrm>
            <a:off x="0" y="476250"/>
            <a:ext cx="9144000" cy="50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81000" defTabSz="381000">
              <a:spcBef>
                <a:spcPct val="20000"/>
              </a:spcBef>
              <a:buChar char="•"/>
              <a:tabLst>
                <a:tab pos="381000" algn="l"/>
              </a:tabLst>
              <a:defRPr sz="3200">
                <a:solidFill>
                  <a:schemeClr val="tx1"/>
                </a:solidFill>
                <a:latin typeface="Times New Roman" panose="02020603050405020304" pitchFamily="18" charset="0"/>
              </a:defRPr>
            </a:lvl1pPr>
            <a:lvl2pPr marL="742950" indent="-285750" defTabSz="381000">
              <a:spcBef>
                <a:spcPct val="20000"/>
              </a:spcBef>
              <a:buChar char="–"/>
              <a:tabLst>
                <a:tab pos="381000" algn="l"/>
              </a:tabLst>
              <a:defRPr sz="2800">
                <a:solidFill>
                  <a:schemeClr val="tx1"/>
                </a:solidFill>
                <a:latin typeface="Times New Roman" panose="02020603050405020304" pitchFamily="18" charset="0"/>
              </a:defRPr>
            </a:lvl2pPr>
            <a:lvl3pPr marL="1143000" indent="-228600" defTabSz="381000">
              <a:spcBef>
                <a:spcPct val="20000"/>
              </a:spcBef>
              <a:buChar char="•"/>
              <a:tabLst>
                <a:tab pos="381000" algn="l"/>
              </a:tabLst>
              <a:defRPr sz="2400">
                <a:solidFill>
                  <a:schemeClr val="tx1"/>
                </a:solidFill>
                <a:latin typeface="Times New Roman" panose="02020603050405020304" pitchFamily="18" charset="0"/>
              </a:defRPr>
            </a:lvl3pPr>
            <a:lvl4pPr marL="1600200" indent="-228600" defTabSz="381000">
              <a:spcBef>
                <a:spcPct val="20000"/>
              </a:spcBef>
              <a:buChar char="–"/>
              <a:tabLst>
                <a:tab pos="381000" algn="l"/>
              </a:tabLst>
              <a:defRPr sz="2000">
                <a:solidFill>
                  <a:schemeClr val="tx1"/>
                </a:solidFill>
                <a:latin typeface="Times New Roman" panose="02020603050405020304" pitchFamily="18" charset="0"/>
              </a:defRPr>
            </a:lvl4pPr>
            <a:lvl5pPr marL="2057400" indent="-228600" defTabSz="381000">
              <a:spcBef>
                <a:spcPct val="20000"/>
              </a:spcBef>
              <a:buChar char="»"/>
              <a:tabLst>
                <a:tab pos="381000" algn="l"/>
              </a:tabLst>
              <a:defRPr sz="2000">
                <a:solidFill>
                  <a:schemeClr val="tx1"/>
                </a:solidFill>
                <a:latin typeface="Times New Roman" panose="02020603050405020304" pitchFamily="18" charset="0"/>
              </a:defRPr>
            </a:lvl5pPr>
            <a:lvl6pPr marL="2514600" indent="-228600" defTabSz="381000" eaLnBrk="0" fontAlgn="base" hangingPunct="0">
              <a:spcBef>
                <a:spcPct val="20000"/>
              </a:spcBef>
              <a:spcAft>
                <a:spcPct val="0"/>
              </a:spcAft>
              <a:buChar char="»"/>
              <a:tabLst>
                <a:tab pos="381000" algn="l"/>
              </a:tabLst>
              <a:defRPr sz="2000">
                <a:solidFill>
                  <a:schemeClr val="tx1"/>
                </a:solidFill>
                <a:latin typeface="Times New Roman" panose="02020603050405020304" pitchFamily="18" charset="0"/>
              </a:defRPr>
            </a:lvl6pPr>
            <a:lvl7pPr marL="2971800" indent="-228600" defTabSz="381000" eaLnBrk="0" fontAlgn="base" hangingPunct="0">
              <a:spcBef>
                <a:spcPct val="20000"/>
              </a:spcBef>
              <a:spcAft>
                <a:spcPct val="0"/>
              </a:spcAft>
              <a:buChar char="»"/>
              <a:tabLst>
                <a:tab pos="381000" algn="l"/>
              </a:tabLst>
              <a:defRPr sz="2000">
                <a:solidFill>
                  <a:schemeClr val="tx1"/>
                </a:solidFill>
                <a:latin typeface="Times New Roman" panose="02020603050405020304" pitchFamily="18" charset="0"/>
              </a:defRPr>
            </a:lvl7pPr>
            <a:lvl8pPr marL="3429000" indent="-228600" defTabSz="381000" eaLnBrk="0" fontAlgn="base" hangingPunct="0">
              <a:spcBef>
                <a:spcPct val="20000"/>
              </a:spcBef>
              <a:spcAft>
                <a:spcPct val="0"/>
              </a:spcAft>
              <a:buChar char="»"/>
              <a:tabLst>
                <a:tab pos="381000" algn="l"/>
              </a:tabLst>
              <a:defRPr sz="2000">
                <a:solidFill>
                  <a:schemeClr val="tx1"/>
                </a:solidFill>
                <a:latin typeface="Times New Roman" panose="02020603050405020304" pitchFamily="18" charset="0"/>
              </a:defRPr>
            </a:lvl8pPr>
            <a:lvl9pPr marL="3886200" indent="-228600" defTabSz="381000" eaLnBrk="0" fontAlgn="base" hangingPunct="0">
              <a:spcBef>
                <a:spcPct val="20000"/>
              </a:spcBef>
              <a:spcAft>
                <a:spcPct val="0"/>
              </a:spcAft>
              <a:buChar char="»"/>
              <a:tabLst>
                <a:tab pos="381000" algn="l"/>
              </a:tabLst>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b="1">
                <a:solidFill>
                  <a:srgbClr val="FFFF66"/>
                </a:solidFill>
                <a:cs typeface="Times New Roman" panose="02020603050405020304" pitchFamily="18" charset="0"/>
              </a:rPr>
              <a:t>Αφήγημα:</a:t>
            </a:r>
            <a:r>
              <a:rPr lang="el-GR" altLang="el-GR" sz="2800" b="1">
                <a:solidFill>
                  <a:srgbClr val="FFFF66"/>
                </a:solidFill>
                <a:cs typeface="Times New Roman" panose="02020603050405020304" pitchFamily="18" charset="0"/>
              </a:rPr>
              <a:t>   </a:t>
            </a:r>
            <a:endParaRPr lang="el-GR" altLang="el-GR" sz="2800" b="1">
              <a:solidFill>
                <a:srgbClr val="FFFF66"/>
              </a:solidFill>
            </a:endParaRPr>
          </a:p>
          <a:p>
            <a:pPr algn="ctr" eaLnBrk="1" hangingPunct="1">
              <a:spcBef>
                <a:spcPct val="0"/>
              </a:spcBef>
              <a:buFontTx/>
              <a:buNone/>
            </a:pPr>
            <a:r>
              <a:rPr lang="el-GR" altLang="el-GR" sz="2800" b="1">
                <a:solidFill>
                  <a:schemeClr val="bg1"/>
                </a:solidFill>
                <a:cs typeface="Times New Roman" panose="02020603050405020304" pitchFamily="18" charset="0"/>
              </a:rPr>
              <a:t>Ένα από τα πολλά είδη προφορικού και γραπτού λόγου</a:t>
            </a:r>
            <a:r>
              <a:rPr lang="el-GR" altLang="el-GR" sz="2800">
                <a:solidFill>
                  <a:schemeClr val="bg1"/>
                </a:solidFill>
                <a:cs typeface="Times New Roman" panose="02020603050405020304" pitchFamily="18" charset="0"/>
              </a:rPr>
              <a:t>.</a:t>
            </a:r>
            <a:endParaRPr lang="en-US" altLang="el-GR" sz="2800">
              <a:solidFill>
                <a:schemeClr val="bg1"/>
              </a:solidFill>
              <a:cs typeface="Times New Roman" panose="02020603050405020304" pitchFamily="18" charset="0"/>
            </a:endParaRPr>
          </a:p>
          <a:p>
            <a:pPr algn="ctr" eaLnBrk="1" hangingPunct="1">
              <a:spcBef>
                <a:spcPct val="0"/>
              </a:spcBef>
              <a:buFontTx/>
              <a:buNone/>
            </a:pPr>
            <a:r>
              <a:rPr lang="el-GR" altLang="el-GR" sz="2800">
                <a:solidFill>
                  <a:schemeClr val="bg1"/>
                </a:solidFill>
                <a:cs typeface="Times New Roman" panose="02020603050405020304" pitchFamily="18" charset="0"/>
              </a:rPr>
              <a:t> </a:t>
            </a:r>
          </a:p>
          <a:p>
            <a:pPr algn="just" eaLnBrk="1" hangingPunct="1">
              <a:spcBef>
                <a:spcPct val="0"/>
              </a:spcBef>
            </a:pPr>
            <a:r>
              <a:rPr lang="el-GR" altLang="el-GR" sz="2800" b="1" u="sng">
                <a:solidFill>
                  <a:srgbClr val="FFFF66"/>
                </a:solidFill>
                <a:cs typeface="Times New Roman" panose="02020603050405020304" pitchFamily="18" charset="0"/>
              </a:rPr>
              <a:t>Κείμενο και όχι απλό άθροισμα προτάσεων </a:t>
            </a:r>
            <a:endParaRPr lang="el-GR" altLang="el-GR" sz="2800" b="1" u="sng">
              <a:solidFill>
                <a:srgbClr val="FFFF66"/>
              </a:solidFill>
            </a:endParaRPr>
          </a:p>
          <a:p>
            <a:pPr eaLnBrk="1" hangingPunct="1">
              <a:spcBef>
                <a:spcPct val="0"/>
              </a:spcBef>
              <a:spcAft>
                <a:spcPts val="600"/>
              </a:spcAft>
            </a:pPr>
            <a:r>
              <a:rPr lang="el-GR" altLang="el-GR" sz="2800" b="1" u="sng">
                <a:solidFill>
                  <a:srgbClr val="FFFF66"/>
                </a:solidFill>
                <a:cs typeface="Times New Roman" panose="02020603050405020304" pitchFamily="18" charset="0"/>
              </a:rPr>
              <a:t>Μονόλογος</a:t>
            </a:r>
            <a:r>
              <a:rPr lang="el-GR" altLang="el-GR" sz="2800" b="1">
                <a:solidFill>
                  <a:srgbClr val="FF6600"/>
                </a:solidFill>
                <a:cs typeface="Times New Roman" panose="02020603050405020304" pitchFamily="18" charset="0"/>
              </a:rPr>
              <a:t> </a:t>
            </a:r>
            <a:r>
              <a:rPr lang="el-GR" altLang="el-GR" sz="2800" b="1">
                <a:solidFill>
                  <a:schemeClr val="bg1"/>
                </a:solidFill>
                <a:cs typeface="Times New Roman" panose="02020603050405020304" pitchFamily="18" charset="0"/>
              </a:rPr>
              <a:t>(ακόμη κι αν διαπλεγμένος σε συνομιλίες</a:t>
            </a:r>
            <a:r>
              <a:rPr lang="en-US" altLang="el-GR" sz="2800" b="1">
                <a:solidFill>
                  <a:schemeClr val="bg1"/>
                </a:solidFill>
                <a:cs typeface="Times New Roman" panose="02020603050405020304" pitchFamily="18" charset="0"/>
              </a:rPr>
              <a:t>,</a:t>
            </a:r>
            <a:r>
              <a:rPr lang="el-GR" altLang="el-GR" sz="2800" b="1">
                <a:solidFill>
                  <a:schemeClr val="bg1"/>
                </a:solidFill>
                <a:cs typeface="Times New Roman" panose="02020603050405020304" pitchFamily="18" charset="0"/>
              </a:rPr>
              <a:t> </a:t>
            </a:r>
            <a:r>
              <a:rPr lang="en-US" altLang="el-GR" sz="2800" b="1">
                <a:solidFill>
                  <a:schemeClr val="bg1"/>
                </a:solidFill>
                <a:cs typeface="Times New Roman" panose="02020603050405020304" pitchFamily="18" charset="0"/>
              </a:rPr>
              <a:t>	</a:t>
            </a:r>
            <a:r>
              <a:rPr lang="el-GR" altLang="el-GR" sz="2800" b="1">
                <a:solidFill>
                  <a:schemeClr val="bg1"/>
                </a:solidFill>
                <a:cs typeface="Times New Roman" panose="02020603050405020304" pitchFamily="18" charset="0"/>
              </a:rPr>
              <a:t>όπως </a:t>
            </a:r>
            <a:r>
              <a:rPr lang="en-US" altLang="el-GR" sz="2800" b="1">
                <a:solidFill>
                  <a:schemeClr val="bg1"/>
                </a:solidFill>
                <a:cs typeface="Times New Roman" panose="02020603050405020304" pitchFamily="18" charset="0"/>
              </a:rPr>
              <a:t>	</a:t>
            </a:r>
            <a:r>
              <a:rPr lang="el-GR" altLang="el-GR" sz="2800" b="1">
                <a:solidFill>
                  <a:schemeClr val="bg1"/>
                </a:solidFill>
                <a:cs typeface="Times New Roman" panose="02020603050405020304" pitchFamily="18" charset="0"/>
              </a:rPr>
              <a:t>στις καθημερινές προσωπικές ιστορίες). </a:t>
            </a:r>
            <a:endParaRPr lang="el-GR" altLang="el-GR" sz="2800" b="1">
              <a:solidFill>
                <a:schemeClr val="bg1"/>
              </a:solidFill>
            </a:endParaRPr>
          </a:p>
          <a:p>
            <a:pPr eaLnBrk="1" hangingPunct="1">
              <a:spcBef>
                <a:spcPct val="0"/>
              </a:spcBef>
              <a:spcAft>
                <a:spcPts val="600"/>
              </a:spcAft>
            </a:pPr>
            <a:r>
              <a:rPr lang="el-GR" altLang="el-GR" sz="2800" b="1">
                <a:solidFill>
                  <a:schemeClr val="bg1"/>
                </a:solidFill>
              </a:rPr>
              <a:t>Α</a:t>
            </a:r>
            <a:r>
              <a:rPr lang="el-GR" altLang="el-GR" sz="2800" b="1">
                <a:solidFill>
                  <a:schemeClr val="bg1"/>
                </a:solidFill>
                <a:cs typeface="Times New Roman" panose="02020603050405020304" pitchFamily="18" charset="0"/>
              </a:rPr>
              <a:t>ναφορά συνήθως σε κάτι </a:t>
            </a:r>
            <a:r>
              <a:rPr lang="el-GR" altLang="el-GR" sz="2800" b="1" u="sng">
                <a:solidFill>
                  <a:srgbClr val="FFFF66"/>
                </a:solidFill>
                <a:cs typeface="Times New Roman" panose="02020603050405020304" pitchFamily="18" charset="0"/>
              </a:rPr>
              <a:t>μη παρόν</a:t>
            </a:r>
            <a:r>
              <a:rPr lang="el-GR" altLang="el-GR" sz="2800" b="1">
                <a:solidFill>
                  <a:schemeClr val="bg1"/>
                </a:solidFill>
                <a:cs typeface="Times New Roman" panose="02020603050405020304" pitchFamily="18" charset="0"/>
              </a:rPr>
              <a:t>.  </a:t>
            </a:r>
          </a:p>
          <a:p>
            <a:pPr eaLnBrk="1" hangingPunct="1">
              <a:spcBef>
                <a:spcPct val="0"/>
              </a:spcBef>
              <a:spcAft>
                <a:spcPts val="600"/>
              </a:spcAft>
            </a:pPr>
            <a:r>
              <a:rPr lang="el-GR" altLang="el-GR" sz="2800" b="1">
                <a:solidFill>
                  <a:schemeClr val="bg1"/>
                </a:solidFill>
                <a:cs typeface="Times New Roman" panose="02020603050405020304" pitchFamily="18" charset="0"/>
              </a:rPr>
              <a:t>Κύριο χαρακτηριστικό τους: </a:t>
            </a:r>
            <a:r>
              <a:rPr lang="el-GR" altLang="el-GR" sz="2800" b="1">
                <a:solidFill>
                  <a:srgbClr val="FFFF66"/>
                </a:solidFill>
                <a:cs typeface="Times New Roman" panose="02020603050405020304" pitchFamily="18" charset="0"/>
              </a:rPr>
              <a:t>η </a:t>
            </a:r>
            <a:r>
              <a:rPr lang="el-GR" altLang="el-GR" sz="2800" b="1" u="sng">
                <a:solidFill>
                  <a:srgbClr val="FFFF66"/>
                </a:solidFill>
                <a:cs typeface="Times New Roman" panose="02020603050405020304" pitchFamily="18" charset="0"/>
              </a:rPr>
              <a:t>χρονική σύνδεση</a:t>
            </a:r>
            <a:r>
              <a:rPr lang="el-GR" altLang="el-GR" sz="2800" b="1">
                <a:solidFill>
                  <a:srgbClr val="FFFF66"/>
                </a:solidFill>
                <a:cs typeface="Times New Roman" panose="02020603050405020304" pitchFamily="18" charset="0"/>
              </a:rPr>
              <a:t> 	μοναδικών  	γεγονότων </a:t>
            </a:r>
            <a:r>
              <a:rPr lang="el-GR" altLang="el-GR" sz="2000" b="1">
                <a:solidFill>
                  <a:schemeClr val="bg1"/>
                </a:solidFill>
                <a:cs typeface="Times New Roman" panose="02020603050405020304" pitchFamily="18" charset="0"/>
              </a:rPr>
              <a:t>(π.χ. Labov 1972)</a:t>
            </a:r>
            <a:r>
              <a:rPr lang="en-US" altLang="el-GR" sz="2800" b="1">
                <a:solidFill>
                  <a:schemeClr val="bg1"/>
                </a:solidFill>
                <a:cs typeface="Times New Roman" panose="02020603050405020304" pitchFamily="18" charset="0"/>
              </a:rPr>
              <a:t>,</a:t>
            </a:r>
            <a:r>
              <a:rPr lang="el-GR" altLang="el-GR" sz="2800" b="1">
                <a:solidFill>
                  <a:schemeClr val="bg1"/>
                </a:solidFill>
                <a:cs typeface="Times New Roman" panose="02020603050405020304" pitchFamily="18" charset="0"/>
              </a:rPr>
              <a:t> αν και 	δυνατή κι 	άλλου τύπου σύνδεση (π.χ. αιτιολογική, 	αντιθετική  </a:t>
            </a:r>
            <a:r>
              <a:rPr lang="el-GR" altLang="el-GR" sz="2000" b="1">
                <a:solidFill>
                  <a:schemeClr val="bg1"/>
                </a:solidFill>
                <a:cs typeface="Times New Roman" panose="02020603050405020304" pitchFamily="18" charset="0"/>
              </a:rPr>
              <a:t>βλ. </a:t>
            </a:r>
            <a:r>
              <a:rPr lang="el-GR" altLang="el-GR" sz="2800">
                <a:solidFill>
                  <a:schemeClr val="bg1"/>
                </a:solidFill>
                <a:cs typeface="Times New Roman" panose="02020603050405020304" pitchFamily="18" charset="0"/>
              </a:rPr>
              <a:t>	</a:t>
            </a:r>
            <a:r>
              <a:rPr lang="el-GR" altLang="el-GR" sz="2000">
                <a:solidFill>
                  <a:schemeClr val="bg1"/>
                </a:solidFill>
                <a:cs typeface="Times New Roman" panose="02020603050405020304" pitchFamily="18" charset="0"/>
              </a:rPr>
              <a:t>Ninio &amp; Snow</a:t>
            </a:r>
            <a:r>
              <a:rPr lang="en-US" altLang="el-GR" sz="2000">
                <a:solidFill>
                  <a:schemeClr val="bg1"/>
                </a:solidFill>
                <a:cs typeface="Times New Roman" panose="02020603050405020304" pitchFamily="18" charset="0"/>
              </a:rPr>
              <a:t> 1</a:t>
            </a:r>
            <a:r>
              <a:rPr lang="el-GR" altLang="el-GR" sz="2000">
                <a:solidFill>
                  <a:schemeClr val="bg1"/>
                </a:solidFill>
                <a:cs typeface="Times New Roman" panose="02020603050405020304" pitchFamily="18" charset="0"/>
              </a:rPr>
              <a:t>996)</a:t>
            </a:r>
            <a:endParaRPr lang="el-GR" altLang="el-GR" sz="2000">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685800" y="260350"/>
            <a:ext cx="7772400" cy="1143000"/>
          </a:xfrm>
        </p:spPr>
        <p:txBody>
          <a:bodyPr/>
          <a:lstStyle/>
          <a:p>
            <a:r>
              <a:rPr lang="el-GR" altLang="el-GR" smtClean="0">
                <a:solidFill>
                  <a:srgbClr val="FFC000"/>
                </a:solidFill>
              </a:rPr>
              <a:t>Σημείωμα Αναφοράς</a:t>
            </a:r>
          </a:p>
        </p:txBody>
      </p:sp>
      <p:sp>
        <p:nvSpPr>
          <p:cNvPr id="58371" name="Content Placeholder 2"/>
          <p:cNvSpPr>
            <a:spLocks noGrp="1"/>
          </p:cNvSpPr>
          <p:nvPr>
            <p:ph idx="1"/>
          </p:nvPr>
        </p:nvSpPr>
        <p:spPr>
          <a:xfrm>
            <a:off x="685800" y="1631950"/>
            <a:ext cx="7772400" cy="4114800"/>
          </a:xfrm>
        </p:spPr>
        <p:txBody>
          <a:bodyPr/>
          <a:lstStyle/>
          <a:p>
            <a:pPr marL="0" indent="0">
              <a:buFontTx/>
              <a:buNone/>
            </a:pPr>
            <a:r>
              <a:rPr lang="el-GR" altLang="el-GR" sz="2000" smtClean="0">
                <a:solidFill>
                  <a:schemeClr val="bg1"/>
                </a:solidFill>
              </a:rPr>
              <a:t>Copyright Εθνικόν και Καποδιστριακόν Πανεπιστήμιον Αθηνών</a:t>
            </a:r>
            <a:r>
              <a:rPr lang="en-US" altLang="el-GR" sz="2000" smtClean="0">
                <a:solidFill>
                  <a:schemeClr val="bg1"/>
                </a:solidFill>
              </a:rPr>
              <a:t>, </a:t>
            </a:r>
            <a:r>
              <a:rPr lang="el-GR" altLang="el-GR" sz="2000" smtClean="0">
                <a:solidFill>
                  <a:schemeClr val="bg1"/>
                </a:solidFill>
              </a:rPr>
              <a:t>Δήμητρα Κατή 2015. Δήμητρα Κατή. «Ανάπτυξη του Λόγου. Ενότητα </a:t>
            </a:r>
            <a:r>
              <a:rPr lang="en-US" altLang="el-GR" sz="2000" smtClean="0">
                <a:solidFill>
                  <a:schemeClr val="bg1"/>
                </a:solidFill>
              </a:rPr>
              <a:t>2</a:t>
            </a:r>
            <a:r>
              <a:rPr lang="el-GR" altLang="el-GR" sz="2000" smtClean="0">
                <a:solidFill>
                  <a:schemeClr val="bg1"/>
                </a:solidFill>
              </a:rPr>
              <a:t>:</a:t>
            </a:r>
            <a:r>
              <a:rPr lang="en-US" altLang="el-GR" sz="2000" smtClean="0">
                <a:solidFill>
                  <a:schemeClr val="bg1"/>
                </a:solidFill>
              </a:rPr>
              <a:t> </a:t>
            </a:r>
            <a:r>
              <a:rPr lang="el-GR" altLang="el-GR" sz="2000" smtClean="0">
                <a:solidFill>
                  <a:schemeClr val="bg1"/>
                </a:solidFill>
              </a:rPr>
              <a:t>Ανάπτυξη επικοινωνιακών ικανοτήτων. Αφηγήματα» Έκδοση: 1.0. Αθήνα 2015. Διαθέσιμο από τη δικτυακή διεύθυνση: </a:t>
            </a:r>
            <a:r>
              <a:rPr lang="en-GB" altLang="el-GR" sz="2000" smtClean="0">
                <a:solidFill>
                  <a:schemeClr val="bg1"/>
                </a:solidFill>
                <a:hlinkClick r:id="rId3"/>
              </a:rPr>
              <a:t>http://opencourses.uoa.gr/courses/ECD4/</a:t>
            </a:r>
            <a:r>
              <a:rPr lang="el-GR" altLang="el-GR" sz="2000" smtClean="0">
                <a:solidFill>
                  <a:schemeClr val="bg1"/>
                </a:solidFill>
              </a:rPr>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457200" y="-161925"/>
            <a:ext cx="8229600" cy="1143000"/>
          </a:xfrm>
        </p:spPr>
        <p:txBody>
          <a:bodyPr/>
          <a:lstStyle/>
          <a:p>
            <a:r>
              <a:rPr lang="el-GR" altLang="el-GR" smtClean="0">
                <a:solidFill>
                  <a:srgbClr val="FFC000"/>
                </a:solidFill>
              </a:rPr>
              <a:t>Σημείωμα Αδειοδότησης</a:t>
            </a:r>
          </a:p>
        </p:txBody>
      </p:sp>
      <p:sp>
        <p:nvSpPr>
          <p:cNvPr id="60419" name="Content Placeholder 2"/>
          <p:cNvSpPr>
            <a:spLocks noGrp="1"/>
          </p:cNvSpPr>
          <p:nvPr>
            <p:ph idx="1"/>
          </p:nvPr>
        </p:nvSpPr>
        <p:spPr>
          <a:xfrm>
            <a:off x="107950" y="836712"/>
            <a:ext cx="8928100" cy="1439862"/>
          </a:xfrm>
        </p:spPr>
        <p:txBody>
          <a:bodyPr/>
          <a:lstStyle/>
          <a:p>
            <a:pPr marL="0" indent="0">
              <a:buFontTx/>
              <a:buNone/>
            </a:pPr>
            <a:r>
              <a:rPr lang="el-GR" altLang="el-GR" sz="2000" dirty="0" smtClean="0">
                <a:solidFill>
                  <a:schemeClr val="bg1"/>
                </a:solidFill>
              </a:rPr>
              <a:t>Το παρόν υλικό διατίθεται με τους όρους της άδειας χρήσης </a:t>
            </a:r>
            <a:r>
              <a:rPr lang="el-GR" altLang="el-GR" sz="2000" dirty="0" err="1" smtClean="0">
                <a:solidFill>
                  <a:schemeClr val="bg1"/>
                </a:solidFill>
              </a:rPr>
              <a:t>Creative</a:t>
            </a:r>
            <a:r>
              <a:rPr lang="el-GR" altLang="el-GR" sz="2000" dirty="0" smtClean="0">
                <a:solidFill>
                  <a:schemeClr val="bg1"/>
                </a:solidFill>
              </a:rPr>
              <a:t> </a:t>
            </a:r>
            <a:r>
              <a:rPr lang="el-GR" altLang="el-GR" sz="2000" dirty="0" err="1" smtClean="0">
                <a:solidFill>
                  <a:schemeClr val="bg1"/>
                </a:solidFill>
              </a:rPr>
              <a:t>Commons</a:t>
            </a:r>
            <a:r>
              <a:rPr lang="el-GR" altLang="el-GR" sz="2000" dirty="0" smtClean="0">
                <a:solidFill>
                  <a:schemeClr val="bg1"/>
                </a:solidFill>
              </a:rPr>
              <a:t>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altLang="el-GR" sz="2000" dirty="0" err="1" smtClean="0">
                <a:solidFill>
                  <a:schemeClr val="bg1"/>
                </a:solidFill>
              </a:rPr>
              <a:t>κ.λ.π</a:t>
            </a:r>
            <a:r>
              <a:rPr lang="el-GR" altLang="el-GR" sz="2000" dirty="0" smtClean="0">
                <a:solidFill>
                  <a:schemeClr val="bg1"/>
                </a:solidFill>
              </a:rPr>
              <a:t>.,  τα οποία εμπεριέχονται σε αυτό και τα οποία αναφέρονται μαζί με τους όρους χρήσης τους στο «Σημείωμα Χρήσης Έργων Τρίτων».                     </a:t>
            </a:r>
          </a:p>
          <a:p>
            <a:pPr marL="0" indent="0">
              <a:buFontTx/>
              <a:buNone/>
            </a:pPr>
            <a:endParaRPr lang="el-GR" altLang="el-GR" sz="2000" dirty="0" smtClean="0">
              <a:solidFill>
                <a:schemeClr val="bg1"/>
              </a:solidFill>
            </a:endParaRPr>
          </a:p>
        </p:txBody>
      </p:sp>
      <p:pic>
        <p:nvPicPr>
          <p:cNvPr id="60420"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8088" y="2492474"/>
            <a:ext cx="16478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3213199"/>
            <a:ext cx="9036050" cy="3455988"/>
          </a:xfrm>
          <a:prstGeom prst="rect">
            <a:avLst/>
          </a:prstGeom>
        </p:spPr>
        <p:txBody>
          <a:bodyPr anchor="ctr"/>
          <a:lstStyle/>
          <a:p>
            <a:pPr eaLnBrk="1" hangingPunct="1">
              <a:lnSpc>
                <a:spcPct val="90000"/>
              </a:lnSpc>
              <a:buClr>
                <a:srgbClr val="000000"/>
              </a:buClr>
              <a:buSzPct val="100000"/>
              <a:buFont typeface="Georgia" panose="02040502050405020303" pitchFamily="18" charset="0"/>
              <a:buNone/>
              <a:defRPr/>
            </a:pPr>
            <a:r>
              <a:rPr lang="el-GR" sz="2000" dirty="0">
                <a:solidFill>
                  <a:schemeClr val="bg1"/>
                </a:solidFill>
              </a:rPr>
              <a:t>[1] http://creativecommons.org/licenses/by-nc-sa/4.0/ </a:t>
            </a:r>
            <a:endParaRPr lang="en-US" sz="2000" dirty="0">
              <a:solidFill>
                <a:schemeClr val="bg1"/>
              </a:solidFill>
            </a:endParaRPr>
          </a:p>
          <a:p>
            <a:pPr eaLnBrk="1" hangingPunct="1">
              <a:lnSpc>
                <a:spcPct val="90000"/>
              </a:lnSpc>
              <a:buClr>
                <a:srgbClr val="000000"/>
              </a:buClr>
              <a:buSzPct val="100000"/>
              <a:buFont typeface="Georgia" panose="02040502050405020303" pitchFamily="18" charset="0"/>
              <a:buNone/>
              <a:defRPr/>
            </a:pPr>
            <a:endParaRPr lang="el-GR" sz="2000" dirty="0">
              <a:solidFill>
                <a:schemeClr val="bg1"/>
              </a:solidFill>
            </a:endParaRPr>
          </a:p>
          <a:p>
            <a:pPr eaLnBrk="1" hangingPunct="1">
              <a:lnSpc>
                <a:spcPct val="90000"/>
              </a:lnSpc>
              <a:buClr>
                <a:srgbClr val="000000"/>
              </a:buClr>
              <a:buSzPct val="100000"/>
              <a:buFont typeface="Georgia" panose="02040502050405020303" pitchFamily="18" charset="0"/>
              <a:buNone/>
              <a:defRPr/>
            </a:pPr>
            <a:r>
              <a:rPr lang="el-GR" sz="2000" dirty="0">
                <a:solidFill>
                  <a:schemeClr val="bg1"/>
                </a:solidFill>
              </a:rPr>
              <a:t>Ως </a:t>
            </a:r>
            <a:r>
              <a:rPr lang="el-GR" sz="2000" b="1" dirty="0">
                <a:solidFill>
                  <a:schemeClr val="bg1"/>
                </a:solidFill>
              </a:rPr>
              <a:t>Μη Εμπορική</a:t>
            </a:r>
            <a:r>
              <a:rPr lang="el-GR" sz="2000" dirty="0">
                <a:solidFill>
                  <a:schemeClr val="bg1"/>
                </a:solidFill>
              </a:rPr>
              <a:t> ορίζεται η χρήση:</a:t>
            </a:r>
          </a:p>
          <a:p>
            <a:pPr marL="742950" lvl="1" indent="-285750">
              <a:lnSpc>
                <a:spcPct val="90000"/>
              </a:lnSpc>
              <a:spcBef>
                <a:spcPct val="20000"/>
              </a:spcBef>
              <a:buClr>
                <a:schemeClr val="bg1"/>
              </a:buClr>
              <a:buSzPct val="100000"/>
              <a:buFont typeface="Wingdings" panose="05000000000000000000" pitchFamily="2" charset="2"/>
              <a:buChar char="§"/>
              <a:defRPr/>
            </a:pPr>
            <a:r>
              <a:rPr lang="el-GR" sz="2000" dirty="0">
                <a:solidFill>
                  <a:schemeClr val="bg1"/>
                </a:solidFill>
                <a:latin typeface="+mn-lt"/>
              </a:rPr>
              <a:t>που δεν περιλαμβάνει άμεσο ή έμμεσο οικονομικό όφελος από την χρήση του έργου, για το διανομέα του έργου και </a:t>
            </a:r>
            <a:r>
              <a:rPr lang="el-GR" sz="2000" dirty="0" err="1">
                <a:solidFill>
                  <a:schemeClr val="bg1"/>
                </a:solidFill>
                <a:latin typeface="+mn-lt"/>
              </a:rPr>
              <a:t>αδειοδόχο</a:t>
            </a:r>
            <a:endParaRPr lang="el-GR" sz="2000" dirty="0">
              <a:solidFill>
                <a:schemeClr val="bg1"/>
              </a:solidFill>
              <a:latin typeface="+mn-lt"/>
            </a:endParaRPr>
          </a:p>
          <a:p>
            <a:pPr marL="742950" lvl="1" indent="-285750">
              <a:lnSpc>
                <a:spcPct val="90000"/>
              </a:lnSpc>
              <a:spcBef>
                <a:spcPct val="20000"/>
              </a:spcBef>
              <a:buClr>
                <a:schemeClr val="bg1"/>
              </a:buClr>
              <a:buSzPct val="100000"/>
              <a:buFont typeface="Wingdings" panose="05000000000000000000" pitchFamily="2" charset="2"/>
              <a:buChar char="§"/>
              <a:defRPr/>
            </a:pPr>
            <a:r>
              <a:rPr lang="el-GR" sz="2000" dirty="0">
                <a:solidFill>
                  <a:schemeClr val="bg1"/>
                </a:solidFill>
                <a:latin typeface="+mn-lt"/>
              </a:rPr>
              <a:t>που</a:t>
            </a:r>
            <a:r>
              <a:rPr lang="en-GB" sz="2000" dirty="0">
                <a:solidFill>
                  <a:schemeClr val="bg1"/>
                </a:solidFill>
                <a:latin typeface="+mn-lt"/>
              </a:rPr>
              <a:t> </a:t>
            </a:r>
            <a:r>
              <a:rPr lang="el-GR" sz="2000" dirty="0">
                <a:solidFill>
                  <a:schemeClr val="bg1"/>
                </a:solidFill>
                <a:latin typeface="+mn-lt"/>
              </a:rPr>
              <a:t>δεν περιλαμβάνει οικονομική συναλλαγή ως προϋπόθεση για τη χρήση ή πρόσβαση στο έργο</a:t>
            </a:r>
          </a:p>
          <a:p>
            <a:pPr marL="742950" lvl="1" indent="-285750">
              <a:lnSpc>
                <a:spcPct val="90000"/>
              </a:lnSpc>
              <a:spcBef>
                <a:spcPct val="20000"/>
              </a:spcBef>
              <a:buClr>
                <a:schemeClr val="bg1"/>
              </a:buClr>
              <a:buSzPct val="100000"/>
              <a:buFont typeface="Wingdings" panose="05000000000000000000" pitchFamily="2" charset="2"/>
              <a:buChar char="§"/>
              <a:defRPr/>
            </a:pPr>
            <a:r>
              <a:rPr lang="el-GR" sz="2000" dirty="0">
                <a:solidFill>
                  <a:schemeClr val="bg1"/>
                </a:solidFill>
                <a:latin typeface="+mn-lt"/>
              </a:rPr>
              <a:t>που</a:t>
            </a:r>
            <a:r>
              <a:rPr lang="en-GB" sz="2000" dirty="0">
                <a:solidFill>
                  <a:schemeClr val="bg1"/>
                </a:solidFill>
                <a:latin typeface="+mn-lt"/>
              </a:rPr>
              <a:t> </a:t>
            </a:r>
            <a:r>
              <a:rPr lang="el-GR" sz="2000" dirty="0">
                <a:solidFill>
                  <a:schemeClr val="bg1"/>
                </a:solidFill>
                <a:latin typeface="+mn-lt"/>
              </a:rPr>
              <a:t>δεν προσπορίζει στο διανομέα του έργου και</a:t>
            </a:r>
            <a:r>
              <a:rPr lang="en-GB" sz="2000" dirty="0">
                <a:solidFill>
                  <a:schemeClr val="bg1"/>
                </a:solidFill>
                <a:latin typeface="+mn-lt"/>
              </a:rPr>
              <a:t> </a:t>
            </a:r>
            <a:r>
              <a:rPr lang="el-GR" sz="2000" dirty="0" err="1">
                <a:solidFill>
                  <a:schemeClr val="bg1"/>
                </a:solidFill>
                <a:latin typeface="+mn-lt"/>
              </a:rPr>
              <a:t>αδειοδόχο</a:t>
            </a:r>
            <a:r>
              <a:rPr lang="en-GB" sz="2000" dirty="0">
                <a:solidFill>
                  <a:schemeClr val="bg1"/>
                </a:solidFill>
                <a:latin typeface="+mn-lt"/>
              </a:rPr>
              <a:t> </a:t>
            </a:r>
            <a:r>
              <a:rPr lang="el-GR" sz="2000" dirty="0">
                <a:solidFill>
                  <a:schemeClr val="bg1"/>
                </a:solidFill>
                <a:latin typeface="+mn-lt"/>
              </a:rPr>
              <a:t>έμμεσο οικονομικό όφελος (π.χ. διαφημίσεις) από την προβολή του έργου σε διαδικτυακό τόπο</a:t>
            </a:r>
            <a:endParaRPr lang="en-US" sz="2000" dirty="0">
              <a:solidFill>
                <a:schemeClr val="bg1"/>
              </a:solidFill>
              <a:latin typeface="+mn-lt"/>
            </a:endParaRPr>
          </a:p>
          <a:p>
            <a:pPr marL="342900" indent="-342900" eaLnBrk="1" hangingPunct="1">
              <a:lnSpc>
                <a:spcPct val="90000"/>
              </a:lnSpc>
              <a:buClr>
                <a:srgbClr val="000000"/>
              </a:buClr>
              <a:buSzPct val="100000"/>
              <a:buFont typeface="Arial" panose="020B0604020202020204" pitchFamily="34" charset="0"/>
              <a:buChar char="•"/>
              <a:defRPr/>
            </a:pPr>
            <a:endParaRPr lang="el-GR" sz="1600" dirty="0">
              <a:solidFill>
                <a:schemeClr val="bg1"/>
              </a:solidFill>
            </a:endParaRPr>
          </a:p>
          <a:p>
            <a:pPr eaLnBrk="1" hangingPunct="1">
              <a:lnSpc>
                <a:spcPct val="90000"/>
              </a:lnSpc>
              <a:buClr>
                <a:srgbClr val="000000"/>
              </a:buClr>
              <a:buSzPct val="100000"/>
              <a:buFont typeface="Georgia" panose="02040502050405020303" pitchFamily="18" charset="0"/>
              <a:buNone/>
              <a:defRPr/>
            </a:pPr>
            <a:r>
              <a:rPr lang="el-GR" sz="2000" dirty="0">
                <a:solidFill>
                  <a:schemeClr val="bg1"/>
                </a:solidFill>
              </a:rPr>
              <a:t>Ο δικαιούχος μπορεί να παρέχει στον </a:t>
            </a:r>
            <a:r>
              <a:rPr lang="el-GR" sz="2000" dirty="0" err="1">
                <a:solidFill>
                  <a:schemeClr val="bg1"/>
                </a:solidFill>
              </a:rPr>
              <a:t>αδειοδόχο</a:t>
            </a:r>
            <a:r>
              <a:rPr lang="el-GR" sz="2000" dirty="0">
                <a:solidFill>
                  <a:schemeClr val="bg1"/>
                </a:solidFill>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85800" y="260350"/>
            <a:ext cx="7772400" cy="1143000"/>
          </a:xfrm>
        </p:spPr>
        <p:txBody>
          <a:bodyPr/>
          <a:lstStyle/>
          <a:p>
            <a:r>
              <a:rPr lang="el-GR" altLang="el-GR" dirty="0" smtClean="0">
                <a:solidFill>
                  <a:srgbClr val="FFC000"/>
                </a:solidFill>
              </a:rPr>
              <a:t>Διατήρηση Σημειωμάτων</a:t>
            </a:r>
          </a:p>
        </p:txBody>
      </p:sp>
      <p:sp>
        <p:nvSpPr>
          <p:cNvPr id="3" name="Content Placeholder 2"/>
          <p:cNvSpPr>
            <a:spLocks noGrp="1"/>
          </p:cNvSpPr>
          <p:nvPr>
            <p:ph idx="1"/>
          </p:nvPr>
        </p:nvSpPr>
        <p:spPr>
          <a:xfrm>
            <a:off x="685800" y="1631950"/>
            <a:ext cx="7772400" cy="4114800"/>
          </a:xfrm>
        </p:spPr>
        <p:txBody>
          <a:bodyPr>
            <a:normAutofit/>
          </a:bodyPr>
          <a:lstStyle/>
          <a:p>
            <a:pPr marL="0" indent="0">
              <a:buFontTx/>
              <a:buNone/>
              <a:defRPr/>
            </a:pPr>
            <a:r>
              <a:rPr lang="el-GR" sz="2400" dirty="0" smtClean="0">
                <a:solidFill>
                  <a:schemeClr val="bg1"/>
                </a:solidFill>
              </a:rPr>
              <a:t>Οποιαδήποτε </a:t>
            </a:r>
            <a:r>
              <a:rPr lang="el-GR" sz="2400" dirty="0">
                <a:solidFill>
                  <a:schemeClr val="bg1"/>
                </a:solidFill>
              </a:rPr>
              <a:t>αναπαραγωγή ή διασκευή του υλικού θα πρέπει να συμπεριλαμβάνει:</a:t>
            </a:r>
          </a:p>
          <a:p>
            <a:pPr lvl="1">
              <a:buFont typeface="Wingdings" panose="05000000000000000000" pitchFamily="2" charset="2"/>
              <a:buChar char="§"/>
              <a:defRPr/>
            </a:pPr>
            <a:r>
              <a:rPr lang="el-GR" sz="2000" dirty="0" err="1">
                <a:solidFill>
                  <a:schemeClr val="bg1"/>
                </a:solidFill>
              </a:rPr>
              <a:t>τ</a:t>
            </a:r>
            <a:r>
              <a:rPr lang="en-US" sz="2000" dirty="0" smtClean="0">
                <a:solidFill>
                  <a:schemeClr val="bg1"/>
                </a:solidFill>
              </a:rPr>
              <a:t>ο </a:t>
            </a:r>
            <a:r>
              <a:rPr lang="en-US" sz="2000" dirty="0" err="1">
                <a:solidFill>
                  <a:schemeClr val="bg1"/>
                </a:solidFill>
              </a:rPr>
              <a:t>Σημείωμ</a:t>
            </a:r>
            <a:r>
              <a:rPr lang="en-US" sz="2000" dirty="0">
                <a:solidFill>
                  <a:schemeClr val="bg1"/>
                </a:solidFill>
              </a:rPr>
              <a:t>α Αναφοράς</a:t>
            </a:r>
            <a:endParaRPr lang="el-GR" sz="2000" dirty="0">
              <a:solidFill>
                <a:schemeClr val="bg1"/>
              </a:solidFill>
            </a:endParaRPr>
          </a:p>
          <a:p>
            <a:pPr lvl="1">
              <a:buFont typeface="Wingdings" panose="05000000000000000000" pitchFamily="2" charset="2"/>
              <a:buChar char="§"/>
              <a:defRPr/>
            </a:pPr>
            <a:r>
              <a:rPr lang="el-GR" sz="2000" dirty="0" err="1">
                <a:solidFill>
                  <a:schemeClr val="bg1"/>
                </a:solidFill>
              </a:rPr>
              <a:t>τ</a:t>
            </a:r>
            <a:r>
              <a:rPr lang="en-US" sz="2000" dirty="0" smtClean="0">
                <a:solidFill>
                  <a:schemeClr val="bg1"/>
                </a:solidFill>
              </a:rPr>
              <a:t>ο </a:t>
            </a:r>
            <a:r>
              <a:rPr lang="en-US" sz="2000" dirty="0" err="1">
                <a:solidFill>
                  <a:schemeClr val="bg1"/>
                </a:solidFill>
              </a:rPr>
              <a:t>Σημείωμ</a:t>
            </a:r>
            <a:r>
              <a:rPr lang="en-US" sz="2000" dirty="0">
                <a:solidFill>
                  <a:schemeClr val="bg1"/>
                </a:solidFill>
              </a:rPr>
              <a:t>α Αδειοδότησης</a:t>
            </a:r>
            <a:endParaRPr lang="el-GR" sz="2000" dirty="0">
              <a:solidFill>
                <a:schemeClr val="bg1"/>
              </a:solidFill>
            </a:endParaRPr>
          </a:p>
          <a:p>
            <a:pPr lvl="1">
              <a:buFont typeface="Wingdings" panose="05000000000000000000" pitchFamily="2" charset="2"/>
              <a:buChar char="§"/>
              <a:defRPr/>
            </a:pPr>
            <a:r>
              <a:rPr lang="el-GR" sz="2000" dirty="0" err="1">
                <a:solidFill>
                  <a:schemeClr val="bg1"/>
                </a:solidFill>
              </a:rPr>
              <a:t>τ</a:t>
            </a:r>
            <a:r>
              <a:rPr lang="en-US" sz="2000" dirty="0" smtClean="0">
                <a:solidFill>
                  <a:schemeClr val="bg1"/>
                </a:solidFill>
              </a:rPr>
              <a:t>η </a:t>
            </a:r>
            <a:r>
              <a:rPr lang="en-US" sz="2000" dirty="0" err="1">
                <a:solidFill>
                  <a:schemeClr val="bg1"/>
                </a:solidFill>
              </a:rPr>
              <a:t>δήλωση</a:t>
            </a:r>
            <a:r>
              <a:rPr lang="en-US" sz="2000" dirty="0">
                <a:solidFill>
                  <a:schemeClr val="bg1"/>
                </a:solidFill>
              </a:rPr>
              <a:t> </a:t>
            </a:r>
            <a:r>
              <a:rPr lang="el-GR" sz="2000" dirty="0" err="1">
                <a:solidFill>
                  <a:schemeClr val="bg1"/>
                </a:solidFill>
              </a:rPr>
              <a:t>Δ</a:t>
            </a:r>
            <a:r>
              <a:rPr lang="en-US" sz="2000" dirty="0" smtClean="0">
                <a:solidFill>
                  <a:schemeClr val="bg1"/>
                </a:solidFill>
              </a:rPr>
              <a:t>ια</a:t>
            </a:r>
            <a:r>
              <a:rPr lang="en-US" sz="2000" dirty="0" err="1" smtClean="0">
                <a:solidFill>
                  <a:schemeClr val="bg1"/>
                </a:solidFill>
              </a:rPr>
              <a:t>τήρησης</a:t>
            </a:r>
            <a:r>
              <a:rPr lang="en-US" sz="2000" dirty="0" smtClean="0">
                <a:solidFill>
                  <a:schemeClr val="bg1"/>
                </a:solidFill>
              </a:rPr>
              <a:t> </a:t>
            </a:r>
            <a:r>
              <a:rPr lang="en-US" sz="2000" dirty="0">
                <a:solidFill>
                  <a:schemeClr val="bg1"/>
                </a:solidFill>
              </a:rPr>
              <a:t>Σημειωμάτων</a:t>
            </a:r>
            <a:endParaRPr lang="el-GR" sz="2000" dirty="0">
              <a:solidFill>
                <a:schemeClr val="bg1"/>
              </a:solidFill>
            </a:endParaRPr>
          </a:p>
          <a:p>
            <a:pPr lvl="1">
              <a:buFont typeface="Wingdings" panose="05000000000000000000" pitchFamily="2" charset="2"/>
              <a:buChar char="§"/>
              <a:defRPr/>
            </a:pPr>
            <a:r>
              <a:rPr lang="el-GR" sz="2000" dirty="0">
                <a:solidFill>
                  <a:schemeClr val="bg1"/>
                </a:solidFill>
              </a:rPr>
              <a:t>τ</a:t>
            </a:r>
            <a:r>
              <a:rPr lang="el-GR" sz="2000" dirty="0" smtClean="0">
                <a:solidFill>
                  <a:schemeClr val="bg1"/>
                </a:solidFill>
              </a:rPr>
              <a:t>ο Σημείωμα Χρήσης Έργων Τρίτων </a:t>
            </a:r>
            <a:r>
              <a:rPr lang="el-GR" sz="2000" dirty="0">
                <a:solidFill>
                  <a:schemeClr val="bg1"/>
                </a:solidFill>
              </a:rPr>
              <a:t>(εφόσον υπάρχει)</a:t>
            </a:r>
          </a:p>
          <a:p>
            <a:pPr marL="0" indent="0">
              <a:buFontTx/>
              <a:buNone/>
              <a:defRPr/>
            </a:pPr>
            <a:r>
              <a:rPr lang="el-GR" sz="2400" dirty="0">
                <a:solidFill>
                  <a:schemeClr val="bg1"/>
                </a:solidFill>
              </a:rPr>
              <a:t>μαζί με τους συνοδευόμενους </a:t>
            </a:r>
            <a:r>
              <a:rPr lang="el-GR" sz="2400" dirty="0" err="1">
                <a:solidFill>
                  <a:schemeClr val="bg1"/>
                </a:solidFill>
              </a:rPr>
              <a:t>υπερσυνδέσμους</a:t>
            </a:r>
            <a:r>
              <a:rPr lang="el-GR" sz="2400" dirty="0">
                <a:solidFill>
                  <a:schemeClr val="bg1"/>
                </a:solidFill>
              </a:rPr>
              <a:t>.</a:t>
            </a:r>
          </a:p>
          <a:p>
            <a:pPr>
              <a:defRPr/>
            </a:pPr>
            <a:endParaRPr lang="el-GR" sz="20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3BF3CDA-E460-4A74-8718-0579D2C968E2}" type="slidenum">
              <a:rPr lang="es-ES" altLang="el-GR" sz="1400"/>
              <a:pPr>
                <a:spcBef>
                  <a:spcPct val="0"/>
                </a:spcBef>
                <a:buFontTx/>
                <a:buNone/>
              </a:pPr>
              <a:t>4</a:t>
            </a:fld>
            <a:endParaRPr lang="es-ES" altLang="el-GR" sz="1400"/>
          </a:p>
        </p:txBody>
      </p:sp>
      <p:sp>
        <p:nvSpPr>
          <p:cNvPr id="2" name="Rectangle 2"/>
          <p:cNvSpPr>
            <a:spLocks noChangeArrowheads="1"/>
          </p:cNvSpPr>
          <p:nvPr/>
        </p:nvSpPr>
        <p:spPr bwMode="auto">
          <a:xfrm>
            <a:off x="0" y="0"/>
            <a:ext cx="9144000" cy="6191250"/>
          </a:xfrm>
          <a:prstGeom prst="rect">
            <a:avLst/>
          </a:prstGeom>
          <a:noFill/>
          <a:ln w="9525">
            <a:noFill/>
            <a:miter lim="800000"/>
            <a:headEnd/>
            <a:tailEnd/>
          </a:ln>
          <a:effectLst/>
        </p:spPr>
        <p:txBody>
          <a:bodyPr>
            <a:spAutoFit/>
          </a:bodyPr>
          <a:lstStyle/>
          <a:p>
            <a:pPr marL="457200" indent="-457200" algn="ctr" eaLnBrk="1" hangingPunct="1">
              <a:defRPr/>
            </a:pPr>
            <a:r>
              <a:rPr lang="el-GR" sz="2800" b="1" dirty="0">
                <a:solidFill>
                  <a:srgbClr val="FFFF66"/>
                </a:solidFill>
                <a:effectLst>
                  <a:outerShdw blurRad="38100" dist="38100" dir="2700000" algn="tl">
                    <a:srgbClr val="000000"/>
                  </a:outerShdw>
                </a:effectLst>
              </a:rPr>
              <a:t>Διάφορα εί</a:t>
            </a:r>
            <a:r>
              <a:rPr lang="el-GR" sz="2800" b="1" dirty="0">
                <a:solidFill>
                  <a:srgbClr val="FFFF66"/>
                </a:solidFill>
                <a:effectLst>
                  <a:outerShdw blurRad="38100" dist="38100" dir="2700000" algn="tl">
                    <a:srgbClr val="000000"/>
                  </a:outerShdw>
                </a:effectLst>
                <a:cs typeface="Times New Roman" pitchFamily="18" charset="0"/>
              </a:rPr>
              <a:t>δη αφηγημάτων, όπως</a:t>
            </a:r>
            <a:r>
              <a:rPr lang="el-GR" sz="2800" b="1" dirty="0">
                <a:solidFill>
                  <a:schemeClr val="bg1"/>
                </a:solidFill>
                <a:effectLst>
                  <a:outerShdw blurRad="38100" dist="38100" dir="2700000" algn="tl">
                    <a:srgbClr val="000000"/>
                  </a:outerShdw>
                </a:effectLst>
                <a:cs typeface="Times New Roman" pitchFamily="18" charset="0"/>
              </a:rPr>
              <a:t>:</a:t>
            </a:r>
            <a:endParaRPr lang="el-GR" b="1" dirty="0">
              <a:solidFill>
                <a:schemeClr val="bg1"/>
              </a:solidFill>
              <a:effectLst>
                <a:outerShdw blurRad="38100" dist="38100" dir="2700000" algn="tl">
                  <a:srgbClr val="000000"/>
                </a:outerShdw>
              </a:effectLst>
            </a:endParaRPr>
          </a:p>
          <a:p>
            <a:pPr marL="457200" indent="-457200" algn="ctr" eaLnBrk="1" hangingPunct="1">
              <a:defRPr/>
            </a:pPr>
            <a:endParaRPr lang="el-GR" b="1" dirty="0">
              <a:solidFill>
                <a:srgbClr val="FFFF66"/>
              </a:solidFill>
              <a:effectLst>
                <a:outerShdw blurRad="38100" dist="38100" dir="2700000" algn="tl">
                  <a:srgbClr val="000000"/>
                </a:outerShdw>
              </a:effectLst>
            </a:endParaRPr>
          </a:p>
          <a:p>
            <a:pPr marL="457200" indent="-457200" algn="ctr" eaLnBrk="1" hangingPunct="1">
              <a:defRPr/>
            </a:pPr>
            <a:endParaRPr lang="el-GR" sz="1200" b="1" dirty="0">
              <a:solidFill>
                <a:srgbClr val="FF6600"/>
              </a:solidFill>
              <a:effectLst>
                <a:outerShdw blurRad="38100" dist="38100" dir="2700000" algn="tl">
                  <a:srgbClr val="000000"/>
                </a:outerShdw>
              </a:effectLst>
            </a:endParaRPr>
          </a:p>
          <a:p>
            <a:pPr marL="457200" indent="-457200" eaLnBrk="1" hangingPunct="1">
              <a:buFontTx/>
              <a:buAutoNum type="arabicPeriod"/>
              <a:defRPr/>
            </a:pPr>
            <a:r>
              <a:rPr lang="el-GR" sz="2800" b="1" u="sng" dirty="0">
                <a:solidFill>
                  <a:srgbClr val="FFFF66"/>
                </a:solidFill>
                <a:effectLst>
                  <a:outerShdw blurRad="38100" dist="38100" dir="2700000" algn="tl">
                    <a:srgbClr val="000000"/>
                  </a:outerShdw>
                </a:effectLst>
                <a:cs typeface="Times New Roman" pitchFamily="18" charset="0"/>
              </a:rPr>
              <a:t>Συγκεκριμένη εμπειρία στο παρελθόν</a:t>
            </a:r>
            <a:r>
              <a:rPr lang="el-GR" sz="2800" b="1" dirty="0">
                <a:solidFill>
                  <a:srgbClr val="FFFF66"/>
                </a:solidFill>
                <a:effectLst>
                  <a:outerShdw blurRad="38100" dist="38100" dir="2700000" algn="tl">
                    <a:srgbClr val="000000"/>
                  </a:outerShdw>
                </a:effectLst>
                <a:cs typeface="Times New Roman" pitchFamily="18" charset="0"/>
              </a:rPr>
              <a:t> </a:t>
            </a:r>
            <a:r>
              <a:rPr lang="el-GR" sz="2800" b="1" dirty="0">
                <a:solidFill>
                  <a:schemeClr val="bg1"/>
                </a:solidFill>
                <a:effectLst>
                  <a:outerShdw blurRad="38100" dist="38100" dir="2700000" algn="tl">
                    <a:srgbClr val="000000"/>
                  </a:outerShdw>
                </a:effectLst>
                <a:cs typeface="Times New Roman" pitchFamily="18" charset="0"/>
              </a:rPr>
              <a:t>(προσωπικές ιστορίες,  παραμύθια, αφήγηση κινηματογραφικού έργου κ.λπ.).</a:t>
            </a:r>
          </a:p>
          <a:p>
            <a:pPr marL="457200" indent="-457200" eaLnBrk="1" hangingPunct="1">
              <a:buFontTx/>
              <a:buAutoNum type="arabicPeriod"/>
              <a:defRPr/>
            </a:pPr>
            <a:r>
              <a:rPr lang="el-GR" sz="2800" b="1" dirty="0">
                <a:solidFill>
                  <a:srgbClr val="FFFF66"/>
                </a:solidFill>
                <a:effectLst>
                  <a:outerShdw blurRad="38100" dist="38100" dir="2700000" algn="tl">
                    <a:srgbClr val="000000"/>
                  </a:outerShdw>
                </a:effectLst>
              </a:rPr>
              <a:t>Αφηγήσεις στο </a:t>
            </a:r>
            <a:r>
              <a:rPr lang="el-GR" sz="2800" b="1" u="sng" dirty="0">
                <a:solidFill>
                  <a:srgbClr val="FFFF66"/>
                </a:solidFill>
                <a:effectLst>
                  <a:outerShdw blurRad="38100" dist="38100" dir="2700000" algn="tl">
                    <a:srgbClr val="000000"/>
                  </a:outerShdw>
                </a:effectLst>
              </a:rPr>
              <a:t>παρόν</a:t>
            </a:r>
            <a:r>
              <a:rPr lang="el-GR" sz="2800" b="1" dirty="0">
                <a:solidFill>
                  <a:srgbClr val="FFFF66"/>
                </a:solidFill>
                <a:effectLst>
                  <a:outerShdw blurRad="38100" dist="38100" dir="2700000" algn="tl">
                    <a:srgbClr val="000000"/>
                  </a:outerShdw>
                </a:effectLst>
              </a:rPr>
              <a:t>:</a:t>
            </a:r>
            <a:r>
              <a:rPr lang="el-GR" sz="2800" b="1" dirty="0">
                <a:solidFill>
                  <a:schemeClr val="bg1"/>
                </a:solidFill>
                <a:effectLst>
                  <a:outerShdw blurRad="38100" dist="38100" dir="2700000" algn="tl">
                    <a:srgbClr val="000000"/>
                  </a:outerShdw>
                </a:effectLst>
              </a:rPr>
              <a:t> σπάνιο είδος λόγου (π.χ. αναμετάδοση 	ποδοσφαιρικού αγώνα). </a:t>
            </a:r>
          </a:p>
          <a:p>
            <a:pPr marL="457200" indent="-457200" eaLnBrk="1" hangingPunct="1">
              <a:buFontTx/>
              <a:buAutoNum type="arabicPeriod"/>
              <a:defRPr/>
            </a:pPr>
            <a:r>
              <a:rPr lang="el-GR" sz="2800" b="1" u="sng" dirty="0">
                <a:solidFill>
                  <a:srgbClr val="FFFF66"/>
                </a:solidFill>
                <a:effectLst>
                  <a:outerShdw blurRad="38100" dist="38100" dir="2700000" algn="tl">
                    <a:srgbClr val="000000"/>
                  </a:outerShdw>
                </a:effectLst>
              </a:rPr>
              <a:t>Γενικευτικά</a:t>
            </a:r>
            <a:r>
              <a:rPr lang="el-GR" sz="2800" b="1" dirty="0">
                <a:solidFill>
                  <a:srgbClr val="FFFF66"/>
                </a:solidFill>
                <a:effectLst>
                  <a:outerShdw blurRad="38100" dist="38100" dir="2700000" algn="tl">
                    <a:srgbClr val="000000"/>
                  </a:outerShdw>
                </a:effectLst>
              </a:rPr>
              <a:t> αφηγήματα: </a:t>
            </a:r>
            <a:r>
              <a:rPr lang="el-GR" sz="2800" b="1" dirty="0">
                <a:solidFill>
                  <a:schemeClr val="bg1"/>
                </a:solidFill>
                <a:effectLst>
                  <a:outerShdw blurRad="38100" dist="38100" dir="2700000" algn="tl">
                    <a:srgbClr val="000000"/>
                  </a:outerShdw>
                </a:effectLst>
              </a:rPr>
              <a:t>σχετικά με το τι συνήθως συμβαίνει ή 	συνέβαινε (π.χ. έκθεση για το πώς περνάμε τη μέρα μας). </a:t>
            </a:r>
          </a:p>
          <a:p>
            <a:pPr marL="457200" indent="-457200" eaLnBrk="1" hangingPunct="1">
              <a:buFontTx/>
              <a:buAutoNum type="arabicPeriod"/>
              <a:defRPr/>
            </a:pPr>
            <a:r>
              <a:rPr lang="el-GR" sz="2800" b="1" u="sng" dirty="0">
                <a:solidFill>
                  <a:srgbClr val="FFFF66"/>
                </a:solidFill>
                <a:effectLst>
                  <a:outerShdw blurRad="38100" dist="38100" dir="2700000" algn="tl">
                    <a:srgbClr val="000000"/>
                  </a:outerShdw>
                </a:effectLst>
              </a:rPr>
              <a:t>Αναφορές χωρίς αξιολογικό σχόλιο</a:t>
            </a:r>
            <a:r>
              <a:rPr lang="el-GR" sz="2800" b="1" dirty="0">
                <a:solidFill>
                  <a:schemeClr val="bg1"/>
                </a:solidFill>
                <a:effectLst>
                  <a:outerShdw blurRad="38100" dist="38100" dir="2700000" algn="tl">
                    <a:srgbClr val="000000"/>
                  </a:outerShdw>
                </a:effectLst>
              </a:rPr>
              <a:t> (π.χ. έκθεση τροχαίας για ένα  ατύχημα)</a:t>
            </a:r>
          </a:p>
          <a:p>
            <a:pPr marL="457200" indent="-457200" eaLnBrk="1" hangingPunct="1">
              <a:defRPr/>
            </a:pPr>
            <a:r>
              <a:rPr lang="en-US" sz="2800" b="1" dirty="0">
                <a:solidFill>
                  <a:srgbClr val="FFFF66"/>
                </a:solidFill>
                <a:effectLst>
                  <a:outerShdw blurRad="38100" dist="38100" dir="2700000" algn="tl">
                    <a:srgbClr val="000000"/>
                  </a:outerShdw>
                </a:effectLst>
              </a:rPr>
              <a:t>5.</a:t>
            </a:r>
            <a:r>
              <a:rPr lang="el-GR" sz="2800" b="1" dirty="0">
                <a:solidFill>
                  <a:srgbClr val="FFFF66"/>
                </a:solidFill>
                <a:effectLst>
                  <a:outerShdw blurRad="38100" dist="38100" dir="2700000" algn="tl">
                    <a:srgbClr val="000000"/>
                  </a:outerShdw>
                </a:effectLst>
              </a:rPr>
              <a:t>	</a:t>
            </a:r>
            <a:r>
              <a:rPr lang="el-GR" sz="2800" b="1" u="sng" dirty="0">
                <a:solidFill>
                  <a:srgbClr val="FFFF66"/>
                </a:solidFill>
                <a:effectLst>
                  <a:outerShdw blurRad="38100" dist="38100" dir="2700000" algn="tl">
                    <a:srgbClr val="000000"/>
                  </a:outerShdw>
                </a:effectLst>
              </a:rPr>
              <a:t>Σχέδια δράσης για το μέλλον</a:t>
            </a:r>
            <a:r>
              <a:rPr lang="el-GR" sz="2800" b="1" dirty="0">
                <a:solidFill>
                  <a:schemeClr val="bg1"/>
                </a:solidFill>
                <a:effectLst>
                  <a:outerShdw blurRad="38100" dist="38100" dir="2700000" algn="tl">
                    <a:srgbClr val="000000"/>
                  </a:outerShdw>
                </a:effectLst>
              </a:rPr>
              <a:t>: λιγότερο συχνό είδος λόγου. </a:t>
            </a:r>
            <a:endParaRPr lang="el-GR" sz="2800" b="1" dirty="0">
              <a:solidFill>
                <a:schemeClr val="bg1"/>
              </a:solidFill>
              <a:effectLst>
                <a:outerShdw blurRad="38100" dist="38100" dir="2700000" algn="tl">
                  <a:srgbClr val="000000"/>
                </a:outerShdw>
              </a:effectLst>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E1206ADA-CFCC-4274-92BD-DF0DB0AC838A}" type="slidenum">
              <a:rPr lang="es-ES" altLang="el-GR" sz="1400"/>
              <a:pPr>
                <a:spcBef>
                  <a:spcPct val="0"/>
                </a:spcBef>
                <a:buFontTx/>
                <a:buNone/>
              </a:pPr>
              <a:t>5</a:t>
            </a:fld>
            <a:endParaRPr lang="es-ES" altLang="el-GR" sz="1400"/>
          </a:p>
        </p:txBody>
      </p:sp>
      <p:sp>
        <p:nvSpPr>
          <p:cNvPr id="11267" name="Rectangle 2"/>
          <p:cNvSpPr>
            <a:spLocks noGrp="1" noChangeArrowheads="1"/>
          </p:cNvSpPr>
          <p:nvPr>
            <p:ph type="title"/>
          </p:nvPr>
        </p:nvSpPr>
        <p:spPr>
          <a:xfrm>
            <a:off x="684213" y="304800"/>
            <a:ext cx="7773987" cy="387350"/>
          </a:xfrm>
        </p:spPr>
        <p:txBody>
          <a:bodyPr/>
          <a:lstStyle/>
          <a:p>
            <a:pPr eaLnBrk="1" hangingPunct="1"/>
            <a:r>
              <a:rPr lang="el-GR" altLang="el-GR" sz="2800" b="1" smtClean="0">
                <a:solidFill>
                  <a:srgbClr val="FF6600"/>
                </a:solidFill>
                <a:cs typeface="Times New Roman" panose="02020603050405020304" pitchFamily="18" charset="0"/>
              </a:rPr>
              <a:t/>
            </a:r>
            <a:br>
              <a:rPr lang="el-GR" altLang="el-GR" sz="2800" b="1" smtClean="0">
                <a:solidFill>
                  <a:srgbClr val="FF6600"/>
                </a:solidFill>
                <a:cs typeface="Times New Roman" panose="02020603050405020304" pitchFamily="18" charset="0"/>
              </a:rPr>
            </a:br>
            <a:r>
              <a:rPr lang="el-GR" altLang="el-GR" sz="2800" b="1" smtClean="0">
                <a:solidFill>
                  <a:srgbClr val="FFFF66"/>
                </a:solidFill>
                <a:cs typeface="Times New Roman" panose="02020603050405020304" pitchFamily="18" charset="0"/>
              </a:rPr>
              <a:t>Χρήσεις της αφήγησης στην καθημερινή ζωή</a:t>
            </a:r>
            <a:r>
              <a:rPr lang="el-GR" altLang="el-GR" b="1" smtClean="0">
                <a:solidFill>
                  <a:srgbClr val="FFFF66"/>
                </a:solidFill>
                <a:cs typeface="Times New Roman" panose="02020603050405020304" pitchFamily="18" charset="0"/>
              </a:rPr>
              <a:t>   </a:t>
            </a:r>
          </a:p>
        </p:txBody>
      </p:sp>
      <p:sp>
        <p:nvSpPr>
          <p:cNvPr id="26627" name="Rectangle 3"/>
          <p:cNvSpPr>
            <a:spLocks noGrp="1" noChangeArrowheads="1"/>
          </p:cNvSpPr>
          <p:nvPr>
            <p:ph type="body" idx="1"/>
          </p:nvPr>
        </p:nvSpPr>
        <p:spPr>
          <a:xfrm>
            <a:off x="0" y="1125538"/>
            <a:ext cx="9144000" cy="5327650"/>
          </a:xfrm>
        </p:spPr>
        <p:txBody>
          <a:bodyPr/>
          <a:lstStyle/>
          <a:p>
            <a:pPr marL="177800" indent="-177800" algn="ctr" defTabSz="190500" eaLnBrk="1" hangingPunct="1">
              <a:lnSpc>
                <a:spcPct val="80000"/>
              </a:lnSpc>
              <a:buFontTx/>
              <a:buNone/>
              <a:tabLst>
                <a:tab pos="533400" algn="l"/>
              </a:tabLst>
              <a:defRPr/>
            </a:pPr>
            <a:r>
              <a:rPr lang="el-GR" sz="2800" b="1" dirty="0" smtClean="0">
                <a:solidFill>
                  <a:schemeClr val="bg1"/>
                </a:solidFill>
                <a:cs typeface="Times New Roman" pitchFamily="18" charset="0"/>
              </a:rPr>
              <a:t>Θεμελιακός τρόπος </a:t>
            </a:r>
            <a:r>
              <a:rPr lang="el-GR" sz="2800" b="1" u="sng" dirty="0" smtClean="0">
                <a:solidFill>
                  <a:schemeClr val="bg1"/>
                </a:solidFill>
                <a:cs typeface="Times New Roman" pitchFamily="18" charset="0"/>
              </a:rPr>
              <a:t>κατανόησης της εμπειρίας</a:t>
            </a:r>
            <a:r>
              <a:rPr lang="el-GR" sz="2800" b="1" dirty="0" smtClean="0">
                <a:solidFill>
                  <a:schemeClr val="bg1"/>
                </a:solidFill>
                <a:cs typeface="Times New Roman" pitchFamily="18" charset="0"/>
              </a:rPr>
              <a:t> μας.</a:t>
            </a:r>
            <a:r>
              <a:rPr lang="el-GR" sz="2400" b="1" dirty="0" smtClean="0">
                <a:solidFill>
                  <a:schemeClr val="bg1"/>
                </a:solidFill>
                <a:cs typeface="Times New Roman" pitchFamily="18" charset="0"/>
              </a:rPr>
              <a:t>  </a:t>
            </a:r>
          </a:p>
          <a:p>
            <a:pPr marL="177800" indent="-177800" algn="ctr" defTabSz="190500" eaLnBrk="1" hangingPunct="1">
              <a:lnSpc>
                <a:spcPct val="80000"/>
              </a:lnSpc>
              <a:buFontTx/>
              <a:buNone/>
              <a:tabLst>
                <a:tab pos="533400" algn="l"/>
              </a:tabLst>
              <a:defRPr/>
            </a:pPr>
            <a:r>
              <a:rPr lang="el-GR" sz="2000" dirty="0" smtClean="0">
                <a:solidFill>
                  <a:schemeClr val="bg1"/>
                </a:solidFill>
                <a:cs typeface="Times New Roman" pitchFamily="18" charset="0"/>
              </a:rPr>
              <a:t>(π.χ. </a:t>
            </a:r>
            <a:r>
              <a:rPr lang="el-GR" sz="2000" dirty="0" err="1" smtClean="0">
                <a:solidFill>
                  <a:schemeClr val="bg1"/>
                </a:solidFill>
                <a:cs typeface="Times New Roman" pitchFamily="18" charset="0"/>
              </a:rPr>
              <a:t>Bruner</a:t>
            </a:r>
            <a:r>
              <a:rPr lang="el-GR" sz="2000" dirty="0" smtClean="0">
                <a:solidFill>
                  <a:schemeClr val="bg1"/>
                </a:solidFill>
                <a:cs typeface="Times New Roman" pitchFamily="18" charset="0"/>
              </a:rPr>
              <a:t> 1992) </a:t>
            </a:r>
            <a:endParaRPr lang="el-GR" sz="2000" dirty="0" smtClean="0">
              <a:solidFill>
                <a:schemeClr val="bg1"/>
              </a:solidFill>
            </a:endParaRPr>
          </a:p>
          <a:p>
            <a:pPr marL="177800" indent="-177800" algn="ctr" defTabSz="190500" eaLnBrk="1" hangingPunct="1">
              <a:lnSpc>
                <a:spcPct val="30000"/>
              </a:lnSpc>
              <a:buFontTx/>
              <a:buNone/>
              <a:tabLst>
                <a:tab pos="533400" algn="l"/>
              </a:tabLst>
              <a:defRPr/>
            </a:pPr>
            <a:endParaRPr lang="el-GR" sz="2400" dirty="0" smtClean="0">
              <a:solidFill>
                <a:schemeClr val="bg1"/>
              </a:solidFill>
            </a:endParaRPr>
          </a:p>
          <a:p>
            <a:pPr marL="177800" indent="-177800" algn="ctr" defTabSz="190500" eaLnBrk="1" hangingPunct="1">
              <a:lnSpc>
                <a:spcPct val="80000"/>
              </a:lnSpc>
              <a:buFontTx/>
              <a:buNone/>
              <a:tabLst>
                <a:tab pos="533400" algn="l"/>
              </a:tabLst>
              <a:defRPr/>
            </a:pPr>
            <a:r>
              <a:rPr lang="el-GR" sz="2800" b="1" u="sng" dirty="0" smtClean="0">
                <a:solidFill>
                  <a:srgbClr val="FFFF66"/>
                </a:solidFill>
                <a:cs typeface="Times New Roman" pitchFamily="18" charset="0"/>
              </a:rPr>
              <a:t>Αξιολογούμε</a:t>
            </a:r>
            <a:r>
              <a:rPr lang="el-GR" sz="2800" b="1" dirty="0" smtClean="0">
                <a:solidFill>
                  <a:srgbClr val="FFFF66"/>
                </a:solidFill>
                <a:cs typeface="Times New Roman" pitchFamily="18" charset="0"/>
              </a:rPr>
              <a:t> αυτό που </a:t>
            </a:r>
            <a:r>
              <a:rPr lang="el-GR" sz="2800" dirty="0" smtClean="0">
                <a:solidFill>
                  <a:srgbClr val="FFFF66"/>
                </a:solidFill>
                <a:cs typeface="Times New Roman" pitchFamily="18" charset="0"/>
              </a:rPr>
              <a:t>μας συνέβη καθώς διηγούμαστε:  </a:t>
            </a:r>
          </a:p>
          <a:p>
            <a:pPr marL="177800" indent="-177800" algn="ctr" defTabSz="190500" eaLnBrk="1" hangingPunct="1">
              <a:lnSpc>
                <a:spcPct val="80000"/>
              </a:lnSpc>
              <a:buFontTx/>
              <a:buNone/>
              <a:tabLst>
                <a:tab pos="533400" algn="l"/>
              </a:tabLst>
              <a:defRPr/>
            </a:pPr>
            <a:r>
              <a:rPr lang="el-GR" sz="2800" dirty="0" smtClean="0">
                <a:solidFill>
                  <a:srgbClr val="FFFF66"/>
                </a:solidFill>
                <a:cs typeface="Times New Roman" pitchFamily="18" charset="0"/>
              </a:rPr>
              <a:t>ξαναζούμε την εμπειρία μας </a:t>
            </a:r>
            <a:r>
              <a:rPr lang="el-GR" sz="2800" b="1" dirty="0" smtClean="0">
                <a:solidFill>
                  <a:srgbClr val="FFFF66"/>
                </a:solidFill>
                <a:cs typeface="Times New Roman" pitchFamily="18" charset="0"/>
              </a:rPr>
              <a:t>μέσα </a:t>
            </a:r>
            <a:r>
              <a:rPr lang="el-GR" sz="2800" b="1" dirty="0" smtClean="0">
                <a:solidFill>
                  <a:srgbClr val="FFFF66"/>
                </a:solidFill>
                <a:effectLst>
                  <a:outerShdw blurRad="38100" dist="38100" dir="2700000" algn="tl">
                    <a:srgbClr val="000000"/>
                  </a:outerShdw>
                </a:effectLst>
                <a:cs typeface="Times New Roman" pitchFamily="18" charset="0"/>
              </a:rPr>
              <a:t>από μια νέα οπτική</a:t>
            </a:r>
            <a:r>
              <a:rPr lang="el-GR" sz="2800" dirty="0" smtClean="0">
                <a:solidFill>
                  <a:srgbClr val="FFFF66"/>
                </a:solidFill>
                <a:cs typeface="Times New Roman" pitchFamily="18" charset="0"/>
              </a:rPr>
              <a:t>,</a:t>
            </a:r>
            <a:r>
              <a:rPr lang="el-GR" sz="2800" b="1" i="1" dirty="0" smtClean="0">
                <a:solidFill>
                  <a:srgbClr val="FFFF66"/>
                </a:solidFill>
                <a:effectLst>
                  <a:outerShdw blurRad="38100" dist="38100" dir="2700000" algn="tl">
                    <a:srgbClr val="000000"/>
                  </a:outerShdw>
                </a:effectLst>
                <a:cs typeface="Times New Roman" pitchFamily="18" charset="0"/>
              </a:rPr>
              <a:t> </a:t>
            </a:r>
            <a:endParaRPr lang="en-US" sz="2800" b="1" i="1" dirty="0" smtClean="0">
              <a:solidFill>
                <a:srgbClr val="FFFF66"/>
              </a:solidFill>
              <a:effectLst>
                <a:outerShdw blurRad="38100" dist="38100" dir="2700000" algn="tl">
                  <a:srgbClr val="000000"/>
                </a:outerShdw>
              </a:effectLst>
              <a:cs typeface="Times New Roman" pitchFamily="18" charset="0"/>
            </a:endParaRPr>
          </a:p>
          <a:p>
            <a:pPr marL="177800" indent="-177800" algn="ctr" defTabSz="190500" eaLnBrk="1" hangingPunct="1">
              <a:lnSpc>
                <a:spcPct val="80000"/>
              </a:lnSpc>
              <a:buFontTx/>
              <a:buNone/>
              <a:tabLst>
                <a:tab pos="533400" algn="l"/>
              </a:tabLst>
              <a:defRPr/>
            </a:pPr>
            <a:endParaRPr lang="el-GR" sz="2800" u="sng" dirty="0" smtClean="0">
              <a:solidFill>
                <a:srgbClr val="FFFF66"/>
              </a:solidFill>
              <a:cs typeface="Times New Roman" pitchFamily="18" charset="0"/>
            </a:endParaRPr>
          </a:p>
          <a:p>
            <a:pPr marL="177800" indent="-177800" algn="ctr" defTabSz="190500" eaLnBrk="1" hangingPunct="1">
              <a:lnSpc>
                <a:spcPct val="80000"/>
              </a:lnSpc>
              <a:buFontTx/>
              <a:buNone/>
              <a:tabLst>
                <a:tab pos="533400" algn="l"/>
              </a:tabLst>
              <a:defRPr/>
            </a:pPr>
            <a:r>
              <a:rPr lang="el-GR" sz="2800" b="1" u="sng" dirty="0" smtClean="0">
                <a:solidFill>
                  <a:srgbClr val="FFFF66"/>
                </a:solidFill>
                <a:cs typeface="Times New Roman" pitchFamily="18" charset="0"/>
              </a:rPr>
              <a:t>γιατί</a:t>
            </a:r>
            <a:r>
              <a:rPr lang="el-GR" sz="2800" b="1" dirty="0" smtClean="0">
                <a:solidFill>
                  <a:srgbClr val="FFFF66"/>
                </a:solidFill>
                <a:cs typeface="Times New Roman" pitchFamily="18" charset="0"/>
              </a:rPr>
              <a:t> </a:t>
            </a:r>
          </a:p>
          <a:p>
            <a:pPr marL="358775" lvl="1" indent="-358775" defTabSz="190500" eaLnBrk="1" hangingPunct="1">
              <a:lnSpc>
                <a:spcPct val="80000"/>
              </a:lnSpc>
              <a:buFont typeface="Arial" charset="0"/>
              <a:buChar char="•"/>
              <a:tabLst>
                <a:tab pos="533400" algn="l"/>
              </a:tabLst>
              <a:defRPr/>
            </a:pPr>
            <a:r>
              <a:rPr lang="el-GR" b="1" dirty="0" smtClean="0">
                <a:solidFill>
                  <a:srgbClr val="FFFF66"/>
                </a:solidFill>
                <a:cs typeface="Times New Roman" pitchFamily="18" charset="0"/>
              </a:rPr>
              <a:t>Επιλέγουμε πάντα </a:t>
            </a:r>
            <a:r>
              <a:rPr lang="el-GR" b="1" u="sng" dirty="0" smtClean="0">
                <a:solidFill>
                  <a:srgbClr val="FFFF66"/>
                </a:solidFill>
                <a:cs typeface="Times New Roman" pitchFamily="18" charset="0"/>
              </a:rPr>
              <a:t>σε τι ακριβώς</a:t>
            </a:r>
            <a:r>
              <a:rPr lang="el-GR" b="1" dirty="0" smtClean="0">
                <a:solidFill>
                  <a:srgbClr val="FFFF66"/>
                </a:solidFill>
                <a:cs typeface="Times New Roman" pitchFamily="18" charset="0"/>
              </a:rPr>
              <a:t> (από τα πολλά) θα αναφερθούμε </a:t>
            </a:r>
          </a:p>
          <a:p>
            <a:pPr marL="358775" lvl="1" indent="-358775" defTabSz="190500" eaLnBrk="1" hangingPunct="1">
              <a:lnSpc>
                <a:spcPct val="80000"/>
              </a:lnSpc>
              <a:buFont typeface="Arial" charset="0"/>
              <a:buChar char="•"/>
              <a:tabLst>
                <a:tab pos="533400" algn="l"/>
              </a:tabLst>
              <a:defRPr/>
            </a:pPr>
            <a:r>
              <a:rPr lang="el-GR" b="1" u="sng" dirty="0" smtClean="0">
                <a:solidFill>
                  <a:srgbClr val="FFFF66"/>
                </a:solidFill>
                <a:cs typeface="Times New Roman" pitchFamily="18" charset="0"/>
              </a:rPr>
              <a:t>Πώς ακριβώς</a:t>
            </a:r>
            <a:r>
              <a:rPr lang="el-GR" b="1" dirty="0" smtClean="0">
                <a:solidFill>
                  <a:srgbClr val="FFFF66"/>
                </a:solidFill>
                <a:cs typeface="Times New Roman" pitchFamily="18" charset="0"/>
              </a:rPr>
              <a:t> θα το σχολιάσουμε </a:t>
            </a:r>
          </a:p>
          <a:p>
            <a:pPr marL="358775" lvl="1" indent="-358775" defTabSz="190500" eaLnBrk="1" hangingPunct="1">
              <a:lnSpc>
                <a:spcPct val="80000"/>
              </a:lnSpc>
              <a:buFont typeface="Arial" charset="0"/>
              <a:buChar char="•"/>
              <a:tabLst>
                <a:tab pos="533400" algn="l"/>
              </a:tabLst>
              <a:defRPr/>
            </a:pPr>
            <a:r>
              <a:rPr lang="el-GR" b="1" u="sng" dirty="0" smtClean="0">
                <a:solidFill>
                  <a:srgbClr val="FFFF66"/>
                </a:solidFill>
                <a:cs typeface="Times New Roman" pitchFamily="18" charset="0"/>
              </a:rPr>
              <a:t>Επεξεργαζόμαστε αυτό το βίωμα</a:t>
            </a:r>
            <a:r>
              <a:rPr lang="en-US" b="1" dirty="0" smtClean="0">
                <a:solidFill>
                  <a:srgbClr val="FFFF66"/>
                </a:solidFill>
                <a:cs typeface="Times New Roman" pitchFamily="18" charset="0"/>
              </a:rPr>
              <a:t>, </a:t>
            </a:r>
            <a:r>
              <a:rPr lang="el-GR" b="1" dirty="0" smtClean="0">
                <a:solidFill>
                  <a:srgbClr val="FFFF66"/>
                </a:solidFill>
                <a:cs typeface="Times New Roman" pitchFamily="18" charset="0"/>
              </a:rPr>
              <a:t>δηλ. το ξαναζούμε και το </a:t>
            </a:r>
            <a:r>
              <a:rPr lang="el-GR" b="1" dirty="0" err="1" smtClean="0">
                <a:solidFill>
                  <a:srgbClr val="FFFF66"/>
                </a:solidFill>
                <a:cs typeface="Times New Roman" pitchFamily="18" charset="0"/>
              </a:rPr>
              <a:t>αναστοχαζόμαστε</a:t>
            </a:r>
            <a:r>
              <a:rPr lang="el-GR" b="1" dirty="0" smtClean="0">
                <a:solidFill>
                  <a:srgbClr val="FFFF66"/>
                </a:solidFill>
                <a:cs typeface="Times New Roman" pitchFamily="18" charset="0"/>
              </a:rPr>
              <a:t>/αξιολογούμε  μέσα από το μοίρασμά του με τους άλλους (προσπαθούμε δηλ. μεταξύ άλλων να το δούμε και από τη δική 	τους οπτική γωνία) </a:t>
            </a:r>
            <a:endParaRPr lang="el-GR" b="1" dirty="0" smtClean="0">
              <a:solidFill>
                <a:srgbClr val="FFFF66"/>
              </a:solidFill>
            </a:endParaRPr>
          </a:p>
          <a:p>
            <a:pPr marL="177800" indent="-177800" algn="ctr" defTabSz="190500" eaLnBrk="1" hangingPunct="1">
              <a:lnSpc>
                <a:spcPct val="80000"/>
              </a:lnSpc>
              <a:buFontTx/>
              <a:buNone/>
              <a:tabLst>
                <a:tab pos="533400" algn="l"/>
              </a:tabLst>
              <a:defRPr/>
            </a:pPr>
            <a:endParaRPr lang="el-GR" sz="2800" dirty="0" smtClean="0">
              <a:solidFill>
                <a:schemeClr val="bg1"/>
              </a:solidFill>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F719359-2A19-40B9-8764-A3C713A105F9}" type="slidenum">
              <a:rPr lang="es-ES" altLang="el-GR" sz="1400"/>
              <a:pPr>
                <a:spcBef>
                  <a:spcPct val="0"/>
                </a:spcBef>
                <a:buFontTx/>
                <a:buNone/>
              </a:pPr>
              <a:t>6</a:t>
            </a:fld>
            <a:endParaRPr lang="es-ES" altLang="el-GR" sz="1400"/>
          </a:p>
        </p:txBody>
      </p:sp>
      <p:sp>
        <p:nvSpPr>
          <p:cNvPr id="13315" name="Rectangle 2"/>
          <p:cNvSpPr>
            <a:spLocks noGrp="1" noChangeArrowheads="1"/>
          </p:cNvSpPr>
          <p:nvPr>
            <p:ph type="title"/>
          </p:nvPr>
        </p:nvSpPr>
        <p:spPr>
          <a:xfrm>
            <a:off x="0" y="0"/>
            <a:ext cx="9144000" cy="1268413"/>
          </a:xfrm>
          <a:noFill/>
        </p:spPr>
        <p:txBody>
          <a:bodyPr/>
          <a:lstStyle/>
          <a:p>
            <a:pPr eaLnBrk="1" hangingPunct="1"/>
            <a:r>
              <a:rPr lang="el-GR" altLang="el-GR" sz="2600" b="1" smtClean="0">
                <a:solidFill>
                  <a:srgbClr val="FFFF66"/>
                </a:solidFill>
                <a:cs typeface="Times New Roman" panose="02020603050405020304" pitchFamily="18" charset="0"/>
              </a:rPr>
              <a:t/>
            </a:r>
            <a:br>
              <a:rPr lang="el-GR" altLang="el-GR" sz="2600" b="1" smtClean="0">
                <a:solidFill>
                  <a:srgbClr val="FFFF66"/>
                </a:solidFill>
                <a:cs typeface="Times New Roman" panose="02020603050405020304" pitchFamily="18" charset="0"/>
              </a:rPr>
            </a:br>
            <a:r>
              <a:rPr lang="el-GR" altLang="el-GR" sz="3200" b="1" smtClean="0">
                <a:solidFill>
                  <a:srgbClr val="FFFF66"/>
                </a:solidFill>
                <a:cs typeface="Times New Roman" panose="02020603050405020304" pitchFamily="18" charset="0"/>
              </a:rPr>
              <a:t>Αφήγηση = γλωσσική αναπαράσταση εμπειρίας </a:t>
            </a:r>
            <a:br>
              <a:rPr lang="el-GR" altLang="el-GR" sz="3200" b="1" smtClean="0">
                <a:solidFill>
                  <a:srgbClr val="FFFF66"/>
                </a:solidFill>
                <a:cs typeface="Times New Roman" panose="02020603050405020304" pitchFamily="18" charset="0"/>
              </a:rPr>
            </a:br>
            <a:r>
              <a:rPr lang="el-GR" altLang="el-GR" sz="3200" b="1" u="sng" smtClean="0">
                <a:solidFill>
                  <a:srgbClr val="FFFF66"/>
                </a:solidFill>
                <a:cs typeface="Times New Roman" panose="02020603050405020304" pitchFamily="18" charset="0"/>
              </a:rPr>
              <a:t>που δεν μπορεί ποτέ να είναι πιστή αντιγραφή της</a:t>
            </a:r>
            <a:endParaRPr lang="el-GR" altLang="el-GR" sz="3200" u="sng" smtClean="0">
              <a:solidFill>
                <a:srgbClr val="FFFF66"/>
              </a:solidFill>
              <a:cs typeface="Times New Roman" panose="02020603050405020304" pitchFamily="18" charset="0"/>
            </a:endParaRPr>
          </a:p>
        </p:txBody>
      </p:sp>
      <p:sp>
        <p:nvSpPr>
          <p:cNvPr id="13316" name="Rectangle 3"/>
          <p:cNvSpPr>
            <a:spLocks noGrp="1" noChangeArrowheads="1"/>
          </p:cNvSpPr>
          <p:nvPr>
            <p:ph type="body" idx="1"/>
          </p:nvPr>
        </p:nvSpPr>
        <p:spPr>
          <a:xfrm>
            <a:off x="0" y="1428750"/>
            <a:ext cx="9144000" cy="5143500"/>
          </a:xfrm>
        </p:spPr>
        <p:txBody>
          <a:bodyPr/>
          <a:lstStyle/>
          <a:p>
            <a:pPr marL="355600" indent="-355600" algn="ctr" eaLnBrk="1" hangingPunct="1">
              <a:spcBef>
                <a:spcPct val="0"/>
              </a:spcBef>
              <a:buFont typeface="Wingdings" panose="05000000000000000000" pitchFamily="2" charset="2"/>
              <a:buNone/>
            </a:pPr>
            <a:r>
              <a:rPr lang="el-GR" altLang="el-GR" sz="2800" b="1" u="sng" smtClean="0">
                <a:solidFill>
                  <a:schemeClr val="bg1"/>
                </a:solidFill>
                <a:cs typeface="Times New Roman" panose="02020603050405020304" pitchFamily="18" charset="0"/>
              </a:rPr>
              <a:t>Τα βιώματά μας δεν μεταφέρονται αυτούσια στη γλώσσα</a:t>
            </a:r>
            <a:r>
              <a:rPr lang="el-GR" altLang="el-GR" sz="2800" b="1" smtClean="0">
                <a:solidFill>
                  <a:schemeClr val="bg1"/>
                </a:solidFill>
                <a:cs typeface="Times New Roman" panose="02020603050405020304" pitchFamily="18" charset="0"/>
              </a:rPr>
              <a:t>, </a:t>
            </a:r>
          </a:p>
          <a:p>
            <a:pPr marL="355600" indent="-355600" algn="ctr" eaLnBrk="1" hangingPunct="1">
              <a:spcBef>
                <a:spcPct val="0"/>
              </a:spcBef>
              <a:buFont typeface="Wingdings" panose="05000000000000000000" pitchFamily="2" charset="2"/>
              <a:buNone/>
            </a:pPr>
            <a:r>
              <a:rPr lang="el-GR" altLang="el-GR" sz="2800" b="1" u="sng" smtClean="0">
                <a:solidFill>
                  <a:schemeClr val="bg1"/>
                </a:solidFill>
                <a:cs typeface="Times New Roman" panose="02020603050405020304" pitchFamily="18" charset="0"/>
              </a:rPr>
              <a:t>γιατί</a:t>
            </a:r>
            <a:r>
              <a:rPr lang="el-GR" altLang="el-GR" sz="2800" b="1" smtClean="0">
                <a:solidFill>
                  <a:schemeClr val="bg1"/>
                </a:solidFill>
                <a:cs typeface="Times New Roman" panose="02020603050405020304" pitchFamily="18" charset="0"/>
              </a:rPr>
              <a:t>  </a:t>
            </a:r>
          </a:p>
          <a:p>
            <a:pPr marL="355600" indent="-355600" algn="ctr" eaLnBrk="1" hangingPunct="1">
              <a:spcBef>
                <a:spcPct val="0"/>
              </a:spcBef>
              <a:buFont typeface="Wingdings" panose="05000000000000000000" pitchFamily="2" charset="2"/>
              <a:buNone/>
            </a:pPr>
            <a:r>
              <a:rPr lang="el-GR" altLang="el-GR" sz="2800" b="1" smtClean="0">
                <a:solidFill>
                  <a:schemeClr val="bg1"/>
                </a:solidFill>
                <a:cs typeface="Times New Roman" panose="02020603050405020304" pitchFamily="18" charset="0"/>
              </a:rPr>
              <a:t>εμπεριέχουν πολλές λεπτομέρειες  </a:t>
            </a:r>
          </a:p>
          <a:p>
            <a:pPr marL="355600" indent="-355600" algn="ctr" eaLnBrk="1" hangingPunct="1">
              <a:spcBef>
                <a:spcPct val="0"/>
              </a:spcBef>
              <a:buFont typeface="Wingdings" panose="05000000000000000000" pitchFamily="2" charset="2"/>
              <a:buNone/>
            </a:pPr>
            <a:r>
              <a:rPr lang="el-GR" altLang="el-GR" sz="2800" b="1" smtClean="0">
                <a:solidFill>
                  <a:schemeClr val="bg1"/>
                </a:solidFill>
                <a:cs typeface="Times New Roman" panose="02020603050405020304" pitchFamily="18" charset="0"/>
              </a:rPr>
              <a:t>του πώς συλλαμβάνουμε μέσα από όλες τις αισθήσεις μας </a:t>
            </a:r>
          </a:p>
          <a:p>
            <a:pPr marL="355600" indent="-355600" algn="ctr" eaLnBrk="1" hangingPunct="1">
              <a:spcBef>
                <a:spcPct val="0"/>
              </a:spcBef>
              <a:buFont typeface="Wingdings" panose="05000000000000000000" pitchFamily="2" charset="2"/>
              <a:buNone/>
            </a:pPr>
            <a:r>
              <a:rPr lang="el-GR" altLang="el-GR" sz="2800" b="1" smtClean="0">
                <a:solidFill>
                  <a:schemeClr val="bg1"/>
                </a:solidFill>
                <a:cs typeface="Times New Roman" panose="02020603050405020304" pitchFamily="18" charset="0"/>
              </a:rPr>
              <a:t>τη φυσική και κοινωνική πραγματικότητα, </a:t>
            </a:r>
          </a:p>
          <a:p>
            <a:pPr marL="355600" indent="-355600" algn="ctr" eaLnBrk="1" hangingPunct="1">
              <a:spcBef>
                <a:spcPct val="0"/>
              </a:spcBef>
              <a:buFont typeface="Wingdings" panose="05000000000000000000" pitchFamily="2" charset="2"/>
              <a:buNone/>
            </a:pPr>
            <a:r>
              <a:rPr lang="el-GR" altLang="el-GR" sz="2800" b="1" smtClean="0">
                <a:solidFill>
                  <a:schemeClr val="bg1"/>
                </a:solidFill>
                <a:cs typeface="Times New Roman" panose="02020603050405020304" pitchFamily="18" charset="0"/>
              </a:rPr>
              <a:t> τις οποίες </a:t>
            </a:r>
            <a:r>
              <a:rPr lang="el-GR" altLang="el-GR" sz="2800" b="1" u="sng" smtClean="0">
                <a:solidFill>
                  <a:schemeClr val="bg1"/>
                </a:solidFill>
                <a:cs typeface="Times New Roman" panose="02020603050405020304" pitchFamily="18" charset="0"/>
              </a:rPr>
              <a:t>δεν μπορούμε να «φωτογραφίσουμε» </a:t>
            </a:r>
          </a:p>
          <a:p>
            <a:pPr marL="355600" indent="-355600" algn="ctr" eaLnBrk="1" hangingPunct="1">
              <a:spcBef>
                <a:spcPct val="0"/>
              </a:spcBef>
              <a:buFont typeface="Wingdings" panose="05000000000000000000" pitchFamily="2" charset="2"/>
              <a:buNone/>
            </a:pPr>
            <a:r>
              <a:rPr lang="el-GR" altLang="el-GR" sz="2800" b="1" u="sng" smtClean="0">
                <a:solidFill>
                  <a:schemeClr val="bg1"/>
                </a:solidFill>
                <a:cs typeface="Times New Roman" panose="02020603050405020304" pitchFamily="18" charset="0"/>
              </a:rPr>
              <a:t>εξ ολοκλήρου λεκτικά</a:t>
            </a:r>
          </a:p>
          <a:p>
            <a:pPr marL="355600" indent="-355600" algn="ctr" eaLnBrk="1" hangingPunct="1">
              <a:spcBef>
                <a:spcPct val="0"/>
              </a:spcBef>
              <a:buFont typeface="Wingdings" panose="05000000000000000000" pitchFamily="2" charset="2"/>
              <a:buNone/>
            </a:pPr>
            <a:r>
              <a:rPr lang="el-GR" altLang="el-GR" sz="2800" b="1" u="sng" smtClean="0">
                <a:solidFill>
                  <a:schemeClr val="bg1"/>
                </a:solidFill>
                <a:cs typeface="Times New Roman" panose="02020603050405020304" pitchFamily="18" charset="0"/>
              </a:rPr>
              <a:t>παρά μόνο να μεταφράσουμε/φιλτράρουμε </a:t>
            </a:r>
          </a:p>
          <a:p>
            <a:pPr marL="355600" indent="-355600" algn="ctr" eaLnBrk="1" hangingPunct="1">
              <a:spcBef>
                <a:spcPct val="0"/>
              </a:spcBef>
              <a:buFont typeface="Wingdings" panose="05000000000000000000" pitchFamily="2" charset="2"/>
              <a:buNone/>
            </a:pPr>
            <a:r>
              <a:rPr lang="el-GR" altLang="el-GR" sz="2800" b="1" u="sng" smtClean="0">
                <a:solidFill>
                  <a:schemeClr val="bg1"/>
                </a:solidFill>
                <a:cs typeface="Times New Roman" panose="02020603050405020304" pitchFamily="18" charset="0"/>
              </a:rPr>
              <a:t>με τον ιδιόμορφο τρόπο της γλώσσα</a:t>
            </a:r>
            <a:r>
              <a:rPr lang="el-GR" altLang="el-GR" sz="2800" b="1" smtClean="0">
                <a:solidFill>
                  <a:schemeClr val="bg1"/>
                </a:solidFill>
                <a:cs typeface="Times New Roman" panose="02020603050405020304" pitchFamily="18" charset="0"/>
              </a:rPr>
              <a:t>ς</a:t>
            </a:r>
          </a:p>
          <a:p>
            <a:pPr marL="355600" indent="-355600" algn="ctr" eaLnBrk="1" hangingPunct="1">
              <a:spcBef>
                <a:spcPct val="0"/>
              </a:spcBef>
              <a:buFont typeface="Wingdings" panose="05000000000000000000" pitchFamily="2" charset="2"/>
              <a:buNone/>
            </a:pPr>
            <a:endParaRPr lang="el-GR" altLang="el-GR" sz="2800" b="1" smtClean="0">
              <a:solidFill>
                <a:schemeClr val="bg1"/>
              </a:solidFill>
              <a:cs typeface="Times New Roman" panose="02020603050405020304" pitchFamily="18" charset="0"/>
            </a:endParaRPr>
          </a:p>
          <a:p>
            <a:pPr marL="355600" indent="-355600" algn="ctr" eaLnBrk="1" hangingPunct="1">
              <a:spcBef>
                <a:spcPct val="0"/>
              </a:spcBef>
              <a:buFont typeface="Wingdings" panose="05000000000000000000" pitchFamily="2" charset="2"/>
              <a:buNone/>
            </a:pPr>
            <a:r>
              <a:rPr lang="el-GR" altLang="el-GR" sz="2800" b="1" u="sng" smtClean="0">
                <a:solidFill>
                  <a:schemeClr val="bg1"/>
                </a:solidFill>
                <a:cs typeface="Times New Roman" panose="02020603050405020304" pitchFamily="18" charset="0"/>
              </a:rPr>
              <a:t>Ποιές ιδιομορφίες έχει λοιπόν </a:t>
            </a:r>
          </a:p>
          <a:p>
            <a:pPr marL="355600" indent="-355600" algn="ctr" eaLnBrk="1" hangingPunct="1">
              <a:spcBef>
                <a:spcPct val="0"/>
              </a:spcBef>
              <a:buFont typeface="Wingdings" panose="05000000000000000000" pitchFamily="2" charset="2"/>
              <a:buNone/>
            </a:pPr>
            <a:r>
              <a:rPr lang="el-GR" altLang="el-GR" sz="2800" b="1" u="sng" smtClean="0">
                <a:solidFill>
                  <a:schemeClr val="bg1"/>
                </a:solidFill>
                <a:cs typeface="Times New Roman" panose="02020603050405020304" pitchFamily="18" charset="0"/>
              </a:rPr>
              <a:t>η μεταφορά βιωμάτων σε λόγια</a:t>
            </a:r>
            <a:r>
              <a:rPr lang="el-GR" altLang="el-GR" sz="2600" b="1" u="sng" smtClean="0">
                <a:solidFill>
                  <a:schemeClr val="bg1"/>
                </a:solidFill>
                <a:cs typeface="Times New Roman" panose="02020603050405020304" pitchFamily="18" charset="0"/>
              </a:rPr>
              <a:t>;</a:t>
            </a:r>
          </a:p>
          <a:p>
            <a:pPr marL="355600" indent="-355600" algn="ctr" eaLnBrk="1" hangingPunct="1">
              <a:spcBef>
                <a:spcPct val="0"/>
              </a:spcBef>
              <a:buFont typeface="Wingdings" panose="05000000000000000000" pitchFamily="2" charset="2"/>
              <a:buNone/>
            </a:pPr>
            <a:endParaRPr lang="el-GR" altLang="el-GR" sz="2400" b="1" smtClean="0">
              <a:solidFill>
                <a:schemeClr val="bg1"/>
              </a:solidFill>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0" y="0"/>
            <a:ext cx="9144000" cy="6858000"/>
          </a:xfrm>
        </p:spPr>
        <p:txBody>
          <a:bodyPr/>
          <a:lstStyle/>
          <a:p>
            <a:pPr marL="355600" indent="-355600" algn="ctr" eaLnBrk="1" hangingPunct="1">
              <a:spcBef>
                <a:spcPct val="0"/>
              </a:spcBef>
              <a:buFont typeface="Wingdings" panose="05000000000000000000" pitchFamily="2" charset="2"/>
              <a:buNone/>
            </a:pPr>
            <a:r>
              <a:rPr lang="el-GR" altLang="el-GR" sz="2800" b="1" u="sng" smtClean="0">
                <a:solidFill>
                  <a:srgbClr val="FFFF66"/>
                </a:solidFill>
                <a:cs typeface="Times New Roman" panose="02020603050405020304" pitchFamily="18" charset="0"/>
              </a:rPr>
              <a:t>Ιδιομορφίες της αφήγησης </a:t>
            </a:r>
          </a:p>
          <a:p>
            <a:pPr marL="355600" indent="-355600" algn="ctr" eaLnBrk="1" hangingPunct="1">
              <a:spcBef>
                <a:spcPct val="0"/>
              </a:spcBef>
              <a:buFont typeface="Wingdings" panose="05000000000000000000" pitchFamily="2" charset="2"/>
              <a:buNone/>
            </a:pPr>
            <a:r>
              <a:rPr lang="el-GR" altLang="el-GR" sz="2500" b="1" u="sng" smtClean="0">
                <a:solidFill>
                  <a:srgbClr val="FFFF66"/>
                </a:solidFill>
                <a:cs typeface="Times New Roman" panose="02020603050405020304" pitchFamily="18" charset="0"/>
              </a:rPr>
              <a:t>(και εν μέρει της γλώσσας γενικότερα)</a:t>
            </a:r>
          </a:p>
          <a:p>
            <a:pPr marL="355600" indent="-355600" algn="ctr" eaLnBrk="1" hangingPunct="1">
              <a:spcBef>
                <a:spcPct val="0"/>
              </a:spcBef>
              <a:buFont typeface="Wingdings" panose="05000000000000000000" pitchFamily="2" charset="2"/>
              <a:buNone/>
            </a:pPr>
            <a:endParaRPr lang="el-GR" altLang="el-GR" sz="2800" b="1" smtClean="0">
              <a:solidFill>
                <a:schemeClr val="bg1"/>
              </a:solidFill>
              <a:cs typeface="Times New Roman" panose="02020603050405020304" pitchFamily="18" charset="0"/>
            </a:endParaRPr>
          </a:p>
          <a:p>
            <a:pPr marL="355600" indent="-355600" algn="ctr" eaLnBrk="1" hangingPunct="1">
              <a:spcBef>
                <a:spcPct val="0"/>
              </a:spcBef>
              <a:buFont typeface="Wingdings" panose="05000000000000000000" pitchFamily="2" charset="2"/>
              <a:buNone/>
            </a:pPr>
            <a:r>
              <a:rPr lang="el-GR" altLang="el-GR" sz="2800" b="1" smtClean="0">
                <a:solidFill>
                  <a:schemeClr val="bg1"/>
                </a:solidFill>
                <a:cs typeface="Times New Roman" panose="02020603050405020304" pitchFamily="18" charset="0"/>
              </a:rPr>
              <a:t>Τα λόγια βασίζονται </a:t>
            </a:r>
          </a:p>
          <a:p>
            <a:pPr marL="355600" indent="-355600" algn="ctr" eaLnBrk="1" hangingPunct="1">
              <a:spcBef>
                <a:spcPct val="0"/>
              </a:spcBef>
              <a:buFont typeface="Wingdings" panose="05000000000000000000" pitchFamily="2" charset="2"/>
              <a:buNone/>
            </a:pPr>
            <a:r>
              <a:rPr lang="el-GR" altLang="el-GR" sz="2800" b="1" smtClean="0">
                <a:solidFill>
                  <a:schemeClr val="bg1"/>
                </a:solidFill>
                <a:cs typeface="Times New Roman" panose="02020603050405020304" pitchFamily="18" charset="0"/>
              </a:rPr>
              <a:t>α) σε </a:t>
            </a:r>
            <a:r>
              <a:rPr lang="el-GR" altLang="el-GR" sz="2800" b="1" u="sng" smtClean="0">
                <a:solidFill>
                  <a:srgbClr val="85FFE0"/>
                </a:solidFill>
                <a:cs typeface="Times New Roman" panose="02020603050405020304" pitchFamily="18" charset="0"/>
              </a:rPr>
              <a:t>αφηρημένες έννοιες </a:t>
            </a:r>
            <a:r>
              <a:rPr lang="el-GR" altLang="el-GR" sz="2800" b="1" smtClean="0">
                <a:solidFill>
                  <a:schemeClr val="bg1"/>
                </a:solidFill>
                <a:cs typeface="Times New Roman" panose="02020603050405020304" pitchFamily="18" charset="0"/>
              </a:rPr>
              <a:t>(λέξεις κυρίως)</a:t>
            </a:r>
          </a:p>
          <a:p>
            <a:pPr marL="355600" indent="-355600" algn="ctr" eaLnBrk="1" hangingPunct="1">
              <a:spcBef>
                <a:spcPct val="0"/>
              </a:spcBef>
              <a:buFont typeface="Wingdings" panose="05000000000000000000" pitchFamily="2" charset="2"/>
              <a:buNone/>
            </a:pPr>
            <a:r>
              <a:rPr lang="el-GR" altLang="el-GR" sz="2800" b="1" smtClean="0">
                <a:solidFill>
                  <a:schemeClr val="bg1"/>
                </a:solidFill>
                <a:cs typeface="Times New Roman" panose="02020603050405020304" pitchFamily="18" charset="0"/>
              </a:rPr>
              <a:t>Β) </a:t>
            </a:r>
            <a:r>
              <a:rPr lang="el-GR" altLang="el-GR" sz="2800" b="1" u="sng" smtClean="0">
                <a:solidFill>
                  <a:srgbClr val="85FFE0"/>
                </a:solidFill>
                <a:cs typeface="Times New Roman" panose="02020603050405020304" pitchFamily="18" charset="0"/>
              </a:rPr>
              <a:t>που συνδυάζονται γραμμικά </a:t>
            </a:r>
            <a:r>
              <a:rPr lang="el-GR" altLang="el-GR" sz="2800" b="1" smtClean="0">
                <a:solidFill>
                  <a:schemeClr val="bg1"/>
                </a:solidFill>
                <a:cs typeface="Times New Roman" panose="02020603050405020304" pitchFamily="18" charset="0"/>
              </a:rPr>
              <a:t>(σε προτάσεις</a:t>
            </a:r>
            <a:r>
              <a:rPr lang="el-GR" altLang="el-GR" sz="2500" b="1" smtClean="0">
                <a:solidFill>
                  <a:schemeClr val="bg1"/>
                </a:solidFill>
                <a:cs typeface="Times New Roman" panose="02020603050405020304" pitchFamily="18" charset="0"/>
              </a:rPr>
              <a:t>)</a:t>
            </a:r>
          </a:p>
          <a:p>
            <a:pPr marL="355600" indent="-355600" algn="ctr" eaLnBrk="1" hangingPunct="1">
              <a:spcBef>
                <a:spcPct val="0"/>
              </a:spcBef>
              <a:buFont typeface="Wingdings" panose="05000000000000000000" pitchFamily="2" charset="2"/>
              <a:buNone/>
            </a:pPr>
            <a:r>
              <a:rPr lang="el-GR" altLang="el-GR" sz="2800" b="1" u="sng" smtClean="0">
                <a:solidFill>
                  <a:srgbClr val="FFFF00"/>
                </a:solidFill>
                <a:cs typeface="Times New Roman" panose="02020603050405020304" pitchFamily="18" charset="0"/>
              </a:rPr>
              <a:t>ενώ</a:t>
            </a:r>
          </a:p>
          <a:p>
            <a:pPr marL="355600" indent="-355600" algn="ctr" eaLnBrk="1" hangingPunct="1">
              <a:spcBef>
                <a:spcPct val="0"/>
              </a:spcBef>
              <a:buFont typeface="Wingdings" panose="05000000000000000000" pitchFamily="2" charset="2"/>
              <a:buNone/>
            </a:pPr>
            <a:r>
              <a:rPr lang="el-GR" altLang="el-GR" sz="2800" b="1" smtClean="0">
                <a:solidFill>
                  <a:srgbClr val="FFFF00"/>
                </a:solidFill>
                <a:cs typeface="Times New Roman" panose="02020603050405020304" pitchFamily="18" charset="0"/>
              </a:rPr>
              <a:t>η εμπειρία είναι πολυδιάστατη και ολιστική</a:t>
            </a:r>
            <a:r>
              <a:rPr lang="el-GR" altLang="el-GR" sz="2400" b="1" smtClean="0">
                <a:solidFill>
                  <a:srgbClr val="FFFF00"/>
                </a:solidFill>
                <a:cs typeface="Times New Roman" panose="02020603050405020304" pitchFamily="18" charset="0"/>
              </a:rPr>
              <a:t> </a:t>
            </a:r>
          </a:p>
          <a:p>
            <a:pPr marL="355600" indent="-355600" algn="ctr" eaLnBrk="1" hangingPunct="1">
              <a:spcBef>
                <a:spcPct val="0"/>
              </a:spcBef>
              <a:buFont typeface="Wingdings" panose="05000000000000000000" pitchFamily="2" charset="2"/>
              <a:buNone/>
            </a:pPr>
            <a:r>
              <a:rPr lang="el-GR" altLang="el-GR" sz="2400" b="1" smtClean="0">
                <a:solidFill>
                  <a:schemeClr val="bg1"/>
                </a:solidFill>
                <a:cs typeface="Times New Roman" panose="02020603050405020304" pitchFamily="18" charset="0"/>
              </a:rPr>
              <a:t> (συμμετέχουν όλες οι αισθήσεις και συμβαίνουν πολλά ταυτόχρονα)</a:t>
            </a:r>
          </a:p>
          <a:p>
            <a:pPr marL="355600" indent="-355600" algn="ctr" eaLnBrk="1" hangingPunct="1">
              <a:buFont typeface="Wingdings" panose="05000000000000000000" pitchFamily="2" charset="2"/>
              <a:buNone/>
            </a:pPr>
            <a:r>
              <a:rPr lang="el-GR" altLang="el-GR" sz="2400" b="1" smtClean="0">
                <a:solidFill>
                  <a:schemeClr val="bg1"/>
                </a:solidFill>
              </a:rPr>
              <a:t>	Π.χ. σε μ</a:t>
            </a:r>
            <a:r>
              <a:rPr lang="el-GR" altLang="el-GR" sz="2400" b="1" smtClean="0">
                <a:solidFill>
                  <a:schemeClr val="bg1"/>
                </a:solidFill>
                <a:cs typeface="Times New Roman" panose="02020603050405020304" pitchFamily="18" charset="0"/>
              </a:rPr>
              <a:t>ια </a:t>
            </a:r>
            <a:r>
              <a:rPr lang="el-GR" altLang="el-GR" sz="2400" b="1" u="sng" smtClean="0">
                <a:solidFill>
                  <a:schemeClr val="bg1"/>
                </a:solidFill>
                <a:cs typeface="Times New Roman" panose="02020603050405020304" pitchFamily="18" charset="0"/>
              </a:rPr>
              <a:t>ιστορία για ένα ατύχημα </a:t>
            </a:r>
            <a:r>
              <a:rPr lang="el-GR" altLang="el-GR" sz="2400" b="1" smtClean="0">
                <a:solidFill>
                  <a:schemeClr val="bg1"/>
                </a:solidFill>
                <a:cs typeface="Times New Roman" panose="02020603050405020304" pitchFamily="18" charset="0"/>
              </a:rPr>
              <a:t>με αυτοκίνητο στο δρόμο</a:t>
            </a:r>
          </a:p>
          <a:p>
            <a:pPr marL="355600" indent="-355600" eaLnBrk="1" hangingPunct="1">
              <a:spcAft>
                <a:spcPct val="25000"/>
              </a:spcAft>
            </a:pPr>
            <a:r>
              <a:rPr lang="el-GR" altLang="el-GR" sz="2400" b="1" u="sng" smtClean="0">
                <a:solidFill>
                  <a:srgbClr val="FFFF66"/>
                </a:solidFill>
              </a:rPr>
              <a:t>επιλέγουμε</a:t>
            </a:r>
            <a:r>
              <a:rPr lang="el-GR" altLang="el-GR" sz="2400" b="1" u="sng" smtClean="0">
                <a:solidFill>
                  <a:srgbClr val="FFFF66"/>
                </a:solidFill>
                <a:cs typeface="Times New Roman" panose="02020603050405020304" pitchFamily="18" charset="0"/>
              </a:rPr>
              <a:t> πολύ λίγα στοιχεία του </a:t>
            </a:r>
            <a:r>
              <a:rPr lang="el-GR" altLang="el-GR" sz="2400" b="1" smtClean="0">
                <a:solidFill>
                  <a:srgbClr val="FFFF66"/>
                </a:solidFill>
                <a:cs typeface="Times New Roman" panose="02020603050405020304" pitchFamily="18" charset="0"/>
              </a:rPr>
              <a:t>και αφαιρούμε άλλα</a:t>
            </a:r>
          </a:p>
          <a:p>
            <a:pPr marL="355600" indent="-355600" eaLnBrk="1" hangingPunct="1">
              <a:spcAft>
                <a:spcPct val="25000"/>
              </a:spcAft>
            </a:pPr>
            <a:r>
              <a:rPr lang="el-GR" altLang="el-GR" sz="2400" b="1" smtClean="0">
                <a:solidFill>
                  <a:srgbClr val="FFFF66"/>
                </a:solidFill>
                <a:cs typeface="Times New Roman" panose="02020603050405020304" pitchFamily="18" charset="0"/>
              </a:rPr>
              <a:t>κάθε ένα από αυτά τα στοιχεία </a:t>
            </a:r>
            <a:r>
              <a:rPr lang="el-GR" altLang="el-GR" sz="2400" b="1" u="sng" smtClean="0">
                <a:solidFill>
                  <a:srgbClr val="FFFF66"/>
                </a:solidFill>
                <a:cs typeface="Times New Roman" panose="02020603050405020304" pitchFamily="18" charset="0"/>
              </a:rPr>
              <a:t>τα συσχετίζουμε με άλλες εμπειρίες</a:t>
            </a:r>
            <a:r>
              <a:rPr lang="el-GR" altLang="el-GR" sz="2400" b="1" smtClean="0">
                <a:solidFill>
                  <a:srgbClr val="FFFF66"/>
                </a:solidFill>
                <a:cs typeface="Times New Roman" panose="02020603050405020304" pitchFamily="18" charset="0"/>
              </a:rPr>
              <a:t> εφόσον χρησιμοποιούμε αφηρημένες λέξεις όπως «ατύχημα», «αυτοκίνητα»…</a:t>
            </a:r>
          </a:p>
          <a:p>
            <a:pPr marL="355600" indent="-355600" eaLnBrk="1" hangingPunct="1">
              <a:spcAft>
                <a:spcPct val="25000"/>
              </a:spcAft>
            </a:pPr>
            <a:r>
              <a:rPr lang="el-GR" altLang="el-GR" sz="2400" b="1" smtClean="0">
                <a:solidFill>
                  <a:srgbClr val="FFFF66"/>
                </a:solidFill>
                <a:cs typeface="Times New Roman" panose="02020603050405020304" pitchFamily="18" charset="0"/>
              </a:rPr>
              <a:t>εμπλουτίζουμε την αρχική εμπειρία με </a:t>
            </a:r>
            <a:r>
              <a:rPr lang="el-GR" altLang="el-GR" sz="2400" b="1" u="sng" smtClean="0">
                <a:solidFill>
                  <a:srgbClr val="FFFF66"/>
                </a:solidFill>
                <a:cs typeface="Times New Roman" panose="02020603050405020304" pitchFamily="18" charset="0"/>
              </a:rPr>
              <a:t>καινούριες σκέψεις και συναισθήματα</a:t>
            </a:r>
            <a:r>
              <a:rPr lang="el-GR" altLang="el-GR" sz="2400" b="1" smtClean="0">
                <a:solidFill>
                  <a:srgbClr val="FFFF66"/>
                </a:solidFill>
                <a:cs typeface="Times New Roman" panose="02020603050405020304" pitchFamily="18" charset="0"/>
              </a:rPr>
              <a:t>, </a:t>
            </a:r>
            <a:r>
              <a:rPr lang="el-GR" altLang="el-GR" sz="2400" b="1" smtClean="0">
                <a:solidFill>
                  <a:schemeClr val="bg1"/>
                </a:solidFill>
                <a:cs typeface="Times New Roman" panose="02020603050405020304" pitchFamily="18" charset="0"/>
              </a:rPr>
              <a:t>π.χ.</a:t>
            </a:r>
            <a:r>
              <a:rPr lang="el-GR" altLang="el-GR" sz="2400" b="1" smtClean="0">
                <a:solidFill>
                  <a:srgbClr val="FF6600"/>
                </a:solidFill>
                <a:cs typeface="Times New Roman" panose="02020603050405020304" pitchFamily="18" charset="0"/>
              </a:rPr>
              <a:t> </a:t>
            </a:r>
            <a:r>
              <a:rPr lang="el-GR" altLang="el-GR" sz="2400" b="1" smtClean="0">
                <a:solidFill>
                  <a:schemeClr val="bg1"/>
                </a:solidFill>
                <a:cs typeface="Times New Roman" panose="02020603050405020304" pitchFamily="18" charset="0"/>
              </a:rPr>
              <a:t>ένα σχόλιο όπως </a:t>
            </a:r>
            <a:r>
              <a:rPr lang="el-GR" altLang="el-GR" sz="2400" b="1" i="1" smtClean="0">
                <a:solidFill>
                  <a:schemeClr val="bg1"/>
                </a:solidFill>
                <a:cs typeface="Times New Roman" panose="02020603050405020304" pitchFamily="18" charset="0"/>
              </a:rPr>
              <a:t>τρομερή μέρα!  </a:t>
            </a:r>
            <a:endParaRPr lang="el-GR" altLang="el-GR" sz="2400" b="1" i="1" smtClean="0">
              <a:solidFill>
                <a:schemeClr val="bg1"/>
              </a:solidFill>
            </a:endParaRPr>
          </a:p>
          <a:p>
            <a:pPr marL="355600" indent="-355600"/>
            <a:endParaRPr lang="el-GR" altLang="el-GR" sz="2400" smtClean="0"/>
          </a:p>
        </p:txBody>
      </p:sp>
      <p:sp>
        <p:nvSpPr>
          <p:cNvPr id="1536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6954A92-AF0C-458D-9365-DA67CB08BB1D}" type="slidenum">
              <a:rPr lang="es-ES" altLang="el-GR" sz="1400"/>
              <a:pPr>
                <a:spcBef>
                  <a:spcPct val="0"/>
                </a:spcBef>
                <a:buFontTx/>
                <a:buNone/>
              </a:pPr>
              <a:t>7</a:t>
            </a:fld>
            <a:endParaRPr lang="es-ES" altLang="el-GR" sz="14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4481E5A-1B00-4364-93B1-219AE8163D34}" type="slidenum">
              <a:rPr lang="es-ES" altLang="el-GR" sz="1400"/>
              <a:pPr>
                <a:spcBef>
                  <a:spcPct val="0"/>
                </a:spcBef>
                <a:buFontTx/>
                <a:buNone/>
              </a:pPr>
              <a:t>8</a:t>
            </a:fld>
            <a:endParaRPr lang="es-ES" altLang="el-GR" sz="1400"/>
          </a:p>
        </p:txBody>
      </p:sp>
      <p:sp>
        <p:nvSpPr>
          <p:cNvPr id="32770" name="Rectangle 2"/>
          <p:cNvSpPr>
            <a:spLocks noChangeArrowheads="1"/>
          </p:cNvSpPr>
          <p:nvPr/>
        </p:nvSpPr>
        <p:spPr bwMode="auto">
          <a:xfrm>
            <a:off x="381000" y="762000"/>
            <a:ext cx="838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endParaRPr lang="el-GR" altLang="el-GR" sz="2400">
              <a:solidFill>
                <a:schemeClr val="bg1"/>
              </a:solidFill>
            </a:endParaRPr>
          </a:p>
        </p:txBody>
      </p:sp>
      <p:sp>
        <p:nvSpPr>
          <p:cNvPr id="16388" name="Rectangle 4"/>
          <p:cNvSpPr>
            <a:spLocks noChangeArrowheads="1"/>
          </p:cNvSpPr>
          <p:nvPr/>
        </p:nvSpPr>
        <p:spPr bwMode="auto">
          <a:xfrm>
            <a:off x="0" y="765175"/>
            <a:ext cx="9144000" cy="539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241300">
              <a:spcBef>
                <a:spcPct val="20000"/>
              </a:spcBef>
              <a:buChar char="•"/>
              <a:defRPr sz="3200">
                <a:solidFill>
                  <a:schemeClr val="tx1"/>
                </a:solidFill>
                <a:latin typeface="Times New Roman" panose="02020603050405020304" pitchFamily="18" charset="0"/>
              </a:defRPr>
            </a:lvl1pPr>
            <a:lvl2pPr marL="742950" indent="-285750" defTabSz="241300">
              <a:spcBef>
                <a:spcPct val="20000"/>
              </a:spcBef>
              <a:buChar char="–"/>
              <a:defRPr sz="2800">
                <a:solidFill>
                  <a:schemeClr val="tx1"/>
                </a:solidFill>
                <a:latin typeface="Times New Roman" panose="02020603050405020304" pitchFamily="18" charset="0"/>
              </a:defRPr>
            </a:lvl2pPr>
            <a:lvl3pPr marL="1143000" indent="-228600" defTabSz="241300">
              <a:spcBef>
                <a:spcPct val="20000"/>
              </a:spcBef>
              <a:buChar char="•"/>
              <a:defRPr sz="2400">
                <a:solidFill>
                  <a:schemeClr val="tx1"/>
                </a:solidFill>
                <a:latin typeface="Times New Roman" panose="02020603050405020304" pitchFamily="18" charset="0"/>
              </a:defRPr>
            </a:lvl3pPr>
            <a:lvl4pPr marL="1600200" indent="-228600" defTabSz="241300">
              <a:spcBef>
                <a:spcPct val="20000"/>
              </a:spcBef>
              <a:buChar char="–"/>
              <a:defRPr sz="2000">
                <a:solidFill>
                  <a:schemeClr val="tx1"/>
                </a:solidFill>
                <a:latin typeface="Times New Roman" panose="02020603050405020304" pitchFamily="18" charset="0"/>
              </a:defRPr>
            </a:lvl4pPr>
            <a:lvl5pPr marL="2057400" indent="-228600" defTabSz="241300">
              <a:spcBef>
                <a:spcPct val="20000"/>
              </a:spcBef>
              <a:buChar char="»"/>
              <a:defRPr sz="2000">
                <a:solidFill>
                  <a:schemeClr val="tx1"/>
                </a:solidFill>
                <a:latin typeface="Times New Roman" panose="02020603050405020304" pitchFamily="18" charset="0"/>
              </a:defRPr>
            </a:lvl5pPr>
            <a:lvl6pPr marL="2514600" indent="-228600" defTabSz="2413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413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413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413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2800" b="1">
                <a:solidFill>
                  <a:schemeClr val="bg1"/>
                </a:solidFill>
              </a:rPr>
              <a:t>Όταν επιλέγουμε ποια στοιχεία  βιώματος θα αφηγηθούμε, λαμβάνουμε </a:t>
            </a:r>
            <a:r>
              <a:rPr lang="el-GR" altLang="el-GR" sz="2800" b="1">
                <a:solidFill>
                  <a:schemeClr val="bg1"/>
                </a:solidFill>
                <a:cs typeface="Times New Roman" panose="02020603050405020304" pitchFamily="18" charset="0"/>
              </a:rPr>
              <a:t>υπόψη</a:t>
            </a:r>
            <a:r>
              <a:rPr lang="en-US" altLang="el-GR" sz="2800" b="1">
                <a:solidFill>
                  <a:schemeClr val="bg1"/>
                </a:solidFill>
                <a:cs typeface="Times New Roman" panose="02020603050405020304" pitchFamily="18" charset="0"/>
              </a:rPr>
              <a:t>,</a:t>
            </a:r>
            <a:r>
              <a:rPr lang="el-GR" altLang="el-GR" sz="2800" b="1">
                <a:solidFill>
                  <a:schemeClr val="bg1"/>
                </a:solidFill>
                <a:cs typeface="Times New Roman" panose="02020603050405020304" pitchFamily="18" charset="0"/>
              </a:rPr>
              <a:t>  μεταξύ άλλων:  </a:t>
            </a:r>
            <a:endParaRPr lang="el-GR" altLang="el-GR" sz="2800" b="1">
              <a:solidFill>
                <a:schemeClr val="bg1"/>
              </a:solidFill>
            </a:endParaRPr>
          </a:p>
          <a:p>
            <a:pPr eaLnBrk="1" hangingPunct="1">
              <a:spcBef>
                <a:spcPct val="0"/>
              </a:spcBef>
            </a:pPr>
            <a:r>
              <a:rPr lang="el-GR" altLang="el-GR" sz="2800" b="1">
                <a:solidFill>
                  <a:schemeClr val="bg1"/>
                </a:solidFill>
              </a:rPr>
              <a:t>	</a:t>
            </a:r>
            <a:r>
              <a:rPr lang="el-GR" altLang="el-GR" sz="2800" b="1" u="sng">
                <a:solidFill>
                  <a:srgbClr val="FFFF66"/>
                </a:solidFill>
              </a:rPr>
              <a:t>τ</a:t>
            </a:r>
            <a:r>
              <a:rPr lang="el-GR" altLang="el-GR" sz="2800" b="1" u="sng">
                <a:solidFill>
                  <a:srgbClr val="FFFF66"/>
                </a:solidFill>
                <a:cs typeface="Times New Roman" panose="02020603050405020304" pitchFamily="18" charset="0"/>
              </a:rPr>
              <a:t>ί ξέρουν ή δεν ξέρουν οι συνομιλητές μας </a:t>
            </a:r>
            <a:r>
              <a:rPr lang="el-GR" altLang="el-GR" sz="2800" b="1">
                <a:solidFill>
                  <a:srgbClr val="FFFF66"/>
                </a:solidFill>
                <a:cs typeface="Times New Roman" panose="02020603050405020304" pitchFamily="18" charset="0"/>
              </a:rPr>
              <a:t>γι’ αυτά τα 	γεγονότα </a:t>
            </a:r>
          </a:p>
          <a:p>
            <a:pPr eaLnBrk="1" hangingPunct="1">
              <a:spcBef>
                <a:spcPct val="0"/>
              </a:spcBef>
            </a:pPr>
            <a:r>
              <a:rPr lang="el-GR" altLang="el-GR" sz="2800" b="1">
                <a:solidFill>
                  <a:srgbClr val="FFFF66"/>
                </a:solidFill>
                <a:cs typeface="Times New Roman" panose="02020603050405020304" pitchFamily="18" charset="0"/>
              </a:rPr>
              <a:t>  </a:t>
            </a:r>
            <a:r>
              <a:rPr lang="el-GR" altLang="el-GR" sz="2800" b="1" u="sng">
                <a:solidFill>
                  <a:srgbClr val="FFFF66"/>
                </a:solidFill>
                <a:cs typeface="Times New Roman" panose="02020603050405020304" pitchFamily="18" charset="0"/>
              </a:rPr>
              <a:t>τί θέλουμε να αναδείξουμε </a:t>
            </a:r>
            <a:r>
              <a:rPr lang="el-GR" altLang="el-GR" sz="2800" b="1">
                <a:solidFill>
                  <a:srgbClr val="FFFF66"/>
                </a:solidFill>
                <a:cs typeface="Times New Roman" panose="02020603050405020304" pitchFamily="18" charset="0"/>
              </a:rPr>
              <a:t>ή να επεξεργαστούμε </a:t>
            </a:r>
          </a:p>
          <a:p>
            <a:pPr algn="ctr" eaLnBrk="1" hangingPunct="1">
              <a:spcBef>
                <a:spcPct val="0"/>
              </a:spcBef>
              <a:buFontTx/>
              <a:buNone/>
            </a:pPr>
            <a:endParaRPr lang="el-GR" altLang="el-GR" sz="2800" b="1">
              <a:solidFill>
                <a:srgbClr val="FFFF00"/>
              </a:solidFill>
              <a:cs typeface="Times New Roman" panose="02020603050405020304" pitchFamily="18" charset="0"/>
            </a:endParaRPr>
          </a:p>
          <a:p>
            <a:pPr algn="ctr" eaLnBrk="1" hangingPunct="1">
              <a:spcBef>
                <a:spcPct val="0"/>
              </a:spcBef>
              <a:buFontTx/>
              <a:buNone/>
            </a:pPr>
            <a:r>
              <a:rPr lang="el-GR" altLang="el-GR" sz="2800" b="1">
                <a:solidFill>
                  <a:srgbClr val="FFFF00"/>
                </a:solidFill>
                <a:cs typeface="Times New Roman" panose="02020603050405020304" pitchFamily="18" charset="0"/>
              </a:rPr>
              <a:t>Επιπλέον, </a:t>
            </a:r>
            <a:r>
              <a:rPr lang="el-GR" altLang="el-GR" sz="2800" b="1">
                <a:solidFill>
                  <a:schemeClr val="bg1"/>
                </a:solidFill>
                <a:cs typeface="Times New Roman" panose="02020603050405020304" pitchFamily="18" charset="0"/>
              </a:rPr>
              <a:t>για να γίνουμε κατανοητοί </a:t>
            </a:r>
          </a:p>
          <a:p>
            <a:pPr algn="ctr" eaLnBrk="1" hangingPunct="1">
              <a:spcBef>
                <a:spcPct val="0"/>
              </a:spcBef>
              <a:buFontTx/>
              <a:buNone/>
            </a:pPr>
            <a:r>
              <a:rPr lang="el-GR" altLang="el-GR" sz="2800" b="1">
                <a:solidFill>
                  <a:schemeClr val="bg1"/>
                </a:solidFill>
                <a:cs typeface="Times New Roman" panose="02020603050405020304" pitchFamily="18" charset="0"/>
              </a:rPr>
              <a:t>ακολουθούμε πάντα  και </a:t>
            </a:r>
            <a:r>
              <a:rPr lang="el-GR" altLang="el-GR" sz="2800" b="1" u="sng">
                <a:solidFill>
                  <a:srgbClr val="FFFF66"/>
                </a:solidFill>
                <a:cs typeface="Times New Roman" panose="02020603050405020304" pitchFamily="18" charset="0"/>
              </a:rPr>
              <a:t>αρχές οργάνωσης</a:t>
            </a:r>
            <a:r>
              <a:rPr lang="el-GR" altLang="el-GR" sz="2800" b="1">
                <a:solidFill>
                  <a:srgbClr val="FFFF66"/>
                </a:solidFill>
                <a:cs typeface="Times New Roman" panose="02020603050405020304" pitchFamily="18" charset="0"/>
              </a:rPr>
              <a:t> του κειμένου </a:t>
            </a:r>
          </a:p>
          <a:p>
            <a:pPr algn="ctr" eaLnBrk="1" hangingPunct="1">
              <a:spcBef>
                <a:spcPct val="0"/>
              </a:spcBef>
              <a:buFontTx/>
              <a:buNone/>
            </a:pPr>
            <a:r>
              <a:rPr lang="el-GR" altLang="el-GR" sz="2800" b="1">
                <a:solidFill>
                  <a:srgbClr val="FFFF66"/>
                </a:solidFill>
                <a:cs typeface="Times New Roman" panose="02020603050405020304" pitchFamily="18" charset="0"/>
              </a:rPr>
              <a:t>(π.χ.  με ποια σειρά θα εμφανίσουμε τα γεγονότα)</a:t>
            </a:r>
          </a:p>
          <a:p>
            <a:pPr algn="ctr" eaLnBrk="1" hangingPunct="1">
              <a:spcBef>
                <a:spcPct val="0"/>
              </a:spcBef>
              <a:buFontTx/>
              <a:buNone/>
            </a:pPr>
            <a:r>
              <a:rPr lang="el-GR" altLang="el-GR" sz="2400" b="1">
                <a:solidFill>
                  <a:srgbClr val="FFFF66"/>
                </a:solidFill>
                <a:cs typeface="Times New Roman" panose="02020603050405020304" pitchFamily="18" charset="0"/>
              </a:rPr>
              <a:t>Γενικότερα </a:t>
            </a:r>
            <a:r>
              <a:rPr lang="el-GR" altLang="el-GR" sz="2400" b="1">
                <a:solidFill>
                  <a:schemeClr val="bg1"/>
                </a:solidFill>
                <a:cs typeface="Times New Roman" panose="02020603050405020304" pitchFamily="18" charset="0"/>
              </a:rPr>
              <a:t>ακολουθούμε </a:t>
            </a:r>
          </a:p>
          <a:p>
            <a:pPr algn="ctr" eaLnBrk="1" hangingPunct="1">
              <a:spcBef>
                <a:spcPct val="0"/>
              </a:spcBef>
              <a:buFontTx/>
              <a:buNone/>
            </a:pPr>
            <a:r>
              <a:rPr lang="el-GR" altLang="el-GR" sz="2400" b="1">
                <a:solidFill>
                  <a:schemeClr val="bg1"/>
                </a:solidFill>
                <a:cs typeface="Times New Roman" panose="02020603050405020304" pitchFamily="18" charset="0"/>
              </a:rPr>
              <a:t> </a:t>
            </a:r>
            <a:r>
              <a:rPr lang="el-GR" altLang="el-GR" sz="2400" b="1" u="sng">
                <a:solidFill>
                  <a:srgbClr val="FFFF66"/>
                </a:solidFill>
                <a:cs typeface="Times New Roman" panose="02020603050405020304" pitchFamily="18" charset="0"/>
              </a:rPr>
              <a:t>αρχές  σύνθεσης των προτάσεων σε όλα τα είδη κειμένων</a:t>
            </a:r>
          </a:p>
          <a:p>
            <a:pPr algn="ctr" eaLnBrk="1" hangingPunct="1">
              <a:spcBef>
                <a:spcPct val="0"/>
              </a:spcBef>
              <a:buFontTx/>
              <a:buNone/>
            </a:pPr>
            <a:r>
              <a:rPr lang="el-GR" altLang="el-GR" sz="2400" b="1">
                <a:solidFill>
                  <a:schemeClr val="bg1"/>
                </a:solidFill>
                <a:cs typeface="Times New Roman" panose="02020603050405020304" pitchFamily="18" charset="0"/>
              </a:rPr>
              <a:t>Ορισμένες από αυτές είναι </a:t>
            </a:r>
            <a:r>
              <a:rPr lang="el-GR" altLang="el-GR" sz="2400" b="1" u="sng">
                <a:solidFill>
                  <a:schemeClr val="bg1"/>
                </a:solidFill>
                <a:cs typeface="Times New Roman" panose="02020603050405020304" pitchFamily="18" charset="0"/>
              </a:rPr>
              <a:t>κοινές</a:t>
            </a:r>
            <a:r>
              <a:rPr lang="el-GR" altLang="el-GR" sz="2400" b="1">
                <a:solidFill>
                  <a:schemeClr val="bg1"/>
                </a:solidFill>
                <a:cs typeface="Times New Roman" panose="02020603050405020304" pitchFamily="18" charset="0"/>
              </a:rPr>
              <a:t> σε όλες τις γλώσσες/κουλτούρες, </a:t>
            </a:r>
          </a:p>
          <a:p>
            <a:pPr algn="ctr" eaLnBrk="1" hangingPunct="1">
              <a:spcBef>
                <a:spcPct val="0"/>
              </a:spcBef>
              <a:buFontTx/>
              <a:buNone/>
            </a:pPr>
            <a:r>
              <a:rPr lang="el-GR" altLang="el-GR" sz="2400" b="1">
                <a:solidFill>
                  <a:schemeClr val="bg1"/>
                </a:solidFill>
                <a:cs typeface="Times New Roman" panose="02020603050405020304" pitchFamily="18" charset="0"/>
              </a:rPr>
              <a:t>ενώ άλλες είναι </a:t>
            </a:r>
            <a:r>
              <a:rPr lang="el-GR" altLang="el-GR" sz="2400" b="1" u="sng">
                <a:solidFill>
                  <a:schemeClr val="bg1"/>
                </a:solidFill>
                <a:cs typeface="Times New Roman" panose="02020603050405020304" pitchFamily="18" charset="0"/>
              </a:rPr>
              <a:t>πολιτισμικά-γλωσσικά καθορισμένες</a:t>
            </a:r>
            <a:r>
              <a:rPr lang="el-GR" altLang="el-GR" sz="2400" b="1">
                <a:solidFill>
                  <a:schemeClr val="bg1"/>
                </a:solidFill>
                <a:cs typeface="Times New Roman" panose="02020603050405020304" pitchFamily="18" charset="0"/>
              </a:rPr>
              <a:t>.</a:t>
            </a:r>
            <a:r>
              <a:rPr lang="el-GR" altLang="el-GR" sz="2400" b="1" u="sng">
                <a:solidFill>
                  <a:schemeClr val="bg1"/>
                </a:solidFill>
                <a:cs typeface="Times New Roman" panose="02020603050405020304" pitchFamily="18" charset="0"/>
              </a:rPr>
              <a:t>  </a:t>
            </a:r>
          </a:p>
        </p:txBody>
      </p:sp>
      <p:sp>
        <p:nvSpPr>
          <p:cNvPr id="32774" name="Rectangle 6"/>
          <p:cNvSpPr>
            <a:spLocks noChangeArrowheads="1"/>
          </p:cNvSpPr>
          <p:nvPr/>
        </p:nvSpPr>
        <p:spPr bwMode="auto">
          <a:xfrm>
            <a:off x="827088" y="0"/>
            <a:ext cx="7345362" cy="579438"/>
          </a:xfrm>
          <a:prstGeom prst="rect">
            <a:avLst/>
          </a:prstGeom>
          <a:noFill/>
          <a:ln w="9525">
            <a:noFill/>
            <a:miter lim="800000"/>
            <a:headEnd/>
            <a:tailEnd/>
          </a:ln>
          <a:effectLst/>
        </p:spPr>
        <p:txBody>
          <a:bodyPr>
            <a:spAutoFit/>
          </a:bodyPr>
          <a:lstStyle/>
          <a:p>
            <a:pPr algn="ctr" eaLnBrk="1" hangingPunct="1">
              <a:defRPr/>
            </a:pPr>
            <a:r>
              <a:rPr lang="el-GR" sz="3200" b="1">
                <a:solidFill>
                  <a:srgbClr val="FFFF66"/>
                </a:solidFill>
                <a:effectLst>
                  <a:outerShdw blurRad="38100" dist="38100" dir="2700000" algn="tl">
                    <a:srgbClr val="000000"/>
                  </a:outerShdw>
                </a:effectLst>
                <a:cs typeface="Times New Roman" pitchFamily="18" charset="0"/>
              </a:rPr>
              <a:t>Οργάνωση/δομή της αφήγησης</a:t>
            </a:r>
            <a:endParaRPr lang="el-GR" sz="3200" b="1">
              <a:solidFill>
                <a:srgbClr val="FFFF66"/>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nodePh="1">
                                  <p:stCondLst>
                                    <p:cond delay="0"/>
                                  </p:stCondLst>
                                  <p:endCondLst>
                                    <p:cond evt="begin" delay="0">
                                      <p:tn val="5"/>
                                    </p:cond>
                                  </p:endCondLst>
                                  <p:childTnLst>
                                    <p:set>
                                      <p:cBhvr>
                                        <p:cTn id="6" dur="1" fill="hold">
                                          <p:stCondLst>
                                            <p:cond delay="0"/>
                                          </p:stCondLst>
                                        </p:cTn>
                                        <p:tgtEl>
                                          <p:spTgt spid="32770"/>
                                        </p:tgtEl>
                                        <p:attrNameLst>
                                          <p:attrName>style.visibility</p:attrName>
                                        </p:attrNameLst>
                                      </p:cBhvr>
                                      <p:to>
                                        <p:strVal val="visible"/>
                                      </p:to>
                                    </p:set>
                                    <p:anim calcmode="lin" valueType="num">
                                      <p:cBhvr>
                                        <p:cTn id="7" dur="500" fill="hold"/>
                                        <p:tgtEl>
                                          <p:spTgt spid="32770"/>
                                        </p:tgtEl>
                                        <p:attrNameLst>
                                          <p:attrName>ppt_w</p:attrName>
                                        </p:attrNameLst>
                                      </p:cBhvr>
                                      <p:tavLst>
                                        <p:tav tm="0">
                                          <p:val>
                                            <p:fltVal val="0"/>
                                          </p:val>
                                        </p:tav>
                                        <p:tav tm="100000">
                                          <p:val>
                                            <p:strVal val="#ppt_w"/>
                                          </p:val>
                                        </p:tav>
                                      </p:tavLst>
                                    </p:anim>
                                    <p:anim calcmode="lin" valueType="num">
                                      <p:cBhvr>
                                        <p:cTn id="8" dur="500" fill="hold"/>
                                        <p:tgtEl>
                                          <p:spTgt spid="3277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E69645C8-D286-4011-9E7C-74906145B64F}" type="slidenum">
              <a:rPr lang="es-ES" altLang="el-GR" sz="1400"/>
              <a:pPr>
                <a:spcBef>
                  <a:spcPct val="0"/>
                </a:spcBef>
                <a:buFontTx/>
                <a:buNone/>
              </a:pPr>
              <a:t>9</a:t>
            </a:fld>
            <a:endParaRPr lang="es-ES" altLang="el-GR" sz="1400"/>
          </a:p>
        </p:txBody>
      </p:sp>
      <p:sp>
        <p:nvSpPr>
          <p:cNvPr id="61442" name="Rectangle 2"/>
          <p:cNvSpPr>
            <a:spLocks noChangeArrowheads="1"/>
          </p:cNvSpPr>
          <p:nvPr/>
        </p:nvSpPr>
        <p:spPr bwMode="auto">
          <a:xfrm>
            <a:off x="0" y="0"/>
            <a:ext cx="9144000" cy="6915150"/>
          </a:xfrm>
          <a:prstGeom prst="rect">
            <a:avLst/>
          </a:prstGeom>
          <a:noFill/>
          <a:ln w="9525">
            <a:noFill/>
            <a:miter lim="800000"/>
            <a:headEnd/>
            <a:tailEnd/>
          </a:ln>
          <a:effectLst/>
        </p:spPr>
        <p:txBody>
          <a:bodyPr>
            <a:spAutoFit/>
          </a:bodyPr>
          <a:lstStyle/>
          <a:p>
            <a:pPr marL="266700" indent="-266700" algn="ctr" eaLnBrk="1" hangingPunct="1">
              <a:defRPr/>
            </a:pPr>
            <a:r>
              <a:rPr lang="el-GR" sz="2800" b="1" u="sng" dirty="0">
                <a:solidFill>
                  <a:srgbClr val="FFFF66"/>
                </a:solidFill>
                <a:cs typeface="Times New Roman" pitchFamily="18" charset="0"/>
              </a:rPr>
              <a:t>Κοινές σε όλες τις γλώσσες αρχές  </a:t>
            </a:r>
          </a:p>
          <a:p>
            <a:pPr marL="266700" indent="-266700" algn="ctr" eaLnBrk="1" hangingPunct="1">
              <a:defRPr/>
            </a:pPr>
            <a:r>
              <a:rPr lang="el-GR" sz="2800" b="1" u="sng" dirty="0">
                <a:solidFill>
                  <a:srgbClr val="FFFF66"/>
                </a:solidFill>
                <a:cs typeface="Times New Roman" pitchFamily="18" charset="0"/>
              </a:rPr>
              <a:t>οργάνωσης των αφηγημάτων</a:t>
            </a:r>
            <a:r>
              <a:rPr lang="el-GR" sz="2800" dirty="0">
                <a:solidFill>
                  <a:srgbClr val="FFFF66"/>
                </a:solidFill>
                <a:cs typeface="Times New Roman" pitchFamily="18" charset="0"/>
              </a:rPr>
              <a:t>   </a:t>
            </a:r>
            <a:endParaRPr lang="el-GR" sz="2800" dirty="0">
              <a:solidFill>
                <a:srgbClr val="FFFF66"/>
              </a:solidFill>
            </a:endParaRPr>
          </a:p>
          <a:p>
            <a:pPr marL="266700" indent="-266700" algn="ctr" eaLnBrk="1" hangingPunct="1">
              <a:defRPr/>
            </a:pPr>
            <a:endParaRPr lang="el-GR" sz="2800" dirty="0">
              <a:solidFill>
                <a:schemeClr val="bg1"/>
              </a:solidFill>
            </a:endParaRPr>
          </a:p>
          <a:p>
            <a:pPr marL="266700" indent="-266700" algn="ctr" eaLnBrk="1" hangingPunct="1">
              <a:lnSpc>
                <a:spcPct val="60000"/>
              </a:lnSpc>
              <a:defRPr/>
            </a:pPr>
            <a:r>
              <a:rPr lang="el-GR" sz="2800" b="1" dirty="0">
                <a:solidFill>
                  <a:schemeClr val="bg1"/>
                </a:solidFill>
                <a:cs typeface="Times New Roman" pitchFamily="18" charset="0"/>
              </a:rPr>
              <a:t>Δεν μπορούμε να παραλείψουμε ορισμένες πληροφορίες, π.χ.   </a:t>
            </a:r>
          </a:p>
          <a:p>
            <a:pPr eaLnBrk="1" hangingPunct="1">
              <a:lnSpc>
                <a:spcPct val="150000"/>
              </a:lnSpc>
              <a:buFont typeface="Arial" charset="0"/>
              <a:buChar char="•"/>
              <a:defRPr/>
            </a:pPr>
            <a:r>
              <a:rPr lang="el-GR" sz="2800" b="1" dirty="0">
                <a:solidFill>
                  <a:schemeClr val="bg1"/>
                </a:solidFill>
                <a:cs typeface="Times New Roman" pitchFamily="18" charset="0"/>
              </a:rPr>
              <a:t> ποιοί οι </a:t>
            </a:r>
            <a:r>
              <a:rPr lang="el-GR" sz="2800" b="1" u="sng" dirty="0">
                <a:solidFill>
                  <a:srgbClr val="FFFF66"/>
                </a:solidFill>
                <a:effectLst>
                  <a:outerShdw blurRad="38100" dist="38100" dir="2700000" algn="tl">
                    <a:srgbClr val="000000"/>
                  </a:outerShdw>
                </a:effectLst>
                <a:cs typeface="Times New Roman" pitchFamily="18" charset="0"/>
              </a:rPr>
              <a:t>πρωταγωνιστές</a:t>
            </a:r>
            <a:r>
              <a:rPr lang="el-GR" sz="2800" b="1" dirty="0">
                <a:solidFill>
                  <a:schemeClr val="bg1"/>
                </a:solidFill>
                <a:cs typeface="Times New Roman" pitchFamily="18" charset="0"/>
              </a:rPr>
              <a:t> μιας ιστορίας </a:t>
            </a:r>
          </a:p>
          <a:p>
            <a:pPr eaLnBrk="1" hangingPunct="1">
              <a:lnSpc>
                <a:spcPct val="150000"/>
              </a:lnSpc>
              <a:spcAft>
                <a:spcPts val="600"/>
              </a:spcAft>
              <a:buFont typeface="Arial" charset="0"/>
              <a:buChar char="•"/>
              <a:defRPr/>
            </a:pPr>
            <a:r>
              <a:rPr lang="el-GR" sz="2800" b="1" dirty="0">
                <a:solidFill>
                  <a:schemeClr val="bg1"/>
                </a:solidFill>
                <a:cs typeface="Times New Roman" pitchFamily="18" charset="0"/>
              </a:rPr>
              <a:t> ποια η </a:t>
            </a:r>
            <a:r>
              <a:rPr lang="el-GR" sz="2800" b="1" u="sng" dirty="0">
                <a:solidFill>
                  <a:srgbClr val="FFFF66"/>
                </a:solidFill>
                <a:effectLst>
                  <a:outerShdw blurRad="38100" dist="38100" dir="2700000" algn="tl">
                    <a:srgbClr val="000000"/>
                  </a:outerShdw>
                </a:effectLst>
                <a:cs typeface="Times New Roman" pitchFamily="18" charset="0"/>
              </a:rPr>
              <a:t>χρονική σειρά των γεγονότων</a:t>
            </a:r>
            <a:endParaRPr lang="el-GR" sz="2800" b="1" dirty="0">
              <a:solidFill>
                <a:schemeClr val="bg1"/>
              </a:solidFill>
              <a:cs typeface="Times New Roman" pitchFamily="18" charset="0"/>
            </a:endParaRPr>
          </a:p>
          <a:p>
            <a:pPr marL="800100" lvl="1" indent="-342900" eaLnBrk="1" hangingPunct="1">
              <a:lnSpc>
                <a:spcPct val="85000"/>
              </a:lnSpc>
              <a:buFont typeface="Courier New" pitchFamily="49" charset="0"/>
              <a:buChar char="o"/>
              <a:defRPr/>
            </a:pPr>
            <a:r>
              <a:rPr lang="el-GR" sz="2600" b="1" u="sng" dirty="0">
                <a:solidFill>
                  <a:srgbClr val="FFFF66"/>
                </a:solidFill>
                <a:cs typeface="Times New Roman" pitchFamily="18" charset="0"/>
              </a:rPr>
              <a:t>Αν παραλείψουμε χρονικά στοιχεία, ο συνομιλητής υποθέτει ότι τα γεγονότα συνέβησαν με τη σειρά που τα αφηγούμαστε</a:t>
            </a:r>
            <a:r>
              <a:rPr lang="el-GR" sz="2600" b="1" dirty="0">
                <a:solidFill>
                  <a:srgbClr val="FFFF66"/>
                </a:solidFill>
                <a:cs typeface="Times New Roman" pitchFamily="18" charset="0"/>
              </a:rPr>
              <a:t>.  (Αρχή της φυσικής σειράς).</a:t>
            </a:r>
          </a:p>
          <a:p>
            <a:pPr marL="800100" lvl="1" indent="-342900" eaLnBrk="1" hangingPunct="1">
              <a:lnSpc>
                <a:spcPct val="85000"/>
              </a:lnSpc>
              <a:buFont typeface="Courier New" pitchFamily="49" charset="0"/>
              <a:buChar char="o"/>
              <a:defRPr/>
            </a:pPr>
            <a:r>
              <a:rPr lang="el-GR" sz="2600" b="1" u="sng" dirty="0">
                <a:solidFill>
                  <a:srgbClr val="FFFF66"/>
                </a:solidFill>
                <a:cs typeface="Times New Roman" pitchFamily="18" charset="0"/>
              </a:rPr>
              <a:t>Δεν είναι ωστόσο απαραίτητο τα γεγονότα να αναφερθούν με τη σειρά που συνέβησαν</a:t>
            </a:r>
            <a:r>
              <a:rPr lang="el-GR" sz="2600" b="1" dirty="0">
                <a:solidFill>
                  <a:srgbClr val="FFFF66"/>
                </a:solidFill>
                <a:cs typeface="Times New Roman" pitchFamily="18" charset="0"/>
              </a:rPr>
              <a:t>.</a:t>
            </a:r>
            <a:r>
              <a:rPr lang="el-GR" sz="2600" b="1" dirty="0">
                <a:solidFill>
                  <a:schemeClr val="bg1"/>
                </a:solidFill>
                <a:cs typeface="Times New Roman" pitchFamily="18" charset="0"/>
              </a:rPr>
              <a:t> Απλοί μηχανισμοί όπως  το χρονικό επίρρημα </a:t>
            </a:r>
            <a:r>
              <a:rPr lang="el-GR" sz="2600" b="1" i="1" dirty="0">
                <a:solidFill>
                  <a:schemeClr val="bg1"/>
                </a:solidFill>
                <a:cs typeface="Times New Roman" pitchFamily="18" charset="0"/>
              </a:rPr>
              <a:t>πριν</a:t>
            </a:r>
            <a:r>
              <a:rPr lang="el-GR" sz="2600" b="1" dirty="0">
                <a:solidFill>
                  <a:schemeClr val="bg1"/>
                </a:solidFill>
                <a:cs typeface="Times New Roman" pitchFamily="18" charset="0"/>
              </a:rPr>
              <a:t> και η επιρρηματική φράση </a:t>
            </a:r>
            <a:r>
              <a:rPr lang="el-GR" sz="2600" b="1" i="1" dirty="0">
                <a:solidFill>
                  <a:schemeClr val="bg1"/>
                </a:solidFill>
                <a:cs typeface="Times New Roman" pitchFamily="18" charset="0"/>
              </a:rPr>
              <a:t>στο μεταξύ</a:t>
            </a:r>
            <a:r>
              <a:rPr lang="el-GR" sz="2600" b="1" dirty="0">
                <a:solidFill>
                  <a:schemeClr val="bg1"/>
                </a:solidFill>
                <a:cs typeface="Times New Roman" pitchFamily="18" charset="0"/>
              </a:rPr>
              <a:t> μας επιτρέπουν να αλλάξουμε τη σειρά αναφοράς των γεγονότων σε σχέση με την πραγματική</a:t>
            </a:r>
            <a:r>
              <a:rPr lang="el-GR" b="1" dirty="0">
                <a:solidFill>
                  <a:schemeClr val="bg1"/>
                </a:solidFill>
                <a:cs typeface="Times New Roman" pitchFamily="18" charset="0"/>
              </a:rPr>
              <a:t> </a:t>
            </a:r>
            <a:r>
              <a:rPr lang="el-GR" dirty="0">
                <a:solidFill>
                  <a:schemeClr val="bg1"/>
                </a:solidFill>
                <a:cs typeface="Times New Roman" pitchFamily="18" charset="0"/>
              </a:rPr>
              <a:t>(π.χ. </a:t>
            </a:r>
            <a:r>
              <a:rPr lang="el-GR" i="1" dirty="0">
                <a:solidFill>
                  <a:srgbClr val="FFFFCC"/>
                </a:solidFill>
                <a:cs typeface="Times New Roman" pitchFamily="18" charset="0"/>
              </a:rPr>
              <a:t>Πριν ανέβει στο λεωφορείο, ο Γιάννης αγόρασε τσιγάρα</a:t>
            </a:r>
            <a:r>
              <a:rPr lang="el-GR" i="1" dirty="0">
                <a:solidFill>
                  <a:schemeClr val="bg1"/>
                </a:solidFill>
                <a:cs typeface="Times New Roman" pitchFamily="18" charset="0"/>
              </a:rPr>
              <a:t> ή </a:t>
            </a:r>
            <a:r>
              <a:rPr lang="el-GR" i="1" dirty="0">
                <a:solidFill>
                  <a:srgbClr val="FFFFCC"/>
                </a:solidFill>
                <a:cs typeface="Times New Roman" pitchFamily="18" charset="0"/>
              </a:rPr>
              <a:t>Ο Γιάννης ανέβηκε στο λεωφορείο. Στο μεταξύ είχε αγοράσει τσιγάρα</a:t>
            </a:r>
            <a:r>
              <a:rPr lang="el-GR" dirty="0">
                <a:solidFill>
                  <a:schemeClr val="bg1"/>
                </a:solidFill>
                <a:cs typeface="Times New Roman" pitchFamily="18" charset="0"/>
              </a:rPr>
              <a:t>).</a:t>
            </a:r>
            <a:endParaRPr lang="el-GR" dirty="0">
              <a:solidFill>
                <a:schemeClr val="bg1"/>
              </a:solidFill>
            </a:endParaRPr>
          </a:p>
          <a:p>
            <a:pPr marL="266700" indent="-266700" eaLnBrk="1" hangingPunct="1">
              <a:lnSpc>
                <a:spcPct val="80000"/>
              </a:lnSpc>
              <a:defRPr/>
            </a:pPr>
            <a:endParaRPr lang="el-GR" i="1"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3407</TotalTime>
  <Words>1878</Words>
  <Application>Microsoft Office PowerPoint</Application>
  <PresentationFormat>On-screen Show (4:3)</PresentationFormat>
  <Paragraphs>311</Paragraphs>
  <Slides>32</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Times New Roman</vt:lpstr>
      <vt:lpstr>Arial</vt:lpstr>
      <vt:lpstr>Wingdings</vt:lpstr>
      <vt:lpstr>Courier New</vt:lpstr>
      <vt:lpstr>Symbol</vt:lpstr>
      <vt:lpstr>Georgia</vt:lpstr>
      <vt:lpstr>Diseño predeterminado</vt:lpstr>
      <vt:lpstr>Ανάπτυξη του Λόγου</vt:lpstr>
      <vt:lpstr>PowerPoint Presentation</vt:lpstr>
      <vt:lpstr>PowerPoint Presentation</vt:lpstr>
      <vt:lpstr>PowerPoint Presentation</vt:lpstr>
      <vt:lpstr> Χρήσεις της αφήγησης στην καθημερινή ζωή   </vt:lpstr>
      <vt:lpstr> Αφήγηση = γλωσσική αναπαράσταση εμπειρίας  που δεν μπορεί ποτέ να είναι πιστή αντιγραφή της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Αφήγηση της ίδιας ιστορίας από 10χρονο</vt:lpstr>
      <vt:lpstr>PowerPoint Presentation</vt:lpstr>
      <vt:lpstr>Τέλος Ενότητας</vt:lpstr>
      <vt:lpstr>Χρηματοδότηση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vector>
  </TitlesOfParts>
  <Company>AK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Alexia Karousou</dc:creator>
  <cp:lastModifiedBy>Uoa</cp:lastModifiedBy>
  <cp:revision>551</cp:revision>
  <dcterms:created xsi:type="dcterms:W3CDTF">2006-12-12T10:29:03Z</dcterms:created>
  <dcterms:modified xsi:type="dcterms:W3CDTF">2016-05-16T11:49:19Z</dcterms:modified>
</cp:coreProperties>
</file>