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67" d="100"/>
          <a:sy n="67" d="100"/>
        </p:scale>
        <p:origin x="77" y="3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18/4/2016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solidFill>
                <a:srgbClr val="FF0000"/>
              </a:solidFill>
            </a:endParaRPr>
          </a:p>
        </p:txBody>
      </p:sp>
      <p:sp>
        <p:nvSpPr>
          <p:cNvPr id="327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B2B1E40-F4AF-497E-87F0-DF0EB9BD5FA1}" type="slidenum">
              <a:rPr lang="el-GR" altLang="el-GR"/>
              <a:pPr/>
              <a:t>1</a:t>
            </a:fld>
            <a:endParaRPr lang="el-GR" altLang="el-GR"/>
          </a:p>
        </p:txBody>
      </p:sp>
    </p:spTree>
    <p:extLst>
      <p:ext uri="{BB962C8B-B14F-4D97-AF65-F5344CB8AC3E}">
        <p14:creationId xmlns:p14="http://schemas.microsoft.com/office/powerpoint/2010/main" val="2634500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4198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C0C0C17-29F0-4A5E-BA86-DFDB8F3B78C2}" type="slidenum">
              <a:rPr lang="el-GR" altLang="el-GR"/>
              <a:pPr/>
              <a:t>10</a:t>
            </a:fld>
            <a:endParaRPr lang="el-GR" altLang="el-GR"/>
          </a:p>
        </p:txBody>
      </p:sp>
    </p:spTree>
    <p:extLst>
      <p:ext uri="{BB962C8B-B14F-4D97-AF65-F5344CB8AC3E}">
        <p14:creationId xmlns:p14="http://schemas.microsoft.com/office/powerpoint/2010/main" val="3230184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430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4EAAB0E-B0CB-4D12-995C-43B93061FA96}" type="slidenum">
              <a:rPr lang="el-GR" altLang="el-GR"/>
              <a:pPr/>
              <a:t>11</a:t>
            </a:fld>
            <a:endParaRPr lang="el-GR" altLang="el-GR"/>
          </a:p>
        </p:txBody>
      </p:sp>
    </p:spTree>
    <p:extLst>
      <p:ext uri="{BB962C8B-B14F-4D97-AF65-F5344CB8AC3E}">
        <p14:creationId xmlns:p14="http://schemas.microsoft.com/office/powerpoint/2010/main" val="180610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440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3CDDFCC-A0DC-40C3-9B7A-C22FADD377FD}" type="slidenum">
              <a:rPr lang="el-GR" altLang="el-GR"/>
              <a:pPr/>
              <a:t>12</a:t>
            </a:fld>
            <a:endParaRPr lang="el-GR" altLang="el-GR"/>
          </a:p>
        </p:txBody>
      </p:sp>
    </p:spTree>
    <p:extLst>
      <p:ext uri="{BB962C8B-B14F-4D97-AF65-F5344CB8AC3E}">
        <p14:creationId xmlns:p14="http://schemas.microsoft.com/office/powerpoint/2010/main" val="536374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450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A750ED4-7DA5-4AED-A6D5-9C875123BC36}" type="slidenum">
              <a:rPr lang="el-GR" altLang="el-GR"/>
              <a:pPr/>
              <a:t>13</a:t>
            </a:fld>
            <a:endParaRPr lang="el-GR" altLang="el-GR"/>
          </a:p>
        </p:txBody>
      </p:sp>
    </p:spTree>
    <p:extLst>
      <p:ext uri="{BB962C8B-B14F-4D97-AF65-F5344CB8AC3E}">
        <p14:creationId xmlns:p14="http://schemas.microsoft.com/office/powerpoint/2010/main" val="291519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932687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423119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110429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687497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850435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55644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337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18E69CD-03FE-4E82-BDD1-AEEFED5C74CF}" type="slidenum">
              <a:rPr lang="el-GR" altLang="el-GR"/>
              <a:pPr/>
              <a:t>2</a:t>
            </a:fld>
            <a:endParaRPr lang="el-GR" altLang="el-GR"/>
          </a:p>
        </p:txBody>
      </p:sp>
    </p:spTree>
    <p:extLst>
      <p:ext uri="{BB962C8B-B14F-4D97-AF65-F5344CB8AC3E}">
        <p14:creationId xmlns:p14="http://schemas.microsoft.com/office/powerpoint/2010/main" val="2146990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002441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7442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348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46C143A-E999-4237-9C11-ACB47B64B611}" type="slidenum">
              <a:rPr lang="el-GR" altLang="el-GR"/>
              <a:pPr/>
              <a:t>3</a:t>
            </a:fld>
            <a:endParaRPr lang="el-GR" altLang="el-GR"/>
          </a:p>
        </p:txBody>
      </p:sp>
    </p:spTree>
    <p:extLst>
      <p:ext uri="{BB962C8B-B14F-4D97-AF65-F5344CB8AC3E}">
        <p14:creationId xmlns:p14="http://schemas.microsoft.com/office/powerpoint/2010/main" val="4078378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358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399D1C2-D72C-4C25-A0FC-C661E8CF1E18}" type="slidenum">
              <a:rPr lang="el-GR" altLang="el-GR"/>
              <a:pPr/>
              <a:t>4</a:t>
            </a:fld>
            <a:endParaRPr lang="el-GR" altLang="el-GR"/>
          </a:p>
        </p:txBody>
      </p:sp>
    </p:spTree>
    <p:extLst>
      <p:ext uri="{BB962C8B-B14F-4D97-AF65-F5344CB8AC3E}">
        <p14:creationId xmlns:p14="http://schemas.microsoft.com/office/powerpoint/2010/main" val="277310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368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DE36FF-C978-43F8-80CB-37459B607D02}" type="slidenum">
              <a:rPr lang="el-GR" altLang="el-GR"/>
              <a:pPr/>
              <a:t>5</a:t>
            </a:fld>
            <a:endParaRPr lang="el-GR" altLang="el-GR"/>
          </a:p>
        </p:txBody>
      </p:sp>
    </p:spTree>
    <p:extLst>
      <p:ext uri="{BB962C8B-B14F-4D97-AF65-F5344CB8AC3E}">
        <p14:creationId xmlns:p14="http://schemas.microsoft.com/office/powerpoint/2010/main" val="4152578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378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39AAF3C-0EBF-482B-9A0E-35589617CFBB}" type="slidenum">
              <a:rPr lang="el-GR" altLang="el-GR"/>
              <a:pPr/>
              <a:t>6</a:t>
            </a:fld>
            <a:endParaRPr lang="el-GR" altLang="el-GR"/>
          </a:p>
        </p:txBody>
      </p:sp>
    </p:spTree>
    <p:extLst>
      <p:ext uri="{BB962C8B-B14F-4D97-AF65-F5344CB8AC3E}">
        <p14:creationId xmlns:p14="http://schemas.microsoft.com/office/powerpoint/2010/main" val="253464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389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0DE3FE3-9779-4953-9049-E68AFD3C4933}" type="slidenum">
              <a:rPr lang="el-GR" altLang="el-GR"/>
              <a:pPr/>
              <a:t>7</a:t>
            </a:fld>
            <a:endParaRPr lang="el-GR" altLang="el-GR"/>
          </a:p>
        </p:txBody>
      </p:sp>
    </p:spTree>
    <p:extLst>
      <p:ext uri="{BB962C8B-B14F-4D97-AF65-F5344CB8AC3E}">
        <p14:creationId xmlns:p14="http://schemas.microsoft.com/office/powerpoint/2010/main" val="3165684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399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5449731-B1F0-4524-AE44-F41516D7F886}" type="slidenum">
              <a:rPr lang="el-GR" altLang="el-GR"/>
              <a:pPr/>
              <a:t>8</a:t>
            </a:fld>
            <a:endParaRPr lang="el-GR" altLang="el-GR"/>
          </a:p>
        </p:txBody>
      </p:sp>
    </p:spTree>
    <p:extLst>
      <p:ext uri="{BB962C8B-B14F-4D97-AF65-F5344CB8AC3E}">
        <p14:creationId xmlns:p14="http://schemas.microsoft.com/office/powerpoint/2010/main" val="3047214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409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F58A315-A856-431A-BA3C-0F10545A2591}" type="slidenum">
              <a:rPr lang="el-GR" altLang="el-GR"/>
              <a:pPr/>
              <a:t>9</a:t>
            </a:fld>
            <a:endParaRPr lang="el-GR" altLang="el-GR"/>
          </a:p>
        </p:txBody>
      </p:sp>
    </p:spTree>
    <p:extLst>
      <p:ext uri="{BB962C8B-B14F-4D97-AF65-F5344CB8AC3E}">
        <p14:creationId xmlns:p14="http://schemas.microsoft.com/office/powerpoint/2010/main" val="150710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Προς Ρωμαίους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Προς Ρωμαίους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Προς Ρωμαίους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Προς Ρωμαίους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Προς Ρωμαίους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Προς Ρωμαίους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Προς Ρωμαίους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eclass.uoa.gr/courses/SOCTHEOL10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encourses.uoa.gr/courses/SOCTHEOL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Τίτλος 1"/>
          <p:cNvSpPr>
            <a:spLocks noGrp="1"/>
          </p:cNvSpPr>
          <p:nvPr>
            <p:ph type="ctrTitle"/>
          </p:nvPr>
        </p:nvSpPr>
        <p:spPr>
          <a:xfrm>
            <a:off x="685800" y="2006600"/>
            <a:ext cx="7772400" cy="1470025"/>
          </a:xfrm>
        </p:spPr>
        <p:txBody>
          <a:bodyPr/>
          <a:lstStyle/>
          <a:p>
            <a:r>
              <a:rPr lang="el-GR" altLang="el-GR" dirty="0" smtClean="0">
                <a:solidFill>
                  <a:srgbClr val="5075BC"/>
                </a:solidFill>
              </a:rPr>
              <a:t>Εισαγωγή στην Κ.Δ. και ιστορία εποχής της Καινής Διαθήκης</a:t>
            </a:r>
          </a:p>
        </p:txBody>
      </p:sp>
      <p:sp>
        <p:nvSpPr>
          <p:cNvPr id="8" name="Υπότιτλος 2"/>
          <p:cNvSpPr>
            <a:spLocks noGrp="1"/>
          </p:cNvSpPr>
          <p:nvPr>
            <p:ph type="subTitle" idx="1"/>
          </p:nvPr>
        </p:nvSpPr>
        <p:spPr>
          <a:xfrm>
            <a:off x="684213" y="3744913"/>
            <a:ext cx="7775575" cy="3113087"/>
          </a:xfrm>
        </p:spPr>
        <p:txBody>
          <a:bodyPr rtlCol="0">
            <a:noAutofit/>
          </a:bodyPr>
          <a:lstStyle/>
          <a:p>
            <a:pPr fontAlgn="auto">
              <a:spcAft>
                <a:spcPts val="0"/>
              </a:spcAft>
              <a:defRPr/>
            </a:pPr>
            <a:r>
              <a:rPr lang="el-GR" altLang="el-GR" sz="2800" dirty="0" smtClean="0">
                <a:solidFill>
                  <a:srgbClr val="5075BC"/>
                </a:solidFill>
              </a:rPr>
              <a:t>Μάθημα 10 </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Προς Ρωμαίους</a:t>
            </a:r>
            <a:endParaRPr lang="en-US" sz="2800" dirty="0" smtClean="0"/>
          </a:p>
          <a:p>
            <a:pPr fontAlgn="auto">
              <a:spcAft>
                <a:spcPts val="0"/>
              </a:spcAft>
              <a:defRPr/>
            </a:pPr>
            <a:endParaRPr lang="en-US" sz="2800" dirty="0" smtClean="0"/>
          </a:p>
          <a:p>
            <a:pPr fontAlgn="auto">
              <a:spcAft>
                <a:spcPts val="0"/>
              </a:spcAft>
              <a:defRPr/>
            </a:pPr>
            <a:r>
              <a:rPr lang="el-GR" altLang="el-GR" sz="2800" dirty="0"/>
              <a:t>Σωτήριος Σ. Δεσπότης</a:t>
            </a:r>
          </a:p>
          <a:p>
            <a:pPr fontAlgn="auto">
              <a:spcAft>
                <a:spcPts val="0"/>
              </a:spcAft>
              <a:defRPr/>
            </a:pPr>
            <a:r>
              <a:rPr lang="el-GR" altLang="el-GR" sz="2800" dirty="0" smtClean="0"/>
              <a:t>Θεολογική </a:t>
            </a:r>
            <a:r>
              <a:rPr lang="el-GR" altLang="el-GR" sz="2800" dirty="0"/>
              <a:t>Σχολή</a:t>
            </a:r>
          </a:p>
          <a:p>
            <a:pPr fontAlgn="auto">
              <a:spcAft>
                <a:spcPts val="0"/>
              </a:spcAft>
              <a:defRPr/>
            </a:pPr>
            <a:r>
              <a:rPr lang="el-GR" altLang="el-GR" sz="2800" dirty="0"/>
              <a:t>Τμήμα Κοινωνικής Θεολογίας</a:t>
            </a:r>
            <a:endParaRPr lang="en-US" altLang="el-GR" sz="2800" dirty="0"/>
          </a:p>
          <a:p>
            <a:pPr fontAlgn="auto">
              <a:spcAft>
                <a:spcPts val="0"/>
              </a:spcAft>
              <a:defRPr/>
            </a:pPr>
            <a:endParaRPr lang="el-GR" sz="2800" dirty="0" smtClean="0"/>
          </a:p>
        </p:txBody>
      </p:sp>
    </p:spTree>
    <p:extLst>
      <p:ext uri="{BB962C8B-B14F-4D97-AF65-F5344CB8AC3E}">
        <p14:creationId xmlns:p14="http://schemas.microsoft.com/office/powerpoint/2010/main" val="1072264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3"/>
          <p:cNvSpPr>
            <a:spLocks noGrp="1"/>
          </p:cNvSpPr>
          <p:nvPr>
            <p:ph type="title"/>
          </p:nvPr>
        </p:nvSpPr>
        <p:spPr/>
        <p:txBody>
          <a:bodyPr/>
          <a:lstStyle/>
          <a:p>
            <a:r>
              <a:rPr lang="el-GR" altLang="el-GR" smtClean="0"/>
              <a:t>Πρό-θεση Επιστολής</a:t>
            </a:r>
          </a:p>
        </p:txBody>
      </p:sp>
      <p:sp>
        <p:nvSpPr>
          <p:cNvPr id="5" name="Θέση περιεχομένου 4"/>
          <p:cNvSpPr>
            <a:spLocks noGrp="1"/>
          </p:cNvSpPr>
          <p:nvPr>
            <p:ph idx="1"/>
          </p:nvPr>
        </p:nvSpPr>
        <p:spPr>
          <a:xfrm>
            <a:off x="463550" y="1782763"/>
            <a:ext cx="8229600" cy="4525962"/>
          </a:xfrm>
        </p:spPr>
        <p:txBody>
          <a:bodyPr rtlCol="0">
            <a:noAutofit/>
          </a:bodyPr>
          <a:lstStyle/>
          <a:p>
            <a:pPr marL="0" indent="0" fontAlgn="auto">
              <a:spcAft>
                <a:spcPts val="0"/>
              </a:spcAft>
              <a:buFont typeface="Arial" panose="020B0604020202020204" pitchFamily="34" charset="0"/>
              <a:buNone/>
              <a:defRPr/>
            </a:pPr>
            <a:r>
              <a:rPr lang="de-DE" sz="2800" baseline="30000" dirty="0" smtClean="0"/>
              <a:t>16 </a:t>
            </a:r>
            <a:r>
              <a:rPr lang="el-GR" sz="2800" dirty="0" err="1" smtClean="0"/>
              <a:t>Οὐ</a:t>
            </a:r>
            <a:r>
              <a:rPr lang="el-GR" sz="2800" dirty="0" smtClean="0"/>
              <a:t> </a:t>
            </a:r>
            <a:r>
              <a:rPr lang="el-GR" sz="2800" dirty="0" err="1" smtClean="0"/>
              <a:t>γὰρ</a:t>
            </a:r>
            <a:r>
              <a:rPr lang="el-GR" sz="2800" dirty="0" smtClean="0"/>
              <a:t> </a:t>
            </a:r>
            <a:r>
              <a:rPr lang="el-GR" sz="2800" dirty="0" err="1" smtClean="0"/>
              <a:t>ἐπαισχύνομαι</a:t>
            </a:r>
            <a:r>
              <a:rPr lang="el-GR" sz="2800" dirty="0" smtClean="0"/>
              <a:t> </a:t>
            </a:r>
            <a:r>
              <a:rPr lang="el-GR" sz="2800" dirty="0" err="1" smtClean="0"/>
              <a:t>τὸ</a:t>
            </a:r>
            <a:r>
              <a:rPr lang="el-GR" sz="2800" dirty="0" smtClean="0"/>
              <a:t> </a:t>
            </a:r>
            <a:r>
              <a:rPr lang="el-GR" sz="2800" dirty="0" err="1" smtClean="0"/>
              <a:t>Εὐαγγέλιον</a:t>
            </a:r>
            <a:r>
              <a:rPr lang="de-DE" sz="2800" dirty="0" smtClean="0"/>
              <a:t>. </a:t>
            </a:r>
            <a:endParaRPr lang="el-GR" sz="2800" dirty="0" smtClean="0"/>
          </a:p>
          <a:p>
            <a:pPr marL="0" indent="0" fontAlgn="auto">
              <a:spcAft>
                <a:spcPts val="0"/>
              </a:spcAft>
              <a:buFont typeface="Arial" panose="020B0604020202020204" pitchFamily="34" charset="0"/>
              <a:buNone/>
              <a:defRPr/>
            </a:pPr>
            <a:r>
              <a:rPr lang="el-GR" sz="2800" dirty="0" err="1" smtClean="0"/>
              <a:t>Δύναμις</a:t>
            </a:r>
            <a:r>
              <a:rPr lang="el-GR" sz="2800" dirty="0" smtClean="0"/>
              <a:t> </a:t>
            </a:r>
            <a:r>
              <a:rPr lang="el-GR" sz="2800" dirty="0" err="1" smtClean="0"/>
              <a:t>γὰρ</a:t>
            </a:r>
            <a:r>
              <a:rPr lang="el-GR" sz="2800" dirty="0" smtClean="0"/>
              <a:t> </a:t>
            </a:r>
            <a:r>
              <a:rPr lang="el-GR" sz="2800" cap="all" dirty="0" err="1" smtClean="0"/>
              <a:t>θ</a:t>
            </a:r>
            <a:r>
              <a:rPr lang="el-GR" sz="2800" dirty="0" err="1" smtClean="0"/>
              <a:t>εοῦ</a:t>
            </a:r>
            <a:r>
              <a:rPr lang="el-GR" sz="2800" dirty="0" smtClean="0"/>
              <a:t> </a:t>
            </a:r>
            <a:r>
              <a:rPr lang="el-GR" sz="2800" dirty="0" err="1" smtClean="0"/>
              <a:t>ἐστιν</a:t>
            </a:r>
            <a:r>
              <a:rPr lang="el-GR" sz="2800" dirty="0" smtClean="0"/>
              <a:t> </a:t>
            </a:r>
            <a:r>
              <a:rPr lang="el-GR" sz="2800" dirty="0" err="1" smtClean="0"/>
              <a:t>εἰς</a:t>
            </a:r>
            <a:r>
              <a:rPr lang="el-GR" sz="2800" dirty="0" smtClean="0"/>
              <a:t> </a:t>
            </a:r>
            <a:r>
              <a:rPr lang="el-GR" sz="2800" dirty="0" err="1" smtClean="0"/>
              <a:t>σωτηρίαν</a:t>
            </a:r>
            <a:r>
              <a:rPr lang="el-GR" sz="2800" dirty="0" smtClean="0"/>
              <a:t> </a:t>
            </a:r>
          </a:p>
          <a:p>
            <a:pPr marL="0" indent="0" fontAlgn="auto">
              <a:spcAft>
                <a:spcPts val="0"/>
              </a:spcAft>
              <a:buFont typeface="Arial" panose="020B0604020202020204" pitchFamily="34" charset="0"/>
              <a:buNone/>
              <a:defRPr/>
            </a:pPr>
            <a:r>
              <a:rPr lang="el-GR" sz="2800" dirty="0" err="1" smtClean="0"/>
              <a:t>παντὶ</a:t>
            </a:r>
            <a:r>
              <a:rPr lang="el-GR" sz="2800" dirty="0" smtClean="0"/>
              <a:t> </a:t>
            </a:r>
            <a:r>
              <a:rPr lang="el-GR" sz="2800" dirty="0" err="1" smtClean="0"/>
              <a:t>τῷ</a:t>
            </a:r>
            <a:r>
              <a:rPr lang="el-GR" sz="2800" dirty="0" smtClean="0"/>
              <a:t> </a:t>
            </a:r>
            <a:r>
              <a:rPr lang="el-GR" sz="2800" dirty="0" err="1" smtClean="0"/>
              <a:t>πιστεύοντι</a:t>
            </a:r>
            <a:r>
              <a:rPr lang="de-DE" sz="2800" dirty="0" smtClean="0"/>
              <a:t>, </a:t>
            </a:r>
            <a:r>
              <a:rPr lang="el-GR" sz="2800" dirty="0" err="1" smtClean="0"/>
              <a:t>Ἰουδαίῳ</a:t>
            </a:r>
            <a:r>
              <a:rPr lang="el-GR" sz="2800" dirty="0" smtClean="0"/>
              <a:t> τε </a:t>
            </a:r>
            <a:r>
              <a:rPr lang="el-GR" sz="2800" dirty="0" err="1" smtClean="0"/>
              <a:t>πρῶτον</a:t>
            </a:r>
            <a:r>
              <a:rPr lang="el-GR" sz="2800" dirty="0" smtClean="0"/>
              <a:t> </a:t>
            </a:r>
            <a:r>
              <a:rPr lang="el-GR" sz="2800" dirty="0" err="1" smtClean="0"/>
              <a:t>καὶ</a:t>
            </a:r>
            <a:r>
              <a:rPr lang="el-GR" sz="2800" dirty="0" smtClean="0"/>
              <a:t> </a:t>
            </a:r>
            <a:r>
              <a:rPr lang="el-GR" sz="2800" dirty="0" err="1" smtClean="0"/>
              <a:t>Ἕλληνι</a:t>
            </a:r>
            <a:r>
              <a:rPr lang="de-DE" sz="2800" dirty="0" smtClean="0"/>
              <a:t>. </a:t>
            </a:r>
            <a:endParaRPr lang="el-GR" sz="2800" dirty="0" smtClean="0"/>
          </a:p>
          <a:p>
            <a:pPr marL="0" indent="0" fontAlgn="auto">
              <a:spcAft>
                <a:spcPts val="0"/>
              </a:spcAft>
              <a:buFont typeface="Arial" panose="020B0604020202020204" pitchFamily="34" charset="0"/>
              <a:buNone/>
              <a:defRPr/>
            </a:pPr>
            <a:endParaRPr lang="el-GR" sz="2800" baseline="30000" dirty="0" smtClean="0"/>
          </a:p>
          <a:p>
            <a:pPr marL="0" indent="0" fontAlgn="auto">
              <a:spcAft>
                <a:spcPts val="0"/>
              </a:spcAft>
              <a:buFont typeface="Arial" panose="020B0604020202020204" pitchFamily="34" charset="0"/>
              <a:buNone/>
              <a:defRPr/>
            </a:pPr>
            <a:endParaRPr lang="el-GR" sz="2800" baseline="30000" dirty="0" smtClean="0"/>
          </a:p>
          <a:p>
            <a:pPr marL="0" indent="0" fontAlgn="auto">
              <a:spcAft>
                <a:spcPts val="0"/>
              </a:spcAft>
              <a:buFont typeface="Arial" panose="020B0604020202020204" pitchFamily="34" charset="0"/>
              <a:buNone/>
              <a:defRPr/>
            </a:pPr>
            <a:r>
              <a:rPr lang="el-GR" sz="2800" baseline="30000" dirty="0" smtClean="0"/>
              <a:t>1</a:t>
            </a:r>
            <a:r>
              <a:rPr lang="de-DE" sz="2800" baseline="30000" dirty="0" smtClean="0"/>
              <a:t>7 </a:t>
            </a:r>
            <a:r>
              <a:rPr lang="el-GR" sz="2800" cap="all" dirty="0" err="1" smtClean="0"/>
              <a:t>δ</a:t>
            </a:r>
            <a:r>
              <a:rPr lang="el-GR" sz="2800" dirty="0" err="1" smtClean="0"/>
              <a:t>ικαιοσύνη</a:t>
            </a:r>
            <a:r>
              <a:rPr lang="el-GR" sz="2800" dirty="0" smtClean="0"/>
              <a:t> </a:t>
            </a:r>
            <a:r>
              <a:rPr lang="el-GR" sz="2800" dirty="0" err="1" smtClean="0"/>
              <a:t>γὰρ</a:t>
            </a:r>
            <a:r>
              <a:rPr lang="el-GR" sz="2800" dirty="0" smtClean="0"/>
              <a:t> </a:t>
            </a:r>
            <a:r>
              <a:rPr lang="el-GR" sz="2800" cap="all" dirty="0" err="1" smtClean="0"/>
              <a:t>θ</a:t>
            </a:r>
            <a:r>
              <a:rPr lang="el-GR" sz="2800" dirty="0" err="1" smtClean="0"/>
              <a:t>εοῦ</a:t>
            </a:r>
            <a:r>
              <a:rPr lang="el-GR" sz="2800" dirty="0" smtClean="0"/>
              <a:t> </a:t>
            </a:r>
            <a:r>
              <a:rPr lang="el-GR" sz="2800" dirty="0" err="1" smtClean="0"/>
              <a:t>ἐν</a:t>
            </a:r>
            <a:r>
              <a:rPr lang="el-GR" sz="2800" dirty="0" smtClean="0"/>
              <a:t> </a:t>
            </a:r>
            <a:r>
              <a:rPr lang="el-GR" sz="2800" dirty="0" err="1" smtClean="0"/>
              <a:t>αὐτῷ</a:t>
            </a:r>
            <a:r>
              <a:rPr lang="el-GR" sz="2800" dirty="0" smtClean="0"/>
              <a:t> </a:t>
            </a:r>
            <a:r>
              <a:rPr lang="el-GR" sz="2800" dirty="0" err="1" smtClean="0"/>
              <a:t>ἀποκαλύπτεται</a:t>
            </a:r>
            <a:r>
              <a:rPr lang="el-GR" sz="2800" dirty="0" smtClean="0"/>
              <a:t> </a:t>
            </a:r>
            <a:r>
              <a:rPr lang="el-GR" sz="2800" b="1" dirty="0" err="1" smtClean="0"/>
              <a:t>ἐκ</a:t>
            </a:r>
            <a:r>
              <a:rPr lang="el-GR" sz="2800" b="1" dirty="0" smtClean="0"/>
              <a:t> </a:t>
            </a:r>
            <a:r>
              <a:rPr lang="el-GR" sz="2800" b="1" dirty="0" err="1" smtClean="0"/>
              <a:t>πίστεως</a:t>
            </a:r>
            <a:r>
              <a:rPr lang="el-GR" sz="2800" b="1" dirty="0" smtClean="0"/>
              <a:t> </a:t>
            </a:r>
            <a:r>
              <a:rPr lang="el-GR" sz="2800" b="1" dirty="0" err="1" smtClean="0"/>
              <a:t>εἰς</a:t>
            </a:r>
            <a:r>
              <a:rPr lang="el-GR" sz="2800" b="1" dirty="0" smtClean="0"/>
              <a:t> </a:t>
            </a:r>
            <a:r>
              <a:rPr lang="el-GR" sz="2800" b="1" dirty="0" err="1" smtClean="0"/>
              <a:t>πίστιν</a:t>
            </a:r>
            <a:r>
              <a:rPr lang="de-DE" sz="2800" b="1" dirty="0" smtClean="0"/>
              <a:t>,</a:t>
            </a:r>
            <a:r>
              <a:rPr lang="de-DE" sz="2800" dirty="0" smtClean="0"/>
              <a:t> </a:t>
            </a:r>
            <a:r>
              <a:rPr lang="el-GR" sz="2800" dirty="0" smtClean="0"/>
              <a:t/>
            </a:r>
            <a:br>
              <a:rPr lang="el-GR" sz="2800" dirty="0" smtClean="0"/>
            </a:br>
            <a:r>
              <a:rPr lang="el-GR" sz="2800" dirty="0" err="1" smtClean="0"/>
              <a:t>καθὼς</a:t>
            </a:r>
            <a:r>
              <a:rPr lang="el-GR" sz="2800" dirty="0" smtClean="0"/>
              <a:t> </a:t>
            </a:r>
            <a:r>
              <a:rPr lang="el-GR" sz="2800" dirty="0" err="1" smtClean="0"/>
              <a:t>γέγραπται</a:t>
            </a:r>
            <a:r>
              <a:rPr lang="de-DE" sz="2800" dirty="0" smtClean="0"/>
              <a:t>· </a:t>
            </a:r>
            <a:r>
              <a:rPr lang="el-GR" sz="2800" dirty="0" smtClean="0"/>
              <a:t>ὁ </a:t>
            </a:r>
            <a:r>
              <a:rPr lang="el-GR" sz="2800" dirty="0" err="1" smtClean="0"/>
              <a:t>δὲ</a:t>
            </a:r>
            <a:r>
              <a:rPr lang="el-GR" sz="2800" dirty="0" smtClean="0"/>
              <a:t> </a:t>
            </a:r>
            <a:r>
              <a:rPr lang="el-GR" sz="2800" dirty="0" err="1" smtClean="0"/>
              <a:t>δίκαιος</a:t>
            </a:r>
            <a:r>
              <a:rPr lang="el-GR" sz="2800" dirty="0" smtClean="0"/>
              <a:t> </a:t>
            </a:r>
            <a:r>
              <a:rPr lang="el-GR" sz="2800" b="1" dirty="0" err="1" smtClean="0"/>
              <a:t>ἐκ</a:t>
            </a:r>
            <a:r>
              <a:rPr lang="el-GR" sz="2800" b="1" dirty="0" smtClean="0"/>
              <a:t> </a:t>
            </a:r>
            <a:r>
              <a:rPr lang="el-GR" sz="2800" b="1" dirty="0" err="1" smtClean="0"/>
              <a:t>πίστεως</a:t>
            </a:r>
            <a:r>
              <a:rPr lang="el-GR" sz="2800" dirty="0" smtClean="0"/>
              <a:t> </a:t>
            </a:r>
            <a:r>
              <a:rPr lang="el-GR" sz="2800" dirty="0" err="1" smtClean="0"/>
              <a:t>ζήσεται</a:t>
            </a:r>
            <a:r>
              <a:rPr lang="de-DE" sz="2800" dirty="0" smtClean="0"/>
              <a:t>.</a:t>
            </a:r>
            <a:endParaRPr lang="el-GR" sz="2800" dirty="0"/>
          </a:p>
        </p:txBody>
      </p:sp>
    </p:spTree>
    <p:extLst>
      <p:ext uri="{BB962C8B-B14F-4D97-AF65-F5344CB8AC3E}">
        <p14:creationId xmlns:p14="http://schemas.microsoft.com/office/powerpoint/2010/main" val="2613504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1 - Εικόνα" descr="PARADOSEIS 2010-11-οριζ_Page_46.jpg"/>
          <p:cNvPicPr>
            <a:picLocks noGrp="1" noChangeAspect="1"/>
          </p:cNvPicPr>
          <p:nvPr isPhoto="1"/>
        </p:nvPicPr>
        <p:blipFill>
          <a:blip r:embed="rId3" cstate="print">
            <a:extLst>
              <a:ext uri="{28A0092B-C50C-407E-A947-70E740481C1C}">
                <a14:useLocalDpi xmlns:a14="http://schemas.microsoft.com/office/drawing/2010/main" val="0"/>
              </a:ext>
            </a:extLst>
          </a:blip>
          <a:srcRect b="8781"/>
          <a:stretch>
            <a:fillRect/>
          </a:stretch>
        </p:blipFill>
        <p:spPr bwMode="auto">
          <a:xfrm>
            <a:off x="0" y="195263"/>
            <a:ext cx="9144000" cy="589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496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1 - Εικόνα" descr="PARADOSEIS 2010-11-οριζ_Page_47.jpg"/>
          <p:cNvPicPr>
            <a:picLocks noGrp="1" noChangeAspect="1"/>
          </p:cNvPicPr>
          <p:nvPr isPhoto="1"/>
        </p:nvPicPr>
        <p:blipFill>
          <a:blip r:embed="rId3" cstate="print">
            <a:extLst>
              <a:ext uri="{28A0092B-C50C-407E-A947-70E740481C1C}">
                <a14:useLocalDpi xmlns:a14="http://schemas.microsoft.com/office/drawing/2010/main" val="0"/>
              </a:ext>
            </a:extLst>
          </a:blip>
          <a:srcRect b="8781"/>
          <a:stretch>
            <a:fillRect/>
          </a:stretch>
        </p:blipFill>
        <p:spPr bwMode="auto">
          <a:xfrm>
            <a:off x="0" y="195263"/>
            <a:ext cx="9144000" cy="589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129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 Εικόνα" descr="PARADOSEIS 2010-11-οριζ_Page_48.jpg"/>
          <p:cNvPicPr>
            <a:picLocks noGrp="1" noChangeAspect="1"/>
          </p:cNvPicPr>
          <p:nvPr isPhoto="1"/>
        </p:nvPicPr>
        <p:blipFill>
          <a:blip r:embed="rId3" cstate="print">
            <a:extLst>
              <a:ext uri="{28A0092B-C50C-407E-A947-70E740481C1C}">
                <a14:useLocalDpi xmlns:a14="http://schemas.microsoft.com/office/drawing/2010/main" val="0"/>
              </a:ext>
            </a:extLst>
          </a:blip>
          <a:srcRect b="8781"/>
          <a:stretch>
            <a:fillRect/>
          </a:stretch>
        </p:blipFill>
        <p:spPr bwMode="auto">
          <a:xfrm>
            <a:off x="0" y="195263"/>
            <a:ext cx="9144000" cy="589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418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786011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792499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1118668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r>
              <a:rPr lang="el-GR" sz="2000" dirty="0"/>
              <a:t>Έχουν προηγηθεί οι κάτωθι εκδόσεις:</a:t>
            </a:r>
          </a:p>
          <a:p>
            <a:r>
              <a:rPr lang="el-GR" sz="2000" dirty="0" smtClean="0"/>
              <a:t>  </a:t>
            </a:r>
            <a:r>
              <a:rPr lang="el-GR" sz="2000" dirty="0"/>
              <a:t>Έκδοση </a:t>
            </a:r>
            <a:r>
              <a:rPr lang="el-GR" sz="2000" dirty="0" smtClean="0"/>
              <a:t>διαθέσιμη </a:t>
            </a:r>
            <a:r>
              <a:rPr lang="el-GR" sz="2000" dirty="0" smtClean="0">
                <a:hlinkClick r:id="rId3"/>
              </a:rPr>
              <a:t>εδώ</a:t>
            </a:r>
            <a:r>
              <a:rPr lang="el-GR" sz="2000" dirty="0" smtClean="0"/>
              <a:t>. </a:t>
            </a:r>
            <a:endParaRPr lang="el-GR" sz="2000" dirty="0"/>
          </a:p>
        </p:txBody>
      </p:sp>
    </p:spTree>
    <p:extLst>
      <p:ext uri="{BB962C8B-B14F-4D97-AF65-F5344CB8AC3E}">
        <p14:creationId xmlns:p14="http://schemas.microsoft.com/office/powerpoint/2010/main" val="1113507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t>Σωτήριος Σ. </a:t>
            </a:r>
            <a:r>
              <a:rPr lang="el-GR" sz="2000" dirty="0" smtClean="0"/>
              <a:t>Δεσπότης  2014. </a:t>
            </a:r>
            <a:r>
              <a:rPr lang="el-GR" altLang="el-GR" sz="2000" dirty="0"/>
              <a:t>Σωτήριος Σ. </a:t>
            </a:r>
            <a:r>
              <a:rPr lang="el-GR" altLang="el-GR" sz="2000" dirty="0" smtClean="0"/>
              <a:t>Δεσπότης. </a:t>
            </a:r>
            <a:r>
              <a:rPr lang="el-GR" sz="2000" dirty="0" smtClean="0"/>
              <a:t>«Εισαγωγή </a:t>
            </a:r>
            <a:r>
              <a:rPr lang="el-GR" sz="2000" dirty="0"/>
              <a:t>στην Κ.Δ. &amp; Ιστορία Εποχής της Καινής </a:t>
            </a:r>
            <a:r>
              <a:rPr lang="el-GR" sz="2000" dirty="0" smtClean="0"/>
              <a:t>Διαθήκης. </a:t>
            </a:r>
            <a:r>
              <a:rPr lang="el-GR" sz="2000" smtClean="0"/>
              <a:t>Προς Ρωμαίους».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GB" sz="2000" dirty="0">
                <a:hlinkClick r:id="rId3"/>
              </a:rPr>
              <a:t>http://</a:t>
            </a:r>
            <a:r>
              <a:rPr lang="en-GB" sz="2000" dirty="0" smtClean="0">
                <a:hlinkClick r:id="rId3"/>
              </a:rPr>
              <a:t>opencourses.uoa.gr/courses/SOCTHEOL1</a:t>
            </a:r>
            <a:r>
              <a:rPr lang="el-GR" sz="2000" dirty="0" smtClean="0"/>
              <a:t>. </a:t>
            </a:r>
            <a:endParaRPr lang="el-GR" sz="2000" dirty="0"/>
          </a:p>
          <a:p>
            <a:endParaRPr lang="el-GR" sz="2000" dirty="0"/>
          </a:p>
        </p:txBody>
      </p:sp>
    </p:spTree>
    <p:extLst>
      <p:ext uri="{BB962C8B-B14F-4D97-AF65-F5344CB8AC3E}">
        <p14:creationId xmlns:p14="http://schemas.microsoft.com/office/powerpoint/2010/main" val="2551601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894843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rtlCol="0">
            <a:normAutofit fontScale="90000"/>
          </a:bodyPr>
          <a:lstStyle/>
          <a:p>
            <a:pPr fontAlgn="auto">
              <a:spcAft>
                <a:spcPts val="0"/>
              </a:spcAft>
              <a:defRPr/>
            </a:pPr>
            <a:r>
              <a:rPr lang="el-GR" dirty="0" smtClean="0"/>
              <a:t>Η Προς Ρωμαίους</a:t>
            </a:r>
            <a:br>
              <a:rPr lang="el-GR" dirty="0" smtClean="0"/>
            </a:br>
            <a:r>
              <a:rPr lang="el-GR" dirty="0" err="1" smtClean="0"/>
              <a:t>magnum</a:t>
            </a:r>
            <a:r>
              <a:rPr lang="el-GR" dirty="0" smtClean="0"/>
              <a:t> </a:t>
            </a:r>
            <a:r>
              <a:rPr lang="el-GR" dirty="0" err="1" smtClean="0"/>
              <a:t>opus</a:t>
            </a:r>
            <a:endParaRPr lang="el-GR" dirty="0"/>
          </a:p>
        </p:txBody>
      </p:sp>
      <p:sp>
        <p:nvSpPr>
          <p:cNvPr id="5" name="Θέση περιεχομένου 4"/>
          <p:cNvSpPr>
            <a:spLocks noGrp="1"/>
          </p:cNvSpPr>
          <p:nvPr>
            <p:ph idx="1"/>
          </p:nvPr>
        </p:nvSpPr>
        <p:spPr>
          <a:xfrm>
            <a:off x="463550" y="1557338"/>
            <a:ext cx="8229600" cy="4525962"/>
          </a:xfrm>
        </p:spPr>
        <p:txBody>
          <a:bodyPr rtlCol="0">
            <a:noAutofit/>
          </a:bodyPr>
          <a:lstStyle/>
          <a:p>
            <a:pPr fontAlgn="auto">
              <a:lnSpc>
                <a:spcPct val="90000"/>
              </a:lnSpc>
              <a:spcBef>
                <a:spcPts val="600"/>
              </a:spcBef>
              <a:spcAft>
                <a:spcPts val="0"/>
              </a:spcAft>
              <a:buFont typeface="Arial" charset="0"/>
              <a:buChar char="•"/>
              <a:defRPr/>
            </a:pPr>
            <a:r>
              <a:rPr lang="el-GR" sz="2800" dirty="0" smtClean="0"/>
              <a:t>Η μόνη επιστολή που γράφει ο Απόστολος των Εθνών προς Εκκλησία που ΔΕΝ ίδρυσε ο ίδιος ή μαθητής του. </a:t>
            </a:r>
            <a:r>
              <a:rPr lang="el-GR" sz="2000" dirty="0" smtClean="0"/>
              <a:t>από τον Κατάλογο των χαιρετισμών σε 28 αγαπητά πρόσωπα (και μάλιστα 26 ονομαστικά) εξάγεται το συμπέρασμα ότι </a:t>
            </a:r>
            <a:r>
              <a:rPr lang="el-GR" sz="2000" b="1" dirty="0" smtClean="0"/>
              <a:t>γνώριζε πολλά μέλη της Εκκλησίας </a:t>
            </a:r>
            <a:r>
              <a:rPr lang="el-GR" sz="2000" dirty="0" smtClean="0"/>
              <a:t>(ο όρος δεν απαντά στη </a:t>
            </a:r>
            <a:r>
              <a:rPr lang="el-GR" sz="2000" dirty="0" err="1" smtClean="0"/>
              <a:t>Ρωμ</a:t>
            </a:r>
            <a:r>
              <a:rPr lang="el-GR" sz="2000" dirty="0" smtClean="0"/>
              <a:t>.) ή μάλλον των έξι/επτά χριστιανικών Συνάξεων της Αιώνιας Πόλης.</a:t>
            </a:r>
          </a:p>
          <a:p>
            <a:pPr fontAlgn="auto">
              <a:lnSpc>
                <a:spcPct val="90000"/>
              </a:lnSpc>
              <a:spcBef>
                <a:spcPts val="600"/>
              </a:spcBef>
              <a:spcAft>
                <a:spcPts val="0"/>
              </a:spcAft>
              <a:buFont typeface="Wingdings" pitchFamily="2" charset="2"/>
              <a:buChar char="ü"/>
              <a:defRPr/>
            </a:pPr>
            <a:r>
              <a:rPr lang="el-GR" sz="2800" dirty="0" smtClean="0"/>
              <a:t>Η μόνη επιστολή με </a:t>
            </a:r>
            <a:r>
              <a:rPr lang="el-GR" sz="2800" b="1" dirty="0" smtClean="0"/>
              <a:t>τόσο σαφή διάρθρωση </a:t>
            </a:r>
            <a:r>
              <a:rPr lang="el-GR" sz="2800" dirty="0" smtClean="0"/>
              <a:t>σε θεολογικό και πρακτικό μέρος. </a:t>
            </a:r>
          </a:p>
          <a:p>
            <a:pPr fontAlgn="auto">
              <a:lnSpc>
                <a:spcPct val="90000"/>
              </a:lnSpc>
              <a:spcBef>
                <a:spcPts val="600"/>
              </a:spcBef>
              <a:spcAft>
                <a:spcPts val="0"/>
              </a:spcAft>
              <a:buFont typeface="Wingdings" pitchFamily="2" charset="2"/>
              <a:buChar char="ü"/>
              <a:defRPr/>
            </a:pPr>
            <a:r>
              <a:rPr lang="el-GR" sz="2800" b="1" dirty="0" smtClean="0"/>
              <a:t>Όχι πολεμικός </a:t>
            </a:r>
            <a:r>
              <a:rPr lang="el-GR" sz="2800" dirty="0" smtClean="0"/>
              <a:t>χαρακτήρας όπως η συγγενής </a:t>
            </a:r>
            <a:r>
              <a:rPr lang="el-GR" sz="2800" dirty="0" err="1" smtClean="0"/>
              <a:t>Γαλ</a:t>
            </a:r>
            <a:r>
              <a:rPr lang="el-GR" sz="2800" dirty="0" smtClean="0"/>
              <a:t>. </a:t>
            </a:r>
          </a:p>
          <a:p>
            <a:pPr fontAlgn="auto">
              <a:lnSpc>
                <a:spcPct val="90000"/>
              </a:lnSpc>
              <a:spcBef>
                <a:spcPts val="600"/>
              </a:spcBef>
              <a:spcAft>
                <a:spcPts val="0"/>
              </a:spcAft>
              <a:buFont typeface="Wingdings" pitchFamily="2" charset="2"/>
              <a:buChar char="ü"/>
              <a:defRPr/>
            </a:pPr>
            <a:r>
              <a:rPr lang="el-GR" sz="2800" dirty="0" smtClean="0"/>
              <a:t>Δύση:  Αυγουστίνος-  Λούθηρος </a:t>
            </a:r>
            <a:endParaRPr lang="el-GR" sz="2000" dirty="0" smtClean="0"/>
          </a:p>
          <a:p>
            <a:pPr marL="0" indent="0" fontAlgn="auto">
              <a:lnSpc>
                <a:spcPct val="90000"/>
              </a:lnSpc>
              <a:spcBef>
                <a:spcPts val="600"/>
              </a:spcBef>
              <a:spcAft>
                <a:spcPts val="0"/>
              </a:spcAft>
              <a:buFont typeface="Arial" panose="020B0604020202020204" pitchFamily="34" charset="0"/>
              <a:buNone/>
              <a:defRPr/>
            </a:pPr>
            <a:r>
              <a:rPr lang="el-GR" sz="2000" dirty="0" smtClean="0"/>
              <a:t>[</a:t>
            </a:r>
            <a:r>
              <a:rPr lang="el-GR" sz="2000" dirty="0" err="1" smtClean="0"/>
              <a:t>ἀπόφθεγμα</a:t>
            </a:r>
            <a:r>
              <a:rPr lang="el-GR" sz="2000" dirty="0" smtClean="0"/>
              <a:t> (μότο)] </a:t>
            </a:r>
            <a:r>
              <a:rPr lang="el-GR" sz="2000" dirty="0" err="1" smtClean="0"/>
              <a:t>τὸ</a:t>
            </a:r>
            <a:r>
              <a:rPr lang="el-GR" sz="2000" dirty="0" smtClean="0"/>
              <a:t> 3, 28 </a:t>
            </a:r>
            <a:r>
              <a:rPr lang="el-GR" sz="2000" dirty="0" err="1" smtClean="0"/>
              <a:t>στὸ</a:t>
            </a:r>
            <a:r>
              <a:rPr lang="el-GR" sz="2000" dirty="0" smtClean="0"/>
              <a:t> </a:t>
            </a:r>
            <a:r>
              <a:rPr lang="el-GR" sz="2000" dirty="0" err="1" smtClean="0"/>
              <a:t>ὁποῖο</a:t>
            </a:r>
            <a:r>
              <a:rPr lang="el-GR" sz="2000" dirty="0" smtClean="0"/>
              <a:t>, </a:t>
            </a:r>
            <a:r>
              <a:rPr lang="el-GR" sz="2000" dirty="0" err="1" smtClean="0"/>
              <a:t>ὅμως</a:t>
            </a:r>
            <a:r>
              <a:rPr lang="el-GR" sz="2000" dirty="0" smtClean="0"/>
              <a:t>, πρόσθεσε ὁ </a:t>
            </a:r>
            <a:r>
              <a:rPr lang="el-GR" sz="2000" dirty="0" err="1" smtClean="0"/>
              <a:t>ἴδιος</a:t>
            </a:r>
            <a:r>
              <a:rPr lang="el-GR" sz="2000" dirty="0" smtClean="0"/>
              <a:t> </a:t>
            </a:r>
            <a:r>
              <a:rPr lang="el-GR" sz="2000" dirty="0" err="1" smtClean="0"/>
              <a:t>τὸ</a:t>
            </a:r>
            <a:r>
              <a:rPr lang="el-GR" sz="2000" dirty="0" smtClean="0"/>
              <a:t> ΜΟΝΟΝ </a:t>
            </a:r>
            <a:r>
              <a:rPr lang="el-GR" sz="2000" dirty="0" err="1" smtClean="0"/>
              <a:t>ποὺ</a:t>
            </a:r>
            <a:r>
              <a:rPr lang="el-GR" sz="2000" dirty="0" smtClean="0"/>
              <a:t> </a:t>
            </a:r>
            <a:r>
              <a:rPr lang="el-GR" sz="2000" dirty="0" err="1" smtClean="0"/>
              <a:t>δὲν</a:t>
            </a:r>
            <a:r>
              <a:rPr lang="el-GR" sz="2000" dirty="0" smtClean="0"/>
              <a:t> </a:t>
            </a:r>
            <a:r>
              <a:rPr lang="el-GR" sz="2000" dirty="0" err="1" smtClean="0"/>
              <a:t>ἀπαντᾶ</a:t>
            </a:r>
            <a:r>
              <a:rPr lang="el-GR" sz="2000" dirty="0" smtClean="0"/>
              <a:t> </a:t>
            </a:r>
            <a:r>
              <a:rPr lang="el-GR" sz="2000" dirty="0" err="1" smtClean="0"/>
              <a:t>στὸ</a:t>
            </a:r>
            <a:r>
              <a:rPr lang="el-GR" sz="2000" dirty="0" smtClean="0"/>
              <a:t> Πρωτότυπο: </a:t>
            </a:r>
            <a:r>
              <a:rPr lang="el-GR" sz="2000" b="1" dirty="0" err="1" smtClean="0"/>
              <a:t>λογιζόμεθα</a:t>
            </a:r>
            <a:r>
              <a:rPr lang="el-GR" sz="2000" b="1" dirty="0" smtClean="0"/>
              <a:t> </a:t>
            </a:r>
            <a:r>
              <a:rPr lang="el-GR" sz="2000" b="1" dirty="0" err="1" smtClean="0"/>
              <a:t>γὰρ</a:t>
            </a:r>
            <a:r>
              <a:rPr lang="el-GR" sz="2000" b="1" dirty="0" smtClean="0"/>
              <a:t> </a:t>
            </a:r>
            <a:r>
              <a:rPr lang="el-GR" sz="2000" b="1" dirty="0" err="1" smtClean="0"/>
              <a:t>δικαιοῦσθαι</a:t>
            </a:r>
            <a:r>
              <a:rPr lang="el-GR" sz="2000" b="1" dirty="0" smtClean="0"/>
              <a:t> </a:t>
            </a:r>
            <a:r>
              <a:rPr lang="el-GR" sz="2000" b="1" dirty="0" err="1" smtClean="0"/>
              <a:t>πίστει</a:t>
            </a:r>
            <a:r>
              <a:rPr lang="el-GR" sz="2000" b="1" dirty="0" smtClean="0"/>
              <a:t> </a:t>
            </a:r>
            <a:r>
              <a:rPr lang="el-GR" sz="2000" b="1" dirty="0" err="1" smtClean="0"/>
              <a:t>ἄνθρωπον</a:t>
            </a:r>
            <a:r>
              <a:rPr lang="el-GR" sz="2000" b="1" dirty="0" smtClean="0"/>
              <a:t>, </a:t>
            </a:r>
            <a:r>
              <a:rPr lang="el-GR" sz="2000" b="1" dirty="0" err="1" smtClean="0"/>
              <a:t>χωρὶς</a:t>
            </a:r>
            <a:r>
              <a:rPr lang="el-GR" sz="2000" b="1" dirty="0" smtClean="0"/>
              <a:t> </a:t>
            </a:r>
            <a:r>
              <a:rPr lang="el-GR" sz="2000" b="1" dirty="0" err="1" smtClean="0"/>
              <a:t>ἔργων</a:t>
            </a:r>
            <a:r>
              <a:rPr lang="el-GR" sz="2000" b="1" dirty="0" smtClean="0"/>
              <a:t> </a:t>
            </a:r>
            <a:r>
              <a:rPr lang="el-GR" sz="2000" b="1" dirty="0" err="1" smtClean="0"/>
              <a:t>νόμου</a:t>
            </a:r>
            <a:r>
              <a:rPr lang="el-GR" sz="2000" b="1" dirty="0" smtClean="0"/>
              <a:t>. </a:t>
            </a:r>
          </a:p>
        </p:txBody>
      </p:sp>
    </p:spTree>
    <p:extLst>
      <p:ext uri="{BB962C8B-B14F-4D97-AF65-F5344CB8AC3E}">
        <p14:creationId xmlns:p14="http://schemas.microsoft.com/office/powerpoint/2010/main" val="1543518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577094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a:t>
            </a:r>
            <a:r>
              <a:rPr lang="el-GR" sz="2000" dirty="0" smtClean="0"/>
              <a:t>του συγγραφέα </a:t>
            </a:r>
            <a:r>
              <a:rPr lang="el-GR" sz="2000" dirty="0"/>
              <a:t>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p>
          <a:p>
            <a:pPr marL="0" indent="0">
              <a:spcBef>
                <a:spcPts val="3000"/>
              </a:spcBef>
              <a:buNone/>
            </a:pPr>
            <a:r>
              <a:rPr lang="el-GR" sz="2000" dirty="0" smtClean="0"/>
              <a:t>Οι </a:t>
            </a:r>
            <a:r>
              <a:rPr lang="el-GR" sz="2000" dirty="0"/>
              <a:t>φωτογραφίες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 "</a:t>
            </a:r>
            <a:endParaRPr lang="el-GR" sz="2000" dirty="0">
              <a:solidFill>
                <a:srgbClr val="FF0000"/>
              </a:solidFill>
            </a:endParaRPr>
          </a:p>
        </p:txBody>
      </p:sp>
    </p:spTree>
    <p:extLst>
      <p:ext uri="{BB962C8B-B14F-4D97-AF65-F5344CB8AC3E}">
        <p14:creationId xmlns:p14="http://schemas.microsoft.com/office/powerpoint/2010/main" val="210553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3"/>
          <p:cNvSpPr>
            <a:spLocks noGrp="1"/>
          </p:cNvSpPr>
          <p:nvPr>
            <p:ph type="title"/>
          </p:nvPr>
        </p:nvSpPr>
        <p:spPr/>
        <p:txBody>
          <a:bodyPr/>
          <a:lstStyle/>
          <a:p>
            <a:r>
              <a:rPr lang="el-GR" altLang="el-GR" smtClean="0"/>
              <a:t>Συγγραφέας</a:t>
            </a:r>
          </a:p>
        </p:txBody>
      </p:sp>
      <p:sp>
        <p:nvSpPr>
          <p:cNvPr id="5" name="Θέση περιεχομένου 4"/>
          <p:cNvSpPr>
            <a:spLocks noGrp="1"/>
          </p:cNvSpPr>
          <p:nvPr>
            <p:ph idx="1"/>
          </p:nvPr>
        </p:nvSpPr>
        <p:spPr>
          <a:xfrm>
            <a:off x="463550" y="1557338"/>
            <a:ext cx="8229600" cy="4525962"/>
          </a:xfrm>
        </p:spPr>
        <p:txBody>
          <a:bodyPr rtlCol="0">
            <a:noAutofit/>
          </a:bodyPr>
          <a:lstStyle/>
          <a:p>
            <a:pPr algn="ctr" fontAlgn="auto">
              <a:spcBef>
                <a:spcPts val="600"/>
              </a:spcBef>
              <a:spcAft>
                <a:spcPts val="0"/>
              </a:spcAft>
              <a:buFont typeface="Wingdings" pitchFamily="2" charset="2"/>
              <a:buNone/>
              <a:defRPr/>
            </a:pPr>
            <a:r>
              <a:rPr lang="el-GR" sz="2400" i="1" dirty="0" err="1" smtClean="0"/>
              <a:t>Παῦλος</a:t>
            </a:r>
            <a:r>
              <a:rPr lang="el-GR" sz="2400" i="1" dirty="0" smtClean="0"/>
              <a:t> </a:t>
            </a:r>
            <a:r>
              <a:rPr lang="el-GR" sz="2400" i="1" dirty="0" err="1" smtClean="0"/>
              <a:t>δοῦλος</a:t>
            </a:r>
            <a:r>
              <a:rPr lang="el-GR" sz="2400" i="1" dirty="0" smtClean="0"/>
              <a:t> </a:t>
            </a:r>
            <a:r>
              <a:rPr lang="el-GR" sz="2400" i="1" dirty="0" err="1" smtClean="0"/>
              <a:t>Χριστοῦ</a:t>
            </a:r>
            <a:r>
              <a:rPr lang="el-GR" sz="2400" i="1" dirty="0" smtClean="0"/>
              <a:t> </a:t>
            </a:r>
            <a:r>
              <a:rPr lang="el-GR" sz="2400" i="1" dirty="0" err="1" smtClean="0"/>
              <a:t>Ἰησοῦ͵</a:t>
            </a:r>
            <a:r>
              <a:rPr lang="el-GR" sz="2400" i="1" dirty="0" smtClean="0"/>
              <a:t> </a:t>
            </a:r>
            <a:endParaRPr lang="el-GR" sz="2400" dirty="0" smtClean="0"/>
          </a:p>
          <a:p>
            <a:pPr algn="ctr" fontAlgn="auto">
              <a:spcBef>
                <a:spcPts val="600"/>
              </a:spcBef>
              <a:spcAft>
                <a:spcPts val="0"/>
              </a:spcAft>
              <a:buFont typeface="Wingdings" pitchFamily="2" charset="2"/>
              <a:buNone/>
              <a:defRPr/>
            </a:pPr>
            <a:r>
              <a:rPr lang="el-GR" sz="2400" i="1" dirty="0" err="1" smtClean="0"/>
              <a:t>κλητὸς</a:t>
            </a:r>
            <a:r>
              <a:rPr lang="el-GR" sz="2400" i="1" dirty="0" smtClean="0"/>
              <a:t> </a:t>
            </a:r>
            <a:r>
              <a:rPr lang="el-GR" sz="2400" i="1" dirty="0" err="1" smtClean="0"/>
              <a:t>ἀπόστολος͵</a:t>
            </a:r>
            <a:r>
              <a:rPr lang="el-GR" sz="2400" i="1" dirty="0" smtClean="0"/>
              <a:t> </a:t>
            </a:r>
            <a:endParaRPr lang="el-GR" sz="2400" dirty="0" smtClean="0"/>
          </a:p>
          <a:p>
            <a:pPr fontAlgn="auto">
              <a:spcBef>
                <a:spcPts val="600"/>
              </a:spcBef>
              <a:spcAft>
                <a:spcPts val="0"/>
              </a:spcAft>
              <a:defRPr/>
            </a:pPr>
            <a:r>
              <a:rPr lang="el-GR" sz="2800" i="1" dirty="0" err="1" smtClean="0"/>
              <a:t>ἀφωρισμένος</a:t>
            </a:r>
            <a:r>
              <a:rPr lang="el-GR" sz="2800" i="1" dirty="0" smtClean="0"/>
              <a:t> </a:t>
            </a:r>
            <a:r>
              <a:rPr lang="el-GR" sz="2800" i="1" dirty="0" err="1" smtClean="0"/>
              <a:t>εἰς</a:t>
            </a:r>
            <a:r>
              <a:rPr lang="el-GR" sz="2800" i="1" dirty="0" smtClean="0"/>
              <a:t> </a:t>
            </a:r>
            <a:r>
              <a:rPr lang="el-GR" sz="2800" b="1" i="1" dirty="0" err="1" smtClean="0"/>
              <a:t>εὐαγγέλιον</a:t>
            </a:r>
            <a:r>
              <a:rPr lang="el-GR" sz="2800" b="1" i="1" dirty="0" smtClean="0"/>
              <a:t> </a:t>
            </a:r>
            <a:r>
              <a:rPr lang="el-GR" sz="2800" b="1" i="1" cap="all" dirty="0" err="1" smtClean="0"/>
              <a:t>θ</a:t>
            </a:r>
            <a:r>
              <a:rPr lang="el-GR" sz="2800" b="1" i="1" dirty="0" err="1" smtClean="0"/>
              <a:t>εοῦ</a:t>
            </a:r>
            <a:r>
              <a:rPr lang="el-GR" sz="2800" i="1" dirty="0" err="1" smtClean="0"/>
              <a:t>͵</a:t>
            </a:r>
            <a:r>
              <a:rPr lang="el-GR" sz="2800" i="1" dirty="0" smtClean="0"/>
              <a:t> </a:t>
            </a:r>
            <a:endParaRPr lang="el-GR" sz="2800" dirty="0" smtClean="0"/>
          </a:p>
          <a:p>
            <a:pPr fontAlgn="auto">
              <a:spcBef>
                <a:spcPts val="600"/>
              </a:spcBef>
              <a:spcAft>
                <a:spcPts val="0"/>
              </a:spcAft>
              <a:buFont typeface="Wingdings" pitchFamily="2" charset="2"/>
              <a:buNone/>
              <a:defRPr/>
            </a:pPr>
            <a:r>
              <a:rPr lang="el-GR" sz="2000" i="1" dirty="0" smtClean="0"/>
              <a:t>ὃ </a:t>
            </a:r>
            <a:r>
              <a:rPr lang="el-GR" sz="2000" i="1" dirty="0" err="1" smtClean="0"/>
              <a:t>προεπηγγείλατο</a:t>
            </a:r>
            <a:r>
              <a:rPr lang="el-GR" sz="2000" i="1" dirty="0" smtClean="0"/>
              <a:t> </a:t>
            </a:r>
            <a:r>
              <a:rPr lang="el-GR" sz="2000" i="1" dirty="0" err="1" smtClean="0"/>
              <a:t>διὰ</a:t>
            </a:r>
            <a:r>
              <a:rPr lang="el-GR" sz="2000" i="1" dirty="0" smtClean="0"/>
              <a:t> </a:t>
            </a:r>
            <a:r>
              <a:rPr lang="el-GR" sz="2000" i="1" dirty="0" err="1" smtClean="0"/>
              <a:t>τῶν</a:t>
            </a:r>
            <a:r>
              <a:rPr lang="el-GR" sz="2000" i="1" dirty="0" smtClean="0"/>
              <a:t> </a:t>
            </a:r>
            <a:r>
              <a:rPr lang="el-GR" sz="2000" i="1" dirty="0" err="1" smtClean="0"/>
              <a:t>προφητῶν</a:t>
            </a:r>
            <a:r>
              <a:rPr lang="el-GR" sz="2000" i="1" dirty="0" smtClean="0"/>
              <a:t> </a:t>
            </a:r>
            <a:r>
              <a:rPr lang="el-GR" sz="2000" i="1" cap="all" dirty="0" err="1" smtClean="0"/>
              <a:t>α</a:t>
            </a:r>
            <a:r>
              <a:rPr lang="el-GR" sz="2000" i="1" dirty="0" err="1" smtClean="0"/>
              <a:t>ὐτοῦ</a:t>
            </a:r>
            <a:r>
              <a:rPr lang="el-GR" sz="2000" i="1" dirty="0" smtClean="0"/>
              <a:t> </a:t>
            </a:r>
            <a:r>
              <a:rPr lang="el-GR" sz="2000" i="1" dirty="0" err="1" smtClean="0"/>
              <a:t>ἐν</a:t>
            </a:r>
            <a:r>
              <a:rPr lang="el-GR" sz="2000" i="1" dirty="0" smtClean="0"/>
              <a:t> </a:t>
            </a:r>
            <a:r>
              <a:rPr lang="el-GR" sz="2000" i="1" cap="all" dirty="0" err="1" smtClean="0"/>
              <a:t>γ</a:t>
            </a:r>
            <a:r>
              <a:rPr lang="el-GR" sz="2000" i="1" dirty="0" err="1" smtClean="0"/>
              <a:t>ραφαῖς</a:t>
            </a:r>
            <a:r>
              <a:rPr lang="el-GR" sz="2000" i="1" dirty="0" smtClean="0"/>
              <a:t> </a:t>
            </a:r>
            <a:r>
              <a:rPr lang="el-GR" sz="2000" i="1" dirty="0" err="1" smtClean="0"/>
              <a:t>ἁγίαις͵</a:t>
            </a:r>
            <a:r>
              <a:rPr lang="el-GR" sz="2000" i="1" dirty="0" smtClean="0"/>
              <a:t> </a:t>
            </a:r>
            <a:endParaRPr lang="el-GR" sz="1800" dirty="0" smtClean="0"/>
          </a:p>
          <a:p>
            <a:pPr algn="ctr" fontAlgn="auto">
              <a:spcBef>
                <a:spcPts val="600"/>
              </a:spcBef>
              <a:spcAft>
                <a:spcPts val="0"/>
              </a:spcAft>
              <a:defRPr/>
            </a:pPr>
            <a:r>
              <a:rPr lang="el-GR" sz="2400" b="1" i="1" dirty="0" err="1" smtClean="0"/>
              <a:t>περὶ</a:t>
            </a:r>
            <a:r>
              <a:rPr lang="el-GR" sz="2400" b="1" i="1" dirty="0" smtClean="0"/>
              <a:t> </a:t>
            </a:r>
            <a:r>
              <a:rPr lang="el-GR" sz="2400" b="1" i="1" dirty="0" err="1" smtClean="0"/>
              <a:t>τοῦ</a:t>
            </a:r>
            <a:r>
              <a:rPr lang="el-GR" sz="2400" b="1" i="1" dirty="0" smtClean="0"/>
              <a:t> </a:t>
            </a:r>
            <a:r>
              <a:rPr lang="el-GR" sz="2400" b="1" i="1" cap="all" dirty="0" err="1" smtClean="0"/>
              <a:t>υ</a:t>
            </a:r>
            <a:r>
              <a:rPr lang="el-GR" sz="2400" b="1" i="1" dirty="0" err="1" smtClean="0"/>
              <a:t>ἱοῦ</a:t>
            </a:r>
            <a:r>
              <a:rPr lang="el-GR" sz="2400" b="1" i="1" dirty="0" smtClean="0"/>
              <a:t> </a:t>
            </a:r>
            <a:r>
              <a:rPr lang="el-GR" sz="2400" b="1" i="1" cap="all" dirty="0" err="1" smtClean="0"/>
              <a:t>α</a:t>
            </a:r>
            <a:r>
              <a:rPr lang="el-GR" sz="2400" b="1" i="1" dirty="0" err="1" smtClean="0"/>
              <a:t>ὐτοῦ</a:t>
            </a:r>
            <a:endParaRPr lang="el-GR" sz="2400" dirty="0" smtClean="0"/>
          </a:p>
          <a:p>
            <a:pPr algn="ctr" fontAlgn="auto">
              <a:spcBef>
                <a:spcPts val="600"/>
              </a:spcBef>
              <a:spcAft>
                <a:spcPts val="0"/>
              </a:spcAft>
              <a:buFont typeface="Wingdings" pitchFamily="2" charset="2"/>
              <a:buNone/>
              <a:defRPr/>
            </a:pPr>
            <a:r>
              <a:rPr lang="el-GR" sz="2400" i="1" dirty="0" err="1" smtClean="0"/>
              <a:t>τοῦ</a:t>
            </a:r>
            <a:r>
              <a:rPr lang="el-GR" sz="2400" i="1" dirty="0" smtClean="0"/>
              <a:t> </a:t>
            </a:r>
            <a:r>
              <a:rPr lang="el-GR" sz="2400" i="1" dirty="0" err="1" smtClean="0"/>
              <a:t>γενομένου</a:t>
            </a:r>
            <a:r>
              <a:rPr lang="el-GR" sz="2400" i="1" dirty="0" smtClean="0"/>
              <a:t> </a:t>
            </a:r>
            <a:r>
              <a:rPr lang="el-GR" sz="2400" i="1" dirty="0" err="1" smtClean="0"/>
              <a:t>ἐκ</a:t>
            </a:r>
            <a:r>
              <a:rPr lang="el-GR" sz="2400" i="1" dirty="0" smtClean="0"/>
              <a:t> </a:t>
            </a:r>
            <a:r>
              <a:rPr lang="el-GR" sz="2400" i="1" dirty="0" err="1" smtClean="0"/>
              <a:t>σπέρματος</a:t>
            </a:r>
            <a:r>
              <a:rPr lang="el-GR" sz="2400" i="1" dirty="0" smtClean="0"/>
              <a:t> </a:t>
            </a:r>
            <a:r>
              <a:rPr lang="el-GR" sz="2400" i="1" dirty="0" err="1" smtClean="0"/>
              <a:t>Δαυὶδ</a:t>
            </a:r>
            <a:r>
              <a:rPr lang="el-GR" sz="2400" i="1" dirty="0" smtClean="0"/>
              <a:t> </a:t>
            </a:r>
            <a:r>
              <a:rPr lang="el-GR" sz="2400" i="1" dirty="0" err="1" smtClean="0"/>
              <a:t>κατὰ</a:t>
            </a:r>
            <a:r>
              <a:rPr lang="el-GR" sz="2400" i="1" dirty="0" smtClean="0"/>
              <a:t> </a:t>
            </a:r>
            <a:r>
              <a:rPr lang="el-GR" sz="2400" i="1" dirty="0" err="1" smtClean="0"/>
              <a:t>σάρκα͵</a:t>
            </a:r>
            <a:endParaRPr lang="el-GR" sz="2400" dirty="0" smtClean="0"/>
          </a:p>
          <a:p>
            <a:pPr algn="ctr" fontAlgn="auto">
              <a:spcBef>
                <a:spcPts val="600"/>
              </a:spcBef>
              <a:spcAft>
                <a:spcPts val="0"/>
              </a:spcAft>
              <a:buFont typeface="Wingdings" pitchFamily="2" charset="2"/>
              <a:buNone/>
              <a:defRPr/>
            </a:pPr>
            <a:r>
              <a:rPr lang="el-GR" sz="2400" i="1" dirty="0" err="1" smtClean="0"/>
              <a:t>τοῦ</a:t>
            </a:r>
            <a:r>
              <a:rPr lang="el-GR" sz="2400" i="1" dirty="0" smtClean="0"/>
              <a:t> </a:t>
            </a:r>
            <a:r>
              <a:rPr lang="el-GR" sz="2400" i="1" dirty="0" err="1" smtClean="0"/>
              <a:t>ὁρισθέντος</a:t>
            </a:r>
            <a:r>
              <a:rPr lang="el-GR" sz="2400" i="1" dirty="0" smtClean="0"/>
              <a:t> </a:t>
            </a:r>
            <a:r>
              <a:rPr lang="el-GR" sz="2400" b="1" i="1" cap="all" dirty="0" err="1" smtClean="0"/>
              <a:t>υ</a:t>
            </a:r>
            <a:r>
              <a:rPr lang="el-GR" sz="2400" b="1" i="1" dirty="0" err="1" smtClean="0"/>
              <a:t>ἱοῦ</a:t>
            </a:r>
            <a:r>
              <a:rPr lang="el-GR" sz="2400" b="1" i="1" dirty="0" smtClean="0"/>
              <a:t> </a:t>
            </a:r>
            <a:r>
              <a:rPr lang="el-GR" sz="2400" b="1" i="1" cap="all" dirty="0" err="1" smtClean="0"/>
              <a:t>θ</a:t>
            </a:r>
            <a:r>
              <a:rPr lang="el-GR" sz="2400" b="1" i="1" dirty="0" err="1" smtClean="0"/>
              <a:t>εοῦ</a:t>
            </a:r>
            <a:r>
              <a:rPr lang="el-GR" sz="2400" i="1" dirty="0" smtClean="0"/>
              <a:t> </a:t>
            </a:r>
            <a:r>
              <a:rPr lang="el-GR" sz="2400" i="1" dirty="0" err="1" smtClean="0"/>
              <a:t>ἐν</a:t>
            </a:r>
            <a:r>
              <a:rPr lang="el-GR" sz="2400" i="1" dirty="0" smtClean="0"/>
              <a:t> </a:t>
            </a:r>
            <a:r>
              <a:rPr lang="el-GR" sz="2400" i="1" dirty="0" err="1" smtClean="0"/>
              <a:t>δυνάμει</a:t>
            </a:r>
            <a:r>
              <a:rPr lang="el-GR" sz="2400" i="1" dirty="0" smtClean="0"/>
              <a:t> </a:t>
            </a:r>
            <a:endParaRPr lang="el-GR" sz="2400" dirty="0" smtClean="0"/>
          </a:p>
          <a:p>
            <a:pPr algn="ctr" fontAlgn="auto">
              <a:spcBef>
                <a:spcPts val="600"/>
              </a:spcBef>
              <a:spcAft>
                <a:spcPts val="0"/>
              </a:spcAft>
              <a:buFont typeface="Wingdings" pitchFamily="2" charset="2"/>
              <a:buNone/>
              <a:defRPr/>
            </a:pPr>
            <a:r>
              <a:rPr lang="el-GR" sz="2400" i="1" dirty="0" err="1" smtClean="0"/>
              <a:t>κατὰ</a:t>
            </a:r>
            <a:r>
              <a:rPr lang="el-GR" sz="2400" i="1" dirty="0" smtClean="0"/>
              <a:t> </a:t>
            </a:r>
            <a:r>
              <a:rPr lang="el-GR" sz="2400" i="1" dirty="0" err="1" smtClean="0"/>
              <a:t>Πνεῦμα</a:t>
            </a:r>
            <a:r>
              <a:rPr lang="el-GR" sz="2400" i="1" dirty="0" smtClean="0"/>
              <a:t> </a:t>
            </a:r>
            <a:r>
              <a:rPr lang="el-GR" sz="2400" i="1" dirty="0" err="1" smtClean="0"/>
              <a:t>ἁγιωσύνης</a:t>
            </a:r>
            <a:r>
              <a:rPr lang="el-GR" sz="2400" i="1" dirty="0" smtClean="0"/>
              <a:t> </a:t>
            </a:r>
            <a:r>
              <a:rPr lang="el-GR" sz="2400" i="1" dirty="0" err="1" smtClean="0"/>
              <a:t>ἐξ</a:t>
            </a:r>
            <a:r>
              <a:rPr lang="el-GR" sz="2400" i="1" dirty="0" smtClean="0"/>
              <a:t> </a:t>
            </a:r>
            <a:r>
              <a:rPr lang="el-GR" sz="2400" i="1" dirty="0" err="1" smtClean="0"/>
              <a:t>ἀναστάσεως</a:t>
            </a:r>
            <a:r>
              <a:rPr lang="el-GR" sz="2400" i="1" dirty="0" smtClean="0"/>
              <a:t> </a:t>
            </a:r>
            <a:r>
              <a:rPr lang="el-GR" sz="2400" i="1" dirty="0" err="1" smtClean="0"/>
              <a:t>νεκρῶν͵</a:t>
            </a:r>
            <a:endParaRPr lang="el-GR" sz="2400" dirty="0" smtClean="0"/>
          </a:p>
          <a:p>
            <a:pPr algn="ctr" fontAlgn="auto">
              <a:spcBef>
                <a:spcPts val="600"/>
              </a:spcBef>
              <a:spcAft>
                <a:spcPts val="0"/>
              </a:spcAft>
              <a:buFont typeface="Wingdings" pitchFamily="2" charset="2"/>
              <a:buNone/>
              <a:defRPr/>
            </a:pPr>
            <a:r>
              <a:rPr lang="el-GR" sz="2400" b="1" i="1" dirty="0" err="1" smtClean="0"/>
              <a:t>Ἰησοῦ</a:t>
            </a:r>
            <a:r>
              <a:rPr lang="el-GR" sz="2400" b="1" i="1" dirty="0" smtClean="0"/>
              <a:t> </a:t>
            </a:r>
            <a:r>
              <a:rPr lang="el-GR" sz="2400" b="1" i="1" dirty="0" err="1" smtClean="0"/>
              <a:t>Χριστοῦ</a:t>
            </a:r>
            <a:r>
              <a:rPr lang="el-GR" sz="2400" b="1" i="1" dirty="0" smtClean="0"/>
              <a:t> </a:t>
            </a:r>
            <a:r>
              <a:rPr lang="el-GR" sz="2400" b="1" i="1" dirty="0" err="1" smtClean="0"/>
              <a:t>τοῦ</a:t>
            </a:r>
            <a:r>
              <a:rPr lang="el-GR" sz="2400" b="1" i="1" dirty="0" smtClean="0"/>
              <a:t> </a:t>
            </a:r>
            <a:r>
              <a:rPr lang="el-GR" sz="2400" b="1" i="1" cap="all" dirty="0" err="1" smtClean="0"/>
              <a:t>κ</a:t>
            </a:r>
            <a:r>
              <a:rPr lang="el-GR" sz="2400" b="1" i="1" dirty="0" err="1" smtClean="0"/>
              <a:t>υρίου</a:t>
            </a:r>
            <a:r>
              <a:rPr lang="el-GR" sz="2400" b="1" i="1" dirty="0" smtClean="0"/>
              <a:t> </a:t>
            </a:r>
            <a:r>
              <a:rPr lang="el-GR" sz="2400" b="1" i="1" dirty="0" err="1" smtClean="0"/>
              <a:t>ἡμῶν</a:t>
            </a:r>
            <a:endParaRPr lang="el-GR" sz="2400" dirty="0" smtClean="0"/>
          </a:p>
          <a:p>
            <a:pPr marL="0" indent="0" fontAlgn="auto">
              <a:spcBef>
                <a:spcPts val="600"/>
              </a:spcBef>
              <a:spcAft>
                <a:spcPts val="0"/>
              </a:spcAft>
              <a:buFont typeface="Wingdings" pitchFamily="2" charset="2"/>
              <a:buNone/>
              <a:defRPr/>
            </a:pPr>
            <a:r>
              <a:rPr lang="el-GR" sz="2400" dirty="0" smtClean="0"/>
              <a:t>Υπαγορεύει στον </a:t>
            </a:r>
            <a:r>
              <a:rPr lang="el-GR" sz="2400" b="1" dirty="0" err="1" smtClean="0">
                <a:solidFill>
                  <a:srgbClr val="C00000"/>
                </a:solidFill>
              </a:rPr>
              <a:t>Τέρτιο</a:t>
            </a:r>
            <a:r>
              <a:rPr lang="el-GR" sz="2400" dirty="0" smtClean="0"/>
              <a:t> και χρησιμοποιεί ως ταχυδρόμο και ερμηνεύτρια τη διακόνισσα </a:t>
            </a:r>
            <a:r>
              <a:rPr lang="el-GR" sz="2400" b="1" dirty="0" err="1" smtClean="0">
                <a:solidFill>
                  <a:srgbClr val="C00000"/>
                </a:solidFill>
              </a:rPr>
              <a:t>Φοίβη</a:t>
            </a:r>
            <a:r>
              <a:rPr lang="el-GR" sz="2400" dirty="0" smtClean="0"/>
              <a:t> </a:t>
            </a:r>
            <a:r>
              <a:rPr lang="de-DE" sz="2400" dirty="0" smtClean="0"/>
              <a:t>(1,1).</a:t>
            </a:r>
          </a:p>
        </p:txBody>
      </p:sp>
    </p:spTree>
    <p:extLst>
      <p:ext uri="{BB962C8B-B14F-4D97-AF65-F5344CB8AC3E}">
        <p14:creationId xmlns:p14="http://schemas.microsoft.com/office/powerpoint/2010/main" val="3911066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l-GR" smtClean="0"/>
              <a:t>Χρόνος-Τόπος</a:t>
            </a:r>
          </a:p>
        </p:txBody>
      </p:sp>
      <p:sp>
        <p:nvSpPr>
          <p:cNvPr id="12291" name="Θέση περιεχομένου 4"/>
          <p:cNvSpPr>
            <a:spLocks noGrp="1"/>
          </p:cNvSpPr>
          <p:nvPr>
            <p:ph idx="1"/>
          </p:nvPr>
        </p:nvSpPr>
        <p:spPr>
          <a:xfrm>
            <a:off x="463550" y="1557338"/>
            <a:ext cx="8229600" cy="4525962"/>
          </a:xfrm>
        </p:spPr>
        <p:txBody>
          <a:bodyPr/>
          <a:lstStyle/>
          <a:p>
            <a:pPr marL="0" indent="0">
              <a:lnSpc>
                <a:spcPct val="90000"/>
              </a:lnSpc>
              <a:buFont typeface="Arial" panose="020B0604020202020204" pitchFamily="34" charset="0"/>
              <a:buNone/>
            </a:pPr>
            <a:r>
              <a:rPr lang="el-GR" altLang="el-GR" sz="2800" b="1" dirty="0" smtClean="0"/>
              <a:t>Χρόνος συγγραφής </a:t>
            </a:r>
            <a:r>
              <a:rPr lang="el-GR" altLang="el-GR" sz="2800" dirty="0" smtClean="0"/>
              <a:t>57 μ.Χ.  </a:t>
            </a:r>
            <a:r>
              <a:rPr lang="el-GR" altLang="el-GR" sz="2800" b="1" dirty="0" smtClean="0"/>
              <a:t>Τόπος: </a:t>
            </a:r>
            <a:r>
              <a:rPr lang="el-GR" altLang="el-GR" sz="2800" dirty="0" smtClean="0"/>
              <a:t>Κόρινθος στο φιλόξενο σπίτι του </a:t>
            </a:r>
            <a:r>
              <a:rPr lang="el-GR" altLang="el-GR" sz="2800" dirty="0" err="1" smtClean="0"/>
              <a:t>Γάιου</a:t>
            </a:r>
            <a:r>
              <a:rPr lang="el-GR" altLang="el-GR" sz="2800" dirty="0" smtClean="0"/>
              <a:t> στην Κόρινθο, στην αρχή της βασιλείας του Νέρωνα, το περίφημο </a:t>
            </a:r>
            <a:r>
              <a:rPr lang="en-US" altLang="el-GR" sz="2800" dirty="0" err="1" smtClean="0"/>
              <a:t>Quinquennium</a:t>
            </a:r>
            <a:r>
              <a:rPr lang="el-GR" altLang="el-GR" sz="2800" dirty="0" smtClean="0"/>
              <a:t> (την πρώτη πενταετία). Ακόμη ο νεαρός αυτοκράτορας (που ανέβηκε στο θρόνο σε ηλικία 17 ετών!) βρισκόταν υπό την αιγίδα των Σενέκα και </a:t>
            </a:r>
            <a:r>
              <a:rPr lang="el-GR" altLang="el-GR" sz="2800" dirty="0" err="1" smtClean="0"/>
              <a:t>Βούρρου</a:t>
            </a:r>
            <a:r>
              <a:rPr lang="el-GR" altLang="el-GR" sz="2800" dirty="0" smtClean="0"/>
              <a:t> και προσπαθούσε να ενσαρκώσει το </a:t>
            </a:r>
            <a:r>
              <a:rPr lang="el-GR" altLang="el-GR" sz="2800" b="1" dirty="0" smtClean="0"/>
              <a:t>ιδεώδες του δίκαιου και πράου μονάρχη</a:t>
            </a:r>
            <a:r>
              <a:rPr lang="el-GR" altLang="el-GR" sz="2800" dirty="0" smtClean="0"/>
              <a:t>. Δεν είχε δείξει το θηριώδες πρόσωπο της εξουσίας. </a:t>
            </a:r>
          </a:p>
          <a:p>
            <a:pPr marL="0" indent="0">
              <a:lnSpc>
                <a:spcPct val="90000"/>
              </a:lnSpc>
              <a:buFont typeface="Arial" panose="020B0604020202020204" pitchFamily="34" charset="0"/>
              <a:buNone/>
            </a:pPr>
            <a:r>
              <a:rPr lang="el-GR" altLang="el-GR" sz="2800" dirty="0" err="1" smtClean="0"/>
              <a:t>Πρβλ</a:t>
            </a:r>
            <a:r>
              <a:rPr lang="el-GR" altLang="el-GR" sz="2800" dirty="0" smtClean="0"/>
              <a:t>. παρότρυνση του Π. στο κεφ. 13 για υποταγή στις εξουσίες </a:t>
            </a:r>
          </a:p>
        </p:txBody>
      </p:sp>
    </p:spTree>
    <p:extLst>
      <p:ext uri="{BB962C8B-B14F-4D97-AF65-F5344CB8AC3E}">
        <p14:creationId xmlns:p14="http://schemas.microsoft.com/office/powerpoint/2010/main" val="1036627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rtlCol="0">
            <a:normAutofit fontScale="90000"/>
          </a:bodyPr>
          <a:lstStyle/>
          <a:p>
            <a:pPr fontAlgn="auto">
              <a:spcAft>
                <a:spcPts val="0"/>
              </a:spcAft>
              <a:defRPr/>
            </a:pPr>
            <a:r>
              <a:rPr lang="el-GR" dirty="0" smtClean="0"/>
              <a:t>Ο Π. στην Κόρινθο</a:t>
            </a:r>
            <a:br>
              <a:rPr lang="el-GR" dirty="0" smtClean="0"/>
            </a:br>
            <a:r>
              <a:rPr lang="el-GR" dirty="0" smtClean="0"/>
              <a:t>Γ’ </a:t>
            </a:r>
            <a:r>
              <a:rPr lang="el-GR" dirty="0" err="1" smtClean="0"/>
              <a:t>ιεραποστ</a:t>
            </a:r>
            <a:r>
              <a:rPr lang="el-GR" dirty="0" smtClean="0"/>
              <a:t>. περιοδεία </a:t>
            </a:r>
            <a:endParaRPr lang="el-GR" dirty="0"/>
          </a:p>
        </p:txBody>
      </p:sp>
      <p:sp>
        <p:nvSpPr>
          <p:cNvPr id="13315" name="3 - Θέση αριθμού διαφάνειας"/>
          <p:cNvSpPr txBox="1">
            <a:spLocks/>
          </p:cNvSpPr>
          <p:nvPr/>
        </p:nvSpPr>
        <p:spPr bwMode="auto">
          <a:xfrm>
            <a:off x="6629400" y="6902450"/>
            <a:ext cx="2362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de-DE" altLang="el-GR"/>
              <a:t>Seite </a:t>
            </a:r>
            <a:fld id="{8C1146A5-95C1-45EE-BC65-ED8D4D87083C}" type="slidenum">
              <a:rPr lang="de-DE" altLang="el-GR"/>
              <a:pPr/>
              <a:t>5</a:t>
            </a:fld>
            <a:endParaRPr lang="de-DE" altLang="el-GR"/>
          </a:p>
        </p:txBody>
      </p:sp>
      <p:pic>
        <p:nvPicPr>
          <p:cNvPr id="13316" name="Picture 4" descr="MR 3 des Pau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8" y="1641475"/>
            <a:ext cx="7070725"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
          <p:cNvSpPr>
            <a:spLocks noChangeArrowheads="1"/>
          </p:cNvSpPr>
          <p:nvPr/>
        </p:nvSpPr>
        <p:spPr bwMode="auto">
          <a:xfrm>
            <a:off x="3635375" y="3425825"/>
            <a:ext cx="720725" cy="720725"/>
          </a:xfrm>
          <a:prstGeom prst="ellipse">
            <a:avLst/>
          </a:prstGeom>
          <a:noFill/>
          <a:ln w="57150" algn="ctr">
            <a:solidFill>
              <a:srgbClr val="5075B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l-GR" altLang="el-GR"/>
          </a:p>
        </p:txBody>
      </p:sp>
      <p:sp>
        <p:nvSpPr>
          <p:cNvPr id="9" name="Text Box 6"/>
          <p:cNvSpPr txBox="1">
            <a:spLocks noChangeArrowheads="1"/>
          </p:cNvSpPr>
          <p:nvPr/>
        </p:nvSpPr>
        <p:spPr bwMode="auto">
          <a:xfrm>
            <a:off x="1116013" y="1914525"/>
            <a:ext cx="3384550" cy="708025"/>
          </a:xfrm>
          <a:prstGeom prst="rect">
            <a:avLst/>
          </a:prstGeom>
          <a:solidFill>
            <a:schemeClr val="bg1"/>
          </a:solidFill>
          <a:ln w="28575" algn="ctr">
            <a:solidFill>
              <a:srgbClr val="5075BC"/>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l-GR" altLang="el-GR" sz="2000">
                <a:latin typeface="Tahoma" panose="020B0604030504040204" pitchFamily="34" charset="0"/>
              </a:rPr>
              <a:t>Κομίστρια η Φοίβη από τις Κεγχραιές </a:t>
            </a:r>
            <a:r>
              <a:rPr lang="de-DE" altLang="el-GR" sz="2000">
                <a:latin typeface="Tahoma" panose="020B0604030504040204" pitchFamily="34" charset="0"/>
              </a:rPr>
              <a:t>16,1</a:t>
            </a:r>
          </a:p>
        </p:txBody>
      </p:sp>
      <p:sp>
        <p:nvSpPr>
          <p:cNvPr id="10" name="Text Box 8"/>
          <p:cNvSpPr txBox="1">
            <a:spLocks noChangeArrowheads="1"/>
          </p:cNvSpPr>
          <p:nvPr/>
        </p:nvSpPr>
        <p:spPr bwMode="auto">
          <a:xfrm>
            <a:off x="2195513" y="4651375"/>
            <a:ext cx="4824412" cy="1016000"/>
          </a:xfrm>
          <a:prstGeom prst="rect">
            <a:avLst/>
          </a:prstGeom>
          <a:solidFill>
            <a:schemeClr val="bg1"/>
          </a:solidFill>
          <a:ln w="28575" algn="ctr">
            <a:solidFill>
              <a:srgbClr val="5075BC"/>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l-GR" altLang="el-GR" sz="2000">
                <a:latin typeface="Tahoma" panose="020B0604030504040204" pitchFamily="34" charset="0"/>
              </a:rPr>
              <a:t>Χαιρετίσματα από τον  οικονόμο Έραστο στην Κόρινθο </a:t>
            </a:r>
            <a:r>
              <a:rPr lang="de-DE" altLang="el-GR" sz="2000">
                <a:latin typeface="Tahoma" panose="020B0604030504040204" pitchFamily="34" charset="0"/>
              </a:rPr>
              <a:t>(A</a:t>
            </a:r>
            <a:r>
              <a:rPr lang="el-GR" altLang="el-GR" sz="2000">
                <a:latin typeface="Tahoma" panose="020B0604030504040204" pitchFamily="34" charset="0"/>
              </a:rPr>
              <a:t>ρχαιολογικό εύρημα</a:t>
            </a:r>
            <a:r>
              <a:rPr lang="de-DE" altLang="el-GR" sz="2000">
                <a:latin typeface="Tahoma" panose="020B0604030504040204" pitchFamily="34" charset="0"/>
              </a:rPr>
              <a:t>) –16,23</a:t>
            </a:r>
          </a:p>
        </p:txBody>
      </p:sp>
      <p:sp>
        <p:nvSpPr>
          <p:cNvPr id="11" name="Text Box 9"/>
          <p:cNvSpPr txBox="1">
            <a:spLocks noChangeArrowheads="1"/>
          </p:cNvSpPr>
          <p:nvPr/>
        </p:nvSpPr>
        <p:spPr bwMode="auto">
          <a:xfrm>
            <a:off x="1908175" y="5946775"/>
            <a:ext cx="5688013" cy="400050"/>
          </a:xfrm>
          <a:prstGeom prst="rect">
            <a:avLst/>
          </a:prstGeom>
          <a:solidFill>
            <a:schemeClr val="bg1"/>
          </a:solidFill>
          <a:ln w="28575" algn="ctr">
            <a:solidFill>
              <a:srgbClr val="5075BC"/>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l-GR" altLang="el-GR" sz="2000">
                <a:latin typeface="Tahoma" panose="020B0604030504040204" pitchFamily="34" charset="0"/>
              </a:rPr>
              <a:t>Χρονολόγηση της επιστολής άνοιξη 56 ή 57 μ.Χ. </a:t>
            </a:r>
            <a:endParaRPr lang="de-DE" altLang="el-GR" sz="2000">
              <a:latin typeface="Tahoma" panose="020B0604030504040204" pitchFamily="34" charset="0"/>
            </a:endParaRPr>
          </a:p>
        </p:txBody>
      </p:sp>
    </p:spTree>
    <p:extLst>
      <p:ext uri="{BB962C8B-B14F-4D97-AF65-F5344CB8AC3E}">
        <p14:creationId xmlns:p14="http://schemas.microsoft.com/office/powerpoint/2010/main" val="3923725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3"/>
          <p:cNvSpPr>
            <a:spLocks noGrp="1"/>
          </p:cNvSpPr>
          <p:nvPr>
            <p:ph type="title"/>
          </p:nvPr>
        </p:nvSpPr>
        <p:spPr/>
        <p:txBody>
          <a:bodyPr/>
          <a:lstStyle/>
          <a:p>
            <a:r>
              <a:rPr lang="el-GR" altLang="el-GR" smtClean="0"/>
              <a:t>Αιτία Συγγραφής</a:t>
            </a:r>
          </a:p>
        </p:txBody>
      </p:sp>
      <p:sp>
        <p:nvSpPr>
          <p:cNvPr id="14339" name="Θέση περιεχομένου 4"/>
          <p:cNvSpPr>
            <a:spLocks noGrp="1"/>
          </p:cNvSpPr>
          <p:nvPr>
            <p:ph idx="1"/>
          </p:nvPr>
        </p:nvSpPr>
        <p:spPr>
          <a:xfrm>
            <a:off x="463550" y="1557338"/>
            <a:ext cx="8229600" cy="4525962"/>
          </a:xfrm>
        </p:spPr>
        <p:txBody>
          <a:bodyPr>
            <a:normAutofit lnSpcReduction="10000"/>
          </a:bodyPr>
          <a:lstStyle/>
          <a:p>
            <a:pPr>
              <a:lnSpc>
                <a:spcPct val="80000"/>
              </a:lnSpc>
            </a:pPr>
            <a:r>
              <a:rPr lang="el-GR" altLang="el-GR" sz="2800" dirty="0" smtClean="0"/>
              <a:t>Γράφεται με τη συνείδηση του Π. ότι έχει ολοκληρώσει τον «ιεραποστολικό κύκλο» στις πόλεις πέριξ του Αιγαίου (</a:t>
            </a:r>
            <a:r>
              <a:rPr lang="el-GR" altLang="el-GR" sz="2800" i="1" dirty="0" err="1" smtClean="0"/>
              <a:t>πεπληρωκέναι</a:t>
            </a:r>
            <a:r>
              <a:rPr lang="el-GR" altLang="el-GR" sz="2800" i="1" dirty="0" smtClean="0"/>
              <a:t> </a:t>
            </a:r>
            <a:r>
              <a:rPr lang="el-GR" altLang="el-GR" sz="2800" i="1" dirty="0" err="1" smtClean="0"/>
              <a:t>τὸ</a:t>
            </a:r>
            <a:r>
              <a:rPr lang="el-GR" altLang="el-GR" sz="2800" i="1" dirty="0" smtClean="0"/>
              <a:t> </a:t>
            </a:r>
            <a:r>
              <a:rPr lang="el-GR" altLang="el-GR" sz="2800" i="1" dirty="0" err="1" smtClean="0"/>
              <a:t>εὐαγγέλιον</a:t>
            </a:r>
            <a:r>
              <a:rPr lang="el-GR" altLang="el-GR" sz="2800" i="1" dirty="0" smtClean="0"/>
              <a:t> </a:t>
            </a:r>
            <a:r>
              <a:rPr lang="el-GR" altLang="el-GR" sz="2800" i="1" dirty="0" err="1" smtClean="0"/>
              <a:t>τοῦ</a:t>
            </a:r>
            <a:r>
              <a:rPr lang="el-GR" altLang="el-GR" sz="2800" i="1" dirty="0" smtClean="0"/>
              <a:t> </a:t>
            </a:r>
            <a:r>
              <a:rPr lang="el-GR" altLang="el-GR" sz="2800" i="1" dirty="0" err="1" smtClean="0"/>
              <a:t>Χριστοῦ</a:t>
            </a:r>
            <a:r>
              <a:rPr lang="el-GR" altLang="el-GR" sz="2800" i="1" baseline="30000" dirty="0" smtClean="0"/>
              <a:t>.</a:t>
            </a:r>
            <a:r>
              <a:rPr lang="el-GR" altLang="el-GR" sz="2800" dirty="0" smtClean="0"/>
              <a:t> </a:t>
            </a:r>
            <a:r>
              <a:rPr lang="el-GR" altLang="el-GR" sz="2800" dirty="0" err="1" smtClean="0"/>
              <a:t>Ρωμ</a:t>
            </a:r>
            <a:r>
              <a:rPr lang="el-GR" altLang="el-GR" sz="2800" dirty="0" smtClean="0"/>
              <a:t>. 15, 19-23) </a:t>
            </a:r>
          </a:p>
          <a:p>
            <a:pPr>
              <a:lnSpc>
                <a:spcPct val="80000"/>
              </a:lnSpc>
            </a:pPr>
            <a:r>
              <a:rPr lang="el-GR" altLang="el-GR" sz="2800" dirty="0" smtClean="0"/>
              <a:t>Σχεδιάζει την εξόρμησή του στις εσχατιές της </a:t>
            </a:r>
            <a:r>
              <a:rPr lang="el-GR" altLang="el-GR" sz="2800" b="1" dirty="0" smtClean="0"/>
              <a:t>Δύσης</a:t>
            </a:r>
            <a:r>
              <a:rPr lang="el-GR" altLang="el-GR" sz="2800" dirty="0" smtClean="0"/>
              <a:t> - την Ισπανία με συνθήκες πρωτόγνωρες για τον ίδιο: </a:t>
            </a:r>
            <a:r>
              <a:rPr lang="el-GR" altLang="el-GR" sz="2000" dirty="0" smtClean="0"/>
              <a:t>λατινικά - δεν υπήρχαν ικανοί στον αριθμό Ιουδαίοι και Συναγωγές για να εκκινήσει το κήρυγμά του. Με τη συνολική πορεία του, ο ίδιος ο Π. που σκοπεύει να φθάσει στα όρια των </a:t>
            </a:r>
            <a:r>
              <a:rPr lang="el-GR" altLang="el-GR" sz="2000" dirty="0" err="1" smtClean="0"/>
              <a:t>Ιαπετιτών</a:t>
            </a:r>
            <a:r>
              <a:rPr lang="el-GR" altLang="el-GR" sz="2000" dirty="0" smtClean="0"/>
              <a:t>, τη Σπανία, με την ελπίδα να οδηγήσει στην πίστη το </a:t>
            </a:r>
            <a:r>
              <a:rPr lang="el-GR" altLang="el-GR" sz="2000" b="1" dirty="0" smtClean="0"/>
              <a:t>πλήρωμα των εθνών</a:t>
            </a:r>
            <a:r>
              <a:rPr lang="el-GR" altLang="el-GR" sz="2000" dirty="0" smtClean="0"/>
              <a:t>, φαίνεται να έχει την αυτοσυνειδησία ότι εκπληρώνει την προφητεία </a:t>
            </a:r>
            <a:r>
              <a:rPr lang="el-GR" altLang="el-GR" sz="2000" dirty="0" err="1" smtClean="0"/>
              <a:t>Ησ</a:t>
            </a:r>
            <a:r>
              <a:rPr lang="el-GR" altLang="el-GR" sz="2000" dirty="0" smtClean="0"/>
              <a:t>. 66, 19-20 (</a:t>
            </a:r>
            <a:r>
              <a:rPr lang="el-GR" altLang="el-GR" sz="2000" dirty="0" err="1" smtClean="0"/>
              <a:t>πρβλ</a:t>
            </a:r>
            <a:r>
              <a:rPr lang="el-GR" altLang="el-GR" sz="2000" dirty="0" smtClean="0"/>
              <a:t>. </a:t>
            </a:r>
            <a:r>
              <a:rPr lang="el-GR" altLang="el-GR" sz="2000" dirty="0" err="1" smtClean="0"/>
              <a:t>Ρωμ</a:t>
            </a:r>
            <a:r>
              <a:rPr lang="el-GR" altLang="el-GR" sz="2000" dirty="0" smtClean="0"/>
              <a:t>. 15, 18-18)</a:t>
            </a:r>
            <a:endParaRPr lang="el-GR" altLang="el-GR" sz="2400" dirty="0" smtClean="0"/>
          </a:p>
          <a:p>
            <a:pPr>
              <a:lnSpc>
                <a:spcPct val="80000"/>
              </a:lnSpc>
            </a:pPr>
            <a:r>
              <a:rPr lang="el-GR" altLang="el-GR" sz="2800" dirty="0" smtClean="0"/>
              <a:t>Πριν πρέπει να επισκεφθεί το στόμα του λέοντος στην </a:t>
            </a:r>
            <a:r>
              <a:rPr lang="el-GR" altLang="el-GR" sz="2800" b="1" dirty="0" smtClean="0"/>
              <a:t>ΑΝΑΤΟΛΗ – Ιεροσόλυμα </a:t>
            </a:r>
            <a:endParaRPr lang="de-DE" altLang="el-GR" sz="2800" b="1" dirty="0" smtClean="0"/>
          </a:p>
        </p:txBody>
      </p:sp>
    </p:spTree>
    <p:extLst>
      <p:ext uri="{BB962C8B-B14F-4D97-AF65-F5344CB8AC3E}">
        <p14:creationId xmlns:p14="http://schemas.microsoft.com/office/powerpoint/2010/main" val="3558722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3"/>
          <p:cNvSpPr>
            <a:spLocks noGrp="1"/>
          </p:cNvSpPr>
          <p:nvPr>
            <p:ph type="title"/>
          </p:nvPr>
        </p:nvSpPr>
        <p:spPr/>
        <p:txBody>
          <a:bodyPr/>
          <a:lstStyle/>
          <a:p>
            <a:r>
              <a:rPr lang="el-GR" altLang="el-GR" smtClean="0"/>
              <a:t>Αιτία Συγγραφής Β’</a:t>
            </a:r>
          </a:p>
        </p:txBody>
      </p:sp>
      <p:sp>
        <p:nvSpPr>
          <p:cNvPr id="15363" name="Θέση περιεχομένου 4"/>
          <p:cNvSpPr>
            <a:spLocks noGrp="1"/>
          </p:cNvSpPr>
          <p:nvPr>
            <p:ph idx="1"/>
          </p:nvPr>
        </p:nvSpPr>
        <p:spPr>
          <a:xfrm>
            <a:off x="463550" y="1557338"/>
            <a:ext cx="8229600" cy="4525962"/>
          </a:xfrm>
        </p:spPr>
        <p:txBody>
          <a:bodyPr/>
          <a:lstStyle/>
          <a:p>
            <a:pPr marL="0" indent="0">
              <a:buFont typeface="Arial" panose="020B0604020202020204" pitchFamily="34" charset="0"/>
              <a:buNone/>
            </a:pPr>
            <a:r>
              <a:rPr lang="el-GR" altLang="el-GR" sz="2800" smtClean="0"/>
              <a:t>Μετά από ένα σκληρό αγώνα με τους Ιουδαιοχριστιανούς αλλά και την εικόνα του ανένδοτου πολέμιου του Νόμου και του Ισραήλ, που ίσως είχε «περάσει» και στην ιουδαϊκή κοινότητα της Πρωτεύουσας της Ρωμαϊκής Αυτοκρατορίας αλλά και είχε δώσει σε εθνικοχριστιανούς ερείσματα για υποτίμηση των εξ Εβραίων, ο Π. έχοντας σχετική ηρεμία στην Κόρινθο, αισθανόταν και ο ίδιος εσωτερικά την ανάγκη να συντάξει τη «θεολογική ομολογία».</a:t>
            </a:r>
            <a:endParaRPr lang="de-DE" altLang="el-GR" sz="2400" smtClean="0"/>
          </a:p>
        </p:txBody>
      </p:sp>
    </p:spTree>
    <p:extLst>
      <p:ext uri="{BB962C8B-B14F-4D97-AF65-F5344CB8AC3E}">
        <p14:creationId xmlns:p14="http://schemas.microsoft.com/office/powerpoint/2010/main" val="130005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3"/>
          <p:cNvSpPr>
            <a:spLocks noGrp="1"/>
          </p:cNvSpPr>
          <p:nvPr>
            <p:ph type="title"/>
          </p:nvPr>
        </p:nvSpPr>
        <p:spPr/>
        <p:txBody>
          <a:bodyPr/>
          <a:lstStyle/>
          <a:p>
            <a:r>
              <a:rPr lang="el-GR" altLang="el-GR" smtClean="0"/>
              <a:t>Παραλήπτες</a:t>
            </a:r>
          </a:p>
        </p:txBody>
      </p:sp>
      <p:sp>
        <p:nvSpPr>
          <p:cNvPr id="16387" name="Θέση περιεχομένου 4"/>
          <p:cNvSpPr>
            <a:spLocks noGrp="1"/>
          </p:cNvSpPr>
          <p:nvPr>
            <p:ph idx="1"/>
          </p:nvPr>
        </p:nvSpPr>
        <p:spPr>
          <a:xfrm>
            <a:off x="463550" y="1557338"/>
            <a:ext cx="8229600" cy="4525962"/>
          </a:xfrm>
        </p:spPr>
        <p:txBody>
          <a:bodyPr/>
          <a:lstStyle/>
          <a:p>
            <a:pPr marL="0" indent="0">
              <a:lnSpc>
                <a:spcPct val="90000"/>
              </a:lnSpc>
              <a:buFont typeface="Wingdings" panose="05000000000000000000" pitchFamily="2" charset="2"/>
              <a:buNone/>
            </a:pPr>
            <a:r>
              <a:rPr lang="el-GR" altLang="el-GR" smtClean="0"/>
              <a:t>Εθνικο- και Ιουδαιοχριστιανοί (ονόματα&lt; χαμηλό στάτους, γνώση Γραφών, το 1/3 εκ των 26 προσώπων είναι γυναίκες [6&lt; 10 φιλοφρόνηση])</a:t>
            </a:r>
            <a:r>
              <a:rPr lang="el-GR" altLang="el-GR" sz="2400" smtClean="0"/>
              <a:t>. </a:t>
            </a:r>
          </a:p>
          <a:p>
            <a:pPr marL="0" indent="0">
              <a:lnSpc>
                <a:spcPct val="90000"/>
              </a:lnSpc>
              <a:buFont typeface="Wingdings" panose="05000000000000000000" pitchFamily="2" charset="2"/>
              <a:buNone/>
            </a:pPr>
            <a:r>
              <a:rPr lang="el-GR" altLang="el-GR" sz="2400" smtClean="0"/>
              <a:t>Οι τελευταίοι είχαν πρόσφατα επιστρέψει στην Αιώνια Πόλη μετά το θάνατο του Κλαυδίου (54 μ.Χ.), ο οποίος το 49 μ.Χ. είχε εξαπολύσει πογκρόμ ένεκα της έριδας που είχε ξεσπάσει εντός της Συναγωγής ένεκα του Χριστού. Ποππαία=σύζυγος Νέρωνα Ιουδαία;). Προβλήματα Συνύπαρξης!</a:t>
            </a:r>
            <a:endParaRPr lang="el-GR" altLang="el-GR" smtClean="0"/>
          </a:p>
          <a:p>
            <a:pPr marL="0" indent="0">
              <a:lnSpc>
                <a:spcPct val="90000"/>
              </a:lnSpc>
            </a:pPr>
            <a:r>
              <a:rPr lang="el-GR" altLang="el-GR" sz="2400" smtClean="0"/>
              <a:t>Περιοχές </a:t>
            </a:r>
            <a:r>
              <a:rPr lang="en-US" altLang="el-GR" sz="2400" smtClean="0"/>
              <a:t>Transtiberium</a:t>
            </a:r>
            <a:r>
              <a:rPr lang="el-GR" altLang="el-GR" sz="2400" smtClean="0"/>
              <a:t>/ </a:t>
            </a:r>
            <a:r>
              <a:rPr lang="en-US" altLang="el-GR" sz="2400" smtClean="0"/>
              <a:t>Travestere</a:t>
            </a:r>
            <a:r>
              <a:rPr lang="el-GR" altLang="el-GR" sz="2400" smtClean="0"/>
              <a:t> και </a:t>
            </a:r>
            <a:r>
              <a:rPr lang="en-US" altLang="el-GR" sz="2400" smtClean="0"/>
              <a:t>Porta Cobena</a:t>
            </a:r>
            <a:r>
              <a:rPr lang="el-GR" altLang="el-GR" sz="2400" smtClean="0"/>
              <a:t> – Όχι ο Πέτρος ιδρυτής της Εκκλησίας Ρώμης</a:t>
            </a:r>
          </a:p>
        </p:txBody>
      </p:sp>
    </p:spTree>
    <p:extLst>
      <p:ext uri="{BB962C8B-B14F-4D97-AF65-F5344CB8AC3E}">
        <p14:creationId xmlns:p14="http://schemas.microsoft.com/office/powerpoint/2010/main" val="491055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3"/>
          <p:cNvSpPr>
            <a:spLocks noGrp="1"/>
          </p:cNvSpPr>
          <p:nvPr>
            <p:ph type="title"/>
          </p:nvPr>
        </p:nvSpPr>
        <p:spPr/>
        <p:txBody>
          <a:bodyPr/>
          <a:lstStyle/>
          <a:p>
            <a:r>
              <a:rPr lang="el-GR" altLang="el-GR" smtClean="0"/>
              <a:t>Δομή</a:t>
            </a:r>
          </a:p>
        </p:txBody>
      </p:sp>
      <p:sp>
        <p:nvSpPr>
          <p:cNvPr id="17411" name="Θέση περιεχομένου 4"/>
          <p:cNvSpPr>
            <a:spLocks noGrp="1"/>
          </p:cNvSpPr>
          <p:nvPr>
            <p:ph idx="1"/>
          </p:nvPr>
        </p:nvSpPr>
        <p:spPr>
          <a:xfrm>
            <a:off x="463550" y="1557338"/>
            <a:ext cx="8229600" cy="4525962"/>
          </a:xfrm>
        </p:spPr>
        <p:txBody>
          <a:bodyPr/>
          <a:lstStyle/>
          <a:p>
            <a:pPr algn="ctr">
              <a:buFont typeface="Wingdings" panose="05000000000000000000" pitchFamily="2" charset="2"/>
              <a:buNone/>
            </a:pPr>
            <a:r>
              <a:rPr lang="el-GR" altLang="el-GR" sz="2400" b="1" dirty="0" smtClean="0"/>
              <a:t>ΜΕΡΟΣ ΔΟΓΜΑΤΙΚΟ</a:t>
            </a:r>
            <a:endParaRPr lang="el-GR" altLang="el-GR" sz="2400" dirty="0" smtClean="0"/>
          </a:p>
          <a:p>
            <a:pPr>
              <a:buFont typeface="Wingdings" panose="05000000000000000000" pitchFamily="2" charset="2"/>
              <a:buChar char="§"/>
            </a:pPr>
            <a:r>
              <a:rPr lang="el-GR" altLang="el-GR" sz="2400" dirty="0" smtClean="0"/>
              <a:t>κεφ.1-4: η δια της πίστεως δικαίωση, </a:t>
            </a:r>
          </a:p>
          <a:p>
            <a:pPr>
              <a:buFont typeface="Wingdings" panose="05000000000000000000" pitchFamily="2" charset="2"/>
              <a:buChar char="§"/>
            </a:pPr>
            <a:r>
              <a:rPr lang="el-GR" altLang="el-GR" sz="2400" dirty="0" smtClean="0"/>
              <a:t>κεφ.5-8: η καινή ζωή (</a:t>
            </a:r>
            <a:r>
              <a:rPr lang="el-GR" altLang="el-GR" sz="2400" dirty="0" err="1" smtClean="0"/>
              <a:t>Παλαιός+Νέος</a:t>
            </a:r>
            <a:r>
              <a:rPr lang="el-GR" altLang="el-GR" sz="2400" dirty="0" smtClean="0"/>
              <a:t> Αδάμ+ </a:t>
            </a:r>
            <a:r>
              <a:rPr lang="el-GR" altLang="el-GR" sz="2400" dirty="0" err="1" smtClean="0"/>
              <a:t>Άγ</a:t>
            </a:r>
            <a:r>
              <a:rPr lang="el-GR" altLang="el-GR" sz="2400" dirty="0" smtClean="0"/>
              <a:t>. Πνεύμα) </a:t>
            </a:r>
          </a:p>
          <a:p>
            <a:pPr>
              <a:buFont typeface="Wingdings" panose="05000000000000000000" pitchFamily="2" charset="2"/>
              <a:buChar char="§"/>
            </a:pPr>
            <a:r>
              <a:rPr lang="el-GR" altLang="el-GR" sz="2400" dirty="0" smtClean="0"/>
              <a:t>κεφ.9-11: η πώρωση και η σωτηρία του Ισραήλ </a:t>
            </a:r>
          </a:p>
          <a:p>
            <a:pPr>
              <a:spcBef>
                <a:spcPts val="2400"/>
              </a:spcBef>
              <a:buFont typeface="Wingdings" panose="05000000000000000000" pitchFamily="2" charset="2"/>
              <a:buNone/>
            </a:pPr>
            <a:r>
              <a:rPr lang="el-GR" altLang="el-GR" sz="2400" dirty="0" smtClean="0"/>
              <a:t> </a:t>
            </a:r>
          </a:p>
          <a:p>
            <a:pPr algn="ctr">
              <a:buFont typeface="Wingdings" panose="05000000000000000000" pitchFamily="2" charset="2"/>
              <a:buNone/>
            </a:pPr>
            <a:r>
              <a:rPr lang="el-GR" altLang="el-GR" sz="2400" b="1" dirty="0" smtClean="0"/>
              <a:t>ΜΕΡΟΣ ΗΘΙΚΟ</a:t>
            </a:r>
            <a:endParaRPr lang="el-GR" altLang="el-GR" sz="2400" dirty="0" smtClean="0"/>
          </a:p>
          <a:p>
            <a:pPr>
              <a:buFont typeface="Wingdings" panose="05000000000000000000" pitchFamily="2" charset="2"/>
              <a:buChar char="§"/>
            </a:pPr>
            <a:r>
              <a:rPr lang="el-GR" altLang="el-GR" sz="2400" dirty="0" smtClean="0"/>
              <a:t>κεφ.12-16: Παραίνεση/ Ιεραποστολικά σχέδια/Προτροπές/ ασπασμοί/ Δοξολογία</a:t>
            </a:r>
          </a:p>
        </p:txBody>
      </p:sp>
    </p:spTree>
    <p:extLst>
      <p:ext uri="{BB962C8B-B14F-4D97-AF65-F5344CB8AC3E}">
        <p14:creationId xmlns:p14="http://schemas.microsoft.com/office/powerpoint/2010/main" val="76352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1114</Words>
  <Application>Microsoft Office PowerPoint</Application>
  <PresentationFormat>On-screen Show (4:3)</PresentationFormat>
  <Paragraphs>121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ＭＳ Ｐゴシック</vt:lpstr>
      <vt:lpstr>Arial</vt:lpstr>
      <vt:lpstr>Calibri</vt:lpstr>
      <vt:lpstr>Tahoma</vt:lpstr>
      <vt:lpstr>Wingdings</vt:lpstr>
      <vt:lpstr>Θέμα του Office</vt:lpstr>
      <vt:lpstr>Εισαγωγή στην Κ.Δ. και ιστορία εποχής της Καινής Διαθήκης</vt:lpstr>
      <vt:lpstr>Η Προς Ρωμαίους magnum opus</vt:lpstr>
      <vt:lpstr>Συγγραφέας</vt:lpstr>
      <vt:lpstr>Χρόνος-Τόπος</vt:lpstr>
      <vt:lpstr>Ο Π. στην Κόρινθο Γ’ ιεραποστ. περιοδεία </vt:lpstr>
      <vt:lpstr>Αιτία Συγγραφής</vt:lpstr>
      <vt:lpstr>Αιτία Συγγραφής Β’</vt:lpstr>
      <vt:lpstr>Παραλήπτες</vt:lpstr>
      <vt:lpstr>Δομή</vt:lpstr>
      <vt:lpstr>Πρό-θεση Επιστολής</vt:lpstr>
      <vt:lpstr>PowerPoint Presentation</vt:lpstr>
      <vt:lpstr>PowerPoint Presentation</vt:lpstr>
      <vt:lpstr>PowerPoint Presentation</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Uoa</cp:lastModifiedBy>
  <cp:revision>183</cp:revision>
  <dcterms:created xsi:type="dcterms:W3CDTF">2012-09-06T09:03:05Z</dcterms:created>
  <dcterms:modified xsi:type="dcterms:W3CDTF">2016-04-18T13:02:13Z</dcterms:modified>
</cp:coreProperties>
</file>