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1"/>
  </p:notesMasterIdLst>
  <p:sldIdLst>
    <p:sldId id="256" r:id="rId3"/>
    <p:sldId id="318" r:id="rId4"/>
    <p:sldId id="261" r:id="rId5"/>
    <p:sldId id="262" r:id="rId6"/>
    <p:sldId id="266" r:id="rId7"/>
    <p:sldId id="265" r:id="rId8"/>
    <p:sldId id="267" r:id="rId9"/>
    <p:sldId id="288" r:id="rId10"/>
    <p:sldId id="277" r:id="rId11"/>
    <p:sldId id="301" r:id="rId12"/>
    <p:sldId id="269" r:id="rId13"/>
    <p:sldId id="278" r:id="rId14"/>
    <p:sldId id="270" r:id="rId15"/>
    <p:sldId id="272" r:id="rId16"/>
    <p:sldId id="279" r:id="rId17"/>
    <p:sldId id="273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9" r:id="rId31"/>
    <p:sldId id="290" r:id="rId32"/>
    <p:sldId id="295" r:id="rId33"/>
    <p:sldId id="299" r:id="rId34"/>
    <p:sldId id="292" r:id="rId35"/>
    <p:sldId id="291" r:id="rId36"/>
    <p:sldId id="294" r:id="rId37"/>
    <p:sldId id="293" r:id="rId38"/>
    <p:sldId id="316" r:id="rId39"/>
    <p:sldId id="300" r:id="rId40"/>
  </p:sldIdLst>
  <p:sldSz cx="9144000" cy="6858000" type="screen4x3"/>
  <p:notesSz cx="6858000" cy="9144000"/>
  <p:custDataLst>
    <p:tags r:id="rId4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18"/>
            <p14:sldId id="261"/>
            <p14:sldId id="262"/>
            <p14:sldId id="266"/>
            <p14:sldId id="265"/>
            <p14:sldId id="267"/>
            <p14:sldId id="288"/>
            <p14:sldId id="277"/>
            <p14:sldId id="301"/>
            <p14:sldId id="269"/>
            <p14:sldId id="278"/>
            <p14:sldId id="270"/>
            <p14:sldId id="272"/>
            <p14:sldId id="279"/>
            <p14:sldId id="273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9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16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75" d="100"/>
          <a:sy n="75" d="100"/>
        </p:scale>
        <p:origin x="-60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rian\Desktop\Imerida_Ag_Dim\pikrodafn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izima_others!$A$2</c:f>
              <c:strCache>
                <c:ptCount val="1"/>
                <c:pt idx="0">
                  <c:v>Κηφισός</c:v>
                </c:pt>
              </c:strCache>
            </c:strRef>
          </c:tx>
          <c:invertIfNegative val="0"/>
          <c:cat>
            <c:strRef>
              <c:f>izima_others!$B$1:$I$1</c:f>
              <c:strCache>
                <c:ptCount val="8"/>
                <c:pt idx="0">
                  <c:v>Zn</c:v>
                </c:pt>
                <c:pt idx="1">
                  <c:v>Cd</c:v>
                </c:pt>
                <c:pt idx="2">
                  <c:v>Cu</c:v>
                </c:pt>
                <c:pt idx="3">
                  <c:v>Ni</c:v>
                </c:pt>
                <c:pt idx="4">
                  <c:v>Cr</c:v>
                </c:pt>
                <c:pt idx="5">
                  <c:v>Co</c:v>
                </c:pt>
                <c:pt idx="6">
                  <c:v>Mn</c:v>
                </c:pt>
                <c:pt idx="7">
                  <c:v>Pb</c:v>
                </c:pt>
              </c:strCache>
            </c:strRef>
          </c:cat>
          <c:val>
            <c:numRef>
              <c:f>izima_others!$B$2:$I$2</c:f>
              <c:numCache>
                <c:formatCode>General</c:formatCode>
                <c:ptCount val="8"/>
                <c:pt idx="0">
                  <c:v>69.575718334692624</c:v>
                </c:pt>
                <c:pt idx="1">
                  <c:v>1.079053725857962</c:v>
                </c:pt>
                <c:pt idx="2">
                  <c:v>34.618006953465049</c:v>
                </c:pt>
                <c:pt idx="3">
                  <c:v>85.602695462921417</c:v>
                </c:pt>
                <c:pt idx="4">
                  <c:v>80.21095799116236</c:v>
                </c:pt>
                <c:pt idx="5">
                  <c:v>12.110151893352887</c:v>
                </c:pt>
                <c:pt idx="6">
                  <c:v>259.3897662955294</c:v>
                </c:pt>
                <c:pt idx="7">
                  <c:v>21.245059059246554</c:v>
                </c:pt>
              </c:numCache>
            </c:numRef>
          </c:val>
        </c:ser>
        <c:ser>
          <c:idx val="1"/>
          <c:order val="1"/>
          <c:tx>
            <c:strRef>
              <c:f>izima_others!$A$3</c:f>
              <c:strCache>
                <c:ptCount val="1"/>
                <c:pt idx="0">
                  <c:v>Ποδονίφτης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izima_others!$B$1:$I$1</c:f>
              <c:strCache>
                <c:ptCount val="8"/>
                <c:pt idx="0">
                  <c:v>Zn</c:v>
                </c:pt>
                <c:pt idx="1">
                  <c:v>Cd</c:v>
                </c:pt>
                <c:pt idx="2">
                  <c:v>Cu</c:v>
                </c:pt>
                <c:pt idx="3">
                  <c:v>Ni</c:v>
                </c:pt>
                <c:pt idx="4">
                  <c:v>Cr</c:v>
                </c:pt>
                <c:pt idx="5">
                  <c:v>Co</c:v>
                </c:pt>
                <c:pt idx="6">
                  <c:v>Mn</c:v>
                </c:pt>
                <c:pt idx="7">
                  <c:v>Pb</c:v>
                </c:pt>
              </c:strCache>
            </c:strRef>
          </c:cat>
          <c:val>
            <c:numRef>
              <c:f>izima_others!$B$3:$I$3</c:f>
              <c:numCache>
                <c:formatCode>General</c:formatCode>
                <c:ptCount val="8"/>
                <c:pt idx="0">
                  <c:v>71.025356215723946</c:v>
                </c:pt>
                <c:pt idx="1">
                  <c:v>1.139091017963997</c:v>
                </c:pt>
                <c:pt idx="2">
                  <c:v>36.935893528524822</c:v>
                </c:pt>
                <c:pt idx="3">
                  <c:v>38.447312667689324</c:v>
                </c:pt>
                <c:pt idx="4">
                  <c:v>66.456709978253443</c:v>
                </c:pt>
                <c:pt idx="6">
                  <c:v>131.04496154956954</c:v>
                </c:pt>
                <c:pt idx="7">
                  <c:v>44.17341798746245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058560"/>
        <c:axId val="135060096"/>
      </c:barChart>
      <c:catAx>
        <c:axId val="135058560"/>
        <c:scaling>
          <c:orientation val="minMax"/>
        </c:scaling>
        <c:delete val="0"/>
        <c:axPos val="b"/>
        <c:majorTickMark val="out"/>
        <c:minorTickMark val="none"/>
        <c:tickLblPos val="nextTo"/>
        <c:crossAx val="135060096"/>
        <c:crosses val="autoZero"/>
        <c:auto val="1"/>
        <c:lblAlgn val="ctr"/>
        <c:lblOffset val="100"/>
        <c:noMultiLvlLbl val="0"/>
      </c:catAx>
      <c:valAx>
        <c:axId val="135060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/>
                  <a:t>μ</a:t>
                </a:r>
                <a:r>
                  <a:rPr lang="en-US"/>
                  <a:t>g/ g</a:t>
                </a:r>
                <a:endParaRPr lang="en-GB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5058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l-G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0.86875</cdr:x>
      <cdr:y>0.93636</cdr:y>
    </cdr:from>
    <cdr:to>
      <cdr:x>1</cdr:x>
      <cdr:y>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7503121" y="6072088"/>
          <a:ext cx="1080120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="horz" wrap="square" lIns="91440" tIns="45720" rIns="91440" bIns="45720" rtlCol="0" anchor="ctr">
          <a:normAutofit fontScale="85000" lnSpcReduction="20000"/>
        </a:bodyPr>
        <a:lstStyle xmlns:a="http://schemas.openxmlformats.org/drawingml/2006/main">
          <a:defPPr>
            <a:defRPr lang="el-G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dirty="0" smtClean="0"/>
            <a:t>Εικόνα 23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585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2414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343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1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Γεωχημεία αστικών ρεμάτων Αθηνών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 smtClean="0">
                <a:solidFill>
                  <a:srgbClr val="5075BC"/>
                </a:solidFill>
              </a:rPr>
              <a:t>Γεωχημεία αστικών ρεμάτων Αθηνών</a:t>
            </a:r>
          </a:p>
        </p:txBody>
      </p:sp>
      <p:pic>
        <p:nvPicPr>
          <p:cNvPr id="6" name="Picture 5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Γεωχημεία αστικών ρεμάτων Αθηνών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Γεωχημεία αστικών ρεμάτων Αθηνών</a:t>
            </a:r>
          </a:p>
        </p:txBody>
      </p:sp>
      <p:pic>
        <p:nvPicPr>
          <p:cNvPr id="9" name="Picture 8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Γεωχημεία αστικών ρεμάτων Αθηνών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Γεωχημεία επιφανειακών νερών</a:t>
            </a:r>
          </a:p>
        </p:txBody>
      </p:sp>
      <p:pic>
        <p:nvPicPr>
          <p:cNvPr id="8" name="Picture 7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Γεωχημεία αστικών ρεμάτων Αθηνών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err="1" smtClean="0">
                <a:solidFill>
                  <a:srgbClr val="5075BC"/>
                </a:solidFill>
              </a:rPr>
              <a:t>Υδρογεωχημεία</a:t>
            </a:r>
            <a:r>
              <a:rPr lang="el-GR" dirty="0" smtClean="0">
                <a:solidFill>
                  <a:srgbClr val="5075BC"/>
                </a:solidFill>
              </a:rPr>
              <a:t>-</a:t>
            </a:r>
            <a:r>
              <a:rPr lang="en-US" dirty="0" smtClean="0">
                <a:solidFill>
                  <a:srgbClr val="5075BC"/>
                </a:solidFill>
              </a:rPr>
              <a:t/>
            </a:r>
            <a:br>
              <a:rPr lang="en-US" dirty="0" smtClean="0">
                <a:solidFill>
                  <a:srgbClr val="5075BC"/>
                </a:solidFill>
              </a:rPr>
            </a:br>
            <a:r>
              <a:rPr lang="el-GR" dirty="0" smtClean="0">
                <a:solidFill>
                  <a:srgbClr val="5075BC"/>
                </a:solidFill>
              </a:rPr>
              <a:t>Αναλυτική 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2: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Γεωχημεία αστικών ρεμάτων Αθηνών</a:t>
            </a:r>
            <a:endParaRPr lang="el-GR" sz="2800" dirty="0"/>
          </a:p>
          <a:p>
            <a:endParaRPr lang="el-GR" sz="2800" dirty="0" smtClean="0"/>
          </a:p>
          <a:p>
            <a:r>
              <a:rPr lang="el-GR" sz="2800" dirty="0" smtClean="0"/>
              <a:t>Αριάδνη Αργυράκη</a:t>
            </a:r>
          </a:p>
          <a:p>
            <a:r>
              <a:rPr lang="el-GR" sz="2800" dirty="0" smtClean="0"/>
              <a:t>Σχολή Θετικών Επιστημών</a:t>
            </a:r>
          </a:p>
          <a:p>
            <a:r>
              <a:rPr lang="el-GR" sz="2800" dirty="0" smtClean="0"/>
              <a:t>Τμήμα Γεωλογίας και </a:t>
            </a:r>
            <a:r>
              <a:rPr lang="el-GR" sz="2800" dirty="0" err="1" smtClean="0"/>
              <a:t>Γεωπεριβάλλοντος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Σταθμοί δειγματοληψίας</a:t>
            </a:r>
          </a:p>
        </p:txBody>
      </p:sp>
      <p:pic>
        <p:nvPicPr>
          <p:cNvPr id="9" name="Picture 2" descr="Χάρτης με τις θέσεις δειγματοληψίας επιφανεικών νερών των ρεμάτων" title="Σταθμοί δειγματοληψία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30554" y="1557338"/>
            <a:ext cx="6695591" cy="45259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766468" y="5850029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7</a:t>
            </a:r>
          </a:p>
        </p:txBody>
      </p:sp>
    </p:spTree>
    <p:extLst>
      <p:ext uri="{BB962C8B-B14F-4D97-AF65-F5344CB8AC3E}">
        <p14:creationId xmlns:p14="http://schemas.microsoft.com/office/powerpoint/2010/main" val="4023385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 title="Σταθμοί δειγματοληψίας- Πικροδάφνη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Σταθμοί δειγματοληψίας- Πικροδάφνη</a:t>
            </a:r>
          </a:p>
        </p:txBody>
      </p:sp>
      <p:pic>
        <p:nvPicPr>
          <p:cNvPr id="14" name="Content Placeholder 3" descr="pik_samplingmapgoog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1066" r="1208"/>
          <a:stretch>
            <a:fillRect/>
          </a:stretch>
        </p:blipFill>
        <p:spPr>
          <a:xfrm>
            <a:off x="859464" y="1557338"/>
            <a:ext cx="7437772" cy="4525962"/>
          </a:xfrm>
        </p:spPr>
      </p:pic>
      <p:pic>
        <p:nvPicPr>
          <p:cNvPr id="15" name="Picture 1" descr="Μέθοδος δειγματοληψίας επιφανειακών νερών στο ρέμα Πικροδάφνης" title="Δειγματοληψία στης Πικροδάφν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9" y="3933056"/>
            <a:ext cx="3168352" cy="2376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452321" y="6021288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5850029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8</a:t>
            </a:r>
          </a:p>
        </p:txBody>
      </p:sp>
    </p:spTree>
    <p:extLst>
      <p:ext uri="{BB962C8B-B14F-4D97-AF65-F5344CB8AC3E}">
        <p14:creationId xmlns:p14="http://schemas.microsoft.com/office/powerpoint/2010/main" val="141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Μέθοδοι ανάλυσης</a:t>
            </a:r>
          </a:p>
        </p:txBody>
      </p:sp>
      <p:sp>
        <p:nvSpPr>
          <p:cNvPr id="11" name="Θέση περιεχομένου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Επιτόπου </a:t>
            </a:r>
            <a:r>
              <a:rPr lang="el-GR" sz="2000" dirty="0" smtClean="0"/>
              <a:t>μετρήσεις:</a:t>
            </a:r>
            <a:endParaRPr lang="el-G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T, </a:t>
            </a:r>
            <a:r>
              <a:rPr lang="en-US" sz="2000" dirty="0"/>
              <a:t>pH, CND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000" dirty="0" err="1"/>
              <a:t>Ογκομέτρηση</a:t>
            </a:r>
            <a:r>
              <a:rPr lang="el-GR" sz="2000" dirty="0"/>
              <a:t>- </a:t>
            </a:r>
            <a:r>
              <a:rPr lang="en-US" sz="2000" dirty="0"/>
              <a:t>digital </a:t>
            </a:r>
            <a:r>
              <a:rPr lang="en-US" sz="2000" dirty="0" err="1"/>
              <a:t>titrator</a:t>
            </a:r>
            <a:r>
              <a:rPr lang="en-US" sz="2000" dirty="0"/>
              <a:t> HACH</a:t>
            </a:r>
            <a:r>
              <a:rPr lang="el-GR" sz="2000" dirty="0"/>
              <a:t> </a:t>
            </a:r>
            <a:r>
              <a:rPr lang="el-GR" sz="2000" dirty="0" smtClean="0"/>
              <a:t>: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alkalinity, hardness </a:t>
            </a:r>
            <a:endParaRPr lang="en-GB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sz="2000" dirty="0" err="1"/>
              <a:t>Φασματοφωτομετρία</a:t>
            </a:r>
            <a:r>
              <a:rPr lang="el-GR" sz="2000" dirty="0"/>
              <a:t> </a:t>
            </a:r>
            <a:r>
              <a:rPr lang="en-US" sz="2000" dirty="0" smtClean="0"/>
              <a:t>HACH</a:t>
            </a:r>
            <a:r>
              <a:rPr lang="el-GR" sz="2000" dirty="0" smtClean="0"/>
              <a:t>: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NO3, PO4, SO4, Cl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000" dirty="0" err="1" smtClean="0"/>
              <a:t>Φλογοφωτομετρία</a:t>
            </a:r>
            <a:r>
              <a:rPr lang="el-GR" sz="2000" dirty="0" smtClean="0"/>
              <a:t>: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K, Na, Ca</a:t>
            </a:r>
            <a:endParaRPr lang="el-G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Φασματοσκοπία ατομικής </a:t>
            </a:r>
            <a:r>
              <a:rPr lang="el-GR" sz="2000" dirty="0" smtClean="0"/>
              <a:t>απορρόφησης: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 smtClean="0"/>
              <a:t>Pb</a:t>
            </a:r>
            <a:r>
              <a:rPr lang="en-US" sz="2000" dirty="0"/>
              <a:t>, Zn, </a:t>
            </a:r>
            <a:r>
              <a:rPr lang="en-US" sz="2000" dirty="0" err="1"/>
              <a:t>Mn</a:t>
            </a:r>
            <a:r>
              <a:rPr lang="en-US" sz="2000" dirty="0"/>
              <a:t>, Cu, Ni, Co, Cd</a:t>
            </a:r>
          </a:p>
          <a:p>
            <a:pPr>
              <a:buFont typeface="Wingdings" panose="05000000000000000000" pitchFamily="2" charset="2"/>
              <a:buChar char="q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33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Σύγκριση κύριων παραμέτρων- τύπος νερού ποτάμιων συστημάτων του Λεκανοπεδίου</a:t>
            </a:r>
          </a:p>
        </p:txBody>
      </p:sp>
      <p:pic>
        <p:nvPicPr>
          <p:cNvPr id="1027" name="Picture 3" descr="Διάγραμμα για την κατανομή των ρεμάτων βάση της μέσης περιεκτικότητας σε κύρια ιόντα" title="Διάγραμμα Pip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46" y="1557338"/>
            <a:ext cx="6978807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321" y="6021288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10</a:t>
            </a:r>
          </a:p>
        </p:txBody>
      </p:sp>
    </p:spTree>
    <p:extLst>
      <p:ext uri="{BB962C8B-B14F-4D97-AF65-F5344CB8AC3E}">
        <p14:creationId xmlns:p14="http://schemas.microsoft.com/office/powerpoint/2010/main" val="1566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Φυσικοχημικές παράμετροι </a:t>
            </a:r>
            <a:r>
              <a:rPr lang="en-US" dirty="0"/>
              <a:t>pH- </a:t>
            </a:r>
            <a:r>
              <a:rPr lang="en-US" dirty="0" smtClean="0"/>
              <a:t>CND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21" name="Picture 3" descr="Φυσικοχημικές παράμετροι pH- CND" title="διαγράμματα pH-C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6087338" cy="42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Μέθοδος επιτόπιας μέτρησης pH και CND" title="Επίτόπια μέτρ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429000"/>
            <a:ext cx="1923418" cy="21602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63570" y="5733256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5743420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11</a:t>
            </a:r>
          </a:p>
        </p:txBody>
      </p:sp>
    </p:spTree>
    <p:extLst>
      <p:ext uri="{BB962C8B-B14F-4D97-AF65-F5344CB8AC3E}">
        <p14:creationId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Συγκεντρώσεις </a:t>
            </a:r>
            <a:r>
              <a:rPr lang="en-US" dirty="0"/>
              <a:t>NO3</a:t>
            </a:r>
            <a:endParaRPr lang="el-GR" dirty="0"/>
          </a:p>
        </p:txBody>
      </p:sp>
      <p:pic>
        <p:nvPicPr>
          <p:cNvPr id="9" name="Picture 2" descr="Συγκέντρωση νιτρικών ιόντων στα ρέματα μελέτης για την ξηρή και υγρή περίοδο" title="Συγκεντρώσεις NO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26" y="1557338"/>
            <a:ext cx="8192048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321" y="6021288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13</a:t>
            </a:r>
          </a:p>
        </p:txBody>
      </p:sp>
    </p:spTree>
    <p:extLst>
      <p:ext uri="{BB962C8B-B14F-4D97-AF65-F5344CB8AC3E}">
        <p14:creationId xmlns:p14="http://schemas.microsoft.com/office/powerpoint/2010/main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Συγκεντρώσεις </a:t>
            </a:r>
            <a:r>
              <a:rPr lang="en-US" dirty="0"/>
              <a:t>PO4</a:t>
            </a:r>
            <a:endParaRPr lang="el-GR" dirty="0"/>
          </a:p>
        </p:txBody>
      </p:sp>
      <p:pic>
        <p:nvPicPr>
          <p:cNvPr id="9" name="Picture 2" descr="Συγκέντρωση φωσφορικών ιόντων στα ρέματα μελέτης για την υγρή και ξηρή περίοδο" title="Συγκεντρώσεις PO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6" y="1557338"/>
            <a:ext cx="7484648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321" y="6021288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14</a:t>
            </a:r>
          </a:p>
        </p:txBody>
      </p:sp>
    </p:spTree>
    <p:extLst>
      <p:ext uri="{BB962C8B-B14F-4D97-AF65-F5344CB8AC3E}">
        <p14:creationId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Φυσικοί κύκλοι αζώτου, φωσφόρου</a:t>
            </a:r>
          </a:p>
        </p:txBody>
      </p:sp>
      <p:pic>
        <p:nvPicPr>
          <p:cNvPr id="10" name="Content Placeholder 3" descr="κύκλος αζώτου" title="Κύκλος αζώτου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9"/>
            <a:ext cx="37444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κύκλος φωσφόρου" title="Κύκλος φωσφόρου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38884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452321" y="6021288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5856" y="6039836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15</a:t>
            </a:r>
          </a:p>
        </p:txBody>
      </p:sp>
    </p:spTree>
    <p:extLst>
      <p:ext uri="{BB962C8B-B14F-4D97-AF65-F5344CB8AC3E}">
        <p14:creationId xmlns:p14="http://schemas.microsoft.com/office/powerpoint/2010/main" val="3955104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Συγκεντρώσεις φωσφορικών &amp; νιτρικών ιόντων στο νερό (άνοιξη 2012)</a:t>
            </a:r>
          </a:p>
        </p:txBody>
      </p:sp>
      <p:pic>
        <p:nvPicPr>
          <p:cNvPr id="5122" name="Picture 2" descr="Κατανομή των φωσφορικών στα ρέματα μελέτης την άνοιξη 2012" title="Φωσφορικά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4038600" cy="392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Κατανομή των νιτρικώνν στα ρέματα μελέτης την άνοιξη 2012" title="Νιτρικά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00809"/>
            <a:ext cx="4038600" cy="393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52321" y="6021288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5856" y="5997376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17</a:t>
            </a:r>
          </a:p>
        </p:txBody>
      </p:sp>
    </p:spTree>
    <p:extLst>
      <p:ext uri="{BB962C8B-B14F-4D97-AF65-F5344CB8AC3E}">
        <p14:creationId xmlns:p14="http://schemas.microsoft.com/office/powerpoint/2010/main" val="1233540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Συγκεντρώσεις Ν</a:t>
            </a:r>
            <a:r>
              <a:rPr lang="en-US" dirty="0"/>
              <a:t>a</a:t>
            </a:r>
            <a:endParaRPr lang="el-GR" dirty="0"/>
          </a:p>
        </p:txBody>
      </p:sp>
      <p:pic>
        <p:nvPicPr>
          <p:cNvPr id="5" name="Picture 2" descr="Κατανομή νατρίου στα ρέματα μελέτης για την υγρή και ξηρή περίοδο" title="Νάτριο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9134"/>
            <a:ext cx="8239598" cy="522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321" y="6021288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19</a:t>
            </a:r>
          </a:p>
        </p:txBody>
      </p:sp>
    </p:spTree>
    <p:extLst>
      <p:ext uri="{BB962C8B-B14F-4D97-AF65-F5344CB8AC3E}">
        <p14:creationId xmlns:p14="http://schemas.microsoft.com/office/powerpoint/2010/main" val="170925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Γεωχημεία αστικών ρεμάτων του Λεκανοπεδίου Αθηνών: </a:t>
            </a:r>
            <a:br>
              <a:rPr lang="el-GR" sz="2400" dirty="0" smtClean="0"/>
            </a:br>
            <a:r>
              <a:rPr lang="el-GR" sz="2400" dirty="0" smtClean="0"/>
              <a:t>Κηφισός-</a:t>
            </a:r>
            <a:r>
              <a:rPr lang="el-GR" sz="2400" dirty="0" err="1" smtClean="0"/>
              <a:t>Ποδονίφτης</a:t>
            </a:r>
            <a:r>
              <a:rPr lang="el-GR" sz="2400" dirty="0" smtClean="0"/>
              <a:t>-Πικροδάφνη</a:t>
            </a:r>
            <a:endParaRPr lang="el-G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Γεωχημεία επιφανειακών νερών</a:t>
            </a:r>
          </a:p>
        </p:txBody>
      </p:sp>
    </p:spTree>
    <p:extLst>
      <p:ext uri="{BB962C8B-B14F-4D97-AF65-F5344CB8AC3E}">
        <p14:creationId xmlns:p14="http://schemas.microsoft.com/office/powerpoint/2010/main" val="3315432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Συγκεντρώσεις </a:t>
            </a:r>
            <a:r>
              <a:rPr lang="en-US" dirty="0"/>
              <a:t>Cl</a:t>
            </a:r>
            <a:endParaRPr lang="el-GR" dirty="0"/>
          </a:p>
        </p:txBody>
      </p:sp>
      <p:pic>
        <p:nvPicPr>
          <p:cNvPr id="5" name="Picture 2" descr="Κατανομή χλωρίου στα ρέματα μελέτης για την υγρή και ξηρή πείροδο" title="Χλώριο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13782"/>
            <a:ext cx="8496943" cy="52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321" y="6021288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20</a:t>
            </a:r>
          </a:p>
        </p:txBody>
      </p:sp>
    </p:spTree>
    <p:extLst>
      <p:ext uri="{BB962C8B-B14F-4D97-AF65-F5344CB8AC3E}">
        <p14:creationId xmlns:p14="http://schemas.microsoft.com/office/powerpoint/2010/main" val="1238635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Συγκεντρώσεις </a:t>
            </a:r>
            <a:r>
              <a:rPr lang="en-US" dirty="0"/>
              <a:t>SO4</a:t>
            </a:r>
            <a:endParaRPr lang="el-GR" dirty="0"/>
          </a:p>
        </p:txBody>
      </p:sp>
      <p:pic>
        <p:nvPicPr>
          <p:cNvPr id="5" name="Picture 2" descr="Κατανομή θειικών στα ρέματα μελέτης για την υγρή κια ξηρή περίοδο" title="Θειικά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4" y="1279337"/>
            <a:ext cx="8254920" cy="502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321" y="6021288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21</a:t>
            </a:r>
          </a:p>
        </p:txBody>
      </p:sp>
    </p:spTree>
    <p:extLst>
      <p:ext uri="{BB962C8B-B14F-4D97-AF65-F5344CB8AC3E}">
        <p14:creationId xmlns:p14="http://schemas.microsoft.com/office/powerpoint/2010/main" val="567463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Συγκεντρώσεις ιχνοστοιχείων στο νερό των ρεμάτων</a:t>
            </a:r>
          </a:p>
        </p:txBody>
      </p:sp>
      <p:pic>
        <p:nvPicPr>
          <p:cNvPr id="9218" name="Picture 2" descr="Μέσες συγκεντρωσεις μαγγανίου, νικελίου και χαλκού στα ρεέματα μελέτης" title="Συγκεντρώσεις ιχνοστοιχείων στο νερό των ρεμάτω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1" y="1573748"/>
            <a:ext cx="8151058" cy="449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321" y="6021288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22</a:t>
            </a:r>
          </a:p>
        </p:txBody>
      </p:sp>
    </p:spTree>
    <p:extLst>
      <p:ext uri="{BB962C8B-B14F-4D97-AF65-F5344CB8AC3E}">
        <p14:creationId xmlns:p14="http://schemas.microsoft.com/office/powerpoint/2010/main" val="3231833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Βαρέα μέταλλα στο ενεργό ίζημα των ρεμάτων</a:t>
            </a:r>
          </a:p>
        </p:txBody>
      </p:sp>
      <p:graphicFrame>
        <p:nvGraphicFramePr>
          <p:cNvPr id="4" name="Content Placeholder 3" descr="Βαρέα μέταλλα στο ενεργό ίζημα των ρεμάτων" title="Βαρέα μέταλλα στο ενεργό ίζημα των ρεμάτων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008694"/>
              </p:ext>
            </p:extLst>
          </p:nvPr>
        </p:nvGraphicFramePr>
        <p:xfrm>
          <a:off x="463550" y="15573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2479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«Βρέθηκε ψάρι 31 εκατοστά, στον Κηφισό !» 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Πέμπτη</a:t>
            </a:r>
            <a:r>
              <a:rPr lang="el-GR" sz="3200" dirty="0"/>
              <a:t>, 1 Ιουλίου 2010</a:t>
            </a:r>
          </a:p>
        </p:txBody>
      </p:sp>
      <p:pic>
        <p:nvPicPr>
          <p:cNvPr id="4" name="Picture 2" descr="«Βρέθηκε ψάρι 31 εκατοστά, στον Κηφισό !» Πέμπτη, 1 Ιουλίου 2010" title="Ψάρι Κηφισού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" y="2129631"/>
            <a:ext cx="8134350" cy="3381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452321" y="5920841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24</a:t>
            </a:r>
          </a:p>
        </p:txBody>
      </p:sp>
    </p:spTree>
    <p:extLst>
      <p:ext uri="{BB962C8B-B14F-4D97-AF65-F5344CB8AC3E}">
        <p14:creationId xmlns:p14="http://schemas.microsoft.com/office/powerpoint/2010/main" val="1773129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Γένη </a:t>
            </a:r>
            <a:r>
              <a:rPr lang="el-GR" dirty="0" err="1" smtClean="0"/>
              <a:t>διατόμων</a:t>
            </a:r>
            <a:r>
              <a:rPr lang="el-GR" dirty="0" smtClean="0"/>
              <a:t> (1/2)</a:t>
            </a:r>
            <a:endParaRPr lang="el-G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Κηφισός</a:t>
            </a:r>
            <a:endParaRPr lang="el-GR" dirty="0"/>
          </a:p>
        </p:txBody>
      </p:sp>
      <p:pic>
        <p:nvPicPr>
          <p:cNvPr id="1026" name="Picture 2" descr="Διάτομα Κηφισού" title="διάτομα Κηφισού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06835"/>
            <a:ext cx="4040188" cy="36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419872" y="6050338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25</a:t>
            </a:r>
          </a:p>
        </p:txBody>
      </p:sp>
    </p:spTree>
    <p:extLst>
      <p:ext uri="{BB962C8B-B14F-4D97-AF65-F5344CB8AC3E}">
        <p14:creationId xmlns:p14="http://schemas.microsoft.com/office/powerpoint/2010/main" val="1528997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Γένη </a:t>
            </a:r>
            <a:r>
              <a:rPr lang="el-GR" dirty="0" err="1" smtClean="0"/>
              <a:t>διατόμων</a:t>
            </a:r>
            <a:r>
              <a:rPr lang="el-GR" dirty="0" smtClean="0"/>
              <a:t> (2/2)</a:t>
            </a:r>
            <a:endParaRPr lang="el-GR" dirty="0"/>
          </a:p>
        </p:txBody>
      </p:sp>
      <p:sp>
        <p:nvSpPr>
          <p:cNvPr id="11" name="Θέση κειμένου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 smtClean="0"/>
              <a:t>Ποδονίφτης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Πικροδάφνη</a:t>
            </a:r>
            <a:endParaRPr lang="el-GR" dirty="0"/>
          </a:p>
        </p:txBody>
      </p:sp>
      <p:sp>
        <p:nvSpPr>
          <p:cNvPr id="19" name="TextBox 18"/>
          <p:cNvSpPr txBox="1"/>
          <p:nvPr/>
        </p:nvSpPr>
        <p:spPr>
          <a:xfrm>
            <a:off x="7812360" y="5920841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27</a:t>
            </a:r>
          </a:p>
        </p:txBody>
      </p:sp>
      <p:pic>
        <p:nvPicPr>
          <p:cNvPr id="34" name="Picture 2" descr="Διάτομα Πικροδάφνη" title="διάτομα Πικροδάφνης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9592" y="2214563"/>
            <a:ext cx="1832640" cy="387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 descr="Διάτομα Ποδονίφτη" title="διάτομα Ποδονίφτη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94" y="2464955"/>
            <a:ext cx="2109399" cy="337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707904" y="5877610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26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19672" y="2809673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err="1" smtClean="0">
                <a:solidFill>
                  <a:schemeClr val="bg1"/>
                </a:solidFill>
              </a:rPr>
              <a:t>Navicula</a:t>
            </a:r>
            <a:endParaRPr lang="en-GB" sz="1600" i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1720" y="4393849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err="1" smtClean="0">
                <a:solidFill>
                  <a:schemeClr val="bg1"/>
                </a:solidFill>
              </a:rPr>
              <a:t>Synedra</a:t>
            </a:r>
            <a:endParaRPr lang="en-GB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93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Τα γεωχημικά χαρακτηριστικά των 3 ρεμάτων του λεκανοπεδίου δεν μαρτυρούν ιδιαίτερα έντονη ποιοτική υποβάθμιση του νερού και του ιζήματος ως προς τις παραμέτρους που εξετάστηκαν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Διαπιστώθηκε ποιοτική διαφοροποίηση ως προς τις κύριες παραμέτρους του νερού </a:t>
            </a:r>
            <a:r>
              <a:rPr lang="el-GR" dirty="0">
                <a:sym typeface="Wingdings" pitchFamily="2" charset="2"/>
              </a:rPr>
              <a:t> δράση φυσικών διεργασιών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Εξέταση πρόσθετων παραμέτρων νερού- ιζήματος (π.χ. οργανικοί ρύποι)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Χρήση πρόσθετων δεικτών υγείας του οικοσυστήματος π.χ. πληθυσμοί </a:t>
            </a:r>
            <a:r>
              <a:rPr lang="el-GR" dirty="0" err="1"/>
              <a:t>διατόμων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Δυνατότητα ανάδειξης και αξιοποίησης του φυσικού περιβάλλοντος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2725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Φωτογραφίες ρεμάτων Λεκανοπεδίου Αθηνών</a:t>
            </a:r>
            <a:endParaRPr lang="el-GR" dirty="0"/>
          </a:p>
        </p:txBody>
      </p:sp>
      <p:pic>
        <p:nvPicPr>
          <p:cNvPr id="7" name="Picture 2" descr="ρεμα" title="ρέμα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76872"/>
            <a:ext cx="2537517" cy="3816424"/>
          </a:xfrm>
          <a:prstGeom prst="rect">
            <a:avLst/>
          </a:prstGeom>
          <a:noFill/>
        </p:spPr>
      </p:pic>
      <p:pic>
        <p:nvPicPr>
          <p:cNvPr id="8" name="Picture 4" descr="Ρέμα Φιλοθέης" title="ρέμα φιλοθεη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916832"/>
            <a:ext cx="2560490" cy="3850977"/>
          </a:xfrm>
          <a:prstGeom prst="rect">
            <a:avLst/>
          </a:prstGeom>
          <a:noFill/>
        </p:spPr>
      </p:pic>
      <p:pic>
        <p:nvPicPr>
          <p:cNvPr id="9" name="Picture 5" descr="Ρέμα Κηφισός" title="ρέμα Κηφισού"/>
          <p:cNvPicPr>
            <a:picLocks noChangeAspect="1" noChangeArrowheads="1"/>
          </p:cNvPicPr>
          <p:nvPr/>
        </p:nvPicPr>
        <p:blipFill>
          <a:blip r:embed="rId4" cstate="print"/>
          <a:srcRect l="37400" r="9838"/>
          <a:stretch>
            <a:fillRect/>
          </a:stretch>
        </p:blipFill>
        <p:spPr bwMode="auto">
          <a:xfrm>
            <a:off x="291207" y="1556792"/>
            <a:ext cx="2778776" cy="39499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524328" y="6064857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30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6226" y="5785209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29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9853" y="5479777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28</a:t>
            </a:r>
          </a:p>
        </p:txBody>
      </p:sp>
    </p:spTree>
    <p:extLst>
      <p:ext uri="{BB962C8B-B14F-4D97-AF65-F5344CB8AC3E}">
        <p14:creationId xmlns:p14="http://schemas.microsoft.com/office/powerpoint/2010/main" val="1180164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Γεωχημεία αστικών ρεμάτων του Λεκανοπεδίου Αθηνών: </a:t>
            </a:r>
            <a:br>
              <a:rPr lang="el-GR" sz="2400" dirty="0"/>
            </a:br>
            <a:r>
              <a:rPr lang="el-GR" sz="2400" dirty="0"/>
              <a:t>Κηφισός-</a:t>
            </a:r>
            <a:r>
              <a:rPr lang="el-GR" sz="2400" dirty="0" err="1"/>
              <a:t>Ποδονίφτης</a:t>
            </a:r>
            <a:r>
              <a:rPr lang="el-GR" sz="2400" dirty="0"/>
              <a:t>-Πικροδάφνη</a:t>
            </a:r>
          </a:p>
        </p:txBody>
      </p:sp>
    </p:spTree>
    <p:extLst>
      <p:ext uri="{BB962C8B-B14F-4D97-AF65-F5344CB8AC3E}">
        <p14:creationId xmlns:p14="http://schemas.microsoft.com/office/powerpoint/2010/main" val="36356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έρευνας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400" dirty="0"/>
              <a:t>Η αποτύπωση της παρούσας κατάστασης ως προς τα ποιοτικά χαρακτηριστικά του νερού και του ενεργού ιζήματος των ρεμάτων Κηφισού, </a:t>
            </a:r>
            <a:r>
              <a:rPr lang="el-GR" sz="2400" dirty="0" err="1"/>
              <a:t>Ποδονίφτη</a:t>
            </a:r>
            <a:r>
              <a:rPr lang="el-GR" sz="2400" dirty="0"/>
              <a:t>, </a:t>
            </a:r>
            <a:r>
              <a:rPr lang="el-GR" sz="2400" dirty="0" smtClean="0"/>
              <a:t>Πικροδάφνης</a:t>
            </a:r>
            <a:endParaRPr lang="en-US" sz="2400" dirty="0" smtClean="0"/>
          </a:p>
          <a:p>
            <a:pPr marL="0" indent="0">
              <a:buNone/>
            </a:pPr>
            <a:endParaRPr lang="el-GR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Νερό- κύρια ανιόντα, κατιόντα και βαρέα μέταλλα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Ίζημα- βαρέα μέταλλα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/>
              <a:t>Η αξιολόγηση της φυσικής και ανθρωπογενούς επίδρασης στα ποιοτικά χαρακτηριστικά των τριών </a:t>
            </a:r>
            <a:r>
              <a:rPr lang="el-GR" sz="2400" dirty="0" err="1"/>
              <a:t>υδατορεμάτων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l-GR" sz="2400" dirty="0"/>
          </a:p>
          <a:p>
            <a:pPr>
              <a:buFont typeface="Wingdings" panose="05000000000000000000" pitchFamily="2" charset="2"/>
              <a:buChar char="q"/>
            </a:pPr>
            <a:endParaRPr lang="en-GB" sz="2400" dirty="0"/>
          </a:p>
          <a:p>
            <a:pPr marL="0">
              <a:buFont typeface="Wingdings" panose="05000000000000000000" pitchFamily="2" charset="2"/>
              <a:buChar char="q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 smtClean="0"/>
              <a:t>1.0</a:t>
            </a:r>
            <a:r>
              <a:rPr lang="el-GR" sz="2000" dirty="0" smtClean="0"/>
              <a:t>. 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Αριάδνη Αργυράκη 2015, Αναπληρώτρια Καθηγήτρια</a:t>
            </a:r>
            <a:r>
              <a:rPr lang="el-GR" sz="2000" dirty="0"/>
              <a:t>. «</a:t>
            </a:r>
            <a:r>
              <a:rPr lang="el-GR" sz="2000" dirty="0" err="1"/>
              <a:t>Υδρογεωχημεία</a:t>
            </a:r>
            <a:r>
              <a:rPr lang="el-GR" sz="2000" dirty="0"/>
              <a:t>-Αναλυτική Γεωχημεία. Γεωχημεία αστικών ρεμάτων του Λεκανοπεδίου Αθηνών: </a:t>
            </a:r>
            <a:br>
              <a:rPr lang="el-GR" sz="2000" dirty="0"/>
            </a:br>
            <a:r>
              <a:rPr lang="el-GR" sz="2000" dirty="0"/>
              <a:t>Κηφισός-</a:t>
            </a:r>
            <a:r>
              <a:rPr lang="el-GR" sz="2000" dirty="0" err="1"/>
              <a:t>Ποδονίφτης</a:t>
            </a:r>
            <a:r>
              <a:rPr lang="el-GR" sz="2000" dirty="0"/>
              <a:t>-Πικροδάφνη». Έκδοση: 1.0. Αθήνα 2015. Διαθέσιμο από τη δικτυακή διεύθυνση: </a:t>
            </a:r>
            <a:r>
              <a:rPr lang="en-US" sz="2000" dirty="0"/>
              <a:t>http://opencourses.uoa.gr/courses/GEOL103/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Εικόνα 4,5: Γεωλογικός χάρτης Λεκανοπεδίου Αττικής. </a:t>
            </a:r>
            <a:r>
              <a:rPr lang="en-US" sz="2000" dirty="0" smtClean="0"/>
              <a:t>Copyright </a:t>
            </a:r>
            <a:r>
              <a:rPr lang="el-GR" sz="2000" dirty="0" smtClean="0"/>
              <a:t>Ελληνική Γεωλογική Εταιρία. Πηγή : Η γεωλογική δομή του </a:t>
            </a:r>
            <a:r>
              <a:rPr lang="el-GR" sz="2000" dirty="0" err="1" smtClean="0"/>
              <a:t>Αλλόχθονου</a:t>
            </a:r>
            <a:r>
              <a:rPr lang="el-GR" sz="2000" dirty="0" smtClean="0"/>
              <a:t> συστήματος των «</a:t>
            </a:r>
            <a:r>
              <a:rPr lang="el-GR" sz="2000" dirty="0" err="1" smtClean="0"/>
              <a:t>Σχιστολίθων</a:t>
            </a:r>
            <a:r>
              <a:rPr lang="el-GR" sz="2000" dirty="0" smtClean="0"/>
              <a:t> Αθηνών», από Παπανικολάου Δ. </a:t>
            </a:r>
            <a:r>
              <a:rPr lang="el-GR" sz="2000" dirty="0" err="1" smtClean="0"/>
              <a:t>Λόζιο</a:t>
            </a:r>
            <a:r>
              <a:rPr lang="el-GR" sz="2000" dirty="0" smtClean="0"/>
              <a:t> Σ., </a:t>
            </a:r>
            <a:r>
              <a:rPr lang="el-GR" sz="2000" dirty="0" err="1" smtClean="0"/>
              <a:t>Σούκη</a:t>
            </a:r>
            <a:r>
              <a:rPr lang="el-GR" sz="2000" dirty="0" smtClean="0"/>
              <a:t> Κ. &amp; </a:t>
            </a:r>
            <a:r>
              <a:rPr lang="el-GR" sz="2000" dirty="0" err="1" smtClean="0"/>
              <a:t>Σκούρτσο</a:t>
            </a:r>
            <a:r>
              <a:rPr lang="el-GR" sz="2000" dirty="0" smtClean="0"/>
              <a:t> </a:t>
            </a:r>
            <a:r>
              <a:rPr lang="el-GR" sz="2000" dirty="0" err="1" smtClean="0"/>
              <a:t>Εμ</a:t>
            </a:r>
            <a:r>
              <a:rPr lang="el-GR" sz="2000" dirty="0" smtClean="0"/>
              <a:t>. 2004. Δελτίο Ελληνικής Γεωλογικής Εταιρίας, Τόμος </a:t>
            </a:r>
            <a:r>
              <a:rPr lang="en-US" sz="2000" dirty="0" smtClean="0"/>
              <a:t>XXXVI, 2004, </a:t>
            </a:r>
            <a:r>
              <a:rPr lang="el-GR" sz="2000" dirty="0" smtClean="0"/>
              <a:t>Πρακτικά 10</a:t>
            </a:r>
            <a:r>
              <a:rPr lang="el-GR" sz="2000" baseline="30000" dirty="0" smtClean="0"/>
              <a:t>ου</a:t>
            </a:r>
            <a:r>
              <a:rPr lang="el-GR" sz="2000" dirty="0" smtClean="0"/>
              <a:t> Διεθνούς Συνεδρίου. Σύνδεσμος : </a:t>
            </a:r>
            <a:r>
              <a:rPr lang="en-US" sz="2000" dirty="0"/>
              <a:t>http://</a:t>
            </a:r>
            <a:r>
              <a:rPr lang="en-US" sz="2000" dirty="0" smtClean="0"/>
              <a:t>www.geo.auth.gr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/>
              <a:t>Εικόνα 6: Στάδια εξέλιξης ποταμού. </a:t>
            </a:r>
            <a:r>
              <a:rPr lang="en-US" sz="2000" dirty="0"/>
              <a:t>Copyright American Geophysical Union.. </a:t>
            </a:r>
            <a:r>
              <a:rPr lang="el-GR" sz="2000" dirty="0" smtClean="0"/>
              <a:t>Σύνδεσμος </a:t>
            </a:r>
            <a:r>
              <a:rPr lang="el-GR" sz="2000" dirty="0"/>
              <a:t>: </a:t>
            </a:r>
            <a:r>
              <a:rPr lang="en-US" sz="2000" dirty="0"/>
              <a:t>http://blogs.agu.org/mountainbeltway/2010/06/11/river-landscape-evolution</a:t>
            </a:r>
            <a:r>
              <a:rPr lang="en-US" sz="2000" dirty="0" smtClean="0"/>
              <a:t>/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1</a:t>
            </a:r>
            <a:r>
              <a:rPr lang="el-GR" sz="2000" dirty="0"/>
              <a:t>5</a:t>
            </a:r>
            <a:r>
              <a:rPr lang="en-US" sz="2000" dirty="0"/>
              <a:t> </a:t>
            </a:r>
            <a:r>
              <a:rPr lang="el-GR" sz="2000" dirty="0"/>
              <a:t>:</a:t>
            </a:r>
            <a:r>
              <a:rPr lang="en-US" sz="2000" dirty="0"/>
              <a:t> </a:t>
            </a:r>
            <a:r>
              <a:rPr lang="el-GR" sz="2000" dirty="0"/>
              <a:t>Ο κύκλος του αζώτου.  </a:t>
            </a:r>
            <a:r>
              <a:rPr lang="en-US" sz="2000" dirty="0"/>
              <a:t>Copyright Queensland Government</a:t>
            </a:r>
            <a:r>
              <a:rPr lang="el-GR" sz="2000" dirty="0"/>
              <a:t>, </a:t>
            </a:r>
            <a:r>
              <a:rPr lang="en-US" sz="2000" dirty="0"/>
              <a:t>Department of Environmental and Heritage Protection. </a:t>
            </a:r>
            <a:r>
              <a:rPr lang="el-GR" sz="2000" dirty="0"/>
              <a:t>Σύνδεσμος : </a:t>
            </a:r>
            <a:r>
              <a:rPr lang="en-US" sz="2000" dirty="0"/>
              <a:t>http://wetlandinfo.ehp.qld.gov.au</a:t>
            </a:r>
            <a:endParaRPr lang="el-GR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l-G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1</a:t>
            </a:r>
            <a:r>
              <a:rPr lang="el-GR" sz="2000" dirty="0"/>
              <a:t>6</a:t>
            </a:r>
            <a:r>
              <a:rPr lang="en-US" sz="2000" dirty="0" smtClean="0"/>
              <a:t> </a:t>
            </a:r>
            <a:r>
              <a:rPr lang="el-GR" sz="2000" dirty="0"/>
              <a:t>:</a:t>
            </a:r>
            <a:r>
              <a:rPr lang="en-US" sz="2000" dirty="0"/>
              <a:t> </a:t>
            </a:r>
            <a:r>
              <a:rPr lang="el-GR" sz="2000" dirty="0"/>
              <a:t>Ο κύκλος του </a:t>
            </a:r>
            <a:r>
              <a:rPr lang="el-GR" sz="2000" dirty="0" smtClean="0"/>
              <a:t>φωσφόρου.  </a:t>
            </a:r>
            <a:r>
              <a:rPr lang="en-US" sz="2000" dirty="0"/>
              <a:t>Copyright Queensland Government</a:t>
            </a:r>
            <a:r>
              <a:rPr lang="el-GR" sz="2000" dirty="0"/>
              <a:t>, </a:t>
            </a:r>
            <a:r>
              <a:rPr lang="en-US" sz="2000" dirty="0"/>
              <a:t>Department of Environmental and Heritage Protection. </a:t>
            </a:r>
            <a:r>
              <a:rPr lang="el-GR" sz="2000" dirty="0"/>
              <a:t>Σύνδεσμος : </a:t>
            </a:r>
            <a:r>
              <a:rPr lang="en-US" sz="2000" dirty="0"/>
              <a:t>http://</a:t>
            </a:r>
            <a:r>
              <a:rPr lang="en-US" sz="2000" dirty="0" smtClean="0"/>
              <a:t>wetlandinfo.ehp.qld.gov.au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/>
              <a:t>Εικόνα 24: Ψάρι Κηφισού. </a:t>
            </a:r>
            <a:r>
              <a:rPr lang="en-US" sz="2000" dirty="0"/>
              <a:t>Copyright </a:t>
            </a:r>
            <a:r>
              <a:rPr lang="en-US" sz="2000" dirty="0" err="1"/>
              <a:t>Newsit</a:t>
            </a:r>
            <a:r>
              <a:rPr lang="en-US" sz="2000" dirty="0"/>
              <a:t>. </a:t>
            </a:r>
            <a:r>
              <a:rPr lang="el-GR" sz="2000" dirty="0" smtClean="0"/>
              <a:t>Σύνδεσμος </a:t>
            </a:r>
            <a:r>
              <a:rPr lang="el-GR" sz="2000" dirty="0"/>
              <a:t>: </a:t>
            </a:r>
            <a:r>
              <a:rPr lang="en-US" sz="2000" dirty="0"/>
              <a:t>http://</a:t>
            </a:r>
            <a:r>
              <a:rPr lang="en-US" sz="2000" dirty="0" smtClean="0"/>
              <a:t>www.newsit.gr</a:t>
            </a:r>
            <a:endParaRPr lang="en-US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3/3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/>
              <a:t>Πίνακες 1,2: Μορφολογική σύγκριση ποτάμιων συστημάτων του λεκανοπεδίου. </a:t>
            </a:r>
            <a:r>
              <a:rPr lang="en-US" sz="2000" dirty="0" smtClean="0"/>
              <a:t>Copyright</a:t>
            </a:r>
            <a:r>
              <a:rPr lang="el-GR" sz="2000" dirty="0" smtClean="0"/>
              <a:t> Ελληνική Γεωλογική Εταιρία. Πηγή: Παλαιογεωγραφική εξέλιξη του Λεκανοπεδίου Αθηνών από το </a:t>
            </a:r>
            <a:r>
              <a:rPr lang="el-GR" sz="2000" dirty="0" err="1" smtClean="0"/>
              <a:t>Ανω</a:t>
            </a:r>
            <a:r>
              <a:rPr lang="el-GR" sz="2000" dirty="0" smtClean="0"/>
              <a:t> Μειόκαινο </a:t>
            </a:r>
            <a:r>
              <a:rPr lang="el-GR" sz="2000" dirty="0" err="1" smtClean="0"/>
              <a:t>εως</a:t>
            </a:r>
            <a:r>
              <a:rPr lang="el-GR" sz="2000" dirty="0" smtClean="0"/>
              <a:t> σήμερα, από Παπανικολάου Δ., Μπάση Ε-Κ., Κράνη Χ., </a:t>
            </a:r>
            <a:r>
              <a:rPr lang="el-GR" sz="2000" dirty="0" err="1" smtClean="0"/>
              <a:t>Δανάμο</a:t>
            </a:r>
            <a:r>
              <a:rPr lang="el-GR" sz="2000" dirty="0" smtClean="0"/>
              <a:t> Γ. </a:t>
            </a:r>
            <a:r>
              <a:rPr lang="el-GR" sz="2000" dirty="0"/>
              <a:t>Δελτίο Ελληνικής Γεωλογικής Εταιρίας, Τόμος </a:t>
            </a:r>
            <a:r>
              <a:rPr lang="en-US" sz="2000" dirty="0"/>
              <a:t>XXXVI, 2004, </a:t>
            </a:r>
            <a:r>
              <a:rPr lang="el-GR" sz="2000" dirty="0"/>
              <a:t>Πρακτικά 10</a:t>
            </a:r>
            <a:r>
              <a:rPr lang="el-GR" sz="2000" baseline="30000" dirty="0"/>
              <a:t>ου</a:t>
            </a:r>
            <a:r>
              <a:rPr lang="el-GR" sz="2000" dirty="0"/>
              <a:t> Διεθνούς Συνεδρίου. Σύνδεσμος : </a:t>
            </a:r>
            <a:r>
              <a:rPr lang="en-US" sz="2000" dirty="0"/>
              <a:t>http://</a:t>
            </a:r>
            <a:r>
              <a:rPr lang="en-US" sz="2000" dirty="0" smtClean="0"/>
              <a:t>www.geo.auth.gr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Kifisos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3456384" cy="2016224"/>
          </a:xfrm>
          <a:prstGeom prst="rect">
            <a:avLst/>
          </a:prstGeom>
          <a:noFill/>
        </p:spPr>
      </p:pic>
      <p:pic>
        <p:nvPicPr>
          <p:cNvPr id="4" name="Picture 2" descr="Χάρτης που αποικονίζονται τα τρια ρέματα μελέτης: Κηφισός, Ποδονίφτης και Πικροδάφη." title="Χάρτης υδρογραφικού δικτύου Λεκανοπεδίου Αθηνών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923928" y="1557338"/>
            <a:ext cx="482453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Θέση κειμένου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i="1" dirty="0"/>
              <a:t>Εμβαδόν λεκάνης</a:t>
            </a:r>
            <a:r>
              <a:rPr lang="en-US" i="1" dirty="0"/>
              <a:t>: </a:t>
            </a:r>
            <a:r>
              <a:rPr lang="el-GR" i="1" dirty="0"/>
              <a:t>540 Κ</a:t>
            </a:r>
            <a:r>
              <a:rPr lang="en-US" i="1" dirty="0"/>
              <a:t>m</a:t>
            </a:r>
            <a:r>
              <a:rPr lang="en-US" i="1" baseline="30000" dirty="0"/>
              <a:t>2</a:t>
            </a:r>
            <a:endParaRPr lang="en-GB" i="1" baseline="30000" dirty="0"/>
          </a:p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Χάρτης </a:t>
            </a:r>
            <a:r>
              <a:rPr lang="el-GR" sz="3200" dirty="0"/>
              <a:t>υ</a:t>
            </a:r>
            <a:r>
              <a:rPr lang="el-GR" sz="3200" dirty="0" smtClean="0"/>
              <a:t>δρογραφικού δικτύου Λεκανοπεδίου Αθηνών</a:t>
            </a:r>
            <a:endParaRPr lang="el-GR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3661173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1</a:t>
            </a:r>
          </a:p>
        </p:txBody>
      </p:sp>
      <p:pic>
        <p:nvPicPr>
          <p:cNvPr id="7" name="Picture 8" descr="http://t3.gstatic.com/images?q=tbn:ANd9GcQo_b1NBKOAxHYJDc_BmWulofHcYBxQU0uWyk4xgE_vAB41SDhq9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77072"/>
            <a:ext cx="3456384" cy="20596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81125" y="5848690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2905" y="5848690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3</a:t>
            </a:r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Κηφισός- </a:t>
            </a:r>
            <a:r>
              <a:rPr lang="el-GR" dirty="0" err="1"/>
              <a:t>Ποδονίφτης</a:t>
            </a:r>
            <a:r>
              <a:rPr lang="el-GR" dirty="0"/>
              <a:t>- Πικροδάφνη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Διαρρέουν το Λεκανοπέδιο Αθηνών – δέχονται απορροή του αστικού ιστού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Έχουν συνεχή ροή ετησίως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Τμηματική κάλυψη- εγκιβωτισμός κοίτης, αλλά υπάρχουν τμήματα φυσικής κοίτης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Πηγάζουν από τους τρεις ορεινούς όγκους που περιβάλουν το Λεκανοπέδιο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Γεωλογία περιοχής μελέτης</a:t>
            </a:r>
            <a:endParaRPr lang="el-GR" dirty="0"/>
          </a:p>
        </p:txBody>
      </p:sp>
      <p:pic>
        <p:nvPicPr>
          <p:cNvPr id="6" name="Picture 2" descr="Γεωλογικός χάρτης Λεκανοπεδίου Αττικής" title="Γεωλογία περιοχής μελέτης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2040" y="1360692"/>
            <a:ext cx="3304822" cy="476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Γεωλογία περιοχής μελέτης" title="Γεωλογική τομη λεκανοπεδίου Αθηνών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56439"/>
            <a:ext cx="4038600" cy="161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766468" y="5850029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767" y="5850029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893" y="1628800"/>
            <a:ext cx="284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(Παπανικολάου </a:t>
            </a:r>
            <a:r>
              <a:rPr lang="en-US" i="1" dirty="0" smtClean="0"/>
              <a:t>et al. 2004</a:t>
            </a:r>
            <a:r>
              <a:rPr lang="el-GR" i="1" dirty="0" smtClean="0"/>
              <a:t>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Μορφολογική σύγκριση ποτάμιων συστημάτων του </a:t>
            </a:r>
            <a:r>
              <a:rPr lang="el-GR" dirty="0" smtClean="0"/>
              <a:t>λεκανοπεδίου (1/2)</a:t>
            </a:r>
            <a:endParaRPr lang="el-GR" dirty="0"/>
          </a:p>
        </p:txBody>
      </p:sp>
      <p:graphicFrame>
        <p:nvGraphicFramePr>
          <p:cNvPr id="3" name="Θέση περιεχομένου 2" descr="Αναλυτικός πίνακας με τον αριθμό των κλάδων και το μήκος κάθε κλάδου των ρεμάτων μελέτης" title="Μορφολογική σύγκριση ποτάμιων συστημάτων του λεκανοπεδίου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880386"/>
              </p:ext>
            </p:extLst>
          </p:nvPr>
        </p:nvGraphicFramePr>
        <p:xfrm>
          <a:off x="463550" y="1958970"/>
          <a:ext cx="8428930" cy="3083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3272"/>
                <a:gridCol w="1173272"/>
                <a:gridCol w="1173272"/>
                <a:gridCol w="1164698"/>
                <a:gridCol w="1224136"/>
                <a:gridCol w="1224136"/>
                <a:gridCol w="1296144"/>
              </a:tblGrid>
              <a:tr h="320636"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Κηφισός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Κηφισός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err="1" smtClean="0"/>
                        <a:t>Ποδονίφτης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err="1" smtClean="0"/>
                        <a:t>Ποδονίφτης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Πικροδάφνη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Πικροδάφνη</a:t>
                      </a:r>
                      <a:endParaRPr lang="el-GR" sz="1400" b="1" dirty="0"/>
                    </a:p>
                  </a:txBody>
                  <a:tcPr/>
                </a:tc>
              </a:tr>
              <a:tr h="488294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Τάξη 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Αριθμός κλάδων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Μήκος κλάδων (</a:t>
                      </a:r>
                      <a:r>
                        <a:rPr lang="en-US" sz="1400" dirty="0" smtClean="0"/>
                        <a:t>m)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Αριθμός κλάδων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Μήκος κλάδων</a:t>
                      </a:r>
                      <a:r>
                        <a:rPr lang="en-US" sz="1400" dirty="0" smtClean="0"/>
                        <a:t> (m)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Αριθμός κλάδων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Μήκος κλάδων</a:t>
                      </a:r>
                      <a:r>
                        <a:rPr lang="en-US" sz="1400" dirty="0" smtClean="0"/>
                        <a:t> (m)</a:t>
                      </a:r>
                      <a:endParaRPr lang="el-GR" sz="1400" dirty="0"/>
                    </a:p>
                  </a:txBody>
                  <a:tcPr/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Ι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233.966,4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56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48.757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47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18.337</a:t>
                      </a:r>
                      <a:endParaRPr lang="el-GR" sz="1400" dirty="0"/>
                    </a:p>
                  </a:txBody>
                  <a:tcPr/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ΙΙ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83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153.987,1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13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28.800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14.831</a:t>
                      </a:r>
                      <a:endParaRPr lang="el-GR" sz="1400" dirty="0"/>
                    </a:p>
                  </a:txBody>
                  <a:tcPr/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ΙΙΙ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25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89.233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5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21.262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3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14.816</a:t>
                      </a:r>
                      <a:endParaRPr lang="el-GR" sz="1400" dirty="0"/>
                    </a:p>
                  </a:txBody>
                  <a:tcPr/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IV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5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28.805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2.099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3.093</a:t>
                      </a:r>
                      <a:endParaRPr lang="el-GR" sz="1400" dirty="0"/>
                    </a:p>
                  </a:txBody>
                  <a:tcPr/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12.976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5.097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10.341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/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Σύνολο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457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52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66468" y="5850029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Πίνακας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085184"/>
            <a:ext cx="1663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(Μπάση, 2004)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Μορφολογική σύγκριση ποτάμιων συστημάτων του λεκανοπεδίου </a:t>
            </a:r>
            <a:r>
              <a:rPr lang="el-GR" sz="3600" dirty="0" smtClean="0"/>
              <a:t>(2/2</a:t>
            </a:r>
            <a:r>
              <a:rPr lang="el-GR" sz="3600" dirty="0"/>
              <a:t>)</a:t>
            </a:r>
          </a:p>
        </p:txBody>
      </p:sp>
      <p:graphicFrame>
        <p:nvGraphicFramePr>
          <p:cNvPr id="7" name="Θέση περιεχομένου 6" descr="Αναλυτικός πίνακας με τα μορφολογικά χαρακτηριστικά κάθε λεκάνης απορροής που αντιστοιχεί στα ρέματα μελέτης" title="Μορφολογική σύγκριση ποτάμιων συστημάτων του λεκανοπεδίου 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8466576"/>
              </p:ext>
            </p:extLst>
          </p:nvPr>
        </p:nvGraphicFramePr>
        <p:xfrm>
          <a:off x="226737" y="1844824"/>
          <a:ext cx="8809760" cy="2765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4374"/>
                <a:gridCol w="544156"/>
                <a:gridCol w="810094"/>
                <a:gridCol w="855315"/>
                <a:gridCol w="1211697"/>
                <a:gridCol w="1262061"/>
                <a:gridCol w="1211697"/>
                <a:gridCol w="1770366"/>
              </a:tblGrid>
              <a:tr h="1058439">
                <a:tc>
                  <a:txBody>
                    <a:bodyPr/>
                    <a:lstStyle/>
                    <a:p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Τάξη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Αριθμός κλάδων </a:t>
                      </a:r>
                    </a:p>
                    <a:p>
                      <a:r>
                        <a:rPr lang="en-US" sz="1400" b="1" dirty="0" smtClean="0"/>
                        <a:t>n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Μήκος κλάδων </a:t>
                      </a:r>
                    </a:p>
                    <a:p>
                      <a:r>
                        <a:rPr lang="en-US" sz="1400" b="1" dirty="0" smtClean="0"/>
                        <a:t>l (m)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Εμβαδόν λεκάνης </a:t>
                      </a:r>
                    </a:p>
                    <a:p>
                      <a:r>
                        <a:rPr lang="el-GR" sz="1400" b="1" dirty="0" smtClean="0"/>
                        <a:t>Ε (</a:t>
                      </a:r>
                      <a:r>
                        <a:rPr lang="en-US" sz="1400" b="1" dirty="0" smtClean="0"/>
                        <a:t>m</a:t>
                      </a:r>
                      <a:r>
                        <a:rPr lang="en-US" sz="1400" b="1" baseline="30000" dirty="0" smtClean="0"/>
                        <a:t>2</a:t>
                      </a:r>
                      <a:r>
                        <a:rPr lang="en-US" sz="1400" b="1" dirty="0" smtClean="0"/>
                        <a:t>)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Υδρογραφική</a:t>
                      </a:r>
                      <a:r>
                        <a:rPr lang="el-GR" sz="1400" b="1" baseline="0" dirty="0" smtClean="0"/>
                        <a:t> </a:t>
                      </a:r>
                      <a:endParaRPr lang="en-US" sz="1400" b="1" baseline="0" dirty="0" smtClean="0"/>
                    </a:p>
                    <a:p>
                      <a:r>
                        <a:rPr lang="el-GR" sz="1400" b="1" baseline="0" dirty="0" smtClean="0"/>
                        <a:t>πυκνότητα</a:t>
                      </a:r>
                      <a:r>
                        <a:rPr lang="en-US" sz="1400" b="1" baseline="0" dirty="0" smtClean="0"/>
                        <a:t> </a:t>
                      </a:r>
                      <a:endParaRPr lang="el-GR" sz="1400" b="1" baseline="0" dirty="0" smtClean="0"/>
                    </a:p>
                    <a:p>
                      <a:r>
                        <a:rPr lang="en-US" sz="1400" b="1" baseline="0" dirty="0" smtClean="0"/>
                        <a:t>d=l/E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Υδρογραφική συχνότητα </a:t>
                      </a:r>
                    </a:p>
                    <a:p>
                      <a:r>
                        <a:rPr lang="en-US" sz="1400" b="1" dirty="0" smtClean="0"/>
                        <a:t>f=n/E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Ποσοστό </a:t>
                      </a:r>
                      <a:r>
                        <a:rPr lang="el-GR" sz="1400" b="1" dirty="0" err="1" smtClean="0"/>
                        <a:t>λεκανιδίου</a:t>
                      </a:r>
                      <a:r>
                        <a:rPr lang="el-GR" sz="1400" b="1" dirty="0" smtClean="0"/>
                        <a:t> </a:t>
                      </a:r>
                      <a:endParaRPr lang="en-US" sz="1400" b="1" dirty="0" smtClean="0"/>
                    </a:p>
                    <a:p>
                      <a:r>
                        <a:rPr lang="el-GR" sz="1400" b="1" dirty="0" smtClean="0"/>
                        <a:t>που </a:t>
                      </a:r>
                      <a:r>
                        <a:rPr lang="el-GR" sz="1400" b="1" dirty="0" smtClean="0"/>
                        <a:t>αποστραγγίζει</a:t>
                      </a:r>
                      <a:endParaRPr lang="el-GR" sz="1400" b="1" dirty="0"/>
                    </a:p>
                  </a:txBody>
                  <a:tcPr/>
                </a:tc>
              </a:tr>
              <a:tr h="341432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Κηφισός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471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529.309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362.294.893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0,00146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0.0013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67%</a:t>
                      </a:r>
                      <a:endParaRPr lang="el-GR" sz="1400" dirty="0"/>
                    </a:p>
                  </a:txBody>
                  <a:tcPr/>
                </a:tc>
              </a:tr>
              <a:tr h="341432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Ιλισός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IV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54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82.187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36.499.459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0.00225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0.00148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7%</a:t>
                      </a:r>
                      <a:endParaRPr lang="el-GR" sz="1400" dirty="0"/>
                    </a:p>
                  </a:txBody>
                  <a:tcPr/>
                </a:tc>
              </a:tr>
              <a:tr h="341432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Πικροδάφνη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IV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63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51.077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21.584.093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0.00237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0.00292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4%</a:t>
                      </a:r>
                      <a:endParaRPr lang="el-GR" sz="1400" dirty="0"/>
                    </a:p>
                  </a:txBody>
                  <a:tcPr/>
                </a:tc>
              </a:tr>
              <a:tr h="341432">
                <a:tc>
                  <a:txBody>
                    <a:bodyPr/>
                    <a:lstStyle/>
                    <a:p>
                      <a:r>
                        <a:rPr lang="el-GR" sz="1400" dirty="0" err="1" smtClean="0"/>
                        <a:t>Ποδονίφτης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77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106.015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81.422.490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0.0013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0.00095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15%</a:t>
                      </a:r>
                      <a:endParaRPr lang="el-GR" sz="1400" dirty="0"/>
                    </a:p>
                  </a:txBody>
                  <a:tcPr/>
                </a:tc>
              </a:tr>
              <a:tr h="341432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Σύνολο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790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825.995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538.750.638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0428" y="4795228"/>
            <a:ext cx="1663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(Μπάση, 2004)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766468" y="5850029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Πίνακας 2</a:t>
            </a:r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Γεωμορφολογικά χαρακτηριστικά </a:t>
            </a:r>
            <a:r>
              <a:rPr lang="el-GR" sz="3600" dirty="0" smtClean="0"/>
              <a:t>ρεμάτων</a:t>
            </a:r>
            <a:endParaRPr lang="el-GR" sz="3600" dirty="0"/>
          </a:p>
        </p:txBody>
      </p:sp>
      <p:sp>
        <p:nvSpPr>
          <p:cNvPr id="21" name="Θέση κειμένου 20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342900" lvl="0" indent="-342900">
              <a:buClr>
                <a:schemeClr val="tx1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l-GR" sz="2000" b="1" dirty="0"/>
              <a:t>Κηφισός- </a:t>
            </a:r>
            <a:r>
              <a:rPr lang="el-GR" sz="2000" b="1" dirty="0" err="1"/>
              <a:t>Ποδονίφτης</a:t>
            </a:r>
            <a:r>
              <a:rPr lang="en-US" sz="2000" b="1" dirty="0"/>
              <a:t>:</a:t>
            </a:r>
          </a:p>
          <a:p>
            <a:pPr marL="400050">
              <a:buClr>
                <a:schemeClr val="tx1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l-GR" sz="2000" dirty="0"/>
              <a:t>Έως 500 ΜΑ πριν ,ύπαρξη φυσικού φράγματος στο βόρειο τμήμα του σημερινού λεκανοπέδιου </a:t>
            </a:r>
            <a:r>
              <a:rPr lang="el-GR" sz="2000" dirty="0">
                <a:sym typeface="Wingdings" pitchFamily="2" charset="2"/>
              </a:rPr>
              <a:t> </a:t>
            </a:r>
            <a:r>
              <a:rPr lang="el-GR" sz="2000" dirty="0"/>
              <a:t>βασικό επίπεδο περί τα 100-140m ψηλότερα από το σημερινό. (μαιανδρική μορφή και αποθέσεις αναβαθμίδων) </a:t>
            </a:r>
          </a:p>
          <a:p>
            <a:pPr marL="400050">
              <a:buClr>
                <a:schemeClr val="tx1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l-GR" sz="2000" dirty="0"/>
              <a:t>Σήμερα καθεστώς διάβρωσης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el-GR" dirty="0" smtClean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endParaRPr lang="el-GR" dirty="0" smtClean="0"/>
          </a:p>
          <a:p>
            <a:pPr>
              <a:buFont typeface="Wingdings" panose="05000000000000000000" pitchFamily="2" charset="2"/>
              <a:buChar char="q"/>
            </a:pPr>
            <a:endParaRPr lang="el-GR" dirty="0" smtClean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endParaRPr lang="el-G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b="1" dirty="0" smtClean="0"/>
              <a:t>Πικροδάφνη</a:t>
            </a:r>
            <a:r>
              <a:rPr lang="el-GR" b="1" dirty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Δεν παρατηρούνται ουσιαστικά αποθέσεις κοίτης που να έχουν σχηματίσει αναβαθμίδες.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Εκβαθύνει συνεχώς, χωρίς να έχει φτάσει σε σταθερή, ισορροπημένη κατάσταση.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Έντονη η κατά βάθος διάβρωση στα κατάντη της Πικροδάφνης.</a:t>
            </a:r>
          </a:p>
        </p:txBody>
      </p:sp>
      <p:pic>
        <p:nvPicPr>
          <p:cNvPr id="7" name="Picture 2" descr="http://farm5.static.flickr.com/4019/4690937436_7b155be9c5.jpg" title="εξέλιξη ποταμού"/>
          <p:cNvPicPr>
            <a:picLocks noChangeAspect="1" noChangeArrowheads="1"/>
          </p:cNvPicPr>
          <p:nvPr/>
        </p:nvPicPr>
        <p:blipFill>
          <a:blip r:embed="rId3" cstate="print"/>
          <a:srcRect r="48155"/>
          <a:stretch>
            <a:fillRect/>
          </a:stretch>
        </p:blipFill>
        <p:spPr bwMode="auto">
          <a:xfrm>
            <a:off x="976400" y="1412777"/>
            <a:ext cx="2227448" cy="2304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3429001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6</a:t>
            </a:r>
          </a:p>
        </p:txBody>
      </p:sp>
    </p:spTree>
    <p:extLst>
      <p:ext uri="{BB962C8B-B14F-4D97-AF65-F5344CB8AC3E}">
        <p14:creationId xmlns:p14="http://schemas.microsoft.com/office/powerpoint/2010/main" val="34675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3/7/2015 4:23:38 μ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92388C46-8436-49E9-B266-5423C5060E71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1198</Words>
  <Application>Microsoft Office PowerPoint</Application>
  <PresentationFormat>Προβολή στην οθόνη (4:3)</PresentationFormat>
  <Paragraphs>299</Paragraphs>
  <Slides>38</Slides>
  <Notes>24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39" baseType="lpstr">
      <vt:lpstr>Θέμα του Office</vt:lpstr>
      <vt:lpstr>Υδρογεωχημεία- Αναλυτική Γεωχημεία</vt:lpstr>
      <vt:lpstr>Γεωχημεία αστικών ρεμάτων του Λεκανοπεδίου Αθηνών:  Κηφισός-Ποδονίφτης-Πικροδάφνη</vt:lpstr>
      <vt:lpstr>Στόχοι έρευνας</vt:lpstr>
      <vt:lpstr>Χάρτης υδρογραφικού δικτύου Λεκανοπεδίου Αθηνών</vt:lpstr>
      <vt:lpstr>Κηφισός- Ποδονίφτης- Πικροδάφνη</vt:lpstr>
      <vt:lpstr>Γεωλογία περιοχής μελέτης</vt:lpstr>
      <vt:lpstr>Μορφολογική σύγκριση ποτάμιων συστημάτων του λεκανοπεδίου (1/2)</vt:lpstr>
      <vt:lpstr>Μορφολογική σύγκριση ποτάμιων συστημάτων του λεκανοπεδίου (2/2)</vt:lpstr>
      <vt:lpstr>Γεωμορφολογικά χαρακτηριστικά ρεμάτων</vt:lpstr>
      <vt:lpstr>Σταθμοί δειγματοληψίας</vt:lpstr>
      <vt:lpstr>Σταθμοί δειγματοληψίας- Πικροδάφνη</vt:lpstr>
      <vt:lpstr>Μέθοδοι ανάλυσης</vt:lpstr>
      <vt:lpstr>Σύγκριση κύριων παραμέτρων- τύπος νερού ποτάμιων συστημάτων του Λεκανοπεδίου</vt:lpstr>
      <vt:lpstr>Φυσικοχημικές παράμετροι pH- CND </vt:lpstr>
      <vt:lpstr>Συγκεντρώσεις NO3</vt:lpstr>
      <vt:lpstr>Συγκεντρώσεις PO4</vt:lpstr>
      <vt:lpstr>Φυσικοί κύκλοι αζώτου, φωσφόρου</vt:lpstr>
      <vt:lpstr>Συγκεντρώσεις φωσφορικών &amp; νιτρικών ιόντων στο νερό (άνοιξη 2012)</vt:lpstr>
      <vt:lpstr>Συγκεντρώσεις Νa</vt:lpstr>
      <vt:lpstr>Συγκεντρώσεις Cl</vt:lpstr>
      <vt:lpstr>Συγκεντρώσεις SO4</vt:lpstr>
      <vt:lpstr>Συγκεντρώσεις ιχνοστοιχείων στο νερό των ρεμάτων</vt:lpstr>
      <vt:lpstr>Βαρέα μέταλλα στο ενεργό ίζημα των ρεμάτων</vt:lpstr>
      <vt:lpstr>«Βρέθηκε ψάρι 31 εκατοστά, στον Κηφισό !»  Πέμπτη, 1 Ιουλίου 2010</vt:lpstr>
      <vt:lpstr>Γένη διατόμων (1/2)</vt:lpstr>
      <vt:lpstr>Γένη διατόμων (2/2)</vt:lpstr>
      <vt:lpstr>Συμπεράσματα</vt:lpstr>
      <vt:lpstr>Φωτογραφίες ρεμάτων Λεκανοπεδίου Αθηνών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(1/3)</vt:lpstr>
      <vt:lpstr>Σημείωμα Χρήσης Έργων Τρίτων (2/3)</vt:lpstr>
      <vt:lpstr>Σημείωμα Χρήσης Έργων Τρίτων (3/3)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Αργυράκη Αριάδνη</dc:creator>
  <cp:keywords>Υδρογεωχημεία</cp:keywords>
  <cp:lastModifiedBy>Hara</cp:lastModifiedBy>
  <cp:revision>212</cp:revision>
  <dcterms:created xsi:type="dcterms:W3CDTF">2012-09-06T09:03:05Z</dcterms:created>
  <dcterms:modified xsi:type="dcterms:W3CDTF">2015-07-23T13:24:24Z</dcterms:modified>
  <cp:category>Γεωχημεία αστικών ρεμάτων Αθηνών</cp:category>
</cp:coreProperties>
</file>