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35"/>
  </p:notesMasterIdLst>
  <p:handoutMasterIdLst>
    <p:handoutMasterId r:id="rId36"/>
  </p:handoutMasterIdLst>
  <p:sldIdLst>
    <p:sldId id="256" r:id="rId2"/>
    <p:sldId id="257" r:id="rId3"/>
    <p:sldId id="274" r:id="rId4"/>
    <p:sldId id="271" r:id="rId5"/>
    <p:sldId id="272" r:id="rId6"/>
    <p:sldId id="258" r:id="rId7"/>
    <p:sldId id="260" r:id="rId8"/>
    <p:sldId id="261" r:id="rId9"/>
    <p:sldId id="262" r:id="rId10"/>
    <p:sldId id="263" r:id="rId11"/>
    <p:sldId id="264" r:id="rId12"/>
    <p:sldId id="275" r:id="rId13"/>
    <p:sldId id="265" r:id="rId14"/>
    <p:sldId id="285" r:id="rId15"/>
    <p:sldId id="266" r:id="rId16"/>
    <p:sldId id="267" r:id="rId17"/>
    <p:sldId id="286" r:id="rId18"/>
    <p:sldId id="268" r:id="rId19"/>
    <p:sldId id="288" r:id="rId20"/>
    <p:sldId id="269" r:id="rId21"/>
    <p:sldId id="289" r:id="rId22"/>
    <p:sldId id="270" r:id="rId23"/>
    <p:sldId id="287" r:id="rId24"/>
    <p:sldId id="273" r:id="rId25"/>
    <p:sldId id="276" r:id="rId26"/>
    <p:sldId id="277" r:id="rId27"/>
    <p:sldId id="278" r:id="rId28"/>
    <p:sldId id="279" r:id="rId29"/>
    <p:sldId id="280" r:id="rId30"/>
    <p:sldId id="281" r:id="rId31"/>
    <p:sldId id="282" r:id="rId32"/>
    <p:sldId id="283" r:id="rId33"/>
    <p:sldId id="284" r:id="rId34"/>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2251">
          <p15:clr>
            <a:srgbClr val="A4A3A4"/>
          </p15:clr>
        </p15:guide>
        <p15:guide id="4" pos="3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5A93D7-5872-4D75-B983-C0A9B8EB3291}" v="3" dt="2023-04-05T14:49:05.7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1836" y="108"/>
      </p:cViewPr>
      <p:guideLst>
        <p:guide orient="horz" pos="2160"/>
        <p:guide pos="2880"/>
        <p:guide orient="horz" pos="2251"/>
        <p:guide pos="34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os Chrissou" userId="b92a7079-1e16-4303-9667-faaaf51f3b7c" providerId="ADAL" clId="{685A93D7-5872-4D75-B983-C0A9B8EB3291}"/>
    <pc:docChg chg="custSel modSld">
      <pc:chgData name="Marios Chrissou" userId="b92a7079-1e16-4303-9667-faaaf51f3b7c" providerId="ADAL" clId="{685A93D7-5872-4D75-B983-C0A9B8EB3291}" dt="2023-04-05T14:57:10.537" v="420" actId="20577"/>
      <pc:docMkLst>
        <pc:docMk/>
      </pc:docMkLst>
      <pc:sldChg chg="modSp mod">
        <pc:chgData name="Marios Chrissou" userId="b92a7079-1e16-4303-9667-faaaf51f3b7c" providerId="ADAL" clId="{685A93D7-5872-4D75-B983-C0A9B8EB3291}" dt="2023-04-05T14:53:50.591" v="324"/>
        <pc:sldMkLst>
          <pc:docMk/>
          <pc:sldMk cId="0" sldId="258"/>
        </pc:sldMkLst>
        <pc:spChg chg="mod">
          <ac:chgData name="Marios Chrissou" userId="b92a7079-1e16-4303-9667-faaaf51f3b7c" providerId="ADAL" clId="{685A93D7-5872-4D75-B983-C0A9B8EB3291}" dt="2023-04-05T14:53:50.591" v="324"/>
          <ac:spMkLst>
            <pc:docMk/>
            <pc:sldMk cId="0" sldId="258"/>
            <ac:spMk id="4" creationId="{00000000-0000-0000-0000-000000000000}"/>
          </ac:spMkLst>
        </pc:spChg>
      </pc:sldChg>
      <pc:sldChg chg="modSp mod">
        <pc:chgData name="Marios Chrissou" userId="b92a7079-1e16-4303-9667-faaaf51f3b7c" providerId="ADAL" clId="{685A93D7-5872-4D75-B983-C0A9B8EB3291}" dt="2023-04-05T14:53:45.923" v="321"/>
        <pc:sldMkLst>
          <pc:docMk/>
          <pc:sldMk cId="0" sldId="260"/>
        </pc:sldMkLst>
        <pc:spChg chg="mod">
          <ac:chgData name="Marios Chrissou" userId="b92a7079-1e16-4303-9667-faaaf51f3b7c" providerId="ADAL" clId="{685A93D7-5872-4D75-B983-C0A9B8EB3291}" dt="2023-04-05T14:53:45.923" v="321"/>
          <ac:spMkLst>
            <pc:docMk/>
            <pc:sldMk cId="0" sldId="260"/>
            <ac:spMk id="4" creationId="{00000000-0000-0000-0000-000000000000}"/>
          </ac:spMkLst>
        </pc:spChg>
      </pc:sldChg>
      <pc:sldChg chg="modSp mod">
        <pc:chgData name="Marios Chrissou" userId="b92a7079-1e16-4303-9667-faaaf51f3b7c" providerId="ADAL" clId="{685A93D7-5872-4D75-B983-C0A9B8EB3291}" dt="2023-04-05T14:53:37.810" v="311" actId="20577"/>
        <pc:sldMkLst>
          <pc:docMk/>
          <pc:sldMk cId="0" sldId="261"/>
        </pc:sldMkLst>
        <pc:spChg chg="mod">
          <ac:chgData name="Marios Chrissou" userId="b92a7079-1e16-4303-9667-faaaf51f3b7c" providerId="ADAL" clId="{685A93D7-5872-4D75-B983-C0A9B8EB3291}" dt="2023-04-05T14:53:37.810" v="311" actId="20577"/>
          <ac:spMkLst>
            <pc:docMk/>
            <pc:sldMk cId="0" sldId="261"/>
            <ac:spMk id="4" creationId="{00000000-0000-0000-0000-000000000000}"/>
          </ac:spMkLst>
        </pc:spChg>
      </pc:sldChg>
      <pc:sldChg chg="modSp mod">
        <pc:chgData name="Marios Chrissou" userId="b92a7079-1e16-4303-9667-faaaf51f3b7c" providerId="ADAL" clId="{685A93D7-5872-4D75-B983-C0A9B8EB3291}" dt="2023-04-05T14:53:33.172" v="303" actId="20577"/>
        <pc:sldMkLst>
          <pc:docMk/>
          <pc:sldMk cId="0" sldId="262"/>
        </pc:sldMkLst>
        <pc:spChg chg="mod">
          <ac:chgData name="Marios Chrissou" userId="b92a7079-1e16-4303-9667-faaaf51f3b7c" providerId="ADAL" clId="{685A93D7-5872-4D75-B983-C0A9B8EB3291}" dt="2023-04-05T14:53:33.172" v="303" actId="20577"/>
          <ac:spMkLst>
            <pc:docMk/>
            <pc:sldMk cId="0" sldId="262"/>
            <ac:spMk id="4" creationId="{00000000-0000-0000-0000-000000000000}"/>
          </ac:spMkLst>
        </pc:spChg>
      </pc:sldChg>
      <pc:sldChg chg="modSp mod">
        <pc:chgData name="Marios Chrissou" userId="b92a7079-1e16-4303-9667-faaaf51f3b7c" providerId="ADAL" clId="{685A93D7-5872-4D75-B983-C0A9B8EB3291}" dt="2023-04-05T14:55:39.680" v="391" actId="108"/>
        <pc:sldMkLst>
          <pc:docMk/>
          <pc:sldMk cId="0" sldId="263"/>
        </pc:sldMkLst>
        <pc:spChg chg="mod">
          <ac:chgData name="Marios Chrissou" userId="b92a7079-1e16-4303-9667-faaaf51f3b7c" providerId="ADAL" clId="{685A93D7-5872-4D75-B983-C0A9B8EB3291}" dt="2023-04-05T14:55:39.680" v="391" actId="108"/>
          <ac:spMkLst>
            <pc:docMk/>
            <pc:sldMk cId="0" sldId="263"/>
            <ac:spMk id="4" creationId="{00000000-0000-0000-0000-000000000000}"/>
          </ac:spMkLst>
        </pc:spChg>
      </pc:sldChg>
      <pc:sldChg chg="modSp mod">
        <pc:chgData name="Marios Chrissou" userId="b92a7079-1e16-4303-9667-faaaf51f3b7c" providerId="ADAL" clId="{685A93D7-5872-4D75-B983-C0A9B8EB3291}" dt="2023-04-05T14:53:14.456" v="280" actId="20577"/>
        <pc:sldMkLst>
          <pc:docMk/>
          <pc:sldMk cId="0" sldId="264"/>
        </pc:sldMkLst>
        <pc:spChg chg="mod">
          <ac:chgData name="Marios Chrissou" userId="b92a7079-1e16-4303-9667-faaaf51f3b7c" providerId="ADAL" clId="{685A93D7-5872-4D75-B983-C0A9B8EB3291}" dt="2023-04-05T14:53:14.456" v="280" actId="20577"/>
          <ac:spMkLst>
            <pc:docMk/>
            <pc:sldMk cId="0" sldId="264"/>
            <ac:spMk id="4" creationId="{00000000-0000-0000-0000-000000000000}"/>
          </ac:spMkLst>
        </pc:spChg>
      </pc:sldChg>
      <pc:sldChg chg="modSp mod">
        <pc:chgData name="Marios Chrissou" userId="b92a7079-1e16-4303-9667-faaaf51f3b7c" providerId="ADAL" clId="{685A93D7-5872-4D75-B983-C0A9B8EB3291}" dt="2023-04-05T14:55:57.298" v="408"/>
        <pc:sldMkLst>
          <pc:docMk/>
          <pc:sldMk cId="0" sldId="265"/>
        </pc:sldMkLst>
        <pc:spChg chg="mod">
          <ac:chgData name="Marios Chrissou" userId="b92a7079-1e16-4303-9667-faaaf51f3b7c" providerId="ADAL" clId="{685A93D7-5872-4D75-B983-C0A9B8EB3291}" dt="2023-04-05T14:55:57.298" v="408"/>
          <ac:spMkLst>
            <pc:docMk/>
            <pc:sldMk cId="0" sldId="265"/>
            <ac:spMk id="4" creationId="{00000000-0000-0000-0000-000000000000}"/>
          </ac:spMkLst>
        </pc:spChg>
      </pc:sldChg>
      <pc:sldChg chg="modSp mod">
        <pc:chgData name="Marios Chrissou" userId="b92a7079-1e16-4303-9667-faaaf51f3b7c" providerId="ADAL" clId="{685A93D7-5872-4D75-B983-C0A9B8EB3291}" dt="2023-04-05T14:55:53.682" v="406"/>
        <pc:sldMkLst>
          <pc:docMk/>
          <pc:sldMk cId="0" sldId="266"/>
        </pc:sldMkLst>
        <pc:spChg chg="mod">
          <ac:chgData name="Marios Chrissou" userId="b92a7079-1e16-4303-9667-faaaf51f3b7c" providerId="ADAL" clId="{685A93D7-5872-4D75-B983-C0A9B8EB3291}" dt="2023-04-05T14:55:53.682" v="406"/>
          <ac:spMkLst>
            <pc:docMk/>
            <pc:sldMk cId="0" sldId="266"/>
            <ac:spMk id="4" creationId="{00000000-0000-0000-0000-000000000000}"/>
          </ac:spMkLst>
        </pc:spChg>
      </pc:sldChg>
      <pc:sldChg chg="modSp mod">
        <pc:chgData name="Marios Chrissou" userId="b92a7079-1e16-4303-9667-faaaf51f3b7c" providerId="ADAL" clId="{685A93D7-5872-4D75-B983-C0A9B8EB3291}" dt="2023-04-05T14:56:10.584" v="411" actId="108"/>
        <pc:sldMkLst>
          <pc:docMk/>
          <pc:sldMk cId="0" sldId="268"/>
        </pc:sldMkLst>
        <pc:spChg chg="mod">
          <ac:chgData name="Marios Chrissou" userId="b92a7079-1e16-4303-9667-faaaf51f3b7c" providerId="ADAL" clId="{685A93D7-5872-4D75-B983-C0A9B8EB3291}" dt="2023-04-05T14:56:10.584" v="411" actId="108"/>
          <ac:spMkLst>
            <pc:docMk/>
            <pc:sldMk cId="0" sldId="268"/>
            <ac:spMk id="4" creationId="{00000000-0000-0000-0000-000000000000}"/>
          </ac:spMkLst>
        </pc:spChg>
      </pc:sldChg>
      <pc:sldChg chg="modSp mod">
        <pc:chgData name="Marios Chrissou" userId="b92a7079-1e16-4303-9667-faaaf51f3b7c" providerId="ADAL" clId="{685A93D7-5872-4D75-B983-C0A9B8EB3291}" dt="2023-04-05T14:56:24.498" v="416" actId="108"/>
        <pc:sldMkLst>
          <pc:docMk/>
          <pc:sldMk cId="0" sldId="269"/>
        </pc:sldMkLst>
        <pc:spChg chg="mod">
          <ac:chgData name="Marios Chrissou" userId="b92a7079-1e16-4303-9667-faaaf51f3b7c" providerId="ADAL" clId="{685A93D7-5872-4D75-B983-C0A9B8EB3291}" dt="2023-04-05T14:56:24.498" v="416" actId="108"/>
          <ac:spMkLst>
            <pc:docMk/>
            <pc:sldMk cId="0" sldId="269"/>
            <ac:spMk id="4" creationId="{00000000-0000-0000-0000-000000000000}"/>
          </ac:spMkLst>
        </pc:spChg>
      </pc:sldChg>
      <pc:sldChg chg="modSp mod">
        <pc:chgData name="Marios Chrissou" userId="b92a7079-1e16-4303-9667-faaaf51f3b7c" providerId="ADAL" clId="{685A93D7-5872-4D75-B983-C0A9B8EB3291}" dt="2023-04-05T14:51:08.747" v="276"/>
        <pc:sldMkLst>
          <pc:docMk/>
          <pc:sldMk cId="4248547225" sldId="275"/>
        </pc:sldMkLst>
        <pc:spChg chg="mod">
          <ac:chgData name="Marios Chrissou" userId="b92a7079-1e16-4303-9667-faaaf51f3b7c" providerId="ADAL" clId="{685A93D7-5872-4D75-B983-C0A9B8EB3291}" dt="2023-04-05T14:51:08.747" v="276"/>
          <ac:spMkLst>
            <pc:docMk/>
            <pc:sldMk cId="4248547225" sldId="275"/>
            <ac:spMk id="4" creationId="{00000000-0000-0000-0000-000000000000}"/>
          </ac:spMkLst>
        </pc:spChg>
      </pc:sldChg>
      <pc:sldChg chg="modSp mod">
        <pc:chgData name="Marios Chrissou" userId="b92a7079-1e16-4303-9667-faaaf51f3b7c" providerId="ADAL" clId="{685A93D7-5872-4D75-B983-C0A9B8EB3291}" dt="2023-04-05T14:55:55.577" v="407"/>
        <pc:sldMkLst>
          <pc:docMk/>
          <pc:sldMk cId="1086967481" sldId="285"/>
        </pc:sldMkLst>
        <pc:spChg chg="mod">
          <ac:chgData name="Marios Chrissou" userId="b92a7079-1e16-4303-9667-faaaf51f3b7c" providerId="ADAL" clId="{685A93D7-5872-4D75-B983-C0A9B8EB3291}" dt="2023-04-05T14:55:55.577" v="407"/>
          <ac:spMkLst>
            <pc:docMk/>
            <pc:sldMk cId="1086967481" sldId="285"/>
            <ac:spMk id="3" creationId="{00000000-0000-0000-0000-000000000000}"/>
          </ac:spMkLst>
        </pc:spChg>
      </pc:sldChg>
      <pc:sldChg chg="modSp mod">
        <pc:chgData name="Marios Chrissou" userId="b92a7079-1e16-4303-9667-faaaf51f3b7c" providerId="ADAL" clId="{685A93D7-5872-4D75-B983-C0A9B8EB3291}" dt="2023-04-05T14:57:10.537" v="420" actId="20577"/>
        <pc:sldMkLst>
          <pc:docMk/>
          <pc:sldMk cId="3552323684" sldId="286"/>
        </pc:sldMkLst>
        <pc:spChg chg="mod">
          <ac:chgData name="Marios Chrissou" userId="b92a7079-1e16-4303-9667-faaaf51f3b7c" providerId="ADAL" clId="{685A93D7-5872-4D75-B983-C0A9B8EB3291}" dt="2023-04-05T14:57:10.537" v="420" actId="20577"/>
          <ac:spMkLst>
            <pc:docMk/>
            <pc:sldMk cId="3552323684" sldId="286"/>
            <ac:spMk id="2" creationId="{00000000-0000-0000-0000-000000000000}"/>
          </ac:spMkLst>
        </pc:spChg>
      </pc:sldChg>
      <pc:sldChg chg="modSp mod">
        <pc:chgData name="Marios Chrissou" userId="b92a7079-1e16-4303-9667-faaaf51f3b7c" providerId="ADAL" clId="{685A93D7-5872-4D75-B983-C0A9B8EB3291}" dt="2023-04-05T14:56:16.021" v="413"/>
        <pc:sldMkLst>
          <pc:docMk/>
          <pc:sldMk cId="3555210946" sldId="288"/>
        </pc:sldMkLst>
        <pc:spChg chg="mod">
          <ac:chgData name="Marios Chrissou" userId="b92a7079-1e16-4303-9667-faaaf51f3b7c" providerId="ADAL" clId="{685A93D7-5872-4D75-B983-C0A9B8EB3291}" dt="2023-04-05T14:56:16.021" v="413"/>
          <ac:spMkLst>
            <pc:docMk/>
            <pc:sldMk cId="3555210946" sldId="288"/>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DE"/>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89076D5-ABA7-4D77-B55E-5FDA61D7DCAF}" type="datetimeFigureOut">
              <a:rPr lang="de-DE"/>
              <a:pPr>
                <a:defRPr/>
              </a:pPr>
              <a:t>28.03.2024</a:t>
            </a:fld>
            <a:endParaRPr lang="de-DE"/>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DE"/>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D62DB6B-A29F-4502-A3B5-8D56E0989A55}" type="slidenum">
              <a:rPr lang="de-DE"/>
              <a:pPr>
                <a:defRPr/>
              </a:pPr>
              <a:t>‹#›</a:t>
            </a:fld>
            <a:endParaRPr lang="de-DE"/>
          </a:p>
        </p:txBody>
      </p:sp>
    </p:spTree>
    <p:extLst>
      <p:ext uri="{BB962C8B-B14F-4D97-AF65-F5344CB8AC3E}">
        <p14:creationId xmlns:p14="http://schemas.microsoft.com/office/powerpoint/2010/main" val="29088546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DE"/>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A6EA5A0-9FF6-40B3-A1AA-889401205035}" type="datetimeFigureOut">
              <a:rPr lang="de-DE"/>
              <a:pPr>
                <a:defRPr/>
              </a:pPr>
              <a:t>28.03.2024</a:t>
            </a:fld>
            <a:endParaRPr lang="de-DE"/>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a:t>Kλικ για επεξεργασία των στυλ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endParaRPr lang="de-DE" noProof="0"/>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DE"/>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D5117F8-D96D-4564-A335-9CD6D5A00E32}" type="slidenum">
              <a:rPr lang="de-DE"/>
              <a:pPr>
                <a:defRPr/>
              </a:pPr>
              <a:t>‹#›</a:t>
            </a:fld>
            <a:endParaRPr lang="de-DE"/>
          </a:p>
        </p:txBody>
      </p:sp>
    </p:spTree>
    <p:extLst>
      <p:ext uri="{BB962C8B-B14F-4D97-AF65-F5344CB8AC3E}">
        <p14:creationId xmlns:p14="http://schemas.microsoft.com/office/powerpoint/2010/main" val="311246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de-DE"/>
          </a:p>
        </p:txBody>
      </p:sp>
      <p:sp>
        <p:nvSpPr>
          <p:cNvPr id="4" name="Θέση αριθμού διαφάνειας 3"/>
          <p:cNvSpPr>
            <a:spLocks noGrp="1"/>
          </p:cNvSpPr>
          <p:nvPr>
            <p:ph type="sldNum" sz="quarter" idx="10"/>
          </p:nvPr>
        </p:nvSpPr>
        <p:spPr/>
        <p:txBody>
          <a:bodyPr/>
          <a:lstStyle/>
          <a:p>
            <a:pPr>
              <a:defRPr/>
            </a:pPr>
            <a:fld id="{ED5117F8-D96D-4564-A335-9CD6D5A00E32}" type="slidenum">
              <a:rPr lang="de-DE" smtClean="0"/>
              <a:pPr>
                <a:defRPr/>
              </a:pPr>
              <a:t>1</a:t>
            </a:fld>
            <a:endParaRPr lang="de-DE"/>
          </a:p>
        </p:txBody>
      </p:sp>
    </p:spTree>
    <p:extLst>
      <p:ext uri="{BB962C8B-B14F-4D97-AF65-F5344CB8AC3E}">
        <p14:creationId xmlns:p14="http://schemas.microsoft.com/office/powerpoint/2010/main" val="4153557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26</a:t>
            </a:fld>
            <a:endParaRPr lang="el-GR"/>
          </a:p>
        </p:txBody>
      </p:sp>
    </p:spTree>
    <p:extLst>
      <p:ext uri="{BB962C8B-B14F-4D97-AF65-F5344CB8AC3E}">
        <p14:creationId xmlns:p14="http://schemas.microsoft.com/office/powerpoint/2010/main" val="2345568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27</a:t>
            </a:fld>
            <a:endParaRPr lang="el-GR"/>
          </a:p>
        </p:txBody>
      </p:sp>
    </p:spTree>
    <p:extLst>
      <p:ext uri="{BB962C8B-B14F-4D97-AF65-F5344CB8AC3E}">
        <p14:creationId xmlns:p14="http://schemas.microsoft.com/office/powerpoint/2010/main" val="1401975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28</a:t>
            </a:fld>
            <a:endParaRPr lang="el-GR"/>
          </a:p>
        </p:txBody>
      </p:sp>
    </p:spTree>
    <p:extLst>
      <p:ext uri="{BB962C8B-B14F-4D97-AF65-F5344CB8AC3E}">
        <p14:creationId xmlns:p14="http://schemas.microsoft.com/office/powerpoint/2010/main" val="3127234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29</a:t>
            </a:fld>
            <a:endParaRPr lang="el-GR"/>
          </a:p>
        </p:txBody>
      </p:sp>
    </p:spTree>
    <p:extLst>
      <p:ext uri="{BB962C8B-B14F-4D97-AF65-F5344CB8AC3E}">
        <p14:creationId xmlns:p14="http://schemas.microsoft.com/office/powerpoint/2010/main" val="1603443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30</a:t>
            </a:fld>
            <a:endParaRPr lang="el-GR"/>
          </a:p>
        </p:txBody>
      </p:sp>
    </p:spTree>
    <p:extLst>
      <p:ext uri="{BB962C8B-B14F-4D97-AF65-F5344CB8AC3E}">
        <p14:creationId xmlns:p14="http://schemas.microsoft.com/office/powerpoint/2010/main" val="40205069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31</a:t>
            </a:fld>
            <a:endParaRPr lang="el-GR"/>
          </a:p>
        </p:txBody>
      </p:sp>
    </p:spTree>
    <p:extLst>
      <p:ext uri="{BB962C8B-B14F-4D97-AF65-F5344CB8AC3E}">
        <p14:creationId xmlns:p14="http://schemas.microsoft.com/office/powerpoint/2010/main" val="30879587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3490"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l-GR"/>
          </a:p>
        </p:txBody>
      </p:sp>
      <p:sp>
        <p:nvSpPr>
          <p:cNvPr id="63491"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fld id="{45995E4E-4805-4545-9FBA-F08BF22C739A}" type="slidenum">
              <a:rPr lang="el-GR" altLang="el-GR" sz="1200"/>
              <a:pPr/>
              <a:t>32</a:t>
            </a:fld>
            <a:endParaRPr lang="el-GR" altLang="el-GR" sz="1200"/>
          </a:p>
        </p:txBody>
      </p:sp>
    </p:spTree>
    <p:extLst>
      <p:ext uri="{BB962C8B-B14F-4D97-AF65-F5344CB8AC3E}">
        <p14:creationId xmlns:p14="http://schemas.microsoft.com/office/powerpoint/2010/main" val="3055478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33</a:t>
            </a:fld>
            <a:endParaRPr lang="el-GR">
              <a:solidFill>
                <a:prstClr val="black"/>
              </a:solidFill>
            </a:endParaRPr>
          </a:p>
        </p:txBody>
      </p:sp>
    </p:spTree>
    <p:extLst>
      <p:ext uri="{BB962C8B-B14F-4D97-AF65-F5344CB8AC3E}">
        <p14:creationId xmlns:p14="http://schemas.microsoft.com/office/powerpoint/2010/main" val="3361454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448091" y="3085765"/>
            <a:ext cx="8240108" cy="171138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l-GR"/>
              <a:t>Στυλ κύριου τίτλου</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a:defRPr/>
            </a:pPr>
            <a:fld id="{6A2DF61C-D675-4DA1-960C-7B290BF0F292}" type="datetime1">
              <a:rPr lang="de-DE" smtClean="0"/>
              <a:pPr>
                <a:defRPr/>
              </a:pPr>
              <a:t>28.03.2024</a:t>
            </a:fld>
            <a:endParaRPr lang="de-DE"/>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a:defRPr/>
            </a:pPr>
            <a:r>
              <a:rPr lang="de-DE"/>
              <a:t>Marios Chrissou</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defRPr/>
            </a:pPr>
            <a:fld id="{DB59D58D-5F3B-41C4-AB0B-7E31A3DB6836}" type="slidenum">
              <a:rPr lang="de-DE" smtClean="0"/>
              <a:pPr>
                <a:defRPr/>
              </a:pPr>
              <a:t>‹#›</a:t>
            </a:fld>
            <a:endParaRPr lang="de-DE"/>
          </a:p>
        </p:txBody>
      </p:sp>
    </p:spTree>
    <p:extLst>
      <p:ext uri="{BB962C8B-B14F-4D97-AF65-F5344CB8AC3E}">
        <p14:creationId xmlns:p14="http://schemas.microsoft.com/office/powerpoint/2010/main" val="904804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pPr>
              <a:defRPr/>
            </a:pPr>
            <a:fld id="{FD691BD7-4EE5-4DF7-A3C8-D805486C2B30}" type="datetime1">
              <a:rPr lang="de-DE" smtClean="0"/>
              <a:pPr>
                <a:defRPr/>
              </a:pPr>
              <a:t>28.03.2024</a:t>
            </a:fld>
            <a:endParaRPr lang="de-DE"/>
          </a:p>
        </p:txBody>
      </p:sp>
      <p:sp>
        <p:nvSpPr>
          <p:cNvPr id="5" name="Footer Placeholder 4"/>
          <p:cNvSpPr>
            <a:spLocks noGrp="1"/>
          </p:cNvSpPr>
          <p:nvPr>
            <p:ph type="ftr" sz="quarter" idx="11"/>
          </p:nvPr>
        </p:nvSpPr>
        <p:spPr/>
        <p:txBody>
          <a:bodyPr/>
          <a:lstStyle/>
          <a:p>
            <a:pPr>
              <a:defRPr/>
            </a:pPr>
            <a:r>
              <a:rPr lang="de-DE"/>
              <a:t>Marios Chrissou</a:t>
            </a:r>
          </a:p>
        </p:txBody>
      </p:sp>
      <p:sp>
        <p:nvSpPr>
          <p:cNvPr id="6" name="Slide Number Placeholder 5"/>
          <p:cNvSpPr>
            <a:spLocks noGrp="1"/>
          </p:cNvSpPr>
          <p:nvPr>
            <p:ph type="sldNum" sz="quarter" idx="12"/>
          </p:nvPr>
        </p:nvSpPr>
        <p:spPr/>
        <p:txBody>
          <a:bodyPr/>
          <a:lstStyle/>
          <a:p>
            <a:pPr>
              <a:defRPr/>
            </a:pPr>
            <a:fld id="{558545DA-BD9D-4928-8B7D-647604865B25}" type="slidenum">
              <a:rPr lang="de-DE" smtClean="0"/>
              <a:pPr>
                <a:defRPr/>
              </a:pPr>
              <a:t>‹#›</a:t>
            </a:fld>
            <a:endParaRPr lang="de-DE"/>
          </a:p>
        </p:txBody>
      </p:sp>
    </p:spTree>
    <p:extLst>
      <p:ext uri="{BB962C8B-B14F-4D97-AF65-F5344CB8AC3E}">
        <p14:creationId xmlns:p14="http://schemas.microsoft.com/office/powerpoint/2010/main" val="1004257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pPr>
              <a:defRPr/>
            </a:pPr>
            <a:fld id="{18E05755-2A7A-48E3-84CD-99D6AB901838}" type="datetime1">
              <a:rPr lang="de-DE" smtClean="0"/>
              <a:pPr>
                <a:defRPr/>
              </a:pPr>
              <a:t>28.03.2024</a:t>
            </a:fld>
            <a:endParaRPr lang="de-DE"/>
          </a:p>
        </p:txBody>
      </p:sp>
      <p:sp>
        <p:nvSpPr>
          <p:cNvPr id="5" name="Footer Placeholder 4"/>
          <p:cNvSpPr>
            <a:spLocks noGrp="1"/>
          </p:cNvSpPr>
          <p:nvPr>
            <p:ph type="ftr" sz="quarter" idx="11"/>
          </p:nvPr>
        </p:nvSpPr>
        <p:spPr>
          <a:xfrm>
            <a:off x="581192" y="5951810"/>
            <a:ext cx="5922209" cy="365125"/>
          </a:xfrm>
        </p:spPr>
        <p:txBody>
          <a:bodyPr/>
          <a:lstStyle/>
          <a:p>
            <a:pPr>
              <a:defRPr/>
            </a:pPr>
            <a:r>
              <a:rPr lang="de-DE"/>
              <a:t>Marios Chrissou</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defRPr/>
            </a:pPr>
            <a:fld id="{77BF0EBE-C93C-4047-BFBE-45F5FFC37F93}" type="slidenum">
              <a:rPr lang="de-DE" smtClean="0"/>
              <a:pPr>
                <a:defRPr/>
              </a:pPr>
              <a:t>‹#›</a:t>
            </a:fld>
            <a:endParaRPr lang="de-DE"/>
          </a:p>
        </p:txBody>
      </p:sp>
    </p:spTree>
    <p:extLst>
      <p:ext uri="{BB962C8B-B14F-4D97-AF65-F5344CB8AC3E}">
        <p14:creationId xmlns:p14="http://schemas.microsoft.com/office/powerpoint/2010/main" val="3242624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pPr>
              <a:defRPr/>
            </a:pPr>
            <a:fld id="{447C16A3-EC70-496A-BFA9-7447DE87A8A6}" type="datetime1">
              <a:rPr lang="de-DE" smtClean="0"/>
              <a:pPr>
                <a:defRPr/>
              </a:pPr>
              <a:t>28.03.2024</a:t>
            </a:fld>
            <a:endParaRPr lang="de-DE"/>
          </a:p>
        </p:txBody>
      </p:sp>
      <p:sp>
        <p:nvSpPr>
          <p:cNvPr id="5" name="Footer Placeholder 4"/>
          <p:cNvSpPr>
            <a:spLocks noGrp="1"/>
          </p:cNvSpPr>
          <p:nvPr>
            <p:ph type="ftr" sz="quarter" idx="11"/>
          </p:nvPr>
        </p:nvSpPr>
        <p:spPr/>
        <p:txBody>
          <a:bodyPr/>
          <a:lstStyle/>
          <a:p>
            <a:pPr>
              <a:defRPr/>
            </a:pPr>
            <a:r>
              <a:rPr lang="de-DE"/>
              <a:t>Marios Chrissou</a:t>
            </a:r>
          </a:p>
        </p:txBody>
      </p:sp>
      <p:sp>
        <p:nvSpPr>
          <p:cNvPr id="6" name="Slide Number Placeholder 5"/>
          <p:cNvSpPr>
            <a:spLocks noGrp="1"/>
          </p:cNvSpPr>
          <p:nvPr>
            <p:ph type="sldNum" sz="quarter" idx="12"/>
          </p:nvPr>
        </p:nvSpPr>
        <p:spPr/>
        <p:txBody>
          <a:bodyPr/>
          <a:lstStyle/>
          <a:p>
            <a:pPr>
              <a:defRPr/>
            </a:pPr>
            <a:fld id="{B1B83F2C-ADD8-45AF-B08E-107544743350}" type="slidenum">
              <a:rPr lang="de-DE" smtClean="0"/>
              <a:pPr>
                <a:defRPr/>
              </a:pPr>
              <a:t>‹#›</a:t>
            </a:fld>
            <a:endParaRPr lang="de-DE"/>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
        <p:nvSpPr>
          <p:cNvPr id="9" name="TextBox 8"/>
          <p:cNvSpPr txBox="1"/>
          <p:nvPr userDrawn="1"/>
        </p:nvSpPr>
        <p:spPr>
          <a:xfrm>
            <a:off x="539750" y="6381328"/>
            <a:ext cx="8064698" cy="246221"/>
          </a:xfrm>
          <a:prstGeom prst="rect">
            <a:avLst/>
          </a:prstGeom>
          <a:noFill/>
        </p:spPr>
        <p:txBody>
          <a:bodyPr wrap="square" rtlCol="0">
            <a:spAutoFit/>
          </a:bodyPr>
          <a:lstStyle/>
          <a:p>
            <a:r>
              <a:rPr lang="en-US" sz="1000" dirty="0"/>
              <a:t>PHRASEOLOGIE,</a:t>
            </a:r>
            <a:r>
              <a:rPr lang="en-US" sz="1000" baseline="0" dirty="0"/>
              <a:t> KLASSIFIKATIONEN, MARIOS CHRISSOU</a:t>
            </a:r>
            <a:endParaRPr lang="en-US" sz="1000" dirty="0"/>
          </a:p>
        </p:txBody>
      </p:sp>
    </p:spTree>
    <p:extLst>
      <p:ext uri="{BB962C8B-B14F-4D97-AF65-F5344CB8AC3E}">
        <p14:creationId xmlns:p14="http://schemas.microsoft.com/office/powerpoint/2010/main" val="2327659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l-GR"/>
              <a:t>Στυλ κύριου τίτλου</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a:defRPr/>
            </a:pPr>
            <a:fld id="{D11F04CD-B050-4EBC-B8A9-522B20DA99CA}" type="datetime1">
              <a:rPr lang="de-DE" smtClean="0"/>
              <a:pPr>
                <a:defRPr/>
              </a:pPr>
              <a:t>28.03.2024</a:t>
            </a:fld>
            <a:endParaRPr lang="de-DE"/>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a:defRPr/>
            </a:pPr>
            <a:r>
              <a:rPr lang="de-DE"/>
              <a:t>Marios Chrissou</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defRPr/>
            </a:pPr>
            <a:fld id="{0C13A56E-DF51-4A9F-9585-C0984B24F632}" type="slidenum">
              <a:rPr lang="de-DE" smtClean="0"/>
              <a:pPr>
                <a:defRPr/>
              </a:pPr>
              <a:t>‹#›</a:t>
            </a:fld>
            <a:endParaRPr lang="de-DE"/>
          </a:p>
        </p:txBody>
      </p:sp>
    </p:spTree>
    <p:extLst>
      <p:ext uri="{BB962C8B-B14F-4D97-AF65-F5344CB8AC3E}">
        <p14:creationId xmlns:p14="http://schemas.microsoft.com/office/powerpoint/2010/main" val="1712343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pPr>
              <a:defRPr/>
            </a:pPr>
            <a:fld id="{E66BE6B8-A29D-4724-9849-9DFD2279256D}" type="datetime1">
              <a:rPr lang="de-DE" smtClean="0"/>
              <a:pPr>
                <a:defRPr/>
              </a:pPr>
              <a:t>28.03.2024</a:t>
            </a:fld>
            <a:endParaRPr lang="de-DE"/>
          </a:p>
        </p:txBody>
      </p:sp>
      <p:sp>
        <p:nvSpPr>
          <p:cNvPr id="6" name="Footer Placeholder 5"/>
          <p:cNvSpPr>
            <a:spLocks noGrp="1"/>
          </p:cNvSpPr>
          <p:nvPr>
            <p:ph type="ftr" sz="quarter" idx="11"/>
          </p:nvPr>
        </p:nvSpPr>
        <p:spPr/>
        <p:txBody>
          <a:bodyPr/>
          <a:lstStyle/>
          <a:p>
            <a:pPr>
              <a:defRPr/>
            </a:pPr>
            <a:r>
              <a:rPr lang="de-DE"/>
              <a:t>Marios Chrissou</a:t>
            </a:r>
          </a:p>
        </p:txBody>
      </p:sp>
      <p:sp>
        <p:nvSpPr>
          <p:cNvPr id="7" name="Slide Number Placeholder 6"/>
          <p:cNvSpPr>
            <a:spLocks noGrp="1"/>
          </p:cNvSpPr>
          <p:nvPr>
            <p:ph type="sldNum" sz="quarter" idx="12"/>
          </p:nvPr>
        </p:nvSpPr>
        <p:spPr/>
        <p:txBody>
          <a:bodyPr/>
          <a:lstStyle/>
          <a:p>
            <a:pPr>
              <a:defRPr/>
            </a:pPr>
            <a:fld id="{73868F50-C18F-4EE2-A378-CBDA2B7D83B2}" type="slidenum">
              <a:rPr lang="de-DE" smtClean="0"/>
              <a:pPr>
                <a:defRPr/>
              </a:pPr>
              <a:t>‹#›</a:t>
            </a:fld>
            <a:endParaRPr lang="de-DE"/>
          </a:p>
        </p:txBody>
      </p:sp>
    </p:spTree>
    <p:extLst>
      <p:ext uri="{BB962C8B-B14F-4D97-AF65-F5344CB8AC3E}">
        <p14:creationId xmlns:p14="http://schemas.microsoft.com/office/powerpoint/2010/main" val="2824097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l-GR"/>
              <a:t>Στυλ κύριου τίτλου</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pPr>
              <a:defRPr/>
            </a:pPr>
            <a:fld id="{AC33D15A-1D52-45C3-A78B-5652B25BD643}" type="datetime1">
              <a:rPr lang="de-DE" smtClean="0"/>
              <a:pPr>
                <a:defRPr/>
              </a:pPr>
              <a:t>28.03.2024</a:t>
            </a:fld>
            <a:endParaRPr lang="de-DE"/>
          </a:p>
        </p:txBody>
      </p:sp>
      <p:sp>
        <p:nvSpPr>
          <p:cNvPr id="8" name="Footer Placeholder 7"/>
          <p:cNvSpPr>
            <a:spLocks noGrp="1"/>
          </p:cNvSpPr>
          <p:nvPr>
            <p:ph type="ftr" sz="quarter" idx="11"/>
          </p:nvPr>
        </p:nvSpPr>
        <p:spPr/>
        <p:txBody>
          <a:bodyPr/>
          <a:lstStyle/>
          <a:p>
            <a:pPr>
              <a:defRPr/>
            </a:pPr>
            <a:r>
              <a:rPr lang="de-DE"/>
              <a:t>Marios Chrissou</a:t>
            </a:r>
          </a:p>
        </p:txBody>
      </p:sp>
      <p:sp>
        <p:nvSpPr>
          <p:cNvPr id="9" name="Slide Number Placeholder 8"/>
          <p:cNvSpPr>
            <a:spLocks noGrp="1"/>
          </p:cNvSpPr>
          <p:nvPr>
            <p:ph type="sldNum" sz="quarter" idx="12"/>
          </p:nvPr>
        </p:nvSpPr>
        <p:spPr/>
        <p:txBody>
          <a:bodyPr/>
          <a:lstStyle/>
          <a:p>
            <a:pPr>
              <a:defRPr/>
            </a:pPr>
            <a:fld id="{E398F199-DA8C-43F6-B9E8-1E1B56E1B54D}" type="slidenum">
              <a:rPr lang="de-DE" smtClean="0"/>
              <a:pPr>
                <a:defRPr/>
              </a:pPr>
              <a:t>‹#›</a:t>
            </a:fld>
            <a:endParaRPr lang="de-DE"/>
          </a:p>
        </p:txBody>
      </p:sp>
    </p:spTree>
    <p:extLst>
      <p:ext uri="{BB962C8B-B14F-4D97-AF65-F5344CB8AC3E}">
        <p14:creationId xmlns:p14="http://schemas.microsoft.com/office/powerpoint/2010/main" val="1463974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pPr>
              <a:defRPr/>
            </a:pPr>
            <a:fld id="{93A32B8D-7A38-4E39-A96B-724710FFAB37}" type="datetime1">
              <a:rPr lang="de-DE" smtClean="0"/>
              <a:pPr>
                <a:defRPr/>
              </a:pPr>
              <a:t>28.03.2024</a:t>
            </a:fld>
            <a:endParaRPr lang="de-DE"/>
          </a:p>
        </p:txBody>
      </p:sp>
      <p:sp>
        <p:nvSpPr>
          <p:cNvPr id="4" name="Footer Placeholder 3"/>
          <p:cNvSpPr>
            <a:spLocks noGrp="1"/>
          </p:cNvSpPr>
          <p:nvPr>
            <p:ph type="ftr" sz="quarter" idx="11"/>
          </p:nvPr>
        </p:nvSpPr>
        <p:spPr/>
        <p:txBody>
          <a:bodyPr/>
          <a:lstStyle/>
          <a:p>
            <a:pPr>
              <a:defRPr/>
            </a:pPr>
            <a:r>
              <a:rPr lang="de-DE"/>
              <a:t>Marios Chrissou</a:t>
            </a:r>
          </a:p>
        </p:txBody>
      </p:sp>
      <p:sp>
        <p:nvSpPr>
          <p:cNvPr id="5" name="Slide Number Placeholder 4"/>
          <p:cNvSpPr>
            <a:spLocks noGrp="1"/>
          </p:cNvSpPr>
          <p:nvPr>
            <p:ph type="sldNum" sz="quarter" idx="12"/>
          </p:nvPr>
        </p:nvSpPr>
        <p:spPr/>
        <p:txBody>
          <a:bodyPr/>
          <a:lstStyle/>
          <a:p>
            <a:pPr>
              <a:defRPr/>
            </a:pPr>
            <a:fld id="{773B4C99-F9AC-4A64-94DE-DDD0D7814601}" type="slidenum">
              <a:rPr lang="de-DE" smtClean="0"/>
              <a:pPr>
                <a:defRPr/>
              </a:pPr>
              <a:t>‹#›</a:t>
            </a:fld>
            <a:endParaRPr lang="de-DE"/>
          </a:p>
        </p:txBody>
      </p:sp>
    </p:spTree>
    <p:extLst>
      <p:ext uri="{BB962C8B-B14F-4D97-AF65-F5344CB8AC3E}">
        <p14:creationId xmlns:p14="http://schemas.microsoft.com/office/powerpoint/2010/main" val="196286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0580AD9-3250-40CD-82D7-21D9933DC130}" type="datetime1">
              <a:rPr lang="de-DE" smtClean="0"/>
              <a:pPr>
                <a:defRPr/>
              </a:pPr>
              <a:t>28.03.2024</a:t>
            </a:fld>
            <a:endParaRPr lang="de-DE"/>
          </a:p>
        </p:txBody>
      </p:sp>
      <p:sp>
        <p:nvSpPr>
          <p:cNvPr id="3" name="Footer Placeholder 2"/>
          <p:cNvSpPr>
            <a:spLocks noGrp="1"/>
          </p:cNvSpPr>
          <p:nvPr>
            <p:ph type="ftr" sz="quarter" idx="11"/>
          </p:nvPr>
        </p:nvSpPr>
        <p:spPr/>
        <p:txBody>
          <a:bodyPr/>
          <a:lstStyle/>
          <a:p>
            <a:pPr>
              <a:defRPr/>
            </a:pPr>
            <a:r>
              <a:rPr lang="de-DE"/>
              <a:t>Marios Chrissou</a:t>
            </a:r>
          </a:p>
        </p:txBody>
      </p:sp>
      <p:sp>
        <p:nvSpPr>
          <p:cNvPr id="4" name="Slide Number Placeholder 3"/>
          <p:cNvSpPr>
            <a:spLocks noGrp="1"/>
          </p:cNvSpPr>
          <p:nvPr>
            <p:ph type="sldNum" sz="quarter" idx="12"/>
          </p:nvPr>
        </p:nvSpPr>
        <p:spPr/>
        <p:txBody>
          <a:bodyPr/>
          <a:lstStyle/>
          <a:p>
            <a:pPr>
              <a:defRPr/>
            </a:pPr>
            <a:fld id="{64BFD5D3-824F-409A-B5D3-43285940F36C}" type="slidenum">
              <a:rPr lang="de-DE" smtClean="0"/>
              <a:pPr>
                <a:defRPr/>
              </a:pPr>
              <a:t>‹#›</a:t>
            </a:fld>
            <a:endParaRPr lang="de-DE"/>
          </a:p>
        </p:txBody>
      </p:sp>
    </p:spTree>
    <p:extLst>
      <p:ext uri="{BB962C8B-B14F-4D97-AF65-F5344CB8AC3E}">
        <p14:creationId xmlns:p14="http://schemas.microsoft.com/office/powerpoint/2010/main" val="649071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l-GR"/>
              <a:t>Στυλ κύριου τίτλου</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pPr>
              <a:defRPr/>
            </a:pPr>
            <a:fld id="{A80B7463-964F-4B97-8CD9-82C7370A6BF5}" type="datetime1">
              <a:rPr lang="de-DE" smtClean="0"/>
              <a:pPr>
                <a:defRPr/>
              </a:pPr>
              <a:t>28.03.2024</a:t>
            </a:fld>
            <a:endParaRPr lang="de-DE"/>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pPr>
              <a:defRPr/>
            </a:pPr>
            <a:r>
              <a:rPr lang="de-DE"/>
              <a:t>Marios Chrissou</a:t>
            </a: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pPr>
              <a:defRPr/>
            </a:pPr>
            <a:fld id="{DF0E6F8E-7772-494B-AC6C-7A9CA372C777}" type="slidenum">
              <a:rPr lang="de-DE" smtClean="0"/>
              <a:pPr>
                <a:defRPr/>
              </a:pPr>
              <a:t>‹#›</a:t>
            </a:fld>
            <a:endParaRPr lang="de-DE"/>
          </a:p>
        </p:txBody>
      </p:sp>
    </p:spTree>
    <p:extLst>
      <p:ext uri="{BB962C8B-B14F-4D97-AF65-F5344CB8AC3E}">
        <p14:creationId xmlns:p14="http://schemas.microsoft.com/office/powerpoint/2010/main" val="930152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l-GR"/>
              <a:t>Στυλ κύριου τίτλου</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pPr>
              <a:defRPr/>
            </a:pPr>
            <a:fld id="{3C167021-49B0-4E36-964E-6C31F7340A39}" type="datetime1">
              <a:rPr lang="de-DE" smtClean="0"/>
              <a:pPr>
                <a:defRPr/>
              </a:pPr>
              <a:t>28.03.2024</a:t>
            </a:fld>
            <a:endParaRPr lang="de-DE"/>
          </a:p>
        </p:txBody>
      </p:sp>
      <p:sp>
        <p:nvSpPr>
          <p:cNvPr id="6" name="Footer Placeholder 5"/>
          <p:cNvSpPr>
            <a:spLocks noGrp="1"/>
          </p:cNvSpPr>
          <p:nvPr>
            <p:ph type="ftr" sz="quarter" idx="11"/>
          </p:nvPr>
        </p:nvSpPr>
        <p:spPr/>
        <p:txBody>
          <a:bodyPr/>
          <a:lstStyle/>
          <a:p>
            <a:pPr>
              <a:defRPr/>
            </a:pPr>
            <a:r>
              <a:rPr lang="de-DE"/>
              <a:t>Marios Chrissou</a:t>
            </a:r>
          </a:p>
        </p:txBody>
      </p:sp>
      <p:sp>
        <p:nvSpPr>
          <p:cNvPr id="7" name="Slide Number Placeholder 6"/>
          <p:cNvSpPr>
            <a:spLocks noGrp="1"/>
          </p:cNvSpPr>
          <p:nvPr>
            <p:ph type="sldNum" sz="quarter" idx="12"/>
          </p:nvPr>
        </p:nvSpPr>
        <p:spPr/>
        <p:txBody>
          <a:bodyPr/>
          <a:lstStyle/>
          <a:p>
            <a:pPr>
              <a:defRPr/>
            </a:pPr>
            <a:fld id="{76A0EDC0-4376-4838-8AA2-B1751D112588}" type="slidenum">
              <a:rPr lang="de-DE" smtClean="0"/>
              <a:pPr>
                <a:defRPr/>
              </a:pPr>
              <a:t>‹#›</a:t>
            </a:fld>
            <a:endParaRPr lang="de-DE"/>
          </a:p>
        </p:txBody>
      </p:sp>
    </p:spTree>
    <p:extLst>
      <p:ext uri="{BB962C8B-B14F-4D97-AF65-F5344CB8AC3E}">
        <p14:creationId xmlns:p14="http://schemas.microsoft.com/office/powerpoint/2010/main" val="71403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l-GR"/>
              <a:t>Στυλ κύριου τίτλου</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pPr>
              <a:defRPr/>
            </a:pPr>
            <a:fld id="{CE7B790E-B9CC-4735-8828-DBBCD36C83F9}" type="datetime1">
              <a:rPr lang="de-DE" smtClean="0"/>
              <a:pPr>
                <a:defRPr/>
              </a:pPr>
              <a:t>28.03.2024</a:t>
            </a:fld>
            <a:endParaRPr lang="de-DE"/>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pPr>
              <a:defRPr/>
            </a:pPr>
            <a:r>
              <a:rPr lang="de-DE"/>
              <a:t>Marios Chrissou</a:t>
            </a:r>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pPr>
              <a:defRPr/>
            </a:pPr>
            <a:fld id="{B1B83F2C-ADD8-45AF-B08E-107544743350}" type="slidenum">
              <a:rPr lang="de-DE" smtClean="0"/>
              <a:pPr>
                <a:defRPr/>
              </a:pPr>
              <a:t>‹#›</a:t>
            </a:fld>
            <a:endParaRPr lang="de-DE"/>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462518807"/>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sldNum="0" hd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eclass.uoa.gr/courses/GS11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opencourses.uoa.gr/courses/GS3/"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pPr eaLnBrk="1" fontAlgn="auto" hangingPunct="1">
              <a:spcAft>
                <a:spcPts val="0"/>
              </a:spcAft>
              <a:defRPr/>
            </a:pPr>
            <a:r>
              <a:rPr lang="de-DE" sz="4400" dirty="0"/>
              <a:t>Phraseologie</a:t>
            </a:r>
          </a:p>
        </p:txBody>
      </p:sp>
      <p:sp>
        <p:nvSpPr>
          <p:cNvPr id="9219" name="2 - Υπότιτλος"/>
          <p:cNvSpPr>
            <a:spLocks noGrp="1"/>
          </p:cNvSpPr>
          <p:nvPr>
            <p:ph type="subTitle" idx="1"/>
          </p:nvPr>
        </p:nvSpPr>
        <p:spPr/>
        <p:txBody>
          <a:bodyPr>
            <a:normAutofit/>
          </a:bodyPr>
          <a:lstStyle/>
          <a:p>
            <a:pPr eaLnBrk="1" hangingPunct="1"/>
            <a:r>
              <a:rPr lang="de-DE" sz="2000" dirty="0"/>
              <a:t>Klassifikationen</a:t>
            </a:r>
          </a:p>
        </p:txBody>
      </p:sp>
      <p:sp>
        <p:nvSpPr>
          <p:cNvPr id="4" name="Rectangle 3"/>
          <p:cNvSpPr/>
          <p:nvPr/>
        </p:nvSpPr>
        <p:spPr>
          <a:xfrm>
            <a:off x="611560" y="3212976"/>
            <a:ext cx="7056784" cy="1190069"/>
          </a:xfrm>
          <a:prstGeom prst="rect">
            <a:avLst/>
          </a:prstGeom>
        </p:spPr>
        <p:txBody>
          <a:bodyPr wrap="square">
            <a:spAutoFit/>
          </a:bodyPr>
          <a:lstStyle/>
          <a:p>
            <a:pPr>
              <a:lnSpc>
                <a:spcPct val="120000"/>
              </a:lnSpc>
            </a:pPr>
            <a:r>
              <a:rPr lang="en-US" sz="2000" dirty="0">
                <a:solidFill>
                  <a:schemeClr val="bg1"/>
                </a:solidFill>
                <a:latin typeface="+mn-lt"/>
              </a:rPr>
              <a:t>MARIOS CHRISSOU</a:t>
            </a:r>
          </a:p>
          <a:p>
            <a:pPr>
              <a:lnSpc>
                <a:spcPct val="120000"/>
              </a:lnSpc>
            </a:pPr>
            <a:r>
              <a:rPr lang="de-DE" sz="2000" dirty="0">
                <a:solidFill>
                  <a:schemeClr val="bg1"/>
                </a:solidFill>
                <a:latin typeface="+mn-lt"/>
              </a:rPr>
              <a:t>PHILOSOPHISCHE FAKULTÄT</a:t>
            </a:r>
          </a:p>
          <a:p>
            <a:pPr>
              <a:lnSpc>
                <a:spcPct val="120000"/>
              </a:lnSpc>
            </a:pPr>
            <a:r>
              <a:rPr lang="de-DE" sz="2000" dirty="0">
                <a:solidFill>
                  <a:schemeClr val="bg1"/>
                </a:solidFill>
                <a:latin typeface="+mn-lt"/>
              </a:rPr>
              <a:t>FACHBEREICH FÜR DEUTSCHE SPRACHE UND LITERATUR</a:t>
            </a:r>
          </a:p>
        </p:txBody>
      </p:sp>
      <p:pic>
        <p:nvPicPr>
          <p:cNvPr id="6" name="Picture 5"/>
          <p:cNvPicPr>
            <a:picLocks noChangeAspect="1"/>
          </p:cNvPicPr>
          <p:nvPr/>
        </p:nvPicPr>
        <p:blipFill>
          <a:blip r:embed="rId3" cstate="print"/>
          <a:stretch>
            <a:fillRect/>
          </a:stretch>
        </p:blipFill>
        <p:spPr>
          <a:xfrm>
            <a:off x="5076056" y="5517232"/>
            <a:ext cx="3619500" cy="9144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eaLnBrk="1" fontAlgn="auto" hangingPunct="1">
              <a:spcAft>
                <a:spcPts val="0"/>
              </a:spcAft>
              <a:defRPr/>
            </a:pPr>
            <a:r>
              <a:rPr lang="de-DE" dirty="0"/>
              <a:t>2. Phraseologische spezielle Klassen, 1</a:t>
            </a:r>
          </a:p>
        </p:txBody>
      </p:sp>
      <p:sp>
        <p:nvSpPr>
          <p:cNvPr id="4" name="3 - Θέση περιεχομένου"/>
          <p:cNvSpPr>
            <a:spLocks noGrp="1"/>
          </p:cNvSpPr>
          <p:nvPr>
            <p:ph idx="1"/>
          </p:nvPr>
        </p:nvSpPr>
        <p:spPr/>
        <p:txBody>
          <a:bodyPr>
            <a:normAutofit/>
          </a:bodyPr>
          <a:lstStyle/>
          <a:p>
            <a:pPr marL="0" indent="0">
              <a:spcAft>
                <a:spcPts val="0"/>
              </a:spcAft>
              <a:buNone/>
              <a:defRPr/>
            </a:pPr>
            <a:r>
              <a:rPr lang="de-DE" dirty="0"/>
              <a:t>Quer zu der obigen Klassifikation liegen nachfolgende spezielle Klassen von Phrasemen (die folgenden vier Typen bilden </a:t>
            </a:r>
            <a:r>
              <a:rPr lang="de-DE" b="1" dirty="0"/>
              <a:t>Muster</a:t>
            </a:r>
            <a:r>
              <a:rPr lang="de-DE" dirty="0"/>
              <a:t> nach Burger 2015; siehe hierzu auch Fleischer 1997):</a:t>
            </a:r>
          </a:p>
          <a:p>
            <a:pPr eaLnBrk="1" fontAlgn="auto" hangingPunct="1">
              <a:spcAft>
                <a:spcPts val="0"/>
              </a:spcAft>
              <a:buFont typeface="Wingdings" panose="05000000000000000000" pitchFamily="2" charset="2"/>
              <a:buChar char="§"/>
              <a:defRPr/>
            </a:pPr>
            <a:r>
              <a:rPr lang="de-DE" b="1" spc="100" dirty="0"/>
              <a:t>Modellbildungen</a:t>
            </a:r>
            <a:r>
              <a:rPr lang="de-DE" dirty="0"/>
              <a:t>: Sie folgen einem Strukturmodell wie </a:t>
            </a:r>
            <a:r>
              <a:rPr lang="de-DE" i="1" dirty="0"/>
              <a:t>X um X</a:t>
            </a:r>
            <a:r>
              <a:rPr lang="de-DE" dirty="0"/>
              <a:t> (</a:t>
            </a:r>
            <a:r>
              <a:rPr lang="de-DE" i="1" dirty="0">
                <a:solidFill>
                  <a:schemeClr val="accent2"/>
                </a:solidFill>
              </a:rPr>
              <a:t>Glas um Glas</a:t>
            </a:r>
            <a:r>
              <a:rPr lang="de-DE" dirty="0"/>
              <a:t>, </a:t>
            </a:r>
            <a:r>
              <a:rPr lang="de-DE" i="1" dirty="0">
                <a:solidFill>
                  <a:schemeClr val="accent2"/>
                </a:solidFill>
              </a:rPr>
              <a:t>Flasche um Flasche</a:t>
            </a:r>
            <a:r>
              <a:rPr lang="de-DE" dirty="0"/>
              <a:t>) oder von </a:t>
            </a:r>
            <a:r>
              <a:rPr lang="de-DE" i="1" dirty="0"/>
              <a:t>X zu X </a:t>
            </a:r>
            <a:r>
              <a:rPr lang="de-DE" dirty="0"/>
              <a:t>(</a:t>
            </a:r>
            <a:r>
              <a:rPr lang="de-DE" i="1" dirty="0">
                <a:solidFill>
                  <a:schemeClr val="accent2"/>
                </a:solidFill>
              </a:rPr>
              <a:t>von Frau zu Frau</a:t>
            </a:r>
            <a:r>
              <a:rPr lang="de-DE" dirty="0"/>
              <a:t>, </a:t>
            </a:r>
            <a:r>
              <a:rPr lang="de-DE" i="1" dirty="0">
                <a:solidFill>
                  <a:schemeClr val="accent2"/>
                </a:solidFill>
              </a:rPr>
              <a:t>von Jahr zu Jahr</a:t>
            </a:r>
            <a:r>
              <a:rPr lang="de-DE" dirty="0"/>
              <a:t>).</a:t>
            </a:r>
          </a:p>
          <a:p>
            <a:pPr eaLnBrk="1" fontAlgn="auto" hangingPunct="1">
              <a:spcAft>
                <a:spcPts val="0"/>
              </a:spcAft>
              <a:buFont typeface="Wingdings" panose="05000000000000000000" pitchFamily="2" charset="2"/>
              <a:buChar char="§"/>
              <a:defRPr/>
            </a:pPr>
            <a:r>
              <a:rPr lang="de-DE" b="1" spc="100" dirty="0"/>
              <a:t>Zwillingsformeln </a:t>
            </a:r>
            <a:r>
              <a:rPr lang="de-DE" spc="100" dirty="0"/>
              <a:t>bzw. </a:t>
            </a:r>
            <a:r>
              <a:rPr lang="de-DE" b="1" spc="100" dirty="0"/>
              <a:t>Paarformeln</a:t>
            </a:r>
            <a:r>
              <a:rPr lang="de-DE" dirty="0"/>
              <a:t>: Sie umfassen zwei Wörter derselben Wortart (</a:t>
            </a:r>
            <a:r>
              <a:rPr lang="de-DE" i="1" dirty="0">
                <a:solidFill>
                  <a:schemeClr val="accent2"/>
                </a:solidFill>
              </a:rPr>
              <a:t>klipp und klar</a:t>
            </a:r>
            <a:r>
              <a:rPr lang="de-DE" dirty="0"/>
              <a:t>, </a:t>
            </a:r>
            <a:r>
              <a:rPr lang="de-DE" i="1" dirty="0">
                <a:solidFill>
                  <a:schemeClr val="accent2"/>
                </a:solidFill>
              </a:rPr>
              <a:t>mit Kind und Kegel</a:t>
            </a:r>
            <a:r>
              <a:rPr lang="de-DE" dirty="0"/>
              <a:t>).</a:t>
            </a:r>
          </a:p>
          <a:p>
            <a:pPr eaLnBrk="1" fontAlgn="auto" hangingPunct="1">
              <a:spcAft>
                <a:spcPts val="0"/>
              </a:spcAft>
              <a:buFont typeface="Wingdings" panose="05000000000000000000" pitchFamily="2" charset="2"/>
              <a:buChar char="§"/>
              <a:defRPr/>
            </a:pPr>
            <a:r>
              <a:rPr lang="de-DE" b="1" spc="100" dirty="0"/>
              <a:t>Komparative Phraseme</a:t>
            </a:r>
            <a:r>
              <a:rPr lang="de-DE" dirty="0"/>
              <a:t>: Sie beinhalten einen festen Vergleich (</a:t>
            </a:r>
            <a:r>
              <a:rPr lang="de-DE" i="1" dirty="0">
                <a:solidFill>
                  <a:schemeClr val="accent2"/>
                </a:solidFill>
              </a:rPr>
              <a:t>flink wie ein Wiesel</a:t>
            </a:r>
            <a:r>
              <a:rPr lang="de-DE" dirty="0"/>
              <a:t>, </a:t>
            </a:r>
            <a:r>
              <a:rPr lang="de-DE" i="1" dirty="0">
                <a:solidFill>
                  <a:schemeClr val="accent2"/>
                </a:solidFill>
              </a:rPr>
              <a:t>sich benehmen wie ein Elefant im Porzellanladen</a:t>
            </a:r>
            <a:r>
              <a:rPr lang="de-DE" dirty="0"/>
              <a:t>).</a:t>
            </a:r>
          </a:p>
          <a:p>
            <a:pPr eaLnBrk="1" fontAlgn="auto" hangingPunct="1">
              <a:spcAft>
                <a:spcPts val="0"/>
              </a:spcAft>
              <a:buFont typeface="Wingdings" panose="05000000000000000000" pitchFamily="2" charset="2"/>
              <a:buChar char="§"/>
              <a:defRPr/>
            </a:pPr>
            <a:r>
              <a:rPr lang="de-DE" b="1" spc="100" dirty="0"/>
              <a:t>Funktionsverbgefüge: </a:t>
            </a:r>
            <a:r>
              <a:rPr lang="de-DE" dirty="0"/>
              <a:t>Sie bestehen aus einem nominalisierten Verb (</a:t>
            </a:r>
            <a:r>
              <a:rPr lang="de-DE" i="1" dirty="0">
                <a:solidFill>
                  <a:schemeClr val="accent2"/>
                </a:solidFill>
              </a:rPr>
              <a:t>Entscheidung</a:t>
            </a:r>
            <a:r>
              <a:rPr lang="de-DE" dirty="0"/>
              <a:t>, </a:t>
            </a:r>
            <a:r>
              <a:rPr lang="de-DE" i="1" dirty="0">
                <a:solidFill>
                  <a:schemeClr val="accent2"/>
                </a:solidFill>
              </a:rPr>
              <a:t>Hilfe</a:t>
            </a:r>
            <a:r>
              <a:rPr lang="de-DE" dirty="0"/>
              <a:t>) und einem </a:t>
            </a:r>
            <a:r>
              <a:rPr lang="de-DE" dirty="0" err="1"/>
              <a:t>desemantisierten</a:t>
            </a:r>
            <a:r>
              <a:rPr lang="de-DE" dirty="0"/>
              <a:t> Verb (</a:t>
            </a:r>
            <a:r>
              <a:rPr lang="de-DE" i="1" dirty="0">
                <a:solidFill>
                  <a:schemeClr val="accent2"/>
                </a:solidFill>
              </a:rPr>
              <a:t>zur Entscheidung kommen/bringen/stehen/stellen</a:t>
            </a:r>
            <a:r>
              <a:rPr lang="de-DE" i="1" dirty="0">
                <a:solidFill>
                  <a:schemeClr val="tx1"/>
                </a:solidFill>
              </a:rPr>
              <a:t>, </a:t>
            </a:r>
            <a:r>
              <a:rPr lang="de-DE" i="1" dirty="0">
                <a:solidFill>
                  <a:schemeClr val="accent2"/>
                </a:solidFill>
              </a:rPr>
              <a:t>Hilfe leisten</a:t>
            </a:r>
            <a:r>
              <a:rPr lang="de-DE"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eaLnBrk="1" fontAlgn="auto" hangingPunct="1">
              <a:spcAft>
                <a:spcPts val="0"/>
              </a:spcAft>
              <a:defRPr/>
            </a:pPr>
            <a:r>
              <a:rPr lang="de-DE" dirty="0"/>
              <a:t>2. Phraseologische spezielle Klassen, 2</a:t>
            </a:r>
          </a:p>
        </p:txBody>
      </p:sp>
      <p:sp>
        <p:nvSpPr>
          <p:cNvPr id="4" name="3 - Θέση περιεχομένου"/>
          <p:cNvSpPr>
            <a:spLocks noGrp="1"/>
          </p:cNvSpPr>
          <p:nvPr>
            <p:ph idx="1"/>
          </p:nvPr>
        </p:nvSpPr>
        <p:spPr/>
        <p:txBody>
          <a:bodyPr>
            <a:normAutofit/>
          </a:bodyPr>
          <a:lstStyle/>
          <a:p>
            <a:pPr>
              <a:spcAft>
                <a:spcPts val="0"/>
              </a:spcAft>
              <a:buFont typeface="Wingdings" panose="05000000000000000000" pitchFamily="2" charset="2"/>
              <a:buChar char="§"/>
              <a:defRPr/>
            </a:pPr>
            <a:r>
              <a:rPr lang="de-DE" b="1" spc="100" dirty="0"/>
              <a:t>Geflügelte Worte</a:t>
            </a:r>
            <a:r>
              <a:rPr lang="de-DE" dirty="0"/>
              <a:t>: Sie stellen formelhafte Wendungen dar, deren Urheber bekannt ist und aus verschiedenen Bereichen, z. B. Werbung, Literatur, Film stammen kann (</a:t>
            </a:r>
            <a:r>
              <a:rPr lang="de-DE" i="1" dirty="0">
                <a:solidFill>
                  <a:schemeClr val="accent2"/>
                </a:solidFill>
              </a:rPr>
              <a:t>Sein oder Nichtsein, das ist hier die Frage</a:t>
            </a:r>
            <a:r>
              <a:rPr lang="de-DE" dirty="0"/>
              <a:t>, </a:t>
            </a:r>
            <a:r>
              <a:rPr lang="de-DE" i="1" dirty="0" err="1">
                <a:solidFill>
                  <a:schemeClr val="accent2"/>
                </a:solidFill>
              </a:rPr>
              <a:t>Veni</a:t>
            </a:r>
            <a:r>
              <a:rPr lang="de-DE" i="1" dirty="0">
                <a:solidFill>
                  <a:schemeClr val="accent2"/>
                </a:solidFill>
              </a:rPr>
              <a:t> vidi </a:t>
            </a:r>
            <a:r>
              <a:rPr lang="de-DE" i="1" dirty="0" err="1">
                <a:solidFill>
                  <a:schemeClr val="accent2"/>
                </a:solidFill>
              </a:rPr>
              <a:t>vici</a:t>
            </a:r>
            <a:r>
              <a:rPr lang="de-DE" dirty="0"/>
              <a:t>).</a:t>
            </a:r>
          </a:p>
          <a:p>
            <a:pPr eaLnBrk="1" fontAlgn="auto" hangingPunct="1">
              <a:spcAft>
                <a:spcPts val="0"/>
              </a:spcAft>
              <a:buFont typeface="Wingdings" panose="05000000000000000000" pitchFamily="2" charset="2"/>
              <a:buChar char="§"/>
              <a:defRPr/>
            </a:pPr>
            <a:r>
              <a:rPr lang="de-DE" b="1" spc="100" dirty="0" err="1"/>
              <a:t>Autorphraseme</a:t>
            </a:r>
            <a:r>
              <a:rPr lang="de-DE" dirty="0"/>
              <a:t>: Hierunter sind selbst geschaffene, okkasionelle Phraseologismen zu verstehen, die innerhalb eines (literarischen) Werks geprägt werden und denen eine spezifische Bedeutung zugewiesen wird (z. B. </a:t>
            </a:r>
            <a:r>
              <a:rPr lang="de-DE" i="1" dirty="0">
                <a:solidFill>
                  <a:schemeClr val="accent2"/>
                </a:solidFill>
              </a:rPr>
              <a:t>auf den Steinen sitzen</a:t>
            </a:r>
            <a:r>
              <a:rPr lang="de-DE" dirty="0">
                <a:solidFill>
                  <a:schemeClr val="accent2"/>
                </a:solidFill>
              </a:rPr>
              <a:t> </a:t>
            </a:r>
            <a:r>
              <a:rPr lang="el-GR" dirty="0"/>
              <a:t>– </a:t>
            </a:r>
            <a:r>
              <a:rPr lang="de-DE" dirty="0"/>
              <a:t>bei Thomas Mann: Die </a:t>
            </a:r>
            <a:r>
              <a:rPr lang="de-DE" dirty="0" err="1"/>
              <a:t>Buddenbrooks</a:t>
            </a:r>
            <a:r>
              <a:rPr lang="de-DE" dirty="0"/>
              <a:t>),</a:t>
            </a:r>
          </a:p>
          <a:p>
            <a:pPr eaLnBrk="1" fontAlgn="auto" hangingPunct="1">
              <a:spcAft>
                <a:spcPts val="0"/>
              </a:spcAft>
              <a:buFont typeface="Wingdings" panose="05000000000000000000" pitchFamily="2" charset="2"/>
              <a:buChar char="§"/>
              <a:defRPr/>
            </a:pPr>
            <a:r>
              <a:rPr lang="de-DE" b="1" spc="100" dirty="0" err="1"/>
              <a:t>Onymische</a:t>
            </a:r>
            <a:r>
              <a:rPr lang="de-DE" b="1" spc="100" dirty="0"/>
              <a:t> Phraseme</a:t>
            </a:r>
            <a:r>
              <a:rPr lang="de-DE" dirty="0"/>
              <a:t>: Sie haben die Funktion von Eigennamen (</a:t>
            </a:r>
            <a:r>
              <a:rPr lang="de-DE" i="1" dirty="0">
                <a:solidFill>
                  <a:schemeClr val="accent2"/>
                </a:solidFill>
              </a:rPr>
              <a:t>das Schwarze Meer</a:t>
            </a:r>
            <a:r>
              <a:rPr lang="de-DE" i="1" dirty="0"/>
              <a:t>, </a:t>
            </a:r>
            <a:r>
              <a:rPr lang="de-DE" i="1" dirty="0">
                <a:solidFill>
                  <a:schemeClr val="accent2"/>
                </a:solidFill>
              </a:rPr>
              <a:t>das Weiße Haus</a:t>
            </a:r>
            <a:r>
              <a:rPr lang="de-DE"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eaLnBrk="1" fontAlgn="auto" hangingPunct="1">
              <a:spcAft>
                <a:spcPts val="0"/>
              </a:spcAft>
              <a:defRPr/>
            </a:pPr>
            <a:r>
              <a:rPr lang="de-DE" dirty="0"/>
              <a:t>2. Phraseologische spezielle Klassen, 3</a:t>
            </a:r>
          </a:p>
        </p:txBody>
      </p:sp>
      <p:sp>
        <p:nvSpPr>
          <p:cNvPr id="4" name="3 - Θέση περιεχομένου"/>
          <p:cNvSpPr>
            <a:spLocks noGrp="1"/>
          </p:cNvSpPr>
          <p:nvPr>
            <p:ph idx="1"/>
          </p:nvPr>
        </p:nvSpPr>
        <p:spPr>
          <a:xfrm>
            <a:off x="554913" y="2348880"/>
            <a:ext cx="7989752" cy="3630795"/>
          </a:xfrm>
        </p:spPr>
        <p:txBody>
          <a:bodyPr>
            <a:noAutofit/>
          </a:bodyPr>
          <a:lstStyle/>
          <a:p>
            <a:pPr>
              <a:spcAft>
                <a:spcPts val="0"/>
              </a:spcAft>
              <a:buFont typeface="Wingdings" panose="05000000000000000000" pitchFamily="2" charset="2"/>
              <a:buChar char="§"/>
              <a:defRPr/>
            </a:pPr>
            <a:r>
              <a:rPr lang="de-DE" b="1" spc="100" dirty="0" err="1"/>
              <a:t>Kinegramme</a:t>
            </a:r>
            <a:r>
              <a:rPr lang="de-DE" dirty="0"/>
              <a:t>: Sie kodieren sprachlich ein konventionalisiertes nonverbales Verhalten (</a:t>
            </a:r>
            <a:r>
              <a:rPr lang="de-DE" i="1" dirty="0">
                <a:solidFill>
                  <a:schemeClr val="accent2"/>
                </a:solidFill>
              </a:rPr>
              <a:t>sich die Hände reiben</a:t>
            </a:r>
            <a:r>
              <a:rPr lang="de-DE" dirty="0"/>
              <a:t>, </a:t>
            </a:r>
            <a:r>
              <a:rPr lang="de-DE" i="1" dirty="0">
                <a:solidFill>
                  <a:schemeClr val="accent2"/>
                </a:solidFill>
              </a:rPr>
              <a:t>Däumchen drehen</a:t>
            </a:r>
            <a:r>
              <a:rPr lang="de-DE" dirty="0"/>
              <a:t>).</a:t>
            </a:r>
          </a:p>
          <a:p>
            <a:pPr>
              <a:spcAft>
                <a:spcPts val="0"/>
              </a:spcAft>
              <a:buFont typeface="Wingdings" panose="05000000000000000000" pitchFamily="2" charset="2"/>
              <a:buChar char="§"/>
              <a:defRPr/>
            </a:pPr>
            <a:r>
              <a:rPr lang="de-DE" b="1" spc="100" dirty="0"/>
              <a:t>Phraseologische Termini</a:t>
            </a:r>
            <a:r>
              <a:rPr lang="de-DE" dirty="0"/>
              <a:t>: Sie bilden fachsprachliche Termini, die in verschiedenen Terminologien verankert sind (</a:t>
            </a:r>
            <a:r>
              <a:rPr lang="de-DE" i="1" dirty="0">
                <a:solidFill>
                  <a:schemeClr val="accent2"/>
                </a:solidFill>
              </a:rPr>
              <a:t>Konkurs anmelden</a:t>
            </a:r>
            <a:r>
              <a:rPr lang="de-DE" dirty="0"/>
              <a:t>, </a:t>
            </a:r>
            <a:r>
              <a:rPr lang="de-DE" i="1" dirty="0">
                <a:solidFill>
                  <a:schemeClr val="accent2"/>
                </a:solidFill>
              </a:rPr>
              <a:t>spezifisches Gewicht</a:t>
            </a:r>
            <a:r>
              <a:rPr lang="de-DE" dirty="0"/>
              <a:t>).</a:t>
            </a:r>
          </a:p>
          <a:p>
            <a:pPr>
              <a:spcAft>
                <a:spcPts val="0"/>
              </a:spcAft>
              <a:buFont typeface="Wingdings" panose="05000000000000000000" pitchFamily="2" charset="2"/>
              <a:buChar char="§"/>
              <a:defRPr/>
            </a:pPr>
            <a:r>
              <a:rPr lang="de-DE" b="1" spc="100" dirty="0"/>
              <a:t>Klischees</a:t>
            </a:r>
            <a:r>
              <a:rPr lang="de-DE" dirty="0"/>
              <a:t>: Sie versprachlichen Stereotype, nicht originelle, abgegriffene Inhalte, die häufig dazu dienen, Sachverhalte in ihrer Komplexität zu reduzieren und positiv bzw. negativ zu nuancieren (</a:t>
            </a:r>
            <a:r>
              <a:rPr lang="de-DE" i="1" dirty="0">
                <a:solidFill>
                  <a:schemeClr val="accent2"/>
                </a:solidFill>
              </a:rPr>
              <a:t>ein Schritt in die richtige/falsche Richtung</a:t>
            </a:r>
            <a:r>
              <a:rPr lang="de-DE" dirty="0">
                <a:solidFill>
                  <a:schemeClr val="accent1"/>
                </a:solidFill>
              </a:rPr>
              <a:t>,</a:t>
            </a:r>
            <a:r>
              <a:rPr lang="de-DE" dirty="0">
                <a:solidFill>
                  <a:schemeClr val="accent2"/>
                </a:solidFill>
              </a:rPr>
              <a:t> </a:t>
            </a:r>
            <a:r>
              <a:rPr lang="de-DE" i="1" dirty="0">
                <a:solidFill>
                  <a:schemeClr val="accent2"/>
                </a:solidFill>
              </a:rPr>
              <a:t>die Dinge sehen, wie sie wirklich sind</a:t>
            </a:r>
            <a:r>
              <a:rPr lang="de-DE" dirty="0">
                <a:solidFill>
                  <a:schemeClr val="accent1"/>
                </a:solidFill>
              </a:rPr>
              <a:t>,</a:t>
            </a:r>
            <a:r>
              <a:rPr lang="de-DE" i="1" dirty="0">
                <a:solidFill>
                  <a:schemeClr val="accent2"/>
                </a:solidFill>
              </a:rPr>
              <a:t> alles besitzt einen Wert</a:t>
            </a:r>
            <a:r>
              <a:rPr lang="de-DE" dirty="0"/>
              <a:t>).</a:t>
            </a:r>
          </a:p>
        </p:txBody>
      </p:sp>
    </p:spTree>
    <p:extLst>
      <p:ext uri="{BB962C8B-B14F-4D97-AF65-F5344CB8AC3E}">
        <p14:creationId xmlns:p14="http://schemas.microsoft.com/office/powerpoint/2010/main" val="4248547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eaLnBrk="1" fontAlgn="auto" hangingPunct="1">
              <a:spcAft>
                <a:spcPts val="0"/>
              </a:spcAft>
              <a:defRPr/>
            </a:pPr>
            <a:r>
              <a:rPr lang="de-DE" dirty="0"/>
              <a:t>3. </a:t>
            </a:r>
            <a:r>
              <a:rPr lang="de-DE" dirty="0" err="1"/>
              <a:t>Morphosyntaktische</a:t>
            </a:r>
            <a:r>
              <a:rPr lang="de-DE" dirty="0"/>
              <a:t> Klassifikation, 1</a:t>
            </a:r>
          </a:p>
        </p:txBody>
      </p:sp>
      <p:sp>
        <p:nvSpPr>
          <p:cNvPr id="4" name="3 - Θέση περιεχομένου"/>
          <p:cNvSpPr>
            <a:spLocks noGrp="1"/>
          </p:cNvSpPr>
          <p:nvPr>
            <p:ph idx="1"/>
          </p:nvPr>
        </p:nvSpPr>
        <p:spPr>
          <a:xfrm>
            <a:off x="611560" y="1772816"/>
            <a:ext cx="8153400" cy="4648200"/>
          </a:xfrm>
        </p:spPr>
        <p:txBody>
          <a:bodyPr>
            <a:noAutofit/>
          </a:bodyPr>
          <a:lstStyle/>
          <a:p>
            <a:pPr marL="0" indent="0" eaLnBrk="1" fontAlgn="auto" hangingPunct="1">
              <a:lnSpc>
                <a:spcPct val="90000"/>
              </a:lnSpc>
              <a:spcAft>
                <a:spcPts val="0"/>
              </a:spcAft>
              <a:buFont typeface="Wingdings"/>
              <a:buNone/>
              <a:defRPr/>
            </a:pPr>
            <a:r>
              <a:rPr lang="de-DE" sz="2000" dirty="0"/>
              <a:t>Eine Klassifikation vorwiegend </a:t>
            </a:r>
            <a:r>
              <a:rPr lang="de-DE" sz="2000" i="1" dirty="0"/>
              <a:t>nach syntaktischen Kriterien </a:t>
            </a:r>
            <a:r>
              <a:rPr lang="de-DE" sz="2000" dirty="0"/>
              <a:t>liefert Fleischer (1997). Er klassifiziert die phraseologischen Einheiten unterhalb der Satzebene in Abhängigkeit von der Stellung, die sie im Satz haben. Weiter unterteilt er sie </a:t>
            </a:r>
            <a:r>
              <a:rPr lang="de-DE" sz="2000" i="1" dirty="0"/>
              <a:t>nach semantischen Kriterien </a:t>
            </a:r>
            <a:r>
              <a:rPr lang="de-DE" sz="2000" dirty="0"/>
              <a:t>(Voll-, Teil-, </a:t>
            </a:r>
            <a:r>
              <a:rPr lang="de-DE" sz="2000" dirty="0" err="1"/>
              <a:t>Nullidiomatizität</a:t>
            </a:r>
            <a:r>
              <a:rPr lang="de-DE" sz="2000" dirty="0"/>
              <a:t>).</a:t>
            </a:r>
          </a:p>
          <a:p>
            <a:pPr marL="0" indent="0" eaLnBrk="1" fontAlgn="auto" hangingPunct="1">
              <a:lnSpc>
                <a:spcPct val="90000"/>
              </a:lnSpc>
              <a:spcBef>
                <a:spcPts val="0"/>
              </a:spcBef>
              <a:spcAft>
                <a:spcPts val="0"/>
              </a:spcAft>
              <a:buFont typeface="Wingdings"/>
              <a:buNone/>
              <a:defRPr/>
            </a:pPr>
            <a:endParaRPr lang="de-DE" sz="2000" dirty="0"/>
          </a:p>
          <a:p>
            <a:pPr marL="320040" indent="-320040" eaLnBrk="1" fontAlgn="auto" hangingPunct="1">
              <a:lnSpc>
                <a:spcPct val="90000"/>
              </a:lnSpc>
              <a:spcAft>
                <a:spcPts val="0"/>
              </a:spcAft>
              <a:buFont typeface="Wingdings"/>
              <a:buNone/>
              <a:defRPr/>
            </a:pPr>
            <a:r>
              <a:rPr lang="de-DE" sz="2000" b="1" dirty="0"/>
              <a:t>Substantivische (nominale) Phraseme</a:t>
            </a:r>
            <a:endParaRPr lang="de-DE" sz="2000" dirty="0"/>
          </a:p>
          <a:p>
            <a:pPr eaLnBrk="1" fontAlgn="auto" hangingPunct="1">
              <a:lnSpc>
                <a:spcPct val="90000"/>
              </a:lnSpc>
              <a:spcAft>
                <a:spcPts val="0"/>
              </a:spcAft>
              <a:buFont typeface="Wingdings" panose="05000000000000000000" pitchFamily="2" charset="2"/>
              <a:buChar char="§"/>
              <a:defRPr/>
            </a:pPr>
            <a:r>
              <a:rPr lang="de-DE" sz="2000" i="1" dirty="0">
                <a:solidFill>
                  <a:schemeClr val="accent2"/>
                </a:solidFill>
              </a:rPr>
              <a:t>großes/hohes Tier</a:t>
            </a:r>
            <a:endParaRPr lang="de-DE" sz="2000" dirty="0">
              <a:solidFill>
                <a:schemeClr val="accent2"/>
              </a:solidFill>
            </a:endParaRPr>
          </a:p>
          <a:p>
            <a:pPr eaLnBrk="1" fontAlgn="auto" hangingPunct="1">
              <a:lnSpc>
                <a:spcPct val="90000"/>
              </a:lnSpc>
              <a:spcAft>
                <a:spcPts val="0"/>
              </a:spcAft>
              <a:buFont typeface="Wingdings" panose="05000000000000000000" pitchFamily="2" charset="2"/>
              <a:buChar char="§"/>
              <a:defRPr/>
            </a:pPr>
            <a:r>
              <a:rPr lang="de-DE" sz="2000" i="1" dirty="0">
                <a:solidFill>
                  <a:schemeClr val="accent2"/>
                </a:solidFill>
              </a:rPr>
              <a:t>Kaffee verkehrt</a:t>
            </a:r>
            <a:endParaRPr lang="de-DE" sz="2000" dirty="0">
              <a:solidFill>
                <a:schemeClr val="accent2"/>
              </a:solidFill>
            </a:endParaRPr>
          </a:p>
          <a:p>
            <a:pPr eaLnBrk="1" fontAlgn="auto" hangingPunct="1">
              <a:lnSpc>
                <a:spcPct val="90000"/>
              </a:lnSpc>
              <a:spcAft>
                <a:spcPts val="0"/>
              </a:spcAft>
              <a:buFont typeface="Wingdings" panose="05000000000000000000" pitchFamily="2" charset="2"/>
              <a:buChar char="§"/>
              <a:defRPr/>
            </a:pPr>
            <a:r>
              <a:rPr lang="de-DE" sz="2000" i="1" dirty="0">
                <a:solidFill>
                  <a:schemeClr val="accent2"/>
                </a:solidFill>
              </a:rPr>
              <a:t>das Rad der Geschichte</a:t>
            </a:r>
            <a:endParaRPr lang="de-DE" sz="2000" dirty="0">
              <a:solidFill>
                <a:schemeClr val="accent2"/>
              </a:solidFill>
            </a:endParaRPr>
          </a:p>
          <a:p>
            <a:pPr eaLnBrk="1" fontAlgn="auto" hangingPunct="1">
              <a:lnSpc>
                <a:spcPct val="90000"/>
              </a:lnSpc>
              <a:spcAft>
                <a:spcPts val="0"/>
              </a:spcAft>
              <a:buFont typeface="Wingdings" panose="05000000000000000000" pitchFamily="2" charset="2"/>
              <a:buChar char="§"/>
              <a:defRPr/>
            </a:pPr>
            <a:r>
              <a:rPr lang="de-DE" sz="2000" i="1" dirty="0">
                <a:solidFill>
                  <a:schemeClr val="accent2"/>
                </a:solidFill>
              </a:rPr>
              <a:t>Mutter Natur</a:t>
            </a:r>
            <a:endParaRPr lang="de-DE" sz="2000" dirty="0">
              <a:solidFill>
                <a:schemeClr val="accent2"/>
              </a:solidFill>
            </a:endParaRPr>
          </a:p>
          <a:p>
            <a:pPr eaLnBrk="1" fontAlgn="auto" hangingPunct="1">
              <a:lnSpc>
                <a:spcPct val="90000"/>
              </a:lnSpc>
              <a:spcAft>
                <a:spcPts val="0"/>
              </a:spcAft>
              <a:buFont typeface="Wingdings" panose="05000000000000000000" pitchFamily="2" charset="2"/>
              <a:buChar char="§"/>
              <a:defRPr/>
            </a:pPr>
            <a:r>
              <a:rPr lang="de-DE" sz="2000" i="1" dirty="0">
                <a:solidFill>
                  <a:schemeClr val="accent2"/>
                </a:solidFill>
              </a:rPr>
              <a:t>das Kommen und Gehen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a:t>3. </a:t>
            </a:r>
            <a:r>
              <a:rPr lang="de-DE" dirty="0" err="1"/>
              <a:t>Morphosyntaktische</a:t>
            </a:r>
            <a:r>
              <a:rPr lang="de-DE" dirty="0"/>
              <a:t> Klassifikation, 1</a:t>
            </a:r>
          </a:p>
        </p:txBody>
      </p:sp>
      <p:sp>
        <p:nvSpPr>
          <p:cNvPr id="3" name="Θέση περιεχομένου 2"/>
          <p:cNvSpPr>
            <a:spLocks noGrp="1"/>
          </p:cNvSpPr>
          <p:nvPr>
            <p:ph idx="1"/>
          </p:nvPr>
        </p:nvSpPr>
        <p:spPr/>
        <p:txBody>
          <a:bodyPr>
            <a:normAutofit/>
          </a:bodyPr>
          <a:lstStyle/>
          <a:p>
            <a:pPr marL="320040" indent="-320040">
              <a:lnSpc>
                <a:spcPct val="90000"/>
              </a:lnSpc>
              <a:spcAft>
                <a:spcPts val="0"/>
              </a:spcAft>
              <a:buNone/>
              <a:defRPr/>
            </a:pPr>
            <a:r>
              <a:rPr lang="de-DE" sz="2000" b="1" dirty="0"/>
              <a:t>Adverbiale Phraseme</a:t>
            </a:r>
            <a:endParaRPr lang="de-DE" sz="2000" dirty="0"/>
          </a:p>
          <a:p>
            <a:pPr>
              <a:lnSpc>
                <a:spcPct val="90000"/>
              </a:lnSpc>
              <a:spcAft>
                <a:spcPts val="0"/>
              </a:spcAft>
              <a:buFont typeface="Wingdings" panose="05000000000000000000" pitchFamily="2" charset="2"/>
              <a:buChar char="§"/>
              <a:defRPr/>
            </a:pPr>
            <a:r>
              <a:rPr lang="de-DE" sz="2000" i="1" dirty="0">
                <a:solidFill>
                  <a:schemeClr val="accent2"/>
                </a:solidFill>
              </a:rPr>
              <a:t>aus Versehen</a:t>
            </a:r>
            <a:endParaRPr lang="de-DE" sz="2000" dirty="0">
              <a:solidFill>
                <a:schemeClr val="accent2"/>
              </a:solidFill>
            </a:endParaRPr>
          </a:p>
          <a:p>
            <a:pPr>
              <a:lnSpc>
                <a:spcPct val="90000"/>
              </a:lnSpc>
              <a:spcAft>
                <a:spcPts val="0"/>
              </a:spcAft>
              <a:buFont typeface="Wingdings" panose="05000000000000000000" pitchFamily="2" charset="2"/>
              <a:buChar char="§"/>
              <a:defRPr/>
            </a:pPr>
            <a:r>
              <a:rPr lang="de-DE" sz="2000" i="1" dirty="0">
                <a:solidFill>
                  <a:schemeClr val="accent2"/>
                </a:solidFill>
              </a:rPr>
              <a:t>unter freiem Himmel</a:t>
            </a:r>
            <a:endParaRPr lang="de-DE" sz="2000" dirty="0">
              <a:solidFill>
                <a:schemeClr val="accent2"/>
              </a:solidFill>
            </a:endParaRPr>
          </a:p>
          <a:p>
            <a:pPr>
              <a:lnSpc>
                <a:spcPct val="90000"/>
              </a:lnSpc>
              <a:spcAft>
                <a:spcPts val="0"/>
              </a:spcAft>
              <a:buFont typeface="Wingdings" panose="05000000000000000000" pitchFamily="2" charset="2"/>
              <a:buChar char="§"/>
              <a:defRPr/>
            </a:pPr>
            <a:r>
              <a:rPr lang="de-DE" sz="2000" i="1" dirty="0">
                <a:solidFill>
                  <a:schemeClr val="accent2"/>
                </a:solidFill>
              </a:rPr>
              <a:t>im Voraus</a:t>
            </a:r>
            <a:endParaRPr lang="de-DE" sz="2000" dirty="0">
              <a:solidFill>
                <a:schemeClr val="accent2"/>
              </a:solidFill>
            </a:endParaRPr>
          </a:p>
          <a:p>
            <a:pPr>
              <a:lnSpc>
                <a:spcPct val="90000"/>
              </a:lnSpc>
              <a:spcAft>
                <a:spcPts val="0"/>
              </a:spcAft>
              <a:buFont typeface="Wingdings" panose="05000000000000000000" pitchFamily="2" charset="2"/>
              <a:buChar char="§"/>
              <a:defRPr/>
            </a:pPr>
            <a:r>
              <a:rPr lang="de-DE" sz="2000" i="1" dirty="0">
                <a:solidFill>
                  <a:schemeClr val="accent2"/>
                </a:solidFill>
              </a:rPr>
              <a:t>Tag und Nacht</a:t>
            </a:r>
            <a:endParaRPr lang="de-DE" sz="2000" dirty="0">
              <a:solidFill>
                <a:schemeClr val="accent2"/>
              </a:solidFill>
            </a:endParaRPr>
          </a:p>
          <a:p>
            <a:pPr>
              <a:lnSpc>
                <a:spcPct val="90000"/>
              </a:lnSpc>
              <a:spcAft>
                <a:spcPts val="0"/>
              </a:spcAft>
              <a:buFont typeface="Wingdings" panose="05000000000000000000" pitchFamily="2" charset="2"/>
              <a:buChar char="§"/>
              <a:defRPr/>
            </a:pPr>
            <a:r>
              <a:rPr lang="de-DE" sz="2000" i="1" dirty="0">
                <a:solidFill>
                  <a:schemeClr val="accent2"/>
                </a:solidFill>
              </a:rPr>
              <a:t>von Zeit zu Zeit</a:t>
            </a:r>
            <a:endParaRPr lang="de-DE" sz="2000" dirty="0">
              <a:solidFill>
                <a:schemeClr val="accent2"/>
              </a:solidFill>
            </a:endParaRPr>
          </a:p>
        </p:txBody>
      </p:sp>
      <p:sp>
        <p:nvSpPr>
          <p:cNvPr id="4" name="Θέση υποσέλιδου 3"/>
          <p:cNvSpPr>
            <a:spLocks noGrp="1"/>
          </p:cNvSpPr>
          <p:nvPr>
            <p:ph type="ftr" sz="quarter" idx="11"/>
          </p:nvPr>
        </p:nvSpPr>
        <p:spPr/>
        <p:txBody>
          <a:bodyPr/>
          <a:lstStyle/>
          <a:p>
            <a:pPr>
              <a:defRPr/>
            </a:pPr>
            <a:r>
              <a:rPr lang="de-DE"/>
              <a:t>Marios Chrissou</a:t>
            </a:r>
          </a:p>
        </p:txBody>
      </p:sp>
    </p:spTree>
    <p:extLst>
      <p:ext uri="{BB962C8B-B14F-4D97-AF65-F5344CB8AC3E}">
        <p14:creationId xmlns:p14="http://schemas.microsoft.com/office/powerpoint/2010/main" val="1086967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eaLnBrk="1" fontAlgn="auto" hangingPunct="1">
              <a:spcAft>
                <a:spcPts val="0"/>
              </a:spcAft>
              <a:defRPr/>
            </a:pPr>
            <a:r>
              <a:rPr lang="de-DE" dirty="0"/>
              <a:t>3. </a:t>
            </a:r>
            <a:r>
              <a:rPr lang="de-DE" dirty="0" err="1"/>
              <a:t>Morphosyntaktische</a:t>
            </a:r>
            <a:r>
              <a:rPr lang="de-DE" dirty="0"/>
              <a:t> Klassifikation, 2</a:t>
            </a:r>
          </a:p>
        </p:txBody>
      </p:sp>
      <p:sp>
        <p:nvSpPr>
          <p:cNvPr id="4" name="3 - Θέση περιεχομένου"/>
          <p:cNvSpPr>
            <a:spLocks noGrp="1"/>
          </p:cNvSpPr>
          <p:nvPr>
            <p:ph idx="1"/>
          </p:nvPr>
        </p:nvSpPr>
        <p:spPr/>
        <p:txBody>
          <a:bodyPr>
            <a:noAutofit/>
          </a:bodyPr>
          <a:lstStyle/>
          <a:p>
            <a:pPr eaLnBrk="1" fontAlgn="auto" hangingPunct="1">
              <a:spcAft>
                <a:spcPts val="0"/>
              </a:spcAft>
              <a:buFont typeface="Wingdings" panose="05000000000000000000" pitchFamily="2" charset="2"/>
              <a:buChar char="§"/>
              <a:defRPr/>
            </a:pPr>
            <a:r>
              <a:rPr lang="de-DE" sz="2000" b="1" dirty="0"/>
              <a:t>Verbale Phraseme</a:t>
            </a:r>
            <a:endParaRPr lang="de-DE" sz="2000" dirty="0"/>
          </a:p>
          <a:p>
            <a:pPr marL="663575" lvl="1" indent="-342900" eaLnBrk="1" fontAlgn="auto" hangingPunct="1">
              <a:spcAft>
                <a:spcPts val="0"/>
              </a:spcAft>
              <a:buFont typeface="Wingdings" panose="05000000000000000000" pitchFamily="2" charset="2"/>
              <a:buChar char="§"/>
              <a:defRPr/>
            </a:pPr>
            <a:r>
              <a:rPr lang="de-DE" sz="2000" i="1" dirty="0">
                <a:solidFill>
                  <a:schemeClr val="accent2"/>
                </a:solidFill>
              </a:rPr>
              <a:t>drei Kreuze machen</a:t>
            </a:r>
            <a:endParaRPr lang="de-DE" sz="2000" dirty="0">
              <a:solidFill>
                <a:schemeClr val="accent2"/>
              </a:solidFill>
            </a:endParaRPr>
          </a:p>
          <a:p>
            <a:pPr marL="663575" lvl="1" indent="-342900" eaLnBrk="1" fontAlgn="auto" hangingPunct="1">
              <a:spcAft>
                <a:spcPts val="0"/>
              </a:spcAft>
              <a:buFont typeface="Wingdings" panose="05000000000000000000" pitchFamily="2" charset="2"/>
              <a:buChar char="§"/>
              <a:defRPr/>
            </a:pPr>
            <a:r>
              <a:rPr lang="de-DE" sz="2000" i="1" dirty="0">
                <a:solidFill>
                  <a:schemeClr val="accent2"/>
                </a:solidFill>
              </a:rPr>
              <a:t>Himmel und Erde in Bewegung setzen</a:t>
            </a:r>
            <a:endParaRPr lang="de-DE" sz="2000" dirty="0">
              <a:solidFill>
                <a:schemeClr val="accent2"/>
              </a:solidFill>
            </a:endParaRPr>
          </a:p>
          <a:p>
            <a:pPr marL="663575" lvl="1" indent="-342900" eaLnBrk="1" fontAlgn="auto" hangingPunct="1">
              <a:spcAft>
                <a:spcPts val="0"/>
              </a:spcAft>
              <a:buFont typeface="Wingdings" panose="05000000000000000000" pitchFamily="2" charset="2"/>
              <a:buChar char="§"/>
              <a:defRPr/>
            </a:pPr>
            <a:r>
              <a:rPr lang="de-DE" sz="2000" i="1" dirty="0">
                <a:solidFill>
                  <a:schemeClr val="accent2"/>
                </a:solidFill>
              </a:rPr>
              <a:t>zu kurz kommen</a:t>
            </a:r>
          </a:p>
          <a:p>
            <a:pPr marL="663575" lvl="1" indent="-342900" eaLnBrk="1" fontAlgn="auto" hangingPunct="1">
              <a:spcAft>
                <a:spcPts val="0"/>
              </a:spcAft>
              <a:buFont typeface="Wingdings" panose="05000000000000000000" pitchFamily="2" charset="2"/>
              <a:buChar char="§"/>
              <a:defRPr/>
            </a:pPr>
            <a:r>
              <a:rPr lang="de-DE" sz="2000" i="1" dirty="0">
                <a:solidFill>
                  <a:schemeClr val="accent2"/>
                </a:solidFill>
              </a:rPr>
              <a:t>ein Haar in der Suppe finden</a:t>
            </a:r>
          </a:p>
          <a:p>
            <a:pPr marL="320040" indent="-320040" eaLnBrk="1" fontAlgn="auto" hangingPunct="1">
              <a:spcAft>
                <a:spcPts val="0"/>
              </a:spcAft>
              <a:buFont typeface="Wingdings"/>
              <a:buChar char=""/>
              <a:defRPr/>
            </a:pPr>
            <a:endParaRPr lang="de-DE" sz="2000" dirty="0"/>
          </a:p>
          <a:p>
            <a:pPr eaLnBrk="1" fontAlgn="auto" hangingPunct="1">
              <a:spcAft>
                <a:spcPts val="0"/>
              </a:spcAft>
              <a:buFont typeface="Wingdings" panose="05000000000000000000" pitchFamily="2" charset="2"/>
              <a:buChar char="§"/>
              <a:defRPr/>
            </a:pPr>
            <a:r>
              <a:rPr lang="de-DE" sz="2000" b="1" dirty="0"/>
              <a:t>Adjektivische Phraseme</a:t>
            </a:r>
            <a:endParaRPr lang="de-DE" sz="2000" dirty="0"/>
          </a:p>
          <a:p>
            <a:pPr marL="663575" lvl="1" indent="-342900" eaLnBrk="1" fontAlgn="auto" hangingPunct="1">
              <a:spcAft>
                <a:spcPts val="0"/>
              </a:spcAft>
              <a:buFont typeface="Wingdings" panose="05000000000000000000" pitchFamily="2" charset="2"/>
              <a:buChar char="§"/>
              <a:defRPr/>
            </a:pPr>
            <a:r>
              <a:rPr lang="de-DE" sz="2000" i="1" dirty="0">
                <a:solidFill>
                  <a:schemeClr val="accent2"/>
                </a:solidFill>
              </a:rPr>
              <a:t>kurz angebunden</a:t>
            </a:r>
            <a:endParaRPr lang="de-DE" sz="2000" dirty="0">
              <a:solidFill>
                <a:schemeClr val="accent2"/>
              </a:solidFill>
            </a:endParaRPr>
          </a:p>
          <a:p>
            <a:pPr marL="663575" lvl="1" indent="-342900" eaLnBrk="1" fontAlgn="auto" hangingPunct="1">
              <a:spcAft>
                <a:spcPts val="0"/>
              </a:spcAft>
              <a:buFont typeface="Wingdings" panose="05000000000000000000" pitchFamily="2" charset="2"/>
              <a:buChar char="§"/>
              <a:defRPr/>
            </a:pPr>
            <a:r>
              <a:rPr lang="de-DE" sz="2000" i="1" dirty="0">
                <a:solidFill>
                  <a:schemeClr val="accent2"/>
                </a:solidFill>
              </a:rPr>
              <a:t>gut/wenig beschlagen</a:t>
            </a:r>
            <a:endParaRPr lang="de-DE" sz="2000" dirty="0">
              <a:solidFill>
                <a:schemeClr val="accent2"/>
              </a:solidFill>
            </a:endParaRPr>
          </a:p>
          <a:p>
            <a:pPr marL="663575" lvl="1" indent="-342900" eaLnBrk="1" fontAlgn="auto" hangingPunct="1">
              <a:spcAft>
                <a:spcPts val="0"/>
              </a:spcAft>
              <a:buFont typeface="Wingdings" panose="05000000000000000000" pitchFamily="2" charset="2"/>
              <a:buChar char="§"/>
              <a:defRPr/>
            </a:pPr>
            <a:r>
              <a:rPr lang="de-DE" sz="2000" i="1" dirty="0">
                <a:solidFill>
                  <a:schemeClr val="accent2"/>
                </a:solidFill>
              </a:rPr>
              <a:t>zum Malen schön</a:t>
            </a:r>
          </a:p>
          <a:p>
            <a:pPr marL="663575" lvl="1" indent="-342900" eaLnBrk="1" fontAlgn="auto" hangingPunct="1">
              <a:spcAft>
                <a:spcPts val="0"/>
              </a:spcAft>
              <a:buFont typeface="Wingdings" panose="05000000000000000000" pitchFamily="2" charset="2"/>
              <a:buChar char="§"/>
              <a:defRPr/>
            </a:pPr>
            <a:r>
              <a:rPr lang="de-DE" sz="2000" i="1" dirty="0">
                <a:solidFill>
                  <a:schemeClr val="accent2"/>
                </a:solidFill>
              </a:rPr>
              <a:t>frisch gebacken</a:t>
            </a:r>
            <a:endParaRPr lang="de-DE" sz="2000" dirty="0">
              <a:solidFill>
                <a:schemeClr val="accent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271463" indent="-271463" eaLnBrk="1" fontAlgn="auto" hangingPunct="1">
              <a:spcAft>
                <a:spcPts val="0"/>
              </a:spcAft>
              <a:defRPr/>
            </a:pPr>
            <a:r>
              <a:rPr lang="de-DE" dirty="0"/>
              <a:t>4. Klassifikation nach der internen Struktur (grammatische Klassen)</a:t>
            </a:r>
          </a:p>
        </p:txBody>
      </p:sp>
      <p:sp>
        <p:nvSpPr>
          <p:cNvPr id="4" name="3 - Θέση περιεχομένου"/>
          <p:cNvSpPr>
            <a:spLocks noGrp="1"/>
          </p:cNvSpPr>
          <p:nvPr>
            <p:ph idx="1"/>
          </p:nvPr>
        </p:nvSpPr>
        <p:spPr>
          <a:xfrm>
            <a:off x="612775" y="1988840"/>
            <a:ext cx="8153400" cy="4464496"/>
          </a:xfrm>
        </p:spPr>
        <p:txBody>
          <a:bodyPr>
            <a:normAutofit/>
          </a:bodyPr>
          <a:lstStyle/>
          <a:p>
            <a:pPr marL="0" indent="0" eaLnBrk="1" fontAlgn="auto" hangingPunct="1">
              <a:spcAft>
                <a:spcPts val="0"/>
              </a:spcAft>
              <a:buNone/>
              <a:defRPr/>
            </a:pPr>
            <a:r>
              <a:rPr lang="de-DE" sz="2000" dirty="0"/>
              <a:t>Eine weitere Klassifikationsmöglichkeit stellt die Berücksichtigung der internen Struktur der Phraseologismen. So lassen sich phraseologische Gruppen nach der grammatischen Klasse oder der Bedeutung der phraseologischen Komponenten bestimmen (Palm 1997), z. B.:</a:t>
            </a:r>
          </a:p>
          <a:p>
            <a:pPr marL="320040" indent="-320040" eaLnBrk="1" fontAlgn="auto" hangingPunct="1">
              <a:spcAft>
                <a:spcPts val="0"/>
              </a:spcAft>
              <a:buFont typeface="Wingdings"/>
              <a:buNone/>
              <a:defRPr/>
            </a:pPr>
            <a:endParaRPr lang="de-DE" sz="2000" dirty="0"/>
          </a:p>
          <a:p>
            <a:pPr marL="0" indent="0">
              <a:spcAft>
                <a:spcPts val="0"/>
              </a:spcAft>
              <a:buNone/>
              <a:defRPr/>
            </a:pPr>
            <a:r>
              <a:rPr lang="de-DE" sz="2000" b="1" dirty="0"/>
              <a:t>	Pronominale Komponenten</a:t>
            </a:r>
          </a:p>
          <a:p>
            <a:pPr marL="1097597" lvl="2" indent="-457200">
              <a:spcAft>
                <a:spcPts val="0"/>
              </a:spcAft>
              <a:buFont typeface="Wingdings" panose="05000000000000000000" pitchFamily="2" charset="2"/>
              <a:buChar char="§"/>
              <a:defRPr/>
            </a:pPr>
            <a:r>
              <a:rPr lang="de-DE" sz="2000" i="1" u="sng" dirty="0">
                <a:solidFill>
                  <a:schemeClr val="accent2"/>
                </a:solidFill>
              </a:rPr>
              <a:t>es</a:t>
            </a:r>
            <a:r>
              <a:rPr lang="de-DE" sz="2000" i="1" dirty="0">
                <a:solidFill>
                  <a:schemeClr val="accent2"/>
                </a:solidFill>
              </a:rPr>
              <a:t> zu etwas bringen</a:t>
            </a:r>
            <a:endParaRPr lang="de-DE" sz="2000" dirty="0">
              <a:solidFill>
                <a:schemeClr val="accent2"/>
              </a:solidFill>
            </a:endParaRPr>
          </a:p>
          <a:p>
            <a:pPr marL="1097597" lvl="2" indent="-457200">
              <a:spcAft>
                <a:spcPts val="0"/>
              </a:spcAft>
              <a:buFont typeface="Wingdings" panose="05000000000000000000" pitchFamily="2" charset="2"/>
              <a:buChar char="§"/>
              <a:defRPr/>
            </a:pPr>
            <a:r>
              <a:rPr lang="de-DE" sz="2000" i="1" u="sng" dirty="0">
                <a:solidFill>
                  <a:schemeClr val="accent2"/>
                </a:solidFill>
              </a:rPr>
              <a:t>sein</a:t>
            </a:r>
            <a:r>
              <a:rPr lang="de-DE" sz="2000" i="1" dirty="0">
                <a:solidFill>
                  <a:schemeClr val="accent2"/>
                </a:solidFill>
              </a:rPr>
              <a:t> Süppchen kochen</a:t>
            </a:r>
            <a:endParaRPr lang="de-DE" sz="2000" dirty="0">
              <a:solidFill>
                <a:schemeClr val="accent2"/>
              </a:solidFill>
            </a:endParaRPr>
          </a:p>
          <a:p>
            <a:pPr marL="1097597" lvl="2" indent="-457200">
              <a:spcAft>
                <a:spcPts val="0"/>
              </a:spcAft>
              <a:buFont typeface="Wingdings" panose="05000000000000000000" pitchFamily="2" charset="2"/>
              <a:buChar char="§"/>
              <a:defRPr/>
            </a:pPr>
            <a:r>
              <a:rPr lang="de-DE" sz="2000" i="1" u="sng" dirty="0">
                <a:solidFill>
                  <a:schemeClr val="accent2"/>
                </a:solidFill>
              </a:rPr>
              <a:t>daran</a:t>
            </a:r>
            <a:r>
              <a:rPr lang="de-DE" sz="2000" i="1" dirty="0">
                <a:solidFill>
                  <a:schemeClr val="accent2"/>
                </a:solidFill>
              </a:rPr>
              <a:t> glauben müssen</a:t>
            </a:r>
            <a:endParaRPr lang="de-DE"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a:t>4. Klassifikation nach der internen Struktur (grammatische Klassen) </a:t>
            </a:r>
          </a:p>
        </p:txBody>
      </p:sp>
      <p:sp>
        <p:nvSpPr>
          <p:cNvPr id="3" name="Θέση περιεχομένου 2"/>
          <p:cNvSpPr>
            <a:spLocks noGrp="1"/>
          </p:cNvSpPr>
          <p:nvPr>
            <p:ph idx="1"/>
          </p:nvPr>
        </p:nvSpPr>
        <p:spPr/>
        <p:txBody>
          <a:bodyPr>
            <a:normAutofit/>
          </a:bodyPr>
          <a:lstStyle/>
          <a:p>
            <a:pPr marL="0" indent="0">
              <a:spcAft>
                <a:spcPts val="0"/>
              </a:spcAft>
              <a:buNone/>
              <a:defRPr/>
            </a:pPr>
            <a:r>
              <a:rPr lang="de-DE" sz="2000" b="1" dirty="0"/>
              <a:t>Numeralia</a:t>
            </a:r>
          </a:p>
          <a:p>
            <a:pPr marL="827597" lvl="1" indent="-457200">
              <a:spcAft>
                <a:spcPts val="0"/>
              </a:spcAft>
              <a:buFont typeface="Wingdings" panose="05000000000000000000" pitchFamily="2" charset="2"/>
              <a:buChar char="§"/>
              <a:defRPr/>
            </a:pPr>
            <a:r>
              <a:rPr lang="de-DE" sz="2000" i="1" u="sng" dirty="0">
                <a:solidFill>
                  <a:schemeClr val="accent2"/>
                </a:solidFill>
              </a:rPr>
              <a:t>eins</a:t>
            </a:r>
            <a:r>
              <a:rPr lang="de-DE" sz="2000" i="1" dirty="0">
                <a:solidFill>
                  <a:schemeClr val="accent2"/>
                </a:solidFill>
              </a:rPr>
              <a:t> a sein</a:t>
            </a:r>
            <a:endParaRPr lang="de-DE" sz="2000" dirty="0">
              <a:solidFill>
                <a:schemeClr val="accent2"/>
              </a:solidFill>
            </a:endParaRPr>
          </a:p>
          <a:p>
            <a:pPr marL="827597" lvl="1" indent="-457200">
              <a:spcAft>
                <a:spcPts val="0"/>
              </a:spcAft>
              <a:buFont typeface="Wingdings" panose="05000000000000000000" pitchFamily="2" charset="2"/>
              <a:buChar char="§"/>
              <a:defRPr/>
            </a:pPr>
            <a:r>
              <a:rPr lang="de-DE" sz="2000" i="1" dirty="0">
                <a:solidFill>
                  <a:schemeClr val="accent2"/>
                </a:solidFill>
              </a:rPr>
              <a:t>auf </a:t>
            </a:r>
            <a:r>
              <a:rPr lang="de-DE" sz="2000" i="1" u="sng" dirty="0">
                <a:solidFill>
                  <a:schemeClr val="accent2"/>
                </a:solidFill>
              </a:rPr>
              <a:t>achtzig</a:t>
            </a:r>
            <a:r>
              <a:rPr lang="de-DE" sz="2000" i="1" dirty="0">
                <a:solidFill>
                  <a:schemeClr val="accent2"/>
                </a:solidFill>
              </a:rPr>
              <a:t> sein</a:t>
            </a:r>
            <a:endParaRPr lang="de-DE" sz="2000" dirty="0">
              <a:solidFill>
                <a:schemeClr val="accent2"/>
              </a:solidFill>
            </a:endParaRPr>
          </a:p>
          <a:p>
            <a:pPr marL="827597" lvl="1" indent="-457200">
              <a:spcAft>
                <a:spcPts val="0"/>
              </a:spcAft>
              <a:buFont typeface="Wingdings" panose="05000000000000000000" pitchFamily="2" charset="2"/>
              <a:buChar char="§"/>
              <a:defRPr/>
            </a:pPr>
            <a:r>
              <a:rPr lang="de-DE" sz="2000" i="1" dirty="0">
                <a:solidFill>
                  <a:schemeClr val="accent2"/>
                </a:solidFill>
              </a:rPr>
              <a:t>ewig und </a:t>
            </a:r>
            <a:r>
              <a:rPr lang="de-DE" sz="2000" i="1" u="sng" dirty="0">
                <a:solidFill>
                  <a:schemeClr val="accent2"/>
                </a:solidFill>
              </a:rPr>
              <a:t>drei</a:t>
            </a:r>
            <a:r>
              <a:rPr lang="de-DE" sz="2000" i="1" dirty="0">
                <a:solidFill>
                  <a:schemeClr val="accent2"/>
                </a:solidFill>
              </a:rPr>
              <a:t> Tage dauern</a:t>
            </a:r>
            <a:endParaRPr lang="de-DE" sz="2000" dirty="0">
              <a:solidFill>
                <a:schemeClr val="accent2"/>
              </a:solidFill>
            </a:endParaRPr>
          </a:p>
          <a:p>
            <a:pPr marL="453875" indent="-457200">
              <a:spcAft>
                <a:spcPts val="0"/>
              </a:spcAft>
              <a:buFont typeface="Wingdings" panose="05000000000000000000" pitchFamily="2" charset="2"/>
              <a:buChar char="§"/>
              <a:defRPr/>
            </a:pPr>
            <a:endParaRPr lang="de-DE" sz="2000" dirty="0"/>
          </a:p>
          <a:p>
            <a:pPr marL="0" indent="0">
              <a:spcAft>
                <a:spcPts val="0"/>
              </a:spcAft>
              <a:buNone/>
              <a:defRPr/>
            </a:pPr>
            <a:r>
              <a:rPr lang="de-DE" sz="2000" b="1" dirty="0" err="1"/>
              <a:t>Negate</a:t>
            </a:r>
            <a:endParaRPr lang="de-DE" sz="2000" b="1" dirty="0"/>
          </a:p>
          <a:p>
            <a:pPr marL="827597" lvl="1" indent="-457200">
              <a:spcAft>
                <a:spcPts val="0"/>
              </a:spcAft>
              <a:buFont typeface="Wingdings" panose="05000000000000000000" pitchFamily="2" charset="2"/>
              <a:buChar char="§"/>
              <a:defRPr/>
            </a:pPr>
            <a:r>
              <a:rPr lang="de-DE" sz="2000" i="1" dirty="0">
                <a:solidFill>
                  <a:schemeClr val="accent2"/>
                </a:solidFill>
              </a:rPr>
              <a:t>mit </a:t>
            </a:r>
            <a:r>
              <a:rPr lang="de-DE" sz="2000" i="1" dirty="0" err="1">
                <a:solidFill>
                  <a:schemeClr val="accent2"/>
                </a:solidFill>
              </a:rPr>
              <a:t>jmdm</a:t>
            </a:r>
            <a:r>
              <a:rPr lang="de-DE" sz="2000" i="1" dirty="0">
                <a:solidFill>
                  <a:schemeClr val="accent2"/>
                </a:solidFill>
              </a:rPr>
              <a:t> </a:t>
            </a:r>
            <a:r>
              <a:rPr lang="de-DE" sz="2000" i="1" u="sng" dirty="0">
                <a:solidFill>
                  <a:schemeClr val="accent2"/>
                </a:solidFill>
              </a:rPr>
              <a:t>nicht</a:t>
            </a:r>
            <a:r>
              <a:rPr lang="de-DE" sz="2000" i="1" dirty="0">
                <a:solidFill>
                  <a:schemeClr val="accent2"/>
                </a:solidFill>
              </a:rPr>
              <a:t> grün sein</a:t>
            </a:r>
            <a:endParaRPr lang="de-DE" sz="2000" dirty="0">
              <a:solidFill>
                <a:schemeClr val="accent2"/>
              </a:solidFill>
            </a:endParaRPr>
          </a:p>
          <a:p>
            <a:pPr marL="827597" lvl="1" indent="-457200">
              <a:spcAft>
                <a:spcPts val="0"/>
              </a:spcAft>
              <a:buFont typeface="Wingdings" panose="05000000000000000000" pitchFamily="2" charset="2"/>
              <a:buChar char="§"/>
              <a:defRPr/>
            </a:pPr>
            <a:r>
              <a:rPr lang="de-DE" sz="2000" i="1" u="sng" dirty="0">
                <a:solidFill>
                  <a:schemeClr val="accent2"/>
                </a:solidFill>
              </a:rPr>
              <a:t>nicht</a:t>
            </a:r>
            <a:r>
              <a:rPr lang="de-DE" sz="2000" i="1" dirty="0">
                <a:solidFill>
                  <a:schemeClr val="accent2"/>
                </a:solidFill>
              </a:rPr>
              <a:t> alle Tassen im Schrank haben</a:t>
            </a:r>
          </a:p>
          <a:p>
            <a:pPr marL="827597" lvl="1" indent="-457200">
              <a:spcAft>
                <a:spcPts val="0"/>
              </a:spcAft>
              <a:buFont typeface="Wingdings" panose="05000000000000000000" pitchFamily="2" charset="2"/>
              <a:buChar char="§"/>
              <a:defRPr/>
            </a:pPr>
            <a:r>
              <a:rPr lang="de-DE" sz="2000" i="1" u="sng" dirty="0">
                <a:solidFill>
                  <a:schemeClr val="accent2"/>
                </a:solidFill>
              </a:rPr>
              <a:t>nicht</a:t>
            </a:r>
            <a:r>
              <a:rPr lang="de-DE" sz="2000" i="1" dirty="0">
                <a:solidFill>
                  <a:schemeClr val="accent2"/>
                </a:solidFill>
              </a:rPr>
              <a:t> von gestern sein</a:t>
            </a:r>
            <a:endParaRPr lang="de-DE" sz="2000" dirty="0">
              <a:solidFill>
                <a:schemeClr val="accent2"/>
              </a:solidFill>
            </a:endParaRPr>
          </a:p>
        </p:txBody>
      </p:sp>
      <p:sp>
        <p:nvSpPr>
          <p:cNvPr id="4" name="Θέση υποσέλιδου 3"/>
          <p:cNvSpPr>
            <a:spLocks noGrp="1"/>
          </p:cNvSpPr>
          <p:nvPr>
            <p:ph type="ftr" sz="quarter" idx="11"/>
          </p:nvPr>
        </p:nvSpPr>
        <p:spPr/>
        <p:txBody>
          <a:bodyPr/>
          <a:lstStyle/>
          <a:p>
            <a:pPr>
              <a:defRPr/>
            </a:pPr>
            <a:r>
              <a:rPr lang="de-DE"/>
              <a:t>Marios Chrissou</a:t>
            </a:r>
          </a:p>
        </p:txBody>
      </p:sp>
    </p:spTree>
    <p:extLst>
      <p:ext uri="{BB962C8B-B14F-4D97-AF65-F5344CB8AC3E}">
        <p14:creationId xmlns:p14="http://schemas.microsoft.com/office/powerpoint/2010/main" val="35523236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35868" y="695597"/>
            <a:ext cx="8280400" cy="990600"/>
          </a:xfrm>
        </p:spPr>
        <p:txBody>
          <a:bodyPr>
            <a:normAutofit/>
          </a:bodyPr>
          <a:lstStyle/>
          <a:p>
            <a:pPr eaLnBrk="1" fontAlgn="auto" hangingPunct="1">
              <a:spcAft>
                <a:spcPts val="0"/>
              </a:spcAft>
              <a:defRPr/>
            </a:pPr>
            <a:r>
              <a:rPr lang="de-DE" dirty="0"/>
              <a:t>4. Klassifikation nach der internen Struktur (phraseologische Sachgruppen)</a:t>
            </a:r>
          </a:p>
        </p:txBody>
      </p:sp>
      <p:sp>
        <p:nvSpPr>
          <p:cNvPr id="4" name="3 - Θέση περιεχομένου"/>
          <p:cNvSpPr>
            <a:spLocks noGrp="1"/>
          </p:cNvSpPr>
          <p:nvPr>
            <p:ph idx="1"/>
          </p:nvPr>
        </p:nvSpPr>
        <p:spPr/>
        <p:txBody>
          <a:bodyPr>
            <a:noAutofit/>
          </a:bodyPr>
          <a:lstStyle/>
          <a:p>
            <a:pPr marL="0" indent="0" eaLnBrk="1" fontAlgn="auto" hangingPunct="1">
              <a:spcAft>
                <a:spcPts val="0"/>
              </a:spcAft>
              <a:buNone/>
              <a:defRPr/>
            </a:pPr>
            <a:r>
              <a:rPr lang="de-DE" sz="2000" dirty="0"/>
              <a:t>Ferner lassen sich phraseologische (</a:t>
            </a:r>
            <a:r>
              <a:rPr lang="de-DE" sz="2000" dirty="0" err="1"/>
              <a:t>Sach</a:t>
            </a:r>
            <a:r>
              <a:rPr lang="de-DE" sz="2000" dirty="0"/>
              <a:t>)Gruppen nach der Bedeutung der phraseologischen Komponenten, die die Phraseme enthalten, bestimmen, z. B.:</a:t>
            </a:r>
          </a:p>
          <a:p>
            <a:pPr marL="320040" indent="-320040" eaLnBrk="1" fontAlgn="auto" hangingPunct="1">
              <a:spcAft>
                <a:spcPts val="0"/>
              </a:spcAft>
              <a:buFont typeface="Wingdings"/>
              <a:buChar char=""/>
              <a:defRPr/>
            </a:pPr>
            <a:endParaRPr lang="de-DE" sz="2000" dirty="0"/>
          </a:p>
          <a:p>
            <a:pPr marL="320675" lvl="1" indent="0" eaLnBrk="1" fontAlgn="auto" hangingPunct="1">
              <a:spcAft>
                <a:spcPts val="0"/>
              </a:spcAft>
              <a:buNone/>
              <a:defRPr/>
            </a:pPr>
            <a:r>
              <a:rPr lang="de-DE" sz="2000" b="1" dirty="0"/>
              <a:t>Phraseme mit Tierbezeichnungen</a:t>
            </a:r>
          </a:p>
          <a:p>
            <a:pPr marL="926147" lvl="2" indent="-285750" eaLnBrk="1" fontAlgn="auto" hangingPunct="1">
              <a:spcAft>
                <a:spcPts val="0"/>
              </a:spcAft>
              <a:buFont typeface="Wingdings" panose="05000000000000000000" pitchFamily="2" charset="2"/>
              <a:buChar char="§"/>
              <a:defRPr/>
            </a:pPr>
            <a:r>
              <a:rPr lang="de-DE" sz="2000" i="1" dirty="0" err="1">
                <a:solidFill>
                  <a:schemeClr val="accent2"/>
                </a:solidFill>
              </a:rPr>
              <a:t>jmdm</a:t>
            </a:r>
            <a:r>
              <a:rPr lang="de-DE" sz="2000" i="1" dirty="0">
                <a:solidFill>
                  <a:schemeClr val="accent2"/>
                </a:solidFill>
              </a:rPr>
              <a:t> einen </a:t>
            </a:r>
            <a:r>
              <a:rPr lang="de-DE" sz="2000" i="1" u="sng" dirty="0">
                <a:solidFill>
                  <a:schemeClr val="accent2"/>
                </a:solidFill>
              </a:rPr>
              <a:t>Bären</a:t>
            </a:r>
            <a:r>
              <a:rPr lang="de-DE" sz="2000" i="1" dirty="0">
                <a:solidFill>
                  <a:schemeClr val="accent2"/>
                </a:solidFill>
              </a:rPr>
              <a:t> aufbinden</a:t>
            </a:r>
          </a:p>
          <a:p>
            <a:pPr marL="926147" lvl="2" indent="-285750" eaLnBrk="1" fontAlgn="auto" hangingPunct="1">
              <a:spcAft>
                <a:spcPts val="0"/>
              </a:spcAft>
              <a:buFont typeface="Wingdings" panose="05000000000000000000" pitchFamily="2" charset="2"/>
              <a:buChar char="§"/>
              <a:defRPr/>
            </a:pPr>
            <a:r>
              <a:rPr lang="de-DE" sz="2000" i="1" dirty="0" err="1">
                <a:solidFill>
                  <a:schemeClr val="accent2"/>
                </a:solidFill>
              </a:rPr>
              <a:t>jmdn</a:t>
            </a:r>
            <a:r>
              <a:rPr lang="de-DE" sz="2000" i="1" dirty="0">
                <a:solidFill>
                  <a:schemeClr val="accent2"/>
                </a:solidFill>
              </a:rPr>
              <a:t> zur </a:t>
            </a:r>
            <a:r>
              <a:rPr lang="de-DE" sz="2000" i="1" u="sng" dirty="0">
                <a:solidFill>
                  <a:schemeClr val="accent2"/>
                </a:solidFill>
              </a:rPr>
              <a:t>Schnecke</a:t>
            </a:r>
            <a:r>
              <a:rPr lang="de-DE" sz="2000" i="1" dirty="0">
                <a:solidFill>
                  <a:schemeClr val="accent2"/>
                </a:solidFill>
              </a:rPr>
              <a:t> machen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a:t>4. Klassifikation nach der internen Struktur (phraseologische Sachgruppen)</a:t>
            </a:r>
          </a:p>
        </p:txBody>
      </p:sp>
      <p:sp>
        <p:nvSpPr>
          <p:cNvPr id="3" name="Θέση περιεχομένου 2"/>
          <p:cNvSpPr>
            <a:spLocks noGrp="1"/>
          </p:cNvSpPr>
          <p:nvPr>
            <p:ph idx="1"/>
          </p:nvPr>
        </p:nvSpPr>
        <p:spPr>
          <a:xfrm>
            <a:off x="467544" y="2049341"/>
            <a:ext cx="8103400" cy="3630795"/>
          </a:xfrm>
        </p:spPr>
        <p:txBody>
          <a:bodyPr>
            <a:normAutofit fontScale="92500"/>
          </a:bodyPr>
          <a:lstStyle/>
          <a:p>
            <a:pPr marL="320675" lvl="1" indent="0">
              <a:spcAft>
                <a:spcPts val="0"/>
              </a:spcAft>
              <a:buNone/>
              <a:defRPr/>
            </a:pPr>
            <a:r>
              <a:rPr lang="de-DE" sz="2000" b="1" dirty="0"/>
              <a:t>Phraseme mit Farbbezeichnungen</a:t>
            </a:r>
          </a:p>
          <a:p>
            <a:pPr marL="926147" lvl="2" indent="-285750">
              <a:spcAft>
                <a:spcPts val="0"/>
              </a:spcAft>
              <a:buFont typeface="Wingdings" panose="05000000000000000000" pitchFamily="2" charset="2"/>
              <a:buChar char="§"/>
              <a:defRPr/>
            </a:pPr>
            <a:r>
              <a:rPr lang="de-DE" sz="2000" i="1" dirty="0">
                <a:solidFill>
                  <a:schemeClr val="accent2"/>
                </a:solidFill>
              </a:rPr>
              <a:t>eine Fahrt ins </a:t>
            </a:r>
            <a:r>
              <a:rPr lang="de-DE" sz="2000" i="1" u="sng" dirty="0">
                <a:solidFill>
                  <a:schemeClr val="accent2"/>
                </a:solidFill>
              </a:rPr>
              <a:t>Blaue</a:t>
            </a:r>
          </a:p>
          <a:p>
            <a:pPr marL="926147" lvl="2" indent="-285750">
              <a:spcAft>
                <a:spcPts val="0"/>
              </a:spcAft>
              <a:buFont typeface="Wingdings" panose="05000000000000000000" pitchFamily="2" charset="2"/>
              <a:buChar char="§"/>
              <a:defRPr/>
            </a:pPr>
            <a:r>
              <a:rPr lang="de-DE" sz="2000" i="1" u="sng" dirty="0">
                <a:solidFill>
                  <a:schemeClr val="accent2"/>
                </a:solidFill>
              </a:rPr>
              <a:t>rot</a:t>
            </a:r>
            <a:r>
              <a:rPr lang="de-DE" sz="2000" i="1" dirty="0">
                <a:solidFill>
                  <a:schemeClr val="accent2"/>
                </a:solidFill>
              </a:rPr>
              <a:t> sehen</a:t>
            </a:r>
          </a:p>
          <a:p>
            <a:pPr marL="640715" lvl="1" indent="-320040">
              <a:spcAft>
                <a:spcPts val="0"/>
              </a:spcAft>
              <a:buFont typeface="Wingdings" panose="05000000000000000000" pitchFamily="2" charset="2"/>
              <a:buChar char="§"/>
              <a:defRPr/>
            </a:pPr>
            <a:endParaRPr lang="de-DE" sz="2000" dirty="0"/>
          </a:p>
          <a:p>
            <a:pPr marL="320675" lvl="1" indent="0">
              <a:spcAft>
                <a:spcPts val="0"/>
              </a:spcAft>
              <a:buNone/>
              <a:defRPr/>
            </a:pPr>
            <a:r>
              <a:rPr lang="de-DE" sz="2000" b="1" dirty="0"/>
              <a:t>Phraseme mit Kleidungsstücken</a:t>
            </a:r>
          </a:p>
          <a:p>
            <a:pPr marL="926147" lvl="2" indent="-285750">
              <a:spcAft>
                <a:spcPts val="0"/>
              </a:spcAft>
              <a:buFont typeface="Wingdings" panose="05000000000000000000" pitchFamily="2" charset="2"/>
              <a:buChar char="§"/>
              <a:defRPr/>
            </a:pPr>
            <a:r>
              <a:rPr lang="de-DE" sz="2000" i="1" dirty="0">
                <a:solidFill>
                  <a:schemeClr val="accent2"/>
                </a:solidFill>
              </a:rPr>
              <a:t>sein letztes </a:t>
            </a:r>
            <a:r>
              <a:rPr lang="de-DE" sz="2000" i="1" u="sng" dirty="0">
                <a:solidFill>
                  <a:schemeClr val="accent2"/>
                </a:solidFill>
              </a:rPr>
              <a:t>Hemd</a:t>
            </a:r>
            <a:r>
              <a:rPr lang="de-DE" sz="2000" i="1" dirty="0">
                <a:solidFill>
                  <a:schemeClr val="accent2"/>
                </a:solidFill>
              </a:rPr>
              <a:t> für </a:t>
            </a:r>
            <a:r>
              <a:rPr lang="de-DE" sz="2000" i="1" dirty="0" err="1">
                <a:solidFill>
                  <a:schemeClr val="accent2"/>
                </a:solidFill>
              </a:rPr>
              <a:t>jmdn</a:t>
            </a:r>
            <a:r>
              <a:rPr lang="de-DE" sz="2000" i="1" dirty="0">
                <a:solidFill>
                  <a:schemeClr val="accent2"/>
                </a:solidFill>
              </a:rPr>
              <a:t> hergeben</a:t>
            </a:r>
          </a:p>
          <a:p>
            <a:pPr marL="926147" lvl="2" indent="-285750">
              <a:spcAft>
                <a:spcPts val="0"/>
              </a:spcAft>
              <a:buFont typeface="Wingdings" panose="05000000000000000000" pitchFamily="2" charset="2"/>
              <a:buChar char="§"/>
              <a:defRPr/>
            </a:pPr>
            <a:r>
              <a:rPr lang="de-DE" sz="2000" i="1" u="sng" dirty="0">
                <a:solidFill>
                  <a:schemeClr val="accent2"/>
                </a:solidFill>
              </a:rPr>
              <a:t>Jacke</a:t>
            </a:r>
            <a:r>
              <a:rPr lang="de-DE" sz="2000" i="1" dirty="0">
                <a:solidFill>
                  <a:schemeClr val="accent2"/>
                </a:solidFill>
              </a:rPr>
              <a:t> wie </a:t>
            </a:r>
            <a:r>
              <a:rPr lang="de-DE" sz="2000" i="1" u="sng" dirty="0">
                <a:solidFill>
                  <a:schemeClr val="accent2"/>
                </a:solidFill>
              </a:rPr>
              <a:t>Hose</a:t>
            </a:r>
            <a:r>
              <a:rPr lang="de-DE" sz="2000" i="1" dirty="0">
                <a:solidFill>
                  <a:schemeClr val="accent2"/>
                </a:solidFill>
              </a:rPr>
              <a:t> sein</a:t>
            </a:r>
          </a:p>
          <a:p>
            <a:pPr marL="926147" lvl="2" indent="-285750">
              <a:spcAft>
                <a:spcPts val="0"/>
              </a:spcAft>
              <a:buFont typeface="Wingdings" panose="05000000000000000000" pitchFamily="2" charset="2"/>
              <a:buChar char="§"/>
              <a:defRPr/>
            </a:pPr>
            <a:endParaRPr lang="de-DE" sz="2000" i="1" dirty="0">
              <a:solidFill>
                <a:schemeClr val="accent2"/>
              </a:solidFill>
            </a:endParaRPr>
          </a:p>
          <a:p>
            <a:pPr marL="0" lvl="2" indent="0">
              <a:spcAft>
                <a:spcPts val="0"/>
              </a:spcAft>
              <a:buNone/>
              <a:defRPr/>
            </a:pPr>
            <a:r>
              <a:rPr lang="de-DE" sz="2200" dirty="0"/>
              <a:t>	Beispiele phraseologischer Sachgruppen finden sich unter</a:t>
            </a:r>
          </a:p>
          <a:p>
            <a:pPr marL="0" lvl="2" indent="0">
              <a:spcAft>
                <a:spcPts val="0"/>
              </a:spcAft>
              <a:buNone/>
              <a:defRPr/>
            </a:pPr>
            <a:r>
              <a:rPr lang="de-DE" sz="1900" i="1" dirty="0"/>
              <a:t>	http://www.br.de/themen/wissen/sprichwoerter-redensarten-redewendungen-100.html</a:t>
            </a:r>
          </a:p>
        </p:txBody>
      </p:sp>
      <p:sp>
        <p:nvSpPr>
          <p:cNvPr id="4" name="Θέση υποσέλιδου 3"/>
          <p:cNvSpPr>
            <a:spLocks noGrp="1"/>
          </p:cNvSpPr>
          <p:nvPr>
            <p:ph type="ftr" sz="quarter" idx="11"/>
          </p:nvPr>
        </p:nvSpPr>
        <p:spPr/>
        <p:txBody>
          <a:bodyPr/>
          <a:lstStyle/>
          <a:p>
            <a:pPr>
              <a:defRPr/>
            </a:pPr>
            <a:r>
              <a:rPr lang="de-DE"/>
              <a:t>Marios Chrissou</a:t>
            </a:r>
          </a:p>
        </p:txBody>
      </p:sp>
    </p:spTree>
    <p:extLst>
      <p:ext uri="{BB962C8B-B14F-4D97-AF65-F5344CB8AC3E}">
        <p14:creationId xmlns:p14="http://schemas.microsoft.com/office/powerpoint/2010/main" val="3555210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p:cNvSpPr>
            <a:spLocks noGrp="1"/>
          </p:cNvSpPr>
          <p:nvPr>
            <p:ph type="title"/>
          </p:nvPr>
        </p:nvSpPr>
        <p:spPr/>
        <p:txBody>
          <a:bodyPr>
            <a:normAutofit/>
          </a:bodyPr>
          <a:lstStyle/>
          <a:p>
            <a:pPr eaLnBrk="1" hangingPunct="1"/>
            <a:r>
              <a:rPr lang="de-DE" dirty="0"/>
              <a:t>Klassifikationsmöglichkeiten </a:t>
            </a:r>
            <a:br>
              <a:rPr lang="de-DE" dirty="0"/>
            </a:br>
            <a:r>
              <a:rPr lang="de-DE" dirty="0"/>
              <a:t>phraseologischer Einheiten, 1</a:t>
            </a:r>
          </a:p>
        </p:txBody>
      </p:sp>
      <p:sp>
        <p:nvSpPr>
          <p:cNvPr id="4" name="3 - Θέση περιεχομένου"/>
          <p:cNvSpPr>
            <a:spLocks noGrp="1"/>
          </p:cNvSpPr>
          <p:nvPr>
            <p:ph idx="1"/>
          </p:nvPr>
        </p:nvSpPr>
        <p:spPr/>
        <p:txBody>
          <a:bodyPr>
            <a:normAutofit/>
          </a:bodyPr>
          <a:lstStyle/>
          <a:p>
            <a:pPr eaLnBrk="1" fontAlgn="auto" hangingPunct="1">
              <a:spcAft>
                <a:spcPts val="0"/>
              </a:spcAft>
              <a:buFont typeface="Wingdings" panose="05000000000000000000" pitchFamily="2" charset="2"/>
              <a:buChar char="§"/>
              <a:defRPr/>
            </a:pPr>
            <a:r>
              <a:rPr lang="de-DE" sz="2000" dirty="0"/>
              <a:t>Aufgrund der Vielschichtigkeit formelhafter Wendungen sind mehrere Klassifikationen des phraseologischen Materials möglich.</a:t>
            </a:r>
          </a:p>
          <a:p>
            <a:pPr eaLnBrk="1" fontAlgn="auto" hangingPunct="1">
              <a:spcAft>
                <a:spcPts val="0"/>
              </a:spcAft>
              <a:buFont typeface="Wingdings" panose="05000000000000000000" pitchFamily="2" charset="2"/>
              <a:buChar char="§"/>
              <a:defRPr/>
            </a:pPr>
            <a:r>
              <a:rPr lang="de-DE" sz="2000" dirty="0"/>
              <a:t>Sie unterscheiden sich in Umfang und verwendeten Kriterien als Ordnungsprinzipien.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 Τίτλος"/>
          <p:cNvSpPr>
            <a:spLocks noGrp="1"/>
          </p:cNvSpPr>
          <p:nvPr>
            <p:ph type="title"/>
          </p:nvPr>
        </p:nvSpPr>
        <p:spPr/>
        <p:txBody>
          <a:bodyPr/>
          <a:lstStyle/>
          <a:p>
            <a:pPr eaLnBrk="1" hangingPunct="1"/>
            <a:r>
              <a:rPr lang="de-DE" dirty="0"/>
              <a:t>5. Onomasiologische Klassifikation, 1</a:t>
            </a:r>
          </a:p>
        </p:txBody>
      </p:sp>
      <p:sp>
        <p:nvSpPr>
          <p:cNvPr id="4" name="3 - Θέση περιεχομένου"/>
          <p:cNvSpPr>
            <a:spLocks noGrp="1"/>
          </p:cNvSpPr>
          <p:nvPr>
            <p:ph idx="1"/>
          </p:nvPr>
        </p:nvSpPr>
        <p:spPr>
          <a:xfrm>
            <a:off x="611560" y="2348880"/>
            <a:ext cx="7989752" cy="3630795"/>
          </a:xfrm>
        </p:spPr>
        <p:txBody>
          <a:bodyPr>
            <a:noAutofit/>
          </a:bodyPr>
          <a:lstStyle/>
          <a:p>
            <a:pPr marL="0" indent="0">
              <a:lnSpc>
                <a:spcPct val="90000"/>
              </a:lnSpc>
              <a:spcAft>
                <a:spcPts val="0"/>
              </a:spcAft>
              <a:buNone/>
              <a:defRPr/>
            </a:pPr>
            <a:r>
              <a:rPr lang="de-DE" sz="2000" dirty="0"/>
              <a:t>Ebenfalls ist die Einordnung von Phrasemen nach den Inhalten möglich, die sie versprachlichen (siehe das onomasiologische Lexikon von Ettinger unter https://www.ettinger-phraseologie.de/pages/deutsche-redewendungen/inhaltsverzeichnis.php), z. B.:</a:t>
            </a:r>
          </a:p>
          <a:p>
            <a:pPr marL="0" indent="0">
              <a:lnSpc>
                <a:spcPct val="80000"/>
              </a:lnSpc>
              <a:spcAft>
                <a:spcPts val="0"/>
              </a:spcAft>
              <a:buNone/>
              <a:defRPr/>
            </a:pPr>
            <a:endParaRPr lang="de-DE" sz="2000" dirty="0"/>
          </a:p>
          <a:p>
            <a:pPr marL="590675" lvl="2" indent="0">
              <a:lnSpc>
                <a:spcPct val="80000"/>
              </a:lnSpc>
              <a:spcAft>
                <a:spcPts val="0"/>
              </a:spcAft>
              <a:buNone/>
              <a:defRPr/>
            </a:pPr>
            <a:r>
              <a:rPr lang="de-DE" sz="2000" b="1" dirty="0"/>
              <a:t>Ablehnung</a:t>
            </a:r>
          </a:p>
          <a:p>
            <a:pPr marL="926147" lvl="2" indent="-285750" eaLnBrk="1" fontAlgn="auto" hangingPunct="1">
              <a:lnSpc>
                <a:spcPct val="80000"/>
              </a:lnSpc>
              <a:spcAft>
                <a:spcPts val="0"/>
              </a:spcAft>
              <a:buFont typeface="Wingdings" panose="05000000000000000000" pitchFamily="2" charset="2"/>
              <a:buChar char="§"/>
              <a:defRPr/>
            </a:pPr>
            <a:r>
              <a:rPr lang="de-DE" sz="2000" i="1" dirty="0" err="1">
                <a:solidFill>
                  <a:schemeClr val="accent2"/>
                </a:solidFill>
              </a:rPr>
              <a:t>jmdm</a:t>
            </a:r>
            <a:r>
              <a:rPr lang="de-DE" sz="2000" i="1" dirty="0">
                <a:solidFill>
                  <a:schemeClr val="accent2"/>
                </a:solidFill>
              </a:rPr>
              <a:t> eine Abfuhr erteilen</a:t>
            </a:r>
            <a:endParaRPr lang="de-DE" sz="2000" dirty="0">
              <a:solidFill>
                <a:schemeClr val="accent2"/>
              </a:solidFill>
            </a:endParaRPr>
          </a:p>
          <a:p>
            <a:pPr marL="926147" lvl="2" indent="-285750" eaLnBrk="1" fontAlgn="auto" hangingPunct="1">
              <a:lnSpc>
                <a:spcPct val="80000"/>
              </a:lnSpc>
              <a:spcAft>
                <a:spcPts val="0"/>
              </a:spcAft>
              <a:buFont typeface="Wingdings" panose="05000000000000000000" pitchFamily="2" charset="2"/>
              <a:buChar char="§"/>
              <a:defRPr/>
            </a:pPr>
            <a:r>
              <a:rPr lang="de-DE" sz="2000" i="1" dirty="0" err="1">
                <a:solidFill>
                  <a:schemeClr val="accent2"/>
                </a:solidFill>
              </a:rPr>
              <a:t>jmdn</a:t>
            </a:r>
            <a:r>
              <a:rPr lang="de-DE" sz="2000" i="1" dirty="0">
                <a:solidFill>
                  <a:schemeClr val="accent2"/>
                </a:solidFill>
              </a:rPr>
              <a:t> in die Pfanne hauen</a:t>
            </a:r>
            <a:endParaRPr lang="de-DE" sz="2000" dirty="0">
              <a:solidFill>
                <a:schemeClr val="accent2"/>
              </a:solidFill>
            </a:endParaRPr>
          </a:p>
          <a:p>
            <a:pPr marL="926147" lvl="2" indent="-285750" eaLnBrk="1" fontAlgn="auto" hangingPunct="1">
              <a:lnSpc>
                <a:spcPct val="80000"/>
              </a:lnSpc>
              <a:spcAft>
                <a:spcPts val="0"/>
              </a:spcAft>
              <a:buFont typeface="Wingdings" panose="05000000000000000000" pitchFamily="2" charset="2"/>
              <a:buChar char="§"/>
              <a:defRPr/>
            </a:pPr>
            <a:r>
              <a:rPr lang="de-DE" sz="2000" i="1" dirty="0" err="1">
                <a:solidFill>
                  <a:schemeClr val="accent2"/>
                </a:solidFill>
              </a:rPr>
              <a:t>jmdn</a:t>
            </a:r>
            <a:r>
              <a:rPr lang="de-DE" sz="2000" i="1" dirty="0">
                <a:solidFill>
                  <a:schemeClr val="accent2"/>
                </a:solidFill>
              </a:rPr>
              <a:t> nicht riechen können</a:t>
            </a:r>
            <a:endParaRPr lang="de-DE" sz="2000" dirty="0">
              <a:solidFill>
                <a:schemeClr val="accent2"/>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a:t>5. Onomasiologische Klassifikation, 1</a:t>
            </a:r>
          </a:p>
        </p:txBody>
      </p:sp>
      <p:sp>
        <p:nvSpPr>
          <p:cNvPr id="3" name="Θέση περιεχομένου 2"/>
          <p:cNvSpPr>
            <a:spLocks noGrp="1"/>
          </p:cNvSpPr>
          <p:nvPr>
            <p:ph idx="1"/>
          </p:nvPr>
        </p:nvSpPr>
        <p:spPr/>
        <p:txBody>
          <a:bodyPr>
            <a:normAutofit/>
          </a:bodyPr>
          <a:lstStyle/>
          <a:p>
            <a:pPr marL="625475" lvl="2" indent="-263525">
              <a:lnSpc>
                <a:spcPct val="80000"/>
              </a:lnSpc>
              <a:spcAft>
                <a:spcPts val="0"/>
              </a:spcAft>
              <a:buNone/>
              <a:defRPr/>
            </a:pPr>
            <a:r>
              <a:rPr lang="de-DE" sz="2000" b="1" dirty="0"/>
              <a:t>Anpassung, Opportunismus</a:t>
            </a:r>
          </a:p>
          <a:p>
            <a:pPr marL="625475" lvl="2" indent="-263525">
              <a:lnSpc>
                <a:spcPct val="80000"/>
              </a:lnSpc>
              <a:spcAft>
                <a:spcPts val="0"/>
              </a:spcAft>
              <a:buFont typeface="Wingdings" panose="05000000000000000000" pitchFamily="2" charset="2"/>
              <a:buChar char="§"/>
              <a:defRPr/>
            </a:pPr>
            <a:r>
              <a:rPr lang="de-DE" sz="2000" i="1" dirty="0">
                <a:solidFill>
                  <a:schemeClr val="accent2"/>
                </a:solidFill>
              </a:rPr>
              <a:t>nach dem Strom schwimmen</a:t>
            </a:r>
            <a:endParaRPr lang="de-DE" sz="2000" dirty="0">
              <a:solidFill>
                <a:schemeClr val="accent2"/>
              </a:solidFill>
            </a:endParaRPr>
          </a:p>
          <a:p>
            <a:pPr marL="625475" lvl="2" indent="-263525">
              <a:lnSpc>
                <a:spcPct val="80000"/>
              </a:lnSpc>
              <a:spcAft>
                <a:spcPts val="0"/>
              </a:spcAft>
              <a:buFont typeface="Wingdings" panose="05000000000000000000" pitchFamily="2" charset="2"/>
              <a:buChar char="§"/>
              <a:defRPr/>
            </a:pPr>
            <a:r>
              <a:rPr lang="de-DE" sz="2000" i="1" dirty="0" err="1">
                <a:solidFill>
                  <a:schemeClr val="accent2"/>
                </a:solidFill>
              </a:rPr>
              <a:t>jmdm</a:t>
            </a:r>
            <a:r>
              <a:rPr lang="de-DE" sz="2000" i="1" dirty="0">
                <a:solidFill>
                  <a:schemeClr val="accent2"/>
                </a:solidFill>
              </a:rPr>
              <a:t> nach dem Mund reden</a:t>
            </a:r>
            <a:endParaRPr lang="de-DE" sz="2000" dirty="0">
              <a:solidFill>
                <a:schemeClr val="accent2"/>
              </a:solidFill>
            </a:endParaRPr>
          </a:p>
          <a:p>
            <a:pPr marL="625475" lvl="2" indent="-263525">
              <a:lnSpc>
                <a:spcPct val="80000"/>
              </a:lnSpc>
              <a:spcAft>
                <a:spcPts val="0"/>
              </a:spcAft>
              <a:buFont typeface="Wingdings" panose="05000000000000000000" pitchFamily="2" charset="2"/>
              <a:buChar char="§"/>
              <a:defRPr/>
            </a:pPr>
            <a:r>
              <a:rPr lang="de-DE" sz="2000" i="1" dirty="0" err="1">
                <a:solidFill>
                  <a:schemeClr val="accent2"/>
                </a:solidFill>
              </a:rPr>
              <a:t>jmdm</a:t>
            </a:r>
            <a:r>
              <a:rPr lang="de-DE" sz="2000" i="1" dirty="0">
                <a:solidFill>
                  <a:schemeClr val="accent2"/>
                </a:solidFill>
              </a:rPr>
              <a:t> Honig um den Mund / Bart / ums Maul schmieren</a:t>
            </a:r>
          </a:p>
          <a:p>
            <a:pPr marL="625475" lvl="2" indent="-263525">
              <a:lnSpc>
                <a:spcPct val="80000"/>
              </a:lnSpc>
              <a:spcAft>
                <a:spcPts val="0"/>
              </a:spcAft>
              <a:buFont typeface="Wingdings" panose="05000000000000000000" pitchFamily="2" charset="2"/>
              <a:buChar char="§"/>
              <a:defRPr/>
            </a:pPr>
            <a:endParaRPr lang="de-DE" sz="2000" i="1" dirty="0">
              <a:solidFill>
                <a:schemeClr val="accent2"/>
              </a:solidFill>
            </a:endParaRPr>
          </a:p>
          <a:p>
            <a:pPr marL="625475" lvl="2" indent="-263525">
              <a:lnSpc>
                <a:spcPct val="80000"/>
              </a:lnSpc>
              <a:spcAft>
                <a:spcPts val="0"/>
              </a:spcAft>
              <a:buNone/>
              <a:defRPr/>
            </a:pPr>
            <a:r>
              <a:rPr lang="de-DE" sz="2000" b="1" dirty="0"/>
              <a:t>Sterben</a:t>
            </a:r>
          </a:p>
          <a:p>
            <a:pPr marL="625475" lvl="2" indent="-263525">
              <a:lnSpc>
                <a:spcPct val="80000"/>
              </a:lnSpc>
              <a:spcAft>
                <a:spcPts val="0"/>
              </a:spcAft>
              <a:buFont typeface="Wingdings" panose="05000000000000000000" pitchFamily="2" charset="2"/>
              <a:buChar char="§"/>
              <a:defRPr/>
            </a:pPr>
            <a:r>
              <a:rPr lang="de-DE" sz="2000" i="1" dirty="0">
                <a:solidFill>
                  <a:schemeClr val="accent2"/>
                </a:solidFill>
              </a:rPr>
              <a:t>über den Jordan gehen</a:t>
            </a:r>
            <a:endParaRPr lang="de-DE" sz="2000" dirty="0">
              <a:solidFill>
                <a:schemeClr val="accent2"/>
              </a:solidFill>
            </a:endParaRPr>
          </a:p>
          <a:p>
            <a:pPr marL="625475" lvl="2" indent="-263525">
              <a:lnSpc>
                <a:spcPct val="80000"/>
              </a:lnSpc>
              <a:spcAft>
                <a:spcPts val="0"/>
              </a:spcAft>
              <a:buFont typeface="Wingdings" panose="05000000000000000000" pitchFamily="2" charset="2"/>
              <a:buChar char="§"/>
              <a:defRPr/>
            </a:pPr>
            <a:r>
              <a:rPr lang="de-DE" sz="2000" i="1" dirty="0">
                <a:solidFill>
                  <a:schemeClr val="accent2"/>
                </a:solidFill>
              </a:rPr>
              <a:t>es nicht mehr lange machen</a:t>
            </a:r>
            <a:endParaRPr lang="de-DE" sz="2000" dirty="0">
              <a:solidFill>
                <a:schemeClr val="accent2"/>
              </a:solidFill>
            </a:endParaRPr>
          </a:p>
          <a:p>
            <a:pPr marL="625475" lvl="2" indent="-263525">
              <a:lnSpc>
                <a:spcPct val="80000"/>
              </a:lnSpc>
              <a:spcAft>
                <a:spcPts val="0"/>
              </a:spcAft>
              <a:buFont typeface="Wingdings" panose="05000000000000000000" pitchFamily="2" charset="2"/>
              <a:buChar char="§"/>
              <a:defRPr/>
            </a:pPr>
            <a:r>
              <a:rPr lang="de-DE" sz="2000" i="1" dirty="0">
                <a:solidFill>
                  <a:schemeClr val="accent2"/>
                </a:solidFill>
              </a:rPr>
              <a:t>den Löffel abgeben</a:t>
            </a:r>
            <a:endParaRPr lang="de-DE" sz="2000" dirty="0"/>
          </a:p>
        </p:txBody>
      </p:sp>
      <p:sp>
        <p:nvSpPr>
          <p:cNvPr id="4" name="Θέση υποσέλιδου 3"/>
          <p:cNvSpPr>
            <a:spLocks noGrp="1"/>
          </p:cNvSpPr>
          <p:nvPr>
            <p:ph type="ftr" sz="quarter" idx="11"/>
          </p:nvPr>
        </p:nvSpPr>
        <p:spPr/>
        <p:txBody>
          <a:bodyPr/>
          <a:lstStyle/>
          <a:p>
            <a:pPr>
              <a:defRPr/>
            </a:pPr>
            <a:r>
              <a:rPr lang="de-DE"/>
              <a:t>Marios Chrissou</a:t>
            </a:r>
          </a:p>
        </p:txBody>
      </p:sp>
    </p:spTree>
    <p:extLst>
      <p:ext uri="{BB962C8B-B14F-4D97-AF65-F5344CB8AC3E}">
        <p14:creationId xmlns:p14="http://schemas.microsoft.com/office/powerpoint/2010/main" val="37012677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 Τίτλος"/>
          <p:cNvSpPr>
            <a:spLocks noGrp="1"/>
          </p:cNvSpPr>
          <p:nvPr>
            <p:ph type="title"/>
          </p:nvPr>
        </p:nvSpPr>
        <p:spPr/>
        <p:txBody>
          <a:bodyPr/>
          <a:lstStyle/>
          <a:p>
            <a:pPr eaLnBrk="1" hangingPunct="1"/>
            <a:r>
              <a:rPr lang="de-DE" dirty="0"/>
              <a:t>5. Onomasiologische Klassifikation, 2</a:t>
            </a:r>
          </a:p>
        </p:txBody>
      </p:sp>
      <p:sp>
        <p:nvSpPr>
          <p:cNvPr id="4" name="3 - Θέση περιεχομένου"/>
          <p:cNvSpPr>
            <a:spLocks noGrp="1"/>
          </p:cNvSpPr>
          <p:nvPr>
            <p:ph idx="1"/>
          </p:nvPr>
        </p:nvSpPr>
        <p:spPr/>
        <p:txBody>
          <a:bodyPr>
            <a:noAutofit/>
          </a:bodyPr>
          <a:lstStyle/>
          <a:p>
            <a:pPr marL="324000" lvl="1" indent="0">
              <a:lnSpc>
                <a:spcPct val="80000"/>
              </a:lnSpc>
              <a:spcAft>
                <a:spcPts val="0"/>
              </a:spcAft>
              <a:buNone/>
              <a:defRPr/>
            </a:pPr>
            <a:r>
              <a:rPr lang="de-DE" sz="2000" b="1" dirty="0"/>
              <a:t>Reizen / Verärgern</a:t>
            </a:r>
          </a:p>
          <a:p>
            <a:pPr marL="651510" lvl="1" indent="-285750" eaLnBrk="1" fontAlgn="auto" hangingPunct="1">
              <a:lnSpc>
                <a:spcPct val="80000"/>
              </a:lnSpc>
              <a:spcAft>
                <a:spcPts val="0"/>
              </a:spcAft>
              <a:buFont typeface="Wingdings" panose="05000000000000000000" pitchFamily="2" charset="2"/>
              <a:buChar char="§"/>
              <a:defRPr/>
            </a:pPr>
            <a:r>
              <a:rPr lang="de-DE" sz="2000" i="1" dirty="0" err="1">
                <a:solidFill>
                  <a:schemeClr val="accent2"/>
                </a:solidFill>
              </a:rPr>
              <a:t>jmdn</a:t>
            </a:r>
            <a:r>
              <a:rPr lang="de-DE" sz="2000" i="1" dirty="0">
                <a:solidFill>
                  <a:schemeClr val="accent2"/>
                </a:solidFill>
              </a:rPr>
              <a:t> auf die Palme bringen</a:t>
            </a:r>
            <a:endParaRPr lang="de-DE" sz="2000" dirty="0">
              <a:solidFill>
                <a:schemeClr val="accent2"/>
              </a:solidFill>
            </a:endParaRPr>
          </a:p>
          <a:p>
            <a:pPr marL="651510" lvl="1" indent="-285750" eaLnBrk="1" fontAlgn="auto" hangingPunct="1">
              <a:lnSpc>
                <a:spcPct val="80000"/>
              </a:lnSpc>
              <a:spcAft>
                <a:spcPts val="0"/>
              </a:spcAft>
              <a:buFont typeface="Wingdings" panose="05000000000000000000" pitchFamily="2" charset="2"/>
              <a:buChar char="§"/>
              <a:defRPr/>
            </a:pPr>
            <a:r>
              <a:rPr lang="de-DE" sz="2000" i="1" dirty="0" err="1">
                <a:solidFill>
                  <a:schemeClr val="accent2"/>
                </a:solidFill>
              </a:rPr>
              <a:t>jmdm</a:t>
            </a:r>
            <a:r>
              <a:rPr lang="de-DE" sz="2000" i="1" dirty="0">
                <a:solidFill>
                  <a:schemeClr val="accent2"/>
                </a:solidFill>
              </a:rPr>
              <a:t> platzt der Kragen</a:t>
            </a:r>
            <a:endParaRPr lang="de-DE" sz="2000" dirty="0">
              <a:solidFill>
                <a:schemeClr val="accent2"/>
              </a:solidFill>
            </a:endParaRPr>
          </a:p>
          <a:p>
            <a:pPr marL="651510" lvl="1" indent="-285750" eaLnBrk="1" fontAlgn="auto" hangingPunct="1">
              <a:lnSpc>
                <a:spcPct val="80000"/>
              </a:lnSpc>
              <a:spcAft>
                <a:spcPts val="0"/>
              </a:spcAft>
              <a:buFont typeface="Wingdings" panose="05000000000000000000" pitchFamily="2" charset="2"/>
              <a:buChar char="§"/>
              <a:defRPr/>
            </a:pPr>
            <a:r>
              <a:rPr lang="de-DE" sz="2000" i="1" dirty="0" err="1">
                <a:solidFill>
                  <a:schemeClr val="accent2"/>
                </a:solidFill>
              </a:rPr>
              <a:t>jmdm</a:t>
            </a:r>
            <a:r>
              <a:rPr lang="de-DE" sz="2000" i="1" dirty="0">
                <a:solidFill>
                  <a:schemeClr val="accent2"/>
                </a:solidFill>
              </a:rPr>
              <a:t> auf die Nerven gehen</a:t>
            </a:r>
            <a:endParaRPr lang="de-DE" sz="2000" dirty="0">
              <a:solidFill>
                <a:schemeClr val="accent2"/>
              </a:solidFill>
            </a:endParaRPr>
          </a:p>
          <a:p>
            <a:pPr eaLnBrk="1" fontAlgn="auto" hangingPunct="1">
              <a:lnSpc>
                <a:spcPct val="80000"/>
              </a:lnSpc>
              <a:spcAft>
                <a:spcPts val="0"/>
              </a:spcAft>
              <a:buFont typeface="Wingdings" panose="05000000000000000000" pitchFamily="2" charset="2"/>
              <a:buChar char="§"/>
              <a:defRPr/>
            </a:pPr>
            <a:endParaRPr lang="de-DE" sz="2000" dirty="0"/>
          </a:p>
          <a:p>
            <a:pPr marL="324000" lvl="1" indent="0">
              <a:lnSpc>
                <a:spcPct val="80000"/>
              </a:lnSpc>
              <a:spcAft>
                <a:spcPts val="0"/>
              </a:spcAft>
              <a:buNone/>
              <a:defRPr/>
            </a:pPr>
            <a:r>
              <a:rPr lang="de-DE" sz="2000" b="1" dirty="0"/>
              <a:t>Dummheit</a:t>
            </a:r>
          </a:p>
          <a:p>
            <a:pPr marL="651510" lvl="1" indent="-285750" eaLnBrk="1" fontAlgn="auto" hangingPunct="1">
              <a:lnSpc>
                <a:spcPct val="80000"/>
              </a:lnSpc>
              <a:spcAft>
                <a:spcPts val="0"/>
              </a:spcAft>
              <a:buFont typeface="Wingdings" panose="05000000000000000000" pitchFamily="2" charset="2"/>
              <a:buChar char="§"/>
              <a:defRPr/>
            </a:pPr>
            <a:r>
              <a:rPr lang="de-DE" sz="2000" i="1" dirty="0" err="1">
                <a:solidFill>
                  <a:schemeClr val="accent2"/>
                </a:solidFill>
              </a:rPr>
              <a:t>jmd</a:t>
            </a:r>
            <a:r>
              <a:rPr lang="de-DE" sz="2000" i="1" dirty="0">
                <a:solidFill>
                  <a:schemeClr val="accent2"/>
                </a:solidFill>
              </a:rPr>
              <a:t> hat den Esel beim Galopp verloren</a:t>
            </a:r>
            <a:endParaRPr lang="de-DE" sz="2000" dirty="0">
              <a:solidFill>
                <a:schemeClr val="accent2"/>
              </a:solidFill>
            </a:endParaRPr>
          </a:p>
          <a:p>
            <a:pPr marL="651510" lvl="1" indent="-285750" eaLnBrk="1" fontAlgn="auto" hangingPunct="1">
              <a:lnSpc>
                <a:spcPct val="80000"/>
              </a:lnSpc>
              <a:spcAft>
                <a:spcPts val="0"/>
              </a:spcAft>
              <a:buFont typeface="Wingdings" panose="05000000000000000000" pitchFamily="2" charset="2"/>
              <a:buChar char="§"/>
              <a:defRPr/>
            </a:pPr>
            <a:r>
              <a:rPr lang="de-DE" sz="2000" i="1" dirty="0">
                <a:solidFill>
                  <a:schemeClr val="accent2"/>
                </a:solidFill>
              </a:rPr>
              <a:t>ein Brett vor dem Kopf haben</a:t>
            </a:r>
            <a:endParaRPr lang="de-DE" sz="2000" dirty="0">
              <a:solidFill>
                <a:schemeClr val="accent2"/>
              </a:solidFill>
            </a:endParaRPr>
          </a:p>
          <a:p>
            <a:pPr marL="651510" lvl="1" indent="-285750" eaLnBrk="1" fontAlgn="auto" hangingPunct="1">
              <a:lnSpc>
                <a:spcPct val="80000"/>
              </a:lnSpc>
              <a:spcAft>
                <a:spcPts val="0"/>
              </a:spcAft>
              <a:buFont typeface="Wingdings" panose="05000000000000000000" pitchFamily="2" charset="2"/>
              <a:buChar char="§"/>
              <a:defRPr/>
            </a:pPr>
            <a:r>
              <a:rPr lang="de-DE" sz="2000" i="1" dirty="0">
                <a:solidFill>
                  <a:schemeClr val="accent2"/>
                </a:solidFill>
              </a:rPr>
              <a:t>das Pulver nicht erfunden haben</a:t>
            </a:r>
            <a:endParaRPr lang="de-DE" sz="2000" dirty="0">
              <a:solidFill>
                <a:schemeClr val="accent2"/>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a:t>5. Onomasiologische Klassifikation, 2</a:t>
            </a:r>
          </a:p>
        </p:txBody>
      </p:sp>
      <p:sp>
        <p:nvSpPr>
          <p:cNvPr id="3" name="Θέση περιεχομένου 2"/>
          <p:cNvSpPr>
            <a:spLocks noGrp="1"/>
          </p:cNvSpPr>
          <p:nvPr>
            <p:ph idx="1"/>
          </p:nvPr>
        </p:nvSpPr>
        <p:spPr/>
        <p:txBody>
          <a:bodyPr>
            <a:normAutofit/>
          </a:bodyPr>
          <a:lstStyle/>
          <a:p>
            <a:pPr marL="324000" lvl="1" indent="0">
              <a:lnSpc>
                <a:spcPct val="80000"/>
              </a:lnSpc>
              <a:spcAft>
                <a:spcPts val="0"/>
              </a:spcAft>
              <a:buNone/>
              <a:defRPr/>
            </a:pPr>
            <a:r>
              <a:rPr lang="de-DE" sz="2000" b="1" dirty="0"/>
              <a:t>Erschöpfung, Verausgabung</a:t>
            </a:r>
          </a:p>
          <a:p>
            <a:pPr marL="651510" lvl="1" indent="-285750">
              <a:lnSpc>
                <a:spcPct val="80000"/>
              </a:lnSpc>
              <a:spcAft>
                <a:spcPts val="0"/>
              </a:spcAft>
              <a:buFont typeface="Wingdings" panose="05000000000000000000" pitchFamily="2" charset="2"/>
              <a:buChar char="§"/>
              <a:defRPr/>
            </a:pPr>
            <a:r>
              <a:rPr lang="de-DE" sz="2000" i="1" dirty="0">
                <a:solidFill>
                  <a:schemeClr val="accent2"/>
                </a:solidFill>
              </a:rPr>
              <a:t>den Kanal voll haben</a:t>
            </a:r>
            <a:endParaRPr lang="de-DE" sz="2000" dirty="0">
              <a:solidFill>
                <a:schemeClr val="accent2"/>
              </a:solidFill>
            </a:endParaRPr>
          </a:p>
          <a:p>
            <a:pPr marL="651510" lvl="1" indent="-285750">
              <a:lnSpc>
                <a:spcPct val="80000"/>
              </a:lnSpc>
              <a:spcAft>
                <a:spcPts val="0"/>
              </a:spcAft>
              <a:buFont typeface="Wingdings" panose="05000000000000000000" pitchFamily="2" charset="2"/>
              <a:buChar char="§"/>
              <a:defRPr/>
            </a:pPr>
            <a:r>
              <a:rPr lang="de-DE" sz="2000" i="1" dirty="0">
                <a:solidFill>
                  <a:schemeClr val="accent2"/>
                </a:solidFill>
              </a:rPr>
              <a:t>total von der Rolle sein</a:t>
            </a:r>
            <a:endParaRPr lang="de-DE" sz="2000" dirty="0">
              <a:solidFill>
                <a:schemeClr val="accent2"/>
              </a:solidFill>
            </a:endParaRPr>
          </a:p>
          <a:p>
            <a:pPr marL="651510" lvl="1" indent="-285750">
              <a:lnSpc>
                <a:spcPct val="80000"/>
              </a:lnSpc>
              <a:spcAft>
                <a:spcPts val="0"/>
              </a:spcAft>
              <a:buFont typeface="Wingdings" panose="05000000000000000000" pitchFamily="2" charset="2"/>
              <a:buChar char="§"/>
              <a:defRPr/>
            </a:pPr>
            <a:r>
              <a:rPr lang="de-DE" sz="2000" i="1" dirty="0">
                <a:solidFill>
                  <a:schemeClr val="accent2"/>
                </a:solidFill>
              </a:rPr>
              <a:t>auf dem Zahnfleisch gehen</a:t>
            </a:r>
            <a:endParaRPr lang="de-DE" sz="2000" dirty="0">
              <a:solidFill>
                <a:schemeClr val="accent2"/>
              </a:solidFill>
            </a:endParaRPr>
          </a:p>
          <a:p>
            <a:pPr>
              <a:lnSpc>
                <a:spcPct val="80000"/>
              </a:lnSpc>
              <a:spcAft>
                <a:spcPts val="0"/>
              </a:spcAft>
              <a:buFont typeface="Wingdings" panose="05000000000000000000" pitchFamily="2" charset="2"/>
              <a:buChar char="§"/>
              <a:defRPr/>
            </a:pPr>
            <a:endParaRPr lang="de-DE" sz="2000" dirty="0"/>
          </a:p>
          <a:p>
            <a:pPr marL="324000" lvl="1" indent="0">
              <a:lnSpc>
                <a:spcPct val="80000"/>
              </a:lnSpc>
              <a:spcAft>
                <a:spcPts val="0"/>
              </a:spcAft>
              <a:buNone/>
              <a:defRPr/>
            </a:pPr>
            <a:r>
              <a:rPr lang="de-DE" sz="2000" b="1" dirty="0"/>
              <a:t>Furcht</a:t>
            </a:r>
          </a:p>
          <a:p>
            <a:pPr marL="651510" lvl="1" indent="-285750">
              <a:lnSpc>
                <a:spcPct val="80000"/>
              </a:lnSpc>
              <a:spcAft>
                <a:spcPts val="0"/>
              </a:spcAft>
              <a:buFont typeface="Wingdings" panose="05000000000000000000" pitchFamily="2" charset="2"/>
              <a:buChar char="§"/>
              <a:defRPr/>
            </a:pPr>
            <a:r>
              <a:rPr lang="de-DE" sz="2000" i="1" dirty="0">
                <a:solidFill>
                  <a:schemeClr val="accent2"/>
                </a:solidFill>
              </a:rPr>
              <a:t>die Hosen voll haben</a:t>
            </a:r>
            <a:endParaRPr lang="de-DE" sz="2000" dirty="0">
              <a:solidFill>
                <a:schemeClr val="accent2"/>
              </a:solidFill>
            </a:endParaRPr>
          </a:p>
          <a:p>
            <a:pPr marL="651510" lvl="1" indent="-285750">
              <a:lnSpc>
                <a:spcPct val="80000"/>
              </a:lnSpc>
              <a:spcAft>
                <a:spcPts val="0"/>
              </a:spcAft>
              <a:buFont typeface="Wingdings" panose="05000000000000000000" pitchFamily="2" charset="2"/>
              <a:buChar char="§"/>
              <a:defRPr/>
            </a:pPr>
            <a:r>
              <a:rPr lang="de-DE" sz="2000" i="1" dirty="0">
                <a:solidFill>
                  <a:schemeClr val="accent2"/>
                </a:solidFill>
              </a:rPr>
              <a:t>Blut und Wasser schwitzen</a:t>
            </a:r>
            <a:endParaRPr lang="de-DE" sz="2000" dirty="0">
              <a:solidFill>
                <a:schemeClr val="accent2"/>
              </a:solidFill>
            </a:endParaRPr>
          </a:p>
          <a:p>
            <a:pPr marL="651510" lvl="1" indent="-285750">
              <a:lnSpc>
                <a:spcPct val="80000"/>
              </a:lnSpc>
              <a:spcAft>
                <a:spcPts val="0"/>
              </a:spcAft>
              <a:buFont typeface="Wingdings" panose="05000000000000000000" pitchFamily="2" charset="2"/>
              <a:buChar char="§"/>
              <a:defRPr/>
            </a:pPr>
            <a:r>
              <a:rPr lang="de-DE" sz="2000" i="1" dirty="0" err="1">
                <a:solidFill>
                  <a:schemeClr val="accent2"/>
                </a:solidFill>
              </a:rPr>
              <a:t>jmdm</a:t>
            </a:r>
            <a:r>
              <a:rPr lang="de-DE" sz="2000" i="1" dirty="0">
                <a:solidFill>
                  <a:schemeClr val="accent2"/>
                </a:solidFill>
              </a:rPr>
              <a:t> läuft es kalt über den Rücken</a:t>
            </a:r>
            <a:endParaRPr lang="de-DE" sz="2000" dirty="0">
              <a:solidFill>
                <a:schemeClr val="accent2"/>
              </a:solidFill>
            </a:endParaRPr>
          </a:p>
        </p:txBody>
      </p:sp>
      <p:sp>
        <p:nvSpPr>
          <p:cNvPr id="4" name="Θέση υποσέλιδου 3"/>
          <p:cNvSpPr>
            <a:spLocks noGrp="1"/>
          </p:cNvSpPr>
          <p:nvPr>
            <p:ph type="ftr" sz="quarter" idx="11"/>
          </p:nvPr>
        </p:nvSpPr>
        <p:spPr/>
        <p:txBody>
          <a:bodyPr/>
          <a:lstStyle/>
          <a:p>
            <a:pPr>
              <a:defRPr/>
            </a:pPr>
            <a:r>
              <a:rPr lang="de-DE"/>
              <a:t>Marios Chrissou</a:t>
            </a:r>
          </a:p>
        </p:txBody>
      </p:sp>
    </p:spTree>
    <p:extLst>
      <p:ext uri="{BB962C8B-B14F-4D97-AF65-F5344CB8AC3E}">
        <p14:creationId xmlns:p14="http://schemas.microsoft.com/office/powerpoint/2010/main" val="3480357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eaLnBrk="1" fontAlgn="auto" hangingPunct="1">
              <a:spcAft>
                <a:spcPts val="0"/>
              </a:spcAft>
              <a:defRPr/>
            </a:pPr>
            <a:r>
              <a:rPr lang="de-DE" dirty="0"/>
              <a:t>6. Klassifikation nach </a:t>
            </a:r>
            <a:br>
              <a:rPr lang="de-DE" dirty="0"/>
            </a:br>
            <a:r>
              <a:rPr lang="de-DE" dirty="0"/>
              <a:t>distributionellen Kriterien</a:t>
            </a:r>
          </a:p>
        </p:txBody>
      </p:sp>
      <p:sp>
        <p:nvSpPr>
          <p:cNvPr id="4" name="3 - Θέση περιεχομένου"/>
          <p:cNvSpPr>
            <a:spLocks noGrp="1"/>
          </p:cNvSpPr>
          <p:nvPr>
            <p:ph idx="1"/>
          </p:nvPr>
        </p:nvSpPr>
        <p:spPr/>
        <p:txBody>
          <a:bodyPr>
            <a:noAutofit/>
          </a:bodyPr>
          <a:lstStyle/>
          <a:p>
            <a:pPr eaLnBrk="1" fontAlgn="auto" hangingPunct="1">
              <a:spcAft>
                <a:spcPts val="0"/>
              </a:spcAft>
              <a:buFont typeface="Wingdings" panose="05000000000000000000" pitchFamily="2" charset="2"/>
              <a:buChar char="§"/>
              <a:defRPr/>
            </a:pPr>
            <a:r>
              <a:rPr lang="de-DE" sz="2000" dirty="0"/>
              <a:t>Ebenfalls möglich ist der Einsatz distributioneller Kriterien zur Einordnung der phraseologischen Lexik (</a:t>
            </a:r>
            <a:r>
              <a:rPr lang="de-DE" sz="2000" dirty="0" err="1"/>
              <a:t>Granger</a:t>
            </a:r>
            <a:r>
              <a:rPr lang="de-DE" sz="2000" dirty="0"/>
              <a:t>/</a:t>
            </a:r>
            <a:r>
              <a:rPr lang="de-DE" sz="2000" dirty="0" err="1"/>
              <a:t>Paquot</a:t>
            </a:r>
            <a:r>
              <a:rPr lang="de-DE" sz="2000" dirty="0"/>
              <a:t> 2008: 39). So lassen sich Wortverbindungen nach der Häufigkeit des gemeinsamen Vorkommens ihrer Komponenten bestimmen (statistisch signifikante Kookkurrenzen). So weist das Lexem </a:t>
            </a:r>
            <a:r>
              <a:rPr lang="de-DE" sz="2000" i="1" dirty="0">
                <a:solidFill>
                  <a:schemeClr val="accent2"/>
                </a:solidFill>
              </a:rPr>
              <a:t>Bein</a:t>
            </a:r>
            <a:r>
              <a:rPr lang="de-DE" sz="2000" i="1" dirty="0"/>
              <a:t> </a:t>
            </a:r>
            <a:r>
              <a:rPr lang="de-DE" sz="2000" dirty="0"/>
              <a:t>statistisch signifikante Werte bei der Kookkurrenz mit Lexemen wie z. B. </a:t>
            </a:r>
            <a:r>
              <a:rPr lang="de-DE" sz="2000" i="1" dirty="0">
                <a:solidFill>
                  <a:schemeClr val="accent2"/>
                </a:solidFill>
              </a:rPr>
              <a:t>spreizen</a:t>
            </a:r>
            <a:r>
              <a:rPr lang="de-DE" sz="2000" dirty="0"/>
              <a:t>, </a:t>
            </a:r>
            <a:r>
              <a:rPr lang="de-DE" sz="2000" i="1" dirty="0">
                <a:solidFill>
                  <a:schemeClr val="accent2"/>
                </a:solidFill>
              </a:rPr>
              <a:t>überschlagen</a:t>
            </a:r>
            <a:r>
              <a:rPr lang="de-DE" sz="2000" dirty="0"/>
              <a:t>, </a:t>
            </a:r>
            <a:r>
              <a:rPr lang="de-DE" sz="2000" i="1" dirty="0">
                <a:solidFill>
                  <a:schemeClr val="accent2"/>
                </a:solidFill>
              </a:rPr>
              <a:t>grätschen</a:t>
            </a:r>
            <a:r>
              <a:rPr lang="de-DE" sz="2000" dirty="0"/>
              <a:t>, </a:t>
            </a:r>
            <a:r>
              <a:rPr lang="de-DE" sz="2000" i="1" dirty="0">
                <a:solidFill>
                  <a:schemeClr val="accent2"/>
                </a:solidFill>
              </a:rPr>
              <a:t>kreuzen</a:t>
            </a:r>
            <a:r>
              <a:rPr lang="de-DE" sz="2000" dirty="0"/>
              <a:t> auf.</a:t>
            </a:r>
          </a:p>
          <a:p>
            <a:pPr eaLnBrk="1" fontAlgn="auto" hangingPunct="1">
              <a:spcAft>
                <a:spcPts val="0"/>
              </a:spcAft>
              <a:buFont typeface="Wingdings" panose="05000000000000000000" pitchFamily="2" charset="2"/>
              <a:buChar char="§"/>
              <a:defRPr/>
            </a:pPr>
            <a:endParaRPr lang="de-DE" sz="2000" dirty="0"/>
          </a:p>
          <a:p>
            <a:pPr eaLnBrk="1" fontAlgn="auto" hangingPunct="1">
              <a:spcAft>
                <a:spcPts val="0"/>
              </a:spcAft>
              <a:buFont typeface="Wingdings" panose="05000000000000000000" pitchFamily="2" charset="2"/>
              <a:buChar char="§"/>
              <a:defRPr/>
            </a:pPr>
            <a:r>
              <a:rPr lang="de-DE" sz="2000" dirty="0"/>
              <a:t>Besonders durch den Aufschwung der Korpuslinguistik und ihren zunehmenden Einfluss auf die Phraseologie ist zu erwarten, dass distributionell basierte Klassifikationen phraseologischer Einheiten zunehmend an Bedeutung gewinnen.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ende</a:t>
            </a:r>
            <a:endParaRPr lang="el-GR" dirty="0"/>
          </a:p>
        </p:txBody>
      </p:sp>
      <p:sp>
        <p:nvSpPr>
          <p:cNvPr id="2" name="Rectangle 1"/>
          <p:cNvSpPr/>
          <p:nvPr/>
        </p:nvSpPr>
        <p:spPr>
          <a:xfrm>
            <a:off x="467544" y="5589240"/>
            <a:ext cx="7593855" cy="246221"/>
          </a:xfrm>
          <a:prstGeom prst="rect">
            <a:avLst/>
          </a:prstGeom>
        </p:spPr>
        <p:txBody>
          <a:bodyPr wrap="square">
            <a:spAutoFit/>
          </a:bodyPr>
          <a:lstStyle/>
          <a:p>
            <a:r>
              <a:rPr lang="en-US" sz="1000" dirty="0">
                <a:solidFill>
                  <a:srgbClr val="FFFFFF"/>
                </a:solidFill>
              </a:rPr>
              <a:t>PHRASEOLOGIE, KLASSIFIKATIONEN, MARIOS CHRISSOU</a:t>
            </a:r>
          </a:p>
        </p:txBody>
      </p:sp>
    </p:spTree>
    <p:extLst>
      <p:ext uri="{BB962C8B-B14F-4D97-AF65-F5344CB8AC3E}">
        <p14:creationId xmlns:p14="http://schemas.microsoft.com/office/powerpoint/2010/main" val="7143244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b">
            <a:normAutofit/>
          </a:bodyPr>
          <a:lstStyle/>
          <a:p>
            <a:r>
              <a:rPr lang="de-DE" sz="3600" spc="600" dirty="0" err="1">
                <a:latin typeface="Calibri"/>
                <a:cs typeface="Calibri"/>
              </a:rPr>
              <a:t>χρημ</a:t>
            </a:r>
            <a:r>
              <a:rPr lang="de-DE" sz="3600" spc="600" dirty="0">
                <a:latin typeface="Calibri"/>
                <a:cs typeface="Calibri"/>
              </a:rPr>
              <a:t>ατοδοτηση</a:t>
            </a:r>
          </a:p>
        </p:txBody>
      </p:sp>
      <p:sp>
        <p:nvSpPr>
          <p:cNvPr id="3" name="Content Placeholder 2"/>
          <p:cNvSpPr>
            <a:spLocks noGrp="1"/>
          </p:cNvSpPr>
          <p:nvPr>
            <p:ph idx="1"/>
          </p:nvPr>
        </p:nvSpPr>
        <p:spPr>
          <a:xfrm>
            <a:off x="435894" y="1978731"/>
            <a:ext cx="8272211" cy="2900537"/>
          </a:xfrm>
        </p:spPr>
        <p:txBody>
          <a:bodyPr anchor="t">
            <a:normAutofit/>
          </a:bodyPr>
          <a:lstStyle/>
          <a:p>
            <a:r>
              <a:rPr lang="el-GR" sz="2000" dirty="0">
                <a:latin typeface="Calibri" panose="020F0502020204030204" pitchFamily="34" charset="0"/>
              </a:rPr>
              <a:t>Το παρόν εκπαιδευτικό υλικό έχει αναπτυχθεί στο πλαίσιο του εκπαιδευτικού έργου του διδάσκοντα.</a:t>
            </a:r>
            <a:endParaRPr lang="en-US" sz="2000" dirty="0">
              <a:latin typeface="Calibri" panose="020F0502020204030204" pitchFamily="34" charset="0"/>
            </a:endParaRPr>
          </a:p>
          <a:p>
            <a:r>
              <a:rPr lang="el-GR" sz="2000" dirty="0">
                <a:latin typeface="Calibri" panose="020F0502020204030204" pitchFamily="34" charset="0"/>
              </a:rPr>
              <a:t>Το έργο «</a:t>
            </a:r>
            <a:r>
              <a:rPr lang="el-GR" sz="2000" b="1" dirty="0">
                <a:latin typeface="Calibri" panose="020F0502020204030204" pitchFamily="34" charset="0"/>
              </a:rPr>
              <a:t>Ανοικτά Ακαδημαϊκά Μαθήματα στο Πανεπιστήμιο Αθηνών</a:t>
            </a:r>
            <a:r>
              <a:rPr lang="el-GR" sz="2000" dirty="0">
                <a:latin typeface="Calibri" panose="020F0502020204030204" pitchFamily="34" charset="0"/>
              </a:rPr>
              <a:t>» έχει χρηματοδοτήσει μόνο την αναδιαμόρφωση του εκπαιδευτικού υλικού. </a:t>
            </a:r>
            <a:endParaRPr lang="en-US" sz="2000" dirty="0">
              <a:latin typeface="Calibri" panose="020F0502020204030204" pitchFamily="34" charset="0"/>
            </a:endParaRPr>
          </a:p>
          <a:p>
            <a:r>
              <a:rPr lang="el-GR" sz="2000" dirty="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57754" y="4830936"/>
            <a:ext cx="4126230" cy="1386840"/>
          </a:xfrm>
          <a:prstGeom prst="rect">
            <a:avLst/>
          </a:prstGeom>
        </p:spPr>
      </p:pic>
      <p:sp>
        <p:nvSpPr>
          <p:cNvPr id="5" name="Title 1"/>
          <p:cNvSpPr txBox="1">
            <a:spLocks/>
          </p:cNvSpPr>
          <p:nvPr/>
        </p:nvSpPr>
        <p:spPr>
          <a:xfrm>
            <a:off x="435894" y="702156"/>
            <a:ext cx="8272212" cy="1013800"/>
          </a:xfrm>
          <a:prstGeom prst="rect">
            <a:avLst/>
          </a:prstGeom>
        </p:spPr>
        <p:txBody>
          <a:bodyPr vert="horz" lIns="91440" tIns="45720" rIns="91440" bIns="45720" rtlCol="0" anchor="b">
            <a:normAutofit/>
          </a:bodyPr>
          <a:lstStyle>
            <a:lvl1pPr algn="l" defTabSz="457200" rtl="0" eaLnBrk="1" latinLnBrk="0" hangingPunct="1">
              <a:spcBef>
                <a:spcPct val="0"/>
              </a:spcBef>
              <a:buNone/>
              <a:defRPr sz="32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de-DE" dirty="0"/>
          </a:p>
        </p:txBody>
      </p:sp>
    </p:spTree>
    <p:extLst>
      <p:ext uri="{BB962C8B-B14F-4D97-AF65-F5344CB8AC3E}">
        <p14:creationId xmlns:p14="http://schemas.microsoft.com/office/powerpoint/2010/main" val="36120795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a:latin typeface="Calibri" panose="020F0502020204030204" pitchFamily="34" charset="0"/>
              </a:rPr>
              <a:t>ΣΗΜΕΙΩΜΑΤΑ</a:t>
            </a:r>
          </a:p>
        </p:txBody>
      </p:sp>
      <p:sp>
        <p:nvSpPr>
          <p:cNvPr id="2" name="Rectangle 1"/>
          <p:cNvSpPr/>
          <p:nvPr/>
        </p:nvSpPr>
        <p:spPr>
          <a:xfrm>
            <a:off x="539750" y="5661248"/>
            <a:ext cx="7664514" cy="246221"/>
          </a:xfrm>
          <a:prstGeom prst="rect">
            <a:avLst/>
          </a:prstGeom>
        </p:spPr>
        <p:txBody>
          <a:bodyPr wrap="square">
            <a:spAutoFit/>
          </a:bodyPr>
          <a:lstStyle/>
          <a:p>
            <a:r>
              <a:rPr lang="en-US" sz="1000" dirty="0">
                <a:solidFill>
                  <a:srgbClr val="FFFFFF"/>
                </a:solidFill>
              </a:rPr>
              <a:t>PHRASEOLOGIE, KLASSIFIKATIONEN, MARIOS CHRISSOU</a:t>
            </a:r>
          </a:p>
        </p:txBody>
      </p:sp>
    </p:spTree>
    <p:extLst>
      <p:ext uri="{BB962C8B-B14F-4D97-AF65-F5344CB8AC3E}">
        <p14:creationId xmlns:p14="http://schemas.microsoft.com/office/powerpoint/2010/main" val="36531739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l-GR" sz="3600" cap="none" dirty="0">
                <a:latin typeface="Calibri"/>
                <a:cs typeface="Calibri"/>
              </a:rPr>
              <a:t>Σημείωμα ιστορικού εκδόσεων</a:t>
            </a:r>
            <a:r>
              <a:rPr lang="en-US" sz="3600" cap="none" dirty="0">
                <a:latin typeface="Calibri"/>
                <a:cs typeface="Calibri"/>
              </a:rPr>
              <a:t> </a:t>
            </a:r>
            <a:r>
              <a:rPr lang="el-GR" sz="3600" cap="none" dirty="0">
                <a:latin typeface="Calibri"/>
                <a:cs typeface="Calibri"/>
              </a:rPr>
              <a:t>έργου</a:t>
            </a:r>
          </a:p>
        </p:txBody>
      </p:sp>
      <p:sp>
        <p:nvSpPr>
          <p:cNvPr id="5" name="Content Placeholder 4"/>
          <p:cNvSpPr>
            <a:spLocks noGrp="1"/>
          </p:cNvSpPr>
          <p:nvPr>
            <p:ph idx="1"/>
          </p:nvPr>
        </p:nvSpPr>
        <p:spPr>
          <a:xfrm>
            <a:off x="435895" y="2180497"/>
            <a:ext cx="8272211" cy="2505804"/>
          </a:xfrm>
        </p:spPr>
        <p:txBody>
          <a:bodyPr anchor="t">
            <a:normAutofit/>
          </a:bodyPr>
          <a:lstStyle/>
          <a:p>
            <a:pPr marL="0" indent="0">
              <a:buNone/>
            </a:pPr>
            <a:r>
              <a:rPr lang="el-GR" sz="2000" dirty="0">
                <a:latin typeface="Calibri" panose="020F0502020204030204" pitchFamily="34" charset="0"/>
              </a:rPr>
              <a:t>Το παρόν έργο αποτελεί την έκδοση 1.0.   </a:t>
            </a:r>
          </a:p>
          <a:p>
            <a:pPr marL="0" indent="0">
              <a:buNone/>
            </a:pPr>
            <a:r>
              <a:rPr lang="el-GR" sz="2000" dirty="0">
                <a:latin typeface="Calibri" panose="020F0502020204030204" pitchFamily="34" charset="0"/>
              </a:rPr>
              <a:t>Έχουν προηγηθεί οι κάτωθι εκδόσεις:</a:t>
            </a:r>
          </a:p>
          <a:p>
            <a:pPr lvl="0"/>
            <a:r>
              <a:rPr lang="el-GR" sz="2000" dirty="0">
                <a:latin typeface="Calibri" panose="020F0502020204030204" pitchFamily="34" charset="0"/>
              </a:rPr>
              <a:t>Έκδοση διαθέσιμη εδώ. </a:t>
            </a:r>
            <a:r>
              <a:rPr lang="en-US" sz="2000" dirty="0">
                <a:latin typeface="Calibri" panose="020F0502020204030204" pitchFamily="34" charset="0"/>
                <a:ea typeface="Century Gothic"/>
                <a:cs typeface="Century Gothic"/>
                <a:hlinkClick r:id="rId3"/>
              </a:rPr>
              <a:t>http://eclass.uoa.gr/courses/GS116/</a:t>
            </a:r>
            <a:r>
              <a:rPr lang="el-GR" sz="2000" dirty="0">
                <a:latin typeface="Calibri" panose="020F0502020204030204" pitchFamily="34" charset="0"/>
                <a:ea typeface="Century Gothic"/>
                <a:cs typeface="Century Gothic"/>
              </a:rPr>
              <a:t> </a:t>
            </a:r>
            <a:endParaRPr lang="el-GR" sz="2000" dirty="0">
              <a:solidFill>
                <a:srgbClr val="92D050"/>
              </a:solidFill>
              <a:latin typeface="Calibri" panose="020F0502020204030204" pitchFamily="34" charset="0"/>
            </a:endParaRPr>
          </a:p>
          <a:p>
            <a:pPr marL="0" indent="0">
              <a:buNone/>
            </a:pPr>
            <a:endParaRPr lang="el-GR" sz="2000" dirty="0">
              <a:latin typeface="Calibri" panose="020F0502020204030204" pitchFamily="34" charset="0"/>
            </a:endParaRPr>
          </a:p>
        </p:txBody>
      </p:sp>
    </p:spTree>
    <p:extLst>
      <p:ext uri="{BB962C8B-B14F-4D97-AF65-F5344CB8AC3E}">
        <p14:creationId xmlns:p14="http://schemas.microsoft.com/office/powerpoint/2010/main" val="36976982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cap="none" dirty="0">
                <a:latin typeface="Calibri" panose="020F0502020204030204" pitchFamily="34" charset="0"/>
              </a:rPr>
              <a:t>Σημείωμα αναφοράς</a:t>
            </a:r>
          </a:p>
        </p:txBody>
      </p:sp>
      <p:sp>
        <p:nvSpPr>
          <p:cNvPr id="3" name="Content Placeholder 2"/>
          <p:cNvSpPr>
            <a:spLocks noGrp="1"/>
          </p:cNvSpPr>
          <p:nvPr>
            <p:ph idx="1"/>
          </p:nvPr>
        </p:nvSpPr>
        <p:spPr>
          <a:xfrm>
            <a:off x="435895" y="2180497"/>
            <a:ext cx="8272211" cy="2467704"/>
          </a:xfrm>
        </p:spPr>
        <p:txBody>
          <a:bodyPr anchor="t">
            <a:normAutofit/>
          </a:bodyPr>
          <a:lstStyle/>
          <a:p>
            <a:pPr marL="0" indent="0">
              <a:buNone/>
            </a:pPr>
            <a:r>
              <a:rPr lang="el-GR" sz="2000" dirty="0">
                <a:latin typeface="Calibri" panose="020F0502020204030204" pitchFamily="34" charset="0"/>
              </a:rPr>
              <a:t>Copyright </a:t>
            </a:r>
            <a:r>
              <a:rPr lang="el-GR" sz="2000" dirty="0" err="1">
                <a:latin typeface="Calibri" panose="020F0502020204030204" pitchFamily="34" charset="0"/>
              </a:rPr>
              <a:t>Εθνικόν</a:t>
            </a:r>
            <a:r>
              <a:rPr lang="el-GR" sz="2000" dirty="0">
                <a:latin typeface="Calibri" panose="020F0502020204030204" pitchFamily="34" charset="0"/>
              </a:rPr>
              <a:t> και </a:t>
            </a:r>
            <a:r>
              <a:rPr lang="el-GR" sz="2000" dirty="0" err="1">
                <a:latin typeface="Calibri" panose="020F0502020204030204" pitchFamily="34" charset="0"/>
              </a:rPr>
              <a:t>Καποδιστριακόν</a:t>
            </a:r>
            <a:r>
              <a:rPr lang="el-GR" sz="2000" dirty="0">
                <a:latin typeface="Calibri" panose="020F0502020204030204" pitchFamily="34" charset="0"/>
              </a:rPr>
              <a:t> </a:t>
            </a:r>
            <a:r>
              <a:rPr lang="el-GR" sz="2000" dirty="0" err="1">
                <a:latin typeface="Calibri" panose="020F0502020204030204" pitchFamily="34" charset="0"/>
              </a:rPr>
              <a:t>Πανεπιστήμιον</a:t>
            </a:r>
            <a:r>
              <a:rPr lang="el-GR" sz="2000" dirty="0">
                <a:latin typeface="Calibri" panose="020F0502020204030204" pitchFamily="34" charset="0"/>
              </a:rPr>
              <a:t> Αθηνών</a:t>
            </a:r>
            <a:r>
              <a:rPr lang="en-US" sz="2000" dirty="0">
                <a:latin typeface="Calibri" panose="020F0502020204030204" pitchFamily="34" charset="0"/>
              </a:rPr>
              <a:t>, </a:t>
            </a:r>
            <a:r>
              <a:rPr lang="el-GR" sz="2000" dirty="0">
                <a:latin typeface="Calibri" panose="020F0502020204030204" pitchFamily="34" charset="0"/>
              </a:rPr>
              <a:t>Μάριος </a:t>
            </a:r>
            <a:r>
              <a:rPr lang="el-GR" sz="2000" dirty="0" err="1">
                <a:latin typeface="Calibri" panose="020F0502020204030204" pitchFamily="34" charset="0"/>
              </a:rPr>
              <a:t>Χρύσου</a:t>
            </a:r>
            <a:r>
              <a:rPr lang="el-GR" sz="2000" dirty="0">
                <a:latin typeface="Calibri" panose="020F0502020204030204" pitchFamily="34" charset="0"/>
              </a:rPr>
              <a:t>. «Φρασεολογία. </a:t>
            </a:r>
            <a:r>
              <a:rPr lang="en-GB" sz="2000" dirty="0" err="1">
                <a:latin typeface="Calibri" panose="020F0502020204030204" pitchFamily="34" charset="0"/>
              </a:rPr>
              <a:t>Phraseologie</a:t>
            </a:r>
            <a:r>
              <a:rPr lang="el-GR" sz="2000" dirty="0">
                <a:latin typeface="Calibri" panose="020F0502020204030204" pitchFamily="34" charset="0"/>
              </a:rPr>
              <a:t>: </a:t>
            </a:r>
            <a:r>
              <a:rPr lang="de-DE" sz="2000" dirty="0">
                <a:latin typeface="Calibri" panose="020F0502020204030204" pitchFamily="34" charset="0"/>
              </a:rPr>
              <a:t>Phraseologismen in Lexikon und Text</a:t>
            </a:r>
            <a:r>
              <a:rPr lang="el-GR" sz="2000" dirty="0">
                <a:latin typeface="Calibri" panose="020F0502020204030204" pitchFamily="34" charset="0"/>
              </a:rPr>
              <a:t>». Έκδοση: 1.0. Αθήνα 2015. Διαθέσιμο από τη δικτυακή διεύθυνση:  </a:t>
            </a:r>
            <a:r>
              <a:rPr lang="en-US" sz="2000" dirty="0">
                <a:latin typeface="Calibri" panose="020F0502020204030204" pitchFamily="34" charset="0"/>
                <a:ea typeface="Century Gothic"/>
                <a:cs typeface="Century Gothic"/>
                <a:hlinkClick r:id="rId3"/>
              </a:rPr>
              <a:t>http://opencourses.uoa.gr/courses/GS3/</a:t>
            </a:r>
            <a:r>
              <a:rPr lang="el-GR" sz="2000" dirty="0">
                <a:latin typeface="Calibri" panose="020F0502020204030204" pitchFamily="34" charset="0"/>
                <a:ea typeface="Century Gothic"/>
                <a:cs typeface="Century Gothic"/>
              </a:rPr>
              <a:t> </a:t>
            </a:r>
            <a:endParaRPr lang="el-GR" sz="2000" dirty="0">
              <a:latin typeface="Calibri" panose="020F0502020204030204" pitchFamily="34" charset="0"/>
            </a:endParaRPr>
          </a:p>
          <a:p>
            <a:pPr marL="0" indent="0">
              <a:buNone/>
            </a:pPr>
            <a:endParaRPr lang="el-GR" sz="2000" dirty="0">
              <a:latin typeface="Calibri" panose="020F0502020204030204" pitchFamily="34" charset="0"/>
            </a:endParaRPr>
          </a:p>
        </p:txBody>
      </p:sp>
    </p:spTree>
    <p:extLst>
      <p:ext uri="{BB962C8B-B14F-4D97-AF65-F5344CB8AC3E}">
        <p14:creationId xmlns:p14="http://schemas.microsoft.com/office/powerpoint/2010/main" val="4256484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p:cNvSpPr>
            <a:spLocks noGrp="1"/>
          </p:cNvSpPr>
          <p:nvPr>
            <p:ph type="title"/>
          </p:nvPr>
        </p:nvSpPr>
        <p:spPr/>
        <p:txBody>
          <a:bodyPr>
            <a:normAutofit/>
          </a:bodyPr>
          <a:lstStyle/>
          <a:p>
            <a:pPr eaLnBrk="1" hangingPunct="1"/>
            <a:r>
              <a:rPr lang="de-DE" dirty="0"/>
              <a:t>Klassifikationsmöglichkeiten </a:t>
            </a:r>
            <a:br>
              <a:rPr lang="de-DE" dirty="0"/>
            </a:br>
            <a:r>
              <a:rPr lang="de-DE" dirty="0"/>
              <a:t>phraseologischer Einheiten, 2</a:t>
            </a:r>
          </a:p>
        </p:txBody>
      </p:sp>
      <p:sp>
        <p:nvSpPr>
          <p:cNvPr id="4" name="3 - Θέση περιεχομένου"/>
          <p:cNvSpPr>
            <a:spLocks noGrp="1"/>
          </p:cNvSpPr>
          <p:nvPr>
            <p:ph idx="1"/>
          </p:nvPr>
        </p:nvSpPr>
        <p:spPr/>
        <p:txBody>
          <a:bodyPr>
            <a:normAutofit/>
          </a:bodyPr>
          <a:lstStyle/>
          <a:p>
            <a:pPr marL="0" indent="0" eaLnBrk="1" fontAlgn="auto" hangingPunct="1">
              <a:spcAft>
                <a:spcPts val="0"/>
              </a:spcAft>
              <a:buNone/>
              <a:defRPr/>
            </a:pPr>
            <a:r>
              <a:rPr lang="de-DE" sz="2000" dirty="0"/>
              <a:t>Die folgenden Klassifikationen basieren auf folgenden Kriterien:</a:t>
            </a:r>
          </a:p>
          <a:p>
            <a:pPr eaLnBrk="1" fontAlgn="auto" hangingPunct="1">
              <a:spcAft>
                <a:spcPts val="0"/>
              </a:spcAft>
              <a:buFont typeface="Wingdings" panose="05000000000000000000" pitchFamily="2" charset="2"/>
              <a:buChar char="§"/>
              <a:defRPr/>
            </a:pPr>
            <a:r>
              <a:rPr lang="de-DE" sz="2000" dirty="0"/>
              <a:t>der internen Struktur von Phraseologismen, </a:t>
            </a:r>
          </a:p>
          <a:p>
            <a:pPr eaLnBrk="1" fontAlgn="auto" hangingPunct="1">
              <a:spcAft>
                <a:spcPts val="0"/>
              </a:spcAft>
              <a:buFont typeface="Wingdings" panose="05000000000000000000" pitchFamily="2" charset="2"/>
              <a:buChar char="§"/>
              <a:defRPr/>
            </a:pPr>
            <a:r>
              <a:rPr lang="de-DE" sz="2000" dirty="0"/>
              <a:t>dem Satzglied- bzw. Satzcharakter, </a:t>
            </a:r>
          </a:p>
          <a:p>
            <a:pPr>
              <a:spcAft>
                <a:spcPts val="0"/>
              </a:spcAft>
              <a:buFont typeface="Wingdings" panose="05000000000000000000" pitchFamily="2" charset="2"/>
              <a:buChar char="§"/>
              <a:defRPr/>
            </a:pPr>
            <a:r>
              <a:rPr lang="de-DE" sz="2000" dirty="0"/>
              <a:t>der Form,</a:t>
            </a:r>
          </a:p>
          <a:p>
            <a:pPr eaLnBrk="1" fontAlgn="auto" hangingPunct="1">
              <a:spcAft>
                <a:spcPts val="0"/>
              </a:spcAft>
              <a:buFont typeface="Wingdings" panose="05000000000000000000" pitchFamily="2" charset="2"/>
              <a:buChar char="§"/>
              <a:defRPr/>
            </a:pPr>
            <a:r>
              <a:rPr lang="de-DE" sz="2000" dirty="0"/>
              <a:t>dem Grad der Idiomatizität, </a:t>
            </a:r>
          </a:p>
          <a:p>
            <a:pPr>
              <a:spcAft>
                <a:spcPts val="0"/>
              </a:spcAft>
              <a:buFont typeface="Wingdings" panose="05000000000000000000" pitchFamily="2" charset="2"/>
              <a:buChar char="§"/>
              <a:defRPr/>
            </a:pPr>
            <a:r>
              <a:rPr lang="de-DE" sz="2000" dirty="0"/>
              <a:t>der Zuordnung ihrer Bedeutung zu einer onomasiologischen Kategorie,</a:t>
            </a:r>
          </a:p>
          <a:p>
            <a:pPr eaLnBrk="1" fontAlgn="auto" hangingPunct="1">
              <a:spcAft>
                <a:spcPts val="0"/>
              </a:spcAft>
              <a:buFont typeface="Wingdings" panose="05000000000000000000" pitchFamily="2" charset="2"/>
              <a:buChar char="§"/>
              <a:defRPr/>
            </a:pPr>
            <a:r>
              <a:rPr lang="de-DE" sz="2000"/>
              <a:t>der </a:t>
            </a:r>
            <a:r>
              <a:rPr lang="de-DE" sz="2000" dirty="0"/>
              <a:t>Distribution.</a:t>
            </a:r>
          </a:p>
        </p:txBody>
      </p:sp>
    </p:spTree>
    <p:extLst>
      <p:ext uri="{BB962C8B-B14F-4D97-AF65-F5344CB8AC3E}">
        <p14:creationId xmlns:p14="http://schemas.microsoft.com/office/powerpoint/2010/main" val="24535713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cap="none" dirty="0">
                <a:latin typeface="Calibri" panose="020F0502020204030204" pitchFamily="34" charset="0"/>
              </a:rPr>
              <a:t>Σημείωμα αδειοδότησης</a:t>
            </a:r>
          </a:p>
        </p:txBody>
      </p:sp>
      <p:sp>
        <p:nvSpPr>
          <p:cNvPr id="3" name="Content Placeholder 2"/>
          <p:cNvSpPr>
            <a:spLocks noGrp="1"/>
          </p:cNvSpPr>
          <p:nvPr>
            <p:ph idx="1"/>
          </p:nvPr>
        </p:nvSpPr>
        <p:spPr>
          <a:xfrm>
            <a:off x="323850" y="2036291"/>
            <a:ext cx="8496300" cy="1426499"/>
          </a:xfrm>
        </p:spPr>
        <p:txBody>
          <a:bodyPr>
            <a:noAutofit/>
          </a:bodyPr>
          <a:lstStyle/>
          <a:p>
            <a:pPr marL="0" indent="0">
              <a:lnSpc>
                <a:spcPct val="90000"/>
              </a:lnSpc>
              <a:buNone/>
            </a:pPr>
            <a:r>
              <a:rPr lang="el-GR" dirty="0">
                <a:latin typeface="Calibri" panose="020F0502020204030204" pitchFamily="34" charset="0"/>
              </a:rPr>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dirty="0" err="1">
                <a:latin typeface="Calibri" panose="020F0502020204030204" pitchFamily="34" charset="0"/>
              </a:rPr>
              <a:t>κ.λ.π</a:t>
            </a:r>
            <a:r>
              <a:rPr lang="el-GR" dirty="0">
                <a:latin typeface="Calibri" panose="020F0502020204030204" pitchFamily="34" charset="0"/>
              </a:rPr>
              <a:t>.,  τα οποία εμπεριέχονται σε αυτό και τα οποία αναφέρονται μαζί με τους όρους χρήσης τους στο «Σημείωμα Χρήσης Έργων Τρίτων».                   </a:t>
            </a:r>
          </a:p>
          <a:p>
            <a:pPr marL="0" indent="0">
              <a:buNone/>
            </a:pPr>
            <a:endParaRPr lang="el-GR" sz="2000" dirty="0">
              <a:latin typeface="Calibri" panose="020F0502020204030204" pitchFamily="34" charset="0"/>
            </a:endParaRP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3752" y="3285431"/>
            <a:ext cx="1236495" cy="576064"/>
          </a:xfrm>
          <a:prstGeom prst="rect">
            <a:avLst/>
          </a:prstGeom>
          <a:noFill/>
          <a:extLst>
            <a:ext uri="{909E8E84-426E-40dd-AFC4-6F175D3DCCD1}">
              <a14:hiddenFill xmlns="" xmlns:a14="http://schemas.microsoft.com/office/drawing/2010/main">
                <a:solidFill>
                  <a:srgbClr val="FFFFFF"/>
                </a:solidFill>
              </a14:hiddenFill>
            </a:ext>
          </a:extLst>
        </p:spPr>
      </p:pic>
      <p:sp>
        <p:nvSpPr>
          <p:cNvPr id="6" name="TextBox 5"/>
          <p:cNvSpPr txBox="1"/>
          <p:nvPr/>
        </p:nvSpPr>
        <p:spPr>
          <a:xfrm>
            <a:off x="467544" y="3429000"/>
            <a:ext cx="8403306" cy="3329384"/>
          </a:xfrm>
          <a:prstGeom prst="rect">
            <a:avLst/>
          </a:prstGeom>
        </p:spPr>
        <p:txBody>
          <a:bodyPr vert="horz" wrap="square" lIns="91440" tIns="45720" rIns="91440" bIns="45720" rtlCol="0" anchor="ctr">
            <a:normAutofit/>
          </a:bodyPr>
          <a:lstStyle/>
          <a:p>
            <a:pPr>
              <a:lnSpc>
                <a:spcPct val="80000"/>
              </a:lnSpc>
            </a:pPr>
            <a:r>
              <a:rPr lang="el-GR" dirty="0">
                <a:latin typeface="Calibri" panose="020F0502020204030204" pitchFamily="34" charset="0"/>
              </a:rPr>
              <a:t>[1] http://creativecommons.org/licenses/by-nc-sa/4.0/ </a:t>
            </a:r>
            <a:endParaRPr lang="en-US" dirty="0">
              <a:latin typeface="Calibri" panose="020F0502020204030204" pitchFamily="34" charset="0"/>
            </a:endParaRPr>
          </a:p>
          <a:p>
            <a:pPr>
              <a:lnSpc>
                <a:spcPct val="80000"/>
              </a:lnSpc>
              <a:spcBef>
                <a:spcPts val="600"/>
              </a:spcBef>
            </a:pPr>
            <a:r>
              <a:rPr lang="el-GR" dirty="0">
                <a:latin typeface="Calibri" panose="020F0502020204030204" pitchFamily="34" charset="0"/>
              </a:rPr>
              <a:t>Ως </a:t>
            </a:r>
            <a:r>
              <a:rPr lang="el-GR" b="1" dirty="0">
                <a:latin typeface="Calibri" panose="020F0502020204030204" pitchFamily="34" charset="0"/>
              </a:rPr>
              <a:t>Μη Εμπορική</a:t>
            </a:r>
            <a:r>
              <a:rPr lang="el-GR" dirty="0">
                <a:latin typeface="Calibri" panose="020F0502020204030204" pitchFamily="34" charset="0"/>
              </a:rPr>
              <a:t> ορίζεται η χρήση:</a:t>
            </a:r>
          </a:p>
          <a:p>
            <a:pPr marL="342900" indent="-342900">
              <a:lnSpc>
                <a:spcPct val="80000"/>
              </a:lnSpc>
              <a:buFont typeface="Arial" panose="020B0604020202020204" pitchFamily="34" charset="0"/>
              <a:buChar char="•"/>
            </a:pPr>
            <a:r>
              <a:rPr lang="el-GR" dirty="0">
                <a:latin typeface="Calibri" panose="020F0502020204030204" pitchFamily="34" charset="0"/>
              </a:rPr>
              <a:t>που δεν περιλαμβάνει άμεσο ή έμμεσο οικονομικό όφελος από την χρήση του έργου, για το διανομέα του έργου και </a:t>
            </a:r>
            <a:r>
              <a:rPr lang="el-GR" dirty="0" err="1">
                <a:latin typeface="Calibri" panose="020F0502020204030204" pitchFamily="34" charset="0"/>
              </a:rPr>
              <a:t>αδειοδόχο</a:t>
            </a:r>
            <a:endParaRPr lang="el-GR" dirty="0">
              <a:latin typeface="Calibri" panose="020F0502020204030204" pitchFamily="34" charset="0"/>
            </a:endParaRPr>
          </a:p>
          <a:p>
            <a:pPr marL="342900" indent="-342900">
              <a:lnSpc>
                <a:spcPct val="80000"/>
              </a:lnSpc>
              <a:buFont typeface="Arial" panose="020B0604020202020204" pitchFamily="34" charset="0"/>
              <a:buChar char="•"/>
            </a:pPr>
            <a:r>
              <a:rPr lang="el-GR" dirty="0">
                <a:latin typeface="Calibri" panose="020F0502020204030204" pitchFamily="34" charset="0"/>
              </a:rPr>
              <a:t>που</a:t>
            </a:r>
            <a:r>
              <a:rPr lang="en-GB" dirty="0">
                <a:latin typeface="Calibri" panose="020F0502020204030204" pitchFamily="34" charset="0"/>
              </a:rPr>
              <a:t> </a:t>
            </a:r>
            <a:r>
              <a:rPr lang="el-GR" dirty="0">
                <a:latin typeface="Calibri" panose="020F0502020204030204" pitchFamily="34" charset="0"/>
              </a:rPr>
              <a:t>δεν περιλαμβάνει οικονομική συναλλαγή ως προϋπόθεση για τη χρήση ή πρόσβαση στο έργο</a:t>
            </a:r>
          </a:p>
          <a:p>
            <a:pPr marL="342900" indent="-342900">
              <a:lnSpc>
                <a:spcPct val="80000"/>
              </a:lnSpc>
              <a:buFont typeface="Arial" panose="020B0604020202020204" pitchFamily="34" charset="0"/>
              <a:buChar char="•"/>
            </a:pPr>
            <a:r>
              <a:rPr lang="el-GR" dirty="0">
                <a:latin typeface="Calibri" panose="020F0502020204030204" pitchFamily="34" charset="0"/>
              </a:rPr>
              <a:t>που</a:t>
            </a:r>
            <a:r>
              <a:rPr lang="en-GB" dirty="0">
                <a:latin typeface="Calibri" panose="020F0502020204030204" pitchFamily="34" charset="0"/>
              </a:rPr>
              <a:t> </a:t>
            </a:r>
            <a:r>
              <a:rPr lang="el-GR" dirty="0">
                <a:latin typeface="Calibri" panose="020F0502020204030204" pitchFamily="34" charset="0"/>
              </a:rPr>
              <a:t>δεν προσπορίζει στο διανομέα του έργου και</a:t>
            </a:r>
            <a:r>
              <a:rPr lang="en-GB" dirty="0">
                <a:latin typeface="Calibri" panose="020F0502020204030204" pitchFamily="34" charset="0"/>
              </a:rPr>
              <a:t> </a:t>
            </a:r>
            <a:r>
              <a:rPr lang="el-GR" dirty="0" err="1">
                <a:latin typeface="Calibri" panose="020F0502020204030204" pitchFamily="34" charset="0"/>
              </a:rPr>
              <a:t>αδειοδόχο</a:t>
            </a:r>
            <a:r>
              <a:rPr lang="en-GB" dirty="0">
                <a:latin typeface="Calibri" panose="020F0502020204030204" pitchFamily="34" charset="0"/>
              </a:rPr>
              <a:t> </a:t>
            </a:r>
            <a:r>
              <a:rPr lang="el-GR" dirty="0">
                <a:latin typeface="Calibri" panose="020F0502020204030204" pitchFamily="34" charset="0"/>
              </a:rPr>
              <a:t>έμμεσο οικονομικό όφελος (π.χ. διαφημίσεις) από την προβολή του έργου σε διαδικτυακό τόπο</a:t>
            </a:r>
            <a:endParaRPr lang="en-US" dirty="0">
              <a:latin typeface="Calibri" panose="020F0502020204030204" pitchFamily="34" charset="0"/>
            </a:endParaRPr>
          </a:p>
          <a:p>
            <a:pPr>
              <a:lnSpc>
                <a:spcPct val="80000"/>
              </a:lnSpc>
              <a:spcBef>
                <a:spcPts val="600"/>
              </a:spcBef>
            </a:pPr>
            <a:r>
              <a:rPr lang="el-GR" dirty="0">
                <a:latin typeface="Calibri" panose="020F0502020204030204" pitchFamily="34" charset="0"/>
              </a:rPr>
              <a:t>Ο δικαιούχος μπορεί να παρέχει στον </a:t>
            </a:r>
            <a:r>
              <a:rPr lang="el-GR" dirty="0" err="1">
                <a:latin typeface="Calibri" panose="020F0502020204030204" pitchFamily="34" charset="0"/>
              </a:rPr>
              <a:t>αδειοδόχο</a:t>
            </a:r>
            <a:r>
              <a:rPr lang="el-GR" dirty="0">
                <a:latin typeface="Calibri" panose="020F0502020204030204" pitchFamily="34" charset="0"/>
              </a:rPr>
              <a:t> ξεχωριστή άδεια να χρησιμοποιεί το έργο για εμπορική χρήση, εφόσον αυτό του ζητηθεί.</a:t>
            </a:r>
          </a:p>
        </p:txBody>
      </p:sp>
    </p:spTree>
    <p:extLst>
      <p:ext uri="{BB962C8B-B14F-4D97-AF65-F5344CB8AC3E}">
        <p14:creationId xmlns:p14="http://schemas.microsoft.com/office/powerpoint/2010/main" val="35149260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cap="none" dirty="0">
                <a:latin typeface="Calibri" panose="020F0502020204030204" pitchFamily="34" charset="0"/>
              </a:rPr>
              <a:t>Διατήρηση σημειωμάτων</a:t>
            </a:r>
          </a:p>
        </p:txBody>
      </p:sp>
      <p:sp>
        <p:nvSpPr>
          <p:cNvPr id="3" name="Content Placeholder 2"/>
          <p:cNvSpPr>
            <a:spLocks noGrp="1"/>
          </p:cNvSpPr>
          <p:nvPr>
            <p:ph idx="1"/>
          </p:nvPr>
        </p:nvSpPr>
        <p:spPr/>
        <p:txBody>
          <a:bodyPr anchor="t">
            <a:normAutofit/>
          </a:bodyPr>
          <a:lstStyle/>
          <a:p>
            <a:pPr marL="0" indent="0">
              <a:buNone/>
            </a:pPr>
            <a:r>
              <a:rPr lang="el-GR" dirty="0">
                <a:latin typeface="Calibri" panose="020F0502020204030204" pitchFamily="34" charset="0"/>
              </a:rPr>
              <a:t>Οποιαδήποτε αναπαραγωγή ή διασκευή του υλικού θα πρέπει να συμπεριλαμβάνει:</a:t>
            </a:r>
          </a:p>
          <a:p>
            <a:pPr lvl="1">
              <a:buFont typeface="Wingdings" panose="05000000000000000000" pitchFamily="2" charset="2"/>
              <a:buChar char="§"/>
            </a:pPr>
            <a:r>
              <a:rPr lang="el-GR" dirty="0" err="1">
                <a:latin typeface="Calibri" panose="020F0502020204030204" pitchFamily="34" charset="0"/>
              </a:rPr>
              <a:t>τ</a:t>
            </a:r>
            <a:r>
              <a:rPr lang="en-US" dirty="0">
                <a:latin typeface="Calibri" panose="020F0502020204030204" pitchFamily="34" charset="0"/>
              </a:rPr>
              <a:t>ο </a:t>
            </a:r>
            <a:r>
              <a:rPr lang="en-US" dirty="0" err="1">
                <a:latin typeface="Calibri" panose="020F0502020204030204" pitchFamily="34" charset="0"/>
              </a:rPr>
              <a:t>Σημείωμ</a:t>
            </a:r>
            <a:r>
              <a:rPr lang="en-US" dirty="0">
                <a:latin typeface="Calibri" panose="020F0502020204030204" pitchFamily="34" charset="0"/>
              </a:rPr>
              <a:t>α Αναφοράς</a:t>
            </a:r>
            <a:endParaRPr lang="el-GR" dirty="0">
              <a:latin typeface="Calibri" panose="020F0502020204030204" pitchFamily="34" charset="0"/>
            </a:endParaRPr>
          </a:p>
          <a:p>
            <a:pPr lvl="1">
              <a:buFont typeface="Wingdings" panose="05000000000000000000" pitchFamily="2" charset="2"/>
              <a:buChar char="§"/>
            </a:pPr>
            <a:r>
              <a:rPr lang="el-GR" dirty="0" err="1">
                <a:latin typeface="Calibri" panose="020F0502020204030204" pitchFamily="34" charset="0"/>
              </a:rPr>
              <a:t>τ</a:t>
            </a:r>
            <a:r>
              <a:rPr lang="en-US" dirty="0">
                <a:latin typeface="Calibri" panose="020F0502020204030204" pitchFamily="34" charset="0"/>
              </a:rPr>
              <a:t>ο </a:t>
            </a:r>
            <a:r>
              <a:rPr lang="en-US" dirty="0" err="1">
                <a:latin typeface="Calibri" panose="020F0502020204030204" pitchFamily="34" charset="0"/>
              </a:rPr>
              <a:t>Σημείωμ</a:t>
            </a:r>
            <a:r>
              <a:rPr lang="en-US" dirty="0">
                <a:latin typeface="Calibri" panose="020F0502020204030204" pitchFamily="34" charset="0"/>
              </a:rPr>
              <a:t>α Αδειοδότησης</a:t>
            </a:r>
            <a:endParaRPr lang="el-GR" dirty="0">
              <a:latin typeface="Calibri" panose="020F0502020204030204" pitchFamily="34" charset="0"/>
            </a:endParaRPr>
          </a:p>
          <a:p>
            <a:pPr lvl="1">
              <a:buFont typeface="Wingdings" panose="05000000000000000000" pitchFamily="2" charset="2"/>
              <a:buChar char="§"/>
            </a:pPr>
            <a:r>
              <a:rPr lang="el-GR" dirty="0" err="1">
                <a:latin typeface="Calibri" panose="020F0502020204030204" pitchFamily="34" charset="0"/>
              </a:rPr>
              <a:t>τ</a:t>
            </a:r>
            <a:r>
              <a:rPr lang="en-US" dirty="0">
                <a:latin typeface="Calibri" panose="020F0502020204030204" pitchFamily="34" charset="0"/>
              </a:rPr>
              <a:t>η </a:t>
            </a:r>
            <a:r>
              <a:rPr lang="en-US" dirty="0" err="1">
                <a:latin typeface="Calibri" panose="020F0502020204030204" pitchFamily="34" charset="0"/>
              </a:rPr>
              <a:t>δήλωση</a:t>
            </a:r>
            <a:r>
              <a:rPr lang="en-US" dirty="0">
                <a:latin typeface="Calibri" panose="020F0502020204030204" pitchFamily="34" charset="0"/>
              </a:rPr>
              <a:t> </a:t>
            </a:r>
            <a:r>
              <a:rPr lang="el-GR" dirty="0" err="1">
                <a:latin typeface="Calibri" panose="020F0502020204030204" pitchFamily="34" charset="0"/>
              </a:rPr>
              <a:t>Δ</a:t>
            </a:r>
            <a:r>
              <a:rPr lang="en-US" dirty="0">
                <a:latin typeface="Calibri" panose="020F0502020204030204" pitchFamily="34" charset="0"/>
              </a:rPr>
              <a:t>ια</a:t>
            </a:r>
            <a:r>
              <a:rPr lang="en-US" dirty="0" err="1">
                <a:latin typeface="Calibri" panose="020F0502020204030204" pitchFamily="34" charset="0"/>
              </a:rPr>
              <a:t>τήρησης</a:t>
            </a:r>
            <a:r>
              <a:rPr lang="en-US" dirty="0">
                <a:latin typeface="Calibri" panose="020F0502020204030204" pitchFamily="34" charset="0"/>
              </a:rPr>
              <a:t> Σημειωμάτων</a:t>
            </a:r>
            <a:endParaRPr lang="el-GR" dirty="0">
              <a:latin typeface="Calibri" panose="020F0502020204030204" pitchFamily="34" charset="0"/>
            </a:endParaRPr>
          </a:p>
          <a:p>
            <a:pPr lvl="1">
              <a:buFont typeface="Wingdings" panose="05000000000000000000" pitchFamily="2" charset="2"/>
              <a:buChar char="§"/>
            </a:pPr>
            <a:r>
              <a:rPr lang="el-GR" dirty="0">
                <a:latin typeface="Calibri" panose="020F0502020204030204" pitchFamily="34" charset="0"/>
              </a:rPr>
              <a:t>το Σημείωμα Χρήσης Έργων Τρίτων (εφόσον υπάρχει)</a:t>
            </a:r>
          </a:p>
          <a:p>
            <a:pPr marL="0" indent="0">
              <a:buNone/>
            </a:pPr>
            <a:r>
              <a:rPr lang="el-GR" dirty="0">
                <a:latin typeface="Calibri" panose="020F0502020204030204" pitchFamily="34" charset="0"/>
              </a:rPr>
              <a:t>μαζί με τους συνοδευόμενους </a:t>
            </a:r>
            <a:r>
              <a:rPr lang="el-GR" dirty="0" err="1">
                <a:latin typeface="Calibri" panose="020F0502020204030204" pitchFamily="34" charset="0"/>
              </a:rPr>
              <a:t>υπερσυνδέσμους</a:t>
            </a:r>
            <a:r>
              <a:rPr lang="el-GR" dirty="0">
                <a:latin typeface="Calibri" panose="020F0502020204030204" pitchFamily="34" charset="0"/>
              </a:rPr>
              <a:t>.</a:t>
            </a:r>
          </a:p>
          <a:p>
            <a:endParaRPr lang="el-GR" sz="2000" dirty="0">
              <a:latin typeface="Calibri" panose="020F0502020204030204" pitchFamily="34" charset="0"/>
            </a:endParaRPr>
          </a:p>
        </p:txBody>
      </p:sp>
    </p:spTree>
    <p:extLst>
      <p:ext uri="{BB962C8B-B14F-4D97-AF65-F5344CB8AC3E}">
        <p14:creationId xmlns:p14="http://schemas.microsoft.com/office/powerpoint/2010/main" val="23044820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normAutofit/>
          </a:bodyPr>
          <a:lstStyle/>
          <a:p>
            <a:pPr eaLnBrk="1" hangingPunct="1"/>
            <a:r>
              <a:rPr lang="el-GR" sz="3600" cap="none" dirty="0">
                <a:latin typeface="Calibri" panose="020F0502020204030204" pitchFamily="34" charset="0"/>
              </a:rPr>
              <a:t>Σημείωμα χρήσης έργων τρίτων</a:t>
            </a:r>
            <a:r>
              <a:rPr lang="en-US" sz="3600" cap="none" dirty="0">
                <a:latin typeface="Calibri" panose="020F0502020204030204" pitchFamily="34" charset="0"/>
              </a:rPr>
              <a:t> </a:t>
            </a:r>
            <a:r>
              <a:rPr lang="en-US" sz="3600" dirty="0">
                <a:latin typeface="Calibri" panose="020F0502020204030204" pitchFamily="34" charset="0"/>
              </a:rPr>
              <a:t>(1/2)</a:t>
            </a:r>
            <a:r>
              <a:rPr lang="el-GR" sz="3600" dirty="0">
                <a:latin typeface="Calibri" panose="020F0502020204030204" pitchFamily="34" charset="0"/>
              </a:rPr>
              <a:t> </a:t>
            </a:r>
            <a:endParaRPr lang="el-GR" altLang="el-GR" sz="3600" dirty="0">
              <a:latin typeface="Calibri" panose="020F0502020204030204" pitchFamily="34" charset="0"/>
            </a:endParaRPr>
          </a:p>
        </p:txBody>
      </p:sp>
      <p:sp>
        <p:nvSpPr>
          <p:cNvPr id="62466" name="Content Placeholder 2"/>
          <p:cNvSpPr>
            <a:spLocks noGrp="1"/>
          </p:cNvSpPr>
          <p:nvPr>
            <p:ph idx="1"/>
          </p:nvPr>
        </p:nvSpPr>
        <p:spPr/>
        <p:txBody>
          <a:bodyPr anchor="t"/>
          <a:lstStyle/>
          <a:p>
            <a:pPr marL="0" indent="0">
              <a:buNone/>
            </a:pPr>
            <a:r>
              <a:rPr lang="el-GR" sz="2000" dirty="0">
                <a:latin typeface="Calibri" panose="020F0502020204030204" pitchFamily="34" charset="0"/>
              </a:rPr>
              <a:t>Το Έργο αυτό κάνει χρήση των ακόλουθων έργων:</a:t>
            </a:r>
          </a:p>
          <a:p>
            <a:pPr marL="0" indent="0">
              <a:buNone/>
            </a:pPr>
            <a:r>
              <a:rPr lang="el-GR" sz="2000" b="1" dirty="0">
                <a:latin typeface="Calibri" panose="020F0502020204030204" pitchFamily="34" charset="0"/>
              </a:rPr>
              <a:t>Εικόνες/Σχήματα/Διαγράμματα</a:t>
            </a:r>
            <a:r>
              <a:rPr lang="en-US" sz="2000" b="1" dirty="0">
                <a:latin typeface="Calibri" panose="020F0502020204030204" pitchFamily="34" charset="0"/>
              </a:rPr>
              <a:t>/</a:t>
            </a:r>
            <a:r>
              <a:rPr lang="el-GR" sz="2000" b="1" dirty="0">
                <a:latin typeface="Calibri" panose="020F0502020204030204" pitchFamily="34" charset="0"/>
              </a:rPr>
              <a:t>Φωτογραφίες</a:t>
            </a:r>
          </a:p>
        </p:txBody>
      </p:sp>
    </p:spTree>
    <p:extLst>
      <p:ext uri="{BB962C8B-B14F-4D97-AF65-F5344CB8AC3E}">
        <p14:creationId xmlns:p14="http://schemas.microsoft.com/office/powerpoint/2010/main" val="2062405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cap="none" dirty="0">
                <a:latin typeface="Calibri" panose="020F0502020204030204" pitchFamily="34" charset="0"/>
              </a:rPr>
              <a:t>Σημείωμα χρήσης έργων τρίτων</a:t>
            </a:r>
            <a:r>
              <a:rPr lang="en-US" sz="3600" cap="none" dirty="0">
                <a:latin typeface="Calibri" panose="020F0502020204030204" pitchFamily="34" charset="0"/>
              </a:rPr>
              <a:t> </a:t>
            </a:r>
            <a:r>
              <a:rPr lang="en-US" sz="3600" dirty="0">
                <a:latin typeface="Calibri" panose="020F0502020204030204" pitchFamily="34" charset="0"/>
              </a:rPr>
              <a:t>(2/2)</a:t>
            </a:r>
            <a:r>
              <a:rPr lang="el-GR" sz="3600" dirty="0">
                <a:latin typeface="Calibri" panose="020F0502020204030204" pitchFamily="34" charset="0"/>
              </a:rPr>
              <a:t> </a:t>
            </a:r>
          </a:p>
        </p:txBody>
      </p:sp>
      <p:sp>
        <p:nvSpPr>
          <p:cNvPr id="3" name="Content Placeholder 2"/>
          <p:cNvSpPr>
            <a:spLocks noGrp="1"/>
          </p:cNvSpPr>
          <p:nvPr>
            <p:ph idx="1"/>
          </p:nvPr>
        </p:nvSpPr>
        <p:spPr/>
        <p:txBody>
          <a:bodyPr anchor="t">
            <a:normAutofit/>
          </a:bodyPr>
          <a:lstStyle/>
          <a:p>
            <a:pPr marL="0" indent="0">
              <a:buNone/>
            </a:pPr>
            <a:r>
              <a:rPr lang="el-GR" sz="2000" dirty="0">
                <a:latin typeface="Calibri" panose="020F0502020204030204" pitchFamily="34" charset="0"/>
              </a:rPr>
              <a:t>Το Έργο αυτό κάνει χρήση των ακόλουθων έργων:</a:t>
            </a:r>
          </a:p>
          <a:p>
            <a:pPr marL="0" indent="0">
              <a:buNone/>
            </a:pPr>
            <a:r>
              <a:rPr lang="el-GR" sz="2000" b="1" dirty="0">
                <a:latin typeface="Calibri" panose="020F0502020204030204" pitchFamily="34" charset="0"/>
              </a:rPr>
              <a:t>Πίνακες</a:t>
            </a:r>
          </a:p>
        </p:txBody>
      </p:sp>
    </p:spTree>
    <p:extLst>
      <p:ext uri="{BB962C8B-B14F-4D97-AF65-F5344CB8AC3E}">
        <p14:creationId xmlns:p14="http://schemas.microsoft.com/office/powerpoint/2010/main" val="1516193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eaLnBrk="1" fontAlgn="auto" hangingPunct="1">
              <a:spcAft>
                <a:spcPts val="0"/>
              </a:spcAft>
              <a:defRPr/>
            </a:pPr>
            <a:r>
              <a:rPr lang="de-DE" dirty="0"/>
              <a:t>Klassifikationsmöglichkeiten </a:t>
            </a:r>
            <a:br>
              <a:rPr lang="de-DE" dirty="0"/>
            </a:br>
            <a:r>
              <a:rPr lang="de-DE" dirty="0"/>
              <a:t>phraseologischer Einheiten, 3</a:t>
            </a:r>
          </a:p>
        </p:txBody>
      </p:sp>
      <p:sp>
        <p:nvSpPr>
          <p:cNvPr id="11268" name="3 - Θέση περιεχομένου"/>
          <p:cNvSpPr>
            <a:spLocks noGrp="1"/>
          </p:cNvSpPr>
          <p:nvPr>
            <p:ph idx="1"/>
          </p:nvPr>
        </p:nvSpPr>
        <p:spPr/>
        <p:txBody>
          <a:bodyPr>
            <a:normAutofit/>
          </a:bodyPr>
          <a:lstStyle/>
          <a:p>
            <a:pPr eaLnBrk="1" hangingPunct="1">
              <a:buFont typeface="Wingdings" panose="05000000000000000000" pitchFamily="2" charset="2"/>
              <a:buChar char="§"/>
            </a:pPr>
            <a:r>
              <a:rPr lang="de-DE" sz="2000" dirty="0"/>
              <a:t>Aufgrund der hohen Diversität des Untersuchungsbereichs erscheinen Mischklassifikationen, z. B. Einteilungen, die semantische, formale und pragmatische Kriterien berücksichtigen, zumeist als praktikabel. </a:t>
            </a:r>
          </a:p>
          <a:p>
            <a:pPr eaLnBrk="1" hangingPunct="1">
              <a:buFont typeface="Wingdings" panose="05000000000000000000" pitchFamily="2" charset="2"/>
              <a:buChar char="§"/>
            </a:pPr>
            <a:r>
              <a:rPr lang="de-DE" sz="2000" dirty="0"/>
              <a:t>Im Folgenden werden sechs verschiedene Klassifikationsmöglichkeiten vorgestellt.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 Τίτλος"/>
          <p:cNvSpPr>
            <a:spLocks noGrp="1"/>
          </p:cNvSpPr>
          <p:nvPr>
            <p:ph type="title"/>
          </p:nvPr>
        </p:nvSpPr>
        <p:spPr/>
        <p:txBody>
          <a:bodyPr>
            <a:normAutofit/>
          </a:bodyPr>
          <a:lstStyle/>
          <a:p>
            <a:pPr eaLnBrk="1" hangingPunct="1"/>
            <a:r>
              <a:rPr lang="de-DE" dirty="0"/>
              <a:t>1. Die Basisklassifikation (Burger 2015)</a:t>
            </a:r>
          </a:p>
        </p:txBody>
      </p:sp>
      <p:sp>
        <p:nvSpPr>
          <p:cNvPr id="16388" name="3 - Θέση περιεχομένου"/>
          <p:cNvSpPr>
            <a:spLocks noGrp="1"/>
          </p:cNvSpPr>
          <p:nvPr>
            <p:ph idx="1"/>
          </p:nvPr>
        </p:nvSpPr>
        <p:spPr/>
        <p:txBody>
          <a:bodyPr>
            <a:normAutofit fontScale="92500" lnSpcReduction="20000"/>
          </a:bodyPr>
          <a:lstStyle/>
          <a:p>
            <a:pPr eaLnBrk="1" hangingPunct="1">
              <a:buFont typeface="Wingdings" pitchFamily="2" charset="2"/>
              <a:buNone/>
            </a:pPr>
            <a:r>
              <a:rPr lang="de-DE" sz="2000" dirty="0"/>
              <a:t>A. </a:t>
            </a:r>
            <a:r>
              <a:rPr lang="de-DE" sz="2000" dirty="0">
                <a:solidFill>
                  <a:schemeClr val="accent2">
                    <a:lumMod val="75000"/>
                  </a:schemeClr>
                </a:solidFill>
              </a:rPr>
              <a:t>Referentiell</a:t>
            </a:r>
            <a:r>
              <a:rPr lang="de-DE" sz="2000" dirty="0"/>
              <a:t>		B. </a:t>
            </a:r>
            <a:r>
              <a:rPr lang="de-DE" sz="2000" dirty="0">
                <a:solidFill>
                  <a:schemeClr val="accent2">
                    <a:lumMod val="75000"/>
                  </a:schemeClr>
                </a:solidFill>
              </a:rPr>
              <a:t>Strukturell</a:t>
            </a:r>
            <a:r>
              <a:rPr lang="de-DE" sz="2000" dirty="0"/>
              <a:t>		C. </a:t>
            </a:r>
            <a:r>
              <a:rPr lang="de-DE" sz="2000" dirty="0">
                <a:solidFill>
                  <a:schemeClr val="accent2">
                    <a:lumMod val="75000"/>
                  </a:schemeClr>
                </a:solidFill>
              </a:rPr>
              <a:t>Kommunikativ</a:t>
            </a:r>
            <a:r>
              <a:rPr lang="de-DE" sz="2000" dirty="0"/>
              <a:t>	</a:t>
            </a:r>
          </a:p>
          <a:p>
            <a:pPr eaLnBrk="1" hangingPunct="1">
              <a:buFont typeface="Wingdings" pitchFamily="2" charset="2"/>
              <a:buNone/>
            </a:pPr>
            <a:endParaRPr lang="de-DE" sz="2000" dirty="0"/>
          </a:p>
          <a:p>
            <a:pPr eaLnBrk="1" hangingPunct="1">
              <a:buFont typeface="Wingdings" pitchFamily="2" charset="2"/>
              <a:buNone/>
            </a:pPr>
            <a:r>
              <a:rPr lang="de-DE" sz="2000" dirty="0" err="1"/>
              <a:t>nominativ</a:t>
            </a:r>
            <a:r>
              <a:rPr lang="de-DE" sz="2000" dirty="0"/>
              <a:t>			propositional</a:t>
            </a:r>
          </a:p>
          <a:p>
            <a:pPr eaLnBrk="1" hangingPunct="1">
              <a:buFont typeface="Wingdings" pitchFamily="2" charset="2"/>
              <a:buNone/>
            </a:pPr>
            <a:r>
              <a:rPr lang="de-DE" sz="2000" dirty="0"/>
              <a:t> </a:t>
            </a:r>
          </a:p>
          <a:p>
            <a:pPr eaLnBrk="1" hangingPunct="1">
              <a:buFont typeface="Wingdings" pitchFamily="2" charset="2"/>
              <a:buNone/>
            </a:pPr>
            <a:endParaRPr lang="de-DE" sz="2000" dirty="0"/>
          </a:p>
          <a:p>
            <a:pPr eaLnBrk="1" hangingPunct="1">
              <a:buFont typeface="Wingdings" pitchFamily="2" charset="2"/>
              <a:buNone/>
            </a:pPr>
            <a:r>
              <a:rPr lang="de-DE" sz="2000" dirty="0"/>
              <a:t>satzgliedwertig			satzwertig	   					textwertig </a:t>
            </a:r>
          </a:p>
          <a:p>
            <a:pPr eaLnBrk="1" hangingPunct="1">
              <a:buFont typeface="Wingdings" pitchFamily="2" charset="2"/>
              <a:buNone/>
            </a:pPr>
            <a:endParaRPr lang="de-DE" sz="2000" dirty="0"/>
          </a:p>
          <a:p>
            <a:pPr eaLnBrk="1" hangingPunct="1">
              <a:buFont typeface="Wingdings" pitchFamily="2" charset="2"/>
              <a:buNone/>
            </a:pPr>
            <a:r>
              <a:rPr lang="de-DE" sz="2000" dirty="0"/>
              <a:t>Kollokationen   Teilidiome  	Idiome	       feste Phrasen         </a:t>
            </a:r>
            <a:r>
              <a:rPr lang="de-DE" sz="2000" dirty="0" err="1"/>
              <a:t>topische</a:t>
            </a:r>
            <a:r>
              <a:rPr lang="de-DE" sz="2000" dirty="0"/>
              <a:t> Formeln				  	     	</a:t>
            </a:r>
          </a:p>
          <a:p>
            <a:pPr eaLnBrk="1" hangingPunct="1">
              <a:buFont typeface="Wingdings" pitchFamily="2" charset="2"/>
              <a:buNone/>
            </a:pPr>
            <a:r>
              <a:rPr lang="de-DE" sz="2000" dirty="0"/>
              <a:t>									Sprichwörter			Gemeinplätze</a:t>
            </a:r>
          </a:p>
        </p:txBody>
      </p:sp>
      <p:cxnSp>
        <p:nvCxnSpPr>
          <p:cNvPr id="6" name="5 - Ευθεία γραμμή σύνδεσης"/>
          <p:cNvCxnSpPr/>
          <p:nvPr/>
        </p:nvCxnSpPr>
        <p:spPr>
          <a:xfrm>
            <a:off x="1065370" y="2553902"/>
            <a:ext cx="0" cy="479231"/>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7 - Ευθεία γραμμή σύνδεσης"/>
          <p:cNvCxnSpPr/>
          <p:nvPr/>
        </p:nvCxnSpPr>
        <p:spPr>
          <a:xfrm>
            <a:off x="1065370" y="2553902"/>
            <a:ext cx="2210486" cy="50949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15 - Ευθεία γραμμή σύνδεσης"/>
          <p:cNvCxnSpPr/>
          <p:nvPr/>
        </p:nvCxnSpPr>
        <p:spPr>
          <a:xfrm>
            <a:off x="7164288" y="5085184"/>
            <a:ext cx="432048"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17 - Ευθεία γραμμή σύνδεσης"/>
          <p:cNvCxnSpPr/>
          <p:nvPr/>
        </p:nvCxnSpPr>
        <p:spPr>
          <a:xfrm flipH="1">
            <a:off x="5220072" y="5085184"/>
            <a:ext cx="1944216"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19 - Ευθεία γραμμή σύνδεσης"/>
          <p:cNvCxnSpPr/>
          <p:nvPr/>
        </p:nvCxnSpPr>
        <p:spPr>
          <a:xfrm>
            <a:off x="1065370" y="3248868"/>
            <a:ext cx="0" cy="936178"/>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36 - Ευθεία γραμμή σύνδεσης"/>
          <p:cNvCxnSpPr/>
          <p:nvPr/>
        </p:nvCxnSpPr>
        <p:spPr>
          <a:xfrm>
            <a:off x="4067944" y="4365104"/>
            <a:ext cx="936104" cy="576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38 - Ευθεία γραμμή σύνδεσης"/>
          <p:cNvCxnSpPr/>
          <p:nvPr/>
        </p:nvCxnSpPr>
        <p:spPr>
          <a:xfrm>
            <a:off x="4067944" y="4365104"/>
            <a:ext cx="3096344" cy="50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66 - Ευθεία γραμμή σύνδεσης"/>
          <p:cNvCxnSpPr/>
          <p:nvPr/>
        </p:nvCxnSpPr>
        <p:spPr>
          <a:xfrm flipH="1">
            <a:off x="3904445" y="3284984"/>
            <a:ext cx="13172" cy="863947"/>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68 - Ευθεία γραμμή σύνδεσης"/>
          <p:cNvCxnSpPr/>
          <p:nvPr/>
        </p:nvCxnSpPr>
        <p:spPr>
          <a:xfrm>
            <a:off x="3923928" y="3284984"/>
            <a:ext cx="3384376" cy="792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70 - Ευθεία γραμμή σύνδεσης"/>
          <p:cNvCxnSpPr/>
          <p:nvPr/>
        </p:nvCxnSpPr>
        <p:spPr>
          <a:xfrm flipH="1">
            <a:off x="1076796" y="4395473"/>
            <a:ext cx="1" cy="539751"/>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72 - Ευθεία γραμμή σύνδεσης"/>
          <p:cNvCxnSpPr/>
          <p:nvPr/>
        </p:nvCxnSpPr>
        <p:spPr>
          <a:xfrm>
            <a:off x="1148618" y="4396320"/>
            <a:ext cx="1191134" cy="480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74 - Ευθεία γραμμή σύνδεσης"/>
          <p:cNvCxnSpPr/>
          <p:nvPr/>
        </p:nvCxnSpPr>
        <p:spPr>
          <a:xfrm>
            <a:off x="1082030" y="4379853"/>
            <a:ext cx="2337842" cy="496541"/>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 Τίτλος"/>
          <p:cNvSpPr>
            <a:spLocks noGrp="1"/>
          </p:cNvSpPr>
          <p:nvPr>
            <p:ph type="title"/>
          </p:nvPr>
        </p:nvSpPr>
        <p:spPr/>
        <p:txBody>
          <a:bodyPr/>
          <a:lstStyle/>
          <a:p>
            <a:pPr eaLnBrk="1" hangingPunct="1"/>
            <a:r>
              <a:rPr lang="de-DE" dirty="0"/>
              <a:t>1. Die Basisklassifikation, 1</a:t>
            </a:r>
          </a:p>
        </p:txBody>
      </p:sp>
      <p:sp>
        <p:nvSpPr>
          <p:cNvPr id="4" name="3 - Θέση περιεχομένου"/>
          <p:cNvSpPr>
            <a:spLocks noGrp="1"/>
          </p:cNvSpPr>
          <p:nvPr>
            <p:ph idx="1"/>
          </p:nvPr>
        </p:nvSpPr>
        <p:spPr/>
        <p:txBody>
          <a:bodyPr>
            <a:noAutofit/>
          </a:bodyPr>
          <a:lstStyle/>
          <a:p>
            <a:pPr marL="0" indent="0" eaLnBrk="1" fontAlgn="auto" hangingPunct="1">
              <a:lnSpc>
                <a:spcPct val="120000"/>
              </a:lnSpc>
              <a:spcAft>
                <a:spcPts val="0"/>
              </a:spcAft>
              <a:buNone/>
              <a:defRPr/>
            </a:pPr>
            <a:r>
              <a:rPr lang="de-DE" dirty="0"/>
              <a:t>Die </a:t>
            </a:r>
            <a:r>
              <a:rPr lang="de-DE" i="1" dirty="0"/>
              <a:t>Basisklassifikation</a:t>
            </a:r>
            <a:r>
              <a:rPr lang="de-DE" dirty="0"/>
              <a:t> von Burger (2015) stellt eine weit verbreitete Mischklassifikation dar und umfasst folgende Klassen:</a:t>
            </a:r>
            <a:endParaRPr lang="de-DE" b="1" dirty="0"/>
          </a:p>
          <a:p>
            <a:pPr>
              <a:lnSpc>
                <a:spcPct val="120000"/>
              </a:lnSpc>
              <a:spcAft>
                <a:spcPts val="0"/>
              </a:spcAft>
              <a:buFont typeface="Wingdings" panose="05000000000000000000" pitchFamily="2" charset="2"/>
              <a:buChar char="§"/>
              <a:defRPr/>
            </a:pPr>
            <a:r>
              <a:rPr lang="de-DE" b="1" dirty="0"/>
              <a:t>Referentielle Phraseme</a:t>
            </a:r>
            <a:endParaRPr lang="de-DE" dirty="0"/>
          </a:p>
          <a:p>
            <a:pPr marL="651510" lvl="1" indent="-285750">
              <a:lnSpc>
                <a:spcPct val="120000"/>
              </a:lnSpc>
              <a:spcAft>
                <a:spcPts val="0"/>
              </a:spcAft>
              <a:buFont typeface="Wingdings" panose="05000000000000000000" pitchFamily="2" charset="2"/>
              <a:buChar char="§"/>
              <a:defRPr/>
            </a:pPr>
            <a:r>
              <a:rPr lang="de-DE" sz="1800" dirty="0"/>
              <a:t>(Sie beziehen sich auf Objekte, Vorgänge oder Sachverhalte der Realität, z. B. </a:t>
            </a:r>
            <a:r>
              <a:rPr lang="de-DE" sz="1800" i="1" dirty="0">
                <a:solidFill>
                  <a:schemeClr val="accent2"/>
                </a:solidFill>
              </a:rPr>
              <a:t>schwarzes Brett</a:t>
            </a:r>
            <a:r>
              <a:rPr lang="de-DE" sz="1800" i="1" dirty="0"/>
              <a:t>, </a:t>
            </a:r>
            <a:r>
              <a:rPr lang="de-DE" sz="1800" i="1" dirty="0">
                <a:solidFill>
                  <a:schemeClr val="accent2"/>
                </a:solidFill>
              </a:rPr>
              <a:t>jemanden übers Ohr hauen</a:t>
            </a:r>
            <a:r>
              <a:rPr lang="de-DE" sz="1800" i="1" dirty="0"/>
              <a:t>, </a:t>
            </a:r>
            <a:r>
              <a:rPr lang="de-DE" sz="1800" i="1" dirty="0">
                <a:solidFill>
                  <a:schemeClr val="accent2"/>
                </a:solidFill>
              </a:rPr>
              <a:t>Morgenstunde hat Gold im Mund.</a:t>
            </a:r>
            <a:r>
              <a:rPr lang="de-DE" sz="1800" dirty="0"/>
              <a:t>)</a:t>
            </a:r>
            <a:endParaRPr lang="de-DE" b="1" dirty="0"/>
          </a:p>
          <a:p>
            <a:pPr>
              <a:lnSpc>
                <a:spcPct val="120000"/>
              </a:lnSpc>
              <a:spcAft>
                <a:spcPts val="0"/>
              </a:spcAft>
              <a:buFont typeface="Wingdings" panose="05000000000000000000" pitchFamily="2" charset="2"/>
              <a:buChar char="§"/>
              <a:defRPr/>
            </a:pPr>
            <a:r>
              <a:rPr lang="de-DE" b="1" dirty="0"/>
              <a:t>Strukturelle Phraseme</a:t>
            </a:r>
            <a:endParaRPr lang="de-DE" dirty="0"/>
          </a:p>
          <a:p>
            <a:pPr marL="651510" lvl="1" indent="-285750">
              <a:lnSpc>
                <a:spcPct val="120000"/>
              </a:lnSpc>
              <a:spcAft>
                <a:spcPts val="0"/>
              </a:spcAft>
              <a:buFont typeface="Wingdings" panose="05000000000000000000" pitchFamily="2" charset="2"/>
              <a:buChar char="§"/>
              <a:defRPr/>
            </a:pPr>
            <a:r>
              <a:rPr lang="de-DE" sz="1800" dirty="0"/>
              <a:t>(Sie erfüllen Funktionen, stellen grammatische Relationen her, </a:t>
            </a:r>
            <a:br>
              <a:rPr lang="de-DE" sz="1800" dirty="0"/>
            </a:br>
            <a:r>
              <a:rPr lang="de-DE" sz="1800" dirty="0"/>
              <a:t>z. B. </a:t>
            </a:r>
            <a:r>
              <a:rPr lang="de-DE" sz="1800" i="1" dirty="0">
                <a:solidFill>
                  <a:schemeClr val="accent2"/>
                </a:solidFill>
              </a:rPr>
              <a:t>in Bezug auf</a:t>
            </a:r>
            <a:r>
              <a:rPr lang="de-DE" sz="1800" i="1" dirty="0"/>
              <a:t>, </a:t>
            </a:r>
            <a:r>
              <a:rPr lang="de-DE" sz="1800" i="1" dirty="0">
                <a:solidFill>
                  <a:schemeClr val="accent2"/>
                </a:solidFill>
              </a:rPr>
              <a:t>in Anbetracht dessen</a:t>
            </a:r>
            <a:r>
              <a:rPr lang="de-DE" sz="1800" i="1" dirty="0"/>
              <a:t>, </a:t>
            </a:r>
            <a:r>
              <a:rPr lang="de-DE" sz="1800" i="1" dirty="0">
                <a:solidFill>
                  <a:schemeClr val="accent2"/>
                </a:solidFill>
              </a:rPr>
              <a:t>sowohl… als auch</a:t>
            </a:r>
            <a:r>
              <a:rPr lang="de-DE" sz="1800" i="1" dirty="0"/>
              <a:t>.</a:t>
            </a:r>
            <a:r>
              <a:rPr lang="de-DE" sz="1800" dirty="0"/>
              <a:t>)</a:t>
            </a:r>
            <a:endParaRPr lang="de-DE" dirty="0"/>
          </a:p>
          <a:p>
            <a:pPr>
              <a:lnSpc>
                <a:spcPct val="120000"/>
              </a:lnSpc>
              <a:spcAft>
                <a:spcPts val="0"/>
              </a:spcAft>
              <a:buFont typeface="Wingdings" panose="05000000000000000000" pitchFamily="2" charset="2"/>
              <a:buChar char="§"/>
              <a:defRPr/>
            </a:pPr>
            <a:r>
              <a:rPr lang="de-DE" b="1" dirty="0"/>
              <a:t>Kommunikative Phraseme</a:t>
            </a:r>
            <a:endParaRPr lang="de-DE" dirty="0"/>
          </a:p>
          <a:p>
            <a:pPr marL="651510" lvl="1" indent="-285750">
              <a:lnSpc>
                <a:spcPct val="120000"/>
              </a:lnSpc>
              <a:spcAft>
                <a:spcPts val="0"/>
              </a:spcAft>
              <a:buFont typeface="Wingdings" panose="05000000000000000000" pitchFamily="2" charset="2"/>
              <a:buChar char="§"/>
              <a:defRPr/>
            </a:pPr>
            <a:r>
              <a:rPr lang="de-DE" sz="1800" dirty="0"/>
              <a:t>(Sie haben bestimmte Aufgaben in kommunikativen Handlungen, z. B. </a:t>
            </a:r>
            <a:r>
              <a:rPr lang="de-DE" sz="1800" i="1" dirty="0">
                <a:solidFill>
                  <a:schemeClr val="accent2"/>
                </a:solidFill>
              </a:rPr>
              <a:t>Guten Morgen</a:t>
            </a:r>
            <a:r>
              <a:rPr lang="de-DE" sz="1800" i="1" dirty="0"/>
              <a:t>, </a:t>
            </a:r>
            <a:r>
              <a:rPr lang="de-DE" sz="1800" i="1" dirty="0">
                <a:solidFill>
                  <a:schemeClr val="accent2"/>
                </a:solidFill>
              </a:rPr>
              <a:t>Das kann nicht wahr sein</a:t>
            </a:r>
            <a:r>
              <a:rPr lang="de-DE" sz="1800" i="1" dirty="0"/>
              <a:t>, </a:t>
            </a:r>
            <a:r>
              <a:rPr lang="de-DE" sz="1800" i="1" dirty="0">
                <a:solidFill>
                  <a:schemeClr val="accent2"/>
                </a:solidFill>
              </a:rPr>
              <a:t>nicht wahr?</a:t>
            </a:r>
            <a:r>
              <a:rPr lang="de-DE" sz="1800" dirty="0"/>
              <a:t>). Sie werden häufig auch als „Routineformeln“ bzw. als „pragmatische Idiome“ bezeichnet.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p:nvPr>
        </p:nvSpPr>
        <p:spPr/>
        <p:txBody>
          <a:bodyPr/>
          <a:lstStyle/>
          <a:p>
            <a:pPr eaLnBrk="1" hangingPunct="1"/>
            <a:r>
              <a:rPr lang="de-DE" dirty="0"/>
              <a:t>1. Die Basisklassifikation, 2</a:t>
            </a:r>
          </a:p>
        </p:txBody>
      </p:sp>
      <p:sp>
        <p:nvSpPr>
          <p:cNvPr id="4" name="3 - Θέση περιεχομένου"/>
          <p:cNvSpPr>
            <a:spLocks noGrp="1"/>
          </p:cNvSpPr>
          <p:nvPr>
            <p:ph idx="1"/>
          </p:nvPr>
        </p:nvSpPr>
        <p:spPr/>
        <p:txBody>
          <a:bodyPr>
            <a:noAutofit/>
          </a:bodyPr>
          <a:lstStyle/>
          <a:p>
            <a:pPr marL="320040" indent="-320040" eaLnBrk="1" fontAlgn="auto" hangingPunct="1">
              <a:spcAft>
                <a:spcPts val="0"/>
              </a:spcAft>
              <a:buFont typeface="Wingdings"/>
              <a:buNone/>
              <a:defRPr/>
            </a:pPr>
            <a:r>
              <a:rPr lang="de-DE" b="1" dirty="0"/>
              <a:t>Referentielle Phraseme</a:t>
            </a:r>
            <a:endParaRPr lang="de-DE" dirty="0"/>
          </a:p>
          <a:p>
            <a:pPr eaLnBrk="1" fontAlgn="auto" hangingPunct="1">
              <a:spcAft>
                <a:spcPts val="0"/>
              </a:spcAft>
              <a:buFont typeface="Wingdings" panose="05000000000000000000" pitchFamily="2" charset="2"/>
              <a:buChar char="§"/>
              <a:defRPr/>
            </a:pPr>
            <a:r>
              <a:rPr lang="de-DE" b="1" dirty="0"/>
              <a:t>Nominative Phraseme</a:t>
            </a:r>
            <a:endParaRPr lang="de-DE" dirty="0"/>
          </a:p>
          <a:p>
            <a:pPr marL="651510" lvl="1" indent="-285750" eaLnBrk="1" fontAlgn="auto" hangingPunct="1">
              <a:spcAft>
                <a:spcPts val="0"/>
              </a:spcAft>
              <a:buFont typeface="Wingdings" panose="05000000000000000000" pitchFamily="2" charset="2"/>
              <a:buChar char="§"/>
              <a:defRPr/>
            </a:pPr>
            <a:r>
              <a:rPr lang="de-DE" sz="1800" dirty="0"/>
              <a:t>Sie befinden sich unter der Satzgrenze und haben eine benennende Funktion, indem sie Objekte und Vorgänge bezeichnen, z. B. </a:t>
            </a:r>
            <a:r>
              <a:rPr lang="de-DE" sz="1800" i="1" dirty="0" err="1">
                <a:solidFill>
                  <a:schemeClr val="accent2"/>
                </a:solidFill>
              </a:rPr>
              <a:t>gang</a:t>
            </a:r>
            <a:r>
              <a:rPr lang="de-DE" sz="1800" i="1" dirty="0">
                <a:solidFill>
                  <a:schemeClr val="accent2"/>
                </a:solidFill>
              </a:rPr>
              <a:t> und gäbe sein</a:t>
            </a:r>
            <a:r>
              <a:rPr lang="de-DE" sz="1800" i="1" dirty="0"/>
              <a:t>, </a:t>
            </a:r>
            <a:r>
              <a:rPr lang="de-DE" sz="1800" i="1" dirty="0">
                <a:solidFill>
                  <a:schemeClr val="accent2"/>
                </a:solidFill>
              </a:rPr>
              <a:t>Kohldampf schieben</a:t>
            </a:r>
            <a:r>
              <a:rPr lang="de-DE" sz="1800" i="1" dirty="0"/>
              <a:t>, </a:t>
            </a:r>
            <a:r>
              <a:rPr lang="de-DE" sz="1800" i="1" dirty="0">
                <a:solidFill>
                  <a:schemeClr val="accent2"/>
                </a:solidFill>
              </a:rPr>
              <a:t>Rotes Kreuz</a:t>
            </a:r>
            <a:r>
              <a:rPr lang="de-DE" sz="1800" i="1" dirty="0"/>
              <a:t>.</a:t>
            </a:r>
          </a:p>
          <a:p>
            <a:pPr marL="651510" lvl="1" indent="-285750" eaLnBrk="1" fontAlgn="auto" hangingPunct="1">
              <a:spcAft>
                <a:spcPts val="0"/>
              </a:spcAft>
              <a:buFont typeface="Wingdings" panose="05000000000000000000" pitchFamily="2" charset="2"/>
              <a:buChar char="§"/>
              <a:defRPr/>
            </a:pPr>
            <a:endParaRPr lang="de-DE" sz="1800" dirty="0"/>
          </a:p>
          <a:p>
            <a:pPr eaLnBrk="1" fontAlgn="auto" hangingPunct="1">
              <a:spcAft>
                <a:spcPts val="0"/>
              </a:spcAft>
              <a:buFont typeface="Wingdings" panose="05000000000000000000" pitchFamily="2" charset="2"/>
              <a:buChar char="§"/>
              <a:defRPr/>
            </a:pPr>
            <a:r>
              <a:rPr lang="de-DE" b="1" dirty="0"/>
              <a:t>Propositionale satz- oder textwertige Phraseme</a:t>
            </a:r>
            <a:endParaRPr lang="de-DE" dirty="0"/>
          </a:p>
          <a:p>
            <a:pPr marL="651510" lvl="1" indent="-285750" eaLnBrk="1" fontAlgn="auto" hangingPunct="1">
              <a:spcAft>
                <a:spcPts val="0"/>
              </a:spcAft>
              <a:buFont typeface="Wingdings" panose="05000000000000000000" pitchFamily="2" charset="2"/>
              <a:buChar char="§"/>
              <a:defRPr/>
            </a:pPr>
            <a:r>
              <a:rPr lang="de-DE" sz="1800" dirty="0"/>
              <a:t>Sie stellen ganze Sätze bzw. Texte dar und stellen (eine) Aussage(n) über Objekte und Vorgänge dar, z. B. </a:t>
            </a:r>
            <a:r>
              <a:rPr lang="de-DE" sz="1800" i="1" dirty="0">
                <a:solidFill>
                  <a:schemeClr val="accent2"/>
                </a:solidFill>
              </a:rPr>
              <a:t>Der Apfel fällt nicht weit vom Stamm</a:t>
            </a:r>
            <a:r>
              <a:rPr lang="de-DE" sz="1800" dirty="0">
                <a:solidFill>
                  <a:schemeClr val="accent2"/>
                </a:solidFill>
              </a:rPr>
              <a:t> </a:t>
            </a:r>
            <a:r>
              <a:rPr lang="de-DE" sz="1800" dirty="0"/>
              <a:t>oder Kleintexte, die in dieser Form memoriert werden und zum Besitz einer Sprachgemeinschaft gehören, z. B. Gebete, oder formelhafte Texte, z. B. Danksagungen, Todesanzeigen, Glückwunschtexte, juristische Texte.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p:nvPr>
        </p:nvSpPr>
        <p:spPr/>
        <p:txBody>
          <a:bodyPr/>
          <a:lstStyle/>
          <a:p>
            <a:pPr eaLnBrk="1" hangingPunct="1"/>
            <a:r>
              <a:rPr lang="de-DE" dirty="0"/>
              <a:t>1. Die Basisklassifikation, 3</a:t>
            </a:r>
          </a:p>
        </p:txBody>
      </p:sp>
      <p:sp>
        <p:nvSpPr>
          <p:cNvPr id="4" name="3 - Θέση περιεχομένου"/>
          <p:cNvSpPr>
            <a:spLocks noGrp="1"/>
          </p:cNvSpPr>
          <p:nvPr>
            <p:ph idx="1"/>
          </p:nvPr>
        </p:nvSpPr>
        <p:spPr>
          <a:xfrm>
            <a:off x="569847" y="2276872"/>
            <a:ext cx="7989752" cy="3630795"/>
          </a:xfrm>
        </p:spPr>
        <p:txBody>
          <a:bodyPr>
            <a:noAutofit/>
          </a:bodyPr>
          <a:lstStyle/>
          <a:p>
            <a:pPr marL="320040" indent="-320040" eaLnBrk="1" fontAlgn="auto" hangingPunct="1">
              <a:spcAft>
                <a:spcPts val="0"/>
              </a:spcAft>
              <a:buFont typeface="Wingdings"/>
              <a:buNone/>
              <a:defRPr/>
            </a:pPr>
            <a:r>
              <a:rPr lang="de-DE" b="1" dirty="0"/>
              <a:t>Nominative satzgliedwertige Phraseme</a:t>
            </a:r>
          </a:p>
          <a:p>
            <a:pPr marL="320040" indent="-320040" eaLnBrk="1" fontAlgn="auto" hangingPunct="1">
              <a:spcAft>
                <a:spcPts val="0"/>
              </a:spcAft>
              <a:buFont typeface="Wingdings"/>
              <a:buNone/>
              <a:defRPr/>
            </a:pPr>
            <a:endParaRPr lang="de-DE" dirty="0"/>
          </a:p>
          <a:p>
            <a:pPr eaLnBrk="1" fontAlgn="auto" hangingPunct="1">
              <a:spcAft>
                <a:spcPts val="0"/>
              </a:spcAft>
              <a:buFont typeface="Wingdings" panose="05000000000000000000" pitchFamily="2" charset="2"/>
              <a:buChar char="§"/>
              <a:defRPr/>
            </a:pPr>
            <a:r>
              <a:rPr lang="de-DE" b="1" dirty="0"/>
              <a:t>Idiome</a:t>
            </a:r>
            <a:endParaRPr lang="de-DE" dirty="0"/>
          </a:p>
          <a:p>
            <a:pPr marL="651510" lvl="1" indent="-285750" eaLnBrk="1" fontAlgn="auto" hangingPunct="1">
              <a:spcAft>
                <a:spcPts val="0"/>
              </a:spcAft>
              <a:buFont typeface="Wingdings" panose="05000000000000000000" pitchFamily="2" charset="2"/>
              <a:buChar char="§"/>
              <a:defRPr/>
            </a:pPr>
            <a:r>
              <a:rPr lang="de-DE" sz="1800" dirty="0"/>
              <a:t>Sie haben eine vollständige semantische Umdeutung erfahren und sind vollidiomatisch, z. B.</a:t>
            </a:r>
            <a:r>
              <a:rPr lang="de-DE" sz="1800" i="1" dirty="0"/>
              <a:t> </a:t>
            </a:r>
            <a:r>
              <a:rPr lang="de-DE" sz="1800" i="1" dirty="0">
                <a:solidFill>
                  <a:schemeClr val="accent2"/>
                </a:solidFill>
              </a:rPr>
              <a:t>das schwarze Schaf</a:t>
            </a:r>
            <a:r>
              <a:rPr lang="de-DE" sz="1800" i="1" dirty="0"/>
              <a:t>, </a:t>
            </a:r>
            <a:r>
              <a:rPr lang="de-DE" sz="1800" i="1" dirty="0" err="1">
                <a:solidFill>
                  <a:schemeClr val="accent2"/>
                </a:solidFill>
              </a:rPr>
              <a:t>jmdm</a:t>
            </a:r>
            <a:r>
              <a:rPr lang="de-DE" sz="1800" i="1" dirty="0">
                <a:solidFill>
                  <a:schemeClr val="accent2"/>
                </a:solidFill>
              </a:rPr>
              <a:t> Sand in die Augen streuen</a:t>
            </a:r>
            <a:r>
              <a:rPr lang="de-DE" sz="1800" i="1" dirty="0"/>
              <a:t>.</a:t>
            </a:r>
          </a:p>
          <a:p>
            <a:pPr marL="651510" lvl="1" indent="-285750" eaLnBrk="1" fontAlgn="auto" hangingPunct="1">
              <a:spcAft>
                <a:spcPts val="0"/>
              </a:spcAft>
              <a:buFont typeface="Wingdings" panose="05000000000000000000" pitchFamily="2" charset="2"/>
              <a:buChar char="§"/>
              <a:defRPr/>
            </a:pPr>
            <a:endParaRPr lang="de-DE" sz="1800" dirty="0"/>
          </a:p>
          <a:p>
            <a:pPr eaLnBrk="1" fontAlgn="auto" hangingPunct="1">
              <a:spcAft>
                <a:spcPts val="0"/>
              </a:spcAft>
              <a:buFont typeface="Wingdings" panose="05000000000000000000" pitchFamily="2" charset="2"/>
              <a:buChar char="§"/>
              <a:defRPr/>
            </a:pPr>
            <a:r>
              <a:rPr lang="de-DE" b="1" dirty="0"/>
              <a:t>Teil-Idiome</a:t>
            </a:r>
            <a:endParaRPr lang="de-DE" dirty="0"/>
          </a:p>
          <a:p>
            <a:pPr marL="651510" lvl="1" indent="-285750" eaLnBrk="1" fontAlgn="auto" hangingPunct="1">
              <a:spcAft>
                <a:spcPts val="0"/>
              </a:spcAft>
              <a:buFont typeface="Wingdings" panose="05000000000000000000" pitchFamily="2" charset="2"/>
              <a:buChar char="§"/>
              <a:defRPr/>
            </a:pPr>
            <a:r>
              <a:rPr lang="de-DE" sz="1800" dirty="0"/>
              <a:t>Sie haben eine partielle semantische Umdeutung erfahren und sind teilidiomatisch, </a:t>
            </a:r>
            <a:br>
              <a:rPr lang="de-DE" sz="1800" dirty="0"/>
            </a:br>
            <a:r>
              <a:rPr lang="de-DE" sz="1800" dirty="0"/>
              <a:t>z. B. </a:t>
            </a:r>
            <a:r>
              <a:rPr lang="de-DE" sz="1800" i="1" dirty="0">
                <a:solidFill>
                  <a:schemeClr val="accent2"/>
                </a:solidFill>
              </a:rPr>
              <a:t>sich die Lunge aus dem Hals </a:t>
            </a:r>
            <a:r>
              <a:rPr lang="de-DE" sz="1800" i="1" dirty="0"/>
              <a:t>/ </a:t>
            </a:r>
            <a:r>
              <a:rPr lang="de-DE" sz="1800" i="1" dirty="0">
                <a:solidFill>
                  <a:schemeClr val="accent2"/>
                </a:solidFill>
              </a:rPr>
              <a:t>Leib schreien</a:t>
            </a:r>
            <a:r>
              <a:rPr lang="de-DE" sz="1800" dirty="0"/>
              <a:t>, </a:t>
            </a:r>
            <a:r>
              <a:rPr lang="de-DE" sz="1800" i="1" dirty="0">
                <a:solidFill>
                  <a:schemeClr val="accent2"/>
                </a:solidFill>
              </a:rPr>
              <a:t>einen Streit vom Zaune brechen</a:t>
            </a:r>
            <a:r>
              <a:rPr lang="de-DE" sz="1800" i="1" dirty="0"/>
              <a:t>.</a:t>
            </a:r>
          </a:p>
          <a:p>
            <a:pPr marL="651510" lvl="1" indent="-285750" eaLnBrk="1" fontAlgn="auto" hangingPunct="1">
              <a:spcAft>
                <a:spcPts val="0"/>
              </a:spcAft>
              <a:buFont typeface="Wingdings" panose="05000000000000000000" pitchFamily="2" charset="2"/>
              <a:buChar char="§"/>
              <a:defRPr/>
            </a:pPr>
            <a:endParaRPr lang="de-DE" sz="1800" dirty="0"/>
          </a:p>
          <a:p>
            <a:pPr eaLnBrk="1" fontAlgn="auto" hangingPunct="1">
              <a:spcAft>
                <a:spcPts val="0"/>
              </a:spcAft>
              <a:buFont typeface="Wingdings" panose="05000000000000000000" pitchFamily="2" charset="2"/>
              <a:buChar char="§"/>
              <a:defRPr/>
            </a:pPr>
            <a:r>
              <a:rPr lang="de-DE" b="1" dirty="0"/>
              <a:t>Kollokationen</a:t>
            </a:r>
            <a:endParaRPr lang="de-DE" dirty="0"/>
          </a:p>
          <a:p>
            <a:pPr marL="651510" lvl="1" indent="-285750" eaLnBrk="1" fontAlgn="auto" hangingPunct="1">
              <a:spcAft>
                <a:spcPts val="0"/>
              </a:spcAft>
              <a:buFont typeface="Wingdings" panose="05000000000000000000" pitchFamily="2" charset="2"/>
              <a:buChar char="§"/>
              <a:defRPr/>
            </a:pPr>
            <a:r>
              <a:rPr lang="de-DE" sz="1800" dirty="0"/>
              <a:t>Sie sind semantisch nicht umgedeutet und insofern nicht idiomatisch, z. B. </a:t>
            </a:r>
            <a:r>
              <a:rPr lang="de-DE" sz="1800" i="1" dirty="0">
                <a:solidFill>
                  <a:schemeClr val="accent2"/>
                </a:solidFill>
              </a:rPr>
              <a:t>sich die Zähne putzen</a:t>
            </a:r>
            <a:r>
              <a:rPr lang="de-DE" sz="1800" i="1" dirty="0"/>
              <a:t>, </a:t>
            </a:r>
            <a:r>
              <a:rPr lang="de-DE" sz="1800" i="1" dirty="0">
                <a:solidFill>
                  <a:schemeClr val="accent2"/>
                </a:solidFill>
              </a:rPr>
              <a:t>Kaffee und Kuchen</a:t>
            </a:r>
            <a:r>
              <a:rPr lang="de-DE" sz="1800" i="1" dirty="0"/>
              <a:t>, </a:t>
            </a:r>
            <a:r>
              <a:rPr lang="de-DE" sz="1800" i="1" dirty="0">
                <a:solidFill>
                  <a:schemeClr val="accent2"/>
                </a:solidFill>
              </a:rPr>
              <a:t>werdende Mutter</a:t>
            </a:r>
            <a:r>
              <a:rPr lang="de-DE" sz="1800" i="1" dirty="0"/>
              <a:t>, </a:t>
            </a:r>
            <a:r>
              <a:rPr lang="de-DE" sz="1800" i="1" dirty="0">
                <a:solidFill>
                  <a:schemeClr val="accent2"/>
                </a:solidFill>
              </a:rPr>
              <a:t>den Tisch decken</a:t>
            </a:r>
            <a:r>
              <a:rPr lang="de-DE" sz="1800" i="1" dirty="0"/>
              <a:t>.</a:t>
            </a:r>
            <a:endParaRPr lang="de-DE"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p:txBody>
          <a:bodyPr/>
          <a:lstStyle/>
          <a:p>
            <a:pPr eaLnBrk="1" hangingPunct="1"/>
            <a:r>
              <a:rPr lang="de-DE" dirty="0"/>
              <a:t>1. Die Basisklassifikation, 4</a:t>
            </a:r>
          </a:p>
        </p:txBody>
      </p:sp>
      <p:sp>
        <p:nvSpPr>
          <p:cNvPr id="4" name="3 - Θέση περιεχομένου"/>
          <p:cNvSpPr>
            <a:spLocks noGrp="1"/>
          </p:cNvSpPr>
          <p:nvPr>
            <p:ph idx="1"/>
          </p:nvPr>
        </p:nvSpPr>
        <p:spPr/>
        <p:txBody>
          <a:bodyPr>
            <a:noAutofit/>
          </a:bodyPr>
          <a:lstStyle/>
          <a:p>
            <a:pPr marL="320040" indent="-320040" eaLnBrk="1" fontAlgn="auto" hangingPunct="1">
              <a:spcAft>
                <a:spcPts val="0"/>
              </a:spcAft>
              <a:buFont typeface="Wingdings"/>
              <a:buNone/>
              <a:defRPr/>
            </a:pPr>
            <a:r>
              <a:rPr lang="de-DE" b="1" dirty="0"/>
              <a:t>Propositionale satzwertige Phraseme</a:t>
            </a:r>
          </a:p>
          <a:p>
            <a:pPr marL="320040" indent="-320040" eaLnBrk="1" fontAlgn="auto" hangingPunct="1">
              <a:spcAft>
                <a:spcPts val="0"/>
              </a:spcAft>
              <a:buFont typeface="Wingdings"/>
              <a:buNone/>
              <a:defRPr/>
            </a:pPr>
            <a:endParaRPr lang="de-DE" dirty="0"/>
          </a:p>
          <a:p>
            <a:pPr eaLnBrk="1" fontAlgn="auto" hangingPunct="1">
              <a:spcAft>
                <a:spcPts val="0"/>
              </a:spcAft>
              <a:buFont typeface="Wingdings" panose="05000000000000000000" pitchFamily="2" charset="2"/>
              <a:buChar char="§"/>
              <a:defRPr/>
            </a:pPr>
            <a:r>
              <a:rPr lang="de-DE" b="1" dirty="0"/>
              <a:t>Feste Phrasen</a:t>
            </a:r>
            <a:endParaRPr lang="de-DE" dirty="0"/>
          </a:p>
          <a:p>
            <a:pPr marL="651510" lvl="1" indent="-285750" eaLnBrk="1" fontAlgn="auto" hangingPunct="1">
              <a:spcAft>
                <a:spcPts val="0"/>
              </a:spcAft>
              <a:buFont typeface="Wingdings" panose="05000000000000000000" pitchFamily="2" charset="2"/>
              <a:buChar char="§"/>
              <a:defRPr/>
            </a:pPr>
            <a:r>
              <a:rPr lang="de-DE" sz="1800" dirty="0"/>
              <a:t>Sie bestehen aus finitem Verb, Subjekt und einer Leerstelle (bzw. ein deiktisches Element) zur Anbindung an den Kontext, z. B. </a:t>
            </a:r>
            <a:r>
              <a:rPr lang="de-DE" sz="1800" i="1" dirty="0" err="1">
                <a:solidFill>
                  <a:schemeClr val="accent2"/>
                </a:solidFill>
              </a:rPr>
              <a:t>jmdm</a:t>
            </a:r>
            <a:r>
              <a:rPr lang="de-DE" sz="1800" i="1" dirty="0">
                <a:solidFill>
                  <a:schemeClr val="accent2"/>
                </a:solidFill>
              </a:rPr>
              <a:t> fällt ein Stein vom Herzen</a:t>
            </a:r>
            <a:r>
              <a:rPr lang="de-DE" sz="1800" dirty="0">
                <a:solidFill>
                  <a:schemeClr val="accent2"/>
                </a:solidFill>
              </a:rPr>
              <a:t> </a:t>
            </a:r>
            <a:r>
              <a:rPr lang="de-DE" sz="1800" dirty="0"/>
              <a:t>oder </a:t>
            </a:r>
            <a:r>
              <a:rPr lang="de-DE" sz="1800" i="1" dirty="0">
                <a:solidFill>
                  <a:schemeClr val="accent2"/>
                </a:solidFill>
              </a:rPr>
              <a:t>Das geht auf keine Kuhhaut</a:t>
            </a:r>
            <a:r>
              <a:rPr lang="de-DE" sz="1800" i="1" dirty="0"/>
              <a:t>.</a:t>
            </a:r>
            <a:endParaRPr lang="de-DE" sz="1800" dirty="0"/>
          </a:p>
          <a:p>
            <a:pPr marL="651510" lvl="1" indent="-285750" eaLnBrk="1" fontAlgn="auto" hangingPunct="1">
              <a:spcAft>
                <a:spcPts val="0"/>
              </a:spcAft>
              <a:buFont typeface="Wingdings" panose="05000000000000000000" pitchFamily="2" charset="2"/>
              <a:buChar char="§"/>
              <a:defRPr/>
            </a:pPr>
            <a:endParaRPr lang="de-DE" sz="1800" dirty="0"/>
          </a:p>
          <a:p>
            <a:pPr eaLnBrk="1" fontAlgn="auto" hangingPunct="1">
              <a:spcAft>
                <a:spcPts val="0"/>
              </a:spcAft>
              <a:buFont typeface="Wingdings" panose="05000000000000000000" pitchFamily="2" charset="2"/>
              <a:buChar char="§"/>
              <a:defRPr/>
            </a:pPr>
            <a:r>
              <a:rPr lang="de-DE" b="1" dirty="0" err="1"/>
              <a:t>Topische</a:t>
            </a:r>
            <a:r>
              <a:rPr lang="de-DE" b="1" dirty="0"/>
              <a:t> Formeln</a:t>
            </a:r>
            <a:endParaRPr lang="de-DE" dirty="0"/>
          </a:p>
          <a:p>
            <a:pPr marL="651510" lvl="1" indent="-285750" eaLnBrk="1" fontAlgn="auto" hangingPunct="1">
              <a:spcAft>
                <a:spcPts val="0"/>
              </a:spcAft>
              <a:buFont typeface="Wingdings" panose="05000000000000000000" pitchFamily="2" charset="2"/>
              <a:buChar char="§"/>
              <a:defRPr/>
            </a:pPr>
            <a:r>
              <a:rPr lang="de-DE" sz="1800" dirty="0"/>
              <a:t>Dazu zählen Sprichwörter als geschlossene Sätze ohne Kontextanschluss, z. B. </a:t>
            </a:r>
            <a:r>
              <a:rPr lang="de-DE" sz="1800" i="1" dirty="0">
                <a:solidFill>
                  <a:schemeClr val="accent2"/>
                </a:solidFill>
              </a:rPr>
              <a:t>Gut Ding braucht Weile</a:t>
            </a:r>
            <a:r>
              <a:rPr lang="de-DE" sz="1800" dirty="0"/>
              <a:t>, und Gemeinplätze, die Ähnlichkeiten zu Sprichwörtern aufweisen, aber keine „neuen“ Einsichten, sondern Selbstverständlichkeiten, Tautologien formulieren, z. B. </a:t>
            </a:r>
            <a:r>
              <a:rPr lang="de-DE" sz="1800" i="1" dirty="0">
                <a:solidFill>
                  <a:schemeClr val="accent2"/>
                </a:solidFill>
              </a:rPr>
              <a:t>Man lebt nur einmal</a:t>
            </a:r>
            <a:r>
              <a:rPr lang="de-DE" sz="1800" dirty="0"/>
              <a:t>, </a:t>
            </a:r>
            <a:r>
              <a:rPr lang="de-DE" sz="1800" i="1" dirty="0">
                <a:solidFill>
                  <a:schemeClr val="accent2"/>
                </a:solidFill>
              </a:rPr>
              <a:t>Was sein muss, muss sein</a:t>
            </a:r>
            <a:r>
              <a:rPr lang="de-DE" sz="1800" i="1" dirty="0"/>
              <a:t>.</a:t>
            </a:r>
            <a:endParaRPr lang="de-DE" sz="1800" dirty="0"/>
          </a:p>
        </p:txBody>
      </p:sp>
    </p:spTree>
  </p:cSld>
  <p:clrMapOvr>
    <a:masterClrMapping/>
  </p:clrMapOvr>
</p:sld>
</file>

<file path=ppt/theme/theme1.xml><?xml version="1.0" encoding="utf-8"?>
<a:theme xmlns:a="http://schemas.openxmlformats.org/drawingml/2006/main" name="Μέρισμα">
  <a:themeElements>
    <a:clrScheme name="Μέρισμα">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Μέρισμα">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Μέρισμ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TC103457464[[fn=Μέρισμα]]</Template>
  <TotalTime>0</TotalTime>
  <Words>2082</Words>
  <Application>Microsoft Office PowerPoint</Application>
  <PresentationFormat>Προβολή στην οθόνη (4:3)</PresentationFormat>
  <Paragraphs>229</Paragraphs>
  <Slides>33</Slides>
  <Notes>9</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33</vt:i4>
      </vt:variant>
    </vt:vector>
  </HeadingPairs>
  <TitlesOfParts>
    <vt:vector size="40" baseType="lpstr">
      <vt:lpstr>Arial</vt:lpstr>
      <vt:lpstr>Calibri</vt:lpstr>
      <vt:lpstr>Corbel</vt:lpstr>
      <vt:lpstr>Gill Sans MT</vt:lpstr>
      <vt:lpstr>Wingdings</vt:lpstr>
      <vt:lpstr>Wingdings 2</vt:lpstr>
      <vt:lpstr>Μέρισμα</vt:lpstr>
      <vt:lpstr>Phraseologie</vt:lpstr>
      <vt:lpstr>Klassifikationsmöglichkeiten  phraseologischer Einheiten, 1</vt:lpstr>
      <vt:lpstr>Klassifikationsmöglichkeiten  phraseologischer Einheiten, 2</vt:lpstr>
      <vt:lpstr>Klassifikationsmöglichkeiten  phraseologischer Einheiten, 3</vt:lpstr>
      <vt:lpstr>1. Die Basisklassifikation (Burger 2015)</vt:lpstr>
      <vt:lpstr>1. Die Basisklassifikation, 1</vt:lpstr>
      <vt:lpstr>1. Die Basisklassifikation, 2</vt:lpstr>
      <vt:lpstr>1. Die Basisklassifikation, 3</vt:lpstr>
      <vt:lpstr>1. Die Basisklassifikation, 4</vt:lpstr>
      <vt:lpstr>2. Phraseologische spezielle Klassen, 1</vt:lpstr>
      <vt:lpstr>2. Phraseologische spezielle Klassen, 2</vt:lpstr>
      <vt:lpstr>2. Phraseologische spezielle Klassen, 3</vt:lpstr>
      <vt:lpstr>3. Morphosyntaktische Klassifikation, 1</vt:lpstr>
      <vt:lpstr>3. Morphosyntaktische Klassifikation, 1</vt:lpstr>
      <vt:lpstr>3. Morphosyntaktische Klassifikation, 2</vt:lpstr>
      <vt:lpstr>4. Klassifikation nach der internen Struktur (grammatische Klassen)</vt:lpstr>
      <vt:lpstr>4. Klassifikation nach der internen Struktur (grammatische Klassen) </vt:lpstr>
      <vt:lpstr>4. Klassifikation nach der internen Struktur (phraseologische Sachgruppen)</vt:lpstr>
      <vt:lpstr>4. Klassifikation nach der internen Struktur (phraseologische Sachgruppen)</vt:lpstr>
      <vt:lpstr>5. Onomasiologische Klassifikation, 1</vt:lpstr>
      <vt:lpstr>5. Onomasiologische Klassifikation, 1</vt:lpstr>
      <vt:lpstr>5. Onomasiologische Klassifikation, 2</vt:lpstr>
      <vt:lpstr>5. Onomasiologische Klassifikation, 2</vt:lpstr>
      <vt:lpstr>6. Klassifikation nach  distributionellen Kriterien</vt:lpstr>
      <vt:lpstr>ende</vt:lpstr>
      <vt:lpstr>χρηματοδοτηση</vt:lpstr>
      <vt:lpstr>ΣΗΜΕΙΩΜΑΤΑ</vt:lpstr>
      <vt:lpstr>Σημείωμα ιστορικού εκδόσεων έργου</vt:lpstr>
      <vt:lpstr>Σημείωμα αναφοράς</vt:lpstr>
      <vt:lpstr>Σημείωμα αδειοδότησης</vt:lpstr>
      <vt:lpstr>Διατήρηση σημειωμάτων</vt:lpstr>
      <vt:lpstr>Σημείωμα χρήσης έργων τρίτων (1/2) </vt:lpstr>
      <vt:lpstr>Σημείωμα χρήσης έργων τρίτων (2/2)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Phraseologie</dc:title>
  <dc:creator>user</dc:creator>
  <cp:lastModifiedBy>Marios Chrissou</cp:lastModifiedBy>
  <cp:revision>161</cp:revision>
  <dcterms:created xsi:type="dcterms:W3CDTF">2013-03-08T11:37:40Z</dcterms:created>
  <dcterms:modified xsi:type="dcterms:W3CDTF">2024-03-28T07:39:35Z</dcterms:modified>
</cp:coreProperties>
</file>