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2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280" r:id="rId14"/>
    <p:sldId id="290" r:id="rId15"/>
    <p:sldId id="295" r:id="rId16"/>
    <p:sldId id="299" r:id="rId17"/>
    <p:sldId id="292" r:id="rId18"/>
    <p:sldId id="291" r:id="rId19"/>
    <p:sldId id="294" r:id="rId20"/>
    <p:sldId id="293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2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80" d="100"/>
          <a:sy n="80" d="100"/>
        </p:scale>
        <p:origin x="108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173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538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7934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3583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53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101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5110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4215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7732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1242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92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πρακτικών γραμματισμού στην προσχολική εκπαίδευση και στην οικογενειακή αγωγή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ENL131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5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vasil@ecd.uoa.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exandria-publ.gr/book.php?id=147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oliteianet.gr/" TargetMode="External"/><Relationship Id="rId5" Type="http://schemas.openxmlformats.org/officeDocument/2006/relationships/hyperlink" Target="http://www.politeianet.gr/books/9789606647390-whitty-geoff-epikentro-koinoniologia-kai-scholiki-gnosi-151501" TargetMode="External"/><Relationship Id="rId4" Type="http://schemas.openxmlformats.org/officeDocument/2006/relationships/hyperlink" Target="http://www.alexandria-publ.gr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il_bernstein_by_LGdL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n-US" dirty="0" smtClean="0">
                <a:solidFill>
                  <a:srgbClr val="5075BC"/>
                </a:solidFill>
              </a:rPr>
              <a:t>Οι </a:t>
            </a:r>
            <a:r>
              <a:rPr lang="el-GR" altLang="en-US" dirty="0">
                <a:solidFill>
                  <a:srgbClr val="5075BC"/>
                </a:solidFill>
              </a:rPr>
              <a:t>κοινωνικές παράμετροι </a:t>
            </a:r>
            <a:r>
              <a:rPr lang="en-US" altLang="en-US" dirty="0">
                <a:solidFill>
                  <a:srgbClr val="5075BC"/>
                </a:solidFill>
              </a:rPr>
              <a:t/>
            </a:r>
            <a:br>
              <a:rPr lang="en-US" altLang="en-US" dirty="0">
                <a:solidFill>
                  <a:srgbClr val="5075BC"/>
                </a:solidFill>
              </a:rPr>
            </a:br>
            <a:r>
              <a:rPr lang="el-GR" altLang="en-US" dirty="0">
                <a:solidFill>
                  <a:srgbClr val="5075BC"/>
                </a:solidFill>
              </a:rPr>
              <a:t>της εκπαιδευτικής διαδικασίας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sz="24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Ενότητες 9-10:</a:t>
            </a:r>
            <a:r>
              <a:rPr lang="en-US" sz="24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n-US" sz="2400" dirty="0"/>
              <a:t>Η μελέτη των πρακτικών γραμματισμού στην προσχολική εκπαίδευση και στην οικογενειακή αγωγή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endParaRPr lang="el-GR" altLang="en-US" sz="2400" dirty="0" smtClean="0"/>
          </a:p>
          <a:p>
            <a:pPr>
              <a:lnSpc>
                <a:spcPct val="80000"/>
              </a:lnSpc>
            </a:pPr>
            <a:r>
              <a:rPr lang="el-GR" altLang="en-US" sz="2400" dirty="0" smtClean="0"/>
              <a:t>Αλεξάνδρα </a:t>
            </a:r>
            <a:r>
              <a:rPr lang="el-GR" altLang="en-US" sz="2400" dirty="0"/>
              <a:t>Βασιλοπούλου</a:t>
            </a:r>
          </a:p>
          <a:p>
            <a:r>
              <a:rPr lang="el-GR" sz="2400" dirty="0" smtClean="0"/>
              <a:t>Σχολή</a:t>
            </a:r>
            <a:r>
              <a:rPr lang="en-US" sz="2400" dirty="0" smtClean="0"/>
              <a:t> </a:t>
            </a:r>
            <a:r>
              <a:rPr lang="el-GR" sz="2400" dirty="0" smtClean="0"/>
              <a:t>Επιστημών της Αγωγής</a:t>
            </a:r>
          </a:p>
          <a:p>
            <a:r>
              <a:rPr lang="el-GR" sz="2400" dirty="0" smtClean="0"/>
              <a:t>Τμήμα </a:t>
            </a:r>
            <a:r>
              <a:rPr lang="el-GR" sz="2400" dirty="0"/>
              <a:t>Εκπαίδευσης και Αγωγής στην Προσχολική </a:t>
            </a:r>
            <a:r>
              <a:rPr lang="el-GR" sz="2400" dirty="0" smtClean="0"/>
              <a:t>Ηλικία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dirty="0"/>
              <a:t>Ανάλυση πρακτικών γραμματισμού: ανάγνωση εικονογραφημένων βιβλίων στο σπίτι από μητέρες της μεσαίας τάξης</a:t>
            </a:r>
            <a:r>
              <a:rPr lang="en-US" altLang="el-GR" sz="3200" dirty="0"/>
              <a:t> </a:t>
            </a:r>
            <a:r>
              <a:rPr lang="el-GR" altLang="el-GR" sz="3200" dirty="0"/>
              <a:t>(Ζιαζοπούλου 2015)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l-GR" altLang="el-GR" sz="2800" dirty="0"/>
          </a:p>
          <a:p>
            <a:pPr marL="0" indent="0">
              <a:buFontTx/>
              <a:buNone/>
            </a:pPr>
            <a:r>
              <a:rPr lang="el-GR" altLang="el-GR" sz="2800" dirty="0"/>
              <a:t>Ορατές παιδαγωγικές πρακτικές</a:t>
            </a:r>
            <a:r>
              <a:rPr lang="en-US" altLang="el-GR" sz="2800" dirty="0"/>
              <a:t> </a:t>
            </a:r>
            <a:endParaRPr lang="el-GR" altLang="el-GR" sz="2800" dirty="0" smtClean="0"/>
          </a:p>
          <a:p>
            <a:pPr marL="0" indent="0"/>
            <a:r>
              <a:rPr lang="el-GR" altLang="en-US" sz="2800" dirty="0" smtClean="0"/>
              <a:t> </a:t>
            </a:r>
            <a:r>
              <a:rPr lang="el-GR" altLang="en-US" sz="2800" dirty="0"/>
              <a:t>διεκπαιρεωτική πρακτική </a:t>
            </a:r>
          </a:p>
          <a:p>
            <a:pPr marL="0" indent="0"/>
            <a:r>
              <a:rPr lang="el-GR" altLang="en-US" sz="2800" dirty="0"/>
              <a:t> δε φαίνεται να ακολουθεί συζήτηση </a:t>
            </a:r>
          </a:p>
          <a:p>
            <a:pPr marL="0" indent="0"/>
            <a:r>
              <a:rPr lang="el-GR" altLang="en-US" sz="2800" dirty="0"/>
              <a:t> η δραστηριότητα διαρκεί μέχρι να κοιμηθεί το παιδί</a:t>
            </a:r>
            <a:endParaRPr lang="en-US" altLang="el-GR" sz="2800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15530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Ανάλυση πρακτικών γραμματισμού: ανάγνωση εικονογραφημένων βιβλίων στο σπίτι (συν.)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el-GR" altLang="el-GR" sz="2000" b="1" dirty="0"/>
              <a:t>Αόρατες παιδαγωγικές πρακτικές</a:t>
            </a:r>
            <a:endParaRPr lang="en-US" altLang="el-GR" sz="2000" b="1" dirty="0"/>
          </a:p>
          <a:p>
            <a:r>
              <a:rPr lang="el-GR" altLang="en-US" sz="1800" dirty="0"/>
              <a:t>Η μητέρα θέτει υποθετικές ερωτήσεις </a:t>
            </a:r>
          </a:p>
          <a:p>
            <a:r>
              <a:rPr lang="el-GR" altLang="en-US" sz="1800" dirty="0"/>
              <a:t>σύμπραξη με το σχολείο, δραστηριότητες προέκτασης, παρόμοιες με σχολικές πρακτικές</a:t>
            </a:r>
            <a:r>
              <a:rPr lang="en-US" altLang="en-US" sz="1800" dirty="0"/>
              <a:t> </a:t>
            </a:r>
            <a:endParaRPr lang="el-GR" altLang="en-US" sz="1800" dirty="0"/>
          </a:p>
          <a:p>
            <a:r>
              <a:rPr lang="el-GR" altLang="en-US" sz="1800" dirty="0"/>
              <a:t>προεκτάσεις σχολειοποίησης, κοντά στις σχολικές πρακτικές</a:t>
            </a:r>
            <a:r>
              <a:rPr lang="en-US" altLang="en-US" sz="1800" dirty="0"/>
              <a:t> </a:t>
            </a:r>
            <a:endParaRPr lang="el-GR" altLang="en-US" sz="1800" dirty="0"/>
          </a:p>
          <a:p>
            <a:r>
              <a:rPr lang="el-GR" altLang="en-US" sz="1800" dirty="0"/>
              <a:t>σύγκριση και αντιπαραβολή</a:t>
            </a:r>
          </a:p>
          <a:p>
            <a:r>
              <a:rPr lang="el-GR" altLang="en-US" sz="1800" dirty="0"/>
              <a:t>στέκονται σε εικονογράφηση</a:t>
            </a:r>
            <a:r>
              <a:rPr lang="en-US" altLang="en-US" sz="1800" dirty="0"/>
              <a:t> </a:t>
            </a:r>
            <a:endParaRPr lang="el-GR" altLang="en-US" sz="1800" dirty="0"/>
          </a:p>
          <a:p>
            <a:r>
              <a:rPr lang="el-GR" altLang="en-US" sz="1800" dirty="0"/>
              <a:t>έκφραση υποκειμενικής κρίσης</a:t>
            </a:r>
            <a:r>
              <a:rPr lang="en-US" altLang="en-US" sz="1800" dirty="0"/>
              <a:t> </a:t>
            </a:r>
            <a:endParaRPr lang="el-GR" altLang="en-US" sz="1800" dirty="0"/>
          </a:p>
          <a:p>
            <a:r>
              <a:rPr lang="el-GR" altLang="el-GR" sz="1800" dirty="0"/>
              <a:t>έμφαση σε συναίσθημα παιδιού κατά την ανάγνωση </a:t>
            </a:r>
          </a:p>
          <a:p>
            <a:r>
              <a:rPr lang="el-GR" altLang="en-US" sz="1800" dirty="0"/>
              <a:t>ανάγνωση εικονογραφημένων βιβλίων για ψυχαγωγία </a:t>
            </a:r>
          </a:p>
          <a:p>
            <a:r>
              <a:rPr lang="el-GR" altLang="en-US" sz="1800" dirty="0"/>
              <a:t>εύστοχες οι παρατηρήσεις, είναι σε θέση να τις παρατηρήσει και να τις κατανοήσει και να τις </a:t>
            </a:r>
            <a:r>
              <a:rPr lang="el-GR" altLang="en-US" sz="1800" dirty="0" smtClean="0"/>
              <a:t>αποδώσει</a:t>
            </a:r>
            <a:endParaRPr lang="en-US" altLang="el-GR" sz="1800" dirty="0"/>
          </a:p>
        </p:txBody>
      </p:sp>
    </p:spTree>
    <p:extLst>
      <p:ext uri="{BB962C8B-B14F-4D97-AF65-F5344CB8AC3E}">
        <p14:creationId xmlns:p14="http://schemas.microsoft.com/office/powerpoint/2010/main" val="36710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l-GR" altLang="en-US" sz="2800" dirty="0"/>
              <a:t>Βιβλιογραφία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836712"/>
            <a:ext cx="8229600" cy="547260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1200" dirty="0"/>
              <a:t>Γιαννικοπούλου, Α. </a:t>
            </a:r>
            <a:r>
              <a:rPr lang="en-US" altLang="en-US" sz="1200" dirty="0"/>
              <a:t>A</a:t>
            </a:r>
            <a:r>
              <a:rPr lang="el-GR" altLang="en-US" sz="1200" dirty="0"/>
              <a:t>. (2009). </a:t>
            </a:r>
            <a:r>
              <a:rPr lang="el-GR" altLang="en-US" sz="1200" i="1" dirty="0"/>
              <a:t>Από την προανάγνωση στην ανάγνωση. Οδηγός για γονείς και εκπαιδευτικούς</a:t>
            </a:r>
            <a:r>
              <a:rPr lang="el-GR" altLang="en-US" sz="1200" dirty="0"/>
              <a:t> (Έκδοση Η’)</a:t>
            </a:r>
            <a:r>
              <a:rPr lang="el-GR" altLang="en-US" sz="1200" i="1" dirty="0"/>
              <a:t>.</a:t>
            </a:r>
            <a:r>
              <a:rPr lang="el-GR" altLang="en-US" sz="1200" dirty="0"/>
              <a:t> Αθήνα: Καστανιώτης.</a:t>
            </a:r>
          </a:p>
          <a:p>
            <a:pPr>
              <a:lnSpc>
                <a:spcPct val="80000"/>
              </a:lnSpc>
            </a:pPr>
            <a:r>
              <a:rPr lang="el-GR" altLang="en-US" sz="1200" dirty="0"/>
              <a:t>Γκιάλου-Χριστοδούλου, Ν. (2009). Διερεύνηση της σχέσης νηπιαγωγείου-γονέων στην προώθηση του γραμματισμού στο νηπιαγωγείο στο Τάφα, Ε., και Μανωλίτσης, Γ., (επιμέλεια). </a:t>
            </a:r>
            <a:r>
              <a:rPr lang="el-GR" altLang="en-US" sz="1200" i="1" dirty="0"/>
              <a:t>Αναδυόμενος γραμματισμός. Έρευνα και εφαρμογές</a:t>
            </a:r>
            <a:r>
              <a:rPr lang="el-GR" altLang="en-US" sz="1200" dirty="0"/>
              <a:t>, Αθήνα: Πεδίο, 157-173.</a:t>
            </a:r>
          </a:p>
          <a:p>
            <a:pPr>
              <a:lnSpc>
                <a:spcPct val="80000"/>
              </a:lnSpc>
            </a:pPr>
            <a:r>
              <a:rPr lang="en-US" altLang="en-US" sz="1200" dirty="0" err="1"/>
              <a:t>Cazden</a:t>
            </a:r>
            <a:r>
              <a:rPr lang="el-GR" altLang="en-US" sz="1200" dirty="0"/>
              <a:t>, </a:t>
            </a:r>
            <a:r>
              <a:rPr lang="en-US" altLang="en-US" sz="1200" dirty="0"/>
              <a:t>C</a:t>
            </a:r>
            <a:r>
              <a:rPr lang="el-GR" altLang="en-US" sz="1200" dirty="0"/>
              <a:t>. </a:t>
            </a:r>
            <a:r>
              <a:rPr lang="en-US" altLang="en-US" sz="1200" dirty="0"/>
              <a:t>(</a:t>
            </a:r>
            <a:r>
              <a:rPr lang="el-GR" altLang="en-US" sz="1200" dirty="0"/>
              <a:t>1995</a:t>
            </a:r>
            <a:r>
              <a:rPr lang="en-US" altLang="en-US" sz="1200" dirty="0"/>
              <a:t>) Visible and invisible pedagogies in literacy education, in P. Atkinson, B. Davies and S. </a:t>
            </a:r>
            <a:r>
              <a:rPr lang="en-US" altLang="en-US" sz="1200" dirty="0" err="1"/>
              <a:t>Delamont</a:t>
            </a:r>
            <a:r>
              <a:rPr lang="en-US" altLang="en-US" sz="1200" dirty="0"/>
              <a:t>, Discourse and Reproduction, NJ: Hampton Press,</a:t>
            </a:r>
            <a:r>
              <a:rPr lang="el-GR" altLang="en-US" sz="1200" dirty="0"/>
              <a:t> </a:t>
            </a:r>
            <a:r>
              <a:rPr lang="en-US" altLang="en-US" sz="1200" dirty="0"/>
              <a:t>159-172.</a:t>
            </a:r>
            <a:r>
              <a:rPr lang="el-GR" altLang="en-US" sz="1200" dirty="0"/>
              <a:t> </a:t>
            </a:r>
            <a:endParaRPr lang="en-US" altLang="en-US" sz="1200" dirty="0"/>
          </a:p>
          <a:p>
            <a:pPr>
              <a:lnSpc>
                <a:spcPct val="80000"/>
              </a:lnSpc>
            </a:pPr>
            <a:r>
              <a:rPr lang="el-GR" altLang="en-US" sz="1200" dirty="0"/>
              <a:t>Δαφέρμου, Χ., Κουλούρη, Π., Μπασαγιάννη, Ελ. (2007). </a:t>
            </a:r>
            <a:r>
              <a:rPr lang="el-GR" altLang="en-US" sz="1200" i="1" dirty="0"/>
              <a:t>Οδηγός Νηπιαγωγού</a:t>
            </a:r>
            <a:r>
              <a:rPr lang="el-GR" altLang="en-US" sz="1200" dirty="0"/>
              <a:t>. </a:t>
            </a:r>
            <a:r>
              <a:rPr lang="el-GR" altLang="en-US" sz="1200" i="1" dirty="0"/>
              <a:t>Εκπαιδευτικοί σχεδιασμοί Δημιουργικά περιβάλλοντα μάθησης</a:t>
            </a:r>
            <a:r>
              <a:rPr lang="el-GR" altLang="en-US" sz="1200" dirty="0"/>
              <a:t> (Έκδοση Β’). Αθήνα: ΟΕΔΒ.</a:t>
            </a:r>
          </a:p>
          <a:p>
            <a:pPr>
              <a:lnSpc>
                <a:spcPct val="80000"/>
              </a:lnSpc>
            </a:pPr>
            <a:r>
              <a:rPr lang="el-GR" altLang="en-US" sz="1200" dirty="0"/>
              <a:t>Διαθεματικό Ενιαίο Πλαίσιο Προγραμμάτων Σπουδών-Αναλυτικό Πρόγραμμα Σπουδών για το Νηπιαγωγείο (ΦΕΚ τ.β΄ 304/13-3-2003).</a:t>
            </a:r>
          </a:p>
          <a:p>
            <a:pPr>
              <a:lnSpc>
                <a:spcPct val="80000"/>
              </a:lnSpc>
            </a:pPr>
            <a:r>
              <a:rPr lang="el-GR" altLang="en-US" sz="1200" dirty="0"/>
              <a:t>Ζιαζοπούλου, Δ. (2015) Οι κοινωνικές παραδοχές των πρακτικών γραμματισμού στο σχολείο και στην οικογένεια: πρακτικές ανάγνωσης εικονογραφημένων βιβλίων σε παιδιά νηπιαγωγείου, αδημοσίευτη διπλωματική εργασία, Διατμηματικό ΠΜΣ «Εκπαίδευση και Ανθρώπινα Δικαιώματα», Αθήνα:  </a:t>
            </a:r>
            <a:r>
              <a:rPr lang="en-US" altLang="en-US" sz="1200" dirty="0"/>
              <a:t>IOE/UCL </a:t>
            </a:r>
            <a:r>
              <a:rPr lang="el-GR" altLang="en-US" sz="1200" dirty="0"/>
              <a:t>και ΕΚΠΑ.</a:t>
            </a:r>
          </a:p>
          <a:p>
            <a:pPr>
              <a:lnSpc>
                <a:spcPct val="80000"/>
              </a:lnSpc>
            </a:pPr>
            <a:r>
              <a:rPr lang="el-GR" altLang="en-US" sz="1200" dirty="0"/>
              <a:t>Κονδύλη Μ  &amp; Φ. Δούκα. (2006). Όψεις γενίκευσης και κατηγοριοποίησης του κόσμου: Πρακτικές γραμματισμού σε ελληνικά νηπιαγωγεία, στο </a:t>
            </a:r>
            <a:r>
              <a:rPr lang="el-GR" altLang="en-US" sz="1200" i="1" dirty="0"/>
              <a:t>Μελέτες για την Ελληνική Γλώσσα. </a:t>
            </a:r>
            <a:r>
              <a:rPr lang="el-GR" altLang="en-US" sz="1200" dirty="0"/>
              <a:t>Πρακτικά της 26ης Ετήσιας Συνάντησης του Τομέα Γλωσσολογίας της Φιλοσοφικής Σχολής του AΠΘ, 220-232.</a:t>
            </a:r>
          </a:p>
          <a:p>
            <a:pPr>
              <a:lnSpc>
                <a:spcPct val="80000"/>
              </a:lnSpc>
            </a:pPr>
            <a:r>
              <a:rPr lang="en-US" altLang="en-US" sz="1200" dirty="0"/>
              <a:t>Moss, G. (2000) Informal literacies and pedagogic discourse, </a:t>
            </a:r>
            <a:r>
              <a:rPr lang="en-US" altLang="en-US" sz="1200" i="1" dirty="0"/>
              <a:t>Linguistics and Education</a:t>
            </a:r>
            <a:r>
              <a:rPr lang="en-US" altLang="en-US" sz="1200" dirty="0"/>
              <a:t>, 11(1): 47-64.</a:t>
            </a:r>
          </a:p>
          <a:p>
            <a:pPr>
              <a:lnSpc>
                <a:spcPct val="80000"/>
              </a:lnSpc>
            </a:pPr>
            <a:r>
              <a:rPr lang="en-GB" altLang="en-US" sz="1200" dirty="0"/>
              <a:t>Moss, G. (2001) On literacy and the social organisation of knowledge inside and outside school, </a:t>
            </a:r>
            <a:r>
              <a:rPr lang="en-GB" altLang="en-US" sz="1200" i="1" dirty="0"/>
              <a:t>Language and Education</a:t>
            </a:r>
            <a:r>
              <a:rPr lang="en-GB" altLang="en-US" sz="1200" dirty="0"/>
              <a:t>, 15(2&amp;3): 146-161.</a:t>
            </a:r>
          </a:p>
          <a:p>
            <a:pPr>
              <a:lnSpc>
                <a:spcPct val="80000"/>
              </a:lnSpc>
            </a:pPr>
            <a:r>
              <a:rPr lang="en-US" altLang="en-US" sz="1200" dirty="0"/>
              <a:t>Moss, G. (2002) “Literacy and Pedagogy in Flux: constructing the object of study from a </a:t>
            </a:r>
            <a:r>
              <a:rPr lang="en-US" altLang="en-US" sz="1200" dirty="0" err="1"/>
              <a:t>Bernsteinian</a:t>
            </a:r>
            <a:r>
              <a:rPr lang="en-US" altLang="en-US" sz="1200" dirty="0"/>
              <a:t> perspective”, </a:t>
            </a:r>
            <a:r>
              <a:rPr lang="en-US" altLang="en-US" sz="1200" i="1" dirty="0"/>
              <a:t>British Journal of Sociology of Education</a:t>
            </a:r>
            <a:r>
              <a:rPr lang="en-US" altLang="en-US" sz="1200" dirty="0"/>
              <a:t>, 23(4): 549-558</a:t>
            </a:r>
            <a:r>
              <a:rPr lang="el-GR" altLang="en-US" sz="1200" dirty="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1200" dirty="0"/>
              <a:t>Williams, G. (1995). </a:t>
            </a:r>
            <a:r>
              <a:rPr lang="en-US" altLang="en-US" sz="1200" i="1" dirty="0"/>
              <a:t>Joint book-reading and literacy pedagogy: A socio-semantic interpretation.</a:t>
            </a:r>
            <a:r>
              <a:rPr lang="en-US" altLang="en-US" sz="1200" dirty="0"/>
              <a:t> Ph.D. dissertation, School of English, Linguistics and Media, Macquarie University, Sydney.</a:t>
            </a:r>
            <a:endParaRPr lang="el-GR" altLang="en-US" sz="1200" dirty="0"/>
          </a:p>
          <a:p>
            <a:pPr>
              <a:lnSpc>
                <a:spcPct val="80000"/>
              </a:lnSpc>
            </a:pPr>
            <a:r>
              <a:rPr lang="en-US" altLang="en-US" sz="1200" dirty="0"/>
              <a:t>Williams, G</a:t>
            </a:r>
            <a:r>
              <a:rPr lang="el-GR" altLang="en-US" sz="1200" dirty="0"/>
              <a:t>.</a:t>
            </a:r>
            <a:r>
              <a:rPr lang="en-US" altLang="en-US" sz="1200" dirty="0"/>
              <a:t> (2001) Literacy Pedagogy Prior to Schooling: Relations between social positioning and semantic variation, in A. </a:t>
            </a:r>
            <a:r>
              <a:rPr lang="en-US" altLang="en-US" sz="1200" dirty="0" err="1"/>
              <a:t>Morais</a:t>
            </a:r>
            <a:r>
              <a:rPr lang="en-US" altLang="en-US" sz="1200" dirty="0"/>
              <a:t>, </a:t>
            </a:r>
            <a:r>
              <a:rPr lang="en-GB" altLang="en-US" sz="1200" dirty="0" err="1"/>
              <a:t>I.Neves</a:t>
            </a:r>
            <a:r>
              <a:rPr lang="en-GB" altLang="en-US" sz="1200" dirty="0"/>
              <a:t>, B. Davies, &amp; H. Daniels (</a:t>
            </a:r>
            <a:r>
              <a:rPr lang="en-US" altLang="en-US" sz="1200" dirty="0" err="1"/>
              <a:t>eds</a:t>
            </a:r>
            <a:r>
              <a:rPr lang="en-GB" altLang="en-US" sz="1200" dirty="0"/>
              <a:t>. ) </a:t>
            </a:r>
            <a:r>
              <a:rPr lang="en-US" altLang="en-US" sz="1200" i="1" dirty="0"/>
              <a:t>Towards a Sociology of Pedagogy, </a:t>
            </a:r>
            <a:r>
              <a:rPr lang="en-US" altLang="en-US" sz="1200" dirty="0"/>
              <a:t>New York: Peter Lang. </a:t>
            </a:r>
            <a:endParaRPr lang="el-GR" altLang="en-US" sz="1200" dirty="0"/>
          </a:p>
          <a:p>
            <a:pPr>
              <a:lnSpc>
                <a:spcPct val="80000"/>
              </a:lnSpc>
            </a:pPr>
            <a:endParaRPr lang="el-G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1535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</a:t>
            </a:r>
            <a:r>
              <a:rPr lang="el-GR" sz="2000" dirty="0" smtClean="0"/>
              <a:t>.  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Έχουν προηγηθεί οι κάτωθι εκδόσεις:</a:t>
            </a:r>
          </a:p>
          <a:p>
            <a:r>
              <a:rPr lang="el-GR" sz="2000" dirty="0" smtClean="0"/>
              <a:t>Έκδοση διαθέσιμη </a:t>
            </a:r>
            <a:r>
              <a:rPr lang="el-GR" sz="2000" dirty="0">
                <a:hlinkClick r:id="rId3"/>
              </a:rPr>
              <a:t>εδώ</a:t>
            </a:r>
            <a:r>
              <a:rPr lang="el-G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Αλεξάνδρα Βασιλοπούλου </a:t>
            </a:r>
            <a:r>
              <a:rPr lang="en-US" sz="2000" dirty="0" smtClean="0"/>
              <a:t>2015</a:t>
            </a:r>
            <a:r>
              <a:rPr lang="el-GR" sz="2000" dirty="0" smtClean="0"/>
              <a:t>. Αλεξάνδρα Βασιλοπούλου. «</a:t>
            </a:r>
            <a:r>
              <a:rPr lang="el-GR" sz="2000" dirty="0"/>
              <a:t>Οι κοινωνικές παράμετροι </a:t>
            </a:r>
            <a:br>
              <a:rPr lang="el-GR" sz="2000" dirty="0"/>
            </a:br>
            <a:r>
              <a:rPr lang="el-GR" sz="2000" dirty="0"/>
              <a:t>της εκπαιδευτικής διαδικασίας. Εισαγωγή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GB" sz="2000" dirty="0" smtClean="0">
                <a:hlinkClick r:id="rId3"/>
              </a:rPr>
              <a:t>opencourses.uoa.gr/courses/ECD105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 smtClean="0"/>
              <a:t>Οι κοινωνικές παράμετροι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l-GR" altLang="en-US" dirty="0" smtClean="0"/>
              <a:t>της εκπαιδευτικής διαδικασίας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l-GR" altLang="en-US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Χειμερινό εξάμηνο 201</a:t>
            </a:r>
            <a:r>
              <a:rPr lang="en-US" altLang="en-US" sz="2800" dirty="0"/>
              <a:t>5</a:t>
            </a: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Διδάσκουσα: Αλεξάνδρα Βασιλοπούλου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>
                <a:hlinkClick r:id="rId3"/>
              </a:rPr>
              <a:t>avasil@ecd.uoa.gr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Μάθημα </a:t>
            </a:r>
            <a:r>
              <a:rPr lang="el-GR" altLang="en-US" sz="2800" dirty="0" smtClean="0"/>
              <a:t>9</a:t>
            </a:r>
            <a:r>
              <a:rPr lang="el-GR" altLang="en-US" sz="2800" baseline="30000" dirty="0" smtClean="0"/>
              <a:t>ο</a:t>
            </a:r>
            <a:r>
              <a:rPr lang="el-GR" altLang="en-US" sz="2800" dirty="0" smtClean="0"/>
              <a:t>-10</a:t>
            </a:r>
            <a:r>
              <a:rPr lang="el-GR" altLang="en-US" sz="2800" baseline="30000" dirty="0" smtClean="0"/>
              <a:t>ο</a:t>
            </a:r>
            <a:r>
              <a:rPr lang="el-GR" altLang="en-US" sz="2800" dirty="0" smtClean="0"/>
              <a:t>:  </a:t>
            </a:r>
            <a:r>
              <a:rPr lang="el-GR" altLang="en-US" sz="2800" dirty="0"/>
              <a:t>Η μελέτη των πρακτικών γραμματισμού στην προσχολική εκπαίδευση και στην οικογενειακή αγωγή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739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/>
              <a:t>Εικόνα 1</a:t>
            </a:r>
            <a:r>
              <a:rPr lang="el-GR" sz="2000" dirty="0" smtClean="0"/>
              <a:t>: ΜΠΑΖΙΛ </a:t>
            </a:r>
            <a:r>
              <a:rPr lang="el-GR" sz="2000" dirty="0"/>
              <a:t>ΜΠΕΡΝΣΤΑΪΝ, Παιδαγωγικοί κώδικες και κοινωνικός έλεγχος</a:t>
            </a:r>
            <a:r>
              <a:rPr lang="en-US" sz="2000" dirty="0"/>
              <a:t>.</a:t>
            </a:r>
            <a:r>
              <a:rPr lang="el-GR" sz="2000" dirty="0"/>
              <a:t> </a:t>
            </a:r>
            <a:r>
              <a:rPr lang="en-US" sz="2000" dirty="0"/>
              <a:t>Copyright 2015 Alexandria Publications</a:t>
            </a:r>
            <a:r>
              <a:rPr lang="el-GR" sz="2000" dirty="0"/>
              <a:t>. Σύνδεσμος</a:t>
            </a:r>
            <a:r>
              <a:rPr lang="en-US" sz="2000" dirty="0"/>
              <a:t>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www.alexandria-publ.gr/book.php?id=147</a:t>
            </a:r>
            <a:r>
              <a:rPr lang="el-GR" sz="2000" dirty="0" smtClean="0"/>
              <a:t>. </a:t>
            </a:r>
            <a:r>
              <a:rPr lang="el-GR" sz="2000" dirty="0"/>
              <a:t>Πηγή</a:t>
            </a:r>
            <a:r>
              <a:rPr lang="en-US" sz="2000" dirty="0"/>
              <a:t>: </a:t>
            </a:r>
            <a:r>
              <a:rPr lang="en-US" sz="2000" dirty="0" smtClean="0">
                <a:hlinkClick r:id="rId4"/>
              </a:rPr>
              <a:t>www.alexandria-publ.gr</a:t>
            </a:r>
            <a:r>
              <a:rPr lang="el-GR" sz="2000" dirty="0" smtClean="0"/>
              <a:t>.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l-GR" sz="2000" dirty="0" smtClean="0"/>
              <a:t>2: ΜΠΑΖΙΛ </a:t>
            </a:r>
            <a:r>
              <a:rPr lang="el-GR" sz="2000" dirty="0"/>
              <a:t>ΜΠΕΡΝΣΤΑΪΝ, Παιδαγωγικοί κώδικες και κοινωνικός </a:t>
            </a:r>
            <a:r>
              <a:rPr lang="el-GR" sz="2000" dirty="0" smtClean="0"/>
              <a:t>έλεγχος, Δεύτερη έκδοση</a:t>
            </a:r>
            <a:r>
              <a:rPr lang="en-US" sz="2000" dirty="0" smtClean="0"/>
              <a:t>, </a:t>
            </a:r>
            <a:r>
              <a:rPr lang="el-GR" sz="2000" dirty="0" smtClean="0"/>
              <a:t>εκδόσεις Αλεξάνδρεια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r>
              <a:rPr lang="en-US" sz="2000" dirty="0" smtClean="0"/>
              <a:t>Copyrighted.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l-GR" sz="2000" dirty="0"/>
              <a:t>3</a:t>
            </a:r>
            <a:r>
              <a:rPr lang="el-GR" sz="2000" dirty="0" smtClean="0"/>
              <a:t>: ΚΟΙΝΩΝΙΟΛΟΓΙΑ ΚΑΙ ΣΧΟΛΙΚΗ ΓΝΩΣΗ</a:t>
            </a:r>
            <a:r>
              <a:rPr lang="en-US" sz="2000" dirty="0" smtClean="0"/>
              <a:t>, Geoff </a:t>
            </a:r>
            <a:r>
              <a:rPr lang="en-US" sz="2000" dirty="0" err="1" smtClean="0"/>
              <a:t>Whitty</a:t>
            </a:r>
            <a:r>
              <a:rPr lang="el-GR" sz="2000" dirty="0" smtClean="0"/>
              <a:t>, εκδόσεις Επίκεντρο. </a:t>
            </a:r>
            <a:r>
              <a:rPr lang="en-US" sz="2000" dirty="0" smtClean="0"/>
              <a:t>Copyrighted. </a:t>
            </a:r>
            <a:r>
              <a:rPr lang="el-GR" sz="2000" dirty="0" smtClean="0"/>
              <a:t>Σύνδεσμος: </a:t>
            </a:r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www.politeianet.gr/books/9789606647390-whitty-geoff-epikentro-koinoniologia-kai-scholiki-gnosi-151501</a:t>
            </a:r>
            <a:r>
              <a:rPr lang="el-GR" sz="2000" dirty="0" smtClean="0"/>
              <a:t>. Πηγή: </a:t>
            </a:r>
            <a:r>
              <a:rPr lang="en-US" sz="2000" dirty="0" smtClean="0">
                <a:hlinkClick r:id="rId6"/>
              </a:rPr>
              <a:t>www.politeianet.gr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Ερωτήματα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n-US" sz="2800" dirty="0" smtClean="0"/>
              <a:t>1</a:t>
            </a:r>
            <a:r>
              <a:rPr lang="el-GR" altLang="en-US" sz="2800" dirty="0"/>
              <a:t>) Πώς μπορούμε να αναλύσουμε διαφορετικές παιδαγωγικές πρακτικές;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n-US" sz="2800" dirty="0"/>
              <a:t>2) Ποιες ταξικές παραδοχές εμπεριέχονται στις διαφορετικές παιδαγωγικές πρακτικές;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n-US" sz="2800" dirty="0"/>
              <a:t>3) Ποιες οι εσωτερικές διαφοροποιήσεις διαφορετικών παιδαγωγικών;  </a:t>
            </a: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4) </a:t>
            </a:r>
            <a:r>
              <a:rPr lang="el-GR" altLang="en-US" sz="2800" dirty="0"/>
              <a:t>Πώς μπορούμε να μελετήσουμε τις πρακτικές γραμματισμού με τα θεωρητικά εργαλεία του </a:t>
            </a:r>
            <a:r>
              <a:rPr lang="en-US" altLang="en-US" sz="2800" dirty="0"/>
              <a:t>B. Bernstein</a:t>
            </a:r>
            <a:r>
              <a:rPr lang="el-GR" altLang="en-US" sz="2800" dirty="0" smtClean="0"/>
              <a:t>;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0349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dirty="0"/>
              <a:t>Basil Bernstein</a:t>
            </a:r>
            <a:endParaRPr lang="el-GR" alt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l-GR" altLang="en-US" sz="2000" dirty="0"/>
              <a:t>Θεωρία των παιδαγωγικών πρακτικών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(1975) </a:t>
            </a:r>
            <a:r>
              <a:rPr lang="en-US" altLang="en-US" sz="2000" i="1" dirty="0"/>
              <a:t>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3</a:t>
            </a:r>
            <a:r>
              <a:rPr lang="en-US" altLang="en-US" sz="2000" dirty="0"/>
              <a:t>, London: Routledge &amp; Kegan Paul.             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</a:t>
            </a:r>
            <a:r>
              <a:rPr lang="el-GR" altLang="en-US" sz="2000" dirty="0"/>
              <a:t>, Β. [1989,1991](2000) </a:t>
            </a:r>
            <a:r>
              <a:rPr lang="el-GR" altLang="en-US" sz="2000" i="1" dirty="0"/>
              <a:t>Παιδαγωγικοί Κώδικες και Κοινωνικός Έλεγχος</a:t>
            </a:r>
            <a:r>
              <a:rPr lang="el-GR" altLang="en-US" sz="2000" dirty="0"/>
              <a:t>, (εισαγωγή-μετάφραση Ι. Σολομών), Αθήνα: Αλεξάνδρεια. </a:t>
            </a:r>
            <a:endParaRPr lang="el-GR" altLang="en-US" sz="2000" dirty="0" smtClean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 smtClean="0"/>
              <a:t>Bernstein</a:t>
            </a:r>
            <a:r>
              <a:rPr lang="en-US" altLang="en-US" sz="2000" dirty="0"/>
              <a:t>, Β. (19</a:t>
            </a:r>
            <a:r>
              <a:rPr lang="en-GB" altLang="en-US" sz="2000" dirty="0"/>
              <a:t>90</a:t>
            </a:r>
            <a:r>
              <a:rPr lang="en-US" altLang="en-US" sz="2000" dirty="0"/>
              <a:t>) </a:t>
            </a:r>
            <a:r>
              <a:rPr lang="en-US" altLang="en-US" sz="2000" i="1" dirty="0"/>
              <a:t>The Structuring of Pedagogic Discourse</a:t>
            </a:r>
            <a:r>
              <a:rPr lang="en-GB" altLang="en-US" sz="2000" dirty="0"/>
              <a:t>,</a:t>
            </a:r>
            <a:r>
              <a:rPr lang="en-US" altLang="en-US" sz="2000" i="1" dirty="0"/>
              <a:t> 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4</a:t>
            </a:r>
            <a:r>
              <a:rPr lang="en-US" altLang="en-US" sz="2000" dirty="0"/>
              <a:t>,  London: Routledge.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[</a:t>
            </a:r>
            <a:r>
              <a:rPr lang="en-GB" altLang="en-US" sz="2000" dirty="0"/>
              <a:t>1996](</a:t>
            </a:r>
            <a:r>
              <a:rPr lang="en-US" altLang="en-US" sz="2000" dirty="0"/>
              <a:t>2000 </a:t>
            </a:r>
            <a:r>
              <a:rPr lang="el-GR" altLang="en-US" sz="2000" dirty="0"/>
              <a:t>αναθεωρημένη</a:t>
            </a:r>
            <a:r>
              <a:rPr lang="en-GB" altLang="en-US" sz="2000" dirty="0"/>
              <a:t> </a:t>
            </a:r>
            <a:r>
              <a:rPr lang="el-GR" altLang="en-US" sz="2000" dirty="0"/>
              <a:t>έκδοση</a:t>
            </a:r>
            <a:r>
              <a:rPr lang="en-GB" altLang="en-US" sz="2000" dirty="0"/>
              <a:t>) </a:t>
            </a:r>
            <a:r>
              <a:rPr lang="en-US" altLang="en-US" sz="2000" i="1" dirty="0"/>
              <a:t>Pedagogy, Symbolic Control and Identity: Theory, Research, Critique</a:t>
            </a:r>
            <a:r>
              <a:rPr lang="en-US" altLang="en-US" sz="2000" dirty="0"/>
              <a:t>, Oxford: </a:t>
            </a:r>
            <a:r>
              <a:rPr lang="en-US" altLang="en-US" sz="2000" dirty="0" err="1"/>
              <a:t>Rowman</a:t>
            </a:r>
            <a:r>
              <a:rPr lang="en-US" altLang="en-US" sz="2000" dirty="0"/>
              <a:t> &amp; Littlefield.</a:t>
            </a:r>
            <a:endParaRPr lang="el-GR" altLang="en-US" sz="2000" dirty="0"/>
          </a:p>
        </p:txBody>
      </p:sp>
      <p:pic>
        <p:nvPicPr>
          <p:cNvPr id="6" name="Picture 4" descr="180px-Basil_bernstein_by_LGdL">
            <a:hlinkClick r:id="rId3" tooltip="Basil Bernstein.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502310"/>
            <a:ext cx="1714500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73616" y="2232100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32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/>
              <a:t>Φυσικός </a:t>
            </a:r>
            <a:r>
              <a:rPr lang="el-GR" altLang="en-US" sz="2800" dirty="0" smtClean="0"/>
              <a:t>λόγος </a:t>
            </a:r>
            <a:r>
              <a:rPr lang="el-GR" altLang="en-US" sz="2800" dirty="0"/>
              <a:t>μητέρας-παιδιού προσχολικής ηλικίας, έρευνες </a:t>
            </a:r>
            <a:r>
              <a:rPr lang="en-US" altLang="en-US" sz="2800" dirty="0" err="1"/>
              <a:t>Ruquiya</a:t>
            </a:r>
            <a:r>
              <a:rPr lang="en-US" altLang="en-US" sz="2800" dirty="0"/>
              <a:t> Hasan</a:t>
            </a:r>
            <a:r>
              <a:rPr lang="el-GR" altLang="en-US" sz="2800" dirty="0"/>
              <a:t> και συνεργατών: (</a:t>
            </a:r>
            <a:r>
              <a:rPr lang="en-US" altLang="en-US" sz="2800" dirty="0"/>
              <a:t>Hasan 1986, </a:t>
            </a:r>
            <a:r>
              <a:rPr lang="en-US" altLang="en-US" sz="2800" dirty="0" err="1"/>
              <a:t>Hasan&amp;Cloran</a:t>
            </a:r>
            <a:r>
              <a:rPr lang="en-US" altLang="en-US" sz="2800" dirty="0"/>
              <a:t> 1990, </a:t>
            </a:r>
            <a:r>
              <a:rPr lang="en-US" altLang="en-US" sz="2800" dirty="0" err="1"/>
              <a:t>Cloran</a:t>
            </a:r>
            <a:r>
              <a:rPr lang="en-US" altLang="en-US" sz="2800" dirty="0"/>
              <a:t> 1994, 1999, Williams 1999, 2001</a:t>
            </a:r>
            <a:r>
              <a:rPr lang="el-GR" altLang="en-US" sz="2800" dirty="0"/>
              <a:t>)</a:t>
            </a:r>
            <a:r>
              <a:rPr lang="en-US" altLang="en-US" sz="2800" dirty="0"/>
              <a:t>. 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1903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Moss </a:t>
            </a:r>
            <a:r>
              <a:rPr lang="el-GR" altLang="en-US" dirty="0"/>
              <a:t>(</a:t>
            </a:r>
            <a:r>
              <a:rPr lang="en-US" altLang="en-US" dirty="0"/>
              <a:t>2000, 2001, 2002</a:t>
            </a:r>
            <a:r>
              <a:rPr lang="el-GR" altLang="en-US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altLang="en-US" sz="2800" dirty="0" smtClean="0"/>
          </a:p>
          <a:p>
            <a:pPr marL="0" indent="0">
              <a:buNone/>
            </a:pPr>
            <a:r>
              <a:rPr lang="en-GB" altLang="en-US" sz="2800" dirty="0" smtClean="0"/>
              <a:t>H </a:t>
            </a:r>
            <a:r>
              <a:rPr lang="el-GR" altLang="en-US" sz="2800" dirty="0"/>
              <a:t>γνώση της </a:t>
            </a:r>
            <a:r>
              <a:rPr lang="el-GR" altLang="en-US" sz="2800" dirty="0" smtClean="0"/>
              <a:t>οργάνωσης </a:t>
            </a:r>
            <a:r>
              <a:rPr lang="el-GR" altLang="en-US" sz="2800" dirty="0"/>
              <a:t>αλληλουχίας στις πρακτικές γραμματισμού είναι χαρακτηριστικό του κάθετου λόγου (σύνδεση με σχολική γνώση) (</a:t>
            </a:r>
            <a:r>
              <a:rPr lang="en-GB" altLang="en-US" sz="2800" dirty="0"/>
              <a:t>Moss</a:t>
            </a:r>
            <a:r>
              <a:rPr lang="el-GR" altLang="en-US" sz="2800" dirty="0"/>
              <a:t> 2001).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99888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2800" dirty="0"/>
              <a:t>Williams (1995, </a:t>
            </a:r>
            <a:r>
              <a:rPr lang="el-GR" altLang="en-US" sz="2800" dirty="0" smtClean="0"/>
              <a:t>2001). </a:t>
            </a:r>
            <a:br>
              <a:rPr lang="el-GR" altLang="en-US" sz="2800" dirty="0" smtClean="0"/>
            </a:br>
            <a:r>
              <a:rPr lang="el-GR" altLang="en-US" sz="2800" dirty="0" smtClean="0"/>
              <a:t>Μελέτη </a:t>
            </a:r>
            <a:r>
              <a:rPr lang="el-GR" altLang="en-US" sz="2800" dirty="0"/>
              <a:t>γραμματισμού στην από κοινού ανάγνωση βιβλίων μεταξύ γονέων </a:t>
            </a:r>
            <a:r>
              <a:rPr lang="el-GR" altLang="en-US" sz="2800" dirty="0" smtClean="0"/>
              <a:t>και παιδιών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l-GR" altLang="en-US" sz="2400" dirty="0" smtClean="0"/>
          </a:p>
          <a:p>
            <a:r>
              <a:rPr lang="el-GR" altLang="en-US" sz="2400" dirty="0" smtClean="0"/>
              <a:t>Διαφοροποιήσεις </a:t>
            </a:r>
            <a:r>
              <a:rPr lang="el-GR" altLang="en-US" sz="2400" dirty="0"/>
              <a:t>στις πρακτικές ανάγνωσης οικογενειών από διαφορετικές κοινωνικές τάξεις.</a:t>
            </a:r>
            <a:endParaRPr lang="en-US" altLang="en-US" sz="2400" dirty="0"/>
          </a:p>
          <a:p>
            <a:r>
              <a:rPr lang="en-US" altLang="en-US" sz="2400" dirty="0"/>
              <a:t>Williams </a:t>
            </a:r>
            <a:r>
              <a:rPr lang="el-GR" altLang="en-US" sz="2400" dirty="0"/>
              <a:t>(2001) ανάγνωση παραμυθιού </a:t>
            </a:r>
            <a:r>
              <a:rPr lang="el-GR" altLang="en-US" sz="2400" i="1" dirty="0"/>
              <a:t>«Τα τρία γουρουνάκια»</a:t>
            </a:r>
            <a:r>
              <a:rPr lang="el-GR" altLang="en-US" sz="2400" dirty="0"/>
              <a:t> από τρεις διαφορετικές οικογένειες</a:t>
            </a:r>
            <a:r>
              <a:rPr lang="en-US" altLang="en-US" sz="2400" dirty="0"/>
              <a:t>.</a:t>
            </a:r>
            <a:endParaRPr lang="el-G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2584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2800" dirty="0"/>
              <a:t>Γκλιάου-Χριστοδούλου (2009)</a:t>
            </a:r>
            <a:br>
              <a:rPr lang="el-GR" altLang="en-US" sz="2800" dirty="0"/>
            </a:br>
            <a:r>
              <a:rPr lang="el-GR" altLang="en-US" sz="2800" dirty="0" smtClean="0"/>
              <a:t>Διερεύνηση </a:t>
            </a:r>
            <a:r>
              <a:rPr lang="el-GR" altLang="en-US" sz="2800" dirty="0"/>
              <a:t>της σχέσης νηπιαγωγείου-γονέων στην προώθηση του γραμματισμού στο νηπιαγωγείο </a:t>
            </a:r>
            <a:endParaRPr lang="el-GR" sz="2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el-GR" altLang="en-US" sz="2400" dirty="0" smtClean="0"/>
          </a:p>
          <a:p>
            <a:pPr>
              <a:lnSpc>
                <a:spcPct val="90000"/>
              </a:lnSpc>
            </a:pPr>
            <a:r>
              <a:rPr lang="el-GR" altLang="en-US" sz="2400" dirty="0" smtClean="0"/>
              <a:t>Άμεση </a:t>
            </a:r>
            <a:r>
              <a:rPr lang="el-GR" altLang="en-US" sz="2400" dirty="0"/>
              <a:t>σύνδεση ανάπτυξης του γραμματισμού με μορφωτικό επίπεδο γονέων και γονεϊκή εμπλοκή.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Αναπτυξιακά κατάλληλες πρακτικές γονέων μεσαίου/ανώτερου μορφωτικού επιπέδου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Απουσία συνεργασίας γονέων-εκπαιδευτικού σε συγκεκριμένες πρακτικές γραμματισμού.</a:t>
            </a:r>
          </a:p>
        </p:txBody>
      </p:sp>
    </p:spTree>
    <p:extLst>
      <p:ext uri="{BB962C8B-B14F-4D97-AF65-F5344CB8AC3E}">
        <p14:creationId xmlns:p14="http://schemas.microsoft.com/office/powerpoint/2010/main" val="42388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2200" dirty="0"/>
              <a:t>Ζιαζοπούλου (2015</a:t>
            </a:r>
            <a:r>
              <a:rPr lang="el-GR" altLang="en-US" sz="2200" dirty="0" smtClean="0"/>
              <a:t>). Οι </a:t>
            </a:r>
            <a:r>
              <a:rPr lang="el-GR" altLang="en-US" sz="2200" dirty="0"/>
              <a:t>κοινωνικές παραδοχές των πρακτικών γραμματισμού στο σχολείο και στην οικογένεια: πρακτικές ανάγνωσης εικονογραφημένων βιβλίων σε </a:t>
            </a:r>
            <a:r>
              <a:rPr lang="el-GR" altLang="en-US" sz="2200" dirty="0" smtClean="0"/>
              <a:t>παιδιά νηπιαγωγείου</a:t>
            </a:r>
            <a:endParaRPr lang="el-GR" sz="2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el-GR" altLang="en-US" sz="2000" dirty="0" smtClean="0"/>
          </a:p>
          <a:p>
            <a:pPr>
              <a:lnSpc>
                <a:spcPct val="90000"/>
              </a:lnSpc>
            </a:pPr>
            <a:r>
              <a:rPr lang="el-GR" altLang="en-US" sz="2000" dirty="0" smtClean="0"/>
              <a:t>Πρακτικές </a:t>
            </a:r>
            <a:r>
              <a:rPr lang="el-GR" altLang="en-US" sz="2000" dirty="0"/>
              <a:t>γραμματισμού 6 μητέρων μεσαίας τάξης με παιδιά προσχολικής ηλικίας στο σπίτι και αντιλήψεις για γραμματισμό</a:t>
            </a:r>
          </a:p>
          <a:p>
            <a:pPr>
              <a:lnSpc>
                <a:spcPct val="90000"/>
              </a:lnSpc>
            </a:pPr>
            <a:r>
              <a:rPr lang="el-GR" altLang="en-US" sz="2000" dirty="0"/>
              <a:t>Αντίστοιχες πρακτικές και αντιλήψεις γραμματισμού των τριών νηπιαγωγών αυτών των παιδιών</a:t>
            </a:r>
          </a:p>
          <a:p>
            <a:pPr>
              <a:lnSpc>
                <a:spcPct val="90000"/>
              </a:lnSpc>
            </a:pPr>
            <a:r>
              <a:rPr lang="el-GR" altLang="en-US" sz="2000" dirty="0"/>
              <a:t>Ημι-δομημένες συνεντεύξεις, ημερολόγια για συγκεκριμένες πρακτικές ανάγνωσης.</a:t>
            </a:r>
          </a:p>
          <a:p>
            <a:pPr>
              <a:lnSpc>
                <a:spcPct val="90000"/>
              </a:lnSpc>
            </a:pPr>
            <a:r>
              <a:rPr lang="el-GR" altLang="en-US" sz="2000" dirty="0"/>
              <a:t>Συμβατός ρυθμός ανάμεσα στις πρακτικές σχολείου-οικογένειας</a:t>
            </a:r>
          </a:p>
          <a:p>
            <a:pPr>
              <a:lnSpc>
                <a:spcPct val="90000"/>
              </a:lnSpc>
            </a:pPr>
            <a:r>
              <a:rPr lang="el-GR" altLang="en-US" sz="2000" dirty="0"/>
              <a:t>Απουσία συνεργασίας για συγκεκριμένες πρακτικές</a:t>
            </a:r>
          </a:p>
          <a:p>
            <a:pPr>
              <a:lnSpc>
                <a:spcPct val="90000"/>
              </a:lnSpc>
            </a:pPr>
            <a:r>
              <a:rPr lang="el-GR" altLang="en-US" sz="2000" dirty="0"/>
              <a:t>Συμβατότητα αντιλήψεων μητέρων-νηπιαγωγών ως προς γραμματισμό</a:t>
            </a:r>
            <a:r>
              <a:rPr lang="el-GR" altLang="en-US" sz="2000" dirty="0" smtClean="0"/>
              <a:t>.</a:t>
            </a:r>
            <a:endParaRPr lang="el-G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30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1656</TotalTime>
  <Words>1333</Words>
  <Application>Microsoft Office PowerPoint</Application>
  <PresentationFormat>On-screen Show (4:3)</PresentationFormat>
  <Paragraphs>145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Θέμα του Office</vt:lpstr>
      <vt:lpstr>Οι κοινωνικές παράμετροι  της εκπαιδευτικής διαδικασίας </vt:lpstr>
      <vt:lpstr>Οι κοινωνικές παράμετροι  της εκπαιδευτικής διαδικασίας</vt:lpstr>
      <vt:lpstr>Ερωτήματα</vt:lpstr>
      <vt:lpstr>Basil Bernstein</vt:lpstr>
      <vt:lpstr>PowerPoint Presentation</vt:lpstr>
      <vt:lpstr>Moss (2000, 2001, 2002)</vt:lpstr>
      <vt:lpstr>Williams (1995, 2001).  Μελέτη γραμματισμού στην από κοινού ανάγνωση βιβλίων μεταξύ γονέων και παιδιών</vt:lpstr>
      <vt:lpstr>Γκλιάου-Χριστοδούλου (2009) Διερεύνηση της σχέσης νηπιαγωγείου-γονέων στην προώθηση του γραμματισμού στο νηπιαγωγείο </vt:lpstr>
      <vt:lpstr>Ζιαζοπούλου (2015). Οι κοινωνικές παραδοχές των πρακτικών γραμματισμού στο σχολείο και στην οικογένεια: πρακτικές ανάγνωσης εικονογραφημένων βιβλίων σε παιδιά νηπιαγωγείου</vt:lpstr>
      <vt:lpstr>Ανάλυση πρακτικών γραμματισμού: ανάγνωση εικονογραφημένων βιβλίων στο σπίτι από μητέρες της μεσαίας τάξης (Ζιαζοπούλου 2015)</vt:lpstr>
      <vt:lpstr>Ανάλυση πρακτικών γραμματισμού: ανάγνωση εικονογραφημένων βιβλίων στο σπίτι (συν.)</vt:lpstr>
      <vt:lpstr>Βιβλιογραφία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giannis</cp:lastModifiedBy>
  <cp:revision>202</cp:revision>
  <dcterms:created xsi:type="dcterms:W3CDTF">2012-09-06T09:03:05Z</dcterms:created>
  <dcterms:modified xsi:type="dcterms:W3CDTF">2015-11-02T16:29:25Z</dcterms:modified>
</cp:coreProperties>
</file>