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8"/>
  </p:notesMasterIdLst>
  <p:sldIdLst>
    <p:sldId id="256" r:id="rId3"/>
    <p:sldId id="308" r:id="rId4"/>
    <p:sldId id="309" r:id="rId5"/>
    <p:sldId id="310" r:id="rId6"/>
    <p:sldId id="312" r:id="rId7"/>
    <p:sldId id="305" r:id="rId8"/>
    <p:sldId id="314" r:id="rId9"/>
    <p:sldId id="316" r:id="rId10"/>
    <p:sldId id="290" r:id="rId11"/>
    <p:sldId id="295" r:id="rId12"/>
    <p:sldId id="299" r:id="rId13"/>
    <p:sldId id="317" r:id="rId14"/>
    <p:sldId id="318" r:id="rId15"/>
    <p:sldId id="294" r:id="rId16"/>
    <p:sldId id="293" r:id="rId17"/>
  </p:sldIdLst>
  <p:sldSz cx="9144000" cy="6858000" type="screen4x3"/>
  <p:notesSz cx="6858000" cy="9144000"/>
  <p:custDataLst>
    <p:tags r:id="rId1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08"/>
            <p14:sldId id="309"/>
            <p14:sldId id="310"/>
            <p14:sldId id="312"/>
            <p14:sldId id="305"/>
            <p14:sldId id="314"/>
            <p14:sldId id="316"/>
            <p14:sldId id="290"/>
            <p14:sldId id="295"/>
            <p14:sldId id="299"/>
            <p14:sldId id="317"/>
            <p14:sldId id="318"/>
            <p14:sldId id="294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57" d="100"/>
          <a:sy n="57" d="100"/>
        </p:scale>
        <p:origin x="-3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29/10/2015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8" name="Picture 7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1.png"/><Relationship Id="rId4" Type="http://schemas.openxmlformats.org/officeDocument/2006/relationships/hyperlink" Target="%5b1%5d%20http:/creativecommons.org/licenses/by-nc-sa/4.0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onet.gr/book/20051/King_-_Smith,_Dick/%CE%95%CE%AF%CE%BC%CE%B1%CE%B9_%CE%AD%CE%BD%CE%B1%CF%82_%CE%B2%CE%AC%CF%84%CF%81%CE%B1%CF%87%CE%BF%CF%82_%CE%BC%CE%B9%CE%BA%CF%81%CE%BF%CF%8D%CE%BB%CE%B7%CF%82,_%CE%BF_%CE%95%CE%BC%CE%BC%CE%B1%CE%BD%CE%BF%CF%85%CE%AE%CE%BB_%CE%91._%CE%9C%CF%80%CE%B1%CE%BA%CE%B1%CE%BA%CE%BF%CF%8D%CE%BB%CE%B7%CF%82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/>
          </a:bodyPr>
          <a:lstStyle/>
          <a:p>
            <a:r>
              <a:rPr lang="el-GR" sz="4000" dirty="0"/>
              <a:t>Το Εικονογραφημένο Βιβλίο στην Προσχολική Εκπαίδευση</a:t>
            </a:r>
            <a:endParaRPr lang="el-GR" sz="4000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1.1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Συναισθήματα</a:t>
            </a:r>
            <a:endParaRPr lang="en-GB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Αγγελική Γιαννικοπούλου</a:t>
            </a:r>
          </a:p>
          <a:p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 (ΤΕΑΠΗ)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1.0. 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 smtClean="0"/>
              <a:t> 2015. </a:t>
            </a:r>
            <a:r>
              <a:rPr lang="el-GR" sz="2000" dirty="0"/>
              <a:t>Έλλη </a:t>
            </a:r>
            <a:r>
              <a:rPr lang="el-GR" sz="2000" smtClean="0"/>
              <a:t>Χουντάλα, 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/>
              <a:t>. «Το Εικονογραφημένο Βιβλίο στην Προσχολική </a:t>
            </a:r>
            <a:r>
              <a:rPr lang="el-GR" sz="2000" dirty="0" smtClean="0"/>
              <a:t>Εκπαίδευση. Συναισθήματα</a:t>
            </a:r>
            <a:r>
              <a:rPr lang="en-GB" sz="2000" dirty="0" smtClean="0"/>
              <a:t>. </a:t>
            </a:r>
            <a:r>
              <a:rPr lang="el-GR" sz="2000" dirty="0"/>
              <a:t>Είμαι ένας βάτραχος μικρούλης, ο Εμμανουήλ Α. </a:t>
            </a:r>
            <a:r>
              <a:rPr lang="el-GR" sz="2000" dirty="0" err="1" smtClean="0"/>
              <a:t>Μπακακούλης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διεύθυνση: </a:t>
            </a:r>
            <a:r>
              <a:rPr lang="en-GB" sz="2000" dirty="0">
                <a:hlinkClick r:id="rId3" tooltip="Ανοιχτό Μάθημα: Το Εικονογραφημένο Βιβλίο στην Προσχολική Εκπαίδευση"/>
              </a:rPr>
              <a:t>http://opencourses.uoa.gr/courses/ECD5/</a:t>
            </a:r>
            <a:r>
              <a:rPr lang="el-GR" sz="20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68438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</a:t>
            </a:r>
            <a:r>
              <a:rPr lang="el-GR" dirty="0" smtClean="0"/>
              <a:t>τη </a:t>
            </a:r>
            <a:r>
              <a:rPr lang="el-GR" dirty="0"/>
              <a:t>χρήση του έργου, για </a:t>
            </a:r>
            <a:r>
              <a:rPr lang="el-GR" dirty="0" smtClean="0"/>
              <a:t>τον </a:t>
            </a:r>
            <a:r>
              <a:rPr lang="el-GR" dirty="0"/>
              <a:t>διανομέα του έργου και </a:t>
            </a:r>
            <a:r>
              <a:rPr lang="el-GR" dirty="0" err="1" smtClean="0"/>
              <a:t>αδειοδόχο</a:t>
            </a:r>
            <a:r>
              <a:rPr lang="el-GR" dirty="0" smtClean="0"/>
              <a:t>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</a:t>
            </a:r>
            <a:r>
              <a:rPr lang="el-GR" dirty="0" smtClean="0"/>
              <a:t>έργο.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</a:t>
            </a:r>
            <a:r>
              <a:rPr lang="el-GR" dirty="0" smtClean="0"/>
              <a:t>στον </a:t>
            </a:r>
            <a:r>
              <a:rPr lang="el-GR" dirty="0"/>
              <a:t>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τόπο.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860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το Σημείωμα Αν</a:t>
            </a:r>
            <a:r>
              <a:rPr lang="en-US" sz="2000" dirty="0" smtClean="0"/>
              <a:t>α</a:t>
            </a:r>
            <a:r>
              <a:rPr lang="el-GR" sz="2000" dirty="0" smtClean="0"/>
              <a:t>φοράς,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</a:t>
            </a:r>
            <a:r>
              <a:rPr lang="el-GR" sz="2000" dirty="0" err="1" smtClean="0"/>
              <a:t>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τη δήλωση Διατήρησης Σημειωμάτων,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),</a:t>
            </a:r>
            <a:endParaRPr lang="el-GR" sz="2000" dirty="0"/>
          </a:p>
          <a:p>
            <a:pPr marL="0" indent="0">
              <a:buNone/>
            </a:pPr>
            <a:r>
              <a:rPr lang="el-GR" sz="2400" dirty="0"/>
              <a:t>μαζί με τους </a:t>
            </a:r>
            <a:r>
              <a:rPr lang="el-GR" sz="2400" dirty="0" smtClean="0"/>
              <a:t>συνοδευτικούς </a:t>
            </a:r>
            <a:r>
              <a:rPr lang="el-GR" sz="2400" dirty="0" err="1" smtClean="0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</a:t>
            </a:r>
            <a:r>
              <a:rPr lang="el-GR" sz="2000" dirty="0" smtClean="0"/>
              <a:t>:</a:t>
            </a:r>
            <a:endParaRPr lang="en-GB" sz="2000" dirty="0" smtClean="0"/>
          </a:p>
          <a:p>
            <a:pPr marL="0" indent="0">
              <a:buNone/>
            </a:pPr>
            <a:r>
              <a:rPr lang="el-GR" sz="2000" dirty="0" smtClean="0"/>
              <a:t>Εικόνα 1, 2: Εξώφυλλο και ενδεικτικές σελίδες του βιβλίου</a:t>
            </a:r>
            <a:r>
              <a:rPr lang="en-GB" sz="2000" dirty="0" smtClean="0"/>
              <a:t> </a:t>
            </a:r>
            <a:r>
              <a:rPr lang="el-GR" sz="2000" dirty="0" smtClean="0"/>
              <a:t>«</a:t>
            </a:r>
            <a:r>
              <a:rPr lang="el-GR" sz="2000" dirty="0" smtClean="0">
                <a:hlinkClick r:id="rId3"/>
              </a:rPr>
              <a:t>Είμαι </a:t>
            </a:r>
            <a:r>
              <a:rPr lang="el-GR" sz="2000" dirty="0">
                <a:hlinkClick r:id="rId3"/>
              </a:rPr>
              <a:t>ένας βάτραχος μικρούλης, ο Εμμανουήλ Α. </a:t>
            </a:r>
            <a:r>
              <a:rPr lang="el-GR" sz="2000" dirty="0" err="1" smtClean="0">
                <a:hlinkClick r:id="rId3"/>
              </a:rPr>
              <a:t>Μπακακούλης</a:t>
            </a:r>
            <a:r>
              <a:rPr lang="el-GR" sz="2000" dirty="0" smtClean="0"/>
              <a:t>» </a:t>
            </a:r>
            <a:r>
              <a:rPr lang="el-GR" sz="2000" dirty="0"/>
              <a:t>/ </a:t>
            </a:r>
            <a:r>
              <a:rPr lang="en-GB" sz="2000" dirty="0"/>
              <a:t>Dick King - Smith, </a:t>
            </a:r>
            <a:r>
              <a:rPr lang="el-GR" sz="2000" dirty="0"/>
              <a:t>Μάρτιν </a:t>
            </a:r>
            <a:r>
              <a:rPr lang="el-GR" sz="2000" dirty="0" err="1"/>
              <a:t>Χόνεϊσετ</a:t>
            </a:r>
            <a:r>
              <a:rPr lang="el-GR" sz="2000" dirty="0"/>
              <a:t> · διασκευή </a:t>
            </a:r>
            <a:r>
              <a:rPr lang="el-GR" sz="2000" dirty="0" err="1"/>
              <a:t>Μαριανίνας</a:t>
            </a:r>
            <a:r>
              <a:rPr lang="el-GR" sz="2000" dirty="0"/>
              <a:t> </a:t>
            </a:r>
            <a:r>
              <a:rPr lang="el-GR" sz="2000" dirty="0" err="1"/>
              <a:t>Κριεζή</a:t>
            </a:r>
            <a:r>
              <a:rPr lang="el-GR" sz="2000" dirty="0"/>
              <a:t> · εικονογράφηση Μάρτιν </a:t>
            </a:r>
            <a:r>
              <a:rPr lang="el-GR" sz="2000" dirty="0" err="1"/>
              <a:t>Χόνεϊσετ</a:t>
            </a:r>
            <a:r>
              <a:rPr lang="el-GR" sz="2000" dirty="0"/>
              <a:t>. - Αθήνα : Άμμος, 1993.</a:t>
            </a:r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Διδακτική Πρακτική</a:t>
            </a:r>
            <a:endParaRPr lang="en-GB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Διδακτική </a:t>
            </a:r>
            <a:r>
              <a:rPr lang="el-GR" sz="2400" b="1" dirty="0" smtClean="0"/>
              <a:t>πρακτική</a:t>
            </a:r>
            <a:r>
              <a:rPr lang="en-GB" sz="24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 smtClean="0"/>
              <a:t>Έλλη Χουντάλα</a:t>
            </a:r>
            <a:r>
              <a:rPr lang="en-GB" sz="2400" dirty="0" smtClean="0"/>
              <a:t>.</a:t>
            </a:r>
            <a:endParaRPr lang="el-GR" sz="2400" dirty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l-GR" sz="2400" b="1" dirty="0" smtClean="0"/>
              <a:t>Βιβλίο</a:t>
            </a:r>
            <a:r>
              <a:rPr lang="el-GR" sz="2400" dirty="0" smtClean="0"/>
              <a:t>: </a:t>
            </a:r>
            <a:r>
              <a:rPr lang="en-GB" sz="2400" dirty="0"/>
              <a:t>King - Smith, Dick. </a:t>
            </a:r>
            <a:r>
              <a:rPr lang="el-GR" sz="2400" b="1" dirty="0"/>
              <a:t>Είμαι ένας βάτραχος μικρούλης</a:t>
            </a:r>
            <a:r>
              <a:rPr lang="el-GR" sz="2400" dirty="0"/>
              <a:t>, </a:t>
            </a:r>
            <a:r>
              <a:rPr lang="el-GR" sz="2400" b="1" dirty="0"/>
              <a:t>ο Εμμανουήλ Α. </a:t>
            </a:r>
            <a:r>
              <a:rPr lang="el-GR" sz="2400" b="1" dirty="0" err="1"/>
              <a:t>Μπακακούλης</a:t>
            </a:r>
            <a:r>
              <a:rPr lang="el-GR" sz="2400" b="1" dirty="0"/>
              <a:t> </a:t>
            </a:r>
            <a:r>
              <a:rPr lang="el-GR" sz="2400" dirty="0"/>
              <a:t>/ </a:t>
            </a:r>
            <a:r>
              <a:rPr lang="en-GB" sz="2400" dirty="0"/>
              <a:t>Dick King - Smith, </a:t>
            </a:r>
            <a:r>
              <a:rPr lang="el-GR" sz="2400" dirty="0"/>
              <a:t>Μάρτιν </a:t>
            </a:r>
            <a:r>
              <a:rPr lang="el-GR" sz="2400" dirty="0" err="1"/>
              <a:t>Χόνεϊσετ</a:t>
            </a:r>
            <a:r>
              <a:rPr lang="el-GR" sz="2400" dirty="0"/>
              <a:t> · διασκευή </a:t>
            </a:r>
            <a:r>
              <a:rPr lang="el-GR" sz="2400" dirty="0" err="1"/>
              <a:t>Μαριανίνας</a:t>
            </a:r>
            <a:r>
              <a:rPr lang="el-GR" sz="2400" dirty="0"/>
              <a:t> Κριεζή · εικονογράφηση Μάρτιν </a:t>
            </a:r>
            <a:r>
              <a:rPr lang="el-GR" sz="2400" dirty="0" err="1"/>
              <a:t>Χόνεϊσετ</a:t>
            </a:r>
            <a:r>
              <a:rPr lang="el-GR" sz="2400" dirty="0"/>
              <a:t>. - Αθήνα : Άμμος, 1993.</a:t>
            </a:r>
            <a:endParaRPr lang="en-GB" sz="2400" dirty="0"/>
          </a:p>
        </p:txBody>
      </p:sp>
      <p:pic>
        <p:nvPicPr>
          <p:cNvPr id="9" name="3 - Θέση περιεχομένου" descr="Εξώφυλλο του βιβλίου &quot;Είμαι ένας βάτραχος μικρούλης, ο Εμμανουήλ Α. Μπακακούλης&quot;."/>
          <p:cNvPicPr>
            <a:picLocks noGrp="1" noChangeAspect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5568" y="1702911"/>
            <a:ext cx="3483864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27984" y="5661248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[1]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53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Ανάγνωση του βιβλίου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3866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Αρχικά, διαβάσαμε το βιβλίο: «Είμαι ένας βάτραχος μικρούλης, ο Εμμανουήλ Α. </a:t>
            </a:r>
            <a:r>
              <a:rPr lang="el-GR" sz="2400" dirty="0" err="1" smtClean="0"/>
              <a:t>Μπακακούλης</a:t>
            </a:r>
            <a:r>
              <a:rPr lang="el-GR" sz="2400" dirty="0" smtClean="0"/>
              <a:t>!».</a:t>
            </a:r>
            <a:endParaRPr lang="en-GB" sz="2400" dirty="0"/>
          </a:p>
        </p:txBody>
      </p:sp>
      <p:pic>
        <p:nvPicPr>
          <p:cNvPr id="8" name="13 - Θέση περιεχομένου" descr="Ενδεικτικές σελίδες του βιβλίου."/>
          <p:cNvPicPr>
            <a:picLocks noGrp="1" noChangeAspect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6289" y="1700808"/>
            <a:ext cx="5650511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244408" y="5085184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 smtClean="0">
                <a:latin typeface="+mj-lt"/>
              </a:rPr>
              <a:t>2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629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Μετά την ανάγνωση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9626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600" dirty="0"/>
              <a:t>Αφού διαβάσαμε το βιβλίο, συζητήσαμε στην </a:t>
            </a:r>
            <a:r>
              <a:rPr lang="el-GR" sz="2600" dirty="0" err="1"/>
              <a:t>παρεούλα</a:t>
            </a:r>
            <a:r>
              <a:rPr lang="el-GR" sz="2600" dirty="0"/>
              <a:t> για το συναίσθημα της αγάπης και τα παιδιά μίλησαν για τους δικούς τους αγαπημένους.</a:t>
            </a:r>
            <a:endParaRPr lang="en-GB" sz="2600" dirty="0"/>
          </a:p>
        </p:txBody>
      </p:sp>
      <p:pic>
        <p:nvPicPr>
          <p:cNvPr id="5" name="5 - Θέση περιεχομένου" descr="Η νηπιαγωγός διαβάζει το βιβλίο."/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3938" y="1772816"/>
            <a:ext cx="5122862" cy="3842146"/>
          </a:xfrm>
        </p:spPr>
      </p:pic>
    </p:spTree>
    <p:extLst>
      <p:ext uri="{BB962C8B-B14F-4D97-AF65-F5344CB8AC3E}">
        <p14:creationId xmlns:p14="http://schemas.microsoft.com/office/powerpoint/2010/main" val="31055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Εικαστική δραστηριότητα (1/2)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9626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600" dirty="0"/>
              <a:t>Τα παιδιά χωρίστηκαν σε ομάδες και άρχισαν να ζωγραφίζουν μέσα σε καρδιές τα αγαπημένα τους πρόσωπα.</a:t>
            </a:r>
          </a:p>
        </p:txBody>
      </p:sp>
      <p:pic>
        <p:nvPicPr>
          <p:cNvPr id="7" name="8 - Θέση περιεχομένου" descr="Τα παιδιά ζωγραφίζουν τις καρδιές τους."/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635375" y="1600200"/>
            <a:ext cx="5051425" cy="3788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12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3 - Θέση περιεχομένου" descr="Τα παιδιά κόβουν τις καρδιές με ψαλίδι."/>
          <p:cNvPicPr>
            <a:picLocks noGrp="1" noChangeAspect="1"/>
          </p:cNvPicPr>
          <p:nvPr>
            <p:ph type="pic"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475656" y="1556792"/>
            <a:ext cx="612068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Θέση κειμένου 5"/>
          <p:cNvSpPr>
            <a:spLocks noGrp="1"/>
          </p:cNvSpPr>
          <p:nvPr>
            <p:ph type="body" sz="half" idx="2"/>
          </p:nvPr>
        </p:nvSpPr>
        <p:spPr>
          <a:xfrm>
            <a:off x="1475656" y="5157192"/>
            <a:ext cx="6120680" cy="1015008"/>
          </a:xfrm>
        </p:spPr>
        <p:txBody>
          <a:bodyPr>
            <a:normAutofit/>
          </a:bodyPr>
          <a:lstStyle/>
          <a:p>
            <a:r>
              <a:rPr lang="el-GR" sz="2600" dirty="0"/>
              <a:t>Στη συνέχεια τα παιδιά έκοψαν τις καρδιές.</a:t>
            </a:r>
            <a:endParaRPr lang="en-GB" sz="2600" dirty="0"/>
          </a:p>
        </p:txBody>
      </p:sp>
      <p:sp>
        <p:nvSpPr>
          <p:cNvPr id="17409" name="1 - Τίτλος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Εικαστική </a:t>
            </a:r>
            <a:r>
              <a:rPr lang="el-GR" dirty="0" smtClean="0"/>
              <a:t>δραστηριότητα (2/2)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922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Παρουσίαση των έργων των παιδιών 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l-GR" sz="2600" dirty="0"/>
              <a:t>Τις παρουσίασαν στην </a:t>
            </a:r>
            <a:r>
              <a:rPr lang="el-GR" sz="2600" dirty="0" err="1"/>
              <a:t>παρεούλα</a:t>
            </a:r>
            <a:r>
              <a:rPr lang="el-GR" sz="2600" dirty="0"/>
              <a:t> λέγοντας το καθένα ποιον ή ποιους «είχαν στην καρδιά τους</a:t>
            </a:r>
            <a:r>
              <a:rPr lang="el-GR" sz="2600" dirty="0" smtClean="0"/>
              <a:t>».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l-GR" sz="2600" dirty="0"/>
              <a:t>Ο Πέτρος ζωγράφισε: </a:t>
            </a:r>
            <a:r>
              <a:rPr lang="el-GR" sz="2600" dirty="0" smtClean="0"/>
              <a:t>«Τη </a:t>
            </a:r>
            <a:r>
              <a:rPr lang="el-GR" sz="2600" dirty="0"/>
              <a:t>νονά μου, τον νονό, τον ανιψιό μου τον Βίκτωρα και τον Άγγελο».</a:t>
            </a:r>
          </a:p>
        </p:txBody>
      </p:sp>
      <p:pic>
        <p:nvPicPr>
          <p:cNvPr id="7" name="3 - Θέση περιεχομένου" descr="Ο Πέτρος παρουσιάζει την καρδιά του.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48200" y="1600200"/>
            <a:ext cx="4038600" cy="4126578"/>
          </a:xfrm>
        </p:spPr>
      </p:pic>
    </p:spTree>
    <p:extLst>
      <p:ext uri="{BB962C8B-B14F-4D97-AF65-F5344CB8AC3E}">
        <p14:creationId xmlns:p14="http://schemas.microsoft.com/office/powerpoint/2010/main" val="42998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- Θέση περιεχομένου" descr="Όλες οι καρδιές των παιδιών καρφιτσωμένες σε έναν πίνακα ανακοινώσεων.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35896" y="1581403"/>
            <a:ext cx="5050904" cy="3832497"/>
          </a:xfrm>
        </p:spPr>
      </p:pic>
      <p:sp>
        <p:nvSpPr>
          <p:cNvPr id="7" name="Θέση κειμένου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2600" dirty="0"/>
              <a:t>Το τελικό αποτέλεσμα∙ με τα ίδια τα παιδιά δίπλα στους αγαπημένους </a:t>
            </a:r>
            <a:r>
              <a:rPr lang="el-GR" sz="2600" dirty="0" smtClean="0"/>
              <a:t>τους.</a:t>
            </a:r>
            <a:endParaRPr lang="el-GR" sz="2600" dirty="0"/>
          </a:p>
          <a:p>
            <a:endParaRPr lang="en-GB" sz="2600" dirty="0"/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τελικό αποτέλεσμα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65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10/29/2015 12:59:56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7,2,3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9,5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5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DA5AA4CA-10F7-4D2F-B03F-65DFF5B46143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1737</TotalTime>
  <Words>570</Words>
  <Application>Microsoft Office PowerPoint</Application>
  <PresentationFormat>On-screen Show (4:3)</PresentationFormat>
  <Paragraphs>61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Θέμα του Office</vt:lpstr>
      <vt:lpstr>Το Εικονογραφημένο Βιβλίο στην Προσχολική Εκπαίδευση</vt:lpstr>
      <vt:lpstr>Διδακτική Πρακτική</vt:lpstr>
      <vt:lpstr>Ανάγνωση του βιβλίου</vt:lpstr>
      <vt:lpstr>Μετά την ανάγνωση</vt:lpstr>
      <vt:lpstr>Εικαστική δραστηριότητα (1/2)</vt:lpstr>
      <vt:lpstr>Εικαστική δραστηριότητα (2/2)</vt:lpstr>
      <vt:lpstr>Παρουσίαση των έργων των παιδιών </vt:lpstr>
      <vt:lpstr>Το τελικό αποτέλεσμα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«Είμαι ένας βάτραχος μικρούλης, ο Εμμανουήλ Α. Μπακακούλης» </dc:title>
  <dc:subject>Το Εικονογραφημένο Βιβλίο στην Προσχολική Εκπαίδευση</dc:subject>
  <dc:creator> Αγγελική Γιαννικοπούλου</dc:creator>
  <cp:lastModifiedBy>Smaragda Papadopoulou</cp:lastModifiedBy>
  <cp:revision>200</cp:revision>
  <dcterms:created xsi:type="dcterms:W3CDTF">2012-09-06T09:03:05Z</dcterms:created>
  <dcterms:modified xsi:type="dcterms:W3CDTF">2015-10-28T23:00:30Z</dcterms:modified>
  <cp:category>Συναισθήματα</cp:category>
</cp:coreProperties>
</file>