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67" r:id="rId5"/>
    <p:sldId id="266" r:id="rId6"/>
    <p:sldId id="260" r:id="rId7"/>
    <p:sldId id="261" r:id="rId8"/>
    <p:sldId id="269" r:id="rId9"/>
    <p:sldId id="283" r:id="rId10"/>
    <p:sldId id="268" r:id="rId11"/>
    <p:sldId id="270" r:id="rId12"/>
    <p:sldId id="271" r:id="rId13"/>
    <p:sldId id="273" r:id="rId14"/>
    <p:sldId id="274" r:id="rId15"/>
    <p:sldId id="275" r:id="rId16"/>
    <p:sldId id="277" r:id="rId17"/>
    <p:sldId id="279" r:id="rId18"/>
    <p:sldId id="280" r:id="rId19"/>
    <p:sldId id="281" r:id="rId20"/>
    <p:sldId id="282" r:id="rId21"/>
    <p:sldId id="276" r:id="rId22"/>
    <p:sldId id="284" r:id="rId23"/>
    <p:sldId id="285" r:id="rId24"/>
    <p:sldId id="286" r:id="rId25"/>
    <p:sldId id="265" r:id="rId26"/>
    <p:sldId id="264" r:id="rId27"/>
    <p:sldId id="263" r:id="rId28"/>
    <p:sldId id="288" r:id="rId29"/>
    <p:sldId id="287" r:id="rId30"/>
    <p:sldId id="289" r:id="rId31"/>
    <p:sldId id="297" r:id="rId32"/>
    <p:sldId id="296" r:id="rId33"/>
    <p:sldId id="295" r:id="rId34"/>
    <p:sldId id="294" r:id="rId35"/>
    <p:sldId id="292" r:id="rId36"/>
    <p:sldId id="290" r:id="rId37"/>
    <p:sldId id="299" r:id="rId38"/>
    <p:sldId id="298" r:id="rId39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6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presProps" Target="presProps.xml"/><Relationship Id="rId43" Type="http://schemas.openxmlformats.org/officeDocument/2006/relationships/viewProps" Target="viewProps.xml"/><Relationship Id="rId44" Type="http://schemas.openxmlformats.org/officeDocument/2006/relationships/theme" Target="theme/theme1.xml"/><Relationship Id="rId4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5EF1B9-F585-2D43-999E-7ACA21707502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DD9806-E915-E045-9B99-29BEFE7AC0D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364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DD9806-E915-E045-9B99-29BEFE7AC0D4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752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6883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666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115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82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9728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124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877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4272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634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261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56630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Cliquez pour modifier les styles du texte du masque</a:t>
            </a:r>
          </a:p>
          <a:p>
            <a:pPr lvl="1"/>
            <a:r>
              <a:rPr lang="el-GR" smtClean="0"/>
              <a:t>Deuxième niveau</a:t>
            </a:r>
          </a:p>
          <a:p>
            <a:pPr lvl="2"/>
            <a:r>
              <a:rPr lang="el-GR" smtClean="0"/>
              <a:t>Troisième niveau</a:t>
            </a:r>
          </a:p>
          <a:p>
            <a:pPr lvl="3"/>
            <a:r>
              <a:rPr lang="el-GR" smtClean="0"/>
              <a:t>Quatrième niveau</a:t>
            </a:r>
          </a:p>
          <a:p>
            <a:pPr lvl="4"/>
            <a:r>
              <a:rPr lang="el-G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7D3B59-C327-AB48-A3EC-D34F77645103}" type="datetimeFigureOut">
              <a:rPr lang="fr-FR" smtClean="0"/>
              <a:t>27/12/15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8C08B9-7658-2C42-98DB-43A30591429E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8585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5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65160" y="4989969"/>
            <a:ext cx="6207240" cy="1680425"/>
          </a:xfrm>
        </p:spPr>
        <p:txBody>
          <a:bodyPr/>
          <a:lstStyle/>
          <a:p>
            <a:r>
              <a:rPr lang="fr-FR" dirty="0"/>
              <a:t>Le traité de Verdun (843) 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7597" y="38142"/>
            <a:ext cx="5064926" cy="4659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160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Guillaume Budé</a:t>
            </a:r>
            <a:br>
              <a:rPr lang="fr-FR" dirty="0" smtClean="0"/>
            </a:br>
            <a:r>
              <a:rPr lang="fr-FR" dirty="0" smtClean="0"/>
              <a:t>(1467-1540)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943" y="1853669"/>
            <a:ext cx="3289424" cy="4455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314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6369201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369201" y="1244285"/>
            <a:ext cx="2851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 dirty="0" smtClean="0"/>
              <a:t>La Bataille de Marignan</a:t>
            </a:r>
          </a:p>
          <a:p>
            <a:r>
              <a:rPr lang="fr-FR" dirty="0" smtClean="0"/>
              <a:t>(1515)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072976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80230" y="423314"/>
            <a:ext cx="3586056" cy="4925830"/>
          </a:xfrm>
        </p:spPr>
        <p:txBody>
          <a:bodyPr>
            <a:normAutofit/>
          </a:bodyPr>
          <a:lstStyle/>
          <a:p>
            <a:r>
              <a:rPr lang="fr-FR" sz="2500" i="1" dirty="0" smtClean="0"/>
              <a:t>François I</a:t>
            </a:r>
            <a:r>
              <a:rPr lang="fr-FR" sz="2800" baseline="30000" dirty="0"/>
              <a:t>er</a:t>
            </a:r>
            <a:r>
              <a:rPr lang="fr-FR" sz="2800" dirty="0"/>
              <a:t> </a:t>
            </a:r>
            <a:r>
              <a:rPr lang="fr-FR" sz="2500" i="1" dirty="0" smtClean="0"/>
              <a:t> </a:t>
            </a:r>
            <a:r>
              <a:rPr lang="fr-FR" sz="2500" i="1" dirty="0"/>
              <a:t>chargeant contre les Suisses à </a:t>
            </a:r>
            <a:r>
              <a:rPr lang="fr-FR" sz="2500" i="1" dirty="0" smtClean="0"/>
              <a:t>Marignan</a:t>
            </a:r>
            <a:br>
              <a:rPr lang="fr-FR" sz="2500" i="1" dirty="0" smtClean="0"/>
            </a:br>
            <a:r>
              <a:rPr lang="fr-FR" sz="2500" dirty="0" smtClean="0"/>
              <a:t/>
            </a:r>
            <a:br>
              <a:rPr lang="fr-FR" sz="2500" dirty="0" smtClean="0"/>
            </a:br>
            <a:r>
              <a:rPr lang="fr-FR" sz="2500" dirty="0" smtClean="0"/>
              <a:t>(attribué à </a:t>
            </a:r>
            <a:r>
              <a:rPr lang="fr-FR" sz="2800" dirty="0" smtClean="0"/>
              <a:t>Noël Bellemare </a:t>
            </a:r>
            <a:r>
              <a:rPr lang="nb-NO" sz="2800" dirty="0" smtClean="0"/>
              <a:t>vers </a:t>
            </a:r>
            <a:r>
              <a:rPr lang="nb-NO" sz="2800" dirty="0"/>
              <a:t>1529-</a:t>
            </a:r>
            <a:r>
              <a:rPr lang="nb-NO" sz="2800" dirty="0" smtClean="0"/>
              <a:t>1530)</a:t>
            </a:r>
            <a:endParaRPr lang="fr-FR" sz="25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3802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8362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26744" y="274638"/>
            <a:ext cx="3260056" cy="1143000"/>
          </a:xfrm>
        </p:spPr>
        <p:txBody>
          <a:bodyPr/>
          <a:lstStyle/>
          <a:p>
            <a:r>
              <a:rPr lang="fr-FR" dirty="0" smtClean="0"/>
              <a:t>François I</a:t>
            </a:r>
            <a:r>
              <a:rPr lang="fr-FR" baseline="30000" dirty="0"/>
              <a:t>er</a:t>
            </a:r>
            <a:r>
              <a:rPr lang="fr-FR" dirty="0"/>
              <a:t> </a:t>
            </a:r>
            <a:r>
              <a:rPr lang="fr-FR" dirty="0" smtClean="0"/>
              <a:t> 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9794"/>
            <a:ext cx="5262907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850107" y="6362531"/>
            <a:ext cx="1838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(Peint par Clouet)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664962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0998" y="0"/>
            <a:ext cx="6061484" cy="570045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20998" y="5691156"/>
            <a:ext cx="4677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i="1" dirty="0"/>
              <a:t>Le Prêteur et sa femme</a:t>
            </a:r>
            <a:r>
              <a:rPr lang="fr-FR" dirty="0"/>
              <a:t> </a:t>
            </a:r>
            <a:r>
              <a:rPr lang="fr-FR" i="1" dirty="0"/>
              <a:t>et sa </a:t>
            </a:r>
            <a:r>
              <a:rPr lang="fr-FR" i="1" dirty="0" smtClean="0"/>
              <a:t>femme</a:t>
            </a:r>
          </a:p>
          <a:p>
            <a:r>
              <a:rPr lang="fr-FR" dirty="0" smtClean="0"/>
              <a:t> </a:t>
            </a:r>
            <a:r>
              <a:rPr lang="fr-FR" dirty="0"/>
              <a:t>de Quentin </a:t>
            </a:r>
            <a:r>
              <a:rPr lang="fr-FR" dirty="0" err="1"/>
              <a:t>Matsys</a:t>
            </a:r>
            <a:r>
              <a:rPr lang="fr-FR" dirty="0"/>
              <a:t>, 1514</a:t>
            </a:r>
          </a:p>
        </p:txBody>
      </p:sp>
    </p:spTree>
    <p:extLst>
      <p:ext uri="{BB962C8B-B14F-4D97-AF65-F5344CB8AC3E}">
        <p14:creationId xmlns:p14="http://schemas.microsoft.com/office/powerpoint/2010/main" val="15574307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3</a:t>
            </a:r>
            <a:r>
              <a:rPr lang="fr-FR" baseline="30000" dirty="0" smtClean="0"/>
              <a:t>e</a:t>
            </a:r>
            <a:r>
              <a:rPr lang="fr-FR" dirty="0" smtClean="0"/>
              <a:t> Cours la Réforme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33761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886" y="0"/>
            <a:ext cx="3644593" cy="5310286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4130997" y="5657008"/>
            <a:ext cx="33244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Martin Luther </a:t>
            </a:r>
            <a:r>
              <a:rPr lang="fr-FR" dirty="0"/>
              <a:t>(1483-1546) </a:t>
            </a:r>
            <a:endParaRPr lang="fr-FR" b="1" dirty="0" smtClean="0"/>
          </a:p>
          <a:p>
            <a:r>
              <a:rPr lang="fr-FR" dirty="0" smtClean="0"/>
              <a:t>Portrait réalisé par Lucas Cranach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0265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349092" y="769660"/>
            <a:ext cx="4337707" cy="647977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Jean Calvin</a:t>
            </a:r>
            <a:br>
              <a:rPr lang="fr-FR" dirty="0" smtClean="0"/>
            </a:br>
            <a:r>
              <a:rPr lang="fr-FR" dirty="0"/>
              <a:t>(1509-1564)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242" y="878402"/>
            <a:ext cx="3893127" cy="4984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41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4288" y="274639"/>
            <a:ext cx="8032512" cy="610472"/>
          </a:xfrm>
        </p:spPr>
        <p:txBody>
          <a:bodyPr>
            <a:normAutofit/>
          </a:bodyPr>
          <a:lstStyle/>
          <a:p>
            <a:r>
              <a:rPr lang="fr-FR" sz="3200" i="1" dirty="0" smtClean="0"/>
              <a:t>Calvin refuse la Cène aux libertins </a:t>
            </a:r>
            <a:endParaRPr lang="fr-FR" sz="3200" i="1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148" y="885111"/>
            <a:ext cx="7830652" cy="5801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6600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66192" y="274637"/>
            <a:ext cx="4120607" cy="2493207"/>
          </a:xfrm>
        </p:spPr>
        <p:txBody>
          <a:bodyPr>
            <a:normAutofit/>
          </a:bodyPr>
          <a:lstStyle/>
          <a:p>
            <a:r>
              <a:rPr lang="fr-FR" dirty="0" smtClean="0"/>
              <a:t>Henri VIII</a:t>
            </a:r>
            <a:br>
              <a:rPr lang="fr-FR" dirty="0" smtClean="0"/>
            </a:br>
            <a:r>
              <a:rPr lang="fr-FR" sz="3000" dirty="0" smtClean="0"/>
              <a:t>(1491-1547)</a:t>
            </a:r>
            <a:br>
              <a:rPr lang="fr-FR" sz="3000" dirty="0" smtClean="0"/>
            </a:br>
            <a:r>
              <a:rPr lang="fr-FR" sz="3000" b="1" dirty="0" smtClean="0"/>
              <a:t>(1509-1547)</a:t>
            </a:r>
            <a:endParaRPr lang="fr-FR" sz="3000" b="1" dirty="0"/>
          </a:p>
        </p:txBody>
      </p:sp>
      <p:sp>
        <p:nvSpPr>
          <p:cNvPr id="4" name="Rectangle 3"/>
          <p:cNvSpPr/>
          <p:nvPr/>
        </p:nvSpPr>
        <p:spPr>
          <a:xfrm>
            <a:off x="94945" y="6027940"/>
            <a:ext cx="561404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 smtClean="0"/>
              <a:t>(portrait réalisé par Hans Holbein le jeune, </a:t>
            </a:r>
            <a:r>
              <a:rPr lang="fr-FR" dirty="0"/>
              <a:t>1539-</a:t>
            </a:r>
            <a:r>
              <a:rPr lang="fr-FR" dirty="0" smtClean="0"/>
              <a:t>1540)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944" y="274638"/>
            <a:ext cx="4471249" cy="550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52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0800"/>
            <a:ext cx="9144000" cy="6732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47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89562" y="0"/>
            <a:ext cx="3723339" cy="3393454"/>
          </a:xfrm>
        </p:spPr>
        <p:txBody>
          <a:bodyPr>
            <a:normAutofit/>
          </a:bodyPr>
          <a:lstStyle/>
          <a:p>
            <a:r>
              <a:rPr lang="fr-FR" dirty="0" smtClean="0"/>
              <a:t>John Knox</a:t>
            </a:r>
            <a:br>
              <a:rPr lang="fr-FR" dirty="0" smtClean="0"/>
            </a:br>
            <a:r>
              <a:rPr lang="fr-FR" dirty="0"/>
              <a:t>(</a:t>
            </a:r>
            <a:r>
              <a:rPr lang="fr-FR" dirty="0" smtClean="0"/>
              <a:t>1513-14-1572)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6301" y="128276"/>
            <a:ext cx="5027699" cy="5947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958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L’affaire des placards (1534)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9500" y="1844256"/>
            <a:ext cx="69850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86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4</a:t>
            </a:r>
            <a:r>
              <a:rPr lang="fr-FR" baseline="30000" dirty="0" smtClean="0"/>
              <a:t>e</a:t>
            </a:r>
            <a:r>
              <a:rPr lang="fr-FR" dirty="0" smtClean="0"/>
              <a:t> Cours Contre-réforme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932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Le Concile de Trente</a:t>
            </a:r>
            <a:br>
              <a:rPr lang="fr-FR" dirty="0" smtClean="0"/>
            </a:br>
            <a:r>
              <a:rPr lang="fr-FR" dirty="0"/>
              <a:t>(1545-1563) 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8658" y="1611417"/>
            <a:ext cx="6557729" cy="529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035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971204" y="274637"/>
            <a:ext cx="2715595" cy="4199413"/>
          </a:xfrm>
        </p:spPr>
        <p:txBody>
          <a:bodyPr>
            <a:normAutofit/>
          </a:bodyPr>
          <a:lstStyle/>
          <a:p>
            <a:r>
              <a:rPr lang="fr-FR" sz="3000" dirty="0" smtClean="0"/>
              <a:t>Premiers vœux de la compagne de Jésus à Montmartre</a:t>
            </a:r>
            <a:endParaRPr lang="fr-FR" sz="3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715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7958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02632" y="102622"/>
            <a:ext cx="4259288" cy="2796434"/>
          </a:xfrm>
        </p:spPr>
        <p:txBody>
          <a:bodyPr>
            <a:normAutofit/>
          </a:bodyPr>
          <a:lstStyle/>
          <a:p>
            <a:r>
              <a:rPr lang="fr-FR" sz="3000" dirty="0" smtClean="0"/>
              <a:t>François Clouet, </a:t>
            </a:r>
            <a:br>
              <a:rPr lang="fr-FR" sz="3000" dirty="0" smtClean="0"/>
            </a:br>
            <a:r>
              <a:rPr lang="fr-FR" sz="3000" i="1" dirty="0" smtClean="0"/>
              <a:t>Catherine de Médicis</a:t>
            </a:r>
            <a:br>
              <a:rPr lang="fr-FR" sz="3000" i="1" dirty="0" smtClean="0"/>
            </a:br>
            <a:r>
              <a:rPr lang="fr-FR" sz="3000" i="1" dirty="0" smtClean="0"/>
              <a:t> </a:t>
            </a:r>
            <a:r>
              <a:rPr lang="fr-FR" sz="3000" dirty="0" smtClean="0"/>
              <a:t>v. 1585</a:t>
            </a:r>
            <a:endParaRPr lang="fr-FR" sz="3000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4820" y="0"/>
            <a:ext cx="48691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63047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86902" y="5536006"/>
            <a:ext cx="6999898" cy="1111168"/>
          </a:xfrm>
        </p:spPr>
        <p:txBody>
          <a:bodyPr>
            <a:normAutofit fontScale="90000"/>
          </a:bodyPr>
          <a:lstStyle/>
          <a:p>
            <a:r>
              <a:rPr lang="fr-FR" sz="2800" dirty="0" smtClean="0"/>
              <a:t>Antoine Caron, </a:t>
            </a:r>
            <a:br>
              <a:rPr lang="fr-FR" sz="2800" dirty="0" smtClean="0"/>
            </a:br>
            <a:r>
              <a:rPr lang="fr-FR" sz="2800" i="1" dirty="0" smtClean="0"/>
              <a:t>Les massacres du Triumvirat (1566)</a:t>
            </a:r>
            <a:br>
              <a:rPr lang="fr-FR" sz="2800" i="1" dirty="0" smtClean="0"/>
            </a:br>
            <a:r>
              <a:rPr lang="fr-FR" sz="2800" dirty="0" smtClean="0"/>
              <a:t>Le tableau fait allusion au massacre de protestants durant les guerres de religion</a:t>
            </a:r>
            <a:endParaRPr lang="fr-FR" sz="2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896" y="295108"/>
            <a:ext cx="8138602" cy="484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1396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000" i="1" dirty="0" smtClean="0">
                <a:latin typeface="Times New Roman"/>
                <a:cs typeface="Times New Roman"/>
              </a:rPr>
              <a:t>Le massacre de la Saint-Barthélemy, </a:t>
            </a:r>
            <a:r>
              <a:rPr lang="fr-FR" sz="3000" dirty="0" smtClean="0">
                <a:latin typeface="Times New Roman"/>
                <a:cs typeface="Times New Roman"/>
              </a:rPr>
              <a:t>1572</a:t>
            </a:r>
            <a:endParaRPr lang="fr-FR" sz="3000" dirty="0">
              <a:latin typeface="Times New Roman"/>
              <a:cs typeface="Times New Roman"/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rcRect t="4289" b="4289"/>
          <a:stretch>
            <a:fillRect/>
          </a:stretch>
        </p:blipFill>
        <p:spPr/>
      </p:pic>
      <p:sp>
        <p:nvSpPr>
          <p:cNvPr id="3" name="ZoneTexte 2"/>
          <p:cNvSpPr txBox="1"/>
          <p:nvPr/>
        </p:nvSpPr>
        <p:spPr>
          <a:xfrm>
            <a:off x="1630234" y="6369836"/>
            <a:ext cx="55920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latin typeface="Times New Roman"/>
                <a:cs typeface="Times New Roman"/>
              </a:rPr>
              <a:t>(Tableau exécuté par François </a:t>
            </a:r>
            <a:r>
              <a:rPr lang="fr-FR" dirty="0">
                <a:latin typeface="Times New Roman"/>
                <a:cs typeface="Times New Roman"/>
              </a:rPr>
              <a:t>Dubois, </a:t>
            </a:r>
            <a:r>
              <a:rPr lang="is-IS" dirty="0"/>
              <a:t>1572-</a:t>
            </a:r>
            <a:r>
              <a:rPr lang="is-IS" dirty="0" smtClean="0"/>
              <a:t>84)</a:t>
            </a:r>
            <a:r>
              <a:rPr lang="fr-FR" dirty="0">
                <a:latin typeface="Times New Roman"/>
                <a:cs typeface="Times New Roman"/>
              </a:rPr>
              <a:t/>
            </a:r>
            <a:br>
              <a:rPr lang="fr-FR" dirty="0">
                <a:latin typeface="Times New Roman"/>
                <a:cs typeface="Times New Roman"/>
              </a:rPr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6941868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9751" y="5349144"/>
            <a:ext cx="7917048" cy="795316"/>
          </a:xfrm>
        </p:spPr>
        <p:txBody>
          <a:bodyPr>
            <a:noAutofit/>
          </a:bodyPr>
          <a:lstStyle/>
          <a:p>
            <a:r>
              <a:rPr lang="fr-FR" sz="2500" dirty="0" smtClean="0"/>
              <a:t>Catherine de Médicis dévisage les protestants massacrés au lendemain de la </a:t>
            </a:r>
            <a:r>
              <a:rPr lang="fr-FR" sz="2500" dirty="0" err="1" smtClean="0"/>
              <a:t>Saint-Barthélémy</a:t>
            </a:r>
            <a:r>
              <a:rPr lang="fr-FR" sz="2500" dirty="0" smtClean="0"/>
              <a:t> </a:t>
            </a:r>
            <a:br>
              <a:rPr lang="fr-FR" sz="2500" dirty="0" smtClean="0"/>
            </a:br>
            <a:r>
              <a:rPr lang="fr-FR" sz="2500" dirty="0" smtClean="0"/>
              <a:t>(</a:t>
            </a:r>
            <a:r>
              <a:rPr lang="fr-FR" sz="2000" dirty="0"/>
              <a:t>Édouard </a:t>
            </a:r>
            <a:r>
              <a:rPr lang="fr-FR" sz="2000" dirty="0" err="1"/>
              <a:t>Debat-</a:t>
            </a:r>
            <a:r>
              <a:rPr lang="fr-FR" sz="2000" dirty="0" err="1" smtClean="0"/>
              <a:t>Ponsan</a:t>
            </a:r>
            <a:r>
              <a:rPr lang="fr-FR" sz="2000" dirty="0" smtClean="0"/>
              <a:t>, </a:t>
            </a:r>
            <a:r>
              <a:rPr lang="fr-FR" sz="2000" i="1" dirty="0"/>
              <a:t>Un matin devant la porte du </a:t>
            </a:r>
            <a:r>
              <a:rPr lang="fr-FR" sz="2000" i="1" dirty="0" smtClean="0"/>
              <a:t>Louvre, 1880)</a:t>
            </a:r>
            <a:endParaRPr lang="fr-FR" sz="2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9094" y="0"/>
            <a:ext cx="6289832" cy="4913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0866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69330" y="473946"/>
            <a:ext cx="3074670" cy="1175386"/>
          </a:xfrm>
        </p:spPr>
        <p:txBody>
          <a:bodyPr>
            <a:normAutofit fontScale="90000"/>
          </a:bodyPr>
          <a:lstStyle/>
          <a:p>
            <a:r>
              <a:rPr lang="fr-FR" sz="3300" b="1" dirty="0"/>
              <a:t>L’Édit de Nantes</a:t>
            </a:r>
            <a:r>
              <a:rPr lang="fr-FR" sz="3300" dirty="0"/>
              <a:t> (1598)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693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99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Jeanne d’Arc</a:t>
            </a: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2" y="1598296"/>
            <a:ext cx="3841979" cy="4878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809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5</a:t>
            </a:r>
            <a:r>
              <a:rPr lang="fr-FR" baseline="30000" dirty="0" smtClean="0"/>
              <a:t>e</a:t>
            </a:r>
            <a:r>
              <a:rPr lang="fr-FR" dirty="0" smtClean="0"/>
              <a:t> cours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553500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74639"/>
            <a:ext cx="5348981" cy="6583362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416953" y="972273"/>
            <a:ext cx="42083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Henri de Navarre </a:t>
            </a:r>
          </a:p>
          <a:p>
            <a:r>
              <a:rPr lang="fr-FR" dirty="0"/>
              <a:t>e</a:t>
            </a:r>
            <a:r>
              <a:rPr lang="fr-FR" dirty="0" smtClean="0"/>
              <a:t>t</a:t>
            </a:r>
          </a:p>
          <a:p>
            <a:r>
              <a:rPr lang="fr-FR" dirty="0" smtClean="0"/>
              <a:t> Marguerite de France</a:t>
            </a:r>
          </a:p>
          <a:p>
            <a:r>
              <a:rPr lang="fr-FR" dirty="0" smtClean="0"/>
              <a:t>(</a:t>
            </a:r>
            <a:r>
              <a:rPr lang="fr-FR" dirty="0"/>
              <a:t>L</a:t>
            </a:r>
            <a:r>
              <a:rPr lang="fr-FR" dirty="0" smtClean="0"/>
              <a:t>ivre d’heures de Catherine de Médicis vers 1572-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72971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L’assassinat d’Henri III par le moine Jacques Clément le 1</a:t>
            </a:r>
            <a:r>
              <a:rPr lang="fr-FR" baseline="30000" dirty="0">
                <a:latin typeface="Times New Roman" charset="0"/>
                <a:ea typeface="ＭＳ Ｐゴシック" charset="0"/>
                <a:cs typeface="ＭＳ Ｐゴシック" charset="0"/>
              </a:rPr>
              <a:t>er</a:t>
            </a:r>
            <a:r>
              <a:rPr lang="fr-FR" dirty="0">
                <a:latin typeface="Times New Roman" charset="0"/>
                <a:ea typeface="ＭＳ Ｐゴシック" charset="0"/>
                <a:cs typeface="ＭＳ Ｐゴシック" charset="0"/>
              </a:rPr>
              <a:t> août 1589</a:t>
            </a:r>
            <a:endParaRPr lang="fr-FR" dirty="0"/>
          </a:p>
        </p:txBody>
      </p:sp>
      <p:pic>
        <p:nvPicPr>
          <p:cNvPr id="4" name="Picture 4" descr="C:\My Documents\Images historiques XVII\Jacques Cle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579563"/>
            <a:ext cx="8610600" cy="52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10461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5418611"/>
            <a:ext cx="8686799" cy="1439388"/>
          </a:xfrm>
        </p:spPr>
        <p:txBody>
          <a:bodyPr>
            <a:normAutofit/>
          </a:bodyPr>
          <a:lstStyle/>
          <a:p>
            <a:r>
              <a:rPr lang="fr-FR" sz="3000" dirty="0" smtClean="0"/>
              <a:t>Henri III remettant les insignes du pouvoir </a:t>
            </a:r>
            <a:br>
              <a:rPr lang="fr-FR" sz="3000" dirty="0" smtClean="0"/>
            </a:br>
            <a:r>
              <a:rPr lang="fr-FR" sz="3000" dirty="0" smtClean="0"/>
              <a:t>au futur Henri IV (tapisserie)</a:t>
            </a:r>
            <a:endParaRPr lang="fr-FR" sz="3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889" y="1210358"/>
            <a:ext cx="4325975" cy="447514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" y="257950"/>
            <a:ext cx="9143999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000" dirty="0"/>
              <a:t>Henri III (dernier souverain de la dynastie des Valois</a:t>
            </a:r>
            <a:r>
              <a:rPr lang="fr-FR" sz="3000" dirty="0" smtClean="0"/>
              <a:t>)</a:t>
            </a:r>
          </a:p>
          <a:p>
            <a:pPr algn="ctr"/>
            <a:r>
              <a:rPr lang="fr-FR" sz="3000" dirty="0" smtClean="0"/>
              <a:t> </a:t>
            </a:r>
            <a:r>
              <a:rPr lang="fr-FR" sz="3000" dirty="0"/>
              <a:t>désigne Henri III de </a:t>
            </a:r>
            <a:r>
              <a:rPr lang="fr-FR" sz="3000" dirty="0" smtClean="0"/>
              <a:t>Navarre  comme </a:t>
            </a:r>
            <a:r>
              <a:rPr lang="fr-FR" sz="3000" dirty="0"/>
              <a:t>son héritier légitime </a:t>
            </a:r>
          </a:p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2116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97680" cy="685800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4663786" y="1865178"/>
            <a:ext cx="40287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Henri XIV </a:t>
            </a:r>
            <a:r>
              <a:rPr lang="fr-FR" dirty="0"/>
              <a:t>(1553-1610)</a:t>
            </a:r>
          </a:p>
          <a:p>
            <a:r>
              <a:rPr lang="fr-FR" dirty="0" smtClean="0"/>
              <a:t>Roi de France et de Navarre (1589-1610) </a:t>
            </a:r>
            <a:endParaRPr lang="fr-FR" dirty="0"/>
          </a:p>
        </p:txBody>
      </p:sp>
      <p:sp>
        <p:nvSpPr>
          <p:cNvPr id="2" name="ZoneTexte 1"/>
          <p:cNvSpPr txBox="1"/>
          <p:nvPr/>
        </p:nvSpPr>
        <p:spPr>
          <a:xfrm>
            <a:off x="4297680" y="3589867"/>
            <a:ext cx="48463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FF0000"/>
                </a:solidFill>
              </a:rPr>
              <a:t>Henri le Grand incarne le modèle </a:t>
            </a:r>
            <a:endParaRPr lang="fr-FR" b="1" dirty="0" smtClean="0">
              <a:solidFill>
                <a:srgbClr val="FF0000"/>
              </a:solidFill>
            </a:endParaRPr>
          </a:p>
          <a:p>
            <a:pPr algn="ctr"/>
            <a:r>
              <a:rPr lang="fr-FR" b="1" dirty="0" smtClean="0">
                <a:solidFill>
                  <a:srgbClr val="FF0000"/>
                </a:solidFill>
              </a:rPr>
              <a:t>du </a:t>
            </a:r>
            <a:r>
              <a:rPr lang="fr-FR" b="1" dirty="0">
                <a:solidFill>
                  <a:srgbClr val="FF0000"/>
                </a:solidFill>
              </a:rPr>
              <a:t>monarque idéal, puissant et populaire</a:t>
            </a:r>
            <a:endParaRPr lang="fr-FR" dirty="0">
              <a:solidFill>
                <a:srgbClr val="FF0000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3209204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18" y="1130158"/>
            <a:ext cx="6866682" cy="5727841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2381508" y="396846"/>
            <a:ext cx="57553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000" b="1" dirty="0" smtClean="0"/>
              <a:t>Le mythe du « bon roi Henry </a:t>
            </a:r>
            <a:endParaRPr lang="fr-FR" sz="3000" b="1" dirty="0"/>
          </a:p>
        </p:txBody>
      </p:sp>
    </p:spTree>
    <p:extLst>
      <p:ext uri="{BB962C8B-B14F-4D97-AF65-F5344CB8AC3E}">
        <p14:creationId xmlns:p14="http://schemas.microsoft.com/office/powerpoint/2010/main" val="24906465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38921" y="5159002"/>
            <a:ext cx="3949334" cy="1698998"/>
          </a:xfrm>
        </p:spPr>
        <p:txBody>
          <a:bodyPr>
            <a:normAutofit/>
          </a:bodyPr>
          <a:lstStyle/>
          <a:p>
            <a:r>
              <a:rPr lang="fr-FR" sz="2500" dirty="0" smtClean="0"/>
              <a:t>Antoine de Montchrestien, </a:t>
            </a:r>
            <a:br>
              <a:rPr lang="fr-FR" sz="2500" dirty="0" smtClean="0"/>
            </a:br>
            <a:r>
              <a:rPr lang="fr-FR" sz="2500" i="1" dirty="0" smtClean="0"/>
              <a:t>Traité de l’Economie politique </a:t>
            </a:r>
            <a:r>
              <a:rPr lang="fr-FR" sz="2500" dirty="0" smtClean="0"/>
              <a:t>(1615)</a:t>
            </a:r>
            <a:endParaRPr lang="fr-FR" sz="25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7635"/>
            <a:ext cx="3473033" cy="5062263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078" y="297635"/>
            <a:ext cx="3510155" cy="5062263"/>
          </a:xfrm>
          <a:prstGeom prst="rect">
            <a:avLst/>
          </a:prstGeom>
        </p:spPr>
      </p:pic>
      <p:sp>
        <p:nvSpPr>
          <p:cNvPr id="6" name="ZoneTexte 5"/>
          <p:cNvSpPr txBox="1"/>
          <p:nvPr/>
        </p:nvSpPr>
        <p:spPr>
          <a:xfrm>
            <a:off x="6172076" y="5952694"/>
            <a:ext cx="308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Barthélemy de Laffemas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54213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69584"/>
          </a:xfrm>
        </p:spPr>
        <p:txBody>
          <a:bodyPr>
            <a:normAutofit fontScale="90000"/>
          </a:bodyPr>
          <a:lstStyle/>
          <a:p>
            <a:r>
              <a:rPr lang="fr-FR" sz="3000" dirty="0" smtClean="0"/>
              <a:t>« La </a:t>
            </a:r>
            <a:r>
              <a:rPr lang="fr-FR" sz="3000" dirty="0"/>
              <a:t>place Dauphine et le pont </a:t>
            </a:r>
            <a:r>
              <a:rPr lang="fr-FR" sz="3000" dirty="0" smtClean="0"/>
              <a:t>neuf » </a:t>
            </a:r>
            <a:r>
              <a:rPr lang="fr-FR" sz="3000" dirty="0"/>
              <a:t/>
            </a:r>
            <a:br>
              <a:rPr lang="fr-FR" sz="3000" dirty="0"/>
            </a:br>
            <a:r>
              <a:rPr lang="fr-FR" sz="3000" i="1" dirty="0"/>
              <a:t>Plan de </a:t>
            </a:r>
            <a:r>
              <a:rPr lang="fr-FR" sz="3000" i="1" dirty="0" err="1" smtClean="0"/>
              <a:t>Mérian</a:t>
            </a:r>
            <a:r>
              <a:rPr lang="fr-FR" sz="3000" dirty="0" smtClean="0"/>
              <a:t>, </a:t>
            </a:r>
            <a:r>
              <a:rPr lang="fr-FR" sz="3000" dirty="0"/>
              <a:t>1615 (détail</a:t>
            </a:r>
            <a:r>
              <a:rPr lang="fr-FR" sz="3000" dirty="0" smtClean="0"/>
              <a:t>)</a:t>
            </a:r>
            <a:endParaRPr lang="fr-FR" sz="3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073388"/>
            <a:ext cx="9144000" cy="5784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936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place royale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67" y="1270000"/>
            <a:ext cx="7342094" cy="513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4695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619182" y="679866"/>
            <a:ext cx="3524818" cy="737771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Cérémonie d’adoubement</a:t>
            </a:r>
            <a:endParaRPr lang="fr-FR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1519" y="0"/>
            <a:ext cx="567762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61881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Château-fort </a:t>
            </a:r>
            <a:r>
              <a:rPr lang="fr-FR" dirty="0"/>
              <a:t>de </a:t>
            </a:r>
            <a:r>
              <a:rPr lang="fr-FR" dirty="0" err="1"/>
              <a:t>Bonaguil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4073" y="1400040"/>
            <a:ext cx="7665416" cy="501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2242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85456" y="476272"/>
            <a:ext cx="3501343" cy="941365"/>
          </a:xfrm>
        </p:spPr>
        <p:txBody>
          <a:bodyPr>
            <a:normAutofit fontScale="90000"/>
          </a:bodyPr>
          <a:lstStyle/>
          <a:p>
            <a:r>
              <a:rPr lang="fr-FR" sz="3000" dirty="0" smtClean="0"/>
              <a:t>Cathédrale </a:t>
            </a:r>
            <a:br>
              <a:rPr lang="fr-FR" sz="3000" dirty="0" smtClean="0"/>
            </a:br>
            <a:r>
              <a:rPr lang="fr-FR" sz="3000" dirty="0" err="1" smtClean="0"/>
              <a:t>Nôtre-Dame</a:t>
            </a:r>
            <a:r>
              <a:rPr lang="fr-FR" sz="3000" dirty="0" smtClean="0"/>
              <a:t> de Paris </a:t>
            </a:r>
            <a:br>
              <a:rPr lang="fr-FR" sz="3000" dirty="0" smtClean="0"/>
            </a:br>
            <a:r>
              <a:rPr lang="fr-FR" sz="3000" dirty="0" smtClean="0"/>
              <a:t>1163-1345</a:t>
            </a:r>
            <a:endParaRPr lang="fr-FR" sz="30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4761" y="3031865"/>
            <a:ext cx="2948095" cy="3754370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6574420" y="6363536"/>
            <a:ext cx="1519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Gravure, 1699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1156330" y="1118513"/>
            <a:ext cx="7530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Art gothique</a:t>
            </a:r>
            <a:endParaRPr lang="fr-FR" dirty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31865"/>
            <a:ext cx="3024040" cy="3826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78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776964" y="454988"/>
            <a:ext cx="3909836" cy="96265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2</a:t>
            </a:r>
            <a:r>
              <a:rPr lang="fr-FR" baseline="30000" dirty="0" smtClean="0"/>
              <a:t>e</a:t>
            </a:r>
            <a:r>
              <a:rPr lang="fr-FR" dirty="0" smtClean="0"/>
              <a:t> cours</a:t>
            </a:r>
            <a:br>
              <a:rPr lang="fr-FR" dirty="0" smtClean="0"/>
            </a:br>
            <a:r>
              <a:rPr lang="fr-FR" dirty="0" smtClean="0"/>
              <a:t>La Renaissance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833885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94001" y="417072"/>
            <a:ext cx="3949999" cy="1000565"/>
          </a:xfrm>
        </p:spPr>
        <p:txBody>
          <a:bodyPr>
            <a:normAutofit/>
          </a:bodyPr>
          <a:lstStyle/>
          <a:p>
            <a:r>
              <a:rPr lang="fr-FR" sz="3000" i="1" dirty="0" smtClean="0">
                <a:latin typeface="Times New Roman"/>
                <a:cs typeface="Times New Roman"/>
              </a:rPr>
              <a:t>Les </a:t>
            </a:r>
            <a:r>
              <a:rPr lang="fr-FR" sz="3000" i="1" dirty="0">
                <a:latin typeface="Times New Roman"/>
                <a:cs typeface="Times New Roman"/>
              </a:rPr>
              <a:t>A</a:t>
            </a:r>
            <a:r>
              <a:rPr lang="fr-FR" sz="3000" i="1" dirty="0" smtClean="0">
                <a:latin typeface="Times New Roman"/>
                <a:cs typeface="Times New Roman"/>
              </a:rPr>
              <a:t>mbassadeurs</a:t>
            </a:r>
            <a:endParaRPr lang="fr-FR" sz="3000" i="1" dirty="0">
              <a:latin typeface="Times New Roman"/>
              <a:cs typeface="Times New Roman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8934"/>
            <a:ext cx="5347893" cy="5384028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5497300" y="5687353"/>
            <a:ext cx="40108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(Tableau exécuté par Hans  Holbein, 1533)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5387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Erasme</a:t>
            </a:r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9699" y="1699957"/>
            <a:ext cx="3251200" cy="42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07111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292</Words>
  <Application>Microsoft Macintosh PowerPoint</Application>
  <PresentationFormat>Présentation à l'écran (4:3)</PresentationFormat>
  <Paragraphs>56</Paragraphs>
  <Slides>38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39" baseType="lpstr">
      <vt:lpstr>Thème Office</vt:lpstr>
      <vt:lpstr>Présentation PowerPoint</vt:lpstr>
      <vt:lpstr>Présentation PowerPoint</vt:lpstr>
      <vt:lpstr>Jeanne d’Arc</vt:lpstr>
      <vt:lpstr>Cérémonie d’adoubement</vt:lpstr>
      <vt:lpstr>Château-fort de Bonaguil </vt:lpstr>
      <vt:lpstr>Cathédrale  Nôtre-Dame de Paris  1163-1345</vt:lpstr>
      <vt:lpstr>2e cours La Renaissance </vt:lpstr>
      <vt:lpstr>Les Ambassadeurs</vt:lpstr>
      <vt:lpstr>Erasme</vt:lpstr>
      <vt:lpstr>Guillaume Budé (1467-1540)</vt:lpstr>
      <vt:lpstr>Présentation PowerPoint</vt:lpstr>
      <vt:lpstr>François Ier  chargeant contre les Suisses à Marignan  (attribué à Noël Bellemare vers 1529-1530)</vt:lpstr>
      <vt:lpstr>François Ier  </vt:lpstr>
      <vt:lpstr>Présentation PowerPoint</vt:lpstr>
      <vt:lpstr>3e Cours la Réforme</vt:lpstr>
      <vt:lpstr>Présentation PowerPoint</vt:lpstr>
      <vt:lpstr>Jean Calvin (1509-1564) </vt:lpstr>
      <vt:lpstr>Calvin refuse la Cène aux libertins </vt:lpstr>
      <vt:lpstr>Henri VIII (1491-1547) (1509-1547)</vt:lpstr>
      <vt:lpstr>John Knox (1513-14-1572)</vt:lpstr>
      <vt:lpstr>L’affaire des placards (1534)</vt:lpstr>
      <vt:lpstr>4e Cours Contre-réforme</vt:lpstr>
      <vt:lpstr>Le Concile de Trente (1545-1563) </vt:lpstr>
      <vt:lpstr>Premiers vœux de la compagne de Jésus à Montmartre</vt:lpstr>
      <vt:lpstr>François Clouet,  Catherine de Médicis  v. 1585</vt:lpstr>
      <vt:lpstr>Antoine Caron,  Les massacres du Triumvirat (1566) Le tableau fait allusion au massacre de protestants durant les guerres de religion</vt:lpstr>
      <vt:lpstr>Le massacre de la Saint-Barthélemy, 1572</vt:lpstr>
      <vt:lpstr>Catherine de Médicis dévisage les protestants massacrés au lendemain de la Saint-Barthélémy  (Édouard Debat-Ponsan, Un matin devant la porte du Louvre, 1880)</vt:lpstr>
      <vt:lpstr>L’Édit de Nantes (1598)  </vt:lpstr>
      <vt:lpstr>5e cours </vt:lpstr>
      <vt:lpstr>Présentation PowerPoint</vt:lpstr>
      <vt:lpstr>L’assassinat d’Henri III par le moine Jacques Clément le 1er août 1589</vt:lpstr>
      <vt:lpstr>Henri III remettant les insignes du pouvoir  au futur Henri IV (tapisserie)</vt:lpstr>
      <vt:lpstr>Présentation PowerPoint</vt:lpstr>
      <vt:lpstr>Présentation PowerPoint</vt:lpstr>
      <vt:lpstr>Antoine de Montchrestien,  Traité de l’Economie politique (1615)</vt:lpstr>
      <vt:lpstr>« La place Dauphine et le pont neuf »  Plan de Mérian, 1615 (détail)</vt:lpstr>
      <vt:lpstr>La place royale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Irini Apostolou</dc:creator>
  <cp:lastModifiedBy>Irini Apostolou</cp:lastModifiedBy>
  <cp:revision>26</cp:revision>
  <dcterms:created xsi:type="dcterms:W3CDTF">2015-12-22T22:58:01Z</dcterms:created>
  <dcterms:modified xsi:type="dcterms:W3CDTF">2015-12-27T05:10:21Z</dcterms:modified>
</cp:coreProperties>
</file>