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67" r:id="rId5"/>
    <p:sldId id="266" r:id="rId6"/>
    <p:sldId id="260" r:id="rId7"/>
    <p:sldId id="261" r:id="rId8"/>
    <p:sldId id="269" r:id="rId9"/>
    <p:sldId id="283" r:id="rId10"/>
    <p:sldId id="268" r:id="rId11"/>
    <p:sldId id="270" r:id="rId12"/>
    <p:sldId id="271" r:id="rId13"/>
    <p:sldId id="273" r:id="rId14"/>
    <p:sldId id="274" r:id="rId15"/>
    <p:sldId id="275" r:id="rId16"/>
    <p:sldId id="277" r:id="rId17"/>
    <p:sldId id="279" r:id="rId18"/>
    <p:sldId id="280" r:id="rId19"/>
    <p:sldId id="281" r:id="rId20"/>
    <p:sldId id="282" r:id="rId21"/>
    <p:sldId id="276" r:id="rId22"/>
    <p:sldId id="284" r:id="rId23"/>
    <p:sldId id="285" r:id="rId24"/>
    <p:sldId id="286" r:id="rId25"/>
    <p:sldId id="265" r:id="rId26"/>
    <p:sldId id="264" r:id="rId27"/>
    <p:sldId id="263" r:id="rId28"/>
    <p:sldId id="288" r:id="rId29"/>
    <p:sldId id="287" r:id="rId30"/>
    <p:sldId id="289" r:id="rId31"/>
    <p:sldId id="297" r:id="rId32"/>
    <p:sldId id="296" r:id="rId33"/>
    <p:sldId id="295" r:id="rId34"/>
    <p:sldId id="294" r:id="rId35"/>
    <p:sldId id="292" r:id="rId36"/>
    <p:sldId id="290" r:id="rId37"/>
    <p:sldId id="299" r:id="rId38"/>
    <p:sldId id="298" r:id="rId3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6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EF1B9-F585-2D43-999E-7ACA21707502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D9806-E915-E045-9B99-29BEFE7AC0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64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D9806-E915-E045-9B99-29BEFE7AC0D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75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88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66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15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82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72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12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77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27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63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26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6630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Cliquez pour modifier les styles du texte du masque</a:t>
            </a:r>
          </a:p>
          <a:p>
            <a:pPr lvl="1"/>
            <a:r>
              <a:rPr lang="el-GR" smtClean="0"/>
              <a:t>Deuxième niveau</a:t>
            </a:r>
          </a:p>
          <a:p>
            <a:pPr lvl="2"/>
            <a:r>
              <a:rPr lang="el-GR" smtClean="0"/>
              <a:t>Troisième niveau</a:t>
            </a:r>
          </a:p>
          <a:p>
            <a:pPr lvl="3"/>
            <a:r>
              <a:rPr lang="el-GR" smtClean="0"/>
              <a:t>Quatrième niveau</a:t>
            </a:r>
          </a:p>
          <a:p>
            <a:pPr lvl="4"/>
            <a:r>
              <a:rPr lang="el-G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3B59-C327-AB48-A3EC-D34F77645103}" type="datetimeFigureOut">
              <a:rPr lang="fr-FR" smtClean="0"/>
              <a:t>27/12/15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C08B9-7658-2C42-98DB-43A3059142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58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65160" y="4989969"/>
            <a:ext cx="6207240" cy="1680425"/>
          </a:xfrm>
        </p:spPr>
        <p:txBody>
          <a:bodyPr/>
          <a:lstStyle/>
          <a:p>
            <a:r>
              <a:rPr lang="fr-FR" dirty="0"/>
              <a:t>Le traité de Verdun (843) 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97" y="38142"/>
            <a:ext cx="5064926" cy="46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6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Guillaume Budé</a:t>
            </a:r>
            <a:br>
              <a:rPr lang="fr-FR" dirty="0" smtClean="0"/>
            </a:br>
            <a:r>
              <a:rPr lang="fr-FR" dirty="0" smtClean="0"/>
              <a:t>(1467-1540)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3" y="1853669"/>
            <a:ext cx="3289424" cy="445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1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69201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69201" y="1244285"/>
            <a:ext cx="2851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La Bataille de Marignan</a:t>
            </a:r>
          </a:p>
          <a:p>
            <a:r>
              <a:rPr lang="fr-FR" dirty="0" smtClean="0"/>
              <a:t>(1515)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7297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0230" y="423314"/>
            <a:ext cx="3586056" cy="4925830"/>
          </a:xfrm>
        </p:spPr>
        <p:txBody>
          <a:bodyPr>
            <a:normAutofit/>
          </a:bodyPr>
          <a:lstStyle/>
          <a:p>
            <a:r>
              <a:rPr lang="fr-FR" sz="2500" i="1" dirty="0" smtClean="0"/>
              <a:t>François I</a:t>
            </a:r>
            <a:r>
              <a:rPr lang="fr-FR" sz="2800" baseline="30000" dirty="0"/>
              <a:t>er</a:t>
            </a:r>
            <a:r>
              <a:rPr lang="fr-FR" sz="2800" dirty="0"/>
              <a:t> </a:t>
            </a:r>
            <a:r>
              <a:rPr lang="fr-FR" sz="2500" i="1" dirty="0" smtClean="0"/>
              <a:t> </a:t>
            </a:r>
            <a:r>
              <a:rPr lang="fr-FR" sz="2500" i="1" dirty="0"/>
              <a:t>chargeant contre les Suisses à </a:t>
            </a:r>
            <a:r>
              <a:rPr lang="fr-FR" sz="2500" i="1" dirty="0" smtClean="0"/>
              <a:t>Marignan</a:t>
            </a:r>
            <a:br>
              <a:rPr lang="fr-FR" sz="2500" i="1" dirty="0" smtClean="0"/>
            </a:br>
            <a:r>
              <a:rPr lang="fr-FR" sz="2500" dirty="0" smtClean="0"/>
              <a:t/>
            </a:r>
            <a:br>
              <a:rPr lang="fr-FR" sz="2500" dirty="0" smtClean="0"/>
            </a:br>
            <a:r>
              <a:rPr lang="fr-FR" sz="2500" dirty="0" smtClean="0"/>
              <a:t>(attribué à </a:t>
            </a:r>
            <a:r>
              <a:rPr lang="fr-FR" sz="2800" dirty="0" smtClean="0"/>
              <a:t>Noël Bellemare </a:t>
            </a:r>
            <a:r>
              <a:rPr lang="nb-NO" sz="2800" dirty="0" smtClean="0"/>
              <a:t>vers </a:t>
            </a:r>
            <a:r>
              <a:rPr lang="nb-NO" sz="2800" dirty="0"/>
              <a:t>1529-</a:t>
            </a:r>
            <a:r>
              <a:rPr lang="nb-NO" sz="2800" dirty="0" smtClean="0"/>
              <a:t>1530)</a:t>
            </a:r>
            <a:endParaRPr lang="fr-FR" sz="25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0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6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6744" y="274638"/>
            <a:ext cx="3260056" cy="1143000"/>
          </a:xfrm>
        </p:spPr>
        <p:txBody>
          <a:bodyPr/>
          <a:lstStyle/>
          <a:p>
            <a:r>
              <a:rPr lang="fr-FR" dirty="0" smtClean="0"/>
              <a:t>François I</a:t>
            </a:r>
            <a:r>
              <a:rPr lang="fr-FR" baseline="30000" dirty="0"/>
              <a:t>er</a:t>
            </a:r>
            <a:r>
              <a:rPr lang="fr-FR" dirty="0"/>
              <a:t> 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794"/>
            <a:ext cx="5262907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850107" y="6362531"/>
            <a:ext cx="183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(Peint par Clouet)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49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98" y="0"/>
            <a:ext cx="6061484" cy="5700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0998" y="5691156"/>
            <a:ext cx="467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Le Prêteur et sa femme</a:t>
            </a:r>
            <a:r>
              <a:rPr lang="fr-FR" dirty="0"/>
              <a:t> </a:t>
            </a:r>
            <a:r>
              <a:rPr lang="fr-FR" i="1" dirty="0"/>
              <a:t>et sa </a:t>
            </a:r>
            <a:r>
              <a:rPr lang="fr-FR" i="1" dirty="0" smtClean="0"/>
              <a:t>femme</a:t>
            </a:r>
          </a:p>
          <a:p>
            <a:r>
              <a:rPr lang="fr-FR" dirty="0" smtClean="0"/>
              <a:t> </a:t>
            </a:r>
            <a:r>
              <a:rPr lang="fr-FR" dirty="0"/>
              <a:t>de Quentin </a:t>
            </a:r>
            <a:r>
              <a:rPr lang="fr-FR" dirty="0" err="1"/>
              <a:t>Matsys</a:t>
            </a:r>
            <a:r>
              <a:rPr lang="fr-FR" dirty="0"/>
              <a:t>, 1514</a:t>
            </a:r>
          </a:p>
        </p:txBody>
      </p:sp>
    </p:spTree>
    <p:extLst>
      <p:ext uri="{BB962C8B-B14F-4D97-AF65-F5344CB8AC3E}">
        <p14:creationId xmlns:p14="http://schemas.microsoft.com/office/powerpoint/2010/main" val="155743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r>
              <a:rPr lang="fr-FR" baseline="30000" dirty="0" smtClean="0"/>
              <a:t>e</a:t>
            </a:r>
            <a:r>
              <a:rPr lang="fr-FR" dirty="0" smtClean="0"/>
              <a:t> Cours la Réforme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376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886" y="0"/>
            <a:ext cx="3644593" cy="53102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30997" y="5657008"/>
            <a:ext cx="3324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Martin Luther </a:t>
            </a:r>
            <a:r>
              <a:rPr lang="fr-FR" dirty="0"/>
              <a:t>(1483-1546) </a:t>
            </a:r>
            <a:endParaRPr lang="fr-FR" b="1" dirty="0" smtClean="0"/>
          </a:p>
          <a:p>
            <a:r>
              <a:rPr lang="fr-FR" dirty="0" smtClean="0"/>
              <a:t>Portrait réalisé par Lucas Cranach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502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49092" y="769660"/>
            <a:ext cx="4337707" cy="64797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Jean Calvin</a:t>
            </a:r>
            <a:br>
              <a:rPr lang="fr-FR" dirty="0" smtClean="0"/>
            </a:br>
            <a:r>
              <a:rPr lang="fr-FR" dirty="0"/>
              <a:t>(1509-1564)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42" y="878402"/>
            <a:ext cx="3893127" cy="498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41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4288" y="274639"/>
            <a:ext cx="8032512" cy="610472"/>
          </a:xfrm>
        </p:spPr>
        <p:txBody>
          <a:bodyPr>
            <a:normAutofit/>
          </a:bodyPr>
          <a:lstStyle/>
          <a:p>
            <a:r>
              <a:rPr lang="fr-FR" sz="3200" i="1" dirty="0" smtClean="0"/>
              <a:t>Calvin refuse la Cène aux libertins </a:t>
            </a:r>
            <a:endParaRPr lang="fr-FR" sz="32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48" y="885111"/>
            <a:ext cx="7830652" cy="580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60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6192" y="274637"/>
            <a:ext cx="4120607" cy="2493207"/>
          </a:xfrm>
        </p:spPr>
        <p:txBody>
          <a:bodyPr>
            <a:normAutofit/>
          </a:bodyPr>
          <a:lstStyle/>
          <a:p>
            <a:r>
              <a:rPr lang="fr-FR" dirty="0" smtClean="0"/>
              <a:t>Henri VIII</a:t>
            </a:r>
            <a:br>
              <a:rPr lang="fr-FR" dirty="0" smtClean="0"/>
            </a:br>
            <a:r>
              <a:rPr lang="fr-FR" sz="3000" dirty="0" smtClean="0"/>
              <a:t>(1491-1547)</a:t>
            </a:r>
            <a:br>
              <a:rPr lang="fr-FR" sz="3000" dirty="0" smtClean="0"/>
            </a:br>
            <a:r>
              <a:rPr lang="fr-FR" sz="3000" b="1" dirty="0" smtClean="0"/>
              <a:t>(1509-1547)</a:t>
            </a:r>
            <a:endParaRPr lang="fr-FR" sz="3000" b="1" dirty="0"/>
          </a:p>
        </p:txBody>
      </p:sp>
      <p:sp>
        <p:nvSpPr>
          <p:cNvPr id="4" name="Rectangle 3"/>
          <p:cNvSpPr/>
          <p:nvPr/>
        </p:nvSpPr>
        <p:spPr>
          <a:xfrm>
            <a:off x="94945" y="6027940"/>
            <a:ext cx="5614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(portrait réalisé par Hans Holbein le jeune, </a:t>
            </a:r>
            <a:r>
              <a:rPr lang="fr-FR" dirty="0"/>
              <a:t>1539-</a:t>
            </a:r>
            <a:r>
              <a:rPr lang="fr-FR" dirty="0" smtClean="0"/>
              <a:t>1540)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4" y="274638"/>
            <a:ext cx="4471249" cy="55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21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3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47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562" y="0"/>
            <a:ext cx="3723339" cy="3393454"/>
          </a:xfrm>
        </p:spPr>
        <p:txBody>
          <a:bodyPr>
            <a:normAutofit/>
          </a:bodyPr>
          <a:lstStyle/>
          <a:p>
            <a:r>
              <a:rPr lang="fr-FR" dirty="0" smtClean="0"/>
              <a:t>John Knox</a:t>
            </a:r>
            <a:br>
              <a:rPr lang="fr-FR" dirty="0" smtClean="0"/>
            </a:br>
            <a:r>
              <a:rPr lang="fr-FR" dirty="0"/>
              <a:t>(</a:t>
            </a:r>
            <a:r>
              <a:rPr lang="fr-FR" dirty="0" smtClean="0"/>
              <a:t>1513-14-1572)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301" y="128276"/>
            <a:ext cx="5027699" cy="59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8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L’affaire des placards (1534)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844256"/>
            <a:ext cx="6985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8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r>
              <a:rPr lang="fr-FR" baseline="30000" dirty="0" smtClean="0"/>
              <a:t>e</a:t>
            </a:r>
            <a:r>
              <a:rPr lang="fr-FR" dirty="0" smtClean="0"/>
              <a:t> Cours Contre-réforme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4932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Concile de Trente</a:t>
            </a:r>
            <a:br>
              <a:rPr lang="fr-FR" dirty="0" smtClean="0"/>
            </a:br>
            <a:r>
              <a:rPr lang="fr-FR" dirty="0"/>
              <a:t>(1545-1563)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58" y="1611417"/>
            <a:ext cx="6557729" cy="52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35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1204" y="274637"/>
            <a:ext cx="2715595" cy="4199413"/>
          </a:xfrm>
        </p:spPr>
        <p:txBody>
          <a:bodyPr>
            <a:normAutofit/>
          </a:bodyPr>
          <a:lstStyle/>
          <a:p>
            <a:r>
              <a:rPr lang="fr-FR" sz="3000" dirty="0" smtClean="0"/>
              <a:t>Premiers vœux de la compagne de Jésus à Montmartre</a:t>
            </a:r>
            <a:endParaRPr lang="fr-FR" sz="3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9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2632" y="102622"/>
            <a:ext cx="4259288" cy="2796434"/>
          </a:xfrm>
        </p:spPr>
        <p:txBody>
          <a:bodyPr>
            <a:normAutofit/>
          </a:bodyPr>
          <a:lstStyle/>
          <a:p>
            <a:r>
              <a:rPr lang="fr-FR" sz="3000" dirty="0" smtClean="0"/>
              <a:t>François Clouet, </a:t>
            </a:r>
            <a:br>
              <a:rPr lang="fr-FR" sz="3000" dirty="0" smtClean="0"/>
            </a:br>
            <a:r>
              <a:rPr lang="fr-FR" sz="3000" i="1" dirty="0" smtClean="0"/>
              <a:t>Catherine de Médicis</a:t>
            </a:r>
            <a:br>
              <a:rPr lang="fr-FR" sz="3000" i="1" dirty="0" smtClean="0"/>
            </a:br>
            <a:r>
              <a:rPr lang="fr-FR" sz="3000" i="1" dirty="0" smtClean="0"/>
              <a:t> </a:t>
            </a:r>
            <a:r>
              <a:rPr lang="fr-FR" sz="3000" dirty="0" smtClean="0"/>
              <a:t>v. 1585</a:t>
            </a:r>
            <a:endParaRPr lang="fr-FR" sz="3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820" y="0"/>
            <a:ext cx="486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30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86902" y="5536006"/>
            <a:ext cx="6999898" cy="1111168"/>
          </a:xfrm>
        </p:spPr>
        <p:txBody>
          <a:bodyPr>
            <a:normAutofit fontScale="90000"/>
          </a:bodyPr>
          <a:lstStyle/>
          <a:p>
            <a:r>
              <a:rPr lang="fr-FR" sz="2800" dirty="0" smtClean="0"/>
              <a:t>Antoine Caron, </a:t>
            </a:r>
            <a:br>
              <a:rPr lang="fr-FR" sz="2800" dirty="0" smtClean="0"/>
            </a:br>
            <a:r>
              <a:rPr lang="fr-FR" sz="2800" i="1" dirty="0" smtClean="0"/>
              <a:t>Les massacres du Triumvirat (1566)</a:t>
            </a:r>
            <a:br>
              <a:rPr lang="fr-FR" sz="2800" i="1" dirty="0" smtClean="0"/>
            </a:br>
            <a:r>
              <a:rPr lang="fr-FR" sz="2800" dirty="0" smtClean="0"/>
              <a:t>Le tableau fait allusion au massacre de protestants durant les guerres de religion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96" y="295108"/>
            <a:ext cx="8138602" cy="48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39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i="1" dirty="0" smtClean="0">
                <a:latin typeface="Times New Roman"/>
                <a:cs typeface="Times New Roman"/>
              </a:rPr>
              <a:t>Le massacre de la Saint-Barthélemy, </a:t>
            </a:r>
            <a:r>
              <a:rPr lang="fr-FR" sz="3000" dirty="0" smtClean="0">
                <a:latin typeface="Times New Roman"/>
                <a:cs typeface="Times New Roman"/>
              </a:rPr>
              <a:t>1572</a:t>
            </a:r>
            <a:endParaRPr lang="fr-FR" sz="3000" dirty="0">
              <a:latin typeface="Times New Roman"/>
              <a:cs typeface="Times New Roman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4289" b="4289"/>
          <a:stretch>
            <a:fillRect/>
          </a:stretch>
        </p:blipFill>
        <p:spPr/>
      </p:pic>
      <p:sp>
        <p:nvSpPr>
          <p:cNvPr id="3" name="ZoneTexte 2"/>
          <p:cNvSpPr txBox="1"/>
          <p:nvPr/>
        </p:nvSpPr>
        <p:spPr>
          <a:xfrm>
            <a:off x="1630234" y="6369836"/>
            <a:ext cx="5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(Tableau exécuté par François </a:t>
            </a:r>
            <a:r>
              <a:rPr lang="fr-FR" dirty="0">
                <a:latin typeface="Times New Roman"/>
                <a:cs typeface="Times New Roman"/>
              </a:rPr>
              <a:t>Dubois, </a:t>
            </a:r>
            <a:r>
              <a:rPr lang="is-IS" dirty="0"/>
              <a:t>1572-</a:t>
            </a:r>
            <a:r>
              <a:rPr lang="is-IS" dirty="0" smtClean="0"/>
              <a:t>84)</a:t>
            </a:r>
            <a:r>
              <a:rPr lang="fr-FR" dirty="0">
                <a:latin typeface="Times New Roman"/>
                <a:cs typeface="Times New Roman"/>
              </a:rPr>
              <a:t/>
            </a:r>
            <a:br>
              <a:rPr lang="fr-FR" dirty="0">
                <a:latin typeface="Times New Roman"/>
                <a:cs typeface="Times New Roman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9418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9751" y="5349144"/>
            <a:ext cx="7917048" cy="795316"/>
          </a:xfrm>
        </p:spPr>
        <p:txBody>
          <a:bodyPr>
            <a:noAutofit/>
          </a:bodyPr>
          <a:lstStyle/>
          <a:p>
            <a:r>
              <a:rPr lang="fr-FR" sz="2500" dirty="0" smtClean="0"/>
              <a:t>Catherine de Médicis dévisage les protestants massacrés au lendemain de la </a:t>
            </a:r>
            <a:r>
              <a:rPr lang="fr-FR" sz="2500" dirty="0" err="1" smtClean="0"/>
              <a:t>Saint-Barthélémy</a:t>
            </a:r>
            <a:r>
              <a:rPr lang="fr-FR" sz="2500" dirty="0" smtClean="0"/>
              <a:t> </a:t>
            </a:r>
            <a:br>
              <a:rPr lang="fr-FR" sz="2500" dirty="0" smtClean="0"/>
            </a:br>
            <a:r>
              <a:rPr lang="fr-FR" sz="2500" dirty="0" smtClean="0"/>
              <a:t>(</a:t>
            </a:r>
            <a:r>
              <a:rPr lang="fr-FR" sz="2000" dirty="0"/>
              <a:t>Édouard </a:t>
            </a:r>
            <a:r>
              <a:rPr lang="fr-FR" sz="2000" dirty="0" err="1"/>
              <a:t>Debat-</a:t>
            </a:r>
            <a:r>
              <a:rPr lang="fr-FR" sz="2000" dirty="0" err="1" smtClean="0"/>
              <a:t>Ponsan</a:t>
            </a:r>
            <a:r>
              <a:rPr lang="fr-FR" sz="2000" dirty="0" smtClean="0"/>
              <a:t>, </a:t>
            </a:r>
            <a:r>
              <a:rPr lang="fr-FR" sz="2000" i="1" dirty="0"/>
              <a:t>Un matin devant la porte du </a:t>
            </a:r>
            <a:r>
              <a:rPr lang="fr-FR" sz="2000" i="1" dirty="0" smtClean="0"/>
              <a:t>Louvre, 1880)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094" y="0"/>
            <a:ext cx="6289832" cy="49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86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69330" y="473946"/>
            <a:ext cx="3074670" cy="1175386"/>
          </a:xfrm>
        </p:spPr>
        <p:txBody>
          <a:bodyPr>
            <a:normAutofit fontScale="90000"/>
          </a:bodyPr>
          <a:lstStyle/>
          <a:p>
            <a:r>
              <a:rPr lang="fr-FR" sz="3300" b="1" dirty="0"/>
              <a:t>L’Édit de Nantes</a:t>
            </a:r>
            <a:r>
              <a:rPr lang="fr-FR" sz="3300" dirty="0"/>
              <a:t> (1598)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69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9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Jeanne d’Arc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102" y="1598296"/>
            <a:ext cx="3841979" cy="487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09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r>
              <a:rPr lang="fr-FR" baseline="30000" dirty="0" smtClean="0"/>
              <a:t>e</a:t>
            </a:r>
            <a:r>
              <a:rPr lang="fr-FR" dirty="0" smtClean="0"/>
              <a:t> cours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350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4639"/>
            <a:ext cx="5348981" cy="658336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16953" y="972273"/>
            <a:ext cx="4208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Henri de Navarre </a:t>
            </a:r>
          </a:p>
          <a:p>
            <a:r>
              <a:rPr lang="fr-FR" dirty="0"/>
              <a:t>e</a:t>
            </a:r>
            <a:r>
              <a:rPr lang="fr-FR" dirty="0" smtClean="0"/>
              <a:t>t</a:t>
            </a:r>
          </a:p>
          <a:p>
            <a:r>
              <a:rPr lang="fr-FR" dirty="0" smtClean="0"/>
              <a:t> Marguerite de France</a:t>
            </a:r>
          </a:p>
          <a:p>
            <a:r>
              <a:rPr lang="fr-FR" dirty="0" smtClean="0"/>
              <a:t>(</a:t>
            </a:r>
            <a:r>
              <a:rPr lang="fr-FR" dirty="0"/>
              <a:t>L</a:t>
            </a:r>
            <a:r>
              <a:rPr lang="fr-FR" dirty="0" smtClean="0"/>
              <a:t>ivre d’heures de Catherine de Médicis vers 1572-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971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Times New Roman" charset="0"/>
                <a:ea typeface="ＭＳ Ｐゴシック" charset="0"/>
                <a:cs typeface="ＭＳ Ｐゴシック" charset="0"/>
              </a:rPr>
              <a:t>L’assassinat d’Henri III par le moine Jacques Clément le 1</a:t>
            </a:r>
            <a:r>
              <a:rPr lang="fr-FR" baseline="30000" dirty="0">
                <a:latin typeface="Times New Roman" charset="0"/>
                <a:ea typeface="ＭＳ Ｐゴシック" charset="0"/>
                <a:cs typeface="ＭＳ Ｐゴシック" charset="0"/>
              </a:rPr>
              <a:t>er</a:t>
            </a:r>
            <a:r>
              <a:rPr lang="fr-FR" dirty="0">
                <a:latin typeface="Times New Roman" charset="0"/>
                <a:ea typeface="ＭＳ Ｐゴシック" charset="0"/>
                <a:cs typeface="ＭＳ Ｐゴシック" charset="0"/>
              </a:rPr>
              <a:t> août 1589</a:t>
            </a:r>
            <a:endParaRPr lang="fr-FR" dirty="0"/>
          </a:p>
        </p:txBody>
      </p:sp>
      <p:pic>
        <p:nvPicPr>
          <p:cNvPr id="4" name="Picture 4" descr="C:\My Documents\Images historiques XVII\Jacques C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79563"/>
            <a:ext cx="86106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046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18611"/>
            <a:ext cx="8686799" cy="1439388"/>
          </a:xfrm>
        </p:spPr>
        <p:txBody>
          <a:bodyPr>
            <a:normAutofit/>
          </a:bodyPr>
          <a:lstStyle/>
          <a:p>
            <a:r>
              <a:rPr lang="fr-FR" sz="3000" dirty="0" smtClean="0"/>
              <a:t>Henri III remettant les insignes du pouvoir </a:t>
            </a:r>
            <a:br>
              <a:rPr lang="fr-FR" sz="3000" dirty="0" smtClean="0"/>
            </a:br>
            <a:r>
              <a:rPr lang="fr-FR" sz="3000" dirty="0" smtClean="0"/>
              <a:t>au futur Henri IV (tapisserie)</a:t>
            </a:r>
            <a:endParaRPr lang="fr-FR" sz="3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889" y="1210358"/>
            <a:ext cx="4325975" cy="447514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" y="257950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/>
              <a:t>Henri III (dernier souverain de la dynastie des Valois</a:t>
            </a:r>
            <a:r>
              <a:rPr lang="fr-FR" sz="3000" dirty="0" smtClean="0"/>
              <a:t>)</a:t>
            </a:r>
          </a:p>
          <a:p>
            <a:pPr algn="ctr"/>
            <a:r>
              <a:rPr lang="fr-FR" sz="3000" dirty="0" smtClean="0"/>
              <a:t> </a:t>
            </a:r>
            <a:r>
              <a:rPr lang="fr-FR" sz="3000" dirty="0"/>
              <a:t>désigne Henri III de </a:t>
            </a:r>
            <a:r>
              <a:rPr lang="fr-FR" sz="3000" dirty="0" smtClean="0"/>
              <a:t>Navarre  comme </a:t>
            </a:r>
            <a:r>
              <a:rPr lang="fr-FR" sz="3000" dirty="0"/>
              <a:t>son héritier légitime 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116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9768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63786" y="1865178"/>
            <a:ext cx="402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Henri XIV </a:t>
            </a:r>
            <a:r>
              <a:rPr lang="fr-FR" dirty="0"/>
              <a:t>(1553-1610)</a:t>
            </a:r>
          </a:p>
          <a:p>
            <a:r>
              <a:rPr lang="fr-FR" dirty="0" smtClean="0"/>
              <a:t>Roi de France et de Navarre (1589-1610)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4297680" y="3589867"/>
            <a:ext cx="4846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Henri le Grand incarne le modèle 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du </a:t>
            </a:r>
            <a:r>
              <a:rPr lang="fr-FR" b="1" dirty="0">
                <a:solidFill>
                  <a:srgbClr val="FF0000"/>
                </a:solidFill>
              </a:rPr>
              <a:t>monarque idéal, puissant et populaire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2092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518" y="1130158"/>
            <a:ext cx="6866682" cy="57278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81508" y="396846"/>
            <a:ext cx="5755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/>
              <a:t>Le mythe du « bon roi Henry </a:t>
            </a:r>
            <a:endParaRPr lang="fr-FR" sz="3000" b="1" dirty="0"/>
          </a:p>
        </p:txBody>
      </p:sp>
    </p:spTree>
    <p:extLst>
      <p:ext uri="{BB962C8B-B14F-4D97-AF65-F5344CB8AC3E}">
        <p14:creationId xmlns:p14="http://schemas.microsoft.com/office/powerpoint/2010/main" val="2490646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38921" y="5159002"/>
            <a:ext cx="3949334" cy="1698998"/>
          </a:xfrm>
        </p:spPr>
        <p:txBody>
          <a:bodyPr>
            <a:normAutofit/>
          </a:bodyPr>
          <a:lstStyle/>
          <a:p>
            <a:r>
              <a:rPr lang="fr-FR" sz="2500" dirty="0" smtClean="0"/>
              <a:t>Antoine de Montchrestien, </a:t>
            </a:r>
            <a:br>
              <a:rPr lang="fr-FR" sz="2500" dirty="0" smtClean="0"/>
            </a:br>
            <a:r>
              <a:rPr lang="fr-FR" sz="2500" i="1" dirty="0" smtClean="0"/>
              <a:t>Traité de l’Economie politique </a:t>
            </a:r>
            <a:r>
              <a:rPr lang="fr-FR" sz="2500" dirty="0" smtClean="0"/>
              <a:t>(1615)</a:t>
            </a:r>
            <a:endParaRPr lang="fr-FR" sz="25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635"/>
            <a:ext cx="3473033" cy="506226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78" y="297635"/>
            <a:ext cx="3510155" cy="50622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72076" y="5952694"/>
            <a:ext cx="30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Barthélemy de Laffemas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421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584"/>
          </a:xfrm>
        </p:spPr>
        <p:txBody>
          <a:bodyPr>
            <a:normAutofit fontScale="90000"/>
          </a:bodyPr>
          <a:lstStyle/>
          <a:p>
            <a:r>
              <a:rPr lang="fr-FR" sz="3000" dirty="0" smtClean="0"/>
              <a:t>« La </a:t>
            </a:r>
            <a:r>
              <a:rPr lang="fr-FR" sz="3000" dirty="0"/>
              <a:t>place Dauphine et le pont </a:t>
            </a:r>
            <a:r>
              <a:rPr lang="fr-FR" sz="3000" dirty="0" smtClean="0"/>
              <a:t>neuf » </a:t>
            </a:r>
            <a:r>
              <a:rPr lang="fr-FR" sz="3000" dirty="0"/>
              <a:t/>
            </a:r>
            <a:br>
              <a:rPr lang="fr-FR" sz="3000" dirty="0"/>
            </a:br>
            <a:r>
              <a:rPr lang="fr-FR" sz="3000" i="1" dirty="0"/>
              <a:t>Plan de </a:t>
            </a:r>
            <a:r>
              <a:rPr lang="fr-FR" sz="3000" i="1" dirty="0" err="1" smtClean="0"/>
              <a:t>Mérian</a:t>
            </a:r>
            <a:r>
              <a:rPr lang="fr-FR" sz="3000" dirty="0" smtClean="0"/>
              <a:t>, </a:t>
            </a:r>
            <a:r>
              <a:rPr lang="fr-FR" sz="3000" dirty="0"/>
              <a:t>1615 (détail</a:t>
            </a:r>
            <a:r>
              <a:rPr lang="fr-FR" sz="3000" dirty="0" smtClean="0"/>
              <a:t>)</a:t>
            </a:r>
            <a:endParaRPr lang="fr-FR" sz="3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73388"/>
            <a:ext cx="9144000" cy="57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93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place royale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7" y="1270000"/>
            <a:ext cx="7342094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69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19182" y="679866"/>
            <a:ext cx="3524818" cy="737771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Cérémonie d’adoubement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519" y="0"/>
            <a:ext cx="5677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88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Château-fort </a:t>
            </a:r>
            <a:r>
              <a:rPr lang="fr-FR" dirty="0"/>
              <a:t>de </a:t>
            </a:r>
            <a:r>
              <a:rPr lang="fr-FR" dirty="0" err="1"/>
              <a:t>Bonaguil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73" y="1400040"/>
            <a:ext cx="7665416" cy="50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2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5456" y="476272"/>
            <a:ext cx="3501343" cy="941365"/>
          </a:xfrm>
        </p:spPr>
        <p:txBody>
          <a:bodyPr>
            <a:normAutofit fontScale="90000"/>
          </a:bodyPr>
          <a:lstStyle/>
          <a:p>
            <a:r>
              <a:rPr lang="fr-FR" sz="3000" dirty="0" smtClean="0"/>
              <a:t>Cathédrale </a:t>
            </a:r>
            <a:br>
              <a:rPr lang="fr-FR" sz="3000" dirty="0" smtClean="0"/>
            </a:br>
            <a:r>
              <a:rPr lang="fr-FR" sz="3000" dirty="0" err="1" smtClean="0"/>
              <a:t>Nôtre-Dame</a:t>
            </a:r>
            <a:r>
              <a:rPr lang="fr-FR" sz="3000" dirty="0" smtClean="0"/>
              <a:t> de Paris </a:t>
            </a:r>
            <a:br>
              <a:rPr lang="fr-FR" sz="3000" dirty="0" smtClean="0"/>
            </a:br>
            <a:r>
              <a:rPr lang="fr-FR" sz="3000" dirty="0" smtClean="0"/>
              <a:t>1163-1345</a:t>
            </a:r>
            <a:endParaRPr lang="fr-FR" sz="3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761" y="3031865"/>
            <a:ext cx="2948095" cy="37543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74420" y="6363536"/>
            <a:ext cx="151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Gravure, 1699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56330" y="1118513"/>
            <a:ext cx="753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Art gothique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1865"/>
            <a:ext cx="3024040" cy="382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7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76964" y="454988"/>
            <a:ext cx="3909836" cy="9626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cours</a:t>
            </a:r>
            <a:br>
              <a:rPr lang="fr-FR" dirty="0" smtClean="0"/>
            </a:br>
            <a:r>
              <a:rPr lang="fr-FR" dirty="0" smtClean="0"/>
              <a:t>La Renaissance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388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94001" y="417072"/>
            <a:ext cx="3949999" cy="1000565"/>
          </a:xfrm>
        </p:spPr>
        <p:txBody>
          <a:bodyPr>
            <a:normAutofit/>
          </a:bodyPr>
          <a:lstStyle/>
          <a:p>
            <a:r>
              <a:rPr lang="fr-FR" sz="3000" i="1" dirty="0" smtClean="0">
                <a:latin typeface="Times New Roman"/>
                <a:cs typeface="Times New Roman"/>
              </a:rPr>
              <a:t>Les </a:t>
            </a:r>
            <a:r>
              <a:rPr lang="fr-FR" sz="3000" i="1" dirty="0">
                <a:latin typeface="Times New Roman"/>
                <a:cs typeface="Times New Roman"/>
              </a:rPr>
              <a:t>A</a:t>
            </a:r>
            <a:r>
              <a:rPr lang="fr-FR" sz="3000" i="1" dirty="0" smtClean="0">
                <a:latin typeface="Times New Roman"/>
                <a:cs typeface="Times New Roman"/>
              </a:rPr>
              <a:t>mbassadeurs</a:t>
            </a:r>
            <a:endParaRPr lang="fr-FR" sz="3000" i="1" dirty="0"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934"/>
            <a:ext cx="5347893" cy="53840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97300" y="5687353"/>
            <a:ext cx="401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(Tableau exécuté par Hans  Holbein, 1533)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538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Erasme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99" y="1699957"/>
            <a:ext cx="32512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711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292</Words>
  <Application>Microsoft Macintosh PowerPoint</Application>
  <PresentationFormat>Présentation à l'écran (4:3)</PresentationFormat>
  <Paragraphs>56</Paragraphs>
  <Slides>38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Thème Office</vt:lpstr>
      <vt:lpstr>Présentation PowerPoint</vt:lpstr>
      <vt:lpstr>Présentation PowerPoint</vt:lpstr>
      <vt:lpstr>Jeanne d’Arc</vt:lpstr>
      <vt:lpstr>Cérémonie d’adoubement</vt:lpstr>
      <vt:lpstr>Château-fort de Bonaguil </vt:lpstr>
      <vt:lpstr>Cathédrale  Nôtre-Dame de Paris  1163-1345</vt:lpstr>
      <vt:lpstr>2e cours La Renaissance </vt:lpstr>
      <vt:lpstr>Les Ambassadeurs</vt:lpstr>
      <vt:lpstr>Erasme</vt:lpstr>
      <vt:lpstr>Guillaume Budé (1467-1540)</vt:lpstr>
      <vt:lpstr>Présentation PowerPoint</vt:lpstr>
      <vt:lpstr>François Ier  chargeant contre les Suisses à Marignan  (attribué à Noël Bellemare vers 1529-1530)</vt:lpstr>
      <vt:lpstr>François Ier  </vt:lpstr>
      <vt:lpstr>Présentation PowerPoint</vt:lpstr>
      <vt:lpstr>3e Cours la Réforme</vt:lpstr>
      <vt:lpstr>Présentation PowerPoint</vt:lpstr>
      <vt:lpstr>Jean Calvin (1509-1564) </vt:lpstr>
      <vt:lpstr>Calvin refuse la Cène aux libertins </vt:lpstr>
      <vt:lpstr>Henri VIII (1491-1547) (1509-1547)</vt:lpstr>
      <vt:lpstr>John Knox (1513-14-1572)</vt:lpstr>
      <vt:lpstr>L’affaire des placards (1534)</vt:lpstr>
      <vt:lpstr>4e Cours Contre-réforme</vt:lpstr>
      <vt:lpstr>Le Concile de Trente (1545-1563) </vt:lpstr>
      <vt:lpstr>Premiers vœux de la compagne de Jésus à Montmartre</vt:lpstr>
      <vt:lpstr>François Clouet,  Catherine de Médicis  v. 1585</vt:lpstr>
      <vt:lpstr>Antoine Caron,  Les massacres du Triumvirat (1566) Le tableau fait allusion au massacre de protestants durant les guerres de religion</vt:lpstr>
      <vt:lpstr>Le massacre de la Saint-Barthélemy, 1572</vt:lpstr>
      <vt:lpstr>Catherine de Médicis dévisage les protestants massacrés au lendemain de la Saint-Barthélémy  (Édouard Debat-Ponsan, Un matin devant la porte du Louvre, 1880)</vt:lpstr>
      <vt:lpstr>L’Édit de Nantes (1598)  </vt:lpstr>
      <vt:lpstr>5e cours </vt:lpstr>
      <vt:lpstr>Présentation PowerPoint</vt:lpstr>
      <vt:lpstr>L’assassinat d’Henri III par le moine Jacques Clément le 1er août 1589</vt:lpstr>
      <vt:lpstr>Henri III remettant les insignes du pouvoir  au futur Henri IV (tapisserie)</vt:lpstr>
      <vt:lpstr>Présentation PowerPoint</vt:lpstr>
      <vt:lpstr>Présentation PowerPoint</vt:lpstr>
      <vt:lpstr>Antoine de Montchrestien,  Traité de l’Economie politique (1615)</vt:lpstr>
      <vt:lpstr>« La place Dauphine et le pont neuf »  Plan de Mérian, 1615 (détail)</vt:lpstr>
      <vt:lpstr>La place royale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Irini Apostolou</dc:creator>
  <cp:lastModifiedBy>Irini Apostolou</cp:lastModifiedBy>
  <cp:revision>26</cp:revision>
  <dcterms:created xsi:type="dcterms:W3CDTF">2015-12-22T22:58:01Z</dcterms:created>
  <dcterms:modified xsi:type="dcterms:W3CDTF">2015-12-27T05:10:21Z</dcterms:modified>
</cp:coreProperties>
</file>