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1"/>
  </p:notesMasterIdLst>
  <p:handoutMasterIdLst>
    <p:handoutMasterId r:id="rId232"/>
  </p:handoutMasterIdLst>
  <p:sldIdLst>
    <p:sldId id="259" r:id="rId2"/>
    <p:sldId id="286"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505"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 id="353" r:id="rId71"/>
    <p:sldId id="354" r:id="rId72"/>
    <p:sldId id="355" r:id="rId73"/>
    <p:sldId id="356"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 id="378" r:id="rId96"/>
    <p:sldId id="379" r:id="rId97"/>
    <p:sldId id="380" r:id="rId98"/>
    <p:sldId id="381" r:id="rId99"/>
    <p:sldId id="382" r:id="rId100"/>
    <p:sldId id="383" r:id="rId101"/>
    <p:sldId id="384" r:id="rId102"/>
    <p:sldId id="385" r:id="rId103"/>
    <p:sldId id="386" r:id="rId104"/>
    <p:sldId id="387" r:id="rId105"/>
    <p:sldId id="388" r:id="rId106"/>
    <p:sldId id="389" r:id="rId107"/>
    <p:sldId id="390" r:id="rId108"/>
    <p:sldId id="391" r:id="rId109"/>
    <p:sldId id="392" r:id="rId110"/>
    <p:sldId id="393" r:id="rId111"/>
    <p:sldId id="394" r:id="rId112"/>
    <p:sldId id="395" r:id="rId113"/>
    <p:sldId id="396" r:id="rId114"/>
    <p:sldId id="397" r:id="rId115"/>
    <p:sldId id="398" r:id="rId116"/>
    <p:sldId id="399" r:id="rId117"/>
    <p:sldId id="400" r:id="rId118"/>
    <p:sldId id="401" r:id="rId119"/>
    <p:sldId id="402" r:id="rId120"/>
    <p:sldId id="403" r:id="rId121"/>
    <p:sldId id="404" r:id="rId122"/>
    <p:sldId id="405" r:id="rId123"/>
    <p:sldId id="406" r:id="rId124"/>
    <p:sldId id="407" r:id="rId125"/>
    <p:sldId id="408" r:id="rId126"/>
    <p:sldId id="409" r:id="rId127"/>
    <p:sldId id="410" r:id="rId128"/>
    <p:sldId id="411" r:id="rId129"/>
    <p:sldId id="412" r:id="rId130"/>
    <p:sldId id="413" r:id="rId131"/>
    <p:sldId id="414" r:id="rId132"/>
    <p:sldId id="415" r:id="rId133"/>
    <p:sldId id="416" r:id="rId134"/>
    <p:sldId id="417" r:id="rId135"/>
    <p:sldId id="418" r:id="rId136"/>
    <p:sldId id="419" r:id="rId137"/>
    <p:sldId id="420" r:id="rId138"/>
    <p:sldId id="421" r:id="rId139"/>
    <p:sldId id="422" r:id="rId140"/>
    <p:sldId id="423" r:id="rId141"/>
    <p:sldId id="424" r:id="rId142"/>
    <p:sldId id="425" r:id="rId143"/>
    <p:sldId id="426" r:id="rId144"/>
    <p:sldId id="427" r:id="rId145"/>
    <p:sldId id="428" r:id="rId146"/>
    <p:sldId id="429" r:id="rId147"/>
    <p:sldId id="430" r:id="rId148"/>
    <p:sldId id="431" r:id="rId149"/>
    <p:sldId id="432" r:id="rId150"/>
    <p:sldId id="433" r:id="rId151"/>
    <p:sldId id="434" r:id="rId152"/>
    <p:sldId id="435" r:id="rId153"/>
    <p:sldId id="436" r:id="rId154"/>
    <p:sldId id="437" r:id="rId155"/>
    <p:sldId id="438" r:id="rId156"/>
    <p:sldId id="439" r:id="rId157"/>
    <p:sldId id="440" r:id="rId158"/>
    <p:sldId id="441" r:id="rId159"/>
    <p:sldId id="442" r:id="rId160"/>
    <p:sldId id="443" r:id="rId161"/>
    <p:sldId id="444" r:id="rId162"/>
    <p:sldId id="445" r:id="rId163"/>
    <p:sldId id="446" r:id="rId164"/>
    <p:sldId id="447" r:id="rId165"/>
    <p:sldId id="448" r:id="rId166"/>
    <p:sldId id="449" r:id="rId167"/>
    <p:sldId id="450" r:id="rId168"/>
    <p:sldId id="451" r:id="rId169"/>
    <p:sldId id="452" r:id="rId170"/>
    <p:sldId id="453" r:id="rId171"/>
    <p:sldId id="454" r:id="rId172"/>
    <p:sldId id="455" r:id="rId173"/>
    <p:sldId id="456" r:id="rId174"/>
    <p:sldId id="457" r:id="rId175"/>
    <p:sldId id="458" r:id="rId176"/>
    <p:sldId id="459" r:id="rId177"/>
    <p:sldId id="460" r:id="rId178"/>
    <p:sldId id="461" r:id="rId179"/>
    <p:sldId id="462" r:id="rId180"/>
    <p:sldId id="463" r:id="rId181"/>
    <p:sldId id="464" r:id="rId182"/>
    <p:sldId id="465" r:id="rId183"/>
    <p:sldId id="466" r:id="rId184"/>
    <p:sldId id="467" r:id="rId185"/>
    <p:sldId id="468" r:id="rId186"/>
    <p:sldId id="469" r:id="rId187"/>
    <p:sldId id="470" r:id="rId188"/>
    <p:sldId id="471" r:id="rId189"/>
    <p:sldId id="472" r:id="rId190"/>
    <p:sldId id="473" r:id="rId191"/>
    <p:sldId id="474" r:id="rId192"/>
    <p:sldId id="475" r:id="rId193"/>
    <p:sldId id="476" r:id="rId194"/>
    <p:sldId id="477" r:id="rId195"/>
    <p:sldId id="478" r:id="rId196"/>
    <p:sldId id="479" r:id="rId197"/>
    <p:sldId id="480" r:id="rId198"/>
    <p:sldId id="481" r:id="rId199"/>
    <p:sldId id="482" r:id="rId200"/>
    <p:sldId id="483" r:id="rId201"/>
    <p:sldId id="484" r:id="rId202"/>
    <p:sldId id="485" r:id="rId203"/>
    <p:sldId id="486" r:id="rId204"/>
    <p:sldId id="487" r:id="rId205"/>
    <p:sldId id="488" r:id="rId206"/>
    <p:sldId id="489" r:id="rId207"/>
    <p:sldId id="490" r:id="rId208"/>
    <p:sldId id="491" r:id="rId209"/>
    <p:sldId id="492" r:id="rId210"/>
    <p:sldId id="493" r:id="rId211"/>
    <p:sldId id="494" r:id="rId212"/>
    <p:sldId id="495" r:id="rId213"/>
    <p:sldId id="496" r:id="rId214"/>
    <p:sldId id="497" r:id="rId215"/>
    <p:sldId id="498" r:id="rId216"/>
    <p:sldId id="499" r:id="rId217"/>
    <p:sldId id="500" r:id="rId218"/>
    <p:sldId id="501" r:id="rId219"/>
    <p:sldId id="502" r:id="rId220"/>
    <p:sldId id="503" r:id="rId221"/>
    <p:sldId id="504" r:id="rId222"/>
    <p:sldId id="260" r:id="rId223"/>
    <p:sldId id="261" r:id="rId224"/>
    <p:sldId id="262" r:id="rId225"/>
    <p:sldId id="263" r:id="rId226"/>
    <p:sldId id="264" r:id="rId227"/>
    <p:sldId id="265" r:id="rId228"/>
    <p:sldId id="266" r:id="rId229"/>
    <p:sldId id="285" r:id="rId230"/>
  </p:sldIdLst>
  <p:sldSz cx="9144000" cy="6858000" type="screen4x3"/>
  <p:notesSz cx="9601200" cy="7315200"/>
  <p:defaultTextStyle>
    <a:defPPr>
      <a:defRPr lang="el-GR"/>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5">
          <p15:clr>
            <a:srgbClr val="A4A3A4"/>
          </p15:clr>
        </p15:guide>
        <p15:guide id="2" pos="302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7" autoAdjust="0"/>
    <p:restoredTop sz="90929"/>
  </p:normalViewPr>
  <p:slideViewPr>
    <p:cSldViewPr snapToGrid="0">
      <p:cViewPr varScale="1">
        <p:scale>
          <a:sx n="80" d="100"/>
          <a:sy n="80" d="100"/>
        </p:scale>
        <p:origin x="172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384"/>
    </p:cViewPr>
  </p:sorterViewPr>
  <p:notesViewPr>
    <p:cSldViewPr snapToGrid="0">
      <p:cViewPr varScale="1">
        <p:scale>
          <a:sx n="79" d="100"/>
          <a:sy n="79" d="100"/>
        </p:scale>
        <p:origin x="-1452" y="-102"/>
      </p:cViewPr>
      <p:guideLst>
        <p:guide orient="horz" pos="2305"/>
        <p:guide pos="302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image" Target="../media/image226.png"/><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 Id="rId9" Type="http://schemas.openxmlformats.org/officeDocument/2006/relationships/image" Target="../media/image23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image" Target="../media/image237.png"/><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image" Target="../media/image243.png"/><Relationship Id="rId4" Type="http://schemas.openxmlformats.org/officeDocument/2006/relationships/image" Target="../media/image24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image" Target="../media/image2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4160519" cy="365760"/>
          </a:xfrm>
          <a:prstGeom prst="rect">
            <a:avLst/>
          </a:prstGeom>
        </p:spPr>
        <p:txBody>
          <a:bodyPr vert="horz" lIns="96648" tIns="48324" rIns="96648" bIns="48324" rtlCol="0"/>
          <a:lstStyle>
            <a:lvl1pPr algn="l">
              <a:defRPr sz="1300"/>
            </a:lvl1pPr>
          </a:lstStyle>
          <a:p>
            <a:endParaRPr lang="el-GR"/>
          </a:p>
        </p:txBody>
      </p:sp>
      <p:sp>
        <p:nvSpPr>
          <p:cNvPr id="3" name="Date Placeholder 2"/>
          <p:cNvSpPr>
            <a:spLocks noGrp="1"/>
          </p:cNvSpPr>
          <p:nvPr>
            <p:ph type="dt" sz="quarter" idx="1"/>
          </p:nvPr>
        </p:nvSpPr>
        <p:spPr>
          <a:xfrm>
            <a:off x="5438462" y="1"/>
            <a:ext cx="4160519" cy="365760"/>
          </a:xfrm>
          <a:prstGeom prst="rect">
            <a:avLst/>
          </a:prstGeom>
        </p:spPr>
        <p:txBody>
          <a:bodyPr vert="horz" lIns="96648" tIns="48324" rIns="96648" bIns="48324" rtlCol="0"/>
          <a:lstStyle>
            <a:lvl1pPr algn="r">
              <a:defRPr sz="1300"/>
            </a:lvl1pPr>
          </a:lstStyle>
          <a:p>
            <a:fld id="{24F70754-CECA-4B98-BC15-A5D4A75AB9CE}" type="datetimeFigureOut">
              <a:rPr lang="el-GR" smtClean="0"/>
              <a:t>22/3/2016</a:t>
            </a:fld>
            <a:endParaRPr lang="el-GR"/>
          </a:p>
        </p:txBody>
      </p:sp>
      <p:sp>
        <p:nvSpPr>
          <p:cNvPr id="4" name="Footer Placeholder 3"/>
          <p:cNvSpPr>
            <a:spLocks noGrp="1"/>
          </p:cNvSpPr>
          <p:nvPr>
            <p:ph type="ftr" sz="quarter" idx="2"/>
          </p:nvPr>
        </p:nvSpPr>
        <p:spPr>
          <a:xfrm>
            <a:off x="4" y="6948172"/>
            <a:ext cx="4160519" cy="365760"/>
          </a:xfrm>
          <a:prstGeom prst="rect">
            <a:avLst/>
          </a:prstGeom>
        </p:spPr>
        <p:txBody>
          <a:bodyPr vert="horz" lIns="96648" tIns="48324" rIns="96648" bIns="48324" rtlCol="0" anchor="b"/>
          <a:lstStyle>
            <a:lvl1pPr algn="l">
              <a:defRPr sz="1300"/>
            </a:lvl1pPr>
          </a:lstStyle>
          <a:p>
            <a:endParaRPr lang="el-GR"/>
          </a:p>
        </p:txBody>
      </p:sp>
      <p:sp>
        <p:nvSpPr>
          <p:cNvPr id="5" name="Slide Number Placeholder 4"/>
          <p:cNvSpPr>
            <a:spLocks noGrp="1"/>
          </p:cNvSpPr>
          <p:nvPr>
            <p:ph type="sldNum" sz="quarter" idx="3"/>
          </p:nvPr>
        </p:nvSpPr>
        <p:spPr>
          <a:xfrm>
            <a:off x="5438462" y="6948172"/>
            <a:ext cx="4160519" cy="365760"/>
          </a:xfrm>
          <a:prstGeom prst="rect">
            <a:avLst/>
          </a:prstGeom>
        </p:spPr>
        <p:txBody>
          <a:bodyPr vert="horz" lIns="96648" tIns="48324" rIns="96648" bIns="48324" rtlCol="0" anchor="b"/>
          <a:lstStyle>
            <a:lvl1pPr algn="r">
              <a:defRPr sz="1300"/>
            </a:lvl1pPr>
          </a:lstStyle>
          <a:p>
            <a:fld id="{8FBA609C-D127-4691-B078-05FC714A93F8}" type="slidenum">
              <a:rPr lang="el-GR" smtClean="0"/>
              <a:t>‹#›</a:t>
            </a:fld>
            <a:endParaRPr lang="el-GR"/>
          </a:p>
        </p:txBody>
      </p:sp>
    </p:spTree>
    <p:extLst>
      <p:ext uri="{BB962C8B-B14F-4D97-AF65-F5344CB8AC3E}">
        <p14:creationId xmlns:p14="http://schemas.microsoft.com/office/powerpoint/2010/main" val="75302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4160519" cy="365760"/>
          </a:xfrm>
          <a:prstGeom prst="rect">
            <a:avLst/>
          </a:prstGeom>
        </p:spPr>
        <p:txBody>
          <a:bodyPr vert="horz" lIns="96648" tIns="48324" rIns="96648" bIns="48324" rtlCol="0"/>
          <a:lstStyle>
            <a:lvl1pPr algn="l">
              <a:defRPr sz="1300"/>
            </a:lvl1pPr>
          </a:lstStyle>
          <a:p>
            <a:endParaRPr lang="el-GR"/>
          </a:p>
        </p:txBody>
      </p:sp>
      <p:sp>
        <p:nvSpPr>
          <p:cNvPr id="3" name="Date Placeholder 2"/>
          <p:cNvSpPr>
            <a:spLocks noGrp="1"/>
          </p:cNvSpPr>
          <p:nvPr>
            <p:ph type="dt" idx="1"/>
          </p:nvPr>
        </p:nvSpPr>
        <p:spPr>
          <a:xfrm>
            <a:off x="5438462" y="1"/>
            <a:ext cx="4160519" cy="365760"/>
          </a:xfrm>
          <a:prstGeom prst="rect">
            <a:avLst/>
          </a:prstGeom>
        </p:spPr>
        <p:txBody>
          <a:bodyPr vert="horz" lIns="96648" tIns="48324" rIns="96648" bIns="48324" rtlCol="0"/>
          <a:lstStyle>
            <a:lvl1pPr algn="r">
              <a:defRPr sz="1300"/>
            </a:lvl1pPr>
          </a:lstStyle>
          <a:p>
            <a:fld id="{6569FFED-A593-4E03-B5ED-B745ACFA3B3D}" type="datetimeFigureOut">
              <a:rPr lang="el-GR" smtClean="0"/>
              <a:t>22/3/2016</a:t>
            </a:fld>
            <a:endParaRPr lang="el-GR"/>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48" tIns="48324" rIns="96648" bIns="48324" rtlCol="0" anchor="ctr"/>
          <a:lstStyle/>
          <a:p>
            <a:endParaRPr lang="el-GR"/>
          </a:p>
        </p:txBody>
      </p:sp>
      <p:sp>
        <p:nvSpPr>
          <p:cNvPr id="5" name="Notes Placeholder 4"/>
          <p:cNvSpPr>
            <a:spLocks noGrp="1"/>
          </p:cNvSpPr>
          <p:nvPr>
            <p:ph type="body" sz="quarter" idx="3"/>
          </p:nvPr>
        </p:nvSpPr>
        <p:spPr>
          <a:xfrm>
            <a:off x="960122" y="3474720"/>
            <a:ext cx="7680959" cy="3291839"/>
          </a:xfrm>
          <a:prstGeom prst="rect">
            <a:avLst/>
          </a:prstGeom>
        </p:spPr>
        <p:txBody>
          <a:bodyPr vert="horz" lIns="96648" tIns="48324" rIns="96648" bIns="483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4" y="6948172"/>
            <a:ext cx="4160519" cy="365760"/>
          </a:xfrm>
          <a:prstGeom prst="rect">
            <a:avLst/>
          </a:prstGeom>
        </p:spPr>
        <p:txBody>
          <a:bodyPr vert="horz" lIns="96648" tIns="48324" rIns="96648" bIns="48324" rtlCol="0" anchor="b"/>
          <a:lstStyle>
            <a:lvl1pPr algn="l">
              <a:defRPr sz="1300"/>
            </a:lvl1pPr>
          </a:lstStyle>
          <a:p>
            <a:endParaRPr lang="el-GR"/>
          </a:p>
        </p:txBody>
      </p:sp>
      <p:sp>
        <p:nvSpPr>
          <p:cNvPr id="7" name="Slide Number Placeholder 6"/>
          <p:cNvSpPr>
            <a:spLocks noGrp="1"/>
          </p:cNvSpPr>
          <p:nvPr>
            <p:ph type="sldNum" sz="quarter" idx="5"/>
          </p:nvPr>
        </p:nvSpPr>
        <p:spPr>
          <a:xfrm>
            <a:off x="5438462" y="6948172"/>
            <a:ext cx="4160519" cy="365760"/>
          </a:xfrm>
          <a:prstGeom prst="rect">
            <a:avLst/>
          </a:prstGeom>
        </p:spPr>
        <p:txBody>
          <a:bodyPr vert="horz" lIns="96648" tIns="48324" rIns="96648" bIns="48324" rtlCol="0" anchor="b"/>
          <a:lstStyle>
            <a:lvl1pPr algn="r">
              <a:defRPr sz="1300"/>
            </a:lvl1pPr>
          </a:lstStyle>
          <a:p>
            <a:fld id="{2E57CB88-F74E-49B3-9DD3-13C2C884F6AD}" type="slidenum">
              <a:rPr lang="el-GR" smtClean="0"/>
              <a:t>‹#›</a:t>
            </a:fld>
            <a:endParaRPr lang="el-GR"/>
          </a:p>
        </p:txBody>
      </p:sp>
    </p:spTree>
    <p:extLst>
      <p:ext uri="{BB962C8B-B14F-4D97-AF65-F5344CB8AC3E}">
        <p14:creationId xmlns:p14="http://schemas.microsoft.com/office/powerpoint/2010/main" val="162279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1219" indent="-181219">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222</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1219" indent="-181219">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223</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224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225</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226</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228</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229</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DF46C96-05FD-45D7-94C8-FB31DEC71300}" type="slidenum">
              <a:rPr lang="el-GR"/>
              <a:pPr/>
              <a:t>153</a:t>
            </a:fld>
            <a:endParaRPr lang="el-GR"/>
          </a:p>
        </p:txBody>
      </p:sp>
      <p:sp>
        <p:nvSpPr>
          <p:cNvPr id="247810" name="1 - Θέση εικόνας διαφάνειας"/>
          <p:cNvSpPr>
            <a:spLocks noGrp="1" noRot="1" noChangeAspect="1" noTextEdit="1"/>
          </p:cNvSpPr>
          <p:nvPr>
            <p:ph type="sldImg"/>
          </p:nvPr>
        </p:nvSpPr>
        <p:spPr>
          <a:ln/>
        </p:spPr>
      </p:sp>
      <p:sp>
        <p:nvSpPr>
          <p:cNvPr id="247811" name="2 - Θέση σημειώσεων"/>
          <p:cNvSpPr>
            <a:spLocks noGrp="1"/>
          </p:cNvSpPr>
          <p:nvPr>
            <p:ph type="body" idx="1"/>
          </p:nvPr>
        </p:nvSpPr>
        <p:spPr/>
        <p:txBody>
          <a:bodyPr/>
          <a:lstStyle/>
          <a:p>
            <a:pPr>
              <a:spcBef>
                <a:spcPct val="0"/>
              </a:spcBef>
            </a:pPr>
            <a:r>
              <a:rPr lang="en-US"/>
              <a:t>The daily number of intense flares</a:t>
            </a:r>
            <a:r>
              <a:rPr lang="en-US" b="1"/>
              <a:t> (</a:t>
            </a:r>
            <a:r>
              <a:rPr lang="en-US"/>
              <a:t>X and M type in GOES classification)</a:t>
            </a:r>
            <a:r>
              <a:rPr lang="el-GR"/>
              <a:t> </a:t>
            </a:r>
            <a:r>
              <a:rPr lang="en-US"/>
              <a:t>is showed. We did not notice an increment on them after 2003. The daily number maximum of intense flares (8 X and M type flares) is observed at 30/March/2001, 11/Jun/2003 and 15/Jan/2005. We notice that there are some sporadic maxima during the decay phase while the whole distribution is similar with the sunspot one.</a:t>
            </a:r>
          </a:p>
        </p:txBody>
      </p:sp>
      <p:sp>
        <p:nvSpPr>
          <p:cNvPr id="247812" name="3 - Θέση αριθμού διαφάνειας"/>
          <p:cNvSpPr txBox="1">
            <a:spLocks noGrp="1"/>
          </p:cNvSpPr>
          <p:nvPr/>
        </p:nvSpPr>
        <p:spPr bwMode="auto">
          <a:xfrm>
            <a:off x="5438462" y="6948172"/>
            <a:ext cx="41605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2DC7533E-BF91-4724-B3FF-8BCC92DD31C2}" type="slidenum">
              <a:rPr lang="en-US" sz="1300">
                <a:latin typeface="Calibri" pitchFamily="34" charset="0"/>
              </a:rPr>
              <a:pPr algn="r"/>
              <a:t>153</a:t>
            </a:fld>
            <a:endParaRPr lang="en-US" sz="1300">
              <a:latin typeface="Calibri" pitchFamily="34" charset="0"/>
            </a:endParaRPr>
          </a:p>
        </p:txBody>
      </p:sp>
    </p:spTree>
    <p:extLst>
      <p:ext uri="{BB962C8B-B14F-4D97-AF65-F5344CB8AC3E}">
        <p14:creationId xmlns:p14="http://schemas.microsoft.com/office/powerpoint/2010/main" val="127905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9A6C314-0F3B-499B-BC9D-C967967876B1}" type="slidenum">
              <a:rPr lang="el-GR"/>
              <a:pPr/>
              <a:t>154</a:t>
            </a:fld>
            <a:endParaRPr lang="el-GR"/>
          </a:p>
        </p:txBody>
      </p:sp>
      <p:sp>
        <p:nvSpPr>
          <p:cNvPr id="249858" name="1 - Θέση εικόνας διαφάνειας"/>
          <p:cNvSpPr>
            <a:spLocks noGrp="1" noRot="1" noChangeAspect="1" noTextEdit="1"/>
          </p:cNvSpPr>
          <p:nvPr>
            <p:ph type="sldImg"/>
          </p:nvPr>
        </p:nvSpPr>
        <p:spPr>
          <a:ln/>
        </p:spPr>
      </p:sp>
      <p:sp>
        <p:nvSpPr>
          <p:cNvPr id="249859" name="2 - Θέση σημειώσεων"/>
          <p:cNvSpPr>
            <a:spLocks noGrp="1"/>
          </p:cNvSpPr>
          <p:nvPr>
            <p:ph type="body" idx="1"/>
          </p:nvPr>
        </p:nvSpPr>
        <p:spPr/>
        <p:txBody>
          <a:bodyPr/>
          <a:lstStyle/>
          <a:p>
            <a:pPr>
              <a:spcBef>
                <a:spcPct val="0"/>
              </a:spcBef>
            </a:pPr>
            <a:r>
              <a:rPr lang="el-GR"/>
              <a:t>There is an increase rate of type B flares (very faint flares) from the </a:t>
            </a:r>
            <a:r>
              <a:rPr lang="en-US"/>
              <a:t>Decemb</a:t>
            </a:r>
            <a:r>
              <a:rPr lang="el-GR"/>
              <a:t>/2003 to </a:t>
            </a:r>
            <a:r>
              <a:rPr lang="en-US"/>
              <a:t>Jan</a:t>
            </a:r>
            <a:r>
              <a:rPr lang="el-GR"/>
              <a:t>/2007 meanwhile type C flares (faint flares) seems to increase after </a:t>
            </a:r>
            <a:r>
              <a:rPr lang="en-US"/>
              <a:t>Jul</a:t>
            </a:r>
            <a:r>
              <a:rPr lang="el-GR"/>
              <a:t>/2003 and have a second smaller maximum at </a:t>
            </a:r>
            <a:r>
              <a:rPr lang="en-US"/>
              <a:t>Aug</a:t>
            </a:r>
            <a:r>
              <a:rPr lang="el-GR"/>
              <a:t>/2004. On the contrary, the M type flares (normal flares) follow the solar cycle variation having a maximum at </a:t>
            </a:r>
            <a:r>
              <a:rPr lang="en-US"/>
              <a:t>Sept</a:t>
            </a:r>
            <a:r>
              <a:rPr lang="el-GR"/>
              <a:t>/2001 and a lag of decrease during the descending phase with some months with extreme activity such as </a:t>
            </a:r>
            <a:r>
              <a:rPr lang="en-US"/>
              <a:t>Jun</a:t>
            </a:r>
            <a:r>
              <a:rPr lang="el-GR"/>
              <a:t>/2003, </a:t>
            </a:r>
            <a:r>
              <a:rPr lang="en-US"/>
              <a:t>Oct</a:t>
            </a:r>
            <a:r>
              <a:rPr lang="el-GR"/>
              <a:t>/2003 and </a:t>
            </a:r>
            <a:r>
              <a:rPr lang="en-US"/>
              <a:t>Jul</a:t>
            </a:r>
            <a:r>
              <a:rPr lang="el-GR"/>
              <a:t>-</a:t>
            </a:r>
            <a:r>
              <a:rPr lang="en-US"/>
              <a:t>Aug</a:t>
            </a:r>
            <a:r>
              <a:rPr lang="el-GR"/>
              <a:t>/2004. </a:t>
            </a:r>
          </a:p>
          <a:p>
            <a:pPr>
              <a:spcBef>
                <a:spcPct val="0"/>
              </a:spcBef>
            </a:pPr>
            <a:endParaRPr lang="en-US"/>
          </a:p>
        </p:txBody>
      </p:sp>
      <p:sp>
        <p:nvSpPr>
          <p:cNvPr id="249860" name="3 - Θέση αριθμού διαφάνειας"/>
          <p:cNvSpPr txBox="1">
            <a:spLocks noGrp="1"/>
          </p:cNvSpPr>
          <p:nvPr/>
        </p:nvSpPr>
        <p:spPr bwMode="auto">
          <a:xfrm>
            <a:off x="5438462" y="6948172"/>
            <a:ext cx="41605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004E66F-7CA7-40A2-A36E-79E5AA43D8F8}" type="slidenum">
              <a:rPr lang="en-US" sz="1300">
                <a:latin typeface="Calibri" pitchFamily="34" charset="0"/>
              </a:rPr>
              <a:pPr algn="r"/>
              <a:t>154</a:t>
            </a:fld>
            <a:endParaRPr lang="en-US" sz="1300">
              <a:latin typeface="Calibri" pitchFamily="34" charset="0"/>
            </a:endParaRPr>
          </a:p>
        </p:txBody>
      </p:sp>
    </p:spTree>
    <p:extLst>
      <p:ext uri="{BB962C8B-B14F-4D97-AF65-F5344CB8AC3E}">
        <p14:creationId xmlns:p14="http://schemas.microsoft.com/office/powerpoint/2010/main" val="34539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D4C0219-5DE7-4EC2-B346-42C5628F9CCB}" type="slidenum">
              <a:rPr lang="el-GR"/>
              <a:pPr/>
              <a:t>155</a:t>
            </a:fld>
            <a:endParaRPr lang="el-GR"/>
          </a:p>
        </p:txBody>
      </p:sp>
      <p:sp>
        <p:nvSpPr>
          <p:cNvPr id="251906" name="1 - Θέση εικόνας διαφάνειας"/>
          <p:cNvSpPr>
            <a:spLocks noGrp="1" noRot="1" noChangeAspect="1" noTextEdit="1"/>
          </p:cNvSpPr>
          <p:nvPr>
            <p:ph type="sldImg"/>
          </p:nvPr>
        </p:nvSpPr>
        <p:spPr>
          <a:ln/>
        </p:spPr>
      </p:sp>
      <p:sp>
        <p:nvSpPr>
          <p:cNvPr id="251907" name="2 - Θέση σημειώσεων"/>
          <p:cNvSpPr>
            <a:spLocks noGrp="1"/>
          </p:cNvSpPr>
          <p:nvPr>
            <p:ph type="body" idx="1"/>
          </p:nvPr>
        </p:nvSpPr>
        <p:spPr/>
        <p:txBody>
          <a:bodyPr/>
          <a:lstStyle/>
          <a:p>
            <a:pPr>
              <a:spcBef>
                <a:spcPct val="0"/>
              </a:spcBef>
            </a:pPr>
            <a:r>
              <a:rPr lang="en-US"/>
              <a:t>we can clearly conclude that for years 2004-2007, and especially after January 2004 until July 2006 a smaller amount of active regions produced more flare events. This decrease of active reagions is in accordance with sunspot number decrease during the same time period</a:t>
            </a:r>
            <a:r>
              <a:rPr lang="el-GR"/>
              <a:t>.</a:t>
            </a:r>
            <a:r>
              <a:rPr lang="en-US"/>
              <a:t> ). Indeed, after 2004, there were four active regions each one produced more than 100 flares. </a:t>
            </a:r>
            <a:r>
              <a:rPr lang="el-GR"/>
              <a:t>These are the active regions 10656 (August 2004), 10720 (January 2005), 10822 (November 2005) and 10930 (December 2006). Specifically active region 10656 produced 156 flares between them 27 intense flares (M and X in GOES classification), during a period of 13 days. </a:t>
            </a:r>
            <a:endParaRPr lang="en-US"/>
          </a:p>
        </p:txBody>
      </p:sp>
      <p:sp>
        <p:nvSpPr>
          <p:cNvPr id="251908" name="3 - Θέση αριθμού διαφάνειας"/>
          <p:cNvSpPr txBox="1">
            <a:spLocks noGrp="1"/>
          </p:cNvSpPr>
          <p:nvPr/>
        </p:nvSpPr>
        <p:spPr bwMode="auto">
          <a:xfrm>
            <a:off x="5438462" y="6948172"/>
            <a:ext cx="41605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9232634-3FC0-4513-8B7E-9B946458D6E3}" type="slidenum">
              <a:rPr lang="en-US" sz="1300">
                <a:latin typeface="Calibri" pitchFamily="34" charset="0"/>
              </a:rPr>
              <a:pPr algn="r"/>
              <a:t>155</a:t>
            </a:fld>
            <a:endParaRPr lang="en-US" sz="1300">
              <a:latin typeface="Calibri" pitchFamily="34" charset="0"/>
            </a:endParaRPr>
          </a:p>
        </p:txBody>
      </p:sp>
    </p:spTree>
    <p:extLst>
      <p:ext uri="{BB962C8B-B14F-4D97-AF65-F5344CB8AC3E}">
        <p14:creationId xmlns:p14="http://schemas.microsoft.com/office/powerpoint/2010/main" val="147895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3F71291-5318-43E7-9CB8-E73A5BCF7CD4}" type="slidenum">
              <a:rPr lang="el-GR"/>
              <a:pPr/>
              <a:t>171</a:t>
            </a:fld>
            <a:endParaRPr lang="el-GR"/>
          </a:p>
        </p:txBody>
      </p:sp>
      <p:sp>
        <p:nvSpPr>
          <p:cNvPr id="116738" name="1 - Θέση εικόνας διαφάνειας"/>
          <p:cNvSpPr>
            <a:spLocks noGrp="1" noRot="1" noChangeAspect="1" noTextEdit="1"/>
          </p:cNvSpPr>
          <p:nvPr>
            <p:ph type="sldImg"/>
          </p:nvPr>
        </p:nvSpPr>
        <p:spPr>
          <a:ln/>
        </p:spPr>
      </p:sp>
      <p:sp>
        <p:nvSpPr>
          <p:cNvPr id="3" name="2 - Θέση σημειώσεων"/>
          <p:cNvSpPr>
            <a:spLocks noGrp="1"/>
          </p:cNvSpPr>
          <p:nvPr>
            <p:ph type="body" idx="1"/>
          </p:nvPr>
        </p:nvSpPr>
        <p:spPr/>
        <p:txBody>
          <a:bodyPr>
            <a:normAutofit/>
          </a:bodyPr>
          <a:lstStyle/>
          <a:p>
            <a:pPr>
              <a:lnSpc>
                <a:spcPct val="90000"/>
              </a:lnSpc>
              <a:spcBef>
                <a:spcPct val="0"/>
              </a:spcBef>
            </a:pPr>
            <a:r>
              <a:rPr lang="en-US"/>
              <a:t>	In correspondence to the daily number of sunspots, we calculated the daily number of solar flares, based on the GOES catalogue. The flares reported without active region are not included in this study. The solar cycle for flares started at 23/Novemb/1996 and ended at 22/Sept/2007. The daily maximum number of flares occurred between 2000 and 2002. However, there is a diversification of the flares distribution, compared to the Rz one. That located on the last days of September 2003 (24/9/2003) and the months after that. It seems that there are two small parts of flare activity. The first part seems to last seven years (1996-2003) and the second one four years (2003-2007). The years 2004 and 2005 seem to be more active in production of solar flares than the years 2000-2002. This is in agreement with the appearance of the extreme active periods of October-November 2003, January 2005 etc July 2005? </a:t>
            </a:r>
          </a:p>
          <a:p>
            <a:pPr>
              <a:lnSpc>
                <a:spcPct val="90000"/>
              </a:lnSpc>
              <a:spcBef>
                <a:spcPct val="0"/>
              </a:spcBef>
            </a:pPr>
            <a:r>
              <a:rPr lang="en-US" b="1"/>
              <a:t> 	</a:t>
            </a:r>
            <a:r>
              <a:rPr lang="en-US"/>
              <a:t>We also calculated the daily number of CMEs, based on SOHO/LASCO catalogue. The CMEs daily values maximum observed between 2000-2002. We notice that the daily number of CMEs distribution is different that the sunspot one, after the year 2003 . There is an almost constant CMEs rate between 30/Aug/2003 to 16/Aug/2006 with a slight maximum at 2/March/2005. Then, an increase of the CMEs daily number observed during the solar minimum (2006-2007).</a:t>
            </a:r>
            <a:endParaRPr lang="el-GR"/>
          </a:p>
          <a:p>
            <a:pPr>
              <a:lnSpc>
                <a:spcPct val="90000"/>
              </a:lnSpc>
              <a:spcBef>
                <a:spcPct val="0"/>
              </a:spcBef>
            </a:pPr>
            <a:endParaRPr lang="en-US"/>
          </a:p>
        </p:txBody>
      </p:sp>
      <p:sp>
        <p:nvSpPr>
          <p:cNvPr id="116740" name="3 - Θέση αριθμού διαφάνειας"/>
          <p:cNvSpPr txBox="1">
            <a:spLocks noGrp="1"/>
          </p:cNvSpPr>
          <p:nvPr/>
        </p:nvSpPr>
        <p:spPr bwMode="auto">
          <a:xfrm>
            <a:off x="5438462" y="6948172"/>
            <a:ext cx="41605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1E613F6-8460-43D7-834E-3EBA4112B658}" type="slidenum">
              <a:rPr lang="en-US" sz="1300">
                <a:latin typeface="Calibri" pitchFamily="34" charset="0"/>
              </a:rPr>
              <a:pPr algn="r"/>
              <a:t>171</a:t>
            </a:fld>
            <a:endParaRPr lang="en-US" sz="1300">
              <a:latin typeface="Calibri" pitchFamily="34" charset="0"/>
            </a:endParaRPr>
          </a:p>
        </p:txBody>
      </p:sp>
    </p:spTree>
    <p:extLst>
      <p:ext uri="{BB962C8B-B14F-4D97-AF65-F5344CB8AC3E}">
        <p14:creationId xmlns:p14="http://schemas.microsoft.com/office/powerpoint/2010/main" val="274118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EFD6EBA-1FFF-47A7-8DC9-ABE73ACFDCD8}" type="slidenum">
              <a:rPr lang="el-GR"/>
              <a:pPr/>
              <a:t>173</a:t>
            </a:fld>
            <a:endParaRPr lang="el-GR"/>
          </a:p>
        </p:txBody>
      </p:sp>
      <p:sp>
        <p:nvSpPr>
          <p:cNvPr id="130050" name="1 - Θέση εικόνας διαφάνειας"/>
          <p:cNvSpPr>
            <a:spLocks noGrp="1" noRot="1" noChangeAspect="1" noTextEdit="1"/>
          </p:cNvSpPr>
          <p:nvPr>
            <p:ph type="sldImg"/>
          </p:nvPr>
        </p:nvSpPr>
        <p:spPr>
          <a:ln/>
        </p:spPr>
      </p:sp>
      <p:sp>
        <p:nvSpPr>
          <p:cNvPr id="130051" name="2 - Θέση σημειώσεων"/>
          <p:cNvSpPr>
            <a:spLocks noGrp="1"/>
          </p:cNvSpPr>
          <p:nvPr>
            <p:ph type="body" idx="1"/>
          </p:nvPr>
        </p:nvSpPr>
        <p:spPr/>
        <p:txBody>
          <a:bodyPr/>
          <a:lstStyle/>
          <a:p>
            <a:pPr>
              <a:spcBef>
                <a:spcPct val="0"/>
              </a:spcBef>
            </a:pPr>
            <a:r>
              <a:rPr lang="en-GB"/>
              <a:t>There is a maximum at August 2002  </a:t>
            </a:r>
            <a:r>
              <a:rPr lang="en-US"/>
              <a:t>and another secondary maximum </a:t>
            </a:r>
            <a:r>
              <a:rPr lang="en-GB"/>
              <a:t>at April 2007 (159 CMEs) as well as a noticeable rise of the distribution after the December of 2003 as we have already presented in the previous slides. </a:t>
            </a:r>
            <a:endParaRPr lang="el-GR"/>
          </a:p>
          <a:p>
            <a:pPr>
              <a:spcBef>
                <a:spcPct val="0"/>
              </a:spcBef>
            </a:pPr>
            <a:endParaRPr lang="en-US"/>
          </a:p>
        </p:txBody>
      </p:sp>
      <p:sp>
        <p:nvSpPr>
          <p:cNvPr id="130052" name="3 - Θέση αριθμού διαφάνειας"/>
          <p:cNvSpPr txBox="1">
            <a:spLocks noGrp="1"/>
          </p:cNvSpPr>
          <p:nvPr/>
        </p:nvSpPr>
        <p:spPr bwMode="auto">
          <a:xfrm>
            <a:off x="5438462" y="6948172"/>
            <a:ext cx="41605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D74661B-F196-4EF9-A434-467B2A761915}" type="slidenum">
              <a:rPr lang="en-US" sz="1300">
                <a:latin typeface="Calibri" pitchFamily="34" charset="0"/>
              </a:rPr>
              <a:pPr algn="r"/>
              <a:t>173</a:t>
            </a:fld>
            <a:endParaRPr lang="en-US" sz="1300">
              <a:latin typeface="Calibri" pitchFamily="34" charset="0"/>
            </a:endParaRPr>
          </a:p>
        </p:txBody>
      </p:sp>
    </p:spTree>
    <p:extLst>
      <p:ext uri="{BB962C8B-B14F-4D97-AF65-F5344CB8AC3E}">
        <p14:creationId xmlns:p14="http://schemas.microsoft.com/office/powerpoint/2010/main" val="352936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E1871D2-DA06-4DDC-8FDE-A652E1263378}" type="slidenum">
              <a:rPr lang="el-GR"/>
              <a:pPr/>
              <a:t>174</a:t>
            </a:fld>
            <a:endParaRPr lang="el-GR"/>
          </a:p>
        </p:txBody>
      </p:sp>
      <p:sp>
        <p:nvSpPr>
          <p:cNvPr id="132098" name="1 - Θέση εικόνας διαφάνειας"/>
          <p:cNvSpPr>
            <a:spLocks noGrp="1" noRot="1" noChangeAspect="1" noTextEdit="1"/>
          </p:cNvSpPr>
          <p:nvPr>
            <p:ph type="sldImg"/>
          </p:nvPr>
        </p:nvSpPr>
        <p:spPr>
          <a:ln/>
        </p:spPr>
      </p:sp>
      <p:sp>
        <p:nvSpPr>
          <p:cNvPr id="3" name="2 - Θέση σημειώσεων"/>
          <p:cNvSpPr>
            <a:spLocks noGrp="1"/>
          </p:cNvSpPr>
          <p:nvPr>
            <p:ph type="body" idx="1"/>
          </p:nvPr>
        </p:nvSpPr>
        <p:spPr/>
        <p:txBody>
          <a:bodyPr>
            <a:normAutofit/>
          </a:bodyPr>
          <a:lstStyle/>
          <a:p>
            <a:pPr>
              <a:spcBef>
                <a:spcPct val="0"/>
              </a:spcBef>
            </a:pPr>
            <a:r>
              <a:rPr lang="en-GB"/>
              <a:t>It is noticeable that the maximum of April of 2007 is caused by CMEs whose width is smaller than 50</a:t>
            </a:r>
            <a:r>
              <a:rPr lang="en-GB" baseline="30000"/>
              <a:t>o</a:t>
            </a:r>
            <a:r>
              <a:rPr lang="en-GB"/>
              <a:t> (percentage of 94.3%). Also, for the CMEs distribution whose width is smaller than 20</a:t>
            </a:r>
            <a:r>
              <a:rPr lang="en-GB" baseline="30000"/>
              <a:t>0 </a:t>
            </a:r>
            <a:r>
              <a:rPr lang="en-GB"/>
              <a:t> a maximum on April and June of 2007</a:t>
            </a:r>
            <a:r>
              <a:rPr lang="en-US"/>
              <a:t> is recorded.</a:t>
            </a:r>
            <a:endParaRPr lang="el-GR"/>
          </a:p>
          <a:p>
            <a:pPr>
              <a:spcBef>
                <a:spcPct val="0"/>
              </a:spcBef>
            </a:pPr>
            <a:r>
              <a:rPr lang="en-GB"/>
              <a:t>Thus, we conclude that the maximum of 2007 is caused by the CMEs which have very small width. On the contrary, the distribution of the CMEs with width  greater than 50</a:t>
            </a:r>
            <a:r>
              <a:rPr lang="en-GB" baseline="30000"/>
              <a:t>0</a:t>
            </a:r>
            <a:r>
              <a:rPr lang="en-GB"/>
              <a:t> and lower than 100</a:t>
            </a:r>
            <a:r>
              <a:rPr lang="en-GB" baseline="30000"/>
              <a:t>0</a:t>
            </a:r>
            <a:r>
              <a:rPr lang="en-GB"/>
              <a:t> is more like the expected cycle of the solar activity. </a:t>
            </a:r>
            <a:endParaRPr lang="el-GR"/>
          </a:p>
          <a:p>
            <a:pPr>
              <a:spcBef>
                <a:spcPct val="0"/>
              </a:spcBef>
            </a:pPr>
            <a:endParaRPr lang="en-US"/>
          </a:p>
        </p:txBody>
      </p:sp>
      <p:sp>
        <p:nvSpPr>
          <p:cNvPr id="132100" name="3 - Θέση αριθμού διαφάνειας"/>
          <p:cNvSpPr txBox="1">
            <a:spLocks noGrp="1"/>
          </p:cNvSpPr>
          <p:nvPr/>
        </p:nvSpPr>
        <p:spPr bwMode="auto">
          <a:xfrm>
            <a:off x="5438462" y="6948172"/>
            <a:ext cx="41605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6D45A317-868D-4B88-A9DC-CF8604627EF2}" type="slidenum">
              <a:rPr lang="en-US" sz="1300">
                <a:latin typeface="Calibri" pitchFamily="34" charset="0"/>
              </a:rPr>
              <a:pPr algn="r"/>
              <a:t>174</a:t>
            </a:fld>
            <a:endParaRPr lang="en-US" sz="1300">
              <a:latin typeface="Calibri" pitchFamily="34" charset="0"/>
            </a:endParaRPr>
          </a:p>
        </p:txBody>
      </p:sp>
    </p:spTree>
    <p:extLst>
      <p:ext uri="{BB962C8B-B14F-4D97-AF65-F5344CB8AC3E}">
        <p14:creationId xmlns:p14="http://schemas.microsoft.com/office/powerpoint/2010/main" val="91989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49374E-4A20-4FB1-B73C-11586287F85C}" type="slidenum">
              <a:rPr lang="el-GR"/>
              <a:pPr/>
              <a:t>175</a:t>
            </a:fld>
            <a:endParaRPr lang="el-GR"/>
          </a:p>
        </p:txBody>
      </p:sp>
      <p:sp>
        <p:nvSpPr>
          <p:cNvPr id="134146" name="1 - Θέση εικόνας διαφάνειας"/>
          <p:cNvSpPr>
            <a:spLocks noGrp="1" noRot="1" noChangeAspect="1" noTextEdit="1"/>
          </p:cNvSpPr>
          <p:nvPr>
            <p:ph type="sldImg"/>
          </p:nvPr>
        </p:nvSpPr>
        <p:spPr>
          <a:ln/>
        </p:spPr>
      </p:sp>
      <p:sp>
        <p:nvSpPr>
          <p:cNvPr id="134147" name="2 - Θέση σημειώσεων"/>
          <p:cNvSpPr>
            <a:spLocks noGrp="1"/>
          </p:cNvSpPr>
          <p:nvPr>
            <p:ph type="body" idx="1"/>
          </p:nvPr>
        </p:nvSpPr>
        <p:spPr/>
        <p:txBody>
          <a:bodyPr/>
          <a:lstStyle/>
          <a:p>
            <a:pPr>
              <a:spcBef>
                <a:spcPct val="0"/>
              </a:spcBef>
            </a:pPr>
            <a:r>
              <a:rPr lang="en-GB"/>
              <a:t>The slow CMEs distributions (&lt;300 km/sec) rise after December of 2003. Also, the slow CMEs with linear speed lower than 300 km/sec appeared a primary maximum on April 2007 with 131 CMEs which amount is the 86,75% of the number of all CMEs maximum on April 2007, as well as it is about 1,7 time greater than the slow CMEs (&lt;300Km/s) maximum September 2001. </a:t>
            </a:r>
            <a:endParaRPr lang="el-GR"/>
          </a:p>
          <a:p>
            <a:pPr>
              <a:spcBef>
                <a:spcPct val="0"/>
              </a:spcBef>
            </a:pPr>
            <a:r>
              <a:rPr lang="en-GB"/>
              <a:t>The fast CMEs (&gt;600Km/s) follow the solar cycle distribution. However, the faster ones (&gt;800Km/s) present two peaks on October 2003 (35 CMEs) and July 2005 (25CMEs), while on April of 2001, 39 fast CMEs (&gt;800Km/s) recorded. CMEs with speed between 300Km/s to 600Km/s, appears flatten in distribution after December 2003, which more pronounced in the slower ones (300km/s – 400Km/s).  </a:t>
            </a:r>
            <a:endParaRPr lang="el-GR"/>
          </a:p>
          <a:p>
            <a:pPr>
              <a:spcBef>
                <a:spcPct val="0"/>
              </a:spcBef>
            </a:pPr>
            <a:endParaRPr lang="en-US"/>
          </a:p>
        </p:txBody>
      </p:sp>
      <p:sp>
        <p:nvSpPr>
          <p:cNvPr id="134148" name="3 - Θέση αριθμού διαφάνειας"/>
          <p:cNvSpPr txBox="1">
            <a:spLocks noGrp="1"/>
          </p:cNvSpPr>
          <p:nvPr/>
        </p:nvSpPr>
        <p:spPr bwMode="auto">
          <a:xfrm>
            <a:off x="5438462" y="6948172"/>
            <a:ext cx="41605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AD8C748D-1898-4A73-B473-FDE37A873C50}" type="slidenum">
              <a:rPr lang="en-US" sz="1300">
                <a:latin typeface="Calibri" pitchFamily="34" charset="0"/>
              </a:rPr>
              <a:pPr algn="r"/>
              <a:t>175</a:t>
            </a:fld>
            <a:endParaRPr lang="en-US" sz="1300">
              <a:latin typeface="Calibri" pitchFamily="34" charset="0"/>
            </a:endParaRPr>
          </a:p>
        </p:txBody>
      </p:sp>
    </p:spTree>
    <p:extLst>
      <p:ext uri="{BB962C8B-B14F-4D97-AF65-F5344CB8AC3E}">
        <p14:creationId xmlns:p14="http://schemas.microsoft.com/office/powerpoint/2010/main" val="813223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6691BA4-EA4D-472B-9543-E49B66EAF0FF}" type="slidenum">
              <a:rPr lang="el-GR"/>
              <a:pPr/>
              <a:t>176</a:t>
            </a:fld>
            <a:endParaRPr lang="el-GR"/>
          </a:p>
        </p:txBody>
      </p:sp>
      <p:sp>
        <p:nvSpPr>
          <p:cNvPr id="136194" name="1 - Θέση εικόνας διαφάνειας"/>
          <p:cNvSpPr>
            <a:spLocks noGrp="1" noRot="1" noChangeAspect="1" noTextEdit="1"/>
          </p:cNvSpPr>
          <p:nvPr>
            <p:ph type="sldImg"/>
          </p:nvPr>
        </p:nvSpPr>
        <p:spPr>
          <a:ln/>
        </p:spPr>
      </p:sp>
      <p:sp>
        <p:nvSpPr>
          <p:cNvPr id="136195" name="2 - Θέση σημειώσεων"/>
          <p:cNvSpPr>
            <a:spLocks noGrp="1"/>
          </p:cNvSpPr>
          <p:nvPr>
            <p:ph type="body" idx="1"/>
          </p:nvPr>
        </p:nvSpPr>
        <p:spPr/>
        <p:txBody>
          <a:bodyPr/>
          <a:lstStyle/>
          <a:p>
            <a:pPr>
              <a:spcBef>
                <a:spcPct val="0"/>
              </a:spcBef>
            </a:pPr>
            <a:r>
              <a:rPr lang="en-GB"/>
              <a:t>The distribution of accelerated CMEs (&gt;5m/s</a:t>
            </a:r>
            <a:r>
              <a:rPr lang="en-GB" baseline="30000"/>
              <a:t>2</a:t>
            </a:r>
            <a:r>
              <a:rPr lang="en-GB"/>
              <a:t>) do not decrease after the solar cycle maximum but shows an almost stable number of CMEs per month. However two peaks on January 2005 and April 2007 are presented</a:t>
            </a:r>
            <a:endParaRPr lang="el-GR"/>
          </a:p>
          <a:p>
            <a:pPr>
              <a:spcBef>
                <a:spcPct val="0"/>
              </a:spcBef>
            </a:pPr>
            <a:r>
              <a:rPr lang="en-GB"/>
              <a:t>The distribution of almost stable velocity CMEs do not decrease after the solar cycle maximum but shows an almost stable number of CMEs per month. However a peak (85 CMEs) on June 2007 is presented.</a:t>
            </a:r>
            <a:endParaRPr lang="el-GR"/>
          </a:p>
          <a:p>
            <a:pPr>
              <a:spcBef>
                <a:spcPct val="0"/>
              </a:spcBef>
            </a:pPr>
            <a:r>
              <a:rPr lang="en-GB"/>
              <a:t>The distribution of decelerated CMEs (&lt;-5m/s</a:t>
            </a:r>
            <a:r>
              <a:rPr lang="en-GB" baseline="30000"/>
              <a:t>2</a:t>
            </a:r>
            <a:r>
              <a:rPr lang="en-GB"/>
              <a:t>) also shows an almost stable number of CMEs per month after the solar cycle maximum but with a decreasing trend until the end of the Solar cycle. However there is a peak on June 2005.</a:t>
            </a:r>
            <a:endParaRPr lang="en-US"/>
          </a:p>
        </p:txBody>
      </p:sp>
      <p:sp>
        <p:nvSpPr>
          <p:cNvPr id="136196" name="3 - Θέση αριθμού διαφάνειας"/>
          <p:cNvSpPr txBox="1">
            <a:spLocks noGrp="1"/>
          </p:cNvSpPr>
          <p:nvPr/>
        </p:nvSpPr>
        <p:spPr bwMode="auto">
          <a:xfrm>
            <a:off x="5438462" y="6948172"/>
            <a:ext cx="41605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1E2731D2-861A-4A49-9C6A-DEC39C28D047}" type="slidenum">
              <a:rPr lang="en-US" sz="1300">
                <a:latin typeface="Calibri" pitchFamily="34" charset="0"/>
              </a:rPr>
              <a:pPr algn="r"/>
              <a:t>176</a:t>
            </a:fld>
            <a:endParaRPr lang="en-US" sz="1300">
              <a:latin typeface="Calibri" pitchFamily="34" charset="0"/>
            </a:endParaRPr>
          </a:p>
        </p:txBody>
      </p:sp>
    </p:spTree>
    <p:extLst>
      <p:ext uri="{BB962C8B-B14F-4D97-AF65-F5344CB8AC3E}">
        <p14:creationId xmlns:p14="http://schemas.microsoft.com/office/powerpoint/2010/main" val="673386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3103412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latin typeface="+mn-lt"/>
                <a:ea typeface="+mn-ea"/>
                <a:cs typeface="+mn-cs"/>
              </a:rPr>
              <a:t>Ενότητα 2: Ο Ήλιος ως αστέρας</a:t>
            </a: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84928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8900618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latin typeface="+mn-lt"/>
                <a:ea typeface="+mn-ea"/>
                <a:cs typeface="+mn-cs"/>
              </a:rPr>
              <a:t>Ενότητα 2: Ο Ήλιος ως αστέρας</a:t>
            </a: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2841723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1807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90288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76692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l-G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l-G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94832B79-8858-43E1-94BD-7853038A8A7E}" type="slidenum">
              <a:rPr lang="el-GR"/>
              <a:pPr/>
              <a:t>‹#›</a:t>
            </a:fld>
            <a:endParaRPr lang="el-GR"/>
          </a:p>
        </p:txBody>
      </p:sp>
    </p:spTree>
    <p:extLst>
      <p:ext uri="{BB962C8B-B14F-4D97-AF65-F5344CB8AC3E}">
        <p14:creationId xmlns:p14="http://schemas.microsoft.com/office/powerpoint/2010/main" val="4047360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l-GR"/>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l-GR"/>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5A9D8040-67BB-4912-9941-3FD00D32F28E}" type="slidenum">
              <a:rPr lang="el-GR"/>
              <a:pPr/>
              <a:t>‹#›</a:t>
            </a:fld>
            <a:endParaRPr lang="el-GR"/>
          </a:p>
        </p:txBody>
      </p:sp>
    </p:spTree>
    <p:extLst>
      <p:ext uri="{BB962C8B-B14F-4D97-AF65-F5344CB8AC3E}">
        <p14:creationId xmlns:p14="http://schemas.microsoft.com/office/powerpoint/2010/main" val="219943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l-GR"/>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l-GR"/>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131BE6B5-6B26-45D8-9307-DAF4AEAD6A8B}" type="slidenum">
              <a:rPr lang="el-GR"/>
              <a:pPr/>
              <a:t>‹#›</a:t>
            </a:fld>
            <a:endParaRPr lang="el-GR"/>
          </a:p>
        </p:txBody>
      </p:sp>
    </p:spTree>
    <p:extLst>
      <p:ext uri="{BB962C8B-B14F-4D97-AF65-F5344CB8AC3E}">
        <p14:creationId xmlns:p14="http://schemas.microsoft.com/office/powerpoint/2010/main" val="9563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l-G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l-G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BA216CC7-F7BB-48E8-9393-553509A3E68B}" type="slidenum">
              <a:rPr lang="el-GR"/>
              <a:pPr/>
              <a:t>‹#›</a:t>
            </a:fld>
            <a:endParaRPr lang="el-GR"/>
          </a:p>
        </p:txBody>
      </p:sp>
    </p:spTree>
    <p:extLst>
      <p:ext uri="{BB962C8B-B14F-4D97-AF65-F5344CB8AC3E}">
        <p14:creationId xmlns:p14="http://schemas.microsoft.com/office/powerpoint/2010/main" val="976535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latin typeface="+mn-lt"/>
                <a:ea typeface="+mn-ea"/>
                <a:cs typeface="+mn-cs"/>
              </a:rPr>
              <a:t>Ενότητα 2: Ο</a:t>
            </a:r>
            <a:r>
              <a:rPr lang="el-GR" sz="1000" baseline="0" dirty="0" smtClean="0">
                <a:solidFill>
                  <a:srgbClr val="5075BC"/>
                </a:solidFill>
                <a:latin typeface="+mn-lt"/>
                <a:ea typeface="+mn-ea"/>
                <a:cs typeface="+mn-cs"/>
              </a:rPr>
              <a:t> Ήλιος ως αστέρας</a:t>
            </a:r>
            <a:endParaRPr lang="el-GR" sz="1000" dirty="0" smtClean="0">
              <a:solidFill>
                <a:srgbClr val="5075BC"/>
              </a:solidFill>
              <a:latin typeface="+mn-lt"/>
              <a:ea typeface="+mn-ea"/>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6836399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35148973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2160272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6074822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latin typeface="+mn-lt"/>
                <a:ea typeface="+mn-ea"/>
                <a:cs typeface="+mn-cs"/>
              </a:rPr>
              <a:t>Ενότητα 2: Ο Ήλιος ως αστέρας</a:t>
            </a: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6803788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193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524173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979863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5497352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80" r:id="rId14"/>
    <p:sldLayoutId id="2147483679" r:id="rId15"/>
    <p:sldLayoutId id="2147483675" r:id="rId16"/>
    <p:sldLayoutId id="2147483676" r:id="rId17"/>
    <p:sldLayoutId id="2147483677" r:id="rId18"/>
    <p:sldLayoutId id="2147483678" r:id="rId19"/>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wattsupwiththat.files.wordpress.com/2012/06/ssn_predict_l1.gif" TargetMode="Externa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8.png"/><Relationship Id="rId1" Type="http://schemas.openxmlformats.org/officeDocument/2006/relationships/slideLayout" Target="../slideLayouts/slideLayout15.xml"/><Relationship Id="rId4" Type="http://schemas.openxmlformats.org/officeDocument/2006/relationships/image" Target="../media/image159.jpeg"/></Relationships>
</file>

<file path=ppt/slides/_rels/slide10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apod.nasa.gov/apod/image/0412/filament_piepol_big.jpg" TargetMode="Externa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15.xml"/><Relationship Id="rId1" Type="http://schemas.openxmlformats.org/officeDocument/2006/relationships/video" Target="file:///C:\Documents%20and%20Settings\2013\sun%20lesson\ha_loops_-%20boucles%20post%20eruptives.mpe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15.xml"/><Relationship Id="rId1" Type="http://schemas.openxmlformats.org/officeDocument/2006/relationships/video" Target="file:///C:\Documents%20and%20Settings\giota%202009\sun%20folder\Filament%20eruptif%20TRACE.mpeg"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5.xml"/><Relationship Id="rId4" Type="http://schemas.openxmlformats.org/officeDocument/2006/relationships/image" Target="../media/image17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15.xml"/><Relationship Id="rId1" Type="http://schemas.openxmlformats.org/officeDocument/2006/relationships/video" Target="file:///C:\Documents%20and%20Settings\giota%202009\sun%20folder\flare-%20eruption%20solaire.mpeg"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15.xml"/><Relationship Id="rId1" Type="http://schemas.openxmlformats.org/officeDocument/2006/relationships/video" Target="file:///C:\Documents%20and%20Settings\2013\sun%20lesson\Sunspots%20Formation%20%20and%20flare%20.%20nasa.mpeg"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5.xml"/><Relationship Id="rId5" Type="http://schemas.openxmlformats.org/officeDocument/2006/relationships/image" Target="../media/image180.png"/><Relationship Id="rId4" Type="http://schemas.openxmlformats.org/officeDocument/2006/relationships/image" Target="../media/image179.jpeg"/></Relationships>
</file>

<file path=ppt/slides/_rels/slide1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hyperlink" Target="http://apod.nasa.gov/apod/image/1304/sdo_20130411-M6flare-orig_2048.jpg" TargetMode="External"/><Relationship Id="rId2" Type="http://schemas.openxmlformats.org/officeDocument/2006/relationships/image" Target="../media/image183.png"/><Relationship Id="rId1" Type="http://schemas.openxmlformats.org/officeDocument/2006/relationships/slideLayout" Target="../slideLayouts/slideLayout15.xml"/><Relationship Id="rId4" Type="http://schemas.openxmlformats.org/officeDocument/2006/relationships/image" Target="../media/image184.jpeg"/></Relationships>
</file>

<file path=ppt/slides/_rels/slide126.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hyperlink" Target="http://articles.adsabs.harvard.edu/cgi-bin/nph-iarticle_query?bibcode=1995BASI...23..343N&amp;db_key=AST&amp;page_ind=1&amp;data_type=GIF&amp;type=SCREEN_VIEW&amp;classic=YES" TargetMode="External"/><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4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15.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14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2" Type="http://schemas.openxmlformats.org/officeDocument/2006/relationships/image" Target="../media/image217.gif"/><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15.xml"/><Relationship Id="rId6" Type="http://schemas.openxmlformats.org/officeDocument/2006/relationships/image" Target="../media/image222.png"/><Relationship Id="rId5" Type="http://schemas.openxmlformats.org/officeDocument/2006/relationships/image" Target="../media/image221.gif"/><Relationship Id="rId4" Type="http://schemas.openxmlformats.org/officeDocument/2006/relationships/image" Target="../media/image220.gif"/></Relationships>
</file>

<file path=ppt/slides/_rels/slide15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oleObject" Target="../embeddings/oleObject7.bin"/><Relationship Id="rId18" Type="http://schemas.openxmlformats.org/officeDocument/2006/relationships/image" Target="../media/image233.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30.png"/><Relationship Id="rId17" Type="http://schemas.openxmlformats.org/officeDocument/2006/relationships/oleObject" Target="../embeddings/oleObject9.bin"/><Relationship Id="rId2" Type="http://schemas.openxmlformats.org/officeDocument/2006/relationships/slideLayout" Target="../slideLayouts/slideLayout15.xml"/><Relationship Id="rId16" Type="http://schemas.openxmlformats.org/officeDocument/2006/relationships/image" Target="../media/image232.png"/><Relationship Id="rId20" Type="http://schemas.openxmlformats.org/officeDocument/2006/relationships/image" Target="../media/image234.png"/><Relationship Id="rId1" Type="http://schemas.openxmlformats.org/officeDocument/2006/relationships/vmlDrawing" Target="../drawings/vmlDrawing2.vml"/><Relationship Id="rId6" Type="http://schemas.openxmlformats.org/officeDocument/2006/relationships/image" Target="../media/image227.png"/><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229.png"/><Relationship Id="rId19" Type="http://schemas.openxmlformats.org/officeDocument/2006/relationships/oleObject" Target="../embeddings/oleObject10.bin"/><Relationship Id="rId4" Type="http://schemas.openxmlformats.org/officeDocument/2006/relationships/image" Target="../media/image226.png"/><Relationship Id="rId9" Type="http://schemas.openxmlformats.org/officeDocument/2006/relationships/oleObject" Target="../embeddings/oleObject5.bin"/><Relationship Id="rId14" Type="http://schemas.openxmlformats.org/officeDocument/2006/relationships/image" Target="../media/image231.png"/></Relationships>
</file>

<file path=ppt/slides/_rels/slide15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oleObject" Target="../embeddings/oleObject16.bin"/><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241.pn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238.png"/><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240.png"/><Relationship Id="rId4" Type="http://schemas.openxmlformats.org/officeDocument/2006/relationships/image" Target="../media/image237.png"/><Relationship Id="rId9" Type="http://schemas.openxmlformats.org/officeDocument/2006/relationships/oleObject" Target="../embeddings/oleObject14.bin"/><Relationship Id="rId14" Type="http://schemas.openxmlformats.org/officeDocument/2006/relationships/image" Target="../media/image242.png"/></Relationships>
</file>

<file path=ppt/slides/_rels/slide159.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244.png"/><Relationship Id="rId5" Type="http://schemas.openxmlformats.org/officeDocument/2006/relationships/oleObject" Target="../embeddings/oleObject18.bin"/><Relationship Id="rId10" Type="http://schemas.openxmlformats.org/officeDocument/2006/relationships/image" Target="../media/image246.png"/><Relationship Id="rId4" Type="http://schemas.openxmlformats.org/officeDocument/2006/relationships/image" Target="../media/image243.png"/><Relationship Id="rId9" Type="http://schemas.openxmlformats.org/officeDocument/2006/relationships/oleObject" Target="../embeddings/oleObject20.bin"/></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249.wmf"/><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248.png"/><Relationship Id="rId5" Type="http://schemas.openxmlformats.org/officeDocument/2006/relationships/oleObject" Target="../embeddings/oleObject22.bin"/><Relationship Id="rId4" Type="http://schemas.openxmlformats.org/officeDocument/2006/relationships/image" Target="../media/image247.png"/></Relationships>
</file>

<file path=ppt/slides/_rels/slide16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slideLayout" Target="../slideLayouts/slideLayout15.xml"/><Relationship Id="rId1" Type="http://schemas.openxmlformats.org/officeDocument/2006/relationships/video" Target="file:///C:\Documents%20and%20Settings\giota%202009\sun%20folder\Solar%20wind.%20c2_1m&#959;th%20-%20Hathaway%20presentations%20-NASA.mpeg" TargetMode="External"/></Relationships>
</file>

<file path=ppt/slides/_rels/slide16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15.xml"/><Relationship Id="rId4" Type="http://schemas.openxmlformats.org/officeDocument/2006/relationships/image" Target="../media/image258.png"/></Relationships>
</file>

<file path=ppt/slides/_rels/slide16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old.pvamu.edu/cps/education/sunschem.jpg" TargetMode="Externa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15.xml"/><Relationship Id="rId1" Type="http://schemas.openxmlformats.org/officeDocument/2006/relationships/video" Target="file:///C:\Documents%20and%20Settings\giota%202009\sun%20folder\CME%20from%20inside.avi"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video" Target="file:///C:\Documents%20and%20Settings\giota%202009\sun%20folder\Numerical%20simulation%20of%20solar%20granulation.mpeg" TargetMode="External"/></Relationships>
</file>

<file path=ppt/slides/_rels/slide180.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png"/><Relationship Id="rId1" Type="http://schemas.openxmlformats.org/officeDocument/2006/relationships/slideLayout" Target="../slideLayouts/slideLayout15.xml"/><Relationship Id="rId4" Type="http://schemas.openxmlformats.org/officeDocument/2006/relationships/image" Target="../media/image277.jpeg"/></Relationships>
</file>

<file path=ppt/slides/_rels/slide182.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15.xml"/><Relationship Id="rId4" Type="http://schemas.openxmlformats.org/officeDocument/2006/relationships/image" Target="../media/image281.png"/></Relationships>
</file>

<file path=ppt/slides/_rels/slide18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5.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185.xml.rels><?xml version="1.0" encoding="UTF-8" standalone="yes"?>
<Relationships xmlns="http://schemas.openxmlformats.org/package/2006/relationships"><Relationship Id="rId2" Type="http://schemas.openxmlformats.org/officeDocument/2006/relationships/image" Target="../media/image287.gif"/><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15.xml"/><Relationship Id="rId5" Type="http://schemas.openxmlformats.org/officeDocument/2006/relationships/image" Target="../media/image292.png"/><Relationship Id="rId4" Type="http://schemas.openxmlformats.org/officeDocument/2006/relationships/image" Target="../media/image291.png"/></Relationships>
</file>

<file path=ppt/slides/_rels/slide188.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slideLayout" Target="../slideLayouts/slideLayout15.xml"/><Relationship Id="rId1" Type="http://schemas.openxmlformats.org/officeDocument/2006/relationships/video" Target="file:///C:\Documents%20and%20Settings\giota%202009\sun%20folder\CME.m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video" Target="file:///C:\Documents%20and%20Settings\giota%202009\sun%20folder\SVST_granulation%20-NASA.mpeg" TargetMode="External"/></Relationships>
</file>

<file path=ppt/slides/_rels/slide190.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jpeg"/><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jpeg"/><Relationship Id="rId1" Type="http://schemas.openxmlformats.org/officeDocument/2006/relationships/slideLayout" Target="../slideLayouts/slideLayout15.xml"/><Relationship Id="rId5" Type="http://schemas.openxmlformats.org/officeDocument/2006/relationships/image" Target="../media/image303.png"/><Relationship Id="rId4" Type="http://schemas.openxmlformats.org/officeDocument/2006/relationships/image" Target="../media/image302.png"/></Relationships>
</file>

<file path=ppt/slides/_rels/slide195.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3" Type="http://schemas.openxmlformats.org/officeDocument/2006/relationships/image" Target="../media/image308.gif"/><Relationship Id="rId2" Type="http://schemas.openxmlformats.org/officeDocument/2006/relationships/image" Target="../media/image307.gif"/><Relationship Id="rId1" Type="http://schemas.openxmlformats.org/officeDocument/2006/relationships/slideLayout" Target="../slideLayouts/slideLayout15.xml"/><Relationship Id="rId4" Type="http://schemas.openxmlformats.org/officeDocument/2006/relationships/image" Target="../media/image309.gif"/></Relationships>
</file>

<file path=ppt/slides/_rels/slide19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slideLayout" Target="../slideLayouts/slideLayout15.xml"/><Relationship Id="rId1" Type="http://schemas.openxmlformats.org/officeDocument/2006/relationships/video" Target="file:///C:\Documents%20and%20Settings\giota%202009\sun%20folder\erupce_zeme_polarni_zare.m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5.xml"/></Relationships>
</file>

<file path=ppt/slides/_rels/slide201.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image" Target="../media/image312.jpeg"/><Relationship Id="rId1" Type="http://schemas.openxmlformats.org/officeDocument/2006/relationships/slideLayout" Target="../slideLayouts/slideLayout15.xml"/><Relationship Id="rId4" Type="http://schemas.openxmlformats.org/officeDocument/2006/relationships/image" Target="../media/image314.png"/></Relationships>
</file>

<file path=ppt/slides/_rels/slide202.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jpeg"/><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15.xml"/><Relationship Id="rId4" Type="http://schemas.openxmlformats.org/officeDocument/2006/relationships/image" Target="../media/image327.jpeg"/></Relationships>
</file>

<file path=ppt/slides/_rels/slide212.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png"/><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png"/><Relationship Id="rId1" Type="http://schemas.openxmlformats.org/officeDocument/2006/relationships/slideLayout" Target="../slideLayouts/slideLayout15.xml"/><Relationship Id="rId5" Type="http://schemas.openxmlformats.org/officeDocument/2006/relationships/image" Target="../media/image335.jpeg"/><Relationship Id="rId4" Type="http://schemas.openxmlformats.org/officeDocument/2006/relationships/image" Target="../media/image334.jpeg"/></Relationships>
</file>

<file path=ppt/slides/_rels/slide216.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jpeg"/><Relationship Id="rId1" Type="http://schemas.openxmlformats.org/officeDocument/2006/relationships/slideLayout" Target="../slideLayouts/slideLayout15.xml"/><Relationship Id="rId5" Type="http://schemas.openxmlformats.org/officeDocument/2006/relationships/image" Target="../media/image339.jpeg"/><Relationship Id="rId4" Type="http://schemas.openxmlformats.org/officeDocument/2006/relationships/image" Target="../media/image338.jpeg"/></Relationships>
</file>

<file path=ppt/slides/_rels/slide217.xml.rels><?xml version="1.0" encoding="UTF-8" standalone="yes"?>
<Relationships xmlns="http://schemas.openxmlformats.org/package/2006/relationships"><Relationship Id="rId3" Type="http://schemas.openxmlformats.org/officeDocument/2006/relationships/hyperlink" Target="http://solarscience.msfc.nasa.gov/images/seahorse.mpg" TargetMode="External"/><Relationship Id="rId2" Type="http://schemas.openxmlformats.org/officeDocument/2006/relationships/image" Target="../media/image340.jpeg"/><Relationship Id="rId1" Type="http://schemas.openxmlformats.org/officeDocument/2006/relationships/slideLayout" Target="../slideLayouts/slideLayout15.xml"/><Relationship Id="rId5" Type="http://schemas.openxmlformats.org/officeDocument/2006/relationships/image" Target="../media/image342.jpeg"/><Relationship Id="rId4" Type="http://schemas.openxmlformats.org/officeDocument/2006/relationships/image" Target="../media/image341.jpeg"/></Relationships>
</file>

<file path=ppt/slides/_rels/slide218.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15.xml"/></Relationships>
</file>

<file path=ppt/slides/_rels/slide219.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15.xml"/><Relationship Id="rId6" Type="http://schemas.openxmlformats.org/officeDocument/2006/relationships/image" Target="../media/image349.jpeg"/><Relationship Id="rId5" Type="http://schemas.openxmlformats.org/officeDocument/2006/relationships/image" Target="../media/image348.jpeg"/><Relationship Id="rId4" Type="http://schemas.openxmlformats.org/officeDocument/2006/relationships/image" Target="../media/image347.jpeg"/></Relationships>
</file>

<file path=ppt/slides/_rels/slide221.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png"/><Relationship Id="rId1" Type="http://schemas.openxmlformats.org/officeDocument/2006/relationships/slideLayout" Target="../slideLayouts/slideLayout15.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3" Type="http://schemas.openxmlformats.org/officeDocument/2006/relationships/hyperlink" Target="http://opencourses.uoa.gr/courses/MATH116/"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upload.wikimedia.org/wikipedia/commons/4/4d/2012_Transit_of_Venus_from_SF.jpg"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image" Target="../media/image71.emf"/></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3.xml"/><Relationship Id="rId1" Type="http://schemas.openxmlformats.org/officeDocument/2006/relationships/video" Target="file:///C:\Documents%20and%20Settings\giota%202009\sun%20folder\loopsOrbit_640x480.m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en.wikipedia.org/wiki/File:Solar_eclipse_types.svg"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antwrp.gsfc.nasa.gov/apod/image/0908/tse2009_mesonero.jpg"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apod.nasa.gov/apod/image/1001/eclipse_kotsiopoulos_big.jpg"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apod.nasa.gov/apod/image/1205/eclipsemill_westlake_1000.jpg"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File:Annular_Eclipse._Taken_from_Middlegate,_Nevada_on_May_20,_2012.jpg" TargetMode="External"/><Relationship Id="rId2" Type="http://schemas.openxmlformats.org/officeDocument/2006/relationships/image" Target="../media/image97.jpeg"/><Relationship Id="rId1" Type="http://schemas.openxmlformats.org/officeDocument/2006/relationships/slideLayout" Target="../slideLayouts/slideLayout14.xml"/><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en.wikipedia.org/wiki/File:Lunar_orbit.png" TargetMode="External"/><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apod.nasa.gov/apod/image/1006/partialeclipse_riza_big.jpg"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apod.nasa.gov/apod/image/0802/LEMatrixLb_tezel.jpg"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en.wikipedia.org/wiki/File:Geometry_of_a_Lunar_Eclipse.svg" TargetMode="Externa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Documents%20and%20Settings\giota%202009\sun%20folder\Solar%20dynamo.mpeg" TargetMode="External"/><Relationship Id="rId1" Type="http://schemas.openxmlformats.org/officeDocument/2006/relationships/vmlDrawing" Target="../drawings/vmlDrawing1.vml"/><Relationship Id="rId6" Type="http://schemas.openxmlformats.org/officeDocument/2006/relationships/image" Target="../media/image117.png"/><Relationship Id="rId5" Type="http://schemas.openxmlformats.org/officeDocument/2006/relationships/image" Target="../media/image116.wmf"/><Relationship Id="rId4" Type="http://schemas.openxmlformats.org/officeDocument/2006/relationships/oleObject" Target="../embeddings/oleObject1.bin"/></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15.xml"/><Relationship Id="rId1" Type="http://schemas.openxmlformats.org/officeDocument/2006/relationships/video" Target="file:///C:\Documents%20and%20Settings\2013\sun%20lesson\Sunspots%20Formation%20%20and%20flare%20.%20nasa.mpe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5.xml"/><Relationship Id="rId5" Type="http://schemas.openxmlformats.org/officeDocument/2006/relationships/image" Target="../media/image122.jpeg"/><Relationship Id="rId4" Type="http://schemas.openxmlformats.org/officeDocument/2006/relationships/image" Target="../media/image121.jpeg"/></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15.xml"/><Relationship Id="rId1" Type="http://schemas.openxmlformats.org/officeDocument/2006/relationships/video" Target="file:///C:\Documents%20and%20Settings\user\&#917;&#960;&#953;&#966;&#940;&#957;&#949;&#953;&#945;%20&#949;&#961;&#947;&#945;&#963;&#943;&#945;&#962;\ppt%20&#919;&#923;&#921;&#927;&#931;%202\gband_pd_15Jul2002_short_wholeFOV.mpeg" TargetMode="External"/><Relationship Id="rId4" Type="http://schemas.openxmlformats.org/officeDocument/2006/relationships/image" Target="../media/image12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15.xml"/><Relationship Id="rId1" Type="http://schemas.openxmlformats.org/officeDocument/2006/relationships/video" Target="file:///C:\Documents%20and%20Settings\giota%202009\sun%20folder\twl_(taches)%20TRACE%20Evolution%20d'un%20centre.mpe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gif"/><Relationship Id="rId1" Type="http://schemas.openxmlformats.org/officeDocument/2006/relationships/slideLayout" Target="../slideLayouts/slideLayout15.xml"/><Relationship Id="rId5" Type="http://schemas.openxmlformats.org/officeDocument/2006/relationships/image" Target="../media/image130.png"/><Relationship Id="rId4"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upload.wikimedia.org/wikipedia/en/e/e1/Sunspot-bfly.gif" TargetMode="Externa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upload.wikimedia.org/wikipedia/commons/3/33/Synoptic-solmag.jpg" TargetMode="Externa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15.xml"/><Relationship Id="rId1" Type="http://schemas.openxmlformats.org/officeDocument/2006/relationships/video" Target="file:///C:\Documents%20and%20Settings\giota%202009\sun%20folder\Solar%20Rotation.%20Hathaway%20presentations%20-%20NASA.avi"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5.xml"/><Relationship Id="rId1" Type="http://schemas.openxmlformats.org/officeDocument/2006/relationships/video" Target="file:///C:\Documents%20and%20Settings\giota%202009\sun%20folder\faculae.mp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15.xml"/><Relationship Id="rId1" Type="http://schemas.openxmlformats.org/officeDocument/2006/relationships/video" Target="file:///C:\Documents%20and%20Settings\giota%202009\sun%20folder\Sunspot%20Granulation%20-%20NASA%20(Marchal%20center)%20AR9407_01apr01.avi"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5.xml"/><Relationship Id="rId4" Type="http://schemas.openxmlformats.org/officeDocument/2006/relationships/image" Target="../media/image147.png"/></Relationships>
</file>

<file path=ppt/slides/_rels/slide9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2</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smtClean="0"/>
              <a:t>Ο Ήλιος ως αστέρας</a:t>
            </a:r>
            <a:endParaRPr lang="en-US" sz="2800" dirty="0" smtClean="0"/>
          </a:p>
          <a:p>
            <a:endParaRPr lang="el-GR" sz="2800" dirty="0" smtClean="0"/>
          </a:p>
          <a:p>
            <a:r>
              <a:rPr lang="el-GR" sz="2800" dirty="0" smtClean="0"/>
              <a:t>Παναγιώτα Πρέκα</a:t>
            </a:r>
            <a:endParaRPr lang="el-GR" sz="2800" dirty="0"/>
          </a:p>
          <a:p>
            <a:r>
              <a:rPr lang="el-GR" sz="2800" dirty="0"/>
              <a:t>Σχολή</a:t>
            </a:r>
            <a:r>
              <a:rPr lang="en-US" sz="2800" dirty="0"/>
              <a:t> </a:t>
            </a:r>
            <a:r>
              <a:rPr lang="el-GR" sz="2800" dirty="0"/>
              <a:t>Θετικών Επιστημών</a:t>
            </a:r>
          </a:p>
          <a:p>
            <a:r>
              <a:rPr lang="el-GR" sz="2800" dirty="0"/>
              <a:t>Τμήμα</a:t>
            </a:r>
            <a:r>
              <a:rPr lang="en-US" sz="2800" dirty="0"/>
              <a:t> </a:t>
            </a:r>
            <a:r>
              <a:rPr lang="el-GR" sz="2800" dirty="0"/>
              <a:t>Μαθηματικών</a:t>
            </a:r>
            <a:endParaRPr lang="en-US" sz="2800" dirty="0"/>
          </a:p>
          <a:p>
            <a:endParaRPr lang="el-GR" sz="2800" dirty="0" smtClean="0"/>
          </a:p>
        </p:txBody>
      </p:sp>
      <p:sp>
        <p:nvSpPr>
          <p:cNvPr id="4" name="Title 3"/>
          <p:cNvSpPr>
            <a:spLocks noGrp="1"/>
          </p:cNvSpPr>
          <p:nvPr>
            <p:ph type="ctrTitle"/>
          </p:nvPr>
        </p:nvSpPr>
        <p:spPr>
          <a:xfrm>
            <a:off x="685800" y="2018453"/>
            <a:ext cx="7772400" cy="1470025"/>
          </a:xfrm>
        </p:spPr>
        <p:txBody>
          <a:bodyPr/>
          <a:lstStyle/>
          <a:p>
            <a:r>
              <a:rPr lang="el-GR" dirty="0" smtClean="0"/>
              <a:t>Γενική Αστρονομία ΙΙ</a:t>
            </a:r>
            <a:endParaRPr lang="el-GR" dirty="0"/>
          </a:p>
        </p:txBody>
      </p:sp>
    </p:spTree>
    <p:extLst>
      <p:ext uri="{BB962C8B-B14F-4D97-AF65-F5344CB8AC3E}">
        <p14:creationId xmlns:p14="http://schemas.microsoft.com/office/powerpoint/2010/main" val="962833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lar-scenic-portara-03-800x600pixel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52413" y="0"/>
            <a:ext cx="939641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3" descr="1805286634_a63ee63d9f"/>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0"/>
            <a:ext cx="2700338" cy="3357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4" descr="god_apollo"/>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975350" y="0"/>
            <a:ext cx="3168650" cy="3284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52915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688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spotless3"/>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3" name="Picture 3" descr="spotless"/>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3933825"/>
            <a:ext cx="9144000" cy="292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711501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524000"/>
            <a:ext cx="91440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54669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conveyorbelt"/>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02448" y="0"/>
            <a:ext cx="792162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47792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4" descr="Fi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5478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2035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115888"/>
            <a:ext cx="8229600" cy="865187"/>
          </a:xfrm>
        </p:spPr>
        <p:txBody>
          <a:bodyPr/>
          <a:lstStyle/>
          <a:p>
            <a:r>
              <a:rPr lang="en-US" dirty="0">
                <a:solidFill>
                  <a:schemeClr val="bg1"/>
                </a:solidFill>
              </a:rPr>
              <a:t>MARCH 2012</a:t>
            </a:r>
            <a:endParaRPr lang="el-GR" dirty="0">
              <a:solidFill>
                <a:schemeClr val="bg1"/>
              </a:solidFill>
            </a:endParaRPr>
          </a:p>
        </p:txBody>
      </p:sp>
      <p:pic>
        <p:nvPicPr>
          <p:cNvPr id="30723" name="Picture 3" descr="hmi200"/>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372225" y="333375"/>
            <a:ext cx="2771775" cy="2708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5" name="Picture 5" descr="hrspot00214c"/>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908050"/>
            <a:ext cx="6300788" cy="273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716338"/>
            <a:ext cx="7920037" cy="314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50832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87923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00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95763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768350"/>
            <a:ext cx="6777038" cy="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1400" b="1">
                <a:latin typeface="Times New Roman" pitchFamily="18" charset="0"/>
                <a:cs typeface="Times New Roman" pitchFamily="18" charset="0"/>
              </a:rPr>
              <a:t>D</a:t>
            </a:r>
            <a:endParaRPr lang="en-US"/>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8350"/>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15364" name="Rectangle 4"/>
          <p:cNvSpPr>
            <a:spLocks noChangeArrowheads="1"/>
          </p:cNvSpPr>
          <p:nvPr/>
        </p:nvSpPr>
        <p:spPr bwMode="auto">
          <a:xfrm>
            <a:off x="0" y="768350"/>
            <a:ext cx="6777038" cy="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1400" b="1">
                <a:latin typeface="Times New Roman" pitchFamily="18" charset="0"/>
                <a:cs typeface="Times New Roman" pitchFamily="18" charset="0"/>
              </a:rPr>
              <a:t> = </a:t>
            </a:r>
            <a:r>
              <a:rPr lang="el-GR" sz="1400" b="1">
                <a:latin typeface="Times New Roman" pitchFamily="18" charset="0"/>
                <a:cs typeface="Times New Roman" pitchFamily="18" charset="0"/>
              </a:rPr>
              <a:t>1.392.000 </a:t>
            </a:r>
            <a:r>
              <a:rPr lang="en-US" sz="1400" b="1">
                <a:latin typeface="Times New Roman" pitchFamily="18" charset="0"/>
                <a:cs typeface="Times New Roman" pitchFamily="18" charset="0"/>
              </a:rPr>
              <a:t>km</a:t>
            </a:r>
            <a:r>
              <a:rPr lang="el-GR" sz="1400" b="1">
                <a:latin typeface="Times New Roman" pitchFamily="18" charset="0"/>
                <a:cs typeface="Times New Roman" pitchFamily="18" charset="0"/>
              </a:rPr>
              <a:t> = </a:t>
            </a:r>
            <a:r>
              <a:rPr lang="en-US" sz="1400" b="1">
                <a:latin typeface="Times New Roman" pitchFamily="18" charset="0"/>
                <a:cs typeface="Times New Roman" pitchFamily="18" charset="0"/>
              </a:rPr>
              <a:t>109,3 D</a:t>
            </a:r>
            <a:endParaRPr lang="en-US"/>
          </a:p>
        </p:txBody>
      </p:sp>
      <p:pic>
        <p:nvPicPr>
          <p:cNvPr id="153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8350"/>
            <a:ext cx="104775" cy="104775"/>
          </a:xfrm>
          <a:prstGeom prst="rect">
            <a:avLst/>
          </a:prstGeom>
          <a:noFill/>
          <a:extLst>
            <a:ext uri="{909E8E84-426E-40DD-AFC4-6F175D3DCCD1}">
              <a14:hiddenFill xmlns:a14="http://schemas.microsoft.com/office/drawing/2010/main">
                <a:solidFill>
                  <a:srgbClr val="FFFFFF"/>
                </a:solidFill>
              </a14:hiddenFill>
            </a:ext>
          </a:extLst>
        </p:spPr>
      </p:pic>
      <p:sp>
        <p:nvSpPr>
          <p:cNvPr id="15366" name="Rectangle 6"/>
          <p:cNvSpPr>
            <a:spLocks noChangeArrowheads="1"/>
          </p:cNvSpPr>
          <p:nvPr/>
        </p:nvSpPr>
        <p:spPr bwMode="auto">
          <a:xfrm>
            <a:off x="0" y="768350"/>
            <a:ext cx="6777038" cy="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l-GR" sz="1400" b="1">
                <a:latin typeface="Times New Roman" pitchFamily="18" charset="0"/>
                <a:cs typeface="Times New Roman" pitchFamily="18" charset="0"/>
              </a:rPr>
              <a:t>Μ</a:t>
            </a:r>
            <a:endParaRPr lang="el-GR"/>
          </a:p>
        </p:txBody>
      </p:sp>
      <p:pic>
        <p:nvPicPr>
          <p:cNvPr id="1536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8350"/>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15368" name="Rectangle 8"/>
          <p:cNvSpPr>
            <a:spLocks noChangeArrowheads="1"/>
          </p:cNvSpPr>
          <p:nvPr/>
        </p:nvSpPr>
        <p:spPr bwMode="auto">
          <a:xfrm>
            <a:off x="0" y="768350"/>
            <a:ext cx="6777038" cy="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l-GR" sz="1400" b="1">
                <a:latin typeface="Times New Roman" pitchFamily="18" charset="0"/>
                <a:cs typeface="Times New Roman" pitchFamily="18" charset="0"/>
              </a:rPr>
              <a:t> = 2 </a:t>
            </a:r>
            <a:r>
              <a:rPr lang="en-US" sz="1400" b="1">
                <a:latin typeface="Times New Roman" pitchFamily="18" charset="0"/>
                <a:cs typeface="Times New Roman" pitchFamily="18" charset="0"/>
              </a:rPr>
              <a:t>x</a:t>
            </a:r>
            <a:r>
              <a:rPr lang="el-GR" sz="1400" b="1">
                <a:latin typeface="Times New Roman" pitchFamily="18" charset="0"/>
                <a:cs typeface="Times New Roman" pitchFamily="18" charset="0"/>
              </a:rPr>
              <a:t> 10</a:t>
            </a:r>
            <a:r>
              <a:rPr lang="el-GR" sz="1400" b="1" baseline="30000">
                <a:latin typeface="Times New Roman" pitchFamily="18" charset="0"/>
                <a:cs typeface="Times New Roman" pitchFamily="18" charset="0"/>
              </a:rPr>
              <a:t>33</a:t>
            </a:r>
            <a:r>
              <a:rPr lang="el-GR" sz="1400" b="1">
                <a:latin typeface="Times New Roman" pitchFamily="18" charset="0"/>
                <a:cs typeface="Times New Roman" pitchFamily="18" charset="0"/>
              </a:rPr>
              <a:t> </a:t>
            </a:r>
            <a:r>
              <a:rPr lang="en-US" sz="1400" b="1">
                <a:latin typeface="Times New Roman" pitchFamily="18" charset="0"/>
                <a:cs typeface="Times New Roman" pitchFamily="18" charset="0"/>
              </a:rPr>
              <a:t>gr</a:t>
            </a:r>
            <a:r>
              <a:rPr lang="el-GR" sz="1400" b="1">
                <a:latin typeface="Times New Roman" pitchFamily="18" charset="0"/>
                <a:cs typeface="Times New Roman" pitchFamily="18" charset="0"/>
              </a:rPr>
              <a:t> = </a:t>
            </a:r>
            <a:r>
              <a:rPr lang="en-US" sz="1400" b="1">
                <a:latin typeface="Times New Roman" pitchFamily="18" charset="0"/>
                <a:cs typeface="Times New Roman" pitchFamily="18" charset="0"/>
              </a:rPr>
              <a:t>3,33 x 10</a:t>
            </a:r>
            <a:r>
              <a:rPr lang="en-US" sz="1400" b="1" baseline="30000">
                <a:latin typeface="Times New Roman" pitchFamily="18" charset="0"/>
                <a:cs typeface="Times New Roman" pitchFamily="18" charset="0"/>
              </a:rPr>
              <a:t>5</a:t>
            </a:r>
            <a:r>
              <a:rPr lang="en-US" sz="1400" b="1">
                <a:latin typeface="Times New Roman" pitchFamily="18" charset="0"/>
                <a:cs typeface="Times New Roman" pitchFamily="18" charset="0"/>
              </a:rPr>
              <a:t> </a:t>
            </a:r>
            <a:r>
              <a:rPr lang="el-GR" sz="1400" b="1">
                <a:latin typeface="Times New Roman" pitchFamily="18" charset="0"/>
                <a:cs typeface="Times New Roman" pitchFamily="18" charset="0"/>
              </a:rPr>
              <a:t>Μ</a:t>
            </a:r>
            <a:endParaRPr lang="el-GR"/>
          </a:p>
        </p:txBody>
      </p:sp>
      <p:pic>
        <p:nvPicPr>
          <p:cNvPr id="1536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8350"/>
            <a:ext cx="104775" cy="95250"/>
          </a:xfrm>
          <a:prstGeom prst="rect">
            <a:avLst/>
          </a:prstGeom>
          <a:noFill/>
          <a:extLst>
            <a:ext uri="{909E8E84-426E-40DD-AFC4-6F175D3DCCD1}">
              <a14:hiddenFill xmlns:a14="http://schemas.microsoft.com/office/drawing/2010/main">
                <a:solidFill>
                  <a:srgbClr val="FFFFFF"/>
                </a:solidFill>
              </a14:hiddenFill>
            </a:ext>
          </a:extLst>
        </p:spPr>
      </p:pic>
      <p:sp>
        <p:nvSpPr>
          <p:cNvPr id="15370" name="Rectangle 10"/>
          <p:cNvSpPr>
            <a:spLocks noChangeArrowheads="1"/>
          </p:cNvSpPr>
          <p:nvPr/>
        </p:nvSpPr>
        <p:spPr bwMode="auto">
          <a:xfrm>
            <a:off x="0" y="768350"/>
            <a:ext cx="6777038" cy="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1400" b="1">
                <a:latin typeface="Times New Roman" pitchFamily="18" charset="0"/>
                <a:cs typeface="Times New Roman" pitchFamily="18" charset="0"/>
              </a:rPr>
              <a:t>t</a:t>
            </a:r>
            <a:endParaRPr lang="en-US"/>
          </a:p>
        </p:txBody>
      </p:sp>
      <p:pic>
        <p:nvPicPr>
          <p:cNvPr id="1537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8350"/>
            <a:ext cx="142875" cy="142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372" name="Group 12"/>
          <p:cNvGraphicFramePr>
            <a:graphicFrameLocks noGrp="1"/>
          </p:cNvGraphicFramePr>
          <p:nvPr>
            <p:extLst>
              <p:ext uri="{D42A27DB-BD31-4B8C-83A1-F6EECF244321}">
                <p14:modId xmlns:p14="http://schemas.microsoft.com/office/powerpoint/2010/main" val="822129278"/>
              </p:ext>
            </p:extLst>
          </p:nvPr>
        </p:nvGraphicFramePr>
        <p:xfrm>
          <a:off x="0" y="0"/>
          <a:ext cx="9144000" cy="6858003"/>
        </p:xfrm>
        <a:graphic>
          <a:graphicData uri="http://schemas.openxmlformats.org/drawingml/2006/table">
            <a:tbl>
              <a:tblPr/>
              <a:tblGrid>
                <a:gridCol w="2366963"/>
                <a:gridCol w="6777037"/>
              </a:tblGrid>
              <a:tr h="76073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FFFF99"/>
                          </a:solidFill>
                          <a:effectLst/>
                          <a:latin typeface="Monotype Corsiva" pitchFamily="66" charset="0"/>
                          <a:cs typeface="Times New Roman" pitchFamily="18" charset="0"/>
                        </a:rPr>
                        <a:t>ΦΥΣΙΚΑ  ΧΑΡΑΚΤΗΡΙΣΤΙΚΑ  ΤΟΥ   ΗΛΙΟΥ</a:t>
                      </a:r>
                      <a:endParaRPr kumimoji="0" lang="el-GR" sz="1800" b="0" i="0" u="none" strike="noStrike" cap="none" normalizeH="0" baseline="0" dirty="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hMerge="1">
                  <a:txBody>
                    <a:bodyPr/>
                    <a:lstStyle/>
                    <a:p>
                      <a:endParaRPr lang="el-GR"/>
                    </a:p>
                  </a:txBody>
                  <a:tcPr/>
                </a:tc>
              </a:tr>
              <a:tr h="5174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Μέση Απόσταση</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1</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U</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 149,6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x</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10</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6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km</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667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Διάμετρος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1.392.000 km=109,3 D</a:t>
                      </a:r>
                      <a:r>
                        <a:rPr kumimoji="0" lang="el-GR" sz="2800" b="0" i="0" u="none" strike="noStrike" cap="none" normalizeH="0" baseline="-25000" smtClean="0">
                          <a:ln>
                            <a:noFill/>
                          </a:ln>
                          <a:solidFill>
                            <a:schemeClr val="tx1"/>
                          </a:solidFill>
                          <a:effectLst/>
                          <a:latin typeface="Arial" charset="0"/>
                          <a:cs typeface="Arial" charset="0"/>
                        </a:rPr>
                        <a:t>Γ</a:t>
                      </a:r>
                      <a:endParaRPr kumimoji="0" lang="en-US" sz="2800" b="0" i="0" u="none" strike="noStrike" cap="none" normalizeH="0" baseline="-2500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6660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Μάζα </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smtClean="0">
                          <a:ln>
                            <a:noFill/>
                          </a:ln>
                          <a:solidFill>
                            <a:schemeClr val="tx1"/>
                          </a:solidFill>
                          <a:effectLst/>
                          <a:latin typeface="Arial" charset="0"/>
                          <a:cs typeface="Arial" charset="0"/>
                        </a:rPr>
                        <a:t>2</a:t>
                      </a:r>
                      <a:r>
                        <a:rPr kumimoji="0" lang="en-US" sz="2800" b="0" i="0" u="none" strike="noStrike" cap="none" normalizeH="0" baseline="0" smtClean="0">
                          <a:ln>
                            <a:noFill/>
                          </a:ln>
                          <a:solidFill>
                            <a:schemeClr val="tx1"/>
                          </a:solidFill>
                          <a:effectLst/>
                          <a:latin typeface="Arial" charset="0"/>
                          <a:cs typeface="Arial" charset="0"/>
                        </a:rPr>
                        <a:t>x</a:t>
                      </a:r>
                      <a:r>
                        <a:rPr kumimoji="0" lang="el-GR" sz="2800" b="0" i="0" u="none" strike="noStrike" cap="none" normalizeH="0" baseline="0" smtClean="0">
                          <a:ln>
                            <a:noFill/>
                          </a:ln>
                          <a:solidFill>
                            <a:schemeClr val="tx1"/>
                          </a:solidFill>
                          <a:effectLst/>
                          <a:latin typeface="Arial" charset="0"/>
                          <a:cs typeface="Arial" charset="0"/>
                        </a:rPr>
                        <a:t>10</a:t>
                      </a:r>
                      <a:r>
                        <a:rPr kumimoji="0" lang="el-GR" sz="2800" b="0" i="0" u="none" strike="noStrike" cap="none" normalizeH="0" baseline="30000" smtClean="0">
                          <a:ln>
                            <a:noFill/>
                          </a:ln>
                          <a:solidFill>
                            <a:schemeClr val="tx1"/>
                          </a:solidFill>
                          <a:effectLst/>
                          <a:latin typeface="Arial" charset="0"/>
                          <a:cs typeface="Arial" charset="0"/>
                        </a:rPr>
                        <a:t>33</a:t>
                      </a:r>
                      <a:r>
                        <a:rPr kumimoji="0" lang="el-GR" sz="2800" b="0" i="0" u="none" strike="noStrike" cap="none" normalizeH="0" baseline="0" smtClean="0">
                          <a:ln>
                            <a:noFill/>
                          </a:ln>
                          <a:solidFill>
                            <a:schemeClr val="tx1"/>
                          </a:solidFill>
                          <a:effectLst/>
                          <a:latin typeface="Arial" charset="0"/>
                          <a:cs typeface="Arial" charset="0"/>
                        </a:rPr>
                        <a:t> </a:t>
                      </a:r>
                      <a:r>
                        <a:rPr kumimoji="0" lang="en-US" sz="2800" b="0" i="0" u="none" strike="noStrike" cap="none" normalizeH="0" baseline="0" smtClean="0">
                          <a:ln>
                            <a:noFill/>
                          </a:ln>
                          <a:solidFill>
                            <a:schemeClr val="tx1"/>
                          </a:solidFill>
                          <a:effectLst/>
                          <a:latin typeface="Arial" charset="0"/>
                          <a:cs typeface="Arial" charset="0"/>
                        </a:rPr>
                        <a:t>gr =3,33x10</a:t>
                      </a:r>
                      <a:r>
                        <a:rPr kumimoji="0" lang="en-US" sz="2800" b="0" i="0" u="none" strike="noStrike" cap="none" normalizeH="0" baseline="30000" smtClean="0">
                          <a:ln>
                            <a:noFill/>
                          </a:ln>
                          <a:solidFill>
                            <a:schemeClr val="tx1"/>
                          </a:solidFill>
                          <a:effectLst/>
                          <a:latin typeface="Arial" charset="0"/>
                          <a:cs typeface="Arial" charset="0"/>
                        </a:rPr>
                        <a:t>5</a:t>
                      </a:r>
                      <a:r>
                        <a:rPr kumimoji="0" lang="en-US" sz="2800" b="0" i="0" u="none" strike="noStrike" cap="none" normalizeH="0" baseline="0" smtClean="0">
                          <a:ln>
                            <a:noFill/>
                          </a:ln>
                          <a:solidFill>
                            <a:schemeClr val="tx1"/>
                          </a:solidFill>
                          <a:effectLst/>
                          <a:latin typeface="Arial" charset="0"/>
                          <a:cs typeface="Arial" charset="0"/>
                        </a:rPr>
                        <a:t> M</a:t>
                      </a:r>
                      <a:r>
                        <a:rPr kumimoji="0" lang="el-GR" sz="2800" b="0" i="0" u="none" strike="noStrike" cap="none" normalizeH="0" baseline="-25000" smtClean="0">
                          <a:ln>
                            <a:noFill/>
                          </a:ln>
                          <a:solidFill>
                            <a:schemeClr val="tx1"/>
                          </a:solidFill>
                          <a:effectLst/>
                          <a:latin typeface="Arial" charset="0"/>
                          <a:cs typeface="Arial" charset="0"/>
                        </a:rPr>
                        <a:t>Γ</a:t>
                      </a:r>
                      <a:endParaRPr kumimoji="0" lang="en-US" sz="2800" b="0" i="0" u="none" strike="noStrike" cap="none" normalizeH="0" baseline="-2500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5321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Μέση πυκνότητα</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ρ = 1,409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gr</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cm</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3</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53055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Επιφάνεια</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S</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 6,087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x</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10</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12</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km</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2</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5321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Όγκος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V</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a:t>
                      </a: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 </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1,412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x</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10</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18</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km</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3</a:t>
                      </a: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5321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Φαινόμενη διάμετρος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φ = 32</a:t>
                      </a: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5321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Επιφανειακή βαρύτητα</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l-GR" sz="1400" b="1" i="0" u="none" strike="noStrike" cap="none" normalizeH="0" baseline="0" dirty="0" smtClean="0">
                          <a:ln>
                            <a:noFill/>
                          </a:ln>
                          <a:solidFill>
                            <a:schemeClr val="tx1"/>
                          </a:solidFill>
                          <a:effectLst/>
                          <a:latin typeface="Times New Roman" pitchFamily="18" charset="0"/>
                          <a:cs typeface="Times New Roman" pitchFamily="18" charset="0"/>
                        </a:rPr>
                        <a:t>27,9 φορές τη γήινη</a:t>
                      </a:r>
                      <a:endParaRPr kumimoji="0" lang="el-GR" sz="1800" b="0" i="0" u="none" strike="noStrike" cap="none" normalizeH="0" baseline="0" dirty="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3901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Ηλικία</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Times New Roman" pitchFamily="18" charset="0"/>
                          <a:cs typeface="Times New Roman" pitchFamily="18" charset="0"/>
                        </a:rPr>
                        <a:t> </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4,5 </a:t>
                      </a: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x </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10</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9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years</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6644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Περίοδος περιστροφής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119063" algn="l"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 στους ηλιακούς πόλους </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a:t>
                      </a: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a:t>
                      </a:r>
                      <a:r>
                        <a:rPr kumimoji="0" lang="el-GR" sz="1400" b="0" i="0" u="none" strike="noStrike" cap="none" normalizeH="0" baseline="0" smtClean="0">
                          <a:ln>
                            <a:noFill/>
                          </a:ln>
                          <a:solidFill>
                            <a:srgbClr val="0000FF"/>
                          </a:solidFill>
                          <a:effectLst/>
                          <a:latin typeface="Times New Roman" pitchFamily="18" charset="0"/>
                          <a:cs typeface="Times New Roman" pitchFamily="18" charset="0"/>
                        </a:rPr>
                        <a:t>  </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34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days</a:t>
                      </a:r>
                      <a:endParaRPr kumimoji="0" lang="el-GR"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119063" algn="l"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 στον ισημερινό                →  </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27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days</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5321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Τρόπος περιστροφής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κατά την</a:t>
                      </a:r>
                      <a:r>
                        <a:rPr kumimoji="0" lang="el-GR" sz="1400" b="1" i="0" u="none" strike="noStrike" cap="none" normalizeH="0" baseline="0" dirty="0" smtClean="0">
                          <a:ln>
                            <a:noFill/>
                          </a:ln>
                          <a:solidFill>
                            <a:schemeClr val="tx1"/>
                          </a:solidFill>
                          <a:effectLst/>
                          <a:latin typeface="Times New Roman" pitchFamily="18" charset="0"/>
                          <a:cs typeface="Times New Roman" pitchFamily="18" charset="0"/>
                        </a:rPr>
                        <a:t> ορθή φορά</a:t>
                      </a:r>
                      <a:endParaRPr kumimoji="0" lang="el-GR" sz="1800" b="0" i="0" u="none" strike="noStrike" cap="none" normalizeH="0" baseline="0" dirty="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bl>
          </a:graphicData>
        </a:graphic>
      </p:graphicFrame>
    </p:spTree>
    <p:extLst>
      <p:ext uri="{BB962C8B-B14F-4D97-AF65-F5344CB8AC3E}">
        <p14:creationId xmlns:p14="http://schemas.microsoft.com/office/powerpoint/2010/main" val="22554045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See Explanation.  Clicking on the picture will download&#10; the highest resolution version available.">
            <a:hlinkClick r:id="rId2"/>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2252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876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9869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52871" y="58056"/>
            <a:ext cx="6056312" cy="8186057"/>
            <a:chOff x="1270" y="1080"/>
            <a:chExt cx="9537" cy="14760"/>
          </a:xfrm>
        </p:grpSpPr>
        <p:sp>
          <p:nvSpPr>
            <p:cNvPr id="40963" name="Text Box 3"/>
            <p:cNvSpPr txBox="1">
              <a:spLocks noChangeArrowheads="1"/>
            </p:cNvSpPr>
            <p:nvPr/>
          </p:nvSpPr>
          <p:spPr bwMode="auto">
            <a:xfrm>
              <a:off x="1270" y="1080"/>
              <a:ext cx="9537" cy="14760"/>
            </a:xfrm>
            <a:prstGeom prst="rect">
              <a:avLst/>
            </a:prstGeom>
            <a:gradFill rotWithShape="1">
              <a:gsLst>
                <a:gs pos="0">
                  <a:srgbClr val="FFCC99"/>
                </a:gs>
                <a:gs pos="50000">
                  <a:srgbClr val="FFFFFF"/>
                </a:gs>
                <a:gs pos="100000">
                  <a:srgbClr val="FFCC99"/>
                </a:gs>
              </a:gsLst>
              <a:lin ang="5400000" scaled="1"/>
            </a:gradFill>
            <a:ln>
              <a:noFill/>
            </a:ln>
            <a:extLst>
              <a:ext uri="{91240B29-F687-4F45-9708-019B960494DF}">
                <a14:hiddenLine xmlns:a14="http://schemas.microsoft.com/office/drawing/2010/main" w="9525">
                  <a:solidFill>
                    <a:srgbClr val="FF5050"/>
                  </a:solidFill>
                  <a:miter lim="800000"/>
                  <a:headEnd/>
                  <a:tailEnd/>
                </a14:hiddenLine>
              </a:ext>
            </a:extLst>
          </p:spPr>
          <p:txBody>
            <a:bodyPr/>
            <a:lstStyle/>
            <a:p>
              <a:pPr algn="just"/>
              <a:endParaRPr lang="el-GR" sz="1400" dirty="0"/>
            </a:p>
            <a:p>
              <a:pPr algn="just"/>
              <a:endParaRPr lang="el-GR" sz="1400" dirty="0"/>
            </a:p>
            <a:p>
              <a:pPr algn="just"/>
              <a:endParaRPr lang="el-GR" sz="1400" dirty="0"/>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endParaRPr lang="el-GR" sz="1600" dirty="0"/>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pPr algn="just"/>
              <a:endParaRPr lang="el-GR" sz="1400" b="1" dirty="0">
                <a:solidFill>
                  <a:srgbClr val="CE0A71"/>
                </a:solidFill>
              </a:endParaRPr>
            </a:p>
            <a:p>
              <a:endParaRPr lang="el-GR" dirty="0"/>
            </a:p>
          </p:txBody>
        </p:sp>
        <p:grpSp>
          <p:nvGrpSpPr>
            <p:cNvPr id="40964" name="Group 4"/>
            <p:cNvGrpSpPr>
              <a:grpSpLocks/>
            </p:cNvGrpSpPr>
            <p:nvPr/>
          </p:nvGrpSpPr>
          <p:grpSpPr bwMode="auto">
            <a:xfrm>
              <a:off x="2579" y="2340"/>
              <a:ext cx="7106" cy="8640"/>
              <a:chOff x="2579" y="3954"/>
              <a:chExt cx="6870" cy="7680"/>
            </a:xfrm>
          </p:grpSpPr>
          <p:pic>
            <p:nvPicPr>
              <p:cNvPr id="40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 y="3954"/>
                <a:ext cx="6870" cy="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Line 6"/>
              <p:cNvSpPr>
                <a:spLocks noChangeShapeType="1"/>
              </p:cNvSpPr>
              <p:nvPr/>
            </p:nvSpPr>
            <p:spPr bwMode="auto">
              <a:xfrm>
                <a:off x="6319" y="5574"/>
                <a:ext cx="561" cy="0"/>
              </a:xfrm>
              <a:prstGeom prst="line">
                <a:avLst/>
              </a:prstGeom>
              <a:noFill/>
              <a:ln w="9525">
                <a:solidFill>
                  <a:srgbClr val="00CC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67" name="Text Box 7"/>
              <p:cNvSpPr txBox="1">
                <a:spLocks noChangeArrowheads="1"/>
              </p:cNvSpPr>
              <p:nvPr/>
            </p:nvSpPr>
            <p:spPr bwMode="auto">
              <a:xfrm>
                <a:off x="6880" y="5394"/>
                <a:ext cx="935" cy="540"/>
              </a:xfrm>
              <a:prstGeom prst="rect">
                <a:avLst/>
              </a:prstGeom>
              <a:solidFill>
                <a:srgbClr val="00FFFF"/>
              </a:solidFill>
              <a:ln w="9525">
                <a:solidFill>
                  <a:srgbClr val="000000"/>
                </a:solidFill>
                <a:miter lim="800000"/>
                <a:headEnd/>
                <a:tailEnd/>
              </a:ln>
            </p:spPr>
            <p:txBody>
              <a:bodyPr/>
              <a:lstStyle/>
              <a:p>
                <a:r>
                  <a:rPr lang="el-GR" sz="1200" dirty="0"/>
                  <a:t> </a:t>
                </a:r>
                <a:r>
                  <a:rPr lang="el-GR" sz="1400" dirty="0">
                    <a:solidFill>
                      <a:schemeClr val="bg1"/>
                    </a:solidFill>
                  </a:rPr>
                  <a:t>ΓΗ</a:t>
                </a:r>
              </a:p>
            </p:txBody>
          </p:sp>
        </p:grpSp>
        <p:sp>
          <p:nvSpPr>
            <p:cNvPr id="40968" name="Text Box 8"/>
            <p:cNvSpPr txBox="1">
              <a:spLocks noChangeArrowheads="1"/>
            </p:cNvSpPr>
            <p:nvPr/>
          </p:nvSpPr>
          <p:spPr bwMode="auto">
            <a:xfrm>
              <a:off x="1457" y="11160"/>
              <a:ext cx="8976"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p>
          </p:txBody>
        </p:sp>
      </p:grpSp>
      <p:sp>
        <p:nvSpPr>
          <p:cNvPr id="3" name="Rectangle 2"/>
          <p:cNvSpPr/>
          <p:nvPr/>
        </p:nvSpPr>
        <p:spPr>
          <a:xfrm>
            <a:off x="6152725" y="785895"/>
            <a:ext cx="2918704" cy="3539430"/>
          </a:xfrm>
          <a:prstGeom prst="rect">
            <a:avLst/>
          </a:prstGeom>
        </p:spPr>
        <p:txBody>
          <a:bodyPr wrap="square">
            <a:spAutoFit/>
          </a:bodyPr>
          <a:lstStyle/>
          <a:p>
            <a:r>
              <a:rPr lang="el-GR" sz="1600" dirty="0">
                <a:solidFill>
                  <a:schemeClr val="bg1"/>
                </a:solidFill>
              </a:rPr>
              <a:t>Οι προεξοχές όπως και τα νήματα μπορούν να παρουσιάζουν πολλές φορές βίαιη συμπεριφορά ως απόρροια της αποσταθεροποίησης του μαγνητικού πεδίου που υποβόσκει. Έτσι αυτές διακρίνονται ανάλογα με την </a:t>
            </a:r>
            <a:r>
              <a:rPr lang="el-GR" sz="1600" b="1" dirty="0">
                <a:solidFill>
                  <a:schemeClr val="bg1"/>
                </a:solidFill>
              </a:rPr>
              <a:t>ένταση</a:t>
            </a:r>
            <a:r>
              <a:rPr lang="el-GR" sz="1600" dirty="0">
                <a:solidFill>
                  <a:schemeClr val="bg1"/>
                </a:solidFill>
              </a:rPr>
              <a:t> και την </a:t>
            </a:r>
            <a:r>
              <a:rPr lang="el-GR" sz="1600" b="1" dirty="0">
                <a:solidFill>
                  <a:schemeClr val="bg1"/>
                </a:solidFill>
              </a:rPr>
              <a:t>ισχύ</a:t>
            </a:r>
            <a:r>
              <a:rPr lang="el-GR" sz="1600" dirty="0">
                <a:solidFill>
                  <a:schemeClr val="bg1"/>
                </a:solidFill>
              </a:rPr>
              <a:t> τους σε:</a:t>
            </a:r>
          </a:p>
          <a:p>
            <a:r>
              <a:rPr lang="el-GR" sz="1600" dirty="0">
                <a:solidFill>
                  <a:schemeClr val="bg1"/>
                </a:solidFill>
              </a:rPr>
              <a:t> ήρεμες  (quiescents)</a:t>
            </a:r>
          </a:p>
          <a:p>
            <a:r>
              <a:rPr lang="el-GR" sz="1600" dirty="0">
                <a:solidFill>
                  <a:schemeClr val="bg1"/>
                </a:solidFill>
              </a:rPr>
              <a:t> ενεργές ( actives)</a:t>
            </a:r>
          </a:p>
          <a:p>
            <a:r>
              <a:rPr lang="el-GR" sz="1600" dirty="0">
                <a:solidFill>
                  <a:schemeClr val="bg1"/>
                </a:solidFill>
              </a:rPr>
              <a:t>τις οποίες εξετάζουμε ευθύς αμέσως.</a:t>
            </a:r>
          </a:p>
        </p:txBody>
      </p:sp>
    </p:spTree>
    <p:extLst>
      <p:ext uri="{BB962C8B-B14F-4D97-AF65-F5344CB8AC3E}">
        <p14:creationId xmlns:p14="http://schemas.microsoft.com/office/powerpoint/2010/main" val="1053517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ha_loops_- boucles post eruptives.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47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34" fill="hold"/>
                                        <p:tgtEl>
                                          <p:spTgt spid="430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3010"/>
                </p:tgtEl>
              </p:cMediaNode>
            </p:video>
            <p:seq concurrent="1" nextAc="seek">
              <p:cTn id="8" restart="whenNotActive" fill="hold" evtFilter="cancelBubble" nodeType="interactiveSeq">
                <p:stCondLst>
                  <p:cond evt="onClick" delay="0">
                    <p:tgtEl>
                      <p:spTgt spid="430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3010"/>
                                        </p:tgtEl>
                                      </p:cBhvr>
                                    </p:cmd>
                                  </p:childTnLst>
                                </p:cTn>
                              </p:par>
                            </p:childTnLst>
                          </p:cTn>
                        </p:par>
                      </p:childTnLst>
                    </p:cTn>
                  </p:par>
                </p:childTnLst>
              </p:cTn>
              <p:nextCondLst>
                <p:cond evt="onClick" delay="0">
                  <p:tgtEl>
                    <p:spTgt spid="43010"/>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Filament eruptif TRACE.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328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834" fill="hold"/>
                                        <p:tgtEl>
                                          <p:spTgt spid="440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4034"/>
                </p:tgtEl>
              </p:cMediaNode>
            </p:video>
            <p:seq concurrent="1" nextAc="seek">
              <p:cTn id="8" restart="whenNotActive" fill="hold" evtFilter="cancelBubble" nodeType="interactiveSeq">
                <p:stCondLst>
                  <p:cond evt="onClick" delay="0">
                    <p:tgtEl>
                      <p:spTgt spid="4403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4034"/>
                                        </p:tgtEl>
                                      </p:cBhvr>
                                    </p:cmd>
                                  </p:childTnLst>
                                </p:cTn>
                              </p:par>
                            </p:childTnLst>
                          </p:cTn>
                        </p:par>
                      </p:childTnLst>
                    </p:cTn>
                  </p:par>
                </p:childTnLst>
              </p:cTn>
              <p:nextCondLst>
                <p:cond evt="onClick" delay="0">
                  <p:tgtEl>
                    <p:spTgt spid="44034"/>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76" y="0"/>
            <a:ext cx="868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6212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3746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5150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981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1470025"/>
            <a:ext cx="6777038" cy="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l-GR" sz="1600" b="1">
                <a:latin typeface="Times New Roman" pitchFamily="18" charset="0"/>
                <a:cs typeface="Times New Roman" pitchFamily="18" charset="0"/>
              </a:rPr>
              <a:t>L</a:t>
            </a:r>
            <a:endParaRPr lang="el-G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70025"/>
            <a:ext cx="142875" cy="142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388" name="Group 4"/>
          <p:cNvGraphicFramePr>
            <a:graphicFrameLocks noGrp="1"/>
          </p:cNvGraphicFramePr>
          <p:nvPr/>
        </p:nvGraphicFramePr>
        <p:xfrm>
          <a:off x="0" y="0"/>
          <a:ext cx="9144000" cy="6858004"/>
        </p:xfrm>
        <a:graphic>
          <a:graphicData uri="http://schemas.openxmlformats.org/drawingml/2006/table">
            <a:tbl>
              <a:tblPr/>
              <a:tblGrid>
                <a:gridCol w="2366963"/>
                <a:gridCol w="6777037"/>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Φωτεινότητα</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30000" smtClean="0">
                          <a:ln>
                            <a:noFill/>
                          </a:ln>
                          <a:solidFill>
                            <a:schemeClr val="tx1"/>
                          </a:solidFill>
                          <a:effectLst/>
                          <a:latin typeface="Times New Roman" pitchFamily="18" charset="0"/>
                          <a:cs typeface="Times New Roman" pitchFamily="18" charset="0"/>
                        </a:rPr>
                        <a:t>  </a:t>
                      </a:r>
                      <a:r>
                        <a:rPr kumimoji="0" lang="el-GR" sz="1600" b="1" i="0" u="none" strike="noStrike" cap="none" normalizeH="0" baseline="0" smtClean="0">
                          <a:ln>
                            <a:noFill/>
                          </a:ln>
                          <a:solidFill>
                            <a:schemeClr val="tx1"/>
                          </a:solidFill>
                          <a:effectLst/>
                          <a:latin typeface="Times New Roman" pitchFamily="18" charset="0"/>
                          <a:cs typeface="Times New Roman" pitchFamily="18" charset="0"/>
                        </a:rPr>
                        <a:t>=</a:t>
                      </a:r>
                      <a:r>
                        <a:rPr kumimoji="0" lang="el-GR" sz="1600" b="1" i="0" u="none" strike="noStrike" cap="none" normalizeH="0" baseline="-30000" smtClean="0">
                          <a:ln>
                            <a:noFill/>
                          </a:ln>
                          <a:solidFill>
                            <a:schemeClr val="tx1"/>
                          </a:solidFill>
                          <a:effectLst/>
                          <a:latin typeface="Times New Roman" pitchFamily="18" charset="0"/>
                          <a:cs typeface="Times New Roman" pitchFamily="18" charset="0"/>
                        </a:rPr>
                        <a:t> </a:t>
                      </a:r>
                      <a:r>
                        <a:rPr kumimoji="0" lang="el-GR" sz="1600" b="1" i="0" u="none" strike="noStrike" cap="none" normalizeH="0" baseline="0" smtClean="0">
                          <a:ln>
                            <a:noFill/>
                          </a:ln>
                          <a:solidFill>
                            <a:schemeClr val="tx1"/>
                          </a:solidFill>
                          <a:effectLst/>
                          <a:latin typeface="Times New Roman" pitchFamily="18" charset="0"/>
                          <a:cs typeface="Times New Roman" pitchFamily="18" charset="0"/>
                        </a:rPr>
                        <a:t>3,82 </a:t>
                      </a:r>
                      <a:r>
                        <a:rPr kumimoji="0" lang="el-GR" sz="1600" b="0" i="0" u="none" strike="noStrike" cap="none" normalizeH="0" baseline="0" smtClean="0">
                          <a:ln>
                            <a:noFill/>
                          </a:ln>
                          <a:solidFill>
                            <a:schemeClr val="tx1"/>
                          </a:solidFill>
                          <a:effectLst/>
                          <a:latin typeface="Times New Roman" pitchFamily="18" charset="0"/>
                          <a:cs typeface="Times New Roman" pitchFamily="18" charset="0"/>
                        </a:rPr>
                        <a:t>x</a:t>
                      </a:r>
                      <a:r>
                        <a:rPr kumimoji="0" lang="el-GR" sz="1600" b="1" i="0" u="none" strike="noStrike" cap="none" normalizeH="0" baseline="0" smtClean="0">
                          <a:ln>
                            <a:noFill/>
                          </a:ln>
                          <a:solidFill>
                            <a:schemeClr val="tx1"/>
                          </a:solidFill>
                          <a:effectLst/>
                          <a:latin typeface="Times New Roman" pitchFamily="18" charset="0"/>
                          <a:cs typeface="Times New Roman" pitchFamily="18" charset="0"/>
                        </a:rPr>
                        <a:t> 10</a:t>
                      </a:r>
                      <a:r>
                        <a:rPr kumimoji="0" lang="el-GR" sz="1600" b="1" i="0" u="none" strike="noStrike" cap="none" normalizeH="0" baseline="30000" smtClean="0">
                          <a:ln>
                            <a:noFill/>
                          </a:ln>
                          <a:solidFill>
                            <a:schemeClr val="tx1"/>
                          </a:solidFill>
                          <a:effectLst/>
                          <a:latin typeface="Times New Roman" pitchFamily="18" charset="0"/>
                          <a:cs typeface="Times New Roman" pitchFamily="18" charset="0"/>
                        </a:rPr>
                        <a:t>33</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erg</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Επιφανειακή θερμοκρασία</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Τ</a:t>
                      </a:r>
                      <a:r>
                        <a:rPr kumimoji="0" lang="en-US" sz="1400" b="1" i="0" u="none" strike="noStrike" cap="none" normalizeH="0" baseline="-30000" smtClean="0">
                          <a:ln>
                            <a:noFill/>
                          </a:ln>
                          <a:solidFill>
                            <a:schemeClr val="tx1"/>
                          </a:solidFill>
                          <a:effectLst/>
                          <a:latin typeface="Times New Roman" pitchFamily="18" charset="0"/>
                          <a:cs typeface="Times New Roman" pitchFamily="18" charset="0"/>
                        </a:rPr>
                        <a:t>eff</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 5770 Κ</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Φαινόμενο οπτικό μέγεθος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-26,8</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Απόλυτο οπτικό μέγεθος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+4,71</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Χρώμα</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Κίτρινο</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Δείκτες χρώματος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B</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V</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0,7</a:t>
                      </a: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 και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U</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V</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 0,8</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Φασματικός τύπος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G2V</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Γωνιώδης ταχύτητα</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ω = 14,38</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ο</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 2,77φ,</a:t>
                      </a:r>
                      <a:r>
                        <a:rPr kumimoji="0" lang="el-GR" sz="1400" b="0" i="0" u="none" strike="noStrike" cap="none" normalizeH="0" baseline="0" smtClean="0">
                          <a:ln>
                            <a:noFill/>
                          </a:ln>
                          <a:solidFill>
                            <a:schemeClr val="tx1"/>
                          </a:solidFill>
                          <a:effectLst/>
                          <a:latin typeface="Times New Roman" pitchFamily="18" charset="0"/>
                          <a:cs typeface="Times New Roman" pitchFamily="18" charset="0"/>
                        </a:rPr>
                        <a:t>  όπου φ = ηλιογραφικό πλάτος</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604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Ηλιακή σταθερά</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S = 1,36 </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x</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 10</a:t>
                      </a:r>
                      <a:r>
                        <a:rPr kumimoji="0" lang="en-US" sz="1400" b="1" i="0" u="none" strike="noStrike" cap="none" normalizeH="0" baseline="30000" smtClean="0">
                          <a:ln>
                            <a:noFill/>
                          </a:ln>
                          <a:solidFill>
                            <a:schemeClr val="tx1"/>
                          </a:solidFill>
                          <a:effectLst/>
                          <a:latin typeface="Times New Roman" pitchFamily="18" charset="0"/>
                          <a:cs typeface="Times New Roman" pitchFamily="18" charset="0"/>
                        </a:rPr>
                        <a:t>6</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 erg/cm</a:t>
                      </a:r>
                      <a:r>
                        <a:rPr kumimoji="0" lang="en-US" sz="1400" b="1" i="0" u="none" strike="noStrike" cap="none" normalizeH="0" baseline="30000" smtClean="0">
                          <a:ln>
                            <a:noFill/>
                          </a:ln>
                          <a:solidFill>
                            <a:schemeClr val="tx1"/>
                          </a:solidFill>
                          <a:effectLst/>
                          <a:latin typeface="Times New Roman" pitchFamily="18" charset="0"/>
                          <a:cs typeface="Times New Roman" pitchFamily="18" charset="0"/>
                        </a:rPr>
                        <a:t>2</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/sec = 1,3 x 10</a:t>
                      </a:r>
                      <a:r>
                        <a:rPr kumimoji="0" lang="en-US" sz="1400" b="1" i="0" u="none" strike="noStrike" cap="none" normalizeH="0" baseline="30000" smtClean="0">
                          <a:ln>
                            <a:noFill/>
                          </a:ln>
                          <a:solidFill>
                            <a:schemeClr val="tx1"/>
                          </a:solidFill>
                          <a:effectLst/>
                          <a:latin typeface="Times New Roman" pitchFamily="18" charset="0"/>
                          <a:cs typeface="Times New Roman" pitchFamily="18" charset="0"/>
                        </a:rPr>
                        <a:t>3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Watt/m</a:t>
                      </a:r>
                      <a:r>
                        <a:rPr kumimoji="0" lang="en-US" sz="1400" b="1" i="0" u="none" strike="noStrike" cap="none" normalizeH="0" baseline="3000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rgbClr val="FFFF99"/>
                          </a:solidFill>
                          <a:effectLst/>
                          <a:latin typeface="Times New Roman" pitchFamily="18" charset="0"/>
                          <a:cs typeface="Times New Roman" pitchFamily="18" charset="0"/>
                        </a:rPr>
                        <a:t>Κλίση ισημερινού </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6A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7</a:t>
                      </a:r>
                      <a:r>
                        <a:rPr kumimoji="0" lang="el-GR" sz="1400" b="1" i="0" u="none" strike="noStrike" cap="none" normalizeH="0" baseline="30000" smtClean="0">
                          <a:ln>
                            <a:noFill/>
                          </a:ln>
                          <a:solidFill>
                            <a:schemeClr val="tx1"/>
                          </a:solidFill>
                          <a:effectLst/>
                          <a:latin typeface="Times New Roman" pitchFamily="18" charset="0"/>
                          <a:cs typeface="Times New Roman" pitchFamily="18" charset="0"/>
                        </a:rPr>
                        <a:t>ο </a:t>
                      </a:r>
                      <a:r>
                        <a:rPr kumimoji="0" lang="el-GR" sz="1400" b="1" i="0" u="none" strike="noStrike" cap="none" normalizeH="0" baseline="0" smtClean="0">
                          <a:ln>
                            <a:noFill/>
                          </a:ln>
                          <a:solidFill>
                            <a:schemeClr val="tx1"/>
                          </a:solidFill>
                          <a:effectLst/>
                          <a:latin typeface="Times New Roman" pitchFamily="18" charset="0"/>
                          <a:cs typeface="Times New Roman" pitchFamily="18" charset="0"/>
                        </a:rPr>
                        <a:t> 15΄</a:t>
                      </a:r>
                      <a:endParaRPr kumimoji="0" lang="el-GR" sz="1800" b="0" i="0" u="none" strike="noStrike" cap="none" normalizeH="0" baseline="0" smtClean="0">
                        <a:ln>
                          <a:noFill/>
                        </a:ln>
                        <a:solidFill>
                          <a:schemeClr val="tx1"/>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rgbClr val="FFFFCC"/>
                    </a:solidFill>
                  </a:tcPr>
                </a:tc>
              </a:tr>
            </a:tbl>
          </a:graphicData>
        </a:graphic>
      </p:graphicFrame>
    </p:spTree>
    <p:extLst>
      <p:ext uri="{BB962C8B-B14F-4D97-AF65-F5344CB8AC3E}">
        <p14:creationId xmlns:p14="http://schemas.microsoft.com/office/powerpoint/2010/main" val="14294752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905" name="Group 9"/>
          <p:cNvGrpSpPr>
            <a:grpSpLocks/>
          </p:cNvGrpSpPr>
          <p:nvPr/>
        </p:nvGrpSpPr>
        <p:grpSpPr bwMode="auto">
          <a:xfrm>
            <a:off x="4564908" y="44468"/>
            <a:ext cx="4402317" cy="6449695"/>
            <a:chOff x="3501" y="893"/>
            <a:chExt cx="6932" cy="10157"/>
          </a:xfrm>
        </p:grpSpPr>
        <p:pic>
          <p:nvPicPr>
            <p:cNvPr id="80906" name="Picture 10"/>
            <p:cNvPicPr>
              <a:picLocks noChangeAspect="1" noChangeArrowheads="1"/>
            </p:cNvPicPr>
            <p:nvPr/>
          </p:nvPicPr>
          <p:blipFill>
            <a:blip r:embed="rId2">
              <a:lum bright="-24000" contrast="18000"/>
              <a:extLst>
                <a:ext uri="{28A0092B-C50C-407E-A947-70E740481C1C}">
                  <a14:useLocalDpi xmlns:a14="http://schemas.microsoft.com/office/drawing/2010/main" val="0"/>
                </a:ext>
              </a:extLst>
            </a:blip>
            <a:srcRect/>
            <a:stretch>
              <a:fillRect/>
            </a:stretch>
          </p:blipFill>
          <p:spPr bwMode="auto">
            <a:xfrm>
              <a:off x="3501" y="6895"/>
              <a:ext cx="4079" cy="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13"/>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4636" y="893"/>
              <a:ext cx="5797" cy="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902" name="Picture 6"/>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30924" y="145166"/>
            <a:ext cx="4295236" cy="391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290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flare- eruption solaire.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388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144" fill="hold"/>
                                        <p:tgtEl>
                                          <p:spTgt spid="2222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2210"/>
                </p:tgtEl>
              </p:cMediaNode>
            </p:video>
            <p:seq concurrent="1" nextAc="seek">
              <p:cTn id="8" restart="whenNotActive" fill="hold" evtFilter="cancelBubble" nodeType="interactiveSeq">
                <p:stCondLst>
                  <p:cond evt="onClick" delay="0">
                    <p:tgtEl>
                      <p:spTgt spid="2222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22210"/>
                                        </p:tgtEl>
                                      </p:cBhvr>
                                    </p:cmd>
                                  </p:childTnLst>
                                </p:cTn>
                              </p:par>
                            </p:childTnLst>
                          </p:cTn>
                        </p:par>
                      </p:childTnLst>
                    </p:cTn>
                  </p:par>
                </p:childTnLst>
              </p:cTn>
              <p:nextCondLst>
                <p:cond evt="onClick" delay="0">
                  <p:tgtEl>
                    <p:spTgt spid="222210"/>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Sunspots Formation  and flare . nasa.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05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634" fill="hold"/>
                                        <p:tgtEl>
                                          <p:spTgt spid="798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9874"/>
                </p:tgtEl>
              </p:cMediaNode>
            </p:video>
            <p:seq concurrent="1" nextAc="seek">
              <p:cTn id="8" restart="whenNotActive" fill="hold" evtFilter="cancelBubble" nodeType="interactiveSeq">
                <p:stCondLst>
                  <p:cond evt="onClick" delay="0">
                    <p:tgtEl>
                      <p:spTgt spid="7987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9874"/>
                                        </p:tgtEl>
                                      </p:cBhvr>
                                    </p:cmd>
                                  </p:childTnLst>
                                </p:cTn>
                              </p:par>
                            </p:childTnLst>
                          </p:cTn>
                        </p:par>
                      </p:childTnLst>
                    </p:cTn>
                  </p:par>
                </p:childTnLst>
              </p:cTn>
              <p:nextCondLst>
                <p:cond evt="onClick" delay="0">
                  <p:tgtEl>
                    <p:spTgt spid="79874"/>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86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905125"/>
            <a:ext cx="4876800" cy="3952875"/>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38600" cy="3952875"/>
          </a:xfrm>
          <a:prstGeom prst="rect">
            <a:avLst/>
          </a:prstGeom>
          <a:noFill/>
          <a:extLst>
            <a:ext uri="{909E8E84-426E-40DD-AFC4-6F175D3DCCD1}">
              <a14:hiddenFill xmlns:a14="http://schemas.microsoft.com/office/drawing/2010/main">
                <a:solidFill>
                  <a:srgbClr val="FFFFFF"/>
                </a:solidFill>
              </a14:hiddenFill>
            </a:ext>
          </a:extLst>
        </p:spPr>
      </p:pic>
      <p:pic>
        <p:nvPicPr>
          <p:cNvPr id="6861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57600"/>
            <a:ext cx="40386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8900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0" y="274638"/>
            <a:ext cx="8229600" cy="1143000"/>
          </a:xfrm>
        </p:spPr>
        <p:txBody>
          <a:bodyPr>
            <a:normAutofit fontScale="90000"/>
          </a:bodyPr>
          <a:lstStyle/>
          <a:p>
            <a:pPr algn="l"/>
            <a:r>
              <a:rPr lang="en-US" sz="4000"/>
              <a:t>7 AUGUST 1972</a:t>
            </a:r>
            <a:br>
              <a:rPr lang="en-US" sz="4000"/>
            </a:br>
            <a:endParaRPr lang="el-GR" sz="4000"/>
          </a:p>
        </p:txBody>
      </p:sp>
      <p:pic>
        <p:nvPicPr>
          <p:cNvPr id="2232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19525" cy="3952875"/>
          </a:xfrm>
          <a:prstGeom prst="rect">
            <a:avLst/>
          </a:prstGeom>
          <a:noFill/>
          <a:extLst>
            <a:ext uri="{909E8E84-426E-40DD-AFC4-6F175D3DCCD1}">
              <a14:hiddenFill xmlns:a14="http://schemas.microsoft.com/office/drawing/2010/main">
                <a:solidFill>
                  <a:srgbClr val="FFFFFF"/>
                </a:solidFill>
              </a14:hiddenFill>
            </a:ext>
          </a:extLst>
        </p:spPr>
      </p:pic>
      <p:pic>
        <p:nvPicPr>
          <p:cNvPr id="2232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438400"/>
            <a:ext cx="5334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80117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a:xfrm>
            <a:off x="0" y="304800"/>
            <a:ext cx="8229600" cy="609600"/>
          </a:xfrm>
        </p:spPr>
        <p:txBody>
          <a:bodyPr>
            <a:normAutofit fontScale="90000"/>
          </a:bodyPr>
          <a:lstStyle/>
          <a:p>
            <a:r>
              <a:rPr lang="en-US" sz="4000">
                <a:solidFill>
                  <a:schemeClr val="bg1"/>
                </a:solidFill>
              </a:rPr>
              <a:t>11 APRIL 2013</a:t>
            </a:r>
            <a:endParaRPr lang="el-GR" sz="4000">
              <a:solidFill>
                <a:schemeClr val="bg1"/>
              </a:solidFill>
            </a:endParaRPr>
          </a:p>
        </p:txBody>
      </p:sp>
      <p:pic>
        <p:nvPicPr>
          <p:cNvPr id="224259" name="Picture 3" descr="hmi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90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24260" name="Picture 4" descr="See Explanation.  Clicking on the picture will download&#10; the highest resolution version availab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76400"/>
            <a:ext cx="65532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50480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idx="4294967295"/>
          </p:nvPr>
        </p:nvSpPr>
        <p:spPr>
          <a:xfrm>
            <a:off x="457200" y="152400"/>
            <a:ext cx="8229600" cy="1143000"/>
          </a:xfrm>
        </p:spPr>
        <p:txBody>
          <a:bodyPr/>
          <a:lstStyle/>
          <a:p>
            <a:r>
              <a:rPr lang="en-US" dirty="0">
                <a:solidFill>
                  <a:schemeClr val="bg1"/>
                </a:solidFill>
              </a:rPr>
              <a:t>11 APRIL 2013</a:t>
            </a:r>
            <a:endParaRPr lang="el-GR" dirty="0">
              <a:solidFill>
                <a:schemeClr val="bg1"/>
              </a:solidFill>
            </a:endParaRPr>
          </a:p>
        </p:txBody>
      </p:sp>
      <p:pic>
        <p:nvPicPr>
          <p:cNvPr id="268291" name="Picture 3" descr="m6cme_anim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71628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1867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m6red_str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03028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X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4276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atE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17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rradiance_strip"/>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3573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descr="radioflux"/>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3644900"/>
            <a:ext cx="9144000" cy="3213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8434409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52493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409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24solar_flare_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1548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11257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Lanzerotti_Arrival_time_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80717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8" name="Picture 4" descr="Fig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315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2789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abe_sized"/>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060575"/>
            <a:ext cx="9144000" cy="2519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26306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594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7272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0"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05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87998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03A23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404813"/>
            <a:ext cx="8980488" cy="604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218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1476375" y="-6230938"/>
            <a:ext cx="6411913" cy="12461876"/>
            <a:chOff x="1083" y="900"/>
            <a:chExt cx="10098" cy="14940"/>
          </a:xfrm>
        </p:grpSpPr>
        <p:sp>
          <p:nvSpPr>
            <p:cNvPr id="18435" name="Text Box 3"/>
            <p:cNvSpPr txBox="1">
              <a:spLocks noChangeArrowheads="1"/>
            </p:cNvSpPr>
            <p:nvPr/>
          </p:nvSpPr>
          <p:spPr bwMode="auto">
            <a:xfrm>
              <a:off x="1083" y="900"/>
              <a:ext cx="9911" cy="756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ja-JP" sz="1400" b="1">
                  <a:latin typeface="Times New Roman" pitchFamily="18" charset="0"/>
                  <a:ea typeface="MS Mincho" pitchFamily="49" charset="-128"/>
                </a:rPr>
                <a:t>	</a:t>
              </a:r>
              <a:endParaRPr lang="en-US"/>
            </a:p>
          </p:txBody>
        </p:sp>
        <p:grpSp>
          <p:nvGrpSpPr>
            <p:cNvPr id="18436" name="Group 4"/>
            <p:cNvGrpSpPr>
              <a:grpSpLocks/>
            </p:cNvGrpSpPr>
            <p:nvPr/>
          </p:nvGrpSpPr>
          <p:grpSpPr bwMode="auto">
            <a:xfrm>
              <a:off x="1083" y="8460"/>
              <a:ext cx="10098" cy="7380"/>
              <a:chOff x="1083" y="8460"/>
              <a:chExt cx="10098" cy="7380"/>
            </a:xfrm>
          </p:grpSpPr>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r="66667"/>
              <a:stretch>
                <a:fillRect/>
              </a:stretch>
            </p:blipFill>
            <p:spPr bwMode="auto">
              <a:xfrm>
                <a:off x="1083" y="12064"/>
                <a:ext cx="3015" cy="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6"/>
              <p:cNvSpPr txBox="1">
                <a:spLocks noChangeArrowheads="1"/>
              </p:cNvSpPr>
              <p:nvPr/>
            </p:nvSpPr>
            <p:spPr bwMode="auto">
              <a:xfrm>
                <a:off x="1089" y="15153"/>
                <a:ext cx="3307" cy="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a:t>
                </a:r>
                <a:r>
                  <a:rPr lang="en-US" altLang="ja-JP" sz="1200">
                    <a:latin typeface="Times New Roman" pitchFamily="18" charset="0"/>
                    <a:ea typeface="MS Mincho" pitchFamily="49" charset="-128"/>
                  </a:rPr>
                  <a:t> Το αποτέλεσμα των ανο-δικών ρευμάτων (υπερκοκκίαση)</a:t>
                </a:r>
                <a:endParaRPr lang="en-US"/>
              </a:p>
            </p:txBody>
          </p:sp>
          <p:grpSp>
            <p:nvGrpSpPr>
              <p:cNvPr id="18439" name="Group 7"/>
              <p:cNvGrpSpPr>
                <a:grpSpLocks/>
              </p:cNvGrpSpPr>
              <p:nvPr/>
            </p:nvGrpSpPr>
            <p:grpSpPr bwMode="auto">
              <a:xfrm>
                <a:off x="8047" y="12236"/>
                <a:ext cx="3010" cy="3604"/>
                <a:chOff x="8047" y="12236"/>
                <a:chExt cx="3010" cy="3604"/>
              </a:xfrm>
            </p:grpSpPr>
            <p:pic>
              <p:nvPicPr>
                <p:cNvPr id="18440" name="Picture 8"/>
                <p:cNvPicPr>
                  <a:picLocks noChangeAspect="1" noChangeArrowheads="1"/>
                </p:cNvPicPr>
                <p:nvPr/>
              </p:nvPicPr>
              <p:blipFill>
                <a:blip r:embed="rId2">
                  <a:extLst>
                    <a:ext uri="{28A0092B-C50C-407E-A947-70E740481C1C}">
                      <a14:useLocalDpi xmlns:a14="http://schemas.microsoft.com/office/drawing/2010/main" val="0"/>
                    </a:ext>
                  </a:extLst>
                </a:blip>
                <a:srcRect l="65723"/>
                <a:stretch>
                  <a:fillRect/>
                </a:stretch>
              </p:blipFill>
              <p:spPr bwMode="auto">
                <a:xfrm>
                  <a:off x="8047" y="12236"/>
                  <a:ext cx="3010" cy="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9"/>
                <p:cNvSpPr txBox="1">
                  <a:spLocks noChangeArrowheads="1"/>
                </p:cNvSpPr>
                <p:nvPr/>
              </p:nvSpPr>
              <p:spPr bwMode="auto">
                <a:xfrm>
                  <a:off x="8227" y="15154"/>
                  <a:ext cx="2786" cy="6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a:t>
                  </a:r>
                  <a:r>
                    <a:rPr lang="en-US" altLang="ja-JP" sz="1200">
                      <a:latin typeface="Times New Roman" pitchFamily="18" charset="0"/>
                      <a:ea typeface="MS Mincho" pitchFamily="49" charset="-128"/>
                    </a:rPr>
                    <a:t>  Η οριζόντια συνι-στώσα της ταχύτητας</a:t>
                  </a:r>
                  <a:endParaRPr lang="en-US"/>
                </a:p>
              </p:txBody>
            </p:sp>
          </p:grpSp>
          <p:grpSp>
            <p:nvGrpSpPr>
              <p:cNvPr id="18442" name="Group 10"/>
              <p:cNvGrpSpPr>
                <a:grpSpLocks/>
              </p:cNvGrpSpPr>
              <p:nvPr/>
            </p:nvGrpSpPr>
            <p:grpSpPr bwMode="auto">
              <a:xfrm>
                <a:off x="1083" y="8460"/>
                <a:ext cx="10098" cy="3604"/>
                <a:chOff x="896" y="8640"/>
                <a:chExt cx="10472" cy="3780"/>
              </a:xfrm>
            </p:grpSpPr>
            <p:sp>
              <p:nvSpPr>
                <p:cNvPr id="18443" name="Text Box 11"/>
                <p:cNvSpPr txBox="1">
                  <a:spLocks noChangeArrowheads="1"/>
                </p:cNvSpPr>
                <p:nvPr/>
              </p:nvSpPr>
              <p:spPr bwMode="auto">
                <a:xfrm>
                  <a:off x="1077" y="11700"/>
                  <a:ext cx="3069"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 </a:t>
                  </a:r>
                  <a:r>
                    <a:rPr lang="en-US" altLang="ja-JP" sz="1200">
                      <a:latin typeface="Times New Roman" pitchFamily="18" charset="0"/>
                      <a:ea typeface="MS Mincho" pitchFamily="49" charset="-128"/>
                    </a:rPr>
                    <a:t> Η κατακόρυφη συ-νιστώσα της ταχύτητας </a:t>
                  </a:r>
                  <a:r>
                    <a:rPr lang="en-US" altLang="ja-JP" sz="1200" b="1">
                      <a:latin typeface="Times New Roman" pitchFamily="18" charset="0"/>
                      <a:ea typeface="MS Mincho" pitchFamily="49" charset="-128"/>
                    </a:rPr>
                    <a:t>υ</a:t>
                  </a:r>
                  <a:r>
                    <a:rPr lang="en-US" altLang="ja-JP" sz="1200" b="1" baseline="-25000">
                      <a:latin typeface="Times New Roman" pitchFamily="18" charset="0"/>
                      <a:ea typeface="MS Mincho" pitchFamily="49" charset="-128"/>
                    </a:rPr>
                    <a:t>z</a:t>
                  </a:r>
                  <a:r>
                    <a:rPr lang="en-US" altLang="ja-JP" sz="1200" b="1">
                      <a:latin typeface="Times New Roman" pitchFamily="18" charset="0"/>
                      <a:ea typeface="MS Mincho" pitchFamily="49" charset="-128"/>
                    </a:rPr>
                    <a:t>.</a:t>
                  </a:r>
                  <a:endParaRPr lang="en-US"/>
                </a:p>
              </p:txBody>
            </p:sp>
            <p:sp>
              <p:nvSpPr>
                <p:cNvPr id="18444" name="Text Box 12"/>
                <p:cNvSpPr txBox="1">
                  <a:spLocks noChangeArrowheads="1"/>
                </p:cNvSpPr>
                <p:nvPr/>
              </p:nvSpPr>
              <p:spPr bwMode="auto">
                <a:xfrm>
                  <a:off x="4326" y="11700"/>
                  <a:ext cx="3676"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  </a:t>
                  </a:r>
                  <a:r>
                    <a:rPr lang="en-US" altLang="ja-JP" sz="1200">
                      <a:latin typeface="Times New Roman" pitchFamily="18" charset="0"/>
                      <a:ea typeface="MS Mincho" pitchFamily="49" charset="-128"/>
                    </a:rPr>
                    <a:t>Η δημιουργία της κάθετης συνιστώσας της ταχύτητας </a:t>
                  </a:r>
                  <a:r>
                    <a:rPr lang="en-US" altLang="ja-JP" sz="1200" b="1">
                      <a:latin typeface="Times New Roman" pitchFamily="18" charset="0"/>
                      <a:ea typeface="MS Mincho" pitchFamily="49" charset="-128"/>
                    </a:rPr>
                    <a:t>υ</a:t>
                  </a:r>
                  <a:r>
                    <a:rPr lang="en-US" altLang="ja-JP" sz="1200" b="1" baseline="-25000">
                      <a:latin typeface="Times New Roman" pitchFamily="18" charset="0"/>
                      <a:ea typeface="MS Mincho" pitchFamily="49" charset="-128"/>
                    </a:rPr>
                    <a:t>y</a:t>
                  </a:r>
                  <a:r>
                    <a:rPr lang="en-US" altLang="ja-JP" sz="1200" b="1">
                      <a:latin typeface="Times New Roman" pitchFamily="18" charset="0"/>
                      <a:ea typeface="MS Mincho" pitchFamily="49" charset="-128"/>
                    </a:rPr>
                    <a:t>.</a:t>
                  </a:r>
                  <a:endParaRPr lang="en-US"/>
                </a:p>
              </p:txBody>
            </p:sp>
            <p:sp>
              <p:nvSpPr>
                <p:cNvPr id="18445" name="Text Box 13"/>
                <p:cNvSpPr txBox="1">
                  <a:spLocks noChangeArrowheads="1"/>
                </p:cNvSpPr>
                <p:nvPr/>
              </p:nvSpPr>
              <p:spPr bwMode="auto">
                <a:xfrm>
                  <a:off x="8118" y="11700"/>
                  <a:ext cx="3069"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a:t>
                  </a:r>
                  <a:r>
                    <a:rPr lang="en-US" altLang="ja-JP" sz="1200">
                      <a:latin typeface="Times New Roman" pitchFamily="18" charset="0"/>
                      <a:ea typeface="MS Mincho" pitchFamily="49" charset="-128"/>
                    </a:rPr>
                    <a:t> Οι 3 συνιστώσες της ταχύτητας </a:t>
                  </a:r>
                  <a:r>
                    <a:rPr lang="en-US" altLang="ja-JP" sz="1200" b="1">
                      <a:latin typeface="Times New Roman" pitchFamily="18" charset="0"/>
                      <a:ea typeface="MS Mincho" pitchFamily="49" charset="-128"/>
                    </a:rPr>
                    <a:t>υ</a:t>
                  </a:r>
                  <a:r>
                    <a:rPr lang="en-US" altLang="ja-JP" sz="1200" b="1" baseline="-25000">
                      <a:latin typeface="Times New Roman" pitchFamily="18" charset="0"/>
                      <a:ea typeface="MS Mincho" pitchFamily="49" charset="-128"/>
                    </a:rPr>
                    <a:t>z,</a:t>
                  </a:r>
                  <a:r>
                    <a:rPr lang="en-US" altLang="ja-JP" sz="1200" b="1">
                      <a:latin typeface="Times New Roman" pitchFamily="18" charset="0"/>
                      <a:ea typeface="MS Mincho" pitchFamily="49" charset="-128"/>
                    </a:rPr>
                    <a:t>  υ</a:t>
                  </a:r>
                  <a:r>
                    <a:rPr lang="en-US" altLang="ja-JP" sz="1200" b="1" baseline="-25000">
                      <a:latin typeface="Times New Roman" pitchFamily="18" charset="0"/>
                      <a:ea typeface="MS Mincho" pitchFamily="49" charset="-128"/>
                    </a:rPr>
                    <a:t>y</a:t>
                  </a:r>
                  <a:r>
                    <a:rPr lang="en-US" altLang="ja-JP" sz="1200">
                      <a:latin typeface="Times New Roman" pitchFamily="18" charset="0"/>
                      <a:ea typeface="MS Mincho" pitchFamily="49" charset="-128"/>
                    </a:rPr>
                    <a:t>  και </a:t>
                  </a:r>
                  <a:r>
                    <a:rPr lang="en-US" altLang="ja-JP" sz="1200" b="1">
                      <a:latin typeface="Times New Roman" pitchFamily="18" charset="0"/>
                      <a:ea typeface="MS Mincho" pitchFamily="49" charset="-128"/>
                    </a:rPr>
                    <a:t>υ</a:t>
                  </a:r>
                  <a:r>
                    <a:rPr lang="en-US" altLang="ja-JP" sz="1200" b="1" baseline="-25000">
                      <a:latin typeface="Times New Roman" pitchFamily="18" charset="0"/>
                      <a:ea typeface="MS Mincho" pitchFamily="49" charset="-128"/>
                    </a:rPr>
                    <a:t>x</a:t>
                  </a:r>
                  <a:r>
                    <a:rPr lang="en-US" altLang="ja-JP" sz="1200" b="1">
                      <a:latin typeface="Times New Roman" pitchFamily="18" charset="0"/>
                      <a:ea typeface="MS Mincho" pitchFamily="49" charset="-128"/>
                    </a:rPr>
                    <a:t>.</a:t>
                  </a:r>
                  <a:endParaRPr lang="en-US"/>
                </a:p>
              </p:txBody>
            </p:sp>
            <p:grpSp>
              <p:nvGrpSpPr>
                <p:cNvPr id="18446" name="Group 14"/>
                <p:cNvGrpSpPr>
                  <a:grpSpLocks/>
                </p:cNvGrpSpPr>
                <p:nvPr/>
              </p:nvGrpSpPr>
              <p:grpSpPr bwMode="auto">
                <a:xfrm>
                  <a:off x="7757" y="8640"/>
                  <a:ext cx="3611" cy="2700"/>
                  <a:chOff x="7815" y="8640"/>
                  <a:chExt cx="3740" cy="2700"/>
                </a:xfrm>
              </p:grpSpPr>
              <p:grpSp>
                <p:nvGrpSpPr>
                  <p:cNvPr id="18447" name="Group 15"/>
                  <p:cNvGrpSpPr>
                    <a:grpSpLocks/>
                  </p:cNvGrpSpPr>
                  <p:nvPr/>
                </p:nvGrpSpPr>
                <p:grpSpPr bwMode="auto">
                  <a:xfrm>
                    <a:off x="7815" y="8640"/>
                    <a:ext cx="3553" cy="2700"/>
                    <a:chOff x="7815" y="8640"/>
                    <a:chExt cx="3553" cy="2700"/>
                  </a:xfrm>
                </p:grpSpPr>
                <p:pic>
                  <p:nvPicPr>
                    <p:cNvPr id="1844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 y="8640"/>
                      <a:ext cx="3553"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Freeform 17"/>
                    <p:cNvSpPr>
                      <a:spLocks/>
                    </p:cNvSpPr>
                    <p:nvPr/>
                  </p:nvSpPr>
                  <p:spPr bwMode="auto">
                    <a:xfrm>
                      <a:off x="9590" y="10257"/>
                      <a:ext cx="583" cy="37"/>
                    </a:xfrm>
                    <a:custGeom>
                      <a:avLst/>
                      <a:gdLst>
                        <a:gd name="T0" fmla="*/ 0 w 583"/>
                        <a:gd name="T1" fmla="*/ 37 h 37"/>
                        <a:gd name="T2" fmla="*/ 583 w 583"/>
                        <a:gd name="T3" fmla="*/ 0 h 37"/>
                      </a:gdLst>
                      <a:ahLst/>
                      <a:cxnLst>
                        <a:cxn ang="0">
                          <a:pos x="T0" y="T1"/>
                        </a:cxn>
                        <a:cxn ang="0">
                          <a:pos x="T2" y="T3"/>
                        </a:cxn>
                      </a:cxnLst>
                      <a:rect l="0" t="0" r="r" b="b"/>
                      <a:pathLst>
                        <a:path w="583" h="37">
                          <a:moveTo>
                            <a:pt x="0" y="37"/>
                          </a:moveTo>
                          <a:lnTo>
                            <a:pt x="583" y="0"/>
                          </a:lnTo>
                        </a:path>
                      </a:pathLst>
                    </a:custGeom>
                    <a:noFill/>
                    <a:ln w="28575"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0" name="Freeform 18"/>
                    <p:cNvSpPr>
                      <a:spLocks/>
                    </p:cNvSpPr>
                    <p:nvPr/>
                  </p:nvSpPr>
                  <p:spPr bwMode="auto">
                    <a:xfrm>
                      <a:off x="10225" y="10232"/>
                      <a:ext cx="301" cy="25"/>
                    </a:xfrm>
                    <a:custGeom>
                      <a:avLst/>
                      <a:gdLst>
                        <a:gd name="T0" fmla="*/ 0 w 301"/>
                        <a:gd name="T1" fmla="*/ 25 h 25"/>
                        <a:gd name="T2" fmla="*/ 301 w 301"/>
                        <a:gd name="T3" fmla="*/ 0 h 25"/>
                        <a:gd name="T4" fmla="*/ 301 w 301"/>
                        <a:gd name="T5" fmla="*/ 0 h 25"/>
                      </a:gdLst>
                      <a:ahLst/>
                      <a:cxnLst>
                        <a:cxn ang="0">
                          <a:pos x="T0" y="T1"/>
                        </a:cxn>
                        <a:cxn ang="0">
                          <a:pos x="T2" y="T3"/>
                        </a:cxn>
                        <a:cxn ang="0">
                          <a:pos x="T4" y="T5"/>
                        </a:cxn>
                      </a:cxnLst>
                      <a:rect l="0" t="0" r="r" b="b"/>
                      <a:pathLst>
                        <a:path w="301" h="25">
                          <a:moveTo>
                            <a:pt x="0" y="25"/>
                          </a:moveTo>
                          <a:lnTo>
                            <a:pt x="301" y="0"/>
                          </a:lnTo>
                          <a:lnTo>
                            <a:pt x="301" y="0"/>
                          </a:lnTo>
                        </a:path>
                      </a:pathLst>
                    </a:custGeom>
                    <a:noFill/>
                    <a:ln w="28575"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1" name="Freeform 19"/>
                    <p:cNvSpPr>
                      <a:spLocks/>
                    </p:cNvSpPr>
                    <p:nvPr/>
                  </p:nvSpPr>
                  <p:spPr bwMode="auto">
                    <a:xfrm>
                      <a:off x="9560" y="9912"/>
                      <a:ext cx="474" cy="396"/>
                    </a:xfrm>
                    <a:custGeom>
                      <a:avLst/>
                      <a:gdLst>
                        <a:gd name="T0" fmla="*/ 0 w 474"/>
                        <a:gd name="T1" fmla="*/ 396 h 396"/>
                        <a:gd name="T2" fmla="*/ 474 w 474"/>
                        <a:gd name="T3" fmla="*/ 0 h 396"/>
                      </a:gdLst>
                      <a:ahLst/>
                      <a:cxnLst>
                        <a:cxn ang="0">
                          <a:pos x="T0" y="T1"/>
                        </a:cxn>
                        <a:cxn ang="0">
                          <a:pos x="T2" y="T3"/>
                        </a:cxn>
                      </a:cxnLst>
                      <a:rect l="0" t="0" r="r" b="b"/>
                      <a:pathLst>
                        <a:path w="474" h="396">
                          <a:moveTo>
                            <a:pt x="0" y="396"/>
                          </a:moveTo>
                          <a:lnTo>
                            <a:pt x="474" y="0"/>
                          </a:lnTo>
                        </a:path>
                      </a:pathLst>
                    </a:custGeom>
                    <a:noFill/>
                    <a:ln w="28575"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2" name="Freeform 20"/>
                    <p:cNvSpPr>
                      <a:spLocks/>
                    </p:cNvSpPr>
                    <p:nvPr/>
                  </p:nvSpPr>
                  <p:spPr bwMode="auto">
                    <a:xfrm>
                      <a:off x="10046" y="9702"/>
                      <a:ext cx="228" cy="204"/>
                    </a:xfrm>
                    <a:custGeom>
                      <a:avLst/>
                      <a:gdLst>
                        <a:gd name="T0" fmla="*/ 0 w 228"/>
                        <a:gd name="T1" fmla="*/ 204 h 204"/>
                        <a:gd name="T2" fmla="*/ 228 w 228"/>
                        <a:gd name="T3" fmla="*/ 0 h 204"/>
                      </a:gdLst>
                      <a:ahLst/>
                      <a:cxnLst>
                        <a:cxn ang="0">
                          <a:pos x="T0" y="T1"/>
                        </a:cxn>
                        <a:cxn ang="0">
                          <a:pos x="T2" y="T3"/>
                        </a:cxn>
                      </a:cxnLst>
                      <a:rect l="0" t="0" r="r" b="b"/>
                      <a:pathLst>
                        <a:path w="228" h="204">
                          <a:moveTo>
                            <a:pt x="0" y="204"/>
                          </a:moveTo>
                          <a:lnTo>
                            <a:pt x="228" y="0"/>
                          </a:lnTo>
                        </a:path>
                      </a:pathLst>
                    </a:custGeom>
                    <a:noFill/>
                    <a:ln w="28575"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3" name="Freeform 21"/>
                    <p:cNvSpPr>
                      <a:spLocks/>
                    </p:cNvSpPr>
                    <p:nvPr/>
                  </p:nvSpPr>
                  <p:spPr bwMode="auto">
                    <a:xfrm>
                      <a:off x="10246" y="9539"/>
                      <a:ext cx="586" cy="181"/>
                    </a:xfrm>
                    <a:custGeom>
                      <a:avLst/>
                      <a:gdLst>
                        <a:gd name="T0" fmla="*/ 0 w 586"/>
                        <a:gd name="T1" fmla="*/ 181 h 181"/>
                        <a:gd name="T2" fmla="*/ 586 w 586"/>
                        <a:gd name="T3" fmla="*/ 0 h 181"/>
                      </a:gdLst>
                      <a:ahLst/>
                      <a:cxnLst>
                        <a:cxn ang="0">
                          <a:pos x="T0" y="T1"/>
                        </a:cxn>
                        <a:cxn ang="0">
                          <a:pos x="T2" y="T3"/>
                        </a:cxn>
                      </a:cxnLst>
                      <a:rect l="0" t="0" r="r" b="b"/>
                      <a:pathLst>
                        <a:path w="586" h="181">
                          <a:moveTo>
                            <a:pt x="0" y="181"/>
                          </a:moveTo>
                          <a:lnTo>
                            <a:pt x="586" y="0"/>
                          </a:lnTo>
                        </a:path>
                      </a:pathLst>
                    </a:custGeom>
                    <a:noFill/>
                    <a:ln w="28575" cmpd="sng">
                      <a:solidFill>
                        <a:srgbClr val="00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4" name="Freeform 22"/>
                    <p:cNvSpPr>
                      <a:spLocks/>
                    </p:cNvSpPr>
                    <p:nvPr/>
                  </p:nvSpPr>
                  <p:spPr bwMode="auto">
                    <a:xfrm>
                      <a:off x="10106" y="9523"/>
                      <a:ext cx="162" cy="197"/>
                    </a:xfrm>
                    <a:custGeom>
                      <a:avLst/>
                      <a:gdLst>
                        <a:gd name="T0" fmla="*/ 162 w 162"/>
                        <a:gd name="T1" fmla="*/ 197 h 197"/>
                        <a:gd name="T2" fmla="*/ 0 w 162"/>
                        <a:gd name="T3" fmla="*/ 0 h 197"/>
                      </a:gdLst>
                      <a:ahLst/>
                      <a:cxnLst>
                        <a:cxn ang="0">
                          <a:pos x="T0" y="T1"/>
                        </a:cxn>
                        <a:cxn ang="0">
                          <a:pos x="T2" y="T3"/>
                        </a:cxn>
                      </a:cxnLst>
                      <a:rect l="0" t="0" r="r" b="b"/>
                      <a:pathLst>
                        <a:path w="162" h="197">
                          <a:moveTo>
                            <a:pt x="162" y="197"/>
                          </a:moveTo>
                          <a:lnTo>
                            <a:pt x="0" y="0"/>
                          </a:lnTo>
                        </a:path>
                      </a:pathLst>
                    </a:custGeom>
                    <a:noFill/>
                    <a:ln w="28575"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5" name="Freeform 23"/>
                    <p:cNvSpPr>
                      <a:spLocks/>
                    </p:cNvSpPr>
                    <p:nvPr/>
                  </p:nvSpPr>
                  <p:spPr bwMode="auto">
                    <a:xfrm>
                      <a:off x="10520" y="9991"/>
                      <a:ext cx="816" cy="235"/>
                    </a:xfrm>
                    <a:custGeom>
                      <a:avLst/>
                      <a:gdLst>
                        <a:gd name="T0" fmla="*/ 0 w 816"/>
                        <a:gd name="T1" fmla="*/ 235 h 235"/>
                        <a:gd name="T2" fmla="*/ 816 w 816"/>
                        <a:gd name="T3" fmla="*/ 0 h 235"/>
                      </a:gdLst>
                      <a:ahLst/>
                      <a:cxnLst>
                        <a:cxn ang="0">
                          <a:pos x="T0" y="T1"/>
                        </a:cxn>
                        <a:cxn ang="0">
                          <a:pos x="T2" y="T3"/>
                        </a:cxn>
                      </a:cxnLst>
                      <a:rect l="0" t="0" r="r" b="b"/>
                      <a:pathLst>
                        <a:path w="816" h="235">
                          <a:moveTo>
                            <a:pt x="0" y="235"/>
                          </a:moveTo>
                          <a:lnTo>
                            <a:pt x="816" y="0"/>
                          </a:lnTo>
                        </a:path>
                      </a:pathLst>
                    </a:custGeom>
                    <a:noFill/>
                    <a:ln w="28575" cmpd="sng">
                      <a:solidFill>
                        <a:srgbClr val="00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6" name="Freeform 24"/>
                    <p:cNvSpPr>
                      <a:spLocks/>
                    </p:cNvSpPr>
                    <p:nvPr/>
                  </p:nvSpPr>
                  <p:spPr bwMode="auto">
                    <a:xfrm>
                      <a:off x="10469" y="9931"/>
                      <a:ext cx="46" cy="295"/>
                    </a:xfrm>
                    <a:custGeom>
                      <a:avLst/>
                      <a:gdLst>
                        <a:gd name="T0" fmla="*/ 46 w 46"/>
                        <a:gd name="T1" fmla="*/ 295 h 295"/>
                        <a:gd name="T2" fmla="*/ 0 w 46"/>
                        <a:gd name="T3" fmla="*/ 0 h 295"/>
                      </a:gdLst>
                      <a:ahLst/>
                      <a:cxnLst>
                        <a:cxn ang="0">
                          <a:pos x="T0" y="T1"/>
                        </a:cxn>
                        <a:cxn ang="0">
                          <a:pos x="T2" y="T3"/>
                        </a:cxn>
                      </a:cxnLst>
                      <a:rect l="0" t="0" r="r" b="b"/>
                      <a:pathLst>
                        <a:path w="46" h="295">
                          <a:moveTo>
                            <a:pt x="46" y="295"/>
                          </a:moveTo>
                          <a:lnTo>
                            <a:pt x="0" y="0"/>
                          </a:lnTo>
                        </a:path>
                      </a:pathLst>
                    </a:custGeom>
                    <a:noFill/>
                    <a:ln w="28575"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7" name="Freeform 25"/>
                    <p:cNvSpPr>
                      <a:spLocks/>
                    </p:cNvSpPr>
                    <p:nvPr/>
                  </p:nvSpPr>
                  <p:spPr bwMode="auto">
                    <a:xfrm>
                      <a:off x="9572" y="9773"/>
                      <a:ext cx="258" cy="517"/>
                    </a:xfrm>
                    <a:custGeom>
                      <a:avLst/>
                      <a:gdLst>
                        <a:gd name="T0" fmla="*/ 0 w 258"/>
                        <a:gd name="T1" fmla="*/ 517 h 517"/>
                        <a:gd name="T2" fmla="*/ 258 w 258"/>
                        <a:gd name="T3" fmla="*/ 0 h 517"/>
                      </a:gdLst>
                      <a:ahLst/>
                      <a:cxnLst>
                        <a:cxn ang="0">
                          <a:pos x="T0" y="T1"/>
                        </a:cxn>
                        <a:cxn ang="0">
                          <a:pos x="T2" y="T3"/>
                        </a:cxn>
                      </a:cxnLst>
                      <a:rect l="0" t="0" r="r" b="b"/>
                      <a:pathLst>
                        <a:path w="258" h="517">
                          <a:moveTo>
                            <a:pt x="0" y="517"/>
                          </a:moveTo>
                          <a:lnTo>
                            <a:pt x="258" y="0"/>
                          </a:lnTo>
                        </a:path>
                      </a:pathLst>
                    </a:custGeom>
                    <a:noFill/>
                    <a:ln w="28575"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8" name="Freeform 26"/>
                    <p:cNvSpPr>
                      <a:spLocks/>
                    </p:cNvSpPr>
                    <p:nvPr/>
                  </p:nvSpPr>
                  <p:spPr bwMode="auto">
                    <a:xfrm>
                      <a:off x="9842" y="9455"/>
                      <a:ext cx="160" cy="295"/>
                    </a:xfrm>
                    <a:custGeom>
                      <a:avLst/>
                      <a:gdLst>
                        <a:gd name="T0" fmla="*/ 10 w 160"/>
                        <a:gd name="T1" fmla="*/ 284 h 295"/>
                        <a:gd name="T2" fmla="*/ 0 w 160"/>
                        <a:gd name="T3" fmla="*/ 295 h 295"/>
                        <a:gd name="T4" fmla="*/ 160 w 160"/>
                        <a:gd name="T5" fmla="*/ 0 h 295"/>
                      </a:gdLst>
                      <a:ahLst/>
                      <a:cxnLst>
                        <a:cxn ang="0">
                          <a:pos x="T0" y="T1"/>
                        </a:cxn>
                        <a:cxn ang="0">
                          <a:pos x="T2" y="T3"/>
                        </a:cxn>
                        <a:cxn ang="0">
                          <a:pos x="T4" y="T5"/>
                        </a:cxn>
                      </a:cxnLst>
                      <a:rect l="0" t="0" r="r" b="b"/>
                      <a:pathLst>
                        <a:path w="160" h="295">
                          <a:moveTo>
                            <a:pt x="10" y="284"/>
                          </a:moveTo>
                          <a:lnTo>
                            <a:pt x="0" y="295"/>
                          </a:lnTo>
                          <a:lnTo>
                            <a:pt x="160" y="0"/>
                          </a:lnTo>
                        </a:path>
                      </a:pathLst>
                    </a:custGeom>
                    <a:noFill/>
                    <a:ln w="28575"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59" name="Freeform 27"/>
                    <p:cNvSpPr>
                      <a:spLocks/>
                    </p:cNvSpPr>
                    <p:nvPr/>
                  </p:nvSpPr>
                  <p:spPr bwMode="auto">
                    <a:xfrm>
                      <a:off x="9966" y="9344"/>
                      <a:ext cx="382" cy="136"/>
                    </a:xfrm>
                    <a:custGeom>
                      <a:avLst/>
                      <a:gdLst>
                        <a:gd name="T0" fmla="*/ 5 w 382"/>
                        <a:gd name="T1" fmla="*/ 136 h 136"/>
                        <a:gd name="T2" fmla="*/ 0 w 382"/>
                        <a:gd name="T3" fmla="*/ 136 h 136"/>
                        <a:gd name="T4" fmla="*/ 382 w 382"/>
                        <a:gd name="T5" fmla="*/ 0 h 136"/>
                      </a:gdLst>
                      <a:ahLst/>
                      <a:cxnLst>
                        <a:cxn ang="0">
                          <a:pos x="T0" y="T1"/>
                        </a:cxn>
                        <a:cxn ang="0">
                          <a:pos x="T2" y="T3"/>
                        </a:cxn>
                        <a:cxn ang="0">
                          <a:pos x="T4" y="T5"/>
                        </a:cxn>
                      </a:cxnLst>
                      <a:rect l="0" t="0" r="r" b="b"/>
                      <a:pathLst>
                        <a:path w="382" h="136">
                          <a:moveTo>
                            <a:pt x="5" y="136"/>
                          </a:moveTo>
                          <a:lnTo>
                            <a:pt x="0" y="136"/>
                          </a:lnTo>
                          <a:lnTo>
                            <a:pt x="382" y="0"/>
                          </a:lnTo>
                        </a:path>
                      </a:pathLst>
                    </a:custGeom>
                    <a:noFill/>
                    <a:ln w="28575" cmpd="sng">
                      <a:solidFill>
                        <a:srgbClr val="00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60" name="Freeform 28"/>
                    <p:cNvSpPr>
                      <a:spLocks/>
                    </p:cNvSpPr>
                    <p:nvPr/>
                  </p:nvSpPr>
                  <p:spPr bwMode="auto">
                    <a:xfrm>
                      <a:off x="9796" y="9339"/>
                      <a:ext cx="175" cy="152"/>
                    </a:xfrm>
                    <a:custGeom>
                      <a:avLst/>
                      <a:gdLst>
                        <a:gd name="T0" fmla="*/ 175 w 175"/>
                        <a:gd name="T1" fmla="*/ 152 h 152"/>
                        <a:gd name="T2" fmla="*/ 0 w 175"/>
                        <a:gd name="T3" fmla="*/ 0 h 152"/>
                      </a:gdLst>
                      <a:ahLst/>
                      <a:cxnLst>
                        <a:cxn ang="0">
                          <a:pos x="T0" y="T1"/>
                        </a:cxn>
                        <a:cxn ang="0">
                          <a:pos x="T2" y="T3"/>
                        </a:cxn>
                      </a:cxnLst>
                      <a:rect l="0" t="0" r="r" b="b"/>
                      <a:pathLst>
                        <a:path w="175" h="152">
                          <a:moveTo>
                            <a:pt x="175" y="152"/>
                          </a:moveTo>
                          <a:lnTo>
                            <a:pt x="0" y="0"/>
                          </a:lnTo>
                        </a:path>
                      </a:pathLst>
                    </a:custGeom>
                    <a:noFill/>
                    <a:ln w="28575"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61" name="Freeform 29"/>
                    <p:cNvSpPr>
                      <a:spLocks/>
                    </p:cNvSpPr>
                    <p:nvPr/>
                  </p:nvSpPr>
                  <p:spPr bwMode="auto">
                    <a:xfrm>
                      <a:off x="9566" y="9653"/>
                      <a:ext cx="99" cy="643"/>
                    </a:xfrm>
                    <a:custGeom>
                      <a:avLst/>
                      <a:gdLst>
                        <a:gd name="T0" fmla="*/ 0 w 99"/>
                        <a:gd name="T1" fmla="*/ 643 h 643"/>
                        <a:gd name="T2" fmla="*/ 99 w 99"/>
                        <a:gd name="T3" fmla="*/ 0 h 643"/>
                      </a:gdLst>
                      <a:ahLst/>
                      <a:cxnLst>
                        <a:cxn ang="0">
                          <a:pos x="T0" y="T1"/>
                        </a:cxn>
                        <a:cxn ang="0">
                          <a:pos x="T2" y="T3"/>
                        </a:cxn>
                      </a:cxnLst>
                      <a:rect l="0" t="0" r="r" b="b"/>
                      <a:pathLst>
                        <a:path w="99" h="643">
                          <a:moveTo>
                            <a:pt x="0" y="643"/>
                          </a:moveTo>
                          <a:lnTo>
                            <a:pt x="99" y="0"/>
                          </a:lnTo>
                        </a:path>
                      </a:pathLst>
                    </a:custGeom>
                    <a:noFill/>
                    <a:ln w="28575"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62" name="Freeform 30"/>
                    <p:cNvSpPr>
                      <a:spLocks/>
                    </p:cNvSpPr>
                    <p:nvPr/>
                  </p:nvSpPr>
                  <p:spPr bwMode="auto">
                    <a:xfrm>
                      <a:off x="9650" y="9390"/>
                      <a:ext cx="53" cy="285"/>
                    </a:xfrm>
                    <a:custGeom>
                      <a:avLst/>
                      <a:gdLst>
                        <a:gd name="T0" fmla="*/ 8 w 53"/>
                        <a:gd name="T1" fmla="*/ 285 h 285"/>
                        <a:gd name="T2" fmla="*/ 0 w 53"/>
                        <a:gd name="T3" fmla="*/ 285 h 285"/>
                        <a:gd name="T4" fmla="*/ 53 w 53"/>
                        <a:gd name="T5" fmla="*/ 0 h 285"/>
                      </a:gdLst>
                      <a:ahLst/>
                      <a:cxnLst>
                        <a:cxn ang="0">
                          <a:pos x="T0" y="T1"/>
                        </a:cxn>
                        <a:cxn ang="0">
                          <a:pos x="T2" y="T3"/>
                        </a:cxn>
                        <a:cxn ang="0">
                          <a:pos x="T4" y="T5"/>
                        </a:cxn>
                      </a:cxnLst>
                      <a:rect l="0" t="0" r="r" b="b"/>
                      <a:pathLst>
                        <a:path w="53" h="285">
                          <a:moveTo>
                            <a:pt x="8" y="285"/>
                          </a:moveTo>
                          <a:lnTo>
                            <a:pt x="0" y="285"/>
                          </a:lnTo>
                          <a:lnTo>
                            <a:pt x="53" y="0"/>
                          </a:lnTo>
                        </a:path>
                      </a:pathLst>
                    </a:custGeom>
                    <a:noFill/>
                    <a:ln w="28575"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63" name="Freeform 31"/>
                    <p:cNvSpPr>
                      <a:spLocks/>
                    </p:cNvSpPr>
                    <p:nvPr/>
                  </p:nvSpPr>
                  <p:spPr bwMode="auto">
                    <a:xfrm>
                      <a:off x="9685" y="9271"/>
                      <a:ext cx="274" cy="131"/>
                    </a:xfrm>
                    <a:custGeom>
                      <a:avLst/>
                      <a:gdLst>
                        <a:gd name="T0" fmla="*/ 0 w 274"/>
                        <a:gd name="T1" fmla="*/ 131 h 131"/>
                        <a:gd name="T2" fmla="*/ 274 w 274"/>
                        <a:gd name="T3" fmla="*/ 0 h 131"/>
                      </a:gdLst>
                      <a:ahLst/>
                      <a:cxnLst>
                        <a:cxn ang="0">
                          <a:pos x="T0" y="T1"/>
                        </a:cxn>
                        <a:cxn ang="0">
                          <a:pos x="T2" y="T3"/>
                        </a:cxn>
                      </a:cxnLst>
                      <a:rect l="0" t="0" r="r" b="b"/>
                      <a:pathLst>
                        <a:path w="274" h="131">
                          <a:moveTo>
                            <a:pt x="0" y="131"/>
                          </a:moveTo>
                          <a:lnTo>
                            <a:pt x="274" y="0"/>
                          </a:lnTo>
                        </a:path>
                      </a:pathLst>
                    </a:custGeom>
                    <a:noFill/>
                    <a:ln w="28575" cmpd="sng">
                      <a:solidFill>
                        <a:srgbClr val="00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64" name="Freeform 32"/>
                    <p:cNvSpPr>
                      <a:spLocks/>
                    </p:cNvSpPr>
                    <p:nvPr/>
                  </p:nvSpPr>
                  <p:spPr bwMode="auto">
                    <a:xfrm>
                      <a:off x="9518" y="9313"/>
                      <a:ext cx="173" cy="101"/>
                    </a:xfrm>
                    <a:custGeom>
                      <a:avLst/>
                      <a:gdLst>
                        <a:gd name="T0" fmla="*/ 173 w 173"/>
                        <a:gd name="T1" fmla="*/ 101 h 101"/>
                        <a:gd name="T2" fmla="*/ 0 w 173"/>
                        <a:gd name="T3" fmla="*/ 0 h 101"/>
                      </a:gdLst>
                      <a:ahLst/>
                      <a:cxnLst>
                        <a:cxn ang="0">
                          <a:pos x="T0" y="T1"/>
                        </a:cxn>
                        <a:cxn ang="0">
                          <a:pos x="T2" y="T3"/>
                        </a:cxn>
                      </a:cxnLst>
                      <a:rect l="0" t="0" r="r" b="b"/>
                      <a:pathLst>
                        <a:path w="173" h="101">
                          <a:moveTo>
                            <a:pt x="173" y="101"/>
                          </a:moveTo>
                          <a:lnTo>
                            <a:pt x="0" y="0"/>
                          </a:lnTo>
                        </a:path>
                      </a:pathLst>
                    </a:custGeom>
                    <a:noFill/>
                    <a:ln w="28575" cmpd="sng">
                      <a:solidFill>
                        <a:srgbClr val="0000CC"/>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18465" name="Text Box 33"/>
                  <p:cNvSpPr txBox="1">
                    <a:spLocks noChangeArrowheads="1"/>
                  </p:cNvSpPr>
                  <p:nvPr/>
                </p:nvSpPr>
                <p:spPr bwMode="auto">
                  <a:xfrm>
                    <a:off x="10059" y="10260"/>
                    <a:ext cx="561"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0080"/>
                        </a:solidFill>
                        <a:latin typeface="Times New Roman" pitchFamily="18" charset="0"/>
                        <a:ea typeface="MS Mincho" pitchFamily="49" charset="-128"/>
                      </a:rPr>
                      <a:t>υ</a:t>
                    </a:r>
                    <a:r>
                      <a:rPr lang="en-US" altLang="ja-JP" sz="1400" b="1" baseline="-25000">
                        <a:solidFill>
                          <a:srgbClr val="000080"/>
                        </a:solidFill>
                        <a:latin typeface="Times New Roman" pitchFamily="18" charset="0"/>
                        <a:ea typeface="MS Mincho" pitchFamily="49" charset="-128"/>
                      </a:rPr>
                      <a:t>z</a:t>
                    </a:r>
                    <a:endParaRPr lang="en-US"/>
                  </a:p>
                </p:txBody>
              </p:sp>
              <p:sp>
                <p:nvSpPr>
                  <p:cNvPr id="18466" name="Text Box 34"/>
                  <p:cNvSpPr txBox="1">
                    <a:spLocks noChangeArrowheads="1"/>
                  </p:cNvSpPr>
                  <p:nvPr/>
                </p:nvSpPr>
                <p:spPr bwMode="auto">
                  <a:xfrm>
                    <a:off x="9872" y="9720"/>
                    <a:ext cx="74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00FF"/>
                        </a:solidFill>
                        <a:latin typeface="Times New Roman" pitchFamily="18" charset="0"/>
                        <a:ea typeface="MS Mincho" pitchFamily="49" charset="-128"/>
                      </a:rPr>
                      <a:t> υ</a:t>
                    </a:r>
                    <a:r>
                      <a:rPr lang="en-US" altLang="ja-JP" sz="1400" b="1" baseline="-25000">
                        <a:solidFill>
                          <a:srgbClr val="0000FF"/>
                        </a:solidFill>
                        <a:latin typeface="Times New Roman" pitchFamily="18" charset="0"/>
                        <a:ea typeface="MS Mincho" pitchFamily="49" charset="-128"/>
                      </a:rPr>
                      <a:t>y</a:t>
                    </a:r>
                    <a:endParaRPr lang="en-US"/>
                  </a:p>
                </p:txBody>
              </p:sp>
              <p:sp>
                <p:nvSpPr>
                  <p:cNvPr id="18467" name="Text Box 35"/>
                  <p:cNvSpPr txBox="1">
                    <a:spLocks noChangeArrowheads="1"/>
                  </p:cNvSpPr>
                  <p:nvPr/>
                </p:nvSpPr>
                <p:spPr bwMode="auto">
                  <a:xfrm>
                    <a:off x="10807" y="10080"/>
                    <a:ext cx="748"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CCFF"/>
                        </a:solidFill>
                        <a:latin typeface="Times New Roman" pitchFamily="18" charset="0"/>
                        <a:ea typeface="MS Mincho" pitchFamily="49" charset="-128"/>
                      </a:rPr>
                      <a:t>υ</a:t>
                    </a:r>
                    <a:r>
                      <a:rPr lang="en-US" altLang="ja-JP" sz="1400" b="1" baseline="-25000">
                        <a:solidFill>
                          <a:srgbClr val="00CCFF"/>
                        </a:solidFill>
                        <a:latin typeface="Times New Roman" pitchFamily="18" charset="0"/>
                        <a:ea typeface="MS Mincho" pitchFamily="49" charset="-128"/>
                      </a:rPr>
                      <a:t>x</a:t>
                    </a:r>
                    <a:endParaRPr lang="en-US"/>
                  </a:p>
                </p:txBody>
              </p:sp>
            </p:grpSp>
            <p:grpSp>
              <p:nvGrpSpPr>
                <p:cNvPr id="18468" name="Group 36"/>
                <p:cNvGrpSpPr>
                  <a:grpSpLocks/>
                </p:cNvGrpSpPr>
                <p:nvPr/>
              </p:nvGrpSpPr>
              <p:grpSpPr bwMode="auto">
                <a:xfrm>
                  <a:off x="896" y="8640"/>
                  <a:ext cx="3430" cy="2700"/>
                  <a:chOff x="896" y="8640"/>
                  <a:chExt cx="3430" cy="2700"/>
                </a:xfrm>
              </p:grpSpPr>
              <p:grpSp>
                <p:nvGrpSpPr>
                  <p:cNvPr id="18469" name="Group 37"/>
                  <p:cNvGrpSpPr>
                    <a:grpSpLocks/>
                  </p:cNvGrpSpPr>
                  <p:nvPr/>
                </p:nvGrpSpPr>
                <p:grpSpPr bwMode="auto">
                  <a:xfrm>
                    <a:off x="896" y="8640"/>
                    <a:ext cx="3430" cy="2700"/>
                    <a:chOff x="896" y="8640"/>
                    <a:chExt cx="4231" cy="3179"/>
                  </a:xfrm>
                </p:grpSpPr>
                <p:pic>
                  <p:nvPicPr>
                    <p:cNvPr id="18470"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 y="8640"/>
                      <a:ext cx="4231"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1" name="Freeform 39"/>
                    <p:cNvSpPr>
                      <a:spLocks/>
                    </p:cNvSpPr>
                    <p:nvPr/>
                  </p:nvSpPr>
                  <p:spPr bwMode="auto">
                    <a:xfrm>
                      <a:off x="3010" y="10553"/>
                      <a:ext cx="494" cy="34"/>
                    </a:xfrm>
                    <a:custGeom>
                      <a:avLst/>
                      <a:gdLst>
                        <a:gd name="T0" fmla="*/ 0 w 494"/>
                        <a:gd name="T1" fmla="*/ 34 h 34"/>
                        <a:gd name="T2" fmla="*/ 494 w 494"/>
                        <a:gd name="T3" fmla="*/ 0 h 34"/>
                      </a:gdLst>
                      <a:ahLst/>
                      <a:cxnLst>
                        <a:cxn ang="0">
                          <a:pos x="T0" y="T1"/>
                        </a:cxn>
                        <a:cxn ang="0">
                          <a:pos x="T2" y="T3"/>
                        </a:cxn>
                      </a:cxnLst>
                      <a:rect l="0" t="0" r="r" b="b"/>
                      <a:pathLst>
                        <a:path w="494" h="34">
                          <a:moveTo>
                            <a:pt x="0" y="34"/>
                          </a:moveTo>
                          <a:lnTo>
                            <a:pt x="494" y="0"/>
                          </a:lnTo>
                        </a:path>
                      </a:pathLst>
                    </a:custGeom>
                    <a:noFill/>
                    <a:ln w="38100"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72" name="Freeform 40"/>
                    <p:cNvSpPr>
                      <a:spLocks/>
                    </p:cNvSpPr>
                    <p:nvPr/>
                  </p:nvSpPr>
                  <p:spPr bwMode="auto">
                    <a:xfrm>
                      <a:off x="3559" y="10498"/>
                      <a:ext cx="727" cy="41"/>
                    </a:xfrm>
                    <a:custGeom>
                      <a:avLst/>
                      <a:gdLst>
                        <a:gd name="T0" fmla="*/ 0 w 727"/>
                        <a:gd name="T1" fmla="*/ 41 h 41"/>
                        <a:gd name="T2" fmla="*/ 713 w 727"/>
                        <a:gd name="T3" fmla="*/ 0 h 41"/>
                        <a:gd name="T4" fmla="*/ 727 w 727"/>
                        <a:gd name="T5" fmla="*/ 0 h 41"/>
                      </a:gdLst>
                      <a:ahLst/>
                      <a:cxnLst>
                        <a:cxn ang="0">
                          <a:pos x="T0" y="T1"/>
                        </a:cxn>
                        <a:cxn ang="0">
                          <a:pos x="T2" y="T3"/>
                        </a:cxn>
                        <a:cxn ang="0">
                          <a:pos x="T4" y="T5"/>
                        </a:cxn>
                      </a:cxnLst>
                      <a:rect l="0" t="0" r="r" b="b"/>
                      <a:pathLst>
                        <a:path w="727" h="41">
                          <a:moveTo>
                            <a:pt x="0" y="41"/>
                          </a:moveTo>
                          <a:lnTo>
                            <a:pt x="713" y="0"/>
                          </a:lnTo>
                          <a:lnTo>
                            <a:pt x="727" y="0"/>
                          </a:lnTo>
                        </a:path>
                      </a:pathLst>
                    </a:custGeom>
                    <a:noFill/>
                    <a:ln w="38100"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18473" name="Text Box 41"/>
                  <p:cNvSpPr txBox="1">
                    <a:spLocks noChangeArrowheads="1"/>
                  </p:cNvSpPr>
                  <p:nvPr/>
                </p:nvSpPr>
                <p:spPr bwMode="auto">
                  <a:xfrm>
                    <a:off x="2953" y="10260"/>
                    <a:ext cx="561"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0080"/>
                        </a:solidFill>
                        <a:latin typeface="Times New Roman" pitchFamily="18" charset="0"/>
                        <a:ea typeface="MS Mincho" pitchFamily="49" charset="-128"/>
                      </a:rPr>
                      <a:t>υ</a:t>
                    </a:r>
                    <a:r>
                      <a:rPr lang="en-US" altLang="ja-JP" sz="1400" b="1" baseline="-25000">
                        <a:solidFill>
                          <a:srgbClr val="000080"/>
                        </a:solidFill>
                        <a:latin typeface="Times New Roman" pitchFamily="18" charset="0"/>
                        <a:ea typeface="MS Mincho" pitchFamily="49" charset="-128"/>
                      </a:rPr>
                      <a:t>z</a:t>
                    </a:r>
                  </a:p>
                  <a:p>
                    <a:endParaRPr lang="en-US"/>
                  </a:p>
                </p:txBody>
              </p:sp>
            </p:grpSp>
            <p:grpSp>
              <p:nvGrpSpPr>
                <p:cNvPr id="18474" name="Group 42"/>
                <p:cNvGrpSpPr>
                  <a:grpSpLocks/>
                </p:cNvGrpSpPr>
                <p:nvPr/>
              </p:nvGrpSpPr>
              <p:grpSpPr bwMode="auto">
                <a:xfrm>
                  <a:off x="4326" y="8640"/>
                  <a:ext cx="3431" cy="2700"/>
                  <a:chOff x="4326" y="8640"/>
                  <a:chExt cx="3431" cy="2700"/>
                </a:xfrm>
              </p:grpSpPr>
              <p:grpSp>
                <p:nvGrpSpPr>
                  <p:cNvPr id="18475" name="Group 43"/>
                  <p:cNvGrpSpPr>
                    <a:grpSpLocks/>
                  </p:cNvGrpSpPr>
                  <p:nvPr/>
                </p:nvGrpSpPr>
                <p:grpSpPr bwMode="auto">
                  <a:xfrm>
                    <a:off x="4326" y="8640"/>
                    <a:ext cx="3431" cy="2700"/>
                    <a:chOff x="4262" y="8640"/>
                    <a:chExt cx="3553" cy="2700"/>
                  </a:xfrm>
                </p:grpSpPr>
                <p:grpSp>
                  <p:nvGrpSpPr>
                    <p:cNvPr id="18476" name="Group 44"/>
                    <p:cNvGrpSpPr>
                      <a:grpSpLocks/>
                    </p:cNvGrpSpPr>
                    <p:nvPr/>
                  </p:nvGrpSpPr>
                  <p:grpSpPr bwMode="auto">
                    <a:xfrm>
                      <a:off x="4262" y="8640"/>
                      <a:ext cx="3553" cy="2700"/>
                      <a:chOff x="4262" y="8640"/>
                      <a:chExt cx="3553" cy="2700"/>
                    </a:xfrm>
                  </p:grpSpPr>
                  <p:pic>
                    <p:nvPicPr>
                      <p:cNvPr id="18477"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 y="8640"/>
                        <a:ext cx="3553"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8" name="Freeform 46"/>
                      <p:cNvSpPr>
                        <a:spLocks/>
                      </p:cNvSpPr>
                      <p:nvPr/>
                    </p:nvSpPr>
                    <p:spPr bwMode="auto">
                      <a:xfrm>
                        <a:off x="6021" y="8924"/>
                        <a:ext cx="6" cy="505"/>
                      </a:xfrm>
                      <a:custGeom>
                        <a:avLst/>
                        <a:gdLst>
                          <a:gd name="T0" fmla="*/ 0 w 6"/>
                          <a:gd name="T1" fmla="*/ 505 h 505"/>
                          <a:gd name="T2" fmla="*/ 6 w 6"/>
                          <a:gd name="T3" fmla="*/ 5 h 505"/>
                          <a:gd name="T4" fmla="*/ 6 w 6"/>
                          <a:gd name="T5" fmla="*/ 0 h 505"/>
                        </a:gdLst>
                        <a:ahLst/>
                        <a:cxnLst>
                          <a:cxn ang="0">
                            <a:pos x="T0" y="T1"/>
                          </a:cxn>
                          <a:cxn ang="0">
                            <a:pos x="T2" y="T3"/>
                          </a:cxn>
                          <a:cxn ang="0">
                            <a:pos x="T4" y="T5"/>
                          </a:cxn>
                        </a:cxnLst>
                        <a:rect l="0" t="0" r="r" b="b"/>
                        <a:pathLst>
                          <a:path w="6" h="505">
                            <a:moveTo>
                              <a:pt x="0" y="505"/>
                            </a:moveTo>
                            <a:lnTo>
                              <a:pt x="6" y="5"/>
                            </a:lnTo>
                            <a:lnTo>
                              <a:pt x="6" y="0"/>
                            </a:lnTo>
                          </a:path>
                        </a:pathLst>
                      </a:custGeom>
                      <a:noFill/>
                      <a:ln w="3810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18479" name="Freeform 47"/>
                    <p:cNvSpPr>
                      <a:spLocks/>
                    </p:cNvSpPr>
                    <p:nvPr/>
                  </p:nvSpPr>
                  <p:spPr bwMode="auto">
                    <a:xfrm>
                      <a:off x="5526" y="8974"/>
                      <a:ext cx="390" cy="89"/>
                    </a:xfrm>
                    <a:custGeom>
                      <a:avLst/>
                      <a:gdLst>
                        <a:gd name="T0" fmla="*/ 390 w 390"/>
                        <a:gd name="T1" fmla="*/ 0 h 89"/>
                        <a:gd name="T2" fmla="*/ 0 w 390"/>
                        <a:gd name="T3" fmla="*/ 89 h 89"/>
                      </a:gdLst>
                      <a:ahLst/>
                      <a:cxnLst>
                        <a:cxn ang="0">
                          <a:pos x="T0" y="T1"/>
                        </a:cxn>
                        <a:cxn ang="0">
                          <a:pos x="T2" y="T3"/>
                        </a:cxn>
                      </a:cxnLst>
                      <a:rect l="0" t="0" r="r" b="b"/>
                      <a:pathLst>
                        <a:path w="390" h="89">
                          <a:moveTo>
                            <a:pt x="390" y="0"/>
                          </a:moveTo>
                          <a:lnTo>
                            <a:pt x="0" y="89"/>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0" name="Freeform 48"/>
                    <p:cNvSpPr>
                      <a:spLocks/>
                    </p:cNvSpPr>
                    <p:nvPr/>
                  </p:nvSpPr>
                  <p:spPr bwMode="auto">
                    <a:xfrm rot="-1391916">
                      <a:off x="5010" y="9180"/>
                      <a:ext cx="390" cy="89"/>
                    </a:xfrm>
                    <a:custGeom>
                      <a:avLst/>
                      <a:gdLst>
                        <a:gd name="T0" fmla="*/ 390 w 390"/>
                        <a:gd name="T1" fmla="*/ 0 h 89"/>
                        <a:gd name="T2" fmla="*/ 0 w 390"/>
                        <a:gd name="T3" fmla="*/ 89 h 89"/>
                      </a:gdLst>
                      <a:ahLst/>
                      <a:cxnLst>
                        <a:cxn ang="0">
                          <a:pos x="T0" y="T1"/>
                        </a:cxn>
                        <a:cxn ang="0">
                          <a:pos x="T2" y="T3"/>
                        </a:cxn>
                      </a:cxnLst>
                      <a:rect l="0" t="0" r="r" b="b"/>
                      <a:pathLst>
                        <a:path w="390" h="89">
                          <a:moveTo>
                            <a:pt x="390" y="0"/>
                          </a:moveTo>
                          <a:lnTo>
                            <a:pt x="0" y="89"/>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1" name="Freeform 49"/>
                    <p:cNvSpPr>
                      <a:spLocks/>
                    </p:cNvSpPr>
                    <p:nvPr/>
                  </p:nvSpPr>
                  <p:spPr bwMode="auto">
                    <a:xfrm>
                      <a:off x="4681" y="9557"/>
                      <a:ext cx="212" cy="373"/>
                    </a:xfrm>
                    <a:custGeom>
                      <a:avLst/>
                      <a:gdLst>
                        <a:gd name="T0" fmla="*/ 212 w 212"/>
                        <a:gd name="T1" fmla="*/ 0 h 373"/>
                        <a:gd name="T2" fmla="*/ 0 w 212"/>
                        <a:gd name="T3" fmla="*/ 373 h 373"/>
                      </a:gdLst>
                      <a:ahLst/>
                      <a:cxnLst>
                        <a:cxn ang="0">
                          <a:pos x="T0" y="T1"/>
                        </a:cxn>
                        <a:cxn ang="0">
                          <a:pos x="T2" y="T3"/>
                        </a:cxn>
                      </a:cxnLst>
                      <a:rect l="0" t="0" r="r" b="b"/>
                      <a:pathLst>
                        <a:path w="212" h="373">
                          <a:moveTo>
                            <a:pt x="212" y="0"/>
                          </a:moveTo>
                          <a:lnTo>
                            <a:pt x="0" y="373"/>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2" name="Freeform 50"/>
                    <p:cNvSpPr>
                      <a:spLocks/>
                    </p:cNvSpPr>
                    <p:nvPr/>
                  </p:nvSpPr>
                  <p:spPr bwMode="auto">
                    <a:xfrm>
                      <a:off x="4548" y="10108"/>
                      <a:ext cx="50" cy="428"/>
                    </a:xfrm>
                    <a:custGeom>
                      <a:avLst/>
                      <a:gdLst>
                        <a:gd name="T0" fmla="*/ 50 w 50"/>
                        <a:gd name="T1" fmla="*/ 0 h 428"/>
                        <a:gd name="T2" fmla="*/ 0 w 50"/>
                        <a:gd name="T3" fmla="*/ 428 h 428"/>
                      </a:gdLst>
                      <a:ahLst/>
                      <a:cxnLst>
                        <a:cxn ang="0">
                          <a:pos x="T0" y="T1"/>
                        </a:cxn>
                        <a:cxn ang="0">
                          <a:pos x="T2" y="T3"/>
                        </a:cxn>
                      </a:cxnLst>
                      <a:rect l="0" t="0" r="r" b="b"/>
                      <a:pathLst>
                        <a:path w="50" h="428">
                          <a:moveTo>
                            <a:pt x="50" y="0"/>
                          </a:moveTo>
                          <a:lnTo>
                            <a:pt x="0" y="428"/>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3" name="Freeform 51"/>
                    <p:cNvSpPr>
                      <a:spLocks/>
                    </p:cNvSpPr>
                    <p:nvPr/>
                  </p:nvSpPr>
                  <p:spPr bwMode="auto">
                    <a:xfrm>
                      <a:off x="4554" y="10514"/>
                      <a:ext cx="528" cy="27"/>
                    </a:xfrm>
                    <a:custGeom>
                      <a:avLst/>
                      <a:gdLst>
                        <a:gd name="T0" fmla="*/ 0 w 528"/>
                        <a:gd name="T1" fmla="*/ 27 h 27"/>
                        <a:gd name="T2" fmla="*/ 528 w 528"/>
                        <a:gd name="T3" fmla="*/ 0 h 27"/>
                      </a:gdLst>
                      <a:ahLst/>
                      <a:cxnLst>
                        <a:cxn ang="0">
                          <a:pos x="T0" y="T1"/>
                        </a:cxn>
                        <a:cxn ang="0">
                          <a:pos x="T2" y="T3"/>
                        </a:cxn>
                      </a:cxnLst>
                      <a:rect l="0" t="0" r="r" b="b"/>
                      <a:pathLst>
                        <a:path w="528" h="27">
                          <a:moveTo>
                            <a:pt x="0" y="27"/>
                          </a:moveTo>
                          <a:lnTo>
                            <a:pt x="528"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4" name="Freeform 52"/>
                    <p:cNvSpPr>
                      <a:spLocks/>
                    </p:cNvSpPr>
                    <p:nvPr/>
                  </p:nvSpPr>
                  <p:spPr bwMode="auto">
                    <a:xfrm>
                      <a:off x="6188" y="8962"/>
                      <a:ext cx="361" cy="123"/>
                    </a:xfrm>
                    <a:custGeom>
                      <a:avLst/>
                      <a:gdLst>
                        <a:gd name="T0" fmla="*/ 0 w 361"/>
                        <a:gd name="T1" fmla="*/ 0 h 123"/>
                        <a:gd name="T2" fmla="*/ 361 w 361"/>
                        <a:gd name="T3" fmla="*/ 123 h 123"/>
                      </a:gdLst>
                      <a:ahLst/>
                      <a:cxnLst>
                        <a:cxn ang="0">
                          <a:pos x="T0" y="T1"/>
                        </a:cxn>
                        <a:cxn ang="0">
                          <a:pos x="T2" y="T3"/>
                        </a:cxn>
                      </a:cxnLst>
                      <a:rect l="0" t="0" r="r" b="b"/>
                      <a:pathLst>
                        <a:path w="361" h="123">
                          <a:moveTo>
                            <a:pt x="0" y="0"/>
                          </a:moveTo>
                          <a:lnTo>
                            <a:pt x="361" y="123"/>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5" name="Freeform 53"/>
                    <p:cNvSpPr>
                      <a:spLocks/>
                    </p:cNvSpPr>
                    <p:nvPr/>
                  </p:nvSpPr>
                  <p:spPr bwMode="auto">
                    <a:xfrm>
                      <a:off x="6744" y="9157"/>
                      <a:ext cx="306" cy="289"/>
                    </a:xfrm>
                    <a:custGeom>
                      <a:avLst/>
                      <a:gdLst>
                        <a:gd name="T0" fmla="*/ 0 w 306"/>
                        <a:gd name="T1" fmla="*/ 0 h 289"/>
                        <a:gd name="T2" fmla="*/ 306 w 306"/>
                        <a:gd name="T3" fmla="*/ 289 h 289"/>
                      </a:gdLst>
                      <a:ahLst/>
                      <a:cxnLst>
                        <a:cxn ang="0">
                          <a:pos x="T0" y="T1"/>
                        </a:cxn>
                        <a:cxn ang="0">
                          <a:pos x="T2" y="T3"/>
                        </a:cxn>
                      </a:cxnLst>
                      <a:rect l="0" t="0" r="r" b="b"/>
                      <a:pathLst>
                        <a:path w="306" h="289">
                          <a:moveTo>
                            <a:pt x="0" y="0"/>
                          </a:moveTo>
                          <a:lnTo>
                            <a:pt x="306" y="289"/>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6" name="Freeform 54"/>
                    <p:cNvSpPr>
                      <a:spLocks/>
                    </p:cNvSpPr>
                    <p:nvPr/>
                  </p:nvSpPr>
                  <p:spPr bwMode="auto">
                    <a:xfrm rot="-6492594">
                      <a:off x="7104" y="9690"/>
                      <a:ext cx="390" cy="89"/>
                    </a:xfrm>
                    <a:custGeom>
                      <a:avLst/>
                      <a:gdLst>
                        <a:gd name="T0" fmla="*/ 390 w 390"/>
                        <a:gd name="T1" fmla="*/ 0 h 89"/>
                        <a:gd name="T2" fmla="*/ 0 w 390"/>
                        <a:gd name="T3" fmla="*/ 89 h 89"/>
                      </a:gdLst>
                      <a:ahLst/>
                      <a:cxnLst>
                        <a:cxn ang="0">
                          <a:pos x="T0" y="T1"/>
                        </a:cxn>
                        <a:cxn ang="0">
                          <a:pos x="T2" y="T3"/>
                        </a:cxn>
                      </a:cxnLst>
                      <a:rect l="0" t="0" r="r" b="b"/>
                      <a:pathLst>
                        <a:path w="390" h="89">
                          <a:moveTo>
                            <a:pt x="390" y="0"/>
                          </a:moveTo>
                          <a:lnTo>
                            <a:pt x="0" y="89"/>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7" name="Freeform 55"/>
                    <p:cNvSpPr>
                      <a:spLocks/>
                    </p:cNvSpPr>
                    <p:nvPr/>
                  </p:nvSpPr>
                  <p:spPr bwMode="auto">
                    <a:xfrm>
                      <a:off x="6955" y="10547"/>
                      <a:ext cx="540" cy="11"/>
                    </a:xfrm>
                    <a:custGeom>
                      <a:avLst/>
                      <a:gdLst>
                        <a:gd name="T0" fmla="*/ 540 w 540"/>
                        <a:gd name="T1" fmla="*/ 11 h 11"/>
                        <a:gd name="T2" fmla="*/ 0 w 540"/>
                        <a:gd name="T3" fmla="*/ 0 h 11"/>
                      </a:gdLst>
                      <a:ahLst/>
                      <a:cxnLst>
                        <a:cxn ang="0">
                          <a:pos x="T0" y="T1"/>
                        </a:cxn>
                        <a:cxn ang="0">
                          <a:pos x="T2" y="T3"/>
                        </a:cxn>
                      </a:cxnLst>
                      <a:rect l="0" t="0" r="r" b="b"/>
                      <a:pathLst>
                        <a:path w="540" h="11">
                          <a:moveTo>
                            <a:pt x="540" y="11"/>
                          </a:moveTo>
                          <a:lnTo>
                            <a:pt x="0"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8" name="Freeform 56"/>
                    <p:cNvSpPr>
                      <a:spLocks/>
                    </p:cNvSpPr>
                    <p:nvPr/>
                  </p:nvSpPr>
                  <p:spPr bwMode="auto">
                    <a:xfrm>
                      <a:off x="7461" y="10108"/>
                      <a:ext cx="61" cy="450"/>
                    </a:xfrm>
                    <a:custGeom>
                      <a:avLst/>
                      <a:gdLst>
                        <a:gd name="T0" fmla="*/ 0 w 61"/>
                        <a:gd name="T1" fmla="*/ 0 h 450"/>
                        <a:gd name="T2" fmla="*/ 61 w 61"/>
                        <a:gd name="T3" fmla="*/ 450 h 450"/>
                      </a:gdLst>
                      <a:ahLst/>
                      <a:cxnLst>
                        <a:cxn ang="0">
                          <a:pos x="T0" y="T1"/>
                        </a:cxn>
                        <a:cxn ang="0">
                          <a:pos x="T2" y="T3"/>
                        </a:cxn>
                      </a:cxnLst>
                      <a:rect l="0" t="0" r="r" b="b"/>
                      <a:pathLst>
                        <a:path w="61" h="450">
                          <a:moveTo>
                            <a:pt x="0" y="0"/>
                          </a:moveTo>
                          <a:lnTo>
                            <a:pt x="61" y="450"/>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89" name="Freeform 57"/>
                    <p:cNvSpPr>
                      <a:spLocks/>
                    </p:cNvSpPr>
                    <p:nvPr/>
                  </p:nvSpPr>
                  <p:spPr bwMode="auto">
                    <a:xfrm>
                      <a:off x="6155" y="9402"/>
                      <a:ext cx="306" cy="111"/>
                    </a:xfrm>
                    <a:custGeom>
                      <a:avLst/>
                      <a:gdLst>
                        <a:gd name="T0" fmla="*/ 306 w 306"/>
                        <a:gd name="T1" fmla="*/ 111 h 111"/>
                        <a:gd name="T2" fmla="*/ 0 w 306"/>
                        <a:gd name="T3" fmla="*/ 0 h 111"/>
                      </a:gdLst>
                      <a:ahLst/>
                      <a:cxnLst>
                        <a:cxn ang="0">
                          <a:pos x="T0" y="T1"/>
                        </a:cxn>
                        <a:cxn ang="0">
                          <a:pos x="T2" y="T3"/>
                        </a:cxn>
                      </a:cxnLst>
                      <a:rect l="0" t="0" r="r" b="b"/>
                      <a:pathLst>
                        <a:path w="306" h="111">
                          <a:moveTo>
                            <a:pt x="306" y="111"/>
                          </a:moveTo>
                          <a:lnTo>
                            <a:pt x="0"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90" name="Freeform 58"/>
                    <p:cNvSpPr>
                      <a:spLocks/>
                    </p:cNvSpPr>
                    <p:nvPr/>
                  </p:nvSpPr>
                  <p:spPr bwMode="auto">
                    <a:xfrm>
                      <a:off x="6600" y="9607"/>
                      <a:ext cx="261" cy="295"/>
                    </a:xfrm>
                    <a:custGeom>
                      <a:avLst/>
                      <a:gdLst>
                        <a:gd name="T0" fmla="*/ 261 w 261"/>
                        <a:gd name="T1" fmla="*/ 295 h 295"/>
                        <a:gd name="T2" fmla="*/ 0 w 261"/>
                        <a:gd name="T3" fmla="*/ 0 h 295"/>
                      </a:gdLst>
                      <a:ahLst/>
                      <a:cxnLst>
                        <a:cxn ang="0">
                          <a:pos x="T0" y="T1"/>
                        </a:cxn>
                        <a:cxn ang="0">
                          <a:pos x="T2" y="T3"/>
                        </a:cxn>
                      </a:cxnLst>
                      <a:rect l="0" t="0" r="r" b="b"/>
                      <a:pathLst>
                        <a:path w="261" h="295">
                          <a:moveTo>
                            <a:pt x="261" y="295"/>
                          </a:moveTo>
                          <a:lnTo>
                            <a:pt x="0"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91" name="Freeform 59"/>
                    <p:cNvSpPr>
                      <a:spLocks/>
                    </p:cNvSpPr>
                    <p:nvPr/>
                  </p:nvSpPr>
                  <p:spPr bwMode="auto">
                    <a:xfrm>
                      <a:off x="6950" y="10047"/>
                      <a:ext cx="50" cy="389"/>
                    </a:xfrm>
                    <a:custGeom>
                      <a:avLst/>
                      <a:gdLst>
                        <a:gd name="T0" fmla="*/ 50 w 50"/>
                        <a:gd name="T1" fmla="*/ 389 h 389"/>
                        <a:gd name="T2" fmla="*/ 0 w 50"/>
                        <a:gd name="T3" fmla="*/ 0 h 389"/>
                      </a:gdLst>
                      <a:ahLst/>
                      <a:cxnLst>
                        <a:cxn ang="0">
                          <a:pos x="T0" y="T1"/>
                        </a:cxn>
                        <a:cxn ang="0">
                          <a:pos x="T2" y="T3"/>
                        </a:cxn>
                      </a:cxnLst>
                      <a:rect l="0" t="0" r="r" b="b"/>
                      <a:pathLst>
                        <a:path w="50" h="389">
                          <a:moveTo>
                            <a:pt x="50" y="389"/>
                          </a:moveTo>
                          <a:lnTo>
                            <a:pt x="0"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92" name="Freeform 60"/>
                    <p:cNvSpPr>
                      <a:spLocks/>
                    </p:cNvSpPr>
                    <p:nvPr/>
                  </p:nvSpPr>
                  <p:spPr bwMode="auto">
                    <a:xfrm>
                      <a:off x="5154" y="9630"/>
                      <a:ext cx="256" cy="328"/>
                    </a:xfrm>
                    <a:custGeom>
                      <a:avLst/>
                      <a:gdLst>
                        <a:gd name="T0" fmla="*/ 0 w 256"/>
                        <a:gd name="T1" fmla="*/ 328 h 328"/>
                        <a:gd name="T2" fmla="*/ 256 w 256"/>
                        <a:gd name="T3" fmla="*/ 0 h 328"/>
                      </a:gdLst>
                      <a:ahLst/>
                      <a:cxnLst>
                        <a:cxn ang="0">
                          <a:pos x="T0" y="T1"/>
                        </a:cxn>
                        <a:cxn ang="0">
                          <a:pos x="T2" y="T3"/>
                        </a:cxn>
                      </a:cxnLst>
                      <a:rect l="0" t="0" r="r" b="b"/>
                      <a:pathLst>
                        <a:path w="256" h="328">
                          <a:moveTo>
                            <a:pt x="0" y="328"/>
                          </a:moveTo>
                          <a:lnTo>
                            <a:pt x="256"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93" name="Freeform 61"/>
                    <p:cNvSpPr>
                      <a:spLocks/>
                    </p:cNvSpPr>
                    <p:nvPr/>
                  </p:nvSpPr>
                  <p:spPr bwMode="auto">
                    <a:xfrm>
                      <a:off x="5521" y="9407"/>
                      <a:ext cx="361" cy="156"/>
                    </a:xfrm>
                    <a:custGeom>
                      <a:avLst/>
                      <a:gdLst>
                        <a:gd name="T0" fmla="*/ 0 w 361"/>
                        <a:gd name="T1" fmla="*/ 156 h 156"/>
                        <a:gd name="T2" fmla="*/ 361 w 361"/>
                        <a:gd name="T3" fmla="*/ 0 h 156"/>
                      </a:gdLst>
                      <a:ahLst/>
                      <a:cxnLst>
                        <a:cxn ang="0">
                          <a:pos x="T0" y="T1"/>
                        </a:cxn>
                        <a:cxn ang="0">
                          <a:pos x="T2" y="T3"/>
                        </a:cxn>
                      </a:cxnLst>
                      <a:rect l="0" t="0" r="r" b="b"/>
                      <a:pathLst>
                        <a:path w="361" h="156">
                          <a:moveTo>
                            <a:pt x="0" y="156"/>
                          </a:moveTo>
                          <a:lnTo>
                            <a:pt x="361"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94" name="Freeform 62"/>
                    <p:cNvSpPr>
                      <a:spLocks/>
                    </p:cNvSpPr>
                    <p:nvPr/>
                  </p:nvSpPr>
                  <p:spPr bwMode="auto">
                    <a:xfrm>
                      <a:off x="5021" y="10086"/>
                      <a:ext cx="61" cy="361"/>
                    </a:xfrm>
                    <a:custGeom>
                      <a:avLst/>
                      <a:gdLst>
                        <a:gd name="T0" fmla="*/ 0 w 61"/>
                        <a:gd name="T1" fmla="*/ 361 h 361"/>
                        <a:gd name="T2" fmla="*/ 61 w 61"/>
                        <a:gd name="T3" fmla="*/ 0 h 361"/>
                      </a:gdLst>
                      <a:ahLst/>
                      <a:cxnLst>
                        <a:cxn ang="0">
                          <a:pos x="T0" y="T1"/>
                        </a:cxn>
                        <a:cxn ang="0">
                          <a:pos x="T2" y="T3"/>
                        </a:cxn>
                      </a:cxnLst>
                      <a:rect l="0" t="0" r="r" b="b"/>
                      <a:pathLst>
                        <a:path w="61" h="361">
                          <a:moveTo>
                            <a:pt x="0" y="361"/>
                          </a:moveTo>
                          <a:lnTo>
                            <a:pt x="61"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495" name="Text Box 63"/>
                    <p:cNvSpPr txBox="1">
                      <a:spLocks noChangeArrowheads="1"/>
                    </p:cNvSpPr>
                    <p:nvPr/>
                  </p:nvSpPr>
                  <p:spPr bwMode="auto">
                    <a:xfrm>
                      <a:off x="4449" y="8820"/>
                      <a:ext cx="1309"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900">
                          <a:solidFill>
                            <a:srgbClr val="FF0000"/>
                          </a:solidFill>
                          <a:latin typeface="Times New Roman" pitchFamily="18" charset="0"/>
                          <a:ea typeface="MS Mincho" pitchFamily="49" charset="-128"/>
                        </a:rPr>
                        <a:t>Φωτόσφαιρα</a:t>
                      </a:r>
                      <a:endParaRPr lang="en-US"/>
                    </a:p>
                  </p:txBody>
                </p:sp>
                <p:sp>
                  <p:nvSpPr>
                    <p:cNvPr id="18496" name="Text Box 64"/>
                    <p:cNvSpPr txBox="1">
                      <a:spLocks noChangeArrowheads="1"/>
                    </p:cNvSpPr>
                    <p:nvPr/>
                  </p:nvSpPr>
                  <p:spPr bwMode="auto">
                    <a:xfrm>
                      <a:off x="5571" y="9900"/>
                      <a:ext cx="1122"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ja-JP" sz="800" b="1">
                          <a:solidFill>
                            <a:srgbClr val="0000FF"/>
                          </a:solidFill>
                          <a:latin typeface="Times New Roman" pitchFamily="18" charset="0"/>
                          <a:ea typeface="MS Mincho" pitchFamily="49" charset="-128"/>
                        </a:rPr>
                        <a:t>Ζώνη μεταφοράς</a:t>
                      </a:r>
                      <a:endParaRPr lang="en-US"/>
                    </a:p>
                  </p:txBody>
                </p:sp>
              </p:grpSp>
              <p:sp>
                <p:nvSpPr>
                  <p:cNvPr id="18497" name="Text Box 65"/>
                  <p:cNvSpPr txBox="1">
                    <a:spLocks noChangeArrowheads="1"/>
                  </p:cNvSpPr>
                  <p:nvPr/>
                </p:nvSpPr>
                <p:spPr bwMode="auto">
                  <a:xfrm>
                    <a:off x="5010" y="10080"/>
                    <a:ext cx="74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00FF"/>
                        </a:solidFill>
                        <a:latin typeface="Times New Roman" pitchFamily="18" charset="0"/>
                        <a:ea typeface="MS Mincho" pitchFamily="49" charset="-128"/>
                      </a:rPr>
                      <a:t> υ</a:t>
                    </a:r>
                    <a:r>
                      <a:rPr lang="en-US" altLang="ja-JP" sz="1400" b="1" baseline="-25000">
                        <a:solidFill>
                          <a:srgbClr val="0000FF"/>
                        </a:solidFill>
                        <a:latin typeface="Times New Roman" pitchFamily="18" charset="0"/>
                        <a:ea typeface="MS Mincho" pitchFamily="49" charset="-128"/>
                      </a:rPr>
                      <a:t>y</a:t>
                    </a:r>
                  </a:p>
                  <a:p>
                    <a:endParaRPr lang="en-US"/>
                  </a:p>
                </p:txBody>
              </p:sp>
            </p:grpSp>
          </p:grpSp>
          <p:grpSp>
            <p:nvGrpSpPr>
              <p:cNvPr id="18498" name="Group 66"/>
              <p:cNvGrpSpPr>
                <a:grpSpLocks/>
              </p:cNvGrpSpPr>
              <p:nvPr/>
            </p:nvGrpSpPr>
            <p:grpSpPr bwMode="auto">
              <a:xfrm>
                <a:off x="4565" y="12236"/>
                <a:ext cx="3140" cy="3604"/>
                <a:chOff x="4565" y="12236"/>
                <a:chExt cx="3140" cy="3604"/>
              </a:xfrm>
            </p:grpSpPr>
            <p:grpSp>
              <p:nvGrpSpPr>
                <p:cNvPr id="18499" name="Group 67"/>
                <p:cNvGrpSpPr>
                  <a:grpSpLocks/>
                </p:cNvGrpSpPr>
                <p:nvPr/>
              </p:nvGrpSpPr>
              <p:grpSpPr bwMode="auto">
                <a:xfrm>
                  <a:off x="4565" y="12236"/>
                  <a:ext cx="3140" cy="3604"/>
                  <a:chOff x="4449" y="12600"/>
                  <a:chExt cx="3372" cy="3780"/>
                </a:xfrm>
              </p:grpSpPr>
              <p:sp>
                <p:nvSpPr>
                  <p:cNvPr id="18500" name="Text Box 68"/>
                  <p:cNvSpPr txBox="1">
                    <a:spLocks noChangeArrowheads="1"/>
                  </p:cNvSpPr>
                  <p:nvPr/>
                </p:nvSpPr>
                <p:spPr bwMode="auto">
                  <a:xfrm>
                    <a:off x="4829" y="15660"/>
                    <a:ext cx="2992"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 </a:t>
                    </a:r>
                    <a:r>
                      <a:rPr lang="en-US" altLang="ja-JP" sz="1200">
                        <a:latin typeface="Times New Roman" pitchFamily="18" charset="0"/>
                        <a:ea typeface="MS Mincho" pitchFamily="49" charset="-128"/>
                      </a:rPr>
                      <a:t> Η ροή των μεσημ-βρινών ρευμάτων</a:t>
                    </a:r>
                    <a:endParaRPr lang="en-US"/>
                  </a:p>
                </p:txBody>
              </p:sp>
              <p:grpSp>
                <p:nvGrpSpPr>
                  <p:cNvPr id="18501" name="Group 69"/>
                  <p:cNvGrpSpPr>
                    <a:grpSpLocks/>
                  </p:cNvGrpSpPr>
                  <p:nvPr/>
                </p:nvGrpSpPr>
                <p:grpSpPr bwMode="auto">
                  <a:xfrm>
                    <a:off x="4449" y="12600"/>
                    <a:ext cx="3179" cy="3060"/>
                    <a:chOff x="4449" y="12600"/>
                    <a:chExt cx="3179" cy="3060"/>
                  </a:xfrm>
                </p:grpSpPr>
                <p:pic>
                  <p:nvPicPr>
                    <p:cNvPr id="18502" name="Picture 70"/>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449" y="12600"/>
                      <a:ext cx="3179"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03" name="Freeform 71"/>
                    <p:cNvSpPr>
                      <a:spLocks/>
                    </p:cNvSpPr>
                    <p:nvPr/>
                  </p:nvSpPr>
                  <p:spPr bwMode="auto">
                    <a:xfrm>
                      <a:off x="7155" y="14858"/>
                      <a:ext cx="98" cy="120"/>
                    </a:xfrm>
                    <a:custGeom>
                      <a:avLst/>
                      <a:gdLst>
                        <a:gd name="T0" fmla="*/ 8 w 98"/>
                        <a:gd name="T1" fmla="*/ 120 h 120"/>
                        <a:gd name="T2" fmla="*/ 0 w 98"/>
                        <a:gd name="T3" fmla="*/ 120 h 120"/>
                        <a:gd name="T4" fmla="*/ 98 w 98"/>
                        <a:gd name="T5" fmla="*/ 0 h 120"/>
                      </a:gdLst>
                      <a:ahLst/>
                      <a:cxnLst>
                        <a:cxn ang="0">
                          <a:pos x="T0" y="T1"/>
                        </a:cxn>
                        <a:cxn ang="0">
                          <a:pos x="T2" y="T3"/>
                        </a:cxn>
                        <a:cxn ang="0">
                          <a:pos x="T4" y="T5"/>
                        </a:cxn>
                      </a:cxnLst>
                      <a:rect l="0" t="0" r="r" b="b"/>
                      <a:pathLst>
                        <a:path w="98" h="120">
                          <a:moveTo>
                            <a:pt x="8" y="120"/>
                          </a:moveTo>
                          <a:lnTo>
                            <a:pt x="0" y="120"/>
                          </a:lnTo>
                          <a:lnTo>
                            <a:pt x="98" y="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504" name="Freeform 72"/>
                    <p:cNvSpPr>
                      <a:spLocks/>
                    </p:cNvSpPr>
                    <p:nvPr/>
                  </p:nvSpPr>
                  <p:spPr bwMode="auto">
                    <a:xfrm>
                      <a:off x="7253" y="13365"/>
                      <a:ext cx="106" cy="142"/>
                    </a:xfrm>
                    <a:custGeom>
                      <a:avLst/>
                      <a:gdLst>
                        <a:gd name="T0" fmla="*/ 0 w 106"/>
                        <a:gd name="T1" fmla="*/ 0 h 142"/>
                        <a:gd name="T2" fmla="*/ 106 w 106"/>
                        <a:gd name="T3" fmla="*/ 142 h 142"/>
                        <a:gd name="T4" fmla="*/ 106 w 106"/>
                        <a:gd name="T5" fmla="*/ 135 h 142"/>
                      </a:gdLst>
                      <a:ahLst/>
                      <a:cxnLst>
                        <a:cxn ang="0">
                          <a:pos x="T0" y="T1"/>
                        </a:cxn>
                        <a:cxn ang="0">
                          <a:pos x="T2" y="T3"/>
                        </a:cxn>
                        <a:cxn ang="0">
                          <a:pos x="T4" y="T5"/>
                        </a:cxn>
                      </a:cxnLst>
                      <a:rect l="0" t="0" r="r" b="b"/>
                      <a:pathLst>
                        <a:path w="106" h="142">
                          <a:moveTo>
                            <a:pt x="0" y="0"/>
                          </a:moveTo>
                          <a:lnTo>
                            <a:pt x="106" y="142"/>
                          </a:lnTo>
                          <a:lnTo>
                            <a:pt x="106" y="135"/>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505" name="Freeform 73"/>
                    <p:cNvSpPr>
                      <a:spLocks/>
                    </p:cNvSpPr>
                    <p:nvPr/>
                  </p:nvSpPr>
                  <p:spPr bwMode="auto">
                    <a:xfrm>
                      <a:off x="6795" y="14655"/>
                      <a:ext cx="98" cy="143"/>
                    </a:xfrm>
                    <a:custGeom>
                      <a:avLst/>
                      <a:gdLst>
                        <a:gd name="T0" fmla="*/ 98 w 98"/>
                        <a:gd name="T1" fmla="*/ 0 h 143"/>
                        <a:gd name="T2" fmla="*/ 38 w 98"/>
                        <a:gd name="T3" fmla="*/ 128 h 143"/>
                        <a:gd name="T4" fmla="*/ 0 w 98"/>
                        <a:gd name="T5" fmla="*/ 143 h 143"/>
                      </a:gdLst>
                      <a:ahLst/>
                      <a:cxnLst>
                        <a:cxn ang="0">
                          <a:pos x="T0" y="T1"/>
                        </a:cxn>
                        <a:cxn ang="0">
                          <a:pos x="T2" y="T3"/>
                        </a:cxn>
                        <a:cxn ang="0">
                          <a:pos x="T4" y="T5"/>
                        </a:cxn>
                      </a:cxnLst>
                      <a:rect l="0" t="0" r="r" b="b"/>
                      <a:pathLst>
                        <a:path w="98" h="143">
                          <a:moveTo>
                            <a:pt x="98" y="0"/>
                          </a:moveTo>
                          <a:lnTo>
                            <a:pt x="38" y="128"/>
                          </a:lnTo>
                          <a:lnTo>
                            <a:pt x="0" y="143"/>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506" name="Freeform 74"/>
                    <p:cNvSpPr>
                      <a:spLocks/>
                    </p:cNvSpPr>
                    <p:nvPr/>
                  </p:nvSpPr>
                  <p:spPr bwMode="auto">
                    <a:xfrm>
                      <a:off x="6848" y="13485"/>
                      <a:ext cx="82" cy="135"/>
                    </a:xfrm>
                    <a:custGeom>
                      <a:avLst/>
                      <a:gdLst>
                        <a:gd name="T0" fmla="*/ 82 w 82"/>
                        <a:gd name="T1" fmla="*/ 135 h 135"/>
                        <a:gd name="T2" fmla="*/ 0 w 82"/>
                        <a:gd name="T3" fmla="*/ 0 h 135"/>
                        <a:gd name="T4" fmla="*/ 7 w 82"/>
                        <a:gd name="T5" fmla="*/ 0 h 135"/>
                      </a:gdLst>
                      <a:ahLst/>
                      <a:cxnLst>
                        <a:cxn ang="0">
                          <a:pos x="T0" y="T1"/>
                        </a:cxn>
                        <a:cxn ang="0">
                          <a:pos x="T2" y="T3"/>
                        </a:cxn>
                        <a:cxn ang="0">
                          <a:pos x="T4" y="T5"/>
                        </a:cxn>
                      </a:cxnLst>
                      <a:rect l="0" t="0" r="r" b="b"/>
                      <a:pathLst>
                        <a:path w="82" h="135">
                          <a:moveTo>
                            <a:pt x="82" y="135"/>
                          </a:moveTo>
                          <a:lnTo>
                            <a:pt x="0" y="0"/>
                          </a:lnTo>
                          <a:lnTo>
                            <a:pt x="7" y="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grpSp>
            <p:sp>
              <p:nvSpPr>
                <p:cNvPr id="18507" name="Freeform 75"/>
                <p:cNvSpPr>
                  <a:spLocks/>
                </p:cNvSpPr>
                <p:nvPr/>
              </p:nvSpPr>
              <p:spPr bwMode="auto">
                <a:xfrm>
                  <a:off x="5363" y="13103"/>
                  <a:ext cx="30" cy="150"/>
                </a:xfrm>
                <a:custGeom>
                  <a:avLst/>
                  <a:gdLst>
                    <a:gd name="T0" fmla="*/ 30 w 30"/>
                    <a:gd name="T1" fmla="*/ 0 h 150"/>
                    <a:gd name="T2" fmla="*/ 0 w 30"/>
                    <a:gd name="T3" fmla="*/ 150 h 150"/>
                  </a:gdLst>
                  <a:ahLst/>
                  <a:cxnLst>
                    <a:cxn ang="0">
                      <a:pos x="T0" y="T1"/>
                    </a:cxn>
                    <a:cxn ang="0">
                      <a:pos x="T2" y="T3"/>
                    </a:cxn>
                  </a:cxnLst>
                  <a:rect l="0" t="0" r="r" b="b"/>
                  <a:pathLst>
                    <a:path w="30" h="150">
                      <a:moveTo>
                        <a:pt x="30" y="0"/>
                      </a:moveTo>
                      <a:lnTo>
                        <a:pt x="0" y="15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508" name="Freeform 76"/>
                <p:cNvSpPr>
                  <a:spLocks/>
                </p:cNvSpPr>
                <p:nvPr/>
              </p:nvSpPr>
              <p:spPr bwMode="auto">
                <a:xfrm>
                  <a:off x="4883" y="13043"/>
                  <a:ext cx="52" cy="165"/>
                </a:xfrm>
                <a:custGeom>
                  <a:avLst/>
                  <a:gdLst>
                    <a:gd name="T0" fmla="*/ 52 w 52"/>
                    <a:gd name="T1" fmla="*/ 0 h 165"/>
                    <a:gd name="T2" fmla="*/ 0 w 52"/>
                    <a:gd name="T3" fmla="*/ 165 h 165"/>
                  </a:gdLst>
                  <a:ahLst/>
                  <a:cxnLst>
                    <a:cxn ang="0">
                      <a:pos x="T0" y="T1"/>
                    </a:cxn>
                    <a:cxn ang="0">
                      <a:pos x="T2" y="T3"/>
                    </a:cxn>
                  </a:cxnLst>
                  <a:rect l="0" t="0" r="r" b="b"/>
                  <a:pathLst>
                    <a:path w="52" h="165">
                      <a:moveTo>
                        <a:pt x="52" y="0"/>
                      </a:moveTo>
                      <a:lnTo>
                        <a:pt x="0" y="165"/>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509" name="Freeform 77"/>
                <p:cNvSpPr>
                  <a:spLocks/>
                </p:cNvSpPr>
                <p:nvPr/>
              </p:nvSpPr>
              <p:spPr bwMode="auto">
                <a:xfrm>
                  <a:off x="4875" y="14025"/>
                  <a:ext cx="45" cy="180"/>
                </a:xfrm>
                <a:custGeom>
                  <a:avLst/>
                  <a:gdLst>
                    <a:gd name="T0" fmla="*/ 45 w 45"/>
                    <a:gd name="T1" fmla="*/ 180 h 180"/>
                    <a:gd name="T2" fmla="*/ 0 w 45"/>
                    <a:gd name="T3" fmla="*/ 0 h 180"/>
                  </a:gdLst>
                  <a:ahLst/>
                  <a:cxnLst>
                    <a:cxn ang="0">
                      <a:pos x="T0" y="T1"/>
                    </a:cxn>
                    <a:cxn ang="0">
                      <a:pos x="T2" y="T3"/>
                    </a:cxn>
                  </a:cxnLst>
                  <a:rect l="0" t="0" r="r" b="b"/>
                  <a:pathLst>
                    <a:path w="45" h="180">
                      <a:moveTo>
                        <a:pt x="45" y="180"/>
                      </a:moveTo>
                      <a:lnTo>
                        <a:pt x="0" y="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510" name="Freeform 78"/>
                <p:cNvSpPr>
                  <a:spLocks/>
                </p:cNvSpPr>
                <p:nvPr/>
              </p:nvSpPr>
              <p:spPr bwMode="auto">
                <a:xfrm>
                  <a:off x="5355" y="14003"/>
                  <a:ext cx="23" cy="165"/>
                </a:xfrm>
                <a:custGeom>
                  <a:avLst/>
                  <a:gdLst>
                    <a:gd name="T0" fmla="*/ 23 w 23"/>
                    <a:gd name="T1" fmla="*/ 157 h 165"/>
                    <a:gd name="T2" fmla="*/ 23 w 23"/>
                    <a:gd name="T3" fmla="*/ 165 h 165"/>
                    <a:gd name="T4" fmla="*/ 0 w 23"/>
                    <a:gd name="T5" fmla="*/ 0 h 165"/>
                  </a:gdLst>
                  <a:ahLst/>
                  <a:cxnLst>
                    <a:cxn ang="0">
                      <a:pos x="T0" y="T1"/>
                    </a:cxn>
                    <a:cxn ang="0">
                      <a:pos x="T2" y="T3"/>
                    </a:cxn>
                    <a:cxn ang="0">
                      <a:pos x="T4" y="T5"/>
                    </a:cxn>
                  </a:cxnLst>
                  <a:rect l="0" t="0" r="r" b="b"/>
                  <a:pathLst>
                    <a:path w="23" h="165">
                      <a:moveTo>
                        <a:pt x="23" y="157"/>
                      </a:moveTo>
                      <a:lnTo>
                        <a:pt x="23" y="165"/>
                      </a:lnTo>
                      <a:lnTo>
                        <a:pt x="0" y="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grpSp>
      </p:grpSp>
    </p:spTree>
    <p:extLst>
      <p:ext uri="{BB962C8B-B14F-4D97-AF65-F5344CB8AC3E}">
        <p14:creationId xmlns:p14="http://schemas.microsoft.com/office/powerpoint/2010/main" val="350438910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720732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9458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8510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594" name="Group 2"/>
          <p:cNvGrpSpPr>
            <a:grpSpLocks/>
          </p:cNvGrpSpPr>
          <p:nvPr/>
        </p:nvGrpSpPr>
        <p:grpSpPr bwMode="auto">
          <a:xfrm>
            <a:off x="0" y="0"/>
            <a:ext cx="5327650" cy="4652963"/>
            <a:chOff x="1560" y="1762"/>
            <a:chExt cx="9180" cy="7196"/>
          </a:xfrm>
        </p:grpSpPr>
        <p:pic>
          <p:nvPicPr>
            <p:cNvPr id="238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 y="1762"/>
              <a:ext cx="9180" cy="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Text Box 4"/>
            <p:cNvSpPr txBox="1">
              <a:spLocks noChangeArrowheads="1"/>
            </p:cNvSpPr>
            <p:nvPr/>
          </p:nvSpPr>
          <p:spPr bwMode="auto">
            <a:xfrm>
              <a:off x="1568" y="8471"/>
              <a:ext cx="9105"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lstStyle/>
            <a:p>
              <a:pPr algn="ctr"/>
              <a:r>
                <a:rPr lang="el-GR" sz="1200" i="1"/>
                <a:t>Εικόνα 1</a:t>
              </a:r>
              <a:r>
                <a:rPr lang="el-GR" sz="1200"/>
                <a:t>:    Οι δύο κεραίες του ARTEMIS IV στις Θερμοπύλες</a:t>
              </a:r>
              <a:endParaRPr lang="el-GR"/>
            </a:p>
          </p:txBody>
        </p:sp>
      </p:grpSp>
      <p:grpSp>
        <p:nvGrpSpPr>
          <p:cNvPr id="238597" name="Group 5"/>
          <p:cNvGrpSpPr>
            <a:grpSpLocks/>
          </p:cNvGrpSpPr>
          <p:nvPr/>
        </p:nvGrpSpPr>
        <p:grpSpPr bwMode="auto">
          <a:xfrm>
            <a:off x="-185838" y="4581525"/>
            <a:ext cx="6481763" cy="2340617"/>
            <a:chOff x="1983" y="1183"/>
            <a:chExt cx="9572" cy="4116"/>
          </a:xfrm>
        </p:grpSpPr>
        <p:pic>
          <p:nvPicPr>
            <p:cNvPr id="2385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 y="1183"/>
              <a:ext cx="5940" cy="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9" name="Text Box 7"/>
            <p:cNvSpPr txBox="1">
              <a:spLocks noChangeArrowheads="1"/>
            </p:cNvSpPr>
            <p:nvPr/>
          </p:nvSpPr>
          <p:spPr bwMode="auto">
            <a:xfrm>
              <a:off x="1983" y="4500"/>
              <a:ext cx="9572"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lstStyle/>
            <a:p>
              <a:pPr algn="ctr"/>
              <a:r>
                <a:rPr lang="el-GR" sz="1200" i="1" dirty="0"/>
                <a:t>Εικόνα 3</a:t>
              </a:r>
              <a:r>
                <a:rPr lang="el-GR" sz="1200" dirty="0"/>
                <a:t>:   Φωτογραφία του ακίνητου παχέως διπόλου σχήματος ανεστραμμένου V. Στην κορυφή του στύλου διακρίνεται το κουτί με τους ενισχυτές και τα φίλτρα.</a:t>
              </a:r>
              <a:endParaRPr lang="el-GR" dirty="0"/>
            </a:p>
          </p:txBody>
        </p:sp>
      </p:grpSp>
      <p:grpSp>
        <p:nvGrpSpPr>
          <p:cNvPr id="238600" name="Group 8"/>
          <p:cNvGrpSpPr>
            <a:grpSpLocks/>
          </p:cNvGrpSpPr>
          <p:nvPr/>
        </p:nvGrpSpPr>
        <p:grpSpPr bwMode="auto">
          <a:xfrm>
            <a:off x="6877050" y="0"/>
            <a:ext cx="5937250" cy="4249738"/>
            <a:chOff x="1715" y="9276"/>
            <a:chExt cx="9466" cy="6691"/>
          </a:xfrm>
        </p:grpSpPr>
        <p:pic>
          <p:nvPicPr>
            <p:cNvPr id="23860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0" y="9276"/>
              <a:ext cx="3633" cy="600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8602" name="Text Box 10"/>
            <p:cNvSpPr txBox="1">
              <a:spLocks noChangeArrowheads="1"/>
            </p:cNvSpPr>
            <p:nvPr/>
          </p:nvSpPr>
          <p:spPr bwMode="auto">
            <a:xfrm>
              <a:off x="1715" y="15416"/>
              <a:ext cx="9466"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lstStyle/>
            <a:p>
              <a:endParaRPr lang="en-US"/>
            </a:p>
          </p:txBody>
        </p:sp>
        <p:grpSp>
          <p:nvGrpSpPr>
            <p:cNvPr id="238603" name="Group 11"/>
            <p:cNvGrpSpPr>
              <a:grpSpLocks/>
            </p:cNvGrpSpPr>
            <p:nvPr/>
          </p:nvGrpSpPr>
          <p:grpSpPr bwMode="auto">
            <a:xfrm>
              <a:off x="5654" y="10134"/>
              <a:ext cx="5446" cy="4199"/>
              <a:chOff x="5654" y="10134"/>
              <a:chExt cx="5446" cy="4199"/>
            </a:xfrm>
          </p:grpSpPr>
          <p:grpSp>
            <p:nvGrpSpPr>
              <p:cNvPr id="238604" name="Group 12"/>
              <p:cNvGrpSpPr>
                <a:grpSpLocks/>
              </p:cNvGrpSpPr>
              <p:nvPr/>
            </p:nvGrpSpPr>
            <p:grpSpPr bwMode="auto">
              <a:xfrm>
                <a:off x="5700" y="10134"/>
                <a:ext cx="5400" cy="4199"/>
                <a:chOff x="2976" y="373"/>
                <a:chExt cx="2538" cy="1776"/>
              </a:xfrm>
            </p:grpSpPr>
            <p:pic>
              <p:nvPicPr>
                <p:cNvPr id="23860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73"/>
                  <a:ext cx="2538" cy="1776"/>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8606" name="Text Box 14"/>
                <p:cNvSpPr txBox="1">
                  <a:spLocks noChangeArrowheads="1"/>
                </p:cNvSpPr>
                <p:nvPr/>
              </p:nvSpPr>
              <p:spPr bwMode="auto">
                <a:xfrm>
                  <a:off x="3696" y="1392"/>
                  <a:ext cx="1584" cy="238"/>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lstStyle/>
                <a:p>
                  <a:pPr algn="just"/>
                  <a:r>
                    <a:rPr lang="el-GR" sz="1100" b="1" i="1">
                      <a:solidFill>
                        <a:srgbClr val="000000"/>
                      </a:solidFill>
                    </a:rPr>
                    <a:t>G = -4.10</a:t>
                  </a:r>
                  <a:r>
                    <a:rPr lang="el-GR" sz="1100" b="1" i="1" baseline="30000">
                      <a:solidFill>
                        <a:srgbClr val="000000"/>
                      </a:solidFill>
                    </a:rPr>
                    <a:t>-5 </a:t>
                  </a:r>
                  <a:r>
                    <a:rPr lang="el-GR" sz="1100" b="1" i="1">
                      <a:solidFill>
                        <a:srgbClr val="000000"/>
                      </a:solidFill>
                    </a:rPr>
                    <a:t>f </a:t>
                  </a:r>
                  <a:r>
                    <a:rPr lang="el-GR" sz="1100" b="1" i="1" baseline="30000">
                      <a:solidFill>
                        <a:srgbClr val="000000"/>
                      </a:solidFill>
                    </a:rPr>
                    <a:t>2</a:t>
                  </a:r>
                  <a:r>
                    <a:rPr lang="el-GR" sz="1100" b="1" i="1">
                      <a:solidFill>
                        <a:srgbClr val="000000"/>
                      </a:solidFill>
                    </a:rPr>
                    <a:t> + 0,043 f + 13,18 </a:t>
                  </a:r>
                  <a:endParaRPr lang="el-GR"/>
                </a:p>
              </p:txBody>
            </p:sp>
          </p:grpSp>
          <p:sp>
            <p:nvSpPr>
              <p:cNvPr id="238607" name="Text Box 15"/>
              <p:cNvSpPr txBox="1">
                <a:spLocks noChangeArrowheads="1"/>
              </p:cNvSpPr>
              <p:nvPr/>
            </p:nvSpPr>
            <p:spPr bwMode="auto">
              <a:xfrm rot="16215097">
                <a:off x="5758" y="10334"/>
                <a:ext cx="723" cy="578"/>
              </a:xfrm>
              <a:prstGeom prst="rect">
                <a:avLst/>
              </a:prstGeom>
              <a:solidFill>
                <a:srgbClr val="FFFFFF"/>
              </a:solidFill>
              <a:ln>
                <a:noFill/>
              </a:ln>
              <a:effectLst/>
              <a:extLs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pPr algn="ctr"/>
                <a:endParaRPr lang="en-US"/>
              </a:p>
            </p:txBody>
          </p:sp>
          <p:sp>
            <p:nvSpPr>
              <p:cNvPr id="238608" name="Rectangle 16"/>
              <p:cNvSpPr>
                <a:spLocks noChangeArrowheads="1"/>
              </p:cNvSpPr>
              <p:nvPr/>
            </p:nvSpPr>
            <p:spPr bwMode="auto">
              <a:xfrm>
                <a:off x="5654" y="11329"/>
                <a:ext cx="381" cy="12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grpSp>
      </p:grpSp>
      <p:pic>
        <p:nvPicPr>
          <p:cNvPr id="238609" name="Picture 17" descr="artemis_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0"/>
            <a:ext cx="22685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10" name="Picture 18" descr="artemis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3213100"/>
            <a:ext cx="24479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91884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05120A0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823727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SAO_0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60793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grc20060707_1200"/>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88913"/>
            <a:ext cx="4398963" cy="6480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67" name="Picture 3" descr="grc20050828_1000"/>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43438" y="188913"/>
            <a:ext cx="4500562" cy="6408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597057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13Jul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6225"/>
            <a:ext cx="9601200"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499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05713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44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651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667000"/>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983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6200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93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3058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97039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9" name="Picture 3" descr="quakes_prev"/>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18528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18140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unspot_closeup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03575" cy="4508500"/>
          </a:xfrm>
          <a:prstGeom prst="rect">
            <a:avLst/>
          </a:prstGeom>
          <a:noFill/>
          <a:extLst>
            <a:ext uri="{909E8E84-426E-40DD-AFC4-6F175D3DCCD1}">
              <a14:hiddenFill xmlns:a14="http://schemas.microsoft.com/office/drawing/2010/main">
                <a:solidFill>
                  <a:srgbClr val="FFFFFF"/>
                </a:solidFill>
              </a14:hiddenFill>
            </a:ext>
          </a:extLst>
        </p:spPr>
      </p:pic>
      <p:pic>
        <p:nvPicPr>
          <p:cNvPr id="64515" name="Picture 3" descr="fila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2663825" cy="3933825"/>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prom_animated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0"/>
            <a:ext cx="2916237" cy="3573463"/>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descr="flare_animate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3644900"/>
            <a:ext cx="3492500" cy="3213100"/>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descr="Evans_Solar_Facility_loo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4221163"/>
            <a:ext cx="4608512" cy="263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07651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381000"/>
            <a:ext cx="8229600" cy="1143000"/>
          </a:xfrm>
        </p:spPr>
        <p:txBody>
          <a:bodyPr lIns="0" rIns="0" bIns="0" anchor="b">
            <a:normAutofit/>
          </a:bodyPr>
          <a:lstStyle/>
          <a:p>
            <a:r>
              <a:rPr lang="en-US">
                <a:effectLst>
                  <a:outerShdw blurRad="38100" dist="38100" dir="2700000" algn="tl">
                    <a:srgbClr val="FFFFFF"/>
                  </a:outerShdw>
                </a:effectLst>
              </a:rPr>
              <a:t>Flare Analysis </a:t>
            </a:r>
            <a:endParaRPr lang="el-GR">
              <a:effectLst>
                <a:outerShdw blurRad="38100" dist="38100" dir="2700000" algn="tl">
                  <a:srgbClr val="FFFFFF"/>
                </a:outerShdw>
              </a:effectLst>
            </a:endParaRPr>
          </a:p>
        </p:txBody>
      </p:sp>
      <p:sp>
        <p:nvSpPr>
          <p:cNvPr id="246788" name="3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pic>
        <p:nvPicPr>
          <p:cNvPr id="246789" name="Εικόνα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08798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304800"/>
            <a:ext cx="8229600" cy="1143000"/>
          </a:xfrm>
        </p:spPr>
        <p:txBody>
          <a:bodyPr lIns="0" rIns="0" bIns="0" anchor="b">
            <a:normAutofit/>
          </a:bodyPr>
          <a:lstStyle/>
          <a:p>
            <a:r>
              <a:rPr lang="en-US">
                <a:effectLst>
                  <a:outerShdw blurRad="38100" dist="38100" dir="2700000" algn="tl">
                    <a:srgbClr val="FFFFFF"/>
                  </a:outerShdw>
                </a:effectLst>
              </a:rPr>
              <a:t>Flares Classification </a:t>
            </a:r>
            <a:endParaRPr lang="el-GR">
              <a:effectLst>
                <a:outerShdw blurRad="38100" dist="38100" dir="2700000" algn="tl">
                  <a:srgbClr val="FFFFFF"/>
                </a:outerShdw>
              </a:effectLst>
            </a:endParaRPr>
          </a:p>
        </p:txBody>
      </p:sp>
      <p:sp>
        <p:nvSpPr>
          <p:cNvPr id="248836" name="3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pic>
        <p:nvPicPr>
          <p:cNvPr id="248837" name="Picture 2" descr="Graph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6925"/>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97846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1 - Τίτλος"/>
          <p:cNvSpPr>
            <a:spLocks noGrp="1"/>
          </p:cNvSpPr>
          <p:nvPr>
            <p:ph type="title" idx="4294967295"/>
          </p:nvPr>
        </p:nvSpPr>
        <p:spPr>
          <a:xfrm>
            <a:off x="914400" y="-381000"/>
            <a:ext cx="8229600" cy="1143000"/>
          </a:xfrm>
        </p:spPr>
        <p:txBody>
          <a:bodyPr lIns="0" rIns="0" bIns="0" anchor="b"/>
          <a:lstStyle/>
          <a:p>
            <a:r>
              <a:rPr lang="en-US"/>
              <a:t>A.R Flare Productivity </a:t>
            </a:r>
            <a:endParaRPr lang="el-GR"/>
          </a:p>
        </p:txBody>
      </p:sp>
      <p:sp>
        <p:nvSpPr>
          <p:cNvPr id="250884" name="3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pic>
        <p:nvPicPr>
          <p:cNvPr id="250885" name="Picture 2" descr="KentraD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9144000"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5863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8050" name="Group 2"/>
          <p:cNvGrpSpPr>
            <a:grpSpLocks/>
          </p:cNvGrpSpPr>
          <p:nvPr/>
        </p:nvGrpSpPr>
        <p:grpSpPr bwMode="auto">
          <a:xfrm>
            <a:off x="611188" y="0"/>
            <a:ext cx="8224837" cy="6858000"/>
            <a:chOff x="73" y="1292"/>
            <a:chExt cx="4174" cy="4173"/>
          </a:xfrm>
        </p:grpSpPr>
        <p:graphicFrame>
          <p:nvGraphicFramePr>
            <p:cNvPr id="258051" name="Object 3">
              <a:hlinkClick r:id="" action="ppaction://ole?verb=0"/>
            </p:cNvPr>
            <p:cNvGraphicFramePr>
              <a:graphicFrameLocks noChangeAspect="1"/>
            </p:cNvGraphicFramePr>
            <p:nvPr/>
          </p:nvGraphicFramePr>
          <p:xfrm>
            <a:off x="73" y="1292"/>
            <a:ext cx="1361" cy="1361"/>
          </p:xfrm>
          <a:graphic>
            <a:graphicData uri="http://schemas.openxmlformats.org/presentationml/2006/ole">
              <mc:AlternateContent xmlns:mc="http://schemas.openxmlformats.org/markup-compatibility/2006">
                <mc:Choice xmlns:v="urn:schemas-microsoft-com:vml" Requires="v">
                  <p:oleObj spid="_x0000_s2221" name="Media Clip" r:id="rId3" imgW="4877481" imgH="4877481" progId="MPlayer">
                    <p:embed/>
                  </p:oleObj>
                </mc:Choice>
                <mc:Fallback>
                  <p:oleObj name="Media Clip" r:id="rId3" imgW="4877481" imgH="4877481" progId="MPlayer">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 y="1292"/>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052" name="Object 4">
              <a:hlinkClick r:id="" action="ppaction://ole?verb=0"/>
            </p:cNvPr>
            <p:cNvGraphicFramePr>
              <a:graphicFrameLocks noChangeAspect="1"/>
            </p:cNvGraphicFramePr>
            <p:nvPr/>
          </p:nvGraphicFramePr>
          <p:xfrm>
            <a:off x="1479" y="1292"/>
            <a:ext cx="1361" cy="1361"/>
          </p:xfrm>
          <a:graphic>
            <a:graphicData uri="http://schemas.openxmlformats.org/presentationml/2006/ole">
              <mc:AlternateContent xmlns:mc="http://schemas.openxmlformats.org/markup-compatibility/2006">
                <mc:Choice xmlns:v="urn:schemas-microsoft-com:vml" Requires="v">
                  <p:oleObj spid="_x0000_s2222" name="Media Clip" r:id="rId5" imgW="4877481" imgH="4877481" progId="MPlayer">
                    <p:embed/>
                  </p:oleObj>
                </mc:Choice>
                <mc:Fallback>
                  <p:oleObj name="Media Clip" r:id="rId5" imgW="4877481" imgH="4877481" progId="MPlayer">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9" y="1292"/>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053" name="Object 5">
              <a:hlinkClick r:id="" action="ppaction://ole?verb=0"/>
            </p:cNvPr>
            <p:cNvGraphicFramePr>
              <a:graphicFrameLocks noChangeAspect="1"/>
            </p:cNvGraphicFramePr>
            <p:nvPr/>
          </p:nvGraphicFramePr>
          <p:xfrm>
            <a:off x="2886" y="1292"/>
            <a:ext cx="1361" cy="1361"/>
          </p:xfrm>
          <a:graphic>
            <a:graphicData uri="http://schemas.openxmlformats.org/presentationml/2006/ole">
              <mc:AlternateContent xmlns:mc="http://schemas.openxmlformats.org/markup-compatibility/2006">
                <mc:Choice xmlns:v="urn:schemas-microsoft-com:vml" Requires="v">
                  <p:oleObj spid="_x0000_s2223" name="Media Clip" r:id="rId7" imgW="4877481" imgH="4877481" progId="MPlayer">
                    <p:embed/>
                  </p:oleObj>
                </mc:Choice>
                <mc:Fallback>
                  <p:oleObj name="Media Clip" r:id="rId7" imgW="4877481" imgH="4877481" progId="MPlayer">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6" y="1292"/>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054" name="Object 6">
              <a:hlinkClick r:id="" action="ppaction://ole?verb=0"/>
            </p:cNvPr>
            <p:cNvGraphicFramePr>
              <a:graphicFrameLocks noChangeAspect="1"/>
            </p:cNvGraphicFramePr>
            <p:nvPr/>
          </p:nvGraphicFramePr>
          <p:xfrm>
            <a:off x="73" y="2698"/>
            <a:ext cx="1361" cy="1361"/>
          </p:xfrm>
          <a:graphic>
            <a:graphicData uri="http://schemas.openxmlformats.org/presentationml/2006/ole">
              <mc:AlternateContent xmlns:mc="http://schemas.openxmlformats.org/markup-compatibility/2006">
                <mc:Choice xmlns:v="urn:schemas-microsoft-com:vml" Requires="v">
                  <p:oleObj spid="_x0000_s2224" name="Media Clip" r:id="rId9" imgW="4877481" imgH="4877481" progId="MPlayer">
                    <p:embed/>
                  </p:oleObj>
                </mc:Choice>
                <mc:Fallback>
                  <p:oleObj name="Media Clip" r:id="rId9" imgW="4877481" imgH="4877481" progId="MPlayer">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 y="2698"/>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055" name="Object 7">
              <a:hlinkClick r:id="" action="ppaction://ole?verb=0"/>
            </p:cNvPr>
            <p:cNvGraphicFramePr>
              <a:graphicFrameLocks noChangeAspect="1"/>
            </p:cNvGraphicFramePr>
            <p:nvPr/>
          </p:nvGraphicFramePr>
          <p:xfrm>
            <a:off x="1480" y="2698"/>
            <a:ext cx="1361" cy="1361"/>
          </p:xfrm>
          <a:graphic>
            <a:graphicData uri="http://schemas.openxmlformats.org/presentationml/2006/ole">
              <mc:AlternateContent xmlns:mc="http://schemas.openxmlformats.org/markup-compatibility/2006">
                <mc:Choice xmlns:v="urn:schemas-microsoft-com:vml" Requires="v">
                  <p:oleObj spid="_x0000_s2225" name="Media Clip" r:id="rId11" imgW="4877481" imgH="4877481" progId="MPlayer">
                    <p:embed/>
                  </p:oleObj>
                </mc:Choice>
                <mc:Fallback>
                  <p:oleObj name="Media Clip" r:id="rId11" imgW="4877481" imgH="4877481" progId="MPlayer">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0" y="2698"/>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056" name="Object 8">
              <a:hlinkClick r:id="" action="ppaction://ole?verb=0"/>
            </p:cNvPr>
            <p:cNvGraphicFramePr>
              <a:graphicFrameLocks noChangeAspect="1"/>
            </p:cNvGraphicFramePr>
            <p:nvPr/>
          </p:nvGraphicFramePr>
          <p:xfrm>
            <a:off x="2886" y="2698"/>
            <a:ext cx="1361" cy="1361"/>
          </p:xfrm>
          <a:graphic>
            <a:graphicData uri="http://schemas.openxmlformats.org/presentationml/2006/ole">
              <mc:AlternateContent xmlns:mc="http://schemas.openxmlformats.org/markup-compatibility/2006">
                <mc:Choice xmlns:v="urn:schemas-microsoft-com:vml" Requires="v">
                  <p:oleObj spid="_x0000_s2226" name="Media Clip" r:id="rId13" imgW="4877481" imgH="4877481" progId="MPlayer">
                    <p:embed/>
                  </p:oleObj>
                </mc:Choice>
                <mc:Fallback>
                  <p:oleObj name="Media Clip" r:id="rId13" imgW="4877481" imgH="4877481" progId="MPlayer">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6" y="2698"/>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057" name="Object 9">
              <a:hlinkClick r:id="" action="ppaction://ole?verb=0"/>
            </p:cNvPr>
            <p:cNvGraphicFramePr>
              <a:graphicFrameLocks noChangeAspect="1"/>
            </p:cNvGraphicFramePr>
            <p:nvPr/>
          </p:nvGraphicFramePr>
          <p:xfrm>
            <a:off x="73" y="4104"/>
            <a:ext cx="1361" cy="1361"/>
          </p:xfrm>
          <a:graphic>
            <a:graphicData uri="http://schemas.openxmlformats.org/presentationml/2006/ole">
              <mc:AlternateContent xmlns:mc="http://schemas.openxmlformats.org/markup-compatibility/2006">
                <mc:Choice xmlns:v="urn:schemas-microsoft-com:vml" Requires="v">
                  <p:oleObj spid="_x0000_s2227" name="Media Clip" r:id="rId15" imgW="4877481" imgH="4877481" progId="MPlayer">
                    <p:embed/>
                  </p:oleObj>
                </mc:Choice>
                <mc:Fallback>
                  <p:oleObj name="Media Clip" r:id="rId15" imgW="4877481" imgH="4877481" progId="MPlayer">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 y="4104"/>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058" name="Object 10">
              <a:hlinkClick r:id="" action="ppaction://ole?verb=0"/>
            </p:cNvPr>
            <p:cNvGraphicFramePr>
              <a:graphicFrameLocks noChangeAspect="1"/>
            </p:cNvGraphicFramePr>
            <p:nvPr/>
          </p:nvGraphicFramePr>
          <p:xfrm>
            <a:off x="1480" y="4104"/>
            <a:ext cx="1361" cy="1361"/>
          </p:xfrm>
          <a:graphic>
            <a:graphicData uri="http://schemas.openxmlformats.org/presentationml/2006/ole">
              <mc:AlternateContent xmlns:mc="http://schemas.openxmlformats.org/markup-compatibility/2006">
                <mc:Choice xmlns:v="urn:schemas-microsoft-com:vml" Requires="v">
                  <p:oleObj spid="_x0000_s2228" name="Media Clip" r:id="rId17" imgW="4877481" imgH="4877481" progId="MPlayer">
                    <p:embed/>
                  </p:oleObj>
                </mc:Choice>
                <mc:Fallback>
                  <p:oleObj name="Media Clip" r:id="rId17" imgW="4877481" imgH="4877481" progId="MPlayer">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80" y="4104"/>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059" name="Object 11">
              <a:hlinkClick r:id="" action="ppaction://ole?verb=0"/>
            </p:cNvPr>
            <p:cNvGraphicFramePr>
              <a:graphicFrameLocks noChangeAspect="1"/>
            </p:cNvGraphicFramePr>
            <p:nvPr/>
          </p:nvGraphicFramePr>
          <p:xfrm>
            <a:off x="2886" y="4104"/>
            <a:ext cx="1361" cy="1361"/>
          </p:xfrm>
          <a:graphic>
            <a:graphicData uri="http://schemas.openxmlformats.org/presentationml/2006/ole">
              <mc:AlternateContent xmlns:mc="http://schemas.openxmlformats.org/markup-compatibility/2006">
                <mc:Choice xmlns:v="urn:schemas-microsoft-com:vml" Requires="v">
                  <p:oleObj spid="_x0000_s2229" name="Media Clip" r:id="rId19" imgW="4877481" imgH="4877481" progId="MPlayer">
                    <p:embed/>
                  </p:oleObj>
                </mc:Choice>
                <mc:Fallback>
                  <p:oleObj name="Media Clip" r:id="rId19" imgW="4877481" imgH="4877481" progId="MPlayer">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86" y="4104"/>
                          <a:ext cx="136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27707669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idx="4294967295"/>
          </p:nvPr>
        </p:nvSpPr>
        <p:spPr>
          <a:xfrm>
            <a:off x="522522" y="0"/>
            <a:ext cx="8229600" cy="1143000"/>
          </a:xfrm>
        </p:spPr>
        <p:txBody>
          <a:bodyPr/>
          <a:lstStyle/>
          <a:p>
            <a:r>
              <a:rPr lang="el-GR" dirty="0"/>
              <a:t>ΠΡΩΤΟΝΙΑ/ </a:t>
            </a:r>
            <a:r>
              <a:rPr lang="en-US" dirty="0"/>
              <a:t>GOES SAT</a:t>
            </a:r>
            <a:endParaRPr lang="el-GR" dirty="0"/>
          </a:p>
        </p:txBody>
      </p:sp>
      <p:pic>
        <p:nvPicPr>
          <p:cNvPr id="252931" name="Picture 3" descr="20050121_proton"/>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572000" y="2997200"/>
            <a:ext cx="4572000" cy="386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2932" name="Picture 4" descr="20050118_proton"/>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981075"/>
            <a:ext cx="4572000" cy="3527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063592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978" name="Group 2"/>
          <p:cNvGrpSpPr>
            <a:grpSpLocks/>
          </p:cNvGrpSpPr>
          <p:nvPr/>
        </p:nvGrpSpPr>
        <p:grpSpPr bwMode="auto">
          <a:xfrm>
            <a:off x="323850" y="80963"/>
            <a:ext cx="8470900" cy="6443662"/>
            <a:chOff x="119" y="113"/>
            <a:chExt cx="4036" cy="2676"/>
          </a:xfrm>
        </p:grpSpPr>
        <p:graphicFrame>
          <p:nvGraphicFramePr>
            <p:cNvPr id="254979" name="Object 3">
              <a:hlinkClick r:id="" action="ppaction://ole?verb=0"/>
            </p:cNvPr>
            <p:cNvGraphicFramePr>
              <a:graphicFrameLocks noChangeAspect="1"/>
            </p:cNvGraphicFramePr>
            <p:nvPr/>
          </p:nvGraphicFramePr>
          <p:xfrm>
            <a:off x="119" y="113"/>
            <a:ext cx="1315" cy="1315"/>
          </p:xfrm>
          <a:graphic>
            <a:graphicData uri="http://schemas.openxmlformats.org/presentationml/2006/ole">
              <mc:AlternateContent xmlns:mc="http://schemas.openxmlformats.org/markup-compatibility/2006">
                <mc:Choice xmlns:v="urn:schemas-microsoft-com:vml" Requires="v">
                  <p:oleObj spid="_x0000_s3188" name="Media Clip" r:id="rId3" imgW="4877481" imgH="4877481" progId="MPlayer">
                    <p:embed/>
                  </p:oleObj>
                </mc:Choice>
                <mc:Fallback>
                  <p:oleObj name="Media Clip" r:id="rId3" imgW="4877481" imgH="4877481" progId="MPlayer">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 y="113"/>
                          <a:ext cx="1315"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4980" name="Object 4">
              <a:hlinkClick r:id="" action="ppaction://ole?verb=0"/>
            </p:cNvPr>
            <p:cNvGraphicFramePr>
              <a:graphicFrameLocks noChangeAspect="1"/>
            </p:cNvGraphicFramePr>
            <p:nvPr/>
          </p:nvGraphicFramePr>
          <p:xfrm>
            <a:off x="1480" y="113"/>
            <a:ext cx="1315" cy="1315"/>
          </p:xfrm>
          <a:graphic>
            <a:graphicData uri="http://schemas.openxmlformats.org/presentationml/2006/ole">
              <mc:AlternateContent xmlns:mc="http://schemas.openxmlformats.org/markup-compatibility/2006">
                <mc:Choice xmlns:v="urn:schemas-microsoft-com:vml" Requires="v">
                  <p:oleObj spid="_x0000_s3189" name="Media Clip" r:id="rId5" imgW="4877481" imgH="4877481" progId="MPlayer">
                    <p:embed/>
                  </p:oleObj>
                </mc:Choice>
                <mc:Fallback>
                  <p:oleObj name="Media Clip" r:id="rId5" imgW="4877481" imgH="4877481" progId="MPlayer">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0" y="113"/>
                          <a:ext cx="1315"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4981" name="Object 5">
              <a:hlinkClick r:id="" action="ppaction://ole?verb=0"/>
            </p:cNvPr>
            <p:cNvGraphicFramePr>
              <a:graphicFrameLocks noChangeAspect="1"/>
            </p:cNvGraphicFramePr>
            <p:nvPr/>
          </p:nvGraphicFramePr>
          <p:xfrm>
            <a:off x="2840" y="113"/>
            <a:ext cx="1315" cy="1315"/>
          </p:xfrm>
          <a:graphic>
            <a:graphicData uri="http://schemas.openxmlformats.org/presentationml/2006/ole">
              <mc:AlternateContent xmlns:mc="http://schemas.openxmlformats.org/markup-compatibility/2006">
                <mc:Choice xmlns:v="urn:schemas-microsoft-com:vml" Requires="v">
                  <p:oleObj spid="_x0000_s3190" name="Media Clip" r:id="rId7" imgW="4877481" imgH="4877481" progId="MPlayer">
                    <p:embed/>
                  </p:oleObj>
                </mc:Choice>
                <mc:Fallback>
                  <p:oleObj name="Media Clip" r:id="rId7" imgW="4877481" imgH="4877481" progId="MPlayer">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0" y="113"/>
                          <a:ext cx="1315"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4982" name="Object 6">
              <a:hlinkClick r:id="" action="ppaction://ole?verb=0"/>
            </p:cNvPr>
            <p:cNvGraphicFramePr>
              <a:graphicFrameLocks noChangeAspect="1"/>
            </p:cNvGraphicFramePr>
            <p:nvPr/>
          </p:nvGraphicFramePr>
          <p:xfrm>
            <a:off x="119" y="1474"/>
            <a:ext cx="1315" cy="1315"/>
          </p:xfrm>
          <a:graphic>
            <a:graphicData uri="http://schemas.openxmlformats.org/presentationml/2006/ole">
              <mc:AlternateContent xmlns:mc="http://schemas.openxmlformats.org/markup-compatibility/2006">
                <mc:Choice xmlns:v="urn:schemas-microsoft-com:vml" Requires="v">
                  <p:oleObj spid="_x0000_s3191" name="Media Clip" r:id="rId9" imgW="4877481" imgH="4877481" progId="MPlayer">
                    <p:embed/>
                  </p:oleObj>
                </mc:Choice>
                <mc:Fallback>
                  <p:oleObj name="Media Clip" r:id="rId9" imgW="4877481" imgH="4877481" progId="MPlayer">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 y="1474"/>
                          <a:ext cx="1315"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4983" name="Object 7">
              <a:hlinkClick r:id="" action="ppaction://ole?verb=0"/>
            </p:cNvPr>
            <p:cNvGraphicFramePr>
              <a:graphicFrameLocks noChangeAspect="1"/>
            </p:cNvGraphicFramePr>
            <p:nvPr/>
          </p:nvGraphicFramePr>
          <p:xfrm>
            <a:off x="1480" y="1474"/>
            <a:ext cx="1315" cy="1315"/>
          </p:xfrm>
          <a:graphic>
            <a:graphicData uri="http://schemas.openxmlformats.org/presentationml/2006/ole">
              <mc:AlternateContent xmlns:mc="http://schemas.openxmlformats.org/markup-compatibility/2006">
                <mc:Choice xmlns:v="urn:schemas-microsoft-com:vml" Requires="v">
                  <p:oleObj spid="_x0000_s3192" name="Media Clip" r:id="rId11" imgW="4877481" imgH="4877481" progId="MPlayer">
                    <p:embed/>
                  </p:oleObj>
                </mc:Choice>
                <mc:Fallback>
                  <p:oleObj name="Media Clip" r:id="rId11" imgW="4877481" imgH="4877481" progId="MPlayer">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0" y="1474"/>
                          <a:ext cx="1315"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4984" name="Object 8">
              <a:hlinkClick r:id="" action="ppaction://ole?verb=0"/>
            </p:cNvPr>
            <p:cNvGraphicFramePr>
              <a:graphicFrameLocks noChangeAspect="1"/>
            </p:cNvGraphicFramePr>
            <p:nvPr/>
          </p:nvGraphicFramePr>
          <p:xfrm>
            <a:off x="2840" y="1474"/>
            <a:ext cx="1315" cy="1315"/>
          </p:xfrm>
          <a:graphic>
            <a:graphicData uri="http://schemas.openxmlformats.org/presentationml/2006/ole">
              <mc:AlternateContent xmlns:mc="http://schemas.openxmlformats.org/markup-compatibility/2006">
                <mc:Choice xmlns:v="urn:schemas-microsoft-com:vml" Requires="v">
                  <p:oleObj spid="_x0000_s3193" name="Media Clip" r:id="rId13" imgW="4877481" imgH="4877481" progId="MPlayer">
                    <p:embed/>
                  </p:oleObj>
                </mc:Choice>
                <mc:Fallback>
                  <p:oleObj name="Media Clip" r:id="rId13" imgW="4877481" imgH="4877481" progId="MPlayer">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0" y="1474"/>
                          <a:ext cx="1315"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7186274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02" name="Group 2"/>
          <p:cNvGrpSpPr>
            <a:grpSpLocks/>
          </p:cNvGrpSpPr>
          <p:nvPr/>
        </p:nvGrpSpPr>
        <p:grpSpPr bwMode="auto">
          <a:xfrm>
            <a:off x="1187450" y="333375"/>
            <a:ext cx="6985000" cy="6119813"/>
            <a:chOff x="436" y="567"/>
            <a:chExt cx="3214" cy="3214"/>
          </a:xfrm>
        </p:grpSpPr>
        <p:graphicFrame>
          <p:nvGraphicFramePr>
            <p:cNvPr id="256003" name="Object 3">
              <a:hlinkClick r:id="" action="ppaction://ole?verb=0"/>
            </p:cNvPr>
            <p:cNvGraphicFramePr>
              <a:graphicFrameLocks noChangeAspect="1"/>
            </p:cNvGraphicFramePr>
            <p:nvPr/>
          </p:nvGraphicFramePr>
          <p:xfrm>
            <a:off x="436" y="567"/>
            <a:ext cx="1581" cy="1581"/>
          </p:xfrm>
          <a:graphic>
            <a:graphicData uri="http://schemas.openxmlformats.org/presentationml/2006/ole">
              <mc:AlternateContent xmlns:mc="http://schemas.openxmlformats.org/markup-compatibility/2006">
                <mc:Choice xmlns:v="urn:schemas-microsoft-com:vml" Requires="v">
                  <p:oleObj spid="_x0000_s4174" name="Media Clip" r:id="rId3" imgW="4877481" imgH="4877481" progId="MPlayer">
                    <p:embed/>
                  </p:oleObj>
                </mc:Choice>
                <mc:Fallback>
                  <p:oleObj name="Media Clip" r:id="rId3" imgW="4877481" imgH="4877481" progId="MPlayer">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 y="567"/>
                          <a:ext cx="1581" cy="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04" name="Object 4">
              <a:hlinkClick r:id="" action="ppaction://ole?verb=0"/>
            </p:cNvPr>
            <p:cNvGraphicFramePr>
              <a:graphicFrameLocks noChangeAspect="1"/>
            </p:cNvGraphicFramePr>
            <p:nvPr/>
          </p:nvGraphicFramePr>
          <p:xfrm>
            <a:off x="2069" y="567"/>
            <a:ext cx="1581" cy="1581"/>
          </p:xfrm>
          <a:graphic>
            <a:graphicData uri="http://schemas.openxmlformats.org/presentationml/2006/ole">
              <mc:AlternateContent xmlns:mc="http://schemas.openxmlformats.org/markup-compatibility/2006">
                <mc:Choice xmlns:v="urn:schemas-microsoft-com:vml" Requires="v">
                  <p:oleObj spid="_x0000_s4175" name="Media Clip" r:id="rId5" imgW="4877481" imgH="4877481" progId="MPlayer">
                    <p:embed/>
                  </p:oleObj>
                </mc:Choice>
                <mc:Fallback>
                  <p:oleObj name="Media Clip" r:id="rId5" imgW="4877481" imgH="4877481" progId="MPlayer">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9" y="567"/>
                          <a:ext cx="1581" cy="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05" name="Object 5">
              <a:hlinkClick r:id="" action="ppaction://ole?verb=0"/>
            </p:cNvPr>
            <p:cNvGraphicFramePr>
              <a:graphicFrameLocks noChangeAspect="1"/>
            </p:cNvGraphicFramePr>
            <p:nvPr/>
          </p:nvGraphicFramePr>
          <p:xfrm>
            <a:off x="436" y="2200"/>
            <a:ext cx="1581" cy="1581"/>
          </p:xfrm>
          <a:graphic>
            <a:graphicData uri="http://schemas.openxmlformats.org/presentationml/2006/ole">
              <mc:AlternateContent xmlns:mc="http://schemas.openxmlformats.org/markup-compatibility/2006">
                <mc:Choice xmlns:v="urn:schemas-microsoft-com:vml" Requires="v">
                  <p:oleObj spid="_x0000_s4176" name="Media Clip" r:id="rId7" imgW="4877481" imgH="4877481" progId="MPlayer">
                    <p:embed/>
                  </p:oleObj>
                </mc:Choice>
                <mc:Fallback>
                  <p:oleObj name="Media Clip" r:id="rId7" imgW="4877481" imgH="4877481" progId="MPlayer">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 y="2200"/>
                          <a:ext cx="1581" cy="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06" name="Object 6">
              <a:hlinkClick r:id="" action="ppaction://ole?verb=0"/>
            </p:cNvPr>
            <p:cNvGraphicFramePr>
              <a:graphicFrameLocks noChangeAspect="1"/>
            </p:cNvGraphicFramePr>
            <p:nvPr/>
          </p:nvGraphicFramePr>
          <p:xfrm>
            <a:off x="2069" y="2200"/>
            <a:ext cx="1581" cy="1581"/>
          </p:xfrm>
          <a:graphic>
            <a:graphicData uri="http://schemas.openxmlformats.org/presentationml/2006/ole">
              <mc:AlternateContent xmlns:mc="http://schemas.openxmlformats.org/markup-compatibility/2006">
                <mc:Choice xmlns:v="urn:schemas-microsoft-com:vml" Requires="v">
                  <p:oleObj spid="_x0000_s4177" name="Media Clip" r:id="rId9" imgW="4877481" imgH="4877481" progId="MPlayer">
                    <p:embed/>
                  </p:oleObj>
                </mc:Choice>
                <mc:Fallback>
                  <p:oleObj name="Media Clip" r:id="rId9" imgW="4877481" imgH="4877481" progId="MPlayer">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9" y="2200"/>
                          <a:ext cx="1581" cy="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982964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3152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5755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026" name="Object 2">
            <a:hlinkClick r:id="" action="ppaction://ole?verb=0"/>
          </p:cNvPr>
          <p:cNvGraphicFramePr>
            <a:graphicFrameLocks noChangeAspect="1"/>
          </p:cNvGraphicFramePr>
          <p:nvPr/>
        </p:nvGraphicFramePr>
        <p:xfrm>
          <a:off x="0" y="0"/>
          <a:ext cx="4716463" cy="4078288"/>
        </p:xfrm>
        <a:graphic>
          <a:graphicData uri="http://schemas.openxmlformats.org/presentationml/2006/ole">
            <mc:AlternateContent xmlns:mc="http://schemas.openxmlformats.org/markup-compatibility/2006">
              <mc:Choice xmlns:v="urn:schemas-microsoft-com:vml" Requires="v">
                <p:oleObj spid="_x0000_s5160" name="Media Clip" r:id="rId3" imgW="4877481" imgH="4877481" progId="MPlayer">
                  <p:embed/>
                </p:oleObj>
              </mc:Choice>
              <mc:Fallback>
                <p:oleObj name="Media Clip" r:id="rId3" imgW="4877481" imgH="4877481" progId="MPlayer">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16463" cy="407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7027" name="Object 3">
            <a:hlinkClick r:id="" action="ppaction://ole?verb=0"/>
          </p:cNvPr>
          <p:cNvGraphicFramePr>
            <a:graphicFrameLocks noChangeAspect="1"/>
          </p:cNvGraphicFramePr>
          <p:nvPr/>
        </p:nvGraphicFramePr>
        <p:xfrm>
          <a:off x="4643438" y="1916113"/>
          <a:ext cx="4500562" cy="4752975"/>
        </p:xfrm>
        <a:graphic>
          <a:graphicData uri="http://schemas.openxmlformats.org/presentationml/2006/ole">
            <mc:AlternateContent xmlns:mc="http://schemas.openxmlformats.org/markup-compatibility/2006">
              <mc:Choice xmlns:v="urn:schemas-microsoft-com:vml" Requires="v">
                <p:oleObj spid="_x0000_s5161" name="Media Clip" r:id="rId5" imgW="4877481" imgH="4877481" progId="MPlayer">
                  <p:embed/>
                </p:oleObj>
              </mc:Choice>
              <mc:Fallback>
                <p:oleObj name="Media Clip" r:id="rId5" imgW="4877481" imgH="4877481" progId="MPlayer">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916113"/>
                        <a:ext cx="4500562"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7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5650" y="3425825"/>
            <a:ext cx="12700" cy="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13355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464448" y="0"/>
            <a:ext cx="8229600" cy="1196975"/>
          </a:xfrm>
        </p:spPr>
        <p:txBody>
          <a:bodyPr/>
          <a:lstStyle/>
          <a:p>
            <a:r>
              <a:rPr lang="en-US" sz="3600" dirty="0">
                <a:solidFill>
                  <a:schemeClr val="bg1"/>
                </a:solidFill>
              </a:rPr>
              <a:t>14 </a:t>
            </a:r>
            <a:r>
              <a:rPr lang="el-GR" sz="3600" dirty="0">
                <a:solidFill>
                  <a:schemeClr val="bg1"/>
                </a:solidFill>
              </a:rPr>
              <a:t>ΙΟΥΛΙΟΥ 2000</a:t>
            </a:r>
            <a:br>
              <a:rPr lang="el-GR" sz="3600" dirty="0">
                <a:solidFill>
                  <a:schemeClr val="bg1"/>
                </a:solidFill>
              </a:rPr>
            </a:br>
            <a:r>
              <a:rPr lang="el-GR" sz="3600" dirty="0">
                <a:solidFill>
                  <a:schemeClr val="bg1"/>
                </a:solidFill>
              </a:rPr>
              <a:t> </a:t>
            </a:r>
            <a:r>
              <a:rPr lang="en-US" sz="3600" dirty="0">
                <a:solidFill>
                  <a:schemeClr val="bg1"/>
                </a:solidFill>
              </a:rPr>
              <a:t>BASTILLE EVENT</a:t>
            </a:r>
            <a:endParaRPr lang="el-GR" sz="3600" dirty="0">
              <a:solidFill>
                <a:schemeClr val="bg1"/>
              </a:solidFill>
            </a:endParaRPr>
          </a:p>
        </p:txBody>
      </p:sp>
      <p:pic>
        <p:nvPicPr>
          <p:cNvPr id="104451" name="Picture 3" descr="20000714_1024_eit195_51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268413"/>
            <a:ext cx="4643438" cy="4968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2" name="Picture 4" descr="20000714_1054_c2_51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43438" y="1268413"/>
            <a:ext cx="4500562" cy="4968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081400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las02_prev"/>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620713"/>
            <a:ext cx="9144000" cy="518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0073290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Solar wind. c2_1mοth - Hathaway presentations -NASA.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827088" y="0"/>
            <a:ext cx="77771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2700" fill="hold"/>
                                        <p:tgtEl>
                                          <p:spTgt spid="1024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2402"/>
                </p:tgtEl>
              </p:cMediaNode>
            </p:video>
            <p:seq concurrent="1" nextAc="seek">
              <p:cTn id="8" restart="whenNotActive" fill="hold" evtFilter="cancelBubble" nodeType="interactiveSeq">
                <p:stCondLst>
                  <p:cond evt="onClick" delay="0">
                    <p:tgtEl>
                      <p:spTgt spid="10240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2402"/>
                                        </p:tgtEl>
                                      </p:cBhvr>
                                    </p:cmd>
                                  </p:childTnLst>
                                </p:cTn>
                              </p:par>
                            </p:childTnLst>
                          </p:cTn>
                        </p:par>
                      </p:childTnLst>
                    </p:cTn>
                  </p:par>
                </p:childTnLst>
              </p:cTn>
              <p:nextCondLst>
                <p:cond evt="onClick" delay="0">
                  <p:tgtEl>
                    <p:spTgt spid="102402"/>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asco_c3v3s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9216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13143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7561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050713_c2_frame_00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573463"/>
            <a:ext cx="3598862"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6499" name="Picture 3" descr="050713_c2_frame_0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1275" cy="3284538"/>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descr="050713_c2_frame_0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88913"/>
            <a:ext cx="3743325" cy="331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78762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551532" y="-87084"/>
            <a:ext cx="8229600" cy="908050"/>
          </a:xfrm>
        </p:spPr>
        <p:txBody>
          <a:bodyPr/>
          <a:lstStyle/>
          <a:p>
            <a:r>
              <a:rPr lang="en-US" sz="4000" b="1" dirty="0">
                <a:solidFill>
                  <a:schemeClr val="bg1"/>
                </a:solidFill>
              </a:rPr>
              <a:t>STEREO CME 12/12/2008</a:t>
            </a:r>
          </a:p>
        </p:txBody>
      </p:sp>
      <p:pic>
        <p:nvPicPr>
          <p:cNvPr id="259075" name="Picture 3" descr="152618main_PanelsDeploy_l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692150"/>
            <a:ext cx="9144000" cy="616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9076" name="Picture 4" descr="20090414_cor2ab_h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692150"/>
            <a:ext cx="4859338" cy="2232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231191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a:xfrm>
            <a:off x="348336" y="29028"/>
            <a:ext cx="8229600" cy="836613"/>
          </a:xfrm>
        </p:spPr>
        <p:txBody>
          <a:bodyPr/>
          <a:lstStyle/>
          <a:p>
            <a:r>
              <a:rPr lang="en-US" b="1">
                <a:solidFill>
                  <a:schemeClr val="bg1"/>
                </a:solidFill>
              </a:rPr>
              <a:t>STEREO CME 12/12/2008</a:t>
            </a:r>
          </a:p>
        </p:txBody>
      </p:sp>
      <p:pic>
        <p:nvPicPr>
          <p:cNvPr id="108547" name="Picture 3" descr="3D_CM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981075"/>
            <a:ext cx="9144000" cy="587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6862625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Solar Erup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100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1547813" y="-1684338"/>
            <a:ext cx="6056312" cy="9486901"/>
            <a:chOff x="1270" y="1071"/>
            <a:chExt cx="9537" cy="14580"/>
          </a:xfrm>
        </p:grpSpPr>
        <p:sp>
          <p:nvSpPr>
            <p:cNvPr id="22531" name="Text Box 3"/>
            <p:cNvSpPr txBox="1">
              <a:spLocks noChangeArrowheads="1"/>
            </p:cNvSpPr>
            <p:nvPr/>
          </p:nvSpPr>
          <p:spPr bwMode="auto">
            <a:xfrm>
              <a:off x="1270" y="1071"/>
              <a:ext cx="9537" cy="14580"/>
            </a:xfrm>
            <a:prstGeom prst="rect">
              <a:avLst/>
            </a:prstGeom>
            <a:gradFill rotWithShape="1">
              <a:gsLst>
                <a:gs pos="0">
                  <a:srgbClr val="E1A5FF"/>
                </a:gs>
                <a:gs pos="50000">
                  <a:srgbClr val="FFCFFF"/>
                </a:gs>
                <a:gs pos="100000">
                  <a:srgbClr val="E1A5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endParaRPr lang="el-GR" sz="1400"/>
            </a:p>
            <a:p>
              <a:pPr algn="just"/>
              <a:r>
                <a:rPr lang="el-GR" sz="1400"/>
                <a:t>  </a:t>
              </a:r>
              <a:endParaRPr lang="el-GR"/>
            </a:p>
          </p:txBody>
        </p:sp>
        <p:grpSp>
          <p:nvGrpSpPr>
            <p:cNvPr id="22532" name="Group 4"/>
            <p:cNvGrpSpPr>
              <a:grpSpLocks/>
            </p:cNvGrpSpPr>
            <p:nvPr/>
          </p:nvGrpSpPr>
          <p:grpSpPr bwMode="auto">
            <a:xfrm>
              <a:off x="1831" y="5211"/>
              <a:ext cx="8415" cy="7200"/>
              <a:chOff x="1831" y="5211"/>
              <a:chExt cx="8415" cy="7200"/>
            </a:xfrm>
          </p:grpSpPr>
          <p:pic>
            <p:nvPicPr>
              <p:cNvPr id="22533" name="Picture 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 y="5211"/>
                <a:ext cx="8415" cy="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2018" y="10800"/>
                <a:ext cx="1683" cy="540"/>
              </a:xfrm>
              <a:prstGeom prst="rect">
                <a:avLst/>
              </a:prstGeom>
              <a:gradFill rotWithShape="1">
                <a:gsLst>
                  <a:gs pos="0">
                    <a:srgbClr val="001B36"/>
                  </a:gs>
                  <a:gs pos="50000">
                    <a:srgbClr val="000A14"/>
                  </a:gs>
                  <a:gs pos="100000">
                    <a:srgbClr val="001B36"/>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r"/>
                <a:r>
                  <a:rPr lang="el-GR" sz="1100" b="1">
                    <a:solidFill>
                      <a:srgbClr val="FFFFFF"/>
                    </a:solidFill>
                  </a:rPr>
                  <a:t>Φωτόσφαιρα </a:t>
                </a:r>
                <a:endParaRPr lang="el-GR"/>
              </a:p>
            </p:txBody>
          </p:sp>
        </p:grpSp>
      </p:grpSp>
    </p:spTree>
    <p:extLst>
      <p:ext uri="{BB962C8B-B14F-4D97-AF65-F5344CB8AC3E}">
        <p14:creationId xmlns:p14="http://schemas.microsoft.com/office/powerpoint/2010/main" val="76854004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1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09800"/>
            <a:ext cx="464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04579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20906" y="-457200"/>
            <a:ext cx="8229600" cy="1143000"/>
          </a:xfrm>
        </p:spPr>
        <p:txBody>
          <a:bodyPr lIns="0" rIns="0" bIns="0" anchor="b">
            <a:noAutofit/>
          </a:bodyPr>
          <a:lstStyle/>
          <a:p>
            <a:r>
              <a:rPr lang="en-US" sz="3100" dirty="0">
                <a:effectLst>
                  <a:outerShdw blurRad="38100" dist="38100" dir="2700000" algn="tl">
                    <a:srgbClr val="FFFFFF"/>
                  </a:outerShdw>
                </a:effectLst>
              </a:rPr>
              <a:t>Solar Flares and </a:t>
            </a:r>
            <a:r>
              <a:rPr lang="el-GR" sz="3100" dirty="0">
                <a:effectLst>
                  <a:outerShdw blurRad="38100" dist="38100" dir="2700000" algn="tl">
                    <a:srgbClr val="FFFFFF"/>
                  </a:outerShdw>
                </a:effectLst>
              </a:rPr>
              <a:t>Coronal Mass Ejections</a:t>
            </a:r>
            <a:endParaRPr lang="el-GR" sz="2700" dirty="0"/>
          </a:p>
        </p:txBody>
      </p:sp>
      <p:sp>
        <p:nvSpPr>
          <p:cNvPr id="115716" name="3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pic>
        <p:nvPicPr>
          <p:cNvPr id="115717" name="Εικόνα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 Βέλος προς τα κάτω"/>
          <p:cNvSpPr/>
          <p:nvPr/>
        </p:nvSpPr>
        <p:spPr>
          <a:xfrm>
            <a:off x="1905000" y="3505200"/>
            <a:ext cx="152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 Βέλος προς τα κάτω"/>
          <p:cNvSpPr/>
          <p:nvPr/>
        </p:nvSpPr>
        <p:spPr>
          <a:xfrm>
            <a:off x="8686800" y="3505200"/>
            <a:ext cx="152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8 - TextBox"/>
          <p:cNvSpPr txBox="1">
            <a:spLocks noChangeArrowheads="1"/>
          </p:cNvSpPr>
          <p:nvPr/>
        </p:nvSpPr>
        <p:spPr bwMode="auto">
          <a:xfrm>
            <a:off x="1676400" y="3124200"/>
            <a:ext cx="1089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atin typeface="Constantia" pitchFamily="18" charset="0"/>
              </a:rPr>
              <a:t>Nov 1996</a:t>
            </a:r>
          </a:p>
        </p:txBody>
      </p:sp>
      <p:sp>
        <p:nvSpPr>
          <p:cNvPr id="10" name="9 - TextBox"/>
          <p:cNvSpPr txBox="1">
            <a:spLocks noChangeArrowheads="1"/>
          </p:cNvSpPr>
          <p:nvPr/>
        </p:nvSpPr>
        <p:spPr bwMode="auto">
          <a:xfrm>
            <a:off x="7924800" y="3135313"/>
            <a:ext cx="106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atin typeface="Constantia" pitchFamily="18" charset="0"/>
              </a:rPr>
              <a:t>Sep 2007</a:t>
            </a:r>
          </a:p>
        </p:txBody>
      </p:sp>
      <p:sp>
        <p:nvSpPr>
          <p:cNvPr id="11" name="10 - Βέλος προς τα κάτω"/>
          <p:cNvSpPr/>
          <p:nvPr/>
        </p:nvSpPr>
        <p:spPr>
          <a:xfrm>
            <a:off x="5943600" y="4038600"/>
            <a:ext cx="152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11 - Καμπύλο βέλος προς τα κάτω"/>
          <p:cNvSpPr/>
          <p:nvPr/>
        </p:nvSpPr>
        <p:spPr>
          <a:xfrm>
            <a:off x="4343400" y="4648200"/>
            <a:ext cx="1219200" cy="457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3" name="12 - TextBox"/>
          <p:cNvSpPr txBox="1">
            <a:spLocks noChangeArrowheads="1"/>
          </p:cNvSpPr>
          <p:nvPr/>
        </p:nvSpPr>
        <p:spPr bwMode="auto">
          <a:xfrm>
            <a:off x="3657600" y="4343400"/>
            <a:ext cx="179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atin typeface="Constantia" pitchFamily="18" charset="0"/>
              </a:rPr>
              <a:t>MAX 2000-2002</a:t>
            </a:r>
          </a:p>
        </p:txBody>
      </p:sp>
      <p:sp>
        <p:nvSpPr>
          <p:cNvPr id="14" name="13 - TextBox"/>
          <p:cNvSpPr txBox="1">
            <a:spLocks noChangeArrowheads="1"/>
          </p:cNvSpPr>
          <p:nvPr/>
        </p:nvSpPr>
        <p:spPr bwMode="auto">
          <a:xfrm>
            <a:off x="5638800" y="3733800"/>
            <a:ext cx="668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b="1">
                <a:latin typeface="Constantia" pitchFamily="18" charset="0"/>
              </a:rPr>
              <a:t>2003</a:t>
            </a:r>
          </a:p>
        </p:txBody>
      </p:sp>
      <p:sp>
        <p:nvSpPr>
          <p:cNvPr id="17" name="16 - Καμπύλο βέλος προς τα κάτω"/>
          <p:cNvSpPr/>
          <p:nvPr/>
        </p:nvSpPr>
        <p:spPr>
          <a:xfrm>
            <a:off x="3886200" y="3352800"/>
            <a:ext cx="1219200" cy="381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8" name="17 - TextBox"/>
          <p:cNvSpPr txBox="1">
            <a:spLocks noChangeArrowheads="1"/>
          </p:cNvSpPr>
          <p:nvPr/>
        </p:nvSpPr>
        <p:spPr bwMode="auto">
          <a:xfrm>
            <a:off x="4038600" y="2971800"/>
            <a:ext cx="179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atin typeface="Constantia" pitchFamily="18" charset="0"/>
              </a:rPr>
              <a:t>MAX 2000-2002</a:t>
            </a:r>
          </a:p>
        </p:txBody>
      </p:sp>
    </p:spTree>
    <p:extLst>
      <p:ext uri="{BB962C8B-B14F-4D97-AF65-F5344CB8AC3E}">
        <p14:creationId xmlns:p14="http://schemas.microsoft.com/office/powerpoint/2010/main" val="664086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xit" presetSubtype="10" fill="hold" grpId="1" nodeType="clickEffect">
                                  <p:stCondLst>
                                    <p:cond delay="0"/>
                                  </p:stCondLst>
                                  <p:childTnLst>
                                    <p:animEffect transition="out" filter="checkerboard(across)">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5" presetClass="exit" presetSubtype="10" fill="hold" grpId="1" nodeType="withEffect">
                                  <p:stCondLst>
                                    <p:cond delay="0"/>
                                  </p:stCondLst>
                                  <p:childTnLst>
                                    <p:animEffect transition="out" filter="checkerboard(across)">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xit" presetSubtype="10" fill="hold" grpId="1" nodeType="clickEffect">
                                  <p:stCondLst>
                                    <p:cond delay="0"/>
                                  </p:stCondLst>
                                  <p:childTnLst>
                                    <p:animEffect transition="out" filter="checkerboard(across)">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5" presetClass="exit" presetSubtype="10" fill="hold" grpId="1" nodeType="withEffect">
                                  <p:stCondLst>
                                    <p:cond delay="0"/>
                                  </p:stCondLst>
                                  <p:childTnLst>
                                    <p:animEffect transition="out" filter="checkerboard(across)">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grpId="1" nodeType="clickEffect">
                                  <p:stCondLst>
                                    <p:cond delay="0"/>
                                  </p:stCondLst>
                                  <p:childTnLst>
                                    <p:animEffect transition="out" filter="checkerboard(across)">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5" presetClass="exit" presetSubtype="10" fill="hold" grpId="1" nodeType="withEffect">
                                  <p:stCondLst>
                                    <p:cond delay="0"/>
                                  </p:stCondLst>
                                  <p:childTnLst>
                                    <p:animEffect transition="out" filter="checkerboard(across)">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5" presetClass="exit" presetSubtype="10" fill="hold" grpId="1" nodeType="withEffect">
                                  <p:stCondLst>
                                    <p:cond delay="0"/>
                                  </p:stCondLst>
                                  <p:childTnLst>
                                    <p:animEffect transition="out" filter="checkerboard(across)">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5" presetClass="exit" presetSubtype="10" fill="hold" grpId="1" nodeType="withEffect">
                                  <p:stCondLst>
                                    <p:cond delay="0"/>
                                  </p:stCondLst>
                                  <p:childTnLst>
                                    <p:animEffect transition="out" filter="checkerboard(across)">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p:bldP spid="9" grpId="1"/>
      <p:bldP spid="10" grpId="0"/>
      <p:bldP spid="10" grpId="1"/>
      <p:bldP spid="11" grpId="0" animBg="1"/>
      <p:bldP spid="11" grpId="1" animBg="1"/>
      <p:bldP spid="12" grpId="0" animBg="1"/>
      <p:bldP spid="12" grpId="1" animBg="1"/>
      <p:bldP spid="13" grpId="0"/>
      <p:bldP spid="13" grpId="1"/>
      <p:bldP spid="14" grpId="0"/>
      <p:bldP spid="14" grpId="1"/>
      <p:bldP spid="17" grpId="0" animBg="1"/>
      <p:bldP spid="17" grpId="1" animBg="1"/>
      <p:bldP spid="18" grpId="0"/>
      <p:bldP spid="18" grpId="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 Τίτλος"/>
          <p:cNvSpPr>
            <a:spLocks noGrp="1"/>
          </p:cNvSpPr>
          <p:nvPr>
            <p:ph type="title" idx="4294967295"/>
          </p:nvPr>
        </p:nvSpPr>
        <p:spPr>
          <a:xfrm>
            <a:off x="362850" y="-381000"/>
            <a:ext cx="8229600" cy="1143000"/>
          </a:xfrm>
        </p:spPr>
        <p:txBody>
          <a:bodyPr lIns="0" rIns="0" bIns="0" anchor="b"/>
          <a:lstStyle/>
          <a:p>
            <a:r>
              <a:rPr lang="en-US" dirty="0">
                <a:solidFill>
                  <a:schemeClr val="bg1"/>
                </a:solidFill>
              </a:rPr>
              <a:t>CMEs Analysis</a:t>
            </a:r>
            <a:endParaRPr lang="el-GR" dirty="0">
              <a:solidFill>
                <a:schemeClr val="bg1"/>
              </a:solidFill>
            </a:endParaRPr>
          </a:p>
        </p:txBody>
      </p:sp>
      <p:sp>
        <p:nvSpPr>
          <p:cNvPr id="119812" name="3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pic>
        <p:nvPicPr>
          <p:cNvPr id="119813" name="Εικόνα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25"/>
            <a:ext cx="91440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Καμπύλο βέλος προς τα επάνω"/>
          <p:cNvSpPr/>
          <p:nvPr/>
        </p:nvSpPr>
        <p:spPr>
          <a:xfrm>
            <a:off x="4343400" y="1371600"/>
            <a:ext cx="1143000" cy="4572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19815" name="6 - TextBox"/>
          <p:cNvSpPr txBox="1">
            <a:spLocks noChangeArrowheads="1"/>
          </p:cNvSpPr>
          <p:nvPr/>
        </p:nvSpPr>
        <p:spPr bwMode="auto">
          <a:xfrm>
            <a:off x="3962400" y="1905000"/>
            <a:ext cx="1874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sz="2000">
                <a:latin typeface="Constantia" pitchFamily="18" charset="0"/>
              </a:rPr>
              <a:t>Max 2000-2002</a:t>
            </a:r>
          </a:p>
        </p:txBody>
      </p:sp>
    </p:spTree>
    <p:extLst>
      <p:ext uri="{BB962C8B-B14F-4D97-AF65-F5344CB8AC3E}">
        <p14:creationId xmlns:p14="http://schemas.microsoft.com/office/powerpoint/2010/main" val="41498718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Τίτλος"/>
          <p:cNvSpPr>
            <a:spLocks noGrp="1"/>
          </p:cNvSpPr>
          <p:nvPr>
            <p:ph type="title" idx="4294967295"/>
          </p:nvPr>
        </p:nvSpPr>
        <p:spPr>
          <a:xfrm>
            <a:off x="464448" y="-228600"/>
            <a:ext cx="8229600" cy="1143000"/>
          </a:xfrm>
        </p:spPr>
        <p:txBody>
          <a:bodyPr lIns="0" rIns="0" bIns="0" anchor="b"/>
          <a:lstStyle/>
          <a:p>
            <a:r>
              <a:rPr lang="en-US" dirty="0">
                <a:solidFill>
                  <a:schemeClr val="bg1"/>
                </a:solidFill>
              </a:rPr>
              <a:t>Monthly Distribution CMEs</a:t>
            </a:r>
            <a:endParaRPr lang="el-GR" dirty="0">
              <a:solidFill>
                <a:schemeClr val="bg1"/>
              </a:solidFill>
            </a:endParaRPr>
          </a:p>
        </p:txBody>
      </p:sp>
      <p:sp>
        <p:nvSpPr>
          <p:cNvPr id="129028" name="3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pic>
        <p:nvPicPr>
          <p:cNvPr id="129029" name="Picture 2" descr="paper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0773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Βέλος προς τα κάτω"/>
          <p:cNvSpPr/>
          <p:nvPr/>
        </p:nvSpPr>
        <p:spPr>
          <a:xfrm>
            <a:off x="4648200" y="6096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6 - TextBox"/>
          <p:cNvSpPr txBox="1">
            <a:spLocks noChangeArrowheads="1"/>
          </p:cNvSpPr>
          <p:nvPr/>
        </p:nvSpPr>
        <p:spPr bwMode="auto">
          <a:xfrm>
            <a:off x="4876800" y="819150"/>
            <a:ext cx="1217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sz="2000">
                <a:latin typeface="Constantia" pitchFamily="18" charset="0"/>
              </a:rPr>
              <a:t>Aug 2002</a:t>
            </a:r>
          </a:p>
        </p:txBody>
      </p:sp>
      <p:sp>
        <p:nvSpPr>
          <p:cNvPr id="8" name="7 - Βέλος προς τα κάτω"/>
          <p:cNvSpPr/>
          <p:nvPr/>
        </p:nvSpPr>
        <p:spPr>
          <a:xfrm>
            <a:off x="7467600" y="990600"/>
            <a:ext cx="304800" cy="749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8 - TextBox"/>
          <p:cNvSpPr txBox="1">
            <a:spLocks noChangeArrowheads="1"/>
          </p:cNvSpPr>
          <p:nvPr/>
        </p:nvSpPr>
        <p:spPr bwMode="auto">
          <a:xfrm>
            <a:off x="7697788" y="838200"/>
            <a:ext cx="1217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atin typeface="Constantia" pitchFamily="18" charset="0"/>
              </a:rPr>
              <a:t>April 2007</a:t>
            </a:r>
          </a:p>
        </p:txBody>
      </p:sp>
      <p:cxnSp>
        <p:nvCxnSpPr>
          <p:cNvPr id="11" name="10 - Ευθεία γραμμή σύνδεσης"/>
          <p:cNvCxnSpPr/>
          <p:nvPr/>
        </p:nvCxnSpPr>
        <p:spPr>
          <a:xfrm>
            <a:off x="6248400" y="62484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p:cNvCxnSpPr/>
          <p:nvPr/>
        </p:nvCxnSpPr>
        <p:spPr>
          <a:xfrm>
            <a:off x="6248400" y="6629400"/>
            <a:ext cx="99060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129036" name="14 - TextBox"/>
          <p:cNvSpPr txBox="1">
            <a:spLocks noChangeArrowheads="1"/>
          </p:cNvSpPr>
          <p:nvPr/>
        </p:nvSpPr>
        <p:spPr bwMode="auto">
          <a:xfrm>
            <a:off x="7315200" y="6030913"/>
            <a:ext cx="1119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GB">
                <a:latin typeface="Constantia" pitchFamily="18" charset="0"/>
              </a:rPr>
              <a:t>5 months</a:t>
            </a:r>
            <a:endParaRPr lang="en-US">
              <a:latin typeface="Constantia" pitchFamily="18" charset="0"/>
            </a:endParaRPr>
          </a:p>
        </p:txBody>
      </p:sp>
      <p:sp>
        <p:nvSpPr>
          <p:cNvPr id="129037" name="15 - Ορθογώνιο"/>
          <p:cNvSpPr>
            <a:spLocks noChangeArrowheads="1"/>
          </p:cNvSpPr>
          <p:nvPr/>
        </p:nvSpPr>
        <p:spPr bwMode="auto">
          <a:xfrm>
            <a:off x="7315200" y="6400800"/>
            <a:ext cx="1281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atin typeface="Constantia" pitchFamily="18" charset="0"/>
              </a:rPr>
              <a:t>25 months </a:t>
            </a:r>
            <a:endParaRPr lang="en-US">
              <a:latin typeface="Constantia" pitchFamily="18" charset="0"/>
            </a:endParaRPr>
          </a:p>
        </p:txBody>
      </p:sp>
    </p:spTree>
    <p:extLst>
      <p:ext uri="{BB962C8B-B14F-4D97-AF65-F5344CB8AC3E}">
        <p14:creationId xmlns:p14="http://schemas.microsoft.com/office/powerpoint/2010/main" val="3884583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xit" presetSubtype="10" fill="hold" grpId="1" nodeType="clickEffect">
                                  <p:stCondLst>
                                    <p:cond delay="0"/>
                                  </p:stCondLst>
                                  <p:childTnLst>
                                    <p:animEffect transition="out" filter="checkerboard(across)">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5" presetClass="exit" presetSubtype="10" fill="hold" grpId="1" nodeType="withEffect">
                                  <p:stCondLst>
                                    <p:cond delay="0"/>
                                  </p:stCondLst>
                                  <p:childTnLst>
                                    <p:animEffect transition="out" filter="checkerboard(across)">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animBg="1"/>
      <p:bldP spid="8" grpId="1" animBg="1"/>
      <p:bldP spid="9" grpId="0"/>
      <p:bldP spid="9" grpId="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3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pic>
        <p:nvPicPr>
          <p:cNvPr id="131076" name="Picture 2" descr="width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23326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2" descr="proj"/>
          <p:cNvPicPr>
            <a:picLocks noChangeAspect="1" noChangeArrowheads="1"/>
          </p:cNvPicPr>
          <p:nvPr/>
        </p:nvPicPr>
        <p:blipFill>
          <a:blip r:embed="rId3">
            <a:extLst>
              <a:ext uri="{28A0092B-C50C-407E-A947-70E740481C1C}">
                <a14:useLocalDpi xmlns:a14="http://schemas.microsoft.com/office/drawing/2010/main" val="0"/>
              </a:ext>
            </a:extLst>
          </a:blip>
          <a:srcRect r="10834"/>
          <a:stretch>
            <a:fillRect/>
          </a:stretch>
        </p:blipFill>
        <p:spPr bwMode="auto">
          <a:xfrm>
            <a:off x="0" y="533400"/>
            <a:ext cx="9144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4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spTree>
    <p:extLst>
      <p:ext uri="{BB962C8B-B14F-4D97-AF65-F5344CB8AC3E}">
        <p14:creationId xmlns:p14="http://schemas.microsoft.com/office/powerpoint/2010/main" val="220057625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3 - Ορθογώνιο"/>
          <p:cNvSpPr>
            <a:spLocks noChangeArrowheads="1"/>
          </p:cNvSpPr>
          <p:nvPr/>
        </p:nvSpPr>
        <p:spPr bwMode="auto">
          <a:xfrm>
            <a:off x="0" y="6550025"/>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latin typeface="Constantia" pitchFamily="18" charset="0"/>
              </a:rPr>
              <a:t>38th COSPAR Scientific Assembly</a:t>
            </a:r>
            <a:r>
              <a:rPr lang="el-GR" sz="1400" b="1">
                <a:latin typeface="Constantia" pitchFamily="18" charset="0"/>
              </a:rPr>
              <a:t> </a:t>
            </a:r>
            <a:r>
              <a:rPr lang="en-US" sz="1400" b="1">
                <a:latin typeface="Constantia" pitchFamily="18" charset="0"/>
              </a:rPr>
              <a:t>Bremen, Germany, 18-25 July 2010</a:t>
            </a:r>
          </a:p>
        </p:txBody>
      </p:sp>
      <p:pic>
        <p:nvPicPr>
          <p:cNvPr id="135172" name="Picture 2" descr="accel5m5"/>
          <p:cNvPicPr>
            <a:picLocks noChangeAspect="1" noChangeArrowheads="1"/>
          </p:cNvPicPr>
          <p:nvPr/>
        </p:nvPicPr>
        <p:blipFill>
          <a:blip r:embed="rId3">
            <a:extLst>
              <a:ext uri="{28A0092B-C50C-407E-A947-70E740481C1C}">
                <a14:useLocalDpi xmlns:a14="http://schemas.microsoft.com/office/drawing/2010/main" val="0"/>
              </a:ext>
            </a:extLst>
          </a:blip>
          <a:srcRect b="11713"/>
          <a:stretch>
            <a:fillRect/>
          </a:stretch>
        </p:blipFill>
        <p:spPr bwMode="auto">
          <a:xfrm>
            <a:off x="0" y="6858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16260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CME from inside.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670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100" fill="hold"/>
                                        <p:tgtEl>
                                          <p:spTgt spid="2621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62146"/>
                </p:tgtEl>
              </p:cMediaNode>
            </p:video>
            <p:seq concurrent="1" nextAc="seek">
              <p:cTn id="8" restart="whenNotActive" fill="hold" evtFilter="cancelBubble" nodeType="interactiveSeq">
                <p:stCondLst>
                  <p:cond evt="onClick" delay="0">
                    <p:tgtEl>
                      <p:spTgt spid="26214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62146"/>
                                        </p:tgtEl>
                                      </p:cBhvr>
                                    </p:cmd>
                                  </p:childTnLst>
                                </p:cTn>
                              </p:par>
                            </p:childTnLst>
                          </p:cTn>
                        </p:par>
                      </p:childTnLst>
                    </p:cTn>
                  </p:par>
                </p:childTnLst>
              </p:cTn>
              <p:nextCondLst>
                <p:cond evt="onClick" delay="0">
                  <p:tgtEl>
                    <p:spTgt spid="262146"/>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20031202c2eit304_prev"/>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4290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7267" name="Picture 3" descr="poste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095625" y="3357563"/>
            <a:ext cx="6048375" cy="3500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071321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B-T-D-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02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Numerical simulation of solar granulation.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187450" y="1125538"/>
            <a:ext cx="676910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102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200" fill="hold"/>
                                        <p:tgtEl>
                                          <p:spTgt spid="235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554"/>
                </p:tgtEl>
              </p:cMediaNode>
            </p:video>
            <p:seq concurrent="1" nextAc="seek">
              <p:cTn id="8" restart="whenNotActive" fill="hold" evtFilter="cancelBubble" nodeType="interactiveSeq">
                <p:stCondLst>
                  <p:cond evt="onClick" delay="0">
                    <p:tgtEl>
                      <p:spTgt spid="2355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3554"/>
                                        </p:tgtEl>
                                      </p:cBhvr>
                                    </p:cmd>
                                  </p:childTnLst>
                                </p:cTn>
                              </p:par>
                            </p:childTnLst>
                          </p:cTn>
                        </p:par>
                      </p:childTnLst>
                    </p:cTn>
                  </p:par>
                </p:childTnLst>
              </p:cTn>
              <p:nextCondLst>
                <p:cond evt="onClick" delay="0">
                  <p:tgtEl>
                    <p:spTgt spid="23554"/>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T-V-B-D smoothed pa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51915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sz="quarter" idx="4294967295"/>
          </p:nvPr>
        </p:nvSpPr>
        <p:spPr>
          <a:xfrm>
            <a:off x="638616" y="0"/>
            <a:ext cx="8229600" cy="765175"/>
          </a:xfrm>
        </p:spPr>
        <p:txBody>
          <a:bodyPr/>
          <a:lstStyle/>
          <a:p>
            <a:r>
              <a:rPr lang="en-US" dirty="0">
                <a:solidFill>
                  <a:schemeClr val="bg1"/>
                </a:solidFill>
              </a:rPr>
              <a:t>SUNSPOTS OCT-NOV 2003</a:t>
            </a:r>
            <a:endParaRPr lang="el-GR" dirty="0">
              <a:solidFill>
                <a:schemeClr val="bg1"/>
              </a:solidFill>
            </a:endParaRPr>
          </a:p>
        </p:txBody>
      </p:sp>
      <p:pic>
        <p:nvPicPr>
          <p:cNvPr id="147459" name="Picture 3" descr="midioct29"/>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620713"/>
            <a:ext cx="3887788" cy="3384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7460" name="Picture 4" descr="Blomquist1_strip"/>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148263" y="3716338"/>
            <a:ext cx="3995737" cy="3141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7461" name="Picture 5" descr="48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4005263"/>
            <a:ext cx="4211638" cy="2852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629412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flarequad_thumb"/>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12784" y="3"/>
            <a:ext cx="7416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731110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a:xfrm>
            <a:off x="435420" y="0"/>
            <a:ext cx="8229600" cy="1052513"/>
          </a:xfrm>
        </p:spPr>
        <p:txBody>
          <a:bodyPr>
            <a:normAutofit fontScale="90000"/>
          </a:bodyPr>
          <a:lstStyle/>
          <a:p>
            <a:r>
              <a:rPr lang="en-US" sz="3200" b="1" dirty="0">
                <a:solidFill>
                  <a:schemeClr val="bg1"/>
                </a:solidFill>
              </a:rPr>
              <a:t>SOLAR ACTIVITY</a:t>
            </a:r>
            <a:br>
              <a:rPr lang="en-US" sz="3200" b="1" dirty="0">
                <a:solidFill>
                  <a:schemeClr val="bg1"/>
                </a:solidFill>
              </a:rPr>
            </a:br>
            <a:r>
              <a:rPr lang="en-US" sz="3200" b="1" dirty="0">
                <a:solidFill>
                  <a:schemeClr val="bg1"/>
                </a:solidFill>
              </a:rPr>
              <a:t>OCTOBER-NOVEMBER 2003</a:t>
            </a:r>
            <a:endParaRPr lang="el-GR" sz="3200" b="1" dirty="0">
              <a:solidFill>
                <a:schemeClr val="bg1"/>
              </a:solidFill>
            </a:endParaRPr>
          </a:p>
        </p:txBody>
      </p:sp>
      <p:pic>
        <p:nvPicPr>
          <p:cNvPr id="149507" name="Picture 3" descr="20031031_1504_eit_30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3789363"/>
            <a:ext cx="3635375" cy="3068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4" descr="20031104_0719_eit_30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651500" y="3789363"/>
            <a:ext cx="3492500" cy="3068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9" name="Picture 5" descr="20031028_1218_c3_strip"/>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981075"/>
            <a:ext cx="5688013" cy="2808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0763844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sz="quarter" idx="4294967295"/>
          </p:nvPr>
        </p:nvSpPr>
        <p:spPr>
          <a:xfrm>
            <a:off x="478962" y="0"/>
            <a:ext cx="8229600" cy="1196975"/>
          </a:xfrm>
        </p:spPr>
        <p:txBody>
          <a:bodyPr/>
          <a:lstStyle/>
          <a:p>
            <a:r>
              <a:rPr lang="en-US" sz="3200" b="1" dirty="0">
                <a:solidFill>
                  <a:schemeClr val="bg1"/>
                </a:solidFill>
              </a:rPr>
              <a:t>CORONAL MASS EJECTIONS</a:t>
            </a:r>
            <a:br>
              <a:rPr lang="en-US" sz="3200" b="1" dirty="0">
                <a:solidFill>
                  <a:schemeClr val="bg1"/>
                </a:solidFill>
              </a:rPr>
            </a:br>
            <a:r>
              <a:rPr lang="en-US" sz="3200" b="1" dirty="0">
                <a:solidFill>
                  <a:schemeClr val="bg1"/>
                </a:solidFill>
              </a:rPr>
              <a:t>OCTOBER-NOVEMBER 2003</a:t>
            </a:r>
            <a:endParaRPr lang="el-GR" sz="3200" b="1" dirty="0">
              <a:solidFill>
                <a:schemeClr val="bg1"/>
              </a:solidFill>
            </a:endParaRPr>
          </a:p>
        </p:txBody>
      </p:sp>
      <p:pic>
        <p:nvPicPr>
          <p:cNvPr id="150531" name="Picture 3" descr="25oct"/>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1052513"/>
            <a:ext cx="3455988" cy="295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0532" name="Picture 4" descr="20031030_1820_c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580063" y="1052513"/>
            <a:ext cx="3563937" cy="295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0533" name="Picture 5" descr="20031031_1730_c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4005263"/>
            <a:ext cx="3455988" cy="2852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0534" name="Picture 6" descr="20031104_1106_c2"/>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5543550" y="4005263"/>
            <a:ext cx="3600450" cy="2852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0535" name="Picture 7" descr="20031104_0706_eit_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484313"/>
            <a:ext cx="1800225" cy="194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0516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478962" y="274638"/>
            <a:ext cx="8229600" cy="1143000"/>
          </a:xfrm>
        </p:spPr>
        <p:txBody>
          <a:bodyPr>
            <a:normAutofit fontScale="90000"/>
          </a:bodyPr>
          <a:lstStyle/>
          <a:p>
            <a:r>
              <a:rPr lang="en-US" sz="4000" b="1">
                <a:solidFill>
                  <a:schemeClr val="bg1"/>
                </a:solidFill>
              </a:rPr>
              <a:t>CME (SOHO/LASCO)</a:t>
            </a:r>
            <a:br>
              <a:rPr lang="en-US" sz="4000" b="1">
                <a:solidFill>
                  <a:schemeClr val="bg1"/>
                </a:solidFill>
              </a:rPr>
            </a:br>
            <a:r>
              <a:rPr lang="en-US" sz="4000" b="1">
                <a:solidFill>
                  <a:schemeClr val="bg1"/>
                </a:solidFill>
              </a:rPr>
              <a:t>29/10/2003</a:t>
            </a:r>
            <a:endParaRPr lang="el-GR" sz="4000" b="1">
              <a:solidFill>
                <a:schemeClr val="bg1"/>
              </a:solidFill>
            </a:endParaRPr>
          </a:p>
        </p:txBody>
      </p:sp>
      <p:pic>
        <p:nvPicPr>
          <p:cNvPr id="151555" name="Picture 3" descr="xflare_soho_big"/>
          <p:cNvPicPr>
            <a:picLocks noGrp="1" noChangeAspect="1" noChangeArrowheads="1" noCrop="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733550"/>
            <a:ext cx="4762500" cy="4257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655514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03A28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28474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sz="quarter" idx="4294967295"/>
          </p:nvPr>
        </p:nvSpPr>
        <p:spPr>
          <a:xfrm>
            <a:off x="391878" y="0"/>
            <a:ext cx="8229600" cy="476250"/>
          </a:xfrm>
        </p:spPr>
        <p:txBody>
          <a:bodyPr>
            <a:normAutofit fontScale="90000"/>
          </a:bodyPr>
          <a:lstStyle/>
          <a:p>
            <a:r>
              <a:rPr lang="en-US" sz="4000">
                <a:solidFill>
                  <a:schemeClr val="bg1"/>
                </a:solidFill>
              </a:rPr>
              <a:t>FLARES-PROTONS-Kp INDEX</a:t>
            </a:r>
            <a:endParaRPr lang="el-GR" sz="4000">
              <a:solidFill>
                <a:schemeClr val="bg1"/>
              </a:solidFill>
            </a:endParaRPr>
          </a:p>
        </p:txBody>
      </p:sp>
      <p:pic>
        <p:nvPicPr>
          <p:cNvPr id="152579" name="Picture 3" descr="xray_5m_200310301956"/>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549275"/>
            <a:ext cx="4643438" cy="3167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2580" name="Picture 4" descr="xray_5m_20031104114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643438" y="692150"/>
            <a:ext cx="4500562" cy="295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2581" name="Picture 5" descr="satenv_20031030195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3789363"/>
            <a:ext cx="4427538" cy="3068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2582" name="Picture 6" descr="satenv_200311041141"/>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716463" y="3716338"/>
            <a:ext cx="4427537" cy="3141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909965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aurora-greece-20031120"/>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96848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CME.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652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801" fill="hold"/>
                                        <p:tgtEl>
                                          <p:spTgt spid="1556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5650"/>
                </p:tgtEl>
              </p:cMediaNode>
            </p:video>
            <p:seq concurrent="1" nextAc="seek">
              <p:cTn id="8" restart="whenNotActive" fill="hold" evtFilter="cancelBubble" nodeType="interactiveSeq">
                <p:stCondLst>
                  <p:cond evt="onClick" delay="0">
                    <p:tgtEl>
                      <p:spTgt spid="15565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5650"/>
                                        </p:tgtEl>
                                      </p:cBhvr>
                                    </p:cmd>
                                  </p:childTnLst>
                                </p:cTn>
                              </p:par>
                            </p:childTnLst>
                          </p:cTn>
                        </p:par>
                      </p:childTnLst>
                    </p:cTn>
                  </p:par>
                </p:childTnLst>
              </p:cTn>
              <p:nextCondLst>
                <p:cond evt="onClick" delay="0">
                  <p:tgtEl>
                    <p:spTgt spid="15565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SVST_granulation -NASA.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827088" y="692150"/>
            <a:ext cx="7129462" cy="532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449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67" fill="hold"/>
                                        <p:tgtEl>
                                          <p:spTgt spid="245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4578"/>
                </p:tgtEl>
              </p:cMediaNode>
            </p:video>
            <p:seq concurrent="1" nextAc="seek">
              <p:cTn id="8" restart="whenNotActive" fill="hold" evtFilter="cancelBubble" nodeType="interactiveSeq">
                <p:stCondLst>
                  <p:cond evt="onClick" delay="0">
                    <p:tgtEl>
                      <p:spTgt spid="2457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4578"/>
                                        </p:tgtEl>
                                      </p:cBhvr>
                                    </p:cmd>
                                  </p:childTnLst>
                                </p:cTn>
                              </p:par>
                            </p:childTnLst>
                          </p:cTn>
                        </p:par>
                      </p:childTnLst>
                    </p:cTn>
                  </p:par>
                </p:childTnLst>
              </p:cTn>
              <p:nextCondLst>
                <p:cond evt="onClick" delay="0">
                  <p:tgtEl>
                    <p:spTgt spid="24578"/>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auroral_oval_in_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04486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420906" y="0"/>
            <a:ext cx="8229600" cy="692150"/>
          </a:xfrm>
        </p:spPr>
        <p:txBody>
          <a:bodyPr>
            <a:normAutofit fontScale="90000"/>
          </a:bodyPr>
          <a:lstStyle/>
          <a:p>
            <a:r>
              <a:rPr lang="en-US" sz="4000" dirty="0">
                <a:solidFill>
                  <a:schemeClr val="bg1"/>
                </a:solidFill>
              </a:rPr>
              <a:t>8-13 SEPTEMBER 2010</a:t>
            </a:r>
          </a:p>
        </p:txBody>
      </p:sp>
      <p:pic>
        <p:nvPicPr>
          <p:cNvPr id="157699" name="Picture 3" descr="480654main_1105flare_strip"/>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692150"/>
            <a:ext cx="5219700" cy="616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0" name="Picture 4" descr="AUROR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787900" y="692150"/>
            <a:ext cx="4356100" cy="616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564458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5136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88913"/>
            <a:ext cx="7400925" cy="647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4329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0"/>
            <a:ext cx="63373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75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6838"/>
            <a:ext cx="3059113" cy="2952750"/>
          </a:xfrm>
          <a:prstGeom prst="rect">
            <a:avLst/>
          </a:prstGeom>
          <a:noFill/>
          <a:extLst>
            <a:ext uri="{909E8E84-426E-40DD-AFC4-6F175D3DCCD1}">
              <a14:hiddenFill xmlns:a14="http://schemas.microsoft.com/office/drawing/2010/main">
                <a:solidFill>
                  <a:srgbClr val="FFFFFF"/>
                </a:solidFill>
              </a14:hiddenFill>
            </a:ext>
          </a:extLst>
        </p:spPr>
      </p:pic>
      <p:pic>
        <p:nvPicPr>
          <p:cNvPr id="275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2349500"/>
            <a:ext cx="3132137" cy="2735263"/>
          </a:xfrm>
          <a:prstGeom prst="rect">
            <a:avLst/>
          </a:prstGeom>
          <a:noFill/>
          <a:extLst>
            <a:ext uri="{909E8E84-426E-40DD-AFC4-6F175D3DCCD1}">
              <a14:hiddenFill xmlns:a14="http://schemas.microsoft.com/office/drawing/2010/main">
                <a:solidFill>
                  <a:srgbClr val="FFFFFF"/>
                </a:solidFill>
              </a14:hiddenFill>
            </a:ext>
          </a:extLst>
        </p:spPr>
      </p:pic>
      <p:pic>
        <p:nvPicPr>
          <p:cNvPr id="275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133600"/>
            <a:ext cx="28575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46749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027925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7158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solar-geomagnetic-ap"/>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7203965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sampex_animated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716338"/>
          </a:xfrm>
          <a:prstGeom prst="rect">
            <a:avLst/>
          </a:prstGeom>
          <a:noFill/>
          <a:extLst>
            <a:ext uri="{909E8E84-426E-40DD-AFC4-6F175D3DCCD1}">
              <a14:hiddenFill xmlns:a14="http://schemas.microsoft.com/office/drawing/2010/main">
                <a:solidFill>
                  <a:srgbClr val="FFFFFF"/>
                </a:solidFill>
              </a14:hiddenFill>
            </a:ext>
          </a:extLst>
        </p:spPr>
      </p:pic>
      <p:pic>
        <p:nvPicPr>
          <p:cNvPr id="277507" name="Picture 3" descr="uvi_animat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644900"/>
            <a:ext cx="3851275" cy="3213100"/>
          </a:xfrm>
          <a:prstGeom prst="rect">
            <a:avLst/>
          </a:prstGeom>
          <a:noFill/>
          <a:extLst>
            <a:ext uri="{909E8E84-426E-40DD-AFC4-6F175D3DCCD1}">
              <a14:hiddenFill xmlns:a14="http://schemas.microsoft.com/office/drawing/2010/main">
                <a:solidFill>
                  <a:srgbClr val="FFFFFF"/>
                </a:solidFill>
              </a14:hiddenFill>
            </a:ext>
          </a:extLst>
        </p:spPr>
      </p:pic>
      <p:pic>
        <p:nvPicPr>
          <p:cNvPr id="277508" name="Picture 4" descr="Ionospheric_storm_animat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716338"/>
            <a:ext cx="5148262" cy="314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30136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erupce_zeme_polarni_zare.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01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402" fill="hold"/>
                                        <p:tgtEl>
                                          <p:spTgt spid="1597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9746"/>
                </p:tgtEl>
              </p:cMediaNode>
            </p:video>
            <p:seq concurrent="1" nextAc="seek">
              <p:cTn id="8" restart="whenNotActive" fill="hold" evtFilter="cancelBubble" nodeType="interactiveSeq">
                <p:stCondLst>
                  <p:cond evt="onClick" delay="0">
                    <p:tgtEl>
                      <p:spTgt spid="15974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9746"/>
                                        </p:tgtEl>
                                      </p:cBhvr>
                                    </p:cmd>
                                  </p:childTnLst>
                                </p:cTn>
                              </p:par>
                            </p:childTnLst>
                          </p:cTn>
                        </p:par>
                      </p:childTnLst>
                    </p:cTn>
                  </p:par>
                </p:childTnLst>
              </p:cTn>
              <p:nextCondLst>
                <p:cond evt="onClick" delay="0">
                  <p:tgtEl>
                    <p:spTgt spid="15974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hoto5_600x399_01"/>
          <p:cNvPicPr>
            <a:picLocks noGrp="1" noChangeAspect="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6826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06233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radiation_belts_sm"/>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229548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3644900"/>
            <a:ext cx="4356100" cy="306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795" name="Picture 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284663" y="0"/>
            <a:ext cx="4859337"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797" name="Picture 5" descr="blackout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0"/>
            <a:ext cx="4356100" cy="3716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796" name="Text Box 4"/>
          <p:cNvSpPr txBox="1">
            <a:spLocks noChangeArrowheads="1"/>
          </p:cNvSpPr>
          <p:nvPr/>
        </p:nvSpPr>
        <p:spPr bwMode="auto">
          <a:xfrm>
            <a:off x="663575" y="423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367932811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Dst Ind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44382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blackout1bi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868143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ilws_science_car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7676723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ilws_science_spacesystem"/>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5556850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ilws_science_spaceflight"/>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524574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416116"/>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communications_sat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0"/>
            <a:ext cx="4500562" cy="4365625"/>
          </a:xfrm>
          <a:prstGeom prst="rect">
            <a:avLst/>
          </a:prstGeom>
          <a:noFill/>
          <a:extLst>
            <a:ext uri="{909E8E84-426E-40DD-AFC4-6F175D3DCCD1}">
              <a14:hiddenFill xmlns:a14="http://schemas.microsoft.com/office/drawing/2010/main">
                <a:solidFill>
                  <a:srgbClr val="FFFFFF"/>
                </a:solidFill>
              </a14:hiddenFill>
            </a:ext>
          </a:extLst>
        </p:spPr>
      </p:pic>
      <p:pic>
        <p:nvPicPr>
          <p:cNvPr id="174083" name="Picture 3" descr="types_satellites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5148263" cy="371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2341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atmos_layer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463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077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5758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radio_waves_paths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48147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oup 2"/>
          <p:cNvGrpSpPr>
            <a:grpSpLocks/>
          </p:cNvGrpSpPr>
          <p:nvPr/>
        </p:nvGrpSpPr>
        <p:grpSpPr bwMode="auto">
          <a:xfrm>
            <a:off x="159653" y="232224"/>
            <a:ext cx="8791203" cy="6351484"/>
            <a:chOff x="896" y="5886"/>
            <a:chExt cx="10285" cy="10002"/>
          </a:xfrm>
        </p:grpSpPr>
        <p:pic>
          <p:nvPicPr>
            <p:cNvPr id="177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 y="5886"/>
              <a:ext cx="8081" cy="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p:cNvPicPr>
              <a:picLocks noChangeAspect="1" noChangeArrowheads="1"/>
            </p:cNvPicPr>
            <p:nvPr/>
          </p:nvPicPr>
          <p:blipFill>
            <a:blip r:embed="rId3">
              <a:extLst>
                <a:ext uri="{28A0092B-C50C-407E-A947-70E740481C1C}">
                  <a14:useLocalDpi xmlns:a14="http://schemas.microsoft.com/office/drawing/2010/main" val="0"/>
                </a:ext>
              </a:extLst>
            </a:blip>
            <a:srcRect t="4135" b="4915"/>
            <a:stretch>
              <a:fillRect/>
            </a:stretch>
          </p:blipFill>
          <p:spPr bwMode="auto">
            <a:xfrm>
              <a:off x="896" y="12060"/>
              <a:ext cx="5143" cy="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 y="12060"/>
              <a:ext cx="4959" cy="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394144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airplane"/>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037612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thermospher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947824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maunderminimum_strip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0"/>
            <a:ext cx="5940425" cy="3573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79" name="Picture 3" descr="bristol"/>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492500" y="3284538"/>
            <a:ext cx="5651500" cy="3573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1026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GICs_and_power_grids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27763" cy="3357563"/>
          </a:xfrm>
          <a:prstGeom prst="rect">
            <a:avLst/>
          </a:prstGeom>
          <a:noFill/>
          <a:extLst>
            <a:ext uri="{909E8E84-426E-40DD-AFC4-6F175D3DCCD1}">
              <a14:hiddenFill xmlns:a14="http://schemas.microsoft.com/office/drawing/2010/main">
                <a:solidFill>
                  <a:srgbClr val="FFFFFF"/>
                </a:solidFill>
              </a14:hiddenFill>
            </a:ext>
          </a:extLst>
        </p:spPr>
      </p:pic>
      <p:pic>
        <p:nvPicPr>
          <p:cNvPr id="182275" name="Picture 3" descr="alaskan_pipeline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356393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2276" name="Picture 4" descr="transfor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200" y="0"/>
            <a:ext cx="271780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182277" name="Picture 5" descr="transformer_failure_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3429000"/>
            <a:ext cx="396081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72076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lost_s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3299" name="Picture 3" descr="PS_blackout_Quebec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3300" name="Picture 3" descr="tran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4" descr="tran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73538"/>
            <a:ext cx="4643438"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70405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435420" y="0"/>
            <a:ext cx="8229600" cy="549275"/>
          </a:xfrm>
        </p:spPr>
        <p:txBody>
          <a:bodyPr>
            <a:normAutofit fontScale="90000"/>
          </a:bodyPr>
          <a:lstStyle/>
          <a:p>
            <a:r>
              <a:rPr lang="en-US" sz="3200" dirty="0">
                <a:solidFill>
                  <a:schemeClr val="bg1"/>
                </a:solidFill>
              </a:rPr>
              <a:t>SOLAR PROTON EVENT AUGUST 1972</a:t>
            </a:r>
          </a:p>
        </p:txBody>
      </p:sp>
      <p:pic>
        <p:nvPicPr>
          <p:cNvPr id="188419" name="Picture 3" descr="astronaut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3357563"/>
            <a:ext cx="4859338" cy="3500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20" name="Picture 4" descr="see caption">
            <a:hlinkClick r:id="rId3"/>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248150" y="476250"/>
            <a:ext cx="4895850" cy="3097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21" name="Picture 5" descr="how_damage_s"/>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5148263" y="3500438"/>
            <a:ext cx="3995737" cy="3357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901898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idx="4294967295"/>
          </p:nvPr>
        </p:nvSpPr>
        <p:spPr>
          <a:xfrm>
            <a:off x="449942" y="202067"/>
            <a:ext cx="8229600" cy="1143000"/>
          </a:xfrm>
        </p:spPr>
        <p:txBody>
          <a:bodyPr/>
          <a:lstStyle/>
          <a:p>
            <a:r>
              <a:rPr lang="el-GR" sz="4000" b="1" dirty="0">
                <a:solidFill>
                  <a:schemeClr val="bg1"/>
                </a:solidFill>
              </a:rPr>
              <a:t>ΗΛΙΟΒΙΟΛΟΓΙΑ (</a:t>
            </a:r>
            <a:r>
              <a:rPr lang="en-US" sz="4000" b="1" dirty="0">
                <a:solidFill>
                  <a:schemeClr val="bg1"/>
                </a:solidFill>
              </a:rPr>
              <a:t>HELIOBIOLOGY)</a:t>
            </a:r>
            <a:endParaRPr lang="el-GR" sz="4000" b="1" dirty="0">
              <a:solidFill>
                <a:schemeClr val="bg1"/>
              </a:solidFill>
            </a:endParaRPr>
          </a:p>
        </p:txBody>
      </p:sp>
      <p:sp>
        <p:nvSpPr>
          <p:cNvPr id="281603" name="Rectangle 3"/>
          <p:cNvSpPr>
            <a:spLocks noGrp="1" noChangeArrowheads="1"/>
          </p:cNvSpPr>
          <p:nvPr>
            <p:ph type="body" sz="half" idx="4294967295"/>
          </p:nvPr>
        </p:nvSpPr>
        <p:spPr>
          <a:xfrm>
            <a:off x="4602163" y="1773238"/>
            <a:ext cx="4541837" cy="4525962"/>
          </a:xfrm>
        </p:spPr>
        <p:txBody>
          <a:bodyPr/>
          <a:lstStyle/>
          <a:p>
            <a:r>
              <a:rPr lang="el-GR" sz="2800"/>
              <a:t>Η επίδραση της ηλιακής δραστηριότητας στην ανθρώπινη υγεία</a:t>
            </a:r>
          </a:p>
          <a:p>
            <a:endParaRPr lang="el-GR" sz="2800"/>
          </a:p>
          <a:p>
            <a:endParaRPr lang="el-GR" sz="2800"/>
          </a:p>
          <a:p>
            <a:pPr>
              <a:buFontTx/>
              <a:buNone/>
            </a:pPr>
            <a:r>
              <a:rPr lang="en-US" sz="2800" b="1">
                <a:effectLst>
                  <a:outerShdw blurRad="38100" dist="38100" dir="2700000" algn="tl">
                    <a:srgbClr val="FFFFFF"/>
                  </a:outerShdw>
                </a:effectLst>
              </a:rPr>
              <a:t>Photic solar effects</a:t>
            </a:r>
          </a:p>
          <a:p>
            <a:pPr>
              <a:buFontTx/>
              <a:buNone/>
            </a:pPr>
            <a:r>
              <a:rPr lang="en-US" sz="2800" b="1">
                <a:effectLst>
                  <a:outerShdw blurRad="38100" dist="38100" dir="2700000" algn="tl">
                    <a:srgbClr val="FFFFFF"/>
                  </a:outerShdw>
                </a:effectLst>
              </a:rPr>
              <a:t>Non-photic solar effects</a:t>
            </a:r>
            <a:endParaRPr lang="el-GR" sz="2800" b="1">
              <a:effectLst>
                <a:outerShdw blurRad="38100" dist="38100" dir="2700000" algn="tl">
                  <a:srgbClr val="FFFFFF"/>
                </a:outerShdw>
              </a:effectLst>
            </a:endParaRPr>
          </a:p>
        </p:txBody>
      </p:sp>
      <p:pic>
        <p:nvPicPr>
          <p:cNvPr id="281604" name="Picture 4" descr="OEYPQCASGRV5DCA2ZWQS2CA4BA75PCAPATHFCCAAN1L07CA2PY7YYCAKVSWF5CA9N46V0CAFBDW1FCAA5NRUUCA69PM13CAK060VBCA1EE3DFCAE6PR85CA20A7C8CAI34C5OCARNL3RJCAGZQ6HYCAX9SSS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989138"/>
            <a:ext cx="2952750" cy="381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79202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Εικόνα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2627" name="Rectangle 3"/>
          <p:cNvSpPr>
            <a:spLocks noChangeArrowheads="1"/>
          </p:cNvSpPr>
          <p:nvPr/>
        </p:nvSpPr>
        <p:spPr bwMode="auto">
          <a:xfrm>
            <a:off x="6659563" y="476250"/>
            <a:ext cx="21605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3200" b="1" u="sng">
                <a:solidFill>
                  <a:schemeClr val="tx2"/>
                </a:solidFill>
              </a:rPr>
              <a:t>ΣΚΟΠΟΣ</a:t>
            </a:r>
            <a:endParaRPr lang="en-US" sz="3200" b="1" u="sng">
              <a:solidFill>
                <a:schemeClr val="tx2"/>
              </a:solidFill>
            </a:endParaRPr>
          </a:p>
        </p:txBody>
      </p:sp>
      <p:sp>
        <p:nvSpPr>
          <p:cNvPr id="282628" name="Rectangle 4"/>
          <p:cNvSpPr>
            <a:spLocks noChangeArrowheads="1"/>
          </p:cNvSpPr>
          <p:nvPr/>
        </p:nvSpPr>
        <p:spPr bwMode="auto">
          <a:xfrm>
            <a:off x="914400" y="5173663"/>
            <a:ext cx="8229600" cy="168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l-GR" sz="3200" b="1"/>
              <a:t>Κατανόηση της σχέσης μεταξύ ηλιακής και γεωμαγνητικής δραστηριότητας και της ανθρώπινης υγείας</a:t>
            </a:r>
          </a:p>
        </p:txBody>
      </p:sp>
    </p:spTree>
    <p:extLst>
      <p:ext uri="{BB962C8B-B14F-4D97-AF65-F5344CB8AC3E}">
        <p14:creationId xmlns:p14="http://schemas.microsoft.com/office/powerpoint/2010/main" val="275760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69174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sz="quarter" idx="4294967295"/>
          </p:nvPr>
        </p:nvSpPr>
        <p:spPr>
          <a:xfrm>
            <a:off x="435429" y="0"/>
            <a:ext cx="8229600" cy="1143000"/>
          </a:xfrm>
        </p:spPr>
        <p:txBody>
          <a:bodyPr/>
          <a:lstStyle/>
          <a:p>
            <a:r>
              <a:rPr lang="el-GR" b="1" u="sng" dirty="0">
                <a:solidFill>
                  <a:schemeClr val="bg1"/>
                </a:solidFill>
              </a:rPr>
              <a:t>ΔΙΕΘΝΗ ΒΙΒΛΙΟΓΡΑΦΙΑ</a:t>
            </a:r>
          </a:p>
        </p:txBody>
      </p:sp>
      <p:pic>
        <p:nvPicPr>
          <p:cNvPr id="283651" name="Picture 3" descr="images"/>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1196975"/>
            <a:ext cx="3203575" cy="3024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3652" name="Picture 4" descr="L0NEFCAWM7D8ICAA6NN7ZCAYYW470CAR2SSG6CA99CVG6CAOCJNF4CACA7RDVCASIRTVVCAYK0PLHCA7L1UBHCAGLSIWXCA442BNXCAPAI8OZCAIE4YGNCAOQQZ9ZCAK4R0IOCAWXNI52CAYF7B6UCAIT5E9Q"/>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940425" y="4365625"/>
            <a:ext cx="3203575" cy="2492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3653" name="Picture 5" descr="scan77"/>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4292600"/>
            <a:ext cx="3313113" cy="256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3654" name="Picture 6" descr="ages"/>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659563" y="1196975"/>
            <a:ext cx="2484437" cy="287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3655" name="Picture 7" descr="images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341438"/>
            <a:ext cx="28797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4541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0"/>
            <a:ext cx="43434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945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10540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1079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solidFill>
                  <a:srgbClr val="5075BC"/>
                </a:solidFill>
              </a:rPr>
              <a:t>Τέλος Ενότητας</a:t>
            </a:r>
            <a:endParaRPr lang="el-GR" dirty="0">
              <a:solidFill>
                <a:srgbClr val="5075BC"/>
              </a:solidFill>
            </a:endParaRPr>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71070802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72883020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17051490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n-US" sz="2000" dirty="0"/>
              <a:t>1</a:t>
            </a:r>
            <a:r>
              <a:rPr lang="el-GR" sz="2000" dirty="0" smtClean="0"/>
              <a:t>.</a:t>
            </a:r>
            <a:r>
              <a:rPr lang="en-US" sz="2000" dirty="0" smtClean="0"/>
              <a:t>0</a:t>
            </a:r>
            <a:r>
              <a:rPr lang="el-GR" sz="2000" dirty="0" smtClean="0"/>
              <a:t>  </a:t>
            </a:r>
            <a:endParaRPr lang="el-GR" sz="2000" dirty="0"/>
          </a:p>
          <a:p>
            <a:pPr marL="0" indent="0">
              <a:buNone/>
            </a:pPr>
            <a:endParaRPr lang="el-GR" sz="2000" dirty="0"/>
          </a:p>
        </p:txBody>
      </p:sp>
    </p:spTree>
    <p:extLst>
      <p:ext uri="{BB962C8B-B14F-4D97-AF65-F5344CB8AC3E}">
        <p14:creationId xmlns:p14="http://schemas.microsoft.com/office/powerpoint/2010/main" val="383453784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Παναγιώτα Πρέκα 2015. Παναγιώτα Πρέκα. «Γενική Αστρονομία ΙΙ</a:t>
            </a:r>
            <a:r>
              <a:rPr lang="en-US" sz="2000" dirty="0" smtClean="0"/>
              <a:t>.</a:t>
            </a:r>
            <a:r>
              <a:rPr lang="el-GR" sz="2000" dirty="0" smtClean="0"/>
              <a:t> Ενότητα 2</a:t>
            </a:r>
            <a:r>
              <a:rPr lang="en-US" sz="2000" dirty="0" smtClean="0"/>
              <a:t>:</a:t>
            </a:r>
            <a:r>
              <a:rPr lang="el-GR" sz="2000" dirty="0" smtClean="0"/>
              <a:t> Ο Ήλιος ως αστέρας».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US" sz="2000" dirty="0" smtClean="0">
                <a:hlinkClick r:id="rId3"/>
              </a:rPr>
              <a:t>http://opencourses.uoa.gr/courses/MATH116/</a:t>
            </a:r>
            <a:endParaRPr lang="el-GR" sz="2000" dirty="0" smtClean="0"/>
          </a:p>
          <a:p>
            <a:pPr marL="0" indent="0">
              <a:buNone/>
            </a:pPr>
            <a:endParaRPr lang="el-GR" sz="2000" dirty="0" smtClean="0"/>
          </a:p>
          <a:p>
            <a:endParaRPr lang="el-GR" sz="2000" dirty="0"/>
          </a:p>
        </p:txBody>
      </p:sp>
    </p:spTree>
    <p:extLst>
      <p:ext uri="{BB962C8B-B14F-4D97-AF65-F5344CB8AC3E}">
        <p14:creationId xmlns:p14="http://schemas.microsoft.com/office/powerpoint/2010/main" val="254127645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5"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a:t>
            </a:r>
            <a:r>
              <a:rPr lang="el-GR" sz="2000" dirty="0" smtClean="0"/>
              <a:t>Χρήση</a:t>
            </a:r>
            <a:r>
              <a:rPr lang="en-US" sz="2000" dirty="0" smtClean="0"/>
              <a:t>, </a:t>
            </a:r>
            <a:r>
              <a:rPr lang="el-GR" sz="2000" dirty="0" smtClean="0"/>
              <a:t>Όχι Παράγωγα Έργα 4.0 </a:t>
            </a:r>
            <a:r>
              <a:rPr lang="el-GR" sz="2000" dirty="0"/>
              <a:t>[1]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7" name="TextBox 6"/>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sz="1800" dirty="0">
                <a:latin typeface="+mn-lt"/>
              </a:rPr>
              <a:t>[1] http://</a:t>
            </a:r>
            <a:r>
              <a:rPr lang="el-GR" sz="1800" dirty="0" smtClean="0">
                <a:latin typeface="+mn-lt"/>
              </a:rPr>
              <a:t>creativecommons.org/licenses/by-nc-</a:t>
            </a:r>
            <a:r>
              <a:rPr lang="en-US" sz="1800" dirty="0" err="1" smtClean="0">
                <a:latin typeface="+mn-lt"/>
              </a:rPr>
              <a:t>nd</a:t>
            </a:r>
            <a:r>
              <a:rPr lang="el-GR" sz="1800" dirty="0" smtClean="0">
                <a:latin typeface="+mn-lt"/>
              </a:rPr>
              <a:t>/4.0</a:t>
            </a:r>
            <a:r>
              <a:rPr lang="el-GR" sz="1800" dirty="0">
                <a:latin typeface="+mn-lt"/>
              </a:rPr>
              <a:t>/ </a:t>
            </a:r>
            <a:endParaRPr lang="en-US" sz="1800" dirty="0" smtClean="0">
              <a:latin typeface="+mn-lt"/>
            </a:endParaRPr>
          </a:p>
          <a:p>
            <a:endParaRPr lang="el-GR" sz="1800" dirty="0">
              <a:latin typeface="+mn-lt"/>
            </a:endParaRPr>
          </a:p>
          <a:p>
            <a:r>
              <a:rPr lang="el-GR" sz="1800" dirty="0">
                <a:latin typeface="+mn-lt"/>
              </a:rPr>
              <a:t>Ως </a:t>
            </a:r>
            <a:r>
              <a:rPr lang="el-GR" sz="1800" b="1" dirty="0">
                <a:latin typeface="+mn-lt"/>
              </a:rPr>
              <a:t>Μη Εμπορική</a:t>
            </a:r>
            <a:r>
              <a:rPr lang="el-GR" sz="1800" dirty="0">
                <a:latin typeface="+mn-lt"/>
              </a:rPr>
              <a:t> ορίζεται η χρήση:</a:t>
            </a:r>
          </a:p>
          <a:p>
            <a:pPr marL="342900" lvl="0" indent="-342900">
              <a:buFont typeface="Arial" panose="020B0604020202020204" pitchFamily="34" charset="0"/>
              <a:buChar char="•"/>
            </a:pPr>
            <a:r>
              <a:rPr lang="el-GR" sz="1800" dirty="0">
                <a:latin typeface="+mn-lt"/>
              </a:rPr>
              <a:t>που δεν περιλαμβάνει άμεσο ή έμμεσο οικονομικό όφελος από την χρήση του έργου, για το διανομέα του έργου και </a:t>
            </a:r>
            <a:r>
              <a:rPr lang="el-GR" sz="1800" dirty="0" err="1">
                <a:latin typeface="+mn-lt"/>
              </a:rPr>
              <a:t>αδειοδόχο</a:t>
            </a:r>
            <a:endParaRPr lang="el-GR" sz="1800" dirty="0">
              <a:latin typeface="+mn-lt"/>
            </a:endParaRPr>
          </a:p>
          <a:p>
            <a:pPr marL="342900" lvl="0" indent="-342900">
              <a:buFont typeface="Arial" panose="020B0604020202020204" pitchFamily="34" charset="0"/>
              <a:buChar char="•"/>
            </a:pPr>
            <a:r>
              <a:rPr lang="el-GR" sz="1800" dirty="0">
                <a:latin typeface="+mn-lt"/>
              </a:rPr>
              <a:t>που</a:t>
            </a:r>
            <a:r>
              <a:rPr lang="en-GB" sz="1800" dirty="0">
                <a:latin typeface="+mn-lt"/>
              </a:rPr>
              <a:t> </a:t>
            </a:r>
            <a:r>
              <a:rPr lang="el-GR" sz="1800"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sz="1800" dirty="0">
                <a:latin typeface="+mn-lt"/>
              </a:rPr>
              <a:t>που</a:t>
            </a:r>
            <a:r>
              <a:rPr lang="en-GB" sz="1800" dirty="0">
                <a:latin typeface="+mn-lt"/>
              </a:rPr>
              <a:t> </a:t>
            </a:r>
            <a:r>
              <a:rPr lang="el-GR" sz="1800" dirty="0">
                <a:latin typeface="+mn-lt"/>
              </a:rPr>
              <a:t>δεν προσπορίζει στο διανομέα του έργου και</a:t>
            </a:r>
            <a:r>
              <a:rPr lang="en-GB" sz="1800" dirty="0">
                <a:latin typeface="+mn-lt"/>
              </a:rPr>
              <a:t> </a:t>
            </a:r>
            <a:r>
              <a:rPr lang="el-GR" sz="1800" dirty="0" err="1">
                <a:latin typeface="+mn-lt"/>
              </a:rPr>
              <a:t>αδειοδόχο</a:t>
            </a:r>
            <a:r>
              <a:rPr lang="en-GB" sz="1800" dirty="0">
                <a:latin typeface="+mn-lt"/>
              </a:rPr>
              <a:t> </a:t>
            </a:r>
            <a:r>
              <a:rPr lang="el-GR" sz="1800" dirty="0">
                <a:latin typeface="+mn-lt"/>
              </a:rPr>
              <a:t>έμμεσο οικονομικό όφελος (π.χ. διαφημίσεις) από την προβολή του έργου σε διαδικτυακό </a:t>
            </a:r>
            <a:r>
              <a:rPr lang="el-GR" sz="1800" dirty="0" smtClean="0">
                <a:latin typeface="+mn-lt"/>
              </a:rPr>
              <a:t>τόπο</a:t>
            </a:r>
            <a:endParaRPr lang="en-US" sz="1800" dirty="0" smtClean="0">
              <a:latin typeface="+mn-lt"/>
            </a:endParaRPr>
          </a:p>
          <a:p>
            <a:pPr marL="342900" lvl="0" indent="-342900">
              <a:buFont typeface="Arial" panose="020B0604020202020204" pitchFamily="34" charset="0"/>
              <a:buChar char="•"/>
            </a:pPr>
            <a:endParaRPr lang="el-GR" sz="1800" dirty="0">
              <a:latin typeface="+mn-lt"/>
            </a:endParaRPr>
          </a:p>
          <a:p>
            <a:r>
              <a:rPr lang="el-GR" sz="1800" dirty="0" smtClean="0">
                <a:latin typeface="+mn-lt"/>
              </a:rPr>
              <a:t>Ο </a:t>
            </a:r>
            <a:r>
              <a:rPr lang="el-GR" sz="1800" dirty="0">
                <a:latin typeface="+mn-lt"/>
              </a:rPr>
              <a:t>δικαιούχος μπορεί να παρέχει στον </a:t>
            </a:r>
            <a:r>
              <a:rPr lang="el-GR" sz="1800" dirty="0" err="1">
                <a:latin typeface="+mn-lt"/>
              </a:rPr>
              <a:t>αδειοδόχο</a:t>
            </a:r>
            <a:r>
              <a:rPr lang="el-GR" sz="1800" dirty="0">
                <a:latin typeface="+mn-lt"/>
              </a:rPr>
              <a:t> ξεχωριστή άδεια να χρησιμοποιεί το έργο για εμπορική χρήση, εφόσον αυτό του ζητηθεί</a:t>
            </a:r>
            <a:r>
              <a:rPr lang="el-GR" sz="1800" dirty="0" smtClean="0">
                <a:latin typeface="+mn-lt"/>
              </a:rPr>
              <a:t>.</a:t>
            </a:r>
            <a:endParaRPr lang="el-GR" sz="1800" dirty="0">
              <a:latin typeface="+mn-lt"/>
            </a:endParaRPr>
          </a:p>
        </p:txBody>
      </p:sp>
      <p:pic>
        <p:nvPicPr>
          <p:cNvPr id="3" name="Εικόνα 2"/>
          <p:cNvPicPr>
            <a:picLocks noChangeAspect="1"/>
          </p:cNvPicPr>
          <p:nvPr/>
        </p:nvPicPr>
        <p:blipFill>
          <a:blip r:embed="rId2"/>
          <a:stretch>
            <a:fillRect/>
          </a:stretch>
        </p:blipFill>
        <p:spPr>
          <a:xfrm>
            <a:off x="3753690" y="2407532"/>
            <a:ext cx="1636619" cy="549938"/>
          </a:xfrm>
          <a:prstGeom prst="rect">
            <a:avLst/>
          </a:prstGeom>
        </p:spPr>
      </p:pic>
    </p:spTree>
    <p:extLst>
      <p:ext uri="{BB962C8B-B14F-4D97-AF65-F5344CB8AC3E}">
        <p14:creationId xmlns:p14="http://schemas.microsoft.com/office/powerpoint/2010/main" val="368046266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95175915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a:t>
            </a:r>
            <a:r>
              <a:rPr lang="el-GR" sz="2000" dirty="0" smtClean="0"/>
              <a:t>εικόνων που υπόκεινται σε </a:t>
            </a:r>
            <a:r>
              <a:rPr lang="en-US" sz="2000" dirty="0" smtClean="0"/>
              <a:t>Copyright</a:t>
            </a:r>
            <a:endParaRPr lang="el-GR" sz="2000" dirty="0" smtClean="0"/>
          </a:p>
        </p:txBody>
      </p:sp>
    </p:spTree>
    <p:extLst>
      <p:ext uri="{BB962C8B-B14F-4D97-AF65-F5344CB8AC3E}">
        <p14:creationId xmlns:p14="http://schemas.microsoft.com/office/powerpoint/2010/main" val="3491897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File:2012 Transit of Venus from SF.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334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610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
            <a:ext cx="5181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130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588" y="1287463"/>
            <a:ext cx="1797050" cy="0"/>
          </a:xfrm>
          <a:prstGeom prst="rect">
            <a:avLst/>
          </a:prstGeom>
          <a:solidFill>
            <a:srgbClr val="FFFF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29699" name="Rectangle 3"/>
          <p:cNvSpPr>
            <a:spLocks noChangeArrowheads="1"/>
          </p:cNvSpPr>
          <p:nvPr/>
        </p:nvSpPr>
        <p:spPr bwMode="auto">
          <a:xfrm>
            <a:off x="1588" y="1287463"/>
            <a:ext cx="1797050" cy="0"/>
          </a:xfrm>
          <a:prstGeom prst="rect">
            <a:avLst/>
          </a:prstGeom>
          <a:solidFill>
            <a:srgbClr val="FFFF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29700" name="Rectangle 4"/>
          <p:cNvSpPr>
            <a:spLocks noChangeArrowheads="1"/>
          </p:cNvSpPr>
          <p:nvPr/>
        </p:nvSpPr>
        <p:spPr bwMode="auto">
          <a:xfrm>
            <a:off x="1588" y="1287463"/>
            <a:ext cx="1797050" cy="0"/>
          </a:xfrm>
          <a:prstGeom prst="rect">
            <a:avLst/>
          </a:prstGeom>
          <a:solidFill>
            <a:srgbClr val="FFFF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29701" name="Rectangle 5"/>
          <p:cNvSpPr>
            <a:spLocks noChangeArrowheads="1"/>
          </p:cNvSpPr>
          <p:nvPr/>
        </p:nvSpPr>
        <p:spPr bwMode="auto">
          <a:xfrm>
            <a:off x="1588" y="1287463"/>
            <a:ext cx="1797050" cy="0"/>
          </a:xfrm>
          <a:prstGeom prst="rect">
            <a:avLst/>
          </a:prstGeom>
          <a:solidFill>
            <a:srgbClr val="FFFF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pic>
        <p:nvPicPr>
          <p:cNvPr id="29702" name="Picture 6"/>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t="12871"/>
          <a:stretch>
            <a:fillRect/>
          </a:stretch>
        </p:blipFill>
        <p:spPr>
          <a:xfrm>
            <a:off x="0" y="0"/>
            <a:ext cx="4572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3" name="Picture 7"/>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500563" y="0"/>
            <a:ext cx="4643437"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33745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44196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0"/>
            <a:ext cx="84582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76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484094" y="242365"/>
            <a:ext cx="8229600" cy="1143000"/>
          </a:xfrm>
        </p:spPr>
        <p:txBody>
          <a:bodyPr/>
          <a:lstStyle/>
          <a:p>
            <a:r>
              <a:rPr lang="en-US" dirty="0"/>
              <a:t>MOTTLES</a:t>
            </a:r>
            <a:endParaRPr lang="el-GR" dirty="0"/>
          </a:p>
        </p:txBody>
      </p:sp>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821" y="1833282"/>
            <a:ext cx="371475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19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718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315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rpost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021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6353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323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prinkler_animated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03800" cy="4221163"/>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solar_w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708275"/>
            <a:ext cx="4643437" cy="414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23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65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unearth01_prev"/>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4262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rcs(jancur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357563"/>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bands(jancurtis)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382963"/>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patches(jancur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4538"/>
            <a:ext cx="4643438" cy="3573462"/>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rays(jancurt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284538"/>
            <a:ext cx="4643437" cy="357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5330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1947110" y="328099"/>
            <a:ext cx="5585981" cy="6040432"/>
            <a:chOff x="1083" y="922"/>
            <a:chExt cx="13857" cy="15452"/>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 y="2874"/>
              <a:ext cx="3288" cy="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 y="2874"/>
              <a:ext cx="3288" cy="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 y="6294"/>
              <a:ext cx="32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 y="2874"/>
              <a:ext cx="3288" cy="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7"/>
            <p:cNvSpPr txBox="1">
              <a:spLocks noChangeArrowheads="1"/>
            </p:cNvSpPr>
            <p:nvPr/>
          </p:nvSpPr>
          <p:spPr bwMode="auto">
            <a:xfrm>
              <a:off x="1083" y="922"/>
              <a:ext cx="9911" cy="1536"/>
            </a:xfrm>
            <a:prstGeom prst="rect">
              <a:avLst/>
            </a:prstGeom>
            <a:gradFill rotWithShape="1">
              <a:gsLst>
                <a:gs pos="0">
                  <a:srgbClr val="FFCC00"/>
                </a:gs>
                <a:gs pos="100000">
                  <a:srgbClr val="FFCC00">
                    <a:gamma/>
                    <a:tint val="0"/>
                    <a:invGamma/>
                  </a:srgbClr>
                </a:gs>
              </a:gsLst>
              <a:lin ang="5400000" scaled="1"/>
            </a:gradFill>
            <a:ln w="9525">
              <a:solidFill>
                <a:srgbClr val="FFFF66"/>
              </a:solidFill>
              <a:miter lim="800000"/>
              <a:headEnd/>
              <a:tailEnd/>
            </a:ln>
          </p:spPr>
          <p:txBody>
            <a:bodyPr/>
            <a:lstStyle/>
            <a:p>
              <a:pPr algn="ctr"/>
              <a:r>
                <a:rPr lang="el-GR" sz="1400" b="1" dirty="0" smtClean="0">
                  <a:solidFill>
                    <a:srgbClr val="940C1C"/>
                  </a:solidFill>
                  <a:latin typeface="Times New Roman" pitchFamily="18" charset="0"/>
                </a:rPr>
                <a:t>Ο </a:t>
              </a:r>
              <a:r>
                <a:rPr lang="el-GR" sz="1400" b="1" dirty="0">
                  <a:solidFill>
                    <a:srgbClr val="940C1C"/>
                  </a:solidFill>
                  <a:latin typeface="Times New Roman" pitchFamily="18" charset="0"/>
                </a:rPr>
                <a:t>ΕΝΔΕΚΑΕΤΗΣ ΚΥΚΛΟΣ – ΑΠΟ ΤΟ ΜΕΓΙΣΤΟ ΣΤΟ ΕΛΑΧΙΣΤΟ</a:t>
              </a:r>
              <a:endParaRPr lang="el-GR" sz="2000" b="1" dirty="0">
                <a:solidFill>
                  <a:srgbClr val="FF9933"/>
                </a:solidFill>
                <a:latin typeface="Times New Roman" pitchFamily="18" charset="0"/>
              </a:endParaRPr>
            </a:p>
          </p:txBody>
        </p:sp>
        <p:pic>
          <p:nvPicPr>
            <p:cNvPr id="358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 y="6294"/>
              <a:ext cx="32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9" y="9714"/>
              <a:ext cx="32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3" y="9714"/>
              <a:ext cx="3280"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5" y="9714"/>
              <a:ext cx="32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9" y="6294"/>
              <a:ext cx="32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3" y="13134"/>
              <a:ext cx="32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9" y="13134"/>
              <a:ext cx="32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Text Box 15"/>
            <p:cNvSpPr txBox="1">
              <a:spLocks noChangeArrowheads="1"/>
            </p:cNvSpPr>
            <p:nvPr/>
          </p:nvSpPr>
          <p:spPr bwMode="auto">
            <a:xfrm>
              <a:off x="11574" y="6294"/>
              <a:ext cx="3366" cy="7383"/>
            </a:xfrm>
            <a:prstGeom prst="rect">
              <a:avLst/>
            </a:prstGeom>
            <a:solidFill>
              <a:srgbClr val="000000"/>
            </a:solidFill>
            <a:ln w="9525">
              <a:solidFill>
                <a:srgbClr val="000000"/>
              </a:solidFill>
              <a:miter lim="800000"/>
              <a:headEnd/>
              <a:tailEnd/>
            </a:ln>
          </p:spPr>
          <p:txBody>
            <a:bodyPr/>
            <a:lstStyle/>
            <a:p>
              <a:pPr algn="ctr"/>
              <a:endParaRPr lang="el-GR" sz="1200" b="1" dirty="0">
                <a:solidFill>
                  <a:srgbClr val="FFFF99"/>
                </a:solidFill>
                <a:latin typeface="Times New Roman" pitchFamily="18" charset="0"/>
              </a:endParaRPr>
            </a:p>
            <a:p>
              <a:pPr algn="just"/>
              <a:endParaRPr lang="el-GR" sz="1600" dirty="0">
                <a:solidFill>
                  <a:srgbClr val="FFFF99"/>
                </a:solidFill>
                <a:latin typeface="Times New Roman" pitchFamily="18" charset="0"/>
              </a:endParaRPr>
            </a:p>
            <a:p>
              <a:r>
                <a:rPr lang="el-GR" sz="1400" dirty="0">
                  <a:solidFill>
                    <a:srgbClr val="FFFF99"/>
                  </a:solidFill>
                  <a:latin typeface="Times New Roman" pitchFamily="18" charset="0"/>
                </a:rPr>
                <a:t>Μία εικόνα ακτίνων x για κάθε χρόνο του εν-δεκαετούς κύκλου, ξεκι-νώντας από το μέγιστο της  δράσης και καταλή-γοντας στο ελάχιστο.</a:t>
              </a:r>
              <a:endParaRPr lang="el-GR" sz="2000" b="1" dirty="0">
                <a:solidFill>
                  <a:srgbClr val="FF9933"/>
                </a:solidFill>
                <a:latin typeface="Times New Roman" pitchFamily="18" charset="0"/>
              </a:endParaRPr>
            </a:p>
          </p:txBody>
        </p:sp>
      </p:grpSp>
    </p:spTree>
    <p:extLst>
      <p:ext uri="{BB962C8B-B14F-4D97-AF65-F5344CB8AC3E}">
        <p14:creationId xmlns:p14="http://schemas.microsoft.com/office/powerpoint/2010/main" val="3960134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765747" y="159554"/>
            <a:ext cx="7841223" cy="8128857"/>
            <a:chOff x="1083" y="720"/>
            <a:chExt cx="10098" cy="14752"/>
          </a:xfrm>
        </p:grpSpPr>
        <p:sp>
          <p:nvSpPr>
            <p:cNvPr id="44035" name="Text Box 3"/>
            <p:cNvSpPr txBox="1">
              <a:spLocks noChangeArrowheads="1"/>
            </p:cNvSpPr>
            <p:nvPr/>
          </p:nvSpPr>
          <p:spPr bwMode="auto">
            <a:xfrm>
              <a:off x="6506" y="1800"/>
              <a:ext cx="4675" cy="11160"/>
            </a:xfrm>
            <a:prstGeom prst="rect">
              <a:avLst/>
            </a:prstGeom>
            <a:solidFill>
              <a:srgbClr val="FFFFFF"/>
            </a:solidFill>
            <a:ln w="9525">
              <a:solidFill>
                <a:srgbClr val="A9AFEB"/>
              </a:solidFill>
              <a:miter lim="800000"/>
              <a:headEnd/>
              <a:tailEnd/>
            </a:ln>
          </p:spPr>
          <p:txBody>
            <a:bodyPr/>
            <a:lstStyle/>
            <a:p>
              <a:endParaRPr lang="en-US"/>
            </a:p>
          </p:txBody>
        </p:sp>
        <p:pic>
          <p:nvPicPr>
            <p:cNvPr id="440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5263" b="5263"/>
            <a:stretch>
              <a:fillRect/>
            </a:stretch>
          </p:blipFill>
          <p:spPr bwMode="auto">
            <a:xfrm>
              <a:off x="6693" y="1800"/>
              <a:ext cx="4488"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 y="8460"/>
              <a:ext cx="448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6"/>
            <p:cNvSpPr txBox="1">
              <a:spLocks noChangeArrowheads="1"/>
            </p:cNvSpPr>
            <p:nvPr/>
          </p:nvSpPr>
          <p:spPr bwMode="auto">
            <a:xfrm>
              <a:off x="1083" y="720"/>
              <a:ext cx="10098" cy="540"/>
            </a:xfrm>
            <a:prstGeom prst="rect">
              <a:avLst/>
            </a:prstGeom>
            <a:gradFill rotWithShape="1">
              <a:gsLst>
                <a:gs pos="0">
                  <a:srgbClr val="FFCC00"/>
                </a:gs>
                <a:gs pos="100000">
                  <a:srgbClr val="FFCC00">
                    <a:gamma/>
                    <a:tint val="0"/>
                    <a:invGamma/>
                  </a:srgbClr>
                </a:gs>
              </a:gsLst>
              <a:lin ang="5400000" scaled="1"/>
            </a:gradFill>
            <a:ln w="9525">
              <a:solidFill>
                <a:srgbClr val="FFFF66"/>
              </a:solidFill>
              <a:miter lim="800000"/>
              <a:headEnd/>
              <a:tailEnd/>
            </a:ln>
          </p:spPr>
          <p:txBody>
            <a:bodyPr/>
            <a:lstStyle/>
            <a:p>
              <a:pPr algn="ctr"/>
              <a:r>
                <a:rPr lang="el-GR" sz="1400" b="1">
                  <a:solidFill>
                    <a:srgbClr val="CC0000"/>
                  </a:solidFill>
                </a:rPr>
                <a:t>ΠΑΡΑΤΗΡΗΣΗ   ΗΛΙΑΚΟΥ   ΣΤΕΜΜΑΤΟΣ</a:t>
              </a:r>
              <a:endParaRPr lang="el-GR" sz="1400" b="1"/>
            </a:p>
            <a:p>
              <a:endParaRPr lang="el-GR"/>
            </a:p>
          </p:txBody>
        </p:sp>
        <p:sp>
          <p:nvSpPr>
            <p:cNvPr id="44039" name="Text Box 7"/>
            <p:cNvSpPr txBox="1">
              <a:spLocks noChangeArrowheads="1"/>
            </p:cNvSpPr>
            <p:nvPr/>
          </p:nvSpPr>
          <p:spPr bwMode="auto">
            <a:xfrm>
              <a:off x="1644" y="1800"/>
              <a:ext cx="4862" cy="3060"/>
            </a:xfrm>
            <a:prstGeom prst="rect">
              <a:avLst/>
            </a:prstGeom>
            <a:gradFill rotWithShape="1">
              <a:gsLst>
                <a:gs pos="0">
                  <a:srgbClr val="606CDA">
                    <a:gamma/>
                    <a:tint val="0"/>
                    <a:invGamma/>
                  </a:srgbClr>
                </a:gs>
                <a:gs pos="100000">
                  <a:srgbClr val="606CDA"/>
                </a:gs>
              </a:gsLst>
              <a:lin ang="0" scaled="1"/>
            </a:gradFill>
            <a:ln w="9525">
              <a:solidFill>
                <a:srgbClr val="606CDA"/>
              </a:solidFill>
              <a:miter lim="800000"/>
              <a:headEnd/>
              <a:tailEnd/>
            </a:ln>
          </p:spPr>
          <p:txBody>
            <a:bodyPr/>
            <a:lstStyle/>
            <a:p>
              <a:r>
                <a:rPr lang="el-GR" sz="1200" b="1" dirty="0"/>
                <a:t>1.</a:t>
              </a:r>
              <a:r>
                <a:rPr lang="el-GR" sz="1200" b="1" dirty="0">
                  <a:solidFill>
                    <a:srgbClr val="FF0000"/>
                  </a:solidFill>
                </a:rPr>
                <a:t>ΣΤΕΜΜΑ Κ  (Κontinuum corona)</a:t>
              </a:r>
            </a:p>
            <a:p>
              <a:pPr algn="ctr"/>
              <a:r>
                <a:rPr lang="el-GR" sz="1200" b="1" dirty="0">
                  <a:solidFill>
                    <a:srgbClr val="FF0000"/>
                  </a:solidFill>
                </a:rPr>
                <a:t>(ΣΤΕΜΜΑ ΗΛΕΚΤΡΟΝΙΩΝ)</a:t>
              </a:r>
            </a:p>
            <a:p>
              <a:pPr algn="just"/>
              <a:r>
                <a:rPr lang="el-GR" sz="1200" dirty="0"/>
                <a:t>Εντοπίζεται στην περιοχή 1,03-2,30 R</a:t>
              </a:r>
              <a:r>
                <a:rPr lang="el-GR" sz="1200" baseline="-25000" dirty="0"/>
                <a:t>☼ </a:t>
              </a:r>
              <a:r>
                <a:rPr lang="el-GR" sz="1200" dirty="0"/>
                <a:t> και οφείλεται στη </a:t>
              </a:r>
              <a:r>
                <a:rPr lang="el-GR" sz="1200" u="sng" dirty="0"/>
                <a:t>διάχυση του φωτός της φωτόσφαιρας</a:t>
              </a:r>
              <a:r>
                <a:rPr lang="el-GR" sz="1200" dirty="0"/>
                <a:t> από ελεύθερα e</a:t>
              </a:r>
              <a:r>
                <a:rPr lang="el-GR" sz="1200" baseline="30000" dirty="0"/>
                <a:t>-</a:t>
              </a:r>
              <a:r>
                <a:rPr lang="el-GR" sz="1200" dirty="0"/>
                <a:t>. Οι πολύ υψηλές ταχύτητες προκαλούν με-γάλη </a:t>
              </a:r>
              <a:r>
                <a:rPr lang="el-GR" sz="1200" u="sng" dirty="0">
                  <a:solidFill>
                    <a:srgbClr val="800080"/>
                  </a:solidFill>
                </a:rPr>
                <a:t>διεύρυνση των φασματικών γραμ-μών (ΦΑΙΝ. DOPPLER).</a:t>
              </a:r>
              <a:r>
                <a:rPr lang="el-GR" sz="1200" dirty="0">
                  <a:solidFill>
                    <a:srgbClr val="800080"/>
                  </a:solidFill>
                </a:rPr>
                <a:t> </a:t>
              </a:r>
              <a:r>
                <a:rPr lang="el-GR" sz="1200" dirty="0"/>
                <a:t>Επομένως έχει </a:t>
              </a:r>
              <a:r>
                <a:rPr lang="el-GR" sz="1200" b="1" dirty="0"/>
                <a:t>συνεχές</a:t>
              </a:r>
              <a:r>
                <a:rPr lang="el-GR" sz="1200" dirty="0"/>
                <a:t> </a:t>
              </a:r>
              <a:r>
                <a:rPr lang="el-GR" sz="1200" b="1" dirty="0"/>
                <a:t>φάσμα</a:t>
              </a:r>
              <a:r>
                <a:rPr lang="el-GR" sz="1200" dirty="0"/>
                <a:t> και είναι πολωμένο.</a:t>
              </a:r>
            </a:p>
          </p:txBody>
        </p:sp>
        <p:sp>
          <p:nvSpPr>
            <p:cNvPr id="44040" name="Text Box 8"/>
            <p:cNvSpPr txBox="1">
              <a:spLocks noChangeArrowheads="1"/>
            </p:cNvSpPr>
            <p:nvPr/>
          </p:nvSpPr>
          <p:spPr bwMode="auto">
            <a:xfrm>
              <a:off x="1083" y="1800"/>
              <a:ext cx="561" cy="10980"/>
            </a:xfrm>
            <a:prstGeom prst="rect">
              <a:avLst/>
            </a:prstGeom>
            <a:gradFill rotWithShape="1">
              <a:gsLst>
                <a:gs pos="0">
                  <a:srgbClr val="A9AFEB"/>
                </a:gs>
                <a:gs pos="100000">
                  <a:srgbClr val="FFFFFF"/>
                </a:gs>
              </a:gsLst>
              <a:lin ang="0" scaled="1"/>
            </a:gradFill>
            <a:ln w="9525">
              <a:solidFill>
                <a:srgbClr val="606CDA"/>
              </a:solidFill>
              <a:miter lim="800000"/>
              <a:headEnd/>
              <a:tailEnd/>
            </a:ln>
          </p:spPr>
          <p:txBody>
            <a:bodyPr vert="vert270"/>
            <a:lstStyle/>
            <a:p>
              <a:pPr algn="ctr"/>
              <a:r>
                <a:rPr lang="el-GR" sz="1400" b="1" dirty="0"/>
                <a:t>ΣΥΝΙΣΤΩΣΕΣ   ΣΤΕΜΜΑΤΟΣ</a:t>
              </a:r>
              <a:endParaRPr lang="el-GR" dirty="0"/>
            </a:p>
          </p:txBody>
        </p:sp>
        <p:sp>
          <p:nvSpPr>
            <p:cNvPr id="44041" name="Text Box 9"/>
            <p:cNvSpPr txBox="1">
              <a:spLocks noChangeArrowheads="1"/>
            </p:cNvSpPr>
            <p:nvPr/>
          </p:nvSpPr>
          <p:spPr bwMode="auto">
            <a:xfrm>
              <a:off x="1083" y="1260"/>
              <a:ext cx="10098" cy="540"/>
            </a:xfrm>
            <a:prstGeom prst="rect">
              <a:avLst/>
            </a:prstGeom>
            <a:solidFill>
              <a:srgbClr val="FFFFFF"/>
            </a:solidFill>
            <a:ln w="9525">
              <a:solidFill>
                <a:srgbClr val="606CDA"/>
              </a:solidFill>
              <a:miter lim="800000"/>
              <a:headEnd/>
              <a:tailEnd/>
            </a:ln>
          </p:spPr>
          <p:txBody>
            <a:bodyPr/>
            <a:lstStyle/>
            <a:p>
              <a:pPr algn="ctr"/>
              <a:r>
                <a:rPr lang="el-GR" sz="1400" b="1"/>
                <a:t>ΟΠΤΙΚΟ ΦΑΣΜΑ</a:t>
              </a:r>
              <a:endParaRPr lang="el-GR"/>
            </a:p>
          </p:txBody>
        </p:sp>
        <p:sp>
          <p:nvSpPr>
            <p:cNvPr id="44042" name="Text Box 10"/>
            <p:cNvSpPr txBox="1">
              <a:spLocks noChangeArrowheads="1"/>
            </p:cNvSpPr>
            <p:nvPr/>
          </p:nvSpPr>
          <p:spPr bwMode="auto">
            <a:xfrm>
              <a:off x="1083" y="12890"/>
              <a:ext cx="10098" cy="540"/>
            </a:xfrm>
            <a:prstGeom prst="rect">
              <a:avLst/>
            </a:prstGeom>
            <a:solidFill>
              <a:srgbClr val="FFFFFF"/>
            </a:solidFill>
            <a:ln w="9525">
              <a:solidFill>
                <a:srgbClr val="FF6600"/>
              </a:solidFill>
              <a:miter lim="800000"/>
              <a:headEnd/>
              <a:tailEnd/>
            </a:ln>
          </p:spPr>
          <p:txBody>
            <a:bodyPr/>
            <a:lstStyle/>
            <a:p>
              <a:endParaRPr lang="en-US"/>
            </a:p>
          </p:txBody>
        </p:sp>
        <p:sp>
          <p:nvSpPr>
            <p:cNvPr id="44043" name="Text Box 11"/>
            <p:cNvSpPr txBox="1">
              <a:spLocks noChangeArrowheads="1"/>
            </p:cNvSpPr>
            <p:nvPr/>
          </p:nvSpPr>
          <p:spPr bwMode="auto">
            <a:xfrm>
              <a:off x="1644" y="4860"/>
              <a:ext cx="4862" cy="3600"/>
            </a:xfrm>
            <a:prstGeom prst="rect">
              <a:avLst/>
            </a:prstGeom>
            <a:gradFill rotWithShape="1">
              <a:gsLst>
                <a:gs pos="0">
                  <a:srgbClr val="FFFFFF"/>
                </a:gs>
                <a:gs pos="100000">
                  <a:srgbClr val="A9AFEB"/>
                </a:gs>
              </a:gsLst>
              <a:lin ang="0" scaled="1"/>
            </a:gradFill>
            <a:ln w="9525">
              <a:solidFill>
                <a:srgbClr val="606CDA"/>
              </a:solidFill>
              <a:miter lim="800000"/>
              <a:headEnd/>
              <a:tailEnd/>
            </a:ln>
          </p:spPr>
          <p:txBody>
            <a:bodyPr/>
            <a:lstStyle/>
            <a:p>
              <a:r>
                <a:rPr lang="el-GR" sz="1200" b="1" dirty="0"/>
                <a:t>2.</a:t>
              </a:r>
              <a:r>
                <a:rPr lang="el-GR" sz="1200" b="1" dirty="0">
                  <a:solidFill>
                    <a:srgbClr val="FF0000"/>
                  </a:solidFill>
                </a:rPr>
                <a:t>ΣΥΝΙΣΤΩΣΑ F – (ΨΕΥΔΟΣΤΕΜΜΑ)  </a:t>
              </a:r>
            </a:p>
            <a:p>
              <a:pPr algn="ctr"/>
              <a:r>
                <a:rPr lang="el-GR" sz="1200" b="1" dirty="0">
                  <a:solidFill>
                    <a:srgbClr val="FF0000"/>
                  </a:solidFill>
                </a:rPr>
                <a:t>(Fraunhofer corona)</a:t>
              </a:r>
            </a:p>
            <a:p>
              <a:pPr algn="just"/>
              <a:r>
                <a:rPr lang="el-GR" sz="1200" dirty="0"/>
                <a:t>Αυτή, </a:t>
              </a:r>
              <a:r>
                <a:rPr lang="el-GR" sz="1200" u="sng" dirty="0"/>
                <a:t>δε</a:t>
              </a:r>
              <a:r>
                <a:rPr lang="el-GR" sz="1200" dirty="0"/>
                <a:t> δημιουργείται μέσα στο στέμ-μα από το υλικό του στέμματος, αλλά οφείλεται στην </a:t>
              </a:r>
              <a:r>
                <a:rPr lang="el-GR" sz="1200" u="sng" dirty="0"/>
                <a:t>περίθλαση του φωτός του Ήλιου</a:t>
              </a:r>
              <a:r>
                <a:rPr lang="el-GR" sz="1200" dirty="0"/>
                <a:t> από στερεά σωματίδια (σκόνη) που βρίσκονται διασκορπισμέ-να στο μεσοδιάστημα ΓΗΣ-ΗΛΙΟΥ, πάνω στο επίπεδο της εκλειπτικής. Δίνει </a:t>
              </a:r>
              <a:r>
                <a:rPr lang="el-GR" sz="1200" b="1" dirty="0"/>
                <a:t>συνεχές</a:t>
              </a:r>
              <a:r>
                <a:rPr lang="el-GR" sz="1200" dirty="0"/>
                <a:t> </a:t>
              </a:r>
              <a:r>
                <a:rPr lang="el-GR" sz="1200" b="1" dirty="0"/>
                <a:t>φάσμα</a:t>
              </a:r>
              <a:r>
                <a:rPr lang="el-GR" sz="1200" dirty="0"/>
                <a:t> με</a:t>
              </a:r>
              <a:r>
                <a:rPr lang="el-GR" sz="1200" b="1" dirty="0"/>
                <a:t> γραμμές απορ-ρόφησης Fraunhofer.</a:t>
              </a:r>
            </a:p>
            <a:p>
              <a:endParaRPr lang="el-GR" sz="1200" dirty="0"/>
            </a:p>
          </p:txBody>
        </p:sp>
        <p:sp>
          <p:nvSpPr>
            <p:cNvPr id="44044" name="Text Box 12"/>
            <p:cNvSpPr txBox="1">
              <a:spLocks noChangeArrowheads="1"/>
            </p:cNvSpPr>
            <p:nvPr/>
          </p:nvSpPr>
          <p:spPr bwMode="auto">
            <a:xfrm>
              <a:off x="1644" y="8460"/>
              <a:ext cx="4862" cy="4320"/>
            </a:xfrm>
            <a:prstGeom prst="rect">
              <a:avLst/>
            </a:prstGeom>
            <a:gradFill rotWithShape="1">
              <a:gsLst>
                <a:gs pos="0">
                  <a:srgbClr val="009900">
                    <a:gamma/>
                    <a:tint val="22353"/>
                    <a:invGamma/>
                  </a:srgbClr>
                </a:gs>
                <a:gs pos="100000">
                  <a:srgbClr val="009900"/>
                </a:gs>
              </a:gsLst>
              <a:lin ang="0" scaled="1"/>
            </a:gradFill>
            <a:ln w="9525">
              <a:solidFill>
                <a:srgbClr val="606CDA"/>
              </a:solidFill>
              <a:miter lim="800000"/>
              <a:headEnd/>
              <a:tailEnd/>
            </a:ln>
          </p:spPr>
          <p:txBody>
            <a:bodyPr/>
            <a:lstStyle/>
            <a:p>
              <a:r>
                <a:rPr lang="el-GR" sz="1200" b="1" dirty="0"/>
                <a:t>3.</a:t>
              </a:r>
              <a:r>
                <a:rPr lang="el-GR" sz="1200" b="1" dirty="0">
                  <a:solidFill>
                    <a:srgbClr val="FF0000"/>
                  </a:solidFill>
                </a:rPr>
                <a:t>ΣΤΕΜΜΑ Ε  (Emission corona)</a:t>
              </a:r>
            </a:p>
            <a:p>
              <a:pPr algn="just"/>
              <a:r>
                <a:rPr lang="el-GR" sz="1200" dirty="0"/>
                <a:t>Eίναι </a:t>
              </a:r>
              <a:r>
                <a:rPr lang="el-GR" sz="1200" b="1" dirty="0"/>
                <a:t>η μόνη που παράγεται μέσα στο στέμμα.</a:t>
              </a:r>
              <a:r>
                <a:rPr lang="el-GR" sz="1200" dirty="0"/>
                <a:t> Αυτή δεν απεικονίζεται σε τεχνητή έκλειψη, καθώς δίνει </a:t>
              </a:r>
              <a:r>
                <a:rPr lang="el-GR" sz="1200" b="1" dirty="0"/>
                <a:t>γραμμικό φάσμα εκπομπής.</a:t>
              </a:r>
              <a:r>
                <a:rPr lang="el-GR" sz="1200" dirty="0"/>
                <a:t> Τούτο συμβαίνει γιατί η μάζα των ιόντων που έχουν απομείνει στο στέμμα χωρίς να έχουν χάσει όλα τα  e</a:t>
              </a:r>
              <a:r>
                <a:rPr lang="el-GR" sz="1200" baseline="30000" dirty="0"/>
                <a:t>-</a:t>
              </a:r>
              <a:r>
                <a:rPr lang="el-GR" sz="1200" dirty="0"/>
                <a:t> τους (Cα,  Fe) είναι πολύ μεγάλη, επομένως η ταχύτητα τους είναι πολύ μικρή και δίνουν μικρό εύρος στις γραμμές εκπομπής, που έτσι ξεχωρίζουν.</a:t>
              </a:r>
              <a:r>
                <a:rPr lang="el-GR" sz="1200" b="1" dirty="0"/>
                <a:t>Μπορεί</a:t>
              </a:r>
              <a:r>
                <a:rPr lang="en-US" sz="1200" b="1" dirty="0"/>
                <a:t> </a:t>
              </a:r>
              <a:r>
                <a:rPr lang="el-GR" sz="1200" b="1" dirty="0"/>
                <a:t>να</a:t>
              </a:r>
              <a:r>
                <a:rPr lang="en-US" sz="1200" b="1" dirty="0"/>
                <a:t> </a:t>
              </a:r>
              <a:r>
                <a:rPr lang="el-GR" sz="1200" b="1" dirty="0"/>
                <a:t>παρατηρηθεί μονοχρωματικά. </a:t>
              </a:r>
              <a:endParaRPr lang="el-GR" sz="1200" dirty="0"/>
            </a:p>
          </p:txBody>
        </p:sp>
        <p:sp>
          <p:nvSpPr>
            <p:cNvPr id="44045" name="Text Box 13"/>
            <p:cNvSpPr txBox="1">
              <a:spLocks noChangeArrowheads="1"/>
            </p:cNvSpPr>
            <p:nvPr/>
          </p:nvSpPr>
          <p:spPr bwMode="auto">
            <a:xfrm>
              <a:off x="1083" y="12952"/>
              <a:ext cx="10098" cy="2520"/>
            </a:xfrm>
            <a:prstGeom prst="rect">
              <a:avLst/>
            </a:prstGeom>
            <a:solidFill>
              <a:srgbClr val="FFFFFF"/>
            </a:solidFill>
            <a:ln w="9525">
              <a:solidFill>
                <a:srgbClr val="FF6600"/>
              </a:solidFill>
              <a:miter lim="800000"/>
              <a:headEnd/>
              <a:tailEnd/>
            </a:ln>
          </p:spPr>
          <p:txBody>
            <a:bodyPr/>
            <a:lstStyle/>
            <a:p>
              <a:endParaRPr lang="en-US"/>
            </a:p>
          </p:txBody>
        </p:sp>
        <p:pic>
          <p:nvPicPr>
            <p:cNvPr id="440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 y="4860"/>
              <a:ext cx="4488" cy="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7" name="Text Box 15"/>
            <p:cNvSpPr txBox="1">
              <a:spLocks noChangeArrowheads="1"/>
            </p:cNvSpPr>
            <p:nvPr/>
          </p:nvSpPr>
          <p:spPr bwMode="auto">
            <a:xfrm>
              <a:off x="1626" y="12929"/>
              <a:ext cx="4862" cy="2520"/>
            </a:xfrm>
            <a:prstGeom prst="rect">
              <a:avLst/>
            </a:prstGeom>
            <a:gradFill rotWithShape="1">
              <a:gsLst>
                <a:gs pos="0">
                  <a:srgbClr val="FF9900">
                    <a:gamma/>
                    <a:tint val="5098"/>
                    <a:invGamma/>
                  </a:srgbClr>
                </a:gs>
                <a:gs pos="100000">
                  <a:srgbClr val="FF9900"/>
                </a:gs>
              </a:gsLst>
              <a:lin ang="0" scaled="1"/>
            </a:gradFill>
            <a:ln w="9525">
              <a:solidFill>
                <a:srgbClr val="FF6600"/>
              </a:solidFill>
              <a:miter lim="800000"/>
              <a:headEnd/>
              <a:tailEnd/>
            </a:ln>
          </p:spPr>
          <p:txBody>
            <a:bodyPr/>
            <a:lstStyle/>
            <a:p>
              <a:pPr algn="just"/>
              <a:r>
                <a:rPr lang="el-GR" sz="1200" dirty="0"/>
                <a:t>Στην περιοχή των ακτίνων-x  οι φασματικές γραμμές εκπομπής που προέρχονται από αυτές καθαυτές τις στεμματικές περιοχές είναι πολυάριθμες και έτσι μπορούμε να παρατηρήσουμε το στέμμα χωρίς να απαιτούνται συνθήκες έκλειψης.</a:t>
              </a:r>
            </a:p>
            <a:p>
              <a:r>
                <a:rPr lang="el-GR" sz="1200" b="1" dirty="0"/>
                <a:t>  </a:t>
              </a:r>
              <a:endParaRPr lang="el-GR" sz="1200" dirty="0"/>
            </a:p>
          </p:txBody>
        </p:sp>
        <p:pic>
          <p:nvPicPr>
            <p:cNvPr id="4404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3" y="12929"/>
              <a:ext cx="4488" cy="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683748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984434" y="675137"/>
            <a:ext cx="7331831" cy="1388606"/>
            <a:chOff x="1645" y="6871"/>
            <a:chExt cx="9442" cy="2520"/>
          </a:xfrm>
        </p:grpSpPr>
        <p:sp>
          <p:nvSpPr>
            <p:cNvPr id="44047" name="Text Box 15"/>
            <p:cNvSpPr txBox="1">
              <a:spLocks noChangeArrowheads="1"/>
            </p:cNvSpPr>
            <p:nvPr/>
          </p:nvSpPr>
          <p:spPr bwMode="auto">
            <a:xfrm>
              <a:off x="1645" y="6871"/>
              <a:ext cx="4862" cy="2520"/>
            </a:xfrm>
            <a:prstGeom prst="rect">
              <a:avLst/>
            </a:prstGeom>
            <a:gradFill rotWithShape="1">
              <a:gsLst>
                <a:gs pos="0">
                  <a:srgbClr val="FF9900">
                    <a:gamma/>
                    <a:tint val="5098"/>
                    <a:invGamma/>
                  </a:srgbClr>
                </a:gs>
                <a:gs pos="100000">
                  <a:srgbClr val="FF9900"/>
                </a:gs>
              </a:gsLst>
              <a:lin ang="0" scaled="1"/>
            </a:gradFill>
            <a:ln w="9525">
              <a:solidFill>
                <a:srgbClr val="FF6600"/>
              </a:solidFill>
              <a:miter lim="800000"/>
              <a:headEnd/>
              <a:tailEnd/>
            </a:ln>
          </p:spPr>
          <p:txBody>
            <a:bodyPr/>
            <a:lstStyle/>
            <a:p>
              <a:pPr algn="just"/>
              <a:r>
                <a:rPr lang="el-GR" sz="1200" dirty="0"/>
                <a:t>Στην περιοχή των ακτίνων-x  οι φασματικές γραμμές εκπομπής που προέρχονται από αυτές καθαυτές τις στεμματικές περιοχές είναι πολυάριθμες και έτσι μπορούμε να παρατηρήσουμε το στέμμα χωρίς να απαιτούνται συνθήκες έκλειψης.</a:t>
              </a:r>
            </a:p>
            <a:p>
              <a:r>
                <a:rPr lang="el-GR" sz="1200" b="1" dirty="0"/>
                <a:t>  </a:t>
              </a:r>
              <a:endParaRPr lang="el-GR" sz="1200" dirty="0"/>
            </a:p>
          </p:txBody>
        </p:sp>
        <p:pic>
          <p:nvPicPr>
            <p:cNvPr id="4404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 y="6878"/>
              <a:ext cx="4488" cy="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985519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566046" y="0"/>
            <a:ext cx="7772400" cy="620713"/>
          </a:xfrm>
        </p:spPr>
        <p:txBody>
          <a:bodyPr>
            <a:normAutofit fontScale="90000"/>
          </a:bodyPr>
          <a:lstStyle/>
          <a:p>
            <a:r>
              <a:rPr lang="en-US" sz="4000" b="1" dirty="0">
                <a:solidFill>
                  <a:schemeClr val="tx1"/>
                </a:solidFill>
              </a:rPr>
              <a:t>Coronal Loops</a:t>
            </a:r>
          </a:p>
        </p:txBody>
      </p:sp>
      <p:pic>
        <p:nvPicPr>
          <p:cNvPr id="56323" name="Picture 3" descr="TRACE_feix_flipped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549275"/>
            <a:ext cx="9144000" cy="6308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839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318b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2383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loopsOrbit_640x480.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820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67" fill="hold"/>
                                        <p:tgtEl>
                                          <p:spTgt spid="573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6"/>
                </p:tgtEl>
              </p:cMediaNode>
            </p:video>
            <p:seq concurrent="1" nextAc="seek">
              <p:cTn id="8" restart="whenNotActive" fill="hold" evtFilter="cancelBubble" nodeType="interactiveSeq">
                <p:stCondLst>
                  <p:cond evt="onClick" delay="0">
                    <p:tgtEl>
                      <p:spTgt spid="5734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46"/>
                                        </p:tgtEl>
                                      </p:cBhvr>
                                    </p:cmd>
                                  </p:childTnLst>
                                </p:cTn>
                              </p:par>
                            </p:childTnLst>
                          </p:cTn>
                        </p:par>
                      </p:childTnLst>
                    </p:cTn>
                  </p:par>
                </p:childTnLst>
              </p:cTn>
              <p:nextCondLst>
                <p:cond evt="onClick" delay="0">
                  <p:tgtEl>
                    <p:spTgt spid="5734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52800"/>
            <a:ext cx="45720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383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9000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400"/>
            <a:ext cx="4343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1731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52618main_PanelsDeploy_l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4395" y="260350"/>
            <a:ext cx="8569325" cy="640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1490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TER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6338"/>
            <a:ext cx="4500563" cy="3141662"/>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solarb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0"/>
            <a:ext cx="43561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ULSouthPole"/>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643438" y="3716338"/>
            <a:ext cx="4500562" cy="3141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7" name="Picture 5" descr="hessicraft"/>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0" y="0"/>
            <a:ext cx="45720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56987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19562" y="0"/>
            <a:ext cx="8229600" cy="1052513"/>
          </a:xfrm>
        </p:spPr>
        <p:txBody>
          <a:bodyPr/>
          <a:lstStyle/>
          <a:p>
            <a:r>
              <a:rPr lang="en-US" dirty="0"/>
              <a:t>SOLAR ECLIPSE</a:t>
            </a:r>
            <a:endParaRPr lang="el-GR" dirty="0"/>
          </a:p>
        </p:txBody>
      </p:sp>
      <p:pic>
        <p:nvPicPr>
          <p:cNvPr id="91139" name="Picture 3" descr="300px-Geometry_of_a_Total_Solar_Eclipse_sv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26974" y="765175"/>
            <a:ext cx="7993062" cy="587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5808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457200" y="231095"/>
            <a:ext cx="8229600" cy="715962"/>
          </a:xfrm>
        </p:spPr>
        <p:txBody>
          <a:bodyPr/>
          <a:lstStyle/>
          <a:p>
            <a:r>
              <a:rPr lang="en-US" sz="4000" dirty="0"/>
              <a:t>Solar eclipse</a:t>
            </a:r>
            <a:endParaRPr lang="el-GR" sz="4000" dirty="0"/>
          </a:p>
        </p:txBody>
      </p:sp>
      <p:pic>
        <p:nvPicPr>
          <p:cNvPr id="92164"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077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04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Figure 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571500"/>
            <a:ext cx="4953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7891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282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5625"/>
            <a:ext cx="4067175" cy="249237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4192588"/>
            <a:ext cx="3779837" cy="266541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2033587" y="160338"/>
            <a:ext cx="4681538"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67348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See Explanation.  Clicking on the picture will download&#10; the highest resolution version availab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99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yiomamitis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09456" y="236538"/>
            <a:ext cx="6191250" cy="6432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63517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See Explanation.  Clicking on the picture will download&#10; the highest resolution version availab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392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See Explanation.  Clicking on the picture will download &#10;the highest resolution version availab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851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943410" y="733425"/>
            <a:ext cx="7162800" cy="579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3268103" y="110723"/>
            <a:ext cx="2856321" cy="584775"/>
          </a:xfrm>
          <a:prstGeom prst="rect">
            <a:avLst/>
          </a:prstGeom>
        </p:spPr>
        <p:txBody>
          <a:bodyPr wrap="square">
            <a:spAutoFit/>
          </a:bodyPr>
          <a:lstStyle/>
          <a:p>
            <a:r>
              <a:rPr lang="en-US" sz="3200" dirty="0"/>
              <a:t>Diamond ring</a:t>
            </a:r>
            <a:endParaRPr lang="el-GR" sz="3200" dirty="0"/>
          </a:p>
        </p:txBody>
      </p:sp>
    </p:spTree>
    <p:extLst>
      <p:ext uri="{BB962C8B-B14F-4D97-AF65-F5344CB8AC3E}">
        <p14:creationId xmlns:p14="http://schemas.microsoft.com/office/powerpoint/2010/main" val="83969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0" y="274638"/>
            <a:ext cx="8229600" cy="868362"/>
          </a:xfrm>
        </p:spPr>
        <p:txBody>
          <a:bodyPr/>
          <a:lstStyle/>
          <a:p>
            <a:r>
              <a:rPr lang="en-US"/>
              <a:t>2006 and 2010</a:t>
            </a:r>
            <a:endParaRPr lang="el-GR"/>
          </a:p>
        </p:txBody>
      </p:sp>
      <p:pic>
        <p:nvPicPr>
          <p:cNvPr id="72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7625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27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05125"/>
            <a:ext cx="4495800"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7377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Kosmas_Gazeas_Embu_Kenya_100115"/>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67896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Annular Eclipse. Taken from Middlegate, Nevada on May 20, 2012.jpg">
            <a:hlinkClick r:id="rId3"/>
          </p:cNvPr>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0" y="0"/>
            <a:ext cx="25908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2519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030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500742" y="76200"/>
            <a:ext cx="8229600" cy="1143000"/>
          </a:xfrm>
        </p:spPr>
        <p:txBody>
          <a:bodyPr/>
          <a:lstStyle/>
          <a:p>
            <a:r>
              <a:rPr lang="en-US" dirty="0"/>
              <a:t>Hybrid solar eclipse</a:t>
            </a:r>
            <a:endParaRPr lang="el-GR" dirty="0"/>
          </a:p>
        </p:txBody>
      </p:sp>
      <p:pic>
        <p:nvPicPr>
          <p:cNvPr id="798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5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92600"/>
            <a:ext cx="3708400" cy="25654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3924300" y="4365625"/>
            <a:ext cx="5219700" cy="2492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92229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145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9492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286000"/>
            <a:ext cx="4953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44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5800" cy="339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278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91440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0358" name="Picture 6">
            <a:hlinkClick r:id="rId3"/>
          </p:cNvPr>
          <p:cNvPicPr>
            <a:picLocks noGrp="1" noChangeAspect="1" noChangeArrowheads="1"/>
          </p:cNvPicPr>
          <p:nvPr>
            <p:ph type="title" idx="4294967295"/>
          </p:nvPr>
        </p:nvPicPr>
        <p:blipFill>
          <a:blip r:embed="rId4">
            <a:extLst>
              <a:ext uri="{28A0092B-C50C-407E-A947-70E740481C1C}">
                <a14:useLocalDpi xmlns:a14="http://schemas.microsoft.com/office/drawing/2010/main" val="0"/>
              </a:ext>
            </a:extLst>
          </a:blip>
          <a:srcRect/>
          <a:stretch>
            <a:fillRect/>
          </a:stretch>
        </p:blipFill>
        <p:spPr>
          <a:xfrm>
            <a:off x="3309252" y="0"/>
            <a:ext cx="3120576"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52276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See Explanation.  Clicking on the picture will download&#10; the highest resolution version availab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5062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728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66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See Explanation.  Clicking on the picture will download&#10; an mpeg movie fi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2634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501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0"/>
            <a:ext cx="48006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5000" name="Picture 8" descr="300px-Geometry_of_a_Total_Solar_Eclipse_svg"/>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0" y="0"/>
            <a:ext cx="44196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461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24575" cy="29972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997200"/>
            <a:ext cx="6516687" cy="38608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5940425" y="0"/>
            <a:ext cx="3203575" cy="292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5"/>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0" y="2997200"/>
            <a:ext cx="2555875" cy="386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40506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468" y="0"/>
            <a:ext cx="5715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85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026" y="3581400"/>
            <a:ext cx="64008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8295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2eitcomp_prev"/>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74576" y="0"/>
            <a:ext cx="75596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98956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698" name="Group 2"/>
          <p:cNvGrpSpPr>
            <a:grpSpLocks/>
          </p:cNvGrpSpPr>
          <p:nvPr/>
        </p:nvGrpSpPr>
        <p:grpSpPr bwMode="auto">
          <a:xfrm>
            <a:off x="1476375" y="-6230938"/>
            <a:ext cx="6411913" cy="12461876"/>
            <a:chOff x="1083" y="900"/>
            <a:chExt cx="10098" cy="14940"/>
          </a:xfrm>
        </p:grpSpPr>
        <p:sp>
          <p:nvSpPr>
            <p:cNvPr id="285699" name="Text Box 3"/>
            <p:cNvSpPr txBox="1">
              <a:spLocks noChangeArrowheads="1"/>
            </p:cNvSpPr>
            <p:nvPr/>
          </p:nvSpPr>
          <p:spPr bwMode="auto">
            <a:xfrm>
              <a:off x="1083" y="900"/>
              <a:ext cx="9911" cy="756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ja-JP" sz="1400" b="1">
                  <a:latin typeface="Times New Roman" pitchFamily="18" charset="0"/>
                  <a:ea typeface="MS Mincho" pitchFamily="49" charset="-128"/>
                </a:rPr>
                <a:t>	</a:t>
              </a:r>
              <a:endParaRPr lang="en-US"/>
            </a:p>
          </p:txBody>
        </p:sp>
        <p:grpSp>
          <p:nvGrpSpPr>
            <p:cNvPr id="285700" name="Group 4"/>
            <p:cNvGrpSpPr>
              <a:grpSpLocks/>
            </p:cNvGrpSpPr>
            <p:nvPr/>
          </p:nvGrpSpPr>
          <p:grpSpPr bwMode="auto">
            <a:xfrm>
              <a:off x="1083" y="8460"/>
              <a:ext cx="10098" cy="7380"/>
              <a:chOff x="1083" y="8460"/>
              <a:chExt cx="10098" cy="7380"/>
            </a:xfrm>
          </p:grpSpPr>
          <p:pic>
            <p:nvPicPr>
              <p:cNvPr id="285701" name="Picture 5"/>
              <p:cNvPicPr>
                <a:picLocks noChangeAspect="1" noChangeArrowheads="1"/>
              </p:cNvPicPr>
              <p:nvPr/>
            </p:nvPicPr>
            <p:blipFill>
              <a:blip r:embed="rId2">
                <a:extLst>
                  <a:ext uri="{28A0092B-C50C-407E-A947-70E740481C1C}">
                    <a14:useLocalDpi xmlns:a14="http://schemas.microsoft.com/office/drawing/2010/main" val="0"/>
                  </a:ext>
                </a:extLst>
              </a:blip>
              <a:srcRect r="66667"/>
              <a:stretch>
                <a:fillRect/>
              </a:stretch>
            </p:blipFill>
            <p:spPr bwMode="auto">
              <a:xfrm>
                <a:off x="1083" y="12064"/>
                <a:ext cx="3015" cy="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Text Box 6"/>
              <p:cNvSpPr txBox="1">
                <a:spLocks noChangeArrowheads="1"/>
              </p:cNvSpPr>
              <p:nvPr/>
            </p:nvSpPr>
            <p:spPr bwMode="auto">
              <a:xfrm>
                <a:off x="1089" y="15153"/>
                <a:ext cx="3307" cy="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a:t>
                </a:r>
                <a:r>
                  <a:rPr lang="en-US" altLang="ja-JP" sz="1200">
                    <a:latin typeface="Times New Roman" pitchFamily="18" charset="0"/>
                    <a:ea typeface="MS Mincho" pitchFamily="49" charset="-128"/>
                  </a:rPr>
                  <a:t> Το αποτέλεσμα των ανο-δικών ρευμάτων (υπερκοκκίαση)</a:t>
                </a:r>
                <a:endParaRPr lang="en-US"/>
              </a:p>
            </p:txBody>
          </p:sp>
          <p:grpSp>
            <p:nvGrpSpPr>
              <p:cNvPr id="285703" name="Group 7"/>
              <p:cNvGrpSpPr>
                <a:grpSpLocks/>
              </p:cNvGrpSpPr>
              <p:nvPr/>
            </p:nvGrpSpPr>
            <p:grpSpPr bwMode="auto">
              <a:xfrm>
                <a:off x="8047" y="12236"/>
                <a:ext cx="3010" cy="3604"/>
                <a:chOff x="8047" y="12236"/>
                <a:chExt cx="3010" cy="3604"/>
              </a:xfrm>
            </p:grpSpPr>
            <p:pic>
              <p:nvPicPr>
                <p:cNvPr id="285704" name="Picture 8"/>
                <p:cNvPicPr>
                  <a:picLocks noChangeAspect="1" noChangeArrowheads="1"/>
                </p:cNvPicPr>
                <p:nvPr/>
              </p:nvPicPr>
              <p:blipFill>
                <a:blip r:embed="rId2">
                  <a:extLst>
                    <a:ext uri="{28A0092B-C50C-407E-A947-70E740481C1C}">
                      <a14:useLocalDpi xmlns:a14="http://schemas.microsoft.com/office/drawing/2010/main" val="0"/>
                    </a:ext>
                  </a:extLst>
                </a:blip>
                <a:srcRect l="65723"/>
                <a:stretch>
                  <a:fillRect/>
                </a:stretch>
              </p:blipFill>
              <p:spPr bwMode="auto">
                <a:xfrm>
                  <a:off x="8047" y="12236"/>
                  <a:ext cx="3010" cy="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5" name="Text Box 9"/>
                <p:cNvSpPr txBox="1">
                  <a:spLocks noChangeArrowheads="1"/>
                </p:cNvSpPr>
                <p:nvPr/>
              </p:nvSpPr>
              <p:spPr bwMode="auto">
                <a:xfrm>
                  <a:off x="8227" y="15154"/>
                  <a:ext cx="2786" cy="6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a:t>
                  </a:r>
                  <a:r>
                    <a:rPr lang="en-US" altLang="ja-JP" sz="1200">
                      <a:latin typeface="Times New Roman" pitchFamily="18" charset="0"/>
                      <a:ea typeface="MS Mincho" pitchFamily="49" charset="-128"/>
                    </a:rPr>
                    <a:t>  Η οριζόντια συνι-στώσα της ταχύτητας</a:t>
                  </a:r>
                  <a:endParaRPr lang="en-US"/>
                </a:p>
              </p:txBody>
            </p:sp>
          </p:grpSp>
          <p:grpSp>
            <p:nvGrpSpPr>
              <p:cNvPr id="285706" name="Group 10"/>
              <p:cNvGrpSpPr>
                <a:grpSpLocks/>
              </p:cNvGrpSpPr>
              <p:nvPr/>
            </p:nvGrpSpPr>
            <p:grpSpPr bwMode="auto">
              <a:xfrm>
                <a:off x="1083" y="8460"/>
                <a:ext cx="10098" cy="3604"/>
                <a:chOff x="896" y="8640"/>
                <a:chExt cx="10472" cy="3780"/>
              </a:xfrm>
            </p:grpSpPr>
            <p:sp>
              <p:nvSpPr>
                <p:cNvPr id="285707" name="Text Box 11"/>
                <p:cNvSpPr txBox="1">
                  <a:spLocks noChangeArrowheads="1"/>
                </p:cNvSpPr>
                <p:nvPr/>
              </p:nvSpPr>
              <p:spPr bwMode="auto">
                <a:xfrm>
                  <a:off x="1077" y="11700"/>
                  <a:ext cx="3069"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 </a:t>
                  </a:r>
                  <a:r>
                    <a:rPr lang="en-US" altLang="ja-JP" sz="1200">
                      <a:latin typeface="Times New Roman" pitchFamily="18" charset="0"/>
                      <a:ea typeface="MS Mincho" pitchFamily="49" charset="-128"/>
                    </a:rPr>
                    <a:t> Η κατακόρυφη συ-νιστώσα της ταχύτητας </a:t>
                  </a:r>
                  <a:r>
                    <a:rPr lang="en-US" altLang="ja-JP" sz="1200" b="1">
                      <a:latin typeface="Times New Roman" pitchFamily="18" charset="0"/>
                      <a:ea typeface="MS Mincho" pitchFamily="49" charset="-128"/>
                    </a:rPr>
                    <a:t>υ</a:t>
                  </a:r>
                  <a:r>
                    <a:rPr lang="en-US" altLang="ja-JP" sz="1200" b="1" baseline="-25000">
                      <a:latin typeface="Times New Roman" pitchFamily="18" charset="0"/>
                      <a:ea typeface="MS Mincho" pitchFamily="49" charset="-128"/>
                    </a:rPr>
                    <a:t>z</a:t>
                  </a:r>
                  <a:r>
                    <a:rPr lang="en-US" altLang="ja-JP" sz="1200" b="1">
                      <a:latin typeface="Times New Roman" pitchFamily="18" charset="0"/>
                      <a:ea typeface="MS Mincho" pitchFamily="49" charset="-128"/>
                    </a:rPr>
                    <a:t>.</a:t>
                  </a:r>
                  <a:endParaRPr lang="en-US"/>
                </a:p>
              </p:txBody>
            </p:sp>
            <p:sp>
              <p:nvSpPr>
                <p:cNvPr id="285708" name="Text Box 12"/>
                <p:cNvSpPr txBox="1">
                  <a:spLocks noChangeArrowheads="1"/>
                </p:cNvSpPr>
                <p:nvPr/>
              </p:nvSpPr>
              <p:spPr bwMode="auto">
                <a:xfrm>
                  <a:off x="4326" y="11700"/>
                  <a:ext cx="3676"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  </a:t>
                  </a:r>
                  <a:r>
                    <a:rPr lang="en-US" altLang="ja-JP" sz="1200">
                      <a:latin typeface="Times New Roman" pitchFamily="18" charset="0"/>
                      <a:ea typeface="MS Mincho" pitchFamily="49" charset="-128"/>
                    </a:rPr>
                    <a:t>Η δημιουργία της κάθετης συνιστώσας της ταχύτητας </a:t>
                  </a:r>
                  <a:r>
                    <a:rPr lang="en-US" altLang="ja-JP" sz="1200" b="1">
                      <a:latin typeface="Times New Roman" pitchFamily="18" charset="0"/>
                      <a:ea typeface="MS Mincho" pitchFamily="49" charset="-128"/>
                    </a:rPr>
                    <a:t>υ</a:t>
                  </a:r>
                  <a:r>
                    <a:rPr lang="en-US" altLang="ja-JP" sz="1200" b="1" baseline="-25000">
                      <a:latin typeface="Times New Roman" pitchFamily="18" charset="0"/>
                      <a:ea typeface="MS Mincho" pitchFamily="49" charset="-128"/>
                    </a:rPr>
                    <a:t>y</a:t>
                  </a:r>
                  <a:r>
                    <a:rPr lang="en-US" altLang="ja-JP" sz="1200" b="1">
                      <a:latin typeface="Times New Roman" pitchFamily="18" charset="0"/>
                      <a:ea typeface="MS Mincho" pitchFamily="49" charset="-128"/>
                    </a:rPr>
                    <a:t>.</a:t>
                  </a:r>
                  <a:endParaRPr lang="en-US"/>
                </a:p>
              </p:txBody>
            </p:sp>
            <p:sp>
              <p:nvSpPr>
                <p:cNvPr id="285709" name="Text Box 13"/>
                <p:cNvSpPr txBox="1">
                  <a:spLocks noChangeArrowheads="1"/>
                </p:cNvSpPr>
                <p:nvPr/>
              </p:nvSpPr>
              <p:spPr bwMode="auto">
                <a:xfrm>
                  <a:off x="8118" y="11700"/>
                  <a:ext cx="3069"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a:t>
                  </a:r>
                  <a:r>
                    <a:rPr lang="en-US" altLang="ja-JP" sz="1200">
                      <a:latin typeface="Times New Roman" pitchFamily="18" charset="0"/>
                      <a:ea typeface="MS Mincho" pitchFamily="49" charset="-128"/>
                    </a:rPr>
                    <a:t> Οι 3 συνιστώσες της ταχύτητας </a:t>
                  </a:r>
                  <a:r>
                    <a:rPr lang="en-US" altLang="ja-JP" sz="1200" b="1">
                      <a:latin typeface="Times New Roman" pitchFamily="18" charset="0"/>
                      <a:ea typeface="MS Mincho" pitchFamily="49" charset="-128"/>
                    </a:rPr>
                    <a:t>υ</a:t>
                  </a:r>
                  <a:r>
                    <a:rPr lang="en-US" altLang="ja-JP" sz="1200" b="1" baseline="-25000">
                      <a:latin typeface="Times New Roman" pitchFamily="18" charset="0"/>
                      <a:ea typeface="MS Mincho" pitchFamily="49" charset="-128"/>
                    </a:rPr>
                    <a:t>z,</a:t>
                  </a:r>
                  <a:r>
                    <a:rPr lang="en-US" altLang="ja-JP" sz="1200" b="1">
                      <a:latin typeface="Times New Roman" pitchFamily="18" charset="0"/>
                      <a:ea typeface="MS Mincho" pitchFamily="49" charset="-128"/>
                    </a:rPr>
                    <a:t>  υ</a:t>
                  </a:r>
                  <a:r>
                    <a:rPr lang="en-US" altLang="ja-JP" sz="1200" b="1" baseline="-25000">
                      <a:latin typeface="Times New Roman" pitchFamily="18" charset="0"/>
                      <a:ea typeface="MS Mincho" pitchFamily="49" charset="-128"/>
                    </a:rPr>
                    <a:t>y</a:t>
                  </a:r>
                  <a:r>
                    <a:rPr lang="en-US" altLang="ja-JP" sz="1200">
                      <a:latin typeface="Times New Roman" pitchFamily="18" charset="0"/>
                      <a:ea typeface="MS Mincho" pitchFamily="49" charset="-128"/>
                    </a:rPr>
                    <a:t>  και </a:t>
                  </a:r>
                  <a:r>
                    <a:rPr lang="en-US" altLang="ja-JP" sz="1200" b="1">
                      <a:latin typeface="Times New Roman" pitchFamily="18" charset="0"/>
                      <a:ea typeface="MS Mincho" pitchFamily="49" charset="-128"/>
                    </a:rPr>
                    <a:t>υ</a:t>
                  </a:r>
                  <a:r>
                    <a:rPr lang="en-US" altLang="ja-JP" sz="1200" b="1" baseline="-25000">
                      <a:latin typeface="Times New Roman" pitchFamily="18" charset="0"/>
                      <a:ea typeface="MS Mincho" pitchFamily="49" charset="-128"/>
                    </a:rPr>
                    <a:t>x</a:t>
                  </a:r>
                  <a:r>
                    <a:rPr lang="en-US" altLang="ja-JP" sz="1200" b="1">
                      <a:latin typeface="Times New Roman" pitchFamily="18" charset="0"/>
                      <a:ea typeface="MS Mincho" pitchFamily="49" charset="-128"/>
                    </a:rPr>
                    <a:t>.</a:t>
                  </a:r>
                  <a:endParaRPr lang="en-US"/>
                </a:p>
              </p:txBody>
            </p:sp>
            <p:grpSp>
              <p:nvGrpSpPr>
                <p:cNvPr id="285710" name="Group 14"/>
                <p:cNvGrpSpPr>
                  <a:grpSpLocks/>
                </p:cNvGrpSpPr>
                <p:nvPr/>
              </p:nvGrpSpPr>
              <p:grpSpPr bwMode="auto">
                <a:xfrm>
                  <a:off x="7757" y="8640"/>
                  <a:ext cx="3611" cy="2700"/>
                  <a:chOff x="7815" y="8640"/>
                  <a:chExt cx="3740" cy="2700"/>
                </a:xfrm>
              </p:grpSpPr>
              <p:grpSp>
                <p:nvGrpSpPr>
                  <p:cNvPr id="285711" name="Group 15"/>
                  <p:cNvGrpSpPr>
                    <a:grpSpLocks/>
                  </p:cNvGrpSpPr>
                  <p:nvPr/>
                </p:nvGrpSpPr>
                <p:grpSpPr bwMode="auto">
                  <a:xfrm>
                    <a:off x="7815" y="8640"/>
                    <a:ext cx="3553" cy="2700"/>
                    <a:chOff x="7815" y="8640"/>
                    <a:chExt cx="3553" cy="2700"/>
                  </a:xfrm>
                </p:grpSpPr>
                <p:pic>
                  <p:nvPicPr>
                    <p:cNvPr id="28571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 y="8640"/>
                      <a:ext cx="3553"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3" name="Freeform 17"/>
                    <p:cNvSpPr>
                      <a:spLocks/>
                    </p:cNvSpPr>
                    <p:nvPr/>
                  </p:nvSpPr>
                  <p:spPr bwMode="auto">
                    <a:xfrm>
                      <a:off x="9590" y="10257"/>
                      <a:ext cx="583" cy="37"/>
                    </a:xfrm>
                    <a:custGeom>
                      <a:avLst/>
                      <a:gdLst>
                        <a:gd name="T0" fmla="*/ 0 w 583"/>
                        <a:gd name="T1" fmla="*/ 37 h 37"/>
                        <a:gd name="T2" fmla="*/ 583 w 583"/>
                        <a:gd name="T3" fmla="*/ 0 h 37"/>
                      </a:gdLst>
                      <a:ahLst/>
                      <a:cxnLst>
                        <a:cxn ang="0">
                          <a:pos x="T0" y="T1"/>
                        </a:cxn>
                        <a:cxn ang="0">
                          <a:pos x="T2" y="T3"/>
                        </a:cxn>
                      </a:cxnLst>
                      <a:rect l="0" t="0" r="r" b="b"/>
                      <a:pathLst>
                        <a:path w="583" h="37">
                          <a:moveTo>
                            <a:pt x="0" y="37"/>
                          </a:moveTo>
                          <a:lnTo>
                            <a:pt x="583" y="0"/>
                          </a:lnTo>
                        </a:path>
                      </a:pathLst>
                    </a:custGeom>
                    <a:noFill/>
                    <a:ln w="28575"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14" name="Freeform 18"/>
                    <p:cNvSpPr>
                      <a:spLocks/>
                    </p:cNvSpPr>
                    <p:nvPr/>
                  </p:nvSpPr>
                  <p:spPr bwMode="auto">
                    <a:xfrm>
                      <a:off x="10225" y="10232"/>
                      <a:ext cx="301" cy="25"/>
                    </a:xfrm>
                    <a:custGeom>
                      <a:avLst/>
                      <a:gdLst>
                        <a:gd name="T0" fmla="*/ 0 w 301"/>
                        <a:gd name="T1" fmla="*/ 25 h 25"/>
                        <a:gd name="T2" fmla="*/ 301 w 301"/>
                        <a:gd name="T3" fmla="*/ 0 h 25"/>
                        <a:gd name="T4" fmla="*/ 301 w 301"/>
                        <a:gd name="T5" fmla="*/ 0 h 25"/>
                      </a:gdLst>
                      <a:ahLst/>
                      <a:cxnLst>
                        <a:cxn ang="0">
                          <a:pos x="T0" y="T1"/>
                        </a:cxn>
                        <a:cxn ang="0">
                          <a:pos x="T2" y="T3"/>
                        </a:cxn>
                        <a:cxn ang="0">
                          <a:pos x="T4" y="T5"/>
                        </a:cxn>
                      </a:cxnLst>
                      <a:rect l="0" t="0" r="r" b="b"/>
                      <a:pathLst>
                        <a:path w="301" h="25">
                          <a:moveTo>
                            <a:pt x="0" y="25"/>
                          </a:moveTo>
                          <a:lnTo>
                            <a:pt x="301" y="0"/>
                          </a:lnTo>
                          <a:lnTo>
                            <a:pt x="301" y="0"/>
                          </a:lnTo>
                        </a:path>
                      </a:pathLst>
                    </a:custGeom>
                    <a:noFill/>
                    <a:ln w="28575"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15" name="Freeform 19"/>
                    <p:cNvSpPr>
                      <a:spLocks/>
                    </p:cNvSpPr>
                    <p:nvPr/>
                  </p:nvSpPr>
                  <p:spPr bwMode="auto">
                    <a:xfrm>
                      <a:off x="9560" y="9912"/>
                      <a:ext cx="474" cy="396"/>
                    </a:xfrm>
                    <a:custGeom>
                      <a:avLst/>
                      <a:gdLst>
                        <a:gd name="T0" fmla="*/ 0 w 474"/>
                        <a:gd name="T1" fmla="*/ 396 h 396"/>
                        <a:gd name="T2" fmla="*/ 474 w 474"/>
                        <a:gd name="T3" fmla="*/ 0 h 396"/>
                      </a:gdLst>
                      <a:ahLst/>
                      <a:cxnLst>
                        <a:cxn ang="0">
                          <a:pos x="T0" y="T1"/>
                        </a:cxn>
                        <a:cxn ang="0">
                          <a:pos x="T2" y="T3"/>
                        </a:cxn>
                      </a:cxnLst>
                      <a:rect l="0" t="0" r="r" b="b"/>
                      <a:pathLst>
                        <a:path w="474" h="396">
                          <a:moveTo>
                            <a:pt x="0" y="396"/>
                          </a:moveTo>
                          <a:lnTo>
                            <a:pt x="474" y="0"/>
                          </a:lnTo>
                        </a:path>
                      </a:pathLst>
                    </a:custGeom>
                    <a:noFill/>
                    <a:ln w="28575"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16" name="Freeform 20"/>
                    <p:cNvSpPr>
                      <a:spLocks/>
                    </p:cNvSpPr>
                    <p:nvPr/>
                  </p:nvSpPr>
                  <p:spPr bwMode="auto">
                    <a:xfrm>
                      <a:off x="10046" y="9702"/>
                      <a:ext cx="228" cy="204"/>
                    </a:xfrm>
                    <a:custGeom>
                      <a:avLst/>
                      <a:gdLst>
                        <a:gd name="T0" fmla="*/ 0 w 228"/>
                        <a:gd name="T1" fmla="*/ 204 h 204"/>
                        <a:gd name="T2" fmla="*/ 228 w 228"/>
                        <a:gd name="T3" fmla="*/ 0 h 204"/>
                      </a:gdLst>
                      <a:ahLst/>
                      <a:cxnLst>
                        <a:cxn ang="0">
                          <a:pos x="T0" y="T1"/>
                        </a:cxn>
                        <a:cxn ang="0">
                          <a:pos x="T2" y="T3"/>
                        </a:cxn>
                      </a:cxnLst>
                      <a:rect l="0" t="0" r="r" b="b"/>
                      <a:pathLst>
                        <a:path w="228" h="204">
                          <a:moveTo>
                            <a:pt x="0" y="204"/>
                          </a:moveTo>
                          <a:lnTo>
                            <a:pt x="228" y="0"/>
                          </a:lnTo>
                        </a:path>
                      </a:pathLst>
                    </a:custGeom>
                    <a:noFill/>
                    <a:ln w="28575"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17" name="Freeform 21"/>
                    <p:cNvSpPr>
                      <a:spLocks/>
                    </p:cNvSpPr>
                    <p:nvPr/>
                  </p:nvSpPr>
                  <p:spPr bwMode="auto">
                    <a:xfrm>
                      <a:off x="10246" y="9539"/>
                      <a:ext cx="586" cy="181"/>
                    </a:xfrm>
                    <a:custGeom>
                      <a:avLst/>
                      <a:gdLst>
                        <a:gd name="T0" fmla="*/ 0 w 586"/>
                        <a:gd name="T1" fmla="*/ 181 h 181"/>
                        <a:gd name="T2" fmla="*/ 586 w 586"/>
                        <a:gd name="T3" fmla="*/ 0 h 181"/>
                      </a:gdLst>
                      <a:ahLst/>
                      <a:cxnLst>
                        <a:cxn ang="0">
                          <a:pos x="T0" y="T1"/>
                        </a:cxn>
                        <a:cxn ang="0">
                          <a:pos x="T2" y="T3"/>
                        </a:cxn>
                      </a:cxnLst>
                      <a:rect l="0" t="0" r="r" b="b"/>
                      <a:pathLst>
                        <a:path w="586" h="181">
                          <a:moveTo>
                            <a:pt x="0" y="181"/>
                          </a:moveTo>
                          <a:lnTo>
                            <a:pt x="586" y="0"/>
                          </a:lnTo>
                        </a:path>
                      </a:pathLst>
                    </a:custGeom>
                    <a:noFill/>
                    <a:ln w="28575" cmpd="sng">
                      <a:solidFill>
                        <a:srgbClr val="00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18" name="Freeform 22"/>
                    <p:cNvSpPr>
                      <a:spLocks/>
                    </p:cNvSpPr>
                    <p:nvPr/>
                  </p:nvSpPr>
                  <p:spPr bwMode="auto">
                    <a:xfrm>
                      <a:off x="10106" y="9523"/>
                      <a:ext cx="162" cy="197"/>
                    </a:xfrm>
                    <a:custGeom>
                      <a:avLst/>
                      <a:gdLst>
                        <a:gd name="T0" fmla="*/ 162 w 162"/>
                        <a:gd name="T1" fmla="*/ 197 h 197"/>
                        <a:gd name="T2" fmla="*/ 0 w 162"/>
                        <a:gd name="T3" fmla="*/ 0 h 197"/>
                      </a:gdLst>
                      <a:ahLst/>
                      <a:cxnLst>
                        <a:cxn ang="0">
                          <a:pos x="T0" y="T1"/>
                        </a:cxn>
                        <a:cxn ang="0">
                          <a:pos x="T2" y="T3"/>
                        </a:cxn>
                      </a:cxnLst>
                      <a:rect l="0" t="0" r="r" b="b"/>
                      <a:pathLst>
                        <a:path w="162" h="197">
                          <a:moveTo>
                            <a:pt x="162" y="197"/>
                          </a:moveTo>
                          <a:lnTo>
                            <a:pt x="0" y="0"/>
                          </a:lnTo>
                        </a:path>
                      </a:pathLst>
                    </a:custGeom>
                    <a:noFill/>
                    <a:ln w="28575"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19" name="Freeform 23"/>
                    <p:cNvSpPr>
                      <a:spLocks/>
                    </p:cNvSpPr>
                    <p:nvPr/>
                  </p:nvSpPr>
                  <p:spPr bwMode="auto">
                    <a:xfrm>
                      <a:off x="10520" y="9991"/>
                      <a:ext cx="816" cy="235"/>
                    </a:xfrm>
                    <a:custGeom>
                      <a:avLst/>
                      <a:gdLst>
                        <a:gd name="T0" fmla="*/ 0 w 816"/>
                        <a:gd name="T1" fmla="*/ 235 h 235"/>
                        <a:gd name="T2" fmla="*/ 816 w 816"/>
                        <a:gd name="T3" fmla="*/ 0 h 235"/>
                      </a:gdLst>
                      <a:ahLst/>
                      <a:cxnLst>
                        <a:cxn ang="0">
                          <a:pos x="T0" y="T1"/>
                        </a:cxn>
                        <a:cxn ang="0">
                          <a:pos x="T2" y="T3"/>
                        </a:cxn>
                      </a:cxnLst>
                      <a:rect l="0" t="0" r="r" b="b"/>
                      <a:pathLst>
                        <a:path w="816" h="235">
                          <a:moveTo>
                            <a:pt x="0" y="235"/>
                          </a:moveTo>
                          <a:lnTo>
                            <a:pt x="816" y="0"/>
                          </a:lnTo>
                        </a:path>
                      </a:pathLst>
                    </a:custGeom>
                    <a:noFill/>
                    <a:ln w="28575" cmpd="sng">
                      <a:solidFill>
                        <a:srgbClr val="00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0" name="Freeform 24"/>
                    <p:cNvSpPr>
                      <a:spLocks/>
                    </p:cNvSpPr>
                    <p:nvPr/>
                  </p:nvSpPr>
                  <p:spPr bwMode="auto">
                    <a:xfrm>
                      <a:off x="10469" y="9931"/>
                      <a:ext cx="46" cy="295"/>
                    </a:xfrm>
                    <a:custGeom>
                      <a:avLst/>
                      <a:gdLst>
                        <a:gd name="T0" fmla="*/ 46 w 46"/>
                        <a:gd name="T1" fmla="*/ 295 h 295"/>
                        <a:gd name="T2" fmla="*/ 0 w 46"/>
                        <a:gd name="T3" fmla="*/ 0 h 295"/>
                      </a:gdLst>
                      <a:ahLst/>
                      <a:cxnLst>
                        <a:cxn ang="0">
                          <a:pos x="T0" y="T1"/>
                        </a:cxn>
                        <a:cxn ang="0">
                          <a:pos x="T2" y="T3"/>
                        </a:cxn>
                      </a:cxnLst>
                      <a:rect l="0" t="0" r="r" b="b"/>
                      <a:pathLst>
                        <a:path w="46" h="295">
                          <a:moveTo>
                            <a:pt x="46" y="295"/>
                          </a:moveTo>
                          <a:lnTo>
                            <a:pt x="0" y="0"/>
                          </a:lnTo>
                        </a:path>
                      </a:pathLst>
                    </a:custGeom>
                    <a:noFill/>
                    <a:ln w="28575"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1" name="Freeform 25"/>
                    <p:cNvSpPr>
                      <a:spLocks/>
                    </p:cNvSpPr>
                    <p:nvPr/>
                  </p:nvSpPr>
                  <p:spPr bwMode="auto">
                    <a:xfrm>
                      <a:off x="9572" y="9773"/>
                      <a:ext cx="258" cy="517"/>
                    </a:xfrm>
                    <a:custGeom>
                      <a:avLst/>
                      <a:gdLst>
                        <a:gd name="T0" fmla="*/ 0 w 258"/>
                        <a:gd name="T1" fmla="*/ 517 h 517"/>
                        <a:gd name="T2" fmla="*/ 258 w 258"/>
                        <a:gd name="T3" fmla="*/ 0 h 517"/>
                      </a:gdLst>
                      <a:ahLst/>
                      <a:cxnLst>
                        <a:cxn ang="0">
                          <a:pos x="T0" y="T1"/>
                        </a:cxn>
                        <a:cxn ang="0">
                          <a:pos x="T2" y="T3"/>
                        </a:cxn>
                      </a:cxnLst>
                      <a:rect l="0" t="0" r="r" b="b"/>
                      <a:pathLst>
                        <a:path w="258" h="517">
                          <a:moveTo>
                            <a:pt x="0" y="517"/>
                          </a:moveTo>
                          <a:lnTo>
                            <a:pt x="258" y="0"/>
                          </a:lnTo>
                        </a:path>
                      </a:pathLst>
                    </a:custGeom>
                    <a:noFill/>
                    <a:ln w="28575"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2" name="Freeform 26"/>
                    <p:cNvSpPr>
                      <a:spLocks/>
                    </p:cNvSpPr>
                    <p:nvPr/>
                  </p:nvSpPr>
                  <p:spPr bwMode="auto">
                    <a:xfrm>
                      <a:off x="9842" y="9455"/>
                      <a:ext cx="160" cy="295"/>
                    </a:xfrm>
                    <a:custGeom>
                      <a:avLst/>
                      <a:gdLst>
                        <a:gd name="T0" fmla="*/ 10 w 160"/>
                        <a:gd name="T1" fmla="*/ 284 h 295"/>
                        <a:gd name="T2" fmla="*/ 0 w 160"/>
                        <a:gd name="T3" fmla="*/ 295 h 295"/>
                        <a:gd name="T4" fmla="*/ 160 w 160"/>
                        <a:gd name="T5" fmla="*/ 0 h 295"/>
                      </a:gdLst>
                      <a:ahLst/>
                      <a:cxnLst>
                        <a:cxn ang="0">
                          <a:pos x="T0" y="T1"/>
                        </a:cxn>
                        <a:cxn ang="0">
                          <a:pos x="T2" y="T3"/>
                        </a:cxn>
                        <a:cxn ang="0">
                          <a:pos x="T4" y="T5"/>
                        </a:cxn>
                      </a:cxnLst>
                      <a:rect l="0" t="0" r="r" b="b"/>
                      <a:pathLst>
                        <a:path w="160" h="295">
                          <a:moveTo>
                            <a:pt x="10" y="284"/>
                          </a:moveTo>
                          <a:lnTo>
                            <a:pt x="0" y="295"/>
                          </a:lnTo>
                          <a:lnTo>
                            <a:pt x="160" y="0"/>
                          </a:lnTo>
                        </a:path>
                      </a:pathLst>
                    </a:custGeom>
                    <a:noFill/>
                    <a:ln w="28575"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3" name="Freeform 27"/>
                    <p:cNvSpPr>
                      <a:spLocks/>
                    </p:cNvSpPr>
                    <p:nvPr/>
                  </p:nvSpPr>
                  <p:spPr bwMode="auto">
                    <a:xfrm>
                      <a:off x="9966" y="9344"/>
                      <a:ext cx="382" cy="136"/>
                    </a:xfrm>
                    <a:custGeom>
                      <a:avLst/>
                      <a:gdLst>
                        <a:gd name="T0" fmla="*/ 5 w 382"/>
                        <a:gd name="T1" fmla="*/ 136 h 136"/>
                        <a:gd name="T2" fmla="*/ 0 w 382"/>
                        <a:gd name="T3" fmla="*/ 136 h 136"/>
                        <a:gd name="T4" fmla="*/ 382 w 382"/>
                        <a:gd name="T5" fmla="*/ 0 h 136"/>
                      </a:gdLst>
                      <a:ahLst/>
                      <a:cxnLst>
                        <a:cxn ang="0">
                          <a:pos x="T0" y="T1"/>
                        </a:cxn>
                        <a:cxn ang="0">
                          <a:pos x="T2" y="T3"/>
                        </a:cxn>
                        <a:cxn ang="0">
                          <a:pos x="T4" y="T5"/>
                        </a:cxn>
                      </a:cxnLst>
                      <a:rect l="0" t="0" r="r" b="b"/>
                      <a:pathLst>
                        <a:path w="382" h="136">
                          <a:moveTo>
                            <a:pt x="5" y="136"/>
                          </a:moveTo>
                          <a:lnTo>
                            <a:pt x="0" y="136"/>
                          </a:lnTo>
                          <a:lnTo>
                            <a:pt x="382" y="0"/>
                          </a:lnTo>
                        </a:path>
                      </a:pathLst>
                    </a:custGeom>
                    <a:noFill/>
                    <a:ln w="28575" cmpd="sng">
                      <a:solidFill>
                        <a:srgbClr val="00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4" name="Freeform 28"/>
                    <p:cNvSpPr>
                      <a:spLocks/>
                    </p:cNvSpPr>
                    <p:nvPr/>
                  </p:nvSpPr>
                  <p:spPr bwMode="auto">
                    <a:xfrm>
                      <a:off x="9796" y="9339"/>
                      <a:ext cx="175" cy="152"/>
                    </a:xfrm>
                    <a:custGeom>
                      <a:avLst/>
                      <a:gdLst>
                        <a:gd name="T0" fmla="*/ 175 w 175"/>
                        <a:gd name="T1" fmla="*/ 152 h 152"/>
                        <a:gd name="T2" fmla="*/ 0 w 175"/>
                        <a:gd name="T3" fmla="*/ 0 h 152"/>
                      </a:gdLst>
                      <a:ahLst/>
                      <a:cxnLst>
                        <a:cxn ang="0">
                          <a:pos x="T0" y="T1"/>
                        </a:cxn>
                        <a:cxn ang="0">
                          <a:pos x="T2" y="T3"/>
                        </a:cxn>
                      </a:cxnLst>
                      <a:rect l="0" t="0" r="r" b="b"/>
                      <a:pathLst>
                        <a:path w="175" h="152">
                          <a:moveTo>
                            <a:pt x="175" y="152"/>
                          </a:moveTo>
                          <a:lnTo>
                            <a:pt x="0" y="0"/>
                          </a:lnTo>
                        </a:path>
                      </a:pathLst>
                    </a:custGeom>
                    <a:noFill/>
                    <a:ln w="28575"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5" name="Freeform 29"/>
                    <p:cNvSpPr>
                      <a:spLocks/>
                    </p:cNvSpPr>
                    <p:nvPr/>
                  </p:nvSpPr>
                  <p:spPr bwMode="auto">
                    <a:xfrm>
                      <a:off x="9566" y="9653"/>
                      <a:ext cx="99" cy="643"/>
                    </a:xfrm>
                    <a:custGeom>
                      <a:avLst/>
                      <a:gdLst>
                        <a:gd name="T0" fmla="*/ 0 w 99"/>
                        <a:gd name="T1" fmla="*/ 643 h 643"/>
                        <a:gd name="T2" fmla="*/ 99 w 99"/>
                        <a:gd name="T3" fmla="*/ 0 h 643"/>
                      </a:gdLst>
                      <a:ahLst/>
                      <a:cxnLst>
                        <a:cxn ang="0">
                          <a:pos x="T0" y="T1"/>
                        </a:cxn>
                        <a:cxn ang="0">
                          <a:pos x="T2" y="T3"/>
                        </a:cxn>
                      </a:cxnLst>
                      <a:rect l="0" t="0" r="r" b="b"/>
                      <a:pathLst>
                        <a:path w="99" h="643">
                          <a:moveTo>
                            <a:pt x="0" y="643"/>
                          </a:moveTo>
                          <a:lnTo>
                            <a:pt x="99" y="0"/>
                          </a:lnTo>
                        </a:path>
                      </a:pathLst>
                    </a:custGeom>
                    <a:noFill/>
                    <a:ln w="28575"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6" name="Freeform 30"/>
                    <p:cNvSpPr>
                      <a:spLocks/>
                    </p:cNvSpPr>
                    <p:nvPr/>
                  </p:nvSpPr>
                  <p:spPr bwMode="auto">
                    <a:xfrm>
                      <a:off x="9650" y="9390"/>
                      <a:ext cx="53" cy="285"/>
                    </a:xfrm>
                    <a:custGeom>
                      <a:avLst/>
                      <a:gdLst>
                        <a:gd name="T0" fmla="*/ 8 w 53"/>
                        <a:gd name="T1" fmla="*/ 285 h 285"/>
                        <a:gd name="T2" fmla="*/ 0 w 53"/>
                        <a:gd name="T3" fmla="*/ 285 h 285"/>
                        <a:gd name="T4" fmla="*/ 53 w 53"/>
                        <a:gd name="T5" fmla="*/ 0 h 285"/>
                      </a:gdLst>
                      <a:ahLst/>
                      <a:cxnLst>
                        <a:cxn ang="0">
                          <a:pos x="T0" y="T1"/>
                        </a:cxn>
                        <a:cxn ang="0">
                          <a:pos x="T2" y="T3"/>
                        </a:cxn>
                        <a:cxn ang="0">
                          <a:pos x="T4" y="T5"/>
                        </a:cxn>
                      </a:cxnLst>
                      <a:rect l="0" t="0" r="r" b="b"/>
                      <a:pathLst>
                        <a:path w="53" h="285">
                          <a:moveTo>
                            <a:pt x="8" y="285"/>
                          </a:moveTo>
                          <a:lnTo>
                            <a:pt x="0" y="285"/>
                          </a:lnTo>
                          <a:lnTo>
                            <a:pt x="53" y="0"/>
                          </a:lnTo>
                        </a:path>
                      </a:pathLst>
                    </a:custGeom>
                    <a:noFill/>
                    <a:ln w="28575"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7" name="Freeform 31"/>
                    <p:cNvSpPr>
                      <a:spLocks/>
                    </p:cNvSpPr>
                    <p:nvPr/>
                  </p:nvSpPr>
                  <p:spPr bwMode="auto">
                    <a:xfrm>
                      <a:off x="9685" y="9271"/>
                      <a:ext cx="274" cy="131"/>
                    </a:xfrm>
                    <a:custGeom>
                      <a:avLst/>
                      <a:gdLst>
                        <a:gd name="T0" fmla="*/ 0 w 274"/>
                        <a:gd name="T1" fmla="*/ 131 h 131"/>
                        <a:gd name="T2" fmla="*/ 274 w 274"/>
                        <a:gd name="T3" fmla="*/ 0 h 131"/>
                      </a:gdLst>
                      <a:ahLst/>
                      <a:cxnLst>
                        <a:cxn ang="0">
                          <a:pos x="T0" y="T1"/>
                        </a:cxn>
                        <a:cxn ang="0">
                          <a:pos x="T2" y="T3"/>
                        </a:cxn>
                      </a:cxnLst>
                      <a:rect l="0" t="0" r="r" b="b"/>
                      <a:pathLst>
                        <a:path w="274" h="131">
                          <a:moveTo>
                            <a:pt x="0" y="131"/>
                          </a:moveTo>
                          <a:lnTo>
                            <a:pt x="274" y="0"/>
                          </a:lnTo>
                        </a:path>
                      </a:pathLst>
                    </a:custGeom>
                    <a:noFill/>
                    <a:ln w="28575" cmpd="sng">
                      <a:solidFill>
                        <a:srgbClr val="00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28" name="Freeform 32"/>
                    <p:cNvSpPr>
                      <a:spLocks/>
                    </p:cNvSpPr>
                    <p:nvPr/>
                  </p:nvSpPr>
                  <p:spPr bwMode="auto">
                    <a:xfrm>
                      <a:off x="9518" y="9313"/>
                      <a:ext cx="173" cy="101"/>
                    </a:xfrm>
                    <a:custGeom>
                      <a:avLst/>
                      <a:gdLst>
                        <a:gd name="T0" fmla="*/ 173 w 173"/>
                        <a:gd name="T1" fmla="*/ 101 h 101"/>
                        <a:gd name="T2" fmla="*/ 0 w 173"/>
                        <a:gd name="T3" fmla="*/ 0 h 101"/>
                      </a:gdLst>
                      <a:ahLst/>
                      <a:cxnLst>
                        <a:cxn ang="0">
                          <a:pos x="T0" y="T1"/>
                        </a:cxn>
                        <a:cxn ang="0">
                          <a:pos x="T2" y="T3"/>
                        </a:cxn>
                      </a:cxnLst>
                      <a:rect l="0" t="0" r="r" b="b"/>
                      <a:pathLst>
                        <a:path w="173" h="101">
                          <a:moveTo>
                            <a:pt x="173" y="101"/>
                          </a:moveTo>
                          <a:lnTo>
                            <a:pt x="0" y="0"/>
                          </a:lnTo>
                        </a:path>
                      </a:pathLst>
                    </a:custGeom>
                    <a:noFill/>
                    <a:ln w="28575" cmpd="sng">
                      <a:solidFill>
                        <a:srgbClr val="0000CC"/>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85729" name="Text Box 33"/>
                  <p:cNvSpPr txBox="1">
                    <a:spLocks noChangeArrowheads="1"/>
                  </p:cNvSpPr>
                  <p:nvPr/>
                </p:nvSpPr>
                <p:spPr bwMode="auto">
                  <a:xfrm>
                    <a:off x="10059" y="10260"/>
                    <a:ext cx="561"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0080"/>
                        </a:solidFill>
                        <a:latin typeface="Times New Roman" pitchFamily="18" charset="0"/>
                        <a:ea typeface="MS Mincho" pitchFamily="49" charset="-128"/>
                      </a:rPr>
                      <a:t>υ</a:t>
                    </a:r>
                    <a:r>
                      <a:rPr lang="en-US" altLang="ja-JP" sz="1400" b="1" baseline="-25000">
                        <a:solidFill>
                          <a:srgbClr val="000080"/>
                        </a:solidFill>
                        <a:latin typeface="Times New Roman" pitchFamily="18" charset="0"/>
                        <a:ea typeface="MS Mincho" pitchFamily="49" charset="-128"/>
                      </a:rPr>
                      <a:t>z</a:t>
                    </a:r>
                    <a:endParaRPr lang="en-US"/>
                  </a:p>
                </p:txBody>
              </p:sp>
              <p:sp>
                <p:nvSpPr>
                  <p:cNvPr id="285730" name="Text Box 34"/>
                  <p:cNvSpPr txBox="1">
                    <a:spLocks noChangeArrowheads="1"/>
                  </p:cNvSpPr>
                  <p:nvPr/>
                </p:nvSpPr>
                <p:spPr bwMode="auto">
                  <a:xfrm>
                    <a:off x="9872" y="9720"/>
                    <a:ext cx="74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00FF"/>
                        </a:solidFill>
                        <a:latin typeface="Times New Roman" pitchFamily="18" charset="0"/>
                        <a:ea typeface="MS Mincho" pitchFamily="49" charset="-128"/>
                      </a:rPr>
                      <a:t> υ</a:t>
                    </a:r>
                    <a:r>
                      <a:rPr lang="en-US" altLang="ja-JP" sz="1400" b="1" baseline="-25000">
                        <a:solidFill>
                          <a:srgbClr val="0000FF"/>
                        </a:solidFill>
                        <a:latin typeface="Times New Roman" pitchFamily="18" charset="0"/>
                        <a:ea typeface="MS Mincho" pitchFamily="49" charset="-128"/>
                      </a:rPr>
                      <a:t>y</a:t>
                    </a:r>
                    <a:endParaRPr lang="en-US"/>
                  </a:p>
                </p:txBody>
              </p:sp>
              <p:sp>
                <p:nvSpPr>
                  <p:cNvPr id="285731" name="Text Box 35"/>
                  <p:cNvSpPr txBox="1">
                    <a:spLocks noChangeArrowheads="1"/>
                  </p:cNvSpPr>
                  <p:nvPr/>
                </p:nvSpPr>
                <p:spPr bwMode="auto">
                  <a:xfrm>
                    <a:off x="10807" y="10080"/>
                    <a:ext cx="748"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CCFF"/>
                        </a:solidFill>
                        <a:latin typeface="Times New Roman" pitchFamily="18" charset="0"/>
                        <a:ea typeface="MS Mincho" pitchFamily="49" charset="-128"/>
                      </a:rPr>
                      <a:t>υ</a:t>
                    </a:r>
                    <a:r>
                      <a:rPr lang="en-US" altLang="ja-JP" sz="1400" b="1" baseline="-25000">
                        <a:solidFill>
                          <a:srgbClr val="00CCFF"/>
                        </a:solidFill>
                        <a:latin typeface="Times New Roman" pitchFamily="18" charset="0"/>
                        <a:ea typeface="MS Mincho" pitchFamily="49" charset="-128"/>
                      </a:rPr>
                      <a:t>x</a:t>
                    </a:r>
                    <a:endParaRPr lang="en-US"/>
                  </a:p>
                </p:txBody>
              </p:sp>
            </p:grpSp>
            <p:grpSp>
              <p:nvGrpSpPr>
                <p:cNvPr id="285732" name="Group 36"/>
                <p:cNvGrpSpPr>
                  <a:grpSpLocks/>
                </p:cNvGrpSpPr>
                <p:nvPr/>
              </p:nvGrpSpPr>
              <p:grpSpPr bwMode="auto">
                <a:xfrm>
                  <a:off x="896" y="8640"/>
                  <a:ext cx="3430" cy="2700"/>
                  <a:chOff x="896" y="8640"/>
                  <a:chExt cx="3430" cy="2700"/>
                </a:xfrm>
              </p:grpSpPr>
              <p:grpSp>
                <p:nvGrpSpPr>
                  <p:cNvPr id="285733" name="Group 37"/>
                  <p:cNvGrpSpPr>
                    <a:grpSpLocks/>
                  </p:cNvGrpSpPr>
                  <p:nvPr/>
                </p:nvGrpSpPr>
                <p:grpSpPr bwMode="auto">
                  <a:xfrm>
                    <a:off x="896" y="8640"/>
                    <a:ext cx="3430" cy="2700"/>
                    <a:chOff x="896" y="8640"/>
                    <a:chExt cx="4231" cy="3179"/>
                  </a:xfrm>
                </p:grpSpPr>
                <p:pic>
                  <p:nvPicPr>
                    <p:cNvPr id="285734"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 y="8640"/>
                      <a:ext cx="4231"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35" name="Freeform 39"/>
                    <p:cNvSpPr>
                      <a:spLocks/>
                    </p:cNvSpPr>
                    <p:nvPr/>
                  </p:nvSpPr>
                  <p:spPr bwMode="auto">
                    <a:xfrm>
                      <a:off x="3010" y="10553"/>
                      <a:ext cx="494" cy="34"/>
                    </a:xfrm>
                    <a:custGeom>
                      <a:avLst/>
                      <a:gdLst>
                        <a:gd name="T0" fmla="*/ 0 w 494"/>
                        <a:gd name="T1" fmla="*/ 34 h 34"/>
                        <a:gd name="T2" fmla="*/ 494 w 494"/>
                        <a:gd name="T3" fmla="*/ 0 h 34"/>
                      </a:gdLst>
                      <a:ahLst/>
                      <a:cxnLst>
                        <a:cxn ang="0">
                          <a:pos x="T0" y="T1"/>
                        </a:cxn>
                        <a:cxn ang="0">
                          <a:pos x="T2" y="T3"/>
                        </a:cxn>
                      </a:cxnLst>
                      <a:rect l="0" t="0" r="r" b="b"/>
                      <a:pathLst>
                        <a:path w="494" h="34">
                          <a:moveTo>
                            <a:pt x="0" y="34"/>
                          </a:moveTo>
                          <a:lnTo>
                            <a:pt x="494" y="0"/>
                          </a:lnTo>
                        </a:path>
                      </a:pathLst>
                    </a:custGeom>
                    <a:noFill/>
                    <a:ln w="38100" cap="flat" cmpd="sng">
                      <a:solidFill>
                        <a:srgbClr val="00008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36" name="Freeform 40"/>
                    <p:cNvSpPr>
                      <a:spLocks/>
                    </p:cNvSpPr>
                    <p:nvPr/>
                  </p:nvSpPr>
                  <p:spPr bwMode="auto">
                    <a:xfrm>
                      <a:off x="3559" y="10498"/>
                      <a:ext cx="727" cy="41"/>
                    </a:xfrm>
                    <a:custGeom>
                      <a:avLst/>
                      <a:gdLst>
                        <a:gd name="T0" fmla="*/ 0 w 727"/>
                        <a:gd name="T1" fmla="*/ 41 h 41"/>
                        <a:gd name="T2" fmla="*/ 713 w 727"/>
                        <a:gd name="T3" fmla="*/ 0 h 41"/>
                        <a:gd name="T4" fmla="*/ 727 w 727"/>
                        <a:gd name="T5" fmla="*/ 0 h 41"/>
                      </a:gdLst>
                      <a:ahLst/>
                      <a:cxnLst>
                        <a:cxn ang="0">
                          <a:pos x="T0" y="T1"/>
                        </a:cxn>
                        <a:cxn ang="0">
                          <a:pos x="T2" y="T3"/>
                        </a:cxn>
                        <a:cxn ang="0">
                          <a:pos x="T4" y="T5"/>
                        </a:cxn>
                      </a:cxnLst>
                      <a:rect l="0" t="0" r="r" b="b"/>
                      <a:pathLst>
                        <a:path w="727" h="41">
                          <a:moveTo>
                            <a:pt x="0" y="41"/>
                          </a:moveTo>
                          <a:lnTo>
                            <a:pt x="713" y="0"/>
                          </a:lnTo>
                          <a:lnTo>
                            <a:pt x="727" y="0"/>
                          </a:lnTo>
                        </a:path>
                      </a:pathLst>
                    </a:custGeom>
                    <a:noFill/>
                    <a:ln w="38100"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85737" name="Text Box 41"/>
                  <p:cNvSpPr txBox="1">
                    <a:spLocks noChangeArrowheads="1"/>
                  </p:cNvSpPr>
                  <p:nvPr/>
                </p:nvSpPr>
                <p:spPr bwMode="auto">
                  <a:xfrm>
                    <a:off x="2953" y="10260"/>
                    <a:ext cx="561"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0080"/>
                        </a:solidFill>
                        <a:latin typeface="Times New Roman" pitchFamily="18" charset="0"/>
                        <a:ea typeface="MS Mincho" pitchFamily="49" charset="-128"/>
                      </a:rPr>
                      <a:t>υ</a:t>
                    </a:r>
                    <a:r>
                      <a:rPr lang="en-US" altLang="ja-JP" sz="1400" b="1" baseline="-25000">
                        <a:solidFill>
                          <a:srgbClr val="000080"/>
                        </a:solidFill>
                        <a:latin typeface="Times New Roman" pitchFamily="18" charset="0"/>
                        <a:ea typeface="MS Mincho" pitchFamily="49" charset="-128"/>
                      </a:rPr>
                      <a:t>z</a:t>
                    </a:r>
                  </a:p>
                  <a:p>
                    <a:endParaRPr lang="en-US"/>
                  </a:p>
                </p:txBody>
              </p:sp>
            </p:grpSp>
            <p:grpSp>
              <p:nvGrpSpPr>
                <p:cNvPr id="285738" name="Group 42"/>
                <p:cNvGrpSpPr>
                  <a:grpSpLocks/>
                </p:cNvGrpSpPr>
                <p:nvPr/>
              </p:nvGrpSpPr>
              <p:grpSpPr bwMode="auto">
                <a:xfrm>
                  <a:off x="4326" y="8640"/>
                  <a:ext cx="3431" cy="2700"/>
                  <a:chOff x="4326" y="8640"/>
                  <a:chExt cx="3431" cy="2700"/>
                </a:xfrm>
              </p:grpSpPr>
              <p:grpSp>
                <p:nvGrpSpPr>
                  <p:cNvPr id="285739" name="Group 43"/>
                  <p:cNvGrpSpPr>
                    <a:grpSpLocks/>
                  </p:cNvGrpSpPr>
                  <p:nvPr/>
                </p:nvGrpSpPr>
                <p:grpSpPr bwMode="auto">
                  <a:xfrm>
                    <a:off x="4326" y="8640"/>
                    <a:ext cx="3431" cy="2700"/>
                    <a:chOff x="4262" y="8640"/>
                    <a:chExt cx="3553" cy="2700"/>
                  </a:xfrm>
                </p:grpSpPr>
                <p:grpSp>
                  <p:nvGrpSpPr>
                    <p:cNvPr id="285740" name="Group 44"/>
                    <p:cNvGrpSpPr>
                      <a:grpSpLocks/>
                    </p:cNvGrpSpPr>
                    <p:nvPr/>
                  </p:nvGrpSpPr>
                  <p:grpSpPr bwMode="auto">
                    <a:xfrm>
                      <a:off x="4262" y="8640"/>
                      <a:ext cx="3553" cy="2700"/>
                      <a:chOff x="4262" y="8640"/>
                      <a:chExt cx="3553" cy="2700"/>
                    </a:xfrm>
                  </p:grpSpPr>
                  <p:pic>
                    <p:nvPicPr>
                      <p:cNvPr id="285741"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 y="8640"/>
                        <a:ext cx="3553"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42" name="Freeform 46"/>
                      <p:cNvSpPr>
                        <a:spLocks/>
                      </p:cNvSpPr>
                      <p:nvPr/>
                    </p:nvSpPr>
                    <p:spPr bwMode="auto">
                      <a:xfrm>
                        <a:off x="6021" y="8924"/>
                        <a:ext cx="6" cy="505"/>
                      </a:xfrm>
                      <a:custGeom>
                        <a:avLst/>
                        <a:gdLst>
                          <a:gd name="T0" fmla="*/ 0 w 6"/>
                          <a:gd name="T1" fmla="*/ 505 h 505"/>
                          <a:gd name="T2" fmla="*/ 6 w 6"/>
                          <a:gd name="T3" fmla="*/ 5 h 505"/>
                          <a:gd name="T4" fmla="*/ 6 w 6"/>
                          <a:gd name="T5" fmla="*/ 0 h 505"/>
                        </a:gdLst>
                        <a:ahLst/>
                        <a:cxnLst>
                          <a:cxn ang="0">
                            <a:pos x="T0" y="T1"/>
                          </a:cxn>
                          <a:cxn ang="0">
                            <a:pos x="T2" y="T3"/>
                          </a:cxn>
                          <a:cxn ang="0">
                            <a:pos x="T4" y="T5"/>
                          </a:cxn>
                        </a:cxnLst>
                        <a:rect l="0" t="0" r="r" b="b"/>
                        <a:pathLst>
                          <a:path w="6" h="505">
                            <a:moveTo>
                              <a:pt x="0" y="505"/>
                            </a:moveTo>
                            <a:lnTo>
                              <a:pt x="6" y="5"/>
                            </a:lnTo>
                            <a:lnTo>
                              <a:pt x="6" y="0"/>
                            </a:lnTo>
                          </a:path>
                        </a:pathLst>
                      </a:custGeom>
                      <a:noFill/>
                      <a:ln w="3810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85743" name="Freeform 47"/>
                    <p:cNvSpPr>
                      <a:spLocks/>
                    </p:cNvSpPr>
                    <p:nvPr/>
                  </p:nvSpPr>
                  <p:spPr bwMode="auto">
                    <a:xfrm>
                      <a:off x="5526" y="8974"/>
                      <a:ext cx="390" cy="89"/>
                    </a:xfrm>
                    <a:custGeom>
                      <a:avLst/>
                      <a:gdLst>
                        <a:gd name="T0" fmla="*/ 390 w 390"/>
                        <a:gd name="T1" fmla="*/ 0 h 89"/>
                        <a:gd name="T2" fmla="*/ 0 w 390"/>
                        <a:gd name="T3" fmla="*/ 89 h 89"/>
                      </a:gdLst>
                      <a:ahLst/>
                      <a:cxnLst>
                        <a:cxn ang="0">
                          <a:pos x="T0" y="T1"/>
                        </a:cxn>
                        <a:cxn ang="0">
                          <a:pos x="T2" y="T3"/>
                        </a:cxn>
                      </a:cxnLst>
                      <a:rect l="0" t="0" r="r" b="b"/>
                      <a:pathLst>
                        <a:path w="390" h="89">
                          <a:moveTo>
                            <a:pt x="390" y="0"/>
                          </a:moveTo>
                          <a:lnTo>
                            <a:pt x="0" y="89"/>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44" name="Freeform 48"/>
                    <p:cNvSpPr>
                      <a:spLocks/>
                    </p:cNvSpPr>
                    <p:nvPr/>
                  </p:nvSpPr>
                  <p:spPr bwMode="auto">
                    <a:xfrm rot="-1391916">
                      <a:off x="5010" y="9180"/>
                      <a:ext cx="390" cy="89"/>
                    </a:xfrm>
                    <a:custGeom>
                      <a:avLst/>
                      <a:gdLst>
                        <a:gd name="T0" fmla="*/ 390 w 390"/>
                        <a:gd name="T1" fmla="*/ 0 h 89"/>
                        <a:gd name="T2" fmla="*/ 0 w 390"/>
                        <a:gd name="T3" fmla="*/ 89 h 89"/>
                      </a:gdLst>
                      <a:ahLst/>
                      <a:cxnLst>
                        <a:cxn ang="0">
                          <a:pos x="T0" y="T1"/>
                        </a:cxn>
                        <a:cxn ang="0">
                          <a:pos x="T2" y="T3"/>
                        </a:cxn>
                      </a:cxnLst>
                      <a:rect l="0" t="0" r="r" b="b"/>
                      <a:pathLst>
                        <a:path w="390" h="89">
                          <a:moveTo>
                            <a:pt x="390" y="0"/>
                          </a:moveTo>
                          <a:lnTo>
                            <a:pt x="0" y="89"/>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45" name="Freeform 49"/>
                    <p:cNvSpPr>
                      <a:spLocks/>
                    </p:cNvSpPr>
                    <p:nvPr/>
                  </p:nvSpPr>
                  <p:spPr bwMode="auto">
                    <a:xfrm>
                      <a:off x="4681" y="9557"/>
                      <a:ext cx="212" cy="373"/>
                    </a:xfrm>
                    <a:custGeom>
                      <a:avLst/>
                      <a:gdLst>
                        <a:gd name="T0" fmla="*/ 212 w 212"/>
                        <a:gd name="T1" fmla="*/ 0 h 373"/>
                        <a:gd name="T2" fmla="*/ 0 w 212"/>
                        <a:gd name="T3" fmla="*/ 373 h 373"/>
                      </a:gdLst>
                      <a:ahLst/>
                      <a:cxnLst>
                        <a:cxn ang="0">
                          <a:pos x="T0" y="T1"/>
                        </a:cxn>
                        <a:cxn ang="0">
                          <a:pos x="T2" y="T3"/>
                        </a:cxn>
                      </a:cxnLst>
                      <a:rect l="0" t="0" r="r" b="b"/>
                      <a:pathLst>
                        <a:path w="212" h="373">
                          <a:moveTo>
                            <a:pt x="212" y="0"/>
                          </a:moveTo>
                          <a:lnTo>
                            <a:pt x="0" y="373"/>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46" name="Freeform 50"/>
                    <p:cNvSpPr>
                      <a:spLocks/>
                    </p:cNvSpPr>
                    <p:nvPr/>
                  </p:nvSpPr>
                  <p:spPr bwMode="auto">
                    <a:xfrm>
                      <a:off x="4548" y="10108"/>
                      <a:ext cx="50" cy="428"/>
                    </a:xfrm>
                    <a:custGeom>
                      <a:avLst/>
                      <a:gdLst>
                        <a:gd name="T0" fmla="*/ 50 w 50"/>
                        <a:gd name="T1" fmla="*/ 0 h 428"/>
                        <a:gd name="T2" fmla="*/ 0 w 50"/>
                        <a:gd name="T3" fmla="*/ 428 h 428"/>
                      </a:gdLst>
                      <a:ahLst/>
                      <a:cxnLst>
                        <a:cxn ang="0">
                          <a:pos x="T0" y="T1"/>
                        </a:cxn>
                        <a:cxn ang="0">
                          <a:pos x="T2" y="T3"/>
                        </a:cxn>
                      </a:cxnLst>
                      <a:rect l="0" t="0" r="r" b="b"/>
                      <a:pathLst>
                        <a:path w="50" h="428">
                          <a:moveTo>
                            <a:pt x="50" y="0"/>
                          </a:moveTo>
                          <a:lnTo>
                            <a:pt x="0" y="428"/>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47" name="Freeform 51"/>
                    <p:cNvSpPr>
                      <a:spLocks/>
                    </p:cNvSpPr>
                    <p:nvPr/>
                  </p:nvSpPr>
                  <p:spPr bwMode="auto">
                    <a:xfrm>
                      <a:off x="4554" y="10514"/>
                      <a:ext cx="528" cy="27"/>
                    </a:xfrm>
                    <a:custGeom>
                      <a:avLst/>
                      <a:gdLst>
                        <a:gd name="T0" fmla="*/ 0 w 528"/>
                        <a:gd name="T1" fmla="*/ 27 h 27"/>
                        <a:gd name="T2" fmla="*/ 528 w 528"/>
                        <a:gd name="T3" fmla="*/ 0 h 27"/>
                      </a:gdLst>
                      <a:ahLst/>
                      <a:cxnLst>
                        <a:cxn ang="0">
                          <a:pos x="T0" y="T1"/>
                        </a:cxn>
                        <a:cxn ang="0">
                          <a:pos x="T2" y="T3"/>
                        </a:cxn>
                      </a:cxnLst>
                      <a:rect l="0" t="0" r="r" b="b"/>
                      <a:pathLst>
                        <a:path w="528" h="27">
                          <a:moveTo>
                            <a:pt x="0" y="27"/>
                          </a:moveTo>
                          <a:lnTo>
                            <a:pt x="528"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48" name="Freeform 52"/>
                    <p:cNvSpPr>
                      <a:spLocks/>
                    </p:cNvSpPr>
                    <p:nvPr/>
                  </p:nvSpPr>
                  <p:spPr bwMode="auto">
                    <a:xfrm>
                      <a:off x="6188" y="8962"/>
                      <a:ext cx="361" cy="123"/>
                    </a:xfrm>
                    <a:custGeom>
                      <a:avLst/>
                      <a:gdLst>
                        <a:gd name="T0" fmla="*/ 0 w 361"/>
                        <a:gd name="T1" fmla="*/ 0 h 123"/>
                        <a:gd name="T2" fmla="*/ 361 w 361"/>
                        <a:gd name="T3" fmla="*/ 123 h 123"/>
                      </a:gdLst>
                      <a:ahLst/>
                      <a:cxnLst>
                        <a:cxn ang="0">
                          <a:pos x="T0" y="T1"/>
                        </a:cxn>
                        <a:cxn ang="0">
                          <a:pos x="T2" y="T3"/>
                        </a:cxn>
                      </a:cxnLst>
                      <a:rect l="0" t="0" r="r" b="b"/>
                      <a:pathLst>
                        <a:path w="361" h="123">
                          <a:moveTo>
                            <a:pt x="0" y="0"/>
                          </a:moveTo>
                          <a:lnTo>
                            <a:pt x="361" y="123"/>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49" name="Freeform 53"/>
                    <p:cNvSpPr>
                      <a:spLocks/>
                    </p:cNvSpPr>
                    <p:nvPr/>
                  </p:nvSpPr>
                  <p:spPr bwMode="auto">
                    <a:xfrm>
                      <a:off x="6744" y="9157"/>
                      <a:ext cx="306" cy="289"/>
                    </a:xfrm>
                    <a:custGeom>
                      <a:avLst/>
                      <a:gdLst>
                        <a:gd name="T0" fmla="*/ 0 w 306"/>
                        <a:gd name="T1" fmla="*/ 0 h 289"/>
                        <a:gd name="T2" fmla="*/ 306 w 306"/>
                        <a:gd name="T3" fmla="*/ 289 h 289"/>
                      </a:gdLst>
                      <a:ahLst/>
                      <a:cxnLst>
                        <a:cxn ang="0">
                          <a:pos x="T0" y="T1"/>
                        </a:cxn>
                        <a:cxn ang="0">
                          <a:pos x="T2" y="T3"/>
                        </a:cxn>
                      </a:cxnLst>
                      <a:rect l="0" t="0" r="r" b="b"/>
                      <a:pathLst>
                        <a:path w="306" h="289">
                          <a:moveTo>
                            <a:pt x="0" y="0"/>
                          </a:moveTo>
                          <a:lnTo>
                            <a:pt x="306" y="289"/>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0" name="Freeform 54"/>
                    <p:cNvSpPr>
                      <a:spLocks/>
                    </p:cNvSpPr>
                    <p:nvPr/>
                  </p:nvSpPr>
                  <p:spPr bwMode="auto">
                    <a:xfrm rot="-6492594">
                      <a:off x="7104" y="9690"/>
                      <a:ext cx="390" cy="89"/>
                    </a:xfrm>
                    <a:custGeom>
                      <a:avLst/>
                      <a:gdLst>
                        <a:gd name="T0" fmla="*/ 390 w 390"/>
                        <a:gd name="T1" fmla="*/ 0 h 89"/>
                        <a:gd name="T2" fmla="*/ 0 w 390"/>
                        <a:gd name="T3" fmla="*/ 89 h 89"/>
                      </a:gdLst>
                      <a:ahLst/>
                      <a:cxnLst>
                        <a:cxn ang="0">
                          <a:pos x="T0" y="T1"/>
                        </a:cxn>
                        <a:cxn ang="0">
                          <a:pos x="T2" y="T3"/>
                        </a:cxn>
                      </a:cxnLst>
                      <a:rect l="0" t="0" r="r" b="b"/>
                      <a:pathLst>
                        <a:path w="390" h="89">
                          <a:moveTo>
                            <a:pt x="390" y="0"/>
                          </a:moveTo>
                          <a:lnTo>
                            <a:pt x="0" y="89"/>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1" name="Freeform 55"/>
                    <p:cNvSpPr>
                      <a:spLocks/>
                    </p:cNvSpPr>
                    <p:nvPr/>
                  </p:nvSpPr>
                  <p:spPr bwMode="auto">
                    <a:xfrm>
                      <a:off x="6955" y="10547"/>
                      <a:ext cx="540" cy="11"/>
                    </a:xfrm>
                    <a:custGeom>
                      <a:avLst/>
                      <a:gdLst>
                        <a:gd name="T0" fmla="*/ 540 w 540"/>
                        <a:gd name="T1" fmla="*/ 11 h 11"/>
                        <a:gd name="T2" fmla="*/ 0 w 540"/>
                        <a:gd name="T3" fmla="*/ 0 h 11"/>
                      </a:gdLst>
                      <a:ahLst/>
                      <a:cxnLst>
                        <a:cxn ang="0">
                          <a:pos x="T0" y="T1"/>
                        </a:cxn>
                        <a:cxn ang="0">
                          <a:pos x="T2" y="T3"/>
                        </a:cxn>
                      </a:cxnLst>
                      <a:rect l="0" t="0" r="r" b="b"/>
                      <a:pathLst>
                        <a:path w="540" h="11">
                          <a:moveTo>
                            <a:pt x="540" y="11"/>
                          </a:moveTo>
                          <a:lnTo>
                            <a:pt x="0"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2" name="Freeform 56"/>
                    <p:cNvSpPr>
                      <a:spLocks/>
                    </p:cNvSpPr>
                    <p:nvPr/>
                  </p:nvSpPr>
                  <p:spPr bwMode="auto">
                    <a:xfrm>
                      <a:off x="7461" y="10108"/>
                      <a:ext cx="61" cy="450"/>
                    </a:xfrm>
                    <a:custGeom>
                      <a:avLst/>
                      <a:gdLst>
                        <a:gd name="T0" fmla="*/ 0 w 61"/>
                        <a:gd name="T1" fmla="*/ 0 h 450"/>
                        <a:gd name="T2" fmla="*/ 61 w 61"/>
                        <a:gd name="T3" fmla="*/ 450 h 450"/>
                      </a:gdLst>
                      <a:ahLst/>
                      <a:cxnLst>
                        <a:cxn ang="0">
                          <a:pos x="T0" y="T1"/>
                        </a:cxn>
                        <a:cxn ang="0">
                          <a:pos x="T2" y="T3"/>
                        </a:cxn>
                      </a:cxnLst>
                      <a:rect l="0" t="0" r="r" b="b"/>
                      <a:pathLst>
                        <a:path w="61" h="450">
                          <a:moveTo>
                            <a:pt x="0" y="0"/>
                          </a:moveTo>
                          <a:lnTo>
                            <a:pt x="61" y="450"/>
                          </a:lnTo>
                        </a:path>
                      </a:pathLst>
                    </a:custGeom>
                    <a:noFill/>
                    <a:ln w="28575" cmpd="sng">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3" name="Freeform 57"/>
                    <p:cNvSpPr>
                      <a:spLocks/>
                    </p:cNvSpPr>
                    <p:nvPr/>
                  </p:nvSpPr>
                  <p:spPr bwMode="auto">
                    <a:xfrm>
                      <a:off x="6155" y="9402"/>
                      <a:ext cx="306" cy="111"/>
                    </a:xfrm>
                    <a:custGeom>
                      <a:avLst/>
                      <a:gdLst>
                        <a:gd name="T0" fmla="*/ 306 w 306"/>
                        <a:gd name="T1" fmla="*/ 111 h 111"/>
                        <a:gd name="T2" fmla="*/ 0 w 306"/>
                        <a:gd name="T3" fmla="*/ 0 h 111"/>
                      </a:gdLst>
                      <a:ahLst/>
                      <a:cxnLst>
                        <a:cxn ang="0">
                          <a:pos x="T0" y="T1"/>
                        </a:cxn>
                        <a:cxn ang="0">
                          <a:pos x="T2" y="T3"/>
                        </a:cxn>
                      </a:cxnLst>
                      <a:rect l="0" t="0" r="r" b="b"/>
                      <a:pathLst>
                        <a:path w="306" h="111">
                          <a:moveTo>
                            <a:pt x="306" y="111"/>
                          </a:moveTo>
                          <a:lnTo>
                            <a:pt x="0"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4" name="Freeform 58"/>
                    <p:cNvSpPr>
                      <a:spLocks/>
                    </p:cNvSpPr>
                    <p:nvPr/>
                  </p:nvSpPr>
                  <p:spPr bwMode="auto">
                    <a:xfrm>
                      <a:off x="6600" y="9607"/>
                      <a:ext cx="261" cy="295"/>
                    </a:xfrm>
                    <a:custGeom>
                      <a:avLst/>
                      <a:gdLst>
                        <a:gd name="T0" fmla="*/ 261 w 261"/>
                        <a:gd name="T1" fmla="*/ 295 h 295"/>
                        <a:gd name="T2" fmla="*/ 0 w 261"/>
                        <a:gd name="T3" fmla="*/ 0 h 295"/>
                      </a:gdLst>
                      <a:ahLst/>
                      <a:cxnLst>
                        <a:cxn ang="0">
                          <a:pos x="T0" y="T1"/>
                        </a:cxn>
                        <a:cxn ang="0">
                          <a:pos x="T2" y="T3"/>
                        </a:cxn>
                      </a:cxnLst>
                      <a:rect l="0" t="0" r="r" b="b"/>
                      <a:pathLst>
                        <a:path w="261" h="295">
                          <a:moveTo>
                            <a:pt x="261" y="295"/>
                          </a:moveTo>
                          <a:lnTo>
                            <a:pt x="0"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5" name="Freeform 59"/>
                    <p:cNvSpPr>
                      <a:spLocks/>
                    </p:cNvSpPr>
                    <p:nvPr/>
                  </p:nvSpPr>
                  <p:spPr bwMode="auto">
                    <a:xfrm>
                      <a:off x="6950" y="10047"/>
                      <a:ext cx="50" cy="389"/>
                    </a:xfrm>
                    <a:custGeom>
                      <a:avLst/>
                      <a:gdLst>
                        <a:gd name="T0" fmla="*/ 50 w 50"/>
                        <a:gd name="T1" fmla="*/ 389 h 389"/>
                        <a:gd name="T2" fmla="*/ 0 w 50"/>
                        <a:gd name="T3" fmla="*/ 0 h 389"/>
                      </a:gdLst>
                      <a:ahLst/>
                      <a:cxnLst>
                        <a:cxn ang="0">
                          <a:pos x="T0" y="T1"/>
                        </a:cxn>
                        <a:cxn ang="0">
                          <a:pos x="T2" y="T3"/>
                        </a:cxn>
                      </a:cxnLst>
                      <a:rect l="0" t="0" r="r" b="b"/>
                      <a:pathLst>
                        <a:path w="50" h="389">
                          <a:moveTo>
                            <a:pt x="50" y="389"/>
                          </a:moveTo>
                          <a:lnTo>
                            <a:pt x="0"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6" name="Freeform 60"/>
                    <p:cNvSpPr>
                      <a:spLocks/>
                    </p:cNvSpPr>
                    <p:nvPr/>
                  </p:nvSpPr>
                  <p:spPr bwMode="auto">
                    <a:xfrm>
                      <a:off x="5154" y="9630"/>
                      <a:ext cx="256" cy="328"/>
                    </a:xfrm>
                    <a:custGeom>
                      <a:avLst/>
                      <a:gdLst>
                        <a:gd name="T0" fmla="*/ 0 w 256"/>
                        <a:gd name="T1" fmla="*/ 328 h 328"/>
                        <a:gd name="T2" fmla="*/ 256 w 256"/>
                        <a:gd name="T3" fmla="*/ 0 h 328"/>
                      </a:gdLst>
                      <a:ahLst/>
                      <a:cxnLst>
                        <a:cxn ang="0">
                          <a:pos x="T0" y="T1"/>
                        </a:cxn>
                        <a:cxn ang="0">
                          <a:pos x="T2" y="T3"/>
                        </a:cxn>
                      </a:cxnLst>
                      <a:rect l="0" t="0" r="r" b="b"/>
                      <a:pathLst>
                        <a:path w="256" h="328">
                          <a:moveTo>
                            <a:pt x="0" y="328"/>
                          </a:moveTo>
                          <a:lnTo>
                            <a:pt x="256"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7" name="Freeform 61"/>
                    <p:cNvSpPr>
                      <a:spLocks/>
                    </p:cNvSpPr>
                    <p:nvPr/>
                  </p:nvSpPr>
                  <p:spPr bwMode="auto">
                    <a:xfrm>
                      <a:off x="5521" y="9407"/>
                      <a:ext cx="361" cy="156"/>
                    </a:xfrm>
                    <a:custGeom>
                      <a:avLst/>
                      <a:gdLst>
                        <a:gd name="T0" fmla="*/ 0 w 361"/>
                        <a:gd name="T1" fmla="*/ 156 h 156"/>
                        <a:gd name="T2" fmla="*/ 361 w 361"/>
                        <a:gd name="T3" fmla="*/ 0 h 156"/>
                      </a:gdLst>
                      <a:ahLst/>
                      <a:cxnLst>
                        <a:cxn ang="0">
                          <a:pos x="T0" y="T1"/>
                        </a:cxn>
                        <a:cxn ang="0">
                          <a:pos x="T2" y="T3"/>
                        </a:cxn>
                      </a:cxnLst>
                      <a:rect l="0" t="0" r="r" b="b"/>
                      <a:pathLst>
                        <a:path w="361" h="156">
                          <a:moveTo>
                            <a:pt x="0" y="156"/>
                          </a:moveTo>
                          <a:lnTo>
                            <a:pt x="361"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8" name="Freeform 62"/>
                    <p:cNvSpPr>
                      <a:spLocks/>
                    </p:cNvSpPr>
                    <p:nvPr/>
                  </p:nvSpPr>
                  <p:spPr bwMode="auto">
                    <a:xfrm>
                      <a:off x="5021" y="10086"/>
                      <a:ext cx="61" cy="361"/>
                    </a:xfrm>
                    <a:custGeom>
                      <a:avLst/>
                      <a:gdLst>
                        <a:gd name="T0" fmla="*/ 0 w 61"/>
                        <a:gd name="T1" fmla="*/ 361 h 361"/>
                        <a:gd name="T2" fmla="*/ 61 w 61"/>
                        <a:gd name="T3" fmla="*/ 0 h 361"/>
                      </a:gdLst>
                      <a:ahLst/>
                      <a:cxnLst>
                        <a:cxn ang="0">
                          <a:pos x="T0" y="T1"/>
                        </a:cxn>
                        <a:cxn ang="0">
                          <a:pos x="T2" y="T3"/>
                        </a:cxn>
                      </a:cxnLst>
                      <a:rect l="0" t="0" r="r" b="b"/>
                      <a:pathLst>
                        <a:path w="61" h="361">
                          <a:moveTo>
                            <a:pt x="0" y="361"/>
                          </a:moveTo>
                          <a:lnTo>
                            <a:pt x="61" y="0"/>
                          </a:lnTo>
                        </a:path>
                      </a:pathLst>
                    </a:custGeom>
                    <a:noFill/>
                    <a:ln w="28575"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59" name="Text Box 63"/>
                    <p:cNvSpPr txBox="1">
                      <a:spLocks noChangeArrowheads="1"/>
                    </p:cNvSpPr>
                    <p:nvPr/>
                  </p:nvSpPr>
                  <p:spPr bwMode="auto">
                    <a:xfrm>
                      <a:off x="4449" y="8820"/>
                      <a:ext cx="1309"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900">
                          <a:solidFill>
                            <a:srgbClr val="FF0000"/>
                          </a:solidFill>
                          <a:latin typeface="Times New Roman" pitchFamily="18" charset="0"/>
                          <a:ea typeface="MS Mincho" pitchFamily="49" charset="-128"/>
                        </a:rPr>
                        <a:t>Φωτόσφαιρα</a:t>
                      </a:r>
                      <a:endParaRPr lang="en-US"/>
                    </a:p>
                  </p:txBody>
                </p:sp>
                <p:sp>
                  <p:nvSpPr>
                    <p:cNvPr id="285760" name="Text Box 64"/>
                    <p:cNvSpPr txBox="1">
                      <a:spLocks noChangeArrowheads="1"/>
                    </p:cNvSpPr>
                    <p:nvPr/>
                  </p:nvSpPr>
                  <p:spPr bwMode="auto">
                    <a:xfrm>
                      <a:off x="5571" y="9900"/>
                      <a:ext cx="1122"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ja-JP" sz="800" b="1">
                          <a:solidFill>
                            <a:srgbClr val="0000FF"/>
                          </a:solidFill>
                          <a:latin typeface="Times New Roman" pitchFamily="18" charset="0"/>
                          <a:ea typeface="MS Mincho" pitchFamily="49" charset="-128"/>
                        </a:rPr>
                        <a:t>Ζώνη μεταφοράς</a:t>
                      </a:r>
                      <a:endParaRPr lang="en-US"/>
                    </a:p>
                  </p:txBody>
                </p:sp>
              </p:grpSp>
              <p:sp>
                <p:nvSpPr>
                  <p:cNvPr id="285761" name="Text Box 65"/>
                  <p:cNvSpPr txBox="1">
                    <a:spLocks noChangeArrowheads="1"/>
                  </p:cNvSpPr>
                  <p:nvPr/>
                </p:nvSpPr>
                <p:spPr bwMode="auto">
                  <a:xfrm>
                    <a:off x="5010" y="10080"/>
                    <a:ext cx="74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b="1">
                        <a:solidFill>
                          <a:srgbClr val="0000FF"/>
                        </a:solidFill>
                        <a:latin typeface="Times New Roman" pitchFamily="18" charset="0"/>
                        <a:ea typeface="MS Mincho" pitchFamily="49" charset="-128"/>
                      </a:rPr>
                      <a:t> υ</a:t>
                    </a:r>
                    <a:r>
                      <a:rPr lang="en-US" altLang="ja-JP" sz="1400" b="1" baseline="-25000">
                        <a:solidFill>
                          <a:srgbClr val="0000FF"/>
                        </a:solidFill>
                        <a:latin typeface="Times New Roman" pitchFamily="18" charset="0"/>
                        <a:ea typeface="MS Mincho" pitchFamily="49" charset="-128"/>
                      </a:rPr>
                      <a:t>y</a:t>
                    </a:r>
                  </a:p>
                  <a:p>
                    <a:endParaRPr lang="en-US"/>
                  </a:p>
                </p:txBody>
              </p:sp>
            </p:grpSp>
          </p:grpSp>
          <p:grpSp>
            <p:nvGrpSpPr>
              <p:cNvPr id="285762" name="Group 66"/>
              <p:cNvGrpSpPr>
                <a:grpSpLocks/>
              </p:cNvGrpSpPr>
              <p:nvPr/>
            </p:nvGrpSpPr>
            <p:grpSpPr bwMode="auto">
              <a:xfrm>
                <a:off x="4565" y="12236"/>
                <a:ext cx="3140" cy="3604"/>
                <a:chOff x="4565" y="12236"/>
                <a:chExt cx="3140" cy="3604"/>
              </a:xfrm>
            </p:grpSpPr>
            <p:grpSp>
              <p:nvGrpSpPr>
                <p:cNvPr id="285763" name="Group 67"/>
                <p:cNvGrpSpPr>
                  <a:grpSpLocks/>
                </p:cNvGrpSpPr>
                <p:nvPr/>
              </p:nvGrpSpPr>
              <p:grpSpPr bwMode="auto">
                <a:xfrm>
                  <a:off x="4565" y="12236"/>
                  <a:ext cx="3140" cy="3604"/>
                  <a:chOff x="4449" y="12600"/>
                  <a:chExt cx="3372" cy="3780"/>
                </a:xfrm>
              </p:grpSpPr>
              <p:sp>
                <p:nvSpPr>
                  <p:cNvPr id="285764" name="Text Box 68"/>
                  <p:cNvSpPr txBox="1">
                    <a:spLocks noChangeArrowheads="1"/>
                  </p:cNvSpPr>
                  <p:nvPr/>
                </p:nvSpPr>
                <p:spPr bwMode="auto">
                  <a:xfrm>
                    <a:off x="4829" y="15660"/>
                    <a:ext cx="2992"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b="1">
                        <a:solidFill>
                          <a:srgbClr val="800000"/>
                        </a:solidFill>
                        <a:latin typeface="Times New Roman" pitchFamily="18" charset="0"/>
                        <a:ea typeface="MS Mincho" pitchFamily="49" charset="-128"/>
                      </a:rPr>
                      <a:t>Εικ</a:t>
                    </a:r>
                    <a:r>
                      <a:rPr lang="en-US" altLang="ja-JP" sz="1200" b="1">
                        <a:latin typeface="Times New Roman" pitchFamily="18" charset="0"/>
                        <a:ea typeface="MS Mincho" pitchFamily="49" charset="-128"/>
                      </a:rPr>
                      <a:t>. </a:t>
                    </a:r>
                    <a:r>
                      <a:rPr lang="en-US" altLang="ja-JP" sz="1200">
                        <a:latin typeface="Times New Roman" pitchFamily="18" charset="0"/>
                        <a:ea typeface="MS Mincho" pitchFamily="49" charset="-128"/>
                      </a:rPr>
                      <a:t> Η ροή των μεσημ-βρινών ρευμάτων</a:t>
                    </a:r>
                    <a:endParaRPr lang="en-US"/>
                  </a:p>
                </p:txBody>
              </p:sp>
              <p:grpSp>
                <p:nvGrpSpPr>
                  <p:cNvPr id="285765" name="Group 69"/>
                  <p:cNvGrpSpPr>
                    <a:grpSpLocks/>
                  </p:cNvGrpSpPr>
                  <p:nvPr/>
                </p:nvGrpSpPr>
                <p:grpSpPr bwMode="auto">
                  <a:xfrm>
                    <a:off x="4449" y="12600"/>
                    <a:ext cx="3179" cy="3060"/>
                    <a:chOff x="4449" y="12600"/>
                    <a:chExt cx="3179" cy="3060"/>
                  </a:xfrm>
                </p:grpSpPr>
                <p:pic>
                  <p:nvPicPr>
                    <p:cNvPr id="285766" name="Picture 70"/>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449" y="12600"/>
                      <a:ext cx="3179"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67" name="Freeform 71"/>
                    <p:cNvSpPr>
                      <a:spLocks/>
                    </p:cNvSpPr>
                    <p:nvPr/>
                  </p:nvSpPr>
                  <p:spPr bwMode="auto">
                    <a:xfrm>
                      <a:off x="7155" y="14858"/>
                      <a:ext cx="98" cy="120"/>
                    </a:xfrm>
                    <a:custGeom>
                      <a:avLst/>
                      <a:gdLst>
                        <a:gd name="T0" fmla="*/ 8 w 98"/>
                        <a:gd name="T1" fmla="*/ 120 h 120"/>
                        <a:gd name="T2" fmla="*/ 0 w 98"/>
                        <a:gd name="T3" fmla="*/ 120 h 120"/>
                        <a:gd name="T4" fmla="*/ 98 w 98"/>
                        <a:gd name="T5" fmla="*/ 0 h 120"/>
                      </a:gdLst>
                      <a:ahLst/>
                      <a:cxnLst>
                        <a:cxn ang="0">
                          <a:pos x="T0" y="T1"/>
                        </a:cxn>
                        <a:cxn ang="0">
                          <a:pos x="T2" y="T3"/>
                        </a:cxn>
                        <a:cxn ang="0">
                          <a:pos x="T4" y="T5"/>
                        </a:cxn>
                      </a:cxnLst>
                      <a:rect l="0" t="0" r="r" b="b"/>
                      <a:pathLst>
                        <a:path w="98" h="120">
                          <a:moveTo>
                            <a:pt x="8" y="120"/>
                          </a:moveTo>
                          <a:lnTo>
                            <a:pt x="0" y="120"/>
                          </a:lnTo>
                          <a:lnTo>
                            <a:pt x="98" y="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68" name="Freeform 72"/>
                    <p:cNvSpPr>
                      <a:spLocks/>
                    </p:cNvSpPr>
                    <p:nvPr/>
                  </p:nvSpPr>
                  <p:spPr bwMode="auto">
                    <a:xfrm>
                      <a:off x="7253" y="13365"/>
                      <a:ext cx="106" cy="142"/>
                    </a:xfrm>
                    <a:custGeom>
                      <a:avLst/>
                      <a:gdLst>
                        <a:gd name="T0" fmla="*/ 0 w 106"/>
                        <a:gd name="T1" fmla="*/ 0 h 142"/>
                        <a:gd name="T2" fmla="*/ 106 w 106"/>
                        <a:gd name="T3" fmla="*/ 142 h 142"/>
                        <a:gd name="T4" fmla="*/ 106 w 106"/>
                        <a:gd name="T5" fmla="*/ 135 h 142"/>
                      </a:gdLst>
                      <a:ahLst/>
                      <a:cxnLst>
                        <a:cxn ang="0">
                          <a:pos x="T0" y="T1"/>
                        </a:cxn>
                        <a:cxn ang="0">
                          <a:pos x="T2" y="T3"/>
                        </a:cxn>
                        <a:cxn ang="0">
                          <a:pos x="T4" y="T5"/>
                        </a:cxn>
                      </a:cxnLst>
                      <a:rect l="0" t="0" r="r" b="b"/>
                      <a:pathLst>
                        <a:path w="106" h="142">
                          <a:moveTo>
                            <a:pt x="0" y="0"/>
                          </a:moveTo>
                          <a:lnTo>
                            <a:pt x="106" y="142"/>
                          </a:lnTo>
                          <a:lnTo>
                            <a:pt x="106" y="135"/>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69" name="Freeform 73"/>
                    <p:cNvSpPr>
                      <a:spLocks/>
                    </p:cNvSpPr>
                    <p:nvPr/>
                  </p:nvSpPr>
                  <p:spPr bwMode="auto">
                    <a:xfrm>
                      <a:off x="6795" y="14655"/>
                      <a:ext cx="98" cy="143"/>
                    </a:xfrm>
                    <a:custGeom>
                      <a:avLst/>
                      <a:gdLst>
                        <a:gd name="T0" fmla="*/ 98 w 98"/>
                        <a:gd name="T1" fmla="*/ 0 h 143"/>
                        <a:gd name="T2" fmla="*/ 38 w 98"/>
                        <a:gd name="T3" fmla="*/ 128 h 143"/>
                        <a:gd name="T4" fmla="*/ 0 w 98"/>
                        <a:gd name="T5" fmla="*/ 143 h 143"/>
                      </a:gdLst>
                      <a:ahLst/>
                      <a:cxnLst>
                        <a:cxn ang="0">
                          <a:pos x="T0" y="T1"/>
                        </a:cxn>
                        <a:cxn ang="0">
                          <a:pos x="T2" y="T3"/>
                        </a:cxn>
                        <a:cxn ang="0">
                          <a:pos x="T4" y="T5"/>
                        </a:cxn>
                      </a:cxnLst>
                      <a:rect l="0" t="0" r="r" b="b"/>
                      <a:pathLst>
                        <a:path w="98" h="143">
                          <a:moveTo>
                            <a:pt x="98" y="0"/>
                          </a:moveTo>
                          <a:lnTo>
                            <a:pt x="38" y="128"/>
                          </a:lnTo>
                          <a:lnTo>
                            <a:pt x="0" y="143"/>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70" name="Freeform 74"/>
                    <p:cNvSpPr>
                      <a:spLocks/>
                    </p:cNvSpPr>
                    <p:nvPr/>
                  </p:nvSpPr>
                  <p:spPr bwMode="auto">
                    <a:xfrm>
                      <a:off x="6848" y="13485"/>
                      <a:ext cx="82" cy="135"/>
                    </a:xfrm>
                    <a:custGeom>
                      <a:avLst/>
                      <a:gdLst>
                        <a:gd name="T0" fmla="*/ 82 w 82"/>
                        <a:gd name="T1" fmla="*/ 135 h 135"/>
                        <a:gd name="T2" fmla="*/ 0 w 82"/>
                        <a:gd name="T3" fmla="*/ 0 h 135"/>
                        <a:gd name="T4" fmla="*/ 7 w 82"/>
                        <a:gd name="T5" fmla="*/ 0 h 135"/>
                      </a:gdLst>
                      <a:ahLst/>
                      <a:cxnLst>
                        <a:cxn ang="0">
                          <a:pos x="T0" y="T1"/>
                        </a:cxn>
                        <a:cxn ang="0">
                          <a:pos x="T2" y="T3"/>
                        </a:cxn>
                        <a:cxn ang="0">
                          <a:pos x="T4" y="T5"/>
                        </a:cxn>
                      </a:cxnLst>
                      <a:rect l="0" t="0" r="r" b="b"/>
                      <a:pathLst>
                        <a:path w="82" h="135">
                          <a:moveTo>
                            <a:pt x="82" y="135"/>
                          </a:moveTo>
                          <a:lnTo>
                            <a:pt x="0" y="0"/>
                          </a:lnTo>
                          <a:lnTo>
                            <a:pt x="7" y="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grpSp>
            <p:sp>
              <p:nvSpPr>
                <p:cNvPr id="285771" name="Freeform 75"/>
                <p:cNvSpPr>
                  <a:spLocks/>
                </p:cNvSpPr>
                <p:nvPr/>
              </p:nvSpPr>
              <p:spPr bwMode="auto">
                <a:xfrm>
                  <a:off x="5363" y="13103"/>
                  <a:ext cx="30" cy="150"/>
                </a:xfrm>
                <a:custGeom>
                  <a:avLst/>
                  <a:gdLst>
                    <a:gd name="T0" fmla="*/ 30 w 30"/>
                    <a:gd name="T1" fmla="*/ 0 h 150"/>
                    <a:gd name="T2" fmla="*/ 0 w 30"/>
                    <a:gd name="T3" fmla="*/ 150 h 150"/>
                  </a:gdLst>
                  <a:ahLst/>
                  <a:cxnLst>
                    <a:cxn ang="0">
                      <a:pos x="T0" y="T1"/>
                    </a:cxn>
                    <a:cxn ang="0">
                      <a:pos x="T2" y="T3"/>
                    </a:cxn>
                  </a:cxnLst>
                  <a:rect l="0" t="0" r="r" b="b"/>
                  <a:pathLst>
                    <a:path w="30" h="150">
                      <a:moveTo>
                        <a:pt x="30" y="0"/>
                      </a:moveTo>
                      <a:lnTo>
                        <a:pt x="0" y="15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72" name="Freeform 76"/>
                <p:cNvSpPr>
                  <a:spLocks/>
                </p:cNvSpPr>
                <p:nvPr/>
              </p:nvSpPr>
              <p:spPr bwMode="auto">
                <a:xfrm>
                  <a:off x="4883" y="13043"/>
                  <a:ext cx="52" cy="165"/>
                </a:xfrm>
                <a:custGeom>
                  <a:avLst/>
                  <a:gdLst>
                    <a:gd name="T0" fmla="*/ 52 w 52"/>
                    <a:gd name="T1" fmla="*/ 0 h 165"/>
                    <a:gd name="T2" fmla="*/ 0 w 52"/>
                    <a:gd name="T3" fmla="*/ 165 h 165"/>
                  </a:gdLst>
                  <a:ahLst/>
                  <a:cxnLst>
                    <a:cxn ang="0">
                      <a:pos x="T0" y="T1"/>
                    </a:cxn>
                    <a:cxn ang="0">
                      <a:pos x="T2" y="T3"/>
                    </a:cxn>
                  </a:cxnLst>
                  <a:rect l="0" t="0" r="r" b="b"/>
                  <a:pathLst>
                    <a:path w="52" h="165">
                      <a:moveTo>
                        <a:pt x="52" y="0"/>
                      </a:moveTo>
                      <a:lnTo>
                        <a:pt x="0" y="165"/>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73" name="Freeform 77"/>
                <p:cNvSpPr>
                  <a:spLocks/>
                </p:cNvSpPr>
                <p:nvPr/>
              </p:nvSpPr>
              <p:spPr bwMode="auto">
                <a:xfrm>
                  <a:off x="4875" y="14025"/>
                  <a:ext cx="45" cy="180"/>
                </a:xfrm>
                <a:custGeom>
                  <a:avLst/>
                  <a:gdLst>
                    <a:gd name="T0" fmla="*/ 45 w 45"/>
                    <a:gd name="T1" fmla="*/ 180 h 180"/>
                    <a:gd name="T2" fmla="*/ 0 w 45"/>
                    <a:gd name="T3" fmla="*/ 0 h 180"/>
                  </a:gdLst>
                  <a:ahLst/>
                  <a:cxnLst>
                    <a:cxn ang="0">
                      <a:pos x="T0" y="T1"/>
                    </a:cxn>
                    <a:cxn ang="0">
                      <a:pos x="T2" y="T3"/>
                    </a:cxn>
                  </a:cxnLst>
                  <a:rect l="0" t="0" r="r" b="b"/>
                  <a:pathLst>
                    <a:path w="45" h="180">
                      <a:moveTo>
                        <a:pt x="45" y="180"/>
                      </a:moveTo>
                      <a:lnTo>
                        <a:pt x="0" y="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5774" name="Freeform 78"/>
                <p:cNvSpPr>
                  <a:spLocks/>
                </p:cNvSpPr>
                <p:nvPr/>
              </p:nvSpPr>
              <p:spPr bwMode="auto">
                <a:xfrm>
                  <a:off x="5355" y="14003"/>
                  <a:ext cx="23" cy="165"/>
                </a:xfrm>
                <a:custGeom>
                  <a:avLst/>
                  <a:gdLst>
                    <a:gd name="T0" fmla="*/ 23 w 23"/>
                    <a:gd name="T1" fmla="*/ 157 h 165"/>
                    <a:gd name="T2" fmla="*/ 23 w 23"/>
                    <a:gd name="T3" fmla="*/ 165 h 165"/>
                    <a:gd name="T4" fmla="*/ 0 w 23"/>
                    <a:gd name="T5" fmla="*/ 0 h 165"/>
                  </a:gdLst>
                  <a:ahLst/>
                  <a:cxnLst>
                    <a:cxn ang="0">
                      <a:pos x="T0" y="T1"/>
                    </a:cxn>
                    <a:cxn ang="0">
                      <a:pos x="T2" y="T3"/>
                    </a:cxn>
                    <a:cxn ang="0">
                      <a:pos x="T4" y="T5"/>
                    </a:cxn>
                  </a:cxnLst>
                  <a:rect l="0" t="0" r="r" b="b"/>
                  <a:pathLst>
                    <a:path w="23" h="165">
                      <a:moveTo>
                        <a:pt x="23" y="157"/>
                      </a:moveTo>
                      <a:lnTo>
                        <a:pt x="23" y="165"/>
                      </a:lnTo>
                      <a:lnTo>
                        <a:pt x="0" y="0"/>
                      </a:ln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l-GR"/>
                </a:p>
              </p:txBody>
            </p:sp>
          </p:grpSp>
        </p:grpSp>
      </p:grpSp>
    </p:spTree>
    <p:extLst>
      <p:ext uri="{BB962C8B-B14F-4D97-AF65-F5344CB8AC3E}">
        <p14:creationId xmlns:p14="http://schemas.microsoft.com/office/powerpoint/2010/main" val="35432347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3058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2423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3152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0506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8770" name="Object 2"/>
          <p:cNvGraphicFramePr>
            <a:graphicFrameLocks noChangeAspect="1"/>
          </p:cNvGraphicFramePr>
          <p:nvPr/>
        </p:nvGraphicFramePr>
        <p:xfrm>
          <a:off x="4000500" y="3186113"/>
          <a:ext cx="1143000" cy="485775"/>
        </p:xfrm>
        <a:graphic>
          <a:graphicData uri="http://schemas.openxmlformats.org/presentationml/2006/ole">
            <mc:AlternateContent xmlns:mc="http://schemas.openxmlformats.org/markup-compatibility/2006">
              <mc:Choice xmlns:v="urn:schemas-microsoft-com:vml" Requires="v">
                <p:oleObj spid="_x0000_s1045" name="Package" r:id="rId4" imgW="1143000" imgH="485640" progId="Package">
                  <p:embed/>
                </p:oleObj>
              </mc:Choice>
              <mc:Fallback>
                <p:oleObj name="Package" r:id="rId4" imgW="11430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3186113"/>
                        <a:ext cx="11430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8771" name="Solar dynamo.mpeg">
            <a:hlinkClick r:id="" action="ppaction://media"/>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634" fill="hold"/>
                                        <p:tgtEl>
                                          <p:spTgt spid="2887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88771"/>
                </p:tgtEl>
              </p:cMediaNode>
            </p:video>
            <p:seq concurrent="1" nextAc="seek">
              <p:cTn id="8" restart="whenNotActive" fill="hold" evtFilter="cancelBubble" nodeType="interactiveSeq">
                <p:stCondLst>
                  <p:cond evt="onClick" delay="0">
                    <p:tgtEl>
                      <p:spTgt spid="2887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8771"/>
                                        </p:tgtEl>
                                      </p:cBhvr>
                                    </p:cmd>
                                  </p:childTnLst>
                                </p:cTn>
                              </p:par>
                            </p:childTnLst>
                          </p:cTn>
                        </p:par>
                      </p:childTnLst>
                    </p:cTn>
                  </p:par>
                </p:childTnLst>
              </p:cTn>
              <p:nextCondLst>
                <p:cond evt="onClick" delay="0">
                  <p:tgtEl>
                    <p:spTgt spid="288771"/>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Sunspots Formation  and flare . nasa.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600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634" fill="hold"/>
                                        <p:tgtEl>
                                          <p:spTgt spid="2897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89794"/>
                </p:tgtEl>
              </p:cMediaNode>
            </p:video>
            <p:seq concurrent="1" nextAc="seek">
              <p:cTn id="8" restart="whenNotActive" fill="hold" evtFilter="cancelBubble" nodeType="interactiveSeq">
                <p:stCondLst>
                  <p:cond evt="onClick" delay="0">
                    <p:tgtEl>
                      <p:spTgt spid="28979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9794"/>
                                        </p:tgtEl>
                                      </p:cBhvr>
                                    </p:cmd>
                                  </p:childTnLst>
                                </p:cTn>
                              </p:par>
                            </p:childTnLst>
                          </p:cTn>
                        </p:par>
                      </p:childTnLst>
                    </p:cTn>
                  </p:par>
                </p:childTnLst>
              </p:cTn>
              <p:nextCondLst>
                <p:cond evt="onClick" delay="0">
                  <p:tgtEl>
                    <p:spTgt spid="28979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faculae  nasa"/>
          <p:cNvPicPr>
            <a:picLocks noChangeAspect="1" noChangeArrowheads="1"/>
          </p:cNvPicPr>
          <p:nvPr/>
        </p:nvPicPr>
        <p:blipFill>
          <a:blip r:embed="rId2">
            <a:lum contrast="42000"/>
            <a:extLst>
              <a:ext uri="{28A0092B-C50C-407E-A947-70E740481C1C}">
                <a14:useLocalDpi xmlns:a14="http://schemas.microsoft.com/office/drawing/2010/main" val="0"/>
              </a:ext>
            </a:extLst>
          </a:blip>
          <a:srcRect/>
          <a:stretch>
            <a:fillRect/>
          </a:stretch>
        </p:blipFill>
        <p:spPr bwMode="auto">
          <a:xfrm>
            <a:off x="4572000" y="304800"/>
            <a:ext cx="4343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90819" name="Picture 3" descr="pore 2-magnetic field of the p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733800"/>
            <a:ext cx="30861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90820" name="Picture 4" descr="pore1"/>
          <p:cNvPicPr>
            <a:picLocks noChangeAspect="1" noChangeArrowheads="1"/>
          </p:cNvPicPr>
          <p:nvPr/>
        </p:nvPicPr>
        <p:blipFill>
          <a:blip r:embed="rId4">
            <a:extLst>
              <a:ext uri="{28A0092B-C50C-407E-A947-70E740481C1C}">
                <a14:useLocalDpi xmlns:a14="http://schemas.microsoft.com/office/drawing/2010/main" val="0"/>
              </a:ext>
            </a:extLst>
          </a:blip>
          <a:srcRect r="29909"/>
          <a:stretch>
            <a:fillRect/>
          </a:stretch>
        </p:blipFill>
        <p:spPr bwMode="auto">
          <a:xfrm>
            <a:off x="2895600" y="3733800"/>
            <a:ext cx="28384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90821" name="Picture 5" descr="pores2"/>
          <p:cNvPicPr>
            <a:picLocks noChangeAspect="1" noChangeArrowheads="1"/>
          </p:cNvPicPr>
          <p:nvPr/>
        </p:nvPicPr>
        <p:blipFill>
          <a:blip r:embed="rId5">
            <a:extLst>
              <a:ext uri="{28A0092B-C50C-407E-A947-70E740481C1C}">
                <a14:useLocalDpi xmlns:a14="http://schemas.microsoft.com/office/drawing/2010/main" val="0"/>
              </a:ext>
            </a:extLst>
          </a:blip>
          <a:srcRect l="19048"/>
          <a:stretch>
            <a:fillRect/>
          </a:stretch>
        </p:blipFill>
        <p:spPr bwMode="auto">
          <a:xfrm>
            <a:off x="152400" y="3733800"/>
            <a:ext cx="2590800" cy="2895600"/>
          </a:xfrm>
          <a:prstGeom prst="rect">
            <a:avLst/>
          </a:prstGeom>
          <a:noFill/>
          <a:extLst>
            <a:ext uri="{909E8E84-426E-40DD-AFC4-6F175D3DCCD1}">
              <a14:hiddenFill xmlns:a14="http://schemas.microsoft.com/office/drawing/2010/main">
                <a:solidFill>
                  <a:srgbClr val="FFFFFF"/>
                </a:solidFill>
              </a14:hiddenFill>
            </a:ext>
          </a:extLst>
        </p:spPr>
      </p:pic>
      <p:sp>
        <p:nvSpPr>
          <p:cNvPr id="290822" name="Text Box 6"/>
          <p:cNvSpPr txBox="1">
            <a:spLocks noChangeArrowheads="1"/>
          </p:cNvSpPr>
          <p:nvPr/>
        </p:nvSpPr>
        <p:spPr bwMode="auto">
          <a:xfrm>
            <a:off x="228600" y="990600"/>
            <a:ext cx="41148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3200" b="1">
                <a:latin typeface="Times New Roman" pitchFamily="18" charset="0"/>
              </a:rPr>
              <a:t>ΚΕΝΤΡΑ ΔΡΑΣΗΣ</a:t>
            </a:r>
          </a:p>
          <a:p>
            <a:pPr algn="ctr">
              <a:spcBef>
                <a:spcPct val="50000"/>
              </a:spcBef>
            </a:pPr>
            <a:r>
              <a:rPr lang="el-GR" sz="3200" b="1">
                <a:latin typeface="Times New Roman" pitchFamily="18" charset="0"/>
              </a:rPr>
              <a:t>ΠΥΡΣΟΙ ΚΑΙ ΠΟΡΟΙ</a:t>
            </a:r>
            <a:endParaRPr lang="en-US" sz="3200" b="1">
              <a:latin typeface="Times New Roman" pitchFamily="18" charset="0"/>
            </a:endParaRPr>
          </a:p>
          <a:p>
            <a:pPr algn="ctr">
              <a:spcBef>
                <a:spcPct val="50000"/>
              </a:spcBef>
            </a:pPr>
            <a:r>
              <a:rPr lang="en-US" sz="3200" b="1">
                <a:latin typeface="Times New Roman" pitchFamily="18" charset="0"/>
              </a:rPr>
              <a:t>(Faculae-Pores)</a:t>
            </a:r>
            <a:endParaRPr lang="el-GR" sz="3200" b="1">
              <a:latin typeface="Times New Roman" pitchFamily="18" charset="0"/>
            </a:endParaRPr>
          </a:p>
        </p:txBody>
      </p:sp>
    </p:spTree>
    <p:extLst>
      <p:ext uri="{BB962C8B-B14F-4D97-AF65-F5344CB8AC3E}">
        <p14:creationId xmlns:p14="http://schemas.microsoft.com/office/powerpoint/2010/main" val="7045725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7801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gband_pd_15Jul2002_short_wholeFOV.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28600" y="0"/>
            <a:ext cx="7799388" cy="5013325"/>
          </a:xfrm>
          <a:prstGeom prst="rect">
            <a:avLst/>
          </a:prstGeom>
          <a:noFill/>
          <a:extLst>
            <a:ext uri="{909E8E84-426E-40DD-AFC4-6F175D3DCCD1}">
              <a14:hiddenFill xmlns:a14="http://schemas.microsoft.com/office/drawing/2010/main">
                <a:solidFill>
                  <a:srgbClr val="FFFFFF"/>
                </a:solidFill>
              </a14:hiddenFill>
            </a:ext>
          </a:extLst>
        </p:spPr>
      </p:pic>
      <p:pic>
        <p:nvPicPr>
          <p:cNvPr id="300035" name="Picture 3" descr="tilgn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432" y="4017287"/>
            <a:ext cx="3580266" cy="288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20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67" fill="hold"/>
                                        <p:tgtEl>
                                          <p:spTgt spid="3000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00034"/>
                </p:tgtEl>
              </p:cMediaNode>
            </p:video>
            <p:seq concurrent="1" nextAc="seek">
              <p:cTn id="8" restart="whenNotActive" fill="hold" evtFilter="cancelBubble" nodeType="interactiveSeq">
                <p:stCondLst>
                  <p:cond evt="onClick" delay="0">
                    <p:tgtEl>
                      <p:spTgt spid="30003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00034"/>
                                        </p:tgtEl>
                                      </p:cBhvr>
                                    </p:cmd>
                                  </p:childTnLst>
                                </p:cTn>
                              </p:par>
                            </p:childTnLst>
                          </p:cTn>
                        </p:par>
                      </p:childTnLst>
                    </p:cTn>
                  </p:par>
                </p:childTnLst>
              </p:cTn>
              <p:nextCondLst>
                <p:cond evt="onClick" delay="0">
                  <p:tgtEl>
                    <p:spTgt spid="30003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15888"/>
            <a:ext cx="9144000" cy="6742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90951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twl_(taches) TRACE Evolution d'un centre.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541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100" fill="hold"/>
                                        <p:tgtEl>
                                          <p:spTgt spid="2928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2866"/>
                </p:tgtEl>
              </p:cMediaNode>
            </p:video>
            <p:seq concurrent="1" nextAc="seek">
              <p:cTn id="8" restart="whenNotActive" fill="hold" evtFilter="cancelBubble" nodeType="interactiveSeq">
                <p:stCondLst>
                  <p:cond evt="onClick" delay="0">
                    <p:tgtEl>
                      <p:spTgt spid="29286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2866"/>
                                        </p:tgtEl>
                                      </p:cBhvr>
                                    </p:cmd>
                                  </p:childTnLst>
                                </p:cTn>
                              </p:par>
                            </p:childTnLst>
                          </p:cTn>
                        </p:par>
                      </p:childTnLst>
                    </p:cTn>
                  </p:par>
                </p:childTnLst>
              </p:cTn>
              <p:nextCondLst>
                <p:cond evt="onClick" delay="0">
                  <p:tgtEl>
                    <p:spTgt spid="292866"/>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90" name="Group 2"/>
          <p:cNvGrpSpPr>
            <a:grpSpLocks/>
          </p:cNvGrpSpPr>
          <p:nvPr/>
        </p:nvGrpSpPr>
        <p:grpSpPr bwMode="auto">
          <a:xfrm>
            <a:off x="623821" y="-1766529"/>
            <a:ext cx="8596935" cy="10343447"/>
            <a:chOff x="1083" y="900"/>
            <a:chExt cx="10472" cy="15128"/>
          </a:xfrm>
        </p:grpSpPr>
        <p:sp>
          <p:nvSpPr>
            <p:cNvPr id="293891" name="Text Box 3"/>
            <p:cNvSpPr txBox="1">
              <a:spLocks noChangeArrowheads="1"/>
            </p:cNvSpPr>
            <p:nvPr/>
          </p:nvSpPr>
          <p:spPr bwMode="auto">
            <a:xfrm>
              <a:off x="1083" y="900"/>
              <a:ext cx="10098" cy="15128"/>
            </a:xfrm>
            <a:prstGeom prst="rect">
              <a:avLst/>
            </a:prstGeom>
            <a:gradFill rotWithShape="1">
              <a:gsLst>
                <a:gs pos="0">
                  <a:srgbClr val="FFCC99"/>
                </a:gs>
                <a:gs pos="50000">
                  <a:srgbClr val="FFFFFF"/>
                </a:gs>
                <a:gs pos="100000">
                  <a:srgbClr val="FFCC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sz="1400"/>
            </a:p>
          </p:txBody>
        </p:sp>
        <p:sp>
          <p:nvSpPr>
            <p:cNvPr id="293892" name="Text Box 4"/>
            <p:cNvSpPr txBox="1">
              <a:spLocks noChangeArrowheads="1"/>
            </p:cNvSpPr>
            <p:nvPr/>
          </p:nvSpPr>
          <p:spPr bwMode="auto">
            <a:xfrm>
              <a:off x="1270" y="13516"/>
              <a:ext cx="9911" cy="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p>
          </p:txBody>
        </p:sp>
        <p:grpSp>
          <p:nvGrpSpPr>
            <p:cNvPr id="293893" name="Group 5"/>
            <p:cNvGrpSpPr>
              <a:grpSpLocks/>
            </p:cNvGrpSpPr>
            <p:nvPr/>
          </p:nvGrpSpPr>
          <p:grpSpPr bwMode="auto">
            <a:xfrm>
              <a:off x="1457" y="3780"/>
              <a:ext cx="10098" cy="9196"/>
              <a:chOff x="1457" y="3780"/>
              <a:chExt cx="10098" cy="9196"/>
            </a:xfrm>
          </p:grpSpPr>
          <p:grpSp>
            <p:nvGrpSpPr>
              <p:cNvPr id="293894" name="Group 6"/>
              <p:cNvGrpSpPr>
                <a:grpSpLocks/>
              </p:cNvGrpSpPr>
              <p:nvPr/>
            </p:nvGrpSpPr>
            <p:grpSpPr bwMode="auto">
              <a:xfrm>
                <a:off x="1457" y="3780"/>
                <a:ext cx="10098" cy="9196"/>
                <a:chOff x="1270" y="3412"/>
                <a:chExt cx="10098" cy="9196"/>
              </a:xfrm>
            </p:grpSpPr>
            <p:pic>
              <p:nvPicPr>
                <p:cNvPr id="293895" name="Picture 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18" y="8288"/>
                  <a:ext cx="764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 y="3960"/>
                  <a:ext cx="7651" cy="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7" name="Text Box 9"/>
                <p:cNvSpPr txBox="1">
                  <a:spLocks noChangeArrowheads="1"/>
                </p:cNvSpPr>
                <p:nvPr/>
              </p:nvSpPr>
              <p:spPr bwMode="auto">
                <a:xfrm>
                  <a:off x="8189" y="7309"/>
                  <a:ext cx="1122"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200" b="1">
                      <a:solidFill>
                        <a:srgbClr val="FFFF00"/>
                      </a:solidFill>
                    </a:rPr>
                    <a:t> </a:t>
                  </a:r>
                  <a:r>
                    <a:rPr lang="el-GR" sz="1400" b="1">
                      <a:solidFill>
                        <a:srgbClr val="FFFF00"/>
                      </a:solidFill>
                    </a:rPr>
                    <a:t>S </a:t>
                  </a:r>
                  <a:r>
                    <a:rPr lang="el-GR" sz="1200" b="1">
                      <a:solidFill>
                        <a:srgbClr val="FFFF00"/>
                      </a:solidFill>
                    </a:rPr>
                    <a:t>    </a:t>
                  </a:r>
                  <a:r>
                    <a:rPr lang="el-GR" sz="1400" b="1">
                      <a:solidFill>
                        <a:srgbClr val="FFFF00"/>
                      </a:solidFill>
                    </a:rPr>
                    <a:t>N</a:t>
                  </a:r>
                  <a:endParaRPr lang="el-GR"/>
                </a:p>
              </p:txBody>
            </p:sp>
            <p:sp>
              <p:nvSpPr>
                <p:cNvPr id="293898" name="Text Box 10"/>
                <p:cNvSpPr txBox="1">
                  <a:spLocks noChangeArrowheads="1"/>
                </p:cNvSpPr>
                <p:nvPr/>
              </p:nvSpPr>
              <p:spPr bwMode="auto">
                <a:xfrm>
                  <a:off x="8189" y="8648"/>
                  <a:ext cx="1309"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200" b="1">
                      <a:solidFill>
                        <a:srgbClr val="FFFF99"/>
                      </a:solidFill>
                    </a:rPr>
                    <a:t> </a:t>
                  </a:r>
                  <a:r>
                    <a:rPr lang="el-GR" sz="1400" b="1">
                      <a:solidFill>
                        <a:srgbClr val="FFFF00"/>
                      </a:solidFill>
                    </a:rPr>
                    <a:t>N </a:t>
                  </a:r>
                  <a:r>
                    <a:rPr lang="el-GR" sz="1400">
                      <a:solidFill>
                        <a:srgbClr val="FFFF00"/>
                      </a:solidFill>
                    </a:rPr>
                    <a:t>    </a:t>
                  </a:r>
                  <a:r>
                    <a:rPr lang="el-GR" sz="1600" b="1">
                      <a:solidFill>
                        <a:srgbClr val="FFFF00"/>
                      </a:solidFill>
                    </a:rPr>
                    <a:t>S</a:t>
                  </a:r>
                  <a:endParaRPr lang="el-GR"/>
                </a:p>
              </p:txBody>
            </p:sp>
            <p:sp>
              <p:nvSpPr>
                <p:cNvPr id="293899" name="Text Box 11"/>
                <p:cNvSpPr txBox="1">
                  <a:spLocks noChangeArrowheads="1"/>
                </p:cNvSpPr>
                <p:nvPr/>
              </p:nvSpPr>
              <p:spPr bwMode="auto">
                <a:xfrm>
                  <a:off x="2009" y="3960"/>
                  <a:ext cx="2992" cy="360"/>
                </a:xfrm>
                <a:prstGeom prst="rect">
                  <a:avLst/>
                </a:prstGeom>
                <a:solidFill>
                  <a:srgbClr val="000000"/>
                </a:solidFill>
                <a:ln w="9525">
                  <a:solidFill>
                    <a:srgbClr val="000000"/>
                  </a:solidFill>
                  <a:miter lim="800000"/>
                  <a:headEnd/>
                  <a:tailEnd/>
                </a:ln>
              </p:spPr>
              <p:txBody>
                <a:bodyPr/>
                <a:lstStyle/>
                <a:p>
                  <a:endParaRPr lang="en-US"/>
                </a:p>
              </p:txBody>
            </p:sp>
            <p:sp>
              <p:nvSpPr>
                <p:cNvPr id="293900" name="Text Box 12"/>
                <p:cNvSpPr txBox="1">
                  <a:spLocks noChangeArrowheads="1"/>
                </p:cNvSpPr>
                <p:nvPr/>
              </p:nvSpPr>
              <p:spPr bwMode="auto">
                <a:xfrm>
                  <a:off x="2392" y="8108"/>
                  <a:ext cx="6919" cy="36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l-GR" sz="1200" b="1">
                      <a:solidFill>
                        <a:srgbClr val="00FFFF"/>
                      </a:solidFill>
                    </a:rPr>
                    <a:t>                Ι      Σ      Η      Μ      Ε      Ρ      Ι      Ν      Ο      Σ </a:t>
                  </a:r>
                  <a:endParaRPr lang="el-GR"/>
                </a:p>
              </p:txBody>
            </p:sp>
            <p:sp>
              <p:nvSpPr>
                <p:cNvPr id="293901" name="Text Box 13"/>
                <p:cNvSpPr txBox="1">
                  <a:spLocks noChangeArrowheads="1"/>
                </p:cNvSpPr>
                <p:nvPr/>
              </p:nvSpPr>
              <p:spPr bwMode="auto">
                <a:xfrm>
                  <a:off x="5197" y="4328"/>
                  <a:ext cx="1122"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2400"/>
                    <a:t>  </a:t>
                  </a:r>
                  <a:r>
                    <a:rPr lang="el-GR" sz="2400" b="1"/>
                    <a:t>Ν</a:t>
                  </a:r>
                  <a:endParaRPr lang="el-GR"/>
                </a:p>
              </p:txBody>
            </p:sp>
            <p:sp>
              <p:nvSpPr>
                <p:cNvPr id="293902" name="Text Box 14"/>
                <p:cNvSpPr txBox="1">
                  <a:spLocks noChangeArrowheads="1"/>
                </p:cNvSpPr>
                <p:nvPr/>
              </p:nvSpPr>
              <p:spPr bwMode="auto">
                <a:xfrm>
                  <a:off x="5384" y="11504"/>
                  <a:ext cx="112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2400"/>
                    <a:t>  </a:t>
                  </a:r>
                  <a:r>
                    <a:rPr lang="el-GR" sz="2600" b="1"/>
                    <a:t>S</a:t>
                  </a:r>
                  <a:endParaRPr lang="el-GR"/>
                </a:p>
              </p:txBody>
            </p:sp>
            <p:sp>
              <p:nvSpPr>
                <p:cNvPr id="293903" name="Text Box 15"/>
                <p:cNvSpPr txBox="1">
                  <a:spLocks noChangeArrowheads="1"/>
                </p:cNvSpPr>
                <p:nvPr/>
              </p:nvSpPr>
              <p:spPr bwMode="auto">
                <a:xfrm>
                  <a:off x="8189" y="6292"/>
                  <a:ext cx="130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200" b="1">
                      <a:solidFill>
                        <a:srgbClr val="FFFFFF"/>
                      </a:solidFill>
                    </a:rPr>
                    <a:t>ΚΕΝΤΡΟ ΔΡΑΣΗΣ</a:t>
                  </a:r>
                  <a:endParaRPr lang="el-GR"/>
                </a:p>
              </p:txBody>
            </p:sp>
            <p:sp>
              <p:nvSpPr>
                <p:cNvPr id="293904" name="Text Box 16"/>
                <p:cNvSpPr txBox="1">
                  <a:spLocks noChangeArrowheads="1"/>
                </p:cNvSpPr>
                <p:nvPr/>
              </p:nvSpPr>
              <p:spPr bwMode="auto">
                <a:xfrm>
                  <a:off x="8189" y="9712"/>
                  <a:ext cx="130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200" b="1">
                      <a:solidFill>
                        <a:srgbClr val="FFFFFF"/>
                      </a:solidFill>
                    </a:rPr>
                    <a:t>ΚΕΝΤΡΟ ΔΡΑΣΗΣ</a:t>
                  </a:r>
                  <a:endParaRPr lang="el-GR"/>
                </a:p>
              </p:txBody>
            </p:sp>
            <p:sp>
              <p:nvSpPr>
                <p:cNvPr id="293905" name="Line 17"/>
                <p:cNvSpPr>
                  <a:spLocks noChangeShapeType="1"/>
                </p:cNvSpPr>
                <p:nvPr/>
              </p:nvSpPr>
              <p:spPr bwMode="auto">
                <a:xfrm>
                  <a:off x="9124" y="7544"/>
                  <a:ext cx="374" cy="54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293906" name="Line 18"/>
                <p:cNvSpPr>
                  <a:spLocks noChangeShapeType="1"/>
                </p:cNvSpPr>
                <p:nvPr/>
              </p:nvSpPr>
              <p:spPr bwMode="auto">
                <a:xfrm flipV="1">
                  <a:off x="9124" y="8444"/>
                  <a:ext cx="374" cy="36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293907" name="Text Box 19"/>
                <p:cNvSpPr txBox="1">
                  <a:spLocks noChangeArrowheads="1"/>
                </p:cNvSpPr>
                <p:nvPr/>
              </p:nvSpPr>
              <p:spPr bwMode="auto">
                <a:xfrm>
                  <a:off x="9124" y="8084"/>
                  <a:ext cx="2244"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l-GR" sz="1000" b="1" dirty="0">
                      <a:solidFill>
                        <a:schemeClr val="bg1"/>
                      </a:solidFill>
                    </a:rPr>
                    <a:t>ΑΛΛΗΛΟΑΝΑΙΡΕΣΗ</a:t>
                  </a:r>
                  <a:endParaRPr lang="el-GR" dirty="0">
                    <a:solidFill>
                      <a:schemeClr val="bg1"/>
                    </a:solidFill>
                  </a:endParaRPr>
                </a:p>
              </p:txBody>
            </p:sp>
            <p:grpSp>
              <p:nvGrpSpPr>
                <p:cNvPr id="293908" name="Group 20"/>
                <p:cNvGrpSpPr>
                  <a:grpSpLocks/>
                </p:cNvGrpSpPr>
                <p:nvPr/>
              </p:nvGrpSpPr>
              <p:grpSpPr bwMode="auto">
                <a:xfrm>
                  <a:off x="1270" y="3412"/>
                  <a:ext cx="2992" cy="2520"/>
                  <a:chOff x="1270" y="3412"/>
                  <a:chExt cx="2992" cy="2520"/>
                </a:xfrm>
              </p:grpSpPr>
              <p:pic>
                <p:nvPicPr>
                  <p:cNvPr id="293909" name="Picture 21"/>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1270" y="3412"/>
                    <a:ext cx="2992" cy="25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3910" name="Text Box 22"/>
                  <p:cNvSpPr txBox="1">
                    <a:spLocks noChangeArrowheads="1"/>
                  </p:cNvSpPr>
                  <p:nvPr/>
                </p:nvSpPr>
                <p:spPr bwMode="auto">
                  <a:xfrm>
                    <a:off x="3701" y="3412"/>
                    <a:ext cx="561"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l-GR" sz="1600" b="1"/>
                      <a:t>N</a:t>
                    </a:r>
                    <a:endParaRPr lang="el-GR"/>
                  </a:p>
                </p:txBody>
              </p:sp>
              <p:sp>
                <p:nvSpPr>
                  <p:cNvPr id="293911" name="Text Box 23"/>
                  <p:cNvSpPr txBox="1">
                    <a:spLocks noChangeArrowheads="1"/>
                  </p:cNvSpPr>
                  <p:nvPr/>
                </p:nvSpPr>
                <p:spPr bwMode="auto">
                  <a:xfrm>
                    <a:off x="1270" y="3412"/>
                    <a:ext cx="561"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l-GR" sz="1600" b="1"/>
                      <a:t>S</a:t>
                    </a:r>
                    <a:endParaRPr lang="el-GR"/>
                  </a:p>
                </p:txBody>
              </p:sp>
              <p:sp>
                <p:nvSpPr>
                  <p:cNvPr id="293912" name="Text Box 24"/>
                  <p:cNvSpPr txBox="1">
                    <a:spLocks noChangeArrowheads="1"/>
                  </p:cNvSpPr>
                  <p:nvPr/>
                </p:nvSpPr>
                <p:spPr bwMode="auto">
                  <a:xfrm>
                    <a:off x="2018" y="3952"/>
                    <a:ext cx="1309"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900"/>
                      <a:t>     ΚΗΛΙΔΑ</a:t>
                    </a:r>
                  </a:p>
                  <a:p>
                    <a:r>
                      <a:rPr lang="el-GR" sz="900"/>
                      <a:t>  (                  )</a:t>
                    </a:r>
                    <a:endParaRPr lang="el-GR"/>
                  </a:p>
                </p:txBody>
              </p:sp>
              <p:sp>
                <p:nvSpPr>
                  <p:cNvPr id="293913" name="Text Box 25"/>
                  <p:cNvSpPr txBox="1">
                    <a:spLocks noChangeArrowheads="1"/>
                  </p:cNvSpPr>
                  <p:nvPr/>
                </p:nvSpPr>
                <p:spPr bwMode="auto">
                  <a:xfrm>
                    <a:off x="1831" y="5212"/>
                    <a:ext cx="561"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600" b="1"/>
                      <a:t> </a:t>
                    </a:r>
                    <a:r>
                      <a:rPr lang="el-GR" sz="1600" b="1">
                        <a:solidFill>
                          <a:srgbClr val="FFFF00"/>
                        </a:solidFill>
                      </a:rPr>
                      <a:t>S</a:t>
                    </a:r>
                    <a:endParaRPr lang="el-GR"/>
                  </a:p>
                </p:txBody>
              </p:sp>
              <p:sp>
                <p:nvSpPr>
                  <p:cNvPr id="293914" name="Text Box 26"/>
                  <p:cNvSpPr txBox="1">
                    <a:spLocks noChangeArrowheads="1"/>
                  </p:cNvSpPr>
                  <p:nvPr/>
                </p:nvSpPr>
                <p:spPr bwMode="auto">
                  <a:xfrm>
                    <a:off x="3327" y="5212"/>
                    <a:ext cx="561"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400" b="1">
                        <a:solidFill>
                          <a:srgbClr val="FFFF00"/>
                        </a:solidFill>
                      </a:rPr>
                      <a:t>N</a:t>
                    </a:r>
                    <a:endParaRPr lang="el-GR"/>
                  </a:p>
                </p:txBody>
              </p:sp>
            </p:grpSp>
            <p:grpSp>
              <p:nvGrpSpPr>
                <p:cNvPr id="293915" name="Group 27"/>
                <p:cNvGrpSpPr>
                  <a:grpSpLocks/>
                </p:cNvGrpSpPr>
                <p:nvPr/>
              </p:nvGrpSpPr>
              <p:grpSpPr bwMode="auto">
                <a:xfrm>
                  <a:off x="5010" y="9180"/>
                  <a:ext cx="1870" cy="1080"/>
                  <a:chOff x="5010" y="9180"/>
                  <a:chExt cx="1870" cy="1080"/>
                </a:xfrm>
              </p:grpSpPr>
              <p:grpSp>
                <p:nvGrpSpPr>
                  <p:cNvPr id="293916" name="Group 28"/>
                  <p:cNvGrpSpPr>
                    <a:grpSpLocks/>
                  </p:cNvGrpSpPr>
                  <p:nvPr/>
                </p:nvGrpSpPr>
                <p:grpSpPr bwMode="auto">
                  <a:xfrm>
                    <a:off x="5010" y="9180"/>
                    <a:ext cx="1870" cy="720"/>
                    <a:chOff x="5003" y="8640"/>
                    <a:chExt cx="1870" cy="720"/>
                  </a:xfrm>
                </p:grpSpPr>
                <p:sp>
                  <p:nvSpPr>
                    <p:cNvPr id="293917" name="Rectangle 29"/>
                    <p:cNvSpPr>
                      <a:spLocks noChangeArrowheads="1"/>
                    </p:cNvSpPr>
                    <p:nvPr/>
                  </p:nvSpPr>
                  <p:spPr bwMode="auto">
                    <a:xfrm rot="-633312">
                      <a:off x="5003" y="8820"/>
                      <a:ext cx="928" cy="540"/>
                    </a:xfrm>
                    <a:prstGeom prst="rect">
                      <a:avLst/>
                    </a:prstGeom>
                    <a:solidFill>
                      <a:srgbClr val="FFFFFF"/>
                    </a:solidFill>
                    <a:ln w="9525">
                      <a:solidFill>
                        <a:srgbClr val="FFFFFF"/>
                      </a:solidFill>
                      <a:miter lim="800000"/>
                      <a:headEnd/>
                      <a:tailEnd/>
                    </a:ln>
                  </p:spPr>
                  <p:txBody>
                    <a:bodyPr/>
                    <a:lstStyle/>
                    <a:p>
                      <a:endParaRPr lang="el-GR"/>
                    </a:p>
                  </p:txBody>
                </p:sp>
                <p:sp>
                  <p:nvSpPr>
                    <p:cNvPr id="293918" name="Rectangle 30"/>
                    <p:cNvSpPr>
                      <a:spLocks noChangeArrowheads="1"/>
                    </p:cNvSpPr>
                    <p:nvPr/>
                  </p:nvSpPr>
                  <p:spPr bwMode="auto">
                    <a:xfrm rot="-633312">
                      <a:off x="5945" y="8640"/>
                      <a:ext cx="928" cy="522"/>
                    </a:xfrm>
                    <a:prstGeom prst="rect">
                      <a:avLst/>
                    </a:prstGeom>
                    <a:solidFill>
                      <a:srgbClr val="000000"/>
                    </a:solidFill>
                    <a:ln w="9525">
                      <a:solidFill>
                        <a:srgbClr val="000000"/>
                      </a:solidFill>
                      <a:miter lim="800000"/>
                      <a:headEnd/>
                      <a:tailEnd/>
                    </a:ln>
                  </p:spPr>
                  <p:txBody>
                    <a:bodyPr/>
                    <a:lstStyle/>
                    <a:p>
                      <a:endParaRPr lang="el-GR"/>
                    </a:p>
                  </p:txBody>
                </p:sp>
              </p:grpSp>
              <p:sp>
                <p:nvSpPr>
                  <p:cNvPr id="293919" name="Text Box 31"/>
                  <p:cNvSpPr txBox="1">
                    <a:spLocks noChangeArrowheads="1"/>
                  </p:cNvSpPr>
                  <p:nvPr/>
                </p:nvSpPr>
                <p:spPr bwMode="auto">
                  <a:xfrm>
                    <a:off x="6132" y="9180"/>
                    <a:ext cx="56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2200" b="1">
                        <a:solidFill>
                          <a:srgbClr val="FFCC00"/>
                        </a:solidFill>
                      </a:rPr>
                      <a:t>S</a:t>
                    </a:r>
                    <a:endParaRPr lang="el-GR"/>
                  </a:p>
                </p:txBody>
              </p:sp>
              <p:sp>
                <p:nvSpPr>
                  <p:cNvPr id="293920" name="Text Box 32"/>
                  <p:cNvSpPr txBox="1">
                    <a:spLocks noChangeArrowheads="1"/>
                  </p:cNvSpPr>
                  <p:nvPr/>
                </p:nvSpPr>
                <p:spPr bwMode="auto">
                  <a:xfrm>
                    <a:off x="5197" y="9360"/>
                    <a:ext cx="748"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2000" b="1">
                        <a:solidFill>
                          <a:srgbClr val="FFCC00"/>
                        </a:solidFill>
                      </a:rPr>
                      <a:t>N</a:t>
                    </a:r>
                    <a:endParaRPr lang="el-GR"/>
                  </a:p>
                </p:txBody>
              </p:sp>
            </p:grpSp>
            <p:grpSp>
              <p:nvGrpSpPr>
                <p:cNvPr id="293921" name="Group 33"/>
                <p:cNvGrpSpPr>
                  <a:grpSpLocks/>
                </p:cNvGrpSpPr>
                <p:nvPr/>
              </p:nvGrpSpPr>
              <p:grpSpPr bwMode="auto">
                <a:xfrm>
                  <a:off x="4814" y="6480"/>
                  <a:ext cx="1870" cy="799"/>
                  <a:chOff x="4823" y="6660"/>
                  <a:chExt cx="1870" cy="799"/>
                </a:xfrm>
              </p:grpSpPr>
              <p:grpSp>
                <p:nvGrpSpPr>
                  <p:cNvPr id="293922" name="Group 34"/>
                  <p:cNvGrpSpPr>
                    <a:grpSpLocks/>
                  </p:cNvGrpSpPr>
                  <p:nvPr/>
                </p:nvGrpSpPr>
                <p:grpSpPr bwMode="auto">
                  <a:xfrm>
                    <a:off x="4823" y="6660"/>
                    <a:ext cx="1870" cy="730"/>
                    <a:chOff x="4821" y="7020"/>
                    <a:chExt cx="1870" cy="730"/>
                  </a:xfrm>
                </p:grpSpPr>
                <p:sp>
                  <p:nvSpPr>
                    <p:cNvPr id="293923" name="Rectangle 35"/>
                    <p:cNvSpPr>
                      <a:spLocks noChangeArrowheads="1"/>
                    </p:cNvSpPr>
                    <p:nvPr/>
                  </p:nvSpPr>
                  <p:spPr bwMode="auto">
                    <a:xfrm rot="11542275">
                      <a:off x="5763" y="7200"/>
                      <a:ext cx="928" cy="550"/>
                    </a:xfrm>
                    <a:prstGeom prst="rect">
                      <a:avLst/>
                    </a:prstGeom>
                    <a:solidFill>
                      <a:srgbClr val="FFFFFF"/>
                    </a:solidFill>
                    <a:ln w="9525">
                      <a:solidFill>
                        <a:srgbClr val="FFFFFF"/>
                      </a:solidFill>
                      <a:miter lim="800000"/>
                      <a:headEnd/>
                      <a:tailEnd/>
                    </a:ln>
                  </p:spPr>
                  <p:txBody>
                    <a:bodyPr/>
                    <a:lstStyle/>
                    <a:p>
                      <a:endParaRPr lang="el-GR"/>
                    </a:p>
                  </p:txBody>
                </p:sp>
                <p:sp>
                  <p:nvSpPr>
                    <p:cNvPr id="293924" name="Rectangle 36"/>
                    <p:cNvSpPr>
                      <a:spLocks noChangeArrowheads="1"/>
                    </p:cNvSpPr>
                    <p:nvPr/>
                  </p:nvSpPr>
                  <p:spPr bwMode="auto">
                    <a:xfrm rot="11542275">
                      <a:off x="4821" y="7020"/>
                      <a:ext cx="928" cy="527"/>
                    </a:xfrm>
                    <a:prstGeom prst="rect">
                      <a:avLst/>
                    </a:prstGeom>
                    <a:solidFill>
                      <a:srgbClr val="000000"/>
                    </a:solidFill>
                    <a:ln w="9525">
                      <a:solidFill>
                        <a:srgbClr val="000000"/>
                      </a:solidFill>
                      <a:miter lim="800000"/>
                      <a:headEnd/>
                      <a:tailEnd/>
                    </a:ln>
                  </p:spPr>
                  <p:txBody>
                    <a:bodyPr/>
                    <a:lstStyle/>
                    <a:p>
                      <a:endParaRPr lang="el-GR"/>
                    </a:p>
                  </p:txBody>
                </p:sp>
              </p:grpSp>
              <p:sp>
                <p:nvSpPr>
                  <p:cNvPr id="293925" name="Text Box 37"/>
                  <p:cNvSpPr txBox="1">
                    <a:spLocks noChangeArrowheads="1"/>
                  </p:cNvSpPr>
                  <p:nvPr/>
                </p:nvSpPr>
                <p:spPr bwMode="auto">
                  <a:xfrm>
                    <a:off x="5945" y="6840"/>
                    <a:ext cx="561" cy="619"/>
                  </a:xfrm>
                  <a:prstGeom prst="rect">
                    <a:avLst/>
                  </a:prstGeom>
                  <a:noFill/>
                  <a:ln>
                    <a:noFill/>
                  </a:ln>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2000" b="1">
                        <a:solidFill>
                          <a:srgbClr val="FFCC00"/>
                        </a:solidFill>
                      </a:rPr>
                      <a:t>N</a:t>
                    </a:r>
                    <a:endParaRPr lang="el-GR"/>
                  </a:p>
                </p:txBody>
              </p:sp>
              <p:sp>
                <p:nvSpPr>
                  <p:cNvPr id="293926" name="Text Box 38"/>
                  <p:cNvSpPr txBox="1">
                    <a:spLocks noChangeArrowheads="1"/>
                  </p:cNvSpPr>
                  <p:nvPr/>
                </p:nvSpPr>
                <p:spPr bwMode="auto">
                  <a:xfrm>
                    <a:off x="5010" y="6660"/>
                    <a:ext cx="561"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2200" b="1">
                        <a:solidFill>
                          <a:srgbClr val="FFCC00"/>
                        </a:solidFill>
                      </a:rPr>
                      <a:t>S</a:t>
                    </a:r>
                    <a:endParaRPr lang="el-GR"/>
                  </a:p>
                </p:txBody>
              </p:sp>
            </p:grpSp>
            <p:grpSp>
              <p:nvGrpSpPr>
                <p:cNvPr id="293927" name="Group 39"/>
                <p:cNvGrpSpPr>
                  <a:grpSpLocks/>
                </p:cNvGrpSpPr>
                <p:nvPr/>
              </p:nvGrpSpPr>
              <p:grpSpPr bwMode="auto">
                <a:xfrm>
                  <a:off x="7058" y="7020"/>
                  <a:ext cx="1127" cy="720"/>
                  <a:chOff x="7067" y="7020"/>
                  <a:chExt cx="1127" cy="720"/>
                </a:xfrm>
              </p:grpSpPr>
              <p:grpSp>
                <p:nvGrpSpPr>
                  <p:cNvPr id="293928" name="Group 40"/>
                  <p:cNvGrpSpPr>
                    <a:grpSpLocks/>
                  </p:cNvGrpSpPr>
                  <p:nvPr/>
                </p:nvGrpSpPr>
                <p:grpSpPr bwMode="auto">
                  <a:xfrm rot="12180429">
                    <a:off x="7067" y="7020"/>
                    <a:ext cx="1127" cy="516"/>
                    <a:chOff x="7067" y="8683"/>
                    <a:chExt cx="1127" cy="516"/>
                  </a:xfrm>
                </p:grpSpPr>
                <p:sp>
                  <p:nvSpPr>
                    <p:cNvPr id="293929" name="Rectangle 41"/>
                    <p:cNvSpPr>
                      <a:spLocks noChangeArrowheads="1"/>
                    </p:cNvSpPr>
                    <p:nvPr/>
                  </p:nvSpPr>
                  <p:spPr bwMode="auto">
                    <a:xfrm rot="-809576">
                      <a:off x="7067" y="8820"/>
                      <a:ext cx="624" cy="379"/>
                    </a:xfrm>
                    <a:prstGeom prst="rect">
                      <a:avLst/>
                    </a:prstGeom>
                    <a:solidFill>
                      <a:srgbClr val="FFFFFF"/>
                    </a:solidFill>
                    <a:ln w="9525">
                      <a:solidFill>
                        <a:srgbClr val="FFFFFF"/>
                      </a:solidFill>
                      <a:miter lim="800000"/>
                      <a:headEnd/>
                      <a:tailEnd/>
                    </a:ln>
                  </p:spPr>
                  <p:txBody>
                    <a:bodyPr/>
                    <a:lstStyle/>
                    <a:p>
                      <a:endParaRPr lang="el-GR"/>
                    </a:p>
                  </p:txBody>
                </p:sp>
                <p:sp>
                  <p:nvSpPr>
                    <p:cNvPr id="293930" name="Rectangle 42"/>
                    <p:cNvSpPr>
                      <a:spLocks noChangeArrowheads="1"/>
                    </p:cNvSpPr>
                    <p:nvPr/>
                  </p:nvSpPr>
                  <p:spPr bwMode="auto">
                    <a:xfrm rot="-809576">
                      <a:off x="7633" y="8683"/>
                      <a:ext cx="561" cy="409"/>
                    </a:xfrm>
                    <a:prstGeom prst="rect">
                      <a:avLst/>
                    </a:prstGeom>
                    <a:solidFill>
                      <a:srgbClr val="000000"/>
                    </a:solidFill>
                    <a:ln w="9525">
                      <a:solidFill>
                        <a:srgbClr val="000000"/>
                      </a:solidFill>
                      <a:miter lim="800000"/>
                      <a:headEnd/>
                      <a:tailEnd/>
                    </a:ln>
                  </p:spPr>
                  <p:txBody>
                    <a:bodyPr/>
                    <a:lstStyle/>
                    <a:p>
                      <a:endParaRPr lang="el-GR"/>
                    </a:p>
                  </p:txBody>
                </p:sp>
              </p:grpSp>
              <p:sp>
                <p:nvSpPr>
                  <p:cNvPr id="293931" name="Text Box 43"/>
                  <p:cNvSpPr txBox="1">
                    <a:spLocks noChangeArrowheads="1"/>
                  </p:cNvSpPr>
                  <p:nvPr/>
                </p:nvSpPr>
                <p:spPr bwMode="auto">
                  <a:xfrm>
                    <a:off x="7086" y="7020"/>
                    <a:ext cx="561"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600" b="1">
                        <a:solidFill>
                          <a:srgbClr val="FFCC00"/>
                        </a:solidFill>
                      </a:rPr>
                      <a:t>S</a:t>
                    </a:r>
                    <a:endParaRPr lang="el-GR"/>
                  </a:p>
                </p:txBody>
              </p:sp>
              <p:sp>
                <p:nvSpPr>
                  <p:cNvPr id="293932" name="Text Box 44"/>
                  <p:cNvSpPr txBox="1">
                    <a:spLocks noChangeArrowheads="1"/>
                  </p:cNvSpPr>
                  <p:nvPr/>
                </p:nvSpPr>
                <p:spPr bwMode="auto">
                  <a:xfrm>
                    <a:off x="7628" y="7020"/>
                    <a:ext cx="561"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600" b="1">
                        <a:solidFill>
                          <a:srgbClr val="FFCC00"/>
                        </a:solidFill>
                      </a:rPr>
                      <a:t>N</a:t>
                    </a:r>
                    <a:endParaRPr lang="el-GR"/>
                  </a:p>
                </p:txBody>
              </p:sp>
            </p:grpSp>
            <p:grpSp>
              <p:nvGrpSpPr>
                <p:cNvPr id="293933" name="Group 45"/>
                <p:cNvGrpSpPr>
                  <a:grpSpLocks/>
                </p:cNvGrpSpPr>
                <p:nvPr/>
              </p:nvGrpSpPr>
              <p:grpSpPr bwMode="auto">
                <a:xfrm>
                  <a:off x="7067" y="9000"/>
                  <a:ext cx="1127" cy="846"/>
                  <a:chOff x="7067" y="9008"/>
                  <a:chExt cx="1127" cy="846"/>
                </a:xfrm>
              </p:grpSpPr>
              <p:grpSp>
                <p:nvGrpSpPr>
                  <p:cNvPr id="293934" name="Group 46"/>
                  <p:cNvGrpSpPr>
                    <a:grpSpLocks/>
                  </p:cNvGrpSpPr>
                  <p:nvPr/>
                </p:nvGrpSpPr>
                <p:grpSpPr bwMode="auto">
                  <a:xfrm>
                    <a:off x="7067" y="9009"/>
                    <a:ext cx="1127" cy="516"/>
                    <a:chOff x="7067" y="8683"/>
                    <a:chExt cx="1127" cy="516"/>
                  </a:xfrm>
                </p:grpSpPr>
                <p:sp>
                  <p:nvSpPr>
                    <p:cNvPr id="293935" name="Rectangle 47"/>
                    <p:cNvSpPr>
                      <a:spLocks noChangeArrowheads="1"/>
                    </p:cNvSpPr>
                    <p:nvPr/>
                  </p:nvSpPr>
                  <p:spPr bwMode="auto">
                    <a:xfrm rot="-809576">
                      <a:off x="7067" y="8820"/>
                      <a:ext cx="624" cy="379"/>
                    </a:xfrm>
                    <a:prstGeom prst="rect">
                      <a:avLst/>
                    </a:prstGeom>
                    <a:solidFill>
                      <a:srgbClr val="FFFFFF"/>
                    </a:solidFill>
                    <a:ln w="9525">
                      <a:solidFill>
                        <a:srgbClr val="FFFFFF"/>
                      </a:solidFill>
                      <a:miter lim="800000"/>
                      <a:headEnd/>
                      <a:tailEnd/>
                    </a:ln>
                  </p:spPr>
                  <p:txBody>
                    <a:bodyPr/>
                    <a:lstStyle/>
                    <a:p>
                      <a:endParaRPr lang="el-GR"/>
                    </a:p>
                  </p:txBody>
                </p:sp>
                <p:sp>
                  <p:nvSpPr>
                    <p:cNvPr id="293936" name="Rectangle 48"/>
                    <p:cNvSpPr>
                      <a:spLocks noChangeArrowheads="1"/>
                    </p:cNvSpPr>
                    <p:nvPr/>
                  </p:nvSpPr>
                  <p:spPr bwMode="auto">
                    <a:xfrm rot="-809576">
                      <a:off x="7633" y="8683"/>
                      <a:ext cx="561" cy="409"/>
                    </a:xfrm>
                    <a:prstGeom prst="rect">
                      <a:avLst/>
                    </a:prstGeom>
                    <a:solidFill>
                      <a:srgbClr val="000000"/>
                    </a:solidFill>
                    <a:ln w="9525">
                      <a:solidFill>
                        <a:srgbClr val="000000"/>
                      </a:solidFill>
                      <a:miter lim="800000"/>
                      <a:headEnd/>
                      <a:tailEnd/>
                    </a:ln>
                  </p:spPr>
                  <p:txBody>
                    <a:bodyPr/>
                    <a:lstStyle/>
                    <a:p>
                      <a:endParaRPr lang="el-GR"/>
                    </a:p>
                  </p:txBody>
                </p:sp>
              </p:grpSp>
              <p:sp>
                <p:nvSpPr>
                  <p:cNvPr id="293937" name="Text Box 49"/>
                  <p:cNvSpPr txBox="1">
                    <a:spLocks noChangeArrowheads="1"/>
                  </p:cNvSpPr>
                  <p:nvPr/>
                </p:nvSpPr>
                <p:spPr bwMode="auto">
                  <a:xfrm>
                    <a:off x="7067" y="9180"/>
                    <a:ext cx="5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400" b="1">
                        <a:solidFill>
                          <a:srgbClr val="FFCC00"/>
                        </a:solidFill>
                      </a:rPr>
                      <a:t>N</a:t>
                    </a:r>
                    <a:endParaRPr lang="el-GR"/>
                  </a:p>
                </p:txBody>
              </p:sp>
              <p:sp>
                <p:nvSpPr>
                  <p:cNvPr id="293938" name="Text Box 50"/>
                  <p:cNvSpPr txBox="1">
                    <a:spLocks noChangeArrowheads="1"/>
                  </p:cNvSpPr>
                  <p:nvPr/>
                </p:nvSpPr>
                <p:spPr bwMode="auto">
                  <a:xfrm>
                    <a:off x="7628" y="9008"/>
                    <a:ext cx="561"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600" b="1">
                        <a:solidFill>
                          <a:srgbClr val="FFCC00"/>
                        </a:solidFill>
                      </a:rPr>
                      <a:t>S</a:t>
                    </a:r>
                    <a:endParaRPr lang="el-GR"/>
                  </a:p>
                </p:txBody>
              </p:sp>
            </p:grpSp>
          </p:grpSp>
          <p:grpSp>
            <p:nvGrpSpPr>
              <p:cNvPr id="293939" name="Group 51"/>
              <p:cNvGrpSpPr>
                <a:grpSpLocks/>
              </p:cNvGrpSpPr>
              <p:nvPr/>
            </p:nvGrpSpPr>
            <p:grpSpPr bwMode="auto">
              <a:xfrm>
                <a:off x="2199" y="8601"/>
                <a:ext cx="387" cy="4"/>
                <a:chOff x="2199" y="8601"/>
                <a:chExt cx="387" cy="4"/>
              </a:xfrm>
            </p:grpSpPr>
            <p:sp>
              <p:nvSpPr>
                <p:cNvPr id="293940" name="Freeform 52"/>
                <p:cNvSpPr>
                  <a:spLocks/>
                </p:cNvSpPr>
                <p:nvPr/>
              </p:nvSpPr>
              <p:spPr bwMode="auto">
                <a:xfrm>
                  <a:off x="2199" y="8601"/>
                  <a:ext cx="219" cy="1"/>
                </a:xfrm>
                <a:custGeom>
                  <a:avLst/>
                  <a:gdLst>
                    <a:gd name="T0" fmla="*/ 0 w 219"/>
                    <a:gd name="T1" fmla="*/ 0 h 1"/>
                    <a:gd name="T2" fmla="*/ 219 w 219"/>
                    <a:gd name="T3" fmla="*/ 0 h 1"/>
                  </a:gdLst>
                  <a:ahLst/>
                  <a:cxnLst>
                    <a:cxn ang="0">
                      <a:pos x="T0" y="T1"/>
                    </a:cxn>
                    <a:cxn ang="0">
                      <a:pos x="T2" y="T3"/>
                    </a:cxn>
                  </a:cxnLst>
                  <a:rect l="0" t="0" r="r" b="b"/>
                  <a:pathLst>
                    <a:path w="219" h="1">
                      <a:moveTo>
                        <a:pt x="0" y="0"/>
                      </a:moveTo>
                      <a:lnTo>
                        <a:pt x="219" y="0"/>
                      </a:lnTo>
                    </a:path>
                  </a:pathLst>
                </a:custGeom>
                <a:noFill/>
                <a:ln w="76200" cmpd="sng">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93941" name="Freeform 53"/>
                <p:cNvSpPr>
                  <a:spLocks/>
                </p:cNvSpPr>
                <p:nvPr/>
              </p:nvSpPr>
              <p:spPr bwMode="auto">
                <a:xfrm>
                  <a:off x="2418" y="8604"/>
                  <a:ext cx="168" cy="1"/>
                </a:xfrm>
                <a:custGeom>
                  <a:avLst/>
                  <a:gdLst>
                    <a:gd name="T0" fmla="*/ 0 w 168"/>
                    <a:gd name="T1" fmla="*/ 0 h 1"/>
                    <a:gd name="T2" fmla="*/ 168 w 168"/>
                    <a:gd name="T3" fmla="*/ 0 h 1"/>
                  </a:gdLst>
                  <a:ahLst/>
                  <a:cxnLst>
                    <a:cxn ang="0">
                      <a:pos x="T0" y="T1"/>
                    </a:cxn>
                    <a:cxn ang="0">
                      <a:pos x="T2" y="T3"/>
                    </a:cxn>
                  </a:cxnLst>
                  <a:rect l="0" t="0" r="r" b="b"/>
                  <a:pathLst>
                    <a:path w="168" h="1">
                      <a:moveTo>
                        <a:pt x="0" y="0"/>
                      </a:moveTo>
                      <a:lnTo>
                        <a:pt x="168" y="0"/>
                      </a:lnTo>
                    </a:path>
                  </a:pathLst>
                </a:custGeom>
                <a:solidFill>
                  <a:srgbClr val="C0C0C0"/>
                </a:solidFill>
                <a:ln w="76200" cmpd="sng">
                  <a:solidFill>
                    <a:srgbClr val="808080"/>
                  </a:solidFill>
                  <a:round/>
                  <a:headEnd type="none" w="med" len="med"/>
                  <a:tailEnd type="none" w="med" len="med"/>
                </a:ln>
              </p:spPr>
              <p:txBody>
                <a:bodyPr/>
                <a:lstStyle/>
                <a:p>
                  <a:endParaRPr lang="el-GR"/>
                </a:p>
              </p:txBody>
            </p:sp>
          </p:grpSp>
        </p:grpSp>
      </p:grpSp>
    </p:spTree>
    <p:extLst>
      <p:ext uri="{BB962C8B-B14F-4D97-AF65-F5344CB8AC3E}">
        <p14:creationId xmlns:p14="http://schemas.microsoft.com/office/powerpoint/2010/main" val="19058778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File:Sunspot-bfly.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8497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15888"/>
            <a:ext cx="9036050" cy="674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3754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44000" cy="511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433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File:Synoptic-solma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880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urich_Negativ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79810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Solar Rotation. Hathaway presentations - NASA.avi">
            <a:hlinkClick r:id="" action="ppaction://media"/>
          </p:cNvPr>
          <p:cNvPicPr>
            <a:picLocks noGrp="1" noRot="1" noChangeAspect="1" noChangeArrowheads="1"/>
          </p:cNvPicPr>
          <p:nvPr>
            <p:ph idx="4294967295"/>
            <a:videoFile r:link="rId1"/>
          </p:nvPr>
        </p:nvPicPr>
        <p:blipFill>
          <a:blip r:embed="rId3">
            <a:extLst>
              <a:ext uri="{28A0092B-C50C-407E-A947-70E740481C1C}">
                <a14:useLocalDpi xmlns:a14="http://schemas.microsoft.com/office/drawing/2010/main" val="0"/>
              </a:ext>
            </a:extLst>
          </a:blip>
          <a:srcRect/>
          <a:stretch>
            <a:fillRect/>
          </a:stretch>
        </p:blipFill>
        <p:spPr>
          <a:xfrm>
            <a:off x="823528" y="0"/>
            <a:ext cx="74168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5945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400" fill="hold"/>
                                        <p:tgtEl>
                                          <p:spTgt spid="51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122"/>
                </p:tgtEl>
              </p:cMediaNode>
            </p:video>
            <p:seq concurrent="1" nextAc="seek">
              <p:cTn id="8" restart="whenNotActive" fill="hold" evtFilter="cancelBubble" nodeType="interactiveSeq">
                <p:stCondLst>
                  <p:cond evt="onClick" delay="0">
                    <p:tgtEl>
                      <p:spTgt spid="512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122"/>
                                        </p:tgtEl>
                                      </p:cBhvr>
                                    </p:cmd>
                                  </p:childTnLst>
                                </p:cTn>
                              </p:par>
                            </p:childTnLst>
                          </p:cTn>
                        </p:par>
                      </p:childTnLst>
                    </p:cTn>
                  </p:par>
                </p:childTnLst>
              </p:cTn>
              <p:nextCondLst>
                <p:cond evt="onClick" delay="0">
                  <p:tgtEl>
                    <p:spTgt spid="512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85800"/>
            <a:ext cx="5257800" cy="524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612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449934" y="0"/>
            <a:ext cx="8229600" cy="914400"/>
          </a:xfrm>
        </p:spPr>
        <p:txBody>
          <a:bodyPr/>
          <a:lstStyle/>
          <a:p>
            <a:r>
              <a:rPr lang="en-US" dirty="0">
                <a:solidFill>
                  <a:schemeClr val="bg1"/>
                </a:solidFill>
              </a:rPr>
              <a:t>CHROMOSPHERIC NETWORK</a:t>
            </a:r>
            <a:endParaRPr lang="el-GR" dirty="0">
              <a:solidFill>
                <a:schemeClr val="bg1"/>
              </a:solidFill>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168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4005263"/>
            <a:ext cx="4500563" cy="2852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16463" y="4076700"/>
            <a:ext cx="4427537" cy="2781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5"/>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0"/>
            <a:ext cx="4105275"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0"/>
            <a:ext cx="4427537" cy="400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9553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35420" y="274638"/>
            <a:ext cx="8229600" cy="944562"/>
          </a:xfrm>
        </p:spPr>
        <p:txBody>
          <a:bodyPr/>
          <a:lstStyle/>
          <a:p>
            <a:r>
              <a:rPr lang="en-US" dirty="0">
                <a:solidFill>
                  <a:schemeClr val="bg1"/>
                </a:solidFill>
              </a:rPr>
              <a:t>PHOTOSPHERE FACULAE</a:t>
            </a:r>
            <a:endParaRPr lang="el-GR" dirty="0">
              <a:solidFill>
                <a:schemeClr val="bg1"/>
              </a:solidFill>
            </a:endParaRPr>
          </a:p>
        </p:txBody>
      </p:sp>
      <p:pic>
        <p:nvPicPr>
          <p:cNvPr id="1536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371600"/>
            <a:ext cx="7620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530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a:xfrm>
            <a:off x="457200" y="129495"/>
            <a:ext cx="8229600" cy="1143000"/>
          </a:xfrm>
        </p:spPr>
        <p:txBody>
          <a:bodyPr/>
          <a:lstStyle/>
          <a:p>
            <a:r>
              <a:rPr lang="en-US" dirty="0">
                <a:solidFill>
                  <a:schemeClr val="bg1"/>
                </a:solidFill>
              </a:rPr>
              <a:t>CHROMOSPHERE-PLAGE</a:t>
            </a:r>
            <a:endParaRPr lang="el-GR" dirty="0">
              <a:solidFill>
                <a:schemeClr val="bg1"/>
              </a:solidFill>
            </a:endParaRPr>
          </a:p>
        </p:txBody>
      </p:sp>
      <p:pic>
        <p:nvPicPr>
          <p:cNvPr id="1955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2724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faculae.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038600" y="-1657350"/>
            <a:ext cx="17221200" cy="1017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886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798" fill="hold"/>
                                        <p:tgtEl>
                                          <p:spTgt spid="717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170"/>
                </p:tgtEl>
              </p:cMediaNode>
            </p:video>
            <p:seq concurrent="1" nextAc="seek">
              <p:cTn id="8" restart="whenNotActive" fill="hold" evtFilter="cancelBubble" nodeType="interactiveSeq">
                <p:stCondLst>
                  <p:cond evt="onClick" delay="0">
                    <p:tgtEl>
                      <p:spTgt spid="717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170"/>
                                        </p:tgtEl>
                                      </p:cBhvr>
                                    </p:cmd>
                                  </p:childTnLst>
                                </p:cTn>
                              </p:par>
                            </p:childTnLst>
                          </p:cTn>
                        </p:par>
                      </p:childTnLst>
                    </p:cTn>
                  </p:par>
                </p:childTnLst>
              </p:cTn>
              <p:nextCondLst>
                <p:cond evt="onClick" delay="0">
                  <p:tgtEl>
                    <p:spTgt spid="7170"/>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Sunspot Granulation - NASA (Marchal center) AR9407_01apr01.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838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22" fill="hold"/>
                                        <p:tgtEl>
                                          <p:spTgt spid="81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194"/>
                </p:tgtEl>
              </p:cMediaNode>
            </p:video>
            <p:seq concurrent="1" nextAc="seek">
              <p:cTn id="8" restart="whenNotActive" fill="hold" evtFilter="cancelBubble" nodeType="interactiveSeq">
                <p:stCondLst>
                  <p:cond evt="onClick" delay="0">
                    <p:tgtEl>
                      <p:spTgt spid="819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194"/>
                                        </p:tgtEl>
                                      </p:cBhvr>
                                    </p:cmd>
                                  </p:childTnLst>
                                </p:cTn>
                              </p:par>
                            </p:childTnLst>
                          </p:cTn>
                        </p:par>
                      </p:childTnLst>
                    </p:cTn>
                  </p:par>
                </p:childTnLst>
              </p:cTn>
              <p:nextCondLst>
                <p:cond evt="onClick" delay="0">
                  <p:tgtEl>
                    <p:spTgt spid="819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8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3218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508000" y="188686"/>
            <a:ext cx="8229600" cy="990600"/>
          </a:xfrm>
        </p:spPr>
        <p:txBody>
          <a:bodyPr/>
          <a:lstStyle/>
          <a:p>
            <a:r>
              <a:rPr lang="en-US" dirty="0">
                <a:solidFill>
                  <a:schemeClr val="bg1"/>
                </a:solidFill>
              </a:rPr>
              <a:t>EVERSHED EFFECT</a:t>
            </a:r>
            <a:endParaRPr lang="el-GR" dirty="0">
              <a:solidFill>
                <a:schemeClr val="bg1"/>
              </a:solidFill>
            </a:endParaRPr>
          </a:p>
        </p:txBody>
      </p:sp>
      <p:pic>
        <p:nvPicPr>
          <p:cNvPr id="2150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1752600"/>
            <a:ext cx="54102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332422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8905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478972" y="0"/>
            <a:ext cx="8229600" cy="914400"/>
          </a:xfrm>
        </p:spPr>
        <p:txBody>
          <a:bodyPr/>
          <a:lstStyle/>
          <a:p>
            <a:r>
              <a:rPr lang="en-US" dirty="0">
                <a:solidFill>
                  <a:schemeClr val="bg1"/>
                </a:solidFill>
              </a:rPr>
              <a:t>ZEEMAN EFFECT</a:t>
            </a:r>
            <a:endParaRPr lang="el-GR" dirty="0">
              <a:solidFill>
                <a:schemeClr val="bg1"/>
              </a:solidFill>
            </a:endParaRPr>
          </a:p>
        </p:txBody>
      </p:sp>
      <p:pic>
        <p:nvPicPr>
          <p:cNvPr id="199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657600"/>
            <a:ext cx="5029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9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90600"/>
            <a:ext cx="4876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996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382905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658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Gallery_Image_61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5549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rspot0021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4883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696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967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TotalTime>
  <Words>2046</Words>
  <Application>Microsoft Office PowerPoint</Application>
  <PresentationFormat>Προβολή στην οθόνη (4:3)</PresentationFormat>
  <Paragraphs>329</Paragraphs>
  <Slides>229</Slides>
  <Notes>16</Notes>
  <HiddenSlides>0</HiddenSlides>
  <MMClips>18</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229</vt:i4>
      </vt:variant>
    </vt:vector>
  </HeadingPairs>
  <TitlesOfParts>
    <vt:vector size="241" baseType="lpstr">
      <vt:lpstr>MS Mincho</vt:lpstr>
      <vt:lpstr>ＭＳ Ｐゴシック</vt:lpstr>
      <vt:lpstr>Arial</vt:lpstr>
      <vt:lpstr>Calibri</vt:lpstr>
      <vt:lpstr>Constantia</vt:lpstr>
      <vt:lpstr>Monotype Corsiva</vt:lpstr>
      <vt:lpstr>Tahoma</vt:lpstr>
      <vt:lpstr>Times New Roman</vt:lpstr>
      <vt:lpstr>Wingdings</vt:lpstr>
      <vt:lpstr>Θέμα του Office</vt:lpstr>
      <vt:lpstr>Package</vt:lpstr>
      <vt:lpstr>Media Clip</vt:lpstr>
      <vt:lpstr>Γενική Αστρονομία ΙΙ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MOTTLES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Coronal Loops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SOLAR ECLIPSE</vt:lpstr>
      <vt:lpstr>Solar eclipse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2006 and 2010</vt:lpstr>
      <vt:lpstr>Παρουσίαση του PowerPoint</vt:lpstr>
      <vt:lpstr>Παρουσίαση του PowerPoint</vt:lpstr>
      <vt:lpstr>Παρουσίαση του PowerPoint</vt:lpstr>
      <vt:lpstr>Hybrid solar eclipse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CHROMOSPHERIC NETWORK</vt:lpstr>
      <vt:lpstr>PHOTOSPHERE FACULAE</vt:lpstr>
      <vt:lpstr>CHROMOSPHERE-PLAGE</vt:lpstr>
      <vt:lpstr>Παρουσίαση του PowerPoint</vt:lpstr>
      <vt:lpstr>Παρουσίαση του PowerPoint</vt:lpstr>
      <vt:lpstr>Παρουσίαση του PowerPoint</vt:lpstr>
      <vt:lpstr>EVERSHED EFFECT</vt:lpstr>
      <vt:lpstr>ZEEMAN EFFECT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MARCH 2012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7 AUGUST 1972 </vt:lpstr>
      <vt:lpstr>11 APRIL 2013</vt:lpstr>
      <vt:lpstr>11 APRIL 2013</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Flare Analysis </vt:lpstr>
      <vt:lpstr>Flares Classification </vt:lpstr>
      <vt:lpstr>A.R Flare Productivity </vt:lpstr>
      <vt:lpstr>Παρουσίαση του PowerPoint</vt:lpstr>
      <vt:lpstr>ΠΡΩΤΟΝΙΑ/ GOES SAT</vt:lpstr>
      <vt:lpstr>Παρουσίαση του PowerPoint</vt:lpstr>
      <vt:lpstr>Παρουσίαση του PowerPoint</vt:lpstr>
      <vt:lpstr>Παρουσίαση του PowerPoint</vt:lpstr>
      <vt:lpstr>14 ΙΟΥΛΙΟΥ 2000  BASTILLE EVENT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STEREO CME 12/12/2008</vt:lpstr>
      <vt:lpstr>STEREO CME 12/12/2008</vt:lpstr>
      <vt:lpstr>Παρουσίαση του PowerPoint</vt:lpstr>
      <vt:lpstr>Παρουσίαση του PowerPoint</vt:lpstr>
      <vt:lpstr>Solar Flares and Coronal Mass Ejections</vt:lpstr>
      <vt:lpstr>CMEs Analysis</vt:lpstr>
      <vt:lpstr>Monthly Distribution CMEs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SUNSPOTS OCT-NOV 2003</vt:lpstr>
      <vt:lpstr>Παρουσίαση του PowerPoint</vt:lpstr>
      <vt:lpstr>SOLAR ACTIVITY OCTOBER-NOVEMBER 2003</vt:lpstr>
      <vt:lpstr>CORONAL MASS EJECTIONS OCTOBER-NOVEMBER 2003</vt:lpstr>
      <vt:lpstr>CME (SOHO/LASCO) 29/10/2003</vt:lpstr>
      <vt:lpstr>Παρουσίαση του PowerPoint</vt:lpstr>
      <vt:lpstr>FLARES-PROTONS-Kp INDEX</vt:lpstr>
      <vt:lpstr>Παρουσίαση του PowerPoint</vt:lpstr>
      <vt:lpstr>Παρουσίαση του PowerPoint</vt:lpstr>
      <vt:lpstr>Παρουσίαση του PowerPoint</vt:lpstr>
      <vt:lpstr>8-13 SEPTEMBER 2010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SOLAR PROTON EVENT AUGUST 1972</vt:lpstr>
      <vt:lpstr>ΗΛΙΟΒΙΟΛΟΓΙΑ (HELIOBIOLOGY)</vt:lpstr>
      <vt:lpstr>Παρουσίαση του PowerPoint</vt:lpstr>
      <vt:lpstr>ΔΙΕΘΝΗ ΒΙΒΛΙΟΓΡΑΦΙΑ</vt:lpstr>
      <vt:lpstr>Παρουσίαση του PowerPoint</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Γενική Αστρονομία ΙΙ</dc:title>
  <dc:creator>Uoa</dc:creator>
  <cp:lastModifiedBy>Uoa</cp:lastModifiedBy>
  <cp:revision>46</cp:revision>
  <cp:lastPrinted>2015-12-05T13:24:09Z</cp:lastPrinted>
  <dcterms:created xsi:type="dcterms:W3CDTF">2011-02-26T19:36:42Z</dcterms:created>
  <dcterms:modified xsi:type="dcterms:W3CDTF">2016-03-22T09:00:56Z</dcterms:modified>
</cp:coreProperties>
</file>