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280" r:id="rId17"/>
    <p:sldId id="290" r:id="rId18"/>
    <p:sldId id="295" r:id="rId19"/>
    <p:sldId id="292" r:id="rId20"/>
    <p:sldId id="291" r:id="rId21"/>
    <p:sldId id="294"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1"/>
            <p14:sldId id="302"/>
            <p14:sldId id="303"/>
            <p14:sldId id="304"/>
            <p14:sldId id="305"/>
            <p14:sldId id="306"/>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5/7/2015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Αναλυτικά προγράμματα και διδακτικά εγχειρίδια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ΔΙΔΑΚΤΙΚΗ ΜΑΘΗΜΑΤΙΚΩΝ 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3</a:t>
            </a:r>
            <a:r>
              <a:rPr lang="el-GR" sz="280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err="1" smtClean="0">
                <a:latin typeface="+mj-lt"/>
                <a:ea typeface="+mj-ea"/>
                <a:cs typeface="+mj-cs"/>
              </a:rPr>
              <a:t>Κοινωνικοπολιτισμικές</a:t>
            </a:r>
            <a:r>
              <a:rPr lang="el-GR" sz="2800" dirty="0" smtClean="0">
                <a:latin typeface="+mj-lt"/>
                <a:ea typeface="+mj-ea"/>
                <a:cs typeface="+mj-cs"/>
              </a:rPr>
              <a:t> θεωρήσεις κατασκευής της γνώσης </a:t>
            </a:r>
            <a:endParaRPr lang="en-US" sz="2800" dirty="0" smtClean="0"/>
          </a:p>
          <a:p>
            <a:endParaRPr lang="en-US" sz="2800" dirty="0" smtClean="0"/>
          </a:p>
          <a:p>
            <a:r>
              <a:rPr lang="el-GR" sz="2800" dirty="0" smtClean="0"/>
              <a:t>Γιώργος Ψυχάρης</a:t>
            </a:r>
          </a:p>
          <a:p>
            <a:r>
              <a:rPr lang="el-GR" sz="2800" dirty="0" smtClean="0"/>
              <a:t>Σχολή Θετικών επιστημών</a:t>
            </a:r>
          </a:p>
          <a:p>
            <a:r>
              <a:rPr lang="el-GR" sz="2800" dirty="0" smtClean="0"/>
              <a:t>Τμήμα Μαθηματικό</a:t>
            </a:r>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Ζώνη Επικείμενης Ανάπτυξης (ΖΕΑ) (2/3)</a:t>
            </a:r>
            <a:endParaRPr lang="el-GR" dirty="0"/>
          </a:p>
        </p:txBody>
      </p:sp>
      <p:sp>
        <p:nvSpPr>
          <p:cNvPr id="3" name="Θέση περιεχομένου 2"/>
          <p:cNvSpPr>
            <a:spLocks noGrp="1"/>
          </p:cNvSpPr>
          <p:nvPr>
            <p:ph idx="1"/>
          </p:nvPr>
        </p:nvSpPr>
        <p:spPr/>
        <p:txBody>
          <a:bodyPr>
            <a:normAutofit fontScale="92500"/>
          </a:bodyPr>
          <a:lstStyle/>
          <a:p>
            <a:pPr>
              <a:lnSpc>
                <a:spcPct val="90000"/>
              </a:lnSpc>
              <a:spcBef>
                <a:spcPct val="50000"/>
              </a:spcBef>
              <a:buFontTx/>
              <a:buChar char="•"/>
            </a:pPr>
            <a:r>
              <a:rPr lang="el-GR" sz="2800" dirty="0" smtClean="0"/>
              <a:t>Πεδίο δραστηριοποίησης – Δυναμική έννοια </a:t>
            </a:r>
          </a:p>
          <a:p>
            <a:pPr>
              <a:lnSpc>
                <a:spcPct val="90000"/>
              </a:lnSpc>
              <a:spcBef>
                <a:spcPct val="50000"/>
              </a:spcBef>
              <a:buFontTx/>
              <a:buChar char="•"/>
            </a:pPr>
            <a:r>
              <a:rPr lang="el-GR" sz="2800" dirty="0" smtClean="0"/>
              <a:t> Υποστηρικτικό πλαίσιο: Σκαλωσιά (</a:t>
            </a:r>
            <a:r>
              <a:rPr lang="en-US" sz="2800" dirty="0" smtClean="0">
                <a:cs typeface="Times New Roman" pitchFamily="18" charset="0"/>
              </a:rPr>
              <a:t>scaffold</a:t>
            </a:r>
            <a:r>
              <a:rPr lang="el-GR" sz="2800" dirty="0" smtClean="0"/>
              <a:t>) </a:t>
            </a:r>
            <a:r>
              <a:rPr lang="el-GR" sz="2800" dirty="0" smtClean="0">
                <a:cs typeface="Times New Roman" pitchFamily="18" charset="0"/>
              </a:rPr>
              <a:t> </a:t>
            </a:r>
            <a:endParaRPr lang="el-GR" sz="2800" dirty="0" smtClean="0"/>
          </a:p>
          <a:p>
            <a:pPr>
              <a:lnSpc>
                <a:spcPct val="90000"/>
              </a:lnSpc>
              <a:spcBef>
                <a:spcPct val="50000"/>
              </a:spcBef>
              <a:buFontTx/>
              <a:buChar char="•"/>
            </a:pPr>
            <a:r>
              <a:rPr lang="el-GR" sz="2800" dirty="0" smtClean="0"/>
              <a:t> Διδακτική πράξη στο σχολείο: </a:t>
            </a:r>
          </a:p>
          <a:p>
            <a:pPr lvl="1">
              <a:lnSpc>
                <a:spcPct val="90000"/>
              </a:lnSpc>
              <a:spcBef>
                <a:spcPct val="50000"/>
              </a:spcBef>
              <a:buFontTx/>
              <a:buChar char="•"/>
            </a:pPr>
            <a:r>
              <a:rPr lang="el-GR" sz="2600" dirty="0" smtClean="0"/>
              <a:t>καθημερινή και επιστημονική γνώση</a:t>
            </a:r>
          </a:p>
          <a:p>
            <a:pPr lvl="1">
              <a:lnSpc>
                <a:spcPct val="90000"/>
              </a:lnSpc>
              <a:spcBef>
                <a:spcPct val="50000"/>
              </a:spcBef>
              <a:buFontTx/>
              <a:buChar char="•"/>
            </a:pPr>
            <a:r>
              <a:rPr lang="el-GR" sz="2600" dirty="0" err="1" smtClean="0">
                <a:cs typeface="Times New Roman" pitchFamily="18" charset="0"/>
              </a:rPr>
              <a:t>νοηματοδοτημένες</a:t>
            </a:r>
            <a:r>
              <a:rPr lang="el-GR" sz="2600" dirty="0" smtClean="0">
                <a:cs typeface="Times New Roman" pitchFamily="18" charset="0"/>
              </a:rPr>
              <a:t> δραστηριότητες</a:t>
            </a:r>
          </a:p>
          <a:p>
            <a:pPr lvl="1">
              <a:lnSpc>
                <a:spcPct val="90000"/>
              </a:lnSpc>
              <a:spcBef>
                <a:spcPct val="50000"/>
              </a:spcBef>
              <a:buFontTx/>
              <a:buChar char="•"/>
            </a:pPr>
            <a:r>
              <a:rPr lang="el-GR" sz="2600" dirty="0" smtClean="0">
                <a:cs typeface="Times New Roman" pitchFamily="18" charset="0"/>
              </a:rPr>
              <a:t>κατασκευή</a:t>
            </a:r>
            <a:r>
              <a:rPr lang="el-GR" sz="2600" dirty="0" smtClean="0"/>
              <a:t> </a:t>
            </a:r>
            <a:r>
              <a:rPr lang="el-GR" sz="2600" dirty="0" smtClean="0">
                <a:cs typeface="Times New Roman" pitchFamily="18" charset="0"/>
              </a:rPr>
              <a:t>νοημάτων</a:t>
            </a:r>
            <a:r>
              <a:rPr lang="el-GR" sz="2600" dirty="0" smtClean="0"/>
              <a:t> από το μαθητή </a:t>
            </a:r>
          </a:p>
          <a:p>
            <a:pPr>
              <a:lnSpc>
                <a:spcPct val="90000"/>
              </a:lnSpc>
              <a:spcBef>
                <a:spcPct val="30000"/>
              </a:spcBef>
              <a:buFontTx/>
              <a:buChar char="•"/>
            </a:pPr>
            <a:r>
              <a:rPr lang="el-GR" sz="2800" dirty="0" smtClean="0"/>
              <a:t> Πολιτισμικά νοήματα (ιστορία ανθρώπινης κοινωνίας)</a:t>
            </a:r>
          </a:p>
          <a:p>
            <a:pPr>
              <a:lnSpc>
                <a:spcPct val="90000"/>
              </a:lnSpc>
              <a:spcBef>
                <a:spcPct val="30000"/>
              </a:spcBef>
              <a:buFontTx/>
              <a:buChar char="•"/>
            </a:pPr>
            <a:r>
              <a:rPr lang="el-GR" sz="2800" dirty="0" smtClean="0"/>
              <a:t> Προσωπικά νοήματα (προσωπική αξία σε δράση, στόχους, προσωπικά κίνητρα σε μια δραστηριότητα)</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Ζώνη Επικείμενης Ανάπτυξης (ΖΕΑ) (3/3)</a:t>
            </a:r>
            <a:endParaRPr lang="el-GR" dirty="0"/>
          </a:p>
        </p:txBody>
      </p:sp>
      <p:sp>
        <p:nvSpPr>
          <p:cNvPr id="5" name="Θέση περιεχομένου 4"/>
          <p:cNvSpPr>
            <a:spLocks noGrp="1"/>
          </p:cNvSpPr>
          <p:nvPr>
            <p:ph idx="1"/>
          </p:nvPr>
        </p:nvSpPr>
        <p:spPr/>
        <p:txBody>
          <a:bodyPr>
            <a:noAutofit/>
          </a:bodyPr>
          <a:lstStyle/>
          <a:p>
            <a:pPr>
              <a:lnSpc>
                <a:spcPct val="90000"/>
              </a:lnSpc>
              <a:spcBef>
                <a:spcPct val="50000"/>
              </a:spcBef>
              <a:spcAft>
                <a:spcPct val="30000"/>
              </a:spcAft>
              <a:buFontTx/>
              <a:buChar char="•"/>
            </a:pPr>
            <a:r>
              <a:rPr lang="el-GR" sz="3000" dirty="0" smtClean="0"/>
              <a:t>Τρία επίπεδα προσδιορισμού της ΖΕΑ    </a:t>
            </a:r>
          </a:p>
          <a:p>
            <a:pPr lvl="1">
              <a:lnSpc>
                <a:spcPct val="90000"/>
              </a:lnSpc>
              <a:spcBef>
                <a:spcPct val="50000"/>
              </a:spcBef>
              <a:spcAft>
                <a:spcPct val="30000"/>
              </a:spcAft>
              <a:buFontTx/>
              <a:buChar char="•"/>
            </a:pPr>
            <a:r>
              <a:rPr lang="el-GR" sz="2400" dirty="0" smtClean="0"/>
              <a:t>Ατομικό επίπεδο</a:t>
            </a:r>
          </a:p>
          <a:p>
            <a:pPr lvl="1">
              <a:lnSpc>
                <a:spcPct val="90000"/>
              </a:lnSpc>
              <a:spcBef>
                <a:spcPct val="50000"/>
              </a:spcBef>
              <a:spcAft>
                <a:spcPct val="30000"/>
              </a:spcAft>
              <a:buFontTx/>
              <a:buChar char="•"/>
            </a:pPr>
            <a:r>
              <a:rPr lang="el-GR" sz="2400" dirty="0" smtClean="0"/>
              <a:t>Ε</a:t>
            </a:r>
            <a:r>
              <a:rPr lang="el-GR" sz="2400" dirty="0" smtClean="0">
                <a:cs typeface="Times New Roman" pitchFamily="18" charset="0"/>
              </a:rPr>
              <a:t>πίπεδο του πολιτισμικού περιβάλλοντος</a:t>
            </a:r>
            <a:endParaRPr lang="el-GR" sz="2400" dirty="0" smtClean="0"/>
          </a:p>
          <a:p>
            <a:pPr lvl="1">
              <a:lnSpc>
                <a:spcPct val="90000"/>
              </a:lnSpc>
              <a:buFont typeface="Wingdings" pitchFamily="2" charset="2"/>
              <a:buChar char="Ø"/>
            </a:pPr>
            <a:r>
              <a:rPr lang="el-GR" sz="2600" dirty="0" smtClean="0"/>
              <a:t> Προσωπικά νοήματα, </a:t>
            </a:r>
          </a:p>
          <a:p>
            <a:pPr lvl="1">
              <a:lnSpc>
                <a:spcPct val="90000"/>
              </a:lnSpc>
              <a:spcAft>
                <a:spcPct val="30000"/>
              </a:spcAft>
              <a:buFont typeface="Wingdings" pitchFamily="2" charset="2"/>
              <a:buChar char="Ø"/>
            </a:pPr>
            <a:r>
              <a:rPr lang="el-GR" sz="2600" dirty="0" smtClean="0"/>
              <a:t> Θεσμικά νοήματα</a:t>
            </a:r>
          </a:p>
          <a:p>
            <a:pPr>
              <a:lnSpc>
                <a:spcPct val="90000"/>
              </a:lnSpc>
            </a:pPr>
            <a:r>
              <a:rPr lang="el-GR" sz="3000" dirty="0" smtClean="0"/>
              <a:t>Ευρύτερο κοινωνικό επίπεδο </a:t>
            </a:r>
            <a:br>
              <a:rPr lang="el-GR" sz="3000" dirty="0" smtClean="0"/>
            </a:br>
            <a:r>
              <a:rPr lang="en-US" sz="2600" dirty="0" err="1" smtClean="0"/>
              <a:t>Ko</a:t>
            </a:r>
            <a:r>
              <a:rPr lang="el-GR" sz="2600" dirty="0" err="1" smtClean="0"/>
              <a:t>ινωνική</a:t>
            </a:r>
            <a:r>
              <a:rPr lang="el-GR" sz="2600" dirty="0" smtClean="0"/>
              <a:t> πράξη, καθημερινή ζωή </a:t>
            </a:r>
          </a:p>
          <a:p>
            <a:pPr>
              <a:lnSpc>
                <a:spcPct val="90000"/>
              </a:lnSpc>
              <a:spcBef>
                <a:spcPct val="50000"/>
              </a:spcBef>
            </a:pPr>
            <a:endParaRPr lang="el-GR" sz="30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Παιδαγωγικές προεκτάσεις της θεωρίας του </a:t>
            </a:r>
            <a:r>
              <a:rPr lang="en-US" dirty="0" err="1" smtClean="0"/>
              <a:t>Vygotsky</a:t>
            </a:r>
            <a:endParaRPr lang="el-GR" dirty="0"/>
          </a:p>
        </p:txBody>
      </p:sp>
      <p:sp>
        <p:nvSpPr>
          <p:cNvPr id="3" name="Θέση περιεχομένου 2"/>
          <p:cNvSpPr>
            <a:spLocks noGrp="1"/>
          </p:cNvSpPr>
          <p:nvPr>
            <p:ph idx="1"/>
          </p:nvPr>
        </p:nvSpPr>
        <p:spPr/>
        <p:txBody>
          <a:bodyPr>
            <a:normAutofit/>
          </a:bodyPr>
          <a:lstStyle/>
          <a:p>
            <a:pPr>
              <a:lnSpc>
                <a:spcPct val="80000"/>
              </a:lnSpc>
              <a:spcBef>
                <a:spcPct val="50000"/>
              </a:spcBef>
              <a:spcAft>
                <a:spcPct val="30000"/>
              </a:spcAft>
              <a:buFontTx/>
              <a:buChar char="•"/>
            </a:pPr>
            <a:r>
              <a:rPr lang="el-GR" sz="2800" dirty="0" smtClean="0"/>
              <a:t>Διαμεσολαβητικός ρόλος του δασκάλου  </a:t>
            </a:r>
          </a:p>
          <a:p>
            <a:pPr>
              <a:lnSpc>
                <a:spcPct val="80000"/>
              </a:lnSpc>
              <a:spcBef>
                <a:spcPct val="50000"/>
              </a:spcBef>
              <a:spcAft>
                <a:spcPct val="30000"/>
              </a:spcAft>
              <a:buFontTx/>
              <a:buChar char="•"/>
            </a:pPr>
            <a:r>
              <a:rPr lang="el-GR" sz="2800" dirty="0" smtClean="0"/>
              <a:t> Η δ</a:t>
            </a:r>
            <a:r>
              <a:rPr lang="el-GR" sz="2800" dirty="0" smtClean="0">
                <a:cs typeface="Times New Roman" pitchFamily="18" charset="0"/>
              </a:rPr>
              <a:t>ιδασκαλία ως πλαίσιο στήριξης (</a:t>
            </a:r>
            <a:r>
              <a:rPr lang="en-US" sz="2800" dirty="0" smtClean="0">
                <a:cs typeface="Times New Roman" pitchFamily="18" charset="0"/>
              </a:rPr>
              <a:t>scaffolding</a:t>
            </a:r>
            <a:r>
              <a:rPr lang="el-GR" sz="2800" dirty="0" smtClean="0">
                <a:cs typeface="Times New Roman" pitchFamily="18" charset="0"/>
              </a:rPr>
              <a:t>) </a:t>
            </a:r>
            <a:endParaRPr lang="el-GR" sz="2800" dirty="0" smtClean="0"/>
          </a:p>
          <a:p>
            <a:pPr>
              <a:lnSpc>
                <a:spcPct val="80000"/>
              </a:lnSpc>
              <a:spcBef>
                <a:spcPct val="50000"/>
              </a:spcBef>
              <a:spcAft>
                <a:spcPct val="25000"/>
              </a:spcAft>
              <a:buFontTx/>
              <a:buChar char="•"/>
            </a:pPr>
            <a:r>
              <a:rPr lang="el-GR" sz="2800" dirty="0" smtClean="0"/>
              <a:t> Η έννοια της </a:t>
            </a:r>
            <a:r>
              <a:rPr lang="el-GR" sz="2800" i="1" dirty="0" smtClean="0"/>
              <a:t>γνωστικής μαθητείας</a:t>
            </a:r>
            <a:r>
              <a:rPr lang="el-GR" sz="2800" dirty="0" smtClean="0"/>
              <a:t> </a:t>
            </a:r>
            <a:r>
              <a:rPr lang="el-GR" sz="2400" i="1" dirty="0" smtClean="0"/>
              <a:t> </a:t>
            </a:r>
            <a:r>
              <a:rPr lang="el-GR" sz="2400" dirty="0" smtClean="0">
                <a:cs typeface="Times New Roman" pitchFamily="18" charset="0"/>
              </a:rPr>
              <a:t> </a:t>
            </a:r>
            <a:endParaRPr lang="el-GR" sz="2400" dirty="0" smtClean="0"/>
          </a:p>
          <a:p>
            <a:pPr>
              <a:lnSpc>
                <a:spcPct val="80000"/>
              </a:lnSpc>
              <a:spcBef>
                <a:spcPct val="50000"/>
              </a:spcBef>
              <a:spcAft>
                <a:spcPct val="30000"/>
              </a:spcAft>
              <a:buFontTx/>
              <a:buChar char="•"/>
            </a:pPr>
            <a:r>
              <a:rPr lang="el-GR" sz="2800" dirty="0" smtClean="0"/>
              <a:t> </a:t>
            </a:r>
            <a:r>
              <a:rPr lang="el-GR" sz="2800" dirty="0" smtClean="0">
                <a:cs typeface="Times New Roman" pitchFamily="18" charset="0"/>
              </a:rPr>
              <a:t>Καθοδηγούμενη συμμετοχή</a:t>
            </a:r>
            <a:r>
              <a:rPr lang="el-GR" sz="2800" dirty="0" smtClean="0"/>
              <a:t>, </a:t>
            </a:r>
            <a:r>
              <a:rPr lang="el-GR" sz="2800" dirty="0" smtClean="0">
                <a:cs typeface="Times New Roman" pitchFamily="18" charset="0"/>
              </a:rPr>
              <a:t>Συνεργατική μάθηση</a:t>
            </a:r>
            <a:r>
              <a:rPr lang="el-GR" sz="2800" dirty="0" smtClean="0"/>
              <a:t>, Κ</a:t>
            </a:r>
            <a:r>
              <a:rPr lang="el-GR" sz="2800" dirty="0" smtClean="0">
                <a:cs typeface="Times New Roman" pitchFamily="18" charset="0"/>
              </a:rPr>
              <a:t>αθοδηγούμενη ανακάλυψη κ.λπ. </a:t>
            </a:r>
            <a:r>
              <a:rPr lang="el-GR" sz="2800" dirty="0" smtClean="0"/>
              <a:t>  </a:t>
            </a:r>
          </a:p>
          <a:p>
            <a:pPr algn="just">
              <a:lnSpc>
                <a:spcPct val="70000"/>
              </a:lnSpc>
              <a:spcBef>
                <a:spcPct val="50000"/>
              </a:spcBef>
              <a:spcAft>
                <a:spcPct val="30000"/>
              </a:spcAft>
              <a:buFontTx/>
              <a:buChar char="•"/>
            </a:pPr>
            <a:r>
              <a:rPr lang="el-GR" sz="2800" dirty="0" smtClean="0"/>
              <a:t> Η έννοια της </a:t>
            </a:r>
            <a:r>
              <a:rPr lang="el-GR" sz="2800" i="1" dirty="0" smtClean="0"/>
              <a:t>διαπραγμάτευσης</a:t>
            </a:r>
            <a:r>
              <a:rPr lang="el-GR" sz="2800" dirty="0" smtClean="0"/>
              <a:t> </a:t>
            </a:r>
          </a:p>
          <a:p>
            <a:pPr algn="just">
              <a:lnSpc>
                <a:spcPct val="70000"/>
              </a:lnSpc>
              <a:spcBef>
                <a:spcPct val="50000"/>
              </a:spcBef>
              <a:spcAft>
                <a:spcPct val="30000"/>
              </a:spcAft>
              <a:buFontTx/>
              <a:buChar char="•"/>
            </a:pPr>
            <a:r>
              <a:rPr lang="el-GR" sz="2800" dirty="0" smtClean="0"/>
              <a:t> Η έννοια του </a:t>
            </a:r>
            <a:r>
              <a:rPr lang="el-GR" sz="2800" i="1" dirty="0" smtClean="0"/>
              <a:t>μαθησιακού περιβάλλοντος</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n-US" sz="3200" dirty="0" smtClean="0"/>
              <a:t>H </a:t>
            </a:r>
            <a:r>
              <a:rPr lang="el-GR" sz="3200" dirty="0" smtClean="0"/>
              <a:t>συμβολή της θεωρίας του </a:t>
            </a:r>
            <a:r>
              <a:rPr lang="en-US" sz="3200" dirty="0" err="1" smtClean="0"/>
              <a:t>Vygotsky</a:t>
            </a:r>
            <a:r>
              <a:rPr lang="en-US" sz="3200" dirty="0" smtClean="0"/>
              <a:t> </a:t>
            </a:r>
            <a:r>
              <a:rPr lang="el-GR" sz="3200" dirty="0" smtClean="0"/>
              <a:t>στο σχεδιασμό μαθησιακών περιβαλλόντων (1/2)</a:t>
            </a:r>
            <a:endParaRPr lang="el-GR" sz="3200" dirty="0"/>
          </a:p>
        </p:txBody>
      </p:sp>
      <p:sp>
        <p:nvSpPr>
          <p:cNvPr id="5" name="Θέση περιεχομένου 4"/>
          <p:cNvSpPr>
            <a:spLocks noGrp="1"/>
          </p:cNvSpPr>
          <p:nvPr>
            <p:ph idx="1"/>
          </p:nvPr>
        </p:nvSpPr>
        <p:spPr/>
        <p:txBody>
          <a:bodyPr>
            <a:noAutofit/>
          </a:bodyPr>
          <a:lstStyle/>
          <a:p>
            <a:pPr>
              <a:lnSpc>
                <a:spcPct val="90000"/>
              </a:lnSpc>
              <a:spcBef>
                <a:spcPct val="50000"/>
              </a:spcBef>
              <a:spcAft>
                <a:spcPct val="50000"/>
              </a:spcAft>
              <a:buNone/>
            </a:pPr>
            <a:r>
              <a:rPr lang="el-GR" sz="3000" dirty="0" smtClean="0"/>
              <a:t>Χαρακτηριστικά μαθησιακών περιβαλλόντων</a:t>
            </a:r>
          </a:p>
          <a:p>
            <a:pPr lvl="1">
              <a:lnSpc>
                <a:spcPct val="90000"/>
              </a:lnSpc>
              <a:spcBef>
                <a:spcPct val="50000"/>
              </a:spcBef>
              <a:spcAft>
                <a:spcPct val="50000"/>
              </a:spcAft>
              <a:buFontTx/>
              <a:buChar char="•"/>
            </a:pPr>
            <a:r>
              <a:rPr lang="el-GR" sz="2400" dirty="0" smtClean="0">
                <a:cs typeface="Times New Roman" pitchFamily="18" charset="0"/>
              </a:rPr>
              <a:t>Εκπαιδευτικές δραστηριότητες</a:t>
            </a:r>
            <a:r>
              <a:rPr lang="en-US" sz="2400" dirty="0" smtClean="0">
                <a:cs typeface="Times New Roman" pitchFamily="18" charset="0"/>
              </a:rPr>
              <a:t> </a:t>
            </a:r>
            <a:r>
              <a:rPr lang="el-GR" sz="2400" dirty="0" smtClean="0">
                <a:cs typeface="Times New Roman" pitchFamily="18" charset="0"/>
              </a:rPr>
              <a:t>με βάση αυθεντικά πλαίσια</a:t>
            </a:r>
          </a:p>
          <a:p>
            <a:pPr lvl="1">
              <a:lnSpc>
                <a:spcPct val="90000"/>
              </a:lnSpc>
              <a:spcBef>
                <a:spcPct val="50000"/>
              </a:spcBef>
              <a:spcAft>
                <a:spcPct val="50000"/>
              </a:spcAft>
              <a:buFontTx/>
              <a:buChar char="•"/>
            </a:pPr>
            <a:r>
              <a:rPr lang="el-GR" sz="2400" dirty="0" smtClean="0">
                <a:cs typeface="Times New Roman" pitchFamily="18" charset="0"/>
              </a:rPr>
              <a:t>Καταστάσεις που προάγουν τη μάθηση με ενεργό συμμετοχή</a:t>
            </a:r>
          </a:p>
          <a:p>
            <a:pPr lvl="1">
              <a:lnSpc>
                <a:spcPct val="90000"/>
              </a:lnSpc>
              <a:spcBef>
                <a:spcPct val="50000"/>
              </a:spcBef>
              <a:spcAft>
                <a:spcPct val="50000"/>
              </a:spcAft>
              <a:buFontTx/>
              <a:buChar char="•"/>
            </a:pPr>
            <a:r>
              <a:rPr lang="el-GR" sz="2400" dirty="0" smtClean="0">
                <a:cs typeface="Times New Roman" pitchFamily="18" charset="0"/>
              </a:rPr>
              <a:t>Συνεργατική επίλυση προβλημάτων</a:t>
            </a:r>
          </a:p>
          <a:p>
            <a:pPr lvl="1">
              <a:lnSpc>
                <a:spcPct val="90000"/>
              </a:lnSpc>
              <a:spcBef>
                <a:spcPct val="50000"/>
              </a:spcBef>
              <a:spcAft>
                <a:spcPct val="50000"/>
              </a:spcAft>
              <a:buFontTx/>
              <a:buChar char="•"/>
            </a:pPr>
            <a:r>
              <a:rPr lang="el-GR" sz="2400" dirty="0" smtClean="0"/>
              <a:t>Ε</a:t>
            </a:r>
            <a:r>
              <a:rPr lang="el-GR" sz="2400" dirty="0" smtClean="0">
                <a:cs typeface="Times New Roman" pitchFamily="18" charset="0"/>
              </a:rPr>
              <a:t>ργαλεία που υποστηρίζουν την αλληλεπίδραση</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dirty="0" smtClean="0"/>
              <a:t>H </a:t>
            </a:r>
            <a:r>
              <a:rPr lang="el-GR" sz="3200" dirty="0" smtClean="0"/>
              <a:t>συμβολή της θεωρίας του </a:t>
            </a:r>
            <a:r>
              <a:rPr lang="en-US" sz="3200" dirty="0" err="1" smtClean="0"/>
              <a:t>Vygotsky</a:t>
            </a:r>
            <a:r>
              <a:rPr lang="en-US" sz="3200" dirty="0" smtClean="0"/>
              <a:t> </a:t>
            </a:r>
            <a:r>
              <a:rPr lang="el-GR" sz="3200" dirty="0" smtClean="0"/>
              <a:t>στο σχεδιασμό μαθησιακών περιβαλλόντων (2/2)</a:t>
            </a:r>
            <a:endParaRPr lang="el-GR" sz="3200" dirty="0"/>
          </a:p>
        </p:txBody>
      </p:sp>
      <p:sp>
        <p:nvSpPr>
          <p:cNvPr id="3" name="Θέση περιεχομένου 2"/>
          <p:cNvSpPr>
            <a:spLocks noGrp="1"/>
          </p:cNvSpPr>
          <p:nvPr>
            <p:ph idx="1"/>
          </p:nvPr>
        </p:nvSpPr>
        <p:spPr/>
        <p:txBody>
          <a:bodyPr>
            <a:normAutofit/>
          </a:bodyPr>
          <a:lstStyle/>
          <a:p>
            <a:pPr lvl="1">
              <a:lnSpc>
                <a:spcPct val="90000"/>
              </a:lnSpc>
              <a:spcBef>
                <a:spcPct val="50000"/>
              </a:spcBef>
              <a:spcAft>
                <a:spcPct val="50000"/>
              </a:spcAft>
              <a:buFontTx/>
              <a:buChar char="•"/>
            </a:pPr>
            <a:r>
              <a:rPr lang="el-GR" dirty="0" smtClean="0"/>
              <a:t>Μ</a:t>
            </a:r>
            <a:r>
              <a:rPr lang="el-GR" dirty="0" smtClean="0">
                <a:cs typeface="Times New Roman" pitchFamily="18" charset="0"/>
              </a:rPr>
              <a:t>έσα έκφρασης και πειραματισμού </a:t>
            </a:r>
          </a:p>
          <a:p>
            <a:pPr lvl="1">
              <a:lnSpc>
                <a:spcPct val="90000"/>
              </a:lnSpc>
              <a:spcBef>
                <a:spcPct val="50000"/>
              </a:spcBef>
              <a:spcAft>
                <a:spcPct val="50000"/>
              </a:spcAft>
              <a:buFontTx/>
              <a:buChar char="•"/>
            </a:pPr>
            <a:r>
              <a:rPr lang="el-GR" dirty="0" smtClean="0"/>
              <a:t>Κ</a:t>
            </a:r>
            <a:r>
              <a:rPr lang="el-GR" dirty="0" smtClean="0">
                <a:cs typeface="Times New Roman" pitchFamily="18" charset="0"/>
              </a:rPr>
              <a:t>οινότητες μάθησης και κοινότητες πρακτικής </a:t>
            </a:r>
          </a:p>
          <a:p>
            <a:pPr lvl="1">
              <a:lnSpc>
                <a:spcPct val="90000"/>
              </a:lnSpc>
              <a:spcBef>
                <a:spcPct val="50000"/>
              </a:spcBef>
              <a:spcAft>
                <a:spcPct val="50000"/>
              </a:spcAft>
              <a:buFontTx/>
              <a:buChar char="•"/>
            </a:pPr>
            <a:r>
              <a:rPr lang="el-GR" dirty="0" smtClean="0">
                <a:cs typeface="Times New Roman" pitchFamily="18" charset="0"/>
              </a:rPr>
              <a:t>Νέες μαθησιακές πρακτικές (</a:t>
            </a:r>
            <a:r>
              <a:rPr lang="el-GR" dirty="0" err="1" smtClean="0">
                <a:cs typeface="Times New Roman" pitchFamily="18" charset="0"/>
              </a:rPr>
              <a:t>αναστοχαστικήδραστηριότητα</a:t>
            </a:r>
            <a:r>
              <a:rPr lang="el-GR" dirty="0" smtClean="0">
                <a:cs typeface="Times New Roman" pitchFamily="18" charset="0"/>
              </a:rPr>
              <a:t>)</a:t>
            </a:r>
          </a:p>
          <a:p>
            <a:pPr lvl="1">
              <a:lnSpc>
                <a:spcPct val="90000"/>
              </a:lnSpc>
              <a:spcBef>
                <a:spcPct val="50000"/>
              </a:spcBef>
              <a:spcAft>
                <a:spcPct val="50000"/>
              </a:spcAft>
              <a:buFontTx/>
              <a:buChar char="•"/>
            </a:pPr>
            <a:r>
              <a:rPr lang="el-GR" dirty="0" smtClean="0">
                <a:cs typeface="Times New Roman" pitchFamily="18" charset="0"/>
              </a:rPr>
              <a:t>Έμφαση στη διαδικασία και όχι μόνο στο αποτέλεσμα</a:t>
            </a:r>
            <a:endParaRPr lang="el-GR"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Βιβλία του </a:t>
            </a:r>
            <a:r>
              <a:rPr lang="el-GR" dirty="0" err="1" smtClean="0"/>
              <a:t>Vygotsky</a:t>
            </a:r>
            <a:r>
              <a:rPr lang="el-GR" dirty="0" smtClean="0"/>
              <a:t> στα ελληνικά</a:t>
            </a:r>
          </a:p>
        </p:txBody>
      </p:sp>
      <p:sp>
        <p:nvSpPr>
          <p:cNvPr id="5" name="Θέση περιεχομένου 4"/>
          <p:cNvSpPr>
            <a:spLocks noGrp="1"/>
          </p:cNvSpPr>
          <p:nvPr>
            <p:ph idx="1"/>
          </p:nvPr>
        </p:nvSpPr>
        <p:spPr/>
        <p:txBody>
          <a:bodyPr>
            <a:noAutofit/>
          </a:bodyPr>
          <a:lstStyle/>
          <a:p>
            <a:pPr marL="457200" indent="-457200">
              <a:lnSpc>
                <a:spcPct val="90000"/>
              </a:lnSpc>
              <a:spcBef>
                <a:spcPct val="30000"/>
              </a:spcBef>
              <a:spcAft>
                <a:spcPct val="30000"/>
              </a:spcAft>
            </a:pPr>
            <a:r>
              <a:rPr lang="en-US" sz="2800" dirty="0" err="1" smtClean="0">
                <a:cs typeface="Times New Roman" pitchFamily="18" charset="0"/>
              </a:rPr>
              <a:t>Vygotsky</a:t>
            </a:r>
            <a:r>
              <a:rPr lang="en-US" sz="2800" dirty="0" smtClean="0">
                <a:cs typeface="Times New Roman" pitchFamily="18" charset="0"/>
              </a:rPr>
              <a:t>, L. (1988) </a:t>
            </a:r>
            <a:r>
              <a:rPr lang="en-US" sz="2800" i="1" dirty="0" err="1" smtClean="0">
                <a:cs typeface="Times New Roman" pitchFamily="18" charset="0"/>
              </a:rPr>
              <a:t>Σκέψη</a:t>
            </a:r>
            <a:r>
              <a:rPr lang="en-US" sz="2800" i="1" dirty="0" smtClean="0">
                <a:cs typeface="Times New Roman" pitchFamily="18" charset="0"/>
              </a:rPr>
              <a:t> </a:t>
            </a:r>
            <a:r>
              <a:rPr lang="en-US" sz="2800" i="1" dirty="0" err="1" smtClean="0">
                <a:cs typeface="Times New Roman" pitchFamily="18" charset="0"/>
              </a:rPr>
              <a:t>και</a:t>
            </a:r>
            <a:r>
              <a:rPr lang="en-US" sz="2800" i="1" dirty="0" smtClean="0">
                <a:cs typeface="Times New Roman" pitchFamily="18" charset="0"/>
              </a:rPr>
              <a:t> </a:t>
            </a:r>
            <a:r>
              <a:rPr lang="en-US" sz="2800" i="1" dirty="0" err="1" smtClean="0">
                <a:cs typeface="Times New Roman" pitchFamily="18" charset="0"/>
              </a:rPr>
              <a:t>Γλώσσα</a:t>
            </a:r>
            <a:r>
              <a:rPr lang="en-US" sz="2800" dirty="0" smtClean="0">
                <a:cs typeface="Times New Roman" pitchFamily="18" charset="0"/>
              </a:rPr>
              <a:t>, </a:t>
            </a:r>
            <a:r>
              <a:rPr lang="en-US" sz="2800" dirty="0" err="1" smtClean="0">
                <a:cs typeface="Times New Roman" pitchFamily="18" charset="0"/>
              </a:rPr>
              <a:t>Εκδ</a:t>
            </a:r>
            <a:r>
              <a:rPr lang="en-US" sz="2800" dirty="0" smtClean="0">
                <a:cs typeface="Times New Roman" pitchFamily="18" charset="0"/>
              </a:rPr>
              <a:t>. </a:t>
            </a:r>
            <a:r>
              <a:rPr lang="en-US" sz="2800" dirty="0" err="1" smtClean="0">
                <a:cs typeface="Times New Roman" pitchFamily="18" charset="0"/>
              </a:rPr>
              <a:t>Γνώση</a:t>
            </a:r>
            <a:r>
              <a:rPr lang="en-US" sz="2800" dirty="0" smtClean="0">
                <a:cs typeface="Times New Roman" pitchFamily="18" charset="0"/>
              </a:rPr>
              <a:t>, </a:t>
            </a:r>
            <a:r>
              <a:rPr lang="en-US" sz="2800" dirty="0" err="1" smtClean="0">
                <a:cs typeface="Times New Roman" pitchFamily="18" charset="0"/>
              </a:rPr>
              <a:t>Αθήνα</a:t>
            </a:r>
            <a:r>
              <a:rPr lang="en-US" sz="2800" dirty="0" smtClean="0">
                <a:cs typeface="Times New Roman" pitchFamily="18" charset="0"/>
              </a:rPr>
              <a:t>.</a:t>
            </a:r>
          </a:p>
          <a:p>
            <a:pPr marL="457200" indent="-457200">
              <a:lnSpc>
                <a:spcPct val="90000"/>
              </a:lnSpc>
              <a:spcBef>
                <a:spcPct val="30000"/>
              </a:spcBef>
              <a:spcAft>
                <a:spcPct val="30000"/>
              </a:spcAft>
            </a:pPr>
            <a:r>
              <a:rPr lang="en-US" sz="2800" dirty="0" err="1" smtClean="0">
                <a:cs typeface="Times New Roman" pitchFamily="18" charset="0"/>
              </a:rPr>
              <a:t>Vygotsky</a:t>
            </a:r>
            <a:r>
              <a:rPr lang="el-GR" sz="2800" dirty="0" smtClean="0">
                <a:cs typeface="Times New Roman" pitchFamily="18" charset="0"/>
              </a:rPr>
              <a:t>, </a:t>
            </a:r>
            <a:r>
              <a:rPr lang="en-US" sz="2800" dirty="0" smtClean="0">
                <a:cs typeface="Times New Roman" pitchFamily="18" charset="0"/>
              </a:rPr>
              <a:t>L</a:t>
            </a:r>
            <a:r>
              <a:rPr lang="el-GR" sz="2800" dirty="0" smtClean="0">
                <a:cs typeface="Times New Roman" pitchFamily="18" charset="0"/>
              </a:rPr>
              <a:t>. (1997) </a:t>
            </a:r>
            <a:r>
              <a:rPr lang="en-US" sz="2800" i="1" dirty="0" smtClean="0">
                <a:cs typeface="Times New Roman" pitchFamily="18" charset="0"/>
              </a:rPr>
              <a:t>No</a:t>
            </a:r>
            <a:r>
              <a:rPr lang="el-GR" sz="2800" i="1" dirty="0" err="1" smtClean="0">
                <a:cs typeface="Times New Roman" pitchFamily="18" charset="0"/>
              </a:rPr>
              <a:t>υς</a:t>
            </a:r>
            <a:r>
              <a:rPr lang="el-GR" sz="2800" i="1" dirty="0" smtClean="0">
                <a:cs typeface="Times New Roman" pitchFamily="18" charset="0"/>
              </a:rPr>
              <a:t> στην Κοινωνία</a:t>
            </a:r>
            <a:r>
              <a:rPr lang="el-GR" sz="2800" dirty="0" smtClean="0">
                <a:cs typeface="Times New Roman" pitchFamily="18" charset="0"/>
              </a:rPr>
              <a:t>, </a:t>
            </a:r>
            <a:r>
              <a:rPr lang="el-GR" sz="2800" dirty="0" err="1" smtClean="0"/>
              <a:t>Εκδ</a:t>
            </a:r>
            <a:r>
              <a:rPr lang="el-GR" sz="2800" dirty="0" smtClean="0"/>
              <a:t>. </a:t>
            </a:r>
            <a:r>
              <a:rPr lang="en-US" sz="2800" dirty="0" smtClean="0">
                <a:cs typeface="Times New Roman" pitchFamily="18" charset="0"/>
              </a:rPr>
              <a:t>Gutenberg</a:t>
            </a:r>
            <a:r>
              <a:rPr lang="el-GR" sz="2800" dirty="0" smtClean="0">
                <a:cs typeface="Times New Roman" pitchFamily="18" charset="0"/>
              </a:rPr>
              <a:t>, Αθήνα. </a:t>
            </a:r>
            <a:endParaRPr lang="el-GR" sz="2800" dirty="0">
              <a:cs typeface="Times New Roman" pitchFamily="18" charset="0"/>
            </a:endParaRP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Γιώργος Ψυχάρης</a:t>
            </a:r>
            <a:r>
              <a:rPr lang="en-US" sz="2000" dirty="0" smtClean="0"/>
              <a:t> 2014</a:t>
            </a:r>
            <a:r>
              <a:rPr lang="el-GR" sz="2000" dirty="0" smtClean="0"/>
              <a:t>. Γιώργος Ψυχάρης. «Διδακτική Μαθηματικών Ι. </a:t>
            </a:r>
            <a:r>
              <a:rPr lang="el-GR" sz="2000" dirty="0" err="1" smtClean="0"/>
              <a:t>Κοινωνικοπολιτισμικές</a:t>
            </a:r>
            <a:r>
              <a:rPr lang="el-GR" sz="2000" dirty="0" smtClean="0"/>
              <a:t> θεωρήσεις κατασκευής της γνώσης».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http://opencourses.uoa.gr/courses/MATH307</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ΔΙΔΑΚΤΙΚΗ ΜΑΘΗΜΑΤΙΚΩΝ </a:t>
            </a:r>
            <a:r>
              <a:rPr lang="en-US" dirty="0" smtClean="0">
                <a:solidFill>
                  <a:srgbClr val="5075BC"/>
                </a:solidFill>
              </a:rPr>
              <a:t>I </a:t>
            </a:r>
            <a:endParaRPr lang="el-GR" dirty="0"/>
          </a:p>
        </p:txBody>
      </p:sp>
      <p:sp>
        <p:nvSpPr>
          <p:cNvPr id="5" name="Υπότιτλος 4"/>
          <p:cNvSpPr>
            <a:spLocks noGrp="1"/>
          </p:cNvSpPr>
          <p:nvPr>
            <p:ph type="subTitle" idx="1"/>
          </p:nvPr>
        </p:nvSpPr>
        <p:spPr/>
        <p:txBody>
          <a:bodyPr/>
          <a:lstStyle/>
          <a:p>
            <a:r>
              <a:rPr lang="el-GR" dirty="0" smtClean="0"/>
              <a:t>Γιώργος Ψυχάρης</a:t>
            </a:r>
            <a:endParaRPr lang="el-GR" dirty="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ΘΕΩΡΙΑ ΤΟΥ </a:t>
            </a:r>
            <a:r>
              <a:rPr lang="en-US" dirty="0" smtClean="0"/>
              <a:t>VYGOTSKY  </a:t>
            </a:r>
          </a:p>
        </p:txBody>
      </p:sp>
      <p:sp>
        <p:nvSpPr>
          <p:cNvPr id="5" name="Θέση περιεχομένου 4"/>
          <p:cNvSpPr>
            <a:spLocks noGrp="1"/>
          </p:cNvSpPr>
          <p:nvPr>
            <p:ph idx="1"/>
          </p:nvPr>
        </p:nvSpPr>
        <p:spPr/>
        <p:txBody>
          <a:bodyPr>
            <a:noAutofit/>
          </a:bodyPr>
          <a:lstStyle/>
          <a:p>
            <a:r>
              <a:rPr lang="en-US" sz="2400" b="1" dirty="0" smtClean="0"/>
              <a:t>M</a:t>
            </a:r>
            <a:r>
              <a:rPr lang="el-GR" sz="2400" b="1" dirty="0" err="1" smtClean="0"/>
              <a:t>άθηση</a:t>
            </a:r>
            <a:r>
              <a:rPr lang="el-GR" sz="2400" dirty="0" smtClean="0"/>
              <a:t>: </a:t>
            </a:r>
          </a:p>
          <a:p>
            <a:pPr lvl="1"/>
            <a:r>
              <a:rPr lang="el-GR" sz="2400" dirty="0" smtClean="0"/>
              <a:t>Εισαγωγή σε μια προϋπάρχουσα κουλτούρα</a:t>
            </a:r>
          </a:p>
          <a:p>
            <a:pPr lvl="1"/>
            <a:r>
              <a:rPr lang="el-GR" sz="2400" dirty="0" smtClean="0"/>
              <a:t>Διαμεσολάβηση από ιστορικά </a:t>
            </a:r>
            <a:r>
              <a:rPr lang="el-GR" sz="2400" dirty="0" smtClean="0">
                <a:cs typeface="Times New Roman" pitchFamily="18" charset="0"/>
              </a:rPr>
              <a:t>και κοινωνικά διαμορφωμένα συστήματα συμβολικών αναπαραστάσεων</a:t>
            </a:r>
            <a:r>
              <a:rPr lang="el-GR" sz="2400" dirty="0" smtClean="0"/>
              <a:t> (εργαλεία)</a:t>
            </a:r>
            <a:r>
              <a:rPr lang="el-GR" sz="2400" b="1" dirty="0" smtClean="0"/>
              <a:t> </a:t>
            </a:r>
          </a:p>
          <a:p>
            <a:pPr>
              <a:lnSpc>
                <a:spcPct val="150000"/>
              </a:lnSpc>
            </a:pPr>
            <a:r>
              <a:rPr lang="el-GR" sz="2400" b="1" dirty="0" smtClean="0"/>
              <a:t>Γλώσσα: νοητικό εργαλείο </a:t>
            </a:r>
          </a:p>
          <a:p>
            <a:pPr lvl="1">
              <a:lnSpc>
                <a:spcPct val="90000"/>
              </a:lnSpc>
            </a:pPr>
            <a:r>
              <a:rPr lang="el-GR" sz="2400" dirty="0" smtClean="0"/>
              <a:t>οικοδόμηση της σκέψης </a:t>
            </a:r>
          </a:p>
          <a:p>
            <a:pPr lvl="1">
              <a:lnSpc>
                <a:spcPct val="90000"/>
              </a:lnSpc>
            </a:pPr>
            <a:r>
              <a:rPr lang="el-GR" sz="2400" dirty="0" smtClean="0"/>
              <a:t>κατανόηση του κόσμου </a:t>
            </a:r>
          </a:p>
          <a:p>
            <a:pPr lvl="1">
              <a:lnSpc>
                <a:spcPct val="90000"/>
              </a:lnSpc>
            </a:pPr>
            <a:r>
              <a:rPr lang="el-GR" sz="2400" dirty="0" smtClean="0"/>
              <a:t>διαμόρφωση ταυτότητας </a:t>
            </a:r>
          </a:p>
          <a:p>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nSpc>
                <a:spcPct val="90000"/>
              </a:lnSpc>
              <a:spcBef>
                <a:spcPct val="50000"/>
              </a:spcBef>
            </a:pPr>
            <a:r>
              <a:rPr lang="el-GR" dirty="0" smtClean="0"/>
              <a:t>Σκέψη και γλώσσα (1/2)</a:t>
            </a:r>
          </a:p>
        </p:txBody>
      </p:sp>
      <p:sp>
        <p:nvSpPr>
          <p:cNvPr id="3" name="Θέση περιεχομένου 2"/>
          <p:cNvSpPr>
            <a:spLocks noGrp="1"/>
          </p:cNvSpPr>
          <p:nvPr>
            <p:ph idx="1"/>
          </p:nvPr>
        </p:nvSpPr>
        <p:spPr/>
        <p:txBody>
          <a:bodyPr>
            <a:normAutofit/>
          </a:bodyPr>
          <a:lstStyle/>
          <a:p>
            <a:pPr>
              <a:lnSpc>
                <a:spcPct val="90000"/>
              </a:lnSpc>
              <a:spcBef>
                <a:spcPct val="50000"/>
              </a:spcBef>
              <a:buNone/>
            </a:pPr>
            <a:r>
              <a:rPr lang="el-GR" sz="2400" dirty="0" smtClean="0">
                <a:cs typeface="Times New Roman" pitchFamily="18" charset="0"/>
              </a:rPr>
              <a:t>	“Κατά την οικειοποίηση μιας καινούριας λέξης [</a:t>
            </a:r>
            <a:r>
              <a:rPr lang="el-GR" sz="2400" i="1" dirty="0" smtClean="0">
                <a:cs typeface="Times New Roman" pitchFamily="18" charset="0"/>
              </a:rPr>
              <a:t>λ.χ. από ένα παιδί</a:t>
            </a:r>
            <a:r>
              <a:rPr lang="el-GR" sz="2400" dirty="0" smtClean="0">
                <a:cs typeface="Times New Roman" pitchFamily="18" charset="0"/>
              </a:rPr>
              <a:t>] η εξελικτική διαδικασία της συγκεκριμένης έννοιας δεν τελειώνει, </a:t>
            </a:r>
            <a:r>
              <a:rPr lang="el-GR" sz="2400" u="sng" dirty="0" smtClean="0">
                <a:cs typeface="Times New Roman" pitchFamily="18" charset="0"/>
              </a:rPr>
              <a:t>αλλά μόλις αρχίζει</a:t>
            </a:r>
            <a:r>
              <a:rPr lang="el-GR" sz="2400" dirty="0" smtClean="0">
                <a:cs typeface="Times New Roman" pitchFamily="18" charset="0"/>
              </a:rPr>
              <a:t>”</a:t>
            </a:r>
            <a:r>
              <a:rPr lang="el-GR" sz="2400" dirty="0" smtClean="0"/>
              <a:t> (</a:t>
            </a:r>
            <a:r>
              <a:rPr lang="en-US" sz="2400" dirty="0" err="1" smtClean="0"/>
              <a:t>Vygotsky</a:t>
            </a:r>
            <a:r>
              <a:rPr lang="en-US" sz="2400" dirty="0" smtClean="0"/>
              <a:t>)</a:t>
            </a:r>
            <a:endParaRPr lang="el-GR" sz="2400" dirty="0" smtClean="0"/>
          </a:p>
          <a:p>
            <a:pPr>
              <a:lnSpc>
                <a:spcPct val="90000"/>
              </a:lnSpc>
              <a:spcBef>
                <a:spcPct val="50000"/>
              </a:spcBef>
            </a:pPr>
            <a:r>
              <a:rPr lang="el-GR" sz="2800" dirty="0" smtClean="0"/>
              <a:t>Η γλώσσα δεν εκφράζει ‘έτοιμα’ νοήματα </a:t>
            </a:r>
          </a:p>
          <a:p>
            <a:pPr>
              <a:lnSpc>
                <a:spcPct val="90000"/>
              </a:lnSpc>
              <a:spcBef>
                <a:spcPct val="50000"/>
              </a:spcBef>
            </a:pPr>
            <a:r>
              <a:rPr lang="en-US" sz="2800" dirty="0" smtClean="0">
                <a:cs typeface="Times New Roman" pitchFamily="18" charset="0"/>
              </a:rPr>
              <a:t>H</a:t>
            </a:r>
            <a:r>
              <a:rPr lang="el-GR" sz="2800" dirty="0" smtClean="0">
                <a:cs typeface="Times New Roman" pitchFamily="18" charset="0"/>
              </a:rPr>
              <a:t> γλώσσα δεν εκφράζει μόνο αλλά καθοδηγεί τη σκέψη</a:t>
            </a:r>
            <a:r>
              <a:rPr lang="en-US" sz="2800" dirty="0" smtClean="0">
                <a:cs typeface="Times New Roman" pitchFamily="18" charset="0"/>
              </a:rPr>
              <a:t> (</a:t>
            </a:r>
            <a:r>
              <a:rPr lang="en-US" sz="2800" dirty="0" smtClean="0"/>
              <a:t>Luria) </a:t>
            </a:r>
            <a:endParaRPr lang="el-GR" sz="2800" dirty="0" smtClean="0"/>
          </a:p>
          <a:p>
            <a:pPr>
              <a:lnSpc>
                <a:spcPct val="90000"/>
              </a:lnSpc>
              <a:spcBef>
                <a:spcPct val="50000"/>
              </a:spcBef>
            </a:pPr>
            <a:r>
              <a:rPr lang="el-GR" sz="2800" dirty="0" smtClean="0"/>
              <a:t>Τα νοήματα γεννιούνται και διαμορφώνονται μέσω της γλώσσας </a:t>
            </a:r>
            <a:endParaRPr lang="en-US" sz="2800" dirty="0" smtClean="0"/>
          </a:p>
          <a:p>
            <a:pPr>
              <a:lnSpc>
                <a:spcPct val="90000"/>
              </a:lnSpc>
              <a:spcBef>
                <a:spcPct val="50000"/>
              </a:spcBef>
            </a:pPr>
            <a:r>
              <a:rPr lang="el-GR" sz="2800" dirty="0" smtClean="0"/>
              <a:t>Αμοιβαία αλληλεπίδραση σκέψης και γλώσσας</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Σκέψη και γλώσσα (2/2)</a:t>
            </a:r>
            <a:endParaRPr lang="el-GR" dirty="0"/>
          </a:p>
        </p:txBody>
      </p:sp>
      <p:sp>
        <p:nvSpPr>
          <p:cNvPr id="5" name="Θέση περιεχομένου 4"/>
          <p:cNvSpPr>
            <a:spLocks noGrp="1"/>
          </p:cNvSpPr>
          <p:nvPr>
            <p:ph idx="1"/>
          </p:nvPr>
        </p:nvSpPr>
        <p:spPr/>
        <p:txBody>
          <a:bodyPr>
            <a:noAutofit/>
          </a:bodyPr>
          <a:lstStyle/>
          <a:p>
            <a:pPr>
              <a:lnSpc>
                <a:spcPct val="90000"/>
              </a:lnSpc>
              <a:spcBef>
                <a:spcPct val="50000"/>
              </a:spcBef>
            </a:pPr>
            <a:r>
              <a:rPr lang="el-GR" sz="2400" dirty="0" smtClean="0"/>
              <a:t>Χρήση της γλώσσας: Εσωτερικά – εξωτερικά  </a:t>
            </a:r>
          </a:p>
          <a:p>
            <a:pPr>
              <a:lnSpc>
                <a:spcPct val="90000"/>
              </a:lnSpc>
              <a:spcBef>
                <a:spcPct val="50000"/>
              </a:spcBef>
            </a:pPr>
            <a:r>
              <a:rPr lang="el-GR" sz="2400" dirty="0" smtClean="0"/>
              <a:t>Εσωτερικός μονόλογος </a:t>
            </a:r>
          </a:p>
          <a:p>
            <a:pPr>
              <a:lnSpc>
                <a:spcPct val="90000"/>
              </a:lnSpc>
              <a:spcBef>
                <a:spcPct val="50000"/>
              </a:spcBef>
            </a:pPr>
            <a:r>
              <a:rPr lang="el-GR" sz="2400" dirty="0" smtClean="0"/>
              <a:t>Μαθηματικά νοήματα </a:t>
            </a:r>
          </a:p>
          <a:p>
            <a:pPr>
              <a:lnSpc>
                <a:spcPct val="90000"/>
              </a:lnSpc>
              <a:spcBef>
                <a:spcPct val="50000"/>
              </a:spcBef>
              <a:buNone/>
            </a:pPr>
            <a:r>
              <a:rPr lang="el-GR" sz="2400" dirty="0" smtClean="0">
                <a:cs typeface="Times New Roman" pitchFamily="18" charset="0"/>
              </a:rPr>
              <a:t>	“Μια οικογένεια έχει να διανύσει με το αυτοκίνητό της 261 μίλια για να πάει από το Λονδίνο στο </a:t>
            </a:r>
            <a:r>
              <a:rPr lang="en-US" sz="2400" dirty="0" smtClean="0">
                <a:cs typeface="Times New Roman" pitchFamily="18" charset="0"/>
              </a:rPr>
              <a:t>Leeds</a:t>
            </a:r>
            <a:r>
              <a:rPr lang="el-GR" sz="2400" dirty="0" smtClean="0">
                <a:cs typeface="Times New Roman" pitchFamily="18" charset="0"/>
              </a:rPr>
              <a:t>. Μετά από 87 μίλια η οικογένεια σταματάει για φαγητό. Πόσα μίλια έχει ακόμη να διανύσει;” </a:t>
            </a:r>
            <a:r>
              <a:rPr lang="en-US" sz="2400" dirty="0" smtClean="0">
                <a:cs typeface="Times New Roman" pitchFamily="18" charset="0"/>
              </a:rPr>
              <a:t>(CSMS-Child Methods in Secondary Mathematics). </a:t>
            </a:r>
            <a:endParaRPr lang="el-GR" sz="2400" dirty="0" smtClean="0">
              <a:cs typeface="Times New Roman" pitchFamily="18" charset="0"/>
            </a:endParaRPr>
          </a:p>
          <a:p>
            <a:pPr algn="just">
              <a:lnSpc>
                <a:spcPct val="70000"/>
              </a:lnSpc>
              <a:spcBef>
                <a:spcPct val="50000"/>
              </a:spcBef>
              <a:buNone/>
            </a:pPr>
            <a:r>
              <a:rPr lang="el-GR" sz="2400" dirty="0" smtClean="0">
                <a:cs typeface="Times New Roman" pitchFamily="18" charset="0"/>
              </a:rPr>
              <a:t>Απάντηση: 174</a:t>
            </a:r>
          </a:p>
          <a:p>
            <a:pPr>
              <a:lnSpc>
                <a:spcPct val="70000"/>
              </a:lnSpc>
              <a:spcBef>
                <a:spcPct val="50000"/>
              </a:spcBef>
              <a:buNone/>
            </a:pPr>
            <a:r>
              <a:rPr lang="el-GR" sz="2400" dirty="0" smtClean="0">
                <a:cs typeface="Times New Roman" pitchFamily="18" charset="0"/>
              </a:rPr>
              <a:t>Πράξη: 87+261</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Διαμεσολάβηση</a:t>
            </a:r>
            <a:endParaRPr lang="el-GR" dirty="0"/>
          </a:p>
        </p:txBody>
      </p:sp>
      <p:sp>
        <p:nvSpPr>
          <p:cNvPr id="3" name="Θέση περιεχομένου 2"/>
          <p:cNvSpPr>
            <a:spLocks noGrp="1"/>
          </p:cNvSpPr>
          <p:nvPr>
            <p:ph idx="1"/>
          </p:nvPr>
        </p:nvSpPr>
        <p:spPr/>
        <p:txBody>
          <a:bodyPr>
            <a:normAutofit lnSpcReduction="10000"/>
          </a:bodyPr>
          <a:lstStyle/>
          <a:p>
            <a:pPr>
              <a:lnSpc>
                <a:spcPct val="90000"/>
              </a:lnSpc>
              <a:spcBef>
                <a:spcPct val="50000"/>
              </a:spcBef>
              <a:buFontTx/>
              <a:buChar char="•"/>
            </a:pPr>
            <a:r>
              <a:rPr lang="el-GR" sz="2800" dirty="0" smtClean="0"/>
              <a:t>Αντικείμενο των νοητικών λειτουργιών: νοητικές αναπαραστάσεις </a:t>
            </a:r>
          </a:p>
          <a:p>
            <a:pPr>
              <a:lnSpc>
                <a:spcPct val="90000"/>
              </a:lnSpc>
              <a:spcBef>
                <a:spcPct val="50000"/>
              </a:spcBef>
              <a:buFontTx/>
              <a:buChar char="•"/>
            </a:pPr>
            <a:r>
              <a:rPr lang="el-GR" sz="2800" dirty="0" smtClean="0"/>
              <a:t> Σημεία (ή σήματα) και εργαλεία </a:t>
            </a:r>
          </a:p>
          <a:p>
            <a:pPr>
              <a:lnSpc>
                <a:spcPct val="90000"/>
              </a:lnSpc>
              <a:spcBef>
                <a:spcPct val="50000"/>
              </a:spcBef>
              <a:buFontTx/>
              <a:buChar char="•"/>
            </a:pPr>
            <a:r>
              <a:rPr lang="el-GR" sz="2800" dirty="0" smtClean="0"/>
              <a:t> </a:t>
            </a:r>
            <a:r>
              <a:rPr lang="el-GR" sz="2800" i="1" dirty="0" smtClean="0"/>
              <a:t>Θεωρία </a:t>
            </a:r>
            <a:r>
              <a:rPr lang="el-GR" sz="2800" dirty="0" smtClean="0"/>
              <a:t>(γνώση, νόηση, έννοια)–</a:t>
            </a:r>
            <a:r>
              <a:rPr lang="el-GR" sz="2800" i="1" dirty="0" smtClean="0"/>
              <a:t>Πράξη</a:t>
            </a:r>
            <a:r>
              <a:rPr lang="el-GR" sz="2800" dirty="0" smtClean="0"/>
              <a:t> (πρακτική)  Διαλεκτική σχέση </a:t>
            </a:r>
          </a:p>
          <a:p>
            <a:pPr>
              <a:lnSpc>
                <a:spcPct val="90000"/>
              </a:lnSpc>
              <a:spcBef>
                <a:spcPct val="50000"/>
              </a:spcBef>
              <a:buFontTx/>
              <a:buChar char="•"/>
            </a:pPr>
            <a:r>
              <a:rPr lang="el-GR" sz="2800" dirty="0" smtClean="0"/>
              <a:t> </a:t>
            </a:r>
            <a:r>
              <a:rPr lang="el-GR" sz="2800" i="1" dirty="0" smtClean="0"/>
              <a:t>Σημειωτική διαμεσολάβηση </a:t>
            </a:r>
          </a:p>
          <a:p>
            <a:pPr>
              <a:lnSpc>
                <a:spcPct val="90000"/>
              </a:lnSpc>
              <a:spcBef>
                <a:spcPct val="50000"/>
              </a:spcBef>
              <a:buFontTx/>
              <a:buChar char="•"/>
            </a:pPr>
            <a:r>
              <a:rPr lang="el-GR" sz="2800" dirty="0" smtClean="0"/>
              <a:t> Λειτουργία εργαλείων:  </a:t>
            </a:r>
          </a:p>
          <a:p>
            <a:pPr lvl="1">
              <a:lnSpc>
                <a:spcPct val="90000"/>
              </a:lnSpc>
              <a:spcBef>
                <a:spcPct val="50000"/>
              </a:spcBef>
              <a:buFontTx/>
              <a:buChar char="•"/>
            </a:pPr>
            <a:r>
              <a:rPr lang="el-GR" sz="2400" dirty="0" smtClean="0"/>
              <a:t>Εξωτερικά (</a:t>
            </a:r>
            <a:r>
              <a:rPr lang="el-GR" sz="2400" dirty="0" smtClean="0">
                <a:sym typeface="Symbol" pitchFamily="18" charset="2"/>
              </a:rPr>
              <a:t> </a:t>
            </a:r>
            <a:r>
              <a:rPr lang="el-GR" sz="2400" dirty="0" smtClean="0"/>
              <a:t>ολοκλήρωση στόχου) </a:t>
            </a:r>
          </a:p>
          <a:p>
            <a:pPr lvl="1">
              <a:lnSpc>
                <a:spcPct val="90000"/>
              </a:lnSpc>
              <a:spcBef>
                <a:spcPct val="50000"/>
              </a:spcBef>
              <a:buFontTx/>
              <a:buChar char="•"/>
            </a:pPr>
            <a:r>
              <a:rPr lang="el-GR" sz="2400" dirty="0" smtClean="0"/>
              <a:t>Εσωτερικά (</a:t>
            </a:r>
            <a:r>
              <a:rPr lang="el-GR" sz="2400" dirty="0" smtClean="0">
                <a:sym typeface="Symbol" pitchFamily="18" charset="2"/>
              </a:rPr>
              <a:t> </a:t>
            </a:r>
            <a:r>
              <a:rPr lang="el-GR" sz="2400" dirty="0" smtClean="0"/>
              <a:t>απόκτηση ελέγχου)</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Εσωτερίκευση (1/2)</a:t>
            </a:r>
            <a:endParaRPr lang="el-GR" dirty="0"/>
          </a:p>
        </p:txBody>
      </p:sp>
      <p:sp>
        <p:nvSpPr>
          <p:cNvPr id="5" name="Θέση περιεχομένου 4"/>
          <p:cNvSpPr>
            <a:spLocks noGrp="1"/>
          </p:cNvSpPr>
          <p:nvPr>
            <p:ph idx="1"/>
          </p:nvPr>
        </p:nvSpPr>
        <p:spPr/>
        <p:txBody>
          <a:bodyPr>
            <a:noAutofit/>
          </a:bodyPr>
          <a:lstStyle/>
          <a:p>
            <a:pPr>
              <a:lnSpc>
                <a:spcPct val="90000"/>
              </a:lnSpc>
              <a:spcBef>
                <a:spcPct val="50000"/>
              </a:spcBef>
              <a:buFontTx/>
              <a:buChar char="•"/>
            </a:pPr>
            <a:r>
              <a:rPr lang="el-GR" sz="2800" dirty="0" smtClean="0">
                <a:cs typeface="Times New Roman" pitchFamily="18" charset="0"/>
              </a:rPr>
              <a:t>Η </a:t>
            </a:r>
            <a:r>
              <a:rPr lang="el-GR" sz="2800" i="1" dirty="0" smtClean="0">
                <a:cs typeface="Times New Roman" pitchFamily="18" charset="0"/>
              </a:rPr>
              <a:t>εσωτερίκευση</a:t>
            </a:r>
            <a:r>
              <a:rPr lang="el-GR" sz="2800" dirty="0" smtClean="0">
                <a:cs typeface="Times New Roman" pitchFamily="18" charset="0"/>
              </a:rPr>
              <a:t> είναι η ατομική πρόσκτηση πολιτισμικών σημείων</a:t>
            </a:r>
            <a:r>
              <a:rPr lang="el-GR" sz="2800" dirty="0" smtClean="0"/>
              <a:t> (σημάτων)</a:t>
            </a:r>
            <a:r>
              <a:rPr lang="el-GR" sz="2800" dirty="0" smtClean="0">
                <a:cs typeface="Times New Roman" pitchFamily="18" charset="0"/>
              </a:rPr>
              <a:t> </a:t>
            </a:r>
            <a:r>
              <a:rPr lang="el-GR" sz="2800" dirty="0" smtClean="0"/>
              <a:t>ή εργαλείων </a:t>
            </a:r>
            <a:r>
              <a:rPr lang="el-GR" sz="2800" dirty="0" smtClean="0">
                <a:cs typeface="Times New Roman" pitchFamily="18" charset="0"/>
              </a:rPr>
              <a:t>και σχέσεων κατά τη οποία το παιδί δεν χρειάζεται την ανάγκη των εξωτερικών διαμεσολαβήσεων αφού τα νέα επίπεδα δραστηριοτήτων που επιτυγχάνει μέσω της χρήσης σημείων</a:t>
            </a:r>
            <a:r>
              <a:rPr lang="el-GR" sz="2800" dirty="0" smtClean="0"/>
              <a:t>/εργαλείων</a:t>
            </a:r>
            <a:r>
              <a:rPr lang="el-GR" sz="2800" dirty="0" smtClean="0">
                <a:cs typeface="Times New Roman" pitchFamily="18" charset="0"/>
              </a:rPr>
              <a:t> γίνονται μέρος της εσωτερικής</a:t>
            </a:r>
            <a:r>
              <a:rPr lang="el-GR" sz="2800" dirty="0" smtClean="0"/>
              <a:t>, </a:t>
            </a:r>
            <a:r>
              <a:rPr lang="el-GR" sz="2800" dirty="0" smtClean="0">
                <a:cs typeface="Times New Roman" pitchFamily="18" charset="0"/>
              </a:rPr>
              <a:t>εγκεφαλικής </a:t>
            </a:r>
            <a:r>
              <a:rPr lang="el-GR" sz="2800" dirty="0" smtClean="0"/>
              <a:t>και</a:t>
            </a:r>
            <a:r>
              <a:rPr lang="el-GR" sz="2800" dirty="0" smtClean="0">
                <a:cs typeface="Times New Roman" pitchFamily="18" charset="0"/>
              </a:rPr>
              <a:t> νοητικής</a:t>
            </a:r>
            <a:r>
              <a:rPr lang="el-GR" sz="2800" dirty="0" smtClean="0"/>
              <a:t> </a:t>
            </a:r>
            <a:r>
              <a:rPr lang="el-GR" sz="2800" dirty="0" smtClean="0">
                <a:cs typeface="Times New Roman" pitchFamily="18" charset="0"/>
              </a:rPr>
              <a:t>του οργάνωσης. </a:t>
            </a:r>
            <a:endParaRPr lang="el-GR" sz="2800" dirty="0" smtClean="0"/>
          </a:p>
          <a:p>
            <a:pPr>
              <a:lnSpc>
                <a:spcPct val="90000"/>
              </a:lnSpc>
              <a:spcBef>
                <a:spcPct val="50000"/>
              </a:spcBef>
              <a:buFontTx/>
              <a:buChar char="•"/>
            </a:pPr>
            <a:r>
              <a:rPr lang="el-GR" sz="2800" dirty="0" smtClean="0"/>
              <a:t> Γνωστική αυτοδιαχείριση </a:t>
            </a:r>
          </a:p>
          <a:p>
            <a:pPr>
              <a:lnSpc>
                <a:spcPct val="90000"/>
              </a:lnSpc>
              <a:spcBef>
                <a:spcPct val="50000"/>
              </a:spcBef>
              <a:buFontTx/>
              <a:buChar char="•"/>
            </a:pPr>
            <a:r>
              <a:rPr lang="el-GR" sz="2800" dirty="0" smtClean="0"/>
              <a:t> Μετασχηματιστική ιδιότητα των σημείων (σημάτων)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a:t>
            </a:r>
            <a:r>
              <a:rPr lang="el-GR" dirty="0" smtClean="0">
                <a:cs typeface="Times New Roman" pitchFamily="18" charset="0"/>
              </a:rPr>
              <a:t>σωτερίκευση (2/2)</a:t>
            </a:r>
            <a:endParaRPr lang="el-GR" dirty="0"/>
          </a:p>
        </p:txBody>
      </p:sp>
      <p:sp>
        <p:nvSpPr>
          <p:cNvPr id="3" name="Θέση περιεχομένου 2"/>
          <p:cNvSpPr>
            <a:spLocks noGrp="1"/>
          </p:cNvSpPr>
          <p:nvPr>
            <p:ph idx="1"/>
          </p:nvPr>
        </p:nvSpPr>
        <p:spPr/>
        <p:txBody>
          <a:bodyPr>
            <a:normAutofit/>
          </a:bodyPr>
          <a:lstStyle/>
          <a:p>
            <a:pPr>
              <a:lnSpc>
                <a:spcPct val="90000"/>
              </a:lnSpc>
              <a:spcBef>
                <a:spcPct val="50000"/>
              </a:spcBef>
              <a:spcAft>
                <a:spcPct val="20000"/>
              </a:spcAft>
              <a:buFontTx/>
              <a:buChar char="•"/>
            </a:pPr>
            <a:r>
              <a:rPr lang="el-GR" sz="2800" dirty="0" smtClean="0"/>
              <a:t>Εργαλείο               Ψυχολογικό εργαλείο </a:t>
            </a:r>
          </a:p>
          <a:p>
            <a:pPr>
              <a:lnSpc>
                <a:spcPct val="90000"/>
              </a:lnSpc>
              <a:spcBef>
                <a:spcPct val="50000"/>
              </a:spcBef>
              <a:buFontTx/>
              <a:buChar char="•"/>
            </a:pPr>
            <a:r>
              <a:rPr lang="el-GR" sz="2800" dirty="0" smtClean="0"/>
              <a:t> Σχήμα </a:t>
            </a:r>
            <a:r>
              <a:rPr lang="el-GR" sz="2800" dirty="0" err="1" smtClean="0"/>
              <a:t>διαμεσολαβημένης</a:t>
            </a:r>
            <a:r>
              <a:rPr lang="el-GR" sz="2800" dirty="0" smtClean="0"/>
              <a:t> δραστηριότητας </a:t>
            </a:r>
          </a:p>
          <a:p>
            <a:pPr>
              <a:lnSpc>
                <a:spcPct val="90000"/>
              </a:lnSpc>
              <a:spcBef>
                <a:spcPct val="50000"/>
              </a:spcBef>
              <a:buFontTx/>
              <a:buChar char="•"/>
            </a:pPr>
            <a:endParaRPr lang="el-GR" sz="2800" dirty="0" smtClean="0"/>
          </a:p>
          <a:p>
            <a:pPr>
              <a:lnSpc>
                <a:spcPct val="90000"/>
              </a:lnSpc>
              <a:spcBef>
                <a:spcPct val="50000"/>
              </a:spcBef>
              <a:buFontTx/>
              <a:buChar char="•"/>
            </a:pPr>
            <a:endParaRPr lang="el-GR" sz="2800" dirty="0" smtClean="0"/>
          </a:p>
          <a:p>
            <a:pPr>
              <a:lnSpc>
                <a:spcPct val="90000"/>
              </a:lnSpc>
              <a:spcBef>
                <a:spcPct val="50000"/>
              </a:spcBef>
            </a:pPr>
            <a:endParaRPr lang="el-GR" sz="2800" dirty="0"/>
          </a:p>
        </p:txBody>
      </p:sp>
      <p:sp>
        <p:nvSpPr>
          <p:cNvPr id="4" name="Line 5"/>
          <p:cNvSpPr>
            <a:spLocks noChangeShapeType="1"/>
          </p:cNvSpPr>
          <p:nvPr/>
        </p:nvSpPr>
        <p:spPr bwMode="auto">
          <a:xfrm>
            <a:off x="2285984" y="1785926"/>
            <a:ext cx="1066800" cy="0"/>
          </a:xfrm>
          <a:prstGeom prst="line">
            <a:avLst/>
          </a:prstGeom>
          <a:noFill/>
          <a:ln w="9525">
            <a:solidFill>
              <a:schemeClr val="tx1"/>
            </a:solidFill>
            <a:miter lim="800000"/>
            <a:headEnd/>
            <a:tailEnd type="triangle" w="med" len="med"/>
          </a:ln>
          <a:effectLst/>
        </p:spPr>
        <p:txBody>
          <a:bodyPr wrap="none"/>
          <a:lstStyle/>
          <a:p>
            <a:endParaRPr lang="el-GR"/>
          </a:p>
        </p:txBody>
      </p:sp>
      <p:grpSp>
        <p:nvGrpSpPr>
          <p:cNvPr id="5" name="Group 6"/>
          <p:cNvGrpSpPr>
            <a:grpSpLocks/>
          </p:cNvGrpSpPr>
          <p:nvPr/>
        </p:nvGrpSpPr>
        <p:grpSpPr bwMode="auto">
          <a:xfrm>
            <a:off x="3143240" y="3500438"/>
            <a:ext cx="2622550" cy="1579557"/>
            <a:chOff x="3994" y="9213"/>
            <a:chExt cx="4132" cy="2487"/>
          </a:xfrm>
        </p:grpSpPr>
        <p:sp>
          <p:nvSpPr>
            <p:cNvPr id="6" name="Line 7"/>
            <p:cNvSpPr>
              <a:spLocks noChangeShapeType="1"/>
            </p:cNvSpPr>
            <p:nvPr/>
          </p:nvSpPr>
          <p:spPr bwMode="auto">
            <a:xfrm flipV="1">
              <a:off x="5052" y="9963"/>
              <a:ext cx="590" cy="1092"/>
            </a:xfrm>
            <a:prstGeom prst="line">
              <a:avLst/>
            </a:prstGeom>
            <a:noFill/>
            <a:ln w="9525">
              <a:solidFill>
                <a:srgbClr val="000000"/>
              </a:solidFill>
              <a:round/>
              <a:headEnd/>
              <a:tailEnd/>
            </a:ln>
          </p:spPr>
          <p:txBody>
            <a:bodyPr/>
            <a:lstStyle/>
            <a:p>
              <a:endParaRPr lang="el-GR"/>
            </a:p>
          </p:txBody>
        </p:sp>
        <p:sp>
          <p:nvSpPr>
            <p:cNvPr id="7" name="Rectangle 8"/>
            <p:cNvSpPr>
              <a:spLocks noChangeArrowheads="1"/>
            </p:cNvSpPr>
            <p:nvPr/>
          </p:nvSpPr>
          <p:spPr bwMode="auto">
            <a:xfrm>
              <a:off x="3994" y="9213"/>
              <a:ext cx="4132" cy="819"/>
            </a:xfrm>
            <a:prstGeom prst="rect">
              <a:avLst/>
            </a:prstGeom>
            <a:solidFill>
              <a:srgbClr val="FFFFFF"/>
            </a:solidFill>
            <a:ln w="9525">
              <a:solidFill>
                <a:srgbClr val="000000"/>
              </a:solidFill>
              <a:miter lim="800000"/>
              <a:headEnd/>
              <a:tailEnd/>
            </a:ln>
          </p:spPr>
          <p:txBody>
            <a:bodyPr/>
            <a:lstStyle/>
            <a:p>
              <a:pPr algn="ctr" eaLnBrk="0" hangingPunct="0">
                <a:spcBef>
                  <a:spcPct val="0"/>
                </a:spcBef>
              </a:pPr>
              <a:r>
                <a:rPr lang="el-GR" sz="1400" dirty="0" err="1"/>
                <a:t>Διαμεσολαβημένη</a:t>
              </a:r>
              <a:r>
                <a:rPr lang="el-GR" sz="1400" dirty="0"/>
                <a:t> δραστηριότητα</a:t>
              </a:r>
            </a:p>
          </p:txBody>
        </p:sp>
        <p:sp>
          <p:nvSpPr>
            <p:cNvPr id="8" name="Rectangle 9"/>
            <p:cNvSpPr>
              <a:spLocks noChangeArrowheads="1"/>
            </p:cNvSpPr>
            <p:nvPr/>
          </p:nvSpPr>
          <p:spPr bwMode="auto">
            <a:xfrm>
              <a:off x="4504" y="11148"/>
              <a:ext cx="1377" cy="552"/>
            </a:xfrm>
            <a:prstGeom prst="rect">
              <a:avLst/>
            </a:prstGeom>
            <a:solidFill>
              <a:srgbClr val="FFFFFF"/>
            </a:solidFill>
            <a:ln w="9525">
              <a:solidFill>
                <a:srgbClr val="000000"/>
              </a:solidFill>
              <a:miter lim="800000"/>
              <a:headEnd/>
              <a:tailEnd/>
            </a:ln>
          </p:spPr>
          <p:txBody>
            <a:bodyPr/>
            <a:lstStyle/>
            <a:p>
              <a:pPr algn="ctr" eaLnBrk="0" hangingPunct="0">
                <a:spcBef>
                  <a:spcPct val="0"/>
                </a:spcBef>
              </a:pPr>
              <a:r>
                <a:rPr lang="el-GR" sz="1400"/>
                <a:t>Σημείο</a:t>
              </a:r>
            </a:p>
          </p:txBody>
        </p:sp>
        <p:sp>
          <p:nvSpPr>
            <p:cNvPr id="9" name="Rectangle 10"/>
            <p:cNvSpPr>
              <a:spLocks noChangeArrowheads="1"/>
            </p:cNvSpPr>
            <p:nvPr/>
          </p:nvSpPr>
          <p:spPr bwMode="auto">
            <a:xfrm>
              <a:off x="6304" y="11148"/>
              <a:ext cx="1574" cy="552"/>
            </a:xfrm>
            <a:prstGeom prst="rect">
              <a:avLst/>
            </a:prstGeom>
            <a:solidFill>
              <a:srgbClr val="FFFFFF"/>
            </a:solidFill>
            <a:ln w="9525">
              <a:solidFill>
                <a:srgbClr val="000000"/>
              </a:solidFill>
              <a:miter lim="800000"/>
              <a:headEnd/>
              <a:tailEnd/>
            </a:ln>
          </p:spPr>
          <p:txBody>
            <a:bodyPr/>
            <a:lstStyle/>
            <a:p>
              <a:pPr algn="ctr" eaLnBrk="0" hangingPunct="0">
                <a:spcBef>
                  <a:spcPct val="0"/>
                </a:spcBef>
              </a:pPr>
              <a:r>
                <a:rPr lang="el-GR" sz="1400"/>
                <a:t>Εργαλείο</a:t>
              </a:r>
            </a:p>
          </p:txBody>
        </p:sp>
        <p:sp>
          <p:nvSpPr>
            <p:cNvPr id="10" name="Line 11"/>
            <p:cNvSpPr>
              <a:spLocks noChangeShapeType="1"/>
            </p:cNvSpPr>
            <p:nvPr/>
          </p:nvSpPr>
          <p:spPr bwMode="auto">
            <a:xfrm flipH="1" flipV="1">
              <a:off x="6132" y="9963"/>
              <a:ext cx="590" cy="1092"/>
            </a:xfrm>
            <a:prstGeom prst="line">
              <a:avLst/>
            </a:prstGeom>
            <a:noFill/>
            <a:ln w="9525">
              <a:solidFill>
                <a:srgbClr val="000000"/>
              </a:solidFill>
              <a:round/>
              <a:headEnd/>
              <a:tailEnd/>
            </a:ln>
          </p:spPr>
          <p:txBody>
            <a:bodyPr/>
            <a:lstStyle/>
            <a:p>
              <a:endParaRPr lang="el-GR"/>
            </a:p>
          </p:txBody>
        </p:sp>
      </p:gr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Ζώνη Επικείμενης Ανάπτυξης (ΖΕΑ) (1/3)</a:t>
            </a:r>
            <a:endParaRPr lang="el-GR" dirty="0"/>
          </a:p>
        </p:txBody>
      </p:sp>
      <p:sp>
        <p:nvSpPr>
          <p:cNvPr id="5" name="Θέση περιεχομένου 4"/>
          <p:cNvSpPr>
            <a:spLocks noGrp="1"/>
          </p:cNvSpPr>
          <p:nvPr>
            <p:ph idx="1"/>
          </p:nvPr>
        </p:nvSpPr>
        <p:spPr/>
        <p:txBody>
          <a:bodyPr>
            <a:noAutofit/>
          </a:bodyPr>
          <a:lstStyle/>
          <a:p>
            <a:pPr>
              <a:lnSpc>
                <a:spcPct val="90000"/>
              </a:lnSpc>
              <a:spcBef>
                <a:spcPct val="50000"/>
              </a:spcBef>
              <a:buFontTx/>
              <a:buChar char="•"/>
            </a:pPr>
            <a:r>
              <a:rPr lang="el-GR" sz="2800" i="1" dirty="0" smtClean="0"/>
              <a:t>Επίπεδο </a:t>
            </a:r>
            <a:r>
              <a:rPr lang="el-GR" sz="2800" i="1" dirty="0" smtClean="0">
                <a:cs typeface="Times New Roman" pitchFamily="18" charset="0"/>
              </a:rPr>
              <a:t>πραγματικής ανάπτυξης</a:t>
            </a:r>
            <a:r>
              <a:rPr lang="el-GR" sz="2800" dirty="0" smtClean="0">
                <a:cs typeface="Times New Roman" pitchFamily="18" charset="0"/>
              </a:rPr>
              <a:t> (</a:t>
            </a:r>
            <a:r>
              <a:rPr lang="el-GR" sz="2800" dirty="0" err="1" smtClean="0">
                <a:cs typeface="Times New Roman" pitchFamily="18" charset="0"/>
              </a:rPr>
              <a:t>actual</a:t>
            </a:r>
            <a:r>
              <a:rPr lang="el-GR" sz="2800" dirty="0" smtClean="0">
                <a:cs typeface="Times New Roman" pitchFamily="18" charset="0"/>
              </a:rPr>
              <a:t> </a:t>
            </a:r>
            <a:r>
              <a:rPr lang="el-GR" sz="2800" dirty="0" err="1" smtClean="0">
                <a:cs typeface="Times New Roman" pitchFamily="18" charset="0"/>
              </a:rPr>
              <a:t>developmental</a:t>
            </a:r>
            <a:r>
              <a:rPr lang="el-GR" sz="2800" dirty="0" smtClean="0">
                <a:cs typeface="Times New Roman" pitchFamily="18" charset="0"/>
              </a:rPr>
              <a:t> </a:t>
            </a:r>
            <a:r>
              <a:rPr lang="el-GR" sz="2800" dirty="0" err="1" smtClean="0">
                <a:cs typeface="Times New Roman" pitchFamily="18" charset="0"/>
              </a:rPr>
              <a:t>level</a:t>
            </a:r>
            <a:r>
              <a:rPr lang="el-GR" sz="2800" dirty="0" smtClean="0">
                <a:cs typeface="Times New Roman" pitchFamily="18" charset="0"/>
              </a:rPr>
              <a:t>)</a:t>
            </a:r>
            <a:r>
              <a:rPr lang="el-GR" sz="2800" dirty="0" smtClean="0"/>
              <a:t> - </a:t>
            </a:r>
            <a:r>
              <a:rPr lang="el-GR" sz="2800" i="1" dirty="0" smtClean="0"/>
              <a:t>Επίπεδο επικείμενης </a:t>
            </a:r>
            <a:r>
              <a:rPr lang="el-GR" sz="2800" i="1" dirty="0" smtClean="0">
                <a:cs typeface="Times New Roman" pitchFamily="18" charset="0"/>
              </a:rPr>
              <a:t> ανάπτυξης</a:t>
            </a:r>
            <a:r>
              <a:rPr lang="el-GR" sz="2800" dirty="0" smtClean="0">
                <a:cs typeface="Times New Roman" pitchFamily="18" charset="0"/>
              </a:rPr>
              <a:t> (</a:t>
            </a:r>
            <a:r>
              <a:rPr lang="el-GR" sz="2800" dirty="0" err="1" smtClean="0">
                <a:cs typeface="Times New Roman" pitchFamily="18" charset="0"/>
              </a:rPr>
              <a:t>level</a:t>
            </a:r>
            <a:r>
              <a:rPr lang="el-GR" sz="2800" dirty="0" smtClean="0">
                <a:cs typeface="Times New Roman" pitchFamily="18" charset="0"/>
              </a:rPr>
              <a:t> </a:t>
            </a:r>
            <a:r>
              <a:rPr lang="el-GR" sz="2800" dirty="0" err="1" smtClean="0">
                <a:cs typeface="Times New Roman" pitchFamily="18" charset="0"/>
              </a:rPr>
              <a:t>of</a:t>
            </a:r>
            <a:r>
              <a:rPr lang="el-GR" sz="2800" dirty="0" smtClean="0">
                <a:cs typeface="Times New Roman" pitchFamily="18" charset="0"/>
              </a:rPr>
              <a:t> </a:t>
            </a:r>
            <a:r>
              <a:rPr lang="el-GR" sz="2800" dirty="0" err="1" smtClean="0">
                <a:cs typeface="Times New Roman" pitchFamily="18" charset="0"/>
              </a:rPr>
              <a:t>potential</a:t>
            </a:r>
            <a:r>
              <a:rPr lang="el-GR" sz="2800" dirty="0" smtClean="0">
                <a:cs typeface="Times New Roman" pitchFamily="18" charset="0"/>
              </a:rPr>
              <a:t> </a:t>
            </a:r>
            <a:r>
              <a:rPr lang="el-GR" sz="2800" dirty="0" err="1" smtClean="0">
                <a:cs typeface="Times New Roman" pitchFamily="18" charset="0"/>
              </a:rPr>
              <a:t>development</a:t>
            </a:r>
            <a:r>
              <a:rPr lang="el-GR" sz="2800" dirty="0" smtClean="0">
                <a:cs typeface="Times New Roman" pitchFamily="18" charset="0"/>
              </a:rPr>
              <a:t>) </a:t>
            </a:r>
            <a:endParaRPr lang="el-GR" sz="2800" dirty="0" smtClean="0"/>
          </a:p>
          <a:p>
            <a:pPr>
              <a:lnSpc>
                <a:spcPct val="90000"/>
              </a:lnSpc>
              <a:spcBef>
                <a:spcPct val="50000"/>
              </a:spcBef>
              <a:buFontTx/>
              <a:buChar char="•"/>
            </a:pPr>
            <a:r>
              <a:rPr lang="el-GR" sz="2800" dirty="0" smtClean="0"/>
              <a:t> Η ΖΕΑ </a:t>
            </a:r>
            <a:r>
              <a:rPr lang="el-GR" sz="2800" dirty="0" smtClean="0">
                <a:cs typeface="Times New Roman" pitchFamily="18" charset="0"/>
              </a:rPr>
              <a:t>αναφέρεται στην απόσταση μεταξύ του </a:t>
            </a:r>
            <a:r>
              <a:rPr lang="el-GR" sz="2800" dirty="0" smtClean="0"/>
              <a:t>κατεχόμενου </a:t>
            </a:r>
            <a:r>
              <a:rPr lang="el-GR" sz="2800" dirty="0" smtClean="0">
                <a:cs typeface="Times New Roman" pitchFamily="18" charset="0"/>
              </a:rPr>
              <a:t>επιπέδου ανάπτυξης σε μια γνωστική περιοχή (οπότε το άτομο μπορεί να λειτουργεί επιλύοντας προβλήματα μόνο του) και του επιπέδου εκείνου στο οποίο το άτομο είναι εν δυνάμει σε θέση να αναπτυχθεί επιλύοντας προβλήματα με την καθοδήγηση και συνεργασία έμπειρων ενηλίκων</a:t>
            </a:r>
            <a:r>
              <a:rPr lang="el-GR" sz="2800" dirty="0" smtClean="0"/>
              <a:t> ή συνεργατών. </a:t>
            </a:r>
            <a:endParaRPr lang="el-GR" sz="28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1582</TotalTime>
  <Words>838</Words>
  <Application>Microsoft Office PowerPoint</Application>
  <PresentationFormat>Προβολή στην οθόνη (4:3)</PresentationFormat>
  <Paragraphs>148</Paragraphs>
  <Slides>21</Slides>
  <Notes>21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21</vt:i4>
      </vt:variant>
    </vt:vector>
  </HeadingPairs>
  <TitlesOfParts>
    <vt:vector size="28" baseType="lpstr">
      <vt:lpstr>ＭＳ Ｐゴシック</vt:lpstr>
      <vt:lpstr>Arial</vt:lpstr>
      <vt:lpstr>Calibri</vt:lpstr>
      <vt:lpstr>Symbol</vt:lpstr>
      <vt:lpstr>Times New Roman</vt:lpstr>
      <vt:lpstr>Wingdings</vt:lpstr>
      <vt:lpstr>Θέμα του Office</vt:lpstr>
      <vt:lpstr>ΔΙΔΑΚΤΙΚΗ ΜΑΘΗΜΑΤΙΚΩΝ Ι</vt:lpstr>
      <vt:lpstr>ΔΙΔΑΚΤΙΚΗ ΜΑΘΗΜΑΤΙΚΩΝ I </vt:lpstr>
      <vt:lpstr>ΘΕΩΡΙΑ ΤΟΥ VYGOTSKY  </vt:lpstr>
      <vt:lpstr>Σκέψη και γλώσσα (1/2)</vt:lpstr>
      <vt:lpstr>Σκέψη και γλώσσα (2/2)</vt:lpstr>
      <vt:lpstr>Διαμεσολάβηση</vt:lpstr>
      <vt:lpstr>Εσωτερίκευση (1/2)</vt:lpstr>
      <vt:lpstr>Εσωτερίκευση (2/2)</vt:lpstr>
      <vt:lpstr>Ζώνη Επικείμενης Ανάπτυξης (ΖΕΑ) (1/3)</vt:lpstr>
      <vt:lpstr>Ζώνη Επικείμενης Ανάπτυξης (ΖΕΑ) (2/3)</vt:lpstr>
      <vt:lpstr>Ζώνη Επικείμενης Ανάπτυξης (ΖΕΑ) (3/3)</vt:lpstr>
      <vt:lpstr>Παιδαγωγικές προεκτάσεις της θεωρίας του Vygotsky</vt:lpstr>
      <vt:lpstr>H συμβολή της θεωρίας του Vygotsky στο σχεδιασμό μαθησιακών περιβαλλόντων (1/2)</vt:lpstr>
      <vt:lpstr>H συμβολή της θεωρίας του Vygotsky στο σχεδιασμό μαθησιακών περιβαλλόντων (2/2)</vt:lpstr>
      <vt:lpstr>Βιβλία του Vygotsky στα ελληνικά</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185</cp:revision>
  <dcterms:created xsi:type="dcterms:W3CDTF">2012-09-06T09:03:05Z</dcterms:created>
  <dcterms:modified xsi:type="dcterms:W3CDTF">2015-07-05T13:43:11Z</dcterms:modified>
</cp:coreProperties>
</file>