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9"/>
  </p:notesMasterIdLst>
  <p:sldIdLst>
    <p:sldId id="456" r:id="rId2"/>
    <p:sldId id="457" r:id="rId3"/>
    <p:sldId id="544" r:id="rId4"/>
    <p:sldId id="545" r:id="rId5"/>
    <p:sldId id="459" r:id="rId6"/>
    <p:sldId id="460" r:id="rId7"/>
    <p:sldId id="461" r:id="rId8"/>
    <p:sldId id="462" r:id="rId9"/>
    <p:sldId id="506" r:id="rId10"/>
    <p:sldId id="507" r:id="rId11"/>
    <p:sldId id="464" r:id="rId12"/>
    <p:sldId id="465" r:id="rId13"/>
    <p:sldId id="466" r:id="rId14"/>
    <p:sldId id="508" r:id="rId15"/>
    <p:sldId id="509" r:id="rId16"/>
    <p:sldId id="469" r:id="rId17"/>
    <p:sldId id="510" r:id="rId18"/>
    <p:sldId id="511" r:id="rId19"/>
    <p:sldId id="472" r:id="rId20"/>
    <p:sldId id="473" r:id="rId21"/>
    <p:sldId id="474" r:id="rId22"/>
    <p:sldId id="512" r:id="rId23"/>
    <p:sldId id="513" r:id="rId24"/>
    <p:sldId id="514" r:id="rId25"/>
    <p:sldId id="515" r:id="rId26"/>
    <p:sldId id="516" r:id="rId27"/>
    <p:sldId id="517" r:id="rId28"/>
    <p:sldId id="518" r:id="rId29"/>
    <p:sldId id="519" r:id="rId30"/>
    <p:sldId id="520" r:id="rId31"/>
    <p:sldId id="521" r:id="rId32"/>
    <p:sldId id="522" r:id="rId33"/>
    <p:sldId id="523" r:id="rId34"/>
    <p:sldId id="524" r:id="rId35"/>
    <p:sldId id="525" r:id="rId36"/>
    <p:sldId id="526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02" r:id="rId52"/>
    <p:sldId id="541" r:id="rId53"/>
    <p:sldId id="542" r:id="rId54"/>
    <p:sldId id="543" r:id="rId55"/>
    <p:sldId id="410" r:id="rId56"/>
    <p:sldId id="411" r:id="rId57"/>
    <p:sldId id="412" r:id="rId58"/>
    <p:sldId id="551" r:id="rId59"/>
    <p:sldId id="552" r:id="rId60"/>
    <p:sldId id="414" r:id="rId61"/>
    <p:sldId id="415" r:id="rId62"/>
    <p:sldId id="416" r:id="rId63"/>
    <p:sldId id="546" r:id="rId64"/>
    <p:sldId id="547" r:id="rId65"/>
    <p:sldId id="548" r:id="rId66"/>
    <p:sldId id="549" r:id="rId67"/>
    <p:sldId id="55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535" autoAdjust="0"/>
    <p:restoredTop sz="71263" autoAdjust="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86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24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9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89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37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1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0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0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13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90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19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99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45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11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00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3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25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0901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5448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5185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63426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62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77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5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06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1FBA14-A9EF-4815-83D7-0E625359A8D4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0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Z</a:t>
            </a:r>
            <a:r>
              <a:rPr lang="el-GR" sz="4400" dirty="0" err="1"/>
              <a:t>ωολογία</a:t>
            </a:r>
            <a:r>
              <a:rPr lang="el-GR" sz="4400" dirty="0"/>
              <a:t>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3</a:t>
            </a:r>
            <a:r>
              <a:rPr lang="el-GR" sz="2800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Κυκλοφορία - Αναπνοή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600" dirty="0" smtClean="0"/>
              <a:t>Σκαρλάτος Ντέντος, Επίκουρος Καθηγητής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Σύσταση του αίματος </a:t>
            </a:r>
            <a:br>
              <a:rPr lang="el-GR" sz="4000" dirty="0" smtClean="0"/>
            </a:br>
            <a:r>
              <a:rPr lang="el-GR" sz="4000" dirty="0" smtClean="0"/>
              <a:t>των Θηλαστικών</a:t>
            </a:r>
            <a:endParaRPr lang="el-GR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b="1" dirty="0" smtClean="0">
                <a:cs typeface="Times New Roman" pitchFamily="18" charset="0"/>
              </a:rPr>
              <a:t>Πλάσμα: </a:t>
            </a:r>
          </a:p>
          <a:p>
            <a:pPr>
              <a:buNone/>
            </a:pPr>
            <a:r>
              <a:rPr lang="el-GR" sz="2400" dirty="0" smtClean="0">
                <a:cs typeface="Times New Roman" pitchFamily="18" charset="0"/>
              </a:rPr>
              <a:t>1) 90% Νερό .</a:t>
            </a:r>
          </a:p>
          <a:p>
            <a:pPr>
              <a:buNone/>
            </a:pPr>
            <a:r>
              <a:rPr lang="el-GR" sz="2400" dirty="0" smtClean="0">
                <a:cs typeface="Times New Roman" pitchFamily="18" charset="0"/>
              </a:rPr>
              <a:t>2) Διαλυμένα συστατικά (πρωτεΐνες έως ανόργανα στοιχεία). </a:t>
            </a:r>
          </a:p>
          <a:p>
            <a:pPr>
              <a:buNone/>
            </a:pPr>
            <a:r>
              <a:rPr lang="el-GR" sz="2400" dirty="0" smtClean="0">
                <a:cs typeface="Times New Roman" pitchFamily="18" charset="0"/>
              </a:rPr>
              <a:t>3) Διαλυμένα αέρια.</a:t>
            </a:r>
          </a:p>
          <a:p>
            <a:pPr>
              <a:lnSpc>
                <a:spcPct val="110000"/>
              </a:lnSpc>
            </a:pP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b="1" dirty="0" smtClean="0">
                <a:cs typeface="Times New Roman" pitchFamily="18" charset="0"/>
              </a:rPr>
              <a:t>Έμμορφα στοιχεία</a:t>
            </a:r>
            <a:r>
              <a:rPr lang="el-GR" sz="2400" dirty="0" smtClean="0"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el-GR" sz="2400" dirty="0" smtClean="0">
                <a:cs typeface="Times New Roman" pitchFamily="18" charset="0"/>
              </a:rPr>
              <a:t>1) Ερυθρά αιμοσφαίρια .</a:t>
            </a:r>
          </a:p>
          <a:p>
            <a:pPr>
              <a:buNone/>
            </a:pPr>
            <a:r>
              <a:rPr lang="el-GR" sz="2400" dirty="0" smtClean="0">
                <a:cs typeface="Times New Roman" pitchFamily="18" charset="0"/>
              </a:rPr>
              <a:t>2) Λευκά αιμοσφαίρια.</a:t>
            </a:r>
          </a:p>
          <a:p>
            <a:pPr>
              <a:buNone/>
            </a:pPr>
            <a:r>
              <a:rPr lang="el-GR" sz="2400" dirty="0" smtClean="0">
                <a:cs typeface="Times New Roman" pitchFamily="18" charset="0"/>
              </a:rPr>
              <a:t>3) Αιμοπετάλια ή θρομβοκύτταρα.</a:t>
            </a:r>
          </a:p>
          <a:p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Σύσταση αίματος: </a:t>
            </a:r>
            <a:br>
              <a:rPr lang="el-GR" dirty="0" smtClean="0"/>
            </a:br>
            <a:r>
              <a:rPr lang="el-GR" sz="3200" dirty="0" smtClean="0"/>
              <a:t>Πρωτεϊνες του πλάσματος</a:t>
            </a:r>
            <a:endParaRPr lang="el-GR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1226" y="1584960"/>
            <a:ext cx="6091084" cy="527304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10000"/>
              </a:lnSpc>
            </a:pPr>
            <a:r>
              <a:rPr lang="el-GR" sz="6200" b="1" dirty="0" smtClean="0">
                <a:cs typeface="Times New Roman" pitchFamily="18" charset="0"/>
              </a:rPr>
              <a:t>Αλβουμίνη</a:t>
            </a:r>
            <a:r>
              <a:rPr lang="en-GB" sz="6200" b="1" dirty="0" smtClean="0">
                <a:cs typeface="Times New Roman" pitchFamily="18" charset="0"/>
              </a:rPr>
              <a:t>:</a:t>
            </a:r>
            <a:r>
              <a:rPr lang="el-GR" sz="6200" b="1" dirty="0" smtClean="0">
                <a:cs typeface="Times New Roman" pitchFamily="18" charset="0"/>
              </a:rPr>
              <a:t> </a:t>
            </a:r>
            <a:r>
              <a:rPr lang="el-GR" sz="6200" dirty="0" smtClean="0">
                <a:cs typeface="Times New Roman" pitchFamily="18" charset="0"/>
              </a:rPr>
              <a:t>διαμορφώνει την ωσμωτική πίεση του πλάσματος, πρωτεΐνη μεταφορέας, στον άνθρωπο αποτελεί το 60% των πρωτεϊνών του πλάσματος, Μορ. Βάρος 67 </a:t>
            </a:r>
            <a:r>
              <a:rPr lang="en-GB" sz="6200" dirty="0" err="1" smtClean="0">
                <a:cs typeface="Times New Roman" pitchFamily="18" charset="0"/>
              </a:rPr>
              <a:t>kDa</a:t>
            </a:r>
            <a:r>
              <a:rPr lang="en-GB" sz="6200" dirty="0" smtClean="0">
                <a:cs typeface="Times New Roman" pitchFamily="18" charset="0"/>
              </a:rPr>
              <a:t>, </a:t>
            </a:r>
            <a:r>
              <a:rPr lang="el-GR" sz="6200" dirty="0" smtClean="0">
                <a:cs typeface="Times New Roman" pitchFamily="18" charset="0"/>
              </a:rPr>
              <a:t> </a:t>
            </a:r>
            <a:r>
              <a:rPr lang="en-GB" sz="6200" dirty="0" smtClean="0"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l-GR" sz="6200" b="1" dirty="0" smtClean="0">
                <a:cs typeface="Times New Roman" pitchFamily="18" charset="0"/>
              </a:rPr>
              <a:t>Σφαιρίνες: </a:t>
            </a:r>
            <a:r>
              <a:rPr lang="el-GR" sz="6200" dirty="0" smtClean="0">
                <a:cs typeface="Times New Roman" pitchFamily="18" charset="0"/>
              </a:rPr>
              <a:t>Ομάδα από ποικίλες πρωτεΐνες, συμβάλλουν στην ανοσολογική απόκριση, αποτελούν 35% των πρωτεϊνών του πλάσματος, οι ανοσοσφαιρίνες έχουν Μορ. Βάρος ≈250 </a:t>
            </a:r>
            <a:r>
              <a:rPr lang="en-GB" sz="6200" dirty="0" err="1" smtClean="0">
                <a:cs typeface="Times New Roman" pitchFamily="18" charset="0"/>
              </a:rPr>
              <a:t>kDa</a:t>
            </a:r>
            <a:r>
              <a:rPr lang="el-GR" sz="6200" dirty="0" smtClean="0">
                <a:cs typeface="Times New Roman" pitchFamily="18" charset="0"/>
              </a:rPr>
              <a:t>,</a:t>
            </a:r>
            <a:r>
              <a:rPr lang="en-GB" sz="6200" dirty="0" smtClean="0">
                <a:cs typeface="Times New Roman" pitchFamily="18" charset="0"/>
              </a:rPr>
              <a:t> </a:t>
            </a:r>
            <a:r>
              <a:rPr lang="el-GR" sz="6200" dirty="0" smtClean="0"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l-GR" sz="6200" b="1" dirty="0" smtClean="0">
                <a:cs typeface="Times New Roman" pitchFamily="18" charset="0"/>
              </a:rPr>
              <a:t>Ινιδογόνο</a:t>
            </a:r>
            <a:r>
              <a:rPr lang="en-GB" sz="6200" b="1" dirty="0" smtClean="0">
                <a:cs typeface="Times New Roman" pitchFamily="18" charset="0"/>
              </a:rPr>
              <a:t>: </a:t>
            </a:r>
            <a:r>
              <a:rPr lang="el-GR" sz="6200" dirty="0" smtClean="0">
                <a:cs typeface="Times New Roman" pitchFamily="18" charset="0"/>
              </a:rPr>
              <a:t>συμβάλλει στην πήξη του αίματος. </a:t>
            </a:r>
            <a:r>
              <a:rPr lang="en-US" sz="6200" dirty="0" smtClean="0">
                <a:cs typeface="Times New Roman" pitchFamily="18" charset="0"/>
              </a:rPr>
              <a:t>Α</a:t>
            </a:r>
            <a:r>
              <a:rPr lang="el-GR" sz="6200" dirty="0" smtClean="0">
                <a:cs typeface="Times New Roman" pitchFamily="18" charset="0"/>
              </a:rPr>
              <a:t>ποτελεί το 4% των πρωτεϊνών του πλάσματος, Στον άνθρωπο είναι εξαμερές μόριο, Μορ. Βάρος 340 </a:t>
            </a:r>
            <a:r>
              <a:rPr lang="en-GB" sz="6200" dirty="0" err="1" smtClean="0">
                <a:cs typeface="Times New Roman" pitchFamily="18" charset="0"/>
              </a:rPr>
              <a:t>kDa</a:t>
            </a:r>
            <a:r>
              <a:rPr lang="en-GB" sz="6200" dirty="0" smtClean="0">
                <a:cs typeface="Times New Roman" pitchFamily="18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l-GR" sz="6200" dirty="0" smtClean="0">
                <a:cs typeface="Times New Roman" pitchFamily="18" charset="0"/>
              </a:rPr>
              <a:t>Καθώς και μια πληθώρα άλλων πρωτεϊνών που αποτελούν το 1% του συνόλου. Στον άνθρωπο οι πρωτεΐνες του πλάσματος είναι 7</a:t>
            </a:r>
            <a:r>
              <a:rPr lang="en-GB" sz="6200" dirty="0" smtClean="0">
                <a:cs typeface="Times New Roman" pitchFamily="18" charset="0"/>
              </a:rPr>
              <a:t>g</a:t>
            </a:r>
            <a:r>
              <a:rPr lang="el-GR" sz="6200" dirty="0" smtClean="0">
                <a:cs typeface="Times New Roman" pitchFamily="18" charset="0"/>
              </a:rPr>
              <a:t>/</a:t>
            </a:r>
            <a:r>
              <a:rPr lang="en-GB" sz="6200" dirty="0" smtClean="0">
                <a:cs typeface="Times New Roman" pitchFamily="18" charset="0"/>
              </a:rPr>
              <a:t>dl </a:t>
            </a:r>
            <a:r>
              <a:rPr lang="el-GR" sz="6200" dirty="0" smtClean="0">
                <a:cs typeface="Times New Roman" pitchFamily="18" charset="0"/>
              </a:rPr>
              <a:t>(1/10 του λίτρου ή 7% του όγκου).</a:t>
            </a:r>
          </a:p>
          <a:p>
            <a:pPr>
              <a:lnSpc>
                <a:spcPct val="110000"/>
              </a:lnSpc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19942" y="25066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333892" y="422148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319942" y="565929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endParaRPr lang="el-GR" sz="1200" dirty="0"/>
          </a:p>
        </p:txBody>
      </p:sp>
      <p:pic>
        <p:nvPicPr>
          <p:cNvPr id="15" name="Θέση περιεχομένου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9" y="1495913"/>
            <a:ext cx="1825111" cy="4577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Σύσταση αίματος: </a:t>
            </a:r>
            <a:br>
              <a:rPr lang="el-GR" dirty="0" smtClean="0"/>
            </a:br>
            <a:r>
              <a:rPr lang="el-GR" sz="3600" dirty="0" smtClean="0"/>
              <a:t>Έμμορφα στοιχεία του πλάσματος</a:t>
            </a:r>
            <a:endParaRPr lang="el-GR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13360" y="1737361"/>
            <a:ext cx="8671560" cy="2667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None/>
            </a:pPr>
            <a:r>
              <a:rPr lang="el-GR" sz="2000" b="1" dirty="0" smtClean="0">
                <a:cs typeface="Times New Roman" pitchFamily="18" charset="0"/>
              </a:rPr>
              <a:t>1. Ερυθροκύτταρα</a:t>
            </a:r>
            <a:r>
              <a:rPr lang="en-GB" sz="2000" b="1" dirty="0" smtClean="0">
                <a:cs typeface="Times New Roman" pitchFamily="18" charset="0"/>
              </a:rPr>
              <a:t>:</a:t>
            </a:r>
            <a:r>
              <a:rPr lang="el-GR" sz="2000" b="1" dirty="0" smtClean="0">
                <a:cs typeface="Times New Roman" pitchFamily="18" charset="0"/>
              </a:rPr>
              <a:t> </a:t>
            </a:r>
            <a:r>
              <a:rPr lang="el-GR" sz="2000" dirty="0" smtClean="0">
                <a:cs typeface="Times New Roman" pitchFamily="18" charset="0"/>
              </a:rPr>
              <a:t>Στα Θηλαστικά και Πτηνά δημιουργούνται από τους </a:t>
            </a:r>
            <a:r>
              <a:rPr lang="el-GR" sz="2000" b="1" dirty="0" smtClean="0">
                <a:cs typeface="Times New Roman" pitchFamily="18" charset="0"/>
              </a:rPr>
              <a:t>ερυθροβλάστες </a:t>
            </a:r>
            <a:r>
              <a:rPr lang="el-GR" sz="2000" dirty="0" smtClean="0">
                <a:cs typeface="Times New Roman" pitchFamily="18" charset="0"/>
              </a:rPr>
              <a:t>στο μυελό των οστών (σε άλλα Σπονδυλόζωα παράγονται στη σπλήνα και τα νεφρά). Στα Θηλαστικά είναι </a:t>
            </a:r>
            <a:r>
              <a:rPr lang="el-GR" sz="2000" b="1" dirty="0" smtClean="0">
                <a:cs typeface="Times New Roman" pitchFamily="18" charset="0"/>
              </a:rPr>
              <a:t>απύρηνα</a:t>
            </a:r>
            <a:r>
              <a:rPr lang="el-GR" sz="2000" dirty="0" smtClean="0">
                <a:cs typeface="Times New Roman" pitchFamily="18" charset="0"/>
              </a:rPr>
              <a:t>, στα άλλα Σπονδυλόζωα </a:t>
            </a:r>
            <a:r>
              <a:rPr lang="el-GR" sz="2000" b="1" dirty="0" smtClean="0">
                <a:cs typeface="Times New Roman" pitchFamily="18" charset="0"/>
              </a:rPr>
              <a:t>εμπύρηνα</a:t>
            </a:r>
            <a:r>
              <a:rPr lang="el-GR" sz="2000" dirty="0" smtClean="0">
                <a:cs typeface="Times New Roman" pitchFamily="18" charset="0"/>
              </a:rPr>
              <a:t>. Περιέχουν </a:t>
            </a:r>
            <a:r>
              <a:rPr lang="el-GR" sz="2000" b="1" dirty="0" smtClean="0">
                <a:cs typeface="Times New Roman" pitchFamily="18" charset="0"/>
              </a:rPr>
              <a:t>αιμοσφαιρίνη</a:t>
            </a:r>
            <a:r>
              <a:rPr lang="el-GR" sz="2000" dirty="0" smtClean="0">
                <a:cs typeface="Times New Roman" pitchFamily="18" charset="0"/>
              </a:rPr>
              <a:t> (33%)</a:t>
            </a:r>
          </a:p>
          <a:p>
            <a:pPr>
              <a:lnSpc>
                <a:spcPct val="110000"/>
              </a:lnSpc>
              <a:buNone/>
            </a:pPr>
            <a:r>
              <a:rPr lang="el-GR" sz="2000" b="1" dirty="0" smtClean="0">
                <a:cs typeface="Times New Roman" pitchFamily="18" charset="0"/>
              </a:rPr>
              <a:t>2. Λευκοκύτταρα: </a:t>
            </a:r>
            <a:r>
              <a:rPr lang="el-GR" sz="2000" dirty="0" smtClean="0">
                <a:cs typeface="Times New Roman" pitchFamily="18" charset="0"/>
              </a:rPr>
              <a:t>Κύτταρα που παίζουν ρόλο στους αμυντικούς μηχανισμούς του οργανισμού. Πολλά είδη: Κοκκιοκύτταρα (Βασεόφιλα, Ηωσινόφιλα, Ουδετερόφιλα), Ακοκκιώδη κύτταρα, Λεμφοκύτταρα και Μονοκύτταρα. </a:t>
            </a:r>
          </a:p>
          <a:p>
            <a:pPr>
              <a:lnSpc>
                <a:spcPct val="110000"/>
              </a:lnSpc>
              <a:buNone/>
            </a:pPr>
            <a:r>
              <a:rPr lang="el-GR" sz="2000" b="1" dirty="0" smtClean="0">
                <a:cs typeface="Times New Roman" pitchFamily="18" charset="0"/>
              </a:rPr>
              <a:t>3. Αιμοπετάλια: </a:t>
            </a:r>
            <a:r>
              <a:rPr lang="el-GR" sz="2000" dirty="0" smtClean="0">
                <a:cs typeface="Times New Roman" pitchFamily="18" charset="0"/>
              </a:rPr>
              <a:t>Συμμετέχουν στους σχηματισμούς πήξης του αίματος.</a:t>
            </a:r>
            <a:endParaRPr lang="el-GR" sz="2000" dirty="0"/>
          </a:p>
        </p:txBody>
      </p:sp>
      <p:pic>
        <p:nvPicPr>
          <p:cNvPr id="10" name="Content Placeholder 9" descr="Picture3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1676400" y="4687974"/>
            <a:ext cx="5897880" cy="1560426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1343" y="587141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Σύσταση αίματος:</a:t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sz="3600" dirty="0" smtClean="0"/>
              <a:t>Είδη λεμφοκυττάρων του πλάσματος</a:t>
            </a:r>
            <a:endParaRPr lang="el-GR" sz="3600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0" y="1645920"/>
            <a:ext cx="6690360" cy="5212080"/>
          </a:xfrm>
        </p:spPr>
        <p:txBody>
          <a:bodyPr>
            <a:noAutofit/>
          </a:bodyPr>
          <a:lstStyle/>
          <a:p>
            <a:r>
              <a:rPr lang="el-GR" sz="1800" b="1" dirty="0" smtClean="0">
                <a:cs typeface="Times New Roman" pitchFamily="18" charset="0"/>
              </a:rPr>
              <a:t>Ουδετερόφιλα: </a:t>
            </a:r>
            <a:r>
              <a:rPr lang="el-GR" sz="1800" dirty="0" smtClean="0">
                <a:cs typeface="Times New Roman" pitchFamily="18" charset="0"/>
              </a:rPr>
              <a:t>Λέγονται έτσι γιατί δεν βάφονται με όξινες ή αλκαλικές. Εξειδικεύονται στη φαγοκύτωση ιών, βακτηρίων, μηκύτων, ξένων κυττάρων. 60% των λευκοκυττάρων.</a:t>
            </a:r>
          </a:p>
          <a:p>
            <a:r>
              <a:rPr lang="el-GR" sz="1800" b="1" dirty="0" smtClean="0">
                <a:cs typeface="Times New Roman" pitchFamily="18" charset="0"/>
              </a:rPr>
              <a:t>Ηωσινόφιλα: </a:t>
            </a:r>
            <a:r>
              <a:rPr lang="el-GR" sz="1800" dirty="0" smtClean="0">
                <a:cs typeface="Times New Roman" pitchFamily="18" charset="0"/>
              </a:rPr>
              <a:t>Λέγονται έτσι γιατί βάφονται βαθύ κόκκινο με τη χρωστική ηωσίνη. Εξειδικεύονται στη φαγοκύτωση παρασίτων και παίζουν ρόλο στις αλλεργικές αντιδράσεις. 1-6% των λευκοκυττάρων.</a:t>
            </a:r>
            <a:endParaRPr lang="en-GB" sz="1800" dirty="0" smtClean="0">
              <a:cs typeface="Times New Roman" pitchFamily="18" charset="0"/>
            </a:endParaRPr>
          </a:p>
          <a:p>
            <a:r>
              <a:rPr lang="el-GR" sz="1800" b="1" dirty="0" smtClean="0">
                <a:cs typeface="Times New Roman" pitchFamily="18" charset="0"/>
              </a:rPr>
              <a:t>Βασεόφιλα: </a:t>
            </a:r>
            <a:r>
              <a:rPr lang="el-GR" sz="1800" dirty="0" smtClean="0">
                <a:cs typeface="Times New Roman" pitchFamily="18" charset="0"/>
              </a:rPr>
              <a:t>Λέγονται έτσι γιατί βάφονται βαθύ μπλε με αλκαλικές χρωστικές (χρωστική του </a:t>
            </a:r>
            <a:r>
              <a:rPr lang="en-GB" sz="1800" dirty="0" smtClean="0">
                <a:cs typeface="Times New Roman" pitchFamily="18" charset="0"/>
              </a:rPr>
              <a:t>Wright</a:t>
            </a:r>
            <a:r>
              <a:rPr lang="el-GR" sz="1800" dirty="0" smtClean="0">
                <a:cs typeface="Times New Roman" pitchFamily="18" charset="0"/>
              </a:rPr>
              <a:t>). Εξειδικεύονται στις αλλεργικές </a:t>
            </a:r>
            <a:r>
              <a:rPr lang="en-US" sz="1800" dirty="0" smtClean="0">
                <a:cs typeface="Times New Roman" pitchFamily="18" charset="0"/>
              </a:rPr>
              <a:t>Α</a:t>
            </a:r>
            <a:r>
              <a:rPr lang="el-GR" sz="1800" dirty="0" smtClean="0">
                <a:cs typeface="Times New Roman" pitchFamily="18" charset="0"/>
              </a:rPr>
              <a:t>ντιδράσεις και στην έκκριση αντιπηκτικών παραγόντων, ισταμίνης και σεροτονίνης. </a:t>
            </a:r>
            <a:r>
              <a:rPr lang="en-GB" sz="1800" dirty="0" smtClean="0">
                <a:cs typeface="Times New Roman" pitchFamily="18" charset="0"/>
              </a:rPr>
              <a:t> </a:t>
            </a:r>
            <a:r>
              <a:rPr lang="el-GR" sz="1800" dirty="0" smtClean="0">
                <a:cs typeface="Times New Roman" pitchFamily="18" charset="0"/>
              </a:rPr>
              <a:t>&lt;1% των λευκοκυττάρων.</a:t>
            </a:r>
          </a:p>
          <a:p>
            <a:r>
              <a:rPr lang="el-GR" sz="1800" b="1" dirty="0" smtClean="0">
                <a:cs typeface="Times New Roman" pitchFamily="18" charset="0"/>
              </a:rPr>
              <a:t>Λεμφοκύτταρα: </a:t>
            </a:r>
            <a:r>
              <a:rPr lang="el-GR" sz="1800" dirty="0" smtClean="0">
                <a:cs typeface="Times New Roman" pitchFamily="18" charset="0"/>
              </a:rPr>
              <a:t>Αποτελούνται από τα Β κύτταρα, τα Τ κύτταρα και τα κύτταρα</a:t>
            </a:r>
            <a:r>
              <a:rPr lang="en-GB" sz="1800" dirty="0" smtClean="0">
                <a:cs typeface="Times New Roman" pitchFamily="18" charset="0"/>
              </a:rPr>
              <a:t>-</a:t>
            </a:r>
            <a:r>
              <a:rPr lang="el-GR" sz="1800" dirty="0" smtClean="0">
                <a:cs typeface="Times New Roman" pitchFamily="18" charset="0"/>
              </a:rPr>
              <a:t>φονείς ( θα μιλήσουμε για αυτά στο κεφ. Ανοσία).</a:t>
            </a:r>
          </a:p>
          <a:p>
            <a:r>
              <a:rPr lang="el-GR" sz="1800" b="1" dirty="0" smtClean="0">
                <a:cs typeface="Times New Roman" pitchFamily="18" charset="0"/>
              </a:rPr>
              <a:t>Μονοκύτταρα:</a:t>
            </a:r>
            <a:r>
              <a:rPr lang="en-GB" sz="1800" b="1" dirty="0" smtClean="0">
                <a:cs typeface="Times New Roman" pitchFamily="18" charset="0"/>
              </a:rPr>
              <a:t> </a:t>
            </a:r>
            <a:r>
              <a:rPr lang="el-GR" sz="1800" dirty="0" smtClean="0">
                <a:cs typeface="Times New Roman" pitchFamily="18" charset="0"/>
              </a:rPr>
              <a:t>Τα κύτταρα αυτά ανταποκρίνονται σε φλεγμονές όπου διαφοροποιούνται στα Μακροφάγα και τα Δενδριτικά </a:t>
            </a:r>
            <a:r>
              <a:rPr lang="en-US" sz="1800" dirty="0" smtClean="0">
                <a:cs typeface="Times New Roman" pitchFamily="18" charset="0"/>
              </a:rPr>
              <a:t>Κ</a:t>
            </a:r>
            <a:r>
              <a:rPr lang="el-GR" sz="1800" dirty="0" smtClean="0">
                <a:cs typeface="Times New Roman" pitchFamily="18" charset="0"/>
              </a:rPr>
              <a:t>ύτταρα. 2-8% των λευκοκυττάρων.</a:t>
            </a:r>
          </a:p>
          <a:p>
            <a:endParaRPr lang="el-GR" sz="2000" dirty="0"/>
          </a:p>
        </p:txBody>
      </p:sp>
      <p:pic>
        <p:nvPicPr>
          <p:cNvPr id="15" name="Content Placeholder 14" descr="Picture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30697" y="1691640"/>
            <a:ext cx="1709532" cy="4469448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17352" y="239079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630415" y="322843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617352" y="39989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l-G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615667" y="494151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l-GR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615667" y="59662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Σύσταση αίματος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955" y="1430594"/>
            <a:ext cx="4689987" cy="482011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el-GR" dirty="0" smtClean="0">
                <a:cs typeface="Times New Roman" pitchFamily="18" charset="0"/>
              </a:rPr>
              <a:t>Αλλά έχουμε και τα </a:t>
            </a:r>
            <a:r>
              <a:rPr lang="el-GR" b="1" dirty="0" smtClean="0">
                <a:cs typeface="Times New Roman" pitchFamily="18" charset="0"/>
              </a:rPr>
              <a:t>Αιμοπετάλια :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Προέρχονται και αυτά από το μυελό των οστών, 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Είναι απύρηνα</a:t>
            </a:r>
            <a:r>
              <a:rPr lang="en-GB" dirty="0" smtClean="0">
                <a:cs typeface="Times New Roman" pitchFamily="18" charset="0"/>
              </a:rPr>
              <a:t>, </a:t>
            </a: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Είναι προϊόντα του κυτταροπλάσματος ενός άλλου είδους κυττάρων: των </a:t>
            </a:r>
            <a:r>
              <a:rPr lang="el-GR" b="1" dirty="0" smtClean="0">
                <a:cs typeface="Times New Roman" pitchFamily="18" charset="0"/>
              </a:rPr>
              <a:t>Μεγαλο-καρυοκυττάρων.</a:t>
            </a:r>
          </a:p>
          <a:p>
            <a:pPr>
              <a:lnSpc>
                <a:spcPct val="110000"/>
              </a:lnSpc>
            </a:pP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 κύτταρα αυτά είναι μικρά σε σχέση με τα άλλα κύτταρα του αίματος  (Ερυθροκύτταρο-Αιμοπετάλιο-Λευκοκύτταρο).</a:t>
            </a:r>
            <a:endParaRPr lang="el-GR" dirty="0"/>
          </a:p>
        </p:txBody>
      </p:sp>
      <p:pic>
        <p:nvPicPr>
          <p:cNvPr id="7" name="Content Placeholder 6" descr="Picture5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7921" y="1415845"/>
            <a:ext cx="3441853" cy="486527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4557" y="24644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1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64557" y="36536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12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515350" y="59737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13</a:t>
            </a:r>
            <a:endParaRPr lang="el-GR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1548" y="309276"/>
            <a:ext cx="8515350" cy="1325563"/>
          </a:xfrm>
        </p:spPr>
        <p:txBody>
          <a:bodyPr/>
          <a:lstStyle/>
          <a:p>
            <a:r>
              <a:rPr lang="el-GR" dirty="0" smtClean="0"/>
              <a:t>Σύσταση αίματος: Αιμόσταση 1/2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737135"/>
            <a:ext cx="8146640" cy="476690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Πολύπλοκο μονοπάτι μετάδοσης σήματος που υπάρχει σε όλα τα </a:t>
            </a:r>
            <a:r>
              <a:rPr lang="el-GR" b="1" dirty="0" smtClean="0">
                <a:cs typeface="Times New Roman" pitchFamily="18" charset="0"/>
              </a:rPr>
              <a:t>Σπονδυλόζωα</a:t>
            </a:r>
            <a:r>
              <a:rPr lang="el-GR" dirty="0" smtClean="0">
                <a:cs typeface="Times New Roman" pitchFamily="18" charset="0"/>
              </a:rPr>
              <a:t> και </a:t>
            </a:r>
            <a:r>
              <a:rPr lang="el-GR" b="1" dirty="0" smtClean="0">
                <a:cs typeface="Times New Roman" pitchFamily="18" charset="0"/>
              </a:rPr>
              <a:t>εμποδίζει την απώλεια αίματος μετά από τραύμα</a:t>
            </a:r>
            <a:endParaRPr lang="en-GB" b="1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Ξεκινά με την απελευθέρωση του παράγοντα </a:t>
            </a:r>
            <a:r>
              <a:rPr lang="en-GB" b="1" dirty="0" smtClean="0">
                <a:cs typeface="Times New Roman" pitchFamily="18" charset="0"/>
              </a:rPr>
              <a:t>von </a:t>
            </a:r>
            <a:r>
              <a:rPr lang="en-GB" b="1" dirty="0" err="1" smtClean="0">
                <a:cs typeface="Times New Roman" pitchFamily="18" charset="0"/>
              </a:rPr>
              <a:t>Willebrand</a:t>
            </a:r>
            <a:r>
              <a:rPr lang="en-GB" b="1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(πρωτεΐνη 250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)</a:t>
            </a:r>
            <a:r>
              <a:rPr lang="en-GB" dirty="0" smtClean="0">
                <a:cs typeface="Times New Roman" pitchFamily="18" charset="0"/>
              </a:rPr>
              <a:t>, </a:t>
            </a:r>
            <a:r>
              <a:rPr lang="el-GR" dirty="0" smtClean="0">
                <a:cs typeface="Times New Roman" pitchFamily="18" charset="0"/>
              </a:rPr>
              <a:t>στην οποία προσδένεται η πρωτεΐνη </a:t>
            </a:r>
            <a:r>
              <a:rPr lang="el-GR" b="1" dirty="0" smtClean="0">
                <a:cs typeface="Times New Roman" pitchFamily="18" charset="0"/>
              </a:rPr>
              <a:t>Παράγοντας </a:t>
            </a:r>
            <a:r>
              <a:rPr lang="en-GB" b="1" dirty="0" smtClean="0">
                <a:cs typeface="Times New Roman" pitchFamily="18" charset="0"/>
              </a:rPr>
              <a:t>VI</a:t>
            </a:r>
            <a:r>
              <a:rPr lang="en-GB" dirty="0" smtClean="0">
                <a:cs typeface="Times New Roman" pitchFamily="18" charset="0"/>
              </a:rPr>
              <a:t>II</a:t>
            </a:r>
            <a:r>
              <a:rPr lang="el-GR" dirty="0" smtClean="0">
                <a:cs typeface="Times New Roman" pitchFamily="18" charset="0"/>
              </a:rPr>
              <a:t> (267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)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και το </a:t>
            </a:r>
            <a:r>
              <a:rPr lang="el-GR" b="1" dirty="0" smtClean="0">
                <a:cs typeface="Times New Roman" pitchFamily="18" charset="0"/>
              </a:rPr>
              <a:t>Κολλαγόνο</a:t>
            </a:r>
            <a:r>
              <a:rPr lang="el-GR" dirty="0" smtClean="0"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 Στο </a:t>
            </a:r>
            <a:r>
              <a:rPr lang="el-GR" b="1" dirty="0" smtClean="0">
                <a:cs typeface="Times New Roman" pitchFamily="18" charset="0"/>
              </a:rPr>
              <a:t>Κολλαγόνο</a:t>
            </a:r>
            <a:r>
              <a:rPr lang="el-GR" dirty="0" smtClean="0">
                <a:cs typeface="Times New Roman" pitchFamily="18" charset="0"/>
              </a:rPr>
              <a:t> προσδένονται τα </a:t>
            </a:r>
            <a:r>
              <a:rPr lang="el-GR" b="1" dirty="0" smtClean="0">
                <a:cs typeface="Times New Roman" pitchFamily="18" charset="0"/>
              </a:rPr>
              <a:t>Αιμοπετάλια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και ενεργοποιούνται σηματοδοτικά μονοπάτια τους που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προκαλούν τη συμμετοχή και άλλων </a:t>
            </a:r>
            <a:r>
              <a:rPr lang="el-GR" b="1" dirty="0" smtClean="0">
                <a:cs typeface="Times New Roman" pitchFamily="18" charset="0"/>
              </a:rPr>
              <a:t>Αιμοπεταλίων</a:t>
            </a:r>
            <a:r>
              <a:rPr lang="el-GR" dirty="0" smtClean="0">
                <a:cs typeface="Times New Roman" pitchFamily="18" charset="0"/>
              </a:rPr>
              <a:t>. Στη συνέχεια ενεργοποιείται στην </a:t>
            </a:r>
            <a:r>
              <a:rPr lang="el-GR" b="1" dirty="0" smtClean="0">
                <a:cs typeface="Times New Roman" pitchFamily="18" charset="0"/>
              </a:rPr>
              <a:t>επιφάνεια</a:t>
            </a:r>
            <a:r>
              <a:rPr lang="el-GR" dirty="0" smtClean="0">
                <a:cs typeface="Times New Roman" pitchFamily="18" charset="0"/>
              </a:rPr>
              <a:t> των Αιμοπεταλίων ο </a:t>
            </a:r>
            <a:r>
              <a:rPr lang="el-GR" b="1" dirty="0" smtClean="0">
                <a:cs typeface="Times New Roman" pitchFamily="18" charset="0"/>
              </a:rPr>
              <a:t>Παράγοντας ΙΙΙ</a:t>
            </a:r>
            <a:r>
              <a:rPr lang="el-GR" dirty="0" smtClean="0">
                <a:cs typeface="Times New Roman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Ο </a:t>
            </a:r>
            <a:r>
              <a:rPr lang="el-GR" b="1" dirty="0" smtClean="0">
                <a:cs typeface="Times New Roman" pitchFamily="18" charset="0"/>
              </a:rPr>
              <a:t>Παράγοντας ΙΙΙ </a:t>
            </a:r>
            <a:r>
              <a:rPr lang="el-GR" dirty="0" smtClean="0">
                <a:cs typeface="Times New Roman" pitchFamily="18" charset="0"/>
              </a:rPr>
              <a:t>(πρωτεΐνη 33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) ενεργοποιεί τον </a:t>
            </a:r>
            <a:r>
              <a:rPr lang="el-GR" b="1" dirty="0" smtClean="0">
                <a:cs typeface="Times New Roman" pitchFamily="18" charset="0"/>
              </a:rPr>
              <a:t>Παράγοντα Χ</a:t>
            </a:r>
            <a:r>
              <a:rPr lang="el-GR" dirty="0" smtClean="0">
                <a:cs typeface="Times New Roman" pitchFamily="18" charset="0"/>
              </a:rPr>
              <a:t> (πρωτεΐνη 55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) που μαζί με τον </a:t>
            </a:r>
            <a:r>
              <a:rPr lang="el-GR" b="1" dirty="0" smtClean="0">
                <a:cs typeface="Times New Roman" pitchFamily="18" charset="0"/>
              </a:rPr>
              <a:t>Παράγοντα </a:t>
            </a:r>
            <a:r>
              <a:rPr lang="en-GB" b="1" dirty="0" smtClean="0">
                <a:cs typeface="Times New Roman" pitchFamily="18" charset="0"/>
              </a:rPr>
              <a:t>V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(πρωτεΐνη </a:t>
            </a:r>
            <a:r>
              <a:rPr lang="en-GB" dirty="0" smtClean="0">
                <a:cs typeface="Times New Roman" pitchFamily="18" charset="0"/>
              </a:rPr>
              <a:t>250</a:t>
            </a:r>
            <a:r>
              <a:rPr lang="el-GR" dirty="0" smtClean="0">
                <a:cs typeface="Times New Roman" pitchFamily="18" charset="0"/>
              </a:rPr>
              <a:t>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cs typeface="Times New Roman" pitchFamily="18" charset="0"/>
              </a:rPr>
              <a:t>Π</a:t>
            </a:r>
            <a:r>
              <a:rPr lang="el-GR" dirty="0" smtClean="0">
                <a:cs typeface="Times New Roman" pitchFamily="18" charset="0"/>
              </a:rPr>
              <a:t>ροκαλούν την πρωτεόλυση της πρωτεΐνης Προθρομβίνης (πρωτεΐνη 70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) σε </a:t>
            </a:r>
            <a:r>
              <a:rPr lang="el-GR" b="1" dirty="0" smtClean="0">
                <a:cs typeface="Times New Roman" pitchFamily="18" charset="0"/>
              </a:rPr>
              <a:t>Θρομβίνη.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Στη συνέχεια.... </a:t>
            </a:r>
          </a:p>
          <a:p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0" y="2506663"/>
            <a:ext cx="830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Έχει όμως και τις συνέπειές της: όπως η Αιμορροφιλία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7412" y="242145"/>
            <a:ext cx="8323621" cy="1325563"/>
          </a:xfrm>
        </p:spPr>
        <p:txBody>
          <a:bodyPr/>
          <a:lstStyle/>
          <a:p>
            <a:r>
              <a:rPr lang="el-GR" dirty="0" smtClean="0"/>
              <a:t>Σύσταση αίματος: Αιμόσταση 2/2</a:t>
            </a: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" name="Content Placeholder 13" descr="Picture6.pn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tretch>
            <a:fillRect/>
          </a:stretch>
        </p:blipFill>
        <p:spPr>
          <a:xfrm>
            <a:off x="4106544" y="3652382"/>
            <a:ext cx="4373777" cy="2598712"/>
          </a:xfrm>
        </p:spPr>
      </p:pic>
      <p:pic>
        <p:nvPicPr>
          <p:cNvPr id="15" name="Content Placeholder 14" descr="Picture7.jpg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1702775" y="4055315"/>
            <a:ext cx="1850302" cy="2194560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83913" y="1463860"/>
            <a:ext cx="8027670" cy="270256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Η </a:t>
            </a:r>
            <a:r>
              <a:rPr lang="el-GR" sz="3600" b="1" dirty="0" smtClean="0">
                <a:cs typeface="Times New Roman" pitchFamily="18" charset="0"/>
              </a:rPr>
              <a:t>Θρομβίνη </a:t>
            </a:r>
            <a:r>
              <a:rPr lang="el-GR" sz="3600" dirty="0" smtClean="0">
                <a:cs typeface="Times New Roman" pitchFamily="18" charset="0"/>
              </a:rPr>
              <a:t>προκαλεί την πρωτεόλυση του Ινιδογόνου (βλέπε παραπάνω) σε μονομερή (70 </a:t>
            </a:r>
            <a:r>
              <a:rPr lang="en-GB" sz="3600" dirty="0" err="1" smtClean="0">
                <a:cs typeface="Times New Roman" pitchFamily="18" charset="0"/>
              </a:rPr>
              <a:t>kDa</a:t>
            </a:r>
            <a:r>
              <a:rPr lang="en-GB" sz="3600" dirty="0" smtClean="0">
                <a:cs typeface="Times New Roman" pitchFamily="18" charset="0"/>
              </a:rPr>
              <a:t>)</a:t>
            </a:r>
            <a:r>
              <a:rPr lang="el-GR" sz="3600" dirty="0" smtClean="0">
                <a:cs typeface="Times New Roman" pitchFamily="18" charset="0"/>
              </a:rPr>
              <a:t>,</a:t>
            </a:r>
            <a:r>
              <a:rPr lang="en-GB" sz="3600" dirty="0" smtClean="0">
                <a:cs typeface="Times New Roman" pitchFamily="18" charset="0"/>
              </a:rPr>
              <a:t> </a:t>
            </a:r>
            <a:r>
              <a:rPr lang="el-GR" sz="3600" dirty="0" smtClean="0">
                <a:cs typeface="Times New Roman" pitchFamily="18" charset="0"/>
              </a:rPr>
              <a:t>που πολυμερίζονται για να δώσουν το</a:t>
            </a:r>
            <a:r>
              <a:rPr lang="en-GB" sz="3600" dirty="0" smtClean="0">
                <a:cs typeface="Times New Roman" pitchFamily="18" charset="0"/>
              </a:rPr>
              <a:t> </a:t>
            </a:r>
            <a:r>
              <a:rPr lang="el-GR" sz="3600" dirty="0" smtClean="0">
                <a:cs typeface="Times New Roman" pitchFamily="18" charset="0"/>
              </a:rPr>
              <a:t>πλέγμα </a:t>
            </a:r>
            <a:r>
              <a:rPr lang="el-GR" sz="3600" b="1" dirty="0" smtClean="0">
                <a:cs typeface="Times New Roman" pitchFamily="18" charset="0"/>
              </a:rPr>
              <a:t>Ινικής </a:t>
            </a:r>
            <a:r>
              <a:rPr lang="el-GR" sz="3600" dirty="0" smtClean="0">
                <a:cs typeface="Times New Roman" pitchFamily="18" charset="0"/>
              </a:rPr>
              <a:t>που σχηματίζει ένα θρόμβο σαν πήκτωμα μαζί με τα </a:t>
            </a:r>
            <a:r>
              <a:rPr lang="el-GR" sz="3600" b="1" dirty="0" smtClean="0">
                <a:cs typeface="Times New Roman" pitchFamily="18" charset="0"/>
              </a:rPr>
              <a:t>Ερυθροκύτταρα</a:t>
            </a:r>
            <a:r>
              <a:rPr lang="el-GR" sz="3600" dirty="0" smtClean="0"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Στη διαδικασία αυτή εμπλέκονται 15 περίπου πρωτεΐνες</a:t>
            </a:r>
            <a:r>
              <a:rPr lang="en-GB" sz="3600" dirty="0" smtClean="0">
                <a:cs typeface="Times New Roman" pitchFamily="18" charset="0"/>
              </a:rPr>
              <a:t>. </a:t>
            </a:r>
            <a:r>
              <a:rPr lang="el-GR" sz="3600" dirty="0" smtClean="0">
                <a:cs typeface="Times New Roman" pitchFamily="18" charset="0"/>
              </a:rPr>
              <a:t>Οι περισσότερες από αυτές είναι ενεργοποιούμενες </a:t>
            </a:r>
            <a:r>
              <a:rPr lang="el-GR" sz="3600" b="1" dirty="0" smtClean="0">
                <a:cs typeface="Times New Roman" pitchFamily="18" charset="0"/>
              </a:rPr>
              <a:t>πρωτεάσες</a:t>
            </a:r>
            <a:r>
              <a:rPr lang="en-GB" sz="3600" b="1" dirty="0" smtClean="0">
                <a:cs typeface="Times New Roman" pitchFamily="18" charset="0"/>
              </a:rPr>
              <a:t>.</a:t>
            </a:r>
            <a:r>
              <a:rPr lang="en-GB" sz="3600" dirty="0" smtClean="0">
                <a:cs typeface="Times New Roman" pitchFamily="18" charset="0"/>
              </a:rPr>
              <a:t> </a:t>
            </a:r>
            <a:r>
              <a:rPr lang="el-GR" sz="3600" dirty="0" smtClean="0">
                <a:cs typeface="Times New Roman" pitchFamily="18" charset="0"/>
              </a:rPr>
              <a:t>Η πολυπλοκότητα του μηχανισμού προστατεύει τους οργανισμούς</a:t>
            </a:r>
            <a:r>
              <a:rPr lang="en-GB" sz="3600" dirty="0" smtClean="0">
                <a:cs typeface="Times New Roman" pitchFamily="18" charset="0"/>
              </a:rPr>
              <a:t> </a:t>
            </a:r>
            <a:r>
              <a:rPr lang="el-GR" sz="3600" dirty="0" smtClean="0">
                <a:cs typeface="Times New Roman" pitchFamily="18" charset="0"/>
              </a:rPr>
              <a:t>από την απρόκλητη ενεργοποίησή του. </a:t>
            </a:r>
          </a:p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503568" y="59728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14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440703" y="59728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15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Σύσταση Αίματος: </a:t>
            </a:r>
            <a:br>
              <a:rPr lang="el-GR" dirty="0" smtClean="0"/>
            </a:br>
            <a:r>
              <a:rPr lang="el-GR" sz="3200" dirty="0" smtClean="0"/>
              <a:t>Αιμόσταση στα Ασπόνδυλα</a:t>
            </a:r>
            <a:endParaRPr lang="el-GR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5186" y="1578076"/>
            <a:ext cx="8170607" cy="527992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el-GR" sz="3600" dirty="0" smtClean="0">
                <a:cs typeface="Times New Roman" pitchFamily="18" charset="0"/>
              </a:rPr>
              <a:t>Στα Ασπόνδυλα οι γνώσεις μας για την Αιμόσταση δεν είναι τόσο πολλές:</a:t>
            </a:r>
          </a:p>
          <a:p>
            <a:pPr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Σε οργανισμούς-μοντέλα, όπως η </a:t>
            </a:r>
            <a:r>
              <a:rPr lang="en-GB" sz="3600" dirty="0" smtClean="0">
                <a:cs typeface="Times New Roman" pitchFamily="18" charset="0"/>
              </a:rPr>
              <a:t>Drosophila </a:t>
            </a:r>
            <a:r>
              <a:rPr lang="en-GB" sz="3600" dirty="0" err="1" smtClean="0">
                <a:cs typeface="Times New Roman" pitchFamily="18" charset="0"/>
              </a:rPr>
              <a:t>melanogaster</a:t>
            </a:r>
            <a:r>
              <a:rPr lang="en-GB" sz="3600" dirty="0" smtClean="0">
                <a:cs typeface="Times New Roman" pitchFamily="18" charset="0"/>
              </a:rPr>
              <a:t>, </a:t>
            </a:r>
            <a:r>
              <a:rPr lang="el-GR" sz="3600" dirty="0" smtClean="0">
                <a:cs typeface="Times New Roman" pitchFamily="18" charset="0"/>
              </a:rPr>
              <a:t>έχουν βρεθεί.</a:t>
            </a:r>
          </a:p>
          <a:p>
            <a:pPr marL="540000"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πρωτεΐνες που μοιάζουν με την </a:t>
            </a:r>
            <a:r>
              <a:rPr lang="el-GR" sz="3600" b="1" dirty="0" smtClean="0">
                <a:cs typeface="Times New Roman" pitchFamily="18" charset="0"/>
              </a:rPr>
              <a:t>Ινική</a:t>
            </a:r>
            <a:r>
              <a:rPr lang="el-GR" sz="3600" dirty="0" smtClean="0">
                <a:cs typeface="Times New Roman" pitchFamily="18" charset="0"/>
              </a:rPr>
              <a:t>, αλλά οι μηχανισμοί Αιμόστασης είναι </a:t>
            </a:r>
            <a:r>
              <a:rPr lang="el-GR" sz="3600" b="1" dirty="0" smtClean="0">
                <a:cs typeface="Times New Roman" pitchFamily="18" charset="0"/>
              </a:rPr>
              <a:t>άρρηκτα</a:t>
            </a:r>
            <a:r>
              <a:rPr lang="en-GB" sz="3600" dirty="0" smtClean="0">
                <a:cs typeface="Times New Roman" pitchFamily="18" charset="0"/>
              </a:rPr>
              <a:t> </a:t>
            </a:r>
            <a:r>
              <a:rPr lang="el-GR" sz="3600" dirty="0" smtClean="0">
                <a:cs typeface="Times New Roman" pitchFamily="18" charset="0"/>
              </a:rPr>
              <a:t>συνδεδεμένοι με την </a:t>
            </a:r>
            <a:r>
              <a:rPr lang="el-GR" sz="3600" b="1" dirty="0" smtClean="0">
                <a:cs typeface="Times New Roman" pitchFamily="18" charset="0"/>
              </a:rPr>
              <a:t>Φυσική Ανοσία </a:t>
            </a:r>
            <a:r>
              <a:rPr lang="el-GR" sz="3600" dirty="0" smtClean="0">
                <a:cs typeface="Times New Roman" pitchFamily="18" charset="0"/>
              </a:rPr>
              <a:t>λόγω της παρουσίας ανοικτού κυκλοφορικού συστήματος.</a:t>
            </a:r>
          </a:p>
          <a:p>
            <a:pPr marL="540000"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Ιδιαίτερο ρόλο παίζει το σηματοδοτικό μονοπάτι ενός ενζύμου, της Προφαινολοξιδάσης (ΡΡΟ)</a:t>
            </a:r>
            <a:r>
              <a:rPr lang="en-GB" sz="3600" dirty="0" smtClean="0">
                <a:cs typeface="Times New Roman" pitchFamily="18" charset="0"/>
              </a:rPr>
              <a:t>,</a:t>
            </a:r>
            <a:r>
              <a:rPr lang="el-GR" sz="3600" dirty="0" smtClean="0">
                <a:cs typeface="Times New Roman" pitchFamily="18" charset="0"/>
              </a:rPr>
              <a:t> που δεν υπάρχει στα Σπονδυλόζωα και προκαλεί μετατροπή της </a:t>
            </a:r>
            <a:r>
              <a:rPr lang="el-GR" sz="3600" b="1" dirty="0" smtClean="0">
                <a:cs typeface="Times New Roman" pitchFamily="18" charset="0"/>
              </a:rPr>
              <a:t>Τυροσίνης</a:t>
            </a:r>
            <a:r>
              <a:rPr lang="el-GR" sz="3600" dirty="0" smtClean="0">
                <a:cs typeface="Times New Roman" pitchFamily="18" charset="0"/>
              </a:rPr>
              <a:t> σε </a:t>
            </a:r>
            <a:r>
              <a:rPr lang="el-GR" sz="3600" b="1" dirty="0" smtClean="0">
                <a:cs typeface="Times New Roman" pitchFamily="18" charset="0"/>
              </a:rPr>
              <a:t>Μελανίνη</a:t>
            </a:r>
            <a:r>
              <a:rPr lang="en-GB" sz="3600" dirty="0" smtClean="0">
                <a:cs typeface="Times New Roman" pitchFamily="18" charset="0"/>
              </a:rPr>
              <a:t> </a:t>
            </a:r>
            <a:r>
              <a:rPr lang="el-GR" sz="3600" dirty="0" smtClean="0">
                <a:cs typeface="Times New Roman" pitchFamily="18" charset="0"/>
              </a:rPr>
              <a:t>που σε συνδυασμό με </a:t>
            </a:r>
            <a:r>
              <a:rPr lang="el-GR" sz="3600" b="1" dirty="0" smtClean="0">
                <a:cs typeface="Times New Roman" pitchFamily="18" charset="0"/>
              </a:rPr>
              <a:t>Τρανσγλουταμινάσες</a:t>
            </a:r>
            <a:r>
              <a:rPr lang="el-GR" sz="3600" dirty="0" smtClean="0">
                <a:cs typeface="Times New Roman" pitchFamily="18" charset="0"/>
              </a:rPr>
              <a:t>, δύο τύπους κυττάρων (</a:t>
            </a:r>
            <a:r>
              <a:rPr lang="el-GR" sz="3600" b="1" dirty="0" smtClean="0">
                <a:cs typeface="Times New Roman" pitchFamily="18" charset="0"/>
              </a:rPr>
              <a:t>Αιμοκύτταρα</a:t>
            </a:r>
            <a:r>
              <a:rPr lang="el-GR" sz="3600" dirty="0" smtClean="0">
                <a:cs typeface="Times New Roman" pitchFamily="18" charset="0"/>
              </a:rPr>
              <a:t> και </a:t>
            </a:r>
            <a:r>
              <a:rPr lang="el-GR" sz="3600" b="1" dirty="0" smtClean="0">
                <a:cs typeface="Times New Roman" pitchFamily="18" charset="0"/>
              </a:rPr>
              <a:t>Κοκκιοκύτταρα)</a:t>
            </a:r>
            <a:r>
              <a:rPr lang="el-GR" sz="3600" dirty="0" smtClean="0">
                <a:cs typeface="Times New Roman" pitchFamily="18" charset="0"/>
              </a:rPr>
              <a:t> και άλλους παράγοντες, οδηγεί στην επούλωση του τραύματος.</a:t>
            </a:r>
          </a:p>
          <a:p>
            <a:pPr marL="540000"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Στα ζώα αυτά η παρουσία θρόμβου δεν είναι προβληματική λόγω ακριβώς της παρουσίας ανοικτού κυκλοφορικού σύστηματος.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2500" dirty="0" smtClean="0">
                <a:cs typeface="Times New Roman" pitchFamily="18" charset="0"/>
              </a:rPr>
              <a:t>Ενδιαφέρουσα Επισκόπηση: </a:t>
            </a:r>
            <a:r>
              <a:rPr lang="en-US" sz="2500" dirty="0" smtClean="0">
                <a:cs typeface="Times New Roman" pitchFamily="18" charset="0"/>
              </a:rPr>
              <a:t>Ulrich et al. 2004. Coagulation in arthropods: </a:t>
            </a:r>
            <a:r>
              <a:rPr lang="en-US" sz="2500" dirty="0" err="1" smtClean="0">
                <a:cs typeface="Times New Roman" pitchFamily="18" charset="0"/>
              </a:rPr>
              <a:t>defence</a:t>
            </a:r>
            <a:r>
              <a:rPr lang="en-US" sz="2500" dirty="0" smtClean="0">
                <a:cs typeface="Times New Roman" pitchFamily="18" charset="0"/>
              </a:rPr>
              <a:t>, wound closure and healing. Trends in Immunology, 25, 289-294</a:t>
            </a:r>
          </a:p>
          <a:p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Κυκλοφορικά συστήματα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49" y="1696065"/>
            <a:ext cx="7925415" cy="269895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3600" b="1" dirty="0" smtClean="0">
                <a:cs typeface="Times New Roman" pitchFamily="18" charset="0"/>
              </a:rPr>
              <a:t>Κυκλοφορικό σύστημα στους Σπόγγους, Πλατυέλμινθες, Κνιδόζωα</a:t>
            </a:r>
            <a:endParaRPr lang="en-GB" sz="3600" b="1" dirty="0" smtClean="0">
              <a:cs typeface="Times New Roman" pitchFamily="18" charset="0"/>
            </a:endParaRPr>
          </a:p>
          <a:p>
            <a:pPr marL="540000"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Στα ζώα αυτά </a:t>
            </a:r>
            <a:r>
              <a:rPr lang="el-GR" sz="3600" b="1" dirty="0" smtClean="0">
                <a:cs typeface="Times New Roman" pitchFamily="18" charset="0"/>
              </a:rPr>
              <a:t>δεν</a:t>
            </a:r>
            <a:r>
              <a:rPr lang="el-GR" sz="3600" dirty="0" smtClean="0">
                <a:cs typeface="Times New Roman" pitchFamily="18" charset="0"/>
              </a:rPr>
              <a:t> παρατηρούμε κυκλοφορικό σύστημα είτε λόγω του περιβάλλοντος που ζούν ,είτε λόγω της σωματικής δομής</a:t>
            </a:r>
          </a:p>
          <a:p>
            <a:pPr marL="540000"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Τα αναπνευστικά αέρια φτάνουν στα κύτταρά τους μέσω διάχυσης.</a:t>
            </a:r>
          </a:p>
          <a:p>
            <a:pPr>
              <a:lnSpc>
                <a:spcPct val="110000"/>
              </a:lnSpc>
            </a:pPr>
            <a:r>
              <a:rPr lang="el-GR" sz="3600" b="1" dirty="0" smtClean="0">
                <a:cs typeface="Times New Roman" pitchFamily="18" charset="0"/>
              </a:rPr>
              <a:t>Κυκλοφορικό σύστημα στους Δακτυλιοσκώληκες (κλειστό)</a:t>
            </a:r>
          </a:p>
          <a:p>
            <a:pPr marL="540000"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Έχουν ένα </a:t>
            </a:r>
            <a:r>
              <a:rPr lang="el-GR" sz="3600" b="1" dirty="0" smtClean="0">
                <a:cs typeface="Times New Roman" pitchFamily="18" charset="0"/>
              </a:rPr>
              <a:t>πλήρες κλειστό κυκλοφορικό σύστημα </a:t>
            </a:r>
            <a:r>
              <a:rPr lang="el-GR" sz="3600" dirty="0" smtClean="0">
                <a:cs typeface="Times New Roman" pitchFamily="18" charset="0"/>
              </a:rPr>
              <a:t>με αρτηρίες και φλέβες αλλά λείπει μια κεντρική αντλία ώθησης του αίματος .</a:t>
            </a:r>
          </a:p>
          <a:p>
            <a:endParaRPr lang="el-GR" dirty="0" smtClean="0">
              <a:cs typeface="Times New Roman" pitchFamily="18" charset="0"/>
            </a:endParaRPr>
          </a:p>
          <a:p>
            <a:endParaRPr lang="el-GR" dirty="0"/>
          </a:p>
        </p:txBody>
      </p:sp>
      <p:pic>
        <p:nvPicPr>
          <p:cNvPr id="9" name="Content Placeholder 8" descr="Picture8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1833123" y="4129549"/>
            <a:ext cx="5454145" cy="20478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7268" y="59004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16</a:t>
            </a:r>
            <a:endParaRPr lang="el-GR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Κυκλοφορικά συστήματα: </a:t>
            </a:r>
            <a:r>
              <a:rPr lang="el-GR" sz="3100" dirty="0" smtClean="0"/>
              <a:t>Χαρακτηριστικά κυκλοφορικού συστήματος Ασπονδύλων (ανοικτό) </a:t>
            </a:r>
            <a:endParaRPr lang="el-GR" sz="31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53970" y="1707640"/>
            <a:ext cx="4527755" cy="5032376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el-GR" sz="3600" dirty="0" smtClean="0">
                <a:cs typeface="Times New Roman" pitchFamily="18" charset="0"/>
              </a:rPr>
              <a:t>Στα έντομα και σε άλλα Αρθρόποδα, Μαλάκια και πολλές ομάδες μικρών Ασπονδύλων.</a:t>
            </a:r>
          </a:p>
          <a:p>
            <a:pPr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Λείπουν τα τριχοειδή αγγεία και το αίμα τους (που ονομάζεται </a:t>
            </a:r>
            <a:r>
              <a:rPr lang="el-GR" sz="3600" b="1" dirty="0" smtClean="0">
                <a:cs typeface="Times New Roman" pitchFamily="18" charset="0"/>
              </a:rPr>
              <a:t>αιμολέμφος</a:t>
            </a:r>
            <a:r>
              <a:rPr lang="el-GR" sz="3600" dirty="0" smtClean="0">
                <a:cs typeface="Times New Roman" pitchFamily="18" charset="0"/>
              </a:rPr>
              <a:t>) κυκλοφορεί ελεύθερα στην σωματική κοιλότητα που ονομάζεται αιμόκοιλο.</a:t>
            </a:r>
          </a:p>
          <a:p>
            <a:pPr>
              <a:lnSpc>
                <a:spcPct val="110000"/>
              </a:lnSpc>
            </a:pPr>
            <a:r>
              <a:rPr lang="en-GB" sz="3600" dirty="0" smtClean="0">
                <a:cs typeface="Times New Roman" pitchFamily="18" charset="0"/>
              </a:rPr>
              <a:t>H </a:t>
            </a:r>
            <a:r>
              <a:rPr lang="el-GR" sz="3600" dirty="0" smtClean="0">
                <a:cs typeface="Times New Roman" pitchFamily="18" charset="0"/>
              </a:rPr>
              <a:t>αιμολέμφος: έχει μεγάλο όγκο (20-40% του σωματικού όγκου)(5-10% στο κλειστό κυκλοφορικό σύστημα). Έχει χαμηλή πίεση (4-10 </a:t>
            </a:r>
            <a:r>
              <a:rPr lang="en-GB" sz="3600" dirty="0" smtClean="0">
                <a:cs typeface="Times New Roman" pitchFamily="18" charset="0"/>
              </a:rPr>
              <a:t>mm Hg)</a:t>
            </a:r>
            <a:r>
              <a:rPr lang="el-GR" sz="3600" dirty="0" smtClean="0">
                <a:cs typeface="Times New Roman" pitchFamily="18" charset="0"/>
              </a:rPr>
              <a:t>.</a:t>
            </a:r>
            <a:endParaRPr lang="en-GB" sz="3600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3600" dirty="0" smtClean="0">
                <a:cs typeface="Times New Roman" pitchFamily="18" charset="0"/>
              </a:rPr>
              <a:t>Η καρδιά είναι ένα ανοικτό σύστημα που λειτουργεί με περισταλτικά κύματα.</a:t>
            </a:r>
            <a:endParaRPr lang="en-GB" sz="3600" dirty="0" smtClean="0">
              <a:cs typeface="Times New Roman" pitchFamily="18" charset="0"/>
            </a:endParaRPr>
          </a:p>
          <a:p>
            <a:endParaRPr lang="el-GR" dirty="0"/>
          </a:p>
        </p:txBody>
      </p:sp>
      <p:pic>
        <p:nvPicPr>
          <p:cNvPr id="9" name="Content Placeholder 8" descr="Picture9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744724" y="2673165"/>
            <a:ext cx="3770625" cy="25772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73589" y="53724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0" y="7286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Καμμία από τις εικόνες ή σχήματα που παρουσιάζονται δεν παραβιάζει πνευματικά δικαιώματα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Εσωτερικά Υγρά - Αναπνοή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l-GR" sz="8800" b="1" dirty="0" smtClean="0">
                <a:cs typeface="Times New Roman" pitchFamily="18" charset="0"/>
              </a:rPr>
              <a:t>Θα αναπτυχθούν τα εξής θέματα:</a:t>
            </a:r>
            <a:endParaRPr lang="en-GB" sz="8800" b="1" dirty="0" smtClean="0">
              <a:cs typeface="Times New Roman" pitchFamily="18" charset="0"/>
            </a:endParaRPr>
          </a:p>
          <a:p>
            <a:endParaRPr lang="el-GR" sz="8800" b="1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l-GR" sz="8800" b="1" dirty="0" smtClean="0">
                <a:cs typeface="Times New Roman" pitchFamily="18" charset="0"/>
              </a:rPr>
              <a:t>Εσωτερικά υγρά</a:t>
            </a:r>
            <a:endParaRPr lang="en-US" sz="8800" b="1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l-GR" sz="8800" b="1" dirty="0" smtClean="0">
                <a:cs typeface="Times New Roman" pitchFamily="18" charset="0"/>
              </a:rPr>
              <a:t>Σύσταση αίματος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l-GR" sz="8800" b="1" dirty="0" smtClean="0">
                <a:cs typeface="Times New Roman" pitchFamily="18" charset="0"/>
              </a:rPr>
              <a:t>Κυκλοφορικά συστήματα</a:t>
            </a:r>
            <a:endParaRPr lang="en-GB" sz="8800" b="1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l-GR" sz="8800" b="1" dirty="0" smtClean="0">
                <a:cs typeface="Times New Roman" pitchFamily="18" charset="0"/>
              </a:rPr>
              <a:t>Αναπνοή</a:t>
            </a:r>
            <a:endParaRPr lang="en-GB" sz="8800" b="1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l-GR" sz="8800" b="1" dirty="0" smtClean="0">
                <a:cs typeface="Times New Roman" pitchFamily="18" charset="0"/>
              </a:rPr>
              <a:t>Φυσιολογία Καταδύσεων</a:t>
            </a:r>
            <a:r>
              <a:rPr lang="en-GB" sz="8800" b="1" dirty="0" smtClean="0">
                <a:cs typeface="Times New Roman" pitchFamily="18" charset="0"/>
              </a:rPr>
              <a:t> </a:t>
            </a:r>
            <a:endParaRPr lang="el-GR" sz="8800" b="1" dirty="0" smtClean="0">
              <a:cs typeface="Times New Roman" pitchFamily="18" charset="0"/>
            </a:endParaRPr>
          </a:p>
          <a:p>
            <a:pPr algn="ctr"/>
            <a:endParaRPr lang="en-GB" dirty="0" smtClean="0">
              <a:cs typeface="Times New Roman" pitchFamily="18" charset="0"/>
            </a:endParaRPr>
          </a:p>
          <a:p>
            <a:pPr algn="ctr"/>
            <a:endParaRPr lang="en-GB" dirty="0" smtClean="0">
              <a:cs typeface="Times New Roman" pitchFamily="18" charset="0"/>
            </a:endParaRPr>
          </a:p>
          <a:p>
            <a:pPr algn="r">
              <a:buNone/>
            </a:pPr>
            <a:r>
              <a:rPr lang="el-GR" sz="7200" dirty="0" smtClean="0">
                <a:cs typeface="Times New Roman" pitchFamily="18" charset="0"/>
              </a:rPr>
              <a:t> </a:t>
            </a:r>
            <a:r>
              <a:rPr lang="el-GR" sz="7200" b="1" dirty="0" smtClean="0">
                <a:cs typeface="Times New Roman" pitchFamily="18" charset="0"/>
              </a:rPr>
              <a:t>Σκαρλάτος Ντέντος</a:t>
            </a:r>
          </a:p>
          <a:p>
            <a:pPr algn="r">
              <a:buNone/>
            </a:pPr>
            <a:r>
              <a:rPr lang="en-GB" sz="7200" b="1" dirty="0" smtClean="0">
                <a:cs typeface="Times New Roman" pitchFamily="18" charset="0"/>
              </a:rPr>
              <a:t> </a:t>
            </a:r>
            <a:r>
              <a:rPr lang="en-GB" sz="7200" b="1" dirty="0">
                <a:cs typeface="Times New Roman" pitchFamily="18" charset="0"/>
              </a:rPr>
              <a:t>sdedos@biol.uoa.gr</a:t>
            </a:r>
          </a:p>
          <a:p>
            <a:pPr algn="r">
              <a:buNone/>
            </a:pPr>
            <a:endParaRPr lang="el-GR" sz="7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Κυκλοφορικά συστήματα: </a:t>
            </a:r>
            <a:r>
              <a:rPr lang="el-GR" sz="2700" dirty="0" smtClean="0"/>
              <a:t>Χαρακτηριστικά κλειστού κυκλοφορικού συστήματος </a:t>
            </a:r>
            <a:endParaRPr lang="el-GR" sz="27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20040" y="1569720"/>
            <a:ext cx="8641080" cy="498348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sz="3800" dirty="0" smtClean="0">
                <a:cs typeface="Times New Roman" pitchFamily="18" charset="0"/>
              </a:rPr>
              <a:t>Σε Δακτυλιοσκώληκες, Μαλάκια, Σπονδυλόζωα . Επιτρέπει υψηλούς ρυθμούς μεταφοράς υλικών στους ιστούς </a:t>
            </a:r>
            <a:endParaRPr lang="en-GB" sz="3800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l-GR" sz="3800" b="1" dirty="0" smtClean="0">
                <a:cs typeface="Times New Roman" pitchFamily="18" charset="0"/>
              </a:rPr>
              <a:t>Εξελικτικές Προσαρμογές:</a:t>
            </a:r>
          </a:p>
          <a:p>
            <a:pPr algn="just">
              <a:lnSpc>
                <a:spcPct val="110000"/>
              </a:lnSpc>
            </a:pPr>
            <a:r>
              <a:rPr lang="el-GR" sz="3800" dirty="0" smtClean="0">
                <a:cs typeface="Times New Roman" pitchFamily="18" charset="0"/>
              </a:rPr>
              <a:t>Οι </a:t>
            </a:r>
            <a:r>
              <a:rPr lang="el-GR" sz="3800" b="1" dirty="0" smtClean="0">
                <a:cs typeface="Times New Roman" pitchFamily="18" charset="0"/>
              </a:rPr>
              <a:t>Ιχθύες:</a:t>
            </a:r>
            <a:r>
              <a:rPr lang="el-GR" sz="3800" dirty="0" smtClean="0">
                <a:cs typeface="Times New Roman" pitchFamily="18" charset="0"/>
              </a:rPr>
              <a:t> ΄Εχουν παρουσία καρδιάς με 1 κόλπο και 1 κοιλία. Στο πρόσθιο άκρο του κόλπου υπάρχει ο </a:t>
            </a:r>
            <a:r>
              <a:rPr lang="el-GR" sz="3800" b="1" dirty="0" smtClean="0">
                <a:cs typeface="Times New Roman" pitchFamily="18" charset="0"/>
              </a:rPr>
              <a:t>φλεβώδης κόλπος </a:t>
            </a:r>
            <a:r>
              <a:rPr lang="el-GR" sz="3800" dirty="0" smtClean="0">
                <a:cs typeface="Times New Roman" pitchFamily="18" charset="0"/>
              </a:rPr>
              <a:t>όπου καταλήγει το αίμα από τις φλέβες. </a:t>
            </a:r>
          </a:p>
          <a:p>
            <a:pPr algn="just">
              <a:lnSpc>
                <a:spcPct val="110000"/>
              </a:lnSpc>
            </a:pPr>
            <a:r>
              <a:rPr lang="el-GR" sz="3800" dirty="0" smtClean="0">
                <a:cs typeface="Times New Roman" pitchFamily="18" charset="0"/>
              </a:rPr>
              <a:t>Το αίμα ακολουθεί </a:t>
            </a:r>
            <a:r>
              <a:rPr lang="el-GR" sz="3800" b="1" dirty="0" smtClean="0">
                <a:cs typeface="Times New Roman" pitchFamily="18" charset="0"/>
              </a:rPr>
              <a:t>μονόδρομη διαδρομή</a:t>
            </a:r>
            <a:r>
              <a:rPr lang="el-GR" sz="3800" dirty="0" smtClean="0">
                <a:cs typeface="Times New Roman" pitchFamily="18" charset="0"/>
              </a:rPr>
              <a:t>:</a:t>
            </a:r>
          </a:p>
          <a:p>
            <a:pPr algn="ctr">
              <a:lnSpc>
                <a:spcPct val="110000"/>
              </a:lnSpc>
              <a:buNone/>
            </a:pPr>
            <a:r>
              <a:rPr lang="el-GR" sz="3800" dirty="0" smtClean="0">
                <a:cs typeface="Times New Roman" pitchFamily="18" charset="0"/>
              </a:rPr>
              <a:t>Καρδιά        Βράγχια       Οξυγόνωση       Ιστοί       Καρδιά</a:t>
            </a:r>
          </a:p>
          <a:p>
            <a:pPr algn="just">
              <a:lnSpc>
                <a:spcPct val="110000"/>
              </a:lnSpc>
              <a:buNone/>
            </a:pPr>
            <a:r>
              <a:rPr lang="el-GR" sz="3800" b="1" i="1" dirty="0" smtClean="0">
                <a:cs typeface="Times New Roman" pitchFamily="18" charset="0"/>
              </a:rPr>
              <a:t>Μειονέκτημα</a:t>
            </a:r>
            <a:r>
              <a:rPr lang="el-GR" sz="3800" dirty="0" smtClean="0">
                <a:cs typeface="Times New Roman" pitchFamily="18" charset="0"/>
              </a:rPr>
              <a:t>: Τα τριχοειδή των βραγχείων δημιουργούν αντίσταση στη ροή.</a:t>
            </a:r>
          </a:p>
          <a:p>
            <a:pPr algn="just">
              <a:lnSpc>
                <a:spcPct val="110000"/>
              </a:lnSpc>
              <a:buNone/>
            </a:pPr>
            <a:r>
              <a:rPr lang="el-GR" sz="3800" dirty="0" smtClean="0">
                <a:cs typeface="Times New Roman" pitchFamily="18" charset="0"/>
              </a:rPr>
              <a:t>Με την εμφάνιση αναπνοής με πνεύμονες έχουμε τη </a:t>
            </a:r>
            <a:r>
              <a:rPr lang="el-GR" sz="3800" b="1" dirty="0" smtClean="0">
                <a:cs typeface="Times New Roman" pitchFamily="18" charset="0"/>
              </a:rPr>
              <a:t>διπλή κυκλοφορία</a:t>
            </a:r>
            <a:r>
              <a:rPr lang="el-GR" sz="3800" dirty="0" smtClean="0">
                <a:cs typeface="Times New Roman" pitchFamily="18" charset="0"/>
              </a:rPr>
              <a:t>:</a:t>
            </a:r>
            <a:endParaRPr lang="en-GB" sz="3800" dirty="0" smtClean="0"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l-GR" sz="3800" dirty="0" smtClean="0">
                <a:cs typeface="Times New Roman" pitchFamily="18" charset="0"/>
              </a:rPr>
              <a:t>Τα </a:t>
            </a:r>
            <a:r>
              <a:rPr lang="el-GR" sz="3800" b="1" dirty="0" smtClean="0">
                <a:cs typeface="Times New Roman" pitchFamily="18" charset="0"/>
              </a:rPr>
              <a:t>Αμφίβια</a:t>
            </a:r>
            <a:r>
              <a:rPr lang="el-GR" sz="3800" dirty="0" smtClean="0">
                <a:cs typeface="Times New Roman" pitchFamily="18" charset="0"/>
              </a:rPr>
              <a:t>: </a:t>
            </a:r>
            <a:r>
              <a:rPr lang="el-GR" sz="3800" b="1" dirty="0" smtClean="0">
                <a:cs typeface="Times New Roman" pitchFamily="18" charset="0"/>
              </a:rPr>
              <a:t>Έχουν 2 κόλπους και 1 κοιλία</a:t>
            </a:r>
            <a:r>
              <a:rPr lang="el-GR" sz="3800" dirty="0" smtClean="0">
                <a:cs typeface="Times New Roman" pitchFamily="18" charset="0"/>
              </a:rPr>
              <a:t>. Σημαντικό ρόλο παίζει η ελικοειδής πτυχή για τη μεταφορά του αίματος στους πνεύμονες.</a:t>
            </a:r>
          </a:p>
          <a:p>
            <a:pPr algn="just">
              <a:lnSpc>
                <a:spcPct val="110000"/>
              </a:lnSpc>
            </a:pPr>
            <a:r>
              <a:rPr lang="el-GR" sz="3800" dirty="0" smtClean="0">
                <a:cs typeface="Times New Roman" pitchFamily="18" charset="0"/>
              </a:rPr>
              <a:t>Τα </a:t>
            </a:r>
            <a:r>
              <a:rPr lang="el-GR" sz="3800" b="1" dirty="0" smtClean="0">
                <a:cs typeface="Times New Roman" pitchFamily="18" charset="0"/>
              </a:rPr>
              <a:t>Ερπετά:</a:t>
            </a:r>
            <a:r>
              <a:rPr lang="en-GB" sz="3800" b="1" dirty="0" smtClean="0">
                <a:cs typeface="Times New Roman" pitchFamily="18" charset="0"/>
              </a:rPr>
              <a:t> </a:t>
            </a:r>
            <a:r>
              <a:rPr lang="el-GR" sz="3800" dirty="0" smtClean="0">
                <a:cs typeface="Times New Roman" pitchFamily="18" charset="0"/>
              </a:rPr>
              <a:t>Έχουν 2 κόλπους και </a:t>
            </a:r>
            <a:r>
              <a:rPr lang="el-GR" sz="3800" b="1" dirty="0" smtClean="0">
                <a:cs typeface="Times New Roman" pitchFamily="18" charset="0"/>
              </a:rPr>
              <a:t>ατελή ή τέλειο διαχωρισμό των κοιλίων </a:t>
            </a:r>
            <a:r>
              <a:rPr lang="el-GR" sz="3800" dirty="0" smtClean="0">
                <a:cs typeface="Times New Roman" pitchFamily="18" charset="0"/>
              </a:rPr>
              <a:t>(μερική ανάπτυξη του μεσοκοιλιακού διαφράγματος) και παρουσία σφυγκτήρα μυ στην πνευμονική αρτηρία. Αυτό βοηθά στη Θερμορρύθμιση. </a:t>
            </a:r>
          </a:p>
          <a:p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88920" y="3718560"/>
            <a:ext cx="2895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47160" y="3718560"/>
            <a:ext cx="2895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79720" y="3733800"/>
            <a:ext cx="2895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02680" y="3718560"/>
            <a:ext cx="2895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Κυκλοφορικά συστήματα: </a:t>
            </a:r>
            <a:r>
              <a:rPr lang="el-GR" sz="3100" dirty="0" smtClean="0"/>
              <a:t>Χαρακτηριστικά κλειστού κυκλοφορικού συστήματος στα Σπονδυλόζωα</a:t>
            </a:r>
            <a:endParaRPr lang="el-GR" sz="3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Content Placeholder 9" descr="Picture10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1274467" y="1825625"/>
            <a:ext cx="6595065" cy="4351338"/>
          </a:xfrm>
        </p:spPr>
      </p:pic>
      <p:sp>
        <p:nvSpPr>
          <p:cNvPr id="7" name="TextBox 6"/>
          <p:cNvSpPr txBox="1"/>
          <p:nvPr/>
        </p:nvSpPr>
        <p:spPr>
          <a:xfrm>
            <a:off x="7898193" y="59741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18</a:t>
            </a:r>
            <a:endParaRPr lang="el-GR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Ανατομικές διαφορές Κυκλοφορικού Συστήματος στα Σπονδυλόζωα</a:t>
            </a:r>
            <a:endParaRPr lang="el-GR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Content Placeholder 9" descr="Picture11.pn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tretch>
            <a:fillRect/>
          </a:stretch>
        </p:blipFill>
        <p:spPr>
          <a:xfrm>
            <a:off x="739747" y="1622454"/>
            <a:ext cx="7622591" cy="2603455"/>
          </a:xfrm>
        </p:spPr>
      </p:pic>
      <p:pic>
        <p:nvPicPr>
          <p:cNvPr id="11" name="Content Placeholder 10" descr="Picture12.png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2769984" y="4323751"/>
            <a:ext cx="5592352" cy="1929565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0" y="4184445"/>
            <a:ext cx="2477729" cy="2142613"/>
          </a:xfrm>
        </p:spPr>
        <p:txBody>
          <a:bodyPr>
            <a:normAutofit/>
          </a:bodyPr>
          <a:lstStyle/>
          <a:p>
            <a:r>
              <a:rPr lang="el-GR" sz="2000" dirty="0" smtClean="0">
                <a:cs typeface="Times New Roman" pitchFamily="18" charset="0"/>
              </a:rPr>
              <a:t>Στα </a:t>
            </a:r>
            <a:r>
              <a:rPr lang="el-GR" sz="2000" b="1" dirty="0" smtClean="0">
                <a:cs typeface="Times New Roman" pitchFamily="18" charset="0"/>
              </a:rPr>
              <a:t>Πτηνά</a:t>
            </a:r>
            <a:r>
              <a:rPr lang="el-GR" sz="2000" dirty="0" smtClean="0">
                <a:cs typeface="Times New Roman" pitchFamily="18" charset="0"/>
              </a:rPr>
              <a:t> και τα </a:t>
            </a:r>
            <a:r>
              <a:rPr lang="el-GR" sz="2000" b="1" dirty="0" smtClean="0">
                <a:cs typeface="Times New Roman" pitchFamily="18" charset="0"/>
              </a:rPr>
              <a:t>Θηλαστικά</a:t>
            </a:r>
            <a:r>
              <a:rPr lang="el-GR" sz="2000" dirty="0" smtClean="0">
                <a:cs typeface="Times New Roman" pitchFamily="18" charset="0"/>
              </a:rPr>
              <a:t> έχουμε πλήρη διαχωρισμό σε 2 κόλπους και 2 κοιλίες με διαφορετική, όμως, εξελικτική πορεία.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2123768" y="39489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344470" y="40107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l-G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362336" y="58738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21</a:t>
            </a:r>
            <a:endParaRPr lang="el-GR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cs typeface="Times New Roman" pitchFamily="18" charset="0"/>
              </a:rPr>
              <a:t>Κυκλοφορικά συστήματα: </a:t>
            </a:r>
            <a:br>
              <a:rPr lang="el-GR" dirty="0" smtClean="0">
                <a:cs typeface="Times New Roman" pitchFamily="18" charset="0"/>
              </a:rPr>
            </a:br>
            <a:r>
              <a:rPr lang="el-GR" sz="3600" dirty="0" smtClean="0">
                <a:cs typeface="Times New Roman" pitchFamily="18" charset="0"/>
              </a:rPr>
              <a:t>Διέγερση και έλεγχος καρδιακού παλμού</a:t>
            </a: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Content Placeholder 7" descr="Picture13.pn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tretch>
            <a:fillRect/>
          </a:stretch>
        </p:blipFill>
        <p:spPr>
          <a:xfrm>
            <a:off x="5823275" y="1809954"/>
            <a:ext cx="2584539" cy="2068513"/>
          </a:xfrm>
        </p:spPr>
      </p:pic>
      <p:pic>
        <p:nvPicPr>
          <p:cNvPr id="9" name="Content Placeholder 8" descr="Picture14.png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5883320" y="3340203"/>
            <a:ext cx="2641431" cy="211455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24465" y="1799302"/>
            <a:ext cx="5545393" cy="5648633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sz="5000" dirty="0" smtClean="0">
                <a:cs typeface="Times New Roman" pitchFamily="18" charset="0"/>
              </a:rPr>
              <a:t>Οι ρυθμικές συσπάσεις ξεκινούν από τα </a:t>
            </a:r>
            <a:r>
              <a:rPr lang="el-GR" sz="5000" b="1" dirty="0" smtClean="0">
                <a:cs typeface="Times New Roman" pitchFamily="18" charset="0"/>
              </a:rPr>
              <a:t>κύτταρα-βηματοδότες</a:t>
            </a:r>
            <a:r>
              <a:rPr lang="en-GB" sz="5000" dirty="0" smtClean="0">
                <a:cs typeface="Times New Roman" pitchFamily="18" charset="0"/>
              </a:rPr>
              <a:t> </a:t>
            </a:r>
            <a:r>
              <a:rPr lang="el-GR" sz="5000" dirty="0" smtClean="0">
                <a:cs typeface="Times New Roman" pitchFamily="18" charset="0"/>
              </a:rPr>
              <a:t>που βρίσκονται στον </a:t>
            </a:r>
            <a:r>
              <a:rPr lang="el-GR" sz="5000" b="1" dirty="0" smtClean="0">
                <a:cs typeface="Times New Roman" pitchFamily="18" charset="0"/>
              </a:rPr>
              <a:t>κολπικό κόμβο </a:t>
            </a:r>
            <a:r>
              <a:rPr lang="el-GR" sz="5000" dirty="0" smtClean="0">
                <a:cs typeface="Times New Roman" pitchFamily="18" charset="0"/>
              </a:rPr>
              <a:t>(υπόλειμμα του φλεβικού κόλπου των ψαριών). Η ηλεκτρική διέγερση εξαπλώνεται στους μυς των δύο κόλπων και μέσω της </a:t>
            </a:r>
            <a:r>
              <a:rPr lang="el-GR" sz="5000" b="1" dirty="0" smtClean="0">
                <a:cs typeface="Times New Roman" pitchFamily="18" charset="0"/>
              </a:rPr>
              <a:t>κολποκοιλιακής δέσμης </a:t>
            </a:r>
            <a:r>
              <a:rPr lang="el-GR" sz="5000" dirty="0" smtClean="0">
                <a:cs typeface="Times New Roman" pitchFamily="18" charset="0"/>
              </a:rPr>
              <a:t>στους μυς των κοιλιών μέσω των </a:t>
            </a:r>
            <a:r>
              <a:rPr lang="el-GR" sz="5000" b="1" dirty="0" smtClean="0">
                <a:cs typeface="Times New Roman" pitchFamily="18" charset="0"/>
              </a:rPr>
              <a:t>ινών του </a:t>
            </a:r>
            <a:r>
              <a:rPr lang="en-GB" sz="5000" b="1" dirty="0" smtClean="0">
                <a:cs typeface="Times New Roman" pitchFamily="18" charset="0"/>
              </a:rPr>
              <a:t>Purkinje </a:t>
            </a:r>
            <a:r>
              <a:rPr lang="el-GR" sz="5000" dirty="0" smtClean="0">
                <a:cs typeface="Times New Roman" pitchFamily="18" charset="0"/>
              </a:rPr>
              <a:t>και ανέρχεται στα τοιχώματα των κοιλιών.</a:t>
            </a:r>
            <a:endParaRPr lang="en-GB" sz="5000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5000" dirty="0" smtClean="0">
                <a:cs typeface="Times New Roman" pitchFamily="18" charset="0"/>
              </a:rPr>
              <a:t>Το </a:t>
            </a:r>
            <a:r>
              <a:rPr lang="el-GR" sz="5000" b="1" dirty="0" smtClean="0">
                <a:cs typeface="Times New Roman" pitchFamily="18" charset="0"/>
              </a:rPr>
              <a:t>κέντρο καρδιακού ελέγχου </a:t>
            </a:r>
            <a:r>
              <a:rPr lang="el-GR" sz="5000" dirty="0" smtClean="0">
                <a:cs typeface="Times New Roman" pitchFamily="18" charset="0"/>
              </a:rPr>
              <a:t>βρίσκεται στον </a:t>
            </a:r>
            <a:r>
              <a:rPr lang="el-GR" sz="5000" b="1" dirty="0" smtClean="0">
                <a:cs typeface="Times New Roman" pitchFamily="18" charset="0"/>
              </a:rPr>
              <a:t>προμήκη μυελό </a:t>
            </a:r>
            <a:r>
              <a:rPr lang="el-GR" sz="5000" dirty="0" smtClean="0">
                <a:cs typeface="Times New Roman" pitchFamily="18" charset="0"/>
              </a:rPr>
              <a:t>και συνδέεται με την καρδιά μέσω των </a:t>
            </a:r>
            <a:r>
              <a:rPr lang="el-GR" sz="5000" b="1" dirty="0" smtClean="0">
                <a:cs typeface="Times New Roman" pitchFamily="18" charset="0"/>
              </a:rPr>
              <a:t>πνευμονογαστρικών νεύρων </a:t>
            </a:r>
            <a:r>
              <a:rPr lang="el-GR" sz="5000" dirty="0" smtClean="0">
                <a:cs typeface="Times New Roman" pitchFamily="18" charset="0"/>
              </a:rPr>
              <a:t>(επιβραδυντικά) και των </a:t>
            </a:r>
            <a:r>
              <a:rPr lang="el-GR" sz="5000" b="1" dirty="0" smtClean="0">
                <a:cs typeface="Times New Roman" pitchFamily="18" charset="0"/>
              </a:rPr>
              <a:t>επιταχυντικών</a:t>
            </a:r>
            <a:r>
              <a:rPr lang="el-GR" sz="5000" dirty="0" smtClean="0">
                <a:cs typeface="Times New Roman" pitchFamily="18" charset="0"/>
              </a:rPr>
              <a:t> </a:t>
            </a:r>
            <a:r>
              <a:rPr lang="el-GR" sz="5000" b="1" dirty="0" smtClean="0">
                <a:cs typeface="Times New Roman" pitchFamily="18" charset="0"/>
              </a:rPr>
              <a:t>νεύρων</a:t>
            </a:r>
            <a:r>
              <a:rPr lang="el-GR" sz="5000" dirty="0" smtClean="0">
                <a:cs typeface="Times New Roman" pitchFamily="18" charset="0"/>
              </a:rPr>
              <a:t>. Αυτό συμβαίνει στις </a:t>
            </a:r>
            <a:r>
              <a:rPr lang="el-GR" sz="5000" b="1" dirty="0" smtClean="0">
                <a:cs typeface="Times New Roman" pitchFamily="18" charset="0"/>
              </a:rPr>
              <a:t>μυογενείς καρδιές.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5000" dirty="0" smtClean="0">
                <a:cs typeface="Times New Roman" pitchFamily="18" charset="0"/>
              </a:rPr>
              <a:t>Στις </a:t>
            </a:r>
            <a:r>
              <a:rPr lang="el-GR" sz="5000" b="1" dirty="0" smtClean="0">
                <a:cs typeface="Times New Roman" pitchFamily="18" charset="0"/>
              </a:rPr>
              <a:t>νευρογενείς καρδιές </a:t>
            </a:r>
            <a:r>
              <a:rPr lang="el-GR" sz="5000" dirty="0" smtClean="0">
                <a:cs typeface="Times New Roman" pitchFamily="18" charset="0"/>
              </a:rPr>
              <a:t>(Δεκάποδα Καρκινοειδή) ένα καρδιακό γάγγλιο χρησιμεύει ως βηματοδότης. </a:t>
            </a:r>
          </a:p>
          <a:p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8069073" y="30035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066054" y="54093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3</a:t>
            </a:r>
            <a:endParaRPr lang="el-GR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Κυκλοφορικά συστήματα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sz="3200" dirty="0" smtClean="0"/>
              <a:t>στεφανιαία κυκλοφορία </a:t>
            </a:r>
            <a:endParaRPr lang="el-GR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49" y="1825625"/>
            <a:ext cx="7881169" cy="5238852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el-GR" sz="5000" dirty="0" smtClean="0">
                <a:cs typeface="Times New Roman" pitchFamily="18" charset="0"/>
              </a:rPr>
              <a:t>Βρίσκεται στους μεγάλους </a:t>
            </a:r>
            <a:r>
              <a:rPr lang="el-GR" sz="5000" b="1" dirty="0" smtClean="0">
                <a:cs typeface="Times New Roman" pitchFamily="18" charset="0"/>
              </a:rPr>
              <a:t>Ιχθύες</a:t>
            </a:r>
            <a:r>
              <a:rPr lang="el-GR" sz="5000" dirty="0" smtClean="0">
                <a:cs typeface="Times New Roman" pitchFamily="18" charset="0"/>
              </a:rPr>
              <a:t>, σε μερικά </a:t>
            </a:r>
            <a:r>
              <a:rPr lang="el-GR" sz="5000" b="1" dirty="0" smtClean="0">
                <a:cs typeface="Times New Roman" pitchFamily="18" charset="0"/>
              </a:rPr>
              <a:t>Ερπετά</a:t>
            </a:r>
            <a:r>
              <a:rPr lang="el-GR" sz="5000" dirty="0" smtClean="0">
                <a:cs typeface="Times New Roman" pitchFamily="18" charset="0"/>
              </a:rPr>
              <a:t>, στα </a:t>
            </a:r>
            <a:r>
              <a:rPr lang="el-GR" sz="5000" b="1" dirty="0" smtClean="0">
                <a:cs typeface="Times New Roman" pitchFamily="18" charset="0"/>
              </a:rPr>
              <a:t>Πτηνά</a:t>
            </a:r>
            <a:r>
              <a:rPr lang="el-GR" sz="5000" dirty="0" smtClean="0">
                <a:cs typeface="Times New Roman" pitchFamily="18" charset="0"/>
              </a:rPr>
              <a:t> και τα </a:t>
            </a:r>
            <a:r>
              <a:rPr lang="el-GR" sz="5000" b="1" dirty="0" smtClean="0">
                <a:cs typeface="Times New Roman" pitchFamily="18" charset="0"/>
              </a:rPr>
              <a:t>Θηλαστικά</a:t>
            </a:r>
          </a:p>
          <a:p>
            <a:pPr>
              <a:lnSpc>
                <a:spcPct val="110000"/>
              </a:lnSpc>
            </a:pPr>
            <a:r>
              <a:rPr lang="el-GR" sz="5000" dirty="0" smtClean="0">
                <a:cs typeface="Times New Roman" pitchFamily="18" charset="0"/>
              </a:rPr>
              <a:t>Δημιουργεί ένα εκτενές πλέγμα που προμηθεύει με αίμα τις μυϊκές ίνες της καρδιάς</a:t>
            </a:r>
            <a:r>
              <a:rPr lang="en-GB" sz="5000" dirty="0" smtClean="0">
                <a:cs typeface="Times New Roman" pitchFamily="18" charset="0"/>
              </a:rPr>
              <a:t>.</a:t>
            </a:r>
            <a:r>
              <a:rPr lang="el-GR" sz="5000" dirty="0" smtClean="0">
                <a:cs typeface="Times New Roman" pitchFamily="18" charset="0"/>
              </a:rPr>
              <a:t> Με τη στεφανιαία κυκλοφορία αφαιρείται το </a:t>
            </a:r>
            <a:r>
              <a:rPr lang="el-GR" sz="5000" b="1" dirty="0" smtClean="0">
                <a:cs typeface="Times New Roman" pitchFamily="18" charset="0"/>
              </a:rPr>
              <a:t>70%</a:t>
            </a:r>
            <a:r>
              <a:rPr lang="el-GR" sz="5000" dirty="0" smtClean="0">
                <a:cs typeface="Times New Roman" pitchFamily="18" charset="0"/>
              </a:rPr>
              <a:t> του οξυγόνου του αίματος για τις ανάγκες της καρδιάς</a:t>
            </a:r>
            <a:r>
              <a:rPr lang="en-GB" sz="5000" dirty="0" smtClean="0">
                <a:cs typeface="Times New Roman" pitchFamily="18" charset="0"/>
              </a:rPr>
              <a:t>. </a:t>
            </a:r>
            <a:r>
              <a:rPr lang="el-GR" sz="5000" dirty="0" smtClean="0">
                <a:cs typeface="Times New Roman" pitchFamily="18" charset="0"/>
              </a:rPr>
              <a:t>Όταν αυξάνεται ο καρδιακός παλμός μπορεί να έχουμε αύξηση της ροής της στεφανιαίας κυκλοφορίας μέχρι εννέα φορές.</a:t>
            </a:r>
          </a:p>
          <a:p>
            <a:pPr>
              <a:lnSpc>
                <a:spcPct val="110000"/>
              </a:lnSpc>
            </a:pPr>
            <a:r>
              <a:rPr lang="el-GR" sz="5000" dirty="0" smtClean="0">
                <a:cs typeface="Times New Roman" pitchFamily="18" charset="0"/>
              </a:rPr>
              <a:t>Έτσι κάθε απόφραξη στεφανιαίας αρτηρίας (στεφανιαία νόσος) οδηγεί σε μυοκαρδιακό έμφραγμα λόγω έλλειψης οξυγόνου στα καρδιακά κύτταρα.</a:t>
            </a:r>
          </a:p>
          <a:p>
            <a:pPr>
              <a:lnSpc>
                <a:spcPct val="110000"/>
              </a:lnSpc>
            </a:pPr>
            <a:endParaRPr lang="el-GR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3400" dirty="0" smtClean="0">
                <a:cs typeface="Times New Roman" pitchFamily="18" charset="0"/>
              </a:rPr>
              <a:t>Ενδιαφέρον άρθρο: </a:t>
            </a:r>
            <a:r>
              <a:rPr lang="en-US" sz="3400" dirty="0" smtClean="0">
                <a:cs typeface="Times New Roman" pitchFamily="18" charset="0"/>
              </a:rPr>
              <a:t>Farmer CG. (2003) Evolution of the vertebrate cardio-pulmonary system. Annual Review of Physiology, 61, 573-592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3400" dirty="0" smtClean="0">
                <a:cs typeface="Times New Roman" pitchFamily="18" charset="0"/>
              </a:rPr>
              <a:t>Ενδιαφέρον βιβλίο: </a:t>
            </a:r>
            <a:r>
              <a:rPr lang="en-US" sz="3400" dirty="0" smtClean="0">
                <a:cs typeface="Times New Roman" pitchFamily="18" charset="0"/>
              </a:rPr>
              <a:t>Weinstein C., </a:t>
            </a:r>
            <a:r>
              <a:rPr lang="en-US" sz="3400" dirty="0" err="1" smtClean="0">
                <a:cs typeface="Times New Roman" pitchFamily="18" charset="0"/>
              </a:rPr>
              <a:t>Burggren</a:t>
            </a:r>
            <a:r>
              <a:rPr lang="en-US" sz="3400" dirty="0" smtClean="0">
                <a:cs typeface="Times New Roman" pitchFamily="18" charset="0"/>
              </a:rPr>
              <a:t> WW., Keller BB. (1998) Development of Cardiovascular Systems: Molecules to Organisms. Cambridge, Cambridge University Press.</a:t>
            </a:r>
            <a:endParaRPr lang="el-GR" sz="3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cs typeface="Times New Roman" pitchFamily="18" charset="0"/>
              </a:rPr>
              <a:t>Κυκλοφορικά συστήματα: </a:t>
            </a:r>
            <a:br>
              <a:rPr lang="el-GR" dirty="0" smtClean="0">
                <a:cs typeface="Times New Roman" pitchFamily="18" charset="0"/>
              </a:rPr>
            </a:br>
            <a:r>
              <a:rPr lang="el-GR" sz="3200" dirty="0" smtClean="0">
                <a:cs typeface="Times New Roman" pitchFamily="18" charset="0"/>
              </a:rPr>
              <a:t>Αρτηρίες-Τριχοειδή αγγεία-Φλέβες</a:t>
            </a:r>
            <a:endParaRPr lang="el-GR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2228" y="1619146"/>
            <a:ext cx="5545393" cy="503237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l-GR" sz="4200" dirty="0" smtClean="0">
                <a:cs typeface="Times New Roman" pitchFamily="18" charset="0"/>
              </a:rPr>
              <a:t>Οι </a:t>
            </a:r>
            <a:r>
              <a:rPr lang="el-GR" sz="4200" b="1" dirty="0" smtClean="0">
                <a:cs typeface="Times New Roman" pitchFamily="18" charset="0"/>
              </a:rPr>
              <a:t>αρτηρίες </a:t>
            </a:r>
            <a:r>
              <a:rPr lang="el-GR" sz="4200" dirty="0" smtClean="0">
                <a:cs typeface="Times New Roman" pitchFamily="18" charset="0"/>
              </a:rPr>
              <a:t>εμφανίζουν ελαστικότητα για να διευκολύνουν την υπό πίεση μεταφορά του αίματος (</a:t>
            </a:r>
            <a:r>
              <a:rPr lang="el-GR" sz="4200" b="1" dirty="0" smtClean="0">
                <a:cs typeface="Times New Roman" pitchFamily="18" charset="0"/>
              </a:rPr>
              <a:t>120/80 </a:t>
            </a:r>
            <a:r>
              <a:rPr lang="en-GB" sz="4200" b="1" dirty="0" smtClean="0">
                <a:cs typeface="Times New Roman" pitchFamily="18" charset="0"/>
              </a:rPr>
              <a:t>mm Hg </a:t>
            </a:r>
            <a:r>
              <a:rPr lang="el-GR" sz="4200" b="1" dirty="0" smtClean="0">
                <a:cs typeface="Times New Roman" pitchFamily="18" charset="0"/>
              </a:rPr>
              <a:t>στον άνθρωπο</a:t>
            </a:r>
            <a:r>
              <a:rPr lang="el-GR" sz="4200" dirty="0" smtClean="0">
                <a:cs typeface="Times New Roman" pitchFamily="18" charset="0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el-GR" sz="4200" dirty="0" smtClean="0">
                <a:cs typeface="Times New Roman" pitchFamily="18" charset="0"/>
              </a:rPr>
              <a:t>Οι</a:t>
            </a:r>
            <a:r>
              <a:rPr lang="el-GR" sz="4200" b="1" dirty="0" smtClean="0">
                <a:cs typeface="Times New Roman" pitchFamily="18" charset="0"/>
              </a:rPr>
              <a:t> φλέβες </a:t>
            </a:r>
            <a:r>
              <a:rPr lang="el-GR" sz="4200" dirty="0" smtClean="0">
                <a:cs typeface="Times New Roman" pitchFamily="18" charset="0"/>
              </a:rPr>
              <a:t>εμφανίζουν μικρή ελαστικότητα (πίεση αίματος από 10 </a:t>
            </a:r>
            <a:r>
              <a:rPr lang="en-GB" sz="4200" dirty="0" smtClean="0">
                <a:cs typeface="Times New Roman" pitchFamily="18" charset="0"/>
              </a:rPr>
              <a:t>mm</a:t>
            </a:r>
            <a:r>
              <a:rPr lang="el-GR" sz="4200" dirty="0" smtClean="0">
                <a:cs typeface="Times New Roman" pitchFamily="18" charset="0"/>
              </a:rPr>
              <a:t> </a:t>
            </a:r>
            <a:r>
              <a:rPr lang="en-GB" sz="4200" dirty="0" smtClean="0">
                <a:cs typeface="Times New Roman" pitchFamily="18" charset="0"/>
              </a:rPr>
              <a:t>Hg </a:t>
            </a:r>
            <a:r>
              <a:rPr lang="el-GR" sz="4200" dirty="0" smtClean="0">
                <a:cs typeface="Times New Roman" pitchFamily="18" charset="0"/>
              </a:rPr>
              <a:t>στα τριχοειδή στο σχεδόν 0 </a:t>
            </a:r>
            <a:r>
              <a:rPr lang="en-GB" sz="4200" dirty="0" smtClean="0">
                <a:cs typeface="Times New Roman" pitchFamily="18" charset="0"/>
              </a:rPr>
              <a:t>mm Hg </a:t>
            </a:r>
            <a:r>
              <a:rPr lang="el-GR" sz="4200" dirty="0" smtClean="0">
                <a:cs typeface="Times New Roman" pitchFamily="18" charset="0"/>
              </a:rPr>
              <a:t>στον δεξιό κόλπο).</a:t>
            </a:r>
          </a:p>
          <a:p>
            <a:pPr>
              <a:lnSpc>
                <a:spcPct val="110000"/>
              </a:lnSpc>
            </a:pPr>
            <a:r>
              <a:rPr lang="el-GR" sz="4200" dirty="0" smtClean="0">
                <a:cs typeface="Times New Roman" pitchFamily="18" charset="0"/>
              </a:rPr>
              <a:t>Το αίμα μετακινείται μέσω της δράσης των βαλβίδων των φλεβών.</a:t>
            </a:r>
            <a:r>
              <a:rPr lang="en-GB" sz="4200" dirty="0" smtClean="0">
                <a:cs typeface="Times New Roman" pitchFamily="18" charset="0"/>
              </a:rPr>
              <a:t> </a:t>
            </a:r>
            <a:endParaRPr lang="el-GR" sz="4200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4200" dirty="0" smtClean="0">
                <a:cs typeface="Times New Roman" pitchFamily="18" charset="0"/>
              </a:rPr>
              <a:t>Τα </a:t>
            </a:r>
            <a:r>
              <a:rPr lang="el-GR" sz="4200" b="1" dirty="0" smtClean="0">
                <a:cs typeface="Times New Roman" pitchFamily="18" charset="0"/>
              </a:rPr>
              <a:t>τριχοειδή αγγεία </a:t>
            </a:r>
            <a:r>
              <a:rPr lang="el-GR" sz="4200" dirty="0" smtClean="0">
                <a:cs typeface="Times New Roman" pitchFamily="18" charset="0"/>
              </a:rPr>
              <a:t>έχουν μικρή διάμετρο (μερικά μ</a:t>
            </a:r>
            <a:r>
              <a:rPr lang="en-GB" sz="4200" dirty="0" smtClean="0">
                <a:cs typeface="Times New Roman" pitchFamily="18" charset="0"/>
              </a:rPr>
              <a:t>m)</a:t>
            </a:r>
            <a:r>
              <a:rPr lang="el-GR" sz="4200" dirty="0" smtClean="0">
                <a:cs typeface="Times New Roman" pitchFamily="18" charset="0"/>
              </a:rPr>
              <a:t> και περιβάλλονται από </a:t>
            </a:r>
            <a:r>
              <a:rPr lang="el-GR" sz="4200" b="1" dirty="0" smtClean="0">
                <a:cs typeface="Times New Roman" pitchFamily="18" charset="0"/>
              </a:rPr>
              <a:t>μονόστιβα</a:t>
            </a:r>
            <a:r>
              <a:rPr lang="el-GR" sz="4200" dirty="0" smtClean="0">
                <a:cs typeface="Times New Roman" pitchFamily="18" charset="0"/>
              </a:rPr>
              <a:t> </a:t>
            </a:r>
            <a:r>
              <a:rPr lang="el-GR" sz="4200" b="1" dirty="0" smtClean="0">
                <a:cs typeface="Times New Roman" pitchFamily="18" charset="0"/>
              </a:rPr>
              <a:t>ενδοθηλιακά κύτταρα</a:t>
            </a:r>
            <a:r>
              <a:rPr lang="el-GR" sz="4200" dirty="0" smtClean="0">
                <a:cs typeface="Times New Roman" pitchFamily="18" charset="0"/>
              </a:rPr>
              <a:t>. Τελείως διαπερατά στις </a:t>
            </a:r>
            <a:r>
              <a:rPr lang="el-GR" sz="4200" b="1" dirty="0" smtClean="0">
                <a:cs typeface="Times New Roman" pitchFamily="18" charset="0"/>
              </a:rPr>
              <a:t>μικρές ουσίες </a:t>
            </a:r>
            <a:r>
              <a:rPr lang="el-GR" sz="4200" dirty="0" smtClean="0">
                <a:cs typeface="Times New Roman" pitchFamily="18" charset="0"/>
              </a:rPr>
              <a:t>(όχι πρωτεΐνες). Βασικό ρόλο στην ανταλλαγή υγρών μέσω των τριχοειδών αγγείων παίζουν δύο αντίθετες </a:t>
            </a:r>
            <a:r>
              <a:rPr lang="el-GR" sz="4200" b="1" dirty="0" smtClean="0">
                <a:cs typeface="Times New Roman" pitchFamily="18" charset="0"/>
              </a:rPr>
              <a:t>δυνάμεις</a:t>
            </a:r>
            <a:r>
              <a:rPr lang="el-GR" sz="4200" dirty="0" smtClean="0">
                <a:cs typeface="Times New Roman" pitchFamily="18" charset="0"/>
              </a:rPr>
              <a:t> η </a:t>
            </a:r>
            <a:r>
              <a:rPr lang="el-GR" sz="4200" b="1" dirty="0" smtClean="0">
                <a:cs typeface="Times New Roman" pitchFamily="18" charset="0"/>
              </a:rPr>
              <a:t>υδροστατική πίεση </a:t>
            </a:r>
            <a:r>
              <a:rPr lang="el-GR" sz="4200" dirty="0" smtClean="0">
                <a:cs typeface="Times New Roman" pitchFamily="18" charset="0"/>
              </a:rPr>
              <a:t>(αίματος) και η </a:t>
            </a:r>
            <a:r>
              <a:rPr lang="el-GR" sz="4200" b="1" dirty="0" smtClean="0">
                <a:cs typeface="Times New Roman" pitchFamily="18" charset="0"/>
              </a:rPr>
              <a:t>ωσμωτική πίεση. </a:t>
            </a:r>
          </a:p>
          <a:p>
            <a:endParaRPr lang="el-GR" dirty="0"/>
          </a:p>
        </p:txBody>
      </p:sp>
      <p:pic>
        <p:nvPicPr>
          <p:cNvPr id="9" name="Content Placeholder 8" descr="Picture18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84607" y="1553895"/>
            <a:ext cx="2197510" cy="463781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4557" y="58430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24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3200" dirty="0" smtClean="0"/>
              <a:t>Εξέλιξη μηχανισμών αναπνοής </a:t>
            </a:r>
            <a:endParaRPr lang="el-GR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dirty="0" smtClean="0">
                <a:cs typeface="Times New Roman" pitchFamily="18" charset="0"/>
              </a:rPr>
              <a:t>Οι </a:t>
            </a:r>
            <a:r>
              <a:rPr lang="el-GR" b="1" dirty="0" smtClean="0">
                <a:cs typeface="Times New Roman" pitchFamily="18" charset="0"/>
              </a:rPr>
              <a:t>μονοκύτταροι οργανισμοί  </a:t>
            </a:r>
            <a:r>
              <a:rPr lang="el-GR" dirty="0" smtClean="0">
                <a:cs typeface="Times New Roman" pitchFamily="18" charset="0"/>
              </a:rPr>
              <a:t>(&lt;1 </a:t>
            </a:r>
            <a:r>
              <a:rPr lang="en-GB" dirty="0" smtClean="0">
                <a:cs typeface="Times New Roman" pitchFamily="18" charset="0"/>
              </a:rPr>
              <a:t>mm</a:t>
            </a:r>
            <a:r>
              <a:rPr lang="el-GR" dirty="0" smtClean="0">
                <a:cs typeface="Times New Roman" pitchFamily="18" charset="0"/>
              </a:rPr>
              <a:t>) επιτυγχάνουν πρόσληψη </a:t>
            </a:r>
            <a:r>
              <a:rPr lang="el-GR" b="1" dirty="0" smtClean="0">
                <a:cs typeface="Times New Roman" pitchFamily="18" charset="0"/>
              </a:rPr>
              <a:t>Ο</a:t>
            </a:r>
            <a:r>
              <a:rPr lang="el-GR" b="1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 και αποβολή</a:t>
            </a:r>
            <a:r>
              <a:rPr lang="el-GR" b="1" dirty="0" smtClean="0">
                <a:cs typeface="Times New Roman" pitchFamily="18" charset="0"/>
              </a:rPr>
              <a:t> </a:t>
            </a:r>
            <a:r>
              <a:rPr lang="en-GB" b="1" dirty="0" smtClean="0">
                <a:cs typeface="Times New Roman" pitchFamily="18" charset="0"/>
              </a:rPr>
              <a:t>CO</a:t>
            </a:r>
            <a:r>
              <a:rPr lang="en-GB" b="1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 </a:t>
            </a:r>
            <a:r>
              <a:rPr lang="el-GR" b="1" dirty="0" smtClean="0">
                <a:cs typeface="Times New Roman" pitchFamily="18" charset="0"/>
              </a:rPr>
              <a:t>με διάχυση </a:t>
            </a:r>
            <a:r>
              <a:rPr lang="el-GR" dirty="0" smtClean="0">
                <a:cs typeface="Times New Roman" pitchFamily="18" charset="0"/>
              </a:rPr>
              <a:t>δια μέσου της κυτταρικής μεμβράνης ή του εξωτερικού περιβλήματος (</a:t>
            </a:r>
            <a:r>
              <a:rPr lang="el-GR" b="1" dirty="0" smtClean="0">
                <a:cs typeface="Times New Roman" pitchFamily="18" charset="0"/>
              </a:rPr>
              <a:t>δερμική αναπνοή</a:t>
            </a:r>
            <a:r>
              <a:rPr lang="el-GR" dirty="0" smtClean="0">
                <a:cs typeface="Times New Roman" pitchFamily="18" charset="0"/>
              </a:rPr>
              <a:t>). Η δερμική αναπνοή απαντάται στα Κνιδόζωα, τους Σπόγγους, τις Πλατυέλμινθες (αύξηση εξωτερικής επιφάνειας σώματος) αλλά και σε μερικά Αμφίβια.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dirty="0" smtClean="0">
                <a:cs typeface="Times New Roman" pitchFamily="18" charset="0"/>
              </a:rPr>
              <a:t>Η δημιουργία σύνθετου περιβλήματος οδήγησε στην απαίτηση για </a:t>
            </a:r>
            <a:r>
              <a:rPr lang="el-GR" b="1" dirty="0" smtClean="0">
                <a:cs typeface="Times New Roman" pitchFamily="18" charset="0"/>
              </a:rPr>
              <a:t>ειδικά όργανα αναπνοής (βράγχια ή πνεύμονες</a:t>
            </a:r>
            <a:r>
              <a:rPr lang="el-GR" dirty="0" smtClean="0">
                <a:cs typeface="Times New Roman" pitchFamily="18" charset="0"/>
              </a:rPr>
              <a:t>) και τη </a:t>
            </a:r>
            <a:r>
              <a:rPr lang="el-GR" b="1" dirty="0" smtClean="0">
                <a:cs typeface="Times New Roman" pitchFamily="18" charset="0"/>
              </a:rPr>
              <a:t>συμβολή του κυκλοφορικού συστήματος</a:t>
            </a:r>
            <a:r>
              <a:rPr lang="el-GR" dirty="0" smtClean="0">
                <a:cs typeface="Times New Roman" pitchFamily="18" charset="0"/>
              </a:rPr>
              <a:t> στην μεταφορά αερίων.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dirty="0" smtClean="0">
                <a:cs typeface="Times New Roman" pitchFamily="18" charset="0"/>
              </a:rPr>
              <a:t>Για την απόσπαση του Ο</a:t>
            </a:r>
            <a:r>
              <a:rPr lang="el-GR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 από το νερό οι Ιχθύες χρησιμοποιούν το 20% της ενέργειάς τους, ενώ για τα Θηλαστικά, λόγω της παρουσίας πνευμόνων, οι απαιτήσεις αυτές είναι 1-2%.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dirty="0" smtClean="0">
                <a:cs typeface="Times New Roman" pitchFamily="18" charset="0"/>
              </a:rPr>
              <a:t>Επειδή η διαλυτότητα του Ο</a:t>
            </a:r>
            <a:r>
              <a:rPr lang="el-GR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 στο αίμα είναι </a:t>
            </a:r>
            <a:r>
              <a:rPr lang="el-GR" b="1" dirty="0" smtClean="0">
                <a:cs typeface="Times New Roman" pitchFamily="18" charset="0"/>
              </a:rPr>
              <a:t>χαμηλή</a:t>
            </a:r>
            <a:r>
              <a:rPr lang="el-GR" dirty="0" smtClean="0">
                <a:cs typeface="Times New Roman" pitchFamily="18" charset="0"/>
              </a:rPr>
              <a:t> και η συμβολή πρωτεϊνών του αίματος ειδικών για τη μεταφορά οξυγόνου (π.χ. </a:t>
            </a:r>
            <a:r>
              <a:rPr lang="el-GR" b="1" dirty="0" smtClean="0">
                <a:cs typeface="Times New Roman" pitchFamily="18" charset="0"/>
              </a:rPr>
              <a:t>αιμοσφαιρίνη) </a:t>
            </a:r>
            <a:r>
              <a:rPr lang="el-GR" dirty="0" smtClean="0">
                <a:cs typeface="Times New Roman" pitchFamily="18" charset="0"/>
              </a:rPr>
              <a:t>αποτελεί μια περαιτέρω εξέλιξη.</a:t>
            </a:r>
          </a:p>
          <a:p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</a:t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sz="3600" dirty="0" smtClean="0"/>
              <a:t>Τραχειακά συστήματα 1/2</a:t>
            </a:r>
            <a:endParaRPr lang="el-GR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sz="4200" dirty="0" smtClean="0">
                <a:cs typeface="Times New Roman" pitchFamily="18" charset="0"/>
              </a:rPr>
              <a:t>Οι </a:t>
            </a:r>
            <a:r>
              <a:rPr lang="el-GR" sz="4200" b="1" dirty="0" smtClean="0">
                <a:cs typeface="Times New Roman" pitchFamily="18" charset="0"/>
              </a:rPr>
              <a:t>μονοκύτταροι οργανισμοί  </a:t>
            </a:r>
            <a:r>
              <a:rPr lang="el-GR" sz="4200" dirty="0" smtClean="0">
                <a:cs typeface="Times New Roman" pitchFamily="18" charset="0"/>
              </a:rPr>
              <a:t>(&lt;1 </a:t>
            </a:r>
            <a:r>
              <a:rPr lang="en-GB" sz="4200" dirty="0" smtClean="0">
                <a:cs typeface="Times New Roman" pitchFamily="18" charset="0"/>
              </a:rPr>
              <a:t>mm</a:t>
            </a:r>
            <a:r>
              <a:rPr lang="el-GR" sz="4200" dirty="0" smtClean="0">
                <a:cs typeface="Times New Roman" pitchFamily="18" charset="0"/>
              </a:rPr>
              <a:t>) επιτυγχάνουν πρόσληψη </a:t>
            </a:r>
            <a:r>
              <a:rPr lang="el-GR" sz="4200" b="1" dirty="0" smtClean="0">
                <a:cs typeface="Times New Roman" pitchFamily="18" charset="0"/>
              </a:rPr>
              <a:t>Ο</a:t>
            </a:r>
            <a:r>
              <a:rPr lang="el-GR" sz="4200" b="1" baseline="-25000" dirty="0" smtClean="0">
                <a:cs typeface="Times New Roman" pitchFamily="18" charset="0"/>
              </a:rPr>
              <a:t>2</a:t>
            </a:r>
            <a:r>
              <a:rPr lang="el-GR" sz="4200" dirty="0" smtClean="0">
                <a:cs typeface="Times New Roman" pitchFamily="18" charset="0"/>
              </a:rPr>
              <a:t> και αποβολή</a:t>
            </a:r>
            <a:r>
              <a:rPr lang="el-GR" sz="4200" b="1" dirty="0" smtClean="0">
                <a:cs typeface="Times New Roman" pitchFamily="18" charset="0"/>
              </a:rPr>
              <a:t> </a:t>
            </a:r>
            <a:r>
              <a:rPr lang="en-GB" sz="4200" b="1" dirty="0" smtClean="0">
                <a:cs typeface="Times New Roman" pitchFamily="18" charset="0"/>
              </a:rPr>
              <a:t>CO</a:t>
            </a:r>
            <a:r>
              <a:rPr lang="en-GB" sz="4200" b="1" baseline="-25000" dirty="0" smtClean="0">
                <a:cs typeface="Times New Roman" pitchFamily="18" charset="0"/>
              </a:rPr>
              <a:t>2</a:t>
            </a:r>
            <a:r>
              <a:rPr lang="el-GR" sz="4200" dirty="0" smtClean="0">
                <a:cs typeface="Times New Roman" pitchFamily="18" charset="0"/>
              </a:rPr>
              <a:t> </a:t>
            </a:r>
            <a:r>
              <a:rPr lang="el-GR" sz="4200" b="1" dirty="0" smtClean="0">
                <a:cs typeface="Times New Roman" pitchFamily="18" charset="0"/>
              </a:rPr>
              <a:t>με διάχυση </a:t>
            </a:r>
            <a:r>
              <a:rPr lang="el-GR" sz="4200" dirty="0" smtClean="0">
                <a:cs typeface="Times New Roman" pitchFamily="18" charset="0"/>
              </a:rPr>
              <a:t>δια μέσου της κυτταρικής μεμβράνης ή του εξωτερικού περιβλήματος (</a:t>
            </a:r>
            <a:r>
              <a:rPr lang="el-GR" sz="4200" b="1" dirty="0" smtClean="0">
                <a:cs typeface="Times New Roman" pitchFamily="18" charset="0"/>
              </a:rPr>
              <a:t>δερμική αναπνοή</a:t>
            </a:r>
            <a:r>
              <a:rPr lang="el-GR" sz="4200" dirty="0" smtClean="0">
                <a:cs typeface="Times New Roman" pitchFamily="18" charset="0"/>
              </a:rPr>
              <a:t>). Η δερμική αναπνοή απαντάται στα Κνιδόζωα, τους Σπόγγους, τις Πλατυέλμινθες (αύξηση εξωτερικής επιφάνειας σώματος) αλλά και σε μερικά Αμφίβια.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sz="4200" dirty="0" smtClean="0">
                <a:cs typeface="Times New Roman" pitchFamily="18" charset="0"/>
              </a:rPr>
              <a:t>Η δημιουργία σύνθετου περιβλήματος οδήγησε στην απαίτηση για </a:t>
            </a:r>
            <a:r>
              <a:rPr lang="el-GR" sz="4200" b="1" dirty="0" smtClean="0">
                <a:cs typeface="Times New Roman" pitchFamily="18" charset="0"/>
              </a:rPr>
              <a:t>ειδικά όργανα αναπνοής (βράγχια ή πνεύμονες</a:t>
            </a:r>
            <a:r>
              <a:rPr lang="el-GR" sz="4200" dirty="0" smtClean="0">
                <a:cs typeface="Times New Roman" pitchFamily="18" charset="0"/>
              </a:rPr>
              <a:t>) και τη </a:t>
            </a:r>
            <a:r>
              <a:rPr lang="el-GR" sz="4200" b="1" dirty="0" smtClean="0">
                <a:cs typeface="Times New Roman" pitchFamily="18" charset="0"/>
              </a:rPr>
              <a:t>συμβολή του κυκλοφορικού συστήματος</a:t>
            </a:r>
            <a:r>
              <a:rPr lang="el-GR" sz="4200" dirty="0" smtClean="0">
                <a:cs typeface="Times New Roman" pitchFamily="18" charset="0"/>
              </a:rPr>
              <a:t> στην μεταφορά αερίων.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sz="4200" dirty="0" smtClean="0">
                <a:cs typeface="Times New Roman" pitchFamily="18" charset="0"/>
              </a:rPr>
              <a:t>Για την απόσπαση του Ο</a:t>
            </a:r>
            <a:r>
              <a:rPr lang="el-GR" sz="4200" baseline="-25000" dirty="0" smtClean="0">
                <a:cs typeface="Times New Roman" pitchFamily="18" charset="0"/>
              </a:rPr>
              <a:t>2</a:t>
            </a:r>
            <a:r>
              <a:rPr lang="el-GR" sz="4200" dirty="0" smtClean="0">
                <a:cs typeface="Times New Roman" pitchFamily="18" charset="0"/>
              </a:rPr>
              <a:t> από το νερό οι Ιχθύες χρησιμοποιούν το 20% της ενέργειάς τους, ενώ για τα Θηλαστικά, λόγω της παρουσίας πνευμόνων, οι απαιτήσεις αυτές είναι 1-2%.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l-GR" sz="4200" dirty="0" smtClean="0">
                <a:cs typeface="Times New Roman" pitchFamily="18" charset="0"/>
              </a:rPr>
              <a:t>Επειδή η διαλυτότητα του Ο</a:t>
            </a:r>
            <a:r>
              <a:rPr lang="el-GR" sz="4200" baseline="-25000" dirty="0" smtClean="0">
                <a:cs typeface="Times New Roman" pitchFamily="18" charset="0"/>
              </a:rPr>
              <a:t>2</a:t>
            </a:r>
            <a:r>
              <a:rPr lang="el-GR" sz="4200" dirty="0" smtClean="0">
                <a:cs typeface="Times New Roman" pitchFamily="18" charset="0"/>
              </a:rPr>
              <a:t> στο αίμα είναι </a:t>
            </a:r>
            <a:r>
              <a:rPr lang="el-GR" sz="4200" b="1" dirty="0" smtClean="0">
                <a:cs typeface="Times New Roman" pitchFamily="18" charset="0"/>
              </a:rPr>
              <a:t>χαμηλή</a:t>
            </a:r>
            <a:r>
              <a:rPr lang="el-GR" sz="4200" dirty="0" smtClean="0">
                <a:cs typeface="Times New Roman" pitchFamily="18" charset="0"/>
              </a:rPr>
              <a:t> και η συμβολή πρωτεϊνών του αίματος ειδικών για τη μεταφορά οξυγόνου (π.χ. </a:t>
            </a:r>
            <a:r>
              <a:rPr lang="el-GR" sz="4200" b="1" dirty="0" smtClean="0">
                <a:cs typeface="Times New Roman" pitchFamily="18" charset="0"/>
              </a:rPr>
              <a:t>αιμοσφαιρίνη) </a:t>
            </a:r>
            <a:r>
              <a:rPr lang="el-GR" sz="4200" dirty="0" smtClean="0">
                <a:cs typeface="Times New Roman" pitchFamily="18" charset="0"/>
              </a:rPr>
              <a:t>αποτελεί μια περαιτέρω εξέλιξη.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</a:t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sz="3600" dirty="0" smtClean="0"/>
              <a:t>Τραχειακά συστήματα 2/2</a:t>
            </a:r>
            <a:endParaRPr lang="el-GR" sz="3600" dirty="0"/>
          </a:p>
        </p:txBody>
      </p:sp>
      <p:pic>
        <p:nvPicPr>
          <p:cNvPr id="6" name="Content Placeholder 5" descr="Picture1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4128" y="1825625"/>
            <a:ext cx="403574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9435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25</a:t>
            </a:r>
            <a:endParaRPr lang="el-GR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3200" dirty="0" smtClean="0"/>
              <a:t>Ανταλλαγή αερίων στο νερό - βράγχια</a:t>
            </a:r>
            <a:endParaRPr lang="el-GR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4415298" cy="463416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dirty="0" smtClean="0">
                <a:cs typeface="Times New Roman" pitchFamily="18" charset="0"/>
              </a:rPr>
              <a:t>Υπάρχουν σε διάφορες μορφές όπως: 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Οι </a:t>
            </a:r>
            <a:r>
              <a:rPr lang="el-GR" b="1" dirty="0" smtClean="0">
                <a:cs typeface="Times New Roman" pitchFamily="18" charset="0"/>
              </a:rPr>
              <a:t>δερμικές βλατίδες </a:t>
            </a:r>
            <a:r>
              <a:rPr lang="el-GR" dirty="0" smtClean="0">
                <a:cs typeface="Times New Roman" pitchFamily="18" charset="0"/>
              </a:rPr>
              <a:t>των Αστεροειδών.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Οι </a:t>
            </a:r>
            <a:r>
              <a:rPr lang="el-GR" b="1" dirty="0" smtClean="0">
                <a:cs typeface="Times New Roman" pitchFamily="18" charset="0"/>
              </a:rPr>
              <a:t>βραγχιακοί θύσανοι </a:t>
            </a:r>
            <a:r>
              <a:rPr lang="el-GR" dirty="0" smtClean="0">
                <a:cs typeface="Times New Roman" pitchFamily="18" charset="0"/>
              </a:rPr>
              <a:t>των θαλάσσιων Δακτυλιοσκωλήκων και Αμφιβίων.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 </a:t>
            </a:r>
            <a:r>
              <a:rPr lang="el-GR" b="1" dirty="0" smtClean="0">
                <a:cs typeface="Times New Roman" pitchFamily="18" charset="0"/>
              </a:rPr>
              <a:t>εσωτερικά βράγχια </a:t>
            </a:r>
            <a:r>
              <a:rPr lang="el-GR" dirty="0" smtClean="0">
                <a:cs typeface="Times New Roman" pitchFamily="18" charset="0"/>
              </a:rPr>
              <a:t>των Ιχθύων και Αρθροπόδων. 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 βράγχια φέρουν πολλά αιμοφόρα αγγεία και αφαιρούν το οξυγόνο από το νερό μέσω του μηχανισμού της </a:t>
            </a:r>
            <a:r>
              <a:rPr lang="el-GR" b="1" dirty="0" smtClean="0">
                <a:cs typeface="Times New Roman" pitchFamily="18" charset="0"/>
              </a:rPr>
              <a:t>αντίθετης προς το ρεύμα ροής </a:t>
            </a:r>
            <a:r>
              <a:rPr lang="el-GR" dirty="0" smtClean="0">
                <a:cs typeface="Times New Roman" pitchFamily="18" charset="0"/>
              </a:rPr>
              <a:t>(ροή του αίματος αντίθετη από την κατεύθυνση ροής του νερού).</a:t>
            </a:r>
          </a:p>
          <a:p>
            <a:endParaRPr lang="el-GR" dirty="0"/>
          </a:p>
        </p:txBody>
      </p:sp>
      <p:pic>
        <p:nvPicPr>
          <p:cNvPr id="9" name="Content Placeholder 8" descr="Picture2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09419" y="1697479"/>
            <a:ext cx="3023420" cy="452843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61959" y="59489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26</a:t>
            </a:r>
            <a:endParaRPr lang="el-GR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0" y="7286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Καμμία από τις εικόνες ή σχήματα που παρουσιάζονται δεν παραβιάζει πνευματικά δικαιώματα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Σκοπός της διάλεξης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Να αναδείξει τη σημασία του κυκλοφορικού συστήματος για την ανάπτυξη και ομοιόσταση των </a:t>
            </a:r>
            <a:r>
              <a:rPr lang="el-GR" sz="2400" dirty="0" err="1"/>
              <a:t>ζωϊκών</a:t>
            </a:r>
            <a:r>
              <a:rPr lang="el-GR" sz="2400" dirty="0"/>
              <a:t> </a:t>
            </a:r>
            <a:r>
              <a:rPr lang="el-GR" sz="2400" dirty="0" smtClean="0"/>
              <a:t>ειδών.</a:t>
            </a:r>
            <a:endParaRPr lang="el-GR" sz="2400" dirty="0"/>
          </a:p>
          <a:p>
            <a:r>
              <a:rPr lang="el-GR" sz="2400" dirty="0"/>
              <a:t>Να παρουσιάσει τους τρόπους αναπνοής και λειτουργίας του κυκλοφορικού συστήματος στα </a:t>
            </a:r>
            <a:r>
              <a:rPr lang="el-GR" sz="2400" dirty="0" err="1"/>
              <a:t>Σπονδυλόζωα</a:t>
            </a:r>
            <a:r>
              <a:rPr lang="el-GR" sz="2400" dirty="0"/>
              <a:t> και </a:t>
            </a:r>
            <a:r>
              <a:rPr lang="el-GR" sz="2400" dirty="0" smtClean="0"/>
              <a:t>Ασπόνδυλα.</a:t>
            </a:r>
            <a:endParaRPr lang="el-GR" sz="2400" dirty="0"/>
          </a:p>
          <a:p>
            <a:r>
              <a:rPr lang="el-GR" sz="2400" dirty="0"/>
              <a:t>Να παραθέσει βασικές έννοιες και γνώσεις που θα αποτελέσουν θεμέλιο για την κατανόηση περαιτέρω εξειδικευμένων μαθημάτων στα επόμενα </a:t>
            </a:r>
            <a:r>
              <a:rPr lang="el-GR" sz="2400" dirty="0" smtClean="0"/>
              <a:t>εξάμηνα.</a:t>
            </a:r>
            <a:endParaRPr lang="el-GR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1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cs typeface="Times New Roman" pitchFamily="18" charset="0"/>
              </a:rPr>
              <a:t>Αναπνοή: </a:t>
            </a:r>
            <a:br>
              <a:rPr lang="el-GR" dirty="0" smtClean="0">
                <a:cs typeface="Times New Roman" pitchFamily="18" charset="0"/>
              </a:rPr>
            </a:br>
            <a:r>
              <a:rPr lang="el-GR" sz="3200" dirty="0" smtClean="0">
                <a:cs typeface="Times New Roman" pitchFamily="18" charset="0"/>
              </a:rPr>
              <a:t>Ανταλλαγή αερίων από το δέρμα</a:t>
            </a:r>
            <a:endParaRPr lang="el-GR" sz="3200" dirty="0"/>
          </a:p>
        </p:txBody>
      </p:sp>
      <p:pic>
        <p:nvPicPr>
          <p:cNvPr id="9" name="Content Placeholder 8" descr="Picture2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1061886" y="1499361"/>
            <a:ext cx="6993138" cy="47070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09348" y="1651819"/>
            <a:ext cx="24742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cs typeface="Times New Roman" pitchFamily="18" charset="0"/>
              </a:rPr>
              <a:t>Συγκριτική ικανότητα Σπονδυλοζώων για ανταλλαγή αερίων μέσω του δέρματος.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8161959" y="59489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27</a:t>
            </a:r>
            <a:endParaRPr lang="el-GR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 </a:t>
            </a:r>
            <a:r>
              <a:rPr lang="el-GR" sz="3600" dirty="0" smtClean="0"/>
              <a:t>Πνεύμονες 1/2</a:t>
            </a:r>
            <a:endParaRPr lang="el-GR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Οι </a:t>
            </a:r>
            <a:r>
              <a:rPr lang="el-GR" b="1" dirty="0" smtClean="0">
                <a:cs typeface="Times New Roman" pitchFamily="18" charset="0"/>
              </a:rPr>
              <a:t>Δίπνοοι Ιχθύες </a:t>
            </a:r>
            <a:r>
              <a:rPr lang="el-GR" dirty="0" smtClean="0">
                <a:cs typeface="Times New Roman" pitchFamily="18" charset="0"/>
              </a:rPr>
              <a:t>έχουν τους πλέον </a:t>
            </a:r>
            <a:r>
              <a:rPr lang="el-GR" b="1" dirty="0" smtClean="0">
                <a:cs typeface="Times New Roman" pitchFamily="18" charset="0"/>
              </a:rPr>
              <a:t>υποτυπώδεις πνεύμονες</a:t>
            </a:r>
            <a:r>
              <a:rPr lang="el-GR" dirty="0" smtClean="0">
                <a:cs typeface="Times New Roman" pitchFamily="18" charset="0"/>
              </a:rPr>
              <a:t>. Φέρουν πλέγμα τριχοειδών αγγείων στα τοιχώματα, σωληνοειδή σύνδεσμο με το φάρυγγα και υποτυπώδες σύστημα μετακίνησης των αερίων.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</a:t>
            </a:r>
            <a:r>
              <a:rPr lang="el-GR" b="1" dirty="0" smtClean="0">
                <a:cs typeface="Times New Roman" pitchFamily="18" charset="0"/>
              </a:rPr>
              <a:t> Αμφίβια </a:t>
            </a:r>
            <a:r>
              <a:rPr lang="el-GR" dirty="0" smtClean="0">
                <a:cs typeface="Times New Roman" pitchFamily="18" charset="0"/>
              </a:rPr>
              <a:t>έχουν πνεύμονες με </a:t>
            </a:r>
            <a:r>
              <a:rPr lang="el-GR" b="1" dirty="0" smtClean="0">
                <a:cs typeface="Times New Roman" pitchFamily="18" charset="0"/>
              </a:rPr>
              <a:t>μορφολογική ποικιλία </a:t>
            </a:r>
            <a:r>
              <a:rPr lang="el-GR" dirty="0" smtClean="0">
                <a:cs typeface="Times New Roman" pitchFamily="18" charset="0"/>
              </a:rPr>
              <a:t>στα διάφορα είδη. Εξασκούν </a:t>
            </a:r>
            <a:r>
              <a:rPr lang="el-GR" b="1" dirty="0" smtClean="0">
                <a:cs typeface="Times New Roman" pitchFamily="18" charset="0"/>
              </a:rPr>
              <a:t>θετική πίεση </a:t>
            </a:r>
            <a:r>
              <a:rPr lang="el-GR" dirty="0" smtClean="0">
                <a:cs typeface="Times New Roman" pitchFamily="18" charset="0"/>
              </a:rPr>
              <a:t>για την είσοδο του αέρα στους πνεύμονες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</a:t>
            </a:r>
            <a:r>
              <a:rPr lang="el-GR" b="1" dirty="0" smtClean="0">
                <a:cs typeface="Times New Roman" pitchFamily="18" charset="0"/>
              </a:rPr>
              <a:t> Ερπετά </a:t>
            </a:r>
            <a:r>
              <a:rPr lang="el-GR" dirty="0" smtClean="0">
                <a:cs typeface="Times New Roman" pitchFamily="18" charset="0"/>
              </a:rPr>
              <a:t>έχουν πνεύμονες με πολλές </a:t>
            </a:r>
            <a:r>
              <a:rPr lang="el-GR" b="1" dirty="0" smtClean="0">
                <a:cs typeface="Times New Roman" pitchFamily="18" charset="0"/>
              </a:rPr>
              <a:t>υποδιαιρέσεις</a:t>
            </a:r>
            <a:r>
              <a:rPr lang="el-GR" dirty="0" smtClean="0">
                <a:cs typeface="Times New Roman" pitchFamily="18" charset="0"/>
              </a:rPr>
              <a:t> (σάκους αέρα)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 </a:t>
            </a:r>
            <a:r>
              <a:rPr lang="el-GR" b="1" dirty="0" smtClean="0">
                <a:cs typeface="Times New Roman" pitchFamily="18" charset="0"/>
              </a:rPr>
              <a:t>Πτηνά </a:t>
            </a:r>
            <a:r>
              <a:rPr lang="el-GR" dirty="0" smtClean="0">
                <a:cs typeface="Times New Roman" pitchFamily="18" charset="0"/>
              </a:rPr>
              <a:t>έχουν αποτελεσματικό σύστημα ανταλλαγής αερίων μέσω της παρουσίας των </a:t>
            </a:r>
            <a:r>
              <a:rPr lang="el-GR" b="1" dirty="0" smtClean="0">
                <a:cs typeface="Times New Roman" pitchFamily="18" charset="0"/>
              </a:rPr>
              <a:t>αεροφόρων σάκων </a:t>
            </a:r>
            <a:r>
              <a:rPr lang="el-GR" dirty="0" smtClean="0">
                <a:cs typeface="Times New Roman" pitchFamily="18" charset="0"/>
              </a:rPr>
              <a:t>που αποθηκεύουν αέρα στην εισπνοή 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Τα </a:t>
            </a:r>
            <a:r>
              <a:rPr lang="el-GR" b="1" dirty="0" smtClean="0">
                <a:cs typeface="Times New Roman" pitchFamily="18" charset="0"/>
              </a:rPr>
              <a:t>Θηλαστικά </a:t>
            </a:r>
            <a:r>
              <a:rPr lang="el-GR" dirty="0" smtClean="0">
                <a:cs typeface="Times New Roman" pitchFamily="18" charset="0"/>
              </a:rPr>
              <a:t>φέρουν πολλούς μικρούς σάκους, τις </a:t>
            </a:r>
            <a:r>
              <a:rPr lang="el-GR" b="1" dirty="0" smtClean="0">
                <a:cs typeface="Times New Roman" pitchFamily="18" charset="0"/>
              </a:rPr>
              <a:t>κυψελίδες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 </a:t>
            </a:r>
            <a:r>
              <a:rPr lang="el-GR" sz="3600" dirty="0" smtClean="0"/>
              <a:t>Πνεύμονες 2/2</a:t>
            </a:r>
            <a:endParaRPr lang="el-GR" sz="3600" dirty="0"/>
          </a:p>
        </p:txBody>
      </p:sp>
      <p:pic>
        <p:nvPicPr>
          <p:cNvPr id="6" name="Content Placeholder 5" descr="Picture2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20036" y="1391442"/>
            <a:ext cx="5424660" cy="45572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3816" y="56716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8</a:t>
            </a:r>
            <a:endParaRPr lang="el-GR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 </a:t>
            </a:r>
            <a:r>
              <a:rPr lang="el-GR" sz="3600" dirty="0" smtClean="0"/>
              <a:t>Πνεύμονες</a:t>
            </a:r>
            <a:endParaRPr lang="el-GR" sz="3600" dirty="0"/>
          </a:p>
        </p:txBody>
      </p:sp>
      <p:pic>
        <p:nvPicPr>
          <p:cNvPr id="9" name="Content Placeholder 8" descr="Picture25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9042" y="1690689"/>
            <a:ext cx="3518501" cy="4351338"/>
          </a:xfrm>
        </p:spPr>
      </p:pic>
      <p:pic>
        <p:nvPicPr>
          <p:cNvPr id="10" name="Content Placeholder 9" descr="Picture26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870890" y="1690689"/>
            <a:ext cx="5152785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96717" y="1517848"/>
            <a:ext cx="37505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cs typeface="Times New Roman" pitchFamily="18" charset="0"/>
              </a:rPr>
              <a:t>Ειδικές προσαρμογές  Πτηνών  Αμφιβίων</a:t>
            </a:r>
          </a:p>
          <a:p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29130" y="59842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9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173590" y="59378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l-GR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3200" dirty="0" smtClean="0"/>
              <a:t>Συντονισμός αναπνοής </a:t>
            </a:r>
            <a:endParaRPr lang="el-GR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000" dirty="0" smtClean="0">
                <a:cs typeface="Times New Roman" pitchFamily="18" charset="0"/>
              </a:rPr>
              <a:t>Νευρώνες του </a:t>
            </a:r>
            <a:r>
              <a:rPr lang="el-GR" sz="2000" b="1" dirty="0" smtClean="0">
                <a:cs typeface="Times New Roman" pitchFamily="18" charset="0"/>
              </a:rPr>
              <a:t>προμήκη μυελού </a:t>
            </a:r>
            <a:r>
              <a:rPr lang="el-GR" sz="2000" dirty="0" smtClean="0">
                <a:cs typeface="Times New Roman" pitchFamily="18" charset="0"/>
              </a:rPr>
              <a:t>ρυθμίζουν τον αναπνευστικό ρυθμό</a:t>
            </a:r>
          </a:p>
          <a:p>
            <a:pPr>
              <a:lnSpc>
                <a:spcPct val="100000"/>
              </a:lnSpc>
            </a:pPr>
            <a:r>
              <a:rPr lang="el-GR" sz="2000" dirty="0" smtClean="0">
                <a:cs typeface="Times New Roman" pitchFamily="18" charset="0"/>
              </a:rPr>
              <a:t>Λαμβάνουν σήματα από νευρώνες που βρίσκονται στα </a:t>
            </a:r>
            <a:r>
              <a:rPr lang="el-GR" sz="2000" b="1" dirty="0" smtClean="0">
                <a:cs typeface="Times New Roman" pitchFamily="18" charset="0"/>
              </a:rPr>
              <a:t>αορτικά και</a:t>
            </a:r>
            <a:r>
              <a:rPr lang="el-GR" sz="2000" dirty="0" smtClean="0">
                <a:cs typeface="Times New Roman" pitchFamily="18" charset="0"/>
              </a:rPr>
              <a:t> </a:t>
            </a:r>
            <a:r>
              <a:rPr lang="el-GR" sz="2000" b="1" dirty="0" smtClean="0">
                <a:cs typeface="Times New Roman" pitchFamily="18" charset="0"/>
              </a:rPr>
              <a:t>καρωτιδικά σώματα </a:t>
            </a:r>
            <a:r>
              <a:rPr lang="el-GR" sz="2000" dirty="0" smtClean="0">
                <a:cs typeface="Times New Roman" pitchFamily="18" charset="0"/>
              </a:rPr>
              <a:t>και οι οποίοι φέρουν χ</a:t>
            </a:r>
            <a:r>
              <a:rPr lang="el-GR" sz="2000" b="1" dirty="0" smtClean="0">
                <a:cs typeface="Times New Roman" pitchFamily="18" charset="0"/>
              </a:rPr>
              <a:t>ημειο-υποδοχείς</a:t>
            </a:r>
            <a:r>
              <a:rPr lang="el-GR" sz="2000" dirty="0" smtClean="0">
                <a:cs typeface="Times New Roman" pitchFamily="18" charset="0"/>
              </a:rPr>
              <a:t> που ενεργοποιούνται από </a:t>
            </a:r>
            <a:r>
              <a:rPr lang="el-GR" sz="2000" b="1" dirty="0" smtClean="0">
                <a:cs typeface="Times New Roman" pitchFamily="18" charset="0"/>
              </a:rPr>
              <a:t>αλλαγές στο </a:t>
            </a:r>
            <a:r>
              <a:rPr lang="en-GB" sz="2000" b="1" dirty="0" smtClean="0">
                <a:cs typeface="Times New Roman" pitchFamily="18" charset="0"/>
              </a:rPr>
              <a:t>pH </a:t>
            </a:r>
            <a:r>
              <a:rPr lang="el-GR" sz="2000" b="1" dirty="0" smtClean="0">
                <a:cs typeface="Times New Roman" pitchFamily="18" charset="0"/>
              </a:rPr>
              <a:t>του αίματος </a:t>
            </a:r>
            <a:r>
              <a:rPr lang="en-GB" sz="2000" dirty="0" smtClean="0">
                <a:cs typeface="Times New Roman" pitchFamily="18" charset="0"/>
              </a:rPr>
              <a:t>(7.4). </a:t>
            </a:r>
            <a:endParaRPr lang="el-GR" sz="2000" dirty="0" smtClean="0"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000" dirty="0" smtClean="0">
                <a:cs typeface="Times New Roman" pitchFamily="18" charset="0"/>
              </a:rPr>
              <a:t>Αλλαγές στο </a:t>
            </a:r>
            <a:r>
              <a:rPr lang="en-GB" sz="2000" dirty="0" smtClean="0">
                <a:cs typeface="Times New Roman" pitchFamily="18" charset="0"/>
              </a:rPr>
              <a:t>pH</a:t>
            </a:r>
            <a:r>
              <a:rPr lang="el-GR" sz="2000" dirty="0" smtClean="0">
                <a:cs typeface="Times New Roman" pitchFamily="18" charset="0"/>
              </a:rPr>
              <a:t> μέσω παραγωγής </a:t>
            </a:r>
            <a:r>
              <a:rPr lang="el-GR" sz="2000" b="1" dirty="0" smtClean="0">
                <a:cs typeface="Times New Roman" pitchFamily="18" charset="0"/>
              </a:rPr>
              <a:t>ανθρακικού οξέος (</a:t>
            </a:r>
            <a:r>
              <a:rPr lang="en-GB" sz="2000" b="1" dirty="0" smtClean="0">
                <a:cs typeface="Times New Roman" pitchFamily="18" charset="0"/>
              </a:rPr>
              <a:t>H</a:t>
            </a:r>
            <a:r>
              <a:rPr lang="en-GB" sz="2000" b="1" baseline="-25000" dirty="0" smtClean="0">
                <a:cs typeface="Times New Roman" pitchFamily="18" charset="0"/>
              </a:rPr>
              <a:t>2</a:t>
            </a:r>
            <a:r>
              <a:rPr lang="en-GB" sz="2000" b="1" dirty="0" smtClean="0">
                <a:cs typeface="Times New Roman" pitchFamily="18" charset="0"/>
              </a:rPr>
              <a:t>CO</a:t>
            </a:r>
            <a:r>
              <a:rPr lang="en-GB" sz="2000" b="1" baseline="-25000" dirty="0" smtClean="0">
                <a:cs typeface="Times New Roman" pitchFamily="18" charset="0"/>
              </a:rPr>
              <a:t>3</a:t>
            </a:r>
            <a:r>
              <a:rPr lang="en-GB" sz="2000" b="1" dirty="0" smtClean="0">
                <a:cs typeface="Times New Roman" pitchFamily="18" charset="0"/>
              </a:rPr>
              <a:t>) </a:t>
            </a:r>
            <a:r>
              <a:rPr lang="el-GR" sz="2000" dirty="0" smtClean="0">
                <a:cs typeface="Times New Roman" pitchFamily="18" charset="0"/>
              </a:rPr>
              <a:t>από τα αυξημένα επίπεδα </a:t>
            </a:r>
            <a:r>
              <a:rPr lang="en-GB" sz="2000" dirty="0" smtClean="0">
                <a:cs typeface="Times New Roman" pitchFamily="18" charset="0"/>
              </a:rPr>
              <a:t>CO</a:t>
            </a:r>
            <a:r>
              <a:rPr lang="el-GR" sz="2000" baseline="-25000" dirty="0" smtClean="0">
                <a:cs typeface="Times New Roman" pitchFamily="18" charset="0"/>
              </a:rPr>
              <a:t>2</a:t>
            </a:r>
            <a:r>
              <a:rPr lang="el-GR" sz="2000" dirty="0" smtClean="0">
                <a:cs typeface="Times New Roman" pitchFamily="18" charset="0"/>
              </a:rPr>
              <a:t> δίνει το σήμα στους νευρώνες του προμήκη μυελού για αύξηση του αναπνευστικού ρυθμού.</a:t>
            </a:r>
          </a:p>
          <a:p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3200" dirty="0" smtClean="0"/>
              <a:t>Μεταφορά αναπνευστικών αερίων 1/5</a:t>
            </a:r>
            <a:endParaRPr lang="el-GR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35975" y="1604397"/>
            <a:ext cx="5471652" cy="482589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Η διαλυτότητα του </a:t>
            </a:r>
            <a:r>
              <a:rPr lang="en-GB" dirty="0" smtClean="0">
                <a:cs typeface="Times New Roman" pitchFamily="18" charset="0"/>
              </a:rPr>
              <a:t>O</a:t>
            </a:r>
            <a:r>
              <a:rPr lang="el-GR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 στο νερό (</a:t>
            </a:r>
            <a:r>
              <a:rPr lang="el-GR" b="1" dirty="0" smtClean="0">
                <a:cs typeface="Times New Roman" pitchFamily="18" charset="0"/>
              </a:rPr>
              <a:t>9</a:t>
            </a:r>
            <a:r>
              <a:rPr lang="en-GB" b="1" dirty="0" smtClean="0">
                <a:cs typeface="Times New Roman" pitchFamily="18" charset="0"/>
              </a:rPr>
              <a:t>,1 mg/L, 20</a:t>
            </a:r>
            <a:r>
              <a:rPr lang="en-GB" b="1" baseline="30000" dirty="0" smtClean="0">
                <a:cs typeface="Times New Roman" pitchFamily="18" charset="0"/>
              </a:rPr>
              <a:t>o</a:t>
            </a:r>
            <a:r>
              <a:rPr lang="en-GB" b="1" dirty="0" smtClean="0">
                <a:cs typeface="Times New Roman" pitchFamily="18" charset="0"/>
              </a:rPr>
              <a:t>C, 1 </a:t>
            </a:r>
            <a:r>
              <a:rPr lang="en-GB" b="1" dirty="0" err="1" smtClean="0">
                <a:cs typeface="Times New Roman" pitchFamily="18" charset="0"/>
              </a:rPr>
              <a:t>atm</a:t>
            </a:r>
            <a:r>
              <a:rPr lang="en-GB" dirty="0" smtClean="0">
                <a:cs typeface="Times New Roman" pitchFamily="18" charset="0"/>
              </a:rPr>
              <a:t>) </a:t>
            </a:r>
            <a:r>
              <a:rPr lang="el-GR" dirty="0" smtClean="0">
                <a:cs typeface="Times New Roman" pitchFamily="18" charset="0"/>
              </a:rPr>
              <a:t>είναι πολύ μικρή και εξυπηρετεί ασπόνδυλα με χαμηλούς ρυθμούς μεταβολισμού.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Σε πολλά ασπόνδυλα και σε όλα τα Σπονδυλόζωα η μεταφορά του </a:t>
            </a:r>
            <a:r>
              <a:rPr lang="en-GB" dirty="0" smtClean="0">
                <a:cs typeface="Times New Roman" pitchFamily="18" charset="0"/>
              </a:rPr>
              <a:t>O</a:t>
            </a:r>
            <a:r>
              <a:rPr lang="el-GR" baseline="-25000" dirty="0" smtClean="0">
                <a:cs typeface="Times New Roman" pitchFamily="18" charset="0"/>
              </a:rPr>
              <a:t>2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και του </a:t>
            </a:r>
            <a:r>
              <a:rPr lang="en-GB" dirty="0" smtClean="0">
                <a:cs typeface="Times New Roman" pitchFamily="18" charset="0"/>
              </a:rPr>
              <a:t>CO</a:t>
            </a:r>
            <a:r>
              <a:rPr lang="el-GR" baseline="-25000" dirty="0" smtClean="0">
                <a:cs typeface="Times New Roman" pitchFamily="18" charset="0"/>
              </a:rPr>
              <a:t>2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γίνεται από πρωτεΐνες (</a:t>
            </a:r>
            <a:r>
              <a:rPr lang="el-GR" b="1" dirty="0" smtClean="0">
                <a:cs typeface="Times New Roman" pitchFamily="18" charset="0"/>
              </a:rPr>
              <a:t>αναπνευστικές χρωστικές</a:t>
            </a:r>
            <a:r>
              <a:rPr lang="el-GR" dirty="0" smtClean="0">
                <a:cs typeface="Times New Roman" pitchFamily="18" charset="0"/>
              </a:rPr>
              <a:t>)</a:t>
            </a:r>
            <a:r>
              <a:rPr lang="en-GB" dirty="0" smtClean="0"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  <a:buNone/>
            </a:pPr>
            <a:r>
              <a:rPr lang="en-GB" b="1" dirty="0" smtClean="0">
                <a:cs typeface="Times New Roman" pitchFamily="18" charset="0"/>
              </a:rPr>
              <a:t>A</a:t>
            </a:r>
            <a:r>
              <a:rPr lang="el-GR" b="1" dirty="0" smtClean="0">
                <a:cs typeface="Times New Roman" pitchFamily="18" charset="0"/>
              </a:rPr>
              <a:t>ναπνευστικές χρωστικές</a:t>
            </a:r>
            <a:r>
              <a:rPr lang="en-GB" dirty="0" smtClean="0"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l-GR" b="1" dirty="0" smtClean="0">
                <a:cs typeface="Times New Roman" pitchFamily="18" charset="0"/>
              </a:rPr>
              <a:t>Αιμοσφαιρίνη</a:t>
            </a:r>
            <a:r>
              <a:rPr lang="el-GR" dirty="0" smtClean="0">
                <a:cs typeface="Times New Roman" pitchFamily="18" charset="0"/>
              </a:rPr>
              <a:t>: Πρωτεΐνη που φέρει την </a:t>
            </a:r>
            <a:r>
              <a:rPr lang="el-GR" b="1" dirty="0" smtClean="0">
                <a:cs typeface="Times New Roman" pitchFamily="18" charset="0"/>
              </a:rPr>
              <a:t>αί</a:t>
            </a:r>
            <a:r>
              <a:rPr lang="el-GR" dirty="0" smtClean="0">
                <a:cs typeface="Times New Roman" pitchFamily="18" charset="0"/>
              </a:rPr>
              <a:t>μη (ετεροκυκλικός δακτύλιος </a:t>
            </a:r>
            <a:r>
              <a:rPr lang="el-GR" b="1" dirty="0" smtClean="0">
                <a:cs typeface="Times New Roman" pitchFamily="18" charset="0"/>
              </a:rPr>
              <a:t>πορφυρίνη</a:t>
            </a:r>
            <a:r>
              <a:rPr lang="el-GR" dirty="0" smtClean="0">
                <a:cs typeface="Times New Roman" pitchFamily="18" charset="0"/>
              </a:rPr>
              <a:t>ς με </a:t>
            </a:r>
            <a:r>
              <a:rPr lang="el-GR" b="1" dirty="0" smtClean="0">
                <a:cs typeface="Times New Roman" pitchFamily="18" charset="0"/>
              </a:rPr>
              <a:t>σίδηρο</a:t>
            </a:r>
            <a:r>
              <a:rPr lang="en-GB" dirty="0" smtClean="0">
                <a:cs typeface="Times New Roman" pitchFamily="18" charset="0"/>
              </a:rPr>
              <a:t>). </a:t>
            </a:r>
            <a:r>
              <a:rPr lang="el-GR" dirty="0" smtClean="0">
                <a:cs typeface="Times New Roman" pitchFamily="18" charset="0"/>
              </a:rPr>
              <a:t>Μορ. Βάρος 17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n-GB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1 γρ. Αιμοσφαιρίνης μεταφέρει μέγιστο 1,3 </a:t>
            </a:r>
            <a:r>
              <a:rPr lang="en-GB" dirty="0" smtClean="0">
                <a:cs typeface="Times New Roman" pitchFamily="18" charset="0"/>
              </a:rPr>
              <a:t>ml O</a:t>
            </a:r>
            <a:r>
              <a:rPr lang="el-GR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.100 </a:t>
            </a:r>
            <a:r>
              <a:rPr lang="en-GB" dirty="0" err="1" smtClean="0">
                <a:cs typeface="Times New Roman" pitchFamily="18" charset="0"/>
              </a:rPr>
              <a:t>mL</a:t>
            </a:r>
            <a:r>
              <a:rPr lang="el-GR" dirty="0" smtClean="0">
                <a:cs typeface="Times New Roman" pitchFamily="18" charset="0"/>
              </a:rPr>
              <a:t> αίματος έχουν 15 γρ. Αιμοσφαιρίνη ή </a:t>
            </a:r>
            <a:r>
              <a:rPr lang="el-GR" b="1" dirty="0" smtClean="0">
                <a:cs typeface="Times New Roman" pitchFamily="18" charset="0"/>
              </a:rPr>
              <a:t>μέγιστο 20 </a:t>
            </a:r>
            <a:r>
              <a:rPr lang="en-GB" b="1" dirty="0" smtClean="0">
                <a:cs typeface="Times New Roman" pitchFamily="18" charset="0"/>
              </a:rPr>
              <a:t>ml O</a:t>
            </a:r>
            <a:r>
              <a:rPr lang="el-GR" b="1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. 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 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7" y="1746323"/>
            <a:ext cx="2874061" cy="4351338"/>
          </a:xfrm>
        </p:spPr>
      </p:pic>
      <p:sp>
        <p:nvSpPr>
          <p:cNvPr id="8" name="TextBox 7"/>
          <p:cNvSpPr txBox="1"/>
          <p:nvPr/>
        </p:nvSpPr>
        <p:spPr>
          <a:xfrm>
            <a:off x="8173590" y="36717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0473" y="60147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</a:t>
            </a:r>
            <a:endParaRPr lang="el-GR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3200" dirty="0" smtClean="0"/>
              <a:t>Μεταφορά αναπνευστικών αερίων 2/5</a:t>
            </a:r>
            <a:endParaRPr lang="el-GR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35974" y="1604397"/>
            <a:ext cx="5560141" cy="504712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el-GR" b="1" dirty="0" smtClean="0">
                <a:cs typeface="Times New Roman" pitchFamily="18" charset="0"/>
              </a:rPr>
              <a:t>Άλλες αναπνευστικές χρωστικές</a:t>
            </a:r>
          </a:p>
          <a:p>
            <a:pPr>
              <a:lnSpc>
                <a:spcPct val="110000"/>
              </a:lnSpc>
            </a:pPr>
            <a:r>
              <a:rPr lang="el-GR" b="1" dirty="0" smtClean="0">
                <a:cs typeface="Times New Roman" pitchFamily="18" charset="0"/>
              </a:rPr>
              <a:t>Αιμοκυανίνη: </a:t>
            </a:r>
            <a:r>
              <a:rPr lang="el-GR" dirty="0" smtClean="0">
                <a:cs typeface="Times New Roman" pitchFamily="18" charset="0"/>
              </a:rPr>
              <a:t>Φέρει χαλκό ως συνδετικό μόριο του οξυγόνου. Υπάρχει στα Αρθρόποδα και στα Μαλάκια</a:t>
            </a:r>
            <a:r>
              <a:rPr lang="en-GB" dirty="0" smtClean="0">
                <a:cs typeface="Times New Roman" pitchFamily="18" charset="0"/>
              </a:rPr>
              <a:t>. </a:t>
            </a:r>
            <a:r>
              <a:rPr lang="el-GR" dirty="0" smtClean="0">
                <a:cs typeface="Times New Roman" pitchFamily="18" charset="0"/>
              </a:rPr>
              <a:t>Μορ. Βάρος 75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 (είναι διμερές ή εξαμερές). 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Κάθε μονομερές φέρει 2 μόρια χαλκού που προσδένουν 1 μόριο</a:t>
            </a:r>
            <a:r>
              <a:rPr lang="el-GR" b="1" dirty="0" smtClean="0">
                <a:cs typeface="Times New Roman" pitchFamily="18" charset="0"/>
              </a:rPr>
              <a:t> </a:t>
            </a:r>
            <a:r>
              <a:rPr lang="en-GB" b="1" dirty="0" smtClean="0">
                <a:cs typeface="Times New Roman" pitchFamily="18" charset="0"/>
              </a:rPr>
              <a:t>O</a:t>
            </a:r>
            <a:r>
              <a:rPr lang="el-GR" b="1" baseline="-25000" dirty="0" smtClean="0">
                <a:cs typeface="Times New Roman" pitchFamily="18" charset="0"/>
              </a:rPr>
              <a:t>2</a:t>
            </a:r>
            <a:r>
              <a:rPr lang="el-GR" dirty="0" smtClean="0"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b="1" dirty="0" smtClean="0">
                <a:cs typeface="Times New Roman" pitchFamily="18" charset="0"/>
              </a:rPr>
              <a:t>Αιμερυθρίνη: </a:t>
            </a:r>
            <a:r>
              <a:rPr lang="el-GR" dirty="0" smtClean="0">
                <a:cs typeface="Times New Roman" pitchFamily="18" charset="0"/>
              </a:rPr>
              <a:t>Φέρει σίδηρο ως συνδετικό μόριο του οξυγόνου αλλά όχι αίμη.Υπάρχει στους Πολύχαιτους. Μορ. Βάρος 14 </a:t>
            </a:r>
            <a:r>
              <a:rPr lang="en-GB" dirty="0" err="1" smtClean="0">
                <a:cs typeface="Times New Roman" pitchFamily="18" charset="0"/>
              </a:rPr>
              <a:t>kDa</a:t>
            </a:r>
            <a:r>
              <a:rPr lang="el-GR" dirty="0" smtClean="0">
                <a:cs typeface="Times New Roman" pitchFamily="18" charset="0"/>
              </a:rPr>
              <a:t> (οκταμερές). </a:t>
            </a:r>
          </a:p>
          <a:p>
            <a:pPr>
              <a:lnSpc>
                <a:spcPct val="110000"/>
              </a:lnSpc>
            </a:pPr>
            <a:r>
              <a:rPr lang="el-GR" b="1" dirty="0" smtClean="0">
                <a:cs typeface="Times New Roman" pitchFamily="18" charset="0"/>
              </a:rPr>
              <a:t>Χλωροκρουορίνη: </a:t>
            </a:r>
            <a:r>
              <a:rPr lang="el-GR" dirty="0" smtClean="0">
                <a:cs typeface="Times New Roman" pitchFamily="18" charset="0"/>
              </a:rPr>
              <a:t>Φέρει σίδηρο ως συνδετικό μόριο του οξυγόνου αλλά η αίμη έχει διαφορετική δομή. Υπάρχει στους Πολύχαιτους. Μεγάλο πρωτεϊνικό σύμπλοκο.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07124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3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521302" y="57988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4</a:t>
            </a:r>
            <a:endParaRPr lang="el-GR" sz="1200" dirty="0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8" y="1693884"/>
            <a:ext cx="2379029" cy="435133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3600" dirty="0" smtClean="0"/>
              <a:t>Μεταφορά αναπνευστικών αερίων 3/5</a:t>
            </a:r>
            <a:endParaRPr lang="el-GR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5973" y="1633895"/>
            <a:ext cx="8657304" cy="43513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2000" dirty="0" smtClean="0">
                <a:cs typeface="Times New Roman" pitchFamily="18" charset="0"/>
              </a:rPr>
              <a:t>Ενώ το οξυγόνο μεταφέρεται αποκλειστικά με την αιμοσφαιρίνη, το διοξείδιο του άνθρακα μεταφέρεται υπό 3 διαφορετικές μορφές</a:t>
            </a:r>
          </a:p>
          <a:p>
            <a:pPr>
              <a:buFontTx/>
              <a:buAutoNum type="arabicParenR"/>
            </a:pPr>
            <a:r>
              <a:rPr lang="el-GR" sz="2000" dirty="0" smtClean="0">
                <a:cs typeface="Times New Roman" pitchFamily="18" charset="0"/>
              </a:rPr>
              <a:t>Μικρό ποσοστό (7%) μεταφέρεται ως αέριο διαλυμένο στο πλάσμα</a:t>
            </a:r>
          </a:p>
          <a:p>
            <a:pPr>
              <a:buFontTx/>
              <a:buAutoNum type="arabicParenR"/>
            </a:pPr>
            <a:r>
              <a:rPr lang="el-GR" sz="2000" dirty="0" smtClean="0">
                <a:cs typeface="Times New Roman" pitchFamily="18" charset="0"/>
              </a:rPr>
              <a:t>Το υπόλοιπο διαχέεται στα ερυθρά αιμοσφαίρια. Εκεί το μεγαλύτερο ποσοστό (70%) μετατρέπεται σε ανθρακικό οξύ με την επίδραση της                                   </a:t>
            </a:r>
            <a:r>
              <a:rPr lang="el-GR" sz="2000" b="1" dirty="0" smtClean="0">
                <a:cs typeface="Times New Roman" pitchFamily="18" charset="0"/>
              </a:rPr>
              <a:t>ανθρακικής ανυδράσης</a:t>
            </a:r>
          </a:p>
          <a:p>
            <a:pPr>
              <a:buNone/>
            </a:pPr>
            <a:r>
              <a:rPr lang="en-GB" sz="2000" dirty="0" smtClean="0">
                <a:cs typeface="Times New Roman" pitchFamily="18" charset="0"/>
              </a:rPr>
              <a:t>                 CO</a:t>
            </a:r>
            <a:r>
              <a:rPr lang="en-GB" sz="2000" baseline="-25000" dirty="0" smtClean="0">
                <a:cs typeface="Times New Roman" pitchFamily="18" charset="0"/>
              </a:rPr>
              <a:t>2</a:t>
            </a:r>
            <a:r>
              <a:rPr lang="en-GB" sz="2000" dirty="0" smtClean="0">
                <a:cs typeface="Times New Roman" pitchFamily="18" charset="0"/>
              </a:rPr>
              <a:t> + H</a:t>
            </a:r>
            <a:r>
              <a:rPr lang="en-GB" sz="2000" baseline="-25000" dirty="0" smtClean="0">
                <a:cs typeface="Times New Roman" pitchFamily="18" charset="0"/>
              </a:rPr>
              <a:t>2</a:t>
            </a:r>
            <a:r>
              <a:rPr lang="en-GB" sz="2000" dirty="0" smtClean="0">
                <a:cs typeface="Times New Roman" pitchFamily="18" charset="0"/>
              </a:rPr>
              <a:t>O         H</a:t>
            </a:r>
            <a:r>
              <a:rPr lang="en-GB" sz="2000" baseline="-25000" dirty="0" smtClean="0">
                <a:cs typeface="Times New Roman" pitchFamily="18" charset="0"/>
              </a:rPr>
              <a:t>2</a:t>
            </a:r>
            <a:r>
              <a:rPr lang="en-GB" sz="2000" dirty="0" smtClean="0">
                <a:cs typeface="Times New Roman" pitchFamily="18" charset="0"/>
              </a:rPr>
              <a:t>CO</a:t>
            </a:r>
            <a:r>
              <a:rPr lang="en-GB" sz="2000" baseline="-25000" dirty="0" smtClean="0">
                <a:cs typeface="Times New Roman" pitchFamily="18" charset="0"/>
              </a:rPr>
              <a:t>3</a:t>
            </a:r>
            <a:r>
              <a:rPr lang="en-GB" sz="2000" dirty="0" smtClean="0">
                <a:cs typeface="Times New Roman" pitchFamily="18" charset="0"/>
              </a:rPr>
              <a:t>        </a:t>
            </a:r>
            <a:r>
              <a:rPr lang="el-GR" sz="2000" dirty="0" smtClean="0">
                <a:cs typeface="Times New Roman" pitchFamily="18" charset="0"/>
              </a:rPr>
              <a:t> </a:t>
            </a:r>
            <a:r>
              <a:rPr lang="en-GB" sz="2000" dirty="0" smtClean="0">
                <a:cs typeface="Times New Roman" pitchFamily="18" charset="0"/>
              </a:rPr>
              <a:t>HCO</a:t>
            </a:r>
            <a:r>
              <a:rPr lang="en-GB" sz="2000" baseline="-25000" dirty="0" smtClean="0">
                <a:cs typeface="Times New Roman" pitchFamily="18" charset="0"/>
              </a:rPr>
              <a:t>3</a:t>
            </a:r>
            <a:r>
              <a:rPr lang="en-GB" sz="2000" baseline="30000" dirty="0" smtClean="0">
                <a:cs typeface="Times New Roman" pitchFamily="18" charset="0"/>
              </a:rPr>
              <a:t>-  </a:t>
            </a:r>
            <a:r>
              <a:rPr lang="en-GB" sz="2000" dirty="0" smtClean="0">
                <a:cs typeface="Times New Roman" pitchFamily="18" charset="0"/>
              </a:rPr>
              <a:t>+  H</a:t>
            </a:r>
            <a:r>
              <a:rPr lang="en-GB" sz="2000" baseline="30000" dirty="0" smtClean="0">
                <a:cs typeface="Times New Roman" pitchFamily="18" charset="0"/>
              </a:rPr>
              <a:t>+</a:t>
            </a:r>
            <a:endParaRPr lang="el-GR" sz="2000" baseline="300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l-GR" sz="2000" dirty="0" smtClean="0">
                <a:cs typeface="Times New Roman" pitchFamily="18" charset="0"/>
              </a:rPr>
              <a:t>Αλλά το ανθρακικό οξύ διασπάται άμμεσα σε ιόντα υδρογόνου και διττανθρακικά ιόντα. Τα διττανθρακικά ιόντα είναι εξαιρετικά ευδιάλυτα και μεταφέρονται είτε με τα ερυθρά αιμοσφαίρια είτε διαλυμένα στο πλάσμα, ενώ η αλλαγή του </a:t>
            </a:r>
            <a:r>
              <a:rPr lang="en-GB" sz="2000" dirty="0" smtClean="0">
                <a:cs typeface="Times New Roman" pitchFamily="18" charset="0"/>
              </a:rPr>
              <a:t>pH </a:t>
            </a:r>
            <a:r>
              <a:rPr lang="el-GR" sz="2000" dirty="0" smtClean="0">
                <a:cs typeface="Times New Roman" pitchFamily="18" charset="0"/>
              </a:rPr>
              <a:t>(ιόντα υδρογόνου) αποτρέπεται από τους κυτταρικούς μηχανισμούς.</a:t>
            </a:r>
          </a:p>
          <a:p>
            <a:pPr marL="0" indent="0">
              <a:buNone/>
            </a:pPr>
            <a:r>
              <a:rPr lang="el-GR" sz="2000" dirty="0" smtClean="0">
                <a:cs typeface="Times New Roman" pitchFamily="18" charset="0"/>
              </a:rPr>
              <a:t> 3) Ένα τρίτο ποσοστό (23%) ενώνεται με αναστρέψιμο τρόπο με την   αιμοσφαιρίνη (αλλά όχι με την ομάδα της αίμης) και μεταφέρεται στους πνεύμονες.</a:t>
            </a:r>
            <a:endParaRPr lang="en-GB" sz="2000" dirty="0" smtClean="0">
              <a:cs typeface="Times New Roman" pitchFamily="18" charset="0"/>
            </a:endParaRPr>
          </a:p>
          <a:p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33483" y="3834582"/>
            <a:ext cx="29496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74025" y="3854245"/>
            <a:ext cx="29496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4000" dirty="0" smtClean="0"/>
              <a:t>Μεταφορά αναπνευστικών αερίων 4/5</a:t>
            </a:r>
            <a:endParaRPr lang="el-GR" sz="4000" dirty="0"/>
          </a:p>
        </p:txBody>
      </p:sp>
      <p:pic>
        <p:nvPicPr>
          <p:cNvPr id="9" name="Content Placeholder 8" descr="Picture32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81565" y="1690689"/>
            <a:ext cx="2650886" cy="3278357"/>
          </a:xfrm>
        </p:spPr>
      </p:pic>
      <p:pic>
        <p:nvPicPr>
          <p:cNvPr id="10" name="Content Placeholder 9" descr="Picture33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10116" y="1690689"/>
            <a:ext cx="5049984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1781" y="5167057"/>
            <a:ext cx="309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cs typeface="Times New Roman" pitchFamily="18" charset="0"/>
              </a:rPr>
              <a:t>Σχηματική αναπαράσταση των μηχανισμών μεταφοράς αερίων με το κυκλοφορικό σύστημα</a:t>
            </a:r>
            <a:endParaRPr lang="el-GR" sz="1600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5610" y="49323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5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069073" y="59035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6</a:t>
            </a:r>
            <a:endParaRPr lang="el-GR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Αναπνοή: </a:t>
            </a:r>
            <a:br>
              <a:rPr lang="el-GR" dirty="0" smtClean="0"/>
            </a:br>
            <a:r>
              <a:rPr lang="el-GR" sz="4000" dirty="0" smtClean="0"/>
              <a:t>Μεταφορά αναπνευστικών αερίων 5/5</a:t>
            </a:r>
            <a:endParaRPr lang="el-GR" sz="4000" dirty="0"/>
          </a:p>
        </p:txBody>
      </p:sp>
      <p:pic>
        <p:nvPicPr>
          <p:cNvPr id="14" name="Content Placeholder 13" descr="Picture34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1032381" y="1670868"/>
            <a:ext cx="7064479" cy="38050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4239" y="5524402"/>
            <a:ext cx="740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cs typeface="Times New Roman" pitchFamily="18" charset="0"/>
              </a:rPr>
              <a:t>Το </a:t>
            </a:r>
            <a:r>
              <a:rPr lang="el-GR" sz="1600" b="1" dirty="0" smtClean="0">
                <a:cs typeface="Times New Roman" pitchFamily="18" charset="0"/>
              </a:rPr>
              <a:t>φαινόμενο του </a:t>
            </a:r>
            <a:r>
              <a:rPr lang="en-GB" sz="1600" b="1" dirty="0" smtClean="0">
                <a:cs typeface="Times New Roman" pitchFamily="18" charset="0"/>
              </a:rPr>
              <a:t>Bohr</a:t>
            </a:r>
            <a:r>
              <a:rPr lang="el-GR" sz="1600" b="1" dirty="0" smtClean="0">
                <a:cs typeface="Times New Roman" pitchFamily="18" charset="0"/>
              </a:rPr>
              <a:t> </a:t>
            </a:r>
            <a:r>
              <a:rPr lang="el-GR" sz="1600" dirty="0" smtClean="0">
                <a:cs typeface="Times New Roman" pitchFamily="18" charset="0"/>
              </a:rPr>
              <a:t>εξηγεί την καμπύλη κορεσμού της αιμοσφαιρίνης και </a:t>
            </a:r>
            <a:r>
              <a:rPr lang="en-GB" sz="1600" dirty="0" smtClean="0">
                <a:cs typeface="Times New Roman" pitchFamily="18" charset="0"/>
              </a:rPr>
              <a:t> </a:t>
            </a:r>
            <a:r>
              <a:rPr lang="el-GR" sz="1600" dirty="0" smtClean="0">
                <a:cs typeface="Times New Roman" pitchFamily="18" charset="0"/>
              </a:rPr>
              <a:t>ουσιαστικά μας λέει ότι </a:t>
            </a:r>
            <a:r>
              <a:rPr lang="el-GR" sz="1600" b="1" dirty="0" smtClean="0">
                <a:cs typeface="Times New Roman" pitchFamily="18" charset="0"/>
              </a:rPr>
              <a:t>περισσότερο οξυγόνο </a:t>
            </a:r>
            <a:r>
              <a:rPr lang="el-GR" sz="1600" dirty="0" smtClean="0">
                <a:cs typeface="Times New Roman" pitchFamily="18" charset="0"/>
              </a:rPr>
              <a:t>θα δοθεί στους ιστούς </a:t>
            </a:r>
            <a:r>
              <a:rPr lang="el-GR" sz="1600" b="1" dirty="0" smtClean="0">
                <a:cs typeface="Times New Roman" pitchFamily="18" charset="0"/>
              </a:rPr>
              <a:t>όταν η συγκέντρωση του </a:t>
            </a:r>
            <a:r>
              <a:rPr lang="en-GB" sz="1600" b="1" dirty="0" smtClean="0">
                <a:cs typeface="Times New Roman" pitchFamily="18" charset="0"/>
              </a:rPr>
              <a:t>CO</a:t>
            </a:r>
            <a:r>
              <a:rPr lang="en-GB" sz="1600" b="1" baseline="-25000" dirty="0" smtClean="0">
                <a:cs typeface="Times New Roman" pitchFamily="18" charset="0"/>
              </a:rPr>
              <a:t>2</a:t>
            </a:r>
            <a:r>
              <a:rPr lang="en-GB" sz="1600" b="1" dirty="0" smtClean="0">
                <a:cs typeface="Times New Roman" pitchFamily="18" charset="0"/>
              </a:rPr>
              <a:t> </a:t>
            </a:r>
            <a:r>
              <a:rPr lang="el-GR" sz="1600" b="1" dirty="0" smtClean="0">
                <a:cs typeface="Times New Roman" pitchFamily="18" charset="0"/>
              </a:rPr>
              <a:t>είναι μεγαλύτερη ή το </a:t>
            </a:r>
            <a:r>
              <a:rPr lang="en-GB" sz="1600" b="1" dirty="0" smtClean="0">
                <a:cs typeface="Times New Roman" pitchFamily="18" charset="0"/>
              </a:rPr>
              <a:t>pH </a:t>
            </a:r>
            <a:r>
              <a:rPr lang="el-GR" sz="1600" b="1" dirty="0" smtClean="0">
                <a:cs typeface="Times New Roman" pitchFamily="18" charset="0"/>
              </a:rPr>
              <a:t>μικρότερο.</a:t>
            </a:r>
            <a:endParaRPr lang="el-GR" sz="1600" b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9953" y="50846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7</a:t>
            </a:r>
            <a:endParaRPr lang="el-GR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0" y="7286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Καμμία από τις εικόνες ή σχήματα που παρουσιάζονται δεν παραβιάζει πνευματικά δικαιώματα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Προσδοκώμενα αποτελέσματα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605873" y="1427040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el-GR" sz="2400" dirty="0"/>
              <a:t>Όταν θα έχετε ολοκληρώσει τη μελέτη του κεφαλαίου και του υλικού που παρουσιάζεται στη διάλεξη θα είσαστε σε θέση να:</a:t>
            </a:r>
          </a:p>
          <a:p>
            <a:r>
              <a:rPr lang="el-GR" sz="2400" dirty="0"/>
              <a:t>διακρίνετε τις διαφορές μεταξύ ανοικτού και κλειστού κυκλοφορικού συστήματος στα ζώα.</a:t>
            </a:r>
          </a:p>
          <a:p>
            <a:r>
              <a:rPr lang="el-GR" sz="2400" dirty="0"/>
              <a:t>αντιλαμβάνεστε τη σημασία και τρόπο δράσης των αναπνευστικών χρωστικών. </a:t>
            </a:r>
          </a:p>
          <a:p>
            <a:r>
              <a:rPr lang="el-GR" sz="2400" dirty="0"/>
              <a:t>εξηγείτε τις διαφορετικές προσαρμογές των ζώων για την ανταλλαγή αερίων με το περιβάλλον και την κυκλοφορία του αίματος</a:t>
            </a:r>
            <a:r>
              <a:rPr lang="el-GR" sz="2400" dirty="0" smtClean="0"/>
              <a:t>.</a:t>
            </a:r>
          </a:p>
          <a:p>
            <a:pPr marL="0" indent="0">
              <a:buNone/>
            </a:pPr>
            <a:r>
              <a:rPr lang="el-GR" sz="2200" b="1" dirty="0"/>
              <a:t>Λέξεις-κλειδιά:</a:t>
            </a:r>
          </a:p>
          <a:p>
            <a:pPr marL="0" indent="0">
              <a:buNone/>
            </a:pPr>
            <a:r>
              <a:rPr lang="el-GR" sz="2200" b="1" dirty="0"/>
              <a:t>Κλειστά-Ανοικτά κυκλοφορικά συστήματα, Αναπνευστικές χρωστικές, Πλάσμα αίματος-Έμμορφα συστατικά αίματος.</a:t>
            </a:r>
          </a:p>
          <a:p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4269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Στοιχεία Φυσιολογίας Καταδύσεων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Σύσταση αέρα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Άζωτο                   78,084%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Οξυγόνο	20,946%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Αργό		   0,934%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Διοξ. άνθρακα       0,033%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Άλλα αέρια	   0,003%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  Νόμος του</a:t>
            </a:r>
            <a:r>
              <a:rPr lang="en-US" b="1" dirty="0" smtClean="0">
                <a:ea typeface="ＭＳ Ｐゴシック" pitchFamily="34" charset="-128"/>
                <a:cs typeface="Times New Roman" pitchFamily="18" charset="0"/>
              </a:rPr>
              <a:t> Henry</a:t>
            </a:r>
            <a:endParaRPr lang="el-GR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GB" altLang="en-US" i="1" dirty="0" smtClean="0">
                <a:ea typeface="ＭＳ Ｐゴシック" pitchFamily="34" charset="-128"/>
                <a:cs typeface="Times New Roman" pitchFamily="18" charset="0"/>
              </a:rPr>
              <a:t>“</a:t>
            </a:r>
            <a:r>
              <a:rPr lang="el-GR" altLang="ja-JP" i="1" dirty="0" smtClean="0">
                <a:ea typeface="ＭＳ Ｐゴシック" pitchFamily="34" charset="-128"/>
                <a:cs typeface="Times New Roman" pitchFamily="18" charset="0"/>
              </a:rPr>
              <a:t>Με σταθερή θερμοκρασία, το μέρος του αερίου που θα διαλυθεί σε ένα υγρό είναι ανάλογο με την μερική πίεση του αερίου</a:t>
            </a:r>
            <a:r>
              <a:rPr lang="en-GB" altLang="en-US" i="1" dirty="0" smtClean="0">
                <a:ea typeface="ＭＳ Ｐゴシック" pitchFamily="34" charset="-128"/>
                <a:cs typeface="Times New Roman" pitchFamily="18" charset="0"/>
              </a:rPr>
              <a:t>”</a:t>
            </a:r>
            <a:r>
              <a:rPr lang="el-GR" altLang="ja-JP" i="1" dirty="0" smtClean="0">
                <a:ea typeface="ＭＳ Ｐゴシック" pitchFamily="34" charset="-128"/>
                <a:cs typeface="Times New Roman" pitchFamily="18" charset="0"/>
              </a:rPr>
              <a:t> 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i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Δηλαδή όσο μεγαλώνει η πίεση, τόσο περισσότερα μόρια διαλύονται στο υγρό και όσο ελαττώνεται η πίεση, τόσα περισσότερα μόρια ελευθερώνονται.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Στοιχεία Φυσιολογίας Καταδύσεων:</a:t>
            </a:r>
            <a:br>
              <a:rPr lang="el-GR" sz="4000" dirty="0" smtClean="0"/>
            </a:br>
            <a:r>
              <a:rPr lang="el-GR" sz="4000" dirty="0" smtClean="0"/>
              <a:t> </a:t>
            </a:r>
            <a:r>
              <a:rPr lang="el-GR" sz="3200" dirty="0" smtClean="0"/>
              <a:t>Εμβολή αέρα 1/3</a:t>
            </a:r>
            <a:endParaRPr lang="el-GR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50722" y="1604397"/>
            <a:ext cx="5678129" cy="467841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Άμεση σχέση με τον νόμο του</a:t>
            </a:r>
            <a:r>
              <a:rPr lang="en-US" sz="2900" dirty="0" smtClean="0">
                <a:ea typeface="ＭＳ Ｐゴシック" pitchFamily="34" charset="-128"/>
                <a:cs typeface="Times New Roman" pitchFamily="18" charset="0"/>
              </a:rPr>
              <a:t> Boyle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l-GR" sz="2900" i="1" dirty="0" smtClean="0">
                <a:ea typeface="ＭＳ Ｐゴシック" pitchFamily="34" charset="-128"/>
                <a:cs typeface="Times New Roman" pitchFamily="18" charset="0"/>
              </a:rPr>
              <a:t>Προκαλείται όταν ο αέρας που έχει εισπνεύσει ο δύτης σε ορισμένο βάθος δεν εξισορροπείται με το εξωτερικό περιβάλλον</a:t>
            </a:r>
            <a:endParaRPr lang="el-GR" sz="29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Αν δηλαδή ο δύτης εισπνεύσει αέρα σε ένα βάθος και χωρίς εκπνοή ανέβει προς την επιφάνεια, τότε λόγω της υψηλότερης πίεσης, θα έχουμε</a:t>
            </a:r>
            <a:r>
              <a:rPr lang="en-GB" sz="2900" dirty="0" smtClean="0">
                <a:ea typeface="ＭＳ Ｐゴシック" pitchFamily="34" charset="-128"/>
                <a:cs typeface="Times New Roman" pitchFamily="18" charset="0"/>
              </a:rPr>
              <a:t>:</a:t>
            </a:r>
            <a:endParaRPr lang="el-GR" sz="29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216000" indent="-216000">
              <a:lnSpc>
                <a:spcPct val="110000"/>
              </a:lnSpc>
              <a:spcBef>
                <a:spcPts val="1200"/>
              </a:spcBef>
            </a:pPr>
            <a:r>
              <a:rPr lang="en-GB" sz="2900" dirty="0" smtClean="0">
                <a:ea typeface="ＭＳ Ｐゴシック" pitchFamily="34" charset="-128"/>
                <a:cs typeface="Times New Roman" pitchFamily="18" charset="0"/>
              </a:rPr>
              <a:t>P</a:t>
            </a: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ήξη πνευμόνων γιατί η διόγκωση του αέρα έχει ως αποτέλεσμα την υπερδιάσταση των πνευμόνων και την ρήξη των κυψελίδων</a:t>
            </a:r>
            <a:r>
              <a:rPr lang="en-GB" sz="29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(</a:t>
            </a:r>
            <a:r>
              <a:rPr lang="el-GR" sz="2900" b="1" dirty="0" smtClean="0">
                <a:ea typeface="ＭＳ Ｐゴシック" pitchFamily="34" charset="-128"/>
                <a:cs typeface="Times New Roman" pitchFamily="18" charset="0"/>
              </a:rPr>
              <a:t>Πνευμονικό βαρότραυμα</a:t>
            </a: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).</a:t>
            </a:r>
          </a:p>
          <a:p>
            <a:pPr marL="216000" indent="-216000">
              <a:lnSpc>
                <a:spcPct val="110000"/>
              </a:lnSpc>
              <a:spcBef>
                <a:spcPts val="1200"/>
              </a:spcBef>
            </a:pPr>
            <a:r>
              <a:rPr lang="en-GB" sz="29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Φυσαλίδες αέρα στο κυκλοφορικό σύστημα με κίνδυνο για έμφραγμα ή θρόμβωση (</a:t>
            </a:r>
            <a:r>
              <a:rPr lang="el-GR" sz="2900" b="1" dirty="0" smtClean="0">
                <a:ea typeface="ＭＳ Ｐゴシック" pitchFamily="34" charset="-128"/>
                <a:cs typeface="Times New Roman" pitchFamily="18" charset="0"/>
              </a:rPr>
              <a:t>Νόσος των δυτών</a:t>
            </a:r>
            <a:r>
              <a:rPr lang="el-GR" sz="2900" dirty="0" smtClean="0">
                <a:ea typeface="ＭＳ Ｐゴシック" pitchFamily="34" charset="-128"/>
                <a:cs typeface="Times New Roman" pitchFamily="18" charset="0"/>
              </a:rPr>
              <a:t>).</a:t>
            </a:r>
          </a:p>
          <a:p>
            <a:endParaRPr lang="el-GR" dirty="0"/>
          </a:p>
        </p:txBody>
      </p:sp>
      <p:pic>
        <p:nvPicPr>
          <p:cNvPr id="9" name="Content Placeholder 8" descr="Picture35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84453" y="2959407"/>
            <a:ext cx="2986892" cy="24974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29585" y="54543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8</a:t>
            </a:r>
            <a:endParaRPr lang="el-GR" sz="1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Στοιχεία Φυσιολογίας Καταδύσεων:</a:t>
            </a:r>
            <a:br>
              <a:rPr lang="el-GR" sz="4000" dirty="0" smtClean="0"/>
            </a:br>
            <a:r>
              <a:rPr lang="el-GR" sz="4000" dirty="0" smtClean="0"/>
              <a:t> </a:t>
            </a:r>
            <a:r>
              <a:rPr lang="el-GR" sz="3200" dirty="0" smtClean="0"/>
              <a:t>Εμβολή αέρα 2/3</a:t>
            </a:r>
            <a:endParaRPr lang="el-GR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Τα τριχοειδή αγγεία που περιβάλλουν ως πυκνό δίχτυ τις κυψελίδες σπάζουν.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Δημιουργούνται χιλιάδες ανοικτά στόμια από τα οποία περνά αθρόα ο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αέρας στον θωρακικό χώρο 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ή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μπαίνει στην ίδια κυκλοφορία του αίματος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. →  Η πίεση του αέρα είναι κατά πολύ μεγαλύτερη από την πίεση του αίματος.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Ο αέρας από την περιοχή των πνευμόνων με την μορφή φυσαλίδων ακολουθεί την ροή της κυκλοφορίας και έρχεται στην καρδιά.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Οι φυσαλίδες  από την καρδιά μπαίνουν στην αρτηριακή κυκλοφορία και ακολουθώντας την ροή της, φθάνουν στις τελικές διακλαδώσεις όπου φράζουν τις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μικρές αρτηρίες με αποτέλεσμα  να διακόπτεται η κυκλοφορία του αίματος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σε ορισμένες περιοχές.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Στοιχεία Φυσιολογίας Καταδύσεων:</a:t>
            </a:r>
            <a:br>
              <a:rPr lang="el-GR" sz="4000" dirty="0" smtClean="0"/>
            </a:br>
            <a:r>
              <a:rPr lang="el-GR" sz="4000" dirty="0" smtClean="0"/>
              <a:t> </a:t>
            </a:r>
            <a:r>
              <a:rPr lang="el-GR" sz="3200" dirty="0" smtClean="0"/>
              <a:t>Εμβολή αέρα 3/3</a:t>
            </a:r>
            <a:endParaRPr lang="el-GR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60439" y="1619147"/>
            <a:ext cx="8082116" cy="50323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Η εμβολή είναι επικίνδυνη (</a:t>
            </a:r>
            <a:r>
              <a:rPr lang="el-GR" sz="3600" b="1" i="1" dirty="0" smtClean="0">
                <a:ea typeface="ＭＳ Ｐゴシック" pitchFamily="34" charset="-128"/>
                <a:cs typeface="Times New Roman" pitchFamily="18" charset="0"/>
              </a:rPr>
              <a:t>συνήθως θανατηφόρα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) όταν προκληθεί στον εγκέφαλο ή την καρδιά.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Η μόνη θεραπεία στην εμβολή είναι η επανασυμπίεση και η σταδιακή αποσυμπίεση 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Οι κίνδυνοι όμως δεν τελειώνουν εδώ …..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Σύμφωνα με τον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νόμο του </a:t>
            </a:r>
            <a:r>
              <a:rPr lang="en-US" sz="3600" b="1" dirty="0" smtClean="0">
                <a:ea typeface="ＭＳ Ｐゴシック" pitchFamily="34" charset="-128"/>
                <a:cs typeface="Times New Roman" pitchFamily="18" charset="0"/>
              </a:rPr>
              <a:t>Henry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όσο μεγαλώνει το βάθος, τόσο αυξάνει και η ποσότητα του αέρα που διαλύεται στο αίμα. Αυτό έχει ως συνέπεια, μετά από ένα όριο, τη δημιουργία σοβαρών παθολογικών καταστάσεων, όπως: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 pitchFamily="34" charset="0"/>
              <a:buAutoNum type="arabicParenR"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Δηλητηρίαση οξυγόνου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 pitchFamily="34" charset="0"/>
              <a:buAutoNum type="arabicParenR"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Δηλητηρίαση Μονοξειδίου του Άνθρακα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 pitchFamily="34" charset="0"/>
              <a:buAutoNum type="arabicParenR"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Νάρκωση αζώτου</a:t>
            </a:r>
          </a:p>
          <a:p>
            <a:pPr marL="0" indent="0">
              <a:spcBef>
                <a:spcPct val="0"/>
              </a:spcBef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Στοιχεία Φυσιολογίας Καταδύσεων:</a:t>
            </a:r>
            <a:br>
              <a:rPr lang="el-GR" sz="4000" dirty="0" smtClean="0"/>
            </a:br>
            <a:r>
              <a:rPr lang="el-GR" sz="4000" dirty="0" smtClean="0"/>
              <a:t> </a:t>
            </a:r>
            <a:r>
              <a:rPr lang="el-GR" sz="3200" dirty="0" smtClean="0"/>
              <a:t>Δηλητηρίαση οξυγόνου 1/2</a:t>
            </a:r>
            <a:endParaRPr lang="el-GR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60439" y="1619147"/>
            <a:ext cx="8082116" cy="5032376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Η μεγάλη συγκέντρωση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διαλυμένου Ο</a:t>
            </a:r>
            <a:r>
              <a:rPr lang="el-GR" sz="3600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στο αίμα επιδρά στα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: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Κεντρικό νευρικό σύστημα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: Δημιουργία σπασμών (</a:t>
            </a:r>
            <a:r>
              <a:rPr lang="el-GR" sz="3600" i="1" dirty="0" smtClean="0">
                <a:ea typeface="ＭＳ Ｐゴシック" pitchFamily="34" charset="-128"/>
                <a:cs typeface="Times New Roman" pitchFamily="18" charset="0"/>
              </a:rPr>
              <a:t>όπως στην επιληψία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Πνεύμονες: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Πνευμονικό οίδημα, έντονος βήχας.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Οφθαλμούς: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Αποκόλληση Αμφιβληστροειδούς.</a:t>
            </a: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Προκαλείται από την παραγωγή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Ενεργών Μορφών Οξυγόνου </a:t>
            </a:r>
            <a:r>
              <a:rPr lang="en-GB" sz="3600" b="1" dirty="0" smtClean="0">
                <a:ea typeface="ＭＳ Ｐゴシック" pitchFamily="34" charset="-128"/>
                <a:cs typeface="Times New Roman" pitchFamily="18" charset="0"/>
              </a:rPr>
              <a:t>(ROS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)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που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οδηγεί στην υπεροξείδωση των λιπιδίων στις κυτταρικές μεβράνες.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Για να προκληθεί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δηλητηρίαση οξυγόνου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πρέπει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η μερική πίεση Ο</a:t>
            </a:r>
            <a:r>
              <a:rPr lang="el-GR" sz="3600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κατά την εισπνοή </a:t>
            </a:r>
            <a:r>
              <a:rPr lang="en-GB" sz="3600" b="1" dirty="0" smtClean="0">
                <a:ea typeface="ＭＳ Ｐゴシック" pitchFamily="34" charset="-128"/>
                <a:cs typeface="Times New Roman" pitchFamily="18" charset="0"/>
              </a:rPr>
              <a:t>&gt;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1,7 ως 2 ατμόσφαιρες</a:t>
            </a:r>
            <a:r>
              <a:rPr lang="en-GB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(1 </a:t>
            </a:r>
            <a:r>
              <a:rPr lang="en-GB" sz="3600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= 760 mm Hg)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Για να συμβεί αυτό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πρέπει ο δύτης να κατέβει πολύ βαθιά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.</a:t>
            </a:r>
            <a:endParaRPr lang="el-GR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Στην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επιφάνεια της θάλασσας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: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μερική πίεση Ο</a:t>
            </a:r>
            <a:r>
              <a:rPr lang="el-GR" sz="3600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=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0,2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GB" sz="3600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			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μερική πίεση Ν</a:t>
            </a:r>
            <a:r>
              <a:rPr lang="el-GR" sz="3600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= 0,8 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atm.</a:t>
            </a:r>
            <a:endParaRPr lang="el-GR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Σε βάθος</a:t>
            </a:r>
            <a:r>
              <a:rPr lang="en-GB" sz="3600" b="1" dirty="0" smtClean="0">
                <a:ea typeface="ＭＳ Ｐゴシック" pitchFamily="34" charset="-128"/>
                <a:cs typeface="Times New Roman" pitchFamily="18" charset="0"/>
              </a:rPr>
              <a:t> 40 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μέτρα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: ολική πίεση του αέρα = 5 </a:t>
            </a:r>
            <a:r>
              <a:rPr lang="en-GB" sz="3600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endParaRPr lang="en-GB" sz="3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		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      μερική πίεση Ο</a:t>
            </a:r>
            <a:r>
              <a:rPr lang="el-GR" sz="36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=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1 </a:t>
            </a:r>
            <a:r>
              <a:rPr lang="en-US" sz="3600" b="1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. Δηλαδή σαν ο δύτης να αναπνέει καθαρό οξυγόνο στην επιφάνεια.</a:t>
            </a:r>
            <a:r>
              <a:rPr lang="en-GB" sz="3600" dirty="0" smtClean="0"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Στα 75 μέτρα: 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μερική πίεση Ο</a:t>
            </a:r>
            <a:r>
              <a:rPr lang="el-GR" sz="36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 =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1,7 </a:t>
            </a:r>
            <a:r>
              <a:rPr lang="en-GB" sz="3600" b="1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και στα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90 μέτρα 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είναι </a:t>
            </a:r>
            <a:r>
              <a:rPr lang="el-GR" sz="3600" b="1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GB" sz="36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GB" sz="3600" b="1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l-GR" sz="3600" dirty="0" smtClean="0"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Στοιχεία Φυσιολογίας Καταδύσεων:</a:t>
            </a:r>
            <a:br>
              <a:rPr lang="el-GR" sz="4000" dirty="0" smtClean="0"/>
            </a:br>
            <a:r>
              <a:rPr lang="el-GR" sz="4000" dirty="0" smtClean="0"/>
              <a:t> </a:t>
            </a:r>
            <a:r>
              <a:rPr lang="el-GR" sz="3200" dirty="0" smtClean="0"/>
              <a:t>Δηλητηρίαση οξυγόνου 2/2</a:t>
            </a:r>
            <a:endParaRPr lang="el-GR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60439" y="1619147"/>
            <a:ext cx="8082116" cy="5032376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Η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τοξικότητα Ο</a:t>
            </a:r>
            <a:r>
              <a:rPr lang="el-GR" sz="2000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στο Κεντρικό Νευρικό Σύστημα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είναι συνάρτηση και του χρόνου</a:t>
            </a:r>
          </a:p>
          <a:p>
            <a:pPr marL="0" lvl="1" indent="0">
              <a:spcBef>
                <a:spcPct val="0"/>
              </a:spcBef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σε μερική πίεση  O</a:t>
            </a:r>
            <a:r>
              <a:rPr lang="el-GR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1</a:t>
            </a:r>
            <a:r>
              <a:rPr lang="en-GB" sz="2000" dirty="0" smtClean="0">
                <a:ea typeface="ＭＳ Ｐゴシック" pitchFamily="34" charset="-128"/>
                <a:cs typeface="Times New Roman" pitchFamily="18" charset="0"/>
              </a:rPr>
              <a:t>,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6</a:t>
            </a:r>
            <a:r>
              <a:rPr lang="en-US" sz="2000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,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μέγιστος επιτρεπόμενος χρόνος 45min</a:t>
            </a:r>
          </a:p>
          <a:p>
            <a:pPr marL="0" lvl="1" indent="0">
              <a:spcBef>
                <a:spcPct val="0"/>
              </a:spcBef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σε μερική πίεση  O</a:t>
            </a:r>
            <a:r>
              <a:rPr lang="el-GR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1</a:t>
            </a:r>
            <a:r>
              <a:rPr lang="en-GB" sz="2000" dirty="0" smtClean="0">
                <a:ea typeface="ＭＳ Ｐゴシック" pitchFamily="34" charset="-128"/>
                <a:cs typeface="Times New Roman" pitchFamily="18" charset="0"/>
              </a:rPr>
              <a:t>,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5</a:t>
            </a:r>
            <a:r>
              <a:rPr lang="en-US" sz="2000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μέγιστος επιτρεπόμενος χρόνος 120min</a:t>
            </a:r>
          </a:p>
          <a:p>
            <a:pPr marL="0" lvl="1" indent="0">
              <a:spcBef>
                <a:spcPct val="0"/>
              </a:spcBef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σε μερική πίεση  O</a:t>
            </a:r>
            <a:r>
              <a:rPr lang="el-GR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1</a:t>
            </a:r>
            <a:r>
              <a:rPr lang="en-GB" sz="2000" dirty="0" smtClean="0">
                <a:ea typeface="ＭＳ Ｐゴシック" pitchFamily="34" charset="-128"/>
                <a:cs typeface="Times New Roman" pitchFamily="18" charset="0"/>
              </a:rPr>
              <a:t>,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4</a:t>
            </a:r>
            <a:r>
              <a:rPr lang="en-US" sz="2000" dirty="0" err="1" smtClean="0">
                <a:ea typeface="ＭＳ Ｐゴシック" pitchFamily="34" charset="-128"/>
                <a:cs typeface="Times New Roman" pitchFamily="18" charset="0"/>
              </a:rPr>
              <a:t>atm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μέγιστος επιτρεπόμενος χρόνος 150min</a:t>
            </a:r>
          </a:p>
          <a:p>
            <a:pPr marL="0" lvl="1" indent="0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Συμπτώματα τοξικότητας Ο</a:t>
            </a:r>
            <a:r>
              <a:rPr lang="el-GR" sz="2000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endParaRPr lang="el-GR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</a:pPr>
            <a:r>
              <a:rPr lang="el-GR" sz="2000" i="1" dirty="0" smtClean="0">
                <a:ea typeface="ＭＳ Ｐゴシック" pitchFamily="34" charset="-128"/>
                <a:cs typeface="Times New Roman" pitchFamily="18" charset="0"/>
              </a:rPr>
              <a:t>Οπτικές και ακουστικές διαταραχές</a:t>
            </a:r>
          </a:p>
          <a:p>
            <a:pPr marL="0" indent="0">
              <a:spcBef>
                <a:spcPct val="0"/>
              </a:spcBef>
            </a:pPr>
            <a:r>
              <a:rPr lang="el-GR" sz="2000" i="1" dirty="0" smtClean="0">
                <a:ea typeface="ＭＳ Ｐゴシック" pitchFamily="34" charset="-128"/>
                <a:cs typeface="Times New Roman" pitchFamily="18" charset="0"/>
              </a:rPr>
              <a:t>Ευφορία </a:t>
            </a:r>
          </a:p>
          <a:p>
            <a:pPr marL="0" indent="0">
              <a:spcBef>
                <a:spcPct val="0"/>
              </a:spcBef>
            </a:pPr>
            <a:r>
              <a:rPr lang="el-GR" sz="2000" i="1" dirty="0" smtClean="0">
                <a:ea typeface="ＭＳ Ｐゴシック" pitchFamily="34" charset="-128"/>
                <a:cs typeface="Times New Roman" pitchFamily="18" charset="0"/>
              </a:rPr>
              <a:t>Ναυτία</a:t>
            </a:r>
          </a:p>
          <a:p>
            <a:pPr marL="0" indent="0">
              <a:spcBef>
                <a:spcPct val="0"/>
              </a:spcBef>
            </a:pPr>
            <a:r>
              <a:rPr lang="el-GR" sz="2000" i="1" dirty="0" smtClean="0">
                <a:ea typeface="ＭＳ Ｐゴシック" pitchFamily="34" charset="-128"/>
                <a:cs typeface="Times New Roman" pitchFamily="18" charset="0"/>
              </a:rPr>
              <a:t>«Τσιμπήματα» στα χείλη, στο πρόσωπο και στο διάφραγμα</a:t>
            </a:r>
          </a:p>
          <a:p>
            <a:pPr marL="0" indent="0">
              <a:spcBef>
                <a:spcPct val="0"/>
              </a:spcBef>
            </a:pPr>
            <a:r>
              <a:rPr lang="el-GR" sz="2000" i="1" dirty="0" smtClean="0">
                <a:ea typeface="ＭＳ Ｐゴシック" pitchFamily="34" charset="-128"/>
                <a:cs typeface="Times New Roman" pitchFamily="18" charset="0"/>
              </a:rPr>
              <a:t>Ζάλη και Ίλιγγος</a:t>
            </a:r>
          </a:p>
          <a:p>
            <a:pPr marL="0" indent="0">
              <a:spcBef>
                <a:spcPct val="0"/>
              </a:spcBef>
            </a:pPr>
            <a:r>
              <a:rPr lang="el-GR" sz="2000" i="1" dirty="0" smtClean="0">
                <a:ea typeface="ＭＳ Ｐゴシック" pitchFamily="34" charset="-128"/>
                <a:cs typeface="Times New Roman" pitchFamily="18" charset="0"/>
              </a:rPr>
              <a:t>Σπασμοί → Οδηγούν συνήθως σε πνιγμό ή πνευμονική εμβολή.</a:t>
            </a:r>
          </a:p>
          <a:p>
            <a:pPr marL="0" indent="0">
              <a:spcBef>
                <a:spcPct val="0"/>
              </a:spcBef>
              <a:buNone/>
            </a:pPr>
            <a:endParaRPr lang="el-GR" sz="2000" i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Κίνδυνος δηλητηρίασης σε μικρά βάθη υπάρχει με τις συσκευές κλειστού κυκλώματος όπου χρησιμοποιείται καθαρό Ο</a:t>
            </a:r>
            <a:r>
              <a:rPr lang="el-GR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Στοιχεία Φυσιολογίας Καταδύσεων:</a:t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sz="3600" dirty="0" smtClean="0"/>
              <a:t>Δηλητηρίαση </a:t>
            </a:r>
            <a:r>
              <a:rPr lang="en-US" sz="3600" dirty="0" smtClean="0"/>
              <a:t>CO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Άχρωμο, άγευστο, άοσμο αέριο</a:t>
            </a:r>
          </a:p>
          <a:p>
            <a:pPr marL="0" indent="0">
              <a:spcBef>
                <a:spcPct val="0"/>
              </a:spcBef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Συνδέεται με την αιμοσφαιρίνη 200 φορές πιο εύκολα από το Ο</a:t>
            </a:r>
            <a:r>
              <a:rPr lang="el-GR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>
              <a:spcBef>
                <a:spcPct val="0"/>
              </a:spcBef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Υπάρχει στον αέρα όταν έχουμε υψηλή συγκέντρωση ρύπων</a:t>
            </a:r>
          </a:p>
          <a:p>
            <a:pPr marL="0" indent="0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Οι καπνιστές έχουν αυξημένα επίπεδα 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CO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στο αίμα τους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Το κάπνισμα πριν την κατάδυση αυξάνει τα επίπεδα του 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CO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κατά 3-12 φορές πάνω από το φυσιολογικό</a:t>
            </a:r>
          </a:p>
          <a:p>
            <a:pPr marL="0" lvl="2" indent="0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Απαιτούνται  8-12 ώρες για να αποβληθεί το 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CO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από το αίμα</a:t>
            </a:r>
          </a:p>
          <a:p>
            <a:pPr marL="0" indent="0" algn="ctr">
              <a:spcBef>
                <a:spcPct val="0"/>
              </a:spcBef>
              <a:buNone/>
            </a:pPr>
            <a:endParaRPr lang="en-GB" sz="2000" u="sng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Συμπτώματα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:</a:t>
            </a:r>
          </a:p>
          <a:p>
            <a:pPr marL="0" lvl="3" indent="0" algn="ctr">
              <a:spcBef>
                <a:spcPct val="0"/>
              </a:spcBef>
              <a:buNone/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έντονος πονοκέφαλος, ναυτία</a:t>
            </a:r>
          </a:p>
          <a:p>
            <a:pPr marL="0" lvl="3" indent="0" algn="ctr">
              <a:spcBef>
                <a:spcPct val="0"/>
              </a:spcBef>
              <a:buNone/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υποξία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Στοιχεία Φυσιολογίας Καταδύσεων:</a:t>
            </a:r>
            <a:br>
              <a:rPr lang="el-GR" dirty="0" smtClean="0"/>
            </a:br>
            <a:r>
              <a:rPr lang="el-GR" dirty="0" smtClean="0"/>
              <a:t> </a:t>
            </a:r>
            <a:r>
              <a:rPr lang="el-GR" sz="3600" dirty="0" smtClean="0"/>
              <a:t>Νάρκωση Αζώτου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48" y="1651819"/>
            <a:ext cx="8111613" cy="49849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Λέγεται και μέθη του βυθού και μπορεί να προκληθεί από κάθε αδρανές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αέριο, είναι ωστόσο πιο συχνή για το Ν</a:t>
            </a:r>
            <a:r>
              <a:rPr lang="el-GR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. Εμφανίζεται επειδή σε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αυξημένες πιέσεις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τα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αδρανή αέρια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εμφανίζουνεκλεκτική διαλυτότητα στα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λιπίδια των κυτταρικών μεμβρανών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. Η αυξημένη απορρόφησή στα κύτταρα του νευρικού ιστού τους δίνει ναρκωτικές ιδιότητες. (Η ένταση και το εύρος των συμπτωμάτων αυξάνουν με την αύξηση της 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PN</a:t>
            </a:r>
            <a:r>
              <a:rPr lang="en-US" sz="2000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Συμπτώματα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: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Αδυναμία συγκέντρωσης 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Κακή κρίση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Απώλεια μνήμης </a:t>
            </a:r>
            <a:endParaRPr lang="en-GB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Νοητική σύγχυση </a:t>
            </a:r>
            <a:endParaRPr lang="en-GB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Μέθη, ευφορία </a:t>
            </a:r>
            <a:endParaRPr lang="en-GB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Καθυστερημένη αντίδραση </a:t>
            </a:r>
            <a:endParaRPr lang="en-GB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Απώλεια προσανατολισμού</a:t>
            </a:r>
            <a:endParaRPr lang="en-GB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Άγχος, πανικός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Προσαρμογές – Δυνατότητες κατάδυσης  θαλάσσιων Θηλαστικών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6000" indent="-216000"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Αναπνευστικός ρυθμός</a:t>
            </a:r>
          </a:p>
          <a:p>
            <a:pPr marL="216000" indent="-216000">
              <a:spcBef>
                <a:spcPct val="0"/>
              </a:spcBef>
              <a:buNone/>
            </a:pPr>
            <a:endParaRPr lang="el-GR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216000" indent="-216000"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Προσαρμογές κυκλοφορικού</a:t>
            </a:r>
          </a:p>
          <a:p>
            <a:pPr marL="216000" indent="-216000">
              <a:spcBef>
                <a:spcPct val="0"/>
              </a:spcBef>
              <a:buNone/>
            </a:pPr>
            <a:endParaRPr lang="el-GR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216000" indent="-216000"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Αποθέματα οξυγόνου στο σώμα</a:t>
            </a:r>
          </a:p>
          <a:p>
            <a:pPr marL="216000" indent="-216000">
              <a:spcBef>
                <a:spcPct val="0"/>
              </a:spcBef>
              <a:buNone/>
            </a:pPr>
            <a:endParaRPr lang="el-GR" sz="20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216000" indent="-216000">
              <a:spcBef>
                <a:spcPct val="0"/>
              </a:spcBef>
            </a:pP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Μέγιστο βάθος και χρόνος ελεύθερης κατάδυσης</a:t>
            </a:r>
          </a:p>
          <a:p>
            <a:pPr marL="216000" indent="-216000"/>
            <a:endParaRPr lang="el-GR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Αναπνευστικός Ρυθμός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Τα χερσαία Θηλαστικά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αναπνέουν με συχνότητα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που είναι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ανάλογη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με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το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μέγεθος και την επιφάνεια του οργανισμού. </a:t>
            </a:r>
          </a:p>
          <a:p>
            <a:pPr marL="0" indent="0" algn="just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Για παράδειγμα, τα μικρά τρωκτικά 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(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ποντίκια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)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αναπνέουν με συχνότητα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100 ή και περισσότερες φορές το λεπτό.</a:t>
            </a:r>
            <a:endParaRPr lang="en-US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Οι άνθρωποι αναπνέουν 16 φορές το λεπτό και οι ελέφαντες 6 φορές το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Λεπτό.</a:t>
            </a:r>
          </a:p>
          <a:p>
            <a:pPr marL="0" indent="0" algn="just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Τα Κητώδη αναπνέουν με ρυθμό 1 -2 φορές το λεπτό.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Ο ρυθμός αυτός είναι αντίστοιχος με εκείνον των χερσαίων Θηλαστικών.</a:t>
            </a:r>
          </a:p>
          <a:p>
            <a:pPr marL="0" indent="0" algn="just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Τα μεγάλα Κητώδη έχουν αναλογικά μικρούς πνεύμονες, ενώ τα μικρά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ιδιαίτερα μεγάλους.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Εξειδικευμένο Σύστημα </a:t>
            </a:r>
            <a:br>
              <a:rPr lang="el-GR" sz="4000" dirty="0" smtClean="0"/>
            </a:br>
            <a:r>
              <a:rPr lang="el-GR" sz="4000" dirty="0" smtClean="0"/>
              <a:t>Εσωτερικών Υγρών</a:t>
            </a:r>
            <a:endParaRPr lang="el-GR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dirty="0" smtClean="0">
                <a:cs typeface="Times New Roman" pitchFamily="18" charset="0"/>
              </a:rPr>
              <a:t>Γιατί είναι </a:t>
            </a:r>
            <a:r>
              <a:rPr lang="el-GR" u="sng" dirty="0" smtClean="0">
                <a:cs typeface="Times New Roman" pitchFamily="18" charset="0"/>
              </a:rPr>
              <a:t>αναγκαίο</a:t>
            </a:r>
            <a:r>
              <a:rPr lang="el-GR" dirty="0" smtClean="0">
                <a:cs typeface="Times New Roman" pitchFamily="18" charset="0"/>
              </a:rPr>
              <a:t> ένα εξειδικευμένο σύστημα μετακίνησης των εσωτερικών υγρών;</a:t>
            </a:r>
          </a:p>
          <a:p>
            <a:pPr>
              <a:lnSpc>
                <a:spcPct val="110000"/>
              </a:lnSpc>
              <a:buNone/>
            </a:pPr>
            <a:r>
              <a:rPr lang="el-GR" b="1" dirty="0" smtClean="0">
                <a:cs typeface="Times New Roman" pitchFamily="18" charset="0"/>
              </a:rPr>
              <a:t>Λειτουργίες: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Μεταφορά </a:t>
            </a:r>
            <a:r>
              <a:rPr lang="el-GR" b="1" dirty="0" smtClean="0">
                <a:cs typeface="Times New Roman" pitchFamily="18" charset="0"/>
              </a:rPr>
              <a:t>θρεπτικών ουσιών </a:t>
            </a:r>
            <a:r>
              <a:rPr lang="el-GR" dirty="0" smtClean="0">
                <a:cs typeface="Times New Roman" pitchFamily="18" charset="0"/>
              </a:rPr>
              <a:t>στους ιστούς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Μεταφορά </a:t>
            </a:r>
            <a:r>
              <a:rPr lang="el-GR" b="1" dirty="0" smtClean="0">
                <a:cs typeface="Times New Roman" pitchFamily="18" charset="0"/>
              </a:rPr>
              <a:t>αναπνευστικών αερίων </a:t>
            </a:r>
            <a:r>
              <a:rPr lang="el-GR" dirty="0" smtClean="0">
                <a:cs typeface="Times New Roman" pitchFamily="18" charset="0"/>
              </a:rPr>
              <a:t>στους ιστούς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Μεταφορά </a:t>
            </a:r>
            <a:r>
              <a:rPr lang="el-GR" b="1" dirty="0" smtClean="0">
                <a:cs typeface="Times New Roman" pitchFamily="18" charset="0"/>
              </a:rPr>
              <a:t>πληροφοριών (ορμόνες) στους </a:t>
            </a:r>
            <a:r>
              <a:rPr lang="el-GR" dirty="0" smtClean="0">
                <a:cs typeface="Times New Roman" pitchFamily="18" charset="0"/>
              </a:rPr>
              <a:t>ιστούς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Ανταλλαγή </a:t>
            </a:r>
            <a:r>
              <a:rPr lang="el-GR" b="1" dirty="0" smtClean="0">
                <a:cs typeface="Times New Roman" pitchFamily="18" charset="0"/>
              </a:rPr>
              <a:t>πληροφοριών (νερό, ηλεκτρολύτες) </a:t>
            </a:r>
            <a:r>
              <a:rPr lang="el-GR" dirty="0" smtClean="0">
                <a:cs typeface="Times New Roman" pitchFamily="18" charset="0"/>
              </a:rPr>
              <a:t>μεταξύ των ιστών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Μεταφορά</a:t>
            </a:r>
            <a:r>
              <a:rPr lang="el-GR" b="1" dirty="0" smtClean="0">
                <a:cs typeface="Times New Roman" pitchFamily="18" charset="0"/>
              </a:rPr>
              <a:t> απόκρισης </a:t>
            </a:r>
            <a:r>
              <a:rPr lang="el-GR" dirty="0" smtClean="0">
                <a:cs typeface="Times New Roman" pitchFamily="18" charset="0"/>
              </a:rPr>
              <a:t>σε παθογόνα αίτια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Διάχυση θερμότητας και </a:t>
            </a:r>
            <a:r>
              <a:rPr lang="el-GR" b="1" dirty="0" smtClean="0">
                <a:cs typeface="Times New Roman" pitchFamily="18" charset="0"/>
              </a:rPr>
              <a:t>θερμορρύθμιση</a:t>
            </a:r>
            <a:r>
              <a:rPr lang="el-GR" dirty="0" smtClean="0">
                <a:cs typeface="Times New Roman" pitchFamily="18" charset="0"/>
              </a:rPr>
              <a:t> στα ομοιόθερμα ζώα </a:t>
            </a:r>
            <a:r>
              <a:rPr lang="en-US" dirty="0" smtClean="0">
                <a:cs typeface="Times New Roman" pitchFamily="18" charset="0"/>
              </a:rPr>
              <a:t>.</a:t>
            </a:r>
            <a:endParaRPr lang="el-GR" dirty="0" smtClean="0">
              <a:cs typeface="Times New Roman" pitchFamily="18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Προσαρμογές Κυκλοφορικού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Τα Κητώδη σε κάθε εκπνοή, αδειάζουν όλο το περιεχόμενο των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πνευμόνων</a:t>
            </a:r>
            <a:r>
              <a:rPr lang="en-GB" sz="20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και έτσι έχουν </a:t>
            </a:r>
            <a:r>
              <a:rPr lang="el-GR" sz="2000" b="1" dirty="0" smtClean="0">
                <a:ea typeface="ＭＳ Ｐゴシック" pitchFamily="34" charset="-128"/>
                <a:cs typeface="Times New Roman" pitchFamily="18" charset="0"/>
              </a:rPr>
              <a:t>καλύτερη ανανέωση του αέρα</a:t>
            </a:r>
            <a:r>
              <a:rPr lang="el-GR" sz="2000" u="sng" dirty="0" smtClean="0"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endParaRPr lang="en-US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Στα Κητώδη τα ερυθροκύτταρα, είναι μεγαλύτερα, περισσότερα και με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διπλάσια ποσότητα αιμοσφαιρίνης από ότι στα χερσαία Θηλαστικά.</a:t>
            </a:r>
          </a:p>
          <a:p>
            <a:pPr marL="0" indent="0" algn="just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Η μυοσφαιρίνη </a:t>
            </a:r>
            <a:r>
              <a:rPr lang="en-GB" sz="2000" dirty="0" smtClean="0">
                <a:ea typeface="ＭＳ Ｐゴシック" pitchFamily="34" charset="-128"/>
                <a:cs typeface="Times New Roman" pitchFamily="18" charset="0"/>
              </a:rPr>
              <a:t>(17 </a:t>
            </a:r>
            <a:r>
              <a:rPr lang="en-GB" sz="2000" dirty="0" err="1" smtClean="0">
                <a:ea typeface="ＭＳ Ｐゴシック" pitchFamily="34" charset="-128"/>
                <a:cs typeface="Times New Roman" pitchFamily="18" charset="0"/>
              </a:rPr>
              <a:t>kDa</a:t>
            </a:r>
            <a:r>
              <a:rPr lang="en-GB" sz="2000" dirty="0" smtClean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είναι περισσότερη στα Κητώδη, </a:t>
            </a:r>
            <a:r>
              <a:rPr lang="en-US" sz="2000" dirty="0" smtClean="0">
                <a:ea typeface="ＭＳ Ｐゴシック" pitchFamily="34" charset="-128"/>
                <a:cs typeface="Times New Roman" pitchFamily="18" charset="0"/>
              </a:rPr>
              <a:t>~</a:t>
            </a: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 διπλάσια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στους δύτες μικρού βάθους και οκταπλάσια  ως εννεαπλάσια στους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δύτες μεγάλων βαθών όπως  οι φυσητήρες.</a:t>
            </a:r>
          </a:p>
          <a:p>
            <a:pPr marL="0" indent="0" algn="just">
              <a:spcBef>
                <a:spcPct val="0"/>
              </a:spcBef>
              <a:buNone/>
            </a:pPr>
            <a:endParaRPr lang="el-GR" sz="20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l-GR" sz="2000" dirty="0" smtClean="0">
                <a:ea typeface="ＭＳ Ｐゴシック" pitchFamily="34" charset="-128"/>
                <a:cs typeface="Times New Roman" pitchFamily="18" charset="0"/>
              </a:rPr>
              <a:t>Η μυοσφαιρίνη δεσμεύει περισσότερο οξυγόνο από την αιμοσφαιρίνη.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Αποθέματα Οξυγόνου στο Σώμα</a:t>
            </a:r>
            <a:endParaRPr lang="el-GR" sz="4000" b="1" dirty="0" smtClean="0">
              <a:solidFill>
                <a:srgbClr val="FF66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3η. Κυκλοφορία- Αναπνοή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DC7C-D4FD-4071-95A1-6D04D39F6E1F}" type="slidenum">
              <a:rPr lang="el-GR" smtClean="0"/>
              <a:pPr/>
              <a:t>51</a:t>
            </a:fld>
            <a:endParaRPr lang="el-G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68680" y="2159000"/>
          <a:ext cx="7467600" cy="2458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9200"/>
                <a:gridCol w="2489200"/>
                <a:gridCol w="2489200"/>
              </a:tblGrid>
              <a:tr h="741145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Επαγγελματίας δύτης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Κητώδες (Φυσητήρας)</a:t>
                      </a:r>
                      <a:endParaRPr lang="el-GR" dirty="0"/>
                    </a:p>
                  </a:txBody>
                  <a:tcPr/>
                </a:tc>
              </a:tr>
              <a:tr h="429394">
                <a:tc>
                  <a:txBody>
                    <a:bodyPr/>
                    <a:lstStyle/>
                    <a:p>
                      <a:r>
                        <a:rPr lang="el-GR" dirty="0" smtClean="0"/>
                        <a:t>Πνεύμονες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34%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9%</a:t>
                      </a:r>
                      <a:endParaRPr lang="el-GR" dirty="0"/>
                    </a:p>
                  </a:txBody>
                  <a:tcPr/>
                </a:tc>
              </a:tr>
              <a:tr h="429394">
                <a:tc>
                  <a:txBody>
                    <a:bodyPr/>
                    <a:lstStyle/>
                    <a:p>
                      <a:r>
                        <a:rPr lang="el-GR" dirty="0" smtClean="0"/>
                        <a:t>Αίμα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41%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41%</a:t>
                      </a:r>
                      <a:endParaRPr lang="el-GR" dirty="0"/>
                    </a:p>
                  </a:txBody>
                  <a:tcPr/>
                </a:tc>
              </a:tr>
              <a:tr h="429394">
                <a:tc>
                  <a:txBody>
                    <a:bodyPr/>
                    <a:lstStyle/>
                    <a:p>
                      <a:r>
                        <a:rPr lang="el-GR" dirty="0" smtClean="0"/>
                        <a:t>Ιστοί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12%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9%</a:t>
                      </a:r>
                      <a:endParaRPr lang="el-GR" dirty="0"/>
                    </a:p>
                  </a:txBody>
                  <a:tcPr/>
                </a:tc>
              </a:tr>
              <a:tr h="429394">
                <a:tc>
                  <a:txBody>
                    <a:bodyPr/>
                    <a:lstStyle/>
                    <a:p>
                      <a:r>
                        <a:rPr lang="el-GR" dirty="0" smtClean="0"/>
                        <a:t>Μύες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12%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41%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Αποθέματα Οξυγόνου στο Σώμα</a:t>
            </a:r>
            <a:endParaRPr lang="el-GR" sz="4000" b="1" dirty="0" smtClean="0">
              <a:solidFill>
                <a:srgbClr val="FF66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72895" y="1678141"/>
            <a:ext cx="38862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2600" dirty="0" smtClean="0">
                <a:ea typeface="ＭＳ Ｐゴシック" pitchFamily="34" charset="-128"/>
                <a:cs typeface="Times New Roman" pitchFamily="18" charset="0"/>
              </a:rPr>
              <a:t>Όσοι οργανισμοί καταδύονται, συμπεριλαμβανομένου του ανθρώπου,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2600" dirty="0" smtClean="0">
                <a:ea typeface="ＭＳ Ｐゴシック" pitchFamily="34" charset="-128"/>
                <a:cs typeface="Times New Roman" pitchFamily="18" charset="0"/>
              </a:rPr>
              <a:t>κάτω από το νερό, παρουσιάζουν </a:t>
            </a:r>
            <a:r>
              <a:rPr lang="el-GR" sz="2600" b="1" dirty="0" smtClean="0">
                <a:ea typeface="ＭＳ Ｐゴシック" pitchFamily="34" charset="-128"/>
                <a:cs typeface="Times New Roman" pitchFamily="18" charset="0"/>
              </a:rPr>
              <a:t>μείωση των καρδιακών παλμών.</a:t>
            </a:r>
            <a:endParaRPr lang="en-GB" sz="2600" b="1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sz="2600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2600" dirty="0" smtClean="0">
                <a:ea typeface="ＭＳ Ｐゴシック" pitchFamily="34" charset="-128"/>
                <a:cs typeface="Times New Roman" pitchFamily="18" charset="0"/>
              </a:rPr>
              <a:t>Στα Κητώδη, ενώ μειώνονται οι καρδιακοί παλμοί, δεν μειώνεται η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2600" dirty="0" smtClean="0">
                <a:ea typeface="ＭＳ Ｐゴシック" pitchFamily="34" charset="-128"/>
                <a:cs typeface="Times New Roman" pitchFamily="18" charset="0"/>
              </a:rPr>
              <a:t>πίεση και η ταχύτητα κυκλοφορίας </a:t>
            </a:r>
            <a:r>
              <a:rPr lang="en-GB" sz="2600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l-GR" sz="2600" dirty="0" smtClean="0">
                <a:ea typeface="ＭＳ Ｐゴシック" pitchFamily="34" charset="-128"/>
                <a:cs typeface="Times New Roman" pitchFamily="18" charset="0"/>
              </a:rPr>
              <a:t>του αίματος, γιατί </a:t>
            </a:r>
            <a:r>
              <a:rPr lang="el-GR" sz="2600" b="1" dirty="0" smtClean="0">
                <a:ea typeface="ＭＳ Ｐゴシック" pitchFamily="34" charset="-128"/>
                <a:cs typeface="Times New Roman" pitchFamily="18" charset="0"/>
              </a:rPr>
              <a:t>συστέλλονται τα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sz="2600" b="1" dirty="0" smtClean="0">
                <a:ea typeface="ＭＳ Ｐゴシック" pitchFamily="34" charset="-128"/>
                <a:cs typeface="Times New Roman" pitchFamily="18" charset="0"/>
              </a:rPr>
              <a:t>αγγεία.</a:t>
            </a:r>
            <a:endParaRPr lang="en-GB" sz="2600" b="1" dirty="0" smtClean="0">
              <a:ea typeface="ＭＳ Ｐゴシック" pitchFamily="34" charset="-128"/>
              <a:cs typeface="Times New Roman" pitchFamily="18" charset="0"/>
            </a:endParaRPr>
          </a:p>
          <a:p>
            <a:endParaRPr lang="el-GR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4720590" y="2777879"/>
          <a:ext cx="3886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Στην επιφάνεια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Σε κατάδυση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Κάστορας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140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20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Φώκια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120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10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Δελφίνι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110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50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Άνθρωπος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70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35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3η. Κυκλοφορία- Αναπνοή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DC7C-D4FD-4071-95A1-6D04D39F6E1F}" type="slidenum">
              <a:rPr lang="el-GR" smtClean="0"/>
              <a:pPr/>
              <a:t>52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5737122" y="2256503"/>
            <a:ext cx="195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Καρδιακοί Παλμοί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Αποθέματα Οξυγόνου στο Σώμα </a:t>
            </a:r>
            <a:r>
              <a:rPr lang="el-GR" sz="3200" dirty="0" smtClean="0"/>
              <a:t>Φυσιολογικοί Μηχανισμοί</a:t>
            </a:r>
            <a:endParaRPr lang="el-GR" sz="3200" b="1" dirty="0" smtClean="0">
              <a:solidFill>
                <a:srgbClr val="FF66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216000" indent="-216000" algn="just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Τα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Κητώδη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έχουν την δυνατότητα να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περιορίσουν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ή και να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σταματήσουν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την κυκλοφορία του αίματος σε περιοχές του σώματος.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Οι μύες δεν τροφοδοτούνται με Ο</a:t>
            </a:r>
            <a:r>
              <a:rPr lang="el-GR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από τους πνεύμονες, αλλά με εκείνο της μυοσφαιρίνης.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</a:pP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Το Ο</a:t>
            </a:r>
            <a:r>
              <a:rPr lang="el-GR" b="1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 των πνευμόνων χρησιμοποιείται για τις ανάγκες του εγκεφάλου.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Στα χερσαία Θηλαστικά όπως και στα θαλάσσια όταν δεν βρίσκονται εν καταδύσει, το γαλακτικό οξύ συγκεντρώνεται μέσα στο αίμα.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Στα Κητώδη κατά την διάρκεια της κατάδυσης παραμένει στους μύες και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ελευθερώνεται όταν αποκαθίσταται η αναπνοή στην επιφάνεια της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Θάλασσας.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Ο μηχανισμός αυτός είναι ιδιαίτερα σημαντικός για την </a:t>
            </a: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ρύθμιση της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αναπνοής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. Το γαλακτικό οξύ όταν διασπάται παράγει </a:t>
            </a:r>
            <a:r>
              <a:rPr lang="en-US" dirty="0" smtClean="0">
                <a:ea typeface="ＭＳ Ｐゴシック" pitchFamily="34" charset="-128"/>
                <a:cs typeface="Times New Roman" pitchFamily="18" charset="0"/>
              </a:rPr>
              <a:t>CO</a:t>
            </a:r>
            <a:r>
              <a:rPr lang="en-US" baseline="-25000" dirty="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που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συσσωρεύεται μέσα στο αίμα, το οποίο με την σειρά του επηρεάζει το</a:t>
            </a:r>
          </a:p>
          <a:p>
            <a:pPr marL="216000" indent="-21600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el-GR" b="1" dirty="0" smtClean="0">
                <a:ea typeface="ＭＳ Ｐゴシック" pitchFamily="34" charset="-128"/>
                <a:cs typeface="Times New Roman" pitchFamily="18" charset="0"/>
              </a:rPr>
              <a:t>κέντρο της αναπνοής στον εγκέφαλο.</a:t>
            </a:r>
          </a:p>
          <a:p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3η. Κυκλοφορία- Αναπνοή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DC7C-D4FD-4071-95A1-6D04D39F6E1F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Μέγιστο Βάθος και Χρόνος Ελεύθερης Κατάδυσης</a:t>
            </a:r>
            <a:endParaRPr lang="el-GR" sz="4000" b="1" dirty="0" smtClean="0">
              <a:solidFill>
                <a:srgbClr val="FF66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Ένας εκπαιδευμένος ελεύθερος δύτης μπορεί άνετα να κατέβει γύρω στα 20 με 30 μέτρα.</a:t>
            </a:r>
            <a:endParaRPr lang="en-US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Το μέγιστο βάθος που έχει κατορθώσει να κατέβει με ελεύθερη κατάδυση ο άνθρωπος είναι 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121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μέτρα (20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11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).</a:t>
            </a:r>
            <a:endParaRPr lang="en-US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l-GR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Για τον Φυσητήρα 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(</a:t>
            </a:r>
            <a:r>
              <a:rPr lang="en-GB" dirty="0" err="1" smtClean="0">
                <a:ea typeface="ＭＳ Ｐゴシック" pitchFamily="34" charset="-128"/>
                <a:cs typeface="Times New Roman" pitchFamily="18" charset="0"/>
              </a:rPr>
              <a:t>Physeter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GB" dirty="0" err="1" smtClean="0">
                <a:ea typeface="ＭＳ Ｐゴシック" pitchFamily="34" charset="-128"/>
                <a:cs typeface="Times New Roman" pitchFamily="18" charset="0"/>
              </a:rPr>
              <a:t>macrocephalus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έχει καταγραφεί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κατάδυση στα 2050 μέτρα για 73 λεπτά.</a:t>
            </a:r>
            <a:endParaRPr lang="en-GB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GB" dirty="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Για το Ζιφιό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GB" dirty="0" err="1" smtClean="0">
                <a:ea typeface="ＭＳ Ｐゴシック" pitchFamily="34" charset="-128"/>
                <a:cs typeface="Times New Roman" pitchFamily="18" charset="0"/>
              </a:rPr>
              <a:t>Ziphius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GB" dirty="0" err="1" smtClean="0">
                <a:ea typeface="ＭＳ Ｐゴシック" pitchFamily="34" charset="-128"/>
                <a:cs typeface="Times New Roman" pitchFamily="18" charset="0"/>
              </a:rPr>
              <a:t>cavirostris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)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έχει καταγραφεί κατάδυση στα </a:t>
            </a:r>
            <a:r>
              <a:rPr lang="en-GB" dirty="0" smtClean="0">
                <a:ea typeface="ＭＳ Ｐゴシック" pitchFamily="34" charset="-128"/>
                <a:cs typeface="Times New Roman" pitchFamily="18" charset="0"/>
              </a:rPr>
              <a:t>1900</a:t>
            </a:r>
            <a:r>
              <a:rPr lang="el-GR" dirty="0" smtClean="0">
                <a:ea typeface="ＭＳ Ｐゴシック" pitchFamily="34" charset="-128"/>
                <a:cs typeface="Times New Roman" pitchFamily="18" charset="0"/>
              </a:rPr>
              <a:t> μέτρα για 86 λεπτά.</a:t>
            </a:r>
          </a:p>
          <a:p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3η. Κυκλοφορία- Αναπνοή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DC7C-D4FD-4071-95A1-6D04D39F6E1F}" type="slidenum">
              <a:rPr lang="el-GR" smtClean="0"/>
              <a:pPr/>
              <a:t>54</a:t>
            </a:fld>
            <a:endParaRPr lang="el-GR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402664"/>
            <a:ext cx="3886200" cy="3197260"/>
          </a:xfrm>
        </p:spPr>
      </p:pic>
      <p:sp>
        <p:nvSpPr>
          <p:cNvPr id="7" name="TextBox 6"/>
          <p:cNvSpPr txBox="1"/>
          <p:nvPr/>
        </p:nvSpPr>
        <p:spPr>
          <a:xfrm>
            <a:off x="8208891" y="36861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9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208891" y="5303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40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Κυκλοφορία- Αναπνοή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Σκαρλάτος Ντέντος, Επίκουρος Καθηγητής.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</a:t>
            </a:r>
            <a:r>
              <a:rPr lang="en-US" altLang="en-US" sz="2000" dirty="0" smtClean="0"/>
              <a:t>3</a:t>
            </a:r>
            <a:r>
              <a:rPr lang="el-GR" altLang="en-US" sz="2000" dirty="0" smtClean="0"/>
              <a:t>. Κυκλοφορία - Αναπνοή».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Κυκλοφορία- Αναπνοή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Εσωτερικά Υγρά: </a:t>
            </a:r>
            <a:br>
              <a:rPr lang="el-GR" sz="4000" dirty="0" smtClean="0"/>
            </a:br>
            <a:r>
              <a:rPr lang="el-GR" sz="4000" dirty="0" smtClean="0"/>
              <a:t>Μερικοί βασικοί όροι 1/2</a:t>
            </a:r>
            <a:endParaRPr lang="el-GR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9153" y="1722387"/>
            <a:ext cx="8235131" cy="4766904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10000"/>
              </a:lnSpc>
            </a:pPr>
            <a:r>
              <a:rPr lang="el-GR" sz="5500" dirty="0" smtClean="0">
                <a:cs typeface="Times New Roman" pitchFamily="18" charset="0"/>
              </a:rPr>
              <a:t>Στους </a:t>
            </a:r>
            <a:r>
              <a:rPr lang="el-GR" sz="5500" b="1" dirty="0" smtClean="0">
                <a:cs typeface="Times New Roman" pitchFamily="18" charset="0"/>
              </a:rPr>
              <a:t>μονοκύτταρους </a:t>
            </a:r>
            <a:r>
              <a:rPr lang="el-GR" sz="5500" dirty="0" smtClean="0">
                <a:cs typeface="Times New Roman" pitchFamily="18" charset="0"/>
              </a:rPr>
              <a:t>οργανισμούς </a:t>
            </a:r>
            <a:r>
              <a:rPr lang="el-GR" sz="5500" u="sng" dirty="0" smtClean="0">
                <a:cs typeface="Times New Roman" pitchFamily="18" charset="0"/>
              </a:rPr>
              <a:t>εσωτερικό υγρό = κυτταρόπλασμα.</a:t>
            </a:r>
          </a:p>
          <a:p>
            <a:pPr>
              <a:lnSpc>
                <a:spcPct val="110000"/>
              </a:lnSpc>
            </a:pPr>
            <a:r>
              <a:rPr lang="el-GR" sz="5500" dirty="0" smtClean="0">
                <a:cs typeface="Times New Roman" pitchFamily="18" charset="0"/>
              </a:rPr>
              <a:t>Στους </a:t>
            </a:r>
            <a:r>
              <a:rPr lang="el-GR" sz="5500" b="1" dirty="0" smtClean="0">
                <a:cs typeface="Times New Roman" pitchFamily="18" charset="0"/>
              </a:rPr>
              <a:t>πολυκύτταρους</a:t>
            </a:r>
            <a:r>
              <a:rPr lang="el-GR" sz="5500" dirty="0" smtClean="0">
                <a:cs typeface="Times New Roman" pitchFamily="18" charset="0"/>
              </a:rPr>
              <a:t> οργανισμούς τα εσωτερικά υγρά διακρίνονται σε:</a:t>
            </a:r>
            <a:endParaRPr lang="en-GB" sz="5500" dirty="0" smtClean="0">
              <a:cs typeface="Times New Roman" pitchFamily="18" charset="0"/>
            </a:endParaRPr>
          </a:p>
          <a:p>
            <a:pPr algn="ctr">
              <a:lnSpc>
                <a:spcPct val="110000"/>
              </a:lnSpc>
              <a:buFontTx/>
              <a:buAutoNum type="arabicParenR"/>
            </a:pPr>
            <a:r>
              <a:rPr lang="en-GB" sz="5500" dirty="0" smtClean="0">
                <a:cs typeface="Times New Roman" pitchFamily="18" charset="0"/>
              </a:rPr>
              <a:t> </a:t>
            </a:r>
            <a:r>
              <a:rPr lang="el-GR" sz="5500" dirty="0" smtClean="0">
                <a:cs typeface="Times New Roman" pitchFamily="18" charset="0"/>
              </a:rPr>
              <a:t>ενδοκυτταρικά και 2) εξωκυτταρικά</a:t>
            </a:r>
            <a:r>
              <a:rPr lang="en-GB" sz="5500" dirty="0" smtClean="0">
                <a:cs typeface="Times New Roman" pitchFamily="18" charset="0"/>
              </a:rPr>
              <a:t> </a:t>
            </a:r>
            <a:r>
              <a:rPr lang="el-GR" sz="5500" dirty="0" smtClean="0">
                <a:cs typeface="Times New Roman" pitchFamily="18" charset="0"/>
              </a:rPr>
              <a:t>υγρά.</a:t>
            </a:r>
          </a:p>
          <a:p>
            <a:pPr>
              <a:lnSpc>
                <a:spcPct val="110000"/>
              </a:lnSpc>
            </a:pPr>
            <a:endParaRPr lang="el-GR" sz="5500" dirty="0" smtClean="0">
              <a:cs typeface="Times New Roman" pitchFamily="18" charset="0"/>
            </a:endParaRPr>
          </a:p>
          <a:p>
            <a:pPr marL="1054350" indent="-742950">
              <a:lnSpc>
                <a:spcPct val="110000"/>
              </a:lnSpc>
              <a:buAutoNum type="arabicParenR"/>
            </a:pPr>
            <a:r>
              <a:rPr lang="el-GR" sz="5500" b="1" dirty="0" smtClean="0">
                <a:cs typeface="Times New Roman" pitchFamily="18" charset="0"/>
              </a:rPr>
              <a:t>ενδοκυτταρικά υγρά </a:t>
            </a:r>
            <a:r>
              <a:rPr lang="el-GR" sz="5500" dirty="0" smtClean="0">
                <a:cs typeface="Times New Roman" pitchFamily="18" charset="0"/>
              </a:rPr>
              <a:t>= </a:t>
            </a:r>
            <a:r>
              <a:rPr lang="el-GR" sz="5500" u="sng" dirty="0" smtClean="0">
                <a:cs typeface="Times New Roman" pitchFamily="18" charset="0"/>
              </a:rPr>
              <a:t>σύνολο</a:t>
            </a:r>
            <a:r>
              <a:rPr lang="el-GR" sz="5500" dirty="0" smtClean="0">
                <a:cs typeface="Times New Roman" pitchFamily="18" charset="0"/>
              </a:rPr>
              <a:t> των υγρών μέσα στα κύτταρα.</a:t>
            </a:r>
          </a:p>
          <a:p>
            <a:pPr marL="1054350" indent="-742950">
              <a:lnSpc>
                <a:spcPct val="110000"/>
              </a:lnSpc>
              <a:buAutoNum type="arabicParenR"/>
            </a:pPr>
            <a:r>
              <a:rPr lang="el-GR" sz="5500" b="1" dirty="0" smtClean="0">
                <a:cs typeface="Times New Roman" pitchFamily="18" charset="0"/>
              </a:rPr>
              <a:t>εξωκυτταρικά υγρά </a:t>
            </a:r>
            <a:r>
              <a:rPr lang="el-GR" sz="5500" dirty="0" smtClean="0">
                <a:cs typeface="Times New Roman" pitchFamily="18" charset="0"/>
              </a:rPr>
              <a:t>ορίζονται ανάλογα με την παρουσία </a:t>
            </a:r>
            <a:r>
              <a:rPr lang="el-GR" sz="5500" b="1" dirty="0" smtClean="0">
                <a:cs typeface="Times New Roman" pitchFamily="18" charset="0"/>
              </a:rPr>
              <a:t>κλειστού</a:t>
            </a:r>
            <a:r>
              <a:rPr lang="el-GR" sz="5500" dirty="0" smtClean="0">
                <a:cs typeface="Times New Roman" pitchFamily="18" charset="0"/>
              </a:rPr>
              <a:t> (</a:t>
            </a:r>
            <a:r>
              <a:rPr lang="el-GR" sz="5500" u="sng" dirty="0" smtClean="0">
                <a:cs typeface="Times New Roman" pitchFamily="18" charset="0"/>
              </a:rPr>
              <a:t>Σπονδυλόζωα, Δακτυλιοσκώληκες, Κεφαλόποδα</a:t>
            </a:r>
            <a:r>
              <a:rPr lang="el-GR" sz="5500" dirty="0" smtClean="0">
                <a:cs typeface="Times New Roman" pitchFamily="18" charset="0"/>
              </a:rPr>
              <a:t>) ή </a:t>
            </a:r>
            <a:r>
              <a:rPr lang="el-GR" sz="5500" b="1" dirty="0" smtClean="0">
                <a:cs typeface="Times New Roman" pitchFamily="18" charset="0"/>
              </a:rPr>
              <a:t>ανοικτού </a:t>
            </a:r>
            <a:r>
              <a:rPr lang="el-GR" sz="5500" dirty="0" smtClean="0">
                <a:cs typeface="Times New Roman" pitchFamily="18" charset="0"/>
              </a:rPr>
              <a:t>κυκλοφορικού συστήματος.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1/</a:t>
            </a:r>
            <a:r>
              <a:rPr lang="el-GR" sz="4000" b="1" dirty="0" smtClean="0"/>
              <a:t>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</a:t>
            </a:r>
            <a:r>
              <a:rPr lang="el-GR" sz="1600" dirty="0" smtClean="0"/>
              <a:t>. </a:t>
            </a:r>
            <a:r>
              <a:rPr lang="el-GR" sz="1600" dirty="0"/>
              <a:t>Πηγή: </a:t>
            </a:r>
            <a:r>
              <a:rPr lang="en-US" sz="1600" dirty="0"/>
              <a:t>Rhoades R. and Bell DR. (2008) Medical physiology: principles for clinical medicine. </a:t>
            </a:r>
            <a:r>
              <a:rPr lang="en-US" sz="1600" dirty="0" err="1"/>
              <a:t>Lippincot</a:t>
            </a:r>
            <a:r>
              <a:rPr lang="en-US" sz="1600" dirty="0"/>
              <a:t> Williams &amp; Wilkins.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</a:t>
            </a:r>
            <a:r>
              <a:rPr lang="el-GR" sz="1600" dirty="0"/>
              <a:t>. Σύνδεσμος: </a:t>
            </a:r>
            <a:r>
              <a:rPr lang="en-US" sz="1600" dirty="0"/>
              <a:t>http://www.rcsb.org/pdb/explore.do?structureId=2VUE. </a:t>
            </a:r>
            <a:r>
              <a:rPr lang="el-GR" sz="1600" dirty="0"/>
              <a:t>Πηγή: </a:t>
            </a:r>
            <a:r>
              <a:rPr lang="en-US" sz="1600" dirty="0"/>
              <a:t>Crystallographic analysis of human serum albumin complexed with 4Z,15E-bilirubin-IXalpha. </a:t>
            </a:r>
            <a:r>
              <a:rPr lang="en-US" sz="1600" dirty="0" err="1"/>
              <a:t>Zunszain</a:t>
            </a:r>
            <a:r>
              <a:rPr lang="en-US" sz="1600" dirty="0"/>
              <a:t>, P.A.,  </a:t>
            </a:r>
            <a:r>
              <a:rPr lang="en-US" sz="1600" dirty="0" err="1"/>
              <a:t>Ghuman</a:t>
            </a:r>
            <a:r>
              <a:rPr lang="en-US" sz="1600" dirty="0"/>
              <a:t>, J.,  </a:t>
            </a:r>
            <a:r>
              <a:rPr lang="en-US" sz="1600" dirty="0" err="1"/>
              <a:t>Mcdonagh</a:t>
            </a:r>
            <a:r>
              <a:rPr lang="en-US" sz="1600" dirty="0"/>
              <a:t>, A.F.,  Curry, S. Journal: (2008) </a:t>
            </a:r>
            <a:r>
              <a:rPr lang="en-US" sz="1600" dirty="0" err="1"/>
              <a:t>J.Mol.Biol</a:t>
            </a:r>
            <a:r>
              <a:rPr lang="en-US" sz="1600" dirty="0"/>
              <a:t>. 381: 394-406.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</a:t>
            </a:r>
            <a:r>
              <a:rPr lang="el-GR" sz="1600" dirty="0"/>
              <a:t>. Σύνδεσμος: </a:t>
            </a:r>
            <a:r>
              <a:rPr lang="en-US" sz="1600" dirty="0"/>
              <a:t>http://www.rcsb.org/pdb/explore.do?structureId=1fza. </a:t>
            </a:r>
            <a:r>
              <a:rPr lang="el-GR" sz="1600" dirty="0"/>
              <a:t>Πηγή: </a:t>
            </a:r>
            <a:r>
              <a:rPr lang="en-US" sz="1600" dirty="0"/>
              <a:t>Crystal structures of fragment D from human fibrinogen and its </a:t>
            </a:r>
            <a:r>
              <a:rPr lang="en-US" sz="1600" dirty="0" err="1"/>
              <a:t>crosslinked</a:t>
            </a:r>
            <a:r>
              <a:rPr lang="en-US" sz="1600" dirty="0"/>
              <a:t> counterpart from fibrin. </a:t>
            </a:r>
            <a:r>
              <a:rPr lang="en-US" sz="1600" dirty="0" err="1"/>
              <a:t>Spraggon</a:t>
            </a:r>
            <a:r>
              <a:rPr lang="en-US" sz="1600" dirty="0"/>
              <a:t>, G.,  </a:t>
            </a:r>
            <a:r>
              <a:rPr lang="en-US" sz="1600" dirty="0" err="1"/>
              <a:t>Everse</a:t>
            </a:r>
            <a:r>
              <a:rPr lang="en-US" sz="1600" dirty="0"/>
              <a:t>, S.J.,  Doolittle, R.F. Journal: (1997) Nature 389: 455-462.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</a:t>
            </a:r>
            <a:r>
              <a:rPr lang="el-GR" sz="1600" dirty="0"/>
              <a:t>. Σύνδεσμος: </a:t>
            </a:r>
            <a:r>
              <a:rPr lang="en-US" sz="1600" dirty="0"/>
              <a:t>http://www.rcsb.org/pdb/explore.do?structureId=2a2g. </a:t>
            </a:r>
            <a:r>
              <a:rPr lang="el-GR" sz="1600" dirty="0"/>
              <a:t>Πηγή: </a:t>
            </a:r>
            <a:r>
              <a:rPr lang="en-US" sz="1600" dirty="0"/>
              <a:t>The structures of alpha 2u-globulin and its complex with a hyaline droplet inducer. Chaudhuri, B.N.,  </a:t>
            </a:r>
            <a:r>
              <a:rPr lang="en-US" sz="1600" dirty="0" err="1"/>
              <a:t>Kleywegt</a:t>
            </a:r>
            <a:r>
              <a:rPr lang="en-US" sz="1600" dirty="0"/>
              <a:t>, G.J.,  Bjorkman, J.,  Lehman-</a:t>
            </a:r>
            <a:r>
              <a:rPr lang="en-US" sz="1600" dirty="0" err="1"/>
              <a:t>McKeeman</a:t>
            </a:r>
            <a:r>
              <a:rPr lang="en-US" sz="1600" dirty="0"/>
              <a:t>, L.D.,  Oliver, J.D.,  Jones, T.A. Journal: (1999) </a:t>
            </a:r>
            <a:r>
              <a:rPr lang="en-US" sz="1600" dirty="0" err="1"/>
              <a:t>Acta</a:t>
            </a:r>
            <a:r>
              <a:rPr lang="en-US" sz="1600" dirty="0"/>
              <a:t> </a:t>
            </a:r>
            <a:r>
              <a:rPr lang="en-US" sz="1600" dirty="0" err="1"/>
              <a:t>Crystallogr</a:t>
            </a:r>
            <a:r>
              <a:rPr lang="en-US" sz="1600" dirty="0"/>
              <a:t>.,</a:t>
            </a:r>
            <a:r>
              <a:rPr lang="en-US" sz="1600" dirty="0" err="1"/>
              <a:t>Sect.D</a:t>
            </a:r>
            <a:r>
              <a:rPr lang="en-US" sz="1600" dirty="0"/>
              <a:t> 55: 753-762.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l-GR" sz="1600" dirty="0"/>
              <a:t>© </a:t>
            </a:r>
            <a:r>
              <a:rPr lang="en-US" sz="1600" dirty="0" err="1"/>
              <a:t>Salvadorjo</a:t>
            </a:r>
            <a:r>
              <a:rPr lang="en-US" sz="1600" dirty="0"/>
              <a:t>, Wikimedia Commons, cc by </a:t>
            </a:r>
            <a:r>
              <a:rPr lang="en-US" sz="1600" dirty="0" err="1"/>
              <a:t>sa</a:t>
            </a:r>
            <a:r>
              <a:rPr lang="en-US" sz="1600" dirty="0"/>
              <a:t> 3.0. </a:t>
            </a:r>
            <a:r>
              <a:rPr lang="el-GR" sz="1600" dirty="0"/>
              <a:t>Σύνδεσμος: </a:t>
            </a:r>
            <a:r>
              <a:rPr lang="en-US" sz="1600" dirty="0"/>
              <a:t>http://www.futura-sciences.com/magazines/sante/infos/dico/d/medecine-globule-blanc-733/.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l-GR" sz="1600" dirty="0"/>
              <a:t>© </a:t>
            </a:r>
            <a:r>
              <a:rPr lang="en-US" sz="1600" dirty="0" err="1"/>
              <a:t>Medgadget</a:t>
            </a:r>
            <a:r>
              <a:rPr lang="en-US" sz="1600" dirty="0"/>
              <a:t>, LLC. 2004-2015.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http://www.medgadget.com/2015/07/acute-myeloid-leukemia-therapeutics-market-by-market-research-store-by-2020.html.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8.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n-US" sz="1600" dirty="0"/>
              <a:t>Copyright © 2015 </a:t>
            </a:r>
            <a:r>
              <a:rPr lang="en-US" sz="1600" dirty="0" err="1"/>
              <a:t>Fastbleep</a:t>
            </a:r>
            <a:r>
              <a:rPr lang="en-US" sz="1600" dirty="0"/>
              <a:t> Ltd.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http://www.fastbleep.com/medical-notes/heart-lungs-blood/13/26/158.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10. </a:t>
            </a:r>
            <a:r>
              <a:rPr lang="el-GR" sz="1600" dirty="0"/>
              <a:t>© 2010 </a:t>
            </a:r>
            <a:r>
              <a:rPr lang="en-US" sz="1600" dirty="0"/>
              <a:t>BIOLOGI MEDIA CENTRE Powered by PROPOLIS BIORAJA. </a:t>
            </a:r>
            <a:r>
              <a:rPr lang="el-GR" sz="1600" dirty="0"/>
              <a:t>Σύνδεσμος: </a:t>
            </a:r>
            <a:r>
              <a:rPr lang="en-US" sz="1600" dirty="0"/>
              <a:t>http://biologimediacentre.com/sistem-kekebalan-tubuh/.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11. </a:t>
            </a:r>
            <a:r>
              <a:rPr lang="en-US" sz="1600" dirty="0"/>
              <a:t>Copyright © 2014 Dentistry and Medicine All Right Reserved. </a:t>
            </a:r>
            <a:r>
              <a:rPr lang="el-GR" sz="1600" dirty="0"/>
              <a:t>Σύνδεσμος:</a:t>
            </a:r>
            <a:r>
              <a:rPr lang="en-US" sz="1600" dirty="0"/>
              <a:t>http://dentistryandmedicine.blogspot.gr/2011/09/wiskott-aldrich-syndrome-x-linked.html.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12. </a:t>
            </a:r>
            <a:r>
              <a:rPr lang="en-US" sz="1600" dirty="0"/>
              <a:t>Scanning electron micrograph of T lymphocyte (right), a platelet (center) and a red blood cell (left). 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https://en.wikipedia.org/wiki/T_cell. </a:t>
            </a:r>
            <a:r>
              <a:rPr lang="el-GR" sz="1600" dirty="0"/>
              <a:t>Πηγή: </a:t>
            </a:r>
            <a:r>
              <a:rPr lang="en-US" sz="1600" dirty="0"/>
              <a:t>https://en.wikipedia.org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 </a:t>
            </a:r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l-GR" sz="1600" dirty="0"/>
              <a:t>Οι σειρές ανάπτυξης των κυττάρων του αίματος. Σύνδεσμος: </a:t>
            </a:r>
            <a:r>
              <a:rPr lang="en-US" sz="1600" dirty="0"/>
              <a:t>http://www.ioanninamed.gr/component/content/article?id=31:genki. </a:t>
            </a:r>
            <a:r>
              <a:rPr lang="el-GR" sz="1600" dirty="0"/>
              <a:t>Πηγή: </a:t>
            </a:r>
            <a:r>
              <a:rPr lang="en-US" sz="1600" dirty="0"/>
              <a:t>Wikipedia.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14. </a:t>
            </a:r>
            <a:r>
              <a:rPr lang="el-GR" sz="1600" dirty="0"/>
              <a:t>©2015 </a:t>
            </a:r>
            <a:r>
              <a:rPr lang="en-US" sz="1600" dirty="0" err="1"/>
              <a:t>Encyclopædia</a:t>
            </a:r>
            <a:r>
              <a:rPr lang="en-US" sz="1600" dirty="0"/>
              <a:t> Britannica, Inc. </a:t>
            </a:r>
            <a:r>
              <a:rPr lang="el-GR" sz="1600" dirty="0"/>
              <a:t>Σύνδεσμος: </a:t>
            </a:r>
            <a:r>
              <a:rPr lang="en-US" sz="1600" dirty="0"/>
              <a:t>http://www.britannica.com/science/bleeding. </a:t>
            </a:r>
            <a:r>
              <a:rPr lang="el-GR" sz="1600" dirty="0"/>
              <a:t>Πηγή: </a:t>
            </a:r>
            <a:r>
              <a:rPr lang="en-US" sz="1600" dirty="0"/>
              <a:t>http://www.britannica.com.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15. </a:t>
            </a:r>
            <a:r>
              <a:rPr lang="el-GR" sz="1600" dirty="0"/>
              <a:t>Σύνδεσμος: </a:t>
            </a:r>
            <a:r>
              <a:rPr lang="en-US" sz="1600" dirty="0"/>
              <a:t>https://www.pinterest.com/pin/235102043024029748/. </a:t>
            </a:r>
            <a:r>
              <a:rPr lang="el-GR" sz="1600" dirty="0"/>
              <a:t>Πηγή: </a:t>
            </a:r>
            <a:r>
              <a:rPr lang="en-US" sz="1600" dirty="0"/>
              <a:t>https://www.pinterest.com/.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16. </a:t>
            </a:r>
            <a:r>
              <a:rPr lang="el-GR" sz="1600" dirty="0"/>
              <a:t>Σύνδεσμος: </a:t>
            </a:r>
            <a:r>
              <a:rPr lang="en-US" sz="1600" dirty="0"/>
              <a:t>http://zoology2014rylee.weebly.com/annalida-earthworm.html. </a:t>
            </a:r>
            <a:r>
              <a:rPr lang="el-GR" sz="1600" dirty="0"/>
              <a:t>Πηγή: </a:t>
            </a:r>
            <a:r>
              <a:rPr lang="en-US" sz="1600" dirty="0"/>
              <a:t>http://zoology2014rylee.weebly.com/.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17. </a:t>
            </a:r>
            <a:r>
              <a:rPr lang="en-US" sz="1600" dirty="0"/>
              <a:t>Copyright The McGraw Hill Companies Inc. Permission required for reproduction or display. </a:t>
            </a:r>
            <a:r>
              <a:rPr lang="el-GR" sz="1600" dirty="0"/>
              <a:t>Σύνδεσμος: </a:t>
            </a:r>
            <a:r>
              <a:rPr lang="en-US" sz="1600" dirty="0"/>
              <a:t>http://pt.slideshare.net/Adenomar/aula-arthropoda. </a:t>
            </a:r>
            <a:r>
              <a:rPr lang="el-GR" sz="1600" dirty="0"/>
              <a:t>Πηγή: </a:t>
            </a:r>
            <a:r>
              <a:rPr lang="en-US" sz="1600" dirty="0"/>
              <a:t>http://pt.slideshare.net/.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19. </a:t>
            </a:r>
            <a:r>
              <a:rPr lang="el-GR" sz="1600" dirty="0"/>
              <a:t>© </a:t>
            </a:r>
            <a:r>
              <a:rPr lang="en-US" sz="1600" dirty="0"/>
              <a:t>Phys.org 2003 - 2015, Science X network. </a:t>
            </a:r>
            <a:r>
              <a:rPr lang="el-GR" sz="1600" dirty="0"/>
              <a:t>Σύνδεσμος:</a:t>
            </a:r>
            <a:r>
              <a:rPr lang="en-US" sz="1600" dirty="0"/>
              <a:t>http://www.gceadvancelevel.com/transport-in-animals/. </a:t>
            </a:r>
            <a:r>
              <a:rPr lang="el-GR" sz="1600" dirty="0"/>
              <a:t>Πηγή: </a:t>
            </a:r>
            <a:r>
              <a:rPr lang="en-US" sz="1600" dirty="0" err="1"/>
              <a:t>Encyclopaedia</a:t>
            </a:r>
            <a:r>
              <a:rPr lang="en-US" sz="1600" dirty="0"/>
              <a:t> </a:t>
            </a:r>
            <a:r>
              <a:rPr lang="en-US" sz="1600" dirty="0" err="1"/>
              <a:t>Brittanica</a:t>
            </a:r>
            <a:r>
              <a:rPr lang="en-US" sz="1600" dirty="0"/>
              <a:t>, Inc.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20</a:t>
            </a:r>
            <a:r>
              <a:rPr lang="el-GR" sz="1600" dirty="0"/>
              <a:t>. Σύνδεσμος:</a:t>
            </a:r>
            <a:r>
              <a:rPr lang="en-US" sz="1600" dirty="0"/>
              <a:t>http://www.gceadvancelevel.com/transport-in-animals/. </a:t>
            </a:r>
            <a:r>
              <a:rPr lang="el-GR" sz="1600" dirty="0"/>
              <a:t>Πηγή: </a:t>
            </a:r>
            <a:r>
              <a:rPr lang="en-US" sz="1600" dirty="0"/>
              <a:t>http://www.gceadvancelevel.com.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21.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22. </a:t>
            </a:r>
            <a:r>
              <a:rPr lang="el-GR" sz="1600" dirty="0"/>
              <a:t>© 2004-2015 </a:t>
            </a:r>
            <a:r>
              <a:rPr lang="en-US" sz="1600" dirty="0"/>
              <a:t>Medical.gr.  </a:t>
            </a:r>
            <a:r>
              <a:rPr lang="el-GR" sz="1600" dirty="0"/>
              <a:t>Με επιφύλαξη παντός δικαιώματος. Σύνδεσμος: </a:t>
            </a:r>
            <a:r>
              <a:rPr lang="en-US" sz="1600" dirty="0"/>
              <a:t>http://medical.gr/kardiografima-kardiakos-kyklos.html . </a:t>
            </a:r>
            <a:r>
              <a:rPr lang="el-GR" sz="1600" dirty="0"/>
              <a:t>Πηγή: </a:t>
            </a:r>
            <a:r>
              <a:rPr lang="en-US" sz="1600" dirty="0"/>
              <a:t>http://medical.gr.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4/6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23</a:t>
            </a:r>
            <a:r>
              <a:rPr lang="el-GR" sz="1600" dirty="0"/>
              <a:t>. Σύνδεσμος: </a:t>
            </a:r>
            <a:r>
              <a:rPr lang="en-US" sz="1600" dirty="0"/>
              <a:t>http://www.slideshare.net/drmklamba/cardiovascular-system-ppt. </a:t>
            </a:r>
            <a:r>
              <a:rPr lang="el-GR" sz="1600" dirty="0"/>
              <a:t>Πηγή: </a:t>
            </a:r>
            <a:r>
              <a:rPr lang="en-US" sz="1600" dirty="0"/>
              <a:t>http://www.slideshare.net.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26. </a:t>
            </a:r>
            <a:r>
              <a:rPr lang="en-US" sz="1600" dirty="0"/>
              <a:t>Copyright </a:t>
            </a:r>
            <a:r>
              <a:rPr lang="en-US" sz="1600" dirty="0" err="1"/>
              <a:t>Zoologia</a:t>
            </a:r>
            <a:r>
              <a:rPr lang="en-US" sz="1600" dirty="0"/>
              <a:t>. </a:t>
            </a:r>
            <a:r>
              <a:rPr lang="el-GR" sz="1600" dirty="0"/>
              <a:t>Σύνδεσμος: α)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27.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29. </a:t>
            </a:r>
            <a:r>
              <a:rPr lang="en-US" sz="1600" dirty="0"/>
              <a:t>Bird Lung Air Flow. (c)2006 McGraw-Hill Higher Education. </a:t>
            </a:r>
            <a:r>
              <a:rPr lang="el-GR" sz="1600" dirty="0"/>
              <a:t>Σύνδεσμος: </a:t>
            </a:r>
            <a:r>
              <a:rPr lang="en-US" sz="1600" dirty="0"/>
              <a:t>http://dopepicz.com/63613004-air-flow-respiratory-system-of-a-bird.html . </a:t>
            </a:r>
            <a:r>
              <a:rPr lang="el-GR" sz="1600" dirty="0"/>
              <a:t>Πηγή: </a:t>
            </a:r>
            <a:r>
              <a:rPr lang="en-US" sz="1600" dirty="0"/>
              <a:t>Vertebrates: Comparative Anatomy, Function, Evolution, 4/e, Kenneth V. </a:t>
            </a:r>
            <a:r>
              <a:rPr lang="en-US" sz="1600" dirty="0" err="1"/>
              <a:t>Kardong</a:t>
            </a:r>
            <a:r>
              <a:rPr lang="en-US" sz="1600" dirty="0"/>
              <a:t>, Washington State University.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30.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31. </a:t>
            </a:r>
            <a:r>
              <a:rPr lang="en-US" sz="1600" dirty="0"/>
              <a:t>Hemoglobin. </a:t>
            </a:r>
            <a:r>
              <a:rPr lang="el-GR" sz="1600" dirty="0"/>
              <a:t>Σύνδεσμος: </a:t>
            </a:r>
            <a:r>
              <a:rPr lang="en-US" sz="1600" dirty="0"/>
              <a:t>http://www.spongelab.com/masterlist/details.cfm?ID=482&amp;st=1&amp;ATID=1. </a:t>
            </a:r>
            <a:r>
              <a:rPr lang="el-GR" sz="1600" dirty="0"/>
              <a:t>Πηγή: </a:t>
            </a:r>
            <a:r>
              <a:rPr lang="en-US" sz="1600" dirty="0"/>
              <a:t>http://www.spongelab.com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32. </a:t>
            </a:r>
            <a:r>
              <a:rPr lang="el-GR" sz="1600" dirty="0"/>
              <a:t>Σύνδεσμος: </a:t>
            </a:r>
            <a:r>
              <a:rPr lang="en-US" sz="1600" dirty="0"/>
              <a:t>http://butane.chem.uiuc.edu/pshapley/GenChem2/B2/1.html. </a:t>
            </a:r>
            <a:r>
              <a:rPr lang="el-GR" sz="1600" dirty="0"/>
              <a:t>Πηγή: </a:t>
            </a:r>
            <a:r>
              <a:rPr lang="en-US" sz="1600" dirty="0" err="1"/>
              <a:t>EnLiST</a:t>
            </a:r>
            <a:r>
              <a:rPr lang="en-US" sz="1600" dirty="0"/>
              <a:t> Elementary Science Program, University of Illinois, Professor Patricia Shapley, University of Illinois 2012.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33</a:t>
            </a:r>
            <a:r>
              <a:rPr lang="el-GR" sz="1600" dirty="0"/>
              <a:t>. </a:t>
            </a:r>
            <a:r>
              <a:rPr lang="en-US" sz="1600" dirty="0"/>
              <a:t>Structure of hemoglobin. </a:t>
            </a:r>
            <a:r>
              <a:rPr lang="el-GR" sz="1600" dirty="0"/>
              <a:t>Σύνδεσμος: </a:t>
            </a:r>
            <a:r>
              <a:rPr lang="en-US" sz="1600" dirty="0"/>
              <a:t>http://www.bio.davidson.edu/Courses/Molbio/MolStudents/spring2010/Hua/Hemoglobin.html. </a:t>
            </a:r>
            <a:r>
              <a:rPr lang="el-GR" sz="1600" dirty="0"/>
              <a:t>Πηγή: </a:t>
            </a:r>
            <a:r>
              <a:rPr lang="en-US" sz="1600" dirty="0"/>
              <a:t>http://www.davidson.edu/academics/biology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34. </a:t>
            </a:r>
            <a:r>
              <a:rPr lang="el-GR" sz="1600" dirty="0"/>
              <a:t>95 © </a:t>
            </a:r>
            <a:r>
              <a:rPr lang="en-US" sz="1600" dirty="0" err="1"/>
              <a:t>Birkbeck</a:t>
            </a:r>
            <a:r>
              <a:rPr lang="en-US" sz="1600" dirty="0"/>
              <a:t> College 1995.  </a:t>
            </a:r>
            <a:r>
              <a:rPr lang="el-GR" sz="1600" dirty="0"/>
              <a:t>Σύνδεσμος:</a:t>
            </a:r>
            <a:r>
              <a:rPr lang="en-US" sz="1600" dirty="0"/>
              <a:t>http://www.cryst.bbk.ac.uk/PPS95/course/9_quaternary/symmpics.html . </a:t>
            </a:r>
            <a:r>
              <a:rPr lang="el-GR" sz="1600" dirty="0"/>
              <a:t>Πηγή: </a:t>
            </a:r>
            <a:r>
              <a:rPr lang="en-US" sz="1600" dirty="0"/>
              <a:t>http://www.cryst.bbk.ac.uk.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35</a:t>
            </a:r>
            <a:r>
              <a:rPr lang="el-GR" sz="1600" dirty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36.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37.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38. </a:t>
            </a:r>
            <a:r>
              <a:rPr lang="el-GR" sz="1600" dirty="0"/>
              <a:t>"</a:t>
            </a:r>
            <a:r>
              <a:rPr lang="en-US" sz="1600" dirty="0"/>
              <a:t>The pressures and expansions [are] in reciprocal proportion…" Robert Boyle, 1662. NASA animated illustration of Robert Boyle's law. Copyright © 2005 </a:t>
            </a:r>
            <a:r>
              <a:rPr lang="en-US" sz="1600" dirty="0" err="1"/>
              <a:t>Mednansky</a:t>
            </a:r>
            <a:r>
              <a:rPr lang="en-US" sz="1600" dirty="0"/>
              <a:t> Institute, Inc.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http://minst.org/on_understanding_science.htm. </a:t>
            </a:r>
            <a:r>
              <a:rPr lang="el-GR" sz="1600" dirty="0"/>
              <a:t>Πηγή: </a:t>
            </a:r>
            <a:r>
              <a:rPr lang="en-US" sz="1600" dirty="0"/>
              <a:t>Author: M. </a:t>
            </a:r>
            <a:r>
              <a:rPr lang="en-US" sz="1600" dirty="0" err="1"/>
              <a:t>Crasnier-Mednansky</a:t>
            </a:r>
            <a:r>
              <a:rPr lang="en-US" sz="1600" dirty="0"/>
              <a:t>, Ph.D., D.Sc. (martine@minst.org).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39</a:t>
            </a:r>
            <a:r>
              <a:rPr lang="el-GR" sz="1600" dirty="0"/>
              <a:t>. </a:t>
            </a:r>
            <a:r>
              <a:rPr lang="en-US" sz="1600" dirty="0"/>
              <a:t>All member work copyright of respective owner, otherwise © 2006-2015 Adobe Systems Incorporated. </a:t>
            </a:r>
            <a:r>
              <a:rPr lang="el-GR" sz="1600" dirty="0"/>
              <a:t>Σύνδεσμος: </a:t>
            </a:r>
            <a:r>
              <a:rPr lang="en-US" sz="1600" dirty="0"/>
              <a:t>https://www.behance.net/gallery/3285262/mediterranean-fishes. </a:t>
            </a:r>
            <a:r>
              <a:rPr lang="el-GR" sz="1600" dirty="0"/>
              <a:t>Πηγή: </a:t>
            </a:r>
            <a:r>
              <a:rPr lang="en-US" sz="1600" dirty="0"/>
              <a:t>https://www.behance.net/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40. </a:t>
            </a:r>
            <a:r>
              <a:rPr lang="en-US" sz="1600" dirty="0"/>
              <a:t>Cuvier's beaked whale. </a:t>
            </a:r>
            <a:r>
              <a:rPr lang="el-GR" sz="1600" dirty="0"/>
              <a:t>Σύνδεσμος: </a:t>
            </a:r>
            <a:r>
              <a:rPr lang="en-US" sz="1600" dirty="0"/>
              <a:t>http://www.espacotalassa.com/03_gb/16_species/docs/z_cavirostris.htm . </a:t>
            </a:r>
            <a:r>
              <a:rPr lang="el-GR" sz="1600" dirty="0"/>
              <a:t>Πηγή: </a:t>
            </a:r>
            <a:r>
              <a:rPr lang="en-US" sz="1600" dirty="0"/>
              <a:t>http://www.espacotalassa.com/.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Εσωτερικά Υγρά: </a:t>
            </a:r>
            <a:br>
              <a:rPr lang="el-GR" sz="4000" dirty="0" smtClean="0"/>
            </a:br>
            <a:r>
              <a:rPr lang="el-GR" sz="4000" dirty="0" smtClean="0"/>
              <a:t>Μερικοί βασικοί όροι 2/2</a:t>
            </a:r>
            <a:endParaRPr lang="el-GR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l-GR" dirty="0" smtClean="0">
                <a:cs typeface="Times New Roman" pitchFamily="18" charset="0"/>
              </a:rPr>
              <a:t>Στο </a:t>
            </a:r>
            <a:r>
              <a:rPr lang="el-GR" b="1" dirty="0" smtClean="0">
                <a:cs typeface="Times New Roman" pitchFamily="18" charset="0"/>
              </a:rPr>
              <a:t>ανοικτό</a:t>
            </a:r>
            <a:r>
              <a:rPr lang="el-GR" dirty="0" smtClean="0">
                <a:cs typeface="Times New Roman" pitchFamily="18" charset="0"/>
              </a:rPr>
              <a:t> κυκλοφορικό σύστημα το εξωκυτταρικό υγρό, αιμολέμφος, είναι το διάλυμα που περιβάλλει τον κάθε ιστό</a:t>
            </a:r>
          </a:p>
          <a:p>
            <a:endParaRPr lang="el-GR" dirty="0" smtClean="0"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cs typeface="Times New Roman" pitchFamily="18" charset="0"/>
              </a:rPr>
              <a:t> Στο </a:t>
            </a:r>
            <a:r>
              <a:rPr lang="el-GR" b="1" dirty="0" smtClean="0">
                <a:cs typeface="Times New Roman" pitchFamily="18" charset="0"/>
              </a:rPr>
              <a:t>κλειστό</a:t>
            </a:r>
            <a:r>
              <a:rPr lang="el-GR" dirty="0" smtClean="0">
                <a:cs typeface="Times New Roman" pitchFamily="18" charset="0"/>
              </a:rPr>
              <a:t> κυκλοφορικό σύστημα τα εξωκυτταρικά υγρά διακρίνονται σε</a:t>
            </a:r>
            <a:r>
              <a:rPr lang="el-GR" b="1" dirty="0" smtClean="0">
                <a:cs typeface="Times New Roman" pitchFamily="18" charset="0"/>
              </a:rPr>
              <a:t>: πλάσμα του αίματος, μεσοκυττάριο υγρό</a:t>
            </a:r>
            <a:r>
              <a:rPr lang="el-GR" dirty="0" smtClean="0">
                <a:cs typeface="Times New Roman" pitchFamily="18" charset="0"/>
              </a:rPr>
              <a:t> και </a:t>
            </a:r>
            <a:r>
              <a:rPr lang="el-GR" b="1" dirty="0" smtClean="0">
                <a:cs typeface="Times New Roman" pitchFamily="18" charset="0"/>
              </a:rPr>
              <a:t>διακυττάριο υγρό.</a:t>
            </a:r>
          </a:p>
          <a:p>
            <a:pPr marL="540000">
              <a:buFont typeface="Wingdings" pitchFamily="2" charset="2"/>
              <a:buChar char="§"/>
            </a:pPr>
            <a:endParaRPr lang="el-GR" b="1" dirty="0" smtClean="0">
              <a:cs typeface="Times New Roman" pitchFamily="18" charset="0"/>
            </a:endParaRPr>
          </a:p>
          <a:p>
            <a:pPr marL="540000"/>
            <a:r>
              <a:rPr lang="el-GR" dirty="0" smtClean="0">
                <a:cs typeface="Times New Roman" pitchFamily="18" charset="0"/>
              </a:rPr>
              <a:t>Το </a:t>
            </a:r>
            <a:r>
              <a:rPr lang="el-GR" b="1" dirty="0" smtClean="0">
                <a:cs typeface="Times New Roman" pitchFamily="18" charset="0"/>
              </a:rPr>
              <a:t>πλάσμα του αίματος </a:t>
            </a:r>
            <a:r>
              <a:rPr lang="el-GR" dirty="0" smtClean="0">
                <a:cs typeface="Times New Roman" pitchFamily="18" charset="0"/>
              </a:rPr>
              <a:t>βρίσκεται στα αιμοφόρα αγγεία (20%). </a:t>
            </a:r>
          </a:p>
          <a:p>
            <a:pPr marL="540000"/>
            <a:r>
              <a:rPr lang="el-GR" dirty="0" smtClean="0">
                <a:cs typeface="Times New Roman" pitchFamily="18" charset="0"/>
              </a:rPr>
              <a:t>Το </a:t>
            </a:r>
            <a:r>
              <a:rPr lang="el-GR" b="1" dirty="0" smtClean="0">
                <a:cs typeface="Times New Roman" pitchFamily="18" charset="0"/>
              </a:rPr>
              <a:t>μεσοκυττάριο υγρό </a:t>
            </a:r>
            <a:r>
              <a:rPr lang="el-GR" dirty="0" smtClean="0">
                <a:cs typeface="Times New Roman" pitchFamily="18" charset="0"/>
              </a:rPr>
              <a:t>είναι το διάλυμα που περιβάλλει το κάθε κύτταρο (80%).</a:t>
            </a:r>
          </a:p>
          <a:p>
            <a:pPr marL="540000"/>
            <a:r>
              <a:rPr lang="el-GR" dirty="0" smtClean="0">
                <a:cs typeface="Times New Roman" pitchFamily="18" charset="0"/>
              </a:rPr>
              <a:t>Το </a:t>
            </a:r>
            <a:r>
              <a:rPr lang="el-GR" b="1" dirty="0" smtClean="0">
                <a:cs typeface="Times New Roman" pitchFamily="18" charset="0"/>
              </a:rPr>
              <a:t>διακυττάριο υγρό </a:t>
            </a:r>
            <a:r>
              <a:rPr lang="el-GR" dirty="0" smtClean="0">
                <a:cs typeface="Times New Roman" pitchFamily="18" charset="0"/>
              </a:rPr>
              <a:t>είναι το υγρό των χώρων που περιβάλλονται από επιθήλιο (2.5%).</a:t>
            </a:r>
          </a:p>
          <a:p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Εσωτερικά υγρά: </a:t>
            </a:r>
            <a:r>
              <a:rPr lang="el-GR" sz="3100" dirty="0" smtClean="0"/>
              <a:t>Σύσταση εξωκυτταρικού υγρού και ενδοκυτταρικού υγρού (σε αριθμούς …)</a:t>
            </a:r>
            <a:endParaRPr lang="el-GR" sz="31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64942" y="1562894"/>
            <a:ext cx="4770120" cy="4724399"/>
          </a:xfrm>
        </p:spPr>
        <p:txBody>
          <a:bodyPr>
            <a:normAutofit fontScale="70000" lnSpcReduction="20000"/>
          </a:bodyPr>
          <a:lstStyle/>
          <a:p>
            <a:r>
              <a:rPr lang="el-GR" sz="2600" b="1" dirty="0" smtClean="0">
                <a:cs typeface="Times New Roman" pitchFamily="18" charset="0"/>
              </a:rPr>
              <a:t>Πλάσμα αίματος:</a:t>
            </a:r>
            <a:r>
              <a:rPr lang="en-GB" sz="2600" b="1" dirty="0" smtClean="0">
                <a:cs typeface="Times New Roman" pitchFamily="18" charset="0"/>
              </a:rPr>
              <a:t> </a:t>
            </a:r>
            <a:r>
              <a:rPr lang="en-GB" sz="2600" dirty="0" smtClean="0">
                <a:cs typeface="Times New Roman" pitchFamily="18" charset="0"/>
              </a:rPr>
              <a:t>pH: 7.4 </a:t>
            </a:r>
          </a:p>
          <a:p>
            <a:pPr marL="0" indent="0">
              <a:buNone/>
            </a:pPr>
            <a:r>
              <a:rPr lang="en-GB" sz="2600" dirty="0" smtClean="0">
                <a:cs typeface="Times New Roman" pitchFamily="18" charset="0"/>
              </a:rPr>
              <a:t>Na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142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, </a:t>
            </a:r>
            <a:r>
              <a:rPr lang="en-GB" sz="2600" dirty="0" smtClean="0">
                <a:cs typeface="Times New Roman" pitchFamily="18" charset="0"/>
              </a:rPr>
              <a:t>K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4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, </a:t>
            </a:r>
            <a:r>
              <a:rPr lang="en-GB" sz="2600" dirty="0" smtClean="0">
                <a:cs typeface="Times New Roman" pitchFamily="18" charset="0"/>
              </a:rPr>
              <a:t>Ca</a:t>
            </a:r>
            <a:r>
              <a:rPr lang="el-GR" sz="2600" baseline="30000" dirty="0" smtClean="0">
                <a:cs typeface="Times New Roman" pitchFamily="18" charset="0"/>
              </a:rPr>
              <a:t>2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5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, </a:t>
            </a:r>
            <a:r>
              <a:rPr lang="en-GB" sz="2600" dirty="0" smtClean="0">
                <a:cs typeface="Times New Roman" pitchFamily="18" charset="0"/>
              </a:rPr>
              <a:t>Mg</a:t>
            </a:r>
            <a:r>
              <a:rPr lang="el-GR" sz="2600" baseline="30000" dirty="0" smtClean="0">
                <a:cs typeface="Times New Roman" pitchFamily="18" charset="0"/>
              </a:rPr>
              <a:t>2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2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 (σύνολο 153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) </a:t>
            </a:r>
          </a:p>
          <a:p>
            <a:pPr marL="0" indent="0">
              <a:buNone/>
            </a:pPr>
            <a:r>
              <a:rPr lang="en-GB" sz="2600" dirty="0" err="1" smtClean="0">
                <a:cs typeface="Times New Roman" pitchFamily="18" charset="0"/>
              </a:rPr>
              <a:t>Cl</a:t>
            </a:r>
            <a:r>
              <a:rPr lang="en-GB" sz="2600" baseline="50000" dirty="0" smtClean="0">
                <a:cs typeface="Times New Roman" pitchFamily="18" charset="0"/>
              </a:rPr>
              <a:t>- </a:t>
            </a:r>
            <a:r>
              <a:rPr lang="en-GB" sz="2600" dirty="0" smtClean="0">
                <a:cs typeface="Times New Roman" pitchFamily="18" charset="0"/>
              </a:rPr>
              <a:t>: 103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, HCO</a:t>
            </a:r>
            <a:r>
              <a:rPr lang="en-GB" sz="2600" baseline="-25000" dirty="0" smtClean="0">
                <a:cs typeface="Times New Roman" pitchFamily="18" charset="0"/>
              </a:rPr>
              <a:t>3</a:t>
            </a:r>
            <a:r>
              <a:rPr lang="en-GB" sz="2600" baseline="50000" dirty="0" smtClean="0">
                <a:cs typeface="Times New Roman" pitchFamily="18" charset="0"/>
              </a:rPr>
              <a:t>-</a:t>
            </a:r>
            <a:r>
              <a:rPr lang="en-GB" sz="2600" dirty="0" smtClean="0">
                <a:cs typeface="Times New Roman" pitchFamily="18" charset="0"/>
              </a:rPr>
              <a:t> : 2</a:t>
            </a:r>
            <a:r>
              <a:rPr lang="el-GR" sz="2600" dirty="0" smtClean="0">
                <a:cs typeface="Times New Roman" pitchFamily="18" charset="0"/>
              </a:rPr>
              <a:t>5</a:t>
            </a:r>
            <a:r>
              <a:rPr lang="en-GB" sz="2600" dirty="0" smtClean="0">
                <a:cs typeface="Times New Roman" pitchFamily="18" charset="0"/>
              </a:rPr>
              <a:t>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, </a:t>
            </a:r>
            <a:r>
              <a:rPr lang="el-GR" sz="2600" dirty="0" smtClean="0">
                <a:cs typeface="Times New Roman" pitchFamily="18" charset="0"/>
              </a:rPr>
              <a:t>Πρωτεΐνες: 17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, </a:t>
            </a:r>
            <a:r>
              <a:rPr lang="el-GR" sz="2600" dirty="0" smtClean="0">
                <a:cs typeface="Times New Roman" pitchFamily="18" charset="0"/>
              </a:rPr>
              <a:t>άλλα ανιόντα: 8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 (σύνολο: 153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)</a:t>
            </a:r>
            <a:r>
              <a:rPr lang="en-GB" sz="2600" dirty="0" smtClean="0">
                <a:cs typeface="Times New Roman" pitchFamily="18" charset="0"/>
              </a:rPr>
              <a:t> </a:t>
            </a:r>
          </a:p>
          <a:p>
            <a:r>
              <a:rPr lang="el-GR" sz="2600" b="1" dirty="0" smtClean="0">
                <a:cs typeface="Times New Roman" pitchFamily="18" charset="0"/>
              </a:rPr>
              <a:t>Ενδοκυτταρικό υγρό μυϊκής ίνας:</a:t>
            </a:r>
            <a:endParaRPr lang="en-GB" sz="2600" b="1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600" dirty="0" smtClean="0">
                <a:cs typeface="Times New Roman" pitchFamily="18" charset="0"/>
              </a:rPr>
              <a:t>Na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1</a:t>
            </a:r>
            <a:r>
              <a:rPr lang="el-GR" sz="2600" dirty="0" smtClean="0">
                <a:cs typeface="Times New Roman" pitchFamily="18" charset="0"/>
              </a:rPr>
              <a:t>0</a:t>
            </a:r>
            <a:r>
              <a:rPr lang="en-GB" sz="2600" dirty="0" smtClean="0">
                <a:cs typeface="Times New Roman" pitchFamily="18" charset="0"/>
              </a:rPr>
              <a:t>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, </a:t>
            </a:r>
            <a:r>
              <a:rPr lang="en-GB" sz="2600" dirty="0" smtClean="0">
                <a:cs typeface="Times New Roman" pitchFamily="18" charset="0"/>
              </a:rPr>
              <a:t>K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</a:t>
            </a:r>
            <a:r>
              <a:rPr lang="el-GR" sz="2600" dirty="0" smtClean="0">
                <a:cs typeface="Times New Roman" pitchFamily="18" charset="0"/>
              </a:rPr>
              <a:t>159</a:t>
            </a:r>
            <a:r>
              <a:rPr lang="en-GB" sz="2600" dirty="0" smtClean="0">
                <a:cs typeface="Times New Roman" pitchFamily="18" charset="0"/>
              </a:rPr>
              <a:t>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, </a:t>
            </a:r>
            <a:r>
              <a:rPr lang="en-GB" sz="2600" dirty="0" smtClean="0">
                <a:cs typeface="Times New Roman" pitchFamily="18" charset="0"/>
              </a:rPr>
              <a:t>Ca</a:t>
            </a:r>
            <a:r>
              <a:rPr lang="el-GR" sz="2600" baseline="30000" dirty="0" smtClean="0">
                <a:cs typeface="Times New Roman" pitchFamily="18" charset="0"/>
              </a:rPr>
              <a:t>2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</a:t>
            </a:r>
            <a:r>
              <a:rPr lang="el-GR" sz="2600" dirty="0" smtClean="0">
                <a:cs typeface="Times New Roman" pitchFamily="18" charset="0"/>
              </a:rPr>
              <a:t>1</a:t>
            </a:r>
            <a:r>
              <a:rPr lang="en-GB" sz="2600" dirty="0" smtClean="0">
                <a:cs typeface="Times New Roman" pitchFamily="18" charset="0"/>
              </a:rPr>
              <a:t>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, </a:t>
            </a:r>
            <a:r>
              <a:rPr lang="en-GB" sz="2600" dirty="0" smtClean="0">
                <a:cs typeface="Times New Roman" pitchFamily="18" charset="0"/>
              </a:rPr>
              <a:t>Mg</a:t>
            </a:r>
            <a:r>
              <a:rPr lang="el-GR" sz="2600" baseline="30000" dirty="0" smtClean="0">
                <a:cs typeface="Times New Roman" pitchFamily="18" charset="0"/>
              </a:rPr>
              <a:t>2</a:t>
            </a:r>
            <a:r>
              <a:rPr lang="en-GB" sz="2600" baseline="30000" dirty="0" smtClean="0">
                <a:cs typeface="Times New Roman" pitchFamily="18" charset="0"/>
              </a:rPr>
              <a:t>+</a:t>
            </a:r>
            <a:r>
              <a:rPr lang="en-GB" sz="2600" dirty="0" smtClean="0">
                <a:cs typeface="Times New Roman" pitchFamily="18" charset="0"/>
              </a:rPr>
              <a:t>: </a:t>
            </a:r>
            <a:r>
              <a:rPr lang="el-GR" sz="2600" dirty="0" smtClean="0">
                <a:cs typeface="Times New Roman" pitchFamily="18" charset="0"/>
              </a:rPr>
              <a:t>40</a:t>
            </a:r>
            <a:r>
              <a:rPr lang="en-GB" sz="2600" dirty="0" smtClean="0">
                <a:cs typeface="Times New Roman" pitchFamily="18" charset="0"/>
              </a:rPr>
              <a:t>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 (σύνολο 210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) </a:t>
            </a:r>
          </a:p>
          <a:p>
            <a:pPr marL="0" indent="0">
              <a:buNone/>
            </a:pPr>
            <a:r>
              <a:rPr lang="en-GB" sz="2600" dirty="0" err="1" smtClean="0">
                <a:cs typeface="Times New Roman" pitchFamily="18" charset="0"/>
              </a:rPr>
              <a:t>Cl</a:t>
            </a:r>
            <a:r>
              <a:rPr lang="en-GB" sz="2600" baseline="50000" dirty="0" smtClean="0">
                <a:cs typeface="Times New Roman" pitchFamily="18" charset="0"/>
              </a:rPr>
              <a:t>- </a:t>
            </a:r>
            <a:r>
              <a:rPr lang="en-GB" sz="2600" dirty="0" smtClean="0">
                <a:cs typeface="Times New Roman" pitchFamily="18" charset="0"/>
              </a:rPr>
              <a:t>: 3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, HCO</a:t>
            </a:r>
            <a:r>
              <a:rPr lang="en-GB" sz="2600" baseline="-25000" dirty="0" smtClean="0">
                <a:cs typeface="Times New Roman" pitchFamily="18" charset="0"/>
              </a:rPr>
              <a:t>3</a:t>
            </a:r>
            <a:r>
              <a:rPr lang="en-GB" sz="2600" baseline="50000" dirty="0" smtClean="0">
                <a:cs typeface="Times New Roman" pitchFamily="18" charset="0"/>
              </a:rPr>
              <a:t>-</a:t>
            </a:r>
            <a:r>
              <a:rPr lang="en-GB" sz="2600" dirty="0" smtClean="0">
                <a:cs typeface="Times New Roman" pitchFamily="18" charset="0"/>
              </a:rPr>
              <a:t> : </a:t>
            </a:r>
            <a:r>
              <a:rPr lang="el-GR" sz="2600" dirty="0" smtClean="0">
                <a:cs typeface="Times New Roman" pitchFamily="18" charset="0"/>
              </a:rPr>
              <a:t>7</a:t>
            </a:r>
            <a:r>
              <a:rPr lang="en-GB" sz="2600" dirty="0" smtClean="0">
                <a:cs typeface="Times New Roman" pitchFamily="18" charset="0"/>
              </a:rPr>
              <a:t>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, </a:t>
            </a:r>
            <a:r>
              <a:rPr lang="el-GR" sz="2600" dirty="0" smtClean="0">
                <a:cs typeface="Times New Roman" pitchFamily="18" charset="0"/>
              </a:rPr>
              <a:t>Πρωτεΐνες: 45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n-GB" sz="2600" dirty="0" smtClean="0">
                <a:cs typeface="Times New Roman" pitchFamily="18" charset="0"/>
              </a:rPr>
              <a:t>, </a:t>
            </a:r>
            <a:r>
              <a:rPr lang="el-GR" sz="2600" dirty="0" smtClean="0">
                <a:cs typeface="Times New Roman" pitchFamily="18" charset="0"/>
              </a:rPr>
              <a:t>άλλα ανιόντα: 155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 (σύνολο: 153 </a:t>
            </a:r>
            <a:r>
              <a:rPr lang="en-GB" sz="2600" dirty="0" err="1" smtClean="0">
                <a:cs typeface="Times New Roman" pitchFamily="18" charset="0"/>
              </a:rPr>
              <a:t>mM</a:t>
            </a:r>
            <a:r>
              <a:rPr lang="el-GR" sz="2600" dirty="0" smtClean="0"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el-GR" sz="2100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2900" dirty="0" smtClean="0">
                <a:cs typeface="Times New Roman" pitchFamily="18" charset="0"/>
              </a:rPr>
              <a:t>Αυτοί οι αριθμοί είναι σημαντικοί γιατί όταν σας ζητήσουν να φτιάξετε ένα  ρυθμιστικό διάλυμα φωσφορικών-ορού (</a:t>
            </a:r>
            <a:r>
              <a:rPr lang="en-GB" sz="2900" dirty="0" smtClean="0">
                <a:cs typeface="Times New Roman" pitchFamily="18" charset="0"/>
              </a:rPr>
              <a:t>PBS)</a:t>
            </a:r>
            <a:r>
              <a:rPr lang="el-GR" sz="2900" dirty="0" smtClean="0">
                <a:cs typeface="Times New Roman" pitchFamily="18" charset="0"/>
              </a:rPr>
              <a:t> ή ένα ρυθμιστικό διάλυμα όμοιο του ενδοκυτταρικού υγρού (</a:t>
            </a:r>
            <a:r>
              <a:rPr lang="en-GB" sz="2900" dirty="0" smtClean="0">
                <a:cs typeface="Times New Roman" pitchFamily="18" charset="0"/>
              </a:rPr>
              <a:t>CLM)</a:t>
            </a:r>
            <a:r>
              <a:rPr lang="el-GR" sz="2900" dirty="0" smtClean="0">
                <a:cs typeface="Times New Roman" pitchFamily="18" charset="0"/>
              </a:rPr>
              <a:t> θα ξέρετε τη σύστασή τους!</a:t>
            </a:r>
          </a:p>
          <a:p>
            <a:endParaRPr lang="el-GR" dirty="0"/>
          </a:p>
        </p:txBody>
      </p:sp>
      <p:pic>
        <p:nvPicPr>
          <p:cNvPr id="11" name="Content Placeholder 10" descr="Picture1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03788" y="2109692"/>
            <a:ext cx="3886200" cy="3630804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83743" y="561745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Σύσταση του αίματος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Στις Πλατυέλμινθες και τα Κνιδόζωα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δεν διακρίνεται κυκλοφορικό σύστημα.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Στα Ασπόνδυλα </a:t>
            </a:r>
            <a:r>
              <a:rPr lang="el-GR" b="1" dirty="0" smtClean="0">
                <a:cs typeface="Times New Roman" pitchFamily="18" charset="0"/>
              </a:rPr>
              <a:t>που έχουν ανοικτό </a:t>
            </a:r>
            <a:r>
              <a:rPr lang="el-GR" dirty="0" smtClean="0">
                <a:cs typeface="Times New Roman" pitchFamily="18" charset="0"/>
              </a:rPr>
              <a:t>κυκλοφορικό σύστημα η αιμολέμφος έχει περίπλοκη σύσταση.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Στα Ασπόνδυλα </a:t>
            </a:r>
            <a:r>
              <a:rPr lang="el-GR" b="1" dirty="0" smtClean="0">
                <a:cs typeface="Times New Roman" pitchFamily="18" charset="0"/>
              </a:rPr>
              <a:t>που έχουν κλειστό </a:t>
            </a:r>
            <a:r>
              <a:rPr lang="el-GR" dirty="0" smtClean="0">
                <a:cs typeface="Times New Roman" pitchFamily="18" charset="0"/>
              </a:rPr>
              <a:t>κυκλοφορικό σύστημα το αίμα στα αιμοφόρα αγγεία διαφέρει από το μεσοκυττάριο υγρό.</a:t>
            </a:r>
          </a:p>
          <a:p>
            <a:pPr>
              <a:lnSpc>
                <a:spcPct val="110000"/>
              </a:lnSpc>
            </a:pPr>
            <a:r>
              <a:rPr lang="el-GR" dirty="0" smtClean="0">
                <a:cs typeface="Times New Roman" pitchFamily="18" charset="0"/>
              </a:rPr>
              <a:t>Στα Σπονδυλόζωα: αίμα = 55% πλάσμα, 45% έμμορφα στοιχεία.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Κυκλοφορία- Αναπνοή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1721</TotalTime>
  <Words>6139</Words>
  <Application>Microsoft Office PowerPoint</Application>
  <PresentationFormat>On-screen Show (4:3)</PresentationFormat>
  <Paragraphs>695</Paragraphs>
  <Slides>67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ＭＳ Ｐゴシック</vt:lpstr>
      <vt:lpstr>ＭＳ Ｐゴシック</vt:lpstr>
      <vt:lpstr>Tahoma</vt:lpstr>
      <vt:lpstr>Times New Roman</vt:lpstr>
      <vt:lpstr>Wingdings</vt:lpstr>
      <vt:lpstr>Θέμα του Office</vt:lpstr>
      <vt:lpstr>Zωολογία ΙΙ</vt:lpstr>
      <vt:lpstr>Εσωτερικά Υγρά - Αναπνοή</vt:lpstr>
      <vt:lpstr>Σκοπός της διάλεξης</vt:lpstr>
      <vt:lpstr>Προσδοκώμενα αποτελέσματα</vt:lpstr>
      <vt:lpstr>Εξειδικευμένο Σύστημα  Εσωτερικών Υγρών</vt:lpstr>
      <vt:lpstr>Εσωτερικά Υγρά:  Μερικοί βασικοί όροι 1/2</vt:lpstr>
      <vt:lpstr>Εσωτερικά Υγρά:  Μερικοί βασικοί όροι 2/2</vt:lpstr>
      <vt:lpstr>Εσωτερικά υγρά: Σύσταση εξωκυτταρικού υγρού και ενδοκυτταρικού υγρού (σε αριθμούς …)</vt:lpstr>
      <vt:lpstr>Σύσταση του αίματος</vt:lpstr>
      <vt:lpstr>Σύσταση του αίματος  των Θηλαστικών</vt:lpstr>
      <vt:lpstr>Σύσταση αίματος:  Πρωτεϊνες του πλάσματος</vt:lpstr>
      <vt:lpstr>Σύσταση αίματος:  Έμμορφα στοιχεία του πλάσματος</vt:lpstr>
      <vt:lpstr>Σύσταση αίματος:  Είδη λεμφοκυττάρων του πλάσματος</vt:lpstr>
      <vt:lpstr>Σύσταση αίματος</vt:lpstr>
      <vt:lpstr>Σύσταση αίματος: Αιμόσταση 1/2</vt:lpstr>
      <vt:lpstr>Σύσταση αίματος: Αιμόσταση 2/2</vt:lpstr>
      <vt:lpstr>Σύσταση Αίματος:  Αιμόσταση στα Ασπόνδυλα</vt:lpstr>
      <vt:lpstr>Κυκλοφορικά συστήματα</vt:lpstr>
      <vt:lpstr>Κυκλοφορικά συστήματα: Χαρακτηριστικά κυκλοφορικού συστήματος Ασπονδύλων (ανοικτό) </vt:lpstr>
      <vt:lpstr>Κυκλοφορικά συστήματα: Χαρακτηριστικά κλειστού κυκλοφορικού συστήματος </vt:lpstr>
      <vt:lpstr>Κυκλοφορικά συστήματα: Χαρακτηριστικά κλειστού κυκλοφορικού συστήματος στα Σπονδυλόζωα</vt:lpstr>
      <vt:lpstr>Ανατομικές διαφορές Κυκλοφορικού Συστήματος στα Σπονδυλόζωα</vt:lpstr>
      <vt:lpstr>Κυκλοφορικά συστήματα:  Διέγερση και έλεγχος καρδιακού παλμού</vt:lpstr>
      <vt:lpstr>Κυκλοφορικά συστήματα: στεφανιαία κυκλοφορία </vt:lpstr>
      <vt:lpstr>Κυκλοφορικά συστήματα:  Αρτηρίες-Τριχοειδή αγγεία-Φλέβες</vt:lpstr>
      <vt:lpstr>Αναπνοή:  Εξέλιξη μηχανισμών αναπνοής </vt:lpstr>
      <vt:lpstr>Αναπνοή:  Τραχειακά συστήματα 1/2</vt:lpstr>
      <vt:lpstr>Αναπνοή:  Τραχειακά συστήματα 2/2</vt:lpstr>
      <vt:lpstr>Αναπνοή:  Ανταλλαγή αερίων στο νερό - βράγχια</vt:lpstr>
      <vt:lpstr>Αναπνοή:  Ανταλλαγή αερίων από το δέρμα</vt:lpstr>
      <vt:lpstr>Αναπνοή: Πνεύμονες 1/2</vt:lpstr>
      <vt:lpstr>Αναπνοή: Πνεύμονες 2/2</vt:lpstr>
      <vt:lpstr>Αναπνοή: Πνεύμονες</vt:lpstr>
      <vt:lpstr>Αναπνοή:  Συντονισμός αναπνοής </vt:lpstr>
      <vt:lpstr>Αναπνοή:  Μεταφορά αναπνευστικών αερίων 1/5</vt:lpstr>
      <vt:lpstr>Αναπνοή:  Μεταφορά αναπνευστικών αερίων 2/5</vt:lpstr>
      <vt:lpstr>Αναπνοή:  Μεταφορά αναπνευστικών αερίων 3/5</vt:lpstr>
      <vt:lpstr>Αναπνοή:  Μεταφορά αναπνευστικών αερίων 4/5</vt:lpstr>
      <vt:lpstr>Αναπνοή:  Μεταφορά αναπνευστικών αερίων 5/5</vt:lpstr>
      <vt:lpstr>Στοιχεία Φυσιολογίας Καταδύσεων</vt:lpstr>
      <vt:lpstr>Στοιχεία Φυσιολογίας Καταδύσεων:  Εμβολή αέρα 1/3</vt:lpstr>
      <vt:lpstr>Στοιχεία Φυσιολογίας Καταδύσεων:  Εμβολή αέρα 2/3</vt:lpstr>
      <vt:lpstr>Στοιχεία Φυσιολογίας Καταδύσεων:  Εμβολή αέρα 3/3</vt:lpstr>
      <vt:lpstr>Στοιχεία Φυσιολογίας Καταδύσεων:  Δηλητηρίαση οξυγόνου 1/2</vt:lpstr>
      <vt:lpstr>Στοιχεία Φυσιολογίας Καταδύσεων:  Δηλητηρίαση οξυγόνου 2/2</vt:lpstr>
      <vt:lpstr>Στοιχεία Φυσιολογίας Καταδύσεων:  Δηλητηρίαση CO</vt:lpstr>
      <vt:lpstr>Στοιχεία Φυσιολογίας Καταδύσεων:  Νάρκωση Αζώτου</vt:lpstr>
      <vt:lpstr>Προσαρμογές – Δυνατότητες κατάδυσης  θαλάσσιων Θηλαστικών</vt:lpstr>
      <vt:lpstr>Αναπνευστικός Ρυθμός</vt:lpstr>
      <vt:lpstr>Προσαρμογές Κυκλοφορικού</vt:lpstr>
      <vt:lpstr>Αποθέματα Οξυγόνου στο Σώμα</vt:lpstr>
      <vt:lpstr>Αποθέματα Οξυγόνου στο Σώμα</vt:lpstr>
      <vt:lpstr>Αποθέματα Οξυγόνου στο Σώμα Φυσιολογικοί Μηχανισμοί</vt:lpstr>
      <vt:lpstr>Μέγιστο Βάθος και Χρόνος Ελεύθερης Κατάδυσης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1/6</vt:lpstr>
      <vt:lpstr>Σημείωμα  Χρήσης Έργων Τρίτων 2/6</vt:lpstr>
      <vt:lpstr>Σημείωμα  Χρήσης Έργων Τρίτων 3/6</vt:lpstr>
      <vt:lpstr>Σημείωμα  Χρήσης Έργων Τρίτων 4/6</vt:lpstr>
      <vt:lpstr>Σημείωμα  Χρήσης Έργων Τρίτων 5/6</vt:lpstr>
      <vt:lpstr>Σημείωμα  Χρήσης Έργων Τρίτων 6/6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247</cp:revision>
  <dcterms:created xsi:type="dcterms:W3CDTF">2015-03-24T06:43:16Z</dcterms:created>
  <dcterms:modified xsi:type="dcterms:W3CDTF">2015-11-12T21:12:51Z</dcterms:modified>
</cp:coreProperties>
</file>