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329" r:id="rId3"/>
    <p:sldId id="333" r:id="rId4"/>
    <p:sldId id="334" r:id="rId5"/>
    <p:sldId id="335" r:id="rId6"/>
    <p:sldId id="336" r:id="rId7"/>
    <p:sldId id="337" r:id="rId8"/>
    <p:sldId id="338"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30" r:id="rId23"/>
    <p:sldId id="290" r:id="rId24"/>
    <p:sldId id="295" r:id="rId25"/>
    <p:sldId id="331" r:id="rId26"/>
    <p:sldId id="332" r:id="rId27"/>
    <p:sldId id="291" r:id="rId28"/>
    <p:sldId id="294" r:id="rId29"/>
    <p:sldId id="353" r:id="rId30"/>
    <p:sldId id="354" r:id="rId31"/>
    <p:sldId id="355"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33"/>
            <p14:sldId id="334"/>
            <p14:sldId id="335"/>
            <p14:sldId id="336"/>
            <p14:sldId id="337"/>
            <p14:sldId id="338"/>
            <p14:sldId id="340"/>
            <p14:sldId id="341"/>
            <p14:sldId id="342"/>
            <p14:sldId id="343"/>
            <p14:sldId id="344"/>
            <p14:sldId id="345"/>
            <p14:sldId id="346"/>
            <p14:sldId id="347"/>
            <p14:sldId id="348"/>
            <p14:sldId id="349"/>
            <p14:sldId id="350"/>
            <p14:sldId id="351"/>
            <p14:sldId id="352"/>
            <p14:sldId id="330"/>
            <p14:sldId id="290"/>
            <p14:sldId id="295"/>
            <p14:sldId id="331"/>
            <p14:sldId id="332"/>
            <p14:sldId id="291"/>
            <p14:sldId id="294"/>
          </p14:sldIdLst>
        </p14:section>
        <p14:section name="Untitled Section" id="{0F1CB131-A6BD-43D0-B8D4-1F27CEF7A05E}">
          <p14:sldIdLst>
            <p14:sldId id="353"/>
            <p14:sldId id="354"/>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6187" autoAdjust="0"/>
  </p:normalViewPr>
  <p:slideViewPr>
    <p:cSldViewPr>
      <p:cViewPr varScale="1">
        <p:scale>
          <a:sx n="109" d="100"/>
          <a:sy n="109" d="100"/>
        </p:scale>
        <p:origin x="1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88287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886432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7814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latin typeface="Arial" charset="0"/>
            </a:endParaRPr>
          </a:p>
        </p:txBody>
      </p:sp>
      <p:sp>
        <p:nvSpPr>
          <p:cNvPr id="48132" name="3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8133" name="4 - Θέση υποσέλιδου"/>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8134" name="5 - Θέση ημερομηνίας"/>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88BC312-2CAC-4096-B9C9-7C8FE4E7DD4C}" type="datetime1">
              <a:rPr lang="en-US">
                <a:latin typeface="Arial" charset="0"/>
              </a:rPr>
              <a:pPr fontAlgn="base">
                <a:spcBef>
                  <a:spcPct val="0"/>
                </a:spcBef>
                <a:spcAft>
                  <a:spcPct val="0"/>
                </a:spcAft>
              </a:pPr>
              <a:t>10/9/2015</a:t>
            </a:fld>
            <a:endParaRPr lang="en-US">
              <a:latin typeface="Arial" charset="0"/>
            </a:endParaRPr>
          </a:p>
        </p:txBody>
      </p:sp>
    </p:spTree>
    <p:extLst>
      <p:ext uri="{BB962C8B-B14F-4D97-AF65-F5344CB8AC3E}">
        <p14:creationId xmlns:p14="http://schemas.microsoft.com/office/powerpoint/2010/main" val="290587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charset="0"/>
              </a:rPr>
              <a:t>Mark: Jesus, the Servant of God</a:t>
            </a:r>
          </a:p>
        </p:txBody>
      </p:sp>
      <p:sp>
        <p:nvSpPr>
          <p:cNvPr id="4915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rPr>
              <a:t>Stan Crowley</a:t>
            </a:r>
          </a:p>
        </p:txBody>
      </p:sp>
      <p:sp>
        <p:nvSpPr>
          <p:cNvPr id="49156" name="Rectangle 9"/>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407ADF1-8D19-41FF-BB0F-4DCF00B7177A}" type="datetime1">
              <a:rPr lang="en-US">
                <a:latin typeface="Arial" charset="0"/>
              </a:rPr>
              <a:pPr fontAlgn="base">
                <a:spcBef>
                  <a:spcPct val="0"/>
                </a:spcBef>
                <a:spcAft>
                  <a:spcPct val="0"/>
                </a:spcAft>
              </a:pPr>
              <a:t>10/9/2015</a:t>
            </a:fld>
            <a:endParaRPr lang="en-US">
              <a:latin typeface="Arial" charset="0"/>
            </a:endParaRPr>
          </a:p>
        </p:txBody>
      </p:sp>
      <p:sp>
        <p:nvSpPr>
          <p:cNvPr id="491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latin typeface="Arial" charset="0"/>
              </a:rPr>
              <a:t>Grafik: http://de.wikipedia.org/wiki/Datei:Meister_des_Book_of_Lindisfarne_001.jpg 4.11.2009</a:t>
            </a:r>
          </a:p>
        </p:txBody>
      </p:sp>
    </p:spTree>
    <p:extLst>
      <p:ext uri="{BB962C8B-B14F-4D97-AF65-F5344CB8AC3E}">
        <p14:creationId xmlns:p14="http://schemas.microsoft.com/office/powerpoint/2010/main" val="324704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auto">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96079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18833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61542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Ιούδας</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lg.uci.edu/help/BetaManual/online/Q2.html" TargetMode="External"/><Relationship Id="rId2" Type="http://schemas.openxmlformats.org/officeDocument/2006/relationships/hyperlink" Target="http://www.tlg.uci.edu/help/BetaManual/online/SB2.html"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eclass.uoa.gr/courses/SOCTHEOL13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opencourses.uoa.gr/courses/SOCTHEOL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reekbooks.gr/ProductImages/XtraLarge/DVD/PARAMOUNT/334197.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1.bp.blogspot.com/-TlILvz4O-jA/TbH1EN1ZLiI/AAAAAAAAEO4/1Z_Q10EmCEs/s1600/JudasFacebookfront.png" TargetMode="External"/><Relationship Id="rId4" Type="http://schemas.openxmlformats.org/officeDocument/2006/relationships/hyperlink" Target="https://amistadcuauti.files.wordpress.com/2008/09/149025judas23.jpg?w=67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Nikolaj_Nikolajewitsch_Ge_002.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ametthess.files.wordpress.com/2012/02/judas_burning.jpg" TargetMode="External"/><Relationship Id="rId5" Type="http://schemas.openxmlformats.org/officeDocument/2006/relationships/hyperlink" Target="http://www.karmanor.gr/userfiles/image/diafora/ioydas0125.jpg" TargetMode="External"/><Relationship Id="rId4" Type="http://schemas.openxmlformats.org/officeDocument/2006/relationships/hyperlink" Target="http://rethemnosnews.gr/wp-content/uploads/2012/04/judas-kiss.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rodon.cz/admin/upload/ModuleObraz/457.jpg" TargetMode="External"/><Relationship Id="rId7" Type="http://schemas.openxmlformats.org/officeDocument/2006/relationships/hyperlink" Target="https://vatopaidi.files.wordpress.com/2012/04/prodosia.jpg?w=6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media.virbcdn.com/cdn_images/resize_1024x1365/3e/f4b3e9acf906d288-image_3.jpg" TargetMode="External"/><Relationship Id="rId5" Type="http://schemas.openxmlformats.org/officeDocument/2006/relationships/hyperlink" Target="http://www.asxetos.gr/wp-content/uploads/blood_brushes.jpg" TargetMode="External"/><Relationship Id="rId4" Type="http://schemas.openxmlformats.org/officeDocument/2006/relationships/hyperlink" Target="http://i.ytimg.com/vi/UOFw_6C-rHg/mqdefault.jp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Gospel_of_Judas" TargetMode="External"/><Relationship Id="rId13" Type="http://schemas.openxmlformats.org/officeDocument/2006/relationships/hyperlink" Target="http://en.wikipedia.org/wiki/Caiaphas" TargetMode="External"/><Relationship Id="rId3" Type="http://schemas.openxmlformats.org/officeDocument/2006/relationships/image" Target="../media/image6.png"/><Relationship Id="rId7" Type="http://schemas.openxmlformats.org/officeDocument/2006/relationships/hyperlink" Target="http://en.wikipedia.org/wiki/Judas_Iscariot" TargetMode="External"/><Relationship Id="rId12" Type="http://schemas.openxmlformats.org/officeDocument/2006/relationships/hyperlink" Target="http://en.wikipedia.org/wiki/Tragic_hero"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en.wikipedia.org/wiki/Nikos_Kazantzakis" TargetMode="External"/><Relationship Id="rId11" Type="http://schemas.openxmlformats.org/officeDocument/2006/relationships/hyperlink" Target="http://en.wikipedia.org/wiki/Jesus_Christ_Superstar" TargetMode="External"/><Relationship Id="rId5" Type="http://schemas.openxmlformats.org/officeDocument/2006/relationships/hyperlink" Target="http://en.wikipedia.org/wiki/The_Last_Temptation_of_Christ_(film)" TargetMode="External"/><Relationship Id="rId10" Type="http://schemas.openxmlformats.org/officeDocument/2006/relationships/hyperlink" Target="http://en.wikipedia.org/wiki/Andrew_Lloyd_Webber" TargetMode="External"/><Relationship Id="rId4" Type="http://schemas.openxmlformats.org/officeDocument/2006/relationships/hyperlink" Target="http://en.wikipedia.org/wiki/Martin_Scorsese" TargetMode="External"/><Relationship Id="rId9" Type="http://schemas.openxmlformats.org/officeDocument/2006/relationships/hyperlink" Target="http://en.wikipedia.org/wiki/King_of_Kings_(1961_film)" TargetMode="External"/><Relationship Id="rId14" Type="http://schemas.openxmlformats.org/officeDocument/2006/relationships/hyperlink" Target="http://en.wikipedia.org/wiki/Ann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William_Shakespear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altLang="el-GR" sz="4200" dirty="0">
                <a:solidFill>
                  <a:srgbClr val="5075BC"/>
                </a:solidFill>
              </a:rPr>
              <a:t>Χριστολογικές Μαρτυρίες της Παλαιάς Διαθήκης</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n-US" altLang="el-GR" sz="2800" dirty="0" smtClean="0">
                <a:solidFill>
                  <a:srgbClr val="5075BC"/>
                </a:solidFill>
                <a:latin typeface="+mj-lt"/>
                <a:ea typeface="+mj-ea"/>
                <a:cs typeface="+mj-cs"/>
              </a:rPr>
              <a:t>5</a:t>
            </a:r>
            <a:r>
              <a:rPr lang="el-GR" sz="2800" dirty="0" smtClean="0">
                <a:solidFill>
                  <a:srgbClr val="5075BC"/>
                </a:solidFill>
                <a:latin typeface="+mj-lt"/>
                <a:ea typeface="+mj-ea"/>
                <a:cs typeface="+mj-cs"/>
              </a:rPr>
              <a:t>: </a:t>
            </a:r>
            <a:r>
              <a:rPr lang="el-GR" sz="2800" dirty="0" smtClean="0"/>
              <a:t>Ιούδας</a:t>
            </a:r>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250825" y="2060575"/>
            <a:ext cx="4464050" cy="1138238"/>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5" name="4 - TextBox"/>
          <p:cNvSpPr txBox="1">
            <a:spLocks noChangeArrowheads="1"/>
          </p:cNvSpPr>
          <p:nvPr/>
        </p:nvSpPr>
        <p:spPr bwMode="auto">
          <a:xfrm>
            <a:off x="107504" y="116632"/>
            <a:ext cx="5472608" cy="65527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oAutofit/>
          </a:bodyPr>
          <a:lstStyle/>
          <a:p>
            <a:pPr marL="180000" indent="-180000" fontAlgn="auto">
              <a:lnSpc>
                <a:spcPts val="1600"/>
              </a:lnSpc>
              <a:spcBef>
                <a:spcPts val="0"/>
              </a:spcBef>
              <a:spcAft>
                <a:spcPts val="0"/>
              </a:spcAft>
              <a:buFontTx/>
              <a:buAutoNum type="arabicPeriod"/>
              <a:defRPr/>
            </a:pPr>
            <a:r>
              <a:rPr lang="el-GR" sz="1600" dirty="0" smtClean="0"/>
              <a:t>Για τον Ιωάννη η προδοσία συνδέεται με την απιστία. Ήδη στην Καπερναούμ μετά την Ομολογία του Πέτρου ο Ιησούς αναφέρει: </a:t>
            </a:r>
            <a:r>
              <a:rPr lang="el-GR" sz="1600" b="1" i="1" dirty="0" err="1" smtClean="0"/>
              <a:t>οὐκ</a:t>
            </a:r>
            <a:r>
              <a:rPr lang="el-GR" sz="1600" b="1" i="1" dirty="0" smtClean="0"/>
              <a:t> </a:t>
            </a:r>
            <a:r>
              <a:rPr lang="el-GR" sz="1600" b="1" i="1" dirty="0" err="1" smtClean="0"/>
              <a:t>ἐγὼ</a:t>
            </a:r>
            <a:r>
              <a:rPr lang="el-GR" sz="1600" b="1" i="1" dirty="0" smtClean="0"/>
              <a:t> </a:t>
            </a:r>
            <a:r>
              <a:rPr lang="el-GR" sz="1600" b="1" i="1" dirty="0" err="1" smtClean="0"/>
              <a:t>ὑμᾶς</a:t>
            </a:r>
            <a:r>
              <a:rPr lang="el-GR" sz="1600" b="1" i="1" dirty="0" smtClean="0"/>
              <a:t> </a:t>
            </a:r>
            <a:r>
              <a:rPr lang="el-GR" sz="1600" b="1" i="1" dirty="0" err="1" smtClean="0"/>
              <a:t>τοὺς</a:t>
            </a:r>
            <a:r>
              <a:rPr lang="el-GR" sz="1600" b="1" i="1" dirty="0" smtClean="0"/>
              <a:t> </a:t>
            </a:r>
            <a:r>
              <a:rPr lang="el-GR" sz="1600" b="1" i="1" dirty="0" err="1" smtClean="0"/>
              <a:t>δώδεκα</a:t>
            </a:r>
            <a:r>
              <a:rPr lang="el-GR" sz="1600" b="1" i="1" dirty="0" smtClean="0"/>
              <a:t> </a:t>
            </a:r>
            <a:r>
              <a:rPr lang="el-GR" sz="1600" b="1" i="1" dirty="0" err="1" smtClean="0"/>
              <a:t>ἐξελεξάμην</a:t>
            </a:r>
            <a:r>
              <a:rPr lang="el-GR" sz="1600" b="1" i="1" dirty="0" smtClean="0"/>
              <a:t>; </a:t>
            </a:r>
            <a:r>
              <a:rPr lang="el-GR" sz="1600" b="1" i="1" dirty="0" err="1" smtClean="0"/>
              <a:t>καὶ</a:t>
            </a:r>
            <a:r>
              <a:rPr lang="el-GR" sz="1600" b="1" i="1" dirty="0" smtClean="0"/>
              <a:t> </a:t>
            </a:r>
            <a:r>
              <a:rPr lang="el-GR" sz="1600" b="1" i="1" dirty="0" err="1" smtClean="0"/>
              <a:t>ἐξ</a:t>
            </a:r>
            <a:r>
              <a:rPr lang="el-GR" sz="1600" b="1" i="1" dirty="0" smtClean="0"/>
              <a:t> </a:t>
            </a:r>
            <a:r>
              <a:rPr lang="el-GR" sz="1600" b="1" i="1" dirty="0" err="1" smtClean="0"/>
              <a:t>ὑμῶν</a:t>
            </a:r>
            <a:r>
              <a:rPr lang="el-GR" sz="1600" b="1" i="1" dirty="0" smtClean="0"/>
              <a:t> </a:t>
            </a:r>
            <a:r>
              <a:rPr lang="el-GR" sz="1600" b="1" i="1" dirty="0" err="1" smtClean="0"/>
              <a:t>εἷς</a:t>
            </a:r>
            <a:r>
              <a:rPr lang="el-GR" sz="1600" b="1" i="1" dirty="0" smtClean="0"/>
              <a:t> </a:t>
            </a:r>
            <a:r>
              <a:rPr lang="el-GR" sz="1600" b="1" i="1" dirty="0" err="1" smtClean="0"/>
              <a:t>διάβολός</a:t>
            </a:r>
            <a:r>
              <a:rPr lang="el-GR" sz="1600" b="1" i="1" dirty="0" smtClean="0"/>
              <a:t> </a:t>
            </a:r>
            <a:r>
              <a:rPr lang="el-GR" sz="1600" b="1" i="1" dirty="0" err="1" smtClean="0"/>
              <a:t>ἐστιν</a:t>
            </a:r>
            <a:r>
              <a:rPr lang="el-GR" sz="1600" dirty="0" smtClean="0"/>
              <a:t>. </a:t>
            </a:r>
            <a:r>
              <a:rPr lang="en-US" sz="1600" dirty="0" smtClean="0"/>
              <a:t>(6</a:t>
            </a:r>
            <a:r>
              <a:rPr lang="el-GR" sz="1600" dirty="0" smtClean="0"/>
              <a:t>, </a:t>
            </a:r>
            <a:r>
              <a:rPr lang="en-US" sz="1600" dirty="0" smtClean="0"/>
              <a:t>70)</a:t>
            </a:r>
            <a:r>
              <a:rPr lang="el-GR" sz="1600" dirty="0" smtClean="0"/>
              <a:t>. Δεν καταλαμβάνεται από τον Διάβολο αλλά είναι ο ίδιος!</a:t>
            </a:r>
          </a:p>
          <a:p>
            <a:pPr marL="180000" indent="-180000" fontAlgn="auto">
              <a:lnSpc>
                <a:spcPts val="1600"/>
              </a:lnSpc>
              <a:spcBef>
                <a:spcPts val="0"/>
              </a:spcBef>
              <a:spcAft>
                <a:spcPts val="0"/>
              </a:spcAft>
              <a:buFontTx/>
              <a:buAutoNum type="arabicPeriod"/>
              <a:defRPr/>
            </a:pPr>
            <a:r>
              <a:rPr lang="el-GR" sz="1600" dirty="0" smtClean="0"/>
              <a:t>Ο Ιούδας σύμφωνα με το 12, 6 πάσχει από φιλαργυρία. Και σε αυτόν νίπτει τους πόδες αλλά παραμένει  «ανέπαφος» από την καθαρτική αγάπη. Κατόπιν ο Σατανάς εισέρχεται σε αυτόν, όταν του προσφέρεται το </a:t>
            </a:r>
            <a:r>
              <a:rPr lang="el-GR" sz="1600" dirty="0" err="1" smtClean="0"/>
              <a:t>ψωμίον</a:t>
            </a:r>
            <a:r>
              <a:rPr lang="el-GR" sz="1600" dirty="0" smtClean="0"/>
              <a:t> </a:t>
            </a:r>
            <a:r>
              <a:rPr lang="el-GR" sz="1600" dirty="0" err="1" smtClean="0"/>
              <a:t>βεβαμμένον</a:t>
            </a:r>
            <a:r>
              <a:rPr lang="el-GR" sz="1600" dirty="0" smtClean="0"/>
              <a:t>  με τη φράση </a:t>
            </a:r>
            <a:r>
              <a:rPr lang="el-GR" sz="1600" i="1" dirty="0" smtClean="0"/>
              <a:t>ὃ </a:t>
            </a:r>
            <a:r>
              <a:rPr lang="el-GR" sz="1600" i="1" dirty="0" err="1" smtClean="0"/>
              <a:t>ποιεῖς</a:t>
            </a:r>
            <a:r>
              <a:rPr lang="el-GR" sz="1600" i="1" dirty="0" smtClean="0"/>
              <a:t> </a:t>
            </a:r>
            <a:r>
              <a:rPr lang="el-GR" sz="1600" i="1" dirty="0" err="1" smtClean="0"/>
              <a:t>ποίησον</a:t>
            </a:r>
            <a:r>
              <a:rPr lang="el-GR" sz="1600" i="1" dirty="0" smtClean="0"/>
              <a:t> </a:t>
            </a:r>
            <a:r>
              <a:rPr lang="el-GR" sz="1600" i="1" dirty="0" err="1" smtClean="0"/>
              <a:t>τάχιον</a:t>
            </a:r>
            <a:r>
              <a:rPr lang="el-GR" sz="1600" dirty="0" smtClean="0"/>
              <a:t> </a:t>
            </a:r>
            <a:r>
              <a:rPr lang="en-US" sz="1600" dirty="0" smtClean="0"/>
              <a:t>(13</a:t>
            </a:r>
            <a:r>
              <a:rPr lang="el-GR" sz="1600" dirty="0" smtClean="0"/>
              <a:t>, </a:t>
            </a:r>
            <a:r>
              <a:rPr lang="en-US" sz="1600" dirty="0" smtClean="0"/>
              <a:t>27)</a:t>
            </a:r>
            <a:r>
              <a:rPr lang="el-GR" sz="1600" dirty="0" smtClean="0"/>
              <a:t>! </a:t>
            </a:r>
            <a:r>
              <a:rPr lang="el-GR" sz="1600" b="1" i="1" dirty="0" err="1" smtClean="0"/>
              <a:t>Λαβὼν</a:t>
            </a:r>
            <a:r>
              <a:rPr lang="el-GR" sz="1600" b="1" i="1" dirty="0" smtClean="0"/>
              <a:t> </a:t>
            </a:r>
            <a:r>
              <a:rPr lang="el-GR" sz="1600" b="1" i="1" dirty="0" err="1" smtClean="0"/>
              <a:t>οὖν</a:t>
            </a:r>
            <a:r>
              <a:rPr lang="el-GR" sz="1600" b="1" i="1" dirty="0" smtClean="0"/>
              <a:t> </a:t>
            </a:r>
            <a:r>
              <a:rPr lang="el-GR" sz="1600" b="1" i="1" dirty="0" err="1" smtClean="0"/>
              <a:t>τὸ</a:t>
            </a:r>
            <a:r>
              <a:rPr lang="el-GR" sz="1600" b="1" i="1" dirty="0" smtClean="0"/>
              <a:t> </a:t>
            </a:r>
            <a:r>
              <a:rPr lang="el-GR" sz="1600" b="1" i="1" dirty="0" err="1" smtClean="0"/>
              <a:t>ψωμίον</a:t>
            </a:r>
            <a:r>
              <a:rPr lang="el-GR" sz="1600" b="1" i="1" dirty="0" smtClean="0"/>
              <a:t> </a:t>
            </a:r>
            <a:r>
              <a:rPr lang="el-GR" sz="1600" b="1" i="1" dirty="0" err="1" smtClean="0"/>
              <a:t>ἐκεῖνος</a:t>
            </a:r>
            <a:r>
              <a:rPr lang="el-GR" sz="1600" b="1" i="1" dirty="0" smtClean="0"/>
              <a:t> </a:t>
            </a:r>
            <a:r>
              <a:rPr lang="el-GR" sz="1600" b="1" i="1" dirty="0" err="1" smtClean="0"/>
              <a:t>ἐξῆλθεν</a:t>
            </a:r>
            <a:r>
              <a:rPr lang="el-GR" sz="1600" b="1" i="1" dirty="0" smtClean="0"/>
              <a:t> </a:t>
            </a:r>
            <a:r>
              <a:rPr lang="el-GR" sz="1600" b="1" i="1" dirty="0" err="1" smtClean="0"/>
              <a:t>εὐθύς</a:t>
            </a:r>
            <a:r>
              <a:rPr lang="el-GR" sz="1600" b="1" i="1" dirty="0" smtClean="0"/>
              <a:t>. </a:t>
            </a:r>
            <a:r>
              <a:rPr lang="el-GR" sz="1600" b="1" i="1" dirty="0" err="1" smtClean="0"/>
              <a:t>ἦν</a:t>
            </a:r>
            <a:r>
              <a:rPr lang="el-GR" sz="1600" b="1" i="1" dirty="0" smtClean="0"/>
              <a:t> </a:t>
            </a:r>
            <a:r>
              <a:rPr lang="el-GR" sz="1600" b="1" i="1" dirty="0" err="1" smtClean="0"/>
              <a:t>δὲ</a:t>
            </a:r>
            <a:r>
              <a:rPr lang="el-GR" sz="1600" b="1" i="1" dirty="0" smtClean="0"/>
              <a:t> </a:t>
            </a:r>
            <a:r>
              <a:rPr lang="el-GR" sz="1600" b="1" i="1" dirty="0" err="1" smtClean="0"/>
              <a:t>νύξ</a:t>
            </a:r>
            <a:r>
              <a:rPr lang="el-GR" sz="1600" dirty="0" smtClean="0"/>
              <a:t>  </a:t>
            </a:r>
            <a:r>
              <a:rPr lang="en-US" sz="1600" dirty="0" smtClean="0"/>
              <a:t>(</a:t>
            </a:r>
            <a:r>
              <a:rPr lang="el-GR" sz="1600" dirty="0" smtClean="0"/>
              <a:t>στ. </a:t>
            </a:r>
            <a:r>
              <a:rPr lang="en-US" sz="1600" dirty="0" smtClean="0"/>
              <a:t>30)</a:t>
            </a:r>
            <a:r>
              <a:rPr lang="el-GR" sz="1600" dirty="0" smtClean="0"/>
              <a:t>. </a:t>
            </a:r>
            <a:r>
              <a:rPr lang="el-GR" sz="1600" b="1" dirty="0" smtClean="0"/>
              <a:t>ΦΕΥΓΕΙ ΑΠΌ ΤΟ ΦΩΣ! ΤΟ ΥΙΟΣ ΤΗΣ ΑΠΩΛΕΙΑΣ ΣΤΟ 17, 12 ΑΝΑΚΑΛΕΙ ΤΟ ΗΣΑΙΑ 57, 4.</a:t>
            </a:r>
          </a:p>
          <a:p>
            <a:pPr marL="180000" indent="-180000" fontAlgn="auto">
              <a:lnSpc>
                <a:spcPts val="1600"/>
              </a:lnSpc>
              <a:spcBef>
                <a:spcPts val="0"/>
              </a:spcBef>
              <a:spcAft>
                <a:spcPts val="0"/>
              </a:spcAft>
              <a:buFontTx/>
              <a:buAutoNum type="arabicPeriod"/>
              <a:defRPr/>
            </a:pPr>
            <a:r>
              <a:rPr lang="el-GR" sz="1600" dirty="0"/>
              <a:t>Ο </a:t>
            </a:r>
            <a:r>
              <a:rPr lang="el-GR" sz="1600" dirty="0" smtClean="0"/>
              <a:t>Ιησούς-ΕΓΩ ΕΙΜΙ, ο οποίος οδηγείται </a:t>
            </a:r>
            <a:r>
              <a:rPr lang="el-GR" sz="1600" b="1" dirty="0" smtClean="0"/>
              <a:t>ΕΚΟΥΣΙΑ και ΑΓΕΡΩΧΑ</a:t>
            </a:r>
            <a:r>
              <a:rPr lang="el-GR" sz="1600" dirty="0" smtClean="0"/>
              <a:t> στη Σύλληψη και την  Ύψωση, </a:t>
            </a:r>
            <a:r>
              <a:rPr lang="el-GR" sz="1600" dirty="0"/>
              <a:t>ιδίως κατά την τελευταία Μ. Εβδομάδα της ζωής Του ομιλεί μέσω Ψαλμών («λειτουργώντας» σύμφωνα με τον Αυγουστίνο ο ίδιος σε αυτούς ως </a:t>
            </a:r>
            <a:r>
              <a:rPr lang="el-GR" sz="1600" i="1" dirty="0"/>
              <a:t>κεφαλή </a:t>
            </a:r>
            <a:r>
              <a:rPr lang="el-GR" sz="1600" dirty="0"/>
              <a:t>[=ο προσλαμβάνων τους πάντες]</a:t>
            </a:r>
            <a:r>
              <a:rPr lang="el-GR" sz="1600" i="1" dirty="0"/>
              <a:t> και σώμα </a:t>
            </a:r>
            <a:r>
              <a:rPr lang="el-GR" sz="1600" dirty="0"/>
              <a:t>[= η «ενσάρκωση» των αναγκών και της ελπίδας</a:t>
            </a:r>
            <a:r>
              <a:rPr lang="el-GR" sz="1600" dirty="0" smtClean="0"/>
              <a:t>]). </a:t>
            </a:r>
            <a:r>
              <a:rPr lang="el-GR" sz="1600" dirty="0"/>
              <a:t>Έτσι  εντάσσει και επεξηγεί την πορεία Του διά της «λογικής» του </a:t>
            </a:r>
            <a:r>
              <a:rPr lang="el-GR" sz="1600" dirty="0" smtClean="0"/>
              <a:t>Θεού. Σημειώνεται στο 13, 18 </a:t>
            </a:r>
            <a:r>
              <a:rPr lang="el-GR" sz="1600" i="1" dirty="0" err="1"/>
              <a:t>Οὐ</a:t>
            </a:r>
            <a:r>
              <a:rPr lang="el-GR" sz="1600" i="1" dirty="0"/>
              <a:t> </a:t>
            </a:r>
            <a:r>
              <a:rPr lang="el-GR" sz="1600" i="1" dirty="0" err="1"/>
              <a:t>περὶ</a:t>
            </a:r>
            <a:r>
              <a:rPr lang="el-GR" sz="1600" i="1" dirty="0"/>
              <a:t> </a:t>
            </a:r>
            <a:r>
              <a:rPr lang="el-GR" sz="1600" i="1" dirty="0" err="1"/>
              <a:t>πάντων</a:t>
            </a:r>
            <a:r>
              <a:rPr lang="el-GR" sz="1600" i="1" dirty="0"/>
              <a:t> </a:t>
            </a:r>
            <a:r>
              <a:rPr lang="el-GR" sz="1600" i="1" dirty="0" err="1"/>
              <a:t>ὑμῶν</a:t>
            </a:r>
            <a:r>
              <a:rPr lang="el-GR" sz="1600" i="1" dirty="0"/>
              <a:t> </a:t>
            </a:r>
            <a:r>
              <a:rPr lang="el-GR" sz="1600" i="1" dirty="0" err="1"/>
              <a:t>λέγω</a:t>
            </a:r>
            <a:r>
              <a:rPr lang="el-GR" sz="1600" i="1" dirty="0"/>
              <a:t>· </a:t>
            </a:r>
            <a:r>
              <a:rPr lang="el-GR" sz="1600" i="1" dirty="0" err="1"/>
              <a:t>ἐγὼ</a:t>
            </a:r>
            <a:r>
              <a:rPr lang="el-GR" sz="1600" i="1" dirty="0"/>
              <a:t> </a:t>
            </a:r>
            <a:r>
              <a:rPr lang="el-GR" sz="1600" i="1" dirty="0" err="1"/>
              <a:t>οἶδα</a:t>
            </a:r>
            <a:r>
              <a:rPr lang="el-GR" sz="1600" i="1" dirty="0"/>
              <a:t> </a:t>
            </a:r>
            <a:r>
              <a:rPr lang="el-GR" sz="1600" i="1" dirty="0" err="1"/>
              <a:t>τίνας</a:t>
            </a:r>
            <a:r>
              <a:rPr lang="el-GR" sz="1600" i="1" dirty="0"/>
              <a:t> </a:t>
            </a:r>
            <a:r>
              <a:rPr lang="el-GR" sz="1600" i="1" dirty="0" err="1"/>
              <a:t>ἐξελεξάμην</a:t>
            </a:r>
            <a:r>
              <a:rPr lang="el-GR" sz="1600" i="1" dirty="0"/>
              <a:t>· </a:t>
            </a:r>
            <a:r>
              <a:rPr lang="el-GR" sz="1600" i="1" dirty="0" err="1"/>
              <a:t>ἀλλ᾽</a:t>
            </a:r>
            <a:r>
              <a:rPr lang="el-GR" sz="1600" i="1" dirty="0"/>
              <a:t> </a:t>
            </a:r>
            <a:r>
              <a:rPr lang="el-GR" sz="1600" i="1" dirty="0" err="1"/>
              <a:t>ἵνα</a:t>
            </a:r>
            <a:r>
              <a:rPr lang="el-GR" sz="1600" i="1" dirty="0"/>
              <a:t> ἡ </a:t>
            </a:r>
            <a:r>
              <a:rPr lang="el-GR" sz="1600" i="1" dirty="0" err="1"/>
              <a:t>Γραφὴ</a:t>
            </a:r>
            <a:r>
              <a:rPr lang="el-GR" sz="1600" i="1" dirty="0"/>
              <a:t> </a:t>
            </a:r>
            <a:r>
              <a:rPr lang="el-GR" sz="1600" i="1" dirty="0" err="1"/>
              <a:t>πληρωθῇ</a:t>
            </a:r>
            <a:r>
              <a:rPr lang="el-GR" sz="1600" i="1" dirty="0"/>
              <a:t>· «</a:t>
            </a:r>
            <a:r>
              <a:rPr lang="el-GR" sz="1600" b="1" i="1" dirty="0"/>
              <a:t>ὁ </a:t>
            </a:r>
            <a:r>
              <a:rPr lang="el-GR" sz="1600" b="1" i="1" dirty="0" err="1"/>
              <a:t>τρώγων</a:t>
            </a:r>
            <a:r>
              <a:rPr lang="el-GR" sz="1600" b="1" i="1" dirty="0"/>
              <a:t> μου</a:t>
            </a:r>
            <a:r>
              <a:rPr lang="el-GR" sz="1600" i="1" dirty="0"/>
              <a:t> </a:t>
            </a:r>
            <a:r>
              <a:rPr lang="el-GR" sz="1600" b="1" i="1" dirty="0" err="1"/>
              <a:t>τὸν</a:t>
            </a:r>
            <a:r>
              <a:rPr lang="el-GR" sz="1600" b="1" i="1" dirty="0"/>
              <a:t> </a:t>
            </a:r>
            <a:r>
              <a:rPr lang="el-GR" sz="1600" b="1" i="1" dirty="0" err="1"/>
              <a:t>ἄρτον</a:t>
            </a:r>
            <a:r>
              <a:rPr lang="el-GR" sz="1600" i="1" dirty="0"/>
              <a:t> </a:t>
            </a:r>
            <a:r>
              <a:rPr lang="el-GR" sz="1600" i="1" dirty="0" err="1"/>
              <a:t>ἐπῆρεν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τὴν</a:t>
            </a:r>
            <a:r>
              <a:rPr lang="el-GR" sz="1600" i="1" dirty="0"/>
              <a:t> </a:t>
            </a:r>
            <a:r>
              <a:rPr lang="el-GR" sz="1600" i="1" dirty="0" err="1"/>
              <a:t>πτέρναν</a:t>
            </a:r>
            <a:r>
              <a:rPr lang="el-GR" sz="1600" i="1" dirty="0"/>
              <a:t> </a:t>
            </a:r>
            <a:r>
              <a:rPr lang="el-GR" sz="1600" i="1" dirty="0" err="1"/>
              <a:t>αὐτοῦ</a:t>
            </a:r>
            <a:r>
              <a:rPr lang="el-GR" sz="1600" i="1" dirty="0"/>
              <a:t>»</a:t>
            </a:r>
            <a:r>
              <a:rPr lang="el-GR" sz="1600" dirty="0"/>
              <a:t> </a:t>
            </a:r>
            <a:r>
              <a:rPr lang="el-GR" sz="1600" dirty="0" smtClean="0"/>
              <a:t>αντί </a:t>
            </a:r>
            <a:r>
              <a:rPr lang="el-GR" sz="1600" b="1" i="1" dirty="0"/>
              <a:t>ὁ </a:t>
            </a:r>
            <a:r>
              <a:rPr lang="el-GR" sz="1600" b="1" i="1" dirty="0" err="1"/>
              <a:t>ἐσθίων</a:t>
            </a:r>
            <a:r>
              <a:rPr lang="el-GR" sz="1600" b="1" i="1" dirty="0"/>
              <a:t> </a:t>
            </a:r>
            <a:r>
              <a:rPr lang="el-GR" sz="1600" b="1" i="1" dirty="0" err="1"/>
              <a:t>ἄρτους</a:t>
            </a:r>
            <a:r>
              <a:rPr lang="el-GR" sz="1600" b="1" i="1" dirty="0"/>
              <a:t> μου, </a:t>
            </a:r>
            <a:r>
              <a:rPr lang="el-GR" sz="1600" i="1" dirty="0" err="1"/>
              <a:t>ἐμεγάλυνεν</a:t>
            </a:r>
            <a:r>
              <a:rPr lang="el-GR" sz="1600" i="1" dirty="0"/>
              <a:t> </a:t>
            </a:r>
            <a:r>
              <a:rPr lang="el-GR" sz="1600" i="1" dirty="0" err="1"/>
              <a:t>ἐπ᾽</a:t>
            </a:r>
            <a:r>
              <a:rPr lang="el-GR" sz="1600" i="1" dirty="0"/>
              <a:t> </a:t>
            </a:r>
            <a:r>
              <a:rPr lang="el-GR" sz="1600" i="1" dirty="0" err="1"/>
              <a:t>ἐμὲ</a:t>
            </a:r>
            <a:r>
              <a:rPr lang="el-GR" sz="1600" i="1" dirty="0"/>
              <a:t> </a:t>
            </a:r>
            <a:r>
              <a:rPr lang="el-GR" sz="1600" i="1" dirty="0" err="1"/>
              <a:t>πτερνισμόν</a:t>
            </a:r>
            <a:r>
              <a:rPr lang="el-GR" sz="1600" dirty="0"/>
              <a:t> (Ψ. 40 [41], 10). Με τον όρο </a:t>
            </a:r>
            <a:r>
              <a:rPr lang="el-GR" sz="1600" b="1" i="1" dirty="0" err="1"/>
              <a:t>τρώγειν</a:t>
            </a:r>
            <a:r>
              <a:rPr lang="el-GR" sz="1600" dirty="0"/>
              <a:t> ανακαλείται η εκτενής περί του άρτου Ομιλία Του και η σκανδαλώδης για τους πολλούς αναφορά στη βρώση της σάρκας και του αίματός Του (</a:t>
            </a:r>
            <a:r>
              <a:rPr lang="el-GR" sz="1600" dirty="0" err="1"/>
              <a:t>Ιω</a:t>
            </a:r>
            <a:r>
              <a:rPr lang="el-GR" sz="1600" dirty="0"/>
              <a:t>. 6, 54-58). Έτσι </a:t>
            </a:r>
            <a:r>
              <a:rPr lang="el-GR" sz="1600" dirty="0" err="1"/>
              <a:t>προτυπώνεται</a:t>
            </a:r>
            <a:r>
              <a:rPr lang="el-GR" sz="1600" dirty="0"/>
              <a:t> η είσοδος της προδοσίας στην κοινωνία της </a:t>
            </a:r>
            <a:r>
              <a:rPr lang="el-GR" sz="1600" dirty="0" smtClean="0"/>
              <a:t>Εκκλησίας. Ο </a:t>
            </a:r>
            <a:r>
              <a:rPr lang="el-GR" sz="1600" dirty="0"/>
              <a:t>Ιησούς σήκωσε πάνω Του εκείνη την ώρα </a:t>
            </a:r>
            <a:r>
              <a:rPr lang="el-GR" sz="1600" i="1" dirty="0"/>
              <a:t>το διαχρονικό πάθος τού να γίνεσαι αντικείμενο προδοσίας υφιστάμενος την έσχατη ανάγκη της Ιστορίας έως το βυθό </a:t>
            </a:r>
            <a:r>
              <a:rPr lang="el-GR" sz="1600" i="1" dirty="0" smtClean="0"/>
              <a:t>της</a:t>
            </a:r>
            <a:r>
              <a:rPr lang="el-GR" sz="1600" dirty="0" smtClean="0"/>
              <a:t>. </a:t>
            </a:r>
            <a:endParaRPr lang="el-GR" sz="1600" dirty="0"/>
          </a:p>
        </p:txBody>
      </p:sp>
      <p:pic>
        <p:nvPicPr>
          <p:cNvPr id="5122" name="Picture 2"/>
          <p:cNvPicPr>
            <a:picLocks noChangeAspect="1" noChangeArrowheads="1"/>
          </p:cNvPicPr>
          <p:nvPr/>
        </p:nvPicPr>
        <p:blipFill>
          <a:blip r:embed="rId3" cstate="print"/>
          <a:srcRect/>
          <a:stretch>
            <a:fillRect/>
          </a:stretch>
        </p:blipFill>
        <p:spPr bwMode="auto">
          <a:xfrm>
            <a:off x="5652120" y="1772816"/>
            <a:ext cx="3276365" cy="2376265"/>
          </a:xfrm>
          <a:prstGeom prst="rect">
            <a:avLst/>
          </a:prstGeom>
          <a:noFill/>
          <a:ln w="9525">
            <a:noFill/>
            <a:miter lim="800000"/>
            <a:headEnd/>
            <a:tailEnd/>
          </a:ln>
        </p:spPr>
      </p:pic>
      <p:sp>
        <p:nvSpPr>
          <p:cNvPr id="6" name="5 - TextBox"/>
          <p:cNvSpPr txBox="1"/>
          <p:nvPr/>
        </p:nvSpPr>
        <p:spPr>
          <a:xfrm>
            <a:off x="5652120" y="4437112"/>
            <a:ext cx="3276365" cy="1400383"/>
          </a:xfrm>
          <a:prstGeom prst="rect">
            <a:avLst/>
          </a:prstGeom>
          <a:noFill/>
        </p:spPr>
        <p:txBody>
          <a:bodyPr wrap="square" rtlCol="0">
            <a:spAutoFit/>
          </a:bodyPr>
          <a:lstStyle/>
          <a:p>
            <a:r>
              <a:rPr lang="el-GR" sz="1700" b="1" dirty="0" smtClean="0"/>
              <a:t>Κεφ.11-12</a:t>
            </a:r>
          </a:p>
          <a:p>
            <a:r>
              <a:rPr lang="el-GR" sz="1700" b="1" dirty="0" smtClean="0"/>
              <a:t>Α. θάνατος/ανάσταση Λαζάρου</a:t>
            </a:r>
          </a:p>
          <a:p>
            <a:r>
              <a:rPr lang="el-GR" sz="1700" b="1" dirty="0" smtClean="0"/>
              <a:t>Β. προφητεία Καϊάφα (ειρωνεία)</a:t>
            </a:r>
          </a:p>
          <a:p>
            <a:r>
              <a:rPr lang="el-GR" sz="1700" b="1" dirty="0" smtClean="0"/>
              <a:t>Α’. Χρίση </a:t>
            </a:r>
            <a:r>
              <a:rPr lang="el-GR" sz="1700" b="1" dirty="0" err="1" smtClean="0"/>
              <a:t>προτυπούσα</a:t>
            </a:r>
            <a:r>
              <a:rPr lang="el-GR" sz="1700" b="1" dirty="0" smtClean="0"/>
              <a:t> την Ύψωση</a:t>
            </a:r>
          </a:p>
          <a:p>
            <a:r>
              <a:rPr lang="el-GR" sz="1700" b="1" dirty="0" smtClean="0"/>
              <a:t>Β.᾿ αντίθεση Ιούδα</a:t>
            </a:r>
            <a:endParaRPr lang="el-GR" sz="1700" b="1" dirty="0"/>
          </a:p>
        </p:txBody>
      </p:sp>
      <p:sp>
        <p:nvSpPr>
          <p:cNvPr id="2" name="TextBox 1"/>
          <p:cNvSpPr txBox="1"/>
          <p:nvPr/>
        </p:nvSpPr>
        <p:spPr>
          <a:xfrm>
            <a:off x="5652120" y="116632"/>
            <a:ext cx="3312368" cy="1368152"/>
          </a:xfrm>
          <a:prstGeom prst="rect">
            <a:avLst/>
          </a:prstGeom>
        </p:spPr>
        <p:txBody>
          <a:bodyPr vert="horz" wrap="square" lIns="91440" tIns="45720" rIns="91440" bIns="45720" rtlCol="0" anchor="ctr">
            <a:normAutofit/>
          </a:bodyPr>
          <a:lstStyle/>
          <a:p>
            <a:pPr algn="ctr"/>
            <a:r>
              <a:rPr lang="el-GR" sz="3000" dirty="0">
                <a:solidFill>
                  <a:srgbClr val="5075BC"/>
                </a:solidFill>
              </a:rPr>
              <a:t>Ο ΙΟΥΔΑΣ ΣΤΟ </a:t>
            </a:r>
            <a:r>
              <a:rPr lang="el-GR" sz="3000" dirty="0" smtClean="0">
                <a:solidFill>
                  <a:srgbClr val="5075BC"/>
                </a:solidFill>
              </a:rPr>
              <a:t>ΚΑΤΑ ΙΩΑΝΝΗ</a:t>
            </a:r>
            <a:endParaRPr lang="el-GR" sz="3000" dirty="0">
              <a:solidFill>
                <a:srgbClr val="5075BC"/>
              </a:solidFill>
            </a:endParaRPr>
          </a:p>
        </p:txBody>
      </p:sp>
      <p:sp>
        <p:nvSpPr>
          <p:cNvPr id="8" name="TextBox 7"/>
          <p:cNvSpPr txBox="1"/>
          <p:nvPr/>
        </p:nvSpPr>
        <p:spPr>
          <a:xfrm>
            <a:off x="8604448" y="3915965"/>
            <a:ext cx="216024" cy="228599"/>
          </a:xfrm>
          <a:prstGeom prst="rect">
            <a:avLst/>
          </a:prstGeom>
        </p:spPr>
        <p:txBody>
          <a:bodyPr vert="horz" wrap="square" lIns="91440" tIns="45720" rIns="91440" bIns="45720" rtlCol="0" anchor="ctr">
            <a:noAutofit/>
          </a:bodyPr>
          <a:lstStyle/>
          <a:p>
            <a:pPr algn="ctr"/>
            <a:r>
              <a:rPr lang="el-GR" sz="1500" dirty="0"/>
              <a:t>6</a:t>
            </a:r>
            <a:endParaRPr lang="el-GR" sz="1500" dirty="0" smtClean="0"/>
          </a:p>
        </p:txBody>
      </p:sp>
    </p:spTree>
    <p:extLst>
      <p:ext uri="{BB962C8B-B14F-4D97-AF65-F5344CB8AC3E}">
        <p14:creationId xmlns:p14="http://schemas.microsoft.com/office/powerpoint/2010/main" val="55314172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4618"/>
            <a:ext cx="8229600" cy="886110"/>
          </a:xfrm>
        </p:spPr>
        <p:txBody>
          <a:bodyPr>
            <a:normAutofit/>
          </a:bodyPr>
          <a:lstStyle/>
          <a:p>
            <a:r>
              <a:rPr lang="el-GR" dirty="0"/>
              <a:t>ΤΟ ΦΙΛΙ ΤΟΥ </a:t>
            </a:r>
            <a:r>
              <a:rPr lang="el-GR" dirty="0" smtClean="0"/>
              <a:t>ΙΟΥΔΑ</a:t>
            </a:r>
            <a:endParaRPr lang="el-GR" dirty="0"/>
          </a:p>
        </p:txBody>
      </p:sp>
      <p:sp>
        <p:nvSpPr>
          <p:cNvPr id="3" name="Θέση περιεχομένου 2"/>
          <p:cNvSpPr>
            <a:spLocks noGrp="1"/>
          </p:cNvSpPr>
          <p:nvPr>
            <p:ph sz="half" idx="1"/>
          </p:nvPr>
        </p:nvSpPr>
        <p:spPr>
          <a:xfrm>
            <a:off x="457200" y="980728"/>
            <a:ext cx="5122912" cy="5328592"/>
          </a:xfrm>
        </p:spPr>
        <p:txBody>
          <a:bodyPr>
            <a:noAutofit/>
          </a:bodyPr>
          <a:lstStyle/>
          <a:p>
            <a:pPr marL="0" indent="0">
              <a:lnSpc>
                <a:spcPts val="1700"/>
              </a:lnSpc>
              <a:spcBef>
                <a:spcPts val="0"/>
              </a:spcBef>
              <a:buNone/>
              <a:defRPr/>
            </a:pPr>
            <a:r>
              <a:rPr lang="el-GR" sz="1800" dirty="0" smtClean="0"/>
              <a:t>Το </a:t>
            </a:r>
            <a:r>
              <a:rPr lang="el-GR" sz="1800" dirty="0"/>
              <a:t>γεγονός παραπέμπει στον ασπασμό του αρχιστράτηγου του Δαυίδ, </a:t>
            </a:r>
            <a:r>
              <a:rPr lang="el-GR" sz="1800" dirty="0" err="1"/>
              <a:t>Ιωάβ</a:t>
            </a:r>
            <a:r>
              <a:rPr lang="el-GR" sz="1800" dirty="0"/>
              <a:t>, ο οποίος με τον τρόπο αυτό σκότωσε τον ανταγωνιστή του </a:t>
            </a:r>
            <a:r>
              <a:rPr lang="el-GR" sz="1800" dirty="0" err="1"/>
              <a:t>Αμάσσα</a:t>
            </a:r>
            <a:r>
              <a:rPr lang="el-GR" sz="1800" dirty="0"/>
              <a:t> (Β’ </a:t>
            </a:r>
            <a:r>
              <a:rPr lang="el-GR" sz="1800" dirty="0" err="1"/>
              <a:t>Βασ</a:t>
            </a:r>
            <a:r>
              <a:rPr lang="el-GR" sz="1800" dirty="0"/>
              <a:t>. 20, 9). </a:t>
            </a:r>
          </a:p>
          <a:p>
            <a:pPr marL="0" indent="0">
              <a:lnSpc>
                <a:spcPts val="1700"/>
              </a:lnSpc>
              <a:spcBef>
                <a:spcPts val="0"/>
              </a:spcBef>
              <a:buNone/>
              <a:defRPr/>
            </a:pPr>
            <a:r>
              <a:rPr lang="el-GR" sz="1800" dirty="0"/>
              <a:t>Οι </a:t>
            </a:r>
            <a:r>
              <a:rPr lang="en-US" sz="1800" dirty="0" err="1"/>
              <a:t>Strack</a:t>
            </a:r>
            <a:r>
              <a:rPr lang="el-GR" sz="1800" dirty="0"/>
              <a:t>-</a:t>
            </a:r>
            <a:r>
              <a:rPr lang="en-US" sz="1800" dirty="0" err="1"/>
              <a:t>Billerbeck</a:t>
            </a:r>
            <a:r>
              <a:rPr lang="el-GR" sz="1800" dirty="0"/>
              <a:t>, </a:t>
            </a:r>
            <a:r>
              <a:rPr lang="en-US" sz="1800" i="1" dirty="0"/>
              <a:t>Midrash</a:t>
            </a:r>
            <a:r>
              <a:rPr lang="en-US" sz="1800" dirty="0"/>
              <a:t> </a:t>
            </a:r>
            <a:r>
              <a:rPr lang="en-US" sz="1800" i="1" dirty="0"/>
              <a:t>I</a:t>
            </a:r>
            <a:r>
              <a:rPr lang="el-GR" sz="1800" i="1" dirty="0"/>
              <a:t>,</a:t>
            </a:r>
            <a:r>
              <a:rPr lang="el-GR" sz="1800" dirty="0"/>
              <a:t> 996 παραπέμπουν στον ασπασμό που έδωσε ο </a:t>
            </a:r>
            <a:r>
              <a:rPr lang="el-GR" sz="1800" dirty="0" err="1"/>
              <a:t>Ησαύ</a:t>
            </a:r>
            <a:r>
              <a:rPr lang="el-GR" sz="1800" dirty="0"/>
              <a:t> στον Ιακώβ (Γεν. 33, 4), ο οποίος αποτέλεσε στη </a:t>
            </a:r>
            <a:r>
              <a:rPr lang="el-GR" sz="1800" dirty="0" err="1"/>
              <a:t>ραββινική</a:t>
            </a:r>
            <a:r>
              <a:rPr lang="el-GR" sz="1800" dirty="0"/>
              <a:t> παράδοση το κατεξοχήν παράδειγμα υποκρισίας. </a:t>
            </a:r>
          </a:p>
          <a:p>
            <a:pPr marL="0" indent="0">
              <a:lnSpc>
                <a:spcPts val="1700"/>
              </a:lnSpc>
              <a:spcBef>
                <a:spcPts val="0"/>
              </a:spcBef>
              <a:buNone/>
              <a:defRPr/>
            </a:pPr>
            <a:r>
              <a:rPr lang="el-GR" sz="1800" dirty="0"/>
              <a:t>Ο ασπασμός του Ιούδα συνδέεται από το </a:t>
            </a:r>
            <a:r>
              <a:rPr lang="el-GR" sz="1800" dirty="0" err="1"/>
              <a:t>Ben</a:t>
            </a:r>
            <a:r>
              <a:rPr lang="el-GR" sz="1800" dirty="0"/>
              <a:t> </a:t>
            </a:r>
            <a:r>
              <a:rPr lang="el-GR" sz="1800" dirty="0" err="1"/>
              <a:t>Chorin</a:t>
            </a:r>
            <a:r>
              <a:rPr lang="el-GR" sz="1800" dirty="0"/>
              <a:t> (</a:t>
            </a:r>
            <a:r>
              <a:rPr lang="en-US" sz="1800" i="1" dirty="0" err="1"/>
              <a:t>Bruder</a:t>
            </a:r>
            <a:r>
              <a:rPr lang="en-US" sz="1800" i="1" dirty="0"/>
              <a:t> Jesus</a:t>
            </a:r>
            <a:r>
              <a:rPr lang="el-GR" sz="1800" dirty="0"/>
              <a:t>, 153) με τον </a:t>
            </a:r>
            <a:r>
              <a:rPr lang="el-GR" sz="1800" b="1" dirty="0"/>
              <a:t>ασπασμό του θανάτου</a:t>
            </a:r>
            <a:r>
              <a:rPr lang="el-GR" sz="1800" dirty="0"/>
              <a:t>. Ο δίκαιος πεθαίνει σύμφωνα με την ιουδαϊκή αντίληψη μέσω του ασπασμού του Θεού, όπως ο Μωυσής (</a:t>
            </a:r>
            <a:r>
              <a:rPr lang="el-GR" sz="1800" dirty="0" err="1"/>
              <a:t>χαγαδική</a:t>
            </a:r>
            <a:r>
              <a:rPr lang="el-GR" sz="1800" dirty="0"/>
              <a:t> ερμηνεία </a:t>
            </a:r>
            <a:r>
              <a:rPr lang="el-GR" sz="1800" dirty="0" err="1"/>
              <a:t>Δτ</a:t>
            </a:r>
            <a:r>
              <a:rPr lang="el-GR" sz="1800" dirty="0"/>
              <a:t>. 34, 5). Με τον ασπασμό αυτό ο Θεός λαμβάνει την ψυχή του αγαπημένου δούλου του. </a:t>
            </a:r>
          </a:p>
          <a:p>
            <a:pPr marL="0" indent="0">
              <a:lnSpc>
                <a:spcPts val="1700"/>
              </a:lnSpc>
              <a:spcBef>
                <a:spcPts val="0"/>
              </a:spcBef>
              <a:buNone/>
              <a:defRPr/>
            </a:pPr>
            <a:r>
              <a:rPr lang="el-GR" sz="1800" dirty="0"/>
              <a:t>Ο ίδιος ερευνητής) σημειώνει ότι, όπως στο </a:t>
            </a:r>
            <a:r>
              <a:rPr lang="el-GR" sz="1800" dirty="0" err="1"/>
              <a:t>Κουμράν</a:t>
            </a:r>
            <a:r>
              <a:rPr lang="el-GR" sz="1800" dirty="0"/>
              <a:t> γινόταν λόγος για τους </a:t>
            </a:r>
            <a:r>
              <a:rPr lang="el-GR" sz="1800" dirty="0" err="1"/>
              <a:t>γυιούς</a:t>
            </a:r>
            <a:r>
              <a:rPr lang="el-GR" sz="1800" dirty="0"/>
              <a:t> του σκότους, έτσι και στο </a:t>
            </a:r>
            <a:r>
              <a:rPr lang="el-GR" sz="1800" dirty="0" err="1"/>
              <a:t>Μιδράς</a:t>
            </a:r>
            <a:r>
              <a:rPr lang="el-GR" sz="1800" dirty="0"/>
              <a:t> των τεσσάρων υιών της </a:t>
            </a:r>
            <a:r>
              <a:rPr lang="el-GR" sz="1800" dirty="0" err="1"/>
              <a:t>πασχάλιας</a:t>
            </a:r>
            <a:r>
              <a:rPr lang="el-GR" sz="1800" dirty="0"/>
              <a:t> λειτουργίας, ο δεύτερος </a:t>
            </a:r>
            <a:r>
              <a:rPr lang="el-GR" sz="1800" dirty="0" err="1"/>
              <a:t>γυιος</a:t>
            </a:r>
            <a:r>
              <a:rPr lang="el-GR" sz="1800" dirty="0"/>
              <a:t> είναι ο </a:t>
            </a:r>
            <a:r>
              <a:rPr lang="el-GR" sz="1800" dirty="0" err="1"/>
              <a:t>Rascha</a:t>
            </a:r>
            <a:r>
              <a:rPr lang="el-GR" sz="1800" dirty="0"/>
              <a:t>, ήταν ο κακός, ο προδότης, αυτός που εκούσια αποχωρίζεται </a:t>
            </a:r>
            <a:r>
              <a:rPr lang="el-GR" sz="1800" dirty="0" err="1"/>
              <a:t>απ</a:t>
            </a:r>
            <a:r>
              <a:rPr lang="el-GR" sz="1800" dirty="0"/>
              <a:t>΄ τη σύναξη των αγίων.</a:t>
            </a:r>
          </a:p>
          <a:p>
            <a:pPr marL="0" indent="0">
              <a:lnSpc>
                <a:spcPts val="1700"/>
              </a:lnSpc>
              <a:spcBef>
                <a:spcPts val="300"/>
              </a:spcBef>
              <a:buNone/>
              <a:defRPr/>
            </a:pPr>
            <a:r>
              <a:rPr lang="el-GR" sz="1800" dirty="0" smtClean="0"/>
              <a:t>ΑΠΌ </a:t>
            </a:r>
            <a:r>
              <a:rPr lang="el-GR" sz="1800" dirty="0"/>
              <a:t>ΤΑ ΑΝΩΤΕΡΩ ΣΥΝΑΓΕΤΑΙ ΌΤΙ Ο ΙΟΥΔΑΣ ΣΤΟΥΣ </a:t>
            </a:r>
            <a:r>
              <a:rPr lang="el-GR" sz="1800" dirty="0" smtClean="0"/>
              <a:t>ΕΥΑΓΓΕΛΙΣΤΕΣ ΛΕΙΤΟΥΡΓΕΙ </a:t>
            </a:r>
            <a:r>
              <a:rPr lang="el-GR" sz="1800" dirty="0"/>
              <a:t>ΚΑΙ ΩΣ ΠΑΡΑΔΕΙΓΜΑ ΣΥΜΠΕΡΙΦΟΡΑΣ ΚΑΠΟΙΩΝ ΜΕΛΩΝ ΤΗΣ ΕΚΚΛΗΣΙΑΣ</a:t>
            </a:r>
            <a:r>
              <a:rPr lang="el-GR" sz="1800" dirty="0" smtClean="0"/>
              <a:t>.</a:t>
            </a:r>
            <a:endParaRPr lang="el-GR" sz="18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80112" y="1628800"/>
            <a:ext cx="3339976" cy="2500211"/>
          </a:xfrm>
        </p:spPr>
      </p:pic>
      <p:sp>
        <p:nvSpPr>
          <p:cNvPr id="6" name="TextBox 5"/>
          <p:cNvSpPr txBox="1"/>
          <p:nvPr/>
        </p:nvSpPr>
        <p:spPr>
          <a:xfrm>
            <a:off x="5724128" y="4293095"/>
            <a:ext cx="3024336" cy="591999"/>
          </a:xfrm>
          <a:prstGeom prst="rect">
            <a:avLst/>
          </a:prstGeom>
        </p:spPr>
        <p:txBody>
          <a:bodyPr vert="horz" wrap="square" lIns="91440" tIns="45720" rIns="91440" bIns="45720" rtlCol="0" anchor="ctr">
            <a:noAutofit/>
          </a:bodyPr>
          <a:lstStyle/>
          <a:p>
            <a:r>
              <a:rPr lang="el-GR" dirty="0"/>
              <a:t>Δεν μνημονεύεται στο </a:t>
            </a:r>
            <a:r>
              <a:rPr lang="el-GR" b="1" i="1" dirty="0"/>
              <a:t>Κατά </a:t>
            </a:r>
            <a:r>
              <a:rPr lang="el-GR" b="1" i="1" dirty="0" smtClean="0"/>
              <a:t>Ιωάννη</a:t>
            </a:r>
            <a:endParaRPr lang="el-GR" b="1" i="1" dirty="0"/>
          </a:p>
        </p:txBody>
      </p:sp>
      <p:sp>
        <p:nvSpPr>
          <p:cNvPr id="7" name="TextBox 6"/>
          <p:cNvSpPr txBox="1"/>
          <p:nvPr/>
        </p:nvSpPr>
        <p:spPr>
          <a:xfrm>
            <a:off x="8708571" y="4119661"/>
            <a:ext cx="216024" cy="228599"/>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236038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922" y="116632"/>
            <a:ext cx="8229600" cy="648072"/>
          </a:xfrm>
        </p:spPr>
        <p:txBody>
          <a:bodyPr>
            <a:noAutofit/>
          </a:bodyPr>
          <a:lstStyle/>
          <a:p>
            <a:r>
              <a:rPr lang="el-GR" sz="3200" dirty="0"/>
              <a:t>ΤΟ ΤΕΛΟΣ ΤΟΥ ΙΟΥΔΑ ΣΥΜΦΩΝΑ ΜΕ ΤΟΝ </a:t>
            </a:r>
            <a:r>
              <a:rPr lang="el-GR" sz="3200" dirty="0" smtClean="0"/>
              <a:t>ΠΑΠΙΑ</a:t>
            </a:r>
            <a:endParaRPr lang="el-GR" sz="3200" dirty="0"/>
          </a:p>
        </p:txBody>
      </p:sp>
      <p:sp>
        <p:nvSpPr>
          <p:cNvPr id="3" name="Θέση περιεχομένου 2"/>
          <p:cNvSpPr>
            <a:spLocks noGrp="1"/>
          </p:cNvSpPr>
          <p:nvPr>
            <p:ph idx="1"/>
          </p:nvPr>
        </p:nvSpPr>
        <p:spPr>
          <a:xfrm>
            <a:off x="462858" y="2698416"/>
            <a:ext cx="8429622" cy="3528355"/>
          </a:xfrm>
        </p:spPr>
        <p:txBody>
          <a:bodyPr>
            <a:noAutofit/>
          </a:bodyPr>
          <a:lstStyle/>
          <a:p>
            <a:pPr marL="0" indent="0">
              <a:lnSpc>
                <a:spcPts val="1700"/>
              </a:lnSpc>
              <a:spcBef>
                <a:spcPts val="600"/>
              </a:spcBef>
              <a:buNone/>
            </a:pPr>
            <a:r>
              <a:rPr lang="el-GR" sz="1700" b="1" dirty="0"/>
              <a:t>ΠΑΠΙΑΣ:  </a:t>
            </a:r>
            <a:r>
              <a:rPr lang="el-GR" sz="1700" b="1" dirty="0" err="1"/>
              <a:t>Ἀπολιναρίου</a:t>
            </a:r>
            <a:r>
              <a:rPr lang="el-GR" sz="1700" dirty="0"/>
              <a:t>· </a:t>
            </a:r>
            <a:r>
              <a:rPr lang="el-GR" sz="1700" i="1" dirty="0" err="1"/>
              <a:t>Οὐκ</a:t>
            </a:r>
            <a:r>
              <a:rPr lang="el-GR" sz="1700" i="1" dirty="0"/>
              <a:t> </a:t>
            </a:r>
            <a:r>
              <a:rPr lang="el-GR" sz="1700" i="1" dirty="0" err="1"/>
              <a:t>ἀπέθανε</a:t>
            </a:r>
            <a:r>
              <a:rPr lang="el-GR" sz="1700" i="1" dirty="0"/>
              <a:t> </a:t>
            </a:r>
            <a:r>
              <a:rPr lang="el-GR" sz="1700" i="1" dirty="0" err="1"/>
              <a:t>τῇ</a:t>
            </a:r>
            <a:r>
              <a:rPr lang="el-GR" sz="1700" i="1" dirty="0"/>
              <a:t> </a:t>
            </a:r>
            <a:r>
              <a:rPr lang="el-GR" sz="1700" i="1" dirty="0" err="1"/>
              <a:t>ἀγχόνῃ</a:t>
            </a:r>
            <a:r>
              <a:rPr lang="el-GR" sz="1700" i="1" dirty="0"/>
              <a:t> </a:t>
            </a:r>
            <a:r>
              <a:rPr lang="el-GR" sz="1700" i="1" dirty="0" err="1"/>
              <a:t>Ἰούδας</a:t>
            </a:r>
            <a:r>
              <a:rPr lang="el-GR" sz="1700" i="1" dirty="0"/>
              <a:t>, </a:t>
            </a:r>
            <a:r>
              <a:rPr lang="el-GR" sz="1700" i="1" dirty="0" err="1"/>
              <a:t>ἀλλ</a:t>
            </a:r>
            <a:r>
              <a:rPr lang="el-GR" sz="1700" i="1" dirty="0"/>
              <a:t>’ </a:t>
            </a:r>
            <a:r>
              <a:rPr lang="el-GR" sz="1700" i="1" dirty="0" err="1"/>
              <a:t>ἐπεβίω</a:t>
            </a:r>
            <a:r>
              <a:rPr lang="el-GR" sz="1700" i="1" dirty="0"/>
              <a:t> </a:t>
            </a:r>
            <a:r>
              <a:rPr lang="el-GR" sz="1700" i="1" dirty="0" err="1"/>
              <a:t>καθαιρεθεὶς</a:t>
            </a:r>
            <a:r>
              <a:rPr lang="el-GR" sz="1700" i="1" dirty="0"/>
              <a:t> </a:t>
            </a:r>
            <a:r>
              <a:rPr lang="el-GR" sz="1700" i="1" dirty="0" err="1"/>
              <a:t>πρὸ</a:t>
            </a:r>
            <a:r>
              <a:rPr lang="el-GR" sz="1700" i="1" dirty="0"/>
              <a:t> </a:t>
            </a:r>
            <a:r>
              <a:rPr lang="el-GR" sz="1700" i="1" dirty="0" err="1"/>
              <a:t>τοῦ</a:t>
            </a:r>
            <a:r>
              <a:rPr lang="el-GR" sz="1700" i="1" dirty="0"/>
              <a:t> </a:t>
            </a:r>
            <a:r>
              <a:rPr lang="el-GR" sz="1700" i="1" dirty="0" err="1"/>
              <a:t>ἀποπνιγῆναι</a:t>
            </a:r>
            <a:r>
              <a:rPr lang="el-GR" sz="1700" i="1" dirty="0"/>
              <a:t>. </a:t>
            </a:r>
            <a:r>
              <a:rPr lang="el-GR" sz="1700" i="1" dirty="0" err="1"/>
              <a:t>καὶ</a:t>
            </a:r>
            <a:r>
              <a:rPr lang="el-GR" sz="1700" i="1" dirty="0"/>
              <a:t> </a:t>
            </a:r>
            <a:r>
              <a:rPr lang="el-GR" sz="1700" i="1" dirty="0" err="1"/>
              <a:t>τοῦτο</a:t>
            </a:r>
            <a:r>
              <a:rPr lang="el-GR" sz="1700" i="1" dirty="0"/>
              <a:t> </a:t>
            </a:r>
            <a:r>
              <a:rPr lang="el-GR" sz="1700" i="1" dirty="0" err="1"/>
              <a:t>δηλοῦσιν</a:t>
            </a:r>
            <a:r>
              <a:rPr lang="el-GR" sz="1700" i="1" dirty="0"/>
              <a:t> </a:t>
            </a:r>
            <a:r>
              <a:rPr lang="el-GR" sz="1700" i="1" dirty="0" err="1"/>
              <a:t>αἱ</a:t>
            </a:r>
            <a:r>
              <a:rPr lang="el-GR" sz="1700" i="1" dirty="0"/>
              <a:t> </a:t>
            </a:r>
            <a:r>
              <a:rPr lang="el-GR" sz="1700" i="1" dirty="0" err="1"/>
              <a:t>τῶν</a:t>
            </a:r>
            <a:r>
              <a:rPr lang="el-GR" sz="1700" i="1" dirty="0"/>
              <a:t> </a:t>
            </a:r>
            <a:r>
              <a:rPr lang="el-GR" sz="1700" i="1" dirty="0" err="1"/>
              <a:t>ἀποστόλων</a:t>
            </a:r>
            <a:r>
              <a:rPr lang="el-GR" sz="1700" i="1" dirty="0"/>
              <a:t> Πράξεις, </a:t>
            </a:r>
            <a:r>
              <a:rPr lang="el-GR" sz="1700" i="1" dirty="0" err="1"/>
              <a:t>ὅτι</a:t>
            </a:r>
            <a:r>
              <a:rPr lang="el-GR" sz="1700" i="1" dirty="0"/>
              <a:t> </a:t>
            </a:r>
            <a:r>
              <a:rPr lang="el-GR" sz="1700" i="1" dirty="0" err="1"/>
              <a:t>πρηνὴς</a:t>
            </a:r>
            <a:r>
              <a:rPr lang="el-GR" sz="1700" i="1" dirty="0"/>
              <a:t> γενόμενος </a:t>
            </a:r>
            <a:r>
              <a:rPr lang="el-GR" sz="1700" i="1" dirty="0" err="1"/>
              <a:t>ἐλάκησε</a:t>
            </a:r>
            <a:r>
              <a:rPr lang="el-GR" sz="1700" i="1" dirty="0"/>
              <a:t> μέσος, </a:t>
            </a:r>
            <a:r>
              <a:rPr lang="el-GR" sz="1700" i="1" dirty="0" err="1"/>
              <a:t>καὶ</a:t>
            </a:r>
            <a:r>
              <a:rPr lang="el-GR" sz="1700" i="1" dirty="0"/>
              <a:t> </a:t>
            </a:r>
            <a:r>
              <a:rPr lang="el-GR" sz="1700" i="1" dirty="0" err="1"/>
              <a:t>ἐξεχύθη</a:t>
            </a:r>
            <a:r>
              <a:rPr lang="el-GR" sz="1700" i="1" dirty="0"/>
              <a:t> </a:t>
            </a:r>
            <a:r>
              <a:rPr lang="el-GR" sz="1700" i="1" dirty="0" err="1"/>
              <a:t>τὰ</a:t>
            </a:r>
            <a:r>
              <a:rPr lang="el-GR" sz="1700" i="1" dirty="0"/>
              <a:t> σπλάγχνα </a:t>
            </a:r>
            <a:r>
              <a:rPr lang="el-GR" sz="1700" i="1" dirty="0" err="1"/>
              <a:t>αὐτοῦ</a:t>
            </a:r>
            <a:r>
              <a:rPr lang="el-GR" sz="1700" i="1" dirty="0"/>
              <a:t>. </a:t>
            </a:r>
            <a:r>
              <a:rPr lang="el-GR" sz="1700" i="1" dirty="0" err="1"/>
              <a:t>τοῦτο</a:t>
            </a:r>
            <a:r>
              <a:rPr lang="el-GR" sz="1700" i="1" dirty="0"/>
              <a:t> </a:t>
            </a:r>
            <a:r>
              <a:rPr lang="el-GR" sz="1700" i="1" dirty="0" err="1"/>
              <a:t>δὲ</a:t>
            </a:r>
            <a:r>
              <a:rPr lang="el-GR" sz="1700" i="1" dirty="0"/>
              <a:t> </a:t>
            </a:r>
            <a:r>
              <a:rPr lang="el-GR" sz="1700" i="1" dirty="0" err="1"/>
              <a:t>σαφέστερον</a:t>
            </a:r>
            <a:r>
              <a:rPr lang="el-GR" sz="1700" i="1" dirty="0"/>
              <a:t> </a:t>
            </a:r>
            <a:r>
              <a:rPr lang="el-GR" sz="1700" i="1" dirty="0" err="1"/>
              <a:t>ἱστορεῖ</a:t>
            </a:r>
            <a:r>
              <a:rPr lang="el-GR" sz="1700" i="1" dirty="0"/>
              <a:t> </a:t>
            </a:r>
            <a:r>
              <a:rPr lang="el-GR" sz="1700" i="1" dirty="0" err="1"/>
              <a:t>Παπίας</a:t>
            </a:r>
            <a:r>
              <a:rPr lang="el-GR" sz="1700" i="1" dirty="0"/>
              <a:t> ὁ </a:t>
            </a:r>
            <a:r>
              <a:rPr lang="el-GR" sz="1700" i="1" dirty="0" err="1"/>
              <a:t>Ἰωάννου</a:t>
            </a:r>
            <a:r>
              <a:rPr lang="el-GR" sz="1700" i="1" dirty="0"/>
              <a:t> </a:t>
            </a:r>
            <a:r>
              <a:rPr lang="el-GR" sz="1700" i="1" dirty="0" err="1"/>
              <a:t>μαθητὴς</a:t>
            </a:r>
            <a:r>
              <a:rPr lang="el-GR" sz="1700" i="1" dirty="0"/>
              <a:t> λέγων </a:t>
            </a:r>
            <a:r>
              <a:rPr lang="el-GR" sz="1700" i="1" dirty="0" err="1"/>
              <a:t>οὕτως</a:t>
            </a:r>
            <a:r>
              <a:rPr lang="el-GR" sz="1700" i="1" dirty="0"/>
              <a:t> </a:t>
            </a:r>
            <a:r>
              <a:rPr lang="el-GR" sz="1700" i="1" dirty="0" err="1"/>
              <a:t>ἐν</a:t>
            </a:r>
            <a:r>
              <a:rPr lang="el-GR" sz="1700" i="1" dirty="0"/>
              <a:t> </a:t>
            </a:r>
            <a:r>
              <a:rPr lang="el-GR" sz="1700" i="1" dirty="0" err="1"/>
              <a:t>τῷ</a:t>
            </a:r>
            <a:r>
              <a:rPr lang="el-GR" sz="1700" i="1" dirty="0"/>
              <a:t> δ’ </a:t>
            </a:r>
            <a:r>
              <a:rPr lang="el-GR" sz="1700" i="1" dirty="0" err="1"/>
              <a:t>τῆς</a:t>
            </a:r>
            <a:r>
              <a:rPr lang="el-GR" sz="1700" i="1" dirty="0"/>
              <a:t> </a:t>
            </a:r>
            <a:r>
              <a:rPr lang="el-GR" sz="1700" i="1" dirty="0" err="1"/>
              <a:t>ἐξηγήσεως</a:t>
            </a:r>
            <a:r>
              <a:rPr lang="el-GR" sz="1700" i="1" dirty="0"/>
              <a:t> </a:t>
            </a:r>
            <a:r>
              <a:rPr lang="el-GR" sz="1700" i="1" dirty="0" err="1"/>
              <a:t>τῶν</a:t>
            </a:r>
            <a:r>
              <a:rPr lang="el-GR" sz="1700" i="1" dirty="0"/>
              <a:t> </a:t>
            </a:r>
            <a:r>
              <a:rPr lang="el-GR" sz="1700" i="1" dirty="0" err="1"/>
              <a:t>κυριακῶν</a:t>
            </a:r>
            <a:r>
              <a:rPr lang="el-GR" sz="1700" i="1" dirty="0"/>
              <a:t> λόγων·  (5) „Μέγα </a:t>
            </a:r>
            <a:r>
              <a:rPr lang="el-GR" sz="1700" i="1" dirty="0" err="1"/>
              <a:t>δὲ</a:t>
            </a:r>
            <a:r>
              <a:rPr lang="el-GR" sz="1700" i="1" dirty="0"/>
              <a:t> </a:t>
            </a:r>
            <a:r>
              <a:rPr lang="el-GR" sz="1700" i="1" dirty="0" err="1"/>
              <a:t>ἀσεβείας</a:t>
            </a:r>
            <a:r>
              <a:rPr lang="el-GR" sz="1700" i="1" dirty="0"/>
              <a:t> </a:t>
            </a:r>
            <a:r>
              <a:rPr lang="el-GR" sz="1700" i="1" dirty="0" err="1"/>
              <a:t>ὑπόδειγμα</a:t>
            </a:r>
            <a:r>
              <a:rPr lang="el-GR" sz="1700" i="1" dirty="0"/>
              <a:t> </a:t>
            </a:r>
            <a:r>
              <a:rPr lang="el-GR" sz="1700" i="1" dirty="0" err="1"/>
              <a:t>ἐν</a:t>
            </a:r>
            <a:r>
              <a:rPr lang="el-GR" sz="1700" i="1" dirty="0"/>
              <a:t> </a:t>
            </a:r>
            <a:r>
              <a:rPr lang="el-GR" sz="1700" i="1" dirty="0" err="1"/>
              <a:t>τούτῳ</a:t>
            </a:r>
            <a:r>
              <a:rPr lang="el-GR" sz="1700" i="1" dirty="0"/>
              <a:t> </a:t>
            </a:r>
            <a:r>
              <a:rPr lang="el-GR" sz="1700" i="1" dirty="0" err="1"/>
              <a:t>τῷ</a:t>
            </a:r>
            <a:r>
              <a:rPr lang="el-GR" sz="1700" i="1" dirty="0"/>
              <a:t> </a:t>
            </a:r>
            <a:r>
              <a:rPr lang="el-GR" sz="1700" i="1" dirty="0" err="1"/>
              <a:t>κόσμῳ</a:t>
            </a:r>
            <a:r>
              <a:rPr lang="el-GR" sz="1700" i="1" dirty="0"/>
              <a:t> </a:t>
            </a:r>
            <a:r>
              <a:rPr lang="el-GR" sz="1700" i="1" dirty="0" err="1"/>
              <a:t>περιεπάτησεν</a:t>
            </a:r>
            <a:r>
              <a:rPr lang="el-GR" sz="1700" i="1" dirty="0"/>
              <a:t>  ὁ </a:t>
            </a:r>
            <a:r>
              <a:rPr lang="el-GR" sz="1700" i="1" dirty="0" err="1"/>
              <a:t>Ἰούδας</a:t>
            </a:r>
            <a:r>
              <a:rPr lang="el-GR" sz="1700" i="1" dirty="0"/>
              <a:t> </a:t>
            </a:r>
            <a:r>
              <a:rPr lang="el-GR" sz="1700" b="1" i="1" dirty="0" err="1"/>
              <a:t>πρησθεὶς</a:t>
            </a:r>
            <a:r>
              <a:rPr lang="el-GR" sz="1700" b="1" i="1" dirty="0"/>
              <a:t> </a:t>
            </a:r>
            <a:r>
              <a:rPr lang="el-GR" sz="1700" b="1" i="1" dirty="0" err="1"/>
              <a:t>ἐπὶ</a:t>
            </a:r>
            <a:r>
              <a:rPr lang="el-GR" sz="1700" b="1" i="1" dirty="0"/>
              <a:t> </a:t>
            </a:r>
            <a:r>
              <a:rPr lang="el-GR" sz="1700" b="1" i="1" dirty="0" err="1"/>
              <a:t>τοσοῦτον</a:t>
            </a:r>
            <a:r>
              <a:rPr lang="el-GR" sz="1700" b="1" i="1" dirty="0"/>
              <a:t> </a:t>
            </a:r>
            <a:r>
              <a:rPr lang="el-GR" sz="1700" b="1" i="1" dirty="0" err="1"/>
              <a:t>τὴν</a:t>
            </a:r>
            <a:r>
              <a:rPr lang="el-GR" sz="1700" b="1" i="1" dirty="0"/>
              <a:t> σάρκα, </a:t>
            </a:r>
            <a:r>
              <a:rPr lang="el-GR" sz="1700" b="1" i="1" dirty="0" err="1"/>
              <a:t>ὥστε</a:t>
            </a:r>
            <a:r>
              <a:rPr lang="el-GR" sz="1700" b="1" i="1" dirty="0"/>
              <a:t> </a:t>
            </a:r>
            <a:r>
              <a:rPr lang="el-GR" sz="1700" b="1" i="1" dirty="0" err="1"/>
              <a:t>μηδὲ</a:t>
            </a:r>
            <a:r>
              <a:rPr lang="el-GR" sz="1700" b="1" i="1" dirty="0"/>
              <a:t> </a:t>
            </a:r>
            <a:r>
              <a:rPr lang="el-GR" sz="1700" b="1" i="1" dirty="0" err="1"/>
              <a:t>ὁπόθεν</a:t>
            </a:r>
            <a:r>
              <a:rPr lang="el-GR" sz="1700" b="1" i="1" dirty="0"/>
              <a:t>  </a:t>
            </a:r>
            <a:r>
              <a:rPr lang="el-GR" sz="1700" b="1" i="1" dirty="0" err="1"/>
              <a:t>ἅμαξα</a:t>
            </a:r>
            <a:r>
              <a:rPr lang="el-GR" sz="1700" b="1" i="1" dirty="0"/>
              <a:t> </a:t>
            </a:r>
            <a:r>
              <a:rPr lang="el-GR" sz="1700" b="1" i="1" dirty="0" err="1"/>
              <a:t>ῥᾳδίως</a:t>
            </a:r>
            <a:r>
              <a:rPr lang="el-GR" sz="1700" b="1" i="1" dirty="0"/>
              <a:t> διέρχεται </a:t>
            </a:r>
            <a:r>
              <a:rPr lang="el-GR" sz="1700" b="1" i="1" dirty="0" err="1"/>
              <a:t>ἐκεῖνον</a:t>
            </a:r>
            <a:r>
              <a:rPr lang="el-GR" sz="1700" b="1" i="1" dirty="0"/>
              <a:t> </a:t>
            </a:r>
            <a:r>
              <a:rPr lang="el-GR" sz="1700" b="1" i="1" dirty="0" err="1"/>
              <a:t>δύνασθαι</a:t>
            </a:r>
            <a:r>
              <a:rPr lang="el-GR" sz="1700" b="1" i="1" dirty="0"/>
              <a:t> </a:t>
            </a:r>
            <a:r>
              <a:rPr lang="el-GR" sz="1700" b="1" i="1" dirty="0" err="1"/>
              <a:t>διελθεῖν</a:t>
            </a:r>
            <a:r>
              <a:rPr lang="el-GR" sz="1700" i="1" dirty="0"/>
              <a:t>, </a:t>
            </a:r>
            <a:r>
              <a:rPr lang="el-GR" sz="1700" i="1" dirty="0" err="1"/>
              <a:t>ἀλλὰ</a:t>
            </a:r>
            <a:r>
              <a:rPr lang="el-GR" sz="1700" i="1" dirty="0"/>
              <a:t> </a:t>
            </a:r>
            <a:r>
              <a:rPr lang="el-GR" sz="1700" i="1" dirty="0" err="1"/>
              <a:t>μηδὲ</a:t>
            </a:r>
            <a:r>
              <a:rPr lang="el-GR" sz="1700" i="1" dirty="0"/>
              <a:t> </a:t>
            </a:r>
            <a:r>
              <a:rPr lang="el-GR" sz="1700" i="1" dirty="0" err="1"/>
              <a:t>αὐτὸν</a:t>
            </a:r>
            <a:r>
              <a:rPr lang="el-GR" sz="1700" i="1" dirty="0"/>
              <a:t> μόνον </a:t>
            </a:r>
            <a:r>
              <a:rPr lang="el-GR" sz="1700" i="1" dirty="0" err="1"/>
              <a:t>τὸν</a:t>
            </a:r>
            <a:r>
              <a:rPr lang="el-GR" sz="1700" i="1" dirty="0"/>
              <a:t> </a:t>
            </a:r>
            <a:r>
              <a:rPr lang="el-GR" sz="1700" i="1" dirty="0" err="1"/>
              <a:t>τῆς</a:t>
            </a:r>
            <a:r>
              <a:rPr lang="el-GR" sz="1700" i="1" dirty="0"/>
              <a:t> </a:t>
            </a:r>
            <a:r>
              <a:rPr lang="el-GR" sz="1700" i="1" dirty="0" err="1"/>
              <a:t>κεφαλῆς</a:t>
            </a:r>
            <a:r>
              <a:rPr lang="el-GR" sz="1700" i="1" dirty="0"/>
              <a:t> </a:t>
            </a:r>
            <a:r>
              <a:rPr lang="el-GR" sz="1700" i="1" dirty="0" err="1"/>
              <a:t>ὄγκον</a:t>
            </a:r>
            <a:r>
              <a:rPr lang="el-GR" sz="1700" i="1" dirty="0"/>
              <a:t> </a:t>
            </a:r>
            <a:r>
              <a:rPr lang="el-GR" sz="1700" i="1" dirty="0" err="1"/>
              <a:t>αὐτοῦ</a:t>
            </a:r>
            <a:r>
              <a:rPr lang="el-GR" sz="1700" i="1" dirty="0"/>
              <a:t>. </a:t>
            </a:r>
            <a:r>
              <a:rPr lang="el-GR" sz="1700" i="1" dirty="0" err="1"/>
              <a:t>τὰ</a:t>
            </a:r>
            <a:r>
              <a:rPr lang="el-GR" sz="1700" i="1" dirty="0"/>
              <a:t> </a:t>
            </a:r>
            <a:r>
              <a:rPr lang="el-GR" sz="1700" i="1" dirty="0" err="1"/>
              <a:t>μὲν</a:t>
            </a:r>
            <a:r>
              <a:rPr lang="el-GR" sz="1700" i="1" dirty="0"/>
              <a:t> </a:t>
            </a:r>
            <a:r>
              <a:rPr lang="el-GR" sz="1700" i="1" dirty="0" err="1"/>
              <a:t>γὰρ</a:t>
            </a:r>
            <a:r>
              <a:rPr lang="el-GR" sz="1700" i="1" dirty="0"/>
              <a:t> βλέφαρα </a:t>
            </a:r>
            <a:r>
              <a:rPr lang="el-GR" sz="1700" i="1" dirty="0" err="1"/>
              <a:t>τῶν</a:t>
            </a:r>
            <a:r>
              <a:rPr lang="el-GR" sz="1700" i="1" dirty="0"/>
              <a:t> </a:t>
            </a:r>
            <a:r>
              <a:rPr lang="el-GR" sz="1700" i="1" dirty="0" err="1"/>
              <a:t>ὀφθαλμῶν</a:t>
            </a:r>
            <a:r>
              <a:rPr lang="el-GR" sz="1700" i="1" dirty="0"/>
              <a:t> </a:t>
            </a:r>
            <a:r>
              <a:rPr lang="el-GR" sz="1700" i="1" dirty="0" err="1"/>
              <a:t>αὐτοῦ</a:t>
            </a:r>
            <a:r>
              <a:rPr lang="el-GR" sz="1700" i="1" dirty="0"/>
              <a:t> </a:t>
            </a:r>
            <a:r>
              <a:rPr lang="el-GR" sz="1700" i="1" dirty="0" err="1"/>
              <a:t>φασὶ</a:t>
            </a:r>
            <a:r>
              <a:rPr lang="el-GR" sz="1700" i="1" dirty="0"/>
              <a:t> </a:t>
            </a:r>
            <a:r>
              <a:rPr lang="el-GR" sz="1700" i="1" dirty="0" err="1"/>
              <a:t>τοσοῦτον</a:t>
            </a:r>
            <a:r>
              <a:rPr lang="el-GR" sz="1700" i="1" dirty="0"/>
              <a:t> </a:t>
            </a:r>
            <a:r>
              <a:rPr lang="el-GR" sz="1700" i="1" dirty="0" err="1"/>
              <a:t>ἐξοιδῆσαι</a:t>
            </a:r>
            <a:r>
              <a:rPr lang="el-GR" sz="1700" i="1" dirty="0"/>
              <a:t>, </a:t>
            </a:r>
            <a:r>
              <a:rPr lang="el-GR" sz="1700" i="1" dirty="0" err="1"/>
              <a:t>ὡς</a:t>
            </a:r>
            <a:r>
              <a:rPr lang="el-GR" sz="1700" i="1" dirty="0"/>
              <a:t> </a:t>
            </a:r>
            <a:r>
              <a:rPr lang="el-GR" sz="1700" i="1" dirty="0" err="1"/>
              <a:t>αὐτὸν</a:t>
            </a:r>
            <a:r>
              <a:rPr lang="el-GR" sz="1700" i="1" dirty="0"/>
              <a:t> </a:t>
            </a:r>
            <a:r>
              <a:rPr lang="el-GR" sz="1700" i="1" dirty="0" err="1"/>
              <a:t>μὲν</a:t>
            </a:r>
            <a:r>
              <a:rPr lang="el-GR" sz="1700" i="1" dirty="0"/>
              <a:t>  καθόλου </a:t>
            </a:r>
            <a:r>
              <a:rPr lang="el-GR" sz="1700" i="1" dirty="0" err="1"/>
              <a:t>τὸ</a:t>
            </a:r>
            <a:r>
              <a:rPr lang="el-GR" sz="1700" i="1" dirty="0"/>
              <a:t> </a:t>
            </a:r>
            <a:r>
              <a:rPr lang="el-GR" sz="1700" i="1" dirty="0" err="1"/>
              <a:t>φῶς</a:t>
            </a:r>
            <a:r>
              <a:rPr lang="el-GR" sz="1700" i="1" dirty="0"/>
              <a:t> </a:t>
            </a:r>
            <a:r>
              <a:rPr lang="el-GR" sz="1700" i="1" dirty="0" err="1"/>
              <a:t>μὴ</a:t>
            </a:r>
            <a:r>
              <a:rPr lang="el-GR" sz="1700" i="1" dirty="0"/>
              <a:t> </a:t>
            </a:r>
            <a:r>
              <a:rPr lang="el-GR" sz="1700" i="1" dirty="0" err="1"/>
              <a:t>βλέπειν</a:t>
            </a:r>
            <a:r>
              <a:rPr lang="el-GR" sz="1700" i="1" dirty="0"/>
              <a:t>, </a:t>
            </a:r>
            <a:r>
              <a:rPr lang="el-GR" sz="1700" i="1" dirty="0" err="1"/>
              <a:t>τοὺς</a:t>
            </a:r>
            <a:r>
              <a:rPr lang="el-GR" sz="1700" i="1" dirty="0"/>
              <a:t> </a:t>
            </a:r>
            <a:r>
              <a:rPr lang="el-GR" sz="1700" i="1" dirty="0" err="1"/>
              <a:t>ὀφθαλμοὺς</a:t>
            </a:r>
            <a:r>
              <a:rPr lang="el-GR" sz="1700" i="1" dirty="0"/>
              <a:t> </a:t>
            </a:r>
            <a:r>
              <a:rPr lang="el-GR" sz="1700" i="1" dirty="0" err="1"/>
              <a:t>δὲ</a:t>
            </a:r>
            <a:r>
              <a:rPr lang="el-GR" sz="1700" i="1" dirty="0"/>
              <a:t> </a:t>
            </a:r>
            <a:r>
              <a:rPr lang="el-GR" sz="1700" i="1" dirty="0" err="1"/>
              <a:t>αὐτοῦ</a:t>
            </a:r>
            <a:r>
              <a:rPr lang="el-GR" sz="1700" i="1" dirty="0"/>
              <a:t> </a:t>
            </a:r>
            <a:r>
              <a:rPr lang="el-GR" sz="1700" i="1" dirty="0" err="1"/>
              <a:t>μηδὲ</a:t>
            </a:r>
            <a:r>
              <a:rPr lang="el-GR" sz="1700" i="1" dirty="0"/>
              <a:t> </a:t>
            </a:r>
            <a:r>
              <a:rPr lang="el-GR" sz="1700" i="1" dirty="0" err="1"/>
              <a:t>ὑπὸ</a:t>
            </a:r>
            <a:r>
              <a:rPr lang="el-GR" sz="1700" i="1" dirty="0"/>
              <a:t>  </a:t>
            </a:r>
            <a:r>
              <a:rPr lang="el-GR" sz="1700" i="1" dirty="0" err="1"/>
              <a:t>ἰατροῦ</a:t>
            </a:r>
            <a:r>
              <a:rPr lang="el-GR" sz="1700" i="1" dirty="0"/>
              <a:t> </a:t>
            </a:r>
            <a:r>
              <a:rPr lang="el-GR" sz="1700" i="1" dirty="0">
                <a:hlinkClick r:id="rId2"/>
              </a:rPr>
              <a:t>&lt;</a:t>
            </a:r>
            <a:r>
              <a:rPr lang="el-GR" sz="1700" i="1" dirty="0" err="1"/>
              <a:t>διὰ</a:t>
            </a:r>
            <a:r>
              <a:rPr lang="el-GR" sz="1700" i="1" dirty="0">
                <a:hlinkClick r:id="rId2"/>
              </a:rPr>
              <a:t>&gt;</a:t>
            </a:r>
            <a:r>
              <a:rPr lang="el-GR" sz="1700" i="1" dirty="0"/>
              <a:t> διόπτρας </a:t>
            </a:r>
            <a:r>
              <a:rPr lang="el-GR" sz="1700" i="1" dirty="0" err="1"/>
              <a:t>ὀφθῆναι</a:t>
            </a:r>
            <a:r>
              <a:rPr lang="el-GR" sz="1700" i="1" dirty="0"/>
              <a:t> </a:t>
            </a:r>
            <a:r>
              <a:rPr lang="el-GR" sz="1700" i="1" dirty="0" err="1"/>
              <a:t>δύνασθαι</a:t>
            </a:r>
            <a:r>
              <a:rPr lang="el-GR" sz="1700" i="1" dirty="0"/>
              <a:t>· </a:t>
            </a:r>
            <a:r>
              <a:rPr lang="el-GR" sz="1700" i="1" dirty="0" err="1"/>
              <a:t>τοσοῦτον</a:t>
            </a:r>
            <a:r>
              <a:rPr lang="el-GR" sz="1700" i="1" dirty="0"/>
              <a:t> βάθος </a:t>
            </a:r>
            <a:r>
              <a:rPr lang="el-GR" sz="1700" i="1" dirty="0" err="1"/>
              <a:t>εἶχον</a:t>
            </a:r>
            <a:r>
              <a:rPr lang="el-GR" sz="1700" i="1" dirty="0"/>
              <a:t> </a:t>
            </a:r>
            <a:r>
              <a:rPr lang="el-GR" sz="1700" i="1" dirty="0" err="1"/>
              <a:t>ἀπὸ</a:t>
            </a:r>
            <a:r>
              <a:rPr lang="el-GR" sz="1700" i="1" dirty="0"/>
              <a:t> </a:t>
            </a:r>
            <a:r>
              <a:rPr lang="el-GR" sz="1700" i="1" dirty="0" err="1"/>
              <a:t>τῆς</a:t>
            </a:r>
            <a:r>
              <a:rPr lang="el-GR" sz="1700" i="1" dirty="0"/>
              <a:t> </a:t>
            </a:r>
            <a:r>
              <a:rPr lang="el-GR" sz="1700" i="1" dirty="0" err="1"/>
              <a:t>ἔξωθεν</a:t>
            </a:r>
            <a:r>
              <a:rPr lang="el-GR" sz="1700" i="1" dirty="0"/>
              <a:t> </a:t>
            </a:r>
            <a:r>
              <a:rPr lang="el-GR" sz="1700" i="1" dirty="0" err="1"/>
              <a:t>ἐπιφανείας</a:t>
            </a:r>
            <a:r>
              <a:rPr lang="el-GR" sz="1700" i="1" dirty="0"/>
              <a:t>. </a:t>
            </a:r>
            <a:r>
              <a:rPr lang="el-GR" sz="1700" i="1" dirty="0" err="1"/>
              <a:t>τὸ</a:t>
            </a:r>
            <a:r>
              <a:rPr lang="el-GR" sz="1700" i="1" dirty="0"/>
              <a:t> </a:t>
            </a:r>
            <a:r>
              <a:rPr lang="el-GR" sz="1700" i="1" dirty="0" err="1"/>
              <a:t>δὲ</a:t>
            </a:r>
            <a:r>
              <a:rPr lang="el-GR" sz="1700" i="1" dirty="0"/>
              <a:t> </a:t>
            </a:r>
            <a:r>
              <a:rPr lang="el-GR" sz="1700" i="1" dirty="0" err="1"/>
              <a:t>αἰδοῖον</a:t>
            </a:r>
            <a:r>
              <a:rPr lang="el-GR" sz="1700" i="1" dirty="0"/>
              <a:t> </a:t>
            </a:r>
            <a:r>
              <a:rPr lang="el-GR" sz="1700" i="1" dirty="0" err="1"/>
              <a:t>αὐτοῦ</a:t>
            </a:r>
            <a:r>
              <a:rPr lang="el-GR" sz="1700" i="1" dirty="0"/>
              <a:t> πάσης </a:t>
            </a:r>
            <a:r>
              <a:rPr lang="el-GR" sz="1700" i="1" dirty="0" err="1"/>
              <a:t>μὲν</a:t>
            </a:r>
            <a:r>
              <a:rPr lang="el-GR" sz="1700" i="1" dirty="0"/>
              <a:t> </a:t>
            </a:r>
            <a:r>
              <a:rPr lang="el-GR" sz="1700" i="1" dirty="0" err="1"/>
              <a:t>ἀσχημοσύνης</a:t>
            </a:r>
            <a:r>
              <a:rPr lang="el-GR" sz="1700" i="1" dirty="0"/>
              <a:t> </a:t>
            </a:r>
            <a:r>
              <a:rPr lang="el-GR" sz="1700" i="1" dirty="0" err="1"/>
              <a:t>ἀηδέστερον</a:t>
            </a:r>
            <a:r>
              <a:rPr lang="el-GR" sz="1700" i="1" dirty="0"/>
              <a:t> </a:t>
            </a:r>
            <a:r>
              <a:rPr lang="el-GR" sz="1700" i="1" dirty="0" err="1"/>
              <a:t>καὶ</a:t>
            </a:r>
            <a:r>
              <a:rPr lang="el-GR" sz="1700" i="1" dirty="0"/>
              <a:t> </a:t>
            </a:r>
            <a:r>
              <a:rPr lang="el-GR" sz="1700" i="1" dirty="0" err="1"/>
              <a:t>μεῖζον</a:t>
            </a:r>
            <a:r>
              <a:rPr lang="el-GR" sz="1700" i="1" dirty="0"/>
              <a:t> </a:t>
            </a:r>
            <a:r>
              <a:rPr lang="el-GR" sz="1700" i="1" dirty="0" err="1"/>
              <a:t>φαίνεσθαι</a:t>
            </a:r>
            <a:r>
              <a:rPr lang="el-GR" sz="1700" i="1" dirty="0"/>
              <a:t>, </a:t>
            </a:r>
            <a:r>
              <a:rPr lang="el-GR" sz="1700" i="1" dirty="0" err="1"/>
              <a:t>φέρεσθαι</a:t>
            </a:r>
            <a:r>
              <a:rPr lang="el-GR" sz="1700" i="1" dirty="0"/>
              <a:t> </a:t>
            </a:r>
            <a:r>
              <a:rPr lang="el-GR" sz="1700" i="1" dirty="0" err="1"/>
              <a:t>δὲ</a:t>
            </a:r>
            <a:r>
              <a:rPr lang="el-GR" sz="1700" i="1" dirty="0"/>
              <a:t> δι’ </a:t>
            </a:r>
            <a:r>
              <a:rPr lang="el-GR" sz="1700" i="1" dirty="0" err="1"/>
              <a:t>αὐτοῦ</a:t>
            </a:r>
            <a:r>
              <a:rPr lang="el-GR" sz="1700" i="1" dirty="0"/>
              <a:t> </a:t>
            </a:r>
            <a:r>
              <a:rPr lang="el-GR" sz="1700" i="1" dirty="0" err="1"/>
              <a:t>ἐκ</a:t>
            </a:r>
            <a:r>
              <a:rPr lang="el-GR" sz="1700" i="1" dirty="0"/>
              <a:t> </a:t>
            </a:r>
            <a:r>
              <a:rPr lang="el-GR" sz="1700" i="1" dirty="0" err="1"/>
              <a:t>παντὸς</a:t>
            </a:r>
            <a:r>
              <a:rPr lang="el-GR" sz="1700" i="1" dirty="0"/>
              <a:t> </a:t>
            </a:r>
            <a:r>
              <a:rPr lang="el-GR" sz="1700" i="1" dirty="0" err="1"/>
              <a:t>τοῦ</a:t>
            </a:r>
            <a:r>
              <a:rPr lang="el-GR" sz="1700" i="1" dirty="0"/>
              <a:t> σώματος συρρέοντας </a:t>
            </a:r>
            <a:r>
              <a:rPr lang="el-GR" sz="1700" i="1" dirty="0" err="1"/>
              <a:t>ἰχῶράς</a:t>
            </a:r>
            <a:r>
              <a:rPr lang="el-GR" sz="1700" i="1" dirty="0"/>
              <a:t> τε </a:t>
            </a:r>
            <a:r>
              <a:rPr lang="el-GR" sz="1700" i="1" dirty="0" err="1"/>
              <a:t>καὶ</a:t>
            </a:r>
            <a:r>
              <a:rPr lang="el-GR" sz="1700" i="1" dirty="0"/>
              <a:t> σκώληκας </a:t>
            </a:r>
            <a:r>
              <a:rPr lang="el-GR" sz="1700" i="1" dirty="0" err="1"/>
              <a:t>εἰς</a:t>
            </a:r>
            <a:r>
              <a:rPr lang="el-GR" sz="1700" i="1" dirty="0"/>
              <a:t> (10)</a:t>
            </a:r>
            <a:r>
              <a:rPr lang="el-GR" sz="1700" i="1" dirty="0" err="1"/>
              <a:t>ὕβριν</a:t>
            </a:r>
            <a:r>
              <a:rPr lang="el-GR" sz="1700" i="1" dirty="0"/>
              <a:t> δι’ </a:t>
            </a:r>
            <a:r>
              <a:rPr lang="el-GR" sz="1700" i="1" dirty="0" err="1"/>
              <a:t>αὐτῶν</a:t>
            </a:r>
            <a:r>
              <a:rPr lang="el-GR" sz="1700" i="1" dirty="0"/>
              <a:t> μόνων </a:t>
            </a:r>
            <a:r>
              <a:rPr lang="el-GR" sz="1700" i="1" dirty="0" err="1"/>
              <a:t>τῶν</a:t>
            </a:r>
            <a:r>
              <a:rPr lang="el-GR" sz="1700" i="1" dirty="0"/>
              <a:t> </a:t>
            </a:r>
            <a:r>
              <a:rPr lang="el-GR" sz="1700" i="1" dirty="0" err="1"/>
              <a:t>ἀναγκαίων</a:t>
            </a:r>
            <a:r>
              <a:rPr lang="el-GR" sz="1700" i="1" dirty="0"/>
              <a:t>. </a:t>
            </a:r>
            <a:r>
              <a:rPr lang="el-GR" sz="1700" b="1" i="1" dirty="0"/>
              <a:t>(3.) </a:t>
            </a:r>
            <a:r>
              <a:rPr lang="el-GR" sz="1700" i="1" dirty="0" err="1"/>
              <a:t>μετὰ</a:t>
            </a:r>
            <a:r>
              <a:rPr lang="el-GR" sz="1700" i="1" dirty="0"/>
              <a:t> </a:t>
            </a:r>
            <a:r>
              <a:rPr lang="el-GR" sz="1700" i="1" dirty="0" err="1"/>
              <a:t>πολλὰς</a:t>
            </a:r>
            <a:r>
              <a:rPr lang="el-GR" sz="1700" i="1" dirty="0"/>
              <a:t> </a:t>
            </a:r>
            <a:r>
              <a:rPr lang="el-GR" sz="1700" i="1" dirty="0" err="1"/>
              <a:t>δὲ</a:t>
            </a:r>
            <a:r>
              <a:rPr lang="el-GR" sz="1700" i="1" dirty="0"/>
              <a:t> βασάνους </a:t>
            </a:r>
            <a:r>
              <a:rPr lang="el-GR" sz="1700" i="1" dirty="0" err="1"/>
              <a:t>καὶ</a:t>
            </a:r>
            <a:r>
              <a:rPr lang="el-GR" sz="1700" i="1" dirty="0"/>
              <a:t> τιμωρίας </a:t>
            </a:r>
            <a:r>
              <a:rPr lang="el-GR" sz="1700" i="1" dirty="0" err="1"/>
              <a:t>ἐν</a:t>
            </a:r>
            <a:r>
              <a:rPr lang="el-GR" sz="1700" i="1" dirty="0"/>
              <a:t> </a:t>
            </a:r>
            <a:r>
              <a:rPr lang="el-GR" sz="1700" i="1" dirty="0" err="1"/>
              <a:t>ἰδίῳ</a:t>
            </a:r>
            <a:r>
              <a:rPr lang="el-GR" sz="1700" i="1" dirty="0"/>
              <a:t>, </a:t>
            </a:r>
            <a:r>
              <a:rPr lang="el-GR" sz="1700" i="1" dirty="0" err="1"/>
              <a:t>φασί</a:t>
            </a:r>
            <a:r>
              <a:rPr lang="el-GR" sz="1700" i="1" dirty="0"/>
              <a:t>, </a:t>
            </a:r>
            <a:r>
              <a:rPr lang="el-GR" sz="1700" i="1" dirty="0" err="1"/>
              <a:t>χωρίῳ</a:t>
            </a:r>
            <a:r>
              <a:rPr lang="el-GR" sz="1700" i="1" dirty="0"/>
              <a:t> </a:t>
            </a:r>
            <a:r>
              <a:rPr lang="el-GR" sz="1700" i="1" dirty="0" err="1"/>
              <a:t>τελευτήσαντος</a:t>
            </a:r>
            <a:r>
              <a:rPr lang="el-GR" sz="1700" i="1" dirty="0"/>
              <a:t>, </a:t>
            </a:r>
            <a:r>
              <a:rPr lang="el-GR" sz="1700" i="1" dirty="0" err="1"/>
              <a:t>ἀπὸ</a:t>
            </a:r>
            <a:r>
              <a:rPr lang="el-GR" sz="1700" i="1" dirty="0"/>
              <a:t> </a:t>
            </a:r>
            <a:r>
              <a:rPr lang="el-GR" sz="1700" i="1" dirty="0" err="1"/>
              <a:t>τῆς</a:t>
            </a:r>
            <a:r>
              <a:rPr lang="el-GR" sz="1700" i="1" dirty="0"/>
              <a:t> </a:t>
            </a:r>
            <a:r>
              <a:rPr lang="el-GR" sz="1700" i="1" dirty="0" err="1"/>
              <a:t>ὀδμῆς</a:t>
            </a:r>
            <a:r>
              <a:rPr lang="el-GR" sz="1700" i="1" dirty="0"/>
              <a:t> </a:t>
            </a:r>
            <a:r>
              <a:rPr lang="el-GR" sz="1700" i="1" dirty="0" err="1"/>
              <a:t>ἔρημον</a:t>
            </a:r>
            <a:r>
              <a:rPr lang="el-GR" sz="1700" i="1" dirty="0"/>
              <a:t> </a:t>
            </a:r>
            <a:r>
              <a:rPr lang="el-GR" sz="1700" i="1" dirty="0" err="1"/>
              <a:t>καὶ</a:t>
            </a:r>
            <a:r>
              <a:rPr lang="el-GR" sz="1700" i="1" dirty="0"/>
              <a:t> </a:t>
            </a:r>
            <a:r>
              <a:rPr lang="el-GR" sz="1700" i="1" dirty="0" err="1"/>
              <a:t>ἀοίκητον</a:t>
            </a:r>
            <a:r>
              <a:rPr lang="el-GR" sz="1700" i="1" dirty="0"/>
              <a:t> </a:t>
            </a:r>
            <a:r>
              <a:rPr lang="el-GR" sz="1700" i="1" dirty="0" err="1"/>
              <a:t>τὸ</a:t>
            </a:r>
            <a:r>
              <a:rPr lang="el-GR" sz="1700" i="1" dirty="0"/>
              <a:t> </a:t>
            </a:r>
            <a:r>
              <a:rPr lang="el-GR" sz="1700" i="1" dirty="0" err="1"/>
              <a:t>χωρίον</a:t>
            </a:r>
            <a:r>
              <a:rPr lang="el-GR" sz="1700" i="1" dirty="0"/>
              <a:t> μέχρι </a:t>
            </a:r>
            <a:r>
              <a:rPr lang="el-GR" sz="1700" i="1" dirty="0" err="1"/>
              <a:t>τῆς</a:t>
            </a:r>
            <a:r>
              <a:rPr lang="el-GR" sz="1700" i="1" dirty="0"/>
              <a:t> </a:t>
            </a:r>
            <a:r>
              <a:rPr lang="el-GR" sz="1700" i="1" dirty="0" err="1"/>
              <a:t>νῦν</a:t>
            </a:r>
            <a:r>
              <a:rPr lang="el-GR" sz="1700" i="1" dirty="0"/>
              <a:t> γενέσθαι </a:t>
            </a:r>
            <a:r>
              <a:rPr lang="el-GR" sz="1700" dirty="0" err="1"/>
              <a:t>ὀδμῆς</a:t>
            </a:r>
            <a:r>
              <a:rPr lang="el-GR" sz="1700" dirty="0"/>
              <a:t> </a:t>
            </a:r>
            <a:r>
              <a:rPr lang="el-GR" sz="1700" dirty="0" err="1"/>
              <a:t>ἔρημον</a:t>
            </a:r>
            <a:r>
              <a:rPr lang="el-GR" sz="1700" dirty="0"/>
              <a:t> </a:t>
            </a:r>
            <a:r>
              <a:rPr lang="el-GR" sz="1700" dirty="0" err="1"/>
              <a:t>καὶ</a:t>
            </a:r>
            <a:r>
              <a:rPr lang="el-GR" sz="1700" dirty="0"/>
              <a:t> </a:t>
            </a:r>
            <a:r>
              <a:rPr lang="el-GR" sz="1700" dirty="0" err="1"/>
              <a:t>ἀοίκητον</a:t>
            </a:r>
            <a:r>
              <a:rPr lang="el-GR" sz="1700" dirty="0"/>
              <a:t> </a:t>
            </a:r>
            <a:r>
              <a:rPr lang="el-GR" sz="1700" dirty="0" err="1"/>
              <a:t>τὸ</a:t>
            </a:r>
            <a:r>
              <a:rPr lang="el-GR" sz="1700" dirty="0"/>
              <a:t> </a:t>
            </a:r>
            <a:r>
              <a:rPr lang="el-GR" sz="1700" dirty="0" err="1"/>
              <a:t>χωρίον</a:t>
            </a:r>
            <a:r>
              <a:rPr lang="el-GR" sz="1700" dirty="0"/>
              <a:t> μέχρι </a:t>
            </a:r>
            <a:r>
              <a:rPr lang="el-GR" sz="1700" dirty="0" err="1"/>
              <a:t>τῆς</a:t>
            </a:r>
            <a:r>
              <a:rPr lang="el-GR" sz="1700" dirty="0"/>
              <a:t> </a:t>
            </a:r>
            <a:r>
              <a:rPr lang="el-GR" sz="1700" dirty="0" err="1"/>
              <a:t>νῦν</a:t>
            </a:r>
            <a:r>
              <a:rPr lang="el-GR" sz="1700" dirty="0"/>
              <a:t> γενέσθαι, </a:t>
            </a:r>
            <a:r>
              <a:rPr lang="el-GR" sz="1700" dirty="0" err="1"/>
              <a:t>ἀλλ</a:t>
            </a:r>
            <a:r>
              <a:rPr lang="el-GR" sz="1700" dirty="0"/>
              <a:t>’ </a:t>
            </a:r>
            <a:r>
              <a:rPr lang="el-GR" sz="1700" dirty="0" err="1"/>
              <a:t>οὐδὲ</a:t>
            </a:r>
            <a:r>
              <a:rPr lang="el-GR" sz="1700" dirty="0"/>
              <a:t> μέχρι </a:t>
            </a:r>
            <a:r>
              <a:rPr lang="el-GR" sz="1700" dirty="0" err="1"/>
              <a:t>τῆς</a:t>
            </a:r>
            <a:r>
              <a:rPr lang="el-GR" sz="1700" dirty="0"/>
              <a:t> σήμερον </a:t>
            </a:r>
            <a:r>
              <a:rPr lang="el-GR" sz="1700" dirty="0" err="1"/>
              <a:t>δύνασθαί</a:t>
            </a:r>
            <a:r>
              <a:rPr lang="el-GR" sz="1700" dirty="0"/>
              <a:t> </a:t>
            </a:r>
            <a:r>
              <a:rPr lang="el-GR" sz="1700" dirty="0" err="1"/>
              <a:t>τινα</a:t>
            </a:r>
            <a:r>
              <a:rPr lang="el-GR" sz="1700" dirty="0"/>
              <a:t> </a:t>
            </a:r>
            <a:r>
              <a:rPr lang="el-GR" sz="1700" dirty="0" err="1"/>
              <a:t>ἐκεῖνον</a:t>
            </a:r>
            <a:r>
              <a:rPr lang="el-GR" sz="1700" dirty="0"/>
              <a:t> </a:t>
            </a:r>
            <a:r>
              <a:rPr lang="el-GR" sz="1700" dirty="0" err="1"/>
              <a:t>τὸν</a:t>
            </a:r>
            <a:r>
              <a:rPr lang="el-GR" sz="1700" dirty="0"/>
              <a:t> </a:t>
            </a:r>
            <a:r>
              <a:rPr lang="el-GR" sz="1700" dirty="0" err="1"/>
              <a:t>τόπον</a:t>
            </a:r>
            <a:r>
              <a:rPr lang="el-GR" sz="1700" dirty="0"/>
              <a:t>  </a:t>
            </a:r>
            <a:r>
              <a:rPr lang="el-GR" sz="1700" dirty="0" err="1"/>
              <a:t>παρελθεῖν</a:t>
            </a:r>
            <a:r>
              <a:rPr lang="el-GR" sz="1700" dirty="0"/>
              <a:t>, </a:t>
            </a:r>
            <a:r>
              <a:rPr lang="el-GR" sz="1700" dirty="0" err="1"/>
              <a:t>ἐὰν</a:t>
            </a:r>
            <a:r>
              <a:rPr lang="el-GR" sz="1700" dirty="0"/>
              <a:t> </a:t>
            </a:r>
            <a:r>
              <a:rPr lang="el-GR" sz="1700" dirty="0" err="1"/>
              <a:t>μὴ</a:t>
            </a:r>
            <a:r>
              <a:rPr lang="el-GR" sz="1700" dirty="0"/>
              <a:t> </a:t>
            </a:r>
            <a:r>
              <a:rPr lang="el-GR" sz="1700" dirty="0" err="1"/>
              <a:t>τὰς</a:t>
            </a:r>
            <a:r>
              <a:rPr lang="el-GR" sz="1700" dirty="0"/>
              <a:t> </a:t>
            </a:r>
            <a:r>
              <a:rPr lang="el-GR" sz="1700" dirty="0" err="1"/>
              <a:t>ῥῖνας</a:t>
            </a:r>
            <a:r>
              <a:rPr lang="el-GR" sz="1700" dirty="0"/>
              <a:t> </a:t>
            </a:r>
            <a:r>
              <a:rPr lang="el-GR" sz="1700" dirty="0" err="1"/>
              <a:t>ταῖς</a:t>
            </a:r>
            <a:r>
              <a:rPr lang="el-GR" sz="1700" dirty="0"/>
              <a:t> </a:t>
            </a:r>
            <a:r>
              <a:rPr lang="el-GR" sz="1700" dirty="0" err="1"/>
              <a:t>χερσὶν</a:t>
            </a:r>
            <a:r>
              <a:rPr lang="el-GR" sz="1700" dirty="0"/>
              <a:t> </a:t>
            </a:r>
            <a:r>
              <a:rPr lang="el-GR" sz="1700" dirty="0" err="1"/>
              <a:t>ἐπιφράξῃ</a:t>
            </a:r>
            <a:r>
              <a:rPr lang="el-GR" sz="1700" dirty="0"/>
              <a:t>. </a:t>
            </a:r>
            <a:r>
              <a:rPr lang="el-GR" sz="1700" dirty="0" err="1"/>
              <a:t>τοσαύτη</a:t>
            </a:r>
            <a:r>
              <a:rPr lang="el-GR" sz="1700" dirty="0"/>
              <a:t> </a:t>
            </a:r>
            <a:r>
              <a:rPr lang="el-GR" sz="1700" dirty="0" err="1"/>
              <a:t>διὰ</a:t>
            </a:r>
            <a:r>
              <a:rPr lang="el-GR" sz="1700" dirty="0"/>
              <a:t>  (5) </a:t>
            </a:r>
            <a:r>
              <a:rPr lang="el-GR" sz="1700" dirty="0" err="1"/>
              <a:t>τῆς</a:t>
            </a:r>
            <a:r>
              <a:rPr lang="el-GR" sz="1700" dirty="0"/>
              <a:t> </a:t>
            </a:r>
            <a:r>
              <a:rPr lang="el-GR" sz="1700" dirty="0" err="1"/>
              <a:t>σαρκὸς</a:t>
            </a:r>
            <a:r>
              <a:rPr lang="el-GR" sz="1700" dirty="0"/>
              <a:t> </a:t>
            </a:r>
            <a:r>
              <a:rPr lang="el-GR" sz="1700" dirty="0" err="1"/>
              <a:t>αὐτοῦ</a:t>
            </a:r>
            <a:r>
              <a:rPr lang="el-GR" sz="1700" dirty="0"/>
              <a:t> </a:t>
            </a:r>
            <a:r>
              <a:rPr lang="el-GR" sz="1700" dirty="0" err="1"/>
              <a:t>καὶ</a:t>
            </a:r>
            <a:r>
              <a:rPr lang="el-GR" sz="1700" dirty="0"/>
              <a:t> </a:t>
            </a:r>
            <a:r>
              <a:rPr lang="el-GR" sz="1700" dirty="0" err="1"/>
              <a:t>ἐπὶ</a:t>
            </a:r>
            <a:r>
              <a:rPr lang="el-GR" sz="1700" dirty="0"/>
              <a:t> </a:t>
            </a:r>
            <a:r>
              <a:rPr lang="el-GR" sz="1700" dirty="0" err="1"/>
              <a:t>τῆς</a:t>
            </a:r>
            <a:r>
              <a:rPr lang="el-GR" sz="1700" dirty="0"/>
              <a:t> </a:t>
            </a:r>
            <a:r>
              <a:rPr lang="el-GR" sz="1700" dirty="0" err="1"/>
              <a:t>γῆς</a:t>
            </a:r>
            <a:r>
              <a:rPr lang="el-GR" sz="1700" dirty="0"/>
              <a:t> </a:t>
            </a:r>
            <a:r>
              <a:rPr lang="el-GR" sz="1700" dirty="0" err="1"/>
              <a:t>ἔκρυσις</a:t>
            </a:r>
            <a:r>
              <a:rPr lang="el-GR" sz="1700" dirty="0"/>
              <a:t> </a:t>
            </a:r>
            <a:r>
              <a:rPr lang="el-GR" sz="1700" dirty="0" err="1"/>
              <a:t>ἐχώρησεν</a:t>
            </a:r>
            <a:r>
              <a:rPr lang="el-GR" sz="1700" dirty="0"/>
              <a:t>.</a:t>
            </a:r>
            <a:r>
              <a:rPr lang="el-GR" sz="1700" dirty="0">
                <a:hlinkClick r:id="rId3"/>
              </a:rPr>
              <a:t>“</a:t>
            </a:r>
            <a:r>
              <a:rPr lang="el-GR" sz="1700" dirty="0"/>
              <a:t> </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764704"/>
            <a:ext cx="5688632" cy="1933712"/>
          </a:xfrm>
          <a:prstGeom prst="rect">
            <a:avLst/>
          </a:prstGeom>
        </p:spPr>
      </p:pic>
      <p:sp>
        <p:nvSpPr>
          <p:cNvPr id="5" name="TextBox 4"/>
          <p:cNvSpPr txBox="1"/>
          <p:nvPr/>
        </p:nvSpPr>
        <p:spPr>
          <a:xfrm>
            <a:off x="7164288" y="2152609"/>
            <a:ext cx="216024" cy="228599"/>
          </a:xfrm>
          <a:prstGeom prst="rect">
            <a:avLst/>
          </a:prstGeom>
        </p:spPr>
        <p:txBody>
          <a:bodyPr vert="horz" wrap="square" lIns="91440" tIns="45720" rIns="91440" bIns="45720" rtlCol="0" anchor="ctr">
            <a:noAutofit/>
          </a:bodyPr>
          <a:lstStyle/>
          <a:p>
            <a:pPr algn="ctr"/>
            <a:r>
              <a:rPr lang="el-GR" sz="1500" dirty="0" smtClean="0"/>
              <a:t>8</a:t>
            </a:r>
          </a:p>
        </p:txBody>
      </p:sp>
    </p:spTree>
    <p:extLst>
      <p:ext uri="{BB962C8B-B14F-4D97-AF65-F5344CB8AC3E}">
        <p14:creationId xmlns:p14="http://schemas.microsoft.com/office/powerpoint/2010/main" val="34696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0972" y="116632"/>
            <a:ext cx="8229600" cy="720080"/>
          </a:xfrm>
        </p:spPr>
        <p:txBody>
          <a:bodyPr>
            <a:normAutofit/>
          </a:bodyPr>
          <a:lstStyle/>
          <a:p>
            <a:r>
              <a:rPr lang="el-GR" sz="4000" dirty="0"/>
              <a:t>ΙΟΥΔΑΣ ΚΑΙ </a:t>
            </a:r>
            <a:r>
              <a:rPr lang="el-GR" sz="4000" dirty="0" smtClean="0"/>
              <a:t>ΙΟΥΔΑΙΟΙ</a:t>
            </a:r>
            <a:endParaRPr lang="el-GR" sz="4000" dirty="0"/>
          </a:p>
        </p:txBody>
      </p:sp>
      <p:sp>
        <p:nvSpPr>
          <p:cNvPr id="3" name="Θέση περιεχομένου 2"/>
          <p:cNvSpPr>
            <a:spLocks noGrp="1"/>
          </p:cNvSpPr>
          <p:nvPr>
            <p:ph idx="1"/>
          </p:nvPr>
        </p:nvSpPr>
        <p:spPr>
          <a:xfrm>
            <a:off x="460972" y="2492896"/>
            <a:ext cx="8358201" cy="3877891"/>
          </a:xfrm>
        </p:spPr>
        <p:txBody>
          <a:bodyPr anchor="b">
            <a:noAutofit/>
          </a:bodyPr>
          <a:lstStyle/>
          <a:p>
            <a:pPr marL="0" indent="0">
              <a:lnSpc>
                <a:spcPts val="1700"/>
              </a:lnSpc>
              <a:spcBef>
                <a:spcPts val="300"/>
              </a:spcBef>
              <a:buNone/>
            </a:pPr>
            <a:r>
              <a:rPr lang="el-GR" sz="2000" dirty="0"/>
              <a:t>Επί τη βάσει ιδίως του </a:t>
            </a:r>
            <a:r>
              <a:rPr lang="el-GR" sz="2000" dirty="0" err="1"/>
              <a:t>Ιω</a:t>
            </a:r>
            <a:r>
              <a:rPr lang="el-GR" sz="2000" dirty="0"/>
              <a:t>. 8 και του Ιούδα καλλιεργήθηκε στον Μεσαίωνα ένας αντισημιτισμός που διαρκεί ως τις μέρες μας.</a:t>
            </a:r>
          </a:p>
          <a:p>
            <a:pPr marL="0" indent="0">
              <a:lnSpc>
                <a:spcPts val="1700"/>
              </a:lnSpc>
              <a:spcBef>
                <a:spcPts val="300"/>
              </a:spcBef>
              <a:buNone/>
            </a:pPr>
            <a:r>
              <a:rPr lang="el-GR" sz="2000" dirty="0"/>
              <a:t>Στο </a:t>
            </a:r>
            <a:r>
              <a:rPr lang="el-GR" sz="2000" dirty="0" err="1"/>
              <a:t>Ιω</a:t>
            </a:r>
            <a:r>
              <a:rPr lang="el-GR" sz="2000" dirty="0"/>
              <a:t>. </a:t>
            </a:r>
            <a:r>
              <a:rPr lang="el-GR" sz="2000" i="1" dirty="0"/>
              <a:t>Ιουδαίοι</a:t>
            </a:r>
            <a:r>
              <a:rPr lang="el-GR" sz="2000" dirty="0"/>
              <a:t>, όμως, δεν χαρακτηρίζονται μόνον οι Αρχιερείς. Είναι εξόχως σημαντικό ότι ο Ιησούς με τα σκληρά λόγια του </a:t>
            </a:r>
            <a:r>
              <a:rPr lang="el-GR" sz="2000" dirty="0" err="1"/>
              <a:t>Ιω</a:t>
            </a:r>
            <a:r>
              <a:rPr lang="el-GR" sz="2000" dirty="0"/>
              <a:t>. 8 απευθύνεται ιδιαίτερα </a:t>
            </a:r>
            <a:r>
              <a:rPr lang="el-GR" sz="2000" b="1" i="1" dirty="0" err="1"/>
              <a:t>πρὸς</a:t>
            </a:r>
            <a:r>
              <a:rPr lang="el-GR" sz="2000" b="1" i="1" dirty="0"/>
              <a:t> </a:t>
            </a:r>
            <a:r>
              <a:rPr lang="el-GR" sz="2000" b="1" i="1" dirty="0" err="1"/>
              <a:t>τοὺς</a:t>
            </a:r>
            <a:r>
              <a:rPr lang="el-GR" sz="2000" b="1" i="1" dirty="0"/>
              <a:t> </a:t>
            </a:r>
            <a:r>
              <a:rPr lang="el-GR" sz="2000" b="1" i="1" dirty="0" err="1"/>
              <a:t>πεπιστευκότας</a:t>
            </a:r>
            <a:r>
              <a:rPr lang="el-GR" sz="2000" b="1" i="1" dirty="0"/>
              <a:t> </a:t>
            </a:r>
            <a:r>
              <a:rPr lang="el-GR" sz="2000" b="1" i="1" dirty="0" err="1"/>
              <a:t>αὐτῷ</a:t>
            </a:r>
            <a:r>
              <a:rPr lang="el-GR" sz="2000" i="1" dirty="0"/>
              <a:t> </a:t>
            </a:r>
            <a:r>
              <a:rPr lang="el-GR" sz="2000" i="1" dirty="0" err="1"/>
              <a:t>Ἰουδαίους</a:t>
            </a:r>
            <a:r>
              <a:rPr lang="el-GR" sz="2000" i="1" dirty="0"/>
              <a:t> </a:t>
            </a:r>
            <a:r>
              <a:rPr lang="el-GR" sz="2000" dirty="0"/>
              <a:t>σημειώνοντας:</a:t>
            </a:r>
            <a:r>
              <a:rPr lang="el-GR" sz="2000" i="1" dirty="0"/>
              <a:t> </a:t>
            </a:r>
            <a:r>
              <a:rPr lang="el-GR" sz="2000" i="1" dirty="0" err="1"/>
              <a:t>ἐὰν</a:t>
            </a:r>
            <a:r>
              <a:rPr lang="el-GR" sz="2000" i="1" dirty="0"/>
              <a:t> </a:t>
            </a:r>
            <a:r>
              <a:rPr lang="el-GR" sz="2000" i="1" dirty="0" err="1"/>
              <a:t>ὑμεῖς</a:t>
            </a:r>
            <a:r>
              <a:rPr lang="el-GR" sz="2000" i="1" dirty="0"/>
              <a:t> </a:t>
            </a:r>
            <a:r>
              <a:rPr lang="el-GR" sz="2000" i="1" dirty="0" err="1"/>
              <a:t>μείνητε</a:t>
            </a:r>
            <a:r>
              <a:rPr lang="el-GR" sz="2000" i="1" dirty="0"/>
              <a:t> </a:t>
            </a:r>
            <a:r>
              <a:rPr lang="el-GR" sz="2000" i="1" dirty="0" err="1"/>
              <a:t>ἐν</a:t>
            </a:r>
            <a:r>
              <a:rPr lang="el-GR" sz="2000" i="1" dirty="0"/>
              <a:t> </a:t>
            </a:r>
            <a:r>
              <a:rPr lang="el-GR" sz="2000" i="1" dirty="0" err="1"/>
              <a:t>τῷ</a:t>
            </a:r>
            <a:r>
              <a:rPr lang="el-GR" sz="2000" i="1" dirty="0"/>
              <a:t> </a:t>
            </a:r>
            <a:r>
              <a:rPr lang="el-GR" sz="2000" i="1" dirty="0" err="1"/>
              <a:t>λόγῳ</a:t>
            </a:r>
            <a:r>
              <a:rPr lang="el-GR" sz="2000" i="1" dirty="0"/>
              <a:t> </a:t>
            </a:r>
            <a:r>
              <a:rPr lang="el-GR" sz="2000" i="1" dirty="0" err="1"/>
              <a:t>τῷ</a:t>
            </a:r>
            <a:r>
              <a:rPr lang="el-GR" sz="2000" i="1" dirty="0"/>
              <a:t> </a:t>
            </a:r>
            <a:r>
              <a:rPr lang="el-GR" sz="2000" i="1" dirty="0" err="1"/>
              <a:t>ἐμῷ</a:t>
            </a:r>
            <a:r>
              <a:rPr lang="el-GR" sz="2000" i="1" dirty="0"/>
              <a:t>, </a:t>
            </a:r>
            <a:r>
              <a:rPr lang="el-GR" sz="2000" i="1" dirty="0" err="1"/>
              <a:t>ἀληθῶς</a:t>
            </a:r>
            <a:r>
              <a:rPr lang="el-GR" sz="2000" i="1" dirty="0"/>
              <a:t> </a:t>
            </a:r>
            <a:r>
              <a:rPr lang="el-GR" sz="2000" i="1" dirty="0" err="1"/>
              <a:t>μαθηταί</a:t>
            </a:r>
            <a:r>
              <a:rPr lang="el-GR" sz="2000" i="1" dirty="0"/>
              <a:t> </a:t>
            </a:r>
            <a:r>
              <a:rPr lang="el-GR" sz="2000" i="1" dirty="0" err="1"/>
              <a:t>μού</a:t>
            </a:r>
            <a:r>
              <a:rPr lang="el-GR" sz="2000" i="1" dirty="0"/>
              <a:t> </a:t>
            </a:r>
            <a:r>
              <a:rPr lang="el-GR" sz="2000" i="1" dirty="0" err="1"/>
              <a:t>ἐστε</a:t>
            </a:r>
            <a:r>
              <a:rPr lang="el-GR" sz="2000" dirty="0"/>
              <a:t> (8, 31). Συνεπώς ο Ιωάννης (που γράφει στα τέλη του 1</a:t>
            </a:r>
            <a:r>
              <a:rPr lang="el-GR" sz="2000" baseline="30000" dirty="0"/>
              <a:t>ου</a:t>
            </a:r>
            <a:r>
              <a:rPr lang="el-GR" sz="2000" dirty="0"/>
              <a:t> αι. όταν Συναγωγή και Εκκλησία αρχίζουν εμφανώς πλέον να διαφοροποιούνται) απευθύνεται κατεξοχήν σε βαπτισμένα μέλη της Κοινότητάς του που είχαν αναπτύξει τη δαιμονική- αλαζονική αυτάρκεια ότι αυτόματα επειδή ανήκουν στον «εκλεκτό λαό» σώζονται, χωρίς να εκπληρώνουν κατ’ ουσία το θέλημα του Πατέρα. Αυτή η «λογική» κάνει τους «Ιουδαίους» γόνους του διαβόλου σε αντιθετικό παραλληλισμό προς τον αληθινό Ισραήλ. </a:t>
            </a:r>
          </a:p>
          <a:p>
            <a:pPr marL="0" indent="0">
              <a:lnSpc>
                <a:spcPts val="1700"/>
              </a:lnSpc>
              <a:spcBef>
                <a:spcPts val="300"/>
              </a:spcBef>
              <a:buNone/>
            </a:pPr>
            <a:r>
              <a:rPr lang="el-GR" sz="2000" dirty="0"/>
              <a:t>Δεν χρημάτισαν όλοι οι Ιουδαίοι σταυρωτές τού Ιησού αλλά κατεξοχήν η ιουδαϊκή αριστοκρατία που λειτουργεί καταλυτικά κατά την προανάκριση (και όχι τη δίκη) που προηγήθηκε της καταδίκης του από τον Πιλάτο</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6712"/>
            <a:ext cx="3316414" cy="187220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818551"/>
            <a:ext cx="3742391" cy="1908801"/>
          </a:xfrm>
          <a:prstGeom prst="rect">
            <a:avLst/>
          </a:prstGeom>
        </p:spPr>
      </p:pic>
      <p:sp>
        <p:nvSpPr>
          <p:cNvPr id="6" name="TextBox 5"/>
          <p:cNvSpPr txBox="1"/>
          <p:nvPr/>
        </p:nvSpPr>
        <p:spPr>
          <a:xfrm>
            <a:off x="3927974" y="2498753"/>
            <a:ext cx="216024" cy="228599"/>
          </a:xfrm>
          <a:prstGeom prst="rect">
            <a:avLst/>
          </a:prstGeom>
        </p:spPr>
        <p:txBody>
          <a:bodyPr vert="horz" wrap="square" lIns="91440" tIns="45720" rIns="91440" bIns="45720" rtlCol="0" anchor="ctr">
            <a:noAutofit/>
          </a:bodyPr>
          <a:lstStyle/>
          <a:p>
            <a:pPr algn="ctr"/>
            <a:r>
              <a:rPr lang="el-GR" sz="1500" dirty="0" smtClean="0"/>
              <a:t>9</a:t>
            </a:r>
          </a:p>
        </p:txBody>
      </p:sp>
      <p:sp>
        <p:nvSpPr>
          <p:cNvPr id="7" name="TextBox 6"/>
          <p:cNvSpPr txBox="1"/>
          <p:nvPr/>
        </p:nvSpPr>
        <p:spPr>
          <a:xfrm>
            <a:off x="8537713" y="2478912"/>
            <a:ext cx="432048" cy="268279"/>
          </a:xfrm>
          <a:prstGeom prst="rect">
            <a:avLst/>
          </a:prstGeom>
        </p:spPr>
        <p:txBody>
          <a:bodyPr vert="horz" wrap="square" lIns="91440" tIns="45720" rIns="91440" bIns="45720" rtlCol="0" anchor="ctr">
            <a:noAutofit/>
          </a:bodyPr>
          <a:lstStyle/>
          <a:p>
            <a:pPr algn="ctr"/>
            <a:r>
              <a:rPr lang="el-GR" sz="1500" dirty="0" smtClean="0"/>
              <a:t>10</a:t>
            </a:r>
          </a:p>
        </p:txBody>
      </p:sp>
    </p:spTree>
    <p:extLst>
      <p:ext uri="{BB962C8B-B14F-4D97-AF65-F5344CB8AC3E}">
        <p14:creationId xmlns:p14="http://schemas.microsoft.com/office/powerpoint/2010/main" val="1359394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4294967295"/>
          </p:nvPr>
        </p:nvSpPr>
        <p:spPr>
          <a:xfrm>
            <a:off x="250825" y="2780928"/>
            <a:ext cx="8713663" cy="3961185"/>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nSpc>
                <a:spcPts val="1800"/>
              </a:lnSpc>
              <a:spcBef>
                <a:spcPts val="0"/>
              </a:spcBef>
              <a:buNone/>
              <a:defRPr/>
            </a:pPr>
            <a:r>
              <a:rPr lang="el-GR" sz="1700" i="1" dirty="0" smtClean="0"/>
              <a:t>Στην </a:t>
            </a:r>
            <a:r>
              <a:rPr lang="el-GR" sz="1700" i="1" dirty="0"/>
              <a:t>κοινωνία της Ζακύνθου, η περίοδος του Πάσχα, ήταν μία επικίνδυνα έκρυθμη περίοδος που μπορούσε με ελάχιστη απερισκεψία ή αδράνεια να αποβεί μοιραία και για τις δύο κοινότητες του νησιού. </a:t>
            </a:r>
            <a:r>
              <a:rPr lang="el-GR" sz="1700" i="1" dirty="0" err="1"/>
              <a:t>Ωρίσθη</a:t>
            </a:r>
            <a:r>
              <a:rPr lang="el-GR" sz="1700" i="1" dirty="0"/>
              <a:t> του λοιπού ουδείς των Εβραίων να </a:t>
            </a:r>
            <a:r>
              <a:rPr lang="el-GR" sz="1700" i="1" dirty="0" err="1"/>
              <a:t>κατοική</a:t>
            </a:r>
            <a:r>
              <a:rPr lang="el-GR" sz="1700" i="1" dirty="0"/>
              <a:t> πλέον εις το μέρος της πόλεως ο ευαρεστείται, </a:t>
            </a:r>
            <a:r>
              <a:rPr lang="el-GR" sz="1700" i="1" dirty="0" err="1"/>
              <a:t>αλλ</a:t>
            </a:r>
            <a:r>
              <a:rPr lang="el-GR" sz="1700" i="1" dirty="0"/>
              <a:t>’ εν τη συνοικία </a:t>
            </a:r>
            <a:r>
              <a:rPr lang="el-GR" sz="1700" b="1" i="1" dirty="0" err="1"/>
              <a:t>Γέτω</a:t>
            </a:r>
            <a:r>
              <a:rPr lang="el-GR" sz="1700" i="1" dirty="0"/>
              <a:t>, ήτις επί τούτω </a:t>
            </a:r>
            <a:r>
              <a:rPr lang="el-GR" sz="1700" i="1" dirty="0" err="1"/>
              <a:t>ωρίσθη</a:t>
            </a:r>
            <a:r>
              <a:rPr lang="el-GR" sz="1700" i="1" dirty="0"/>
              <a:t> εις το </a:t>
            </a:r>
            <a:r>
              <a:rPr lang="el-GR" sz="1700" i="1" dirty="0" err="1"/>
              <a:t>παράμετρον</a:t>
            </a:r>
            <a:r>
              <a:rPr lang="el-GR" sz="1700" i="1" dirty="0"/>
              <a:t> τι της πόλεως, και δια δύω σταυρωτών διόδων σχηματίζει σχήμα Σταυρού. Ταύτης αι τέσσαρες είσοδοι </a:t>
            </a:r>
            <a:r>
              <a:rPr lang="el-GR" sz="1700" b="1" i="1" dirty="0" err="1"/>
              <a:t>ετειχίσθησαν</a:t>
            </a:r>
            <a:r>
              <a:rPr lang="el-GR" sz="1700" i="1" dirty="0"/>
              <a:t> </a:t>
            </a:r>
            <a:r>
              <a:rPr lang="el-GR" sz="1700" i="1" dirty="0" err="1"/>
              <a:t>έχουσαι</a:t>
            </a:r>
            <a:r>
              <a:rPr lang="el-GR" sz="1700" i="1" dirty="0"/>
              <a:t> μόνον </a:t>
            </a:r>
            <a:r>
              <a:rPr lang="el-GR" sz="1700" i="1" dirty="0" err="1"/>
              <a:t>πύλας</a:t>
            </a:r>
            <a:r>
              <a:rPr lang="el-GR" sz="1700" i="1" dirty="0"/>
              <a:t>, </a:t>
            </a:r>
            <a:r>
              <a:rPr lang="el-GR" sz="1700" i="1" dirty="0" err="1"/>
              <a:t>εφών</a:t>
            </a:r>
            <a:r>
              <a:rPr lang="el-GR" sz="1700" i="1" dirty="0"/>
              <a:t> ετέθη το σύνολον του αγίου Μάρκου με την εξής </a:t>
            </a:r>
            <a:r>
              <a:rPr lang="el-GR" sz="1700" i="1" dirty="0" err="1"/>
              <a:t>επιγραφήν</a:t>
            </a:r>
            <a:r>
              <a:rPr lang="el-GR" sz="1700" i="1" dirty="0"/>
              <a:t>: </a:t>
            </a:r>
            <a:r>
              <a:rPr lang="en-US" sz="1700" i="1" dirty="0"/>
              <a:t>In </a:t>
            </a:r>
            <a:r>
              <a:rPr lang="en-US" sz="1700" i="1" dirty="0" err="1"/>
              <a:t>Cruce</a:t>
            </a:r>
            <a:r>
              <a:rPr lang="en-US" sz="1700" i="1" dirty="0"/>
              <a:t> </a:t>
            </a:r>
            <a:r>
              <a:rPr lang="en-US" sz="1700" i="1" dirty="0" err="1"/>
              <a:t>quia</a:t>
            </a:r>
            <a:r>
              <a:rPr lang="en-US" sz="1700" i="1" dirty="0"/>
              <a:t> </a:t>
            </a:r>
            <a:r>
              <a:rPr lang="en-US" sz="1700" i="1" dirty="0" err="1" smtClean="0"/>
              <a:t>Crucifixerunt</a:t>
            </a:r>
            <a:r>
              <a:rPr lang="el-GR" sz="1700" i="1" dirty="0" smtClean="0"/>
              <a:t> </a:t>
            </a:r>
            <a:r>
              <a:rPr lang="el-GR" sz="1700" b="1" i="1" dirty="0" smtClean="0">
                <a:solidFill>
                  <a:schemeClr val="tx1"/>
                </a:solidFill>
              </a:rPr>
              <a:t>(</a:t>
            </a:r>
            <a:r>
              <a:rPr lang="de-DE" sz="1700" b="1" dirty="0" smtClean="0">
                <a:solidFill>
                  <a:schemeClr val="tx1"/>
                </a:solidFill>
              </a:rPr>
              <a:t>«E</a:t>
            </a:r>
            <a:r>
              <a:rPr lang="el-GR" sz="1700" b="1" dirty="0" smtClean="0">
                <a:solidFill>
                  <a:schemeClr val="tx1"/>
                </a:solidFill>
              </a:rPr>
              <a:t>ν </a:t>
            </a:r>
            <a:r>
              <a:rPr lang="el-GR" sz="1700" b="1" dirty="0" err="1" smtClean="0">
                <a:solidFill>
                  <a:schemeClr val="tx1"/>
                </a:solidFill>
              </a:rPr>
              <a:t>σταυρώ</a:t>
            </a:r>
            <a:r>
              <a:rPr lang="el-GR" sz="1700" b="1" dirty="0" smtClean="0">
                <a:solidFill>
                  <a:schemeClr val="tx1"/>
                </a:solidFill>
              </a:rPr>
              <a:t> οι </a:t>
            </a:r>
            <a:r>
              <a:rPr lang="el-GR" sz="1700" b="1" dirty="0" err="1" smtClean="0">
                <a:solidFill>
                  <a:schemeClr val="tx1"/>
                </a:solidFill>
              </a:rPr>
              <a:t>σταυρώσαντες</a:t>
            </a:r>
            <a:r>
              <a:rPr lang="el-GR" sz="1700" b="1" dirty="0" smtClean="0">
                <a:solidFill>
                  <a:schemeClr val="tx1"/>
                </a:solidFill>
              </a:rPr>
              <a:t>!»)</a:t>
            </a:r>
            <a:r>
              <a:rPr lang="el-GR" sz="1700" i="1" dirty="0" smtClean="0">
                <a:solidFill>
                  <a:schemeClr val="tx1"/>
                </a:solidFill>
              </a:rPr>
              <a:t>. </a:t>
            </a:r>
            <a:r>
              <a:rPr lang="el-GR" sz="1700" i="1" dirty="0"/>
              <a:t>20 Δια του αυτού ψηφίσματος </a:t>
            </a:r>
            <a:r>
              <a:rPr lang="el-GR" sz="1700" i="1" dirty="0" err="1"/>
              <a:t>απηγορεύθη</a:t>
            </a:r>
            <a:r>
              <a:rPr lang="el-GR" sz="1700" i="1" dirty="0"/>
              <a:t> η εκ της συνοικίας έξοδος των Εβραίων από της Μεγάλης </a:t>
            </a:r>
            <a:r>
              <a:rPr lang="el-GR" sz="1700" i="1" dirty="0" smtClean="0"/>
              <a:t>Πέμπτης </a:t>
            </a:r>
            <a:r>
              <a:rPr lang="el-GR" sz="1700" i="1" dirty="0"/>
              <a:t>μέχρι και της Νέας Τρίτης της </a:t>
            </a:r>
            <a:r>
              <a:rPr lang="el-GR" sz="1700" i="1" dirty="0" err="1"/>
              <a:t>Δ</a:t>
            </a:r>
            <a:r>
              <a:rPr lang="el-GR" sz="1700" i="1" dirty="0" err="1" smtClean="0"/>
              <a:t>ιακαινισίμου</a:t>
            </a:r>
            <a:r>
              <a:rPr lang="el-GR" sz="1700" i="1" dirty="0"/>
              <a:t>, </a:t>
            </a:r>
            <a:r>
              <a:rPr lang="el-GR" sz="1700" i="1" dirty="0" err="1"/>
              <a:t>ότε</a:t>
            </a:r>
            <a:r>
              <a:rPr lang="el-GR" sz="1700" i="1" dirty="0"/>
              <a:t> καθ’ όλον το διάστημα τούτο </a:t>
            </a:r>
            <a:r>
              <a:rPr lang="el-GR" sz="1700" i="1" dirty="0" err="1"/>
              <a:t>κλείονται</a:t>
            </a:r>
            <a:r>
              <a:rPr lang="el-GR" sz="1700" i="1" dirty="0"/>
              <a:t> και αι </a:t>
            </a:r>
            <a:r>
              <a:rPr lang="el-GR" sz="1700" i="1" dirty="0" err="1"/>
              <a:t>θύραι</a:t>
            </a:r>
            <a:r>
              <a:rPr lang="el-GR" sz="1700" i="1" dirty="0"/>
              <a:t> της εβραϊκής συνοικίας</a:t>
            </a:r>
            <a:r>
              <a:rPr lang="el-GR" sz="1700" i="1" dirty="0" smtClean="0"/>
              <a:t>.</a:t>
            </a:r>
            <a:r>
              <a:rPr lang="el-GR" sz="1700" dirty="0" smtClean="0"/>
              <a:t> Εν </a:t>
            </a:r>
            <a:r>
              <a:rPr lang="el-GR" sz="1700" dirty="0" err="1" smtClean="0"/>
              <a:t>Ζακύνθω</a:t>
            </a:r>
            <a:r>
              <a:rPr lang="el-GR" sz="1700" dirty="0" smtClean="0"/>
              <a:t>, περί τον μήνα </a:t>
            </a:r>
            <a:r>
              <a:rPr lang="el-GR" sz="1700" dirty="0" err="1" smtClean="0"/>
              <a:t>Απρίλιον</a:t>
            </a:r>
            <a:r>
              <a:rPr lang="el-GR" sz="1700" dirty="0" smtClean="0"/>
              <a:t> του έτους 1712, την </a:t>
            </a:r>
            <a:r>
              <a:rPr lang="el-GR" sz="1700" dirty="0" err="1" smtClean="0"/>
              <a:t>Κυριακήν</a:t>
            </a:r>
            <a:r>
              <a:rPr lang="el-GR" sz="1700" dirty="0" smtClean="0"/>
              <a:t> των Βαΐων, </a:t>
            </a:r>
            <a:r>
              <a:rPr lang="el-GR" sz="1700" dirty="0" err="1" smtClean="0"/>
              <a:t>εχάθη</a:t>
            </a:r>
            <a:r>
              <a:rPr lang="el-GR" sz="1700" dirty="0" smtClean="0"/>
              <a:t> πενταετές άρρεν </a:t>
            </a:r>
            <a:r>
              <a:rPr lang="el-GR" sz="1700" dirty="0" err="1" smtClean="0"/>
              <a:t>παιδίον</a:t>
            </a:r>
            <a:r>
              <a:rPr lang="el-GR" sz="1700" dirty="0" smtClean="0"/>
              <a:t>, το οποίον, με </a:t>
            </a:r>
            <a:r>
              <a:rPr lang="el-GR" sz="1700" dirty="0" err="1" smtClean="0"/>
              <a:t>όλας</a:t>
            </a:r>
            <a:r>
              <a:rPr lang="el-GR" sz="1700" dirty="0" smtClean="0"/>
              <a:t> τας των τεθλιμμένων γονέων του και της Κυβερνήσεως </a:t>
            </a:r>
            <a:r>
              <a:rPr lang="el-GR" sz="1700" dirty="0" err="1" smtClean="0"/>
              <a:t>ερεύνας</a:t>
            </a:r>
            <a:r>
              <a:rPr lang="el-GR" sz="1700" dirty="0" smtClean="0"/>
              <a:t>, δεν </a:t>
            </a:r>
            <a:r>
              <a:rPr lang="el-GR" sz="1700" dirty="0" err="1" smtClean="0"/>
              <a:t>ηδυνήθη</a:t>
            </a:r>
            <a:r>
              <a:rPr lang="el-GR" sz="1700" dirty="0" smtClean="0"/>
              <a:t> να </a:t>
            </a:r>
            <a:r>
              <a:rPr lang="el-GR" sz="1700" dirty="0" err="1" smtClean="0"/>
              <a:t>ευρεθή</a:t>
            </a:r>
            <a:r>
              <a:rPr lang="el-GR" sz="1700" dirty="0" smtClean="0"/>
              <a:t>. </a:t>
            </a:r>
            <a:r>
              <a:rPr lang="el-GR" sz="1700" dirty="0" err="1" smtClean="0"/>
              <a:t>Επεκράτει</a:t>
            </a:r>
            <a:r>
              <a:rPr lang="el-GR" sz="1700" dirty="0" smtClean="0"/>
              <a:t> τότε εις </a:t>
            </a:r>
            <a:r>
              <a:rPr lang="el-GR" sz="1700" dirty="0" err="1" smtClean="0"/>
              <a:t>Ζάκυνθον</a:t>
            </a:r>
            <a:r>
              <a:rPr lang="el-GR" sz="1700" dirty="0" smtClean="0"/>
              <a:t> η ιδέα ότι οι Εβραίοι κατά τας </a:t>
            </a:r>
            <a:r>
              <a:rPr lang="el-GR" sz="1700" dirty="0" err="1" smtClean="0"/>
              <a:t>εορτάς</a:t>
            </a:r>
            <a:r>
              <a:rPr lang="el-GR" sz="1700" dirty="0" smtClean="0"/>
              <a:t> του Πάσχα </a:t>
            </a:r>
            <a:r>
              <a:rPr lang="el-GR" sz="1700" b="1" dirty="0" err="1" smtClean="0"/>
              <a:t>επροσπάθουν</a:t>
            </a:r>
            <a:r>
              <a:rPr lang="el-GR" sz="1700" b="1" dirty="0" smtClean="0"/>
              <a:t> να </a:t>
            </a:r>
            <a:r>
              <a:rPr lang="el-GR" sz="1700" b="1" dirty="0" err="1" smtClean="0"/>
              <a:t>προμηθεύωνται</a:t>
            </a:r>
            <a:r>
              <a:rPr lang="el-GR" sz="1700" b="1" dirty="0" smtClean="0"/>
              <a:t> με αίμα Χριστιανών, όπως το μεταχειρίζονται εις την κατασκευήν των </a:t>
            </a:r>
            <a:r>
              <a:rPr lang="el-GR" sz="1700" b="1" dirty="0" err="1" smtClean="0"/>
              <a:t>αζύμων</a:t>
            </a:r>
            <a:r>
              <a:rPr lang="el-GR" sz="1700" dirty="0" smtClean="0"/>
              <a:t>. Ως εκ τούτου ηγέρθη υπόνοια μήπως το απολεσθέν </a:t>
            </a:r>
            <a:r>
              <a:rPr lang="el-GR" sz="1700" dirty="0" err="1" smtClean="0"/>
              <a:t>παιδίον</a:t>
            </a:r>
            <a:r>
              <a:rPr lang="el-GR" sz="1700" dirty="0" smtClean="0"/>
              <a:t> συνελήφθη υπό των Εβραίων και υπεβλήθη εις τον </a:t>
            </a:r>
            <a:r>
              <a:rPr lang="el-GR" sz="1700" dirty="0" err="1" smtClean="0"/>
              <a:t>μαρτυρικόν</a:t>
            </a:r>
            <a:r>
              <a:rPr lang="el-GR" sz="1700" dirty="0" smtClean="0"/>
              <a:t> θάνατον, ίνα το αίμα του </a:t>
            </a:r>
            <a:r>
              <a:rPr lang="el-GR" sz="1700" dirty="0" err="1" smtClean="0"/>
              <a:t>χρησιμεύση</a:t>
            </a:r>
            <a:r>
              <a:rPr lang="el-GR" sz="1700" dirty="0" smtClean="0"/>
              <a:t> εις αυτούς, ως </a:t>
            </a:r>
            <a:r>
              <a:rPr lang="el-GR" sz="1700" dirty="0" err="1" smtClean="0"/>
              <a:t>είρηται</a:t>
            </a:r>
            <a:r>
              <a:rPr lang="el-GR" sz="1700" dirty="0" smtClean="0"/>
              <a:t>.</a:t>
            </a:r>
            <a:endParaRPr lang="el-GR" sz="1700" i="1" dirty="0" smtClean="0"/>
          </a:p>
          <a:p>
            <a:pPr marL="0" indent="0" algn="r">
              <a:lnSpc>
                <a:spcPts val="1800"/>
              </a:lnSpc>
              <a:spcBef>
                <a:spcPts val="0"/>
              </a:spcBef>
              <a:buNone/>
              <a:defRPr/>
            </a:pPr>
            <a:r>
              <a:rPr lang="de-DE" sz="1700" dirty="0">
                <a:solidFill>
                  <a:schemeClr val="tx1"/>
                </a:solidFill>
              </a:rPr>
              <a:t>http://</a:t>
            </a:r>
            <a:r>
              <a:rPr lang="de-DE" sz="1700" dirty="0" smtClean="0">
                <a:solidFill>
                  <a:schemeClr val="tx1"/>
                </a:solidFill>
              </a:rPr>
              <a:t>www.kis.gr/files/xronika%20%20234_print2.pdf</a:t>
            </a:r>
            <a:endParaRPr lang="el-GR" sz="1700" dirty="0"/>
          </a:p>
        </p:txBody>
      </p:sp>
      <p:pic>
        <p:nvPicPr>
          <p:cNvPr id="4098" name="Picture 2"/>
          <p:cNvPicPr>
            <a:picLocks noChangeAspect="1" noChangeArrowheads="1"/>
          </p:cNvPicPr>
          <p:nvPr/>
        </p:nvPicPr>
        <p:blipFill>
          <a:blip r:embed="rId2" cstate="print"/>
          <a:srcRect/>
          <a:stretch>
            <a:fillRect/>
          </a:stretch>
        </p:blipFill>
        <p:spPr bwMode="auto">
          <a:xfrm>
            <a:off x="3275856" y="116632"/>
            <a:ext cx="5616624" cy="2571465"/>
          </a:xfrm>
          <a:prstGeom prst="rect">
            <a:avLst/>
          </a:prstGeom>
          <a:noFill/>
          <a:ln w="9525">
            <a:noFill/>
            <a:miter lim="800000"/>
            <a:headEnd/>
            <a:tailEnd/>
          </a:ln>
        </p:spPr>
      </p:pic>
      <p:sp>
        <p:nvSpPr>
          <p:cNvPr id="4" name="TextBox 3"/>
          <p:cNvSpPr txBox="1"/>
          <p:nvPr/>
        </p:nvSpPr>
        <p:spPr>
          <a:xfrm>
            <a:off x="250825" y="404664"/>
            <a:ext cx="2520975" cy="1512168"/>
          </a:xfrm>
          <a:prstGeom prst="rect">
            <a:avLst/>
          </a:prstGeom>
        </p:spPr>
        <p:txBody>
          <a:bodyPr vert="horz" wrap="square" lIns="91440" tIns="45720" rIns="91440" bIns="45720" rtlCol="0" anchor="ctr">
            <a:noAutofit/>
          </a:bodyPr>
          <a:lstStyle/>
          <a:p>
            <a:pPr algn="ctr"/>
            <a:r>
              <a:rPr lang="el-GR" sz="3400" i="1" dirty="0">
                <a:solidFill>
                  <a:srgbClr val="5075BC"/>
                </a:solidFill>
              </a:rPr>
              <a:t>Ζάκυνθος: Πάσχα του </a:t>
            </a:r>
            <a:r>
              <a:rPr lang="el-GR" sz="3400" i="1" dirty="0" smtClean="0">
                <a:solidFill>
                  <a:srgbClr val="5075BC"/>
                </a:solidFill>
              </a:rPr>
              <a:t>1877</a:t>
            </a:r>
            <a:endParaRPr lang="el-GR" sz="3400" dirty="0" smtClean="0">
              <a:solidFill>
                <a:srgbClr val="5075BC"/>
              </a:solidFill>
            </a:endParaRPr>
          </a:p>
        </p:txBody>
      </p:sp>
      <p:sp>
        <p:nvSpPr>
          <p:cNvPr id="8" name="TextBox 7"/>
          <p:cNvSpPr txBox="1"/>
          <p:nvPr/>
        </p:nvSpPr>
        <p:spPr>
          <a:xfrm>
            <a:off x="3275856" y="2419818"/>
            <a:ext cx="432048" cy="268279"/>
          </a:xfrm>
          <a:prstGeom prst="rect">
            <a:avLst/>
          </a:prstGeom>
        </p:spPr>
        <p:txBody>
          <a:bodyPr vert="horz" wrap="square" lIns="91440" tIns="45720" rIns="91440" bIns="45720" rtlCol="0" anchor="ctr">
            <a:noAutofit/>
          </a:bodyPr>
          <a:lstStyle/>
          <a:p>
            <a:pPr algn="ctr"/>
            <a:r>
              <a:rPr lang="el-GR" sz="1500" dirty="0" smtClean="0"/>
              <a:t>11</a:t>
            </a:r>
          </a:p>
        </p:txBody>
      </p:sp>
    </p:spTree>
    <p:extLst>
      <p:ext uri="{BB962C8B-B14F-4D97-AF65-F5344CB8AC3E}">
        <p14:creationId xmlns:p14="http://schemas.microsoft.com/office/powerpoint/2010/main" val="1171401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5338936" cy="6048672"/>
          </a:xfrm>
        </p:spPr>
        <p:txBody>
          <a:bodyPr>
            <a:noAutofit/>
          </a:bodyPr>
          <a:lstStyle/>
          <a:p>
            <a:pPr marL="0" indent="0">
              <a:lnSpc>
                <a:spcPts val="1600"/>
              </a:lnSpc>
              <a:spcBef>
                <a:spcPts val="600"/>
              </a:spcBef>
              <a:buNone/>
            </a:pPr>
            <a:r>
              <a:rPr lang="el-GR" sz="1700" cap="all" dirty="0"/>
              <a:t>χ</a:t>
            </a:r>
            <a:r>
              <a:rPr lang="el-GR" sz="1700" dirty="0"/>
              <a:t>αρακτηριστική είναι η παρερμηνεία της κραυγής </a:t>
            </a:r>
            <a:r>
              <a:rPr lang="el-GR" sz="1700" b="1" i="1" dirty="0" err="1"/>
              <a:t>τὸ</a:t>
            </a:r>
            <a:r>
              <a:rPr lang="el-GR" sz="1700" b="1" i="1" dirty="0"/>
              <a:t> </a:t>
            </a:r>
            <a:r>
              <a:rPr lang="el-GR" sz="1700" b="1" i="1" dirty="0" err="1"/>
              <a:t>αἷμα</a:t>
            </a:r>
            <a:r>
              <a:rPr lang="el-GR" sz="1700" b="1" i="1" dirty="0"/>
              <a:t> </a:t>
            </a:r>
            <a:r>
              <a:rPr lang="el-GR" sz="1700" b="1" i="1" dirty="0" err="1"/>
              <a:t>αὐτοῦ</a:t>
            </a:r>
            <a:r>
              <a:rPr lang="el-GR" sz="1700" b="1" i="1" dirty="0"/>
              <a:t> </a:t>
            </a:r>
            <a:r>
              <a:rPr lang="el-GR" sz="1700" b="1" i="1" dirty="0" err="1"/>
              <a:t>ἐφ</a:t>
            </a:r>
            <a:r>
              <a:rPr lang="el-GR" sz="1700" b="1" i="1" dirty="0"/>
              <a:t>’ </a:t>
            </a:r>
            <a:r>
              <a:rPr lang="el-GR" sz="1700" b="1" i="1" dirty="0" err="1"/>
              <a:t>ἡμᾶς</a:t>
            </a:r>
            <a:r>
              <a:rPr lang="el-GR" sz="1700" b="1" i="1" dirty="0"/>
              <a:t> </a:t>
            </a:r>
            <a:r>
              <a:rPr lang="el-GR" sz="1700" b="1" i="1" dirty="0" err="1"/>
              <a:t>καὶ</a:t>
            </a:r>
            <a:r>
              <a:rPr lang="el-GR" sz="1700" b="1" i="1" dirty="0"/>
              <a:t> </a:t>
            </a:r>
            <a:r>
              <a:rPr lang="el-GR" sz="1700" b="1" i="1" dirty="0" err="1"/>
              <a:t>ἐπὶ</a:t>
            </a:r>
            <a:r>
              <a:rPr lang="el-GR" sz="1700" b="1" i="1" dirty="0"/>
              <a:t> </a:t>
            </a:r>
            <a:r>
              <a:rPr lang="el-GR" sz="1700" b="1" i="1" dirty="0" err="1"/>
              <a:t>τὰ</a:t>
            </a:r>
            <a:r>
              <a:rPr lang="el-GR" sz="1700" b="1" i="1" dirty="0"/>
              <a:t> τέκνα </a:t>
            </a:r>
            <a:r>
              <a:rPr lang="el-GR" sz="1700" b="1" i="1" dirty="0" err="1"/>
              <a:t>ἡμῶν</a:t>
            </a:r>
            <a:r>
              <a:rPr lang="el-GR" sz="1700" dirty="0"/>
              <a:t> στο Ματθαίο (27, 25), η οποία στην ταινία του </a:t>
            </a:r>
            <a:r>
              <a:rPr lang="en-US" sz="1700" dirty="0"/>
              <a:t>Gibson</a:t>
            </a:r>
            <a:r>
              <a:rPr lang="el-GR" sz="1700" dirty="0"/>
              <a:t> δεν εκστομίζεται από το ιουδαϊκό πλήθος. Το χωρίο αυτό όντως μπορεί να οδηγήσει σε αντισημιτισμό, εάν όμως αγνοηθεί το στοιχείο της δραματικής ειρωνείας που χρησιμοποιεί ο Ευαγγελιστής στην ευρύτερη ενότητα της αφήγησης των Παθών. </a:t>
            </a:r>
            <a:r>
              <a:rPr lang="el-GR" sz="1700" cap="all" dirty="0"/>
              <a:t>η</a:t>
            </a:r>
            <a:r>
              <a:rPr lang="el-GR" sz="1700" dirty="0"/>
              <a:t> </a:t>
            </a:r>
            <a:r>
              <a:rPr lang="el-GR" sz="1700" b="1" dirty="0"/>
              <a:t>δραματική ειρωνεία</a:t>
            </a:r>
            <a:r>
              <a:rPr lang="el-GR" sz="1700" dirty="0"/>
              <a:t> δημιουργείται όταν μια εντύπωση η οποία εξάγεται από τα λόγια του πρωταγωνιστή μιας ιστορίας, ανατρέπεται από αυτή που προσδίδει ο συγγραφέας μέσα από τη συμβολική ολόκληρης της πλοκής (</a:t>
            </a:r>
            <a:r>
              <a:rPr lang="el-GR" sz="1700" dirty="0" err="1"/>
              <a:t>πρβλ</a:t>
            </a:r>
            <a:r>
              <a:rPr lang="el-GR" sz="1700" dirty="0"/>
              <a:t>. </a:t>
            </a:r>
            <a:r>
              <a:rPr lang="el-GR" sz="1700" dirty="0" err="1"/>
              <a:t>Ιω</a:t>
            </a:r>
            <a:r>
              <a:rPr lang="el-GR" sz="1700" dirty="0"/>
              <a:t>. 11, 49-52). </a:t>
            </a:r>
          </a:p>
          <a:p>
            <a:pPr marL="0" indent="0">
              <a:lnSpc>
                <a:spcPts val="1600"/>
              </a:lnSpc>
              <a:spcBef>
                <a:spcPts val="600"/>
              </a:spcBef>
              <a:buNone/>
            </a:pPr>
            <a:r>
              <a:rPr lang="el-GR" sz="1700" dirty="0" smtClean="0"/>
              <a:t>Το </a:t>
            </a:r>
            <a:r>
              <a:rPr lang="el-GR" sz="1700" dirty="0"/>
              <a:t>αίμα του Ιησού και η σημασία του δεσπόζει στα κεφ. 26-27. </a:t>
            </a:r>
            <a:r>
              <a:rPr lang="el-GR" sz="1700" cap="all" dirty="0"/>
              <a:t>σ</a:t>
            </a:r>
            <a:r>
              <a:rPr lang="el-GR" sz="1700" dirty="0"/>
              <a:t>το </a:t>
            </a:r>
            <a:r>
              <a:rPr lang="el-GR" sz="1700" dirty="0" err="1"/>
              <a:t>Μτ</a:t>
            </a:r>
            <a:r>
              <a:rPr lang="el-GR" sz="1700" dirty="0"/>
              <a:t>. 26, 28 κατά την παράδοση της θείας Ευχαριστίας ο Ιησούς διακηρύσσει ότι αυτό (το αίμα Του) εκχύνεται εκούσια προκειμένου να απαλλαχθεί ο κόσμος από τις αμαρτίες και να συναφθεί η καινούργια διαθήκη που είχε προφητέψει ο προφήτης του πάθους Ιερεμίας:  </a:t>
            </a:r>
            <a:r>
              <a:rPr lang="el-GR" sz="1700" b="1" i="1" dirty="0" err="1"/>
              <a:t>τοῦτο</a:t>
            </a:r>
            <a:r>
              <a:rPr lang="el-GR" sz="1700" b="1" i="1" dirty="0"/>
              <a:t> </a:t>
            </a:r>
            <a:r>
              <a:rPr lang="el-GR" sz="1700" b="1" i="1" dirty="0" err="1"/>
              <a:t>γάρ</a:t>
            </a:r>
            <a:r>
              <a:rPr lang="el-GR" sz="1700" b="1" i="1" dirty="0"/>
              <a:t> </a:t>
            </a:r>
            <a:r>
              <a:rPr lang="el-GR" sz="1700" b="1" i="1" dirty="0" err="1"/>
              <a:t>ἐστιν</a:t>
            </a:r>
            <a:r>
              <a:rPr lang="el-GR" sz="1700" b="1" i="1" dirty="0"/>
              <a:t> </a:t>
            </a:r>
            <a:r>
              <a:rPr lang="el-GR" sz="1700" b="1" i="1" dirty="0" err="1"/>
              <a:t>τὸ</a:t>
            </a:r>
            <a:r>
              <a:rPr lang="el-GR" sz="1700" b="1" i="1" dirty="0"/>
              <a:t> </a:t>
            </a:r>
            <a:r>
              <a:rPr lang="el-GR" sz="1700" b="1" i="1" dirty="0" err="1"/>
              <a:t>αἷμά</a:t>
            </a:r>
            <a:r>
              <a:rPr lang="el-GR" sz="1700" b="1" i="1" dirty="0"/>
              <a:t> μου </a:t>
            </a:r>
            <a:r>
              <a:rPr lang="el-GR" sz="1700" b="1" i="1" dirty="0" err="1"/>
              <a:t>τῆς</a:t>
            </a:r>
            <a:r>
              <a:rPr lang="el-GR" sz="1700" b="1" i="1" dirty="0"/>
              <a:t> </a:t>
            </a:r>
            <a:r>
              <a:rPr lang="el-GR" sz="1700" b="1" i="1" dirty="0" err="1"/>
              <a:t>διαθήκης</a:t>
            </a:r>
            <a:r>
              <a:rPr lang="el-GR" sz="1700" b="1" i="1" dirty="0"/>
              <a:t> </a:t>
            </a:r>
            <a:r>
              <a:rPr lang="el-GR" sz="1700" b="1" i="1" dirty="0" err="1"/>
              <a:t>τὸ</a:t>
            </a:r>
            <a:r>
              <a:rPr lang="el-GR" sz="1700" b="1" i="1" dirty="0"/>
              <a:t> </a:t>
            </a:r>
            <a:r>
              <a:rPr lang="el-GR" sz="1700" b="1" i="1" dirty="0" err="1"/>
              <a:t>περὶ</a:t>
            </a:r>
            <a:r>
              <a:rPr lang="el-GR" sz="1700" b="1" i="1" dirty="0"/>
              <a:t> </a:t>
            </a:r>
            <a:r>
              <a:rPr lang="el-GR" sz="1700" b="1" i="1" dirty="0" err="1"/>
              <a:t>πολλῶν</a:t>
            </a:r>
            <a:r>
              <a:rPr lang="el-GR" sz="1700" b="1" i="1" dirty="0"/>
              <a:t> </a:t>
            </a:r>
            <a:r>
              <a:rPr lang="el-GR" sz="1700" b="1" i="1" dirty="0" err="1"/>
              <a:t>ἐκχυννόμενον</a:t>
            </a:r>
            <a:r>
              <a:rPr lang="el-GR" sz="1700" b="1" i="1" dirty="0"/>
              <a:t> </a:t>
            </a:r>
            <a:r>
              <a:rPr lang="el-GR" sz="1700" b="1" i="1" dirty="0" err="1"/>
              <a:t>εἰς</a:t>
            </a:r>
            <a:r>
              <a:rPr lang="el-GR" sz="1700" b="1" i="1" dirty="0"/>
              <a:t> </a:t>
            </a:r>
            <a:r>
              <a:rPr lang="el-GR" sz="1700" b="1" i="1" dirty="0" err="1"/>
              <a:t>ἄφεσιν</a:t>
            </a:r>
            <a:r>
              <a:rPr lang="el-GR" sz="1700" b="1" i="1" dirty="0"/>
              <a:t> </a:t>
            </a:r>
            <a:r>
              <a:rPr lang="el-GR" sz="1700" b="1" i="1" dirty="0" err="1"/>
              <a:t>ἁμαρτιῶν</a:t>
            </a:r>
            <a:r>
              <a:rPr lang="el-GR" sz="1700" dirty="0"/>
              <a:t> (</a:t>
            </a:r>
            <a:r>
              <a:rPr lang="el-GR" sz="1700" dirty="0" err="1"/>
              <a:t>πρβλ</a:t>
            </a:r>
            <a:r>
              <a:rPr lang="el-GR" sz="1700" dirty="0"/>
              <a:t>. </a:t>
            </a:r>
            <a:r>
              <a:rPr lang="el-GR" sz="1700" dirty="0" err="1"/>
              <a:t>Ιερ</a:t>
            </a:r>
            <a:r>
              <a:rPr lang="el-GR" sz="1700" dirty="0"/>
              <a:t>. 31, 31-4</a:t>
            </a:r>
            <a:r>
              <a:rPr lang="el-GR" sz="1700" baseline="30000" dirty="0"/>
              <a:t>.</a:t>
            </a:r>
            <a:r>
              <a:rPr lang="el-GR" sz="1700" dirty="0"/>
              <a:t> 32, 37-41).  </a:t>
            </a:r>
            <a:r>
              <a:rPr lang="el-GR" sz="1700" cap="all" dirty="0"/>
              <a:t>η</a:t>
            </a:r>
            <a:r>
              <a:rPr lang="el-GR" sz="1700" dirty="0"/>
              <a:t> προσθήκη της φράσης </a:t>
            </a:r>
            <a:r>
              <a:rPr lang="el-GR" sz="1700" b="1" i="1" dirty="0" err="1"/>
              <a:t>εἰς</a:t>
            </a:r>
            <a:r>
              <a:rPr lang="el-GR" sz="1700" b="1" i="1" dirty="0"/>
              <a:t> </a:t>
            </a:r>
            <a:r>
              <a:rPr lang="el-GR" sz="1700" b="1" i="1" dirty="0" err="1"/>
              <a:t>ἄφεσιν</a:t>
            </a:r>
            <a:r>
              <a:rPr lang="el-GR" sz="1700" b="1" i="1" dirty="0"/>
              <a:t> </a:t>
            </a:r>
            <a:r>
              <a:rPr lang="el-GR" sz="1700" b="1" i="1" dirty="0" err="1"/>
              <a:t>ἁμαρτιῶν</a:t>
            </a:r>
            <a:r>
              <a:rPr lang="el-GR" sz="1700" dirty="0"/>
              <a:t>, απαντάται μόνο στο </a:t>
            </a:r>
            <a:r>
              <a:rPr lang="el-GR" sz="1700" dirty="0" err="1"/>
              <a:t>Μτ</a:t>
            </a:r>
            <a:r>
              <a:rPr lang="el-GR" sz="1700" dirty="0"/>
              <a:t>., ενώ με την </a:t>
            </a:r>
            <a:r>
              <a:rPr lang="el-GR" sz="1700" dirty="0" err="1"/>
              <a:t>αραμαϊκή</a:t>
            </a:r>
            <a:r>
              <a:rPr lang="el-GR" sz="1700" dirty="0"/>
              <a:t> φράση </a:t>
            </a:r>
            <a:r>
              <a:rPr lang="el-GR" sz="1700" i="1" dirty="0" err="1"/>
              <a:t>περὶ</a:t>
            </a:r>
            <a:r>
              <a:rPr lang="el-GR" sz="1700" i="1" dirty="0"/>
              <a:t> </a:t>
            </a:r>
            <a:r>
              <a:rPr lang="el-GR" sz="1700" i="1" dirty="0" err="1"/>
              <a:t>πολλῶν</a:t>
            </a:r>
            <a:r>
              <a:rPr lang="el-GR" sz="1700" i="1" dirty="0"/>
              <a:t>, </a:t>
            </a:r>
            <a:r>
              <a:rPr lang="el-GR" sz="1700" dirty="0"/>
              <a:t>σημαίνεται η </a:t>
            </a:r>
            <a:r>
              <a:rPr lang="el-GR" sz="1700" i="1" dirty="0"/>
              <a:t>υπέρ όλων </a:t>
            </a:r>
            <a:r>
              <a:rPr lang="el-GR" sz="1700" dirty="0"/>
              <a:t>θυσία του Ιησού</a:t>
            </a:r>
            <a:r>
              <a:rPr lang="el-GR" sz="1700" i="1" dirty="0"/>
              <a:t> </a:t>
            </a:r>
            <a:r>
              <a:rPr lang="el-GR" sz="1700" dirty="0"/>
              <a:t>(</a:t>
            </a:r>
            <a:r>
              <a:rPr lang="el-GR" sz="1700" dirty="0" err="1"/>
              <a:t>πρβλ</a:t>
            </a:r>
            <a:r>
              <a:rPr lang="el-GR" sz="1700" dirty="0"/>
              <a:t>. </a:t>
            </a:r>
            <a:r>
              <a:rPr lang="el-GR" sz="1700" dirty="0" err="1"/>
              <a:t>Μτ</a:t>
            </a:r>
            <a:r>
              <a:rPr lang="el-GR" sz="1700" dirty="0"/>
              <a:t>. 20, 28</a:t>
            </a:r>
            <a:r>
              <a:rPr lang="el-GR" sz="1700" dirty="0" smtClean="0"/>
              <a:t>).</a:t>
            </a:r>
            <a:endParaRPr lang="el-GR" sz="1700" dirty="0"/>
          </a:p>
          <a:p>
            <a:pPr marL="0" indent="0">
              <a:lnSpc>
                <a:spcPts val="1600"/>
              </a:lnSpc>
              <a:spcBef>
                <a:spcPts val="600"/>
              </a:spcBef>
              <a:buNone/>
            </a:pPr>
            <a:r>
              <a:rPr lang="de-DE" sz="1700" dirty="0" smtClean="0"/>
              <a:t>Τα </a:t>
            </a:r>
            <a:r>
              <a:rPr lang="de-DE" sz="1700" dirty="0"/>
              <a:t>επ</a:t>
            </a:r>
            <a:r>
              <a:rPr lang="de-DE" sz="1700" dirty="0" err="1"/>
              <a:t>ιχειρήμ</a:t>
            </a:r>
            <a:r>
              <a:rPr lang="de-DE" sz="1700" dirty="0"/>
              <a:t>ατα αντλούνται από το άρθρο</a:t>
            </a:r>
            <a:r>
              <a:rPr lang="en-US" sz="1700" dirty="0"/>
              <a:t> J. P. </a:t>
            </a:r>
            <a:r>
              <a:rPr lang="en-US" sz="1700" dirty="0" err="1"/>
              <a:t>Heil</a:t>
            </a:r>
            <a:r>
              <a:rPr lang="en-US" sz="1700" b="1" cap="small" dirty="0"/>
              <a:t>, </a:t>
            </a:r>
            <a:r>
              <a:rPr lang="en-US" sz="1700" dirty="0"/>
              <a:t>The Blood of Jesus in Matthew: A Narrative-Critical Perspective, </a:t>
            </a:r>
            <a:r>
              <a:rPr lang="en-US" sz="1700" i="1" dirty="0"/>
              <a:t>Perspectives in Religious Studies</a:t>
            </a:r>
            <a:r>
              <a:rPr lang="en-US" sz="1700" dirty="0"/>
              <a:t> 18 (1991) 117-124</a:t>
            </a:r>
            <a:r>
              <a:rPr lang="en-US" sz="1700" dirty="0" smtClean="0"/>
              <a:t>.</a:t>
            </a:r>
            <a:endParaRPr lang="el-GR" sz="17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8144" y="1412776"/>
            <a:ext cx="2636702" cy="3169369"/>
          </a:xfrm>
        </p:spPr>
      </p:pic>
      <p:sp>
        <p:nvSpPr>
          <p:cNvPr id="6" name="TextBox 5"/>
          <p:cNvSpPr txBox="1"/>
          <p:nvPr/>
        </p:nvSpPr>
        <p:spPr>
          <a:xfrm>
            <a:off x="5868144" y="260648"/>
            <a:ext cx="2636702" cy="1008112"/>
          </a:xfrm>
          <a:prstGeom prst="rect">
            <a:avLst/>
          </a:prstGeom>
        </p:spPr>
        <p:txBody>
          <a:bodyPr vert="horz" wrap="square" lIns="91440" tIns="45720" rIns="91440" bIns="45720" rtlCol="0" anchor="ctr">
            <a:noAutofit/>
          </a:bodyPr>
          <a:lstStyle/>
          <a:p>
            <a:pPr algn="ctr"/>
            <a:r>
              <a:rPr lang="el-GR" sz="3400" dirty="0">
                <a:solidFill>
                  <a:srgbClr val="5075BC"/>
                </a:solidFill>
              </a:rPr>
              <a:t>ΤΟ ΑΙΜΑ ΤΟΥ </a:t>
            </a:r>
            <a:r>
              <a:rPr lang="el-GR" sz="3400" dirty="0" smtClean="0">
                <a:solidFill>
                  <a:srgbClr val="5075BC"/>
                </a:solidFill>
              </a:rPr>
              <a:t>ΕΦ’ </a:t>
            </a:r>
            <a:r>
              <a:rPr lang="el-GR" sz="3400" dirty="0">
                <a:solidFill>
                  <a:srgbClr val="5075BC"/>
                </a:solidFill>
              </a:rPr>
              <a:t>ΗΜΑΣ</a:t>
            </a:r>
            <a:endParaRPr lang="el-GR" sz="3400" dirty="0" smtClean="0">
              <a:solidFill>
                <a:srgbClr val="5075BC"/>
              </a:solidFill>
            </a:endParaRPr>
          </a:p>
        </p:txBody>
      </p:sp>
      <p:sp>
        <p:nvSpPr>
          <p:cNvPr id="7" name="TextBox 6"/>
          <p:cNvSpPr txBox="1"/>
          <p:nvPr/>
        </p:nvSpPr>
        <p:spPr>
          <a:xfrm>
            <a:off x="5868144" y="4726161"/>
            <a:ext cx="2636702" cy="576064"/>
          </a:xfrm>
          <a:prstGeom prst="rect">
            <a:avLst/>
          </a:prstGeom>
        </p:spPr>
        <p:txBody>
          <a:bodyPr vert="horz" wrap="square" lIns="91440" tIns="45720" rIns="91440" bIns="45720" rtlCol="0" anchor="ctr">
            <a:normAutofit fontScale="92500" lnSpcReduction="10000"/>
          </a:bodyPr>
          <a:lstStyle/>
          <a:p>
            <a:r>
              <a:rPr lang="el-GR" dirty="0" smtClean="0"/>
              <a:t>Αίμα </a:t>
            </a:r>
            <a:r>
              <a:rPr lang="el-GR" dirty="0"/>
              <a:t>του </a:t>
            </a:r>
            <a:r>
              <a:rPr lang="el-GR" dirty="0" err="1"/>
              <a:t>Άβελ</a:t>
            </a:r>
            <a:r>
              <a:rPr lang="el-GR" dirty="0"/>
              <a:t> που ζητά εκδίκηση;;</a:t>
            </a:r>
            <a:endParaRPr lang="el-GR" dirty="0" smtClean="0"/>
          </a:p>
        </p:txBody>
      </p:sp>
      <p:sp>
        <p:nvSpPr>
          <p:cNvPr id="8" name="TextBox 7"/>
          <p:cNvSpPr txBox="1"/>
          <p:nvPr/>
        </p:nvSpPr>
        <p:spPr>
          <a:xfrm>
            <a:off x="8072798" y="4331188"/>
            <a:ext cx="432048" cy="268279"/>
          </a:xfrm>
          <a:prstGeom prst="rect">
            <a:avLst/>
          </a:prstGeom>
        </p:spPr>
        <p:txBody>
          <a:bodyPr vert="horz" wrap="square" lIns="91440" tIns="45720" rIns="91440" bIns="45720" rtlCol="0" anchor="ctr">
            <a:noAutofit/>
          </a:bodyPr>
          <a:lstStyle/>
          <a:p>
            <a:pPr algn="ctr"/>
            <a:r>
              <a:rPr lang="el-GR" sz="1500" dirty="0" smtClean="0"/>
              <a:t>12</a:t>
            </a:r>
          </a:p>
        </p:txBody>
      </p:sp>
    </p:spTree>
    <p:extLst>
      <p:ext uri="{BB962C8B-B14F-4D97-AF65-F5344CB8AC3E}">
        <p14:creationId xmlns:p14="http://schemas.microsoft.com/office/powerpoint/2010/main" val="4252221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00092" y="386638"/>
            <a:ext cx="3394720" cy="1066130"/>
          </a:xfrm>
        </p:spPr>
        <p:txBody>
          <a:bodyPr>
            <a:noAutofit/>
          </a:bodyPr>
          <a:lstStyle/>
          <a:p>
            <a:r>
              <a:rPr lang="el-GR" sz="3600" dirty="0"/>
              <a:t>ΑΚΕΛΔΑΜΑΧ: </a:t>
            </a:r>
            <a:r>
              <a:rPr lang="el-GR" sz="3600" dirty="0" smtClean="0"/>
              <a:t>ΑΓΡΟΣ ΑΙΜΑΤΟΣ</a:t>
            </a:r>
            <a:endParaRPr lang="el-GR" sz="3600" dirty="0"/>
          </a:p>
        </p:txBody>
      </p:sp>
      <p:sp>
        <p:nvSpPr>
          <p:cNvPr id="3" name="Θέση περιεχομένου 2"/>
          <p:cNvSpPr>
            <a:spLocks noGrp="1"/>
          </p:cNvSpPr>
          <p:nvPr>
            <p:ph sz="half" idx="1"/>
          </p:nvPr>
        </p:nvSpPr>
        <p:spPr>
          <a:xfrm>
            <a:off x="457200" y="260648"/>
            <a:ext cx="4834880" cy="5976664"/>
          </a:xfrm>
        </p:spPr>
        <p:txBody>
          <a:bodyPr>
            <a:noAutofit/>
          </a:bodyPr>
          <a:lstStyle/>
          <a:p>
            <a:pPr marL="0" indent="0">
              <a:lnSpc>
                <a:spcPts val="1800"/>
              </a:lnSpc>
              <a:spcBef>
                <a:spcPts val="300"/>
              </a:spcBef>
              <a:buNone/>
            </a:pPr>
            <a:r>
              <a:rPr lang="el-GR" sz="2000" b="1" dirty="0"/>
              <a:t>ΑΝΑΦΟΡΑ</a:t>
            </a:r>
            <a:r>
              <a:rPr lang="el-GR" sz="2000" dirty="0"/>
              <a:t> στο πολύτιμο αίμα του Ιησού γίνεται στη συνέχεια κατά την επιστροφή των τριάκοντα αργυρίων από τον Ιούδα στους αρχιερείς, όταν και ομολογεί: </a:t>
            </a:r>
            <a:r>
              <a:rPr lang="el-GR" sz="2000" i="1" dirty="0" err="1"/>
              <a:t>ήμαρτον</a:t>
            </a:r>
            <a:r>
              <a:rPr lang="el-GR" sz="2000" i="1" dirty="0"/>
              <a:t> </a:t>
            </a:r>
            <a:r>
              <a:rPr lang="el-GR" sz="2000" i="1" dirty="0" err="1"/>
              <a:t>παραδούς</a:t>
            </a:r>
            <a:r>
              <a:rPr lang="el-GR" sz="2000" i="1" dirty="0"/>
              <a:t> αίμα αθώον</a:t>
            </a:r>
            <a:r>
              <a:rPr lang="el-GR" sz="2000" dirty="0"/>
              <a:t>. </a:t>
            </a:r>
          </a:p>
          <a:p>
            <a:pPr marL="0" indent="0">
              <a:lnSpc>
                <a:spcPts val="1800"/>
              </a:lnSpc>
              <a:spcBef>
                <a:spcPts val="300"/>
              </a:spcBef>
              <a:buNone/>
            </a:pPr>
            <a:r>
              <a:rPr lang="el-GR" sz="2000" b="1" dirty="0" smtClean="0"/>
              <a:t>Στο </a:t>
            </a:r>
            <a:r>
              <a:rPr lang="el-GR" sz="2000" b="1" dirty="0"/>
              <a:t>σημείο αυτό η δραματική ειρωνεία κλιμακώνεται. </a:t>
            </a:r>
            <a:r>
              <a:rPr lang="el-GR" sz="2000" dirty="0"/>
              <a:t>Οι αρχιερείς, για τους οποίους ο αναγνώστης γνωρίζει ότι ως δολοφόνοι του δικαίου είναι οι κατεξοχήν παραβάτες του Νόμου αφού (εκτός των άλλων) έχουν ήδη χρησιμοποιήσει χρήματα του Ναού για τη μεθόδευση της σύλληψης, υποκριτικά σημειώνουν για το αντίτιμο της προδοσίας: </a:t>
            </a:r>
            <a:r>
              <a:rPr lang="el-GR" sz="2000" i="1" dirty="0" err="1"/>
              <a:t>Οὐκ</a:t>
            </a:r>
            <a:r>
              <a:rPr lang="el-GR" sz="2000" i="1" dirty="0"/>
              <a:t> </a:t>
            </a:r>
            <a:r>
              <a:rPr lang="el-GR" sz="2000" i="1" dirty="0" err="1"/>
              <a:t>ἔξεστιν</a:t>
            </a:r>
            <a:r>
              <a:rPr lang="el-GR" sz="2000" i="1" dirty="0"/>
              <a:t> </a:t>
            </a:r>
            <a:r>
              <a:rPr lang="el-GR" sz="2000" i="1" dirty="0" err="1"/>
              <a:t>βαλεῖν</a:t>
            </a:r>
            <a:r>
              <a:rPr lang="el-GR" sz="2000" i="1" dirty="0"/>
              <a:t> </a:t>
            </a:r>
            <a:r>
              <a:rPr lang="el-GR" sz="2000" i="1" dirty="0" err="1"/>
              <a:t>αὐτὰ</a:t>
            </a:r>
            <a:r>
              <a:rPr lang="el-GR" sz="2000" i="1" dirty="0"/>
              <a:t> </a:t>
            </a:r>
            <a:r>
              <a:rPr lang="el-GR" sz="2000" i="1" dirty="0" err="1"/>
              <a:t>εἰς</a:t>
            </a:r>
            <a:r>
              <a:rPr lang="el-GR" sz="2000" i="1" dirty="0"/>
              <a:t> </a:t>
            </a:r>
            <a:r>
              <a:rPr lang="el-GR" sz="2000" i="1" dirty="0" err="1"/>
              <a:t>τὸν</a:t>
            </a:r>
            <a:r>
              <a:rPr lang="el-GR" sz="2000" i="1" dirty="0"/>
              <a:t> </a:t>
            </a:r>
            <a:r>
              <a:rPr lang="el-GR" sz="2000" i="1" dirty="0" err="1"/>
              <a:t>κορβανᾶν</a:t>
            </a:r>
            <a:r>
              <a:rPr lang="el-GR" sz="2000" i="1" dirty="0"/>
              <a:t>͵ </a:t>
            </a:r>
            <a:r>
              <a:rPr lang="el-GR" sz="2000" b="1" i="1" dirty="0" err="1"/>
              <a:t>ἐπεὶ</a:t>
            </a:r>
            <a:r>
              <a:rPr lang="el-GR" sz="2000" b="1" i="1" dirty="0"/>
              <a:t> </a:t>
            </a:r>
            <a:r>
              <a:rPr lang="el-GR" sz="2000" b="1" i="1" dirty="0" err="1"/>
              <a:t>τιμὴ</a:t>
            </a:r>
            <a:r>
              <a:rPr lang="el-GR" sz="2000" b="1" i="1" dirty="0"/>
              <a:t> </a:t>
            </a:r>
            <a:r>
              <a:rPr lang="el-GR" sz="2000" b="1" i="1" dirty="0" err="1"/>
              <a:t>αἵματός</a:t>
            </a:r>
            <a:r>
              <a:rPr lang="el-GR" sz="2000" b="1" i="1" dirty="0"/>
              <a:t> </a:t>
            </a:r>
            <a:r>
              <a:rPr lang="el-GR" sz="2000" b="1" i="1" dirty="0" err="1"/>
              <a:t>ἐστιν</a:t>
            </a:r>
            <a:r>
              <a:rPr lang="el-GR" sz="2000" i="1" dirty="0"/>
              <a:t>. </a:t>
            </a:r>
            <a:r>
              <a:rPr lang="el-GR" sz="2000" i="1" dirty="0" err="1"/>
              <a:t>συμβούλιον</a:t>
            </a:r>
            <a:r>
              <a:rPr lang="el-GR" sz="2000" i="1" dirty="0"/>
              <a:t> </a:t>
            </a:r>
            <a:r>
              <a:rPr lang="el-GR" sz="2000" i="1" dirty="0" err="1"/>
              <a:t>δὲ</a:t>
            </a:r>
            <a:r>
              <a:rPr lang="el-GR" sz="2000" i="1" dirty="0"/>
              <a:t> </a:t>
            </a:r>
            <a:r>
              <a:rPr lang="el-GR" sz="2000" i="1" dirty="0" err="1"/>
              <a:t>λαβόντες</a:t>
            </a:r>
            <a:r>
              <a:rPr lang="el-GR" sz="2000" i="1" dirty="0"/>
              <a:t> </a:t>
            </a:r>
            <a:r>
              <a:rPr lang="el-GR" sz="2000" i="1" dirty="0" err="1"/>
              <a:t>ἠγόρασαν</a:t>
            </a:r>
            <a:r>
              <a:rPr lang="el-GR" sz="2000" i="1" dirty="0"/>
              <a:t> </a:t>
            </a:r>
            <a:r>
              <a:rPr lang="el-GR" sz="2000" i="1" dirty="0" err="1"/>
              <a:t>ἐξ</a:t>
            </a:r>
            <a:r>
              <a:rPr lang="el-GR" sz="2000" i="1" dirty="0"/>
              <a:t> </a:t>
            </a:r>
            <a:r>
              <a:rPr lang="el-GR" sz="2000" i="1" dirty="0" err="1"/>
              <a:t>αὐτῶν</a:t>
            </a:r>
            <a:r>
              <a:rPr lang="el-GR" sz="2000" i="1" dirty="0"/>
              <a:t> </a:t>
            </a:r>
            <a:r>
              <a:rPr lang="el-GR" sz="2000" i="1" dirty="0" err="1"/>
              <a:t>τὸν</a:t>
            </a:r>
            <a:r>
              <a:rPr lang="el-GR" sz="2000" i="1" dirty="0"/>
              <a:t> </a:t>
            </a:r>
            <a:r>
              <a:rPr lang="el-GR" sz="2000" i="1" dirty="0" err="1"/>
              <a:t>Ἀγρὸν</a:t>
            </a:r>
            <a:r>
              <a:rPr lang="el-GR" sz="2000" i="1" dirty="0"/>
              <a:t> </a:t>
            </a:r>
            <a:r>
              <a:rPr lang="el-GR" sz="2000" i="1" dirty="0" err="1"/>
              <a:t>τοῦ</a:t>
            </a:r>
            <a:r>
              <a:rPr lang="el-GR" sz="2000" i="1" dirty="0"/>
              <a:t> </a:t>
            </a:r>
            <a:r>
              <a:rPr lang="el-GR" sz="2000" i="1" dirty="0" err="1"/>
              <a:t>Κεραμέως</a:t>
            </a:r>
            <a:r>
              <a:rPr lang="el-GR" sz="2000" i="1" dirty="0"/>
              <a:t> </a:t>
            </a:r>
            <a:r>
              <a:rPr lang="el-GR" sz="2000" i="1" dirty="0" err="1"/>
              <a:t>εἰς</a:t>
            </a:r>
            <a:r>
              <a:rPr lang="el-GR" sz="2000" i="1" dirty="0"/>
              <a:t> </a:t>
            </a:r>
            <a:r>
              <a:rPr lang="el-GR" sz="2000" i="1" dirty="0" err="1"/>
              <a:t>ταφὴν</a:t>
            </a:r>
            <a:r>
              <a:rPr lang="el-GR" sz="2000" i="1" dirty="0"/>
              <a:t> </a:t>
            </a:r>
            <a:r>
              <a:rPr lang="el-GR" sz="2000" i="1" dirty="0" err="1"/>
              <a:t>τοῖς</a:t>
            </a:r>
            <a:r>
              <a:rPr lang="el-GR" sz="2000" i="1" dirty="0"/>
              <a:t> </a:t>
            </a:r>
            <a:r>
              <a:rPr lang="el-GR" sz="2000" i="1" dirty="0" err="1"/>
              <a:t>ξένοις</a:t>
            </a:r>
            <a:r>
              <a:rPr lang="el-GR" sz="2000" i="1" dirty="0"/>
              <a:t>. </a:t>
            </a:r>
            <a:r>
              <a:rPr lang="el-GR" sz="2000" i="1" dirty="0" err="1"/>
              <a:t>διὸ</a:t>
            </a:r>
            <a:r>
              <a:rPr lang="el-GR" sz="2000" i="1" dirty="0"/>
              <a:t> </a:t>
            </a:r>
            <a:r>
              <a:rPr lang="el-GR" sz="2000" i="1" dirty="0" err="1"/>
              <a:t>ἐκλήθη</a:t>
            </a:r>
            <a:r>
              <a:rPr lang="el-GR" sz="2000" i="1" dirty="0"/>
              <a:t> ὁ </a:t>
            </a:r>
            <a:r>
              <a:rPr lang="el-GR" sz="2000" i="1" dirty="0" err="1"/>
              <a:t>ἀγρὸς</a:t>
            </a:r>
            <a:r>
              <a:rPr lang="el-GR" sz="2000" i="1" dirty="0"/>
              <a:t> </a:t>
            </a:r>
            <a:r>
              <a:rPr lang="el-GR" sz="2000" i="1" dirty="0" err="1"/>
              <a:t>ἐκεῖνος</a:t>
            </a:r>
            <a:r>
              <a:rPr lang="el-GR" sz="2000" i="1" dirty="0"/>
              <a:t> </a:t>
            </a:r>
            <a:r>
              <a:rPr lang="el-GR" sz="2000" b="1" i="1" dirty="0" err="1"/>
              <a:t>Ἀγρὸς</a:t>
            </a:r>
            <a:r>
              <a:rPr lang="el-GR" sz="2000" b="1" i="1" dirty="0"/>
              <a:t> </a:t>
            </a:r>
            <a:r>
              <a:rPr lang="el-GR" sz="2000" b="1" i="1" dirty="0" err="1"/>
              <a:t>Αἵματος</a:t>
            </a:r>
            <a:r>
              <a:rPr lang="el-GR" sz="2000" i="1" dirty="0"/>
              <a:t> </a:t>
            </a:r>
            <a:r>
              <a:rPr lang="el-GR" sz="2000" i="1" dirty="0" err="1"/>
              <a:t>ἕως</a:t>
            </a:r>
            <a:r>
              <a:rPr lang="el-GR" sz="2000" i="1" dirty="0"/>
              <a:t> </a:t>
            </a:r>
            <a:r>
              <a:rPr lang="el-GR" sz="2000" i="1" dirty="0" err="1"/>
              <a:t>τῆς</a:t>
            </a:r>
            <a:r>
              <a:rPr lang="el-GR" sz="2000" i="1" dirty="0"/>
              <a:t> </a:t>
            </a:r>
            <a:r>
              <a:rPr lang="el-GR" sz="2000" i="1" dirty="0" err="1"/>
              <a:t>σήμερον</a:t>
            </a:r>
            <a:r>
              <a:rPr lang="el-GR" sz="2000" i="1" dirty="0"/>
              <a:t> </a:t>
            </a:r>
            <a:r>
              <a:rPr lang="el-GR" sz="2000" dirty="0"/>
              <a:t>(</a:t>
            </a:r>
            <a:r>
              <a:rPr lang="el-GR" sz="2000" dirty="0" err="1"/>
              <a:t>Μτ</a:t>
            </a:r>
            <a:r>
              <a:rPr lang="el-GR" sz="2000" dirty="0"/>
              <a:t>. 27, 6). </a:t>
            </a:r>
          </a:p>
          <a:p>
            <a:pPr marL="0" indent="0">
              <a:lnSpc>
                <a:spcPts val="1800"/>
              </a:lnSpc>
              <a:spcBef>
                <a:spcPts val="300"/>
              </a:spcBef>
              <a:buNone/>
            </a:pPr>
            <a:r>
              <a:rPr lang="el-GR" sz="2000" dirty="0"/>
              <a:t>Παρά την πρόθεσή τους, η τιμή του αίματος του Ιησού γίνεται με αυτόν τον τρόπο το μέσον για να </a:t>
            </a:r>
            <a:r>
              <a:rPr lang="el-GR" sz="2000" b="1" dirty="0"/>
              <a:t>φιλοξενηθούν οι «ακάθαρτοι» ξένοι, </a:t>
            </a:r>
            <a:r>
              <a:rPr lang="el-GR" sz="2000" dirty="0"/>
              <a:t>με τους οποίους ο Ιησούς είχε λίγο πριν (κατά την παραβολή της Κρίσεως) ταυτιστεί (25, 35-40</a:t>
            </a:r>
            <a:r>
              <a:rPr lang="el-GR" sz="2000" baseline="30000" dirty="0"/>
              <a:t>.</a:t>
            </a:r>
            <a:r>
              <a:rPr lang="el-GR" sz="2000" dirty="0"/>
              <a:t> </a:t>
            </a:r>
            <a:r>
              <a:rPr lang="el-GR" sz="2000" dirty="0" err="1"/>
              <a:t>πρβλ</a:t>
            </a:r>
            <a:r>
              <a:rPr lang="el-GR" sz="2000" dirty="0"/>
              <a:t>. 5, 43-48</a:t>
            </a:r>
            <a:r>
              <a:rPr lang="el-GR" sz="2000" baseline="30000" dirty="0"/>
              <a:t>.</a:t>
            </a:r>
            <a:r>
              <a:rPr lang="el-GR" sz="2000" dirty="0"/>
              <a:t> 8,5-13</a:t>
            </a:r>
            <a:r>
              <a:rPr lang="el-GR" sz="2000" baseline="30000" dirty="0"/>
              <a:t>.</a:t>
            </a:r>
            <a:r>
              <a:rPr lang="el-GR" sz="2000" dirty="0"/>
              <a:t> 15, 21-28).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2080" y="1916832"/>
            <a:ext cx="3610744" cy="2214994"/>
          </a:xfrm>
        </p:spPr>
      </p:pic>
      <p:sp>
        <p:nvSpPr>
          <p:cNvPr id="6" name="TextBox 5"/>
          <p:cNvSpPr txBox="1"/>
          <p:nvPr/>
        </p:nvSpPr>
        <p:spPr>
          <a:xfrm>
            <a:off x="8470776" y="4131826"/>
            <a:ext cx="432048" cy="268279"/>
          </a:xfrm>
          <a:prstGeom prst="rect">
            <a:avLst/>
          </a:prstGeom>
        </p:spPr>
        <p:txBody>
          <a:bodyPr vert="horz" wrap="square" lIns="91440" tIns="45720" rIns="91440" bIns="45720" rtlCol="0" anchor="ctr">
            <a:noAutofit/>
          </a:bodyPr>
          <a:lstStyle/>
          <a:p>
            <a:pPr algn="ctr"/>
            <a:r>
              <a:rPr lang="el-GR" sz="1500" dirty="0" smtClean="0"/>
              <a:t>13</a:t>
            </a:r>
          </a:p>
        </p:txBody>
      </p:sp>
    </p:spTree>
    <p:extLst>
      <p:ext uri="{BB962C8B-B14F-4D97-AF65-F5344CB8AC3E}">
        <p14:creationId xmlns:p14="http://schemas.microsoft.com/office/powerpoint/2010/main" val="1002121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9488" y="512676"/>
            <a:ext cx="5770984" cy="1080120"/>
          </a:xfrm>
        </p:spPr>
        <p:txBody>
          <a:bodyPr>
            <a:normAutofit/>
          </a:bodyPr>
          <a:lstStyle/>
          <a:p>
            <a:r>
              <a:rPr lang="el-GR" dirty="0" smtClean="0"/>
              <a:t>ΠΙΛΑΤΟΣ</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88640"/>
            <a:ext cx="2592288" cy="1728192"/>
          </a:xfrm>
        </p:spPr>
      </p:pic>
      <p:sp>
        <p:nvSpPr>
          <p:cNvPr id="4" name="Θέση περιεχομένου 3"/>
          <p:cNvSpPr>
            <a:spLocks noGrp="1"/>
          </p:cNvSpPr>
          <p:nvPr>
            <p:ph sz="half" idx="2"/>
          </p:nvPr>
        </p:nvSpPr>
        <p:spPr>
          <a:xfrm>
            <a:off x="395536" y="1916832"/>
            <a:ext cx="8424936" cy="4320479"/>
          </a:xfrm>
        </p:spPr>
        <p:txBody>
          <a:bodyPr>
            <a:noAutofit/>
          </a:bodyPr>
          <a:lstStyle/>
          <a:p>
            <a:pPr marL="0" indent="0">
              <a:lnSpc>
                <a:spcPts val="1700"/>
              </a:lnSpc>
              <a:buNone/>
              <a:defRPr/>
            </a:pPr>
            <a:r>
              <a:rPr lang="el-GR" sz="2000" dirty="0" smtClean="0"/>
              <a:t>Η </a:t>
            </a:r>
            <a:r>
              <a:rPr lang="el-GR" sz="2000" dirty="0"/>
              <a:t>επόμενη αναφορά στο αίμα του Ιησού γίνεται κατά το πλύσιμο των χεριών του Πιλάτου, όταν εκείνος διακηρύσσει: </a:t>
            </a:r>
            <a:r>
              <a:rPr lang="el-GR" sz="2000" i="1" dirty="0" err="1"/>
              <a:t>ἀθῷός</a:t>
            </a:r>
            <a:r>
              <a:rPr lang="el-GR" sz="2000" i="1" dirty="0"/>
              <a:t> </a:t>
            </a:r>
            <a:r>
              <a:rPr lang="el-GR" sz="2000" i="1" dirty="0" err="1"/>
              <a:t>εἰμι</a:t>
            </a:r>
            <a:r>
              <a:rPr lang="el-GR" sz="2000" i="1" dirty="0"/>
              <a:t> </a:t>
            </a:r>
            <a:r>
              <a:rPr lang="el-GR" sz="2000" b="1" i="1" dirty="0" err="1"/>
              <a:t>ἀπὸ</a:t>
            </a:r>
            <a:r>
              <a:rPr lang="el-GR" sz="2000" b="1" i="1" dirty="0"/>
              <a:t> </a:t>
            </a:r>
            <a:r>
              <a:rPr lang="el-GR" sz="2000" b="1" i="1" dirty="0" err="1"/>
              <a:t>τοῦ</a:t>
            </a:r>
            <a:r>
              <a:rPr lang="el-GR" sz="2000" b="1" i="1" dirty="0"/>
              <a:t> </a:t>
            </a:r>
            <a:r>
              <a:rPr lang="el-GR" sz="2000" b="1" i="1" dirty="0" err="1"/>
              <a:t>αἵματος</a:t>
            </a:r>
            <a:r>
              <a:rPr lang="el-GR" sz="2000" i="1" dirty="0"/>
              <a:t> </a:t>
            </a:r>
            <a:r>
              <a:rPr lang="el-GR" sz="2000" i="1" dirty="0" err="1"/>
              <a:t>τούτου</a:t>
            </a:r>
            <a:r>
              <a:rPr lang="el-GR" sz="2000" i="1" dirty="0"/>
              <a:t>· </a:t>
            </a:r>
            <a:r>
              <a:rPr lang="el-GR" sz="2000" i="1" dirty="0" err="1"/>
              <a:t>ὑμεῖς</a:t>
            </a:r>
            <a:r>
              <a:rPr lang="el-GR" sz="2000" i="1" dirty="0"/>
              <a:t> </a:t>
            </a:r>
            <a:r>
              <a:rPr lang="el-GR" sz="2000" i="1" dirty="0" err="1"/>
              <a:t>ὄψεσθε</a:t>
            </a:r>
            <a:r>
              <a:rPr lang="el-GR" sz="2000" i="1" dirty="0"/>
              <a:t> </a:t>
            </a:r>
            <a:r>
              <a:rPr lang="el-GR" sz="2000" dirty="0"/>
              <a:t>(</a:t>
            </a:r>
            <a:r>
              <a:rPr lang="el-GR" sz="2000" dirty="0" err="1"/>
              <a:t>Μτ</a:t>
            </a:r>
            <a:r>
              <a:rPr lang="el-GR" sz="2000" dirty="0"/>
              <a:t>. 27, 24). Ο ακροατής γνωρίζει ότι παρά την εντυπωσιακή χειρονομία του </a:t>
            </a:r>
            <a:r>
              <a:rPr lang="el-GR" sz="2000" cap="all" dirty="0" err="1"/>
              <a:t>ρ</a:t>
            </a:r>
            <a:r>
              <a:rPr lang="el-GR" sz="2000" dirty="0" err="1"/>
              <a:t>ωμαίου</a:t>
            </a:r>
            <a:r>
              <a:rPr lang="el-GR" sz="2000" dirty="0"/>
              <a:t>, πολιτικά, νομικά και ηθικά είναι συν-υπεύθυνος για τη σταύρωση του Ιησού, καθώς αγνοώντας την προειδοποίηση της συζύγου του αλλά και το αποτέλεσμα της ανακριτικής διαδικασίας, παραδίδει (σε ενεργητική φωνή) ο ίδιος τον Ιησού για να σταυρωθεί (27, 26). Ο ίδιος ο Ματθαίος για να τονίσει την εξουσία που διέθετε ο Πιλάτος τον χαρακτηρίζει στο κεφ. 27 έξι φορές ως </a:t>
            </a:r>
            <a:r>
              <a:rPr lang="el-GR" sz="2000" b="1" i="1" dirty="0"/>
              <a:t>ηγεμόνα</a:t>
            </a:r>
            <a:r>
              <a:rPr lang="el-GR" sz="2000" dirty="0"/>
              <a:t>, χαρακτηρισμός ο οποίος δεν απαντάται στο κατά Μάρκον. Την ευθύνη που αποποιείται ο Πιλάτος, την αναλαμβάνει ο όχλος, ο οποίος σε αντίθεση με τους θρησκευτικούς ηγέτες, μέχρι εκείνο ζωγραφίζεται στο κατά Ματθαίον με θετικά χρώματα. Η φράση  </a:t>
            </a:r>
            <a:r>
              <a:rPr lang="el-GR" sz="2000" b="1" i="1" dirty="0" err="1"/>
              <a:t>τὸ</a:t>
            </a:r>
            <a:r>
              <a:rPr lang="el-GR" sz="2000" b="1" i="1" dirty="0"/>
              <a:t> </a:t>
            </a:r>
            <a:r>
              <a:rPr lang="el-GR" sz="2000" b="1" i="1" dirty="0" err="1"/>
              <a:t>αἷμα</a:t>
            </a:r>
            <a:r>
              <a:rPr lang="el-GR" sz="2000" b="1" i="1" dirty="0"/>
              <a:t> </a:t>
            </a:r>
            <a:r>
              <a:rPr lang="el-GR" sz="2000" b="1" i="1" dirty="0" err="1"/>
              <a:t>αὐτοῦ</a:t>
            </a:r>
            <a:r>
              <a:rPr lang="el-GR" sz="2000" b="1" i="1" dirty="0"/>
              <a:t> </a:t>
            </a:r>
            <a:r>
              <a:rPr lang="el-GR" sz="2000" b="1" i="1" dirty="0" err="1"/>
              <a:t>ἐφ</a:t>
            </a:r>
            <a:r>
              <a:rPr lang="el-GR" sz="2000" b="1" i="1" dirty="0"/>
              <a:t>’ </a:t>
            </a:r>
            <a:r>
              <a:rPr lang="el-GR" sz="2000" b="1" i="1" dirty="0" err="1"/>
              <a:t>ἡμᾶς</a:t>
            </a:r>
            <a:r>
              <a:rPr lang="el-GR" sz="2000" b="1" i="1" dirty="0"/>
              <a:t> </a:t>
            </a:r>
            <a:r>
              <a:rPr lang="el-GR" sz="2000" b="1" i="1" dirty="0" err="1"/>
              <a:t>καὶ</a:t>
            </a:r>
            <a:r>
              <a:rPr lang="el-GR" sz="2000" b="1" i="1" dirty="0"/>
              <a:t> </a:t>
            </a:r>
            <a:r>
              <a:rPr lang="el-GR" sz="2000" b="1" i="1" dirty="0" err="1"/>
              <a:t>ἐπὶ</a:t>
            </a:r>
            <a:r>
              <a:rPr lang="el-GR" sz="2000" b="1" i="1" dirty="0"/>
              <a:t> </a:t>
            </a:r>
            <a:r>
              <a:rPr lang="el-GR" sz="2000" b="1" i="1" dirty="0" err="1"/>
              <a:t>τὰ</a:t>
            </a:r>
            <a:r>
              <a:rPr lang="el-GR" sz="2000" b="1" i="1" dirty="0"/>
              <a:t> τέκνα </a:t>
            </a:r>
            <a:r>
              <a:rPr lang="el-GR" sz="2000" b="1" i="1" dirty="0" err="1"/>
              <a:t>ἡμῶν</a:t>
            </a:r>
            <a:r>
              <a:rPr lang="el-GR" sz="2000" b="1" i="1" dirty="0"/>
              <a:t> </a:t>
            </a:r>
            <a:r>
              <a:rPr lang="el-GR" sz="2000" dirty="0"/>
              <a:t>για τον ακροατή του Ευαγγελίου προσημαίνει την καταστροφή του Ναού (</a:t>
            </a:r>
            <a:r>
              <a:rPr lang="el-GR" sz="2000" dirty="0" err="1"/>
              <a:t>πρβλ</a:t>
            </a:r>
            <a:r>
              <a:rPr lang="el-GR" sz="2000" dirty="0"/>
              <a:t>. 23, 34-36). Παρά την αρνητική χροιά που έχει η φράση αυτή στο στόμα του όχλου, το αίμα αυτό του Χριστού </a:t>
            </a:r>
            <a:r>
              <a:rPr lang="el-GR" sz="2000" dirty="0" err="1"/>
              <a:t>δρά</a:t>
            </a:r>
            <a:r>
              <a:rPr lang="el-GR" sz="2000" dirty="0"/>
              <a:t> ευεργετικά για τα τέκνα του. </a:t>
            </a:r>
            <a:r>
              <a:rPr lang="el-GR" sz="2000" cap="all" dirty="0"/>
              <a:t>μ</a:t>
            </a:r>
            <a:r>
              <a:rPr lang="el-GR" sz="2000" dirty="0"/>
              <a:t>έσω της θυσίας ο Ιησούς υποκαθιστά το Ιερό με τον εαυτό Του και λυτρώνει το λαό του όχι από τους εχθρούς (όπως έπραξε ο Ιησούς του </a:t>
            </a:r>
            <a:r>
              <a:rPr lang="el-GR" sz="2000" dirty="0" err="1"/>
              <a:t>Ναυή</a:t>
            </a:r>
            <a:r>
              <a:rPr lang="el-GR" sz="2000" dirty="0"/>
              <a:t>, αλλά) από τις αμαρτίες Του. Στο τέλος του κατά Ματθαίον οι </a:t>
            </a:r>
            <a:r>
              <a:rPr lang="el-GR" sz="2000" cap="all" dirty="0"/>
              <a:t>ι</a:t>
            </a:r>
            <a:r>
              <a:rPr lang="el-GR" sz="2000" dirty="0"/>
              <a:t>ουδαίοι μαθητές καλούνται να μαθητεύσουν πάντα τα έθνη (και τους Ιουδαίους) βαπτίζοντες αυτούς στο όνομα της αγίας Τριάδος</a:t>
            </a:r>
            <a:r>
              <a:rPr lang="el-GR" sz="2000" dirty="0" smtClean="0"/>
              <a:t>.</a:t>
            </a:r>
            <a:endParaRPr lang="el-GR" sz="2000" b="1" dirty="0">
              <a:solidFill>
                <a:srgbClr val="C00000"/>
              </a:solidFill>
              <a:latin typeface="Franklin Gothic Book" pitchFamily="34" charset="0"/>
            </a:endParaRPr>
          </a:p>
        </p:txBody>
      </p:sp>
      <p:sp>
        <p:nvSpPr>
          <p:cNvPr id="6" name="TextBox 5"/>
          <p:cNvSpPr txBox="1"/>
          <p:nvPr/>
        </p:nvSpPr>
        <p:spPr>
          <a:xfrm>
            <a:off x="2771800" y="1620674"/>
            <a:ext cx="432048" cy="268279"/>
          </a:xfrm>
          <a:prstGeom prst="rect">
            <a:avLst/>
          </a:prstGeom>
        </p:spPr>
        <p:txBody>
          <a:bodyPr vert="horz" wrap="square" lIns="91440" tIns="45720" rIns="91440" bIns="45720" rtlCol="0" anchor="ctr">
            <a:noAutofit/>
          </a:bodyPr>
          <a:lstStyle/>
          <a:p>
            <a:pPr algn="ctr"/>
            <a:r>
              <a:rPr lang="el-GR" sz="1500" dirty="0" smtClean="0"/>
              <a:t>14</a:t>
            </a:r>
          </a:p>
        </p:txBody>
      </p:sp>
    </p:spTree>
    <p:extLst>
      <p:ext uri="{BB962C8B-B14F-4D97-AF65-F5344CB8AC3E}">
        <p14:creationId xmlns:p14="http://schemas.microsoft.com/office/powerpoint/2010/main" val="1973366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708920"/>
            <a:ext cx="8352928" cy="3589859"/>
          </a:xfrm>
        </p:spPr>
        <p:txBody>
          <a:bodyPr anchor="b">
            <a:normAutofit/>
          </a:bodyPr>
          <a:lstStyle/>
          <a:p>
            <a:pPr marL="0" indent="0">
              <a:lnSpc>
                <a:spcPts val="2100"/>
              </a:lnSpc>
              <a:spcBef>
                <a:spcPts val="600"/>
              </a:spcBef>
              <a:buNone/>
            </a:pPr>
            <a:r>
              <a:rPr lang="el-GR" sz="2000" b="1" dirty="0" smtClean="0"/>
              <a:t>ΦΩΤΟ </a:t>
            </a:r>
            <a:r>
              <a:rPr lang="el-GR" sz="2000" b="1" dirty="0"/>
              <a:t>1945 </a:t>
            </a:r>
            <a:r>
              <a:rPr lang="en-US" sz="2000" b="1" dirty="0"/>
              <a:t>Cartier-Bresson  Dessau</a:t>
            </a:r>
            <a:endParaRPr lang="el-GR" sz="2000" b="1" dirty="0"/>
          </a:p>
          <a:p>
            <a:pPr marL="0" indent="0">
              <a:lnSpc>
                <a:spcPts val="2100"/>
              </a:lnSpc>
              <a:spcBef>
                <a:spcPts val="600"/>
              </a:spcBef>
              <a:buNone/>
            </a:pPr>
            <a:r>
              <a:rPr lang="el-GR" sz="2000" b="1" dirty="0"/>
              <a:t>Δείχνει την προσαγωγή μιας καταδότριας των Ναζί. Θριαμβευτικά η μάρτυς κατηγορίας </a:t>
            </a:r>
            <a:r>
              <a:rPr lang="el-GR" sz="2000" b="1" dirty="0" smtClean="0"/>
              <a:t>κρατά </a:t>
            </a:r>
            <a:r>
              <a:rPr lang="el-GR" sz="2000" b="1" dirty="0"/>
              <a:t>τον Ιούδα, που ντροπαλός είναι εκτεθειμένος στα βλέμματα της πικρίας, απογοήτευσης, ουδετερότητας. Θύτες και θύματα, προδότες και προδομένοι εναλλάσσονται. Πολλές φορές η </a:t>
            </a:r>
            <a:r>
              <a:rPr lang="el-GR" sz="2000" b="1" dirty="0" err="1"/>
              <a:t>στοχοποίηση</a:t>
            </a:r>
            <a:r>
              <a:rPr lang="el-GR" sz="2000" b="1" dirty="0"/>
              <a:t> ενός, αποκρύπτει ότι ο καθείς είναι/γίνεται ενίοτε Ιούδας.</a:t>
            </a:r>
          </a:p>
          <a:p>
            <a:pPr marL="0" indent="0">
              <a:lnSpc>
                <a:spcPts val="2100"/>
              </a:lnSpc>
              <a:spcBef>
                <a:spcPts val="600"/>
              </a:spcBef>
              <a:buNone/>
            </a:pPr>
            <a:r>
              <a:rPr lang="el-GR" sz="2000" b="1" dirty="0"/>
              <a:t>Στην Εβρ. (6, 6) διαβάζουμε σχετικά με τον κίνδυνο </a:t>
            </a:r>
            <a:r>
              <a:rPr lang="en-US" sz="2000" baseline="30000" dirty="0"/>
              <a:t>6 </a:t>
            </a:r>
            <a:r>
              <a:rPr lang="el-GR" sz="2000" dirty="0" err="1"/>
              <a:t>καὶ</a:t>
            </a:r>
            <a:r>
              <a:rPr lang="el-GR" sz="2000" dirty="0"/>
              <a:t> </a:t>
            </a:r>
            <a:r>
              <a:rPr lang="el-GR" sz="2000" dirty="0" err="1"/>
              <a:t>παραπεσόντας</a:t>
            </a:r>
            <a:r>
              <a:rPr lang="el-GR" sz="2000" dirty="0"/>
              <a:t>, </a:t>
            </a:r>
            <a:r>
              <a:rPr lang="el-GR" sz="2000" dirty="0" err="1"/>
              <a:t>πάλιν</a:t>
            </a:r>
            <a:r>
              <a:rPr lang="el-GR" sz="2000" dirty="0"/>
              <a:t> </a:t>
            </a:r>
            <a:r>
              <a:rPr lang="el-GR" sz="2000" dirty="0" err="1"/>
              <a:t>ἀνακαινίζειν</a:t>
            </a:r>
            <a:r>
              <a:rPr lang="el-GR" sz="2000" dirty="0"/>
              <a:t> </a:t>
            </a:r>
            <a:r>
              <a:rPr lang="el-GR" sz="2000" dirty="0" err="1"/>
              <a:t>εἰς</a:t>
            </a:r>
            <a:r>
              <a:rPr lang="el-GR" sz="2000" dirty="0"/>
              <a:t> </a:t>
            </a:r>
            <a:r>
              <a:rPr lang="el-GR" sz="2000" dirty="0" err="1"/>
              <a:t>μετάνοιαν</a:t>
            </a:r>
            <a:r>
              <a:rPr lang="el-GR" sz="2000" dirty="0"/>
              <a:t>, </a:t>
            </a:r>
            <a:r>
              <a:rPr lang="el-GR" sz="2000" dirty="0" err="1"/>
              <a:t>ἀνασταυροῦντας</a:t>
            </a:r>
            <a:r>
              <a:rPr lang="el-GR" sz="2000" dirty="0"/>
              <a:t> </a:t>
            </a:r>
            <a:r>
              <a:rPr lang="el-GR" sz="2000" dirty="0" err="1"/>
              <a:t>ἑαυτοῖς</a:t>
            </a:r>
            <a:r>
              <a:rPr lang="el-GR" sz="2000" dirty="0"/>
              <a:t> </a:t>
            </a:r>
            <a:r>
              <a:rPr lang="el-GR" sz="2000" dirty="0" err="1"/>
              <a:t>τὸν</a:t>
            </a:r>
            <a:r>
              <a:rPr lang="el-GR" sz="2000" dirty="0"/>
              <a:t> </a:t>
            </a:r>
            <a:r>
              <a:rPr lang="el-GR" sz="2000" dirty="0" err="1"/>
              <a:t>Υἱὸν</a:t>
            </a:r>
            <a:r>
              <a:rPr lang="el-GR" sz="2000" dirty="0"/>
              <a:t> </a:t>
            </a:r>
            <a:r>
              <a:rPr lang="el-GR" sz="2000" dirty="0" err="1"/>
              <a:t>τοῦ</a:t>
            </a:r>
            <a:r>
              <a:rPr lang="el-GR" sz="2000" dirty="0"/>
              <a:t> </a:t>
            </a:r>
            <a:r>
              <a:rPr lang="el-GR" sz="2000" dirty="0" err="1"/>
              <a:t>Θεοῦ</a:t>
            </a:r>
            <a:r>
              <a:rPr lang="el-GR" sz="2000" dirty="0"/>
              <a:t> </a:t>
            </a:r>
            <a:r>
              <a:rPr lang="el-GR" sz="2000" dirty="0" err="1"/>
              <a:t>καὶ</a:t>
            </a:r>
            <a:r>
              <a:rPr lang="el-GR" sz="2000" dirty="0"/>
              <a:t> </a:t>
            </a:r>
            <a:r>
              <a:rPr lang="el-GR" sz="2000" dirty="0" err="1"/>
              <a:t>παραδειγματίζοντας</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249" y="188640"/>
            <a:ext cx="4367517" cy="3476706"/>
          </a:xfrm>
          <a:prstGeom prst="rect">
            <a:avLst/>
          </a:prstGeom>
        </p:spPr>
      </p:pic>
      <p:sp>
        <p:nvSpPr>
          <p:cNvPr id="5" name="TextBox 4"/>
          <p:cNvSpPr txBox="1"/>
          <p:nvPr/>
        </p:nvSpPr>
        <p:spPr>
          <a:xfrm>
            <a:off x="6395718" y="3397067"/>
            <a:ext cx="432048" cy="268279"/>
          </a:xfrm>
          <a:prstGeom prst="rect">
            <a:avLst/>
          </a:prstGeom>
        </p:spPr>
        <p:txBody>
          <a:bodyPr vert="horz" wrap="square" lIns="91440" tIns="45720" rIns="91440" bIns="45720" rtlCol="0" anchor="ctr">
            <a:noAutofit/>
          </a:bodyPr>
          <a:lstStyle/>
          <a:p>
            <a:pPr algn="ctr"/>
            <a:r>
              <a:rPr lang="el-GR" sz="1500" dirty="0" smtClean="0"/>
              <a:t>15</a:t>
            </a:r>
          </a:p>
        </p:txBody>
      </p:sp>
    </p:spTree>
    <p:extLst>
      <p:ext uri="{BB962C8B-B14F-4D97-AF65-F5344CB8AC3E}">
        <p14:creationId xmlns:p14="http://schemas.microsoft.com/office/powerpoint/2010/main" val="320786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p:txBody>
          <a:bodyPr>
            <a:normAutofit/>
          </a:bodyPr>
          <a:lstStyle/>
          <a:p>
            <a:r>
              <a:rPr lang="el-GR" sz="2800" dirty="0"/>
              <a:t>Υλικό λάβαμε από αφιερωματικό τεύχος 165 του </a:t>
            </a:r>
            <a:r>
              <a:rPr lang="el-GR" sz="2800" dirty="0" err="1"/>
              <a:t>Bibel</a:t>
            </a:r>
            <a:r>
              <a:rPr lang="el-GR" sz="2800" dirty="0"/>
              <a:t> </a:t>
            </a:r>
            <a:r>
              <a:rPr lang="el-GR" sz="2800" dirty="0" err="1" smtClean="0"/>
              <a:t>heute</a:t>
            </a:r>
            <a:r>
              <a:rPr lang="el-GR" sz="2800" dirty="0" smtClean="0"/>
              <a:t> </a:t>
            </a:r>
            <a:r>
              <a:rPr lang="el-GR" sz="2800" dirty="0"/>
              <a:t>στον </a:t>
            </a:r>
            <a:r>
              <a:rPr lang="el-GR" sz="2800" dirty="0" smtClean="0"/>
              <a:t>Ιούδα.</a:t>
            </a:r>
            <a:endParaRPr lang="el-GR"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106" y="2558423"/>
            <a:ext cx="2855788" cy="3663486"/>
          </a:xfrm>
          <a:prstGeom prst="rect">
            <a:avLst/>
          </a:prstGeom>
        </p:spPr>
      </p:pic>
      <p:sp>
        <p:nvSpPr>
          <p:cNvPr id="5" name="TextBox 4"/>
          <p:cNvSpPr txBox="1"/>
          <p:nvPr/>
        </p:nvSpPr>
        <p:spPr>
          <a:xfrm>
            <a:off x="5652120" y="5948615"/>
            <a:ext cx="432048" cy="268279"/>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6</a:t>
            </a:r>
            <a:endParaRPr lang="el-GR" sz="1500" dirty="0" smtClean="0"/>
          </a:p>
        </p:txBody>
      </p:sp>
    </p:spTree>
    <p:extLst>
      <p:ext uri="{BB962C8B-B14F-4D97-AF65-F5344CB8AC3E}">
        <p14:creationId xmlns:p14="http://schemas.microsoft.com/office/powerpoint/2010/main" val="3560224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ΙΟΥΔΑΣ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28800"/>
            <a:ext cx="5029200" cy="3756991"/>
          </a:xfrm>
        </p:spPr>
      </p:pic>
      <p:sp>
        <p:nvSpPr>
          <p:cNvPr id="5" name="TextBox 4"/>
          <p:cNvSpPr txBox="1"/>
          <p:nvPr/>
        </p:nvSpPr>
        <p:spPr>
          <a:xfrm>
            <a:off x="6870576" y="5157192"/>
            <a:ext cx="216024" cy="228599"/>
          </a:xfrm>
          <a:prstGeom prst="rect">
            <a:avLst/>
          </a:prstGeom>
        </p:spPr>
        <p:txBody>
          <a:bodyPr vert="horz" wrap="square" lIns="91440" tIns="45720" rIns="91440" bIns="45720" rtlCol="0" anchor="ctr">
            <a:noAutofit/>
          </a:bodyPr>
          <a:lstStyle/>
          <a:p>
            <a:pPr algn="ctr"/>
            <a:r>
              <a:rPr lang="el-GR" sz="1500" dirty="0" smtClean="0"/>
              <a:t>1</a:t>
            </a:r>
          </a:p>
        </p:txBody>
      </p:sp>
    </p:spTree>
    <p:extLst>
      <p:ext uri="{BB962C8B-B14F-4D97-AF65-F5344CB8AC3E}">
        <p14:creationId xmlns:p14="http://schemas.microsoft.com/office/powerpoint/2010/main" val="4269322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ΔΩΔΕΚΑ </a:t>
            </a:r>
            <a:r>
              <a:rPr lang="el-GR" dirty="0" smtClean="0"/>
              <a:t>ΜΑΘΗΤΕΣ</a:t>
            </a:r>
            <a:endParaRPr lang="el-GR" dirty="0"/>
          </a:p>
        </p:txBody>
      </p:sp>
      <p:sp>
        <p:nvSpPr>
          <p:cNvPr id="4" name="3 - Στρογγυλεμένο ορθογώνιο"/>
          <p:cNvSpPr/>
          <p:nvPr/>
        </p:nvSpPr>
        <p:spPr>
          <a:xfrm>
            <a:off x="773865" y="1628800"/>
            <a:ext cx="7470543" cy="460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200" i="1" dirty="0" err="1"/>
              <a:t>Ἐποίησεν</a:t>
            </a:r>
            <a:r>
              <a:rPr lang="el-GR" sz="2200" i="1" dirty="0"/>
              <a:t> </a:t>
            </a:r>
            <a:r>
              <a:rPr lang="el-GR" sz="2200" i="1" dirty="0" err="1"/>
              <a:t>δώδεκα</a:t>
            </a:r>
            <a:r>
              <a:rPr lang="el-GR" sz="2200" dirty="0"/>
              <a:t>: δώδεκα ήταν ο συμβολικός αριθμός του </a:t>
            </a:r>
            <a:r>
              <a:rPr lang="el-GR" sz="2200" dirty="0" smtClean="0"/>
              <a:t>Ισραήλ - </a:t>
            </a:r>
            <a:r>
              <a:rPr lang="el-GR" sz="2200" dirty="0"/>
              <a:t>ο αριθμός των υιών του Ιακώβ. Από αυτούς προήλθαν οι δώδεκα φυλές του Ισραήλ, από τις οποίες βέβαια μετά την εξορία επιβίωσε μόνο η φυλή του Ιούδα. Έτσι ο αριθμός δώδεκα παραπέμπει στις απαρχές του Ισραήλ, αλλά παράλληλα αποτελεί μία </a:t>
            </a:r>
            <a:r>
              <a:rPr lang="el-GR" sz="2200" i="1" dirty="0"/>
              <a:t>παραβολή ελπίδας</a:t>
            </a:r>
            <a:r>
              <a:rPr lang="el-GR" sz="2200" dirty="0"/>
              <a:t>: ολόκληρος ο Ισραήλ θα ανασυγκροτηθεί, οι δώδεκα φυλές θα </a:t>
            </a:r>
            <a:r>
              <a:rPr lang="el-GR" sz="2200" dirty="0" err="1"/>
              <a:t>ανασυναχθούν</a:t>
            </a:r>
            <a:r>
              <a:rPr lang="el-GR" sz="2200" dirty="0"/>
              <a:t>. </a:t>
            </a:r>
            <a:r>
              <a:rPr lang="el-GR" sz="2200" cap="all" dirty="0"/>
              <a:t>ο</a:t>
            </a:r>
            <a:r>
              <a:rPr lang="el-GR" sz="2200" dirty="0"/>
              <a:t> αριθμός δώδεκα των φυλών είναι παράλληλα ένας κοσμικός αριθμός, που εκφράζει το εύρος του λαού του Θεού που ανασυγκροτείται. Οι δώδεκα βρίσκονται εκεί ως οι προπάτορες και τα θεμέλια αυτού του παγκόσμιου λαού.</a:t>
            </a:r>
          </a:p>
        </p:txBody>
      </p:sp>
    </p:spTree>
    <p:extLst>
      <p:ext uri="{BB962C8B-B14F-4D97-AF65-F5344CB8AC3E}">
        <p14:creationId xmlns:p14="http://schemas.microsoft.com/office/powerpoint/2010/main" val="3738109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εδώ</a:t>
            </a:r>
            <a:r>
              <a:rPr lang="en-US" sz="2000" dirty="0"/>
              <a:t> </a:t>
            </a:r>
            <a:r>
              <a:rPr lang="en-US" sz="2000" dirty="0">
                <a:hlinkClick r:id="rId3"/>
              </a:rPr>
              <a:t>http://eclass.uoa.gr/courses/SOCTHEOL138/</a:t>
            </a:r>
            <a:endParaRPr lang="el-GR" sz="2000" dirty="0"/>
          </a:p>
        </p:txBody>
      </p:sp>
    </p:spTree>
    <p:extLst>
      <p:ext uri="{BB962C8B-B14F-4D97-AF65-F5344CB8AC3E}">
        <p14:creationId xmlns:p14="http://schemas.microsoft.com/office/powerpoint/2010/main" val="3782921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a:t>
            </a:r>
            <a:r>
              <a:rPr lang="el-GR" sz="2000" dirty="0" smtClean="0"/>
              <a:t>Δεσπότης </a:t>
            </a:r>
            <a:r>
              <a:rPr lang="en-US" sz="2000" dirty="0" smtClean="0"/>
              <a:t>2015</a:t>
            </a:r>
            <a:r>
              <a:rPr lang="el-GR" sz="2000" dirty="0" smtClean="0"/>
              <a:t>.</a:t>
            </a:r>
            <a:r>
              <a:rPr lang="en-US" sz="2000" dirty="0" smtClean="0"/>
              <a:t> </a:t>
            </a:r>
            <a:r>
              <a:rPr lang="el-GR" sz="2000" dirty="0"/>
              <a:t>Σωτήριος </a:t>
            </a:r>
            <a:r>
              <a:rPr lang="el-GR" sz="2000" dirty="0" smtClean="0"/>
              <a:t>Δεσπότης</a:t>
            </a:r>
            <a:r>
              <a:rPr lang="en-US" sz="2000" dirty="0" smtClean="0"/>
              <a:t>.</a:t>
            </a:r>
            <a:r>
              <a:rPr lang="el-GR" sz="2000" dirty="0" smtClean="0"/>
              <a:t> «</a:t>
            </a:r>
            <a:r>
              <a:rPr lang="el-GR" sz="2000" dirty="0"/>
              <a:t>Χριστολογικές Μαρτυρίες της Παλαιάς </a:t>
            </a:r>
            <a:r>
              <a:rPr lang="el-GR" sz="2000" dirty="0" smtClean="0"/>
              <a:t>Διαθήκης. Ενότητα</a:t>
            </a:r>
            <a:r>
              <a:rPr lang="en-US" sz="2000" dirty="0" smtClean="0"/>
              <a:t> </a:t>
            </a:r>
            <a:r>
              <a:rPr lang="en-US" sz="2000" dirty="0" smtClean="0"/>
              <a:t>5</a:t>
            </a:r>
            <a:r>
              <a:rPr lang="el-GR" sz="2000" dirty="0" smtClean="0"/>
              <a:t>: </a:t>
            </a:r>
            <a:r>
              <a:rPr lang="el-GR" sz="2000" dirty="0" smtClean="0"/>
              <a:t>Ιούδας». Έκδοση: 1.0. Αθήνα 2015. Διαθέσιμο από τη δικτυακή διεύθυνση: </a:t>
            </a:r>
            <a:r>
              <a:rPr lang="en-US" sz="2000" dirty="0">
                <a:hlinkClick r:id="rId4"/>
              </a:rPr>
              <a:t>http://opencourses.uoa.gr/courses/SOCTHEOL3</a:t>
            </a:r>
            <a:r>
              <a:rPr lang="en-US" sz="2000" dirty="0" smtClean="0">
                <a:hlinkClick r:id="rId4"/>
              </a:rPr>
              <a:t>/</a:t>
            </a:r>
            <a:r>
              <a:rPr lang="en-US" sz="2000" dirty="0" smtClean="0"/>
              <a:t> </a:t>
            </a:r>
            <a:endParaRPr lang="el-GR" sz="2000" dirty="0"/>
          </a:p>
        </p:txBody>
      </p:sp>
    </p:spTree>
    <p:extLst>
      <p:ext uri="{BB962C8B-B14F-4D97-AF65-F5344CB8AC3E}">
        <p14:creationId xmlns:p14="http://schemas.microsoft.com/office/powerpoint/2010/main" val="953882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(1/3)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dirty="0"/>
              <a:t>Εικόνα </a:t>
            </a:r>
            <a:r>
              <a:rPr lang="el-GR" sz="2000" dirty="0" smtClean="0"/>
              <a:t>1</a:t>
            </a:r>
            <a:r>
              <a:rPr lang="en-US" sz="2000" dirty="0" smtClean="0"/>
              <a:t>: </a:t>
            </a:r>
            <a:r>
              <a:rPr lang="el-GR" sz="2000" dirty="0" err="1"/>
              <a:t>Εμπροσθόφυλλο</a:t>
            </a:r>
            <a:r>
              <a:rPr lang="el-GR" sz="2000" dirty="0"/>
              <a:t> της ταινίας "</a:t>
            </a:r>
            <a:r>
              <a:rPr lang="el-GR" sz="2000" dirty="0" err="1"/>
              <a:t>St</a:t>
            </a:r>
            <a:r>
              <a:rPr lang="el-GR" sz="2000" dirty="0"/>
              <a:t> JUDAS".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www.greekbooks.gr/ProductImages/XtraLarge/DVD/PARAMOUNT/334197.jpg</a:t>
            </a:r>
            <a:endParaRPr lang="en-US" sz="2000" dirty="0" smtClean="0"/>
          </a:p>
          <a:p>
            <a:pPr marL="0" indent="0">
              <a:buNone/>
            </a:pPr>
            <a:r>
              <a:rPr lang="el-GR" sz="2000" dirty="0" smtClean="0"/>
              <a:t>Εικόνα 2</a:t>
            </a:r>
            <a:r>
              <a:rPr lang="en-US" sz="2000" dirty="0" smtClean="0"/>
              <a:t>: </a:t>
            </a:r>
            <a:r>
              <a:rPr lang="en-US" sz="2000" dirty="0"/>
              <a:t>Copyrighted</a:t>
            </a:r>
            <a:r>
              <a:rPr lang="en-US" sz="2000" dirty="0" smtClean="0"/>
              <a:t>.</a:t>
            </a:r>
          </a:p>
          <a:p>
            <a:pPr marL="0" indent="0">
              <a:buNone/>
            </a:pPr>
            <a:r>
              <a:rPr lang="el-GR" sz="2000" dirty="0" smtClean="0"/>
              <a:t>Εικόνα 3</a:t>
            </a:r>
            <a:r>
              <a:rPr lang="en-US" sz="2000" dirty="0" smtClean="0"/>
              <a:t>: </a:t>
            </a:r>
            <a:r>
              <a:rPr lang="el-GR" sz="2000" dirty="0" smtClean="0"/>
              <a:t>Ηθοποιός </a:t>
            </a:r>
            <a:r>
              <a:rPr lang="el-GR" sz="2000" dirty="0"/>
              <a:t>που ενσαρκώνει σε ταινία τον </a:t>
            </a:r>
            <a:r>
              <a:rPr lang="el-GR" sz="2000" dirty="0" smtClean="0"/>
              <a:t>Ιούδα.</a:t>
            </a:r>
            <a:r>
              <a:rPr lang="en-US" sz="2000" dirty="0"/>
              <a:t> Copyrighted. </a:t>
            </a:r>
            <a:r>
              <a:rPr lang="el-GR" sz="2000" dirty="0" smtClean="0">
                <a:hlinkClick r:id="rId4"/>
              </a:rPr>
              <a:t>https</a:t>
            </a:r>
            <a:r>
              <a:rPr lang="el-GR" sz="2000" dirty="0">
                <a:hlinkClick r:id="rId4"/>
              </a:rPr>
              <a:t>://</a:t>
            </a:r>
            <a:r>
              <a:rPr lang="el-GR" sz="2000" dirty="0" smtClean="0">
                <a:hlinkClick r:id="rId4"/>
              </a:rPr>
              <a:t>amistadcuauti.files.wordpress.com/2008/09/149025judas23.jpg?w=676</a:t>
            </a:r>
            <a:endParaRPr lang="en-US" sz="2000" dirty="0" smtClean="0"/>
          </a:p>
          <a:p>
            <a:pPr marL="0" indent="0">
              <a:buNone/>
            </a:pPr>
            <a:r>
              <a:rPr lang="el-GR" sz="2000" dirty="0" smtClean="0"/>
              <a:t>Εικόνα 4</a:t>
            </a:r>
            <a:r>
              <a:rPr lang="en-US" sz="2000" dirty="0" smtClean="0"/>
              <a:t>: </a:t>
            </a:r>
            <a:r>
              <a:rPr lang="el-GR" sz="2000" dirty="0" smtClean="0"/>
              <a:t>Ηθοποιός </a:t>
            </a:r>
            <a:r>
              <a:rPr lang="el-GR" sz="2000" dirty="0"/>
              <a:t>που ενσαρκώνει σε ταινία τον </a:t>
            </a:r>
            <a:r>
              <a:rPr lang="el-GR" sz="2000" dirty="0" smtClean="0"/>
              <a:t>Ιούδα </a:t>
            </a:r>
            <a:r>
              <a:rPr lang="el-GR" sz="2000" dirty="0"/>
              <a:t>στην ταινία "Ο Ιησούς από την </a:t>
            </a:r>
            <a:r>
              <a:rPr lang="el-GR" sz="2000" dirty="0" smtClean="0"/>
              <a:t>Ναζαρέτ</a:t>
            </a:r>
            <a:r>
              <a:rPr lang="el-GR" sz="2000" dirty="0"/>
              <a:t>". </a:t>
            </a:r>
            <a:r>
              <a:rPr lang="en-US" sz="2000" dirty="0"/>
              <a:t>Copyrighted. </a:t>
            </a:r>
            <a:r>
              <a:rPr lang="el-GR" sz="2000" dirty="0" smtClean="0">
                <a:hlinkClick r:id="rId5"/>
              </a:rPr>
              <a:t>http</a:t>
            </a:r>
            <a:r>
              <a:rPr lang="el-GR" sz="2000" dirty="0">
                <a:hlinkClick r:id="rId5"/>
              </a:rPr>
              <a:t>://1.bp.blogspot.com</a:t>
            </a:r>
            <a:r>
              <a:rPr lang="el-GR" sz="2000" dirty="0" smtClean="0">
                <a:hlinkClick r:id="rId5"/>
              </a:rPr>
              <a:t>/-TlILvz4O-jA/TbH1EN1ZLiI/AAAAAAAAEO4/1Z_Q10EmCEs/s1600/JudasFacebookfront.png</a:t>
            </a:r>
            <a:r>
              <a:rPr lang="en-US" sz="2000" dirty="0" smtClean="0"/>
              <a:t> </a:t>
            </a:r>
            <a:endParaRPr lang="en-US" sz="2000" dirty="0"/>
          </a:p>
        </p:txBody>
      </p:sp>
    </p:spTree>
    <p:extLst>
      <p:ext uri="{BB962C8B-B14F-4D97-AF65-F5344CB8AC3E}">
        <p14:creationId xmlns:p14="http://schemas.microsoft.com/office/powerpoint/2010/main" val="1816194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5</a:t>
            </a:r>
            <a:r>
              <a:rPr lang="en-US" sz="2000" dirty="0" smtClean="0"/>
              <a:t>: </a:t>
            </a:r>
            <a:r>
              <a:rPr lang="el-GR" sz="2000" dirty="0"/>
              <a:t>Ιούδας, Ελαιογραφία του </a:t>
            </a:r>
            <a:r>
              <a:rPr lang="el-GR" sz="2000" dirty="0" err="1"/>
              <a:t>Nikolai</a:t>
            </a:r>
            <a:r>
              <a:rPr lang="el-GR" sz="2000" dirty="0"/>
              <a:t> </a:t>
            </a:r>
            <a:r>
              <a:rPr lang="el-GR" sz="2000" dirty="0" err="1"/>
              <a:t>Ge</a:t>
            </a:r>
            <a:r>
              <a:rPr lang="el-GR" sz="2000" dirty="0"/>
              <a:t>. </a:t>
            </a:r>
            <a:r>
              <a:rPr lang="en-US" sz="2000" dirty="0" smtClean="0"/>
              <a:t>Public domain. </a:t>
            </a:r>
            <a:r>
              <a:rPr lang="el-GR" sz="2000" dirty="0" smtClean="0">
                <a:hlinkClick r:id="rId3"/>
              </a:rPr>
              <a:t>https</a:t>
            </a:r>
            <a:r>
              <a:rPr lang="el-GR" sz="2000" dirty="0">
                <a:hlinkClick r:id="rId3"/>
              </a:rPr>
              <a:t>://</a:t>
            </a:r>
            <a:r>
              <a:rPr lang="el-GR" sz="2000" dirty="0" smtClean="0">
                <a:hlinkClick r:id="rId3"/>
              </a:rPr>
              <a:t>commons.wikimedia.org/wiki/File:Nikolaj_Nikolajewitsch_Ge_002.jpg</a:t>
            </a:r>
            <a:endParaRPr lang="en-US" sz="2000" dirty="0" smtClean="0"/>
          </a:p>
          <a:p>
            <a:pPr marL="0" indent="0">
              <a:buNone/>
            </a:pPr>
            <a:r>
              <a:rPr lang="el-GR" sz="2000" dirty="0" smtClean="0"/>
              <a:t>Εικόνα 6</a:t>
            </a:r>
            <a:r>
              <a:rPr lang="en-US" sz="2000" dirty="0" smtClean="0"/>
              <a:t>: Copyrighted.</a:t>
            </a:r>
          </a:p>
          <a:p>
            <a:pPr marL="0" indent="0">
              <a:buNone/>
            </a:pPr>
            <a:r>
              <a:rPr lang="el-GR" sz="2000" dirty="0" smtClean="0"/>
              <a:t>Εικόνα 7</a:t>
            </a:r>
            <a:r>
              <a:rPr lang="en-US" sz="2000" dirty="0" smtClean="0"/>
              <a:t>: </a:t>
            </a:r>
            <a:r>
              <a:rPr lang="el-GR" sz="2000" dirty="0"/>
              <a:t>Το φιλί του Ιούδα</a:t>
            </a:r>
            <a:r>
              <a:rPr lang="el-GR" sz="2000" dirty="0" smtClean="0"/>
              <a:t>.</a:t>
            </a:r>
            <a:r>
              <a:rPr lang="en-US" sz="2000" dirty="0"/>
              <a:t> </a:t>
            </a:r>
            <a:r>
              <a:rPr lang="en-US" sz="2000" dirty="0" smtClean="0"/>
              <a:t>Copyrighted. </a:t>
            </a:r>
            <a:r>
              <a:rPr lang="el-GR" sz="2000" dirty="0" smtClean="0">
                <a:hlinkClick r:id="rId4"/>
              </a:rPr>
              <a:t>http</a:t>
            </a:r>
            <a:r>
              <a:rPr lang="el-GR" sz="2000" dirty="0">
                <a:hlinkClick r:id="rId4"/>
              </a:rPr>
              <a:t>://</a:t>
            </a:r>
            <a:r>
              <a:rPr lang="el-GR" sz="2000" dirty="0" smtClean="0">
                <a:hlinkClick r:id="rId4"/>
              </a:rPr>
              <a:t>rethemnosnews.gr/wp-content/uploads/2012/04/judas-kiss.jpg</a:t>
            </a:r>
            <a:endParaRPr lang="en-US" sz="2000" dirty="0" smtClean="0"/>
          </a:p>
          <a:p>
            <a:pPr marL="0" indent="0">
              <a:buNone/>
            </a:pPr>
            <a:r>
              <a:rPr lang="el-GR" sz="2000" dirty="0" smtClean="0"/>
              <a:t>Εικόνα 8</a:t>
            </a:r>
            <a:r>
              <a:rPr lang="en-US" sz="2000" dirty="0"/>
              <a:t>: Copyrighted.</a:t>
            </a:r>
          </a:p>
          <a:p>
            <a:pPr marL="0" indent="0">
              <a:buNone/>
            </a:pPr>
            <a:r>
              <a:rPr lang="el-GR" sz="2000" dirty="0" smtClean="0"/>
              <a:t>Εικόνα 9</a:t>
            </a:r>
            <a:r>
              <a:rPr lang="en-US" sz="2000" dirty="0" smtClean="0"/>
              <a:t>: </a:t>
            </a:r>
            <a:r>
              <a:rPr lang="el-GR" sz="2000" dirty="0"/>
              <a:t>Το κάψιμο του Ιούδα. </a:t>
            </a:r>
            <a:r>
              <a:rPr lang="en-US" sz="2000" dirty="0"/>
              <a:t>Copyrighted</a:t>
            </a:r>
            <a:r>
              <a:rPr lang="en-US" sz="2000" dirty="0" smtClean="0"/>
              <a:t>. </a:t>
            </a:r>
            <a:r>
              <a:rPr lang="el-GR" sz="2000" dirty="0" smtClean="0">
                <a:hlinkClick r:id="rId5"/>
              </a:rPr>
              <a:t>http</a:t>
            </a:r>
            <a:r>
              <a:rPr lang="el-GR" sz="2000" dirty="0">
                <a:hlinkClick r:id="rId5"/>
              </a:rPr>
              <a:t>://</a:t>
            </a:r>
            <a:r>
              <a:rPr lang="el-GR" sz="2000" dirty="0" smtClean="0">
                <a:hlinkClick r:id="rId5"/>
              </a:rPr>
              <a:t>www.karmanor.gr/userfiles/image/diafora/ioydas0125.jpg</a:t>
            </a:r>
            <a:endParaRPr lang="en-US" sz="2000" dirty="0" smtClean="0"/>
          </a:p>
          <a:p>
            <a:pPr marL="0" indent="0">
              <a:buNone/>
            </a:pPr>
            <a:r>
              <a:rPr lang="el-GR" sz="2000" dirty="0" smtClean="0"/>
              <a:t>Εικόνα 10</a:t>
            </a:r>
            <a:r>
              <a:rPr lang="en-US" sz="2000" dirty="0" smtClean="0"/>
              <a:t>: </a:t>
            </a:r>
            <a:r>
              <a:rPr lang="el-GR" sz="2000" dirty="0"/>
              <a:t>Το κάψιμο του Ιούδα</a:t>
            </a:r>
            <a:r>
              <a:rPr lang="el-GR" sz="2000" dirty="0" smtClean="0"/>
              <a:t>.</a:t>
            </a:r>
            <a:r>
              <a:rPr lang="en-US" sz="2000" dirty="0"/>
              <a:t> Copyrighted. </a:t>
            </a:r>
            <a:r>
              <a:rPr lang="el-GR" sz="2000" dirty="0" smtClean="0">
                <a:hlinkClick r:id="rId6"/>
              </a:rPr>
              <a:t>https</a:t>
            </a:r>
            <a:r>
              <a:rPr lang="el-GR" sz="2000" dirty="0">
                <a:hlinkClick r:id="rId6"/>
              </a:rPr>
              <a:t>://</a:t>
            </a:r>
            <a:r>
              <a:rPr lang="el-GR" sz="2000" dirty="0" smtClean="0">
                <a:hlinkClick r:id="rId6"/>
              </a:rPr>
              <a:t>pametthess.files.wordpress.com/2012/02/judas_burning.jpg</a:t>
            </a:r>
            <a:endParaRPr lang="en-US" sz="2000" dirty="0" smtClean="0"/>
          </a:p>
          <a:p>
            <a:pPr marL="0" indent="0">
              <a:buNone/>
            </a:pPr>
            <a:r>
              <a:rPr lang="el-GR" sz="2000" dirty="0" smtClean="0"/>
              <a:t>Εικόνα 11</a:t>
            </a:r>
            <a:r>
              <a:rPr lang="en-US" sz="2000" dirty="0"/>
              <a:t>: Copyrighted</a:t>
            </a:r>
            <a:r>
              <a:rPr lang="en-US" sz="2000" dirty="0" smtClean="0"/>
              <a:t>.</a:t>
            </a:r>
            <a:endParaRPr lang="en-US" sz="2000" dirty="0"/>
          </a:p>
        </p:txBody>
      </p:sp>
    </p:spTree>
    <p:extLst>
      <p:ext uri="{BB962C8B-B14F-4D97-AF65-F5344CB8AC3E}">
        <p14:creationId xmlns:p14="http://schemas.microsoft.com/office/powerpoint/2010/main" val="318158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5436096" cy="6624736"/>
          </a:xfrm>
          <a:prstGeom prst="rect">
            <a:avLst/>
          </a:prstGeom>
          <a:noFill/>
          <a:ln w="9525">
            <a:noFill/>
            <a:miter lim="800000"/>
            <a:headEnd/>
            <a:tailEnd/>
          </a:ln>
        </p:spPr>
        <p:txBody>
          <a:bodyPr wrap="square">
            <a:noAutofit/>
          </a:bodyPr>
          <a:lstStyle/>
          <a:p>
            <a:pPr fontAlgn="auto">
              <a:spcBef>
                <a:spcPts val="0"/>
              </a:spcBef>
              <a:spcAft>
                <a:spcPts val="0"/>
              </a:spcAft>
              <a:defRPr/>
            </a:pPr>
            <a:r>
              <a:rPr lang="el-GR" sz="1400" dirty="0"/>
              <a:t>Τ</a:t>
            </a:r>
            <a:r>
              <a:rPr lang="el-GR" sz="1400" dirty="0" smtClean="0"/>
              <a:t>ο </a:t>
            </a:r>
            <a:r>
              <a:rPr lang="el-GR" sz="1400" dirty="0"/>
              <a:t>περιοδικό </a:t>
            </a:r>
            <a:r>
              <a:rPr lang="el-GR" sz="1600" b="1" dirty="0" err="1"/>
              <a:t>National</a:t>
            </a:r>
            <a:r>
              <a:rPr lang="el-GR" sz="1600" b="1" dirty="0"/>
              <a:t> </a:t>
            </a:r>
            <a:r>
              <a:rPr lang="el-GR" sz="1600" b="1" dirty="0" err="1"/>
              <a:t>Geographic</a:t>
            </a:r>
            <a:r>
              <a:rPr lang="el-GR" sz="1600" b="1" dirty="0"/>
              <a:t> </a:t>
            </a:r>
            <a:r>
              <a:rPr lang="el-GR" sz="1600" b="1" dirty="0" smtClean="0"/>
              <a:t>το ΠΑΣΧΑ του 2007 διθυραμβικά </a:t>
            </a:r>
            <a:r>
              <a:rPr lang="el-GR" sz="1400" dirty="0" smtClean="0"/>
              <a:t>δημοσίευσε </a:t>
            </a:r>
            <a:r>
              <a:rPr lang="el-GR" sz="1400" dirty="0"/>
              <a:t>το πρωτότυπο κοπτικό κείμενο και τη μετάφραση του «ευαγγελίου του Ιούδα</a:t>
            </a:r>
            <a:r>
              <a:rPr lang="el-GR" sz="1400" dirty="0" smtClean="0"/>
              <a:t>», η οποία σήμερα αμφισβητείται για την ορθότητά της. </a:t>
            </a:r>
            <a:r>
              <a:rPr lang="el-GR" sz="1400" dirty="0"/>
              <a:t>Το κείμενο αυτό διασώθηκε σε προσφάτως ανακαλυφθέν κοπτικό </a:t>
            </a:r>
            <a:r>
              <a:rPr lang="el-GR" sz="1400" dirty="0" smtClean="0"/>
              <a:t>χειρόγραφο (31 φύλλων) </a:t>
            </a:r>
            <a:r>
              <a:rPr lang="el-GR" sz="1400" dirty="0"/>
              <a:t>του </a:t>
            </a:r>
            <a:r>
              <a:rPr lang="el-GR" sz="1400" dirty="0" smtClean="0"/>
              <a:t>4</a:t>
            </a:r>
            <a:r>
              <a:rPr lang="el-GR" sz="1400" baseline="30000" dirty="0" smtClean="0"/>
              <a:t>ου</a:t>
            </a:r>
            <a:r>
              <a:rPr lang="el-GR" sz="1400" dirty="0" smtClean="0"/>
              <a:t> αι. </a:t>
            </a:r>
            <a:r>
              <a:rPr lang="el-GR" sz="1400" dirty="0" err="1" smtClean="0"/>
              <a:t>μ.Χ</a:t>
            </a:r>
            <a:r>
              <a:rPr lang="el-GR" sz="1400" dirty="0" smtClean="0"/>
              <a:t>., μαζί με τα ήδη γνωστά </a:t>
            </a:r>
            <a:r>
              <a:rPr lang="el-GR" sz="1400" b="1" i="1" dirty="0" smtClean="0"/>
              <a:t>Επιστολή του Πέτρου προς τον Φίλιππο</a:t>
            </a:r>
            <a:r>
              <a:rPr lang="el-GR" sz="1400" i="1" dirty="0" smtClean="0"/>
              <a:t> </a:t>
            </a:r>
            <a:r>
              <a:rPr lang="el-GR" sz="1400" dirty="0" smtClean="0"/>
              <a:t>και </a:t>
            </a:r>
            <a:r>
              <a:rPr lang="el-GR" sz="1400" b="1" i="1" dirty="0" smtClean="0"/>
              <a:t>Αποκάλυψη Ιακώβου</a:t>
            </a:r>
            <a:r>
              <a:rPr lang="el-GR" sz="1400" dirty="0" smtClean="0"/>
              <a:t>. Φαίνεται </a:t>
            </a:r>
            <a:r>
              <a:rPr lang="el-GR" sz="1400" dirty="0"/>
              <a:t>όμως ότι αρχικά είχε συνταχθεί στην </a:t>
            </a:r>
            <a:r>
              <a:rPr lang="el-GR" sz="1400" dirty="0" smtClean="0"/>
              <a:t>ελληνική </a:t>
            </a:r>
            <a:r>
              <a:rPr lang="el-GR" sz="1400" dirty="0"/>
              <a:t>γλώσσα κατά τα μέσα του </a:t>
            </a:r>
            <a:r>
              <a:rPr lang="el-GR" sz="1400" dirty="0" smtClean="0"/>
              <a:t>2</a:t>
            </a:r>
            <a:r>
              <a:rPr lang="el-GR" sz="1400" baseline="30000" dirty="0" smtClean="0"/>
              <a:t>ου</a:t>
            </a:r>
            <a:r>
              <a:rPr lang="el-GR" sz="1400" dirty="0" smtClean="0"/>
              <a:t> αι. </a:t>
            </a:r>
            <a:r>
              <a:rPr lang="el-GR" sz="1400" dirty="0" err="1" smtClean="0"/>
              <a:t>μ.Χ</a:t>
            </a:r>
            <a:r>
              <a:rPr lang="el-GR" sz="1400" dirty="0"/>
              <a:t>. Ο συγγραφέας του είναι άγνωστος και δεν επιδιώκει την ταύτισή του με τον Ιούδα τον Ισκαριώτη, στον οποίο αναφέρεται σε τρίτο ενικό πρόσωπο. </a:t>
            </a:r>
            <a:r>
              <a:rPr lang="el-GR" sz="1400" dirty="0" smtClean="0"/>
              <a:t>Σύνοψη </a:t>
            </a:r>
            <a:r>
              <a:rPr lang="el-GR" sz="1400" dirty="0"/>
              <a:t>των θέσεών του </a:t>
            </a:r>
            <a:r>
              <a:rPr lang="el-GR" sz="1400" dirty="0" smtClean="0"/>
              <a:t>γίνεται στο </a:t>
            </a:r>
            <a:r>
              <a:rPr lang="el-GR" sz="1400" dirty="0"/>
              <a:t>180 </a:t>
            </a:r>
            <a:r>
              <a:rPr lang="el-GR" sz="1400" dirty="0" err="1"/>
              <a:t>μ.Χ</a:t>
            </a:r>
            <a:r>
              <a:rPr lang="el-GR" sz="1400" dirty="0"/>
              <a:t>. από τον άγιο Ειρηναίο, επίσκοπο </a:t>
            </a:r>
            <a:r>
              <a:rPr lang="el-GR" sz="1400" dirty="0" err="1"/>
              <a:t>Λουγδούνου</a:t>
            </a:r>
            <a:r>
              <a:rPr lang="el-GR" sz="1400" dirty="0"/>
              <a:t>, στο εκτενές έργο του υπό τον τίτλο «</a:t>
            </a:r>
            <a:r>
              <a:rPr lang="el-GR" sz="1400" b="1" dirty="0"/>
              <a:t>Έλεγχος και ανατροπή της ψευδωνύμου </a:t>
            </a:r>
            <a:r>
              <a:rPr lang="el-GR" sz="1400" b="1" dirty="0" smtClean="0"/>
              <a:t>Γνώσεως (1.31.1)</a:t>
            </a:r>
            <a:r>
              <a:rPr lang="el-GR" sz="1400" dirty="0" smtClean="0"/>
              <a:t>» σε συνδυασμό με τους </a:t>
            </a:r>
            <a:r>
              <a:rPr lang="el-GR" sz="1400" dirty="0" err="1" smtClean="0"/>
              <a:t>Καϊνίτες</a:t>
            </a:r>
            <a:r>
              <a:rPr lang="el-GR" sz="1400" dirty="0" smtClean="0"/>
              <a:t>. </a:t>
            </a:r>
          </a:p>
          <a:p>
            <a:pPr fontAlgn="auto">
              <a:spcBef>
                <a:spcPts val="0"/>
              </a:spcBef>
              <a:spcAft>
                <a:spcPts val="0"/>
              </a:spcAft>
              <a:defRPr/>
            </a:pPr>
            <a:r>
              <a:rPr lang="el-GR" sz="1400" dirty="0"/>
              <a:t>Στο ευαγγέλιο του </a:t>
            </a:r>
            <a:r>
              <a:rPr lang="el-GR" sz="1400" dirty="0" smtClean="0"/>
              <a:t>Ιούδα ο </a:t>
            </a:r>
            <a:r>
              <a:rPr lang="el-GR" sz="1400" dirty="0"/>
              <a:t>Ιησούς Χριστός παρουσιάζεται να φέρεται στους μαθητές του, πλην του Ιούδα, με υπεροψία και ειρωνεία. Τους κατηγορεί ότι πιστεύουν σε ένα ψεύτικο θεό και ειρωνεύεται την άγνοιά τους για τα πνευματικά ζητήματα, ενώ εκείνοι από την πλευρά τους συνεχώς τον παρανοούν. Ως πρόσωπο ο Ιησούς ταυτίζεται με τον </a:t>
            </a:r>
            <a:r>
              <a:rPr lang="el-GR" sz="1400" dirty="0" err="1"/>
              <a:t>Σηθ</a:t>
            </a:r>
            <a:r>
              <a:rPr lang="el-GR" sz="1400" dirty="0"/>
              <a:t>, το γιο του Αδάμ, ο οποίος θεωρείται ουράνιος και αιώνιος άνθρωπος. Ο Ιησούς θεωρείται ότι προέρχεται από το ουράνιο βασίλειο της ανώτερης θείας δυνάμεως ονόματι </a:t>
            </a:r>
            <a:r>
              <a:rPr lang="el-GR" sz="1400" dirty="0" err="1"/>
              <a:t>Βαρβηλώ</a:t>
            </a:r>
            <a:r>
              <a:rPr lang="el-GR" sz="1400" dirty="0"/>
              <a:t>. Το ανθρώπινο σώμα του είναι απλώς το ένδυμα, το οποίο θα εγκαταλείψει τελικά πάνω στο Σταυρό. </a:t>
            </a:r>
            <a:r>
              <a:rPr lang="el-GR" sz="1400" b="1" dirty="0"/>
              <a:t>Γι’ αυτό και ο ίδιος προτρέπει τον Ιούδα να τον προδώσει, ώστε πεθαίνοντας να μπορέσει να απελευθερωθεί από τα δεσμά της </a:t>
            </a:r>
            <a:r>
              <a:rPr lang="el-GR" sz="1400" b="1" dirty="0" smtClean="0"/>
              <a:t>ύλης. </a:t>
            </a:r>
            <a:r>
              <a:rPr lang="el-GR" sz="1400" dirty="0" smtClean="0"/>
              <a:t>Ο </a:t>
            </a:r>
            <a:r>
              <a:rPr lang="el-GR" sz="1400" dirty="0"/>
              <a:t>Ιούδας, </a:t>
            </a:r>
            <a:r>
              <a:rPr lang="el-GR" sz="1400" dirty="0" smtClean="0"/>
              <a:t>προβάλλεται </a:t>
            </a:r>
            <a:r>
              <a:rPr lang="el-GR" sz="1400" dirty="0"/>
              <a:t>εδώ </a:t>
            </a:r>
            <a:r>
              <a:rPr lang="el-GR" sz="1400" b="1" dirty="0"/>
              <a:t>ως ο τέλειος μαθητής και άνθρωπος, </a:t>
            </a:r>
            <a:r>
              <a:rPr lang="el-GR" sz="1400" dirty="0"/>
              <a:t>σε αντίθεση προς τους υπόλοιπους μαθητές. Για το λόγο αυτόν λαμβάνει τον αριθμό 13, δέχεται κατ’ ιδίαν από τον Ιησού την αποκάλυψη των θείων μυστηρίων και λαμβάνει την αληθή Γνώση εισερχόμενος σε ένα φωτεινό σύννεφο</a:t>
            </a:r>
            <a:r>
              <a:rPr lang="el-GR" sz="1400" dirty="0" smtClean="0"/>
              <a:t>.</a:t>
            </a:r>
            <a:endParaRPr lang="el-GR" dirty="0">
              <a:latin typeface="Franklin Gothic Book" pitchFamily="34" charset="0"/>
              <a:cs typeface="+mn-cs"/>
            </a:endParaRPr>
          </a:p>
        </p:txBody>
      </p:sp>
      <p:sp>
        <p:nvSpPr>
          <p:cNvPr id="6148" name="6 - Ορθογώνιο"/>
          <p:cNvSpPr>
            <a:spLocks noChangeArrowheads="1"/>
          </p:cNvSpPr>
          <p:nvPr/>
        </p:nvSpPr>
        <p:spPr bwMode="auto">
          <a:xfrm>
            <a:off x="5451857" y="3861048"/>
            <a:ext cx="3516327" cy="1477328"/>
          </a:xfrm>
          <a:prstGeom prst="rect">
            <a:avLst/>
          </a:prstGeom>
          <a:noFill/>
          <a:ln w="9525">
            <a:noFill/>
            <a:miter lim="800000"/>
            <a:headEnd/>
            <a:tailEnd/>
          </a:ln>
        </p:spPr>
        <p:txBody>
          <a:bodyPr wrap="square">
            <a:spAutoFit/>
          </a:bodyPr>
          <a:lstStyle/>
          <a:p>
            <a:pPr marL="342900" indent="-342900" algn="ctr"/>
            <a:r>
              <a:rPr lang="el-GR" b="1" i="1" dirty="0" smtClean="0">
                <a:latin typeface="Franklin Gothic Book" pitchFamily="34" charset="0"/>
              </a:rPr>
              <a:t>ΕΥΑΓΓΕΛΙΟ ΤΟΥ ΙΟΥΔΑ</a:t>
            </a:r>
          </a:p>
          <a:p>
            <a:r>
              <a:rPr lang="el-GR" b="1" i="1" dirty="0" smtClean="0">
                <a:latin typeface="Franklin Gothic Book" pitchFamily="34" charset="0"/>
              </a:rPr>
              <a:t>Χρ. </a:t>
            </a:r>
            <a:r>
              <a:rPr lang="el-GR" b="1" i="1" dirty="0" err="1" smtClean="0">
                <a:latin typeface="Franklin Gothic Book" pitchFamily="34" charset="0"/>
              </a:rPr>
              <a:t>Καρακόλης</a:t>
            </a:r>
            <a:endParaRPr lang="el-GR" b="1" i="1" dirty="0" smtClean="0">
              <a:latin typeface="Franklin Gothic Book" pitchFamily="34" charset="0"/>
            </a:endParaRPr>
          </a:p>
          <a:p>
            <a:r>
              <a:rPr lang="de-DE" i="1" dirty="0" smtClean="0"/>
              <a:t>http://www.discussion.gr/themata/judas/karakolis.html </a:t>
            </a:r>
            <a:endParaRPr lang="el-GR" i="1" dirty="0" smtClean="0"/>
          </a:p>
          <a:p>
            <a:pPr marL="342900" indent="-342900" algn="r"/>
            <a:endParaRPr lang="el-GR" b="1" i="1" dirty="0">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451857" y="908720"/>
            <a:ext cx="3516327" cy="2880320"/>
          </a:xfrm>
          <a:prstGeom prst="rect">
            <a:avLst/>
          </a:prstGeom>
          <a:noFill/>
          <a:ln w="9525">
            <a:noFill/>
            <a:miter lim="800000"/>
            <a:headEnd/>
            <a:tailEnd/>
          </a:ln>
        </p:spPr>
      </p:pic>
      <p:sp>
        <p:nvSpPr>
          <p:cNvPr id="5" name="TextBox 4"/>
          <p:cNvSpPr txBox="1"/>
          <p:nvPr/>
        </p:nvSpPr>
        <p:spPr>
          <a:xfrm>
            <a:off x="8731227" y="3482146"/>
            <a:ext cx="216024" cy="228599"/>
          </a:xfrm>
          <a:prstGeom prst="rect">
            <a:avLst/>
          </a:prstGeom>
        </p:spPr>
        <p:txBody>
          <a:bodyPr vert="horz" wrap="square" lIns="91440" tIns="45720" rIns="91440" bIns="45720" rtlCol="0" anchor="ctr">
            <a:noAutofit/>
          </a:bodyPr>
          <a:lstStyle/>
          <a:p>
            <a:pPr algn="ctr"/>
            <a:r>
              <a:rPr lang="el-GR" sz="1500" dirty="0" smtClean="0"/>
              <a:t>2</a:t>
            </a:r>
          </a:p>
        </p:txBody>
      </p:sp>
    </p:spTree>
    <p:extLst>
      <p:ext uri="{BB962C8B-B14F-4D97-AF65-F5344CB8AC3E}">
        <p14:creationId xmlns:p14="http://schemas.microsoft.com/office/powerpoint/2010/main" val="271253684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(3/3)</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12</a:t>
            </a:r>
            <a:r>
              <a:rPr lang="en-US" sz="2000" dirty="0" smtClean="0"/>
              <a:t>: </a:t>
            </a:r>
            <a:r>
              <a:rPr lang="el-GR" sz="2000" dirty="0"/>
              <a:t>Ο Άγιος Ματθαίος. </a:t>
            </a:r>
            <a:r>
              <a:rPr lang="en-US" sz="2000" dirty="0" smtClean="0"/>
              <a:t>Copyrighted</a:t>
            </a:r>
            <a:r>
              <a:rPr lang="el-GR" sz="2000" dirty="0" smtClean="0"/>
              <a:t>.</a:t>
            </a:r>
            <a:r>
              <a:rPr lang="en-US" sz="2000" dirty="0" smtClean="0"/>
              <a:t> </a:t>
            </a:r>
            <a:r>
              <a:rPr lang="el-GR" sz="2000" dirty="0" smtClean="0">
                <a:hlinkClick r:id="rId3"/>
              </a:rPr>
              <a:t>http</a:t>
            </a:r>
            <a:r>
              <a:rPr lang="el-GR" sz="2000" dirty="0">
                <a:hlinkClick r:id="rId3"/>
              </a:rPr>
              <a:t>://</a:t>
            </a:r>
            <a:r>
              <a:rPr lang="el-GR" sz="2000" dirty="0" smtClean="0">
                <a:hlinkClick r:id="rId3"/>
              </a:rPr>
              <a:t>www.rodon.cz/admin/upload/ModuleObraz/457.jpg</a:t>
            </a:r>
            <a:endParaRPr lang="en-US" sz="2000" dirty="0" smtClean="0"/>
          </a:p>
          <a:p>
            <a:pPr marL="0" indent="0">
              <a:buNone/>
            </a:pPr>
            <a:r>
              <a:rPr lang="el-GR" sz="2000" dirty="0" smtClean="0"/>
              <a:t>Εικόνα 13</a:t>
            </a:r>
            <a:r>
              <a:rPr lang="en-US" sz="2000" dirty="0"/>
              <a:t>: Drought Land. Copyrighted</a:t>
            </a:r>
            <a:r>
              <a:rPr lang="el-GR" sz="2000" dirty="0"/>
              <a:t>.</a:t>
            </a:r>
            <a:r>
              <a:rPr lang="en-US" sz="2000" dirty="0"/>
              <a:t> </a:t>
            </a:r>
            <a:r>
              <a:rPr lang="en-US" sz="2000" dirty="0" smtClean="0">
                <a:hlinkClick r:id="rId4"/>
              </a:rPr>
              <a:t>http</a:t>
            </a:r>
            <a:r>
              <a:rPr lang="en-US" sz="2000" dirty="0">
                <a:hlinkClick r:id="rId4"/>
              </a:rPr>
              <a:t>://</a:t>
            </a:r>
            <a:r>
              <a:rPr lang="en-US" sz="2000" dirty="0" smtClean="0">
                <a:hlinkClick r:id="rId4"/>
              </a:rPr>
              <a:t>i.ytimg.com/vi/UOFw_6C-rHg/mqdefault.jpg</a:t>
            </a:r>
            <a:endParaRPr lang="en-US" sz="2000" dirty="0" smtClean="0"/>
          </a:p>
          <a:p>
            <a:pPr marL="0" indent="0">
              <a:buNone/>
            </a:pPr>
            <a:r>
              <a:rPr lang="el-GR" sz="2000" dirty="0" smtClean="0"/>
              <a:t>Εικόνα 14</a:t>
            </a:r>
            <a:r>
              <a:rPr lang="en-US" sz="2000" dirty="0" smtClean="0"/>
              <a:t>: </a:t>
            </a:r>
            <a:r>
              <a:rPr lang="el-GR" sz="2000" dirty="0"/>
              <a:t>Κηλίδες αίματος</a:t>
            </a:r>
            <a:r>
              <a:rPr lang="el-GR" sz="2000" dirty="0" smtClean="0"/>
              <a:t>. </a:t>
            </a:r>
            <a:r>
              <a:rPr lang="en-US" sz="2000" dirty="0"/>
              <a:t>Copyrighted</a:t>
            </a:r>
            <a:r>
              <a:rPr lang="el-GR" sz="2000" dirty="0"/>
              <a:t>.</a:t>
            </a:r>
            <a:r>
              <a:rPr lang="en-US" sz="2000" dirty="0"/>
              <a:t> </a:t>
            </a:r>
            <a:r>
              <a:rPr lang="el-GR" sz="2000" dirty="0" smtClean="0">
                <a:hlinkClick r:id="rId5"/>
              </a:rPr>
              <a:t>http</a:t>
            </a:r>
            <a:r>
              <a:rPr lang="el-GR" sz="2000" dirty="0">
                <a:hlinkClick r:id="rId5"/>
              </a:rPr>
              <a:t>://</a:t>
            </a:r>
            <a:r>
              <a:rPr lang="el-GR" sz="2000" dirty="0" smtClean="0">
                <a:hlinkClick r:id="rId5"/>
              </a:rPr>
              <a:t>www.asxetos.gr/wp-content/uploads/blood_brushes.jpg</a:t>
            </a:r>
            <a:endParaRPr lang="el-GR" sz="2000" dirty="0" smtClean="0"/>
          </a:p>
          <a:p>
            <a:pPr marL="0" indent="0">
              <a:buNone/>
            </a:pPr>
            <a:r>
              <a:rPr lang="el-GR" sz="2000" dirty="0" smtClean="0"/>
              <a:t>Εικόνα 15</a:t>
            </a:r>
            <a:r>
              <a:rPr lang="en-US" sz="2000" dirty="0"/>
              <a:t>: Henri-Cartier </a:t>
            </a:r>
            <a:r>
              <a:rPr lang="en-US" sz="2000" dirty="0" err="1"/>
              <a:t>Bresson</a:t>
            </a:r>
            <a:r>
              <a:rPr lang="en-US" sz="2000" dirty="0"/>
              <a:t>, Dessau, </a:t>
            </a:r>
            <a:r>
              <a:rPr lang="en-US" sz="2000" dirty="0" smtClean="0"/>
              <a:t>Germany</a:t>
            </a:r>
            <a:r>
              <a:rPr lang="en-US" sz="2000" dirty="0"/>
              <a:t>, April 1945</a:t>
            </a:r>
            <a:r>
              <a:rPr lang="en-US" sz="2000" dirty="0" smtClean="0"/>
              <a:t>. </a:t>
            </a:r>
            <a:r>
              <a:rPr lang="en-US" sz="2000" dirty="0"/>
              <a:t>Copyrighted</a:t>
            </a:r>
            <a:r>
              <a:rPr lang="el-GR" sz="2000" dirty="0"/>
              <a:t>.</a:t>
            </a:r>
            <a:r>
              <a:rPr lang="en-US" sz="2000" dirty="0"/>
              <a:t> </a:t>
            </a:r>
            <a:r>
              <a:rPr lang="en-US" sz="2000" dirty="0" smtClean="0">
                <a:hlinkClick r:id="rId6"/>
              </a:rPr>
              <a:t>http</a:t>
            </a:r>
            <a:r>
              <a:rPr lang="en-US" sz="2000" dirty="0">
                <a:hlinkClick r:id="rId6"/>
              </a:rPr>
              <a:t>://</a:t>
            </a:r>
            <a:r>
              <a:rPr lang="en-US" sz="2000" dirty="0" smtClean="0">
                <a:hlinkClick r:id="rId6"/>
              </a:rPr>
              <a:t>media.virbcdn.com/cdn_images/resize_1024x1365/3e/f4b3e9acf906d288-image_3.jpg</a:t>
            </a:r>
            <a:endParaRPr lang="en-US" sz="2000" dirty="0" smtClean="0"/>
          </a:p>
          <a:p>
            <a:pPr marL="0" indent="0">
              <a:buNone/>
            </a:pPr>
            <a:r>
              <a:rPr lang="el-GR" sz="2000" dirty="0" smtClean="0"/>
              <a:t>Εικόνα 16</a:t>
            </a:r>
            <a:r>
              <a:rPr lang="en-US" sz="2000" dirty="0" smtClean="0"/>
              <a:t>: </a:t>
            </a:r>
            <a:r>
              <a:rPr lang="el-GR" sz="2000" dirty="0"/>
              <a:t>Η προδοσία του Ιούδα</a:t>
            </a:r>
            <a:r>
              <a:rPr lang="el-GR" sz="2000" dirty="0" smtClean="0"/>
              <a:t>.</a:t>
            </a:r>
            <a:r>
              <a:rPr lang="en-US" sz="2000" dirty="0" smtClean="0"/>
              <a:t> </a:t>
            </a:r>
            <a:r>
              <a:rPr lang="en-US" sz="2000" dirty="0"/>
              <a:t>Copyrighted</a:t>
            </a:r>
            <a:r>
              <a:rPr lang="el-GR" sz="2000" dirty="0"/>
              <a:t>.</a:t>
            </a:r>
            <a:r>
              <a:rPr lang="en-US" sz="2000" dirty="0"/>
              <a:t> </a:t>
            </a:r>
            <a:r>
              <a:rPr lang="el-GR" sz="2000" dirty="0" smtClean="0">
                <a:hlinkClick r:id="rId7"/>
              </a:rPr>
              <a:t>https</a:t>
            </a:r>
            <a:r>
              <a:rPr lang="el-GR" sz="2000" dirty="0">
                <a:hlinkClick r:id="rId7"/>
              </a:rPr>
              <a:t>://</a:t>
            </a:r>
            <a:r>
              <a:rPr lang="el-GR" sz="2000" dirty="0" smtClean="0">
                <a:hlinkClick r:id="rId7"/>
              </a:rPr>
              <a:t>vatopaidi.files.wordpress.com/2012/04/prodosia.jpg?w=600</a:t>
            </a:r>
            <a:r>
              <a:rPr lang="en-US" sz="2000" dirty="0" smtClean="0"/>
              <a:t> </a:t>
            </a:r>
            <a:endParaRPr lang="en-US" sz="2000" dirty="0"/>
          </a:p>
        </p:txBody>
      </p:sp>
    </p:spTree>
    <p:extLst>
      <p:ext uri="{BB962C8B-B14F-4D97-AF65-F5344CB8AC3E}">
        <p14:creationId xmlns:p14="http://schemas.microsoft.com/office/powerpoint/2010/main" val="329141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5489513" y="2753334"/>
            <a:ext cx="3411350" cy="1817241"/>
          </a:xfrm>
          <a:prstGeom prst="rect">
            <a:avLst/>
          </a:prstGeom>
          <a:noFill/>
          <a:ln w="9525">
            <a:noFill/>
            <a:miter lim="800000"/>
            <a:headEnd/>
            <a:tailEnd/>
          </a:ln>
        </p:spPr>
      </p:pic>
      <p:sp>
        <p:nvSpPr>
          <p:cNvPr id="6" name="5 - TextBox"/>
          <p:cNvSpPr txBox="1"/>
          <p:nvPr/>
        </p:nvSpPr>
        <p:spPr>
          <a:xfrm>
            <a:off x="107504" y="0"/>
            <a:ext cx="5256584" cy="6850593"/>
          </a:xfrm>
          <a:prstGeom prst="rect">
            <a:avLst/>
          </a:prstGeom>
          <a:noFill/>
        </p:spPr>
        <p:txBody>
          <a:bodyPr wrap="square">
            <a:spAutoFit/>
          </a:bodyPr>
          <a:lstStyle/>
          <a:p>
            <a:pPr>
              <a:lnSpc>
                <a:spcPts val="1700"/>
              </a:lnSpc>
            </a:pPr>
            <a:r>
              <a:rPr lang="el-GR" sz="1600" dirty="0" smtClean="0"/>
              <a:t>Βάσει των ανωτέρω είναι απολύτως σαφές ότι το ευαγγέλιο του Ιούδα δεν έχει καμία σχέση με την ιστορική αλήθεια σχετικά με τα γεγονότα στα οποία αναφέρεται. Η γλώσσα και οι παραστάσεις του αποτελούν μια ανιστόρητη και αφελή απόπειρα συνδέσεως του </a:t>
            </a:r>
            <a:r>
              <a:rPr lang="el-GR" sz="1600" b="1" dirty="0" smtClean="0"/>
              <a:t>γνωστικού μύθου </a:t>
            </a:r>
            <a:r>
              <a:rPr lang="el-GR" sz="1600" dirty="0" smtClean="0"/>
              <a:t>με το βίο και το πρόσωπο του Ιησού. Η εύρεση λοιπόν του χειρογράφου που διασώζει το κείμενο αυτό αποτελεί όντως αξιόλογη ανακάλυψη, όχι όμως για τη ζωή του Ιησού Χριστού ή για την ιστορία του αρχέγονου Χριστιανισμού. </a:t>
            </a:r>
          </a:p>
          <a:p>
            <a:pPr>
              <a:lnSpc>
                <a:spcPts val="1700"/>
              </a:lnSpc>
            </a:pPr>
            <a:endParaRPr lang="el-GR" sz="1600" b="1" dirty="0" smtClean="0"/>
          </a:p>
          <a:p>
            <a:pPr>
              <a:lnSpc>
                <a:spcPts val="1700"/>
              </a:lnSpc>
            </a:pPr>
            <a:r>
              <a:rPr lang="el-GR" sz="1600" b="1" dirty="0" smtClean="0"/>
              <a:t>Για τα θέματα αυτά τα τέσσερα κανονικά Ευαγγέλια και οι Πράξεις των Αποστόλων αποτελούν μοναδικές και αναντικατάστατες πηγές</a:t>
            </a:r>
            <a:r>
              <a:rPr lang="el-GR" sz="1600" dirty="0" smtClean="0"/>
              <a:t>. Το </a:t>
            </a:r>
            <a:r>
              <a:rPr lang="el-GR" sz="1600" i="1" dirty="0" smtClean="0"/>
              <a:t>ευαγγέλιο του Ιούδα </a:t>
            </a:r>
            <a:r>
              <a:rPr lang="el-GR" sz="1600" dirty="0" smtClean="0"/>
              <a:t>παρουσιάζει ενδιαφέρον αποκλειστικά και μόνο σε αναφορά προς τις αντιλήψεις του χριστιανικού Γνωστικισμού του δεύτερου αιώνα </a:t>
            </a:r>
            <a:r>
              <a:rPr lang="el-GR" sz="1600" dirty="0" err="1" smtClean="0"/>
              <a:t>μ.Χ</a:t>
            </a:r>
            <a:r>
              <a:rPr lang="el-GR" sz="1600" dirty="0" smtClean="0"/>
              <a:t>., και την πολεμική του εναντίον της χριστιανικής Εκκλησίας. Ακόμη όμως και σ’ αυτόν τον τομέα δεν προσθέτει καμία σημαντική πληροφορία στις ήδη υπάρχουσες γνώσεις μας, πέρα του ότι επιχειρεί να ηρωοποιήσει τον Ισκαριώτη Ιούδα ώστε να τον χρησιμοποιήσει υπέρ των γνωστικών θέσεων.</a:t>
            </a:r>
            <a:endParaRPr lang="en-US" sz="1600" dirty="0" smtClean="0"/>
          </a:p>
          <a:p>
            <a:pPr>
              <a:lnSpc>
                <a:spcPts val="1700"/>
              </a:lnSpc>
            </a:pPr>
            <a:r>
              <a:rPr lang="el-GR" sz="1600" dirty="0" smtClean="0"/>
              <a:t>Και στη </a:t>
            </a:r>
            <a:r>
              <a:rPr lang="el-GR" sz="1600" b="1" dirty="0" smtClean="0"/>
              <a:t>λογοτεχνία</a:t>
            </a:r>
            <a:r>
              <a:rPr lang="el-GR" sz="1600" dirty="0" smtClean="0"/>
              <a:t> αλλά και στις </a:t>
            </a:r>
            <a:r>
              <a:rPr lang="el-GR" sz="1600" b="1" dirty="0" smtClean="0"/>
              <a:t>ταινίες </a:t>
            </a:r>
            <a:r>
              <a:rPr lang="el-GR" sz="1600" dirty="0" smtClean="0"/>
              <a:t>περί του Ιησού μαζί με τη Μαρία από τα </a:t>
            </a:r>
            <a:r>
              <a:rPr lang="el-GR" sz="1600" dirty="0" err="1" smtClean="0"/>
              <a:t>Μάγδαλα</a:t>
            </a:r>
            <a:r>
              <a:rPr lang="el-GR" sz="1600" dirty="0" smtClean="0"/>
              <a:t> είναι οι πλέον δημοφιλείς φιγούρες. Ο Ιούδας προβάλλεται συχνά είτε ως ο Κακός-όφις (Δάντης, Πούσκιν), ο Ζηλωτής-παρτιζάνος που θέλει τη Βασιλεία για τον λαό του και τελικά απογοητεύεται από τον  νέο Δαυίδ (</a:t>
            </a:r>
            <a:r>
              <a:rPr lang="el-GR" sz="1600" dirty="0" err="1" smtClean="0"/>
              <a:t>Κλόπστοκ</a:t>
            </a:r>
            <a:r>
              <a:rPr lang="el-GR" sz="1600" dirty="0" smtClean="0"/>
              <a:t>, </a:t>
            </a:r>
            <a:r>
              <a:rPr lang="el-GR" sz="1600" dirty="0" err="1" smtClean="0"/>
              <a:t>Γκάιμπελ</a:t>
            </a:r>
            <a:r>
              <a:rPr lang="el-GR" sz="1600" dirty="0" smtClean="0"/>
              <a:t>), το τραγικό «εργαλείο του Θεού» (Καζαντζάκης, </a:t>
            </a:r>
            <a:r>
              <a:rPr lang="el-GR" sz="1600" dirty="0" err="1" smtClean="0"/>
              <a:t>Μπουλγκάκοφ</a:t>
            </a:r>
            <a:r>
              <a:rPr lang="el-GR" sz="1600" dirty="0" smtClean="0"/>
              <a:t>), ένας που αγαπά σφόδρα και τελικά καταστροφικά τον Χριστό που όμως αγαπά τους πάντες (</a:t>
            </a:r>
            <a:r>
              <a:rPr lang="el-GR" sz="1600" dirty="0" err="1" smtClean="0"/>
              <a:t>Αντρέγιεφ</a:t>
            </a:r>
            <a:r>
              <a:rPr lang="el-GR" sz="1600" dirty="0" smtClean="0"/>
              <a:t>), ο καθημερινός άνθρωπος που προδίδει .</a:t>
            </a:r>
            <a:r>
              <a:rPr lang="en-US" sz="1600" dirty="0" smtClean="0"/>
              <a:t> </a:t>
            </a:r>
            <a:endParaRPr lang="el-GR" sz="1600" dirty="0"/>
          </a:p>
        </p:txBody>
      </p:sp>
      <p:pic>
        <p:nvPicPr>
          <p:cNvPr id="4" name="Picture 2"/>
          <p:cNvPicPr>
            <a:picLocks noChangeAspect="1" noChangeArrowheads="1"/>
          </p:cNvPicPr>
          <p:nvPr/>
        </p:nvPicPr>
        <p:blipFill>
          <a:blip r:embed="rId3" cstate="print"/>
          <a:srcRect/>
          <a:stretch>
            <a:fillRect/>
          </a:stretch>
        </p:blipFill>
        <p:spPr bwMode="auto">
          <a:xfrm>
            <a:off x="5462399" y="188640"/>
            <a:ext cx="3681601" cy="2592288"/>
          </a:xfrm>
          <a:prstGeom prst="rect">
            <a:avLst/>
          </a:prstGeom>
          <a:noFill/>
          <a:ln w="9525">
            <a:noFill/>
            <a:miter lim="800000"/>
            <a:headEnd/>
            <a:tailEnd/>
          </a:ln>
        </p:spPr>
      </p:pic>
      <p:sp>
        <p:nvSpPr>
          <p:cNvPr id="5" name="4 - TextBox"/>
          <p:cNvSpPr txBox="1"/>
          <p:nvPr/>
        </p:nvSpPr>
        <p:spPr>
          <a:xfrm>
            <a:off x="5292080" y="4509120"/>
            <a:ext cx="3851920" cy="2154436"/>
          </a:xfrm>
          <a:prstGeom prst="rect">
            <a:avLst/>
          </a:prstGeom>
          <a:noFill/>
        </p:spPr>
        <p:txBody>
          <a:bodyPr wrap="square" rtlCol="0">
            <a:spAutoFit/>
          </a:bodyPr>
          <a:lstStyle/>
          <a:p>
            <a:r>
              <a:rPr lang="el-GR" sz="1400" b="1" dirty="0" smtClean="0"/>
              <a:t>ΠΟΙΟΣ ΕΊΝΑΙ ΤΕΛΙΚΑ Ο ΙΟΥΔΑΣ</a:t>
            </a:r>
          </a:p>
          <a:p>
            <a:r>
              <a:rPr lang="en-US" sz="1000" dirty="0" smtClean="0"/>
              <a:t>In </a:t>
            </a:r>
            <a:r>
              <a:rPr lang="en-US" sz="1000" dirty="0" smtClean="0">
                <a:hlinkClick r:id="rId4" tooltip="Martin Scorsese"/>
              </a:rPr>
              <a:t>Martin </a:t>
            </a:r>
            <a:r>
              <a:rPr lang="en-US" sz="1000" dirty="0" err="1" smtClean="0">
                <a:hlinkClick r:id="rId4" tooltip="Martin Scorsese"/>
              </a:rPr>
              <a:t>Scorsese</a:t>
            </a:r>
            <a:r>
              <a:rPr lang="en-US" sz="1000" dirty="0" err="1" smtClean="0"/>
              <a:t>'s</a:t>
            </a:r>
            <a:r>
              <a:rPr lang="en-US" sz="1000" dirty="0" smtClean="0"/>
              <a:t> film </a:t>
            </a:r>
            <a:r>
              <a:rPr lang="en-US" sz="1000" i="1" dirty="0" smtClean="0">
                <a:hlinkClick r:id="rId5" tooltip="The Last Temptation of Christ (film)"/>
              </a:rPr>
              <a:t>The Last Temptation of Christ</a:t>
            </a:r>
            <a:r>
              <a:rPr lang="en-US" sz="1000" i="1" dirty="0" smtClean="0"/>
              <a:t>,</a:t>
            </a:r>
            <a:r>
              <a:rPr lang="en-US" sz="1000" dirty="0" smtClean="0"/>
              <a:t> based on the novel by </a:t>
            </a:r>
            <a:r>
              <a:rPr lang="en-US" sz="1000" dirty="0" smtClean="0">
                <a:hlinkClick r:id="rId6" tooltip="Nikos Kazantzakis"/>
              </a:rPr>
              <a:t>Nikos Kazantzakis</a:t>
            </a:r>
            <a:r>
              <a:rPr lang="en-US" sz="1000" dirty="0" smtClean="0"/>
              <a:t>, Judas Iscariot's only motivation in betraying Jesus to the Romans was to </a:t>
            </a:r>
            <a:r>
              <a:rPr lang="en-US" sz="1000" b="1" dirty="0" smtClean="0"/>
              <a:t>help him, making Judas the catalyst for the event later interpreted as bringing about humanity's salvation</a:t>
            </a:r>
            <a:r>
              <a:rPr lang="en-US" sz="1000" dirty="0" smtClean="0"/>
              <a:t>.</a:t>
            </a:r>
            <a:r>
              <a:rPr lang="en-US" sz="1000" baseline="30000" dirty="0" smtClean="0">
                <a:hlinkClick r:id="rId7"/>
              </a:rPr>
              <a:t>[75]</a:t>
            </a:r>
            <a:r>
              <a:rPr lang="en-US" sz="1000" dirty="0" smtClean="0"/>
              <a:t> This view of Judas Iscariot is reflected in the recently discovered </a:t>
            </a:r>
            <a:r>
              <a:rPr lang="en-US" sz="1000" i="1" dirty="0" smtClean="0">
                <a:hlinkClick r:id="rId8" tooltip="Gospel of Judas"/>
              </a:rPr>
              <a:t>Gospel of Judas</a:t>
            </a:r>
            <a:r>
              <a:rPr lang="en-US" sz="1000" dirty="0" smtClean="0"/>
              <a:t>. The film </a:t>
            </a:r>
            <a:r>
              <a:rPr lang="en-US" sz="1000" i="1" dirty="0" smtClean="0">
                <a:hlinkClick r:id="rId9" tooltip="King of Kings (1961 film)"/>
              </a:rPr>
              <a:t>King of Kings</a:t>
            </a:r>
            <a:r>
              <a:rPr lang="en-US" sz="1000" dirty="0" smtClean="0"/>
              <a:t> presents a similar betrayal.</a:t>
            </a:r>
            <a:r>
              <a:rPr lang="en-US" sz="1000" baseline="30000" dirty="0" smtClean="0">
                <a:hlinkClick r:id="rId7"/>
              </a:rPr>
              <a:t>[76]</a:t>
            </a:r>
            <a:r>
              <a:rPr lang="en-US" sz="1000" dirty="0" smtClean="0"/>
              <a:t> In </a:t>
            </a:r>
            <a:r>
              <a:rPr lang="en-US" sz="1000" dirty="0" smtClean="0">
                <a:hlinkClick r:id="rId10" tooltip="Andrew Lloyd Webber"/>
              </a:rPr>
              <a:t>Andrew Lloyd Webber</a:t>
            </a:r>
            <a:r>
              <a:rPr lang="en-US" sz="1000" dirty="0" smtClean="0"/>
              <a:t>'s musical </a:t>
            </a:r>
            <a:r>
              <a:rPr lang="en-US" sz="1000" i="1" dirty="0" smtClean="0">
                <a:hlinkClick r:id="rId11" tooltip="Jesus Christ Superstar"/>
              </a:rPr>
              <a:t>Jesus Christ Superstar</a:t>
            </a:r>
            <a:r>
              <a:rPr lang="en-US" sz="1000" dirty="0" smtClean="0"/>
              <a:t>, Judas is portrayed as a </a:t>
            </a:r>
            <a:r>
              <a:rPr lang="en-US" sz="1000" dirty="0" smtClean="0">
                <a:hlinkClick r:id="rId12" tooltip="Tragic hero"/>
              </a:rPr>
              <a:t>tragic hero</a:t>
            </a:r>
            <a:r>
              <a:rPr lang="en-US" sz="1000" dirty="0" smtClean="0"/>
              <a:t> </a:t>
            </a:r>
            <a:r>
              <a:rPr lang="en-US" sz="1000" b="1" dirty="0" smtClean="0"/>
              <a:t>who believed that Jesus was not the son of God, but rather just a man. Since he feared that if Jesus' following grew too large then the Romans would attack and kill the Jews,</a:t>
            </a:r>
            <a:r>
              <a:rPr lang="en-US" sz="1000" dirty="0" smtClean="0"/>
              <a:t> he betrayed Jesus to </a:t>
            </a:r>
            <a:r>
              <a:rPr lang="en-US" sz="1000" dirty="0" smtClean="0">
                <a:hlinkClick r:id="rId13" tooltip="Caiaphas"/>
              </a:rPr>
              <a:t>Caiaphas</a:t>
            </a:r>
            <a:r>
              <a:rPr lang="en-US" sz="1000" dirty="0" smtClean="0"/>
              <a:t> and </a:t>
            </a:r>
            <a:r>
              <a:rPr lang="en-US" sz="1000" dirty="0" err="1" smtClean="0">
                <a:hlinkClick r:id="rId14" tooltip="Annas"/>
              </a:rPr>
              <a:t>Annas</a:t>
            </a:r>
            <a:r>
              <a:rPr lang="en-US" sz="1000" dirty="0" smtClean="0"/>
              <a:t> to prevent a bloodbath</a:t>
            </a:r>
            <a:r>
              <a:rPr lang="el-GR" sz="1000" dirty="0" smtClean="0"/>
              <a:t> (</a:t>
            </a:r>
            <a:r>
              <a:rPr lang="en-US" sz="1000" dirty="0" err="1" smtClean="0"/>
              <a:t>Wikipaideia</a:t>
            </a:r>
            <a:r>
              <a:rPr lang="en-US" sz="1000" dirty="0" smtClean="0"/>
              <a:t>).</a:t>
            </a:r>
            <a:endParaRPr lang="el-GR" sz="1000" dirty="0"/>
          </a:p>
        </p:txBody>
      </p:sp>
      <p:sp>
        <p:nvSpPr>
          <p:cNvPr id="7" name="TextBox 6"/>
          <p:cNvSpPr txBox="1"/>
          <p:nvPr/>
        </p:nvSpPr>
        <p:spPr>
          <a:xfrm>
            <a:off x="8927976" y="2552329"/>
            <a:ext cx="216024" cy="228599"/>
          </a:xfrm>
          <a:prstGeom prst="rect">
            <a:avLst/>
          </a:prstGeom>
        </p:spPr>
        <p:txBody>
          <a:bodyPr vert="horz" wrap="square" lIns="91440" tIns="45720" rIns="91440" bIns="45720" rtlCol="0" anchor="ctr">
            <a:noAutofit/>
          </a:bodyPr>
          <a:lstStyle/>
          <a:p>
            <a:pPr algn="ctr"/>
            <a:r>
              <a:rPr lang="el-GR" sz="1500" dirty="0" smtClean="0"/>
              <a:t>3</a:t>
            </a:r>
          </a:p>
        </p:txBody>
      </p:sp>
    </p:spTree>
    <p:extLst>
      <p:ext uri="{BB962C8B-B14F-4D97-AF65-F5344CB8AC3E}">
        <p14:creationId xmlns:p14="http://schemas.microsoft.com/office/powerpoint/2010/main" val="203089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idx="4294967295"/>
          </p:nvPr>
        </p:nvSpPr>
        <p:spPr>
          <a:xfrm>
            <a:off x="395536" y="192710"/>
            <a:ext cx="4392488" cy="716010"/>
          </a:xfrm>
        </p:spPr>
        <p:txBody>
          <a:bodyPr>
            <a:noAutofit/>
          </a:bodyPr>
          <a:lstStyle/>
          <a:p>
            <a:pPr>
              <a:lnSpc>
                <a:spcPts val="2000"/>
              </a:lnSpc>
            </a:pPr>
            <a:r>
              <a:rPr lang="el-GR" sz="2000" dirty="0" smtClean="0"/>
              <a:t>ΤΟ ΟΝΟΜΑ</a:t>
            </a:r>
            <a:r>
              <a:rPr lang="el-GR" sz="2000" dirty="0" smtClean="0">
                <a:solidFill>
                  <a:srgbClr val="C00000"/>
                </a:solidFill>
              </a:rPr>
              <a:t> </a:t>
            </a:r>
            <a:r>
              <a:rPr lang="el-GR" sz="2000" dirty="0"/>
              <a:t>ΙΟΥΔΑΣ</a:t>
            </a:r>
            <a:r>
              <a:rPr lang="el-GR" sz="2000" dirty="0" smtClean="0">
                <a:solidFill>
                  <a:srgbClr val="C00000"/>
                </a:solidFill>
              </a:rPr>
              <a:t> </a:t>
            </a:r>
            <a:r>
              <a:rPr lang="el-GR" sz="2000" dirty="0" smtClean="0"/>
              <a:t/>
            </a:r>
            <a:br>
              <a:rPr lang="el-GR" sz="2000" dirty="0" smtClean="0"/>
            </a:br>
            <a:r>
              <a:rPr lang="de-DE" sz="2000" i="1" dirty="0" smtClean="0"/>
              <a:t>(</a:t>
            </a:r>
            <a:r>
              <a:rPr lang="he-IL" sz="2000" i="1" dirty="0" smtClean="0"/>
              <a:t>יהודה, </a:t>
            </a:r>
            <a:r>
              <a:rPr lang="de-DE" sz="2000" i="1" dirty="0" err="1" smtClean="0"/>
              <a:t>Yehûdâh</a:t>
            </a:r>
            <a:r>
              <a:rPr lang="de-DE" sz="2000" i="1" dirty="0" smtClean="0"/>
              <a:t>, «</a:t>
            </a:r>
            <a:r>
              <a:rPr lang="el-GR" sz="2000" i="1" dirty="0" smtClean="0"/>
              <a:t>Ο Θεός είναι αινετός»</a:t>
            </a:r>
            <a:r>
              <a:rPr lang="de-DE" sz="2000" i="1" dirty="0" smtClean="0"/>
              <a:t>) </a:t>
            </a:r>
            <a:endParaRPr lang="el-GR" sz="2000" dirty="0" smtClean="0"/>
          </a:p>
        </p:txBody>
      </p:sp>
      <p:sp>
        <p:nvSpPr>
          <p:cNvPr id="18435" name="3 - Θέση κειμένου"/>
          <p:cNvSpPr>
            <a:spLocks noGrp="1"/>
          </p:cNvSpPr>
          <p:nvPr>
            <p:ph type="body" sz="half" idx="4294967295"/>
          </p:nvPr>
        </p:nvSpPr>
        <p:spPr>
          <a:xfrm>
            <a:off x="71623" y="908721"/>
            <a:ext cx="5292465" cy="5909100"/>
          </a:xfrm>
        </p:spPr>
        <p:txBody>
          <a:bodyPr>
            <a:noAutofit/>
          </a:bodyPr>
          <a:lstStyle/>
          <a:p>
            <a:pPr marL="216000" indent="-216000" fontAlgn="auto">
              <a:lnSpc>
                <a:spcPts val="1400"/>
              </a:lnSpc>
              <a:spcBef>
                <a:spcPts val="0"/>
              </a:spcBef>
              <a:spcAft>
                <a:spcPts val="0"/>
              </a:spcAft>
              <a:buFont typeface="Arial" charset="0"/>
              <a:buChar char="•"/>
              <a:defRPr/>
            </a:pPr>
            <a:r>
              <a:rPr lang="el-GR" sz="1500" cap="all" dirty="0" smtClean="0"/>
              <a:t>τ</a:t>
            </a:r>
            <a:r>
              <a:rPr lang="el-GR" sz="1500" dirty="0" smtClean="0"/>
              <a:t>ο </a:t>
            </a:r>
            <a:r>
              <a:rPr lang="el-GR" sz="1500" dirty="0"/>
              <a:t>όνομα </a:t>
            </a:r>
            <a:r>
              <a:rPr lang="el-GR" sz="1500" i="1" dirty="0" smtClean="0"/>
              <a:t>Ιούδας</a:t>
            </a:r>
            <a:r>
              <a:rPr lang="el-GR" sz="1500" dirty="0"/>
              <a:t> </a:t>
            </a:r>
            <a:r>
              <a:rPr lang="el-GR" sz="1500" dirty="0" smtClean="0"/>
              <a:t>συνοδεύεται </a:t>
            </a:r>
            <a:r>
              <a:rPr lang="el-GR" sz="1500" dirty="0"/>
              <a:t>από το προσωνύμιο </a:t>
            </a:r>
            <a:r>
              <a:rPr lang="el-GR" sz="1500" i="1" dirty="0" err="1"/>
              <a:t>Ισκαριώθ</a:t>
            </a:r>
            <a:r>
              <a:rPr lang="el-GR" sz="1500" i="1" dirty="0"/>
              <a:t>,</a:t>
            </a:r>
            <a:r>
              <a:rPr lang="el-GR" sz="1500" dirty="0"/>
              <a:t> πιθανότατα γιατί καταγόταν από το </a:t>
            </a:r>
            <a:r>
              <a:rPr lang="el-GR" sz="1500" dirty="0" err="1"/>
              <a:t>Κεριότ</a:t>
            </a:r>
            <a:r>
              <a:rPr lang="el-GR" sz="1500" dirty="0"/>
              <a:t>, ένα </a:t>
            </a:r>
            <a:r>
              <a:rPr lang="el-GR" sz="1500" b="1" dirty="0"/>
              <a:t>χωριό της νότιας Ιουδαίας </a:t>
            </a:r>
            <a:r>
              <a:rPr lang="el-GR" sz="1500" i="1" dirty="0"/>
              <a:t>(</a:t>
            </a:r>
            <a:r>
              <a:rPr lang="el-GR" sz="1500" i="1" dirty="0" err="1"/>
              <a:t>Isch-Keriot</a:t>
            </a:r>
            <a:r>
              <a:rPr lang="el-GR" sz="1500" i="1" baseline="30000" dirty="0"/>
              <a:t>.</a:t>
            </a:r>
            <a:r>
              <a:rPr lang="el-GR" sz="1500" i="1" dirty="0"/>
              <a:t> </a:t>
            </a:r>
            <a:r>
              <a:rPr lang="el-GR" sz="1500" dirty="0" err="1"/>
              <a:t>Ιησ</a:t>
            </a:r>
            <a:r>
              <a:rPr lang="el-GR" sz="1500" dirty="0"/>
              <a:t>. 15, 25</a:t>
            </a:r>
            <a:r>
              <a:rPr lang="el-GR" sz="1500" i="1" dirty="0"/>
              <a:t>)</a:t>
            </a:r>
            <a:r>
              <a:rPr lang="el-GR" sz="1500" dirty="0"/>
              <a:t> </a:t>
            </a:r>
            <a:r>
              <a:rPr lang="el-GR" sz="1500" dirty="0" smtClean="0"/>
              <a:t>συνεπώς ήταν</a:t>
            </a:r>
            <a:r>
              <a:rPr lang="el-GR" sz="1500" i="1" dirty="0" smtClean="0"/>
              <a:t> </a:t>
            </a:r>
            <a:r>
              <a:rPr lang="el-GR" sz="1500" b="1" dirty="0" smtClean="0"/>
              <a:t>ο μοναδικός μη Γαλιλαίος μαθητής</a:t>
            </a:r>
            <a:r>
              <a:rPr lang="el-GR" sz="1500" dirty="0" smtClean="0"/>
              <a:t>, αλλά Ιουδαίος.</a:t>
            </a:r>
          </a:p>
          <a:p>
            <a:pPr marL="216000" indent="-216000" fontAlgn="auto">
              <a:lnSpc>
                <a:spcPts val="1400"/>
              </a:lnSpc>
              <a:spcBef>
                <a:spcPts val="0"/>
              </a:spcBef>
              <a:spcAft>
                <a:spcPts val="0"/>
              </a:spcAft>
              <a:buFont typeface="Arial" charset="0"/>
              <a:buChar char="•"/>
              <a:defRPr/>
            </a:pPr>
            <a:r>
              <a:rPr lang="el-GR" sz="1500" cap="all" dirty="0" smtClean="0"/>
              <a:t>α</a:t>
            </a:r>
            <a:r>
              <a:rPr lang="el-GR" sz="1500" dirty="0" smtClean="0"/>
              <a:t>πό </a:t>
            </a:r>
            <a:r>
              <a:rPr lang="el-GR" sz="1500" dirty="0"/>
              <a:t>τον Ιωάννη ονομάζεται στο 6, 71</a:t>
            </a:r>
            <a:r>
              <a:rPr lang="el-GR" sz="1500" baseline="30000" dirty="0"/>
              <a:t>.</a:t>
            </a:r>
            <a:r>
              <a:rPr lang="el-GR" sz="1500" dirty="0"/>
              <a:t> 13, 26 </a:t>
            </a:r>
            <a:r>
              <a:rPr lang="el-GR" sz="1500" b="1" dirty="0"/>
              <a:t>υιός του Σίμωνα του </a:t>
            </a:r>
            <a:r>
              <a:rPr lang="el-GR" sz="1500" b="1" dirty="0" smtClean="0"/>
              <a:t>Ισκαριώτη </a:t>
            </a:r>
            <a:r>
              <a:rPr lang="el-GR" sz="1500" dirty="0" smtClean="0"/>
              <a:t>(που σημαίνει ότι ο πατέρας του ήταν από το </a:t>
            </a:r>
            <a:r>
              <a:rPr lang="el-GR" sz="1500" dirty="0" err="1" smtClean="0"/>
              <a:t>Κεριότ</a:t>
            </a:r>
            <a:r>
              <a:rPr lang="el-GR" sz="1500" dirty="0" smtClean="0"/>
              <a:t>), </a:t>
            </a:r>
            <a:r>
              <a:rPr lang="el-GR" sz="1500" dirty="0"/>
              <a:t>ενώ ο αρχαίος κώδικας D τον ονομάζει ‘</a:t>
            </a:r>
            <a:r>
              <a:rPr lang="el-GR" sz="1500" dirty="0" err="1"/>
              <a:t>Σκάριωτ</a:t>
            </a:r>
            <a:r>
              <a:rPr lang="el-GR" sz="1500" dirty="0"/>
              <a:t>’. </a:t>
            </a:r>
            <a:endParaRPr lang="el-GR" sz="1500" dirty="0" smtClean="0"/>
          </a:p>
          <a:p>
            <a:pPr marL="216000" indent="-216000">
              <a:lnSpc>
                <a:spcPts val="1400"/>
              </a:lnSpc>
              <a:spcBef>
                <a:spcPts val="0"/>
              </a:spcBef>
              <a:buFont typeface="Arial" charset="0"/>
              <a:buChar char="•"/>
              <a:defRPr/>
            </a:pPr>
            <a:r>
              <a:rPr lang="el-GR" sz="1500" dirty="0" smtClean="0"/>
              <a:t>Σύμφωνα </a:t>
            </a:r>
            <a:r>
              <a:rPr lang="el-GR" sz="1500" dirty="0"/>
              <a:t>με μια άλλη ετυμολογία, το επώνυμο του Ιούδα σχετίζεται με τους </a:t>
            </a:r>
            <a:r>
              <a:rPr lang="el-GR" sz="1500" b="1" dirty="0"/>
              <a:t>Ιουδαίους αντιστασιακούς </a:t>
            </a:r>
            <a:r>
              <a:rPr lang="el-GR" sz="1500" b="1" dirty="0" err="1" smtClean="0"/>
              <a:t>Σικάριους</a:t>
            </a:r>
            <a:r>
              <a:rPr lang="el-GR" sz="1500" b="1" dirty="0" smtClean="0"/>
              <a:t> (&lt;</a:t>
            </a:r>
            <a:r>
              <a:rPr lang="el-GR" sz="1500" b="1" dirty="0" err="1" smtClean="0"/>
              <a:t>σίκα</a:t>
            </a:r>
            <a:r>
              <a:rPr lang="el-GR" sz="1500" b="1" dirty="0" smtClean="0"/>
              <a:t>=</a:t>
            </a:r>
            <a:r>
              <a:rPr lang="el-GR" sz="1500" b="1" dirty="0" err="1" smtClean="0"/>
              <a:t>ξιφίδιο</a:t>
            </a:r>
            <a:r>
              <a:rPr lang="el-GR" sz="1500" b="1" dirty="0" smtClean="0"/>
              <a:t>- εγχειρίδιο με το οποίο σκορπούσαν τον πανικό) που εμφανίστηκαν μάλλον τη δεκαετία του 40-50 μ.Χ. </a:t>
            </a:r>
            <a:r>
              <a:rPr lang="el-GR" sz="1500" dirty="0" smtClean="0"/>
              <a:t>Οι </a:t>
            </a:r>
            <a:r>
              <a:rPr lang="el-GR" sz="1500" cap="all" dirty="0" smtClean="0"/>
              <a:t>ζ</a:t>
            </a:r>
            <a:r>
              <a:rPr lang="el-GR" sz="1500" dirty="0" smtClean="0"/>
              <a:t>ηλωτές θεωρούσαν αυτήν την ιστορική αλυσίδα των μεγάλων ζηλωτών </a:t>
            </a:r>
            <a:r>
              <a:rPr lang="el-GR" sz="1500" dirty="0" err="1" smtClean="0"/>
              <a:t>Φινεές</a:t>
            </a:r>
            <a:r>
              <a:rPr lang="el-GR" sz="1500" dirty="0" smtClean="0"/>
              <a:t>, Ηλία, </a:t>
            </a:r>
            <a:r>
              <a:rPr lang="el-GR" sz="1500" dirty="0" err="1" smtClean="0"/>
              <a:t>Ματαθία</a:t>
            </a:r>
            <a:r>
              <a:rPr lang="el-GR" sz="1500" dirty="0" smtClean="0"/>
              <a:t> ως μία κληρονομιά που τους </a:t>
            </a:r>
            <a:r>
              <a:rPr lang="el-GR" sz="1500" dirty="0" err="1" smtClean="0"/>
              <a:t>υποχρεώνε</a:t>
            </a:r>
            <a:r>
              <a:rPr lang="el-GR" sz="1500" dirty="0" smtClean="0"/>
              <a:t> να στραφούν ενάντια στη ρωμαϊκή κατοχική δύναμη. </a:t>
            </a:r>
            <a:r>
              <a:rPr lang="el-GR" sz="1500" b="1" dirty="0" smtClean="0"/>
              <a:t>Στους Δώδεκα ήταν και  Ζηλωτής ήταν και ο Σίμων (</a:t>
            </a:r>
            <a:r>
              <a:rPr lang="el-GR" sz="1500" b="1" dirty="0" err="1" smtClean="0"/>
              <a:t>Λκ</a:t>
            </a:r>
            <a:r>
              <a:rPr lang="el-GR" sz="1500" b="1" dirty="0" smtClean="0"/>
              <a:t>. 6, 15). Παρόμοια αισθήματα επιδεικνύουν και οι Ζεβεδαίοι όταν θέλουν να πυρπολήσουν τη Σαμάρεια.</a:t>
            </a:r>
            <a:endParaRPr lang="el-GR" sz="1500" dirty="0" smtClean="0"/>
          </a:p>
          <a:p>
            <a:pPr marL="216000" indent="-216000">
              <a:lnSpc>
                <a:spcPts val="1400"/>
              </a:lnSpc>
              <a:spcBef>
                <a:spcPts val="0"/>
              </a:spcBef>
              <a:buFont typeface="Arial" charset="0"/>
              <a:buChar char="•"/>
              <a:defRPr/>
            </a:pPr>
            <a:r>
              <a:rPr lang="el-GR" sz="1500" dirty="0" smtClean="0"/>
              <a:t>Σύμφωνα με κάποιους, ο Ιούδας, ήταν ένα πιστό παιδί της Συναγωγής και ίσως τους τελευταίους μήνες λειτουργούσε μέσα στον κύκλο των μαθητών του Ιησού στην Γαλιλαία ως </a:t>
            </a:r>
            <a:r>
              <a:rPr lang="el-GR" sz="1500" b="1" dirty="0" smtClean="0"/>
              <a:t>κατάσκοπος </a:t>
            </a:r>
            <a:r>
              <a:rPr lang="el-GR" sz="1500" dirty="0" smtClean="0"/>
              <a:t>του ιουδαϊκού Συνεδρίου. </a:t>
            </a:r>
            <a:endParaRPr lang="el-GR" sz="1500" dirty="0"/>
          </a:p>
          <a:p>
            <a:pPr marL="216000" indent="-216000" fontAlgn="auto">
              <a:lnSpc>
                <a:spcPts val="1400"/>
              </a:lnSpc>
              <a:spcBef>
                <a:spcPts val="0"/>
              </a:spcBef>
              <a:spcAft>
                <a:spcPts val="0"/>
              </a:spcAft>
              <a:buFont typeface="Arial" charset="0"/>
              <a:buChar char="•"/>
              <a:defRPr/>
            </a:pPr>
            <a:r>
              <a:rPr lang="el-GR" sz="1500" dirty="0"/>
              <a:t>Μια άλλη ετυμολογία </a:t>
            </a:r>
            <a:r>
              <a:rPr lang="el-GR" sz="1500" dirty="0" smtClean="0"/>
              <a:t>επικαλείται </a:t>
            </a:r>
            <a:r>
              <a:rPr lang="el-GR" sz="1500" dirty="0" err="1" smtClean="0"/>
              <a:t>αραμαΪκή</a:t>
            </a:r>
            <a:r>
              <a:rPr lang="el-GR" sz="1500" dirty="0" smtClean="0"/>
              <a:t> λέξη που σημαίνει </a:t>
            </a:r>
            <a:r>
              <a:rPr lang="el-GR" sz="1500" b="1" dirty="0" smtClean="0">
                <a:solidFill>
                  <a:srgbClr val="C00000"/>
                </a:solidFill>
              </a:rPr>
              <a:t>κόκκινο</a:t>
            </a:r>
            <a:r>
              <a:rPr lang="el-GR" sz="1500" dirty="0" smtClean="0"/>
              <a:t> (όπως «ζωγραφίζεται» στην ισπανική παράδοση </a:t>
            </a:r>
            <a:r>
              <a:rPr lang="el-GR" sz="1500" dirty="0" err="1" smtClean="0"/>
              <a:t>πρβλ</a:t>
            </a:r>
            <a:r>
              <a:rPr lang="el-GR" sz="1500" dirty="0" smtClean="0"/>
              <a:t>. </a:t>
            </a:r>
            <a:r>
              <a:rPr lang="de-DE" sz="1500" dirty="0" smtClean="0">
                <a:hlinkClick r:id="rId2" tooltip="William Shakespeare"/>
              </a:rPr>
              <a:t>William Shakespeare</a:t>
            </a:r>
            <a:r>
              <a:rPr lang="el-GR" sz="1500" dirty="0" smtClean="0"/>
              <a:t>)</a:t>
            </a:r>
            <a:r>
              <a:rPr lang="de-DE" sz="1500" dirty="0" smtClean="0"/>
              <a:t> </a:t>
            </a:r>
            <a:r>
              <a:rPr lang="el-GR" sz="1500" dirty="0" smtClean="0"/>
              <a:t>ή τις </a:t>
            </a:r>
            <a:r>
              <a:rPr lang="en-US" sz="1500" i="1" dirty="0" err="1" smtClean="0"/>
              <a:t>shiqrai</a:t>
            </a:r>
            <a:r>
              <a:rPr lang="el-GR" sz="1500" i="1" dirty="0"/>
              <a:t>, </a:t>
            </a:r>
            <a:r>
              <a:rPr lang="en-US" sz="1500" i="1" dirty="0" err="1"/>
              <a:t>schekra</a:t>
            </a:r>
            <a:r>
              <a:rPr lang="el-GR" sz="1500" i="1" dirty="0"/>
              <a:t>, </a:t>
            </a:r>
            <a:r>
              <a:rPr lang="en-US" sz="1500" i="1" dirty="0" err="1"/>
              <a:t>eschkaria</a:t>
            </a:r>
            <a:r>
              <a:rPr lang="en-US" sz="1500" i="1" dirty="0"/>
              <a:t> </a:t>
            </a:r>
            <a:r>
              <a:rPr lang="el-GR" sz="1500" dirty="0"/>
              <a:t>που σημαίνει </a:t>
            </a:r>
            <a:r>
              <a:rPr lang="el-GR" sz="1500" b="1" dirty="0">
                <a:solidFill>
                  <a:srgbClr val="C00000"/>
                </a:solidFill>
              </a:rPr>
              <a:t>το </a:t>
            </a:r>
            <a:r>
              <a:rPr lang="el-GR" sz="1500" b="1" i="1" dirty="0">
                <a:solidFill>
                  <a:srgbClr val="C00000"/>
                </a:solidFill>
              </a:rPr>
              <a:t>ψεύδος, την απάτη</a:t>
            </a:r>
            <a:r>
              <a:rPr lang="el-GR" sz="1500" i="1" dirty="0"/>
              <a:t>.</a:t>
            </a:r>
            <a:r>
              <a:rPr lang="el-GR" sz="1500" dirty="0"/>
              <a:t> Ο </a:t>
            </a:r>
            <a:r>
              <a:rPr lang="el-GR" sz="1500" b="1" i="1" dirty="0" err="1"/>
              <a:t>Jehuda</a:t>
            </a:r>
            <a:r>
              <a:rPr lang="el-GR" sz="1500" b="1" i="1" dirty="0"/>
              <a:t> </a:t>
            </a:r>
            <a:r>
              <a:rPr lang="el-GR" sz="1500" b="1" i="1" dirty="0" err="1"/>
              <a:t>schakkariah</a:t>
            </a:r>
            <a:r>
              <a:rPr lang="el-GR" sz="1500" b="1" dirty="0"/>
              <a:t> συμβολίζει έτσι όλους τους Ιουδαίους,</a:t>
            </a:r>
            <a:r>
              <a:rPr lang="el-GR" sz="1500" dirty="0"/>
              <a:t> όπως αυτοί παρουσιάζονται κυρίως στον Ιωάννη (</a:t>
            </a:r>
            <a:r>
              <a:rPr lang="el-GR" sz="1500" dirty="0" err="1"/>
              <a:t>Ιω</a:t>
            </a:r>
            <a:r>
              <a:rPr lang="el-GR" sz="1500" dirty="0"/>
              <a:t>. 8, 44</a:t>
            </a:r>
            <a:r>
              <a:rPr lang="el-GR" sz="1500" baseline="30000" dirty="0"/>
              <a:t>.</a:t>
            </a:r>
            <a:r>
              <a:rPr lang="el-GR" sz="1500" dirty="0"/>
              <a:t>  17, 12). Δεν είναι άλλωστε τυχαίο ότι ο συγκεκριμένος μαθητής αποτέλεσε επί αιώνες τύπο ολόκληρου του εκλεκτού λαού</a:t>
            </a:r>
            <a:r>
              <a:rPr lang="el-GR" sz="1500" dirty="0" smtClean="0"/>
              <a:t>.</a:t>
            </a:r>
          </a:p>
          <a:p>
            <a:pPr marL="216000" indent="-216000" fontAlgn="auto">
              <a:lnSpc>
                <a:spcPts val="1400"/>
              </a:lnSpc>
              <a:spcBef>
                <a:spcPts val="0"/>
              </a:spcBef>
              <a:spcAft>
                <a:spcPts val="0"/>
              </a:spcAft>
              <a:buFont typeface="Arial" charset="0"/>
              <a:buChar char="•"/>
              <a:defRPr/>
            </a:pPr>
            <a:r>
              <a:rPr lang="el-GR" sz="1500" dirty="0" smtClean="0"/>
              <a:t>Άλλοι τον συνδέουν με μια λέξη που στο </a:t>
            </a:r>
            <a:r>
              <a:rPr lang="el-GR" sz="1500" dirty="0" err="1" smtClean="0"/>
              <a:t>Ησ</a:t>
            </a:r>
            <a:r>
              <a:rPr lang="el-GR" sz="1500" dirty="0" smtClean="0"/>
              <a:t>. 19, 4</a:t>
            </a:r>
            <a:r>
              <a:rPr lang="el-GR" sz="1500" baseline="30000" dirty="0" smtClean="0"/>
              <a:t>α</a:t>
            </a:r>
            <a:r>
              <a:rPr lang="el-GR" sz="1500" dirty="0" smtClean="0"/>
              <a:t> αποδίδεται με το </a:t>
            </a:r>
            <a:r>
              <a:rPr lang="el-GR" sz="1500" b="1" dirty="0" err="1" smtClean="0">
                <a:solidFill>
                  <a:srgbClr val="C00000"/>
                </a:solidFill>
              </a:rPr>
              <a:t>παραδίδωμι</a:t>
            </a:r>
            <a:r>
              <a:rPr lang="el-GR" sz="1500" dirty="0" smtClean="0"/>
              <a:t> και άλλοι με ένα </a:t>
            </a:r>
            <a:r>
              <a:rPr lang="el-GR" sz="1500" dirty="0" err="1" smtClean="0"/>
              <a:t>ελληνικοαραμαϊκό</a:t>
            </a:r>
            <a:r>
              <a:rPr lang="el-GR" sz="1500" dirty="0" smtClean="0"/>
              <a:t> υβρίδιο </a:t>
            </a:r>
            <a:r>
              <a:rPr lang="de-DE" sz="1500" b="1" i="1" dirty="0" err="1" smtClean="0"/>
              <a:t>Iskarioutha</a:t>
            </a:r>
            <a:r>
              <a:rPr lang="el-GR" sz="1500" b="1" i="1" dirty="0" smtClean="0"/>
              <a:t> που συνδέεται με το κρέμασμα.</a:t>
            </a:r>
            <a:endParaRPr lang="el-GR" sz="1500" dirty="0" smtClean="0"/>
          </a:p>
        </p:txBody>
      </p:sp>
      <p:pic>
        <p:nvPicPr>
          <p:cNvPr id="10242" name="Picture 2"/>
          <p:cNvPicPr>
            <a:picLocks noChangeAspect="1" noChangeArrowheads="1"/>
          </p:cNvPicPr>
          <p:nvPr/>
        </p:nvPicPr>
        <p:blipFill>
          <a:blip r:embed="rId3" cstate="print"/>
          <a:srcRect/>
          <a:stretch>
            <a:fillRect/>
          </a:stretch>
        </p:blipFill>
        <p:spPr bwMode="auto">
          <a:xfrm>
            <a:off x="5436096" y="332656"/>
            <a:ext cx="3528392" cy="3528392"/>
          </a:xfrm>
          <a:prstGeom prst="rect">
            <a:avLst/>
          </a:prstGeom>
          <a:noFill/>
          <a:ln w="9525">
            <a:noFill/>
            <a:miter lim="800000"/>
            <a:headEnd/>
            <a:tailEnd/>
          </a:ln>
        </p:spPr>
      </p:pic>
      <p:sp>
        <p:nvSpPr>
          <p:cNvPr id="5" name="4 - Ορθογώνιο"/>
          <p:cNvSpPr/>
          <p:nvPr/>
        </p:nvSpPr>
        <p:spPr>
          <a:xfrm>
            <a:off x="5418544" y="3861048"/>
            <a:ext cx="3528392" cy="2800767"/>
          </a:xfrm>
          <a:prstGeom prst="rect">
            <a:avLst/>
          </a:prstGeom>
        </p:spPr>
        <p:txBody>
          <a:bodyPr wrap="square">
            <a:spAutoFit/>
          </a:bodyPr>
          <a:lstStyle/>
          <a:p>
            <a:r>
              <a:rPr lang="el-GR" sz="1600" dirty="0" smtClean="0"/>
              <a:t>Το πολύ αγαπητό αυτό όνομα στον Ισραήλ φέρουν επτά πρόσωπα στην Κ.Δ..</a:t>
            </a:r>
            <a:r>
              <a:rPr lang="el-GR" sz="1600" i="1" dirty="0" smtClean="0">
                <a:solidFill>
                  <a:prstClr val="black"/>
                </a:solidFill>
              </a:rPr>
              <a:t>Το </a:t>
            </a:r>
            <a:r>
              <a:rPr lang="el-GR" sz="1600" i="1" dirty="0">
                <a:solidFill>
                  <a:prstClr val="black"/>
                </a:solidFill>
              </a:rPr>
              <a:t>όνομα, το οποίο έδωσε η Λεία στον τέταρτο υιό της, για να εκφράσει την </a:t>
            </a:r>
            <a:r>
              <a:rPr lang="el-GR" sz="1600" b="1" i="1" dirty="0">
                <a:solidFill>
                  <a:prstClr val="black"/>
                </a:solidFill>
              </a:rPr>
              <a:t>ευγνωμοσύνη της προς το Θεό </a:t>
            </a:r>
            <a:r>
              <a:rPr lang="el-GR" sz="1600" i="1" dirty="0">
                <a:solidFill>
                  <a:prstClr val="black"/>
                </a:solidFill>
              </a:rPr>
              <a:t>(Γεν. 2, 35), δόθηκε μετά στη φυλή και κατόπιν σε όλη την περιοχή. Το πολύ αγαπητό αυτό όνομα στον Ισραήλ φέρουν επτά πρόσωπα στην Κ.Δ. και συνεπώς ήταν ο μοναδικός μαθητής μη Γαλιλαίος, αλλά Ιουδαίος.</a:t>
            </a:r>
            <a:endParaRPr lang="el-GR" i="1" dirty="0"/>
          </a:p>
        </p:txBody>
      </p:sp>
      <p:sp>
        <p:nvSpPr>
          <p:cNvPr id="6" name="TextBox 5"/>
          <p:cNvSpPr txBox="1"/>
          <p:nvPr/>
        </p:nvSpPr>
        <p:spPr>
          <a:xfrm>
            <a:off x="5436096" y="3501008"/>
            <a:ext cx="216024" cy="228599"/>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695241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3728" y="188640"/>
            <a:ext cx="6570028" cy="720080"/>
          </a:xfrm>
        </p:spPr>
        <p:txBody>
          <a:bodyPr>
            <a:noAutofit/>
          </a:bodyPr>
          <a:lstStyle/>
          <a:p>
            <a:r>
              <a:rPr lang="el-GR" sz="3200" dirty="0"/>
              <a:t>ΠΑΙΔΙ ΤΟΥ ΣΚΟΤΟΥΣ-ΤΟΥ ΔΙΑΒΟΛΟΥ</a:t>
            </a:r>
            <a:r>
              <a:rPr lang="el-GR" sz="3200" dirty="0" smtClean="0"/>
              <a:t>;;; ΣΠΙΟΥΝΟΣ- </a:t>
            </a:r>
            <a:r>
              <a:rPr lang="el-GR" sz="3200" dirty="0"/>
              <a:t>ΚΑΤΑΣΚΟΠΟΣ</a:t>
            </a:r>
            <a:r>
              <a:rPr lang="el-GR" sz="3200" dirty="0" smtClean="0"/>
              <a:t>;;;</a:t>
            </a:r>
            <a:endParaRPr lang="el-GR" sz="3200" dirty="0"/>
          </a:p>
        </p:txBody>
      </p:sp>
      <p:sp>
        <p:nvSpPr>
          <p:cNvPr id="3" name="Θέση περιεχομένου 2"/>
          <p:cNvSpPr>
            <a:spLocks noGrp="1"/>
          </p:cNvSpPr>
          <p:nvPr>
            <p:ph idx="1"/>
          </p:nvPr>
        </p:nvSpPr>
        <p:spPr>
          <a:xfrm>
            <a:off x="464156" y="980728"/>
            <a:ext cx="8428324" cy="5328592"/>
          </a:xfrm>
        </p:spPr>
        <p:txBody>
          <a:bodyPr>
            <a:noAutofit/>
          </a:bodyPr>
          <a:lstStyle/>
          <a:p>
            <a:pPr marL="144000" indent="-144000">
              <a:lnSpc>
                <a:spcPts val="1800"/>
              </a:lnSpc>
              <a:spcBef>
                <a:spcPts val="400"/>
              </a:spcBef>
              <a:buFont typeface="Arial" charset="0"/>
              <a:buChar char="•"/>
            </a:pPr>
            <a:r>
              <a:rPr lang="el-GR" sz="2000" b="1" dirty="0"/>
              <a:t>Στον Μάρκο ο Ιούδας ανήκει στο στενό κύκλο των Δώδεκα (14, 10. 20. 43) που εικόνιζε τον νέο Ισραήλ (3, 14). Εμπιστεύτηκε τον Ιησού και Εκείνος τον εμπιστεύτηκε. Άκουσε το κήρυγμα αναφορικά με την ανατολή της Βασιλείας, έλαβε ιδιαίτερη εξουσία να εκβάλλει τα δαιμόνια (3, 14), </a:t>
            </a:r>
            <a:r>
              <a:rPr lang="el-GR" sz="2000" dirty="0"/>
              <a:t>θαυματούργησε (</a:t>
            </a:r>
            <a:r>
              <a:rPr lang="el-GR" sz="2000" dirty="0" err="1"/>
              <a:t>Μκ</a:t>
            </a:r>
            <a:r>
              <a:rPr lang="el-GR" sz="2000" dirty="0"/>
              <a:t>. 7, 13), κήρυξε στο όνομα Του (</a:t>
            </a:r>
            <a:r>
              <a:rPr lang="el-GR" sz="2000" dirty="0" err="1"/>
              <a:t>Μκ</a:t>
            </a:r>
            <a:r>
              <a:rPr lang="el-GR" sz="2000" dirty="0"/>
              <a:t>. 6, 12). Ήταν μαζί στους Δώδεκα, όταν ο Ιησούς προφήτεψε το Σταυρό και την Ανάσταση και στους Δέκα που χολώθηκαν με το αίτημα των Δύο για θρόνους στην Ιερουσαλήμ (10, 41). Συμμετείχε στο Τελευταίο Δείπνο του Ιησού και κανείς δεν τον υποψιάζεται όταν προφητεύεται η προδοσία (14, 18 </a:t>
            </a:r>
            <a:r>
              <a:rPr lang="el-GR" sz="2000" dirty="0" err="1"/>
              <a:t>κε</a:t>
            </a:r>
            <a:r>
              <a:rPr lang="el-GR" sz="2000" dirty="0"/>
              <a:t>.). Έχει την ιδιαίτερη τιμή να λάβει από τον Ιησού το βουτηγμένο στο κρασί κομμάτι. Να σημειωθεί ότι στο </a:t>
            </a:r>
            <a:r>
              <a:rPr lang="el-GR" sz="2000" dirty="0" err="1"/>
              <a:t>Μκ</a:t>
            </a:r>
            <a:r>
              <a:rPr lang="el-GR" sz="2000" dirty="0"/>
              <a:t>. </a:t>
            </a:r>
            <a:r>
              <a:rPr lang="el-GR" sz="2000" b="1" i="1" dirty="0"/>
              <a:t>Σατανάς</a:t>
            </a:r>
            <a:r>
              <a:rPr lang="el-GR" sz="2000" dirty="0"/>
              <a:t> δεν χαρακτηρίζεται ο Ιούδας αλλά ο Πέτρος!</a:t>
            </a:r>
          </a:p>
          <a:p>
            <a:pPr marL="144000" indent="-144000">
              <a:lnSpc>
                <a:spcPts val="1800"/>
              </a:lnSpc>
              <a:spcBef>
                <a:spcPts val="400"/>
              </a:spcBef>
              <a:buFont typeface="Arial" charset="0"/>
              <a:buChar char="•"/>
            </a:pPr>
            <a:r>
              <a:rPr lang="el-GR" sz="2000" dirty="0"/>
              <a:t>Ο </a:t>
            </a:r>
            <a:r>
              <a:rPr lang="el-GR" sz="2000" dirty="0" err="1"/>
              <a:t>Μκ</a:t>
            </a:r>
            <a:r>
              <a:rPr lang="el-GR" sz="2000" dirty="0"/>
              <a:t>. εμφατικά θέτει σε αντιθετικό παραλληλισμό προς την προδοσία του </a:t>
            </a:r>
            <a:r>
              <a:rPr lang="el-GR" sz="2000" b="1" dirty="0"/>
              <a:t>Ιούδα, </a:t>
            </a:r>
            <a:r>
              <a:rPr lang="el-GR" sz="2000" dirty="0"/>
              <a:t>τη χρίση από όχι από Προφήτη αλλά μία ανώνυμη γυναίκα στη Βηθανία (και όχι στην Ιερουσαλήμ) </a:t>
            </a:r>
            <a:r>
              <a:rPr lang="el-GR" sz="2000" b="1" i="1" dirty="0" err="1"/>
              <a:t>ἐν</a:t>
            </a:r>
            <a:r>
              <a:rPr lang="el-GR" sz="2000" b="1" i="1" dirty="0"/>
              <a:t> </a:t>
            </a:r>
            <a:r>
              <a:rPr lang="el-GR" sz="2000" b="1" i="1" dirty="0" err="1"/>
              <a:t>τῇ</a:t>
            </a:r>
            <a:r>
              <a:rPr lang="el-GR" sz="2000" b="1" i="1" dirty="0"/>
              <a:t> </a:t>
            </a:r>
            <a:r>
              <a:rPr lang="el-GR" sz="2000" b="1" i="1" dirty="0" err="1"/>
              <a:t>οἰκίᾳ</a:t>
            </a:r>
            <a:r>
              <a:rPr lang="el-GR" sz="2000" b="1" i="1" dirty="0"/>
              <a:t> </a:t>
            </a:r>
            <a:r>
              <a:rPr lang="el-GR" sz="2000" b="1" i="1" dirty="0" err="1"/>
              <a:t>Σίμωνος</a:t>
            </a:r>
            <a:r>
              <a:rPr lang="el-GR" sz="2000" b="1" i="1" dirty="0"/>
              <a:t> </a:t>
            </a:r>
            <a:r>
              <a:rPr lang="el-GR" sz="2000" b="1" i="1" dirty="0" err="1"/>
              <a:t>τοῦ</a:t>
            </a:r>
            <a:r>
              <a:rPr lang="el-GR" sz="2000" b="1" i="1" dirty="0"/>
              <a:t> </a:t>
            </a:r>
            <a:r>
              <a:rPr lang="el-GR" sz="2000" dirty="0"/>
              <a:t>ακάθαρτου </a:t>
            </a:r>
            <a:r>
              <a:rPr lang="el-GR" sz="2000" b="1" i="1" dirty="0" err="1"/>
              <a:t>λεπροῦ</a:t>
            </a:r>
            <a:r>
              <a:rPr lang="el-GR" sz="2000" b="1" i="1" dirty="0"/>
              <a:t> (!)</a:t>
            </a:r>
            <a:r>
              <a:rPr lang="el-GR" sz="2000" dirty="0"/>
              <a:t>, σημειώνοντας αμέσως μετά τη διακήρυξη του Ιησού ότι η «πολυέξοδη» χρίση έγινε </a:t>
            </a:r>
            <a:r>
              <a:rPr lang="el-GR" sz="2000" b="1" i="1" dirty="0" err="1"/>
              <a:t>εἰς</a:t>
            </a:r>
            <a:r>
              <a:rPr lang="el-GR" sz="2000" b="1" i="1" dirty="0"/>
              <a:t> </a:t>
            </a:r>
            <a:r>
              <a:rPr lang="el-GR" sz="2000" b="1" i="1" dirty="0" err="1"/>
              <a:t>τὸν</a:t>
            </a:r>
            <a:r>
              <a:rPr lang="el-GR" sz="2000" b="1" i="1" dirty="0"/>
              <a:t> </a:t>
            </a:r>
            <a:r>
              <a:rPr lang="el-GR" sz="2000" b="1" i="1" dirty="0" err="1"/>
              <a:t>ἐνταφιασμόν</a:t>
            </a:r>
            <a:r>
              <a:rPr lang="el-GR" sz="2000" b="1" i="1" dirty="0"/>
              <a:t> -</a:t>
            </a:r>
            <a:r>
              <a:rPr lang="el-GR" sz="2000" b="1" i="1" dirty="0" err="1"/>
              <a:t>ἀμὴν</a:t>
            </a:r>
            <a:r>
              <a:rPr lang="el-GR" sz="2000" b="1" i="1" dirty="0"/>
              <a:t> </a:t>
            </a:r>
            <a:r>
              <a:rPr lang="el-GR" sz="2000" b="1" i="1" dirty="0" err="1"/>
              <a:t>δὲ</a:t>
            </a:r>
            <a:r>
              <a:rPr lang="el-GR" sz="2000" b="1" i="1" dirty="0"/>
              <a:t> </a:t>
            </a:r>
            <a:r>
              <a:rPr lang="el-GR" sz="2000" b="1" i="1" dirty="0" err="1"/>
              <a:t>λέγω</a:t>
            </a:r>
            <a:r>
              <a:rPr lang="el-GR" sz="2000" b="1" i="1" dirty="0"/>
              <a:t> </a:t>
            </a:r>
            <a:r>
              <a:rPr lang="el-GR" sz="2000" b="1" i="1" dirty="0" err="1"/>
              <a:t>ὑμῖν</a:t>
            </a:r>
            <a:r>
              <a:rPr lang="el-GR" sz="2000" b="1" i="1" dirty="0"/>
              <a:t>, </a:t>
            </a:r>
            <a:r>
              <a:rPr lang="el-GR" sz="2000" b="1" i="1" dirty="0" err="1"/>
              <a:t>ὅπου</a:t>
            </a:r>
            <a:r>
              <a:rPr lang="el-GR" sz="2000" b="1" i="1" dirty="0"/>
              <a:t> </a:t>
            </a:r>
            <a:r>
              <a:rPr lang="el-GR" sz="2000" b="1" i="1" dirty="0" err="1"/>
              <a:t>ἐὰν</a:t>
            </a:r>
            <a:r>
              <a:rPr lang="el-GR" sz="2000" b="1" i="1" dirty="0"/>
              <a:t> </a:t>
            </a:r>
            <a:r>
              <a:rPr lang="el-GR" sz="2000" b="1" i="1" dirty="0" err="1"/>
              <a:t>κηρυχθῇ</a:t>
            </a:r>
            <a:r>
              <a:rPr lang="el-GR" sz="2000" b="1" i="1" dirty="0"/>
              <a:t> </a:t>
            </a:r>
            <a:r>
              <a:rPr lang="el-GR" sz="2000" b="1" i="1" dirty="0" err="1"/>
              <a:t>τὸ</a:t>
            </a:r>
            <a:r>
              <a:rPr lang="el-GR" sz="2000" b="1" i="1" dirty="0"/>
              <a:t> </a:t>
            </a:r>
            <a:r>
              <a:rPr lang="el-GR" sz="2000" b="1" i="1" dirty="0" err="1"/>
              <a:t>εὐαγγέλιον</a:t>
            </a:r>
            <a:r>
              <a:rPr lang="el-GR" sz="2000" b="1" i="1" dirty="0"/>
              <a:t> </a:t>
            </a:r>
            <a:r>
              <a:rPr lang="el-GR" sz="2000" b="1" i="1" dirty="0" err="1"/>
              <a:t>εἰς</a:t>
            </a:r>
            <a:r>
              <a:rPr lang="el-GR" sz="2000" b="1" i="1" dirty="0"/>
              <a:t> </a:t>
            </a:r>
            <a:r>
              <a:rPr lang="el-GR" sz="2000" b="1" i="1" dirty="0" err="1"/>
              <a:t>ὅλον</a:t>
            </a:r>
            <a:r>
              <a:rPr lang="el-GR" sz="2000" b="1" i="1" dirty="0"/>
              <a:t> </a:t>
            </a:r>
            <a:r>
              <a:rPr lang="el-GR" sz="2000" b="1" i="1" dirty="0" err="1"/>
              <a:t>τὸν</a:t>
            </a:r>
            <a:r>
              <a:rPr lang="el-GR" sz="2000" b="1" i="1" dirty="0"/>
              <a:t> </a:t>
            </a:r>
            <a:r>
              <a:rPr lang="el-GR" sz="2000" b="1" i="1" dirty="0" err="1"/>
              <a:t>κόσμον</a:t>
            </a:r>
            <a:r>
              <a:rPr lang="el-GR" sz="2000" b="1" i="1" dirty="0"/>
              <a:t>, </a:t>
            </a:r>
            <a:r>
              <a:rPr lang="el-GR" sz="2000" b="1" i="1" dirty="0" err="1"/>
              <a:t>καὶ</a:t>
            </a:r>
            <a:r>
              <a:rPr lang="el-GR" sz="2000" b="1" i="1" dirty="0"/>
              <a:t> ὃ </a:t>
            </a:r>
            <a:r>
              <a:rPr lang="el-GR" sz="2000" b="1" i="1" dirty="0" err="1"/>
              <a:t>ἐποίησεν</a:t>
            </a:r>
            <a:r>
              <a:rPr lang="el-GR" sz="2000" b="1" i="1" dirty="0"/>
              <a:t> </a:t>
            </a:r>
            <a:r>
              <a:rPr lang="el-GR" sz="2000" b="1" i="1" dirty="0" err="1"/>
              <a:t>αὕτη</a:t>
            </a:r>
            <a:r>
              <a:rPr lang="el-GR" sz="2000" b="1" i="1" dirty="0"/>
              <a:t> </a:t>
            </a:r>
            <a:r>
              <a:rPr lang="el-GR" sz="2000" b="1" i="1" dirty="0" err="1"/>
              <a:t>λαληθήσεται</a:t>
            </a:r>
            <a:r>
              <a:rPr lang="el-GR" sz="2000" b="1" i="1" dirty="0"/>
              <a:t> </a:t>
            </a:r>
            <a:r>
              <a:rPr lang="el-GR" sz="2000" b="1" i="1" dirty="0" err="1"/>
              <a:t>εἰς</a:t>
            </a:r>
            <a:r>
              <a:rPr lang="el-GR" sz="2000" b="1" i="1" dirty="0"/>
              <a:t> </a:t>
            </a:r>
            <a:r>
              <a:rPr lang="el-GR" sz="2000" b="1" i="1" dirty="0" err="1"/>
              <a:t>μνημόσυνον</a:t>
            </a:r>
            <a:r>
              <a:rPr lang="el-GR" sz="2000" b="1" i="1" dirty="0"/>
              <a:t> </a:t>
            </a:r>
            <a:r>
              <a:rPr lang="el-GR" sz="2000" b="1" i="1" dirty="0" err="1"/>
              <a:t>αὐτῆς</a:t>
            </a:r>
            <a:r>
              <a:rPr lang="el-GR" sz="2000" dirty="0"/>
              <a:t> τα εξής: </a:t>
            </a:r>
            <a:r>
              <a:rPr lang="el-GR" sz="2000" i="1" dirty="0" err="1"/>
              <a:t>Καὶ</a:t>
            </a:r>
            <a:r>
              <a:rPr lang="el-GR" sz="2000" i="1" dirty="0"/>
              <a:t> </a:t>
            </a:r>
            <a:r>
              <a:rPr lang="el-GR" sz="2000" i="1" dirty="0" err="1"/>
              <a:t>Ἰούδας</a:t>
            </a:r>
            <a:r>
              <a:rPr lang="el-GR" sz="2000" i="1" dirty="0"/>
              <a:t> </a:t>
            </a:r>
            <a:r>
              <a:rPr lang="el-GR" sz="2000" i="1" dirty="0" err="1"/>
              <a:t>Ἰσκαριὼθ</a:t>
            </a:r>
            <a:r>
              <a:rPr lang="el-GR" sz="2000" i="1" dirty="0"/>
              <a:t> ὁ </a:t>
            </a:r>
            <a:r>
              <a:rPr lang="el-GR" sz="2000" i="1" dirty="0" err="1"/>
              <a:t>εἷς</a:t>
            </a:r>
            <a:r>
              <a:rPr lang="el-GR" sz="2000" i="1" dirty="0"/>
              <a:t> </a:t>
            </a:r>
            <a:r>
              <a:rPr lang="el-GR" sz="2000" i="1" dirty="0" err="1"/>
              <a:t>τῶν</a:t>
            </a:r>
            <a:r>
              <a:rPr lang="el-GR" sz="2000" i="1" dirty="0"/>
              <a:t> </a:t>
            </a:r>
            <a:r>
              <a:rPr lang="el-GR" sz="2000" i="1" dirty="0" err="1"/>
              <a:t>Δώδεκα</a:t>
            </a:r>
            <a:r>
              <a:rPr lang="el-GR" sz="2000" i="1" dirty="0"/>
              <a:t> </a:t>
            </a:r>
            <a:r>
              <a:rPr lang="el-GR" sz="2000" i="1" dirty="0" err="1"/>
              <a:t>ἀπῆλθεν</a:t>
            </a:r>
            <a:r>
              <a:rPr lang="el-GR" sz="2000" i="1" dirty="0"/>
              <a:t> </a:t>
            </a:r>
            <a:r>
              <a:rPr lang="el-GR" sz="2000" i="1" dirty="0" err="1"/>
              <a:t>πρὸς</a:t>
            </a:r>
            <a:r>
              <a:rPr lang="el-GR" sz="2000" i="1" dirty="0"/>
              <a:t> </a:t>
            </a:r>
            <a:r>
              <a:rPr lang="el-GR" sz="2000" i="1" dirty="0" err="1"/>
              <a:t>τοὺς</a:t>
            </a:r>
            <a:r>
              <a:rPr lang="el-GR" sz="2000" i="1" dirty="0"/>
              <a:t> </a:t>
            </a:r>
            <a:r>
              <a:rPr lang="el-GR" sz="2000" i="1" dirty="0" err="1"/>
              <a:t>ἀρχιερεῖς</a:t>
            </a:r>
            <a:r>
              <a:rPr lang="el-GR" sz="2000" i="1" dirty="0"/>
              <a:t> </a:t>
            </a:r>
            <a:r>
              <a:rPr lang="el-GR" sz="2000" i="1" dirty="0" err="1"/>
              <a:t>ἵνα</a:t>
            </a:r>
            <a:r>
              <a:rPr lang="el-GR" sz="2000" i="1" dirty="0"/>
              <a:t> </a:t>
            </a:r>
            <a:r>
              <a:rPr lang="el-GR" sz="2000" i="1" dirty="0" err="1"/>
              <a:t>αὐτὸν</a:t>
            </a:r>
            <a:r>
              <a:rPr lang="el-GR" sz="2000" i="1" dirty="0"/>
              <a:t> </a:t>
            </a:r>
            <a:r>
              <a:rPr lang="el-GR" sz="2000" i="1" dirty="0" err="1"/>
              <a:t>παραδοῖ</a:t>
            </a:r>
            <a:r>
              <a:rPr lang="el-GR" sz="2000" i="1" dirty="0"/>
              <a:t> [</a:t>
            </a:r>
            <a:r>
              <a:rPr lang="el-GR" sz="2000" i="1" dirty="0" err="1"/>
              <a:t>αὐτοῖς</a:t>
            </a:r>
            <a:r>
              <a:rPr lang="el-GR" sz="2000" i="1" dirty="0"/>
              <a:t>]. </a:t>
            </a:r>
            <a:r>
              <a:rPr lang="el-GR" sz="2000" i="1" dirty="0" err="1"/>
              <a:t>οἱ</a:t>
            </a:r>
            <a:r>
              <a:rPr lang="el-GR" sz="2000" i="1" dirty="0"/>
              <a:t> </a:t>
            </a:r>
            <a:r>
              <a:rPr lang="el-GR" sz="2000" i="1" dirty="0" err="1"/>
              <a:t>δὲ</a:t>
            </a:r>
            <a:r>
              <a:rPr lang="el-GR" sz="2000" i="1" dirty="0"/>
              <a:t> </a:t>
            </a:r>
            <a:r>
              <a:rPr lang="el-GR" sz="2000" i="1" dirty="0" err="1"/>
              <a:t>ἀκούσαντες</a:t>
            </a:r>
            <a:r>
              <a:rPr lang="el-GR" sz="2000" i="1" dirty="0"/>
              <a:t> </a:t>
            </a:r>
            <a:r>
              <a:rPr lang="el-GR" sz="2000" i="1" dirty="0" err="1"/>
              <a:t>ἐχάρησαν</a:t>
            </a:r>
            <a:r>
              <a:rPr lang="el-GR" sz="2000" i="1" dirty="0"/>
              <a:t> </a:t>
            </a:r>
            <a:r>
              <a:rPr lang="el-GR" sz="2000" i="1" dirty="0" err="1"/>
              <a:t>καὶ</a:t>
            </a:r>
            <a:r>
              <a:rPr lang="el-GR" sz="2000" i="1" dirty="0"/>
              <a:t> </a:t>
            </a:r>
            <a:r>
              <a:rPr lang="el-GR" sz="2000" i="1" dirty="0" err="1"/>
              <a:t>ἐπηγγείλαντο</a:t>
            </a:r>
            <a:r>
              <a:rPr lang="el-GR" sz="2000" i="1" dirty="0"/>
              <a:t> </a:t>
            </a:r>
            <a:r>
              <a:rPr lang="el-GR" sz="2000" i="1" dirty="0" err="1"/>
              <a:t>αὐτῷ</a:t>
            </a:r>
            <a:r>
              <a:rPr lang="el-GR" sz="2000" i="1" dirty="0"/>
              <a:t> </a:t>
            </a:r>
            <a:r>
              <a:rPr lang="el-GR" sz="2000" i="1" dirty="0" err="1"/>
              <a:t>ἀργύριον</a:t>
            </a:r>
            <a:r>
              <a:rPr lang="el-GR" sz="2000" i="1" dirty="0"/>
              <a:t> </a:t>
            </a:r>
            <a:r>
              <a:rPr lang="el-GR" sz="2000" i="1" dirty="0" err="1"/>
              <a:t>δοῦναι</a:t>
            </a:r>
            <a:r>
              <a:rPr lang="el-GR" sz="2000" i="1" dirty="0"/>
              <a:t>. </a:t>
            </a:r>
            <a:r>
              <a:rPr lang="el-GR" sz="2000" i="1" dirty="0" err="1"/>
              <a:t>καὶ</a:t>
            </a:r>
            <a:r>
              <a:rPr lang="el-GR" sz="2000" i="1" dirty="0"/>
              <a:t> </a:t>
            </a:r>
            <a:r>
              <a:rPr lang="el-GR" sz="2000" i="1" dirty="0" err="1"/>
              <a:t>ἐζήτει</a:t>
            </a:r>
            <a:r>
              <a:rPr lang="el-GR" sz="2000" i="1" dirty="0"/>
              <a:t> </a:t>
            </a:r>
            <a:r>
              <a:rPr lang="el-GR" sz="2000" i="1" dirty="0" err="1"/>
              <a:t>πῶς</a:t>
            </a:r>
            <a:r>
              <a:rPr lang="el-GR" sz="2000" i="1" dirty="0"/>
              <a:t> </a:t>
            </a:r>
            <a:r>
              <a:rPr lang="el-GR" sz="2000" i="1" dirty="0" err="1"/>
              <a:t>αὐτὸν</a:t>
            </a:r>
            <a:r>
              <a:rPr lang="el-GR" sz="2000" i="1" dirty="0"/>
              <a:t> </a:t>
            </a:r>
            <a:r>
              <a:rPr lang="el-GR" sz="2000" i="1" dirty="0" err="1"/>
              <a:t>εὐκαίρως</a:t>
            </a:r>
            <a:r>
              <a:rPr lang="el-GR" sz="2000" i="1" dirty="0"/>
              <a:t> </a:t>
            </a:r>
            <a:r>
              <a:rPr lang="el-GR" sz="2000" i="1" dirty="0" err="1"/>
              <a:t>παραδοῖ</a:t>
            </a:r>
            <a:r>
              <a:rPr lang="el-GR" sz="2000" i="1" dirty="0"/>
              <a:t>.</a:t>
            </a:r>
            <a:r>
              <a:rPr lang="el-GR" sz="2000" dirty="0"/>
              <a:t> Ενώ ο Ιησούς </a:t>
            </a:r>
            <a:r>
              <a:rPr lang="el-GR" sz="2000" dirty="0" err="1"/>
              <a:t>χρίεται</a:t>
            </a:r>
            <a:r>
              <a:rPr lang="el-GR" sz="2000" dirty="0"/>
              <a:t> ως ο κατεξοχήν βασιλεύς από μια ανώνυμη γυναίκα, </a:t>
            </a:r>
            <a:r>
              <a:rPr lang="el-GR" sz="2000" i="1" dirty="0"/>
              <a:t>παραδίδεται</a:t>
            </a:r>
            <a:r>
              <a:rPr lang="el-GR" sz="2000" dirty="0"/>
              <a:t> από τον ομοτράπεζό του (Ψ. 54 [55], 13) χωρίς να πληροφορείται ο ακροατής για τα ελατήρια του</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56" y="70214"/>
            <a:ext cx="1584176" cy="910514"/>
          </a:xfrm>
          <a:prstGeom prst="rect">
            <a:avLst/>
          </a:prstGeom>
        </p:spPr>
      </p:pic>
    </p:spTree>
    <p:extLst>
      <p:ext uri="{BB962C8B-B14F-4D97-AF65-F5344CB8AC3E}">
        <p14:creationId xmlns:p14="http://schemas.microsoft.com/office/powerpoint/2010/main" val="113992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16632"/>
            <a:ext cx="8229600" cy="864096"/>
          </a:xfrm>
        </p:spPr>
        <p:txBody>
          <a:bodyPr>
            <a:noAutofit/>
          </a:bodyPr>
          <a:lstStyle/>
          <a:p>
            <a:r>
              <a:rPr lang="el-GR" sz="3000" dirty="0"/>
              <a:t>ΓΥΝΑΙΚΑ ΠΟΥ ΑΓΑΠΑ ΚΑΙ ΙΟΥΔΑΣ </a:t>
            </a:r>
            <a:r>
              <a:rPr lang="el-GR" sz="3000" dirty="0" smtClean="0"/>
              <a:t>ΠΟΥ ΜΕΤΡΑ </a:t>
            </a:r>
            <a:br>
              <a:rPr lang="el-GR" sz="3000" dirty="0" smtClean="0"/>
            </a:br>
            <a:r>
              <a:rPr lang="el-GR" sz="3000" dirty="0" smtClean="0"/>
              <a:t>(Βλ</a:t>
            </a:r>
            <a:r>
              <a:rPr lang="el-GR" sz="3000" dirty="0"/>
              <a:t>. Υμνολογία όρθρου </a:t>
            </a:r>
            <a:r>
              <a:rPr lang="el-GR" sz="3000" dirty="0" err="1"/>
              <a:t>Μεγ</a:t>
            </a:r>
            <a:r>
              <a:rPr lang="el-GR" sz="3000" dirty="0"/>
              <a:t>. Τετάρτης</a:t>
            </a:r>
            <a:r>
              <a:rPr lang="el-GR" sz="3000" dirty="0" smtClean="0"/>
              <a:t>)</a:t>
            </a:r>
            <a:endParaRPr lang="el-GR" sz="3000" dirty="0"/>
          </a:p>
        </p:txBody>
      </p:sp>
      <p:sp>
        <p:nvSpPr>
          <p:cNvPr id="3" name="Θέση περιεχομένου 2"/>
          <p:cNvSpPr>
            <a:spLocks noGrp="1"/>
          </p:cNvSpPr>
          <p:nvPr>
            <p:ph idx="1"/>
          </p:nvPr>
        </p:nvSpPr>
        <p:spPr>
          <a:xfrm>
            <a:off x="464156" y="1052736"/>
            <a:ext cx="8428324" cy="5030019"/>
          </a:xfrm>
        </p:spPr>
        <p:txBody>
          <a:bodyPr>
            <a:noAutofit/>
          </a:bodyPr>
          <a:lstStyle/>
          <a:p>
            <a:pPr marL="0" indent="0">
              <a:lnSpc>
                <a:spcPts val="1700"/>
              </a:lnSpc>
              <a:spcBef>
                <a:spcPts val="600"/>
              </a:spcBef>
              <a:buNone/>
            </a:pPr>
            <a:r>
              <a:rPr lang="el-GR" sz="1700" dirty="0"/>
              <a:t>Το παράδοξο με τη χρίση του Ιησού είναι ότι δε γίνεται απλώς με έλαιο, αλλά με πολύτιμη ινδική </a:t>
            </a:r>
            <a:r>
              <a:rPr lang="el-GR" sz="1700" i="1" dirty="0"/>
              <a:t>νάρδο</a:t>
            </a:r>
            <a:r>
              <a:rPr lang="el-GR" sz="1700" dirty="0"/>
              <a:t> </a:t>
            </a:r>
            <a:r>
              <a:rPr lang="el-GR" sz="1700" b="1" i="1" dirty="0" err="1"/>
              <a:t>πιστική</a:t>
            </a:r>
            <a:r>
              <a:rPr lang="el-GR" sz="1700" b="1" i="1" dirty="0"/>
              <a:t> </a:t>
            </a:r>
            <a:r>
              <a:rPr lang="el-GR" sz="1700" b="1" dirty="0"/>
              <a:t>ρευστή</a:t>
            </a:r>
            <a:r>
              <a:rPr lang="el-GR" sz="1700" dirty="0"/>
              <a:t> &lt; </a:t>
            </a:r>
            <a:r>
              <a:rPr lang="el-GR" sz="1700" i="1" dirty="0"/>
              <a:t>πίνω, </a:t>
            </a:r>
            <a:r>
              <a:rPr lang="el-GR" sz="1700" i="1" dirty="0" err="1"/>
              <a:t>έπινον</a:t>
            </a:r>
            <a:r>
              <a:rPr lang="el-GR" sz="1700" i="1" dirty="0"/>
              <a:t> </a:t>
            </a:r>
            <a:r>
              <a:rPr lang="el-GR" sz="1700" dirty="0"/>
              <a:t>ή </a:t>
            </a:r>
            <a:r>
              <a:rPr lang="el-GR" sz="1700" b="1" dirty="0"/>
              <a:t>αυθεντική</a:t>
            </a:r>
            <a:r>
              <a:rPr lang="el-GR" sz="1700" dirty="0"/>
              <a:t> &lt; </a:t>
            </a:r>
            <a:r>
              <a:rPr lang="el-GR" sz="1700" i="1" dirty="0"/>
              <a:t>πίστις </a:t>
            </a:r>
            <a:r>
              <a:rPr lang="el-GR" sz="1700" dirty="0"/>
              <a:t>ή</a:t>
            </a:r>
            <a:r>
              <a:rPr lang="el-GR" sz="1700" i="1" dirty="0"/>
              <a:t> </a:t>
            </a:r>
            <a:r>
              <a:rPr lang="el-GR" sz="1700" dirty="0"/>
              <a:t>από </a:t>
            </a:r>
            <a:r>
              <a:rPr lang="el-GR" sz="1700" i="1" dirty="0" err="1"/>
              <a:t>φυστικιά</a:t>
            </a:r>
            <a:r>
              <a:rPr lang="el-GR" sz="1700" i="1" dirty="0"/>
              <a:t>,</a:t>
            </a:r>
            <a:r>
              <a:rPr lang="el-GR" sz="1700" dirty="0"/>
              <a:t> η οποία βρίσκεται σε αλαβάστρινο μυροδοχείο. </a:t>
            </a:r>
          </a:p>
          <a:p>
            <a:pPr marL="0" indent="0">
              <a:lnSpc>
                <a:spcPts val="1700"/>
              </a:lnSpc>
              <a:spcBef>
                <a:spcPts val="600"/>
              </a:spcBef>
              <a:buNone/>
            </a:pPr>
            <a:r>
              <a:rPr lang="el-GR" sz="1700" dirty="0"/>
              <a:t>Επιπλέον, η χρίση συνδέεται από τον ίδιο τον Ιησού με τον </a:t>
            </a:r>
            <a:r>
              <a:rPr lang="el-GR" sz="1700" b="1" dirty="0"/>
              <a:t>ενταφιασμό</a:t>
            </a:r>
            <a:r>
              <a:rPr lang="el-GR" sz="1700" dirty="0"/>
              <a:t> του και συνοδεύεται από την αψευδή επαγγελία ότι η πράξη αυτής της γυναίκας θα αποτελεί συστατικό στοιχείο του κηρύγματος του Ευαγγελίου σε όλα τα έθνη: </a:t>
            </a:r>
            <a:r>
              <a:rPr lang="el-GR" sz="1700" i="1" dirty="0" err="1"/>
              <a:t>ἀμὴν</a:t>
            </a:r>
            <a:r>
              <a:rPr lang="el-GR" sz="1700" i="1" dirty="0"/>
              <a:t> </a:t>
            </a:r>
            <a:r>
              <a:rPr lang="el-GR" sz="1700" i="1" dirty="0" err="1"/>
              <a:t>δὲ</a:t>
            </a:r>
            <a:r>
              <a:rPr lang="el-GR" sz="1700" i="1" dirty="0"/>
              <a:t> </a:t>
            </a:r>
            <a:r>
              <a:rPr lang="el-GR" sz="1700" i="1" dirty="0" err="1"/>
              <a:t>λέγω</a:t>
            </a:r>
            <a:r>
              <a:rPr lang="el-GR" sz="1700" i="1" dirty="0"/>
              <a:t> </a:t>
            </a:r>
            <a:r>
              <a:rPr lang="el-GR" sz="1700" i="1" dirty="0" err="1"/>
              <a:t>ὑμῖν</a:t>
            </a:r>
            <a:r>
              <a:rPr lang="el-GR" sz="1700" i="1" dirty="0"/>
              <a:t>͵ </a:t>
            </a:r>
            <a:r>
              <a:rPr lang="el-GR" sz="1700" i="1" dirty="0" err="1"/>
              <a:t>ὅπου</a:t>
            </a:r>
            <a:r>
              <a:rPr lang="el-GR" sz="1700" i="1" dirty="0"/>
              <a:t> </a:t>
            </a:r>
            <a:r>
              <a:rPr lang="el-GR" sz="1700" i="1" dirty="0" err="1"/>
              <a:t>ἐὰν</a:t>
            </a:r>
            <a:r>
              <a:rPr lang="el-GR" sz="1700" i="1" dirty="0"/>
              <a:t> </a:t>
            </a:r>
            <a:r>
              <a:rPr lang="el-GR" sz="1700" i="1" dirty="0" err="1"/>
              <a:t>κηρυχθῇ</a:t>
            </a:r>
            <a:r>
              <a:rPr lang="el-GR" sz="1700" i="1" dirty="0"/>
              <a:t> </a:t>
            </a:r>
            <a:r>
              <a:rPr lang="el-GR" sz="1700" i="1" dirty="0" err="1"/>
              <a:t>τὸ</a:t>
            </a:r>
            <a:r>
              <a:rPr lang="el-GR" sz="1700" i="1" dirty="0"/>
              <a:t> </a:t>
            </a:r>
            <a:r>
              <a:rPr lang="el-GR" sz="1700" i="1" dirty="0" err="1"/>
              <a:t>εὐαγγέλιον</a:t>
            </a:r>
            <a:r>
              <a:rPr lang="el-GR" sz="1700" i="1" dirty="0"/>
              <a:t> </a:t>
            </a:r>
            <a:r>
              <a:rPr lang="el-GR" sz="1700" i="1" dirty="0" err="1"/>
              <a:t>εἰς</a:t>
            </a:r>
            <a:r>
              <a:rPr lang="el-GR" sz="1700" i="1" dirty="0"/>
              <a:t> </a:t>
            </a:r>
            <a:r>
              <a:rPr lang="el-GR" sz="1700" i="1" dirty="0" err="1"/>
              <a:t>ὅλον</a:t>
            </a:r>
            <a:r>
              <a:rPr lang="el-GR" sz="1700" i="1" dirty="0"/>
              <a:t> </a:t>
            </a:r>
            <a:r>
              <a:rPr lang="el-GR" sz="1700" i="1" dirty="0" err="1"/>
              <a:t>τὸν</a:t>
            </a:r>
            <a:r>
              <a:rPr lang="el-GR" sz="1700" i="1" dirty="0"/>
              <a:t> </a:t>
            </a:r>
            <a:r>
              <a:rPr lang="el-GR" sz="1700" i="1" dirty="0" err="1"/>
              <a:t>κόσμον</a:t>
            </a:r>
            <a:r>
              <a:rPr lang="el-GR" sz="1700" i="1" dirty="0"/>
              <a:t>͵ </a:t>
            </a:r>
            <a:r>
              <a:rPr lang="el-GR" sz="1700" i="1" dirty="0" err="1"/>
              <a:t>καὶ</a:t>
            </a:r>
            <a:r>
              <a:rPr lang="el-GR" sz="1700" i="1" dirty="0"/>
              <a:t> ὃ </a:t>
            </a:r>
            <a:r>
              <a:rPr lang="el-GR" sz="1700" i="1" dirty="0" err="1"/>
              <a:t>ἐποίησεν</a:t>
            </a:r>
            <a:r>
              <a:rPr lang="el-GR" sz="1700" i="1" dirty="0"/>
              <a:t> </a:t>
            </a:r>
            <a:r>
              <a:rPr lang="el-GR" sz="1700" i="1" dirty="0" err="1"/>
              <a:t>αὕτη</a:t>
            </a:r>
            <a:r>
              <a:rPr lang="el-GR" sz="1700" i="1" dirty="0"/>
              <a:t> </a:t>
            </a:r>
            <a:r>
              <a:rPr lang="el-GR" sz="1700" i="1" dirty="0" err="1"/>
              <a:t>λαληθήσεται</a:t>
            </a:r>
            <a:r>
              <a:rPr lang="el-GR" sz="1700" i="1" dirty="0"/>
              <a:t> </a:t>
            </a:r>
            <a:r>
              <a:rPr lang="el-GR" sz="1700" i="1" dirty="0" err="1"/>
              <a:t>εἰς</a:t>
            </a:r>
            <a:r>
              <a:rPr lang="el-GR" sz="1700" i="1" dirty="0"/>
              <a:t> </a:t>
            </a:r>
            <a:r>
              <a:rPr lang="el-GR" sz="1700" i="1" dirty="0" err="1"/>
              <a:t>μνημόσυνον</a:t>
            </a:r>
            <a:r>
              <a:rPr lang="el-GR" sz="1700" i="1" dirty="0"/>
              <a:t> </a:t>
            </a:r>
            <a:r>
              <a:rPr lang="el-GR" sz="1700" i="1" dirty="0" err="1"/>
              <a:t>αὐτῆς</a:t>
            </a:r>
            <a:r>
              <a:rPr lang="el-GR" sz="1700" i="1" dirty="0"/>
              <a:t>.</a:t>
            </a:r>
            <a:r>
              <a:rPr lang="el-GR" sz="1700" dirty="0"/>
              <a:t> Στο σημείο αυτό ο αναγνώστης των Συνοπτικών Ευαγγελίων ανακαλεί </a:t>
            </a:r>
            <a:r>
              <a:rPr lang="el-GR" sz="1700" b="1" dirty="0"/>
              <a:t>την Ομολογία του Πέτρου </a:t>
            </a:r>
            <a:r>
              <a:rPr lang="el-GR" sz="1700" dirty="0"/>
              <a:t>στην ορεινή Καισάρεια του Φιλίππου, όπου επίσης η διακήρυξη της </a:t>
            </a:r>
            <a:r>
              <a:rPr lang="el-GR" sz="1700" dirty="0" err="1"/>
              <a:t>μεσσιανικότητας</a:t>
            </a:r>
            <a:r>
              <a:rPr lang="el-GR" sz="1700" dirty="0"/>
              <a:t> συνδέθηκε από τον ίδιο τον Ιησού με το </a:t>
            </a:r>
            <a:r>
              <a:rPr lang="el-GR" sz="1700" cap="all" dirty="0"/>
              <a:t>π</a:t>
            </a:r>
            <a:r>
              <a:rPr lang="el-GR" sz="1700" dirty="0"/>
              <a:t>άθος του και συνοδεύτηκε στο </a:t>
            </a:r>
            <a:r>
              <a:rPr lang="el-GR" sz="1700" dirty="0" err="1"/>
              <a:t>Μτ</a:t>
            </a:r>
            <a:r>
              <a:rPr lang="el-GR" sz="1700" dirty="0"/>
              <a:t>. επίσης από μια υπόσχεση. </a:t>
            </a:r>
            <a:r>
              <a:rPr lang="el-GR" sz="1700" b="1" dirty="0"/>
              <a:t>Ενώ όμως ο Πέτρος στο σημείο εκείνο μετά βδελυγμίας αντέδρασε στην ιδέα ενός </a:t>
            </a:r>
            <a:r>
              <a:rPr lang="el-GR" sz="1700" b="1" dirty="0" err="1"/>
              <a:t>παθητού</a:t>
            </a:r>
            <a:r>
              <a:rPr lang="el-GR" sz="1700" b="1" dirty="0"/>
              <a:t> Μεσσία και τελικά κατά το Πάθος αρνήθηκε και εγκατέλειψε τον Ιησού, η γυναίκα η οποία επιτελεί τη χρίση, σιωπηρά «προλέγει» τον ενταφιασμό του, εκπροσωπώντας όλες τις γυναίκες που συνόδευσαν τον Ιησού μέχρι το Σταυρό και τον τάφο</a:t>
            </a:r>
            <a:r>
              <a:rPr lang="el-GR" sz="1700" dirty="0"/>
              <a:t>. Η χρίση του νεκρού διαφαίνεται στην αιγυπτιακή πρακτική βαλσαμώματος/ ταφής του Ιακώβ και του Ιωσήφ (Γεν. 50, 2 </a:t>
            </a:r>
            <a:r>
              <a:rPr lang="el-GR" sz="1700" dirty="0" err="1"/>
              <a:t>κε</a:t>
            </a:r>
            <a:r>
              <a:rPr lang="el-GR" sz="1700" dirty="0"/>
              <a:t>.).</a:t>
            </a:r>
          </a:p>
          <a:p>
            <a:pPr marL="0" indent="0">
              <a:lnSpc>
                <a:spcPts val="1700"/>
              </a:lnSpc>
              <a:spcBef>
                <a:spcPts val="600"/>
              </a:spcBef>
              <a:buNone/>
            </a:pPr>
            <a:r>
              <a:rPr lang="el-GR" sz="1700" dirty="0" smtClean="0"/>
              <a:t>Ο </a:t>
            </a:r>
            <a:r>
              <a:rPr lang="el-GR" sz="1700" dirty="0" err="1"/>
              <a:t>Μκ</a:t>
            </a:r>
            <a:r>
              <a:rPr lang="el-GR" sz="1700" dirty="0"/>
              <a:t>. για την ενέργεια του Διδασκάλου χρησιμοποιεί το </a:t>
            </a:r>
            <a:r>
              <a:rPr lang="el-GR" sz="1700" b="1" i="1" dirty="0" err="1"/>
              <a:t>παραδιδόνα</a:t>
            </a:r>
            <a:r>
              <a:rPr lang="el-GR" sz="1700" dirty="0" err="1"/>
              <a:t>ι</a:t>
            </a:r>
            <a:r>
              <a:rPr lang="el-GR" sz="1700" dirty="0"/>
              <a:t> (3, 19. 14, 10. 11…) και όχι το </a:t>
            </a:r>
            <a:r>
              <a:rPr lang="el-GR" sz="1700" b="1" i="1" dirty="0" err="1"/>
              <a:t>προδούναι</a:t>
            </a:r>
            <a:r>
              <a:rPr lang="el-GR" sz="1700" b="1" i="1" dirty="0"/>
              <a:t>.</a:t>
            </a:r>
            <a:r>
              <a:rPr lang="el-GR" sz="1700" dirty="0"/>
              <a:t> που σημαίνει. Στον </a:t>
            </a:r>
            <a:r>
              <a:rPr lang="el-GR" sz="1700" dirty="0" err="1"/>
              <a:t>Μκ</a:t>
            </a:r>
            <a:r>
              <a:rPr lang="el-GR" sz="1700" dirty="0"/>
              <a:t>. δεν πηγαίνουν οι Αρχιερείς στον Ιούδα αλλά αυτός πορεύεται σε εκείνους (14, 10) και θέλει το διάλογο. Δεν καταγράφεται το κίνητρο, όπως συμβαίνει με τους νεότερους Ευαγγελιστές που ομιλούν για φιλαργυρία (</a:t>
            </a:r>
            <a:r>
              <a:rPr lang="el-GR" sz="1700" dirty="0" err="1"/>
              <a:t>Μτ</a:t>
            </a:r>
            <a:r>
              <a:rPr lang="el-GR" sz="1700" dirty="0"/>
              <a:t>. 26, 15 </a:t>
            </a:r>
            <a:r>
              <a:rPr lang="el-GR" sz="1700" dirty="0" err="1"/>
              <a:t>Ιω</a:t>
            </a:r>
            <a:r>
              <a:rPr lang="el-GR" sz="1700" dirty="0"/>
              <a:t>. 12. 6). Κατόπιν του προσφέρουν χρήματα ικανοποιημένοι  από την προσφορά. Στον τελευταίο Δείπνο παρά το </a:t>
            </a:r>
            <a:r>
              <a:rPr lang="el-GR" sz="1700" dirty="0" err="1"/>
              <a:t>Ουαί</a:t>
            </a:r>
            <a:r>
              <a:rPr lang="el-GR" sz="1700" dirty="0"/>
              <a:t> του Ιησού παρουσιάζεται να μην επηρεάζεται στο σχέδιό του, το οποίο φέρνει εις πέρας με τον ασπασμό</a:t>
            </a:r>
            <a:r>
              <a:rPr lang="el-GR" sz="1700" dirty="0" smtClean="0"/>
              <a:t>.</a:t>
            </a:r>
            <a:endParaRPr lang="el-GR" sz="1700" dirty="0"/>
          </a:p>
        </p:txBody>
      </p:sp>
    </p:spTree>
    <p:extLst>
      <p:ext uri="{BB962C8B-B14F-4D97-AF65-F5344CB8AC3E}">
        <p14:creationId xmlns:p14="http://schemas.microsoft.com/office/powerpoint/2010/main" val="117118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5266928" cy="6120680"/>
          </a:xfrm>
        </p:spPr>
        <p:txBody>
          <a:bodyPr>
            <a:noAutofit/>
          </a:bodyPr>
          <a:lstStyle/>
          <a:p>
            <a:pPr marL="144000" indent="-144000">
              <a:lnSpc>
                <a:spcPts val="1500"/>
              </a:lnSpc>
              <a:spcBef>
                <a:spcPts val="0"/>
              </a:spcBef>
              <a:buFont typeface="Arial" charset="0"/>
              <a:buChar char="•"/>
              <a:defRPr/>
            </a:pPr>
            <a:r>
              <a:rPr lang="el-GR" sz="1600" dirty="0"/>
              <a:t>Στον </a:t>
            </a:r>
            <a:r>
              <a:rPr lang="el-GR" sz="1600" dirty="0" err="1"/>
              <a:t>Μτ</a:t>
            </a:r>
            <a:r>
              <a:rPr lang="el-GR" sz="1600" dirty="0"/>
              <a:t>. (27, 6-10) όπου </a:t>
            </a:r>
            <a:r>
              <a:rPr lang="el-GR" sz="1600" b="1" dirty="0"/>
              <a:t>οι ιστορίες με τα νομίσματα </a:t>
            </a:r>
            <a:r>
              <a:rPr lang="el-GR" sz="1600" dirty="0"/>
              <a:t>διαδραματίζουν ιδιαίτερο ρόλο, ο Ιούδας προδίδει έχων ως κίνητρο τη φιλαργυρία (26, 15). Η τιμή </a:t>
            </a:r>
            <a:r>
              <a:rPr lang="el-GR" sz="1600" b="1" i="1" cap="all" dirty="0"/>
              <a:t>τ</a:t>
            </a:r>
            <a:r>
              <a:rPr lang="el-GR" sz="1600" b="1" i="1" dirty="0"/>
              <a:t>ριάντα αργύρια </a:t>
            </a:r>
            <a:r>
              <a:rPr lang="el-GR" sz="1600" dirty="0"/>
              <a:t>ήταν σύμφωνα με το Εξ. 21, 32 η αποζημίωση για έναν σκλάβος όταν κερατισθεί/δολοφονηθεί από ταύρο, την οποία συναντάμε στο Ζαχαρία (11, 12-13 </a:t>
            </a:r>
            <a:r>
              <a:rPr lang="el-GR" sz="1600" dirty="0" err="1"/>
              <a:t>πρβλ</a:t>
            </a:r>
            <a:r>
              <a:rPr lang="el-GR" sz="1600" dirty="0"/>
              <a:t>. Ιερεμία (όπου γίνεται λόγος όμως για δεκαεπτά αργύρια, </a:t>
            </a:r>
            <a:r>
              <a:rPr lang="el-GR" sz="1600" dirty="0" err="1"/>
              <a:t>πρβλ</a:t>
            </a:r>
            <a:r>
              <a:rPr lang="el-GR" sz="1600" dirty="0"/>
              <a:t>. </a:t>
            </a:r>
            <a:r>
              <a:rPr lang="el-GR" sz="1600" dirty="0" err="1"/>
              <a:t>Μτ</a:t>
            </a:r>
            <a:r>
              <a:rPr lang="el-GR" sz="1600" dirty="0"/>
              <a:t>.). Στον Ζαχαρία αυτό το ευτελές ποσόν είναι η αμοιβή </a:t>
            </a:r>
            <a:r>
              <a:rPr lang="el-GR" sz="1600" b="1" dirty="0"/>
              <a:t>του Προφήτη για τη διακονία του ως ποιμένα</a:t>
            </a:r>
            <a:r>
              <a:rPr lang="el-GR" sz="1600" dirty="0"/>
              <a:t>, την οποία εκείνος βάζει στο χωνευτήρι του Ναού για να σημάνει την απειλή ενάντια στους κακούς ποιμένες-αρχιερείς. </a:t>
            </a:r>
          </a:p>
          <a:p>
            <a:pPr marL="144000" indent="-144000">
              <a:lnSpc>
                <a:spcPts val="1500"/>
              </a:lnSpc>
              <a:spcBef>
                <a:spcPts val="0"/>
              </a:spcBef>
              <a:buFont typeface="Arial" charset="0"/>
              <a:buChar char="•"/>
              <a:defRPr/>
            </a:pPr>
            <a:r>
              <a:rPr lang="el-GR" sz="1600" dirty="0"/>
              <a:t>Ο Ιούδας στον </a:t>
            </a:r>
            <a:r>
              <a:rPr lang="el-GR" sz="1600" dirty="0" err="1"/>
              <a:t>Μτ</a:t>
            </a:r>
            <a:r>
              <a:rPr lang="el-GR" sz="1600" dirty="0"/>
              <a:t>. </a:t>
            </a:r>
            <a:r>
              <a:rPr lang="el-GR" sz="1600" b="1" dirty="0"/>
              <a:t>ΑΥΤΟΚΤΟΝΕΊ</a:t>
            </a:r>
            <a:r>
              <a:rPr lang="el-GR" sz="1600" b="1" dirty="0">
                <a:solidFill>
                  <a:srgbClr val="C00000"/>
                </a:solidFill>
              </a:rPr>
              <a:t> </a:t>
            </a:r>
            <a:r>
              <a:rPr lang="el-GR" sz="1600" dirty="0"/>
              <a:t>αφού «μετανοεί»: επέστρεψε τα τριάντα αργύρια. Επιλέγει άλλη οδό από τον Πέτρο, ο οποίος λίγους στίχους πριν,  αν και αρνήθηκε το Δάσκαλό Του, τη στιγμή που Εκείνος ομολογούσε την ταυτότητά Του στους Κριτές, κλαίει πικρά (26, 75) πέφτοντας στη φιλεύσπλαχνη αγκαλιά του Θεού.</a:t>
            </a:r>
          </a:p>
          <a:p>
            <a:pPr marL="144000" indent="-144000">
              <a:lnSpc>
                <a:spcPts val="1500"/>
              </a:lnSpc>
              <a:spcBef>
                <a:spcPts val="0"/>
              </a:spcBef>
              <a:buFont typeface="Arial" charset="0"/>
              <a:buChar char="•"/>
              <a:defRPr/>
            </a:pPr>
            <a:r>
              <a:rPr lang="el-GR" sz="1600" dirty="0"/>
              <a:t>Ο </a:t>
            </a:r>
            <a:r>
              <a:rPr lang="el-GR" sz="1600" dirty="0" err="1"/>
              <a:t>Λκ</a:t>
            </a:r>
            <a:r>
              <a:rPr lang="el-GR" sz="1600" dirty="0"/>
              <a:t>. σημειώνει ότι ο Ιούδας, ο οποίος χαρακτηρίζεται ήδη στο 6, 16 </a:t>
            </a:r>
            <a:r>
              <a:rPr lang="el-GR" sz="1600" b="1" i="1" dirty="0"/>
              <a:t>προδότης</a:t>
            </a:r>
            <a:r>
              <a:rPr lang="el-GR" sz="1600" dirty="0"/>
              <a:t>.  </a:t>
            </a:r>
            <a:r>
              <a:rPr lang="el-GR" sz="1600" b="1" dirty="0"/>
              <a:t>Καταλήφθηκε από το διάβολο (22, 3), </a:t>
            </a:r>
            <a:r>
              <a:rPr lang="el-GR" sz="1600" dirty="0"/>
              <a:t>ο οποίος μετά τον Πειρασμό της Ερήμου </a:t>
            </a:r>
            <a:r>
              <a:rPr lang="el-GR" sz="1600" b="1" i="1" dirty="0" err="1"/>
              <a:t>ἀπέστη</a:t>
            </a:r>
            <a:r>
              <a:rPr lang="el-GR" sz="1600" b="1" i="1" dirty="0"/>
              <a:t> </a:t>
            </a:r>
            <a:r>
              <a:rPr lang="el-GR" sz="1600" b="1" i="1" dirty="0" err="1"/>
              <a:t>ἀπ</a:t>
            </a:r>
            <a:r>
              <a:rPr lang="el-GR" sz="1600" b="1" i="1" dirty="0"/>
              <a:t>᾽ </a:t>
            </a:r>
            <a:r>
              <a:rPr lang="el-GR" sz="1600" b="1" i="1" dirty="0" err="1"/>
              <a:t>αὐτοῦ</a:t>
            </a:r>
            <a:r>
              <a:rPr lang="el-GR" sz="1600" b="1" i="1" dirty="0"/>
              <a:t> </a:t>
            </a:r>
            <a:r>
              <a:rPr lang="el-GR" sz="1600" b="1" i="1" dirty="0" err="1"/>
              <a:t>ἄχρι</a:t>
            </a:r>
            <a:r>
              <a:rPr lang="el-GR" sz="1600" b="1" i="1" dirty="0"/>
              <a:t> </a:t>
            </a:r>
            <a:r>
              <a:rPr lang="el-GR" sz="1600" b="1" i="1" dirty="0" err="1"/>
              <a:t>καιροῦ</a:t>
            </a:r>
            <a:r>
              <a:rPr lang="el-GR" sz="1600" dirty="0"/>
              <a:t>. (</a:t>
            </a:r>
            <a:r>
              <a:rPr lang="en-US" sz="1600" dirty="0"/>
              <a:t>4</a:t>
            </a:r>
            <a:r>
              <a:rPr lang="el-GR" sz="1600" dirty="0"/>
              <a:t>, </a:t>
            </a:r>
            <a:r>
              <a:rPr lang="en-US" sz="1600" dirty="0"/>
              <a:t>13)</a:t>
            </a:r>
            <a:r>
              <a:rPr lang="el-GR" sz="1600" dirty="0"/>
              <a:t> Ο Ιούδας δεν αποκλείεται από αυτούς που θα καθίσουν για να κρίνουν τις δώδεκα φυλές του Ισραήλ (22, 30). </a:t>
            </a:r>
            <a:r>
              <a:rPr lang="el-GR" sz="1600" i="1" dirty="0"/>
              <a:t>Το πάθος είναι ο αγώνας του Θεού ενάντια στη δύναμη του σκότους </a:t>
            </a:r>
            <a:r>
              <a:rPr lang="el-GR" sz="1600" dirty="0"/>
              <a:t>(22, 53). Στο </a:t>
            </a:r>
            <a:r>
              <a:rPr lang="el-GR" sz="1600" dirty="0" err="1"/>
              <a:t>Πρ</a:t>
            </a:r>
            <a:r>
              <a:rPr lang="el-GR" sz="1600" dirty="0"/>
              <a:t>. 1, 7 εκπληρώνει τη Γραφή. Η συμμετοχή στην Ευχαριστία δεν αποτελεί εγγύηση για κανέναν. Το τέλος του παιδιού του διαβόλου είναι ΔΙΑΦΟΡΕΤΙΚΌ από του </a:t>
            </a:r>
            <a:r>
              <a:rPr lang="el-GR" sz="1600" dirty="0" err="1"/>
              <a:t>Μτ</a:t>
            </a:r>
            <a:r>
              <a:rPr lang="el-GR" sz="1600" dirty="0"/>
              <a:t>.</a:t>
            </a:r>
            <a:r>
              <a:rPr lang="el-GR" sz="1600" b="1" i="1" dirty="0"/>
              <a:t>: </a:t>
            </a:r>
            <a:r>
              <a:rPr lang="el-GR" sz="1600" b="1" i="1" dirty="0" err="1"/>
              <a:t>Οὗτος</a:t>
            </a:r>
            <a:r>
              <a:rPr lang="el-GR" sz="1600" b="1" i="1" dirty="0"/>
              <a:t> </a:t>
            </a:r>
            <a:r>
              <a:rPr lang="el-GR" sz="1600" b="1" i="1" dirty="0" err="1"/>
              <a:t>λοιπὸν</a:t>
            </a:r>
            <a:r>
              <a:rPr lang="el-GR" sz="1600" b="1" i="1" dirty="0"/>
              <a:t> </a:t>
            </a:r>
            <a:r>
              <a:rPr lang="el-GR" sz="1600" b="1" i="1" dirty="0" err="1"/>
              <a:t>ἀπέκτησεν</a:t>
            </a:r>
            <a:r>
              <a:rPr lang="el-GR" sz="1600" b="1" i="1" dirty="0"/>
              <a:t> </a:t>
            </a:r>
            <a:r>
              <a:rPr lang="el-GR" sz="1600" b="1" i="1" dirty="0" err="1"/>
              <a:t>ἀγρὸν</a:t>
            </a:r>
            <a:r>
              <a:rPr lang="el-GR" sz="1600" b="1" i="1" dirty="0"/>
              <a:t> </a:t>
            </a:r>
            <a:r>
              <a:rPr lang="el-GR" sz="1600" b="1" i="1" dirty="0" err="1"/>
              <a:t>ἐκ</a:t>
            </a:r>
            <a:r>
              <a:rPr lang="el-GR" sz="1600" b="1" i="1" dirty="0"/>
              <a:t> </a:t>
            </a:r>
            <a:r>
              <a:rPr lang="el-GR" sz="1600" b="1" i="1" dirty="0" err="1"/>
              <a:t>τοῦ</a:t>
            </a:r>
            <a:r>
              <a:rPr lang="el-GR" sz="1600" b="1" i="1" dirty="0"/>
              <a:t> </a:t>
            </a:r>
            <a:r>
              <a:rPr lang="el-GR" sz="1600" b="1" i="1" dirty="0" err="1"/>
              <a:t>μισθοῦ</a:t>
            </a:r>
            <a:r>
              <a:rPr lang="el-GR" sz="1600" b="1" i="1" dirty="0"/>
              <a:t> </a:t>
            </a:r>
            <a:r>
              <a:rPr lang="el-GR" sz="1600" b="1" i="1" dirty="0" err="1"/>
              <a:t>τῆς</a:t>
            </a:r>
            <a:r>
              <a:rPr lang="el-GR" sz="1600" b="1" i="1" dirty="0"/>
              <a:t> </a:t>
            </a:r>
            <a:r>
              <a:rPr lang="el-GR" sz="1600" b="1" i="1" dirty="0" err="1"/>
              <a:t>ἀδικίας</a:t>
            </a:r>
            <a:r>
              <a:rPr lang="el-GR" sz="1600" b="1" i="1" dirty="0"/>
              <a:t>, </a:t>
            </a:r>
            <a:r>
              <a:rPr lang="el-GR" sz="1600" b="1" i="1" dirty="0" err="1"/>
              <a:t>καὶ</a:t>
            </a:r>
            <a:r>
              <a:rPr lang="el-GR" sz="1600" b="1" i="1" dirty="0"/>
              <a:t> </a:t>
            </a:r>
            <a:r>
              <a:rPr lang="el-GR" sz="1600" b="1" i="1" dirty="0" err="1"/>
              <a:t>πεσὼν</a:t>
            </a:r>
            <a:r>
              <a:rPr lang="el-GR" sz="1600" b="1" i="1" dirty="0"/>
              <a:t> </a:t>
            </a:r>
            <a:r>
              <a:rPr lang="el-GR" sz="1600" b="1" i="1" dirty="0" err="1"/>
              <a:t>πρόμυττα</a:t>
            </a:r>
            <a:r>
              <a:rPr lang="el-GR" sz="1600" b="1" i="1" dirty="0"/>
              <a:t> </a:t>
            </a:r>
            <a:r>
              <a:rPr lang="el-GR" sz="1600" b="1" i="1" dirty="0" err="1"/>
              <a:t>ἐσχίσθη</a:t>
            </a:r>
            <a:r>
              <a:rPr lang="el-GR" sz="1600" b="1" i="1" dirty="0"/>
              <a:t> </a:t>
            </a:r>
            <a:r>
              <a:rPr lang="el-GR" sz="1600" b="1" i="1" dirty="0" err="1"/>
              <a:t>εἰς</a:t>
            </a:r>
            <a:r>
              <a:rPr lang="el-GR" sz="1600" b="1" i="1" dirty="0"/>
              <a:t> </a:t>
            </a:r>
            <a:r>
              <a:rPr lang="el-GR" sz="1600" b="1" i="1" dirty="0" err="1"/>
              <a:t>τὸ</a:t>
            </a:r>
            <a:r>
              <a:rPr lang="el-GR" sz="1600" b="1" i="1" dirty="0"/>
              <a:t> </a:t>
            </a:r>
            <a:r>
              <a:rPr lang="el-GR" sz="1600" b="1" i="1" dirty="0" err="1"/>
              <a:t>μέσον</a:t>
            </a:r>
            <a:r>
              <a:rPr lang="el-GR" sz="1600" b="1" i="1" dirty="0"/>
              <a:t>, </a:t>
            </a:r>
            <a:r>
              <a:rPr lang="el-GR" sz="1600" b="1" i="1" dirty="0" err="1"/>
              <a:t>καὶ</a:t>
            </a:r>
            <a:r>
              <a:rPr lang="el-GR" sz="1600" b="1" i="1" dirty="0"/>
              <a:t> </a:t>
            </a:r>
            <a:r>
              <a:rPr lang="el-GR" sz="1600" b="1" i="1" dirty="0" err="1"/>
              <a:t>ἐξεχύθησαν</a:t>
            </a:r>
            <a:r>
              <a:rPr lang="el-GR" sz="1600" b="1" i="1" dirty="0"/>
              <a:t> </a:t>
            </a:r>
            <a:r>
              <a:rPr lang="el-GR" sz="1600" b="1" i="1" dirty="0" err="1"/>
              <a:t>ὅλα</a:t>
            </a:r>
            <a:r>
              <a:rPr lang="el-GR" sz="1600" b="1" i="1" dirty="0"/>
              <a:t> </a:t>
            </a:r>
            <a:r>
              <a:rPr lang="el-GR" sz="1600" b="1" i="1" dirty="0" err="1"/>
              <a:t>τὰ</a:t>
            </a:r>
            <a:r>
              <a:rPr lang="el-GR" sz="1600" b="1" i="1" dirty="0"/>
              <a:t> </a:t>
            </a:r>
            <a:r>
              <a:rPr lang="el-GR" sz="1600" b="1" i="1" dirty="0" err="1"/>
              <a:t>ἐντόσθια</a:t>
            </a:r>
            <a:r>
              <a:rPr lang="el-GR" sz="1600" b="1" i="1" dirty="0"/>
              <a:t> </a:t>
            </a:r>
            <a:r>
              <a:rPr lang="el-GR" sz="1600" b="1" i="1" dirty="0" err="1"/>
              <a:t>αὐτοῦ</a:t>
            </a:r>
            <a:r>
              <a:rPr lang="el-GR" sz="1600" dirty="0"/>
              <a:t>· </a:t>
            </a:r>
            <a:r>
              <a:rPr lang="en-US" sz="1600" dirty="0"/>
              <a:t>(</a:t>
            </a:r>
            <a:r>
              <a:rPr lang="el-GR" sz="1600" dirty="0" err="1"/>
              <a:t>Πρ</a:t>
            </a:r>
            <a:r>
              <a:rPr lang="el-GR" sz="1600" dirty="0"/>
              <a:t>. </a:t>
            </a:r>
            <a:r>
              <a:rPr lang="en-US" sz="1600" dirty="0"/>
              <a:t>1</a:t>
            </a:r>
            <a:r>
              <a:rPr lang="el-GR" sz="1600" dirty="0"/>
              <a:t>, </a:t>
            </a:r>
            <a:r>
              <a:rPr lang="en-US" sz="1600" dirty="0"/>
              <a:t>18 )</a:t>
            </a:r>
            <a:r>
              <a:rPr lang="el-GR" sz="1600" dirty="0"/>
              <a:t>. Εκπληρώνεται έτσι η προφητεία Ψ. 69, 5 (</a:t>
            </a:r>
            <a:r>
              <a:rPr lang="el-GR" sz="1600" dirty="0" err="1"/>
              <a:t>πρβλ</a:t>
            </a:r>
            <a:r>
              <a:rPr lang="el-GR" sz="1600" dirty="0"/>
              <a:t>. Β’ </a:t>
            </a:r>
            <a:r>
              <a:rPr lang="el-GR" sz="1600" dirty="0" err="1"/>
              <a:t>Βασ</a:t>
            </a:r>
            <a:r>
              <a:rPr lang="el-GR" sz="1600" dirty="0"/>
              <a:t> 20, 10</a:t>
            </a:r>
            <a:r>
              <a:rPr lang="el-GR" sz="1600" dirty="0" smtClean="0"/>
              <a:t>).</a:t>
            </a:r>
            <a:endParaRPr lang="el-GR" sz="16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424" y="1052736"/>
            <a:ext cx="3091075" cy="2304256"/>
          </a:xfrm>
          <a:prstGeom prst="rect">
            <a:avLst/>
          </a:prstGeom>
        </p:spPr>
      </p:pic>
      <p:sp>
        <p:nvSpPr>
          <p:cNvPr id="6" name="TextBox 5"/>
          <p:cNvSpPr txBox="1"/>
          <p:nvPr/>
        </p:nvSpPr>
        <p:spPr>
          <a:xfrm>
            <a:off x="5829423" y="3501008"/>
            <a:ext cx="3091075" cy="1152128"/>
          </a:xfrm>
          <a:prstGeom prst="rect">
            <a:avLst/>
          </a:prstGeom>
        </p:spPr>
        <p:txBody>
          <a:bodyPr vert="horz" wrap="square" lIns="91440" tIns="45720" rIns="91440" bIns="45720" rtlCol="0" anchor="ctr">
            <a:normAutofit lnSpcReduction="10000"/>
          </a:bodyPr>
          <a:lstStyle/>
          <a:p>
            <a:pPr algn="ctr"/>
            <a:r>
              <a:rPr lang="el-GR" dirty="0"/>
              <a:t>Ο ΙΟΥΔΑΣ ΣΤΟ </a:t>
            </a:r>
            <a:r>
              <a:rPr lang="el-GR" dirty="0" smtClean="0"/>
              <a:t>ΚΑΤΑ  </a:t>
            </a:r>
            <a:r>
              <a:rPr lang="el-GR" dirty="0"/>
              <a:t>ΜΑΤΘΑΙΟΝ (80 μ.Χ. Συρία) </a:t>
            </a:r>
            <a:br>
              <a:rPr lang="el-GR" dirty="0"/>
            </a:br>
            <a:r>
              <a:rPr lang="el-GR" dirty="0"/>
              <a:t>ΚΑΙ ΤΟ ΚΑΤΑ ΛΟΥΚΑΝ</a:t>
            </a:r>
            <a:br>
              <a:rPr lang="el-GR" dirty="0"/>
            </a:br>
            <a:r>
              <a:rPr lang="el-GR" dirty="0"/>
              <a:t>(80 μ.Χ. Ρώμη</a:t>
            </a:r>
            <a:r>
              <a:rPr lang="el-GR" dirty="0" smtClean="0"/>
              <a:t>;)</a:t>
            </a:r>
          </a:p>
        </p:txBody>
      </p:sp>
      <p:sp>
        <p:nvSpPr>
          <p:cNvPr id="7" name="TextBox 6"/>
          <p:cNvSpPr txBox="1"/>
          <p:nvPr/>
        </p:nvSpPr>
        <p:spPr>
          <a:xfrm>
            <a:off x="8704474" y="3365863"/>
            <a:ext cx="216024" cy="228599"/>
          </a:xfrm>
          <a:prstGeom prst="rect">
            <a:avLst/>
          </a:prstGeom>
        </p:spPr>
        <p:txBody>
          <a:bodyPr vert="horz" wrap="square" lIns="91440" tIns="45720" rIns="91440" bIns="45720" rtlCol="0" anchor="ctr">
            <a:noAutofit/>
          </a:bodyPr>
          <a:lstStyle/>
          <a:p>
            <a:pPr algn="ctr"/>
            <a:r>
              <a:rPr lang="el-GR" sz="1500" dirty="0" smtClean="0"/>
              <a:t>5</a:t>
            </a:r>
          </a:p>
        </p:txBody>
      </p:sp>
    </p:spTree>
    <p:extLst>
      <p:ext uri="{BB962C8B-B14F-4D97-AF65-F5344CB8AC3E}">
        <p14:creationId xmlns:p14="http://schemas.microsoft.com/office/powerpoint/2010/main" val="394659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39752" y="188640"/>
            <a:ext cx="6354004" cy="634082"/>
          </a:xfrm>
        </p:spPr>
        <p:txBody>
          <a:bodyPr>
            <a:normAutofit/>
          </a:bodyPr>
          <a:lstStyle/>
          <a:p>
            <a:r>
              <a:rPr lang="el-GR" sz="3000" dirty="0"/>
              <a:t>ΠΕΤΡΟΣ ΚΑΙ </a:t>
            </a:r>
            <a:r>
              <a:rPr lang="el-GR" sz="3000" dirty="0" smtClean="0"/>
              <a:t>ΙΟΥΔΑΣ</a:t>
            </a:r>
            <a:endParaRPr lang="el-GR" sz="3000" dirty="0"/>
          </a:p>
        </p:txBody>
      </p:sp>
      <p:sp>
        <p:nvSpPr>
          <p:cNvPr id="3" name="Θέση περιεχομένου 2"/>
          <p:cNvSpPr>
            <a:spLocks noGrp="1"/>
          </p:cNvSpPr>
          <p:nvPr>
            <p:ph idx="1"/>
          </p:nvPr>
        </p:nvSpPr>
        <p:spPr>
          <a:xfrm>
            <a:off x="467544" y="960938"/>
            <a:ext cx="8356316" cy="5400600"/>
          </a:xfrm>
        </p:spPr>
        <p:txBody>
          <a:bodyPr>
            <a:noAutofit/>
          </a:bodyPr>
          <a:lstStyle/>
          <a:p>
            <a:pPr marL="144000" indent="-144000">
              <a:lnSpc>
                <a:spcPts val="1800"/>
              </a:lnSpc>
              <a:spcBef>
                <a:spcPts val="400"/>
              </a:spcBef>
            </a:pPr>
            <a:r>
              <a:rPr lang="el-GR" sz="2000" dirty="0"/>
              <a:t>Υπάρχουν δύο είδη πένθους: εκείνο που έχει χάσει την ελπίδα, που δεν εμπιστεύεται πλέον στην αγάπη και στην αλήθεια και ως εκ τούτου διαλύει και καταστρέφει εκ των έσω τον άνθρωπο. Υπάρχει όμως και το πένθος το οποίο προέρχεται από συγκλονισμό από την αλήθεια, που οδηγεί τον άνθρωπο σε μετάνοια και σε αντίσταση προς το κακό. </a:t>
            </a:r>
            <a:r>
              <a:rPr lang="el-GR" sz="2000" i="1" cap="all" dirty="0" err="1"/>
              <a:t>μ</a:t>
            </a:r>
            <a:r>
              <a:rPr lang="el-GR" sz="2000" i="1" dirty="0" err="1"/>
              <a:t>ακάριοι</a:t>
            </a:r>
            <a:r>
              <a:rPr lang="el-GR" sz="2000" i="1" dirty="0"/>
              <a:t> </a:t>
            </a:r>
            <a:r>
              <a:rPr lang="el-GR" sz="2000" i="1" dirty="0" err="1"/>
              <a:t>οἱ</a:t>
            </a:r>
            <a:r>
              <a:rPr lang="el-GR" sz="2000" i="1" dirty="0"/>
              <a:t> </a:t>
            </a:r>
            <a:r>
              <a:rPr lang="el-GR" sz="2000" b="1" i="1" dirty="0" err="1"/>
              <a:t>πενθοῦντες</a:t>
            </a:r>
            <a:r>
              <a:rPr lang="el-GR" sz="2000" i="1" dirty="0"/>
              <a:t>, </a:t>
            </a:r>
            <a:r>
              <a:rPr lang="el-GR" sz="2000" i="1" dirty="0" err="1"/>
              <a:t>ὅτι</a:t>
            </a:r>
            <a:r>
              <a:rPr lang="el-GR" sz="2000" i="1" dirty="0"/>
              <a:t> </a:t>
            </a:r>
            <a:r>
              <a:rPr lang="el-GR" sz="2000" i="1" dirty="0" err="1"/>
              <a:t>αὐτοὶ</a:t>
            </a:r>
            <a:r>
              <a:rPr lang="el-GR" sz="2000" i="1" dirty="0"/>
              <a:t> </a:t>
            </a:r>
            <a:r>
              <a:rPr lang="el-GR" sz="2000" i="1" dirty="0" err="1"/>
              <a:t>παρακληθήσονται</a:t>
            </a:r>
            <a:r>
              <a:rPr lang="el-GR" sz="2000" dirty="0"/>
              <a:t>. Είναι άραγε καλό να πενθούμε και να μακαρίζουμε το πένθος; Αυτό το πένθος θεραπεύει γιατί διδάσκει τον άνθρωπο να ελπίζει και να αγαπά, κάνοντας πάντα μια νέα αρχή. </a:t>
            </a:r>
          </a:p>
          <a:p>
            <a:pPr marL="144000" indent="-144000">
              <a:lnSpc>
                <a:spcPts val="1800"/>
              </a:lnSpc>
              <a:spcBef>
                <a:spcPts val="400"/>
              </a:spcBef>
            </a:pPr>
            <a:r>
              <a:rPr lang="el-GR" sz="2000" dirty="0" smtClean="0"/>
              <a:t>Ως </a:t>
            </a:r>
            <a:r>
              <a:rPr lang="el-GR" sz="2000" dirty="0"/>
              <a:t>παράδειγμα για το πρώτο πένθος βρίσκεται ο Ιούδας, ο οποίος τρομαγμένος για την πτώση του δεν τολμά πλέον να ελπίζει και στην αμφιβολία του </a:t>
            </a:r>
            <a:r>
              <a:rPr lang="el-GR" sz="2000" dirty="0" err="1"/>
              <a:t>αυτοαπαγχονίζεται</a:t>
            </a:r>
            <a:r>
              <a:rPr lang="el-GR" sz="2000" dirty="0"/>
              <a:t>. Βεβαίως ο Ωριγένης στην ελλιπή μεταμέλεια του Ιούδα αναγνωρίζει  το γεγονός ότι μέσα στην καρδιά του υπήρχαν σπέρματα του θεϊκού λόγου: </a:t>
            </a:r>
            <a:r>
              <a:rPr lang="en-US" sz="2000" dirty="0" err="1"/>
              <a:t>Ὅρ</a:t>
            </a:r>
            <a:r>
              <a:rPr lang="en-US" sz="2000" dirty="0"/>
              <a:t>α δὲ ὅση διάπυρος καὶ σφοδρὰ γέγονεν αὐτῷ ἀπὸ μεταμελείας τῆς ἐπὶ τοῖς ἡμαρτημένοις λύπη͵ ὡς μηδὲ τὸ ζῆν αὐτὸν ἔτι ὑπομεῖναι ἀλλ΄ εἰς τὸν ναὸν ῥίψαντα τὸ ἀργύριον ἀναχωρῆσαι καὶ ἀπελθεῖν καὶ ἀπάγξασθαι. Ἑα</a:t>
            </a:r>
            <a:r>
              <a:rPr lang="en-US" sz="2000" dirty="0" err="1"/>
              <a:t>υτὸν</a:t>
            </a:r>
            <a:r>
              <a:rPr lang="en-US" sz="2000" dirty="0"/>
              <a:t> </a:t>
            </a:r>
            <a:r>
              <a:rPr lang="en-US" sz="2000" dirty="0" err="1"/>
              <a:t>γὰρ</a:t>
            </a:r>
            <a:r>
              <a:rPr lang="en-US" sz="2000" dirty="0"/>
              <a:t> κα</a:t>
            </a:r>
            <a:r>
              <a:rPr lang="en-US" sz="2000" dirty="0" err="1"/>
              <a:t>τεδίκ</a:t>
            </a:r>
            <a:r>
              <a:rPr lang="en-US" sz="2000" dirty="0"/>
              <a:t>ασε δεικνὺς ὅσον ἐδύνατο καὶ ἐν τῷ ἁμαρτωλῷ τῷ Ἰούδᾳ τῷ κλέπτῃ καὶ προδότῃ ἡ Ἰησοῦ διδασκαλία͵ οὐ δυνηθέντι πάντῃ καταφρονῆσαι ὧν ἀπὸ τοῦ Ἰησοῦ μεμάθηκεν. ῍</a:t>
            </a:r>
            <a:r>
              <a:rPr lang="el-GR" sz="2000" dirty="0"/>
              <a:t>(Κατά </a:t>
            </a:r>
            <a:r>
              <a:rPr lang="el-GR" sz="2000" dirty="0" err="1"/>
              <a:t>Κέλσου</a:t>
            </a:r>
            <a:r>
              <a:rPr lang="el-GR" sz="2000" dirty="0"/>
              <a:t> 2.11.31-8)</a:t>
            </a:r>
          </a:p>
          <a:p>
            <a:pPr marL="144000" indent="-144000">
              <a:lnSpc>
                <a:spcPts val="1800"/>
              </a:lnSpc>
              <a:spcBef>
                <a:spcPts val="400"/>
              </a:spcBef>
            </a:pPr>
            <a:r>
              <a:rPr lang="el-GR" sz="2000" dirty="0" smtClean="0"/>
              <a:t>Για </a:t>
            </a:r>
            <a:r>
              <a:rPr lang="el-GR" sz="2000" dirty="0"/>
              <a:t>το δεύτερο είδος πένθους ως πρότυπο προβάλλει ο Πέτρος, ο οποίος συγκινημένος από το βλέμμα του Κυρίου ξεσπά σε δάκρυα τα οποία είναι θεραπευτικά, καθώς οργώνουν τη γη της ψυχής του. Κάνει μια νέα αρχή και γίνεται καινούργιος</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0424"/>
            <a:ext cx="1584176" cy="910514"/>
          </a:xfrm>
          <a:prstGeom prst="rect">
            <a:avLst/>
          </a:prstGeom>
        </p:spPr>
      </p:pic>
    </p:spTree>
    <p:extLst>
      <p:ext uri="{BB962C8B-B14F-4D97-AF65-F5344CB8AC3E}">
        <p14:creationId xmlns:p14="http://schemas.microsoft.com/office/powerpoint/2010/main" val="10769129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25: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56DF1EF-A06A-49F2-AD85-D5F37700EDF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2142</TotalTime>
  <Words>5056</Words>
  <Application>Microsoft Office PowerPoint</Application>
  <PresentationFormat>Προβολή στην οθόνη (4:3)</PresentationFormat>
  <Paragraphs>172</Paragraphs>
  <Slides>30</Slides>
  <Notes>14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30</vt:i4>
      </vt:variant>
    </vt:vector>
  </HeadingPairs>
  <TitlesOfParts>
    <vt:vector size="38" baseType="lpstr">
      <vt:lpstr>ＭＳ Ｐゴシック</vt:lpstr>
      <vt:lpstr>Arial</vt:lpstr>
      <vt:lpstr>Calibri</vt:lpstr>
      <vt:lpstr>Franklin Gothic Book</vt:lpstr>
      <vt:lpstr>Palatino Linotype</vt:lpstr>
      <vt:lpstr>Times New Roman</vt:lpstr>
      <vt:lpstr>Wingdings</vt:lpstr>
      <vt:lpstr>Θέμα του Office</vt:lpstr>
      <vt:lpstr>Χριστολογικές Μαρτυρίες της Παλαιάς Διαθήκης</vt:lpstr>
      <vt:lpstr>ΙΟΥΔΑΣ</vt:lpstr>
      <vt:lpstr>Παρουσίαση του PowerPoint</vt:lpstr>
      <vt:lpstr>Παρουσίαση του PowerPoint</vt:lpstr>
      <vt:lpstr>ΤΟ ΟΝΟΜΑ ΙΟΥΔΑΣ  (יהודה, Yehûdâh, «Ο Θεός είναι αινετός») </vt:lpstr>
      <vt:lpstr>ΠΑΙΔΙ ΤΟΥ ΣΚΟΤΟΥΣ-ΤΟΥ ΔΙΑΒΟΛΟΥ;;; ΣΠΙΟΥΝΟΣ- ΚΑΤΑΣΚΟΠΟΣ;;;</vt:lpstr>
      <vt:lpstr>ΓΥΝΑΙΚΑ ΠΟΥ ΑΓΑΠΑ ΚΑΙ ΙΟΥΔΑΣ ΠΟΥ ΜΕΤΡΑ  (Βλ. Υμνολογία όρθρου Μεγ. Τετάρτης)</vt:lpstr>
      <vt:lpstr>Παρουσίαση του PowerPoint</vt:lpstr>
      <vt:lpstr>ΠΕΤΡΟΣ ΚΑΙ ΙΟΥΔΑΣ</vt:lpstr>
      <vt:lpstr>Παρουσίαση του PowerPoint</vt:lpstr>
      <vt:lpstr>ΤΟ ΦΙΛΙ ΤΟΥ ΙΟΥΔΑ</vt:lpstr>
      <vt:lpstr>ΤΟ ΤΕΛΟΣ ΤΟΥ ΙΟΥΔΑ ΣΥΜΦΩΝΑ ΜΕ ΤΟΝ ΠΑΠΙΑ</vt:lpstr>
      <vt:lpstr>ΙΟΥΔΑΣ ΚΑΙ ΙΟΥΔΑΙΟΙ</vt:lpstr>
      <vt:lpstr>Παρουσίαση του PowerPoint</vt:lpstr>
      <vt:lpstr>Παρουσίαση του PowerPoint</vt:lpstr>
      <vt:lpstr>ΑΚΕΛΔΑΜΑΧ: ΑΓΡΟΣ ΑΙΜΑΤΟΣ</vt:lpstr>
      <vt:lpstr>ΠΙΛΑΤΟΣ</vt:lpstr>
      <vt:lpstr>Παρουσίαση του PowerPoint</vt:lpstr>
      <vt:lpstr>ΒΙΒΛΙΟΓΡΑΦΙΑ</vt:lpstr>
      <vt:lpstr>ΔΩΔΕΚΑ ΜΑΘΗΤΕΣ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 </vt:lpstr>
      <vt:lpstr>Σημείωμα Χρήσης Έργων Τρίτων (2/3) </vt:lpstr>
      <vt:lpstr>Σημείωμα Χρήσης Έργων Τρίτων (3/3)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254</cp:revision>
  <dcterms:created xsi:type="dcterms:W3CDTF">2012-09-06T09:03:05Z</dcterms:created>
  <dcterms:modified xsi:type="dcterms:W3CDTF">2015-10-09T09:25:48Z</dcterms:modified>
</cp:coreProperties>
</file>