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9"/>
  </p:notesMasterIdLst>
  <p:sldIdLst>
    <p:sldId id="405" r:id="rId3"/>
    <p:sldId id="425" r:id="rId4"/>
    <p:sldId id="427" r:id="rId5"/>
    <p:sldId id="428" r:id="rId6"/>
    <p:sldId id="433" r:id="rId7"/>
    <p:sldId id="429" r:id="rId8"/>
    <p:sldId id="430" r:id="rId9"/>
    <p:sldId id="431" r:id="rId10"/>
    <p:sldId id="432" r:id="rId11"/>
    <p:sldId id="290" r:id="rId12"/>
    <p:sldId id="295" r:id="rId13"/>
    <p:sldId id="299" r:id="rId14"/>
    <p:sldId id="406" r:id="rId15"/>
    <p:sldId id="291" r:id="rId16"/>
    <p:sldId id="407" r:id="rId17"/>
    <p:sldId id="293" r:id="rId18"/>
  </p:sldIdLst>
  <p:sldSz cx="9144000" cy="6858000" type="screen4x3"/>
  <p:notesSz cx="6858000" cy="9144000"/>
  <p:custDataLst>
    <p:tags r:id="rId20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405"/>
            <p14:sldId id="425"/>
            <p14:sldId id="427"/>
            <p14:sldId id="428"/>
            <p14:sldId id="433"/>
            <p14:sldId id="429"/>
            <p14:sldId id="430"/>
            <p14:sldId id="431"/>
            <p14:sldId id="432"/>
            <p14:sldId id="290"/>
            <p14:sldId id="295"/>
            <p14:sldId id="299"/>
            <p14:sldId id="406"/>
            <p14:sldId id="291"/>
            <p14:sldId id="407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19" autoAdjust="0"/>
    <p:restoredTop sz="99309" autoAdjust="0"/>
  </p:normalViewPr>
  <p:slideViewPr>
    <p:cSldViewPr>
      <p:cViewPr>
        <p:scale>
          <a:sx n="66" d="100"/>
          <a:sy n="66" d="100"/>
        </p:scale>
        <p:origin x="-1152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17/1/2017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11268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00EA80-8CC4-4187-A2BA-9FA8D171ECDD}" type="slidenum">
              <a:rPr lang="el-GR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2701427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550092-985A-4DAB-B8BD-652609C8C1CA}" type="slidenum">
              <a:rPr lang="el-GR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605764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6" name="Picture 5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7" name="Picture 6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hyperlink" Target="http://opencourses.uoa.gr/courses/ECD5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11.png"/><Relationship Id="rId4" Type="http://schemas.openxmlformats.org/officeDocument/2006/relationships/hyperlink" Target="%5b1%5d%20http:/creativecommons.org/licenses/by-nc-sa/4.0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ionet.gr/book/170478/Mayhew,_James/%CE%97_%CE%9C%CE%B1%CF%81%CE%B9%CE%AC%CE%BD%CE%BD%CE%B1_%CE%BA%CE%B1%CE%B9_%CE%B7_%CE%9C%CF%8C%CE%BD%CE%B1_%CE%9B%CE%AF%CE%B6%CE%B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404813"/>
            <a:ext cx="41481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Τίτλος 1"/>
          <p:cNvSpPr>
            <a:spLocks noGrp="1"/>
          </p:cNvSpPr>
          <p:nvPr>
            <p:ph type="ctrTitle"/>
          </p:nvPr>
        </p:nvSpPr>
        <p:spPr>
          <a:xfrm>
            <a:off x="685800" y="2006600"/>
            <a:ext cx="7772400" cy="1470025"/>
          </a:xfrm>
        </p:spPr>
        <p:txBody>
          <a:bodyPr/>
          <a:lstStyle/>
          <a:p>
            <a:r>
              <a:rPr lang="el-GR" altLang="en-US" sz="4000" dirty="0" smtClean="0"/>
              <a:t>Το Εικονογραφημένο Βιβλίο στην Προσχολική Εκπαίδευση</a:t>
            </a:r>
            <a:endParaRPr lang="el-GR" altLang="en-US" sz="4000" dirty="0" smtClean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4213" y="3384550"/>
            <a:ext cx="7775575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GB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4.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Ζωγραφική και Εικονογραφημένο Βιβλίο</a:t>
            </a:r>
          </a:p>
          <a:p>
            <a:pPr fontAlgn="auto">
              <a:spcAft>
                <a:spcPts val="0"/>
              </a:spcAft>
              <a:defRPr/>
            </a:pPr>
            <a:endParaRPr lang="el-GR" sz="2400" dirty="0">
              <a:solidFill>
                <a:srgbClr val="5075BC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l-GR" sz="2800" dirty="0" smtClean="0"/>
              <a:t>Αγγελική Γιαννικοπούλου</a:t>
            </a:r>
          </a:p>
          <a:p>
            <a:pPr fontAlgn="auto">
              <a:spcAft>
                <a:spcPts val="0"/>
              </a:spcAft>
              <a:defRPr/>
            </a:pPr>
            <a:r>
              <a:rPr lang="el-GR" sz="2800" dirty="0" smtClean="0"/>
              <a:t>Τμήμα </a:t>
            </a:r>
            <a:r>
              <a:rPr lang="el-GR" sz="2800" dirty="0"/>
              <a:t>Εκπαίδευσης και Αγωγής στην Προσχολική Ηλικία (ΤΕΑΠΗ)</a:t>
            </a:r>
            <a:endParaRPr lang="en-US" sz="2800" dirty="0" smtClean="0"/>
          </a:p>
          <a:p>
            <a:pPr fontAlgn="auto">
              <a:spcAft>
                <a:spcPts val="0"/>
              </a:spcAft>
              <a:defRPr/>
            </a:pPr>
            <a:endParaRPr lang="el-GR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517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 smtClean="0"/>
              <a:t>1.0.  </a:t>
            </a:r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Πανεπιστήμιον Αθηνών</a:t>
            </a:r>
            <a:r>
              <a:rPr lang="en-US" sz="2000" dirty="0" smtClean="0"/>
              <a:t>, </a:t>
            </a:r>
            <a:r>
              <a:rPr lang="el-GR" sz="2000" dirty="0"/>
              <a:t>Αγγελική </a:t>
            </a:r>
            <a:r>
              <a:rPr lang="el-GR" sz="2000" dirty="0" err="1"/>
              <a:t>Γιαννικοπούλου</a:t>
            </a:r>
            <a:r>
              <a:rPr lang="el-GR" sz="2000" dirty="0"/>
              <a:t> </a:t>
            </a:r>
            <a:r>
              <a:rPr lang="el-GR" sz="2000" dirty="0" smtClean="0"/>
              <a:t>2016</a:t>
            </a:r>
            <a:r>
              <a:rPr lang="el-GR" sz="2000" dirty="0"/>
              <a:t>. Αιμιλία </a:t>
            </a:r>
            <a:r>
              <a:rPr lang="el-GR" sz="2000" dirty="0" err="1"/>
              <a:t>Κρέστου</a:t>
            </a:r>
            <a:r>
              <a:rPr lang="el-GR" sz="2000" dirty="0"/>
              <a:t>, </a:t>
            </a:r>
            <a:r>
              <a:rPr lang="el-GR" sz="2000" dirty="0" smtClean="0"/>
              <a:t>Αργυρώ </a:t>
            </a:r>
            <a:r>
              <a:rPr lang="el-GR" sz="2000" dirty="0" err="1" smtClean="0"/>
              <a:t>Βράκα</a:t>
            </a:r>
            <a:r>
              <a:rPr lang="el-GR" sz="2000" dirty="0" smtClean="0"/>
              <a:t>, 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 smtClean="0"/>
              <a:t>. «Το Εικονογραφημένο Βιβλίο στην Προσχολική Εκπαίδευση. Ζωγραφική και Εικονογραφημένο Βιβλίο. </a:t>
            </a:r>
            <a:r>
              <a:rPr lang="el-GR" sz="2000" dirty="0">
                <a:cs typeface="Times New Roman" pitchFamily="18" charset="0"/>
              </a:rPr>
              <a:t>Η Μαριάννα και η Μόνα </a:t>
            </a:r>
            <a:r>
              <a:rPr lang="el-GR" sz="2000" dirty="0" smtClean="0">
                <a:cs typeface="Times New Roman" pitchFamily="18" charset="0"/>
              </a:rPr>
              <a:t>Λίζα</a:t>
            </a:r>
            <a:r>
              <a:rPr lang="el-GR" sz="2000" dirty="0" smtClean="0"/>
              <a:t>». Έκδοση: 1.0. Αθήνα 2016. Διαθέσιμο από τη δικτυακή διεύθυνση: </a:t>
            </a:r>
            <a:r>
              <a:rPr lang="en-GB" sz="2000" dirty="0" smtClean="0">
                <a:hlinkClick r:id="rId4" tooltip="Ανοιχτό Μάθημα: Το Εικονογραφημένο Βιβλίο στην Προσχολική Εκπαίδευση"/>
              </a:rPr>
              <a:t>http://opencourses.uoa.gr/courses/ECD5/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018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mtClean="0"/>
              <a:t>Διατήρηση Σημειωμάτων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50" y="1557338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l-GR" sz="2000" dirty="0" smtClean="0"/>
              <a:t>το Σημείωμα Αν</a:t>
            </a:r>
            <a:r>
              <a:rPr lang="en-US" sz="2000" dirty="0" smtClean="0"/>
              <a:t>α</a:t>
            </a:r>
            <a:r>
              <a:rPr lang="el-GR" sz="2000" dirty="0" smtClean="0"/>
              <a:t>φοράς,</a:t>
            </a:r>
            <a:endParaRPr lang="el-GR" sz="2000" dirty="0"/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l-GR" sz="2000" dirty="0"/>
              <a:t>τ</a:t>
            </a:r>
            <a:r>
              <a:rPr lang="el-GR" sz="2000" dirty="0" smtClean="0"/>
              <a:t>ο Σημείωμα </a:t>
            </a:r>
            <a:r>
              <a:rPr lang="el-GR" sz="2000" dirty="0" err="1" smtClean="0"/>
              <a:t>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l-GR" sz="2000" dirty="0" smtClean="0"/>
              <a:t>τη δήλωση Διατήρησης Σημειωμάτων,</a:t>
            </a:r>
            <a:endParaRPr lang="el-GR" sz="2000" dirty="0"/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</a:t>
            </a:r>
            <a:r>
              <a:rPr lang="el-GR" sz="2000" dirty="0" smtClean="0"/>
              <a:t>),</a:t>
            </a:r>
            <a:endParaRPr lang="el-GR" sz="20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400" dirty="0"/>
              <a:t>μαζί με τους </a:t>
            </a:r>
            <a:r>
              <a:rPr lang="el-GR" sz="2400" dirty="0" smtClean="0"/>
              <a:t>συνοδευτικούς </a:t>
            </a:r>
            <a:r>
              <a:rPr lang="el-GR" sz="2400" dirty="0" err="1" smtClean="0"/>
              <a:t>υπερσυνδέσμους</a:t>
            </a:r>
            <a:r>
              <a:rPr lang="el-GR" sz="2400" dirty="0"/>
              <a:t>.</a:t>
            </a:r>
          </a:p>
          <a:p>
            <a:pPr fontAlgn="auto">
              <a:spcAft>
                <a:spcPts val="0"/>
              </a:spcAft>
              <a:defRPr/>
            </a:pPr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23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dirty="0" smtClean="0"/>
              <a:t>Εικόνα 1: Εξώφυλλο του βιβλίου «</a:t>
            </a:r>
            <a:r>
              <a:rPr lang="el-GR" sz="2000" dirty="0" smtClean="0">
                <a:hlinkClick r:id="rId3"/>
              </a:rPr>
              <a:t>Η Μαριάννα και η Μόνα Λίζα</a:t>
            </a:r>
            <a:r>
              <a:rPr lang="el-GR" sz="2000" dirty="0" smtClean="0"/>
              <a:t>» </a:t>
            </a:r>
            <a:r>
              <a:rPr lang="en-US" sz="2000" dirty="0"/>
              <a:t>/ James Mayhew · </a:t>
            </a:r>
            <a:r>
              <a:rPr lang="el-GR" sz="2000" dirty="0"/>
              <a:t>μετάφραση Κατερίνα Γιαννίκου. - 1η </a:t>
            </a:r>
            <a:r>
              <a:rPr lang="el-GR" sz="2000" dirty="0" err="1"/>
              <a:t>έκδ</a:t>
            </a:r>
            <a:r>
              <a:rPr lang="el-GR" sz="2000" dirty="0"/>
              <a:t>. - Αθήνα : </a:t>
            </a:r>
            <a:r>
              <a:rPr lang="en-US" sz="2000" dirty="0"/>
              <a:t>Modern Times, 2011.</a:t>
            </a:r>
          </a:p>
          <a:p>
            <a:pPr marL="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Διδακτική Πρακτική</a:t>
            </a:r>
            <a:endParaRPr lang="en-GB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 smtClean="0"/>
              <a:t>Διδακτική πρακτική</a:t>
            </a:r>
            <a:r>
              <a:rPr lang="en-GB" sz="2400" dirty="0" smtClean="0"/>
              <a:t>:</a:t>
            </a:r>
            <a:r>
              <a:rPr lang="en-US" sz="2400" dirty="0" smtClean="0"/>
              <a:t> 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Αιμιλία </a:t>
            </a:r>
            <a:r>
              <a:rPr lang="el-GR" sz="2400" dirty="0" err="1" smtClean="0"/>
              <a:t>Κρέστου</a:t>
            </a:r>
            <a:r>
              <a:rPr lang="el-GR" sz="2400" dirty="0" smtClean="0"/>
              <a:t>, </a:t>
            </a:r>
            <a:br>
              <a:rPr lang="el-GR" sz="2400" dirty="0" smtClean="0"/>
            </a:br>
            <a:r>
              <a:rPr lang="el-GR" sz="2400" dirty="0" smtClean="0"/>
              <a:t>Αργυρώ </a:t>
            </a:r>
            <a:r>
              <a:rPr lang="el-GR" sz="2400" dirty="0" err="1" smtClean="0"/>
              <a:t>Βράκα</a:t>
            </a:r>
            <a:r>
              <a:rPr lang="el-GR" sz="2400" dirty="0" smtClean="0"/>
              <a:t>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l-GR" altLang="en-US" sz="2400" b="1" dirty="0" smtClean="0"/>
              <a:t>Βιβλίο</a:t>
            </a:r>
            <a:r>
              <a:rPr lang="el-GR" altLang="en-US" sz="2400" dirty="0" smtClean="0"/>
              <a:t>:</a:t>
            </a:r>
            <a:r>
              <a:rPr lang="en-GB" altLang="en-US" sz="2400" dirty="0" smtClean="0"/>
              <a:t> </a:t>
            </a:r>
            <a:r>
              <a:rPr lang="en-US" altLang="en-US" sz="2400" dirty="0"/>
              <a:t>Mayhew, James. </a:t>
            </a:r>
            <a:r>
              <a:rPr lang="el-GR" altLang="en-US" sz="2400" b="1" dirty="0"/>
              <a:t>Η Μαριάννα και η Μόνα Λίζα </a:t>
            </a:r>
            <a:r>
              <a:rPr lang="el-GR" altLang="en-US" sz="2400" dirty="0"/>
              <a:t>/ </a:t>
            </a:r>
            <a:r>
              <a:rPr lang="el-GR" altLang="en-US" sz="2400" dirty="0" smtClean="0"/>
              <a:t>μετάφραση </a:t>
            </a:r>
            <a:r>
              <a:rPr lang="el-GR" altLang="en-US" sz="2400" dirty="0"/>
              <a:t>Κατερίνα Γιαννίκου. - 1η </a:t>
            </a:r>
            <a:r>
              <a:rPr lang="el-GR" altLang="en-US" sz="2400" dirty="0" err="1"/>
              <a:t>έκδ</a:t>
            </a:r>
            <a:r>
              <a:rPr lang="el-GR" altLang="en-US" sz="2400" dirty="0"/>
              <a:t>. - </a:t>
            </a:r>
            <a:r>
              <a:rPr lang="el-GR" altLang="en-US" sz="2400" dirty="0" smtClean="0"/>
              <a:t>Αθήνα: </a:t>
            </a:r>
            <a:r>
              <a:rPr lang="en-US" altLang="en-US" sz="2400" dirty="0"/>
              <a:t>Modern Times, 2011</a:t>
            </a:r>
            <a:r>
              <a:rPr lang="en-US" altLang="en-US" sz="2400" dirty="0" smtClean="0"/>
              <a:t>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l-GR" altLang="el-GR" sz="2400" b="1" dirty="0"/>
              <a:t>Θέμα</a:t>
            </a:r>
            <a:r>
              <a:rPr lang="en-US" altLang="el-GR" sz="2400" dirty="0"/>
              <a:t>:</a:t>
            </a:r>
            <a:r>
              <a:rPr lang="el-GR" altLang="el-GR" sz="2400" dirty="0"/>
              <a:t> Μόνα Λίζα και Λεονάρντο Ντα </a:t>
            </a:r>
            <a:r>
              <a:rPr lang="el-GR" altLang="el-GR" sz="2400" dirty="0" smtClean="0"/>
              <a:t>Βίντσι</a:t>
            </a:r>
            <a:r>
              <a:rPr lang="en-US" altLang="el-GR" sz="2400" dirty="0" smtClean="0"/>
              <a:t>.</a:t>
            </a:r>
            <a:endParaRPr lang="en-US" altLang="el-GR" sz="2400" dirty="0"/>
          </a:p>
          <a:p>
            <a:pPr marL="0" indent="0">
              <a:spcBef>
                <a:spcPts val="1200"/>
              </a:spcBef>
              <a:buNone/>
            </a:pPr>
            <a:endParaRPr lang="en-US" altLang="en-US" sz="2400" dirty="0" smtClean="0"/>
          </a:p>
          <a:p>
            <a:pPr marL="0" indent="0">
              <a:spcBef>
                <a:spcPts val="1200"/>
              </a:spcBef>
              <a:buNone/>
            </a:pP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172400" y="5085184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[1]</a:t>
            </a:r>
          </a:p>
        </p:txBody>
      </p:sp>
      <p:pic>
        <p:nvPicPr>
          <p:cNvPr id="10" name="Picture 4" descr="Εξώφυλλο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594704" y="1916832"/>
            <a:ext cx="4038600" cy="3010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2816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altLang="el-GR" dirty="0" smtClean="0"/>
              <a:t>Λίγα λόγια για το βιβλίο</a:t>
            </a:r>
            <a:endParaRPr lang="el-GR" altLang="el-GR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altLang="el-GR" sz="2600" dirty="0" smtClean="0"/>
              <a:t>Άραγε τ</a:t>
            </a:r>
            <a:r>
              <a:rPr lang="el-GR" altLang="el-GR" sz="2600" dirty="0"/>
              <a:t>ι</a:t>
            </a:r>
            <a:r>
              <a:rPr lang="el-GR" altLang="el-GR" sz="2600" dirty="0" smtClean="0"/>
              <a:t> προκαλεί το χαμόγελο της Μόνα Λίζα</a:t>
            </a:r>
            <a:r>
              <a:rPr lang="en-US" altLang="el-GR" sz="2600" dirty="0" smtClean="0"/>
              <a:t>;</a:t>
            </a:r>
            <a:r>
              <a:rPr lang="el-GR" altLang="el-GR" sz="2600" dirty="0" smtClean="0"/>
              <a:t> Η Μαριάννα</a:t>
            </a:r>
            <a:r>
              <a:rPr lang="en-US" altLang="el-GR" sz="2600" dirty="0" smtClean="0"/>
              <a:t> </a:t>
            </a:r>
            <a:r>
              <a:rPr lang="el-GR" altLang="el-GR" sz="2600" dirty="0" smtClean="0"/>
              <a:t>αποφασίζει να σκαρφαλώσει στον ομώνυμο πίνακα του</a:t>
            </a:r>
            <a:r>
              <a:rPr lang="en-US" altLang="el-GR" sz="2600" dirty="0" smtClean="0"/>
              <a:t> </a:t>
            </a:r>
            <a:r>
              <a:rPr lang="el-GR" altLang="el-GR" sz="2600" dirty="0" smtClean="0"/>
              <a:t>Λεονάρντο Ντα Βίντσι για να το διαπιστώσει.</a:t>
            </a:r>
            <a:r>
              <a:rPr lang="en-US" altLang="el-GR" sz="2600" dirty="0" smtClean="0"/>
              <a:t> </a:t>
            </a:r>
            <a:r>
              <a:rPr lang="el-GR" altLang="el-GR" sz="2600" dirty="0" smtClean="0"/>
              <a:t>Εκεί παρατηρεί πως η Μόνα Λίζα τελικά δεν είναι και τόσο</a:t>
            </a:r>
            <a:r>
              <a:rPr lang="en-US" altLang="el-GR" sz="2600" dirty="0" smtClean="0"/>
              <a:t> </a:t>
            </a:r>
            <a:r>
              <a:rPr lang="el-GR" altLang="el-GR" sz="2600" dirty="0" smtClean="0"/>
              <a:t>ευτυχισμένη. Σε ένα μαγικό ταξίδι που κάνουν οι</a:t>
            </a:r>
            <a:r>
              <a:rPr lang="en-US" altLang="el-GR" sz="2600" dirty="0" smtClean="0"/>
              <a:t> </a:t>
            </a:r>
            <a:r>
              <a:rPr lang="el-GR" altLang="el-GR" sz="2600" dirty="0" smtClean="0"/>
              <a:t>δύο τους μπαίνοντας σε μια σειρά πινάκων ζωγραφικής</a:t>
            </a:r>
            <a:r>
              <a:rPr lang="en-US" altLang="el-GR" sz="2600" dirty="0" smtClean="0"/>
              <a:t> </a:t>
            </a:r>
            <a:r>
              <a:rPr lang="el-GR" altLang="el-GR" sz="2600" dirty="0" smtClean="0"/>
              <a:t>γνωστών ζωγράφων</a:t>
            </a:r>
            <a:r>
              <a:rPr lang="en-US" altLang="el-GR" sz="2600" dirty="0" smtClean="0"/>
              <a:t>, </a:t>
            </a:r>
            <a:r>
              <a:rPr lang="el-GR" altLang="el-GR" sz="2600" dirty="0" smtClean="0"/>
              <a:t>η Μαριάννα προσπαθεί να</a:t>
            </a:r>
            <a:r>
              <a:rPr lang="en-US" altLang="el-GR" sz="2600" dirty="0" smtClean="0"/>
              <a:t> </a:t>
            </a:r>
            <a:r>
              <a:rPr lang="el-GR" altLang="el-GR" sz="2600" dirty="0" smtClean="0"/>
              <a:t>αλλάξει τη διάθεση της Μόνα Λίζα. Τελικά, μετά από μια</a:t>
            </a:r>
            <a:r>
              <a:rPr lang="en-US" altLang="el-GR" sz="2600" dirty="0" smtClean="0"/>
              <a:t> </a:t>
            </a:r>
            <a:r>
              <a:rPr lang="el-GR" altLang="el-GR" sz="2600" dirty="0" smtClean="0"/>
              <a:t>σειρά ευτράπελων γεγονότων, οι δύο φίλες καταλήγουν να</a:t>
            </a:r>
            <a:r>
              <a:rPr lang="en-US" altLang="el-GR" sz="2600" dirty="0" smtClean="0"/>
              <a:t> </a:t>
            </a:r>
            <a:r>
              <a:rPr lang="el-GR" altLang="el-GR" sz="2600" dirty="0" smtClean="0"/>
              <a:t>γελούν και η Μόνα Λίζα να επιστρέφει στο τέλος</a:t>
            </a:r>
            <a:r>
              <a:rPr lang="en-US" altLang="el-GR" sz="2600" dirty="0" smtClean="0"/>
              <a:t> </a:t>
            </a:r>
            <a:r>
              <a:rPr lang="el-GR" altLang="el-GR" sz="2600" dirty="0" smtClean="0"/>
              <a:t>ευτυχισμένη στο πίνακα της.</a:t>
            </a:r>
          </a:p>
        </p:txBody>
      </p:sp>
    </p:spTree>
    <p:extLst>
      <p:ext uri="{BB962C8B-B14F-4D97-AF65-F5344CB8AC3E}">
        <p14:creationId xmlns:p14="http://schemas.microsoft.com/office/powerpoint/2010/main" val="387198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altLang="el-G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Ανάγνωση βιβλίου (1/2)</a:t>
            </a:r>
          </a:p>
        </p:txBody>
      </p:sp>
      <p:sp>
        <p:nvSpPr>
          <p:cNvPr id="5122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l-GR" altLang="el-GR" sz="2600" dirty="0" smtClean="0"/>
              <a:t>Πριν την ανάγνωση μοιράσαμε στα παιδιά σε φωτοτυπίες τους πίνακες ζωγραφικής που υπάρχουν μέσα στο βιβλίο και αφού δώσαμε χρόνο ώστε να παρατηρήσει ο καθένας το δικό του πίνακα, ζητήσαμε να τον σηκώνουν ψηλά όταν εκείνος εμφανίζεται στο βιβλίο.</a:t>
            </a:r>
          </a:p>
        </p:txBody>
      </p:sp>
      <p:pic>
        <p:nvPicPr>
          <p:cNvPr id="10" name="Picture 4" descr="Η νηπιαγωγός διαβάζει το βιβλίο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946623" y="1772816"/>
            <a:ext cx="3585817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48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altLang="el-GR" dirty="0"/>
              <a:t>Ανάγνωση </a:t>
            </a:r>
            <a:r>
              <a:rPr lang="el-GR" altLang="el-GR" dirty="0" smtClean="0"/>
              <a:t>βιβλίου (2/2)</a:t>
            </a:r>
            <a:endParaRPr lang="el-GR" altLang="el-GR" dirty="0"/>
          </a:p>
        </p:txBody>
      </p:sp>
      <p:sp>
        <p:nvSpPr>
          <p:cNvPr id="5122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3538736" cy="4525963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l-GR" altLang="el-GR" sz="2600" dirty="0" smtClean="0"/>
              <a:t>Κατά τη διάρκεια της ανάγνωσης τα παιδιά παρακολουθούσαν τις εικόνες και σήκωναν ψηλά τον πίνακά τους, όταν αυτός εμφανιζόταν στη σελίδα. </a:t>
            </a:r>
          </a:p>
        </p:txBody>
      </p:sp>
      <p:pic>
        <p:nvPicPr>
          <p:cNvPr id="7" name="Picture 5" descr="τα παιδιά σηκώνουν τις φωτοτυπίες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5976" y="1700808"/>
            <a:ext cx="4355884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81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altLang="el-GR" dirty="0"/>
              <a:t>Μάσκα Μόνα Λίζα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4949205" cy="4525963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l-GR" altLang="el-GR" dirty="0" smtClean="0"/>
              <a:t>Δημιουργήσαμε μάσκες Μόνα Λίζα.</a:t>
            </a:r>
            <a:r>
              <a:rPr lang="en-US" altLang="el-GR" dirty="0" smtClean="0"/>
              <a:t> </a:t>
            </a:r>
            <a:r>
              <a:rPr lang="el-GR" altLang="el-GR" dirty="0" smtClean="0"/>
              <a:t>Τα παιδιά χρωμάτισαν την ασπρόμαυρη Μόνα Λίζα, έκοψαν το περίγραμμα και αφού τοποθέτησαν στο πίσω μέρος ένα καλαμάκι, έφτιαξε τη δική του μάσκα Μόνα Λίζα. </a:t>
            </a:r>
          </a:p>
          <a:p>
            <a:pPr eaLnBrk="1" hangingPunct="1">
              <a:buFontTx/>
              <a:buChar char="•"/>
              <a:defRPr/>
            </a:pPr>
            <a:endParaRPr lang="el-GR" altLang="el-GR" dirty="0" smtClean="0"/>
          </a:p>
        </p:txBody>
      </p:sp>
      <p:pic>
        <p:nvPicPr>
          <p:cNvPr id="7" name="Picture 4" descr="τα παιδιά φορούν τις μάσκες που έφτιαξαν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8144" y="1556792"/>
            <a:ext cx="2545854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211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altLang="el-GR" sz="4000" dirty="0" smtClean="0"/>
              <a:t>«Πειραγμένοι πίνακες» </a:t>
            </a:r>
            <a:r>
              <a:rPr lang="el-GR" altLang="el-GR" sz="4000" dirty="0"/>
              <a:t>και κυνήγι θησαυρού (1/2)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4330824" cy="4525963"/>
          </a:xfrm>
        </p:spPr>
        <p:txBody>
          <a:bodyPr>
            <a:no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l-GR" altLang="el-GR" sz="2400" dirty="0" smtClean="0"/>
              <a:t>Προκειμένου να εξοικειωθούν τα παιδιά με τις διαφορετικές εκδοχές της Μόνα Λίζας έτσι όπως αυτή έχει αποδοθεί από διάφορους ζωγράφους, οργανώσαμε ένα παιχνίδι χαμένου θησαυρού</a:t>
            </a:r>
            <a:r>
              <a:rPr lang="en-US" altLang="el-GR" sz="2400" dirty="0" smtClean="0"/>
              <a:t>: </a:t>
            </a:r>
            <a:r>
              <a:rPr lang="el-GR" altLang="el-GR" sz="2400" dirty="0" smtClean="0"/>
              <a:t>φωτοτυπήσαμε 12 διαφορετικές εκδοχές της Μόνα Λίζας, μια ομάδα παιδιών τα έκρυψε σε διάφορα σημεία της τάξης, μια άλλη αγωνιζόταν να τα βρει.</a:t>
            </a:r>
          </a:p>
        </p:txBody>
      </p:sp>
      <p:pic>
        <p:nvPicPr>
          <p:cNvPr id="8" name="Content Placeholder 5" descr="τα παιδιά ψάχνουν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148064" y="1700808"/>
            <a:ext cx="3352800" cy="3258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6012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altLang="el-GR" sz="4000" dirty="0"/>
              <a:t>«Πειραγμένοι πίνακες» και κυνήγι θησαυρού (1/2)</a:t>
            </a:r>
          </a:p>
        </p:txBody>
      </p:sp>
      <p:sp>
        <p:nvSpPr>
          <p:cNvPr id="819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4618856" cy="4525963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l-GR" altLang="el-GR" sz="2400" dirty="0" smtClean="0"/>
              <a:t>Καθένας που έβρισκε τον κρυμμένο του θησαυρό τον περιέγραφε στους άλλους: π.χ. για τη Μόνα Λίζα του </a:t>
            </a:r>
            <a:r>
              <a:rPr lang="en-US" altLang="el-GR" sz="2400" dirty="0" smtClean="0"/>
              <a:t>Rene Magritte</a:t>
            </a:r>
            <a:r>
              <a:rPr lang="el-GR" altLang="el-GR" sz="2400" dirty="0" smtClean="0"/>
              <a:t> είπαν</a:t>
            </a:r>
            <a:r>
              <a:rPr lang="en-US" altLang="el-GR" sz="2400" dirty="0" smtClean="0"/>
              <a:t>:</a:t>
            </a:r>
            <a:r>
              <a:rPr lang="el-GR" altLang="el-GR" sz="2400" dirty="0" smtClean="0"/>
              <a:t> </a:t>
            </a:r>
          </a:p>
          <a:p>
            <a:pPr eaLnBrk="1" hangingPunct="1">
              <a:buFont typeface="Calibri" panose="020F0502020204030204" pitchFamily="34" charset="0"/>
              <a:buChar char="−"/>
            </a:pPr>
            <a:r>
              <a:rPr lang="el-GR" altLang="el-GR" sz="2400" dirty="0" smtClean="0"/>
              <a:t>Η κουρτίνα είναι τα μαλλιά. </a:t>
            </a:r>
          </a:p>
          <a:p>
            <a:pPr eaLnBrk="1" hangingPunct="1">
              <a:buFont typeface="Calibri" panose="020F0502020204030204" pitchFamily="34" charset="0"/>
              <a:buChar char="−"/>
            </a:pPr>
            <a:r>
              <a:rPr lang="el-GR" altLang="el-GR" sz="2400" dirty="0" smtClean="0"/>
              <a:t>Τα σύννεφα είναι η Μόνα Λίζα</a:t>
            </a:r>
            <a:r>
              <a:rPr lang="el-GR" altLang="el-GR" sz="2400" dirty="0"/>
              <a:t>.</a:t>
            </a:r>
            <a:endParaRPr lang="el-GR" altLang="el-GR" sz="2400" dirty="0" smtClean="0"/>
          </a:p>
          <a:p>
            <a:pPr eaLnBrk="1" hangingPunct="1">
              <a:buFont typeface="Calibri" panose="020F0502020204030204" pitchFamily="34" charset="0"/>
              <a:buChar char="−"/>
            </a:pPr>
            <a:r>
              <a:rPr lang="el-GR" altLang="el-GR" sz="2400" dirty="0" smtClean="0"/>
              <a:t>Η μπάλα είναι το πόδι της. </a:t>
            </a:r>
          </a:p>
        </p:txBody>
      </p:sp>
      <p:pic>
        <p:nvPicPr>
          <p:cNvPr id="6" name="Picture 4" descr="Μόνα Λίζα του Rene Magritte 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292080" y="1628799"/>
            <a:ext cx="3265934" cy="4431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068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altLang="el-GR" dirty="0"/>
              <a:t>Το κολάζ </a:t>
            </a:r>
            <a:r>
              <a:rPr lang="el-GR" altLang="el-GR" dirty="0" smtClean="0"/>
              <a:t>μας</a:t>
            </a:r>
            <a:endParaRPr lang="el-GR" altLang="el-GR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Τέλος, φτιάξαμε ένα κολάζ. Κολλήσαμε σε ένα χαρτόνι όλες τις φιγούρες της Μόνα Λίζα γράφοντας στη καθεμία από πάνω το όνομα του καλλιτέχνη.</a:t>
            </a:r>
          </a:p>
          <a:p>
            <a:endParaRPr lang="el-GR" dirty="0"/>
          </a:p>
        </p:txBody>
      </p:sp>
      <p:pic>
        <p:nvPicPr>
          <p:cNvPr id="7" name="Picture 4" descr="το κολάζ των παιδιών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932040" y="1700808"/>
            <a:ext cx="3481958" cy="4486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42839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6"/>
  <p:tag name="ZHAW.ACCESSIBILITYADDIN.CHECKTIMEDATE" val="17/1/2017 1:41:48 μ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10242,10243,3,"/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5,10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ZHAW.ACCESSIBILITYADDIN.READINGORDER" val="2,3,7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ZHAW.ACCESSIBILITYADDIN.READINGORDER" val="2,3,2056,6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68B72D27-4B89-46DD-A8BB-ACC58D5B979E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2330</TotalTime>
  <Words>709</Words>
  <Application>Microsoft Office PowerPoint</Application>
  <PresentationFormat>On-screen Show (4:3)</PresentationFormat>
  <Paragraphs>64</Paragraphs>
  <Slides>16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Θέμα του Office</vt:lpstr>
      <vt:lpstr>Το Εικονογραφημένο Βιβλίο στην Προσχολική Εκπαίδευση</vt:lpstr>
      <vt:lpstr>Διδακτική Πρακτική</vt:lpstr>
      <vt:lpstr>Λίγα λόγια για το βιβλίο</vt:lpstr>
      <vt:lpstr>Ανάγνωση βιβλίου (1/2)</vt:lpstr>
      <vt:lpstr>Ανάγνωση βιβλίου (2/2)</vt:lpstr>
      <vt:lpstr>Μάσκα Μόνα Λίζα</vt:lpstr>
      <vt:lpstr>«Πειραγμένοι πίνακες» και κυνήγι θησαυρού (1/2)</vt:lpstr>
      <vt:lpstr>«Πειραγμένοι πίνακες» και κυνήγι θησαυρού (1/2)</vt:lpstr>
      <vt:lpstr>Το κολάζ μας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Μαριάννα και η Μόνα Λίζα </dc:title>
  <dc:subject>Το Εικονογραφημένο Βιβλίο στην Προσχολική Εκπαίδευση</dc:subject>
  <dc:creator>Αγγελική Γιαννικοπούλου</dc:creator>
  <cp:lastModifiedBy>takis81 mark</cp:lastModifiedBy>
  <cp:revision>271</cp:revision>
  <dcterms:created xsi:type="dcterms:W3CDTF">2012-09-06T09:03:05Z</dcterms:created>
  <dcterms:modified xsi:type="dcterms:W3CDTF">2017-01-17T11:42:00Z</dcterms:modified>
  <cp:category>Ζωγραφική και Εικονογραφημένο Βιβλίο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48D6367A-068E-49CD-898C-DB9748BADC41</vt:lpwstr>
  </property>
  <property fmtid="{D5CDD505-2E9C-101B-9397-08002B2CF9AE}" pid="3" name="ArticulatePath">
    <vt:lpwstr>New</vt:lpwstr>
  </property>
</Properties>
</file>