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54"/>
  </p:notesMasterIdLst>
  <p:handoutMasterIdLst>
    <p:handoutMasterId r:id="rId55"/>
  </p:handoutMasterIdLst>
  <p:sldIdLst>
    <p:sldId id="306" r:id="rId2"/>
    <p:sldId id="301" r:id="rId3"/>
    <p:sldId id="290" r:id="rId4"/>
    <p:sldId id="291" r:id="rId5"/>
    <p:sldId id="294" r:id="rId6"/>
    <p:sldId id="292" r:id="rId7"/>
    <p:sldId id="293" r:id="rId8"/>
    <p:sldId id="278" r:id="rId9"/>
    <p:sldId id="280" r:id="rId10"/>
    <p:sldId id="279" r:id="rId11"/>
    <p:sldId id="266" r:id="rId12"/>
    <p:sldId id="281" r:id="rId13"/>
    <p:sldId id="274" r:id="rId14"/>
    <p:sldId id="270" r:id="rId15"/>
    <p:sldId id="271" r:id="rId16"/>
    <p:sldId id="267" r:id="rId17"/>
    <p:sldId id="282" r:id="rId18"/>
    <p:sldId id="275" r:id="rId19"/>
    <p:sldId id="276" r:id="rId20"/>
    <p:sldId id="296" r:id="rId21"/>
    <p:sldId id="277" r:id="rId22"/>
    <p:sldId id="295" r:id="rId23"/>
    <p:sldId id="256" r:id="rId24"/>
    <p:sldId id="297" r:id="rId25"/>
    <p:sldId id="302" r:id="rId26"/>
    <p:sldId id="257" r:id="rId27"/>
    <p:sldId id="303" r:id="rId28"/>
    <p:sldId id="258" r:id="rId29"/>
    <p:sldId id="286" r:id="rId30"/>
    <p:sldId id="259" r:id="rId31"/>
    <p:sldId id="298" r:id="rId32"/>
    <p:sldId id="304" r:id="rId33"/>
    <p:sldId id="260" r:id="rId34"/>
    <p:sldId id="305" r:id="rId35"/>
    <p:sldId id="261" r:id="rId36"/>
    <p:sldId id="262" r:id="rId37"/>
    <p:sldId id="283" r:id="rId38"/>
    <p:sldId id="263" r:id="rId39"/>
    <p:sldId id="299" r:id="rId40"/>
    <p:sldId id="300" r:id="rId41"/>
    <p:sldId id="284" r:id="rId42"/>
    <p:sldId id="264" r:id="rId43"/>
    <p:sldId id="265" r:id="rId44"/>
    <p:sldId id="285" r:id="rId45"/>
    <p:sldId id="307" r:id="rId46"/>
    <p:sldId id="308" r:id="rId47"/>
    <p:sldId id="309" r:id="rId48"/>
    <p:sldId id="310" r:id="rId49"/>
    <p:sldId id="311" r:id="rId50"/>
    <p:sldId id="312" r:id="rId51"/>
    <p:sldId id="313" r:id="rId52"/>
    <p:sldId id="314" r:id="rId53"/>
  </p:sldIdLst>
  <p:sldSz cx="9144000" cy="6858000" type="screen4x3"/>
  <p:notesSz cx="7315200" cy="9601200"/>
  <p:defaultTextStyle>
    <a:defPPr>
      <a:defRPr lang="el-G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E5E5FF"/>
    <a:srgbClr val="FFFFFF"/>
    <a:srgbClr val="FFFFE7"/>
    <a:srgbClr val="FFFFCD"/>
    <a:srgbClr val="00FF00"/>
    <a:srgbClr val="FFFF66"/>
    <a:srgbClr val="66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50" autoAdjust="0"/>
    <p:restoredTop sz="94660"/>
  </p:normalViewPr>
  <p:slideViewPr>
    <p:cSldViewPr>
      <p:cViewPr varScale="1">
        <p:scale>
          <a:sx n="75" d="100"/>
          <a:sy n="75" d="100"/>
        </p:scale>
        <p:origin x="72" y="283"/>
      </p:cViewPr>
      <p:guideLst>
        <p:guide orient="horz" pos="2160"/>
        <p:guide pos="2880"/>
      </p:guideLst>
    </p:cSldViewPr>
  </p:slideViewPr>
  <p:notesTextViewPr>
    <p:cViewPr>
      <p:scale>
        <a:sx n="100" d="100"/>
        <a:sy n="100" d="100"/>
      </p:scale>
      <p:origin x="0" y="0"/>
    </p:cViewPr>
  </p:notesTextViewPr>
  <p:sorterViewPr>
    <p:cViewPr>
      <p:scale>
        <a:sx n="75" d="100"/>
        <a:sy n="75" d="100"/>
      </p:scale>
      <p:origin x="0" y="78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l-GR"/>
          </a:p>
        </p:txBody>
      </p:sp>
      <p:sp>
        <p:nvSpPr>
          <p:cNvPr id="34819" name="Rectangle 3"/>
          <p:cNvSpPr>
            <a:spLocks noGrp="1" noChangeArrowheads="1"/>
          </p:cNvSpPr>
          <p:nvPr>
            <p:ph type="dt" sz="quarter" idx="1"/>
          </p:nvPr>
        </p:nvSpPr>
        <p:spPr bwMode="auto">
          <a:xfrm>
            <a:off x="4144963" y="0"/>
            <a:ext cx="3168650" cy="481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l-GR"/>
          </a:p>
        </p:txBody>
      </p:sp>
      <p:sp>
        <p:nvSpPr>
          <p:cNvPr id="34820" name="Rectangle 4"/>
          <p:cNvSpPr>
            <a:spLocks noGrp="1" noChangeArrowheads="1"/>
          </p:cNvSpPr>
          <p:nvPr>
            <p:ph type="ftr" sz="quarter" idx="2"/>
          </p:nvPr>
        </p:nvSpPr>
        <p:spPr bwMode="auto">
          <a:xfrm>
            <a:off x="0" y="9118600"/>
            <a:ext cx="3170238" cy="4810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l-GR"/>
          </a:p>
        </p:txBody>
      </p:sp>
      <p:sp>
        <p:nvSpPr>
          <p:cNvPr id="34821" name="Rectangle 5"/>
          <p:cNvSpPr>
            <a:spLocks noGrp="1" noChangeArrowheads="1"/>
          </p:cNvSpPr>
          <p:nvPr>
            <p:ph type="sldNum" sz="quarter" idx="3"/>
          </p:nvPr>
        </p:nvSpPr>
        <p:spPr bwMode="auto">
          <a:xfrm>
            <a:off x="4144963" y="9118600"/>
            <a:ext cx="3168650" cy="4810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0F2061B-5FDB-4226-90D3-0CB33FDBA07E}" type="slidenum">
              <a:rPr lang="el-GR" altLang="el-GR"/>
              <a:pPr>
                <a:defRPr/>
              </a:pPr>
              <a:t>‹#›</a:t>
            </a:fld>
            <a:endParaRPr lang="el-GR" altLang="el-GR"/>
          </a:p>
        </p:txBody>
      </p:sp>
    </p:spTree>
    <p:extLst>
      <p:ext uri="{BB962C8B-B14F-4D97-AF65-F5344CB8AC3E}">
        <p14:creationId xmlns:p14="http://schemas.microsoft.com/office/powerpoint/2010/main" val="14316623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l-GR"/>
          </a:p>
        </p:txBody>
      </p:sp>
      <p:sp>
        <p:nvSpPr>
          <p:cNvPr id="36867"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l-GR"/>
          </a:p>
        </p:txBody>
      </p:sp>
      <p:sp>
        <p:nvSpPr>
          <p:cNvPr id="13316"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9"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smtClean="0"/>
              <a:t>Click to edit Master text styles</a:t>
            </a:r>
          </a:p>
          <a:p>
            <a:pPr lvl="1"/>
            <a:r>
              <a:rPr lang="el-GR" noProof="0" smtClean="0"/>
              <a:t>Second level</a:t>
            </a:r>
          </a:p>
          <a:p>
            <a:pPr lvl="2"/>
            <a:r>
              <a:rPr lang="el-GR" noProof="0" smtClean="0"/>
              <a:t>Third level</a:t>
            </a:r>
          </a:p>
          <a:p>
            <a:pPr lvl="3"/>
            <a:r>
              <a:rPr lang="el-GR" noProof="0" smtClean="0"/>
              <a:t>Fourth level</a:t>
            </a:r>
          </a:p>
          <a:p>
            <a:pPr lvl="4"/>
            <a:r>
              <a:rPr lang="el-GR" noProof="0" smtClean="0"/>
              <a:t>Fifth level</a:t>
            </a:r>
          </a:p>
        </p:txBody>
      </p:sp>
      <p:sp>
        <p:nvSpPr>
          <p:cNvPr id="36870"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l-GR"/>
          </a:p>
        </p:txBody>
      </p:sp>
      <p:sp>
        <p:nvSpPr>
          <p:cNvPr id="36871"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3C67425-B03C-4EBA-8807-2C2238AD3C4F}" type="slidenum">
              <a:rPr lang="el-GR" altLang="el-GR"/>
              <a:pPr>
                <a:defRPr/>
              </a:pPr>
              <a:t>‹#›</a:t>
            </a:fld>
            <a:endParaRPr lang="el-GR" altLang="el-GR"/>
          </a:p>
        </p:txBody>
      </p:sp>
    </p:spTree>
    <p:extLst>
      <p:ext uri="{BB962C8B-B14F-4D97-AF65-F5344CB8AC3E}">
        <p14:creationId xmlns:p14="http://schemas.microsoft.com/office/powerpoint/2010/main" val="17527295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Θέση εικόνας διαφάνειας 1"/>
          <p:cNvSpPr>
            <a:spLocks noGrp="1" noRot="1" noChangeAspect="1" noTextEdit="1"/>
          </p:cNvSpPr>
          <p:nvPr>
            <p:ph type="sldImg"/>
          </p:nvPr>
        </p:nvSpPr>
        <p:spPr>
          <a:ln/>
        </p:spPr>
      </p:sp>
      <p:sp>
        <p:nvSpPr>
          <p:cNvPr id="16387"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Tx/>
              <a:buChar char="•"/>
            </a:pPr>
            <a:endParaRPr lang="el-GR" altLang="el-GR" smtClean="0">
              <a:solidFill>
                <a:srgbClr val="FF0000"/>
              </a:solidFill>
              <a:latin typeface="Arial" panose="020B0604020202020204" pitchFamily="34" charset="0"/>
            </a:endParaRPr>
          </a:p>
        </p:txBody>
      </p:sp>
      <p:sp>
        <p:nvSpPr>
          <p:cNvPr id="16388" name="Θέση αριθμού διαφάνειας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1D439FD-F186-485C-B9B1-5CC9552D853C}" type="slidenum">
              <a:rPr lang="el-GR" altLang="el-GR" smtClean="0"/>
              <a:pPr/>
              <a:t>1</a:t>
            </a:fld>
            <a:endParaRPr lang="el-GR" altLang="el-GR" smtClean="0"/>
          </a:p>
        </p:txBody>
      </p:sp>
    </p:spTree>
    <p:extLst>
      <p:ext uri="{BB962C8B-B14F-4D97-AF65-F5344CB8AC3E}">
        <p14:creationId xmlns:p14="http://schemas.microsoft.com/office/powerpoint/2010/main" val="6592197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A72DF2B-6DF0-4F27-B099-1CBBBC2B6927}" type="slidenum">
              <a:rPr lang="el-GR" altLang="el-GR" smtClean="0"/>
              <a:pPr/>
              <a:t>21</a:t>
            </a:fld>
            <a:endParaRPr lang="el-GR" altLang="el-GR"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latin typeface="Arial" panose="020B0604020202020204" pitchFamily="34" charset="0"/>
            </a:endParaRPr>
          </a:p>
        </p:txBody>
      </p:sp>
    </p:spTree>
    <p:extLst>
      <p:ext uri="{BB962C8B-B14F-4D97-AF65-F5344CB8AC3E}">
        <p14:creationId xmlns:p14="http://schemas.microsoft.com/office/powerpoint/2010/main" val="42528204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689F4EF-2D6F-4236-A8DB-2155D9FACA8E}" type="slidenum">
              <a:rPr lang="el-GR" altLang="el-GR" smtClean="0"/>
              <a:pPr/>
              <a:t>23</a:t>
            </a:fld>
            <a:endParaRPr lang="el-GR" altLang="el-GR"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latin typeface="Arial" panose="020B0604020202020204" pitchFamily="34" charset="0"/>
            </a:endParaRPr>
          </a:p>
        </p:txBody>
      </p:sp>
    </p:spTree>
    <p:extLst>
      <p:ext uri="{BB962C8B-B14F-4D97-AF65-F5344CB8AC3E}">
        <p14:creationId xmlns:p14="http://schemas.microsoft.com/office/powerpoint/2010/main" val="21212181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5ECE4E2-156B-48AB-B004-19A7AC702915}" type="slidenum">
              <a:rPr lang="el-GR" altLang="el-GR" smtClean="0"/>
              <a:pPr/>
              <a:t>26</a:t>
            </a:fld>
            <a:endParaRPr lang="el-GR" altLang="el-GR"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latin typeface="Arial" panose="020B0604020202020204" pitchFamily="34" charset="0"/>
            </a:endParaRPr>
          </a:p>
        </p:txBody>
      </p:sp>
    </p:spTree>
    <p:extLst>
      <p:ext uri="{BB962C8B-B14F-4D97-AF65-F5344CB8AC3E}">
        <p14:creationId xmlns:p14="http://schemas.microsoft.com/office/powerpoint/2010/main" val="6171910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519D7AA-FEBE-4FDC-9DF2-7FEC031E23D3}" type="slidenum">
              <a:rPr lang="el-GR" altLang="el-GR" smtClean="0"/>
              <a:pPr/>
              <a:t>28</a:t>
            </a:fld>
            <a:endParaRPr lang="el-GR" altLang="el-GR"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latin typeface="Arial" panose="020B0604020202020204" pitchFamily="34" charset="0"/>
            </a:endParaRPr>
          </a:p>
        </p:txBody>
      </p:sp>
    </p:spTree>
    <p:extLst>
      <p:ext uri="{BB962C8B-B14F-4D97-AF65-F5344CB8AC3E}">
        <p14:creationId xmlns:p14="http://schemas.microsoft.com/office/powerpoint/2010/main" val="12350280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4225529-4F02-42C9-B065-6158F9CDE3A1}" type="slidenum">
              <a:rPr lang="el-GR" altLang="el-GR" smtClean="0"/>
              <a:pPr/>
              <a:t>30</a:t>
            </a:fld>
            <a:endParaRPr lang="el-GR" altLang="el-GR"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latin typeface="Arial" panose="020B0604020202020204" pitchFamily="34" charset="0"/>
            </a:endParaRPr>
          </a:p>
        </p:txBody>
      </p:sp>
    </p:spTree>
    <p:extLst>
      <p:ext uri="{BB962C8B-B14F-4D97-AF65-F5344CB8AC3E}">
        <p14:creationId xmlns:p14="http://schemas.microsoft.com/office/powerpoint/2010/main" val="21542170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90AA966-836E-4428-8CC4-D4DCF94C0E87}" type="slidenum">
              <a:rPr lang="el-GR" altLang="el-GR" smtClean="0"/>
              <a:pPr/>
              <a:t>33</a:t>
            </a:fld>
            <a:endParaRPr lang="el-GR" altLang="el-GR"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latin typeface="Arial" panose="020B0604020202020204" pitchFamily="34" charset="0"/>
            </a:endParaRPr>
          </a:p>
        </p:txBody>
      </p:sp>
    </p:spTree>
    <p:extLst>
      <p:ext uri="{BB962C8B-B14F-4D97-AF65-F5344CB8AC3E}">
        <p14:creationId xmlns:p14="http://schemas.microsoft.com/office/powerpoint/2010/main" val="24997976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73AFD3B-4749-45D8-A40B-E978FCBE61BD}" type="slidenum">
              <a:rPr lang="el-GR" altLang="el-GR" smtClean="0"/>
              <a:pPr/>
              <a:t>35</a:t>
            </a:fld>
            <a:endParaRPr lang="el-GR" altLang="el-GR"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latin typeface="Arial" panose="020B0604020202020204" pitchFamily="34" charset="0"/>
            </a:endParaRPr>
          </a:p>
        </p:txBody>
      </p:sp>
    </p:spTree>
    <p:extLst>
      <p:ext uri="{BB962C8B-B14F-4D97-AF65-F5344CB8AC3E}">
        <p14:creationId xmlns:p14="http://schemas.microsoft.com/office/powerpoint/2010/main" val="37807316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723E16A-7DD8-42AB-BEB4-E76CF2E1E6E6}" type="slidenum">
              <a:rPr lang="el-GR" altLang="el-GR" smtClean="0"/>
              <a:pPr/>
              <a:t>36</a:t>
            </a:fld>
            <a:endParaRPr lang="el-GR" altLang="el-GR"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latin typeface="Arial" panose="020B0604020202020204" pitchFamily="34" charset="0"/>
            </a:endParaRPr>
          </a:p>
        </p:txBody>
      </p:sp>
    </p:spTree>
    <p:extLst>
      <p:ext uri="{BB962C8B-B14F-4D97-AF65-F5344CB8AC3E}">
        <p14:creationId xmlns:p14="http://schemas.microsoft.com/office/powerpoint/2010/main" val="34448758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4BE794E-8D51-412B-ACE8-70CDEB03B8DB}" type="slidenum">
              <a:rPr lang="el-GR" altLang="el-GR" smtClean="0"/>
              <a:pPr/>
              <a:t>38</a:t>
            </a:fld>
            <a:endParaRPr lang="el-GR" altLang="el-GR" smtClean="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latin typeface="Arial" panose="020B0604020202020204" pitchFamily="34" charset="0"/>
            </a:endParaRPr>
          </a:p>
        </p:txBody>
      </p:sp>
    </p:spTree>
    <p:extLst>
      <p:ext uri="{BB962C8B-B14F-4D97-AF65-F5344CB8AC3E}">
        <p14:creationId xmlns:p14="http://schemas.microsoft.com/office/powerpoint/2010/main" val="29513143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FA83695-9B27-43AD-889B-505E5725B4B6}" type="slidenum">
              <a:rPr lang="el-GR" altLang="el-GR" smtClean="0"/>
              <a:pPr/>
              <a:t>42</a:t>
            </a:fld>
            <a:endParaRPr lang="el-GR" altLang="el-GR"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latin typeface="Arial" panose="020B0604020202020204" pitchFamily="34" charset="0"/>
            </a:endParaRPr>
          </a:p>
        </p:txBody>
      </p:sp>
    </p:spTree>
    <p:extLst>
      <p:ext uri="{BB962C8B-B14F-4D97-AF65-F5344CB8AC3E}">
        <p14:creationId xmlns:p14="http://schemas.microsoft.com/office/powerpoint/2010/main" val="9919267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1B6DC5A-1761-49E5-BA2D-7987D0341B29}" type="slidenum">
              <a:rPr lang="el-GR" altLang="el-GR" smtClean="0"/>
              <a:pPr/>
              <a:t>8</a:t>
            </a:fld>
            <a:endParaRPr lang="el-GR" altLang="el-GR"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latin typeface="Arial" panose="020B0604020202020204" pitchFamily="34" charset="0"/>
            </a:endParaRPr>
          </a:p>
        </p:txBody>
      </p:sp>
    </p:spTree>
    <p:extLst>
      <p:ext uri="{BB962C8B-B14F-4D97-AF65-F5344CB8AC3E}">
        <p14:creationId xmlns:p14="http://schemas.microsoft.com/office/powerpoint/2010/main" val="17548634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15665B3-2BE8-4BC5-96B5-36965A5474CE}" type="slidenum">
              <a:rPr lang="el-GR" altLang="el-GR" smtClean="0"/>
              <a:pPr/>
              <a:t>43</a:t>
            </a:fld>
            <a:endParaRPr lang="el-GR" altLang="el-GR"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latin typeface="Arial" panose="020B0604020202020204" pitchFamily="34" charset="0"/>
            </a:endParaRPr>
          </a:p>
        </p:txBody>
      </p:sp>
    </p:spTree>
    <p:extLst>
      <p:ext uri="{BB962C8B-B14F-4D97-AF65-F5344CB8AC3E}">
        <p14:creationId xmlns:p14="http://schemas.microsoft.com/office/powerpoint/2010/main" val="36622913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Θέση εικόνας διαφάνειας 1"/>
          <p:cNvSpPr>
            <a:spLocks noGrp="1" noRot="1" noChangeAspect="1" noTextEdit="1"/>
          </p:cNvSpPr>
          <p:nvPr>
            <p:ph type="sldImg"/>
          </p:nvPr>
        </p:nvSpPr>
        <p:spPr>
          <a:ln/>
        </p:spPr>
      </p:sp>
      <p:sp>
        <p:nvSpPr>
          <p:cNvPr id="81923"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Arial" panose="020B0604020202020204" pitchFamily="34" charset="0"/>
            </a:endParaRPr>
          </a:p>
        </p:txBody>
      </p:sp>
      <p:sp>
        <p:nvSpPr>
          <p:cNvPr id="81924" name="Θέση αριθμού διαφάνειας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619267F-4EFF-4CB6-A4BE-3356C038620C}" type="slidenum">
              <a:rPr lang="el-GR" altLang="el-GR" smtClean="0"/>
              <a:pPr/>
              <a:t>45</a:t>
            </a:fld>
            <a:endParaRPr lang="el-GR" altLang="el-GR" smtClean="0"/>
          </a:p>
        </p:txBody>
      </p:sp>
    </p:spTree>
    <p:extLst>
      <p:ext uri="{BB962C8B-B14F-4D97-AF65-F5344CB8AC3E}">
        <p14:creationId xmlns:p14="http://schemas.microsoft.com/office/powerpoint/2010/main" val="36794549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Θέση εικόνας διαφάνειας 1"/>
          <p:cNvSpPr>
            <a:spLocks noGrp="1" noRot="1" noChangeAspect="1" noTextEdit="1"/>
          </p:cNvSpPr>
          <p:nvPr>
            <p:ph type="sldImg"/>
          </p:nvPr>
        </p:nvSpPr>
        <p:spPr>
          <a:ln/>
        </p:spPr>
      </p:sp>
      <p:sp>
        <p:nvSpPr>
          <p:cNvPr id="83971"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Tx/>
              <a:buChar char="•"/>
            </a:pPr>
            <a:endParaRPr lang="el-GR" altLang="el-GR" smtClean="0">
              <a:latin typeface="Arial" panose="020B0604020202020204" pitchFamily="34" charset="0"/>
            </a:endParaRPr>
          </a:p>
        </p:txBody>
      </p:sp>
      <p:sp>
        <p:nvSpPr>
          <p:cNvPr id="83972"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366AE87-EFB0-48C4-8C2E-CEFCC81DB643}" type="slidenum">
              <a:rPr lang="el-GR" altLang="el-GR" smtClean="0"/>
              <a:pPr/>
              <a:t>46</a:t>
            </a:fld>
            <a:endParaRPr lang="el-GR" altLang="el-GR" smtClean="0"/>
          </a:p>
        </p:txBody>
      </p:sp>
    </p:spTree>
    <p:extLst>
      <p:ext uri="{BB962C8B-B14F-4D97-AF65-F5344CB8AC3E}">
        <p14:creationId xmlns:p14="http://schemas.microsoft.com/office/powerpoint/2010/main" val="32118201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Arial" panose="020B0604020202020204" pitchFamily="34" charset="0"/>
            </a:endParaRPr>
          </a:p>
        </p:txBody>
      </p:sp>
      <p:sp>
        <p:nvSpPr>
          <p:cNvPr id="860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5420EAE-F203-4208-ABCB-D7B0E13F5C32}" type="slidenum">
              <a:rPr lang="el-GR" altLang="el-GR" smtClean="0"/>
              <a:pPr/>
              <a:t>47</a:t>
            </a:fld>
            <a:endParaRPr lang="el-GR" altLang="el-GR" smtClean="0"/>
          </a:p>
        </p:txBody>
      </p:sp>
    </p:spTree>
    <p:extLst>
      <p:ext uri="{BB962C8B-B14F-4D97-AF65-F5344CB8AC3E}">
        <p14:creationId xmlns:p14="http://schemas.microsoft.com/office/powerpoint/2010/main" val="16444768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Arial" panose="020B0604020202020204" pitchFamily="34" charset="0"/>
            </a:endParaRPr>
          </a:p>
        </p:txBody>
      </p:sp>
      <p:sp>
        <p:nvSpPr>
          <p:cNvPr id="880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CDD6E82-0C4C-4ACF-A5F2-A5F65D64AF37}" type="slidenum">
              <a:rPr lang="el-GR" altLang="el-GR" smtClean="0"/>
              <a:pPr/>
              <a:t>48</a:t>
            </a:fld>
            <a:endParaRPr lang="el-GR" altLang="el-GR" smtClean="0"/>
          </a:p>
        </p:txBody>
      </p:sp>
    </p:spTree>
    <p:extLst>
      <p:ext uri="{BB962C8B-B14F-4D97-AF65-F5344CB8AC3E}">
        <p14:creationId xmlns:p14="http://schemas.microsoft.com/office/powerpoint/2010/main" val="31531584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Arial" panose="020B0604020202020204" pitchFamily="34" charset="0"/>
            </a:endParaRPr>
          </a:p>
        </p:txBody>
      </p:sp>
      <p:sp>
        <p:nvSpPr>
          <p:cNvPr id="90116"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954DCD6-9FEF-44AE-95BF-31AD86E05057}" type="slidenum">
              <a:rPr lang="el-GR" altLang="el-GR" smtClean="0"/>
              <a:pPr/>
              <a:t>49</a:t>
            </a:fld>
            <a:endParaRPr lang="el-GR" altLang="el-GR" smtClean="0"/>
          </a:p>
        </p:txBody>
      </p:sp>
    </p:spTree>
    <p:extLst>
      <p:ext uri="{BB962C8B-B14F-4D97-AF65-F5344CB8AC3E}">
        <p14:creationId xmlns:p14="http://schemas.microsoft.com/office/powerpoint/2010/main" val="1435305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Arial" panose="020B0604020202020204" pitchFamily="34" charset="0"/>
            </a:endParaRPr>
          </a:p>
        </p:txBody>
      </p:sp>
      <p:sp>
        <p:nvSpPr>
          <p:cNvPr id="92164"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FD60FF1-31CF-4139-8908-D06E0110CC58}" type="slidenum">
              <a:rPr lang="el-GR" altLang="el-GR" smtClean="0"/>
              <a:pPr/>
              <a:t>50</a:t>
            </a:fld>
            <a:endParaRPr lang="el-GR" altLang="el-GR" smtClean="0"/>
          </a:p>
        </p:txBody>
      </p:sp>
    </p:spTree>
    <p:extLst>
      <p:ext uri="{BB962C8B-B14F-4D97-AF65-F5344CB8AC3E}">
        <p14:creationId xmlns:p14="http://schemas.microsoft.com/office/powerpoint/2010/main" val="17597070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ln/>
        </p:spPr>
      </p:sp>
      <p:sp>
        <p:nvSpPr>
          <p:cNvPr id="942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Arial" panose="020B0604020202020204" pitchFamily="34" charset="0"/>
            </a:endParaRPr>
          </a:p>
        </p:txBody>
      </p:sp>
      <p:sp>
        <p:nvSpPr>
          <p:cNvPr id="94212"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F9D524B-BD5E-44D3-A5E1-C15D4893774F}" type="slidenum">
              <a:rPr lang="el-GR" altLang="el-GR" smtClean="0"/>
              <a:pPr/>
              <a:t>51</a:t>
            </a:fld>
            <a:endParaRPr lang="el-GR" altLang="el-GR" smtClean="0"/>
          </a:p>
        </p:txBody>
      </p:sp>
    </p:spTree>
    <p:extLst>
      <p:ext uri="{BB962C8B-B14F-4D97-AF65-F5344CB8AC3E}">
        <p14:creationId xmlns:p14="http://schemas.microsoft.com/office/powerpoint/2010/main" val="253867017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a:ln/>
        </p:spPr>
      </p:sp>
      <p:sp>
        <p:nvSpPr>
          <p:cNvPr id="962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Arial" panose="020B0604020202020204" pitchFamily="34" charset="0"/>
            </a:endParaRPr>
          </a:p>
        </p:txBody>
      </p:sp>
      <p:sp>
        <p:nvSpPr>
          <p:cNvPr id="962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99BD479-A129-43DD-B41A-9FFB61F646B6}" type="slidenum">
              <a:rPr lang="el-GR" altLang="el-GR" smtClean="0"/>
              <a:pPr/>
              <a:t>52</a:t>
            </a:fld>
            <a:endParaRPr lang="el-GR" altLang="el-GR" smtClean="0"/>
          </a:p>
        </p:txBody>
      </p:sp>
    </p:spTree>
    <p:extLst>
      <p:ext uri="{BB962C8B-B14F-4D97-AF65-F5344CB8AC3E}">
        <p14:creationId xmlns:p14="http://schemas.microsoft.com/office/powerpoint/2010/main" val="855779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487176B-D872-435D-BF82-B17F137506E3}" type="slidenum">
              <a:rPr lang="el-GR" altLang="el-GR" smtClean="0"/>
              <a:pPr/>
              <a:t>11</a:t>
            </a:fld>
            <a:endParaRPr lang="el-GR" altLang="el-GR"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latin typeface="Arial" panose="020B0604020202020204" pitchFamily="34" charset="0"/>
            </a:endParaRPr>
          </a:p>
        </p:txBody>
      </p:sp>
    </p:spTree>
    <p:extLst>
      <p:ext uri="{BB962C8B-B14F-4D97-AF65-F5344CB8AC3E}">
        <p14:creationId xmlns:p14="http://schemas.microsoft.com/office/powerpoint/2010/main" val="2048100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453D754-0CED-476B-90FD-CC0390671E3B}" type="slidenum">
              <a:rPr lang="el-GR" altLang="el-GR" smtClean="0"/>
              <a:pPr/>
              <a:t>13</a:t>
            </a:fld>
            <a:endParaRPr lang="el-GR" altLang="el-GR"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latin typeface="Arial" panose="020B0604020202020204" pitchFamily="34" charset="0"/>
            </a:endParaRPr>
          </a:p>
        </p:txBody>
      </p:sp>
    </p:spTree>
    <p:extLst>
      <p:ext uri="{BB962C8B-B14F-4D97-AF65-F5344CB8AC3E}">
        <p14:creationId xmlns:p14="http://schemas.microsoft.com/office/powerpoint/2010/main" val="10809352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F32DA36-48F2-4520-B0F0-762B353A4727}" type="slidenum">
              <a:rPr lang="el-GR" altLang="el-GR" smtClean="0"/>
              <a:pPr/>
              <a:t>14</a:t>
            </a:fld>
            <a:endParaRPr lang="el-GR" altLang="el-GR"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latin typeface="Arial" panose="020B0604020202020204" pitchFamily="34" charset="0"/>
            </a:endParaRPr>
          </a:p>
        </p:txBody>
      </p:sp>
    </p:spTree>
    <p:extLst>
      <p:ext uri="{BB962C8B-B14F-4D97-AF65-F5344CB8AC3E}">
        <p14:creationId xmlns:p14="http://schemas.microsoft.com/office/powerpoint/2010/main" val="37434727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96B9FD1-874F-4E81-B154-199265FF35D0}" type="slidenum">
              <a:rPr lang="el-GR" altLang="el-GR" smtClean="0"/>
              <a:pPr/>
              <a:t>15</a:t>
            </a:fld>
            <a:endParaRPr lang="el-GR" altLang="el-GR"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latin typeface="Arial" panose="020B0604020202020204" pitchFamily="34" charset="0"/>
            </a:endParaRPr>
          </a:p>
        </p:txBody>
      </p:sp>
    </p:spTree>
    <p:extLst>
      <p:ext uri="{BB962C8B-B14F-4D97-AF65-F5344CB8AC3E}">
        <p14:creationId xmlns:p14="http://schemas.microsoft.com/office/powerpoint/2010/main" val="878309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4B8EEF2-335E-45FE-88EB-EAE0FC117FF6}" type="slidenum">
              <a:rPr lang="el-GR" altLang="el-GR" smtClean="0"/>
              <a:pPr/>
              <a:t>16</a:t>
            </a:fld>
            <a:endParaRPr lang="el-GR" altLang="el-GR"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latin typeface="Arial" panose="020B0604020202020204" pitchFamily="34" charset="0"/>
            </a:endParaRPr>
          </a:p>
        </p:txBody>
      </p:sp>
    </p:spTree>
    <p:extLst>
      <p:ext uri="{BB962C8B-B14F-4D97-AF65-F5344CB8AC3E}">
        <p14:creationId xmlns:p14="http://schemas.microsoft.com/office/powerpoint/2010/main" val="25208038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7E69D95-DCC3-40CB-959B-775F571DCBD1}" type="slidenum">
              <a:rPr lang="el-GR" altLang="el-GR" smtClean="0"/>
              <a:pPr/>
              <a:t>18</a:t>
            </a:fld>
            <a:endParaRPr lang="el-GR" altLang="el-GR"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latin typeface="Arial" panose="020B0604020202020204" pitchFamily="34" charset="0"/>
            </a:endParaRPr>
          </a:p>
        </p:txBody>
      </p:sp>
    </p:spTree>
    <p:extLst>
      <p:ext uri="{BB962C8B-B14F-4D97-AF65-F5344CB8AC3E}">
        <p14:creationId xmlns:p14="http://schemas.microsoft.com/office/powerpoint/2010/main" val="26795430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BF59261-9A82-4E38-9F1E-658B0FB581A3}" type="slidenum">
              <a:rPr lang="el-GR" altLang="el-GR" smtClean="0"/>
              <a:pPr/>
              <a:t>19</a:t>
            </a:fld>
            <a:endParaRPr lang="el-GR" altLang="el-GR"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latin typeface="Arial" panose="020B0604020202020204" pitchFamily="34" charset="0"/>
            </a:endParaRPr>
          </a:p>
        </p:txBody>
      </p:sp>
    </p:spTree>
    <p:extLst>
      <p:ext uri="{BB962C8B-B14F-4D97-AF65-F5344CB8AC3E}">
        <p14:creationId xmlns:p14="http://schemas.microsoft.com/office/powerpoint/2010/main" val="3496166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l-GR">
                  <a:latin typeface="Arial" charset="0"/>
                </a:endParaRPr>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l-GR">
                  <a:latin typeface="Arial" charset="0"/>
                </a:endParaRPr>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l-GR">
                  <a:latin typeface="Arial" charset="0"/>
                </a:endParaRPr>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l-GR">
                  <a:latin typeface="Arial" charset="0"/>
                </a:endParaRPr>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l-GR">
                <a:latin typeface="Arial" charset="0"/>
              </a:endParaRPr>
            </a:p>
          </p:txBody>
        </p:sp>
        <p:sp>
          <p:nvSpPr>
            <p:cNvPr id="7" name="Freeform 10"/>
            <p:cNvSpPr>
              <a:spLocks/>
            </p:cNvSpPr>
            <p:nvPr/>
          </p:nvSpPr>
          <p:spPr bwMode="hidden">
            <a:xfrm>
              <a:off x="0" y="0"/>
              <a:ext cx="5758" cy="1776"/>
            </a:xfrm>
            <a:custGeom>
              <a:avLst/>
              <a:gdLst>
                <a:gd name="T0" fmla="*/ 0 w 5740"/>
                <a:gd name="T1" fmla="*/ 0 h 1906"/>
                <a:gd name="T2" fmla="*/ 0 w 5740"/>
                <a:gd name="T3" fmla="*/ 1655 h 1906"/>
                <a:gd name="T4" fmla="*/ 5776 w 5740"/>
                <a:gd name="T5" fmla="*/ 1655 h 1906"/>
                <a:gd name="T6" fmla="*/ 5776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sp>
        <p:nvSpPr>
          <p:cNvPr id="74763" name="Rectangle 11"/>
          <p:cNvSpPr>
            <a:spLocks noGrp="1" noChangeArrowheads="1"/>
          </p:cNvSpPr>
          <p:nvPr>
            <p:ph type="ctrTitle" sz="quarter"/>
          </p:nvPr>
        </p:nvSpPr>
        <p:spPr>
          <a:xfrm>
            <a:off x="685800" y="1736725"/>
            <a:ext cx="7772400" cy="1920875"/>
          </a:xfrm>
        </p:spPr>
        <p:txBody>
          <a:bodyPr/>
          <a:lstStyle>
            <a:lvl1pPr>
              <a:defRPr/>
            </a:lvl1pPr>
          </a:lstStyle>
          <a:p>
            <a:r>
              <a:rPr lang="el-GR"/>
              <a:t>Κάντε κλικ για επεξεργασία του τίτλου</a:t>
            </a:r>
          </a:p>
        </p:txBody>
      </p:sp>
      <p:sp>
        <p:nvSpPr>
          <p:cNvPr id="74764" name="Rectangle 12"/>
          <p:cNvSpPr>
            <a:spLocks noGrp="1" noChangeArrowheads="1"/>
          </p:cNvSpPr>
          <p:nvPr>
            <p:ph type="subTitle" sz="quarter" idx="1"/>
          </p:nvPr>
        </p:nvSpPr>
        <p:spPr>
          <a:xfrm>
            <a:off x="1371600" y="3886200"/>
            <a:ext cx="6400800" cy="1752600"/>
          </a:xfrm>
        </p:spPr>
        <p:txBody>
          <a:bodyPr/>
          <a:lstStyle>
            <a:lvl1pPr marL="0" indent="0" algn="ctr">
              <a:buFont typeface="Wingdings" charset="2"/>
              <a:buNone/>
              <a:defRPr/>
            </a:lvl1pPr>
          </a:lstStyle>
          <a:p>
            <a:r>
              <a:rPr lang="el-GR"/>
              <a:t>Κάντε κλικ για να επεξεργαστείτε τον υπότιτλο του υποδείγματος</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el-GR"/>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el-GR"/>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EC85BC55-6324-4F04-9B9D-5D29D0D8C9CC}" type="slidenum">
              <a:rPr lang="el-GR" altLang="el-GR"/>
              <a:pPr>
                <a:defRPr/>
              </a:pPr>
              <a:t>‹#›</a:t>
            </a:fld>
            <a:endParaRPr lang="el-GR" altLang="el-GR"/>
          </a:p>
        </p:txBody>
      </p:sp>
    </p:spTree>
    <p:extLst>
      <p:ext uri="{BB962C8B-B14F-4D97-AF65-F5344CB8AC3E}">
        <p14:creationId xmlns:p14="http://schemas.microsoft.com/office/powerpoint/2010/main" val="730302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2"/>
          <p:cNvSpPr>
            <a:spLocks noGrp="1" noChangeArrowheads="1"/>
          </p:cNvSpPr>
          <p:nvPr>
            <p:ph type="dt" sz="half" idx="10"/>
          </p:nvPr>
        </p:nvSpPr>
        <p:spPr/>
        <p:txBody>
          <a:bodyPr/>
          <a:lstStyle>
            <a:lvl1pPr>
              <a:defRPr/>
            </a:lvl1pPr>
          </a:lstStyle>
          <a:p>
            <a:pPr>
              <a:defRPr/>
            </a:pPr>
            <a:endParaRPr lang="el-GR"/>
          </a:p>
        </p:txBody>
      </p:sp>
      <p:sp>
        <p:nvSpPr>
          <p:cNvPr id="5" name="Rectangle 3"/>
          <p:cNvSpPr>
            <a:spLocks noGrp="1" noChangeArrowheads="1"/>
          </p:cNvSpPr>
          <p:nvPr>
            <p:ph type="sldNum" sz="quarter" idx="11"/>
          </p:nvPr>
        </p:nvSpPr>
        <p:spPr/>
        <p:txBody>
          <a:bodyPr/>
          <a:lstStyle>
            <a:lvl1pPr>
              <a:defRPr/>
            </a:lvl1pPr>
          </a:lstStyle>
          <a:p>
            <a:pPr>
              <a:defRPr/>
            </a:pPr>
            <a:fld id="{D46D588A-531C-46B4-A214-322574CE6E25}" type="slidenum">
              <a:rPr lang="el-GR" altLang="el-GR"/>
              <a:pPr>
                <a:defRPr/>
              </a:pPr>
              <a:t>‹#›</a:t>
            </a:fld>
            <a:endParaRPr lang="el-GR" altLang="el-GR"/>
          </a:p>
        </p:txBody>
      </p:sp>
      <p:sp>
        <p:nvSpPr>
          <p:cNvPr id="6"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3329555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2"/>
          <p:cNvSpPr>
            <a:spLocks noGrp="1" noChangeArrowheads="1"/>
          </p:cNvSpPr>
          <p:nvPr>
            <p:ph type="dt" sz="half" idx="10"/>
          </p:nvPr>
        </p:nvSpPr>
        <p:spPr/>
        <p:txBody>
          <a:bodyPr/>
          <a:lstStyle>
            <a:lvl1pPr>
              <a:defRPr/>
            </a:lvl1pPr>
          </a:lstStyle>
          <a:p>
            <a:pPr>
              <a:defRPr/>
            </a:pPr>
            <a:endParaRPr lang="el-GR"/>
          </a:p>
        </p:txBody>
      </p:sp>
      <p:sp>
        <p:nvSpPr>
          <p:cNvPr id="5" name="Rectangle 3"/>
          <p:cNvSpPr>
            <a:spLocks noGrp="1" noChangeArrowheads="1"/>
          </p:cNvSpPr>
          <p:nvPr>
            <p:ph type="sldNum" sz="quarter" idx="11"/>
          </p:nvPr>
        </p:nvSpPr>
        <p:spPr/>
        <p:txBody>
          <a:bodyPr/>
          <a:lstStyle>
            <a:lvl1pPr>
              <a:defRPr/>
            </a:lvl1pPr>
          </a:lstStyle>
          <a:p>
            <a:pPr>
              <a:defRPr/>
            </a:pPr>
            <a:fld id="{4FDE3226-E1D4-494B-87B1-E42896CCD406}" type="slidenum">
              <a:rPr lang="el-GR" altLang="el-GR"/>
              <a:pPr>
                <a:defRPr/>
              </a:pPr>
              <a:t>‹#›</a:t>
            </a:fld>
            <a:endParaRPr lang="el-GR" altLang="el-GR"/>
          </a:p>
        </p:txBody>
      </p:sp>
      <p:sp>
        <p:nvSpPr>
          <p:cNvPr id="6"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3074202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2"/>
          <p:cNvSpPr>
            <a:spLocks noGrp="1" noChangeArrowheads="1"/>
          </p:cNvSpPr>
          <p:nvPr>
            <p:ph type="dt" sz="half" idx="10"/>
          </p:nvPr>
        </p:nvSpPr>
        <p:spPr/>
        <p:txBody>
          <a:bodyPr/>
          <a:lstStyle>
            <a:lvl1pPr>
              <a:defRPr/>
            </a:lvl1pPr>
          </a:lstStyle>
          <a:p>
            <a:pPr>
              <a:defRPr/>
            </a:pPr>
            <a:endParaRPr lang="el-GR"/>
          </a:p>
        </p:txBody>
      </p:sp>
      <p:sp>
        <p:nvSpPr>
          <p:cNvPr id="5" name="Rectangle 3"/>
          <p:cNvSpPr>
            <a:spLocks noGrp="1" noChangeArrowheads="1"/>
          </p:cNvSpPr>
          <p:nvPr>
            <p:ph type="sldNum" sz="quarter" idx="11"/>
          </p:nvPr>
        </p:nvSpPr>
        <p:spPr/>
        <p:txBody>
          <a:bodyPr/>
          <a:lstStyle>
            <a:lvl1pPr>
              <a:defRPr/>
            </a:lvl1pPr>
          </a:lstStyle>
          <a:p>
            <a:pPr>
              <a:defRPr/>
            </a:pPr>
            <a:fld id="{94450AF8-7E31-4F83-8317-A20A97B9DCCE}" type="slidenum">
              <a:rPr lang="el-GR" altLang="el-GR"/>
              <a:pPr>
                <a:defRPr/>
              </a:pPr>
              <a:t>‹#›</a:t>
            </a:fld>
            <a:endParaRPr lang="el-GR" altLang="el-GR"/>
          </a:p>
        </p:txBody>
      </p:sp>
      <p:sp>
        <p:nvSpPr>
          <p:cNvPr id="6"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1066575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p:txBody>
          <a:bodyPr/>
          <a:lstStyle>
            <a:lvl1pPr>
              <a:defRPr/>
            </a:lvl1pPr>
          </a:lstStyle>
          <a:p>
            <a:pPr>
              <a:defRPr/>
            </a:pPr>
            <a:endParaRPr lang="el-GR"/>
          </a:p>
        </p:txBody>
      </p:sp>
      <p:sp>
        <p:nvSpPr>
          <p:cNvPr id="5" name="Rectangle 3"/>
          <p:cNvSpPr>
            <a:spLocks noGrp="1" noChangeArrowheads="1"/>
          </p:cNvSpPr>
          <p:nvPr>
            <p:ph type="sldNum" sz="quarter" idx="11"/>
          </p:nvPr>
        </p:nvSpPr>
        <p:spPr/>
        <p:txBody>
          <a:bodyPr/>
          <a:lstStyle>
            <a:lvl1pPr>
              <a:defRPr/>
            </a:lvl1pPr>
          </a:lstStyle>
          <a:p>
            <a:pPr>
              <a:defRPr/>
            </a:pPr>
            <a:fld id="{AE75DF80-5FFD-44B9-8B8C-D87E3495880A}" type="slidenum">
              <a:rPr lang="el-GR" altLang="el-GR"/>
              <a:pPr>
                <a:defRPr/>
              </a:pPr>
              <a:t>‹#›</a:t>
            </a:fld>
            <a:endParaRPr lang="el-GR" altLang="el-GR"/>
          </a:p>
        </p:txBody>
      </p:sp>
      <p:sp>
        <p:nvSpPr>
          <p:cNvPr id="6"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4159817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Rectangle 2"/>
          <p:cNvSpPr>
            <a:spLocks noGrp="1" noChangeArrowheads="1"/>
          </p:cNvSpPr>
          <p:nvPr>
            <p:ph type="dt" sz="half" idx="10"/>
          </p:nvPr>
        </p:nvSpPr>
        <p:spPr/>
        <p:txBody>
          <a:bodyPr/>
          <a:lstStyle>
            <a:lvl1pPr>
              <a:defRPr/>
            </a:lvl1pPr>
          </a:lstStyle>
          <a:p>
            <a:pPr>
              <a:defRPr/>
            </a:pPr>
            <a:endParaRPr lang="el-GR"/>
          </a:p>
        </p:txBody>
      </p:sp>
      <p:sp>
        <p:nvSpPr>
          <p:cNvPr id="6" name="Rectangle 3"/>
          <p:cNvSpPr>
            <a:spLocks noGrp="1" noChangeArrowheads="1"/>
          </p:cNvSpPr>
          <p:nvPr>
            <p:ph type="sldNum" sz="quarter" idx="11"/>
          </p:nvPr>
        </p:nvSpPr>
        <p:spPr/>
        <p:txBody>
          <a:bodyPr/>
          <a:lstStyle>
            <a:lvl1pPr>
              <a:defRPr/>
            </a:lvl1pPr>
          </a:lstStyle>
          <a:p>
            <a:pPr>
              <a:defRPr/>
            </a:pPr>
            <a:fld id="{87D61B51-B233-41D7-8035-DD85B26AE1A3}" type="slidenum">
              <a:rPr lang="el-GR" altLang="el-GR"/>
              <a:pPr>
                <a:defRPr/>
              </a:pPr>
              <a:t>‹#›</a:t>
            </a:fld>
            <a:endParaRPr lang="el-GR" altLang="el-GR"/>
          </a:p>
        </p:txBody>
      </p:sp>
      <p:sp>
        <p:nvSpPr>
          <p:cNvPr id="7"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3785764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Rectangle 2"/>
          <p:cNvSpPr>
            <a:spLocks noGrp="1" noChangeArrowheads="1"/>
          </p:cNvSpPr>
          <p:nvPr>
            <p:ph type="dt" sz="half" idx="10"/>
          </p:nvPr>
        </p:nvSpPr>
        <p:spPr/>
        <p:txBody>
          <a:bodyPr/>
          <a:lstStyle>
            <a:lvl1pPr>
              <a:defRPr/>
            </a:lvl1pPr>
          </a:lstStyle>
          <a:p>
            <a:pPr>
              <a:defRPr/>
            </a:pPr>
            <a:endParaRPr lang="el-GR"/>
          </a:p>
        </p:txBody>
      </p:sp>
      <p:sp>
        <p:nvSpPr>
          <p:cNvPr id="8" name="Rectangle 3"/>
          <p:cNvSpPr>
            <a:spLocks noGrp="1" noChangeArrowheads="1"/>
          </p:cNvSpPr>
          <p:nvPr>
            <p:ph type="sldNum" sz="quarter" idx="11"/>
          </p:nvPr>
        </p:nvSpPr>
        <p:spPr/>
        <p:txBody>
          <a:bodyPr/>
          <a:lstStyle>
            <a:lvl1pPr>
              <a:defRPr/>
            </a:lvl1pPr>
          </a:lstStyle>
          <a:p>
            <a:pPr>
              <a:defRPr/>
            </a:pPr>
            <a:fld id="{521CF353-0114-4DBE-BA91-21A19F27FF60}" type="slidenum">
              <a:rPr lang="el-GR" altLang="el-GR"/>
              <a:pPr>
                <a:defRPr/>
              </a:pPr>
              <a:t>‹#›</a:t>
            </a:fld>
            <a:endParaRPr lang="el-GR" altLang="el-GR"/>
          </a:p>
        </p:txBody>
      </p:sp>
      <p:sp>
        <p:nvSpPr>
          <p:cNvPr id="9"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3928191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Rectangle 2"/>
          <p:cNvSpPr>
            <a:spLocks noGrp="1" noChangeArrowheads="1"/>
          </p:cNvSpPr>
          <p:nvPr>
            <p:ph type="dt" sz="half" idx="10"/>
          </p:nvPr>
        </p:nvSpPr>
        <p:spPr/>
        <p:txBody>
          <a:bodyPr/>
          <a:lstStyle>
            <a:lvl1pPr>
              <a:defRPr/>
            </a:lvl1pPr>
          </a:lstStyle>
          <a:p>
            <a:pPr>
              <a:defRPr/>
            </a:pPr>
            <a:endParaRPr lang="el-GR"/>
          </a:p>
        </p:txBody>
      </p:sp>
      <p:sp>
        <p:nvSpPr>
          <p:cNvPr id="4" name="Rectangle 3"/>
          <p:cNvSpPr>
            <a:spLocks noGrp="1" noChangeArrowheads="1"/>
          </p:cNvSpPr>
          <p:nvPr>
            <p:ph type="sldNum" sz="quarter" idx="11"/>
          </p:nvPr>
        </p:nvSpPr>
        <p:spPr/>
        <p:txBody>
          <a:bodyPr/>
          <a:lstStyle>
            <a:lvl1pPr>
              <a:defRPr/>
            </a:lvl1pPr>
          </a:lstStyle>
          <a:p>
            <a:pPr>
              <a:defRPr/>
            </a:pPr>
            <a:fld id="{9D4EDB78-6EBA-4041-A118-972A168131E2}" type="slidenum">
              <a:rPr lang="el-GR" altLang="el-GR"/>
              <a:pPr>
                <a:defRPr/>
              </a:pPr>
              <a:t>‹#›</a:t>
            </a:fld>
            <a:endParaRPr lang="el-GR" altLang="el-GR"/>
          </a:p>
        </p:txBody>
      </p:sp>
      <p:sp>
        <p:nvSpPr>
          <p:cNvPr id="5"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3139847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p:txBody>
          <a:bodyPr/>
          <a:lstStyle>
            <a:lvl1pPr>
              <a:defRPr/>
            </a:lvl1pPr>
          </a:lstStyle>
          <a:p>
            <a:pPr>
              <a:defRPr/>
            </a:pPr>
            <a:endParaRPr lang="el-GR"/>
          </a:p>
        </p:txBody>
      </p:sp>
      <p:sp>
        <p:nvSpPr>
          <p:cNvPr id="3" name="Rectangle 3"/>
          <p:cNvSpPr>
            <a:spLocks noGrp="1" noChangeArrowheads="1"/>
          </p:cNvSpPr>
          <p:nvPr>
            <p:ph type="sldNum" sz="quarter" idx="11"/>
          </p:nvPr>
        </p:nvSpPr>
        <p:spPr/>
        <p:txBody>
          <a:bodyPr/>
          <a:lstStyle>
            <a:lvl1pPr>
              <a:defRPr/>
            </a:lvl1pPr>
          </a:lstStyle>
          <a:p>
            <a:pPr>
              <a:defRPr/>
            </a:pPr>
            <a:fld id="{327237AC-8CB1-4AFF-8FF9-DD8D68DE3DB6}" type="slidenum">
              <a:rPr lang="el-GR" altLang="el-GR"/>
              <a:pPr>
                <a:defRPr/>
              </a:pPr>
              <a:t>‹#›</a:t>
            </a:fld>
            <a:endParaRPr lang="el-GR" altLang="el-GR"/>
          </a:p>
        </p:txBody>
      </p:sp>
      <p:sp>
        <p:nvSpPr>
          <p:cNvPr id="4"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2569482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p:txBody>
          <a:bodyPr/>
          <a:lstStyle>
            <a:lvl1pPr>
              <a:defRPr/>
            </a:lvl1pPr>
          </a:lstStyle>
          <a:p>
            <a:pPr>
              <a:defRPr/>
            </a:pPr>
            <a:endParaRPr lang="el-GR"/>
          </a:p>
        </p:txBody>
      </p:sp>
      <p:sp>
        <p:nvSpPr>
          <p:cNvPr id="6" name="Rectangle 3"/>
          <p:cNvSpPr>
            <a:spLocks noGrp="1" noChangeArrowheads="1"/>
          </p:cNvSpPr>
          <p:nvPr>
            <p:ph type="sldNum" sz="quarter" idx="11"/>
          </p:nvPr>
        </p:nvSpPr>
        <p:spPr/>
        <p:txBody>
          <a:bodyPr/>
          <a:lstStyle>
            <a:lvl1pPr>
              <a:defRPr/>
            </a:lvl1pPr>
          </a:lstStyle>
          <a:p>
            <a:pPr>
              <a:defRPr/>
            </a:pPr>
            <a:fld id="{BED5AF3F-0C0F-4251-958C-BA8D9EC8E639}" type="slidenum">
              <a:rPr lang="el-GR" altLang="el-GR"/>
              <a:pPr>
                <a:defRPr/>
              </a:pPr>
              <a:t>‹#›</a:t>
            </a:fld>
            <a:endParaRPr lang="el-GR" altLang="el-GR"/>
          </a:p>
        </p:txBody>
      </p:sp>
      <p:sp>
        <p:nvSpPr>
          <p:cNvPr id="7"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4133495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p:txBody>
          <a:bodyPr/>
          <a:lstStyle>
            <a:lvl1pPr>
              <a:defRPr/>
            </a:lvl1pPr>
          </a:lstStyle>
          <a:p>
            <a:pPr>
              <a:defRPr/>
            </a:pPr>
            <a:endParaRPr lang="el-GR"/>
          </a:p>
        </p:txBody>
      </p:sp>
      <p:sp>
        <p:nvSpPr>
          <p:cNvPr id="6" name="Rectangle 3"/>
          <p:cNvSpPr>
            <a:spLocks noGrp="1" noChangeArrowheads="1"/>
          </p:cNvSpPr>
          <p:nvPr>
            <p:ph type="sldNum" sz="quarter" idx="11"/>
          </p:nvPr>
        </p:nvSpPr>
        <p:spPr/>
        <p:txBody>
          <a:bodyPr/>
          <a:lstStyle>
            <a:lvl1pPr>
              <a:defRPr/>
            </a:lvl1pPr>
          </a:lstStyle>
          <a:p>
            <a:pPr>
              <a:defRPr/>
            </a:pPr>
            <a:fld id="{388AEFAA-5596-4BD4-991F-F9CEEDD37858}" type="slidenum">
              <a:rPr lang="el-GR" altLang="el-GR"/>
              <a:pPr>
                <a:defRPr/>
              </a:pPr>
              <a:t>‹#›</a:t>
            </a:fld>
            <a:endParaRPr lang="el-GR" altLang="el-GR"/>
          </a:p>
        </p:txBody>
      </p:sp>
      <p:sp>
        <p:nvSpPr>
          <p:cNvPr id="7" name="Rectangle 14"/>
          <p:cNvSpPr>
            <a:spLocks noGrp="1" noChangeArrowheads="1"/>
          </p:cNvSpPr>
          <p:nvPr>
            <p:ph type="ftr" sz="quarter" idx="12"/>
          </p:nvPr>
        </p:nvSpPr>
        <p:spPr/>
        <p:txBody>
          <a:bodyPr/>
          <a:lstStyle>
            <a:lvl1pPr>
              <a:defRPr/>
            </a:lvl1pPr>
          </a:lstStyle>
          <a:p>
            <a:pPr>
              <a:defRPr/>
            </a:pPr>
            <a:endParaRPr lang="el-GR"/>
          </a:p>
        </p:txBody>
      </p:sp>
    </p:spTree>
    <p:extLst>
      <p:ext uri="{BB962C8B-B14F-4D97-AF65-F5344CB8AC3E}">
        <p14:creationId xmlns:p14="http://schemas.microsoft.com/office/powerpoint/2010/main" val="2427344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l-GR"/>
          </a:p>
        </p:txBody>
      </p:sp>
      <p:sp>
        <p:nvSpPr>
          <p:cNvPr id="73731"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7DCCBE49-267D-4F50-A651-F77E23078849}" type="slidenum">
              <a:rPr lang="el-GR" altLang="el-GR"/>
              <a:pPr>
                <a:defRPr/>
              </a:pPr>
              <a:t>‹#›</a:t>
            </a:fld>
            <a:endParaRPr lang="el-GR" altLang="el-GR"/>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73734"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l-GR">
                  <a:latin typeface="Arial" charset="0"/>
                </a:endParaRPr>
              </a:p>
            </p:txBody>
          </p:sp>
          <p:sp>
            <p:nvSpPr>
              <p:cNvPr id="73735"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l-GR">
                  <a:latin typeface="Arial" charset="0"/>
                </a:endParaRPr>
              </a:p>
            </p:txBody>
          </p:sp>
          <p:sp>
            <p:nvSpPr>
              <p:cNvPr id="73736"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l-GR">
                  <a:latin typeface="Arial" charset="0"/>
                </a:endParaRPr>
              </a:p>
            </p:txBody>
          </p:sp>
          <p:sp>
            <p:nvSpPr>
              <p:cNvPr id="1038"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73738"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l-GR">
                  <a:latin typeface="Arial" charset="0"/>
                </a:endParaRPr>
              </a:p>
            </p:txBody>
          </p:sp>
        </p:grpSp>
        <p:sp>
          <p:nvSpPr>
            <p:cNvPr id="73739"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l-GR">
                <a:latin typeface="Arial" charset="0"/>
              </a:endParaRPr>
            </a:p>
          </p:txBody>
        </p:sp>
        <p:sp>
          <p:nvSpPr>
            <p:cNvPr id="1034" name="Freeform 12"/>
            <p:cNvSpPr>
              <a:spLocks/>
            </p:cNvSpPr>
            <p:nvPr/>
          </p:nvSpPr>
          <p:spPr bwMode="hidden">
            <a:xfrm>
              <a:off x="0" y="0"/>
              <a:ext cx="5758" cy="1776"/>
            </a:xfrm>
            <a:custGeom>
              <a:avLst/>
              <a:gdLst>
                <a:gd name="T0" fmla="*/ 0 w 5740"/>
                <a:gd name="T1" fmla="*/ 0 h 1906"/>
                <a:gd name="T2" fmla="*/ 0 w 5740"/>
                <a:gd name="T3" fmla="*/ 1655 h 1906"/>
                <a:gd name="T4" fmla="*/ 5776 w 5740"/>
                <a:gd name="T5" fmla="*/ 1655 h 1906"/>
                <a:gd name="T6" fmla="*/ 5776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sp>
        <p:nvSpPr>
          <p:cNvPr id="73741"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l-GR" smtClean="0"/>
              <a:t>Κάντε κλικ για επεξεργασία του τίτλου</a:t>
            </a:r>
          </a:p>
        </p:txBody>
      </p:sp>
      <p:sp>
        <p:nvSpPr>
          <p:cNvPr id="73742"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endParaRPr lang="el-GR"/>
          </a:p>
        </p:txBody>
      </p:sp>
      <p:sp>
        <p:nvSpPr>
          <p:cNvPr id="73743"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Tree>
  </p:cSld>
  <p:clrMap bg1="dk2" tx1="lt1" bg2="dk1" tx2="lt2" accent1="accent1" accent2="accent2" accent3="accent3" accent4="accent4" accent5="accent5" accent6="accent6" hlink="hlink" folHlink="folHlink"/>
  <p:sldLayoutIdLst>
    <p:sldLayoutId id="2147483986" r:id="rId1"/>
    <p:sldLayoutId id="2147483987" r:id="rId2"/>
    <p:sldLayoutId id="2147483988" r:id="rId3"/>
    <p:sldLayoutId id="2147483989" r:id="rId4"/>
    <p:sldLayoutId id="2147483990" r:id="rId5"/>
    <p:sldLayoutId id="2147483991" r:id="rId6"/>
    <p:sldLayoutId id="2147483992" r:id="rId7"/>
    <p:sldLayoutId id="2147483993" r:id="rId8"/>
    <p:sldLayoutId id="2147483994" r:id="rId9"/>
    <p:sldLayoutId id="2147483995" r:id="rId10"/>
    <p:sldLayoutId id="2147483996"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6"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charset="2"/>
        <a:buChar char="n"/>
        <a:defRPr sz="2000">
          <a:solidFill>
            <a:schemeClr val="tx1"/>
          </a:solidFill>
          <a:effectLst>
            <a:outerShdw blurRad="38100" dist="38100" dir="2700000" algn="tl">
              <a:srgbClr val="000000"/>
            </a:outerShdw>
          </a:effectLst>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dimkati@ecd.uoa.gr"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makingnoiseandhearingthings.files.wordpress.com/2012/04/wug.jpg"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3" Type="http://schemas.openxmlformats.org/officeDocument/2006/relationships/hyperlink" Target="http://eclass.uoa.gr/courses/ECD106"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opencourses.uoa.gr/courses/ECD4"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s://commons.wikimedia.org/wiki/File:Lev_Vygotsky_1896-1934.jpg"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hyperlink" Target="http://www.pbs.org/wgbh/nova/blogs/secretlife/blogposts/the-language-of-science" TargetMode="External"/><Relationship Id="rId5" Type="http://schemas.openxmlformats.org/officeDocument/2006/relationships/hyperlink" Target="https://commons.wikimedia.org/wiki/File:B.F._Skinner_at_Harvard_circa_1950.jpg" TargetMode="External"/><Relationship Id="rId4" Type="http://schemas.openxmlformats.org/officeDocument/2006/relationships/hyperlink" Target="https://commons.wikimedia.org/wiki/File:Noam_Chomsky_2.jp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11188" y="1916113"/>
            <a:ext cx="8229600" cy="1143000"/>
          </a:xfrm>
        </p:spPr>
        <p:txBody>
          <a:bodyPr/>
          <a:lstStyle/>
          <a:p>
            <a:pPr eaLnBrk="1" hangingPunct="1">
              <a:defRPr/>
            </a:pPr>
            <a:r>
              <a:rPr lang="el-GR" sz="4000" dirty="0">
                <a:solidFill>
                  <a:schemeClr val="hlink"/>
                </a:solidFill>
              </a:rPr>
              <a:t>Ανάπτυξη του Λόγου</a:t>
            </a:r>
          </a:p>
        </p:txBody>
      </p:sp>
      <p:sp>
        <p:nvSpPr>
          <p:cNvPr id="3" name="Υπότιτλος 2"/>
          <p:cNvSpPr>
            <a:spLocks noGrp="1"/>
          </p:cNvSpPr>
          <p:nvPr>
            <p:ph idx="1"/>
          </p:nvPr>
        </p:nvSpPr>
        <p:spPr>
          <a:xfrm>
            <a:off x="457200" y="3141663"/>
            <a:ext cx="8229600" cy="3716337"/>
          </a:xfrm>
        </p:spPr>
        <p:txBody>
          <a:bodyPr>
            <a:normAutofit fontScale="92500" lnSpcReduction="20000"/>
          </a:bodyPr>
          <a:lstStyle/>
          <a:p>
            <a:pPr marL="0" indent="0" algn="ctr">
              <a:buFont typeface="Wingdings" panose="05000000000000000000" pitchFamily="2" charset="2"/>
              <a:buNone/>
              <a:defRPr/>
            </a:pPr>
            <a:r>
              <a:rPr lang="el-GR" sz="3500" b="1" dirty="0">
                <a:solidFill>
                  <a:schemeClr val="hlink"/>
                </a:solidFill>
                <a:latin typeface="+mj-lt"/>
                <a:ea typeface="+mj-ea"/>
                <a:cs typeface="+mj-cs"/>
              </a:rPr>
              <a:t>Ενότητα </a:t>
            </a:r>
            <a:r>
              <a:rPr lang="en-US" sz="3500" b="1" dirty="0">
                <a:solidFill>
                  <a:schemeClr val="hlink"/>
                </a:solidFill>
                <a:latin typeface="+mj-lt"/>
                <a:ea typeface="+mj-ea"/>
                <a:cs typeface="+mj-cs"/>
              </a:rPr>
              <a:t>1</a:t>
            </a:r>
            <a:r>
              <a:rPr lang="el-GR" sz="3500" b="1" dirty="0">
                <a:solidFill>
                  <a:schemeClr val="hlink"/>
                </a:solidFill>
                <a:latin typeface="+mj-lt"/>
                <a:ea typeface="+mj-ea"/>
                <a:cs typeface="+mj-cs"/>
              </a:rPr>
              <a:t>:</a:t>
            </a:r>
            <a:r>
              <a:rPr lang="en-US" sz="3500" b="1" dirty="0">
                <a:solidFill>
                  <a:schemeClr val="hlink"/>
                </a:solidFill>
                <a:latin typeface="+mj-lt"/>
                <a:ea typeface="+mj-ea"/>
                <a:cs typeface="+mj-cs"/>
              </a:rPr>
              <a:t> </a:t>
            </a:r>
            <a:r>
              <a:rPr lang="el-GR" sz="3500" dirty="0"/>
              <a:t>Εισαγωγή στην ανάπτυξη </a:t>
            </a:r>
          </a:p>
          <a:p>
            <a:pPr marL="0" indent="0" algn="ctr">
              <a:buFont typeface="Wingdings" panose="05000000000000000000" pitchFamily="2" charset="2"/>
              <a:buNone/>
              <a:defRPr/>
            </a:pPr>
            <a:r>
              <a:rPr lang="el-GR" sz="3500" dirty="0"/>
              <a:t>ικανοτήτων γλωσσικής επικοινωνίας στο παιδί </a:t>
            </a:r>
          </a:p>
          <a:p>
            <a:pPr marL="0" indent="0" algn="ctr">
              <a:buFont typeface="Wingdings" panose="05000000000000000000" pitchFamily="2" charset="2"/>
              <a:buNone/>
              <a:defRPr/>
            </a:pPr>
            <a:r>
              <a:rPr lang="el-GR" sz="3500" dirty="0"/>
              <a:t>Εισαγωγή</a:t>
            </a:r>
            <a:endParaRPr lang="en-US" sz="3500" dirty="0"/>
          </a:p>
          <a:p>
            <a:pPr>
              <a:defRPr/>
            </a:pPr>
            <a:endParaRPr lang="el-GR" sz="2800" dirty="0" smtClean="0"/>
          </a:p>
          <a:p>
            <a:pPr marL="0" indent="0" algn="ctr">
              <a:buFont typeface="Wingdings" panose="05000000000000000000" pitchFamily="2" charset="2"/>
              <a:buNone/>
              <a:defRPr/>
            </a:pPr>
            <a:r>
              <a:rPr lang="el-GR" sz="3500" dirty="0"/>
              <a:t>Δήμητρα Κατή</a:t>
            </a:r>
          </a:p>
          <a:p>
            <a:pPr marL="0" indent="0" algn="ctr">
              <a:buFont typeface="Wingdings" panose="05000000000000000000" pitchFamily="2" charset="2"/>
              <a:buNone/>
              <a:defRPr/>
            </a:pPr>
            <a:r>
              <a:rPr lang="el-GR" sz="3500" dirty="0" smtClean="0"/>
              <a:t>Σχολή Επιστημών της Αγωγής</a:t>
            </a:r>
          </a:p>
          <a:p>
            <a:pPr marL="0" indent="0" algn="ctr">
              <a:buFont typeface="Wingdings" panose="05000000000000000000" pitchFamily="2" charset="2"/>
              <a:buNone/>
              <a:defRPr/>
            </a:pPr>
            <a:r>
              <a:rPr lang="el-GR" sz="3500" dirty="0" smtClean="0"/>
              <a:t>Τμήμα </a:t>
            </a:r>
            <a:r>
              <a:rPr lang="el-GR" sz="3500" dirty="0"/>
              <a:t>Εκπαίδευσης και Αγωγής στην Προσχολική Ηλικία</a:t>
            </a:r>
          </a:p>
        </p:txBody>
      </p:sp>
      <p:pic>
        <p:nvPicPr>
          <p:cNvPr id="15364" name="Picture 5" descr="Λογότυπο Εθνικόν και Καποδιστριακόν Πανεπιστήμιον Αθηνών"/>
          <p:cNvPicPr>
            <a:picLocks noChangeAspect="1"/>
          </p:cNvPicPr>
          <p:nvPr/>
        </p:nvPicPr>
        <p:blipFill>
          <a:blip r:embed="rId3">
            <a:extLst>
              <a:ext uri="{28A0092B-C50C-407E-A947-70E740481C1C}">
                <a14:useLocalDpi xmlns:a14="http://schemas.microsoft.com/office/drawing/2010/main" val="0"/>
              </a:ext>
            </a:extLst>
          </a:blip>
          <a:srcRect r="86110"/>
          <a:stretch>
            <a:fillRect/>
          </a:stretch>
        </p:blipFill>
        <p:spPr bwMode="auto">
          <a:xfrm>
            <a:off x="179388" y="404813"/>
            <a:ext cx="576262"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812800" y="404813"/>
            <a:ext cx="3527425" cy="868362"/>
          </a:xfrm>
          <a:prstGeom prst="rect">
            <a:avLst/>
          </a:prstGeom>
          <a:noFill/>
        </p:spPr>
        <p:txBody>
          <a:bodyPr>
            <a:spAutoFit/>
          </a:bodyPr>
          <a:lstStyle/>
          <a:p>
            <a:pPr>
              <a:lnSpc>
                <a:spcPct val="80000"/>
              </a:lnSpc>
              <a:spcAft>
                <a:spcPts val="600"/>
              </a:spcAft>
              <a:defRPr/>
            </a:pPr>
            <a:r>
              <a:rPr lang="el-GR" sz="1600" b="1" dirty="0">
                <a:effectLst>
                  <a:outerShdw blurRad="38100" dist="38100" dir="2700000" algn="tl">
                    <a:srgbClr val="000000">
                      <a:alpha val="43137"/>
                    </a:srgbClr>
                  </a:outerShdw>
                </a:effectLst>
                <a:latin typeface="+mn-lt"/>
              </a:rPr>
              <a:t>ΕΛΛΗΝΙΚΗ ΔΗΜΟΚΡΑΤΙΑ</a:t>
            </a:r>
          </a:p>
          <a:p>
            <a:pPr>
              <a:lnSpc>
                <a:spcPct val="80000"/>
              </a:lnSpc>
              <a:defRPr/>
            </a:pPr>
            <a:r>
              <a:rPr lang="el-GR" sz="2000" b="1" dirty="0">
                <a:effectLst>
                  <a:outerShdw blurRad="38100" dist="38100" dir="2700000" algn="tl">
                    <a:srgbClr val="000000">
                      <a:alpha val="43137"/>
                    </a:srgbClr>
                  </a:outerShdw>
                </a:effectLst>
                <a:latin typeface="+mn-lt"/>
              </a:rPr>
              <a:t>Εθνικόν και Καποδιστριακόν</a:t>
            </a:r>
            <a:br>
              <a:rPr lang="el-GR" sz="2000" b="1" dirty="0">
                <a:effectLst>
                  <a:outerShdw blurRad="38100" dist="38100" dir="2700000" algn="tl">
                    <a:srgbClr val="000000">
                      <a:alpha val="43137"/>
                    </a:srgbClr>
                  </a:outerShdw>
                </a:effectLst>
                <a:latin typeface="+mn-lt"/>
              </a:rPr>
            </a:br>
            <a:r>
              <a:rPr lang="el-GR" sz="2000" b="1" dirty="0" err="1">
                <a:effectLst>
                  <a:outerShdw blurRad="38100" dist="38100" dir="2700000" algn="tl">
                    <a:srgbClr val="000000">
                      <a:alpha val="43137"/>
                    </a:srgbClr>
                  </a:outerShdw>
                </a:effectLst>
                <a:latin typeface="+mn-lt"/>
              </a:rPr>
              <a:t>Πανεπιστήμιον</a:t>
            </a:r>
            <a:r>
              <a:rPr lang="el-GR" sz="2000" b="1" dirty="0">
                <a:effectLst>
                  <a:outerShdw blurRad="38100" dist="38100" dir="2700000" algn="tl">
                    <a:srgbClr val="000000">
                      <a:alpha val="43137"/>
                    </a:srgbClr>
                  </a:outerShdw>
                </a:effectLst>
                <a:latin typeface="+mn-lt"/>
              </a:rPr>
              <a:t> Αθηνών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825" y="188913"/>
            <a:ext cx="8569325" cy="5937250"/>
          </a:xfrm>
        </p:spPr>
        <p:txBody>
          <a:bodyPr/>
          <a:lstStyle/>
          <a:p>
            <a:pPr algn="ctr" eaLnBrk="1" hangingPunct="1">
              <a:lnSpc>
                <a:spcPct val="80000"/>
              </a:lnSpc>
              <a:buFont typeface="Wingdings" panose="05000000000000000000" pitchFamily="2" charset="2"/>
              <a:buNone/>
              <a:defRPr/>
            </a:pPr>
            <a:r>
              <a:rPr lang="el-GR" b="1" u="sng" dirty="0" smtClean="0">
                <a:solidFill>
                  <a:srgbClr val="FFFF66"/>
                </a:solidFill>
              </a:rPr>
              <a:t>Θεωρητικές συνέπειες</a:t>
            </a:r>
            <a:r>
              <a:rPr lang="el-GR" b="1" dirty="0" smtClean="0">
                <a:solidFill>
                  <a:srgbClr val="FFFF66"/>
                </a:solidFill>
              </a:rPr>
              <a:t>:</a:t>
            </a:r>
            <a:r>
              <a:rPr lang="el-GR" b="1" dirty="0" smtClean="0"/>
              <a:t>   </a:t>
            </a:r>
          </a:p>
          <a:p>
            <a:pPr algn="ctr" eaLnBrk="1" hangingPunct="1">
              <a:lnSpc>
                <a:spcPct val="80000"/>
              </a:lnSpc>
              <a:buFont typeface="Wingdings" panose="05000000000000000000" pitchFamily="2" charset="2"/>
              <a:buNone/>
              <a:defRPr/>
            </a:pPr>
            <a:endParaRPr lang="el-GR" b="1" dirty="0" smtClean="0"/>
          </a:p>
          <a:p>
            <a:pPr eaLnBrk="1" hangingPunct="1">
              <a:lnSpc>
                <a:spcPct val="80000"/>
              </a:lnSpc>
              <a:defRPr/>
            </a:pPr>
            <a:r>
              <a:rPr lang="el-GR" b="1" dirty="0" smtClean="0"/>
              <a:t>Γλώσσα κομβικό φαινόμενο για την </a:t>
            </a:r>
            <a:r>
              <a:rPr lang="el-GR" b="1" dirty="0" smtClean="0">
                <a:solidFill>
                  <a:srgbClr val="FFFF00"/>
                </a:solidFill>
              </a:rPr>
              <a:t>αναπτυξιακή ψυχολογία </a:t>
            </a:r>
            <a:r>
              <a:rPr lang="el-GR" b="1" dirty="0" smtClean="0"/>
              <a:t>και για τη σύνθεση επιμέρους πεδίων της:  δηλ. τη γνωστική, κοινωνική και συναισθηματική</a:t>
            </a:r>
            <a:r>
              <a:rPr lang="en-US" b="1" dirty="0" smtClean="0"/>
              <a:t> </a:t>
            </a:r>
            <a:r>
              <a:rPr lang="el-GR" b="1" dirty="0" smtClean="0"/>
              <a:t>ανάπτυξη του παιδιού</a:t>
            </a:r>
          </a:p>
          <a:p>
            <a:pPr eaLnBrk="1" hangingPunct="1">
              <a:lnSpc>
                <a:spcPct val="80000"/>
              </a:lnSpc>
              <a:defRPr/>
            </a:pPr>
            <a:r>
              <a:rPr lang="el-GR" b="1" dirty="0" smtClean="0"/>
              <a:t>Έρευνες παιδικής γλώσσας οδήγησαν στις αρχές δεκαετίας ’60 σε </a:t>
            </a:r>
            <a:r>
              <a:rPr lang="el-GR" b="1" dirty="0" smtClean="0">
                <a:solidFill>
                  <a:srgbClr val="FFFF00"/>
                </a:solidFill>
              </a:rPr>
              <a:t>νέα αντίληψη για τη μάθηση και την ανάπτυξη </a:t>
            </a:r>
            <a:r>
              <a:rPr lang="el-GR" b="1" dirty="0" smtClean="0"/>
              <a:t>(δηλ. η μάθηση όχι ως παθητική μίμηση αλλά ως ενεργητική οικοδόμηση γνώσης)</a:t>
            </a:r>
          </a:p>
          <a:p>
            <a:pPr eaLnBrk="1" hangingPunct="1">
              <a:lnSpc>
                <a:spcPct val="80000"/>
              </a:lnSpc>
              <a:defRPr/>
            </a:pPr>
            <a:r>
              <a:rPr lang="el-GR" b="1" dirty="0" smtClean="0"/>
              <a:t>Ανάπτυξη γλώσσας στο παιδί μπορεί να εισφέρει στη </a:t>
            </a:r>
            <a:r>
              <a:rPr lang="el-GR" b="1" dirty="0" smtClean="0">
                <a:solidFill>
                  <a:srgbClr val="FFFF00"/>
                </a:solidFill>
              </a:rPr>
              <a:t>μελέτη της ίδιας της γλώσσας και του νου  </a:t>
            </a:r>
          </a:p>
          <a:p>
            <a:pPr eaLnBrk="1" hangingPunct="1">
              <a:defRPr/>
            </a:pPr>
            <a:endParaRPr lang="el-GR" dirty="0" smtClean="0"/>
          </a:p>
        </p:txBody>
      </p:sp>
      <p:sp>
        <p:nvSpPr>
          <p:cNvPr id="26627"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F2C14B66-F91B-4F97-B7D7-49D278793261}" type="slidenum">
              <a:rPr lang="el-GR" altLang="el-GR" sz="1200" smtClean="0">
                <a:latin typeface="Arial" panose="020B0604020202020204" pitchFamily="34" charset="0"/>
              </a:rPr>
              <a:pPr>
                <a:spcBef>
                  <a:spcPct val="0"/>
                </a:spcBef>
                <a:buClrTx/>
                <a:buSzTx/>
                <a:buFontTx/>
                <a:buNone/>
              </a:pPr>
              <a:t>10</a:t>
            </a:fld>
            <a:endParaRPr lang="el-GR" altLang="el-GR" sz="1200" smtClean="0">
              <a:latin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265AB288-E664-474C-A420-3110EFB4CC42}" type="slidenum">
              <a:rPr lang="el-GR" altLang="el-GR" sz="1200" smtClean="0">
                <a:latin typeface="Arial" panose="020B0604020202020204" pitchFamily="34" charset="0"/>
              </a:rPr>
              <a:pPr>
                <a:spcBef>
                  <a:spcPct val="0"/>
                </a:spcBef>
                <a:buClrTx/>
                <a:buSzTx/>
                <a:buFontTx/>
                <a:buNone/>
              </a:pPr>
              <a:t>11</a:t>
            </a:fld>
            <a:endParaRPr lang="el-GR" altLang="el-GR" sz="1200" smtClean="0">
              <a:latin typeface="Arial" panose="020B0604020202020204" pitchFamily="34" charset="0"/>
            </a:endParaRPr>
          </a:p>
        </p:txBody>
      </p:sp>
      <p:sp>
        <p:nvSpPr>
          <p:cNvPr id="20483" name="Rectangle 3"/>
          <p:cNvSpPr>
            <a:spLocks noGrp="1" noChangeArrowheads="1"/>
          </p:cNvSpPr>
          <p:nvPr>
            <p:ph type="body" idx="1"/>
          </p:nvPr>
        </p:nvSpPr>
        <p:spPr>
          <a:xfrm>
            <a:off x="457200" y="260350"/>
            <a:ext cx="8229600" cy="6337300"/>
          </a:xfrm>
        </p:spPr>
        <p:txBody>
          <a:bodyPr/>
          <a:lstStyle/>
          <a:p>
            <a:pPr algn="ctr" eaLnBrk="1" hangingPunct="1">
              <a:lnSpc>
                <a:spcPct val="80000"/>
              </a:lnSpc>
              <a:buFont typeface="Wingdings" panose="05000000000000000000" pitchFamily="2" charset="2"/>
              <a:buNone/>
              <a:defRPr/>
            </a:pPr>
            <a:endParaRPr lang="el-GR" sz="2300" b="1" u="sng" smtClean="0">
              <a:solidFill>
                <a:schemeClr val="hlink"/>
              </a:solidFill>
            </a:endParaRPr>
          </a:p>
          <a:p>
            <a:pPr algn="ctr" eaLnBrk="1" hangingPunct="1">
              <a:lnSpc>
                <a:spcPct val="80000"/>
              </a:lnSpc>
              <a:buFont typeface="Wingdings" panose="05000000000000000000" pitchFamily="2" charset="2"/>
              <a:buNone/>
              <a:defRPr/>
            </a:pPr>
            <a:r>
              <a:rPr lang="el-GR" b="1" u="sng" smtClean="0">
                <a:solidFill>
                  <a:srgbClr val="FFFF66"/>
                </a:solidFill>
              </a:rPr>
              <a:t>Ευρήματα ερευνών </a:t>
            </a:r>
          </a:p>
          <a:p>
            <a:pPr algn="ctr" eaLnBrk="1" hangingPunct="1">
              <a:lnSpc>
                <a:spcPct val="80000"/>
              </a:lnSpc>
              <a:buFont typeface="Wingdings" panose="05000000000000000000" pitchFamily="2" charset="2"/>
              <a:buNone/>
              <a:defRPr/>
            </a:pPr>
            <a:r>
              <a:rPr lang="el-GR" b="1" u="sng" smtClean="0">
                <a:solidFill>
                  <a:srgbClr val="FFFF66"/>
                </a:solidFill>
              </a:rPr>
              <a:t>για την ανάπτυξη της γλώσσας στα παιδιά</a:t>
            </a:r>
            <a:r>
              <a:rPr lang="el-GR" b="1" smtClean="0">
                <a:solidFill>
                  <a:srgbClr val="FFFF66"/>
                </a:solidFill>
              </a:rPr>
              <a:t>:</a:t>
            </a:r>
            <a:r>
              <a:rPr lang="el-GR" b="1" smtClean="0"/>
              <a:t>  </a:t>
            </a:r>
          </a:p>
          <a:p>
            <a:pPr algn="ctr" eaLnBrk="1" hangingPunct="1">
              <a:lnSpc>
                <a:spcPct val="80000"/>
              </a:lnSpc>
              <a:buFont typeface="Wingdings" panose="05000000000000000000" pitchFamily="2" charset="2"/>
              <a:buNone/>
              <a:defRPr/>
            </a:pPr>
            <a:r>
              <a:rPr lang="el-GR" sz="2600" b="1" smtClean="0"/>
              <a:t>	</a:t>
            </a:r>
            <a:r>
              <a:rPr lang="el-GR" sz="2800" b="1" u="sng" smtClean="0"/>
              <a:t>Αντικρούουν </a:t>
            </a:r>
            <a:r>
              <a:rPr lang="el-GR" sz="2800" b="1" smtClean="0"/>
              <a:t>εν μέρει τις καθημερινές μας αντιλήψεις</a:t>
            </a:r>
            <a:r>
              <a:rPr lang="el-GR" sz="2600" b="1" smtClean="0"/>
              <a:t> </a:t>
            </a:r>
          </a:p>
          <a:p>
            <a:pPr algn="ctr" eaLnBrk="1" hangingPunct="1">
              <a:lnSpc>
                <a:spcPct val="80000"/>
              </a:lnSpc>
              <a:buFont typeface="Wingdings" panose="05000000000000000000" pitchFamily="2" charset="2"/>
              <a:buNone/>
              <a:defRPr/>
            </a:pPr>
            <a:endParaRPr lang="el-GR" sz="2600" b="1" smtClean="0"/>
          </a:p>
          <a:p>
            <a:pPr eaLnBrk="1" hangingPunct="1">
              <a:lnSpc>
                <a:spcPct val="80000"/>
              </a:lnSpc>
              <a:defRPr/>
            </a:pPr>
            <a:r>
              <a:rPr lang="el-GR" b="1" smtClean="0">
                <a:solidFill>
                  <a:srgbClr val="FFFF66"/>
                </a:solidFill>
              </a:rPr>
              <a:t>Σημαντικό μέρος της γλώσσας </a:t>
            </a:r>
            <a:r>
              <a:rPr lang="el-GR" b="1" u="sng" smtClean="0">
                <a:solidFill>
                  <a:srgbClr val="FFFF66"/>
                </a:solidFill>
              </a:rPr>
              <a:t>μαθαίνεται</a:t>
            </a:r>
            <a:r>
              <a:rPr lang="el-GR" b="1" u="sng" smtClean="0">
                <a:solidFill>
                  <a:srgbClr val="FFC000"/>
                </a:solidFill>
              </a:rPr>
              <a:t> </a:t>
            </a:r>
            <a:r>
              <a:rPr lang="el-GR" b="1" u="sng" smtClean="0">
                <a:solidFill>
                  <a:srgbClr val="66FFCC"/>
                </a:solidFill>
              </a:rPr>
              <a:t>νωρίς</a:t>
            </a:r>
            <a:r>
              <a:rPr lang="el-GR" b="1" smtClean="0">
                <a:solidFill>
                  <a:srgbClr val="66FFCC"/>
                </a:solidFill>
              </a:rPr>
              <a:t> </a:t>
            </a:r>
            <a:r>
              <a:rPr lang="el-GR" b="1" smtClean="0"/>
              <a:t>στην προσχολική ηλικία (κατεξοχήν η σύνταξη και οι γραμματικές κλίσεις)</a:t>
            </a:r>
          </a:p>
          <a:p>
            <a:pPr eaLnBrk="1" hangingPunct="1">
              <a:lnSpc>
                <a:spcPct val="80000"/>
              </a:lnSpc>
              <a:defRPr/>
            </a:pPr>
            <a:r>
              <a:rPr lang="el-GR" b="1" u="sng" smtClean="0">
                <a:solidFill>
                  <a:srgbClr val="FFFF66"/>
                </a:solidFill>
              </a:rPr>
              <a:t>Αλλά</a:t>
            </a:r>
            <a:r>
              <a:rPr lang="el-GR" b="1" smtClean="0">
                <a:solidFill>
                  <a:srgbClr val="FFFF66"/>
                </a:solidFill>
              </a:rPr>
              <a:t> τα παιδιά δυσκολεύονται να χειριστούν τη γλώσσα σε όλες τις περιστάσεις</a:t>
            </a:r>
            <a:r>
              <a:rPr lang="el-GR" b="1" smtClean="0">
                <a:solidFill>
                  <a:srgbClr val="FFC000"/>
                </a:solidFill>
              </a:rPr>
              <a:t> </a:t>
            </a:r>
            <a:r>
              <a:rPr lang="el-GR" b="1" smtClean="0"/>
              <a:t>ακόμη και στο τέλος του δημοτικού σχολείου.    </a:t>
            </a:r>
          </a:p>
          <a:p>
            <a:pPr eaLnBrk="1" hangingPunct="1">
              <a:lnSpc>
                <a:spcPct val="80000"/>
              </a:lnSpc>
              <a:buFont typeface="Wingdings" panose="05000000000000000000" pitchFamily="2" charset="2"/>
              <a:buNone/>
              <a:defRPr/>
            </a:pPr>
            <a:endParaRPr lang="el-GR" sz="2300" b="1" smtClean="0">
              <a:solidFill>
                <a:srgbClr val="66FFCC"/>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825" y="0"/>
            <a:ext cx="8642350" cy="6597650"/>
          </a:xfrm>
        </p:spPr>
        <p:txBody>
          <a:bodyPr/>
          <a:lstStyle/>
          <a:p>
            <a:pPr algn="ctr" eaLnBrk="1" hangingPunct="1">
              <a:lnSpc>
                <a:spcPct val="80000"/>
              </a:lnSpc>
              <a:buFont typeface="Wingdings" panose="05000000000000000000" pitchFamily="2" charset="2"/>
              <a:buNone/>
              <a:defRPr/>
            </a:pPr>
            <a:r>
              <a:rPr lang="el-GR" sz="2800" b="1" dirty="0" smtClean="0">
                <a:solidFill>
                  <a:srgbClr val="FFFF00"/>
                </a:solidFill>
              </a:rPr>
              <a:t>Για να κατανοήσουμε επιστημονικά ευρήματα</a:t>
            </a:r>
          </a:p>
          <a:p>
            <a:pPr algn="ctr" eaLnBrk="1" hangingPunct="1">
              <a:lnSpc>
                <a:spcPct val="80000"/>
              </a:lnSpc>
              <a:buFont typeface="Wingdings" panose="05000000000000000000" pitchFamily="2" charset="2"/>
              <a:buNone/>
              <a:defRPr/>
            </a:pPr>
            <a:r>
              <a:rPr lang="el-GR" sz="2800" b="1" dirty="0" smtClean="0">
                <a:solidFill>
                  <a:srgbClr val="FFFF00"/>
                </a:solidFill>
              </a:rPr>
              <a:t> για ανάπτυξη γλώσσας, </a:t>
            </a:r>
          </a:p>
          <a:p>
            <a:pPr algn="ctr" eaLnBrk="1" hangingPunct="1">
              <a:lnSpc>
                <a:spcPct val="80000"/>
              </a:lnSpc>
              <a:buFont typeface="Wingdings" panose="05000000000000000000" pitchFamily="2" charset="2"/>
              <a:buNone/>
              <a:defRPr/>
            </a:pPr>
            <a:r>
              <a:rPr lang="el-GR" sz="2800" b="1" dirty="0" smtClean="0">
                <a:solidFill>
                  <a:srgbClr val="FFFF00"/>
                </a:solidFill>
              </a:rPr>
              <a:t>αναγκαίες ορισμένες διακρίσεις </a:t>
            </a:r>
          </a:p>
          <a:p>
            <a:pPr algn="ctr" eaLnBrk="1" hangingPunct="1">
              <a:lnSpc>
                <a:spcPct val="80000"/>
              </a:lnSpc>
              <a:buFont typeface="Wingdings" panose="05000000000000000000" pitchFamily="2" charset="2"/>
              <a:buNone/>
              <a:defRPr/>
            </a:pPr>
            <a:r>
              <a:rPr lang="el-GR" sz="2800" b="1" dirty="0" smtClean="0">
                <a:solidFill>
                  <a:srgbClr val="FFFF00"/>
                </a:solidFill>
              </a:rPr>
              <a:t>του επιστημονικού λόγου</a:t>
            </a:r>
          </a:p>
          <a:p>
            <a:pPr algn="ctr" eaLnBrk="1" hangingPunct="1">
              <a:lnSpc>
                <a:spcPct val="80000"/>
              </a:lnSpc>
              <a:buFont typeface="Wingdings" panose="05000000000000000000" pitchFamily="2" charset="2"/>
              <a:buNone/>
              <a:defRPr/>
            </a:pPr>
            <a:r>
              <a:rPr lang="el-GR" sz="2800" b="1" dirty="0" smtClean="0">
                <a:solidFill>
                  <a:srgbClr val="FFFF00"/>
                </a:solidFill>
              </a:rPr>
              <a:t>(δηλ. όροι ή έννοιες της γλωσσολογίας</a:t>
            </a:r>
          </a:p>
          <a:p>
            <a:pPr algn="ctr" eaLnBrk="1" hangingPunct="1">
              <a:lnSpc>
                <a:spcPct val="80000"/>
              </a:lnSpc>
              <a:buFont typeface="Wingdings" panose="05000000000000000000" pitchFamily="2" charset="2"/>
              <a:buNone/>
              <a:defRPr/>
            </a:pPr>
            <a:r>
              <a:rPr lang="el-GR" sz="2800" b="1" dirty="0" smtClean="0">
                <a:solidFill>
                  <a:srgbClr val="FFFF00"/>
                </a:solidFill>
              </a:rPr>
              <a:t>για την περιγραφή της γλώσσας) </a:t>
            </a:r>
          </a:p>
          <a:p>
            <a:pPr algn="ctr" eaLnBrk="1" hangingPunct="1">
              <a:lnSpc>
                <a:spcPct val="80000"/>
              </a:lnSpc>
              <a:buFont typeface="Wingdings" panose="05000000000000000000" pitchFamily="2" charset="2"/>
              <a:buNone/>
              <a:defRPr/>
            </a:pPr>
            <a:endParaRPr lang="el-GR" sz="2800" b="1" dirty="0" smtClean="0"/>
          </a:p>
          <a:p>
            <a:pPr algn="ctr" eaLnBrk="1" hangingPunct="1">
              <a:lnSpc>
                <a:spcPct val="80000"/>
              </a:lnSpc>
              <a:buFont typeface="Wingdings" panose="05000000000000000000" pitchFamily="2" charset="2"/>
              <a:buNone/>
              <a:defRPr/>
            </a:pPr>
            <a:r>
              <a:rPr lang="el-GR" sz="2800" b="1" dirty="0" smtClean="0"/>
              <a:t>(</a:t>
            </a:r>
            <a:r>
              <a:rPr lang="el-GR" sz="2800" b="1" u="sng" dirty="0" smtClean="0"/>
              <a:t>διόλου προσιτές </a:t>
            </a:r>
          </a:p>
          <a:p>
            <a:pPr algn="ctr" eaLnBrk="1" hangingPunct="1">
              <a:lnSpc>
                <a:spcPct val="80000"/>
              </a:lnSpc>
              <a:buFont typeface="Wingdings" panose="05000000000000000000" pitchFamily="2" charset="2"/>
              <a:buNone/>
              <a:defRPr/>
            </a:pPr>
            <a:r>
              <a:rPr lang="el-GR" sz="2800" b="1" dirty="0" smtClean="0"/>
              <a:t>στην καθημερινή μας αντίληψη των πραγμάτων) </a:t>
            </a:r>
          </a:p>
          <a:p>
            <a:pPr algn="ctr" eaLnBrk="1" hangingPunct="1">
              <a:lnSpc>
                <a:spcPct val="80000"/>
              </a:lnSpc>
              <a:buFont typeface="Wingdings" panose="05000000000000000000" pitchFamily="2" charset="2"/>
              <a:buNone/>
              <a:defRPr/>
            </a:pPr>
            <a:endParaRPr lang="el-GR" sz="2800" b="1" dirty="0" smtClean="0"/>
          </a:p>
          <a:p>
            <a:pPr algn="ctr" eaLnBrk="1" hangingPunct="1">
              <a:lnSpc>
                <a:spcPct val="80000"/>
              </a:lnSpc>
              <a:buFont typeface="Wingdings" panose="05000000000000000000" pitchFamily="2" charset="2"/>
              <a:buNone/>
              <a:defRPr/>
            </a:pPr>
            <a:r>
              <a:rPr lang="el-GR" sz="2800" b="1" dirty="0" smtClean="0"/>
              <a:t>Βασική διάκριση:</a:t>
            </a:r>
          </a:p>
          <a:p>
            <a:pPr lvl="1" eaLnBrk="1" hangingPunct="1">
              <a:lnSpc>
                <a:spcPct val="80000"/>
              </a:lnSpc>
              <a:defRPr/>
            </a:pPr>
            <a:r>
              <a:rPr lang="el-GR" sz="3200" b="1" dirty="0" smtClean="0"/>
              <a:t>Γνώση της γλώσσας = </a:t>
            </a:r>
            <a:r>
              <a:rPr lang="el-GR" sz="3200" b="1" u="sng" dirty="0" smtClean="0">
                <a:solidFill>
                  <a:schemeClr val="hlink"/>
                </a:solidFill>
              </a:rPr>
              <a:t>γλωσσική ικανότητα</a:t>
            </a:r>
            <a:r>
              <a:rPr lang="el-GR" sz="3200" b="1" dirty="0" smtClean="0"/>
              <a:t>  </a:t>
            </a:r>
          </a:p>
          <a:p>
            <a:pPr lvl="1" eaLnBrk="1" hangingPunct="1">
              <a:lnSpc>
                <a:spcPct val="80000"/>
              </a:lnSpc>
              <a:defRPr/>
            </a:pPr>
            <a:r>
              <a:rPr lang="el-GR" sz="3200" b="1" dirty="0" smtClean="0"/>
              <a:t>Ικανότητες χρήσης της σε ποικίλες περιστάσεις για ποικίλους σκοπούς = </a:t>
            </a:r>
            <a:r>
              <a:rPr lang="el-GR" sz="3200" b="1" u="sng" dirty="0" smtClean="0">
                <a:solidFill>
                  <a:schemeClr val="hlink"/>
                </a:solidFill>
              </a:rPr>
              <a:t>επικοινωνιακή ικανότητα</a:t>
            </a:r>
          </a:p>
          <a:p>
            <a:pPr eaLnBrk="1" hangingPunct="1">
              <a:defRPr/>
            </a:pPr>
            <a:endParaRPr lang="el-GR" dirty="0" smtClean="0"/>
          </a:p>
        </p:txBody>
      </p:sp>
      <p:sp>
        <p:nvSpPr>
          <p:cNvPr id="29699"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9C405B95-944B-448B-9DBA-AE29F3E0CC4E}" type="slidenum">
              <a:rPr lang="el-GR" altLang="el-GR" sz="1200" smtClean="0">
                <a:latin typeface="Arial" panose="020B0604020202020204" pitchFamily="34" charset="0"/>
              </a:rPr>
              <a:pPr>
                <a:spcBef>
                  <a:spcPct val="0"/>
                </a:spcBef>
                <a:buClrTx/>
                <a:buSzTx/>
                <a:buFontTx/>
                <a:buNone/>
              </a:pPr>
              <a:t>12</a:t>
            </a:fld>
            <a:endParaRPr lang="el-GR" altLang="el-GR" sz="1200" smtClean="0">
              <a:latin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765D583F-49E7-4D47-BCEB-4BF82F3C1B72}" type="slidenum">
              <a:rPr lang="el-GR" altLang="el-GR" sz="1200" smtClean="0">
                <a:latin typeface="Arial" panose="020B0604020202020204" pitchFamily="34" charset="0"/>
              </a:rPr>
              <a:pPr>
                <a:spcBef>
                  <a:spcPct val="0"/>
                </a:spcBef>
                <a:buClrTx/>
                <a:buSzTx/>
                <a:buFontTx/>
                <a:buNone/>
              </a:pPr>
              <a:t>13</a:t>
            </a:fld>
            <a:endParaRPr lang="el-GR" altLang="el-GR" sz="1200" smtClean="0">
              <a:latin typeface="Arial" panose="020B0604020202020204" pitchFamily="34" charset="0"/>
            </a:endParaRPr>
          </a:p>
        </p:txBody>
      </p:sp>
      <p:sp>
        <p:nvSpPr>
          <p:cNvPr id="28674" name="Rectangle 2"/>
          <p:cNvSpPr>
            <a:spLocks noGrp="1" noRot="1" noChangeArrowheads="1"/>
          </p:cNvSpPr>
          <p:nvPr>
            <p:ph type="title"/>
          </p:nvPr>
        </p:nvSpPr>
        <p:spPr>
          <a:xfrm>
            <a:off x="323850" y="260350"/>
            <a:ext cx="8229600" cy="1143000"/>
          </a:xfrm>
        </p:spPr>
        <p:txBody>
          <a:bodyPr/>
          <a:lstStyle/>
          <a:p>
            <a:pPr eaLnBrk="1" hangingPunct="1">
              <a:defRPr/>
            </a:pPr>
            <a:r>
              <a:rPr lang="el-GR" sz="3200" dirty="0" smtClean="0">
                <a:solidFill>
                  <a:schemeClr val="hlink"/>
                </a:solidFill>
              </a:rPr>
              <a:t/>
            </a:r>
            <a:br>
              <a:rPr lang="el-GR" sz="3200" dirty="0" smtClean="0">
                <a:solidFill>
                  <a:schemeClr val="hlink"/>
                </a:solidFill>
              </a:rPr>
            </a:br>
            <a:r>
              <a:rPr lang="el-GR" sz="3200" dirty="0" smtClean="0">
                <a:solidFill>
                  <a:srgbClr val="FFFF66"/>
                </a:solidFill>
              </a:rPr>
              <a:t>Σύγχρονη γλωσσολογία</a:t>
            </a:r>
            <a:br>
              <a:rPr lang="el-GR" sz="3200" dirty="0" smtClean="0">
                <a:solidFill>
                  <a:srgbClr val="FFFF66"/>
                </a:solidFill>
              </a:rPr>
            </a:br>
            <a:endParaRPr lang="el-GR" sz="3200" dirty="0" smtClean="0">
              <a:solidFill>
                <a:srgbClr val="FFFF66"/>
              </a:solidFill>
            </a:endParaRPr>
          </a:p>
        </p:txBody>
      </p:sp>
      <p:sp>
        <p:nvSpPr>
          <p:cNvPr id="28675" name="Rectangle 3"/>
          <p:cNvSpPr>
            <a:spLocks noGrp="1" noChangeArrowheads="1"/>
          </p:cNvSpPr>
          <p:nvPr>
            <p:ph type="body" idx="1"/>
          </p:nvPr>
        </p:nvSpPr>
        <p:spPr>
          <a:xfrm>
            <a:off x="0" y="1341438"/>
            <a:ext cx="8964613" cy="5256212"/>
          </a:xfrm>
        </p:spPr>
        <p:txBody>
          <a:bodyPr/>
          <a:lstStyle/>
          <a:p>
            <a:pPr algn="ctr" eaLnBrk="1" hangingPunct="1">
              <a:lnSpc>
                <a:spcPct val="80000"/>
              </a:lnSpc>
              <a:buFont typeface="Wingdings" panose="05000000000000000000" pitchFamily="2" charset="2"/>
              <a:buNone/>
              <a:defRPr/>
            </a:pPr>
            <a:r>
              <a:rPr lang="el-GR" sz="2800" b="1" u="sng" smtClean="0"/>
              <a:t>Λόγος</a:t>
            </a:r>
            <a:r>
              <a:rPr lang="el-GR" sz="2800" b="1" smtClean="0"/>
              <a:t>:</a:t>
            </a:r>
            <a:r>
              <a:rPr lang="en-US" sz="2800" b="1" smtClean="0"/>
              <a:t>  </a:t>
            </a:r>
            <a:endParaRPr lang="el-GR" sz="2800" b="1" smtClean="0"/>
          </a:p>
          <a:p>
            <a:pPr algn="ctr" eaLnBrk="1" hangingPunct="1">
              <a:lnSpc>
                <a:spcPct val="80000"/>
              </a:lnSpc>
              <a:buFont typeface="Wingdings" panose="05000000000000000000" pitchFamily="2" charset="2"/>
              <a:buNone/>
              <a:defRPr/>
            </a:pPr>
            <a:r>
              <a:rPr lang="el-GR" sz="2800" b="1" smtClean="0"/>
              <a:t>Ικανότητα/δραστηριότητα γλωσσικής επικοινωνίας</a:t>
            </a:r>
          </a:p>
          <a:p>
            <a:pPr algn="ctr" eaLnBrk="1" hangingPunct="1">
              <a:lnSpc>
                <a:spcPct val="80000"/>
              </a:lnSpc>
              <a:buFont typeface="Wingdings" panose="05000000000000000000" pitchFamily="2" charset="2"/>
              <a:buNone/>
              <a:defRPr/>
            </a:pPr>
            <a:endParaRPr lang="en-US" sz="2800" b="1" smtClean="0"/>
          </a:p>
          <a:p>
            <a:pPr eaLnBrk="1" hangingPunct="1">
              <a:lnSpc>
                <a:spcPct val="80000"/>
              </a:lnSpc>
              <a:buFont typeface="Wingdings" panose="05000000000000000000" pitchFamily="2" charset="2"/>
              <a:buNone/>
              <a:defRPr/>
            </a:pPr>
            <a:r>
              <a:rPr lang="el-GR" sz="2800" b="1" u="sng" smtClean="0">
                <a:solidFill>
                  <a:srgbClr val="66FFCC"/>
                </a:solidFill>
              </a:rPr>
              <a:t>Γλώσσα</a:t>
            </a:r>
            <a:r>
              <a:rPr lang="el-GR" sz="2800" b="1" smtClean="0"/>
              <a:t>:  συμβάσεις μιας γλωσσικής κοινότητας (π.χ. τα ελληνικά) – κοινωνικό φαινόμενο αλλά και νοητικό (δηλ. κοινωνικές συμβάσεις ασυνείδητα εγγεγραμμένες στο νου των ομιλητών)</a:t>
            </a:r>
          </a:p>
          <a:p>
            <a:pPr eaLnBrk="1" hangingPunct="1">
              <a:lnSpc>
                <a:spcPct val="80000"/>
              </a:lnSpc>
              <a:buFont typeface="Wingdings" panose="05000000000000000000" pitchFamily="2" charset="2"/>
              <a:buNone/>
              <a:defRPr/>
            </a:pPr>
            <a:r>
              <a:rPr lang="el-GR" sz="2800" b="1" u="sng" smtClean="0">
                <a:solidFill>
                  <a:srgbClr val="66FFCC"/>
                </a:solidFill>
              </a:rPr>
              <a:t>Ομιλία</a:t>
            </a:r>
            <a:r>
              <a:rPr lang="el-GR" sz="2800" b="1" smtClean="0"/>
              <a:t>:  ατομικό μόνο φαινόμενο, τα χειροπιαστά λόγια κάθε ομιλητή μια συγκεκριμένη στιγμή, υπάρχει μέσα στο χρόνο ή στο χώρο (εάν γραφή)</a:t>
            </a:r>
          </a:p>
          <a:p>
            <a:pPr eaLnBrk="1" hangingPunct="1">
              <a:lnSpc>
                <a:spcPct val="80000"/>
              </a:lnSpc>
              <a:buFont typeface="Wingdings" panose="05000000000000000000" pitchFamily="2" charset="2"/>
              <a:buNone/>
              <a:defRPr/>
            </a:pPr>
            <a:r>
              <a:rPr lang="el-GR" sz="2800" b="1" u="sng" smtClean="0">
                <a:solidFill>
                  <a:srgbClr val="66FFCC"/>
                </a:solidFill>
              </a:rPr>
              <a:t>Γλωσσική επικοινωνία</a:t>
            </a:r>
            <a:r>
              <a:rPr lang="el-GR" sz="2800" b="1" smtClean="0"/>
              <a:t>:  χρήση μιας γλώσσας προφορικής, γραπτής, νοηματικής σε διάφορες περιστάσεις (π.χ. σε διάφορα κείμενα, σε προφορική συνομιλία με φίλους, σε αγόρευση στο δικαστήριο)</a:t>
            </a:r>
          </a:p>
          <a:p>
            <a:pPr eaLnBrk="1" hangingPunct="1">
              <a:lnSpc>
                <a:spcPct val="80000"/>
              </a:lnSpc>
              <a:buFont typeface="Wingdings" panose="05000000000000000000" pitchFamily="2" charset="2"/>
              <a:buNone/>
              <a:defRPr/>
            </a:pPr>
            <a:endParaRPr lang="el-GR" sz="2000" b="1" smtClean="0"/>
          </a:p>
          <a:p>
            <a:pPr eaLnBrk="1" hangingPunct="1">
              <a:lnSpc>
                <a:spcPct val="80000"/>
              </a:lnSpc>
              <a:buFont typeface="Wingdings" panose="05000000000000000000" pitchFamily="2" charset="2"/>
              <a:buNone/>
              <a:defRPr/>
            </a:pPr>
            <a:endParaRPr lang="el-GR" sz="2800" b="1" smtClean="0"/>
          </a:p>
          <a:p>
            <a:pPr eaLnBrk="1" hangingPunct="1">
              <a:lnSpc>
                <a:spcPct val="80000"/>
              </a:lnSpc>
              <a:buFont typeface="Wingdings" panose="05000000000000000000" pitchFamily="2" charset="2"/>
              <a:buNone/>
              <a:defRPr/>
            </a:pPr>
            <a:endParaRPr lang="el-GR" sz="28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B8E2B617-99B0-4C51-9635-5A7D6BE21550}" type="slidenum">
              <a:rPr lang="el-GR" altLang="el-GR" sz="1200" smtClean="0">
                <a:latin typeface="Arial" panose="020B0604020202020204" pitchFamily="34" charset="0"/>
              </a:rPr>
              <a:pPr>
                <a:spcBef>
                  <a:spcPct val="0"/>
                </a:spcBef>
                <a:buClrTx/>
                <a:buSzTx/>
                <a:buFontTx/>
                <a:buNone/>
              </a:pPr>
              <a:t>14</a:t>
            </a:fld>
            <a:endParaRPr lang="el-GR" altLang="el-GR" sz="1200" smtClean="0">
              <a:latin typeface="Arial" panose="020B0604020202020204" pitchFamily="34" charset="0"/>
            </a:endParaRPr>
          </a:p>
        </p:txBody>
      </p:sp>
      <p:sp>
        <p:nvSpPr>
          <p:cNvPr id="24578" name="Rectangle 2"/>
          <p:cNvSpPr>
            <a:spLocks noGrp="1" noRot="1" noChangeArrowheads="1"/>
          </p:cNvSpPr>
          <p:nvPr>
            <p:ph type="title"/>
          </p:nvPr>
        </p:nvSpPr>
        <p:spPr>
          <a:xfrm>
            <a:off x="468313" y="0"/>
            <a:ext cx="8229600" cy="1143000"/>
          </a:xfrm>
        </p:spPr>
        <p:txBody>
          <a:bodyPr/>
          <a:lstStyle/>
          <a:p>
            <a:pPr eaLnBrk="1" hangingPunct="1">
              <a:defRPr/>
            </a:pPr>
            <a:r>
              <a:rPr lang="el-GR" sz="2800" u="sng" smtClean="0">
                <a:solidFill>
                  <a:srgbClr val="FFFF66"/>
                </a:solidFill>
              </a:rPr>
              <a:t>Διπλή άρθρωση</a:t>
            </a:r>
            <a:r>
              <a:rPr lang="el-GR" sz="2800" smtClean="0">
                <a:solidFill>
                  <a:srgbClr val="FFFF66"/>
                </a:solidFill>
              </a:rPr>
              <a:t>: </a:t>
            </a:r>
            <a:br>
              <a:rPr lang="el-GR" sz="2800" smtClean="0">
                <a:solidFill>
                  <a:srgbClr val="FFFF66"/>
                </a:solidFill>
              </a:rPr>
            </a:br>
            <a:r>
              <a:rPr lang="el-GR" sz="2800" smtClean="0">
                <a:solidFill>
                  <a:srgbClr val="FFFF66"/>
                </a:solidFill>
              </a:rPr>
              <a:t>θεμελιακή ιδιομορφία της γλώσσας</a:t>
            </a:r>
          </a:p>
        </p:txBody>
      </p:sp>
      <p:sp>
        <p:nvSpPr>
          <p:cNvPr id="24579" name="Rectangle 3"/>
          <p:cNvSpPr>
            <a:spLocks noGrp="1" noChangeArrowheads="1"/>
          </p:cNvSpPr>
          <p:nvPr>
            <p:ph type="body" idx="1"/>
          </p:nvPr>
        </p:nvSpPr>
        <p:spPr>
          <a:xfrm>
            <a:off x="395288" y="1412875"/>
            <a:ext cx="8229600" cy="4525963"/>
          </a:xfrm>
          <a:ln w="28575">
            <a:solidFill>
              <a:schemeClr val="tx1"/>
            </a:solidFill>
          </a:ln>
        </p:spPr>
        <p:txBody>
          <a:bodyPr/>
          <a:lstStyle/>
          <a:p>
            <a:pPr eaLnBrk="1" hangingPunct="1">
              <a:lnSpc>
                <a:spcPct val="90000"/>
              </a:lnSpc>
              <a:defRPr/>
            </a:pPr>
            <a:r>
              <a:rPr lang="el-GR" sz="2800" b="1" u="sng" smtClean="0"/>
              <a:t>Όχι</a:t>
            </a:r>
            <a:r>
              <a:rPr lang="el-GR" sz="2800" b="1" smtClean="0"/>
              <a:t> απλές συσχετίσεις ήχων-εννοιών (όπως στα ιερογλυφικά συστήματα γραφής).  </a:t>
            </a:r>
          </a:p>
          <a:p>
            <a:pPr eaLnBrk="1" hangingPunct="1">
              <a:lnSpc>
                <a:spcPct val="90000"/>
              </a:lnSpc>
              <a:defRPr/>
            </a:pPr>
            <a:r>
              <a:rPr lang="el-GR" sz="2800" b="1" smtClean="0"/>
              <a:t>Αντιθέτως, </a:t>
            </a:r>
            <a:r>
              <a:rPr lang="el-GR" sz="2800" b="1" u="sng" smtClean="0"/>
              <a:t>απεριόριστος</a:t>
            </a:r>
            <a:r>
              <a:rPr lang="el-GR" sz="2800" b="1" smtClean="0"/>
              <a:t> αριθμός προτάσεων με </a:t>
            </a:r>
            <a:r>
              <a:rPr lang="el-GR" sz="2800" b="1" u="sng" smtClean="0"/>
              <a:t>περιορισμένο</a:t>
            </a:r>
            <a:r>
              <a:rPr lang="el-GR" sz="2800" b="1" smtClean="0"/>
              <a:t> αριθμό μέσων (όπως στα αλφαβητικά συστήματα γραφής)</a:t>
            </a:r>
          </a:p>
          <a:p>
            <a:pPr eaLnBrk="1" hangingPunct="1">
              <a:lnSpc>
                <a:spcPct val="90000"/>
              </a:lnSpc>
              <a:defRPr/>
            </a:pPr>
            <a:r>
              <a:rPr lang="el-GR" sz="2800" b="1" smtClean="0"/>
              <a:t>Λόγω </a:t>
            </a:r>
            <a:r>
              <a:rPr lang="el-GR" sz="2800" b="1" u="sng" smtClean="0"/>
              <a:t>διπλής άρθρωσης</a:t>
            </a:r>
            <a:r>
              <a:rPr lang="el-GR" sz="2800" b="1" smtClean="0"/>
              <a:t>:  οργάνωση σε </a:t>
            </a:r>
            <a:r>
              <a:rPr lang="el-GR" sz="2800" b="1" u="sng" smtClean="0">
                <a:solidFill>
                  <a:srgbClr val="66FFCC"/>
                </a:solidFill>
              </a:rPr>
              <a:t>δύο επίπεδα</a:t>
            </a:r>
            <a:r>
              <a:rPr lang="el-GR" sz="2800" b="1" smtClean="0"/>
              <a:t>:</a:t>
            </a:r>
          </a:p>
          <a:p>
            <a:pPr eaLnBrk="1" hangingPunct="1">
              <a:lnSpc>
                <a:spcPct val="90000"/>
              </a:lnSpc>
              <a:buFont typeface="Wingdings" panose="05000000000000000000" pitchFamily="2" charset="2"/>
              <a:buNone/>
              <a:defRPr/>
            </a:pPr>
            <a:r>
              <a:rPr lang="el-GR" sz="2800" b="1" smtClean="0"/>
              <a:t>	α) </a:t>
            </a:r>
            <a:r>
              <a:rPr lang="el-GR" sz="2800" b="1" smtClean="0">
                <a:solidFill>
                  <a:srgbClr val="66FFCC"/>
                </a:solidFill>
              </a:rPr>
              <a:t>στοιχεία </a:t>
            </a:r>
            <a:r>
              <a:rPr lang="el-GR" sz="2800" b="1" u="sng" smtClean="0">
                <a:solidFill>
                  <a:srgbClr val="66FFCC"/>
                </a:solidFill>
              </a:rPr>
              <a:t>χωρί</a:t>
            </a:r>
            <a:r>
              <a:rPr lang="el-GR" sz="2800" b="1" smtClean="0">
                <a:solidFill>
                  <a:srgbClr val="66FFCC"/>
                </a:solidFill>
              </a:rPr>
              <a:t>ς νόημα</a:t>
            </a:r>
            <a:r>
              <a:rPr lang="el-GR" sz="2800" b="1" smtClean="0"/>
              <a:t> (φωνήματα)</a:t>
            </a:r>
          </a:p>
          <a:p>
            <a:pPr eaLnBrk="1" hangingPunct="1">
              <a:lnSpc>
                <a:spcPct val="90000"/>
              </a:lnSpc>
              <a:buFont typeface="Wingdings" panose="05000000000000000000" pitchFamily="2" charset="2"/>
              <a:buNone/>
              <a:defRPr/>
            </a:pPr>
            <a:r>
              <a:rPr lang="el-GR" sz="2800" b="1" smtClean="0"/>
              <a:t>   	β) </a:t>
            </a:r>
            <a:r>
              <a:rPr lang="el-GR" sz="2800" b="1" smtClean="0">
                <a:solidFill>
                  <a:srgbClr val="66FFCC"/>
                </a:solidFill>
              </a:rPr>
              <a:t>στοιχεία  </a:t>
            </a:r>
            <a:r>
              <a:rPr lang="el-GR" sz="2800" b="1" u="sng" smtClean="0">
                <a:solidFill>
                  <a:srgbClr val="66FFCC"/>
                </a:solidFill>
              </a:rPr>
              <a:t>με </a:t>
            </a:r>
            <a:r>
              <a:rPr lang="el-GR" sz="2800" b="1" smtClean="0">
                <a:solidFill>
                  <a:srgbClr val="66FFCC"/>
                </a:solidFill>
              </a:rPr>
              <a:t> νόημα</a:t>
            </a:r>
            <a:r>
              <a:rPr lang="el-GR" sz="2800" b="1" smtClean="0"/>
              <a:t> (λέξεις, προτάσεις….)</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C12C5BE2-C869-448E-B90C-6B49007C57D4}" type="slidenum">
              <a:rPr lang="el-GR" altLang="el-GR" sz="1200" smtClean="0">
                <a:latin typeface="Arial" panose="020B0604020202020204" pitchFamily="34" charset="0"/>
              </a:rPr>
              <a:pPr>
                <a:spcBef>
                  <a:spcPct val="0"/>
                </a:spcBef>
                <a:buClrTx/>
                <a:buSzTx/>
                <a:buFontTx/>
                <a:buNone/>
              </a:pPr>
              <a:t>15</a:t>
            </a:fld>
            <a:endParaRPr lang="el-GR" altLang="el-GR" sz="1200" smtClean="0">
              <a:latin typeface="Arial" panose="020B0604020202020204" pitchFamily="34" charset="0"/>
            </a:endParaRPr>
          </a:p>
        </p:txBody>
      </p:sp>
      <p:sp>
        <p:nvSpPr>
          <p:cNvPr id="25602" name="Rectangle 2"/>
          <p:cNvSpPr>
            <a:spLocks noGrp="1" noRot="1" noChangeArrowheads="1"/>
          </p:cNvSpPr>
          <p:nvPr>
            <p:ph type="title"/>
          </p:nvPr>
        </p:nvSpPr>
        <p:spPr/>
        <p:txBody>
          <a:bodyPr/>
          <a:lstStyle/>
          <a:p>
            <a:pPr eaLnBrk="1" hangingPunct="1">
              <a:defRPr/>
            </a:pPr>
            <a:r>
              <a:rPr lang="el-GR" sz="3200" smtClean="0">
                <a:solidFill>
                  <a:srgbClr val="66FFCC"/>
                </a:solidFill>
              </a:rPr>
              <a:t>Στρωματοποίηση γλώσσας</a:t>
            </a:r>
            <a:br>
              <a:rPr lang="el-GR" sz="3200" smtClean="0">
                <a:solidFill>
                  <a:srgbClr val="66FFCC"/>
                </a:solidFill>
              </a:rPr>
            </a:br>
            <a:r>
              <a:rPr lang="el-GR" sz="3200" smtClean="0">
                <a:solidFill>
                  <a:srgbClr val="66FFCC"/>
                </a:solidFill>
              </a:rPr>
              <a:t>ιεραρχική της οργάνωση</a:t>
            </a:r>
          </a:p>
        </p:txBody>
      </p:sp>
      <p:sp>
        <p:nvSpPr>
          <p:cNvPr id="25603" name="Rectangle 3"/>
          <p:cNvSpPr>
            <a:spLocks noGrp="1" noChangeArrowheads="1"/>
          </p:cNvSpPr>
          <p:nvPr>
            <p:ph type="body" idx="1"/>
          </p:nvPr>
        </p:nvSpPr>
        <p:spPr>
          <a:ln w="28575">
            <a:solidFill>
              <a:schemeClr val="tx1"/>
            </a:solidFill>
          </a:ln>
        </p:spPr>
        <p:txBody>
          <a:bodyPr/>
          <a:lstStyle/>
          <a:p>
            <a:pPr eaLnBrk="1" hangingPunct="1">
              <a:buFont typeface="Wingdings" panose="05000000000000000000" pitchFamily="2" charset="2"/>
              <a:buChar char="q"/>
              <a:defRPr/>
            </a:pPr>
            <a:r>
              <a:rPr lang="el-GR" sz="3100" b="1" u="sng" smtClean="0">
                <a:solidFill>
                  <a:srgbClr val="FFFF66"/>
                </a:solidFill>
              </a:rPr>
              <a:t>Τα φωνήματα δεν έχουν από μόνα τους νόημα</a:t>
            </a:r>
            <a:r>
              <a:rPr lang="el-GR" sz="3100" b="1" u="sng" smtClean="0"/>
              <a:t>  </a:t>
            </a:r>
          </a:p>
          <a:p>
            <a:pPr eaLnBrk="1" hangingPunct="1">
              <a:buFont typeface="Wingdings" panose="05000000000000000000" pitchFamily="2" charset="2"/>
              <a:buNone/>
              <a:defRPr/>
            </a:pPr>
            <a:r>
              <a:rPr lang="el-GR" sz="3100" b="1" smtClean="0"/>
              <a:t>	(πέρα από εξαιρέσεις όπως το επιφώνημα </a:t>
            </a:r>
            <a:r>
              <a:rPr lang="el-GR" sz="3100" b="1" i="1" smtClean="0"/>
              <a:t>α!)</a:t>
            </a:r>
            <a:endParaRPr lang="el-GR" sz="3100" b="1" smtClean="0"/>
          </a:p>
          <a:p>
            <a:pPr eaLnBrk="1" hangingPunct="1">
              <a:buFont typeface="Wingdings" panose="05000000000000000000" pitchFamily="2" charset="2"/>
              <a:buChar char="q"/>
              <a:defRPr/>
            </a:pPr>
            <a:r>
              <a:rPr lang="el-GR" sz="3100" b="1" u="sng" smtClean="0">
                <a:solidFill>
                  <a:srgbClr val="FFFF66"/>
                </a:solidFill>
              </a:rPr>
              <a:t>Νόημα</a:t>
            </a:r>
            <a:r>
              <a:rPr lang="el-GR" sz="3100" b="1" smtClean="0">
                <a:solidFill>
                  <a:srgbClr val="FFFF66"/>
                </a:solidFill>
              </a:rPr>
              <a:t> παράγεται </a:t>
            </a:r>
            <a:r>
              <a:rPr lang="el-GR" sz="3100" b="1" u="sng" smtClean="0">
                <a:solidFill>
                  <a:srgbClr val="FFFF66"/>
                </a:solidFill>
              </a:rPr>
              <a:t>μόνο από</a:t>
            </a:r>
            <a:r>
              <a:rPr lang="el-GR" sz="3100" b="1" smtClean="0">
                <a:solidFill>
                  <a:srgbClr val="FFFF66"/>
                </a:solidFill>
              </a:rPr>
              <a:t>:</a:t>
            </a:r>
          </a:p>
          <a:p>
            <a:pPr eaLnBrk="1" hangingPunct="1">
              <a:buFont typeface="Wingdings" panose="05000000000000000000" pitchFamily="2" charset="2"/>
              <a:buNone/>
              <a:defRPr/>
            </a:pPr>
            <a:r>
              <a:rPr lang="el-GR" sz="3100" b="1" smtClean="0"/>
              <a:t>	α) </a:t>
            </a:r>
            <a:r>
              <a:rPr lang="el-GR" sz="3100" b="1" u="sng" smtClean="0">
                <a:solidFill>
                  <a:srgbClr val="FFFF66"/>
                </a:solidFill>
              </a:rPr>
              <a:t>συνδυασμούς φωνημάτων σε λέξεις</a:t>
            </a:r>
            <a:r>
              <a:rPr lang="el-GR" sz="3100" b="1" smtClean="0"/>
              <a:t>  (</a:t>
            </a:r>
            <a:r>
              <a:rPr lang="el-GR" sz="3100" b="1" i="1" smtClean="0"/>
              <a:t>παρά</a:t>
            </a:r>
            <a:r>
              <a:rPr lang="el-GR" sz="3100" b="1" smtClean="0"/>
              <a:t>)</a:t>
            </a:r>
          </a:p>
          <a:p>
            <a:pPr eaLnBrk="1" hangingPunct="1">
              <a:buFont typeface="Wingdings" panose="05000000000000000000" pitchFamily="2" charset="2"/>
              <a:buNone/>
              <a:defRPr/>
            </a:pPr>
            <a:r>
              <a:rPr lang="el-GR" sz="3100" b="1" smtClean="0"/>
              <a:t>	β) </a:t>
            </a:r>
            <a:r>
              <a:rPr lang="el-GR" sz="3100" b="1" u="sng" smtClean="0">
                <a:solidFill>
                  <a:srgbClr val="FFFF66"/>
                </a:solidFill>
              </a:rPr>
              <a:t>συνδυασμούς συνθετικών σε λέξεις</a:t>
            </a:r>
            <a:r>
              <a:rPr lang="el-GR" sz="3100" b="1" smtClean="0"/>
              <a:t>  (</a:t>
            </a:r>
            <a:r>
              <a:rPr lang="el-GR" sz="3100" b="1" i="1" smtClean="0"/>
              <a:t>παρακάλεσα</a:t>
            </a:r>
            <a:r>
              <a:rPr lang="el-GR" sz="3100" b="1" smtClean="0"/>
              <a:t>)</a:t>
            </a:r>
          </a:p>
          <a:p>
            <a:pPr eaLnBrk="1" hangingPunct="1">
              <a:buFont typeface="Wingdings" panose="05000000000000000000" pitchFamily="2" charset="2"/>
              <a:buNone/>
              <a:defRPr/>
            </a:pPr>
            <a:r>
              <a:rPr lang="el-GR" sz="3100" b="1" smtClean="0"/>
              <a:t>	γ) </a:t>
            </a:r>
            <a:r>
              <a:rPr lang="el-GR" sz="3100" b="1" u="sng" smtClean="0">
                <a:solidFill>
                  <a:srgbClr val="FFFF66"/>
                </a:solidFill>
              </a:rPr>
              <a:t>συνδυασμούς λέξεων σε προτάσεις</a:t>
            </a:r>
            <a:r>
              <a:rPr lang="el-GR" sz="3100" b="1" smtClean="0"/>
              <a:t> (</a:t>
            </a:r>
            <a:r>
              <a:rPr lang="el-GR" sz="3100" b="1" i="1" smtClean="0"/>
              <a:t>τον    	παρακάλεσα να φύγει</a:t>
            </a:r>
            <a:r>
              <a:rPr lang="el-GR" sz="3100" b="1" smtClean="0"/>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D15B00D6-A561-444D-9855-6D68DE7B4B77}" type="slidenum">
              <a:rPr lang="el-GR" altLang="el-GR" sz="1200" smtClean="0">
                <a:latin typeface="Arial" panose="020B0604020202020204" pitchFamily="34" charset="0"/>
              </a:rPr>
              <a:pPr>
                <a:spcBef>
                  <a:spcPct val="0"/>
                </a:spcBef>
                <a:buClrTx/>
                <a:buSzTx/>
                <a:buFontTx/>
                <a:buNone/>
              </a:pPr>
              <a:t>16</a:t>
            </a:fld>
            <a:endParaRPr lang="el-GR" altLang="el-GR" sz="1200" smtClean="0">
              <a:latin typeface="Arial" panose="020B0604020202020204" pitchFamily="34" charset="0"/>
            </a:endParaRPr>
          </a:p>
        </p:txBody>
      </p:sp>
      <p:sp>
        <p:nvSpPr>
          <p:cNvPr id="21507" name="Rectangle 3"/>
          <p:cNvSpPr>
            <a:spLocks noGrp="1" noChangeArrowheads="1"/>
          </p:cNvSpPr>
          <p:nvPr>
            <p:ph type="body" idx="1"/>
          </p:nvPr>
        </p:nvSpPr>
        <p:spPr>
          <a:xfrm>
            <a:off x="250825" y="188913"/>
            <a:ext cx="8642350" cy="6408737"/>
          </a:xfrm>
        </p:spPr>
        <p:txBody>
          <a:bodyPr/>
          <a:lstStyle/>
          <a:p>
            <a:pPr algn="ctr" eaLnBrk="1" hangingPunct="1">
              <a:lnSpc>
                <a:spcPct val="90000"/>
              </a:lnSpc>
              <a:buFont typeface="Wingdings" panose="05000000000000000000" pitchFamily="2" charset="2"/>
              <a:buNone/>
              <a:defRPr/>
            </a:pPr>
            <a:endParaRPr lang="el-GR" b="1" u="sng" dirty="0" smtClean="0">
              <a:solidFill>
                <a:schemeClr val="hlink"/>
              </a:solidFill>
            </a:endParaRPr>
          </a:p>
          <a:p>
            <a:pPr algn="ctr" eaLnBrk="1" hangingPunct="1">
              <a:lnSpc>
                <a:spcPct val="90000"/>
              </a:lnSpc>
              <a:buFont typeface="Wingdings" panose="05000000000000000000" pitchFamily="2" charset="2"/>
              <a:buNone/>
              <a:defRPr/>
            </a:pPr>
            <a:r>
              <a:rPr lang="el-GR" b="1" u="sng" dirty="0" smtClean="0">
                <a:solidFill>
                  <a:srgbClr val="FFFF66"/>
                </a:solidFill>
              </a:rPr>
              <a:t>Γλωσσική/</a:t>
            </a:r>
            <a:r>
              <a:rPr lang="el-GR" b="1" u="sng" dirty="0" err="1" smtClean="0">
                <a:solidFill>
                  <a:srgbClr val="FFFF66"/>
                </a:solidFill>
              </a:rPr>
              <a:t>ές</a:t>
            </a:r>
            <a:r>
              <a:rPr lang="el-GR" b="1" u="sng" dirty="0" smtClean="0">
                <a:solidFill>
                  <a:srgbClr val="FFFF66"/>
                </a:solidFill>
              </a:rPr>
              <a:t> ικανότητα/</a:t>
            </a:r>
            <a:r>
              <a:rPr lang="el-GR" b="1" u="sng" dirty="0" err="1" smtClean="0">
                <a:solidFill>
                  <a:srgbClr val="FFFF66"/>
                </a:solidFill>
              </a:rPr>
              <a:t>ες</a:t>
            </a:r>
            <a:r>
              <a:rPr lang="el-GR" sz="2800" u="sng" dirty="0" smtClean="0"/>
              <a:t> </a:t>
            </a:r>
          </a:p>
          <a:p>
            <a:pPr algn="ctr" eaLnBrk="1" hangingPunct="1">
              <a:lnSpc>
                <a:spcPct val="90000"/>
              </a:lnSpc>
              <a:buFont typeface="Wingdings" panose="05000000000000000000" pitchFamily="2" charset="2"/>
              <a:buNone/>
              <a:defRPr/>
            </a:pPr>
            <a:r>
              <a:rPr lang="el-GR" sz="2800" b="1" u="sng" dirty="0" smtClean="0"/>
              <a:t>Γνώση γλώσσας σε διάφορα επίπεδα</a:t>
            </a:r>
          </a:p>
          <a:p>
            <a:pPr algn="ctr" eaLnBrk="1" hangingPunct="1">
              <a:lnSpc>
                <a:spcPct val="90000"/>
              </a:lnSpc>
              <a:buFont typeface="Wingdings" panose="05000000000000000000" pitchFamily="2" charset="2"/>
              <a:buNone/>
              <a:defRPr/>
            </a:pPr>
            <a:r>
              <a:rPr lang="el-GR" sz="2800" b="1" u="sng" dirty="0" err="1" smtClean="0"/>
              <a:t>Δηλ</a:t>
            </a:r>
            <a:r>
              <a:rPr lang="el-GR" sz="2800" b="1" u="sng" dirty="0" smtClean="0"/>
              <a:t>, με πιο απλά λόγια, </a:t>
            </a:r>
          </a:p>
          <a:p>
            <a:pPr algn="ctr" eaLnBrk="1" hangingPunct="1">
              <a:lnSpc>
                <a:spcPct val="90000"/>
              </a:lnSpc>
              <a:buFont typeface="Wingdings" panose="05000000000000000000" pitchFamily="2" charset="2"/>
              <a:buNone/>
              <a:defRPr/>
            </a:pPr>
            <a:r>
              <a:rPr lang="el-GR" sz="2800" b="1" u="sng" dirty="0" smtClean="0"/>
              <a:t>ικανότητα σχηματισμού/κατανόησης </a:t>
            </a:r>
          </a:p>
          <a:p>
            <a:pPr algn="ctr" eaLnBrk="1" hangingPunct="1">
              <a:lnSpc>
                <a:spcPct val="90000"/>
              </a:lnSpc>
              <a:buFont typeface="Wingdings" panose="05000000000000000000" pitchFamily="2" charset="2"/>
              <a:buNone/>
              <a:defRPr/>
            </a:pPr>
            <a:r>
              <a:rPr lang="el-GR" sz="2800" b="1" u="sng" dirty="0" smtClean="0"/>
              <a:t>λέξεων και προτάσεων</a:t>
            </a:r>
            <a:r>
              <a:rPr lang="el-GR" sz="2800" b="1" dirty="0" smtClean="0"/>
              <a:t>:</a:t>
            </a:r>
            <a:r>
              <a:rPr lang="el-GR" sz="2800" dirty="0" smtClean="0"/>
              <a:t>  </a:t>
            </a:r>
          </a:p>
          <a:p>
            <a:pPr algn="ctr" eaLnBrk="1" hangingPunct="1">
              <a:lnSpc>
                <a:spcPct val="90000"/>
              </a:lnSpc>
              <a:buFont typeface="Wingdings" panose="05000000000000000000" pitchFamily="2" charset="2"/>
              <a:buNone/>
              <a:defRPr/>
            </a:pPr>
            <a:endParaRPr lang="el-GR" sz="2800" dirty="0" smtClean="0"/>
          </a:p>
          <a:p>
            <a:pPr eaLnBrk="1" hangingPunct="1">
              <a:lnSpc>
                <a:spcPct val="90000"/>
              </a:lnSpc>
              <a:defRPr/>
            </a:pPr>
            <a:r>
              <a:rPr lang="el-GR" sz="2600" b="1" dirty="0" smtClean="0">
                <a:solidFill>
                  <a:srgbClr val="66FFCC"/>
                </a:solidFill>
              </a:rPr>
              <a:t>Φωνολογία</a:t>
            </a:r>
            <a:r>
              <a:rPr lang="el-GR" sz="2600" b="1" dirty="0" smtClean="0"/>
              <a:t>  (ήχοι)</a:t>
            </a:r>
          </a:p>
          <a:p>
            <a:pPr eaLnBrk="1" hangingPunct="1">
              <a:lnSpc>
                <a:spcPct val="90000"/>
              </a:lnSpc>
              <a:defRPr/>
            </a:pPr>
            <a:r>
              <a:rPr lang="el-GR" sz="2600" b="1" dirty="0" smtClean="0">
                <a:solidFill>
                  <a:srgbClr val="66FFCC"/>
                </a:solidFill>
              </a:rPr>
              <a:t>Μορφολογία</a:t>
            </a:r>
            <a:r>
              <a:rPr lang="el-GR" sz="2600" b="1" dirty="0" smtClean="0"/>
              <a:t> (γραμματικές κλίσεις)</a:t>
            </a:r>
          </a:p>
          <a:p>
            <a:pPr eaLnBrk="1" hangingPunct="1">
              <a:lnSpc>
                <a:spcPct val="90000"/>
              </a:lnSpc>
              <a:defRPr/>
            </a:pPr>
            <a:r>
              <a:rPr lang="el-GR" sz="2600" b="1" dirty="0" smtClean="0">
                <a:solidFill>
                  <a:srgbClr val="66FFCC"/>
                </a:solidFill>
              </a:rPr>
              <a:t>Σύνταξη </a:t>
            </a:r>
            <a:r>
              <a:rPr lang="el-GR" sz="2600" b="1" dirty="0" smtClean="0"/>
              <a:t>  (συνδυασμοί λέξεων στην πρόταση)</a:t>
            </a:r>
          </a:p>
          <a:p>
            <a:pPr eaLnBrk="1" hangingPunct="1">
              <a:lnSpc>
                <a:spcPct val="90000"/>
              </a:lnSpc>
              <a:defRPr/>
            </a:pPr>
            <a:r>
              <a:rPr lang="el-GR" sz="2600" b="1" dirty="0" smtClean="0">
                <a:solidFill>
                  <a:srgbClr val="66FFCC"/>
                </a:solidFill>
              </a:rPr>
              <a:t>Σημασιολογία</a:t>
            </a:r>
            <a:r>
              <a:rPr lang="el-GR" sz="2600" b="1" dirty="0" smtClean="0"/>
              <a:t> (λεξιλόγιο και νόημα προτάσεων)</a:t>
            </a:r>
          </a:p>
          <a:p>
            <a:pPr eaLnBrk="1" hangingPunct="1">
              <a:lnSpc>
                <a:spcPct val="90000"/>
              </a:lnSpc>
              <a:buFont typeface="Wingdings" panose="05000000000000000000" pitchFamily="2" charset="2"/>
              <a:buNone/>
              <a:defRPr/>
            </a:pPr>
            <a:endParaRPr lang="el-GR" sz="26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ctr" eaLnBrk="1" hangingPunct="1">
              <a:lnSpc>
                <a:spcPct val="90000"/>
              </a:lnSpc>
              <a:buFont typeface="Wingdings" panose="05000000000000000000" pitchFamily="2" charset="2"/>
              <a:buNone/>
              <a:defRPr/>
            </a:pPr>
            <a:r>
              <a:rPr lang="el-GR" sz="2800" b="1" u="sng" dirty="0" smtClean="0">
                <a:solidFill>
                  <a:srgbClr val="FFFF66"/>
                </a:solidFill>
              </a:rPr>
              <a:t>Επικοινωνιακή/</a:t>
            </a:r>
            <a:r>
              <a:rPr lang="el-GR" sz="2800" b="1" u="sng" dirty="0" err="1" smtClean="0">
                <a:solidFill>
                  <a:srgbClr val="FFFF66"/>
                </a:solidFill>
              </a:rPr>
              <a:t>ές</a:t>
            </a:r>
            <a:r>
              <a:rPr lang="el-GR" sz="2800" b="1" u="sng" dirty="0" smtClean="0">
                <a:solidFill>
                  <a:srgbClr val="FFFF66"/>
                </a:solidFill>
              </a:rPr>
              <a:t> ικανότητα/ες</a:t>
            </a:r>
          </a:p>
          <a:p>
            <a:pPr algn="ctr" eaLnBrk="1" hangingPunct="1">
              <a:lnSpc>
                <a:spcPct val="90000"/>
              </a:lnSpc>
              <a:buFont typeface="Wingdings" panose="05000000000000000000" pitchFamily="2" charset="2"/>
              <a:buNone/>
              <a:defRPr/>
            </a:pPr>
            <a:r>
              <a:rPr lang="el-GR" sz="2800" b="1" u="sng" dirty="0" smtClean="0"/>
              <a:t>Χρήση γλώσσας</a:t>
            </a:r>
          </a:p>
          <a:p>
            <a:pPr algn="ctr" eaLnBrk="1" hangingPunct="1">
              <a:lnSpc>
                <a:spcPct val="90000"/>
              </a:lnSpc>
              <a:buFont typeface="Wingdings" panose="05000000000000000000" pitchFamily="2" charset="2"/>
              <a:buNone/>
              <a:defRPr/>
            </a:pPr>
            <a:r>
              <a:rPr lang="el-GR" sz="2800" b="1" u="sng" dirty="0" smtClean="0"/>
              <a:t> (δηλαδή λεξιλογίου και γραμματικής) </a:t>
            </a:r>
          </a:p>
          <a:p>
            <a:pPr algn="ctr" eaLnBrk="1" hangingPunct="1">
              <a:lnSpc>
                <a:spcPct val="90000"/>
              </a:lnSpc>
              <a:buFont typeface="Wingdings" panose="05000000000000000000" pitchFamily="2" charset="2"/>
              <a:buNone/>
              <a:defRPr/>
            </a:pPr>
            <a:r>
              <a:rPr lang="el-GR" sz="2800" b="1" u="sng" dirty="0" smtClean="0"/>
              <a:t>σε διάφορες περιστάσεις για διάφορους σκοπούς:  </a:t>
            </a:r>
          </a:p>
          <a:p>
            <a:pPr algn="ctr" eaLnBrk="1" hangingPunct="1">
              <a:lnSpc>
                <a:spcPct val="90000"/>
              </a:lnSpc>
              <a:buFont typeface="Wingdings" panose="05000000000000000000" pitchFamily="2" charset="2"/>
              <a:buNone/>
              <a:defRPr/>
            </a:pPr>
            <a:r>
              <a:rPr lang="el-GR" sz="2800" b="1" u="sng" dirty="0" smtClean="0"/>
              <a:t>π.χ.</a:t>
            </a:r>
          </a:p>
          <a:p>
            <a:pPr eaLnBrk="1" hangingPunct="1">
              <a:lnSpc>
                <a:spcPct val="90000"/>
              </a:lnSpc>
              <a:defRPr/>
            </a:pPr>
            <a:r>
              <a:rPr lang="el-GR" sz="2700" b="1" u="sng" dirty="0" err="1" smtClean="0">
                <a:solidFill>
                  <a:srgbClr val="66FFCC"/>
                </a:solidFill>
              </a:rPr>
              <a:t>Κειμενικές</a:t>
            </a:r>
            <a:r>
              <a:rPr lang="el-GR" sz="2700" b="1" dirty="0" smtClean="0">
                <a:solidFill>
                  <a:srgbClr val="66FFCC"/>
                </a:solidFill>
              </a:rPr>
              <a:t>:</a:t>
            </a:r>
            <a:r>
              <a:rPr lang="el-GR" sz="2700" b="1" dirty="0" smtClean="0"/>
              <a:t> συγκρότηση μονάδων λόγου ευρύτερων συνήθως της πρότασης, προφορικών ή γραπτών, με ενιαίο σκοπό και εσωτερική οργάνωση (π.χ. μια αφήγηση ή μια έκθεση)</a:t>
            </a:r>
          </a:p>
          <a:p>
            <a:pPr eaLnBrk="1" hangingPunct="1">
              <a:lnSpc>
                <a:spcPct val="90000"/>
              </a:lnSpc>
              <a:defRPr/>
            </a:pPr>
            <a:r>
              <a:rPr lang="el-GR" sz="2700" b="1" u="sng" dirty="0" err="1" smtClean="0">
                <a:solidFill>
                  <a:srgbClr val="66FFCC"/>
                </a:solidFill>
              </a:rPr>
              <a:t>Κοινωνιογλωσσικές</a:t>
            </a:r>
            <a:r>
              <a:rPr lang="el-GR" sz="2700" b="1" dirty="0" smtClean="0">
                <a:solidFill>
                  <a:srgbClr val="66FFCC"/>
                </a:solidFill>
              </a:rPr>
              <a:t>:  </a:t>
            </a:r>
            <a:r>
              <a:rPr lang="el-GR" sz="2700" b="1" dirty="0" smtClean="0"/>
              <a:t>συμμόρφωση με </a:t>
            </a:r>
            <a:r>
              <a:rPr lang="el-GR" sz="2700" b="1" dirty="0" err="1" smtClean="0"/>
              <a:t>κοινωνικοπολιτισμικούς</a:t>
            </a:r>
            <a:r>
              <a:rPr lang="el-GR" sz="2700" b="1" dirty="0" smtClean="0"/>
              <a:t> κανόνες επικοινωνίας (π.χ. πληθυντικός ευγένειας και πότε χρειάζεται)</a:t>
            </a:r>
            <a:endParaRPr lang="el-GR" sz="2700" b="1" dirty="0" smtClean="0">
              <a:solidFill>
                <a:srgbClr val="66FFCC"/>
              </a:solidFill>
            </a:endParaRPr>
          </a:p>
          <a:p>
            <a:pPr eaLnBrk="1" hangingPunct="1">
              <a:lnSpc>
                <a:spcPct val="90000"/>
              </a:lnSpc>
              <a:defRPr/>
            </a:pPr>
            <a:r>
              <a:rPr lang="el-GR" sz="2700" b="1" u="sng" dirty="0" smtClean="0">
                <a:solidFill>
                  <a:srgbClr val="66FFCC"/>
                </a:solidFill>
              </a:rPr>
              <a:t>Πραγματολογικέ</a:t>
            </a:r>
            <a:r>
              <a:rPr lang="el-GR" sz="2700" b="1" dirty="0" smtClean="0">
                <a:solidFill>
                  <a:srgbClr val="66FFCC"/>
                </a:solidFill>
              </a:rPr>
              <a:t>ς</a:t>
            </a:r>
            <a:r>
              <a:rPr lang="el-GR" sz="2700" b="1" dirty="0" smtClean="0"/>
              <a:t>:  π.χ. ικανότητες κρίσης του πότε χρειάζεται ο λόγος μας να γίνει πολύ επεξηγηματικός (π.χ. όταν γράφουμε για άγνωστο </a:t>
            </a:r>
            <a:r>
              <a:rPr lang="el-GR" sz="2700" b="1" dirty="0" err="1" smtClean="0"/>
              <a:t>κοινό)ή</a:t>
            </a:r>
            <a:r>
              <a:rPr lang="el-GR" sz="2700" b="1" dirty="0" smtClean="0"/>
              <a:t> αρκεί  μόνο να είναι υπαινικτικός γιατί έχουμε κοινό υπόβαθρο γνώσης με τους άλλους (π.χ. συνομιλία με τη μητέρα μας για ρούχο που φοράμε).</a:t>
            </a:r>
          </a:p>
          <a:p>
            <a:pPr eaLnBrk="1" hangingPunct="1">
              <a:defRPr/>
            </a:pPr>
            <a:endParaRPr lang="el-GR" sz="2700" dirty="0" smtClean="0"/>
          </a:p>
        </p:txBody>
      </p:sp>
      <p:sp>
        <p:nvSpPr>
          <p:cNvPr id="38915"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9972356A-470A-4630-8FD3-D7882077CB59}" type="slidenum">
              <a:rPr lang="el-GR" altLang="el-GR" sz="1200" smtClean="0">
                <a:latin typeface="Arial" panose="020B0604020202020204" pitchFamily="34" charset="0"/>
              </a:rPr>
              <a:pPr>
                <a:spcBef>
                  <a:spcPct val="0"/>
                </a:spcBef>
                <a:buClrTx/>
                <a:buSzTx/>
                <a:buFontTx/>
                <a:buNone/>
              </a:pPr>
              <a:t>17</a:t>
            </a:fld>
            <a:endParaRPr lang="el-GR" altLang="el-GR" sz="1200" smtClean="0">
              <a:latin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5523FC2A-D849-48F8-8D51-FB98F6E26344}" type="slidenum">
              <a:rPr lang="el-GR" altLang="el-GR" sz="1200" smtClean="0">
                <a:latin typeface="Arial" panose="020B0604020202020204" pitchFamily="34" charset="0"/>
              </a:rPr>
              <a:pPr>
                <a:spcBef>
                  <a:spcPct val="0"/>
                </a:spcBef>
                <a:buClrTx/>
                <a:buSzTx/>
                <a:buFontTx/>
                <a:buNone/>
              </a:pPr>
              <a:t>18</a:t>
            </a:fld>
            <a:endParaRPr lang="el-GR" altLang="el-GR" sz="1200" smtClean="0">
              <a:latin typeface="Arial" panose="020B0604020202020204" pitchFamily="34" charset="0"/>
            </a:endParaRPr>
          </a:p>
        </p:txBody>
      </p:sp>
      <p:sp>
        <p:nvSpPr>
          <p:cNvPr id="2" name="Rectangle 2"/>
          <p:cNvSpPr>
            <a:spLocks noGrp="1" noRot="1" noChangeArrowheads="1"/>
          </p:cNvSpPr>
          <p:nvPr>
            <p:ph type="title"/>
          </p:nvPr>
        </p:nvSpPr>
        <p:spPr>
          <a:xfrm>
            <a:off x="457200" y="274638"/>
            <a:ext cx="8229600" cy="993775"/>
          </a:xfrm>
        </p:spPr>
        <p:txBody>
          <a:bodyPr/>
          <a:lstStyle/>
          <a:p>
            <a:pPr eaLnBrk="1" hangingPunct="1">
              <a:defRPr/>
            </a:pPr>
            <a:r>
              <a:rPr lang="el-GR" sz="2800" smtClean="0">
                <a:solidFill>
                  <a:srgbClr val="FFFF66"/>
                </a:solidFill>
              </a:rPr>
              <a:t>Όροι γλωσσολογίας χρήσιμοι </a:t>
            </a:r>
            <a:br>
              <a:rPr lang="el-GR" sz="2800" smtClean="0">
                <a:solidFill>
                  <a:srgbClr val="FFFF66"/>
                </a:solidFill>
              </a:rPr>
            </a:br>
            <a:r>
              <a:rPr lang="el-GR" sz="2800" smtClean="0">
                <a:solidFill>
                  <a:srgbClr val="FFFF66"/>
                </a:solidFill>
              </a:rPr>
              <a:t>για περιγραφή παιδικής γλώσσας και προβλημάτων της</a:t>
            </a:r>
            <a:r>
              <a:rPr lang="el-GR" sz="4000" smtClean="0"/>
              <a:t> </a:t>
            </a:r>
          </a:p>
        </p:txBody>
      </p:sp>
      <p:sp>
        <p:nvSpPr>
          <p:cNvPr id="29699" name="Rectangle 3"/>
          <p:cNvSpPr>
            <a:spLocks noGrp="1" noChangeArrowheads="1"/>
          </p:cNvSpPr>
          <p:nvPr>
            <p:ph type="body" idx="1"/>
          </p:nvPr>
        </p:nvSpPr>
        <p:spPr>
          <a:xfrm>
            <a:off x="179388" y="1268413"/>
            <a:ext cx="8713787" cy="5589587"/>
          </a:xfrm>
        </p:spPr>
        <p:txBody>
          <a:bodyPr/>
          <a:lstStyle/>
          <a:p>
            <a:pPr algn="ctr" eaLnBrk="1" hangingPunct="1">
              <a:lnSpc>
                <a:spcPct val="90000"/>
              </a:lnSpc>
              <a:buFont typeface="Wingdings" charset="2"/>
              <a:buNone/>
              <a:defRPr/>
            </a:pPr>
            <a:r>
              <a:rPr lang="el-GR" sz="2600" b="1" dirty="0" smtClean="0"/>
              <a:t>Παραδείγματα παιδικών λαθών και περιγραφής τους  </a:t>
            </a:r>
          </a:p>
          <a:p>
            <a:pPr eaLnBrk="1" hangingPunct="1">
              <a:lnSpc>
                <a:spcPct val="90000"/>
              </a:lnSpc>
              <a:buFont typeface="Wingdings" charset="2"/>
              <a:buChar char="n"/>
              <a:defRPr/>
            </a:pPr>
            <a:r>
              <a:rPr lang="el-GR" sz="2600" b="1" i="1" dirty="0" smtClean="0">
                <a:solidFill>
                  <a:srgbClr val="66FFCC"/>
                </a:solidFill>
              </a:rPr>
              <a:t>Ενέσες</a:t>
            </a:r>
            <a:r>
              <a:rPr lang="el-GR" sz="2600" b="1" dirty="0" smtClean="0">
                <a:solidFill>
                  <a:srgbClr val="FF66FF"/>
                </a:solidFill>
              </a:rPr>
              <a:t> </a:t>
            </a:r>
            <a:r>
              <a:rPr lang="el-GR" sz="2600" b="1" dirty="0" smtClean="0"/>
              <a:t>= ενέσεις,  </a:t>
            </a:r>
            <a:r>
              <a:rPr lang="el-GR" sz="2600" b="1" i="1" dirty="0" smtClean="0">
                <a:solidFill>
                  <a:srgbClr val="66FFCC"/>
                </a:solidFill>
              </a:rPr>
              <a:t>Ηρώδα!</a:t>
            </a:r>
            <a:r>
              <a:rPr lang="el-GR" sz="2600" b="1" dirty="0" smtClean="0">
                <a:solidFill>
                  <a:srgbClr val="66FFCC"/>
                </a:solidFill>
              </a:rPr>
              <a:t> </a:t>
            </a:r>
            <a:r>
              <a:rPr lang="el-GR" sz="2600" b="1" dirty="0" smtClean="0"/>
              <a:t>=Ηρώδη!, </a:t>
            </a:r>
            <a:r>
              <a:rPr lang="el-GR" sz="2600" b="1" i="1" dirty="0" smtClean="0">
                <a:solidFill>
                  <a:srgbClr val="66FFCC"/>
                </a:solidFill>
              </a:rPr>
              <a:t>η δεσποινίδα,  γιορταζούμενη </a:t>
            </a:r>
            <a:r>
              <a:rPr lang="el-GR" sz="2600" b="1" i="1" dirty="0" smtClean="0"/>
              <a:t>=</a:t>
            </a:r>
            <a:r>
              <a:rPr lang="el-GR" sz="2600" b="1" dirty="0" smtClean="0"/>
              <a:t>εορτάζουσα  (</a:t>
            </a:r>
            <a:r>
              <a:rPr lang="el-GR" sz="2600" b="1" u="sng" dirty="0" smtClean="0">
                <a:solidFill>
                  <a:schemeClr val="hlink"/>
                </a:solidFill>
              </a:rPr>
              <a:t>μορφολογικό</a:t>
            </a:r>
            <a:r>
              <a:rPr lang="el-GR" sz="2600" b="1" dirty="0" smtClean="0"/>
              <a:t>)</a:t>
            </a:r>
          </a:p>
          <a:p>
            <a:pPr eaLnBrk="1" hangingPunct="1">
              <a:lnSpc>
                <a:spcPct val="90000"/>
              </a:lnSpc>
              <a:buFont typeface="Wingdings" charset="2"/>
              <a:buChar char="n"/>
              <a:defRPr/>
            </a:pPr>
            <a:r>
              <a:rPr lang="el-GR" sz="2600" b="1" i="1" dirty="0" smtClean="0">
                <a:solidFill>
                  <a:srgbClr val="66FFCC"/>
                </a:solidFill>
              </a:rPr>
              <a:t>Άλθους</a:t>
            </a:r>
            <a:r>
              <a:rPr lang="el-GR" sz="2600" b="1" dirty="0" smtClean="0">
                <a:solidFill>
                  <a:srgbClr val="66FFCC"/>
                </a:solidFill>
              </a:rPr>
              <a:t> </a:t>
            </a:r>
            <a:r>
              <a:rPr lang="el-GR" sz="2600" b="1" dirty="0" smtClean="0"/>
              <a:t>= άθλους, </a:t>
            </a:r>
            <a:r>
              <a:rPr lang="el-GR" sz="2600" b="1" i="1" dirty="0" smtClean="0">
                <a:solidFill>
                  <a:srgbClr val="66FFCC"/>
                </a:solidFill>
              </a:rPr>
              <a:t>αρεόσακος</a:t>
            </a:r>
            <a:r>
              <a:rPr lang="el-GR" sz="2600" b="1" dirty="0" smtClean="0"/>
              <a:t> = αερόσακος  (</a:t>
            </a:r>
            <a:r>
              <a:rPr lang="el-GR" sz="2600" b="1" u="sng" dirty="0" smtClean="0"/>
              <a:t>φωνολογικό</a:t>
            </a:r>
            <a:r>
              <a:rPr lang="el-GR" sz="2600" b="1" dirty="0" smtClean="0"/>
              <a:t>)</a:t>
            </a:r>
          </a:p>
          <a:p>
            <a:pPr eaLnBrk="1" hangingPunct="1">
              <a:lnSpc>
                <a:spcPct val="90000"/>
              </a:lnSpc>
              <a:buFont typeface="Wingdings" charset="2"/>
              <a:buChar char="n"/>
              <a:defRPr/>
            </a:pPr>
            <a:r>
              <a:rPr lang="el-GR" sz="2600" b="1" i="1" dirty="0" smtClean="0">
                <a:solidFill>
                  <a:srgbClr val="66FFCC"/>
                </a:solidFill>
              </a:rPr>
              <a:t>Δεν έπιασε τίποτα ψάρι</a:t>
            </a:r>
            <a:r>
              <a:rPr lang="el-GR" sz="2600" b="1" dirty="0" smtClean="0">
                <a:solidFill>
                  <a:srgbClr val="66FFCC"/>
                </a:solidFill>
              </a:rPr>
              <a:t> </a:t>
            </a:r>
            <a:r>
              <a:rPr lang="el-GR" sz="2600" b="1" dirty="0" smtClean="0"/>
              <a:t>= κανένα ψάρι, </a:t>
            </a:r>
            <a:r>
              <a:rPr lang="el-GR" sz="2600" b="1" i="1" dirty="0" smtClean="0">
                <a:solidFill>
                  <a:srgbClr val="66FFCC"/>
                </a:solidFill>
              </a:rPr>
              <a:t>με έφερε ύπνος</a:t>
            </a:r>
            <a:r>
              <a:rPr lang="el-GR" sz="2600" b="1" dirty="0" smtClean="0"/>
              <a:t> = </a:t>
            </a:r>
            <a:r>
              <a:rPr lang="el-GR" sz="2600" b="1" i="1" dirty="0" smtClean="0"/>
              <a:t>με πήρε ύπνος</a:t>
            </a:r>
            <a:r>
              <a:rPr lang="el-GR" sz="2600" b="1" dirty="0" smtClean="0"/>
              <a:t> (</a:t>
            </a:r>
            <a:r>
              <a:rPr lang="el-GR" sz="2600" b="1" u="sng" dirty="0" smtClean="0">
                <a:solidFill>
                  <a:schemeClr val="hlink"/>
                </a:solidFill>
              </a:rPr>
              <a:t>σημασιολογικό</a:t>
            </a:r>
            <a:r>
              <a:rPr lang="el-GR" sz="2600" b="1" dirty="0" smtClean="0"/>
              <a:t>)</a:t>
            </a:r>
          </a:p>
          <a:p>
            <a:pPr eaLnBrk="1" hangingPunct="1">
              <a:lnSpc>
                <a:spcPct val="90000"/>
              </a:lnSpc>
              <a:buFont typeface="Wingdings" charset="2"/>
              <a:buChar char="n"/>
              <a:defRPr/>
            </a:pPr>
            <a:r>
              <a:rPr lang="el-GR" sz="2600" b="1" dirty="0" smtClean="0">
                <a:solidFill>
                  <a:srgbClr val="66FFCC"/>
                </a:solidFill>
              </a:rPr>
              <a:t>Μη να αν</a:t>
            </a:r>
            <a:r>
              <a:rPr lang="el-GR" sz="2600" b="1" dirty="0" smtClean="0">
                <a:solidFill>
                  <a:srgbClr val="FF66FF"/>
                </a:solidFill>
              </a:rPr>
              <a:t>οίσετε</a:t>
            </a:r>
            <a:r>
              <a:rPr lang="el-GR" sz="2600" b="1" dirty="0" smtClean="0"/>
              <a:t> = μην ανοίξετε /να μην ,  </a:t>
            </a:r>
            <a:r>
              <a:rPr lang="el-GR" sz="2600" b="1" i="1" dirty="0" smtClean="0">
                <a:solidFill>
                  <a:srgbClr val="66FFCC"/>
                </a:solidFill>
              </a:rPr>
              <a:t>έτρεχε όλο</a:t>
            </a:r>
            <a:r>
              <a:rPr lang="el-GR" sz="2600" b="1" dirty="0" smtClean="0"/>
              <a:t> = όλο έτρεχε, </a:t>
            </a:r>
            <a:r>
              <a:rPr lang="el-GR" sz="2600" b="1" i="1" dirty="0" smtClean="0">
                <a:solidFill>
                  <a:srgbClr val="66FFCC"/>
                </a:solidFill>
              </a:rPr>
              <a:t>έρχεται κάθε το μεσημέρι, θα ζητήσω συγνώμη στο Γιώργο </a:t>
            </a:r>
            <a:r>
              <a:rPr lang="el-GR" sz="2600" b="1" i="1" dirty="0" smtClean="0"/>
              <a:t>(=από)</a:t>
            </a:r>
            <a:r>
              <a:rPr lang="en-US" sz="2600" b="1" i="1" dirty="0" smtClean="0"/>
              <a:t>, </a:t>
            </a:r>
            <a:r>
              <a:rPr lang="el-GR" sz="2600" b="1" i="1" dirty="0" smtClean="0"/>
              <a:t> δεν μπορούσες ούτε και να περπατήσεις</a:t>
            </a:r>
            <a:r>
              <a:rPr lang="el-GR" sz="2600" b="1" dirty="0" smtClean="0"/>
              <a:t> </a:t>
            </a:r>
            <a:r>
              <a:rPr lang="el-GR" sz="2600" b="1" u="sng" dirty="0" smtClean="0">
                <a:solidFill>
                  <a:schemeClr val="hlink"/>
                </a:solidFill>
              </a:rPr>
              <a:t>συντακτικό</a:t>
            </a:r>
            <a:r>
              <a:rPr lang="el-GR" sz="2600" b="1" dirty="0" smtClean="0"/>
              <a:t>)</a:t>
            </a:r>
          </a:p>
          <a:p>
            <a:pPr eaLnBrk="1" hangingPunct="1">
              <a:lnSpc>
                <a:spcPct val="90000"/>
              </a:lnSpc>
              <a:buFont typeface="Wingdings" charset="2"/>
              <a:buChar char="n"/>
              <a:defRPr/>
            </a:pPr>
            <a:r>
              <a:rPr lang="el-GR" sz="2600" b="1" dirty="0" smtClean="0"/>
              <a:t>Νεολογισμοί όπως </a:t>
            </a:r>
            <a:r>
              <a:rPr lang="el-GR" sz="2600" b="1" i="1" dirty="0" smtClean="0">
                <a:solidFill>
                  <a:srgbClr val="66FFCC"/>
                </a:solidFill>
              </a:rPr>
              <a:t>χειρούργηση, σιγανώνω, πιστολεύω, γρηγορεύω, ποδοσφαιρίζω, μπανίζω (=κάνω μπάνιο)  </a:t>
            </a:r>
            <a:r>
              <a:rPr lang="el-GR" sz="2600" b="1" i="1" dirty="0" smtClean="0"/>
              <a:t>= </a:t>
            </a:r>
            <a:r>
              <a:rPr lang="el-GR" sz="2600" b="1" dirty="0" smtClean="0"/>
              <a:t>πιστή εφαρμογή κανόνων για το </a:t>
            </a:r>
            <a:r>
              <a:rPr lang="el-GR" sz="2600" b="1" u="sng" dirty="0" smtClean="0">
                <a:solidFill>
                  <a:schemeClr val="hlink"/>
                </a:solidFill>
              </a:rPr>
              <a:t>σχηματισμό λέξεων</a:t>
            </a:r>
            <a:r>
              <a:rPr lang="el-GR" sz="2600" b="1" dirty="0" smtClean="0"/>
              <a:t> </a:t>
            </a:r>
            <a:r>
              <a:rPr lang="el-GR" sz="2600" i="1" dirty="0" smtClean="0"/>
              <a:t> </a:t>
            </a:r>
          </a:p>
          <a:p>
            <a:pPr eaLnBrk="1" hangingPunct="1">
              <a:lnSpc>
                <a:spcPct val="90000"/>
              </a:lnSpc>
              <a:buFont typeface="Wingdings" charset="2"/>
              <a:buChar char="n"/>
              <a:defRPr/>
            </a:pPr>
            <a:endParaRPr lang="el-GR" sz="2600" i="1"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B96E2AA9-B90C-471E-BDCF-07822ED33A79}" type="slidenum">
              <a:rPr lang="el-GR" altLang="el-GR" sz="1200" smtClean="0">
                <a:latin typeface="Arial" panose="020B0604020202020204" pitchFamily="34" charset="0"/>
              </a:rPr>
              <a:pPr>
                <a:spcBef>
                  <a:spcPct val="0"/>
                </a:spcBef>
                <a:buClrTx/>
                <a:buSzTx/>
                <a:buFontTx/>
                <a:buNone/>
              </a:pPr>
              <a:t>19</a:t>
            </a:fld>
            <a:endParaRPr lang="el-GR" altLang="el-GR" sz="1200" smtClean="0">
              <a:latin typeface="Arial" panose="020B0604020202020204" pitchFamily="34" charset="0"/>
            </a:endParaRPr>
          </a:p>
        </p:txBody>
      </p:sp>
      <p:sp>
        <p:nvSpPr>
          <p:cNvPr id="2" name="Rectangle 2"/>
          <p:cNvSpPr>
            <a:spLocks noGrp="1" noRot="1" noChangeArrowheads="1"/>
          </p:cNvSpPr>
          <p:nvPr>
            <p:ph type="title"/>
          </p:nvPr>
        </p:nvSpPr>
        <p:spPr>
          <a:xfrm>
            <a:off x="457200" y="0"/>
            <a:ext cx="8229600" cy="836613"/>
          </a:xfrm>
        </p:spPr>
        <p:txBody>
          <a:bodyPr/>
          <a:lstStyle/>
          <a:p>
            <a:pPr eaLnBrk="1" hangingPunct="1">
              <a:defRPr/>
            </a:pPr>
            <a:r>
              <a:rPr lang="el-GR" sz="2800" dirty="0" smtClean="0">
                <a:solidFill>
                  <a:srgbClr val="66FFCC"/>
                </a:solidFill>
              </a:rPr>
              <a:t>Προβλήματα αφήγησης</a:t>
            </a:r>
            <a:r>
              <a:rPr lang="el-GR" sz="2800" dirty="0" smtClean="0"/>
              <a:t> </a:t>
            </a:r>
            <a:endParaRPr lang="el-GR" dirty="0" smtClean="0"/>
          </a:p>
        </p:txBody>
      </p:sp>
      <p:sp>
        <p:nvSpPr>
          <p:cNvPr id="30723" name="Rectangle 3"/>
          <p:cNvSpPr>
            <a:spLocks noGrp="1" noChangeArrowheads="1"/>
          </p:cNvSpPr>
          <p:nvPr>
            <p:ph type="body" idx="1"/>
          </p:nvPr>
        </p:nvSpPr>
        <p:spPr>
          <a:xfrm>
            <a:off x="0" y="620713"/>
            <a:ext cx="9144000" cy="6237287"/>
          </a:xfrm>
        </p:spPr>
        <p:txBody>
          <a:bodyPr/>
          <a:lstStyle/>
          <a:p>
            <a:pPr marL="0" indent="0" algn="ctr" eaLnBrk="1" hangingPunct="1">
              <a:lnSpc>
                <a:spcPct val="80000"/>
              </a:lnSpc>
              <a:buFont typeface="Wingdings" panose="05000000000000000000" pitchFamily="2" charset="2"/>
              <a:buNone/>
              <a:defRPr/>
            </a:pPr>
            <a:r>
              <a:rPr lang="el-GR" sz="2200" b="1" dirty="0" smtClean="0"/>
              <a:t>Παράδειγμα από οκτάχρονο παιδί:</a:t>
            </a:r>
          </a:p>
          <a:p>
            <a:pPr marL="0" indent="0" algn="ctr" eaLnBrk="1" hangingPunct="1">
              <a:lnSpc>
                <a:spcPct val="80000"/>
              </a:lnSpc>
              <a:buFont typeface="Wingdings" panose="05000000000000000000" pitchFamily="2" charset="2"/>
              <a:buNone/>
              <a:defRPr/>
            </a:pPr>
            <a:endParaRPr lang="el-GR" sz="2200" dirty="0" smtClean="0"/>
          </a:p>
          <a:p>
            <a:pPr marL="0" indent="0" eaLnBrk="1" hangingPunct="1">
              <a:lnSpc>
                <a:spcPct val="80000"/>
              </a:lnSpc>
              <a:buFont typeface="Wingdings" panose="05000000000000000000" pitchFamily="2" charset="2"/>
              <a:buNone/>
              <a:defRPr/>
            </a:pPr>
            <a:r>
              <a:rPr lang="el-GR" sz="2700" b="1" i="1" dirty="0" smtClean="0"/>
              <a:t>Να, ήταν ένας και ναι! αρραβωνιάστηκε μία  και μια μέρα πήγε μια άλλη σπίτι του, </a:t>
            </a:r>
            <a:r>
              <a:rPr lang="el-GR" sz="2700" b="1" i="1" dirty="0" err="1" smtClean="0"/>
              <a:t>αυτουνού</a:t>
            </a:r>
            <a:r>
              <a:rPr lang="el-GR" sz="2700" b="1" i="1" dirty="0" smtClean="0"/>
              <a:t>,  και ήταν και η άλλη εκεί πέρα.  Αυτός δεν την ήξερε.  Και ύστερα αυτός πάει, ε, ήταν αυτή σ’ ένα ξενοδοχείο. Και πάει αυτός, ντύνεται γυναίκα,  γιατί περνούσαν οι θαυμάστριές του εκεί πέρα, ύστερα πηγαίνει εκείνη, ε, εκείνη  το καταλαβαίνει ότι είναι άντρας, έρχεται ύστερα ένας άλλος, ε, εκεί πέρα στο ξενοδοχείο, έ του λέει, τη φιλάει, το χέρι του άντρα που ήταν ντυμένος γυναίκα, και, κι ύστερα κατάλαβε ότι είναι τέτοιο, πώς το λένε; ότι είναι άντρας. Του ‘βγαλε την περούκα.  Και ύστερα αυτός πήγε, ε, έπεσε κάτω απ’ το μπαλκόνι και ήταν εκεί πέρα ένα </a:t>
            </a:r>
            <a:r>
              <a:rPr lang="el-GR" sz="2700" b="1" i="1" dirty="0" err="1" smtClean="0"/>
              <a:t>φορτηγόΠήγε</a:t>
            </a:r>
            <a:r>
              <a:rPr lang="el-GR" sz="2700" b="1" i="1" dirty="0" smtClean="0"/>
              <a:t> πάνω στο φορτηγό, ύστερα δεν ξέρω τι έγινε, πήγε, έβαλε τα καλοκαιρινά του ρούχα, έπεσε </a:t>
            </a:r>
            <a:r>
              <a:rPr lang="el-GR" sz="2700" b="1" i="1" dirty="0" err="1" smtClean="0"/>
              <a:t>μεσ</a:t>
            </a:r>
            <a:r>
              <a:rPr lang="el-GR" sz="2700" b="1" i="1" dirty="0" smtClean="0"/>
              <a:t>’ στη θάλασσα, ‘</a:t>
            </a:r>
            <a:r>
              <a:rPr lang="el-GR" sz="2700" b="1" i="1" dirty="0" err="1" smtClean="0"/>
              <a:t>Υστερα</a:t>
            </a:r>
            <a:r>
              <a:rPr lang="el-GR" sz="2700" b="1" i="1" dirty="0" smtClean="0"/>
              <a:t> πήγαν να τον βρούνε και η αρραβωνιαστικιά του και η άλλη και , ε, έπεσε και η αρραβωνιαστικιά του </a:t>
            </a:r>
            <a:r>
              <a:rPr lang="el-GR" sz="2700" b="1" i="1" dirty="0" err="1" smtClean="0"/>
              <a:t>μεσ</a:t>
            </a:r>
            <a:r>
              <a:rPr lang="el-GR" sz="2700" b="1" i="1" dirty="0" smtClean="0"/>
              <a:t>’ στη θάλασσα και τέλειωσε</a:t>
            </a:r>
            <a:r>
              <a:rPr lang="el-GR" sz="2700" b="1" dirty="0" smtClean="0"/>
              <a:t>.</a:t>
            </a:r>
            <a:endParaRPr lang="en-US" sz="2700" b="1" dirty="0" smtClean="0"/>
          </a:p>
          <a:p>
            <a:pPr marL="0" indent="0" algn="ctr" eaLnBrk="1" hangingPunct="1">
              <a:lnSpc>
                <a:spcPct val="80000"/>
              </a:lnSpc>
              <a:buFont typeface="Wingdings" panose="05000000000000000000" pitchFamily="2" charset="2"/>
              <a:buNone/>
              <a:defRPr/>
            </a:pPr>
            <a:endParaRPr lang="el-GR" sz="2600" b="1"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00" name="Rectangle 4"/>
          <p:cNvSpPr>
            <a:spLocks noGrp="1" noChangeArrowheads="1"/>
          </p:cNvSpPr>
          <p:nvPr>
            <p:ph type="title" idx="4294967295"/>
          </p:nvPr>
        </p:nvSpPr>
        <p:spPr>
          <a:xfrm>
            <a:off x="457200" y="274638"/>
            <a:ext cx="8229600" cy="1401762"/>
          </a:xfrm>
        </p:spPr>
        <p:txBody>
          <a:bodyPr/>
          <a:lstStyle/>
          <a:p>
            <a:pPr eaLnBrk="1" hangingPunct="1">
              <a:defRPr/>
            </a:pPr>
            <a:r>
              <a:rPr lang="en-US" sz="4200" dirty="0" smtClean="0">
                <a:solidFill>
                  <a:srgbClr val="FFFF00"/>
                </a:solidFill>
              </a:rPr>
              <a:t>ANA</a:t>
            </a:r>
            <a:r>
              <a:rPr lang="el-GR" sz="4200" dirty="0" smtClean="0">
                <a:solidFill>
                  <a:srgbClr val="FFFF00"/>
                </a:solidFill>
              </a:rPr>
              <a:t>ΠΤΥΞΗ ΤΟΥ ΛΟΓΟΥ</a:t>
            </a:r>
          </a:p>
        </p:txBody>
      </p:sp>
      <p:sp>
        <p:nvSpPr>
          <p:cNvPr id="4101" name="Rectangle 5"/>
          <p:cNvSpPr>
            <a:spLocks noGrp="1" noChangeArrowheads="1"/>
          </p:cNvSpPr>
          <p:nvPr>
            <p:ph type="body" idx="4294967295"/>
          </p:nvPr>
        </p:nvSpPr>
        <p:spPr>
          <a:xfrm>
            <a:off x="0" y="1412875"/>
            <a:ext cx="9144000" cy="5445125"/>
          </a:xfrm>
        </p:spPr>
        <p:txBody>
          <a:bodyPr/>
          <a:lstStyle/>
          <a:p>
            <a:pPr marL="609600" indent="-609600" algn="ctr" eaLnBrk="1" hangingPunct="1">
              <a:lnSpc>
                <a:spcPct val="90000"/>
              </a:lnSpc>
              <a:buFont typeface="Wingdings" panose="05000000000000000000" pitchFamily="2" charset="2"/>
              <a:buNone/>
              <a:defRPr/>
            </a:pPr>
            <a:r>
              <a:rPr lang="el-GR" sz="3600" b="1" dirty="0" smtClean="0"/>
              <a:t>γ’ εξάμηνο</a:t>
            </a:r>
          </a:p>
          <a:p>
            <a:pPr marL="609600" indent="-609600" algn="ctr" eaLnBrk="1" hangingPunct="1">
              <a:lnSpc>
                <a:spcPct val="90000"/>
              </a:lnSpc>
              <a:buFont typeface="Wingdings" panose="05000000000000000000" pitchFamily="2" charset="2"/>
              <a:buNone/>
              <a:defRPr/>
            </a:pPr>
            <a:r>
              <a:rPr lang="el-GR" b="1" dirty="0" smtClean="0">
                <a:solidFill>
                  <a:srgbClr val="66FFCC"/>
                </a:solidFill>
              </a:rPr>
              <a:t>http://eclass.uoa.gr/courses/ECD106/</a:t>
            </a:r>
            <a:r>
              <a:rPr lang="el-GR" dirty="0" smtClean="0">
                <a:solidFill>
                  <a:srgbClr val="66FFCC"/>
                </a:solidFill>
                <a:effectLst/>
              </a:rPr>
              <a:t> </a:t>
            </a:r>
          </a:p>
          <a:p>
            <a:pPr marL="609600" indent="-609600" algn="ctr" eaLnBrk="1" hangingPunct="1">
              <a:lnSpc>
                <a:spcPct val="90000"/>
              </a:lnSpc>
              <a:buFont typeface="Wingdings" panose="05000000000000000000" pitchFamily="2" charset="2"/>
              <a:buNone/>
              <a:defRPr/>
            </a:pPr>
            <a:endParaRPr lang="en-US" sz="3600" b="1" dirty="0" smtClean="0"/>
          </a:p>
          <a:p>
            <a:pPr marL="609600" indent="-609600" algn="ctr" eaLnBrk="1" hangingPunct="1">
              <a:lnSpc>
                <a:spcPct val="90000"/>
              </a:lnSpc>
              <a:buFont typeface="Wingdings" panose="05000000000000000000" pitchFamily="2" charset="2"/>
              <a:buNone/>
              <a:defRPr/>
            </a:pPr>
            <a:endParaRPr lang="el-GR" sz="3600" b="1" dirty="0" smtClean="0"/>
          </a:p>
          <a:p>
            <a:pPr marL="609600" indent="-609600" algn="ctr" eaLnBrk="1" hangingPunct="1">
              <a:lnSpc>
                <a:spcPct val="90000"/>
              </a:lnSpc>
              <a:buFont typeface="Wingdings" panose="05000000000000000000" pitchFamily="2" charset="2"/>
              <a:buNone/>
              <a:defRPr/>
            </a:pPr>
            <a:endParaRPr lang="el-GR" sz="3600" b="1" dirty="0" smtClean="0"/>
          </a:p>
          <a:p>
            <a:pPr marL="609600" indent="-609600" algn="ctr" eaLnBrk="1" hangingPunct="1">
              <a:lnSpc>
                <a:spcPct val="90000"/>
              </a:lnSpc>
              <a:buFont typeface="Wingdings" panose="05000000000000000000" pitchFamily="2" charset="2"/>
              <a:buNone/>
              <a:defRPr/>
            </a:pPr>
            <a:endParaRPr lang="el-GR" sz="3600" b="1" dirty="0" smtClean="0"/>
          </a:p>
          <a:p>
            <a:pPr marL="609600" indent="-609600" algn="ctr" eaLnBrk="1" hangingPunct="1">
              <a:lnSpc>
                <a:spcPct val="90000"/>
              </a:lnSpc>
              <a:buFont typeface="Wingdings" panose="05000000000000000000" pitchFamily="2" charset="2"/>
              <a:buNone/>
              <a:defRPr/>
            </a:pPr>
            <a:r>
              <a:rPr lang="el-GR" sz="3600" b="1" dirty="0" smtClean="0"/>
              <a:t>Δήμητρα Κατή</a:t>
            </a:r>
          </a:p>
          <a:p>
            <a:pPr marL="609600" indent="-609600" algn="ctr" eaLnBrk="1" hangingPunct="1">
              <a:lnSpc>
                <a:spcPct val="90000"/>
              </a:lnSpc>
              <a:buFont typeface="Wingdings" panose="05000000000000000000" pitchFamily="2" charset="2"/>
              <a:buNone/>
              <a:defRPr/>
            </a:pPr>
            <a:r>
              <a:rPr lang="en-US" b="1" dirty="0" smtClean="0">
                <a:solidFill>
                  <a:srgbClr val="66FFFF"/>
                </a:solidFill>
                <a:hlinkClick r:id="rId2"/>
              </a:rPr>
              <a:t>dimkati@ecd.uoa.gr</a:t>
            </a:r>
            <a:r>
              <a:rPr lang="el-GR" b="1" dirty="0" smtClean="0">
                <a:solidFill>
                  <a:srgbClr val="66FFFF"/>
                </a:solidFill>
              </a:rPr>
              <a:t> </a:t>
            </a:r>
          </a:p>
        </p:txBody>
      </p:sp>
      <p:pic>
        <p:nvPicPr>
          <p:cNvPr id="17412" name="il_fi" descr="secrets%20with%20kid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2636838"/>
            <a:ext cx="2808287" cy="187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3"/>
          <p:cNvSpPr>
            <a:spLocks noGrp="1" noChangeArrowheads="1"/>
          </p:cNvSpPr>
          <p:nvPr>
            <p:ph type="body" idx="4294967295"/>
          </p:nvPr>
        </p:nvSpPr>
        <p:spPr>
          <a:xfrm>
            <a:off x="0" y="0"/>
            <a:ext cx="9144000" cy="6742113"/>
          </a:xfrm>
        </p:spPr>
        <p:txBody>
          <a:bodyPr/>
          <a:lstStyle/>
          <a:p>
            <a:pPr algn="ctr">
              <a:lnSpc>
                <a:spcPct val="90000"/>
              </a:lnSpc>
              <a:buFont typeface="Wingdings" panose="05000000000000000000" pitchFamily="2" charset="2"/>
              <a:buNone/>
              <a:defRPr/>
            </a:pPr>
            <a:r>
              <a:rPr lang="el-GR" b="1" dirty="0" smtClean="0">
                <a:solidFill>
                  <a:srgbClr val="66FFCC"/>
                </a:solidFill>
              </a:rPr>
              <a:t>Προβλήματα αφήγησης</a:t>
            </a:r>
            <a:r>
              <a:rPr lang="el-GR" b="1" dirty="0" smtClean="0"/>
              <a:t> =</a:t>
            </a:r>
            <a:br>
              <a:rPr lang="el-GR" b="1" dirty="0" smtClean="0"/>
            </a:br>
            <a:r>
              <a:rPr lang="el-GR" b="1" dirty="0" smtClean="0">
                <a:solidFill>
                  <a:srgbClr val="FFFF66"/>
                </a:solidFill>
              </a:rPr>
              <a:t>ανεπαρκείς </a:t>
            </a:r>
            <a:r>
              <a:rPr lang="el-GR" b="1" u="sng" dirty="0" smtClean="0">
                <a:solidFill>
                  <a:srgbClr val="FFFF66"/>
                </a:solidFill>
              </a:rPr>
              <a:t>επικοινωνιακές </a:t>
            </a:r>
            <a:r>
              <a:rPr lang="el-GR" b="1" dirty="0" smtClean="0">
                <a:solidFill>
                  <a:srgbClr val="FFFF66"/>
                </a:solidFill>
              </a:rPr>
              <a:t>ικανότητες </a:t>
            </a:r>
          </a:p>
          <a:p>
            <a:pPr algn="ctr">
              <a:lnSpc>
                <a:spcPct val="90000"/>
              </a:lnSpc>
              <a:buFont typeface="Wingdings" panose="05000000000000000000" pitchFamily="2" charset="2"/>
              <a:buNone/>
              <a:defRPr/>
            </a:pPr>
            <a:r>
              <a:rPr lang="el-GR" b="1" dirty="0" smtClean="0">
                <a:solidFill>
                  <a:srgbClr val="FFFF66"/>
                </a:solidFill>
              </a:rPr>
              <a:t>και </a:t>
            </a:r>
            <a:r>
              <a:rPr lang="el-GR" b="1" u="sng" dirty="0" smtClean="0">
                <a:solidFill>
                  <a:srgbClr val="FFFF66"/>
                </a:solidFill>
              </a:rPr>
              <a:t>όχι συνήθως γλωσσικές</a:t>
            </a:r>
          </a:p>
          <a:p>
            <a:pPr algn="ctr">
              <a:lnSpc>
                <a:spcPct val="90000"/>
              </a:lnSpc>
              <a:buFont typeface="Wingdings" panose="05000000000000000000" pitchFamily="2" charset="2"/>
              <a:buNone/>
              <a:defRPr/>
            </a:pPr>
            <a:r>
              <a:rPr lang="el-GR" dirty="0" smtClean="0"/>
              <a:t>δηλαδή</a:t>
            </a:r>
          </a:p>
          <a:p>
            <a:pPr algn="ctr" eaLnBrk="1" hangingPunct="1">
              <a:lnSpc>
                <a:spcPct val="90000"/>
              </a:lnSpc>
              <a:buFont typeface="Wingdings" panose="05000000000000000000" pitchFamily="2" charset="2"/>
              <a:buNone/>
              <a:defRPr/>
            </a:pPr>
            <a:r>
              <a:rPr lang="el-GR" b="1" dirty="0" smtClean="0"/>
              <a:t>Ανεπαρκείς πληροφορίες για να κατανοήσουμε την αφήγηση του παιδιού στην προηγούμενη σελίδα.</a:t>
            </a:r>
          </a:p>
          <a:p>
            <a:pPr algn="ctr" eaLnBrk="1" hangingPunct="1">
              <a:lnSpc>
                <a:spcPct val="90000"/>
              </a:lnSpc>
              <a:buFont typeface="Wingdings" panose="05000000000000000000" pitchFamily="2" charset="2"/>
              <a:buNone/>
              <a:defRPr/>
            </a:pPr>
            <a:r>
              <a:rPr lang="el-GR" sz="3500" b="1" u="sng" dirty="0" smtClean="0">
                <a:solidFill>
                  <a:srgbClr val="66FFCC"/>
                </a:solidFill>
              </a:rPr>
              <a:t>Έλλειψη κατανόησης </a:t>
            </a:r>
          </a:p>
          <a:p>
            <a:pPr algn="ctr" eaLnBrk="1" hangingPunct="1">
              <a:lnSpc>
                <a:spcPct val="90000"/>
              </a:lnSpc>
              <a:buFont typeface="Wingdings" panose="05000000000000000000" pitchFamily="2" charset="2"/>
              <a:buNone/>
              <a:defRPr/>
            </a:pPr>
            <a:r>
              <a:rPr lang="el-GR" sz="3500" b="1" u="sng" dirty="0" smtClean="0">
                <a:solidFill>
                  <a:srgbClr val="66FFCC"/>
                </a:solidFill>
              </a:rPr>
              <a:t>όχι κατά βάση πρόβλημα σύνταξης ή λεξιλογίου</a:t>
            </a:r>
          </a:p>
          <a:p>
            <a:pPr algn="ctr" eaLnBrk="1" hangingPunct="1">
              <a:lnSpc>
                <a:spcPct val="90000"/>
              </a:lnSpc>
              <a:buFont typeface="Wingdings" panose="05000000000000000000" pitchFamily="2" charset="2"/>
              <a:buNone/>
              <a:defRPr/>
            </a:pPr>
            <a:r>
              <a:rPr lang="el-GR" sz="3500" b="1" u="sng" dirty="0" smtClean="0">
                <a:solidFill>
                  <a:srgbClr val="66FFCC"/>
                </a:solidFill>
              </a:rPr>
              <a:t>αλλά</a:t>
            </a:r>
            <a:r>
              <a:rPr lang="el-GR" sz="3500" b="1" dirty="0" smtClean="0">
                <a:solidFill>
                  <a:srgbClr val="66FFCC"/>
                </a:solidFill>
              </a:rPr>
              <a:t> </a:t>
            </a:r>
          </a:p>
          <a:p>
            <a:pPr algn="ctr" eaLnBrk="1" hangingPunct="1">
              <a:lnSpc>
                <a:spcPct val="90000"/>
              </a:lnSpc>
              <a:buFont typeface="Wingdings" panose="05000000000000000000" pitchFamily="2" charset="2"/>
              <a:buNone/>
              <a:defRPr/>
            </a:pPr>
            <a:r>
              <a:rPr lang="el-GR" sz="3500" b="1" dirty="0" smtClean="0">
                <a:solidFill>
                  <a:srgbClr val="66FFCC"/>
                </a:solidFill>
              </a:rPr>
              <a:t>παροχής αναγκαίων και κατάλληλων πληροφοριών σε προτάσεις  και σωστή σύνθεσή των προτάσεων στο αφηγηματικό σύνολο</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9947027B-E1EC-4DB9-B187-6691B81D330D}" type="slidenum">
              <a:rPr lang="el-GR" altLang="el-GR" sz="1200" smtClean="0">
                <a:latin typeface="Arial" panose="020B0604020202020204" pitchFamily="34" charset="0"/>
              </a:rPr>
              <a:pPr>
                <a:spcBef>
                  <a:spcPct val="0"/>
                </a:spcBef>
                <a:buClrTx/>
                <a:buSzTx/>
                <a:buFontTx/>
                <a:buNone/>
              </a:pPr>
              <a:t>21</a:t>
            </a:fld>
            <a:endParaRPr lang="el-GR" altLang="el-GR" sz="1200" smtClean="0">
              <a:latin typeface="Arial" panose="020B0604020202020204" pitchFamily="34" charset="0"/>
            </a:endParaRPr>
          </a:p>
        </p:txBody>
      </p:sp>
      <p:sp>
        <p:nvSpPr>
          <p:cNvPr id="31746" name="Rectangle 2"/>
          <p:cNvSpPr>
            <a:spLocks noGrp="1" noRot="1" noChangeArrowheads="1"/>
          </p:cNvSpPr>
          <p:nvPr>
            <p:ph type="title"/>
          </p:nvPr>
        </p:nvSpPr>
        <p:spPr>
          <a:xfrm>
            <a:off x="457200" y="0"/>
            <a:ext cx="8229600" cy="765175"/>
          </a:xfrm>
        </p:spPr>
        <p:txBody>
          <a:bodyPr/>
          <a:lstStyle/>
          <a:p>
            <a:pPr eaLnBrk="1" hangingPunct="1">
              <a:defRPr/>
            </a:pPr>
            <a:r>
              <a:rPr lang="el-GR" sz="3200" dirty="0" smtClean="0">
                <a:solidFill>
                  <a:srgbClr val="66FFCC"/>
                </a:solidFill>
              </a:rPr>
              <a:t>Τι τύπου προβλήματα, πιο συγκεκριμένα;</a:t>
            </a:r>
          </a:p>
        </p:txBody>
      </p:sp>
      <p:sp>
        <p:nvSpPr>
          <p:cNvPr id="31747" name="Rectangle 3"/>
          <p:cNvSpPr>
            <a:spLocks noGrp="1" noChangeArrowheads="1"/>
          </p:cNvSpPr>
          <p:nvPr>
            <p:ph type="body" idx="1"/>
          </p:nvPr>
        </p:nvSpPr>
        <p:spPr>
          <a:xfrm>
            <a:off x="0" y="620713"/>
            <a:ext cx="9144000" cy="6237287"/>
          </a:xfrm>
        </p:spPr>
        <p:txBody>
          <a:bodyPr/>
          <a:lstStyle/>
          <a:p>
            <a:pPr algn="ctr" eaLnBrk="1" hangingPunct="1">
              <a:lnSpc>
                <a:spcPct val="90000"/>
              </a:lnSpc>
              <a:buFont typeface="Wingdings" panose="05000000000000000000" pitchFamily="2" charset="2"/>
              <a:buNone/>
              <a:defRPr/>
            </a:pPr>
            <a:r>
              <a:rPr lang="el-GR" sz="2800" b="1" dirty="0" smtClean="0"/>
              <a:t>π.χ. </a:t>
            </a:r>
          </a:p>
          <a:p>
            <a:pPr eaLnBrk="1" hangingPunct="1">
              <a:lnSpc>
                <a:spcPct val="90000"/>
              </a:lnSpc>
              <a:buFont typeface="Wingdings" panose="05000000000000000000" pitchFamily="2" charset="2"/>
              <a:buNone/>
              <a:defRPr/>
            </a:pPr>
            <a:r>
              <a:rPr lang="el-GR" sz="2800" b="1" dirty="0" smtClean="0"/>
              <a:t>	Ανικανότητα παιδιών να λάβουν υπόψη την οπτική του άλλου, δηλαδή τι χρειάζεται να του πουν για να καταλάβει  γεγονότα που δεν έζησε/είδε (η </a:t>
            </a:r>
            <a:r>
              <a:rPr lang="el-GR" sz="2800" b="1" dirty="0" err="1" smtClean="0"/>
              <a:t>εγωκεντρικότητά</a:t>
            </a:r>
            <a:r>
              <a:rPr lang="el-GR" sz="2800" b="1" dirty="0" smtClean="0"/>
              <a:t> τους). Πιο αναλυτικά, κυρίως:</a:t>
            </a:r>
          </a:p>
          <a:p>
            <a:pPr lvl="1" eaLnBrk="1" hangingPunct="1">
              <a:lnSpc>
                <a:spcPct val="90000"/>
              </a:lnSpc>
              <a:defRPr/>
            </a:pPr>
            <a:r>
              <a:rPr lang="el-GR" sz="2600" b="1" dirty="0" smtClean="0">
                <a:solidFill>
                  <a:srgbClr val="FFFF66"/>
                </a:solidFill>
              </a:rPr>
              <a:t>Ανωριμότητα νοητική </a:t>
            </a:r>
            <a:r>
              <a:rPr lang="el-GR" sz="2600" b="1" dirty="0" smtClean="0"/>
              <a:t>για να κρίνουν τι χρειάζεται ο άλλος να ακούσει, επιλέγοντας, για παράδειγμα, το κατάλληλο λεξιλόγιο από αυτό που γνωρίζουν ήδη. </a:t>
            </a:r>
            <a:endParaRPr lang="en-US" sz="2600" b="1" dirty="0" smtClean="0"/>
          </a:p>
          <a:p>
            <a:pPr lvl="1" eaLnBrk="1" hangingPunct="1">
              <a:lnSpc>
                <a:spcPct val="90000"/>
              </a:lnSpc>
              <a:defRPr/>
            </a:pPr>
            <a:r>
              <a:rPr lang="el-GR" sz="2600" b="1" dirty="0" smtClean="0">
                <a:solidFill>
                  <a:srgbClr val="FFFF66"/>
                </a:solidFill>
              </a:rPr>
              <a:t>Ανωριμότητα σύνθεσης προτάσεων και πληροφοριών σε ένα συνεκτικό κείμενο,</a:t>
            </a:r>
            <a:r>
              <a:rPr lang="el-GR" sz="2600" b="1" dirty="0" smtClean="0">
                <a:solidFill>
                  <a:schemeClr val="hlink"/>
                </a:solidFill>
              </a:rPr>
              <a:t> </a:t>
            </a:r>
            <a:r>
              <a:rPr lang="el-GR" sz="2600" b="1" dirty="0" smtClean="0"/>
              <a:t>όπως να συνειδητοποιήσουν ότι είναι ακατάλληλες </a:t>
            </a:r>
            <a:r>
              <a:rPr lang="el-GR" sz="2600" b="1" dirty="0" err="1" smtClean="0"/>
              <a:t>κφράσεις</a:t>
            </a:r>
            <a:r>
              <a:rPr lang="el-GR" sz="2600" b="1" dirty="0" smtClean="0"/>
              <a:t> όπως  «αυτός», «μία»  εάν δεν έχουν προσδιορίσει νωρίτερα σε τι αναφέρονται (σε άλλα πλαίσια οι εκφράσεις αυτές είναι θαυμάσιες αλλά όχι σε όλα)</a:t>
            </a:r>
            <a:r>
              <a:rPr lang="el-GR" sz="2400" b="1" dirty="0" smtClean="0"/>
              <a:t> </a:t>
            </a:r>
          </a:p>
          <a:p>
            <a:pPr algn="ctr" eaLnBrk="1" hangingPunct="1">
              <a:lnSpc>
                <a:spcPct val="90000"/>
              </a:lnSpc>
              <a:buFont typeface="Wingdings" panose="05000000000000000000" pitchFamily="2" charset="2"/>
              <a:buNone/>
              <a:defRPr/>
            </a:pPr>
            <a:r>
              <a:rPr lang="el-GR" sz="2800" b="1" u="sng" dirty="0" smtClean="0"/>
              <a:t>Προβλήματα </a:t>
            </a:r>
            <a:r>
              <a:rPr lang="el-GR" sz="2800" b="1" u="sng" dirty="0" smtClean="0">
                <a:solidFill>
                  <a:schemeClr val="hlink"/>
                </a:solidFill>
              </a:rPr>
              <a:t>επικοινωνιακά και όχι γλωσσικά</a:t>
            </a:r>
          </a:p>
          <a:p>
            <a:pPr algn="ctr" eaLnBrk="1" hangingPunct="1">
              <a:lnSpc>
                <a:spcPct val="90000"/>
              </a:lnSpc>
              <a:buFont typeface="Wingdings" panose="05000000000000000000" pitchFamily="2" charset="2"/>
              <a:buNone/>
              <a:defRPr/>
            </a:pPr>
            <a:r>
              <a:rPr lang="el-GR" sz="2000" b="1" dirty="0" smtClean="0"/>
              <a:t>(σύμφωνα με τους όρους των επιστημών της γλώσσας)</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ctr" eaLnBrk="1" hangingPunct="1">
              <a:buFont typeface="Wingdings" panose="05000000000000000000" pitchFamily="2" charset="2"/>
              <a:buNone/>
              <a:defRPr/>
            </a:pPr>
            <a:r>
              <a:rPr lang="el-GR" b="1" u="sng" dirty="0" smtClean="0">
                <a:solidFill>
                  <a:srgbClr val="66FFCC"/>
                </a:solidFill>
              </a:rPr>
              <a:t>Συμπέρασμα κρίσιμο για εκπαίδευση:</a:t>
            </a:r>
            <a:endParaRPr lang="en-US" b="1" u="sng" dirty="0" smtClean="0">
              <a:solidFill>
                <a:srgbClr val="66FFCC"/>
              </a:solidFill>
            </a:endParaRPr>
          </a:p>
          <a:p>
            <a:pPr algn="ctr" eaLnBrk="1" hangingPunct="1">
              <a:buFont typeface="Wingdings" panose="05000000000000000000" pitchFamily="2" charset="2"/>
              <a:buNone/>
              <a:defRPr/>
            </a:pPr>
            <a:endParaRPr lang="el-GR" b="1" u="sng" dirty="0" smtClean="0">
              <a:solidFill>
                <a:srgbClr val="66FFCC"/>
              </a:solidFill>
            </a:endParaRPr>
          </a:p>
          <a:p>
            <a:pPr algn="ctr" eaLnBrk="1" hangingPunct="1">
              <a:buFont typeface="Wingdings" panose="05000000000000000000" pitchFamily="2" charset="2"/>
              <a:buNone/>
              <a:defRPr/>
            </a:pPr>
            <a:r>
              <a:rPr lang="el-GR" b="1" dirty="0" smtClean="0"/>
              <a:t>Εάν προβλήματα </a:t>
            </a:r>
          </a:p>
          <a:p>
            <a:pPr algn="ctr" eaLnBrk="1" hangingPunct="1">
              <a:buFont typeface="Wingdings" panose="05000000000000000000" pitchFamily="2" charset="2"/>
              <a:buNone/>
              <a:defRPr/>
            </a:pPr>
            <a:r>
              <a:rPr lang="el-GR" b="1" dirty="0" smtClean="0"/>
              <a:t>προφορικών αφηγήσεων, γραπτών εκθέσεων κλπ. </a:t>
            </a:r>
            <a:endParaRPr lang="en-US" b="1" dirty="0" smtClean="0"/>
          </a:p>
          <a:p>
            <a:pPr algn="ctr" eaLnBrk="1" hangingPunct="1">
              <a:buFont typeface="Wingdings" panose="05000000000000000000" pitchFamily="2" charset="2"/>
              <a:buNone/>
              <a:defRPr/>
            </a:pPr>
            <a:r>
              <a:rPr lang="el-GR" b="1" dirty="0" smtClean="0"/>
              <a:t>δεν αφορούν σύνταξη και γραμματικές κλίσεις,</a:t>
            </a:r>
          </a:p>
          <a:p>
            <a:pPr algn="ctr" eaLnBrk="1" hangingPunct="1">
              <a:buFont typeface="Wingdings" panose="05000000000000000000" pitchFamily="2" charset="2"/>
              <a:buNone/>
              <a:defRPr/>
            </a:pPr>
            <a:r>
              <a:rPr lang="el-GR" b="1" dirty="0" smtClean="0"/>
              <a:t> τότε </a:t>
            </a:r>
          </a:p>
          <a:p>
            <a:pPr algn="ctr" eaLnBrk="1" hangingPunct="1">
              <a:buFont typeface="Wingdings" panose="05000000000000000000" pitchFamily="2" charset="2"/>
              <a:buNone/>
              <a:defRPr/>
            </a:pPr>
            <a:r>
              <a:rPr lang="el-GR" b="1" dirty="0" smtClean="0"/>
              <a:t>η εκπαίδευση δεν πρέπει να ρίξει το βάρος της</a:t>
            </a:r>
          </a:p>
          <a:p>
            <a:pPr algn="ctr" eaLnBrk="1" hangingPunct="1">
              <a:buFont typeface="Wingdings" panose="05000000000000000000" pitchFamily="2" charset="2"/>
              <a:buNone/>
              <a:defRPr/>
            </a:pPr>
            <a:r>
              <a:rPr lang="el-GR" b="1" dirty="0" smtClean="0"/>
              <a:t>στη διδασκαλία σύνταξης-μορφολογίας </a:t>
            </a:r>
          </a:p>
          <a:p>
            <a:pPr algn="ctr" eaLnBrk="1" hangingPunct="1">
              <a:buFont typeface="Wingdings" panose="05000000000000000000" pitchFamily="2" charset="2"/>
              <a:buNone/>
              <a:defRPr/>
            </a:pPr>
            <a:r>
              <a:rPr lang="el-GR" sz="2800" b="1" dirty="0" smtClean="0"/>
              <a:t>(όπως κάνει παραδοσιακά στο ελληνικό σχολείο), </a:t>
            </a:r>
          </a:p>
          <a:p>
            <a:pPr algn="ctr" eaLnBrk="1" hangingPunct="1">
              <a:buFont typeface="Wingdings" panose="05000000000000000000" pitchFamily="2" charset="2"/>
              <a:buNone/>
              <a:defRPr/>
            </a:pPr>
            <a:r>
              <a:rPr lang="el-GR" b="1" dirty="0" smtClean="0"/>
              <a:t> αλλά στη συγκρότηση και κατανόηση </a:t>
            </a:r>
          </a:p>
          <a:p>
            <a:pPr algn="ctr" eaLnBrk="1" hangingPunct="1">
              <a:buFont typeface="Wingdings" panose="05000000000000000000" pitchFamily="2" charset="2"/>
              <a:buNone/>
              <a:defRPr/>
            </a:pPr>
            <a:r>
              <a:rPr lang="el-GR" b="1" dirty="0" smtClean="0"/>
              <a:t>ποικίλων κειμένων</a:t>
            </a:r>
            <a:endParaRPr lang="el-GR" b="1" u="sng" dirty="0" smtClean="0"/>
          </a:p>
          <a:p>
            <a:pPr>
              <a:defRPr/>
            </a:pPr>
            <a:endParaRPr lang="el-GR" dirty="0" smtClean="0"/>
          </a:p>
        </p:txBody>
      </p:sp>
      <p:sp>
        <p:nvSpPr>
          <p:cNvPr id="47107"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E2C6AA50-C8CE-4FF2-AF42-E5AC9CD0B824}" type="slidenum">
              <a:rPr lang="el-GR" altLang="el-GR" sz="1200" smtClean="0">
                <a:latin typeface="Arial" panose="020B0604020202020204" pitchFamily="34" charset="0"/>
              </a:rPr>
              <a:pPr>
                <a:spcBef>
                  <a:spcPct val="0"/>
                </a:spcBef>
                <a:buClrTx/>
                <a:buSzTx/>
                <a:buFontTx/>
                <a:buNone/>
              </a:pPr>
              <a:t>22</a:t>
            </a:fld>
            <a:endParaRPr lang="el-GR" altLang="el-GR" sz="1200" smtClean="0">
              <a:latin typeface="Arial"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24CAF39A-42BE-446B-8EED-87087F2CB2DA}" type="slidenum">
              <a:rPr lang="el-GR" altLang="el-GR" sz="1200" smtClean="0">
                <a:latin typeface="Arial" panose="020B0604020202020204" pitchFamily="34" charset="0"/>
              </a:rPr>
              <a:pPr>
                <a:spcBef>
                  <a:spcPct val="0"/>
                </a:spcBef>
                <a:buClrTx/>
                <a:buSzTx/>
                <a:buFontTx/>
                <a:buNone/>
              </a:pPr>
              <a:t>23</a:t>
            </a:fld>
            <a:endParaRPr lang="el-GR" altLang="el-GR" sz="1200" smtClean="0">
              <a:latin typeface="Arial" panose="020B0604020202020204" pitchFamily="34" charset="0"/>
            </a:endParaRPr>
          </a:p>
        </p:txBody>
      </p:sp>
      <p:sp>
        <p:nvSpPr>
          <p:cNvPr id="2052" name="Rectangle 4"/>
          <p:cNvSpPr>
            <a:spLocks noGrp="1" noRot="1" noChangeArrowheads="1"/>
          </p:cNvSpPr>
          <p:nvPr>
            <p:ph type="title"/>
          </p:nvPr>
        </p:nvSpPr>
        <p:spPr/>
        <p:txBody>
          <a:bodyPr/>
          <a:lstStyle/>
          <a:p>
            <a:pPr eaLnBrk="1" hangingPunct="1">
              <a:defRPr/>
            </a:pPr>
            <a:r>
              <a:rPr lang="en-US" sz="3200" dirty="0" smtClean="0">
                <a:solidFill>
                  <a:srgbClr val="66FFCC"/>
                </a:solidFill>
              </a:rPr>
              <a:t>I</a:t>
            </a:r>
            <a:r>
              <a:rPr lang="el-GR" sz="3200" dirty="0" err="1" smtClean="0">
                <a:solidFill>
                  <a:srgbClr val="66FFCC"/>
                </a:solidFill>
              </a:rPr>
              <a:t>στορική</a:t>
            </a:r>
            <a:r>
              <a:rPr lang="el-GR" sz="3200" dirty="0" smtClean="0">
                <a:solidFill>
                  <a:srgbClr val="66FFCC"/>
                </a:solidFill>
              </a:rPr>
              <a:t> ανασκόπηση </a:t>
            </a:r>
            <a:br>
              <a:rPr lang="el-GR" sz="3200" dirty="0" smtClean="0">
                <a:solidFill>
                  <a:srgbClr val="66FFCC"/>
                </a:solidFill>
              </a:rPr>
            </a:br>
            <a:r>
              <a:rPr lang="el-GR" sz="3200" dirty="0" smtClean="0">
                <a:solidFill>
                  <a:srgbClr val="66FFCC"/>
                </a:solidFill>
              </a:rPr>
              <a:t>της έρευνας για την ανάπτυξη της γλώσσας</a:t>
            </a:r>
          </a:p>
        </p:txBody>
      </p:sp>
      <p:sp>
        <p:nvSpPr>
          <p:cNvPr id="2053" name="Rectangle 5"/>
          <p:cNvSpPr>
            <a:spLocks noGrp="1" noChangeArrowheads="1"/>
          </p:cNvSpPr>
          <p:nvPr>
            <p:ph type="body" idx="1"/>
          </p:nvPr>
        </p:nvSpPr>
        <p:spPr>
          <a:xfrm>
            <a:off x="179388" y="1484313"/>
            <a:ext cx="8785225" cy="5373687"/>
          </a:xfrm>
        </p:spPr>
        <p:txBody>
          <a:bodyPr/>
          <a:lstStyle/>
          <a:p>
            <a:pPr marL="609600" indent="-609600" algn="ctr" eaLnBrk="1" hangingPunct="1">
              <a:buFont typeface="Wingdings" panose="05000000000000000000" pitchFamily="2" charset="2"/>
              <a:buAutoNum type="arabicPeriod"/>
              <a:defRPr/>
            </a:pPr>
            <a:endParaRPr lang="el-GR" b="1" u="sng" dirty="0" smtClean="0">
              <a:solidFill>
                <a:srgbClr val="FFFF66"/>
              </a:solidFill>
            </a:endParaRPr>
          </a:p>
          <a:p>
            <a:pPr marL="0" indent="0" algn="ctr" eaLnBrk="1" hangingPunct="1">
              <a:buFont typeface="Wingdings" panose="05000000000000000000" pitchFamily="2" charset="2"/>
              <a:buNone/>
              <a:defRPr/>
            </a:pPr>
            <a:r>
              <a:rPr lang="el-GR" b="1" dirty="0" smtClean="0">
                <a:solidFill>
                  <a:srgbClr val="FFFF66"/>
                </a:solidFill>
              </a:rPr>
              <a:t>1. </a:t>
            </a:r>
            <a:r>
              <a:rPr lang="el-GR" b="1" u="sng" dirty="0" smtClean="0">
                <a:solidFill>
                  <a:srgbClr val="FFFF66"/>
                </a:solidFill>
              </a:rPr>
              <a:t>19</a:t>
            </a:r>
            <a:r>
              <a:rPr lang="el-GR" b="1" u="sng" baseline="30000" dirty="0" smtClean="0">
                <a:solidFill>
                  <a:srgbClr val="FFFF66"/>
                </a:solidFill>
              </a:rPr>
              <a:t>ος</a:t>
            </a:r>
            <a:r>
              <a:rPr lang="el-GR" b="1" u="sng" dirty="0" smtClean="0">
                <a:solidFill>
                  <a:srgbClr val="FFFF66"/>
                </a:solidFill>
              </a:rPr>
              <a:t> αιώνας έως 1950</a:t>
            </a:r>
            <a:r>
              <a:rPr lang="el-GR" b="1" dirty="0" smtClean="0">
                <a:solidFill>
                  <a:srgbClr val="FFFF66"/>
                </a:solidFill>
              </a:rPr>
              <a:t>:</a:t>
            </a:r>
            <a:r>
              <a:rPr lang="el-GR" b="1" dirty="0" smtClean="0"/>
              <a:t> </a:t>
            </a:r>
          </a:p>
          <a:p>
            <a:pPr marL="990600" lvl="1" indent="-533400" eaLnBrk="1" hangingPunct="1">
              <a:defRPr/>
            </a:pPr>
            <a:r>
              <a:rPr lang="el-GR" b="1" dirty="0" smtClean="0"/>
              <a:t>Κυρίαρχο ρεύμα σκέψης:  </a:t>
            </a:r>
            <a:r>
              <a:rPr lang="el-GR" b="1" dirty="0" smtClean="0">
                <a:solidFill>
                  <a:srgbClr val="FFFF66"/>
                </a:solidFill>
              </a:rPr>
              <a:t>Μελέτη ανάπτυξης του παιδιού</a:t>
            </a:r>
            <a:r>
              <a:rPr lang="el-GR" b="1" dirty="0" smtClean="0"/>
              <a:t> (οντογένεση)  όπως και ιστορικής εξέλιξης ανθρώπινου γένους  (φυλογένεση) </a:t>
            </a:r>
            <a:r>
              <a:rPr lang="el-GR" b="1" dirty="0" smtClean="0">
                <a:solidFill>
                  <a:srgbClr val="FFFF66"/>
                </a:solidFill>
              </a:rPr>
              <a:t>κρίσιμη για  κατανόηση ψυχολογικών φαινομένων</a:t>
            </a:r>
            <a:r>
              <a:rPr lang="el-GR" b="1" dirty="0" smtClean="0"/>
              <a:t> όπως τι είναι νους και σκέψη.  </a:t>
            </a:r>
          </a:p>
          <a:p>
            <a:pPr marL="990600" lvl="1" indent="-533400" eaLnBrk="1" hangingPunct="1">
              <a:defRPr/>
            </a:pPr>
            <a:r>
              <a:rPr lang="el-GR" b="1" dirty="0" smtClean="0">
                <a:solidFill>
                  <a:srgbClr val="FFFF66"/>
                </a:solidFill>
              </a:rPr>
              <a:t>Ημερολόγια ανάπτυξης παιδιών</a:t>
            </a:r>
            <a:r>
              <a:rPr lang="el-GR" b="1" dirty="0" smtClean="0"/>
              <a:t> από επιστήμονες (π.χ. </a:t>
            </a:r>
            <a:r>
              <a:rPr lang="el-GR" sz="2400" b="1" dirty="0" smtClean="0"/>
              <a:t>Δαρβίνος, Τ</a:t>
            </a:r>
            <a:r>
              <a:rPr lang="en-US" sz="2400" b="1" dirty="0" err="1" smtClean="0"/>
              <a:t>aine</a:t>
            </a:r>
            <a:r>
              <a:rPr lang="en-US" sz="2400" b="1" dirty="0" smtClean="0"/>
              <a:t> 1876, </a:t>
            </a:r>
            <a:r>
              <a:rPr lang="en-US" sz="2400" b="1" dirty="0" err="1" smtClean="0"/>
              <a:t>Gvozdev</a:t>
            </a:r>
            <a:r>
              <a:rPr lang="en-US" sz="2400" b="1" dirty="0" smtClean="0"/>
              <a:t> 1911, Stern &amp; Stern 1928, Leopold 1949</a:t>
            </a:r>
            <a:r>
              <a:rPr lang="el-GR" sz="2400" b="1" dirty="0" smtClean="0"/>
              <a:t> κλπ.)</a:t>
            </a:r>
          </a:p>
          <a:p>
            <a:pPr marL="1371600" lvl="2" indent="-457200" eaLnBrk="1" hangingPunct="1">
              <a:buFont typeface="Wingdings" panose="05000000000000000000" pitchFamily="2" charset="2"/>
              <a:buNone/>
              <a:defRPr/>
            </a:pPr>
            <a:endParaRPr lang="el-GR" sz="3200" b="1"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Rectangle 3"/>
          <p:cNvSpPr>
            <a:spLocks noGrp="1" noChangeArrowheads="1"/>
          </p:cNvSpPr>
          <p:nvPr>
            <p:ph type="body" idx="4294967295"/>
          </p:nvPr>
        </p:nvSpPr>
        <p:spPr>
          <a:xfrm>
            <a:off x="0" y="188913"/>
            <a:ext cx="9144000" cy="6480175"/>
          </a:xfrm>
        </p:spPr>
        <p:txBody>
          <a:bodyPr/>
          <a:lstStyle/>
          <a:p>
            <a:pPr marL="609600" indent="-609600" algn="ctr" eaLnBrk="1" hangingPunct="1">
              <a:buFont typeface="Wingdings" panose="05000000000000000000" pitchFamily="2" charset="2"/>
              <a:buAutoNum type="arabicPeriod" startAt="2"/>
              <a:defRPr/>
            </a:pPr>
            <a:r>
              <a:rPr lang="el-GR" b="1" u="sng" dirty="0" smtClean="0">
                <a:solidFill>
                  <a:srgbClr val="FFFF66"/>
                </a:solidFill>
              </a:rPr>
              <a:t>Αμερικανική ψυχολογία του παιδιού</a:t>
            </a:r>
            <a:r>
              <a:rPr lang="el-GR" b="1" dirty="0" smtClean="0">
                <a:solidFill>
                  <a:srgbClr val="FFFF66"/>
                </a:solidFill>
              </a:rPr>
              <a:t>: </a:t>
            </a:r>
          </a:p>
          <a:p>
            <a:pPr marL="609600" indent="-609600" algn="ctr" eaLnBrk="1" hangingPunct="1">
              <a:buFont typeface="Wingdings" panose="05000000000000000000" pitchFamily="2" charset="2"/>
              <a:buNone/>
              <a:defRPr/>
            </a:pPr>
            <a:endParaRPr lang="el-GR" b="1" dirty="0" smtClean="0">
              <a:solidFill>
                <a:srgbClr val="FFFF66"/>
              </a:solidFill>
            </a:endParaRPr>
          </a:p>
          <a:p>
            <a:pPr marL="990600" lvl="1" indent="-533400" eaLnBrk="1" hangingPunct="1">
              <a:defRPr/>
            </a:pPr>
            <a:r>
              <a:rPr lang="el-GR" sz="3000" b="1" dirty="0" smtClean="0"/>
              <a:t>Στόχος η </a:t>
            </a:r>
            <a:r>
              <a:rPr lang="el-GR" sz="3000" b="1" dirty="0" smtClean="0">
                <a:solidFill>
                  <a:srgbClr val="FFFF66"/>
                </a:solidFill>
              </a:rPr>
              <a:t>περιγραφή της ανάπτυξης πολλών παιδιών</a:t>
            </a:r>
            <a:r>
              <a:rPr lang="el-GR" sz="3000" b="1" dirty="0" smtClean="0"/>
              <a:t> και η </a:t>
            </a:r>
            <a:r>
              <a:rPr lang="el-GR" sz="3000" b="1" dirty="0" smtClean="0">
                <a:solidFill>
                  <a:srgbClr val="FFFF66"/>
                </a:solidFill>
              </a:rPr>
              <a:t>ανάδειξη του μέσου όρου ως πρότυπο του φυσιολογικού</a:t>
            </a:r>
            <a:r>
              <a:rPr lang="el-GR" sz="3000" b="1" dirty="0" smtClean="0"/>
              <a:t> </a:t>
            </a:r>
            <a:r>
              <a:rPr lang="el-GR" b="1" dirty="0" smtClean="0"/>
              <a:t>(π.χ. Τ</a:t>
            </a:r>
            <a:r>
              <a:rPr lang="en-US" b="1" dirty="0" err="1" smtClean="0"/>
              <a:t>emplin</a:t>
            </a:r>
            <a:r>
              <a:rPr lang="en-US" b="1" dirty="0" smtClean="0"/>
              <a:t> 1957 </a:t>
            </a:r>
            <a:r>
              <a:rPr lang="el-GR" b="1" dirty="0" smtClean="0"/>
              <a:t>για άρθρωση,  Μ</a:t>
            </a:r>
            <a:r>
              <a:rPr lang="en-US" b="1" dirty="0" err="1" smtClean="0"/>
              <a:t>cCarthy</a:t>
            </a:r>
            <a:r>
              <a:rPr lang="en-US" b="1" dirty="0" smtClean="0"/>
              <a:t> 1954 </a:t>
            </a:r>
            <a:r>
              <a:rPr lang="el-GR" b="1" dirty="0" smtClean="0"/>
              <a:t>για λεξιλόγιο).</a:t>
            </a:r>
            <a:r>
              <a:rPr lang="el-GR" sz="3000" b="1" dirty="0" smtClean="0"/>
              <a:t>   </a:t>
            </a:r>
          </a:p>
          <a:p>
            <a:pPr marL="990600" lvl="1" indent="-533400" eaLnBrk="1" hangingPunct="1">
              <a:defRPr/>
            </a:pPr>
            <a:r>
              <a:rPr lang="el-GR" sz="3000" b="1" dirty="0" smtClean="0"/>
              <a:t>Μια </a:t>
            </a:r>
            <a:r>
              <a:rPr lang="el-GR" sz="3000" b="1" dirty="0" smtClean="0">
                <a:solidFill>
                  <a:srgbClr val="FFFF66"/>
                </a:solidFill>
              </a:rPr>
              <a:t>συζητήσιμη όμως αντίληψη</a:t>
            </a:r>
            <a:r>
              <a:rPr lang="el-GR" sz="3000" b="1" dirty="0" smtClean="0"/>
              <a:t> γιατί δύσκολος ο ορισμός του φυσιολογικού κατ’ αυτόν τον τρόπο, ειδικά στη γλώσσα όπου μεγάλες ατομικές διαφορές</a:t>
            </a:r>
          </a:p>
          <a:p>
            <a:pPr marL="609600" indent="-609600" eaLnBrk="1" hangingPunct="1">
              <a:buFont typeface="Wingdings" panose="05000000000000000000" pitchFamily="2" charset="2"/>
              <a:buNone/>
              <a:defRPr/>
            </a:pPr>
            <a:endParaRPr lang="el-GR" sz="3000" dirty="0" smtClean="0">
              <a:effectLs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Rectangle 3"/>
          <p:cNvSpPr>
            <a:spLocks noGrp="1" noChangeArrowheads="1"/>
          </p:cNvSpPr>
          <p:nvPr>
            <p:ph type="body" idx="4294967295"/>
          </p:nvPr>
        </p:nvSpPr>
        <p:spPr>
          <a:xfrm>
            <a:off x="214313" y="260350"/>
            <a:ext cx="8750300" cy="6337300"/>
          </a:xfrm>
        </p:spPr>
        <p:txBody>
          <a:bodyPr/>
          <a:lstStyle/>
          <a:p>
            <a:pPr algn="ctr" eaLnBrk="1" hangingPunct="1">
              <a:buFont typeface="Wingdings" panose="05000000000000000000" pitchFamily="2" charset="2"/>
              <a:buNone/>
              <a:defRPr/>
            </a:pPr>
            <a:r>
              <a:rPr lang="el-GR" b="1" dirty="0" smtClean="0">
                <a:solidFill>
                  <a:srgbClr val="FFFF66"/>
                </a:solidFill>
              </a:rPr>
              <a:t>3.  </a:t>
            </a:r>
            <a:r>
              <a:rPr lang="el-GR" b="1" u="sng" dirty="0" smtClean="0">
                <a:solidFill>
                  <a:srgbClr val="FFFF66"/>
                </a:solidFill>
              </a:rPr>
              <a:t>Σοβιετική ψυχολογία της νόησης</a:t>
            </a:r>
            <a:r>
              <a:rPr lang="en-US" b="1" dirty="0" smtClean="0">
                <a:solidFill>
                  <a:srgbClr val="FFFF66"/>
                </a:solidFill>
              </a:rPr>
              <a:t>:</a:t>
            </a:r>
            <a:r>
              <a:rPr lang="el-GR" b="1" dirty="0" smtClean="0"/>
              <a:t> </a:t>
            </a:r>
            <a:endParaRPr lang="en-US" b="1" dirty="0" smtClean="0"/>
          </a:p>
          <a:p>
            <a:pPr eaLnBrk="1" hangingPunct="1">
              <a:defRPr/>
            </a:pPr>
            <a:r>
              <a:rPr lang="el-GR" sz="2800" b="1" dirty="0" smtClean="0"/>
              <a:t>Εστίαση στο ρόλο της γλώσσας στην ανάπτυξη της σκέψης και γενικότερα των νοητικών διεργασιών. </a:t>
            </a:r>
          </a:p>
          <a:p>
            <a:pPr eaLnBrk="1" hangingPunct="1">
              <a:defRPr/>
            </a:pPr>
            <a:r>
              <a:rPr lang="el-GR" sz="2800" b="1" dirty="0" smtClean="0"/>
              <a:t>Κατεξοχήν </a:t>
            </a:r>
            <a:r>
              <a:rPr lang="en-US" sz="2800" b="1" dirty="0" err="1" smtClean="0"/>
              <a:t>Vygotski</a:t>
            </a:r>
            <a:r>
              <a:rPr lang="en-US" sz="2800" b="1" dirty="0" smtClean="0"/>
              <a:t> </a:t>
            </a:r>
            <a:r>
              <a:rPr lang="el-GR" sz="2800" b="1" dirty="0" smtClean="0"/>
              <a:t>(</a:t>
            </a:r>
            <a:r>
              <a:rPr lang="en-US" sz="2800" b="1" dirty="0" smtClean="0"/>
              <a:t>1934</a:t>
            </a:r>
            <a:r>
              <a:rPr lang="el-GR" sz="2800" b="1" dirty="0" smtClean="0"/>
              <a:t>) στο βιβλίο </a:t>
            </a:r>
            <a:r>
              <a:rPr lang="el-GR" sz="2800" b="1" i="1" dirty="0" smtClean="0"/>
              <a:t>Σκέψη και Γλώσσα</a:t>
            </a:r>
            <a:r>
              <a:rPr lang="en-US" sz="2800" b="1" dirty="0" smtClean="0"/>
              <a:t> </a:t>
            </a:r>
            <a:endParaRPr lang="el-GR" sz="2800" b="1" dirty="0" smtClean="0"/>
          </a:p>
          <a:p>
            <a:pPr eaLnBrk="1" hangingPunct="1">
              <a:defRPr/>
            </a:pPr>
            <a:r>
              <a:rPr lang="el-GR" sz="2800" b="1" dirty="0" smtClean="0"/>
              <a:t>Βλ. επίσης μελέτη διδύμων που δεν μιλούσαν ακόμη στα 5 έτη των </a:t>
            </a:r>
            <a:r>
              <a:rPr lang="en-US" sz="2800" b="1" dirty="0" smtClean="0"/>
              <a:t>Luria &amp; </a:t>
            </a:r>
            <a:r>
              <a:rPr lang="en-US" sz="2800" b="1" dirty="0" err="1" smtClean="0"/>
              <a:t>Yudovich</a:t>
            </a:r>
            <a:r>
              <a:rPr lang="en-US" sz="2800" b="1" dirty="0" smtClean="0"/>
              <a:t> </a:t>
            </a:r>
            <a:r>
              <a:rPr lang="el-GR" sz="2800" b="1" dirty="0" smtClean="0"/>
              <a:t>(</a:t>
            </a:r>
            <a:r>
              <a:rPr lang="en-US" sz="2800" b="1" dirty="0" smtClean="0"/>
              <a:t>1959).</a:t>
            </a:r>
          </a:p>
          <a:p>
            <a:pPr>
              <a:defRPr/>
            </a:pPr>
            <a:endParaRPr lang="el-GR" sz="2800" dirty="0" smtClean="0">
              <a:effectLst/>
            </a:endParaRPr>
          </a:p>
        </p:txBody>
      </p:sp>
      <p:pic>
        <p:nvPicPr>
          <p:cNvPr id="51203" name="Content Placeholder 4" descr="untitled.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43213" y="3789363"/>
            <a:ext cx="4032250" cy="266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A621CE9A-A993-46EE-884C-A608139D34A4}" type="slidenum">
              <a:rPr lang="el-GR" altLang="el-GR" sz="1200" smtClean="0">
                <a:latin typeface="Arial" panose="020B0604020202020204" pitchFamily="34" charset="0"/>
              </a:rPr>
              <a:pPr>
                <a:spcBef>
                  <a:spcPct val="0"/>
                </a:spcBef>
                <a:buClrTx/>
                <a:buSzTx/>
                <a:buFontTx/>
                <a:buNone/>
              </a:pPr>
              <a:t>26</a:t>
            </a:fld>
            <a:endParaRPr lang="el-GR" altLang="el-GR" sz="1200" smtClean="0">
              <a:latin typeface="Arial" panose="020B0604020202020204" pitchFamily="34" charset="0"/>
            </a:endParaRPr>
          </a:p>
        </p:txBody>
      </p:sp>
      <p:sp>
        <p:nvSpPr>
          <p:cNvPr id="8194" name="Rectangle 2"/>
          <p:cNvSpPr>
            <a:spLocks noGrp="1" noRot="1" noChangeArrowheads="1"/>
          </p:cNvSpPr>
          <p:nvPr>
            <p:ph type="title"/>
          </p:nvPr>
        </p:nvSpPr>
        <p:spPr/>
        <p:txBody>
          <a:bodyPr/>
          <a:lstStyle/>
          <a:p>
            <a:pPr eaLnBrk="1" hangingPunct="1">
              <a:defRPr/>
            </a:pPr>
            <a:r>
              <a:rPr lang="el-GR" sz="2800" smtClean="0">
                <a:solidFill>
                  <a:srgbClr val="66FFCC"/>
                </a:solidFill>
              </a:rPr>
              <a:t>Σύγχρονη προβληματική</a:t>
            </a:r>
            <a:r>
              <a:rPr lang="el-GR" sz="2800" smtClean="0"/>
              <a:t/>
            </a:r>
            <a:br>
              <a:rPr lang="el-GR" sz="2800" smtClean="0"/>
            </a:br>
            <a:r>
              <a:rPr lang="el-GR" sz="2800" smtClean="0"/>
              <a:t>Αναπτυξιακή Ψυχογλωσσολογία</a:t>
            </a:r>
          </a:p>
        </p:txBody>
      </p:sp>
      <p:sp>
        <p:nvSpPr>
          <p:cNvPr id="8195" name="Rectangle 3"/>
          <p:cNvSpPr>
            <a:spLocks noGrp="1" noChangeArrowheads="1"/>
          </p:cNvSpPr>
          <p:nvPr>
            <p:ph type="body" idx="1"/>
          </p:nvPr>
        </p:nvSpPr>
        <p:spPr>
          <a:xfrm>
            <a:off x="357188" y="1341438"/>
            <a:ext cx="8429625" cy="5327650"/>
          </a:xfrm>
        </p:spPr>
        <p:txBody>
          <a:bodyPr/>
          <a:lstStyle/>
          <a:p>
            <a:pPr algn="ctr" eaLnBrk="1" hangingPunct="1">
              <a:lnSpc>
                <a:spcPct val="90000"/>
              </a:lnSpc>
              <a:buFont typeface="Wingdings" panose="05000000000000000000" pitchFamily="2" charset="2"/>
              <a:buNone/>
              <a:defRPr/>
            </a:pPr>
            <a:r>
              <a:rPr lang="el-GR" b="1" dirty="0" smtClean="0"/>
              <a:t>Καθοριστική ώθηση δόθηκε από: </a:t>
            </a:r>
          </a:p>
          <a:p>
            <a:pPr algn="ctr" eaLnBrk="1" hangingPunct="1">
              <a:lnSpc>
                <a:spcPct val="90000"/>
              </a:lnSpc>
              <a:buFont typeface="Wingdings" panose="05000000000000000000" pitchFamily="2" charset="2"/>
              <a:buNone/>
              <a:defRPr/>
            </a:pPr>
            <a:r>
              <a:rPr lang="el-GR" b="1" dirty="0" smtClean="0">
                <a:solidFill>
                  <a:schemeClr val="hlink"/>
                </a:solidFill>
              </a:rPr>
              <a:t>Θεωρία του </a:t>
            </a:r>
            <a:r>
              <a:rPr lang="en-US" b="1" dirty="0" smtClean="0">
                <a:solidFill>
                  <a:schemeClr val="hlink"/>
                </a:solidFill>
              </a:rPr>
              <a:t>Chomsky (1957) </a:t>
            </a:r>
            <a:r>
              <a:rPr lang="el-GR" b="1" dirty="0" smtClean="0">
                <a:solidFill>
                  <a:schemeClr val="hlink"/>
                </a:solidFill>
              </a:rPr>
              <a:t>για τη γλώσσα</a:t>
            </a:r>
            <a:r>
              <a:rPr lang="el-GR" b="1" dirty="0" smtClean="0"/>
              <a:t> </a:t>
            </a:r>
            <a:r>
              <a:rPr lang="el-GR" sz="2800" b="1" dirty="0" smtClean="0"/>
              <a:t>(σημαντική εξέλιξη στην ιστορία της γλωσσολογίας) </a:t>
            </a:r>
          </a:p>
          <a:p>
            <a:pPr algn="ctr" eaLnBrk="1" hangingPunct="1">
              <a:lnSpc>
                <a:spcPct val="90000"/>
              </a:lnSpc>
              <a:buFont typeface="Wingdings" panose="05000000000000000000" pitchFamily="2" charset="2"/>
              <a:buNone/>
              <a:defRPr/>
            </a:pPr>
            <a:r>
              <a:rPr lang="el-GR" sz="2800" b="1" dirty="0" smtClean="0"/>
              <a:t>επιβάλλει νέα αντίληψη γλώσσας στη γλωσσολογία,</a:t>
            </a:r>
          </a:p>
          <a:p>
            <a:pPr algn="ctr" eaLnBrk="1" hangingPunct="1">
              <a:lnSpc>
                <a:spcPct val="90000"/>
              </a:lnSpc>
              <a:buFont typeface="Wingdings" panose="05000000000000000000" pitchFamily="2" charset="2"/>
              <a:buNone/>
              <a:defRPr/>
            </a:pPr>
            <a:r>
              <a:rPr lang="el-GR" sz="2800" b="1" dirty="0" smtClean="0"/>
              <a:t> σαφώς διαφορετική από αυτή της καθημερινής ζωής </a:t>
            </a:r>
          </a:p>
          <a:p>
            <a:pPr algn="ctr" eaLnBrk="1" hangingPunct="1">
              <a:lnSpc>
                <a:spcPct val="90000"/>
              </a:lnSpc>
              <a:buFont typeface="Wingdings" panose="05000000000000000000" pitchFamily="2" charset="2"/>
              <a:buNone/>
              <a:defRPr/>
            </a:pPr>
            <a:r>
              <a:rPr lang="el-GR" sz="2800" b="1" dirty="0" smtClean="0"/>
              <a:t>και των ψυχολόγων</a:t>
            </a:r>
          </a:p>
          <a:p>
            <a:pPr eaLnBrk="1" hangingPunct="1">
              <a:lnSpc>
                <a:spcPct val="90000"/>
              </a:lnSpc>
              <a:defRPr/>
            </a:pPr>
            <a:endParaRPr lang="el-GR" b="1" dirty="0" smtClean="0"/>
          </a:p>
          <a:p>
            <a:pPr eaLnBrk="1" hangingPunct="1">
              <a:lnSpc>
                <a:spcPct val="90000"/>
              </a:lnSpc>
              <a:defRPr/>
            </a:pPr>
            <a:endParaRPr lang="el-GR" b="1" dirty="0" smtClean="0"/>
          </a:p>
          <a:p>
            <a:pPr eaLnBrk="1" hangingPunct="1">
              <a:lnSpc>
                <a:spcPct val="90000"/>
              </a:lnSpc>
              <a:defRPr/>
            </a:pPr>
            <a:endParaRPr lang="el-GR" b="1" dirty="0" smtClean="0"/>
          </a:p>
        </p:txBody>
      </p:sp>
      <p:sp>
        <p:nvSpPr>
          <p:cNvPr id="52229" name="AutoShape 7" descr="2Q=="/>
          <p:cNvSpPr>
            <a:spLocks noChangeAspect="1" noChangeArrowheads="1"/>
          </p:cNvSpPr>
          <p:nvPr/>
        </p:nvSpPr>
        <p:spPr bwMode="auto">
          <a:xfrm>
            <a:off x="155575" y="460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endParaRPr lang="el-GR" altLang="el-GR" sz="1800">
              <a:latin typeface="Arial" panose="020B0604020202020204" pitchFamily="34" charset="0"/>
            </a:endParaRPr>
          </a:p>
        </p:txBody>
      </p:sp>
      <p:sp>
        <p:nvSpPr>
          <p:cNvPr id="52230" name="AutoShape 9" descr="2Q=="/>
          <p:cNvSpPr>
            <a:spLocks noChangeAspect="1" noChangeArrowheads="1"/>
          </p:cNvSpPr>
          <p:nvPr/>
        </p:nvSpPr>
        <p:spPr bwMode="auto">
          <a:xfrm>
            <a:off x="155575" y="460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endParaRPr lang="el-GR" altLang="el-GR" sz="1800">
              <a:latin typeface="Arial" panose="020B0604020202020204" pitchFamily="34" charset="0"/>
            </a:endParaRPr>
          </a:p>
        </p:txBody>
      </p:sp>
      <p:sp>
        <p:nvSpPr>
          <p:cNvPr id="52231" name="AutoShape 11" descr="2Q=="/>
          <p:cNvSpPr>
            <a:spLocks noChangeAspect="1" noChangeArrowheads="1"/>
          </p:cNvSpPr>
          <p:nvPr/>
        </p:nvSpPr>
        <p:spPr bwMode="auto">
          <a:xfrm>
            <a:off x="155575" y="460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endParaRPr lang="el-GR" altLang="el-GR" sz="1800">
              <a:latin typeface="Arial" panose="020B0604020202020204" pitchFamily="34" charset="0"/>
            </a:endParaRPr>
          </a:p>
        </p:txBody>
      </p:sp>
      <p:sp>
        <p:nvSpPr>
          <p:cNvPr id="52232" name="AutoShape 13" descr="9k="/>
          <p:cNvSpPr>
            <a:spLocks noChangeAspect="1" noChangeArrowheads="1"/>
          </p:cNvSpPr>
          <p:nvPr/>
        </p:nvSpPr>
        <p:spPr bwMode="auto">
          <a:xfrm>
            <a:off x="155575" y="460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endParaRPr lang="el-GR" altLang="el-GR" sz="1800">
              <a:latin typeface="Arial" panose="020B0604020202020204" pitchFamily="34" charset="0"/>
            </a:endParaRPr>
          </a:p>
        </p:txBody>
      </p:sp>
      <p:pic>
        <p:nvPicPr>
          <p:cNvPr id="52233" name="Picture 14" descr="αρχείο λήψης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2138" y="4149725"/>
            <a:ext cx="3024187" cy="237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3"/>
          <p:cNvSpPr>
            <a:spLocks noGrp="1" noChangeArrowheads="1"/>
          </p:cNvSpPr>
          <p:nvPr>
            <p:ph type="body" idx="4294967295"/>
          </p:nvPr>
        </p:nvSpPr>
        <p:spPr>
          <a:xfrm>
            <a:off x="285750" y="188913"/>
            <a:ext cx="8643938" cy="6240462"/>
          </a:xfrm>
        </p:spPr>
        <p:txBody>
          <a:bodyPr/>
          <a:lstStyle/>
          <a:p>
            <a:pPr algn="ctr" eaLnBrk="1" hangingPunct="1">
              <a:buFont typeface="Wingdings" panose="05000000000000000000" pitchFamily="2" charset="2"/>
              <a:buNone/>
              <a:defRPr/>
            </a:pPr>
            <a:r>
              <a:rPr lang="el-GR" b="1" dirty="0" smtClean="0">
                <a:solidFill>
                  <a:schemeClr val="hlink"/>
                </a:solidFill>
              </a:rPr>
              <a:t>Κριτική του </a:t>
            </a:r>
            <a:r>
              <a:rPr lang="en-US" b="1" dirty="0" smtClean="0">
                <a:solidFill>
                  <a:schemeClr val="hlink"/>
                </a:solidFill>
              </a:rPr>
              <a:t>Chomsky (1959) </a:t>
            </a:r>
            <a:endParaRPr lang="el-GR" b="1" dirty="0" smtClean="0">
              <a:solidFill>
                <a:schemeClr val="hlink"/>
              </a:solidFill>
            </a:endParaRPr>
          </a:p>
          <a:p>
            <a:pPr algn="ctr" eaLnBrk="1" hangingPunct="1">
              <a:buFont typeface="Wingdings" panose="05000000000000000000" pitchFamily="2" charset="2"/>
              <a:buNone/>
              <a:defRPr/>
            </a:pPr>
            <a:r>
              <a:rPr lang="el-GR" b="1" dirty="0" smtClean="0">
                <a:solidFill>
                  <a:schemeClr val="hlink"/>
                </a:solidFill>
              </a:rPr>
              <a:t>στο βιβλίο του </a:t>
            </a:r>
            <a:r>
              <a:rPr lang="el-GR" b="1" dirty="0" err="1" smtClean="0">
                <a:solidFill>
                  <a:schemeClr val="hlink"/>
                </a:solidFill>
              </a:rPr>
              <a:t>μπηχαβιοριστή</a:t>
            </a:r>
            <a:r>
              <a:rPr lang="el-GR" b="1" dirty="0" smtClean="0">
                <a:solidFill>
                  <a:schemeClr val="hlink"/>
                </a:solidFill>
              </a:rPr>
              <a:t> ψυχολόγου </a:t>
            </a:r>
          </a:p>
          <a:p>
            <a:pPr algn="ctr" eaLnBrk="1" hangingPunct="1">
              <a:buFont typeface="Wingdings" panose="05000000000000000000" pitchFamily="2" charset="2"/>
              <a:buNone/>
              <a:defRPr/>
            </a:pPr>
            <a:r>
              <a:rPr lang="en-US" b="1" dirty="0" smtClean="0">
                <a:solidFill>
                  <a:schemeClr val="hlink"/>
                </a:solidFill>
              </a:rPr>
              <a:t>Skinner</a:t>
            </a:r>
            <a:r>
              <a:rPr lang="en-US" b="1" dirty="0" smtClean="0"/>
              <a:t> </a:t>
            </a:r>
            <a:r>
              <a:rPr lang="en-US" sz="2800" dirty="0" smtClean="0"/>
              <a:t>(1957) </a:t>
            </a:r>
            <a:endParaRPr lang="el-GR" sz="2800" dirty="0" smtClean="0"/>
          </a:p>
          <a:p>
            <a:pPr algn="ctr" eaLnBrk="1" hangingPunct="1">
              <a:buFont typeface="Wingdings" panose="05000000000000000000" pitchFamily="2" charset="2"/>
              <a:buNone/>
              <a:defRPr/>
            </a:pPr>
            <a:r>
              <a:rPr lang="el-GR" b="1" dirty="0" smtClean="0"/>
              <a:t>με τίτλο </a:t>
            </a:r>
            <a:r>
              <a:rPr lang="el-GR" b="1" i="1" dirty="0" smtClean="0"/>
              <a:t>Λεκτική Συμπεριφορά, </a:t>
            </a:r>
          </a:p>
          <a:p>
            <a:pPr algn="ctr" eaLnBrk="1" hangingPunct="1">
              <a:buFont typeface="Wingdings" panose="05000000000000000000" pitchFamily="2" charset="2"/>
              <a:buNone/>
              <a:defRPr/>
            </a:pPr>
            <a:r>
              <a:rPr lang="el-GR" b="1" dirty="0" smtClean="0"/>
              <a:t>επιβάλλει νέα αντίληψη για τη μάθηση. </a:t>
            </a:r>
          </a:p>
          <a:p>
            <a:pPr>
              <a:defRPr/>
            </a:pPr>
            <a:endParaRPr lang="el-GR" dirty="0" smtClean="0">
              <a:effectLst/>
            </a:endParaRPr>
          </a:p>
        </p:txBody>
      </p:sp>
      <p:sp>
        <p:nvSpPr>
          <p:cNvPr id="54275" name="AutoShape 5" descr="Z"/>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endParaRPr lang="el-GR" altLang="el-GR" sz="1800">
              <a:latin typeface="Arial" panose="020B0604020202020204" pitchFamily="34" charset="0"/>
            </a:endParaRPr>
          </a:p>
        </p:txBody>
      </p:sp>
      <p:pic>
        <p:nvPicPr>
          <p:cNvPr id="54276" name="Picture 6" descr="αρχείο λήψης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8038" y="3357563"/>
            <a:ext cx="2592387" cy="287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3D87E4B5-9724-4B3A-8E1C-53AE768C53D8}" type="slidenum">
              <a:rPr lang="el-GR" altLang="el-GR" sz="1200" smtClean="0">
                <a:latin typeface="Arial" panose="020B0604020202020204" pitchFamily="34" charset="0"/>
              </a:rPr>
              <a:pPr>
                <a:spcBef>
                  <a:spcPct val="0"/>
                </a:spcBef>
                <a:buClrTx/>
                <a:buSzTx/>
                <a:buFontTx/>
                <a:buNone/>
              </a:pPr>
              <a:t>28</a:t>
            </a:fld>
            <a:endParaRPr lang="el-GR" altLang="el-GR" sz="1200" smtClean="0">
              <a:latin typeface="Arial" panose="020B0604020202020204" pitchFamily="34" charset="0"/>
            </a:endParaRPr>
          </a:p>
        </p:txBody>
      </p:sp>
      <p:sp>
        <p:nvSpPr>
          <p:cNvPr id="9218" name="Rectangle 2"/>
          <p:cNvSpPr>
            <a:spLocks noGrp="1" noRot="1" noChangeArrowheads="1"/>
          </p:cNvSpPr>
          <p:nvPr>
            <p:ph type="title"/>
          </p:nvPr>
        </p:nvSpPr>
        <p:spPr>
          <a:xfrm>
            <a:off x="457200" y="0"/>
            <a:ext cx="8229600" cy="1341438"/>
          </a:xfrm>
        </p:spPr>
        <p:txBody>
          <a:bodyPr/>
          <a:lstStyle/>
          <a:p>
            <a:pPr eaLnBrk="1" hangingPunct="1">
              <a:defRPr/>
            </a:pPr>
            <a:r>
              <a:rPr lang="el-GR" sz="2800" dirty="0" smtClean="0">
                <a:solidFill>
                  <a:srgbClr val="66FFCC"/>
                </a:solidFill>
              </a:rPr>
              <a:t/>
            </a:r>
            <a:br>
              <a:rPr lang="el-GR" sz="2800" dirty="0" smtClean="0">
                <a:solidFill>
                  <a:srgbClr val="66FFCC"/>
                </a:solidFill>
              </a:rPr>
            </a:br>
            <a:r>
              <a:rPr lang="el-GR" sz="3200" dirty="0" smtClean="0">
                <a:solidFill>
                  <a:srgbClr val="66FFCC"/>
                </a:solidFill>
              </a:rPr>
              <a:t>Κρίσιμα στοιχεία της τσομσκιανής θεωρίας </a:t>
            </a:r>
            <a:br>
              <a:rPr lang="el-GR" sz="3200" dirty="0" smtClean="0">
                <a:solidFill>
                  <a:srgbClr val="66FFCC"/>
                </a:solidFill>
              </a:rPr>
            </a:br>
            <a:r>
              <a:rPr lang="el-GR" sz="3200" dirty="0" smtClean="0">
                <a:solidFill>
                  <a:srgbClr val="66FFCC"/>
                </a:solidFill>
              </a:rPr>
              <a:t> Η γλώσσα συνιστά</a:t>
            </a:r>
            <a:r>
              <a:rPr lang="el-GR" sz="3200" b="0" dirty="0" smtClean="0">
                <a:solidFill>
                  <a:srgbClr val="66FFCC"/>
                </a:solidFill>
              </a:rPr>
              <a:t> </a:t>
            </a:r>
          </a:p>
        </p:txBody>
      </p:sp>
      <p:sp>
        <p:nvSpPr>
          <p:cNvPr id="9219" name="Rectangle 3"/>
          <p:cNvSpPr>
            <a:spLocks noGrp="1" noChangeArrowheads="1"/>
          </p:cNvSpPr>
          <p:nvPr>
            <p:ph type="body" idx="1"/>
          </p:nvPr>
        </p:nvSpPr>
        <p:spPr>
          <a:xfrm>
            <a:off x="179388" y="1628775"/>
            <a:ext cx="8713787" cy="5014913"/>
          </a:xfrm>
        </p:spPr>
        <p:txBody>
          <a:bodyPr/>
          <a:lstStyle/>
          <a:p>
            <a:pPr algn="ctr" defTabSz="238125" eaLnBrk="1" hangingPunct="1">
              <a:lnSpc>
                <a:spcPct val="80000"/>
              </a:lnSpc>
              <a:buFont typeface="Wingdings" panose="05000000000000000000" pitchFamily="2" charset="2"/>
              <a:buNone/>
              <a:defRPr/>
            </a:pPr>
            <a:r>
              <a:rPr lang="el-GR" sz="2800" b="1" dirty="0" smtClean="0">
                <a:solidFill>
                  <a:srgbClr val="66FFCC"/>
                </a:solidFill>
              </a:rPr>
              <a:t>καταρχάς, </a:t>
            </a:r>
          </a:p>
          <a:p>
            <a:pPr algn="ctr" defTabSz="238125" eaLnBrk="1" hangingPunct="1">
              <a:lnSpc>
                <a:spcPct val="80000"/>
              </a:lnSpc>
              <a:buFont typeface="Wingdings" panose="05000000000000000000" pitchFamily="2" charset="2"/>
              <a:buNone/>
              <a:defRPr/>
            </a:pPr>
            <a:r>
              <a:rPr lang="el-GR" sz="2800" b="1" dirty="0" smtClean="0">
                <a:solidFill>
                  <a:srgbClr val="66FFCC"/>
                </a:solidFill>
              </a:rPr>
              <a:t>σύμφωνα με τη σύγχρονη γλωσσολογία γενικότερα:</a:t>
            </a:r>
          </a:p>
          <a:p>
            <a:pPr algn="ctr" defTabSz="238125" eaLnBrk="1" hangingPunct="1">
              <a:lnSpc>
                <a:spcPct val="80000"/>
              </a:lnSpc>
              <a:buFont typeface="Wingdings" panose="05000000000000000000" pitchFamily="2" charset="2"/>
              <a:buNone/>
              <a:defRPr/>
            </a:pPr>
            <a:endParaRPr lang="el-GR" sz="2800" b="1" dirty="0" smtClean="0">
              <a:solidFill>
                <a:srgbClr val="66FFCC"/>
              </a:solidFill>
            </a:endParaRPr>
          </a:p>
          <a:p>
            <a:pPr defTabSz="238125" eaLnBrk="1" hangingPunct="1">
              <a:lnSpc>
                <a:spcPct val="80000"/>
              </a:lnSpc>
              <a:defRPr/>
            </a:pPr>
            <a:r>
              <a:rPr lang="el-GR" sz="2800" b="1" dirty="0" smtClean="0">
                <a:solidFill>
                  <a:schemeClr val="hlink"/>
                </a:solidFill>
              </a:rPr>
              <a:t>Σύστημα </a:t>
            </a:r>
            <a:r>
              <a:rPr lang="el-GR" sz="2800" b="1" u="sng" dirty="0" smtClean="0">
                <a:solidFill>
                  <a:schemeClr val="hlink"/>
                </a:solidFill>
              </a:rPr>
              <a:t>συμβάσεων/κανόνων</a:t>
            </a:r>
            <a:r>
              <a:rPr lang="el-GR" sz="2800" b="1" dirty="0" smtClean="0"/>
              <a:t> που καθιστούν δυνατή τη γλωσσική επικοινωνία (π.χ. τα ελληνικά με κανόνες όπως ότι υπάρχουν άρθρα, καταλήξεις χρόνου)</a:t>
            </a:r>
          </a:p>
          <a:p>
            <a:pPr defTabSz="238125" eaLnBrk="1" hangingPunct="1">
              <a:lnSpc>
                <a:spcPct val="80000"/>
              </a:lnSpc>
              <a:defRPr/>
            </a:pPr>
            <a:endParaRPr lang="el-GR" sz="2800" b="1" dirty="0" smtClean="0"/>
          </a:p>
          <a:p>
            <a:pPr defTabSz="238125" eaLnBrk="1" hangingPunct="1">
              <a:lnSpc>
                <a:spcPct val="80000"/>
              </a:lnSpc>
              <a:defRPr/>
            </a:pPr>
            <a:r>
              <a:rPr lang="el-GR" sz="2800" b="1" dirty="0" smtClean="0">
                <a:solidFill>
                  <a:schemeClr val="hlink"/>
                </a:solidFill>
              </a:rPr>
              <a:t>Σύστημα </a:t>
            </a:r>
            <a:r>
              <a:rPr lang="el-GR" sz="2800" b="1" u="sng" dirty="0" smtClean="0">
                <a:solidFill>
                  <a:schemeClr val="hlink"/>
                </a:solidFill>
              </a:rPr>
              <a:t>καταχωρημένο στο νου</a:t>
            </a:r>
            <a:r>
              <a:rPr lang="el-GR" sz="2800" b="1" dirty="0" smtClean="0"/>
              <a:t> των ομιλητών (όχι συνήθως  γραμμένο κάπου, καθώς στις περισσότερες γλώσσες δεν έχουν ακόμη γραφτεί επιστημονικές τους περιγραφές ή γραμματικές).  Ακόμη και οι αγράμματοι κατέχουν αυτό το σύστημα, αλλιώς η επικοινωνία σε μια γλώσσα θα ήταν αδύνατη.</a:t>
            </a:r>
          </a:p>
          <a:p>
            <a:pPr defTabSz="238125" eaLnBrk="1" hangingPunct="1">
              <a:lnSpc>
                <a:spcPct val="80000"/>
              </a:lnSpc>
              <a:defRPr/>
            </a:pPr>
            <a:endParaRPr lang="el-GR" sz="2800" b="1" dirty="0" smtClean="0">
              <a:solidFill>
                <a:schemeClr val="hlink"/>
              </a:solidFill>
            </a:endParaRPr>
          </a:p>
          <a:p>
            <a:pPr defTabSz="238125" eaLnBrk="1" hangingPunct="1">
              <a:lnSpc>
                <a:spcPct val="80000"/>
              </a:lnSpc>
              <a:defRPr/>
            </a:pPr>
            <a:endParaRPr lang="el-GR" sz="2200" dirty="0" smtClean="0">
              <a:solidFill>
                <a:schemeClr val="hlink"/>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60350"/>
            <a:ext cx="9001125" cy="6264275"/>
          </a:xfrm>
        </p:spPr>
        <p:txBody>
          <a:bodyPr/>
          <a:lstStyle/>
          <a:p>
            <a:pPr algn="ctr" defTabSz="238125" eaLnBrk="1" hangingPunct="1">
              <a:lnSpc>
                <a:spcPct val="80000"/>
              </a:lnSpc>
              <a:buFont typeface="Wingdings" panose="05000000000000000000" pitchFamily="2" charset="2"/>
              <a:buNone/>
              <a:defRPr/>
            </a:pPr>
            <a:r>
              <a:rPr lang="el-GR" b="1" dirty="0" smtClean="0">
                <a:solidFill>
                  <a:srgbClr val="66FFCC"/>
                </a:solidFill>
              </a:rPr>
              <a:t>Ο Τσόμσκι </a:t>
            </a:r>
            <a:r>
              <a:rPr lang="el-GR" b="1" u="sng" dirty="0" smtClean="0">
                <a:solidFill>
                  <a:srgbClr val="66FFCC"/>
                </a:solidFill>
              </a:rPr>
              <a:t>προσθέτει</a:t>
            </a:r>
            <a:r>
              <a:rPr lang="el-GR" b="1" dirty="0" smtClean="0">
                <a:solidFill>
                  <a:srgbClr val="66FFCC"/>
                </a:solidFill>
              </a:rPr>
              <a:t>:</a:t>
            </a:r>
          </a:p>
          <a:p>
            <a:pPr algn="ctr" defTabSz="238125" eaLnBrk="1" hangingPunct="1">
              <a:lnSpc>
                <a:spcPct val="80000"/>
              </a:lnSpc>
              <a:buFont typeface="Wingdings" panose="05000000000000000000" pitchFamily="2" charset="2"/>
              <a:buNone/>
              <a:defRPr/>
            </a:pPr>
            <a:r>
              <a:rPr lang="el-GR" b="1" dirty="0" smtClean="0">
                <a:solidFill>
                  <a:srgbClr val="66FFCC"/>
                </a:solidFill>
              </a:rPr>
              <a:t>Χρήσιμο η γλώσσα να ιδωθεί </a:t>
            </a:r>
          </a:p>
          <a:p>
            <a:pPr algn="ctr" defTabSz="238125" eaLnBrk="1" hangingPunct="1">
              <a:lnSpc>
                <a:spcPct val="80000"/>
              </a:lnSpc>
              <a:buFont typeface="Wingdings" panose="05000000000000000000" pitchFamily="2" charset="2"/>
              <a:buNone/>
              <a:defRPr/>
            </a:pPr>
            <a:r>
              <a:rPr lang="el-GR" b="1" dirty="0" smtClean="0">
                <a:solidFill>
                  <a:srgbClr val="66FFCC"/>
                </a:solidFill>
              </a:rPr>
              <a:t>και ως μαθηματικό σύστημα</a:t>
            </a:r>
          </a:p>
          <a:p>
            <a:pPr algn="ctr" defTabSz="238125" eaLnBrk="1" hangingPunct="1">
              <a:lnSpc>
                <a:spcPct val="80000"/>
              </a:lnSpc>
              <a:buFont typeface="Wingdings" panose="05000000000000000000" pitchFamily="2" charset="2"/>
              <a:buNone/>
              <a:defRPr/>
            </a:pPr>
            <a:r>
              <a:rPr lang="el-GR" sz="2800" b="1" dirty="0" smtClean="0"/>
              <a:t>δηλαδή, μεταξύ άλλων</a:t>
            </a:r>
          </a:p>
          <a:p>
            <a:pPr defTabSz="238125" eaLnBrk="1" hangingPunct="1">
              <a:lnSpc>
                <a:spcPct val="80000"/>
              </a:lnSpc>
              <a:defRPr/>
            </a:pPr>
            <a:r>
              <a:rPr lang="el-GR" sz="2800" b="1" dirty="0" smtClean="0"/>
              <a:t>Σύστημα </a:t>
            </a:r>
            <a:r>
              <a:rPr lang="el-GR" sz="2800" b="1" dirty="0" smtClean="0">
                <a:solidFill>
                  <a:schemeClr val="hlink"/>
                </a:solidFill>
              </a:rPr>
              <a:t>πολύ αφηρημένο</a:t>
            </a:r>
            <a:r>
              <a:rPr lang="el-GR" sz="2800" b="1" dirty="0" smtClean="0"/>
              <a:t> που μπορεί να περιγραφεί </a:t>
            </a:r>
            <a:r>
              <a:rPr lang="el-GR" sz="2800" b="1" u="sng" dirty="0" smtClean="0">
                <a:solidFill>
                  <a:srgbClr val="FFC000"/>
                </a:solidFill>
              </a:rPr>
              <a:t>χωρίς αναφορά στο νόημα</a:t>
            </a:r>
            <a:r>
              <a:rPr lang="el-GR" sz="2800" b="1" dirty="0" smtClean="0"/>
              <a:t>.  </a:t>
            </a:r>
            <a:r>
              <a:rPr lang="el-GR" sz="2400" b="1" dirty="0" smtClean="0"/>
              <a:t>Π.χ. ορισμός ρήματος ως κατηγορία λέξεων  όχι με βάση τη σημασία τους (δηλ. ότι συχνά σηματοδοτούν  ενέργειες  όπως διατείνεται άλλωστε και η σχολική γραμματική) αλλά κατηγορία που ορίζεται μόνο με βάση τους δυνατούς συνδυασμούς της με άλλες κατηγορίες λέξεων. </a:t>
            </a:r>
            <a:endParaRPr lang="el-GR" sz="2400" b="1" u="sng" dirty="0" smtClean="0"/>
          </a:p>
          <a:p>
            <a:pPr defTabSz="238125" eaLnBrk="1" hangingPunct="1">
              <a:lnSpc>
                <a:spcPct val="80000"/>
              </a:lnSpc>
              <a:defRPr/>
            </a:pPr>
            <a:r>
              <a:rPr lang="el-GR" sz="2800" b="1" dirty="0" smtClean="0"/>
              <a:t>Σύστημα </a:t>
            </a:r>
            <a:r>
              <a:rPr lang="el-GR" sz="2800" b="1" u="sng" dirty="0" smtClean="0">
                <a:solidFill>
                  <a:schemeClr val="hlink"/>
                </a:solidFill>
              </a:rPr>
              <a:t>στοιχείων/μονάδων</a:t>
            </a:r>
            <a:r>
              <a:rPr lang="el-GR" sz="2800" b="1" dirty="0" smtClean="0">
                <a:solidFill>
                  <a:schemeClr val="hlink"/>
                </a:solidFill>
              </a:rPr>
              <a:t> </a:t>
            </a:r>
            <a:r>
              <a:rPr lang="el-GR" sz="2800" b="1" dirty="0" smtClean="0"/>
              <a:t>και </a:t>
            </a:r>
            <a:r>
              <a:rPr lang="el-GR" sz="2800" b="1" dirty="0" smtClean="0">
                <a:solidFill>
                  <a:schemeClr val="hlink"/>
                </a:solidFill>
              </a:rPr>
              <a:t>κανόνων για συνδυασμούς τους.   </a:t>
            </a:r>
            <a:r>
              <a:rPr lang="el-GR" sz="2800" b="1" dirty="0" smtClean="0"/>
              <a:t>Π.χ.  </a:t>
            </a:r>
            <a:r>
              <a:rPr lang="el-GR" sz="2400" b="1" dirty="0" smtClean="0"/>
              <a:t>Χ + Ψ  = ρηματική φράση</a:t>
            </a:r>
          </a:p>
          <a:p>
            <a:pPr defTabSz="238125" eaLnBrk="1" hangingPunct="1">
              <a:lnSpc>
                <a:spcPct val="80000"/>
              </a:lnSpc>
              <a:defRPr/>
            </a:pPr>
            <a:r>
              <a:rPr lang="el-GR" sz="2800" b="1" u="sng" dirty="0" smtClean="0">
                <a:solidFill>
                  <a:schemeClr val="hlink"/>
                </a:solidFill>
              </a:rPr>
              <a:t>Σύστημα πεπερασμένο, </a:t>
            </a:r>
            <a:r>
              <a:rPr lang="el-GR" sz="2800" b="1" dirty="0" smtClean="0"/>
              <a:t>δηλαδή περιορισμένων στοιχείων (κυρίως συντακτικές κατηγορίες όπως ρήμα και όνομα) και κανόνων (για τους συνδυασμούς τους) </a:t>
            </a:r>
            <a:r>
              <a:rPr lang="el-GR" sz="2800" b="1" dirty="0" smtClean="0">
                <a:solidFill>
                  <a:schemeClr val="hlink"/>
                </a:solidFill>
              </a:rPr>
              <a:t>που καθιστά δυνατή όμως τη δημιουργία </a:t>
            </a:r>
            <a:r>
              <a:rPr lang="el-GR" sz="2800" b="1" u="sng" dirty="0" smtClean="0">
                <a:solidFill>
                  <a:schemeClr val="hlink"/>
                </a:solidFill>
              </a:rPr>
              <a:t>άπειρων</a:t>
            </a:r>
            <a:r>
              <a:rPr lang="el-GR" sz="2800" b="1" dirty="0" smtClean="0">
                <a:solidFill>
                  <a:schemeClr val="hlink"/>
                </a:solidFill>
              </a:rPr>
              <a:t> προτάσεων</a:t>
            </a:r>
          </a:p>
          <a:p>
            <a:pPr defTabSz="238125">
              <a:defRPr/>
            </a:pPr>
            <a:endParaRPr lang="el-GR" dirty="0" smtClean="0"/>
          </a:p>
        </p:txBody>
      </p:sp>
      <p:sp>
        <p:nvSpPr>
          <p:cNvPr id="57347"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D603A957-B469-45E0-9C11-8ACAA2FC53C6}" type="slidenum">
              <a:rPr lang="el-GR" altLang="el-GR" sz="1200" smtClean="0">
                <a:latin typeface="Arial" panose="020B0604020202020204" pitchFamily="34" charset="0"/>
              </a:rPr>
              <a:pPr>
                <a:spcBef>
                  <a:spcPct val="0"/>
                </a:spcBef>
                <a:buClrTx/>
                <a:buSzTx/>
                <a:buFontTx/>
                <a:buNone/>
              </a:pPr>
              <a:t>29</a:t>
            </a:fld>
            <a:endParaRPr lang="el-GR" altLang="el-GR" sz="1200" smtClean="0">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8313" y="188913"/>
            <a:ext cx="8280400" cy="6669087"/>
          </a:xfrm>
        </p:spPr>
        <p:txBody>
          <a:bodyPr/>
          <a:lstStyle/>
          <a:p>
            <a:pPr algn="ctr">
              <a:buFont typeface="Wingdings" panose="05000000000000000000" pitchFamily="2" charset="2"/>
              <a:buNone/>
              <a:defRPr/>
            </a:pPr>
            <a:r>
              <a:rPr lang="el-GR" b="1" dirty="0" smtClean="0">
                <a:solidFill>
                  <a:srgbClr val="FFFF00"/>
                </a:solidFill>
              </a:rPr>
              <a:t>Περιεχόμενο διαλέξεων:</a:t>
            </a:r>
          </a:p>
          <a:p>
            <a:pPr algn="ctr">
              <a:buFont typeface="Wingdings" panose="05000000000000000000" pitchFamily="2" charset="2"/>
              <a:buNone/>
              <a:defRPr/>
            </a:pPr>
            <a:endParaRPr lang="el-GR" b="1" dirty="0" smtClean="0">
              <a:solidFill>
                <a:srgbClr val="FFFF00"/>
              </a:solidFill>
            </a:endParaRPr>
          </a:p>
          <a:p>
            <a:pPr marL="514350" indent="-514350" algn="just">
              <a:buFont typeface="+mj-lt"/>
              <a:buAutoNum type="arabicPeriod"/>
              <a:defRPr/>
            </a:pPr>
            <a:endParaRPr lang="el-GR" b="1" dirty="0" smtClean="0">
              <a:solidFill>
                <a:srgbClr val="FFFF00"/>
              </a:solidFill>
            </a:endParaRPr>
          </a:p>
          <a:p>
            <a:pPr marL="514350" indent="-514350" algn="just">
              <a:buFont typeface="+mj-lt"/>
              <a:buAutoNum type="arabicPeriod"/>
              <a:defRPr/>
            </a:pPr>
            <a:r>
              <a:rPr lang="el-GR" b="1" dirty="0" smtClean="0"/>
              <a:t>Εισαγωγή στην ανάπτυξη ικανοτήτων γλωσσικής επικοινωνίας στο παιδί </a:t>
            </a:r>
          </a:p>
          <a:p>
            <a:pPr marL="514350" indent="-514350" algn="just">
              <a:buFont typeface="+mj-lt"/>
              <a:buAutoNum type="arabicPeriod"/>
              <a:defRPr/>
            </a:pPr>
            <a:r>
              <a:rPr lang="el-GR" b="1" dirty="0" smtClean="0"/>
              <a:t>Η ανάπτυξη γλωσσικών ικανοτήτων</a:t>
            </a:r>
          </a:p>
          <a:p>
            <a:pPr marL="514350" indent="-514350" algn="just">
              <a:buFont typeface="+mj-lt"/>
              <a:buAutoNum type="arabicPeriod"/>
              <a:defRPr/>
            </a:pPr>
            <a:r>
              <a:rPr lang="el-GR" b="1" dirty="0" smtClean="0"/>
              <a:t>Η ανάπτυξη επικοινωνιακών ικανοτήτων</a:t>
            </a:r>
          </a:p>
          <a:p>
            <a:pPr marL="514350" indent="-514350" algn="just">
              <a:buFont typeface="+mj-lt"/>
              <a:buAutoNum type="arabicPeriod"/>
              <a:defRPr/>
            </a:pPr>
            <a:r>
              <a:rPr lang="el-GR" b="1" dirty="0" smtClean="0"/>
              <a:t>Γλωσσικές/επικοινωνιακές ικανότητες και εκπαίδευση</a:t>
            </a:r>
          </a:p>
          <a:p>
            <a:pPr marL="514350" indent="-514350" algn="just">
              <a:buFont typeface="+mj-lt"/>
              <a:buAutoNum type="arabicPeriod"/>
              <a:defRPr/>
            </a:pPr>
            <a:endParaRPr lang="el-GR" b="1" dirty="0" smtClean="0"/>
          </a:p>
          <a:p>
            <a:pPr algn="ctr">
              <a:buFont typeface="Wingdings" panose="05000000000000000000" pitchFamily="2" charset="2"/>
              <a:buNone/>
              <a:defRPr/>
            </a:pPr>
            <a:endParaRPr lang="el-GR" b="1" dirty="0" smtClean="0">
              <a:solidFill>
                <a:srgbClr val="FFFF00"/>
              </a:solidFill>
            </a:endParaRPr>
          </a:p>
          <a:p>
            <a:pPr algn="just">
              <a:buFont typeface="Wingdings" panose="05000000000000000000" pitchFamily="2" charset="2"/>
              <a:buNone/>
              <a:defRPr/>
            </a:pPr>
            <a:endParaRPr lang="el-GR" b="1" dirty="0">
              <a:solidFill>
                <a:srgbClr val="FFFF00"/>
              </a:solidFill>
            </a:endParaRPr>
          </a:p>
        </p:txBody>
      </p:sp>
      <p:sp>
        <p:nvSpPr>
          <p:cNvPr id="18435"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E37A58AF-8645-4488-B34E-FE1F0612ED5B}" type="slidenum">
              <a:rPr lang="el-GR" altLang="el-GR" sz="1200" smtClean="0">
                <a:latin typeface="Arial" panose="020B0604020202020204" pitchFamily="34" charset="0"/>
              </a:rPr>
              <a:pPr>
                <a:spcBef>
                  <a:spcPct val="0"/>
                </a:spcBef>
                <a:buClrTx/>
                <a:buSzTx/>
                <a:buFontTx/>
                <a:buNone/>
              </a:pPr>
              <a:t>3</a:t>
            </a:fld>
            <a:endParaRPr lang="el-GR" altLang="el-GR" sz="1200" smtClean="0">
              <a:latin typeface="Arial" panose="020B060402020202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A3384CFF-C68B-45C7-A0CA-E34C27D49DC3}" type="slidenum">
              <a:rPr lang="el-GR" altLang="el-GR" sz="1200" smtClean="0">
                <a:latin typeface="Arial" panose="020B0604020202020204" pitchFamily="34" charset="0"/>
              </a:rPr>
              <a:pPr>
                <a:spcBef>
                  <a:spcPct val="0"/>
                </a:spcBef>
                <a:buClrTx/>
                <a:buSzTx/>
                <a:buFontTx/>
                <a:buNone/>
              </a:pPr>
              <a:t>30</a:t>
            </a:fld>
            <a:endParaRPr lang="el-GR" altLang="el-GR" sz="1200" smtClean="0">
              <a:latin typeface="Arial" panose="020B0604020202020204" pitchFamily="34" charset="0"/>
            </a:endParaRPr>
          </a:p>
        </p:txBody>
      </p:sp>
      <p:sp>
        <p:nvSpPr>
          <p:cNvPr id="10243" name="Rectangle 3"/>
          <p:cNvSpPr>
            <a:spLocks noGrp="1" noChangeArrowheads="1"/>
          </p:cNvSpPr>
          <p:nvPr>
            <p:ph type="body" idx="1"/>
          </p:nvPr>
        </p:nvSpPr>
        <p:spPr>
          <a:xfrm>
            <a:off x="0" y="188913"/>
            <a:ext cx="9144000" cy="6264275"/>
          </a:xfrm>
        </p:spPr>
        <p:txBody>
          <a:bodyPr/>
          <a:lstStyle/>
          <a:p>
            <a:pPr algn="ctr" eaLnBrk="1" hangingPunct="1">
              <a:buFont typeface="Wingdings" panose="05000000000000000000" pitchFamily="2" charset="2"/>
              <a:buNone/>
              <a:defRPr/>
            </a:pPr>
            <a:r>
              <a:rPr lang="el-GR" b="1" u="sng" dirty="0" smtClean="0">
                <a:solidFill>
                  <a:srgbClr val="66FFCC"/>
                </a:solidFill>
              </a:rPr>
              <a:t>Συμπέρασμα </a:t>
            </a:r>
          </a:p>
          <a:p>
            <a:pPr algn="ctr" eaLnBrk="1" hangingPunct="1">
              <a:buFont typeface="Wingdings" panose="05000000000000000000" pitchFamily="2" charset="2"/>
              <a:buNone/>
              <a:defRPr/>
            </a:pPr>
            <a:r>
              <a:rPr lang="el-GR" b="1" u="sng" dirty="0" smtClean="0">
                <a:solidFill>
                  <a:srgbClr val="66FFCC"/>
                </a:solidFill>
              </a:rPr>
              <a:t>για μάθηση γλώσσας </a:t>
            </a:r>
          </a:p>
          <a:p>
            <a:pPr algn="ctr" eaLnBrk="1" hangingPunct="1">
              <a:buFont typeface="Wingdings" panose="05000000000000000000" pitchFamily="2" charset="2"/>
              <a:buNone/>
              <a:defRPr/>
            </a:pPr>
            <a:r>
              <a:rPr lang="el-GR" b="1" u="sng" dirty="0" smtClean="0">
                <a:solidFill>
                  <a:srgbClr val="66FFCC"/>
                </a:solidFill>
              </a:rPr>
              <a:t>από θεωρία γλώσσας</a:t>
            </a:r>
          </a:p>
          <a:p>
            <a:pPr algn="ctr" eaLnBrk="1" hangingPunct="1">
              <a:buFont typeface="Wingdings" panose="05000000000000000000" pitchFamily="2" charset="2"/>
              <a:buNone/>
              <a:defRPr/>
            </a:pPr>
            <a:r>
              <a:rPr lang="el-GR" b="1" dirty="0" smtClean="0">
                <a:solidFill>
                  <a:srgbClr val="66FFCC"/>
                </a:solidFill>
              </a:rPr>
              <a:t>▼</a:t>
            </a:r>
          </a:p>
          <a:p>
            <a:pPr eaLnBrk="1" hangingPunct="1">
              <a:defRPr/>
            </a:pPr>
            <a:r>
              <a:rPr lang="el-GR" b="1" u="sng" dirty="0" smtClean="0">
                <a:solidFill>
                  <a:srgbClr val="FFFF66"/>
                </a:solidFill>
              </a:rPr>
              <a:t>Στόχος κάθε παιδιού</a:t>
            </a:r>
            <a:r>
              <a:rPr lang="el-GR" b="1" u="sng" dirty="0" smtClean="0"/>
              <a:t>: να αποκτήσει γνώση</a:t>
            </a:r>
            <a:r>
              <a:rPr lang="el-GR" b="1" dirty="0" smtClean="0"/>
              <a:t> γλωσσικού συστήματος = </a:t>
            </a:r>
            <a:r>
              <a:rPr lang="el-GR" b="1" u="sng" dirty="0" smtClean="0">
                <a:solidFill>
                  <a:srgbClr val="66FFCC"/>
                </a:solidFill>
              </a:rPr>
              <a:t>γλωσσική ικανότητα</a:t>
            </a:r>
            <a:r>
              <a:rPr lang="el-GR" b="1" dirty="0" smtClean="0"/>
              <a:t>  = </a:t>
            </a:r>
            <a:r>
              <a:rPr lang="el-GR" sz="2800" b="1" dirty="0" smtClean="0"/>
              <a:t>γνώση συμβάσεων σε διάφορα επίπεδα (φωνολογία, μορφολογία, σύνταξη, σημασιολογία)</a:t>
            </a:r>
          </a:p>
          <a:p>
            <a:pPr eaLnBrk="1" hangingPunct="1">
              <a:defRPr/>
            </a:pPr>
            <a:r>
              <a:rPr lang="el-GR" b="1" u="sng" dirty="0" smtClean="0"/>
              <a:t>Η γνώση αυτού του συστήματος του παρέχει δυνατότητα να δημιουργήσει άπειρο</a:t>
            </a:r>
            <a:r>
              <a:rPr lang="el-GR" b="1" dirty="0" smtClean="0"/>
              <a:t> αριθμό προτάσεων με </a:t>
            </a:r>
            <a:r>
              <a:rPr lang="el-GR" b="1" u="sng" dirty="0" smtClean="0"/>
              <a:t>περιορισμένα </a:t>
            </a:r>
            <a:r>
              <a:rPr lang="el-GR" b="1" dirty="0" smtClean="0"/>
              <a:t> μέσα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3"/>
          <p:cNvSpPr>
            <a:spLocks noGrp="1" noChangeArrowheads="1"/>
          </p:cNvSpPr>
          <p:nvPr>
            <p:ph type="body" idx="4294967295"/>
          </p:nvPr>
        </p:nvSpPr>
        <p:spPr>
          <a:xfrm>
            <a:off x="0" y="0"/>
            <a:ext cx="9144000" cy="6742113"/>
          </a:xfrm>
        </p:spPr>
        <p:txBody>
          <a:bodyPr/>
          <a:lstStyle/>
          <a:p>
            <a:pPr>
              <a:lnSpc>
                <a:spcPct val="80000"/>
              </a:lnSpc>
              <a:defRPr/>
            </a:pPr>
            <a:endParaRPr lang="el-GR" sz="1800" dirty="0" smtClean="0">
              <a:solidFill>
                <a:srgbClr val="66FFCC"/>
              </a:solidFill>
            </a:endParaRPr>
          </a:p>
          <a:p>
            <a:pPr algn="ctr" eaLnBrk="1" hangingPunct="1">
              <a:lnSpc>
                <a:spcPct val="80000"/>
              </a:lnSpc>
              <a:buFont typeface="Wingdings" panose="05000000000000000000" pitchFamily="2" charset="2"/>
              <a:buNone/>
              <a:defRPr/>
            </a:pPr>
            <a:r>
              <a:rPr lang="el-GR" b="1" u="sng" dirty="0" smtClean="0">
                <a:solidFill>
                  <a:srgbClr val="66FFCC"/>
                </a:solidFill>
              </a:rPr>
              <a:t>Μάθηση γλώσσας από το παιδί</a:t>
            </a:r>
            <a:r>
              <a:rPr lang="el-GR" b="1" dirty="0" smtClean="0"/>
              <a:t> </a:t>
            </a:r>
          </a:p>
          <a:p>
            <a:pPr algn="ctr" eaLnBrk="1" hangingPunct="1">
              <a:lnSpc>
                <a:spcPct val="80000"/>
              </a:lnSpc>
              <a:buFont typeface="Wingdings" panose="05000000000000000000" pitchFamily="2" charset="2"/>
              <a:buNone/>
              <a:defRPr/>
            </a:pPr>
            <a:endParaRPr lang="el-GR" b="1" dirty="0" smtClean="0"/>
          </a:p>
          <a:p>
            <a:pPr algn="ctr" eaLnBrk="1" hangingPunct="1">
              <a:lnSpc>
                <a:spcPct val="80000"/>
              </a:lnSpc>
              <a:buFont typeface="Wingdings" panose="05000000000000000000" pitchFamily="2" charset="2"/>
              <a:buNone/>
              <a:defRPr/>
            </a:pPr>
            <a:r>
              <a:rPr lang="el-GR" b="1" dirty="0" smtClean="0"/>
              <a:t>= </a:t>
            </a:r>
            <a:r>
              <a:rPr lang="el-GR" b="1" u="sng" dirty="0" smtClean="0"/>
              <a:t>απόκτηση </a:t>
            </a:r>
            <a:r>
              <a:rPr lang="el-GR" b="1" dirty="0" smtClean="0"/>
              <a:t>αφηρημένου γλωσσικού </a:t>
            </a:r>
            <a:r>
              <a:rPr lang="el-GR" b="1" u="sng" dirty="0" smtClean="0"/>
              <a:t>συστήματος</a:t>
            </a:r>
            <a:r>
              <a:rPr lang="el-GR" b="1" dirty="0" smtClean="0"/>
              <a:t> </a:t>
            </a:r>
          </a:p>
          <a:p>
            <a:pPr algn="ctr" eaLnBrk="1" hangingPunct="1">
              <a:lnSpc>
                <a:spcPct val="80000"/>
              </a:lnSpc>
              <a:buFont typeface="Wingdings" panose="05000000000000000000" pitchFamily="2" charset="2"/>
              <a:buNone/>
              <a:defRPr/>
            </a:pPr>
            <a:endParaRPr lang="el-GR" b="1" dirty="0" smtClean="0"/>
          </a:p>
          <a:p>
            <a:pPr algn="ctr" eaLnBrk="1" hangingPunct="1">
              <a:lnSpc>
                <a:spcPct val="80000"/>
              </a:lnSpc>
              <a:buFont typeface="Wingdings" panose="05000000000000000000" pitchFamily="2" charset="2"/>
              <a:buNone/>
              <a:defRPr/>
            </a:pPr>
            <a:r>
              <a:rPr lang="el-GR" b="1" dirty="0" smtClean="0"/>
              <a:t> 	</a:t>
            </a:r>
            <a:r>
              <a:rPr lang="el-GR" b="1" dirty="0" smtClean="0">
                <a:solidFill>
                  <a:schemeClr val="hlink"/>
                </a:solidFill>
              </a:rPr>
              <a:t>και </a:t>
            </a:r>
            <a:r>
              <a:rPr lang="el-GR" b="1" u="sng" dirty="0" smtClean="0">
                <a:solidFill>
                  <a:schemeClr val="hlink"/>
                </a:solidFill>
              </a:rPr>
              <a:t>όχι απλώς</a:t>
            </a:r>
            <a:r>
              <a:rPr lang="el-GR" b="1" u="sng" dirty="0" smtClean="0"/>
              <a:t> </a:t>
            </a:r>
          </a:p>
          <a:p>
            <a:pPr algn="ctr" eaLnBrk="1" hangingPunct="1">
              <a:lnSpc>
                <a:spcPct val="80000"/>
              </a:lnSpc>
              <a:buFont typeface="Wingdings" panose="05000000000000000000" pitchFamily="2" charset="2"/>
              <a:buNone/>
              <a:defRPr/>
            </a:pPr>
            <a:r>
              <a:rPr lang="el-GR" b="1" u="sng" dirty="0" smtClean="0"/>
              <a:t>ενός αθροίσματος ή καταλόγου λέξεων και προτάσεων</a:t>
            </a:r>
            <a:r>
              <a:rPr lang="el-GR" b="1" dirty="0" smtClean="0"/>
              <a:t>,  </a:t>
            </a:r>
          </a:p>
          <a:p>
            <a:pPr algn="ctr" eaLnBrk="1" hangingPunct="1">
              <a:lnSpc>
                <a:spcPct val="80000"/>
              </a:lnSpc>
              <a:buFont typeface="Wingdings" panose="05000000000000000000" pitchFamily="2" charset="2"/>
              <a:buNone/>
              <a:defRPr/>
            </a:pPr>
            <a:r>
              <a:rPr lang="el-GR" b="1" dirty="0" smtClean="0"/>
              <a:t>	αλλά ενός «κλειδιού» </a:t>
            </a:r>
          </a:p>
          <a:p>
            <a:pPr algn="ctr" eaLnBrk="1" hangingPunct="1">
              <a:lnSpc>
                <a:spcPct val="80000"/>
              </a:lnSpc>
              <a:buFont typeface="Wingdings" panose="05000000000000000000" pitchFamily="2" charset="2"/>
              <a:buNone/>
              <a:defRPr/>
            </a:pPr>
            <a:r>
              <a:rPr lang="el-GR" b="1" dirty="0" smtClean="0"/>
              <a:t>(ή συστήματος</a:t>
            </a:r>
            <a:r>
              <a:rPr lang="en-US" b="1" dirty="0" smtClean="0"/>
              <a:t> </a:t>
            </a:r>
            <a:r>
              <a:rPr lang="el-GR" b="1" dirty="0" smtClean="0"/>
              <a:t>ή λογισμικού ή μηχανισμού...)</a:t>
            </a:r>
          </a:p>
          <a:p>
            <a:pPr algn="ctr" eaLnBrk="1" hangingPunct="1">
              <a:lnSpc>
                <a:spcPct val="80000"/>
              </a:lnSpc>
              <a:buFont typeface="Wingdings" panose="05000000000000000000" pitchFamily="2" charset="2"/>
              <a:buNone/>
              <a:defRPr/>
            </a:pPr>
            <a:r>
              <a:rPr lang="el-GR" b="1" dirty="0" smtClean="0"/>
              <a:t> για τη δημιουργία λέξεων και προτάσεων</a:t>
            </a:r>
          </a:p>
          <a:p>
            <a:pPr algn="ctr" eaLnBrk="1" hangingPunct="1">
              <a:lnSpc>
                <a:spcPct val="80000"/>
              </a:lnSpc>
              <a:buFont typeface="Wingdings" panose="05000000000000000000" pitchFamily="2" charset="2"/>
              <a:buNone/>
              <a:defRPr/>
            </a:pPr>
            <a:r>
              <a:rPr lang="el-GR" b="1" dirty="0" smtClean="0"/>
              <a:t>και φυσικά για την κατανόησή τους </a:t>
            </a:r>
          </a:p>
          <a:p>
            <a:pPr algn="ctr">
              <a:lnSpc>
                <a:spcPct val="80000"/>
              </a:lnSpc>
              <a:buFont typeface="Wingdings" panose="05000000000000000000" pitchFamily="2" charset="2"/>
              <a:buNone/>
              <a:defRPr/>
            </a:pPr>
            <a:endParaRPr lang="el-GR" sz="2400" b="1"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597650"/>
          </a:xfrm>
        </p:spPr>
        <p:txBody>
          <a:bodyPr/>
          <a:lstStyle/>
          <a:p>
            <a:pPr algn="ctr">
              <a:lnSpc>
                <a:spcPct val="80000"/>
              </a:lnSpc>
              <a:buFont typeface="Wingdings" panose="05000000000000000000" pitchFamily="2" charset="2"/>
              <a:buNone/>
              <a:defRPr/>
            </a:pPr>
            <a:r>
              <a:rPr lang="el-GR" b="1" dirty="0" smtClean="0"/>
              <a:t>Παραδοσιακά, </a:t>
            </a:r>
          </a:p>
          <a:p>
            <a:pPr algn="ctr">
              <a:lnSpc>
                <a:spcPct val="80000"/>
              </a:lnSpc>
              <a:buFont typeface="Wingdings" panose="05000000000000000000" pitchFamily="2" charset="2"/>
              <a:buNone/>
              <a:defRPr/>
            </a:pPr>
            <a:endParaRPr lang="el-GR" b="1" dirty="0" smtClean="0"/>
          </a:p>
          <a:p>
            <a:pPr algn="ctr">
              <a:lnSpc>
                <a:spcPct val="80000"/>
              </a:lnSpc>
              <a:buFont typeface="Wingdings" panose="05000000000000000000" pitchFamily="2" charset="2"/>
              <a:buNone/>
              <a:defRPr/>
            </a:pPr>
            <a:r>
              <a:rPr lang="el-GR" b="1" dirty="0" smtClean="0"/>
              <a:t>Η ιδέα ότι το παιδί χρειάζεται να μάθει ένα σύστημα</a:t>
            </a:r>
          </a:p>
          <a:p>
            <a:pPr algn="ctr">
              <a:lnSpc>
                <a:spcPct val="80000"/>
              </a:lnSpc>
              <a:buFont typeface="Wingdings" panose="05000000000000000000" pitchFamily="2" charset="2"/>
              <a:buNone/>
              <a:defRPr/>
            </a:pPr>
            <a:r>
              <a:rPr lang="el-GR" b="1" dirty="0" smtClean="0"/>
              <a:t>πιο αποδεκτή </a:t>
            </a:r>
          </a:p>
          <a:p>
            <a:pPr algn="ctr">
              <a:lnSpc>
                <a:spcPct val="80000"/>
              </a:lnSpc>
              <a:buFont typeface="Wingdings" panose="05000000000000000000" pitchFamily="2" charset="2"/>
              <a:buNone/>
              <a:defRPr/>
            </a:pPr>
            <a:r>
              <a:rPr lang="el-GR" b="1" dirty="0" smtClean="0"/>
              <a:t>όσον αφορά δημιουργία προτάσεων</a:t>
            </a:r>
          </a:p>
          <a:p>
            <a:pPr algn="ctr">
              <a:lnSpc>
                <a:spcPct val="80000"/>
              </a:lnSpc>
              <a:buFont typeface="Wingdings" panose="05000000000000000000" pitchFamily="2" charset="2"/>
              <a:buNone/>
              <a:defRPr/>
            </a:pPr>
            <a:r>
              <a:rPr lang="el-GR" b="1" dirty="0" smtClean="0"/>
              <a:t>και λιγότερο όσον αφορά το λεξιλόγιο</a:t>
            </a:r>
          </a:p>
          <a:p>
            <a:pPr algn="ctr">
              <a:lnSpc>
                <a:spcPct val="80000"/>
              </a:lnSpc>
              <a:buFont typeface="Wingdings" panose="05000000000000000000" pitchFamily="2" charset="2"/>
              <a:buNone/>
              <a:defRPr/>
            </a:pPr>
            <a:endParaRPr lang="el-GR" b="1" dirty="0" smtClean="0"/>
          </a:p>
          <a:p>
            <a:pPr algn="ctr">
              <a:lnSpc>
                <a:spcPct val="80000"/>
              </a:lnSpc>
              <a:buFont typeface="Wingdings" panose="05000000000000000000" pitchFamily="2" charset="2"/>
              <a:buNone/>
              <a:defRPr/>
            </a:pPr>
            <a:r>
              <a:rPr lang="el-GR" b="1" dirty="0" smtClean="0"/>
              <a:t>Αλλά η σύγχρονη γλωσσολογία δείχνει ότι </a:t>
            </a:r>
          </a:p>
          <a:p>
            <a:pPr algn="ctr">
              <a:lnSpc>
                <a:spcPct val="80000"/>
              </a:lnSpc>
              <a:buFont typeface="Wingdings" panose="05000000000000000000" pitchFamily="2" charset="2"/>
              <a:buNone/>
              <a:defRPr/>
            </a:pPr>
            <a:r>
              <a:rPr lang="el-GR" b="1" dirty="0" smtClean="0"/>
              <a:t>ακόμη και το λεξιλόγιο (ή λεξικό) </a:t>
            </a:r>
          </a:p>
          <a:p>
            <a:pPr algn="ctr">
              <a:lnSpc>
                <a:spcPct val="80000"/>
              </a:lnSpc>
              <a:buFont typeface="Wingdings" panose="05000000000000000000" pitchFamily="2" charset="2"/>
              <a:buNone/>
              <a:defRPr/>
            </a:pPr>
            <a:r>
              <a:rPr lang="el-GR" b="1" dirty="0" smtClean="0"/>
              <a:t>δεν είναι απλώς μια λίστα από λέξεις</a:t>
            </a:r>
          </a:p>
          <a:p>
            <a:pPr algn="ctr">
              <a:lnSpc>
                <a:spcPct val="80000"/>
              </a:lnSpc>
              <a:buFont typeface="Wingdings" panose="05000000000000000000" pitchFamily="2" charset="2"/>
              <a:buNone/>
              <a:defRPr/>
            </a:pPr>
            <a:r>
              <a:rPr lang="el-GR" b="1" dirty="0" smtClean="0"/>
              <a:t>αλλά και </a:t>
            </a:r>
            <a:r>
              <a:rPr lang="el-GR" b="1" u="sng" dirty="0" smtClean="0"/>
              <a:t>κανόνες για το σχηματισμό λέξεων </a:t>
            </a:r>
          </a:p>
          <a:p>
            <a:pPr algn="ctr">
              <a:lnSpc>
                <a:spcPct val="80000"/>
              </a:lnSpc>
              <a:buFont typeface="Wingdings" panose="05000000000000000000" pitchFamily="2" charset="2"/>
              <a:buNone/>
              <a:defRPr/>
            </a:pPr>
            <a:r>
              <a:rPr lang="el-GR" b="1" dirty="0" smtClean="0"/>
              <a:t>που επιτρέπουν τη δημιουργία νέων λέξεων </a:t>
            </a:r>
          </a:p>
          <a:p>
            <a:pPr algn="ctr">
              <a:lnSpc>
                <a:spcPct val="80000"/>
              </a:lnSpc>
              <a:buFont typeface="Wingdings" panose="05000000000000000000" pitchFamily="2" charset="2"/>
              <a:buNone/>
              <a:defRPr/>
            </a:pPr>
            <a:r>
              <a:rPr lang="el-GR" b="1" dirty="0" smtClean="0"/>
              <a:t>και την κατανόηση όσων ακούγονται. </a:t>
            </a:r>
            <a:endParaRPr lang="el-GR" dirty="0"/>
          </a:p>
        </p:txBody>
      </p:sp>
      <p:sp>
        <p:nvSpPr>
          <p:cNvPr id="61443"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2CDFC5B2-CEDE-4DC2-B772-6E9022D55AC2}" type="slidenum">
              <a:rPr lang="el-GR" altLang="el-GR" sz="1200" smtClean="0">
                <a:latin typeface="Arial" panose="020B0604020202020204" pitchFamily="34" charset="0"/>
              </a:rPr>
              <a:pPr>
                <a:spcBef>
                  <a:spcPct val="0"/>
                </a:spcBef>
                <a:buClrTx/>
                <a:buSzTx/>
                <a:buFontTx/>
                <a:buNone/>
              </a:pPr>
              <a:t>32</a:t>
            </a:fld>
            <a:endParaRPr lang="el-GR" altLang="el-GR" sz="1200" smtClean="0">
              <a:latin typeface="Arial" panose="020B0604020202020204"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46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61BF56D8-D10E-4420-BC75-BE3A67EA106B}" type="slidenum">
              <a:rPr lang="el-GR" altLang="el-GR" sz="1200" smtClean="0">
                <a:latin typeface="Arial" panose="020B0604020202020204" pitchFamily="34" charset="0"/>
              </a:rPr>
              <a:pPr>
                <a:spcBef>
                  <a:spcPct val="0"/>
                </a:spcBef>
                <a:buClrTx/>
                <a:buSzTx/>
                <a:buFontTx/>
                <a:buNone/>
              </a:pPr>
              <a:t>33</a:t>
            </a:fld>
            <a:endParaRPr lang="el-GR" altLang="el-GR" sz="1200" smtClean="0">
              <a:latin typeface="Arial" panose="020B0604020202020204" pitchFamily="34" charset="0"/>
            </a:endParaRPr>
          </a:p>
        </p:txBody>
      </p:sp>
      <p:sp>
        <p:nvSpPr>
          <p:cNvPr id="12290" name="Rectangle 2"/>
          <p:cNvSpPr>
            <a:spLocks noGrp="1" noRot="1" noChangeArrowheads="1"/>
          </p:cNvSpPr>
          <p:nvPr>
            <p:ph type="title"/>
          </p:nvPr>
        </p:nvSpPr>
        <p:spPr>
          <a:xfrm>
            <a:off x="0" y="0"/>
            <a:ext cx="8893175" cy="1417638"/>
          </a:xfrm>
        </p:spPr>
        <p:txBody>
          <a:bodyPr/>
          <a:lstStyle/>
          <a:p>
            <a:pPr eaLnBrk="1" hangingPunct="1">
              <a:defRPr/>
            </a:pPr>
            <a:r>
              <a:rPr lang="el-GR" sz="3200" dirty="0" smtClean="0">
                <a:solidFill>
                  <a:srgbClr val="66FFCC"/>
                </a:solidFill>
              </a:rPr>
              <a:t>Ακόμη και μάθηση λεξιλογίου </a:t>
            </a:r>
            <a:br>
              <a:rPr lang="el-GR" sz="3200" dirty="0" smtClean="0">
                <a:solidFill>
                  <a:srgbClr val="66FFCC"/>
                </a:solidFill>
              </a:rPr>
            </a:br>
            <a:r>
              <a:rPr lang="el-GR" sz="3200" dirty="0" smtClean="0">
                <a:solidFill>
                  <a:srgbClr val="66FFCC"/>
                </a:solidFill>
              </a:rPr>
              <a:t>συνεπάγεται μάθηση συστήματος </a:t>
            </a:r>
            <a:br>
              <a:rPr lang="el-GR" sz="3200" dirty="0" smtClean="0">
                <a:solidFill>
                  <a:srgbClr val="66FFCC"/>
                </a:solidFill>
              </a:rPr>
            </a:br>
            <a:r>
              <a:rPr lang="el-GR" sz="3200" dirty="0" smtClean="0">
                <a:solidFill>
                  <a:srgbClr val="66FFCC"/>
                </a:solidFill>
              </a:rPr>
              <a:t> </a:t>
            </a:r>
            <a:r>
              <a:rPr lang="el-GR" sz="2400" dirty="0" smtClean="0">
                <a:solidFill>
                  <a:srgbClr val="66FFCC"/>
                </a:solidFill>
              </a:rPr>
              <a:t>(παρότι ο </a:t>
            </a:r>
            <a:r>
              <a:rPr lang="en-US" sz="2400" dirty="0" smtClean="0">
                <a:solidFill>
                  <a:srgbClr val="66FFCC"/>
                </a:solidFill>
              </a:rPr>
              <a:t>T</a:t>
            </a:r>
            <a:r>
              <a:rPr lang="el-GR" sz="2400" dirty="0" smtClean="0">
                <a:solidFill>
                  <a:srgbClr val="66FFCC"/>
                </a:solidFill>
              </a:rPr>
              <a:t>σόμσκι δεν αναφέρεται άμεσα σε αυτό)</a:t>
            </a:r>
          </a:p>
        </p:txBody>
      </p:sp>
      <p:sp>
        <p:nvSpPr>
          <p:cNvPr id="12291" name="Rectangle 3"/>
          <p:cNvSpPr>
            <a:spLocks noGrp="1" noChangeArrowheads="1"/>
          </p:cNvSpPr>
          <p:nvPr>
            <p:ph type="body" idx="1"/>
          </p:nvPr>
        </p:nvSpPr>
        <p:spPr>
          <a:xfrm>
            <a:off x="0" y="1412875"/>
            <a:ext cx="9144000" cy="5184775"/>
          </a:xfrm>
        </p:spPr>
        <p:txBody>
          <a:bodyPr/>
          <a:lstStyle/>
          <a:p>
            <a:pPr eaLnBrk="1" hangingPunct="1">
              <a:lnSpc>
                <a:spcPct val="80000"/>
              </a:lnSpc>
              <a:defRPr/>
            </a:pPr>
            <a:endParaRPr lang="el-GR" sz="2400" b="1" dirty="0" smtClean="0">
              <a:solidFill>
                <a:srgbClr val="FFFF66"/>
              </a:solidFill>
            </a:endParaRPr>
          </a:p>
          <a:p>
            <a:pPr algn="ctr" eaLnBrk="1" hangingPunct="1">
              <a:lnSpc>
                <a:spcPct val="80000"/>
              </a:lnSpc>
              <a:buFont typeface="Wingdings" panose="05000000000000000000" pitchFamily="2" charset="2"/>
              <a:buNone/>
              <a:defRPr/>
            </a:pPr>
            <a:r>
              <a:rPr lang="el-GR" sz="2800" b="1" dirty="0" smtClean="0">
                <a:solidFill>
                  <a:srgbClr val="FFFF66"/>
                </a:solidFill>
              </a:rPr>
              <a:t>Λεξιλόγιο όχι απλό άθροισμα λέξεων </a:t>
            </a:r>
          </a:p>
          <a:p>
            <a:pPr algn="ctr" eaLnBrk="1" hangingPunct="1">
              <a:lnSpc>
                <a:spcPct val="80000"/>
              </a:lnSpc>
              <a:buFont typeface="Wingdings" panose="05000000000000000000" pitchFamily="2" charset="2"/>
              <a:buNone/>
              <a:defRPr/>
            </a:pPr>
            <a:r>
              <a:rPr lang="el-GR" sz="2800" b="1" dirty="0" smtClean="0">
                <a:solidFill>
                  <a:srgbClr val="FFFF66"/>
                </a:solidFill>
              </a:rPr>
              <a:t>γιατί</a:t>
            </a:r>
          </a:p>
          <a:p>
            <a:pPr eaLnBrk="1" hangingPunct="1">
              <a:lnSpc>
                <a:spcPct val="80000"/>
              </a:lnSpc>
              <a:defRPr/>
            </a:pPr>
            <a:r>
              <a:rPr lang="el-GR" sz="2800" b="1" dirty="0" smtClean="0">
                <a:solidFill>
                  <a:srgbClr val="FFFF66"/>
                </a:solidFill>
              </a:rPr>
              <a:t>Βασίζεται εν μέρει σε συστήματα εννοιών</a:t>
            </a:r>
            <a:r>
              <a:rPr lang="el-GR" sz="2800" b="1" dirty="0" smtClean="0"/>
              <a:t>, δηλαδή μια οργάνωση των λέξεων με βάση διαφορές και συγγένειές τους ή οικογένειες λέξεων (ή σημασιολογικά πεδία) π.χ. έμβια όντα (ζώα-φυτά….)  (σε αντίθεση με γραπτά λεξικά όπου οι έννοιες/λέξεις καταχωρούνται συχνά με βάση τον ήχο τους, δηλ. αλφαβητικά)</a:t>
            </a:r>
          </a:p>
          <a:p>
            <a:pPr eaLnBrk="1" hangingPunct="1">
              <a:lnSpc>
                <a:spcPct val="80000"/>
              </a:lnSpc>
              <a:defRPr/>
            </a:pPr>
            <a:r>
              <a:rPr lang="el-GR" sz="2800" b="1" dirty="0" smtClean="0">
                <a:solidFill>
                  <a:srgbClr val="FFFF66"/>
                </a:solidFill>
              </a:rPr>
              <a:t>Κανόνες για τη δημιουργία λέξεων</a:t>
            </a:r>
            <a:r>
              <a:rPr lang="el-GR" sz="2800" b="1" dirty="0" smtClean="0"/>
              <a:t> (χρησιμοποιούνται συνεχώς από όλους όσους χρειάζονται να επινοήσουν μια λέξη, π.χ. στην επιστήμη, την πολιτική, τη δημοσιογραφία κλπ.).  (π.χ. στερητικό </a:t>
            </a:r>
            <a:r>
              <a:rPr lang="el-GR" sz="2800" b="1" i="1" dirty="0" smtClean="0"/>
              <a:t>α</a:t>
            </a:r>
            <a:r>
              <a:rPr lang="el-GR" sz="2800" b="1" dirty="0" smtClean="0"/>
              <a:t>- μπορεί να προστεθεί σε πολλά επίθετα –</a:t>
            </a:r>
            <a:r>
              <a:rPr lang="el-GR" sz="2800" b="1" i="1" dirty="0" smtClean="0"/>
              <a:t>άπλυτος, αγράμματος, ανιστόρητος</a:t>
            </a:r>
          </a:p>
          <a:p>
            <a:pPr eaLnBrk="1" hangingPunct="1">
              <a:lnSpc>
                <a:spcPct val="80000"/>
              </a:lnSpc>
              <a:buFont typeface="Wingdings" panose="05000000000000000000" pitchFamily="2" charset="2"/>
              <a:buNone/>
              <a:defRPr/>
            </a:pPr>
            <a:endParaRPr lang="el-GR" sz="2400" b="1" i="1" u="sng" dirty="0" smtClean="0"/>
          </a:p>
          <a:p>
            <a:pPr eaLnBrk="1" hangingPunct="1">
              <a:lnSpc>
                <a:spcPct val="80000"/>
              </a:lnSpc>
              <a:buFont typeface="Wingdings" panose="05000000000000000000" pitchFamily="2" charset="2"/>
              <a:buNone/>
              <a:defRPr/>
            </a:pPr>
            <a:r>
              <a:rPr lang="el-GR" sz="2400" dirty="0" smtClean="0"/>
              <a:t>      </a:t>
            </a:r>
          </a:p>
          <a:p>
            <a:pPr eaLnBrk="1" hangingPunct="1">
              <a:lnSpc>
                <a:spcPct val="80000"/>
              </a:lnSpc>
              <a:defRPr/>
            </a:pPr>
            <a:endParaRPr lang="el-GR" sz="2400"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5888"/>
            <a:ext cx="9144000" cy="6337300"/>
          </a:xfrm>
        </p:spPr>
        <p:txBody>
          <a:bodyPr/>
          <a:lstStyle/>
          <a:p>
            <a:pPr algn="ctr" eaLnBrk="1" hangingPunct="1">
              <a:lnSpc>
                <a:spcPct val="80000"/>
              </a:lnSpc>
              <a:buFont typeface="Wingdings" panose="05000000000000000000" pitchFamily="2" charset="2"/>
              <a:buNone/>
              <a:defRPr/>
            </a:pPr>
            <a:r>
              <a:rPr lang="el-GR" b="1" dirty="0" smtClean="0">
                <a:solidFill>
                  <a:srgbClr val="FFFF66"/>
                </a:solidFill>
              </a:rPr>
              <a:t>Ακόμη και τα μικρά παιδιά </a:t>
            </a:r>
          </a:p>
          <a:p>
            <a:pPr algn="ctr" eaLnBrk="1" hangingPunct="1">
              <a:lnSpc>
                <a:spcPct val="80000"/>
              </a:lnSpc>
              <a:buFont typeface="Wingdings" panose="05000000000000000000" pitchFamily="2" charset="2"/>
              <a:buNone/>
              <a:defRPr/>
            </a:pPr>
            <a:r>
              <a:rPr lang="el-GR" b="1" dirty="0" smtClean="0">
                <a:solidFill>
                  <a:srgbClr val="FFFF66"/>
                </a:solidFill>
              </a:rPr>
              <a:t>κατέχουν </a:t>
            </a:r>
            <a:r>
              <a:rPr lang="el-GR" b="1" u="sng" dirty="0" smtClean="0">
                <a:solidFill>
                  <a:srgbClr val="FFFF66"/>
                </a:solidFill>
              </a:rPr>
              <a:t>κάποιους τουλάχιστον από τους κανόνες</a:t>
            </a:r>
            <a:r>
              <a:rPr lang="el-GR" b="1" u="sng" dirty="0" smtClean="0"/>
              <a:t> </a:t>
            </a:r>
          </a:p>
          <a:p>
            <a:pPr algn="ctr" eaLnBrk="1" hangingPunct="1">
              <a:lnSpc>
                <a:spcPct val="80000"/>
              </a:lnSpc>
              <a:buFont typeface="Wingdings" panose="05000000000000000000" pitchFamily="2" charset="2"/>
              <a:buNone/>
              <a:defRPr/>
            </a:pPr>
            <a:r>
              <a:rPr lang="el-GR" b="1" u="sng" dirty="0" smtClean="0"/>
              <a:t>για σχηματισμό λέξεων </a:t>
            </a:r>
          </a:p>
          <a:p>
            <a:pPr algn="ctr" eaLnBrk="1" hangingPunct="1">
              <a:lnSpc>
                <a:spcPct val="80000"/>
              </a:lnSpc>
              <a:buFont typeface="Wingdings" panose="05000000000000000000" pitchFamily="2" charset="2"/>
              <a:buNone/>
              <a:defRPr/>
            </a:pPr>
            <a:r>
              <a:rPr lang="el-GR" b="1" dirty="0" smtClean="0"/>
              <a:t>και τους χρησιμοποιούν </a:t>
            </a:r>
          </a:p>
          <a:p>
            <a:pPr algn="ctr" eaLnBrk="1" hangingPunct="1">
              <a:lnSpc>
                <a:spcPct val="80000"/>
              </a:lnSpc>
              <a:buFont typeface="Wingdings" panose="05000000000000000000" pitchFamily="2" charset="2"/>
              <a:buNone/>
              <a:defRPr/>
            </a:pPr>
            <a:endParaRPr lang="el-GR" b="1" dirty="0" smtClean="0"/>
          </a:p>
          <a:p>
            <a:pPr algn="ctr" eaLnBrk="1" hangingPunct="1">
              <a:lnSpc>
                <a:spcPct val="80000"/>
              </a:lnSpc>
              <a:buFont typeface="Wingdings" panose="05000000000000000000" pitchFamily="2" charset="2"/>
              <a:buNone/>
              <a:defRPr/>
            </a:pPr>
            <a:r>
              <a:rPr lang="el-GR" b="1" dirty="0" smtClean="0"/>
              <a:t> Αυτό αποδεικνύεται από τα  «λάθη» τους ή τους νεολογισμούς τους π.χ.</a:t>
            </a:r>
          </a:p>
          <a:p>
            <a:pPr marL="449263" indent="-449263" eaLnBrk="1" hangingPunct="1">
              <a:lnSpc>
                <a:spcPct val="80000"/>
              </a:lnSpc>
              <a:defRPr/>
            </a:pPr>
            <a:r>
              <a:rPr lang="el-GR" sz="3000" b="1" i="1" dirty="0" smtClean="0">
                <a:solidFill>
                  <a:srgbClr val="00FF00"/>
                </a:solidFill>
              </a:rPr>
              <a:t>όρατος</a:t>
            </a:r>
            <a:r>
              <a:rPr lang="el-GR" sz="3000" b="1" i="1" dirty="0" smtClean="0"/>
              <a:t> (=ορατός </a:t>
            </a:r>
            <a:r>
              <a:rPr lang="el-GR" sz="3000" b="1" dirty="0" smtClean="0"/>
              <a:t>από το</a:t>
            </a:r>
            <a:r>
              <a:rPr lang="el-GR" sz="3000" b="1" i="1" dirty="0" smtClean="0"/>
              <a:t> αόρατος) </a:t>
            </a:r>
            <a:endParaRPr lang="el-GR" sz="3000" b="1" i="1" u="sng" dirty="0" smtClean="0"/>
          </a:p>
          <a:p>
            <a:pPr marL="449263" indent="-449263" eaLnBrk="1" hangingPunct="1">
              <a:lnSpc>
                <a:spcPct val="80000"/>
              </a:lnSpc>
              <a:defRPr/>
            </a:pPr>
            <a:r>
              <a:rPr lang="el-GR" sz="3000" b="1" i="1" dirty="0" smtClean="0">
                <a:solidFill>
                  <a:srgbClr val="00FF00"/>
                </a:solidFill>
              </a:rPr>
              <a:t>ποδοσφαιρίζω, μπανίζω</a:t>
            </a:r>
            <a:r>
              <a:rPr lang="el-GR" sz="3000" b="1" i="1" dirty="0" smtClean="0"/>
              <a:t> (κάνω μπάνιο), </a:t>
            </a:r>
            <a:r>
              <a:rPr lang="el-GR" sz="3000" b="1" i="1" dirty="0" smtClean="0">
                <a:solidFill>
                  <a:srgbClr val="00FF00"/>
                </a:solidFill>
              </a:rPr>
              <a:t>τσιγαρίζω</a:t>
            </a:r>
            <a:r>
              <a:rPr lang="el-GR" sz="3000" b="1" i="1" dirty="0" smtClean="0"/>
              <a:t> (κάνω τσιγάρο), </a:t>
            </a:r>
            <a:r>
              <a:rPr lang="el-GR" sz="3000" b="1" i="1" dirty="0" smtClean="0">
                <a:solidFill>
                  <a:srgbClr val="00FF00"/>
                </a:solidFill>
              </a:rPr>
              <a:t>γρηγορεύω, σιγανώνω</a:t>
            </a:r>
          </a:p>
          <a:p>
            <a:pPr marL="449263" indent="-449263" eaLnBrk="1" hangingPunct="1">
              <a:lnSpc>
                <a:spcPct val="80000"/>
              </a:lnSpc>
              <a:defRPr/>
            </a:pPr>
            <a:r>
              <a:rPr lang="el-GR" sz="3000" b="1" i="1" dirty="0" smtClean="0">
                <a:solidFill>
                  <a:srgbClr val="00FF00"/>
                </a:solidFill>
              </a:rPr>
              <a:t>καλία</a:t>
            </a:r>
            <a:r>
              <a:rPr lang="el-GR" sz="3000" b="1" i="1" dirty="0" smtClean="0"/>
              <a:t> (=αρετή </a:t>
            </a:r>
            <a:r>
              <a:rPr lang="el-GR" sz="3000" b="1" dirty="0" smtClean="0"/>
              <a:t>κατά το</a:t>
            </a:r>
            <a:r>
              <a:rPr lang="el-GR" sz="3000" b="1" i="1" dirty="0" smtClean="0"/>
              <a:t> κακία)</a:t>
            </a:r>
          </a:p>
          <a:p>
            <a:pPr marL="449263" indent="-449263" eaLnBrk="1" hangingPunct="1">
              <a:lnSpc>
                <a:spcPct val="80000"/>
              </a:lnSpc>
              <a:defRPr/>
            </a:pPr>
            <a:r>
              <a:rPr lang="el-GR" sz="3000" b="1" i="1" dirty="0" smtClean="0">
                <a:solidFill>
                  <a:srgbClr val="00FF00"/>
                </a:solidFill>
              </a:rPr>
              <a:t>σουβλακείο, </a:t>
            </a:r>
            <a:r>
              <a:rPr lang="el-GR" sz="3000" b="1" i="1" dirty="0" err="1" smtClean="0">
                <a:solidFill>
                  <a:srgbClr val="00FF00"/>
                </a:solidFill>
              </a:rPr>
              <a:t>παγωτείο</a:t>
            </a:r>
            <a:r>
              <a:rPr lang="el-GR" sz="3000" b="1" i="1" dirty="0" smtClean="0">
                <a:solidFill>
                  <a:srgbClr val="00FF00"/>
                </a:solidFill>
              </a:rPr>
              <a:t>, </a:t>
            </a:r>
            <a:r>
              <a:rPr lang="el-GR" sz="3000" b="1" i="1" dirty="0" err="1" smtClean="0">
                <a:solidFill>
                  <a:srgbClr val="00FF00"/>
                </a:solidFill>
              </a:rPr>
              <a:t>ρουχοπωλείο</a:t>
            </a:r>
            <a:r>
              <a:rPr lang="el-GR" sz="3000" b="1" i="1" dirty="0" smtClean="0"/>
              <a:t> (</a:t>
            </a:r>
            <a:r>
              <a:rPr lang="el-GR" sz="3000" b="1" dirty="0" smtClean="0"/>
              <a:t>κατά το </a:t>
            </a:r>
            <a:r>
              <a:rPr lang="el-GR" sz="3000" b="1" i="1" dirty="0" smtClean="0"/>
              <a:t>καφενείο)</a:t>
            </a:r>
          </a:p>
          <a:p>
            <a:pPr marL="449263" indent="-449263" eaLnBrk="1" hangingPunct="1">
              <a:lnSpc>
                <a:spcPct val="80000"/>
              </a:lnSpc>
              <a:defRPr/>
            </a:pPr>
            <a:endParaRPr lang="el-GR" sz="3000" b="1" i="1" dirty="0" smtClean="0"/>
          </a:p>
          <a:p>
            <a:pPr marL="449263" indent="-449263" algn="ctr" eaLnBrk="1" hangingPunct="1">
              <a:lnSpc>
                <a:spcPct val="80000"/>
              </a:lnSpc>
              <a:buFont typeface="Wingdings" panose="05000000000000000000" pitchFamily="2" charset="2"/>
              <a:buNone/>
              <a:defRPr/>
            </a:pPr>
            <a:r>
              <a:rPr lang="el-GR" sz="3000" b="1" dirty="0" smtClean="0">
                <a:solidFill>
                  <a:srgbClr val="FFFF00"/>
                </a:solidFill>
              </a:rPr>
              <a:t>[Τα γλωσσικά λάθη των παιδιών είναι γενικότερα ευφυή]</a:t>
            </a:r>
          </a:p>
          <a:p>
            <a:pPr>
              <a:defRPr/>
            </a:pPr>
            <a:endParaRPr lang="el-GR" dirty="0"/>
          </a:p>
        </p:txBody>
      </p:sp>
      <p:sp>
        <p:nvSpPr>
          <p:cNvPr id="64515"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19A8E859-E67F-41BD-8157-FC8693185A47}" type="slidenum">
              <a:rPr lang="el-GR" altLang="el-GR" sz="1200" smtClean="0">
                <a:latin typeface="Arial" panose="020B0604020202020204" pitchFamily="34" charset="0"/>
              </a:rPr>
              <a:pPr>
                <a:spcBef>
                  <a:spcPct val="0"/>
                </a:spcBef>
                <a:buClrTx/>
                <a:buSzTx/>
                <a:buFontTx/>
                <a:buNone/>
              </a:pPr>
              <a:t>34</a:t>
            </a:fld>
            <a:endParaRPr lang="el-GR" altLang="el-GR" sz="1200" smtClean="0">
              <a:latin typeface="Arial" panose="020B0604020202020204"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553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E1CB295A-37CC-4130-BFB7-D2BB1F21E6C8}" type="slidenum">
              <a:rPr lang="el-GR" altLang="el-GR" sz="1200" smtClean="0">
                <a:latin typeface="Arial" panose="020B0604020202020204" pitchFamily="34" charset="0"/>
              </a:rPr>
              <a:pPr>
                <a:spcBef>
                  <a:spcPct val="0"/>
                </a:spcBef>
                <a:buClrTx/>
                <a:buSzTx/>
                <a:buFontTx/>
                <a:buNone/>
              </a:pPr>
              <a:t>35</a:t>
            </a:fld>
            <a:endParaRPr lang="el-GR" altLang="el-GR" sz="1200" smtClean="0">
              <a:latin typeface="Arial" panose="020B0604020202020204" pitchFamily="34" charset="0"/>
            </a:endParaRPr>
          </a:p>
        </p:txBody>
      </p:sp>
      <p:sp>
        <p:nvSpPr>
          <p:cNvPr id="13315" name="Rectangle 3"/>
          <p:cNvSpPr>
            <a:spLocks noGrp="1" noChangeArrowheads="1"/>
          </p:cNvSpPr>
          <p:nvPr>
            <p:ph type="body" idx="1"/>
          </p:nvPr>
        </p:nvSpPr>
        <p:spPr>
          <a:xfrm>
            <a:off x="0" y="0"/>
            <a:ext cx="9144000" cy="6858000"/>
          </a:xfrm>
        </p:spPr>
        <p:txBody>
          <a:bodyPr/>
          <a:lstStyle/>
          <a:p>
            <a:pPr algn="ctr" eaLnBrk="1" hangingPunct="1">
              <a:lnSpc>
                <a:spcPct val="90000"/>
              </a:lnSpc>
              <a:buFont typeface="Wingdings" panose="05000000000000000000" pitchFamily="2" charset="2"/>
              <a:buNone/>
              <a:defRPr/>
            </a:pPr>
            <a:r>
              <a:rPr lang="el-GR" sz="3000" b="1" u="sng" dirty="0" smtClean="0">
                <a:solidFill>
                  <a:srgbClr val="66FFCC"/>
                </a:solidFill>
              </a:rPr>
              <a:t>Σκίνερ:</a:t>
            </a:r>
            <a:r>
              <a:rPr lang="el-GR" sz="3000" u="sng" dirty="0" smtClean="0">
                <a:solidFill>
                  <a:schemeClr val="hlink"/>
                </a:solidFill>
              </a:rPr>
              <a:t> </a:t>
            </a:r>
          </a:p>
          <a:p>
            <a:pPr algn="ctr" eaLnBrk="1" hangingPunct="1">
              <a:lnSpc>
                <a:spcPct val="90000"/>
              </a:lnSpc>
              <a:buFont typeface="Wingdings" panose="05000000000000000000" pitchFamily="2" charset="2"/>
              <a:buNone/>
              <a:defRPr/>
            </a:pPr>
            <a:r>
              <a:rPr lang="el-GR" sz="3000" b="1" u="sng" dirty="0" smtClean="0">
                <a:solidFill>
                  <a:srgbClr val="FFFF66"/>
                </a:solidFill>
              </a:rPr>
              <a:t>καθημερινή και όχι επιστημονική αντίληψη για τη γλώσσα</a:t>
            </a:r>
            <a:r>
              <a:rPr lang="el-GR" sz="3000" dirty="0" smtClean="0">
                <a:solidFill>
                  <a:srgbClr val="FFFF66"/>
                </a:solidFill>
              </a:rPr>
              <a:t>:</a:t>
            </a:r>
          </a:p>
          <a:p>
            <a:pPr algn="ctr" eaLnBrk="1" hangingPunct="1">
              <a:lnSpc>
                <a:spcPct val="90000"/>
              </a:lnSpc>
              <a:buFont typeface="Wingdings" panose="05000000000000000000" pitchFamily="2" charset="2"/>
              <a:buNone/>
              <a:defRPr/>
            </a:pPr>
            <a:r>
              <a:rPr lang="el-GR" sz="2400" b="1" dirty="0" smtClean="0"/>
              <a:t>Ψυχολόγος Συμπεριφορισμού (μπηχαβιοριστής)  </a:t>
            </a:r>
          </a:p>
          <a:p>
            <a:pPr eaLnBrk="1" hangingPunct="1">
              <a:lnSpc>
                <a:spcPct val="90000"/>
              </a:lnSpc>
              <a:defRPr/>
            </a:pPr>
            <a:r>
              <a:rPr lang="el-GR" sz="2600" b="1" dirty="0" smtClean="0"/>
              <a:t>Γλώσσα = άθροισμα προτάσεων </a:t>
            </a:r>
          </a:p>
          <a:p>
            <a:pPr eaLnBrk="1" hangingPunct="1">
              <a:lnSpc>
                <a:spcPct val="90000"/>
              </a:lnSpc>
              <a:defRPr/>
            </a:pPr>
            <a:r>
              <a:rPr lang="el-GR" sz="2600" b="1" dirty="0" smtClean="0"/>
              <a:t>Κάθε πρόταση συσχετίζεται με μια περίσταση</a:t>
            </a:r>
          </a:p>
          <a:p>
            <a:pPr eaLnBrk="1" hangingPunct="1">
              <a:lnSpc>
                <a:spcPct val="90000"/>
              </a:lnSpc>
              <a:defRPr/>
            </a:pPr>
            <a:r>
              <a:rPr lang="el-GR" sz="2600" b="1" dirty="0" smtClean="0"/>
              <a:t>Το παιδί καταγράφει προτάσεις και την περίσταση στην οποία λέγονται </a:t>
            </a:r>
          </a:p>
          <a:p>
            <a:pPr eaLnBrk="1" hangingPunct="1">
              <a:lnSpc>
                <a:spcPct val="90000"/>
              </a:lnSpc>
              <a:defRPr/>
            </a:pPr>
            <a:r>
              <a:rPr lang="el-GR" sz="2600" b="1" dirty="0" smtClean="0"/>
              <a:t>Ανασύρει αργότερα από τη μνήμη του όταν χρειάζεται τις συσχετίσεις προτάσεων με τις περιστάσεις στις οποίες λέγονται. </a:t>
            </a:r>
          </a:p>
          <a:p>
            <a:pPr eaLnBrk="1" hangingPunct="1">
              <a:lnSpc>
                <a:spcPct val="90000"/>
              </a:lnSpc>
              <a:defRPr/>
            </a:pPr>
            <a:r>
              <a:rPr lang="el-GR" b="1" u="sng" dirty="0" smtClean="0">
                <a:solidFill>
                  <a:srgbClr val="00FF00"/>
                </a:solidFill>
              </a:rPr>
              <a:t>Μάθηση μέσω παρατήρησης, μίμησης, ενίσχυσης και επιβράβευσης</a:t>
            </a:r>
            <a:r>
              <a:rPr lang="el-GR" b="1" dirty="0" smtClean="0">
                <a:solidFill>
                  <a:srgbClr val="00FF00"/>
                </a:solidFill>
              </a:rPr>
              <a:t> </a:t>
            </a:r>
            <a:r>
              <a:rPr lang="el-GR" b="1" dirty="0" smtClean="0"/>
              <a:t>εκ μέρους των ενηλίκων </a:t>
            </a:r>
          </a:p>
          <a:p>
            <a:pPr algn="ctr" eaLnBrk="1" hangingPunct="1">
              <a:lnSpc>
                <a:spcPct val="90000"/>
              </a:lnSpc>
              <a:buFont typeface="Wingdings" panose="05000000000000000000" pitchFamily="2" charset="2"/>
              <a:buNone/>
              <a:defRPr/>
            </a:pPr>
            <a:r>
              <a:rPr lang="el-GR" sz="2800" b="1" dirty="0" smtClean="0"/>
              <a:t>	(γενικότερα το ρεύμα του συμπεριφορισμού δεν αναγνωρίζει γνώση γλώσσας καταχωρημένη στο νου  κλπ., όπως γενικότερα τα νοητικά φαινόμενα,  παρά μόνο συμπεριφορές, στη συγκεκριμένη περίπτωση την  ομιλία).</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758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0A089833-A5B6-4FE6-87DC-81FF4404E1FF}" type="slidenum">
              <a:rPr lang="el-GR" altLang="el-GR" sz="1200" smtClean="0">
                <a:latin typeface="Arial" panose="020B0604020202020204" pitchFamily="34" charset="0"/>
              </a:rPr>
              <a:pPr>
                <a:spcBef>
                  <a:spcPct val="0"/>
                </a:spcBef>
                <a:buClrTx/>
                <a:buSzTx/>
                <a:buFontTx/>
                <a:buNone/>
              </a:pPr>
              <a:t>36</a:t>
            </a:fld>
            <a:endParaRPr lang="el-GR" altLang="el-GR" sz="1200" smtClean="0">
              <a:latin typeface="Arial" panose="020B0604020202020204" pitchFamily="34" charset="0"/>
            </a:endParaRPr>
          </a:p>
        </p:txBody>
      </p:sp>
      <p:sp>
        <p:nvSpPr>
          <p:cNvPr id="14339" name="Rectangle 3"/>
          <p:cNvSpPr>
            <a:spLocks noGrp="1" noChangeArrowheads="1"/>
          </p:cNvSpPr>
          <p:nvPr>
            <p:ph type="body" idx="1"/>
          </p:nvPr>
        </p:nvSpPr>
        <p:spPr>
          <a:xfrm>
            <a:off x="0" y="0"/>
            <a:ext cx="9144000" cy="6858000"/>
          </a:xfrm>
        </p:spPr>
        <p:txBody>
          <a:bodyPr/>
          <a:lstStyle/>
          <a:p>
            <a:pPr algn="ctr" eaLnBrk="1" hangingPunct="1">
              <a:buFont typeface="Wingdings" charset="2"/>
              <a:buNone/>
              <a:defRPr/>
            </a:pPr>
            <a:r>
              <a:rPr lang="el-GR" b="1" u="sng" dirty="0" smtClean="0">
                <a:solidFill>
                  <a:srgbClr val="66FFCC"/>
                </a:solidFill>
              </a:rPr>
              <a:t>Κριτική Τσόμσκι σε </a:t>
            </a:r>
            <a:r>
              <a:rPr lang="el-GR" b="1" u="sng" dirty="0" err="1" smtClean="0">
                <a:solidFill>
                  <a:srgbClr val="66FFCC"/>
                </a:solidFill>
              </a:rPr>
              <a:t>Σκίνερ</a:t>
            </a:r>
            <a:r>
              <a:rPr lang="el-GR" u="sng" dirty="0" smtClean="0">
                <a:solidFill>
                  <a:schemeClr val="hlink"/>
                </a:solidFill>
              </a:rPr>
              <a:t> </a:t>
            </a:r>
          </a:p>
          <a:p>
            <a:pPr algn="ctr" eaLnBrk="1" hangingPunct="1">
              <a:buFont typeface="Wingdings" charset="2"/>
              <a:buNone/>
              <a:defRPr/>
            </a:pPr>
            <a:endParaRPr lang="en-US" sz="2600" dirty="0" smtClean="0">
              <a:solidFill>
                <a:schemeClr val="hlink"/>
              </a:solidFill>
            </a:endParaRPr>
          </a:p>
          <a:p>
            <a:pPr algn="ctr" eaLnBrk="1" hangingPunct="1">
              <a:buFont typeface="Wingdings" charset="2"/>
              <a:buNone/>
              <a:defRPr/>
            </a:pPr>
            <a:r>
              <a:rPr lang="en-US" b="1" dirty="0" smtClean="0"/>
              <a:t>E</a:t>
            </a:r>
            <a:r>
              <a:rPr lang="el-GR" b="1" dirty="0" smtClean="0"/>
              <a:t>άν η </a:t>
            </a:r>
            <a:r>
              <a:rPr lang="el-GR" b="1" u="sng" dirty="0" smtClean="0"/>
              <a:t>γλώσσα </a:t>
            </a:r>
            <a:r>
              <a:rPr lang="el-GR" b="1" dirty="0" smtClean="0"/>
              <a:t>σύστημα</a:t>
            </a:r>
          </a:p>
          <a:p>
            <a:pPr algn="ctr" eaLnBrk="1" hangingPunct="1">
              <a:buFont typeface="Wingdings" charset="2"/>
              <a:buNone/>
              <a:defRPr/>
            </a:pPr>
            <a:r>
              <a:rPr lang="el-GR" b="1" dirty="0" smtClean="0"/>
              <a:t> για δημιουργία άπειρων προτάσεων</a:t>
            </a:r>
          </a:p>
          <a:p>
            <a:pPr algn="ctr" eaLnBrk="1" hangingPunct="1">
              <a:buFont typeface="Wingdings" charset="2"/>
              <a:buNone/>
              <a:defRPr/>
            </a:pPr>
            <a:r>
              <a:rPr lang="el-GR" b="1" dirty="0" smtClean="0"/>
              <a:t>όπως διατείνεται η γλωσσολογία,</a:t>
            </a:r>
          </a:p>
          <a:p>
            <a:pPr algn="ctr" eaLnBrk="1" hangingPunct="1">
              <a:buFont typeface="Wingdings" charset="2"/>
              <a:buNone/>
              <a:defRPr/>
            </a:pPr>
            <a:r>
              <a:rPr lang="el-GR" b="1" dirty="0" smtClean="0"/>
              <a:t>▼</a:t>
            </a:r>
          </a:p>
          <a:p>
            <a:pPr algn="ctr" eaLnBrk="1" hangingPunct="1">
              <a:buFont typeface="Wingdings" charset="2"/>
              <a:buNone/>
              <a:defRPr/>
            </a:pPr>
            <a:r>
              <a:rPr lang="el-GR" b="1" dirty="0" smtClean="0"/>
              <a:t>    το </a:t>
            </a:r>
            <a:r>
              <a:rPr lang="el-GR" b="1" u="sng" dirty="0" smtClean="0">
                <a:solidFill>
                  <a:srgbClr val="66FFCC"/>
                </a:solidFill>
              </a:rPr>
              <a:t>παιδί μαθαίνει αυτό το σύστημα </a:t>
            </a:r>
          </a:p>
          <a:p>
            <a:pPr algn="ctr" eaLnBrk="1" hangingPunct="1">
              <a:buFont typeface="Wingdings" charset="2"/>
              <a:buNone/>
              <a:defRPr/>
            </a:pPr>
            <a:r>
              <a:rPr lang="el-GR" b="1" u="sng" dirty="0" smtClean="0">
                <a:solidFill>
                  <a:srgbClr val="66FFCC"/>
                </a:solidFill>
              </a:rPr>
              <a:t>και όχι ένα άθροισμα προτάσεων.</a:t>
            </a:r>
          </a:p>
          <a:p>
            <a:pPr algn="ctr" eaLnBrk="1" hangingPunct="1">
              <a:buFont typeface="Wingdings" charset="2"/>
              <a:buNone/>
              <a:defRPr/>
            </a:pPr>
            <a:r>
              <a:rPr lang="el-GR" b="1" dirty="0" smtClean="0">
                <a:solidFill>
                  <a:srgbClr val="66FFCC"/>
                </a:solidFill>
              </a:rPr>
              <a:t>Δ</a:t>
            </a:r>
            <a:r>
              <a:rPr lang="el-GR" b="1" u="sng" dirty="0" smtClean="0">
                <a:solidFill>
                  <a:srgbClr val="66FFCC"/>
                </a:solidFill>
              </a:rPr>
              <a:t>εν μιμείται </a:t>
            </a:r>
            <a:r>
              <a:rPr lang="el-GR" b="1" dirty="0" smtClean="0"/>
              <a:t>την ομιλία που ακούει, </a:t>
            </a:r>
          </a:p>
          <a:p>
            <a:pPr algn="ctr" eaLnBrk="1" hangingPunct="1">
              <a:buFont typeface="Wingdings" charset="2"/>
              <a:buNone/>
              <a:defRPr/>
            </a:pPr>
            <a:r>
              <a:rPr lang="el-GR" b="1" dirty="0" smtClean="0"/>
              <a:t>αλλά </a:t>
            </a:r>
            <a:r>
              <a:rPr lang="el-GR" b="1" u="sng" dirty="0" smtClean="0">
                <a:solidFill>
                  <a:srgbClr val="66FFCC"/>
                </a:solidFill>
              </a:rPr>
              <a:t>την αναλύει ή επεξεργάζεται</a:t>
            </a:r>
          </a:p>
          <a:p>
            <a:pPr algn="ctr" eaLnBrk="1" hangingPunct="1">
              <a:buFont typeface="Wingdings" charset="2"/>
              <a:buNone/>
              <a:defRPr/>
            </a:pPr>
            <a:r>
              <a:rPr lang="el-GR" b="1" dirty="0" smtClean="0"/>
              <a:t>για να </a:t>
            </a:r>
            <a:r>
              <a:rPr lang="el-GR" b="1" u="sng" dirty="0" smtClean="0">
                <a:solidFill>
                  <a:srgbClr val="66FFCC"/>
                </a:solidFill>
              </a:rPr>
              <a:t>ανακαλύψει τους κανόνες </a:t>
            </a:r>
            <a:r>
              <a:rPr lang="el-GR" b="1" dirty="0" smtClean="0"/>
              <a:t>του συστήματος</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ctr" eaLnBrk="1" hangingPunct="1">
              <a:buFont typeface="Wingdings" panose="05000000000000000000" pitchFamily="2" charset="2"/>
              <a:buNone/>
              <a:defRPr/>
            </a:pPr>
            <a:r>
              <a:rPr lang="el-GR" b="1" dirty="0" smtClean="0">
                <a:solidFill>
                  <a:srgbClr val="66FFCC"/>
                </a:solidFill>
              </a:rPr>
              <a:t>Μίμηση ρεαλιστικά αδύνατη γιατί:</a:t>
            </a:r>
            <a:r>
              <a:rPr lang="el-GR" sz="2800" b="1" dirty="0" smtClean="0">
                <a:solidFill>
                  <a:srgbClr val="66FFCC"/>
                </a:solidFill>
              </a:rPr>
              <a:t>  </a:t>
            </a:r>
          </a:p>
          <a:p>
            <a:pPr algn="ctr" eaLnBrk="1" hangingPunct="1">
              <a:buFont typeface="Wingdings" panose="05000000000000000000" pitchFamily="2" charset="2"/>
              <a:buNone/>
              <a:defRPr/>
            </a:pPr>
            <a:endParaRPr lang="el-GR" sz="2800" b="1" dirty="0" smtClean="0">
              <a:solidFill>
                <a:srgbClr val="66FFCC"/>
              </a:solidFill>
            </a:endParaRPr>
          </a:p>
          <a:p>
            <a:pPr eaLnBrk="1" hangingPunct="1">
              <a:defRPr/>
            </a:pPr>
            <a:r>
              <a:rPr lang="el-GR" sz="2800" b="1" u="sng" dirty="0" smtClean="0"/>
              <a:t>Η </a:t>
            </a:r>
            <a:r>
              <a:rPr lang="el-GR" sz="2800" b="1" u="sng" dirty="0" smtClean="0">
                <a:solidFill>
                  <a:schemeClr val="hlink"/>
                </a:solidFill>
              </a:rPr>
              <a:t>γλώσσα μαθαίνεται γρήγορα</a:t>
            </a:r>
            <a:r>
              <a:rPr lang="el-GR" sz="2800" b="1" u="sng" dirty="0" smtClean="0"/>
              <a:t> στα πρώτα χρόνια </a:t>
            </a:r>
            <a:r>
              <a:rPr lang="el-GR" sz="2800" b="1" dirty="0" smtClean="0"/>
              <a:t>της ζωής.  Αδύνατο να έχει προλάβει να ακούσει το παιδί όλες τις προτάσεις που είναι δυνατόν να ειπωθούν σε μια γλώσσα.</a:t>
            </a:r>
          </a:p>
          <a:p>
            <a:pPr eaLnBrk="1" hangingPunct="1">
              <a:defRPr/>
            </a:pPr>
            <a:r>
              <a:rPr lang="el-GR" sz="2800" b="1" dirty="0" smtClean="0"/>
              <a:t>Η </a:t>
            </a:r>
            <a:r>
              <a:rPr lang="el-GR" sz="2800" b="1" u="sng" dirty="0" smtClean="0">
                <a:solidFill>
                  <a:schemeClr val="hlink"/>
                </a:solidFill>
              </a:rPr>
              <a:t>ομιλία που ακούει το παιδί δεν το διευκολύνει</a:t>
            </a:r>
            <a:r>
              <a:rPr lang="el-GR" sz="2800" b="1" u="sng" dirty="0" smtClean="0"/>
              <a:t> </a:t>
            </a:r>
            <a:r>
              <a:rPr lang="el-GR" sz="2800" b="1" dirty="0" smtClean="0"/>
              <a:t>γιατί χαρακτηρίζεται από κομπιάσματα και  αναδιατυπώσεις.  </a:t>
            </a:r>
          </a:p>
          <a:p>
            <a:pPr eaLnBrk="1" hangingPunct="1">
              <a:defRPr/>
            </a:pPr>
            <a:r>
              <a:rPr lang="el-GR" sz="2800" b="1" dirty="0" smtClean="0"/>
              <a:t>Οι </a:t>
            </a:r>
            <a:r>
              <a:rPr lang="el-GR" sz="2800" b="1" u="sng" dirty="0" smtClean="0">
                <a:solidFill>
                  <a:schemeClr val="hlink"/>
                </a:solidFill>
              </a:rPr>
              <a:t>γονείς δεν διδάσκουν τη γλώσσα</a:t>
            </a:r>
            <a:r>
              <a:rPr lang="el-GR" sz="2800" b="1" dirty="0" smtClean="0"/>
              <a:t>, γιατί πρόκειται για  αφηρημένο σύστημα (στοιχείων και κανόνων συνδυασμού τους) που και οι ίδιοι δεν συνειδητοποιούν για να μπορούν να το εξηγήσουν στα παιδιά.  </a:t>
            </a:r>
            <a:r>
              <a:rPr lang="el-GR" sz="2800" b="1" u="sng" dirty="0" smtClean="0"/>
              <a:t>Ακόμη κι αν δίδασκαν </a:t>
            </a:r>
            <a:r>
              <a:rPr lang="el-GR" sz="2800" b="1" dirty="0" smtClean="0"/>
              <a:t>το σύστημα της γλώσσας (λειτουργούσαν δηλ. σαν γλωσσολόγοι) τα παιδιά δεν θα καταλάβαιναν  τίποτε (μαθήματα γλωσσολογίας δύσκολα άλλωστε ακόμη και για φοιτητές-τριες).     </a:t>
            </a:r>
          </a:p>
          <a:p>
            <a:pPr>
              <a:defRPr/>
            </a:pPr>
            <a:endParaRPr lang="el-GR" dirty="0" smtClean="0"/>
          </a:p>
        </p:txBody>
      </p:sp>
      <p:sp>
        <p:nvSpPr>
          <p:cNvPr id="69635"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AC8A376D-6451-4195-A24F-8AFCCFC6BFB2}" type="slidenum">
              <a:rPr lang="el-GR" altLang="el-GR" sz="1200" smtClean="0">
                <a:latin typeface="Arial" panose="020B0604020202020204" pitchFamily="34" charset="0"/>
              </a:rPr>
              <a:pPr>
                <a:spcBef>
                  <a:spcPct val="0"/>
                </a:spcBef>
                <a:buClrTx/>
                <a:buSzTx/>
                <a:buFontTx/>
                <a:buNone/>
              </a:pPr>
              <a:t>37</a:t>
            </a:fld>
            <a:endParaRPr lang="el-GR" altLang="el-GR" sz="1200" smtClean="0">
              <a:latin typeface="Arial" panose="020B0604020202020204"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65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09F03F22-FFAB-49AA-8BF3-5E49DA1B392F}" type="slidenum">
              <a:rPr lang="el-GR" altLang="el-GR" sz="1200" smtClean="0">
                <a:latin typeface="Arial" panose="020B0604020202020204" pitchFamily="34" charset="0"/>
              </a:rPr>
              <a:pPr>
                <a:spcBef>
                  <a:spcPct val="0"/>
                </a:spcBef>
                <a:buClrTx/>
                <a:buSzTx/>
                <a:buFontTx/>
                <a:buNone/>
              </a:pPr>
              <a:t>38</a:t>
            </a:fld>
            <a:endParaRPr lang="el-GR" altLang="el-GR" sz="1200" smtClean="0">
              <a:latin typeface="Arial" panose="020B0604020202020204" pitchFamily="34" charset="0"/>
            </a:endParaRPr>
          </a:p>
        </p:txBody>
      </p:sp>
      <p:sp>
        <p:nvSpPr>
          <p:cNvPr id="15362" name="Rectangle 2"/>
          <p:cNvSpPr>
            <a:spLocks noGrp="1" noRot="1" noChangeArrowheads="1"/>
          </p:cNvSpPr>
          <p:nvPr>
            <p:ph type="title"/>
          </p:nvPr>
        </p:nvSpPr>
        <p:spPr>
          <a:xfrm>
            <a:off x="457200" y="0"/>
            <a:ext cx="8002588" cy="1557338"/>
          </a:xfrm>
        </p:spPr>
        <p:txBody>
          <a:bodyPr/>
          <a:lstStyle/>
          <a:p>
            <a:pPr eaLnBrk="1" hangingPunct="1">
              <a:defRPr/>
            </a:pPr>
            <a:r>
              <a:rPr lang="el-GR" sz="3200" dirty="0" smtClean="0">
                <a:solidFill>
                  <a:srgbClr val="66FFCC"/>
                </a:solidFill>
              </a:rPr>
              <a:t>Πρώτες εμπειρικές έρευνες </a:t>
            </a:r>
            <a:br>
              <a:rPr lang="el-GR" sz="3200" dirty="0" smtClean="0">
                <a:solidFill>
                  <a:srgbClr val="66FFCC"/>
                </a:solidFill>
              </a:rPr>
            </a:br>
            <a:r>
              <a:rPr lang="el-GR" sz="3200" dirty="0" smtClean="0">
                <a:solidFill>
                  <a:srgbClr val="66FFCC"/>
                </a:solidFill>
              </a:rPr>
              <a:t>της αναπτυξιακής ψυχογλωσσολογίας </a:t>
            </a:r>
            <a:br>
              <a:rPr lang="el-GR" sz="3200" dirty="0" smtClean="0">
                <a:solidFill>
                  <a:srgbClr val="66FFCC"/>
                </a:solidFill>
              </a:rPr>
            </a:br>
            <a:r>
              <a:rPr lang="el-GR" sz="3200" dirty="0" smtClean="0">
                <a:solidFill>
                  <a:srgbClr val="66FFCC"/>
                </a:solidFill>
              </a:rPr>
              <a:t>ιστορικής σημασίας</a:t>
            </a:r>
          </a:p>
        </p:txBody>
      </p:sp>
      <p:sp>
        <p:nvSpPr>
          <p:cNvPr id="15363" name="Rectangle 3"/>
          <p:cNvSpPr>
            <a:spLocks noGrp="1" noChangeArrowheads="1"/>
          </p:cNvSpPr>
          <p:nvPr>
            <p:ph type="body" idx="1"/>
          </p:nvPr>
        </p:nvSpPr>
        <p:spPr>
          <a:xfrm>
            <a:off x="0" y="1600200"/>
            <a:ext cx="9144000" cy="5257800"/>
          </a:xfrm>
        </p:spPr>
        <p:txBody>
          <a:bodyPr/>
          <a:lstStyle/>
          <a:p>
            <a:pPr indent="14288" algn="ctr" eaLnBrk="1" hangingPunct="1">
              <a:buFont typeface="Wingdings" panose="05000000000000000000" pitchFamily="2" charset="2"/>
              <a:buNone/>
              <a:defRPr/>
            </a:pPr>
            <a:r>
              <a:rPr lang="en-US" sz="2800" b="1" dirty="0" smtClean="0">
                <a:solidFill>
                  <a:schemeClr val="hlink"/>
                </a:solidFill>
              </a:rPr>
              <a:t>K</a:t>
            </a:r>
            <a:r>
              <a:rPr lang="el-GR" sz="2800" b="1" dirty="0" smtClean="0">
                <a:solidFill>
                  <a:schemeClr val="hlink"/>
                </a:solidFill>
              </a:rPr>
              <a:t>ύριος στόχος</a:t>
            </a:r>
            <a:r>
              <a:rPr lang="el-GR" sz="2800" b="1" dirty="0" smtClean="0"/>
              <a:t>: </a:t>
            </a:r>
          </a:p>
          <a:p>
            <a:pPr indent="14288" algn="ctr" eaLnBrk="1" hangingPunct="1">
              <a:buFont typeface="Wingdings" panose="05000000000000000000" pitchFamily="2" charset="2"/>
              <a:buNone/>
              <a:defRPr/>
            </a:pPr>
            <a:r>
              <a:rPr lang="el-GR" sz="2800" b="1" dirty="0" smtClean="0"/>
              <a:t> να αναζητηθεί εάν </a:t>
            </a:r>
            <a:r>
              <a:rPr lang="el-GR" sz="2800" b="1" u="sng" dirty="0" smtClean="0"/>
              <a:t>τα παιδιά μιμούνται ό,τι ακούνε</a:t>
            </a:r>
            <a:r>
              <a:rPr lang="el-GR" sz="2800" b="1" dirty="0" smtClean="0"/>
              <a:t>  </a:t>
            </a:r>
          </a:p>
          <a:p>
            <a:pPr indent="14288" algn="ctr" eaLnBrk="1" hangingPunct="1">
              <a:buFont typeface="Wingdings" panose="05000000000000000000" pitchFamily="2" charset="2"/>
              <a:buNone/>
              <a:defRPr/>
            </a:pPr>
            <a:r>
              <a:rPr lang="el-GR" sz="2800" b="1" u="sng" dirty="0" smtClean="0"/>
              <a:t>ή αντιθέτως επεξεργάζονται την ομιλία για να ανακαλύψουν  τις αρχές με βάση τις οποίες παράγεται να τις εφαρμόσουν για να μιλήσουν  </a:t>
            </a:r>
            <a:r>
              <a:rPr lang="el-GR" sz="2800" b="1" dirty="0" smtClean="0"/>
              <a:t>(δηλ. αν είχε δίκηο ο Τσόμσκι ή ο Σκίνερ)</a:t>
            </a:r>
          </a:p>
          <a:p>
            <a:pPr indent="14288" algn="ctr" eaLnBrk="1" hangingPunct="1">
              <a:buFont typeface="Wingdings" panose="05000000000000000000" pitchFamily="2" charset="2"/>
              <a:buNone/>
              <a:defRPr/>
            </a:pPr>
            <a:r>
              <a:rPr lang="el-GR" sz="2800" b="1" u="sng" dirty="0" smtClean="0">
                <a:solidFill>
                  <a:schemeClr val="hlink"/>
                </a:solidFill>
              </a:rPr>
              <a:t>Κύριο συμπέρασμα</a:t>
            </a:r>
            <a:r>
              <a:rPr lang="el-GR" sz="2800" b="1" u="sng" dirty="0" smtClean="0"/>
              <a:t>:</a:t>
            </a:r>
          </a:p>
          <a:p>
            <a:pPr indent="14288" algn="ctr" eaLnBrk="1" hangingPunct="1">
              <a:buFont typeface="Wingdings" panose="05000000000000000000" pitchFamily="2" charset="2"/>
              <a:buNone/>
              <a:defRPr/>
            </a:pPr>
            <a:r>
              <a:rPr lang="el-GR" sz="2800" b="1" u="sng" dirty="0" smtClean="0"/>
              <a:t>Παιδιά δεν μιμούνται αλλά επεξεργάζονται ό,τι ακούνε.</a:t>
            </a:r>
          </a:p>
          <a:p>
            <a:pPr indent="14288" algn="ctr" eaLnBrk="1" hangingPunct="1">
              <a:buFont typeface="Wingdings" panose="05000000000000000000" pitchFamily="2" charset="2"/>
              <a:buNone/>
              <a:defRPr/>
            </a:pPr>
            <a:r>
              <a:rPr lang="el-GR" sz="2800" b="1" u="sng" dirty="0" smtClean="0"/>
              <a:t>Ανακαλύπτουν κανόνες και τους εφαρμόζουν </a:t>
            </a:r>
          </a:p>
          <a:p>
            <a:pPr indent="14288" algn="ctr" eaLnBrk="1" hangingPunct="1">
              <a:buFont typeface="Wingdings" panose="05000000000000000000" pitchFamily="2" charset="2"/>
              <a:buNone/>
              <a:defRPr/>
            </a:pPr>
            <a:r>
              <a:rPr lang="el-GR" sz="2800" b="1" u="sng" dirty="0" smtClean="0"/>
              <a:t>δημιουργώντας μερικές φορές πρωτότυπες εκφράσεις</a:t>
            </a:r>
          </a:p>
          <a:p>
            <a:pPr indent="14288" algn="ctr" eaLnBrk="1" hangingPunct="1">
              <a:buFont typeface="Wingdings" panose="05000000000000000000" pitchFamily="2" charset="2"/>
              <a:buNone/>
              <a:defRPr/>
            </a:pPr>
            <a:endParaRPr lang="el-GR" sz="2800" b="1" u="sng" dirty="0" smtClean="0"/>
          </a:p>
          <a:p>
            <a:pPr indent="14288" algn="ctr" eaLnBrk="1" hangingPunct="1">
              <a:buFont typeface="Wingdings" panose="05000000000000000000" pitchFamily="2" charset="2"/>
              <a:buNone/>
              <a:defRPr/>
            </a:pPr>
            <a:endParaRPr lang="en-US" sz="2800" b="1" dirty="0" smtClean="0"/>
          </a:p>
          <a:p>
            <a:pPr indent="14288" algn="ctr" eaLnBrk="1" hangingPunct="1">
              <a:buFont typeface="Wingdings" panose="05000000000000000000" pitchFamily="2" charset="2"/>
              <a:buNone/>
              <a:defRPr/>
            </a:pPr>
            <a:endParaRPr lang="el-GR" sz="3100" b="1" dirty="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Rectangle 3"/>
          <p:cNvSpPr>
            <a:spLocks noGrp="1" noChangeArrowheads="1"/>
          </p:cNvSpPr>
          <p:nvPr>
            <p:ph type="body" idx="4294967295"/>
          </p:nvPr>
        </p:nvSpPr>
        <p:spPr>
          <a:xfrm>
            <a:off x="0" y="0"/>
            <a:ext cx="9144000" cy="6597650"/>
          </a:xfrm>
        </p:spPr>
        <p:txBody>
          <a:bodyPr/>
          <a:lstStyle/>
          <a:p>
            <a:pPr algn="ctr" eaLnBrk="1" hangingPunct="1">
              <a:buFont typeface="Wingdings" panose="05000000000000000000" pitchFamily="2" charset="2"/>
              <a:buNone/>
              <a:defRPr/>
            </a:pPr>
            <a:r>
              <a:rPr lang="el-GR" b="1" u="sng" dirty="0" smtClean="0">
                <a:solidFill>
                  <a:srgbClr val="66FFCC"/>
                </a:solidFill>
              </a:rPr>
              <a:t>Β</a:t>
            </a:r>
            <a:r>
              <a:rPr lang="en-US" b="1" u="sng" dirty="0" err="1" smtClean="0">
                <a:solidFill>
                  <a:srgbClr val="66FFCC"/>
                </a:solidFill>
              </a:rPr>
              <a:t>erko</a:t>
            </a:r>
            <a:r>
              <a:rPr lang="en-US" b="1" u="sng" dirty="0" smtClean="0">
                <a:solidFill>
                  <a:srgbClr val="66FFCC"/>
                </a:solidFill>
              </a:rPr>
              <a:t> </a:t>
            </a:r>
            <a:r>
              <a:rPr lang="el-GR" b="1" u="sng" dirty="0" smtClean="0">
                <a:solidFill>
                  <a:srgbClr val="66FFCC"/>
                </a:solidFill>
              </a:rPr>
              <a:t>(</a:t>
            </a:r>
            <a:r>
              <a:rPr lang="en-US" b="1" u="sng" dirty="0" smtClean="0">
                <a:solidFill>
                  <a:srgbClr val="66FFCC"/>
                </a:solidFill>
              </a:rPr>
              <a:t>1958</a:t>
            </a:r>
            <a:r>
              <a:rPr lang="el-GR" b="1" u="sng" dirty="0" smtClean="0">
                <a:solidFill>
                  <a:srgbClr val="66FFCC"/>
                </a:solidFill>
              </a:rPr>
              <a:t>)</a:t>
            </a:r>
            <a:r>
              <a:rPr lang="en-US" b="1" dirty="0" smtClean="0"/>
              <a:t>: </a:t>
            </a:r>
            <a:r>
              <a:rPr lang="el-GR" b="1" dirty="0" smtClean="0"/>
              <a:t> πειραματική έρευνα</a:t>
            </a:r>
          </a:p>
          <a:p>
            <a:pPr algn="ctr" eaLnBrk="1" hangingPunct="1">
              <a:buFont typeface="Wingdings" panose="05000000000000000000" pitchFamily="2" charset="2"/>
              <a:buNone/>
              <a:defRPr/>
            </a:pPr>
            <a:r>
              <a:rPr lang="el-GR" sz="3000" b="1" dirty="0" smtClean="0">
                <a:solidFill>
                  <a:srgbClr val="FFFF00"/>
                </a:solidFill>
              </a:rPr>
              <a:t>Ακόμη και δίχρονα παιδιά </a:t>
            </a:r>
          </a:p>
          <a:p>
            <a:pPr algn="ctr" eaLnBrk="1" hangingPunct="1">
              <a:buFont typeface="Wingdings" panose="05000000000000000000" pitchFamily="2" charset="2"/>
              <a:buNone/>
              <a:defRPr/>
            </a:pPr>
            <a:r>
              <a:rPr lang="el-GR" sz="3000" b="1" dirty="0" smtClean="0">
                <a:solidFill>
                  <a:srgbClr val="FFFF00"/>
                </a:solidFill>
              </a:rPr>
              <a:t>σχηματίζουν τον πληθυντικό ουσιαστικών </a:t>
            </a:r>
          </a:p>
          <a:p>
            <a:pPr algn="ctr" eaLnBrk="1" hangingPunct="1">
              <a:buFont typeface="Wingdings" panose="05000000000000000000" pitchFamily="2" charset="2"/>
              <a:buNone/>
              <a:defRPr/>
            </a:pPr>
            <a:r>
              <a:rPr lang="el-GR" sz="3000" b="1" dirty="0" smtClean="0">
                <a:solidFill>
                  <a:srgbClr val="FFFF00"/>
                </a:solidFill>
              </a:rPr>
              <a:t>με βάση κανόνες </a:t>
            </a:r>
          </a:p>
          <a:p>
            <a:pPr algn="ctr" eaLnBrk="1" hangingPunct="1">
              <a:buFont typeface="Wingdings" panose="05000000000000000000" pitchFamily="2" charset="2"/>
              <a:buNone/>
              <a:defRPr/>
            </a:pPr>
            <a:r>
              <a:rPr lang="el-GR" sz="3000" b="1" dirty="0" smtClean="0"/>
              <a:t>Απόδειξη:  Παρέχουν  τη σωστή κατάληξη </a:t>
            </a:r>
          </a:p>
          <a:p>
            <a:pPr algn="ctr" eaLnBrk="1" hangingPunct="1">
              <a:buFont typeface="Wingdings" panose="05000000000000000000" pitchFamily="2" charset="2"/>
              <a:buNone/>
              <a:defRPr/>
            </a:pPr>
            <a:r>
              <a:rPr lang="el-GR" sz="3000" b="1" dirty="0" smtClean="0"/>
              <a:t>σε </a:t>
            </a:r>
            <a:r>
              <a:rPr lang="el-GR" sz="3000" b="1" u="sng" dirty="0" smtClean="0"/>
              <a:t>επινοημένες</a:t>
            </a:r>
            <a:r>
              <a:rPr lang="el-GR" sz="3000" b="1" dirty="0" smtClean="0"/>
              <a:t> λέξεις  </a:t>
            </a:r>
          </a:p>
          <a:p>
            <a:pPr algn="ctr" eaLnBrk="1" hangingPunct="1">
              <a:buFont typeface="Wingdings" panose="05000000000000000000" pitchFamily="2" charset="2"/>
              <a:buNone/>
              <a:defRPr/>
            </a:pPr>
            <a:r>
              <a:rPr lang="el-GR" sz="3000" b="1" dirty="0" smtClean="0"/>
              <a:t>(τις οποίες δεν είναι δυνατόν </a:t>
            </a:r>
          </a:p>
          <a:p>
            <a:pPr algn="ctr" eaLnBrk="1" hangingPunct="1">
              <a:buFont typeface="Wingdings" panose="05000000000000000000" pitchFamily="2" charset="2"/>
              <a:buNone/>
              <a:defRPr/>
            </a:pPr>
            <a:r>
              <a:rPr lang="el-GR" sz="3000" b="1" dirty="0" smtClean="0"/>
              <a:t>να έχουν ακούσει και συνεπώς μιμηθεί)</a:t>
            </a:r>
          </a:p>
          <a:p>
            <a:pPr algn="ctr" eaLnBrk="1" hangingPunct="1">
              <a:buFont typeface="Wingdings" panose="05000000000000000000" pitchFamily="2" charset="2"/>
              <a:buNone/>
              <a:defRPr/>
            </a:pPr>
            <a:r>
              <a:rPr lang="el-GR" sz="2800" b="1" dirty="0" smtClean="0"/>
              <a:t>Π.χ. από αγγλική: </a:t>
            </a:r>
            <a:r>
              <a:rPr lang="el-GR" sz="2800" b="1" i="1" dirty="0" smtClean="0">
                <a:solidFill>
                  <a:srgbClr val="FFFF00"/>
                </a:solidFill>
              </a:rPr>
              <a:t>1 </a:t>
            </a:r>
            <a:r>
              <a:rPr lang="en-US" sz="2800" b="1" i="1" dirty="0" err="1" smtClean="0">
                <a:solidFill>
                  <a:srgbClr val="FFFF00"/>
                </a:solidFill>
              </a:rPr>
              <a:t>bik</a:t>
            </a:r>
            <a:r>
              <a:rPr lang="en-US" sz="2800" b="1" i="1" dirty="0" smtClean="0">
                <a:solidFill>
                  <a:srgbClr val="FFFF00"/>
                </a:solidFill>
              </a:rPr>
              <a:t> – 2 </a:t>
            </a:r>
            <a:r>
              <a:rPr lang="en-US" sz="2800" b="1" i="1" dirty="0" err="1" smtClean="0">
                <a:solidFill>
                  <a:srgbClr val="FFFF00"/>
                </a:solidFill>
              </a:rPr>
              <a:t>biks</a:t>
            </a:r>
            <a:endParaRPr lang="el-GR" sz="2800" b="1" dirty="0" smtClean="0">
              <a:solidFill>
                <a:srgbClr val="FFFF00"/>
              </a:solidFill>
            </a:endParaRPr>
          </a:p>
          <a:p>
            <a:pPr algn="ctr" eaLnBrk="1" hangingPunct="1">
              <a:buFont typeface="Wingdings" panose="05000000000000000000" pitchFamily="2" charset="2"/>
              <a:buNone/>
              <a:defRPr/>
            </a:pPr>
            <a:r>
              <a:rPr lang="el-GR" sz="2800" b="1" dirty="0" smtClean="0"/>
              <a:t> π.χ. από ελληνική:   </a:t>
            </a:r>
            <a:r>
              <a:rPr lang="el-GR" sz="2800" b="1" dirty="0" smtClean="0">
                <a:solidFill>
                  <a:srgbClr val="FFFF00"/>
                </a:solidFill>
              </a:rPr>
              <a:t>1</a:t>
            </a:r>
            <a:r>
              <a:rPr lang="el-GR" sz="2800" b="1" i="1" dirty="0" smtClean="0">
                <a:solidFill>
                  <a:srgbClr val="FFFF00"/>
                </a:solidFill>
              </a:rPr>
              <a:t> μαλό – 2 μαλά</a:t>
            </a:r>
            <a:r>
              <a:rPr lang="el-GR" sz="2800" b="1" i="1" dirty="0" smtClean="0">
                <a:solidFill>
                  <a:schemeClr val="folHlink"/>
                </a:solidFill>
              </a:rPr>
              <a:t>, </a:t>
            </a:r>
          </a:p>
          <a:p>
            <a:pPr algn="ctr" eaLnBrk="1" hangingPunct="1">
              <a:buFont typeface="Wingdings" panose="05000000000000000000" pitchFamily="2" charset="2"/>
              <a:buNone/>
              <a:defRPr/>
            </a:pPr>
            <a:r>
              <a:rPr lang="el-GR" sz="2800" b="1" i="1" dirty="0" smtClean="0">
                <a:solidFill>
                  <a:schemeClr val="folHlink"/>
                </a:solidFill>
              </a:rPr>
              <a:t>				    </a:t>
            </a:r>
            <a:r>
              <a:rPr lang="el-GR" sz="2800" b="1" dirty="0" smtClean="0">
                <a:solidFill>
                  <a:srgbClr val="FFFF00"/>
                </a:solidFill>
              </a:rPr>
              <a:t>1</a:t>
            </a:r>
            <a:r>
              <a:rPr lang="el-GR" sz="2800" b="1" i="1" dirty="0" smtClean="0">
                <a:solidFill>
                  <a:srgbClr val="FFFF00"/>
                </a:solidFill>
              </a:rPr>
              <a:t> κιλή – 2 κιλιές</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350"/>
            <a:ext cx="8229600" cy="5865813"/>
          </a:xfrm>
        </p:spPr>
        <p:txBody>
          <a:bodyPr/>
          <a:lstStyle/>
          <a:p>
            <a:pPr marL="514350" indent="-514350">
              <a:buFont typeface="Garamond" pitchFamily="18" charset="0"/>
              <a:buAutoNum type="arabicPeriod"/>
              <a:defRPr/>
            </a:pPr>
            <a:endParaRPr lang="el-GR" b="1" u="sng" dirty="0" smtClean="0"/>
          </a:p>
          <a:p>
            <a:pPr marL="514350" indent="-514350">
              <a:buFont typeface="Garamond" pitchFamily="18" charset="0"/>
              <a:buAutoNum type="arabicPeriod"/>
              <a:defRPr/>
            </a:pPr>
            <a:r>
              <a:rPr lang="el-GR" b="1" u="sng" dirty="0" smtClean="0">
                <a:solidFill>
                  <a:srgbClr val="FFFF00"/>
                </a:solidFill>
              </a:rPr>
              <a:t>Εισαγωγή στην ανάπτυξη ικανοτήτων γλωσσικής επικοινωνίας στο παιδί </a:t>
            </a:r>
            <a:endParaRPr lang="el-GR" b="1" dirty="0" smtClean="0">
              <a:solidFill>
                <a:srgbClr val="FFFF00"/>
              </a:solidFill>
            </a:endParaRPr>
          </a:p>
          <a:p>
            <a:pPr lvl="1">
              <a:defRPr/>
            </a:pPr>
            <a:r>
              <a:rPr lang="el-GR" b="1" dirty="0" smtClean="0"/>
              <a:t>Έννοιες απαραίτητες για την περιγραφή της γλωσσικής ανάπτυξης</a:t>
            </a:r>
            <a:endParaRPr lang="el-GR" sz="1600" b="1" dirty="0" smtClean="0"/>
          </a:p>
          <a:p>
            <a:pPr lvl="1">
              <a:defRPr/>
            </a:pPr>
            <a:r>
              <a:rPr lang="el-GR" b="1" dirty="0" smtClean="0"/>
              <a:t>Ιστορική ανασκόπηση της σχετικής έρευνας/θεωρίας  (πότε και πώς άρχισε η μελέτη της γλώσσας του παιδιού;)</a:t>
            </a:r>
            <a:endParaRPr lang="el-GR" sz="1600" b="1" dirty="0" smtClean="0"/>
          </a:p>
          <a:p>
            <a:pPr lvl="1">
              <a:defRPr/>
            </a:pPr>
            <a:r>
              <a:rPr lang="el-GR" b="1" dirty="0" smtClean="0"/>
              <a:t>Θεωρητικά και μεθοδολογικά ζητήματα  (θεωρίες της γλωσσικής ανάπτυξης,  μέθοδοι μελέτης της)</a:t>
            </a:r>
            <a:endParaRPr lang="el-GR" sz="1600" b="1" dirty="0" smtClean="0"/>
          </a:p>
          <a:p>
            <a:pPr marL="514350" indent="-514350">
              <a:defRPr/>
            </a:pPr>
            <a:endParaRPr lang="el-GR" sz="2000" b="1" dirty="0" smtClean="0"/>
          </a:p>
        </p:txBody>
      </p:sp>
      <p:sp>
        <p:nvSpPr>
          <p:cNvPr id="19459"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0AFFB4FD-4F72-4B63-BECF-1B72E59DF2FC}" type="slidenum">
              <a:rPr lang="el-GR" altLang="el-GR" sz="1200" smtClean="0">
                <a:latin typeface="Arial" panose="020B0604020202020204" pitchFamily="34" charset="0"/>
              </a:rPr>
              <a:pPr>
                <a:spcBef>
                  <a:spcPct val="0"/>
                </a:spcBef>
                <a:buClrTx/>
                <a:buSzTx/>
                <a:buFontTx/>
                <a:buNone/>
              </a:pPr>
              <a:t>4</a:t>
            </a:fld>
            <a:endParaRPr lang="el-GR" altLang="el-GR" sz="1200" smtClean="0">
              <a:latin typeface="Arial" panose="020B0604020202020204"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3"/>
          <p:cNvSpPr>
            <a:spLocks noGrp="1" noChangeArrowheads="1"/>
          </p:cNvSpPr>
          <p:nvPr>
            <p:ph type="body" idx="4294967295"/>
          </p:nvPr>
        </p:nvSpPr>
        <p:spPr>
          <a:xfrm>
            <a:off x="468313" y="333375"/>
            <a:ext cx="8229600" cy="5832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buFont typeface="Wingdings" panose="05000000000000000000" pitchFamily="2" charset="2"/>
              <a:buNone/>
            </a:pPr>
            <a:r>
              <a:rPr lang="el-GR" altLang="el-GR" b="1" smtClean="0">
                <a:effectLst/>
              </a:rPr>
              <a:t>Η δοκιμασία (ή τεστ) </a:t>
            </a:r>
            <a:r>
              <a:rPr lang="en-US" altLang="el-GR" b="1" smtClean="0">
                <a:effectLst/>
              </a:rPr>
              <a:t>wug </a:t>
            </a:r>
            <a:r>
              <a:rPr lang="el-GR" altLang="el-GR" b="1" smtClean="0">
                <a:effectLst/>
              </a:rPr>
              <a:t>της </a:t>
            </a:r>
            <a:r>
              <a:rPr lang="en-US" altLang="el-GR" b="1" smtClean="0">
                <a:effectLst/>
              </a:rPr>
              <a:t>Berko</a:t>
            </a:r>
            <a:endParaRPr lang="el-GR" altLang="el-GR" b="1" smtClean="0">
              <a:effectLst/>
            </a:endParaRPr>
          </a:p>
        </p:txBody>
      </p:sp>
      <p:pic>
        <p:nvPicPr>
          <p:cNvPr id="73731" name="Picture 5" descr="wu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6238" y="1844675"/>
            <a:ext cx="2809875" cy="376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indent="14288" algn="ctr" eaLnBrk="1" hangingPunct="1">
              <a:lnSpc>
                <a:spcPct val="90000"/>
              </a:lnSpc>
              <a:buFont typeface="Wingdings" panose="05000000000000000000" pitchFamily="2" charset="2"/>
              <a:buNone/>
              <a:defRPr/>
            </a:pPr>
            <a:r>
              <a:rPr lang="el-GR" sz="2800" b="1" u="sng" dirty="0" smtClean="0">
                <a:solidFill>
                  <a:srgbClr val="66FFCC"/>
                </a:solidFill>
              </a:rPr>
              <a:t>Ε</a:t>
            </a:r>
            <a:r>
              <a:rPr lang="en-US" sz="2800" b="1" u="sng" dirty="0" err="1" smtClean="0">
                <a:solidFill>
                  <a:srgbClr val="66FFCC"/>
                </a:solidFill>
              </a:rPr>
              <a:t>rvin</a:t>
            </a:r>
            <a:r>
              <a:rPr lang="en-US" sz="2800" b="1" u="sng" dirty="0" smtClean="0">
                <a:solidFill>
                  <a:srgbClr val="66FFCC"/>
                </a:solidFill>
              </a:rPr>
              <a:t> 1963</a:t>
            </a:r>
            <a:r>
              <a:rPr lang="en-US" sz="2800" b="1" dirty="0" smtClean="0"/>
              <a:t>:  </a:t>
            </a:r>
            <a:r>
              <a:rPr lang="el-GR" sz="2800" b="1" dirty="0" smtClean="0"/>
              <a:t>πειραματική έρευνα</a:t>
            </a:r>
          </a:p>
          <a:p>
            <a:pPr indent="14288" algn="ctr" eaLnBrk="1" hangingPunct="1">
              <a:lnSpc>
                <a:spcPct val="90000"/>
              </a:lnSpc>
              <a:buFont typeface="Wingdings" panose="05000000000000000000" pitchFamily="2" charset="2"/>
              <a:buNone/>
              <a:defRPr/>
            </a:pPr>
            <a:r>
              <a:rPr lang="el-GR" sz="2800" b="1" dirty="0" smtClean="0">
                <a:solidFill>
                  <a:srgbClr val="FFFF66"/>
                </a:solidFill>
              </a:rPr>
              <a:t>τα παιδιά δυσκολεύονται </a:t>
            </a:r>
          </a:p>
          <a:p>
            <a:pPr indent="14288" algn="ctr" eaLnBrk="1" hangingPunct="1">
              <a:lnSpc>
                <a:spcPct val="90000"/>
              </a:lnSpc>
              <a:buFont typeface="Wingdings" panose="05000000000000000000" pitchFamily="2" charset="2"/>
              <a:buNone/>
              <a:defRPr/>
            </a:pPr>
            <a:r>
              <a:rPr lang="el-GR" sz="2800" b="1" dirty="0" smtClean="0">
                <a:solidFill>
                  <a:srgbClr val="FFFF66"/>
                </a:solidFill>
              </a:rPr>
              <a:t>να αναπαράγουν αυτολεξεί προτάσεις </a:t>
            </a:r>
          </a:p>
          <a:p>
            <a:pPr indent="14288" algn="ctr" eaLnBrk="1" hangingPunct="1">
              <a:lnSpc>
                <a:spcPct val="90000"/>
              </a:lnSpc>
              <a:buFont typeface="Wingdings" panose="05000000000000000000" pitchFamily="2" charset="2"/>
              <a:buNone/>
              <a:defRPr/>
            </a:pPr>
            <a:r>
              <a:rPr lang="el-GR" sz="2800" b="1" dirty="0" smtClean="0">
                <a:solidFill>
                  <a:srgbClr val="FFFF66"/>
                </a:solidFill>
              </a:rPr>
              <a:t>που έχουν μόλις ακούσει </a:t>
            </a:r>
          </a:p>
          <a:p>
            <a:pPr indent="14288" algn="ctr" eaLnBrk="1" hangingPunct="1">
              <a:lnSpc>
                <a:spcPct val="90000"/>
              </a:lnSpc>
              <a:buFont typeface="Wingdings" panose="05000000000000000000" pitchFamily="2" charset="2"/>
              <a:buNone/>
              <a:defRPr/>
            </a:pPr>
            <a:r>
              <a:rPr lang="el-GR" sz="2800" b="1" dirty="0" smtClean="0">
                <a:solidFill>
                  <a:srgbClr val="FFFF66"/>
                </a:solidFill>
              </a:rPr>
              <a:t>ακόμη κι αν αυτό τους ζητηθεί ευθέως</a:t>
            </a:r>
            <a:r>
              <a:rPr lang="el-GR" sz="2800" b="1" dirty="0" smtClean="0"/>
              <a:t> </a:t>
            </a:r>
          </a:p>
          <a:p>
            <a:pPr indent="14288" algn="ctr" eaLnBrk="1" hangingPunct="1">
              <a:lnSpc>
                <a:spcPct val="90000"/>
              </a:lnSpc>
              <a:buFont typeface="Wingdings" panose="05000000000000000000" pitchFamily="2" charset="2"/>
              <a:buNone/>
              <a:defRPr/>
            </a:pPr>
            <a:r>
              <a:rPr lang="el-GR" sz="2800" b="1" dirty="0" smtClean="0"/>
              <a:t>(όπως και οι ενήλικες άλλωστε, όπως αποδεικνύεται στη δυσκολία απόλυτα πιστής απομαγνητοφώνησης προφορικών προτάσεων και κειμένων) </a:t>
            </a:r>
          </a:p>
          <a:p>
            <a:pPr indent="14288" algn="ctr" eaLnBrk="1" hangingPunct="1">
              <a:lnSpc>
                <a:spcPct val="90000"/>
              </a:lnSpc>
              <a:buFont typeface="Wingdings" panose="05000000000000000000" pitchFamily="2" charset="2"/>
              <a:buNone/>
              <a:defRPr/>
            </a:pPr>
            <a:endParaRPr lang="el-GR" sz="2800" b="1" dirty="0" smtClean="0"/>
          </a:p>
          <a:p>
            <a:pPr indent="14288" eaLnBrk="1" hangingPunct="1">
              <a:lnSpc>
                <a:spcPct val="90000"/>
              </a:lnSpc>
              <a:buFont typeface="Wingdings" panose="05000000000000000000" pitchFamily="2" charset="2"/>
              <a:buNone/>
              <a:defRPr/>
            </a:pPr>
            <a:r>
              <a:rPr lang="el-GR" sz="2800" b="1" dirty="0" smtClean="0"/>
              <a:t>Αντί  να αναπαράγουν </a:t>
            </a:r>
            <a:r>
              <a:rPr lang="el-GR" sz="2800" b="1" dirty="0" err="1" smtClean="0"/>
              <a:t>ό,τι</a:t>
            </a:r>
            <a:r>
              <a:rPr lang="el-GR" sz="2800" b="1" dirty="0" smtClean="0"/>
              <a:t> ακούνε, το παραφράζουν, π.χ. ως εξής:  </a:t>
            </a:r>
          </a:p>
          <a:p>
            <a:pPr indent="14288" eaLnBrk="1" hangingPunct="1">
              <a:lnSpc>
                <a:spcPct val="90000"/>
              </a:lnSpc>
              <a:defRPr/>
            </a:pPr>
            <a:r>
              <a:rPr lang="el-GR" sz="2800" b="1" i="1" dirty="0"/>
              <a:t>Τ</a:t>
            </a:r>
            <a:r>
              <a:rPr lang="el-GR" sz="2800" b="1" i="1" dirty="0" smtClean="0"/>
              <a:t>ο κορίτσι που ανέβηκε στο δέντρο, έπεσε </a:t>
            </a:r>
            <a:r>
              <a:rPr lang="en-US" sz="2800" b="1" dirty="0" smtClean="0"/>
              <a:t> </a:t>
            </a:r>
            <a:endParaRPr lang="el-GR" sz="2800" b="1" dirty="0" smtClean="0"/>
          </a:p>
          <a:p>
            <a:pPr marL="812800" indent="0" eaLnBrk="1" hangingPunct="1">
              <a:lnSpc>
                <a:spcPct val="90000"/>
              </a:lnSpc>
              <a:buFont typeface="Wingdings" panose="05000000000000000000" pitchFamily="2" charset="2"/>
              <a:buNone/>
              <a:defRPr/>
            </a:pPr>
            <a:r>
              <a:rPr lang="el-GR" sz="2800" b="1" dirty="0" smtClean="0">
                <a:solidFill>
                  <a:srgbClr val="FFFF00"/>
                </a:solidFill>
              </a:rPr>
              <a:t>→ </a:t>
            </a:r>
            <a:r>
              <a:rPr lang="el-GR" sz="2800" b="1" i="1" dirty="0">
                <a:solidFill>
                  <a:srgbClr val="FFFF00"/>
                </a:solidFill>
              </a:rPr>
              <a:t>Τ</a:t>
            </a:r>
            <a:r>
              <a:rPr lang="el-GR" sz="2800" b="1" i="1" dirty="0" smtClean="0">
                <a:solidFill>
                  <a:srgbClr val="FFFF00"/>
                </a:solidFill>
              </a:rPr>
              <a:t>ο κορίτσι ανέβηκε στο δέντρο και έπεσε   </a:t>
            </a:r>
            <a:r>
              <a:rPr lang="el-GR" sz="2800" b="1" dirty="0" smtClean="0">
                <a:solidFill>
                  <a:srgbClr val="FFFF00"/>
                </a:solidFill>
              </a:rPr>
              <a:t>    </a:t>
            </a:r>
          </a:p>
          <a:p>
            <a:pPr indent="14288" eaLnBrk="1" hangingPunct="1">
              <a:lnSpc>
                <a:spcPct val="90000"/>
              </a:lnSpc>
              <a:defRPr/>
            </a:pPr>
            <a:r>
              <a:rPr lang="el-GR" sz="2800" b="1" dirty="0" smtClean="0"/>
              <a:t>Ο </a:t>
            </a:r>
            <a:r>
              <a:rPr lang="el-GR" sz="2800" b="1" i="1" dirty="0" smtClean="0"/>
              <a:t>Γιάννης έφαγε το φαγητό</a:t>
            </a:r>
            <a:r>
              <a:rPr lang="el-GR" sz="2800" b="1" dirty="0" smtClean="0"/>
              <a:t> </a:t>
            </a:r>
          </a:p>
          <a:p>
            <a:pPr marL="812800" indent="0" eaLnBrk="1" hangingPunct="1">
              <a:lnSpc>
                <a:spcPct val="90000"/>
              </a:lnSpc>
              <a:buFont typeface="Wingdings" panose="05000000000000000000" pitchFamily="2" charset="2"/>
              <a:buNone/>
              <a:defRPr/>
            </a:pPr>
            <a:r>
              <a:rPr lang="el-GR" sz="2800" b="1" dirty="0" smtClean="0">
                <a:solidFill>
                  <a:srgbClr val="FFFF00"/>
                </a:solidFill>
              </a:rPr>
              <a:t>→ </a:t>
            </a:r>
            <a:r>
              <a:rPr lang="el-GR" sz="2800" b="1" i="1" dirty="0" smtClean="0">
                <a:solidFill>
                  <a:srgbClr val="FFFF00"/>
                </a:solidFill>
              </a:rPr>
              <a:t>το</a:t>
            </a:r>
            <a:r>
              <a:rPr lang="en-US" sz="2800" b="1" i="1" dirty="0" smtClean="0">
                <a:solidFill>
                  <a:srgbClr val="FFFF00"/>
                </a:solidFill>
              </a:rPr>
              <a:t> </a:t>
            </a:r>
            <a:r>
              <a:rPr lang="el-GR" sz="2800" b="1" i="1" dirty="0" smtClean="0">
                <a:solidFill>
                  <a:srgbClr val="FFFF00"/>
                </a:solidFill>
              </a:rPr>
              <a:t>έφαγε το φαγητό ο Γιάννης</a:t>
            </a:r>
          </a:p>
        </p:txBody>
      </p:sp>
      <p:sp>
        <p:nvSpPr>
          <p:cNvPr id="74755"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EFC672E3-03A8-4E40-820D-196024AC329E}" type="slidenum">
              <a:rPr lang="el-GR" altLang="el-GR" sz="1200" smtClean="0">
                <a:latin typeface="Arial" panose="020B0604020202020204" pitchFamily="34" charset="0"/>
              </a:rPr>
              <a:pPr>
                <a:spcBef>
                  <a:spcPct val="0"/>
                </a:spcBef>
                <a:buClrTx/>
                <a:buSzTx/>
                <a:buFontTx/>
                <a:buNone/>
              </a:pPr>
              <a:t>41</a:t>
            </a:fld>
            <a:endParaRPr lang="el-GR" altLang="el-GR" sz="1200" smtClean="0">
              <a:latin typeface="Arial" panose="020B0604020202020204"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77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050B7628-08A5-49E4-82DB-98730ECDC618}" type="slidenum">
              <a:rPr lang="el-GR" altLang="el-GR" sz="1200" smtClean="0">
                <a:latin typeface="Arial" panose="020B0604020202020204" pitchFamily="34" charset="0"/>
              </a:rPr>
              <a:pPr>
                <a:spcBef>
                  <a:spcPct val="0"/>
                </a:spcBef>
                <a:buClrTx/>
                <a:buSzTx/>
                <a:buFontTx/>
                <a:buNone/>
              </a:pPr>
              <a:t>42</a:t>
            </a:fld>
            <a:endParaRPr lang="el-GR" altLang="el-GR" sz="1200" smtClean="0">
              <a:latin typeface="Arial" panose="020B0604020202020204" pitchFamily="34" charset="0"/>
            </a:endParaRPr>
          </a:p>
        </p:txBody>
      </p:sp>
      <p:sp>
        <p:nvSpPr>
          <p:cNvPr id="16386" name="Rectangle 2"/>
          <p:cNvSpPr>
            <a:spLocks noGrp="1" noRot="1" noChangeArrowheads="1"/>
          </p:cNvSpPr>
          <p:nvPr>
            <p:ph type="title"/>
          </p:nvPr>
        </p:nvSpPr>
        <p:spPr>
          <a:xfrm>
            <a:off x="0" y="0"/>
            <a:ext cx="9144000" cy="1417638"/>
          </a:xfrm>
        </p:spPr>
        <p:txBody>
          <a:bodyPr/>
          <a:lstStyle/>
          <a:p>
            <a:pPr eaLnBrk="1" hangingPunct="1">
              <a:defRPr/>
            </a:pPr>
            <a:r>
              <a:rPr lang="el-GR" sz="3200" u="sng" dirty="0" smtClean="0">
                <a:solidFill>
                  <a:srgbClr val="66FFCC"/>
                </a:solidFill>
              </a:rPr>
              <a:t>Λάθη ή π</a:t>
            </a:r>
            <a:r>
              <a:rPr lang="el-GR" sz="3200" dirty="0" smtClean="0">
                <a:solidFill>
                  <a:srgbClr val="66FFCC"/>
                </a:solidFill>
              </a:rPr>
              <a:t>αραδρομές των παιδιών </a:t>
            </a:r>
            <a:r>
              <a:rPr lang="el-GR" sz="3200" u="sng" dirty="0" smtClean="0">
                <a:solidFill>
                  <a:srgbClr val="66FFCC"/>
                </a:solidFill>
              </a:rPr>
              <a:t>στο φυσικό λόγο τους </a:t>
            </a:r>
            <a:r>
              <a:rPr lang="el-GR" sz="3200" dirty="0" smtClean="0">
                <a:solidFill>
                  <a:srgbClr val="66FFCC"/>
                </a:solidFill>
              </a:rPr>
              <a:t/>
            </a:r>
            <a:br>
              <a:rPr lang="el-GR" sz="3200" dirty="0" smtClean="0">
                <a:solidFill>
                  <a:srgbClr val="66FFCC"/>
                </a:solidFill>
              </a:rPr>
            </a:br>
            <a:endParaRPr lang="el-GR" sz="3200" dirty="0" smtClean="0">
              <a:solidFill>
                <a:schemeClr val="hlink"/>
              </a:solidFill>
            </a:endParaRPr>
          </a:p>
        </p:txBody>
      </p:sp>
      <p:sp>
        <p:nvSpPr>
          <p:cNvPr id="16387" name="Rectangle 3"/>
          <p:cNvSpPr>
            <a:spLocks noGrp="1" noChangeArrowheads="1"/>
          </p:cNvSpPr>
          <p:nvPr>
            <p:ph type="body" idx="1"/>
          </p:nvPr>
        </p:nvSpPr>
        <p:spPr>
          <a:xfrm>
            <a:off x="0" y="1052513"/>
            <a:ext cx="9144000" cy="5805487"/>
          </a:xfrm>
        </p:spPr>
        <p:txBody>
          <a:bodyPr/>
          <a:lstStyle/>
          <a:p>
            <a:pPr algn="ctr" eaLnBrk="1" hangingPunct="1">
              <a:lnSpc>
                <a:spcPct val="80000"/>
              </a:lnSpc>
              <a:buFont typeface="Wingdings" panose="05000000000000000000" pitchFamily="2" charset="2"/>
              <a:buNone/>
              <a:defRPr/>
            </a:pPr>
            <a:r>
              <a:rPr lang="el-GR" sz="2400" b="1" u="sng" dirty="0" smtClean="0">
                <a:solidFill>
                  <a:srgbClr val="66FFCC"/>
                </a:solidFill>
              </a:rPr>
              <a:t>Μ</a:t>
            </a:r>
            <a:r>
              <a:rPr lang="en-US" sz="2400" b="1" u="sng" dirty="0" err="1" smtClean="0">
                <a:solidFill>
                  <a:srgbClr val="66FFCC"/>
                </a:solidFill>
              </a:rPr>
              <a:t>iller</a:t>
            </a:r>
            <a:r>
              <a:rPr lang="en-US" sz="2400" b="1" u="sng" dirty="0" smtClean="0">
                <a:solidFill>
                  <a:srgbClr val="66FFCC"/>
                </a:solidFill>
              </a:rPr>
              <a:t> 1963</a:t>
            </a:r>
            <a:r>
              <a:rPr lang="en-US" sz="2400" b="1" dirty="0" smtClean="0"/>
              <a:t>:   </a:t>
            </a:r>
            <a:endParaRPr lang="el-GR" sz="2400" b="1" dirty="0" smtClean="0"/>
          </a:p>
          <a:p>
            <a:pPr algn="ctr" eaLnBrk="1" hangingPunct="1">
              <a:lnSpc>
                <a:spcPct val="80000"/>
              </a:lnSpc>
              <a:buFont typeface="Wingdings" panose="05000000000000000000" pitchFamily="2" charset="2"/>
              <a:buNone/>
              <a:defRPr/>
            </a:pPr>
            <a:r>
              <a:rPr lang="en-US" sz="2600" b="1" dirty="0" err="1" smtClean="0">
                <a:solidFill>
                  <a:schemeClr val="hlink"/>
                </a:solidFill>
              </a:rPr>
              <a:t>goed</a:t>
            </a:r>
            <a:r>
              <a:rPr lang="en-US" sz="2600" b="1" dirty="0" smtClean="0">
                <a:solidFill>
                  <a:schemeClr val="hlink"/>
                </a:solidFill>
              </a:rPr>
              <a:t> (=went),  </a:t>
            </a:r>
            <a:r>
              <a:rPr lang="en-US" sz="2600" b="1" dirty="0" err="1" smtClean="0">
                <a:solidFill>
                  <a:schemeClr val="hlink"/>
                </a:solidFill>
              </a:rPr>
              <a:t>breaked</a:t>
            </a:r>
            <a:r>
              <a:rPr lang="en-US" sz="2600" b="1" dirty="0" smtClean="0">
                <a:solidFill>
                  <a:schemeClr val="hlink"/>
                </a:solidFill>
              </a:rPr>
              <a:t> (=broke)  </a:t>
            </a:r>
            <a:r>
              <a:rPr lang="en-US" sz="2600" b="1" dirty="0" err="1" smtClean="0">
                <a:solidFill>
                  <a:schemeClr val="hlink"/>
                </a:solidFill>
              </a:rPr>
              <a:t>mouses</a:t>
            </a:r>
            <a:r>
              <a:rPr lang="en-US" sz="2600" b="1" dirty="0" smtClean="0">
                <a:solidFill>
                  <a:schemeClr val="hlink"/>
                </a:solidFill>
              </a:rPr>
              <a:t> (=mice)</a:t>
            </a:r>
            <a:endParaRPr lang="el-GR" sz="2600" b="1" dirty="0" smtClean="0">
              <a:solidFill>
                <a:schemeClr val="hlink"/>
              </a:solidFill>
            </a:endParaRPr>
          </a:p>
          <a:p>
            <a:pPr algn="ctr" eaLnBrk="1" hangingPunct="1">
              <a:lnSpc>
                <a:spcPct val="80000"/>
              </a:lnSpc>
              <a:buFont typeface="Wingdings" panose="05000000000000000000" pitchFamily="2" charset="2"/>
              <a:buNone/>
              <a:defRPr/>
            </a:pPr>
            <a:r>
              <a:rPr lang="el-GR" sz="2600" b="1" u="sng" dirty="0" smtClean="0"/>
              <a:t>Αντίστοιχα στα ελληνικά</a:t>
            </a:r>
            <a:r>
              <a:rPr lang="el-GR" sz="2600" b="1" dirty="0" smtClean="0"/>
              <a:t>:  </a:t>
            </a:r>
          </a:p>
          <a:p>
            <a:pPr algn="ctr" eaLnBrk="1" hangingPunct="1">
              <a:lnSpc>
                <a:spcPct val="80000"/>
              </a:lnSpc>
              <a:buFont typeface="Wingdings" panose="05000000000000000000" pitchFamily="2" charset="2"/>
              <a:buNone/>
              <a:defRPr/>
            </a:pPr>
            <a:r>
              <a:rPr lang="el-GR" sz="2600" b="1" i="1" dirty="0" smtClean="0">
                <a:solidFill>
                  <a:schemeClr val="hlink"/>
                </a:solidFill>
              </a:rPr>
              <a:t>έξερε, έθελε,  ήπρεπε, ήφερε</a:t>
            </a:r>
          </a:p>
          <a:p>
            <a:pPr lvl="1" indent="-220663" algn="ctr" eaLnBrk="1" hangingPunct="1">
              <a:lnSpc>
                <a:spcPct val="80000"/>
              </a:lnSpc>
              <a:buFont typeface="Wingdings" panose="05000000000000000000" pitchFamily="2" charset="2"/>
              <a:buNone/>
              <a:defRPr/>
            </a:pPr>
            <a:r>
              <a:rPr lang="el-GR" sz="2600" b="1" i="1" dirty="0" smtClean="0">
                <a:solidFill>
                  <a:schemeClr val="hlink"/>
                </a:solidFill>
              </a:rPr>
              <a:t>πολλοί κόσμοι,  </a:t>
            </a:r>
          </a:p>
          <a:p>
            <a:pPr lvl="1" indent="-220663" algn="ctr" eaLnBrk="1" hangingPunct="1">
              <a:lnSpc>
                <a:spcPct val="80000"/>
              </a:lnSpc>
              <a:buFont typeface="Wingdings" panose="05000000000000000000" pitchFamily="2" charset="2"/>
              <a:buNone/>
              <a:defRPr/>
            </a:pPr>
            <a:r>
              <a:rPr lang="el-GR" sz="2600" b="1" i="1" dirty="0" smtClean="0">
                <a:solidFill>
                  <a:schemeClr val="hlink"/>
                </a:solidFill>
              </a:rPr>
              <a:t>κλάβει =κλαίει  </a:t>
            </a:r>
            <a:r>
              <a:rPr lang="el-GR" sz="2600" b="1" i="1" dirty="0" smtClean="0"/>
              <a:t>(από το κλάψει κατ’ αναλογία με το ανάβει-ανάψει</a:t>
            </a:r>
            <a:r>
              <a:rPr lang="el-GR" sz="2600" b="1" dirty="0" smtClean="0"/>
              <a:t>), </a:t>
            </a:r>
          </a:p>
          <a:p>
            <a:pPr lvl="1" indent="-220663" algn="ctr" eaLnBrk="1" hangingPunct="1">
              <a:lnSpc>
                <a:spcPct val="80000"/>
              </a:lnSpc>
              <a:buFont typeface="Wingdings" panose="05000000000000000000" pitchFamily="2" charset="2"/>
              <a:buNone/>
              <a:defRPr/>
            </a:pPr>
            <a:r>
              <a:rPr lang="el-GR" sz="2600" b="1" dirty="0" smtClean="0">
                <a:solidFill>
                  <a:schemeClr val="hlink"/>
                </a:solidFill>
              </a:rPr>
              <a:t>φωνήεντο </a:t>
            </a:r>
            <a:r>
              <a:rPr lang="en-US" sz="2600" b="1" dirty="0" smtClean="0"/>
              <a:t>(</a:t>
            </a:r>
            <a:r>
              <a:rPr lang="el-GR" sz="2600" b="1" dirty="0" smtClean="0"/>
              <a:t>από </a:t>
            </a:r>
            <a:r>
              <a:rPr lang="el-GR" sz="2600" b="1" i="1" dirty="0" smtClean="0"/>
              <a:t>φωνήεντα</a:t>
            </a:r>
            <a:r>
              <a:rPr lang="el-GR" sz="2600" b="1" dirty="0" smtClean="0"/>
              <a:t>)</a:t>
            </a:r>
            <a:r>
              <a:rPr lang="el-GR" sz="2600" b="1" dirty="0" smtClean="0">
                <a:solidFill>
                  <a:schemeClr val="hlink"/>
                </a:solidFill>
              </a:rPr>
              <a:t> </a:t>
            </a:r>
          </a:p>
          <a:p>
            <a:pPr algn="ctr" eaLnBrk="1" hangingPunct="1">
              <a:lnSpc>
                <a:spcPct val="80000"/>
              </a:lnSpc>
              <a:buFont typeface="Wingdings" panose="05000000000000000000" pitchFamily="2" charset="2"/>
              <a:buNone/>
              <a:defRPr/>
            </a:pPr>
            <a:r>
              <a:rPr lang="el-GR" b="1" u="sng" dirty="0" smtClean="0">
                <a:solidFill>
                  <a:srgbClr val="66FFCC"/>
                </a:solidFill>
              </a:rPr>
              <a:t>Συμπέρασμα</a:t>
            </a:r>
            <a:endParaRPr lang="el-GR" b="1" u="sng" dirty="0" smtClean="0"/>
          </a:p>
          <a:p>
            <a:pPr algn="ctr" eaLnBrk="1" hangingPunct="1">
              <a:lnSpc>
                <a:spcPct val="80000"/>
              </a:lnSpc>
              <a:buFont typeface="Wingdings" panose="05000000000000000000" pitchFamily="2" charset="2"/>
              <a:buNone/>
              <a:defRPr/>
            </a:pPr>
            <a:r>
              <a:rPr lang="el-GR" sz="2600" b="1" dirty="0" smtClean="0"/>
              <a:t>	</a:t>
            </a:r>
            <a:r>
              <a:rPr lang="el-GR" sz="2600" b="1" dirty="0" smtClean="0">
                <a:solidFill>
                  <a:schemeClr val="hlink"/>
                </a:solidFill>
              </a:rPr>
              <a:t>η καλύτερη απόδειξη προχωρημένων γνώσεων</a:t>
            </a:r>
            <a:r>
              <a:rPr lang="el-GR" sz="2600" b="1" dirty="0" smtClean="0"/>
              <a:t> </a:t>
            </a:r>
          </a:p>
          <a:p>
            <a:pPr algn="ctr" eaLnBrk="1" hangingPunct="1">
              <a:lnSpc>
                <a:spcPct val="80000"/>
              </a:lnSpc>
              <a:buFont typeface="Wingdings" panose="05000000000000000000" pitchFamily="2" charset="2"/>
              <a:buNone/>
              <a:defRPr/>
            </a:pPr>
            <a:r>
              <a:rPr lang="el-GR" sz="2600" b="1" dirty="0" smtClean="0"/>
              <a:t>	για τη γραμματική  (μορφολογία στην προκειμένη περίπτωση) </a:t>
            </a:r>
          </a:p>
          <a:p>
            <a:pPr algn="ctr" eaLnBrk="1" hangingPunct="1">
              <a:lnSpc>
                <a:spcPct val="80000"/>
              </a:lnSpc>
              <a:buFont typeface="Wingdings" panose="05000000000000000000" pitchFamily="2" charset="2"/>
              <a:buNone/>
              <a:defRPr/>
            </a:pPr>
            <a:r>
              <a:rPr lang="el-GR" b="1" dirty="0" smtClean="0"/>
              <a:t>	= λάθη </a:t>
            </a:r>
            <a:r>
              <a:rPr lang="el-GR" b="1" u="sng" dirty="0" smtClean="0">
                <a:solidFill>
                  <a:srgbClr val="FFFF00"/>
                </a:solidFill>
              </a:rPr>
              <a:t>δείχνουν γνώση γλωσσικών κανόνων</a:t>
            </a:r>
          </a:p>
          <a:p>
            <a:pPr algn="ctr" eaLnBrk="1" hangingPunct="1">
              <a:lnSpc>
                <a:spcPct val="80000"/>
              </a:lnSpc>
              <a:buFont typeface="Wingdings" panose="05000000000000000000" pitchFamily="2" charset="2"/>
              <a:buNone/>
              <a:defRPr/>
            </a:pPr>
            <a:r>
              <a:rPr lang="el-GR" b="1" dirty="0" smtClean="0"/>
              <a:t> και </a:t>
            </a:r>
            <a:r>
              <a:rPr lang="el-GR" b="1" u="sng" dirty="0" smtClean="0">
                <a:solidFill>
                  <a:srgbClr val="FFFF00"/>
                </a:solidFill>
              </a:rPr>
              <a:t>δεν είναι δείγματα ανωριμότητας</a:t>
            </a:r>
          </a:p>
          <a:p>
            <a:pPr lvl="1" indent="-220663" eaLnBrk="1" hangingPunct="1">
              <a:lnSpc>
                <a:spcPct val="80000"/>
              </a:lnSpc>
              <a:buFont typeface="Wingdings" panose="05000000000000000000" pitchFamily="2" charset="2"/>
              <a:buNone/>
              <a:defRPr/>
            </a:pPr>
            <a:endParaRPr lang="el-GR" sz="2400" b="1" dirty="0" smtClean="0">
              <a:solidFill>
                <a:schemeClr val="hlink"/>
              </a:solidFill>
            </a:endParaRPr>
          </a:p>
          <a:p>
            <a:pPr lvl="1" indent="-220663" eaLnBrk="1" hangingPunct="1">
              <a:lnSpc>
                <a:spcPct val="80000"/>
              </a:lnSpc>
              <a:buFont typeface="Wingdings" panose="05000000000000000000" pitchFamily="2" charset="2"/>
              <a:buNone/>
              <a:defRPr/>
            </a:pPr>
            <a:endParaRPr lang="en-US" sz="2400" b="1" dirty="0" smtClean="0"/>
          </a:p>
          <a:p>
            <a:pPr eaLnBrk="1" hangingPunct="1">
              <a:lnSpc>
                <a:spcPct val="80000"/>
              </a:lnSpc>
              <a:defRPr/>
            </a:pPr>
            <a:endParaRPr lang="en-US" sz="2800" dirty="0" smtClean="0"/>
          </a:p>
          <a:p>
            <a:pPr eaLnBrk="1" hangingPunct="1">
              <a:lnSpc>
                <a:spcPct val="80000"/>
              </a:lnSpc>
              <a:defRPr/>
            </a:pPr>
            <a:endParaRPr lang="el-GR" sz="2800" dirty="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4E4937D6-A94B-4149-B698-8FE2173FB30E}" type="slidenum">
              <a:rPr lang="el-GR" altLang="el-GR" sz="1200" smtClean="0">
                <a:latin typeface="Arial" panose="020B0604020202020204" pitchFamily="34" charset="0"/>
              </a:rPr>
              <a:pPr>
                <a:spcBef>
                  <a:spcPct val="0"/>
                </a:spcBef>
                <a:buClrTx/>
                <a:buSzTx/>
                <a:buFontTx/>
                <a:buNone/>
              </a:pPr>
              <a:t>43</a:t>
            </a:fld>
            <a:endParaRPr lang="el-GR" altLang="el-GR" sz="1200" smtClean="0">
              <a:latin typeface="Arial" panose="020B0604020202020204" pitchFamily="34" charset="0"/>
            </a:endParaRPr>
          </a:p>
        </p:txBody>
      </p:sp>
      <p:sp>
        <p:nvSpPr>
          <p:cNvPr id="19459" name="Rectangle 3"/>
          <p:cNvSpPr>
            <a:spLocks noGrp="1" noChangeArrowheads="1"/>
          </p:cNvSpPr>
          <p:nvPr>
            <p:ph type="body" idx="1"/>
          </p:nvPr>
        </p:nvSpPr>
        <p:spPr>
          <a:xfrm>
            <a:off x="0" y="0"/>
            <a:ext cx="9144000" cy="6715125"/>
          </a:xfrm>
        </p:spPr>
        <p:txBody>
          <a:bodyPr/>
          <a:lstStyle/>
          <a:p>
            <a:pPr algn="ctr" eaLnBrk="1" hangingPunct="1">
              <a:lnSpc>
                <a:spcPct val="90000"/>
              </a:lnSpc>
              <a:buFont typeface="Wingdings" panose="05000000000000000000" pitchFamily="2" charset="2"/>
              <a:buNone/>
              <a:defRPr/>
            </a:pPr>
            <a:r>
              <a:rPr lang="en-US" sz="2800" b="1" dirty="0" err="1" smtClean="0">
                <a:solidFill>
                  <a:srgbClr val="66FFCC"/>
                </a:solidFill>
              </a:rPr>
              <a:t>Cazden</a:t>
            </a:r>
            <a:r>
              <a:rPr lang="en-US" sz="2800" b="1" dirty="0" smtClean="0">
                <a:solidFill>
                  <a:srgbClr val="66FFCC"/>
                </a:solidFill>
              </a:rPr>
              <a:t> 1968</a:t>
            </a:r>
            <a:r>
              <a:rPr lang="en-US" sz="2800" b="1" dirty="0" smtClean="0"/>
              <a:t>:  </a:t>
            </a:r>
            <a:endParaRPr lang="el-GR" sz="2800" b="1" dirty="0" smtClean="0"/>
          </a:p>
          <a:p>
            <a:pPr algn="ctr" eaLnBrk="1" hangingPunct="1">
              <a:lnSpc>
                <a:spcPct val="90000"/>
              </a:lnSpc>
              <a:buFont typeface="Wingdings" panose="05000000000000000000" pitchFamily="2" charset="2"/>
              <a:buNone/>
              <a:defRPr/>
            </a:pPr>
            <a:r>
              <a:rPr lang="el-GR" sz="2800" b="1" dirty="0" smtClean="0"/>
              <a:t>Μελέτη φυσικών συνομιλιών μεταξύ γονιών-παιδιών:</a:t>
            </a:r>
          </a:p>
          <a:p>
            <a:pPr algn="ctr" eaLnBrk="1" hangingPunct="1">
              <a:lnSpc>
                <a:spcPct val="90000"/>
              </a:lnSpc>
              <a:buFont typeface="Wingdings" panose="05000000000000000000" pitchFamily="2" charset="2"/>
              <a:buNone/>
              <a:defRPr/>
            </a:pPr>
            <a:r>
              <a:rPr lang="el-GR" sz="2800" b="1" u="sng" dirty="0" smtClean="0">
                <a:solidFill>
                  <a:srgbClr val="FFFF00"/>
                </a:solidFill>
              </a:rPr>
              <a:t>Οι γονείς δεν διορθώνουν </a:t>
            </a:r>
          </a:p>
          <a:p>
            <a:pPr algn="ctr" eaLnBrk="1" hangingPunct="1">
              <a:lnSpc>
                <a:spcPct val="90000"/>
              </a:lnSpc>
              <a:buFont typeface="Wingdings" panose="05000000000000000000" pitchFamily="2" charset="2"/>
              <a:buNone/>
              <a:defRPr/>
            </a:pPr>
            <a:r>
              <a:rPr lang="el-GR" sz="2800" b="1" u="sng" dirty="0" smtClean="0">
                <a:solidFill>
                  <a:srgbClr val="FFFF00"/>
                </a:solidFill>
              </a:rPr>
              <a:t>τα γραμματικά λάθη των παιδιών</a:t>
            </a:r>
            <a:r>
              <a:rPr lang="el-GR" sz="2800" b="1" dirty="0" smtClean="0">
                <a:solidFill>
                  <a:srgbClr val="FFFF00"/>
                </a:solidFill>
              </a:rPr>
              <a:t>, </a:t>
            </a:r>
          </a:p>
          <a:p>
            <a:pPr algn="ctr" eaLnBrk="1" hangingPunct="1">
              <a:lnSpc>
                <a:spcPct val="90000"/>
              </a:lnSpc>
              <a:buFont typeface="Wingdings" panose="05000000000000000000" pitchFamily="2" charset="2"/>
              <a:buNone/>
              <a:defRPr/>
            </a:pPr>
            <a:r>
              <a:rPr lang="el-GR" sz="2800" b="1" dirty="0" smtClean="0"/>
              <a:t>παρεμβαίνουν </a:t>
            </a:r>
            <a:r>
              <a:rPr lang="el-GR" sz="2800" b="1" u="sng" dirty="0" smtClean="0"/>
              <a:t>μόνο</a:t>
            </a:r>
            <a:r>
              <a:rPr lang="el-GR" sz="2800" b="1" dirty="0" smtClean="0"/>
              <a:t> για να διδάξουν λεξιλόγιο </a:t>
            </a:r>
          </a:p>
          <a:p>
            <a:pPr algn="ctr" eaLnBrk="1" hangingPunct="1">
              <a:lnSpc>
                <a:spcPct val="90000"/>
              </a:lnSpc>
              <a:buFont typeface="Wingdings" panose="05000000000000000000" pitchFamily="2" charset="2"/>
              <a:buNone/>
              <a:defRPr/>
            </a:pPr>
            <a:r>
              <a:rPr lang="el-GR" sz="2800" b="1" dirty="0" smtClean="0"/>
              <a:t>(π.χ. </a:t>
            </a:r>
            <a:r>
              <a:rPr lang="el-GR" sz="2800" b="1" dirty="0" smtClean="0">
                <a:solidFill>
                  <a:schemeClr val="folHlink"/>
                </a:solidFill>
              </a:rPr>
              <a:t>αυτό το λένε </a:t>
            </a:r>
            <a:r>
              <a:rPr lang="el-GR" sz="2800" b="1" i="1" dirty="0" smtClean="0">
                <a:solidFill>
                  <a:schemeClr val="folHlink"/>
                </a:solidFill>
              </a:rPr>
              <a:t>ζυγαριά</a:t>
            </a:r>
            <a:r>
              <a:rPr lang="el-GR" sz="2800" b="1" dirty="0" smtClean="0">
                <a:solidFill>
                  <a:schemeClr val="folHlink"/>
                </a:solidFill>
              </a:rPr>
              <a:t> όχι </a:t>
            </a:r>
            <a:r>
              <a:rPr lang="el-GR" sz="2800" b="1" i="1" dirty="0" smtClean="0">
                <a:solidFill>
                  <a:schemeClr val="folHlink"/>
                </a:solidFill>
              </a:rPr>
              <a:t>ρολόι</a:t>
            </a:r>
            <a:r>
              <a:rPr lang="el-GR" sz="2800" b="1" dirty="0" smtClean="0"/>
              <a:t>) </a:t>
            </a:r>
          </a:p>
          <a:p>
            <a:pPr algn="ctr" eaLnBrk="1" hangingPunct="1">
              <a:lnSpc>
                <a:spcPct val="90000"/>
              </a:lnSpc>
              <a:buFont typeface="Wingdings" panose="05000000000000000000" pitchFamily="2" charset="2"/>
              <a:buNone/>
              <a:defRPr/>
            </a:pPr>
            <a:r>
              <a:rPr lang="el-GR" sz="2800" b="1" dirty="0" smtClean="0"/>
              <a:t>και σωστούς τρόπους ομιλίας </a:t>
            </a:r>
          </a:p>
          <a:p>
            <a:pPr algn="ctr" eaLnBrk="1" hangingPunct="1">
              <a:lnSpc>
                <a:spcPct val="90000"/>
              </a:lnSpc>
              <a:buFont typeface="Wingdings" panose="05000000000000000000" pitchFamily="2" charset="2"/>
              <a:buNone/>
              <a:defRPr/>
            </a:pPr>
            <a:r>
              <a:rPr lang="el-GR" sz="2800" b="1" dirty="0" smtClean="0"/>
              <a:t>(π.χ. </a:t>
            </a:r>
            <a:r>
              <a:rPr lang="el-GR" sz="2800" b="1" dirty="0" smtClean="0">
                <a:solidFill>
                  <a:schemeClr val="folHlink"/>
                </a:solidFill>
              </a:rPr>
              <a:t>-</a:t>
            </a:r>
            <a:r>
              <a:rPr lang="el-GR" sz="2800" b="1" i="1" dirty="0" smtClean="0">
                <a:solidFill>
                  <a:schemeClr val="folHlink"/>
                </a:solidFill>
              </a:rPr>
              <a:t>Τι λέμε;  «Ευχαριστώ»</a:t>
            </a:r>
            <a:r>
              <a:rPr lang="el-GR" sz="2800" b="1" dirty="0" smtClean="0"/>
              <a:t>)  </a:t>
            </a:r>
          </a:p>
          <a:p>
            <a:pPr algn="ctr" eaLnBrk="1" hangingPunct="1">
              <a:lnSpc>
                <a:spcPct val="90000"/>
              </a:lnSpc>
              <a:buFont typeface="Wingdings" panose="05000000000000000000" pitchFamily="2" charset="2"/>
              <a:buNone/>
              <a:defRPr/>
            </a:pPr>
            <a:endParaRPr lang="el-GR" sz="2800" b="1" dirty="0" smtClean="0"/>
          </a:p>
          <a:p>
            <a:pPr algn="ctr" eaLnBrk="1" hangingPunct="1">
              <a:lnSpc>
                <a:spcPct val="90000"/>
              </a:lnSpc>
              <a:buFont typeface="Wingdings" panose="05000000000000000000" pitchFamily="2" charset="2"/>
              <a:buNone/>
              <a:defRPr/>
            </a:pPr>
            <a:r>
              <a:rPr lang="el-GR" sz="2800" b="1" dirty="0" smtClean="0">
                <a:solidFill>
                  <a:srgbClr val="66FFCC"/>
                </a:solidFill>
              </a:rPr>
              <a:t>Μ</a:t>
            </a:r>
            <a:r>
              <a:rPr lang="en-US" sz="2800" b="1" dirty="0" err="1" smtClean="0">
                <a:solidFill>
                  <a:srgbClr val="66FFCC"/>
                </a:solidFill>
              </a:rPr>
              <a:t>cNeill</a:t>
            </a:r>
            <a:r>
              <a:rPr lang="en-US" sz="2800" b="1" dirty="0" smtClean="0">
                <a:solidFill>
                  <a:srgbClr val="66FFCC"/>
                </a:solidFill>
              </a:rPr>
              <a:t> 1966</a:t>
            </a:r>
            <a:r>
              <a:rPr lang="el-GR" sz="2800" b="1" dirty="0" smtClean="0">
                <a:solidFill>
                  <a:srgbClr val="66FFCC"/>
                </a:solidFill>
              </a:rPr>
              <a:t>:</a:t>
            </a:r>
          </a:p>
          <a:p>
            <a:pPr algn="ctr" eaLnBrk="1" hangingPunct="1">
              <a:lnSpc>
                <a:spcPct val="90000"/>
              </a:lnSpc>
              <a:buFont typeface="Wingdings" panose="05000000000000000000" pitchFamily="2" charset="2"/>
              <a:buNone/>
              <a:defRPr/>
            </a:pPr>
            <a:r>
              <a:rPr lang="el-GR" sz="2800" b="1" u="sng" dirty="0" smtClean="0">
                <a:solidFill>
                  <a:srgbClr val="FFFF00"/>
                </a:solidFill>
              </a:rPr>
              <a:t>Επιπλέον, τα παιδιά αρνούνται πεισματικά τις διορθώσει</a:t>
            </a:r>
            <a:r>
              <a:rPr lang="el-GR" sz="2800" b="1" u="sng" dirty="0" smtClean="0"/>
              <a:t>ς</a:t>
            </a:r>
          </a:p>
          <a:p>
            <a:pPr algn="ctr" eaLnBrk="1" hangingPunct="1">
              <a:lnSpc>
                <a:spcPct val="90000"/>
              </a:lnSpc>
              <a:buFont typeface="Wingdings" panose="05000000000000000000" pitchFamily="2" charset="2"/>
              <a:buNone/>
              <a:defRPr/>
            </a:pPr>
            <a:r>
              <a:rPr lang="el-GR" sz="2800" b="1" dirty="0" smtClean="0"/>
              <a:t> που επιχειρούν σπάνια οι επιστήμονες</a:t>
            </a:r>
          </a:p>
          <a:p>
            <a:pPr algn="ctr" eaLnBrk="1" hangingPunct="1">
              <a:lnSpc>
                <a:spcPct val="90000"/>
              </a:lnSpc>
              <a:buFont typeface="Wingdings" panose="05000000000000000000" pitchFamily="2" charset="2"/>
              <a:buNone/>
              <a:defRPr/>
            </a:pPr>
            <a:r>
              <a:rPr lang="el-GR" sz="2800" b="1" dirty="0" smtClean="0"/>
              <a:t>π.χ. διόρθωση του </a:t>
            </a:r>
            <a:r>
              <a:rPr lang="el-GR" sz="2800" b="1" i="1" dirty="0" smtClean="0"/>
              <a:t>δώνω (</a:t>
            </a:r>
            <a:r>
              <a:rPr lang="el-GR" sz="2800" b="1" dirty="0" smtClean="0"/>
              <a:t>έναντι του </a:t>
            </a:r>
            <a:r>
              <a:rPr lang="el-GR" sz="2800" b="1" i="1" dirty="0" smtClean="0"/>
              <a:t>δίνω) </a:t>
            </a:r>
            <a:r>
              <a:rPr lang="el-GR" sz="2800" b="1" dirty="0" smtClean="0"/>
              <a:t>σε κάποιες ηλικίες</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313" y="404813"/>
            <a:ext cx="8715375" cy="6192837"/>
          </a:xfrm>
        </p:spPr>
        <p:txBody>
          <a:bodyPr/>
          <a:lstStyle/>
          <a:p>
            <a:pPr algn="ctr" eaLnBrk="1" hangingPunct="1">
              <a:lnSpc>
                <a:spcPct val="90000"/>
              </a:lnSpc>
              <a:buFont typeface="Wingdings" panose="05000000000000000000" pitchFamily="2" charset="2"/>
              <a:buNone/>
              <a:defRPr/>
            </a:pPr>
            <a:r>
              <a:rPr lang="el-GR" b="1" dirty="0" smtClean="0"/>
              <a:t>Επομένως, </a:t>
            </a:r>
          </a:p>
          <a:p>
            <a:pPr algn="ctr" eaLnBrk="1" hangingPunct="1">
              <a:lnSpc>
                <a:spcPct val="90000"/>
              </a:lnSpc>
              <a:buFont typeface="Wingdings" panose="05000000000000000000" pitchFamily="2" charset="2"/>
              <a:buNone/>
              <a:defRPr/>
            </a:pPr>
            <a:r>
              <a:rPr lang="el-GR" b="1" u="sng" dirty="0" smtClean="0">
                <a:solidFill>
                  <a:srgbClr val="66FFCC"/>
                </a:solidFill>
              </a:rPr>
              <a:t>Κρίσιμο θεωρητικό ερώτημα</a:t>
            </a:r>
            <a:r>
              <a:rPr lang="el-GR" b="1" dirty="0" smtClean="0">
                <a:solidFill>
                  <a:srgbClr val="66FFCC"/>
                </a:solidFill>
              </a:rPr>
              <a:t>:</a:t>
            </a:r>
          </a:p>
          <a:p>
            <a:pPr algn="ctr" eaLnBrk="1" hangingPunct="1">
              <a:lnSpc>
                <a:spcPct val="90000"/>
              </a:lnSpc>
              <a:buFont typeface="Wingdings" panose="05000000000000000000" pitchFamily="2" charset="2"/>
              <a:buNone/>
              <a:defRPr/>
            </a:pPr>
            <a:endParaRPr lang="el-GR" b="1" dirty="0" smtClean="0">
              <a:solidFill>
                <a:srgbClr val="66FFCC"/>
              </a:solidFill>
            </a:endParaRPr>
          </a:p>
          <a:p>
            <a:pPr algn="ctr" eaLnBrk="1" hangingPunct="1">
              <a:lnSpc>
                <a:spcPct val="90000"/>
              </a:lnSpc>
              <a:buFont typeface="Wingdings" panose="05000000000000000000" pitchFamily="2" charset="2"/>
              <a:buNone/>
              <a:defRPr/>
            </a:pPr>
            <a:r>
              <a:rPr lang="el-GR" b="1" dirty="0" smtClean="0">
                <a:solidFill>
                  <a:srgbClr val="FFFF66"/>
                </a:solidFill>
              </a:rPr>
              <a:t>Πώς καταφέρνουν τα παιδιά </a:t>
            </a:r>
            <a:endParaRPr lang="en-US" b="1" dirty="0" smtClean="0">
              <a:solidFill>
                <a:srgbClr val="FFFF66"/>
              </a:solidFill>
            </a:endParaRPr>
          </a:p>
          <a:p>
            <a:pPr algn="ctr" eaLnBrk="1" hangingPunct="1">
              <a:lnSpc>
                <a:spcPct val="90000"/>
              </a:lnSpc>
              <a:buFont typeface="Wingdings" panose="05000000000000000000" pitchFamily="2" charset="2"/>
              <a:buNone/>
              <a:defRPr/>
            </a:pPr>
            <a:r>
              <a:rPr lang="el-GR" b="1" dirty="0" smtClean="0">
                <a:solidFill>
                  <a:srgbClr val="FFFF66"/>
                </a:solidFill>
              </a:rPr>
              <a:t>να αποκτήσουν γνώση μιας γλώσσας </a:t>
            </a:r>
            <a:endParaRPr lang="en-US" b="1" dirty="0" smtClean="0">
              <a:solidFill>
                <a:srgbClr val="FFFF66"/>
              </a:solidFill>
            </a:endParaRPr>
          </a:p>
          <a:p>
            <a:pPr algn="ctr" eaLnBrk="1" hangingPunct="1">
              <a:lnSpc>
                <a:spcPct val="90000"/>
              </a:lnSpc>
              <a:buFont typeface="Wingdings" panose="05000000000000000000" pitchFamily="2" charset="2"/>
              <a:buNone/>
              <a:defRPr/>
            </a:pPr>
            <a:r>
              <a:rPr lang="el-GR" b="1" dirty="0" smtClean="0">
                <a:solidFill>
                  <a:srgbClr val="FFFF66"/>
                </a:solidFill>
              </a:rPr>
              <a:t>ώστε να τη χρησιμοποιούν σε ποικίλες περιστάσεις;</a:t>
            </a:r>
          </a:p>
          <a:p>
            <a:pPr algn="ctr" eaLnBrk="1" hangingPunct="1">
              <a:lnSpc>
                <a:spcPct val="90000"/>
              </a:lnSpc>
              <a:buFont typeface="Wingdings" panose="05000000000000000000" pitchFamily="2" charset="2"/>
              <a:buNone/>
              <a:defRPr/>
            </a:pPr>
            <a:endParaRPr lang="el-GR" b="1" dirty="0" smtClean="0">
              <a:solidFill>
                <a:schemeClr val="hlink"/>
              </a:solidFill>
            </a:endParaRPr>
          </a:p>
          <a:p>
            <a:pPr algn="ctr" eaLnBrk="1" hangingPunct="1">
              <a:lnSpc>
                <a:spcPct val="90000"/>
              </a:lnSpc>
              <a:buFont typeface="Wingdings" panose="05000000000000000000" pitchFamily="2" charset="2"/>
              <a:buNone/>
              <a:defRPr/>
            </a:pPr>
            <a:r>
              <a:rPr lang="el-GR" b="1" u="sng" dirty="0" smtClean="0">
                <a:solidFill>
                  <a:srgbClr val="66FFCC"/>
                </a:solidFill>
              </a:rPr>
              <a:t>Ποικίλες απαντήσεις</a:t>
            </a:r>
          </a:p>
          <a:p>
            <a:pPr algn="ctr" eaLnBrk="1" hangingPunct="1">
              <a:lnSpc>
                <a:spcPct val="90000"/>
              </a:lnSpc>
              <a:buFont typeface="Wingdings" panose="05000000000000000000" pitchFamily="2" charset="2"/>
              <a:buNone/>
              <a:defRPr/>
            </a:pPr>
            <a:r>
              <a:rPr lang="el-GR" b="1" dirty="0" smtClean="0">
                <a:solidFill>
                  <a:srgbClr val="66FFCC"/>
                </a:solidFill>
              </a:rPr>
              <a:t>με άλλα λόγια</a:t>
            </a:r>
          </a:p>
          <a:p>
            <a:pPr algn="ctr" eaLnBrk="1" hangingPunct="1">
              <a:lnSpc>
                <a:spcPct val="90000"/>
              </a:lnSpc>
              <a:buFont typeface="Wingdings" panose="05000000000000000000" pitchFamily="2" charset="2"/>
              <a:buNone/>
              <a:defRPr/>
            </a:pPr>
            <a:r>
              <a:rPr lang="el-GR" b="1" dirty="0" smtClean="0">
                <a:solidFill>
                  <a:srgbClr val="66FFCC"/>
                </a:solidFill>
              </a:rPr>
              <a:t>θεωρίες της γλωσσικής ανάπτυξης</a:t>
            </a:r>
          </a:p>
          <a:p>
            <a:pPr>
              <a:defRPr/>
            </a:pPr>
            <a:endParaRPr lang="el-GR" dirty="0" smtClean="0"/>
          </a:p>
        </p:txBody>
      </p:sp>
      <p:sp>
        <p:nvSpPr>
          <p:cNvPr id="79875"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24F1564B-F779-46E7-AF58-BC76809BEBB5}" type="slidenum">
              <a:rPr lang="el-GR" altLang="el-GR" sz="1200" smtClean="0">
                <a:latin typeface="Arial" panose="020B0604020202020204" pitchFamily="34" charset="0"/>
              </a:rPr>
              <a:pPr>
                <a:spcBef>
                  <a:spcPct val="0"/>
                </a:spcBef>
                <a:buClrTx/>
                <a:buSzTx/>
                <a:buFontTx/>
                <a:buNone/>
              </a:pPr>
              <a:t>44</a:t>
            </a:fld>
            <a:endParaRPr lang="el-GR" altLang="el-GR" sz="1200" smtClean="0">
              <a:latin typeface="Arial" panose="020B0604020202020204"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468313" y="2997200"/>
            <a:ext cx="8229600" cy="1143000"/>
          </a:xfrm>
        </p:spPr>
        <p:txBody>
          <a:bodyPr rtlCol="0">
            <a:normAutofit/>
          </a:bodyPr>
          <a:lstStyle/>
          <a:p>
            <a:pPr>
              <a:defRPr/>
            </a:pPr>
            <a:r>
              <a:rPr lang="el-GR" dirty="0">
                <a:solidFill>
                  <a:srgbClr val="E5E5FF"/>
                </a:solidFill>
              </a:rPr>
              <a:t>Τέλος</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l-GR" sz="3200" dirty="0">
                <a:solidFill>
                  <a:schemeClr val="hlink"/>
                </a:solidFill>
              </a:rPr>
              <a:t>Χρηματοδότηση</a:t>
            </a:r>
          </a:p>
        </p:txBody>
      </p:sp>
      <p:sp>
        <p:nvSpPr>
          <p:cNvPr id="82947" name="Content Placeholder 2"/>
          <p:cNvSpPr>
            <a:spLocks noGrp="1"/>
          </p:cNvSpPr>
          <p:nvPr>
            <p:ph idx="1"/>
          </p:nvPr>
        </p:nvSpPr>
        <p:spPr>
          <a:xfrm>
            <a:off x="457200" y="1341438"/>
            <a:ext cx="8229600" cy="4525962"/>
          </a:xfrm>
        </p:spPr>
        <p:txBody>
          <a:bodyPr/>
          <a:lstStyle/>
          <a:p>
            <a:r>
              <a:rPr lang="el-GR" altLang="el-GR" sz="2000" dirty="0" smtClean="0">
                <a:effectLst/>
              </a:rPr>
              <a:t>Το παρόν εκπαιδευτικό υλικό έχει αναπτυχθεί στο πλαίσιο του εκπαιδευτικού έργου του διδάσκοντα.</a:t>
            </a:r>
            <a:endParaRPr lang="en-US" altLang="el-GR" sz="2000" dirty="0" smtClean="0">
              <a:effectLst/>
            </a:endParaRPr>
          </a:p>
          <a:p>
            <a:r>
              <a:rPr lang="el-GR" altLang="el-GR" sz="2000" dirty="0" smtClean="0">
                <a:effectLst/>
              </a:rPr>
              <a:t>Το έργο «</a:t>
            </a:r>
            <a:r>
              <a:rPr lang="el-GR" altLang="el-GR" sz="2000" b="1" dirty="0" smtClean="0">
                <a:effectLst/>
              </a:rPr>
              <a:t>Ανοικτά Ακαδημαϊκά Μαθήματα στο Πανεπιστήμιο Αθηνών</a:t>
            </a:r>
            <a:r>
              <a:rPr lang="el-GR" altLang="el-GR" sz="2000" dirty="0" smtClean="0">
                <a:effectLst/>
              </a:rPr>
              <a:t>» έχει χρηματοδοτήσει μόνο την αναδιαμόρφωση του εκπαιδευτικού υλικού. </a:t>
            </a:r>
            <a:endParaRPr lang="en-US" altLang="el-GR" sz="2000" dirty="0" smtClean="0">
              <a:effectLst/>
            </a:endParaRPr>
          </a:p>
          <a:p>
            <a:r>
              <a:rPr lang="el-GR" altLang="el-GR" sz="2000" smtClean="0">
                <a:effectLst/>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82948" name="Picture 6" descr="Λογότυπο Επιχειρησιακού Προγράμματος Εκπαίδευση και Δια βίου Μάθηση"/>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19250" y="4652963"/>
            <a:ext cx="5502275" cy="138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defRPr/>
            </a:pPr>
            <a:r>
              <a:rPr lang="el-GR" sz="4400" dirty="0" err="1" smtClean="0">
                <a:solidFill>
                  <a:srgbClr val="FFCC00"/>
                </a:solidFill>
              </a:rPr>
              <a:t>ΣημειΩματα</a:t>
            </a:r>
            <a:endParaRPr lang="el-GR" sz="4400" dirty="0">
              <a:solidFill>
                <a:srgbClr val="FFCC00"/>
              </a:solidFill>
            </a:endParaRPr>
          </a:p>
        </p:txBody>
      </p:sp>
      <p:sp>
        <p:nvSpPr>
          <p:cNvPr id="5" name="Text Placeholder 4"/>
          <p:cNvSpPr>
            <a:spLocks noGrp="1"/>
          </p:cNvSpPr>
          <p:nvPr>
            <p:ph type="body" idx="1"/>
          </p:nvPr>
        </p:nvSpPr>
        <p:spPr/>
        <p:txBody>
          <a:bodyPr/>
          <a:lstStyle/>
          <a:p>
            <a:pPr>
              <a:defRPr/>
            </a:pPr>
            <a:endParaRPr lang="el-G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lstStyle/>
          <a:p>
            <a:pPr eaLnBrk="1" hangingPunct="1">
              <a:defRPr/>
            </a:pPr>
            <a:r>
              <a:rPr lang="el-GR" sz="3200" dirty="0">
                <a:solidFill>
                  <a:schemeClr val="hlink"/>
                </a:solidFill>
              </a:rPr>
              <a:t>Σημείωμα Ιστορικού Εκδόσεων</a:t>
            </a:r>
            <a:r>
              <a:rPr lang="en-US" sz="3200" dirty="0">
                <a:solidFill>
                  <a:schemeClr val="hlink"/>
                </a:solidFill>
              </a:rPr>
              <a:t> </a:t>
            </a:r>
            <a:r>
              <a:rPr lang="el-GR" sz="3200" dirty="0">
                <a:solidFill>
                  <a:schemeClr val="hlink"/>
                </a:solidFill>
              </a:rPr>
              <a:t>Έργου</a:t>
            </a:r>
          </a:p>
        </p:txBody>
      </p:sp>
      <p:sp>
        <p:nvSpPr>
          <p:cNvPr id="5" name="Content Placeholder 4"/>
          <p:cNvSpPr>
            <a:spLocks noGrp="1"/>
          </p:cNvSpPr>
          <p:nvPr>
            <p:ph idx="1"/>
          </p:nvPr>
        </p:nvSpPr>
        <p:spPr>
          <a:xfrm>
            <a:off x="234950" y="1557338"/>
            <a:ext cx="8585200" cy="4525962"/>
          </a:xfrm>
        </p:spPr>
        <p:txBody>
          <a:bodyPr>
            <a:normAutofit/>
          </a:bodyPr>
          <a:lstStyle/>
          <a:p>
            <a:pPr marL="0" indent="0">
              <a:buFont typeface="Wingdings" panose="05000000000000000000" pitchFamily="2" charset="2"/>
              <a:buNone/>
              <a:defRPr/>
            </a:pPr>
            <a:r>
              <a:rPr lang="el-GR" sz="2000" dirty="0" smtClean="0">
                <a:effectLst/>
              </a:rPr>
              <a:t>Το </a:t>
            </a:r>
            <a:r>
              <a:rPr lang="el-GR" sz="2000" dirty="0">
                <a:effectLst/>
              </a:rPr>
              <a:t>παρόν έργο αποτελεί την έκδοση </a:t>
            </a:r>
            <a:r>
              <a:rPr lang="el-GR" sz="2000" dirty="0" smtClean="0">
                <a:effectLst/>
              </a:rPr>
              <a:t>1.0.</a:t>
            </a:r>
          </a:p>
          <a:p>
            <a:pPr marL="0" indent="0">
              <a:buFont typeface="Wingdings" panose="05000000000000000000" pitchFamily="2" charset="2"/>
              <a:buNone/>
              <a:defRPr/>
            </a:pPr>
            <a:r>
              <a:rPr lang="el-GR" sz="2000" dirty="0">
                <a:effectLst/>
              </a:rPr>
              <a:t>Έχουν προηγηθεί οι κάτωθι εκδόσεις:</a:t>
            </a:r>
          </a:p>
          <a:p>
            <a:pPr>
              <a:defRPr/>
            </a:pPr>
            <a:r>
              <a:rPr lang="el-GR" sz="2000" dirty="0">
                <a:effectLst/>
              </a:rPr>
              <a:t>Έκδοση </a:t>
            </a:r>
            <a:r>
              <a:rPr lang="el-GR" sz="2000" dirty="0" smtClean="0">
                <a:effectLst/>
              </a:rPr>
              <a:t>διαθέσιμη </a:t>
            </a:r>
            <a:r>
              <a:rPr lang="el-GR" sz="2000" dirty="0">
                <a:effectLst/>
                <a:hlinkClick r:id="rId3"/>
              </a:rPr>
              <a:t>εδώ</a:t>
            </a:r>
            <a:r>
              <a:rPr lang="el-GR" sz="2000" dirty="0">
                <a:effectLst/>
              </a:rPr>
              <a:t>. </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l-GR" sz="3200" dirty="0">
                <a:solidFill>
                  <a:schemeClr val="hlink"/>
                </a:solidFill>
              </a:rPr>
              <a:t>Σημείωμα Αναφοράς</a:t>
            </a:r>
          </a:p>
        </p:txBody>
      </p:sp>
      <p:sp>
        <p:nvSpPr>
          <p:cNvPr id="89091" name="Content Placeholder 2"/>
          <p:cNvSpPr>
            <a:spLocks noGrp="1"/>
          </p:cNvSpPr>
          <p:nvPr>
            <p:ph idx="1"/>
          </p:nvPr>
        </p:nvSpPr>
        <p:spPr/>
        <p:txBody>
          <a:bodyPr/>
          <a:lstStyle/>
          <a:p>
            <a:pPr marL="0" indent="0">
              <a:spcBef>
                <a:spcPct val="0"/>
              </a:spcBef>
              <a:buFont typeface="Wingdings" panose="05000000000000000000" pitchFamily="2" charset="2"/>
              <a:buNone/>
            </a:pPr>
            <a:r>
              <a:rPr lang="el-GR" altLang="el-GR" sz="2000" smtClean="0">
                <a:effectLst/>
              </a:rPr>
              <a:t>Copyright Εθνικόν και Καποδιστριακόν Πανεπιστήμιον Αθηνών</a:t>
            </a:r>
            <a:r>
              <a:rPr lang="en-US" altLang="el-GR" sz="2000" smtClean="0">
                <a:effectLst/>
              </a:rPr>
              <a:t>, </a:t>
            </a:r>
            <a:r>
              <a:rPr lang="el-GR" altLang="el-GR" sz="2000" smtClean="0">
                <a:effectLst/>
              </a:rPr>
              <a:t>Δήμητρα Κατή 2015. Δήμητρα Κατή. «Ανάπτυξη του Λόγου</a:t>
            </a:r>
            <a:r>
              <a:rPr lang="en-US" altLang="el-GR" sz="2000" smtClean="0">
                <a:effectLst/>
              </a:rPr>
              <a:t>. </a:t>
            </a:r>
            <a:r>
              <a:rPr lang="el-GR" altLang="el-GR" sz="2000" smtClean="0">
                <a:effectLst/>
              </a:rPr>
              <a:t>Ενότητα </a:t>
            </a:r>
            <a:r>
              <a:rPr lang="en-US" altLang="el-GR" sz="2000" smtClean="0">
                <a:effectLst/>
              </a:rPr>
              <a:t>1</a:t>
            </a:r>
            <a:r>
              <a:rPr lang="el-GR" altLang="el-GR" sz="2000" smtClean="0">
                <a:effectLst/>
              </a:rPr>
              <a:t>:</a:t>
            </a:r>
            <a:r>
              <a:rPr lang="en-US" altLang="el-GR" sz="2000" smtClean="0">
                <a:effectLst/>
              </a:rPr>
              <a:t> </a:t>
            </a:r>
            <a:r>
              <a:rPr lang="el-GR" altLang="el-GR" sz="2000" smtClean="0">
                <a:effectLst/>
              </a:rPr>
              <a:t>Εισαγωγή στην ανάπτυξη ικανοτήτων γλωσσικής επικοινωνίας στο παιδί. Εισαγωγή» Έκδοση: 1.0. Αθήνα 2015. Διαθέσιμο από τη δικτυακή διεύθυνση: </a:t>
            </a:r>
            <a:r>
              <a:rPr lang="en-GB" altLang="el-GR" sz="2000" smtClean="0">
                <a:effectLst/>
                <a:hlinkClick r:id="rId3"/>
              </a:rPr>
              <a:t>http://opencourses.uoa.gr/courses/ECD4</a:t>
            </a:r>
            <a:r>
              <a:rPr lang="el-GR" altLang="el-GR" sz="2000" smtClean="0">
                <a:effectLst/>
              </a:rPr>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825" y="0"/>
            <a:ext cx="8893175" cy="6597650"/>
          </a:xfrm>
        </p:spPr>
        <p:txBody>
          <a:bodyPr/>
          <a:lstStyle/>
          <a:p>
            <a:pPr>
              <a:buFont typeface="Wingdings" panose="05000000000000000000" pitchFamily="2" charset="2"/>
              <a:buNone/>
              <a:defRPr/>
            </a:pPr>
            <a:endParaRPr lang="el-GR" dirty="0" smtClean="0">
              <a:solidFill>
                <a:srgbClr val="FFFF00"/>
              </a:solidFill>
            </a:endParaRPr>
          </a:p>
          <a:p>
            <a:pPr>
              <a:buFont typeface="Wingdings" panose="05000000000000000000" pitchFamily="2" charset="2"/>
              <a:buAutoNum type="arabicPeriod" startAt="2"/>
              <a:defRPr/>
            </a:pPr>
            <a:r>
              <a:rPr lang="el-GR" b="1" u="sng" dirty="0" smtClean="0">
                <a:solidFill>
                  <a:srgbClr val="FFFF00"/>
                </a:solidFill>
              </a:rPr>
              <a:t>Ανάπτυξη γλωσσικών ικανοτήτων</a:t>
            </a:r>
            <a:r>
              <a:rPr lang="el-GR" b="1" dirty="0" smtClean="0">
                <a:solidFill>
                  <a:srgbClr val="FFFF00"/>
                </a:solidFill>
              </a:rPr>
              <a:t>:  </a:t>
            </a:r>
            <a:endParaRPr lang="en-US" b="1" dirty="0" smtClean="0">
              <a:solidFill>
                <a:srgbClr val="FFFF00"/>
              </a:solidFill>
            </a:endParaRPr>
          </a:p>
          <a:p>
            <a:pPr>
              <a:buFont typeface="Wingdings" panose="05000000000000000000" pitchFamily="2" charset="2"/>
              <a:buNone/>
              <a:defRPr/>
            </a:pPr>
            <a:r>
              <a:rPr lang="en-US" b="1" dirty="0" smtClean="0">
                <a:solidFill>
                  <a:srgbClr val="FFFF00"/>
                </a:solidFill>
              </a:rPr>
              <a:t>	</a:t>
            </a:r>
            <a:r>
              <a:rPr lang="el-GR" b="1" dirty="0" smtClean="0"/>
              <a:t>Οι ρίζες της γλώσσας στον πρώτο χρόνο της ζωής και η ανάπτυξή της από το δεύτερο χρόνο και μετά.</a:t>
            </a:r>
            <a:endParaRPr lang="el-GR" sz="2000" b="1" dirty="0" smtClean="0"/>
          </a:p>
          <a:p>
            <a:pPr lvl="1">
              <a:defRPr/>
            </a:pPr>
            <a:r>
              <a:rPr lang="el-GR" b="1" dirty="0" smtClean="0"/>
              <a:t>Η προλεκτική περίοδος του πρώτου χρόνου της ζωής</a:t>
            </a:r>
            <a:endParaRPr lang="el-GR" sz="1800" b="1" dirty="0" smtClean="0"/>
          </a:p>
          <a:p>
            <a:pPr lvl="1">
              <a:defRPr/>
            </a:pPr>
            <a:r>
              <a:rPr lang="el-GR" b="1" dirty="0" smtClean="0"/>
              <a:t>Ανάπτυξη φωνολογικών ικανοτήτων:  αντίληψη ομιλίας και άρθρωση </a:t>
            </a:r>
            <a:endParaRPr lang="el-GR" sz="1600" b="1" dirty="0" smtClean="0"/>
          </a:p>
          <a:p>
            <a:pPr lvl="1">
              <a:defRPr/>
            </a:pPr>
            <a:r>
              <a:rPr lang="el-GR" b="1" dirty="0" smtClean="0"/>
              <a:t>Ανάπτυξη ικανοτήτων γραμματικής: γραμματικές κλίσεις (μορφολογία) και σύνταξη</a:t>
            </a:r>
            <a:endParaRPr lang="el-GR" sz="1600" b="1" dirty="0" smtClean="0"/>
          </a:p>
          <a:p>
            <a:pPr lvl="1">
              <a:defRPr/>
            </a:pPr>
            <a:r>
              <a:rPr lang="el-GR" b="1" dirty="0" smtClean="0"/>
              <a:t>Ανάπτυξη σημασιολογικών ικανοτήτων: κυρίως το λεξιλόγιο </a:t>
            </a:r>
            <a:endParaRPr lang="el-GR" sz="1600" b="1" dirty="0" smtClean="0"/>
          </a:p>
          <a:p>
            <a:pPr>
              <a:defRPr/>
            </a:pPr>
            <a:endParaRPr lang="el-GR" dirty="0" smtClean="0"/>
          </a:p>
          <a:p>
            <a:pPr>
              <a:defRPr/>
            </a:pPr>
            <a:endParaRPr lang="el-GR" dirty="0" smtClean="0"/>
          </a:p>
        </p:txBody>
      </p:sp>
      <p:sp>
        <p:nvSpPr>
          <p:cNvPr id="20483"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7D62064E-C4A1-4F54-A8F8-EC90CDEC5F6F}" type="slidenum">
              <a:rPr lang="el-GR" altLang="el-GR" sz="1200" smtClean="0">
                <a:latin typeface="Arial" panose="020B0604020202020204" pitchFamily="34" charset="0"/>
              </a:rPr>
              <a:pPr>
                <a:spcBef>
                  <a:spcPct val="0"/>
                </a:spcBef>
                <a:buClrTx/>
                <a:buSzTx/>
                <a:buFontTx/>
                <a:buNone/>
              </a:pPr>
              <a:t>5</a:t>
            </a:fld>
            <a:endParaRPr lang="el-GR" altLang="el-GR" sz="1200" smtClean="0">
              <a:latin typeface="Arial" panose="020B0604020202020204"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1925"/>
            <a:ext cx="8229600" cy="1143000"/>
          </a:xfrm>
        </p:spPr>
        <p:txBody>
          <a:bodyPr/>
          <a:lstStyle/>
          <a:p>
            <a:pPr eaLnBrk="1" hangingPunct="1">
              <a:defRPr/>
            </a:pPr>
            <a:r>
              <a:rPr lang="el-GR" sz="3200" dirty="0">
                <a:solidFill>
                  <a:schemeClr val="hlink"/>
                </a:solidFill>
              </a:rPr>
              <a:t>Σημείωμα Αδειοδότησης</a:t>
            </a:r>
          </a:p>
        </p:txBody>
      </p:sp>
      <p:sp>
        <p:nvSpPr>
          <p:cNvPr id="91139" name="Content Placeholder 2"/>
          <p:cNvSpPr>
            <a:spLocks noGrp="1"/>
          </p:cNvSpPr>
          <p:nvPr>
            <p:ph idx="1"/>
          </p:nvPr>
        </p:nvSpPr>
        <p:spPr>
          <a:xfrm>
            <a:off x="107950" y="765175"/>
            <a:ext cx="8928100" cy="1439863"/>
          </a:xfrm>
        </p:spPr>
        <p:txBody>
          <a:bodyPr/>
          <a:lstStyle/>
          <a:p>
            <a:pPr marL="0" indent="0">
              <a:buFont typeface="Wingdings" panose="05000000000000000000" pitchFamily="2" charset="2"/>
              <a:buNone/>
            </a:pPr>
            <a:r>
              <a:rPr lang="el-GR" altLang="el-GR" sz="2000" smtClean="0">
                <a:effectLst/>
              </a:rPr>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Wingdings" panose="05000000000000000000" pitchFamily="2" charset="2"/>
              <a:buNone/>
            </a:pPr>
            <a:endParaRPr lang="el-GR" altLang="el-GR" sz="2000" smtClean="0">
              <a:effectLst/>
            </a:endParaRPr>
          </a:p>
        </p:txBody>
      </p:sp>
      <p:pic>
        <p:nvPicPr>
          <p:cNvPr id="91140"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34925" y="3141663"/>
            <a:ext cx="9037638" cy="3455987"/>
          </a:xfrm>
          <a:prstGeom prst="rect">
            <a:avLst/>
          </a:prstGeom>
          <a:noFill/>
          <a:ln w="9525">
            <a:noFill/>
            <a:miter lim="800000"/>
            <a:headEnd/>
            <a:tailEnd/>
          </a:ln>
          <a:effectLst/>
        </p:spPr>
        <p:txBody>
          <a:bodyPr/>
          <a:lstStyle>
            <a:lvl1pPr marL="0" indent="0">
              <a:spcBef>
                <a:spcPct val="20000"/>
              </a:spcBef>
              <a:buClr>
                <a:schemeClr val="hlink"/>
              </a:buClr>
              <a:buSzPct val="70000"/>
              <a:buFont typeface="Wingdings" panose="05000000000000000000" pitchFamily="2" charset="2"/>
              <a:buNone/>
              <a:defRPr sz="2000">
                <a:effectLst>
                  <a:outerShdw blurRad="38100" dist="38100" dir="2700000" algn="tl">
                    <a:srgbClr val="000000"/>
                  </a:outerShdw>
                </a:effectLst>
                <a:latin typeface="+mn-lt"/>
              </a:defRPr>
            </a:lvl1pPr>
            <a:lvl2pPr marL="742950" indent="-285750">
              <a:spcBef>
                <a:spcPct val="20000"/>
              </a:spcBef>
              <a:buClr>
                <a:schemeClr val="accent2"/>
              </a:buClr>
              <a:buSzPct val="70000"/>
              <a:buFont typeface="Wingdings" panose="05000000000000000000" pitchFamily="2" charset="2"/>
              <a:buChar char="n"/>
              <a:defRPr sz="2800">
                <a:effectLst>
                  <a:outerShdw blurRad="38100" dist="38100" dir="2700000" algn="tl">
                    <a:srgbClr val="000000"/>
                  </a:outerShdw>
                </a:effectLst>
                <a:latin typeface="+mn-lt"/>
              </a:defRPr>
            </a:lvl2pPr>
            <a:lvl3pPr marL="1143000" indent="-228600">
              <a:spcBef>
                <a:spcPct val="20000"/>
              </a:spcBef>
              <a:buClr>
                <a:schemeClr val="tx2"/>
              </a:buClr>
              <a:buSzPct val="70000"/>
              <a:buFont typeface="Wingdings" panose="05000000000000000000" pitchFamily="2" charset="2"/>
              <a:buChar char="n"/>
              <a:defRPr sz="2400">
                <a:effectLst>
                  <a:outerShdw blurRad="38100" dist="38100" dir="2700000" algn="tl">
                    <a:srgbClr val="000000"/>
                  </a:outerShdw>
                </a:effectLst>
                <a:latin typeface="+mn-lt"/>
              </a:defRPr>
            </a:lvl3pPr>
            <a:lvl4pPr marL="1600200" indent="-228600">
              <a:spcBef>
                <a:spcPct val="20000"/>
              </a:spcBef>
              <a:buClr>
                <a:schemeClr val="accent2"/>
              </a:buClr>
              <a:buSzPct val="70000"/>
              <a:buFont typeface="Wingdings" panose="05000000000000000000" pitchFamily="2" charset="2"/>
              <a:buChar char="n"/>
              <a:defRPr sz="2000">
                <a:effectLst>
                  <a:outerShdw blurRad="38100" dist="38100" dir="2700000" algn="tl">
                    <a:srgbClr val="000000"/>
                  </a:outerShdw>
                </a:effectLst>
                <a:latin typeface="+mn-lt"/>
              </a:defRPr>
            </a:lvl4pPr>
            <a:lvl5pPr marL="2057400" indent="-228600">
              <a:spcBef>
                <a:spcPct val="20000"/>
              </a:spcBef>
              <a:buClr>
                <a:schemeClr val="hlink"/>
              </a:buClr>
              <a:buSzPct val="70000"/>
              <a:buFont typeface="Wingdings" panose="05000000000000000000" pitchFamily="2" charset="2"/>
              <a:buChar char="n"/>
              <a:defRPr sz="2000">
                <a:effectLst>
                  <a:outerShdw blurRad="38100" dist="38100" dir="2700000" algn="tl">
                    <a:srgbClr val="000000"/>
                  </a:outerShdw>
                </a:effectLst>
                <a:latin typeface="+mn-lt"/>
              </a:defRPr>
            </a:lvl5pPr>
            <a:lvl6pPr marL="2514600" indent="-228600" fontAlgn="base">
              <a:spcBef>
                <a:spcPct val="20000"/>
              </a:spcBef>
              <a:spcAft>
                <a:spcPct val="0"/>
              </a:spcAft>
              <a:buClr>
                <a:schemeClr val="hlink"/>
              </a:buClr>
              <a:buSzPct val="70000"/>
              <a:buFont typeface="Wingdings" charset="2"/>
              <a:buChar char="n"/>
              <a:defRPr sz="2000">
                <a:effectLst>
                  <a:outerShdw blurRad="38100" dist="38100" dir="2700000" algn="tl">
                    <a:srgbClr val="000000"/>
                  </a:outerShdw>
                </a:effectLst>
                <a:latin typeface="+mn-lt"/>
              </a:defRPr>
            </a:lvl6pPr>
            <a:lvl7pPr marL="2971800" indent="-228600" fontAlgn="base">
              <a:spcBef>
                <a:spcPct val="20000"/>
              </a:spcBef>
              <a:spcAft>
                <a:spcPct val="0"/>
              </a:spcAft>
              <a:buClr>
                <a:schemeClr val="hlink"/>
              </a:buClr>
              <a:buSzPct val="70000"/>
              <a:buFont typeface="Wingdings" charset="2"/>
              <a:buChar char="n"/>
              <a:defRPr sz="2000">
                <a:effectLst>
                  <a:outerShdw blurRad="38100" dist="38100" dir="2700000" algn="tl">
                    <a:srgbClr val="000000"/>
                  </a:outerShdw>
                </a:effectLst>
                <a:latin typeface="+mn-lt"/>
              </a:defRPr>
            </a:lvl7pPr>
            <a:lvl8pPr marL="3429000" indent="-228600" fontAlgn="base">
              <a:spcBef>
                <a:spcPct val="20000"/>
              </a:spcBef>
              <a:spcAft>
                <a:spcPct val="0"/>
              </a:spcAft>
              <a:buClr>
                <a:schemeClr val="hlink"/>
              </a:buClr>
              <a:buSzPct val="70000"/>
              <a:buFont typeface="Wingdings" charset="2"/>
              <a:buChar char="n"/>
              <a:defRPr sz="2000">
                <a:effectLst>
                  <a:outerShdw blurRad="38100" dist="38100" dir="2700000" algn="tl">
                    <a:srgbClr val="000000"/>
                  </a:outerShdw>
                </a:effectLst>
                <a:latin typeface="+mn-lt"/>
              </a:defRPr>
            </a:lvl8pPr>
            <a:lvl9pPr marL="3886200" indent="-228600" fontAlgn="base">
              <a:spcBef>
                <a:spcPct val="20000"/>
              </a:spcBef>
              <a:spcAft>
                <a:spcPct val="0"/>
              </a:spcAft>
              <a:buClr>
                <a:schemeClr val="hlink"/>
              </a:buClr>
              <a:buSzPct val="70000"/>
              <a:buFont typeface="Wingdings" charset="2"/>
              <a:buChar char="n"/>
              <a:defRPr sz="2000">
                <a:effectLst>
                  <a:outerShdw blurRad="38100" dist="38100" dir="2700000" algn="tl">
                    <a:srgbClr val="000000"/>
                  </a:outerShdw>
                </a:effectLst>
                <a:latin typeface="+mn-lt"/>
              </a:defRPr>
            </a:lvl9pPr>
          </a:lstStyle>
          <a:p>
            <a:pPr>
              <a:defRPr/>
            </a:pPr>
            <a:r>
              <a:rPr lang="el-GR" dirty="0">
                <a:effectLst>
                  <a:outerShdw blurRad="38100" dist="38100" dir="2700000" algn="tl">
                    <a:srgbClr val="000000">
                      <a:alpha val="43137"/>
                    </a:srgbClr>
                  </a:outerShdw>
                </a:effectLst>
              </a:rPr>
              <a:t>[1] http://creativecommons.org/licenses/by-nc-sa/4.0/ </a:t>
            </a:r>
            <a:endParaRPr lang="en-US" dirty="0">
              <a:effectLst>
                <a:outerShdw blurRad="38100" dist="38100" dir="2700000" algn="tl">
                  <a:srgbClr val="000000">
                    <a:alpha val="43137"/>
                  </a:srgbClr>
                </a:outerShdw>
              </a:effectLst>
            </a:endParaRPr>
          </a:p>
          <a:p>
            <a:pPr>
              <a:defRPr/>
            </a:pPr>
            <a:endParaRPr lang="el-GR" sz="1100" dirty="0">
              <a:effectLst>
                <a:outerShdw blurRad="38100" dist="38100" dir="2700000" algn="tl">
                  <a:srgbClr val="000000">
                    <a:alpha val="43137"/>
                  </a:srgbClr>
                </a:outerShdw>
              </a:effectLst>
            </a:endParaRPr>
          </a:p>
          <a:p>
            <a:pPr>
              <a:defRPr/>
            </a:pPr>
            <a:r>
              <a:rPr lang="el-GR" dirty="0">
                <a:effectLst>
                  <a:outerShdw blurRad="38100" dist="38100" dir="2700000" algn="tl">
                    <a:srgbClr val="000000">
                      <a:alpha val="43137"/>
                    </a:srgbClr>
                  </a:outerShdw>
                </a:effectLst>
              </a:rPr>
              <a:t>Ως Μη Εμπορική ορίζεται η χρήση:</a:t>
            </a:r>
          </a:p>
          <a:p>
            <a:pPr lvl="1">
              <a:buFont typeface="Wingdings" panose="05000000000000000000" pitchFamily="2" charset="2"/>
              <a:buChar char="§"/>
              <a:defRPr/>
            </a:pPr>
            <a:r>
              <a:rPr lang="el-GR" sz="2000" dirty="0">
                <a:effectLst/>
              </a:rPr>
              <a:t>που δεν περιλαμβάνει άμεσο ή έμμεσο οικονομικό όφελος από την χρήση του έργου, για το διανομέα του έργου και </a:t>
            </a:r>
            <a:r>
              <a:rPr lang="el-GR" sz="2000" dirty="0" err="1">
                <a:effectLst/>
              </a:rPr>
              <a:t>αδειοδόχο</a:t>
            </a:r>
            <a:endParaRPr lang="el-GR" sz="2000" dirty="0">
              <a:effectLst/>
            </a:endParaRPr>
          </a:p>
          <a:p>
            <a:pPr lvl="1">
              <a:buFont typeface="Wingdings" panose="05000000000000000000" pitchFamily="2" charset="2"/>
              <a:buChar char="§"/>
              <a:defRPr/>
            </a:pPr>
            <a:r>
              <a:rPr lang="el-GR" sz="2000" dirty="0">
                <a:effectLst/>
              </a:rPr>
              <a:t>που</a:t>
            </a:r>
            <a:r>
              <a:rPr lang="en-GB" sz="2000" dirty="0">
                <a:effectLst/>
              </a:rPr>
              <a:t> </a:t>
            </a:r>
            <a:r>
              <a:rPr lang="el-GR" sz="2000" dirty="0">
                <a:effectLst/>
              </a:rPr>
              <a:t>δεν περιλαμβάνει οικονομική συναλλαγή ως προϋπόθεση για τη χρήση ή πρόσβαση στο έργο</a:t>
            </a:r>
          </a:p>
          <a:p>
            <a:pPr lvl="1">
              <a:buFont typeface="Wingdings" panose="05000000000000000000" pitchFamily="2" charset="2"/>
              <a:buChar char="§"/>
              <a:defRPr/>
            </a:pPr>
            <a:r>
              <a:rPr lang="el-GR" sz="2000" dirty="0">
                <a:effectLst/>
              </a:rPr>
              <a:t>που</a:t>
            </a:r>
            <a:r>
              <a:rPr lang="en-GB" sz="2000" dirty="0">
                <a:effectLst/>
              </a:rPr>
              <a:t> </a:t>
            </a:r>
            <a:r>
              <a:rPr lang="el-GR" sz="2000" dirty="0">
                <a:effectLst/>
              </a:rPr>
              <a:t>δεν προσπορίζει στο διανομέα του έργου και</a:t>
            </a:r>
            <a:r>
              <a:rPr lang="en-GB" sz="2000" dirty="0">
                <a:effectLst/>
              </a:rPr>
              <a:t> </a:t>
            </a:r>
            <a:r>
              <a:rPr lang="el-GR" sz="2000" dirty="0" err="1">
                <a:effectLst/>
              </a:rPr>
              <a:t>αδειοδόχο</a:t>
            </a:r>
            <a:r>
              <a:rPr lang="en-GB" sz="2000" dirty="0">
                <a:effectLst/>
              </a:rPr>
              <a:t> </a:t>
            </a:r>
            <a:r>
              <a:rPr lang="el-GR" sz="2000" dirty="0">
                <a:effectLst/>
              </a:rPr>
              <a:t>έμμεσο οικονομικό όφελος (π.χ. διαφημίσεις) από την προβολή του έργου σε διαδικτυακό </a:t>
            </a:r>
            <a:r>
              <a:rPr lang="el-GR" sz="2000" dirty="0">
                <a:effectLst/>
              </a:rPr>
              <a:t>τόπο</a:t>
            </a:r>
            <a:endParaRPr lang="el-GR" sz="2000" dirty="0">
              <a:effectLst/>
            </a:endParaRPr>
          </a:p>
          <a:p>
            <a:pPr>
              <a:spcBef>
                <a:spcPts val="1200"/>
              </a:spcBef>
              <a:defRPr/>
            </a:pPr>
            <a:r>
              <a:rPr lang="el-GR" dirty="0">
                <a:effectLst>
                  <a:outerShdw blurRad="38100" dist="38100" dir="2700000" algn="tl">
                    <a:srgbClr val="000000">
                      <a:alpha val="43137"/>
                    </a:srgbClr>
                  </a:outerShdw>
                </a:effectLst>
              </a:rPr>
              <a:t>Ο δικαιούχος μπορεί να παρέχει στον </a:t>
            </a:r>
            <a:r>
              <a:rPr lang="el-GR" dirty="0" err="1">
                <a:effectLst>
                  <a:outerShdw blurRad="38100" dist="38100" dir="2700000" algn="tl">
                    <a:srgbClr val="000000">
                      <a:alpha val="43137"/>
                    </a:srgbClr>
                  </a:outerShdw>
                </a:effectLst>
              </a:rPr>
              <a:t>αδειοδόχο</a:t>
            </a:r>
            <a:r>
              <a:rPr lang="el-GR" dirty="0">
                <a:effectLst>
                  <a:outerShdw blurRad="38100" dist="38100" dir="2700000" algn="tl">
                    <a:srgbClr val="000000">
                      <a:alpha val="43137"/>
                    </a:srgbClr>
                  </a:outerShdw>
                </a:effectLst>
              </a:rPr>
              <a:t> ξεχωριστή άδεια να χρησιμοποιεί το έργο για εμπορική χρήση, εφόσον αυτό του ζητηθεί.</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l-GR" sz="3200" dirty="0">
                <a:solidFill>
                  <a:schemeClr val="hlink"/>
                </a:solidFill>
              </a:rPr>
              <a:t>Διατήρηση Σημειωμάτων</a:t>
            </a:r>
          </a:p>
        </p:txBody>
      </p:sp>
      <p:sp>
        <p:nvSpPr>
          <p:cNvPr id="3" name="Content Placeholder 2"/>
          <p:cNvSpPr>
            <a:spLocks noGrp="1"/>
          </p:cNvSpPr>
          <p:nvPr>
            <p:ph idx="1"/>
          </p:nvPr>
        </p:nvSpPr>
        <p:spPr/>
        <p:txBody>
          <a:bodyPr>
            <a:normAutofit/>
          </a:bodyPr>
          <a:lstStyle/>
          <a:p>
            <a:pPr marL="0" indent="0">
              <a:buFont typeface="Wingdings" panose="05000000000000000000" pitchFamily="2" charset="2"/>
              <a:buNone/>
              <a:defRPr/>
            </a:pPr>
            <a:r>
              <a:rPr lang="el-GR" sz="2400" dirty="0" smtClean="0">
                <a:effectLst/>
              </a:rPr>
              <a:t>Οποιαδήποτε </a:t>
            </a:r>
            <a:r>
              <a:rPr lang="el-GR" sz="2400" dirty="0">
                <a:effectLst/>
              </a:rPr>
              <a:t>αναπαραγωγή ή διασκευή του υλικού θα πρέπει να συμπεριλαμβάνει:</a:t>
            </a:r>
          </a:p>
          <a:p>
            <a:pPr lvl="1">
              <a:buFont typeface="Wingdings" panose="05000000000000000000" pitchFamily="2" charset="2"/>
              <a:buChar char="§"/>
              <a:defRPr/>
            </a:pPr>
            <a:r>
              <a:rPr lang="el-GR" sz="2000" dirty="0" err="1">
                <a:effectLst/>
              </a:rPr>
              <a:t>τ</a:t>
            </a:r>
            <a:r>
              <a:rPr lang="en-US" sz="2000" dirty="0" smtClean="0">
                <a:effectLst/>
              </a:rPr>
              <a:t>ο </a:t>
            </a:r>
            <a:r>
              <a:rPr lang="en-US" sz="2000" dirty="0" err="1">
                <a:effectLst/>
              </a:rPr>
              <a:t>Σημείωμ</a:t>
            </a:r>
            <a:r>
              <a:rPr lang="en-US" sz="2000" dirty="0">
                <a:effectLst/>
              </a:rPr>
              <a:t>α Αναφοράς</a:t>
            </a:r>
            <a:endParaRPr lang="el-GR" sz="2000" dirty="0">
              <a:effectLst/>
            </a:endParaRPr>
          </a:p>
          <a:p>
            <a:pPr lvl="1">
              <a:buFont typeface="Wingdings" panose="05000000000000000000" pitchFamily="2" charset="2"/>
              <a:buChar char="§"/>
              <a:defRPr/>
            </a:pPr>
            <a:r>
              <a:rPr lang="el-GR" sz="2000" dirty="0" err="1">
                <a:effectLst/>
              </a:rPr>
              <a:t>τ</a:t>
            </a:r>
            <a:r>
              <a:rPr lang="en-US" sz="2000" dirty="0" smtClean="0">
                <a:effectLst/>
              </a:rPr>
              <a:t>ο </a:t>
            </a:r>
            <a:r>
              <a:rPr lang="en-US" sz="2000" dirty="0" err="1">
                <a:effectLst/>
              </a:rPr>
              <a:t>Σημείωμ</a:t>
            </a:r>
            <a:r>
              <a:rPr lang="en-US" sz="2000" dirty="0">
                <a:effectLst/>
              </a:rPr>
              <a:t>α Αδειοδότησης</a:t>
            </a:r>
            <a:endParaRPr lang="el-GR" sz="2000" dirty="0">
              <a:effectLst/>
            </a:endParaRPr>
          </a:p>
          <a:p>
            <a:pPr lvl="1">
              <a:buFont typeface="Wingdings" panose="05000000000000000000" pitchFamily="2" charset="2"/>
              <a:buChar char="§"/>
              <a:defRPr/>
            </a:pPr>
            <a:r>
              <a:rPr lang="el-GR" sz="2000" dirty="0" err="1">
                <a:effectLst/>
              </a:rPr>
              <a:t>τ</a:t>
            </a:r>
            <a:r>
              <a:rPr lang="en-US" sz="2000" dirty="0" smtClean="0">
                <a:effectLst/>
              </a:rPr>
              <a:t>η </a:t>
            </a:r>
            <a:r>
              <a:rPr lang="en-US" sz="2000" dirty="0" err="1">
                <a:effectLst/>
              </a:rPr>
              <a:t>δήλωση</a:t>
            </a:r>
            <a:r>
              <a:rPr lang="en-US" sz="2000" dirty="0">
                <a:effectLst/>
              </a:rPr>
              <a:t> </a:t>
            </a:r>
            <a:r>
              <a:rPr lang="el-GR" sz="2000" dirty="0" err="1">
                <a:effectLst/>
              </a:rPr>
              <a:t>Δ</a:t>
            </a:r>
            <a:r>
              <a:rPr lang="en-US" sz="2000" dirty="0" smtClean="0">
                <a:effectLst/>
              </a:rPr>
              <a:t>ια</a:t>
            </a:r>
            <a:r>
              <a:rPr lang="en-US" sz="2000" dirty="0" err="1" smtClean="0">
                <a:effectLst/>
              </a:rPr>
              <a:t>τήρησης</a:t>
            </a:r>
            <a:r>
              <a:rPr lang="en-US" sz="2000" dirty="0" smtClean="0">
                <a:effectLst/>
              </a:rPr>
              <a:t> </a:t>
            </a:r>
            <a:r>
              <a:rPr lang="en-US" sz="2000" dirty="0">
                <a:effectLst/>
              </a:rPr>
              <a:t>Σημειωμάτων</a:t>
            </a:r>
            <a:endParaRPr lang="el-GR" sz="2000" dirty="0">
              <a:effectLst/>
            </a:endParaRPr>
          </a:p>
          <a:p>
            <a:pPr lvl="1">
              <a:buFont typeface="Wingdings" panose="05000000000000000000" pitchFamily="2" charset="2"/>
              <a:buChar char="§"/>
              <a:defRPr/>
            </a:pPr>
            <a:r>
              <a:rPr lang="el-GR" sz="2000" dirty="0">
                <a:effectLst/>
              </a:rPr>
              <a:t>τ</a:t>
            </a:r>
            <a:r>
              <a:rPr lang="el-GR" sz="2000" dirty="0" smtClean="0">
                <a:effectLst/>
              </a:rPr>
              <a:t>ο Σημείωμα Χρήσης Έργων Τρίτων </a:t>
            </a:r>
            <a:r>
              <a:rPr lang="el-GR" sz="2000" dirty="0">
                <a:effectLst/>
              </a:rPr>
              <a:t>(εφόσον υπάρχει)</a:t>
            </a:r>
          </a:p>
          <a:p>
            <a:pPr marL="0" indent="0">
              <a:buFont typeface="Wingdings" panose="05000000000000000000" pitchFamily="2" charset="2"/>
              <a:buNone/>
              <a:defRPr/>
            </a:pPr>
            <a:r>
              <a:rPr lang="el-GR" sz="2400" dirty="0">
                <a:effectLst/>
              </a:rPr>
              <a:t>μαζί με τους συνοδευόμενους </a:t>
            </a:r>
            <a:r>
              <a:rPr lang="el-GR" sz="2400" dirty="0" err="1">
                <a:effectLst/>
              </a:rPr>
              <a:t>υπερσυνδέσμους</a:t>
            </a:r>
            <a:r>
              <a:rPr lang="el-GR" sz="2400" dirty="0">
                <a:effectLst/>
              </a:rPr>
              <a:t>.</a:t>
            </a:r>
          </a:p>
          <a:p>
            <a:pPr>
              <a:defRPr/>
            </a:pPr>
            <a:endParaRPr lang="el-GR" sz="2000" dirty="0">
              <a:effectLst/>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0013"/>
            <a:ext cx="9144000" cy="1143001"/>
          </a:xfrm>
        </p:spPr>
        <p:txBody>
          <a:bodyPr/>
          <a:lstStyle/>
          <a:p>
            <a:pPr eaLnBrk="1" hangingPunct="1">
              <a:defRPr/>
            </a:pPr>
            <a:r>
              <a:rPr lang="el-GR" sz="3200" dirty="0">
                <a:solidFill>
                  <a:schemeClr val="hlink"/>
                </a:solidFill>
              </a:rPr>
              <a:t>Σημείωμα Χρήσης Έργων Τρίτων</a:t>
            </a:r>
          </a:p>
        </p:txBody>
      </p:sp>
      <p:sp>
        <p:nvSpPr>
          <p:cNvPr id="95235" name="Content Placeholder 2"/>
          <p:cNvSpPr>
            <a:spLocks noGrp="1"/>
          </p:cNvSpPr>
          <p:nvPr>
            <p:ph idx="1"/>
          </p:nvPr>
        </p:nvSpPr>
        <p:spPr>
          <a:xfrm>
            <a:off x="179388" y="1052513"/>
            <a:ext cx="8856662" cy="5113337"/>
          </a:xfrm>
        </p:spPr>
        <p:txBody>
          <a:bodyPr/>
          <a:lstStyle/>
          <a:p>
            <a:pPr marL="0" indent="0">
              <a:buFont typeface="Wingdings" panose="05000000000000000000" pitchFamily="2" charset="2"/>
              <a:buNone/>
            </a:pPr>
            <a:r>
              <a:rPr lang="el-GR" altLang="el-GR" sz="2000" dirty="0" smtClean="0">
                <a:effectLst/>
              </a:rPr>
              <a:t>Το Έργο αυτό κάνει χρήση των ακόλουθων έργων:</a:t>
            </a:r>
          </a:p>
          <a:p>
            <a:pPr marL="0" indent="0">
              <a:buFont typeface="Wingdings" panose="05000000000000000000" pitchFamily="2" charset="2"/>
              <a:buNone/>
            </a:pPr>
            <a:r>
              <a:rPr lang="el-GR" altLang="el-GR" sz="2000" b="1" dirty="0" smtClean="0">
                <a:effectLst/>
              </a:rPr>
              <a:t>Εικόνα 1</a:t>
            </a:r>
            <a:r>
              <a:rPr lang="el-GR" altLang="el-GR" sz="2000" dirty="0" smtClean="0">
                <a:effectLst/>
              </a:rPr>
              <a:t>: Λεβ </a:t>
            </a:r>
            <a:r>
              <a:rPr lang="el-GR" altLang="el-GR" sz="2000" dirty="0" err="1" smtClean="0">
                <a:effectLst/>
              </a:rPr>
              <a:t>Βιγκότσκι</a:t>
            </a:r>
            <a:r>
              <a:rPr lang="el-GR" altLang="el-GR" sz="2000" dirty="0" smtClean="0">
                <a:effectLst/>
              </a:rPr>
              <a:t>. </a:t>
            </a:r>
            <a:r>
              <a:rPr lang="en-US" altLang="el-GR" sz="2000" dirty="0" smtClean="0">
                <a:effectLst/>
              </a:rPr>
              <a:t>Creative Commons Attribution-Share Alike 3.0 </a:t>
            </a:r>
            <a:r>
              <a:rPr lang="en-US" altLang="el-GR" sz="2000" dirty="0" err="1" smtClean="0">
                <a:effectLst/>
              </a:rPr>
              <a:t>Unported</a:t>
            </a:r>
            <a:r>
              <a:rPr lang="en-US" altLang="el-GR" sz="2000" dirty="0" smtClean="0">
                <a:effectLst/>
              </a:rPr>
              <a:t>. </a:t>
            </a:r>
            <a:r>
              <a:rPr lang="en-US" altLang="el-GR" sz="2000" dirty="0" smtClean="0">
                <a:effectLst/>
                <a:hlinkClick r:id="rId3"/>
              </a:rPr>
              <a:t>https://commons.wikimedia.org/wiki/File:Lev_Vygotsky_1896-1934.jpg</a:t>
            </a:r>
            <a:r>
              <a:rPr lang="el-GR" altLang="el-GR" sz="2000" dirty="0" smtClean="0">
                <a:effectLst/>
              </a:rPr>
              <a:t>. </a:t>
            </a:r>
          </a:p>
          <a:p>
            <a:pPr marL="0" indent="0">
              <a:buFont typeface="Wingdings" panose="05000000000000000000" pitchFamily="2" charset="2"/>
              <a:buNone/>
            </a:pPr>
            <a:r>
              <a:rPr lang="el-GR" altLang="el-GR" sz="2000" b="1" dirty="0" smtClean="0">
                <a:effectLst/>
              </a:rPr>
              <a:t>Εικόνα 2:</a:t>
            </a:r>
            <a:r>
              <a:rPr lang="el-GR" altLang="el-GR" sz="2000" dirty="0" smtClean="0">
                <a:effectLst/>
              </a:rPr>
              <a:t> Νόαμ Τσόμσκι. </a:t>
            </a:r>
            <a:r>
              <a:rPr lang="en-US" altLang="el-GR" sz="2000" dirty="0" smtClean="0">
                <a:effectLst/>
              </a:rPr>
              <a:t>Creative Commons Attribution-Share Alike 2.0 Generic. </a:t>
            </a:r>
            <a:r>
              <a:rPr lang="en-US" altLang="el-GR" sz="2000" dirty="0" smtClean="0">
                <a:effectLst/>
                <a:hlinkClick r:id="rId4"/>
              </a:rPr>
              <a:t>https://commons.wikimedia.org/wiki/File:Noam_Chomsky_2.jpg</a:t>
            </a:r>
            <a:r>
              <a:rPr lang="el-GR" altLang="el-GR" sz="2000" dirty="0" smtClean="0">
                <a:effectLst/>
              </a:rPr>
              <a:t>. </a:t>
            </a:r>
            <a:r>
              <a:rPr lang="en-US" altLang="el-GR" sz="2000" dirty="0" smtClean="0">
                <a:effectLst/>
              </a:rPr>
              <a:t> </a:t>
            </a:r>
            <a:endParaRPr lang="el-GR" altLang="el-GR" sz="2000" dirty="0" smtClean="0">
              <a:effectLst/>
            </a:endParaRPr>
          </a:p>
          <a:p>
            <a:pPr marL="0" indent="0">
              <a:buFont typeface="Wingdings" panose="05000000000000000000" pitchFamily="2" charset="2"/>
              <a:buNone/>
            </a:pPr>
            <a:r>
              <a:rPr lang="el-GR" altLang="el-GR" sz="2000" b="1" dirty="0" smtClean="0">
                <a:effectLst/>
              </a:rPr>
              <a:t>Εικόνα 3:</a:t>
            </a:r>
            <a:r>
              <a:rPr lang="el-GR" altLang="el-GR" sz="2000" dirty="0" smtClean="0">
                <a:effectLst/>
              </a:rPr>
              <a:t> </a:t>
            </a:r>
            <a:r>
              <a:rPr lang="el-GR" altLang="el-GR" sz="2000" dirty="0" err="1" smtClean="0">
                <a:effectLst/>
              </a:rPr>
              <a:t>Μπ</a:t>
            </a:r>
            <a:r>
              <a:rPr lang="el-GR" altLang="el-GR" sz="2000" dirty="0" smtClean="0">
                <a:effectLst/>
              </a:rPr>
              <a:t>. Φ. </a:t>
            </a:r>
            <a:r>
              <a:rPr lang="el-GR" altLang="el-GR" sz="2000" dirty="0" err="1" smtClean="0">
                <a:effectLst/>
              </a:rPr>
              <a:t>Σκίνερ</a:t>
            </a:r>
            <a:r>
              <a:rPr lang="el-GR" altLang="el-GR" sz="2000" dirty="0" smtClean="0">
                <a:effectLst/>
              </a:rPr>
              <a:t>. </a:t>
            </a:r>
            <a:r>
              <a:rPr lang="en-US" altLang="el-GR" sz="2000" dirty="0" smtClean="0">
                <a:effectLst/>
              </a:rPr>
              <a:t>Creative Commons Attribution-Share Alike 3.0 </a:t>
            </a:r>
            <a:r>
              <a:rPr lang="en-US" altLang="el-GR" sz="2000" dirty="0" err="1" smtClean="0">
                <a:effectLst/>
              </a:rPr>
              <a:t>Unported</a:t>
            </a:r>
            <a:r>
              <a:rPr lang="en-US" altLang="el-GR" sz="2000" dirty="0" smtClean="0">
                <a:effectLst/>
              </a:rPr>
              <a:t>. </a:t>
            </a:r>
            <a:r>
              <a:rPr lang="en-US" altLang="el-GR" sz="2000" dirty="0" smtClean="0">
                <a:effectLst/>
                <a:hlinkClick r:id="rId5"/>
              </a:rPr>
              <a:t>https://commons.wikimedia.org/wiki/File:B.F._Skinner_at_Harvard_circa_1950.jpg</a:t>
            </a:r>
            <a:r>
              <a:rPr lang="el-GR" altLang="el-GR" sz="2000" dirty="0" smtClean="0">
                <a:effectLst/>
              </a:rPr>
              <a:t>. </a:t>
            </a:r>
            <a:r>
              <a:rPr lang="en-US" altLang="el-GR" sz="2000" dirty="0" smtClean="0">
                <a:effectLst/>
              </a:rPr>
              <a:t> </a:t>
            </a:r>
          </a:p>
          <a:p>
            <a:pPr marL="0" indent="0">
              <a:buFont typeface="Wingdings" panose="05000000000000000000" pitchFamily="2" charset="2"/>
              <a:buNone/>
            </a:pPr>
            <a:r>
              <a:rPr lang="el-GR" altLang="el-GR" sz="2000" b="1" dirty="0" smtClean="0">
                <a:effectLst/>
              </a:rPr>
              <a:t>Εικόνα </a:t>
            </a:r>
            <a:r>
              <a:rPr lang="en-US" altLang="el-GR" sz="2000" b="1" dirty="0" smtClean="0">
                <a:effectLst/>
              </a:rPr>
              <a:t>4</a:t>
            </a:r>
            <a:r>
              <a:rPr lang="el-GR" altLang="el-GR" sz="2000" b="1" dirty="0" smtClean="0">
                <a:effectLst/>
              </a:rPr>
              <a:t>:</a:t>
            </a:r>
            <a:r>
              <a:rPr lang="el-GR" altLang="el-GR" sz="2000" dirty="0" smtClean="0">
                <a:effectLst/>
              </a:rPr>
              <a:t> Το τεστ </a:t>
            </a:r>
            <a:r>
              <a:rPr lang="en-US" altLang="el-GR" sz="2000" dirty="0" err="1" smtClean="0">
                <a:effectLst/>
              </a:rPr>
              <a:t>wug</a:t>
            </a:r>
            <a:r>
              <a:rPr lang="el-GR" altLang="el-GR" sz="2000" dirty="0" smtClean="0">
                <a:effectLst/>
              </a:rPr>
              <a:t> της </a:t>
            </a:r>
            <a:r>
              <a:rPr lang="en-US" altLang="el-GR" sz="2000" dirty="0" err="1" smtClean="0">
                <a:effectLst/>
              </a:rPr>
              <a:t>Berko</a:t>
            </a:r>
            <a:r>
              <a:rPr lang="en-US" altLang="el-GR" sz="2000" dirty="0" smtClean="0">
                <a:effectLst/>
              </a:rPr>
              <a:t>. </a:t>
            </a:r>
            <a:r>
              <a:rPr lang="en-US" altLang="el-GR" sz="2000" dirty="0" smtClean="0">
                <a:effectLst/>
                <a:hlinkClick r:id="rId6"/>
              </a:rPr>
              <a:t>http://www.pbs.org/wgbh/nova/blogs/secretlife/blogposts/the-language-of-science</a:t>
            </a:r>
            <a:r>
              <a:rPr lang="el-GR" altLang="el-GR" sz="2000" dirty="0" smtClean="0">
                <a:effectLst/>
              </a:rPr>
              <a:t>. </a:t>
            </a:r>
            <a:r>
              <a:rPr lang="en-US" altLang="el-GR" sz="2000" dirty="0" smtClean="0">
                <a:effectLst/>
              </a:rPr>
              <a:t>Copyrighted</a:t>
            </a:r>
            <a:r>
              <a:rPr lang="el-GR" altLang="el-GR" sz="2000" dirty="0" smtClean="0">
                <a:effectLst/>
              </a:rPr>
              <a:t>.</a:t>
            </a:r>
            <a:endParaRPr lang="en-US" altLang="el-GR" sz="2000" dirty="0" smtClean="0">
              <a:effectLst/>
            </a:endParaRPr>
          </a:p>
          <a:p>
            <a:pPr marL="0" indent="0">
              <a:buFont typeface="Wingdings" panose="05000000000000000000" pitchFamily="2" charset="2"/>
              <a:buNone/>
            </a:pPr>
            <a:endParaRPr lang="en-US" altLang="el-GR" sz="2000" dirty="0" smtClean="0">
              <a:effectLst/>
            </a:endParaRPr>
          </a:p>
          <a:p>
            <a:pPr marL="0" indent="0">
              <a:buFont typeface="Wingdings" panose="05000000000000000000" pitchFamily="2" charset="2"/>
              <a:buNone/>
            </a:pPr>
            <a:endParaRPr lang="en-US" altLang="el-GR" sz="2000" dirty="0" smtClean="0">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8913"/>
            <a:ext cx="9144000" cy="6408737"/>
          </a:xfrm>
        </p:spPr>
        <p:txBody>
          <a:bodyPr/>
          <a:lstStyle/>
          <a:p>
            <a:pPr marL="514350" indent="-514350">
              <a:buFont typeface="Wingdings" panose="05000000000000000000" pitchFamily="2" charset="2"/>
              <a:buAutoNum type="arabicPeriod" startAt="3"/>
              <a:defRPr/>
            </a:pPr>
            <a:r>
              <a:rPr lang="el-GR" b="1" smtClean="0">
                <a:solidFill>
                  <a:srgbClr val="FFFF00"/>
                </a:solidFill>
              </a:rPr>
              <a:t>Ανάπτυξη επικοινωνιακών ικανοτήτων</a:t>
            </a:r>
            <a:r>
              <a:rPr lang="el-GR" smtClean="0"/>
              <a:t>: </a:t>
            </a:r>
            <a:endParaRPr lang="en-US" smtClean="0"/>
          </a:p>
          <a:p>
            <a:pPr marL="514350" indent="-514350">
              <a:buFont typeface="Wingdings" panose="05000000000000000000" pitchFamily="2" charset="2"/>
              <a:buNone/>
              <a:defRPr/>
            </a:pPr>
            <a:r>
              <a:rPr lang="en-US" smtClean="0"/>
              <a:t>	</a:t>
            </a:r>
            <a:r>
              <a:rPr lang="el-GR" b="1" smtClean="0"/>
              <a:t>Χρήση και κατανόηση ποικίλων ειδών λόγου (από τη συνομιλία έως το αφήγημα και το επιστημονικό δοκίμιο) που εκπληρώνουν διαφορετικούς σκοπούς σε διαφορετικές περιστάσεις.</a:t>
            </a:r>
          </a:p>
          <a:p>
            <a:pPr lvl="1">
              <a:defRPr/>
            </a:pPr>
            <a:r>
              <a:rPr lang="el-GR" b="1" smtClean="0">
                <a:solidFill>
                  <a:srgbClr val="FFFF00"/>
                </a:solidFill>
              </a:rPr>
              <a:t>Πραγματολογικές ικανότητες</a:t>
            </a:r>
            <a:r>
              <a:rPr lang="el-GR" b="1" smtClean="0"/>
              <a:t>:  η κατάλληλη χρήση της γλώσσας ανάλογα με τα φυσικά και γλωσσικά συμφραζόμενα.</a:t>
            </a:r>
          </a:p>
          <a:p>
            <a:pPr lvl="1">
              <a:defRPr/>
            </a:pPr>
            <a:r>
              <a:rPr lang="el-GR" b="1" smtClean="0">
                <a:solidFill>
                  <a:srgbClr val="FFFF00"/>
                </a:solidFill>
              </a:rPr>
              <a:t>Κειμενικές ικανότητες</a:t>
            </a:r>
            <a:r>
              <a:rPr lang="el-GR" b="1" smtClean="0"/>
              <a:t>: οικοδόμηση συνομιλιών και κυρίως μονολόγων (εστίαση στα προφορικά αφηγήματα)</a:t>
            </a:r>
          </a:p>
          <a:p>
            <a:pPr lvl="1">
              <a:defRPr/>
            </a:pPr>
            <a:r>
              <a:rPr lang="el-GR" b="1" smtClean="0">
                <a:solidFill>
                  <a:srgbClr val="FFFF00"/>
                </a:solidFill>
              </a:rPr>
              <a:t>Κοινωνιογλωσσικές ικανότητες:  </a:t>
            </a:r>
            <a:r>
              <a:rPr lang="el-GR" b="1" smtClean="0"/>
              <a:t>η κατάλληλη χρήση της γλώσσας ανάλογα με τα κοινωνικοπολιτισμικά συμφραζόμενα.  </a:t>
            </a:r>
          </a:p>
        </p:txBody>
      </p:sp>
      <p:sp>
        <p:nvSpPr>
          <p:cNvPr id="21507"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ECFDA1B5-0CEA-41D7-8A5F-8C1921B4B54F}" type="slidenum">
              <a:rPr lang="el-GR" altLang="el-GR" sz="1200" smtClean="0">
                <a:latin typeface="Arial" panose="020B0604020202020204" pitchFamily="34" charset="0"/>
              </a:rPr>
              <a:pPr>
                <a:spcBef>
                  <a:spcPct val="0"/>
                </a:spcBef>
                <a:buClrTx/>
                <a:buSzTx/>
                <a:buFontTx/>
                <a:buNone/>
              </a:pPr>
              <a:t>6</a:t>
            </a:fld>
            <a:endParaRPr lang="el-GR" altLang="el-GR" sz="1200" smtClean="0">
              <a:latin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850" y="0"/>
            <a:ext cx="8569325" cy="6858000"/>
          </a:xfrm>
        </p:spPr>
        <p:txBody>
          <a:bodyPr/>
          <a:lstStyle/>
          <a:p>
            <a:pPr>
              <a:buFont typeface="Wingdings" panose="05000000000000000000" pitchFamily="2" charset="2"/>
              <a:buNone/>
              <a:defRPr/>
            </a:pPr>
            <a:r>
              <a:rPr lang="el-GR" b="1" u="sng" dirty="0" smtClean="0">
                <a:solidFill>
                  <a:srgbClr val="FFFF00"/>
                </a:solidFill>
              </a:rPr>
              <a:t>4.  Γλωσσικές/επικοινωνιακές ικανότητες των παιδιών και εκπαίδευση</a:t>
            </a:r>
            <a:r>
              <a:rPr lang="el-GR" b="1" dirty="0" smtClean="0">
                <a:solidFill>
                  <a:srgbClr val="FFFF00"/>
                </a:solidFill>
              </a:rPr>
              <a:t>:  </a:t>
            </a:r>
            <a:endParaRPr lang="el-GR" sz="2000" b="1" dirty="0" smtClean="0">
              <a:solidFill>
                <a:srgbClr val="FFFF00"/>
              </a:solidFill>
            </a:endParaRPr>
          </a:p>
          <a:p>
            <a:pPr lvl="1">
              <a:defRPr/>
            </a:pPr>
            <a:r>
              <a:rPr lang="el-GR" b="1" u="sng" dirty="0" smtClean="0"/>
              <a:t>Ποιοι παράγοντες καθορίζουν τις γλωσσικές-επικοινωνιακές ικανότητες</a:t>
            </a:r>
            <a:r>
              <a:rPr lang="el-GR" b="1" dirty="0" smtClean="0"/>
              <a:t> των παιδιών.</a:t>
            </a:r>
          </a:p>
          <a:p>
            <a:pPr lvl="1">
              <a:defRPr/>
            </a:pPr>
            <a:r>
              <a:rPr lang="el-GR" b="1" dirty="0" smtClean="0"/>
              <a:t>Ποια μπορεί και πρέπει να είναι </a:t>
            </a:r>
            <a:r>
              <a:rPr lang="el-GR" b="1" u="sng" dirty="0" smtClean="0"/>
              <a:t>η συμβολή της εκπαίδευσης</a:t>
            </a:r>
            <a:r>
              <a:rPr lang="el-GR" b="1" dirty="0" smtClean="0"/>
              <a:t> στην ανάπτυξη των παραπάνω ικανοτήτων;  Τι ξέρουν ήδη τα παιδιά όταν φτάνουν στο σχολείο και τι χρειάζεται να μάθουν; </a:t>
            </a:r>
          </a:p>
          <a:p>
            <a:pPr lvl="1">
              <a:defRPr/>
            </a:pPr>
            <a:r>
              <a:rPr lang="el-GR" b="1" dirty="0" smtClean="0"/>
              <a:t>Πώς συντηρούνται ή αλλάζουν οι </a:t>
            </a:r>
            <a:r>
              <a:rPr lang="el-GR" b="1" u="sng" dirty="0" smtClean="0"/>
              <a:t>κοινωνικές ανισότητες</a:t>
            </a:r>
            <a:r>
              <a:rPr lang="el-GR" b="1" dirty="0" smtClean="0"/>
              <a:t> μέσα από τον τρόπο που χρησιμοποιείται η γλώσσα στο σχολείο;   </a:t>
            </a:r>
          </a:p>
          <a:p>
            <a:pPr>
              <a:defRPr/>
            </a:pPr>
            <a:endParaRPr lang="el-GR" dirty="0" smtClean="0"/>
          </a:p>
        </p:txBody>
      </p:sp>
      <p:sp>
        <p:nvSpPr>
          <p:cNvPr id="22531"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6699EC17-C92B-49D3-A838-B5E77CDB0404}" type="slidenum">
              <a:rPr lang="el-GR" altLang="el-GR" sz="1200" smtClean="0">
                <a:latin typeface="Arial" panose="020B0604020202020204" pitchFamily="34" charset="0"/>
              </a:rPr>
              <a:pPr>
                <a:spcBef>
                  <a:spcPct val="0"/>
                </a:spcBef>
                <a:buClrTx/>
                <a:buSzTx/>
                <a:buFontTx/>
                <a:buNone/>
              </a:pPr>
              <a:t>7</a:t>
            </a:fld>
            <a:endParaRPr lang="el-GR" altLang="el-GR" sz="1200" smtClean="0">
              <a:latin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A4B6A3C5-43B5-40B0-BF30-3949A3C69A2A}" type="slidenum">
              <a:rPr lang="el-GR" altLang="el-GR" sz="1200" smtClean="0">
                <a:latin typeface="Arial" panose="020B0604020202020204" pitchFamily="34" charset="0"/>
              </a:rPr>
              <a:pPr>
                <a:spcBef>
                  <a:spcPct val="0"/>
                </a:spcBef>
                <a:buClrTx/>
                <a:buSzTx/>
                <a:buFontTx/>
                <a:buNone/>
              </a:pPr>
              <a:t>8</a:t>
            </a:fld>
            <a:endParaRPr lang="el-GR" altLang="el-GR" sz="1200" smtClean="0">
              <a:latin typeface="Arial" panose="020B0604020202020204" pitchFamily="34" charset="0"/>
            </a:endParaRPr>
          </a:p>
        </p:txBody>
      </p:sp>
      <p:sp>
        <p:nvSpPr>
          <p:cNvPr id="33795" name="Rectangle 3"/>
          <p:cNvSpPr>
            <a:spLocks noGrp="1" noChangeArrowheads="1"/>
          </p:cNvSpPr>
          <p:nvPr>
            <p:ph type="body" idx="1"/>
          </p:nvPr>
        </p:nvSpPr>
        <p:spPr>
          <a:xfrm>
            <a:off x="457200" y="981075"/>
            <a:ext cx="8229600" cy="5543550"/>
          </a:xfrm>
        </p:spPr>
        <p:txBody>
          <a:bodyPr/>
          <a:lstStyle/>
          <a:p>
            <a:pPr algn="r" eaLnBrk="1" hangingPunct="1">
              <a:lnSpc>
                <a:spcPct val="80000"/>
              </a:lnSpc>
              <a:buFont typeface="Wingdings" charset="2"/>
              <a:buChar char="n"/>
              <a:defRPr/>
            </a:pPr>
            <a:endParaRPr lang="en-US" sz="2400" b="1" dirty="0" smtClean="0">
              <a:solidFill>
                <a:schemeClr val="hlink"/>
              </a:solidFill>
            </a:endParaRPr>
          </a:p>
          <a:p>
            <a:pPr algn="ctr" eaLnBrk="1" hangingPunct="1">
              <a:lnSpc>
                <a:spcPct val="80000"/>
              </a:lnSpc>
              <a:buFont typeface="Wingdings" charset="2"/>
              <a:buNone/>
              <a:defRPr/>
            </a:pPr>
            <a:endParaRPr lang="el-GR" sz="2400" b="1" dirty="0" smtClean="0">
              <a:solidFill>
                <a:srgbClr val="66FFCC"/>
              </a:solidFill>
            </a:endParaRPr>
          </a:p>
          <a:p>
            <a:pPr algn="ctr" eaLnBrk="1" hangingPunct="1">
              <a:lnSpc>
                <a:spcPct val="80000"/>
              </a:lnSpc>
              <a:buFont typeface="Wingdings" charset="2"/>
              <a:buNone/>
              <a:defRPr/>
            </a:pPr>
            <a:r>
              <a:rPr lang="en-US" sz="4000" b="1" dirty="0" smtClean="0">
                <a:solidFill>
                  <a:srgbClr val="66FFCC"/>
                </a:solidFill>
              </a:rPr>
              <a:t>A</a:t>
            </a:r>
            <a:r>
              <a:rPr lang="el-GR" sz="4000" b="1" dirty="0" smtClean="0">
                <a:solidFill>
                  <a:srgbClr val="66FFCC"/>
                </a:solidFill>
              </a:rPr>
              <a:t>νάπτυξη γλώσσας στα παιδιά: </a:t>
            </a:r>
          </a:p>
          <a:p>
            <a:pPr algn="ctr" eaLnBrk="1" hangingPunct="1">
              <a:lnSpc>
                <a:spcPct val="80000"/>
              </a:lnSpc>
              <a:buFont typeface="Wingdings" charset="2"/>
              <a:buNone/>
              <a:defRPr/>
            </a:pPr>
            <a:r>
              <a:rPr lang="el-GR" b="1" dirty="0" smtClean="0">
                <a:solidFill>
                  <a:srgbClr val="66FFCC"/>
                </a:solidFill>
              </a:rPr>
              <a:t>γιατί τη μελετούμε;</a:t>
            </a:r>
          </a:p>
          <a:p>
            <a:pPr algn="ctr" eaLnBrk="1" hangingPunct="1">
              <a:lnSpc>
                <a:spcPct val="80000"/>
              </a:lnSpc>
              <a:buFont typeface="Wingdings" charset="2"/>
              <a:buNone/>
              <a:defRPr/>
            </a:pPr>
            <a:endParaRPr lang="el-GR" b="1" dirty="0" smtClean="0">
              <a:solidFill>
                <a:srgbClr val="66FFCC"/>
              </a:solidFill>
            </a:endParaRPr>
          </a:p>
          <a:p>
            <a:pPr algn="ctr" eaLnBrk="1" hangingPunct="1">
              <a:lnSpc>
                <a:spcPct val="80000"/>
              </a:lnSpc>
              <a:buFont typeface="Wingdings" charset="2"/>
              <a:buChar char="n"/>
              <a:defRPr/>
            </a:pPr>
            <a:r>
              <a:rPr lang="el-GR" b="1" dirty="0" smtClean="0">
                <a:solidFill>
                  <a:srgbClr val="FFC000"/>
                </a:solidFill>
              </a:rPr>
              <a:t>Πρακτικές συνέπειες</a:t>
            </a:r>
          </a:p>
          <a:p>
            <a:pPr algn="ctr" eaLnBrk="1" hangingPunct="1">
              <a:lnSpc>
                <a:spcPct val="80000"/>
              </a:lnSpc>
              <a:buFont typeface="Wingdings" charset="2"/>
              <a:buChar char="n"/>
              <a:defRPr/>
            </a:pPr>
            <a:r>
              <a:rPr lang="el-GR" b="1" dirty="0" smtClean="0">
                <a:solidFill>
                  <a:srgbClr val="FFC000"/>
                </a:solidFill>
              </a:rPr>
              <a:t>Θεωρητικές συνέπειες</a:t>
            </a:r>
          </a:p>
          <a:p>
            <a:pPr algn="ctr" eaLnBrk="1" hangingPunct="1">
              <a:lnSpc>
                <a:spcPct val="80000"/>
              </a:lnSpc>
              <a:buFont typeface="Wingdings" charset="2"/>
              <a:buNone/>
              <a:defRPr/>
            </a:pPr>
            <a:endParaRPr lang="el-GR" b="1" dirty="0" smtClean="0">
              <a:solidFill>
                <a:srgbClr val="FFC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5175"/>
            <a:ext cx="8229600" cy="5360988"/>
          </a:xfrm>
        </p:spPr>
        <p:txBody>
          <a:bodyPr/>
          <a:lstStyle/>
          <a:p>
            <a:pPr algn="ctr" eaLnBrk="1" hangingPunct="1">
              <a:lnSpc>
                <a:spcPct val="80000"/>
              </a:lnSpc>
              <a:buFont typeface="Wingdings" panose="05000000000000000000" pitchFamily="2" charset="2"/>
              <a:buNone/>
              <a:defRPr/>
            </a:pPr>
            <a:r>
              <a:rPr lang="el-GR" b="1" u="sng" smtClean="0">
                <a:solidFill>
                  <a:schemeClr val="hlink"/>
                </a:solidFill>
              </a:rPr>
              <a:t>Πρακτικές συνέπειες</a:t>
            </a:r>
          </a:p>
          <a:p>
            <a:pPr algn="ctr" eaLnBrk="1" hangingPunct="1">
              <a:lnSpc>
                <a:spcPct val="80000"/>
              </a:lnSpc>
              <a:buFont typeface="Wingdings" panose="05000000000000000000" pitchFamily="2" charset="2"/>
              <a:buNone/>
              <a:defRPr/>
            </a:pPr>
            <a:r>
              <a:rPr lang="el-GR" b="1" smtClean="0">
                <a:solidFill>
                  <a:schemeClr val="hlink"/>
                </a:solidFill>
              </a:rPr>
              <a:t>για</a:t>
            </a:r>
            <a:r>
              <a:rPr lang="el-GR" smtClean="0"/>
              <a:t>:  </a:t>
            </a:r>
          </a:p>
          <a:p>
            <a:pPr algn="ctr" eaLnBrk="1" hangingPunct="1">
              <a:lnSpc>
                <a:spcPct val="80000"/>
              </a:lnSpc>
              <a:buFont typeface="Wingdings" panose="05000000000000000000" pitchFamily="2" charset="2"/>
              <a:buNone/>
              <a:defRPr/>
            </a:pPr>
            <a:endParaRPr lang="el-GR" smtClean="0"/>
          </a:p>
          <a:p>
            <a:pPr eaLnBrk="1" hangingPunct="1">
              <a:lnSpc>
                <a:spcPct val="80000"/>
              </a:lnSpc>
              <a:defRPr/>
            </a:pPr>
            <a:r>
              <a:rPr lang="el-GR" b="1" smtClean="0">
                <a:solidFill>
                  <a:srgbClr val="FFFF00"/>
                </a:solidFill>
              </a:rPr>
              <a:t>Λογοθεραπεία</a:t>
            </a:r>
            <a:r>
              <a:rPr lang="en-US" b="1" smtClean="0">
                <a:solidFill>
                  <a:srgbClr val="FFFF00"/>
                </a:solidFill>
              </a:rPr>
              <a:t>:</a:t>
            </a:r>
            <a:r>
              <a:rPr lang="en-US" b="1" smtClean="0">
                <a:solidFill>
                  <a:schemeClr val="hlink"/>
                </a:solidFill>
              </a:rPr>
              <a:t> </a:t>
            </a:r>
            <a:r>
              <a:rPr lang="el-GR" b="1" smtClean="0"/>
              <a:t>απαραίτητο να ξέρουμε πώς αναπτύσσονται τα παιδιά χωρίς προβλήματα για να παρέμβουμε θεραπευτικά σε αυτά με δυσκολίες λόγου.</a:t>
            </a:r>
          </a:p>
          <a:p>
            <a:pPr eaLnBrk="1" hangingPunct="1">
              <a:lnSpc>
                <a:spcPct val="80000"/>
              </a:lnSpc>
              <a:defRPr/>
            </a:pPr>
            <a:r>
              <a:rPr lang="el-GR" b="1" smtClean="0">
                <a:solidFill>
                  <a:srgbClr val="FFFF00"/>
                </a:solidFill>
              </a:rPr>
              <a:t>Εκπαίδευση</a:t>
            </a:r>
            <a:r>
              <a:rPr lang="el-GR" b="1" smtClean="0">
                <a:solidFill>
                  <a:schemeClr val="hlink"/>
                </a:solidFill>
              </a:rPr>
              <a:t>:  </a:t>
            </a:r>
            <a:r>
              <a:rPr lang="el-GR" b="1" smtClean="0"/>
              <a:t>απαραίτητο να ξέρουμε τι γνωρίζουν ήδη τα παιδιά και τι όχι όταν φτάνουν στο σχολείο για να καταλήξουμε στο τί πρέπει να προσφέρει το σχολείο.</a:t>
            </a:r>
          </a:p>
          <a:p>
            <a:pPr eaLnBrk="1" hangingPunct="1">
              <a:defRPr/>
            </a:pPr>
            <a:endParaRPr lang="el-GR" smtClean="0"/>
          </a:p>
        </p:txBody>
      </p:sp>
      <p:sp>
        <p:nvSpPr>
          <p:cNvPr id="25603"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fld id="{AE282673-409A-47F8-8790-36565BEC692A}" type="slidenum">
              <a:rPr lang="el-GR" altLang="el-GR" sz="1200" smtClean="0">
                <a:latin typeface="Arial" panose="020B0604020202020204" pitchFamily="34" charset="0"/>
              </a:rPr>
              <a:pPr>
                <a:spcBef>
                  <a:spcPct val="0"/>
                </a:spcBef>
                <a:buClrTx/>
                <a:buSzTx/>
                <a:buFontTx/>
                <a:buNone/>
              </a:pPr>
              <a:t>9</a:t>
            </a:fld>
            <a:endParaRPr lang="el-GR" altLang="el-GR" sz="1200" smtClean="0">
              <a:latin typeface="Arial" panose="020B0604020202020204" pitchFamily="34" charset="0"/>
            </a:endParaRPr>
          </a:p>
        </p:txBody>
      </p:sp>
    </p:spTree>
  </p:cSld>
  <p:clrMapOvr>
    <a:masterClrMapping/>
  </p:clrMapOvr>
</p:sld>
</file>

<file path=ppt/theme/theme1.xml><?xml version="1.0" encoding="utf-8"?>
<a:theme xmlns:a="http://schemas.openxmlformats.org/drawingml/2006/main" name="Ροή">
  <a:themeElements>
    <a:clrScheme name="Ροή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Ροή">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l-GR"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l-GR" sz="1800" b="0" i="0" u="none" strike="noStrike" cap="none" normalizeH="0" baseline="0" smtClean="0">
            <a:ln>
              <a:noFill/>
            </a:ln>
            <a:solidFill>
              <a:schemeClr val="tx1"/>
            </a:solidFill>
            <a:effectLst/>
            <a:latin typeface="Arial" charset="0"/>
          </a:defRPr>
        </a:defPPr>
      </a:lstStyle>
    </a:lnDef>
  </a:objectDefaults>
  <a:extraClrSchemeLst>
    <a:extraClrScheme>
      <a:clrScheme name="Ροή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Ροή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Ροή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Ροή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Ροή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Ροή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Ροή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Ροή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Ροή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997</TotalTime>
  <Words>2874</Words>
  <Application>Microsoft Office PowerPoint</Application>
  <PresentationFormat>On-screen Show (4:3)</PresentationFormat>
  <Paragraphs>444</Paragraphs>
  <Slides>52</Slides>
  <Notes>28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52</vt:i4>
      </vt:variant>
    </vt:vector>
  </HeadingPairs>
  <TitlesOfParts>
    <vt:vector size="56" baseType="lpstr">
      <vt:lpstr>Arial</vt:lpstr>
      <vt:lpstr>Garamond</vt:lpstr>
      <vt:lpstr>Wingdings</vt:lpstr>
      <vt:lpstr>Ροή</vt:lpstr>
      <vt:lpstr>Ανάπτυξη του Λόγου</vt:lpstr>
      <vt:lpstr>ANAΠΤΥΞΗ ΤΟΥ ΛΟΓΟΥ</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Σύγχρονη γλωσσολογία </vt:lpstr>
      <vt:lpstr>Διπλή άρθρωση:  θεμελιακή ιδιομορφία της γλώσσας</vt:lpstr>
      <vt:lpstr>Στρωματοποίηση γλώσσας ιεραρχική της οργάνωση</vt:lpstr>
      <vt:lpstr>PowerPoint Presentation</vt:lpstr>
      <vt:lpstr>PowerPoint Presentation</vt:lpstr>
      <vt:lpstr>Όροι γλωσσολογίας χρήσιμοι  για περιγραφή παιδικής γλώσσας και προβλημάτων της </vt:lpstr>
      <vt:lpstr>Προβλήματα αφήγησης </vt:lpstr>
      <vt:lpstr>PowerPoint Presentation</vt:lpstr>
      <vt:lpstr>Τι τύπου προβλήματα, πιο συγκεκριμένα;</vt:lpstr>
      <vt:lpstr>PowerPoint Presentation</vt:lpstr>
      <vt:lpstr>Iστορική ανασκόπηση  της έρευνας για την ανάπτυξη της γλώσσας</vt:lpstr>
      <vt:lpstr>PowerPoint Presentation</vt:lpstr>
      <vt:lpstr>PowerPoint Presentation</vt:lpstr>
      <vt:lpstr>Σύγχρονη προβληματική Αναπτυξιακή Ψυχογλωσσολογία</vt:lpstr>
      <vt:lpstr>PowerPoint Presentation</vt:lpstr>
      <vt:lpstr> Κρίσιμα στοιχεία της τσομσκιανής θεωρίας   Η γλώσσα συνιστά </vt:lpstr>
      <vt:lpstr>PowerPoint Presentation</vt:lpstr>
      <vt:lpstr>PowerPoint Presentation</vt:lpstr>
      <vt:lpstr>PowerPoint Presentation</vt:lpstr>
      <vt:lpstr>PowerPoint Presentation</vt:lpstr>
      <vt:lpstr>Ακόμη και μάθηση λεξιλογίου  συνεπάγεται μάθηση συστήματος   (παρότι ο Tσόμσκι δεν αναφέρεται άμεσα σε αυτό)</vt:lpstr>
      <vt:lpstr>PowerPoint Presentation</vt:lpstr>
      <vt:lpstr>PowerPoint Presentation</vt:lpstr>
      <vt:lpstr>PowerPoint Presentation</vt:lpstr>
      <vt:lpstr>PowerPoint Presentation</vt:lpstr>
      <vt:lpstr>Πρώτες εμπειρικές έρευνες  της αναπτυξιακής ψυχογλωσσολογίας  ιστορικής σημασίας</vt:lpstr>
      <vt:lpstr>PowerPoint Presentation</vt:lpstr>
      <vt:lpstr>PowerPoint Presentation</vt:lpstr>
      <vt:lpstr>PowerPoint Presentation</vt:lpstr>
      <vt:lpstr>Λάθη ή παραδρομές των παιδιών στο φυσικό λόγο τους  </vt:lpstr>
      <vt:lpstr>PowerPoint Presentation</vt:lpstr>
      <vt:lpstr>PowerPoint Presentation</vt:lpstr>
      <vt:lpstr>Τέλος</vt:lpstr>
      <vt:lpstr>Χρηματοδότηση</vt:lpstr>
      <vt:lpstr>ΣημειΩματα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Iστορική ανασκόπηση  της έρευνας για την ανάπτυξη της γλώσσας</dc:title>
  <dc:creator>user</dc:creator>
  <cp:lastModifiedBy>Uoa</cp:lastModifiedBy>
  <cp:revision>290</cp:revision>
  <dcterms:created xsi:type="dcterms:W3CDTF">2006-10-30T09:09:05Z</dcterms:created>
  <dcterms:modified xsi:type="dcterms:W3CDTF">2016-05-16T11:28:10Z</dcterms:modified>
</cp:coreProperties>
</file>