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1"/>
  </p:sldMasterIdLst>
  <p:notesMasterIdLst>
    <p:notesMasterId r:id="rId72"/>
  </p:notesMasterIdLst>
  <p:sldIdLst>
    <p:sldId id="471" r:id="rId2"/>
    <p:sldId id="473" r:id="rId3"/>
    <p:sldId id="474" r:id="rId4"/>
    <p:sldId id="517" r:id="rId5"/>
    <p:sldId id="518" r:id="rId6"/>
    <p:sldId id="476" r:id="rId7"/>
    <p:sldId id="519" r:id="rId8"/>
    <p:sldId id="520" r:id="rId9"/>
    <p:sldId id="521" r:id="rId10"/>
    <p:sldId id="522" r:id="rId11"/>
    <p:sldId id="523" r:id="rId12"/>
    <p:sldId id="524" r:id="rId13"/>
    <p:sldId id="482" r:id="rId14"/>
    <p:sldId id="525" r:id="rId15"/>
    <p:sldId id="484" r:id="rId16"/>
    <p:sldId id="526" r:id="rId17"/>
    <p:sldId id="527" r:id="rId18"/>
    <p:sldId id="531" r:id="rId19"/>
    <p:sldId id="528" r:id="rId20"/>
    <p:sldId id="529" r:id="rId21"/>
    <p:sldId id="530" r:id="rId22"/>
    <p:sldId id="532" r:id="rId23"/>
    <p:sldId id="533" r:id="rId24"/>
    <p:sldId id="534" r:id="rId25"/>
    <p:sldId id="535" r:id="rId26"/>
    <p:sldId id="536" r:id="rId27"/>
    <p:sldId id="537" r:id="rId28"/>
    <p:sldId id="538" r:id="rId29"/>
    <p:sldId id="539" r:id="rId30"/>
    <p:sldId id="540" r:id="rId31"/>
    <p:sldId id="541" r:id="rId32"/>
    <p:sldId id="542" r:id="rId33"/>
    <p:sldId id="543" r:id="rId34"/>
    <p:sldId id="544" r:id="rId35"/>
    <p:sldId id="545" r:id="rId36"/>
    <p:sldId id="546" r:id="rId37"/>
    <p:sldId id="547" r:id="rId38"/>
    <p:sldId id="548" r:id="rId39"/>
    <p:sldId id="549" r:id="rId40"/>
    <p:sldId id="550" r:id="rId41"/>
    <p:sldId id="551" r:id="rId42"/>
    <p:sldId id="552" r:id="rId43"/>
    <p:sldId id="506" r:id="rId44"/>
    <p:sldId id="553" r:id="rId45"/>
    <p:sldId id="554" r:id="rId46"/>
    <p:sldId id="555" r:id="rId47"/>
    <p:sldId id="556" r:id="rId48"/>
    <p:sldId id="557" r:id="rId49"/>
    <p:sldId id="559" r:id="rId50"/>
    <p:sldId id="558" r:id="rId51"/>
    <p:sldId id="560" r:id="rId52"/>
    <p:sldId id="561" r:id="rId53"/>
    <p:sldId id="562" r:id="rId54"/>
    <p:sldId id="563" r:id="rId55"/>
    <p:sldId id="564" r:id="rId56"/>
    <p:sldId id="565" r:id="rId57"/>
    <p:sldId id="566" r:id="rId58"/>
    <p:sldId id="567" r:id="rId59"/>
    <p:sldId id="568" r:id="rId60"/>
    <p:sldId id="569" r:id="rId61"/>
    <p:sldId id="570" r:id="rId62"/>
    <p:sldId id="571" r:id="rId63"/>
    <p:sldId id="572" r:id="rId64"/>
    <p:sldId id="573" r:id="rId65"/>
    <p:sldId id="574" r:id="rId66"/>
    <p:sldId id="575" r:id="rId67"/>
    <p:sldId id="576" r:id="rId68"/>
    <p:sldId id="577" r:id="rId69"/>
    <p:sldId id="578" r:id="rId70"/>
    <p:sldId id="579" r:id="rId7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DF4"/>
    <a:srgbClr val="E16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101" autoAdjust="0"/>
    <p:restoredTop sz="93409" autoAdjust="0"/>
  </p:normalViewPr>
  <p:slideViewPr>
    <p:cSldViewPr snapToObjects="1">
      <p:cViewPr varScale="1">
        <p:scale>
          <a:sx n="61" d="100"/>
          <a:sy n="61" d="100"/>
        </p:scale>
        <p:origin x="72" y="3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MS PGothic" panose="020B0600070205080204" pitchFamily="34" charset="-128"/>
              </a:defRPr>
            </a:lvl1pPr>
          </a:lstStyle>
          <a:p>
            <a:pPr>
              <a:defRPr/>
            </a:pPr>
            <a:fld id="{CC7A786D-5B6B-467E-9F8D-4670DFFACF34}" type="datetime1">
              <a:rPr lang="en-US" altLang="el-GR"/>
              <a:pPr>
                <a:defRPr/>
              </a:pPr>
              <a:t>10/18/2015</a:t>
            </a:fld>
            <a:endParaRPr lang="en-US" alt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MS PGothic" panose="020B0600070205080204" pitchFamily="34" charset="-128"/>
              </a:defRPr>
            </a:lvl1pPr>
          </a:lstStyle>
          <a:p>
            <a:pPr>
              <a:defRPr/>
            </a:pPr>
            <a:fld id="{6770BDB2-3962-480D-8BA0-5B4CBC3F7554}" type="slidenum">
              <a:rPr lang="en-US" altLang="el-GR"/>
              <a:pPr>
                <a:defRPr/>
              </a:pPr>
              <a:t>‹#›</a:t>
            </a:fld>
            <a:endParaRPr lang="en-US" altLang="el-GR"/>
          </a:p>
        </p:txBody>
      </p:sp>
    </p:spTree>
    <p:extLst>
      <p:ext uri="{BB962C8B-B14F-4D97-AF65-F5344CB8AC3E}">
        <p14:creationId xmlns:p14="http://schemas.microsoft.com/office/powerpoint/2010/main" val="26961258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51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689DA7D-7939-4E72-95F5-819DCE8EEE47}" type="slidenum">
              <a:rPr lang="en-US" altLang="el-GR" smtClean="0"/>
              <a:pPr/>
              <a:t>1</a:t>
            </a:fld>
            <a:endParaRPr lang="en-US" altLang="el-GR" smtClean="0"/>
          </a:p>
        </p:txBody>
      </p:sp>
    </p:spTree>
    <p:extLst>
      <p:ext uri="{BB962C8B-B14F-4D97-AF65-F5344CB8AC3E}">
        <p14:creationId xmlns:p14="http://schemas.microsoft.com/office/powerpoint/2010/main" val="2770421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A86DA96-D329-4FE4-BE27-ED18D1269D16}" type="slidenum">
              <a:rPr lang="en-US" altLang="el-GR" smtClean="0"/>
              <a:pPr/>
              <a:t>12</a:t>
            </a:fld>
            <a:endParaRPr lang="en-US" altLang="el-GR" smtClean="0"/>
          </a:p>
        </p:txBody>
      </p:sp>
    </p:spTree>
    <p:extLst>
      <p:ext uri="{BB962C8B-B14F-4D97-AF65-F5344CB8AC3E}">
        <p14:creationId xmlns:p14="http://schemas.microsoft.com/office/powerpoint/2010/main" val="2744233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13</a:t>
            </a:fld>
            <a:endParaRPr lang="en-US" altLang="el-GR"/>
          </a:p>
        </p:txBody>
      </p:sp>
    </p:spTree>
    <p:extLst>
      <p:ext uri="{BB962C8B-B14F-4D97-AF65-F5344CB8AC3E}">
        <p14:creationId xmlns:p14="http://schemas.microsoft.com/office/powerpoint/2010/main" val="2359669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BBCE1C9-AE54-4CEE-82D1-B8E8E0FB2804}" type="slidenum">
              <a:rPr lang="en-US" altLang="el-GR" smtClean="0"/>
              <a:pPr/>
              <a:t>14</a:t>
            </a:fld>
            <a:endParaRPr lang="en-US" altLang="el-GR" smtClean="0"/>
          </a:p>
        </p:txBody>
      </p:sp>
    </p:spTree>
    <p:extLst>
      <p:ext uri="{BB962C8B-B14F-4D97-AF65-F5344CB8AC3E}">
        <p14:creationId xmlns:p14="http://schemas.microsoft.com/office/powerpoint/2010/main" val="47223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15</a:t>
            </a:fld>
            <a:endParaRPr lang="en-US" altLang="el-GR"/>
          </a:p>
        </p:txBody>
      </p:sp>
    </p:spTree>
    <p:extLst>
      <p:ext uri="{BB962C8B-B14F-4D97-AF65-F5344CB8AC3E}">
        <p14:creationId xmlns:p14="http://schemas.microsoft.com/office/powerpoint/2010/main" val="3707038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16</a:t>
            </a:fld>
            <a:endParaRPr lang="en-US" altLang="el-GR"/>
          </a:p>
        </p:txBody>
      </p:sp>
    </p:spTree>
    <p:extLst>
      <p:ext uri="{BB962C8B-B14F-4D97-AF65-F5344CB8AC3E}">
        <p14:creationId xmlns:p14="http://schemas.microsoft.com/office/powerpoint/2010/main" val="2615202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17</a:t>
            </a:fld>
            <a:endParaRPr lang="en-US" altLang="el-GR"/>
          </a:p>
        </p:txBody>
      </p:sp>
    </p:spTree>
    <p:extLst>
      <p:ext uri="{BB962C8B-B14F-4D97-AF65-F5344CB8AC3E}">
        <p14:creationId xmlns:p14="http://schemas.microsoft.com/office/powerpoint/2010/main" val="2760224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20</a:t>
            </a:fld>
            <a:endParaRPr lang="en-US" altLang="el-GR"/>
          </a:p>
        </p:txBody>
      </p:sp>
    </p:spTree>
    <p:extLst>
      <p:ext uri="{BB962C8B-B14F-4D97-AF65-F5344CB8AC3E}">
        <p14:creationId xmlns:p14="http://schemas.microsoft.com/office/powerpoint/2010/main" val="3606247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21</a:t>
            </a:fld>
            <a:endParaRPr lang="en-US" altLang="el-GR"/>
          </a:p>
        </p:txBody>
      </p:sp>
    </p:spTree>
    <p:extLst>
      <p:ext uri="{BB962C8B-B14F-4D97-AF65-F5344CB8AC3E}">
        <p14:creationId xmlns:p14="http://schemas.microsoft.com/office/powerpoint/2010/main" val="1136448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22</a:t>
            </a:fld>
            <a:endParaRPr lang="en-US" altLang="el-GR"/>
          </a:p>
        </p:txBody>
      </p:sp>
    </p:spTree>
    <p:extLst>
      <p:ext uri="{BB962C8B-B14F-4D97-AF65-F5344CB8AC3E}">
        <p14:creationId xmlns:p14="http://schemas.microsoft.com/office/powerpoint/2010/main" val="3658200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23</a:t>
            </a:fld>
            <a:endParaRPr lang="en-US" altLang="el-GR"/>
          </a:p>
        </p:txBody>
      </p:sp>
    </p:spTree>
    <p:extLst>
      <p:ext uri="{BB962C8B-B14F-4D97-AF65-F5344CB8AC3E}">
        <p14:creationId xmlns:p14="http://schemas.microsoft.com/office/powerpoint/2010/main" val="99089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A1F246B-675D-4B7A-A6D2-EC98B7DD2106}" type="slidenum">
              <a:rPr lang="en-US" altLang="el-GR" smtClean="0"/>
              <a:pPr/>
              <a:t>2</a:t>
            </a:fld>
            <a:endParaRPr lang="en-US" altLang="el-GR" smtClean="0"/>
          </a:p>
        </p:txBody>
      </p:sp>
    </p:spTree>
    <p:extLst>
      <p:ext uri="{BB962C8B-B14F-4D97-AF65-F5344CB8AC3E}">
        <p14:creationId xmlns:p14="http://schemas.microsoft.com/office/powerpoint/2010/main" val="1697759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24</a:t>
            </a:fld>
            <a:endParaRPr lang="en-US" altLang="el-GR"/>
          </a:p>
        </p:txBody>
      </p:sp>
    </p:spTree>
    <p:extLst>
      <p:ext uri="{BB962C8B-B14F-4D97-AF65-F5344CB8AC3E}">
        <p14:creationId xmlns:p14="http://schemas.microsoft.com/office/powerpoint/2010/main" val="3127789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baseline="0" dirty="0" smtClean="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25</a:t>
            </a:fld>
            <a:endParaRPr lang="en-US" altLang="el-GR"/>
          </a:p>
        </p:txBody>
      </p:sp>
    </p:spTree>
    <p:extLst>
      <p:ext uri="{BB962C8B-B14F-4D97-AF65-F5344CB8AC3E}">
        <p14:creationId xmlns:p14="http://schemas.microsoft.com/office/powerpoint/2010/main" val="1074833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26</a:t>
            </a:fld>
            <a:endParaRPr lang="en-US" altLang="el-GR"/>
          </a:p>
        </p:txBody>
      </p:sp>
    </p:spTree>
    <p:extLst>
      <p:ext uri="{BB962C8B-B14F-4D97-AF65-F5344CB8AC3E}">
        <p14:creationId xmlns:p14="http://schemas.microsoft.com/office/powerpoint/2010/main" val="3116789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27</a:t>
            </a:fld>
            <a:endParaRPr lang="en-US" altLang="el-GR"/>
          </a:p>
        </p:txBody>
      </p:sp>
    </p:spTree>
    <p:extLst>
      <p:ext uri="{BB962C8B-B14F-4D97-AF65-F5344CB8AC3E}">
        <p14:creationId xmlns:p14="http://schemas.microsoft.com/office/powerpoint/2010/main" val="2227995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28</a:t>
            </a:fld>
            <a:endParaRPr lang="en-US" altLang="el-GR"/>
          </a:p>
        </p:txBody>
      </p:sp>
    </p:spTree>
    <p:extLst>
      <p:ext uri="{BB962C8B-B14F-4D97-AF65-F5344CB8AC3E}">
        <p14:creationId xmlns:p14="http://schemas.microsoft.com/office/powerpoint/2010/main" val="2736494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29</a:t>
            </a:fld>
            <a:endParaRPr lang="en-US" altLang="el-GR"/>
          </a:p>
        </p:txBody>
      </p:sp>
    </p:spTree>
    <p:extLst>
      <p:ext uri="{BB962C8B-B14F-4D97-AF65-F5344CB8AC3E}">
        <p14:creationId xmlns:p14="http://schemas.microsoft.com/office/powerpoint/2010/main" val="3673414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30</a:t>
            </a:fld>
            <a:endParaRPr lang="en-US" altLang="el-GR"/>
          </a:p>
        </p:txBody>
      </p:sp>
    </p:spTree>
    <p:extLst>
      <p:ext uri="{BB962C8B-B14F-4D97-AF65-F5344CB8AC3E}">
        <p14:creationId xmlns:p14="http://schemas.microsoft.com/office/powerpoint/2010/main" val="2550953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l-GR" dirty="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A0049FE-642A-40BB-B904-36E7EC4EFFCD}" type="slidenum">
              <a:rPr lang="en-US" altLang="el-GR" smtClean="0"/>
              <a:pPr/>
              <a:t>33</a:t>
            </a:fld>
            <a:endParaRPr lang="en-US" altLang="el-GR" smtClean="0"/>
          </a:p>
        </p:txBody>
      </p:sp>
    </p:spTree>
    <p:extLst>
      <p:ext uri="{BB962C8B-B14F-4D97-AF65-F5344CB8AC3E}">
        <p14:creationId xmlns:p14="http://schemas.microsoft.com/office/powerpoint/2010/main" val="1803960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l-GR"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84642C3-654E-4744-9B89-B15691E83465}" type="slidenum">
              <a:rPr lang="en-US" altLang="el-GR" smtClean="0"/>
              <a:pPr/>
              <a:t>34</a:t>
            </a:fld>
            <a:endParaRPr lang="en-US" altLang="el-GR" smtClean="0"/>
          </a:p>
        </p:txBody>
      </p:sp>
    </p:spTree>
    <p:extLst>
      <p:ext uri="{BB962C8B-B14F-4D97-AF65-F5344CB8AC3E}">
        <p14:creationId xmlns:p14="http://schemas.microsoft.com/office/powerpoint/2010/main" val="4136560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l-GR"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60DC3BC-9A5E-4F62-8ED1-6EAB93424558}" type="slidenum">
              <a:rPr lang="en-US" altLang="el-GR" smtClean="0"/>
              <a:pPr/>
              <a:t>35</a:t>
            </a:fld>
            <a:endParaRPr lang="en-US" altLang="el-GR" smtClean="0"/>
          </a:p>
        </p:txBody>
      </p:sp>
    </p:spTree>
    <p:extLst>
      <p:ext uri="{BB962C8B-B14F-4D97-AF65-F5344CB8AC3E}">
        <p14:creationId xmlns:p14="http://schemas.microsoft.com/office/powerpoint/2010/main" val="1948596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8689187-5329-4D5B-943A-83B16AE70869}" type="slidenum">
              <a:rPr lang="en-US" altLang="el-GR" smtClean="0"/>
              <a:pPr/>
              <a:t>3</a:t>
            </a:fld>
            <a:endParaRPr lang="en-US" altLang="el-GR" smtClean="0"/>
          </a:p>
        </p:txBody>
      </p:sp>
    </p:spTree>
    <p:extLst>
      <p:ext uri="{BB962C8B-B14F-4D97-AF65-F5344CB8AC3E}">
        <p14:creationId xmlns:p14="http://schemas.microsoft.com/office/powerpoint/2010/main" val="2795298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l-GR"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70E99AD-DF35-4BEC-B098-DA70E98937F3}" type="slidenum">
              <a:rPr lang="en-US" altLang="el-GR" smtClean="0"/>
              <a:pPr/>
              <a:t>36</a:t>
            </a:fld>
            <a:endParaRPr lang="en-US" altLang="el-GR" smtClean="0"/>
          </a:p>
        </p:txBody>
      </p:sp>
    </p:spTree>
    <p:extLst>
      <p:ext uri="{BB962C8B-B14F-4D97-AF65-F5344CB8AC3E}">
        <p14:creationId xmlns:p14="http://schemas.microsoft.com/office/powerpoint/2010/main" val="4163899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l-GR" altLang="el-GR"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507BC67-CF3B-4482-A31C-073F3850FE6F}" type="slidenum">
              <a:rPr lang="en-US" altLang="el-GR" smtClean="0"/>
              <a:pPr/>
              <a:t>37</a:t>
            </a:fld>
            <a:endParaRPr lang="en-US" altLang="el-GR" smtClean="0"/>
          </a:p>
        </p:txBody>
      </p:sp>
    </p:spTree>
    <p:extLst>
      <p:ext uri="{BB962C8B-B14F-4D97-AF65-F5344CB8AC3E}">
        <p14:creationId xmlns:p14="http://schemas.microsoft.com/office/powerpoint/2010/main" val="2020574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l-GR" altLang="el-GR" dirty="0"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552BDB4-0631-41FF-9842-497BD16E6155}" type="slidenum">
              <a:rPr lang="en-US" altLang="el-GR" smtClean="0"/>
              <a:pPr/>
              <a:t>38</a:t>
            </a:fld>
            <a:endParaRPr lang="en-US" altLang="el-GR" smtClean="0"/>
          </a:p>
        </p:txBody>
      </p:sp>
    </p:spTree>
    <p:extLst>
      <p:ext uri="{BB962C8B-B14F-4D97-AF65-F5344CB8AC3E}">
        <p14:creationId xmlns:p14="http://schemas.microsoft.com/office/powerpoint/2010/main" val="2623003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l-GR" altLang="el-GR"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0398807-3C71-4C8C-A23D-ACD67BCC187D}" type="slidenum">
              <a:rPr lang="en-US" altLang="el-GR" smtClean="0"/>
              <a:pPr/>
              <a:t>39</a:t>
            </a:fld>
            <a:endParaRPr lang="en-US" altLang="el-GR" smtClean="0"/>
          </a:p>
        </p:txBody>
      </p:sp>
    </p:spTree>
    <p:extLst>
      <p:ext uri="{BB962C8B-B14F-4D97-AF65-F5344CB8AC3E}">
        <p14:creationId xmlns:p14="http://schemas.microsoft.com/office/powerpoint/2010/main" val="1631415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l-GR" dirty="0" smtClean="0"/>
          </a:p>
          <a:p>
            <a:endParaRPr lang="el-GR" altLang="el-GR"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EF853D9-F7AA-4304-8396-B12940422CDC}" type="slidenum">
              <a:rPr lang="en-US" altLang="el-GR" smtClean="0"/>
              <a:pPr/>
              <a:t>40</a:t>
            </a:fld>
            <a:endParaRPr lang="en-US" altLang="el-GR" smtClean="0"/>
          </a:p>
        </p:txBody>
      </p:sp>
    </p:spTree>
    <p:extLst>
      <p:ext uri="{BB962C8B-B14F-4D97-AF65-F5344CB8AC3E}">
        <p14:creationId xmlns:p14="http://schemas.microsoft.com/office/powerpoint/2010/main" val="25471154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41</a:t>
            </a:fld>
            <a:endParaRPr lang="en-US" altLang="el-GR"/>
          </a:p>
        </p:txBody>
      </p:sp>
    </p:spTree>
    <p:extLst>
      <p:ext uri="{BB962C8B-B14F-4D97-AF65-F5344CB8AC3E}">
        <p14:creationId xmlns:p14="http://schemas.microsoft.com/office/powerpoint/2010/main" val="2411453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42</a:t>
            </a:fld>
            <a:endParaRPr lang="en-US" altLang="el-GR"/>
          </a:p>
        </p:txBody>
      </p:sp>
    </p:spTree>
    <p:extLst>
      <p:ext uri="{BB962C8B-B14F-4D97-AF65-F5344CB8AC3E}">
        <p14:creationId xmlns:p14="http://schemas.microsoft.com/office/powerpoint/2010/main" val="26375049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44</a:t>
            </a:fld>
            <a:endParaRPr lang="en-US" altLang="el-GR"/>
          </a:p>
        </p:txBody>
      </p:sp>
    </p:spTree>
    <p:extLst>
      <p:ext uri="{BB962C8B-B14F-4D97-AF65-F5344CB8AC3E}">
        <p14:creationId xmlns:p14="http://schemas.microsoft.com/office/powerpoint/2010/main" val="1425995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US" dirty="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45</a:t>
            </a:fld>
            <a:endParaRPr lang="en-US" altLang="el-GR"/>
          </a:p>
        </p:txBody>
      </p:sp>
    </p:spTree>
    <p:extLst>
      <p:ext uri="{BB962C8B-B14F-4D97-AF65-F5344CB8AC3E}">
        <p14:creationId xmlns:p14="http://schemas.microsoft.com/office/powerpoint/2010/main" val="3618953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46</a:t>
            </a:fld>
            <a:endParaRPr lang="en-US" altLang="el-GR"/>
          </a:p>
        </p:txBody>
      </p:sp>
    </p:spTree>
    <p:extLst>
      <p:ext uri="{BB962C8B-B14F-4D97-AF65-F5344CB8AC3E}">
        <p14:creationId xmlns:p14="http://schemas.microsoft.com/office/powerpoint/2010/main" val="2333385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smtClean="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5</a:t>
            </a:fld>
            <a:endParaRPr lang="en-US" altLang="el-GR"/>
          </a:p>
        </p:txBody>
      </p:sp>
    </p:spTree>
    <p:extLst>
      <p:ext uri="{BB962C8B-B14F-4D97-AF65-F5344CB8AC3E}">
        <p14:creationId xmlns:p14="http://schemas.microsoft.com/office/powerpoint/2010/main" val="3449008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47</a:t>
            </a:fld>
            <a:endParaRPr lang="en-US" altLang="el-GR"/>
          </a:p>
        </p:txBody>
      </p:sp>
    </p:spTree>
    <p:extLst>
      <p:ext uri="{BB962C8B-B14F-4D97-AF65-F5344CB8AC3E}">
        <p14:creationId xmlns:p14="http://schemas.microsoft.com/office/powerpoint/2010/main" val="1105432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48</a:t>
            </a:fld>
            <a:endParaRPr lang="en-US" altLang="el-GR"/>
          </a:p>
        </p:txBody>
      </p:sp>
    </p:spTree>
    <p:extLst>
      <p:ext uri="{BB962C8B-B14F-4D97-AF65-F5344CB8AC3E}">
        <p14:creationId xmlns:p14="http://schemas.microsoft.com/office/powerpoint/2010/main" val="2952942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49</a:t>
            </a:fld>
            <a:endParaRPr lang="en-US" altLang="el-GR"/>
          </a:p>
        </p:txBody>
      </p:sp>
    </p:spTree>
    <p:extLst>
      <p:ext uri="{BB962C8B-B14F-4D97-AF65-F5344CB8AC3E}">
        <p14:creationId xmlns:p14="http://schemas.microsoft.com/office/powerpoint/2010/main" val="4067796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50</a:t>
            </a:fld>
            <a:endParaRPr lang="en-US" altLang="el-GR"/>
          </a:p>
        </p:txBody>
      </p:sp>
    </p:spTree>
    <p:extLst>
      <p:ext uri="{BB962C8B-B14F-4D97-AF65-F5344CB8AC3E}">
        <p14:creationId xmlns:p14="http://schemas.microsoft.com/office/powerpoint/2010/main" val="4190791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6770BDB2-3962-480D-8BA0-5B4CBC3F7554}" type="slidenum">
              <a:rPr lang="en-US" altLang="el-GR" smtClean="0"/>
              <a:pPr>
                <a:defRPr/>
              </a:pPr>
              <a:t>51</a:t>
            </a:fld>
            <a:endParaRPr lang="en-US" altLang="el-GR"/>
          </a:p>
        </p:txBody>
      </p:sp>
    </p:spTree>
    <p:extLst>
      <p:ext uri="{BB962C8B-B14F-4D97-AF65-F5344CB8AC3E}">
        <p14:creationId xmlns:p14="http://schemas.microsoft.com/office/powerpoint/2010/main" val="1828179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t>Εικόνα 39: </a:t>
            </a:r>
            <a:endParaRPr lang="en-US" altLang="en-US" smtClean="0"/>
          </a:p>
        </p:txBody>
      </p:sp>
      <p:sp>
        <p:nvSpPr>
          <p:cNvPr id="768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4A58E3A-E89A-4182-984C-25818FAE3998}" type="slidenum">
              <a:rPr lang="en-US" altLang="en-US" smtClean="0"/>
              <a:pPr/>
              <a:t>52</a:t>
            </a:fld>
            <a:endParaRPr lang="en-US" altLang="en-US" smtClean="0"/>
          </a:p>
        </p:txBody>
      </p:sp>
    </p:spTree>
    <p:extLst>
      <p:ext uri="{BB962C8B-B14F-4D97-AF65-F5344CB8AC3E}">
        <p14:creationId xmlns:p14="http://schemas.microsoft.com/office/powerpoint/2010/main" val="75182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C03F97-E502-4FC4-88AB-4F3B5A4302F2}" type="slidenum">
              <a:rPr lang="en-US" altLang="el-GR" smtClean="0"/>
              <a:pPr/>
              <a:t>6</a:t>
            </a:fld>
            <a:endParaRPr lang="en-US" altLang="el-GR" smtClean="0"/>
          </a:p>
        </p:txBody>
      </p:sp>
    </p:spTree>
    <p:extLst>
      <p:ext uri="{BB962C8B-B14F-4D97-AF65-F5344CB8AC3E}">
        <p14:creationId xmlns:p14="http://schemas.microsoft.com/office/powerpoint/2010/main" val="4092315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7972F9-0F6E-40D0-8889-785FAB30B320}" type="slidenum">
              <a:rPr lang="en-US" altLang="el-GR" smtClean="0"/>
              <a:pPr/>
              <a:t>7</a:t>
            </a:fld>
            <a:endParaRPr lang="en-US" altLang="el-GR" smtClean="0"/>
          </a:p>
        </p:txBody>
      </p:sp>
    </p:spTree>
    <p:extLst>
      <p:ext uri="{BB962C8B-B14F-4D97-AF65-F5344CB8AC3E}">
        <p14:creationId xmlns:p14="http://schemas.microsoft.com/office/powerpoint/2010/main" val="1967701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l-GR" altLang="en-US" dirty="0"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03A632B-BC24-419B-9C4F-2298F1A1265B}" type="slidenum">
              <a:rPr lang="en-US" altLang="el-GR" smtClean="0"/>
              <a:pPr/>
              <a:t>8</a:t>
            </a:fld>
            <a:endParaRPr lang="en-US" altLang="el-GR" smtClean="0"/>
          </a:p>
        </p:txBody>
      </p:sp>
    </p:spTree>
    <p:extLst>
      <p:ext uri="{BB962C8B-B14F-4D97-AF65-F5344CB8AC3E}">
        <p14:creationId xmlns:p14="http://schemas.microsoft.com/office/powerpoint/2010/main" val="322073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AF08BEE-2253-4B92-BEF7-E2274C384D39}" type="slidenum">
              <a:rPr lang="en-US" altLang="el-GR" smtClean="0"/>
              <a:pPr/>
              <a:t>9</a:t>
            </a:fld>
            <a:endParaRPr lang="en-US" altLang="el-GR" smtClean="0"/>
          </a:p>
        </p:txBody>
      </p:sp>
    </p:spTree>
    <p:extLst>
      <p:ext uri="{BB962C8B-B14F-4D97-AF65-F5344CB8AC3E}">
        <p14:creationId xmlns:p14="http://schemas.microsoft.com/office/powerpoint/2010/main" val="53983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D283C03-58ED-49FD-BA71-B91302F0DF69}" type="slidenum">
              <a:rPr lang="en-US" altLang="el-GR" smtClean="0"/>
              <a:pPr/>
              <a:t>11</a:t>
            </a:fld>
            <a:endParaRPr lang="en-US" altLang="el-GR" smtClean="0"/>
          </a:p>
        </p:txBody>
      </p:sp>
    </p:spTree>
    <p:extLst>
      <p:ext uri="{BB962C8B-B14F-4D97-AF65-F5344CB8AC3E}">
        <p14:creationId xmlns:p14="http://schemas.microsoft.com/office/powerpoint/2010/main" val="3729913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p:spTree>
      <p:nvGrpSpPr>
        <p:cNvPr id="1" name=""/>
        <p:cNvGrpSpPr/>
        <p:nvPr/>
      </p:nvGrpSpPr>
      <p:grpSpPr>
        <a:xfrm>
          <a:off x="0" y="0"/>
          <a:ext cx="0" cy="0"/>
          <a:chOff x="0" y="0"/>
          <a:chExt cx="0" cy="0"/>
        </a:xfrm>
      </p:grpSpPr>
      <p:pic>
        <p:nvPicPr>
          <p:cNvPr id="4" name="Picture 7" descr="Λογότυπο Εθνικόν και Καποδιστριακόν Πανεπιστήμιον Αθηνών"/>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22300"/>
            <a:ext cx="41481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20688"/>
            <a:ext cx="4591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51819"/>
            <a:ext cx="7772400" cy="1415846"/>
          </a:xfrm>
        </p:spPr>
        <p:txBody>
          <a:bodyPr anchor="b"/>
          <a:lstStyle>
            <a:lvl1pPr algn="ctr">
              <a:defRPr sz="4400"/>
            </a:lvl1pPr>
          </a:lstStyle>
          <a:p>
            <a:r>
              <a:rPr lang="el-GR" smtClean="0"/>
              <a:t>Στυλ κύριου τίτλου</a:t>
            </a:r>
            <a:endParaRPr lang="en-US" dirty="0"/>
          </a:p>
        </p:txBody>
      </p:sp>
      <p:sp>
        <p:nvSpPr>
          <p:cNvPr id="5" name="Θέση κειμένου 4"/>
          <p:cNvSpPr>
            <a:spLocks noGrp="1"/>
          </p:cNvSpPr>
          <p:nvPr>
            <p:ph type="body" sz="quarter" idx="10"/>
          </p:nvPr>
        </p:nvSpPr>
        <p:spPr>
          <a:xfrm>
            <a:off x="971551" y="3573463"/>
            <a:ext cx="7272338" cy="2087562"/>
          </a:xfrm>
        </p:spPr>
        <p:txBody>
          <a:bodyPr>
            <a:noAutofit/>
          </a:bodyPr>
          <a:lstStyle>
            <a:lvl1pPr marL="0" indent="0" algn="ctr">
              <a:buFont typeface="Arial" panose="020B0604020202020204" pitchFamily="34" charset="0"/>
              <a:buNone/>
              <a:defRPr sz="2800" baseline="0"/>
            </a:lvl1pPr>
            <a:lvl2pPr marL="457200" indent="0">
              <a:buNone/>
              <a:defRPr/>
            </a:lvl2pPr>
            <a:lvl3pPr marL="914400" indent="0">
              <a:buNone/>
              <a:defRPr/>
            </a:lvl3pPr>
            <a:lvl4pPr marL="1371600" indent="0">
              <a:buNone/>
              <a:defRPr/>
            </a:lvl4pPr>
            <a:lvl5pPr marL="1828800" indent="0">
              <a:buNone/>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3254378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εριεχομένου 5"/>
          <p:cNvSpPr>
            <a:spLocks noGrp="1"/>
          </p:cNvSpPr>
          <p:nvPr>
            <p:ph sz="quarter" idx="12"/>
          </p:nvPr>
        </p:nvSpPr>
        <p:spPr>
          <a:xfrm>
            <a:off x="3790950" y="1828802"/>
            <a:ext cx="4724400" cy="43799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κειμένου 7"/>
          <p:cNvSpPr>
            <a:spLocks noGrp="1"/>
          </p:cNvSpPr>
          <p:nvPr>
            <p:ph type="body" sz="quarter" idx="13"/>
          </p:nvPr>
        </p:nvSpPr>
        <p:spPr>
          <a:xfrm>
            <a:off x="628651" y="1798638"/>
            <a:ext cx="3101975" cy="44100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7" name="Slide Number Placeholder 5"/>
          <p:cNvSpPr>
            <a:spLocks noGrp="1"/>
          </p:cNvSpPr>
          <p:nvPr>
            <p:ph type="sldNum" sz="quarter" idx="15"/>
          </p:nvPr>
        </p:nvSpPr>
        <p:spPr/>
        <p:txBody>
          <a:bodyPr/>
          <a:lstStyle>
            <a:lvl1pPr>
              <a:defRPr/>
            </a:lvl1pPr>
          </a:lstStyle>
          <a:p>
            <a:pPr>
              <a:defRPr/>
            </a:pPr>
            <a:fld id="{72EE0DD0-5E31-4D12-A26C-0AC0D066C725}" type="slidenum">
              <a:rPr lang="en-US" altLang="el-GR"/>
              <a:pPr>
                <a:defRPr/>
              </a:pPr>
              <a:t>‹#›</a:t>
            </a:fld>
            <a:endParaRPr lang="en-US" altLang="el-GR"/>
          </a:p>
        </p:txBody>
      </p:sp>
    </p:spTree>
    <p:extLst>
      <p:ext uri="{BB962C8B-B14F-4D97-AF65-F5344CB8AC3E}">
        <p14:creationId xmlns:p14="http://schemas.microsoft.com/office/powerpoint/2010/main" val="909155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6" name="Θέση εικόνας 5"/>
          <p:cNvSpPr>
            <a:spLocks noGrp="1"/>
          </p:cNvSpPr>
          <p:nvPr>
            <p:ph type="pic" sz="quarter" idx="12"/>
          </p:nvPr>
        </p:nvSpPr>
        <p:spPr>
          <a:xfrm>
            <a:off x="827088" y="2060575"/>
            <a:ext cx="2232025" cy="2376488"/>
          </a:xfrm>
        </p:spPr>
        <p:txBody>
          <a:bodyPr/>
          <a:lstStyle/>
          <a:p>
            <a:pPr lvl="0"/>
            <a:r>
              <a:rPr lang="el-GR" noProof="0" smtClean="0"/>
              <a:t>Κάντε κλικ στο εικονίδιο για να προσθέσετε εικόνα</a:t>
            </a:r>
            <a:endParaRPr lang="en-US" noProof="0"/>
          </a:p>
        </p:txBody>
      </p:sp>
      <p:sp>
        <p:nvSpPr>
          <p:cNvPr id="8" name="Θέση εικόνας 7"/>
          <p:cNvSpPr>
            <a:spLocks noGrp="1"/>
          </p:cNvSpPr>
          <p:nvPr>
            <p:ph type="pic" sz="quarter" idx="13"/>
          </p:nvPr>
        </p:nvSpPr>
        <p:spPr>
          <a:xfrm>
            <a:off x="3419475" y="2060575"/>
            <a:ext cx="2232025" cy="2376488"/>
          </a:xfrm>
        </p:spPr>
        <p:txBody>
          <a:bodyPr/>
          <a:lstStyle/>
          <a:p>
            <a:pPr lvl="0"/>
            <a:r>
              <a:rPr lang="el-GR" noProof="0" smtClean="0"/>
              <a:t>Κάντε κλικ στο εικονίδιο για να προσθέσετε εικόνα</a:t>
            </a:r>
            <a:endParaRPr lang="en-US" noProof="0"/>
          </a:p>
        </p:txBody>
      </p:sp>
      <p:sp>
        <p:nvSpPr>
          <p:cNvPr id="10" name="Θέση εικόνας 9"/>
          <p:cNvSpPr>
            <a:spLocks noGrp="1"/>
          </p:cNvSpPr>
          <p:nvPr>
            <p:ph type="pic" sz="quarter" idx="14"/>
          </p:nvPr>
        </p:nvSpPr>
        <p:spPr>
          <a:xfrm>
            <a:off x="6011863" y="2060575"/>
            <a:ext cx="2305050" cy="2376488"/>
          </a:xfrm>
        </p:spPr>
        <p:txBody>
          <a:bodyPr/>
          <a:lstStyle/>
          <a:p>
            <a:pPr lvl="0"/>
            <a:r>
              <a:rPr lang="el-GR" noProof="0" smtClean="0"/>
              <a:t>Κάντε κλικ στο εικονίδιο για να προσθέσετε εικόνα</a:t>
            </a:r>
            <a:endParaRPr lang="en-US" noProof="0"/>
          </a:p>
        </p:txBody>
      </p:sp>
      <p:sp>
        <p:nvSpPr>
          <p:cNvPr id="12" name="Θέση κειμένου 11"/>
          <p:cNvSpPr>
            <a:spLocks noGrp="1"/>
          </p:cNvSpPr>
          <p:nvPr>
            <p:ph type="body" sz="quarter" idx="15"/>
          </p:nvPr>
        </p:nvSpPr>
        <p:spPr>
          <a:xfrm>
            <a:off x="827088" y="4581525"/>
            <a:ext cx="2232025" cy="431800"/>
          </a:xfrm>
        </p:spPr>
        <p:txBody>
          <a:bodyPr/>
          <a:lstStyle>
            <a:lvl1pPr>
              <a:defRPr sz="2000"/>
            </a:lvl1pPr>
          </a:lstStyle>
          <a:p>
            <a:pPr lvl="0"/>
            <a:r>
              <a:rPr lang="el-GR" smtClean="0"/>
              <a:t>Στυλ υποδείγματος κειμένου</a:t>
            </a:r>
          </a:p>
        </p:txBody>
      </p:sp>
      <p:sp>
        <p:nvSpPr>
          <p:cNvPr id="14" name="Θέση κειμένου 13"/>
          <p:cNvSpPr>
            <a:spLocks noGrp="1"/>
          </p:cNvSpPr>
          <p:nvPr>
            <p:ph type="body" sz="quarter" idx="16"/>
          </p:nvPr>
        </p:nvSpPr>
        <p:spPr>
          <a:xfrm>
            <a:off x="3419475" y="4581525"/>
            <a:ext cx="2232025" cy="431800"/>
          </a:xfrm>
        </p:spPr>
        <p:txBody>
          <a:bodyPr/>
          <a:lstStyle>
            <a:lvl1pPr>
              <a:defRPr sz="2000"/>
            </a:lvl1pPr>
          </a:lstStyle>
          <a:p>
            <a:pPr lvl="0"/>
            <a:r>
              <a:rPr lang="el-GR" smtClean="0"/>
              <a:t>Στυλ υποδείγματος κειμένου</a:t>
            </a:r>
          </a:p>
        </p:txBody>
      </p:sp>
      <p:sp>
        <p:nvSpPr>
          <p:cNvPr id="16" name="Θέση κειμένου 15"/>
          <p:cNvSpPr>
            <a:spLocks noGrp="1"/>
          </p:cNvSpPr>
          <p:nvPr>
            <p:ph type="body" sz="quarter" idx="17"/>
          </p:nvPr>
        </p:nvSpPr>
        <p:spPr>
          <a:xfrm>
            <a:off x="6011863" y="4581525"/>
            <a:ext cx="2305050" cy="431800"/>
          </a:xfrm>
        </p:spPr>
        <p:txBody>
          <a:bodyPr/>
          <a:lstStyle>
            <a:lvl1pPr>
              <a:defRPr sz="2000"/>
            </a:lvl1pPr>
          </a:lstStyle>
          <a:p>
            <a:pPr lvl="0"/>
            <a:r>
              <a:rPr lang="el-GR" smtClean="0"/>
              <a:t>Στυλ υποδείγματος κειμένου</a:t>
            </a:r>
          </a:p>
        </p:txBody>
      </p:sp>
      <p:sp>
        <p:nvSpPr>
          <p:cNvPr id="9" name="Footer Placeholder 4"/>
          <p:cNvSpPr>
            <a:spLocks noGrp="1"/>
          </p:cNvSpPr>
          <p:nvPr>
            <p:ph type="ftr" sz="quarter" idx="18"/>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8C1406F0-E5F7-466C-B9F6-EC2C5A797EF9}" type="slidenum">
              <a:rPr lang="en-US" altLang="el-GR"/>
              <a:pPr>
                <a:defRPr/>
              </a:pPr>
              <a:t>‹#›</a:t>
            </a:fld>
            <a:endParaRPr lang="en-US" altLang="el-GR"/>
          </a:p>
        </p:txBody>
      </p:sp>
    </p:spTree>
    <p:extLst>
      <p:ext uri="{BB962C8B-B14F-4D97-AF65-F5344CB8AC3E}">
        <p14:creationId xmlns:p14="http://schemas.microsoft.com/office/powerpoint/2010/main" val="3710519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Footer Placeholder 4"/>
          <p:cNvSpPr>
            <a:spLocks noGrp="1"/>
          </p:cNvSpPr>
          <p:nvPr>
            <p:ph type="ftr" sz="quarter" idx="10"/>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4" name="Slide Number Placeholder 5"/>
          <p:cNvSpPr>
            <a:spLocks noGrp="1"/>
          </p:cNvSpPr>
          <p:nvPr>
            <p:ph type="sldNum" sz="quarter" idx="11"/>
          </p:nvPr>
        </p:nvSpPr>
        <p:spPr/>
        <p:txBody>
          <a:bodyPr/>
          <a:lstStyle>
            <a:lvl1pPr>
              <a:defRPr/>
            </a:lvl1pPr>
          </a:lstStyle>
          <a:p>
            <a:pPr>
              <a:defRPr/>
            </a:pPr>
            <a:fld id="{01458AFB-4FA8-47CE-A745-0B5ECE91F263}" type="slidenum">
              <a:rPr lang="en-US" altLang="el-GR"/>
              <a:pPr>
                <a:defRPr/>
              </a:pPr>
              <a:t>‹#›</a:t>
            </a:fld>
            <a:endParaRPr lang="en-US" altLang="el-GR"/>
          </a:p>
        </p:txBody>
      </p:sp>
    </p:spTree>
    <p:extLst>
      <p:ext uri="{BB962C8B-B14F-4D97-AF65-F5344CB8AC3E}">
        <p14:creationId xmlns:p14="http://schemas.microsoft.com/office/powerpoint/2010/main" val="2605564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3" name="Slide Number Placeholder 5"/>
          <p:cNvSpPr>
            <a:spLocks noGrp="1"/>
          </p:cNvSpPr>
          <p:nvPr>
            <p:ph type="sldNum" sz="quarter" idx="11"/>
          </p:nvPr>
        </p:nvSpPr>
        <p:spPr/>
        <p:txBody>
          <a:bodyPr/>
          <a:lstStyle>
            <a:lvl1pPr>
              <a:defRPr/>
            </a:lvl1pPr>
          </a:lstStyle>
          <a:p>
            <a:pPr>
              <a:defRPr/>
            </a:pPr>
            <a:fld id="{D45EBE1C-3402-4CF9-BC6B-60979F50B5D7}" type="slidenum">
              <a:rPr lang="en-US" altLang="el-GR"/>
              <a:pPr>
                <a:defRPr/>
              </a:pPr>
              <a:t>‹#›</a:t>
            </a:fld>
            <a:endParaRPr lang="en-US" altLang="el-GR"/>
          </a:p>
        </p:txBody>
      </p:sp>
    </p:spTree>
    <p:extLst>
      <p:ext uri="{BB962C8B-B14F-4D97-AF65-F5344CB8AC3E}">
        <p14:creationId xmlns:p14="http://schemas.microsoft.com/office/powerpoint/2010/main" val="280243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477FCAE3-94D3-4100-B1F3-B78678B612F1}" type="slidenum">
              <a:rPr lang="en-US" altLang="el-GR"/>
              <a:pPr>
                <a:defRPr/>
              </a:pPr>
              <a:t>‹#›</a:t>
            </a:fld>
            <a:endParaRPr lang="en-US" altLang="el-GR"/>
          </a:p>
        </p:txBody>
      </p:sp>
    </p:spTree>
    <p:extLst>
      <p:ext uri="{BB962C8B-B14F-4D97-AF65-F5344CB8AC3E}">
        <p14:creationId xmlns:p14="http://schemas.microsoft.com/office/powerpoint/2010/main" val="3372466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17A7C545-925C-421F-B50E-CA91F136720D}" type="slidenum">
              <a:rPr lang="en-US" altLang="el-GR"/>
              <a:pPr>
                <a:defRPr/>
              </a:pPr>
              <a:t>‹#›</a:t>
            </a:fld>
            <a:endParaRPr lang="en-US" altLang="el-GR"/>
          </a:p>
        </p:txBody>
      </p:sp>
    </p:spTree>
    <p:extLst>
      <p:ext uri="{BB962C8B-B14F-4D97-AF65-F5344CB8AC3E}">
        <p14:creationId xmlns:p14="http://schemas.microsoft.com/office/powerpoint/2010/main" val="3293121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Footer Placeholder 4"/>
          <p:cNvSpPr>
            <a:spLocks noGrp="1"/>
          </p:cNvSpPr>
          <p:nvPr>
            <p:ph type="ftr" sz="quarter" idx="10"/>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8" name="Slide Number Placeholder 5"/>
          <p:cNvSpPr>
            <a:spLocks noGrp="1"/>
          </p:cNvSpPr>
          <p:nvPr>
            <p:ph type="sldNum" sz="quarter" idx="11"/>
          </p:nvPr>
        </p:nvSpPr>
        <p:spPr/>
        <p:txBody>
          <a:bodyPr/>
          <a:lstStyle>
            <a:lvl1pPr>
              <a:defRPr/>
            </a:lvl1pPr>
          </a:lstStyle>
          <a:p>
            <a:pPr>
              <a:defRPr/>
            </a:pPr>
            <a:fld id="{83B55C81-64D4-4AF0-BED1-486192324E2E}" type="slidenum">
              <a:rPr lang="en-US" altLang="el-GR"/>
              <a:pPr>
                <a:defRPr/>
              </a:pPr>
              <a:t>‹#›</a:t>
            </a:fld>
            <a:endParaRPr lang="en-US" altLang="el-GR"/>
          </a:p>
        </p:txBody>
      </p:sp>
    </p:spTree>
    <p:extLst>
      <p:ext uri="{BB962C8B-B14F-4D97-AF65-F5344CB8AC3E}">
        <p14:creationId xmlns:p14="http://schemas.microsoft.com/office/powerpoint/2010/main" val="507511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3_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4" name="Slide Number Placeholder 5"/>
          <p:cNvSpPr>
            <a:spLocks noGrp="1"/>
          </p:cNvSpPr>
          <p:nvPr>
            <p:ph type="sldNum" sz="quarter" idx="11"/>
          </p:nvPr>
        </p:nvSpPr>
        <p:spPr/>
        <p:txBody>
          <a:bodyPr/>
          <a:lstStyle>
            <a:lvl1pPr>
              <a:defRPr/>
            </a:lvl1pPr>
          </a:lstStyle>
          <a:p>
            <a:pPr>
              <a:defRPr/>
            </a:pPr>
            <a:fld id="{A0D028BD-86C2-4B03-A36E-0C8292E73733}" type="slidenum">
              <a:rPr lang="en-US" altLang="el-GR"/>
              <a:pPr>
                <a:defRPr/>
              </a:pPr>
              <a:t>‹#›</a:t>
            </a:fld>
            <a:endParaRPr lang="en-US" altLang="el-GR"/>
          </a:p>
        </p:txBody>
      </p:sp>
    </p:spTree>
    <p:extLst>
      <p:ext uri="{BB962C8B-B14F-4D97-AF65-F5344CB8AC3E}">
        <p14:creationId xmlns:p14="http://schemas.microsoft.com/office/powerpoint/2010/main" val="890719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92683832-8DB2-40DB-8891-3C716B2CDB2F}" type="slidenum">
              <a:rPr lang="en-US" altLang="el-GR"/>
              <a:pPr>
                <a:defRPr/>
              </a:pPr>
              <a:t>‹#›</a:t>
            </a:fld>
            <a:endParaRPr lang="en-US" altLang="el-GR"/>
          </a:p>
        </p:txBody>
      </p:sp>
    </p:spTree>
    <p:extLst>
      <p:ext uri="{BB962C8B-B14F-4D97-AF65-F5344CB8AC3E}">
        <p14:creationId xmlns:p14="http://schemas.microsoft.com/office/powerpoint/2010/main" val="869983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BB896FBF-2C0D-4962-896A-A9CEA38381CB}" type="slidenum">
              <a:rPr lang="en-US" altLang="el-GR"/>
              <a:pPr>
                <a:defRPr/>
              </a:pPr>
              <a:t>‹#›</a:t>
            </a:fld>
            <a:endParaRPr lang="en-US" altLang="el-GR"/>
          </a:p>
        </p:txBody>
      </p:sp>
    </p:spTree>
    <p:extLst>
      <p:ext uri="{BB962C8B-B14F-4D97-AF65-F5344CB8AC3E}">
        <p14:creationId xmlns:p14="http://schemas.microsoft.com/office/powerpoint/2010/main" val="1083551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754A3DD4-796C-4D85-BFE1-BBC6B738C3DA}" type="slidenum">
              <a:rPr lang="en-US" altLang="el-GR"/>
              <a:pPr>
                <a:defRPr/>
              </a:pPr>
              <a:t>‹#›</a:t>
            </a:fld>
            <a:endParaRPr lang="en-US" altLang="el-GR"/>
          </a:p>
        </p:txBody>
      </p:sp>
    </p:spTree>
    <p:extLst>
      <p:ext uri="{BB962C8B-B14F-4D97-AF65-F5344CB8AC3E}">
        <p14:creationId xmlns:p14="http://schemas.microsoft.com/office/powerpoint/2010/main" val="1581354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B110B2D0-D736-4BEB-B19E-69EC1799CD2F}" type="slidenum">
              <a:rPr lang="en-US" altLang="el-GR"/>
              <a:pPr>
                <a:defRPr/>
              </a:pPr>
              <a:t>‹#›</a:t>
            </a:fld>
            <a:endParaRPr lang="en-US" altLang="el-GR"/>
          </a:p>
        </p:txBody>
      </p:sp>
    </p:spTree>
    <p:extLst>
      <p:ext uri="{BB962C8B-B14F-4D97-AF65-F5344CB8AC3E}">
        <p14:creationId xmlns:p14="http://schemas.microsoft.com/office/powerpoint/2010/main" val="4086523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0E8A579B-0F1A-4E2B-BFBC-C70704EE6D18}" type="slidenum">
              <a:rPr lang="en-US" altLang="el-GR"/>
              <a:pPr>
                <a:defRPr/>
              </a:pPr>
              <a:t>‹#›</a:t>
            </a:fld>
            <a:endParaRPr lang="en-US" altLang="el-GR"/>
          </a:p>
        </p:txBody>
      </p:sp>
    </p:spTree>
    <p:extLst>
      <p:ext uri="{BB962C8B-B14F-4D97-AF65-F5344CB8AC3E}">
        <p14:creationId xmlns:p14="http://schemas.microsoft.com/office/powerpoint/2010/main" val="3065651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CDAB6DF7-3EF1-4226-A490-C2BBE537D9A7}" type="slidenum">
              <a:rPr lang="en-US" altLang="el-GR"/>
              <a:pPr>
                <a:defRPr/>
              </a:pPr>
              <a:t>‹#›</a:t>
            </a:fld>
            <a:endParaRPr lang="en-US" altLang="el-GR"/>
          </a:p>
        </p:txBody>
      </p:sp>
    </p:spTree>
    <p:extLst>
      <p:ext uri="{BB962C8B-B14F-4D97-AF65-F5344CB8AC3E}">
        <p14:creationId xmlns:p14="http://schemas.microsoft.com/office/powerpoint/2010/main" val="2773209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Chart Placeholder 2"/>
          <p:cNvSpPr>
            <a:spLocks noGrp="1"/>
          </p:cNvSpPr>
          <p:nvPr>
            <p:ph type="chart" idx="1"/>
          </p:nvPr>
        </p:nvSpPr>
        <p:spPr>
          <a:xfrm>
            <a:off x="685800" y="1981200"/>
            <a:ext cx="7772400" cy="4114800"/>
          </a:xfrm>
        </p:spPr>
        <p:txBody>
          <a:bodyPr rtlCol="0">
            <a:normAutofit/>
          </a:bodyPr>
          <a:lstStyle/>
          <a:p>
            <a:pPr lvl="0"/>
            <a:r>
              <a:rPr lang="el-GR" noProof="0" smtClean="0"/>
              <a:t>Κάντε κλικ στο εικονίδιο για να προσθέσετε ένα γράφημα</a:t>
            </a:r>
          </a:p>
        </p:txBody>
      </p:sp>
      <p:sp>
        <p:nvSpPr>
          <p:cNvPr id="4" name="Footer Placeholder 4"/>
          <p:cNvSpPr>
            <a:spLocks noGrp="1"/>
          </p:cNvSpPr>
          <p:nvPr>
            <p:ph type="ftr" sz="quarter" idx="10"/>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CBDB66E0-C149-4FF0-828E-2F417A328758}" type="slidenum">
              <a:rPr lang="en-US" altLang="el-GR"/>
              <a:pPr>
                <a:defRPr/>
              </a:pPr>
              <a:t>‹#›</a:t>
            </a:fld>
            <a:endParaRPr lang="en-US" altLang="el-GR"/>
          </a:p>
        </p:txBody>
      </p:sp>
    </p:spTree>
    <p:extLst>
      <p:ext uri="{BB962C8B-B14F-4D97-AF65-F5344CB8AC3E}">
        <p14:creationId xmlns:p14="http://schemas.microsoft.com/office/powerpoint/2010/main" val="2683167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895076DF-5407-4F1C-8DFD-FC46999A8B66}" type="slidenum">
              <a:rPr lang="en-US" altLang="el-GR"/>
              <a:pPr>
                <a:defRPr/>
              </a:pPr>
              <a:t>‹#›</a:t>
            </a:fld>
            <a:endParaRPr lang="en-US" altLang="el-GR"/>
          </a:p>
        </p:txBody>
      </p:sp>
    </p:spTree>
    <p:extLst>
      <p:ext uri="{BB962C8B-B14F-4D97-AF65-F5344CB8AC3E}">
        <p14:creationId xmlns:p14="http://schemas.microsoft.com/office/powerpoint/2010/main" val="1348680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normAutofit/>
          </a:bodyPr>
          <a:lstStyle>
            <a:lvl1pPr>
              <a:defRPr sz="4400"/>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Footer Placeholder 4"/>
          <p:cNvSpPr>
            <a:spLocks noGrp="1"/>
          </p:cNvSpPr>
          <p:nvPr>
            <p:ph type="ftr" sz="quarter" idx="10"/>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E11C6974-5EE4-4237-A63B-9805E40DF739}" type="slidenum">
              <a:rPr lang="en-US" altLang="el-GR"/>
              <a:pPr>
                <a:defRPr/>
              </a:pPr>
              <a:t>‹#›</a:t>
            </a:fld>
            <a:endParaRPr lang="en-US" altLang="el-GR"/>
          </a:p>
        </p:txBody>
      </p:sp>
    </p:spTree>
    <p:extLst>
      <p:ext uri="{BB962C8B-B14F-4D97-AF65-F5344CB8AC3E}">
        <p14:creationId xmlns:p14="http://schemas.microsoft.com/office/powerpoint/2010/main" val="3383968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BA3F8BF9-E117-4707-BD83-AC004F8C0D27}" type="slidenum">
              <a:rPr lang="en-US" altLang="el-GR"/>
              <a:pPr>
                <a:defRPr/>
              </a:pPr>
              <a:t>‹#›</a:t>
            </a:fld>
            <a:endParaRPr lang="en-US" altLang="el-GR"/>
          </a:p>
        </p:txBody>
      </p:sp>
    </p:spTree>
    <p:extLst>
      <p:ext uri="{BB962C8B-B14F-4D97-AF65-F5344CB8AC3E}">
        <p14:creationId xmlns:p14="http://schemas.microsoft.com/office/powerpoint/2010/main" val="2870665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29151" y="2505075"/>
            <a:ext cx="3887391"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8" name="Slide Number Placeholder 5"/>
          <p:cNvSpPr>
            <a:spLocks noGrp="1"/>
          </p:cNvSpPr>
          <p:nvPr>
            <p:ph type="sldNum" sz="quarter" idx="11"/>
          </p:nvPr>
        </p:nvSpPr>
        <p:spPr/>
        <p:txBody>
          <a:bodyPr/>
          <a:lstStyle>
            <a:lvl1pPr>
              <a:defRPr/>
            </a:lvl1pPr>
          </a:lstStyle>
          <a:p>
            <a:pPr>
              <a:defRPr/>
            </a:pPr>
            <a:fld id="{3FF54F06-9C6D-4E16-92EB-884B5097D4CC}" type="slidenum">
              <a:rPr lang="en-US" altLang="el-GR"/>
              <a:pPr>
                <a:defRPr/>
              </a:pPr>
              <a:t>‹#›</a:t>
            </a:fld>
            <a:endParaRPr lang="en-US" altLang="el-GR"/>
          </a:p>
        </p:txBody>
      </p:sp>
    </p:spTree>
    <p:extLst>
      <p:ext uri="{BB962C8B-B14F-4D97-AF65-F5344CB8AC3E}">
        <p14:creationId xmlns:p14="http://schemas.microsoft.com/office/powerpoint/2010/main" val="3330746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Θέση εικόνας 6"/>
          <p:cNvSpPr>
            <a:spLocks noGrp="1"/>
          </p:cNvSpPr>
          <p:nvPr>
            <p:ph type="pic" sz="quarter" idx="13"/>
          </p:nvPr>
        </p:nvSpPr>
        <p:spPr>
          <a:xfrm>
            <a:off x="628652" y="1794696"/>
            <a:ext cx="7886699" cy="3836937"/>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9" name="Θέση κειμένου 8"/>
          <p:cNvSpPr>
            <a:spLocks noGrp="1"/>
          </p:cNvSpPr>
          <p:nvPr>
            <p:ph type="body" sz="quarter" idx="14"/>
          </p:nvPr>
        </p:nvSpPr>
        <p:spPr>
          <a:xfrm>
            <a:off x="628651" y="5735638"/>
            <a:ext cx="7940675" cy="4857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Footer Placeholder 4"/>
          <p:cNvSpPr>
            <a:spLocks noGrp="1"/>
          </p:cNvSpPr>
          <p:nvPr>
            <p:ph type="ftr" sz="quarter" idx="15"/>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6" name="Slide Number Placeholder 5"/>
          <p:cNvSpPr>
            <a:spLocks noGrp="1"/>
          </p:cNvSpPr>
          <p:nvPr>
            <p:ph type="sldNum" sz="quarter" idx="16"/>
          </p:nvPr>
        </p:nvSpPr>
        <p:spPr/>
        <p:txBody>
          <a:bodyPr/>
          <a:lstStyle>
            <a:lvl1pPr>
              <a:defRPr/>
            </a:lvl1pPr>
          </a:lstStyle>
          <a:p>
            <a:pPr>
              <a:defRPr/>
            </a:pPr>
            <a:fld id="{83074CDF-6192-46FC-83A7-10A965E57320}" type="slidenum">
              <a:rPr lang="en-US" altLang="el-GR"/>
              <a:pPr>
                <a:defRPr/>
              </a:pPr>
              <a:t>‹#›</a:t>
            </a:fld>
            <a:endParaRPr lang="en-US" altLang="el-GR"/>
          </a:p>
        </p:txBody>
      </p:sp>
    </p:spTree>
    <p:extLst>
      <p:ext uri="{BB962C8B-B14F-4D97-AF65-F5344CB8AC3E}">
        <p14:creationId xmlns:p14="http://schemas.microsoft.com/office/powerpoint/2010/main" val="212023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SmartArt 5"/>
          <p:cNvSpPr>
            <a:spLocks noGrp="1"/>
          </p:cNvSpPr>
          <p:nvPr>
            <p:ph type="dgm" sz="quarter" idx="12"/>
          </p:nvPr>
        </p:nvSpPr>
        <p:spPr>
          <a:xfrm>
            <a:off x="628650" y="1858963"/>
            <a:ext cx="7886700" cy="4261618"/>
          </a:xfrm>
        </p:spPr>
        <p:txBody>
          <a:bodyPr rtlCol="0">
            <a:normAutofit/>
          </a:bodyPr>
          <a:lstStyle/>
          <a:p>
            <a:pPr lvl="0"/>
            <a:r>
              <a:rPr lang="el-GR" noProof="0" smtClean="0"/>
              <a:t>Κάντε κλικ στο εικονίδιο για να προσθέσετε ένα γραφικό SmartArt</a:t>
            </a:r>
            <a:endParaRPr lang="el-GR" noProof="0"/>
          </a:p>
        </p:txBody>
      </p:sp>
      <p:sp>
        <p:nvSpPr>
          <p:cNvPr id="4" name="Footer Placeholder 4"/>
          <p:cNvSpPr>
            <a:spLocks noGrp="1"/>
          </p:cNvSpPr>
          <p:nvPr>
            <p:ph type="ftr" sz="quarter" idx="13"/>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5" name="Slide Number Placeholder 5"/>
          <p:cNvSpPr>
            <a:spLocks noGrp="1"/>
          </p:cNvSpPr>
          <p:nvPr>
            <p:ph type="sldNum" sz="quarter" idx="14"/>
          </p:nvPr>
        </p:nvSpPr>
        <p:spPr/>
        <p:txBody>
          <a:bodyPr/>
          <a:lstStyle>
            <a:lvl1pPr>
              <a:defRPr/>
            </a:lvl1pPr>
          </a:lstStyle>
          <a:p>
            <a:pPr>
              <a:defRPr/>
            </a:pPr>
            <a:fld id="{0586F107-45C9-4EBF-999C-7AF10B5CDB2B}" type="slidenum">
              <a:rPr lang="en-US" altLang="el-GR"/>
              <a:pPr>
                <a:defRPr/>
              </a:pPr>
              <a:t>‹#›</a:t>
            </a:fld>
            <a:endParaRPr lang="en-US" altLang="el-GR"/>
          </a:p>
        </p:txBody>
      </p:sp>
    </p:spTree>
    <p:extLst>
      <p:ext uri="{BB962C8B-B14F-4D97-AF65-F5344CB8AC3E}">
        <p14:creationId xmlns:p14="http://schemas.microsoft.com/office/powerpoint/2010/main" val="2007632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628651" y="1843090"/>
            <a:ext cx="5300663" cy="426243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κειμένου 7"/>
          <p:cNvSpPr>
            <a:spLocks noGrp="1"/>
          </p:cNvSpPr>
          <p:nvPr>
            <p:ph type="body" sz="quarter" idx="13"/>
          </p:nvPr>
        </p:nvSpPr>
        <p:spPr>
          <a:xfrm>
            <a:off x="6091239" y="1843088"/>
            <a:ext cx="2595562" cy="42338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altLang="en-US"/>
              <a:t>Ενότητα 6. Εργαστηριακή Άσκηση Ιστολογίας</a:t>
            </a:r>
            <a:endParaRPr lang="en-US" altLang="en-US"/>
          </a:p>
        </p:txBody>
      </p:sp>
      <p:sp>
        <p:nvSpPr>
          <p:cNvPr id="7" name="Slide Number Placeholder 5"/>
          <p:cNvSpPr>
            <a:spLocks noGrp="1"/>
          </p:cNvSpPr>
          <p:nvPr>
            <p:ph type="sldNum" sz="quarter" idx="15"/>
          </p:nvPr>
        </p:nvSpPr>
        <p:spPr/>
        <p:txBody>
          <a:bodyPr/>
          <a:lstStyle>
            <a:lvl1pPr>
              <a:defRPr/>
            </a:lvl1pPr>
          </a:lstStyle>
          <a:p>
            <a:pPr>
              <a:defRPr/>
            </a:pPr>
            <a:fld id="{6C6A77C5-BD39-4FB0-9086-1981F38591CF}" type="slidenum">
              <a:rPr lang="en-US" altLang="el-GR"/>
              <a:pPr>
                <a:defRPr/>
              </a:pPr>
              <a:t>‹#›</a:t>
            </a:fld>
            <a:endParaRPr lang="en-US" altLang="el-GR"/>
          </a:p>
        </p:txBody>
      </p:sp>
    </p:spTree>
    <p:extLst>
      <p:ext uri="{BB962C8B-B14F-4D97-AF65-F5344CB8AC3E}">
        <p14:creationId xmlns:p14="http://schemas.microsoft.com/office/powerpoint/2010/main" val="522313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endParaRPr lang="en-US" altLang="el-GR"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5" name="Footer Placeholder 4"/>
          <p:cNvSpPr>
            <a:spLocks noGrp="1"/>
          </p:cNvSpPr>
          <p:nvPr>
            <p:ph type="ftr" sz="quarter" idx="3"/>
          </p:nvPr>
        </p:nvSpPr>
        <p:spPr>
          <a:xfrm>
            <a:off x="1133475" y="6326188"/>
            <a:ext cx="6831013" cy="279400"/>
          </a:xfrm>
          <a:prstGeom prst="rect">
            <a:avLst/>
          </a:prstGeom>
          <a:solidFill>
            <a:schemeClr val="bg1">
              <a:lumMod val="95000"/>
            </a:schemeClr>
          </a:solidFill>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anose="020F0502020204030204" pitchFamily="34" charset="0"/>
              </a:defRPr>
            </a:lvl1pPr>
          </a:lstStyle>
          <a:p>
            <a:pPr>
              <a:defRPr/>
            </a:pPr>
            <a:r>
              <a:rPr lang="el-GR" altLang="en-US"/>
              <a:t>Ενότητα 6. Εργαστηριακή Άσκηση Ιστολογίας</a:t>
            </a:r>
            <a:endParaRPr lang="en-US" altLang="en-US"/>
          </a:p>
        </p:txBody>
      </p:sp>
      <p:sp>
        <p:nvSpPr>
          <p:cNvPr id="6" name="Slide Number Placeholder 5"/>
          <p:cNvSpPr>
            <a:spLocks noGrp="1"/>
          </p:cNvSpPr>
          <p:nvPr>
            <p:ph type="sldNum" sz="quarter" idx="4"/>
          </p:nvPr>
        </p:nvSpPr>
        <p:spPr>
          <a:xfrm>
            <a:off x="8097838" y="6326188"/>
            <a:ext cx="417512" cy="279400"/>
          </a:xfrm>
          <a:prstGeom prst="rect">
            <a:avLst/>
          </a:prstGeom>
          <a:solidFill>
            <a:schemeClr val="bg1">
              <a:lumMod val="95000"/>
            </a:schemeClr>
          </a:solidFill>
        </p:spPr>
        <p:txBody>
          <a:bodyPr vert="horz" lIns="91440" tIns="45720" rIns="91440" bIns="45720" rtlCol="0" anchor="ctr"/>
          <a:lstStyle>
            <a:lvl1pPr algn="r" eaLnBrk="1" hangingPunct="1">
              <a:defRPr sz="1200">
                <a:solidFill>
                  <a:schemeClr val="tx1">
                    <a:tint val="75000"/>
                  </a:schemeClr>
                </a:solidFill>
                <a:latin typeface="+mj-lt"/>
                <a:ea typeface="MS PGothic" panose="020B0600070205080204" pitchFamily="34" charset="-128"/>
              </a:defRPr>
            </a:lvl1pPr>
          </a:lstStyle>
          <a:p>
            <a:pPr>
              <a:defRPr/>
            </a:pPr>
            <a:fld id="{654DC48A-6629-41F5-BFB2-059FAEB93267}" type="slidenum">
              <a:rPr lang="en-US" altLang="el-GR"/>
              <a:pPr>
                <a:defRPr/>
              </a:pPr>
              <a:t>‹#›</a:t>
            </a:fld>
            <a:endParaRPr lang="en-US" altLang="el-GR"/>
          </a:p>
        </p:txBody>
      </p:sp>
      <p:pic>
        <p:nvPicPr>
          <p:cNvPr id="1030" name="Picture 6" descr="Λογότυπο Εθνικόν και Καποδιστριακόν Πανεπιστήμιον Αθηνών"/>
          <p:cNvPicPr>
            <a:picLocks noChangeAspect="1"/>
          </p:cNvPicPr>
          <p:nvPr/>
        </p:nvPicPr>
        <p:blipFill>
          <a:blip r:embed="rId26">
            <a:extLst>
              <a:ext uri="{28A0092B-C50C-407E-A947-70E740481C1C}">
                <a14:useLocalDpi xmlns:a14="http://schemas.microsoft.com/office/drawing/2010/main" val="0"/>
              </a:ext>
            </a:extLst>
          </a:blip>
          <a:srcRect l="2" r="85167"/>
          <a:stretch>
            <a:fillRect/>
          </a:stretch>
        </p:blipFill>
        <p:spPr bwMode="auto">
          <a:xfrm>
            <a:off x="692150" y="6235700"/>
            <a:ext cx="376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15"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Lst>
  <p:hf hdr="0" dt="0"/>
  <p:txStyles>
    <p:titleStyle>
      <a:lvl1pPr algn="ctr" rtl="0" eaLnBrk="0" fontAlgn="base" hangingPunct="0">
        <a:lnSpc>
          <a:spcPct val="90000"/>
        </a:lnSpc>
        <a:spcBef>
          <a:spcPct val="0"/>
        </a:spcBef>
        <a:spcAft>
          <a:spcPct val="0"/>
        </a:spcAft>
        <a:defRPr sz="4400" b="1" kern="1200">
          <a:solidFill>
            <a:srgbClr val="2E75B6"/>
          </a:solidFill>
          <a:latin typeface="+mj-lt"/>
          <a:ea typeface="Tahoma" panose="020B0604030504040204" pitchFamily="34" charset="0"/>
          <a:cs typeface="Tahoma" panose="020B0604030504040204" pitchFamily="34" charset="0"/>
        </a:defRPr>
      </a:lvl1pPr>
      <a:lvl2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2pPr>
      <a:lvl3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3pPr>
      <a:lvl4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4pPr>
      <a:lvl5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5pPr>
      <a:lvl6pPr marL="4572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6pPr>
      <a:lvl7pPr marL="9144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7pPr>
      <a:lvl8pPr marL="13716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8pPr>
      <a:lvl9pPr marL="18288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hyperlink" Target="http://www.lab.anhb.uwa.edu.au/mb140/"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5b1%5d%20http:/creativecommons.org/licenses/by-nc-sa/4.0/" TargetMode="Externa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ctrTitle"/>
          </p:nvPr>
        </p:nvSpPr>
        <p:spPr>
          <a:xfrm>
            <a:off x="685800" y="1652588"/>
            <a:ext cx="7772400" cy="1414462"/>
          </a:xfrm>
        </p:spPr>
        <p:txBody>
          <a:bodyPr/>
          <a:lstStyle/>
          <a:p>
            <a:pPr eaLnBrk="1" hangingPunct="1"/>
            <a:r>
              <a:rPr lang="el-GR" altLang="el-GR" smtClean="0"/>
              <a:t>Ζωολογία Ι</a:t>
            </a:r>
            <a:endParaRPr lang="en-US" altLang="el-GR" smtClean="0"/>
          </a:p>
        </p:txBody>
      </p:sp>
      <p:sp>
        <p:nvSpPr>
          <p:cNvPr id="4099" name="Θέση κειμένου 2"/>
          <p:cNvSpPr>
            <a:spLocks noGrp="1"/>
          </p:cNvSpPr>
          <p:nvPr>
            <p:ph type="body" sz="quarter" idx="10"/>
          </p:nvPr>
        </p:nvSpPr>
        <p:spPr>
          <a:xfrm>
            <a:off x="971550" y="3429000"/>
            <a:ext cx="7272338" cy="2087563"/>
          </a:xfrm>
        </p:spPr>
        <p:txBody>
          <a:bodyPr/>
          <a:lstStyle/>
          <a:p>
            <a:pPr eaLnBrk="1" hangingPunct="1"/>
            <a:r>
              <a:rPr lang="el-GR" altLang="el-GR" b="1" dirty="0" smtClean="0">
                <a:solidFill>
                  <a:srgbClr val="0070C0"/>
                </a:solidFill>
              </a:rPr>
              <a:t>Ενότητα </a:t>
            </a:r>
            <a:r>
              <a:rPr lang="en-US" altLang="el-GR" b="1" dirty="0" smtClean="0">
                <a:solidFill>
                  <a:srgbClr val="0070C0"/>
                </a:solidFill>
              </a:rPr>
              <a:t>6</a:t>
            </a:r>
            <a:r>
              <a:rPr lang="el-GR" altLang="el-GR" dirty="0" smtClean="0">
                <a:solidFill>
                  <a:srgbClr val="0070C0"/>
                </a:solidFill>
              </a:rPr>
              <a:t>:</a:t>
            </a:r>
            <a:r>
              <a:rPr lang="en-US" altLang="el-GR" dirty="0" smtClean="0">
                <a:solidFill>
                  <a:srgbClr val="5075BC"/>
                </a:solidFill>
              </a:rPr>
              <a:t> </a:t>
            </a:r>
            <a:r>
              <a:rPr lang="el-GR" altLang="el-GR" dirty="0" smtClean="0"/>
              <a:t>Αρχιτεκτονικό Πρότυπο Ζώου</a:t>
            </a:r>
          </a:p>
          <a:p>
            <a:pPr eaLnBrk="1" hangingPunct="1"/>
            <a:r>
              <a:rPr lang="el-GR" altLang="el-GR" b="1" i="1" dirty="0" smtClean="0"/>
              <a:t>Εργαστηριακή Άσκηση Ιστολογίας </a:t>
            </a:r>
          </a:p>
          <a:p>
            <a:pPr eaLnBrk="1" hangingPunct="1"/>
            <a:endParaRPr lang="el-GR" altLang="el-GR" dirty="0" smtClean="0"/>
          </a:p>
          <a:p>
            <a:pPr eaLnBrk="1" hangingPunct="1"/>
            <a:r>
              <a:rPr lang="el-GR" altLang="el-GR" dirty="0" smtClean="0"/>
              <a:t>Σκαρλάτος </a:t>
            </a:r>
            <a:r>
              <a:rPr lang="el-GR" altLang="el-GR" dirty="0" err="1" smtClean="0"/>
              <a:t>Ντέντος</a:t>
            </a:r>
            <a:r>
              <a:rPr lang="el-GR" altLang="el-GR" dirty="0" smtClean="0"/>
              <a:t>, </a:t>
            </a:r>
            <a:r>
              <a:rPr lang="el-GR" altLang="el-GR" dirty="0" err="1" smtClean="0"/>
              <a:t>Επικ</a:t>
            </a:r>
            <a:r>
              <a:rPr lang="el-GR" altLang="el-GR" dirty="0" smtClean="0"/>
              <a:t>. Καθηγητής</a:t>
            </a:r>
          </a:p>
          <a:p>
            <a:pPr eaLnBrk="1" hangingPunct="1"/>
            <a:r>
              <a:rPr lang="el-GR" altLang="el-GR" dirty="0" smtClean="0"/>
              <a:t>Σχολή Θετικών Επιστημών</a:t>
            </a:r>
          </a:p>
          <a:p>
            <a:pPr eaLnBrk="1" hangingPunct="1"/>
            <a:r>
              <a:rPr lang="el-GR" altLang="el-GR" dirty="0" smtClean="0"/>
              <a:t>Τμήμα Βιολογίας</a:t>
            </a:r>
            <a:endParaRPr lang="en-US" altLang="el-GR" dirty="0" smtClean="0"/>
          </a:p>
          <a:p>
            <a:pPr eaLnBrk="1" hangingPunct="1"/>
            <a:endParaRPr lang="en-US" altLang="el-GR"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r>
              <a:rPr lang="el-GR" altLang="el-GR" dirty="0" smtClean="0"/>
              <a:t>Συνδετικός </a:t>
            </a:r>
            <a:r>
              <a:rPr lang="el-GR" altLang="el-GR" dirty="0" smtClean="0"/>
              <a:t>Ιστός 1/</a:t>
            </a:r>
            <a:endParaRPr lang="el-GR" altLang="el-GR" dirty="0" smtClean="0"/>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7C32E5E6-3C72-4490-91C4-4BF10CCD4953}" type="slidenum">
              <a:rPr lang="en-US" altLang="el-GR" smtClean="0"/>
              <a:pPr>
                <a:defRPr/>
              </a:pPr>
              <a:t>10</a:t>
            </a:fld>
            <a:endParaRPr lang="en-US" altLang="el-GR"/>
          </a:p>
        </p:txBody>
      </p:sp>
      <p:sp>
        <p:nvSpPr>
          <p:cNvPr id="20485" name="Content Placeholder 4"/>
          <p:cNvSpPr>
            <a:spLocks noGrp="1"/>
          </p:cNvSpPr>
          <p:nvPr>
            <p:ph idx="1"/>
          </p:nvPr>
        </p:nvSpPr>
        <p:spPr/>
        <p:txBody>
          <a:bodyPr/>
          <a:lstStyle/>
          <a:p>
            <a:pPr eaLnBrk="1" hangingPunct="1">
              <a:spcBef>
                <a:spcPct val="50000"/>
              </a:spcBef>
            </a:pPr>
            <a:r>
              <a:rPr lang="el-GR" altLang="el-GR" sz="2600" smtClean="0">
                <a:cs typeface="Times New Roman" panose="02020603050405020304" pitchFamily="18" charset="0"/>
              </a:rPr>
              <a:t>Ως συνδετικό ιστός αποκαλείται μια </a:t>
            </a:r>
            <a:r>
              <a:rPr lang="el-GR" altLang="el-GR" sz="2600" b="1" smtClean="0">
                <a:cs typeface="Times New Roman" panose="02020603050405020304" pitchFamily="18" charset="0"/>
              </a:rPr>
              <a:t>ποικίλη ομάδα ιστών </a:t>
            </a:r>
            <a:r>
              <a:rPr lang="el-GR" altLang="el-GR" sz="2600" smtClean="0">
                <a:cs typeface="Times New Roman" panose="02020603050405020304" pitchFamily="18" charset="0"/>
              </a:rPr>
              <a:t>που εξυπηρετούν διάφορες λειτουργίες σύνδεσης και υποστήριξης.</a:t>
            </a:r>
          </a:p>
          <a:p>
            <a:pPr eaLnBrk="1" hangingPunct="1"/>
            <a:r>
              <a:rPr lang="el-GR" altLang="el-GR" sz="2600" smtClean="0">
                <a:cs typeface="Times New Roman" panose="02020603050405020304" pitchFamily="18" charset="0"/>
              </a:rPr>
              <a:t>Ανάλογα με το βαθμός σύμπτηξης διακρίνονται δύο βασικοί τύποι συνδετικού ιστού: </a:t>
            </a:r>
          </a:p>
          <a:p>
            <a:pPr algn="ctr" eaLnBrk="1" hangingPunct="1">
              <a:buFont typeface="Arial" panose="020B0604020202020204" pitchFamily="34" charset="0"/>
              <a:buNone/>
            </a:pPr>
            <a:r>
              <a:rPr lang="el-GR" altLang="el-GR" sz="2600" b="1" smtClean="0">
                <a:cs typeface="Times New Roman" panose="02020603050405020304" pitchFamily="18" charset="0"/>
              </a:rPr>
              <a:t>Α)  Στερεός συνδετικός ιστός</a:t>
            </a:r>
          </a:p>
          <a:p>
            <a:pPr algn="ctr" eaLnBrk="1" hangingPunct="1">
              <a:buFont typeface="Arial" panose="020B0604020202020204" pitchFamily="34" charset="0"/>
              <a:buNone/>
            </a:pPr>
            <a:r>
              <a:rPr lang="el-GR" altLang="el-GR" sz="2600" b="1" smtClean="0">
                <a:cs typeface="Times New Roman" panose="02020603050405020304" pitchFamily="18" charset="0"/>
              </a:rPr>
              <a:t>   Β)</a:t>
            </a:r>
            <a:r>
              <a:rPr lang="el-GR" altLang="el-GR" sz="4400" b="1" smtClean="0">
                <a:cs typeface="Times New Roman" panose="02020603050405020304" pitchFamily="18" charset="0"/>
              </a:rPr>
              <a:t> </a:t>
            </a:r>
            <a:r>
              <a:rPr lang="el-GR" altLang="el-GR" sz="2600" b="1" smtClean="0">
                <a:cs typeface="Times New Roman" panose="02020603050405020304" pitchFamily="18" charset="0"/>
              </a:rPr>
              <a:t>Χαλαρός συνδετικός ιστός</a:t>
            </a:r>
          </a:p>
          <a:p>
            <a:pPr eaLnBrk="1" hangingPunct="1">
              <a:buFont typeface="Arial" panose="020B0604020202020204" pitchFamily="34" charset="0"/>
              <a:buNone/>
            </a:pPr>
            <a:endParaRPr lang="el-GR" altLang="el-GR" sz="2600" b="1" smtClean="0">
              <a:cs typeface="Times New Roman" panose="02020603050405020304" pitchFamily="18" charset="0"/>
            </a:endParaRPr>
          </a:p>
          <a:p>
            <a:pPr eaLnBrk="1" hangingPunct="1"/>
            <a:endParaRPr lang="el-GR" altLang="el-GR" sz="2600" smtClean="0">
              <a:cs typeface="Times New Roman" panose="02020603050405020304" pitchFamily="18" charset="0"/>
            </a:endParaRPr>
          </a:p>
          <a:p>
            <a:pPr eaLnBrk="1" hangingPunct="1"/>
            <a:endParaRPr lang="el-GR" altLang="el-GR" sz="2600" smtClean="0">
              <a:cs typeface="Times New Roman" panose="02020603050405020304" pitchFamily="18" charset="0"/>
            </a:endParaRPr>
          </a:p>
          <a:p>
            <a:pPr eaLnBrk="1" hangingPunct="1">
              <a:spcBef>
                <a:spcPct val="50000"/>
              </a:spcBef>
            </a:pPr>
            <a:endParaRPr lang="el-GR" altLang="el-GR" sz="2600"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a:xfrm>
            <a:off x="630238" y="365125"/>
            <a:ext cx="7886700" cy="1325563"/>
          </a:xfrm>
        </p:spPr>
        <p:txBody>
          <a:bodyPr/>
          <a:lstStyle/>
          <a:p>
            <a:r>
              <a:rPr lang="el-GR" altLang="el-GR" dirty="0" smtClean="0"/>
              <a:t>Συνδετικός </a:t>
            </a:r>
            <a:r>
              <a:rPr lang="el-GR" altLang="el-GR" dirty="0" smtClean="0"/>
              <a:t>Ιστός 2/</a:t>
            </a:r>
            <a:endParaRPr lang="el-GR" altLang="el-GR" dirty="0" smtClean="0"/>
          </a:p>
        </p:txBody>
      </p:sp>
      <p:sp>
        <p:nvSpPr>
          <p:cNvPr id="21507" name="Text Placeholder 3"/>
          <p:cNvSpPr>
            <a:spLocks noGrp="1"/>
          </p:cNvSpPr>
          <p:nvPr>
            <p:ph type="body" idx="1"/>
          </p:nvPr>
        </p:nvSpPr>
        <p:spPr>
          <a:xfrm>
            <a:off x="630238" y="1517650"/>
            <a:ext cx="3868737" cy="1381125"/>
          </a:xfrm>
        </p:spPr>
        <p:txBody>
          <a:bodyPr/>
          <a:lstStyle/>
          <a:p>
            <a:pPr algn="ctr"/>
            <a:r>
              <a:rPr lang="el-GR" altLang="el-GR" sz="2200" smtClean="0">
                <a:cs typeface="Times New Roman" panose="02020603050405020304" pitchFamily="18" charset="0"/>
              </a:rPr>
              <a:t>Στερεός συνδετικός ιστός</a:t>
            </a:r>
          </a:p>
          <a:p>
            <a:pPr eaLnBrk="1" hangingPunct="1">
              <a:lnSpc>
                <a:spcPct val="100000"/>
              </a:lnSpc>
            </a:pPr>
            <a:r>
              <a:rPr lang="el-GR" altLang="el-GR" sz="2000" b="0" smtClean="0">
                <a:cs typeface="Times New Roman" panose="02020603050405020304" pitchFamily="18" charset="0"/>
              </a:rPr>
              <a:t>Αποτελείται από ίνες κολλαγόνου πυκνά διευθετημένες (π.χ. τένοντας).</a:t>
            </a:r>
            <a:endParaRPr lang="el-GR" altLang="el-GR" sz="2000" smtClean="0"/>
          </a:p>
        </p:txBody>
      </p:sp>
      <p:sp>
        <p:nvSpPr>
          <p:cNvPr id="21508" name="Text Placeholder 5"/>
          <p:cNvSpPr>
            <a:spLocks noGrp="1"/>
          </p:cNvSpPr>
          <p:nvPr>
            <p:ph type="body" sz="quarter" idx="3"/>
          </p:nvPr>
        </p:nvSpPr>
        <p:spPr>
          <a:xfrm>
            <a:off x="4603750" y="1498600"/>
            <a:ext cx="3887788" cy="1592263"/>
          </a:xfrm>
        </p:spPr>
        <p:txBody>
          <a:bodyPr/>
          <a:lstStyle/>
          <a:p>
            <a:pPr algn="ctr"/>
            <a:r>
              <a:rPr lang="el-GR" altLang="el-GR" sz="2200" smtClean="0">
                <a:cs typeface="Times New Roman" panose="02020603050405020304" pitchFamily="18" charset="0"/>
              </a:rPr>
              <a:t>Χαλαρός συνδετικός ιστός</a:t>
            </a:r>
          </a:p>
          <a:p>
            <a:pPr eaLnBrk="1" hangingPunct="1"/>
            <a:r>
              <a:rPr lang="el-GR" altLang="el-GR" sz="2000" b="0" smtClean="0">
                <a:cs typeface="Times New Roman" panose="02020603050405020304" pitchFamily="18" charset="0"/>
              </a:rPr>
              <a:t>Αποτελείται από ίνες κολλαγόνου, κύτταρα σταθερά και  κύτταρα διάχυτα μέσα σε πυκνόρρευστη θεμέλια ουσία.</a:t>
            </a:r>
            <a:endParaRPr lang="el-GR" altLang="el-GR" sz="2000" smtClean="0"/>
          </a:p>
        </p:txBody>
      </p:sp>
      <p:pic>
        <p:nvPicPr>
          <p:cNvPr id="21509"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629150" y="3068638"/>
            <a:ext cx="3643313" cy="2741612"/>
          </a:xfrm>
        </p:spPr>
      </p:pic>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BFA66DD2-4381-4CFF-BBDA-E8F7FCD15027}" type="slidenum">
              <a:rPr lang="en-US" altLang="el-GR" smtClean="0"/>
              <a:pPr>
                <a:defRPr/>
              </a:pPr>
              <a:t>11</a:t>
            </a:fld>
            <a:endParaRPr lang="en-US" altLang="el-G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72493" y="3002479"/>
            <a:ext cx="3509714" cy="2807771"/>
          </a:xfrm>
        </p:spPr>
      </p:pic>
      <p:sp>
        <p:nvSpPr>
          <p:cNvPr id="11" name="TextBox 10"/>
          <p:cNvSpPr txBox="1"/>
          <p:nvPr/>
        </p:nvSpPr>
        <p:spPr>
          <a:xfrm>
            <a:off x="3922141" y="5451148"/>
            <a:ext cx="341760" cy="276999"/>
          </a:xfrm>
          <a:prstGeom prst="rect">
            <a:avLst/>
          </a:prstGeom>
          <a:noFill/>
        </p:spPr>
        <p:txBody>
          <a:bodyPr wrap="none" rtlCol="0">
            <a:spAutoFit/>
          </a:bodyPr>
          <a:lstStyle/>
          <a:p>
            <a:r>
              <a:rPr lang="el-GR" sz="1200" b="1" dirty="0" smtClean="0">
                <a:latin typeface="+mn-lt"/>
              </a:rPr>
              <a:t>13</a:t>
            </a:r>
            <a:endParaRPr lang="en-US" sz="1200" b="1" dirty="0">
              <a:latin typeface="+mn-lt"/>
            </a:endParaRPr>
          </a:p>
        </p:txBody>
      </p:sp>
      <p:sp>
        <p:nvSpPr>
          <p:cNvPr id="12" name="TextBox 11"/>
          <p:cNvSpPr txBox="1"/>
          <p:nvPr/>
        </p:nvSpPr>
        <p:spPr>
          <a:xfrm>
            <a:off x="7919591" y="5451147"/>
            <a:ext cx="341760" cy="276999"/>
          </a:xfrm>
          <a:prstGeom prst="rect">
            <a:avLst/>
          </a:prstGeom>
          <a:noFill/>
        </p:spPr>
        <p:txBody>
          <a:bodyPr wrap="none" rtlCol="0">
            <a:spAutoFit/>
          </a:bodyPr>
          <a:lstStyle/>
          <a:p>
            <a:r>
              <a:rPr lang="el-GR" sz="1200" b="1" dirty="0" smtClean="0">
                <a:latin typeface="+mn-lt"/>
              </a:rPr>
              <a:t>14</a:t>
            </a:r>
            <a:endParaRPr lang="en-US" sz="1200" b="1" dirty="0">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8"/>
          <p:cNvSpPr>
            <a:spLocks noGrp="1"/>
          </p:cNvSpPr>
          <p:nvPr>
            <p:ph type="title" sz="quarter"/>
          </p:nvPr>
        </p:nvSpPr>
        <p:spPr/>
        <p:txBody>
          <a:bodyPr/>
          <a:lstStyle/>
          <a:p>
            <a:r>
              <a:rPr lang="el-GR" altLang="el-GR" smtClean="0"/>
              <a:t>Είδη Συνδετικού Ιστού</a:t>
            </a:r>
          </a:p>
        </p:txBody>
      </p:sp>
      <p:pic>
        <p:nvPicPr>
          <p:cNvPr id="23556" name="Content Placeholder 14"/>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b="8186"/>
          <a:stretch/>
        </p:blipFill>
        <p:spPr>
          <a:xfrm>
            <a:off x="4648199" y="2044700"/>
            <a:ext cx="3765913" cy="1589088"/>
          </a:xfrm>
        </p:spPr>
      </p:pic>
      <p:pic>
        <p:nvPicPr>
          <p:cNvPr id="23557" name="Content Placeholder 15"/>
          <p:cNvPicPr>
            <a:picLocks noGrp="1" noChangeAspect="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19138" y="4114800"/>
            <a:ext cx="3810000" cy="1617663"/>
          </a:xfrm>
        </p:spPr>
      </p:pic>
      <p:pic>
        <p:nvPicPr>
          <p:cNvPr id="23558" name="Content Placeholder 18"/>
          <p:cNvPicPr>
            <a:picLocks noGrp="1" noChangeAspect="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594225" y="4083050"/>
            <a:ext cx="3810000" cy="1649413"/>
          </a:xfrm>
        </p:spPr>
      </p:pic>
      <p:sp>
        <p:nvSpPr>
          <p:cNvPr id="7" name="Footer Placeholder 6"/>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8" name="Slide Number Placeholder 7"/>
          <p:cNvSpPr>
            <a:spLocks noGrp="1"/>
          </p:cNvSpPr>
          <p:nvPr>
            <p:ph type="sldNum" sz="quarter" idx="11"/>
          </p:nvPr>
        </p:nvSpPr>
        <p:spPr/>
        <p:txBody>
          <a:bodyPr/>
          <a:lstStyle/>
          <a:p>
            <a:pPr>
              <a:defRPr/>
            </a:pPr>
            <a:fld id="{847ABCB2-7F77-46FE-B07F-C48079169079}" type="slidenum">
              <a:rPr lang="en-US" altLang="el-GR" smtClean="0"/>
              <a:pPr>
                <a:defRPr/>
              </a:pPr>
              <a:t>12</a:t>
            </a:fld>
            <a:endParaRPr lang="en-US" altLang="el-GR"/>
          </a:p>
        </p:txBody>
      </p:sp>
      <p:sp>
        <p:nvSpPr>
          <p:cNvPr id="23561" name="TextBox 19"/>
          <p:cNvSpPr txBox="1">
            <a:spLocks noChangeArrowheads="1"/>
          </p:cNvSpPr>
          <p:nvPr/>
        </p:nvSpPr>
        <p:spPr bwMode="auto">
          <a:xfrm flipH="1">
            <a:off x="1651000" y="3644900"/>
            <a:ext cx="1944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a:lnSpc>
                <a:spcPct val="100000"/>
              </a:lnSpc>
              <a:spcBef>
                <a:spcPct val="0"/>
              </a:spcBef>
              <a:buFontTx/>
              <a:buNone/>
            </a:pPr>
            <a:r>
              <a:rPr lang="el-GR" altLang="en-US" sz="1800" b="1"/>
              <a:t>Λιπώδης Ιστός</a:t>
            </a:r>
          </a:p>
        </p:txBody>
      </p:sp>
      <p:sp>
        <p:nvSpPr>
          <p:cNvPr id="23562" name="TextBox 20"/>
          <p:cNvSpPr txBox="1">
            <a:spLocks noChangeArrowheads="1"/>
          </p:cNvSpPr>
          <p:nvPr/>
        </p:nvSpPr>
        <p:spPr bwMode="auto">
          <a:xfrm flipH="1">
            <a:off x="1644650" y="5681663"/>
            <a:ext cx="1944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a:lnSpc>
                <a:spcPct val="100000"/>
              </a:lnSpc>
              <a:spcBef>
                <a:spcPct val="0"/>
              </a:spcBef>
              <a:buFontTx/>
              <a:buNone/>
            </a:pPr>
            <a:r>
              <a:rPr lang="el-GR" altLang="en-US" sz="1800" b="1"/>
              <a:t>Χόνδρος</a:t>
            </a:r>
          </a:p>
        </p:txBody>
      </p:sp>
      <p:sp>
        <p:nvSpPr>
          <p:cNvPr id="23563" name="TextBox 21"/>
          <p:cNvSpPr txBox="1">
            <a:spLocks noChangeArrowheads="1"/>
          </p:cNvSpPr>
          <p:nvPr/>
        </p:nvSpPr>
        <p:spPr bwMode="auto">
          <a:xfrm flipH="1">
            <a:off x="5548313" y="3633788"/>
            <a:ext cx="194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a:lnSpc>
                <a:spcPct val="100000"/>
              </a:lnSpc>
              <a:spcBef>
                <a:spcPct val="0"/>
              </a:spcBef>
              <a:buFontTx/>
              <a:buNone/>
            </a:pPr>
            <a:r>
              <a:rPr lang="el-GR" altLang="en-US" sz="1800" b="1"/>
              <a:t>Οστίτης Ιστός</a:t>
            </a:r>
          </a:p>
        </p:txBody>
      </p:sp>
      <p:sp>
        <p:nvSpPr>
          <p:cNvPr id="23564" name="TextBox 22"/>
          <p:cNvSpPr txBox="1">
            <a:spLocks noChangeArrowheads="1"/>
          </p:cNvSpPr>
          <p:nvPr/>
        </p:nvSpPr>
        <p:spPr bwMode="auto">
          <a:xfrm flipH="1">
            <a:off x="5581650" y="5681663"/>
            <a:ext cx="194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a:lnSpc>
                <a:spcPct val="100000"/>
              </a:lnSpc>
              <a:spcBef>
                <a:spcPct val="0"/>
              </a:spcBef>
              <a:buFontTx/>
              <a:buNone/>
            </a:pPr>
            <a:r>
              <a:rPr lang="el-GR" altLang="en-US" sz="1800" b="1"/>
              <a:t>Αίμα</a:t>
            </a:r>
          </a:p>
        </p:txBody>
      </p:sp>
      <p:sp>
        <p:nvSpPr>
          <p:cNvPr id="14" name="TextBox 13"/>
          <p:cNvSpPr txBox="1"/>
          <p:nvPr/>
        </p:nvSpPr>
        <p:spPr>
          <a:xfrm>
            <a:off x="7984678" y="3311295"/>
            <a:ext cx="341760" cy="276999"/>
          </a:xfrm>
          <a:prstGeom prst="rect">
            <a:avLst/>
          </a:prstGeom>
          <a:noFill/>
        </p:spPr>
        <p:txBody>
          <a:bodyPr wrap="none" rtlCol="0">
            <a:spAutoFit/>
          </a:bodyPr>
          <a:lstStyle/>
          <a:p>
            <a:r>
              <a:rPr lang="el-GR" sz="1200" b="1" dirty="0" smtClean="0">
                <a:latin typeface="+mn-lt"/>
              </a:rPr>
              <a:t>1</a:t>
            </a:r>
            <a:r>
              <a:rPr lang="en-US" sz="1200" b="1" dirty="0" smtClean="0">
                <a:latin typeface="+mn-lt"/>
              </a:rPr>
              <a:t>6</a:t>
            </a:r>
            <a:endParaRPr lang="en-US" sz="1200" b="1" dirty="0">
              <a:latin typeface="+mn-lt"/>
            </a:endParaRPr>
          </a:p>
        </p:txBody>
      </p:sp>
      <p:sp>
        <p:nvSpPr>
          <p:cNvPr id="15" name="TextBox 14"/>
          <p:cNvSpPr txBox="1"/>
          <p:nvPr/>
        </p:nvSpPr>
        <p:spPr>
          <a:xfrm>
            <a:off x="4049042" y="5404664"/>
            <a:ext cx="341760" cy="276999"/>
          </a:xfrm>
          <a:prstGeom prst="rect">
            <a:avLst/>
          </a:prstGeom>
          <a:noFill/>
        </p:spPr>
        <p:txBody>
          <a:bodyPr wrap="none" rtlCol="0">
            <a:spAutoFit/>
          </a:bodyPr>
          <a:lstStyle/>
          <a:p>
            <a:r>
              <a:rPr lang="el-GR" sz="1200" b="1" dirty="0" smtClean="0">
                <a:latin typeface="+mn-lt"/>
              </a:rPr>
              <a:t>1</a:t>
            </a:r>
            <a:r>
              <a:rPr lang="en-US" sz="1200" b="1" dirty="0" smtClean="0">
                <a:latin typeface="+mn-lt"/>
              </a:rPr>
              <a:t>7</a:t>
            </a:r>
            <a:endParaRPr lang="en-US" sz="1200" b="1" dirty="0">
              <a:latin typeface="+mn-lt"/>
            </a:endParaRPr>
          </a:p>
        </p:txBody>
      </p:sp>
      <p:sp>
        <p:nvSpPr>
          <p:cNvPr id="16" name="TextBox 15"/>
          <p:cNvSpPr txBox="1"/>
          <p:nvPr/>
        </p:nvSpPr>
        <p:spPr>
          <a:xfrm>
            <a:off x="7986042" y="5440461"/>
            <a:ext cx="341760" cy="276999"/>
          </a:xfrm>
          <a:prstGeom prst="rect">
            <a:avLst/>
          </a:prstGeom>
          <a:noFill/>
        </p:spPr>
        <p:txBody>
          <a:bodyPr wrap="none" rtlCol="0">
            <a:spAutoFit/>
          </a:bodyPr>
          <a:lstStyle/>
          <a:p>
            <a:r>
              <a:rPr lang="el-GR" sz="1200" b="1" dirty="0" smtClean="0">
                <a:latin typeface="+mn-lt"/>
              </a:rPr>
              <a:t>1</a:t>
            </a:r>
            <a:r>
              <a:rPr lang="en-US" sz="1200" b="1" dirty="0" smtClean="0">
                <a:latin typeface="+mn-lt"/>
              </a:rPr>
              <a:t>8</a:t>
            </a:r>
            <a:endParaRPr lang="en-US" sz="1200" b="1" dirty="0">
              <a:latin typeface="+mn-lt"/>
            </a:endParaRPr>
          </a:p>
        </p:txBody>
      </p:sp>
      <p:pic>
        <p:nvPicPr>
          <p:cNvPr id="3" name="Content Placeholder 2"/>
          <p:cNvPicPr>
            <a:picLocks noGrp="1" noChangeAspect="1"/>
          </p:cNvPicPr>
          <p:nvPr>
            <p:ph sz="quarter" idx="1"/>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74374" y="1641326"/>
            <a:ext cx="2701686" cy="2026265"/>
          </a:xfrm>
        </p:spPr>
      </p:pic>
      <p:sp>
        <p:nvSpPr>
          <p:cNvPr id="13" name="TextBox 12"/>
          <p:cNvSpPr txBox="1"/>
          <p:nvPr/>
        </p:nvSpPr>
        <p:spPr>
          <a:xfrm>
            <a:off x="3634300" y="3315284"/>
            <a:ext cx="341760" cy="276999"/>
          </a:xfrm>
          <a:prstGeom prst="rect">
            <a:avLst/>
          </a:prstGeom>
          <a:noFill/>
        </p:spPr>
        <p:txBody>
          <a:bodyPr wrap="none" rtlCol="0">
            <a:spAutoFit/>
          </a:bodyPr>
          <a:lstStyle/>
          <a:p>
            <a:r>
              <a:rPr lang="el-GR" sz="1200" b="1" dirty="0" smtClean="0">
                <a:solidFill>
                  <a:schemeClr val="bg1"/>
                </a:solidFill>
                <a:latin typeface="+mn-lt"/>
              </a:rPr>
              <a:t>1</a:t>
            </a:r>
            <a:r>
              <a:rPr lang="en-US" sz="1200" b="1" dirty="0" smtClean="0">
                <a:solidFill>
                  <a:schemeClr val="bg1"/>
                </a:solidFill>
                <a:latin typeface="+mn-lt"/>
              </a:rPr>
              <a:t>5</a:t>
            </a:r>
            <a:endParaRPr lang="en-US" sz="1200" b="1" dirty="0">
              <a:solidFill>
                <a:schemeClr val="bg1"/>
              </a:solidFill>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6"/>
          <p:cNvSpPr txBox="1">
            <a:spLocks noChangeArrowheads="1"/>
          </p:cNvSpPr>
          <p:nvPr/>
        </p:nvSpPr>
        <p:spPr bwMode="auto">
          <a:xfrm>
            <a:off x="1111249" y="1483668"/>
            <a:ext cx="7045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lnSpc>
                <a:spcPct val="100000"/>
              </a:lnSpc>
              <a:spcBef>
                <a:spcPts val="600"/>
              </a:spcBef>
              <a:buFontTx/>
              <a:buNone/>
            </a:pPr>
            <a:r>
              <a:rPr lang="el-GR" altLang="el-GR" sz="2000" dirty="0" smtClean="0">
                <a:cs typeface="Times New Roman" panose="02020603050405020304" pitchFamily="18" charset="0"/>
              </a:rPr>
              <a:t>Στο </a:t>
            </a:r>
            <a:r>
              <a:rPr lang="el-GR" altLang="el-GR" sz="2000" dirty="0">
                <a:cs typeface="Times New Roman" panose="02020603050405020304" pitchFamily="18" charset="0"/>
              </a:rPr>
              <a:t>εσωτερικό των κυττάρων του λιπώδη ιστού συσσωρεύονται</a:t>
            </a:r>
            <a:r>
              <a:rPr lang="en-GB" altLang="el-GR" sz="2000" dirty="0">
                <a:cs typeface="Times New Roman" panose="02020603050405020304" pitchFamily="18" charset="0"/>
              </a:rPr>
              <a:t> </a:t>
            </a:r>
            <a:r>
              <a:rPr lang="el-GR" altLang="el-GR" sz="2000" b="1" dirty="0" err="1">
                <a:cs typeface="Times New Roman" panose="02020603050405020304" pitchFamily="18" charset="0"/>
              </a:rPr>
              <a:t>τριγλυκερίδια</a:t>
            </a:r>
            <a:r>
              <a:rPr lang="el-GR" altLang="el-GR" sz="2000" dirty="0">
                <a:cs typeface="Times New Roman" panose="02020603050405020304" pitchFamily="18" charset="0"/>
              </a:rPr>
              <a:t> σε </a:t>
            </a:r>
            <a:r>
              <a:rPr lang="el-GR" altLang="el-GR" sz="2000" dirty="0" err="1">
                <a:cs typeface="Times New Roman" panose="02020603050405020304" pitchFamily="18" charset="0"/>
              </a:rPr>
              <a:t>κενοτόπια</a:t>
            </a:r>
            <a:r>
              <a:rPr lang="el-GR" altLang="el-GR" sz="2000" dirty="0">
                <a:cs typeface="Times New Roman" panose="02020603050405020304" pitchFamily="18" charset="0"/>
              </a:rPr>
              <a:t> (</a:t>
            </a:r>
            <a:r>
              <a:rPr lang="en-GB" altLang="el-GR" sz="2000" dirty="0">
                <a:cs typeface="Times New Roman" panose="02020603050405020304" pitchFamily="18" charset="0"/>
              </a:rPr>
              <a:t>lipid droplets) </a:t>
            </a:r>
            <a:r>
              <a:rPr lang="el-GR" altLang="el-GR" sz="2000" dirty="0">
                <a:cs typeface="Times New Roman" panose="02020603050405020304" pitchFamily="18" charset="0"/>
              </a:rPr>
              <a:t>με αποτέλεσμα να </a:t>
            </a:r>
            <a:r>
              <a:rPr lang="el-GR" altLang="el-GR" sz="2000" b="1" dirty="0">
                <a:cs typeface="Times New Roman" panose="02020603050405020304" pitchFamily="18" charset="0"/>
              </a:rPr>
              <a:t>εξωθείται ο πυρήνας και το κυτταρόπλασμα</a:t>
            </a:r>
            <a:r>
              <a:rPr lang="el-GR" altLang="el-GR" sz="2000" dirty="0">
                <a:cs typeface="Times New Roman" panose="02020603050405020304" pitchFamily="18" charset="0"/>
              </a:rPr>
              <a:t> σε μια λεπτή ζώνη στην περιφέρεια</a:t>
            </a:r>
            <a:r>
              <a:rPr lang="en-GB" altLang="el-GR" sz="2000" dirty="0">
                <a:cs typeface="Times New Roman" panose="02020603050405020304" pitchFamily="18" charset="0"/>
              </a:rPr>
              <a:t> </a:t>
            </a:r>
            <a:r>
              <a:rPr lang="el-GR" altLang="el-GR" sz="2000" dirty="0">
                <a:cs typeface="Times New Roman" panose="02020603050405020304" pitchFamily="18" charset="0"/>
              </a:rPr>
              <a:t>του κυττάρου</a:t>
            </a:r>
            <a:r>
              <a:rPr lang="en-US" altLang="el-GR" sz="2000" dirty="0">
                <a:cs typeface="Times New Roman" panose="02020603050405020304" pitchFamily="18" charset="0"/>
              </a:rPr>
              <a:t>.</a:t>
            </a:r>
            <a:endParaRPr lang="el-GR" altLang="el-GR" sz="2000" dirty="0">
              <a:cs typeface="Times New Roman" panose="02020603050405020304" pitchFamily="18" charset="0"/>
            </a:endParaRPr>
          </a:p>
        </p:txBody>
      </p:sp>
      <p:sp>
        <p:nvSpPr>
          <p:cNvPr id="25603" name="Title 5"/>
          <p:cNvSpPr>
            <a:spLocks noGrp="1"/>
          </p:cNvSpPr>
          <p:nvPr>
            <p:ph type="title"/>
          </p:nvPr>
        </p:nvSpPr>
        <p:spPr/>
        <p:txBody>
          <a:bodyPr/>
          <a:lstStyle/>
          <a:p>
            <a:r>
              <a:rPr lang="el-GR" altLang="el-GR" dirty="0" smtClean="0"/>
              <a:t>Λιπώδης </a:t>
            </a:r>
            <a:r>
              <a:rPr lang="el-GR" altLang="el-GR" dirty="0" smtClean="0"/>
              <a:t>Ιστός</a:t>
            </a:r>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5F221966-18D2-4F62-90DE-3FD6EBDE16D4}" type="slidenum">
              <a:rPr lang="en-US" altLang="el-GR" smtClean="0"/>
              <a:pPr>
                <a:defRPr/>
              </a:pPr>
              <a:t>13</a:t>
            </a:fld>
            <a:endParaRPr lang="en-US" altLang="el-GR"/>
          </a:p>
        </p:txBody>
      </p:sp>
      <p:pic>
        <p:nvPicPr>
          <p:cNvPr id="5" name="Content Placeholder 4"/>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14620" y="2972691"/>
            <a:ext cx="4053020" cy="3039765"/>
          </a:xfrm>
        </p:spPr>
      </p:pic>
      <p:sp>
        <p:nvSpPr>
          <p:cNvPr id="7" name="TextBox 6"/>
          <p:cNvSpPr txBox="1"/>
          <p:nvPr/>
        </p:nvSpPr>
        <p:spPr>
          <a:xfrm>
            <a:off x="6272312" y="5878468"/>
            <a:ext cx="341760" cy="276999"/>
          </a:xfrm>
          <a:prstGeom prst="rect">
            <a:avLst/>
          </a:prstGeom>
          <a:noFill/>
        </p:spPr>
        <p:txBody>
          <a:bodyPr wrap="none" rtlCol="0">
            <a:spAutoFit/>
          </a:bodyPr>
          <a:lstStyle/>
          <a:p>
            <a:r>
              <a:rPr lang="el-GR" sz="1200" b="1" dirty="0" smtClean="0">
                <a:solidFill>
                  <a:schemeClr val="bg1"/>
                </a:solidFill>
                <a:latin typeface="+mn-lt"/>
              </a:rPr>
              <a:t>1</a:t>
            </a:r>
            <a:r>
              <a:rPr lang="en-US" sz="1200" b="1" dirty="0" smtClean="0">
                <a:solidFill>
                  <a:schemeClr val="bg1"/>
                </a:solidFill>
                <a:latin typeface="+mn-lt"/>
              </a:rPr>
              <a:t>9</a:t>
            </a:r>
            <a:endParaRPr lang="en-US" sz="1200" b="1" dirty="0">
              <a:solidFill>
                <a:schemeClr val="bg1"/>
              </a:solidFill>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6"/>
          <p:cNvSpPr txBox="1">
            <a:spLocks noChangeArrowheads="1"/>
          </p:cNvSpPr>
          <p:nvPr/>
        </p:nvSpPr>
        <p:spPr bwMode="auto">
          <a:xfrm>
            <a:off x="1111250" y="1684338"/>
            <a:ext cx="70453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lnSpc>
                <a:spcPct val="100000"/>
              </a:lnSpc>
              <a:spcBef>
                <a:spcPts val="600"/>
              </a:spcBef>
              <a:buFontTx/>
              <a:buNone/>
            </a:pPr>
            <a:r>
              <a:rPr lang="el-GR" altLang="el-GR" sz="2200" b="1" dirty="0" err="1" smtClean="0">
                <a:cs typeface="Times New Roman" panose="02020603050405020304" pitchFamily="18" charset="0"/>
              </a:rPr>
              <a:t>Οστεοκύτταρα</a:t>
            </a:r>
            <a:r>
              <a:rPr lang="el-GR" altLang="el-GR" sz="2200" b="1" dirty="0" smtClean="0">
                <a:cs typeface="Times New Roman" panose="02020603050405020304" pitchFamily="18" charset="0"/>
              </a:rPr>
              <a:t> </a:t>
            </a:r>
            <a:r>
              <a:rPr lang="el-GR" altLang="el-GR" sz="2200" dirty="0">
                <a:cs typeface="Times New Roman" panose="02020603050405020304" pitchFamily="18" charset="0"/>
              </a:rPr>
              <a:t>βρίσκονται στις οστικές κοιλότητες </a:t>
            </a:r>
          </a:p>
          <a:p>
            <a:pPr eaLnBrk="1" hangingPunct="1">
              <a:lnSpc>
                <a:spcPct val="100000"/>
              </a:lnSpc>
              <a:spcBef>
                <a:spcPct val="0"/>
              </a:spcBef>
              <a:buFontTx/>
              <a:buNone/>
            </a:pPr>
            <a:r>
              <a:rPr lang="el-GR" altLang="el-GR" sz="2200" dirty="0">
                <a:cs typeface="Times New Roman" panose="02020603050405020304" pitchFamily="18" charset="0"/>
              </a:rPr>
              <a:t>και εναποθέτουν </a:t>
            </a:r>
            <a:r>
              <a:rPr lang="el-GR" altLang="el-GR" sz="2200" dirty="0" err="1">
                <a:cs typeface="Times New Roman" panose="02020603050405020304" pitchFamily="18" charset="0"/>
              </a:rPr>
              <a:t>εξωκυτταρικά</a:t>
            </a:r>
            <a:r>
              <a:rPr lang="el-GR" altLang="el-GR" sz="2200" dirty="0">
                <a:cs typeface="Times New Roman" panose="02020603050405020304" pitchFamily="18" charset="0"/>
              </a:rPr>
              <a:t> συστατικά  (θεμέλια ουσία)</a:t>
            </a:r>
            <a:r>
              <a:rPr lang="en-US" altLang="el-GR" sz="2200" dirty="0">
                <a:cs typeface="Times New Roman" panose="02020603050405020304" pitchFamily="18" charset="0"/>
              </a:rPr>
              <a:t>.</a:t>
            </a:r>
            <a:endParaRPr lang="el-GR" altLang="el-GR" sz="2200" dirty="0">
              <a:cs typeface="Times New Roman" panose="02020603050405020304" pitchFamily="18" charset="0"/>
            </a:endParaRPr>
          </a:p>
        </p:txBody>
      </p:sp>
      <p:sp>
        <p:nvSpPr>
          <p:cNvPr id="26627" name="Title 5"/>
          <p:cNvSpPr>
            <a:spLocks noGrp="1"/>
          </p:cNvSpPr>
          <p:nvPr>
            <p:ph type="title"/>
          </p:nvPr>
        </p:nvSpPr>
        <p:spPr/>
        <p:txBody>
          <a:bodyPr/>
          <a:lstStyle/>
          <a:p>
            <a:r>
              <a:rPr lang="el-GR" altLang="el-GR" dirty="0" smtClean="0"/>
              <a:t>Οστίτης Ιστός 1/2</a:t>
            </a:r>
            <a:endParaRPr lang="el-GR" altLang="el-GR" dirty="0" smtClean="0"/>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06ABC2F8-2EA5-4DF3-BD05-7D0B8D4744C9}" type="slidenum">
              <a:rPr lang="en-US" altLang="el-GR" smtClean="0"/>
              <a:pPr>
                <a:defRPr/>
              </a:pPr>
              <a:t>14</a:t>
            </a:fld>
            <a:endParaRPr lang="en-US" altLang="el-GR"/>
          </a:p>
        </p:txBody>
      </p:sp>
      <p:pic>
        <p:nvPicPr>
          <p:cNvPr id="26630"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81956" y="2729084"/>
            <a:ext cx="5734050" cy="3378200"/>
          </a:xfrm>
        </p:spPr>
      </p:pic>
      <p:sp>
        <p:nvSpPr>
          <p:cNvPr id="7" name="TextBox 6"/>
          <p:cNvSpPr txBox="1"/>
          <p:nvPr/>
        </p:nvSpPr>
        <p:spPr>
          <a:xfrm>
            <a:off x="6614072" y="5739968"/>
            <a:ext cx="341760" cy="276999"/>
          </a:xfrm>
          <a:prstGeom prst="rect">
            <a:avLst/>
          </a:prstGeom>
          <a:noFill/>
        </p:spPr>
        <p:txBody>
          <a:bodyPr wrap="none" rtlCol="0">
            <a:spAutoFit/>
          </a:bodyPr>
          <a:lstStyle/>
          <a:p>
            <a:r>
              <a:rPr lang="el-GR" sz="1200" b="1" dirty="0" smtClean="0">
                <a:solidFill>
                  <a:schemeClr val="bg1"/>
                </a:solidFill>
                <a:latin typeface="+mn-lt"/>
              </a:rPr>
              <a:t>20</a:t>
            </a:r>
            <a:endParaRPr lang="en-US" sz="1200" b="1" dirty="0">
              <a:solidFill>
                <a:schemeClr val="bg1"/>
              </a:solidFill>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lstStyle/>
          <a:p>
            <a:r>
              <a:rPr lang="el-GR" altLang="el-GR" dirty="0" smtClean="0"/>
              <a:t>Οστίτης </a:t>
            </a:r>
            <a:r>
              <a:rPr lang="el-GR" altLang="el-GR" dirty="0" smtClean="0"/>
              <a:t>Ιστός 2/2</a:t>
            </a:r>
            <a:endParaRPr lang="el-GR" altLang="el-GR" dirty="0" smtClean="0"/>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7F8BA09A-2C83-4947-9295-F37592310ADE}" type="slidenum">
              <a:rPr lang="en-US" altLang="el-GR" smtClean="0"/>
              <a:pPr>
                <a:defRPr/>
              </a:pPr>
              <a:t>15</a:t>
            </a:fld>
            <a:endParaRPr lang="en-US" altLang="el-G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4794" y="1392803"/>
            <a:ext cx="7054412" cy="4933385"/>
          </a:xfrm>
        </p:spPr>
      </p:pic>
      <p:sp>
        <p:nvSpPr>
          <p:cNvPr id="9" name="TextBox 8"/>
          <p:cNvSpPr txBox="1"/>
          <p:nvPr/>
        </p:nvSpPr>
        <p:spPr>
          <a:xfrm>
            <a:off x="7667278" y="5889534"/>
            <a:ext cx="341760" cy="276999"/>
          </a:xfrm>
          <a:prstGeom prst="rect">
            <a:avLst/>
          </a:prstGeom>
          <a:noFill/>
        </p:spPr>
        <p:txBody>
          <a:bodyPr wrap="none" rtlCol="0">
            <a:spAutoFit/>
          </a:bodyPr>
          <a:lstStyle/>
          <a:p>
            <a:r>
              <a:rPr lang="el-GR" sz="1200" b="1" dirty="0" smtClean="0">
                <a:latin typeface="+mn-lt"/>
              </a:rPr>
              <a:t>2</a:t>
            </a:r>
            <a:r>
              <a:rPr lang="en-US" sz="1200" b="1" dirty="0" smtClean="0">
                <a:latin typeface="+mn-lt"/>
              </a:rPr>
              <a:t>1</a:t>
            </a:r>
            <a:endParaRPr lang="en-US" sz="1200" b="1" dirty="0">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6"/>
          <p:cNvSpPr txBox="1">
            <a:spLocks noChangeArrowheads="1"/>
          </p:cNvSpPr>
          <p:nvPr/>
        </p:nvSpPr>
        <p:spPr bwMode="auto">
          <a:xfrm>
            <a:off x="1258888" y="1441450"/>
            <a:ext cx="6705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lnSpc>
                <a:spcPct val="100000"/>
              </a:lnSpc>
              <a:spcBef>
                <a:spcPts val="600"/>
              </a:spcBef>
              <a:buFontTx/>
              <a:buNone/>
            </a:pPr>
            <a:r>
              <a:rPr lang="el-GR" altLang="el-GR" sz="2000" dirty="0" smtClean="0">
                <a:cs typeface="Times New Roman" panose="02020603050405020304" pitchFamily="18" charset="0"/>
              </a:rPr>
              <a:t>Ιστός </a:t>
            </a:r>
            <a:r>
              <a:rPr lang="el-GR" altLang="el-GR" sz="2000" dirty="0">
                <a:cs typeface="Times New Roman" panose="02020603050405020304" pitchFamily="18" charset="0"/>
              </a:rPr>
              <a:t>μέτριας σκληρότητας. Αποτελείται από </a:t>
            </a:r>
            <a:r>
              <a:rPr lang="el-GR" altLang="el-GR" sz="2000" b="1" dirty="0" err="1">
                <a:cs typeface="Times New Roman" panose="02020603050405020304" pitchFamily="18" charset="0"/>
              </a:rPr>
              <a:t>χονδροβλάστες</a:t>
            </a:r>
            <a:r>
              <a:rPr lang="el-GR" altLang="el-GR" sz="2000" b="1" dirty="0">
                <a:cs typeface="Times New Roman" panose="02020603050405020304" pitchFamily="18" charset="0"/>
              </a:rPr>
              <a:t> </a:t>
            </a:r>
            <a:r>
              <a:rPr lang="el-GR" altLang="el-GR" sz="2000" dirty="0">
                <a:cs typeface="Times New Roman" panose="02020603050405020304" pitchFamily="18" charset="0"/>
              </a:rPr>
              <a:t>(</a:t>
            </a:r>
            <a:r>
              <a:rPr lang="el-GR" altLang="el-GR" sz="2000" dirty="0" err="1">
                <a:cs typeface="Times New Roman" panose="02020603050405020304" pitchFamily="18" charset="0"/>
              </a:rPr>
              <a:t>χονδροκύτταρα</a:t>
            </a:r>
            <a:r>
              <a:rPr lang="el-GR" altLang="el-GR" sz="2000" dirty="0">
                <a:cs typeface="Times New Roman" panose="02020603050405020304" pitchFamily="18" charset="0"/>
              </a:rPr>
              <a:t>) που παράγουν (και περικλείονται από) </a:t>
            </a:r>
            <a:r>
              <a:rPr lang="el-GR" altLang="el-GR" sz="2000" b="1" dirty="0" err="1">
                <a:cs typeface="Times New Roman" panose="02020603050405020304" pitchFamily="18" charset="0"/>
              </a:rPr>
              <a:t>εξωκυτταρικά</a:t>
            </a:r>
            <a:r>
              <a:rPr lang="el-GR" altLang="el-GR" sz="2000" dirty="0">
                <a:cs typeface="Times New Roman" panose="02020603050405020304" pitchFamily="18" charset="0"/>
              </a:rPr>
              <a:t> </a:t>
            </a:r>
            <a:r>
              <a:rPr lang="el-GR" altLang="el-GR" sz="2000" b="1" dirty="0">
                <a:cs typeface="Times New Roman" panose="02020603050405020304" pitchFamily="18" charset="0"/>
              </a:rPr>
              <a:t>συστατικά </a:t>
            </a:r>
            <a:r>
              <a:rPr lang="el-GR" altLang="el-GR" sz="2000" dirty="0">
                <a:cs typeface="Times New Roman" panose="02020603050405020304" pitchFamily="18" charset="0"/>
              </a:rPr>
              <a:t>(θεμέλια ουσία) πλούσια σε </a:t>
            </a:r>
            <a:r>
              <a:rPr lang="el-GR" altLang="el-GR" sz="2000" b="1" dirty="0">
                <a:cs typeface="Times New Roman" panose="02020603050405020304" pitchFamily="18" charset="0"/>
              </a:rPr>
              <a:t>κολλαγόνο, </a:t>
            </a:r>
            <a:r>
              <a:rPr lang="el-GR" altLang="el-GR" sz="2000" b="1" dirty="0" err="1">
                <a:cs typeface="Times New Roman" panose="02020603050405020304" pitchFamily="18" charset="0"/>
              </a:rPr>
              <a:t>ελαστίνη</a:t>
            </a:r>
            <a:r>
              <a:rPr lang="el-GR" altLang="el-GR" sz="2000" b="1" dirty="0">
                <a:cs typeface="Times New Roman" panose="02020603050405020304" pitchFamily="18" charset="0"/>
              </a:rPr>
              <a:t> </a:t>
            </a:r>
            <a:r>
              <a:rPr lang="el-GR" altLang="el-GR" sz="2000" dirty="0">
                <a:cs typeface="Times New Roman" panose="02020603050405020304" pitchFamily="18" charset="0"/>
              </a:rPr>
              <a:t>και </a:t>
            </a:r>
            <a:r>
              <a:rPr lang="el-GR" altLang="el-GR" sz="2000" b="1" dirty="0" err="1">
                <a:cs typeface="Times New Roman" panose="02020603050405020304" pitchFamily="18" charset="0"/>
              </a:rPr>
              <a:t>πρωτεογλυκάνες</a:t>
            </a:r>
            <a:r>
              <a:rPr lang="el-GR" altLang="el-GR" sz="2000" dirty="0">
                <a:cs typeface="Times New Roman" panose="02020603050405020304" pitchFamily="18" charset="0"/>
              </a:rPr>
              <a:t>.</a:t>
            </a:r>
          </a:p>
        </p:txBody>
      </p:sp>
      <p:sp>
        <p:nvSpPr>
          <p:cNvPr id="29699" name="Title 5"/>
          <p:cNvSpPr>
            <a:spLocks noGrp="1"/>
          </p:cNvSpPr>
          <p:nvPr>
            <p:ph type="title"/>
          </p:nvPr>
        </p:nvSpPr>
        <p:spPr/>
        <p:txBody>
          <a:bodyPr/>
          <a:lstStyle/>
          <a:p>
            <a:r>
              <a:rPr lang="el-GR" altLang="el-GR" dirty="0" smtClean="0"/>
              <a:t>Χόνδρος</a:t>
            </a:r>
            <a:endParaRPr lang="el-GR" altLang="el-GR" dirty="0" smtClean="0"/>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8448D8D5-169C-4466-98EA-18A0AD60F47A}" type="slidenum">
              <a:rPr lang="en-US" altLang="el-GR" smtClean="0"/>
              <a:pPr>
                <a:defRPr/>
              </a:pPr>
              <a:t>16</a:t>
            </a:fld>
            <a:endParaRPr lang="en-US" altLang="el-G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4242" y="3003363"/>
            <a:ext cx="4197036" cy="3147777"/>
          </a:xfrm>
        </p:spPr>
      </p:pic>
      <p:sp>
        <p:nvSpPr>
          <p:cNvPr id="9" name="TextBox 8"/>
          <p:cNvSpPr txBox="1"/>
          <p:nvPr/>
        </p:nvSpPr>
        <p:spPr>
          <a:xfrm>
            <a:off x="6361079" y="6052273"/>
            <a:ext cx="341760" cy="276999"/>
          </a:xfrm>
          <a:prstGeom prst="rect">
            <a:avLst/>
          </a:prstGeom>
          <a:noFill/>
        </p:spPr>
        <p:txBody>
          <a:bodyPr wrap="none" rtlCol="0">
            <a:spAutoFit/>
          </a:bodyPr>
          <a:lstStyle/>
          <a:p>
            <a:r>
              <a:rPr lang="el-GR" sz="1200" b="1" dirty="0" smtClean="0">
                <a:latin typeface="+mn-lt"/>
              </a:rPr>
              <a:t>22</a:t>
            </a:r>
            <a:endParaRPr lang="en-US" sz="1200" b="1" dirty="0">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6"/>
          <p:cNvSpPr txBox="1">
            <a:spLocks noChangeArrowheads="1"/>
          </p:cNvSpPr>
          <p:nvPr/>
        </p:nvSpPr>
        <p:spPr bwMode="auto">
          <a:xfrm>
            <a:off x="1263650" y="1690688"/>
            <a:ext cx="67040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lnSpc>
                <a:spcPct val="100000"/>
              </a:lnSpc>
              <a:spcBef>
                <a:spcPts val="600"/>
              </a:spcBef>
              <a:buFontTx/>
              <a:buNone/>
            </a:pPr>
            <a:r>
              <a:rPr lang="el-GR" altLang="el-GR" sz="2000" dirty="0" smtClean="0">
                <a:cs typeface="Times New Roman" panose="02020603050405020304" pitchFamily="18" charset="0"/>
              </a:rPr>
              <a:t>Αποτελείται </a:t>
            </a:r>
            <a:r>
              <a:rPr lang="el-GR" altLang="el-GR" sz="2000" dirty="0">
                <a:cs typeface="Times New Roman" panose="02020603050405020304" pitchFamily="18" charset="0"/>
              </a:rPr>
              <a:t>από το πλάσμα και τα κύτταρα του αίματος.</a:t>
            </a:r>
          </a:p>
        </p:txBody>
      </p:sp>
      <p:sp>
        <p:nvSpPr>
          <p:cNvPr id="30723" name="Title 5"/>
          <p:cNvSpPr>
            <a:spLocks noGrp="1"/>
          </p:cNvSpPr>
          <p:nvPr>
            <p:ph type="title"/>
          </p:nvPr>
        </p:nvSpPr>
        <p:spPr/>
        <p:txBody>
          <a:bodyPr/>
          <a:lstStyle/>
          <a:p>
            <a:r>
              <a:rPr lang="el-GR" altLang="el-GR" dirty="0" smtClean="0"/>
              <a:t>Αίμα</a:t>
            </a:r>
            <a:endParaRPr lang="el-GR" altLang="el-GR" dirty="0" smtClean="0"/>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B75DBC59-FFB9-40B6-8939-E1AA808338F4}" type="slidenum">
              <a:rPr lang="en-US" altLang="el-GR" smtClean="0"/>
              <a:pPr>
                <a:defRPr/>
              </a:pPr>
              <a:t>17</a:t>
            </a:fld>
            <a:endParaRPr lang="en-US" altLang="el-GR"/>
          </a:p>
        </p:txBody>
      </p:sp>
      <p:pic>
        <p:nvPicPr>
          <p:cNvPr id="3072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69218" y="2271653"/>
            <a:ext cx="6359525" cy="3654425"/>
          </a:xfrm>
        </p:spPr>
      </p:pic>
      <p:sp>
        <p:nvSpPr>
          <p:cNvPr id="7" name="TextBox 6"/>
          <p:cNvSpPr txBox="1"/>
          <p:nvPr/>
        </p:nvSpPr>
        <p:spPr>
          <a:xfrm>
            <a:off x="5148064" y="5612535"/>
            <a:ext cx="341760" cy="276999"/>
          </a:xfrm>
          <a:prstGeom prst="rect">
            <a:avLst/>
          </a:prstGeom>
          <a:noFill/>
        </p:spPr>
        <p:txBody>
          <a:bodyPr wrap="none" rtlCol="0">
            <a:spAutoFit/>
          </a:bodyPr>
          <a:lstStyle/>
          <a:p>
            <a:r>
              <a:rPr lang="el-GR" sz="1200" b="1" dirty="0" smtClean="0">
                <a:latin typeface="+mn-lt"/>
              </a:rPr>
              <a:t>23</a:t>
            </a:r>
            <a:endParaRPr lang="en-US" sz="1200" b="1" dirty="0">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p:cNvSpPr>
            <a:spLocks noGrp="1"/>
          </p:cNvSpPr>
          <p:nvPr>
            <p:ph type="title"/>
          </p:nvPr>
        </p:nvSpPr>
        <p:spPr>
          <a:xfrm>
            <a:off x="623888" y="1709738"/>
            <a:ext cx="7886700" cy="2852737"/>
          </a:xfrm>
        </p:spPr>
        <p:txBody>
          <a:bodyPr/>
          <a:lstStyle/>
          <a:p>
            <a:r>
              <a:rPr lang="el-GR" altLang="el-GR" smtClean="0"/>
              <a:t>Σύσταση Αίματος</a:t>
            </a:r>
          </a:p>
        </p:txBody>
      </p:sp>
      <p:sp>
        <p:nvSpPr>
          <p:cNvPr id="31747" name="Text Placeholder 6"/>
          <p:cNvSpPr>
            <a:spLocks noGrp="1"/>
          </p:cNvSpPr>
          <p:nvPr>
            <p:ph type="body" idx="1"/>
          </p:nvPr>
        </p:nvSpPr>
        <p:spPr>
          <a:xfrm>
            <a:off x="623888" y="4589463"/>
            <a:ext cx="7886700" cy="1500187"/>
          </a:xfrm>
        </p:spPr>
        <p:txBody>
          <a:bodyPr/>
          <a:lstStyle/>
          <a:p>
            <a:endParaRPr lang="el-GR" altLang="el-GR" smtClean="0"/>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8AB2E210-48CD-42EA-87F2-70C904EEDA2F}" type="slidenum">
              <a:rPr lang="en-US" altLang="el-GR" smtClean="0"/>
              <a:pPr>
                <a:defRPr/>
              </a:pPr>
              <a:t>18</a:t>
            </a:fld>
            <a:endParaRPr lang="en-US" altLang="el-G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512093" y="425449"/>
            <a:ext cx="8119814" cy="1325563"/>
          </a:xfrm>
        </p:spPr>
        <p:txBody>
          <a:bodyPr/>
          <a:lstStyle/>
          <a:p>
            <a:r>
              <a:rPr lang="el-GR" altLang="el-GR" sz="4000" dirty="0" smtClean="0"/>
              <a:t>Έμμορφα στοιχεία του </a:t>
            </a:r>
            <a:r>
              <a:rPr lang="el-GR" altLang="el-GR" sz="4000" dirty="0" smtClean="0"/>
              <a:t>πλάσματος 1/2</a:t>
            </a:r>
            <a:endParaRPr lang="el-GR" altLang="el-GR" sz="4000" dirty="0" smtClean="0"/>
          </a:p>
        </p:txBody>
      </p:sp>
      <p:sp>
        <p:nvSpPr>
          <p:cNvPr id="32771" name="Content Placeholder 8"/>
          <p:cNvSpPr>
            <a:spLocks noGrp="1"/>
          </p:cNvSpPr>
          <p:nvPr>
            <p:ph idx="1"/>
          </p:nvPr>
        </p:nvSpPr>
        <p:spPr/>
        <p:txBody>
          <a:bodyPr/>
          <a:lstStyle/>
          <a:p>
            <a:pPr marL="0" indent="0" eaLnBrk="1" hangingPunct="1">
              <a:lnSpc>
                <a:spcPct val="100000"/>
              </a:lnSpc>
              <a:spcBef>
                <a:spcPts val="600"/>
              </a:spcBef>
              <a:buFont typeface="Arial" panose="020B0604020202020204" pitchFamily="34" charset="0"/>
              <a:buNone/>
            </a:pPr>
            <a:r>
              <a:rPr lang="el-GR" altLang="el-GR" sz="2400" b="1" dirty="0" smtClean="0">
                <a:cs typeface="Times New Roman" panose="02020603050405020304" pitchFamily="18" charset="0"/>
              </a:rPr>
              <a:t>1. </a:t>
            </a:r>
            <a:r>
              <a:rPr lang="el-GR" altLang="el-GR" sz="2400" b="1" dirty="0" err="1" smtClean="0">
                <a:cs typeface="Times New Roman" panose="02020603050405020304" pitchFamily="18" charset="0"/>
              </a:rPr>
              <a:t>Ερυθροκύτταρα</a:t>
            </a:r>
            <a:r>
              <a:rPr lang="en-GB" altLang="el-GR" sz="2400" dirty="0" smtClean="0">
                <a:cs typeface="Times New Roman" panose="02020603050405020304" pitchFamily="18" charset="0"/>
              </a:rPr>
              <a:t>:</a:t>
            </a:r>
            <a:r>
              <a:rPr lang="el-GR" altLang="el-GR" sz="2400" dirty="0" smtClean="0">
                <a:cs typeface="Times New Roman" panose="02020603050405020304" pitchFamily="18" charset="0"/>
              </a:rPr>
              <a:t> Στα Θηλαστικά και Πτηνά δημιουργούνται από τους </a:t>
            </a:r>
            <a:r>
              <a:rPr lang="el-GR" altLang="el-GR" sz="2400" b="1" dirty="0" err="1" smtClean="0">
                <a:cs typeface="Times New Roman" panose="02020603050405020304" pitchFamily="18" charset="0"/>
              </a:rPr>
              <a:t>ερυθροβλάστες</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στο μυελό των οστών (σε άλλα </a:t>
            </a:r>
            <a:r>
              <a:rPr lang="el-GR" altLang="el-GR" sz="2400" dirty="0" err="1" smtClean="0">
                <a:cs typeface="Times New Roman" panose="02020603050405020304" pitchFamily="18" charset="0"/>
              </a:rPr>
              <a:t>Σπονδυλόζωα</a:t>
            </a:r>
            <a:r>
              <a:rPr lang="el-GR" altLang="el-GR" sz="2400" dirty="0" smtClean="0">
                <a:cs typeface="Times New Roman" panose="02020603050405020304" pitchFamily="18" charset="0"/>
              </a:rPr>
              <a:t> παράγονται στη σπλήνα και τα νεφρά). Στα Θηλαστικά είναι </a:t>
            </a:r>
            <a:r>
              <a:rPr lang="el-GR" altLang="el-GR" sz="2400" b="1" dirty="0" smtClean="0">
                <a:cs typeface="Times New Roman" panose="02020603050405020304" pitchFamily="18" charset="0"/>
              </a:rPr>
              <a:t>απύρηνα</a:t>
            </a:r>
            <a:r>
              <a:rPr lang="el-GR" altLang="el-GR" sz="2400" dirty="0" smtClean="0">
                <a:cs typeface="Times New Roman" panose="02020603050405020304" pitchFamily="18" charset="0"/>
              </a:rPr>
              <a:t>, στα άλλα </a:t>
            </a:r>
            <a:r>
              <a:rPr lang="el-GR" altLang="el-GR" sz="2400" dirty="0" err="1" smtClean="0">
                <a:cs typeface="Times New Roman" panose="02020603050405020304" pitchFamily="18" charset="0"/>
              </a:rPr>
              <a:t>Σπονδυλόζωα</a:t>
            </a:r>
            <a:r>
              <a:rPr lang="el-GR" altLang="el-GR" sz="2400" dirty="0" smtClean="0">
                <a:cs typeface="Times New Roman" panose="02020603050405020304" pitchFamily="18" charset="0"/>
              </a:rPr>
              <a:t> </a:t>
            </a:r>
            <a:r>
              <a:rPr lang="el-GR" altLang="el-GR" sz="2400" b="1" dirty="0" err="1" smtClean="0">
                <a:cs typeface="Times New Roman" panose="02020603050405020304" pitchFamily="18" charset="0"/>
              </a:rPr>
              <a:t>εμπύρηνα</a:t>
            </a:r>
            <a:r>
              <a:rPr lang="el-GR" altLang="el-GR" sz="2400" dirty="0" smtClean="0">
                <a:cs typeface="Times New Roman" panose="02020603050405020304" pitchFamily="18" charset="0"/>
              </a:rPr>
              <a:t>. Περιέχουν </a:t>
            </a:r>
            <a:r>
              <a:rPr lang="el-GR" altLang="el-GR" sz="2400" b="1" dirty="0" smtClean="0">
                <a:cs typeface="Times New Roman" panose="02020603050405020304" pitchFamily="18" charset="0"/>
              </a:rPr>
              <a:t>αιμοσφαιρίνη</a:t>
            </a:r>
            <a:r>
              <a:rPr lang="el-GR" altLang="el-GR" sz="2400" dirty="0" smtClean="0">
                <a:cs typeface="Times New Roman" panose="02020603050405020304" pitchFamily="18" charset="0"/>
              </a:rPr>
              <a:t> (33%)</a:t>
            </a:r>
            <a:r>
              <a:rPr lang="en-US" altLang="el-GR" sz="2400" dirty="0" smtClean="0">
                <a:cs typeface="Times New Roman" panose="02020603050405020304" pitchFamily="18" charset="0"/>
              </a:rPr>
              <a:t>.</a:t>
            </a:r>
            <a:endParaRPr lang="el-GR" altLang="el-GR" sz="2400" dirty="0" smtClean="0">
              <a:cs typeface="Times New Roman" panose="02020603050405020304" pitchFamily="18" charset="0"/>
            </a:endParaRPr>
          </a:p>
          <a:p>
            <a:pPr marL="0" indent="0" eaLnBrk="1" hangingPunct="1">
              <a:lnSpc>
                <a:spcPct val="100000"/>
              </a:lnSpc>
              <a:spcBef>
                <a:spcPts val="600"/>
              </a:spcBef>
              <a:buFont typeface="Arial" panose="020B0604020202020204" pitchFamily="34" charset="0"/>
              <a:buNone/>
            </a:pPr>
            <a:r>
              <a:rPr lang="el-GR" altLang="el-GR" sz="2400" b="1" dirty="0" smtClean="0">
                <a:cs typeface="Times New Roman" panose="02020603050405020304" pitchFamily="18" charset="0"/>
              </a:rPr>
              <a:t>2. Λευκοκύτταρα</a:t>
            </a:r>
            <a:r>
              <a:rPr lang="el-GR" altLang="el-GR" sz="2400" dirty="0" smtClean="0">
                <a:cs typeface="Times New Roman" panose="02020603050405020304" pitchFamily="18" charset="0"/>
              </a:rPr>
              <a:t>: Κύτταρα που παίζουν ρόλο στους αμυντικούς μηχανισμούς του οργανισμού. Πολλά είδη: Κοκκιοκύτταρα (</a:t>
            </a:r>
            <a:r>
              <a:rPr lang="el-GR" altLang="el-GR" sz="2400" dirty="0" err="1" smtClean="0">
                <a:cs typeface="Times New Roman" panose="02020603050405020304" pitchFamily="18" charset="0"/>
              </a:rPr>
              <a:t>Βασεόφιλα</a:t>
            </a:r>
            <a:r>
              <a:rPr lang="el-GR" altLang="el-GR" sz="2400" dirty="0" smtClean="0">
                <a:cs typeface="Times New Roman" panose="02020603050405020304" pitchFamily="18" charset="0"/>
              </a:rPr>
              <a:t>, </a:t>
            </a:r>
            <a:r>
              <a:rPr lang="el-GR" altLang="el-GR" sz="2400" dirty="0" err="1" smtClean="0">
                <a:cs typeface="Times New Roman" panose="02020603050405020304" pitchFamily="18" charset="0"/>
              </a:rPr>
              <a:t>Ηωσινόφιλα</a:t>
            </a:r>
            <a:r>
              <a:rPr lang="el-GR" altLang="el-GR" sz="2400" dirty="0" smtClean="0">
                <a:cs typeface="Times New Roman" panose="02020603050405020304" pitchFamily="18" charset="0"/>
              </a:rPr>
              <a:t>, Ουδετερόφιλα), </a:t>
            </a:r>
            <a:r>
              <a:rPr lang="el-GR" altLang="el-GR" sz="2400" dirty="0" err="1" smtClean="0">
                <a:cs typeface="Times New Roman" panose="02020603050405020304" pitchFamily="18" charset="0"/>
              </a:rPr>
              <a:t>Ακοκκιώδη</a:t>
            </a:r>
            <a:r>
              <a:rPr lang="el-GR" altLang="el-GR" sz="2400" dirty="0" smtClean="0">
                <a:cs typeface="Times New Roman" panose="02020603050405020304" pitchFamily="18" charset="0"/>
              </a:rPr>
              <a:t> κύτταρα, Λεμφοκύτταρα και Μονοκύτταρα. </a:t>
            </a:r>
          </a:p>
          <a:p>
            <a:pPr marL="0" indent="0" eaLnBrk="1" hangingPunct="1">
              <a:lnSpc>
                <a:spcPct val="100000"/>
              </a:lnSpc>
              <a:spcBef>
                <a:spcPts val="600"/>
              </a:spcBef>
              <a:buFont typeface="Arial" panose="020B0604020202020204" pitchFamily="34" charset="0"/>
              <a:buNone/>
            </a:pPr>
            <a:r>
              <a:rPr lang="el-GR" altLang="el-GR" sz="2400" b="1" dirty="0" smtClean="0">
                <a:cs typeface="Times New Roman" panose="02020603050405020304" pitchFamily="18" charset="0"/>
              </a:rPr>
              <a:t>3. Αιμοπετάλια</a:t>
            </a:r>
            <a:r>
              <a:rPr lang="el-GR" altLang="el-GR" sz="2400" dirty="0" smtClean="0">
                <a:cs typeface="Times New Roman" panose="02020603050405020304" pitchFamily="18" charset="0"/>
              </a:rPr>
              <a:t>: Συμμετέχουν στους σχηματισμούς πήξης του αίματος</a:t>
            </a:r>
            <a:r>
              <a:rPr lang="en-US" altLang="el-GR" sz="2400" dirty="0" smtClean="0">
                <a:cs typeface="Times New Roman" panose="02020603050405020304" pitchFamily="18" charset="0"/>
              </a:rPr>
              <a:t>.</a:t>
            </a:r>
            <a:endParaRPr lang="el-GR" altLang="el-GR" sz="2400" dirty="0" smtClean="0">
              <a:cs typeface="Times New Roman" panose="02020603050405020304" pitchFamily="18" charset="0"/>
            </a:endParaRPr>
          </a:p>
          <a:p>
            <a:pPr marL="0" indent="0"/>
            <a:endParaRPr lang="el-GR" altLang="el-GR" dirty="0" smtClean="0"/>
          </a:p>
        </p:txBody>
      </p:sp>
      <p:sp>
        <p:nvSpPr>
          <p:cNvPr id="5" name="Footer Placeholder 4"/>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6" name="Slide Number Placeholder 5"/>
          <p:cNvSpPr>
            <a:spLocks noGrp="1"/>
          </p:cNvSpPr>
          <p:nvPr>
            <p:ph type="sldNum" sz="quarter" idx="11"/>
          </p:nvPr>
        </p:nvSpPr>
        <p:spPr/>
        <p:txBody>
          <a:bodyPr/>
          <a:lstStyle/>
          <a:p>
            <a:pPr>
              <a:defRPr/>
            </a:pPr>
            <a:fld id="{05A97AA6-F934-4E5D-BC6C-343EA74AADED}" type="slidenum">
              <a:rPr lang="en-US" altLang="el-GR" smtClean="0"/>
              <a:pPr>
                <a:defRPr/>
              </a:pPr>
              <a:t>19</a:t>
            </a:fld>
            <a:endParaRPr lang="en-US" altLang="el-G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lstStyle/>
          <a:p>
            <a:r>
              <a:rPr lang="el-GR" altLang="el-GR" smtClean="0"/>
              <a:t>Ιστολογία – Τύποι ιστών</a:t>
            </a:r>
          </a:p>
        </p:txBody>
      </p:sp>
      <p:sp>
        <p:nvSpPr>
          <p:cNvPr id="6147" name="Content Placeholder 4"/>
          <p:cNvSpPr>
            <a:spLocks noGrp="1"/>
          </p:cNvSpPr>
          <p:nvPr>
            <p:ph idx="1"/>
          </p:nvPr>
        </p:nvSpPr>
        <p:spPr/>
        <p:txBody>
          <a:bodyPr/>
          <a:lstStyle/>
          <a:p>
            <a:pPr marL="0" indent="0">
              <a:buFont typeface="Arial" panose="020B0604020202020204" pitchFamily="34" charset="0"/>
              <a:buNone/>
            </a:pPr>
            <a:r>
              <a:rPr lang="el-GR" altLang="el-GR" sz="2600" dirty="0" smtClean="0">
                <a:cs typeface="Times New Roman" panose="02020603050405020304" pitchFamily="18" charset="0"/>
              </a:rPr>
              <a:t>Ιστός: σύνολο παρόμοιων κυττάρων τα οποία εξειδικεύονται στην εκτέλεση μιας κοινής λειτουργίας.</a:t>
            </a:r>
          </a:p>
          <a:p>
            <a:pPr marL="0" indent="0" algn="ctr" eaLnBrk="1" hangingPunct="1">
              <a:spcBef>
                <a:spcPct val="50000"/>
              </a:spcBef>
              <a:buFont typeface="Arial" panose="020B0604020202020204" pitchFamily="34" charset="0"/>
              <a:buNone/>
            </a:pPr>
            <a:r>
              <a:rPr lang="el-GR" altLang="el-GR" sz="2600" dirty="0" smtClean="0">
                <a:cs typeface="Times New Roman" panose="02020603050405020304" pitchFamily="18" charset="0"/>
              </a:rPr>
              <a:t>Διακρίνονται τέσσερα είδη ιστών:</a:t>
            </a:r>
          </a:p>
          <a:p>
            <a:pPr marL="0" indent="0" algn="ctr" eaLnBrk="1" hangingPunct="1">
              <a:spcBef>
                <a:spcPct val="50000"/>
              </a:spcBef>
              <a:buFont typeface="Arial" panose="020B0604020202020204" pitchFamily="34" charset="0"/>
              <a:buNone/>
            </a:pPr>
            <a:r>
              <a:rPr lang="el-GR" altLang="el-GR" sz="2600" b="1" dirty="0" smtClean="0">
                <a:cs typeface="Times New Roman" panose="02020603050405020304" pitchFamily="18" charset="0"/>
              </a:rPr>
              <a:t>Επιθηλιακός ιστός</a:t>
            </a:r>
          </a:p>
          <a:p>
            <a:pPr marL="0" indent="0" algn="ctr" eaLnBrk="1" hangingPunct="1">
              <a:spcBef>
                <a:spcPct val="50000"/>
              </a:spcBef>
              <a:buFont typeface="Arial" panose="020B0604020202020204" pitchFamily="34" charset="0"/>
              <a:buNone/>
            </a:pPr>
            <a:r>
              <a:rPr lang="el-GR" altLang="el-GR" sz="2600" b="1" dirty="0" smtClean="0">
                <a:cs typeface="Times New Roman" panose="02020603050405020304" pitchFamily="18" charset="0"/>
              </a:rPr>
              <a:t>Συνδετικός ιστός </a:t>
            </a:r>
          </a:p>
          <a:p>
            <a:pPr marL="0" indent="0" algn="ctr" eaLnBrk="1" hangingPunct="1">
              <a:spcBef>
                <a:spcPct val="50000"/>
              </a:spcBef>
              <a:buFont typeface="Arial" panose="020B0604020202020204" pitchFamily="34" charset="0"/>
              <a:buNone/>
            </a:pPr>
            <a:r>
              <a:rPr lang="el-GR" altLang="el-GR" sz="2600" b="1" dirty="0" smtClean="0">
                <a:cs typeface="Times New Roman" panose="02020603050405020304" pitchFamily="18" charset="0"/>
              </a:rPr>
              <a:t>Μυϊκός ιστός </a:t>
            </a:r>
          </a:p>
          <a:p>
            <a:pPr marL="0" indent="0" algn="ctr" eaLnBrk="1" hangingPunct="1">
              <a:spcBef>
                <a:spcPct val="50000"/>
              </a:spcBef>
              <a:buFont typeface="Arial" panose="020B0604020202020204" pitchFamily="34" charset="0"/>
              <a:buNone/>
            </a:pPr>
            <a:r>
              <a:rPr lang="el-GR" altLang="el-GR" sz="2600" b="1" dirty="0" smtClean="0">
                <a:cs typeface="Times New Roman" panose="02020603050405020304" pitchFamily="18" charset="0"/>
              </a:rPr>
              <a:t>Νευρικός ιστός</a:t>
            </a:r>
          </a:p>
          <a:p>
            <a:pPr marL="0" indent="0"/>
            <a:endParaRPr lang="el-GR" altLang="el-GR" dirty="0" smtClean="0"/>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60ABF1B0-919C-4460-9D12-12DD1914F77D}" type="slidenum">
              <a:rPr lang="en-US" altLang="el-GR" smtClean="0"/>
              <a:pPr>
                <a:defRPr/>
              </a:pPr>
              <a:t>2</a:t>
            </a:fld>
            <a:endParaRPr lang="en-US" altLang="el-G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38597" y="365125"/>
            <a:ext cx="8047806" cy="1325563"/>
          </a:xfrm>
        </p:spPr>
        <p:txBody>
          <a:bodyPr/>
          <a:lstStyle/>
          <a:p>
            <a:r>
              <a:rPr lang="el-GR" altLang="el-GR" sz="4000" dirty="0" smtClean="0"/>
              <a:t>Έμμορφα στοιχεία του </a:t>
            </a:r>
            <a:r>
              <a:rPr lang="el-GR" altLang="el-GR" sz="4000" dirty="0" smtClean="0"/>
              <a:t>πλάσματος 2/2</a:t>
            </a:r>
            <a:endParaRPr lang="el-GR" altLang="el-GR" sz="4000" dirty="0" smtClean="0"/>
          </a:p>
        </p:txBody>
      </p:sp>
      <p:sp>
        <p:nvSpPr>
          <p:cNvPr id="5" name="Footer Placeholder 4"/>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6" name="Slide Number Placeholder 5"/>
          <p:cNvSpPr>
            <a:spLocks noGrp="1"/>
          </p:cNvSpPr>
          <p:nvPr>
            <p:ph type="sldNum" sz="quarter" idx="11"/>
          </p:nvPr>
        </p:nvSpPr>
        <p:spPr/>
        <p:txBody>
          <a:bodyPr/>
          <a:lstStyle/>
          <a:p>
            <a:pPr>
              <a:defRPr/>
            </a:pPr>
            <a:fld id="{0208F296-E01C-46D8-8671-F57E876B3A01}" type="slidenum">
              <a:rPr lang="en-US" altLang="el-GR" smtClean="0"/>
              <a:pPr>
                <a:defRPr/>
              </a:pPr>
              <a:t>20</a:t>
            </a:fld>
            <a:endParaRPr lang="en-US" altLang="el-G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9752" y="1681560"/>
            <a:ext cx="4645496" cy="4409648"/>
          </a:xfrm>
        </p:spPr>
      </p:pic>
      <p:sp>
        <p:nvSpPr>
          <p:cNvPr id="7" name="TextBox 6"/>
          <p:cNvSpPr txBox="1"/>
          <p:nvPr/>
        </p:nvSpPr>
        <p:spPr>
          <a:xfrm>
            <a:off x="6682382" y="5793200"/>
            <a:ext cx="341760" cy="276999"/>
          </a:xfrm>
          <a:prstGeom prst="rect">
            <a:avLst/>
          </a:prstGeom>
          <a:noFill/>
        </p:spPr>
        <p:txBody>
          <a:bodyPr wrap="none" rtlCol="0">
            <a:spAutoFit/>
          </a:bodyPr>
          <a:lstStyle/>
          <a:p>
            <a:r>
              <a:rPr lang="el-GR" sz="1200" b="1" dirty="0" smtClean="0">
                <a:latin typeface="+mn-lt"/>
              </a:rPr>
              <a:t>2</a:t>
            </a:r>
            <a:r>
              <a:rPr lang="en-US" sz="1200" b="1" dirty="0" smtClean="0">
                <a:latin typeface="+mn-lt"/>
              </a:rPr>
              <a:t>4</a:t>
            </a:r>
            <a:endParaRPr lang="en-US" sz="1200" b="1" dirty="0">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l-GR" altLang="el-GR" sz="4000" dirty="0" smtClean="0"/>
              <a:t>Είδη λευκοκυττάρων </a:t>
            </a:r>
            <a:br>
              <a:rPr lang="el-GR" altLang="el-GR" sz="4000" dirty="0" smtClean="0"/>
            </a:br>
            <a:r>
              <a:rPr lang="el-GR" altLang="el-GR" sz="4000" dirty="0" smtClean="0"/>
              <a:t>του </a:t>
            </a:r>
            <a:r>
              <a:rPr lang="el-GR" altLang="el-GR" sz="4000" dirty="0" smtClean="0"/>
              <a:t>πλάσματος 1/5</a:t>
            </a:r>
            <a:endParaRPr lang="el-GR" altLang="el-GR" sz="4000" dirty="0" smtClean="0"/>
          </a:p>
        </p:txBody>
      </p:sp>
      <p:sp>
        <p:nvSpPr>
          <p:cNvPr id="34820" name="Text Placeholder 3"/>
          <p:cNvSpPr>
            <a:spLocks noGrp="1"/>
          </p:cNvSpPr>
          <p:nvPr>
            <p:ph type="body" sz="quarter" idx="13"/>
          </p:nvPr>
        </p:nvSpPr>
        <p:spPr>
          <a:xfrm>
            <a:off x="628650" y="2292350"/>
            <a:ext cx="3295650" cy="3500438"/>
          </a:xfrm>
        </p:spPr>
        <p:txBody>
          <a:bodyPr/>
          <a:lstStyle/>
          <a:p>
            <a:pPr marL="0" indent="0">
              <a:buFont typeface="Arial" panose="020B0604020202020204" pitchFamily="34" charset="0"/>
              <a:buNone/>
            </a:pPr>
            <a:r>
              <a:rPr lang="el-GR" altLang="el-GR" sz="2400" b="1" dirty="0" smtClean="0">
                <a:cs typeface="Times New Roman" panose="02020603050405020304" pitchFamily="18" charset="0"/>
              </a:rPr>
              <a:t>Ουδετερόφιλα</a:t>
            </a:r>
            <a:r>
              <a:rPr lang="el-GR" altLang="el-GR" sz="2400" dirty="0" smtClean="0">
                <a:cs typeface="Times New Roman" panose="02020603050405020304" pitchFamily="18" charset="0"/>
              </a:rPr>
              <a:t>:</a:t>
            </a:r>
          </a:p>
          <a:p>
            <a:pPr marL="0" indent="0">
              <a:buFont typeface="Arial" panose="020B0604020202020204" pitchFamily="34" charset="0"/>
              <a:buNone/>
            </a:pPr>
            <a:r>
              <a:rPr lang="el-GR" altLang="el-GR" sz="2400" dirty="0" smtClean="0">
                <a:cs typeface="Times New Roman" panose="02020603050405020304" pitchFamily="18" charset="0"/>
              </a:rPr>
              <a:t> Λέγονται έτσι γιατί δεν βάφονται με όξινες ή αλκαλικές. Εξειδικεύονται στη </a:t>
            </a:r>
            <a:r>
              <a:rPr lang="el-GR" altLang="el-GR" sz="2400" dirty="0" err="1" smtClean="0">
                <a:cs typeface="Times New Roman" panose="02020603050405020304" pitchFamily="18" charset="0"/>
              </a:rPr>
              <a:t>φαγοκύττωση</a:t>
            </a:r>
            <a:r>
              <a:rPr lang="el-GR" altLang="el-GR" sz="2400" dirty="0" smtClean="0">
                <a:cs typeface="Times New Roman" panose="02020603050405020304" pitchFamily="18" charset="0"/>
              </a:rPr>
              <a:t> ιών, βακτηρίων, </a:t>
            </a:r>
            <a:r>
              <a:rPr lang="el-GR" altLang="el-GR" sz="2400" dirty="0" err="1" smtClean="0">
                <a:cs typeface="Times New Roman" panose="02020603050405020304" pitchFamily="18" charset="0"/>
              </a:rPr>
              <a:t>μηκύτων</a:t>
            </a:r>
            <a:r>
              <a:rPr lang="el-GR" altLang="el-GR" sz="2400" dirty="0" smtClean="0">
                <a:cs typeface="Times New Roman" panose="02020603050405020304" pitchFamily="18" charset="0"/>
              </a:rPr>
              <a:t>, ξένων κυττάρων. 60% των λευκοκυττάρων.</a:t>
            </a:r>
          </a:p>
          <a:p>
            <a:pPr marL="0" indent="0"/>
            <a:endParaRPr lang="el-GR" altLang="el-GR" dirty="0" smtClean="0"/>
          </a:p>
        </p:txBody>
      </p:sp>
      <p:sp>
        <p:nvSpPr>
          <p:cNvPr id="5" name="Footer Placeholder 4"/>
          <p:cNvSpPr>
            <a:spLocks noGrp="1"/>
          </p:cNvSpPr>
          <p:nvPr>
            <p:ph type="ftr" sz="quarter" idx="14"/>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6" name="Slide Number Placeholder 5"/>
          <p:cNvSpPr>
            <a:spLocks noGrp="1"/>
          </p:cNvSpPr>
          <p:nvPr>
            <p:ph type="sldNum" sz="quarter" idx="15"/>
          </p:nvPr>
        </p:nvSpPr>
        <p:spPr/>
        <p:txBody>
          <a:bodyPr/>
          <a:lstStyle/>
          <a:p>
            <a:pPr>
              <a:defRPr/>
            </a:pPr>
            <a:fld id="{671B2931-95AA-4F53-A19F-BED12042EB2D}" type="slidenum">
              <a:rPr lang="en-US" altLang="el-GR" smtClean="0"/>
              <a:pPr>
                <a:defRPr/>
              </a:pPr>
              <a:t>21</a:t>
            </a:fld>
            <a:endParaRPr lang="en-US" altLang="el-GR"/>
          </a:p>
        </p:txBody>
      </p:sp>
      <p:pic>
        <p:nvPicPr>
          <p:cNvPr id="3" name="Content Placeholder 2"/>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3686745" y="2128996"/>
            <a:ext cx="4724400" cy="3779520"/>
          </a:xfrm>
        </p:spPr>
      </p:pic>
      <p:sp>
        <p:nvSpPr>
          <p:cNvPr id="7" name="TextBox 6"/>
          <p:cNvSpPr txBox="1"/>
          <p:nvPr/>
        </p:nvSpPr>
        <p:spPr>
          <a:xfrm>
            <a:off x="8003728" y="5505531"/>
            <a:ext cx="341760" cy="276999"/>
          </a:xfrm>
          <a:prstGeom prst="rect">
            <a:avLst/>
          </a:prstGeom>
          <a:noFill/>
        </p:spPr>
        <p:txBody>
          <a:bodyPr wrap="none" rtlCol="0">
            <a:spAutoFit/>
          </a:bodyPr>
          <a:lstStyle/>
          <a:p>
            <a:r>
              <a:rPr lang="el-GR" sz="1200" b="1" dirty="0" smtClean="0">
                <a:latin typeface="+mn-lt"/>
              </a:rPr>
              <a:t>25</a:t>
            </a:r>
            <a:endParaRPr lang="en-US" sz="1200" b="1" dirty="0">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l-GR" altLang="el-GR" sz="4000" dirty="0" smtClean="0"/>
              <a:t>Είδη λευκοκυττάρων </a:t>
            </a:r>
            <a:br>
              <a:rPr lang="el-GR" altLang="el-GR" sz="4000" dirty="0" smtClean="0"/>
            </a:br>
            <a:r>
              <a:rPr lang="el-GR" altLang="el-GR" sz="4000" dirty="0" smtClean="0"/>
              <a:t>του </a:t>
            </a:r>
            <a:r>
              <a:rPr lang="el-GR" altLang="el-GR" sz="4000" dirty="0" smtClean="0"/>
              <a:t>πλάσματος 2/5</a:t>
            </a:r>
            <a:endParaRPr lang="el-GR" altLang="el-GR" sz="4000" dirty="0" smtClean="0"/>
          </a:p>
        </p:txBody>
      </p:sp>
      <p:sp>
        <p:nvSpPr>
          <p:cNvPr id="35843" name="Text Placeholder 3"/>
          <p:cNvSpPr>
            <a:spLocks noGrp="1"/>
          </p:cNvSpPr>
          <p:nvPr>
            <p:ph type="body" sz="quarter" idx="13"/>
          </p:nvPr>
        </p:nvSpPr>
        <p:spPr>
          <a:xfrm>
            <a:off x="628650" y="2225675"/>
            <a:ext cx="3295650" cy="3729038"/>
          </a:xfrm>
        </p:spPr>
        <p:txBody>
          <a:bodyPr/>
          <a:lstStyle/>
          <a:p>
            <a:pPr marL="0" indent="0" eaLnBrk="1" hangingPunct="1">
              <a:buFont typeface="Arial" panose="020B0604020202020204" pitchFamily="34" charset="0"/>
              <a:buNone/>
            </a:pPr>
            <a:r>
              <a:rPr lang="el-GR" altLang="el-GR" sz="2400" b="1" smtClean="0">
                <a:cs typeface="Times New Roman" panose="02020603050405020304" pitchFamily="18" charset="0"/>
              </a:rPr>
              <a:t>Ηωσινόφιλα</a:t>
            </a:r>
            <a:r>
              <a:rPr lang="el-GR" altLang="el-GR" sz="2400" smtClean="0">
                <a:cs typeface="Times New Roman" panose="02020603050405020304" pitchFamily="18" charset="0"/>
              </a:rPr>
              <a:t>: </a:t>
            </a:r>
          </a:p>
          <a:p>
            <a:pPr marL="0" indent="0" eaLnBrk="1" hangingPunct="1">
              <a:buFont typeface="Arial" panose="020B0604020202020204" pitchFamily="34" charset="0"/>
              <a:buNone/>
            </a:pPr>
            <a:r>
              <a:rPr lang="el-GR" altLang="el-GR" sz="2400" smtClean="0">
                <a:cs typeface="Times New Roman" panose="02020603050405020304" pitchFamily="18" charset="0"/>
              </a:rPr>
              <a:t>Λέγονται έτσι γιατί βάφονται βαθύ κόκκινα με τη χρωστική ηωσίνη. Εξειδικεύονται στη φαγοκύττωση παρασίτων και παίζουν ρόλο στις αλλεργικές αντιδράσεις. 1-6% των λευκοκυττάρων.</a:t>
            </a:r>
            <a:endParaRPr lang="en-GB" altLang="el-GR" sz="2400" smtClean="0">
              <a:cs typeface="Times New Roman" panose="02020603050405020304" pitchFamily="18" charset="0"/>
            </a:endParaRPr>
          </a:p>
          <a:p>
            <a:pPr marL="0" indent="0"/>
            <a:endParaRPr lang="el-GR" altLang="el-GR" smtClean="0"/>
          </a:p>
        </p:txBody>
      </p:sp>
      <p:sp>
        <p:nvSpPr>
          <p:cNvPr id="5" name="Footer Placeholder 4"/>
          <p:cNvSpPr>
            <a:spLocks noGrp="1"/>
          </p:cNvSpPr>
          <p:nvPr>
            <p:ph type="ftr" sz="quarter" idx="14"/>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6" name="Slide Number Placeholder 5"/>
          <p:cNvSpPr>
            <a:spLocks noGrp="1"/>
          </p:cNvSpPr>
          <p:nvPr>
            <p:ph type="sldNum" sz="quarter" idx="15"/>
          </p:nvPr>
        </p:nvSpPr>
        <p:spPr/>
        <p:txBody>
          <a:bodyPr/>
          <a:lstStyle/>
          <a:p>
            <a:pPr>
              <a:defRPr/>
            </a:pPr>
            <a:fld id="{1C539F39-1E4E-486D-A14A-9A096080993B}" type="slidenum">
              <a:rPr lang="en-US" altLang="el-GR" smtClean="0"/>
              <a:pPr>
                <a:defRPr/>
              </a:pPr>
              <a:t>22</a:t>
            </a:fld>
            <a:endParaRPr lang="en-US" altLang="el-GR"/>
          </a:p>
        </p:txBody>
      </p:sp>
      <p:pic>
        <p:nvPicPr>
          <p:cNvPr id="3" name="Content Placeholder 2"/>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3790950" y="2128996"/>
            <a:ext cx="4724400" cy="3779520"/>
          </a:xfrm>
        </p:spPr>
      </p:pic>
      <p:sp>
        <p:nvSpPr>
          <p:cNvPr id="7" name="TextBox 6"/>
          <p:cNvSpPr txBox="1"/>
          <p:nvPr/>
        </p:nvSpPr>
        <p:spPr>
          <a:xfrm>
            <a:off x="8097838" y="5542384"/>
            <a:ext cx="341760" cy="276999"/>
          </a:xfrm>
          <a:prstGeom prst="rect">
            <a:avLst/>
          </a:prstGeom>
          <a:noFill/>
        </p:spPr>
        <p:txBody>
          <a:bodyPr wrap="none" rtlCol="0">
            <a:spAutoFit/>
          </a:bodyPr>
          <a:lstStyle/>
          <a:p>
            <a:r>
              <a:rPr lang="el-GR" sz="1200" b="1" dirty="0" smtClean="0">
                <a:latin typeface="+mn-lt"/>
              </a:rPr>
              <a:t>26</a:t>
            </a:r>
            <a:endParaRPr lang="en-US" sz="1200" b="1" dirty="0">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l-GR" sz="4000" dirty="0" smtClean="0"/>
              <a:t>Είδη λευκοκυττάρων </a:t>
            </a:r>
            <a:br>
              <a:rPr lang="el-GR" altLang="el-GR" sz="4000" dirty="0" smtClean="0"/>
            </a:br>
            <a:r>
              <a:rPr lang="el-GR" altLang="el-GR" sz="4000" dirty="0" smtClean="0"/>
              <a:t>του </a:t>
            </a:r>
            <a:r>
              <a:rPr lang="el-GR" altLang="el-GR" sz="4000" dirty="0" smtClean="0"/>
              <a:t>πλάσματος 3/5</a:t>
            </a:r>
            <a:endParaRPr lang="el-GR" altLang="el-GR" sz="4000" dirty="0" smtClean="0"/>
          </a:p>
        </p:txBody>
      </p:sp>
      <p:sp>
        <p:nvSpPr>
          <p:cNvPr id="36867" name="Text Placeholder 3"/>
          <p:cNvSpPr>
            <a:spLocks noGrp="1"/>
          </p:cNvSpPr>
          <p:nvPr>
            <p:ph type="body" sz="quarter" idx="13"/>
          </p:nvPr>
        </p:nvSpPr>
        <p:spPr>
          <a:xfrm>
            <a:off x="628650" y="1673225"/>
            <a:ext cx="3295650" cy="4402138"/>
          </a:xfrm>
        </p:spPr>
        <p:txBody>
          <a:bodyPr/>
          <a:lstStyle/>
          <a:p>
            <a:pPr marL="0" indent="0" eaLnBrk="1" hangingPunct="1">
              <a:buFont typeface="Arial" panose="020B0604020202020204" pitchFamily="34" charset="0"/>
              <a:buNone/>
            </a:pPr>
            <a:r>
              <a:rPr lang="el-GR" altLang="el-GR" sz="2400" b="1" smtClean="0">
                <a:cs typeface="Times New Roman" panose="02020603050405020304" pitchFamily="18" charset="0"/>
              </a:rPr>
              <a:t>Βασεόφιλα</a:t>
            </a:r>
            <a:r>
              <a:rPr lang="el-GR" altLang="el-GR" sz="2400" smtClean="0">
                <a:cs typeface="Times New Roman" panose="02020603050405020304" pitchFamily="18" charset="0"/>
              </a:rPr>
              <a:t>: </a:t>
            </a:r>
          </a:p>
          <a:p>
            <a:pPr marL="0" indent="0" eaLnBrk="1" hangingPunct="1">
              <a:buFont typeface="Arial" panose="020B0604020202020204" pitchFamily="34" charset="0"/>
              <a:buNone/>
            </a:pPr>
            <a:r>
              <a:rPr lang="el-GR" altLang="el-GR" sz="2400" smtClean="0">
                <a:cs typeface="Times New Roman" panose="02020603050405020304" pitchFamily="18" charset="0"/>
              </a:rPr>
              <a:t>Λέγονται έτσι γιατί βάφονται βαθύ μπλε με αλκαλικές χρωστικές (χρωστική του </a:t>
            </a:r>
            <a:r>
              <a:rPr lang="en-GB" altLang="el-GR" sz="2400" smtClean="0">
                <a:cs typeface="Times New Roman" panose="02020603050405020304" pitchFamily="18" charset="0"/>
              </a:rPr>
              <a:t>Wright</a:t>
            </a:r>
            <a:r>
              <a:rPr lang="el-GR" altLang="el-GR" sz="2400" smtClean="0">
                <a:cs typeface="Times New Roman" panose="02020603050405020304" pitchFamily="18" charset="0"/>
              </a:rPr>
              <a:t>). Εξειδικεύονται στις αλλεργικές αντιδράσεις και στην έκκριση αντιπηκτικών παραγόντων, ισταμίνης και σεροτονίνης. </a:t>
            </a:r>
            <a:r>
              <a:rPr lang="en-GB" altLang="el-GR" sz="2400" smtClean="0">
                <a:cs typeface="Times New Roman" panose="02020603050405020304" pitchFamily="18" charset="0"/>
              </a:rPr>
              <a:t> </a:t>
            </a:r>
            <a:r>
              <a:rPr lang="el-GR" altLang="el-GR" sz="2400" smtClean="0">
                <a:cs typeface="Times New Roman" panose="02020603050405020304" pitchFamily="18" charset="0"/>
              </a:rPr>
              <a:t>&lt;1% των λευκοκυττάρων.</a:t>
            </a:r>
          </a:p>
          <a:p>
            <a:pPr marL="0" indent="0"/>
            <a:endParaRPr lang="el-GR" altLang="el-GR" smtClean="0"/>
          </a:p>
        </p:txBody>
      </p:sp>
      <p:sp>
        <p:nvSpPr>
          <p:cNvPr id="5" name="Footer Placeholder 4"/>
          <p:cNvSpPr>
            <a:spLocks noGrp="1"/>
          </p:cNvSpPr>
          <p:nvPr>
            <p:ph type="ftr" sz="quarter" idx="14"/>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6" name="Slide Number Placeholder 5"/>
          <p:cNvSpPr>
            <a:spLocks noGrp="1"/>
          </p:cNvSpPr>
          <p:nvPr>
            <p:ph type="sldNum" sz="quarter" idx="15"/>
          </p:nvPr>
        </p:nvSpPr>
        <p:spPr/>
        <p:txBody>
          <a:bodyPr/>
          <a:lstStyle/>
          <a:p>
            <a:pPr>
              <a:defRPr/>
            </a:pPr>
            <a:fld id="{83F1CD7D-38CC-49B6-86B0-FF76702C38B4}" type="slidenum">
              <a:rPr lang="en-US" altLang="el-GR" smtClean="0"/>
              <a:pPr>
                <a:defRPr/>
              </a:pPr>
              <a:t>23</a:t>
            </a:fld>
            <a:endParaRPr lang="en-US" altLang="el-GR"/>
          </a:p>
        </p:txBody>
      </p:sp>
      <p:pic>
        <p:nvPicPr>
          <p:cNvPr id="3" name="Content Placeholder 2"/>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3790950" y="2128996"/>
            <a:ext cx="4724400" cy="3779520"/>
          </a:xfrm>
        </p:spPr>
      </p:pic>
      <p:sp>
        <p:nvSpPr>
          <p:cNvPr id="7" name="TextBox 6"/>
          <p:cNvSpPr txBox="1"/>
          <p:nvPr/>
        </p:nvSpPr>
        <p:spPr>
          <a:xfrm>
            <a:off x="8097838" y="5514241"/>
            <a:ext cx="341760" cy="276999"/>
          </a:xfrm>
          <a:prstGeom prst="rect">
            <a:avLst/>
          </a:prstGeom>
          <a:noFill/>
        </p:spPr>
        <p:txBody>
          <a:bodyPr wrap="none" rtlCol="0">
            <a:spAutoFit/>
          </a:bodyPr>
          <a:lstStyle/>
          <a:p>
            <a:r>
              <a:rPr lang="el-GR" sz="1200" b="1" dirty="0" smtClean="0">
                <a:latin typeface="+mn-lt"/>
              </a:rPr>
              <a:t>27</a:t>
            </a:r>
            <a:endParaRPr lang="en-US" sz="1200" b="1" dirty="0">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l-GR" altLang="el-GR" sz="4000" dirty="0" smtClean="0"/>
              <a:t>Είδη λευκοκυττάρων </a:t>
            </a:r>
            <a:br>
              <a:rPr lang="el-GR" altLang="el-GR" sz="4000" dirty="0" smtClean="0"/>
            </a:br>
            <a:r>
              <a:rPr lang="el-GR" altLang="el-GR" sz="4000" dirty="0" smtClean="0"/>
              <a:t>του </a:t>
            </a:r>
            <a:r>
              <a:rPr lang="el-GR" altLang="el-GR" sz="4000" dirty="0" smtClean="0"/>
              <a:t>πλάσματος 4/5</a:t>
            </a:r>
            <a:endParaRPr lang="el-GR" altLang="el-GR" sz="4000" dirty="0" smtClean="0"/>
          </a:p>
        </p:txBody>
      </p:sp>
      <p:sp>
        <p:nvSpPr>
          <p:cNvPr id="37891" name="Text Placeholder 3"/>
          <p:cNvSpPr>
            <a:spLocks noGrp="1"/>
          </p:cNvSpPr>
          <p:nvPr>
            <p:ph type="body" sz="quarter" idx="13"/>
          </p:nvPr>
        </p:nvSpPr>
        <p:spPr>
          <a:xfrm>
            <a:off x="644525" y="2079625"/>
            <a:ext cx="2719388" cy="3178175"/>
          </a:xfrm>
        </p:spPr>
        <p:txBody>
          <a:bodyPr/>
          <a:lstStyle/>
          <a:p>
            <a:pPr marL="0" indent="0" eaLnBrk="1" hangingPunct="1">
              <a:buFont typeface="Arial" panose="020B0604020202020204" pitchFamily="34" charset="0"/>
              <a:buNone/>
            </a:pPr>
            <a:r>
              <a:rPr lang="el-GR" altLang="el-GR" sz="2400" b="1" smtClean="0">
                <a:cs typeface="Times New Roman" panose="02020603050405020304" pitchFamily="18" charset="0"/>
              </a:rPr>
              <a:t>Λεμφοκύτταρα</a:t>
            </a:r>
            <a:r>
              <a:rPr lang="el-GR" altLang="el-GR" sz="2400" smtClean="0">
                <a:cs typeface="Times New Roman" panose="02020603050405020304" pitchFamily="18" charset="0"/>
              </a:rPr>
              <a:t>: </a:t>
            </a:r>
          </a:p>
          <a:p>
            <a:pPr marL="0" indent="0" eaLnBrk="1" hangingPunct="1">
              <a:buFont typeface="Arial" panose="020B0604020202020204" pitchFamily="34" charset="0"/>
              <a:buNone/>
            </a:pPr>
            <a:r>
              <a:rPr lang="el-GR" altLang="el-GR" sz="2400" smtClean="0">
                <a:cs typeface="Times New Roman" panose="02020603050405020304" pitchFamily="18" charset="0"/>
              </a:rPr>
              <a:t>Αποτελούνται από τα Β κύτταρα, τα Τ κύτταρα και τα κύτταρα</a:t>
            </a:r>
            <a:r>
              <a:rPr lang="en-GB" altLang="el-GR" sz="2400" smtClean="0">
                <a:cs typeface="Times New Roman" panose="02020603050405020304" pitchFamily="18" charset="0"/>
              </a:rPr>
              <a:t>-</a:t>
            </a:r>
            <a:r>
              <a:rPr lang="el-GR" altLang="el-GR" sz="2400" smtClean="0">
                <a:cs typeface="Times New Roman" panose="02020603050405020304" pitchFamily="18" charset="0"/>
              </a:rPr>
              <a:t>φονείς ( θα μιλήσουμε για αυτά στο κεφ. Ανοσία)</a:t>
            </a:r>
          </a:p>
          <a:p>
            <a:pPr marL="0" indent="0"/>
            <a:endParaRPr lang="el-GR" altLang="el-GR" smtClean="0"/>
          </a:p>
        </p:txBody>
      </p:sp>
      <p:sp>
        <p:nvSpPr>
          <p:cNvPr id="5" name="Footer Placeholder 4"/>
          <p:cNvSpPr>
            <a:spLocks noGrp="1"/>
          </p:cNvSpPr>
          <p:nvPr>
            <p:ph type="ftr" sz="quarter" idx="14"/>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6" name="Slide Number Placeholder 5"/>
          <p:cNvSpPr>
            <a:spLocks noGrp="1"/>
          </p:cNvSpPr>
          <p:nvPr>
            <p:ph type="sldNum" sz="quarter" idx="15"/>
          </p:nvPr>
        </p:nvSpPr>
        <p:spPr/>
        <p:txBody>
          <a:bodyPr/>
          <a:lstStyle/>
          <a:p>
            <a:pPr>
              <a:defRPr/>
            </a:pPr>
            <a:fld id="{9D9B148B-6F30-4B8D-914D-D616777B99F9}" type="slidenum">
              <a:rPr lang="en-US" altLang="el-GR" smtClean="0"/>
              <a:pPr>
                <a:defRPr/>
              </a:pPr>
              <a:t>24</a:t>
            </a:fld>
            <a:endParaRPr lang="en-US" altLang="el-GR"/>
          </a:p>
        </p:txBody>
      </p:sp>
      <p:pic>
        <p:nvPicPr>
          <p:cNvPr id="3" name="Content Placeholder 2"/>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3403601" y="1778952"/>
            <a:ext cx="4724400" cy="3779520"/>
          </a:xfrm>
        </p:spPr>
      </p:pic>
      <p:sp>
        <p:nvSpPr>
          <p:cNvPr id="7" name="TextBox 6"/>
          <p:cNvSpPr txBox="1"/>
          <p:nvPr/>
        </p:nvSpPr>
        <p:spPr>
          <a:xfrm>
            <a:off x="7624316" y="5161796"/>
            <a:ext cx="341760" cy="276999"/>
          </a:xfrm>
          <a:prstGeom prst="rect">
            <a:avLst/>
          </a:prstGeom>
          <a:noFill/>
        </p:spPr>
        <p:txBody>
          <a:bodyPr wrap="none" rtlCol="0">
            <a:spAutoFit/>
          </a:bodyPr>
          <a:lstStyle/>
          <a:p>
            <a:r>
              <a:rPr lang="el-GR" sz="1200" b="1" dirty="0" smtClean="0">
                <a:latin typeface="+mn-lt"/>
              </a:rPr>
              <a:t>28</a:t>
            </a:r>
            <a:endParaRPr lang="en-US" sz="1200" b="1" dirty="0">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l-GR" altLang="el-GR" sz="4000" dirty="0" smtClean="0"/>
              <a:t>Είδη λευκοκυττάρων </a:t>
            </a:r>
            <a:br>
              <a:rPr lang="el-GR" altLang="el-GR" sz="4000" dirty="0" smtClean="0"/>
            </a:br>
            <a:r>
              <a:rPr lang="el-GR" altLang="el-GR" sz="4000" dirty="0" smtClean="0"/>
              <a:t>του </a:t>
            </a:r>
            <a:r>
              <a:rPr lang="el-GR" altLang="el-GR" sz="4000" dirty="0" smtClean="0"/>
              <a:t>πλάσματος 5/5</a:t>
            </a:r>
            <a:endParaRPr lang="el-GR" altLang="el-GR" sz="4000" dirty="0" smtClean="0"/>
          </a:p>
        </p:txBody>
      </p:sp>
      <p:sp>
        <p:nvSpPr>
          <p:cNvPr id="38915" name="Text Placeholder 3"/>
          <p:cNvSpPr>
            <a:spLocks noGrp="1"/>
          </p:cNvSpPr>
          <p:nvPr>
            <p:ph type="body" sz="quarter" idx="13"/>
          </p:nvPr>
        </p:nvSpPr>
        <p:spPr>
          <a:xfrm>
            <a:off x="655638" y="2249488"/>
            <a:ext cx="2968625" cy="3178175"/>
          </a:xfrm>
        </p:spPr>
        <p:txBody>
          <a:bodyPr/>
          <a:lstStyle/>
          <a:p>
            <a:pPr marL="0" indent="0" eaLnBrk="1" hangingPunct="1">
              <a:buFont typeface="Arial" panose="020B0604020202020204" pitchFamily="34" charset="0"/>
              <a:buNone/>
            </a:pPr>
            <a:r>
              <a:rPr lang="el-GR" altLang="el-GR" sz="2400" b="1" dirty="0" smtClean="0">
                <a:cs typeface="Times New Roman" panose="02020603050405020304" pitchFamily="18" charset="0"/>
              </a:rPr>
              <a:t>Μονοκύτταρα</a:t>
            </a:r>
            <a:r>
              <a:rPr lang="el-GR" altLang="el-GR" sz="2400" dirty="0" smtClean="0">
                <a:cs typeface="Times New Roman" panose="02020603050405020304" pitchFamily="18" charset="0"/>
              </a:rPr>
              <a:t>:</a:t>
            </a:r>
            <a:r>
              <a:rPr lang="en-GB" altLang="el-GR" sz="2400" dirty="0" smtClean="0">
                <a:cs typeface="Times New Roman" panose="02020603050405020304" pitchFamily="18" charset="0"/>
              </a:rPr>
              <a:t> </a:t>
            </a:r>
            <a:endParaRPr lang="el-GR" altLang="el-GR" sz="2400" dirty="0" smtClean="0">
              <a:cs typeface="Times New Roman" panose="02020603050405020304" pitchFamily="18" charset="0"/>
            </a:endParaRPr>
          </a:p>
          <a:p>
            <a:pPr marL="0" indent="0" eaLnBrk="1" hangingPunct="1">
              <a:buFont typeface="Arial" panose="020B0604020202020204" pitchFamily="34" charset="0"/>
              <a:buNone/>
            </a:pPr>
            <a:r>
              <a:rPr lang="el-GR" altLang="el-GR" sz="2400" dirty="0" smtClean="0">
                <a:cs typeface="Times New Roman" panose="02020603050405020304" pitchFamily="18" charset="0"/>
              </a:rPr>
              <a:t>Τα κύτταρα αυτά ανταποκρίνονται σε φλεγμονές όπου διαφοροποιούνται στα </a:t>
            </a:r>
            <a:r>
              <a:rPr lang="el-GR" altLang="el-GR" sz="2400" dirty="0" err="1" smtClean="0">
                <a:cs typeface="Times New Roman" panose="02020603050405020304" pitchFamily="18" charset="0"/>
              </a:rPr>
              <a:t>Μακροφάγα</a:t>
            </a:r>
            <a:r>
              <a:rPr lang="el-GR" altLang="el-GR" sz="2400" dirty="0" smtClean="0">
                <a:cs typeface="Times New Roman" panose="02020603050405020304" pitchFamily="18" charset="0"/>
              </a:rPr>
              <a:t> και τα </a:t>
            </a:r>
            <a:r>
              <a:rPr lang="el-GR" altLang="el-GR" sz="2400" dirty="0" err="1" smtClean="0">
                <a:cs typeface="Times New Roman" panose="02020603050405020304" pitchFamily="18" charset="0"/>
              </a:rPr>
              <a:t>Δενδριτικά</a:t>
            </a:r>
            <a:r>
              <a:rPr lang="el-GR" altLang="el-GR" sz="2400" dirty="0" smtClean="0">
                <a:cs typeface="Times New Roman" panose="02020603050405020304" pitchFamily="18" charset="0"/>
              </a:rPr>
              <a:t> </a:t>
            </a:r>
            <a:r>
              <a:rPr lang="en-US" altLang="el-GR" sz="2400" dirty="0" smtClean="0">
                <a:cs typeface="Times New Roman" panose="02020603050405020304" pitchFamily="18" charset="0"/>
              </a:rPr>
              <a:t>Κ</a:t>
            </a:r>
            <a:r>
              <a:rPr lang="el-GR" altLang="el-GR" sz="2400" dirty="0" err="1" smtClean="0">
                <a:cs typeface="Times New Roman" panose="02020603050405020304" pitchFamily="18" charset="0"/>
              </a:rPr>
              <a:t>ύτταρα</a:t>
            </a:r>
            <a:r>
              <a:rPr lang="el-GR" altLang="el-GR" sz="2400" dirty="0" smtClean="0">
                <a:cs typeface="Times New Roman" panose="02020603050405020304" pitchFamily="18" charset="0"/>
              </a:rPr>
              <a:t>. 2-8% των λευκοκυττάρων.</a:t>
            </a:r>
          </a:p>
          <a:p>
            <a:pPr marL="0" indent="0"/>
            <a:endParaRPr lang="el-GR" altLang="el-GR" dirty="0" smtClean="0"/>
          </a:p>
        </p:txBody>
      </p:sp>
      <p:sp>
        <p:nvSpPr>
          <p:cNvPr id="5" name="Footer Placeholder 4"/>
          <p:cNvSpPr>
            <a:spLocks noGrp="1"/>
          </p:cNvSpPr>
          <p:nvPr>
            <p:ph type="ftr" sz="quarter" idx="14"/>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6" name="Slide Number Placeholder 5"/>
          <p:cNvSpPr>
            <a:spLocks noGrp="1"/>
          </p:cNvSpPr>
          <p:nvPr>
            <p:ph type="sldNum" sz="quarter" idx="15"/>
          </p:nvPr>
        </p:nvSpPr>
        <p:spPr/>
        <p:txBody>
          <a:bodyPr/>
          <a:lstStyle/>
          <a:p>
            <a:pPr>
              <a:defRPr/>
            </a:pPr>
            <a:fld id="{2831B16A-BD7F-4729-91DC-A59C3B63E29C}" type="slidenum">
              <a:rPr lang="en-US" altLang="el-GR" smtClean="0"/>
              <a:pPr>
                <a:defRPr/>
              </a:pPr>
              <a:t>25</a:t>
            </a:fld>
            <a:endParaRPr lang="en-US" altLang="el-GR"/>
          </a:p>
        </p:txBody>
      </p:sp>
      <p:pic>
        <p:nvPicPr>
          <p:cNvPr id="3" name="Content Placeholder 2"/>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3790950" y="2128996"/>
            <a:ext cx="4724400" cy="3779520"/>
          </a:xfrm>
        </p:spPr>
      </p:pic>
      <p:sp>
        <p:nvSpPr>
          <p:cNvPr id="7" name="TextBox 6"/>
          <p:cNvSpPr txBox="1"/>
          <p:nvPr/>
        </p:nvSpPr>
        <p:spPr>
          <a:xfrm>
            <a:off x="8097838" y="5631517"/>
            <a:ext cx="341760" cy="276999"/>
          </a:xfrm>
          <a:prstGeom prst="rect">
            <a:avLst/>
          </a:prstGeom>
          <a:noFill/>
        </p:spPr>
        <p:txBody>
          <a:bodyPr wrap="none" rtlCol="0">
            <a:spAutoFit/>
          </a:bodyPr>
          <a:lstStyle/>
          <a:p>
            <a:r>
              <a:rPr lang="el-GR" sz="1200" b="1" dirty="0" smtClean="0">
                <a:latin typeface="+mn-lt"/>
              </a:rPr>
              <a:t>29</a:t>
            </a:r>
            <a:endParaRPr lang="en-US" sz="1200" b="1" dirty="0">
              <a:latin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p:txBody>
          <a:bodyPr/>
          <a:lstStyle/>
          <a:p>
            <a:r>
              <a:rPr lang="el-GR" altLang="el-GR" dirty="0" err="1" smtClean="0"/>
              <a:t>Μυικός</a:t>
            </a:r>
            <a:r>
              <a:rPr lang="el-GR" altLang="el-GR" dirty="0" smtClean="0"/>
              <a:t> </a:t>
            </a:r>
            <a:r>
              <a:rPr lang="el-GR" altLang="el-GR" dirty="0" smtClean="0"/>
              <a:t>Ιστός 1/4</a:t>
            </a:r>
            <a:endParaRPr lang="el-GR" altLang="el-GR" dirty="0" smtClean="0"/>
          </a:p>
        </p:txBody>
      </p:sp>
      <p:pic>
        <p:nvPicPr>
          <p:cNvPr id="7" name="Content Placeholder 6"/>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168" t="7672" r="-2168" b="5052"/>
          <a:stretch/>
        </p:blipFill>
        <p:spPr>
          <a:xfrm>
            <a:off x="1933228" y="1402899"/>
            <a:ext cx="7260704" cy="4915074"/>
          </a:xfrm>
        </p:spPr>
      </p:pic>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E0C9CEC5-D593-4576-A292-FCE1BA6A0D0C}" type="slidenum">
              <a:rPr lang="en-US" altLang="el-GR" smtClean="0"/>
              <a:pPr>
                <a:defRPr/>
              </a:pPr>
              <a:t>26</a:t>
            </a:fld>
            <a:endParaRPr lang="en-US" altLang="el-GR"/>
          </a:p>
        </p:txBody>
      </p:sp>
      <p:sp>
        <p:nvSpPr>
          <p:cNvPr id="39944" name="TextBox 14"/>
          <p:cNvSpPr txBox="1">
            <a:spLocks noChangeArrowheads="1"/>
          </p:cNvSpPr>
          <p:nvPr/>
        </p:nvSpPr>
        <p:spPr bwMode="auto">
          <a:xfrm>
            <a:off x="164530" y="1293000"/>
            <a:ext cx="1887686"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lnSpc>
                <a:spcPct val="100000"/>
              </a:lnSpc>
              <a:spcBef>
                <a:spcPct val="0"/>
              </a:spcBef>
              <a:buFontTx/>
              <a:buNone/>
            </a:pPr>
            <a:r>
              <a:rPr lang="el-GR" altLang="el-GR" sz="2000" dirty="0">
                <a:cs typeface="Times New Roman" panose="02020603050405020304" pitchFamily="18" charset="0"/>
              </a:rPr>
              <a:t>Ο μυϊκός  ιστός αποτελείται από κύτταρα, τις μυϊκές ίνες, που εξειδικεύονται στη σύσπαση. Τα συσταλτά στοιχεία του κυττάρου ονομάζονται </a:t>
            </a:r>
            <a:r>
              <a:rPr lang="el-GR" altLang="el-GR" sz="2000" dirty="0" err="1">
                <a:cs typeface="Times New Roman" panose="02020603050405020304" pitchFamily="18" charset="0"/>
              </a:rPr>
              <a:t>μυοϊνίδια</a:t>
            </a:r>
            <a:r>
              <a:rPr lang="el-GR" altLang="el-GR" sz="2000" dirty="0">
                <a:cs typeface="Times New Roman" panose="02020603050405020304" pitchFamily="18" charset="0"/>
              </a:rPr>
              <a:t>. Διακρίνεται σε </a:t>
            </a:r>
            <a:r>
              <a:rPr lang="el-GR" altLang="el-GR" sz="2000" b="1" dirty="0">
                <a:cs typeface="Times New Roman" panose="02020603050405020304" pitchFamily="18" charset="0"/>
              </a:rPr>
              <a:t>γραμμωτό, καρδιακό και λείο.</a:t>
            </a:r>
          </a:p>
        </p:txBody>
      </p:sp>
      <p:sp>
        <p:nvSpPr>
          <p:cNvPr id="8" name="TextBox 7"/>
          <p:cNvSpPr txBox="1"/>
          <p:nvPr/>
        </p:nvSpPr>
        <p:spPr>
          <a:xfrm>
            <a:off x="8599116" y="6032759"/>
            <a:ext cx="341760" cy="276999"/>
          </a:xfrm>
          <a:prstGeom prst="rect">
            <a:avLst/>
          </a:prstGeom>
          <a:noFill/>
        </p:spPr>
        <p:txBody>
          <a:bodyPr wrap="none" rtlCol="0">
            <a:spAutoFit/>
          </a:bodyPr>
          <a:lstStyle/>
          <a:p>
            <a:r>
              <a:rPr lang="el-GR" sz="1200" b="1" dirty="0" smtClean="0">
                <a:latin typeface="+mn-lt"/>
              </a:rPr>
              <a:t>30</a:t>
            </a:r>
            <a:endParaRPr lang="en-US" sz="1200" b="1" dirty="0">
              <a:latin typeface="+mn-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6"/>
          <p:cNvSpPr txBox="1">
            <a:spLocks noChangeArrowheads="1"/>
          </p:cNvSpPr>
          <p:nvPr/>
        </p:nvSpPr>
        <p:spPr bwMode="auto">
          <a:xfrm>
            <a:off x="1144588" y="1517650"/>
            <a:ext cx="713422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eaLnBrk="1" hangingPunct="1">
              <a:lnSpc>
                <a:spcPct val="100000"/>
              </a:lnSpc>
              <a:spcBef>
                <a:spcPct val="0"/>
              </a:spcBef>
              <a:buFontTx/>
              <a:buNone/>
            </a:pPr>
            <a:r>
              <a:rPr lang="el-GR" altLang="el-GR" sz="2200" b="1">
                <a:cs typeface="Times New Roman" panose="02020603050405020304" pitchFamily="18" charset="0"/>
              </a:rPr>
              <a:t>Γραμμωτός μυϊκός ιστός - Σκελετικός μυς</a:t>
            </a:r>
          </a:p>
          <a:p>
            <a:pPr eaLnBrk="1" hangingPunct="1">
              <a:lnSpc>
                <a:spcPct val="100000"/>
              </a:lnSpc>
              <a:spcBef>
                <a:spcPts val="600"/>
              </a:spcBef>
              <a:buFontTx/>
              <a:buNone/>
            </a:pPr>
            <a:r>
              <a:rPr lang="el-GR" altLang="el-GR" sz="2000">
                <a:cs typeface="Times New Roman" panose="02020603050405020304" pitchFamily="18" charset="0"/>
              </a:rPr>
              <a:t>Αποτελείται από εξαιρετικά επιμήκη, πολυπύρηνα κύτταρα (</a:t>
            </a:r>
            <a:r>
              <a:rPr lang="el-GR" altLang="el-GR" sz="2000" b="1">
                <a:cs typeface="Times New Roman" panose="02020603050405020304" pitchFamily="18" charset="0"/>
              </a:rPr>
              <a:t>μυϊκές ίνες)</a:t>
            </a:r>
            <a:r>
              <a:rPr lang="en-US" altLang="el-GR" sz="2000" b="1">
                <a:cs typeface="Times New Roman" panose="02020603050405020304" pitchFamily="18" charset="0"/>
              </a:rPr>
              <a:t>.  </a:t>
            </a:r>
            <a:r>
              <a:rPr lang="el-GR" altLang="el-GR" sz="2000">
                <a:cs typeface="Times New Roman" panose="02020603050405020304" pitchFamily="18" charset="0"/>
              </a:rPr>
              <a:t>Οι ίνες διατρέχονται εγκάρσια  από </a:t>
            </a:r>
            <a:r>
              <a:rPr lang="el-GR" altLang="el-GR" sz="2000" b="1">
                <a:cs typeface="Times New Roman" panose="02020603050405020304" pitchFamily="18" charset="0"/>
              </a:rPr>
              <a:t>γραμμώσεις (γραμμή Ζ)</a:t>
            </a:r>
            <a:r>
              <a:rPr lang="en-US" altLang="el-GR" sz="2000" b="1">
                <a:cs typeface="Times New Roman" panose="02020603050405020304" pitchFamily="18" charset="0"/>
              </a:rPr>
              <a:t>. </a:t>
            </a:r>
            <a:r>
              <a:rPr lang="el-GR" altLang="el-GR" sz="2000">
                <a:cs typeface="Times New Roman" panose="02020603050405020304" pitchFamily="18" charset="0"/>
              </a:rPr>
              <a:t>Συναντάται τόσο σε Ασπόνδυλα όσο και Σπονδυλόζωα</a:t>
            </a:r>
            <a:r>
              <a:rPr lang="en-US" altLang="el-GR" sz="2000">
                <a:cs typeface="Times New Roman" panose="02020603050405020304" pitchFamily="18" charset="0"/>
              </a:rPr>
              <a:t>.</a:t>
            </a:r>
            <a:endParaRPr lang="el-GR" altLang="el-GR" sz="2000">
              <a:cs typeface="Times New Roman" panose="02020603050405020304" pitchFamily="18" charset="0"/>
            </a:endParaRPr>
          </a:p>
        </p:txBody>
      </p:sp>
      <p:sp>
        <p:nvSpPr>
          <p:cNvPr id="40963" name="Title 5"/>
          <p:cNvSpPr>
            <a:spLocks noGrp="1"/>
          </p:cNvSpPr>
          <p:nvPr>
            <p:ph type="title"/>
          </p:nvPr>
        </p:nvSpPr>
        <p:spPr/>
        <p:txBody>
          <a:bodyPr/>
          <a:lstStyle/>
          <a:p>
            <a:r>
              <a:rPr lang="el-GR" altLang="el-GR" dirty="0" smtClean="0"/>
              <a:t>Μυϊκός </a:t>
            </a:r>
            <a:r>
              <a:rPr lang="el-GR" altLang="el-GR" dirty="0" smtClean="0"/>
              <a:t>Ιστός 2/4</a:t>
            </a:r>
            <a:endParaRPr lang="el-GR" altLang="el-GR" dirty="0" smtClean="0"/>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136EDFB7-6663-46F2-96E0-DAB7D0BD1126}" type="slidenum">
              <a:rPr lang="en-US" altLang="el-GR" smtClean="0"/>
              <a:pPr>
                <a:defRPr/>
              </a:pPr>
              <a:t>27</a:t>
            </a:fld>
            <a:endParaRPr lang="en-US" altLang="el-GR"/>
          </a:p>
        </p:txBody>
      </p:sp>
      <p:pic>
        <p:nvPicPr>
          <p:cNvPr id="4096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l="2269" t="3488" r="3178"/>
          <a:stretch>
            <a:fillRect/>
          </a:stretch>
        </p:blipFill>
        <p:spPr>
          <a:xfrm>
            <a:off x="1979613" y="3284538"/>
            <a:ext cx="5184775" cy="3062287"/>
          </a:xfrm>
        </p:spPr>
      </p:pic>
      <p:sp>
        <p:nvSpPr>
          <p:cNvPr id="7" name="TextBox 6"/>
          <p:cNvSpPr txBox="1"/>
          <p:nvPr/>
        </p:nvSpPr>
        <p:spPr>
          <a:xfrm>
            <a:off x="6842000" y="5790426"/>
            <a:ext cx="341760" cy="276999"/>
          </a:xfrm>
          <a:prstGeom prst="rect">
            <a:avLst/>
          </a:prstGeom>
          <a:noFill/>
        </p:spPr>
        <p:txBody>
          <a:bodyPr wrap="none" rtlCol="0">
            <a:spAutoFit/>
          </a:bodyPr>
          <a:lstStyle/>
          <a:p>
            <a:r>
              <a:rPr lang="el-GR" sz="1200" b="1" dirty="0" smtClean="0">
                <a:latin typeface="+mn-lt"/>
              </a:rPr>
              <a:t>31</a:t>
            </a:r>
            <a:endParaRPr lang="en-US" sz="1200" b="1" dirty="0">
              <a:latin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6"/>
          <p:cNvSpPr txBox="1">
            <a:spLocks noChangeArrowheads="1"/>
          </p:cNvSpPr>
          <p:nvPr/>
        </p:nvSpPr>
        <p:spPr bwMode="auto">
          <a:xfrm>
            <a:off x="1144588" y="1517650"/>
            <a:ext cx="66675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eaLnBrk="1" hangingPunct="1">
              <a:lnSpc>
                <a:spcPct val="100000"/>
              </a:lnSpc>
              <a:spcBef>
                <a:spcPct val="50000"/>
              </a:spcBef>
              <a:buFontTx/>
              <a:buNone/>
            </a:pPr>
            <a:r>
              <a:rPr lang="el-GR" altLang="el-GR" sz="2200" b="1">
                <a:cs typeface="Times New Roman" panose="02020603050405020304" pitchFamily="18" charset="0"/>
              </a:rPr>
              <a:t>Καρδιακός μυϊκός ιστός</a:t>
            </a:r>
          </a:p>
          <a:p>
            <a:pPr eaLnBrk="1" hangingPunct="1">
              <a:lnSpc>
                <a:spcPct val="100000"/>
              </a:lnSpc>
              <a:spcBef>
                <a:spcPct val="50000"/>
              </a:spcBef>
              <a:buFontTx/>
              <a:buNone/>
            </a:pPr>
            <a:r>
              <a:rPr lang="el-GR" altLang="el-GR" sz="2000">
                <a:cs typeface="Times New Roman" panose="02020603050405020304" pitchFamily="18" charset="0"/>
              </a:rPr>
              <a:t>Τα κύτταρα που απαρτίζουν τον ιστό αυτό είναι </a:t>
            </a:r>
            <a:r>
              <a:rPr lang="el-GR" altLang="el-GR" sz="2000" b="1">
                <a:cs typeface="Times New Roman" panose="02020603050405020304" pitchFamily="18" charset="0"/>
              </a:rPr>
              <a:t>μονοπύρηνα</a:t>
            </a:r>
            <a:r>
              <a:rPr lang="en-US" altLang="el-GR" sz="2000" b="1">
                <a:cs typeface="Times New Roman" panose="02020603050405020304" pitchFamily="18" charset="0"/>
              </a:rPr>
              <a:t>.</a:t>
            </a:r>
            <a:endParaRPr lang="el-GR" altLang="el-GR" sz="2000" b="1">
              <a:cs typeface="Times New Roman" panose="02020603050405020304" pitchFamily="18" charset="0"/>
            </a:endParaRPr>
          </a:p>
        </p:txBody>
      </p:sp>
      <p:sp>
        <p:nvSpPr>
          <p:cNvPr id="41987" name="Title 5"/>
          <p:cNvSpPr>
            <a:spLocks noGrp="1"/>
          </p:cNvSpPr>
          <p:nvPr>
            <p:ph type="title"/>
          </p:nvPr>
        </p:nvSpPr>
        <p:spPr/>
        <p:txBody>
          <a:bodyPr/>
          <a:lstStyle/>
          <a:p>
            <a:r>
              <a:rPr lang="el-GR" altLang="el-GR" dirty="0" smtClean="0"/>
              <a:t>Μυϊκός </a:t>
            </a:r>
            <a:r>
              <a:rPr lang="el-GR" altLang="el-GR" dirty="0" smtClean="0"/>
              <a:t>Ιστός 3/4</a:t>
            </a:r>
            <a:endParaRPr lang="el-GR" altLang="el-GR" dirty="0" smtClean="0"/>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38AC8462-74E5-4CC2-B92E-6F8FE32B1A38}" type="slidenum">
              <a:rPr lang="en-US" altLang="el-GR" smtClean="0"/>
              <a:pPr>
                <a:defRPr/>
              </a:pPr>
              <a:t>28</a:t>
            </a:fld>
            <a:endParaRPr lang="en-US" altLang="el-GR"/>
          </a:p>
        </p:txBody>
      </p:sp>
      <p:pic>
        <p:nvPicPr>
          <p:cNvPr id="41990"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84325" y="2409825"/>
            <a:ext cx="5975350" cy="3835400"/>
          </a:xfrm>
        </p:spPr>
      </p:pic>
      <p:sp>
        <p:nvSpPr>
          <p:cNvPr id="7" name="TextBox 6"/>
          <p:cNvSpPr txBox="1"/>
          <p:nvPr/>
        </p:nvSpPr>
        <p:spPr>
          <a:xfrm>
            <a:off x="7020272" y="5013176"/>
            <a:ext cx="341760" cy="276999"/>
          </a:xfrm>
          <a:prstGeom prst="rect">
            <a:avLst/>
          </a:prstGeom>
          <a:noFill/>
        </p:spPr>
        <p:txBody>
          <a:bodyPr wrap="none" rtlCol="0">
            <a:spAutoFit/>
          </a:bodyPr>
          <a:lstStyle/>
          <a:p>
            <a:r>
              <a:rPr lang="el-GR" sz="1200" b="1" dirty="0" smtClean="0">
                <a:latin typeface="+mn-lt"/>
              </a:rPr>
              <a:t>32</a:t>
            </a:r>
            <a:endParaRPr lang="en-US" sz="1200" b="1" dirty="0">
              <a:latin typeface="+mn-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6"/>
          <p:cNvSpPr txBox="1">
            <a:spLocks noChangeArrowheads="1"/>
          </p:cNvSpPr>
          <p:nvPr/>
        </p:nvSpPr>
        <p:spPr bwMode="auto">
          <a:xfrm>
            <a:off x="1144588" y="1517650"/>
            <a:ext cx="66675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eaLnBrk="1" hangingPunct="1">
              <a:lnSpc>
                <a:spcPct val="100000"/>
              </a:lnSpc>
              <a:spcBef>
                <a:spcPct val="50000"/>
              </a:spcBef>
              <a:buFontTx/>
              <a:buNone/>
            </a:pPr>
            <a:r>
              <a:rPr lang="el-GR" altLang="el-GR" sz="2200" b="1">
                <a:cs typeface="Times New Roman" panose="02020603050405020304" pitchFamily="18" charset="0"/>
              </a:rPr>
              <a:t>Λείος μυϊκός ιστός</a:t>
            </a:r>
          </a:p>
          <a:p>
            <a:pPr eaLnBrk="1" hangingPunct="1">
              <a:lnSpc>
                <a:spcPct val="120000"/>
              </a:lnSpc>
              <a:spcBef>
                <a:spcPts val="600"/>
              </a:spcBef>
              <a:buFontTx/>
              <a:buNone/>
            </a:pPr>
            <a:r>
              <a:rPr lang="el-GR" altLang="el-GR" sz="2000">
                <a:cs typeface="Times New Roman" panose="02020603050405020304" pitchFamily="18" charset="0"/>
              </a:rPr>
              <a:t>Κύτταρα </a:t>
            </a:r>
            <a:r>
              <a:rPr lang="el-GR" altLang="el-GR" sz="2000" b="1">
                <a:cs typeface="Times New Roman" panose="02020603050405020304" pitchFamily="18" charset="0"/>
              </a:rPr>
              <a:t>επιμήκη, ατρακτοειδή, μονοπύρηνα</a:t>
            </a:r>
            <a:r>
              <a:rPr lang="en-US" altLang="el-GR" sz="2000" b="1">
                <a:cs typeface="Times New Roman" panose="02020603050405020304" pitchFamily="18" charset="0"/>
              </a:rPr>
              <a:t>.</a:t>
            </a:r>
            <a:endParaRPr lang="el-GR" altLang="el-GR" sz="2000" b="1">
              <a:cs typeface="Times New Roman" panose="02020603050405020304" pitchFamily="18" charset="0"/>
            </a:endParaRPr>
          </a:p>
        </p:txBody>
      </p:sp>
      <p:sp>
        <p:nvSpPr>
          <p:cNvPr id="43011" name="Title 5"/>
          <p:cNvSpPr>
            <a:spLocks noGrp="1"/>
          </p:cNvSpPr>
          <p:nvPr>
            <p:ph type="title"/>
          </p:nvPr>
        </p:nvSpPr>
        <p:spPr/>
        <p:txBody>
          <a:bodyPr/>
          <a:lstStyle/>
          <a:p>
            <a:r>
              <a:rPr lang="el-GR" altLang="el-GR" dirty="0" smtClean="0"/>
              <a:t>Μυϊκός </a:t>
            </a:r>
            <a:r>
              <a:rPr lang="el-GR" altLang="el-GR" dirty="0" smtClean="0"/>
              <a:t>Ιστός 4/4</a:t>
            </a:r>
            <a:endParaRPr lang="el-GR" altLang="el-GR" dirty="0" smtClean="0"/>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0F2FDA83-FF77-4DEA-A344-14C4F4B77C32}" type="slidenum">
              <a:rPr lang="en-US" altLang="el-GR" smtClean="0"/>
              <a:pPr>
                <a:defRPr/>
              </a:pPr>
              <a:t>29</a:t>
            </a:fld>
            <a:endParaRPr lang="en-US" altLang="el-GR"/>
          </a:p>
        </p:txBody>
      </p:sp>
      <p:pic>
        <p:nvPicPr>
          <p:cNvPr id="4301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82738" y="2362200"/>
            <a:ext cx="5932487" cy="3930650"/>
          </a:xfrm>
        </p:spPr>
      </p:pic>
      <p:sp>
        <p:nvSpPr>
          <p:cNvPr id="7" name="TextBox 6"/>
          <p:cNvSpPr txBox="1"/>
          <p:nvPr/>
        </p:nvSpPr>
        <p:spPr>
          <a:xfrm>
            <a:off x="6849392" y="5338804"/>
            <a:ext cx="341760" cy="276999"/>
          </a:xfrm>
          <a:prstGeom prst="rect">
            <a:avLst/>
          </a:prstGeom>
          <a:noFill/>
        </p:spPr>
        <p:txBody>
          <a:bodyPr wrap="none" rtlCol="0">
            <a:spAutoFit/>
          </a:bodyPr>
          <a:lstStyle/>
          <a:p>
            <a:r>
              <a:rPr lang="el-GR" sz="1200" b="1" dirty="0" smtClean="0">
                <a:latin typeface="+mn-lt"/>
              </a:rPr>
              <a:t>33</a:t>
            </a:r>
            <a:endParaRPr lang="en-US" sz="1200" b="1" dirty="0">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304800" y="2373313"/>
            <a:ext cx="1657350"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lnSpc>
                <a:spcPct val="100000"/>
              </a:lnSpc>
              <a:spcBef>
                <a:spcPct val="50000"/>
              </a:spcBef>
              <a:buFontTx/>
              <a:buNone/>
            </a:pPr>
            <a:r>
              <a:rPr lang="el-GR" altLang="el-GR" sz="2200">
                <a:cs typeface="Times New Roman" panose="02020603050405020304" pitchFamily="18" charset="0"/>
              </a:rPr>
              <a:t>Προέλευση των ιστών στα Θηλαστικά από τις αρχέγονες βλαστικές στοιβάδες</a:t>
            </a:r>
          </a:p>
        </p:txBody>
      </p:sp>
      <p:sp>
        <p:nvSpPr>
          <p:cNvPr id="8195" name="Title 3"/>
          <p:cNvSpPr>
            <a:spLocks noGrp="1"/>
          </p:cNvSpPr>
          <p:nvPr>
            <p:ph type="title"/>
          </p:nvPr>
        </p:nvSpPr>
        <p:spPr/>
        <p:txBody>
          <a:bodyPr/>
          <a:lstStyle/>
          <a:p>
            <a:r>
              <a:rPr lang="el-GR" altLang="el-GR" smtClean="0"/>
              <a:t>Προέλευση των ιστών</a:t>
            </a:r>
          </a:p>
        </p:txBody>
      </p:sp>
      <p:pic>
        <p:nvPicPr>
          <p:cNvPr id="819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57400" y="1417638"/>
            <a:ext cx="7043738" cy="4908550"/>
          </a:xfrm>
        </p:spPr>
      </p:pic>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A8FA5AA5-BAC0-495B-AFC7-F558D36C35D2}" type="slidenum">
              <a:rPr lang="en-US" altLang="el-GR" smtClean="0"/>
              <a:pPr>
                <a:defRPr/>
              </a:pPr>
              <a:t>3</a:t>
            </a:fld>
            <a:endParaRPr lang="en-US" altLang="el-GR"/>
          </a:p>
        </p:txBody>
      </p:sp>
      <p:sp>
        <p:nvSpPr>
          <p:cNvPr id="4" name="TextBox 3"/>
          <p:cNvSpPr txBox="1"/>
          <p:nvPr/>
        </p:nvSpPr>
        <p:spPr>
          <a:xfrm>
            <a:off x="8748713" y="5881688"/>
            <a:ext cx="263525" cy="276225"/>
          </a:xfrm>
          <a:prstGeom prst="rect">
            <a:avLst/>
          </a:prstGeom>
          <a:noFill/>
        </p:spPr>
        <p:txBody>
          <a:bodyPr wrap="none">
            <a:spAutoFit/>
          </a:bodyPr>
          <a:lstStyle/>
          <a:p>
            <a:pPr>
              <a:defRPr/>
            </a:pPr>
            <a:r>
              <a:rPr lang="el-GR" sz="1200" dirty="0">
                <a:latin typeface="+mn-lt"/>
              </a:rPr>
              <a:t>1</a:t>
            </a:r>
            <a:endParaRPr lang="en-US" sz="1200" dirty="0">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title"/>
          </p:nvPr>
        </p:nvSpPr>
        <p:spPr/>
        <p:txBody>
          <a:bodyPr/>
          <a:lstStyle/>
          <a:p>
            <a:r>
              <a:rPr lang="el-GR" altLang="el-GR" smtClean="0"/>
              <a:t>Νευρικός Ιστός</a:t>
            </a:r>
          </a:p>
        </p:txBody>
      </p:sp>
      <p:pic>
        <p:nvPicPr>
          <p:cNvPr id="44035" name="Content Placeholder 8"/>
          <p:cNvPicPr>
            <a:picLocks noGrp="1" noChangeAspect="1"/>
          </p:cNvPicPr>
          <p:nvPr>
            <p:ph sz="quarter" idx="12"/>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4787900" y="1719263"/>
            <a:ext cx="3862388" cy="4379912"/>
          </a:xfrm>
        </p:spPr>
      </p:pic>
      <p:sp>
        <p:nvSpPr>
          <p:cNvPr id="44036" name="Text Placeholder 7"/>
          <p:cNvSpPr>
            <a:spLocks noGrp="1"/>
          </p:cNvSpPr>
          <p:nvPr>
            <p:ph type="body" sz="quarter" idx="13"/>
          </p:nvPr>
        </p:nvSpPr>
        <p:spPr>
          <a:xfrm>
            <a:off x="468313" y="1844675"/>
            <a:ext cx="4319587" cy="4251325"/>
          </a:xfrm>
        </p:spPr>
        <p:txBody>
          <a:bodyPr/>
          <a:lstStyle/>
          <a:p>
            <a:pPr marL="0" indent="0">
              <a:lnSpc>
                <a:spcPct val="100000"/>
              </a:lnSpc>
              <a:spcBef>
                <a:spcPts val="600"/>
              </a:spcBef>
              <a:buFont typeface="Arial" panose="020B0604020202020204" pitchFamily="34" charset="0"/>
              <a:buNone/>
            </a:pPr>
            <a:r>
              <a:rPr lang="el-GR" altLang="el-GR" sz="2000" dirty="0" smtClean="0">
                <a:cs typeface="Times New Roman" panose="02020603050405020304" pitchFamily="18" charset="0"/>
              </a:rPr>
              <a:t>Ο νευρικός ιστός ειδικεύεται στην υποδοχή ερεθισμάτων και μεταβίβαση των νευρικών παλμών από μια περιοχή του σώματος σε άλλη</a:t>
            </a:r>
            <a:r>
              <a:rPr lang="en-US" altLang="el-GR" sz="2000" dirty="0" smtClean="0">
                <a:cs typeface="Times New Roman" panose="02020603050405020304" pitchFamily="18" charset="0"/>
              </a:rPr>
              <a:t>.</a:t>
            </a:r>
            <a:endParaRPr lang="el-GR" altLang="el-GR" sz="2000" dirty="0" smtClean="0">
              <a:cs typeface="Times New Roman" panose="02020603050405020304" pitchFamily="18" charset="0"/>
            </a:endParaRPr>
          </a:p>
          <a:p>
            <a:pPr marL="0" indent="0" eaLnBrk="1" hangingPunct="1">
              <a:lnSpc>
                <a:spcPct val="100000"/>
              </a:lnSpc>
              <a:spcBef>
                <a:spcPts val="600"/>
              </a:spcBef>
              <a:buFont typeface="Arial" panose="020B0604020202020204" pitchFamily="34" charset="0"/>
              <a:buNone/>
            </a:pPr>
            <a:r>
              <a:rPr lang="el-GR" altLang="el-GR" sz="2000" dirty="0" smtClean="0">
                <a:cs typeface="Times New Roman" panose="02020603050405020304" pitchFamily="18" charset="0"/>
              </a:rPr>
              <a:t>Στο νευρικό ιστό διακρίνονται </a:t>
            </a:r>
            <a:r>
              <a:rPr lang="el-GR" altLang="el-GR" sz="2000" b="1" dirty="0" smtClean="0">
                <a:cs typeface="Times New Roman" panose="02020603050405020304" pitchFamily="18" charset="0"/>
              </a:rPr>
              <a:t>δύο βασικοί τύποι κυττάρων:</a:t>
            </a:r>
          </a:p>
          <a:p>
            <a:pPr eaLnBrk="1" hangingPunct="1">
              <a:lnSpc>
                <a:spcPct val="100000"/>
              </a:lnSpc>
              <a:spcBef>
                <a:spcPts val="600"/>
              </a:spcBef>
            </a:pPr>
            <a:r>
              <a:rPr lang="el-GR" altLang="el-GR" sz="2000" dirty="0" smtClean="0">
                <a:cs typeface="Times New Roman" panose="02020603050405020304" pitchFamily="18" charset="0"/>
              </a:rPr>
              <a:t>Ο </a:t>
            </a:r>
            <a:r>
              <a:rPr lang="el-GR" altLang="el-GR" sz="2000" b="1" dirty="0" smtClean="0">
                <a:cs typeface="Times New Roman" panose="02020603050405020304" pitchFamily="18" charset="0"/>
              </a:rPr>
              <a:t>νευρώνας ή νευρικό κύτταρο: </a:t>
            </a:r>
            <a:r>
              <a:rPr lang="el-GR" altLang="el-GR" sz="2000" dirty="0" smtClean="0">
                <a:cs typeface="Times New Roman" panose="02020603050405020304" pitchFamily="18" charset="0"/>
              </a:rPr>
              <a:t>βασική λειτουργική μονάδα του νευρικού συστήματος</a:t>
            </a:r>
            <a:r>
              <a:rPr lang="en-US" altLang="el-GR" sz="2000" dirty="0" smtClean="0">
                <a:cs typeface="Times New Roman" panose="02020603050405020304" pitchFamily="18" charset="0"/>
              </a:rPr>
              <a:t>.</a:t>
            </a:r>
            <a:endParaRPr lang="el-GR" altLang="el-GR" sz="2000" dirty="0" smtClean="0">
              <a:cs typeface="Times New Roman" panose="02020603050405020304" pitchFamily="18" charset="0"/>
            </a:endParaRPr>
          </a:p>
          <a:p>
            <a:pPr eaLnBrk="1" hangingPunct="1">
              <a:lnSpc>
                <a:spcPct val="100000"/>
              </a:lnSpc>
              <a:spcBef>
                <a:spcPts val="600"/>
              </a:spcBef>
            </a:pPr>
            <a:r>
              <a:rPr lang="el-GR" altLang="el-GR" sz="2000" dirty="0" smtClean="0">
                <a:cs typeface="Times New Roman" panose="02020603050405020304" pitchFamily="18" charset="0"/>
              </a:rPr>
              <a:t>Τα </a:t>
            </a:r>
            <a:r>
              <a:rPr lang="el-GR" altLang="el-GR" sz="2000" b="1" dirty="0" smtClean="0">
                <a:cs typeface="Times New Roman" panose="02020603050405020304" pitchFamily="18" charset="0"/>
              </a:rPr>
              <a:t>νευρογλοία: ποικιλία </a:t>
            </a:r>
            <a:r>
              <a:rPr lang="el-GR" altLang="el-GR" sz="2000" dirty="0" smtClean="0">
                <a:cs typeface="Times New Roman" panose="02020603050405020304" pitchFamily="18" charset="0"/>
              </a:rPr>
              <a:t>από μη νευρικά κύτταρα που χρησιμεύουν για τη λειτουργική απομόνωση των νευρώνων και τη διατροφή τους</a:t>
            </a:r>
            <a:r>
              <a:rPr lang="en-US" altLang="el-GR" sz="2000" dirty="0" smtClean="0">
                <a:cs typeface="Times New Roman" panose="02020603050405020304" pitchFamily="18" charset="0"/>
              </a:rPr>
              <a:t>.</a:t>
            </a:r>
            <a:r>
              <a:rPr lang="el-GR" altLang="el-GR" sz="2000" dirty="0" smtClean="0">
                <a:cs typeface="Times New Roman" panose="02020603050405020304" pitchFamily="18" charset="0"/>
              </a:rPr>
              <a:t> </a:t>
            </a:r>
          </a:p>
          <a:p>
            <a:pPr marL="0" indent="0"/>
            <a:endParaRPr lang="el-GR" altLang="el-GR" dirty="0" smtClean="0"/>
          </a:p>
        </p:txBody>
      </p:sp>
      <p:sp>
        <p:nvSpPr>
          <p:cNvPr id="4" name="Footer Placeholder 3"/>
          <p:cNvSpPr>
            <a:spLocks noGrp="1"/>
          </p:cNvSpPr>
          <p:nvPr>
            <p:ph type="ftr" sz="quarter" idx="14"/>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5"/>
          </p:nvPr>
        </p:nvSpPr>
        <p:spPr/>
        <p:txBody>
          <a:bodyPr/>
          <a:lstStyle/>
          <a:p>
            <a:pPr>
              <a:defRPr/>
            </a:pPr>
            <a:fld id="{EBF08412-C6D0-487A-A80D-FB73D6F856B3}" type="slidenum">
              <a:rPr lang="en-US" altLang="el-GR" smtClean="0"/>
              <a:pPr>
                <a:defRPr/>
              </a:pPr>
              <a:t>30</a:t>
            </a:fld>
            <a:endParaRPr lang="en-US" altLang="el-GR"/>
          </a:p>
        </p:txBody>
      </p:sp>
      <p:sp>
        <p:nvSpPr>
          <p:cNvPr id="7" name="TextBox 6"/>
          <p:cNvSpPr txBox="1"/>
          <p:nvPr/>
        </p:nvSpPr>
        <p:spPr>
          <a:xfrm>
            <a:off x="8201794" y="5755760"/>
            <a:ext cx="341760" cy="276999"/>
          </a:xfrm>
          <a:prstGeom prst="rect">
            <a:avLst/>
          </a:prstGeom>
          <a:noFill/>
        </p:spPr>
        <p:txBody>
          <a:bodyPr wrap="none" rtlCol="0">
            <a:spAutoFit/>
          </a:bodyPr>
          <a:lstStyle/>
          <a:p>
            <a:r>
              <a:rPr lang="el-GR" sz="1200" b="1" dirty="0" smtClean="0">
                <a:latin typeface="+mn-lt"/>
              </a:rPr>
              <a:t>34</a:t>
            </a:r>
            <a:endParaRPr lang="en-US" sz="1200" b="1" dirty="0">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6"/>
          <p:cNvSpPr>
            <a:spLocks noGrp="1"/>
          </p:cNvSpPr>
          <p:nvPr>
            <p:ph type="title"/>
          </p:nvPr>
        </p:nvSpPr>
        <p:spPr/>
        <p:txBody>
          <a:bodyPr/>
          <a:lstStyle/>
          <a:p>
            <a:r>
              <a:rPr lang="el-GR" altLang="el-GR" dirty="0" smtClean="0"/>
              <a:t>Παρασκευάσματα</a:t>
            </a:r>
            <a:endParaRPr lang="el-GR" altLang="el-GR" dirty="0" smtClean="0"/>
          </a:p>
        </p:txBody>
      </p:sp>
      <p:sp>
        <p:nvSpPr>
          <p:cNvPr id="45059" name="Content Placeholder 7"/>
          <p:cNvSpPr>
            <a:spLocks noGrp="1"/>
          </p:cNvSpPr>
          <p:nvPr>
            <p:ph idx="1"/>
          </p:nvPr>
        </p:nvSpPr>
        <p:spPr/>
        <p:txBody>
          <a:bodyPr/>
          <a:lstStyle/>
          <a:p>
            <a:pPr marL="0" indent="0" algn="ctr" eaLnBrk="1" hangingPunct="1">
              <a:spcBef>
                <a:spcPct val="50000"/>
              </a:spcBef>
              <a:buFont typeface="Arial" panose="020B0604020202020204" pitchFamily="34" charset="0"/>
              <a:buNone/>
            </a:pPr>
            <a:r>
              <a:rPr lang="el-GR" altLang="el-GR" sz="2400" b="1" smtClean="0">
                <a:cs typeface="Times New Roman" panose="02020603050405020304" pitchFamily="18" charset="0"/>
              </a:rPr>
              <a:t>Τι θα παρατηρήσετε</a:t>
            </a:r>
            <a:r>
              <a:rPr lang="el-GR" altLang="el-GR" sz="2400" smtClean="0">
                <a:cs typeface="Times New Roman" panose="02020603050405020304" pitchFamily="18" charset="0"/>
              </a:rPr>
              <a:t>:</a:t>
            </a:r>
          </a:p>
          <a:p>
            <a:pPr marL="0" indent="0" eaLnBrk="1" hangingPunct="1">
              <a:spcBef>
                <a:spcPct val="50000"/>
              </a:spcBef>
              <a:buFont typeface="Arial" panose="020B0604020202020204" pitchFamily="34" charset="0"/>
              <a:buNone/>
            </a:pPr>
            <a:r>
              <a:rPr lang="el-GR" altLang="el-GR" sz="2400" smtClean="0">
                <a:cs typeface="Times New Roman" panose="02020603050405020304" pitchFamily="18" charset="0"/>
              </a:rPr>
              <a:t>1) Συνδετικό ιστό (Τένοντα)</a:t>
            </a:r>
          </a:p>
          <a:p>
            <a:pPr marL="0" indent="0" eaLnBrk="1" hangingPunct="1">
              <a:spcBef>
                <a:spcPct val="50000"/>
              </a:spcBef>
              <a:buFont typeface="Arial" panose="020B0604020202020204" pitchFamily="34" charset="0"/>
              <a:buNone/>
            </a:pPr>
            <a:r>
              <a:rPr lang="el-GR" altLang="el-GR" sz="2400" smtClean="0">
                <a:cs typeface="Times New Roman" panose="02020603050405020304" pitchFamily="18" charset="0"/>
              </a:rPr>
              <a:t>2) Επιθηλιακό ιστό (Θυρεοειδή αδένα)</a:t>
            </a:r>
          </a:p>
          <a:p>
            <a:pPr marL="0" indent="0" eaLnBrk="1" hangingPunct="1">
              <a:spcBef>
                <a:spcPct val="50000"/>
              </a:spcBef>
              <a:buFont typeface="Arial" panose="020B0604020202020204" pitchFamily="34" charset="0"/>
              <a:buNone/>
            </a:pPr>
            <a:r>
              <a:rPr lang="el-GR" altLang="el-GR" sz="2400" smtClean="0">
                <a:cs typeface="Times New Roman" panose="02020603050405020304" pitchFamily="18" charset="0"/>
              </a:rPr>
              <a:t>3) Οστίτη ιστό (Οστό)</a:t>
            </a:r>
          </a:p>
          <a:p>
            <a:pPr marL="0" indent="0" eaLnBrk="1" hangingPunct="1">
              <a:spcBef>
                <a:spcPct val="50000"/>
              </a:spcBef>
              <a:buFont typeface="Arial" panose="020B0604020202020204" pitchFamily="34" charset="0"/>
              <a:buNone/>
            </a:pPr>
            <a:r>
              <a:rPr lang="el-GR" altLang="el-GR" sz="2400" smtClean="0">
                <a:cs typeface="Times New Roman" panose="02020603050405020304" pitchFamily="18" charset="0"/>
              </a:rPr>
              <a:t>4) Νευρικό ιστό (νωτιαία χορδή) </a:t>
            </a:r>
          </a:p>
          <a:p>
            <a:pPr marL="0" indent="0" eaLnBrk="1" hangingPunct="1">
              <a:spcBef>
                <a:spcPct val="50000"/>
              </a:spcBef>
              <a:buFont typeface="Arial" panose="020B0604020202020204" pitchFamily="34" charset="0"/>
              <a:buNone/>
            </a:pPr>
            <a:r>
              <a:rPr lang="el-GR" altLang="el-GR" sz="2400" smtClean="0">
                <a:cs typeface="Times New Roman" panose="02020603050405020304" pitchFamily="18" charset="0"/>
              </a:rPr>
              <a:t>5) Συνδετικό ιστό (αίμα)</a:t>
            </a:r>
          </a:p>
          <a:p>
            <a:pPr marL="0" indent="0" eaLnBrk="1" hangingPunct="1">
              <a:spcBef>
                <a:spcPct val="50000"/>
              </a:spcBef>
              <a:buFont typeface="Arial" panose="020B0604020202020204" pitchFamily="34" charset="0"/>
              <a:buNone/>
            </a:pPr>
            <a:r>
              <a:rPr lang="el-GR" altLang="el-GR" sz="2400" smtClean="0">
                <a:cs typeface="Times New Roman" panose="02020603050405020304" pitchFamily="18" charset="0"/>
              </a:rPr>
              <a:t>6) Μυϊκό ιστό (γραμμωτό) </a:t>
            </a:r>
          </a:p>
          <a:p>
            <a:pPr marL="0" indent="0" algn="ctr" eaLnBrk="1" hangingPunct="1">
              <a:spcBef>
                <a:spcPct val="50000"/>
              </a:spcBef>
              <a:buFont typeface="Arial" panose="020B0604020202020204" pitchFamily="34" charset="0"/>
              <a:buNone/>
            </a:pPr>
            <a:r>
              <a:rPr lang="el-GR" altLang="el-GR" sz="2200" b="1" smtClean="0">
                <a:cs typeface="Times New Roman" panose="02020603050405020304" pitchFamily="18" charset="0"/>
              </a:rPr>
              <a:t>Το τελευταίο (6) παρασκεύασμα περιέχει επίσης όλους τους παραπάνω ιστούς.  </a:t>
            </a:r>
          </a:p>
          <a:p>
            <a:pPr marL="0" indent="0"/>
            <a:endParaRPr lang="el-GR" altLang="el-GR" smtClean="0"/>
          </a:p>
        </p:txBody>
      </p:sp>
      <p:sp>
        <p:nvSpPr>
          <p:cNvPr id="5" name="Footer Placeholder 4"/>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6" name="Slide Number Placeholder 5"/>
          <p:cNvSpPr>
            <a:spLocks noGrp="1"/>
          </p:cNvSpPr>
          <p:nvPr>
            <p:ph type="sldNum" sz="quarter" idx="11"/>
          </p:nvPr>
        </p:nvSpPr>
        <p:spPr/>
        <p:txBody>
          <a:bodyPr/>
          <a:lstStyle/>
          <a:p>
            <a:pPr>
              <a:defRPr/>
            </a:pPr>
            <a:fld id="{7C7C528B-6651-4903-9696-D28BC4B3A8F2}" type="slidenum">
              <a:rPr lang="en-US" altLang="el-GR" smtClean="0"/>
              <a:pPr>
                <a:defRPr/>
              </a:pPr>
              <a:t>31</a:t>
            </a:fld>
            <a:endParaRPr lang="en-US" altLang="el-G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6"/>
          <p:cNvSpPr>
            <a:spLocks noGrp="1"/>
          </p:cNvSpPr>
          <p:nvPr>
            <p:ph type="title"/>
          </p:nvPr>
        </p:nvSpPr>
        <p:spPr/>
        <p:txBody>
          <a:bodyPr/>
          <a:lstStyle/>
          <a:p>
            <a:r>
              <a:rPr lang="el-GR" altLang="el-GR" smtClean="0"/>
              <a:t>Χρωστικές στην Ιστολογία</a:t>
            </a:r>
          </a:p>
        </p:txBody>
      </p:sp>
      <p:sp>
        <p:nvSpPr>
          <p:cNvPr id="46083" name="Content Placeholder 7"/>
          <p:cNvSpPr>
            <a:spLocks noGrp="1"/>
          </p:cNvSpPr>
          <p:nvPr>
            <p:ph idx="1"/>
          </p:nvPr>
        </p:nvSpPr>
        <p:spPr>
          <a:xfrm>
            <a:off x="416557" y="1530350"/>
            <a:ext cx="8264847" cy="4795838"/>
          </a:xfrm>
        </p:spPr>
        <p:txBody>
          <a:bodyPr/>
          <a:lstStyle/>
          <a:p>
            <a:pPr marL="0" indent="0" algn="ctr" eaLnBrk="1" hangingPunct="1">
              <a:buFont typeface="Arial" panose="020B0604020202020204" pitchFamily="34" charset="0"/>
              <a:buNone/>
            </a:pPr>
            <a:r>
              <a:rPr lang="el-GR" altLang="el-GR" sz="2000" dirty="0" smtClean="0">
                <a:cs typeface="Times New Roman" panose="02020603050405020304" pitchFamily="18" charset="0"/>
              </a:rPr>
              <a:t>Διαχωρισμός σε </a:t>
            </a:r>
            <a:r>
              <a:rPr lang="el-GR" altLang="el-GR" sz="2000" b="1" dirty="0" smtClean="0">
                <a:cs typeface="Times New Roman" panose="02020603050405020304" pitchFamily="18" charset="0"/>
              </a:rPr>
              <a:t>αλκαλικές</a:t>
            </a:r>
            <a:r>
              <a:rPr lang="el-GR" altLang="el-GR" sz="2000" dirty="0" smtClean="0">
                <a:cs typeface="Times New Roman" panose="02020603050405020304" pitchFamily="18" charset="0"/>
              </a:rPr>
              <a:t> (θετικά φορτισμένες)  </a:t>
            </a:r>
            <a:r>
              <a:rPr lang="el-GR" altLang="el-GR" sz="2000" dirty="0" smtClean="0">
                <a:cs typeface="Times New Roman" panose="02020603050405020304" pitchFamily="18" charset="0"/>
              </a:rPr>
              <a:t>ή </a:t>
            </a:r>
            <a:r>
              <a:rPr lang="el-GR" altLang="el-GR" sz="2000" b="1" dirty="0" smtClean="0">
                <a:cs typeface="Times New Roman" panose="02020603050405020304" pitchFamily="18" charset="0"/>
              </a:rPr>
              <a:t>όξινες</a:t>
            </a:r>
            <a:r>
              <a:rPr lang="el-GR" altLang="el-GR" sz="2000" dirty="0" smtClean="0">
                <a:cs typeface="Times New Roman" panose="02020603050405020304" pitchFamily="18" charset="0"/>
              </a:rPr>
              <a:t> (αρνητικά φορτισμένες).</a:t>
            </a:r>
          </a:p>
          <a:p>
            <a:pPr eaLnBrk="1" hangingPunct="1"/>
            <a:r>
              <a:rPr lang="el-GR" altLang="el-GR" sz="2000" dirty="0" smtClean="0">
                <a:cs typeface="Times New Roman" panose="02020603050405020304" pitchFamily="18" charset="0"/>
              </a:rPr>
              <a:t>Οι </a:t>
            </a:r>
            <a:r>
              <a:rPr lang="el-GR" altLang="el-GR" sz="2000" b="1" dirty="0" smtClean="0">
                <a:cs typeface="Times New Roman" panose="02020603050405020304" pitchFamily="18" charset="0"/>
              </a:rPr>
              <a:t>αλκαλικές</a:t>
            </a:r>
            <a:r>
              <a:rPr lang="el-GR" altLang="el-GR" sz="2000" dirty="0" smtClean="0">
                <a:cs typeface="Times New Roman" panose="02020603050405020304" pitchFamily="18" charset="0"/>
              </a:rPr>
              <a:t> προσδένονται σε αρνητικά φορτισμένες ενώσεις. Οι </a:t>
            </a:r>
            <a:r>
              <a:rPr lang="el-GR" altLang="el-GR" sz="2000" b="1" dirty="0" smtClean="0">
                <a:cs typeface="Times New Roman" panose="02020603050405020304" pitchFamily="18" charset="0"/>
              </a:rPr>
              <a:t>όξινες </a:t>
            </a:r>
            <a:r>
              <a:rPr lang="el-GR" altLang="el-GR" sz="2000" dirty="0" smtClean="0">
                <a:cs typeface="Times New Roman" panose="02020603050405020304" pitchFamily="18" charset="0"/>
              </a:rPr>
              <a:t>προσδένονται σε θετικά φορτισμένες ενώσεις. Η </a:t>
            </a:r>
            <a:r>
              <a:rPr lang="el-GR" altLang="el-GR" sz="2000" b="1" dirty="0" err="1" smtClean="0">
                <a:cs typeface="Times New Roman" panose="02020603050405020304" pitchFamily="18" charset="0"/>
              </a:rPr>
              <a:t>αιματοξυλίνη</a:t>
            </a:r>
            <a:r>
              <a:rPr lang="el-GR" altLang="el-GR" sz="2000" b="1" dirty="0" smtClean="0">
                <a:cs typeface="Times New Roman" panose="02020603050405020304" pitchFamily="18" charset="0"/>
              </a:rPr>
              <a:t> </a:t>
            </a:r>
            <a:r>
              <a:rPr lang="el-GR" altLang="el-GR" sz="2000" dirty="0" smtClean="0">
                <a:cs typeface="Times New Roman" panose="02020603050405020304" pitchFamily="18" charset="0"/>
              </a:rPr>
              <a:t>είναι αλκαλική και βάφει τους ιστούς </a:t>
            </a:r>
            <a:r>
              <a:rPr lang="el-GR" altLang="el-GR" sz="2000" b="1" dirty="0" err="1" smtClean="0">
                <a:cs typeface="Times New Roman" panose="02020603050405020304" pitchFamily="18" charset="0"/>
              </a:rPr>
              <a:t>μπλέ</a:t>
            </a:r>
            <a:r>
              <a:rPr lang="el-GR" altLang="el-GR" sz="2000" dirty="0" smtClean="0">
                <a:cs typeface="Times New Roman" panose="02020603050405020304" pitchFamily="18" charset="0"/>
              </a:rPr>
              <a:t> ή </a:t>
            </a:r>
            <a:r>
              <a:rPr lang="el-GR" altLang="el-GR" sz="2000" b="1" dirty="0" err="1" smtClean="0">
                <a:cs typeface="Times New Roman" panose="02020603050405020304" pitchFamily="18" charset="0"/>
              </a:rPr>
              <a:t>μώβ</a:t>
            </a:r>
            <a:r>
              <a:rPr lang="el-GR" altLang="el-GR" sz="2000" b="1" dirty="0" smtClean="0">
                <a:cs typeface="Times New Roman" panose="02020603050405020304" pitchFamily="18" charset="0"/>
              </a:rPr>
              <a:t>. </a:t>
            </a:r>
            <a:r>
              <a:rPr lang="el-GR" altLang="el-GR" sz="2000" dirty="0" smtClean="0">
                <a:cs typeface="Times New Roman" panose="02020603050405020304" pitchFamily="18" charset="0"/>
              </a:rPr>
              <a:t>Η </a:t>
            </a:r>
            <a:r>
              <a:rPr lang="el-GR" altLang="el-GR" sz="2000" b="1" dirty="0" err="1" smtClean="0">
                <a:cs typeface="Times New Roman" panose="02020603050405020304" pitchFamily="18" charset="0"/>
              </a:rPr>
              <a:t>ηωσίνη</a:t>
            </a:r>
            <a:r>
              <a:rPr lang="el-GR" altLang="el-GR" sz="2000" dirty="0" smtClean="0">
                <a:cs typeface="Times New Roman" panose="02020603050405020304" pitchFamily="18" charset="0"/>
              </a:rPr>
              <a:t> είναι όξινη και βάφει τους ιστούς σε αποχρώσεις του </a:t>
            </a:r>
            <a:r>
              <a:rPr lang="el-GR" altLang="el-GR" sz="2000" b="1" dirty="0" err="1" smtClean="0">
                <a:cs typeface="Times New Roman" panose="02020603050405020304" pitchFamily="18" charset="0"/>
              </a:rPr>
              <a:t>ρόζ</a:t>
            </a:r>
            <a:r>
              <a:rPr lang="el-GR" altLang="el-GR" sz="2000" b="1" dirty="0" smtClean="0">
                <a:cs typeface="Times New Roman" panose="02020603050405020304" pitchFamily="18" charset="0"/>
              </a:rPr>
              <a:t>.</a:t>
            </a:r>
            <a:endParaRPr lang="en-GB" altLang="el-GR" sz="2000" b="1" dirty="0" smtClean="0">
              <a:cs typeface="Times New Roman" panose="02020603050405020304" pitchFamily="18" charset="0"/>
            </a:endParaRPr>
          </a:p>
          <a:p>
            <a:pPr marL="0" indent="0" algn="ctr" eaLnBrk="1" hangingPunct="1">
              <a:buFont typeface="Arial" panose="020B0604020202020204" pitchFamily="34" charset="0"/>
              <a:buNone/>
            </a:pPr>
            <a:r>
              <a:rPr lang="el-GR" altLang="el-GR" sz="2000" b="1" dirty="0" err="1" smtClean="0">
                <a:cs typeface="Times New Roman" panose="02020603050405020304" pitchFamily="18" charset="0"/>
              </a:rPr>
              <a:t>Τριχρωματικές</a:t>
            </a:r>
            <a:r>
              <a:rPr lang="el-GR" altLang="el-GR" sz="2000" b="1" dirty="0" smtClean="0">
                <a:cs typeface="Times New Roman" panose="02020603050405020304" pitchFamily="18" charset="0"/>
              </a:rPr>
              <a:t> χρωστικές</a:t>
            </a:r>
          </a:p>
          <a:p>
            <a:pPr eaLnBrk="1" hangingPunct="1"/>
            <a:r>
              <a:rPr lang="el-GR" altLang="el-GR" sz="2000" dirty="0" smtClean="0">
                <a:cs typeface="Times New Roman" panose="02020603050405020304" pitchFamily="18" charset="0"/>
              </a:rPr>
              <a:t>Ο συνδυασμός </a:t>
            </a:r>
            <a:r>
              <a:rPr lang="el-GR" altLang="el-GR" sz="2000" b="1" dirty="0" smtClean="0">
                <a:cs typeface="Times New Roman" panose="02020603050405020304" pitchFamily="18" charset="0"/>
              </a:rPr>
              <a:t>πικρικού οξέος-φουξίνης </a:t>
            </a:r>
            <a:r>
              <a:rPr lang="el-GR" altLang="el-GR" sz="2000" dirty="0" smtClean="0">
                <a:cs typeface="Times New Roman" panose="02020603050405020304" pitchFamily="18" charset="0"/>
              </a:rPr>
              <a:t>(χρωστική </a:t>
            </a:r>
            <a:r>
              <a:rPr lang="en-GB" altLang="el-GR" sz="2000" dirty="0" smtClean="0">
                <a:cs typeface="Times New Roman" panose="02020603050405020304" pitchFamily="18" charset="0"/>
              </a:rPr>
              <a:t>Van </a:t>
            </a:r>
            <a:r>
              <a:rPr lang="en-GB" altLang="el-GR" sz="2000" dirty="0" err="1" smtClean="0">
                <a:cs typeface="Times New Roman" panose="02020603050405020304" pitchFamily="18" charset="0"/>
              </a:rPr>
              <a:t>Gieson</a:t>
            </a:r>
            <a:r>
              <a:rPr lang="el-GR" altLang="el-GR" sz="2000" dirty="0" smtClean="0">
                <a:cs typeface="Times New Roman" panose="02020603050405020304" pitchFamily="18" charset="0"/>
              </a:rPr>
              <a:t>) επιτρέπει το χρωματισμό πρώτα με </a:t>
            </a:r>
            <a:r>
              <a:rPr lang="el-GR" altLang="el-GR" sz="2000" b="1" dirty="0" smtClean="0">
                <a:cs typeface="Times New Roman" panose="02020603050405020304" pitchFamily="18" charset="0"/>
              </a:rPr>
              <a:t>πικρικό οξύ </a:t>
            </a:r>
            <a:r>
              <a:rPr lang="el-GR" altLang="el-GR" sz="2000" dirty="0" smtClean="0">
                <a:cs typeface="Times New Roman" panose="02020603050405020304" pitchFamily="18" charset="0"/>
              </a:rPr>
              <a:t>και μετά με </a:t>
            </a:r>
            <a:r>
              <a:rPr lang="el-GR" altLang="el-GR" sz="2000" b="1" dirty="0" err="1" smtClean="0">
                <a:cs typeface="Times New Roman" panose="02020603050405020304" pitchFamily="18" charset="0"/>
              </a:rPr>
              <a:t>ουξίνη</a:t>
            </a:r>
            <a:r>
              <a:rPr lang="el-GR" altLang="el-GR" sz="2000" b="1" dirty="0" smtClean="0">
                <a:cs typeface="Times New Roman" panose="02020603050405020304" pitchFamily="18" charset="0"/>
              </a:rPr>
              <a:t>. </a:t>
            </a:r>
            <a:r>
              <a:rPr lang="el-GR" altLang="el-GR" sz="2000" dirty="0" smtClean="0">
                <a:cs typeface="Times New Roman" panose="02020603050405020304" pitchFamily="18" charset="0"/>
              </a:rPr>
              <a:t>Πιο πολύπλοκος είναι ο τρόπος χρώσης με τη </a:t>
            </a:r>
            <a:r>
              <a:rPr lang="el-GR" altLang="el-GR" sz="2000" b="1" dirty="0" smtClean="0">
                <a:cs typeface="Times New Roman" panose="02020603050405020304" pitchFamily="18" charset="0"/>
              </a:rPr>
              <a:t>χρωστική του </a:t>
            </a:r>
            <a:r>
              <a:rPr lang="en-GB" altLang="el-GR" sz="2000" b="1" dirty="0" smtClean="0">
                <a:cs typeface="Times New Roman" panose="02020603050405020304" pitchFamily="18" charset="0"/>
              </a:rPr>
              <a:t>Masson</a:t>
            </a:r>
            <a:r>
              <a:rPr lang="en-GB" altLang="en-US" sz="2000" b="1" dirty="0" smtClean="0">
                <a:cs typeface="Times New Roman" panose="02020603050405020304" pitchFamily="18" charset="0"/>
              </a:rPr>
              <a:t>’</a:t>
            </a:r>
            <a:r>
              <a:rPr lang="en-GB" altLang="el-GR" sz="2000" b="1" dirty="0" smtClean="0">
                <a:cs typeface="Times New Roman" panose="02020603050405020304" pitchFamily="18" charset="0"/>
              </a:rPr>
              <a:t>s</a:t>
            </a:r>
            <a:r>
              <a:rPr lang="el-GR" altLang="el-GR" sz="2000" b="1" dirty="0" smtClean="0">
                <a:cs typeface="Times New Roman" panose="02020603050405020304" pitchFamily="18" charset="0"/>
              </a:rPr>
              <a:t>.</a:t>
            </a:r>
            <a:endParaRPr lang="en-GB" altLang="el-GR" sz="2000" b="1" dirty="0" smtClean="0">
              <a:cs typeface="Times New Roman" panose="02020603050405020304" pitchFamily="18" charset="0"/>
            </a:endParaRPr>
          </a:p>
          <a:p>
            <a:pPr marL="0" indent="0" algn="ctr" eaLnBrk="1" hangingPunct="1">
              <a:buFont typeface="Arial" panose="020B0604020202020204" pitchFamily="34" charset="0"/>
              <a:buNone/>
            </a:pPr>
            <a:r>
              <a:rPr lang="el-GR" altLang="el-GR" sz="2000" b="1" dirty="0" smtClean="0">
                <a:cs typeface="Times New Roman" panose="02020603050405020304" pitchFamily="18" charset="0"/>
              </a:rPr>
              <a:t>Ουδέτερες χρωστικές</a:t>
            </a:r>
          </a:p>
          <a:p>
            <a:pPr eaLnBrk="1" hangingPunct="1"/>
            <a:r>
              <a:rPr lang="el-GR" altLang="el-GR" sz="2000" dirty="0" smtClean="0">
                <a:cs typeface="Times New Roman" panose="02020603050405020304" pitchFamily="18" charset="0"/>
              </a:rPr>
              <a:t>Ο συνδυασμός αλκαλικής (</a:t>
            </a:r>
            <a:r>
              <a:rPr lang="el-GR" altLang="el-GR" sz="2000" b="1" dirty="0" err="1" smtClean="0">
                <a:cs typeface="Times New Roman" panose="02020603050405020304" pitchFamily="18" charset="0"/>
              </a:rPr>
              <a:t>μπλέ</a:t>
            </a:r>
            <a:r>
              <a:rPr lang="el-GR" altLang="el-GR" sz="2000" b="1" dirty="0" smtClean="0">
                <a:cs typeface="Times New Roman" panose="02020603050405020304" pitchFamily="18" charset="0"/>
              </a:rPr>
              <a:t> του </a:t>
            </a:r>
            <a:r>
              <a:rPr lang="el-GR" altLang="el-GR" sz="2000" b="1" dirty="0" err="1" smtClean="0">
                <a:cs typeface="Times New Roman" panose="02020603050405020304" pitchFamily="18" charset="0"/>
              </a:rPr>
              <a:t>μεθυλένιου</a:t>
            </a:r>
            <a:r>
              <a:rPr lang="el-GR" altLang="el-GR" sz="2000" dirty="0" smtClean="0">
                <a:cs typeface="Times New Roman" panose="02020603050405020304" pitchFamily="18" charset="0"/>
              </a:rPr>
              <a:t>) και όξινης </a:t>
            </a:r>
            <a:r>
              <a:rPr lang="el-GR" altLang="el-GR" sz="2000" b="1" dirty="0" err="1" smtClean="0">
                <a:cs typeface="Times New Roman" panose="02020603050405020304" pitchFamily="18" charset="0"/>
              </a:rPr>
              <a:t>ηωσίνη</a:t>
            </a:r>
            <a:r>
              <a:rPr lang="el-GR" altLang="el-GR" sz="2000" b="1" dirty="0" smtClean="0">
                <a:cs typeface="Times New Roman" panose="02020603050405020304" pitchFamily="18" charset="0"/>
              </a:rPr>
              <a:t>) </a:t>
            </a:r>
            <a:r>
              <a:rPr lang="el-GR" altLang="el-GR" sz="2000" dirty="0" smtClean="0">
                <a:cs typeface="Times New Roman" panose="02020603050405020304" pitchFamily="18" charset="0"/>
              </a:rPr>
              <a:t>χρωστικής (</a:t>
            </a:r>
            <a:r>
              <a:rPr lang="el-GR" altLang="el-GR" sz="2000" b="1" dirty="0" smtClean="0">
                <a:cs typeface="Times New Roman" panose="02020603050405020304" pitchFamily="18" charset="0"/>
              </a:rPr>
              <a:t>χρωστική του </a:t>
            </a:r>
            <a:r>
              <a:rPr lang="en-GB" altLang="el-GR" sz="2000" b="1" dirty="0" smtClean="0">
                <a:cs typeface="Times New Roman" panose="02020603050405020304" pitchFamily="18" charset="0"/>
              </a:rPr>
              <a:t>Wright</a:t>
            </a:r>
            <a:r>
              <a:rPr lang="el-GR" altLang="el-GR" sz="2000" dirty="0" smtClean="0">
                <a:cs typeface="Times New Roman" panose="02020603050405020304" pitchFamily="18" charset="0"/>
              </a:rPr>
              <a:t>) για τη χρώση κυττάρων του αίματος.</a:t>
            </a:r>
            <a:r>
              <a:rPr lang="en-GB" altLang="el-GR" sz="2000" dirty="0" smtClean="0">
                <a:cs typeface="Times New Roman" panose="02020603050405020304" pitchFamily="18" charset="0"/>
              </a:rPr>
              <a:t> </a:t>
            </a:r>
            <a:r>
              <a:rPr lang="el-GR" altLang="el-GR" sz="2000" dirty="0" smtClean="0">
                <a:cs typeface="Times New Roman" panose="02020603050405020304" pitchFamily="18" charset="0"/>
              </a:rPr>
              <a:t> </a:t>
            </a:r>
          </a:p>
          <a:p>
            <a:pPr marL="0" indent="0"/>
            <a:endParaRPr lang="el-GR" altLang="el-GR" sz="2200" dirty="0" smtClean="0"/>
          </a:p>
        </p:txBody>
      </p:sp>
      <p:sp>
        <p:nvSpPr>
          <p:cNvPr id="5" name="Footer Placeholder 4"/>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6" name="Slide Number Placeholder 5"/>
          <p:cNvSpPr>
            <a:spLocks noGrp="1"/>
          </p:cNvSpPr>
          <p:nvPr>
            <p:ph type="sldNum" sz="quarter" idx="11"/>
          </p:nvPr>
        </p:nvSpPr>
        <p:spPr/>
        <p:txBody>
          <a:bodyPr/>
          <a:lstStyle/>
          <a:p>
            <a:pPr>
              <a:defRPr/>
            </a:pPr>
            <a:fld id="{DFEFE069-AFEB-4AD6-9A78-332C8C7E5A18}" type="slidenum">
              <a:rPr lang="en-US" altLang="el-GR" smtClean="0"/>
              <a:pPr>
                <a:defRPr/>
              </a:pPr>
              <a:t>32</a:t>
            </a:fld>
            <a:endParaRPr lang="en-US" altLang="el-G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5"/>
          <p:cNvSpPr>
            <a:spLocks noGrp="1"/>
          </p:cNvSpPr>
          <p:nvPr>
            <p:ph type="title"/>
          </p:nvPr>
        </p:nvSpPr>
        <p:spPr/>
        <p:txBody>
          <a:bodyPr/>
          <a:lstStyle/>
          <a:p>
            <a:r>
              <a:rPr lang="el-GR" altLang="el-GR" dirty="0" smtClean="0"/>
              <a:t> Συνδετικός Ιστός: Τένοντας 1/2</a:t>
            </a:r>
            <a:br>
              <a:rPr lang="el-GR" altLang="el-GR" dirty="0" smtClean="0"/>
            </a:br>
            <a:r>
              <a:rPr lang="el-GR" altLang="el-GR" sz="1600" dirty="0" smtClean="0">
                <a:cs typeface="Times New Roman" panose="02020603050405020304" pitchFamily="18" charset="0"/>
              </a:rPr>
              <a:t>(</a:t>
            </a:r>
            <a:r>
              <a:rPr lang="en-US" altLang="el-GR" sz="1600" dirty="0" smtClean="0">
                <a:cs typeface="Times New Roman" panose="02020603050405020304" pitchFamily="18" charset="0"/>
              </a:rPr>
              <a:t>http://www.lab.anhb.uwa.edu.au/mb140/</a:t>
            </a:r>
            <a:r>
              <a:rPr lang="el-GR" altLang="el-GR" sz="1600" dirty="0" smtClean="0">
                <a:cs typeface="Times New Roman" panose="02020603050405020304" pitchFamily="18" charset="0"/>
              </a:rPr>
              <a:t>)</a:t>
            </a:r>
            <a:r>
              <a:rPr lang="en-US" altLang="el-GR" sz="1600" dirty="0" smtClean="0">
                <a:cs typeface="Times New Roman" panose="02020603050405020304" pitchFamily="18" charset="0"/>
              </a:rPr>
              <a:t/>
            </a:r>
            <a:br>
              <a:rPr lang="en-US" altLang="el-GR" sz="1600" dirty="0" smtClean="0">
                <a:cs typeface="Times New Roman" panose="02020603050405020304" pitchFamily="18" charset="0"/>
              </a:rPr>
            </a:br>
            <a:endParaRPr lang="el-GR" altLang="el-GR" sz="1600" dirty="0" smtClean="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2034" y="1412776"/>
            <a:ext cx="6804236" cy="4764187"/>
          </a:xfrm>
        </p:spPr>
      </p:pic>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7FDC3B9A-A87C-4E6F-92A2-4DC81CA11D0B}" type="slidenum">
              <a:rPr lang="en-US" altLang="el-GR" smtClean="0"/>
              <a:pPr>
                <a:defRPr/>
              </a:pPr>
              <a:t>33</a:t>
            </a:fld>
            <a:endParaRPr lang="en-US" altLang="el-GR"/>
          </a:p>
        </p:txBody>
      </p:sp>
      <p:sp>
        <p:nvSpPr>
          <p:cNvPr id="15" name="TextBox 14"/>
          <p:cNvSpPr txBox="1"/>
          <p:nvPr/>
        </p:nvSpPr>
        <p:spPr>
          <a:xfrm>
            <a:off x="7860482" y="5899964"/>
            <a:ext cx="341760" cy="276999"/>
          </a:xfrm>
          <a:prstGeom prst="rect">
            <a:avLst/>
          </a:prstGeom>
          <a:noFill/>
        </p:spPr>
        <p:txBody>
          <a:bodyPr wrap="none" rtlCol="0">
            <a:spAutoFit/>
          </a:bodyPr>
          <a:lstStyle/>
          <a:p>
            <a:r>
              <a:rPr lang="el-GR" sz="1200" b="1" dirty="0" smtClean="0">
                <a:latin typeface="+mn-lt"/>
              </a:rPr>
              <a:t>35</a:t>
            </a:r>
            <a:endParaRPr lang="en-US" sz="1200" b="1" dirty="0">
              <a:latin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5"/>
          <p:cNvSpPr>
            <a:spLocks noGrp="1"/>
          </p:cNvSpPr>
          <p:nvPr>
            <p:ph type="title"/>
          </p:nvPr>
        </p:nvSpPr>
        <p:spPr/>
        <p:txBody>
          <a:bodyPr/>
          <a:lstStyle/>
          <a:p>
            <a:r>
              <a:rPr lang="el-GR" altLang="el-GR" dirty="0" smtClean="0"/>
              <a:t>Συνδετικός Ιστός: Τένοντας 2/2</a:t>
            </a:r>
            <a:br>
              <a:rPr lang="el-GR" altLang="el-GR" dirty="0" smtClean="0"/>
            </a:br>
            <a:r>
              <a:rPr lang="el-GR" altLang="el-GR" sz="1600" dirty="0" smtClean="0">
                <a:cs typeface="Times New Roman" panose="02020603050405020304" pitchFamily="18" charset="0"/>
              </a:rPr>
              <a:t>(</a:t>
            </a:r>
            <a:r>
              <a:rPr lang="en-US" altLang="el-GR" sz="1600" dirty="0" smtClean="0">
                <a:cs typeface="Times New Roman" panose="02020603050405020304" pitchFamily="18" charset="0"/>
              </a:rPr>
              <a:t>http://www.lab.anhb.uwa.edu.au/mb140/</a:t>
            </a:r>
            <a:r>
              <a:rPr lang="el-GR" altLang="el-GR" sz="1600" dirty="0" smtClean="0">
                <a:cs typeface="Times New Roman" panose="02020603050405020304" pitchFamily="18" charset="0"/>
              </a:rPr>
              <a:t>)</a:t>
            </a:r>
            <a:r>
              <a:rPr lang="en-US" altLang="el-GR" sz="1600" dirty="0" smtClean="0">
                <a:cs typeface="Times New Roman" panose="02020603050405020304" pitchFamily="18" charset="0"/>
              </a:rPr>
              <a:t/>
            </a:r>
            <a:br>
              <a:rPr lang="en-US" altLang="el-GR" sz="1600" dirty="0" smtClean="0">
                <a:cs typeface="Times New Roman" panose="02020603050405020304" pitchFamily="18" charset="0"/>
              </a:rPr>
            </a:br>
            <a:endParaRPr lang="el-GR" altLang="el-GR" sz="1600" dirty="0" smtClean="0"/>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11400499-24E2-4568-9652-EEB0D1668488}" type="slidenum">
              <a:rPr lang="en-US" altLang="el-GR" smtClean="0"/>
              <a:pPr>
                <a:defRPr/>
              </a:pPr>
              <a:t>34</a:t>
            </a:fld>
            <a:endParaRPr lang="en-US" altLang="el-GR"/>
          </a:p>
        </p:txBody>
      </p:sp>
      <p:pic>
        <p:nvPicPr>
          <p:cNvPr id="49157"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63600" y="1398588"/>
            <a:ext cx="7107238" cy="4781550"/>
          </a:xfrm>
        </p:spPr>
      </p:pic>
      <p:sp>
        <p:nvSpPr>
          <p:cNvPr id="6" name="TextBox 5"/>
          <p:cNvSpPr txBox="1"/>
          <p:nvPr/>
        </p:nvSpPr>
        <p:spPr>
          <a:xfrm>
            <a:off x="7558410" y="5837665"/>
            <a:ext cx="341760" cy="276999"/>
          </a:xfrm>
          <a:prstGeom prst="rect">
            <a:avLst/>
          </a:prstGeom>
          <a:noFill/>
        </p:spPr>
        <p:txBody>
          <a:bodyPr wrap="none" rtlCol="0">
            <a:spAutoFit/>
          </a:bodyPr>
          <a:lstStyle/>
          <a:p>
            <a:r>
              <a:rPr lang="el-GR" sz="1200" b="1" dirty="0" smtClean="0">
                <a:latin typeface="+mn-lt"/>
              </a:rPr>
              <a:t>36</a:t>
            </a:r>
            <a:endParaRPr lang="en-US" sz="1200" b="1" dirty="0">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5"/>
          <p:cNvSpPr>
            <a:spLocks noGrp="1"/>
          </p:cNvSpPr>
          <p:nvPr>
            <p:ph type="title"/>
          </p:nvPr>
        </p:nvSpPr>
        <p:spPr/>
        <p:txBody>
          <a:bodyPr/>
          <a:lstStyle/>
          <a:p>
            <a:r>
              <a:rPr lang="el-GR" altLang="el-GR" sz="4000" dirty="0" smtClean="0"/>
              <a:t>Επιθηλιακός Ιστός:</a:t>
            </a:r>
            <a:br>
              <a:rPr lang="el-GR" altLang="el-GR" sz="4000" dirty="0" smtClean="0"/>
            </a:br>
            <a:r>
              <a:rPr lang="el-GR" altLang="el-GR" sz="4000" dirty="0" smtClean="0"/>
              <a:t> Θυρεοειδής Αδένας</a:t>
            </a:r>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7A3CFBA1-C72A-4B87-9736-6A9DAB35A344}" type="slidenum">
              <a:rPr lang="en-US" altLang="el-GR" smtClean="0"/>
              <a:pPr>
                <a:defRPr/>
              </a:pPr>
              <a:t>35</a:t>
            </a:fld>
            <a:endParaRPr lang="en-US" altLang="el-GR"/>
          </a:p>
        </p:txBody>
      </p:sp>
      <p:pic>
        <p:nvPicPr>
          <p:cNvPr id="51205"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76350" y="1574800"/>
            <a:ext cx="6657975" cy="4725988"/>
          </a:xfrm>
        </p:spPr>
      </p:pic>
      <p:sp>
        <p:nvSpPr>
          <p:cNvPr id="6" name="TextBox 5"/>
          <p:cNvSpPr txBox="1"/>
          <p:nvPr/>
        </p:nvSpPr>
        <p:spPr>
          <a:xfrm>
            <a:off x="7583512" y="5976164"/>
            <a:ext cx="341760" cy="276999"/>
          </a:xfrm>
          <a:prstGeom prst="rect">
            <a:avLst/>
          </a:prstGeom>
          <a:noFill/>
        </p:spPr>
        <p:txBody>
          <a:bodyPr wrap="none" rtlCol="0">
            <a:spAutoFit/>
          </a:bodyPr>
          <a:lstStyle/>
          <a:p>
            <a:r>
              <a:rPr lang="el-GR" sz="1200" b="1" dirty="0" smtClean="0">
                <a:latin typeface="+mn-lt"/>
              </a:rPr>
              <a:t>37</a:t>
            </a:r>
            <a:endParaRPr lang="en-US" sz="1200" b="1" dirty="0">
              <a:latin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5"/>
          <p:cNvSpPr>
            <a:spLocks noGrp="1"/>
          </p:cNvSpPr>
          <p:nvPr>
            <p:ph type="title"/>
          </p:nvPr>
        </p:nvSpPr>
        <p:spPr/>
        <p:txBody>
          <a:bodyPr/>
          <a:lstStyle/>
          <a:p>
            <a:r>
              <a:rPr lang="el-GR" altLang="el-GR" dirty="0" smtClean="0"/>
              <a:t>Οστίτης ιστός: Οστό</a:t>
            </a:r>
            <a:br>
              <a:rPr lang="el-GR" altLang="el-GR" dirty="0" smtClean="0"/>
            </a:br>
            <a:r>
              <a:rPr lang="el-GR" altLang="el-GR" sz="1600" dirty="0" smtClean="0">
                <a:cs typeface="Times New Roman" panose="02020603050405020304" pitchFamily="18" charset="0"/>
              </a:rPr>
              <a:t>(</a:t>
            </a:r>
            <a:r>
              <a:rPr lang="en-US" altLang="el-GR" sz="1600" dirty="0" smtClean="0">
                <a:cs typeface="Times New Roman" panose="02020603050405020304" pitchFamily="18" charset="0"/>
              </a:rPr>
              <a:t>http://www.lab.anhb.uwa.edu.au/mb140/</a:t>
            </a:r>
            <a:r>
              <a:rPr lang="el-GR" altLang="el-GR" sz="1600" dirty="0" smtClean="0">
                <a:cs typeface="Times New Roman" panose="02020603050405020304" pitchFamily="18" charset="0"/>
              </a:rPr>
              <a:t>)</a:t>
            </a:r>
            <a:r>
              <a:rPr lang="en-US" altLang="el-GR" sz="1600" dirty="0" smtClean="0">
                <a:cs typeface="Times New Roman" panose="02020603050405020304" pitchFamily="18" charset="0"/>
              </a:rPr>
              <a:t/>
            </a:r>
            <a:br>
              <a:rPr lang="en-US" altLang="el-GR" sz="1600" dirty="0" smtClean="0">
                <a:cs typeface="Times New Roman" panose="02020603050405020304" pitchFamily="18" charset="0"/>
              </a:rPr>
            </a:br>
            <a:endParaRPr lang="el-GR" altLang="el-GR" sz="1600" dirty="0" smtClean="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4781" y="1427173"/>
            <a:ext cx="6748399" cy="4887605"/>
          </a:xfrm>
        </p:spPr>
      </p:pic>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78B50B00-6981-46FA-A99D-9AD1B7522CF5}" type="slidenum">
              <a:rPr lang="en-US" altLang="el-GR" smtClean="0"/>
              <a:pPr>
                <a:defRPr/>
              </a:pPr>
              <a:t>36</a:t>
            </a:fld>
            <a:endParaRPr lang="en-US" altLang="el-GR"/>
          </a:p>
        </p:txBody>
      </p:sp>
      <p:sp>
        <p:nvSpPr>
          <p:cNvPr id="15" name="TextBox 14"/>
          <p:cNvSpPr txBox="1"/>
          <p:nvPr/>
        </p:nvSpPr>
        <p:spPr>
          <a:xfrm>
            <a:off x="7561889" y="5846028"/>
            <a:ext cx="341760" cy="276999"/>
          </a:xfrm>
          <a:prstGeom prst="rect">
            <a:avLst/>
          </a:prstGeom>
          <a:noFill/>
        </p:spPr>
        <p:txBody>
          <a:bodyPr wrap="none" rtlCol="0">
            <a:spAutoFit/>
          </a:bodyPr>
          <a:lstStyle/>
          <a:p>
            <a:r>
              <a:rPr lang="en-US" sz="1200" b="1" dirty="0" smtClean="0">
                <a:solidFill>
                  <a:schemeClr val="bg1"/>
                </a:solidFill>
                <a:latin typeface="+mn-lt"/>
              </a:rPr>
              <a:t>38</a:t>
            </a:r>
            <a:endParaRPr lang="en-US" sz="1200" b="1" dirty="0">
              <a:solidFill>
                <a:schemeClr val="bg1"/>
              </a:solidFill>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5"/>
          <p:cNvSpPr>
            <a:spLocks noGrp="1"/>
          </p:cNvSpPr>
          <p:nvPr>
            <p:ph type="title"/>
          </p:nvPr>
        </p:nvSpPr>
        <p:spPr>
          <a:xfrm>
            <a:off x="417066" y="365125"/>
            <a:ext cx="8263830" cy="1325563"/>
          </a:xfrm>
        </p:spPr>
        <p:txBody>
          <a:bodyPr/>
          <a:lstStyle/>
          <a:p>
            <a:r>
              <a:rPr lang="el-GR" altLang="el-GR" sz="4000" dirty="0" smtClean="0"/>
              <a:t>Νευρικός ιστός: Νωτιαίος Μυελός 1/2</a:t>
            </a:r>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18F1E49A-CD2F-424C-8F2C-7B9E53FB9CD6}" type="slidenum">
              <a:rPr lang="en-US" altLang="el-GR" smtClean="0"/>
              <a:pPr>
                <a:defRPr/>
              </a:pPr>
              <a:t>37</a:t>
            </a:fld>
            <a:endParaRPr lang="en-US" altLang="el-G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1246" y="1395762"/>
            <a:ext cx="4561507" cy="4930426"/>
          </a:xfrm>
        </p:spPr>
      </p:pic>
      <p:sp>
        <p:nvSpPr>
          <p:cNvPr id="8" name="TextBox 7"/>
          <p:cNvSpPr txBox="1"/>
          <p:nvPr/>
        </p:nvSpPr>
        <p:spPr>
          <a:xfrm>
            <a:off x="6483137" y="5984527"/>
            <a:ext cx="341760" cy="276999"/>
          </a:xfrm>
          <a:prstGeom prst="rect">
            <a:avLst/>
          </a:prstGeom>
          <a:noFill/>
        </p:spPr>
        <p:txBody>
          <a:bodyPr wrap="none" rtlCol="0">
            <a:spAutoFit/>
          </a:bodyPr>
          <a:lstStyle/>
          <a:p>
            <a:r>
              <a:rPr lang="en-US" sz="1200" b="1" dirty="0" smtClean="0">
                <a:latin typeface="+mn-lt"/>
              </a:rPr>
              <a:t>3</a:t>
            </a:r>
            <a:r>
              <a:rPr lang="el-GR" sz="1200" b="1" dirty="0" smtClean="0">
                <a:latin typeface="+mn-lt"/>
              </a:rPr>
              <a:t>9</a:t>
            </a:r>
            <a:endParaRPr lang="en-US" sz="1200" b="1" dirty="0">
              <a:latin typeface="+mn-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5"/>
          <p:cNvSpPr>
            <a:spLocks noGrp="1"/>
          </p:cNvSpPr>
          <p:nvPr>
            <p:ph type="title"/>
          </p:nvPr>
        </p:nvSpPr>
        <p:spPr>
          <a:xfrm>
            <a:off x="417066" y="365125"/>
            <a:ext cx="8263830" cy="1325563"/>
          </a:xfrm>
        </p:spPr>
        <p:txBody>
          <a:bodyPr/>
          <a:lstStyle/>
          <a:p>
            <a:r>
              <a:rPr lang="el-GR" altLang="el-GR" sz="4000" dirty="0" smtClean="0"/>
              <a:t>Νευρικός ιστός: Νωτιαίος Μυελός 2/2</a:t>
            </a:r>
            <a:br>
              <a:rPr lang="el-GR" altLang="el-GR" sz="4000" dirty="0" smtClean="0"/>
            </a:br>
            <a:r>
              <a:rPr lang="el-GR" altLang="el-GR" sz="1600" dirty="0" smtClean="0">
                <a:cs typeface="Times New Roman" panose="02020603050405020304" pitchFamily="18" charset="0"/>
              </a:rPr>
              <a:t>(</a:t>
            </a:r>
            <a:r>
              <a:rPr lang="en-US" altLang="el-GR" sz="1600" dirty="0" smtClean="0">
                <a:cs typeface="Times New Roman" panose="02020603050405020304" pitchFamily="18" charset="0"/>
              </a:rPr>
              <a:t>http://www.lab.anhb.uwa.edu.au/mb140/</a:t>
            </a:r>
            <a:r>
              <a:rPr lang="el-GR" altLang="el-GR" sz="1600" dirty="0" smtClean="0">
                <a:cs typeface="Times New Roman" panose="02020603050405020304" pitchFamily="18" charset="0"/>
              </a:rPr>
              <a:t>)</a:t>
            </a:r>
            <a:r>
              <a:rPr lang="en-US" altLang="el-GR" sz="1600" dirty="0" smtClean="0">
                <a:cs typeface="Times New Roman" panose="02020603050405020304" pitchFamily="18" charset="0"/>
              </a:rPr>
              <a:t/>
            </a:r>
            <a:br>
              <a:rPr lang="en-US" altLang="el-GR" sz="1600" dirty="0" smtClean="0">
                <a:cs typeface="Times New Roman" panose="02020603050405020304" pitchFamily="18" charset="0"/>
              </a:rPr>
            </a:br>
            <a:endParaRPr lang="el-GR" altLang="el-GR" sz="1600" dirty="0" smtClean="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4778" y="1485057"/>
            <a:ext cx="7276830" cy="4836195"/>
          </a:xfrm>
        </p:spPr>
      </p:pic>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499EB2FC-40F3-4757-AE2E-7DC73ECCFDCD}" type="slidenum">
              <a:rPr lang="en-US" altLang="el-GR" smtClean="0"/>
              <a:pPr>
                <a:defRPr/>
              </a:pPr>
              <a:t>38</a:t>
            </a:fld>
            <a:endParaRPr lang="en-US" altLang="el-GR"/>
          </a:p>
        </p:txBody>
      </p:sp>
      <p:sp>
        <p:nvSpPr>
          <p:cNvPr id="9" name="TextBox 8"/>
          <p:cNvSpPr txBox="1"/>
          <p:nvPr/>
        </p:nvSpPr>
        <p:spPr>
          <a:xfrm>
            <a:off x="7926958" y="6041930"/>
            <a:ext cx="341760" cy="276999"/>
          </a:xfrm>
          <a:prstGeom prst="rect">
            <a:avLst/>
          </a:prstGeom>
          <a:noFill/>
        </p:spPr>
        <p:txBody>
          <a:bodyPr wrap="none" rtlCol="0">
            <a:spAutoFit/>
          </a:bodyPr>
          <a:lstStyle/>
          <a:p>
            <a:r>
              <a:rPr lang="el-GR" sz="1200" b="1" dirty="0" smtClean="0">
                <a:latin typeface="+mn-lt"/>
              </a:rPr>
              <a:t>40</a:t>
            </a:r>
            <a:endParaRPr lang="en-US" sz="1200" b="1" dirty="0">
              <a:latin typeface="+mn-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5"/>
          <p:cNvSpPr>
            <a:spLocks noGrp="1"/>
          </p:cNvSpPr>
          <p:nvPr>
            <p:ph type="title"/>
          </p:nvPr>
        </p:nvSpPr>
        <p:spPr/>
        <p:txBody>
          <a:bodyPr/>
          <a:lstStyle/>
          <a:p>
            <a:r>
              <a:rPr lang="el-GR" altLang="el-GR" sz="4000" dirty="0" smtClean="0"/>
              <a:t>Συνδετικός ιστός: Αίμα</a:t>
            </a:r>
            <a:br>
              <a:rPr lang="el-GR" altLang="el-GR" sz="4000" dirty="0" smtClean="0"/>
            </a:br>
            <a:r>
              <a:rPr lang="el-GR" altLang="el-GR" sz="1600" dirty="0" smtClean="0">
                <a:cs typeface="Times New Roman" panose="02020603050405020304" pitchFamily="18" charset="0"/>
              </a:rPr>
              <a:t>(</a:t>
            </a:r>
            <a:r>
              <a:rPr lang="en-US" altLang="el-GR" sz="1600" dirty="0" smtClean="0">
                <a:cs typeface="Times New Roman" panose="02020603050405020304" pitchFamily="18" charset="0"/>
              </a:rPr>
              <a:t>http://www.lab.anhb.uwa.edu.au/mb140/</a:t>
            </a:r>
            <a:r>
              <a:rPr lang="el-GR" altLang="el-GR" sz="1600" dirty="0" smtClean="0">
                <a:cs typeface="Times New Roman" panose="02020603050405020304" pitchFamily="18" charset="0"/>
              </a:rPr>
              <a:t>)</a:t>
            </a:r>
            <a:r>
              <a:rPr lang="en-US" altLang="el-GR" sz="1600" dirty="0" smtClean="0">
                <a:cs typeface="Times New Roman" panose="02020603050405020304" pitchFamily="18" charset="0"/>
              </a:rPr>
              <a:t/>
            </a:r>
            <a:br>
              <a:rPr lang="en-US" altLang="el-GR" sz="1600" dirty="0" smtClean="0">
                <a:cs typeface="Times New Roman" panose="02020603050405020304" pitchFamily="18" charset="0"/>
              </a:rPr>
            </a:br>
            <a:endParaRPr lang="el-GR" altLang="el-GR" sz="1600" dirty="0" smtClean="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7827" y="1350563"/>
            <a:ext cx="7268345" cy="4945537"/>
          </a:xfrm>
        </p:spPr>
      </p:pic>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EEC06252-3F58-4D52-A021-077FA0AE8CB6}" type="slidenum">
              <a:rPr lang="en-US" altLang="el-GR" smtClean="0"/>
              <a:pPr>
                <a:defRPr/>
              </a:pPr>
              <a:t>39</a:t>
            </a:fld>
            <a:endParaRPr lang="en-US" altLang="el-GR"/>
          </a:p>
        </p:txBody>
      </p:sp>
      <p:sp>
        <p:nvSpPr>
          <p:cNvPr id="15" name="TextBox 14"/>
          <p:cNvSpPr txBox="1"/>
          <p:nvPr/>
        </p:nvSpPr>
        <p:spPr>
          <a:xfrm>
            <a:off x="7681466" y="6019101"/>
            <a:ext cx="341760" cy="276999"/>
          </a:xfrm>
          <a:prstGeom prst="rect">
            <a:avLst/>
          </a:prstGeom>
          <a:noFill/>
        </p:spPr>
        <p:txBody>
          <a:bodyPr wrap="none" rtlCol="0">
            <a:spAutoFit/>
          </a:bodyPr>
          <a:lstStyle/>
          <a:p>
            <a:r>
              <a:rPr lang="el-GR" sz="1200" b="1" dirty="0" smtClean="0">
                <a:latin typeface="+mn-lt"/>
              </a:rPr>
              <a:t>4</a:t>
            </a:r>
            <a:r>
              <a:rPr lang="en-US" sz="1200" b="1" dirty="0" smtClean="0">
                <a:latin typeface="+mn-lt"/>
              </a:rPr>
              <a:t>1</a:t>
            </a:r>
            <a:endParaRPr lang="en-US" sz="1200" b="1" dirty="0">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p:txBody>
          <a:bodyPr/>
          <a:lstStyle/>
          <a:p>
            <a:r>
              <a:rPr lang="el-GR" altLang="el-GR" dirty="0" smtClean="0"/>
              <a:t>Επιθηλιακός </a:t>
            </a:r>
            <a:r>
              <a:rPr lang="el-GR" altLang="el-GR" dirty="0" smtClean="0"/>
              <a:t>Ιστός 1/6</a:t>
            </a:r>
            <a:endParaRPr lang="el-GR" altLang="el-GR" dirty="0" smtClean="0"/>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F9A64226-0172-4D9A-A0C6-024B913B45A4}" type="slidenum">
              <a:rPr lang="en-US" altLang="el-GR" smtClean="0"/>
              <a:pPr>
                <a:defRPr/>
              </a:pPr>
              <a:t>4</a:t>
            </a:fld>
            <a:endParaRPr lang="en-US" altLang="el-GR"/>
          </a:p>
        </p:txBody>
      </p:sp>
      <p:sp>
        <p:nvSpPr>
          <p:cNvPr id="10245" name="Content Placeholder 4"/>
          <p:cNvSpPr>
            <a:spLocks noGrp="1"/>
          </p:cNvSpPr>
          <p:nvPr>
            <p:ph idx="1"/>
          </p:nvPr>
        </p:nvSpPr>
        <p:spPr/>
        <p:txBody>
          <a:bodyPr/>
          <a:lstStyle/>
          <a:p>
            <a:pPr marL="547688" indent="-457200" eaLnBrk="1" hangingPunct="1"/>
            <a:r>
              <a:rPr lang="el-GR" altLang="el-GR" sz="2600" smtClean="0">
                <a:cs typeface="Times New Roman" panose="02020603050405020304" pitchFamily="18" charset="0"/>
              </a:rPr>
              <a:t>Στρώμα κυττάρων που καλύπτει μια εξωτερική ή εσωτερική επιφάνεια.</a:t>
            </a:r>
          </a:p>
          <a:p>
            <a:pPr marL="547688" indent="-457200" eaLnBrk="1" hangingPunct="1"/>
            <a:r>
              <a:rPr lang="el-GR" altLang="el-GR" sz="2600" smtClean="0">
                <a:cs typeface="Times New Roman" panose="02020603050405020304" pitchFamily="18" charset="0"/>
              </a:rPr>
              <a:t>Στην εξωτερική επιφάνεια </a:t>
            </a:r>
            <a:r>
              <a:rPr lang="el-GR" altLang="el-GR" sz="2600" b="1" smtClean="0">
                <a:cs typeface="Times New Roman" panose="02020603050405020304" pitchFamily="18" charset="0"/>
              </a:rPr>
              <a:t>σχηματίζει προστατευτικό κάλυμα.</a:t>
            </a:r>
          </a:p>
          <a:p>
            <a:pPr marL="547688" indent="-457200" eaLnBrk="1" hangingPunct="1"/>
            <a:r>
              <a:rPr lang="el-GR" altLang="el-GR" sz="2600" smtClean="0">
                <a:cs typeface="Times New Roman" panose="02020603050405020304" pitchFamily="18" charset="0"/>
              </a:rPr>
              <a:t>Στην εσωτερική επιφάνεια </a:t>
            </a:r>
            <a:r>
              <a:rPr lang="el-GR" altLang="el-GR" sz="2600" b="1" smtClean="0">
                <a:cs typeface="Times New Roman" panose="02020603050405020304" pitchFamily="18" charset="0"/>
              </a:rPr>
              <a:t>επενδύει όργανα και αγωγούς.</a:t>
            </a:r>
          </a:p>
          <a:p>
            <a:pPr marL="547688" indent="-457200" eaLnBrk="1" hangingPunct="1"/>
            <a:r>
              <a:rPr lang="el-GR" altLang="el-GR" sz="2600" smtClean="0">
                <a:cs typeface="Times New Roman" panose="02020603050405020304" pitchFamily="18" charset="0"/>
              </a:rPr>
              <a:t>Ενώ πολλές φορές </a:t>
            </a:r>
            <a:r>
              <a:rPr lang="el-GR" altLang="el-GR" sz="2600" b="1" smtClean="0">
                <a:cs typeface="Times New Roman" panose="02020603050405020304" pitchFamily="18" charset="0"/>
              </a:rPr>
              <a:t>διαφοροποιείται σε αδένες.</a:t>
            </a:r>
          </a:p>
          <a:p>
            <a:pPr marL="547688" indent="-457200"/>
            <a:endParaRPr lang="el-GR" altLang="el-GR" sz="260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5"/>
          <p:cNvSpPr>
            <a:spLocks noGrp="1"/>
          </p:cNvSpPr>
          <p:nvPr>
            <p:ph type="title"/>
          </p:nvPr>
        </p:nvSpPr>
        <p:spPr/>
        <p:txBody>
          <a:bodyPr/>
          <a:lstStyle/>
          <a:p>
            <a:r>
              <a:rPr lang="el-GR" altLang="el-GR" sz="4000" dirty="0" smtClean="0"/>
              <a:t>Μυϊκός ιστός: </a:t>
            </a:r>
            <a:br>
              <a:rPr lang="el-GR" altLang="el-GR" sz="4000" dirty="0" smtClean="0"/>
            </a:br>
            <a:r>
              <a:rPr lang="el-GR" altLang="el-GR" sz="4000" dirty="0" smtClean="0"/>
              <a:t>Γραμμωτός Μυϊκός Ιστός 1/3</a:t>
            </a:r>
            <a:br>
              <a:rPr lang="el-GR" altLang="el-GR" sz="4000" dirty="0" smtClean="0"/>
            </a:br>
            <a:r>
              <a:rPr lang="el-GR" altLang="el-GR" sz="1600" dirty="0" smtClean="0">
                <a:cs typeface="Times New Roman" panose="02020603050405020304" pitchFamily="18" charset="0"/>
              </a:rPr>
              <a:t>(</a:t>
            </a:r>
            <a:r>
              <a:rPr lang="en-US" altLang="el-GR" sz="1600" dirty="0" smtClean="0">
                <a:cs typeface="Times New Roman" panose="02020603050405020304" pitchFamily="18" charset="0"/>
              </a:rPr>
              <a:t>http://www.lab.anhb.uwa.edu.au/mb140/</a:t>
            </a:r>
            <a:r>
              <a:rPr lang="el-GR" altLang="el-GR" sz="1600" dirty="0" smtClean="0">
                <a:cs typeface="Times New Roman" panose="02020603050405020304" pitchFamily="18" charset="0"/>
              </a:rPr>
              <a:t>)</a:t>
            </a:r>
            <a:r>
              <a:rPr lang="en-US" altLang="el-GR" sz="1600" dirty="0" smtClean="0">
                <a:cs typeface="Times New Roman" panose="02020603050405020304" pitchFamily="18" charset="0"/>
              </a:rPr>
              <a:t/>
            </a:r>
            <a:br>
              <a:rPr lang="en-US" altLang="el-GR" sz="1600" dirty="0" smtClean="0">
                <a:cs typeface="Times New Roman" panose="02020603050405020304" pitchFamily="18" charset="0"/>
              </a:rPr>
            </a:br>
            <a:endParaRPr lang="el-GR" altLang="el-GR" sz="1600" dirty="0" smtClean="0"/>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7F66E6DF-0B64-46A3-B283-6C788D12D0B3}" type="slidenum">
              <a:rPr lang="en-US" altLang="el-GR" smtClean="0"/>
              <a:pPr>
                <a:defRPr/>
              </a:pPr>
              <a:t>40</a:t>
            </a:fld>
            <a:endParaRPr lang="en-US" altLang="el-GR"/>
          </a:p>
        </p:txBody>
      </p:sp>
      <p:pic>
        <p:nvPicPr>
          <p:cNvPr id="61445"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90588" y="1639094"/>
            <a:ext cx="6671700" cy="4656307"/>
          </a:xfrm>
        </p:spPr>
      </p:pic>
      <p:sp>
        <p:nvSpPr>
          <p:cNvPr id="6" name="TextBox 5"/>
          <p:cNvSpPr txBox="1"/>
          <p:nvPr/>
        </p:nvSpPr>
        <p:spPr>
          <a:xfrm>
            <a:off x="7510586" y="6018402"/>
            <a:ext cx="341760" cy="276999"/>
          </a:xfrm>
          <a:prstGeom prst="rect">
            <a:avLst/>
          </a:prstGeom>
          <a:noFill/>
        </p:spPr>
        <p:txBody>
          <a:bodyPr wrap="none" rtlCol="0">
            <a:spAutoFit/>
          </a:bodyPr>
          <a:lstStyle/>
          <a:p>
            <a:r>
              <a:rPr lang="el-GR" sz="1200" b="1" dirty="0" smtClean="0">
                <a:latin typeface="+mn-lt"/>
              </a:rPr>
              <a:t>42</a:t>
            </a:r>
            <a:endParaRPr lang="en-US" sz="1200" b="1" dirty="0">
              <a:latin typeface="+mn-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l-GR" altLang="en-US" sz="4000" dirty="0" smtClean="0"/>
              <a:t>Μυϊκός ιστός: </a:t>
            </a:r>
            <a:br>
              <a:rPr lang="el-GR" altLang="en-US" sz="4000" dirty="0" smtClean="0"/>
            </a:br>
            <a:r>
              <a:rPr lang="el-GR" altLang="en-US" sz="4000" dirty="0" smtClean="0"/>
              <a:t>Γραμμωτός Μυϊκός Ιστός 2/3</a:t>
            </a:r>
          </a:p>
        </p:txBody>
      </p:sp>
      <p:pic>
        <p:nvPicPr>
          <p:cNvPr id="63491"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68561" y="1715579"/>
            <a:ext cx="6606877" cy="4475869"/>
          </a:xfrm>
        </p:spPr>
      </p:pic>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52BB5671-D9DA-4D24-AEBB-6665DFDF3F99}" type="slidenum">
              <a:rPr lang="en-US" altLang="el-GR" smtClean="0"/>
              <a:pPr>
                <a:defRPr/>
              </a:pPr>
              <a:t>41</a:t>
            </a:fld>
            <a:endParaRPr lang="en-US" altLang="el-GR"/>
          </a:p>
        </p:txBody>
      </p:sp>
      <p:sp>
        <p:nvSpPr>
          <p:cNvPr id="6" name="TextBox 5"/>
          <p:cNvSpPr txBox="1"/>
          <p:nvPr/>
        </p:nvSpPr>
        <p:spPr>
          <a:xfrm>
            <a:off x="7501780" y="5860972"/>
            <a:ext cx="341760" cy="276999"/>
          </a:xfrm>
          <a:prstGeom prst="rect">
            <a:avLst/>
          </a:prstGeom>
          <a:noFill/>
        </p:spPr>
        <p:txBody>
          <a:bodyPr wrap="none" rtlCol="0">
            <a:spAutoFit/>
          </a:bodyPr>
          <a:lstStyle/>
          <a:p>
            <a:r>
              <a:rPr lang="el-GR" sz="1200" b="1" dirty="0" smtClean="0">
                <a:latin typeface="+mn-lt"/>
              </a:rPr>
              <a:t>43</a:t>
            </a:r>
            <a:endParaRPr lang="en-US" sz="1200" b="1" dirty="0">
              <a:latin typeface="+mn-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l-GR" altLang="en-US" sz="4000" dirty="0" smtClean="0"/>
              <a:t>Μυϊκός ιστός: </a:t>
            </a:r>
            <a:br>
              <a:rPr lang="el-GR" altLang="en-US" sz="4000" dirty="0" smtClean="0"/>
            </a:br>
            <a:r>
              <a:rPr lang="el-GR" altLang="en-US" sz="4000" dirty="0" smtClean="0"/>
              <a:t>Γραμμωτός Μυϊκός Ιστός 3/3</a:t>
            </a:r>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1943A25F-4EA0-414B-82E1-37EE175A7463}" type="slidenum">
              <a:rPr lang="en-US" altLang="el-GR" smtClean="0"/>
              <a:pPr>
                <a:defRPr/>
              </a:pPr>
              <a:t>42</a:t>
            </a:fld>
            <a:endParaRPr lang="en-US" altLang="el-GR"/>
          </a:p>
        </p:txBody>
      </p:sp>
      <p:pic>
        <p:nvPicPr>
          <p:cNvPr id="6451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11412" y="1723526"/>
            <a:ext cx="6756102" cy="4543927"/>
          </a:xfrm>
        </p:spPr>
      </p:pic>
      <p:sp>
        <p:nvSpPr>
          <p:cNvPr id="6" name="TextBox 5"/>
          <p:cNvSpPr txBox="1"/>
          <p:nvPr/>
        </p:nvSpPr>
        <p:spPr>
          <a:xfrm>
            <a:off x="7494264" y="5881322"/>
            <a:ext cx="341760" cy="276999"/>
          </a:xfrm>
          <a:prstGeom prst="rect">
            <a:avLst/>
          </a:prstGeom>
          <a:noFill/>
        </p:spPr>
        <p:txBody>
          <a:bodyPr wrap="none" rtlCol="0">
            <a:spAutoFit/>
          </a:bodyPr>
          <a:lstStyle/>
          <a:p>
            <a:r>
              <a:rPr lang="el-GR" sz="1200" b="1" dirty="0" smtClean="0">
                <a:latin typeface="+mn-lt"/>
              </a:rPr>
              <a:t>44</a:t>
            </a:r>
            <a:endParaRPr lang="en-US" sz="1200" b="1" dirty="0">
              <a:latin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542925" y="2459038"/>
            <a:ext cx="80232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eaLnBrk="1" hangingPunct="1">
              <a:lnSpc>
                <a:spcPct val="100000"/>
              </a:lnSpc>
              <a:spcBef>
                <a:spcPct val="0"/>
              </a:spcBef>
              <a:buFontTx/>
              <a:buNone/>
            </a:pPr>
            <a:r>
              <a:rPr lang="el-GR" altLang="el-GR" sz="2400">
                <a:cs typeface="Times New Roman" panose="02020603050405020304" pitchFamily="18" charset="0"/>
              </a:rPr>
              <a:t>Πολλές από τις φωτογραφίες προέρχονται από την ιστοσελίδα</a:t>
            </a:r>
          </a:p>
          <a:p>
            <a:pPr algn="ctr" eaLnBrk="1" hangingPunct="1">
              <a:lnSpc>
                <a:spcPct val="100000"/>
              </a:lnSpc>
              <a:spcBef>
                <a:spcPct val="0"/>
              </a:spcBef>
              <a:buFontTx/>
              <a:buNone/>
            </a:pPr>
            <a:r>
              <a:rPr lang="el-GR" altLang="el-GR" sz="2400">
                <a:cs typeface="Times New Roman" panose="02020603050405020304" pitchFamily="18" charset="0"/>
              </a:rPr>
              <a:t>του </a:t>
            </a:r>
            <a:r>
              <a:rPr lang="en-GB" altLang="el-GR" sz="2400">
                <a:cs typeface="Times New Roman" panose="02020603050405020304" pitchFamily="18" charset="0"/>
              </a:rPr>
              <a:t>Blue Histology</a:t>
            </a:r>
            <a:r>
              <a:rPr lang="el-GR" altLang="el-GR" sz="2400">
                <a:cs typeface="Times New Roman" panose="02020603050405020304" pitchFamily="18" charset="0"/>
              </a:rPr>
              <a:t> </a:t>
            </a:r>
            <a:r>
              <a:rPr lang="en-GB" altLang="el-GR" sz="2400">
                <a:cs typeface="Times New Roman" panose="02020603050405020304" pitchFamily="18" charset="0"/>
              </a:rPr>
              <a:t>(Sc</a:t>
            </a:r>
            <a:r>
              <a:rPr lang="en-US" altLang="el-GR" sz="2400">
                <a:cs typeface="Times New Roman" panose="02020603050405020304" pitchFamily="18" charset="0"/>
              </a:rPr>
              <a:t>hool of Anatomy and Human Biology - </a:t>
            </a:r>
          </a:p>
          <a:p>
            <a:pPr algn="ctr" eaLnBrk="1" hangingPunct="1">
              <a:lnSpc>
                <a:spcPct val="100000"/>
              </a:lnSpc>
              <a:spcBef>
                <a:spcPct val="0"/>
              </a:spcBef>
              <a:buFontTx/>
              <a:buNone/>
            </a:pPr>
            <a:r>
              <a:rPr lang="en-US" altLang="el-GR" sz="2400">
                <a:cs typeface="Times New Roman" panose="02020603050405020304" pitchFamily="18" charset="0"/>
              </a:rPr>
              <a:t>The University of Western Australia) </a:t>
            </a:r>
          </a:p>
          <a:p>
            <a:pPr algn="ctr" eaLnBrk="1" hangingPunct="1">
              <a:lnSpc>
                <a:spcPct val="100000"/>
              </a:lnSpc>
              <a:spcBef>
                <a:spcPct val="0"/>
              </a:spcBef>
              <a:buFontTx/>
              <a:buNone/>
            </a:pPr>
            <a:r>
              <a:rPr lang="el-GR" altLang="el-GR" sz="2400">
                <a:cs typeface="Times New Roman" panose="02020603050405020304" pitchFamily="18" charset="0"/>
              </a:rPr>
              <a:t>(</a:t>
            </a:r>
            <a:r>
              <a:rPr lang="en-US" altLang="el-GR" sz="2400">
                <a:cs typeface="Times New Roman" panose="02020603050405020304" pitchFamily="18" charset="0"/>
                <a:hlinkClick r:id="rId2"/>
              </a:rPr>
              <a:t>http://www.lab.anhb.uwa.edu.au/mb140/</a:t>
            </a:r>
            <a:r>
              <a:rPr lang="el-GR" altLang="el-GR" sz="2400">
                <a:cs typeface="Times New Roman" panose="02020603050405020304" pitchFamily="18" charset="0"/>
              </a:rPr>
              <a:t>), </a:t>
            </a:r>
          </a:p>
          <a:p>
            <a:pPr algn="ctr" eaLnBrk="1" hangingPunct="1">
              <a:lnSpc>
                <a:spcPct val="100000"/>
              </a:lnSpc>
              <a:spcBef>
                <a:spcPct val="0"/>
              </a:spcBef>
              <a:buFontTx/>
              <a:buNone/>
            </a:pPr>
            <a:r>
              <a:rPr lang="el-GR" altLang="el-GR" sz="2400">
                <a:cs typeface="Times New Roman" panose="02020603050405020304" pitchFamily="18" charset="0"/>
              </a:rPr>
              <a:t>μια εξαιρετική ιστοσελίδα για θέματα Ιστολογίας.</a:t>
            </a:r>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897E3CDB-ED3F-4F93-AD9E-AB9C0FDE8ED3}" type="slidenum">
              <a:rPr lang="en-US" altLang="el-GR" smtClean="0"/>
              <a:pPr>
                <a:defRPr/>
              </a:pPr>
              <a:t>43</a:t>
            </a:fld>
            <a:endParaRPr lang="en-US" altLang="el-G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l-GR" altLang="en-US" dirty="0" smtClean="0"/>
              <a:t>Τομή Θυρεοειδούς Αδένα</a:t>
            </a:r>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174D0CCC-D298-423E-B3BF-ECA58B20C3BF}" type="slidenum">
              <a:rPr lang="en-US" altLang="el-GR" smtClean="0"/>
              <a:pPr>
                <a:defRPr/>
              </a:pPr>
              <a:t>44</a:t>
            </a:fld>
            <a:endParaRPr lang="en-US" altLang="el-GR"/>
          </a:p>
        </p:txBody>
      </p:sp>
      <p:pic>
        <p:nvPicPr>
          <p:cNvPr id="6656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60375" y="1901825"/>
            <a:ext cx="8734425" cy="4213225"/>
          </a:xfrm>
        </p:spPr>
      </p:pic>
      <p:sp>
        <p:nvSpPr>
          <p:cNvPr id="6" name="TextBox 5"/>
          <p:cNvSpPr txBox="1"/>
          <p:nvPr/>
        </p:nvSpPr>
        <p:spPr>
          <a:xfrm>
            <a:off x="4699123" y="5589240"/>
            <a:ext cx="341760" cy="276999"/>
          </a:xfrm>
          <a:prstGeom prst="rect">
            <a:avLst/>
          </a:prstGeom>
          <a:noFill/>
        </p:spPr>
        <p:txBody>
          <a:bodyPr wrap="none" rtlCol="0">
            <a:spAutoFit/>
          </a:bodyPr>
          <a:lstStyle/>
          <a:p>
            <a:r>
              <a:rPr lang="el-GR" sz="1200" b="1" dirty="0" smtClean="0">
                <a:solidFill>
                  <a:schemeClr val="bg1"/>
                </a:solidFill>
                <a:latin typeface="+mn-lt"/>
              </a:rPr>
              <a:t>45</a:t>
            </a:r>
            <a:endParaRPr lang="en-US" sz="1200" b="1" dirty="0">
              <a:solidFill>
                <a:schemeClr val="bg1"/>
              </a:solidFill>
              <a:latin typeface="+mn-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l-GR" altLang="en-US" dirty="0" smtClean="0"/>
              <a:t>Θυρεοειδής αδένας</a:t>
            </a:r>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98F389EC-B7A9-455E-8D6A-7B8A25D360E7}" type="slidenum">
              <a:rPr lang="en-US" altLang="el-GR" smtClean="0"/>
              <a:pPr>
                <a:defRPr/>
              </a:pPr>
              <a:t>45</a:t>
            </a:fld>
            <a:endParaRPr lang="en-US" altLang="el-GR"/>
          </a:p>
        </p:txBody>
      </p:sp>
      <p:pic>
        <p:nvPicPr>
          <p:cNvPr id="6758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39800" y="1825625"/>
            <a:ext cx="7264400" cy="4351338"/>
          </a:xfrm>
        </p:spPr>
      </p:pic>
      <p:sp>
        <p:nvSpPr>
          <p:cNvPr id="6" name="TextBox 5"/>
          <p:cNvSpPr txBox="1"/>
          <p:nvPr/>
        </p:nvSpPr>
        <p:spPr>
          <a:xfrm>
            <a:off x="7643366" y="5866239"/>
            <a:ext cx="341760" cy="276999"/>
          </a:xfrm>
          <a:prstGeom prst="rect">
            <a:avLst/>
          </a:prstGeom>
          <a:noFill/>
        </p:spPr>
        <p:txBody>
          <a:bodyPr wrap="none" rtlCol="0">
            <a:spAutoFit/>
          </a:bodyPr>
          <a:lstStyle/>
          <a:p>
            <a:r>
              <a:rPr lang="el-GR" sz="1200" b="1" dirty="0" smtClean="0">
                <a:latin typeface="+mn-lt"/>
              </a:rPr>
              <a:t>4</a:t>
            </a:r>
            <a:r>
              <a:rPr lang="en-US" sz="1200" b="1" dirty="0" smtClean="0">
                <a:latin typeface="+mn-lt"/>
              </a:rPr>
              <a:t>6</a:t>
            </a:r>
            <a:endParaRPr lang="en-US" sz="1200" b="1" dirty="0">
              <a:latin typeface="+mn-l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l-GR" altLang="en-US" dirty="0" smtClean="0"/>
              <a:t>Επιγλωττίδα</a:t>
            </a:r>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B4CCA66D-D2E8-4588-A9B4-3D005ADF1E1D}" type="slidenum">
              <a:rPr lang="en-US" altLang="el-GR" smtClean="0"/>
              <a:pPr>
                <a:defRPr/>
              </a:pPr>
              <a:t>46</a:t>
            </a:fld>
            <a:endParaRPr lang="en-US" altLang="el-GR"/>
          </a:p>
        </p:txBody>
      </p:sp>
      <p:pic>
        <p:nvPicPr>
          <p:cNvPr id="6861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55515" y="1572142"/>
            <a:ext cx="6831285" cy="4601001"/>
          </a:xfrm>
        </p:spPr>
      </p:pic>
      <p:sp>
        <p:nvSpPr>
          <p:cNvPr id="6" name="TextBox 5"/>
          <p:cNvSpPr txBox="1"/>
          <p:nvPr/>
        </p:nvSpPr>
        <p:spPr>
          <a:xfrm>
            <a:off x="7643366" y="5866239"/>
            <a:ext cx="341760" cy="276999"/>
          </a:xfrm>
          <a:prstGeom prst="rect">
            <a:avLst/>
          </a:prstGeom>
          <a:noFill/>
        </p:spPr>
        <p:txBody>
          <a:bodyPr wrap="none" rtlCol="0">
            <a:spAutoFit/>
          </a:bodyPr>
          <a:lstStyle/>
          <a:p>
            <a:r>
              <a:rPr lang="el-GR" sz="1200" b="1" dirty="0" smtClean="0">
                <a:latin typeface="+mn-lt"/>
              </a:rPr>
              <a:t>47</a:t>
            </a:r>
            <a:endParaRPr lang="en-US" sz="1200" b="1" dirty="0">
              <a:latin typeface="+mn-l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l-GR" altLang="en-US" dirty="0" smtClean="0"/>
              <a:t>Νωτιαίος μυελός 1/3</a:t>
            </a:r>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2892DD8E-74DB-44B5-B731-407F0A65EBA8}" type="slidenum">
              <a:rPr lang="en-US" altLang="el-GR" smtClean="0"/>
              <a:pPr>
                <a:defRPr/>
              </a:pPr>
              <a:t>47</a:t>
            </a:fld>
            <a:endParaRPr lang="en-US" altLang="el-GR"/>
          </a:p>
        </p:txBody>
      </p:sp>
      <p:pic>
        <p:nvPicPr>
          <p:cNvPr id="6963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33475" y="1476375"/>
            <a:ext cx="6831013" cy="4835525"/>
          </a:xfrm>
        </p:spPr>
      </p:pic>
      <p:sp>
        <p:nvSpPr>
          <p:cNvPr id="6" name="TextBox 5"/>
          <p:cNvSpPr txBox="1"/>
          <p:nvPr/>
        </p:nvSpPr>
        <p:spPr>
          <a:xfrm>
            <a:off x="7417494" y="5903178"/>
            <a:ext cx="341760" cy="276999"/>
          </a:xfrm>
          <a:prstGeom prst="rect">
            <a:avLst/>
          </a:prstGeom>
          <a:noFill/>
        </p:spPr>
        <p:txBody>
          <a:bodyPr wrap="none" rtlCol="0">
            <a:spAutoFit/>
          </a:bodyPr>
          <a:lstStyle/>
          <a:p>
            <a:r>
              <a:rPr lang="el-GR" sz="1200" b="1" dirty="0" smtClean="0">
                <a:latin typeface="+mn-lt"/>
              </a:rPr>
              <a:t>48</a:t>
            </a:r>
            <a:endParaRPr lang="en-US" sz="1200" b="1" dirty="0">
              <a:latin typeface="+mn-l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l-GR" altLang="en-US" dirty="0" smtClean="0"/>
              <a:t>Νωτιαίος μυελός  2/3</a:t>
            </a:r>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C0B0F2AF-6FBD-47EC-8CCD-BBE880DA01B9}" type="slidenum">
              <a:rPr lang="en-US" altLang="el-GR" smtClean="0"/>
              <a:pPr>
                <a:defRPr/>
              </a:pPr>
              <a:t>48</a:t>
            </a:fld>
            <a:endParaRPr lang="en-US" altLang="el-GR"/>
          </a:p>
        </p:txBody>
      </p:sp>
      <p:pic>
        <p:nvPicPr>
          <p:cNvPr id="70661"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40569" y="1412776"/>
            <a:ext cx="6462861" cy="4708592"/>
          </a:xfrm>
        </p:spPr>
      </p:pic>
      <p:sp>
        <p:nvSpPr>
          <p:cNvPr id="6" name="TextBox 5"/>
          <p:cNvSpPr txBox="1"/>
          <p:nvPr/>
        </p:nvSpPr>
        <p:spPr>
          <a:xfrm>
            <a:off x="7246614" y="5764678"/>
            <a:ext cx="341760" cy="276999"/>
          </a:xfrm>
          <a:prstGeom prst="rect">
            <a:avLst/>
          </a:prstGeom>
          <a:noFill/>
        </p:spPr>
        <p:txBody>
          <a:bodyPr wrap="none" rtlCol="0">
            <a:spAutoFit/>
          </a:bodyPr>
          <a:lstStyle/>
          <a:p>
            <a:r>
              <a:rPr lang="el-GR" sz="1200" b="1" dirty="0" smtClean="0">
                <a:latin typeface="+mn-lt"/>
              </a:rPr>
              <a:t>49</a:t>
            </a:r>
            <a:endParaRPr lang="en-US" sz="1200" b="1" dirty="0">
              <a:latin typeface="+mn-l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l-GR" altLang="en-US" dirty="0" smtClean="0"/>
              <a:t>Νωτιαίος μυελός 3/3</a:t>
            </a:r>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F31ACD80-2434-4115-A1A8-626EDA2C1B13}" type="slidenum">
              <a:rPr lang="en-US" altLang="el-GR" smtClean="0"/>
              <a:pPr>
                <a:defRPr/>
              </a:pPr>
              <a:t>49</a:t>
            </a:fld>
            <a:endParaRPr lang="en-US" altLang="el-GR"/>
          </a:p>
        </p:txBody>
      </p:sp>
      <p:pic>
        <p:nvPicPr>
          <p:cNvPr id="72709"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28650" y="1690688"/>
            <a:ext cx="7886700" cy="4432300"/>
          </a:xfrm>
        </p:spPr>
      </p:pic>
      <p:sp>
        <p:nvSpPr>
          <p:cNvPr id="6" name="TextBox 5"/>
          <p:cNvSpPr txBox="1"/>
          <p:nvPr/>
        </p:nvSpPr>
        <p:spPr>
          <a:xfrm>
            <a:off x="4425973" y="5373216"/>
            <a:ext cx="341760" cy="276999"/>
          </a:xfrm>
          <a:prstGeom prst="rect">
            <a:avLst/>
          </a:prstGeom>
          <a:noFill/>
        </p:spPr>
        <p:txBody>
          <a:bodyPr wrap="none" rtlCol="0">
            <a:spAutoFit/>
          </a:bodyPr>
          <a:lstStyle/>
          <a:p>
            <a:r>
              <a:rPr lang="en-US" sz="1200" b="1" dirty="0" smtClean="0">
                <a:latin typeface="+mn-lt"/>
              </a:rPr>
              <a:t>50</a:t>
            </a:r>
            <a:endParaRPr lang="en-US" sz="1200" b="1" dirty="0">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r>
              <a:rPr lang="el-GR" altLang="el-GR" dirty="0" smtClean="0"/>
              <a:t>Επιθηλιακός </a:t>
            </a:r>
            <a:r>
              <a:rPr lang="el-GR" altLang="el-GR" dirty="0" smtClean="0"/>
              <a:t>Ιστός 2/6</a:t>
            </a:r>
            <a:endParaRPr lang="el-GR" altLang="el-GR" dirty="0" smtClean="0"/>
          </a:p>
        </p:txBody>
      </p:sp>
      <p:pic>
        <p:nvPicPr>
          <p:cNvPr id="11267" name="Picture Placeholder 11"/>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464" b="9464"/>
          <a:stretch>
            <a:fillRect/>
          </a:stretch>
        </p:blipFill>
        <p:spPr>
          <a:xfrm>
            <a:off x="49213" y="2090738"/>
            <a:ext cx="2986087" cy="3354387"/>
          </a:xfrm>
        </p:spPr>
      </p:pic>
      <p:pic>
        <p:nvPicPr>
          <p:cNvPr id="11268" name="Picture Placeholder 12"/>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9389" b="9389"/>
          <a:stretch>
            <a:fillRect/>
          </a:stretch>
        </p:blipFill>
        <p:spPr>
          <a:xfrm>
            <a:off x="2987675" y="2090738"/>
            <a:ext cx="3187700" cy="3352800"/>
          </a:xfrm>
        </p:spPr>
      </p:pic>
      <p:pic>
        <p:nvPicPr>
          <p:cNvPr id="11269" name="Picture Placeholder 13"/>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9692" b="9692"/>
          <a:stretch>
            <a:fillRect/>
          </a:stretch>
        </p:blipFill>
        <p:spPr>
          <a:xfrm>
            <a:off x="6156325" y="2090738"/>
            <a:ext cx="2930525" cy="3354387"/>
          </a:xfrm>
        </p:spPr>
      </p:pic>
      <p:sp>
        <p:nvSpPr>
          <p:cNvPr id="11270" name="Text Placeholder 8"/>
          <p:cNvSpPr>
            <a:spLocks noGrp="1"/>
          </p:cNvSpPr>
          <p:nvPr>
            <p:ph type="body" sz="quarter" idx="15"/>
          </p:nvPr>
        </p:nvSpPr>
        <p:spPr>
          <a:xfrm>
            <a:off x="301625" y="5445125"/>
            <a:ext cx="2520950" cy="792163"/>
          </a:xfrm>
        </p:spPr>
        <p:txBody>
          <a:bodyPr/>
          <a:lstStyle/>
          <a:p>
            <a:pPr marL="0" indent="0" eaLnBrk="1" hangingPunct="1">
              <a:buFont typeface="Arial" panose="020B0604020202020204" pitchFamily="34" charset="0"/>
              <a:buNone/>
            </a:pPr>
            <a:r>
              <a:rPr lang="en-US" altLang="el-GR" b="1" smtClean="0">
                <a:cs typeface="Times New Roman" panose="02020603050405020304" pitchFamily="18" charset="0"/>
              </a:rPr>
              <a:t>Μ</a:t>
            </a:r>
            <a:r>
              <a:rPr lang="el-GR" altLang="el-GR" b="1" smtClean="0">
                <a:cs typeface="Times New Roman" panose="02020603050405020304" pitchFamily="18" charset="0"/>
              </a:rPr>
              <a:t>ονόστιβο </a:t>
            </a:r>
            <a:r>
              <a:rPr lang="el-GR" altLang="el-GR" sz="1600" smtClean="0">
                <a:cs typeface="Times New Roman" panose="02020603050405020304" pitchFamily="18" charset="0"/>
              </a:rPr>
              <a:t>(πλακώδες (</a:t>
            </a:r>
            <a:r>
              <a:rPr lang="en-GB" altLang="el-GR" sz="1600" smtClean="0">
                <a:cs typeface="Times New Roman" panose="02020603050405020304" pitchFamily="18" charset="0"/>
              </a:rPr>
              <a:t>squamous)</a:t>
            </a:r>
            <a:r>
              <a:rPr lang="el-GR" altLang="el-GR" sz="1600" smtClean="0">
                <a:cs typeface="Times New Roman" panose="02020603050405020304" pitchFamily="18" charset="0"/>
              </a:rPr>
              <a:t>,κυβικό, ή κυλινδρικό)</a:t>
            </a:r>
          </a:p>
          <a:p>
            <a:pPr marL="0" indent="0"/>
            <a:endParaRPr lang="el-GR" altLang="el-GR" smtClean="0"/>
          </a:p>
        </p:txBody>
      </p:sp>
      <p:sp>
        <p:nvSpPr>
          <p:cNvPr id="11271" name="Text Placeholder 9"/>
          <p:cNvSpPr>
            <a:spLocks noGrp="1"/>
          </p:cNvSpPr>
          <p:nvPr>
            <p:ph type="body" sz="quarter" idx="16"/>
          </p:nvPr>
        </p:nvSpPr>
        <p:spPr>
          <a:xfrm>
            <a:off x="3579813" y="5445125"/>
            <a:ext cx="2232025" cy="393700"/>
          </a:xfrm>
        </p:spPr>
        <p:txBody>
          <a:bodyPr/>
          <a:lstStyle/>
          <a:p>
            <a:pPr marL="0" indent="0" algn="ctr">
              <a:buFont typeface="Arial" panose="020B0604020202020204" pitchFamily="34" charset="0"/>
              <a:buNone/>
            </a:pPr>
            <a:r>
              <a:rPr lang="el-GR" altLang="el-GR" b="1" smtClean="0"/>
              <a:t>Πολύστιβο</a:t>
            </a:r>
          </a:p>
        </p:txBody>
      </p:sp>
      <p:sp>
        <p:nvSpPr>
          <p:cNvPr id="11272" name="Text Placeholder 10"/>
          <p:cNvSpPr>
            <a:spLocks noGrp="1"/>
          </p:cNvSpPr>
          <p:nvPr>
            <p:ph type="body" sz="quarter" idx="17"/>
          </p:nvPr>
        </p:nvSpPr>
        <p:spPr>
          <a:xfrm>
            <a:off x="6515100" y="5432425"/>
            <a:ext cx="2305050" cy="392113"/>
          </a:xfrm>
        </p:spPr>
        <p:txBody>
          <a:bodyPr/>
          <a:lstStyle/>
          <a:p>
            <a:pPr marL="0" indent="0" algn="ctr">
              <a:buFont typeface="Arial" panose="020B0604020202020204" pitchFamily="34" charset="0"/>
              <a:buNone/>
            </a:pPr>
            <a:r>
              <a:rPr lang="el-GR" altLang="el-GR" b="1" smtClean="0"/>
              <a:t>Μεταβατικό</a:t>
            </a:r>
          </a:p>
        </p:txBody>
      </p:sp>
      <p:sp>
        <p:nvSpPr>
          <p:cNvPr id="2" name="Footer Placeholder 1"/>
          <p:cNvSpPr>
            <a:spLocks noGrp="1"/>
          </p:cNvSpPr>
          <p:nvPr>
            <p:ph type="ftr" sz="quarter" idx="18"/>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9"/>
          </p:nvPr>
        </p:nvSpPr>
        <p:spPr/>
        <p:txBody>
          <a:bodyPr/>
          <a:lstStyle/>
          <a:p>
            <a:pPr>
              <a:defRPr/>
            </a:pPr>
            <a:fld id="{5247E0CA-0BC1-4AD7-B3EF-2746E0AC72A5}" type="slidenum">
              <a:rPr lang="en-US" altLang="el-GR" smtClean="0"/>
              <a:pPr>
                <a:defRPr/>
              </a:pPr>
              <a:t>5</a:t>
            </a:fld>
            <a:endParaRPr lang="en-US" altLang="el-GR"/>
          </a:p>
        </p:txBody>
      </p:sp>
      <p:sp>
        <p:nvSpPr>
          <p:cNvPr id="11275" name="TextBox 14"/>
          <p:cNvSpPr txBox="1">
            <a:spLocks noChangeArrowheads="1"/>
          </p:cNvSpPr>
          <p:nvPr/>
        </p:nvSpPr>
        <p:spPr bwMode="auto">
          <a:xfrm>
            <a:off x="2003425" y="1630363"/>
            <a:ext cx="5157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eaLnBrk="1" hangingPunct="1">
              <a:lnSpc>
                <a:spcPct val="100000"/>
              </a:lnSpc>
              <a:spcBef>
                <a:spcPct val="0"/>
              </a:spcBef>
              <a:buFontTx/>
              <a:buNone/>
            </a:pPr>
            <a:r>
              <a:rPr lang="el-GR" altLang="el-GR" sz="1800">
                <a:latin typeface="Arial" panose="020B0604020202020204" pitchFamily="34" charset="0"/>
                <a:cs typeface="Times New Roman" panose="02020603050405020304" pitchFamily="18" charset="0"/>
              </a:rPr>
              <a:t>Ο επιθηλιακός ιστός διακρίνεται μορφολογικά σε:</a:t>
            </a:r>
          </a:p>
        </p:txBody>
      </p:sp>
      <p:sp>
        <p:nvSpPr>
          <p:cNvPr id="4" name="TextBox 3"/>
          <p:cNvSpPr txBox="1"/>
          <p:nvPr/>
        </p:nvSpPr>
        <p:spPr>
          <a:xfrm>
            <a:off x="2647950" y="5155426"/>
            <a:ext cx="263214" cy="276999"/>
          </a:xfrm>
          <a:prstGeom prst="rect">
            <a:avLst/>
          </a:prstGeom>
          <a:noFill/>
        </p:spPr>
        <p:txBody>
          <a:bodyPr wrap="none" rtlCol="0">
            <a:spAutoFit/>
          </a:bodyPr>
          <a:lstStyle/>
          <a:p>
            <a:r>
              <a:rPr lang="en-US" sz="1200" b="1" dirty="0" smtClean="0">
                <a:latin typeface="+mn-lt"/>
              </a:rPr>
              <a:t>2</a:t>
            </a:r>
            <a:endParaRPr lang="en-US" sz="1200" b="1" dirty="0">
              <a:latin typeface="+mn-lt"/>
            </a:endParaRPr>
          </a:p>
        </p:txBody>
      </p:sp>
      <p:sp>
        <p:nvSpPr>
          <p:cNvPr id="13" name="TextBox 12"/>
          <p:cNvSpPr txBox="1"/>
          <p:nvPr/>
        </p:nvSpPr>
        <p:spPr>
          <a:xfrm>
            <a:off x="5867073" y="5155426"/>
            <a:ext cx="263214" cy="276999"/>
          </a:xfrm>
          <a:prstGeom prst="rect">
            <a:avLst/>
          </a:prstGeom>
          <a:noFill/>
        </p:spPr>
        <p:txBody>
          <a:bodyPr wrap="none" rtlCol="0">
            <a:spAutoFit/>
          </a:bodyPr>
          <a:lstStyle/>
          <a:p>
            <a:r>
              <a:rPr lang="en-US" sz="1200" b="1" dirty="0" smtClean="0">
                <a:latin typeface="+mn-lt"/>
              </a:rPr>
              <a:t>3</a:t>
            </a:r>
            <a:endParaRPr lang="en-US" sz="1200" b="1" dirty="0">
              <a:latin typeface="+mn-lt"/>
            </a:endParaRPr>
          </a:p>
        </p:txBody>
      </p:sp>
      <p:sp>
        <p:nvSpPr>
          <p:cNvPr id="14" name="TextBox 13"/>
          <p:cNvSpPr txBox="1"/>
          <p:nvPr/>
        </p:nvSpPr>
        <p:spPr>
          <a:xfrm>
            <a:off x="8801256" y="5168126"/>
            <a:ext cx="263214" cy="276999"/>
          </a:xfrm>
          <a:prstGeom prst="rect">
            <a:avLst/>
          </a:prstGeom>
          <a:noFill/>
        </p:spPr>
        <p:txBody>
          <a:bodyPr wrap="none" rtlCol="0">
            <a:spAutoFit/>
          </a:bodyPr>
          <a:lstStyle/>
          <a:p>
            <a:r>
              <a:rPr lang="en-US" sz="1200" b="1" dirty="0" smtClean="0">
                <a:latin typeface="+mn-lt"/>
              </a:rPr>
              <a:t>4</a:t>
            </a:r>
            <a:endParaRPr lang="en-US" sz="1200" b="1" dirty="0">
              <a:latin typeface="+mn-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l-GR" altLang="en-US" dirty="0" smtClean="0"/>
              <a:t>Νευρώνας</a:t>
            </a:r>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E4F49AA9-DC90-400F-A025-C83610734F12}" type="slidenum">
              <a:rPr lang="en-US" altLang="el-GR" smtClean="0"/>
              <a:pPr>
                <a:defRPr/>
              </a:pPr>
              <a:t>50</a:t>
            </a:fld>
            <a:endParaRPr lang="en-US" altLang="el-GR"/>
          </a:p>
        </p:txBody>
      </p:sp>
      <p:pic>
        <p:nvPicPr>
          <p:cNvPr id="71685"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33475" y="1447800"/>
            <a:ext cx="6831013" cy="4721225"/>
          </a:xfrm>
        </p:spPr>
      </p:pic>
      <p:sp>
        <p:nvSpPr>
          <p:cNvPr id="6" name="TextBox 5"/>
          <p:cNvSpPr txBox="1"/>
          <p:nvPr/>
        </p:nvSpPr>
        <p:spPr>
          <a:xfrm>
            <a:off x="5796136" y="5889703"/>
            <a:ext cx="341760" cy="276999"/>
          </a:xfrm>
          <a:prstGeom prst="rect">
            <a:avLst/>
          </a:prstGeom>
          <a:noFill/>
        </p:spPr>
        <p:txBody>
          <a:bodyPr wrap="none" rtlCol="0">
            <a:spAutoFit/>
          </a:bodyPr>
          <a:lstStyle/>
          <a:p>
            <a:r>
              <a:rPr lang="en-US" sz="1200" b="1" dirty="0" smtClean="0">
                <a:latin typeface="+mn-lt"/>
              </a:rPr>
              <a:t>51</a:t>
            </a:r>
            <a:endParaRPr lang="en-US" sz="1200" b="1" dirty="0">
              <a:latin typeface="+mn-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l-GR" altLang="en-US" dirty="0" err="1" smtClean="0"/>
              <a:t>Αβέρσιο</a:t>
            </a:r>
            <a:r>
              <a:rPr lang="el-GR" altLang="en-US" dirty="0" smtClean="0"/>
              <a:t> Σύστημα</a:t>
            </a:r>
          </a:p>
        </p:txBody>
      </p:sp>
      <p:sp>
        <p:nvSpPr>
          <p:cNvPr id="4" name="Footer Placeholder 3"/>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5" name="Slide Number Placeholder 4"/>
          <p:cNvSpPr>
            <a:spLocks noGrp="1"/>
          </p:cNvSpPr>
          <p:nvPr>
            <p:ph type="sldNum" sz="quarter" idx="11"/>
          </p:nvPr>
        </p:nvSpPr>
        <p:spPr/>
        <p:txBody>
          <a:bodyPr/>
          <a:lstStyle/>
          <a:p>
            <a:pPr>
              <a:defRPr/>
            </a:pPr>
            <a:fld id="{BD55F3FC-2DE0-4BBE-8A03-1DD320107F17}" type="slidenum">
              <a:rPr lang="en-US" altLang="el-GR" smtClean="0"/>
              <a:pPr>
                <a:defRPr/>
              </a:pPr>
              <a:t>51</a:t>
            </a:fld>
            <a:endParaRPr lang="en-US" altLang="el-GR"/>
          </a:p>
        </p:txBody>
      </p:sp>
      <p:pic>
        <p:nvPicPr>
          <p:cNvPr id="3" name="Content Placeholder 2"/>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46165" y="1668190"/>
            <a:ext cx="7205631" cy="4180482"/>
          </a:xfrm>
        </p:spPr>
      </p:pic>
      <p:sp>
        <p:nvSpPr>
          <p:cNvPr id="8" name="TextBox 7"/>
          <p:cNvSpPr txBox="1"/>
          <p:nvPr/>
        </p:nvSpPr>
        <p:spPr>
          <a:xfrm>
            <a:off x="7793608" y="5234716"/>
            <a:ext cx="341760" cy="276999"/>
          </a:xfrm>
          <a:prstGeom prst="rect">
            <a:avLst/>
          </a:prstGeom>
          <a:noFill/>
        </p:spPr>
        <p:txBody>
          <a:bodyPr wrap="none" rtlCol="0">
            <a:spAutoFit/>
          </a:bodyPr>
          <a:lstStyle/>
          <a:p>
            <a:r>
              <a:rPr lang="en-US" sz="1200" b="1" dirty="0" smtClean="0">
                <a:latin typeface="+mn-lt"/>
              </a:rPr>
              <a:t>5</a:t>
            </a:r>
            <a:r>
              <a:rPr lang="el-GR" sz="1200" b="1" dirty="0" smtClean="0">
                <a:latin typeface="+mn-lt"/>
              </a:rPr>
              <a:t>2</a:t>
            </a:r>
            <a:endParaRPr lang="en-US" sz="1200" b="1" dirty="0">
              <a:latin typeface="+mn-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Τίτλος 1"/>
          <p:cNvSpPr>
            <a:spLocks noGrp="1"/>
          </p:cNvSpPr>
          <p:nvPr>
            <p:ph type="title"/>
          </p:nvPr>
        </p:nvSpPr>
        <p:spPr>
          <a:xfrm>
            <a:off x="623888" y="1709738"/>
            <a:ext cx="7886700" cy="2852737"/>
          </a:xfrm>
        </p:spPr>
        <p:txBody>
          <a:bodyPr/>
          <a:lstStyle/>
          <a:p>
            <a:r>
              <a:rPr lang="el-GR" altLang="en-US" dirty="0" smtClean="0"/>
              <a:t>Τέλος Παρουσίασης</a:t>
            </a:r>
            <a:endParaRPr lang="en-US" altLang="en-US" dirty="0" smtClean="0"/>
          </a:p>
        </p:txBody>
      </p:sp>
      <p:sp>
        <p:nvSpPr>
          <p:cNvPr id="75779" name="Text Placeholder 8"/>
          <p:cNvSpPr>
            <a:spLocks noGrp="1"/>
          </p:cNvSpPr>
          <p:nvPr>
            <p:ph type="body" idx="1"/>
          </p:nvPr>
        </p:nvSpPr>
        <p:spPr>
          <a:xfrm>
            <a:off x="623888" y="4589463"/>
            <a:ext cx="7886700" cy="1500187"/>
          </a:xfrm>
        </p:spPr>
        <p:txBody>
          <a:bodyPr/>
          <a:lstStyle/>
          <a:p>
            <a:endParaRPr lang="en-US" altLang="en-US" smtClean="0"/>
          </a:p>
        </p:txBody>
      </p:sp>
      <p:sp>
        <p:nvSpPr>
          <p:cNvPr id="5" name="Θέση υποσέλιδου 4"/>
          <p:cNvSpPr>
            <a:spLocks noGrp="1"/>
          </p:cNvSpPr>
          <p:nvPr>
            <p:ph type="ftr" sz="quarter" idx="10"/>
          </p:nvPr>
        </p:nvSpPr>
        <p:spPr/>
        <p:txBody>
          <a:bodyPr/>
          <a:lstStyle/>
          <a:p>
            <a:pPr>
              <a:defRPr/>
            </a:pPr>
            <a:r>
              <a:rPr lang="el-GR"/>
              <a:t>Ενότητα 6. Εργαστηριακή Άσκηση Ιστολογίας</a:t>
            </a:r>
          </a:p>
        </p:txBody>
      </p:sp>
      <p:sp>
        <p:nvSpPr>
          <p:cNvPr id="6" name="Θέση αριθμού διαφάνειας 5"/>
          <p:cNvSpPr>
            <a:spLocks noGrp="1"/>
          </p:cNvSpPr>
          <p:nvPr>
            <p:ph type="sldNum" sz="quarter" idx="11"/>
          </p:nvPr>
        </p:nvSpPr>
        <p:spPr/>
        <p:txBody>
          <a:bodyPr/>
          <a:lstStyle/>
          <a:p>
            <a:pPr>
              <a:defRPr/>
            </a:pPr>
            <a:fld id="{55270E3F-AF61-4ADF-A417-4B14A179EE0C}" type="slidenum">
              <a:rPr lang="el-GR" smtClean="0"/>
              <a:pPr>
                <a:defRPr/>
              </a:pPr>
              <a:t>52</a:t>
            </a:fld>
            <a:endParaRPr lang="el-GR" dirty="0"/>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6"/>
          <p:cNvSpPr>
            <a:spLocks noGrp="1"/>
          </p:cNvSpPr>
          <p:nvPr>
            <p:ph type="title"/>
          </p:nvPr>
        </p:nvSpPr>
        <p:spPr/>
        <p:txBody>
          <a:bodyPr/>
          <a:lstStyle/>
          <a:p>
            <a:r>
              <a:rPr lang="el-GR" altLang="en-US" smtClean="0"/>
              <a:t>Χρηματοδότηση</a:t>
            </a:r>
            <a:endParaRPr lang="en-US" altLang="en-US" smtClean="0"/>
          </a:p>
        </p:txBody>
      </p:sp>
      <p:sp>
        <p:nvSpPr>
          <p:cNvPr id="77827" name="Content Placeholder 7"/>
          <p:cNvSpPr>
            <a:spLocks noGrp="1"/>
          </p:cNvSpPr>
          <p:nvPr>
            <p:ph idx="1"/>
          </p:nvPr>
        </p:nvSpPr>
        <p:spPr/>
        <p:txBody>
          <a:bodyPr/>
          <a:lstStyle/>
          <a:p>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endParaRPr lang="en-US" altLang="en-US" smtClean="0"/>
          </a:p>
        </p:txBody>
      </p:sp>
      <p:sp>
        <p:nvSpPr>
          <p:cNvPr id="5" name="Footer Placeholder 4"/>
          <p:cNvSpPr>
            <a:spLocks noGrp="1"/>
          </p:cNvSpPr>
          <p:nvPr>
            <p:ph type="ftr" sz="quarter" idx="10"/>
          </p:nvPr>
        </p:nvSpPr>
        <p:spPr/>
        <p:txBody>
          <a:bodyPr/>
          <a:lstStyle/>
          <a:p>
            <a:pPr>
              <a:defRPr/>
            </a:pPr>
            <a:r>
              <a:rPr lang="el-GR"/>
              <a:t>Ενότητα 6. Εργαστηριακή Άσκηση Ιστολογίας</a:t>
            </a:r>
          </a:p>
        </p:txBody>
      </p:sp>
      <p:sp>
        <p:nvSpPr>
          <p:cNvPr id="6" name="Slide Number Placeholder 5"/>
          <p:cNvSpPr>
            <a:spLocks noGrp="1"/>
          </p:cNvSpPr>
          <p:nvPr>
            <p:ph type="sldNum" sz="quarter" idx="11"/>
          </p:nvPr>
        </p:nvSpPr>
        <p:spPr/>
        <p:txBody>
          <a:bodyPr/>
          <a:lstStyle/>
          <a:p>
            <a:pPr>
              <a:defRPr/>
            </a:pPr>
            <a:fld id="{F90C5780-94D6-406C-92C1-899D4278A5F5}" type="slidenum">
              <a:rPr lang="el-GR" smtClean="0"/>
              <a:pPr>
                <a:defRPr/>
              </a:pPr>
              <a:t>53</a:t>
            </a:fld>
            <a:endParaRPr lang="el-GR" dirty="0"/>
          </a:p>
        </p:txBody>
      </p:sp>
      <p:pic>
        <p:nvPicPr>
          <p:cNvPr id="77830" name="Picture 8" descr="Λογότυπο Επιχειρησιακού Προγράμματος Εκπαίδευση και Δια βίου Μάθηση"/>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5"/>
          <p:cNvSpPr>
            <a:spLocks noGrp="1"/>
          </p:cNvSpPr>
          <p:nvPr>
            <p:ph type="title"/>
          </p:nvPr>
        </p:nvSpPr>
        <p:spPr>
          <a:xfrm>
            <a:off x="623888" y="1709738"/>
            <a:ext cx="7886700" cy="2852737"/>
          </a:xfrm>
        </p:spPr>
        <p:txBody>
          <a:bodyPr/>
          <a:lstStyle/>
          <a:p>
            <a:r>
              <a:rPr lang="el-GR" altLang="en-US" smtClean="0"/>
              <a:t>Σημειώματα</a:t>
            </a:r>
            <a:endParaRPr lang="en-US" altLang="en-US" smtClean="0"/>
          </a:p>
        </p:txBody>
      </p:sp>
      <p:sp>
        <p:nvSpPr>
          <p:cNvPr id="78851" name="Text Placeholder 6"/>
          <p:cNvSpPr>
            <a:spLocks noGrp="1"/>
          </p:cNvSpPr>
          <p:nvPr>
            <p:ph type="body" idx="1"/>
          </p:nvPr>
        </p:nvSpPr>
        <p:spPr>
          <a:xfrm>
            <a:off x="623888" y="4589463"/>
            <a:ext cx="7886700" cy="1500187"/>
          </a:xfrm>
        </p:spPr>
        <p:txBody>
          <a:bodyPr/>
          <a:lstStyle/>
          <a:p>
            <a:endParaRPr lang="en-US" altLang="en-US"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F77603B2-AC53-495C-8AA9-822948DBD53A}" type="slidenum">
              <a:rPr lang="el-GR" smtClean="0"/>
              <a:pPr>
                <a:defRPr/>
              </a:pPr>
              <a:t>54</a:t>
            </a:fld>
            <a:endParaRPr lang="el-G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5"/>
          <p:cNvSpPr>
            <a:spLocks noGrp="1"/>
          </p:cNvSpPr>
          <p:nvPr>
            <p:ph type="title"/>
          </p:nvPr>
        </p:nvSpPr>
        <p:spPr>
          <a:xfrm>
            <a:off x="0" y="365125"/>
            <a:ext cx="9144000" cy="1325563"/>
          </a:xfrm>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p:nvSpPr>
          <p:cNvPr id="79875"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4C3FAA8B-D704-400C-80F6-E1E36524110C}" type="slidenum">
              <a:rPr lang="el-GR" smtClean="0"/>
              <a:pPr>
                <a:defRPr/>
              </a:pPr>
              <a:t>55</a:t>
            </a:fld>
            <a:endParaRPr lang="el-G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5"/>
          <p:cNvSpPr>
            <a:spLocks noGrp="1"/>
          </p:cNvSpPr>
          <p:nvPr>
            <p:ph type="title"/>
          </p:nvPr>
        </p:nvSpPr>
        <p:spPr>
          <a:xfrm>
            <a:off x="0" y="365125"/>
            <a:ext cx="9144000" cy="1325563"/>
          </a:xfrm>
        </p:spPr>
        <p:txBody>
          <a:bodyPr/>
          <a:lstStyle/>
          <a:p>
            <a:r>
              <a:rPr lang="el-GR" altLang="en-US" sz="4000" smtClean="0"/>
              <a:t>Σημείωμα Αναφοράς</a:t>
            </a:r>
            <a:endParaRPr lang="en-US" altLang="en-US" sz="4000" smtClean="0"/>
          </a:p>
        </p:txBody>
      </p:sp>
      <p:sp>
        <p:nvSpPr>
          <p:cNvPr id="7"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Σκαρλάτος </a:t>
            </a:r>
            <a:r>
              <a:rPr lang="el-GR" altLang="en-US" sz="2000" dirty="0" err="1" smtClean="0"/>
              <a:t>Ντέντος</a:t>
            </a:r>
            <a:r>
              <a:rPr lang="el-GR" altLang="en-US" sz="2000" dirty="0" smtClean="0"/>
              <a:t>, </a:t>
            </a:r>
            <a:r>
              <a:rPr lang="el-GR" altLang="en-US" sz="2000" dirty="0" smtClean="0"/>
              <a:t>Επίκουρος Καθηγητής. «Ζωολογία Ι.</a:t>
            </a:r>
            <a:r>
              <a:rPr lang="el-GR" altLang="en-US" sz="2000" dirty="0" smtClean="0">
                <a:solidFill>
                  <a:srgbClr val="FF0000"/>
                </a:solidFill>
              </a:rPr>
              <a:t> </a:t>
            </a:r>
            <a:r>
              <a:rPr lang="el-GR" altLang="en-US" sz="2000" dirty="0" smtClean="0"/>
              <a:t>Ενότητα 6. Αρχιτεκτονικό Πρότυπο Ζώου. Εργαστηριακή Άσκηση Ιστολογίας». Έκδοση: 1.0. Αθήνα 2014. Διαθέσιμο από τη δικτυακή διεύθυνση: </a:t>
            </a:r>
            <a:r>
              <a:rPr lang="en-GB" altLang="en-US" sz="2000" dirty="0" smtClean="0"/>
              <a:t>http://opencourses.uoa.gr/courses/BIOL3/</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00879257-8098-4118-98B6-A57DBD6B776A}" type="slidenum">
              <a:rPr lang="el-GR" smtClean="0"/>
              <a:pPr>
                <a:defRPr/>
              </a:pPr>
              <a:t>56</a:t>
            </a:fld>
            <a:endParaRPr lang="el-G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5"/>
          <p:cNvSpPr>
            <a:spLocks noGrp="1"/>
          </p:cNvSpPr>
          <p:nvPr>
            <p:ph type="title"/>
          </p:nvPr>
        </p:nvSpPr>
        <p:spPr/>
        <p:txBody>
          <a:bodyPr/>
          <a:lstStyle/>
          <a:p>
            <a:r>
              <a:rPr lang="el-GR" altLang="en-US" smtClean="0"/>
              <a:t>Σημείωμα Αδειοδότησης</a:t>
            </a:r>
            <a:endParaRPr lang="en-US" altLang="en-US"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FE0A5F20-1CE8-438E-BEEA-53C85F52A6C4}" type="slidenum">
              <a:rPr lang="el-GR" smtClean="0"/>
              <a:pPr>
                <a:defRPr/>
              </a:pPr>
              <a:t>57</a:t>
            </a:fld>
            <a:endParaRPr lang="el-GR" dirty="0"/>
          </a:p>
        </p:txBody>
      </p:sp>
      <p:sp>
        <p:nvSpPr>
          <p:cNvPr id="81925" name="Content Placeholder 2"/>
          <p:cNvSpPr txBox="1">
            <a:spLocks/>
          </p:cNvSpPr>
          <p:nvPr/>
        </p:nvSpPr>
        <p:spPr bwMode="auto">
          <a:xfrm>
            <a:off x="107950" y="1371600"/>
            <a:ext cx="8928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 typeface="Arial" panose="020B0604020202020204" pitchFamily="34" charset="0"/>
              <a:buNone/>
            </a:pPr>
            <a:r>
              <a:rPr lang="el-GR" altLang="en-US" sz="200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eaLnBrk="1" hangingPunct="1">
              <a:buFont typeface="Arial" panose="020B0604020202020204" pitchFamily="34" charset="0"/>
              <a:buNone/>
            </a:pPr>
            <a:endParaRPr lang="el-GR" altLang="en-US" sz="2000"/>
          </a:p>
        </p:txBody>
      </p:sp>
      <p:pic>
        <p:nvPicPr>
          <p:cNvPr id="81926" name="Picture 22" descr="Λογότυπο για Άδειες χρήσης Creative Commons BY-NC-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867025"/>
            <a:ext cx="1420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9700" y="3025775"/>
            <a:ext cx="9036050" cy="3384550"/>
          </a:xfrm>
          <a:prstGeom prst="rect">
            <a:avLst/>
          </a:prstGeom>
        </p:spPr>
        <p:txBody>
          <a:bodyPr anchor="ctr">
            <a:normAutofit/>
          </a:bodyPr>
          <a:lstStyle/>
          <a:p>
            <a:pPr>
              <a:defRPr/>
            </a:pPr>
            <a:r>
              <a:rPr lang="el-GR" dirty="0">
                <a:latin typeface="+mn-lt"/>
              </a:rPr>
              <a:t>[1] http://creativecommons.org/licenses/by-nc-sa/4.0/ </a:t>
            </a:r>
            <a:endParaRPr lang="en-US" dirty="0">
              <a:latin typeface="+mn-lt"/>
            </a:endParaRPr>
          </a:p>
          <a:p>
            <a:pPr>
              <a:spcBef>
                <a:spcPts val="1200"/>
              </a:spcBef>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a:buFont typeface="Arial" panose="020B0604020202020204" pitchFamily="34" charset="0"/>
              <a:buChar char="•"/>
              <a:defRPr/>
            </a:pPr>
            <a:r>
              <a:rPr lang="el-GR" dirty="0">
                <a:latin typeface="+mn-lt"/>
              </a:rPr>
              <a:t>που δεν περιλαμβάνει άμεσο ή έμμεσο οικονομικό όφελος από την χρήση του έργου, για το διανομέα του έργου και </a:t>
            </a:r>
            <a:r>
              <a:rPr lang="el-GR" dirty="0" err="1">
                <a:latin typeface="+mn-lt"/>
              </a:rPr>
              <a:t>αδειοδόχο</a:t>
            </a:r>
            <a:endParaRPr lang="el-GR" dirty="0">
              <a:latin typeface="+mn-lt"/>
            </a:endParaRPr>
          </a:p>
          <a:p>
            <a:pPr marL="342900" indent="-342900">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5"/>
          <p:cNvSpPr>
            <a:spLocks noGrp="1"/>
          </p:cNvSpPr>
          <p:nvPr>
            <p:ph type="title"/>
          </p:nvPr>
        </p:nvSpPr>
        <p:spPr>
          <a:xfrm>
            <a:off x="0" y="365125"/>
            <a:ext cx="9144000" cy="1325563"/>
          </a:xfrm>
        </p:spPr>
        <p:txBody>
          <a:bodyPr/>
          <a:lstStyle/>
          <a:p>
            <a:r>
              <a:rPr lang="el-GR" altLang="en-US" smtClean="0"/>
              <a:t>Διατήρηση Σημειωμάτων</a:t>
            </a:r>
            <a:endParaRPr lang="en-US" altLang="en-US" smtClean="0"/>
          </a:p>
        </p:txBody>
      </p:sp>
      <p:sp>
        <p:nvSpPr>
          <p:cNvPr id="7"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a:buFont typeface="Wingdings" panose="05000000000000000000" pitchFamily="2" charset="2"/>
              <a:buChar char="§"/>
            </a:pPr>
            <a:r>
              <a:rPr lang="el-GR" altLang="en-US" sz="2000" smtClean="0"/>
              <a:t>το Σημείωμα Χρήσης Έργων Τρίτων (εφόσον υπάρχει)</a:t>
            </a:r>
          </a:p>
          <a:p>
            <a:pPr marL="0" indent="0">
              <a:buFont typeface="Arial" panose="020B0604020202020204" pitchFamily="34" charset="0"/>
              <a:buNone/>
            </a:pPr>
            <a:r>
              <a:rPr lang="el-GR" altLang="en-US" sz="2400" smtClean="0"/>
              <a:t>μαζί με τους συνοδευόμενους υπερσυνδέσμους.</a:t>
            </a:r>
          </a:p>
          <a:p>
            <a:pPr marL="0" indent="0"/>
            <a:endParaRPr lang="el-GR" altLang="en-US" smtClean="0"/>
          </a:p>
          <a:p>
            <a:pPr marL="0" indent="0"/>
            <a:endParaRPr lang="en-US" altLang="en-US"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54442C4E-2129-41D3-8484-4D6A49D241D0}" type="slidenum">
              <a:rPr lang="el-GR" smtClean="0"/>
              <a:pPr>
                <a:defRPr/>
              </a:pPr>
              <a:t>58</a:t>
            </a:fld>
            <a:endParaRPr lang="el-G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a:t>
            </a:r>
            <a:r>
              <a:rPr lang="en-US" altLang="en-US" sz="4000" dirty="0" smtClean="0"/>
              <a:t> (1/12)</a:t>
            </a:r>
          </a:p>
        </p:txBody>
      </p:sp>
      <p:sp>
        <p:nvSpPr>
          <p:cNvPr id="83971" name="Content Placeholder 6"/>
          <p:cNvSpPr>
            <a:spLocks noGrp="1"/>
          </p:cNvSpPr>
          <p:nvPr>
            <p:ph idx="1"/>
          </p:nvPr>
        </p:nvSpPr>
        <p:spPr>
          <a:xfrm>
            <a:off x="325240" y="1660525"/>
            <a:ext cx="8640960" cy="4351338"/>
          </a:xfrm>
        </p:spPr>
        <p:txBody>
          <a:bodyPr/>
          <a:lstStyle/>
          <a:p>
            <a:pPr marL="0" indent="0">
              <a:buFont typeface="Arial" panose="020B0604020202020204" pitchFamily="34" charset="0"/>
              <a:buNone/>
            </a:pPr>
            <a:r>
              <a:rPr lang="el-GR" altLang="en-US" sz="1600" dirty="0" smtClean="0"/>
              <a:t>Το Έργο αυτό κάνει χρήση των ακόλουθων έργων:</a:t>
            </a:r>
          </a:p>
          <a:p>
            <a:pPr marL="0" indent="0">
              <a:buFont typeface="Arial" panose="020B0604020202020204" pitchFamily="34" charset="0"/>
              <a:buNone/>
            </a:pPr>
            <a:r>
              <a:rPr lang="el-GR" altLang="en-US" sz="1600" b="1" dirty="0" smtClean="0"/>
              <a:t>Εικόνες</a:t>
            </a:r>
          </a:p>
          <a:p>
            <a:pPr marL="0" indent="0">
              <a:buNone/>
            </a:pPr>
            <a:r>
              <a:rPr lang="el-GR" altLang="en-US" sz="1600" b="1" dirty="0" smtClean="0"/>
              <a:t>Εικόνα 1</a:t>
            </a:r>
            <a:r>
              <a:rPr lang="el-GR" altLang="en-US" sz="1600" dirty="0" smtClean="0"/>
              <a:t>.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r>
              <a:rPr lang="el-GR" altLang="en-US" sz="1600" b="1" dirty="0" smtClean="0"/>
              <a:t>Εικόνα 2. </a:t>
            </a:r>
            <a:r>
              <a:rPr lang="en-US" altLang="en-US" sz="1600" dirty="0" smtClean="0"/>
              <a:t>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Blue Histology School of Anatomy and Human Biology - The University of Western Australia. </a:t>
            </a:r>
            <a:r>
              <a:rPr lang="el-GR" altLang="en-US" sz="1600" dirty="0" smtClean="0"/>
              <a:t>Σύνδεσμος: </a:t>
            </a:r>
            <a:r>
              <a:rPr lang="en-US" altLang="en-US" sz="1600" dirty="0" smtClean="0"/>
              <a:t>http://www.lab.anhb.uwa.edu.au/mb140/. (http://www.lab.anhb.uwa.edu.au/mb140/Big/gall40he.jpg). </a:t>
            </a:r>
            <a:r>
              <a:rPr lang="el-GR" altLang="en-US" sz="1600" dirty="0" smtClean="0"/>
              <a:t>Πηγή: </a:t>
            </a:r>
            <a:r>
              <a:rPr lang="en-US" altLang="en-US" sz="1600" dirty="0" smtClean="0"/>
              <a:t>http://www.lab.anhb.uwa.edu.au.</a:t>
            </a:r>
          </a:p>
          <a:p>
            <a:pPr marL="0" indent="0">
              <a:buNone/>
            </a:pPr>
            <a:r>
              <a:rPr lang="el-GR" altLang="en-US" sz="1600" b="1" dirty="0" smtClean="0"/>
              <a:t>Εικόνα 3. </a:t>
            </a:r>
            <a:r>
              <a:rPr lang="en-US" altLang="en-US" sz="1600" dirty="0" smtClean="0"/>
              <a:t>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Blue Histology School of Anatomy and Human Biology - The University of Western Australia. </a:t>
            </a:r>
            <a:r>
              <a:rPr lang="el-GR" altLang="en-US" sz="1600" dirty="0" smtClean="0"/>
              <a:t>Σύνδεσμος: </a:t>
            </a:r>
            <a:r>
              <a:rPr lang="en-US" altLang="en-US" sz="1600" dirty="0" smtClean="0"/>
              <a:t>http://www.lab.anhb.uwa.edu.au/mb140/. (http://www.lab.anhb.uwa.edu.au/mb140/Big/oes40he.jpg). </a:t>
            </a:r>
            <a:r>
              <a:rPr lang="el-GR" altLang="en-US" sz="1600" dirty="0" smtClean="0"/>
              <a:t>Πηγή: </a:t>
            </a:r>
            <a:r>
              <a:rPr lang="en-US" altLang="en-US" sz="1600" dirty="0" smtClean="0"/>
              <a:t>http://www.lab.anhb.uwa.edu.au.</a:t>
            </a:r>
          </a:p>
          <a:p>
            <a:pPr marL="0" indent="0">
              <a:buNone/>
            </a:pPr>
            <a:endParaRPr lang="en-US" altLang="en-US" sz="1600" dirty="0"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4F81673C-9972-4BE6-ACB4-11A1912EB5C4}" type="slidenum">
              <a:rPr lang="el-GR" smtClean="0"/>
              <a:pPr>
                <a:defRPr/>
              </a:pPr>
              <a:t>59</a:t>
            </a:fld>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9"/>
          <p:cNvSpPr txBox="1">
            <a:spLocks noChangeArrowheads="1"/>
          </p:cNvSpPr>
          <p:nvPr/>
        </p:nvSpPr>
        <p:spPr bwMode="auto">
          <a:xfrm>
            <a:off x="4427538" y="22050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lnSpc>
                <a:spcPct val="100000"/>
              </a:lnSpc>
              <a:spcBef>
                <a:spcPct val="50000"/>
              </a:spcBef>
              <a:buFontTx/>
              <a:buNone/>
            </a:pPr>
            <a:endParaRPr lang="en-US" altLang="el-GR" sz="1800">
              <a:latin typeface="Arial" panose="020B0604020202020204" pitchFamily="34" charset="0"/>
            </a:endParaRPr>
          </a:p>
        </p:txBody>
      </p:sp>
      <p:sp>
        <p:nvSpPr>
          <p:cNvPr id="12291" name="Text Box 10"/>
          <p:cNvSpPr txBox="1">
            <a:spLocks noChangeArrowheads="1"/>
          </p:cNvSpPr>
          <p:nvPr/>
        </p:nvSpPr>
        <p:spPr bwMode="auto">
          <a:xfrm>
            <a:off x="646113" y="1544638"/>
            <a:ext cx="7958137"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eaLnBrk="1" hangingPunct="1">
              <a:lnSpc>
                <a:spcPct val="100000"/>
              </a:lnSpc>
              <a:spcBef>
                <a:spcPts val="600"/>
              </a:spcBef>
              <a:buFontTx/>
              <a:buNone/>
            </a:pPr>
            <a:r>
              <a:rPr lang="el-GR" altLang="el-GR" sz="2200" b="1">
                <a:cs typeface="Times New Roman" panose="02020603050405020304" pitchFamily="18" charset="0"/>
              </a:rPr>
              <a:t>Μονόστιβο πλακώδες επιθήλιο</a:t>
            </a:r>
          </a:p>
          <a:p>
            <a:pPr eaLnBrk="1" hangingPunct="1">
              <a:lnSpc>
                <a:spcPct val="100000"/>
              </a:lnSpc>
              <a:spcBef>
                <a:spcPts val="600"/>
              </a:spcBef>
              <a:buFontTx/>
              <a:buNone/>
            </a:pPr>
            <a:r>
              <a:rPr lang="el-GR" altLang="el-GR" sz="2000">
                <a:cs typeface="Times New Roman" panose="02020603050405020304" pitchFamily="18" charset="0"/>
              </a:rPr>
              <a:t>Πεπλατυσμένα κύτταρα</a:t>
            </a:r>
            <a:r>
              <a:rPr lang="en-GB" altLang="el-GR" sz="2000">
                <a:cs typeface="Times New Roman" panose="02020603050405020304" pitchFamily="18" charset="0"/>
              </a:rPr>
              <a:t> </a:t>
            </a:r>
            <a:r>
              <a:rPr lang="el-GR" altLang="el-GR" sz="2000">
                <a:cs typeface="Times New Roman" panose="02020603050405020304" pitchFamily="18" charset="0"/>
              </a:rPr>
              <a:t>σχηματίζουν την επένδυση αιμοφόρων αγγείων και πνευμόνων επιτρέποντας την παθητική διάχυση αερίων και υγρών </a:t>
            </a:r>
          </a:p>
        </p:txBody>
      </p:sp>
      <p:sp>
        <p:nvSpPr>
          <p:cNvPr id="12292" name="Title 5"/>
          <p:cNvSpPr>
            <a:spLocks noGrp="1"/>
          </p:cNvSpPr>
          <p:nvPr>
            <p:ph type="title"/>
          </p:nvPr>
        </p:nvSpPr>
        <p:spPr/>
        <p:txBody>
          <a:bodyPr/>
          <a:lstStyle/>
          <a:p>
            <a:r>
              <a:rPr lang="el-GR" altLang="el-GR" dirty="0" smtClean="0"/>
              <a:t>Επιθηλιακός </a:t>
            </a:r>
            <a:r>
              <a:rPr lang="el-GR" altLang="el-GR" dirty="0" smtClean="0"/>
              <a:t>Ιστός 3/6</a:t>
            </a:r>
            <a:endParaRPr lang="el-GR" altLang="el-GR" dirty="0" smtClean="0"/>
          </a:p>
        </p:txBody>
      </p:sp>
      <p:pic>
        <p:nvPicPr>
          <p:cNvPr id="12293"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98488" y="2625725"/>
            <a:ext cx="3886200" cy="3611563"/>
          </a:xfrm>
        </p:spPr>
      </p:pic>
      <p:pic>
        <p:nvPicPr>
          <p:cNvPr id="12294"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64063" y="2625725"/>
            <a:ext cx="3886200" cy="3611563"/>
          </a:xfrm>
        </p:spPr>
      </p:pic>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6DDAA3FB-ECA6-437C-889B-B9525D07CF24}" type="slidenum">
              <a:rPr lang="en-US" altLang="el-GR" smtClean="0"/>
              <a:pPr>
                <a:defRPr/>
              </a:pPr>
              <a:t>6</a:t>
            </a:fld>
            <a:endParaRPr lang="en-US" altLang="el-GR"/>
          </a:p>
        </p:txBody>
      </p:sp>
      <p:sp>
        <p:nvSpPr>
          <p:cNvPr id="9" name="TextBox 8"/>
          <p:cNvSpPr txBox="1"/>
          <p:nvPr/>
        </p:nvSpPr>
        <p:spPr>
          <a:xfrm>
            <a:off x="4129555" y="5871816"/>
            <a:ext cx="263214" cy="276999"/>
          </a:xfrm>
          <a:prstGeom prst="rect">
            <a:avLst/>
          </a:prstGeom>
          <a:noFill/>
        </p:spPr>
        <p:txBody>
          <a:bodyPr wrap="none" rtlCol="0">
            <a:spAutoFit/>
          </a:bodyPr>
          <a:lstStyle/>
          <a:p>
            <a:r>
              <a:rPr lang="el-GR" sz="1200" b="1" dirty="0" smtClean="0">
                <a:latin typeface="+mn-lt"/>
              </a:rPr>
              <a:t>5</a:t>
            </a:r>
            <a:endParaRPr lang="en-US" sz="1200" b="1" dirty="0">
              <a:latin typeface="+mn-lt"/>
            </a:endParaRPr>
          </a:p>
        </p:txBody>
      </p:sp>
      <p:sp>
        <p:nvSpPr>
          <p:cNvPr id="10" name="TextBox 9"/>
          <p:cNvSpPr txBox="1"/>
          <p:nvPr/>
        </p:nvSpPr>
        <p:spPr>
          <a:xfrm>
            <a:off x="8072905" y="5871816"/>
            <a:ext cx="263214" cy="276999"/>
          </a:xfrm>
          <a:prstGeom prst="rect">
            <a:avLst/>
          </a:prstGeom>
          <a:noFill/>
        </p:spPr>
        <p:txBody>
          <a:bodyPr wrap="none" rtlCol="0">
            <a:spAutoFit/>
          </a:bodyPr>
          <a:lstStyle/>
          <a:p>
            <a:r>
              <a:rPr lang="el-GR" sz="1200" b="1" dirty="0" smtClean="0">
                <a:latin typeface="+mn-lt"/>
              </a:rPr>
              <a:t>6</a:t>
            </a:r>
            <a:endParaRPr lang="en-US" sz="1200" b="1" dirty="0">
              <a:latin typeface="+mn-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a:t>
            </a:r>
            <a:r>
              <a:rPr lang="en-US" altLang="en-US" sz="4000" dirty="0" smtClean="0"/>
              <a:t> (2/12)</a:t>
            </a:r>
          </a:p>
        </p:txBody>
      </p:sp>
      <p:sp>
        <p:nvSpPr>
          <p:cNvPr id="83971" name="Content Placeholder 6"/>
          <p:cNvSpPr>
            <a:spLocks noGrp="1"/>
          </p:cNvSpPr>
          <p:nvPr>
            <p:ph idx="1"/>
          </p:nvPr>
        </p:nvSpPr>
        <p:spPr>
          <a:xfrm>
            <a:off x="325240" y="1660525"/>
            <a:ext cx="8640960" cy="4351338"/>
          </a:xfrm>
        </p:spPr>
        <p:txBody>
          <a:bodyPr/>
          <a:lstStyle/>
          <a:p>
            <a:pPr marL="0" indent="0">
              <a:buNone/>
            </a:pPr>
            <a:r>
              <a:rPr lang="el-GR" altLang="en-US" sz="1600" b="1" dirty="0" smtClean="0"/>
              <a:t>Εικόνα </a:t>
            </a:r>
            <a:r>
              <a:rPr lang="el-GR" altLang="en-US" sz="1600" b="1" dirty="0" smtClean="0"/>
              <a:t>4. </a:t>
            </a:r>
            <a:r>
              <a:rPr lang="en-US" altLang="en-US" sz="1600" dirty="0" smtClean="0"/>
              <a:t>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Blue Histology School of Anatomy and Human Biology - The University of Western Australia. </a:t>
            </a:r>
            <a:r>
              <a:rPr lang="el-GR" altLang="en-US" sz="1600" dirty="0" smtClean="0"/>
              <a:t>Σύνδεσμος: </a:t>
            </a:r>
            <a:r>
              <a:rPr lang="en-US" altLang="en-US" sz="1600" dirty="0" smtClean="0"/>
              <a:t>http://www.lab.anhb.uwa.edu.au/mb140/. (http://www.lab.anhb.uwa.edu.au/mb140/Big/bla42he.jpg). </a:t>
            </a:r>
            <a:r>
              <a:rPr lang="el-GR" altLang="en-US" sz="1600" dirty="0" smtClean="0"/>
              <a:t>Πηγή: </a:t>
            </a:r>
            <a:r>
              <a:rPr lang="en-US" altLang="en-US" sz="1600" dirty="0" smtClean="0"/>
              <a:t>http://www.lab.anhb.uwa.edu.au.</a:t>
            </a:r>
          </a:p>
          <a:p>
            <a:pPr marL="0" indent="0">
              <a:buNone/>
            </a:pPr>
            <a:r>
              <a:rPr lang="el-GR" altLang="en-US" sz="1600" b="1" dirty="0" smtClean="0"/>
              <a:t>Εικόνα 5.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r>
              <a:rPr lang="el-GR" altLang="en-US" sz="1600" b="1" dirty="0" smtClean="0"/>
              <a:t>Εικόνα 6.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r>
              <a:rPr lang="el-GR" altLang="en-US" sz="1600" b="1" dirty="0" smtClean="0"/>
              <a:t>Εικόνα 7.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endParaRPr lang="en-US" altLang="en-US" sz="1600" dirty="0"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4F81673C-9972-4BE6-ACB4-11A1912EB5C4}" type="slidenum">
              <a:rPr lang="el-GR" smtClean="0"/>
              <a:pPr>
                <a:defRPr/>
              </a:pPr>
              <a:t>60</a:t>
            </a:fld>
            <a:endParaRPr lang="el-GR" dirty="0"/>
          </a:p>
        </p:txBody>
      </p:sp>
    </p:spTree>
    <p:extLst>
      <p:ext uri="{BB962C8B-B14F-4D97-AF65-F5344CB8AC3E}">
        <p14:creationId xmlns:p14="http://schemas.microsoft.com/office/powerpoint/2010/main" val="15317508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a:t>
            </a:r>
            <a:r>
              <a:rPr lang="en-US" altLang="en-US" sz="4000" dirty="0" smtClean="0"/>
              <a:t> (3/12)</a:t>
            </a:r>
          </a:p>
        </p:txBody>
      </p:sp>
      <p:sp>
        <p:nvSpPr>
          <p:cNvPr id="83971" name="Content Placeholder 6"/>
          <p:cNvSpPr>
            <a:spLocks noGrp="1"/>
          </p:cNvSpPr>
          <p:nvPr>
            <p:ph idx="1"/>
          </p:nvPr>
        </p:nvSpPr>
        <p:spPr>
          <a:xfrm>
            <a:off x="325240" y="1660525"/>
            <a:ext cx="8640960" cy="4351338"/>
          </a:xfrm>
        </p:spPr>
        <p:txBody>
          <a:bodyPr/>
          <a:lstStyle/>
          <a:p>
            <a:pPr marL="0" indent="0">
              <a:buNone/>
            </a:pPr>
            <a:r>
              <a:rPr lang="el-GR" altLang="en-US" sz="1600" b="1" dirty="0" smtClean="0"/>
              <a:t>Εικόνα </a:t>
            </a:r>
            <a:r>
              <a:rPr lang="el-GR" altLang="en-US" sz="1600" b="1" dirty="0" smtClean="0"/>
              <a:t>8.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r>
              <a:rPr lang="el-GR" altLang="en-US" sz="1600" b="1" dirty="0" smtClean="0"/>
              <a:t>Εικόνα 9.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r>
              <a:rPr lang="el-GR" altLang="en-US" sz="1600" b="1" dirty="0" smtClean="0"/>
              <a:t>Εικόνα 10.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a:t>
            </a:r>
          </a:p>
          <a:p>
            <a:pPr marL="0" indent="0">
              <a:buNone/>
            </a:pPr>
            <a:r>
              <a:rPr lang="el-GR" altLang="en-US" sz="1600" b="1" dirty="0" smtClean="0"/>
              <a:t>Εικόνα 11.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r>
              <a:rPr lang="el-GR" altLang="en-US" sz="1600" b="1" dirty="0" smtClean="0"/>
              <a:t>Εικόνα 12.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endParaRPr lang="en-US" altLang="en-US" sz="1600" dirty="0"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4F81673C-9972-4BE6-ACB4-11A1912EB5C4}" type="slidenum">
              <a:rPr lang="el-GR" smtClean="0"/>
              <a:pPr>
                <a:defRPr/>
              </a:pPr>
              <a:t>61</a:t>
            </a:fld>
            <a:endParaRPr lang="el-GR" dirty="0"/>
          </a:p>
        </p:txBody>
      </p:sp>
    </p:spTree>
    <p:extLst>
      <p:ext uri="{BB962C8B-B14F-4D97-AF65-F5344CB8AC3E}">
        <p14:creationId xmlns:p14="http://schemas.microsoft.com/office/powerpoint/2010/main" val="26790370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a:t>
            </a:r>
            <a:r>
              <a:rPr lang="en-US" altLang="en-US" sz="4000" dirty="0" smtClean="0"/>
              <a:t> (4/12)</a:t>
            </a:r>
          </a:p>
        </p:txBody>
      </p:sp>
      <p:sp>
        <p:nvSpPr>
          <p:cNvPr id="83971" name="Content Placeholder 6"/>
          <p:cNvSpPr>
            <a:spLocks noGrp="1"/>
          </p:cNvSpPr>
          <p:nvPr>
            <p:ph idx="1"/>
          </p:nvPr>
        </p:nvSpPr>
        <p:spPr>
          <a:xfrm>
            <a:off x="177886" y="1556792"/>
            <a:ext cx="8851728" cy="4351338"/>
          </a:xfrm>
        </p:spPr>
        <p:txBody>
          <a:bodyPr/>
          <a:lstStyle/>
          <a:p>
            <a:pPr marL="0" indent="0">
              <a:buNone/>
            </a:pPr>
            <a:r>
              <a:rPr lang="el-GR" altLang="en-US" sz="1600" b="1" dirty="0" smtClean="0"/>
              <a:t>Εικόνα </a:t>
            </a:r>
            <a:r>
              <a:rPr lang="el-GR" altLang="en-US" sz="1600" b="1" dirty="0" smtClean="0"/>
              <a:t>13. </a:t>
            </a:r>
            <a:r>
              <a:rPr lang="en-US" altLang="en-US" sz="1600" dirty="0" smtClean="0"/>
              <a:t>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Blue Histology School of Anatomy and Human Biology - The University of Western Australia. </a:t>
            </a:r>
            <a:r>
              <a:rPr lang="el-GR" altLang="en-US" sz="1600" dirty="0" smtClean="0"/>
              <a:t>Σύνδεσμος: </a:t>
            </a:r>
            <a:r>
              <a:rPr lang="en-US" altLang="en-US" sz="1600" dirty="0" smtClean="0"/>
              <a:t>http://www.lab.anhb.uwa.edu.au/mb140/. (http://www.lab.anhb.uwa.edu.au/mb140/Big/nip21he.jpg). </a:t>
            </a:r>
            <a:r>
              <a:rPr lang="el-GR" altLang="en-US" sz="1600" dirty="0" smtClean="0"/>
              <a:t>Πηγή: </a:t>
            </a:r>
            <a:r>
              <a:rPr lang="en-US" altLang="en-US" sz="1600" dirty="0" smtClean="0"/>
              <a:t>http://www.lab.anhb.uwa.edu.au.</a:t>
            </a:r>
          </a:p>
          <a:p>
            <a:pPr marL="0" indent="0">
              <a:buNone/>
            </a:pPr>
            <a:r>
              <a:rPr lang="el-GR" altLang="en-US" sz="1600" b="1" dirty="0" smtClean="0"/>
              <a:t>Εικόνα 14. </a:t>
            </a:r>
            <a:r>
              <a:rPr lang="en-US" altLang="en-US" sz="1600" dirty="0" smtClean="0"/>
              <a:t>Copyright IXL Learning © 2015 IXL Learning. All rights reserved. </a:t>
            </a:r>
            <a:r>
              <a:rPr lang="el-GR" altLang="en-US" sz="1600" dirty="0" smtClean="0"/>
              <a:t>Σύνδεσμος: </a:t>
            </a:r>
            <a:r>
              <a:rPr lang="en-US" altLang="en-US" sz="1600" dirty="0" smtClean="0"/>
              <a:t>http://www.quia.com/jg/1665791list.html.  </a:t>
            </a:r>
            <a:r>
              <a:rPr lang="el-GR" altLang="en-US" sz="1600" dirty="0" smtClean="0"/>
              <a:t>Πηγή: </a:t>
            </a:r>
            <a:r>
              <a:rPr lang="en-US" altLang="en-US" sz="1600" dirty="0" smtClean="0"/>
              <a:t>http://www.quia.com/web.</a:t>
            </a:r>
          </a:p>
          <a:p>
            <a:pPr marL="0" indent="0">
              <a:buNone/>
            </a:pPr>
            <a:r>
              <a:rPr lang="el-GR" altLang="en-US" sz="1600" b="1" dirty="0" smtClean="0"/>
              <a:t>Εικόνα 15. </a:t>
            </a:r>
            <a:r>
              <a:rPr lang="en-US" altLang="en-US" sz="1600" dirty="0" smtClean="0"/>
              <a:t>Copyright ©2009 </a:t>
            </a:r>
            <a:r>
              <a:rPr lang="el-GR" altLang="en-US" sz="1600" dirty="0" smtClean="0"/>
              <a:t>Σχολή Επιστημών Υγείας- Τμήμα Ιατρικής ΑΠΘ. Σύνδεσμος: </a:t>
            </a:r>
            <a:r>
              <a:rPr lang="en-US" altLang="en-US" sz="1600" dirty="0" smtClean="0"/>
              <a:t>http://www.med.auth.gr/db/histology/gr/3-2-1.htm 2. </a:t>
            </a:r>
            <a:r>
              <a:rPr lang="el-GR" altLang="en-US" sz="1600" dirty="0" smtClean="0"/>
              <a:t>Πηγή: </a:t>
            </a:r>
            <a:r>
              <a:rPr lang="en-US" altLang="en-US" sz="1600" dirty="0" smtClean="0"/>
              <a:t>http://www.med.auth.gr.</a:t>
            </a:r>
          </a:p>
          <a:p>
            <a:pPr marL="0" indent="0">
              <a:buNone/>
            </a:pPr>
            <a:r>
              <a:rPr lang="el-GR" altLang="en-US" sz="1600" b="1" dirty="0" smtClean="0"/>
              <a:t>Εικόνα 16.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r>
              <a:rPr lang="el-GR" altLang="en-US" sz="1600" b="1" dirty="0" smtClean="0"/>
              <a:t>Εικόνα 17.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endParaRPr lang="en-US" altLang="en-US" sz="1600" dirty="0"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4F81673C-9972-4BE6-ACB4-11A1912EB5C4}" type="slidenum">
              <a:rPr lang="el-GR" smtClean="0"/>
              <a:pPr>
                <a:defRPr/>
              </a:pPr>
              <a:t>62</a:t>
            </a:fld>
            <a:endParaRPr lang="el-GR" dirty="0"/>
          </a:p>
        </p:txBody>
      </p:sp>
    </p:spTree>
    <p:extLst>
      <p:ext uri="{BB962C8B-B14F-4D97-AF65-F5344CB8AC3E}">
        <p14:creationId xmlns:p14="http://schemas.microsoft.com/office/powerpoint/2010/main" val="19995882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a:t>
            </a:r>
            <a:r>
              <a:rPr lang="en-US" altLang="en-US" sz="4000" dirty="0" smtClean="0"/>
              <a:t> (5/12)</a:t>
            </a:r>
          </a:p>
        </p:txBody>
      </p:sp>
      <p:sp>
        <p:nvSpPr>
          <p:cNvPr id="83971" name="Content Placeholder 6"/>
          <p:cNvSpPr>
            <a:spLocks noGrp="1"/>
          </p:cNvSpPr>
          <p:nvPr>
            <p:ph idx="1"/>
          </p:nvPr>
        </p:nvSpPr>
        <p:spPr>
          <a:xfrm>
            <a:off x="177886" y="1690688"/>
            <a:ext cx="8851728" cy="4351338"/>
          </a:xfrm>
        </p:spPr>
        <p:txBody>
          <a:bodyPr/>
          <a:lstStyle/>
          <a:p>
            <a:pPr marL="0" indent="0">
              <a:buNone/>
            </a:pPr>
            <a:r>
              <a:rPr lang="en-US" altLang="en-US" sz="1600" b="1" dirty="0" smtClean="0"/>
              <a:t>E</a:t>
            </a:r>
            <a:r>
              <a:rPr lang="el-GR" altLang="en-US" sz="1600" b="1" dirty="0" err="1" smtClean="0"/>
              <a:t>ικόνα</a:t>
            </a:r>
            <a:r>
              <a:rPr lang="el-GR" altLang="en-US" sz="1600" b="1" dirty="0" smtClean="0"/>
              <a:t> 18. </a:t>
            </a:r>
            <a:r>
              <a:rPr lang="en-US" altLang="en-US" sz="1600" dirty="0" smtClean="0"/>
              <a:t>Copyrighted.</a:t>
            </a:r>
          </a:p>
          <a:p>
            <a:pPr marL="0" indent="0">
              <a:buNone/>
            </a:pPr>
            <a:r>
              <a:rPr lang="el-GR" altLang="en-US" sz="1600" b="1" dirty="0" smtClean="0"/>
              <a:t>Εικόνα 19. </a:t>
            </a:r>
            <a:r>
              <a:rPr lang="en-US" altLang="en-US" sz="1600" dirty="0" smtClean="0"/>
              <a:t>Copyright ©2009 </a:t>
            </a:r>
            <a:r>
              <a:rPr lang="el-GR" altLang="en-US" sz="1600" dirty="0" smtClean="0"/>
              <a:t>Σχολή Επιστημών Υγείας- Τμήμα Ιατρικής ΑΠΘ. Σύνδεσμος: </a:t>
            </a:r>
            <a:r>
              <a:rPr lang="en-US" altLang="en-US" sz="1600" dirty="0" smtClean="0"/>
              <a:t>http://www.med.auth.gr/db/histology/gr/3-2-1.htm 2. </a:t>
            </a:r>
            <a:r>
              <a:rPr lang="el-GR" altLang="en-US" sz="1600" dirty="0" smtClean="0"/>
              <a:t>Πηγή: </a:t>
            </a:r>
            <a:r>
              <a:rPr lang="en-US" altLang="en-US" sz="1600" dirty="0" smtClean="0"/>
              <a:t>http://www.med.auth.gr.</a:t>
            </a:r>
          </a:p>
          <a:p>
            <a:pPr marL="0" indent="0">
              <a:buNone/>
            </a:pPr>
            <a:r>
              <a:rPr lang="el-GR" altLang="en-US" sz="1600" b="1" dirty="0" smtClean="0"/>
              <a:t>Εικόνα 20.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r>
              <a:rPr lang="el-GR" altLang="en-US" sz="1600" b="1" dirty="0" smtClean="0"/>
              <a:t>Εικόνα 21. </a:t>
            </a:r>
            <a:r>
              <a:rPr lang="el-GR" altLang="en-US" sz="1600" dirty="0" smtClean="0"/>
              <a:t>© </a:t>
            </a:r>
            <a:r>
              <a:rPr lang="en-US" altLang="en-US" sz="1600" dirty="0" smtClean="0"/>
              <a:t>Copyright. All rights reserved Anatomy Medicine.   </a:t>
            </a:r>
            <a:r>
              <a:rPr lang="el-GR" altLang="en-US" sz="1600" dirty="0" smtClean="0"/>
              <a:t>Σύνδεσμος: </a:t>
            </a:r>
            <a:r>
              <a:rPr lang="en-US" altLang="en-US" sz="1600" dirty="0" smtClean="0"/>
              <a:t>http://anatomy-medicine.com/musculoskeletal-system/11-osteology-osteologia-the-science-of-the-bones.html. </a:t>
            </a:r>
            <a:r>
              <a:rPr lang="el-GR" altLang="en-US" sz="1600" dirty="0" smtClean="0"/>
              <a:t>Πηγή: </a:t>
            </a:r>
            <a:r>
              <a:rPr lang="en-US" altLang="en-US" sz="1600" dirty="0" smtClean="0"/>
              <a:t>http://anatomy-medicine.com.</a:t>
            </a:r>
          </a:p>
          <a:p>
            <a:pPr marL="0" indent="0">
              <a:buNone/>
            </a:pPr>
            <a:r>
              <a:rPr lang="el-GR" altLang="en-US" sz="1600" b="1" dirty="0" smtClean="0"/>
              <a:t>Εικόνα 22. </a:t>
            </a:r>
            <a:r>
              <a:rPr lang="en-US" altLang="en-US" sz="1600" dirty="0" smtClean="0"/>
              <a:t>Hyaline Cartilage Microscope. </a:t>
            </a:r>
            <a:r>
              <a:rPr lang="el-GR" altLang="en-US" sz="1600" dirty="0" smtClean="0"/>
              <a:t>Σύνδεσμος: </a:t>
            </a:r>
            <a:r>
              <a:rPr lang="en-US" altLang="en-US" sz="1600" dirty="0" smtClean="0"/>
              <a:t>http://pixshark.com/hyaline-cartilage-microscope.htm. </a:t>
            </a:r>
            <a:r>
              <a:rPr lang="el-GR" altLang="en-US" sz="1600" dirty="0" smtClean="0"/>
              <a:t>Πηγή: </a:t>
            </a:r>
            <a:r>
              <a:rPr lang="en-US" altLang="en-US" sz="1600" dirty="0" smtClean="0"/>
              <a:t>http://pixshark.com.</a:t>
            </a:r>
          </a:p>
          <a:p>
            <a:pPr marL="0" indent="0">
              <a:buNone/>
            </a:pPr>
            <a:r>
              <a:rPr lang="el-GR" altLang="en-US" sz="1600" b="1" dirty="0" smtClean="0"/>
              <a:t>Εικόνα 23. </a:t>
            </a:r>
            <a:r>
              <a:rPr lang="en-US" altLang="en-US" sz="1600" dirty="0" smtClean="0"/>
              <a:t>Copyrighted.</a:t>
            </a:r>
          </a:p>
          <a:p>
            <a:pPr marL="0" indent="0">
              <a:buNone/>
            </a:pPr>
            <a:r>
              <a:rPr lang="el-GR" altLang="en-US" sz="1600" b="1" dirty="0" smtClean="0"/>
              <a:t>Εικόνα 24. </a:t>
            </a:r>
            <a:r>
              <a:rPr lang="en-US" altLang="en-US" sz="1600" dirty="0" smtClean="0"/>
              <a:t>All rights reserved. © 04/25/2015 123RF Limited 2005-2015. </a:t>
            </a:r>
            <a:r>
              <a:rPr lang="el-GR" altLang="en-US" sz="1600" dirty="0" smtClean="0"/>
              <a:t>Σύνδεσμος: </a:t>
            </a:r>
            <a:r>
              <a:rPr lang="en-US" altLang="en-US" sz="1600" dirty="0" smtClean="0"/>
              <a:t>http://www.123rf.com/clipart-vector/platelets.html. </a:t>
            </a:r>
            <a:r>
              <a:rPr lang="el-GR" altLang="en-US" sz="1600" dirty="0" smtClean="0"/>
              <a:t>Πηγή: </a:t>
            </a:r>
            <a:r>
              <a:rPr lang="en-US" altLang="en-US" sz="1600" dirty="0" smtClean="0"/>
              <a:t>http://www.123rf.com.</a:t>
            </a:r>
          </a:p>
          <a:p>
            <a:pPr marL="0" indent="0">
              <a:buNone/>
            </a:pPr>
            <a:endParaRPr lang="en-US" altLang="en-US" sz="1600" dirty="0"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4F81673C-9972-4BE6-ACB4-11A1912EB5C4}" type="slidenum">
              <a:rPr lang="el-GR" smtClean="0"/>
              <a:pPr>
                <a:defRPr/>
              </a:pPr>
              <a:t>63</a:t>
            </a:fld>
            <a:endParaRPr lang="el-GR" dirty="0"/>
          </a:p>
        </p:txBody>
      </p:sp>
    </p:spTree>
    <p:extLst>
      <p:ext uri="{BB962C8B-B14F-4D97-AF65-F5344CB8AC3E}">
        <p14:creationId xmlns:p14="http://schemas.microsoft.com/office/powerpoint/2010/main" val="11685014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a:t>
            </a:r>
            <a:r>
              <a:rPr lang="en-US" altLang="en-US" sz="4000" dirty="0" smtClean="0"/>
              <a:t> (6/12)</a:t>
            </a:r>
          </a:p>
        </p:txBody>
      </p:sp>
      <p:sp>
        <p:nvSpPr>
          <p:cNvPr id="83971" name="Content Placeholder 6"/>
          <p:cNvSpPr>
            <a:spLocks noGrp="1"/>
          </p:cNvSpPr>
          <p:nvPr>
            <p:ph idx="1"/>
          </p:nvPr>
        </p:nvSpPr>
        <p:spPr>
          <a:xfrm>
            <a:off x="241300" y="1684567"/>
            <a:ext cx="8640960" cy="4351338"/>
          </a:xfrm>
        </p:spPr>
        <p:txBody>
          <a:bodyPr/>
          <a:lstStyle/>
          <a:p>
            <a:pPr marL="0" indent="0">
              <a:buNone/>
            </a:pPr>
            <a:r>
              <a:rPr lang="en-US" altLang="en-US" sz="1600" b="1" dirty="0" err="1" smtClean="0"/>
              <a:t>Εικόν</a:t>
            </a:r>
            <a:r>
              <a:rPr lang="en-US" altLang="en-US" sz="1600" b="1" dirty="0" smtClean="0"/>
              <a:t>α </a:t>
            </a:r>
            <a:r>
              <a:rPr lang="en-US" altLang="en-US" sz="1600" b="1" dirty="0" smtClean="0"/>
              <a:t>25. </a:t>
            </a:r>
            <a:r>
              <a:rPr lang="en-US" altLang="en-US" sz="1600" dirty="0" smtClean="0"/>
              <a:t>Blue Histology School of Anatomy and Human Biology - The University of Western Australia 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a:t>
            </a:r>
            <a:r>
              <a:rPr lang="en-US" altLang="en-US" sz="1600" dirty="0" err="1" smtClean="0"/>
              <a:t>Σύνδεσμος</a:t>
            </a:r>
            <a:r>
              <a:rPr lang="en-US" altLang="en-US" sz="1600" dirty="0" smtClean="0"/>
              <a:t>: http://www.lab.anhb.uwa.edu.au/mb140/. (http://www.lab.anhb.uwa.edu.au/mb140/Big/mo103le.jpg). </a:t>
            </a:r>
            <a:r>
              <a:rPr lang="en-US" altLang="en-US" sz="1600" dirty="0" err="1" smtClean="0"/>
              <a:t>Πηγή</a:t>
            </a:r>
            <a:r>
              <a:rPr lang="en-US" altLang="en-US" sz="1600" dirty="0" smtClean="0"/>
              <a:t>: http://www.lab.anhb.uwa.edu.au.</a:t>
            </a:r>
          </a:p>
          <a:p>
            <a:pPr marL="0" indent="0">
              <a:buNone/>
            </a:pPr>
            <a:r>
              <a:rPr lang="en-US" altLang="en-US" sz="1600" b="1" dirty="0" err="1" smtClean="0"/>
              <a:t>Εικόν</a:t>
            </a:r>
            <a:r>
              <a:rPr lang="en-US" altLang="en-US" sz="1600" b="1" dirty="0" smtClean="0"/>
              <a:t>α 26</a:t>
            </a:r>
            <a:r>
              <a:rPr lang="en-US" altLang="en-US" sz="1600" dirty="0" smtClean="0"/>
              <a:t>. Blue Histology School of Anatomy and Human Biology - The University of Western Australia 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a:t>
            </a:r>
            <a:r>
              <a:rPr lang="en-US" altLang="en-US" sz="1600" dirty="0" err="1" smtClean="0"/>
              <a:t>Σύνδεσμος</a:t>
            </a:r>
            <a:r>
              <a:rPr lang="en-US" altLang="en-US" sz="1600" dirty="0" smtClean="0"/>
              <a:t>: http://www.lab.anhb.uwa.edu.au/mb140/. (http://www.lab.anhb.uwa.edu.au/mb140/Big/eo106le.jpg). </a:t>
            </a:r>
            <a:r>
              <a:rPr lang="en-US" altLang="en-US" sz="1600" dirty="0" err="1" smtClean="0"/>
              <a:t>Πηγή</a:t>
            </a:r>
            <a:r>
              <a:rPr lang="en-US" altLang="en-US" sz="1600" dirty="0" smtClean="0"/>
              <a:t>: http://www.lab.anhb.uwa.edu.au.</a:t>
            </a:r>
          </a:p>
          <a:p>
            <a:pPr marL="0" indent="0">
              <a:buNone/>
            </a:pPr>
            <a:r>
              <a:rPr lang="en-US" altLang="en-US" sz="1600" b="1" dirty="0" err="1" smtClean="0"/>
              <a:t>Εικόν</a:t>
            </a:r>
            <a:r>
              <a:rPr lang="en-US" altLang="en-US" sz="1600" b="1" dirty="0" smtClean="0"/>
              <a:t>α 27. </a:t>
            </a:r>
            <a:r>
              <a:rPr lang="en-US" altLang="en-US" sz="1600" dirty="0" smtClean="0"/>
              <a:t>Blue Histology School of Anatomy and Human Biology - The University of Western Australia 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a:t>
            </a:r>
            <a:r>
              <a:rPr lang="en-US" altLang="en-US" sz="1600" dirty="0" err="1" smtClean="0"/>
              <a:t>Σύνδεσμος</a:t>
            </a:r>
            <a:r>
              <a:rPr lang="en-US" altLang="en-US" sz="1600" dirty="0" smtClean="0"/>
              <a:t>: http://www.lab.anhb.uwa.edu.au/mb140/. (http://www.lab.anhb.uwa.edu.au/mb140/Big/ba105le.jpg). </a:t>
            </a:r>
            <a:r>
              <a:rPr lang="en-US" altLang="en-US" sz="1600" dirty="0" err="1" smtClean="0"/>
              <a:t>Πηγή</a:t>
            </a:r>
            <a:r>
              <a:rPr lang="en-US" altLang="en-US" sz="1600" dirty="0" smtClean="0"/>
              <a:t>: http://www.lab.anhb.uwa.edu.au.</a:t>
            </a:r>
          </a:p>
          <a:p>
            <a:pPr marL="0" indent="0">
              <a:buNone/>
            </a:pPr>
            <a:endParaRPr lang="en-US" altLang="en-US" sz="1600" dirty="0"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4F81673C-9972-4BE6-ACB4-11A1912EB5C4}" type="slidenum">
              <a:rPr lang="el-GR" smtClean="0"/>
              <a:pPr>
                <a:defRPr/>
              </a:pPr>
              <a:t>64</a:t>
            </a:fld>
            <a:endParaRPr lang="el-GR" dirty="0"/>
          </a:p>
        </p:txBody>
      </p:sp>
    </p:spTree>
    <p:extLst>
      <p:ext uri="{BB962C8B-B14F-4D97-AF65-F5344CB8AC3E}">
        <p14:creationId xmlns:p14="http://schemas.microsoft.com/office/powerpoint/2010/main" val="1754432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a:t>
            </a:r>
            <a:r>
              <a:rPr lang="en-US" altLang="en-US" sz="4000" dirty="0" smtClean="0"/>
              <a:t> (7/12)</a:t>
            </a:r>
          </a:p>
        </p:txBody>
      </p:sp>
      <p:sp>
        <p:nvSpPr>
          <p:cNvPr id="83971" name="Content Placeholder 6"/>
          <p:cNvSpPr>
            <a:spLocks noGrp="1"/>
          </p:cNvSpPr>
          <p:nvPr>
            <p:ph idx="1"/>
          </p:nvPr>
        </p:nvSpPr>
        <p:spPr>
          <a:xfrm>
            <a:off x="225611" y="1675622"/>
            <a:ext cx="8902700" cy="4351338"/>
          </a:xfrm>
        </p:spPr>
        <p:txBody>
          <a:bodyPr/>
          <a:lstStyle/>
          <a:p>
            <a:pPr marL="0" indent="0">
              <a:buNone/>
            </a:pPr>
            <a:r>
              <a:rPr lang="el-GR" altLang="en-US" sz="1600" b="1" dirty="0" smtClean="0"/>
              <a:t>Εικόνα </a:t>
            </a:r>
            <a:r>
              <a:rPr lang="el-GR" altLang="en-US" sz="1600" b="1" dirty="0" smtClean="0"/>
              <a:t>28. </a:t>
            </a:r>
            <a:r>
              <a:rPr lang="en-US" altLang="en-US" sz="1600" dirty="0" smtClean="0"/>
              <a:t>Blue Histology School of Anatomy and Human Biology - The University of Western Australia 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a:t>
            </a:r>
            <a:r>
              <a:rPr lang="el-GR" altLang="en-US" sz="1600" dirty="0" smtClean="0"/>
              <a:t>Σύνδεσμος: </a:t>
            </a:r>
            <a:r>
              <a:rPr lang="en-US" altLang="en-US" sz="1600" dirty="0" smtClean="0"/>
              <a:t>http://www.lab.anhb.uwa.edu.au/mb140/. (http://www.lab.anhb.uwa.edu.au/mb140/Big/ly103le.jpg). </a:t>
            </a:r>
            <a:r>
              <a:rPr lang="el-GR" altLang="en-US" sz="1600" dirty="0" smtClean="0"/>
              <a:t>Πηγή: </a:t>
            </a:r>
            <a:r>
              <a:rPr lang="en-US" altLang="en-US" sz="1600" dirty="0" smtClean="0"/>
              <a:t>http://www.lab.anhb.uwa.edu.au.</a:t>
            </a:r>
          </a:p>
          <a:p>
            <a:pPr marL="0" indent="0">
              <a:buNone/>
            </a:pPr>
            <a:r>
              <a:rPr lang="el-GR" altLang="en-US" sz="1600" b="1" dirty="0" smtClean="0"/>
              <a:t>Εικόνα 29. </a:t>
            </a:r>
            <a:r>
              <a:rPr lang="en-US" altLang="en-US" sz="1600" dirty="0" smtClean="0"/>
              <a:t>Blue Histology School of Anatomy and Human Biology - The University of Western Australia 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a:t>
            </a:r>
            <a:r>
              <a:rPr lang="el-GR" altLang="en-US" sz="1600" dirty="0" smtClean="0"/>
              <a:t>Σύνδεσμος: </a:t>
            </a:r>
            <a:r>
              <a:rPr lang="en-US" altLang="en-US" sz="1600" dirty="0" smtClean="0"/>
              <a:t>http://www.lab.anhb.uwa.edu.au/mb140/. (http://www.lab.anhb.uwa.edu.au/mb140/Big/mo101le.jpg). </a:t>
            </a:r>
            <a:r>
              <a:rPr lang="el-GR" altLang="en-US" sz="1600" dirty="0" smtClean="0"/>
              <a:t>Πηγή: </a:t>
            </a:r>
            <a:r>
              <a:rPr lang="en-US" altLang="en-US" sz="1600" dirty="0" smtClean="0"/>
              <a:t>http://www.lab.anhb.uwa.edu.au.</a:t>
            </a:r>
          </a:p>
          <a:p>
            <a:pPr marL="0" indent="0">
              <a:buNone/>
            </a:pPr>
            <a:r>
              <a:rPr lang="el-GR" altLang="en-US" sz="1600" b="1" dirty="0" smtClean="0"/>
              <a:t>Εικόνα 30</a:t>
            </a:r>
            <a:r>
              <a:rPr lang="el-GR" altLang="en-US" sz="1600" dirty="0" smtClean="0"/>
              <a:t>. </a:t>
            </a:r>
            <a:r>
              <a:rPr lang="en-US" altLang="en-US" sz="1600" dirty="0" smtClean="0"/>
              <a:t>Copyright 2006 Pearson Education Inc. Publishing as Benjamin Cummings. Copyright © 2002-2015 </a:t>
            </a:r>
            <a:r>
              <a:rPr lang="en-US" altLang="en-US" sz="1600" dirty="0" err="1" smtClean="0"/>
              <a:t>Schoolwires</a:t>
            </a:r>
            <a:r>
              <a:rPr lang="en-US" altLang="en-US" sz="1600" dirty="0" smtClean="0"/>
              <a:t>, Inc. All rights reserved. </a:t>
            </a:r>
            <a:r>
              <a:rPr lang="el-GR" altLang="en-US" sz="1600" dirty="0" smtClean="0"/>
              <a:t>Σύνδεσμος:  </a:t>
            </a:r>
            <a:r>
              <a:rPr lang="en-US" altLang="en-US" sz="1600" dirty="0" smtClean="0"/>
              <a:t>http://www.rtmsd.org/page/1790. </a:t>
            </a:r>
            <a:r>
              <a:rPr lang="el-GR" altLang="en-US" sz="1600" dirty="0" smtClean="0"/>
              <a:t>Πηγή: </a:t>
            </a:r>
            <a:r>
              <a:rPr lang="en-US" altLang="en-US" sz="1600" dirty="0" smtClean="0"/>
              <a:t>http://www.rtmsd.org.</a:t>
            </a:r>
          </a:p>
          <a:p>
            <a:pPr marL="0" indent="0">
              <a:buNone/>
            </a:pPr>
            <a:r>
              <a:rPr lang="el-GR" altLang="en-US" sz="1600" b="1" dirty="0" smtClean="0"/>
              <a:t>Εικόνα 31.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endParaRPr lang="en-US" altLang="en-US" sz="1600" dirty="0"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4F81673C-9972-4BE6-ACB4-11A1912EB5C4}" type="slidenum">
              <a:rPr lang="el-GR" smtClean="0"/>
              <a:pPr>
                <a:defRPr/>
              </a:pPr>
              <a:t>65</a:t>
            </a:fld>
            <a:endParaRPr lang="el-GR" dirty="0"/>
          </a:p>
        </p:txBody>
      </p:sp>
    </p:spTree>
    <p:extLst>
      <p:ext uri="{BB962C8B-B14F-4D97-AF65-F5344CB8AC3E}">
        <p14:creationId xmlns:p14="http://schemas.microsoft.com/office/powerpoint/2010/main" val="1861736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a:t>
            </a:r>
            <a:r>
              <a:rPr lang="en-US" altLang="en-US" sz="4000" dirty="0" smtClean="0"/>
              <a:t> (8/12)</a:t>
            </a:r>
          </a:p>
        </p:txBody>
      </p:sp>
      <p:sp>
        <p:nvSpPr>
          <p:cNvPr id="83971" name="Content Placeholder 6"/>
          <p:cNvSpPr>
            <a:spLocks noGrp="1"/>
          </p:cNvSpPr>
          <p:nvPr>
            <p:ph idx="1"/>
          </p:nvPr>
        </p:nvSpPr>
        <p:spPr>
          <a:xfrm>
            <a:off x="152400" y="1690688"/>
            <a:ext cx="8902700" cy="4351338"/>
          </a:xfrm>
        </p:spPr>
        <p:txBody>
          <a:bodyPr/>
          <a:lstStyle/>
          <a:p>
            <a:pPr marL="0" indent="0">
              <a:buNone/>
            </a:pPr>
            <a:r>
              <a:rPr lang="el-GR" altLang="en-US" sz="1600" b="1" dirty="0" smtClean="0"/>
              <a:t>Εικόνα </a:t>
            </a:r>
            <a:r>
              <a:rPr lang="el-GR" altLang="en-US" sz="1600" b="1" dirty="0" smtClean="0"/>
              <a:t>32.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r>
              <a:rPr lang="el-GR" altLang="en-US" sz="1600" b="1" dirty="0" smtClean="0"/>
              <a:t>Εικόνα 33.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r>
              <a:rPr lang="el-GR" altLang="en-US" sz="1600" b="1" dirty="0" smtClean="0"/>
              <a:t>Εικόνα 34.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None/>
            </a:pPr>
            <a:r>
              <a:rPr lang="el-GR" altLang="en-US" sz="1600" b="1" dirty="0" smtClean="0"/>
              <a:t>Εικόνα 35. </a:t>
            </a:r>
            <a:r>
              <a:rPr lang="en-US" altLang="en-US" sz="1600" dirty="0" smtClean="0"/>
              <a:t>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Blue Histology School of Anatomy and Human Biology - The University of Western Australia. </a:t>
            </a:r>
            <a:r>
              <a:rPr lang="el-GR" altLang="en-US" sz="1600" dirty="0" smtClean="0"/>
              <a:t>Σύνδεσμος: </a:t>
            </a:r>
            <a:r>
              <a:rPr lang="en-US" altLang="en-US" sz="1600" dirty="0" smtClean="0"/>
              <a:t>http://www.lab.anhb.uwa.edu.au/mb140/.  </a:t>
            </a:r>
            <a:r>
              <a:rPr lang="el-GR" altLang="en-US" sz="1600" dirty="0" smtClean="0"/>
              <a:t>Πηγή: </a:t>
            </a:r>
            <a:r>
              <a:rPr lang="en-US" altLang="en-US" sz="1600" dirty="0" smtClean="0"/>
              <a:t>http://www.lab.anhb.uwa.edu.au.</a:t>
            </a:r>
          </a:p>
          <a:p>
            <a:pPr marL="0" indent="0">
              <a:buNone/>
            </a:pPr>
            <a:endParaRPr lang="en-US" altLang="en-US" sz="1600" dirty="0"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4F81673C-9972-4BE6-ACB4-11A1912EB5C4}" type="slidenum">
              <a:rPr lang="el-GR" smtClean="0"/>
              <a:pPr>
                <a:defRPr/>
              </a:pPr>
              <a:t>66</a:t>
            </a:fld>
            <a:endParaRPr lang="el-GR" dirty="0"/>
          </a:p>
        </p:txBody>
      </p:sp>
    </p:spTree>
    <p:extLst>
      <p:ext uri="{BB962C8B-B14F-4D97-AF65-F5344CB8AC3E}">
        <p14:creationId xmlns:p14="http://schemas.microsoft.com/office/powerpoint/2010/main" val="39603637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a:t>
            </a:r>
            <a:r>
              <a:rPr lang="en-US" altLang="en-US" sz="4000" dirty="0" smtClean="0"/>
              <a:t> (9/12)</a:t>
            </a:r>
          </a:p>
        </p:txBody>
      </p:sp>
      <p:sp>
        <p:nvSpPr>
          <p:cNvPr id="83971" name="Content Placeholder 6"/>
          <p:cNvSpPr>
            <a:spLocks noGrp="1"/>
          </p:cNvSpPr>
          <p:nvPr>
            <p:ph idx="1"/>
          </p:nvPr>
        </p:nvSpPr>
        <p:spPr>
          <a:xfrm>
            <a:off x="152400" y="1675622"/>
            <a:ext cx="8902700" cy="4351338"/>
          </a:xfrm>
        </p:spPr>
        <p:txBody>
          <a:bodyPr/>
          <a:lstStyle/>
          <a:p>
            <a:pPr marL="0" indent="0">
              <a:buNone/>
            </a:pPr>
            <a:r>
              <a:rPr lang="en-US" altLang="en-US" sz="1600" b="1" dirty="0" err="1" smtClean="0"/>
              <a:t>Εικόν</a:t>
            </a:r>
            <a:r>
              <a:rPr lang="en-US" altLang="en-US" sz="1600" b="1" dirty="0" smtClean="0"/>
              <a:t>α </a:t>
            </a:r>
            <a:r>
              <a:rPr lang="en-US" altLang="en-US" sz="1600" b="1" dirty="0" smtClean="0"/>
              <a:t>36. </a:t>
            </a:r>
            <a:r>
              <a:rPr lang="en-US" altLang="en-US" sz="1600" dirty="0" smtClean="0"/>
              <a:t>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Blue Histology School of Anatomy and Human Biology - The University of Western Australia. </a:t>
            </a:r>
            <a:r>
              <a:rPr lang="en-US" altLang="en-US" sz="1600" dirty="0" err="1" smtClean="0"/>
              <a:t>Σύνδεσμος</a:t>
            </a:r>
            <a:r>
              <a:rPr lang="en-US" altLang="en-US" sz="1600" dirty="0" smtClean="0"/>
              <a:t>: http://www.lab.anhb.uwa.edu.au/mb140/.  </a:t>
            </a:r>
            <a:r>
              <a:rPr lang="en-US" altLang="en-US" sz="1600" dirty="0" err="1" smtClean="0"/>
              <a:t>Πηγή</a:t>
            </a:r>
            <a:r>
              <a:rPr lang="en-US" altLang="en-US" sz="1600" dirty="0" smtClean="0"/>
              <a:t>: http://www.lab.anhb.uwa.edu.au.</a:t>
            </a:r>
          </a:p>
          <a:p>
            <a:pPr marL="0" indent="0">
              <a:buNone/>
            </a:pPr>
            <a:r>
              <a:rPr lang="en-US" altLang="en-US" sz="1600" b="1" dirty="0" err="1" smtClean="0"/>
              <a:t>Εικόν</a:t>
            </a:r>
            <a:r>
              <a:rPr lang="en-US" altLang="en-US" sz="1600" b="1" dirty="0" smtClean="0"/>
              <a:t>α 37. </a:t>
            </a:r>
            <a:r>
              <a:rPr lang="en-US" altLang="en-US" sz="1600" dirty="0" smtClean="0"/>
              <a:t>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Blue Histology School of Anatomy and Human Biology - The University of Western Australia. </a:t>
            </a:r>
            <a:r>
              <a:rPr lang="en-US" altLang="en-US" sz="1600" dirty="0" err="1" smtClean="0"/>
              <a:t>Σύνδεσμος</a:t>
            </a:r>
            <a:r>
              <a:rPr lang="en-US" altLang="en-US" sz="1600" dirty="0" smtClean="0"/>
              <a:t>: http://www.lab.anhb.uwa.edu.au/mb140/.  </a:t>
            </a:r>
            <a:r>
              <a:rPr lang="en-US" altLang="en-US" sz="1600" dirty="0" err="1" smtClean="0"/>
              <a:t>Πηγή</a:t>
            </a:r>
            <a:r>
              <a:rPr lang="en-US" altLang="en-US" sz="1600" dirty="0" smtClean="0"/>
              <a:t>: http://www.lab.anhb.uwa.edu.au.</a:t>
            </a:r>
          </a:p>
          <a:p>
            <a:pPr marL="0" indent="0">
              <a:buNone/>
            </a:pPr>
            <a:r>
              <a:rPr lang="en-US" altLang="en-US" sz="1600" b="1" dirty="0" err="1" smtClean="0"/>
              <a:t>Εικόν</a:t>
            </a:r>
            <a:r>
              <a:rPr lang="en-US" altLang="en-US" sz="1600" b="1" dirty="0" smtClean="0"/>
              <a:t>α 38. </a:t>
            </a:r>
            <a:r>
              <a:rPr lang="en-US" altLang="en-US" sz="1600" dirty="0" smtClean="0"/>
              <a:t>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Blue Histology School of Anatomy and Human Biology - The University of Western Australia. </a:t>
            </a:r>
            <a:r>
              <a:rPr lang="en-US" altLang="en-US" sz="1600" dirty="0" err="1" smtClean="0"/>
              <a:t>Σύνδεσμος</a:t>
            </a:r>
            <a:r>
              <a:rPr lang="en-US" altLang="en-US" sz="1600" dirty="0" smtClean="0"/>
              <a:t>: http://www.lab.anhb.uwa.edu.au/mb140/corepages/bone/bone.htm. </a:t>
            </a:r>
            <a:r>
              <a:rPr lang="en-US" altLang="en-US" sz="1600" dirty="0" err="1" smtClean="0"/>
              <a:t>Πηγή</a:t>
            </a:r>
            <a:r>
              <a:rPr lang="en-US" altLang="en-US" sz="1600" dirty="0" smtClean="0"/>
              <a:t>: http://www.lab.anhb.uwa.edu.au.</a:t>
            </a:r>
          </a:p>
          <a:p>
            <a:pPr marL="0" indent="0">
              <a:buNone/>
            </a:pPr>
            <a:endParaRPr lang="en-US" altLang="en-US" sz="1600" dirty="0"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4F81673C-9972-4BE6-ACB4-11A1912EB5C4}" type="slidenum">
              <a:rPr lang="el-GR" smtClean="0"/>
              <a:pPr>
                <a:defRPr/>
              </a:pPr>
              <a:t>67</a:t>
            </a:fld>
            <a:endParaRPr lang="el-GR" dirty="0"/>
          </a:p>
        </p:txBody>
      </p:sp>
    </p:spTree>
    <p:extLst>
      <p:ext uri="{BB962C8B-B14F-4D97-AF65-F5344CB8AC3E}">
        <p14:creationId xmlns:p14="http://schemas.microsoft.com/office/powerpoint/2010/main" val="11950405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p:nvPr>
        </p:nvSpPr>
        <p:spPr>
          <a:xfrm>
            <a:off x="60605" y="365125"/>
            <a:ext cx="8966200" cy="1325563"/>
          </a:xfrm>
        </p:spPr>
        <p:txBody>
          <a:bodyPr/>
          <a:lstStyle/>
          <a:p>
            <a:r>
              <a:rPr lang="el-GR" altLang="en-US" sz="4000" dirty="0" smtClean="0"/>
              <a:t>Σημείωμα Χρήσης Έργων Τρίτων</a:t>
            </a:r>
            <a:r>
              <a:rPr lang="en-US" altLang="en-US" sz="4000" dirty="0" smtClean="0"/>
              <a:t> (10/12)</a:t>
            </a:r>
          </a:p>
        </p:txBody>
      </p:sp>
      <p:sp>
        <p:nvSpPr>
          <p:cNvPr id="83971" name="Content Placeholder 6"/>
          <p:cNvSpPr>
            <a:spLocks noGrp="1"/>
          </p:cNvSpPr>
          <p:nvPr>
            <p:ph idx="1"/>
          </p:nvPr>
        </p:nvSpPr>
        <p:spPr>
          <a:xfrm>
            <a:off x="124105" y="1690688"/>
            <a:ext cx="8902700" cy="4351338"/>
          </a:xfrm>
        </p:spPr>
        <p:txBody>
          <a:bodyPr/>
          <a:lstStyle/>
          <a:p>
            <a:pPr marL="0" indent="0">
              <a:buNone/>
            </a:pPr>
            <a:r>
              <a:rPr lang="en-US" altLang="en-US" sz="1600" b="1" dirty="0" err="1" smtClean="0"/>
              <a:t>Εικόν</a:t>
            </a:r>
            <a:r>
              <a:rPr lang="en-US" altLang="en-US" sz="1600" b="1" dirty="0" smtClean="0"/>
              <a:t>α </a:t>
            </a:r>
            <a:r>
              <a:rPr lang="en-US" altLang="en-US" sz="1600" b="1" dirty="0" smtClean="0"/>
              <a:t>39. </a:t>
            </a:r>
            <a:r>
              <a:rPr lang="en-US" altLang="en-US" sz="1600" dirty="0" smtClean="0"/>
              <a:t>Spinal Cord Cross Section. Wikimedia Commons. Illustration from Anatomy &amp; Physiology, </a:t>
            </a:r>
            <a:r>
              <a:rPr lang="en-US" altLang="en-US" sz="1600" dirty="0" err="1" smtClean="0"/>
              <a:t>Connexions</a:t>
            </a:r>
            <a:r>
              <a:rPr lang="en-US" altLang="en-US" sz="1600" dirty="0" smtClean="0"/>
              <a:t> Web site. http://cnx.org/content/col11496/1.6/. his file is licensed under the Creative Commons Attribution 3.0 </a:t>
            </a:r>
            <a:r>
              <a:rPr lang="en-US" altLang="en-US" sz="1600" dirty="0" err="1" smtClean="0"/>
              <a:t>Unported</a:t>
            </a:r>
            <a:r>
              <a:rPr lang="en-US" altLang="en-US" sz="1600" dirty="0" smtClean="0"/>
              <a:t>. </a:t>
            </a:r>
            <a:r>
              <a:rPr lang="en-US" altLang="en-US" sz="1600" dirty="0" err="1" smtClean="0"/>
              <a:t>Σύνδεσμος</a:t>
            </a:r>
            <a:r>
              <a:rPr lang="en-US" altLang="en-US" sz="1600" dirty="0" smtClean="0"/>
              <a:t>: http://commons.wikimedia.org/wiki/File:1313_Spinal_Cord_Cross_Section.jpg. </a:t>
            </a:r>
            <a:r>
              <a:rPr lang="en-US" altLang="en-US" sz="1600" dirty="0" err="1" smtClean="0"/>
              <a:t>Πηγή</a:t>
            </a:r>
            <a:r>
              <a:rPr lang="en-US" altLang="en-US" sz="1600" dirty="0" smtClean="0"/>
              <a:t>: http://commons.wikimedia.org.</a:t>
            </a:r>
          </a:p>
          <a:p>
            <a:pPr marL="0" indent="0">
              <a:buNone/>
            </a:pPr>
            <a:r>
              <a:rPr lang="en-US" altLang="en-US" sz="1600" b="1" dirty="0" err="1" smtClean="0"/>
              <a:t>Εικόν</a:t>
            </a:r>
            <a:r>
              <a:rPr lang="en-US" altLang="en-US" sz="1600" b="1" dirty="0" smtClean="0"/>
              <a:t>α 40. </a:t>
            </a:r>
            <a:r>
              <a:rPr lang="en-US" altLang="en-US" sz="1600" dirty="0" smtClean="0"/>
              <a:t>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Blue Histology School of Anatomy and Human Biology - The University of Western Australia. </a:t>
            </a:r>
            <a:r>
              <a:rPr lang="en-US" altLang="en-US" sz="1600" dirty="0" err="1" smtClean="0"/>
              <a:t>Σύνδεσμος</a:t>
            </a:r>
            <a:r>
              <a:rPr lang="en-US" altLang="en-US" sz="1600" dirty="0" smtClean="0"/>
              <a:t>: http://www.lab.anhb.uwa.edu.au/mb140/.  </a:t>
            </a:r>
            <a:r>
              <a:rPr lang="en-US" altLang="en-US" sz="1600" dirty="0" err="1" smtClean="0"/>
              <a:t>Πηγή</a:t>
            </a:r>
            <a:r>
              <a:rPr lang="en-US" altLang="en-US" sz="1600" dirty="0" smtClean="0"/>
              <a:t>: http://www.lab.anhb.uwa.edu.au.</a:t>
            </a:r>
          </a:p>
          <a:p>
            <a:pPr marL="0" indent="0">
              <a:buNone/>
            </a:pPr>
            <a:r>
              <a:rPr lang="en-US" altLang="en-US" sz="1600" b="1" dirty="0" err="1" smtClean="0"/>
              <a:t>Εικόν</a:t>
            </a:r>
            <a:r>
              <a:rPr lang="en-US" altLang="en-US" sz="1600" b="1" dirty="0" smtClean="0"/>
              <a:t>α 41. </a:t>
            </a:r>
            <a:r>
              <a:rPr lang="en-US" altLang="en-US" sz="1600" dirty="0" smtClean="0"/>
              <a:t>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Blue Histology School of Anatomy and Human Biology - The University of Western Australia. </a:t>
            </a:r>
            <a:r>
              <a:rPr lang="en-US" altLang="en-US" sz="1600" dirty="0" err="1" smtClean="0"/>
              <a:t>Σύνδεσμος</a:t>
            </a:r>
            <a:r>
              <a:rPr lang="en-US" altLang="en-US" sz="1600" dirty="0" smtClean="0"/>
              <a:t>: http://www.lab.anhb.uwa.edu.au/mb140/.  </a:t>
            </a:r>
            <a:r>
              <a:rPr lang="en-US" altLang="en-US" sz="1600" dirty="0" err="1" smtClean="0"/>
              <a:t>Πηγή</a:t>
            </a:r>
            <a:r>
              <a:rPr lang="en-US" altLang="en-US" sz="1600" dirty="0" smtClean="0"/>
              <a:t>: http://www.lab.anhb.uwa.edu.au.</a:t>
            </a:r>
          </a:p>
          <a:p>
            <a:pPr marL="0" indent="0">
              <a:buNone/>
            </a:pPr>
            <a:endParaRPr lang="en-US" altLang="en-US" sz="1600" dirty="0"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4F81673C-9972-4BE6-ACB4-11A1912EB5C4}" type="slidenum">
              <a:rPr lang="el-GR" smtClean="0"/>
              <a:pPr>
                <a:defRPr/>
              </a:pPr>
              <a:t>68</a:t>
            </a:fld>
            <a:endParaRPr lang="el-GR" dirty="0"/>
          </a:p>
        </p:txBody>
      </p:sp>
    </p:spTree>
    <p:extLst>
      <p:ext uri="{BB962C8B-B14F-4D97-AF65-F5344CB8AC3E}">
        <p14:creationId xmlns:p14="http://schemas.microsoft.com/office/powerpoint/2010/main" val="32373223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p:nvPr>
        </p:nvSpPr>
        <p:spPr>
          <a:xfrm>
            <a:off x="73211" y="360946"/>
            <a:ext cx="8966200" cy="1325563"/>
          </a:xfrm>
        </p:spPr>
        <p:txBody>
          <a:bodyPr/>
          <a:lstStyle/>
          <a:p>
            <a:r>
              <a:rPr lang="el-GR" altLang="en-US" sz="4000" dirty="0" smtClean="0"/>
              <a:t>Σημείωμα Χρήσης Έργων Τρίτων</a:t>
            </a:r>
            <a:r>
              <a:rPr lang="en-US" altLang="en-US" sz="4000" dirty="0" smtClean="0"/>
              <a:t> (11/12)</a:t>
            </a:r>
          </a:p>
        </p:txBody>
      </p:sp>
      <p:sp>
        <p:nvSpPr>
          <p:cNvPr id="83971" name="Content Placeholder 6"/>
          <p:cNvSpPr>
            <a:spLocks noGrp="1"/>
          </p:cNvSpPr>
          <p:nvPr>
            <p:ph idx="1"/>
          </p:nvPr>
        </p:nvSpPr>
        <p:spPr>
          <a:xfrm>
            <a:off x="152400" y="1686509"/>
            <a:ext cx="8902700" cy="4351338"/>
          </a:xfrm>
        </p:spPr>
        <p:txBody>
          <a:bodyPr/>
          <a:lstStyle/>
          <a:p>
            <a:pPr marL="0" indent="0">
              <a:buNone/>
            </a:pPr>
            <a:r>
              <a:rPr lang="en-US" altLang="en-US" sz="1600" b="1" dirty="0" err="1" smtClean="0"/>
              <a:t>Εικόν</a:t>
            </a:r>
            <a:r>
              <a:rPr lang="en-US" altLang="en-US" sz="1600" b="1" dirty="0" smtClean="0"/>
              <a:t>α </a:t>
            </a:r>
            <a:r>
              <a:rPr lang="en-US" altLang="en-US" sz="1600" b="1" dirty="0" smtClean="0"/>
              <a:t>42. </a:t>
            </a:r>
            <a:r>
              <a:rPr lang="en-US" altLang="en-US" sz="1600" dirty="0" smtClean="0"/>
              <a:t>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Blue Histology School of Anatomy and Human Biology - The University of Western Australia. </a:t>
            </a:r>
            <a:r>
              <a:rPr lang="en-US" altLang="en-US" sz="1600" dirty="0" err="1" smtClean="0"/>
              <a:t>Σύνδεσμος</a:t>
            </a:r>
            <a:r>
              <a:rPr lang="en-US" altLang="en-US" sz="1600" dirty="0" smtClean="0"/>
              <a:t>: http://www.lab.anhb.uwa.edu.au/mb140/.  </a:t>
            </a:r>
            <a:r>
              <a:rPr lang="en-US" altLang="en-US" sz="1600" dirty="0" err="1" smtClean="0"/>
              <a:t>Πηγή</a:t>
            </a:r>
            <a:r>
              <a:rPr lang="en-US" altLang="en-US" sz="1600" dirty="0" smtClean="0"/>
              <a:t>: http://www.lab.anhb.uwa.edu.au.</a:t>
            </a:r>
          </a:p>
          <a:p>
            <a:pPr marL="0" indent="0">
              <a:buNone/>
            </a:pPr>
            <a:r>
              <a:rPr lang="en-US" altLang="en-US" sz="1600" b="1" dirty="0" err="1" smtClean="0"/>
              <a:t>Εικόν</a:t>
            </a:r>
            <a:r>
              <a:rPr lang="en-US" altLang="en-US" sz="1600" b="1" dirty="0" smtClean="0"/>
              <a:t>α 43. </a:t>
            </a:r>
            <a:r>
              <a:rPr lang="en-US" altLang="en-US" sz="1600" dirty="0" smtClean="0"/>
              <a:t>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Blue Histology School of Anatomy and Human Biology - The University of Western Australia. </a:t>
            </a:r>
            <a:r>
              <a:rPr lang="en-US" altLang="en-US" sz="1600" dirty="0" err="1" smtClean="0"/>
              <a:t>Σύνδεσμος</a:t>
            </a:r>
            <a:r>
              <a:rPr lang="en-US" altLang="en-US" sz="1600" dirty="0" smtClean="0"/>
              <a:t>: http://www.lab.anhb.uwa.edu.au/mb140/.  </a:t>
            </a:r>
            <a:r>
              <a:rPr lang="en-US" altLang="en-US" sz="1600" dirty="0" err="1" smtClean="0"/>
              <a:t>Πηγή</a:t>
            </a:r>
            <a:r>
              <a:rPr lang="en-US" altLang="en-US" sz="1600" dirty="0" smtClean="0"/>
              <a:t>: http://www.lab.anhb.uwa.edu.au.</a:t>
            </a:r>
          </a:p>
          <a:p>
            <a:pPr marL="0" indent="0">
              <a:buNone/>
            </a:pPr>
            <a:r>
              <a:rPr lang="en-US" altLang="en-US" sz="1600" b="1" dirty="0" err="1" smtClean="0"/>
              <a:t>Εικόν</a:t>
            </a:r>
            <a:r>
              <a:rPr lang="en-US" altLang="en-US" sz="1600" b="1" dirty="0" smtClean="0"/>
              <a:t>α 44. </a:t>
            </a:r>
            <a:r>
              <a:rPr lang="en-US" altLang="en-US" sz="1600" dirty="0" smtClean="0"/>
              <a:t>Copyright Lutz </a:t>
            </a:r>
            <a:r>
              <a:rPr lang="en-US" altLang="en-US" sz="1600" dirty="0" err="1" smtClean="0"/>
              <a:t>Slomianka</a:t>
            </a:r>
            <a:r>
              <a:rPr lang="en-US" altLang="en-US" sz="1600" dirty="0" smtClean="0"/>
              <a:t> 1998-2009. The literary and artistic works (excluding the UWA logo) on this web-site may be reproduced, adapted, published and distributed for noncommercial purposes. Acknowledgement of the author in any such reproduction, adaption or publication would be appreciated. Blue Histology School of Anatomy and Human Biology - The University of Western Australia. </a:t>
            </a:r>
            <a:r>
              <a:rPr lang="en-US" altLang="en-US" sz="1600" dirty="0" err="1" smtClean="0"/>
              <a:t>Σύνδεσμος</a:t>
            </a:r>
            <a:r>
              <a:rPr lang="en-US" altLang="en-US" sz="1600" dirty="0" smtClean="0"/>
              <a:t>: http://www.lab.anhb.uwa.edu.au/mb140/.  </a:t>
            </a:r>
            <a:r>
              <a:rPr lang="en-US" altLang="en-US" sz="1600" dirty="0" err="1" smtClean="0"/>
              <a:t>Πηγή</a:t>
            </a:r>
            <a:r>
              <a:rPr lang="en-US" altLang="en-US" sz="1600" dirty="0" smtClean="0"/>
              <a:t>: http://www.lab.anhb.uwa.edu.au.</a:t>
            </a:r>
          </a:p>
          <a:p>
            <a:pPr marL="0" indent="0">
              <a:buNone/>
            </a:pPr>
            <a:r>
              <a:rPr lang="en-US" altLang="en-US" sz="1600" b="1" dirty="0" err="1" smtClean="0"/>
              <a:t>Εικόν</a:t>
            </a:r>
            <a:r>
              <a:rPr lang="en-US" altLang="en-US" sz="1600" b="1" dirty="0" smtClean="0"/>
              <a:t>α 45. </a:t>
            </a:r>
            <a:r>
              <a:rPr lang="en-US" altLang="en-US" sz="1600" dirty="0" smtClean="0"/>
              <a:t>Copyrighted.</a:t>
            </a:r>
          </a:p>
          <a:p>
            <a:pPr marL="0" indent="0">
              <a:buNone/>
            </a:pPr>
            <a:endParaRPr lang="en-US" altLang="en-US" sz="1600" dirty="0"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4F81673C-9972-4BE6-ACB4-11A1912EB5C4}" type="slidenum">
              <a:rPr lang="el-GR" smtClean="0"/>
              <a:pPr>
                <a:defRPr/>
              </a:pPr>
              <a:t>69</a:t>
            </a:fld>
            <a:endParaRPr lang="el-GR" dirty="0"/>
          </a:p>
        </p:txBody>
      </p:sp>
    </p:spTree>
    <p:extLst>
      <p:ext uri="{BB962C8B-B14F-4D97-AF65-F5344CB8AC3E}">
        <p14:creationId xmlns:p14="http://schemas.microsoft.com/office/powerpoint/2010/main" val="17577340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9"/>
          <p:cNvSpPr txBox="1">
            <a:spLocks noChangeArrowheads="1"/>
          </p:cNvSpPr>
          <p:nvPr/>
        </p:nvSpPr>
        <p:spPr bwMode="auto">
          <a:xfrm>
            <a:off x="4427538" y="22050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lnSpc>
                <a:spcPct val="100000"/>
              </a:lnSpc>
              <a:spcBef>
                <a:spcPct val="50000"/>
              </a:spcBef>
              <a:buFontTx/>
              <a:buNone/>
            </a:pPr>
            <a:endParaRPr lang="en-US" altLang="el-GR" sz="1800">
              <a:latin typeface="Arial" panose="020B0604020202020204" pitchFamily="34" charset="0"/>
            </a:endParaRPr>
          </a:p>
        </p:txBody>
      </p:sp>
      <p:sp>
        <p:nvSpPr>
          <p:cNvPr id="14339" name="Text Box 10"/>
          <p:cNvSpPr txBox="1">
            <a:spLocks noChangeArrowheads="1"/>
          </p:cNvSpPr>
          <p:nvPr/>
        </p:nvSpPr>
        <p:spPr bwMode="auto">
          <a:xfrm>
            <a:off x="660400" y="1489075"/>
            <a:ext cx="7958138"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eaLnBrk="1" hangingPunct="1">
              <a:lnSpc>
                <a:spcPct val="100000"/>
              </a:lnSpc>
              <a:spcBef>
                <a:spcPts val="600"/>
              </a:spcBef>
              <a:buFontTx/>
              <a:buNone/>
            </a:pPr>
            <a:r>
              <a:rPr lang="el-GR" altLang="el-GR" sz="2200" b="1">
                <a:cs typeface="Times New Roman" panose="02020603050405020304" pitchFamily="18" charset="0"/>
              </a:rPr>
              <a:t>Μονόστιβο κυβοειδές επιθήλιο</a:t>
            </a:r>
          </a:p>
          <a:p>
            <a:pPr eaLnBrk="1" hangingPunct="1">
              <a:lnSpc>
                <a:spcPct val="100000"/>
              </a:lnSpc>
              <a:spcBef>
                <a:spcPts val="600"/>
              </a:spcBef>
              <a:buFontTx/>
              <a:buNone/>
            </a:pPr>
            <a:r>
              <a:rPr lang="el-GR" altLang="el-GR" sz="2000">
                <a:cs typeface="Times New Roman" panose="02020603050405020304" pitchFamily="18" charset="0"/>
              </a:rPr>
              <a:t>Κύτταρα κυβοειδή που επενδύουν μικρούς αγωγούς και σωληνίσκους με ενεργή απεκκριτική ή απορροφητική λειτουργία π.χ. </a:t>
            </a:r>
            <a:r>
              <a:rPr lang="el-GR" altLang="el-GR" sz="2000" b="1">
                <a:cs typeface="Times New Roman" panose="02020603050405020304" pitchFamily="18" charset="0"/>
              </a:rPr>
              <a:t>Νεφρά, Σιελογόνοι αδένες</a:t>
            </a:r>
            <a:r>
              <a:rPr lang="en-US" altLang="el-GR" sz="2000" b="1">
                <a:cs typeface="Times New Roman" panose="02020603050405020304" pitchFamily="18" charset="0"/>
              </a:rPr>
              <a:t>.</a:t>
            </a:r>
            <a:endParaRPr lang="el-GR" altLang="el-GR" sz="2000" b="1">
              <a:cs typeface="Times New Roman" panose="02020603050405020304" pitchFamily="18" charset="0"/>
            </a:endParaRPr>
          </a:p>
        </p:txBody>
      </p:sp>
      <p:sp>
        <p:nvSpPr>
          <p:cNvPr id="14340" name="Title 5"/>
          <p:cNvSpPr>
            <a:spLocks noGrp="1"/>
          </p:cNvSpPr>
          <p:nvPr>
            <p:ph type="title"/>
          </p:nvPr>
        </p:nvSpPr>
        <p:spPr>
          <a:xfrm>
            <a:off x="620713" y="333375"/>
            <a:ext cx="7886700" cy="1325563"/>
          </a:xfrm>
        </p:spPr>
        <p:txBody>
          <a:bodyPr/>
          <a:lstStyle/>
          <a:p>
            <a:r>
              <a:rPr lang="el-GR" altLang="el-GR" dirty="0" smtClean="0"/>
              <a:t>Επιθηλιακός </a:t>
            </a:r>
            <a:r>
              <a:rPr lang="el-GR" altLang="el-GR" dirty="0" smtClean="0"/>
              <a:t>Ιστός 4/6</a:t>
            </a:r>
            <a:endParaRPr lang="el-GR" altLang="el-GR" dirty="0" smtClean="0"/>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E467155D-4B97-4676-BA7A-BCCCD92B6F4C}" type="slidenum">
              <a:rPr lang="en-US" altLang="el-GR" smtClean="0"/>
              <a:pPr>
                <a:defRPr/>
              </a:pPr>
              <a:t>7</a:t>
            </a:fld>
            <a:endParaRPr lang="en-US" altLang="el-GR"/>
          </a:p>
        </p:txBody>
      </p:sp>
      <p:pic>
        <p:nvPicPr>
          <p:cNvPr id="14343"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27088" y="2833688"/>
            <a:ext cx="3687762" cy="3371850"/>
          </a:xfrm>
        </p:spPr>
      </p:pic>
      <p:pic>
        <p:nvPicPr>
          <p:cNvPr id="14344"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87900" y="2797175"/>
            <a:ext cx="3727450" cy="3408363"/>
          </a:xfrm>
        </p:spPr>
      </p:pic>
      <p:sp>
        <p:nvSpPr>
          <p:cNvPr id="9" name="TextBox 8"/>
          <p:cNvSpPr txBox="1"/>
          <p:nvPr/>
        </p:nvSpPr>
        <p:spPr>
          <a:xfrm>
            <a:off x="4164324" y="5855941"/>
            <a:ext cx="263214" cy="276999"/>
          </a:xfrm>
          <a:prstGeom prst="rect">
            <a:avLst/>
          </a:prstGeom>
          <a:noFill/>
        </p:spPr>
        <p:txBody>
          <a:bodyPr wrap="none" rtlCol="0">
            <a:spAutoFit/>
          </a:bodyPr>
          <a:lstStyle/>
          <a:p>
            <a:r>
              <a:rPr lang="el-GR" sz="1200" b="1" dirty="0" smtClean="0">
                <a:latin typeface="+mn-lt"/>
              </a:rPr>
              <a:t>7</a:t>
            </a:r>
            <a:endParaRPr lang="en-US" sz="1200" b="1" dirty="0">
              <a:latin typeface="+mn-lt"/>
            </a:endParaRPr>
          </a:p>
        </p:txBody>
      </p:sp>
      <p:sp>
        <p:nvSpPr>
          <p:cNvPr id="10" name="TextBox 9"/>
          <p:cNvSpPr txBox="1"/>
          <p:nvPr/>
        </p:nvSpPr>
        <p:spPr>
          <a:xfrm>
            <a:off x="8043380" y="5850365"/>
            <a:ext cx="263214" cy="276999"/>
          </a:xfrm>
          <a:prstGeom prst="rect">
            <a:avLst/>
          </a:prstGeom>
          <a:noFill/>
        </p:spPr>
        <p:txBody>
          <a:bodyPr wrap="none" rtlCol="0">
            <a:spAutoFit/>
          </a:bodyPr>
          <a:lstStyle/>
          <a:p>
            <a:r>
              <a:rPr lang="el-GR" sz="1200" b="1" dirty="0" smtClean="0">
                <a:solidFill>
                  <a:schemeClr val="bg1"/>
                </a:solidFill>
                <a:latin typeface="+mn-lt"/>
              </a:rPr>
              <a:t>8</a:t>
            </a:r>
            <a:endParaRPr lang="en-US" sz="1200" b="1" dirty="0">
              <a:solidFill>
                <a:schemeClr val="bg1"/>
              </a:solidFill>
              <a:latin typeface="+mn-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p:nvPr>
        </p:nvSpPr>
        <p:spPr>
          <a:xfrm>
            <a:off x="65881" y="365125"/>
            <a:ext cx="8966200" cy="1325563"/>
          </a:xfrm>
        </p:spPr>
        <p:txBody>
          <a:bodyPr/>
          <a:lstStyle/>
          <a:p>
            <a:r>
              <a:rPr lang="el-GR" altLang="en-US" sz="4000" dirty="0" smtClean="0"/>
              <a:t>Σημείωμα Χρήσης Έργων Τρίτων</a:t>
            </a:r>
            <a:r>
              <a:rPr lang="en-US" altLang="en-US" sz="4000" dirty="0" smtClean="0"/>
              <a:t> (12/12)</a:t>
            </a:r>
          </a:p>
        </p:txBody>
      </p:sp>
      <p:sp>
        <p:nvSpPr>
          <p:cNvPr id="83971" name="Content Placeholder 6"/>
          <p:cNvSpPr>
            <a:spLocks noGrp="1"/>
          </p:cNvSpPr>
          <p:nvPr>
            <p:ph idx="1"/>
          </p:nvPr>
        </p:nvSpPr>
        <p:spPr>
          <a:xfrm>
            <a:off x="187700" y="1690688"/>
            <a:ext cx="8902700" cy="4351338"/>
          </a:xfrm>
        </p:spPr>
        <p:txBody>
          <a:bodyPr/>
          <a:lstStyle/>
          <a:p>
            <a:pPr marL="0" indent="0">
              <a:buNone/>
            </a:pPr>
            <a:r>
              <a:rPr lang="el-GR" altLang="en-US" sz="1600" b="1" dirty="0" smtClean="0"/>
              <a:t>Εικόνα </a:t>
            </a:r>
            <a:r>
              <a:rPr lang="el-GR" altLang="en-US" sz="1600" b="1" dirty="0" smtClean="0"/>
              <a:t>46. </a:t>
            </a:r>
            <a:r>
              <a:rPr lang="el-GR" altLang="en-US" sz="1600" dirty="0" smtClean="0"/>
              <a:t>Σύνδεσμος: </a:t>
            </a:r>
            <a:r>
              <a:rPr lang="en-US" altLang="en-US" sz="1600" dirty="0" smtClean="0"/>
              <a:t>http://www.picstopin.com/300/-illustration-description-royalty-free-stock-of-a-child/http:%7C%7Cimages%2Aclipartof%2Acom%7Csmall%7C1085216-Child-And-Men-Tending-To-Race-Horses-In-A-Stable-Royalty-Free-Stock-Illustration%2Ajpg/. </a:t>
            </a:r>
            <a:r>
              <a:rPr lang="el-GR" altLang="en-US" sz="1600" dirty="0" smtClean="0"/>
              <a:t>Πηγή: </a:t>
            </a:r>
            <a:r>
              <a:rPr lang="en-US" altLang="en-US" sz="1600" dirty="0" smtClean="0"/>
              <a:t>http://www.picstopin.com.</a:t>
            </a:r>
          </a:p>
          <a:p>
            <a:pPr marL="0" indent="0">
              <a:buNone/>
            </a:pPr>
            <a:r>
              <a:rPr lang="el-GR" altLang="en-US" sz="1600" b="1" dirty="0" smtClean="0"/>
              <a:t>Εικόνα 47. </a:t>
            </a:r>
            <a:r>
              <a:rPr lang="en-US" altLang="en-US" sz="1600" dirty="0" err="1" smtClean="0"/>
              <a:t>Glogster</a:t>
            </a:r>
            <a:r>
              <a:rPr lang="en-US" altLang="en-US" sz="1600" dirty="0" smtClean="0"/>
              <a:t> </a:t>
            </a:r>
            <a:r>
              <a:rPr lang="en-US" altLang="en-US" sz="1600" dirty="0" err="1" smtClean="0"/>
              <a:t>a.s</a:t>
            </a:r>
            <a:r>
              <a:rPr lang="en-US" altLang="en-US" sz="1600" dirty="0" smtClean="0"/>
              <a:t>., Inc. </a:t>
            </a:r>
            <a:r>
              <a:rPr lang="en-US" altLang="en-US" sz="1600" dirty="0" err="1" smtClean="0"/>
              <a:t>Glogster</a:t>
            </a:r>
            <a:r>
              <a:rPr lang="en-US" altLang="en-US" sz="1600" dirty="0" smtClean="0"/>
              <a:t> © 2007 – 2012. </a:t>
            </a:r>
            <a:r>
              <a:rPr lang="el-GR" altLang="en-US" sz="1600" dirty="0" smtClean="0"/>
              <a:t>Σύνδεσμος: </a:t>
            </a:r>
            <a:r>
              <a:rPr lang="en-US" altLang="en-US" sz="1600" dirty="0" smtClean="0"/>
              <a:t>http://www.glogster.com/babyzer/tissues-a-and-p/g-6mllhvs0tj0d46fc4nu7ua0. </a:t>
            </a:r>
            <a:r>
              <a:rPr lang="el-GR" altLang="en-US" sz="1600" dirty="0" smtClean="0"/>
              <a:t>Πηγή: </a:t>
            </a:r>
            <a:r>
              <a:rPr lang="en-US" altLang="en-US" sz="1600" dirty="0" smtClean="0"/>
              <a:t>http://www.glogster.com.</a:t>
            </a:r>
          </a:p>
          <a:p>
            <a:pPr marL="0" indent="0">
              <a:buNone/>
            </a:pPr>
            <a:r>
              <a:rPr lang="el-GR" altLang="en-US" sz="1600" b="1" dirty="0" smtClean="0"/>
              <a:t>Εικόνα 48. </a:t>
            </a:r>
            <a:r>
              <a:rPr lang="en-US" altLang="en-US" sz="1600" dirty="0" smtClean="0"/>
              <a:t>Copyright © 2015 The Board of Regents of the University of Oklahoma. All rights reserved. </a:t>
            </a:r>
            <a:r>
              <a:rPr lang="el-GR" altLang="en-US" sz="1600" dirty="0" smtClean="0"/>
              <a:t>Σύνδεσμος: </a:t>
            </a:r>
            <a:r>
              <a:rPr lang="en-US" altLang="en-US" sz="1600" dirty="0" smtClean="0"/>
              <a:t>http://www.ouhsc.edu/histology/text%20sections/nervous.html. (http://www.ouhsc.edu/histology/Glass%20slides/3_09.jpg). </a:t>
            </a:r>
            <a:r>
              <a:rPr lang="el-GR" altLang="en-US" sz="1600" dirty="0" smtClean="0"/>
              <a:t>Πηγή: </a:t>
            </a:r>
            <a:r>
              <a:rPr lang="en-US" altLang="en-US" sz="1600" dirty="0" smtClean="0"/>
              <a:t>http://www.ouhsc.edu/.</a:t>
            </a:r>
          </a:p>
          <a:p>
            <a:pPr marL="0" indent="0">
              <a:buNone/>
            </a:pPr>
            <a:r>
              <a:rPr lang="el-GR" altLang="en-US" sz="1600" b="1" dirty="0" smtClean="0"/>
              <a:t>Εικόνα 49. </a:t>
            </a:r>
            <a:r>
              <a:rPr lang="en-US" altLang="en-US" sz="1600" dirty="0" smtClean="0"/>
              <a:t>Copyrighted.</a:t>
            </a:r>
          </a:p>
          <a:p>
            <a:pPr marL="0" indent="0">
              <a:buNone/>
            </a:pPr>
            <a:r>
              <a:rPr lang="el-GR" altLang="en-US" sz="1600" b="1" dirty="0" smtClean="0"/>
              <a:t>Εικόνα 50. </a:t>
            </a:r>
            <a:r>
              <a:rPr lang="en-US" altLang="en-US" sz="1600" dirty="0" smtClean="0"/>
              <a:t>Copyrighted.</a:t>
            </a:r>
          </a:p>
          <a:p>
            <a:pPr marL="0" indent="0">
              <a:buNone/>
            </a:pPr>
            <a:r>
              <a:rPr lang="el-GR" altLang="en-US" sz="1600" b="1" dirty="0" smtClean="0"/>
              <a:t>Εικόνα 51</a:t>
            </a:r>
            <a:r>
              <a:rPr lang="el-GR" altLang="en-US" sz="1600" dirty="0" smtClean="0"/>
              <a:t>. </a:t>
            </a:r>
            <a:r>
              <a:rPr lang="en-US" altLang="en-US" sz="1600" dirty="0" smtClean="0"/>
              <a:t>Copyrighted.</a:t>
            </a:r>
          </a:p>
          <a:p>
            <a:pPr marL="0" indent="0">
              <a:buNone/>
            </a:pPr>
            <a:r>
              <a:rPr lang="el-GR" altLang="en-US" sz="1600" b="1" dirty="0" smtClean="0"/>
              <a:t>Εικόνα 52.  </a:t>
            </a:r>
            <a:r>
              <a:rPr lang="en-US" altLang="en-US" sz="1600" dirty="0" smtClean="0"/>
              <a:t>Copyright © 2011 Harford Community College. </a:t>
            </a:r>
            <a:r>
              <a:rPr lang="el-GR" altLang="en-US" sz="1600" dirty="0" smtClean="0"/>
              <a:t>Σύνδεσμος: </a:t>
            </a:r>
            <a:r>
              <a:rPr lang="en-US" altLang="en-US" sz="1600" dirty="0" smtClean="0"/>
              <a:t>http://faculty.harford.edu/faculty/wrappazzo/a_oldsite/tissue%20lab/tissueconbone.html. </a:t>
            </a:r>
            <a:r>
              <a:rPr lang="el-GR" altLang="en-US" sz="1600" dirty="0" smtClean="0"/>
              <a:t>Πηγή: </a:t>
            </a:r>
            <a:r>
              <a:rPr lang="en-US" altLang="en-US" sz="1600" dirty="0" smtClean="0"/>
              <a:t>http://faculty.harford.edu.</a:t>
            </a:r>
          </a:p>
          <a:p>
            <a:pPr marL="0" indent="0">
              <a:buNone/>
            </a:pPr>
            <a:endParaRPr lang="en-US" altLang="en-US" sz="1600" dirty="0" smtClean="0"/>
          </a:p>
          <a:p>
            <a:pPr marL="0" indent="0">
              <a:buNone/>
            </a:pPr>
            <a:endParaRPr lang="en-US" altLang="en-US" sz="1600" dirty="0" smtClean="0"/>
          </a:p>
          <a:p>
            <a:pPr marL="0" indent="0">
              <a:buNone/>
            </a:pPr>
            <a:endParaRPr lang="en-US" altLang="en-US" sz="1600" dirty="0" smtClean="0"/>
          </a:p>
          <a:p>
            <a:pPr marL="0" indent="0">
              <a:buNone/>
            </a:pPr>
            <a:endParaRPr lang="en-US" altLang="en-US" sz="1600" dirty="0" smtClean="0"/>
          </a:p>
          <a:p>
            <a:pPr marL="0" indent="0">
              <a:buNone/>
            </a:pPr>
            <a:endParaRPr lang="en-US" altLang="en-US" sz="1600" dirty="0" smtClean="0"/>
          </a:p>
          <a:p>
            <a:pPr marL="0" indent="0">
              <a:buNone/>
            </a:pPr>
            <a:endParaRPr lang="en-US" altLang="en-US" sz="1600" dirty="0" smtClean="0"/>
          </a:p>
          <a:p>
            <a:pPr marL="0" indent="0">
              <a:buNone/>
            </a:pPr>
            <a:endParaRPr lang="en-US" altLang="en-US" sz="1600" dirty="0" smtClean="0"/>
          </a:p>
          <a:p>
            <a:pPr marL="0" indent="0">
              <a:buNone/>
            </a:pPr>
            <a:endParaRPr lang="en-US" altLang="en-US" sz="1600" dirty="0" smtClean="0"/>
          </a:p>
        </p:txBody>
      </p:sp>
      <p:sp>
        <p:nvSpPr>
          <p:cNvPr id="4" name="Footer Placeholder 3"/>
          <p:cNvSpPr>
            <a:spLocks noGrp="1"/>
          </p:cNvSpPr>
          <p:nvPr>
            <p:ph type="ftr" sz="quarter" idx="10"/>
          </p:nvPr>
        </p:nvSpPr>
        <p:spPr/>
        <p:txBody>
          <a:bodyPr/>
          <a:lstStyle/>
          <a:p>
            <a:pPr>
              <a:defRPr/>
            </a:pPr>
            <a:r>
              <a:rPr lang="el-GR"/>
              <a:t>Ενότητα 6. Εργαστηριακή Άσκηση Ιστολογίας</a:t>
            </a:r>
          </a:p>
        </p:txBody>
      </p:sp>
      <p:sp>
        <p:nvSpPr>
          <p:cNvPr id="5" name="Slide Number Placeholder 4"/>
          <p:cNvSpPr>
            <a:spLocks noGrp="1"/>
          </p:cNvSpPr>
          <p:nvPr>
            <p:ph type="sldNum" sz="quarter" idx="11"/>
          </p:nvPr>
        </p:nvSpPr>
        <p:spPr/>
        <p:txBody>
          <a:bodyPr/>
          <a:lstStyle/>
          <a:p>
            <a:pPr>
              <a:defRPr/>
            </a:pPr>
            <a:fld id="{4F81673C-9972-4BE6-ACB4-11A1912EB5C4}" type="slidenum">
              <a:rPr lang="el-GR" smtClean="0"/>
              <a:pPr>
                <a:defRPr/>
              </a:pPr>
              <a:t>70</a:t>
            </a:fld>
            <a:endParaRPr lang="el-GR" dirty="0"/>
          </a:p>
        </p:txBody>
      </p:sp>
    </p:spTree>
    <p:extLst>
      <p:ext uri="{BB962C8B-B14F-4D97-AF65-F5344CB8AC3E}">
        <p14:creationId xmlns:p14="http://schemas.microsoft.com/office/powerpoint/2010/main" val="2683489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9"/>
          <p:cNvSpPr txBox="1">
            <a:spLocks noChangeArrowheads="1"/>
          </p:cNvSpPr>
          <p:nvPr/>
        </p:nvSpPr>
        <p:spPr bwMode="auto">
          <a:xfrm>
            <a:off x="4427538" y="22050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lnSpc>
                <a:spcPct val="100000"/>
              </a:lnSpc>
              <a:spcBef>
                <a:spcPct val="50000"/>
              </a:spcBef>
              <a:buFontTx/>
              <a:buNone/>
            </a:pPr>
            <a:endParaRPr lang="en-US" altLang="el-GR" sz="1800">
              <a:latin typeface="Arial" panose="020B0604020202020204" pitchFamily="34" charset="0"/>
            </a:endParaRPr>
          </a:p>
        </p:txBody>
      </p:sp>
      <p:sp>
        <p:nvSpPr>
          <p:cNvPr id="16387" name="Text Box 10"/>
          <p:cNvSpPr txBox="1">
            <a:spLocks noChangeArrowheads="1"/>
          </p:cNvSpPr>
          <p:nvPr/>
        </p:nvSpPr>
        <p:spPr bwMode="auto">
          <a:xfrm>
            <a:off x="668338" y="1530350"/>
            <a:ext cx="7958137"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eaLnBrk="1" hangingPunct="1">
              <a:lnSpc>
                <a:spcPct val="100000"/>
              </a:lnSpc>
              <a:spcBef>
                <a:spcPts val="600"/>
              </a:spcBef>
              <a:buFontTx/>
              <a:buNone/>
            </a:pPr>
            <a:r>
              <a:rPr lang="el-GR" altLang="el-GR" sz="2200" b="1">
                <a:cs typeface="Times New Roman" panose="02020603050405020304" pitchFamily="18" charset="0"/>
              </a:rPr>
              <a:t>Μονόστιβο κυλινδρικό επιθήλιο</a:t>
            </a:r>
          </a:p>
          <a:p>
            <a:pPr eaLnBrk="1" hangingPunct="1">
              <a:lnSpc>
                <a:spcPct val="100000"/>
              </a:lnSpc>
              <a:spcBef>
                <a:spcPct val="0"/>
              </a:spcBef>
              <a:buFontTx/>
              <a:buNone/>
            </a:pPr>
            <a:r>
              <a:rPr lang="el-GR" altLang="el-GR" sz="2000">
                <a:cs typeface="Times New Roman" panose="02020603050405020304" pitchFamily="18" charset="0"/>
              </a:rPr>
              <a:t>Κύτταρα με εμφάνιση κυλίνδρου και επιμήκεις πυρήνες. Απαντάται σε </a:t>
            </a:r>
            <a:r>
              <a:rPr lang="el-GR" altLang="el-GR" sz="2000" b="1">
                <a:cs typeface="Times New Roman" panose="02020603050405020304" pitchFamily="18" charset="0"/>
              </a:rPr>
              <a:t>απορροφητικές επιφάνειες</a:t>
            </a:r>
            <a:r>
              <a:rPr lang="el-GR" altLang="el-GR" sz="2000">
                <a:cs typeface="Times New Roman" panose="02020603050405020304" pitchFamily="18" charset="0"/>
              </a:rPr>
              <a:t> π.χ. </a:t>
            </a:r>
            <a:r>
              <a:rPr lang="el-GR" altLang="el-GR" sz="2000" b="1">
                <a:cs typeface="Times New Roman" panose="02020603050405020304" pitchFamily="18" charset="0"/>
              </a:rPr>
              <a:t>μικρολάχνες</a:t>
            </a:r>
            <a:r>
              <a:rPr lang="el-GR" altLang="el-GR" sz="2000">
                <a:cs typeface="Times New Roman" panose="02020603050405020304" pitchFamily="18" charset="0"/>
              </a:rPr>
              <a:t> του εντέρου, αυξάνοντας την απορροφητική επιφάνεια. Σε μερικά όργανα όπως στο θηλυκό αναπαραγωγικό αγωγό, τα κύτταρα είναι βλεφαριδοφόρα</a:t>
            </a:r>
            <a:r>
              <a:rPr lang="en-US" altLang="el-GR" sz="2000">
                <a:cs typeface="Times New Roman" panose="02020603050405020304" pitchFamily="18" charset="0"/>
              </a:rPr>
              <a:t>.</a:t>
            </a:r>
            <a:endParaRPr lang="el-GR" altLang="el-GR" sz="2000">
              <a:cs typeface="Times New Roman" panose="02020603050405020304" pitchFamily="18" charset="0"/>
            </a:endParaRPr>
          </a:p>
        </p:txBody>
      </p:sp>
      <p:sp>
        <p:nvSpPr>
          <p:cNvPr id="16388" name="Title 5"/>
          <p:cNvSpPr>
            <a:spLocks noGrp="1"/>
          </p:cNvSpPr>
          <p:nvPr>
            <p:ph type="title"/>
          </p:nvPr>
        </p:nvSpPr>
        <p:spPr/>
        <p:txBody>
          <a:bodyPr/>
          <a:lstStyle/>
          <a:p>
            <a:r>
              <a:rPr lang="el-GR" altLang="el-GR" dirty="0" smtClean="0"/>
              <a:t>Επιθηλιακός </a:t>
            </a:r>
            <a:r>
              <a:rPr lang="el-GR" altLang="el-GR" dirty="0" smtClean="0"/>
              <a:t>Ιστός 5/6</a:t>
            </a:r>
            <a:endParaRPr lang="el-GR" altLang="el-GR" dirty="0" smtClean="0"/>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F2E62C35-3040-448B-9844-E319F492404D}" type="slidenum">
              <a:rPr lang="en-US" altLang="el-GR" smtClean="0"/>
              <a:pPr>
                <a:defRPr/>
              </a:pPr>
              <a:t>8</a:t>
            </a:fld>
            <a:endParaRPr lang="en-US" altLang="el-GR"/>
          </a:p>
        </p:txBody>
      </p:sp>
      <p:pic>
        <p:nvPicPr>
          <p:cNvPr id="16391"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11225" y="3213100"/>
            <a:ext cx="3497263" cy="3033713"/>
          </a:xfrm>
        </p:spPr>
      </p:pic>
      <p:pic>
        <p:nvPicPr>
          <p:cNvPr id="16392"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73588" y="3136900"/>
            <a:ext cx="3619500" cy="3136900"/>
          </a:xfrm>
        </p:spPr>
      </p:pic>
      <p:sp>
        <p:nvSpPr>
          <p:cNvPr id="9" name="TextBox 8"/>
          <p:cNvSpPr txBox="1"/>
          <p:nvPr/>
        </p:nvSpPr>
        <p:spPr>
          <a:xfrm>
            <a:off x="4008594" y="5956340"/>
            <a:ext cx="263214" cy="276999"/>
          </a:xfrm>
          <a:prstGeom prst="rect">
            <a:avLst/>
          </a:prstGeom>
          <a:noFill/>
        </p:spPr>
        <p:txBody>
          <a:bodyPr wrap="none" rtlCol="0">
            <a:spAutoFit/>
          </a:bodyPr>
          <a:lstStyle/>
          <a:p>
            <a:r>
              <a:rPr lang="el-GR" sz="1200" b="1" dirty="0" smtClean="0">
                <a:latin typeface="+mn-lt"/>
              </a:rPr>
              <a:t>9</a:t>
            </a:r>
            <a:endParaRPr lang="en-US" sz="1200" b="1" dirty="0">
              <a:latin typeface="+mn-lt"/>
            </a:endParaRPr>
          </a:p>
        </p:txBody>
      </p:sp>
      <p:sp>
        <p:nvSpPr>
          <p:cNvPr id="10" name="TextBox 9"/>
          <p:cNvSpPr txBox="1"/>
          <p:nvPr/>
        </p:nvSpPr>
        <p:spPr>
          <a:xfrm>
            <a:off x="7665902" y="5871002"/>
            <a:ext cx="341760" cy="276999"/>
          </a:xfrm>
          <a:prstGeom prst="rect">
            <a:avLst/>
          </a:prstGeom>
          <a:noFill/>
        </p:spPr>
        <p:txBody>
          <a:bodyPr wrap="none" rtlCol="0">
            <a:spAutoFit/>
          </a:bodyPr>
          <a:lstStyle/>
          <a:p>
            <a:r>
              <a:rPr lang="el-GR" sz="1200" b="1" dirty="0" smtClean="0">
                <a:solidFill>
                  <a:schemeClr val="bg1"/>
                </a:solidFill>
                <a:latin typeface="+mn-lt"/>
              </a:rPr>
              <a:t>10</a:t>
            </a:r>
            <a:endParaRPr lang="en-US" sz="1200" b="1" dirty="0">
              <a:solidFill>
                <a:schemeClr val="bg1"/>
              </a:solidFill>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9"/>
          <p:cNvSpPr txBox="1">
            <a:spLocks noChangeArrowheads="1"/>
          </p:cNvSpPr>
          <p:nvPr/>
        </p:nvSpPr>
        <p:spPr bwMode="auto">
          <a:xfrm>
            <a:off x="4427538" y="22050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lnSpc>
                <a:spcPct val="100000"/>
              </a:lnSpc>
              <a:spcBef>
                <a:spcPct val="50000"/>
              </a:spcBef>
              <a:buFontTx/>
              <a:buNone/>
            </a:pPr>
            <a:endParaRPr lang="en-US" altLang="el-GR" sz="1800">
              <a:latin typeface="Arial" panose="020B0604020202020204" pitchFamily="34" charset="0"/>
            </a:endParaRPr>
          </a:p>
        </p:txBody>
      </p:sp>
      <p:sp>
        <p:nvSpPr>
          <p:cNvPr id="18435" name="Text Box 10"/>
          <p:cNvSpPr txBox="1">
            <a:spLocks noChangeArrowheads="1"/>
          </p:cNvSpPr>
          <p:nvPr/>
        </p:nvSpPr>
        <p:spPr bwMode="auto">
          <a:xfrm>
            <a:off x="668338" y="1530350"/>
            <a:ext cx="795813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eaLnBrk="1" hangingPunct="1">
              <a:lnSpc>
                <a:spcPct val="100000"/>
              </a:lnSpc>
              <a:spcBef>
                <a:spcPts val="600"/>
              </a:spcBef>
              <a:buFontTx/>
              <a:buNone/>
            </a:pPr>
            <a:r>
              <a:rPr lang="el-GR" altLang="el-GR" sz="2200" b="1">
                <a:cs typeface="Times New Roman" panose="02020603050405020304" pitchFamily="18" charset="0"/>
              </a:rPr>
              <a:t>Πολύστιβο πλακώδες επιθήλιο</a:t>
            </a:r>
          </a:p>
          <a:p>
            <a:pPr eaLnBrk="1" hangingPunct="1">
              <a:lnSpc>
                <a:spcPct val="100000"/>
              </a:lnSpc>
              <a:spcBef>
                <a:spcPct val="50000"/>
              </a:spcBef>
              <a:buFontTx/>
              <a:buNone/>
            </a:pPr>
            <a:r>
              <a:rPr lang="el-GR" altLang="el-GR" sz="2000" b="1">
                <a:cs typeface="Times New Roman" panose="02020603050405020304" pitchFamily="18" charset="0"/>
              </a:rPr>
              <a:t>Δύο ή περισσότερα στρώματα (πολύστιβο) κυττάρων </a:t>
            </a:r>
            <a:r>
              <a:rPr lang="el-GR" altLang="el-GR" sz="2000">
                <a:cs typeface="Times New Roman" panose="02020603050405020304" pitchFamily="18" charset="0"/>
              </a:rPr>
              <a:t>προσαρμοσμένα να αντέχουν σε ήπια μηχανική φθορά. Συναντάται στη </a:t>
            </a:r>
            <a:r>
              <a:rPr lang="el-GR" altLang="el-GR" sz="2000" b="1">
                <a:cs typeface="Times New Roman" panose="02020603050405020304" pitchFamily="18" charset="0"/>
              </a:rPr>
              <a:t>στοματική κοιλότητα, οισοφάγο, έδρα Σπονδυλοζώων, κόλπο Θηλαστικών</a:t>
            </a:r>
            <a:r>
              <a:rPr lang="en-US" altLang="el-GR" sz="2000" b="1">
                <a:cs typeface="Times New Roman" panose="02020603050405020304" pitchFamily="18" charset="0"/>
              </a:rPr>
              <a:t>.</a:t>
            </a:r>
            <a:endParaRPr lang="el-GR" altLang="el-GR" sz="2000" b="1">
              <a:cs typeface="Times New Roman" panose="02020603050405020304" pitchFamily="18" charset="0"/>
            </a:endParaRPr>
          </a:p>
        </p:txBody>
      </p:sp>
      <p:sp>
        <p:nvSpPr>
          <p:cNvPr id="18436" name="Title 5"/>
          <p:cNvSpPr>
            <a:spLocks noGrp="1"/>
          </p:cNvSpPr>
          <p:nvPr>
            <p:ph type="title"/>
          </p:nvPr>
        </p:nvSpPr>
        <p:spPr/>
        <p:txBody>
          <a:bodyPr/>
          <a:lstStyle/>
          <a:p>
            <a:r>
              <a:rPr lang="el-GR" altLang="el-GR" dirty="0" smtClean="0"/>
              <a:t>Επιθηλιακός </a:t>
            </a:r>
            <a:r>
              <a:rPr lang="el-GR" altLang="el-GR" dirty="0" smtClean="0"/>
              <a:t>Ιστός 6/6</a:t>
            </a:r>
            <a:endParaRPr lang="el-GR" altLang="el-GR" dirty="0" smtClean="0"/>
          </a:p>
        </p:txBody>
      </p:sp>
      <p:sp>
        <p:nvSpPr>
          <p:cNvPr id="2" name="Footer Placeholder 1"/>
          <p:cNvSpPr>
            <a:spLocks noGrp="1"/>
          </p:cNvSpPr>
          <p:nvPr>
            <p:ph type="ftr" sz="quarter" idx="10"/>
          </p:nvPr>
        </p:nvSpPr>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defRPr/>
            </a:pPr>
            <a:r>
              <a:rPr lang="el-GR" altLang="en-US" sz="1200" smtClean="0">
                <a:solidFill>
                  <a:srgbClr val="898989"/>
                </a:solidFill>
              </a:rPr>
              <a:t>Ενότητα 6. Εργαστηριακή Άσκηση Ιστολογίας</a:t>
            </a:r>
            <a:endParaRPr lang="en-US" altLang="en-US" sz="1200" smtClean="0">
              <a:solidFill>
                <a:srgbClr val="898989"/>
              </a:solidFill>
            </a:endParaRPr>
          </a:p>
        </p:txBody>
      </p:sp>
      <p:sp>
        <p:nvSpPr>
          <p:cNvPr id="3" name="Slide Number Placeholder 2"/>
          <p:cNvSpPr>
            <a:spLocks noGrp="1"/>
          </p:cNvSpPr>
          <p:nvPr>
            <p:ph type="sldNum" sz="quarter" idx="11"/>
          </p:nvPr>
        </p:nvSpPr>
        <p:spPr/>
        <p:txBody>
          <a:bodyPr/>
          <a:lstStyle/>
          <a:p>
            <a:pPr>
              <a:defRPr/>
            </a:pPr>
            <a:fld id="{8A31C796-628E-410A-953C-B288BC23A4D1}" type="slidenum">
              <a:rPr lang="en-US" altLang="el-GR" smtClean="0"/>
              <a:pPr>
                <a:defRPr/>
              </a:pPr>
              <a:t>9</a:t>
            </a:fld>
            <a:endParaRPr lang="en-US" altLang="el-GR"/>
          </a:p>
        </p:txBody>
      </p:sp>
      <p:pic>
        <p:nvPicPr>
          <p:cNvPr id="18439"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27088" y="2997200"/>
            <a:ext cx="3765550" cy="3197225"/>
          </a:xfrm>
        </p:spPr>
      </p:pic>
      <p:pic>
        <p:nvPicPr>
          <p:cNvPr id="18440"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29150" y="3003550"/>
            <a:ext cx="3763963" cy="3190875"/>
          </a:xfrm>
        </p:spPr>
      </p:pic>
      <p:sp>
        <p:nvSpPr>
          <p:cNvPr id="9" name="TextBox 8"/>
          <p:cNvSpPr txBox="1"/>
          <p:nvPr/>
        </p:nvSpPr>
        <p:spPr>
          <a:xfrm>
            <a:off x="4216073" y="5888484"/>
            <a:ext cx="341760" cy="276999"/>
          </a:xfrm>
          <a:prstGeom prst="rect">
            <a:avLst/>
          </a:prstGeom>
          <a:noFill/>
        </p:spPr>
        <p:txBody>
          <a:bodyPr wrap="none" rtlCol="0">
            <a:spAutoFit/>
          </a:bodyPr>
          <a:lstStyle/>
          <a:p>
            <a:r>
              <a:rPr lang="el-GR" sz="1200" b="1" dirty="0" smtClean="0">
                <a:latin typeface="+mn-lt"/>
              </a:rPr>
              <a:t>11</a:t>
            </a:r>
            <a:endParaRPr lang="en-US" sz="1200" b="1" dirty="0">
              <a:latin typeface="+mn-lt"/>
            </a:endParaRPr>
          </a:p>
        </p:txBody>
      </p:sp>
      <p:sp>
        <p:nvSpPr>
          <p:cNvPr id="10" name="TextBox 9"/>
          <p:cNvSpPr txBox="1"/>
          <p:nvPr/>
        </p:nvSpPr>
        <p:spPr>
          <a:xfrm>
            <a:off x="8043380" y="5888484"/>
            <a:ext cx="341760" cy="276999"/>
          </a:xfrm>
          <a:prstGeom prst="rect">
            <a:avLst/>
          </a:prstGeom>
          <a:noFill/>
        </p:spPr>
        <p:txBody>
          <a:bodyPr wrap="none" rtlCol="0">
            <a:spAutoFit/>
          </a:bodyPr>
          <a:lstStyle/>
          <a:p>
            <a:r>
              <a:rPr lang="el-GR" sz="1200" b="1" dirty="0" smtClean="0">
                <a:latin typeface="+mn-lt"/>
              </a:rPr>
              <a:t>12</a:t>
            </a:r>
            <a:endParaRPr lang="en-US" sz="1200" b="1" dirty="0">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dos">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dos" id="{E7DA46A3-15F0-4767-842B-869BA7BE7BEA}" vid="{A5A31F60-9362-4B65-A79D-9AC0377754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15616</TotalTime>
  <Words>4348</Words>
  <Application>Microsoft Office PowerPoint</Application>
  <PresentationFormat>On-screen Show (4:3)</PresentationFormat>
  <Paragraphs>475</Paragraphs>
  <Slides>70</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Calibri</vt:lpstr>
      <vt:lpstr>ＭＳ Ｐゴシック</vt:lpstr>
      <vt:lpstr>ＭＳ Ｐゴシック</vt:lpstr>
      <vt:lpstr>Tahoma</vt:lpstr>
      <vt:lpstr>Times New Roman</vt:lpstr>
      <vt:lpstr>Wingdings</vt:lpstr>
      <vt:lpstr>dedos</vt:lpstr>
      <vt:lpstr>Ζωολογία Ι</vt:lpstr>
      <vt:lpstr>Ιστολογία – Τύποι ιστών</vt:lpstr>
      <vt:lpstr>Προέλευση των ιστών</vt:lpstr>
      <vt:lpstr>Επιθηλιακός Ιστός 1/6</vt:lpstr>
      <vt:lpstr>Επιθηλιακός Ιστός 2/6</vt:lpstr>
      <vt:lpstr>Επιθηλιακός Ιστός 3/6</vt:lpstr>
      <vt:lpstr>Επιθηλιακός Ιστός 4/6</vt:lpstr>
      <vt:lpstr>Επιθηλιακός Ιστός 5/6</vt:lpstr>
      <vt:lpstr>Επιθηλιακός Ιστός 6/6</vt:lpstr>
      <vt:lpstr>Συνδετικός Ιστός 1/</vt:lpstr>
      <vt:lpstr>Συνδετικός Ιστός 2/</vt:lpstr>
      <vt:lpstr>Είδη Συνδετικού Ιστού</vt:lpstr>
      <vt:lpstr>Λιπώδης Ιστός</vt:lpstr>
      <vt:lpstr>Οστίτης Ιστός 1/2</vt:lpstr>
      <vt:lpstr>Οστίτης Ιστός 2/2</vt:lpstr>
      <vt:lpstr>Χόνδρος</vt:lpstr>
      <vt:lpstr>Αίμα</vt:lpstr>
      <vt:lpstr>Σύσταση Αίματος</vt:lpstr>
      <vt:lpstr>Έμμορφα στοιχεία του πλάσματος 1/2</vt:lpstr>
      <vt:lpstr>Έμμορφα στοιχεία του πλάσματος 2/2</vt:lpstr>
      <vt:lpstr>Είδη λευκοκυττάρων  του πλάσματος 1/5</vt:lpstr>
      <vt:lpstr>Είδη λευκοκυττάρων  του πλάσματος 2/5</vt:lpstr>
      <vt:lpstr>Είδη λευκοκυττάρων  του πλάσματος 3/5</vt:lpstr>
      <vt:lpstr>Είδη λευκοκυττάρων  του πλάσματος 4/5</vt:lpstr>
      <vt:lpstr>Είδη λευκοκυττάρων  του πλάσματος 5/5</vt:lpstr>
      <vt:lpstr>Μυικός Ιστός 1/4</vt:lpstr>
      <vt:lpstr>Μυϊκός Ιστός 2/4</vt:lpstr>
      <vt:lpstr>Μυϊκός Ιστός 3/4</vt:lpstr>
      <vt:lpstr>Μυϊκός Ιστός 4/4</vt:lpstr>
      <vt:lpstr>Νευρικός Ιστός</vt:lpstr>
      <vt:lpstr>Παρασκευάσματα</vt:lpstr>
      <vt:lpstr>Χρωστικές στην Ιστολογία</vt:lpstr>
      <vt:lpstr> Συνδετικός Ιστός: Τένοντας 1/2 (http://www.lab.anhb.uwa.edu.au/mb140/) </vt:lpstr>
      <vt:lpstr>Συνδετικός Ιστός: Τένοντας 2/2 (http://www.lab.anhb.uwa.edu.au/mb140/) </vt:lpstr>
      <vt:lpstr>Επιθηλιακός Ιστός:  Θυρεοειδής Αδένας</vt:lpstr>
      <vt:lpstr>Οστίτης ιστός: Οστό (http://www.lab.anhb.uwa.edu.au/mb140/) </vt:lpstr>
      <vt:lpstr>Νευρικός ιστός: Νωτιαίος Μυελός 1/2</vt:lpstr>
      <vt:lpstr>Νευρικός ιστός: Νωτιαίος Μυελός 2/2 (http://www.lab.anhb.uwa.edu.au/mb140/) </vt:lpstr>
      <vt:lpstr>Συνδετικός ιστός: Αίμα (http://www.lab.anhb.uwa.edu.au/mb140/) </vt:lpstr>
      <vt:lpstr>Μυϊκός ιστός:  Γραμμωτός Μυϊκός Ιστός 1/3 (http://www.lab.anhb.uwa.edu.au/mb140/) </vt:lpstr>
      <vt:lpstr>Μυϊκός ιστός:  Γραμμωτός Μυϊκός Ιστός 2/3</vt:lpstr>
      <vt:lpstr>Μυϊκός ιστός:  Γραμμωτός Μυϊκός Ιστός 3/3</vt:lpstr>
      <vt:lpstr>PowerPoint Presentation</vt:lpstr>
      <vt:lpstr>Τομή Θυρεοειδούς Αδένα</vt:lpstr>
      <vt:lpstr>Θυρεοειδής αδένας</vt:lpstr>
      <vt:lpstr>Επιγλωττίδα</vt:lpstr>
      <vt:lpstr>Νωτιαίος μυελός 1/3</vt:lpstr>
      <vt:lpstr>Νωτιαίος μυελός  2/3</vt:lpstr>
      <vt:lpstr>Νωτιαίος μυελός 3/3</vt:lpstr>
      <vt:lpstr>Νευρώνας</vt:lpstr>
      <vt:lpstr>Αβέρσιο Σύστημα</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(1/12)</vt:lpstr>
      <vt:lpstr>Σημείωμα Χρήσης Έργων Τρίτων (2/12)</vt:lpstr>
      <vt:lpstr>Σημείωμα Χρήσης Έργων Τρίτων (3/12)</vt:lpstr>
      <vt:lpstr>Σημείωμα Χρήσης Έργων Τρίτων (4/12)</vt:lpstr>
      <vt:lpstr>Σημείωμα Χρήσης Έργων Τρίτων (5/12)</vt:lpstr>
      <vt:lpstr>Σημείωμα Χρήσης Έργων Τρίτων (6/12)</vt:lpstr>
      <vt:lpstr>Σημείωμα Χρήσης Έργων Τρίτων (7/12)</vt:lpstr>
      <vt:lpstr>Σημείωμα Χρήσης Έργων Τρίτων (8/12)</vt:lpstr>
      <vt:lpstr>Σημείωμα Χρήσης Έργων Τρίτων (9/12)</vt:lpstr>
      <vt:lpstr>Σημείωμα Χρήσης Έργων Τρίτων (10/12)</vt:lpstr>
      <vt:lpstr>Σημείωμα Χρήσης Έργων Τρίτων (11/12)</vt:lpstr>
      <vt:lpstr>Σημείωμα Χρήσης Έργων Τρίτων (12/12)</vt:lpstr>
    </vt:vector>
  </TitlesOfParts>
  <Company>Department of Pharmacology,University of Cambridge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Vassiliki Siafaka</cp:lastModifiedBy>
  <cp:revision>278</cp:revision>
  <dcterms:created xsi:type="dcterms:W3CDTF">2013-03-28T17:54:43Z</dcterms:created>
  <dcterms:modified xsi:type="dcterms:W3CDTF">2015-10-18T14:07:41Z</dcterms:modified>
</cp:coreProperties>
</file>