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147"/>
  </p:notesMasterIdLst>
  <p:handoutMasterIdLst>
    <p:handoutMasterId r:id="rId148"/>
  </p:handoutMasterIdLst>
  <p:sldIdLst>
    <p:sldId id="43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437"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38" r:id="rId114"/>
    <p:sldId id="413" r:id="rId115"/>
    <p:sldId id="414" r:id="rId116"/>
    <p:sldId id="415" r:id="rId117"/>
    <p:sldId id="439"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430" r:id="rId132"/>
    <p:sldId id="431" r:id="rId133"/>
    <p:sldId id="432" r:id="rId134"/>
    <p:sldId id="440" r:id="rId135"/>
    <p:sldId id="434" r:id="rId136"/>
    <p:sldId id="435" r:id="rId137"/>
    <p:sldId id="295" r:id="rId138"/>
    <p:sldId id="296" r:id="rId139"/>
    <p:sldId id="297" r:id="rId140"/>
    <p:sldId id="298" r:id="rId141"/>
    <p:sldId id="441" r:id="rId142"/>
    <p:sldId id="300" r:id="rId143"/>
    <p:sldId id="301" r:id="rId144"/>
    <p:sldId id="442" r:id="rId145"/>
    <p:sldId id="443" r:id="rId146"/>
  </p:sldIdLst>
  <p:sldSz cx="9144000" cy="6858000" type="screen4x3"/>
  <p:notesSz cx="6858000" cy="9144000"/>
  <p:custDataLst>
    <p:tags r:id="rId149"/>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Δεσποινίς Βατόμουρο ." initials="ΔΒ." lastIdx="1" clrIdx="0">
    <p:extLst>
      <p:ext uri="{19B8F6BF-5375-455C-9EA6-DF929625EA0E}">
        <p15:presenceInfo xmlns:p15="http://schemas.microsoft.com/office/powerpoint/2012/main" userId="a4ff0932aff5ba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2" autoAdjust="0"/>
    <p:restoredTop sz="94679" autoAdjust="0"/>
  </p:normalViewPr>
  <p:slideViewPr>
    <p:cSldViewPr showGuides="1">
      <p:cViewPr varScale="1">
        <p:scale>
          <a:sx n="63" d="100"/>
          <a:sy n="63" d="100"/>
        </p:scale>
        <p:origin x="78" y="228"/>
      </p:cViewPr>
      <p:guideLst>
        <p:guide orient="horz" pos="2478"/>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tags" Target="tags/tag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handoutMaster" Target="handoutMasters/handoutMaster1.xml"/><Relationship Id="rId15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28685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137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138</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139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140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23273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143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37905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144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98159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l-GR"/>
          </a:p>
        </p:txBody>
      </p:sp>
      <p:sp>
        <p:nvSpPr>
          <p:cNvPr id="6" name="Rectangle 7"/>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el-GR"/>
          </a:p>
        </p:txBody>
      </p:sp>
      <p:sp>
        <p:nvSpPr>
          <p:cNvPr id="7" name="Rectangle 8"/>
          <p:cNvSpPr>
            <a:spLocks noGrp="1" noChangeArrowheads="1"/>
          </p:cNvSpPr>
          <p:nvPr>
            <p:ph type="sldNum" sz="quarter" idx="12"/>
          </p:nvPr>
        </p:nvSpPr>
        <p:spPr>
          <a:xfrm>
            <a:off x="7924800" y="6356350"/>
            <a:ext cx="762000" cy="365125"/>
          </a:xfrm>
          <a:prstGeom prst="rect">
            <a:avLst/>
          </a:prstGeom>
        </p:spPr>
        <p:txBody>
          <a:bodyPr/>
          <a:lstStyle>
            <a:lvl1pPr>
              <a:defRPr/>
            </a:lvl1pPr>
          </a:lstStyle>
          <a:p>
            <a:fld id="{8F0DEAD1-BC30-41B4-9105-857232A1F451}" type="slidenum">
              <a:rPr lang="el-GR" altLang="el-GR"/>
              <a:pPr/>
              <a:t>‹#›</a:t>
            </a:fld>
            <a:endParaRPr lang="el-GR" altLang="el-GR"/>
          </a:p>
        </p:txBody>
      </p:sp>
    </p:spTree>
    <p:extLst>
      <p:ext uri="{BB962C8B-B14F-4D97-AF65-F5344CB8AC3E}">
        <p14:creationId xmlns:p14="http://schemas.microsoft.com/office/powerpoint/2010/main" val="304462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l-GR"/>
          </a:p>
        </p:txBody>
      </p:sp>
      <p:sp>
        <p:nvSpPr>
          <p:cNvPr id="7" name="Rectangle 5"/>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el-GR"/>
          </a:p>
        </p:txBody>
      </p:sp>
      <p:sp>
        <p:nvSpPr>
          <p:cNvPr id="8" name="Rectangle 6"/>
          <p:cNvSpPr>
            <a:spLocks noGrp="1" noChangeArrowheads="1"/>
          </p:cNvSpPr>
          <p:nvPr>
            <p:ph type="sldNum" sz="quarter" idx="12"/>
          </p:nvPr>
        </p:nvSpPr>
        <p:spPr>
          <a:xfrm>
            <a:off x="7924800" y="6356350"/>
            <a:ext cx="762000" cy="365125"/>
          </a:xfrm>
          <a:prstGeom prst="rect">
            <a:avLst/>
          </a:prstGeom>
        </p:spPr>
        <p:txBody>
          <a:bodyPr/>
          <a:lstStyle>
            <a:lvl1pPr>
              <a:defRPr/>
            </a:lvl1pPr>
          </a:lstStyle>
          <a:p>
            <a:fld id="{0A1A5C53-031F-4BB6-918C-23F92D2B0187}" type="slidenum">
              <a:rPr lang="el-GR" altLang="el-GR"/>
              <a:pPr/>
              <a:t>‹#›</a:t>
            </a:fld>
            <a:endParaRPr lang="el-GR" altLang="el-GR"/>
          </a:p>
        </p:txBody>
      </p:sp>
    </p:spTree>
    <p:extLst>
      <p:ext uri="{BB962C8B-B14F-4D97-AF65-F5344CB8AC3E}">
        <p14:creationId xmlns:p14="http://schemas.microsoft.com/office/powerpoint/2010/main" val="38826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5: Γινόμενο RC και υπολογισμός καθυστερήσεων  σε κύκλωμα</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00.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tags" Target="../tags/tag132.xml"/><Relationship Id="rId7" Type="http://schemas.openxmlformats.org/officeDocument/2006/relationships/oleObject" Target="../embeddings/oleObject63.bin"/><Relationship Id="rId2" Type="http://schemas.openxmlformats.org/officeDocument/2006/relationships/tags" Target="../tags/tag131.xml"/><Relationship Id="rId1" Type="http://schemas.openxmlformats.org/officeDocument/2006/relationships/vmlDrawing" Target="../drawings/vmlDrawing43.vml"/><Relationship Id="rId6" Type="http://schemas.openxmlformats.org/officeDocument/2006/relationships/image" Target="../media/image72.wmf"/><Relationship Id="rId5" Type="http://schemas.openxmlformats.org/officeDocument/2006/relationships/oleObject" Target="../embeddings/oleObject62.bin"/><Relationship Id="rId4"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tags" Target="../tags/tag134.xml"/><Relationship Id="rId7" Type="http://schemas.openxmlformats.org/officeDocument/2006/relationships/oleObject" Target="../embeddings/oleObject65.bin"/><Relationship Id="rId2" Type="http://schemas.openxmlformats.org/officeDocument/2006/relationships/tags" Target="../tags/tag133.xml"/><Relationship Id="rId1" Type="http://schemas.openxmlformats.org/officeDocument/2006/relationships/vmlDrawing" Target="../drawings/vmlDrawing44.vml"/><Relationship Id="rId6" Type="http://schemas.openxmlformats.org/officeDocument/2006/relationships/image" Target="../media/image74.wmf"/><Relationship Id="rId5" Type="http://schemas.openxmlformats.org/officeDocument/2006/relationships/oleObject" Target="../embeddings/oleObject64.bin"/><Relationship Id="rId4"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03.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tags" Target="../tags/tag137.xml"/><Relationship Id="rId7" Type="http://schemas.openxmlformats.org/officeDocument/2006/relationships/oleObject" Target="../embeddings/oleObject67.bin"/><Relationship Id="rId2" Type="http://schemas.openxmlformats.org/officeDocument/2006/relationships/tags" Target="../tags/tag136.xml"/><Relationship Id="rId1" Type="http://schemas.openxmlformats.org/officeDocument/2006/relationships/vmlDrawing" Target="../drawings/vmlDrawing45.vml"/><Relationship Id="rId6" Type="http://schemas.openxmlformats.org/officeDocument/2006/relationships/image" Target="../media/image76.wmf"/><Relationship Id="rId5" Type="http://schemas.openxmlformats.org/officeDocument/2006/relationships/oleObject" Target="../embeddings/oleObject66.bin"/><Relationship Id="rId4"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46.vml"/><Relationship Id="rId6" Type="http://schemas.openxmlformats.org/officeDocument/2006/relationships/image" Target="../media/image78.wmf"/><Relationship Id="rId5" Type="http://schemas.openxmlformats.org/officeDocument/2006/relationships/oleObject" Target="../embeddings/oleObject68.bin"/><Relationship Id="rId4"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tags" Target="../tags/tag141.xml"/><Relationship Id="rId7" Type="http://schemas.openxmlformats.org/officeDocument/2006/relationships/oleObject" Target="../embeddings/oleObject70.bin"/><Relationship Id="rId2" Type="http://schemas.openxmlformats.org/officeDocument/2006/relationships/tags" Target="../tags/tag140.xml"/><Relationship Id="rId1" Type="http://schemas.openxmlformats.org/officeDocument/2006/relationships/vmlDrawing" Target="../drawings/vmlDrawing47.vml"/><Relationship Id="rId6" Type="http://schemas.openxmlformats.org/officeDocument/2006/relationships/image" Target="../media/image79.wmf"/><Relationship Id="rId5" Type="http://schemas.openxmlformats.org/officeDocument/2006/relationships/oleObject" Target="../embeddings/oleObject69.bin"/><Relationship Id="rId4"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3.xml"/><Relationship Id="rId1" Type="http://schemas.openxmlformats.org/officeDocument/2006/relationships/vmlDrawing" Target="../drawings/vmlDrawing48.vml"/><Relationship Id="rId5" Type="http://schemas.openxmlformats.org/officeDocument/2006/relationships/image" Target="../media/image81.wmf"/><Relationship Id="rId4" Type="http://schemas.openxmlformats.org/officeDocument/2006/relationships/oleObject" Target="../embeddings/oleObject71.bin"/></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4.xml"/><Relationship Id="rId1" Type="http://schemas.openxmlformats.org/officeDocument/2006/relationships/vmlDrawing" Target="../drawings/vmlDrawing49.vml"/><Relationship Id="rId5" Type="http://schemas.openxmlformats.org/officeDocument/2006/relationships/image" Target="../media/image82.wmf"/><Relationship Id="rId4" Type="http://schemas.openxmlformats.org/officeDocument/2006/relationships/oleObject" Target="../embeddings/oleObject72.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5.xml"/><Relationship Id="rId1" Type="http://schemas.openxmlformats.org/officeDocument/2006/relationships/vmlDrawing" Target="../drawings/vmlDrawing50.vml"/><Relationship Id="rId5" Type="http://schemas.openxmlformats.org/officeDocument/2006/relationships/image" Target="../media/image83.wmf"/><Relationship Id="rId4" Type="http://schemas.openxmlformats.org/officeDocument/2006/relationships/oleObject" Target="../embeddings/oleObject73.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8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slideLayout" Target="../slideLayouts/slideLayout5.xml"/><Relationship Id="rId7" Type="http://schemas.openxmlformats.org/officeDocument/2006/relationships/image" Target="../media/image89.wmf"/><Relationship Id="rId2" Type="http://schemas.openxmlformats.org/officeDocument/2006/relationships/tags" Target="../tags/tag152.xml"/><Relationship Id="rId1" Type="http://schemas.openxmlformats.org/officeDocument/2006/relationships/vmlDrawing" Target="../drawings/vmlDrawing51.vml"/><Relationship Id="rId6" Type="http://schemas.openxmlformats.org/officeDocument/2006/relationships/oleObject" Target="../embeddings/oleObject75.bin"/><Relationship Id="rId5" Type="http://schemas.openxmlformats.org/officeDocument/2006/relationships/image" Target="../media/image88.wmf"/><Relationship Id="rId4" Type="http://schemas.openxmlformats.org/officeDocument/2006/relationships/oleObject" Target="../embeddings/oleObject74.bin"/><Relationship Id="rId9" Type="http://schemas.openxmlformats.org/officeDocument/2006/relationships/image" Target="../media/image90.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vmlDrawing" Target="../drawings/vmlDrawing52.vml"/><Relationship Id="rId5" Type="http://schemas.openxmlformats.org/officeDocument/2006/relationships/image" Target="../media/image91.wmf"/><Relationship Id="rId4" Type="http://schemas.openxmlformats.org/officeDocument/2006/relationships/oleObject" Target="../embeddings/oleObject7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4.xml"/><Relationship Id="rId1" Type="http://schemas.openxmlformats.org/officeDocument/2006/relationships/vmlDrawing" Target="../drawings/vmlDrawing53.vml"/><Relationship Id="rId5" Type="http://schemas.openxmlformats.org/officeDocument/2006/relationships/image" Target="../media/image92.wmf"/><Relationship Id="rId4" Type="http://schemas.openxmlformats.org/officeDocument/2006/relationships/oleObject" Target="../embeddings/oleObject78.bin"/></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slideLayout" Target="../slideLayouts/slideLayout5.xml"/><Relationship Id="rId7" Type="http://schemas.openxmlformats.org/officeDocument/2006/relationships/image" Target="../media/image94.wmf"/><Relationship Id="rId2" Type="http://schemas.openxmlformats.org/officeDocument/2006/relationships/tags" Target="../tags/tag155.xml"/><Relationship Id="rId1" Type="http://schemas.openxmlformats.org/officeDocument/2006/relationships/vmlDrawing" Target="../drawings/vmlDrawing54.vml"/><Relationship Id="rId6" Type="http://schemas.openxmlformats.org/officeDocument/2006/relationships/oleObject" Target="../embeddings/oleObject80.bin"/><Relationship Id="rId5" Type="http://schemas.openxmlformats.org/officeDocument/2006/relationships/image" Target="../media/image93.wmf"/><Relationship Id="rId4" Type="http://schemas.openxmlformats.org/officeDocument/2006/relationships/oleObject" Target="../embeddings/oleObject79.bin"/><Relationship Id="rId9" Type="http://schemas.openxmlformats.org/officeDocument/2006/relationships/image" Target="../media/image95.wmf"/></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slideLayout" Target="../slideLayouts/slideLayout5.xml"/><Relationship Id="rId7" Type="http://schemas.openxmlformats.org/officeDocument/2006/relationships/image" Target="../media/image97.wmf"/><Relationship Id="rId2" Type="http://schemas.openxmlformats.org/officeDocument/2006/relationships/tags" Target="../tags/tag156.xml"/><Relationship Id="rId1" Type="http://schemas.openxmlformats.org/officeDocument/2006/relationships/vmlDrawing" Target="../drawings/vmlDrawing55.vml"/><Relationship Id="rId6" Type="http://schemas.openxmlformats.org/officeDocument/2006/relationships/oleObject" Target="../embeddings/oleObject83.bin"/><Relationship Id="rId5" Type="http://schemas.openxmlformats.org/officeDocument/2006/relationships/image" Target="../media/image96.wmf"/><Relationship Id="rId4" Type="http://schemas.openxmlformats.org/officeDocument/2006/relationships/oleObject" Target="../embeddings/oleObject82.bin"/><Relationship Id="rId9" Type="http://schemas.openxmlformats.org/officeDocument/2006/relationships/image" Target="../media/image98.wmf"/></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0.wmf"/><Relationship Id="rId2" Type="http://schemas.openxmlformats.org/officeDocument/2006/relationships/tags" Target="../tags/tag157.xml"/><Relationship Id="rId1" Type="http://schemas.openxmlformats.org/officeDocument/2006/relationships/vmlDrawing" Target="../drawings/vmlDrawing56.vml"/><Relationship Id="rId6" Type="http://schemas.openxmlformats.org/officeDocument/2006/relationships/oleObject" Target="../embeddings/oleObject86.bin"/><Relationship Id="rId5" Type="http://schemas.openxmlformats.org/officeDocument/2006/relationships/image" Target="../media/image99.wmf"/><Relationship Id="rId4" Type="http://schemas.openxmlformats.org/officeDocument/2006/relationships/oleObject" Target="../embeddings/oleObject85.bin"/></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8.xml"/><Relationship Id="rId1" Type="http://schemas.openxmlformats.org/officeDocument/2006/relationships/vmlDrawing" Target="../drawings/vmlDrawing57.vml"/><Relationship Id="rId5" Type="http://schemas.openxmlformats.org/officeDocument/2006/relationships/image" Target="../media/image101.wmf"/><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tags" Target="../tags/tag159.xml"/><Relationship Id="rId4" Type="http://schemas.openxmlformats.org/officeDocument/2006/relationships/image" Target="../media/image103.jpe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104.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140.xml.rels><?xml version="1.0" encoding="UTF-8" standalone="yes"?>
<Relationships xmlns="http://schemas.openxmlformats.org/package/2006/relationships"><Relationship Id="rId3" Type="http://schemas.openxmlformats.org/officeDocument/2006/relationships/hyperlink" Target="http://opencourses.uoa.gr/courses/DI1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1.xml"/><Relationship Id="rId5" Type="http://schemas.openxmlformats.org/officeDocument/2006/relationships/image" Target="../media/image105.png"/><Relationship Id="rId4" Type="http://schemas.openxmlformats.org/officeDocument/2006/relationships/hyperlink" Target="%5b1%5d%20http:/creativecommons.org/licenses/by-nc-sa/4.0/"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tags" Target="../tags/tag25.xml"/><Relationship Id="rId7" Type="http://schemas.openxmlformats.org/officeDocument/2006/relationships/oleObject" Target="../embeddings/oleObject3.bin"/><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29.xml"/><Relationship Id="rId7" Type="http://schemas.openxmlformats.org/officeDocument/2006/relationships/oleObject" Target="../embeddings/oleObject4.bin"/><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13.wmf"/><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oleObject" Target="../embeddings/oleObject5.bin"/><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tags" Target="../tags/tag52.xml"/><Relationship Id="rId11" Type="http://schemas.openxmlformats.org/officeDocument/2006/relationships/slideLayout" Target="../slideLayouts/slideLayout8.xml"/><Relationship Id="rId5" Type="http://schemas.openxmlformats.org/officeDocument/2006/relationships/tags" Target="../tags/tag51.xml"/><Relationship Id="rId15" Type="http://schemas.openxmlformats.org/officeDocument/2006/relationships/image" Target="../media/image14.wmf"/><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58.xml"/><Relationship Id="rId7" Type="http://schemas.openxmlformats.org/officeDocument/2006/relationships/oleObject" Target="../embeddings/oleObject8.bin"/><Relationship Id="rId2" Type="http://schemas.openxmlformats.org/officeDocument/2006/relationships/tags" Target="../tags/tag5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60.xml"/><Relationship Id="rId7" Type="http://schemas.openxmlformats.org/officeDocument/2006/relationships/oleObject" Target="../embeddings/oleObject10.bin"/><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1.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2.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slideLayout" Target="../slideLayouts/slideLayout2.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wmf"/><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85.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6.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tags" Target="../tags/tag87.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8.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5.xml"/><Relationship Id="rId1" Type="http://schemas.openxmlformats.org/officeDocument/2006/relationships/vmlDrawing" Target="../drawings/vmlDrawing16.vml"/><Relationship Id="rId5" Type="http://schemas.openxmlformats.org/officeDocument/2006/relationships/image" Target="../media/image34.wmf"/><Relationship Id="rId4" Type="http://schemas.openxmlformats.org/officeDocument/2006/relationships/oleObject" Target="../embeddings/oleObject2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6.xml"/><Relationship Id="rId7"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7.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wmf"/><Relationship Id="rId2" Type="http://schemas.openxmlformats.org/officeDocument/2006/relationships/tags" Target="../tags/tag97.xml"/><Relationship Id="rId1" Type="http://schemas.openxmlformats.org/officeDocument/2006/relationships/vmlDrawing" Target="../drawings/vmlDrawing18.vml"/><Relationship Id="rId6" Type="http://schemas.openxmlformats.org/officeDocument/2006/relationships/oleObject" Target="../embeddings/oleObject25.bin"/><Relationship Id="rId5" Type="http://schemas.openxmlformats.org/officeDocument/2006/relationships/image" Target="../media/image36.w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8.xml"/><Relationship Id="rId1" Type="http://schemas.openxmlformats.org/officeDocument/2006/relationships/vmlDrawing" Target="../drawings/vmlDrawing19.vml"/><Relationship Id="rId5" Type="http://schemas.openxmlformats.org/officeDocument/2006/relationships/image" Target="../media/image38.wmf"/><Relationship Id="rId4"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vmlDrawing" Target="../drawings/vmlDrawing20.vml"/><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tags" Target="../tags/tag101.xml"/><Relationship Id="rId7" Type="http://schemas.openxmlformats.org/officeDocument/2006/relationships/oleObject" Target="../embeddings/oleObject29.bin"/><Relationship Id="rId2" Type="http://schemas.openxmlformats.org/officeDocument/2006/relationships/tags" Target="../tags/tag100.xml"/><Relationship Id="rId1" Type="http://schemas.openxmlformats.org/officeDocument/2006/relationships/vmlDrawing" Target="../drawings/vmlDrawing21.vml"/><Relationship Id="rId6" Type="http://schemas.openxmlformats.org/officeDocument/2006/relationships/image" Target="../media/image40.wmf"/><Relationship Id="rId5" Type="http://schemas.openxmlformats.org/officeDocument/2006/relationships/oleObject" Target="../embeddings/oleObject28.bin"/><Relationship Id="rId4"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2.xml"/><Relationship Id="rId1" Type="http://schemas.openxmlformats.org/officeDocument/2006/relationships/vmlDrawing" Target="../drawings/vmlDrawing22.vml"/><Relationship Id="rId5" Type="http://schemas.openxmlformats.org/officeDocument/2006/relationships/image" Target="../media/image42.wmf"/><Relationship Id="rId4" Type="http://schemas.openxmlformats.org/officeDocument/2006/relationships/oleObject" Target="../embeddings/oleObject30.bin"/></Relationships>
</file>

<file path=ppt/slides/_rels/slide6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tags" Target="../tags/tag104.xml"/><Relationship Id="rId7" Type="http://schemas.openxmlformats.org/officeDocument/2006/relationships/oleObject" Target="../embeddings/oleObject32.bin"/><Relationship Id="rId2" Type="http://schemas.openxmlformats.org/officeDocument/2006/relationships/tags" Target="../tags/tag103.xml"/><Relationship Id="rId1" Type="http://schemas.openxmlformats.org/officeDocument/2006/relationships/vmlDrawing" Target="../drawings/vmlDrawing23.vml"/><Relationship Id="rId6" Type="http://schemas.openxmlformats.org/officeDocument/2006/relationships/image" Target="../media/image43.wmf"/><Relationship Id="rId5" Type="http://schemas.openxmlformats.org/officeDocument/2006/relationships/oleObject" Target="../embeddings/oleObject31.bin"/><Relationship Id="rId4"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5.xml"/><Relationship Id="rId1" Type="http://schemas.openxmlformats.org/officeDocument/2006/relationships/vmlDrawing" Target="../drawings/vmlDrawing24.vml"/><Relationship Id="rId5" Type="http://schemas.openxmlformats.org/officeDocument/2006/relationships/image" Target="../media/image45.wmf"/><Relationship Id="rId4" Type="http://schemas.openxmlformats.org/officeDocument/2006/relationships/oleObject" Target="../embeddings/oleObject33.bin"/></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13.xml"/><Relationship Id="rId4"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72.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46.wmf"/><Relationship Id="rId2" Type="http://schemas.openxmlformats.org/officeDocument/2006/relationships/tags" Target="../tags/tag109.xml"/><Relationship Id="rId1" Type="http://schemas.openxmlformats.org/officeDocument/2006/relationships/vmlDrawing" Target="../drawings/vmlDrawing25.vml"/><Relationship Id="rId6" Type="http://schemas.openxmlformats.org/officeDocument/2006/relationships/oleObject" Target="../embeddings/oleObject34.bin"/><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vmlDrawing" Target="../drawings/vmlDrawing26.vml"/><Relationship Id="rId5" Type="http://schemas.openxmlformats.org/officeDocument/2006/relationships/image" Target="../media/image47.wmf"/><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vmlDrawing" Target="../drawings/vmlDrawing27.vml"/><Relationship Id="rId5" Type="http://schemas.openxmlformats.org/officeDocument/2006/relationships/image" Target="../media/image48.wmf"/><Relationship Id="rId4" Type="http://schemas.openxmlformats.org/officeDocument/2006/relationships/oleObject" Target="../embeddings/oleObject36.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vmlDrawing" Target="../drawings/vmlDrawing28.vml"/><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5.xml"/><Relationship Id="rId1" Type="http://schemas.openxmlformats.org/officeDocument/2006/relationships/vmlDrawing" Target="../drawings/vmlDrawing29.vml"/><Relationship Id="rId5" Type="http://schemas.openxmlformats.org/officeDocument/2006/relationships/image" Target="../media/image50.wmf"/><Relationship Id="rId4" Type="http://schemas.openxmlformats.org/officeDocument/2006/relationships/oleObject" Target="../embeddings/oleObject3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2.wmf"/><Relationship Id="rId2" Type="http://schemas.openxmlformats.org/officeDocument/2006/relationships/tags" Target="../tags/tag116.xml"/><Relationship Id="rId1" Type="http://schemas.openxmlformats.org/officeDocument/2006/relationships/vmlDrawing" Target="../drawings/vmlDrawing30.vml"/><Relationship Id="rId6" Type="http://schemas.openxmlformats.org/officeDocument/2006/relationships/oleObject" Target="../embeddings/oleObject40.bin"/><Relationship Id="rId5" Type="http://schemas.openxmlformats.org/officeDocument/2006/relationships/image" Target="../media/image51.wmf"/><Relationship Id="rId4" Type="http://schemas.openxmlformats.org/officeDocument/2006/relationships/oleObject" Target="../embeddings/oleObject39.bin"/></Relationships>
</file>

<file path=ppt/slides/_rels/slide8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31.vml"/><Relationship Id="rId6" Type="http://schemas.openxmlformats.org/officeDocument/2006/relationships/image" Target="../media/image53.wmf"/><Relationship Id="rId5" Type="http://schemas.openxmlformats.org/officeDocument/2006/relationships/oleObject" Target="../embeddings/oleObject41.bin"/><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vmlDrawing" Target="../drawings/vmlDrawing32.vml"/><Relationship Id="rId5" Type="http://schemas.openxmlformats.org/officeDocument/2006/relationships/image" Target="../media/image54.wmf"/><Relationship Id="rId4" Type="http://schemas.openxmlformats.org/officeDocument/2006/relationships/oleObject" Target="../embeddings/oleObject42.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6.wmf"/><Relationship Id="rId2" Type="http://schemas.openxmlformats.org/officeDocument/2006/relationships/tags" Target="../tags/tag120.xml"/><Relationship Id="rId1" Type="http://schemas.openxmlformats.org/officeDocument/2006/relationships/vmlDrawing" Target="../drawings/vmlDrawing33.vml"/><Relationship Id="rId6" Type="http://schemas.openxmlformats.org/officeDocument/2006/relationships/oleObject" Target="../embeddings/oleObject44.bin"/><Relationship Id="rId5" Type="http://schemas.openxmlformats.org/officeDocument/2006/relationships/image" Target="../media/image55.wmf"/><Relationship Id="rId4" Type="http://schemas.openxmlformats.org/officeDocument/2006/relationships/oleObject" Target="../embeddings/oleObject43.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8.wmf"/><Relationship Id="rId2" Type="http://schemas.openxmlformats.org/officeDocument/2006/relationships/tags" Target="../tags/tag121.xml"/><Relationship Id="rId1" Type="http://schemas.openxmlformats.org/officeDocument/2006/relationships/vmlDrawing" Target="../drawings/vmlDrawing34.vml"/><Relationship Id="rId6" Type="http://schemas.openxmlformats.org/officeDocument/2006/relationships/oleObject" Target="../embeddings/oleObject46.bin"/><Relationship Id="rId5" Type="http://schemas.openxmlformats.org/officeDocument/2006/relationships/image" Target="../media/image57.wmf"/><Relationship Id="rId4" Type="http://schemas.openxmlformats.org/officeDocument/2006/relationships/oleObject" Target="../embeddings/oleObject45.bin"/></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0.wmf"/><Relationship Id="rId2" Type="http://schemas.openxmlformats.org/officeDocument/2006/relationships/tags" Target="../tags/tag122.xml"/><Relationship Id="rId1" Type="http://schemas.openxmlformats.org/officeDocument/2006/relationships/vmlDrawing" Target="../drawings/vmlDrawing35.vml"/><Relationship Id="rId6" Type="http://schemas.openxmlformats.org/officeDocument/2006/relationships/oleObject" Target="../embeddings/oleObject48.bin"/><Relationship Id="rId5" Type="http://schemas.openxmlformats.org/officeDocument/2006/relationships/image" Target="../media/image59.wmf"/><Relationship Id="rId4" Type="http://schemas.openxmlformats.org/officeDocument/2006/relationships/oleObject" Target="../embeddings/oleObject47.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1.wmf"/><Relationship Id="rId2" Type="http://schemas.openxmlformats.org/officeDocument/2006/relationships/tags" Target="../tags/tag123.xml"/><Relationship Id="rId1" Type="http://schemas.openxmlformats.org/officeDocument/2006/relationships/vmlDrawing" Target="../drawings/vmlDrawing36.v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3.wmf"/><Relationship Id="rId2" Type="http://schemas.openxmlformats.org/officeDocument/2006/relationships/tags" Target="../tags/tag124.xml"/><Relationship Id="rId1" Type="http://schemas.openxmlformats.org/officeDocument/2006/relationships/vmlDrawing" Target="../drawings/vmlDrawing37.vml"/><Relationship Id="rId6" Type="http://schemas.openxmlformats.org/officeDocument/2006/relationships/oleObject" Target="../embeddings/oleObject52.bin"/><Relationship Id="rId5" Type="http://schemas.openxmlformats.org/officeDocument/2006/relationships/image" Target="../media/image62.wmf"/><Relationship Id="rId4" Type="http://schemas.openxmlformats.org/officeDocument/2006/relationships/oleObject" Target="../embeddings/oleObject5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5.wmf"/><Relationship Id="rId2" Type="http://schemas.openxmlformats.org/officeDocument/2006/relationships/tags" Target="../tags/tag125.xml"/><Relationship Id="rId1" Type="http://schemas.openxmlformats.org/officeDocument/2006/relationships/vmlDrawing" Target="../drawings/vmlDrawing38.vml"/><Relationship Id="rId6" Type="http://schemas.openxmlformats.org/officeDocument/2006/relationships/oleObject" Target="../embeddings/oleObject54.bin"/><Relationship Id="rId5" Type="http://schemas.openxmlformats.org/officeDocument/2006/relationships/image" Target="../media/image64.wmf"/><Relationship Id="rId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5.wmf"/><Relationship Id="rId2" Type="http://schemas.openxmlformats.org/officeDocument/2006/relationships/tags" Target="../tags/tag126.xml"/><Relationship Id="rId1" Type="http://schemas.openxmlformats.org/officeDocument/2006/relationships/vmlDrawing" Target="../drawings/vmlDrawing39.vml"/><Relationship Id="rId6" Type="http://schemas.openxmlformats.org/officeDocument/2006/relationships/oleObject" Target="../embeddings/oleObject56.bin"/><Relationship Id="rId5" Type="http://schemas.openxmlformats.org/officeDocument/2006/relationships/image" Target="../media/image66.wmf"/><Relationship Id="rId4" Type="http://schemas.openxmlformats.org/officeDocument/2006/relationships/oleObject" Target="../embeddings/oleObject55.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8.wmf"/><Relationship Id="rId2" Type="http://schemas.openxmlformats.org/officeDocument/2006/relationships/tags" Target="../tags/tag127.xml"/><Relationship Id="rId1" Type="http://schemas.openxmlformats.org/officeDocument/2006/relationships/vmlDrawing" Target="../drawings/vmlDrawing40.vml"/><Relationship Id="rId6" Type="http://schemas.openxmlformats.org/officeDocument/2006/relationships/oleObject" Target="../embeddings/oleObject58.bin"/><Relationship Id="rId5" Type="http://schemas.openxmlformats.org/officeDocument/2006/relationships/image" Target="../media/image67.wmf"/><Relationship Id="rId4" Type="http://schemas.openxmlformats.org/officeDocument/2006/relationships/oleObject" Target="../embeddings/oleObject57.bin"/></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wmf"/><Relationship Id="rId2" Type="http://schemas.openxmlformats.org/officeDocument/2006/relationships/tags" Target="../tags/tag128.xml"/><Relationship Id="rId1" Type="http://schemas.openxmlformats.org/officeDocument/2006/relationships/vmlDrawing" Target="../drawings/vmlDrawing41.vml"/><Relationship Id="rId6" Type="http://schemas.openxmlformats.org/officeDocument/2006/relationships/oleObject" Target="../embeddings/oleObject60.bin"/><Relationship Id="rId5" Type="http://schemas.openxmlformats.org/officeDocument/2006/relationships/image" Target="../media/image69.wmf"/><Relationship Id="rId4" Type="http://schemas.openxmlformats.org/officeDocument/2006/relationships/oleObject" Target="../embeddings/oleObject59.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42.vml"/><Relationship Id="rId6" Type="http://schemas.openxmlformats.org/officeDocument/2006/relationships/image" Target="../media/image71.wmf"/><Relationship Id="rId5" Type="http://schemas.openxmlformats.org/officeDocument/2006/relationships/oleObject" Target="../embeddings/oleObject61.bin"/><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a:solidFill>
                  <a:srgbClr val="5075BC"/>
                </a:solidFill>
              </a:rPr>
              <a:t>Σχεδίαση CMOS Ψηφιακών Ολοκληρωμένων Κυκλωμάτων</a:t>
            </a:r>
          </a:p>
        </p:txBody>
      </p:sp>
      <p:sp>
        <p:nvSpPr>
          <p:cNvPr id="15364" name="Υπότιτλος 2"/>
          <p:cNvSpPr>
            <a:spLocks noGrp="1"/>
          </p:cNvSpPr>
          <p:nvPr>
            <p:ph type="subTitle" idx="1"/>
          </p:nvPr>
        </p:nvSpPr>
        <p:spPr>
          <a:xfrm>
            <a:off x="682625" y="3472757"/>
            <a:ext cx="7775575" cy="2997200"/>
          </a:xfrm>
        </p:spPr>
        <p:txBody>
          <a:bodyPr/>
          <a:lstStyle/>
          <a:p>
            <a:r>
              <a:rPr lang="el-GR" altLang="el-GR" sz="2800" dirty="0">
                <a:solidFill>
                  <a:srgbClr val="5075BC"/>
                </a:solidFill>
              </a:rPr>
              <a:t>Ενότητα </a:t>
            </a:r>
            <a:r>
              <a:rPr lang="el-GR" altLang="el-GR" sz="2800" dirty="0" smtClean="0">
                <a:solidFill>
                  <a:srgbClr val="5075BC"/>
                </a:solidFill>
              </a:rPr>
              <a:t>5: </a:t>
            </a:r>
            <a:r>
              <a:rPr lang="el-GR" sz="2800" dirty="0"/>
              <a:t>Γινόμενο RC και υπολογισμός καθυστερήσεων  σε κύκλωμα</a:t>
            </a:r>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n-US"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extLst>
      <p:ext uri="{BB962C8B-B14F-4D97-AF65-F5344CB8AC3E}">
        <p14:creationId xmlns:p14="http://schemas.microsoft.com/office/powerpoint/2010/main" val="40995392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custDataLst>
              <p:tags r:id="rId1"/>
            </p:custDataLst>
          </p:nvPr>
        </p:nvSpPr>
        <p:spPr/>
        <p:txBody>
          <a:bodyPr/>
          <a:lstStyle/>
          <a:p>
            <a:pPr eaLnBrk="1" hangingPunct="1"/>
            <a:r>
              <a:rPr lang="en-US" altLang="el-GR" dirty="0" smtClean="0"/>
              <a:t>CMOS </a:t>
            </a:r>
            <a:r>
              <a:rPr lang="el-GR" altLang="el-GR" dirty="0" smtClean="0"/>
              <a:t>και </a:t>
            </a:r>
            <a:r>
              <a:rPr lang="en-US" altLang="el-GR" dirty="0" smtClean="0"/>
              <a:t>RC </a:t>
            </a:r>
            <a:r>
              <a:rPr lang="el-GR" altLang="el-GR" dirty="0" smtClean="0"/>
              <a:t>γινόμενο (1 από 3)</a:t>
            </a:r>
          </a:p>
        </p:txBody>
      </p:sp>
      <p:sp>
        <p:nvSpPr>
          <p:cNvPr id="72707" name="Rectangle 3"/>
          <p:cNvSpPr>
            <a:spLocks noGrp="1" noChangeArrowheads="1"/>
          </p:cNvSpPr>
          <p:nvPr>
            <p:ph idx="1"/>
          </p:nvPr>
        </p:nvSpPr>
        <p:spPr/>
        <p:txBody>
          <a:bodyPr/>
          <a:lstStyle/>
          <a:p>
            <a:pPr eaLnBrk="1" hangingPunct="1">
              <a:defRPr/>
            </a:pPr>
            <a:r>
              <a:rPr lang="el-GR" dirty="0" smtClean="0">
                <a:latin typeface="+mj-lt"/>
              </a:rPr>
              <a:t>Για να χρησιμοποιήσουμε το </a:t>
            </a:r>
            <a:r>
              <a:rPr lang="en-US" dirty="0" smtClean="0">
                <a:latin typeface="+mj-lt"/>
              </a:rPr>
              <a:t>RC </a:t>
            </a:r>
            <a:r>
              <a:rPr lang="el-GR" dirty="0" smtClean="0">
                <a:latin typeface="+mj-lt"/>
              </a:rPr>
              <a:t>γινόμενο θα πρέπει να αντικαταστήσουμε τα τρανζίστορ με πυκνωτές και αντιστάσεις</a:t>
            </a:r>
          </a:p>
          <a:p>
            <a:pPr eaLnBrk="1" hangingPunct="1">
              <a:defRPr/>
            </a:pPr>
            <a:r>
              <a:rPr lang="el-GR" dirty="0" smtClean="0">
                <a:latin typeface="+mj-lt"/>
              </a:rPr>
              <a:t>Τυπικά αντικαθιστούμε το τρανζίστορ με μια αντίσταση και ένα πυκνωτή</a:t>
            </a:r>
          </a:p>
          <a:p>
            <a:pPr lvl="1" eaLnBrk="1" hangingPunct="1">
              <a:defRPr/>
            </a:pPr>
            <a:r>
              <a:rPr lang="el-GR" dirty="0" smtClean="0">
                <a:latin typeface="+mj-lt"/>
              </a:rPr>
              <a:t>Ο πυκνωτής αντιπροσωπεύει την χωρητικότητα της πύλης (εναλλακτικά μπορούμε να έχουμε και επιπλέον παρασιτικούς πυκνωτές)</a:t>
            </a:r>
          </a:p>
        </p:txBody>
      </p:sp>
    </p:spTree>
    <p:extLst>
      <p:ext uri="{BB962C8B-B14F-4D97-AF65-F5344CB8AC3E}">
        <p14:creationId xmlns:p14="http://schemas.microsoft.com/office/powerpoint/2010/main" val="319736839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custDataLst>
              <p:tags r:id="rId3"/>
            </p:custDataLst>
          </p:nvPr>
        </p:nvSpPr>
        <p:spPr/>
        <p:txBody>
          <a:bodyPr/>
          <a:lstStyle/>
          <a:p>
            <a:r>
              <a:rPr lang="en-US" sz="4000" dirty="0"/>
              <a:t>RC </a:t>
            </a:r>
            <a:r>
              <a:rPr lang="el-GR" sz="4000" dirty="0"/>
              <a:t>γινόμενο με χρήση ενός αναστροφέα </a:t>
            </a:r>
            <a:r>
              <a:rPr lang="el-GR" sz="4000" dirty="0" smtClean="0"/>
              <a:t>(2 από </a:t>
            </a:r>
            <a:r>
              <a:rPr lang="el-GR" sz="4000" dirty="0"/>
              <a:t>7)</a:t>
            </a:r>
          </a:p>
        </p:txBody>
      </p:sp>
      <p:sp>
        <p:nvSpPr>
          <p:cNvPr id="44036" name="Rectangle 3"/>
          <p:cNvSpPr>
            <a:spLocks noGrp="1" noChangeArrowheads="1"/>
          </p:cNvSpPr>
          <p:nvPr>
            <p:ph type="body" idx="1"/>
          </p:nvPr>
        </p:nvSpPr>
        <p:spPr>
          <a:xfrm>
            <a:off x="457200" y="1574254"/>
            <a:ext cx="5698976" cy="639762"/>
          </a:xfrm>
        </p:spPr>
        <p:txBody>
          <a:bodyPr/>
          <a:lstStyle/>
          <a:p>
            <a:pPr eaLnBrk="1" hangingPunct="1">
              <a:defRPr/>
            </a:pPr>
            <a:r>
              <a:rPr lang="el-GR" b="0" dirty="0" smtClean="0"/>
              <a:t>Για </a:t>
            </a:r>
            <a:r>
              <a:rPr lang="el-GR" b="0" dirty="0"/>
              <a:t>το πρώτο επίπεδο</a:t>
            </a:r>
            <a:r>
              <a:rPr lang="en-US" b="0" dirty="0"/>
              <a:t> </a:t>
            </a:r>
            <a:r>
              <a:rPr lang="el-GR" b="0" dirty="0"/>
              <a:t>το γινόμενο </a:t>
            </a:r>
            <a:r>
              <a:rPr lang="en-US" b="0" dirty="0"/>
              <a:t>RC </a:t>
            </a:r>
            <a:r>
              <a:rPr lang="el-GR" b="0" dirty="0"/>
              <a:t>είναι </a:t>
            </a:r>
          </a:p>
        </p:txBody>
      </p:sp>
      <p:graphicFrame>
        <p:nvGraphicFramePr>
          <p:cNvPr id="44034" name="Object 4"/>
          <p:cNvGraphicFramePr>
            <a:graphicFrameLocks noGrp="1" noChangeAspect="1"/>
          </p:cNvGraphicFramePr>
          <p:nvPr>
            <p:ph sz="half" idx="2"/>
            <p:extLst>
              <p:ext uri="{D42A27DB-BD31-4B8C-83A1-F6EECF244321}">
                <p14:modId xmlns:p14="http://schemas.microsoft.com/office/powerpoint/2010/main" val="593263712"/>
              </p:ext>
            </p:extLst>
          </p:nvPr>
        </p:nvGraphicFramePr>
        <p:xfrm>
          <a:off x="899591" y="2370632"/>
          <a:ext cx="3087909" cy="374292"/>
        </p:xfrm>
        <a:graphic>
          <a:graphicData uri="http://schemas.openxmlformats.org/presentationml/2006/ole">
            <mc:AlternateContent xmlns:mc="http://schemas.openxmlformats.org/markup-compatibility/2006">
              <mc:Choice xmlns:v="urn:schemas-microsoft-com:vml" Requires="v">
                <p:oleObj spid="_x0000_s44058" name="Equation" r:id="rId5" imgW="1676160" imgH="203040" progId="Equation.3">
                  <p:embed/>
                </p:oleObj>
              </mc:Choice>
              <mc:Fallback>
                <p:oleObj name="Equation" r:id="rId5" imgW="167616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1" y="2370632"/>
                        <a:ext cx="3087909" cy="374292"/>
                      </a:xfrm>
                      <a:prstGeom prst="rect">
                        <a:avLst/>
                      </a:prstGeom>
                    </p:spPr>
                  </p:pic>
                </p:oleObj>
              </mc:Fallback>
            </mc:AlternateContent>
          </a:graphicData>
        </a:graphic>
      </p:graphicFrame>
      <p:sp>
        <p:nvSpPr>
          <p:cNvPr id="10" name="Θέση κειμένου 9"/>
          <p:cNvSpPr>
            <a:spLocks noGrp="1"/>
          </p:cNvSpPr>
          <p:nvPr>
            <p:ph type="body" sz="quarter" idx="3"/>
          </p:nvPr>
        </p:nvSpPr>
        <p:spPr>
          <a:xfrm>
            <a:off x="530225" y="3068960"/>
            <a:ext cx="5841975" cy="639762"/>
          </a:xfrm>
        </p:spPr>
        <p:txBody>
          <a:bodyPr/>
          <a:lstStyle/>
          <a:p>
            <a:r>
              <a:rPr lang="el-GR" b="0" dirty="0"/>
              <a:t>Για το δεύτερο επίπεδο το γινόμενο </a:t>
            </a:r>
            <a:r>
              <a:rPr lang="en-US" b="0" dirty="0"/>
              <a:t>RC </a:t>
            </a:r>
            <a:r>
              <a:rPr lang="el-GR" b="0" dirty="0" smtClean="0"/>
              <a:t>είναι</a:t>
            </a:r>
            <a:endParaRPr lang="el-GR" b="0" dirty="0"/>
          </a:p>
        </p:txBody>
      </p:sp>
      <p:graphicFrame>
        <p:nvGraphicFramePr>
          <p:cNvPr id="44035" name="Object 7"/>
          <p:cNvGraphicFramePr>
            <a:graphicFrameLocks noGrp="1" noChangeAspect="1"/>
          </p:cNvGraphicFramePr>
          <p:nvPr>
            <p:ph sz="quarter" idx="4"/>
            <p:extLst>
              <p:ext uri="{D42A27DB-BD31-4B8C-83A1-F6EECF244321}">
                <p14:modId xmlns:p14="http://schemas.microsoft.com/office/powerpoint/2010/main" val="3185902746"/>
              </p:ext>
            </p:extLst>
          </p:nvPr>
        </p:nvGraphicFramePr>
        <p:xfrm>
          <a:off x="899591" y="3933825"/>
          <a:ext cx="2876376" cy="703114"/>
        </p:xfrm>
        <a:graphic>
          <a:graphicData uri="http://schemas.openxmlformats.org/presentationml/2006/ole">
            <mc:AlternateContent xmlns:mc="http://schemas.openxmlformats.org/markup-compatibility/2006">
              <mc:Choice xmlns:v="urn:schemas-microsoft-com:vml" Requires="v">
                <p:oleObj spid="_x0000_s44059" name="Equation" r:id="rId7" imgW="1714320" imgH="419040" progId="Equation.3">
                  <p:embed/>
                </p:oleObj>
              </mc:Choice>
              <mc:Fallback>
                <p:oleObj name="Equation" r:id="rId7" imgW="171432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1" y="3933825"/>
                        <a:ext cx="2876376" cy="70311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1747957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p:txBody>
          <a:bodyPr/>
          <a:lstStyle/>
          <a:p>
            <a:r>
              <a:rPr lang="en-US" dirty="0"/>
              <a:t>RC </a:t>
            </a:r>
            <a:r>
              <a:rPr lang="el-GR" dirty="0"/>
              <a:t>γινόμενο με χρήση ενός αναστροφέα </a:t>
            </a:r>
            <a:r>
              <a:rPr lang="el-GR" dirty="0" smtClean="0"/>
              <a:t>(3 </a:t>
            </a:r>
            <a:r>
              <a:rPr lang="el-GR" dirty="0"/>
              <a:t>από 7)</a:t>
            </a:r>
          </a:p>
        </p:txBody>
      </p:sp>
      <p:sp>
        <p:nvSpPr>
          <p:cNvPr id="45060" name="Rectangle 3"/>
          <p:cNvSpPr>
            <a:spLocks noGrp="1" noChangeArrowheads="1"/>
          </p:cNvSpPr>
          <p:nvPr>
            <p:ph type="body" idx="1"/>
          </p:nvPr>
        </p:nvSpPr>
        <p:spPr>
          <a:xfrm>
            <a:off x="457200" y="1574254"/>
            <a:ext cx="5987008" cy="639762"/>
          </a:xfrm>
        </p:spPr>
        <p:txBody>
          <a:bodyPr/>
          <a:lstStyle/>
          <a:p>
            <a:pPr eaLnBrk="1" hangingPunct="1">
              <a:defRPr/>
            </a:pPr>
            <a:r>
              <a:rPr lang="el-GR" b="0" dirty="0" smtClean="0">
                <a:latin typeface="+mj-lt"/>
              </a:rPr>
              <a:t>Για το τρίτο επίπεδο το </a:t>
            </a:r>
            <a:r>
              <a:rPr lang="en-US" b="0" dirty="0" smtClean="0">
                <a:latin typeface="+mj-lt"/>
              </a:rPr>
              <a:t>RC </a:t>
            </a:r>
            <a:r>
              <a:rPr lang="el-GR" b="0" dirty="0" smtClean="0">
                <a:latin typeface="+mj-lt"/>
              </a:rPr>
              <a:t>γινόμενο είναι</a:t>
            </a:r>
          </a:p>
        </p:txBody>
      </p:sp>
      <p:graphicFrame>
        <p:nvGraphicFramePr>
          <p:cNvPr id="45058" name="Object 4"/>
          <p:cNvGraphicFramePr>
            <a:graphicFrameLocks noGrp="1" noChangeAspect="1"/>
          </p:cNvGraphicFramePr>
          <p:nvPr>
            <p:ph sz="half" idx="2"/>
            <p:extLst>
              <p:ext uri="{D42A27DB-BD31-4B8C-83A1-F6EECF244321}">
                <p14:modId xmlns:p14="http://schemas.microsoft.com/office/powerpoint/2010/main" val="2298978402"/>
              </p:ext>
            </p:extLst>
          </p:nvPr>
        </p:nvGraphicFramePr>
        <p:xfrm>
          <a:off x="755575" y="2564904"/>
          <a:ext cx="2618473" cy="720080"/>
        </p:xfrm>
        <a:graphic>
          <a:graphicData uri="http://schemas.openxmlformats.org/presentationml/2006/ole">
            <mc:AlternateContent xmlns:mc="http://schemas.openxmlformats.org/markup-compatibility/2006">
              <mc:Choice xmlns:v="urn:schemas-microsoft-com:vml" Requires="v">
                <p:oleObj spid="_x0000_s45082" name="Equation" r:id="rId5" imgW="1523880" imgH="419040" progId="Equation.3">
                  <p:embed/>
                </p:oleObj>
              </mc:Choice>
              <mc:Fallback>
                <p:oleObj name="Equation" r:id="rId5" imgW="15238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5" y="2564904"/>
                        <a:ext cx="2618473" cy="720080"/>
                      </a:xfrm>
                      <a:prstGeom prst="rect">
                        <a:avLst/>
                      </a:prstGeom>
                    </p:spPr>
                  </p:pic>
                </p:oleObj>
              </mc:Fallback>
            </mc:AlternateContent>
          </a:graphicData>
        </a:graphic>
      </p:graphicFrame>
      <p:sp>
        <p:nvSpPr>
          <p:cNvPr id="3" name="Θέση κειμένου 2"/>
          <p:cNvSpPr>
            <a:spLocks noGrp="1"/>
          </p:cNvSpPr>
          <p:nvPr>
            <p:ph type="body" sz="quarter" idx="3"/>
          </p:nvPr>
        </p:nvSpPr>
        <p:spPr>
          <a:xfrm>
            <a:off x="444388" y="3501480"/>
            <a:ext cx="4041775" cy="639762"/>
          </a:xfrm>
        </p:spPr>
        <p:txBody>
          <a:bodyPr/>
          <a:lstStyle/>
          <a:p>
            <a:r>
              <a:rPr lang="el-GR" b="0" dirty="0"/>
              <a:t>Συνολικά το </a:t>
            </a:r>
            <a:r>
              <a:rPr lang="en-US" b="0" dirty="0"/>
              <a:t>RC </a:t>
            </a:r>
            <a:r>
              <a:rPr lang="el-GR" b="0" dirty="0"/>
              <a:t>γινόμενο </a:t>
            </a:r>
            <a:r>
              <a:rPr lang="el-GR" b="0" dirty="0" smtClean="0"/>
              <a:t>είναι</a:t>
            </a:r>
            <a:endParaRPr lang="el-GR" b="0" dirty="0"/>
          </a:p>
        </p:txBody>
      </p:sp>
      <p:graphicFrame>
        <p:nvGraphicFramePr>
          <p:cNvPr id="45059" name="Object 7"/>
          <p:cNvGraphicFramePr>
            <a:graphicFrameLocks noGrp="1" noChangeAspect="1"/>
          </p:cNvGraphicFramePr>
          <p:nvPr>
            <p:ph sz="quarter" idx="4"/>
            <p:extLst>
              <p:ext uri="{D42A27DB-BD31-4B8C-83A1-F6EECF244321}">
                <p14:modId xmlns:p14="http://schemas.microsoft.com/office/powerpoint/2010/main" val="1846350965"/>
              </p:ext>
            </p:extLst>
          </p:nvPr>
        </p:nvGraphicFramePr>
        <p:xfrm>
          <a:off x="899592" y="4509396"/>
          <a:ext cx="2885148" cy="643310"/>
        </p:xfrm>
        <a:graphic>
          <a:graphicData uri="http://schemas.openxmlformats.org/presentationml/2006/ole">
            <mc:AlternateContent xmlns:mc="http://schemas.openxmlformats.org/markup-compatibility/2006">
              <mc:Choice xmlns:v="urn:schemas-microsoft-com:vml" Requires="v">
                <p:oleObj spid="_x0000_s45083" name="Equation" r:id="rId7" imgW="1879560" imgH="419040" progId="Equation.3">
                  <p:embed/>
                </p:oleObj>
              </mc:Choice>
              <mc:Fallback>
                <p:oleObj name="Equation" r:id="rId7" imgW="18795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4509396"/>
                        <a:ext cx="2885148" cy="64331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2429000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a:t>RC </a:t>
            </a:r>
            <a:r>
              <a:rPr lang="el-GR" dirty="0"/>
              <a:t>γινόμενο με χρήση ενός αναστροφέα </a:t>
            </a:r>
            <a:r>
              <a:rPr lang="el-GR" dirty="0" smtClean="0"/>
              <a:t>(4 </a:t>
            </a:r>
            <a:r>
              <a:rPr lang="el-GR" dirty="0"/>
              <a:t>από 7)</a:t>
            </a:r>
          </a:p>
        </p:txBody>
      </p:sp>
      <p:sp>
        <p:nvSpPr>
          <p:cNvPr id="128002" name="Rectangle 3"/>
          <p:cNvSpPr>
            <a:spLocks noGrp="1" noChangeArrowheads="1"/>
          </p:cNvSpPr>
          <p:nvPr>
            <p:ph idx="1"/>
          </p:nvPr>
        </p:nvSpPr>
        <p:spPr/>
        <p:txBody>
          <a:bodyPr/>
          <a:lstStyle/>
          <a:p>
            <a:pPr eaLnBrk="1" hangingPunct="1">
              <a:defRPr/>
            </a:pPr>
            <a:r>
              <a:rPr lang="el-GR" sz="2800" dirty="0" smtClean="0">
                <a:latin typeface="+mj-lt"/>
              </a:rPr>
              <a:t>Η βέλτιστη λύση είναι όταν το συνολικό </a:t>
            </a:r>
            <a:r>
              <a:rPr lang="en-US" sz="2800" dirty="0" smtClean="0">
                <a:latin typeface="+mj-lt"/>
              </a:rPr>
              <a:t>RC</a:t>
            </a:r>
            <a:r>
              <a:rPr lang="el-GR" sz="2800" dirty="0" smtClean="0">
                <a:latin typeface="+mj-lt"/>
              </a:rPr>
              <a:t> γίνεται ελάχιστο</a:t>
            </a:r>
          </a:p>
          <a:p>
            <a:pPr eaLnBrk="1" hangingPunct="1">
              <a:defRPr/>
            </a:pPr>
            <a:r>
              <a:rPr lang="el-GR" sz="2800" dirty="0" smtClean="0">
                <a:latin typeface="+mj-lt"/>
              </a:rPr>
              <a:t>Υπάρχουν δύο παράμετροι για τις οποίες πρέπει να καθορίσουμε τιμή, </a:t>
            </a:r>
          </a:p>
          <a:p>
            <a:pPr lvl="1" eaLnBrk="1" hangingPunct="1">
              <a:defRPr/>
            </a:pPr>
            <a:r>
              <a:rPr lang="el-GR" sz="2400" dirty="0" smtClean="0">
                <a:latin typeface="+mj-lt"/>
              </a:rPr>
              <a:t>βρίσκουμε την βέλτιστη τιμή της </a:t>
            </a:r>
            <a:r>
              <a:rPr lang="en-US" sz="2400" dirty="0" smtClean="0">
                <a:latin typeface="+mj-lt"/>
              </a:rPr>
              <a:t>p </a:t>
            </a:r>
            <a:r>
              <a:rPr lang="el-GR" sz="2400" dirty="0" smtClean="0">
                <a:latin typeface="+mj-lt"/>
              </a:rPr>
              <a:t>ως συνάρτηση της </a:t>
            </a:r>
            <a:r>
              <a:rPr lang="en-US" sz="2400" dirty="0" smtClean="0">
                <a:latin typeface="+mj-lt"/>
              </a:rPr>
              <a:t>q</a:t>
            </a:r>
            <a:r>
              <a:rPr lang="el-GR" sz="2400" dirty="0" smtClean="0">
                <a:latin typeface="+mj-lt"/>
              </a:rPr>
              <a:t> και την αντικαθιστούμε στη συνάρτηση</a:t>
            </a:r>
          </a:p>
          <a:p>
            <a:pPr lvl="1" eaLnBrk="1" hangingPunct="1">
              <a:defRPr/>
            </a:pPr>
            <a:r>
              <a:rPr lang="el-GR" sz="2400" dirty="0" smtClean="0">
                <a:latin typeface="+mj-lt"/>
              </a:rPr>
              <a:t>βρίσκουμε τώρα την βέλτιστη τιμή για την </a:t>
            </a:r>
            <a:r>
              <a:rPr lang="en-US" sz="2400" dirty="0" smtClean="0">
                <a:latin typeface="+mj-lt"/>
              </a:rPr>
              <a:t>q</a:t>
            </a:r>
          </a:p>
          <a:p>
            <a:pPr lvl="1" eaLnBrk="1" hangingPunct="1">
              <a:defRPr/>
            </a:pPr>
            <a:r>
              <a:rPr lang="el-GR" sz="2400" dirty="0" smtClean="0">
                <a:latin typeface="+mj-lt"/>
              </a:rPr>
              <a:t>από την τιμή που έχουμε για την </a:t>
            </a:r>
            <a:r>
              <a:rPr lang="en-US" sz="2400" dirty="0" smtClean="0">
                <a:latin typeface="+mj-lt"/>
              </a:rPr>
              <a:t>q </a:t>
            </a:r>
            <a:r>
              <a:rPr lang="el-GR" sz="2400" dirty="0" smtClean="0">
                <a:latin typeface="+mj-lt"/>
              </a:rPr>
              <a:t>καθορίζουμε την τιμή της </a:t>
            </a:r>
            <a:r>
              <a:rPr lang="en-US" sz="2400" dirty="0" smtClean="0">
                <a:latin typeface="+mj-lt"/>
              </a:rPr>
              <a:t>p</a:t>
            </a:r>
            <a:endParaRPr lang="el-GR" sz="2400" dirty="0" smtClean="0">
              <a:latin typeface="+mj-lt"/>
            </a:endParaRPr>
          </a:p>
        </p:txBody>
      </p:sp>
    </p:spTree>
    <p:extLst>
      <p:ext uri="{BB962C8B-B14F-4D97-AF65-F5344CB8AC3E}">
        <p14:creationId xmlns:p14="http://schemas.microsoft.com/office/powerpoint/2010/main" val="301036907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p:txBody>
          <a:bodyPr/>
          <a:lstStyle/>
          <a:p>
            <a:r>
              <a:rPr lang="en-US" dirty="0"/>
              <a:t>RC </a:t>
            </a:r>
            <a:r>
              <a:rPr lang="el-GR" dirty="0"/>
              <a:t>γινόμενο με χρήση ενός αναστροφέα </a:t>
            </a:r>
            <a:r>
              <a:rPr lang="el-GR" dirty="0" smtClean="0"/>
              <a:t>(5 από </a:t>
            </a:r>
            <a:r>
              <a:rPr lang="el-GR" dirty="0"/>
              <a:t>7)</a:t>
            </a:r>
          </a:p>
        </p:txBody>
      </p:sp>
      <p:sp>
        <p:nvSpPr>
          <p:cNvPr id="46084" name="Rectangle 3"/>
          <p:cNvSpPr>
            <a:spLocks noGrp="1" noChangeArrowheads="1"/>
          </p:cNvSpPr>
          <p:nvPr>
            <p:ph type="body" idx="1"/>
          </p:nvPr>
        </p:nvSpPr>
        <p:spPr>
          <a:xfrm>
            <a:off x="441412" y="2337130"/>
            <a:ext cx="9119356" cy="639762"/>
          </a:xfrm>
        </p:spPr>
        <p:txBody>
          <a:bodyPr/>
          <a:lstStyle/>
          <a:p>
            <a:pPr eaLnBrk="1" hangingPunct="1">
              <a:defRPr/>
            </a:pPr>
            <a:r>
              <a:rPr lang="el-GR" b="0" dirty="0" smtClean="0">
                <a:latin typeface="+mj-lt"/>
              </a:rPr>
              <a:t>Για να βρούμε τη λύση </a:t>
            </a:r>
            <a:r>
              <a:rPr lang="el-GR" b="0" dirty="0" err="1" smtClean="0">
                <a:latin typeface="+mj-lt"/>
              </a:rPr>
              <a:t>παραγωγίζουμε</a:t>
            </a:r>
            <a:r>
              <a:rPr lang="el-GR" b="0" dirty="0" smtClean="0">
                <a:latin typeface="+mj-lt"/>
              </a:rPr>
              <a:t> την εξίσωση</a:t>
            </a:r>
            <a:endParaRPr lang="en-US" b="0" dirty="0" smtClean="0">
              <a:latin typeface="+mj-lt"/>
            </a:endParaRPr>
          </a:p>
          <a:p>
            <a:pPr eaLnBrk="1" hangingPunct="1">
              <a:defRPr/>
            </a:pPr>
            <a:r>
              <a:rPr lang="el-GR" b="0" dirty="0" smtClean="0">
                <a:latin typeface="+mj-lt"/>
              </a:rPr>
              <a:t>Αρχικά </a:t>
            </a:r>
            <a:r>
              <a:rPr lang="el-GR" b="0" dirty="0" err="1" smtClean="0">
                <a:latin typeface="+mj-lt"/>
              </a:rPr>
              <a:t>παραγωγίζουμε</a:t>
            </a:r>
            <a:r>
              <a:rPr lang="el-GR" b="0" dirty="0" smtClean="0">
                <a:latin typeface="+mj-lt"/>
              </a:rPr>
              <a:t> ως προς </a:t>
            </a:r>
            <a:r>
              <a:rPr lang="en-US" b="0" dirty="0" smtClean="0">
                <a:latin typeface="+mj-lt"/>
              </a:rPr>
              <a:t>p </a:t>
            </a:r>
            <a:r>
              <a:rPr lang="el-GR" b="0" dirty="0" smtClean="0">
                <a:latin typeface="+mj-lt"/>
              </a:rPr>
              <a:t>θεωρώντας το </a:t>
            </a:r>
            <a:r>
              <a:rPr lang="en-US" b="0" dirty="0" smtClean="0">
                <a:latin typeface="+mj-lt"/>
              </a:rPr>
              <a:t>q </a:t>
            </a:r>
            <a:r>
              <a:rPr lang="el-GR" b="0" dirty="0" smtClean="0">
                <a:latin typeface="+mj-lt"/>
              </a:rPr>
              <a:t>ως σταθερά και βρίσκουμε την βέλτιστη τιμή του </a:t>
            </a:r>
            <a:r>
              <a:rPr lang="en-US" b="0" dirty="0" smtClean="0">
                <a:latin typeface="+mj-lt"/>
              </a:rPr>
              <a:t>p</a:t>
            </a:r>
            <a:r>
              <a:rPr lang="el-GR" b="0" dirty="0" smtClean="0">
                <a:latin typeface="+mj-lt"/>
              </a:rPr>
              <a:t> όταν το </a:t>
            </a:r>
            <a:r>
              <a:rPr lang="en-US" b="0" dirty="0" smtClean="0">
                <a:latin typeface="+mj-lt"/>
              </a:rPr>
              <a:t>q </a:t>
            </a:r>
            <a:r>
              <a:rPr lang="el-GR" b="0" dirty="0" smtClean="0">
                <a:latin typeface="+mj-lt"/>
              </a:rPr>
              <a:t>είναι γνωστό</a:t>
            </a:r>
          </a:p>
        </p:txBody>
      </p:sp>
      <p:graphicFrame>
        <p:nvGraphicFramePr>
          <p:cNvPr id="46082" name="Object 4"/>
          <p:cNvGraphicFramePr>
            <a:graphicFrameLocks noGrp="1" noChangeAspect="1"/>
          </p:cNvGraphicFramePr>
          <p:nvPr>
            <p:ph sz="half" idx="2"/>
            <p:extLst>
              <p:ext uri="{D42A27DB-BD31-4B8C-83A1-F6EECF244321}">
                <p14:modId xmlns:p14="http://schemas.microsoft.com/office/powerpoint/2010/main" val="839958228"/>
              </p:ext>
            </p:extLst>
          </p:nvPr>
        </p:nvGraphicFramePr>
        <p:xfrm>
          <a:off x="1115616" y="3223175"/>
          <a:ext cx="4998495" cy="1322559"/>
        </p:xfrm>
        <a:graphic>
          <a:graphicData uri="http://schemas.openxmlformats.org/presentationml/2006/ole">
            <mc:AlternateContent xmlns:mc="http://schemas.openxmlformats.org/markup-compatibility/2006">
              <mc:Choice xmlns:v="urn:schemas-microsoft-com:vml" Requires="v">
                <p:oleObj spid="_x0000_s46106" name="Equation" r:id="rId5" imgW="3263760" imgH="863280" progId="Equation.3">
                  <p:embed/>
                </p:oleObj>
              </mc:Choice>
              <mc:Fallback>
                <p:oleObj name="Equation" r:id="rId5" imgW="3263760" imgH="863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223175"/>
                        <a:ext cx="4998495" cy="1322559"/>
                      </a:xfrm>
                      <a:prstGeom prst="rect">
                        <a:avLst/>
                      </a:prstGeom>
                    </p:spPr>
                  </p:pic>
                </p:oleObj>
              </mc:Fallback>
            </mc:AlternateContent>
          </a:graphicData>
        </a:graphic>
      </p:graphicFrame>
      <p:sp>
        <p:nvSpPr>
          <p:cNvPr id="3" name="Θέση κειμένου 2"/>
          <p:cNvSpPr>
            <a:spLocks noGrp="1"/>
          </p:cNvSpPr>
          <p:nvPr>
            <p:ph type="body" sz="quarter" idx="3"/>
          </p:nvPr>
        </p:nvSpPr>
        <p:spPr>
          <a:xfrm>
            <a:off x="441412" y="4136380"/>
            <a:ext cx="7479109" cy="639762"/>
          </a:xfrm>
        </p:spPr>
        <p:txBody>
          <a:bodyPr/>
          <a:lstStyle/>
          <a:p>
            <a:r>
              <a:rPr lang="el-GR" b="0" dirty="0"/>
              <a:t>Με την παραγωγό ίση με 0 βρίσκουμε τοπικό </a:t>
            </a:r>
            <a:r>
              <a:rPr lang="el-GR" b="0" dirty="0" smtClean="0"/>
              <a:t>ελάχιστο</a:t>
            </a:r>
            <a:endParaRPr lang="el-GR" b="0" dirty="0"/>
          </a:p>
        </p:txBody>
      </p:sp>
      <p:graphicFrame>
        <p:nvGraphicFramePr>
          <p:cNvPr id="46083" name="Object 7"/>
          <p:cNvGraphicFramePr>
            <a:graphicFrameLocks noGrp="1" noChangeAspect="1"/>
          </p:cNvGraphicFramePr>
          <p:nvPr>
            <p:ph sz="quarter" idx="4"/>
            <p:extLst>
              <p:ext uri="{D42A27DB-BD31-4B8C-83A1-F6EECF244321}">
                <p14:modId xmlns:p14="http://schemas.microsoft.com/office/powerpoint/2010/main" val="1870426581"/>
              </p:ext>
            </p:extLst>
          </p:nvPr>
        </p:nvGraphicFramePr>
        <p:xfrm>
          <a:off x="899592" y="5039014"/>
          <a:ext cx="4918183" cy="666208"/>
        </p:xfrm>
        <a:graphic>
          <a:graphicData uri="http://schemas.openxmlformats.org/presentationml/2006/ole">
            <mc:AlternateContent xmlns:mc="http://schemas.openxmlformats.org/markup-compatibility/2006">
              <mc:Choice xmlns:v="urn:schemas-microsoft-com:vml" Requires="v">
                <p:oleObj spid="_x0000_s46107" name="Equation" r:id="rId7" imgW="3187440" imgH="431640" progId="Equation.3">
                  <p:embed/>
                </p:oleObj>
              </mc:Choice>
              <mc:Fallback>
                <p:oleObj name="Equation" r:id="rId7" imgW="31874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5039014"/>
                        <a:ext cx="4918183" cy="66620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9322208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p:txBody>
          <a:bodyPr>
            <a:normAutofit fontScale="90000"/>
          </a:bodyPr>
          <a:lstStyle/>
          <a:p>
            <a:r>
              <a:rPr lang="en-US" dirty="0"/>
              <a:t>RC </a:t>
            </a:r>
            <a:r>
              <a:rPr lang="el-GR" dirty="0"/>
              <a:t>γινόμενο με χρήση ενός αναστροφέα </a:t>
            </a:r>
            <a:r>
              <a:rPr lang="el-GR" dirty="0" smtClean="0"/>
              <a:t>(6 </a:t>
            </a:r>
            <a:r>
              <a:rPr lang="el-GR" dirty="0"/>
              <a:t>από 7)</a:t>
            </a:r>
          </a:p>
        </p:txBody>
      </p:sp>
      <p:sp>
        <p:nvSpPr>
          <p:cNvPr id="47107" name="Rectangle 3"/>
          <p:cNvSpPr>
            <a:spLocks noGrp="1" noChangeArrowheads="1"/>
          </p:cNvSpPr>
          <p:nvPr>
            <p:ph type="body" sz="half" idx="2"/>
          </p:nvPr>
        </p:nvSpPr>
        <p:spPr>
          <a:xfrm>
            <a:off x="575556" y="1558132"/>
            <a:ext cx="7992888" cy="2375693"/>
          </a:xfrm>
        </p:spPr>
        <p:txBody>
          <a:bodyPr>
            <a:normAutofit fontScale="92500"/>
          </a:bodyPr>
          <a:lstStyle/>
          <a:p>
            <a:pPr eaLnBrk="1" hangingPunct="1">
              <a:defRPr/>
            </a:pPr>
            <a:r>
              <a:rPr lang="el-GR" sz="2800" dirty="0" smtClean="0">
                <a:latin typeface="+mj-lt"/>
              </a:rPr>
              <a:t>Σημείωση από την μορφή της εξίσωσης έχουμε ότι για πολύ μεγάλες τιμές του </a:t>
            </a:r>
            <a:r>
              <a:rPr lang="en-US" sz="2800" dirty="0" smtClean="0">
                <a:latin typeface="+mj-lt"/>
              </a:rPr>
              <a:t>q</a:t>
            </a:r>
            <a:r>
              <a:rPr lang="el-GR" sz="2800" dirty="0" smtClean="0">
                <a:latin typeface="+mj-lt"/>
              </a:rPr>
              <a:t> ή του </a:t>
            </a:r>
            <a:r>
              <a:rPr lang="en-US" sz="2800" dirty="0" smtClean="0">
                <a:latin typeface="+mj-lt"/>
              </a:rPr>
              <a:t>p</a:t>
            </a:r>
            <a:r>
              <a:rPr lang="el-GR" sz="2800" dirty="0" smtClean="0">
                <a:latin typeface="+mj-lt"/>
              </a:rPr>
              <a:t> η τιμή είναι πολύ μεγάλη άρα με την παραγωγό έχουμε τοπικό ελάχιστο</a:t>
            </a:r>
          </a:p>
          <a:p>
            <a:pPr eaLnBrk="1" hangingPunct="1">
              <a:defRPr/>
            </a:pPr>
            <a:r>
              <a:rPr lang="el-GR" sz="2800" dirty="0" smtClean="0">
                <a:latin typeface="+mj-lt"/>
              </a:rPr>
              <a:t>Αντικαθιστώ το </a:t>
            </a:r>
            <a:r>
              <a:rPr lang="en-US" sz="2800" dirty="0" smtClean="0">
                <a:latin typeface="+mj-lt"/>
              </a:rPr>
              <a:t>q </a:t>
            </a:r>
            <a:r>
              <a:rPr lang="el-GR" sz="2800" dirty="0" smtClean="0">
                <a:latin typeface="+mj-lt"/>
              </a:rPr>
              <a:t>με </a:t>
            </a:r>
            <a:r>
              <a:rPr lang="en-US" sz="2800" dirty="0" smtClean="0">
                <a:latin typeface="+mj-lt"/>
              </a:rPr>
              <a:t>p</a:t>
            </a:r>
            <a:r>
              <a:rPr lang="en-US" sz="2800" baseline="30000" dirty="0" smtClean="0">
                <a:latin typeface="+mj-lt"/>
              </a:rPr>
              <a:t>2</a:t>
            </a:r>
            <a:r>
              <a:rPr lang="en-US" sz="2800" dirty="0" smtClean="0">
                <a:latin typeface="+mj-lt"/>
              </a:rPr>
              <a:t> </a:t>
            </a:r>
            <a:r>
              <a:rPr lang="el-GR" sz="2800" dirty="0" smtClean="0">
                <a:latin typeface="+mj-lt"/>
              </a:rPr>
              <a:t>και το συνολικό </a:t>
            </a:r>
            <a:r>
              <a:rPr lang="en-US" sz="2800" dirty="0" smtClean="0">
                <a:latin typeface="+mj-lt"/>
              </a:rPr>
              <a:t>RC </a:t>
            </a:r>
            <a:r>
              <a:rPr lang="el-GR" sz="2800" dirty="0" smtClean="0">
                <a:latin typeface="+mj-lt"/>
              </a:rPr>
              <a:t>γινόμενο γίνεται</a:t>
            </a:r>
          </a:p>
        </p:txBody>
      </p:sp>
      <p:graphicFrame>
        <p:nvGraphicFramePr>
          <p:cNvPr id="47106" name="Object 4"/>
          <p:cNvGraphicFramePr>
            <a:graphicFrameLocks noGrp="1" noChangeAspect="1"/>
          </p:cNvGraphicFramePr>
          <p:nvPr>
            <p:ph idx="1"/>
            <p:extLst>
              <p:ext uri="{D42A27DB-BD31-4B8C-83A1-F6EECF244321}">
                <p14:modId xmlns:p14="http://schemas.microsoft.com/office/powerpoint/2010/main" val="862873767"/>
              </p:ext>
            </p:extLst>
          </p:nvPr>
        </p:nvGraphicFramePr>
        <p:xfrm>
          <a:off x="2411760" y="3943449"/>
          <a:ext cx="3711498" cy="1584176"/>
        </p:xfrm>
        <a:graphic>
          <a:graphicData uri="http://schemas.openxmlformats.org/presentationml/2006/ole">
            <mc:AlternateContent xmlns:mc="http://schemas.openxmlformats.org/markup-compatibility/2006">
              <mc:Choice xmlns:v="urn:schemas-microsoft-com:vml" Requires="v">
                <p:oleObj spid="_x0000_s47118" name="Equation" r:id="rId5" imgW="2082600" imgH="888840" progId="Equation.3">
                  <p:embed/>
                </p:oleObj>
              </mc:Choice>
              <mc:Fallback>
                <p:oleObj name="Equation" r:id="rId5" imgW="208260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943449"/>
                        <a:ext cx="3711498" cy="158417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8731086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p:txBody>
          <a:bodyPr/>
          <a:lstStyle/>
          <a:p>
            <a:r>
              <a:rPr lang="en-US" dirty="0"/>
              <a:t>RC </a:t>
            </a:r>
            <a:r>
              <a:rPr lang="el-GR" dirty="0"/>
              <a:t>γινόμενο με χρήση ενός αναστροφέα </a:t>
            </a:r>
            <a:r>
              <a:rPr lang="el-GR" dirty="0" smtClean="0"/>
              <a:t>(7 </a:t>
            </a:r>
            <a:r>
              <a:rPr lang="el-GR" dirty="0"/>
              <a:t>από 7)</a:t>
            </a:r>
          </a:p>
        </p:txBody>
      </p:sp>
      <p:sp>
        <p:nvSpPr>
          <p:cNvPr id="48132" name="Rectangle 3"/>
          <p:cNvSpPr>
            <a:spLocks noGrp="1" noChangeArrowheads="1"/>
          </p:cNvSpPr>
          <p:nvPr>
            <p:ph type="body" idx="1"/>
          </p:nvPr>
        </p:nvSpPr>
        <p:spPr>
          <a:xfrm>
            <a:off x="457200" y="1574254"/>
            <a:ext cx="7067128" cy="639762"/>
          </a:xfrm>
        </p:spPr>
        <p:txBody>
          <a:bodyPr/>
          <a:lstStyle/>
          <a:p>
            <a:pPr eaLnBrk="1" hangingPunct="1">
              <a:defRPr/>
            </a:pPr>
            <a:r>
              <a:rPr lang="el-GR" sz="2800" b="0" dirty="0" smtClean="0">
                <a:latin typeface="+mj-lt"/>
              </a:rPr>
              <a:t>Με την παράγωγο ίση με το </a:t>
            </a:r>
            <a:r>
              <a:rPr lang="en-US" sz="2800" b="0" dirty="0" smtClean="0">
                <a:latin typeface="+mj-lt"/>
              </a:rPr>
              <a:t>0 </a:t>
            </a:r>
            <a:r>
              <a:rPr lang="el-GR" sz="2800" b="0" dirty="0" smtClean="0">
                <a:latin typeface="+mj-lt"/>
              </a:rPr>
              <a:t>παίρνω</a:t>
            </a:r>
          </a:p>
        </p:txBody>
      </p:sp>
      <p:graphicFrame>
        <p:nvGraphicFramePr>
          <p:cNvPr id="48130" name="Object 4"/>
          <p:cNvGraphicFramePr>
            <a:graphicFrameLocks noGrp="1" noChangeAspect="1"/>
          </p:cNvGraphicFramePr>
          <p:nvPr>
            <p:ph sz="half" idx="2"/>
            <p:extLst>
              <p:ext uri="{D42A27DB-BD31-4B8C-83A1-F6EECF244321}">
                <p14:modId xmlns:p14="http://schemas.microsoft.com/office/powerpoint/2010/main" val="64118842"/>
              </p:ext>
            </p:extLst>
          </p:nvPr>
        </p:nvGraphicFramePr>
        <p:xfrm>
          <a:off x="1883314" y="2322797"/>
          <a:ext cx="4214899" cy="1611028"/>
        </p:xfrm>
        <a:graphic>
          <a:graphicData uri="http://schemas.openxmlformats.org/presentationml/2006/ole">
            <mc:AlternateContent xmlns:mc="http://schemas.openxmlformats.org/markup-compatibility/2006">
              <mc:Choice xmlns:v="urn:schemas-microsoft-com:vml" Requires="v">
                <p:oleObj spid="_x0000_s48154" name="Equation" r:id="rId5" imgW="2857320" imgH="1091880" progId="Equation.3">
                  <p:embed/>
                </p:oleObj>
              </mc:Choice>
              <mc:Fallback>
                <p:oleObj name="Equation" r:id="rId5" imgW="2857320" imgH="1091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314" y="2322797"/>
                        <a:ext cx="4214899" cy="1611028"/>
                      </a:xfrm>
                      <a:prstGeom prst="rect">
                        <a:avLst/>
                      </a:prstGeom>
                    </p:spPr>
                  </p:pic>
                </p:oleObj>
              </mc:Fallback>
            </mc:AlternateContent>
          </a:graphicData>
        </a:graphic>
      </p:graphicFrame>
      <p:sp>
        <p:nvSpPr>
          <p:cNvPr id="3" name="Θέση κειμένου 2"/>
          <p:cNvSpPr>
            <a:spLocks noGrp="1"/>
          </p:cNvSpPr>
          <p:nvPr>
            <p:ph type="body" sz="quarter" idx="3"/>
          </p:nvPr>
        </p:nvSpPr>
        <p:spPr>
          <a:xfrm>
            <a:off x="530225" y="4154488"/>
            <a:ext cx="7354143" cy="639762"/>
          </a:xfrm>
        </p:spPr>
        <p:txBody>
          <a:bodyPr/>
          <a:lstStyle/>
          <a:p>
            <a:r>
              <a:rPr lang="el-GR" b="0" dirty="0"/>
              <a:t>Άρα </a:t>
            </a:r>
            <a:r>
              <a:rPr lang="en-US" b="0" dirty="0"/>
              <a:t>q=p</a:t>
            </a:r>
            <a:r>
              <a:rPr lang="en-US" b="0" baseline="30000" dirty="0"/>
              <a:t>2</a:t>
            </a:r>
            <a:r>
              <a:rPr lang="en-US" b="0" dirty="0"/>
              <a:t>=9 </a:t>
            </a:r>
            <a:r>
              <a:rPr lang="el-GR" b="0" dirty="0"/>
              <a:t>και το συνολικό </a:t>
            </a:r>
            <a:r>
              <a:rPr lang="en-US" b="0" dirty="0"/>
              <a:t>RC</a:t>
            </a:r>
            <a:r>
              <a:rPr lang="el-GR" b="0" dirty="0"/>
              <a:t> γινόμενο στη βέλτιστη περίπτωση </a:t>
            </a:r>
            <a:r>
              <a:rPr lang="el-GR" b="0" dirty="0" smtClean="0"/>
              <a:t>είναι</a:t>
            </a:r>
            <a:endParaRPr lang="el-GR" b="0" dirty="0"/>
          </a:p>
        </p:txBody>
      </p:sp>
      <p:graphicFrame>
        <p:nvGraphicFramePr>
          <p:cNvPr id="48131" name="Object 7"/>
          <p:cNvGraphicFramePr>
            <a:graphicFrameLocks noGrp="1" noChangeAspect="1"/>
          </p:cNvGraphicFramePr>
          <p:nvPr>
            <p:ph sz="quarter" idx="4"/>
            <p:extLst>
              <p:ext uri="{D42A27DB-BD31-4B8C-83A1-F6EECF244321}">
                <p14:modId xmlns:p14="http://schemas.microsoft.com/office/powerpoint/2010/main" val="1522777356"/>
              </p:ext>
            </p:extLst>
          </p:nvPr>
        </p:nvGraphicFramePr>
        <p:xfrm>
          <a:off x="2616894" y="4617132"/>
          <a:ext cx="3180804" cy="1580645"/>
        </p:xfrm>
        <a:graphic>
          <a:graphicData uri="http://schemas.openxmlformats.org/presentationml/2006/ole">
            <mc:AlternateContent xmlns:mc="http://schemas.openxmlformats.org/markup-compatibility/2006">
              <mc:Choice xmlns:v="urn:schemas-microsoft-com:vml" Requires="v">
                <p:oleObj spid="_x0000_s48155" name="Equation" r:id="rId7" imgW="2070000" imgH="1028520" progId="Equation.3">
                  <p:embed/>
                </p:oleObj>
              </mc:Choice>
              <mc:Fallback>
                <p:oleObj name="Equation" r:id="rId7" imgW="2070000" imgH="1028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894" y="4617132"/>
                        <a:ext cx="3180804" cy="158064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3855041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404813"/>
            <a:ext cx="8229600" cy="1143000"/>
          </a:xfrm>
        </p:spPr>
        <p:txBody>
          <a:bodyPr/>
          <a:lstStyle/>
          <a:p>
            <a:pPr eaLnBrk="1" hangingPunct="1"/>
            <a:r>
              <a:rPr lang="el-GR" altLang="el-GR" sz="4000" dirty="0" smtClean="0"/>
              <a:t>Γενική περίπτωση δύο επιπέδων (1 από 3)</a:t>
            </a:r>
          </a:p>
        </p:txBody>
      </p:sp>
      <p:sp>
        <p:nvSpPr>
          <p:cNvPr id="129027" name="Rectangle 3"/>
          <p:cNvSpPr>
            <a:spLocks noGrp="1" noChangeArrowheads="1"/>
          </p:cNvSpPr>
          <p:nvPr>
            <p:ph idx="1"/>
          </p:nvPr>
        </p:nvSpPr>
        <p:spPr/>
        <p:txBody>
          <a:bodyPr/>
          <a:lstStyle/>
          <a:p>
            <a:pPr eaLnBrk="1" hangingPunct="1">
              <a:lnSpc>
                <a:spcPct val="90000"/>
              </a:lnSpc>
              <a:defRPr/>
            </a:pPr>
            <a:r>
              <a:rPr lang="el-GR" sz="2800" dirty="0" smtClean="0">
                <a:latin typeface="+mj-lt"/>
              </a:rPr>
              <a:t>Ο πρώτος αναστροφέας έχει ισοδύναμη αντίσταση </a:t>
            </a:r>
            <a:r>
              <a:rPr lang="en-US" sz="2800" dirty="0" smtClean="0">
                <a:latin typeface="+mj-lt"/>
              </a:rPr>
              <a:t>R</a:t>
            </a:r>
            <a:r>
              <a:rPr lang="el-GR" sz="2800" dirty="0" smtClean="0">
                <a:latin typeface="+mj-lt"/>
              </a:rPr>
              <a:t> (και για το </a:t>
            </a:r>
            <a:r>
              <a:rPr lang="en-US" sz="2800" dirty="0" smtClean="0">
                <a:latin typeface="+mj-lt"/>
              </a:rPr>
              <a:t>p-MOS </a:t>
            </a:r>
            <a:r>
              <a:rPr lang="el-GR" sz="2800" dirty="0" smtClean="0">
                <a:latin typeface="+mj-lt"/>
              </a:rPr>
              <a:t>και για το </a:t>
            </a:r>
            <a:r>
              <a:rPr lang="en-US" sz="2800" dirty="0" smtClean="0">
                <a:latin typeface="+mj-lt"/>
              </a:rPr>
              <a:t>n-MOS </a:t>
            </a:r>
            <a:r>
              <a:rPr lang="el-GR" sz="2800" dirty="0" smtClean="0">
                <a:latin typeface="+mj-lt"/>
              </a:rPr>
              <a:t>τρανζίστορ). </a:t>
            </a:r>
          </a:p>
          <a:p>
            <a:pPr eaLnBrk="1" hangingPunct="1">
              <a:lnSpc>
                <a:spcPct val="90000"/>
              </a:lnSpc>
              <a:defRPr/>
            </a:pPr>
            <a:endParaRPr lang="el-GR" sz="2800" dirty="0" smtClean="0">
              <a:latin typeface="+mj-lt"/>
            </a:endParaRPr>
          </a:p>
          <a:p>
            <a:pPr eaLnBrk="1" hangingPunct="1">
              <a:lnSpc>
                <a:spcPct val="90000"/>
              </a:lnSpc>
              <a:defRPr/>
            </a:pPr>
            <a:r>
              <a:rPr lang="el-GR" sz="2800" dirty="0" smtClean="0">
                <a:latin typeface="+mj-lt"/>
              </a:rPr>
              <a:t>Για το δεύτερο αναστροφέα έχουμε ότι η αντίσταση του είναι </a:t>
            </a:r>
            <a:r>
              <a:rPr lang="en-US" sz="2800" dirty="0" smtClean="0">
                <a:latin typeface="+mj-lt"/>
              </a:rPr>
              <a:t>R/p </a:t>
            </a:r>
            <a:r>
              <a:rPr lang="el-GR" sz="2800" dirty="0" smtClean="0">
                <a:latin typeface="+mj-lt"/>
              </a:rPr>
              <a:t> και η χωρητικότητα εισόδου είναι </a:t>
            </a:r>
            <a:r>
              <a:rPr lang="en-US" sz="2800" dirty="0" err="1" smtClean="0">
                <a:latin typeface="+mj-lt"/>
              </a:rPr>
              <a:t>pC</a:t>
            </a:r>
            <a:r>
              <a:rPr lang="el-GR" sz="2800" dirty="0" smtClean="0">
                <a:latin typeface="+mj-lt"/>
              </a:rPr>
              <a:t>.</a:t>
            </a:r>
            <a:endParaRPr lang="en-US" sz="2800" dirty="0" smtClean="0">
              <a:latin typeface="+mj-lt"/>
            </a:endParaRPr>
          </a:p>
          <a:p>
            <a:pPr eaLnBrk="1" hangingPunct="1">
              <a:lnSpc>
                <a:spcPct val="90000"/>
              </a:lnSpc>
              <a:defRPr/>
            </a:pPr>
            <a:endParaRPr lang="en-US" sz="2800" dirty="0" smtClean="0">
              <a:latin typeface="+mj-lt"/>
            </a:endParaRPr>
          </a:p>
          <a:p>
            <a:pPr eaLnBrk="1" hangingPunct="1">
              <a:lnSpc>
                <a:spcPct val="90000"/>
              </a:lnSpc>
              <a:defRPr/>
            </a:pPr>
            <a:r>
              <a:rPr lang="el-GR" sz="2800" dirty="0" smtClean="0">
                <a:latin typeface="+mj-lt"/>
              </a:rPr>
              <a:t>Εάν η τελική χωρητικότητα που οδηγούμε είναι α</a:t>
            </a:r>
            <a:r>
              <a:rPr lang="en-US" sz="2800" dirty="0" smtClean="0">
                <a:latin typeface="+mj-lt"/>
              </a:rPr>
              <a:t>C </a:t>
            </a:r>
            <a:r>
              <a:rPr lang="el-GR" sz="2800" dirty="0" smtClean="0">
                <a:latin typeface="+mj-lt"/>
              </a:rPr>
              <a:t>ποιο </a:t>
            </a:r>
            <a:r>
              <a:rPr lang="en-US" sz="2800" dirty="0" smtClean="0">
                <a:latin typeface="+mj-lt"/>
              </a:rPr>
              <a:t>p</a:t>
            </a:r>
            <a:r>
              <a:rPr lang="el-GR" sz="2800" dirty="0" smtClean="0">
                <a:latin typeface="+mj-lt"/>
              </a:rPr>
              <a:t> δίνει βέλτιστο </a:t>
            </a:r>
            <a:r>
              <a:rPr lang="en-US" sz="2800" dirty="0" smtClean="0">
                <a:latin typeface="+mj-lt"/>
              </a:rPr>
              <a:t>RC </a:t>
            </a:r>
            <a:r>
              <a:rPr lang="el-GR" sz="2800" dirty="0" smtClean="0">
                <a:latin typeface="+mj-lt"/>
              </a:rPr>
              <a:t>γινόμενο; </a:t>
            </a:r>
          </a:p>
        </p:txBody>
      </p:sp>
    </p:spTree>
    <p:extLst>
      <p:ext uri="{BB962C8B-B14F-4D97-AF65-F5344CB8AC3E}">
        <p14:creationId xmlns:p14="http://schemas.microsoft.com/office/powerpoint/2010/main" val="380327099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Γενική περίπτωση δύο επιπέδων </a:t>
            </a:r>
            <a:r>
              <a:rPr lang="el-GR" altLang="el-GR" sz="4000" dirty="0" smtClean="0"/>
              <a:t>(2 </a:t>
            </a:r>
            <a:r>
              <a:rPr lang="el-GR" altLang="el-GR" sz="4000" dirty="0"/>
              <a:t>από 3)</a:t>
            </a:r>
            <a:endParaRPr lang="el-GR" sz="4000" dirty="0"/>
          </a:p>
        </p:txBody>
      </p:sp>
      <p:sp>
        <p:nvSpPr>
          <p:cNvPr id="4" name="Θέση περιεχομένου 3"/>
          <p:cNvSpPr>
            <a:spLocks noGrp="1"/>
          </p:cNvSpPr>
          <p:nvPr>
            <p:ph idx="1"/>
          </p:nvPr>
        </p:nvSpPr>
        <p:spPr>
          <a:xfrm>
            <a:off x="575556" y="1808820"/>
            <a:ext cx="8229600" cy="3882393"/>
          </a:xfrm>
        </p:spPr>
        <p:txBody>
          <a:bodyPr/>
          <a:lstStyle/>
          <a:p>
            <a:pPr eaLnBrk="1" hangingPunct="1">
              <a:lnSpc>
                <a:spcPct val="90000"/>
              </a:lnSpc>
              <a:defRPr/>
            </a:pPr>
            <a:r>
              <a:rPr lang="el-GR" sz="2400" dirty="0"/>
              <a:t>Για το πρώτο επίπεδο το γινόμενο </a:t>
            </a:r>
            <a:r>
              <a:rPr lang="en-US" sz="2400" dirty="0"/>
              <a:t>RC </a:t>
            </a:r>
            <a:r>
              <a:rPr lang="el-GR" sz="2400" dirty="0"/>
              <a:t>είναι </a:t>
            </a:r>
            <a:r>
              <a:rPr lang="en-US" sz="2400" dirty="0" err="1"/>
              <a:t>RpC</a:t>
            </a:r>
            <a:endParaRPr lang="en-US" sz="2400" dirty="0"/>
          </a:p>
          <a:p>
            <a:pPr eaLnBrk="1" hangingPunct="1">
              <a:lnSpc>
                <a:spcPct val="90000"/>
              </a:lnSpc>
              <a:defRPr/>
            </a:pPr>
            <a:endParaRPr lang="en-US" sz="2400" dirty="0"/>
          </a:p>
          <a:p>
            <a:pPr eaLnBrk="1" hangingPunct="1">
              <a:lnSpc>
                <a:spcPct val="90000"/>
              </a:lnSpc>
              <a:defRPr/>
            </a:pPr>
            <a:r>
              <a:rPr lang="en-US" sz="2400" dirty="0"/>
              <a:t> </a:t>
            </a:r>
            <a:r>
              <a:rPr lang="el-GR" sz="2400" dirty="0"/>
              <a:t>Για το δεύτερο επίπεδο το γινόμενο </a:t>
            </a:r>
            <a:r>
              <a:rPr lang="en-US" sz="2400" dirty="0"/>
              <a:t>RC </a:t>
            </a:r>
            <a:r>
              <a:rPr lang="el-GR" sz="2400" dirty="0"/>
              <a:t>είναι (</a:t>
            </a:r>
            <a:r>
              <a:rPr lang="en-US" sz="2400" dirty="0"/>
              <a:t>R/p)</a:t>
            </a:r>
            <a:r>
              <a:rPr lang="el-GR" sz="2400" dirty="0"/>
              <a:t>α</a:t>
            </a:r>
            <a:r>
              <a:rPr lang="en-US" sz="2400" dirty="0"/>
              <a:t>C</a:t>
            </a:r>
          </a:p>
          <a:p>
            <a:pPr eaLnBrk="1" hangingPunct="1">
              <a:lnSpc>
                <a:spcPct val="90000"/>
              </a:lnSpc>
              <a:defRPr/>
            </a:pPr>
            <a:endParaRPr lang="en-US" sz="2400" dirty="0"/>
          </a:p>
          <a:p>
            <a:pPr eaLnBrk="1" hangingPunct="1">
              <a:lnSpc>
                <a:spcPct val="90000"/>
              </a:lnSpc>
              <a:defRPr/>
            </a:pPr>
            <a:r>
              <a:rPr lang="el-GR" sz="2400" dirty="0"/>
              <a:t>Άρα συνολικά έχω </a:t>
            </a:r>
            <a:r>
              <a:rPr lang="en-US" sz="2400" dirty="0" err="1"/>
              <a:t>RpC</a:t>
            </a:r>
            <a:r>
              <a:rPr lang="en-US" sz="2400" dirty="0"/>
              <a:t>+(R/p)</a:t>
            </a:r>
            <a:r>
              <a:rPr lang="el-GR" sz="2400" dirty="0"/>
              <a:t>α</a:t>
            </a:r>
            <a:r>
              <a:rPr lang="en-US" sz="2400" dirty="0"/>
              <a:t>C= RC(p+</a:t>
            </a:r>
            <a:r>
              <a:rPr lang="el-GR" sz="2400" dirty="0"/>
              <a:t>α/</a:t>
            </a:r>
            <a:r>
              <a:rPr lang="en-US" sz="2400" dirty="0"/>
              <a:t>p)</a:t>
            </a:r>
          </a:p>
          <a:p>
            <a:pPr eaLnBrk="1" hangingPunct="1">
              <a:lnSpc>
                <a:spcPct val="90000"/>
              </a:lnSpc>
              <a:defRPr/>
            </a:pPr>
            <a:endParaRPr lang="en-US" sz="2400" dirty="0"/>
          </a:p>
          <a:p>
            <a:pPr eaLnBrk="1" hangingPunct="1">
              <a:lnSpc>
                <a:spcPct val="90000"/>
              </a:lnSpc>
              <a:defRPr/>
            </a:pPr>
            <a:r>
              <a:rPr lang="el-GR" sz="2400" dirty="0"/>
              <a:t>Επομένως θέλω να ελαχιστοποιήσω την ποσότητα </a:t>
            </a:r>
            <a:r>
              <a:rPr lang="en-US" sz="2400" dirty="0"/>
              <a:t>p+</a:t>
            </a:r>
            <a:r>
              <a:rPr lang="el-GR" sz="2400" dirty="0"/>
              <a:t>α/</a:t>
            </a:r>
            <a:r>
              <a:rPr lang="en-US" sz="2400" dirty="0"/>
              <a:t>p</a:t>
            </a:r>
            <a:r>
              <a:rPr lang="el-GR" sz="2400" dirty="0"/>
              <a:t> για δεδομένο α</a:t>
            </a:r>
          </a:p>
        </p:txBody>
      </p:sp>
    </p:spTree>
    <p:custDataLst>
      <p:tags r:id="rId1"/>
    </p:custDataLst>
    <p:extLst>
      <p:ext uri="{BB962C8B-B14F-4D97-AF65-F5344CB8AC3E}">
        <p14:creationId xmlns:p14="http://schemas.microsoft.com/office/powerpoint/2010/main" val="367163762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ltLang="el-GR" dirty="0"/>
              <a:t>Γενική περίπτωση δύο επιπέδων </a:t>
            </a:r>
            <a:r>
              <a:rPr lang="el-GR" altLang="el-GR" dirty="0" smtClean="0"/>
              <a:t>(3 </a:t>
            </a:r>
            <a:r>
              <a:rPr lang="el-GR" altLang="el-GR" dirty="0"/>
              <a:t>από 3)</a:t>
            </a:r>
            <a:endParaRPr lang="el-GR" dirty="0"/>
          </a:p>
        </p:txBody>
      </p:sp>
      <p:sp>
        <p:nvSpPr>
          <p:cNvPr id="50179" name="Rectangle 3"/>
          <p:cNvSpPr>
            <a:spLocks noGrp="1" noChangeArrowheads="1"/>
          </p:cNvSpPr>
          <p:nvPr>
            <p:ph type="body" sz="half" idx="2"/>
          </p:nvPr>
        </p:nvSpPr>
        <p:spPr>
          <a:xfrm>
            <a:off x="457200" y="1556792"/>
            <a:ext cx="8471284" cy="4608512"/>
          </a:xfrm>
        </p:spPr>
        <p:txBody>
          <a:bodyPr>
            <a:normAutofit/>
          </a:bodyPr>
          <a:lstStyle/>
          <a:p>
            <a:pPr eaLnBrk="1" hangingPunct="1">
              <a:defRPr/>
            </a:pPr>
            <a:r>
              <a:rPr lang="el-GR" sz="2800" dirty="0" smtClean="0">
                <a:latin typeface="+mj-lt"/>
              </a:rPr>
              <a:t>Παίρνω την παράγωγο ίση με μηδέν και βρίσκω την τιμή του </a:t>
            </a:r>
            <a:r>
              <a:rPr lang="en-US" sz="2800" dirty="0" smtClean="0">
                <a:latin typeface="+mj-lt"/>
              </a:rPr>
              <a:t>p </a:t>
            </a:r>
            <a:r>
              <a:rPr lang="el-GR" sz="2800" dirty="0" smtClean="0">
                <a:latin typeface="+mj-lt"/>
              </a:rPr>
              <a:t>για την οποία η συνάρτηση ελαχιστοποιείται (είναι ελάχιστο διότι εάν η τιμή του </a:t>
            </a:r>
            <a:r>
              <a:rPr lang="en-US" sz="2800" dirty="0" smtClean="0">
                <a:latin typeface="+mj-lt"/>
              </a:rPr>
              <a:t>p </a:t>
            </a:r>
            <a:r>
              <a:rPr lang="el-GR" sz="2800" dirty="0" smtClean="0">
                <a:latin typeface="+mj-lt"/>
              </a:rPr>
              <a:t>τείνει στο άπειρο ή στο 0 η συνάντηση </a:t>
            </a:r>
            <a:r>
              <a:rPr lang="el-GR" sz="2800" dirty="0" err="1" smtClean="0">
                <a:latin typeface="+mj-lt"/>
              </a:rPr>
              <a:t>απειρίζεται</a:t>
            </a:r>
            <a:r>
              <a:rPr lang="el-GR" sz="2800" dirty="0" smtClean="0">
                <a:latin typeface="+mj-lt"/>
              </a:rPr>
              <a:t>)</a:t>
            </a:r>
          </a:p>
          <a:p>
            <a:pPr eaLnBrk="1" hangingPunct="1">
              <a:defRPr/>
            </a:pPr>
            <a:endParaRPr lang="el-GR" sz="2800" dirty="0" smtClean="0"/>
          </a:p>
          <a:p>
            <a:pPr eaLnBrk="1" hangingPunct="1">
              <a:defRPr/>
            </a:pPr>
            <a:endParaRPr lang="el-GR" sz="2800" dirty="0" smtClean="0"/>
          </a:p>
        </p:txBody>
      </p:sp>
      <p:graphicFrame>
        <p:nvGraphicFramePr>
          <p:cNvPr id="50178" name="Object 4"/>
          <p:cNvGraphicFramePr>
            <a:graphicFrameLocks noGrp="1" noChangeAspect="1"/>
          </p:cNvGraphicFramePr>
          <p:nvPr>
            <p:ph idx="1"/>
            <p:extLst>
              <p:ext uri="{D42A27DB-BD31-4B8C-83A1-F6EECF244321}">
                <p14:modId xmlns:p14="http://schemas.microsoft.com/office/powerpoint/2010/main" val="2855563797"/>
              </p:ext>
            </p:extLst>
          </p:nvPr>
        </p:nvGraphicFramePr>
        <p:xfrm>
          <a:off x="1705252" y="4077072"/>
          <a:ext cx="5590621" cy="1548172"/>
        </p:xfrm>
        <a:graphic>
          <a:graphicData uri="http://schemas.openxmlformats.org/presentationml/2006/ole">
            <mc:AlternateContent xmlns:mc="http://schemas.openxmlformats.org/markup-compatibility/2006">
              <mc:Choice xmlns:v="urn:schemas-microsoft-com:vml" Requires="v">
                <p:oleObj spid="_x0000_s50190" name="Equation" r:id="rId4" imgW="2476440" imgH="685800" progId="Equation.3">
                  <p:embed/>
                </p:oleObj>
              </mc:Choice>
              <mc:Fallback>
                <p:oleObj name="Equation" r:id="rId4" imgW="247644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252" y="4077072"/>
                        <a:ext cx="5590621" cy="154817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48634581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l-GR" altLang="el-GR" sz="4000" dirty="0" smtClean="0"/>
              <a:t>Γενική περίπτωση πολλών επιπέδων (1 από 2)</a:t>
            </a:r>
          </a:p>
        </p:txBody>
      </p:sp>
      <p:sp>
        <p:nvSpPr>
          <p:cNvPr id="51204" name="Rectangle 3"/>
          <p:cNvSpPr>
            <a:spLocks noGrp="1" noChangeArrowheads="1"/>
          </p:cNvSpPr>
          <p:nvPr>
            <p:ph type="body" sz="half" idx="1"/>
          </p:nvPr>
        </p:nvSpPr>
        <p:spPr>
          <a:xfrm>
            <a:off x="457200" y="1600201"/>
            <a:ext cx="8220075" cy="1792796"/>
          </a:xfrm>
        </p:spPr>
        <p:txBody>
          <a:bodyPr/>
          <a:lstStyle/>
          <a:p>
            <a:pPr eaLnBrk="1" hangingPunct="1">
              <a:defRPr/>
            </a:pPr>
            <a:r>
              <a:rPr lang="el-GR" sz="2800" dirty="0" smtClean="0">
                <a:latin typeface="+mj-lt"/>
              </a:rPr>
              <a:t>Εάν </a:t>
            </a:r>
            <a:r>
              <a:rPr lang="en-US" sz="2800" dirty="0" err="1" smtClean="0">
                <a:latin typeface="+mj-lt"/>
              </a:rPr>
              <a:t>xC</a:t>
            </a:r>
            <a:r>
              <a:rPr lang="en-US" sz="2800" dirty="0" smtClean="0">
                <a:latin typeface="+mj-lt"/>
              </a:rPr>
              <a:t> </a:t>
            </a:r>
            <a:r>
              <a:rPr lang="el-GR" sz="2800" dirty="0" smtClean="0">
                <a:latin typeface="+mj-lt"/>
              </a:rPr>
              <a:t>είναι η χωρητικότητα εισόδου του επιπέδου </a:t>
            </a:r>
            <a:r>
              <a:rPr lang="en-US" sz="2800" dirty="0" err="1" smtClean="0">
                <a:latin typeface="+mj-lt"/>
              </a:rPr>
              <a:t>i</a:t>
            </a:r>
            <a:r>
              <a:rPr lang="en-US" sz="2800" dirty="0" smtClean="0">
                <a:latin typeface="+mj-lt"/>
              </a:rPr>
              <a:t> </a:t>
            </a:r>
            <a:r>
              <a:rPr lang="el-GR" sz="2800" dirty="0" smtClean="0">
                <a:latin typeface="+mj-lt"/>
              </a:rPr>
              <a:t>και </a:t>
            </a:r>
            <a:r>
              <a:rPr lang="en-US" sz="2800" dirty="0" err="1" smtClean="0">
                <a:latin typeface="+mj-lt"/>
              </a:rPr>
              <a:t>yC</a:t>
            </a:r>
            <a:r>
              <a:rPr lang="en-US" sz="2800" dirty="0" smtClean="0">
                <a:latin typeface="+mj-lt"/>
              </a:rPr>
              <a:t> </a:t>
            </a:r>
            <a:r>
              <a:rPr lang="el-GR" sz="2800" dirty="0" smtClean="0">
                <a:latin typeface="+mj-lt"/>
              </a:rPr>
              <a:t>η χωρητικότητα εισόδου του επιπέδου </a:t>
            </a:r>
            <a:r>
              <a:rPr lang="en-US" sz="2800" dirty="0" smtClean="0">
                <a:latin typeface="+mj-lt"/>
              </a:rPr>
              <a:t>i+2 </a:t>
            </a:r>
            <a:r>
              <a:rPr lang="el-GR" sz="2800" dirty="0" smtClean="0">
                <a:latin typeface="+mj-lt"/>
              </a:rPr>
              <a:t>μπορώ εύκολα να δείξω ότι το επίπεδο </a:t>
            </a:r>
            <a:r>
              <a:rPr lang="en-US" sz="2800" dirty="0" err="1" smtClean="0">
                <a:latin typeface="+mj-lt"/>
              </a:rPr>
              <a:t>i</a:t>
            </a:r>
            <a:r>
              <a:rPr lang="el-GR" sz="2800" dirty="0" smtClean="0">
                <a:latin typeface="+mj-lt"/>
              </a:rPr>
              <a:t>+1</a:t>
            </a:r>
            <a:r>
              <a:rPr lang="en-US" sz="2800" dirty="0" smtClean="0">
                <a:latin typeface="+mj-lt"/>
              </a:rPr>
              <a:t> </a:t>
            </a:r>
            <a:r>
              <a:rPr lang="el-GR" sz="2800" dirty="0" smtClean="0">
                <a:latin typeface="+mj-lt"/>
              </a:rPr>
              <a:t>θα έχει χωρητικότητα </a:t>
            </a:r>
          </a:p>
          <a:p>
            <a:pPr eaLnBrk="1" hangingPunct="1">
              <a:buFontTx/>
              <a:buNone/>
              <a:defRPr/>
            </a:pPr>
            <a:endParaRPr lang="el-GR" sz="2800" dirty="0" smtClean="0">
              <a:latin typeface="+mj-lt"/>
            </a:endParaRPr>
          </a:p>
          <a:p>
            <a:pPr eaLnBrk="1" hangingPunct="1">
              <a:buFontTx/>
              <a:buNone/>
              <a:defRPr/>
            </a:pPr>
            <a:endParaRPr lang="el-GR" sz="2800" dirty="0" smtClean="0">
              <a:latin typeface="+mj-lt"/>
            </a:endParaRPr>
          </a:p>
          <a:p>
            <a:pPr eaLnBrk="1" hangingPunct="1">
              <a:buFontTx/>
              <a:buNone/>
              <a:defRPr/>
            </a:pPr>
            <a:endParaRPr lang="el-GR" sz="2800" dirty="0" smtClean="0"/>
          </a:p>
        </p:txBody>
      </p:sp>
      <p:graphicFrame>
        <p:nvGraphicFramePr>
          <p:cNvPr id="51202" name="Object 4"/>
          <p:cNvGraphicFramePr>
            <a:graphicFrameLocks noGrp="1" noChangeAspect="1"/>
          </p:cNvGraphicFramePr>
          <p:nvPr>
            <p:ph sz="half" idx="2"/>
          </p:nvPr>
        </p:nvGraphicFramePr>
        <p:xfrm>
          <a:off x="3708400" y="3551238"/>
          <a:ext cx="1295400" cy="539750"/>
        </p:xfrm>
        <a:graphic>
          <a:graphicData uri="http://schemas.openxmlformats.org/presentationml/2006/ole">
            <mc:AlternateContent xmlns:mc="http://schemas.openxmlformats.org/markup-compatibility/2006">
              <mc:Choice xmlns:v="urn:schemas-microsoft-com:vml" Requires="v">
                <p:oleObj spid="_x0000_s51214" name="Equation" r:id="rId4" imgW="609480" imgH="253800" progId="Equation.3">
                  <p:embed/>
                </p:oleObj>
              </mc:Choice>
              <mc:Fallback>
                <p:oleObj name="Equation" r:id="rId4" imgW="6094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551238"/>
                        <a:ext cx="1295400" cy="539750"/>
                      </a:xfrm>
                      <a:prstGeom prst="rect">
                        <a:avLst/>
                      </a:prstGeom>
                    </p:spPr>
                  </p:pic>
                </p:oleObj>
              </mc:Fallback>
            </mc:AlternateContent>
          </a:graphicData>
        </a:graphic>
      </p:graphicFrame>
      <p:sp>
        <p:nvSpPr>
          <p:cNvPr id="2" name="TextBox 1"/>
          <p:cNvSpPr txBox="1"/>
          <p:nvPr/>
        </p:nvSpPr>
        <p:spPr>
          <a:xfrm>
            <a:off x="457200" y="4401108"/>
            <a:ext cx="8435280" cy="1823480"/>
          </a:xfrm>
          <a:prstGeom prst="rect">
            <a:avLst/>
          </a:prstGeom>
        </p:spPr>
        <p:txBody>
          <a:bodyPr vert="horz" wrap="square" lIns="91440" tIns="45720" rIns="91440" bIns="45720" rtlCol="0" anchor="ctr">
            <a:normAutofit/>
          </a:bodyPr>
          <a:lstStyle/>
          <a:p>
            <a:pPr marL="457200" indent="-457200">
              <a:buFont typeface="Arial" panose="020B0604020202020204" pitchFamily="34" charset="0"/>
              <a:buChar char="•"/>
            </a:pPr>
            <a:r>
              <a:rPr lang="el-GR" sz="2800" dirty="0">
                <a:latin typeface="+mn-lt"/>
              </a:rPr>
              <a:t>Αν θεωρήσω ότι </a:t>
            </a:r>
            <a:r>
              <a:rPr lang="en-US" sz="2800" dirty="0">
                <a:latin typeface="+mn-lt"/>
              </a:rPr>
              <a:t>C' </a:t>
            </a:r>
            <a:r>
              <a:rPr lang="el-GR" sz="2800" dirty="0">
                <a:latin typeface="+mn-lt"/>
              </a:rPr>
              <a:t>η χωρητικότητα του επιπέδου </a:t>
            </a:r>
            <a:r>
              <a:rPr lang="en-US" sz="2800" dirty="0" err="1">
                <a:latin typeface="+mn-lt"/>
              </a:rPr>
              <a:t>i</a:t>
            </a:r>
            <a:r>
              <a:rPr lang="el-GR" sz="2800" dirty="0">
                <a:latin typeface="+mn-lt"/>
              </a:rPr>
              <a:t> και α</a:t>
            </a:r>
            <a:r>
              <a:rPr lang="en-US" sz="2800" dirty="0">
                <a:latin typeface="+mn-lt"/>
              </a:rPr>
              <a:t>C' </a:t>
            </a:r>
            <a:r>
              <a:rPr lang="el-GR" sz="2800" dirty="0">
                <a:latin typeface="+mn-lt"/>
              </a:rPr>
              <a:t>η χωρητικότητα του επιπέδου </a:t>
            </a:r>
            <a:r>
              <a:rPr lang="en-US" sz="2800" dirty="0" err="1">
                <a:latin typeface="+mn-lt"/>
              </a:rPr>
              <a:t>i</a:t>
            </a:r>
            <a:r>
              <a:rPr lang="en-US" sz="2800" dirty="0">
                <a:latin typeface="+mn-lt"/>
              </a:rPr>
              <a:t>+</a:t>
            </a:r>
            <a:r>
              <a:rPr lang="el-GR" sz="2800" dirty="0">
                <a:latin typeface="+mn-lt"/>
              </a:rPr>
              <a:t>2</a:t>
            </a:r>
            <a:r>
              <a:rPr lang="en-US" sz="2800" dirty="0">
                <a:latin typeface="+mn-lt"/>
              </a:rPr>
              <a:t> </a:t>
            </a:r>
            <a:r>
              <a:rPr lang="el-GR" sz="2800" dirty="0">
                <a:latin typeface="+mn-lt"/>
              </a:rPr>
              <a:t>έχω για την χωρητικότητα του επιπέδου </a:t>
            </a:r>
            <a:r>
              <a:rPr lang="en-US" sz="2800" dirty="0">
                <a:latin typeface="+mn-lt"/>
              </a:rPr>
              <a:t>i+1</a:t>
            </a:r>
            <a:r>
              <a:rPr lang="el-GR" sz="2800" dirty="0">
                <a:latin typeface="+mn-lt"/>
              </a:rPr>
              <a:t>,</a:t>
            </a:r>
            <a:r>
              <a:rPr lang="en-US" sz="2800" dirty="0">
                <a:latin typeface="+mn-lt"/>
              </a:rPr>
              <a:t> C</a:t>
            </a:r>
            <a:r>
              <a:rPr lang="en-US" sz="2800" baseline="-25000" dirty="0">
                <a:latin typeface="+mn-lt"/>
              </a:rPr>
              <a:t>i+1</a:t>
            </a:r>
            <a:endParaRPr lang="el-GR" sz="2800" baseline="-25000" dirty="0">
              <a:latin typeface="+mn-lt"/>
            </a:endParaRPr>
          </a:p>
          <a:p>
            <a:pPr marL="457200" indent="-457200">
              <a:buFont typeface="Arial" panose="020B0604020202020204" pitchFamily="34" charset="0"/>
              <a:buChar char="•"/>
            </a:pPr>
            <a:endParaRPr lang="el-GR" sz="2800" dirty="0" smtClean="0">
              <a:latin typeface="+mn-lt"/>
            </a:endParaRPr>
          </a:p>
        </p:txBody>
      </p:sp>
    </p:spTree>
    <p:custDataLst>
      <p:tags r:id="rId2"/>
    </p:custDataLst>
    <p:extLst>
      <p:ext uri="{BB962C8B-B14F-4D97-AF65-F5344CB8AC3E}">
        <p14:creationId xmlns:p14="http://schemas.microsoft.com/office/powerpoint/2010/main" val="66536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CMOS </a:t>
            </a:r>
            <a:r>
              <a:rPr lang="el-GR" altLang="el-GR" dirty="0"/>
              <a:t>και </a:t>
            </a:r>
            <a:r>
              <a:rPr lang="en-US" altLang="el-GR" dirty="0"/>
              <a:t>RC </a:t>
            </a:r>
            <a:r>
              <a:rPr lang="el-GR" altLang="el-GR" dirty="0"/>
              <a:t>γινόμενο </a:t>
            </a:r>
            <a:r>
              <a:rPr lang="el-GR" altLang="el-GR" dirty="0" smtClean="0"/>
              <a:t>(2 από 3)</a:t>
            </a:r>
            <a:endParaRPr lang="el-GR" dirty="0"/>
          </a:p>
        </p:txBody>
      </p:sp>
      <p:sp>
        <p:nvSpPr>
          <p:cNvPr id="78850" name="Rectangle 3"/>
          <p:cNvSpPr>
            <a:spLocks noGrp="1" noChangeArrowheads="1"/>
          </p:cNvSpPr>
          <p:nvPr>
            <p:ph idx="1"/>
          </p:nvPr>
        </p:nvSpPr>
        <p:spPr>
          <a:xfrm>
            <a:off x="464156" y="1556793"/>
            <a:ext cx="8229600" cy="3780420"/>
          </a:xfrm>
        </p:spPr>
        <p:txBody>
          <a:bodyPr/>
          <a:lstStyle/>
          <a:p>
            <a:pPr eaLnBrk="1" hangingPunct="1">
              <a:defRPr/>
            </a:pPr>
            <a:r>
              <a:rPr lang="el-GR" sz="2800" dirty="0" smtClean="0">
                <a:latin typeface="+mj-lt"/>
              </a:rPr>
              <a:t>Η αντίσταση συνδέει την πηγή με την εκροή.</a:t>
            </a:r>
          </a:p>
          <a:p>
            <a:pPr lvl="1" eaLnBrk="1" hangingPunct="1">
              <a:defRPr/>
            </a:pPr>
            <a:r>
              <a:rPr lang="el-GR" sz="2400" dirty="0" smtClean="0">
                <a:latin typeface="+mj-lt"/>
              </a:rPr>
              <a:t>Εάν το τρανζίστορ είναι ενεργό τότε έχουμε μία ισοδύναμη αντίσταση (</a:t>
            </a:r>
            <a:r>
              <a:rPr lang="en-US" sz="2400" dirty="0" smtClean="0">
                <a:latin typeface="+mj-lt"/>
              </a:rPr>
              <a:t>effective resistance)</a:t>
            </a:r>
            <a:endParaRPr lang="el-GR" sz="2400" dirty="0" smtClean="0">
              <a:latin typeface="+mj-lt"/>
            </a:endParaRPr>
          </a:p>
          <a:p>
            <a:pPr lvl="1" eaLnBrk="1" hangingPunct="1">
              <a:defRPr/>
            </a:pPr>
            <a:r>
              <a:rPr lang="el-GR" sz="2400" dirty="0" smtClean="0">
                <a:latin typeface="+mj-lt"/>
              </a:rPr>
              <a:t>Εάν το τρανζίστορ δεν είναι ενεργό τότε θεωρούμε ότι δεν υπάρχει σύνδεση μεταξύ πηγής και καταβόθρας (η ισοδύναμη αντίσταση θα είναι άπειρη)</a:t>
            </a:r>
          </a:p>
          <a:p>
            <a:pPr lvl="1" eaLnBrk="1" hangingPunct="1">
              <a:defRPr/>
            </a:pPr>
            <a:r>
              <a:rPr lang="el-GR" sz="2400" dirty="0" smtClean="0">
                <a:latin typeface="+mj-lt"/>
              </a:rPr>
              <a:t>Η τιμής της ισοδύναμη αντίστασης είναι αντιστρόφως ανάλογη του πλάτους του τρανζίστορ </a:t>
            </a:r>
            <a:r>
              <a:rPr lang="en-US" sz="2400" dirty="0" smtClean="0">
                <a:latin typeface="+mj-lt"/>
              </a:rPr>
              <a:t>W</a:t>
            </a:r>
          </a:p>
        </p:txBody>
      </p:sp>
    </p:spTree>
    <p:extLst>
      <p:ext uri="{BB962C8B-B14F-4D97-AF65-F5344CB8AC3E}">
        <p14:creationId xmlns:p14="http://schemas.microsoft.com/office/powerpoint/2010/main" val="174278281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Γενική περίπτωση πολλών επιπέδων </a:t>
            </a:r>
            <a:r>
              <a:rPr lang="el-GR" altLang="el-GR" dirty="0" smtClean="0"/>
              <a:t>(2 </a:t>
            </a:r>
            <a:r>
              <a:rPr lang="el-GR" altLang="el-GR" dirty="0"/>
              <a:t>από 2)</a:t>
            </a:r>
            <a:endParaRPr lang="el-GR" dirty="0"/>
          </a:p>
        </p:txBody>
      </p:sp>
      <p:graphicFrame>
        <p:nvGraphicFramePr>
          <p:cNvPr id="10" name="Object 4"/>
          <p:cNvGraphicFramePr>
            <a:graphicFrameLocks noGrp="1" noChangeAspect="1"/>
          </p:cNvGraphicFramePr>
          <p:nvPr>
            <p:ph idx="1"/>
            <p:extLst>
              <p:ext uri="{D42A27DB-BD31-4B8C-83A1-F6EECF244321}">
                <p14:modId xmlns:p14="http://schemas.microsoft.com/office/powerpoint/2010/main" val="893840313"/>
              </p:ext>
            </p:extLst>
          </p:nvPr>
        </p:nvGraphicFramePr>
        <p:xfrm>
          <a:off x="863588" y="1916832"/>
          <a:ext cx="6320013" cy="870868"/>
        </p:xfrm>
        <a:graphic>
          <a:graphicData uri="http://schemas.openxmlformats.org/presentationml/2006/ole">
            <mc:AlternateContent xmlns:mc="http://schemas.openxmlformats.org/markup-compatibility/2006">
              <mc:Choice xmlns:v="urn:schemas-microsoft-com:vml" Requires="v">
                <p:oleObj spid="_x0000_s52238" name="Equation" r:id="rId4" imgW="3225600" imgH="444240" progId="Equation.3">
                  <p:embed/>
                </p:oleObj>
              </mc:Choice>
              <mc:Fallback>
                <p:oleObj name="Equation" r:id="rId4" imgW="32256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88" y="1916832"/>
                        <a:ext cx="6320013" cy="870868"/>
                      </a:xfrm>
                      <a:prstGeom prst="rect">
                        <a:avLst/>
                      </a:prstGeom>
                    </p:spPr>
                  </p:pic>
                </p:oleObj>
              </mc:Fallback>
            </mc:AlternateContent>
          </a:graphicData>
        </a:graphic>
      </p:graphicFrame>
      <p:sp>
        <p:nvSpPr>
          <p:cNvPr id="3" name="Θέση κειμένου 2"/>
          <p:cNvSpPr>
            <a:spLocks noGrp="1"/>
          </p:cNvSpPr>
          <p:nvPr>
            <p:ph type="body" sz="half" idx="2"/>
          </p:nvPr>
        </p:nvSpPr>
        <p:spPr>
          <a:xfrm>
            <a:off x="354360" y="3292668"/>
            <a:ext cx="8435280" cy="2376264"/>
          </a:xfrm>
        </p:spPr>
        <p:txBody>
          <a:bodyPr>
            <a:noAutofit/>
          </a:bodyPr>
          <a:lstStyle/>
          <a:p>
            <a:pPr eaLnBrk="1" hangingPunct="1">
              <a:buFontTx/>
              <a:buChar char="•"/>
            </a:pPr>
            <a:r>
              <a:rPr lang="el-GR" altLang="el-GR" sz="2400" dirty="0"/>
              <a:t>Η λύση που ικανοποιεί την παραπάνω συνθήκη για   </a:t>
            </a:r>
            <a:r>
              <a:rPr lang="en-US" altLang="el-GR" sz="2400" dirty="0"/>
              <a:t>k </a:t>
            </a:r>
            <a:r>
              <a:rPr lang="el-GR" altLang="el-GR" sz="2400" dirty="0"/>
              <a:t>επίπεδα είναι αυτή που έχει χωρητικότητα </a:t>
            </a:r>
            <a:r>
              <a:rPr lang="en-US" altLang="el-GR" sz="2400" dirty="0" err="1"/>
              <a:t>k</a:t>
            </a:r>
            <a:r>
              <a:rPr lang="en-US" altLang="el-GR" sz="2400" baseline="30000" dirty="0" err="1"/>
              <a:t>i</a:t>
            </a:r>
            <a:r>
              <a:rPr lang="en-US" altLang="el-GR" sz="2400" dirty="0" err="1"/>
              <a:t>C</a:t>
            </a:r>
            <a:r>
              <a:rPr lang="en-US" altLang="el-GR" sz="2400" dirty="0"/>
              <a:t> </a:t>
            </a:r>
            <a:r>
              <a:rPr lang="el-GR" altLang="el-GR" sz="2400" dirty="0"/>
              <a:t>για το </a:t>
            </a:r>
            <a:r>
              <a:rPr lang="en-US" altLang="el-GR" sz="2400" dirty="0" err="1"/>
              <a:t>i</a:t>
            </a:r>
            <a:r>
              <a:rPr lang="el-GR" altLang="el-GR" sz="2400" dirty="0"/>
              <a:t> επίπεδο.  </a:t>
            </a:r>
          </a:p>
          <a:p>
            <a:pPr eaLnBrk="1" hangingPunct="1"/>
            <a:endParaRPr lang="el-GR" altLang="el-GR" sz="2400" dirty="0"/>
          </a:p>
          <a:p>
            <a:pPr eaLnBrk="1" hangingPunct="1">
              <a:buFontTx/>
              <a:buChar char="•"/>
            </a:pPr>
            <a:r>
              <a:rPr lang="el-GR" altLang="el-GR" sz="2400" dirty="0"/>
              <a:t>Το νέο πρόβλημα είναι ποιος είναι ο ιδανικός αριθμός επιπέδων. Η λύση είναι ο αριθμός επιπέδων που δίνει  </a:t>
            </a:r>
            <a:r>
              <a:rPr lang="en-US" altLang="el-GR" sz="2400" dirty="0"/>
              <a:t>k </a:t>
            </a:r>
            <a:r>
              <a:rPr lang="el-GR" altLang="el-GR" sz="2400" dirty="0"/>
              <a:t>κοντά στο </a:t>
            </a:r>
            <a:r>
              <a:rPr lang="en-US" altLang="el-GR" sz="2400" dirty="0"/>
              <a:t>e</a:t>
            </a:r>
            <a:r>
              <a:rPr lang="el-GR" altLang="el-GR" sz="2400" dirty="0"/>
              <a:t>=2.27. Στην πραγματικότητα πρέπει να ελέγξω όλες τις λύσεις με 2&lt;</a:t>
            </a:r>
            <a:r>
              <a:rPr lang="en-US" altLang="el-GR" sz="2400" dirty="0"/>
              <a:t>k</a:t>
            </a:r>
            <a:r>
              <a:rPr lang="el-GR" altLang="el-GR" sz="2400" dirty="0"/>
              <a:t>&lt;10.</a:t>
            </a:r>
          </a:p>
          <a:p>
            <a:endParaRPr lang="el-GR" sz="2400" dirty="0"/>
          </a:p>
          <a:p>
            <a:endParaRPr lang="el-GR" sz="2400" dirty="0"/>
          </a:p>
        </p:txBody>
      </p:sp>
    </p:spTree>
    <p:custDataLst>
      <p:tags r:id="rId2"/>
    </p:custDataLst>
    <p:extLst>
      <p:ext uri="{BB962C8B-B14F-4D97-AF65-F5344CB8AC3E}">
        <p14:creationId xmlns:p14="http://schemas.microsoft.com/office/powerpoint/2010/main" val="147783087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251520" y="1371600"/>
            <a:ext cx="8568952" cy="1828800"/>
          </a:xfrm>
          <a:ln>
            <a:miter lim="800000"/>
            <a:headEnd/>
            <a:tailEnd/>
          </a:ln>
        </p:spPr>
        <p:txBody>
          <a:bodyPr>
            <a:noAutofit/>
          </a:bodyPr>
          <a:lstStyle/>
          <a:p>
            <a:pPr algn="ctr" eaLnBrk="1" fontAlgn="auto" hangingPunct="1">
              <a:spcAft>
                <a:spcPts val="0"/>
              </a:spcAft>
              <a:defRPr/>
            </a:pPr>
            <a:r>
              <a:rPr lang="el-GR" sz="4400" dirty="0" smtClean="0">
                <a:latin typeface="+mn-lt"/>
              </a:rPr>
              <a:t>Γινόμενο </a:t>
            </a:r>
            <a:r>
              <a:rPr lang="en-US" sz="4400" dirty="0" smtClean="0">
                <a:latin typeface="+mn-lt"/>
              </a:rPr>
              <a:t>RC </a:t>
            </a:r>
            <a:r>
              <a:rPr lang="el-GR" sz="4400" dirty="0" smtClean="0">
                <a:latin typeface="+mn-lt"/>
              </a:rPr>
              <a:t>και Βελτιστοποίηση Για Χαμηλή Κατανάλωση</a:t>
            </a:r>
          </a:p>
        </p:txBody>
      </p:sp>
    </p:spTree>
    <p:extLst>
      <p:ext uri="{BB962C8B-B14F-4D97-AF65-F5344CB8AC3E}">
        <p14:creationId xmlns:p14="http://schemas.microsoft.com/office/powerpoint/2010/main" val="163466535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Power Dissipation</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14:m>
                  <m:oMath xmlns:m="http://schemas.openxmlformats.org/officeDocument/2006/math">
                    <m:sSub>
                      <m:sSubPr>
                        <m:ctrlPr>
                          <a:rPr lang="el-GR"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𝑠</m:t>
                        </m:r>
                      </m:sub>
                    </m:sSub>
                  </m:oMath>
                </a14:m>
                <a:r>
                  <a:rPr lang="en-US" sz="2800" dirty="0" smtClean="0"/>
                  <a:t> = Static power dissipation due to leakage current or other current drawn continuously from the power supply</a:t>
                </a:r>
              </a:p>
              <a:p>
                <a14:m>
                  <m:oMath xmlns:m="http://schemas.openxmlformats.org/officeDocument/2006/math">
                    <m:sSub>
                      <m:sSubPr>
                        <m:ctrlPr>
                          <a:rPr lang="el-GR" sz="2800" i="1">
                            <a:latin typeface="Cambria Math" panose="02040503050406030204" pitchFamily="18" charset="0"/>
                          </a:rPr>
                        </m:ctrlPr>
                      </m:sSubPr>
                      <m:e>
                        <m:r>
                          <a:rPr lang="en-US" sz="2800" i="1">
                            <a:latin typeface="Cambria Math" panose="02040503050406030204" pitchFamily="18" charset="0"/>
                          </a:rPr>
                          <m:t>𝑃</m:t>
                        </m:r>
                      </m:e>
                      <m:sub>
                        <m:r>
                          <a:rPr lang="en-US" sz="2800" b="0" i="1" smtClean="0">
                            <a:latin typeface="Cambria Math" panose="02040503050406030204" pitchFamily="18" charset="0"/>
                          </a:rPr>
                          <m:t>𝑑</m:t>
                        </m:r>
                      </m:sub>
                    </m:sSub>
                  </m:oMath>
                </a14:m>
                <a:r>
                  <a:rPr lang="en-US" sz="2800" dirty="0" smtClean="0"/>
                  <a:t>= Dynamic power dissipation due to charging and discharging load capacitances (</a:t>
                </a:r>
                <a14:m>
                  <m:oMath xmlns:m="http://schemas.openxmlformats.org/officeDocument/2006/math">
                    <m:sSub>
                      <m:sSubPr>
                        <m:ctrlPr>
                          <a:rPr lang="el-GR" sz="2800" i="1">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𝑖𝑛</m:t>
                        </m:r>
                      </m:sub>
                    </m:sSub>
                  </m:oMath>
                </a14:m>
                <a:r>
                  <a:rPr lang="en-US" sz="2800" dirty="0" smtClean="0"/>
                  <a:t>assumed to be square-like)</a:t>
                </a:r>
              </a:p>
              <a:p>
                <a14:m>
                  <m:oMath xmlns:m="http://schemas.openxmlformats.org/officeDocument/2006/math">
                    <m:sSub>
                      <m:sSubPr>
                        <m:ctrlPr>
                          <a:rPr lang="el-GR"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𝑠</m:t>
                        </m:r>
                        <m:r>
                          <a:rPr lang="en-US" sz="2800" b="0" i="1" smtClean="0">
                            <a:latin typeface="Cambria Math" panose="02040503050406030204" pitchFamily="18" charset="0"/>
                          </a:rPr>
                          <m:t>𝑐</m:t>
                        </m:r>
                      </m:sub>
                    </m:sSub>
                  </m:oMath>
                </a14:m>
                <a:r>
                  <a:rPr lang="en-US" sz="2800" dirty="0" smtClean="0"/>
                  <a:t>= short circuit </a:t>
                </a:r>
                <a:r>
                  <a:rPr lang="en-US" sz="2800" dirty="0" err="1" smtClean="0"/>
                  <a:t>powee</a:t>
                </a:r>
                <a:r>
                  <a:rPr lang="en-US" sz="2800" dirty="0" smtClean="0"/>
                  <a:t> dissipation due to charging and discharging load capacitances during the finite rise and fall times of </a:t>
                </a:r>
                <a14:m>
                  <m:oMath xmlns:m="http://schemas.openxmlformats.org/officeDocument/2006/math">
                    <m:sSub>
                      <m:sSubPr>
                        <m:ctrlPr>
                          <a:rPr lang="el-GR" sz="2800" i="1">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𝑖𝑛</m:t>
                        </m:r>
                      </m:sub>
                    </m:sSub>
                  </m:oMath>
                </a14:m>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t="-1211" r="-1259"/>
                </a:stretch>
              </a:blipFill>
            </p:spPr>
            <p:txBody>
              <a:bodyPr/>
              <a:lstStyle/>
              <a:p>
                <a:r>
                  <a:rPr lang="el-GR">
                    <a:noFill/>
                  </a:rPr>
                  <a:t> </a:t>
                </a:r>
              </a:p>
            </p:txBody>
          </p:sp>
        </mc:Fallback>
      </mc:AlternateContent>
    </p:spTree>
    <p:extLst>
      <p:ext uri="{BB962C8B-B14F-4D97-AF65-F5344CB8AC3E}">
        <p14:creationId xmlns:p14="http://schemas.microsoft.com/office/powerpoint/2010/main" val="731450489"/>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sz="4000" dirty="0" smtClean="0"/>
              <a:t>Dynamic Power Dissipation (</a:t>
            </a:r>
            <a:r>
              <a:rPr lang="el-GR" sz="4000" dirty="0" smtClean="0"/>
              <a:t>1 από 3)</a:t>
            </a:r>
            <a:endParaRPr lang="el-GR" sz="4000" dirty="0"/>
          </a:p>
        </p:txBody>
      </p:sp>
      <p:pic>
        <p:nvPicPr>
          <p:cNvPr id="5" name="Picture 2" descr="Κύκλωμα και εξισώσεις που απεικονίζουν το Dynamic Power Dissipati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55"/>
          <a:stretch/>
        </p:blipFill>
        <p:spPr bwMode="auto">
          <a:xfrm>
            <a:off x="1098185" y="1412776"/>
            <a:ext cx="6804756" cy="494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083690"/>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sz="4000" dirty="0"/>
              <a:t>Dynamic Power Dissipation </a:t>
            </a:r>
            <a:r>
              <a:rPr lang="en-US" sz="4000" dirty="0" smtClean="0"/>
              <a:t>(</a:t>
            </a:r>
            <a:r>
              <a:rPr lang="el-GR" sz="4000" dirty="0" smtClean="0"/>
              <a:t>2 </a:t>
            </a:r>
            <a:r>
              <a:rPr lang="el-GR" sz="4000" dirty="0"/>
              <a:t>από 3)</a:t>
            </a:r>
          </a:p>
        </p:txBody>
      </p:sp>
      <p:pic>
        <p:nvPicPr>
          <p:cNvPr id="5" name="Picture 2" descr="Εξισώσεις για τον υπολογισμό του P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5430" y="1268760"/>
            <a:ext cx="6710266" cy="506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58131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sz="4000" dirty="0"/>
              <a:t>Dynamic Power Dissipation </a:t>
            </a:r>
            <a:r>
              <a:rPr lang="en-US" sz="4000" dirty="0" smtClean="0"/>
              <a:t>(</a:t>
            </a:r>
            <a:r>
              <a:rPr lang="el-GR" sz="4000" dirty="0" smtClean="0"/>
              <a:t>3 </a:t>
            </a:r>
            <a:r>
              <a:rPr lang="el-GR" sz="4000" dirty="0"/>
              <a:t>από 3)</a:t>
            </a:r>
          </a:p>
        </p:txBody>
      </p:sp>
      <p:pic>
        <p:nvPicPr>
          <p:cNvPr id="6" name="Picture 2" descr="Ps = Cload Vdd^2 f&#10;Applies to general cmos logic circui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417638"/>
            <a:ext cx="5882514" cy="48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76302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Power-Delay Product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custDataLst>
                  <p:tags r:id="rId2"/>
                </p:custDataLst>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𝑃𝐷𝑃</m:t>
                      </m:r>
                      <m:r>
                        <a:rPr lang="en-US" sz="2800" b="0" i="1" smtClean="0">
                          <a:latin typeface="Cambria Math" panose="02040503050406030204" pitchFamily="18" charset="0"/>
                        </a:rPr>
                        <m:t>=2</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𝑃</m:t>
                          </m:r>
                        </m:e>
                        <m:sub>
                          <m:r>
                            <a:rPr lang="en-US" sz="2800" b="0" i="1" smtClean="0">
                              <a:latin typeface="Cambria Math" panose="02040503050406030204" pitchFamily="18" charset="0"/>
                            </a:rPr>
                            <m:t>𝑎𝑣𝑔</m:t>
                          </m:r>
                        </m:sub>
                        <m:sup>
                          <m:r>
                            <a:rPr lang="en-US" sz="2800" b="0" i="1" smtClean="0">
                              <a:latin typeface="Cambria Math" panose="02040503050406030204" pitchFamily="18" charset="0"/>
                            </a:rPr>
                            <m:t>∗</m:t>
                          </m:r>
                        </m:sup>
                      </m:sSubSup>
                      <m:sSub>
                        <m:sSubPr>
                          <m:ctrlPr>
                            <a:rPr lang="en-US" sz="2800" b="0" i="1" smtClean="0">
                              <a:latin typeface="Cambria Math" panose="02040503050406030204" pitchFamily="18" charset="0"/>
                            </a:rPr>
                          </m:ctrlPr>
                        </m:sSubPr>
                        <m:e>
                          <m:r>
                            <a:rPr lang="el-GR" sz="2800" b="0" i="1" smtClean="0">
                              <a:latin typeface="Cambria Math" panose="02040503050406030204" pitchFamily="18" charset="0"/>
                            </a:rPr>
                            <m:t>𝜏</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𝑙𝑜𝑎𝑑</m:t>
                          </m:r>
                        </m:sub>
                      </m:sSub>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𝑉</m:t>
                          </m:r>
                        </m:e>
                        <m:sub>
                          <m:r>
                            <a:rPr lang="en-US" sz="2800" b="0" i="1" smtClean="0">
                              <a:latin typeface="Cambria Math" panose="02040503050406030204" pitchFamily="18" charset="0"/>
                            </a:rPr>
                            <m:t>𝐷𝐷</m:t>
                          </m:r>
                        </m:sub>
                        <m:sup>
                          <m:r>
                            <a:rPr lang="en-US" sz="2800" b="0" i="1" smtClean="0">
                              <a:latin typeface="Cambria Math" panose="02040503050406030204" pitchFamily="18" charset="0"/>
                            </a:rPr>
                            <m:t>2</m:t>
                          </m:r>
                        </m:sup>
                      </m:sSub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𝑚𝑎𝑥</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l-GR" sz="2800" b="0" i="1" smtClean="0">
                              <a:latin typeface="Cambria Math" panose="02040503050406030204" pitchFamily="18" charset="0"/>
                            </a:rPr>
                            <m:t>𝜏</m:t>
                          </m:r>
                        </m:e>
                        <m:sub>
                          <m:r>
                            <a:rPr lang="en-US" sz="2800" b="0" i="1" smtClean="0">
                              <a:latin typeface="Cambria Math" panose="02040503050406030204" pitchFamily="18" charset="0"/>
                            </a:rPr>
                            <m:t>𝑝</m:t>
                          </m:r>
                        </m:sub>
                      </m:sSub>
                    </m:oMath>
                  </m:oMathPara>
                </a14:m>
                <a:endParaRPr lang="en-US" dirty="0" smtClean="0"/>
              </a:p>
              <a:p>
                <a:pPr marL="0" indent="0">
                  <a:buNone/>
                </a:pPr>
                <a:r>
                  <a:rPr lang="en-US" sz="2400" dirty="0" smtClean="0"/>
                  <a:t>Where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𝑎𝑣𝑔</m:t>
                        </m:r>
                      </m:sub>
                      <m:sup>
                        <m:r>
                          <a:rPr lang="en-US" sz="2400" i="1">
                            <a:latin typeface="Cambria Math" panose="02040503050406030204" pitchFamily="18" charset="0"/>
                          </a:rPr>
                          <m:t>∗</m:t>
                        </m:r>
                      </m:sup>
                    </m:sSubSup>
                  </m:oMath>
                </a14:m>
                <a:r>
                  <a:rPr lang="en-US" sz="2400" dirty="0" smtClean="0"/>
                  <a:t>= average switching power dissipation at max operating frequency</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𝑓</m:t>
                        </m:r>
                      </m:e>
                      <m:sub>
                        <m:r>
                          <a:rPr lang="en-US" sz="2400" b="0" i="1" smtClean="0">
                            <a:latin typeface="Cambria Math" panose="02040503050406030204" pitchFamily="18" charset="0"/>
                          </a:rPr>
                          <m:t>𝑚𝑎𝑥</m:t>
                        </m:r>
                      </m:sub>
                    </m:sSub>
                  </m:oMath>
                </a14:m>
                <a:endParaRPr lang="en-US" dirty="0" smtClean="0"/>
              </a:p>
              <a:p>
                <a:pPr marL="0" indent="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𝑓</m:t>
                        </m:r>
                      </m:e>
                      <m:sub>
                        <m:r>
                          <a:rPr lang="en-US" sz="2400" i="1">
                            <a:latin typeface="Cambria Math" panose="02040503050406030204" pitchFamily="18" charset="0"/>
                          </a:rPr>
                          <m:t>𝑚𝑎𝑥</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i="1">
                                <a:latin typeface="Cambria Math" panose="02040503050406030204" pitchFamily="18" charset="0"/>
                              </a:rPr>
                            </m:ctrlPr>
                          </m:sSubPr>
                          <m:e>
                            <m:r>
                              <a:rPr lang="el-GR" sz="2400" i="1">
                                <a:latin typeface="Cambria Math" panose="02040503050406030204" pitchFamily="18" charset="0"/>
                              </a:rPr>
                              <m:t>𝜏</m:t>
                            </m:r>
                          </m:e>
                          <m:sub>
                            <m:r>
                              <a:rPr lang="en-US" sz="2400" b="0" i="1" smtClean="0">
                                <a:latin typeface="Cambria Math" panose="02040503050406030204" pitchFamily="18" charset="0"/>
                              </a:rPr>
                              <m:t>𝑃𝐻𝐿</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l-GR" sz="2400" i="1">
                                <a:latin typeface="Cambria Math" panose="02040503050406030204" pitchFamily="18" charset="0"/>
                              </a:rPr>
                              <m:t>𝜏</m:t>
                            </m:r>
                          </m:e>
                          <m:sub>
                            <m:r>
                              <a:rPr lang="en-US" sz="2400" i="1">
                                <a:latin typeface="Cambria Math" panose="02040503050406030204" pitchFamily="18" charset="0"/>
                              </a:rPr>
                              <m:t>𝑃𝐿</m:t>
                            </m:r>
                            <m:r>
                              <a:rPr lang="en-US" sz="2400" b="0" i="1" smtClean="0">
                                <a:latin typeface="Cambria Math" panose="02040503050406030204" pitchFamily="18" charset="0"/>
                              </a:rPr>
                              <m:t>𝐻</m:t>
                            </m:r>
                          </m:sub>
                        </m:sSub>
                      </m:den>
                    </m:f>
                  </m:oMath>
                </a14:m>
                <a:r>
                  <a:rPr lang="en-US" sz="2400" dirty="0" smtClean="0"/>
                  <a:t> &amp; </a:t>
                </a:r>
                <a14:m>
                  <m:oMath xmlns:m="http://schemas.openxmlformats.org/officeDocument/2006/math">
                    <m:sSub>
                      <m:sSubPr>
                        <m:ctrlPr>
                          <a:rPr lang="en-US" sz="2400" i="1">
                            <a:latin typeface="Cambria Math" panose="02040503050406030204" pitchFamily="18" charset="0"/>
                          </a:rPr>
                        </m:ctrlPr>
                      </m:sSubPr>
                      <m:e>
                        <m:r>
                          <a:rPr lang="el-GR" sz="2400" i="1">
                            <a:latin typeface="Cambria Math" panose="02040503050406030204" pitchFamily="18" charset="0"/>
                          </a:rPr>
                          <m:t>𝜏</m:t>
                        </m:r>
                      </m:e>
                      <m:sub>
                        <m:r>
                          <a:rPr lang="en-US" sz="2400" i="1">
                            <a:latin typeface="Cambria Math" panose="02040503050406030204" pitchFamily="18" charset="0"/>
                          </a:rPr>
                          <m:t>𝑝</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l-GR" sz="2400" i="1">
                                <a:latin typeface="Cambria Math" panose="02040503050406030204" pitchFamily="18" charset="0"/>
                              </a:rPr>
                              <m:t>𝜏</m:t>
                            </m:r>
                          </m:e>
                          <m:sub>
                            <m:r>
                              <a:rPr lang="en-US" sz="2400" i="1">
                                <a:latin typeface="Cambria Math" panose="02040503050406030204" pitchFamily="18" charset="0"/>
                              </a:rPr>
                              <m:t>𝑃𝐻𝐿</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l-GR" sz="2400" i="1">
                                <a:latin typeface="Cambria Math" panose="02040503050406030204" pitchFamily="18" charset="0"/>
                              </a:rPr>
                              <m:t>𝜏</m:t>
                            </m:r>
                          </m:e>
                          <m:sub>
                            <m:r>
                              <a:rPr lang="en-US" sz="2400" i="1">
                                <a:latin typeface="Cambria Math" panose="02040503050406030204" pitchFamily="18" charset="0"/>
                              </a:rPr>
                              <m:t>𝑃𝐿𝐻</m:t>
                            </m:r>
                          </m:sub>
                        </m:sSub>
                      </m:num>
                      <m:den>
                        <m:r>
                          <a:rPr lang="en-US" sz="2400" b="0" i="1" smtClean="0">
                            <a:latin typeface="Cambria Math" panose="02040503050406030204" pitchFamily="18" charset="0"/>
                          </a:rPr>
                          <m:t>2</m:t>
                        </m:r>
                      </m:den>
                    </m:f>
                  </m:oMath>
                </a14:m>
                <a:endParaRPr lang="en-US" dirty="0" smtClean="0"/>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𝑃𝐷𝑃</m:t>
                      </m:r>
                      <m:r>
                        <a:rPr lang="en-US" sz="2000" i="1">
                          <a:latin typeface="Cambria Math" panose="02040503050406030204" pitchFamily="18" charset="0"/>
                        </a:rPr>
                        <m:t>=2</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𝑙𝑜𝑎𝑑</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𝐷𝐷</m:t>
                              </m:r>
                            </m:sub>
                            <m:sup>
                              <m:r>
                                <a:rPr lang="en-US" sz="2000" i="1">
                                  <a:latin typeface="Cambria Math" panose="02040503050406030204" pitchFamily="18" charset="0"/>
                                </a:rPr>
                                <m:t>2</m:t>
                              </m:r>
                            </m:sup>
                          </m:sSubSup>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l-GR" sz="2000" i="1">
                                          <a:latin typeface="Cambria Math" panose="02040503050406030204" pitchFamily="18" charset="0"/>
                                        </a:rPr>
                                        <m:t>𝜏</m:t>
                                      </m:r>
                                    </m:e>
                                    <m:sub>
                                      <m:r>
                                        <a:rPr lang="en-US" sz="2000" i="1">
                                          <a:latin typeface="Cambria Math" panose="02040503050406030204" pitchFamily="18" charset="0"/>
                                        </a:rPr>
                                        <m:t>𝑃𝐻𝐿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l-GR" sz="2000" i="1">
                                          <a:latin typeface="Cambria Math" panose="02040503050406030204" pitchFamily="18" charset="0"/>
                                        </a:rPr>
                                        <m:t>𝜏</m:t>
                                      </m:r>
                                    </m:e>
                                    <m:sub>
                                      <m:r>
                                        <a:rPr lang="en-US" sz="2000" i="1">
                                          <a:latin typeface="Cambria Math" panose="02040503050406030204" pitchFamily="18" charset="0"/>
                                        </a:rPr>
                                        <m:t>𝑃𝐿𝐻</m:t>
                                      </m:r>
                                    </m:sub>
                                  </m:sSub>
                                </m:den>
                              </m:f>
                            </m:e>
                          </m:d>
                        </m:e>
                      </m:d>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l-GR" sz="2000" i="1">
                                      <a:latin typeface="Cambria Math" panose="02040503050406030204" pitchFamily="18" charset="0"/>
                                    </a:rPr>
                                    <m:t>𝜏</m:t>
                                  </m:r>
                                </m:e>
                                <m:sub>
                                  <m:r>
                                    <a:rPr lang="en-US" sz="2000" i="1">
                                      <a:latin typeface="Cambria Math" panose="02040503050406030204" pitchFamily="18" charset="0"/>
                                    </a:rPr>
                                    <m:t>𝑃𝐻𝐿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l-GR" sz="2000" i="1">
                                      <a:latin typeface="Cambria Math" panose="02040503050406030204" pitchFamily="18" charset="0"/>
                                    </a:rPr>
                                    <m:t>𝜏</m:t>
                                  </m:r>
                                </m:e>
                                <m:sub>
                                  <m:r>
                                    <a:rPr lang="en-US" sz="2000" i="1">
                                      <a:latin typeface="Cambria Math" panose="02040503050406030204" pitchFamily="18" charset="0"/>
                                    </a:rPr>
                                    <m:t>𝑃𝐿𝐻</m:t>
                                  </m:r>
                                </m:sub>
                              </m:sSub>
                            </m:num>
                            <m:den>
                              <m:r>
                                <a:rPr lang="en-US" sz="2000" i="1">
                                  <a:latin typeface="Cambria Math" panose="02040503050406030204" pitchFamily="18" charset="0"/>
                                </a:rPr>
                                <m:t>2</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𝑙𝑜𝑎𝑑</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𝐷𝐷</m:t>
                          </m:r>
                        </m:sub>
                        <m:sup>
                          <m:r>
                            <a:rPr lang="en-US" sz="2000" i="1">
                              <a:latin typeface="Cambria Math" panose="02040503050406030204" pitchFamily="18" charset="0"/>
                            </a:rPr>
                            <m:t>2</m:t>
                          </m:r>
                        </m:sup>
                      </m:sSubSup>
                    </m:oMath>
                  </m:oMathPara>
                </a14:m>
                <a:endParaRPr lang="en-US" dirty="0" smtClean="0"/>
              </a:p>
              <a:p>
                <a:pPr marL="0" indent="0">
                  <a:buNone/>
                </a:pPr>
                <a:r>
                  <a:rPr lang="en-US" sz="2400" dirty="0" smtClean="0"/>
                  <a:t>AVERAGE ENERGY required for gate to switch its output from LOW to HIGH and from HIGH to LOW </a:t>
                </a:r>
              </a:p>
              <a:p>
                <a:pPr marL="0" indent="0">
                  <a:buNone/>
                </a:pPr>
                <a:r>
                  <a:rPr lang="en-US" sz="2400" dirty="0" smtClean="0"/>
                  <a:t>FUNDAMENTAL PARAMETER used to for measuring quality and performance of a CMOS process and gate design</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4"/>
                <a:stretch>
                  <a:fillRect l="-1111" b="-7941"/>
                </a:stretch>
              </a:blipFill>
            </p:spPr>
            <p:txBody>
              <a:bodyPr/>
              <a:lstStyle/>
              <a:p>
                <a:r>
                  <a:rPr lang="el-GR">
                    <a:noFill/>
                  </a:rPr>
                  <a:t> </a:t>
                </a:r>
              </a:p>
            </p:txBody>
          </p:sp>
        </mc:Fallback>
      </mc:AlternateContent>
    </p:spTree>
    <p:extLst>
      <p:ext uri="{BB962C8B-B14F-4D97-AF65-F5344CB8AC3E}">
        <p14:creationId xmlns:p14="http://schemas.microsoft.com/office/powerpoint/2010/main" val="166813159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type="title"/>
          </p:nvPr>
        </p:nvSpPr>
        <p:spPr>
          <a:xfrm>
            <a:off x="457200" y="692150"/>
            <a:ext cx="8229600" cy="1143000"/>
          </a:xfrm>
        </p:spPr>
        <p:txBody>
          <a:bodyPr rtlCol="0">
            <a:noAutofit/>
          </a:bodyPr>
          <a:lstStyle/>
          <a:p>
            <a:pPr eaLnBrk="1" fontAlgn="auto" hangingPunct="1">
              <a:spcAft>
                <a:spcPts val="0"/>
              </a:spcAft>
              <a:defRPr/>
            </a:pPr>
            <a:r>
              <a:rPr lang="el-GR" sz="4000" dirty="0" smtClean="0"/>
              <a:t>Βελτιστοποίηση του γινομένου Ενέργειας καθυστέρησης</a:t>
            </a:r>
            <a:r>
              <a:rPr lang="en-US" sz="4000" dirty="0" smtClean="0"/>
              <a:t> (1 </a:t>
            </a:r>
            <a:r>
              <a:rPr lang="el-GR" sz="4000" dirty="0" smtClean="0"/>
              <a:t>από 3)</a:t>
            </a:r>
          </a:p>
        </p:txBody>
      </p:sp>
      <p:sp>
        <p:nvSpPr>
          <p:cNvPr id="135171" name="Rectangle 3"/>
          <p:cNvSpPr>
            <a:spLocks noGrp="1" noChangeArrowheads="1"/>
          </p:cNvSpPr>
          <p:nvPr>
            <p:ph idx="1"/>
          </p:nvPr>
        </p:nvSpPr>
        <p:spPr>
          <a:xfrm>
            <a:off x="457200" y="2295525"/>
            <a:ext cx="8229600" cy="3365500"/>
          </a:xfrm>
        </p:spPr>
        <p:txBody>
          <a:bodyPr/>
          <a:lstStyle/>
          <a:p>
            <a:pPr eaLnBrk="1" hangingPunct="1">
              <a:lnSpc>
                <a:spcPct val="90000"/>
              </a:lnSpc>
              <a:defRPr/>
            </a:pPr>
            <a:r>
              <a:rPr lang="el-GR" dirty="0" smtClean="0">
                <a:latin typeface="+mj-lt"/>
              </a:rPr>
              <a:t>Δεν χρησιμοποιούμε </a:t>
            </a:r>
            <a:r>
              <a:rPr lang="en-US" dirty="0" smtClean="0">
                <a:latin typeface="+mj-lt"/>
              </a:rPr>
              <a:t>p-MOS </a:t>
            </a:r>
            <a:r>
              <a:rPr lang="el-GR" dirty="0" smtClean="0">
                <a:latin typeface="+mj-lt"/>
              </a:rPr>
              <a:t>τρανζίστορ με ισοδύναμη αντίσταση ίση με των </a:t>
            </a:r>
            <a:r>
              <a:rPr lang="en-US" dirty="0" smtClean="0">
                <a:latin typeface="+mj-lt"/>
              </a:rPr>
              <a:t>n-MOS</a:t>
            </a:r>
          </a:p>
          <a:p>
            <a:pPr eaLnBrk="1" hangingPunct="1">
              <a:lnSpc>
                <a:spcPct val="90000"/>
              </a:lnSpc>
              <a:defRPr/>
            </a:pPr>
            <a:endParaRPr lang="en-US" dirty="0" smtClean="0">
              <a:latin typeface="+mj-lt"/>
            </a:endParaRPr>
          </a:p>
          <a:p>
            <a:pPr eaLnBrk="1" hangingPunct="1">
              <a:lnSpc>
                <a:spcPct val="90000"/>
              </a:lnSpc>
              <a:defRPr/>
            </a:pPr>
            <a:r>
              <a:rPr lang="el-GR" dirty="0" smtClean="0">
                <a:latin typeface="+mj-lt"/>
              </a:rPr>
              <a:t>Εάν ίσες ισοδύναμες αντιστάσεις απαιτούν </a:t>
            </a:r>
            <a:r>
              <a:rPr lang="en-US" dirty="0" smtClean="0">
                <a:latin typeface="+mj-lt"/>
              </a:rPr>
              <a:t>p-MOS k </a:t>
            </a:r>
            <a:r>
              <a:rPr lang="el-GR" dirty="0" smtClean="0">
                <a:latin typeface="+mj-lt"/>
              </a:rPr>
              <a:t>φορές μεγαλύτερα χρησιμοποιούμε τρανζίστορ </a:t>
            </a:r>
            <a:r>
              <a:rPr lang="en-US" dirty="0" smtClean="0">
                <a:latin typeface="+mj-lt"/>
              </a:rPr>
              <a:t>m </a:t>
            </a:r>
            <a:r>
              <a:rPr lang="el-GR" dirty="0" smtClean="0">
                <a:latin typeface="+mj-lt"/>
              </a:rPr>
              <a:t>φορές μεγαλύτερα όπου </a:t>
            </a:r>
            <a:r>
              <a:rPr lang="en-US" dirty="0" smtClean="0">
                <a:latin typeface="+mj-lt"/>
              </a:rPr>
              <a:t>m </a:t>
            </a:r>
            <a:r>
              <a:rPr lang="el-GR" dirty="0" smtClean="0">
                <a:latin typeface="+mj-lt"/>
              </a:rPr>
              <a:t>η τετραγωνικά ρίζα του </a:t>
            </a:r>
            <a:r>
              <a:rPr lang="en-US" dirty="0" smtClean="0">
                <a:latin typeface="+mj-lt"/>
              </a:rPr>
              <a:t>k.</a:t>
            </a:r>
            <a:endParaRPr lang="el-GR" dirty="0" smtClean="0">
              <a:latin typeface="+mj-lt"/>
            </a:endParaRPr>
          </a:p>
        </p:txBody>
      </p:sp>
    </p:spTree>
    <p:extLst>
      <p:ext uri="{BB962C8B-B14F-4D97-AF65-F5344CB8AC3E}">
        <p14:creationId xmlns:p14="http://schemas.microsoft.com/office/powerpoint/2010/main" val="212789884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Autofit/>
          </a:bodyPr>
          <a:lstStyle/>
          <a:p>
            <a:pPr eaLnBrk="1" fontAlgn="auto" hangingPunct="1">
              <a:spcAft>
                <a:spcPts val="0"/>
              </a:spcAft>
              <a:defRPr/>
            </a:pPr>
            <a:r>
              <a:rPr lang="el-GR" sz="4000" dirty="0"/>
              <a:t>Βελτιστοποίηση του γινομένου Ενέργειας καθυστέρησης</a:t>
            </a:r>
            <a:r>
              <a:rPr lang="en-US" sz="4000" dirty="0"/>
              <a:t> </a:t>
            </a:r>
            <a:r>
              <a:rPr lang="en-US" sz="4000" dirty="0" smtClean="0"/>
              <a:t>(</a:t>
            </a:r>
            <a:r>
              <a:rPr lang="el-GR" sz="4000" dirty="0" smtClean="0"/>
              <a:t>2</a:t>
            </a:r>
            <a:r>
              <a:rPr lang="en-US" sz="4000" dirty="0" smtClean="0"/>
              <a:t> </a:t>
            </a:r>
            <a:r>
              <a:rPr lang="el-GR" sz="4000" dirty="0"/>
              <a:t>από 3)</a:t>
            </a:r>
            <a:endParaRPr lang="el-GR" sz="4000" dirty="0" smtClean="0"/>
          </a:p>
        </p:txBody>
      </p:sp>
      <p:sp>
        <p:nvSpPr>
          <p:cNvPr id="136195" name="Rectangle 3"/>
          <p:cNvSpPr>
            <a:spLocks noGrp="1" noChangeArrowheads="1"/>
          </p:cNvSpPr>
          <p:nvPr>
            <p:ph idx="1"/>
          </p:nvPr>
        </p:nvSpPr>
        <p:spPr>
          <a:xfrm>
            <a:off x="471376" y="1628800"/>
            <a:ext cx="8229600" cy="4014787"/>
          </a:xfrm>
        </p:spPr>
        <p:txBody>
          <a:bodyPr/>
          <a:lstStyle/>
          <a:p>
            <a:pPr eaLnBrk="1" hangingPunct="1">
              <a:defRPr/>
            </a:pPr>
            <a:r>
              <a:rPr lang="el-GR" sz="2800" dirty="0" smtClean="0">
                <a:latin typeface="+mj-lt"/>
              </a:rPr>
              <a:t>Έχουμε ξανά τις ίδιες υποθέσεις όπως και στην προηγούμενη περίπτωση αλλά επιπλέον θεωρούμε ότι η ενέργεια είναι ανάλογη της χωρητικότητας άρα ότι Ε ανάλογο του </a:t>
            </a:r>
            <a:r>
              <a:rPr lang="en-US" sz="2800" dirty="0" err="1" smtClean="0">
                <a:latin typeface="+mj-lt"/>
              </a:rPr>
              <a:t>pC</a:t>
            </a:r>
            <a:r>
              <a:rPr lang="en-US" sz="2800" dirty="0" smtClean="0">
                <a:latin typeface="+mj-lt"/>
              </a:rPr>
              <a:t>+</a:t>
            </a:r>
            <a:r>
              <a:rPr lang="el-GR" sz="2800" dirty="0" smtClean="0">
                <a:latin typeface="+mj-lt"/>
              </a:rPr>
              <a:t>α</a:t>
            </a:r>
            <a:r>
              <a:rPr lang="en-US" sz="2800" dirty="0" smtClean="0">
                <a:latin typeface="+mj-lt"/>
              </a:rPr>
              <a:t>C</a:t>
            </a:r>
          </a:p>
          <a:p>
            <a:pPr eaLnBrk="1" hangingPunct="1">
              <a:defRPr/>
            </a:pPr>
            <a:endParaRPr lang="en-US" sz="2800" dirty="0" smtClean="0">
              <a:latin typeface="+mj-lt"/>
            </a:endParaRPr>
          </a:p>
          <a:p>
            <a:pPr eaLnBrk="1" hangingPunct="1">
              <a:defRPr/>
            </a:pPr>
            <a:r>
              <a:rPr lang="el-GR" sz="2800" dirty="0" smtClean="0">
                <a:latin typeface="+mj-lt"/>
              </a:rPr>
              <a:t>Άρα θέλουμε να ελαχιστοποιήσουμε το </a:t>
            </a:r>
            <a:r>
              <a:rPr lang="en-US" sz="2800" dirty="0" smtClean="0">
                <a:latin typeface="+mj-lt"/>
              </a:rPr>
              <a:t>RC(p+</a:t>
            </a:r>
            <a:r>
              <a:rPr lang="el-GR" sz="2800" dirty="0" smtClean="0">
                <a:latin typeface="+mj-lt"/>
              </a:rPr>
              <a:t>α/</a:t>
            </a:r>
            <a:r>
              <a:rPr lang="en-US" sz="2800" dirty="0" smtClean="0">
                <a:latin typeface="+mj-lt"/>
              </a:rPr>
              <a:t>p)</a:t>
            </a:r>
            <a:r>
              <a:rPr lang="el-GR" sz="2800" dirty="0" smtClean="0">
                <a:latin typeface="+mj-lt"/>
              </a:rPr>
              <a:t>(</a:t>
            </a:r>
            <a:r>
              <a:rPr lang="en-US" sz="2800" dirty="0" err="1" smtClean="0">
                <a:latin typeface="+mj-lt"/>
              </a:rPr>
              <a:t>pC</a:t>
            </a:r>
            <a:r>
              <a:rPr lang="el-GR" sz="2800" dirty="0" smtClean="0">
                <a:latin typeface="+mj-lt"/>
              </a:rPr>
              <a:t>+α</a:t>
            </a:r>
            <a:r>
              <a:rPr lang="en-US" sz="2800" dirty="0" smtClean="0">
                <a:latin typeface="+mj-lt"/>
              </a:rPr>
              <a:t>C)=RC</a:t>
            </a:r>
            <a:r>
              <a:rPr lang="en-US" sz="2800" baseline="30000" dirty="0" smtClean="0">
                <a:latin typeface="+mj-lt"/>
              </a:rPr>
              <a:t>2</a:t>
            </a:r>
            <a:r>
              <a:rPr lang="en-US" sz="2800" dirty="0" smtClean="0">
                <a:latin typeface="+mj-lt"/>
              </a:rPr>
              <a:t>(p+</a:t>
            </a:r>
            <a:r>
              <a:rPr lang="el-GR" sz="2800" dirty="0" smtClean="0">
                <a:latin typeface="+mj-lt"/>
              </a:rPr>
              <a:t>α/</a:t>
            </a:r>
            <a:r>
              <a:rPr lang="en-US" sz="2800" dirty="0" smtClean="0">
                <a:latin typeface="+mj-lt"/>
              </a:rPr>
              <a:t>p)(p+</a:t>
            </a:r>
            <a:r>
              <a:rPr lang="el-GR" sz="2800" dirty="0" smtClean="0">
                <a:latin typeface="+mj-lt"/>
              </a:rPr>
              <a:t>α) που η παράγωγος του δίνει τριτοβάθμια εξίσωση</a:t>
            </a:r>
            <a:r>
              <a:rPr lang="el-GR" sz="2800" dirty="0" smtClean="0"/>
              <a:t>.</a:t>
            </a:r>
          </a:p>
        </p:txBody>
      </p:sp>
    </p:spTree>
    <p:extLst>
      <p:ext uri="{BB962C8B-B14F-4D97-AF65-F5344CB8AC3E}">
        <p14:creationId xmlns:p14="http://schemas.microsoft.com/office/powerpoint/2010/main" val="231874488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t>Βελτιστοποίηση του γινομένου Ενέργειας καθυστέρησης</a:t>
            </a:r>
            <a:r>
              <a:rPr lang="en-US" sz="4000" dirty="0"/>
              <a:t> </a:t>
            </a:r>
            <a:r>
              <a:rPr lang="en-US" sz="4000" dirty="0" smtClean="0"/>
              <a:t>(</a:t>
            </a:r>
            <a:r>
              <a:rPr lang="el-GR" sz="4000" dirty="0" smtClean="0"/>
              <a:t>3</a:t>
            </a:r>
            <a:r>
              <a:rPr lang="en-US" sz="4000" dirty="0" smtClean="0"/>
              <a:t> </a:t>
            </a:r>
            <a:r>
              <a:rPr lang="el-GR" sz="4000" dirty="0"/>
              <a:t>από 3)</a:t>
            </a:r>
          </a:p>
        </p:txBody>
      </p:sp>
      <p:sp>
        <p:nvSpPr>
          <p:cNvPr id="137218" name="Rectangle 3"/>
          <p:cNvSpPr>
            <a:spLocks noGrp="1" noChangeArrowheads="1"/>
          </p:cNvSpPr>
          <p:nvPr>
            <p:ph idx="1"/>
          </p:nvPr>
        </p:nvSpPr>
        <p:spPr/>
        <p:txBody>
          <a:bodyPr/>
          <a:lstStyle/>
          <a:p>
            <a:pPr eaLnBrk="1" hangingPunct="1">
              <a:lnSpc>
                <a:spcPct val="80000"/>
              </a:lnSpc>
              <a:defRPr/>
            </a:pPr>
            <a:r>
              <a:rPr lang="el-GR" sz="2400" dirty="0" smtClean="0">
                <a:latin typeface="+mj-lt"/>
              </a:rPr>
              <a:t>Η λύση που θα πάρω είναι ανάμεσα σε αυτή που βελτιστοποιεί την ταχύτητα (προηγούμενα προβλήματα) και ελάχιστου μεγέθους τρανζίστορ που ελαχιστοποιούν την κατανάλωση</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Προσοχή, χρήση τρανζίστορ ελάχιστου μεγέθους σε κάποια επίπεδα οδηγεί σε μεγάλα ρεύματα βραχυκύκλωσης σε άλλα.</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Σημείωση εάν έχω πολλά επίπεδα η κατανάλωση προέρχεται κυρίως από τα τελευταία επίπεδα. Μπορώ να αγνοήσω την κατανάλωση στα πρώτα επίπεδα και απλώς σε αυτά να βελτιστοποιήσω την καθυστέρηση. </a:t>
            </a:r>
          </a:p>
        </p:txBody>
      </p:sp>
    </p:spTree>
    <p:extLst>
      <p:ext uri="{BB962C8B-B14F-4D97-AF65-F5344CB8AC3E}">
        <p14:creationId xmlns:p14="http://schemas.microsoft.com/office/powerpoint/2010/main" val="40210634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CMOS </a:t>
            </a:r>
            <a:r>
              <a:rPr lang="el-GR" altLang="el-GR" dirty="0"/>
              <a:t>και </a:t>
            </a:r>
            <a:r>
              <a:rPr lang="en-US" altLang="el-GR" dirty="0"/>
              <a:t>RC </a:t>
            </a:r>
            <a:r>
              <a:rPr lang="el-GR" altLang="el-GR" dirty="0"/>
              <a:t>γινόμενο </a:t>
            </a:r>
            <a:r>
              <a:rPr lang="el-GR" altLang="el-GR" dirty="0" smtClean="0"/>
              <a:t>(3 από 3)</a:t>
            </a:r>
            <a:endParaRPr lang="el-GR" dirty="0"/>
          </a:p>
        </p:txBody>
      </p:sp>
      <p:sp>
        <p:nvSpPr>
          <p:cNvPr id="79874" name="Rectangle 3"/>
          <p:cNvSpPr>
            <a:spLocks noGrp="1" noChangeArrowheads="1"/>
          </p:cNvSpPr>
          <p:nvPr>
            <p:ph idx="1"/>
          </p:nvPr>
        </p:nvSpPr>
        <p:spPr/>
        <p:txBody>
          <a:bodyPr/>
          <a:lstStyle/>
          <a:p>
            <a:pPr lvl="1" eaLnBrk="1" hangingPunct="1">
              <a:defRPr/>
            </a:pPr>
            <a:r>
              <a:rPr lang="el-GR" sz="2600" dirty="0" smtClean="0"/>
              <a:t>Η τιμής της ισοδύναμη αντίστασης είναι ανάλογη του μήκους του τρανζίστορ </a:t>
            </a:r>
            <a:r>
              <a:rPr lang="en-US" sz="2600" dirty="0" smtClean="0"/>
              <a:t>L</a:t>
            </a:r>
          </a:p>
          <a:p>
            <a:pPr lvl="1" eaLnBrk="1" hangingPunct="1">
              <a:defRPr/>
            </a:pPr>
            <a:r>
              <a:rPr lang="el-GR" sz="2600" dirty="0" smtClean="0"/>
              <a:t>Στην πραγματικότητα η αντίσταση ανάμεσα στην πηγή και την καταβόθρα ενός τρανζίστορ δεν είναι σταθερή αλλά μεταβάλλεται ανάλογα με τις εφαρμοζόμενες τάσεις. Η ισοδύναμη αντίσταση θα ήταν αυτή που θα είχε το ίδιο αποτέλεσμα</a:t>
            </a:r>
          </a:p>
          <a:p>
            <a:pPr lvl="1" eaLnBrk="1" hangingPunct="1">
              <a:defRPr/>
            </a:pPr>
            <a:r>
              <a:rPr lang="el-GR" sz="2600" dirty="0" smtClean="0"/>
              <a:t>Για τιμές της τάσης τροφοδοσίας αρκετά μεγαλύτερες της τάσης κατωφλίου η ισοδύναμη αντίσταση είναι αντιστρόφως ανάλογη της τάσης τροφοδοσίας </a:t>
            </a:r>
            <a:endParaRPr lang="en-US" sz="2600" dirty="0" smtClean="0"/>
          </a:p>
        </p:txBody>
      </p:sp>
    </p:spTree>
    <p:extLst>
      <p:ext uri="{BB962C8B-B14F-4D97-AF65-F5344CB8AC3E}">
        <p14:creationId xmlns:p14="http://schemas.microsoft.com/office/powerpoint/2010/main" val="3248590130"/>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l-GR" altLang="el-GR" sz="4000" smtClean="0"/>
              <a:t>Ασκήσεις με αδιαβατικά κυκλώματα</a:t>
            </a:r>
          </a:p>
        </p:txBody>
      </p:sp>
      <p:sp>
        <p:nvSpPr>
          <p:cNvPr id="138243" name="Rectangle 3"/>
          <p:cNvSpPr>
            <a:spLocks noGrp="1" noChangeArrowheads="1"/>
          </p:cNvSpPr>
          <p:nvPr>
            <p:ph idx="1"/>
          </p:nvPr>
        </p:nvSpPr>
        <p:spPr>
          <a:xfrm>
            <a:off x="468313" y="2492375"/>
            <a:ext cx="8229600" cy="2881313"/>
          </a:xfrm>
        </p:spPr>
        <p:txBody>
          <a:bodyPr/>
          <a:lstStyle/>
          <a:p>
            <a:pPr eaLnBrk="1" hangingPunct="1">
              <a:defRPr/>
            </a:pPr>
            <a:r>
              <a:rPr lang="el-GR" dirty="0" smtClean="0">
                <a:latin typeface="+mj-lt"/>
              </a:rPr>
              <a:t>Έχω ένα </a:t>
            </a:r>
            <a:r>
              <a:rPr lang="el-GR" dirty="0" err="1" smtClean="0">
                <a:latin typeface="+mj-lt"/>
              </a:rPr>
              <a:t>αδιαβατικό</a:t>
            </a:r>
            <a:r>
              <a:rPr lang="el-GR" dirty="0" smtClean="0">
                <a:latin typeface="+mj-lt"/>
              </a:rPr>
              <a:t> κύκλωμα με δύο σήματα χρονισμού τροφοδοσίας  </a:t>
            </a:r>
            <a:r>
              <a:rPr lang="en-US" dirty="0" smtClean="0">
                <a:latin typeface="+mj-lt"/>
              </a:rPr>
              <a:t>PowerClk1 </a:t>
            </a:r>
            <a:r>
              <a:rPr lang="el-GR" dirty="0" smtClean="0">
                <a:latin typeface="+mj-lt"/>
              </a:rPr>
              <a:t>και </a:t>
            </a:r>
            <a:r>
              <a:rPr lang="en-US" dirty="0" smtClean="0">
                <a:latin typeface="+mj-lt"/>
              </a:rPr>
              <a:t>PowerClk2. </a:t>
            </a:r>
            <a:r>
              <a:rPr lang="el-GR" dirty="0" smtClean="0">
                <a:latin typeface="+mj-lt"/>
              </a:rPr>
              <a:t>Με χρήση του </a:t>
            </a:r>
            <a:r>
              <a:rPr lang="en-US" dirty="0" smtClean="0">
                <a:latin typeface="+mj-lt"/>
              </a:rPr>
              <a:t>PowerClk1</a:t>
            </a:r>
            <a:r>
              <a:rPr lang="el-GR" dirty="0" smtClean="0">
                <a:latin typeface="+mj-lt"/>
              </a:rPr>
              <a:t> παράγω τα σήματα ελέγχου για το κύκλωμα που τροφοδοτείται από το </a:t>
            </a:r>
            <a:r>
              <a:rPr lang="en-US" dirty="0" smtClean="0">
                <a:latin typeface="+mj-lt"/>
              </a:rPr>
              <a:t>PowerClk2</a:t>
            </a:r>
            <a:r>
              <a:rPr lang="en-US" dirty="0" smtClean="0"/>
              <a:t>.</a:t>
            </a:r>
            <a:r>
              <a:rPr lang="el-GR" dirty="0" smtClean="0"/>
              <a:t> </a:t>
            </a:r>
          </a:p>
        </p:txBody>
      </p:sp>
    </p:spTree>
    <p:extLst>
      <p:ext uri="{BB962C8B-B14F-4D97-AF65-F5344CB8AC3E}">
        <p14:creationId xmlns:p14="http://schemas.microsoft.com/office/powerpoint/2010/main" val="184419538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66725" y="260350"/>
            <a:ext cx="8229600" cy="1143000"/>
          </a:xfrm>
        </p:spPr>
        <p:txBody>
          <a:bodyPr/>
          <a:lstStyle/>
          <a:p>
            <a:pPr eaLnBrk="1" hangingPunct="1"/>
            <a:r>
              <a:rPr lang="el-GR" altLang="el-GR" dirty="0" smtClean="0"/>
              <a:t>Ερώτηση 1 (1 από 3)</a:t>
            </a:r>
          </a:p>
        </p:txBody>
      </p:sp>
      <p:sp>
        <p:nvSpPr>
          <p:cNvPr id="139267" name="Rectangle 3"/>
          <p:cNvSpPr>
            <a:spLocks noGrp="1" noChangeArrowheads="1"/>
          </p:cNvSpPr>
          <p:nvPr>
            <p:ph idx="1"/>
          </p:nvPr>
        </p:nvSpPr>
        <p:spPr/>
        <p:txBody>
          <a:bodyPr/>
          <a:lstStyle/>
          <a:p>
            <a:pPr eaLnBrk="1" hangingPunct="1">
              <a:defRPr/>
            </a:pPr>
            <a:r>
              <a:rPr lang="el-GR" sz="2800" dirty="0" smtClean="0">
                <a:latin typeface="+mj-lt"/>
              </a:rPr>
              <a:t>Εάν το </a:t>
            </a:r>
            <a:r>
              <a:rPr lang="en-US" sz="2800" dirty="0" smtClean="0">
                <a:latin typeface="+mj-lt"/>
              </a:rPr>
              <a:t>PowerClk1, </a:t>
            </a:r>
            <a:r>
              <a:rPr lang="el-GR" sz="2800" dirty="0" smtClean="0">
                <a:latin typeface="+mj-lt"/>
              </a:rPr>
              <a:t>απαιτεί 5</a:t>
            </a:r>
            <a:r>
              <a:rPr lang="en-US" sz="2800" dirty="0" smtClean="0">
                <a:latin typeface="+mj-lt"/>
              </a:rPr>
              <a:t>ns </a:t>
            </a:r>
            <a:r>
              <a:rPr lang="el-GR" sz="2800" dirty="0" smtClean="0">
                <a:latin typeface="+mj-lt"/>
              </a:rPr>
              <a:t>για να φορτίσει την έξοδο του και 5</a:t>
            </a:r>
            <a:r>
              <a:rPr lang="en-US" sz="2800" dirty="0" smtClean="0">
                <a:latin typeface="+mj-lt"/>
              </a:rPr>
              <a:t>ns </a:t>
            </a:r>
            <a:r>
              <a:rPr lang="el-GR" sz="2800" dirty="0" smtClean="0">
                <a:latin typeface="+mj-lt"/>
              </a:rPr>
              <a:t>για την αποφόρτιση</a:t>
            </a:r>
          </a:p>
          <a:p>
            <a:pPr eaLnBrk="1" hangingPunct="1">
              <a:defRPr/>
            </a:pPr>
            <a:r>
              <a:rPr lang="el-GR" sz="2800" dirty="0" smtClean="0">
                <a:latin typeface="+mj-lt"/>
              </a:rPr>
              <a:t>Το </a:t>
            </a:r>
            <a:r>
              <a:rPr lang="en-US" sz="2800" dirty="0" err="1" smtClean="0">
                <a:latin typeface="+mj-lt"/>
              </a:rPr>
              <a:t>PowerClk</a:t>
            </a:r>
            <a:r>
              <a:rPr lang="el-GR" sz="2800" dirty="0" smtClean="0">
                <a:latin typeface="+mj-lt"/>
              </a:rPr>
              <a:t>2</a:t>
            </a:r>
            <a:r>
              <a:rPr lang="en-US" sz="2800" dirty="0" smtClean="0">
                <a:latin typeface="+mj-lt"/>
              </a:rPr>
              <a:t>, </a:t>
            </a:r>
            <a:r>
              <a:rPr lang="el-GR" sz="2800" dirty="0" smtClean="0">
                <a:latin typeface="+mj-lt"/>
              </a:rPr>
              <a:t>απαιτεί 10</a:t>
            </a:r>
            <a:r>
              <a:rPr lang="en-US" sz="2800" dirty="0" smtClean="0">
                <a:latin typeface="+mj-lt"/>
              </a:rPr>
              <a:t>ns </a:t>
            </a:r>
            <a:r>
              <a:rPr lang="el-GR" sz="2800" dirty="0" smtClean="0">
                <a:latin typeface="+mj-lt"/>
              </a:rPr>
              <a:t>για να φορτίσει την έξοδο του και 10</a:t>
            </a:r>
            <a:r>
              <a:rPr lang="en-US" sz="2800" dirty="0" smtClean="0">
                <a:latin typeface="+mj-lt"/>
              </a:rPr>
              <a:t>ns </a:t>
            </a:r>
            <a:r>
              <a:rPr lang="el-GR" sz="2800" dirty="0" smtClean="0">
                <a:latin typeface="+mj-lt"/>
              </a:rPr>
              <a:t>για την αποφόρτιση</a:t>
            </a:r>
          </a:p>
          <a:p>
            <a:pPr eaLnBrk="1" hangingPunct="1">
              <a:defRPr/>
            </a:pPr>
            <a:r>
              <a:rPr lang="el-GR" sz="2800" dirty="0" smtClean="0">
                <a:latin typeface="+mj-lt"/>
              </a:rPr>
              <a:t>Ποιος είναι ο συνολικός χρόνος που απαιτείται για τον υπολογισμό τριών αποτελεσμάτων</a:t>
            </a:r>
            <a:r>
              <a:rPr lang="en-US" sz="2800" dirty="0" smtClean="0">
                <a:latin typeface="+mj-lt"/>
              </a:rPr>
              <a:t>;</a:t>
            </a:r>
            <a:endParaRPr lang="el-GR" sz="2800" dirty="0" smtClean="0">
              <a:latin typeface="+mj-lt"/>
            </a:endParaRPr>
          </a:p>
          <a:p>
            <a:pPr eaLnBrk="1" hangingPunct="1">
              <a:defRPr/>
            </a:pPr>
            <a:r>
              <a:rPr lang="el-GR" sz="2800" dirty="0" smtClean="0">
                <a:latin typeface="+mj-lt"/>
              </a:rPr>
              <a:t>Δικαιολογήστε στην απάντηση σας</a:t>
            </a:r>
          </a:p>
        </p:txBody>
      </p:sp>
    </p:spTree>
    <p:extLst>
      <p:ext uri="{BB962C8B-B14F-4D97-AF65-F5344CB8AC3E}">
        <p14:creationId xmlns:p14="http://schemas.microsoft.com/office/powerpoint/2010/main" val="3022225773"/>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1 </a:t>
            </a:r>
            <a:r>
              <a:rPr lang="el-GR" altLang="el-GR" dirty="0" smtClean="0"/>
              <a:t>(2 </a:t>
            </a:r>
            <a:r>
              <a:rPr lang="el-GR" altLang="el-GR" dirty="0"/>
              <a:t>από 3)</a:t>
            </a:r>
            <a:endParaRPr lang="el-GR" dirty="0"/>
          </a:p>
        </p:txBody>
      </p:sp>
      <p:sp>
        <p:nvSpPr>
          <p:cNvPr id="140290" name="Rectangle 3"/>
          <p:cNvSpPr>
            <a:spLocks noGrp="1" noChangeArrowheads="1"/>
          </p:cNvSpPr>
          <p:nvPr>
            <p:ph idx="1"/>
          </p:nvPr>
        </p:nvSpPr>
        <p:spPr/>
        <p:txBody>
          <a:bodyPr/>
          <a:lstStyle/>
          <a:p>
            <a:pPr eaLnBrk="1" hangingPunct="1">
              <a:defRPr/>
            </a:pPr>
            <a:r>
              <a:rPr lang="el-GR" dirty="0" smtClean="0">
                <a:latin typeface="+mj-lt"/>
              </a:rPr>
              <a:t>Στα </a:t>
            </a:r>
            <a:r>
              <a:rPr lang="el-GR" dirty="0" err="1" smtClean="0">
                <a:latin typeface="+mj-lt"/>
              </a:rPr>
              <a:t>αδιαβατικά</a:t>
            </a:r>
            <a:r>
              <a:rPr lang="el-GR" dirty="0" smtClean="0">
                <a:latin typeface="+mj-lt"/>
              </a:rPr>
              <a:t> κυκλώματα δεν μπορούμε να έχουμε επικάλυψη του χρόνου υπολογισμού διαφορετικών αποτελεσμάτων. Για κάθε αποτέλεσμα απαιτούνται τα ακόλουθα.</a:t>
            </a:r>
          </a:p>
          <a:p>
            <a:pPr lvl="1" eaLnBrk="1" hangingPunct="1">
              <a:defRPr/>
            </a:pPr>
            <a:r>
              <a:rPr lang="el-GR" dirty="0" smtClean="0">
                <a:latin typeface="+mj-lt"/>
              </a:rPr>
              <a:t>Φόρτιση 5</a:t>
            </a:r>
            <a:r>
              <a:rPr lang="en-US" dirty="0" smtClean="0">
                <a:latin typeface="+mj-lt"/>
              </a:rPr>
              <a:t>ns, PowerClk1,</a:t>
            </a:r>
          </a:p>
          <a:p>
            <a:pPr lvl="1" eaLnBrk="1" hangingPunct="1">
              <a:defRPr/>
            </a:pPr>
            <a:r>
              <a:rPr lang="el-GR" dirty="0" smtClean="0">
                <a:latin typeface="+mj-lt"/>
              </a:rPr>
              <a:t>Φόρτιση </a:t>
            </a:r>
            <a:r>
              <a:rPr lang="en-US" dirty="0" smtClean="0">
                <a:latin typeface="+mj-lt"/>
              </a:rPr>
              <a:t>10ns, PowerClk2,</a:t>
            </a:r>
          </a:p>
          <a:p>
            <a:pPr lvl="1" eaLnBrk="1" hangingPunct="1">
              <a:defRPr/>
            </a:pPr>
            <a:r>
              <a:rPr lang="el-GR" dirty="0" smtClean="0">
                <a:latin typeface="+mj-lt"/>
              </a:rPr>
              <a:t>Αποφόρτιση </a:t>
            </a:r>
            <a:r>
              <a:rPr lang="en-US" dirty="0" smtClean="0">
                <a:latin typeface="+mj-lt"/>
              </a:rPr>
              <a:t>10ns, PowerClk2,</a:t>
            </a:r>
            <a:endParaRPr lang="el-GR" dirty="0" smtClean="0">
              <a:latin typeface="+mj-lt"/>
            </a:endParaRPr>
          </a:p>
          <a:p>
            <a:pPr lvl="1" eaLnBrk="1" hangingPunct="1">
              <a:defRPr/>
            </a:pPr>
            <a:r>
              <a:rPr lang="el-GR" dirty="0" smtClean="0">
                <a:latin typeface="+mj-lt"/>
              </a:rPr>
              <a:t>Αποφόρτιση 5</a:t>
            </a:r>
            <a:r>
              <a:rPr lang="en-US" dirty="0" smtClean="0">
                <a:latin typeface="+mj-lt"/>
              </a:rPr>
              <a:t>ns, </a:t>
            </a:r>
            <a:r>
              <a:rPr lang="en-US" dirty="0" err="1" smtClean="0">
                <a:latin typeface="+mj-lt"/>
              </a:rPr>
              <a:t>PowerClk</a:t>
            </a:r>
            <a:r>
              <a:rPr lang="el-GR" dirty="0" smtClean="0">
                <a:latin typeface="+mj-lt"/>
              </a:rPr>
              <a:t>1</a:t>
            </a:r>
          </a:p>
          <a:p>
            <a:pPr lvl="1" eaLnBrk="1" hangingPunct="1">
              <a:defRPr/>
            </a:pPr>
            <a:endParaRPr lang="en-US" dirty="0" smtClean="0"/>
          </a:p>
          <a:p>
            <a:pPr lvl="1" eaLnBrk="1" hangingPunct="1">
              <a:defRPr/>
            </a:pPr>
            <a:endParaRPr lang="en-US" dirty="0" smtClean="0"/>
          </a:p>
          <a:p>
            <a:pPr lvl="1" eaLnBrk="1" hangingPunct="1">
              <a:defRPr/>
            </a:pPr>
            <a:endParaRPr lang="el-GR" dirty="0" smtClean="0"/>
          </a:p>
        </p:txBody>
      </p:sp>
    </p:spTree>
    <p:extLst>
      <p:ext uri="{BB962C8B-B14F-4D97-AF65-F5344CB8AC3E}">
        <p14:creationId xmlns:p14="http://schemas.microsoft.com/office/powerpoint/2010/main" val="21654663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1 </a:t>
            </a:r>
            <a:r>
              <a:rPr lang="el-GR" altLang="el-GR" dirty="0" smtClean="0"/>
              <a:t>(3 </a:t>
            </a:r>
            <a:r>
              <a:rPr lang="el-GR" altLang="el-GR" dirty="0"/>
              <a:t>από 3)</a:t>
            </a:r>
            <a:endParaRPr lang="el-GR" dirty="0"/>
          </a:p>
        </p:txBody>
      </p:sp>
      <p:sp>
        <p:nvSpPr>
          <p:cNvPr id="141314" name="Rectangle 3"/>
          <p:cNvSpPr>
            <a:spLocks noGrp="1" noChangeArrowheads="1"/>
          </p:cNvSpPr>
          <p:nvPr>
            <p:ph idx="1"/>
          </p:nvPr>
        </p:nvSpPr>
        <p:spPr/>
        <p:txBody>
          <a:bodyPr/>
          <a:lstStyle/>
          <a:p>
            <a:pPr eaLnBrk="1" hangingPunct="1">
              <a:defRPr/>
            </a:pPr>
            <a:r>
              <a:rPr lang="el-GR" dirty="0" smtClean="0">
                <a:latin typeface="+mj-lt"/>
              </a:rPr>
              <a:t>Το πρώτο αποτέλεσμα θα δοθεί σε 15</a:t>
            </a:r>
            <a:r>
              <a:rPr lang="en-US" dirty="0" smtClean="0">
                <a:latin typeface="+mj-lt"/>
              </a:rPr>
              <a:t>ns</a:t>
            </a:r>
          </a:p>
          <a:p>
            <a:pPr eaLnBrk="1" hangingPunct="1">
              <a:defRPr/>
            </a:pPr>
            <a:r>
              <a:rPr lang="el-GR" dirty="0" smtClean="0">
                <a:latin typeface="+mj-lt"/>
              </a:rPr>
              <a:t>Για κάθε επόμενο αποτέλεσμα θα απαιτούνται επιπλέον 30</a:t>
            </a:r>
            <a:r>
              <a:rPr lang="en-US" dirty="0" smtClean="0">
                <a:latin typeface="+mj-lt"/>
              </a:rPr>
              <a:t>ns</a:t>
            </a:r>
            <a:r>
              <a:rPr lang="el-GR" dirty="0" smtClean="0">
                <a:latin typeface="+mj-lt"/>
              </a:rPr>
              <a:t>. </a:t>
            </a:r>
          </a:p>
          <a:p>
            <a:pPr lvl="1" eaLnBrk="1" hangingPunct="1">
              <a:defRPr/>
            </a:pPr>
            <a:r>
              <a:rPr lang="el-GR" dirty="0" smtClean="0">
                <a:latin typeface="+mj-lt"/>
              </a:rPr>
              <a:t>Το δεύτερο θα δοθεί στα 45</a:t>
            </a:r>
            <a:r>
              <a:rPr lang="en-US" dirty="0" smtClean="0">
                <a:latin typeface="+mj-lt"/>
              </a:rPr>
              <a:t>ns</a:t>
            </a:r>
          </a:p>
          <a:p>
            <a:pPr lvl="1" eaLnBrk="1" hangingPunct="1">
              <a:defRPr/>
            </a:pPr>
            <a:r>
              <a:rPr lang="el-GR" dirty="0" smtClean="0">
                <a:latin typeface="+mj-lt"/>
              </a:rPr>
              <a:t>Το τρίτο θα δοθεί στα 75</a:t>
            </a:r>
            <a:r>
              <a:rPr lang="en-US" dirty="0" smtClean="0">
                <a:latin typeface="+mj-lt"/>
              </a:rPr>
              <a:t>ns</a:t>
            </a:r>
            <a:endParaRPr lang="el-GR" dirty="0" smtClean="0">
              <a:latin typeface="+mj-lt"/>
            </a:endParaRPr>
          </a:p>
          <a:p>
            <a:pPr eaLnBrk="1" hangingPunct="1">
              <a:defRPr/>
            </a:pPr>
            <a:r>
              <a:rPr lang="el-GR" dirty="0" smtClean="0">
                <a:latin typeface="+mj-lt"/>
              </a:rPr>
              <a:t>Τέλος θα απαιτηθούν επιπλέον 15</a:t>
            </a:r>
            <a:r>
              <a:rPr lang="en-US" dirty="0" smtClean="0">
                <a:latin typeface="+mj-lt"/>
              </a:rPr>
              <a:t>ns </a:t>
            </a:r>
            <a:r>
              <a:rPr lang="el-GR" dirty="0" smtClean="0">
                <a:latin typeface="+mj-lt"/>
              </a:rPr>
              <a:t>για τις τελικές αποφορτίσεις. (90</a:t>
            </a:r>
            <a:r>
              <a:rPr lang="en-US" dirty="0" smtClean="0">
                <a:latin typeface="+mj-lt"/>
              </a:rPr>
              <a:t>ns</a:t>
            </a:r>
            <a:r>
              <a:rPr lang="el-GR" dirty="0" smtClean="0">
                <a:latin typeface="+mj-lt"/>
              </a:rPr>
              <a:t> σύνολο)</a:t>
            </a:r>
          </a:p>
        </p:txBody>
      </p:sp>
    </p:spTree>
    <p:extLst>
      <p:ext uri="{BB962C8B-B14F-4D97-AF65-F5344CB8AC3E}">
        <p14:creationId xmlns:p14="http://schemas.microsoft.com/office/powerpoint/2010/main" val="204411369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l-GR" altLang="el-GR" dirty="0" smtClean="0"/>
              <a:t>Ερώτηση 2 (1 από 4)</a:t>
            </a:r>
          </a:p>
        </p:txBody>
      </p:sp>
      <p:sp>
        <p:nvSpPr>
          <p:cNvPr id="142339" name="Rectangle 3"/>
          <p:cNvSpPr>
            <a:spLocks noGrp="1" noChangeArrowheads="1"/>
          </p:cNvSpPr>
          <p:nvPr>
            <p:ph idx="1"/>
          </p:nvPr>
        </p:nvSpPr>
        <p:spPr>
          <a:xfrm>
            <a:off x="575556" y="1700808"/>
            <a:ext cx="8229600" cy="3294062"/>
          </a:xfrm>
        </p:spPr>
        <p:txBody>
          <a:bodyPr/>
          <a:lstStyle/>
          <a:p>
            <a:pPr eaLnBrk="1" hangingPunct="1">
              <a:defRPr/>
            </a:pPr>
            <a:r>
              <a:rPr lang="el-GR" dirty="0" smtClean="0">
                <a:latin typeface="+mj-lt"/>
              </a:rPr>
              <a:t>Εάν η ενέργεια που απαιτεί κάθε σήμα χρονισμού τροφοδοσίας είναι σταθερή και ίση με Ε, τι θα γίνει εάν διπλασιάσω την χωρητικότητα που οδηγείται από το </a:t>
            </a:r>
            <a:r>
              <a:rPr lang="en-US" dirty="0" smtClean="0">
                <a:latin typeface="+mj-lt"/>
              </a:rPr>
              <a:t>PowerClk2; </a:t>
            </a:r>
            <a:r>
              <a:rPr lang="el-GR" dirty="0" smtClean="0">
                <a:latin typeface="+mj-lt"/>
              </a:rPr>
              <a:t>Συγκρίνετε</a:t>
            </a:r>
          </a:p>
          <a:p>
            <a:pPr lvl="1" eaLnBrk="1" hangingPunct="1">
              <a:defRPr/>
            </a:pPr>
            <a:r>
              <a:rPr lang="el-GR" dirty="0" smtClean="0">
                <a:latin typeface="+mj-lt"/>
              </a:rPr>
              <a:t>Απαιτούμενο χρόνο</a:t>
            </a:r>
          </a:p>
          <a:p>
            <a:pPr lvl="1" eaLnBrk="1" hangingPunct="1">
              <a:defRPr/>
            </a:pPr>
            <a:r>
              <a:rPr lang="el-GR" dirty="0" smtClean="0">
                <a:latin typeface="+mj-lt"/>
              </a:rPr>
              <a:t>Γινόμενο ενέργειας καθυστέρησης</a:t>
            </a:r>
            <a:r>
              <a:rPr lang="en-US" dirty="0" smtClean="0">
                <a:latin typeface="+mj-lt"/>
              </a:rPr>
              <a:t> </a:t>
            </a:r>
            <a:endParaRPr lang="el-GR" dirty="0" smtClean="0">
              <a:latin typeface="+mj-lt"/>
            </a:endParaRPr>
          </a:p>
        </p:txBody>
      </p:sp>
    </p:spTree>
    <p:extLst>
      <p:ext uri="{BB962C8B-B14F-4D97-AF65-F5344CB8AC3E}">
        <p14:creationId xmlns:p14="http://schemas.microsoft.com/office/powerpoint/2010/main" val="2185810548"/>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2 </a:t>
            </a:r>
            <a:r>
              <a:rPr lang="el-GR" altLang="el-GR" dirty="0" smtClean="0"/>
              <a:t>(2 </a:t>
            </a:r>
            <a:r>
              <a:rPr lang="el-GR" altLang="el-GR" dirty="0"/>
              <a:t>από 4)</a:t>
            </a:r>
            <a:endParaRPr lang="el-GR" dirty="0"/>
          </a:p>
        </p:txBody>
      </p:sp>
      <p:sp>
        <p:nvSpPr>
          <p:cNvPr id="143362" name="Rectangle 3"/>
          <p:cNvSpPr>
            <a:spLocks noGrp="1" noChangeArrowheads="1"/>
          </p:cNvSpPr>
          <p:nvPr>
            <p:ph idx="1"/>
          </p:nvPr>
        </p:nvSpPr>
        <p:spPr/>
        <p:txBody>
          <a:bodyPr/>
          <a:lstStyle/>
          <a:p>
            <a:pPr eaLnBrk="1" hangingPunct="1">
              <a:defRPr/>
            </a:pPr>
            <a:r>
              <a:rPr lang="el-GR" sz="2800" dirty="0" smtClean="0">
                <a:latin typeface="+mj-lt"/>
              </a:rPr>
              <a:t>Για το τμήμα που οδηγείται από το σήμα χρονισμού τροφοδοσίας </a:t>
            </a:r>
            <a:r>
              <a:rPr lang="en-US" sz="2800" dirty="0" smtClean="0">
                <a:latin typeface="+mj-lt"/>
              </a:rPr>
              <a:t>PowerClk1</a:t>
            </a:r>
            <a:r>
              <a:rPr lang="el-GR" sz="2800" dirty="0" smtClean="0">
                <a:latin typeface="+mj-lt"/>
              </a:rPr>
              <a:t> δεν θα αλλάξει τίποτα</a:t>
            </a:r>
          </a:p>
          <a:p>
            <a:pPr eaLnBrk="1" hangingPunct="1">
              <a:defRPr/>
            </a:pPr>
            <a:endParaRPr lang="el-GR" sz="2800" dirty="0" smtClean="0">
              <a:latin typeface="+mj-lt"/>
            </a:endParaRPr>
          </a:p>
          <a:p>
            <a:pPr eaLnBrk="1" hangingPunct="1">
              <a:defRPr/>
            </a:pPr>
            <a:r>
              <a:rPr lang="el-GR" sz="2800" dirty="0" smtClean="0">
                <a:latin typeface="+mj-lt"/>
              </a:rPr>
              <a:t>Για το τμήμα που οδηγείται από το σήμα χρονισμού τροφοδοσίας </a:t>
            </a:r>
            <a:r>
              <a:rPr lang="en-US" sz="2800" dirty="0" err="1" smtClean="0">
                <a:latin typeface="+mj-lt"/>
              </a:rPr>
              <a:t>PowerClk</a:t>
            </a:r>
            <a:r>
              <a:rPr lang="el-GR" sz="2800" dirty="0" smtClean="0">
                <a:latin typeface="+mj-lt"/>
              </a:rPr>
              <a:t>2 η χωρητικότητα έχει διπλασιαστεί ενώ η ενέργεια και η αντίσταση παραμένουν σταθερές. </a:t>
            </a:r>
          </a:p>
        </p:txBody>
      </p:sp>
    </p:spTree>
    <p:extLst>
      <p:ext uri="{BB962C8B-B14F-4D97-AF65-F5344CB8AC3E}">
        <p14:creationId xmlns:p14="http://schemas.microsoft.com/office/powerpoint/2010/main" val="191227805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2 </a:t>
            </a:r>
            <a:r>
              <a:rPr lang="el-GR" altLang="el-GR" dirty="0" smtClean="0"/>
              <a:t>(</a:t>
            </a:r>
            <a:r>
              <a:rPr lang="en-US" altLang="el-GR" dirty="0" smtClean="0"/>
              <a:t>3</a:t>
            </a:r>
            <a:r>
              <a:rPr lang="el-GR" altLang="el-GR" dirty="0" smtClean="0"/>
              <a:t> </a:t>
            </a:r>
            <a:r>
              <a:rPr lang="el-GR" altLang="el-GR" dirty="0"/>
              <a:t>από 4)</a:t>
            </a:r>
            <a:endParaRPr lang="el-GR" dirty="0"/>
          </a:p>
        </p:txBody>
      </p:sp>
      <p:sp>
        <p:nvSpPr>
          <p:cNvPr id="53253" name="Rectangle 3"/>
          <p:cNvSpPr>
            <a:spLocks noGrp="1" noChangeArrowheads="1"/>
          </p:cNvSpPr>
          <p:nvPr>
            <p:ph type="body" idx="1"/>
          </p:nvPr>
        </p:nvSpPr>
        <p:spPr>
          <a:xfrm>
            <a:off x="339428" y="1711288"/>
            <a:ext cx="5590964" cy="639762"/>
          </a:xfrm>
        </p:spPr>
        <p:txBody>
          <a:bodyPr/>
          <a:lstStyle/>
          <a:p>
            <a:pPr eaLnBrk="1" hangingPunct="1">
              <a:defRPr/>
            </a:pPr>
            <a:r>
              <a:rPr lang="el-GR" b="0" dirty="0" smtClean="0">
                <a:latin typeface="+mj-lt"/>
              </a:rPr>
              <a:t>Αρχικά για το αρχικό κύκλωμα έχουμε </a:t>
            </a:r>
          </a:p>
        </p:txBody>
      </p:sp>
      <p:graphicFrame>
        <p:nvGraphicFramePr>
          <p:cNvPr id="53250" name="Object 4"/>
          <p:cNvGraphicFramePr>
            <a:graphicFrameLocks noGrp="1" noChangeAspect="1"/>
          </p:cNvGraphicFramePr>
          <p:nvPr>
            <p:ph sz="half" idx="2"/>
            <p:extLst>
              <p:ext uri="{D42A27DB-BD31-4B8C-83A1-F6EECF244321}">
                <p14:modId xmlns:p14="http://schemas.microsoft.com/office/powerpoint/2010/main" val="3568110933"/>
              </p:ext>
            </p:extLst>
          </p:nvPr>
        </p:nvGraphicFramePr>
        <p:xfrm>
          <a:off x="1192921" y="2460279"/>
          <a:ext cx="1860862" cy="753206"/>
        </p:xfrm>
        <a:graphic>
          <a:graphicData uri="http://schemas.openxmlformats.org/presentationml/2006/ole">
            <mc:AlternateContent xmlns:mc="http://schemas.openxmlformats.org/markup-compatibility/2006">
              <mc:Choice xmlns:v="urn:schemas-microsoft-com:vml" Requires="v">
                <p:oleObj spid="_x0000_s53286" name="Equation" r:id="rId4" imgW="1066680" imgH="431640" progId="Equation.3">
                  <p:embed/>
                </p:oleObj>
              </mc:Choice>
              <mc:Fallback>
                <p:oleObj name="Equation" r:id="rId4" imgW="1066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921" y="2460279"/>
                        <a:ext cx="1860862" cy="753206"/>
                      </a:xfrm>
                      <a:prstGeom prst="rect">
                        <a:avLst/>
                      </a:prstGeom>
                      <a:noFill/>
                      <a:ln>
                        <a:noFill/>
                      </a:ln>
                      <a:effectLst/>
                      <a:extLst/>
                    </p:spPr>
                  </p:pic>
                </p:oleObj>
              </mc:Fallback>
            </mc:AlternateContent>
          </a:graphicData>
        </a:graphic>
      </p:graphicFrame>
      <p:sp>
        <p:nvSpPr>
          <p:cNvPr id="3" name="Θέση κειμένου 2"/>
          <p:cNvSpPr>
            <a:spLocks noGrp="1"/>
          </p:cNvSpPr>
          <p:nvPr>
            <p:ph type="body" sz="quarter" idx="3"/>
          </p:nvPr>
        </p:nvSpPr>
        <p:spPr>
          <a:xfrm>
            <a:off x="457200" y="3149699"/>
            <a:ext cx="4041775" cy="639762"/>
          </a:xfrm>
        </p:spPr>
        <p:txBody>
          <a:bodyPr/>
          <a:lstStyle/>
          <a:p>
            <a:r>
              <a:rPr lang="el-GR" b="0" dirty="0"/>
              <a:t>Για το νέο κύκλωμα έχουμε </a:t>
            </a:r>
          </a:p>
        </p:txBody>
      </p:sp>
      <p:graphicFrame>
        <p:nvGraphicFramePr>
          <p:cNvPr id="53251" name="Object 7"/>
          <p:cNvGraphicFramePr>
            <a:graphicFrameLocks noGrp="1" noChangeAspect="1"/>
          </p:cNvGraphicFramePr>
          <p:nvPr>
            <p:ph sz="quarter" idx="4"/>
            <p:extLst>
              <p:ext uri="{D42A27DB-BD31-4B8C-83A1-F6EECF244321}">
                <p14:modId xmlns:p14="http://schemas.microsoft.com/office/powerpoint/2010/main" val="1496052934"/>
              </p:ext>
            </p:extLst>
          </p:nvPr>
        </p:nvGraphicFramePr>
        <p:xfrm>
          <a:off x="1187625" y="4061575"/>
          <a:ext cx="2556284" cy="769147"/>
        </p:xfrm>
        <a:graphic>
          <a:graphicData uri="http://schemas.openxmlformats.org/presentationml/2006/ole">
            <mc:AlternateContent xmlns:mc="http://schemas.openxmlformats.org/markup-compatibility/2006">
              <mc:Choice xmlns:v="urn:schemas-microsoft-com:vml" Requires="v">
                <p:oleObj spid="_x0000_s53287" name="Equation" r:id="rId6" imgW="1434960" imgH="431640" progId="Equation.3">
                  <p:embed/>
                </p:oleObj>
              </mc:Choice>
              <mc:Fallback>
                <p:oleObj name="Equation" r:id="rId6" imgW="14349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5" y="4061575"/>
                        <a:ext cx="2556284" cy="769147"/>
                      </a:xfrm>
                      <a:prstGeom prst="rect">
                        <a:avLst/>
                      </a:prstGeom>
                      <a:noFill/>
                      <a:ln>
                        <a:noFill/>
                      </a:ln>
                      <a:effectLst/>
                      <a:extLst/>
                    </p:spPr>
                  </p:pic>
                </p:oleObj>
              </mc:Fallback>
            </mc:AlternateContent>
          </a:graphicData>
        </a:graphic>
      </p:graphicFrame>
      <p:sp>
        <p:nvSpPr>
          <p:cNvPr id="4" name="TextBox 3"/>
          <p:cNvSpPr txBox="1"/>
          <p:nvPr/>
        </p:nvSpPr>
        <p:spPr>
          <a:xfrm>
            <a:off x="323528" y="5049180"/>
            <a:ext cx="7236804" cy="504056"/>
          </a:xfrm>
          <a:prstGeom prst="rect">
            <a:avLst/>
          </a:prstGeom>
        </p:spPr>
        <p:txBody>
          <a:bodyPr vert="horz" wrap="square" lIns="91440" tIns="45720" rIns="91440" bIns="45720" rtlCol="0" anchor="ctr">
            <a:noAutofit/>
          </a:bodyPr>
          <a:lstStyle/>
          <a:p>
            <a:r>
              <a:rPr lang="el-GR" sz="2400" dirty="0">
                <a:latin typeface="+mn-lt"/>
              </a:rPr>
              <a:t>Άρα για τον χρόνο που απαιτεί το νέο κύκλωμα έχουμε</a:t>
            </a:r>
          </a:p>
          <a:p>
            <a:endParaRPr lang="el-GR" sz="2400" dirty="0" smtClean="0">
              <a:latin typeface="+mn-lt"/>
            </a:endParaRPr>
          </a:p>
        </p:txBody>
      </p:sp>
      <p:graphicFrame>
        <p:nvGraphicFramePr>
          <p:cNvPr id="53252" name="Object 10"/>
          <p:cNvGraphicFramePr>
            <a:graphicFrameLocks noChangeAspect="1"/>
          </p:cNvGraphicFramePr>
          <p:nvPr>
            <p:extLst>
              <p:ext uri="{D42A27DB-BD31-4B8C-83A1-F6EECF244321}">
                <p14:modId xmlns:p14="http://schemas.microsoft.com/office/powerpoint/2010/main" val="1003491699"/>
              </p:ext>
            </p:extLst>
          </p:nvPr>
        </p:nvGraphicFramePr>
        <p:xfrm>
          <a:off x="647564" y="5467956"/>
          <a:ext cx="6205537" cy="774700"/>
        </p:xfrm>
        <a:graphic>
          <a:graphicData uri="http://schemas.openxmlformats.org/presentationml/2006/ole">
            <mc:AlternateContent xmlns:mc="http://schemas.openxmlformats.org/markup-compatibility/2006">
              <mc:Choice xmlns:v="urn:schemas-microsoft-com:vml" Requires="v">
                <p:oleObj spid="_x0000_s53288" name="Equation" r:id="rId8" imgW="3454200" imgH="431640" progId="Equation.3">
                  <p:embed/>
                </p:oleObj>
              </mc:Choice>
              <mc:Fallback>
                <p:oleObj name="Equation" r:id="rId8" imgW="34542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564" y="5467956"/>
                        <a:ext cx="6205537"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019135812"/>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2 </a:t>
            </a:r>
            <a:r>
              <a:rPr lang="el-GR" altLang="el-GR" dirty="0" smtClean="0"/>
              <a:t>(</a:t>
            </a:r>
            <a:r>
              <a:rPr lang="en-US" altLang="el-GR" dirty="0" smtClean="0"/>
              <a:t>4</a:t>
            </a:r>
            <a:r>
              <a:rPr lang="el-GR" altLang="el-GR" dirty="0" smtClean="0"/>
              <a:t> </a:t>
            </a:r>
            <a:r>
              <a:rPr lang="el-GR" altLang="el-GR" dirty="0"/>
              <a:t>από 4)</a:t>
            </a:r>
            <a:endParaRPr lang="el-GR" dirty="0"/>
          </a:p>
        </p:txBody>
      </p:sp>
      <p:sp>
        <p:nvSpPr>
          <p:cNvPr id="144386" name="Rectangle 3"/>
          <p:cNvSpPr>
            <a:spLocks noGrp="1" noChangeArrowheads="1"/>
          </p:cNvSpPr>
          <p:nvPr>
            <p:ph idx="1"/>
          </p:nvPr>
        </p:nvSpPr>
        <p:spPr/>
        <p:txBody>
          <a:bodyPr/>
          <a:lstStyle/>
          <a:p>
            <a:pPr eaLnBrk="1" hangingPunct="1">
              <a:defRPr/>
            </a:pPr>
            <a:r>
              <a:rPr lang="el-GR" sz="2400" dirty="0" smtClean="0">
                <a:latin typeface="+mj-lt"/>
              </a:rPr>
              <a:t>Αρχικά ο απαιτούμενος χρόνος ήταν 5</a:t>
            </a:r>
            <a:r>
              <a:rPr lang="en-US" sz="2400" dirty="0" smtClean="0">
                <a:latin typeface="+mj-lt"/>
              </a:rPr>
              <a:t>ns+10ns+10ns+5ns=30ns</a:t>
            </a:r>
          </a:p>
          <a:p>
            <a:pPr eaLnBrk="1" hangingPunct="1">
              <a:defRPr/>
            </a:pPr>
            <a:r>
              <a:rPr lang="el-GR" sz="2400" dirty="0" smtClean="0">
                <a:latin typeface="+mj-lt"/>
              </a:rPr>
              <a:t>Ο νέος απαιτούμενος χρόνος είναι 5</a:t>
            </a:r>
            <a:r>
              <a:rPr lang="en-US" sz="2400" dirty="0" smtClean="0">
                <a:latin typeface="+mj-lt"/>
              </a:rPr>
              <a:t>ns+</a:t>
            </a:r>
            <a:r>
              <a:rPr lang="el-GR" sz="2400" dirty="0" smtClean="0">
                <a:latin typeface="+mj-lt"/>
              </a:rPr>
              <a:t>4∙</a:t>
            </a:r>
            <a:r>
              <a:rPr lang="en-US" sz="2400" dirty="0" smtClean="0">
                <a:latin typeface="+mj-lt"/>
              </a:rPr>
              <a:t>10ns+ </a:t>
            </a:r>
            <a:r>
              <a:rPr lang="el-GR" sz="2400" dirty="0" smtClean="0">
                <a:latin typeface="+mj-lt"/>
              </a:rPr>
              <a:t>4∙</a:t>
            </a:r>
            <a:r>
              <a:rPr lang="en-US" sz="2400" dirty="0" smtClean="0">
                <a:latin typeface="+mj-lt"/>
              </a:rPr>
              <a:t>10ns+5ns=</a:t>
            </a:r>
            <a:r>
              <a:rPr lang="el-GR" sz="2400" dirty="0" smtClean="0">
                <a:latin typeface="+mj-lt"/>
              </a:rPr>
              <a:t>9</a:t>
            </a:r>
            <a:r>
              <a:rPr lang="en-US" sz="2400" dirty="0" smtClean="0">
                <a:latin typeface="+mj-lt"/>
              </a:rPr>
              <a:t>0ns</a:t>
            </a:r>
            <a:endParaRPr lang="el-GR" sz="2400" dirty="0" smtClean="0">
              <a:latin typeface="+mj-lt"/>
            </a:endParaRPr>
          </a:p>
          <a:p>
            <a:pPr eaLnBrk="1" hangingPunct="1">
              <a:defRPr/>
            </a:pPr>
            <a:r>
              <a:rPr lang="el-GR" sz="2400" dirty="0" smtClean="0">
                <a:latin typeface="+mj-lt"/>
              </a:rPr>
              <a:t>Το παλαιό γινόμενο ενέργειας καθυστέρησης ήταν 30</a:t>
            </a:r>
            <a:r>
              <a:rPr lang="en-US" sz="2400" dirty="0" smtClean="0">
                <a:latin typeface="+mj-lt"/>
              </a:rPr>
              <a:t>ns </a:t>
            </a:r>
            <a:r>
              <a:rPr lang="el-GR" sz="2400" dirty="0" smtClean="0">
                <a:latin typeface="+mj-lt"/>
              </a:rPr>
              <a:t>∙</a:t>
            </a:r>
            <a:r>
              <a:rPr lang="en-US" sz="2400" dirty="0" smtClean="0">
                <a:latin typeface="+mj-lt"/>
              </a:rPr>
              <a:t>(E+E)=60ns </a:t>
            </a:r>
            <a:r>
              <a:rPr lang="el-GR" sz="2400" dirty="0" smtClean="0">
                <a:latin typeface="+mj-lt"/>
              </a:rPr>
              <a:t>∙</a:t>
            </a:r>
            <a:r>
              <a:rPr lang="en-US" sz="2400" dirty="0" smtClean="0">
                <a:latin typeface="+mj-lt"/>
              </a:rPr>
              <a:t>E</a:t>
            </a:r>
          </a:p>
          <a:p>
            <a:pPr eaLnBrk="1" hangingPunct="1">
              <a:defRPr/>
            </a:pPr>
            <a:r>
              <a:rPr lang="el-GR" sz="2400" dirty="0" smtClean="0">
                <a:latin typeface="+mj-lt"/>
              </a:rPr>
              <a:t>Το νέο γινόμενο καθυστέρησης είναι 90</a:t>
            </a:r>
            <a:r>
              <a:rPr lang="en-US" sz="2400" dirty="0" smtClean="0">
                <a:latin typeface="+mj-lt"/>
              </a:rPr>
              <a:t>ns</a:t>
            </a:r>
            <a:r>
              <a:rPr lang="el-GR" sz="2400" dirty="0" smtClean="0">
                <a:latin typeface="+mj-lt"/>
              </a:rPr>
              <a:t>∙</a:t>
            </a:r>
            <a:r>
              <a:rPr lang="en-US" sz="2400" dirty="0" smtClean="0">
                <a:latin typeface="+mj-lt"/>
              </a:rPr>
              <a:t>(E+E)=</a:t>
            </a:r>
            <a:r>
              <a:rPr lang="el-GR" sz="2400" dirty="0" smtClean="0">
                <a:latin typeface="+mj-lt"/>
              </a:rPr>
              <a:t>18</a:t>
            </a:r>
            <a:r>
              <a:rPr lang="en-US" sz="2400" dirty="0" smtClean="0">
                <a:latin typeface="+mj-lt"/>
              </a:rPr>
              <a:t>0ns </a:t>
            </a:r>
            <a:r>
              <a:rPr lang="el-GR" sz="2400" dirty="0" smtClean="0">
                <a:latin typeface="+mj-lt"/>
              </a:rPr>
              <a:t>∙</a:t>
            </a:r>
            <a:r>
              <a:rPr lang="en-US" sz="2400" dirty="0" smtClean="0">
                <a:latin typeface="+mj-lt"/>
              </a:rPr>
              <a:t>E</a:t>
            </a:r>
            <a:r>
              <a:rPr lang="el-GR" sz="2400" dirty="0" smtClean="0">
                <a:latin typeface="+mj-lt"/>
              </a:rPr>
              <a:t> (τριπλάσιο του παλαιού)</a:t>
            </a:r>
          </a:p>
        </p:txBody>
      </p:sp>
    </p:spTree>
    <p:extLst>
      <p:ext uri="{BB962C8B-B14F-4D97-AF65-F5344CB8AC3E}">
        <p14:creationId xmlns:p14="http://schemas.microsoft.com/office/powerpoint/2010/main" val="3585795127"/>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l-GR" altLang="el-GR" dirty="0" smtClean="0"/>
              <a:t>Ερώτηση 3</a:t>
            </a:r>
            <a:r>
              <a:rPr lang="en-US" altLang="el-GR" dirty="0" smtClean="0"/>
              <a:t> (1 </a:t>
            </a:r>
            <a:r>
              <a:rPr lang="el-GR" altLang="el-GR" dirty="0" smtClean="0"/>
              <a:t>από 3)</a:t>
            </a:r>
          </a:p>
        </p:txBody>
      </p:sp>
      <p:sp>
        <p:nvSpPr>
          <p:cNvPr id="145411" name="Rectangle 3"/>
          <p:cNvSpPr>
            <a:spLocks noGrp="1" noChangeArrowheads="1"/>
          </p:cNvSpPr>
          <p:nvPr>
            <p:ph idx="1"/>
          </p:nvPr>
        </p:nvSpPr>
        <p:spPr/>
        <p:txBody>
          <a:bodyPr/>
          <a:lstStyle/>
          <a:p>
            <a:pPr eaLnBrk="1" hangingPunct="1">
              <a:defRPr/>
            </a:pPr>
            <a:r>
              <a:rPr lang="el-GR" sz="2400" dirty="0" smtClean="0">
                <a:latin typeface="+mj-lt"/>
              </a:rPr>
              <a:t>Τι θα γίνει εάν εκτός από διπλασιασμό της χωρητικότητας στη έξοδο διπλασιάσουμε και το πλάτος των τρανζίστορ που οδηγούνται από το σήμα χρονισμού τροφοδοσίας </a:t>
            </a:r>
            <a:r>
              <a:rPr lang="en-US" sz="2400" dirty="0" smtClean="0">
                <a:latin typeface="+mj-lt"/>
              </a:rPr>
              <a:t>PowerClk1.</a:t>
            </a:r>
          </a:p>
          <a:p>
            <a:pPr eaLnBrk="1" hangingPunct="1">
              <a:defRPr/>
            </a:pPr>
            <a:endParaRPr lang="en-US" sz="2400" dirty="0" smtClean="0">
              <a:latin typeface="+mj-lt"/>
            </a:endParaRPr>
          </a:p>
          <a:p>
            <a:pPr eaLnBrk="1" hangingPunct="1">
              <a:defRPr/>
            </a:pPr>
            <a:r>
              <a:rPr lang="el-GR" sz="2400" dirty="0" smtClean="0">
                <a:latin typeface="+mj-lt"/>
              </a:rPr>
              <a:t>Ο διπλασιασμός του πλάτους των τρανζίστορ θα έχει δύο αποτελέσματα</a:t>
            </a:r>
          </a:p>
          <a:p>
            <a:pPr lvl="1" eaLnBrk="1" hangingPunct="1">
              <a:defRPr/>
            </a:pPr>
            <a:r>
              <a:rPr lang="el-GR" sz="2400" dirty="0" smtClean="0">
                <a:latin typeface="+mj-lt"/>
              </a:rPr>
              <a:t>Διπλασιασμός της χωρητικότητας στο πρώτο επίπεδο</a:t>
            </a:r>
          </a:p>
          <a:p>
            <a:pPr lvl="1" eaLnBrk="1" hangingPunct="1">
              <a:defRPr/>
            </a:pPr>
            <a:r>
              <a:rPr lang="el-GR" sz="2400" dirty="0" smtClean="0">
                <a:latin typeface="+mj-lt"/>
              </a:rPr>
              <a:t>Υποδιπλασιασμός της αντίστασης του δευτέρου επιπέδου</a:t>
            </a:r>
          </a:p>
        </p:txBody>
      </p:sp>
    </p:spTree>
    <p:extLst>
      <p:ext uri="{BB962C8B-B14F-4D97-AF65-F5344CB8AC3E}">
        <p14:creationId xmlns:p14="http://schemas.microsoft.com/office/powerpoint/2010/main" val="4046478501"/>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3</a:t>
            </a:r>
            <a:r>
              <a:rPr lang="en-US" altLang="el-GR" dirty="0"/>
              <a:t> </a:t>
            </a:r>
            <a:r>
              <a:rPr lang="en-US" altLang="el-GR" dirty="0" smtClean="0"/>
              <a:t>(</a:t>
            </a:r>
            <a:r>
              <a:rPr lang="el-GR" altLang="el-GR" dirty="0" smtClean="0"/>
              <a:t>2 από </a:t>
            </a:r>
            <a:r>
              <a:rPr lang="el-GR" altLang="el-GR" dirty="0"/>
              <a:t>3)</a:t>
            </a:r>
            <a:endParaRPr lang="el-GR" dirty="0"/>
          </a:p>
        </p:txBody>
      </p:sp>
      <p:sp>
        <p:nvSpPr>
          <p:cNvPr id="54276" name="Rectangle 3"/>
          <p:cNvSpPr>
            <a:spLocks noGrp="1" noChangeArrowheads="1"/>
          </p:cNvSpPr>
          <p:nvPr>
            <p:ph type="body" sz="half" idx="4294967295"/>
          </p:nvPr>
        </p:nvSpPr>
        <p:spPr>
          <a:xfrm>
            <a:off x="457200" y="1628800"/>
            <a:ext cx="7859713" cy="1916113"/>
          </a:xfrm>
        </p:spPr>
        <p:txBody>
          <a:bodyPr/>
          <a:lstStyle/>
          <a:p>
            <a:pPr eaLnBrk="1" hangingPunct="1">
              <a:defRPr/>
            </a:pPr>
            <a:r>
              <a:rPr lang="el-GR" sz="2800" dirty="0" smtClean="0">
                <a:latin typeface="+mj-lt"/>
              </a:rPr>
              <a:t>Όπως έχουμε ήδη δείξει διπλασιασμός της χωρητικότητας θα οδηγήσει σε τετραπλασιασμό του χρόνου </a:t>
            </a:r>
          </a:p>
          <a:p>
            <a:pPr eaLnBrk="1" hangingPunct="1">
              <a:defRPr/>
            </a:pPr>
            <a:endParaRPr lang="el-GR" sz="2800" dirty="0" smtClean="0">
              <a:latin typeface="+mj-lt"/>
            </a:endParaRPr>
          </a:p>
          <a:p>
            <a:pPr eaLnBrk="1" hangingPunct="1">
              <a:defRPr/>
            </a:pPr>
            <a:r>
              <a:rPr lang="el-GR" sz="2800" dirty="0" smtClean="0">
                <a:latin typeface="+mj-lt"/>
              </a:rPr>
              <a:t>Για</a:t>
            </a:r>
            <a:r>
              <a:rPr lang="en-US" sz="2800" dirty="0" smtClean="0">
                <a:latin typeface="+mj-lt"/>
              </a:rPr>
              <a:t> </a:t>
            </a:r>
            <a:r>
              <a:rPr lang="el-GR" sz="2800" dirty="0" smtClean="0">
                <a:latin typeface="+mj-lt"/>
              </a:rPr>
              <a:t>το δεύτερο επίπεδο έχουμε έναν καινούργιο απαιτούμενο χρόνο για τον οποίο ισχύει</a:t>
            </a:r>
          </a:p>
        </p:txBody>
      </p:sp>
      <p:graphicFrame>
        <p:nvGraphicFramePr>
          <p:cNvPr id="54274" name="Object 4"/>
          <p:cNvGraphicFramePr>
            <a:graphicFrameLocks noGrp="1" noChangeAspect="1"/>
          </p:cNvGraphicFramePr>
          <p:nvPr>
            <p:ph idx="1"/>
            <p:extLst>
              <p:ext uri="{D42A27DB-BD31-4B8C-83A1-F6EECF244321}">
                <p14:modId xmlns:p14="http://schemas.microsoft.com/office/powerpoint/2010/main" val="650107937"/>
              </p:ext>
            </p:extLst>
          </p:nvPr>
        </p:nvGraphicFramePr>
        <p:xfrm>
          <a:off x="3042115" y="4617132"/>
          <a:ext cx="2916895" cy="1217487"/>
        </p:xfrm>
        <a:graphic>
          <a:graphicData uri="http://schemas.openxmlformats.org/presentationml/2006/ole">
            <mc:AlternateContent xmlns:mc="http://schemas.openxmlformats.org/markup-compatibility/2006">
              <mc:Choice xmlns:v="urn:schemas-microsoft-com:vml" Requires="v">
                <p:oleObj spid="_x0000_s54286" name="Equation" r:id="rId4" imgW="1460160" imgH="609480" progId="Equation.3">
                  <p:embed/>
                </p:oleObj>
              </mc:Choice>
              <mc:Fallback>
                <p:oleObj name="Equation" r:id="rId4" imgW="146016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115" y="4617132"/>
                        <a:ext cx="2916895" cy="1217487"/>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5721069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76250"/>
            <a:ext cx="8229600" cy="1143000"/>
          </a:xfrm>
        </p:spPr>
        <p:txBody>
          <a:bodyPr/>
          <a:lstStyle/>
          <a:p>
            <a:pPr eaLnBrk="1" hangingPunct="1"/>
            <a:r>
              <a:rPr lang="el-GR" altLang="el-GR" smtClean="0"/>
              <a:t>Προσοχή</a:t>
            </a:r>
          </a:p>
        </p:txBody>
      </p:sp>
      <p:sp>
        <p:nvSpPr>
          <p:cNvPr id="80899" name="Rectangle 3"/>
          <p:cNvSpPr>
            <a:spLocks noGrp="1" noChangeArrowheads="1"/>
          </p:cNvSpPr>
          <p:nvPr>
            <p:ph idx="1"/>
          </p:nvPr>
        </p:nvSpPr>
        <p:spPr/>
        <p:txBody>
          <a:bodyPr/>
          <a:lstStyle/>
          <a:p>
            <a:pPr eaLnBrk="1" hangingPunct="1">
              <a:lnSpc>
                <a:spcPct val="90000"/>
              </a:lnSpc>
              <a:defRPr/>
            </a:pPr>
            <a:r>
              <a:rPr lang="el-GR" dirty="0" smtClean="0">
                <a:latin typeface="+mj-lt"/>
              </a:rPr>
              <a:t>Δεν υπάρχει </a:t>
            </a:r>
            <a:r>
              <a:rPr lang="en-US" dirty="0" smtClean="0">
                <a:latin typeface="+mj-lt"/>
              </a:rPr>
              <a:t>RC </a:t>
            </a:r>
            <a:r>
              <a:rPr lang="el-GR" dirty="0" smtClean="0">
                <a:latin typeface="+mj-lt"/>
              </a:rPr>
              <a:t>γινόμενο για ένα τρανζίστορ</a:t>
            </a:r>
          </a:p>
          <a:p>
            <a:pPr lvl="1" eaLnBrk="1" hangingPunct="1">
              <a:lnSpc>
                <a:spcPct val="90000"/>
              </a:lnSpc>
              <a:defRPr/>
            </a:pPr>
            <a:r>
              <a:rPr lang="el-GR" dirty="0" smtClean="0">
                <a:latin typeface="+mj-lt"/>
              </a:rPr>
              <a:t>Στην τυπική περίπτωση η χωρητικότητα της πύλης και η ισοδύναμη αντίσταση του τρανζίστορ ανήκουν σε διαφορετικά επίπεδα.</a:t>
            </a:r>
          </a:p>
          <a:p>
            <a:pPr eaLnBrk="1" hangingPunct="1">
              <a:lnSpc>
                <a:spcPct val="90000"/>
              </a:lnSpc>
              <a:defRPr/>
            </a:pPr>
            <a:r>
              <a:rPr lang="el-GR" dirty="0" smtClean="0">
                <a:latin typeface="+mj-lt"/>
              </a:rPr>
              <a:t>Τυπικά (εάν αγνοήσουμε παρασιτικές χωρητικότητες) υπολογίζουμε μια ισοδύναμη αντίσταση είτε για το </a:t>
            </a:r>
            <a:r>
              <a:rPr lang="en-US" dirty="0" smtClean="0">
                <a:latin typeface="+mj-lt"/>
              </a:rPr>
              <a:t>p-MOS </a:t>
            </a:r>
            <a:r>
              <a:rPr lang="el-GR" dirty="0" smtClean="0">
                <a:latin typeface="+mj-lt"/>
              </a:rPr>
              <a:t>είτε για το </a:t>
            </a:r>
            <a:r>
              <a:rPr lang="en-US" dirty="0" smtClean="0">
                <a:latin typeface="+mj-lt"/>
              </a:rPr>
              <a:t>n-MOS </a:t>
            </a:r>
            <a:r>
              <a:rPr lang="el-GR" dirty="0" smtClean="0">
                <a:latin typeface="+mj-lt"/>
              </a:rPr>
              <a:t>δίκτυο (ανάλογα με ποιο είναι ενεργό)</a:t>
            </a:r>
          </a:p>
        </p:txBody>
      </p:sp>
    </p:spTree>
    <p:extLst>
      <p:ext uri="{BB962C8B-B14F-4D97-AF65-F5344CB8AC3E}">
        <p14:creationId xmlns:p14="http://schemas.microsoft.com/office/powerpoint/2010/main" val="171513816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3</a:t>
            </a:r>
            <a:r>
              <a:rPr lang="en-US" altLang="el-GR" dirty="0"/>
              <a:t> </a:t>
            </a:r>
            <a:r>
              <a:rPr lang="en-US" altLang="el-GR" dirty="0" smtClean="0"/>
              <a:t>(</a:t>
            </a:r>
            <a:r>
              <a:rPr lang="el-GR" altLang="el-GR" dirty="0" smtClean="0"/>
              <a:t>3 </a:t>
            </a:r>
            <a:r>
              <a:rPr lang="el-GR" altLang="el-GR" dirty="0"/>
              <a:t>από 3)</a:t>
            </a:r>
            <a:endParaRPr lang="el-GR" dirty="0"/>
          </a:p>
        </p:txBody>
      </p:sp>
      <p:sp>
        <p:nvSpPr>
          <p:cNvPr id="3" name="TextBox 2"/>
          <p:cNvSpPr txBox="1"/>
          <p:nvPr/>
        </p:nvSpPr>
        <p:spPr>
          <a:xfrm>
            <a:off x="791580" y="1628800"/>
            <a:ext cx="5940660" cy="1188132"/>
          </a:xfrm>
          <a:prstGeom prst="rect">
            <a:avLst/>
          </a:prstGeom>
        </p:spPr>
        <p:txBody>
          <a:bodyPr vert="horz" wrap="square" lIns="91440" tIns="45720" rIns="91440" bIns="45720" rtlCol="0" anchor="ctr">
            <a:normAutofit/>
          </a:bodyPr>
          <a:lstStyle/>
          <a:p>
            <a:r>
              <a:rPr lang="el-GR" sz="2800" dirty="0">
                <a:latin typeface="+mn-lt"/>
              </a:rPr>
              <a:t>Άρα τελικά θα έχουμε </a:t>
            </a:r>
          </a:p>
        </p:txBody>
      </p:sp>
      <p:graphicFrame>
        <p:nvGraphicFramePr>
          <p:cNvPr id="55298" name="Object 4"/>
          <p:cNvGraphicFramePr>
            <a:graphicFrameLocks noGrp="1" noChangeAspect="1"/>
          </p:cNvGraphicFramePr>
          <p:nvPr>
            <p:ph idx="1"/>
            <p:extLst>
              <p:ext uri="{D42A27DB-BD31-4B8C-83A1-F6EECF244321}">
                <p14:modId xmlns:p14="http://schemas.microsoft.com/office/powerpoint/2010/main" val="3072181825"/>
              </p:ext>
            </p:extLst>
          </p:nvPr>
        </p:nvGraphicFramePr>
        <p:xfrm>
          <a:off x="791580" y="2553592"/>
          <a:ext cx="5487112" cy="947415"/>
        </p:xfrm>
        <a:graphic>
          <a:graphicData uri="http://schemas.openxmlformats.org/presentationml/2006/ole">
            <mc:AlternateContent xmlns:mc="http://schemas.openxmlformats.org/markup-compatibility/2006">
              <mc:Choice xmlns:v="urn:schemas-microsoft-com:vml" Requires="v">
                <p:oleObj spid="_x0000_s55310" name="Equation" r:id="rId4" imgW="3530520" imgH="609480" progId="Equation.3">
                  <p:embed/>
                </p:oleObj>
              </mc:Choice>
              <mc:Fallback>
                <p:oleObj name="Equation" r:id="rId4" imgW="353052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80" y="2553592"/>
                        <a:ext cx="5487112" cy="947415"/>
                      </a:xfrm>
                      <a:prstGeom prst="rect">
                        <a:avLst/>
                      </a:prstGeom>
                      <a:noFill/>
                      <a:ln>
                        <a:noFill/>
                      </a:ln>
                      <a:effectLst/>
                      <a:extLst/>
                    </p:spPr>
                  </p:pic>
                </p:oleObj>
              </mc:Fallback>
            </mc:AlternateContent>
          </a:graphicData>
        </a:graphic>
      </p:graphicFrame>
      <p:sp>
        <p:nvSpPr>
          <p:cNvPr id="55299" name="Rectangle 3"/>
          <p:cNvSpPr>
            <a:spLocks noGrp="1" noChangeArrowheads="1"/>
          </p:cNvSpPr>
          <p:nvPr>
            <p:ph type="body" sz="half" idx="2"/>
          </p:nvPr>
        </p:nvSpPr>
        <p:spPr>
          <a:xfrm>
            <a:off x="647564" y="3753556"/>
            <a:ext cx="6743092" cy="2231728"/>
          </a:xfrm>
        </p:spPr>
        <p:txBody>
          <a:bodyPr>
            <a:normAutofit/>
          </a:bodyPr>
          <a:lstStyle/>
          <a:p>
            <a:pPr eaLnBrk="1" hangingPunct="1">
              <a:defRPr/>
            </a:pPr>
            <a:r>
              <a:rPr lang="el-GR" sz="2400" dirty="0" smtClean="0"/>
              <a:t>Ο νέος απαιτούμενος χρόνος είναι 4∙5</a:t>
            </a:r>
            <a:r>
              <a:rPr lang="en-US" sz="2400" dirty="0" smtClean="0"/>
              <a:t>ns+</a:t>
            </a:r>
            <a:r>
              <a:rPr lang="el-GR" sz="2400" dirty="0" smtClean="0"/>
              <a:t>2∙</a:t>
            </a:r>
            <a:r>
              <a:rPr lang="en-US" sz="2400" dirty="0" smtClean="0"/>
              <a:t>10ns+ </a:t>
            </a:r>
            <a:r>
              <a:rPr lang="el-GR" sz="2400" dirty="0" smtClean="0"/>
              <a:t>2∙</a:t>
            </a:r>
            <a:r>
              <a:rPr lang="en-US" sz="2400" dirty="0" smtClean="0"/>
              <a:t>10ns+ </a:t>
            </a:r>
            <a:r>
              <a:rPr lang="el-GR" sz="2400" dirty="0" smtClean="0"/>
              <a:t>4∙</a:t>
            </a:r>
            <a:r>
              <a:rPr lang="en-US" sz="2400" dirty="0" smtClean="0"/>
              <a:t>5ns=</a:t>
            </a:r>
            <a:r>
              <a:rPr lang="el-GR" sz="2400" dirty="0" smtClean="0"/>
              <a:t>8</a:t>
            </a:r>
            <a:r>
              <a:rPr lang="en-US" sz="2400" dirty="0" smtClean="0"/>
              <a:t>0ns</a:t>
            </a:r>
            <a:endParaRPr lang="el-GR" sz="2400" dirty="0" smtClean="0"/>
          </a:p>
          <a:p>
            <a:pPr eaLnBrk="1" hangingPunct="1">
              <a:defRPr/>
            </a:pPr>
            <a:endParaRPr lang="el-GR" sz="2400" dirty="0" smtClean="0"/>
          </a:p>
          <a:p>
            <a:pPr eaLnBrk="1" hangingPunct="1">
              <a:defRPr/>
            </a:pPr>
            <a:r>
              <a:rPr lang="el-GR" sz="2400" dirty="0" smtClean="0"/>
              <a:t>Το νέο γινόμενο καθυστέρησης είναι 80</a:t>
            </a:r>
            <a:r>
              <a:rPr lang="en-US" sz="2400" dirty="0" smtClean="0"/>
              <a:t>ns</a:t>
            </a:r>
            <a:r>
              <a:rPr lang="el-GR" sz="2400" dirty="0" smtClean="0"/>
              <a:t>∙</a:t>
            </a:r>
            <a:r>
              <a:rPr lang="en-US" sz="2400" dirty="0" smtClean="0"/>
              <a:t>(E+E)=</a:t>
            </a:r>
            <a:r>
              <a:rPr lang="el-GR" sz="2400" dirty="0" smtClean="0"/>
              <a:t>16</a:t>
            </a:r>
            <a:r>
              <a:rPr lang="en-US" sz="2400" dirty="0" smtClean="0"/>
              <a:t>0ns </a:t>
            </a:r>
            <a:r>
              <a:rPr lang="el-GR" sz="2400" dirty="0" smtClean="0"/>
              <a:t>∙</a:t>
            </a:r>
            <a:r>
              <a:rPr lang="en-US" sz="2400" dirty="0" smtClean="0"/>
              <a:t>E</a:t>
            </a:r>
            <a:endParaRPr lang="el-GR" sz="2400" dirty="0" smtClean="0"/>
          </a:p>
        </p:txBody>
      </p:sp>
    </p:spTree>
    <p:custDataLst>
      <p:tags r:id="rId2"/>
    </p:custDataLst>
    <p:extLst>
      <p:ext uri="{BB962C8B-B14F-4D97-AF65-F5344CB8AC3E}">
        <p14:creationId xmlns:p14="http://schemas.microsoft.com/office/powerpoint/2010/main" val="3044061581"/>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04813"/>
            <a:ext cx="8229600" cy="1143000"/>
          </a:xfrm>
        </p:spPr>
        <p:txBody>
          <a:bodyPr/>
          <a:lstStyle/>
          <a:p>
            <a:pPr eaLnBrk="1" hangingPunct="1"/>
            <a:r>
              <a:rPr lang="el-GR" altLang="el-GR" dirty="0" smtClean="0"/>
              <a:t>Ερώτηση 4 (1 από 5)</a:t>
            </a:r>
          </a:p>
        </p:txBody>
      </p:sp>
      <p:sp>
        <p:nvSpPr>
          <p:cNvPr id="146435" name="Rectangle 3"/>
          <p:cNvSpPr>
            <a:spLocks noGrp="1" noChangeArrowheads="1"/>
          </p:cNvSpPr>
          <p:nvPr>
            <p:ph idx="1"/>
          </p:nvPr>
        </p:nvSpPr>
        <p:spPr>
          <a:xfrm>
            <a:off x="472604" y="1916832"/>
            <a:ext cx="8507413" cy="3744913"/>
          </a:xfrm>
        </p:spPr>
        <p:txBody>
          <a:bodyPr/>
          <a:lstStyle/>
          <a:p>
            <a:pPr eaLnBrk="1" hangingPunct="1">
              <a:defRPr/>
            </a:pPr>
            <a:r>
              <a:rPr lang="el-GR" sz="2800" dirty="0" smtClean="0">
                <a:latin typeface="+mj-lt"/>
              </a:rPr>
              <a:t>Εάν διπλασιάσουμε την αρχική χωρητικότητα εξόδου με ποιο παράγοντα α</a:t>
            </a:r>
            <a:r>
              <a:rPr lang="en-US" sz="2800" dirty="0" smtClean="0">
                <a:latin typeface="+mj-lt"/>
              </a:rPr>
              <a:t> </a:t>
            </a:r>
            <a:r>
              <a:rPr lang="el-GR" sz="2800" dirty="0" smtClean="0">
                <a:latin typeface="+mj-lt"/>
              </a:rPr>
              <a:t>πρέπει να πολλαπλασιάσουμε το πλάτος των τρανζίστορ που οδηγούνται από το σήμα χρονισμού τροφοδοσίας </a:t>
            </a:r>
            <a:r>
              <a:rPr lang="en-US" sz="2800" dirty="0" smtClean="0">
                <a:latin typeface="+mj-lt"/>
              </a:rPr>
              <a:t>PowerClk1</a:t>
            </a:r>
            <a:r>
              <a:rPr lang="el-GR" sz="2800" dirty="0" smtClean="0">
                <a:latin typeface="+mj-lt"/>
              </a:rPr>
              <a:t> ώστε να ελαχιστοποιήσουμε τον συνολικά απαιτούμενο χρόνο</a:t>
            </a:r>
            <a:r>
              <a:rPr lang="en-US" sz="2800" dirty="0" smtClean="0">
                <a:latin typeface="+mj-lt"/>
              </a:rPr>
              <a:t>;</a:t>
            </a:r>
            <a:endParaRPr lang="el-GR" sz="2800" dirty="0" smtClean="0">
              <a:latin typeface="+mj-lt"/>
            </a:endParaRPr>
          </a:p>
          <a:p>
            <a:pPr eaLnBrk="1" hangingPunct="1">
              <a:defRPr/>
            </a:pPr>
            <a:r>
              <a:rPr lang="el-GR" sz="2800" dirty="0" smtClean="0">
                <a:latin typeface="+mj-lt"/>
              </a:rPr>
              <a:t>Όλες οι άλλες παράμετροι παραμένουν σταθερές</a:t>
            </a:r>
            <a:endParaRPr lang="en-US" sz="2800" dirty="0" smtClean="0">
              <a:latin typeface="+mj-lt"/>
            </a:endParaRPr>
          </a:p>
        </p:txBody>
      </p:sp>
    </p:spTree>
    <p:extLst>
      <p:ext uri="{BB962C8B-B14F-4D97-AF65-F5344CB8AC3E}">
        <p14:creationId xmlns:p14="http://schemas.microsoft.com/office/powerpoint/2010/main" val="3459992846"/>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4 </a:t>
            </a:r>
            <a:r>
              <a:rPr lang="el-GR" altLang="el-GR" dirty="0" smtClean="0"/>
              <a:t>(</a:t>
            </a:r>
            <a:r>
              <a:rPr lang="en-US" altLang="el-GR" dirty="0" smtClean="0"/>
              <a:t>2</a:t>
            </a:r>
            <a:r>
              <a:rPr lang="el-GR" altLang="el-GR" dirty="0" smtClean="0"/>
              <a:t> </a:t>
            </a:r>
            <a:r>
              <a:rPr lang="el-GR" altLang="el-GR" dirty="0"/>
              <a:t>από 5)</a:t>
            </a:r>
            <a:endParaRPr lang="el-GR" dirty="0"/>
          </a:p>
        </p:txBody>
      </p:sp>
      <p:sp>
        <p:nvSpPr>
          <p:cNvPr id="56325" name="Rectangle 3"/>
          <p:cNvSpPr>
            <a:spLocks noGrp="1" noChangeArrowheads="1"/>
          </p:cNvSpPr>
          <p:nvPr>
            <p:ph type="body" idx="1"/>
          </p:nvPr>
        </p:nvSpPr>
        <p:spPr>
          <a:xfrm>
            <a:off x="457200" y="1574254"/>
            <a:ext cx="7686266" cy="639762"/>
          </a:xfrm>
        </p:spPr>
        <p:txBody>
          <a:bodyPr/>
          <a:lstStyle/>
          <a:p>
            <a:pPr eaLnBrk="1" hangingPunct="1">
              <a:defRPr/>
            </a:pPr>
            <a:r>
              <a:rPr lang="el-GR" b="0" dirty="0" smtClean="0">
                <a:latin typeface="+mj-lt"/>
              </a:rPr>
              <a:t>Εάν Τ</a:t>
            </a:r>
            <a:r>
              <a:rPr lang="en-US" b="0" baseline="-25000" dirty="0" smtClean="0">
                <a:latin typeface="+mj-lt"/>
              </a:rPr>
              <a:t>old1</a:t>
            </a:r>
            <a:r>
              <a:rPr lang="en-US" b="0" dirty="0" smtClean="0">
                <a:latin typeface="+mj-lt"/>
              </a:rPr>
              <a:t> </a:t>
            </a:r>
            <a:r>
              <a:rPr lang="el-GR" b="0" dirty="0" smtClean="0">
                <a:latin typeface="+mj-lt"/>
              </a:rPr>
              <a:t>και Τ</a:t>
            </a:r>
            <a:r>
              <a:rPr lang="en-US" b="0" baseline="-25000" dirty="0" smtClean="0">
                <a:latin typeface="+mj-lt"/>
              </a:rPr>
              <a:t>new1</a:t>
            </a:r>
            <a:r>
              <a:rPr lang="en-US" b="0" dirty="0" smtClean="0">
                <a:latin typeface="+mj-lt"/>
              </a:rPr>
              <a:t> </a:t>
            </a:r>
            <a:r>
              <a:rPr lang="el-GR" b="0" dirty="0" smtClean="0">
                <a:latin typeface="+mj-lt"/>
              </a:rPr>
              <a:t>αρχικός και τελικός χρόνος για το πρώτο επίπεδο θα έχω</a:t>
            </a:r>
          </a:p>
        </p:txBody>
      </p:sp>
      <p:graphicFrame>
        <p:nvGraphicFramePr>
          <p:cNvPr id="56322" name="Object 5"/>
          <p:cNvGraphicFramePr>
            <a:graphicFrameLocks noGrp="1" noChangeAspect="1"/>
          </p:cNvGraphicFramePr>
          <p:nvPr>
            <p:ph sz="half" idx="2"/>
            <p:extLst>
              <p:ext uri="{D42A27DB-BD31-4B8C-83A1-F6EECF244321}">
                <p14:modId xmlns:p14="http://schemas.microsoft.com/office/powerpoint/2010/main" val="2935973909"/>
              </p:ext>
            </p:extLst>
          </p:nvPr>
        </p:nvGraphicFramePr>
        <p:xfrm>
          <a:off x="1477997" y="2348480"/>
          <a:ext cx="2418075" cy="919920"/>
        </p:xfrm>
        <a:graphic>
          <a:graphicData uri="http://schemas.openxmlformats.org/presentationml/2006/ole">
            <mc:AlternateContent xmlns:mc="http://schemas.openxmlformats.org/markup-compatibility/2006">
              <mc:Choice xmlns:v="urn:schemas-microsoft-com:vml" Requires="v">
                <p:oleObj spid="_x0000_s56355" name="Equation" r:id="rId4" imgW="1168200" imgH="444240" progId="Equation.3">
                  <p:embed/>
                </p:oleObj>
              </mc:Choice>
              <mc:Fallback>
                <p:oleObj name="Equation" r:id="rId4" imgW="1168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997" y="2348480"/>
                        <a:ext cx="2418075" cy="919920"/>
                      </a:xfrm>
                      <a:prstGeom prst="rect">
                        <a:avLst/>
                      </a:prstGeom>
                      <a:noFill/>
                      <a:ln>
                        <a:noFill/>
                      </a:ln>
                      <a:effectLst/>
                      <a:extLst/>
                    </p:spPr>
                  </p:pic>
                </p:oleObj>
              </mc:Fallback>
            </mc:AlternateContent>
          </a:graphicData>
        </a:graphic>
      </p:graphicFrame>
      <p:graphicFrame>
        <p:nvGraphicFramePr>
          <p:cNvPr id="56323" name="Object 8"/>
          <p:cNvGraphicFramePr>
            <a:graphicFrameLocks noGrp="1" noChangeAspect="1"/>
          </p:cNvGraphicFramePr>
          <p:nvPr>
            <p:ph sz="quarter" idx="4"/>
            <p:extLst>
              <p:ext uri="{D42A27DB-BD31-4B8C-83A1-F6EECF244321}">
                <p14:modId xmlns:p14="http://schemas.microsoft.com/office/powerpoint/2010/main" val="2937009382"/>
              </p:ext>
            </p:extLst>
          </p:nvPr>
        </p:nvGraphicFramePr>
        <p:xfrm>
          <a:off x="4572000" y="2305002"/>
          <a:ext cx="2851387" cy="818021"/>
        </p:xfrm>
        <a:graphic>
          <a:graphicData uri="http://schemas.openxmlformats.org/presentationml/2006/ole">
            <mc:AlternateContent xmlns:mc="http://schemas.openxmlformats.org/markup-compatibility/2006">
              <mc:Choice xmlns:v="urn:schemas-microsoft-com:vml" Requires="v">
                <p:oleObj spid="_x0000_s56356" name="Equation" r:id="rId6" imgW="1549080" imgH="444240" progId="Equation.3">
                  <p:embed/>
                </p:oleObj>
              </mc:Choice>
              <mc:Fallback>
                <p:oleObj name="Equation" r:id="rId6" imgW="15490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305002"/>
                        <a:ext cx="2851387" cy="818021"/>
                      </a:xfrm>
                      <a:prstGeom prst="rect">
                        <a:avLst/>
                      </a:prstGeom>
                      <a:noFill/>
                      <a:ln>
                        <a:noFill/>
                      </a:ln>
                      <a:effectLst/>
                      <a:extLst/>
                    </p:spPr>
                  </p:pic>
                </p:oleObj>
              </mc:Fallback>
            </mc:AlternateContent>
          </a:graphicData>
        </a:graphic>
      </p:graphicFrame>
      <p:sp>
        <p:nvSpPr>
          <p:cNvPr id="3" name="Θέση κειμένου 2"/>
          <p:cNvSpPr>
            <a:spLocks noGrp="1"/>
          </p:cNvSpPr>
          <p:nvPr>
            <p:ph type="body" sz="quarter" idx="3"/>
          </p:nvPr>
        </p:nvSpPr>
        <p:spPr>
          <a:xfrm>
            <a:off x="459544" y="3919401"/>
            <a:ext cx="6840760" cy="639762"/>
          </a:xfrm>
        </p:spPr>
        <p:txBody>
          <a:bodyPr/>
          <a:lstStyle/>
          <a:p>
            <a:r>
              <a:rPr lang="el-GR" b="0" dirty="0"/>
              <a:t>Όπου </a:t>
            </a:r>
            <a:r>
              <a:rPr lang="en-US" b="0" dirty="0"/>
              <a:t>C</a:t>
            </a:r>
            <a:r>
              <a:rPr lang="en-US" b="0" baseline="-25000" dirty="0"/>
              <a:t>1</a:t>
            </a:r>
            <a:r>
              <a:rPr lang="en-US" b="0" dirty="0"/>
              <a:t> </a:t>
            </a:r>
            <a:r>
              <a:rPr lang="el-GR" b="0" dirty="0"/>
              <a:t>η χωρητικότητα που οδηγεί αρχικά το σήμα χρονισμού τροφοδοσίας </a:t>
            </a:r>
            <a:r>
              <a:rPr lang="en-US" b="0" dirty="0"/>
              <a:t>PowerClk1</a:t>
            </a:r>
            <a:r>
              <a:rPr lang="el-GR" b="0" dirty="0"/>
              <a:t> και άρα </a:t>
            </a:r>
            <a:r>
              <a:rPr lang="el-GR" b="0" dirty="0" smtClean="0"/>
              <a:t>έχω</a:t>
            </a:r>
            <a:endParaRPr lang="el-GR" b="0" dirty="0"/>
          </a:p>
        </p:txBody>
      </p:sp>
      <p:graphicFrame>
        <p:nvGraphicFramePr>
          <p:cNvPr id="56324" name="Object 11"/>
          <p:cNvGraphicFramePr>
            <a:graphicFrameLocks noChangeAspect="1"/>
          </p:cNvGraphicFramePr>
          <p:nvPr>
            <p:extLst>
              <p:ext uri="{D42A27DB-BD31-4B8C-83A1-F6EECF244321}">
                <p14:modId xmlns:p14="http://schemas.microsoft.com/office/powerpoint/2010/main" val="2858191543"/>
              </p:ext>
            </p:extLst>
          </p:nvPr>
        </p:nvGraphicFramePr>
        <p:xfrm>
          <a:off x="889589" y="4849193"/>
          <a:ext cx="6821487" cy="796925"/>
        </p:xfrm>
        <a:graphic>
          <a:graphicData uri="http://schemas.openxmlformats.org/presentationml/2006/ole">
            <mc:AlternateContent xmlns:mc="http://schemas.openxmlformats.org/markup-compatibility/2006">
              <mc:Choice xmlns:v="urn:schemas-microsoft-com:vml" Requires="v">
                <p:oleObj spid="_x0000_s56357" name="Equation" r:id="rId8" imgW="3797280" imgH="444240" progId="Equation.3">
                  <p:embed/>
                </p:oleObj>
              </mc:Choice>
              <mc:Fallback>
                <p:oleObj name="Equation" r:id="rId8" imgW="379728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589" y="4849193"/>
                        <a:ext cx="6821487"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601382517"/>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4 </a:t>
            </a:r>
            <a:r>
              <a:rPr lang="el-GR" altLang="el-GR" dirty="0" smtClean="0"/>
              <a:t>(</a:t>
            </a:r>
            <a:r>
              <a:rPr lang="en-US" altLang="el-GR" dirty="0" smtClean="0"/>
              <a:t>3</a:t>
            </a:r>
            <a:r>
              <a:rPr lang="el-GR" altLang="el-GR" dirty="0" smtClean="0"/>
              <a:t> </a:t>
            </a:r>
            <a:r>
              <a:rPr lang="el-GR" altLang="el-GR" dirty="0"/>
              <a:t>από 5)</a:t>
            </a:r>
            <a:endParaRPr lang="el-GR" dirty="0"/>
          </a:p>
        </p:txBody>
      </p:sp>
      <p:sp>
        <p:nvSpPr>
          <p:cNvPr id="56325" name="Rectangle 3"/>
          <p:cNvSpPr>
            <a:spLocks noGrp="1" noChangeArrowheads="1"/>
          </p:cNvSpPr>
          <p:nvPr>
            <p:ph type="body" idx="1"/>
          </p:nvPr>
        </p:nvSpPr>
        <p:spPr>
          <a:xfrm>
            <a:off x="457200" y="1574254"/>
            <a:ext cx="7686266" cy="639762"/>
          </a:xfrm>
        </p:spPr>
        <p:txBody>
          <a:bodyPr/>
          <a:lstStyle/>
          <a:p>
            <a:pPr eaLnBrk="1" hangingPunct="1">
              <a:defRPr/>
            </a:pPr>
            <a:r>
              <a:rPr lang="el-GR" b="0" dirty="0">
                <a:latin typeface="+mj-lt"/>
              </a:rPr>
              <a:t>Εάν Τold2 και Τnew2 αρχικός και τελικός χρόνος για το δεύτερο επίπεδο θα έχω</a:t>
            </a:r>
          </a:p>
        </p:txBody>
      </p:sp>
      <p:graphicFrame>
        <p:nvGraphicFramePr>
          <p:cNvPr id="14" name="Object 3"/>
          <p:cNvGraphicFramePr>
            <a:graphicFrameLocks noGrp="1" noChangeAspect="1"/>
          </p:cNvGraphicFramePr>
          <p:nvPr>
            <p:ph sz="half" idx="2"/>
            <p:extLst>
              <p:ext uri="{D42A27DB-BD31-4B8C-83A1-F6EECF244321}">
                <p14:modId xmlns:p14="http://schemas.microsoft.com/office/powerpoint/2010/main" val="408571520"/>
              </p:ext>
            </p:extLst>
          </p:nvPr>
        </p:nvGraphicFramePr>
        <p:xfrm>
          <a:off x="1620782" y="2671296"/>
          <a:ext cx="2232062" cy="903454"/>
        </p:xfrm>
        <a:graphic>
          <a:graphicData uri="http://schemas.openxmlformats.org/presentationml/2006/ole">
            <mc:AlternateContent xmlns:mc="http://schemas.openxmlformats.org/markup-compatibility/2006">
              <mc:Choice xmlns:v="urn:schemas-microsoft-com:vml" Requires="v">
                <p:oleObj spid="_x0000_s60436" name="Equation" r:id="rId4" imgW="1066680" imgH="431640" progId="Equation.3">
                  <p:embed/>
                </p:oleObj>
              </mc:Choice>
              <mc:Fallback>
                <p:oleObj name="Equation" r:id="rId4" imgW="1066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782" y="2671296"/>
                        <a:ext cx="2232062" cy="903454"/>
                      </a:xfrm>
                      <a:prstGeom prst="rect">
                        <a:avLst/>
                      </a:prstGeom>
                      <a:noFill/>
                      <a:ln>
                        <a:noFill/>
                      </a:ln>
                      <a:effectLst/>
                      <a:extLst/>
                    </p:spPr>
                  </p:pic>
                </p:oleObj>
              </mc:Fallback>
            </mc:AlternateContent>
          </a:graphicData>
        </a:graphic>
      </p:graphicFrame>
      <p:graphicFrame>
        <p:nvGraphicFramePr>
          <p:cNvPr id="15" name="Object 4"/>
          <p:cNvGraphicFramePr>
            <a:graphicFrameLocks noGrp="1" noChangeAspect="1"/>
          </p:cNvGraphicFramePr>
          <p:nvPr>
            <p:ph sz="quarter" idx="4"/>
            <p:extLst>
              <p:ext uri="{D42A27DB-BD31-4B8C-83A1-F6EECF244321}">
                <p14:modId xmlns:p14="http://schemas.microsoft.com/office/powerpoint/2010/main" val="3731199489"/>
              </p:ext>
            </p:extLst>
          </p:nvPr>
        </p:nvGraphicFramePr>
        <p:xfrm>
          <a:off x="5040052" y="2504046"/>
          <a:ext cx="2825991" cy="1204118"/>
        </p:xfrm>
        <a:graphic>
          <a:graphicData uri="http://schemas.openxmlformats.org/presentationml/2006/ole">
            <mc:AlternateContent xmlns:mc="http://schemas.openxmlformats.org/markup-compatibility/2006">
              <mc:Choice xmlns:v="urn:schemas-microsoft-com:vml" Requires="v">
                <p:oleObj spid="_x0000_s60437" name="Equation" r:id="rId6" imgW="1460160" imgH="622080" progId="Equation.3">
                  <p:embed/>
                </p:oleObj>
              </mc:Choice>
              <mc:Fallback>
                <p:oleObj name="Equation" r:id="rId6" imgW="1460160" imgH="622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52" y="2504046"/>
                        <a:ext cx="2825991" cy="1204118"/>
                      </a:xfrm>
                      <a:prstGeom prst="rect">
                        <a:avLst/>
                      </a:prstGeom>
                      <a:noFill/>
                      <a:ln>
                        <a:noFill/>
                      </a:ln>
                      <a:effectLst/>
                      <a:extLst/>
                    </p:spPr>
                  </p:pic>
                </p:oleObj>
              </mc:Fallback>
            </mc:AlternateContent>
          </a:graphicData>
        </a:graphic>
      </p:graphicFrame>
      <p:sp>
        <p:nvSpPr>
          <p:cNvPr id="3" name="Θέση κειμένου 2"/>
          <p:cNvSpPr>
            <a:spLocks noGrp="1"/>
          </p:cNvSpPr>
          <p:nvPr>
            <p:ph type="body" sz="quarter" idx="3"/>
          </p:nvPr>
        </p:nvSpPr>
        <p:spPr>
          <a:xfrm>
            <a:off x="459544" y="3919401"/>
            <a:ext cx="6840760" cy="639762"/>
          </a:xfrm>
        </p:spPr>
        <p:txBody>
          <a:bodyPr/>
          <a:lstStyle/>
          <a:p>
            <a:r>
              <a:rPr lang="el-GR" b="0" dirty="0"/>
              <a:t>Όπου C η χωρητικότητα που οδηγεί αρχικά το σήμα χρονισμού τροφοδοσίας PowerClk2 και άρα έχω</a:t>
            </a:r>
          </a:p>
        </p:txBody>
      </p:sp>
      <p:graphicFrame>
        <p:nvGraphicFramePr>
          <p:cNvPr id="16" name="Object 6"/>
          <p:cNvGraphicFramePr>
            <a:graphicFrameLocks noChangeAspect="1"/>
          </p:cNvGraphicFramePr>
          <p:nvPr>
            <p:extLst>
              <p:ext uri="{D42A27DB-BD31-4B8C-83A1-F6EECF244321}">
                <p14:modId xmlns:p14="http://schemas.microsoft.com/office/powerpoint/2010/main" val="4240833757"/>
              </p:ext>
            </p:extLst>
          </p:nvPr>
        </p:nvGraphicFramePr>
        <p:xfrm>
          <a:off x="1007604" y="4581128"/>
          <a:ext cx="6473825" cy="1119187"/>
        </p:xfrm>
        <a:graphic>
          <a:graphicData uri="http://schemas.openxmlformats.org/presentationml/2006/ole">
            <mc:AlternateContent xmlns:mc="http://schemas.openxmlformats.org/markup-compatibility/2006">
              <mc:Choice xmlns:v="urn:schemas-microsoft-com:vml" Requires="v">
                <p:oleObj spid="_x0000_s60438" name="Equation" r:id="rId8" imgW="3606480" imgH="622080" progId="Equation.3">
                  <p:embed/>
                </p:oleObj>
              </mc:Choice>
              <mc:Fallback>
                <p:oleObj name="Equation" r:id="rId8" imgW="3606480" imgH="622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604" y="4581128"/>
                        <a:ext cx="647382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05287889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4 </a:t>
            </a:r>
            <a:r>
              <a:rPr lang="el-GR" altLang="el-GR" dirty="0" smtClean="0"/>
              <a:t>(</a:t>
            </a:r>
            <a:r>
              <a:rPr lang="en-US" altLang="el-GR" dirty="0" smtClean="0"/>
              <a:t>4</a:t>
            </a:r>
            <a:r>
              <a:rPr lang="el-GR" altLang="el-GR" dirty="0" smtClean="0"/>
              <a:t> </a:t>
            </a:r>
            <a:r>
              <a:rPr lang="el-GR" altLang="el-GR" dirty="0"/>
              <a:t>από 5)</a:t>
            </a:r>
            <a:endParaRPr lang="el-GR" dirty="0"/>
          </a:p>
        </p:txBody>
      </p:sp>
      <p:sp>
        <p:nvSpPr>
          <p:cNvPr id="58372" name="Rectangle 3"/>
          <p:cNvSpPr>
            <a:spLocks noGrp="1" noChangeArrowheads="1"/>
          </p:cNvSpPr>
          <p:nvPr>
            <p:ph type="body" idx="1"/>
          </p:nvPr>
        </p:nvSpPr>
        <p:spPr>
          <a:xfrm>
            <a:off x="457200" y="1574254"/>
            <a:ext cx="7139136" cy="639762"/>
          </a:xfrm>
        </p:spPr>
        <p:txBody>
          <a:bodyPr/>
          <a:lstStyle/>
          <a:p>
            <a:pPr eaLnBrk="1" hangingPunct="1">
              <a:defRPr/>
            </a:pPr>
            <a:r>
              <a:rPr lang="el-GR" b="0" dirty="0" smtClean="0"/>
              <a:t>Έχω </a:t>
            </a:r>
            <a:r>
              <a:rPr lang="el-GR" b="0" dirty="0"/>
              <a:t>επίσης ότι Τ</a:t>
            </a:r>
            <a:r>
              <a:rPr lang="en-US" b="0" baseline="-25000" dirty="0"/>
              <a:t>old1</a:t>
            </a:r>
            <a:r>
              <a:rPr lang="en-US" b="0" dirty="0"/>
              <a:t>=5ns</a:t>
            </a:r>
            <a:r>
              <a:rPr lang="el-GR" b="0" dirty="0"/>
              <a:t> και</a:t>
            </a:r>
            <a:r>
              <a:rPr lang="en-US" b="0" dirty="0"/>
              <a:t> </a:t>
            </a:r>
            <a:r>
              <a:rPr lang="en-US" b="0" dirty="0" smtClean="0"/>
              <a:t>T</a:t>
            </a:r>
            <a:r>
              <a:rPr lang="en-US" b="0" baseline="-25000" dirty="0" smtClean="0"/>
              <a:t>old2</a:t>
            </a:r>
            <a:r>
              <a:rPr lang="en-US" b="0" dirty="0" smtClean="0"/>
              <a:t>=10ns=2T</a:t>
            </a:r>
            <a:r>
              <a:rPr lang="en-US" b="0" baseline="-25000" dirty="0" smtClean="0"/>
              <a:t>old1</a:t>
            </a:r>
            <a:endParaRPr lang="en-US" b="0" dirty="0"/>
          </a:p>
        </p:txBody>
      </p:sp>
      <p:sp>
        <p:nvSpPr>
          <p:cNvPr id="3" name="Θέση κειμένου 2"/>
          <p:cNvSpPr>
            <a:spLocks noGrp="1"/>
          </p:cNvSpPr>
          <p:nvPr>
            <p:ph type="body" sz="quarter" idx="3"/>
          </p:nvPr>
        </p:nvSpPr>
        <p:spPr>
          <a:xfrm>
            <a:off x="312689" y="2223815"/>
            <a:ext cx="6336704" cy="639762"/>
          </a:xfrm>
        </p:spPr>
        <p:txBody>
          <a:bodyPr/>
          <a:lstStyle/>
          <a:p>
            <a:r>
              <a:rPr lang="el-GR" b="0" dirty="0"/>
              <a:t> Για το συνολικό χρόνο θα έχω ότι </a:t>
            </a:r>
            <a:r>
              <a:rPr lang="el-GR" b="0" dirty="0" smtClean="0"/>
              <a:t>είναι</a:t>
            </a:r>
            <a:endParaRPr lang="el-GR" b="0" dirty="0"/>
          </a:p>
        </p:txBody>
      </p:sp>
      <p:graphicFrame>
        <p:nvGraphicFramePr>
          <p:cNvPr id="58370" name="Object 4"/>
          <p:cNvGraphicFramePr>
            <a:graphicFrameLocks noGrp="1" noChangeAspect="1"/>
          </p:cNvGraphicFramePr>
          <p:nvPr>
            <p:ph sz="half" idx="2"/>
            <p:extLst>
              <p:ext uri="{D42A27DB-BD31-4B8C-83A1-F6EECF244321}">
                <p14:modId xmlns:p14="http://schemas.microsoft.com/office/powerpoint/2010/main" val="3585081460"/>
              </p:ext>
            </p:extLst>
          </p:nvPr>
        </p:nvGraphicFramePr>
        <p:xfrm>
          <a:off x="1547664" y="2953156"/>
          <a:ext cx="4560169" cy="1433196"/>
        </p:xfrm>
        <a:graphic>
          <a:graphicData uri="http://schemas.openxmlformats.org/presentationml/2006/ole">
            <mc:AlternateContent xmlns:mc="http://schemas.openxmlformats.org/markup-compatibility/2006">
              <mc:Choice xmlns:v="urn:schemas-microsoft-com:vml" Requires="v">
                <p:oleObj spid="_x0000_s58392" name="Equation" r:id="rId4" imgW="2666880" imgH="838080" progId="Equation.3">
                  <p:embed/>
                </p:oleObj>
              </mc:Choice>
              <mc:Fallback>
                <p:oleObj name="Equation" r:id="rId4" imgW="266688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953156"/>
                        <a:ext cx="4560169" cy="1433196"/>
                      </a:xfrm>
                      <a:prstGeom prst="rect">
                        <a:avLst/>
                      </a:prstGeom>
                      <a:noFill/>
                      <a:ln>
                        <a:noFill/>
                      </a:ln>
                      <a:effectLst/>
                      <a:extLst/>
                    </p:spPr>
                  </p:pic>
                </p:oleObj>
              </mc:Fallback>
            </mc:AlternateContent>
          </a:graphicData>
        </a:graphic>
      </p:graphicFrame>
      <p:sp>
        <p:nvSpPr>
          <p:cNvPr id="4" name="TextBox 3"/>
          <p:cNvSpPr txBox="1"/>
          <p:nvPr/>
        </p:nvSpPr>
        <p:spPr>
          <a:xfrm>
            <a:off x="200250" y="4725144"/>
            <a:ext cx="6238551" cy="486408"/>
          </a:xfrm>
          <a:prstGeom prst="rect">
            <a:avLst/>
          </a:prstGeom>
        </p:spPr>
        <p:txBody>
          <a:bodyPr vert="horz" wrap="square" lIns="91440" tIns="45720" rIns="91440" bIns="45720" rtlCol="0" anchor="ctr">
            <a:noAutofit/>
          </a:bodyPr>
          <a:lstStyle/>
          <a:p>
            <a:r>
              <a:rPr lang="el-GR" sz="2400" dirty="0">
                <a:latin typeface="+mn-lt"/>
              </a:rPr>
              <a:t>Για να βρω το βέλτιστο α πρέπει να βρω το α που ελαχιστοποιεί την ποσότητα</a:t>
            </a:r>
          </a:p>
          <a:p>
            <a:endParaRPr lang="el-GR" sz="2400" dirty="0" smtClean="0">
              <a:latin typeface="+mn-lt"/>
            </a:endParaRPr>
          </a:p>
        </p:txBody>
      </p:sp>
      <p:graphicFrame>
        <p:nvGraphicFramePr>
          <p:cNvPr id="58371" name="Object 7"/>
          <p:cNvGraphicFramePr>
            <a:graphicFrameLocks noGrp="1" noChangeAspect="1"/>
          </p:cNvGraphicFramePr>
          <p:nvPr>
            <p:ph sz="quarter" idx="4"/>
            <p:extLst>
              <p:ext uri="{D42A27DB-BD31-4B8C-83A1-F6EECF244321}">
                <p14:modId xmlns:p14="http://schemas.microsoft.com/office/powerpoint/2010/main" val="1826064959"/>
              </p:ext>
            </p:extLst>
          </p:nvPr>
        </p:nvGraphicFramePr>
        <p:xfrm>
          <a:off x="3599892" y="5373216"/>
          <a:ext cx="1141276" cy="982765"/>
        </p:xfrm>
        <a:graphic>
          <a:graphicData uri="http://schemas.openxmlformats.org/presentationml/2006/ole">
            <mc:AlternateContent xmlns:mc="http://schemas.openxmlformats.org/markup-compatibility/2006">
              <mc:Choice xmlns:v="urn:schemas-microsoft-com:vml" Requires="v">
                <p:oleObj spid="_x0000_s58393" name="Equation" r:id="rId6" imgW="457200" imgH="393480" progId="Equation.3">
                  <p:embed/>
                </p:oleObj>
              </mc:Choice>
              <mc:Fallback>
                <p:oleObj name="Equation" r:id="rId6" imgW="457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9892" y="5373216"/>
                        <a:ext cx="1141276" cy="982765"/>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35951259"/>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Ερώτηση 4 </a:t>
            </a:r>
            <a:r>
              <a:rPr lang="el-GR" altLang="el-GR" dirty="0" smtClean="0"/>
              <a:t>(</a:t>
            </a:r>
            <a:r>
              <a:rPr lang="en-US" altLang="el-GR" dirty="0" smtClean="0"/>
              <a:t>5 </a:t>
            </a:r>
            <a:r>
              <a:rPr lang="el-GR" altLang="el-GR" dirty="0" smtClean="0"/>
              <a:t>από </a:t>
            </a:r>
            <a:r>
              <a:rPr lang="el-GR" altLang="el-GR" dirty="0"/>
              <a:t>5)</a:t>
            </a:r>
            <a:endParaRPr lang="el-GR" dirty="0"/>
          </a:p>
        </p:txBody>
      </p:sp>
      <p:sp>
        <p:nvSpPr>
          <p:cNvPr id="59395" name="Rectangle 3"/>
          <p:cNvSpPr>
            <a:spLocks noGrp="1" noChangeArrowheads="1"/>
          </p:cNvSpPr>
          <p:nvPr>
            <p:ph type="body" sz="half" idx="2"/>
          </p:nvPr>
        </p:nvSpPr>
        <p:spPr>
          <a:xfrm>
            <a:off x="323528" y="1581253"/>
            <a:ext cx="8172908" cy="1313354"/>
          </a:xfrm>
        </p:spPr>
        <p:txBody>
          <a:bodyPr>
            <a:normAutofit/>
          </a:bodyPr>
          <a:lstStyle/>
          <a:p>
            <a:pPr eaLnBrk="1" hangingPunct="1">
              <a:lnSpc>
                <a:spcPct val="90000"/>
              </a:lnSpc>
              <a:defRPr/>
            </a:pPr>
            <a:r>
              <a:rPr lang="el-GR" sz="2400" dirty="0" smtClean="0">
                <a:latin typeface="+mj-lt"/>
              </a:rPr>
              <a:t>Για να βρω την τιμή του α που ελαχιστοποιεί την ποσότητα </a:t>
            </a:r>
            <a:r>
              <a:rPr lang="el-GR" sz="2400" dirty="0" err="1" smtClean="0">
                <a:latin typeface="+mj-lt"/>
              </a:rPr>
              <a:t>παραγωγίζω</a:t>
            </a:r>
            <a:r>
              <a:rPr lang="el-GR" sz="2400" dirty="0" smtClean="0">
                <a:latin typeface="+mj-lt"/>
              </a:rPr>
              <a:t> και εξισώνοντας με 0 βρίσκω τις λύσεις που δίνουν ελάχιστα και μέγιστα</a:t>
            </a:r>
          </a:p>
        </p:txBody>
      </p:sp>
      <p:graphicFrame>
        <p:nvGraphicFramePr>
          <p:cNvPr id="59394" name="Object 4"/>
          <p:cNvGraphicFramePr>
            <a:graphicFrameLocks noGrp="1" noChangeAspect="1"/>
          </p:cNvGraphicFramePr>
          <p:nvPr>
            <p:ph idx="1"/>
            <p:extLst>
              <p:ext uri="{D42A27DB-BD31-4B8C-83A1-F6EECF244321}">
                <p14:modId xmlns:p14="http://schemas.microsoft.com/office/powerpoint/2010/main" val="3106286288"/>
              </p:ext>
            </p:extLst>
          </p:nvPr>
        </p:nvGraphicFramePr>
        <p:xfrm>
          <a:off x="2339752" y="2825489"/>
          <a:ext cx="3930594" cy="2216672"/>
        </p:xfrm>
        <a:graphic>
          <a:graphicData uri="http://schemas.openxmlformats.org/presentationml/2006/ole">
            <mc:AlternateContent xmlns:mc="http://schemas.openxmlformats.org/markup-compatibility/2006">
              <mc:Choice xmlns:v="urn:schemas-microsoft-com:vml" Requires="v">
                <p:oleObj spid="_x0000_s59405" name="Equation" r:id="rId4" imgW="2184120" imgH="1231560" progId="Equation.3">
                  <p:embed/>
                </p:oleObj>
              </mc:Choice>
              <mc:Fallback>
                <p:oleObj name="Equation" r:id="rId4" imgW="2184120" imgH="1231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825489"/>
                        <a:ext cx="3930594" cy="2216672"/>
                      </a:xfrm>
                      <a:prstGeom prst="rect">
                        <a:avLst/>
                      </a:prstGeom>
                      <a:noFill/>
                      <a:ln>
                        <a:noFill/>
                      </a:ln>
                      <a:effectLst/>
                      <a:extLst/>
                    </p:spPr>
                  </p:pic>
                </p:oleObj>
              </mc:Fallback>
            </mc:AlternateContent>
          </a:graphicData>
        </a:graphic>
      </p:graphicFrame>
      <p:sp>
        <p:nvSpPr>
          <p:cNvPr id="3" name="TextBox 2"/>
          <p:cNvSpPr txBox="1"/>
          <p:nvPr/>
        </p:nvSpPr>
        <p:spPr>
          <a:xfrm>
            <a:off x="305780" y="5278285"/>
            <a:ext cx="7128792" cy="1008112"/>
          </a:xfrm>
          <a:prstGeom prst="rect">
            <a:avLst/>
          </a:prstGeom>
        </p:spPr>
        <p:txBody>
          <a:bodyPr vert="horz" wrap="square" lIns="91440" tIns="45720" rIns="91440" bIns="45720" rtlCol="0" anchor="ctr">
            <a:noAutofit/>
          </a:bodyPr>
          <a:lstStyle/>
          <a:p>
            <a:pPr eaLnBrk="1" hangingPunct="1">
              <a:lnSpc>
                <a:spcPct val="90000"/>
              </a:lnSpc>
              <a:defRPr/>
            </a:pPr>
            <a:endParaRPr lang="el-GR" sz="2400" dirty="0">
              <a:latin typeface="+mn-lt"/>
            </a:endParaRPr>
          </a:p>
          <a:p>
            <a:pPr eaLnBrk="1" hangingPunct="1">
              <a:lnSpc>
                <a:spcPct val="90000"/>
              </a:lnSpc>
              <a:defRPr/>
            </a:pPr>
            <a:r>
              <a:rPr lang="el-GR" sz="2400" dirty="0">
                <a:latin typeface="+mn-lt"/>
              </a:rPr>
              <a:t>Η λύση αυτή δίνει ελάχιστο και όχι μέγιστο γιατί όταν α τείνει στο 0 ή στο άπειρο η προς ελαχιστοποίηση ποσότητα </a:t>
            </a:r>
            <a:r>
              <a:rPr lang="el-GR" sz="2400" dirty="0" err="1">
                <a:latin typeface="+mn-lt"/>
              </a:rPr>
              <a:t>απειρίζεται</a:t>
            </a:r>
            <a:endParaRPr lang="el-GR" sz="2400" dirty="0">
              <a:latin typeface="+mn-lt"/>
            </a:endParaRPr>
          </a:p>
          <a:p>
            <a:endParaRPr lang="el-GR" sz="2400" dirty="0" smtClean="0">
              <a:latin typeface="+mn-lt"/>
            </a:endParaRPr>
          </a:p>
        </p:txBody>
      </p:sp>
    </p:spTree>
    <p:custDataLst>
      <p:tags r:id="rId2"/>
    </p:custDataLst>
    <p:extLst>
      <p:ext uri="{BB962C8B-B14F-4D97-AF65-F5344CB8AC3E}">
        <p14:creationId xmlns:p14="http://schemas.microsoft.com/office/powerpoint/2010/main" val="206222411"/>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l-GR" altLang="el-GR" sz="4000" dirty="0" smtClean="0"/>
              <a:t>Ισοδύναμα κυκλώματα για τρανζίστορ (1 από 2)</a:t>
            </a:r>
          </a:p>
        </p:txBody>
      </p:sp>
      <p:grpSp>
        <p:nvGrpSpPr>
          <p:cNvPr id="77827" name="Group 64" descr="Πυκνοτής και αντίσταση"/>
          <p:cNvGrpSpPr>
            <a:grpSpLocks/>
          </p:cNvGrpSpPr>
          <p:nvPr/>
        </p:nvGrpSpPr>
        <p:grpSpPr bwMode="auto">
          <a:xfrm>
            <a:off x="1042988" y="2278063"/>
            <a:ext cx="2378075" cy="2311400"/>
            <a:chOff x="657" y="1434"/>
            <a:chExt cx="1498" cy="1456"/>
          </a:xfrm>
        </p:grpSpPr>
        <p:grpSp>
          <p:nvGrpSpPr>
            <p:cNvPr id="77850" name="Group 4"/>
            <p:cNvGrpSpPr>
              <a:grpSpLocks/>
            </p:cNvGrpSpPr>
            <p:nvPr/>
          </p:nvGrpSpPr>
          <p:grpSpPr bwMode="auto">
            <a:xfrm>
              <a:off x="1293" y="2160"/>
              <a:ext cx="182" cy="227"/>
              <a:chOff x="3152" y="2341"/>
              <a:chExt cx="182" cy="227"/>
            </a:xfrm>
          </p:grpSpPr>
          <p:sp>
            <p:nvSpPr>
              <p:cNvPr id="77874" name="Line 5" descr="Πυκνοτής και αντίσταση"/>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5" name="Line 6"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6" name="Line 7"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7" name="Line 8"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7851" name="Group 9"/>
            <p:cNvGrpSpPr>
              <a:grpSpLocks/>
            </p:cNvGrpSpPr>
            <p:nvPr/>
          </p:nvGrpSpPr>
          <p:grpSpPr bwMode="auto">
            <a:xfrm>
              <a:off x="1973" y="1887"/>
              <a:ext cx="91" cy="545"/>
              <a:chOff x="3742" y="1706"/>
              <a:chExt cx="91" cy="545"/>
            </a:xfrm>
          </p:grpSpPr>
          <p:sp>
            <p:nvSpPr>
              <p:cNvPr id="77864" name="Line 10" descr="[DECORATIVE]"/>
              <p:cNvSpPr>
                <a:spLocks noChangeShapeType="1"/>
              </p:cNvSpPr>
              <p:nvPr/>
            </p:nvSpPr>
            <p:spPr bwMode="auto">
              <a:xfrm>
                <a:off x="3787"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5" name="Line 11" descr="[DECORATIVE]"/>
              <p:cNvSpPr>
                <a:spLocks noChangeShapeType="1"/>
              </p:cNvSpPr>
              <p:nvPr/>
            </p:nvSpPr>
            <p:spPr bwMode="auto">
              <a:xfrm flipH="1">
                <a:off x="3742" y="1797"/>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6" name="Line 12" descr="[DECORATIVE]"/>
              <p:cNvSpPr>
                <a:spLocks noChangeShapeType="1"/>
              </p:cNvSpPr>
              <p:nvPr/>
            </p:nvSpPr>
            <p:spPr bwMode="auto">
              <a:xfrm>
                <a:off x="3742" y="1842"/>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7" name="Line 13" descr="[DECORATIVE]"/>
              <p:cNvSpPr>
                <a:spLocks noChangeShapeType="1"/>
              </p:cNvSpPr>
              <p:nvPr/>
            </p:nvSpPr>
            <p:spPr bwMode="auto">
              <a:xfrm flipH="1">
                <a:off x="3742" y="1888"/>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8" name="Line 14" descr="[DECORATIVE]"/>
              <p:cNvSpPr>
                <a:spLocks noChangeShapeType="1"/>
              </p:cNvSpPr>
              <p:nvPr/>
            </p:nvSpPr>
            <p:spPr bwMode="auto">
              <a:xfrm>
                <a:off x="3742" y="1933"/>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9" name="Line 15" descr="[DECORATIVE]"/>
              <p:cNvSpPr>
                <a:spLocks noChangeShapeType="1"/>
              </p:cNvSpPr>
              <p:nvPr/>
            </p:nvSpPr>
            <p:spPr bwMode="auto">
              <a:xfrm flipH="1">
                <a:off x="3742" y="1979"/>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0" name="Line 16" descr="[DECORATIVE]"/>
              <p:cNvSpPr>
                <a:spLocks noChangeShapeType="1"/>
              </p:cNvSpPr>
              <p:nvPr/>
            </p:nvSpPr>
            <p:spPr bwMode="auto">
              <a:xfrm>
                <a:off x="3742" y="2024"/>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1" name="Line 17" descr="[DECORATIVE]"/>
              <p:cNvSpPr>
                <a:spLocks noChangeShapeType="1"/>
              </p:cNvSpPr>
              <p:nvPr/>
            </p:nvSpPr>
            <p:spPr bwMode="auto">
              <a:xfrm flipH="1">
                <a:off x="3742" y="2069"/>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2" name="Line 18" descr="[DECORATIVE]"/>
              <p:cNvSpPr>
                <a:spLocks noChangeShapeType="1"/>
              </p:cNvSpPr>
              <p:nvPr/>
            </p:nvSpPr>
            <p:spPr bwMode="auto">
              <a:xfrm>
                <a:off x="3742" y="2115"/>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3" name="Line 19" descr="[DECORATIVE]"/>
              <p:cNvSpPr>
                <a:spLocks noChangeShapeType="1"/>
              </p:cNvSpPr>
              <p:nvPr/>
            </p:nvSpPr>
            <p:spPr bwMode="auto">
              <a:xfrm>
                <a:off x="3787"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7852" name="Group 20"/>
            <p:cNvGrpSpPr>
              <a:grpSpLocks/>
            </p:cNvGrpSpPr>
            <p:nvPr/>
          </p:nvGrpSpPr>
          <p:grpSpPr bwMode="auto">
            <a:xfrm>
              <a:off x="1293" y="2387"/>
              <a:ext cx="182" cy="182"/>
              <a:chOff x="3152" y="2069"/>
              <a:chExt cx="182" cy="182"/>
            </a:xfrm>
          </p:grpSpPr>
          <p:sp>
            <p:nvSpPr>
              <p:cNvPr id="77860" name="Line 21"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1" name="Line 22"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2" name="Line 23"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3" name="Line 24"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53" name="Line 25" descr="[DECORATIVE]"/>
            <p:cNvSpPr>
              <a:spLocks noChangeShapeType="1"/>
            </p:cNvSpPr>
            <p:nvPr/>
          </p:nvSpPr>
          <p:spPr bwMode="auto">
            <a:xfrm flipV="1">
              <a:off x="1383" y="2024"/>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4" name="Line 26" descr="[DECORATIVE]"/>
            <p:cNvSpPr>
              <a:spLocks noChangeShapeType="1"/>
            </p:cNvSpPr>
            <p:nvPr/>
          </p:nvSpPr>
          <p:spPr bwMode="auto">
            <a:xfrm flipH="1">
              <a:off x="930" y="2024"/>
              <a:ext cx="453"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55" name="Line 27" descr="[DECORATIVE]"/>
            <p:cNvSpPr>
              <a:spLocks noChangeShapeType="1"/>
            </p:cNvSpPr>
            <p:nvPr/>
          </p:nvSpPr>
          <p:spPr bwMode="auto">
            <a:xfrm flipV="1">
              <a:off x="2018" y="1706"/>
              <a:ext cx="0" cy="182"/>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56" name="Line 28" descr="[DECORATIVE]"/>
            <p:cNvSpPr>
              <a:spLocks noChangeShapeType="1"/>
            </p:cNvSpPr>
            <p:nvPr/>
          </p:nvSpPr>
          <p:spPr bwMode="auto">
            <a:xfrm>
              <a:off x="2018" y="2432"/>
              <a:ext cx="0" cy="182"/>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57" name="Text Box 29" descr="[DECORATIVE]"/>
            <p:cNvSpPr txBox="1">
              <a:spLocks noChangeArrowheads="1"/>
            </p:cNvSpPr>
            <p:nvPr>
              <p:custDataLst>
                <p:tags r:id="rId5"/>
              </p:custDataLst>
            </p:nvPr>
          </p:nvSpPr>
          <p:spPr bwMode="auto">
            <a:xfrm>
              <a:off x="657" y="1842"/>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G</a:t>
              </a:r>
              <a:endParaRPr lang="el-GR" altLang="el-GR" dirty="0">
                <a:latin typeface="Calibri" panose="020F0502020204030204" pitchFamily="34" charset="0"/>
              </a:endParaRPr>
            </a:p>
          </p:txBody>
        </p:sp>
        <p:sp>
          <p:nvSpPr>
            <p:cNvPr id="77858" name="Text Box 30" descr="[DECORATIVE]"/>
            <p:cNvSpPr txBox="1">
              <a:spLocks noChangeArrowheads="1"/>
            </p:cNvSpPr>
            <p:nvPr>
              <p:custDataLst>
                <p:tags r:id="rId6"/>
              </p:custDataLst>
            </p:nvPr>
          </p:nvSpPr>
          <p:spPr bwMode="auto">
            <a:xfrm>
              <a:off x="1928" y="2659"/>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S</a:t>
              </a:r>
              <a:endParaRPr lang="el-GR" altLang="el-GR" dirty="0">
                <a:latin typeface="Calibri" panose="020F0502020204030204" pitchFamily="34" charset="0"/>
              </a:endParaRPr>
            </a:p>
          </p:txBody>
        </p:sp>
        <p:sp>
          <p:nvSpPr>
            <p:cNvPr id="77859" name="Text Box 31" descr="[DECORATIVE]"/>
            <p:cNvSpPr txBox="1">
              <a:spLocks noChangeArrowheads="1"/>
            </p:cNvSpPr>
            <p:nvPr>
              <p:custDataLst>
                <p:tags r:id="rId7"/>
              </p:custDataLst>
            </p:nvPr>
          </p:nvSpPr>
          <p:spPr bwMode="auto">
            <a:xfrm>
              <a:off x="1882" y="1434"/>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D</a:t>
              </a:r>
              <a:endParaRPr lang="el-GR" altLang="el-GR" dirty="0">
                <a:latin typeface="Calibri" panose="020F0502020204030204" pitchFamily="34" charset="0"/>
              </a:endParaRPr>
            </a:p>
          </p:txBody>
        </p:sp>
      </p:grpSp>
      <p:sp>
        <p:nvSpPr>
          <p:cNvPr id="77828" name="Text Box 32"/>
          <p:cNvSpPr txBox="1">
            <a:spLocks noChangeArrowheads="1"/>
          </p:cNvSpPr>
          <p:nvPr/>
        </p:nvSpPr>
        <p:spPr bwMode="auto">
          <a:xfrm>
            <a:off x="1619250" y="4943475"/>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Ενεργό </a:t>
            </a:r>
            <a:r>
              <a:rPr lang="en-US" altLang="el-GR">
                <a:latin typeface="Calibri" panose="020F0502020204030204" pitchFamily="34" charset="0"/>
              </a:rPr>
              <a:t>n-MOS</a:t>
            </a:r>
            <a:endParaRPr lang="el-GR" altLang="el-GR">
              <a:latin typeface="Calibri" panose="020F0502020204030204" pitchFamily="34" charset="0"/>
            </a:endParaRPr>
          </a:p>
        </p:txBody>
      </p:sp>
      <p:grpSp>
        <p:nvGrpSpPr>
          <p:cNvPr id="77829" name="Group 65" descr="Πυκνωτής και δυο ακρα D S χωρις αντίσταση"/>
          <p:cNvGrpSpPr>
            <a:grpSpLocks/>
          </p:cNvGrpSpPr>
          <p:nvPr/>
        </p:nvGrpSpPr>
        <p:grpSpPr bwMode="auto">
          <a:xfrm>
            <a:off x="4572000" y="2349500"/>
            <a:ext cx="4572000" cy="2887663"/>
            <a:chOff x="2880" y="1479"/>
            <a:chExt cx="2880" cy="1819"/>
          </a:xfrm>
        </p:grpSpPr>
        <p:grpSp>
          <p:nvGrpSpPr>
            <p:cNvPr id="77830" name="Group 33"/>
            <p:cNvGrpSpPr>
              <a:grpSpLocks/>
            </p:cNvGrpSpPr>
            <p:nvPr/>
          </p:nvGrpSpPr>
          <p:grpSpPr bwMode="auto">
            <a:xfrm>
              <a:off x="3516" y="2205"/>
              <a:ext cx="182" cy="227"/>
              <a:chOff x="3152" y="2341"/>
              <a:chExt cx="182" cy="227"/>
            </a:xfrm>
          </p:grpSpPr>
          <p:sp>
            <p:nvSpPr>
              <p:cNvPr id="77846" name="Line 34" descr="Πυκνωτής και δυο ακρα D S χωρις αντίσταση"/>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7" name="Line 35"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8" name="Line 36"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9" name="Line 37"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7831" name="Group 49"/>
            <p:cNvGrpSpPr>
              <a:grpSpLocks/>
            </p:cNvGrpSpPr>
            <p:nvPr/>
          </p:nvGrpSpPr>
          <p:grpSpPr bwMode="auto">
            <a:xfrm>
              <a:off x="3516" y="2432"/>
              <a:ext cx="182" cy="182"/>
              <a:chOff x="3152" y="2069"/>
              <a:chExt cx="182" cy="182"/>
            </a:xfrm>
          </p:grpSpPr>
          <p:sp>
            <p:nvSpPr>
              <p:cNvPr id="77842" name="Line 50"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3" name="Line 51"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4" name="Line 52"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5" name="Line 53"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32" name="Line 54" descr="[DECORATIVE]"/>
            <p:cNvSpPr>
              <a:spLocks noChangeShapeType="1"/>
            </p:cNvSpPr>
            <p:nvPr/>
          </p:nvSpPr>
          <p:spPr bwMode="auto">
            <a:xfrm flipV="1">
              <a:off x="3606" y="2069"/>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33" name="Line 55" descr="[DECORATIVE]"/>
            <p:cNvSpPr>
              <a:spLocks noChangeShapeType="1"/>
            </p:cNvSpPr>
            <p:nvPr/>
          </p:nvSpPr>
          <p:spPr bwMode="auto">
            <a:xfrm flipH="1">
              <a:off x="3153" y="2069"/>
              <a:ext cx="453"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34" name="Line 56" descr="[DECORATIVE]"/>
            <p:cNvSpPr>
              <a:spLocks noChangeShapeType="1"/>
            </p:cNvSpPr>
            <p:nvPr/>
          </p:nvSpPr>
          <p:spPr bwMode="auto">
            <a:xfrm flipV="1">
              <a:off x="4241" y="1751"/>
              <a:ext cx="0" cy="182"/>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35" name="Line 57" descr="[DECORATIVE]"/>
            <p:cNvSpPr>
              <a:spLocks noChangeShapeType="1"/>
            </p:cNvSpPr>
            <p:nvPr/>
          </p:nvSpPr>
          <p:spPr bwMode="auto">
            <a:xfrm>
              <a:off x="4241" y="2477"/>
              <a:ext cx="0" cy="182"/>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l-GR"/>
            </a:p>
          </p:txBody>
        </p:sp>
        <p:sp>
          <p:nvSpPr>
            <p:cNvPr id="77836" name="Text Box 58" descr="[DECORATIVE]"/>
            <p:cNvSpPr txBox="1">
              <a:spLocks noChangeArrowheads="1"/>
            </p:cNvSpPr>
            <p:nvPr>
              <p:custDataLst>
                <p:tags r:id="rId2"/>
              </p:custDataLst>
            </p:nvPr>
          </p:nvSpPr>
          <p:spPr bwMode="auto">
            <a:xfrm>
              <a:off x="2880" y="1887"/>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G</a:t>
              </a:r>
              <a:endParaRPr lang="el-GR" altLang="el-GR" dirty="0">
                <a:latin typeface="Calibri" panose="020F0502020204030204" pitchFamily="34" charset="0"/>
              </a:endParaRPr>
            </a:p>
          </p:txBody>
        </p:sp>
        <p:sp>
          <p:nvSpPr>
            <p:cNvPr id="77837" name="Text Box 59" descr="[DECORATIVE]"/>
            <p:cNvSpPr txBox="1">
              <a:spLocks noChangeArrowheads="1"/>
            </p:cNvSpPr>
            <p:nvPr>
              <p:custDataLst>
                <p:tags r:id="rId3"/>
              </p:custDataLst>
            </p:nvPr>
          </p:nvSpPr>
          <p:spPr bwMode="auto">
            <a:xfrm>
              <a:off x="4151" y="2704"/>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S</a:t>
              </a:r>
              <a:endParaRPr lang="el-GR" altLang="el-GR" dirty="0">
                <a:latin typeface="Calibri" panose="020F0502020204030204" pitchFamily="34" charset="0"/>
              </a:endParaRPr>
            </a:p>
          </p:txBody>
        </p:sp>
        <p:sp>
          <p:nvSpPr>
            <p:cNvPr id="77838" name="Text Box 60" descr="[DECORATIVE]"/>
            <p:cNvSpPr txBox="1">
              <a:spLocks noChangeArrowheads="1"/>
            </p:cNvSpPr>
            <p:nvPr>
              <p:custDataLst>
                <p:tags r:id="rId4"/>
              </p:custDataLst>
            </p:nvPr>
          </p:nvSpPr>
          <p:spPr bwMode="auto">
            <a:xfrm>
              <a:off x="4105" y="1479"/>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D</a:t>
              </a:r>
              <a:endParaRPr lang="el-GR" altLang="el-GR" dirty="0">
                <a:latin typeface="Calibri" panose="020F0502020204030204" pitchFamily="34" charset="0"/>
              </a:endParaRPr>
            </a:p>
          </p:txBody>
        </p:sp>
        <p:sp>
          <p:nvSpPr>
            <p:cNvPr id="77839" name="Text Box 61" descr="[DECORATIVE]"/>
            <p:cNvSpPr txBox="1">
              <a:spLocks noChangeArrowheads="1"/>
            </p:cNvSpPr>
            <p:nvPr/>
          </p:nvSpPr>
          <p:spPr bwMode="auto">
            <a:xfrm>
              <a:off x="3424" y="3067"/>
              <a:ext cx="16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Ανενεργό </a:t>
              </a:r>
              <a:r>
                <a:rPr lang="en-US" altLang="el-GR">
                  <a:latin typeface="Calibri" panose="020F0502020204030204" pitchFamily="34" charset="0"/>
                </a:rPr>
                <a:t>n-MOS</a:t>
              </a:r>
              <a:endParaRPr lang="el-GR" altLang="el-GR">
                <a:latin typeface="Calibri" panose="020F0502020204030204" pitchFamily="34" charset="0"/>
              </a:endParaRPr>
            </a:p>
          </p:txBody>
        </p:sp>
        <p:sp>
          <p:nvSpPr>
            <p:cNvPr id="77840" name="Line 62" descr="[DECORATIVE]"/>
            <p:cNvSpPr>
              <a:spLocks noChangeShapeType="1"/>
            </p:cNvSpPr>
            <p:nvPr/>
          </p:nvSpPr>
          <p:spPr bwMode="auto">
            <a:xfrm flipH="1">
              <a:off x="4332" y="1797"/>
              <a:ext cx="816" cy="3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7841" name="Text Box 63" descr="[DECORATIVE]"/>
            <p:cNvSpPr txBox="1">
              <a:spLocks noChangeArrowheads="1"/>
            </p:cNvSpPr>
            <p:nvPr/>
          </p:nvSpPr>
          <p:spPr bwMode="auto">
            <a:xfrm>
              <a:off x="4490" y="1525"/>
              <a:ext cx="1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Άπειρη αντίσταση</a:t>
              </a:r>
            </a:p>
          </p:txBody>
        </p:sp>
      </p:grpSp>
    </p:spTree>
    <p:custDataLst>
      <p:tags r:id="rId1"/>
    </p:custDataLst>
    <p:extLst>
      <p:ext uri="{BB962C8B-B14F-4D97-AF65-F5344CB8AC3E}">
        <p14:creationId xmlns:p14="http://schemas.microsoft.com/office/powerpoint/2010/main" val="1858199475"/>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 </a:t>
            </a:r>
            <a:r>
              <a:rPr lang="el-GR" altLang="el-GR" sz="2000" dirty="0"/>
              <a:t>«Σχεδίαση CMOS Ψηφιακών Ολοκληρωμένων </a:t>
            </a:r>
            <a:r>
              <a:rPr lang="el-GR" altLang="el-GR" sz="2000" dirty="0" smtClean="0"/>
              <a:t>Κυκλωμάτων</a:t>
            </a:r>
            <a:r>
              <a:rPr lang="en-US" altLang="el-GR" sz="2000" dirty="0" smtClean="0"/>
              <a:t>. </a:t>
            </a:r>
            <a:r>
              <a:rPr lang="el-GR" altLang="el-GR" sz="2000" dirty="0" smtClean="0"/>
              <a:t>Διαφορικοί Ενισχυτές.». Έκδοση: 1.0. Αθήνα 2015. Διαθέσιμο από τη δικτυακή διεύθυνση: </a:t>
            </a:r>
            <a:r>
              <a:rPr lang="en-US" altLang="el-GR" sz="2000" u="sng" dirty="0">
                <a:hlinkClick r:id="rId3"/>
              </a:rPr>
              <a:t>http://opencourses.uoa.gr/courses/DI102</a:t>
            </a:r>
            <a:r>
              <a:rPr lang="en-US" altLang="el-GR" sz="2000" u="sng" dirty="0" smtClean="0">
                <a:hlinkClick r:id="rId3"/>
              </a:rPr>
              <a:t>/</a:t>
            </a:r>
            <a:r>
              <a:rPr lang="el-GR" altLang="el-GR" sz="2000" dirty="0"/>
              <a:t>.</a:t>
            </a:r>
            <a:endParaRPr lang="el-GR" altLang="el-GR" sz="2000" dirty="0" smtClean="0"/>
          </a:p>
        </p:txBody>
      </p:sp>
    </p:spTree>
    <p:extLst>
      <p:ext uri="{BB962C8B-B14F-4D97-AF65-F5344CB8AC3E}">
        <p14:creationId xmlns:p14="http://schemas.microsoft.com/office/powerpoint/2010/main" val="593285378"/>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err="1" smtClean="0"/>
              <a:t>Behzad</a:t>
            </a:r>
            <a:r>
              <a:rPr lang="en-US" sz="2000" dirty="0" smtClean="0"/>
              <a:t> </a:t>
            </a:r>
            <a:r>
              <a:rPr lang="en-US" sz="2000" dirty="0"/>
              <a:t>Razavi. 2000. </a:t>
            </a:r>
            <a:r>
              <a:rPr lang="en-US" sz="2000" i="1" dirty="0"/>
              <a:t>Design of Analog CMOS Integrated Circuits</a:t>
            </a:r>
            <a:r>
              <a:rPr lang="en-US" sz="2000" dirty="0"/>
              <a:t> (1 ed.). McGraw-Hill, Inc., New York, NY</a:t>
            </a:r>
            <a:r>
              <a:rPr lang="en-US" sz="2000"/>
              <a:t>, </a:t>
            </a:r>
            <a:r>
              <a:rPr lang="en-US" sz="2000" smtClean="0"/>
              <a:t>USA ©</a:t>
            </a:r>
            <a:r>
              <a:rPr lang="en-US" sz="2000" dirty="0"/>
              <a:t>2000</a:t>
            </a:r>
            <a:r>
              <a:rPr lang="el-GR" sz="2000" dirty="0"/>
              <a:t> </a:t>
            </a:r>
            <a:r>
              <a:rPr lang="en-US" sz="2000" dirty="0" smtClean="0"/>
              <a:t>. </a:t>
            </a:r>
            <a:endParaRPr lang="en-US" sz="2000" dirty="0"/>
          </a:p>
          <a:p>
            <a:pPr marL="0" indent="0" eaLnBrk="1" fontAlgn="auto" hangingPunct="1">
              <a:spcAft>
                <a:spcPts val="0"/>
              </a:spcAft>
              <a:buFont typeface="Arial" panose="020B0604020202020204" pitchFamily="34" charset="0"/>
              <a:buNone/>
              <a:defRPr/>
            </a:pPr>
            <a:endParaRPr lang="el-GR" sz="2000" dirty="0" smtClean="0"/>
          </a:p>
        </p:txBody>
      </p:sp>
    </p:spTree>
    <p:extLst>
      <p:ext uri="{BB962C8B-B14F-4D97-AF65-F5344CB8AC3E}">
        <p14:creationId xmlns:p14="http://schemas.microsoft.com/office/powerpoint/2010/main" val="3395028296"/>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a:t>Sung-Mo Kang, Yusuf </a:t>
            </a:r>
            <a:r>
              <a:rPr lang="en-US" sz="2000" dirty="0" err="1" smtClean="0"/>
              <a:t>Leblebici</a:t>
            </a:r>
            <a:r>
              <a:rPr lang="en-US" sz="2000" dirty="0" smtClean="0"/>
              <a:t>. 1996. </a:t>
            </a:r>
            <a:r>
              <a:rPr lang="en-US" sz="2000" i="1" dirty="0"/>
              <a:t>CMOS Digital Integrated Circuits</a:t>
            </a:r>
            <a:r>
              <a:rPr lang="en-US" sz="2000" i="1" dirty="0" smtClean="0"/>
              <a:t> </a:t>
            </a:r>
            <a:r>
              <a:rPr lang="en-US" sz="2000" dirty="0" smtClean="0"/>
              <a:t>(1 ed.). McGraw-Hill, Inc., New York, NY, </a:t>
            </a:r>
            <a:r>
              <a:rPr lang="en-US" sz="2000"/>
              <a:t>USA © 1996</a:t>
            </a:r>
            <a:r>
              <a:rPr lang="en-US" sz="2000" smtClean="0"/>
              <a:t>. </a:t>
            </a:r>
            <a:endParaRPr lang="el-GR" sz="2000" dirty="0" smtClean="0"/>
          </a:p>
        </p:txBody>
      </p:sp>
    </p:spTree>
    <p:extLst>
      <p:ext uri="{BB962C8B-B14F-4D97-AF65-F5344CB8AC3E}">
        <p14:creationId xmlns:p14="http://schemas.microsoft.com/office/powerpoint/2010/main" val="7920853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Ισοδύναμα κυκλώματα για τρανζίστορ </a:t>
            </a:r>
            <a:r>
              <a:rPr lang="el-GR" altLang="el-GR" sz="4000" dirty="0" smtClean="0"/>
              <a:t>(2 από 2</a:t>
            </a:r>
            <a:r>
              <a:rPr lang="el-GR" altLang="el-GR" sz="4000" dirty="0"/>
              <a:t>)</a:t>
            </a:r>
            <a:endParaRPr lang="el-GR" sz="4000" dirty="0"/>
          </a:p>
        </p:txBody>
      </p:sp>
      <p:sp>
        <p:nvSpPr>
          <p:cNvPr id="4" name="Θέση κειμένου 3"/>
          <p:cNvSpPr>
            <a:spLocks noGrp="1"/>
          </p:cNvSpPr>
          <p:nvPr>
            <p:ph type="body" idx="1"/>
          </p:nvPr>
        </p:nvSpPr>
        <p:spPr/>
        <p:txBody>
          <a:bodyPr/>
          <a:lstStyle/>
          <a:p>
            <a:r>
              <a:rPr lang="el-GR" dirty="0" smtClean="0"/>
              <a:t>Ενεργό </a:t>
            </a:r>
            <a:r>
              <a:rPr lang="en-US" dirty="0" smtClean="0"/>
              <a:t>p-MOS</a:t>
            </a:r>
            <a:endParaRPr lang="el-GR" dirty="0"/>
          </a:p>
        </p:txBody>
      </p:sp>
      <p:pic>
        <p:nvPicPr>
          <p:cNvPr id="8" name="Θέση περιεχομένου 7" descr="Πυκνωτής και αντίσταση"/>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77453" y="2605881"/>
            <a:ext cx="2328146" cy="2333981"/>
          </a:xfrm>
        </p:spPr>
      </p:pic>
      <p:sp>
        <p:nvSpPr>
          <p:cNvPr id="6" name="Θέση κειμένου 5"/>
          <p:cNvSpPr>
            <a:spLocks noGrp="1"/>
          </p:cNvSpPr>
          <p:nvPr>
            <p:ph type="body" sz="quarter" idx="3"/>
          </p:nvPr>
        </p:nvSpPr>
        <p:spPr/>
        <p:txBody>
          <a:bodyPr/>
          <a:lstStyle/>
          <a:p>
            <a:r>
              <a:rPr lang="el-GR" dirty="0" smtClean="0"/>
              <a:t>Ανενεργό </a:t>
            </a:r>
            <a:r>
              <a:rPr lang="en-US" dirty="0" smtClean="0"/>
              <a:t>p-</a:t>
            </a:r>
            <a:r>
              <a:rPr lang="en-US" dirty="0" err="1" smtClean="0"/>
              <a:t>Mos</a:t>
            </a:r>
            <a:endParaRPr lang="el-GR" dirty="0"/>
          </a:p>
        </p:txBody>
      </p:sp>
      <p:pic>
        <p:nvPicPr>
          <p:cNvPr id="9" name="Θέση περιεχομένου 8" descr="Πυκνωτής και2 άκρα  D S χωρίς αντίσταση"/>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19424"/>
            <a:ext cx="4041775" cy="2312889"/>
          </a:xfrm>
        </p:spPr>
      </p:pic>
    </p:spTree>
    <p:extLst>
      <p:ext uri="{BB962C8B-B14F-4D97-AF65-F5344CB8AC3E}">
        <p14:creationId xmlns:p14="http://schemas.microsoft.com/office/powerpoint/2010/main" val="20157995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l-GR" altLang="el-GR" dirty="0" smtClean="0"/>
              <a:t>Παράδειγμα</a:t>
            </a:r>
          </a:p>
        </p:txBody>
      </p:sp>
      <p:sp>
        <p:nvSpPr>
          <p:cNvPr id="83971" name="Rectangle 3"/>
          <p:cNvSpPr>
            <a:spLocks noGrp="1" noChangeArrowheads="1"/>
          </p:cNvSpPr>
          <p:nvPr>
            <p:ph idx="1"/>
          </p:nvPr>
        </p:nvSpPr>
        <p:spPr/>
        <p:txBody>
          <a:bodyPr/>
          <a:lstStyle/>
          <a:p>
            <a:pPr eaLnBrk="1" hangingPunct="1">
              <a:lnSpc>
                <a:spcPct val="90000"/>
              </a:lnSpc>
              <a:defRPr/>
            </a:pPr>
            <a:r>
              <a:rPr lang="el-GR" sz="2800" dirty="0" smtClean="0">
                <a:latin typeface="+mj-lt"/>
              </a:rPr>
              <a:t>Θεωρούμε μία πύλη </a:t>
            </a:r>
            <a:r>
              <a:rPr lang="en-US" sz="2800" dirty="0" smtClean="0">
                <a:latin typeface="+mj-lt"/>
              </a:rPr>
              <a:t>NAND </a:t>
            </a:r>
            <a:r>
              <a:rPr lang="el-GR" sz="2800" dirty="0" smtClean="0">
                <a:latin typeface="+mj-lt"/>
              </a:rPr>
              <a:t>με ισοδύναμη αντίσταση για  κάθε </a:t>
            </a:r>
            <a:r>
              <a:rPr lang="en-US" sz="2800" dirty="0" smtClean="0">
                <a:latin typeface="+mj-lt"/>
              </a:rPr>
              <a:t>n-MOS </a:t>
            </a:r>
            <a:r>
              <a:rPr lang="el-GR" sz="2800" dirty="0" smtClean="0">
                <a:latin typeface="+mj-lt"/>
              </a:rPr>
              <a:t>τρανζίστορ 6 </a:t>
            </a:r>
            <a:r>
              <a:rPr lang="en-US" sz="2800" dirty="0" smtClean="0">
                <a:latin typeface="+mj-lt"/>
              </a:rPr>
              <a:t>K</a:t>
            </a:r>
            <a:r>
              <a:rPr lang="el-GR" sz="2800" dirty="0" smtClean="0">
                <a:latin typeface="+mj-lt"/>
              </a:rPr>
              <a:t>Ω και για </a:t>
            </a:r>
            <a:r>
              <a:rPr lang="en-US" sz="2800" dirty="0" smtClean="0">
                <a:latin typeface="+mj-lt"/>
              </a:rPr>
              <a:t>p-MOS </a:t>
            </a:r>
            <a:r>
              <a:rPr lang="el-GR" sz="2800" dirty="0" smtClean="0">
                <a:latin typeface="+mj-lt"/>
              </a:rPr>
              <a:t>τρανζίστορ 10 </a:t>
            </a:r>
            <a:r>
              <a:rPr lang="en-US" sz="2800" dirty="0" smtClean="0">
                <a:latin typeface="+mj-lt"/>
              </a:rPr>
              <a:t>K</a:t>
            </a:r>
            <a:r>
              <a:rPr lang="el-GR" sz="2800" dirty="0" smtClean="0">
                <a:latin typeface="+mj-lt"/>
              </a:rPr>
              <a:t>Ω. Εάν στην έξοδο της πύλης είναι συνδεδεμένος πυκνωτής </a:t>
            </a:r>
            <a:r>
              <a:rPr lang="en-US" sz="2800" dirty="0" smtClean="0">
                <a:latin typeface="+mj-lt"/>
              </a:rPr>
              <a:t>C</a:t>
            </a:r>
            <a:r>
              <a:rPr lang="el-GR" sz="2800" dirty="0" smtClean="0">
                <a:latin typeface="+mj-lt"/>
              </a:rPr>
              <a:t> με χωρητικότητα 50 </a:t>
            </a:r>
            <a:r>
              <a:rPr lang="en-US" sz="2800" dirty="0" err="1" smtClean="0">
                <a:latin typeface="+mj-lt"/>
              </a:rPr>
              <a:t>fF</a:t>
            </a:r>
            <a:r>
              <a:rPr lang="en-US" sz="2800" dirty="0" smtClean="0">
                <a:latin typeface="+mj-lt"/>
              </a:rPr>
              <a:t> </a:t>
            </a:r>
            <a:r>
              <a:rPr lang="el-GR" sz="2800" dirty="0" smtClean="0">
                <a:latin typeface="+mj-lt"/>
              </a:rPr>
              <a:t>υπολογίστε το γινόμενο </a:t>
            </a:r>
            <a:r>
              <a:rPr lang="en-US" sz="2800" dirty="0" smtClean="0">
                <a:latin typeface="+mj-lt"/>
              </a:rPr>
              <a:t>RC </a:t>
            </a:r>
            <a:r>
              <a:rPr lang="el-GR" sz="2800" dirty="0" smtClean="0">
                <a:latin typeface="+mj-lt"/>
              </a:rPr>
              <a:t>για τις ακόλουθες μεταβολές στην είσοδο</a:t>
            </a:r>
          </a:p>
          <a:p>
            <a:pPr eaLnBrk="1" hangingPunct="1">
              <a:lnSpc>
                <a:spcPct val="90000"/>
              </a:lnSpc>
              <a:defRPr/>
            </a:pPr>
            <a:r>
              <a:rPr lang="el-GR" sz="2800" dirty="0" smtClean="0">
                <a:latin typeface="+mj-lt"/>
              </a:rPr>
              <a:t>01 σε 11</a:t>
            </a:r>
          </a:p>
          <a:p>
            <a:pPr eaLnBrk="1" hangingPunct="1">
              <a:lnSpc>
                <a:spcPct val="90000"/>
              </a:lnSpc>
              <a:defRPr/>
            </a:pPr>
            <a:r>
              <a:rPr lang="el-GR" sz="2800" dirty="0" smtClean="0">
                <a:latin typeface="+mj-lt"/>
              </a:rPr>
              <a:t>11 σε 00</a:t>
            </a:r>
          </a:p>
          <a:p>
            <a:pPr eaLnBrk="1" hangingPunct="1">
              <a:lnSpc>
                <a:spcPct val="90000"/>
              </a:lnSpc>
              <a:defRPr/>
            </a:pPr>
            <a:r>
              <a:rPr lang="el-GR" sz="2800" dirty="0" smtClean="0">
                <a:latin typeface="+mj-lt"/>
              </a:rPr>
              <a:t>Η μόνη χωρητικότητα που λαμβάνουμε υπόψη είναι η χωρητικότητα </a:t>
            </a:r>
            <a:r>
              <a:rPr lang="en-US" sz="2800" dirty="0" smtClean="0">
                <a:latin typeface="+mj-lt"/>
              </a:rPr>
              <a:t>C</a:t>
            </a:r>
            <a:endParaRPr lang="el-GR" sz="2800" dirty="0" smtClean="0">
              <a:latin typeface="+mj-lt"/>
            </a:endParaRPr>
          </a:p>
        </p:txBody>
      </p:sp>
    </p:spTree>
    <p:extLst>
      <p:ext uri="{BB962C8B-B14F-4D97-AF65-F5344CB8AC3E}">
        <p14:creationId xmlns:p14="http://schemas.microsoft.com/office/powerpoint/2010/main" val="19318357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custDataLst>
              <p:tags r:id="rId3"/>
            </p:custDataLst>
          </p:nvPr>
        </p:nvSpPr>
        <p:spPr>
          <a:xfrm>
            <a:off x="395288" y="260350"/>
            <a:ext cx="8229600" cy="1143000"/>
          </a:xfrm>
        </p:spPr>
        <p:txBody>
          <a:bodyPr/>
          <a:lstStyle/>
          <a:p>
            <a:pPr eaLnBrk="1" hangingPunct="1"/>
            <a:r>
              <a:rPr lang="en-US" altLang="el-GR" dirty="0" smtClean="0"/>
              <a:t>01 </a:t>
            </a:r>
            <a:r>
              <a:rPr lang="el-GR" altLang="el-GR" dirty="0" smtClean="0"/>
              <a:t>σε </a:t>
            </a:r>
            <a:r>
              <a:rPr lang="en-US" altLang="el-GR" dirty="0" smtClean="0"/>
              <a:t>11</a:t>
            </a:r>
            <a:endParaRPr lang="el-GR" altLang="el-GR" dirty="0" smtClean="0"/>
          </a:p>
        </p:txBody>
      </p:sp>
      <p:graphicFrame>
        <p:nvGraphicFramePr>
          <p:cNvPr id="3074" name="Object 132"/>
          <p:cNvGraphicFramePr>
            <a:graphicFrameLocks noGrp="1" noChangeAspect="1"/>
          </p:cNvGraphicFramePr>
          <p:nvPr>
            <p:ph idx="1"/>
          </p:nvPr>
        </p:nvGraphicFramePr>
        <p:xfrm>
          <a:off x="611188" y="5661025"/>
          <a:ext cx="7932737" cy="504825"/>
        </p:xfrm>
        <a:graphic>
          <a:graphicData uri="http://schemas.openxmlformats.org/presentationml/2006/ole">
            <mc:AlternateContent xmlns:mc="http://schemas.openxmlformats.org/markup-compatibility/2006">
              <mc:Choice xmlns:v="urn:schemas-microsoft-com:vml" Requires="v">
                <p:oleObj spid="_x0000_s3086" name="Equation" r:id="rId7" imgW="3797280" imgH="241200" progId="Equation.3">
                  <p:embed/>
                </p:oleObj>
              </mc:Choice>
              <mc:Fallback>
                <p:oleObj name="Equation" r:id="rId7" imgW="37972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661025"/>
                        <a:ext cx="7932737" cy="504825"/>
                      </a:xfrm>
                      <a:prstGeom prst="rect">
                        <a:avLst/>
                      </a:prstGeom>
                    </p:spPr>
                  </p:pic>
                </p:oleObj>
              </mc:Fallback>
            </mc:AlternateContent>
          </a:graphicData>
        </a:graphic>
      </p:graphicFrame>
      <p:grpSp>
        <p:nvGrpSpPr>
          <p:cNvPr id="3076" name="122 - Ομάδα" descr="Κύκλωμα παραδείγματος"/>
          <p:cNvGrpSpPr>
            <a:grpSpLocks/>
          </p:cNvGrpSpPr>
          <p:nvPr/>
        </p:nvGrpSpPr>
        <p:grpSpPr bwMode="auto">
          <a:xfrm>
            <a:off x="609600" y="1773238"/>
            <a:ext cx="3025775" cy="3313112"/>
            <a:chOff x="250825" y="1484313"/>
            <a:chExt cx="3025775" cy="3313112"/>
          </a:xfrm>
        </p:grpSpPr>
        <p:grpSp>
          <p:nvGrpSpPr>
            <p:cNvPr id="3130" name="Group 5"/>
            <p:cNvGrpSpPr>
              <a:grpSpLocks/>
            </p:cNvGrpSpPr>
            <p:nvPr/>
          </p:nvGrpSpPr>
          <p:grpSpPr bwMode="auto">
            <a:xfrm>
              <a:off x="538163" y="1773238"/>
              <a:ext cx="431800" cy="576262"/>
              <a:chOff x="2608" y="1706"/>
              <a:chExt cx="272" cy="363"/>
            </a:xfrm>
          </p:grpSpPr>
          <p:sp>
            <p:nvSpPr>
              <p:cNvPr id="3189" name="Line 6" descr="Κύκλωμα παραδείγματος"/>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0" name="Line 7"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1" name="Line 8"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2" name="Line 9"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3" name="Line 10"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4" name="Line 11"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95" name="Oval 12"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3196" name="Line 13"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31" name="Group 14"/>
            <p:cNvGrpSpPr>
              <a:grpSpLocks/>
            </p:cNvGrpSpPr>
            <p:nvPr/>
          </p:nvGrpSpPr>
          <p:grpSpPr bwMode="auto">
            <a:xfrm>
              <a:off x="1258888" y="3068638"/>
              <a:ext cx="431800" cy="576262"/>
              <a:chOff x="2608" y="2160"/>
              <a:chExt cx="272" cy="363"/>
            </a:xfrm>
          </p:grpSpPr>
          <p:sp>
            <p:nvSpPr>
              <p:cNvPr id="3182" name="Line 15"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3" name="Line 16"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4" name="Line 17"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5" name="Line 18"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6" name="Line 19"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7" name="Line 20"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8" name="Line 21"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32" name="Group 22"/>
            <p:cNvGrpSpPr>
              <a:grpSpLocks/>
            </p:cNvGrpSpPr>
            <p:nvPr/>
          </p:nvGrpSpPr>
          <p:grpSpPr bwMode="auto">
            <a:xfrm>
              <a:off x="1547813" y="1484313"/>
              <a:ext cx="288925" cy="144462"/>
              <a:chOff x="3152" y="1706"/>
              <a:chExt cx="182" cy="91"/>
            </a:xfrm>
          </p:grpSpPr>
          <p:sp>
            <p:nvSpPr>
              <p:cNvPr id="3180" name="Line 23"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1" name="Line 24"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33" name="Text Box 25" descr="[DECORATIVE]"/>
            <p:cNvSpPr txBox="1">
              <a:spLocks noChangeArrowheads="1"/>
            </p:cNvSpPr>
            <p:nvPr/>
          </p:nvSpPr>
          <p:spPr bwMode="auto">
            <a:xfrm>
              <a:off x="250825" y="184467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a:t>
              </a:r>
            </a:p>
          </p:txBody>
        </p:sp>
        <p:sp>
          <p:nvSpPr>
            <p:cNvPr id="3134" name="Text Box 26" descr="[DECORATIVE]"/>
            <p:cNvSpPr txBox="1">
              <a:spLocks noChangeArrowheads="1"/>
            </p:cNvSpPr>
            <p:nvPr/>
          </p:nvSpPr>
          <p:spPr bwMode="auto">
            <a:xfrm>
              <a:off x="971550" y="393223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Β</a:t>
              </a:r>
            </a:p>
          </p:txBody>
        </p:sp>
        <p:grpSp>
          <p:nvGrpSpPr>
            <p:cNvPr id="3135" name="Group 32"/>
            <p:cNvGrpSpPr>
              <a:grpSpLocks/>
            </p:cNvGrpSpPr>
            <p:nvPr/>
          </p:nvGrpSpPr>
          <p:grpSpPr bwMode="auto">
            <a:xfrm>
              <a:off x="1547813" y="4508500"/>
              <a:ext cx="288925" cy="288925"/>
              <a:chOff x="3152" y="2069"/>
              <a:chExt cx="182" cy="182"/>
            </a:xfrm>
          </p:grpSpPr>
          <p:sp>
            <p:nvSpPr>
              <p:cNvPr id="3176" name="Line 33"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 name="Line 34"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8" name="Line 35"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9" name="Line 36"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36" name="Group 37"/>
            <p:cNvGrpSpPr>
              <a:grpSpLocks/>
            </p:cNvGrpSpPr>
            <p:nvPr/>
          </p:nvGrpSpPr>
          <p:grpSpPr bwMode="auto">
            <a:xfrm>
              <a:off x="1258888" y="3789363"/>
              <a:ext cx="431800" cy="576262"/>
              <a:chOff x="2608" y="2160"/>
              <a:chExt cx="272" cy="363"/>
            </a:xfrm>
          </p:grpSpPr>
          <p:sp>
            <p:nvSpPr>
              <p:cNvPr id="3169" name="Line 38"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0" name="Line 39"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1" name="Line 40"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2" name="Line 41"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3" name="Line 42"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4" name="Line 43"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5" name="Line 44"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37" name="Group 45"/>
            <p:cNvGrpSpPr>
              <a:grpSpLocks/>
            </p:cNvGrpSpPr>
            <p:nvPr/>
          </p:nvGrpSpPr>
          <p:grpSpPr bwMode="auto">
            <a:xfrm>
              <a:off x="1979613" y="1773238"/>
              <a:ext cx="431800" cy="576262"/>
              <a:chOff x="2608" y="1706"/>
              <a:chExt cx="272" cy="363"/>
            </a:xfrm>
          </p:grpSpPr>
          <p:sp>
            <p:nvSpPr>
              <p:cNvPr id="3161" name="Line 46"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2" name="Line 47"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3" name="Line 48"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4" name="Line 49"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5" name="Line 50"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6" name="Line 51"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7" name="Oval 52"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3168" name="Line 53"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38" name="Line 54" descr="[DECORATIVE]"/>
            <p:cNvSpPr>
              <a:spLocks noChangeShapeType="1"/>
            </p:cNvSpPr>
            <p:nvPr/>
          </p:nvSpPr>
          <p:spPr bwMode="auto">
            <a:xfrm>
              <a:off x="971550" y="2708275"/>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39" name="Line 55" descr="[DECORATIVE]"/>
            <p:cNvSpPr>
              <a:spLocks noChangeShapeType="1"/>
            </p:cNvSpPr>
            <p:nvPr/>
          </p:nvSpPr>
          <p:spPr bwMode="auto">
            <a:xfrm>
              <a:off x="971550" y="234791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0" name="Line 56" descr="[DECORATIVE]"/>
            <p:cNvSpPr>
              <a:spLocks noChangeShapeType="1"/>
            </p:cNvSpPr>
            <p:nvPr/>
          </p:nvSpPr>
          <p:spPr bwMode="auto">
            <a:xfrm>
              <a:off x="2411413" y="234791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1" name="Line 57" descr="[DECORATIVE]"/>
            <p:cNvSpPr>
              <a:spLocks noChangeShapeType="1"/>
            </p:cNvSpPr>
            <p:nvPr/>
          </p:nvSpPr>
          <p:spPr bwMode="auto">
            <a:xfrm>
              <a:off x="1690688" y="270827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2" name="Line 58" descr="[DECORATIVE]"/>
            <p:cNvSpPr>
              <a:spLocks noChangeShapeType="1"/>
            </p:cNvSpPr>
            <p:nvPr/>
          </p:nvSpPr>
          <p:spPr bwMode="auto">
            <a:xfrm>
              <a:off x="1690688" y="3644900"/>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3" name="Line 59" descr="[DECORATIVE]"/>
            <p:cNvSpPr>
              <a:spLocks noChangeShapeType="1"/>
            </p:cNvSpPr>
            <p:nvPr/>
          </p:nvSpPr>
          <p:spPr bwMode="auto">
            <a:xfrm>
              <a:off x="1690688" y="43640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4" name="Line 60" descr="[DECORATIVE]"/>
            <p:cNvSpPr>
              <a:spLocks noChangeShapeType="1"/>
            </p:cNvSpPr>
            <p:nvPr/>
          </p:nvSpPr>
          <p:spPr bwMode="auto">
            <a:xfrm>
              <a:off x="971550" y="1628775"/>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5" name="Line 61" descr="[DECORATIVE]"/>
            <p:cNvSpPr>
              <a:spLocks noChangeShapeType="1"/>
            </p:cNvSpPr>
            <p:nvPr/>
          </p:nvSpPr>
          <p:spPr bwMode="auto">
            <a:xfrm>
              <a:off x="971550" y="1628775"/>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6" name="Line 62" descr="[DECORATIVE]"/>
            <p:cNvSpPr>
              <a:spLocks noChangeShapeType="1"/>
            </p:cNvSpPr>
            <p:nvPr/>
          </p:nvSpPr>
          <p:spPr bwMode="auto">
            <a:xfrm>
              <a:off x="2411413" y="162877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7" name="Text Box 64" descr="[DECORATIVE]"/>
            <p:cNvSpPr txBox="1">
              <a:spLocks noChangeArrowheads="1"/>
            </p:cNvSpPr>
            <p:nvPr/>
          </p:nvSpPr>
          <p:spPr bwMode="auto">
            <a:xfrm>
              <a:off x="1006475" y="31765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a:t>
              </a:r>
            </a:p>
          </p:txBody>
        </p:sp>
        <p:sp>
          <p:nvSpPr>
            <p:cNvPr id="3148" name="Text Box 65" descr="[DECORATIVE]"/>
            <p:cNvSpPr txBox="1">
              <a:spLocks noChangeArrowheads="1"/>
            </p:cNvSpPr>
            <p:nvPr/>
          </p:nvSpPr>
          <p:spPr bwMode="auto">
            <a:xfrm>
              <a:off x="1619250" y="18811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Β</a:t>
              </a:r>
            </a:p>
          </p:txBody>
        </p:sp>
        <p:grpSp>
          <p:nvGrpSpPr>
            <p:cNvPr id="3149" name="Group 67"/>
            <p:cNvGrpSpPr>
              <a:grpSpLocks/>
            </p:cNvGrpSpPr>
            <p:nvPr/>
          </p:nvGrpSpPr>
          <p:grpSpPr bwMode="auto">
            <a:xfrm>
              <a:off x="2987675" y="3068638"/>
              <a:ext cx="288925" cy="360362"/>
              <a:chOff x="3152" y="2341"/>
              <a:chExt cx="182" cy="227"/>
            </a:xfrm>
          </p:grpSpPr>
          <p:sp>
            <p:nvSpPr>
              <p:cNvPr id="3157" name="Line 68" descr="[DECORATIVE]"/>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8" name="Line 69"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9" name="Line 70"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60" name="Line 71"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150" name="Group 72"/>
            <p:cNvGrpSpPr>
              <a:grpSpLocks/>
            </p:cNvGrpSpPr>
            <p:nvPr/>
          </p:nvGrpSpPr>
          <p:grpSpPr bwMode="auto">
            <a:xfrm>
              <a:off x="2987675" y="3860800"/>
              <a:ext cx="288925" cy="288925"/>
              <a:chOff x="3152" y="2069"/>
              <a:chExt cx="182" cy="182"/>
            </a:xfrm>
          </p:grpSpPr>
          <p:sp>
            <p:nvSpPr>
              <p:cNvPr id="3153" name="Line 73"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4" name="Line 74"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5" name="Line 75"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6" name="Line 76"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151" name="Line 77" descr="[DECORATIVE]"/>
            <p:cNvSpPr>
              <a:spLocks noChangeShapeType="1"/>
            </p:cNvSpPr>
            <p:nvPr/>
          </p:nvSpPr>
          <p:spPr bwMode="auto">
            <a:xfrm>
              <a:off x="3132138" y="34290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2" name="Line 78" descr="[DECORATIVE]"/>
            <p:cNvSpPr>
              <a:spLocks noChangeShapeType="1"/>
            </p:cNvSpPr>
            <p:nvPr/>
          </p:nvSpPr>
          <p:spPr bwMode="auto">
            <a:xfrm>
              <a:off x="3132138" y="270827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077" name="123 - Ομάδα" descr="Κύκλωμα παραδείγματος χωρίς τα Α και Β"/>
          <p:cNvGrpSpPr>
            <a:grpSpLocks/>
          </p:cNvGrpSpPr>
          <p:nvPr/>
        </p:nvGrpSpPr>
        <p:grpSpPr bwMode="auto">
          <a:xfrm>
            <a:off x="5003800" y="1412875"/>
            <a:ext cx="2519363" cy="3816350"/>
            <a:chOff x="5003800" y="1630363"/>
            <a:chExt cx="2519363" cy="3816350"/>
          </a:xfrm>
        </p:grpSpPr>
        <p:grpSp>
          <p:nvGrpSpPr>
            <p:cNvPr id="3079" name="Group 79"/>
            <p:cNvGrpSpPr>
              <a:grpSpLocks/>
            </p:cNvGrpSpPr>
            <p:nvPr/>
          </p:nvGrpSpPr>
          <p:grpSpPr bwMode="auto">
            <a:xfrm>
              <a:off x="5867400" y="2997200"/>
              <a:ext cx="144463" cy="865188"/>
              <a:chOff x="3742" y="1706"/>
              <a:chExt cx="91" cy="545"/>
            </a:xfrm>
          </p:grpSpPr>
          <p:sp>
            <p:nvSpPr>
              <p:cNvPr id="3120" name="Line 80" descr="Κύκλωμα παραδείγματος χωρίς τα Α και Β"/>
              <p:cNvSpPr>
                <a:spLocks noChangeShapeType="1"/>
              </p:cNvSpPr>
              <p:nvPr/>
            </p:nvSpPr>
            <p:spPr bwMode="auto">
              <a:xfrm>
                <a:off x="3787"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1" name="Line 81" descr="[DECORATIVE]"/>
              <p:cNvSpPr>
                <a:spLocks noChangeShapeType="1"/>
              </p:cNvSpPr>
              <p:nvPr/>
            </p:nvSpPr>
            <p:spPr bwMode="auto">
              <a:xfrm flipH="1">
                <a:off x="3742" y="1797"/>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2" name="Line 82" descr="[DECORATIVE]"/>
              <p:cNvSpPr>
                <a:spLocks noChangeShapeType="1"/>
              </p:cNvSpPr>
              <p:nvPr/>
            </p:nvSpPr>
            <p:spPr bwMode="auto">
              <a:xfrm>
                <a:off x="3742" y="1842"/>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3" name="Line 83" descr="[DECORATIVE]"/>
              <p:cNvSpPr>
                <a:spLocks noChangeShapeType="1"/>
              </p:cNvSpPr>
              <p:nvPr/>
            </p:nvSpPr>
            <p:spPr bwMode="auto">
              <a:xfrm flipH="1">
                <a:off x="3742" y="1888"/>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4" name="Line 84" descr="[DECORATIVE]"/>
              <p:cNvSpPr>
                <a:spLocks noChangeShapeType="1"/>
              </p:cNvSpPr>
              <p:nvPr/>
            </p:nvSpPr>
            <p:spPr bwMode="auto">
              <a:xfrm>
                <a:off x="3742" y="1933"/>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5" name="Line 85" descr="[DECORATIVE]"/>
              <p:cNvSpPr>
                <a:spLocks noChangeShapeType="1"/>
              </p:cNvSpPr>
              <p:nvPr/>
            </p:nvSpPr>
            <p:spPr bwMode="auto">
              <a:xfrm flipH="1">
                <a:off x="3742" y="1979"/>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6" name="Line 86" descr="[DECORATIVE]"/>
              <p:cNvSpPr>
                <a:spLocks noChangeShapeType="1"/>
              </p:cNvSpPr>
              <p:nvPr/>
            </p:nvSpPr>
            <p:spPr bwMode="auto">
              <a:xfrm>
                <a:off x="3742" y="2024"/>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7" name="Line 87" descr="[DECORATIVE]"/>
              <p:cNvSpPr>
                <a:spLocks noChangeShapeType="1"/>
              </p:cNvSpPr>
              <p:nvPr/>
            </p:nvSpPr>
            <p:spPr bwMode="auto">
              <a:xfrm flipH="1">
                <a:off x="3742" y="2069"/>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8" name="Line 88" descr="[DECORATIVE]"/>
              <p:cNvSpPr>
                <a:spLocks noChangeShapeType="1"/>
              </p:cNvSpPr>
              <p:nvPr/>
            </p:nvSpPr>
            <p:spPr bwMode="auto">
              <a:xfrm>
                <a:off x="3742" y="2115"/>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9" name="Line 89" descr="[DECORATIVE]"/>
              <p:cNvSpPr>
                <a:spLocks noChangeShapeType="1"/>
              </p:cNvSpPr>
              <p:nvPr/>
            </p:nvSpPr>
            <p:spPr bwMode="auto">
              <a:xfrm>
                <a:off x="3787"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080" name="Group 90"/>
            <p:cNvGrpSpPr>
              <a:grpSpLocks/>
            </p:cNvGrpSpPr>
            <p:nvPr/>
          </p:nvGrpSpPr>
          <p:grpSpPr bwMode="auto">
            <a:xfrm>
              <a:off x="5867400" y="3862388"/>
              <a:ext cx="144463" cy="865187"/>
              <a:chOff x="3742" y="1706"/>
              <a:chExt cx="91" cy="545"/>
            </a:xfrm>
          </p:grpSpPr>
          <p:sp>
            <p:nvSpPr>
              <p:cNvPr id="3110" name="Line 91" descr="[DECORATIVE]"/>
              <p:cNvSpPr>
                <a:spLocks noChangeShapeType="1"/>
              </p:cNvSpPr>
              <p:nvPr/>
            </p:nvSpPr>
            <p:spPr bwMode="auto">
              <a:xfrm>
                <a:off x="3787"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1" name="Line 92" descr="[DECORATIVE]"/>
              <p:cNvSpPr>
                <a:spLocks noChangeShapeType="1"/>
              </p:cNvSpPr>
              <p:nvPr/>
            </p:nvSpPr>
            <p:spPr bwMode="auto">
              <a:xfrm flipH="1">
                <a:off x="3742" y="1797"/>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2" name="Line 93" descr="[DECORATIVE]"/>
              <p:cNvSpPr>
                <a:spLocks noChangeShapeType="1"/>
              </p:cNvSpPr>
              <p:nvPr/>
            </p:nvSpPr>
            <p:spPr bwMode="auto">
              <a:xfrm>
                <a:off x="3742" y="1842"/>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3" name="Line 94" descr="[DECORATIVE]"/>
              <p:cNvSpPr>
                <a:spLocks noChangeShapeType="1"/>
              </p:cNvSpPr>
              <p:nvPr/>
            </p:nvSpPr>
            <p:spPr bwMode="auto">
              <a:xfrm flipH="1">
                <a:off x="3742" y="1888"/>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4" name="Line 95" descr="[DECORATIVE]"/>
              <p:cNvSpPr>
                <a:spLocks noChangeShapeType="1"/>
              </p:cNvSpPr>
              <p:nvPr/>
            </p:nvSpPr>
            <p:spPr bwMode="auto">
              <a:xfrm>
                <a:off x="3742" y="1933"/>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5" name="Line 96" descr="[DECORATIVE]"/>
              <p:cNvSpPr>
                <a:spLocks noChangeShapeType="1"/>
              </p:cNvSpPr>
              <p:nvPr/>
            </p:nvSpPr>
            <p:spPr bwMode="auto">
              <a:xfrm flipH="1">
                <a:off x="3742" y="1979"/>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6" name="Line 97" descr="[DECORATIVE]"/>
              <p:cNvSpPr>
                <a:spLocks noChangeShapeType="1"/>
              </p:cNvSpPr>
              <p:nvPr/>
            </p:nvSpPr>
            <p:spPr bwMode="auto">
              <a:xfrm>
                <a:off x="3742" y="2024"/>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7" name="Line 98" descr="[DECORATIVE]"/>
              <p:cNvSpPr>
                <a:spLocks noChangeShapeType="1"/>
              </p:cNvSpPr>
              <p:nvPr/>
            </p:nvSpPr>
            <p:spPr bwMode="auto">
              <a:xfrm flipH="1">
                <a:off x="3742" y="2069"/>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8" name="Line 99" descr="[DECORATIVE]"/>
              <p:cNvSpPr>
                <a:spLocks noChangeShapeType="1"/>
              </p:cNvSpPr>
              <p:nvPr/>
            </p:nvSpPr>
            <p:spPr bwMode="auto">
              <a:xfrm>
                <a:off x="3742" y="2115"/>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9" name="Line 100" descr="[DECORATIVE]"/>
              <p:cNvSpPr>
                <a:spLocks noChangeShapeType="1"/>
              </p:cNvSpPr>
              <p:nvPr/>
            </p:nvSpPr>
            <p:spPr bwMode="auto">
              <a:xfrm>
                <a:off x="3787"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81" name="Line 101" descr="[DECORATIVE]"/>
            <p:cNvSpPr>
              <a:spLocks noChangeShapeType="1"/>
            </p:cNvSpPr>
            <p:nvPr/>
          </p:nvSpPr>
          <p:spPr bwMode="auto">
            <a:xfrm>
              <a:off x="5938838" y="47259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082" name="Group 102"/>
            <p:cNvGrpSpPr>
              <a:grpSpLocks/>
            </p:cNvGrpSpPr>
            <p:nvPr/>
          </p:nvGrpSpPr>
          <p:grpSpPr bwMode="auto">
            <a:xfrm>
              <a:off x="5794375" y="5157788"/>
              <a:ext cx="288925" cy="288925"/>
              <a:chOff x="3152" y="2069"/>
              <a:chExt cx="182" cy="182"/>
            </a:xfrm>
          </p:grpSpPr>
          <p:sp>
            <p:nvSpPr>
              <p:cNvPr id="3106" name="Line 103"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7" name="Line 104"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8" name="Line 105"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9" name="Line 106"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83" name="Line 107" descr="[DECORATIVE]"/>
            <p:cNvSpPr>
              <a:spLocks noChangeShapeType="1"/>
            </p:cNvSpPr>
            <p:nvPr/>
          </p:nvSpPr>
          <p:spPr bwMode="auto">
            <a:xfrm>
              <a:off x="5219700" y="2997200"/>
              <a:ext cx="215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084" name="Group 108"/>
            <p:cNvGrpSpPr>
              <a:grpSpLocks/>
            </p:cNvGrpSpPr>
            <p:nvPr/>
          </p:nvGrpSpPr>
          <p:grpSpPr bwMode="auto">
            <a:xfrm>
              <a:off x="7234238" y="3357563"/>
              <a:ext cx="288925" cy="360362"/>
              <a:chOff x="3152" y="2341"/>
              <a:chExt cx="182" cy="227"/>
            </a:xfrm>
          </p:grpSpPr>
          <p:sp>
            <p:nvSpPr>
              <p:cNvPr id="3102" name="Line 109" descr="[DECORATIVE]"/>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3" name="Line 110"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4" name="Line 111"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5" name="Line 112"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085" name="Group 113"/>
            <p:cNvGrpSpPr>
              <a:grpSpLocks/>
            </p:cNvGrpSpPr>
            <p:nvPr/>
          </p:nvGrpSpPr>
          <p:grpSpPr bwMode="auto">
            <a:xfrm>
              <a:off x="7234238" y="4149725"/>
              <a:ext cx="288925" cy="288925"/>
              <a:chOff x="3152" y="2069"/>
              <a:chExt cx="182" cy="182"/>
            </a:xfrm>
          </p:grpSpPr>
          <p:sp>
            <p:nvSpPr>
              <p:cNvPr id="3098" name="Line 114"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9" name="Line 115"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0" name="Line 116"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01" name="Line 117"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86" name="Line 118" descr="[DECORATIVE]"/>
            <p:cNvSpPr>
              <a:spLocks noChangeShapeType="1"/>
            </p:cNvSpPr>
            <p:nvPr/>
          </p:nvSpPr>
          <p:spPr bwMode="auto">
            <a:xfrm>
              <a:off x="7378700" y="371792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87" name="Line 119" descr="[DECORATIVE]"/>
            <p:cNvSpPr>
              <a:spLocks noChangeShapeType="1"/>
            </p:cNvSpPr>
            <p:nvPr/>
          </p:nvSpPr>
          <p:spPr bwMode="auto">
            <a:xfrm>
              <a:off x="7378700" y="29972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88" name="Line 120" descr="[DECORATIVE]"/>
            <p:cNvSpPr>
              <a:spLocks noChangeShapeType="1"/>
            </p:cNvSpPr>
            <p:nvPr/>
          </p:nvSpPr>
          <p:spPr bwMode="auto">
            <a:xfrm flipV="1">
              <a:off x="6659563" y="2709863"/>
              <a:ext cx="0" cy="28733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3089" name="Line 121" descr="[DECORATIVE]"/>
            <p:cNvSpPr>
              <a:spLocks noChangeShapeType="1"/>
            </p:cNvSpPr>
            <p:nvPr/>
          </p:nvSpPr>
          <p:spPr bwMode="auto">
            <a:xfrm>
              <a:off x="5219700" y="1773238"/>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0" name="Line 122" descr="[DECORATIVE]"/>
            <p:cNvSpPr>
              <a:spLocks noChangeShapeType="1"/>
            </p:cNvSpPr>
            <p:nvPr/>
          </p:nvSpPr>
          <p:spPr bwMode="auto">
            <a:xfrm>
              <a:off x="6659563" y="1773238"/>
              <a:ext cx="0" cy="4318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3091" name="Line 123" descr="[DECORATIVE]"/>
            <p:cNvSpPr>
              <a:spLocks noChangeShapeType="1"/>
            </p:cNvSpPr>
            <p:nvPr/>
          </p:nvSpPr>
          <p:spPr bwMode="auto">
            <a:xfrm flipV="1">
              <a:off x="5219700" y="2709863"/>
              <a:ext cx="0" cy="28733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3092" name="Line 124" descr="[DECORATIVE]"/>
            <p:cNvSpPr>
              <a:spLocks noChangeShapeType="1"/>
            </p:cNvSpPr>
            <p:nvPr/>
          </p:nvSpPr>
          <p:spPr bwMode="auto">
            <a:xfrm>
              <a:off x="5219700" y="1773238"/>
              <a:ext cx="0" cy="4318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grpSp>
          <p:nvGrpSpPr>
            <p:cNvPr id="3093" name="Group 125"/>
            <p:cNvGrpSpPr>
              <a:grpSpLocks/>
            </p:cNvGrpSpPr>
            <p:nvPr/>
          </p:nvGrpSpPr>
          <p:grpSpPr bwMode="auto">
            <a:xfrm>
              <a:off x="5794375" y="1630363"/>
              <a:ext cx="288925" cy="144462"/>
              <a:chOff x="3152" y="1706"/>
              <a:chExt cx="182" cy="91"/>
            </a:xfrm>
          </p:grpSpPr>
          <p:sp>
            <p:nvSpPr>
              <p:cNvPr id="3096" name="Line 126"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7" name="Line 127"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094" name="Text Box 128" descr="[DECORATIVE]"/>
            <p:cNvSpPr txBox="1">
              <a:spLocks noChangeArrowheads="1"/>
            </p:cNvSpPr>
            <p:nvPr>
              <p:custDataLst>
                <p:tags r:id="rId4"/>
              </p:custDataLst>
            </p:nvPr>
          </p:nvSpPr>
          <p:spPr bwMode="auto">
            <a:xfrm>
              <a:off x="5003800" y="306863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6 K</a:t>
              </a:r>
              <a:r>
                <a:rPr lang="el-GR" altLang="el-GR" dirty="0">
                  <a:latin typeface="Calibri" panose="020F0502020204030204" pitchFamily="34" charset="0"/>
                </a:rPr>
                <a:t>Ω</a:t>
              </a:r>
            </a:p>
          </p:txBody>
        </p:sp>
        <p:sp>
          <p:nvSpPr>
            <p:cNvPr id="3095" name="Text Box 129" descr="[DECORATIVE]"/>
            <p:cNvSpPr txBox="1">
              <a:spLocks noChangeArrowheads="1"/>
            </p:cNvSpPr>
            <p:nvPr>
              <p:custDataLst>
                <p:tags r:id="rId5"/>
              </p:custDataLst>
            </p:nvPr>
          </p:nvSpPr>
          <p:spPr bwMode="auto">
            <a:xfrm>
              <a:off x="5148263" y="40767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6 K</a:t>
              </a:r>
              <a:r>
                <a:rPr lang="el-GR" altLang="el-GR" dirty="0">
                  <a:latin typeface="Calibri" panose="020F0502020204030204" pitchFamily="34" charset="0"/>
                </a:rPr>
                <a:t>Ω</a:t>
              </a:r>
            </a:p>
          </p:txBody>
        </p:sp>
      </p:grpSp>
      <p:sp>
        <p:nvSpPr>
          <p:cNvPr id="3078" name="Text Box 130"/>
          <p:cNvSpPr txBox="1">
            <a:spLocks noChangeArrowheads="1"/>
          </p:cNvSpPr>
          <p:nvPr/>
        </p:nvSpPr>
        <p:spPr bwMode="auto">
          <a:xfrm>
            <a:off x="7596188" y="324485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50 </a:t>
            </a:r>
            <a:r>
              <a:rPr lang="en-US" altLang="el-GR">
                <a:latin typeface="Calibri" panose="020F0502020204030204" pitchFamily="34" charset="0"/>
              </a:rPr>
              <a:t>fF</a:t>
            </a:r>
            <a:endParaRPr lang="el-GR" altLang="el-GR">
              <a:latin typeface="Calibri" panose="020F0502020204030204" pitchFamily="34" charset="0"/>
            </a:endParaRPr>
          </a:p>
        </p:txBody>
      </p:sp>
    </p:spTree>
    <p:custDataLst>
      <p:tags r:id="rId2"/>
    </p:custDataLst>
    <p:extLst>
      <p:ext uri="{BB962C8B-B14F-4D97-AF65-F5344CB8AC3E}">
        <p14:creationId xmlns:p14="http://schemas.microsoft.com/office/powerpoint/2010/main" val="17638047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custDataLst>
              <p:tags r:id="rId3"/>
            </p:custDataLst>
          </p:nvPr>
        </p:nvSpPr>
        <p:spPr>
          <a:xfrm>
            <a:off x="590550" y="53975"/>
            <a:ext cx="8229600" cy="1143000"/>
          </a:xfrm>
        </p:spPr>
        <p:txBody>
          <a:bodyPr/>
          <a:lstStyle/>
          <a:p>
            <a:pPr eaLnBrk="1" hangingPunct="1"/>
            <a:r>
              <a:rPr lang="en-US" altLang="el-GR" dirty="0" smtClean="0"/>
              <a:t>11 </a:t>
            </a:r>
            <a:r>
              <a:rPr lang="el-GR" altLang="el-GR" dirty="0" smtClean="0"/>
              <a:t>σε </a:t>
            </a:r>
            <a:r>
              <a:rPr lang="en-US" altLang="el-GR" dirty="0" smtClean="0"/>
              <a:t>00</a:t>
            </a:r>
            <a:endParaRPr lang="el-GR" altLang="el-GR" dirty="0" smtClean="0"/>
          </a:p>
        </p:txBody>
      </p:sp>
      <p:grpSp>
        <p:nvGrpSpPr>
          <p:cNvPr id="4100" name="Group 126" descr="Κύκλωμα παραδείγματος"/>
          <p:cNvGrpSpPr>
            <a:grpSpLocks/>
          </p:cNvGrpSpPr>
          <p:nvPr/>
        </p:nvGrpSpPr>
        <p:grpSpPr bwMode="auto">
          <a:xfrm>
            <a:off x="250825" y="1484313"/>
            <a:ext cx="3025775" cy="3313112"/>
            <a:chOff x="158" y="935"/>
            <a:chExt cx="1906" cy="2087"/>
          </a:xfrm>
        </p:grpSpPr>
        <p:grpSp>
          <p:nvGrpSpPr>
            <p:cNvPr id="4153" name="Group 5"/>
            <p:cNvGrpSpPr>
              <a:grpSpLocks/>
            </p:cNvGrpSpPr>
            <p:nvPr/>
          </p:nvGrpSpPr>
          <p:grpSpPr bwMode="auto">
            <a:xfrm>
              <a:off x="339" y="1117"/>
              <a:ext cx="272" cy="363"/>
              <a:chOff x="2608" y="1706"/>
              <a:chExt cx="272" cy="363"/>
            </a:xfrm>
          </p:grpSpPr>
          <p:sp>
            <p:nvSpPr>
              <p:cNvPr id="4212" name="Line 6" descr="Κύκλωμα παραδείγματος"/>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3" name="Line 7"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4" name="Line 8"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5" name="Line 9"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6" name="Line 10"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7" name="Line 11"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8" name="Oval 12"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4219" name="Line 13"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54" name="Group 14"/>
            <p:cNvGrpSpPr>
              <a:grpSpLocks/>
            </p:cNvGrpSpPr>
            <p:nvPr/>
          </p:nvGrpSpPr>
          <p:grpSpPr bwMode="auto">
            <a:xfrm>
              <a:off x="793" y="1933"/>
              <a:ext cx="272" cy="363"/>
              <a:chOff x="2608" y="2160"/>
              <a:chExt cx="272" cy="363"/>
            </a:xfrm>
          </p:grpSpPr>
          <p:sp>
            <p:nvSpPr>
              <p:cNvPr id="4205" name="Line 15"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6" name="Line 16"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7" name="Line 17"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8" name="Line 18"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9" name="Line 19"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0" name="Line 20"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11" name="Line 21"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55" name="Group 22"/>
            <p:cNvGrpSpPr>
              <a:grpSpLocks/>
            </p:cNvGrpSpPr>
            <p:nvPr/>
          </p:nvGrpSpPr>
          <p:grpSpPr bwMode="auto">
            <a:xfrm>
              <a:off x="975" y="935"/>
              <a:ext cx="182" cy="91"/>
              <a:chOff x="3152" y="1706"/>
              <a:chExt cx="182" cy="91"/>
            </a:xfrm>
          </p:grpSpPr>
          <p:sp>
            <p:nvSpPr>
              <p:cNvPr id="4203" name="Line 23"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4" name="Line 24"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56" name="Text Box 25" descr="[DECORATIVE]"/>
            <p:cNvSpPr txBox="1">
              <a:spLocks noChangeArrowheads="1"/>
            </p:cNvSpPr>
            <p:nvPr/>
          </p:nvSpPr>
          <p:spPr bwMode="auto">
            <a:xfrm>
              <a:off x="158" y="1162"/>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a:t>
              </a:r>
            </a:p>
          </p:txBody>
        </p:sp>
        <p:sp>
          <p:nvSpPr>
            <p:cNvPr id="4157" name="Text Box 26" descr="[DECORATIVE]"/>
            <p:cNvSpPr txBox="1">
              <a:spLocks noChangeArrowheads="1"/>
            </p:cNvSpPr>
            <p:nvPr/>
          </p:nvSpPr>
          <p:spPr bwMode="auto">
            <a:xfrm>
              <a:off x="612" y="2477"/>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Β</a:t>
              </a:r>
            </a:p>
          </p:txBody>
        </p:sp>
        <p:grpSp>
          <p:nvGrpSpPr>
            <p:cNvPr id="4158" name="Group 27"/>
            <p:cNvGrpSpPr>
              <a:grpSpLocks/>
            </p:cNvGrpSpPr>
            <p:nvPr/>
          </p:nvGrpSpPr>
          <p:grpSpPr bwMode="auto">
            <a:xfrm>
              <a:off x="975" y="2840"/>
              <a:ext cx="182" cy="182"/>
              <a:chOff x="3152" y="2069"/>
              <a:chExt cx="182" cy="182"/>
            </a:xfrm>
          </p:grpSpPr>
          <p:sp>
            <p:nvSpPr>
              <p:cNvPr id="4199" name="Line 28"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 name="Line 29"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 name="Line 30"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2" name="Line 31"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59" name="Group 32"/>
            <p:cNvGrpSpPr>
              <a:grpSpLocks/>
            </p:cNvGrpSpPr>
            <p:nvPr/>
          </p:nvGrpSpPr>
          <p:grpSpPr bwMode="auto">
            <a:xfrm>
              <a:off x="793" y="2387"/>
              <a:ext cx="272" cy="363"/>
              <a:chOff x="2608" y="2160"/>
              <a:chExt cx="272" cy="363"/>
            </a:xfrm>
          </p:grpSpPr>
          <p:sp>
            <p:nvSpPr>
              <p:cNvPr id="4192" name="Line 33"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3" name="Line 34"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4" name="Line 35"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5" name="Line 36"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6" name="Line 37"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7" name="Line 38"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8" name="Line 39"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60" name="Group 40"/>
            <p:cNvGrpSpPr>
              <a:grpSpLocks/>
            </p:cNvGrpSpPr>
            <p:nvPr/>
          </p:nvGrpSpPr>
          <p:grpSpPr bwMode="auto">
            <a:xfrm>
              <a:off x="1247" y="1117"/>
              <a:ext cx="272" cy="363"/>
              <a:chOff x="2608" y="1706"/>
              <a:chExt cx="272" cy="363"/>
            </a:xfrm>
          </p:grpSpPr>
          <p:sp>
            <p:nvSpPr>
              <p:cNvPr id="4184" name="Line 41"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5" name="Line 42"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6" name="Line 43"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7" name="Line 44"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8" name="Line 45"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9" name="Line 46"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0" name="Oval 47"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4191" name="Line 48"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61" name="Line 49" descr="[DECORATIVE]"/>
            <p:cNvSpPr>
              <a:spLocks noChangeShapeType="1"/>
            </p:cNvSpPr>
            <p:nvPr/>
          </p:nvSpPr>
          <p:spPr bwMode="auto">
            <a:xfrm>
              <a:off x="612" y="1706"/>
              <a:ext cx="13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2" name="Line 50" descr="[DECORATIVE]"/>
            <p:cNvSpPr>
              <a:spLocks noChangeShapeType="1"/>
            </p:cNvSpPr>
            <p:nvPr/>
          </p:nvSpPr>
          <p:spPr bwMode="auto">
            <a:xfrm>
              <a:off x="612" y="1479"/>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3" name="Line 51" descr="[DECORATIVE]"/>
            <p:cNvSpPr>
              <a:spLocks noChangeShapeType="1"/>
            </p:cNvSpPr>
            <p:nvPr/>
          </p:nvSpPr>
          <p:spPr bwMode="auto">
            <a:xfrm>
              <a:off x="1519" y="1479"/>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4" name="Line 52" descr="[DECORATIVE]"/>
            <p:cNvSpPr>
              <a:spLocks noChangeShapeType="1"/>
            </p:cNvSpPr>
            <p:nvPr/>
          </p:nvSpPr>
          <p:spPr bwMode="auto">
            <a:xfrm>
              <a:off x="1065" y="170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5" name="Line 53" descr="[DECORATIVE]"/>
            <p:cNvSpPr>
              <a:spLocks noChangeShapeType="1"/>
            </p:cNvSpPr>
            <p:nvPr/>
          </p:nvSpPr>
          <p:spPr bwMode="auto">
            <a:xfrm>
              <a:off x="1065" y="229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6" name="Line 54" descr="[DECORATIVE]"/>
            <p:cNvSpPr>
              <a:spLocks noChangeShapeType="1"/>
            </p:cNvSpPr>
            <p:nvPr/>
          </p:nvSpPr>
          <p:spPr bwMode="auto">
            <a:xfrm>
              <a:off x="1065" y="274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7" name="Line 55" descr="[DECORATIVE]"/>
            <p:cNvSpPr>
              <a:spLocks noChangeShapeType="1"/>
            </p:cNvSpPr>
            <p:nvPr/>
          </p:nvSpPr>
          <p:spPr bwMode="auto">
            <a:xfrm>
              <a:off x="612" y="1026"/>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8" name="Line 56" descr="[DECORATIVE]"/>
            <p:cNvSpPr>
              <a:spLocks noChangeShapeType="1"/>
            </p:cNvSpPr>
            <p:nvPr/>
          </p:nvSpPr>
          <p:spPr bwMode="auto">
            <a:xfrm>
              <a:off x="612" y="1026"/>
              <a:ext cx="0" cy="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69" name="Line 57" descr="[DECORATIVE]"/>
            <p:cNvSpPr>
              <a:spLocks noChangeShapeType="1"/>
            </p:cNvSpPr>
            <p:nvPr/>
          </p:nvSpPr>
          <p:spPr bwMode="auto">
            <a:xfrm>
              <a:off x="1519" y="102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0" name="Text Box 58" descr="[DECORATIVE]"/>
            <p:cNvSpPr txBox="1">
              <a:spLocks noChangeArrowheads="1"/>
            </p:cNvSpPr>
            <p:nvPr/>
          </p:nvSpPr>
          <p:spPr bwMode="auto">
            <a:xfrm>
              <a:off x="634" y="2001"/>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a:t>
              </a:r>
            </a:p>
          </p:txBody>
        </p:sp>
        <p:sp>
          <p:nvSpPr>
            <p:cNvPr id="4171" name="Text Box 59" descr="[DECORATIVE]"/>
            <p:cNvSpPr txBox="1">
              <a:spLocks noChangeArrowheads="1"/>
            </p:cNvSpPr>
            <p:nvPr/>
          </p:nvSpPr>
          <p:spPr bwMode="auto">
            <a:xfrm>
              <a:off x="1020" y="1185"/>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Β</a:t>
              </a:r>
            </a:p>
          </p:txBody>
        </p:sp>
        <p:grpSp>
          <p:nvGrpSpPr>
            <p:cNvPr id="4172" name="Group 60"/>
            <p:cNvGrpSpPr>
              <a:grpSpLocks/>
            </p:cNvGrpSpPr>
            <p:nvPr/>
          </p:nvGrpSpPr>
          <p:grpSpPr bwMode="auto">
            <a:xfrm>
              <a:off x="1882" y="1933"/>
              <a:ext cx="182" cy="227"/>
              <a:chOff x="3152" y="2341"/>
              <a:chExt cx="182" cy="227"/>
            </a:xfrm>
          </p:grpSpPr>
          <p:sp>
            <p:nvSpPr>
              <p:cNvPr id="4180" name="Line 61" descr="[DECORATIVE]"/>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1" name="Line 62"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2" name="Line 63"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83" name="Line 64"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73" name="Group 65"/>
            <p:cNvGrpSpPr>
              <a:grpSpLocks/>
            </p:cNvGrpSpPr>
            <p:nvPr/>
          </p:nvGrpSpPr>
          <p:grpSpPr bwMode="auto">
            <a:xfrm>
              <a:off x="1882" y="2432"/>
              <a:ext cx="182" cy="182"/>
              <a:chOff x="3152" y="2069"/>
              <a:chExt cx="182" cy="182"/>
            </a:xfrm>
          </p:grpSpPr>
          <p:sp>
            <p:nvSpPr>
              <p:cNvPr id="4176" name="Line 66"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7" name="Line 67"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8" name="Line 68"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9" name="Line 69"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74" name="Line 70" descr="[DECORATIVE]"/>
            <p:cNvSpPr>
              <a:spLocks noChangeShapeType="1"/>
            </p:cNvSpPr>
            <p:nvPr/>
          </p:nvSpPr>
          <p:spPr bwMode="auto">
            <a:xfrm>
              <a:off x="1973" y="2160"/>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75" name="Line 71" descr="[DECORATIVE]"/>
            <p:cNvSpPr>
              <a:spLocks noChangeShapeType="1"/>
            </p:cNvSpPr>
            <p:nvPr/>
          </p:nvSpPr>
          <p:spPr bwMode="auto">
            <a:xfrm>
              <a:off x="1973" y="170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01" name="Group 125" descr="Κύκλωμα παραδείγματος χωρίς Α και Β και αντιστασεις 10 ΚΩ"/>
          <p:cNvGrpSpPr>
            <a:grpSpLocks/>
          </p:cNvGrpSpPr>
          <p:nvPr/>
        </p:nvGrpSpPr>
        <p:grpSpPr bwMode="auto">
          <a:xfrm>
            <a:off x="4140200" y="1412875"/>
            <a:ext cx="4465638" cy="3600450"/>
            <a:chOff x="2608" y="1072"/>
            <a:chExt cx="2813" cy="2268"/>
          </a:xfrm>
        </p:grpSpPr>
        <p:grpSp>
          <p:nvGrpSpPr>
            <p:cNvPr id="4102" name="Group 72"/>
            <p:cNvGrpSpPr>
              <a:grpSpLocks/>
            </p:cNvGrpSpPr>
            <p:nvPr/>
          </p:nvGrpSpPr>
          <p:grpSpPr bwMode="auto">
            <a:xfrm>
              <a:off x="3243" y="1162"/>
              <a:ext cx="91" cy="545"/>
              <a:chOff x="3742" y="1706"/>
              <a:chExt cx="91" cy="545"/>
            </a:xfrm>
          </p:grpSpPr>
          <p:sp>
            <p:nvSpPr>
              <p:cNvPr id="4143" name="Line 73" descr="Κύκλωμα παραδείγματος χωρίς Α και Β και αντιστασεις 10 ΚΩ"/>
              <p:cNvSpPr>
                <a:spLocks noChangeShapeType="1"/>
              </p:cNvSpPr>
              <p:nvPr/>
            </p:nvSpPr>
            <p:spPr bwMode="auto">
              <a:xfrm>
                <a:off x="3787"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4" name="Line 74" descr="[DECORATIVE]"/>
              <p:cNvSpPr>
                <a:spLocks noChangeShapeType="1"/>
              </p:cNvSpPr>
              <p:nvPr/>
            </p:nvSpPr>
            <p:spPr bwMode="auto">
              <a:xfrm flipH="1">
                <a:off x="3742" y="1797"/>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5" name="Line 75" descr="[DECORATIVE]"/>
              <p:cNvSpPr>
                <a:spLocks noChangeShapeType="1"/>
              </p:cNvSpPr>
              <p:nvPr/>
            </p:nvSpPr>
            <p:spPr bwMode="auto">
              <a:xfrm>
                <a:off x="3742" y="1842"/>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6" name="Line 76" descr="[DECORATIVE]"/>
              <p:cNvSpPr>
                <a:spLocks noChangeShapeType="1"/>
              </p:cNvSpPr>
              <p:nvPr/>
            </p:nvSpPr>
            <p:spPr bwMode="auto">
              <a:xfrm flipH="1">
                <a:off x="3742" y="1888"/>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7" name="Line 77" descr="[DECORATIVE]"/>
              <p:cNvSpPr>
                <a:spLocks noChangeShapeType="1"/>
              </p:cNvSpPr>
              <p:nvPr/>
            </p:nvSpPr>
            <p:spPr bwMode="auto">
              <a:xfrm>
                <a:off x="3742" y="1933"/>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8" name="Line 78" descr="[DECORATIVE]"/>
              <p:cNvSpPr>
                <a:spLocks noChangeShapeType="1"/>
              </p:cNvSpPr>
              <p:nvPr/>
            </p:nvSpPr>
            <p:spPr bwMode="auto">
              <a:xfrm flipH="1">
                <a:off x="3742" y="1979"/>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9" name="Line 79" descr="[DECORATIVE]"/>
              <p:cNvSpPr>
                <a:spLocks noChangeShapeType="1"/>
              </p:cNvSpPr>
              <p:nvPr/>
            </p:nvSpPr>
            <p:spPr bwMode="auto">
              <a:xfrm>
                <a:off x="3742" y="2024"/>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50" name="Line 80" descr="[DECORATIVE]"/>
              <p:cNvSpPr>
                <a:spLocks noChangeShapeType="1"/>
              </p:cNvSpPr>
              <p:nvPr/>
            </p:nvSpPr>
            <p:spPr bwMode="auto">
              <a:xfrm flipH="1">
                <a:off x="3742" y="2069"/>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51" name="Line 81" descr="[DECORATIVE]"/>
              <p:cNvSpPr>
                <a:spLocks noChangeShapeType="1"/>
              </p:cNvSpPr>
              <p:nvPr/>
            </p:nvSpPr>
            <p:spPr bwMode="auto">
              <a:xfrm>
                <a:off x="3742" y="2115"/>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52" name="Line 82" descr="[DECORATIVE]"/>
              <p:cNvSpPr>
                <a:spLocks noChangeShapeType="1"/>
              </p:cNvSpPr>
              <p:nvPr/>
            </p:nvSpPr>
            <p:spPr bwMode="auto">
              <a:xfrm>
                <a:off x="3787"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03" name="Group 83"/>
            <p:cNvGrpSpPr>
              <a:grpSpLocks/>
            </p:cNvGrpSpPr>
            <p:nvPr/>
          </p:nvGrpSpPr>
          <p:grpSpPr bwMode="auto">
            <a:xfrm>
              <a:off x="4150" y="1162"/>
              <a:ext cx="91" cy="545"/>
              <a:chOff x="3742" y="1706"/>
              <a:chExt cx="91" cy="545"/>
            </a:xfrm>
          </p:grpSpPr>
          <p:sp>
            <p:nvSpPr>
              <p:cNvPr id="4133" name="Line 84" descr="[DECORATIVE]"/>
              <p:cNvSpPr>
                <a:spLocks noChangeShapeType="1"/>
              </p:cNvSpPr>
              <p:nvPr/>
            </p:nvSpPr>
            <p:spPr bwMode="auto">
              <a:xfrm>
                <a:off x="3787"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4" name="Line 85" descr="[DECORATIVE]"/>
              <p:cNvSpPr>
                <a:spLocks noChangeShapeType="1"/>
              </p:cNvSpPr>
              <p:nvPr/>
            </p:nvSpPr>
            <p:spPr bwMode="auto">
              <a:xfrm flipH="1">
                <a:off x="3742" y="1797"/>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5" name="Line 86" descr="[DECORATIVE]"/>
              <p:cNvSpPr>
                <a:spLocks noChangeShapeType="1"/>
              </p:cNvSpPr>
              <p:nvPr/>
            </p:nvSpPr>
            <p:spPr bwMode="auto">
              <a:xfrm>
                <a:off x="3742" y="1842"/>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6" name="Line 87" descr="[DECORATIVE]"/>
              <p:cNvSpPr>
                <a:spLocks noChangeShapeType="1"/>
              </p:cNvSpPr>
              <p:nvPr/>
            </p:nvSpPr>
            <p:spPr bwMode="auto">
              <a:xfrm flipH="1">
                <a:off x="3742" y="1888"/>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7" name="Line 88" descr="[DECORATIVE]"/>
              <p:cNvSpPr>
                <a:spLocks noChangeShapeType="1"/>
              </p:cNvSpPr>
              <p:nvPr/>
            </p:nvSpPr>
            <p:spPr bwMode="auto">
              <a:xfrm>
                <a:off x="3742" y="1933"/>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8" name="Line 89" descr="[DECORATIVE]"/>
              <p:cNvSpPr>
                <a:spLocks noChangeShapeType="1"/>
              </p:cNvSpPr>
              <p:nvPr/>
            </p:nvSpPr>
            <p:spPr bwMode="auto">
              <a:xfrm flipH="1">
                <a:off x="3742" y="1979"/>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9" name="Line 90" descr="[DECORATIVE]"/>
              <p:cNvSpPr>
                <a:spLocks noChangeShapeType="1"/>
              </p:cNvSpPr>
              <p:nvPr/>
            </p:nvSpPr>
            <p:spPr bwMode="auto">
              <a:xfrm>
                <a:off x="3742" y="2024"/>
                <a:ext cx="91"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0" name="Line 91" descr="[DECORATIVE]"/>
              <p:cNvSpPr>
                <a:spLocks noChangeShapeType="1"/>
              </p:cNvSpPr>
              <p:nvPr/>
            </p:nvSpPr>
            <p:spPr bwMode="auto">
              <a:xfrm flipH="1">
                <a:off x="3742" y="2069"/>
                <a:ext cx="91"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1" name="Line 92" descr="[DECORATIVE]"/>
              <p:cNvSpPr>
                <a:spLocks noChangeShapeType="1"/>
              </p:cNvSpPr>
              <p:nvPr/>
            </p:nvSpPr>
            <p:spPr bwMode="auto">
              <a:xfrm>
                <a:off x="3742" y="2115"/>
                <a:ext cx="45"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42" name="Line 93" descr="[DECORATIVE]"/>
              <p:cNvSpPr>
                <a:spLocks noChangeShapeType="1"/>
              </p:cNvSpPr>
              <p:nvPr/>
            </p:nvSpPr>
            <p:spPr bwMode="auto">
              <a:xfrm>
                <a:off x="3787"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04" name="Group 95"/>
            <p:cNvGrpSpPr>
              <a:grpSpLocks/>
            </p:cNvGrpSpPr>
            <p:nvPr/>
          </p:nvGrpSpPr>
          <p:grpSpPr bwMode="auto">
            <a:xfrm>
              <a:off x="3696" y="3158"/>
              <a:ext cx="182" cy="182"/>
              <a:chOff x="3152" y="2069"/>
              <a:chExt cx="182" cy="182"/>
            </a:xfrm>
          </p:grpSpPr>
          <p:sp>
            <p:nvSpPr>
              <p:cNvPr id="4129" name="Line 96"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0" name="Line 97"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1" name="Line 98"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32" name="Line 99"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05" name="Line 100" descr="[DECORATIVE]"/>
            <p:cNvSpPr>
              <a:spLocks noChangeShapeType="1"/>
            </p:cNvSpPr>
            <p:nvPr/>
          </p:nvSpPr>
          <p:spPr bwMode="auto">
            <a:xfrm>
              <a:off x="3288" y="1706"/>
              <a:ext cx="13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106" name="Group 101"/>
            <p:cNvGrpSpPr>
              <a:grpSpLocks/>
            </p:cNvGrpSpPr>
            <p:nvPr/>
          </p:nvGrpSpPr>
          <p:grpSpPr bwMode="auto">
            <a:xfrm>
              <a:off x="4558" y="1933"/>
              <a:ext cx="182" cy="227"/>
              <a:chOff x="3152" y="2341"/>
              <a:chExt cx="182" cy="227"/>
            </a:xfrm>
          </p:grpSpPr>
          <p:sp>
            <p:nvSpPr>
              <p:cNvPr id="4125" name="Line 102" descr="[DECORATIVE]"/>
              <p:cNvSpPr>
                <a:spLocks noChangeShapeType="1"/>
              </p:cNvSpPr>
              <p:nvPr/>
            </p:nvSpPr>
            <p:spPr bwMode="auto">
              <a:xfrm>
                <a:off x="3243" y="234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6" name="Line 103" descr="[DECORATIVE]"/>
              <p:cNvSpPr>
                <a:spLocks noChangeShapeType="1"/>
              </p:cNvSpPr>
              <p:nvPr/>
            </p:nvSpPr>
            <p:spPr bwMode="auto">
              <a:xfrm flipH="1">
                <a:off x="3152" y="2432"/>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7" name="Line 104" descr="[DECORATIVE]"/>
              <p:cNvSpPr>
                <a:spLocks noChangeShapeType="1"/>
              </p:cNvSpPr>
              <p:nvPr/>
            </p:nvSpPr>
            <p:spPr bwMode="auto">
              <a:xfrm flipH="1">
                <a:off x="3152" y="2478"/>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8" name="Line 105" descr="[DECORATIVE]"/>
              <p:cNvSpPr>
                <a:spLocks noChangeShapeType="1"/>
              </p:cNvSpPr>
              <p:nvPr/>
            </p:nvSpPr>
            <p:spPr bwMode="auto">
              <a:xfrm>
                <a:off x="3243" y="2478"/>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07" name="Group 106"/>
            <p:cNvGrpSpPr>
              <a:grpSpLocks/>
            </p:cNvGrpSpPr>
            <p:nvPr/>
          </p:nvGrpSpPr>
          <p:grpSpPr bwMode="auto">
            <a:xfrm>
              <a:off x="4558" y="2432"/>
              <a:ext cx="182" cy="182"/>
              <a:chOff x="3152" y="2069"/>
              <a:chExt cx="182" cy="182"/>
            </a:xfrm>
          </p:grpSpPr>
          <p:sp>
            <p:nvSpPr>
              <p:cNvPr id="4121" name="Line 107"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2" name="Line 108"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3" name="Line 109"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4" name="Line 110"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08" name="Line 111" descr="[DECORATIVE]"/>
            <p:cNvSpPr>
              <a:spLocks noChangeShapeType="1"/>
            </p:cNvSpPr>
            <p:nvPr/>
          </p:nvSpPr>
          <p:spPr bwMode="auto">
            <a:xfrm>
              <a:off x="4649" y="2160"/>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09" name="Line 112" descr="[DECORATIVE]"/>
            <p:cNvSpPr>
              <a:spLocks noChangeShapeType="1"/>
            </p:cNvSpPr>
            <p:nvPr/>
          </p:nvSpPr>
          <p:spPr bwMode="auto">
            <a:xfrm>
              <a:off x="4649" y="1706"/>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10" name="Line 113" descr="[DECORATIVE]"/>
            <p:cNvSpPr>
              <a:spLocks noChangeShapeType="1"/>
            </p:cNvSpPr>
            <p:nvPr/>
          </p:nvSpPr>
          <p:spPr bwMode="auto">
            <a:xfrm flipV="1">
              <a:off x="3787" y="2977"/>
              <a:ext cx="0" cy="181"/>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4111" name="Line 114" descr="[DECORATIVE]"/>
            <p:cNvSpPr>
              <a:spLocks noChangeShapeType="1"/>
            </p:cNvSpPr>
            <p:nvPr/>
          </p:nvSpPr>
          <p:spPr bwMode="auto">
            <a:xfrm>
              <a:off x="3288" y="1162"/>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12" name="Line 115" descr="[DECORATIVE]"/>
            <p:cNvSpPr>
              <a:spLocks noChangeShapeType="1"/>
            </p:cNvSpPr>
            <p:nvPr/>
          </p:nvSpPr>
          <p:spPr bwMode="auto">
            <a:xfrm>
              <a:off x="3787" y="2387"/>
              <a:ext cx="0" cy="272"/>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4113" name="Line 116" descr="[DECORATIVE]"/>
            <p:cNvSpPr>
              <a:spLocks noChangeShapeType="1"/>
            </p:cNvSpPr>
            <p:nvPr/>
          </p:nvSpPr>
          <p:spPr bwMode="auto">
            <a:xfrm flipV="1">
              <a:off x="3787" y="2287"/>
              <a:ext cx="0" cy="181"/>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4114" name="Line 117" descr="[DECORATIVE]"/>
            <p:cNvSpPr>
              <a:spLocks noChangeShapeType="1"/>
            </p:cNvSpPr>
            <p:nvPr/>
          </p:nvSpPr>
          <p:spPr bwMode="auto">
            <a:xfrm>
              <a:off x="3787" y="1697"/>
              <a:ext cx="0" cy="272"/>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grpSp>
          <p:nvGrpSpPr>
            <p:cNvPr id="4115" name="Group 118"/>
            <p:cNvGrpSpPr>
              <a:grpSpLocks/>
            </p:cNvGrpSpPr>
            <p:nvPr/>
          </p:nvGrpSpPr>
          <p:grpSpPr bwMode="auto">
            <a:xfrm>
              <a:off x="3650" y="1072"/>
              <a:ext cx="182" cy="91"/>
              <a:chOff x="3152" y="1706"/>
              <a:chExt cx="182" cy="91"/>
            </a:xfrm>
          </p:grpSpPr>
          <p:sp>
            <p:nvSpPr>
              <p:cNvPr id="4119" name="Line 119"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20" name="Line 120"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16" name="Text Box 121" descr="[DECORATIVE]"/>
            <p:cNvSpPr txBox="1">
              <a:spLocks noChangeArrowheads="1"/>
            </p:cNvSpPr>
            <p:nvPr>
              <p:custDataLst>
                <p:tags r:id="rId4"/>
              </p:custDataLst>
            </p:nvPr>
          </p:nvSpPr>
          <p:spPr bwMode="auto">
            <a:xfrm>
              <a:off x="3515" y="1343"/>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10 K</a:t>
              </a:r>
              <a:r>
                <a:rPr lang="el-GR" altLang="el-GR" dirty="0">
                  <a:latin typeface="Calibri" panose="020F0502020204030204" pitchFamily="34" charset="0"/>
                </a:rPr>
                <a:t>Ω</a:t>
              </a:r>
            </a:p>
          </p:txBody>
        </p:sp>
        <p:sp>
          <p:nvSpPr>
            <p:cNvPr id="4117" name="Text Box 122" descr="[DECORATIVE]"/>
            <p:cNvSpPr txBox="1">
              <a:spLocks noChangeArrowheads="1"/>
            </p:cNvSpPr>
            <p:nvPr>
              <p:custDataLst>
                <p:tags r:id="rId5"/>
              </p:custDataLst>
            </p:nvPr>
          </p:nvSpPr>
          <p:spPr bwMode="auto">
            <a:xfrm>
              <a:off x="2608" y="1343"/>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10 K</a:t>
              </a:r>
              <a:r>
                <a:rPr lang="el-GR" altLang="el-GR" dirty="0">
                  <a:latin typeface="Calibri" panose="020F0502020204030204" pitchFamily="34" charset="0"/>
                </a:rPr>
                <a:t>Ω</a:t>
              </a:r>
            </a:p>
          </p:txBody>
        </p:sp>
        <p:sp>
          <p:nvSpPr>
            <p:cNvPr id="4118" name="Text Box 123" descr="[DECORATIVE]"/>
            <p:cNvSpPr txBox="1">
              <a:spLocks noChangeArrowheads="1"/>
            </p:cNvSpPr>
            <p:nvPr/>
          </p:nvSpPr>
          <p:spPr bwMode="auto">
            <a:xfrm>
              <a:off x="4786" y="1862"/>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50 </a:t>
              </a:r>
              <a:r>
                <a:rPr lang="en-US" altLang="el-GR">
                  <a:latin typeface="Calibri" panose="020F0502020204030204" pitchFamily="34" charset="0"/>
                </a:rPr>
                <a:t>fF</a:t>
              </a:r>
              <a:endParaRPr lang="el-GR" altLang="el-GR">
                <a:latin typeface="Calibri" panose="020F0502020204030204" pitchFamily="34" charset="0"/>
              </a:endParaRPr>
            </a:p>
          </p:txBody>
        </p:sp>
      </p:grpSp>
      <p:graphicFrame>
        <p:nvGraphicFramePr>
          <p:cNvPr id="4098" name="Object 124"/>
          <p:cNvGraphicFramePr>
            <a:graphicFrameLocks noChangeAspect="1"/>
          </p:cNvGraphicFramePr>
          <p:nvPr/>
        </p:nvGraphicFramePr>
        <p:xfrm>
          <a:off x="311150" y="5489575"/>
          <a:ext cx="8523288" cy="885825"/>
        </p:xfrm>
        <a:graphic>
          <a:graphicData uri="http://schemas.openxmlformats.org/presentationml/2006/ole">
            <mc:AlternateContent xmlns:mc="http://schemas.openxmlformats.org/markup-compatibility/2006">
              <mc:Choice xmlns:v="urn:schemas-microsoft-com:vml" Requires="v">
                <p:oleObj spid="_x0000_s4110" name="Equation" r:id="rId7" imgW="3848040" imgH="393480" progId="Equation.3">
                  <p:embed/>
                </p:oleObj>
              </mc:Choice>
              <mc:Fallback>
                <p:oleObj name="Equation" r:id="rId7" imgW="38480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 y="5489575"/>
                        <a:ext cx="85232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754669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35013" y="333375"/>
            <a:ext cx="8229600" cy="1143000"/>
          </a:xfrm>
        </p:spPr>
        <p:txBody>
          <a:bodyPr/>
          <a:lstStyle/>
          <a:p>
            <a:pPr eaLnBrk="1" hangingPunct="1"/>
            <a:r>
              <a:rPr lang="el-GR" altLang="el-GR" dirty="0" smtClean="0"/>
              <a:t>Κανόνες</a:t>
            </a:r>
            <a:r>
              <a:rPr lang="en-US" altLang="el-GR" dirty="0" smtClean="0"/>
              <a:t> (</a:t>
            </a:r>
            <a:r>
              <a:rPr lang="el-GR" altLang="el-GR" dirty="0" smtClean="0"/>
              <a:t>1 από 2)</a:t>
            </a:r>
          </a:p>
        </p:txBody>
      </p:sp>
      <p:sp>
        <p:nvSpPr>
          <p:cNvPr id="84995" name="Rectangle 3"/>
          <p:cNvSpPr>
            <a:spLocks noGrp="1" noChangeArrowheads="1"/>
          </p:cNvSpPr>
          <p:nvPr>
            <p:ph idx="1"/>
          </p:nvPr>
        </p:nvSpPr>
        <p:spPr>
          <a:xfrm>
            <a:off x="457200" y="1773238"/>
            <a:ext cx="8229600" cy="4389437"/>
          </a:xfrm>
        </p:spPr>
        <p:txBody>
          <a:bodyPr/>
          <a:lstStyle/>
          <a:p>
            <a:pPr eaLnBrk="1" hangingPunct="1">
              <a:lnSpc>
                <a:spcPct val="90000"/>
              </a:lnSpc>
              <a:defRPr/>
            </a:pPr>
            <a:r>
              <a:rPr lang="el-GR" sz="2800" dirty="0" smtClean="0">
                <a:latin typeface="+mj-lt"/>
              </a:rPr>
              <a:t>Για μεταβολή από λογικό </a:t>
            </a:r>
            <a:r>
              <a:rPr lang="en-US" sz="2800" dirty="0" smtClean="0">
                <a:latin typeface="+mj-lt"/>
              </a:rPr>
              <a:t>“0” </a:t>
            </a:r>
            <a:r>
              <a:rPr lang="el-GR" sz="2800" dirty="0" smtClean="0">
                <a:latin typeface="+mj-lt"/>
              </a:rPr>
              <a:t>σε λογικό </a:t>
            </a:r>
            <a:r>
              <a:rPr lang="en-US" sz="2800" dirty="0" smtClean="0">
                <a:latin typeface="+mj-lt"/>
              </a:rPr>
              <a:t>“1”</a:t>
            </a:r>
            <a:r>
              <a:rPr lang="el-GR" sz="2800" dirty="0" smtClean="0">
                <a:latin typeface="+mj-lt"/>
              </a:rPr>
              <a:t> χρησιμοποιούμε την ισοδύναμη αντίσταση που δίνει το τμήμα </a:t>
            </a:r>
            <a:r>
              <a:rPr lang="en-US" sz="2800" dirty="0" smtClean="0">
                <a:latin typeface="+mj-lt"/>
              </a:rPr>
              <a:t>p-MOS</a:t>
            </a:r>
          </a:p>
          <a:p>
            <a:pPr eaLnBrk="1" hangingPunct="1">
              <a:lnSpc>
                <a:spcPct val="90000"/>
              </a:lnSpc>
              <a:defRPr/>
            </a:pPr>
            <a:r>
              <a:rPr lang="el-GR" sz="2800" dirty="0" smtClean="0">
                <a:latin typeface="+mj-lt"/>
              </a:rPr>
              <a:t>Το τμήμα </a:t>
            </a:r>
            <a:r>
              <a:rPr lang="en-US" sz="2800" dirty="0" smtClean="0">
                <a:latin typeface="+mj-lt"/>
              </a:rPr>
              <a:t>n-MOS </a:t>
            </a:r>
            <a:r>
              <a:rPr lang="el-GR" sz="2800" dirty="0" smtClean="0">
                <a:latin typeface="+mj-lt"/>
              </a:rPr>
              <a:t>πρέπει να έχει άπειρη αντίσταση</a:t>
            </a:r>
          </a:p>
          <a:p>
            <a:pPr eaLnBrk="1" hangingPunct="1">
              <a:lnSpc>
                <a:spcPct val="90000"/>
              </a:lnSpc>
              <a:defRPr/>
            </a:pPr>
            <a:r>
              <a:rPr lang="el-GR" sz="2800" dirty="0" smtClean="0">
                <a:latin typeface="+mj-lt"/>
              </a:rPr>
              <a:t>Αντικαθιστούμε τρανζίστορ </a:t>
            </a:r>
            <a:r>
              <a:rPr lang="en-US" sz="2800" dirty="0" smtClean="0">
                <a:latin typeface="+mj-lt"/>
              </a:rPr>
              <a:t>p-MOS </a:t>
            </a:r>
            <a:r>
              <a:rPr lang="el-GR" sz="2800" dirty="0" smtClean="0">
                <a:latin typeface="+mj-lt"/>
              </a:rPr>
              <a:t> με την ακόλουθη λογική</a:t>
            </a:r>
          </a:p>
          <a:p>
            <a:pPr lvl="1" eaLnBrk="1" hangingPunct="1">
              <a:lnSpc>
                <a:spcPct val="90000"/>
              </a:lnSpc>
              <a:defRPr/>
            </a:pPr>
            <a:r>
              <a:rPr lang="el-GR" dirty="0" smtClean="0">
                <a:latin typeface="+mj-lt"/>
              </a:rPr>
              <a:t>Εάν η πύλη του τρανζίστορ έχει τελική λογική τιμή </a:t>
            </a:r>
            <a:r>
              <a:rPr lang="en-US" dirty="0" smtClean="0">
                <a:latin typeface="+mj-lt"/>
              </a:rPr>
              <a:t>“0” </a:t>
            </a:r>
            <a:r>
              <a:rPr lang="el-GR" dirty="0" smtClean="0">
                <a:latin typeface="+mj-lt"/>
              </a:rPr>
              <a:t>αντικαθιστάτε από ισοδύναμη αντίσταση</a:t>
            </a:r>
          </a:p>
          <a:p>
            <a:pPr lvl="1" eaLnBrk="1" hangingPunct="1">
              <a:lnSpc>
                <a:spcPct val="90000"/>
              </a:lnSpc>
              <a:defRPr/>
            </a:pPr>
            <a:r>
              <a:rPr lang="el-GR" dirty="0" smtClean="0">
                <a:latin typeface="+mj-lt"/>
              </a:rPr>
              <a:t>Εάν η πύλη του τρανζίστορ έχει τελική λογική τιμή </a:t>
            </a:r>
            <a:r>
              <a:rPr lang="en-US" dirty="0" smtClean="0">
                <a:latin typeface="+mj-lt"/>
              </a:rPr>
              <a:t>“</a:t>
            </a:r>
            <a:r>
              <a:rPr lang="el-GR" dirty="0" smtClean="0">
                <a:latin typeface="+mj-lt"/>
              </a:rPr>
              <a:t>1</a:t>
            </a:r>
            <a:r>
              <a:rPr lang="en-US" dirty="0" smtClean="0">
                <a:latin typeface="+mj-lt"/>
              </a:rPr>
              <a:t>” </a:t>
            </a:r>
            <a:r>
              <a:rPr lang="el-GR" dirty="0" smtClean="0">
                <a:latin typeface="+mj-lt"/>
              </a:rPr>
              <a:t>αντικαθιστάτε από άπειρη αντίσταση</a:t>
            </a:r>
          </a:p>
        </p:txBody>
      </p:sp>
    </p:spTree>
    <p:extLst>
      <p:ext uri="{BB962C8B-B14F-4D97-AF65-F5344CB8AC3E}">
        <p14:creationId xmlns:p14="http://schemas.microsoft.com/office/powerpoint/2010/main" val="38164003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5281" y="188640"/>
            <a:ext cx="8795320" cy="1143000"/>
          </a:xfrm>
        </p:spPr>
        <p:txBody>
          <a:bodyPr/>
          <a:lstStyle/>
          <a:p>
            <a:r>
              <a:rPr lang="el-GR" sz="4000" dirty="0"/>
              <a:t>Απεικόνιση των εσωτερικών χωρητικοτήτων του αναστροφέα CMOS</a:t>
            </a:r>
          </a:p>
        </p:txBody>
      </p:sp>
      <p:pic>
        <p:nvPicPr>
          <p:cNvPr id="7" name="Picture 2" descr="Αναπαράσταση κυκλώματος αναστροφέ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14923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462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Κανόνες</a:t>
            </a:r>
            <a:r>
              <a:rPr lang="en-US" altLang="el-GR" dirty="0"/>
              <a:t> </a:t>
            </a:r>
            <a:r>
              <a:rPr lang="en-US" altLang="el-GR" dirty="0" smtClean="0"/>
              <a:t>(</a:t>
            </a:r>
            <a:r>
              <a:rPr lang="el-GR" altLang="el-GR" dirty="0" smtClean="0"/>
              <a:t>2 από 2</a:t>
            </a:r>
            <a:r>
              <a:rPr lang="el-GR" altLang="el-GR" dirty="0"/>
              <a:t>)</a:t>
            </a:r>
            <a:endParaRPr lang="el-GR" dirty="0"/>
          </a:p>
        </p:txBody>
      </p:sp>
      <p:sp>
        <p:nvSpPr>
          <p:cNvPr id="86018" name="Rectangle 4"/>
          <p:cNvSpPr>
            <a:spLocks noGrp="1" noChangeArrowheads="1"/>
          </p:cNvSpPr>
          <p:nvPr>
            <p:ph idx="1"/>
          </p:nvPr>
        </p:nvSpPr>
        <p:spPr/>
        <p:txBody>
          <a:bodyPr/>
          <a:lstStyle/>
          <a:p>
            <a:pPr eaLnBrk="1" hangingPunct="1">
              <a:lnSpc>
                <a:spcPct val="90000"/>
              </a:lnSpc>
              <a:defRPr/>
            </a:pPr>
            <a:r>
              <a:rPr lang="el-GR" sz="2800" dirty="0" smtClean="0">
                <a:latin typeface="+mj-lt"/>
              </a:rPr>
              <a:t>Για μεταβολή από λογικό </a:t>
            </a:r>
            <a:r>
              <a:rPr lang="en-US" sz="2800" dirty="0" smtClean="0">
                <a:latin typeface="+mj-lt"/>
              </a:rPr>
              <a:t>“</a:t>
            </a:r>
            <a:r>
              <a:rPr lang="el-GR" sz="2800" dirty="0" smtClean="0">
                <a:latin typeface="+mj-lt"/>
              </a:rPr>
              <a:t>1</a:t>
            </a:r>
            <a:r>
              <a:rPr lang="en-US" sz="2800" dirty="0" smtClean="0">
                <a:latin typeface="+mj-lt"/>
              </a:rPr>
              <a:t>” </a:t>
            </a:r>
            <a:r>
              <a:rPr lang="el-GR" sz="2800" dirty="0" smtClean="0">
                <a:latin typeface="+mj-lt"/>
              </a:rPr>
              <a:t>σε λογικό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 χρησιμοποιούμε την ισοδύναμη αντίσταση που δίνει το τμήμα </a:t>
            </a:r>
            <a:r>
              <a:rPr lang="en-US" sz="2800" dirty="0" smtClean="0">
                <a:latin typeface="+mj-lt"/>
              </a:rPr>
              <a:t>n-MOS</a:t>
            </a:r>
          </a:p>
          <a:p>
            <a:pPr eaLnBrk="1" hangingPunct="1">
              <a:lnSpc>
                <a:spcPct val="90000"/>
              </a:lnSpc>
              <a:defRPr/>
            </a:pPr>
            <a:r>
              <a:rPr lang="el-GR" sz="2800" dirty="0" smtClean="0">
                <a:latin typeface="+mj-lt"/>
              </a:rPr>
              <a:t>Το τμήμα </a:t>
            </a:r>
            <a:r>
              <a:rPr lang="en-US" sz="2800" dirty="0" smtClean="0">
                <a:latin typeface="+mj-lt"/>
              </a:rPr>
              <a:t>p-MOS </a:t>
            </a:r>
            <a:r>
              <a:rPr lang="el-GR" sz="2800" dirty="0" smtClean="0">
                <a:latin typeface="+mj-lt"/>
              </a:rPr>
              <a:t>πρέπει να έχει άπειρη αντίσταση</a:t>
            </a:r>
          </a:p>
          <a:p>
            <a:pPr eaLnBrk="1" hangingPunct="1">
              <a:lnSpc>
                <a:spcPct val="90000"/>
              </a:lnSpc>
              <a:defRPr/>
            </a:pPr>
            <a:r>
              <a:rPr lang="el-GR" sz="2800" dirty="0" smtClean="0">
                <a:latin typeface="+mj-lt"/>
              </a:rPr>
              <a:t>Αντικαθιστούμε τρανζίστορ </a:t>
            </a:r>
            <a:r>
              <a:rPr lang="en-US" sz="2800" dirty="0" smtClean="0">
                <a:latin typeface="+mj-lt"/>
              </a:rPr>
              <a:t>n-MOS </a:t>
            </a:r>
            <a:r>
              <a:rPr lang="el-GR" sz="2800" dirty="0" smtClean="0">
                <a:latin typeface="+mj-lt"/>
              </a:rPr>
              <a:t> με την ακόλουθη λογική</a:t>
            </a:r>
          </a:p>
          <a:p>
            <a:pPr lvl="1" eaLnBrk="1" hangingPunct="1">
              <a:lnSpc>
                <a:spcPct val="90000"/>
              </a:lnSpc>
              <a:defRPr/>
            </a:pPr>
            <a:r>
              <a:rPr lang="el-GR" dirty="0" smtClean="0">
                <a:latin typeface="+mj-lt"/>
              </a:rPr>
              <a:t>Εάν η πύλη του τρανζίστορ έχει τελική λογική τιμή </a:t>
            </a:r>
            <a:r>
              <a:rPr lang="en-US" dirty="0" smtClean="0">
                <a:latin typeface="+mj-lt"/>
              </a:rPr>
              <a:t>“1” </a:t>
            </a:r>
            <a:r>
              <a:rPr lang="el-GR" dirty="0" smtClean="0">
                <a:latin typeface="+mj-lt"/>
              </a:rPr>
              <a:t>αντικαθιστάτε από ισοδύναμη αντίσταση</a:t>
            </a:r>
          </a:p>
          <a:p>
            <a:pPr lvl="1" eaLnBrk="1" hangingPunct="1">
              <a:lnSpc>
                <a:spcPct val="90000"/>
              </a:lnSpc>
              <a:defRPr/>
            </a:pPr>
            <a:r>
              <a:rPr lang="el-GR" dirty="0" smtClean="0">
                <a:latin typeface="+mj-lt"/>
              </a:rPr>
              <a:t>Εάν η πύλη του τρανζίστορ έχει τελική λογική τιμή </a:t>
            </a:r>
            <a:r>
              <a:rPr lang="en-US" dirty="0" smtClean="0">
                <a:latin typeface="+mj-lt"/>
              </a:rPr>
              <a:t>“0” </a:t>
            </a:r>
            <a:r>
              <a:rPr lang="el-GR" dirty="0" smtClean="0">
                <a:latin typeface="+mj-lt"/>
              </a:rPr>
              <a:t>αντικαθιστάτε από άπειρη αντίσταση</a:t>
            </a:r>
          </a:p>
        </p:txBody>
      </p:sp>
    </p:spTree>
    <p:extLst>
      <p:ext uri="{BB962C8B-B14F-4D97-AF65-F5344CB8AC3E}">
        <p14:creationId xmlns:p14="http://schemas.microsoft.com/office/powerpoint/2010/main" val="25127630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l-GR" altLang="el-GR" smtClean="0"/>
              <a:t>Ερώτηση</a:t>
            </a:r>
          </a:p>
        </p:txBody>
      </p:sp>
      <p:sp>
        <p:nvSpPr>
          <p:cNvPr id="87043" name="Rectangle 3"/>
          <p:cNvSpPr>
            <a:spLocks noGrp="1" noChangeArrowheads="1"/>
          </p:cNvSpPr>
          <p:nvPr>
            <p:ph idx="1"/>
          </p:nvPr>
        </p:nvSpPr>
        <p:spPr/>
        <p:txBody>
          <a:bodyPr/>
          <a:lstStyle/>
          <a:p>
            <a:pPr eaLnBrk="1" hangingPunct="1">
              <a:lnSpc>
                <a:spcPct val="90000"/>
              </a:lnSpc>
              <a:defRPr/>
            </a:pPr>
            <a:r>
              <a:rPr lang="el-GR" dirty="0" smtClean="0">
                <a:latin typeface="+mj-lt"/>
              </a:rPr>
              <a:t>Γιατί έχουμε ζεύγος τιμών εισόδου αφού για το </a:t>
            </a:r>
            <a:r>
              <a:rPr lang="en-US" dirty="0" smtClean="0">
                <a:latin typeface="+mj-lt"/>
              </a:rPr>
              <a:t>RC</a:t>
            </a:r>
            <a:r>
              <a:rPr lang="el-GR" baseline="-25000" dirty="0" smtClean="0">
                <a:latin typeface="+mj-lt"/>
              </a:rPr>
              <a:t>γινόμενο</a:t>
            </a:r>
            <a:r>
              <a:rPr lang="el-GR" dirty="0" smtClean="0">
                <a:latin typeface="+mj-lt"/>
              </a:rPr>
              <a:t> χρησιμοποιούμε μόνο τις τελικές τιμές</a:t>
            </a:r>
            <a:r>
              <a:rPr lang="en-US" dirty="0" smtClean="0">
                <a:latin typeface="+mj-lt"/>
              </a:rPr>
              <a:t>;</a:t>
            </a:r>
            <a:endParaRPr lang="el-GR" dirty="0" smtClean="0">
              <a:latin typeface="+mj-lt"/>
            </a:endParaRPr>
          </a:p>
          <a:p>
            <a:pPr eaLnBrk="1" hangingPunct="1">
              <a:lnSpc>
                <a:spcPct val="90000"/>
              </a:lnSpc>
              <a:defRPr/>
            </a:pPr>
            <a:endParaRPr lang="el-GR" dirty="0" smtClean="0">
              <a:latin typeface="+mj-lt"/>
            </a:endParaRPr>
          </a:p>
          <a:p>
            <a:pPr eaLnBrk="1" hangingPunct="1">
              <a:lnSpc>
                <a:spcPct val="90000"/>
              </a:lnSpc>
              <a:defRPr/>
            </a:pPr>
            <a:r>
              <a:rPr lang="el-GR" dirty="0" smtClean="0">
                <a:latin typeface="+mj-lt"/>
              </a:rPr>
              <a:t>Γιατί καθυστέρηση υπάρχει (και κατά συνέπεια </a:t>
            </a:r>
            <a:r>
              <a:rPr lang="en-US" dirty="0" smtClean="0">
                <a:latin typeface="+mj-lt"/>
              </a:rPr>
              <a:t>RC</a:t>
            </a:r>
            <a:r>
              <a:rPr lang="el-GR" baseline="-25000" dirty="0" smtClean="0">
                <a:latin typeface="+mj-lt"/>
              </a:rPr>
              <a:t>γινόμενο</a:t>
            </a:r>
            <a:r>
              <a:rPr lang="en-US" dirty="0" smtClean="0">
                <a:latin typeface="+mj-lt"/>
              </a:rPr>
              <a:t>) </a:t>
            </a:r>
            <a:r>
              <a:rPr lang="el-GR" dirty="0" smtClean="0">
                <a:latin typeface="+mj-lt"/>
              </a:rPr>
              <a:t>μόνο όταν υπάρχει αλλαγή της λογικής τιμής της εξόδου</a:t>
            </a:r>
          </a:p>
          <a:p>
            <a:pPr lvl="1" eaLnBrk="1" hangingPunct="1">
              <a:lnSpc>
                <a:spcPct val="90000"/>
              </a:lnSpc>
              <a:defRPr/>
            </a:pPr>
            <a:r>
              <a:rPr lang="el-GR" dirty="0" smtClean="0">
                <a:latin typeface="+mj-lt"/>
              </a:rPr>
              <a:t>Δεν έχει νόημα να υπολογίσουμε </a:t>
            </a:r>
            <a:r>
              <a:rPr lang="en-US" dirty="0" smtClean="0">
                <a:latin typeface="+mj-lt"/>
              </a:rPr>
              <a:t>RC</a:t>
            </a:r>
            <a:r>
              <a:rPr lang="el-GR" baseline="-25000" dirty="0" smtClean="0">
                <a:latin typeface="+mj-lt"/>
              </a:rPr>
              <a:t>γινόμενο</a:t>
            </a:r>
            <a:r>
              <a:rPr lang="el-GR" dirty="0" smtClean="0">
                <a:latin typeface="+mj-lt"/>
              </a:rPr>
              <a:t> για αλλαγή στις εισόδους από 10 σε 00.</a:t>
            </a:r>
          </a:p>
          <a:p>
            <a:pPr eaLnBrk="1" hangingPunct="1">
              <a:lnSpc>
                <a:spcPct val="90000"/>
              </a:lnSpc>
              <a:defRPr/>
            </a:pPr>
            <a:endParaRPr lang="el-GR" dirty="0" smtClean="0"/>
          </a:p>
        </p:txBody>
      </p:sp>
    </p:spTree>
    <p:extLst>
      <p:ext uri="{BB962C8B-B14F-4D97-AF65-F5344CB8AC3E}">
        <p14:creationId xmlns:p14="http://schemas.microsoft.com/office/powerpoint/2010/main" val="26839352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19113" y="188913"/>
            <a:ext cx="8229600" cy="1143000"/>
          </a:xfrm>
        </p:spPr>
        <p:txBody>
          <a:bodyPr/>
          <a:lstStyle/>
          <a:p>
            <a:pPr eaLnBrk="1" hangingPunct="1"/>
            <a:r>
              <a:rPr lang="el-GR" altLang="el-GR" dirty="0" smtClean="0"/>
              <a:t>Παράδειγμα 2 (1</a:t>
            </a:r>
            <a:r>
              <a:rPr lang="en-US" altLang="el-GR" dirty="0" smtClean="0"/>
              <a:t> </a:t>
            </a:r>
            <a:r>
              <a:rPr lang="el-GR" altLang="el-GR" dirty="0" smtClean="0"/>
              <a:t>από</a:t>
            </a:r>
            <a:r>
              <a:rPr lang="en-US" altLang="el-GR" dirty="0" smtClean="0"/>
              <a:t> </a:t>
            </a:r>
            <a:r>
              <a:rPr lang="el-GR" altLang="el-GR" dirty="0" smtClean="0"/>
              <a:t>3)</a:t>
            </a:r>
          </a:p>
        </p:txBody>
      </p:sp>
      <p:sp>
        <p:nvSpPr>
          <p:cNvPr id="88067" name="Rectangle 3"/>
          <p:cNvSpPr>
            <a:spLocks noGrp="1" noChangeArrowheads="1"/>
          </p:cNvSpPr>
          <p:nvPr>
            <p:ph idx="1"/>
          </p:nvPr>
        </p:nvSpPr>
        <p:spPr/>
        <p:txBody>
          <a:bodyPr/>
          <a:lstStyle/>
          <a:p>
            <a:pPr eaLnBrk="1" hangingPunct="1">
              <a:defRPr/>
            </a:pPr>
            <a:r>
              <a:rPr lang="el-GR" dirty="0" smtClean="0">
                <a:latin typeface="+mj-lt"/>
              </a:rPr>
              <a:t>Θεωρήστε τις ακόλουθες πύλες</a:t>
            </a:r>
          </a:p>
        </p:txBody>
      </p:sp>
      <p:grpSp>
        <p:nvGrpSpPr>
          <p:cNvPr id="83972" name="Group 123" descr="Κύκλωμα με πύλες A B C"/>
          <p:cNvGrpSpPr>
            <a:grpSpLocks/>
          </p:cNvGrpSpPr>
          <p:nvPr/>
        </p:nvGrpSpPr>
        <p:grpSpPr bwMode="auto">
          <a:xfrm>
            <a:off x="468313" y="2708275"/>
            <a:ext cx="6696075" cy="3457575"/>
            <a:chOff x="295" y="1706"/>
            <a:chExt cx="4218" cy="2178"/>
          </a:xfrm>
        </p:grpSpPr>
        <p:grpSp>
          <p:nvGrpSpPr>
            <p:cNvPr id="83973" name="Group 4"/>
            <p:cNvGrpSpPr>
              <a:grpSpLocks/>
            </p:cNvGrpSpPr>
            <p:nvPr/>
          </p:nvGrpSpPr>
          <p:grpSpPr bwMode="auto">
            <a:xfrm>
              <a:off x="521" y="1797"/>
              <a:ext cx="272" cy="363"/>
              <a:chOff x="2608" y="1706"/>
              <a:chExt cx="272" cy="363"/>
            </a:xfrm>
          </p:grpSpPr>
          <p:sp>
            <p:nvSpPr>
              <p:cNvPr id="84072" name="Line 5" descr="Κύκλωμα με πύλες A B C"/>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3" name="Line 6"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4" name="Line 7"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5" name="Line 8"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6" name="Line 9"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7" name="Line 10"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8" name="Oval 11"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84079" name="Line 12"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4" name="Group 13"/>
            <p:cNvGrpSpPr>
              <a:grpSpLocks/>
            </p:cNvGrpSpPr>
            <p:nvPr/>
          </p:nvGrpSpPr>
          <p:grpSpPr bwMode="auto">
            <a:xfrm>
              <a:off x="2608" y="2614"/>
              <a:ext cx="272" cy="363"/>
              <a:chOff x="2608" y="2160"/>
              <a:chExt cx="272" cy="363"/>
            </a:xfrm>
          </p:grpSpPr>
          <p:sp>
            <p:nvSpPr>
              <p:cNvPr id="84065" name="Line 14"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6" name="Line 15"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7" name="Line 16"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8" name="Line 17"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9" name="Line 18"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0" name="Line 19"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71" name="Line 20"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5" name="Group 21"/>
            <p:cNvGrpSpPr>
              <a:grpSpLocks/>
            </p:cNvGrpSpPr>
            <p:nvPr/>
          </p:nvGrpSpPr>
          <p:grpSpPr bwMode="auto">
            <a:xfrm>
              <a:off x="1429" y="1706"/>
              <a:ext cx="182" cy="91"/>
              <a:chOff x="3152" y="1706"/>
              <a:chExt cx="182" cy="91"/>
            </a:xfrm>
          </p:grpSpPr>
          <p:sp>
            <p:nvSpPr>
              <p:cNvPr id="84063" name="Line 22" descr="[DECORATIVE]"/>
              <p:cNvSpPr>
                <a:spLocks noChangeShapeType="1"/>
              </p:cNvSpPr>
              <p:nvPr/>
            </p:nvSpPr>
            <p:spPr bwMode="auto">
              <a:xfrm>
                <a:off x="3152" y="1706"/>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4" name="Line 23" descr="[DECORATIVE]"/>
              <p:cNvSpPr>
                <a:spLocks noChangeShapeType="1"/>
              </p:cNvSpPr>
              <p:nvPr/>
            </p:nvSpPr>
            <p:spPr bwMode="auto">
              <a:xfrm>
                <a:off x="3243"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6" name="Group 24"/>
            <p:cNvGrpSpPr>
              <a:grpSpLocks/>
            </p:cNvGrpSpPr>
            <p:nvPr/>
          </p:nvGrpSpPr>
          <p:grpSpPr bwMode="auto">
            <a:xfrm>
              <a:off x="1429" y="3702"/>
              <a:ext cx="182" cy="182"/>
              <a:chOff x="3152" y="2069"/>
              <a:chExt cx="182" cy="182"/>
            </a:xfrm>
          </p:grpSpPr>
          <p:sp>
            <p:nvSpPr>
              <p:cNvPr id="84059" name="Line 25"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0" name="Line 26"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1" name="Line 27"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62" name="Line 28"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7" name="Group 29"/>
            <p:cNvGrpSpPr>
              <a:grpSpLocks/>
            </p:cNvGrpSpPr>
            <p:nvPr/>
          </p:nvGrpSpPr>
          <p:grpSpPr bwMode="auto">
            <a:xfrm>
              <a:off x="3696" y="2614"/>
              <a:ext cx="182" cy="227"/>
              <a:chOff x="3152" y="2341"/>
              <a:chExt cx="182" cy="227"/>
            </a:xfrm>
          </p:grpSpPr>
          <p:sp>
            <p:nvSpPr>
              <p:cNvPr id="84055" name="Line 30"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6" name="Line 31"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7" name="Line 32"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8" name="Line 33"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8" name="Group 34"/>
            <p:cNvGrpSpPr>
              <a:grpSpLocks/>
            </p:cNvGrpSpPr>
            <p:nvPr/>
          </p:nvGrpSpPr>
          <p:grpSpPr bwMode="auto">
            <a:xfrm>
              <a:off x="1247" y="1797"/>
              <a:ext cx="272" cy="363"/>
              <a:chOff x="2608" y="1706"/>
              <a:chExt cx="272" cy="363"/>
            </a:xfrm>
          </p:grpSpPr>
          <p:sp>
            <p:nvSpPr>
              <p:cNvPr id="84047" name="Line 35"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8" name="Line 36"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9" name="Line 37"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0" name="Line 38"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1" name="Line 39"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2" name="Line 40"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53" name="Oval 41"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84054" name="Line 42"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79" name="Group 43"/>
            <p:cNvGrpSpPr>
              <a:grpSpLocks/>
            </p:cNvGrpSpPr>
            <p:nvPr/>
          </p:nvGrpSpPr>
          <p:grpSpPr bwMode="auto">
            <a:xfrm>
              <a:off x="1927" y="1797"/>
              <a:ext cx="272" cy="363"/>
              <a:chOff x="2608" y="1706"/>
              <a:chExt cx="272" cy="363"/>
            </a:xfrm>
          </p:grpSpPr>
          <p:sp>
            <p:nvSpPr>
              <p:cNvPr id="84039" name="Line 44"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0" name="Line 45"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1" name="Line 46"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2" name="Line 47"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3" name="Line 48"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4" name="Line 49"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45" name="Oval 50"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84046" name="Line 51"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0" name="Group 52"/>
            <p:cNvGrpSpPr>
              <a:grpSpLocks/>
            </p:cNvGrpSpPr>
            <p:nvPr/>
          </p:nvGrpSpPr>
          <p:grpSpPr bwMode="auto">
            <a:xfrm>
              <a:off x="2608" y="2251"/>
              <a:ext cx="272" cy="363"/>
              <a:chOff x="2608" y="1706"/>
              <a:chExt cx="272" cy="363"/>
            </a:xfrm>
          </p:grpSpPr>
          <p:sp>
            <p:nvSpPr>
              <p:cNvPr id="84031" name="Line 53"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2" name="Line 54"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3" name="Line 55"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4" name="Line 56"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5" name="Line 57"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6" name="Line 58"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7" name="Oval 59"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84038" name="Line 60"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1" name="Group 61"/>
            <p:cNvGrpSpPr>
              <a:grpSpLocks/>
            </p:cNvGrpSpPr>
            <p:nvPr/>
          </p:nvGrpSpPr>
          <p:grpSpPr bwMode="auto">
            <a:xfrm>
              <a:off x="1247" y="2614"/>
              <a:ext cx="272" cy="363"/>
              <a:chOff x="2608" y="2160"/>
              <a:chExt cx="272" cy="363"/>
            </a:xfrm>
          </p:grpSpPr>
          <p:sp>
            <p:nvSpPr>
              <p:cNvPr id="84024" name="Line 62"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5" name="Line 63"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6" name="Line 64"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7" name="Line 65"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8" name="Line 66"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9" name="Line 67"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30" name="Line 68"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2" name="Group 69"/>
            <p:cNvGrpSpPr>
              <a:grpSpLocks/>
            </p:cNvGrpSpPr>
            <p:nvPr/>
          </p:nvGrpSpPr>
          <p:grpSpPr bwMode="auto">
            <a:xfrm>
              <a:off x="1247" y="3339"/>
              <a:ext cx="272" cy="363"/>
              <a:chOff x="2608" y="2160"/>
              <a:chExt cx="272" cy="363"/>
            </a:xfrm>
          </p:grpSpPr>
          <p:sp>
            <p:nvSpPr>
              <p:cNvPr id="84017" name="Line 70"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8" name="Line 71"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9" name="Line 72"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0" name="Line 73"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1" name="Line 74"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2" name="Line 75"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23" name="Line 76"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3" name="Group 77"/>
            <p:cNvGrpSpPr>
              <a:grpSpLocks/>
            </p:cNvGrpSpPr>
            <p:nvPr/>
          </p:nvGrpSpPr>
          <p:grpSpPr bwMode="auto">
            <a:xfrm>
              <a:off x="1247" y="2976"/>
              <a:ext cx="272" cy="363"/>
              <a:chOff x="2608" y="2160"/>
              <a:chExt cx="272" cy="363"/>
            </a:xfrm>
          </p:grpSpPr>
          <p:sp>
            <p:nvSpPr>
              <p:cNvPr id="84010" name="Line 78"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1" name="Line 79"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2" name="Line 80"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3" name="Line 81"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4" name="Line 82"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5" name="Line 83"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16" name="Line 84"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4" name="Group 93"/>
            <p:cNvGrpSpPr>
              <a:grpSpLocks/>
            </p:cNvGrpSpPr>
            <p:nvPr/>
          </p:nvGrpSpPr>
          <p:grpSpPr bwMode="auto">
            <a:xfrm>
              <a:off x="2789" y="2160"/>
              <a:ext cx="182" cy="91"/>
              <a:chOff x="3152" y="1706"/>
              <a:chExt cx="182" cy="91"/>
            </a:xfrm>
          </p:grpSpPr>
          <p:sp>
            <p:nvSpPr>
              <p:cNvPr id="84008" name="Line 94" descr="[DECORATIVE]"/>
              <p:cNvSpPr>
                <a:spLocks noChangeShapeType="1"/>
              </p:cNvSpPr>
              <p:nvPr/>
            </p:nvSpPr>
            <p:spPr bwMode="auto">
              <a:xfrm>
                <a:off x="3152" y="1706"/>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9" name="Line 95" descr="[DECORATIVE]"/>
              <p:cNvSpPr>
                <a:spLocks noChangeShapeType="1"/>
              </p:cNvSpPr>
              <p:nvPr/>
            </p:nvSpPr>
            <p:spPr bwMode="auto">
              <a:xfrm>
                <a:off x="3243"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5" name="Group 96"/>
            <p:cNvGrpSpPr>
              <a:grpSpLocks/>
            </p:cNvGrpSpPr>
            <p:nvPr/>
          </p:nvGrpSpPr>
          <p:grpSpPr bwMode="auto">
            <a:xfrm>
              <a:off x="3696" y="2840"/>
              <a:ext cx="182" cy="182"/>
              <a:chOff x="3152" y="2069"/>
              <a:chExt cx="182" cy="182"/>
            </a:xfrm>
          </p:grpSpPr>
          <p:sp>
            <p:nvSpPr>
              <p:cNvPr id="84004" name="Line 97"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5" name="Line 98"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6" name="Line 99"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7" name="Line 100"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83986" name="Group 101"/>
            <p:cNvGrpSpPr>
              <a:grpSpLocks/>
            </p:cNvGrpSpPr>
            <p:nvPr/>
          </p:nvGrpSpPr>
          <p:grpSpPr bwMode="auto">
            <a:xfrm>
              <a:off x="2789" y="2976"/>
              <a:ext cx="182" cy="182"/>
              <a:chOff x="3152" y="2069"/>
              <a:chExt cx="182" cy="182"/>
            </a:xfrm>
          </p:grpSpPr>
          <p:sp>
            <p:nvSpPr>
              <p:cNvPr id="84000" name="Line 102"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1" name="Line 103"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2" name="Line 104"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003" name="Line 105"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83987" name="Line 106" descr="[DECORATIVE]"/>
            <p:cNvSpPr>
              <a:spLocks noChangeShapeType="1"/>
            </p:cNvSpPr>
            <p:nvPr/>
          </p:nvSpPr>
          <p:spPr bwMode="auto">
            <a:xfrm>
              <a:off x="2608" y="2432"/>
              <a:ext cx="0" cy="3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88" name="Line 107" descr="[DECORATIVE]"/>
            <p:cNvSpPr>
              <a:spLocks noChangeShapeType="1"/>
            </p:cNvSpPr>
            <p:nvPr/>
          </p:nvSpPr>
          <p:spPr bwMode="auto">
            <a:xfrm flipH="1">
              <a:off x="1519" y="2614"/>
              <a:ext cx="108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89" name="Line 108" descr="[DECORATIVE]"/>
            <p:cNvSpPr>
              <a:spLocks noChangeShapeType="1"/>
            </p:cNvSpPr>
            <p:nvPr/>
          </p:nvSpPr>
          <p:spPr bwMode="auto">
            <a:xfrm>
              <a:off x="793" y="2152"/>
              <a:ext cx="1407" cy="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90" name="Line 109" descr="[DECORATIVE]"/>
            <p:cNvSpPr>
              <a:spLocks noChangeShapeType="1"/>
            </p:cNvSpPr>
            <p:nvPr/>
          </p:nvSpPr>
          <p:spPr bwMode="auto">
            <a:xfrm>
              <a:off x="1519" y="2160"/>
              <a:ext cx="0" cy="45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91" name="Line 110" descr="[DECORATIVE]"/>
            <p:cNvSpPr>
              <a:spLocks noChangeShapeType="1"/>
            </p:cNvSpPr>
            <p:nvPr/>
          </p:nvSpPr>
          <p:spPr bwMode="auto">
            <a:xfrm flipH="1">
              <a:off x="793" y="1797"/>
              <a:ext cx="140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92" name="Line 111" descr="[DECORATIVE]"/>
            <p:cNvSpPr>
              <a:spLocks noChangeShapeType="1"/>
            </p:cNvSpPr>
            <p:nvPr/>
          </p:nvSpPr>
          <p:spPr bwMode="auto">
            <a:xfrm flipH="1">
              <a:off x="2880" y="2614"/>
              <a:ext cx="90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993" name="Text Box 112" descr="[DECORATIVE]"/>
            <p:cNvSpPr txBox="1">
              <a:spLocks noChangeArrowheads="1"/>
            </p:cNvSpPr>
            <p:nvPr>
              <p:custDataLst>
                <p:tags r:id="rId2"/>
              </p:custDataLst>
            </p:nvPr>
          </p:nvSpPr>
          <p:spPr bwMode="auto">
            <a:xfrm>
              <a:off x="295" y="1842"/>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a:t>
              </a:r>
              <a:endParaRPr lang="el-GR" altLang="el-GR" dirty="0">
                <a:latin typeface="Calibri" panose="020F0502020204030204" pitchFamily="34" charset="0"/>
              </a:endParaRPr>
            </a:p>
          </p:txBody>
        </p:sp>
        <p:sp>
          <p:nvSpPr>
            <p:cNvPr id="83994" name="Text Box 114" descr="[DECORATIVE]"/>
            <p:cNvSpPr txBox="1">
              <a:spLocks noChangeArrowheads="1"/>
            </p:cNvSpPr>
            <p:nvPr>
              <p:custDataLst>
                <p:tags r:id="rId3"/>
              </p:custDataLst>
            </p:nvPr>
          </p:nvSpPr>
          <p:spPr bwMode="auto">
            <a:xfrm>
              <a:off x="1020" y="1842"/>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B</a:t>
              </a:r>
              <a:endParaRPr lang="el-GR" altLang="el-GR" dirty="0">
                <a:latin typeface="Calibri" panose="020F0502020204030204" pitchFamily="34" charset="0"/>
              </a:endParaRPr>
            </a:p>
          </p:txBody>
        </p:sp>
        <p:sp>
          <p:nvSpPr>
            <p:cNvPr id="83995" name="Text Box 116" descr="[DECORATIVE]"/>
            <p:cNvSpPr txBox="1">
              <a:spLocks noChangeArrowheads="1"/>
            </p:cNvSpPr>
            <p:nvPr>
              <p:custDataLst>
                <p:tags r:id="rId4"/>
              </p:custDataLst>
            </p:nvPr>
          </p:nvSpPr>
          <p:spPr bwMode="auto">
            <a:xfrm>
              <a:off x="1701" y="1842"/>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83996" name="Text Box 118" descr="[DECORATIVE]"/>
            <p:cNvSpPr txBox="1">
              <a:spLocks noChangeArrowheads="1"/>
            </p:cNvSpPr>
            <p:nvPr>
              <p:custDataLst>
                <p:tags r:id="rId5"/>
              </p:custDataLst>
            </p:nvPr>
          </p:nvSpPr>
          <p:spPr bwMode="auto">
            <a:xfrm>
              <a:off x="1020" y="2659"/>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a:t>
              </a:r>
              <a:endParaRPr lang="el-GR" altLang="el-GR" dirty="0">
                <a:latin typeface="Calibri" panose="020F0502020204030204" pitchFamily="34" charset="0"/>
              </a:endParaRPr>
            </a:p>
          </p:txBody>
        </p:sp>
        <p:sp>
          <p:nvSpPr>
            <p:cNvPr id="83997" name="Text Box 119" descr="[DECORATIVE]"/>
            <p:cNvSpPr txBox="1">
              <a:spLocks noChangeArrowheads="1"/>
            </p:cNvSpPr>
            <p:nvPr>
              <p:custDataLst>
                <p:tags r:id="rId6"/>
              </p:custDataLst>
            </p:nvPr>
          </p:nvSpPr>
          <p:spPr bwMode="auto">
            <a:xfrm>
              <a:off x="1020" y="3022"/>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B</a:t>
              </a:r>
              <a:endParaRPr lang="el-GR" altLang="el-GR" dirty="0">
                <a:latin typeface="Calibri" panose="020F0502020204030204" pitchFamily="34" charset="0"/>
              </a:endParaRPr>
            </a:p>
          </p:txBody>
        </p:sp>
        <p:sp>
          <p:nvSpPr>
            <p:cNvPr id="83998" name="Text Box 120" descr="[DECORATIVE]"/>
            <p:cNvSpPr txBox="1">
              <a:spLocks noChangeArrowheads="1"/>
            </p:cNvSpPr>
            <p:nvPr>
              <p:custDataLst>
                <p:tags r:id="rId7"/>
              </p:custDataLst>
            </p:nvPr>
          </p:nvSpPr>
          <p:spPr bwMode="auto">
            <a:xfrm>
              <a:off x="1020" y="3385"/>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83999" name="Text Box 121" descr="[DECORATIVE]"/>
            <p:cNvSpPr txBox="1">
              <a:spLocks noChangeArrowheads="1"/>
            </p:cNvSpPr>
            <p:nvPr>
              <p:custDataLst>
                <p:tags r:id="rId8"/>
              </p:custDataLst>
            </p:nvPr>
          </p:nvSpPr>
          <p:spPr bwMode="auto">
            <a:xfrm>
              <a:off x="3969" y="2568"/>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300 </a:t>
              </a:r>
              <a:r>
                <a:rPr lang="en-US" altLang="el-GR" dirty="0" err="1">
                  <a:latin typeface="Calibri" panose="020F0502020204030204" pitchFamily="34" charset="0"/>
                </a:rPr>
                <a:t>fF</a:t>
              </a:r>
              <a:endParaRPr lang="el-GR" altLang="el-G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28661918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2 </a:t>
            </a:r>
            <a:r>
              <a:rPr lang="el-GR" altLang="el-GR" dirty="0" smtClean="0"/>
              <a:t>(2 από 3</a:t>
            </a:r>
            <a:r>
              <a:rPr lang="el-GR" altLang="el-GR" dirty="0"/>
              <a:t>)</a:t>
            </a:r>
            <a:endParaRPr lang="el-GR" dirty="0"/>
          </a:p>
        </p:txBody>
      </p:sp>
      <p:sp>
        <p:nvSpPr>
          <p:cNvPr id="89090" name="Rectangle 3"/>
          <p:cNvSpPr>
            <a:spLocks noGrp="1" noChangeArrowheads="1"/>
          </p:cNvSpPr>
          <p:nvPr>
            <p:ph idx="1"/>
          </p:nvPr>
        </p:nvSpPr>
        <p:spPr/>
        <p:txBody>
          <a:bodyPr/>
          <a:lstStyle/>
          <a:p>
            <a:pPr eaLnBrk="1" hangingPunct="1">
              <a:lnSpc>
                <a:spcPct val="80000"/>
              </a:lnSpc>
              <a:defRPr/>
            </a:pPr>
            <a:r>
              <a:rPr lang="el-GR" sz="2000" dirty="0" smtClean="0">
                <a:latin typeface="+mj-lt"/>
              </a:rPr>
              <a:t>Όλα τα τρανζίστορ της πύλης </a:t>
            </a:r>
            <a:r>
              <a:rPr lang="en-US" sz="2000" dirty="0" smtClean="0">
                <a:latin typeface="+mj-lt"/>
              </a:rPr>
              <a:t>NAND</a:t>
            </a:r>
            <a:r>
              <a:rPr lang="el-GR" sz="2000" dirty="0" smtClean="0">
                <a:latin typeface="+mj-lt"/>
              </a:rPr>
              <a:t> είναι ελάχιστου μεγέθους με</a:t>
            </a:r>
          </a:p>
          <a:p>
            <a:pPr lvl="1" eaLnBrk="1" hangingPunct="1">
              <a:lnSpc>
                <a:spcPct val="80000"/>
              </a:lnSpc>
              <a:defRPr/>
            </a:pPr>
            <a:r>
              <a:rPr lang="el-GR" sz="2000" dirty="0" smtClean="0">
                <a:latin typeface="+mj-lt"/>
              </a:rPr>
              <a:t>Ισοδύναμη αντίσταση για τα </a:t>
            </a:r>
            <a:r>
              <a:rPr lang="en-US" sz="2000" dirty="0" smtClean="0">
                <a:latin typeface="+mj-lt"/>
              </a:rPr>
              <a:t>p-MOS </a:t>
            </a:r>
            <a:r>
              <a:rPr lang="el-GR" sz="2000" dirty="0" smtClean="0">
                <a:latin typeface="+mj-lt"/>
              </a:rPr>
              <a:t>τρανζίστορ 10 </a:t>
            </a:r>
            <a:r>
              <a:rPr lang="en-US" sz="2000" dirty="0" smtClean="0">
                <a:latin typeface="+mj-lt"/>
              </a:rPr>
              <a:t>K</a:t>
            </a:r>
            <a:r>
              <a:rPr lang="el-GR" sz="2000" dirty="0" smtClean="0">
                <a:latin typeface="+mj-lt"/>
              </a:rPr>
              <a:t>Ω</a:t>
            </a:r>
          </a:p>
          <a:p>
            <a:pPr lvl="1" eaLnBrk="1" hangingPunct="1">
              <a:lnSpc>
                <a:spcPct val="80000"/>
              </a:lnSpc>
              <a:defRPr/>
            </a:pPr>
            <a:r>
              <a:rPr lang="el-GR" sz="2000" dirty="0" smtClean="0">
                <a:latin typeface="+mj-lt"/>
              </a:rPr>
              <a:t>Ισοδύναμη αντίσταση για τα </a:t>
            </a:r>
            <a:r>
              <a:rPr lang="en-US" sz="2000" dirty="0" smtClean="0">
                <a:latin typeface="+mj-lt"/>
              </a:rPr>
              <a:t>n-MOS </a:t>
            </a:r>
            <a:r>
              <a:rPr lang="el-GR" sz="2000" dirty="0" smtClean="0">
                <a:latin typeface="+mj-lt"/>
              </a:rPr>
              <a:t>τρανζίστορ </a:t>
            </a:r>
            <a:r>
              <a:rPr lang="en-US" sz="2000" dirty="0" smtClean="0">
                <a:latin typeface="+mj-lt"/>
              </a:rPr>
              <a:t>5</a:t>
            </a:r>
            <a:r>
              <a:rPr lang="el-GR" sz="2000" dirty="0" smtClean="0">
                <a:latin typeface="+mj-lt"/>
              </a:rPr>
              <a:t> </a:t>
            </a:r>
            <a:r>
              <a:rPr lang="en-US" sz="2000" dirty="0" smtClean="0">
                <a:latin typeface="+mj-lt"/>
              </a:rPr>
              <a:t>K</a:t>
            </a:r>
            <a:r>
              <a:rPr lang="el-GR" sz="2000" dirty="0" smtClean="0">
                <a:latin typeface="+mj-lt"/>
              </a:rPr>
              <a:t>Ω</a:t>
            </a:r>
            <a:endParaRPr lang="en-US" sz="2000" dirty="0" smtClean="0">
              <a:latin typeface="+mj-lt"/>
            </a:endParaRPr>
          </a:p>
          <a:p>
            <a:pPr lvl="1" eaLnBrk="1" hangingPunct="1">
              <a:lnSpc>
                <a:spcPct val="80000"/>
              </a:lnSpc>
              <a:defRPr/>
            </a:pPr>
            <a:r>
              <a:rPr lang="el-GR" sz="2000" dirty="0" smtClean="0">
                <a:latin typeface="+mj-lt"/>
              </a:rPr>
              <a:t>Χωρητικότητα πύλης για κάθε τρανζίστορ 50</a:t>
            </a:r>
            <a:r>
              <a:rPr lang="en-US" sz="2000" dirty="0" smtClean="0">
                <a:latin typeface="+mj-lt"/>
              </a:rPr>
              <a:t> </a:t>
            </a:r>
            <a:r>
              <a:rPr lang="en-US" sz="2000" dirty="0" err="1" smtClean="0">
                <a:latin typeface="+mj-lt"/>
              </a:rPr>
              <a:t>fF</a:t>
            </a:r>
            <a:endParaRPr lang="en-US" sz="2000" dirty="0" smtClean="0">
              <a:latin typeface="+mj-lt"/>
            </a:endParaRPr>
          </a:p>
          <a:p>
            <a:pPr eaLnBrk="1" hangingPunct="1">
              <a:lnSpc>
                <a:spcPct val="80000"/>
              </a:lnSpc>
              <a:defRPr/>
            </a:pPr>
            <a:r>
              <a:rPr lang="el-GR" sz="2000" dirty="0" smtClean="0">
                <a:latin typeface="+mj-lt"/>
              </a:rPr>
              <a:t>Τα τρανζίστορ του αναστροφέα έχουν ελάχιστο μήκος και για το πλάτος τους υπάρχουν οι ακόλουθες 4 επιλογές</a:t>
            </a:r>
          </a:p>
          <a:p>
            <a:pPr lvl="1" eaLnBrk="1" hangingPunct="1">
              <a:lnSpc>
                <a:spcPct val="80000"/>
              </a:lnSpc>
              <a:defRPr/>
            </a:pPr>
            <a:r>
              <a:rPr lang="en-US" sz="2000" dirty="0" err="1" smtClean="0">
                <a:latin typeface="+mj-lt"/>
              </a:rPr>
              <a:t>i</a:t>
            </a:r>
            <a:r>
              <a:rPr lang="en-US" sz="2000" dirty="0" smtClean="0">
                <a:latin typeface="+mj-lt"/>
              </a:rPr>
              <a:t>) n-MOS </a:t>
            </a:r>
            <a:r>
              <a:rPr lang="el-GR" sz="2000" dirty="0" smtClean="0">
                <a:latin typeface="+mj-lt"/>
              </a:rPr>
              <a:t>ελάχιστο πλάτος, </a:t>
            </a:r>
            <a:r>
              <a:rPr lang="en-US" sz="2000" dirty="0" smtClean="0">
                <a:latin typeface="+mj-lt"/>
              </a:rPr>
              <a:t>p-MOS </a:t>
            </a:r>
            <a:r>
              <a:rPr lang="el-GR" sz="2000" dirty="0" smtClean="0">
                <a:latin typeface="+mj-lt"/>
              </a:rPr>
              <a:t>ελάχιστο πλάτος</a:t>
            </a:r>
            <a:endParaRPr lang="en-US" sz="2000" dirty="0" smtClean="0">
              <a:latin typeface="+mj-lt"/>
            </a:endParaRPr>
          </a:p>
          <a:p>
            <a:pPr lvl="1" eaLnBrk="1" hangingPunct="1">
              <a:lnSpc>
                <a:spcPct val="80000"/>
              </a:lnSpc>
              <a:defRPr/>
            </a:pPr>
            <a:r>
              <a:rPr lang="en-US" sz="2000" dirty="0" smtClean="0">
                <a:latin typeface="+mj-lt"/>
              </a:rPr>
              <a:t>ii)</a:t>
            </a:r>
            <a:r>
              <a:rPr lang="el-GR" sz="2000" dirty="0" smtClean="0">
                <a:latin typeface="+mj-lt"/>
              </a:rPr>
              <a:t> </a:t>
            </a:r>
            <a:r>
              <a:rPr lang="en-US" sz="2000" dirty="0" smtClean="0">
                <a:latin typeface="+mj-lt"/>
              </a:rPr>
              <a:t>n-MOS </a:t>
            </a:r>
            <a:r>
              <a:rPr lang="el-GR" sz="2000" dirty="0" smtClean="0">
                <a:latin typeface="+mj-lt"/>
              </a:rPr>
              <a:t>ελάχιστο πλάτος, </a:t>
            </a:r>
            <a:r>
              <a:rPr lang="en-US" sz="2000" dirty="0" smtClean="0">
                <a:latin typeface="+mj-lt"/>
              </a:rPr>
              <a:t>p-MOS </a:t>
            </a:r>
            <a:r>
              <a:rPr lang="el-GR" sz="2000" dirty="0" smtClean="0">
                <a:latin typeface="+mj-lt"/>
              </a:rPr>
              <a:t>1.5 φορές το ελάχιστο πλάτος</a:t>
            </a:r>
            <a:endParaRPr lang="en-US" sz="2000" dirty="0" smtClean="0">
              <a:latin typeface="+mj-lt"/>
            </a:endParaRPr>
          </a:p>
          <a:p>
            <a:pPr lvl="1" eaLnBrk="1" hangingPunct="1">
              <a:lnSpc>
                <a:spcPct val="80000"/>
              </a:lnSpc>
              <a:defRPr/>
            </a:pPr>
            <a:r>
              <a:rPr lang="en-US" sz="2000" dirty="0" smtClean="0">
                <a:latin typeface="+mj-lt"/>
              </a:rPr>
              <a:t>iii) n-MOS </a:t>
            </a:r>
            <a:r>
              <a:rPr lang="el-GR" sz="2000" dirty="0" smtClean="0">
                <a:latin typeface="+mj-lt"/>
              </a:rPr>
              <a:t>1.5 φορές ελάχιστο πλάτος, </a:t>
            </a:r>
            <a:r>
              <a:rPr lang="en-US" sz="2000" dirty="0" smtClean="0">
                <a:latin typeface="+mj-lt"/>
              </a:rPr>
              <a:t>p-MOS </a:t>
            </a:r>
            <a:r>
              <a:rPr lang="el-GR" sz="2000" dirty="0" smtClean="0">
                <a:latin typeface="+mj-lt"/>
              </a:rPr>
              <a:t>1.5 φορές το ελάχιστο πλάτος</a:t>
            </a:r>
            <a:endParaRPr lang="en-US" sz="2000" dirty="0" smtClean="0">
              <a:latin typeface="+mj-lt"/>
            </a:endParaRPr>
          </a:p>
          <a:p>
            <a:pPr lvl="1" eaLnBrk="1" hangingPunct="1">
              <a:lnSpc>
                <a:spcPct val="80000"/>
              </a:lnSpc>
              <a:defRPr/>
            </a:pPr>
            <a:r>
              <a:rPr lang="en-US" sz="2000" dirty="0" smtClean="0">
                <a:latin typeface="+mj-lt"/>
              </a:rPr>
              <a:t>iv)</a:t>
            </a:r>
            <a:r>
              <a:rPr lang="el-GR" sz="2000" dirty="0" smtClean="0">
                <a:latin typeface="+mj-lt"/>
              </a:rPr>
              <a:t> </a:t>
            </a:r>
            <a:r>
              <a:rPr lang="en-US" sz="2000" dirty="0" smtClean="0">
                <a:latin typeface="+mj-lt"/>
              </a:rPr>
              <a:t>n-MOS </a:t>
            </a:r>
            <a:r>
              <a:rPr lang="el-GR" sz="2000" dirty="0" smtClean="0">
                <a:latin typeface="+mj-lt"/>
              </a:rPr>
              <a:t>ελάχιστο πλάτος, </a:t>
            </a:r>
            <a:r>
              <a:rPr lang="en-US" sz="2000" dirty="0" smtClean="0">
                <a:latin typeface="+mj-lt"/>
              </a:rPr>
              <a:t>p-MOS </a:t>
            </a:r>
            <a:r>
              <a:rPr lang="el-GR" sz="2000" dirty="0" smtClean="0">
                <a:latin typeface="+mj-lt"/>
              </a:rPr>
              <a:t>2 φορές το ελάχιστο πλάτος</a:t>
            </a:r>
          </a:p>
        </p:txBody>
      </p:sp>
    </p:spTree>
    <p:extLst>
      <p:ext uri="{BB962C8B-B14F-4D97-AF65-F5344CB8AC3E}">
        <p14:creationId xmlns:p14="http://schemas.microsoft.com/office/powerpoint/2010/main" val="35295076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2 </a:t>
            </a:r>
            <a:r>
              <a:rPr lang="el-GR" altLang="el-GR" dirty="0" smtClean="0"/>
              <a:t>(3 από 3</a:t>
            </a:r>
            <a:r>
              <a:rPr lang="el-GR" altLang="el-GR" dirty="0"/>
              <a:t>)</a:t>
            </a:r>
            <a:endParaRPr lang="el-GR" dirty="0"/>
          </a:p>
        </p:txBody>
      </p:sp>
      <p:sp>
        <p:nvSpPr>
          <p:cNvPr id="90114" name="Rectangle 3"/>
          <p:cNvSpPr>
            <a:spLocks noGrp="1" noChangeArrowheads="1"/>
          </p:cNvSpPr>
          <p:nvPr>
            <p:ph idx="1"/>
          </p:nvPr>
        </p:nvSpPr>
        <p:spPr/>
        <p:txBody>
          <a:bodyPr/>
          <a:lstStyle/>
          <a:p>
            <a:pPr eaLnBrk="1" hangingPunct="1">
              <a:defRPr/>
            </a:pPr>
            <a:r>
              <a:rPr lang="el-GR" sz="2400" dirty="0" smtClean="0">
                <a:latin typeface="+mj-lt"/>
              </a:rPr>
              <a:t>Ποια λύση οδηγεί σε ελάχιστη καθυστέρηση μέσω των δύο πυλών</a:t>
            </a:r>
            <a:r>
              <a:rPr lang="en-US" sz="2400" dirty="0" smtClean="0">
                <a:latin typeface="+mj-lt"/>
              </a:rPr>
              <a:t>;</a:t>
            </a:r>
            <a:endParaRPr lang="el-GR" sz="2400" dirty="0" smtClean="0">
              <a:latin typeface="+mj-lt"/>
            </a:endParaRPr>
          </a:p>
          <a:p>
            <a:pPr eaLnBrk="1" hangingPunct="1">
              <a:defRPr/>
            </a:pPr>
            <a:r>
              <a:rPr lang="el-GR" sz="2400" dirty="0" smtClean="0">
                <a:latin typeface="+mj-lt"/>
              </a:rPr>
              <a:t>Ποια λύση έχει τη χαμηλότερη κατανάλωση</a:t>
            </a:r>
            <a:r>
              <a:rPr lang="en-US" sz="2400" dirty="0" smtClean="0">
                <a:latin typeface="+mj-lt"/>
              </a:rPr>
              <a:t>;</a:t>
            </a:r>
          </a:p>
          <a:p>
            <a:pPr eaLnBrk="1" hangingPunct="1">
              <a:defRPr/>
            </a:pPr>
            <a:r>
              <a:rPr lang="el-GR" sz="2400" dirty="0" smtClean="0">
                <a:latin typeface="+mj-lt"/>
              </a:rPr>
              <a:t>Ποια λύση έχει το ελάχιστο γινόμενο ενέργειας-καθυστέρησης</a:t>
            </a:r>
            <a:r>
              <a:rPr lang="en-US" sz="2400" dirty="0" smtClean="0">
                <a:latin typeface="+mj-lt"/>
              </a:rPr>
              <a:t>;</a:t>
            </a:r>
          </a:p>
          <a:p>
            <a:pPr lvl="1" eaLnBrk="1" hangingPunct="1">
              <a:defRPr/>
            </a:pPr>
            <a:r>
              <a:rPr lang="el-GR" sz="2400" dirty="0" smtClean="0">
                <a:latin typeface="+mj-lt"/>
              </a:rPr>
              <a:t>Ως καθυστέρηση θεωρήστε τη μέγιστη σε κάθε περίπτωση</a:t>
            </a:r>
          </a:p>
          <a:p>
            <a:pPr eaLnBrk="1" hangingPunct="1">
              <a:defRPr/>
            </a:pPr>
            <a:endParaRPr lang="el-GR" sz="2400" dirty="0" smtClean="0">
              <a:latin typeface="+mj-lt"/>
            </a:endParaRPr>
          </a:p>
          <a:p>
            <a:pPr eaLnBrk="1" hangingPunct="1">
              <a:defRPr/>
            </a:pPr>
            <a:r>
              <a:rPr lang="el-GR" sz="2400" dirty="0" smtClean="0">
                <a:latin typeface="+mj-lt"/>
              </a:rPr>
              <a:t>Θεωρήστε ότι οι μόνες χωρητικότητες που λαμβάνουμε υπόψη είναι οι χωρητικότητες πύλης κάθε τρανζίστορ και η χωρητικότητα (300 </a:t>
            </a:r>
            <a:r>
              <a:rPr lang="en-US" sz="2400" dirty="0" err="1" smtClean="0">
                <a:latin typeface="+mj-lt"/>
              </a:rPr>
              <a:t>fF</a:t>
            </a:r>
            <a:r>
              <a:rPr lang="en-US" sz="2400" dirty="0" smtClean="0">
                <a:latin typeface="+mj-lt"/>
              </a:rPr>
              <a:t> </a:t>
            </a:r>
            <a:r>
              <a:rPr lang="el-GR" sz="2400" dirty="0" smtClean="0">
                <a:latin typeface="+mj-lt"/>
              </a:rPr>
              <a:t>στην έξοδο</a:t>
            </a:r>
            <a:r>
              <a:rPr lang="en-US" sz="2400" dirty="0" smtClean="0">
                <a:latin typeface="+mj-lt"/>
              </a:rPr>
              <a:t>)</a:t>
            </a:r>
            <a:endParaRPr lang="el-GR" sz="2400" dirty="0" smtClean="0">
              <a:latin typeface="+mj-lt"/>
            </a:endParaRPr>
          </a:p>
        </p:txBody>
      </p:sp>
    </p:spTree>
    <p:extLst>
      <p:ext uri="{BB962C8B-B14F-4D97-AF65-F5344CB8AC3E}">
        <p14:creationId xmlns:p14="http://schemas.microsoft.com/office/powerpoint/2010/main" val="34991505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l-GR" altLang="el-GR" smtClean="0"/>
              <a:t>Περίπτωση (</a:t>
            </a:r>
            <a:r>
              <a:rPr lang="en-US" altLang="el-GR" smtClean="0"/>
              <a:t>i</a:t>
            </a:r>
            <a:r>
              <a:rPr lang="el-GR" altLang="el-GR" smtClean="0"/>
              <a:t>)</a:t>
            </a:r>
          </a:p>
        </p:txBody>
      </p:sp>
      <p:sp>
        <p:nvSpPr>
          <p:cNvPr id="91139" name="Rectangle 3"/>
          <p:cNvSpPr>
            <a:spLocks noGrp="1" noChangeArrowheads="1"/>
          </p:cNvSpPr>
          <p:nvPr>
            <p:ph idx="1"/>
          </p:nvPr>
        </p:nvSpPr>
        <p:spPr/>
        <p:txBody>
          <a:bodyPr/>
          <a:lstStyle/>
          <a:p>
            <a:pPr eaLnBrk="1" hangingPunct="1">
              <a:lnSpc>
                <a:spcPct val="90000"/>
              </a:lnSpc>
              <a:defRPr/>
            </a:pPr>
            <a:r>
              <a:rPr lang="el-GR" sz="2400" dirty="0" smtClean="0">
                <a:latin typeface="+mj-lt"/>
              </a:rPr>
              <a:t>Καθυστέρηση</a:t>
            </a:r>
          </a:p>
          <a:p>
            <a:pPr lvl="1" eaLnBrk="1" hangingPunct="1">
              <a:lnSpc>
                <a:spcPct val="90000"/>
              </a:lnSpc>
              <a:defRPr/>
            </a:pPr>
            <a:r>
              <a:rPr lang="el-GR" sz="2000" dirty="0" smtClean="0">
                <a:latin typeface="+mj-lt"/>
              </a:rPr>
              <a:t>Για άνοδο στην έξοδο</a:t>
            </a:r>
          </a:p>
          <a:p>
            <a:pPr lvl="1" eaLnBrk="1" hangingPunct="1">
              <a:lnSpc>
                <a:spcPct val="90000"/>
              </a:lnSpc>
              <a:buFontTx/>
              <a:buNone/>
              <a:defRPr/>
            </a:pPr>
            <a:r>
              <a:rPr lang="el-GR" sz="2000" dirty="0" smtClean="0">
                <a:latin typeface="+mj-lt"/>
              </a:rPr>
              <a:t>(3∙5</a:t>
            </a:r>
            <a:r>
              <a:rPr lang="en-US" sz="2000" dirty="0" smtClean="0">
                <a:latin typeface="+mj-lt"/>
              </a:rPr>
              <a:t>K</a:t>
            </a:r>
            <a:r>
              <a:rPr lang="el-GR" sz="2000" dirty="0" smtClean="0">
                <a:latin typeface="+mj-lt"/>
              </a:rPr>
              <a:t>Ω) ∙(50</a:t>
            </a:r>
            <a:r>
              <a:rPr lang="en-US" sz="2000" dirty="0" smtClean="0">
                <a:latin typeface="+mj-lt"/>
              </a:rPr>
              <a:t>fF+50fF)+(10K</a:t>
            </a:r>
            <a:r>
              <a:rPr lang="el-GR" sz="2000" dirty="0" smtClean="0">
                <a:latin typeface="+mj-lt"/>
              </a:rPr>
              <a:t>Ω∙</a:t>
            </a:r>
            <a:r>
              <a:rPr lang="en-US" sz="2000" dirty="0" smtClean="0">
                <a:latin typeface="+mj-lt"/>
              </a:rPr>
              <a:t>300fF)=...=4.5ns</a:t>
            </a:r>
          </a:p>
          <a:p>
            <a:pPr lvl="1" eaLnBrk="1" hangingPunct="1">
              <a:lnSpc>
                <a:spcPct val="90000"/>
              </a:lnSpc>
              <a:defRPr/>
            </a:pPr>
            <a:r>
              <a:rPr lang="el-GR" sz="2000" dirty="0" smtClean="0">
                <a:latin typeface="+mj-lt"/>
              </a:rPr>
              <a:t>Για κάθοδο στην έξοδο </a:t>
            </a:r>
          </a:p>
          <a:p>
            <a:pPr lvl="1" eaLnBrk="1" hangingPunct="1">
              <a:lnSpc>
                <a:spcPct val="90000"/>
              </a:lnSpc>
              <a:buFontTx/>
              <a:buNone/>
              <a:defRPr/>
            </a:pPr>
            <a:r>
              <a:rPr lang="el-GR" sz="2000" dirty="0" smtClean="0">
                <a:latin typeface="+mj-lt"/>
              </a:rPr>
              <a:t>(10</a:t>
            </a:r>
            <a:r>
              <a:rPr lang="en-US" sz="2000" dirty="0" smtClean="0">
                <a:latin typeface="+mj-lt"/>
              </a:rPr>
              <a:t>K</a:t>
            </a:r>
            <a:r>
              <a:rPr lang="el-GR" sz="2000" dirty="0" smtClean="0">
                <a:latin typeface="+mj-lt"/>
              </a:rPr>
              <a:t>Ω)∙(50</a:t>
            </a:r>
            <a:r>
              <a:rPr lang="en-US" sz="2000" dirty="0" smtClean="0">
                <a:latin typeface="+mj-lt"/>
              </a:rPr>
              <a:t>fF+50fF)+(5K</a:t>
            </a:r>
            <a:r>
              <a:rPr lang="el-GR" sz="2000" dirty="0" smtClean="0">
                <a:latin typeface="+mj-lt"/>
              </a:rPr>
              <a:t>Ω∙</a:t>
            </a:r>
            <a:r>
              <a:rPr lang="en-US" sz="2000" dirty="0" smtClean="0">
                <a:latin typeface="+mj-lt"/>
              </a:rPr>
              <a:t>300fF)=...=</a:t>
            </a:r>
            <a:r>
              <a:rPr lang="el-GR" sz="2000" dirty="0" smtClean="0">
                <a:latin typeface="+mj-lt"/>
              </a:rPr>
              <a:t>2</a:t>
            </a:r>
            <a:r>
              <a:rPr lang="en-US" sz="2000" dirty="0" smtClean="0">
                <a:latin typeface="+mj-lt"/>
              </a:rPr>
              <a:t>.5ns</a:t>
            </a:r>
            <a:endParaRPr lang="el-GR" sz="2000" dirty="0" smtClean="0">
              <a:latin typeface="+mj-lt"/>
            </a:endParaRPr>
          </a:p>
          <a:p>
            <a:pPr eaLnBrk="1" hangingPunct="1">
              <a:lnSpc>
                <a:spcPct val="90000"/>
              </a:lnSpc>
              <a:defRPr/>
            </a:pPr>
            <a:r>
              <a:rPr lang="el-GR" sz="2400" dirty="0" smtClean="0">
                <a:latin typeface="+mj-lt"/>
              </a:rPr>
              <a:t>Ενέργεια - ανάλογη της χωρητικότητας</a:t>
            </a:r>
          </a:p>
          <a:p>
            <a:pPr eaLnBrk="1" hangingPunct="1">
              <a:lnSpc>
                <a:spcPct val="90000"/>
              </a:lnSpc>
              <a:buFontTx/>
              <a:buNone/>
              <a:defRPr/>
            </a:pPr>
            <a:r>
              <a:rPr lang="el-GR" sz="2400" dirty="0" smtClean="0">
                <a:latin typeface="+mj-lt"/>
              </a:rPr>
              <a:t>   </a:t>
            </a:r>
            <a:r>
              <a:rPr lang="en-US" sz="2400" dirty="0" smtClean="0">
                <a:latin typeface="+mj-lt"/>
              </a:rPr>
              <a:t>a </a:t>
            </a:r>
            <a:r>
              <a:rPr lang="el-GR" sz="2400" dirty="0" smtClean="0">
                <a:latin typeface="+mj-lt"/>
              </a:rPr>
              <a:t>∙</a:t>
            </a:r>
            <a:r>
              <a:rPr lang="en-US" sz="2400" dirty="0" smtClean="0">
                <a:latin typeface="+mj-lt"/>
              </a:rPr>
              <a:t>C=a </a:t>
            </a:r>
            <a:r>
              <a:rPr lang="el-GR" sz="2400" dirty="0" smtClean="0">
                <a:latin typeface="+mj-lt"/>
              </a:rPr>
              <a:t>∙</a:t>
            </a:r>
            <a:r>
              <a:rPr lang="en-US" sz="2400" dirty="0" smtClean="0">
                <a:latin typeface="+mj-lt"/>
              </a:rPr>
              <a:t>(</a:t>
            </a:r>
            <a:r>
              <a:rPr lang="el-GR" sz="2400" dirty="0" smtClean="0">
                <a:latin typeface="+mj-lt"/>
              </a:rPr>
              <a:t>(100</a:t>
            </a:r>
            <a:r>
              <a:rPr lang="en-US" sz="2400" dirty="0" err="1" smtClean="0">
                <a:latin typeface="+mj-lt"/>
              </a:rPr>
              <a:t>fF</a:t>
            </a:r>
            <a:r>
              <a:rPr lang="en-US" sz="2400" dirty="0" smtClean="0">
                <a:latin typeface="+mj-lt"/>
              </a:rPr>
              <a:t>)+(300fF))=a</a:t>
            </a:r>
            <a:r>
              <a:rPr lang="el-GR" sz="2400" dirty="0" smtClean="0">
                <a:latin typeface="+mj-lt"/>
              </a:rPr>
              <a:t>∙</a:t>
            </a:r>
            <a:r>
              <a:rPr lang="en-US" sz="2400" dirty="0" smtClean="0">
                <a:latin typeface="+mj-lt"/>
              </a:rPr>
              <a:t>400fF</a:t>
            </a:r>
          </a:p>
          <a:p>
            <a:pPr eaLnBrk="1" hangingPunct="1">
              <a:lnSpc>
                <a:spcPct val="90000"/>
              </a:lnSpc>
              <a:buFontTx/>
              <a:buNone/>
              <a:defRPr/>
            </a:pPr>
            <a:r>
              <a:rPr lang="en-US" sz="2400" dirty="0" smtClean="0">
                <a:latin typeface="+mj-lt"/>
              </a:rPr>
              <a:t>(</a:t>
            </a:r>
            <a:r>
              <a:rPr lang="el-GR" sz="2400" dirty="0" smtClean="0">
                <a:latin typeface="+mj-lt"/>
              </a:rPr>
              <a:t>όπου </a:t>
            </a:r>
            <a:r>
              <a:rPr lang="en-US" sz="2400" dirty="0" smtClean="0">
                <a:latin typeface="+mj-lt"/>
              </a:rPr>
              <a:t>a </a:t>
            </a:r>
            <a:r>
              <a:rPr lang="el-GR" sz="2400" dirty="0" smtClean="0">
                <a:latin typeface="+mj-lt"/>
              </a:rPr>
              <a:t>συνάρτηση της τάσης λειτουργίας)</a:t>
            </a:r>
          </a:p>
          <a:p>
            <a:pPr eaLnBrk="1" hangingPunct="1">
              <a:lnSpc>
                <a:spcPct val="90000"/>
              </a:lnSpc>
              <a:defRPr/>
            </a:pPr>
            <a:r>
              <a:rPr lang="el-GR" sz="2400" dirty="0" smtClean="0">
                <a:latin typeface="+mj-lt"/>
              </a:rPr>
              <a:t>Γινόμενο ενέργειας-καθυστέρησης</a:t>
            </a:r>
          </a:p>
          <a:p>
            <a:pPr eaLnBrk="1" hangingPunct="1">
              <a:lnSpc>
                <a:spcPct val="90000"/>
              </a:lnSpc>
              <a:buFontTx/>
              <a:buNone/>
              <a:defRPr/>
            </a:pPr>
            <a:r>
              <a:rPr lang="el-GR" sz="2400" dirty="0" smtClean="0">
                <a:latin typeface="+mj-lt"/>
              </a:rPr>
              <a:t>(</a:t>
            </a:r>
            <a:r>
              <a:rPr lang="en-US" sz="2400" dirty="0" smtClean="0">
                <a:latin typeface="+mj-lt"/>
              </a:rPr>
              <a:t>4.5ns</a:t>
            </a:r>
            <a:r>
              <a:rPr lang="el-GR" sz="2400" dirty="0" smtClean="0">
                <a:latin typeface="+mj-lt"/>
              </a:rPr>
              <a:t>) ∙ </a:t>
            </a:r>
            <a:r>
              <a:rPr lang="en-US" sz="2400" dirty="0" smtClean="0">
                <a:latin typeface="+mj-lt"/>
              </a:rPr>
              <a:t>a</a:t>
            </a:r>
            <a:r>
              <a:rPr lang="el-GR" sz="2400" dirty="0" smtClean="0">
                <a:latin typeface="+mj-lt"/>
              </a:rPr>
              <a:t>∙(</a:t>
            </a:r>
            <a:r>
              <a:rPr lang="en-US" sz="2400" dirty="0" smtClean="0">
                <a:latin typeface="+mj-lt"/>
              </a:rPr>
              <a:t>400fF</a:t>
            </a:r>
            <a:r>
              <a:rPr lang="el-GR" sz="2400" dirty="0" smtClean="0">
                <a:latin typeface="+mj-lt"/>
              </a:rPr>
              <a:t>)=</a:t>
            </a:r>
            <a:r>
              <a:rPr lang="en-US" sz="2400" dirty="0" smtClean="0">
                <a:latin typeface="+mj-lt"/>
              </a:rPr>
              <a:t>a </a:t>
            </a:r>
            <a:r>
              <a:rPr lang="el-GR" sz="2400" dirty="0" smtClean="0">
                <a:latin typeface="+mj-lt"/>
              </a:rPr>
              <a:t>∙</a:t>
            </a:r>
            <a:r>
              <a:rPr lang="en-US" sz="2400" dirty="0" smtClean="0">
                <a:latin typeface="+mj-lt"/>
              </a:rPr>
              <a:t>1.8 </a:t>
            </a:r>
            <a:r>
              <a:rPr lang="el-GR" sz="2400" dirty="0" smtClean="0">
                <a:latin typeface="+mj-lt"/>
              </a:rPr>
              <a:t>∙</a:t>
            </a:r>
            <a:r>
              <a:rPr lang="en-US" sz="2400" dirty="0" smtClean="0">
                <a:latin typeface="+mj-lt"/>
              </a:rPr>
              <a:t>ns </a:t>
            </a:r>
            <a:r>
              <a:rPr lang="el-GR" sz="2400" dirty="0" smtClean="0">
                <a:latin typeface="+mj-lt"/>
              </a:rPr>
              <a:t>∙</a:t>
            </a:r>
            <a:r>
              <a:rPr lang="en-US" sz="2400" dirty="0" smtClean="0">
                <a:latin typeface="+mj-lt"/>
              </a:rPr>
              <a:t>pF</a:t>
            </a:r>
            <a:endParaRPr lang="el-GR" sz="2400" dirty="0" smtClean="0">
              <a:latin typeface="+mj-lt"/>
            </a:endParaRPr>
          </a:p>
          <a:p>
            <a:pPr eaLnBrk="1" hangingPunct="1">
              <a:lnSpc>
                <a:spcPct val="90000"/>
              </a:lnSpc>
              <a:buFontTx/>
              <a:buNone/>
              <a:defRPr/>
            </a:pPr>
            <a:r>
              <a:rPr lang="el-GR" sz="2400" dirty="0" smtClean="0">
                <a:latin typeface="+mj-lt"/>
              </a:rPr>
              <a:t>    </a:t>
            </a:r>
          </a:p>
          <a:p>
            <a:pPr lvl="1" eaLnBrk="1" hangingPunct="1">
              <a:lnSpc>
                <a:spcPct val="90000"/>
              </a:lnSpc>
              <a:buFontTx/>
              <a:buNone/>
              <a:defRPr/>
            </a:pPr>
            <a:endParaRPr lang="el-GR" sz="2000" dirty="0" smtClean="0"/>
          </a:p>
        </p:txBody>
      </p:sp>
    </p:spTree>
    <p:extLst>
      <p:ext uri="{BB962C8B-B14F-4D97-AF65-F5344CB8AC3E}">
        <p14:creationId xmlns:p14="http://schemas.microsoft.com/office/powerpoint/2010/main" val="28892162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l-GR" altLang="el-GR" smtClean="0"/>
              <a:t>Περίπτωση (</a:t>
            </a:r>
            <a:r>
              <a:rPr lang="en-US" altLang="el-GR" smtClean="0"/>
              <a:t>ii</a:t>
            </a:r>
            <a:r>
              <a:rPr lang="el-GR" altLang="el-GR" smtClean="0"/>
              <a:t>)</a:t>
            </a:r>
          </a:p>
        </p:txBody>
      </p:sp>
      <p:sp>
        <p:nvSpPr>
          <p:cNvPr id="92163" name="Rectangle 3"/>
          <p:cNvSpPr>
            <a:spLocks noGrp="1" noChangeArrowheads="1"/>
          </p:cNvSpPr>
          <p:nvPr>
            <p:ph idx="1"/>
          </p:nvPr>
        </p:nvSpPr>
        <p:spPr/>
        <p:txBody>
          <a:bodyPr/>
          <a:lstStyle/>
          <a:p>
            <a:pPr eaLnBrk="1" hangingPunct="1">
              <a:lnSpc>
                <a:spcPct val="90000"/>
              </a:lnSpc>
              <a:defRPr/>
            </a:pPr>
            <a:r>
              <a:rPr lang="el-GR" sz="2400" dirty="0" smtClean="0">
                <a:latin typeface="+mj-lt"/>
              </a:rPr>
              <a:t>Καθυστέρηση</a:t>
            </a:r>
          </a:p>
          <a:p>
            <a:pPr lvl="1" eaLnBrk="1" hangingPunct="1">
              <a:lnSpc>
                <a:spcPct val="90000"/>
              </a:lnSpc>
              <a:defRPr/>
            </a:pPr>
            <a:r>
              <a:rPr lang="el-GR" sz="2000" dirty="0" smtClean="0">
                <a:latin typeface="+mj-lt"/>
              </a:rPr>
              <a:t>Για άνοδο στην έξοδο</a:t>
            </a:r>
          </a:p>
          <a:p>
            <a:pPr lvl="1" eaLnBrk="1" hangingPunct="1">
              <a:lnSpc>
                <a:spcPct val="90000"/>
              </a:lnSpc>
              <a:buFontTx/>
              <a:buNone/>
              <a:defRPr/>
            </a:pPr>
            <a:r>
              <a:rPr lang="el-GR" sz="2000" dirty="0" smtClean="0">
                <a:latin typeface="+mj-lt"/>
              </a:rPr>
              <a:t>(3∙5</a:t>
            </a:r>
            <a:r>
              <a:rPr lang="en-US" sz="2000" dirty="0" smtClean="0">
                <a:latin typeface="+mj-lt"/>
              </a:rPr>
              <a:t>K</a:t>
            </a:r>
            <a:r>
              <a:rPr lang="el-GR" sz="2000" dirty="0" smtClean="0">
                <a:latin typeface="+mj-lt"/>
              </a:rPr>
              <a:t>Ω) ∙(50</a:t>
            </a:r>
            <a:r>
              <a:rPr lang="en-US" sz="2000" dirty="0" smtClean="0">
                <a:latin typeface="+mj-lt"/>
              </a:rPr>
              <a:t>fF+50fF</a:t>
            </a:r>
            <a:r>
              <a:rPr lang="el-GR" sz="2000" dirty="0" smtClean="0">
                <a:latin typeface="+mj-lt"/>
              </a:rPr>
              <a:t>∙</a:t>
            </a:r>
            <a:r>
              <a:rPr lang="en-US" sz="2000" dirty="0" smtClean="0">
                <a:latin typeface="+mj-lt"/>
              </a:rPr>
              <a:t>1.5)+((10K</a:t>
            </a:r>
            <a:r>
              <a:rPr lang="el-GR" sz="2000" dirty="0" smtClean="0">
                <a:latin typeface="+mj-lt"/>
              </a:rPr>
              <a:t>Ω</a:t>
            </a:r>
            <a:r>
              <a:rPr lang="en-US" sz="2000" dirty="0" smtClean="0">
                <a:latin typeface="+mj-lt"/>
              </a:rPr>
              <a:t>/1.5)</a:t>
            </a:r>
            <a:r>
              <a:rPr lang="el-GR" sz="2000" dirty="0" smtClean="0">
                <a:latin typeface="+mj-lt"/>
              </a:rPr>
              <a:t>∙</a:t>
            </a:r>
            <a:r>
              <a:rPr lang="en-US" sz="2000" dirty="0" smtClean="0">
                <a:latin typeface="+mj-lt"/>
              </a:rPr>
              <a:t>300fF)=...=3.875ns</a:t>
            </a:r>
          </a:p>
          <a:p>
            <a:pPr lvl="1" eaLnBrk="1" hangingPunct="1">
              <a:lnSpc>
                <a:spcPct val="90000"/>
              </a:lnSpc>
              <a:defRPr/>
            </a:pPr>
            <a:r>
              <a:rPr lang="el-GR" sz="2000" dirty="0" smtClean="0">
                <a:latin typeface="+mj-lt"/>
              </a:rPr>
              <a:t>Για κάθοδο στην έξοδο  </a:t>
            </a:r>
          </a:p>
          <a:p>
            <a:pPr lvl="1" eaLnBrk="1" hangingPunct="1">
              <a:lnSpc>
                <a:spcPct val="90000"/>
              </a:lnSpc>
              <a:buFontTx/>
              <a:buNone/>
              <a:defRPr/>
            </a:pPr>
            <a:r>
              <a:rPr lang="el-GR" sz="2000" dirty="0" smtClean="0">
                <a:latin typeface="+mj-lt"/>
              </a:rPr>
              <a:t>(10</a:t>
            </a:r>
            <a:r>
              <a:rPr lang="en-US" sz="2000" dirty="0" smtClean="0">
                <a:latin typeface="+mj-lt"/>
              </a:rPr>
              <a:t>K</a:t>
            </a:r>
            <a:r>
              <a:rPr lang="el-GR" sz="2000" dirty="0" smtClean="0">
                <a:latin typeface="+mj-lt"/>
              </a:rPr>
              <a:t>Ω)∙(50</a:t>
            </a:r>
            <a:r>
              <a:rPr lang="en-US" sz="2000" dirty="0" smtClean="0">
                <a:latin typeface="+mj-lt"/>
              </a:rPr>
              <a:t>fF+50fF </a:t>
            </a:r>
            <a:r>
              <a:rPr lang="el-GR" sz="2000" dirty="0" smtClean="0">
                <a:latin typeface="+mj-lt"/>
              </a:rPr>
              <a:t>∙</a:t>
            </a:r>
            <a:r>
              <a:rPr lang="en-US" sz="2000" dirty="0" smtClean="0">
                <a:latin typeface="+mj-lt"/>
              </a:rPr>
              <a:t>1.5)+(5K</a:t>
            </a:r>
            <a:r>
              <a:rPr lang="el-GR" sz="2000" dirty="0" smtClean="0">
                <a:latin typeface="+mj-lt"/>
              </a:rPr>
              <a:t>Ω∙</a:t>
            </a:r>
            <a:r>
              <a:rPr lang="en-US" sz="2000" dirty="0" smtClean="0">
                <a:latin typeface="+mj-lt"/>
              </a:rPr>
              <a:t>300fF)=...=2.75ns</a:t>
            </a:r>
            <a:endParaRPr lang="el-GR" sz="2000" dirty="0" smtClean="0">
              <a:latin typeface="+mj-lt"/>
            </a:endParaRPr>
          </a:p>
          <a:p>
            <a:pPr eaLnBrk="1" hangingPunct="1">
              <a:lnSpc>
                <a:spcPct val="90000"/>
              </a:lnSpc>
              <a:defRPr/>
            </a:pPr>
            <a:r>
              <a:rPr lang="el-GR" sz="2400" dirty="0" smtClean="0">
                <a:latin typeface="+mj-lt"/>
              </a:rPr>
              <a:t>Ενέργεια - ανάλογη της χωρητικότητας</a:t>
            </a:r>
          </a:p>
          <a:p>
            <a:pPr eaLnBrk="1" hangingPunct="1">
              <a:lnSpc>
                <a:spcPct val="90000"/>
              </a:lnSpc>
              <a:buFontTx/>
              <a:buNone/>
              <a:defRPr/>
            </a:pPr>
            <a:r>
              <a:rPr lang="el-GR" sz="2400" dirty="0" smtClean="0">
                <a:latin typeface="+mj-lt"/>
              </a:rPr>
              <a:t>   </a:t>
            </a:r>
            <a:r>
              <a:rPr lang="en-US" sz="2400" dirty="0" smtClean="0">
                <a:latin typeface="+mj-lt"/>
              </a:rPr>
              <a:t>a </a:t>
            </a:r>
            <a:r>
              <a:rPr lang="el-GR" sz="2400" dirty="0" smtClean="0">
                <a:latin typeface="+mj-lt"/>
              </a:rPr>
              <a:t>∙</a:t>
            </a:r>
            <a:r>
              <a:rPr lang="en-US" sz="2400" dirty="0" smtClean="0">
                <a:latin typeface="+mj-lt"/>
              </a:rPr>
              <a:t>C=a </a:t>
            </a:r>
            <a:r>
              <a:rPr lang="el-GR" sz="2400" dirty="0" smtClean="0">
                <a:latin typeface="+mj-lt"/>
              </a:rPr>
              <a:t>∙</a:t>
            </a:r>
            <a:r>
              <a:rPr lang="en-US" sz="2400" dirty="0" smtClean="0">
                <a:latin typeface="+mj-lt"/>
              </a:rPr>
              <a:t>(</a:t>
            </a:r>
            <a:r>
              <a:rPr lang="el-GR" sz="2400" dirty="0" smtClean="0">
                <a:latin typeface="+mj-lt"/>
              </a:rPr>
              <a:t>(1</a:t>
            </a:r>
            <a:r>
              <a:rPr lang="en-US" sz="2400" dirty="0" smtClean="0">
                <a:latin typeface="+mj-lt"/>
              </a:rPr>
              <a:t>25fF)+(300fF))=a</a:t>
            </a:r>
            <a:r>
              <a:rPr lang="el-GR" sz="2400" dirty="0" smtClean="0">
                <a:latin typeface="+mj-lt"/>
              </a:rPr>
              <a:t>∙</a:t>
            </a:r>
            <a:r>
              <a:rPr lang="en-US" sz="2400" dirty="0" smtClean="0">
                <a:latin typeface="+mj-lt"/>
              </a:rPr>
              <a:t>425fF</a:t>
            </a:r>
          </a:p>
          <a:p>
            <a:pPr eaLnBrk="1" hangingPunct="1">
              <a:lnSpc>
                <a:spcPct val="90000"/>
              </a:lnSpc>
              <a:buFontTx/>
              <a:buNone/>
              <a:defRPr/>
            </a:pPr>
            <a:r>
              <a:rPr lang="en-US" sz="2400" dirty="0" smtClean="0">
                <a:latin typeface="+mj-lt"/>
              </a:rPr>
              <a:t>(</a:t>
            </a:r>
            <a:r>
              <a:rPr lang="el-GR" sz="2400" dirty="0" smtClean="0">
                <a:latin typeface="+mj-lt"/>
              </a:rPr>
              <a:t>όπου </a:t>
            </a:r>
            <a:r>
              <a:rPr lang="en-US" sz="2400" dirty="0" smtClean="0">
                <a:latin typeface="+mj-lt"/>
              </a:rPr>
              <a:t>a </a:t>
            </a:r>
            <a:r>
              <a:rPr lang="el-GR" sz="2400" dirty="0" smtClean="0">
                <a:latin typeface="+mj-lt"/>
              </a:rPr>
              <a:t>συνάρτηση της τάσης λειτουργίας)</a:t>
            </a:r>
          </a:p>
          <a:p>
            <a:pPr eaLnBrk="1" hangingPunct="1">
              <a:lnSpc>
                <a:spcPct val="90000"/>
              </a:lnSpc>
              <a:defRPr/>
            </a:pPr>
            <a:r>
              <a:rPr lang="el-GR" sz="2400" dirty="0" smtClean="0">
                <a:latin typeface="+mj-lt"/>
              </a:rPr>
              <a:t>Γινόμενο ενέργειας-καθυστέρησης</a:t>
            </a:r>
          </a:p>
          <a:p>
            <a:pPr eaLnBrk="1" hangingPunct="1">
              <a:lnSpc>
                <a:spcPct val="90000"/>
              </a:lnSpc>
              <a:buFontTx/>
              <a:buNone/>
              <a:defRPr/>
            </a:pPr>
            <a:r>
              <a:rPr lang="el-GR" sz="2400" dirty="0" smtClean="0">
                <a:latin typeface="+mj-lt"/>
              </a:rPr>
              <a:t>(</a:t>
            </a:r>
            <a:r>
              <a:rPr lang="en-US" sz="2400" dirty="0" smtClean="0">
                <a:latin typeface="+mj-lt"/>
              </a:rPr>
              <a:t>3.875ns</a:t>
            </a:r>
            <a:r>
              <a:rPr lang="el-GR" sz="2400" dirty="0" smtClean="0">
                <a:latin typeface="+mj-lt"/>
              </a:rPr>
              <a:t>) ∙ </a:t>
            </a:r>
            <a:r>
              <a:rPr lang="en-US" sz="2400" dirty="0" smtClean="0">
                <a:latin typeface="+mj-lt"/>
              </a:rPr>
              <a:t>a</a:t>
            </a:r>
            <a:r>
              <a:rPr lang="el-GR" sz="2400" dirty="0" smtClean="0">
                <a:latin typeface="+mj-lt"/>
              </a:rPr>
              <a:t>∙(</a:t>
            </a:r>
            <a:r>
              <a:rPr lang="en-US" sz="2400" dirty="0" smtClean="0">
                <a:latin typeface="+mj-lt"/>
              </a:rPr>
              <a:t>425fF</a:t>
            </a:r>
            <a:r>
              <a:rPr lang="el-GR" sz="2400" dirty="0" smtClean="0">
                <a:latin typeface="+mj-lt"/>
              </a:rPr>
              <a:t>)=</a:t>
            </a:r>
            <a:r>
              <a:rPr lang="en-US" sz="2400" dirty="0" smtClean="0">
                <a:latin typeface="+mj-lt"/>
              </a:rPr>
              <a:t>a </a:t>
            </a:r>
            <a:r>
              <a:rPr lang="el-GR" sz="2400" dirty="0" smtClean="0">
                <a:latin typeface="+mj-lt"/>
              </a:rPr>
              <a:t>∙</a:t>
            </a:r>
            <a:r>
              <a:rPr lang="en-US" sz="2400" dirty="0" smtClean="0">
                <a:latin typeface="+mj-lt"/>
              </a:rPr>
              <a:t>1.646875 </a:t>
            </a:r>
            <a:r>
              <a:rPr lang="el-GR" sz="2400" dirty="0" smtClean="0">
                <a:latin typeface="+mj-lt"/>
              </a:rPr>
              <a:t>∙</a:t>
            </a:r>
            <a:r>
              <a:rPr lang="en-US" sz="2400" dirty="0" smtClean="0">
                <a:latin typeface="+mj-lt"/>
              </a:rPr>
              <a:t>ns </a:t>
            </a:r>
            <a:r>
              <a:rPr lang="el-GR" sz="2400" dirty="0" smtClean="0">
                <a:latin typeface="+mj-lt"/>
              </a:rPr>
              <a:t>∙</a:t>
            </a:r>
            <a:r>
              <a:rPr lang="en-US" sz="2400" dirty="0" smtClean="0">
                <a:latin typeface="+mj-lt"/>
              </a:rPr>
              <a:t>pF</a:t>
            </a:r>
            <a:endParaRPr lang="el-GR" sz="2400" dirty="0" smtClean="0">
              <a:latin typeface="+mj-lt"/>
            </a:endParaRPr>
          </a:p>
          <a:p>
            <a:pPr eaLnBrk="1" hangingPunct="1">
              <a:lnSpc>
                <a:spcPct val="90000"/>
              </a:lnSpc>
              <a:buFontTx/>
              <a:buNone/>
              <a:defRPr/>
            </a:pPr>
            <a:r>
              <a:rPr lang="el-GR" sz="2400" dirty="0" smtClean="0"/>
              <a:t>    </a:t>
            </a:r>
          </a:p>
          <a:p>
            <a:pPr lvl="1" eaLnBrk="1" hangingPunct="1">
              <a:lnSpc>
                <a:spcPct val="90000"/>
              </a:lnSpc>
              <a:buFontTx/>
              <a:buNone/>
              <a:defRPr/>
            </a:pPr>
            <a:endParaRPr lang="el-GR" sz="2000" dirty="0" smtClean="0"/>
          </a:p>
        </p:txBody>
      </p:sp>
    </p:spTree>
    <p:extLst>
      <p:ext uri="{BB962C8B-B14F-4D97-AF65-F5344CB8AC3E}">
        <p14:creationId xmlns:p14="http://schemas.microsoft.com/office/powerpoint/2010/main" val="4264465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l-GR" altLang="el-GR" smtClean="0"/>
              <a:t>Περίπτωση (</a:t>
            </a:r>
            <a:r>
              <a:rPr lang="en-US" altLang="el-GR" smtClean="0"/>
              <a:t>iii</a:t>
            </a:r>
            <a:r>
              <a:rPr lang="el-GR" altLang="el-GR" smtClean="0"/>
              <a:t>)</a:t>
            </a:r>
          </a:p>
        </p:txBody>
      </p:sp>
      <p:sp>
        <p:nvSpPr>
          <p:cNvPr id="93187" name="Rectangle 3"/>
          <p:cNvSpPr>
            <a:spLocks noGrp="1" noChangeArrowheads="1"/>
          </p:cNvSpPr>
          <p:nvPr>
            <p:ph idx="1"/>
          </p:nvPr>
        </p:nvSpPr>
        <p:spPr/>
        <p:txBody>
          <a:bodyPr/>
          <a:lstStyle/>
          <a:p>
            <a:pPr eaLnBrk="1" hangingPunct="1">
              <a:lnSpc>
                <a:spcPct val="90000"/>
              </a:lnSpc>
              <a:defRPr/>
            </a:pPr>
            <a:r>
              <a:rPr lang="el-GR" sz="2400" dirty="0" smtClean="0">
                <a:latin typeface="+mj-lt"/>
              </a:rPr>
              <a:t>Καθυστέρηση</a:t>
            </a:r>
          </a:p>
          <a:p>
            <a:pPr lvl="1" eaLnBrk="1" hangingPunct="1">
              <a:lnSpc>
                <a:spcPct val="90000"/>
              </a:lnSpc>
              <a:defRPr/>
            </a:pPr>
            <a:r>
              <a:rPr lang="el-GR" sz="2000" dirty="0" smtClean="0">
                <a:latin typeface="+mj-lt"/>
              </a:rPr>
              <a:t>Για άνοδο στην έξοδο</a:t>
            </a:r>
          </a:p>
          <a:p>
            <a:pPr lvl="1" eaLnBrk="1" hangingPunct="1">
              <a:lnSpc>
                <a:spcPct val="90000"/>
              </a:lnSpc>
              <a:buFontTx/>
              <a:buNone/>
              <a:defRPr/>
            </a:pPr>
            <a:r>
              <a:rPr lang="el-GR" sz="2000" dirty="0" smtClean="0">
                <a:latin typeface="+mj-lt"/>
              </a:rPr>
              <a:t>(3∙5</a:t>
            </a:r>
            <a:r>
              <a:rPr lang="en-US" sz="2000" dirty="0" smtClean="0">
                <a:latin typeface="+mj-lt"/>
              </a:rPr>
              <a:t>K</a:t>
            </a:r>
            <a:r>
              <a:rPr lang="el-GR" sz="2000" dirty="0" smtClean="0">
                <a:latin typeface="+mj-lt"/>
              </a:rPr>
              <a:t>Ω) ∙(50</a:t>
            </a:r>
            <a:r>
              <a:rPr lang="en-US" sz="2000" dirty="0" err="1" smtClean="0">
                <a:latin typeface="+mj-lt"/>
              </a:rPr>
              <a:t>fF</a:t>
            </a:r>
            <a:r>
              <a:rPr lang="el-GR" sz="2000" dirty="0" smtClean="0">
                <a:latin typeface="+mj-lt"/>
              </a:rPr>
              <a:t>∙</a:t>
            </a:r>
            <a:r>
              <a:rPr lang="en-US" sz="2000" dirty="0" smtClean="0">
                <a:latin typeface="+mj-lt"/>
              </a:rPr>
              <a:t>1.5 +50fF</a:t>
            </a:r>
            <a:r>
              <a:rPr lang="el-GR" sz="2000" dirty="0" smtClean="0">
                <a:latin typeface="+mj-lt"/>
              </a:rPr>
              <a:t>∙</a:t>
            </a:r>
            <a:r>
              <a:rPr lang="en-US" sz="2000" dirty="0" smtClean="0">
                <a:latin typeface="+mj-lt"/>
              </a:rPr>
              <a:t>1.5 )+((10K</a:t>
            </a:r>
            <a:r>
              <a:rPr lang="el-GR" sz="2000" dirty="0" smtClean="0">
                <a:latin typeface="+mj-lt"/>
              </a:rPr>
              <a:t>Ω</a:t>
            </a:r>
            <a:r>
              <a:rPr lang="en-US" sz="2000" dirty="0" smtClean="0">
                <a:latin typeface="+mj-lt"/>
              </a:rPr>
              <a:t>/1.5)</a:t>
            </a:r>
            <a:r>
              <a:rPr lang="el-GR" sz="2000" dirty="0" smtClean="0">
                <a:latin typeface="+mj-lt"/>
              </a:rPr>
              <a:t> ∙</a:t>
            </a:r>
            <a:r>
              <a:rPr lang="en-US" sz="2000" dirty="0" smtClean="0">
                <a:latin typeface="+mj-lt"/>
              </a:rPr>
              <a:t>300fF)=...=4.25ns</a:t>
            </a:r>
          </a:p>
          <a:p>
            <a:pPr lvl="1" eaLnBrk="1" hangingPunct="1">
              <a:lnSpc>
                <a:spcPct val="90000"/>
              </a:lnSpc>
              <a:defRPr/>
            </a:pPr>
            <a:r>
              <a:rPr lang="el-GR" sz="2000" dirty="0" smtClean="0">
                <a:latin typeface="+mj-lt"/>
              </a:rPr>
              <a:t>Για κάθοδο στην έξοδο </a:t>
            </a:r>
          </a:p>
          <a:p>
            <a:pPr lvl="1" eaLnBrk="1" hangingPunct="1">
              <a:lnSpc>
                <a:spcPct val="90000"/>
              </a:lnSpc>
              <a:buFontTx/>
              <a:buNone/>
              <a:defRPr/>
            </a:pPr>
            <a:r>
              <a:rPr lang="el-GR" sz="2000" dirty="0" smtClean="0">
                <a:latin typeface="+mj-lt"/>
              </a:rPr>
              <a:t>(10</a:t>
            </a:r>
            <a:r>
              <a:rPr lang="en-US" sz="2000" dirty="0" smtClean="0">
                <a:latin typeface="+mj-lt"/>
              </a:rPr>
              <a:t>K</a:t>
            </a:r>
            <a:r>
              <a:rPr lang="el-GR" sz="2000" dirty="0" smtClean="0">
                <a:latin typeface="+mj-lt"/>
              </a:rPr>
              <a:t>Ω)∙(50</a:t>
            </a:r>
            <a:r>
              <a:rPr lang="en-US" sz="2000" dirty="0" err="1" smtClean="0">
                <a:latin typeface="+mj-lt"/>
              </a:rPr>
              <a:t>fF</a:t>
            </a:r>
            <a:r>
              <a:rPr lang="el-GR" sz="2000" dirty="0" smtClean="0">
                <a:latin typeface="+mj-lt"/>
              </a:rPr>
              <a:t>∙</a:t>
            </a:r>
            <a:r>
              <a:rPr lang="en-US" sz="2000" dirty="0" smtClean="0">
                <a:latin typeface="+mj-lt"/>
              </a:rPr>
              <a:t>1.5 +50fF</a:t>
            </a:r>
            <a:r>
              <a:rPr lang="el-GR" sz="2000" dirty="0" smtClean="0">
                <a:latin typeface="+mj-lt"/>
              </a:rPr>
              <a:t>∙</a:t>
            </a:r>
            <a:r>
              <a:rPr lang="en-US" sz="2000" dirty="0" smtClean="0">
                <a:latin typeface="+mj-lt"/>
              </a:rPr>
              <a:t>1.5 )+((5K</a:t>
            </a:r>
            <a:r>
              <a:rPr lang="el-GR" sz="2000" dirty="0" smtClean="0">
                <a:latin typeface="+mj-lt"/>
              </a:rPr>
              <a:t>Ω</a:t>
            </a:r>
            <a:r>
              <a:rPr lang="en-US" sz="2000" dirty="0" smtClean="0">
                <a:latin typeface="+mj-lt"/>
              </a:rPr>
              <a:t>/1.5)</a:t>
            </a:r>
            <a:r>
              <a:rPr lang="el-GR" sz="2000" dirty="0" smtClean="0">
                <a:latin typeface="+mj-lt"/>
              </a:rPr>
              <a:t> ∙</a:t>
            </a:r>
            <a:r>
              <a:rPr lang="en-US" sz="2000" dirty="0" smtClean="0">
                <a:latin typeface="+mj-lt"/>
              </a:rPr>
              <a:t>300fF)=...=</a:t>
            </a:r>
            <a:r>
              <a:rPr lang="el-GR" sz="2000" dirty="0" smtClean="0">
                <a:latin typeface="+mj-lt"/>
              </a:rPr>
              <a:t>2</a:t>
            </a:r>
            <a:r>
              <a:rPr lang="en-US" sz="2000" dirty="0" smtClean="0">
                <a:latin typeface="+mj-lt"/>
              </a:rPr>
              <a:t>.5ns</a:t>
            </a:r>
            <a:endParaRPr lang="el-GR" sz="2000" dirty="0" smtClean="0">
              <a:latin typeface="+mj-lt"/>
            </a:endParaRPr>
          </a:p>
          <a:p>
            <a:pPr eaLnBrk="1" hangingPunct="1">
              <a:lnSpc>
                <a:spcPct val="90000"/>
              </a:lnSpc>
              <a:defRPr/>
            </a:pPr>
            <a:r>
              <a:rPr lang="el-GR" sz="2400" dirty="0" smtClean="0">
                <a:latin typeface="+mj-lt"/>
              </a:rPr>
              <a:t>Ενέργεια - ανάλογη της χωρητικότητας</a:t>
            </a:r>
          </a:p>
          <a:p>
            <a:pPr eaLnBrk="1" hangingPunct="1">
              <a:lnSpc>
                <a:spcPct val="90000"/>
              </a:lnSpc>
              <a:buFontTx/>
              <a:buNone/>
              <a:defRPr/>
            </a:pPr>
            <a:r>
              <a:rPr lang="el-GR" sz="2400" dirty="0" smtClean="0">
                <a:latin typeface="+mj-lt"/>
              </a:rPr>
              <a:t>   </a:t>
            </a:r>
            <a:r>
              <a:rPr lang="en-US" sz="2400" dirty="0" smtClean="0">
                <a:latin typeface="+mj-lt"/>
              </a:rPr>
              <a:t>a </a:t>
            </a:r>
            <a:r>
              <a:rPr lang="el-GR" sz="2400" dirty="0" smtClean="0">
                <a:latin typeface="+mj-lt"/>
              </a:rPr>
              <a:t>∙</a:t>
            </a:r>
            <a:r>
              <a:rPr lang="en-US" sz="2400" dirty="0" smtClean="0">
                <a:latin typeface="+mj-lt"/>
              </a:rPr>
              <a:t>C=a </a:t>
            </a:r>
            <a:r>
              <a:rPr lang="el-GR" sz="2400" dirty="0" smtClean="0">
                <a:latin typeface="+mj-lt"/>
              </a:rPr>
              <a:t>∙</a:t>
            </a:r>
            <a:r>
              <a:rPr lang="en-US" sz="2400" dirty="0" smtClean="0">
                <a:latin typeface="+mj-lt"/>
              </a:rPr>
              <a:t>(</a:t>
            </a:r>
            <a:r>
              <a:rPr lang="el-GR" sz="2400" dirty="0" smtClean="0">
                <a:latin typeface="+mj-lt"/>
              </a:rPr>
              <a:t>(1</a:t>
            </a:r>
            <a:r>
              <a:rPr lang="en-US" sz="2400" dirty="0" smtClean="0">
                <a:latin typeface="+mj-lt"/>
              </a:rPr>
              <a:t>5</a:t>
            </a:r>
            <a:r>
              <a:rPr lang="el-GR" sz="2400" dirty="0" smtClean="0">
                <a:latin typeface="+mj-lt"/>
              </a:rPr>
              <a:t>0</a:t>
            </a:r>
            <a:r>
              <a:rPr lang="en-US" sz="2400" dirty="0" err="1" smtClean="0">
                <a:latin typeface="+mj-lt"/>
              </a:rPr>
              <a:t>fF</a:t>
            </a:r>
            <a:r>
              <a:rPr lang="en-US" sz="2400" dirty="0" smtClean="0">
                <a:latin typeface="+mj-lt"/>
              </a:rPr>
              <a:t>)+(300fF))=a</a:t>
            </a:r>
            <a:r>
              <a:rPr lang="el-GR" sz="2400" dirty="0" smtClean="0">
                <a:latin typeface="+mj-lt"/>
              </a:rPr>
              <a:t>∙</a:t>
            </a:r>
            <a:r>
              <a:rPr lang="en-US" sz="2400" dirty="0" smtClean="0">
                <a:latin typeface="+mj-lt"/>
              </a:rPr>
              <a:t>450fF</a:t>
            </a:r>
          </a:p>
          <a:p>
            <a:pPr eaLnBrk="1" hangingPunct="1">
              <a:lnSpc>
                <a:spcPct val="90000"/>
              </a:lnSpc>
              <a:buFontTx/>
              <a:buNone/>
              <a:defRPr/>
            </a:pPr>
            <a:r>
              <a:rPr lang="en-US" sz="2400" dirty="0" smtClean="0">
                <a:latin typeface="+mj-lt"/>
              </a:rPr>
              <a:t>(</a:t>
            </a:r>
            <a:r>
              <a:rPr lang="el-GR" sz="2400" dirty="0" smtClean="0">
                <a:latin typeface="+mj-lt"/>
              </a:rPr>
              <a:t>όπου </a:t>
            </a:r>
            <a:r>
              <a:rPr lang="en-US" sz="2400" dirty="0" smtClean="0">
                <a:latin typeface="+mj-lt"/>
              </a:rPr>
              <a:t>a </a:t>
            </a:r>
            <a:r>
              <a:rPr lang="el-GR" sz="2400" dirty="0" smtClean="0">
                <a:latin typeface="+mj-lt"/>
              </a:rPr>
              <a:t>συνάρτηση της τάσης λειτουργίας)</a:t>
            </a:r>
          </a:p>
          <a:p>
            <a:pPr eaLnBrk="1" hangingPunct="1">
              <a:lnSpc>
                <a:spcPct val="90000"/>
              </a:lnSpc>
              <a:defRPr/>
            </a:pPr>
            <a:r>
              <a:rPr lang="el-GR" sz="2400" dirty="0" smtClean="0">
                <a:latin typeface="+mj-lt"/>
              </a:rPr>
              <a:t>Γινόμενο ενέργειας-καθυστέρησης</a:t>
            </a:r>
          </a:p>
          <a:p>
            <a:pPr eaLnBrk="1" hangingPunct="1">
              <a:lnSpc>
                <a:spcPct val="90000"/>
              </a:lnSpc>
              <a:buFontTx/>
              <a:buNone/>
              <a:defRPr/>
            </a:pPr>
            <a:r>
              <a:rPr lang="el-GR" sz="2400" dirty="0" smtClean="0">
                <a:latin typeface="+mj-lt"/>
              </a:rPr>
              <a:t>(</a:t>
            </a:r>
            <a:r>
              <a:rPr lang="en-US" sz="2400" dirty="0" smtClean="0">
                <a:latin typeface="+mj-lt"/>
              </a:rPr>
              <a:t>4.25ns</a:t>
            </a:r>
            <a:r>
              <a:rPr lang="el-GR" sz="2400" dirty="0" smtClean="0">
                <a:latin typeface="+mj-lt"/>
              </a:rPr>
              <a:t>) ∙ </a:t>
            </a:r>
            <a:r>
              <a:rPr lang="en-US" sz="2400" dirty="0" smtClean="0">
                <a:latin typeface="+mj-lt"/>
              </a:rPr>
              <a:t>a</a:t>
            </a:r>
            <a:r>
              <a:rPr lang="el-GR" sz="2400" dirty="0" smtClean="0">
                <a:latin typeface="+mj-lt"/>
              </a:rPr>
              <a:t>∙(</a:t>
            </a:r>
            <a:r>
              <a:rPr lang="en-US" sz="2400" dirty="0" smtClean="0">
                <a:latin typeface="+mj-lt"/>
              </a:rPr>
              <a:t>450fF</a:t>
            </a:r>
            <a:r>
              <a:rPr lang="el-GR" sz="2400" dirty="0" smtClean="0">
                <a:latin typeface="+mj-lt"/>
              </a:rPr>
              <a:t>)=</a:t>
            </a:r>
            <a:r>
              <a:rPr lang="en-US" sz="2400" dirty="0" smtClean="0">
                <a:latin typeface="+mj-lt"/>
              </a:rPr>
              <a:t>a </a:t>
            </a:r>
            <a:r>
              <a:rPr lang="el-GR" sz="2400" dirty="0" smtClean="0">
                <a:latin typeface="+mj-lt"/>
              </a:rPr>
              <a:t>∙</a:t>
            </a:r>
            <a:r>
              <a:rPr lang="en-US" sz="2400" dirty="0" smtClean="0">
                <a:latin typeface="+mj-lt"/>
              </a:rPr>
              <a:t>1.9125 </a:t>
            </a:r>
            <a:r>
              <a:rPr lang="el-GR" sz="2400" dirty="0" smtClean="0">
                <a:latin typeface="+mj-lt"/>
              </a:rPr>
              <a:t>∙</a:t>
            </a:r>
            <a:r>
              <a:rPr lang="en-US" sz="2400" dirty="0" smtClean="0">
                <a:latin typeface="+mj-lt"/>
              </a:rPr>
              <a:t>ns </a:t>
            </a:r>
            <a:r>
              <a:rPr lang="el-GR" sz="2400" dirty="0" smtClean="0">
                <a:latin typeface="+mj-lt"/>
              </a:rPr>
              <a:t>∙</a:t>
            </a:r>
            <a:r>
              <a:rPr lang="en-US" sz="2400" dirty="0" smtClean="0">
                <a:latin typeface="+mj-lt"/>
              </a:rPr>
              <a:t>pF</a:t>
            </a:r>
            <a:endParaRPr lang="el-GR" sz="2400" dirty="0" smtClean="0">
              <a:latin typeface="+mj-lt"/>
            </a:endParaRPr>
          </a:p>
          <a:p>
            <a:pPr eaLnBrk="1" hangingPunct="1">
              <a:lnSpc>
                <a:spcPct val="90000"/>
              </a:lnSpc>
              <a:buFontTx/>
              <a:buNone/>
              <a:defRPr/>
            </a:pPr>
            <a:r>
              <a:rPr lang="el-GR" sz="2400" dirty="0" smtClean="0"/>
              <a:t>    </a:t>
            </a:r>
          </a:p>
          <a:p>
            <a:pPr lvl="1" eaLnBrk="1" hangingPunct="1">
              <a:lnSpc>
                <a:spcPct val="90000"/>
              </a:lnSpc>
              <a:buFontTx/>
              <a:buNone/>
              <a:defRPr/>
            </a:pPr>
            <a:endParaRPr lang="el-GR" sz="2000" dirty="0" smtClean="0"/>
          </a:p>
        </p:txBody>
      </p:sp>
    </p:spTree>
    <p:extLst>
      <p:ext uri="{BB962C8B-B14F-4D97-AF65-F5344CB8AC3E}">
        <p14:creationId xmlns:p14="http://schemas.microsoft.com/office/powerpoint/2010/main" val="40792391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l-GR" altLang="el-GR" smtClean="0"/>
              <a:t>Περίπτωση (</a:t>
            </a:r>
            <a:r>
              <a:rPr lang="en-US" altLang="el-GR" smtClean="0"/>
              <a:t>iv</a:t>
            </a:r>
            <a:r>
              <a:rPr lang="el-GR" altLang="el-GR" smtClean="0"/>
              <a:t>)</a:t>
            </a:r>
          </a:p>
        </p:txBody>
      </p:sp>
      <p:sp>
        <p:nvSpPr>
          <p:cNvPr id="94211" name="Rectangle 3"/>
          <p:cNvSpPr>
            <a:spLocks noGrp="1" noChangeArrowheads="1"/>
          </p:cNvSpPr>
          <p:nvPr>
            <p:ph idx="1"/>
          </p:nvPr>
        </p:nvSpPr>
        <p:spPr/>
        <p:txBody>
          <a:bodyPr/>
          <a:lstStyle/>
          <a:p>
            <a:pPr eaLnBrk="1" hangingPunct="1">
              <a:lnSpc>
                <a:spcPct val="90000"/>
              </a:lnSpc>
              <a:defRPr/>
            </a:pPr>
            <a:r>
              <a:rPr lang="el-GR" sz="2400" dirty="0" smtClean="0">
                <a:latin typeface="+mj-lt"/>
              </a:rPr>
              <a:t>Καθυστέρηση</a:t>
            </a:r>
          </a:p>
          <a:p>
            <a:pPr lvl="1" eaLnBrk="1" hangingPunct="1">
              <a:lnSpc>
                <a:spcPct val="90000"/>
              </a:lnSpc>
              <a:defRPr/>
            </a:pPr>
            <a:r>
              <a:rPr lang="el-GR" sz="2000" dirty="0" smtClean="0">
                <a:latin typeface="+mj-lt"/>
              </a:rPr>
              <a:t>Για άνοδο στην έξοδο</a:t>
            </a:r>
          </a:p>
          <a:p>
            <a:pPr lvl="1" eaLnBrk="1" hangingPunct="1">
              <a:lnSpc>
                <a:spcPct val="90000"/>
              </a:lnSpc>
              <a:buFontTx/>
              <a:buNone/>
              <a:defRPr/>
            </a:pPr>
            <a:r>
              <a:rPr lang="el-GR" sz="2000" dirty="0" smtClean="0">
                <a:latin typeface="+mj-lt"/>
              </a:rPr>
              <a:t>(3∙5</a:t>
            </a:r>
            <a:r>
              <a:rPr lang="en-US" sz="2000" dirty="0" smtClean="0">
                <a:latin typeface="+mj-lt"/>
              </a:rPr>
              <a:t>K</a:t>
            </a:r>
            <a:r>
              <a:rPr lang="el-GR" sz="2000" dirty="0" smtClean="0">
                <a:latin typeface="+mj-lt"/>
              </a:rPr>
              <a:t>Ω) ∙(50</a:t>
            </a:r>
            <a:r>
              <a:rPr lang="en-US" sz="2000" dirty="0" smtClean="0">
                <a:latin typeface="+mj-lt"/>
              </a:rPr>
              <a:t>fF+50fF∙2)+((10K</a:t>
            </a:r>
            <a:r>
              <a:rPr lang="el-GR" sz="2000" dirty="0" smtClean="0">
                <a:latin typeface="+mj-lt"/>
              </a:rPr>
              <a:t>Ω</a:t>
            </a:r>
            <a:r>
              <a:rPr lang="en-US" sz="2000" dirty="0" smtClean="0">
                <a:latin typeface="+mj-lt"/>
              </a:rPr>
              <a:t>/2)</a:t>
            </a:r>
            <a:r>
              <a:rPr lang="el-GR" sz="2000" dirty="0" smtClean="0">
                <a:latin typeface="+mj-lt"/>
              </a:rPr>
              <a:t> ∙</a:t>
            </a:r>
            <a:r>
              <a:rPr lang="en-US" sz="2000" dirty="0" smtClean="0">
                <a:latin typeface="+mj-lt"/>
              </a:rPr>
              <a:t>300fF)=...=3.75ns</a:t>
            </a:r>
          </a:p>
          <a:p>
            <a:pPr lvl="1" eaLnBrk="1" hangingPunct="1">
              <a:lnSpc>
                <a:spcPct val="90000"/>
              </a:lnSpc>
              <a:defRPr/>
            </a:pPr>
            <a:r>
              <a:rPr lang="el-GR" sz="2000" dirty="0" smtClean="0">
                <a:latin typeface="+mj-lt"/>
              </a:rPr>
              <a:t>Για κάθοδο στην έξοδο  </a:t>
            </a:r>
          </a:p>
          <a:p>
            <a:pPr lvl="1" eaLnBrk="1" hangingPunct="1">
              <a:lnSpc>
                <a:spcPct val="90000"/>
              </a:lnSpc>
              <a:buFontTx/>
              <a:buNone/>
              <a:defRPr/>
            </a:pPr>
            <a:r>
              <a:rPr lang="el-GR" sz="2000" dirty="0" smtClean="0">
                <a:latin typeface="+mj-lt"/>
              </a:rPr>
              <a:t>(10</a:t>
            </a:r>
            <a:r>
              <a:rPr lang="en-US" sz="2000" dirty="0" smtClean="0">
                <a:latin typeface="+mj-lt"/>
              </a:rPr>
              <a:t>K</a:t>
            </a:r>
            <a:r>
              <a:rPr lang="el-GR" sz="2000" dirty="0" smtClean="0">
                <a:latin typeface="+mj-lt"/>
              </a:rPr>
              <a:t>Ω)∙(50 </a:t>
            </a:r>
            <a:r>
              <a:rPr lang="en-US" sz="2000" dirty="0" smtClean="0">
                <a:latin typeface="+mj-lt"/>
              </a:rPr>
              <a:t>fF+50fF∙2)+(5K</a:t>
            </a:r>
            <a:r>
              <a:rPr lang="el-GR" sz="2000" dirty="0" smtClean="0">
                <a:latin typeface="+mj-lt"/>
              </a:rPr>
              <a:t>Ω∙</a:t>
            </a:r>
            <a:r>
              <a:rPr lang="en-US" sz="2000" dirty="0" smtClean="0">
                <a:latin typeface="+mj-lt"/>
              </a:rPr>
              <a:t>300fF)=...=3ns</a:t>
            </a:r>
            <a:endParaRPr lang="el-GR" sz="2000" dirty="0" smtClean="0">
              <a:latin typeface="+mj-lt"/>
            </a:endParaRPr>
          </a:p>
          <a:p>
            <a:pPr eaLnBrk="1" hangingPunct="1">
              <a:lnSpc>
                <a:spcPct val="90000"/>
              </a:lnSpc>
              <a:defRPr/>
            </a:pPr>
            <a:r>
              <a:rPr lang="el-GR" sz="2400" dirty="0" smtClean="0">
                <a:latin typeface="+mj-lt"/>
              </a:rPr>
              <a:t>Ενέργεια - ανάλογη της χωρητικότητας</a:t>
            </a:r>
          </a:p>
          <a:p>
            <a:pPr eaLnBrk="1" hangingPunct="1">
              <a:lnSpc>
                <a:spcPct val="90000"/>
              </a:lnSpc>
              <a:buFontTx/>
              <a:buNone/>
              <a:defRPr/>
            </a:pPr>
            <a:r>
              <a:rPr lang="el-GR" sz="2400" dirty="0" smtClean="0">
                <a:latin typeface="+mj-lt"/>
              </a:rPr>
              <a:t>   </a:t>
            </a:r>
            <a:r>
              <a:rPr lang="en-US" sz="2400" dirty="0" smtClean="0">
                <a:latin typeface="+mj-lt"/>
              </a:rPr>
              <a:t>a </a:t>
            </a:r>
            <a:r>
              <a:rPr lang="el-GR" sz="2400" dirty="0" smtClean="0">
                <a:latin typeface="+mj-lt"/>
              </a:rPr>
              <a:t>∙</a:t>
            </a:r>
            <a:r>
              <a:rPr lang="en-US" sz="2400" dirty="0" smtClean="0">
                <a:latin typeface="+mj-lt"/>
              </a:rPr>
              <a:t>C=a </a:t>
            </a:r>
            <a:r>
              <a:rPr lang="el-GR" sz="2400" dirty="0" smtClean="0">
                <a:latin typeface="+mj-lt"/>
              </a:rPr>
              <a:t>∙</a:t>
            </a:r>
            <a:r>
              <a:rPr lang="en-US" sz="2400" dirty="0" smtClean="0">
                <a:latin typeface="+mj-lt"/>
              </a:rPr>
              <a:t>(</a:t>
            </a:r>
            <a:r>
              <a:rPr lang="el-GR" sz="2400" dirty="0" smtClean="0">
                <a:latin typeface="+mj-lt"/>
              </a:rPr>
              <a:t>(1</a:t>
            </a:r>
            <a:r>
              <a:rPr lang="en-US" sz="2400" dirty="0" smtClean="0">
                <a:latin typeface="+mj-lt"/>
              </a:rPr>
              <a:t>5</a:t>
            </a:r>
            <a:r>
              <a:rPr lang="el-GR" sz="2400" dirty="0" smtClean="0">
                <a:latin typeface="+mj-lt"/>
              </a:rPr>
              <a:t>0</a:t>
            </a:r>
            <a:r>
              <a:rPr lang="en-US" sz="2400" dirty="0" err="1" smtClean="0">
                <a:latin typeface="+mj-lt"/>
              </a:rPr>
              <a:t>fF</a:t>
            </a:r>
            <a:r>
              <a:rPr lang="en-US" sz="2400" dirty="0" smtClean="0">
                <a:latin typeface="+mj-lt"/>
              </a:rPr>
              <a:t>)+(300fF))=a</a:t>
            </a:r>
            <a:r>
              <a:rPr lang="el-GR" sz="2400" dirty="0" smtClean="0">
                <a:latin typeface="+mj-lt"/>
              </a:rPr>
              <a:t>∙</a:t>
            </a:r>
            <a:r>
              <a:rPr lang="en-US" sz="2400" dirty="0" smtClean="0">
                <a:latin typeface="+mj-lt"/>
              </a:rPr>
              <a:t>450fF</a:t>
            </a:r>
          </a:p>
          <a:p>
            <a:pPr eaLnBrk="1" hangingPunct="1">
              <a:lnSpc>
                <a:spcPct val="90000"/>
              </a:lnSpc>
              <a:buFontTx/>
              <a:buNone/>
              <a:defRPr/>
            </a:pPr>
            <a:r>
              <a:rPr lang="en-US" sz="2400" dirty="0" smtClean="0">
                <a:latin typeface="+mj-lt"/>
              </a:rPr>
              <a:t>(</a:t>
            </a:r>
            <a:r>
              <a:rPr lang="el-GR" sz="2400" dirty="0" smtClean="0">
                <a:latin typeface="+mj-lt"/>
              </a:rPr>
              <a:t>όπου </a:t>
            </a:r>
            <a:r>
              <a:rPr lang="en-US" sz="2400" dirty="0" smtClean="0">
                <a:latin typeface="+mj-lt"/>
              </a:rPr>
              <a:t>a </a:t>
            </a:r>
            <a:r>
              <a:rPr lang="el-GR" sz="2400" dirty="0" smtClean="0">
                <a:latin typeface="+mj-lt"/>
              </a:rPr>
              <a:t>συνάρτηση της τάσης λειτουργίας)</a:t>
            </a:r>
          </a:p>
          <a:p>
            <a:pPr eaLnBrk="1" hangingPunct="1">
              <a:lnSpc>
                <a:spcPct val="90000"/>
              </a:lnSpc>
              <a:defRPr/>
            </a:pPr>
            <a:r>
              <a:rPr lang="el-GR" sz="2400" dirty="0" smtClean="0">
                <a:latin typeface="+mj-lt"/>
              </a:rPr>
              <a:t>Γινόμενο ενέργειας-καθυστέρησης</a:t>
            </a:r>
          </a:p>
          <a:p>
            <a:pPr eaLnBrk="1" hangingPunct="1">
              <a:lnSpc>
                <a:spcPct val="90000"/>
              </a:lnSpc>
              <a:buFontTx/>
              <a:buNone/>
              <a:defRPr/>
            </a:pPr>
            <a:r>
              <a:rPr lang="el-GR" sz="2400" dirty="0" smtClean="0">
                <a:latin typeface="+mj-lt"/>
              </a:rPr>
              <a:t>(</a:t>
            </a:r>
            <a:r>
              <a:rPr lang="en-US" sz="2400" dirty="0" smtClean="0">
                <a:latin typeface="+mj-lt"/>
              </a:rPr>
              <a:t>3.75ns</a:t>
            </a:r>
            <a:r>
              <a:rPr lang="el-GR" sz="2400" dirty="0" smtClean="0">
                <a:latin typeface="+mj-lt"/>
              </a:rPr>
              <a:t>) ∙ </a:t>
            </a:r>
            <a:r>
              <a:rPr lang="en-US" sz="2400" dirty="0" smtClean="0">
                <a:latin typeface="+mj-lt"/>
              </a:rPr>
              <a:t>a</a:t>
            </a:r>
            <a:r>
              <a:rPr lang="el-GR" sz="2400" dirty="0" smtClean="0">
                <a:latin typeface="+mj-lt"/>
              </a:rPr>
              <a:t>∙(</a:t>
            </a:r>
            <a:r>
              <a:rPr lang="en-US" sz="2400" dirty="0" smtClean="0">
                <a:latin typeface="+mj-lt"/>
              </a:rPr>
              <a:t>450fF</a:t>
            </a:r>
            <a:r>
              <a:rPr lang="el-GR" sz="2400" dirty="0" smtClean="0">
                <a:latin typeface="+mj-lt"/>
              </a:rPr>
              <a:t>)=</a:t>
            </a:r>
            <a:r>
              <a:rPr lang="en-US" sz="2400" dirty="0" smtClean="0">
                <a:latin typeface="+mj-lt"/>
              </a:rPr>
              <a:t>a </a:t>
            </a:r>
            <a:r>
              <a:rPr lang="el-GR" sz="2400" dirty="0" smtClean="0">
                <a:latin typeface="+mj-lt"/>
              </a:rPr>
              <a:t>∙</a:t>
            </a:r>
            <a:r>
              <a:rPr lang="en-US" sz="2400" dirty="0" smtClean="0">
                <a:latin typeface="+mj-lt"/>
              </a:rPr>
              <a:t>1.6875 </a:t>
            </a:r>
            <a:r>
              <a:rPr lang="el-GR" sz="2400" dirty="0" smtClean="0">
                <a:latin typeface="+mj-lt"/>
              </a:rPr>
              <a:t>∙</a:t>
            </a:r>
            <a:r>
              <a:rPr lang="en-US" sz="2400" dirty="0" smtClean="0">
                <a:latin typeface="+mj-lt"/>
              </a:rPr>
              <a:t>ns </a:t>
            </a:r>
            <a:r>
              <a:rPr lang="el-GR" sz="2400" dirty="0" smtClean="0">
                <a:latin typeface="+mj-lt"/>
              </a:rPr>
              <a:t>∙</a:t>
            </a:r>
            <a:r>
              <a:rPr lang="en-US" sz="2400" dirty="0" smtClean="0">
                <a:latin typeface="+mj-lt"/>
              </a:rPr>
              <a:t>pF</a:t>
            </a:r>
            <a:endParaRPr lang="el-GR" sz="2400" dirty="0" smtClean="0">
              <a:latin typeface="+mj-lt"/>
            </a:endParaRPr>
          </a:p>
          <a:p>
            <a:pPr eaLnBrk="1" hangingPunct="1">
              <a:lnSpc>
                <a:spcPct val="90000"/>
              </a:lnSpc>
              <a:buFontTx/>
              <a:buNone/>
              <a:defRPr/>
            </a:pPr>
            <a:r>
              <a:rPr lang="el-GR" sz="2400" dirty="0" smtClean="0"/>
              <a:t>    </a:t>
            </a:r>
          </a:p>
          <a:p>
            <a:pPr lvl="1" eaLnBrk="1" hangingPunct="1">
              <a:lnSpc>
                <a:spcPct val="90000"/>
              </a:lnSpc>
              <a:buFontTx/>
              <a:buNone/>
              <a:defRPr/>
            </a:pPr>
            <a:endParaRPr lang="el-GR" sz="2000" dirty="0" smtClean="0"/>
          </a:p>
        </p:txBody>
      </p:sp>
    </p:spTree>
    <p:extLst>
      <p:ext uri="{BB962C8B-B14F-4D97-AF65-F5344CB8AC3E}">
        <p14:creationId xmlns:p14="http://schemas.microsoft.com/office/powerpoint/2010/main" val="15109914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2"/>
            </p:custDataLst>
          </p:nvPr>
        </p:nvSpPr>
        <p:spPr>
          <a:xfrm>
            <a:off x="457200" y="549275"/>
            <a:ext cx="8229600" cy="1143000"/>
          </a:xfrm>
        </p:spPr>
        <p:txBody>
          <a:bodyPr/>
          <a:lstStyle/>
          <a:p>
            <a:pPr eaLnBrk="1" hangingPunct="1"/>
            <a:r>
              <a:rPr lang="en-US" altLang="el-GR" sz="4000" dirty="0" smtClean="0"/>
              <a:t>RC </a:t>
            </a:r>
            <a:r>
              <a:rPr lang="el-GR" altLang="el-GR" sz="4000" dirty="0" smtClean="0"/>
              <a:t>γινόμενο με πολλαπλά </a:t>
            </a:r>
            <a:r>
              <a:rPr lang="en-US" altLang="el-GR" sz="4000" dirty="0" smtClean="0"/>
              <a:t>RC </a:t>
            </a:r>
            <a:r>
              <a:rPr lang="el-GR" altLang="el-GR" sz="4000" dirty="0" smtClean="0"/>
              <a:t>στάδια</a:t>
            </a:r>
          </a:p>
        </p:txBody>
      </p:sp>
      <p:sp>
        <p:nvSpPr>
          <p:cNvPr id="99331" name="Rectangle 69"/>
          <p:cNvSpPr>
            <a:spLocks noGrp="1" noChangeArrowheads="1"/>
          </p:cNvSpPr>
          <p:nvPr>
            <p:ph idx="1"/>
          </p:nvPr>
        </p:nvSpPr>
        <p:spPr>
          <a:xfrm>
            <a:off x="457200" y="4437063"/>
            <a:ext cx="7931150" cy="1689100"/>
          </a:xfrm>
        </p:spPr>
        <p:txBody>
          <a:bodyPr/>
          <a:lstStyle/>
          <a:p>
            <a:pPr eaLnBrk="1" hangingPunct="1">
              <a:defRPr/>
            </a:pPr>
            <a:r>
              <a:rPr lang="el-GR" sz="2800" dirty="0" smtClean="0">
                <a:latin typeface="+mj-lt"/>
              </a:rPr>
              <a:t>Σε αυτή την περίπτωση το </a:t>
            </a:r>
            <a:r>
              <a:rPr lang="en-US" sz="2800" dirty="0" smtClean="0">
                <a:latin typeface="+mj-lt"/>
              </a:rPr>
              <a:t>RC </a:t>
            </a:r>
            <a:r>
              <a:rPr lang="el-GR" sz="2800" dirty="0" smtClean="0">
                <a:latin typeface="+mj-lt"/>
              </a:rPr>
              <a:t>γινόμενο είναι</a:t>
            </a:r>
          </a:p>
          <a:p>
            <a:pPr eaLnBrk="1" hangingPunct="1">
              <a:buFontTx/>
              <a:buNone/>
              <a:defRPr/>
            </a:pPr>
            <a:r>
              <a:rPr lang="el-GR" sz="2800" dirty="0" smtClean="0">
                <a:latin typeface="+mj-lt"/>
              </a:rPr>
              <a:t>      </a:t>
            </a:r>
            <a:r>
              <a:rPr lang="en-US" sz="2800" dirty="0" smtClean="0">
                <a:latin typeface="+mj-lt"/>
              </a:rPr>
              <a:t>R1∙(C1+C2)+R2∙C2 </a:t>
            </a:r>
            <a:r>
              <a:rPr lang="el-GR" sz="2800" dirty="0" smtClean="0">
                <a:latin typeface="+mj-lt"/>
              </a:rPr>
              <a:t>ή </a:t>
            </a:r>
            <a:r>
              <a:rPr lang="en-US" sz="2800" dirty="0" smtClean="0">
                <a:latin typeface="+mj-lt"/>
              </a:rPr>
              <a:t>R1∙C1+</a:t>
            </a:r>
            <a:r>
              <a:rPr lang="el-GR" sz="2800" dirty="0" smtClean="0">
                <a:latin typeface="+mj-lt"/>
              </a:rPr>
              <a:t>(</a:t>
            </a:r>
            <a:r>
              <a:rPr lang="en-US" sz="2800" dirty="0" smtClean="0">
                <a:latin typeface="+mj-lt"/>
              </a:rPr>
              <a:t>R1+R2)∙C2 </a:t>
            </a:r>
          </a:p>
        </p:txBody>
      </p:sp>
      <p:grpSp>
        <p:nvGrpSpPr>
          <p:cNvPr id="91140" name="Group 67" descr="Κύκλωμα R1 C1 R2 C2"/>
          <p:cNvGrpSpPr>
            <a:grpSpLocks/>
          </p:cNvGrpSpPr>
          <p:nvPr/>
        </p:nvGrpSpPr>
        <p:grpSpPr bwMode="auto">
          <a:xfrm>
            <a:off x="1692275" y="2276475"/>
            <a:ext cx="5256213" cy="1443038"/>
            <a:chOff x="884" y="1842"/>
            <a:chExt cx="3311" cy="909"/>
          </a:xfrm>
        </p:grpSpPr>
        <p:grpSp>
          <p:nvGrpSpPr>
            <p:cNvPr id="91142" name="Group 32"/>
            <p:cNvGrpSpPr>
              <a:grpSpLocks/>
            </p:cNvGrpSpPr>
            <p:nvPr/>
          </p:nvGrpSpPr>
          <p:grpSpPr bwMode="auto">
            <a:xfrm>
              <a:off x="1519" y="2115"/>
              <a:ext cx="907" cy="636"/>
              <a:chOff x="1519" y="2114"/>
              <a:chExt cx="907" cy="636"/>
            </a:xfrm>
          </p:grpSpPr>
          <p:grpSp>
            <p:nvGrpSpPr>
              <p:cNvPr id="91177" name="Group 7"/>
              <p:cNvGrpSpPr>
                <a:grpSpLocks/>
              </p:cNvGrpSpPr>
              <p:nvPr/>
            </p:nvGrpSpPr>
            <p:grpSpPr bwMode="auto">
              <a:xfrm>
                <a:off x="2200" y="2568"/>
                <a:ext cx="182" cy="182"/>
                <a:chOff x="3152" y="2069"/>
                <a:chExt cx="182" cy="182"/>
              </a:xfrm>
            </p:grpSpPr>
            <p:sp>
              <p:nvSpPr>
                <p:cNvPr id="91198" name="Line 8" descr="Κύκλωμα R1 C1 R2 C2"/>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9" name="Line 9"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200" name="Line 10"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201" name="Line 11"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1178" name="Group 12"/>
              <p:cNvGrpSpPr>
                <a:grpSpLocks/>
              </p:cNvGrpSpPr>
              <p:nvPr/>
            </p:nvGrpSpPr>
            <p:grpSpPr bwMode="auto">
              <a:xfrm>
                <a:off x="2200" y="2251"/>
                <a:ext cx="182" cy="227"/>
                <a:chOff x="3152" y="2341"/>
                <a:chExt cx="182" cy="227"/>
              </a:xfrm>
            </p:grpSpPr>
            <p:sp>
              <p:nvSpPr>
                <p:cNvPr id="91194" name="Line 13"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5" name="Line 14"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6" name="Line 15"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7" name="Line 16"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1179" name="Group 17"/>
              <p:cNvGrpSpPr>
                <a:grpSpLocks/>
              </p:cNvGrpSpPr>
              <p:nvPr/>
            </p:nvGrpSpPr>
            <p:grpSpPr bwMode="auto">
              <a:xfrm rot="-5400000">
                <a:off x="1973" y="1887"/>
                <a:ext cx="91" cy="545"/>
                <a:chOff x="3742" y="1706"/>
                <a:chExt cx="91" cy="545"/>
              </a:xfrm>
            </p:grpSpPr>
            <p:sp>
              <p:nvSpPr>
                <p:cNvPr id="91184" name="Line 18"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5" name="Line 19"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6" name="Line 20"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7" name="Line 21"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8" name="Line 22"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9" name="Line 23"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0" name="Line 24"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1" name="Line 25"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2" name="Line 26"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93" name="Line 27"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91180" name="Line 28" descr="[DECORATIVE]"/>
              <p:cNvSpPr>
                <a:spLocks noChangeShapeType="1"/>
              </p:cNvSpPr>
              <p:nvPr/>
            </p:nvSpPr>
            <p:spPr bwMode="auto">
              <a:xfrm>
                <a:off x="2290"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1" name="Line 29" descr="[DECORATIVE]"/>
              <p:cNvSpPr>
                <a:spLocks noChangeShapeType="1"/>
              </p:cNvSpPr>
              <p:nvPr/>
            </p:nvSpPr>
            <p:spPr bwMode="auto">
              <a:xfrm>
                <a:off x="2290"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2" name="Line 30" descr="[DECORATIVE]"/>
              <p:cNvSpPr>
                <a:spLocks noChangeShapeType="1"/>
              </p:cNvSpPr>
              <p:nvPr/>
            </p:nvSpPr>
            <p:spPr bwMode="auto">
              <a:xfrm flipH="1">
                <a:off x="1519" y="216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83" name="Line 31" descr="[DECORATIVE]"/>
              <p:cNvSpPr>
                <a:spLocks noChangeShapeType="1"/>
              </p:cNvSpPr>
              <p:nvPr/>
            </p:nvSpPr>
            <p:spPr bwMode="auto">
              <a:xfrm>
                <a:off x="2290" y="2160"/>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1143" name="Group 33"/>
            <p:cNvGrpSpPr>
              <a:grpSpLocks/>
            </p:cNvGrpSpPr>
            <p:nvPr/>
          </p:nvGrpSpPr>
          <p:grpSpPr bwMode="auto">
            <a:xfrm>
              <a:off x="2426" y="2115"/>
              <a:ext cx="907" cy="636"/>
              <a:chOff x="1519" y="2114"/>
              <a:chExt cx="907" cy="636"/>
            </a:xfrm>
          </p:grpSpPr>
          <p:grpSp>
            <p:nvGrpSpPr>
              <p:cNvPr id="91152" name="Group 34"/>
              <p:cNvGrpSpPr>
                <a:grpSpLocks/>
              </p:cNvGrpSpPr>
              <p:nvPr/>
            </p:nvGrpSpPr>
            <p:grpSpPr bwMode="auto">
              <a:xfrm>
                <a:off x="2200" y="2568"/>
                <a:ext cx="182" cy="182"/>
                <a:chOff x="3152" y="2069"/>
                <a:chExt cx="182" cy="182"/>
              </a:xfrm>
            </p:grpSpPr>
            <p:sp>
              <p:nvSpPr>
                <p:cNvPr id="91173" name="Line 35" descr="[DECORATIVE]"/>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4" name="Line 36"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5" name="Line 37"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6" name="Line 38"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1153" name="Group 39"/>
              <p:cNvGrpSpPr>
                <a:grpSpLocks/>
              </p:cNvGrpSpPr>
              <p:nvPr/>
            </p:nvGrpSpPr>
            <p:grpSpPr bwMode="auto">
              <a:xfrm>
                <a:off x="2200" y="2251"/>
                <a:ext cx="182" cy="227"/>
                <a:chOff x="3152" y="2341"/>
                <a:chExt cx="182" cy="227"/>
              </a:xfrm>
            </p:grpSpPr>
            <p:sp>
              <p:nvSpPr>
                <p:cNvPr id="91169" name="Line 40"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0" name="Line 41"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1" name="Line 42"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72" name="Line 43"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1154" name="Group 44"/>
              <p:cNvGrpSpPr>
                <a:grpSpLocks/>
              </p:cNvGrpSpPr>
              <p:nvPr/>
            </p:nvGrpSpPr>
            <p:grpSpPr bwMode="auto">
              <a:xfrm rot="-5400000">
                <a:off x="1973" y="1887"/>
                <a:ext cx="91" cy="545"/>
                <a:chOff x="3742" y="1706"/>
                <a:chExt cx="91" cy="545"/>
              </a:xfrm>
            </p:grpSpPr>
            <p:sp>
              <p:nvSpPr>
                <p:cNvPr id="91159" name="Line 45"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0" name="Line 46"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1" name="Line 47"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2" name="Line 48"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3" name="Line 49"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4" name="Line 50"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5" name="Line 51"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6" name="Line 52"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7" name="Line 53"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68" name="Line 54"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91155" name="Line 55" descr="[DECORATIVE]"/>
              <p:cNvSpPr>
                <a:spLocks noChangeShapeType="1"/>
              </p:cNvSpPr>
              <p:nvPr/>
            </p:nvSpPr>
            <p:spPr bwMode="auto">
              <a:xfrm>
                <a:off x="2290"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56" name="Line 56" descr="[DECORATIVE]"/>
              <p:cNvSpPr>
                <a:spLocks noChangeShapeType="1"/>
              </p:cNvSpPr>
              <p:nvPr/>
            </p:nvSpPr>
            <p:spPr bwMode="auto">
              <a:xfrm>
                <a:off x="2290"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57" name="Line 57" descr="[DECORATIVE]"/>
              <p:cNvSpPr>
                <a:spLocks noChangeShapeType="1"/>
              </p:cNvSpPr>
              <p:nvPr/>
            </p:nvSpPr>
            <p:spPr bwMode="auto">
              <a:xfrm flipH="1">
                <a:off x="1519" y="216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158" name="Line 58" descr="[DECORATIVE]"/>
              <p:cNvSpPr>
                <a:spLocks noChangeShapeType="1"/>
              </p:cNvSpPr>
              <p:nvPr/>
            </p:nvSpPr>
            <p:spPr bwMode="auto">
              <a:xfrm>
                <a:off x="2290" y="2160"/>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91144" name="Text Box 59" descr="[DECORATIVE]"/>
            <p:cNvSpPr txBox="1">
              <a:spLocks noChangeArrowheads="1"/>
            </p:cNvSpPr>
            <p:nvPr>
              <p:custDataLst>
                <p:tags r:id="rId3"/>
              </p:custDataLst>
            </p:nvPr>
          </p:nvSpPr>
          <p:spPr bwMode="auto">
            <a:xfrm>
              <a:off x="1746" y="1842"/>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R1</a:t>
              </a:r>
              <a:endParaRPr lang="el-GR" altLang="el-GR" dirty="0">
                <a:latin typeface="Calibri" panose="020F0502020204030204" pitchFamily="34" charset="0"/>
              </a:endParaRPr>
            </a:p>
          </p:txBody>
        </p:sp>
        <p:sp>
          <p:nvSpPr>
            <p:cNvPr id="91145" name="Text Box 60" descr="[DECORATIVE]"/>
            <p:cNvSpPr txBox="1">
              <a:spLocks noChangeArrowheads="1"/>
            </p:cNvSpPr>
            <p:nvPr>
              <p:custDataLst>
                <p:tags r:id="rId4"/>
              </p:custDataLst>
            </p:nvPr>
          </p:nvSpPr>
          <p:spPr bwMode="auto">
            <a:xfrm>
              <a:off x="1927" y="229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C1</a:t>
              </a:r>
              <a:endParaRPr lang="el-GR" altLang="el-GR" dirty="0">
                <a:latin typeface="Calibri" panose="020F0502020204030204" pitchFamily="34" charset="0"/>
              </a:endParaRPr>
            </a:p>
          </p:txBody>
        </p:sp>
        <p:sp>
          <p:nvSpPr>
            <p:cNvPr id="91146" name="Text Box 61" descr="[DECORATIVE]"/>
            <p:cNvSpPr txBox="1">
              <a:spLocks noChangeArrowheads="1"/>
            </p:cNvSpPr>
            <p:nvPr>
              <p:custDataLst>
                <p:tags r:id="rId5"/>
              </p:custDataLst>
            </p:nvPr>
          </p:nvSpPr>
          <p:spPr bwMode="auto">
            <a:xfrm>
              <a:off x="2653" y="1842"/>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R2</a:t>
              </a:r>
              <a:endParaRPr lang="el-GR" altLang="el-GR" dirty="0">
                <a:latin typeface="Calibri" panose="020F0502020204030204" pitchFamily="34" charset="0"/>
              </a:endParaRPr>
            </a:p>
          </p:txBody>
        </p:sp>
        <p:sp>
          <p:nvSpPr>
            <p:cNvPr id="91147" name="Text Box 62" descr="[DECORATIVE]"/>
            <p:cNvSpPr txBox="1">
              <a:spLocks noChangeArrowheads="1"/>
            </p:cNvSpPr>
            <p:nvPr>
              <p:custDataLst>
                <p:tags r:id="rId6"/>
              </p:custDataLst>
            </p:nvPr>
          </p:nvSpPr>
          <p:spPr bwMode="auto">
            <a:xfrm>
              <a:off x="2835" y="229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C2</a:t>
              </a:r>
              <a:endParaRPr lang="el-GR" altLang="el-GR" dirty="0">
                <a:latin typeface="Calibri" panose="020F0502020204030204" pitchFamily="34" charset="0"/>
              </a:endParaRPr>
            </a:p>
          </p:txBody>
        </p:sp>
        <p:sp>
          <p:nvSpPr>
            <p:cNvPr id="91148" name="Line 63" descr="[DECORATIVE]"/>
            <p:cNvSpPr>
              <a:spLocks noChangeShapeType="1"/>
            </p:cNvSpPr>
            <p:nvPr/>
          </p:nvSpPr>
          <p:spPr bwMode="auto">
            <a:xfrm flipH="1">
              <a:off x="1247" y="2160"/>
              <a:ext cx="272" cy="0"/>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91149" name="Line 64" descr="[DECORATIVE]"/>
            <p:cNvSpPr>
              <a:spLocks noChangeShapeType="1"/>
            </p:cNvSpPr>
            <p:nvPr/>
          </p:nvSpPr>
          <p:spPr bwMode="auto">
            <a:xfrm>
              <a:off x="3334" y="2160"/>
              <a:ext cx="272" cy="0"/>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91150" name="Text Box 65" descr="[DECORATIVE]"/>
            <p:cNvSpPr txBox="1">
              <a:spLocks noChangeArrowheads="1"/>
            </p:cNvSpPr>
            <p:nvPr>
              <p:custDataLst>
                <p:tags r:id="rId7"/>
              </p:custDataLst>
            </p:nvPr>
          </p:nvSpPr>
          <p:spPr bwMode="auto">
            <a:xfrm>
              <a:off x="884" y="2044"/>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IN</a:t>
              </a:r>
              <a:endParaRPr lang="el-GR" altLang="el-GR" dirty="0">
                <a:latin typeface="Calibri" panose="020F0502020204030204" pitchFamily="34" charset="0"/>
              </a:endParaRPr>
            </a:p>
          </p:txBody>
        </p:sp>
        <p:sp>
          <p:nvSpPr>
            <p:cNvPr id="91151" name="Text Box 66" descr="[DECORATIVE]"/>
            <p:cNvSpPr txBox="1">
              <a:spLocks noChangeArrowheads="1"/>
            </p:cNvSpPr>
            <p:nvPr>
              <p:custDataLst>
                <p:tags r:id="rId8"/>
              </p:custDataLst>
            </p:nvPr>
          </p:nvSpPr>
          <p:spPr bwMode="auto">
            <a:xfrm>
              <a:off x="3696" y="2044"/>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OUT</a:t>
              </a:r>
              <a:endParaRPr lang="el-GR" altLang="el-GR" dirty="0">
                <a:latin typeface="Calibri" panose="020F0502020204030204" pitchFamily="34" charset="0"/>
              </a:endParaRPr>
            </a:p>
          </p:txBody>
        </p:sp>
      </p:grpSp>
      <p:sp>
        <p:nvSpPr>
          <p:cNvPr id="91141" name="Text Box 68"/>
          <p:cNvSpPr txBox="1">
            <a:spLocks noChangeArrowheads="1"/>
          </p:cNvSpPr>
          <p:nvPr/>
        </p:nvSpPr>
        <p:spPr bwMode="auto">
          <a:xfrm>
            <a:off x="684213" y="4508500"/>
            <a:ext cx="755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l-GR" altLang="el-GR">
              <a:latin typeface="Calibri" panose="020F0502020204030204" pitchFamily="34" charset="0"/>
            </a:endParaRPr>
          </a:p>
        </p:txBody>
      </p:sp>
    </p:spTree>
    <p:custDataLst>
      <p:tags r:id="rId1"/>
    </p:custDataLst>
    <p:extLst>
      <p:ext uri="{BB962C8B-B14F-4D97-AF65-F5344CB8AC3E}">
        <p14:creationId xmlns:p14="http://schemas.microsoft.com/office/powerpoint/2010/main" val="19316051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Ισοδύναμη χωρητικότητα του αναστροφέα CMOS</a:t>
            </a:r>
            <a:endParaRPr lang="el-GR" dirty="0"/>
          </a:p>
        </p:txBody>
      </p:sp>
      <p:pic>
        <p:nvPicPr>
          <p:cNvPr id="5" name="Picture 2" descr="Κύκλωμα αναστροφέα CM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867" y="1557338"/>
            <a:ext cx="556496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384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l-GR" altLang="el-GR" smtClean="0"/>
              <a:t>Γενικότερη περίπτωση</a:t>
            </a:r>
          </a:p>
        </p:txBody>
      </p:sp>
      <p:sp>
        <p:nvSpPr>
          <p:cNvPr id="5125" name="Rectangle 3"/>
          <p:cNvSpPr>
            <a:spLocks noGrp="1" noChangeArrowheads="1"/>
          </p:cNvSpPr>
          <p:nvPr>
            <p:ph type="body" sz="half" idx="2"/>
          </p:nvPr>
        </p:nvSpPr>
        <p:spPr>
          <a:xfrm>
            <a:off x="405389" y="3803655"/>
            <a:ext cx="3591936" cy="467457"/>
          </a:xfrm>
        </p:spPr>
        <p:txBody>
          <a:bodyPr>
            <a:normAutofit fontScale="92500" lnSpcReduction="10000"/>
          </a:bodyPr>
          <a:lstStyle/>
          <a:p>
            <a:pPr eaLnBrk="1" hangingPunct="1">
              <a:defRPr/>
            </a:pPr>
            <a:r>
              <a:rPr lang="el-GR" sz="2800" dirty="0" smtClean="0">
                <a:latin typeface="+mj-lt"/>
              </a:rPr>
              <a:t>Το </a:t>
            </a:r>
            <a:r>
              <a:rPr lang="en-US" sz="2800" dirty="0" smtClean="0">
                <a:latin typeface="+mj-lt"/>
              </a:rPr>
              <a:t>RC </a:t>
            </a:r>
            <a:r>
              <a:rPr lang="el-GR" sz="2800" dirty="0" smtClean="0">
                <a:latin typeface="+mj-lt"/>
              </a:rPr>
              <a:t>γινόμενο είναι</a:t>
            </a:r>
          </a:p>
        </p:txBody>
      </p:sp>
      <p:grpSp>
        <p:nvGrpSpPr>
          <p:cNvPr id="5126" name="95 - Ομάδα" descr="Κύκλωμα R1 C1 R2 C2 .. Rn Cn"/>
          <p:cNvGrpSpPr>
            <a:grpSpLocks/>
          </p:cNvGrpSpPr>
          <p:nvPr/>
        </p:nvGrpSpPr>
        <p:grpSpPr bwMode="auto">
          <a:xfrm>
            <a:off x="828675" y="1844675"/>
            <a:ext cx="7272338" cy="1585913"/>
            <a:chOff x="828675" y="1844675"/>
            <a:chExt cx="7272338" cy="1585863"/>
          </a:xfrm>
        </p:grpSpPr>
        <p:grpSp>
          <p:nvGrpSpPr>
            <p:cNvPr id="5127" name="Group 5"/>
            <p:cNvGrpSpPr>
              <a:grpSpLocks/>
            </p:cNvGrpSpPr>
            <p:nvPr/>
          </p:nvGrpSpPr>
          <p:grpSpPr bwMode="auto">
            <a:xfrm>
              <a:off x="1908002" y="2420888"/>
              <a:ext cx="1439862" cy="1009650"/>
              <a:chOff x="1519" y="2114"/>
              <a:chExt cx="907" cy="636"/>
            </a:xfrm>
          </p:grpSpPr>
          <p:grpSp>
            <p:nvGrpSpPr>
              <p:cNvPr id="5191" name="Group 6"/>
              <p:cNvGrpSpPr>
                <a:grpSpLocks/>
              </p:cNvGrpSpPr>
              <p:nvPr/>
            </p:nvGrpSpPr>
            <p:grpSpPr bwMode="auto">
              <a:xfrm>
                <a:off x="2200" y="2568"/>
                <a:ext cx="182" cy="182"/>
                <a:chOff x="3152" y="2069"/>
                <a:chExt cx="182" cy="182"/>
              </a:xfrm>
            </p:grpSpPr>
            <p:sp>
              <p:nvSpPr>
                <p:cNvPr id="5212" name="Line 7" descr="Κύκλωμα R1 C1 R2 C2 .. Rn Cn"/>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3" name="Line 8"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4" name="Line 9"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5" name="Line 10"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92" name="Group 11"/>
              <p:cNvGrpSpPr>
                <a:grpSpLocks/>
              </p:cNvGrpSpPr>
              <p:nvPr/>
            </p:nvGrpSpPr>
            <p:grpSpPr bwMode="auto">
              <a:xfrm>
                <a:off x="2200" y="2251"/>
                <a:ext cx="182" cy="227"/>
                <a:chOff x="3152" y="2341"/>
                <a:chExt cx="182" cy="227"/>
              </a:xfrm>
            </p:grpSpPr>
            <p:sp>
              <p:nvSpPr>
                <p:cNvPr id="5208" name="Line 12"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9" name="Line 13"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0" name="Line 14"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11" name="Line 15"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93" name="Group 16"/>
              <p:cNvGrpSpPr>
                <a:grpSpLocks/>
              </p:cNvGrpSpPr>
              <p:nvPr/>
            </p:nvGrpSpPr>
            <p:grpSpPr bwMode="auto">
              <a:xfrm rot="-5400000">
                <a:off x="1973" y="1887"/>
                <a:ext cx="91" cy="545"/>
                <a:chOff x="3742" y="1706"/>
                <a:chExt cx="91" cy="545"/>
              </a:xfrm>
            </p:grpSpPr>
            <p:sp>
              <p:nvSpPr>
                <p:cNvPr id="5198" name="Line 17"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9" name="Line 18"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0" name="Line 19"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1" name="Line 20"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2" name="Line 21"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3" name="Line 22"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4" name="Line 23"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5" name="Line 24"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6" name="Line 25"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07" name="Line 26"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94" name="Line 27" descr="[DECORATIVE]"/>
              <p:cNvSpPr>
                <a:spLocks noChangeShapeType="1"/>
              </p:cNvSpPr>
              <p:nvPr/>
            </p:nvSpPr>
            <p:spPr bwMode="auto">
              <a:xfrm>
                <a:off x="2290"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5" name="Line 28" descr="[DECORATIVE]"/>
              <p:cNvSpPr>
                <a:spLocks noChangeShapeType="1"/>
              </p:cNvSpPr>
              <p:nvPr/>
            </p:nvSpPr>
            <p:spPr bwMode="auto">
              <a:xfrm>
                <a:off x="2290"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6" name="Line 29" descr="[DECORATIVE]"/>
              <p:cNvSpPr>
                <a:spLocks noChangeShapeType="1"/>
              </p:cNvSpPr>
              <p:nvPr/>
            </p:nvSpPr>
            <p:spPr bwMode="auto">
              <a:xfrm flipH="1">
                <a:off x="1519" y="216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7" name="Line 30" descr="[DECORATIVE]"/>
              <p:cNvSpPr>
                <a:spLocks noChangeShapeType="1"/>
              </p:cNvSpPr>
              <p:nvPr/>
            </p:nvSpPr>
            <p:spPr bwMode="auto">
              <a:xfrm>
                <a:off x="2290" y="2160"/>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28" name="Group 31"/>
            <p:cNvGrpSpPr>
              <a:grpSpLocks/>
            </p:cNvGrpSpPr>
            <p:nvPr/>
          </p:nvGrpSpPr>
          <p:grpSpPr bwMode="auto">
            <a:xfrm>
              <a:off x="3276600" y="2419350"/>
              <a:ext cx="1439863" cy="1009650"/>
              <a:chOff x="1519" y="2114"/>
              <a:chExt cx="907" cy="636"/>
            </a:xfrm>
          </p:grpSpPr>
          <p:grpSp>
            <p:nvGrpSpPr>
              <p:cNvPr id="5166" name="Group 32"/>
              <p:cNvGrpSpPr>
                <a:grpSpLocks/>
              </p:cNvGrpSpPr>
              <p:nvPr/>
            </p:nvGrpSpPr>
            <p:grpSpPr bwMode="auto">
              <a:xfrm>
                <a:off x="2200" y="2568"/>
                <a:ext cx="182" cy="182"/>
                <a:chOff x="3152" y="2069"/>
                <a:chExt cx="182" cy="182"/>
              </a:xfrm>
            </p:grpSpPr>
            <p:sp>
              <p:nvSpPr>
                <p:cNvPr id="5187" name="Line 33" descr="[DECORATIVE]"/>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8" name="Line 34"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9" name="Line 35"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90" name="Line 36"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67" name="Group 37"/>
              <p:cNvGrpSpPr>
                <a:grpSpLocks/>
              </p:cNvGrpSpPr>
              <p:nvPr/>
            </p:nvGrpSpPr>
            <p:grpSpPr bwMode="auto">
              <a:xfrm>
                <a:off x="2200" y="2251"/>
                <a:ext cx="182" cy="227"/>
                <a:chOff x="3152" y="2341"/>
                <a:chExt cx="182" cy="227"/>
              </a:xfrm>
            </p:grpSpPr>
            <p:sp>
              <p:nvSpPr>
                <p:cNvPr id="5183" name="Line 38"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4" name="Line 39"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5" name="Line 40"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6" name="Line 41"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68" name="Group 42"/>
              <p:cNvGrpSpPr>
                <a:grpSpLocks/>
              </p:cNvGrpSpPr>
              <p:nvPr/>
            </p:nvGrpSpPr>
            <p:grpSpPr bwMode="auto">
              <a:xfrm rot="-5400000">
                <a:off x="1973" y="1887"/>
                <a:ext cx="91" cy="545"/>
                <a:chOff x="3742" y="1706"/>
                <a:chExt cx="91" cy="545"/>
              </a:xfrm>
            </p:grpSpPr>
            <p:sp>
              <p:nvSpPr>
                <p:cNvPr id="5173" name="Line 43"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4" name="Line 44"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5" name="Line 45"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6" name="Line 46"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7" name="Line 47"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8" name="Line 48"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9" name="Line 49"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0" name="Line 50"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1" name="Line 51"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82" name="Line 52"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69" name="Line 53" descr="[DECORATIVE]"/>
              <p:cNvSpPr>
                <a:spLocks noChangeShapeType="1"/>
              </p:cNvSpPr>
              <p:nvPr/>
            </p:nvSpPr>
            <p:spPr bwMode="auto">
              <a:xfrm>
                <a:off x="2290"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0" name="Line 54" descr="[DECORATIVE]"/>
              <p:cNvSpPr>
                <a:spLocks noChangeShapeType="1"/>
              </p:cNvSpPr>
              <p:nvPr/>
            </p:nvSpPr>
            <p:spPr bwMode="auto">
              <a:xfrm>
                <a:off x="2290"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1" name="Line 55" descr="[DECORATIVE]"/>
              <p:cNvSpPr>
                <a:spLocks noChangeShapeType="1"/>
              </p:cNvSpPr>
              <p:nvPr/>
            </p:nvSpPr>
            <p:spPr bwMode="auto">
              <a:xfrm flipH="1">
                <a:off x="1519" y="216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72" name="Line 56" descr="[DECORATIVE]"/>
              <p:cNvSpPr>
                <a:spLocks noChangeShapeType="1"/>
              </p:cNvSpPr>
              <p:nvPr/>
            </p:nvSpPr>
            <p:spPr bwMode="auto">
              <a:xfrm>
                <a:off x="2290" y="2160"/>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29" name="Text Box 57" descr="[DECORATIVE]"/>
            <p:cNvSpPr txBox="1">
              <a:spLocks noChangeArrowheads="1"/>
            </p:cNvSpPr>
            <p:nvPr>
              <p:custDataLst>
                <p:tags r:id="rId3"/>
              </p:custDataLst>
            </p:nvPr>
          </p:nvSpPr>
          <p:spPr bwMode="auto">
            <a:xfrm>
              <a:off x="2197100" y="184467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R</a:t>
              </a:r>
              <a:r>
                <a:rPr lang="en-US" altLang="el-GR" sz="2400" baseline="-25000" dirty="0">
                  <a:latin typeface="Calibri" panose="020F0502020204030204" pitchFamily="34" charset="0"/>
                </a:rPr>
                <a:t>1</a:t>
              </a:r>
              <a:endParaRPr lang="el-GR" altLang="el-GR" sz="2400" baseline="-25000" dirty="0">
                <a:latin typeface="Calibri" panose="020F0502020204030204" pitchFamily="34" charset="0"/>
              </a:endParaRPr>
            </a:p>
          </p:txBody>
        </p:sp>
        <p:sp>
          <p:nvSpPr>
            <p:cNvPr id="5130" name="Text Box 58" descr="[DECORATIVE]"/>
            <p:cNvSpPr txBox="1">
              <a:spLocks noChangeArrowheads="1"/>
            </p:cNvSpPr>
            <p:nvPr>
              <p:custDataLst>
                <p:tags r:id="rId4"/>
              </p:custDataLst>
            </p:nvPr>
          </p:nvSpPr>
          <p:spPr bwMode="auto">
            <a:xfrm>
              <a:off x="2484438" y="270668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C</a:t>
              </a:r>
              <a:r>
                <a:rPr lang="en-US" altLang="el-GR" sz="2400" baseline="-25000" dirty="0">
                  <a:latin typeface="Calibri" panose="020F0502020204030204" pitchFamily="34" charset="0"/>
                </a:rPr>
                <a:t>1</a:t>
              </a:r>
              <a:endParaRPr lang="el-GR" altLang="el-GR" sz="2400" baseline="-25000" dirty="0">
                <a:latin typeface="Calibri" panose="020F0502020204030204" pitchFamily="34" charset="0"/>
              </a:endParaRPr>
            </a:p>
          </p:txBody>
        </p:sp>
        <p:sp>
          <p:nvSpPr>
            <p:cNvPr id="5131" name="Text Box 59" descr="[DECORATIVE]"/>
            <p:cNvSpPr txBox="1">
              <a:spLocks noChangeArrowheads="1"/>
            </p:cNvSpPr>
            <p:nvPr>
              <p:custDataLst>
                <p:tags r:id="rId5"/>
              </p:custDataLst>
            </p:nvPr>
          </p:nvSpPr>
          <p:spPr bwMode="auto">
            <a:xfrm>
              <a:off x="3636963" y="184467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R</a:t>
              </a:r>
              <a:r>
                <a:rPr lang="en-US" altLang="el-GR" sz="2400" baseline="-25000" dirty="0">
                  <a:latin typeface="Calibri" panose="020F0502020204030204" pitchFamily="34" charset="0"/>
                </a:rPr>
                <a:t>2</a:t>
              </a:r>
              <a:endParaRPr lang="el-GR" altLang="el-GR" sz="2400" baseline="-25000" dirty="0">
                <a:latin typeface="Calibri" panose="020F0502020204030204" pitchFamily="34" charset="0"/>
              </a:endParaRPr>
            </a:p>
          </p:txBody>
        </p:sp>
        <p:sp>
          <p:nvSpPr>
            <p:cNvPr id="5132" name="Text Box 60" descr="[DECORATIVE]"/>
            <p:cNvSpPr txBox="1">
              <a:spLocks noChangeArrowheads="1"/>
            </p:cNvSpPr>
            <p:nvPr>
              <p:custDataLst>
                <p:tags r:id="rId6"/>
              </p:custDataLst>
            </p:nvPr>
          </p:nvSpPr>
          <p:spPr bwMode="auto">
            <a:xfrm>
              <a:off x="3925888" y="2706688"/>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C</a:t>
              </a:r>
              <a:r>
                <a:rPr lang="en-US" altLang="el-GR" sz="2400" baseline="-25000" dirty="0">
                  <a:latin typeface="Calibri" panose="020F0502020204030204" pitchFamily="34" charset="0"/>
                </a:rPr>
                <a:t>2</a:t>
              </a:r>
              <a:endParaRPr lang="el-GR" altLang="el-GR" sz="2400" baseline="-25000" dirty="0">
                <a:latin typeface="Calibri" panose="020F0502020204030204" pitchFamily="34" charset="0"/>
              </a:endParaRPr>
            </a:p>
          </p:txBody>
        </p:sp>
        <p:sp>
          <p:nvSpPr>
            <p:cNvPr id="5133" name="Line 61" descr="[DECORATIVE]"/>
            <p:cNvSpPr>
              <a:spLocks noChangeShapeType="1"/>
            </p:cNvSpPr>
            <p:nvPr/>
          </p:nvSpPr>
          <p:spPr bwMode="auto">
            <a:xfrm flipH="1">
              <a:off x="1475904" y="2490788"/>
              <a:ext cx="431800" cy="0"/>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5134" name="Line 62" descr="[DECORATIVE]"/>
            <p:cNvSpPr>
              <a:spLocks noChangeShapeType="1"/>
            </p:cNvSpPr>
            <p:nvPr/>
          </p:nvSpPr>
          <p:spPr bwMode="auto">
            <a:xfrm>
              <a:off x="6732588" y="2492375"/>
              <a:ext cx="431800" cy="0"/>
            </a:xfrm>
            <a:prstGeom prst="line">
              <a:avLst/>
            </a:prstGeom>
            <a:noFill/>
            <a:ln w="1905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l-GR"/>
            </a:p>
          </p:txBody>
        </p:sp>
        <p:sp>
          <p:nvSpPr>
            <p:cNvPr id="5135" name="Text Box 63" descr="[DECORATIVE]"/>
            <p:cNvSpPr txBox="1">
              <a:spLocks noChangeArrowheads="1"/>
            </p:cNvSpPr>
            <p:nvPr>
              <p:custDataLst>
                <p:tags r:id="rId7"/>
              </p:custDataLst>
            </p:nvPr>
          </p:nvSpPr>
          <p:spPr bwMode="auto">
            <a:xfrm>
              <a:off x="828675" y="230663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IN</a:t>
              </a:r>
              <a:endParaRPr lang="el-GR" altLang="el-GR" dirty="0">
                <a:latin typeface="Calibri" panose="020F0502020204030204" pitchFamily="34" charset="0"/>
              </a:endParaRPr>
            </a:p>
          </p:txBody>
        </p:sp>
        <p:sp>
          <p:nvSpPr>
            <p:cNvPr id="5136" name="Text Box 64" descr="[DECORATIVE]"/>
            <p:cNvSpPr txBox="1">
              <a:spLocks noChangeArrowheads="1"/>
            </p:cNvSpPr>
            <p:nvPr>
              <p:custDataLst>
                <p:tags r:id="rId8"/>
              </p:custDataLst>
            </p:nvPr>
          </p:nvSpPr>
          <p:spPr bwMode="auto">
            <a:xfrm>
              <a:off x="7308850" y="2276475"/>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OUT</a:t>
              </a:r>
              <a:endParaRPr lang="el-GR" altLang="el-GR" dirty="0">
                <a:latin typeface="Calibri" panose="020F0502020204030204" pitchFamily="34" charset="0"/>
              </a:endParaRPr>
            </a:p>
          </p:txBody>
        </p:sp>
        <p:grpSp>
          <p:nvGrpSpPr>
            <p:cNvPr id="5137" name="Group 65"/>
            <p:cNvGrpSpPr>
              <a:grpSpLocks/>
            </p:cNvGrpSpPr>
            <p:nvPr/>
          </p:nvGrpSpPr>
          <p:grpSpPr bwMode="auto">
            <a:xfrm>
              <a:off x="5292725" y="2419350"/>
              <a:ext cx="1439863" cy="1009650"/>
              <a:chOff x="1519" y="2114"/>
              <a:chExt cx="907" cy="636"/>
            </a:xfrm>
          </p:grpSpPr>
          <p:grpSp>
            <p:nvGrpSpPr>
              <p:cNvPr id="5141" name="Group 66"/>
              <p:cNvGrpSpPr>
                <a:grpSpLocks/>
              </p:cNvGrpSpPr>
              <p:nvPr/>
            </p:nvGrpSpPr>
            <p:grpSpPr bwMode="auto">
              <a:xfrm>
                <a:off x="2200" y="2568"/>
                <a:ext cx="182" cy="182"/>
                <a:chOff x="3152" y="2069"/>
                <a:chExt cx="182" cy="182"/>
              </a:xfrm>
            </p:grpSpPr>
            <p:sp>
              <p:nvSpPr>
                <p:cNvPr id="5162" name="Line 67" descr="[DECORATIVE]"/>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3" name="Line 68"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4" name="Line 69"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5" name="Line 70"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42" name="Group 71"/>
              <p:cNvGrpSpPr>
                <a:grpSpLocks/>
              </p:cNvGrpSpPr>
              <p:nvPr/>
            </p:nvGrpSpPr>
            <p:grpSpPr bwMode="auto">
              <a:xfrm>
                <a:off x="2200" y="2251"/>
                <a:ext cx="182" cy="227"/>
                <a:chOff x="3152" y="2341"/>
                <a:chExt cx="182" cy="227"/>
              </a:xfrm>
            </p:grpSpPr>
            <p:sp>
              <p:nvSpPr>
                <p:cNvPr id="5158" name="Line 72"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9" name="Line 73"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0" name="Line 74"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61" name="Line 75"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5143" name="Group 76"/>
              <p:cNvGrpSpPr>
                <a:grpSpLocks/>
              </p:cNvGrpSpPr>
              <p:nvPr/>
            </p:nvGrpSpPr>
            <p:grpSpPr bwMode="auto">
              <a:xfrm rot="-5400000">
                <a:off x="1973" y="1887"/>
                <a:ext cx="91" cy="545"/>
                <a:chOff x="3742" y="1706"/>
                <a:chExt cx="91" cy="545"/>
              </a:xfrm>
            </p:grpSpPr>
            <p:sp>
              <p:nvSpPr>
                <p:cNvPr id="5148" name="Line 77"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9" name="Line 78"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0" name="Line 79"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1" name="Line 80"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2" name="Line 81"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3" name="Line 82"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4" name="Line 83"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5" name="Line 84"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6" name="Line 85"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57" name="Line 86"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44" name="Line 87" descr="[DECORATIVE]"/>
              <p:cNvSpPr>
                <a:spLocks noChangeShapeType="1"/>
              </p:cNvSpPr>
              <p:nvPr/>
            </p:nvSpPr>
            <p:spPr bwMode="auto">
              <a:xfrm>
                <a:off x="2290"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5" name="Line 88" descr="[DECORATIVE]"/>
              <p:cNvSpPr>
                <a:spLocks noChangeShapeType="1"/>
              </p:cNvSpPr>
              <p:nvPr/>
            </p:nvSpPr>
            <p:spPr bwMode="auto">
              <a:xfrm>
                <a:off x="2290"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6" name="Line 89" descr="[DECORATIVE]"/>
              <p:cNvSpPr>
                <a:spLocks noChangeShapeType="1"/>
              </p:cNvSpPr>
              <p:nvPr/>
            </p:nvSpPr>
            <p:spPr bwMode="auto">
              <a:xfrm flipH="1">
                <a:off x="1519" y="216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47" name="Line 90" descr="[DECORATIVE]"/>
              <p:cNvSpPr>
                <a:spLocks noChangeShapeType="1"/>
              </p:cNvSpPr>
              <p:nvPr/>
            </p:nvSpPr>
            <p:spPr bwMode="auto">
              <a:xfrm>
                <a:off x="2290" y="2160"/>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38" name="Text Box 91" descr="[DECORATIVE]"/>
            <p:cNvSpPr txBox="1">
              <a:spLocks noChangeArrowheads="1"/>
            </p:cNvSpPr>
            <p:nvPr>
              <p:custDataLst>
                <p:tags r:id="rId9"/>
              </p:custDataLst>
            </p:nvPr>
          </p:nvSpPr>
          <p:spPr bwMode="auto">
            <a:xfrm>
              <a:off x="5795963" y="184467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R</a:t>
              </a:r>
              <a:r>
                <a:rPr lang="en-US" altLang="el-GR" sz="2400" baseline="-25000" dirty="0">
                  <a:latin typeface="Calibri" panose="020F0502020204030204" pitchFamily="34" charset="0"/>
                </a:rPr>
                <a:t>n</a:t>
              </a:r>
              <a:endParaRPr lang="el-GR" altLang="el-GR" sz="2400" baseline="-25000" dirty="0">
                <a:latin typeface="Calibri" panose="020F0502020204030204" pitchFamily="34" charset="0"/>
              </a:endParaRPr>
            </a:p>
          </p:txBody>
        </p:sp>
        <p:sp>
          <p:nvSpPr>
            <p:cNvPr id="5139" name="Text Box 92" descr="[DECORATIVE]"/>
            <p:cNvSpPr txBox="1">
              <a:spLocks noChangeArrowheads="1"/>
            </p:cNvSpPr>
            <p:nvPr>
              <p:custDataLst>
                <p:tags r:id="rId10"/>
              </p:custDataLst>
            </p:nvPr>
          </p:nvSpPr>
          <p:spPr bwMode="auto">
            <a:xfrm>
              <a:off x="5795963" y="2708275"/>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2400" dirty="0">
                  <a:latin typeface="Calibri" panose="020F0502020204030204" pitchFamily="34" charset="0"/>
                </a:rPr>
                <a:t>C</a:t>
              </a:r>
              <a:r>
                <a:rPr lang="en-US" altLang="el-GR" sz="2400" baseline="-25000" dirty="0">
                  <a:latin typeface="Calibri" panose="020F0502020204030204" pitchFamily="34" charset="0"/>
                </a:rPr>
                <a:t>n</a:t>
              </a:r>
              <a:endParaRPr lang="el-GR" altLang="el-GR" sz="2400" baseline="-25000" dirty="0">
                <a:latin typeface="Calibri" panose="020F0502020204030204" pitchFamily="34" charset="0"/>
              </a:endParaRPr>
            </a:p>
          </p:txBody>
        </p:sp>
        <p:sp>
          <p:nvSpPr>
            <p:cNvPr id="5140" name="Text Box 93" descr="[DECORATIVE]"/>
            <p:cNvSpPr txBox="1">
              <a:spLocks noChangeArrowheads="1"/>
            </p:cNvSpPr>
            <p:nvPr/>
          </p:nvSpPr>
          <p:spPr bwMode="auto">
            <a:xfrm>
              <a:off x="4716463" y="1989138"/>
              <a:ext cx="1152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sz="4000">
                  <a:latin typeface="Calibri" panose="020F0502020204030204" pitchFamily="34" charset="0"/>
                </a:rPr>
                <a:t>...</a:t>
              </a:r>
            </a:p>
          </p:txBody>
        </p:sp>
      </p:grpSp>
      <p:graphicFrame>
        <p:nvGraphicFramePr>
          <p:cNvPr id="5122" name="Object 94"/>
          <p:cNvGraphicFramePr>
            <a:graphicFrameLocks noGrp="1" noChangeAspect="1"/>
          </p:cNvGraphicFramePr>
          <p:nvPr>
            <p:ph idx="1"/>
            <p:extLst>
              <p:ext uri="{D42A27DB-BD31-4B8C-83A1-F6EECF244321}">
                <p14:modId xmlns:p14="http://schemas.microsoft.com/office/powerpoint/2010/main" val="1642523913"/>
              </p:ext>
            </p:extLst>
          </p:nvPr>
        </p:nvGraphicFramePr>
        <p:xfrm>
          <a:off x="841098" y="4280688"/>
          <a:ext cx="2003528" cy="973937"/>
        </p:xfrm>
        <a:graphic>
          <a:graphicData uri="http://schemas.openxmlformats.org/presentationml/2006/ole">
            <mc:AlternateContent xmlns:mc="http://schemas.openxmlformats.org/markup-compatibility/2006">
              <mc:Choice xmlns:v="urn:schemas-microsoft-com:vml" Requires="v">
                <p:oleObj spid="_x0000_s5146" name="Equation" r:id="rId12" imgW="914400" imgH="444240" progId="Equation.3">
                  <p:embed/>
                </p:oleObj>
              </mc:Choice>
              <mc:Fallback>
                <p:oleObj name="Equation" r:id="rId12" imgW="91440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098" y="4280688"/>
                        <a:ext cx="2003528" cy="973937"/>
                      </a:xfrm>
                      <a:prstGeom prst="rect">
                        <a:avLst/>
                      </a:prstGeom>
                    </p:spPr>
                  </p:pic>
                </p:oleObj>
              </mc:Fallback>
            </mc:AlternateContent>
          </a:graphicData>
        </a:graphic>
      </p:graphicFrame>
      <p:sp>
        <p:nvSpPr>
          <p:cNvPr id="2" name="TextBox 1"/>
          <p:cNvSpPr txBox="1"/>
          <p:nvPr/>
        </p:nvSpPr>
        <p:spPr>
          <a:xfrm>
            <a:off x="3349537" y="4522778"/>
            <a:ext cx="1368599" cy="574694"/>
          </a:xfrm>
          <a:prstGeom prst="rect">
            <a:avLst/>
          </a:prstGeom>
        </p:spPr>
        <p:txBody>
          <a:bodyPr vert="horz" wrap="square" lIns="91440" tIns="45720" rIns="91440" bIns="45720" rtlCol="0" anchor="ctr">
            <a:normAutofit/>
          </a:bodyPr>
          <a:lstStyle/>
          <a:p>
            <a:r>
              <a:rPr lang="el-GR" sz="2800" dirty="0" smtClean="0">
                <a:latin typeface="+mn-lt"/>
              </a:rPr>
              <a:t>ή</a:t>
            </a:r>
          </a:p>
        </p:txBody>
      </p:sp>
      <p:graphicFrame>
        <p:nvGraphicFramePr>
          <p:cNvPr id="5123" name="Object 96"/>
          <p:cNvGraphicFramePr>
            <a:graphicFrameLocks noGrp="1" noChangeAspect="1"/>
          </p:cNvGraphicFramePr>
          <p:nvPr>
            <p:ph sz="quarter" idx="4294967295"/>
            <p:extLst>
              <p:ext uri="{D42A27DB-BD31-4B8C-83A1-F6EECF244321}">
                <p14:modId xmlns:p14="http://schemas.microsoft.com/office/powerpoint/2010/main" val="4017894130"/>
              </p:ext>
            </p:extLst>
          </p:nvPr>
        </p:nvGraphicFramePr>
        <p:xfrm>
          <a:off x="4476181" y="4324100"/>
          <a:ext cx="1999644" cy="972050"/>
        </p:xfrm>
        <a:graphic>
          <a:graphicData uri="http://schemas.openxmlformats.org/presentationml/2006/ole">
            <mc:AlternateContent xmlns:mc="http://schemas.openxmlformats.org/markup-compatibility/2006">
              <mc:Choice xmlns:v="urn:schemas-microsoft-com:vml" Requires="v">
                <p:oleObj spid="_x0000_s5147" name="Equation" r:id="rId14" imgW="914400" imgH="444240" progId="Equation.3">
                  <p:embed/>
                </p:oleObj>
              </mc:Choice>
              <mc:Fallback>
                <p:oleObj name="Equation" r:id="rId14" imgW="914400" imgH="4442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6181" y="4324100"/>
                        <a:ext cx="1999644" cy="9720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27267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fontScale="90000"/>
          </a:bodyPr>
          <a:lstStyle/>
          <a:p>
            <a:r>
              <a:rPr lang="el-GR" smtClean="0"/>
              <a:t>Υπολογισμός </a:t>
            </a:r>
            <a:r>
              <a:rPr lang="en-US" smtClean="0"/>
              <a:t>RC</a:t>
            </a:r>
            <a:r>
              <a:rPr lang="el-GR" smtClean="0"/>
              <a:t> γινομένου για δύο τμήματα (1</a:t>
            </a:r>
            <a:r>
              <a:rPr lang="en-US" smtClean="0"/>
              <a:t> </a:t>
            </a:r>
            <a:r>
              <a:rPr lang="el-GR" smtClean="0"/>
              <a:t>από</a:t>
            </a:r>
            <a:r>
              <a:rPr lang="en-US" smtClean="0"/>
              <a:t> </a:t>
            </a:r>
            <a:r>
              <a:rPr lang="el-GR" smtClean="0"/>
              <a:t>3)</a:t>
            </a:r>
            <a:endParaRPr lang="el-GR" dirty="0" smtClean="0"/>
          </a:p>
        </p:txBody>
      </p:sp>
      <p:sp>
        <p:nvSpPr>
          <p:cNvPr id="6149" name="Rectangle 3"/>
          <p:cNvSpPr>
            <a:spLocks noGrp="1" noChangeArrowheads="1"/>
          </p:cNvSpPr>
          <p:nvPr>
            <p:ph type="body" sz="half" idx="2"/>
          </p:nvPr>
        </p:nvSpPr>
        <p:spPr>
          <a:xfrm>
            <a:off x="457200" y="1556792"/>
            <a:ext cx="8471284" cy="1368152"/>
          </a:xfrm>
        </p:spPr>
        <p:txBody>
          <a:bodyPr>
            <a:normAutofit lnSpcReduction="10000"/>
          </a:bodyPr>
          <a:lstStyle/>
          <a:p>
            <a:pPr marL="0" indent="0">
              <a:buNone/>
            </a:pPr>
            <a:r>
              <a:rPr lang="el-GR" sz="2800" dirty="0" smtClean="0"/>
              <a:t>Ας θεωρήσουμε ένα τμήμα από </a:t>
            </a:r>
            <a:r>
              <a:rPr lang="en-US" sz="2800" dirty="0" err="1" smtClean="0"/>
              <a:t>i</a:t>
            </a:r>
            <a:r>
              <a:rPr lang="en-US" sz="2800" dirty="0" smtClean="0"/>
              <a:t>=1 </a:t>
            </a:r>
            <a:r>
              <a:rPr lang="el-GR" sz="2800" dirty="0" smtClean="0"/>
              <a:t>μέχρι </a:t>
            </a:r>
            <a:r>
              <a:rPr lang="en-US" sz="2800" dirty="0" smtClean="0"/>
              <a:t>k  </a:t>
            </a:r>
            <a:r>
              <a:rPr lang="el-GR" sz="2800" dirty="0" smtClean="0"/>
              <a:t>και ένα δεύτερο τμήμα από </a:t>
            </a:r>
            <a:r>
              <a:rPr lang="en-US" sz="2800" dirty="0" err="1" smtClean="0"/>
              <a:t>i</a:t>
            </a:r>
            <a:r>
              <a:rPr lang="en-US" sz="2800" dirty="0" smtClean="0"/>
              <a:t>=k+1 </a:t>
            </a:r>
            <a:r>
              <a:rPr lang="el-GR" sz="2800" dirty="0" smtClean="0"/>
              <a:t>μέχρι </a:t>
            </a:r>
            <a:r>
              <a:rPr lang="en-US" sz="2800" dirty="0" smtClean="0"/>
              <a:t>n</a:t>
            </a:r>
            <a:endParaRPr lang="el-GR" sz="2800" dirty="0" smtClean="0"/>
          </a:p>
          <a:p>
            <a:pPr marL="0" indent="0">
              <a:buNone/>
            </a:pPr>
            <a:r>
              <a:rPr lang="el-GR" sz="2800" dirty="0" smtClean="0"/>
              <a:t>Το πρώτο τμήμα έχει  συνολική αντίσταση</a:t>
            </a:r>
          </a:p>
        </p:txBody>
      </p:sp>
      <p:graphicFrame>
        <p:nvGraphicFramePr>
          <p:cNvPr id="6146" name="Object 4"/>
          <p:cNvGraphicFramePr>
            <a:graphicFrameLocks noGrp="1" noChangeAspect="1"/>
          </p:cNvGraphicFramePr>
          <p:nvPr>
            <p:ph idx="1"/>
            <p:extLst>
              <p:ext uri="{D42A27DB-BD31-4B8C-83A1-F6EECF244321}">
                <p14:modId xmlns:p14="http://schemas.microsoft.com/office/powerpoint/2010/main" val="89219567"/>
              </p:ext>
            </p:extLst>
          </p:nvPr>
        </p:nvGraphicFramePr>
        <p:xfrm>
          <a:off x="3311860" y="3237440"/>
          <a:ext cx="1414292" cy="843613"/>
        </p:xfrm>
        <a:graphic>
          <a:graphicData uri="http://schemas.openxmlformats.org/presentationml/2006/ole">
            <mc:AlternateContent xmlns:mc="http://schemas.openxmlformats.org/markup-compatibility/2006">
              <mc:Choice xmlns:v="urn:schemas-microsoft-com:vml" Requires="v">
                <p:oleObj spid="_x0000_s6172" name="Equation" r:id="rId5" imgW="723600" imgH="431640" progId="Equation.3">
                  <p:embed/>
                </p:oleObj>
              </mc:Choice>
              <mc:Fallback>
                <p:oleObj name="Equation" r:id="rId5" imgW="723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860" y="3237440"/>
                        <a:ext cx="1414292" cy="843613"/>
                      </a:xfrm>
                      <a:prstGeom prst="rect">
                        <a:avLst/>
                      </a:prstGeom>
                    </p:spPr>
                  </p:pic>
                </p:oleObj>
              </mc:Fallback>
            </mc:AlternateContent>
          </a:graphicData>
        </a:graphic>
      </p:graphicFrame>
      <p:sp>
        <p:nvSpPr>
          <p:cNvPr id="7" name="TextBox 6"/>
          <p:cNvSpPr txBox="1"/>
          <p:nvPr>
            <p:custDataLst>
              <p:tags r:id="rId3"/>
            </p:custDataLst>
          </p:nvPr>
        </p:nvSpPr>
        <p:spPr>
          <a:xfrm>
            <a:off x="611560" y="4403607"/>
            <a:ext cx="4896544" cy="431627"/>
          </a:xfrm>
          <a:prstGeom prst="rect">
            <a:avLst/>
          </a:prstGeom>
        </p:spPr>
        <p:txBody>
          <a:bodyPr vert="horz" wrap="square" lIns="91440" tIns="45720" rIns="91440" bIns="45720" rtlCol="0" anchor="ctr">
            <a:noAutofit/>
          </a:bodyPr>
          <a:lstStyle/>
          <a:p>
            <a:pPr marL="0" lvl="1"/>
            <a:r>
              <a:rPr lang="en-US" sz="2400" dirty="0">
                <a:latin typeface="+mn-lt"/>
              </a:rPr>
              <a:t>RC </a:t>
            </a:r>
            <a:r>
              <a:rPr lang="el-GR" sz="2800" dirty="0">
                <a:latin typeface="+mn-lt"/>
              </a:rPr>
              <a:t>γινόμενο</a:t>
            </a:r>
            <a:r>
              <a:rPr lang="el-GR" sz="2400" dirty="0">
                <a:latin typeface="+mn-lt"/>
              </a:rPr>
              <a:t> </a:t>
            </a:r>
          </a:p>
          <a:p>
            <a:endParaRPr lang="el-GR" sz="2400" dirty="0" smtClean="0">
              <a:latin typeface="+mn-lt"/>
            </a:endParaRPr>
          </a:p>
        </p:txBody>
      </p:sp>
      <p:graphicFrame>
        <p:nvGraphicFramePr>
          <p:cNvPr id="6147" name="Object 6"/>
          <p:cNvGraphicFramePr>
            <a:graphicFrameLocks noGrp="1" noChangeAspect="1"/>
          </p:cNvGraphicFramePr>
          <p:nvPr>
            <p:ph sz="quarter" idx="4294967295"/>
            <p:extLst>
              <p:ext uri="{D42A27DB-BD31-4B8C-83A1-F6EECF244321}">
                <p14:modId xmlns:p14="http://schemas.microsoft.com/office/powerpoint/2010/main" val="3006757323"/>
              </p:ext>
            </p:extLst>
          </p:nvPr>
        </p:nvGraphicFramePr>
        <p:xfrm>
          <a:off x="3167545" y="5157788"/>
          <a:ext cx="2331592" cy="755488"/>
        </p:xfrm>
        <a:graphic>
          <a:graphicData uri="http://schemas.openxmlformats.org/presentationml/2006/ole">
            <mc:AlternateContent xmlns:mc="http://schemas.openxmlformats.org/markup-compatibility/2006">
              <mc:Choice xmlns:v="urn:schemas-microsoft-com:vml" Requires="v">
                <p:oleObj spid="_x0000_s6173" name="Equation" r:id="rId7" imgW="1371600" imgH="444240" progId="Equation.3">
                  <p:embed/>
                </p:oleObj>
              </mc:Choice>
              <mc:Fallback>
                <p:oleObj name="Equation" r:id="rId7" imgW="13716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7545" y="5157788"/>
                        <a:ext cx="2331592" cy="7554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34718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Υπολογισμός </a:t>
            </a:r>
            <a:r>
              <a:rPr lang="en-US" dirty="0"/>
              <a:t>RC</a:t>
            </a:r>
            <a:r>
              <a:rPr lang="el-GR" dirty="0"/>
              <a:t> γινομένου για δύο τμήματα </a:t>
            </a:r>
            <a:r>
              <a:rPr lang="el-GR" dirty="0" smtClean="0"/>
              <a:t>(2</a:t>
            </a:r>
            <a:r>
              <a:rPr lang="en-US" dirty="0" smtClean="0"/>
              <a:t> </a:t>
            </a:r>
            <a:r>
              <a:rPr lang="el-GR" dirty="0" smtClean="0"/>
              <a:t>από</a:t>
            </a:r>
            <a:r>
              <a:rPr lang="en-US" dirty="0" smtClean="0"/>
              <a:t> </a:t>
            </a:r>
            <a:r>
              <a:rPr lang="el-GR" dirty="0" smtClean="0"/>
              <a:t>3</a:t>
            </a:r>
            <a:r>
              <a:rPr lang="el-GR" dirty="0"/>
              <a:t>)</a:t>
            </a:r>
          </a:p>
        </p:txBody>
      </p:sp>
      <p:graphicFrame>
        <p:nvGraphicFramePr>
          <p:cNvPr id="7170" name="Object 4"/>
          <p:cNvGraphicFramePr>
            <a:graphicFrameLocks noGrp="1" noChangeAspect="1"/>
          </p:cNvGraphicFramePr>
          <p:nvPr>
            <p:ph idx="1"/>
            <p:extLst>
              <p:ext uri="{D42A27DB-BD31-4B8C-83A1-F6EECF244321}">
                <p14:modId xmlns:p14="http://schemas.microsoft.com/office/powerpoint/2010/main" val="2905779864"/>
              </p:ext>
            </p:extLst>
          </p:nvPr>
        </p:nvGraphicFramePr>
        <p:xfrm>
          <a:off x="3115284" y="2708920"/>
          <a:ext cx="1526778" cy="865174"/>
        </p:xfrm>
        <a:graphic>
          <a:graphicData uri="http://schemas.openxmlformats.org/presentationml/2006/ole">
            <mc:AlternateContent xmlns:mc="http://schemas.openxmlformats.org/markup-compatibility/2006">
              <mc:Choice xmlns:v="urn:schemas-microsoft-com:vml" Requires="v">
                <p:oleObj spid="_x0000_s7194" name="Equation" r:id="rId5" imgW="761760" imgH="431640" progId="Equation.3">
                  <p:embed/>
                </p:oleObj>
              </mc:Choice>
              <mc:Fallback>
                <p:oleObj name="Equation" r:id="rId5" imgW="7617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284" y="2708920"/>
                        <a:ext cx="1526778" cy="865174"/>
                      </a:xfrm>
                      <a:prstGeom prst="rect">
                        <a:avLst/>
                      </a:prstGeom>
                    </p:spPr>
                  </p:pic>
                </p:oleObj>
              </mc:Fallback>
            </mc:AlternateContent>
          </a:graphicData>
        </a:graphic>
      </p:graphicFrame>
      <p:sp>
        <p:nvSpPr>
          <p:cNvPr id="7172" name="Rectangle 3"/>
          <p:cNvSpPr>
            <a:spLocks noGrp="1" noChangeArrowheads="1"/>
          </p:cNvSpPr>
          <p:nvPr>
            <p:ph type="body" sz="half" idx="4294967295"/>
          </p:nvPr>
        </p:nvSpPr>
        <p:spPr>
          <a:xfrm>
            <a:off x="526905" y="1508919"/>
            <a:ext cx="7570788" cy="2548880"/>
          </a:xfrm>
        </p:spPr>
        <p:txBody>
          <a:bodyPr/>
          <a:lstStyle/>
          <a:p>
            <a:pPr eaLnBrk="1" hangingPunct="1">
              <a:defRPr/>
            </a:pPr>
            <a:r>
              <a:rPr lang="el-GR" sz="2800" dirty="0" smtClean="0">
                <a:latin typeface="+mj-lt"/>
              </a:rPr>
              <a:t>Το δεύτερο τμήμα έχει </a:t>
            </a:r>
          </a:p>
          <a:p>
            <a:pPr lvl="1" eaLnBrk="1" hangingPunct="1">
              <a:defRPr/>
            </a:pPr>
            <a:r>
              <a:rPr lang="el-GR" dirty="0" smtClean="0">
                <a:latin typeface="+mj-lt"/>
              </a:rPr>
              <a:t>συνολική χωρητικότητα</a:t>
            </a:r>
          </a:p>
          <a:p>
            <a:pPr lvl="1" eaLnBrk="1" hangingPunct="1">
              <a:defRPr/>
            </a:pPr>
            <a:endParaRPr lang="el-GR" dirty="0" smtClean="0">
              <a:latin typeface="+mj-lt"/>
            </a:endParaRPr>
          </a:p>
          <a:p>
            <a:pPr lvl="1" eaLnBrk="1" hangingPunct="1">
              <a:defRPr/>
            </a:pPr>
            <a:endParaRPr lang="el-GR" dirty="0" smtClean="0">
              <a:latin typeface="+mj-lt"/>
            </a:endParaRPr>
          </a:p>
          <a:p>
            <a:pPr marL="457200" lvl="1" indent="0" eaLnBrk="1" hangingPunct="1">
              <a:buNone/>
              <a:defRPr/>
            </a:pPr>
            <a:endParaRPr lang="el-GR" dirty="0" smtClean="0">
              <a:latin typeface="+mj-lt"/>
            </a:endParaRPr>
          </a:p>
          <a:p>
            <a:pPr eaLnBrk="1" hangingPunct="1">
              <a:buFontTx/>
              <a:buNone/>
              <a:defRPr/>
            </a:pPr>
            <a:endParaRPr lang="el-GR" sz="2800" dirty="0" smtClean="0"/>
          </a:p>
          <a:p>
            <a:pPr eaLnBrk="1" hangingPunct="1">
              <a:defRPr/>
            </a:pPr>
            <a:endParaRPr lang="el-GR" sz="2800" dirty="0" smtClean="0"/>
          </a:p>
        </p:txBody>
      </p:sp>
      <p:sp>
        <p:nvSpPr>
          <p:cNvPr id="6" name="TextBox 5"/>
          <p:cNvSpPr txBox="1"/>
          <p:nvPr>
            <p:custDataLst>
              <p:tags r:id="rId3"/>
            </p:custDataLst>
          </p:nvPr>
        </p:nvSpPr>
        <p:spPr>
          <a:xfrm>
            <a:off x="899592" y="3841985"/>
            <a:ext cx="4896544" cy="431627"/>
          </a:xfrm>
          <a:prstGeom prst="rect">
            <a:avLst/>
          </a:prstGeom>
        </p:spPr>
        <p:txBody>
          <a:bodyPr vert="horz" wrap="square" lIns="91440" tIns="45720" rIns="91440" bIns="45720" rtlCol="0" anchor="ctr">
            <a:noAutofit/>
          </a:bodyPr>
          <a:lstStyle/>
          <a:p>
            <a:pPr marL="0" lvl="1"/>
            <a:r>
              <a:rPr lang="en-US" sz="2400" dirty="0">
                <a:latin typeface="+mn-lt"/>
              </a:rPr>
              <a:t>RC </a:t>
            </a:r>
            <a:r>
              <a:rPr lang="el-GR" sz="2400" dirty="0">
                <a:latin typeface="+mn-lt"/>
              </a:rPr>
              <a:t>γινόμενο </a:t>
            </a:r>
          </a:p>
          <a:p>
            <a:endParaRPr lang="el-GR" sz="2400" dirty="0" smtClean="0">
              <a:latin typeface="+mn-lt"/>
            </a:endParaRPr>
          </a:p>
        </p:txBody>
      </p:sp>
      <p:graphicFrame>
        <p:nvGraphicFramePr>
          <p:cNvPr id="7171" name="Object 7"/>
          <p:cNvGraphicFramePr>
            <a:graphicFrameLocks noGrp="1" noChangeAspect="1"/>
          </p:cNvGraphicFramePr>
          <p:nvPr>
            <p:ph sz="quarter" idx="4294967295"/>
            <p:extLst>
              <p:ext uri="{D42A27DB-BD31-4B8C-83A1-F6EECF244321}">
                <p14:modId xmlns:p14="http://schemas.microsoft.com/office/powerpoint/2010/main" val="3613730697"/>
              </p:ext>
            </p:extLst>
          </p:nvPr>
        </p:nvGraphicFramePr>
        <p:xfrm>
          <a:off x="2879812" y="4149081"/>
          <a:ext cx="2379662" cy="757237"/>
        </p:xfrm>
        <a:graphic>
          <a:graphicData uri="http://schemas.openxmlformats.org/presentationml/2006/ole">
            <mc:AlternateContent xmlns:mc="http://schemas.openxmlformats.org/markup-compatibility/2006">
              <mc:Choice xmlns:v="urn:schemas-microsoft-com:vml" Requires="v">
                <p:oleObj spid="_x0000_s7195" name="Equation" r:id="rId7" imgW="1396800" imgH="444240" progId="Equation.3">
                  <p:embed/>
                </p:oleObj>
              </mc:Choice>
              <mc:Fallback>
                <p:oleObj name="Equation" r:id="rId7" imgW="13968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9812" y="4149081"/>
                        <a:ext cx="2379662" cy="75723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778342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Υπολογισμός </a:t>
            </a:r>
            <a:r>
              <a:rPr lang="en-US" dirty="0"/>
              <a:t>RC</a:t>
            </a:r>
            <a:r>
              <a:rPr lang="el-GR" dirty="0"/>
              <a:t> γινομένου για δύο τμήματα </a:t>
            </a:r>
            <a:r>
              <a:rPr lang="el-GR" dirty="0" smtClean="0"/>
              <a:t>(3</a:t>
            </a:r>
            <a:r>
              <a:rPr lang="en-US" dirty="0" smtClean="0"/>
              <a:t> </a:t>
            </a:r>
            <a:r>
              <a:rPr lang="el-GR" dirty="0" smtClean="0"/>
              <a:t>από</a:t>
            </a:r>
            <a:r>
              <a:rPr lang="en-US" dirty="0" smtClean="0"/>
              <a:t> </a:t>
            </a:r>
            <a:r>
              <a:rPr lang="el-GR" dirty="0" smtClean="0"/>
              <a:t>3</a:t>
            </a:r>
            <a:r>
              <a:rPr lang="el-GR" dirty="0"/>
              <a:t>)</a:t>
            </a:r>
          </a:p>
        </p:txBody>
      </p:sp>
      <p:sp>
        <p:nvSpPr>
          <p:cNvPr id="8195" name="Rectangle 3"/>
          <p:cNvSpPr>
            <a:spLocks noGrp="1" noChangeArrowheads="1"/>
          </p:cNvSpPr>
          <p:nvPr>
            <p:ph type="body" sz="half" idx="2"/>
          </p:nvPr>
        </p:nvSpPr>
        <p:spPr>
          <a:xfrm>
            <a:off x="457200" y="1556792"/>
            <a:ext cx="6599076" cy="1152128"/>
          </a:xfrm>
        </p:spPr>
        <p:txBody>
          <a:bodyPr/>
          <a:lstStyle/>
          <a:p>
            <a:pPr eaLnBrk="1" hangingPunct="1">
              <a:defRPr/>
            </a:pPr>
            <a:r>
              <a:rPr lang="el-GR" sz="2800" dirty="0" smtClean="0">
                <a:latin typeface="+mj-lt"/>
              </a:rPr>
              <a:t>Το συνολικό </a:t>
            </a:r>
            <a:r>
              <a:rPr lang="en-US" sz="2800" dirty="0" smtClean="0">
                <a:latin typeface="+mj-lt"/>
              </a:rPr>
              <a:t>RC </a:t>
            </a:r>
            <a:r>
              <a:rPr lang="el-GR" sz="2800" dirty="0" smtClean="0">
                <a:latin typeface="+mj-lt"/>
              </a:rPr>
              <a:t> γινόμενο είναι</a:t>
            </a:r>
          </a:p>
          <a:p>
            <a:pPr eaLnBrk="1" hangingPunct="1">
              <a:buFontTx/>
              <a:buNone/>
              <a:defRPr/>
            </a:pPr>
            <a:r>
              <a:rPr lang="el-GR" sz="2800" dirty="0" smtClean="0"/>
              <a:t> </a:t>
            </a:r>
          </a:p>
        </p:txBody>
      </p:sp>
      <p:graphicFrame>
        <p:nvGraphicFramePr>
          <p:cNvPr id="8194" name="Object 8"/>
          <p:cNvGraphicFramePr>
            <a:graphicFrameLocks noGrp="1" noChangeAspect="1"/>
          </p:cNvGraphicFramePr>
          <p:nvPr>
            <p:ph idx="1"/>
            <p:extLst>
              <p:ext uri="{D42A27DB-BD31-4B8C-83A1-F6EECF244321}">
                <p14:modId xmlns:p14="http://schemas.microsoft.com/office/powerpoint/2010/main" val="3671560382"/>
              </p:ext>
            </p:extLst>
          </p:nvPr>
        </p:nvGraphicFramePr>
        <p:xfrm>
          <a:off x="1511660" y="3032955"/>
          <a:ext cx="5940660" cy="2383831"/>
        </p:xfrm>
        <a:graphic>
          <a:graphicData uri="http://schemas.openxmlformats.org/presentationml/2006/ole">
            <mc:AlternateContent xmlns:mc="http://schemas.openxmlformats.org/markup-compatibility/2006">
              <mc:Choice xmlns:v="urn:schemas-microsoft-com:vml" Requires="v">
                <p:oleObj spid="_x0000_s8206" name="Εξίσωση" r:id="rId4" imgW="3987720" imgH="1600200" progId="Equation.3">
                  <p:embed/>
                </p:oleObj>
              </mc:Choice>
              <mc:Fallback>
                <p:oleObj name="Εξίσωση" r:id="rId4" imgW="398772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660" y="3032955"/>
                        <a:ext cx="5940660" cy="238383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178674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custDataLst>
              <p:tags r:id="rId3"/>
            </p:custDataLst>
          </p:nvPr>
        </p:nvSpPr>
        <p:spPr/>
        <p:txBody>
          <a:bodyPr/>
          <a:lstStyle/>
          <a:p>
            <a:pPr eaLnBrk="1" hangingPunct="1"/>
            <a:r>
              <a:rPr lang="en-US" altLang="el-GR" dirty="0" smtClean="0"/>
              <a:t>RC </a:t>
            </a:r>
            <a:r>
              <a:rPr lang="el-GR" altLang="el-GR" dirty="0" smtClean="0"/>
              <a:t>γινόμενο για όμοια στάδια</a:t>
            </a:r>
          </a:p>
        </p:txBody>
      </p:sp>
      <p:sp>
        <p:nvSpPr>
          <p:cNvPr id="9220" name="Rectangle 3"/>
          <p:cNvSpPr>
            <a:spLocks noGrp="1" noChangeArrowheads="1"/>
          </p:cNvSpPr>
          <p:nvPr>
            <p:ph type="body" sz="half" idx="2"/>
          </p:nvPr>
        </p:nvSpPr>
        <p:spPr>
          <a:xfrm>
            <a:off x="457200" y="1556792"/>
            <a:ext cx="8003232" cy="972108"/>
          </a:xfrm>
        </p:spPr>
        <p:txBody>
          <a:bodyPr/>
          <a:lstStyle/>
          <a:p>
            <a:pPr eaLnBrk="1" hangingPunct="1">
              <a:defRPr/>
            </a:pPr>
            <a:r>
              <a:rPr lang="el-GR" sz="2800" dirty="0" smtClean="0">
                <a:latin typeface="+mj-lt"/>
              </a:rPr>
              <a:t>Ας θεωρήσουμε ότι </a:t>
            </a:r>
            <a:r>
              <a:rPr lang="en-US" sz="2800" dirty="0" err="1" smtClean="0">
                <a:latin typeface="+mj-lt"/>
              </a:rPr>
              <a:t>R</a:t>
            </a:r>
            <a:r>
              <a:rPr lang="en-US" sz="2800" baseline="-25000" dirty="0" err="1" smtClean="0">
                <a:latin typeface="+mj-lt"/>
              </a:rPr>
              <a:t>i</a:t>
            </a:r>
            <a:r>
              <a:rPr lang="en-US" sz="2800" dirty="0" smtClean="0">
                <a:latin typeface="+mj-lt"/>
              </a:rPr>
              <a:t>=R </a:t>
            </a:r>
            <a:r>
              <a:rPr lang="el-GR" sz="2800" dirty="0" smtClean="0">
                <a:latin typeface="+mj-lt"/>
              </a:rPr>
              <a:t>για κάθε </a:t>
            </a:r>
            <a:r>
              <a:rPr lang="en-US" sz="2800" dirty="0" err="1" smtClean="0">
                <a:latin typeface="+mj-lt"/>
              </a:rPr>
              <a:t>i</a:t>
            </a:r>
            <a:r>
              <a:rPr lang="en-US" sz="2800" dirty="0" smtClean="0">
                <a:latin typeface="+mj-lt"/>
              </a:rPr>
              <a:t>=1,..,n </a:t>
            </a:r>
            <a:r>
              <a:rPr lang="el-GR" sz="2800" dirty="0" smtClean="0">
                <a:latin typeface="+mj-lt"/>
              </a:rPr>
              <a:t>και </a:t>
            </a:r>
            <a:r>
              <a:rPr lang="en-US" sz="2800" dirty="0" err="1" smtClean="0">
                <a:latin typeface="+mj-lt"/>
              </a:rPr>
              <a:t>C</a:t>
            </a:r>
            <a:r>
              <a:rPr lang="en-US" sz="2800" baseline="-25000" dirty="0" err="1" smtClean="0">
                <a:latin typeface="+mj-lt"/>
              </a:rPr>
              <a:t>i</a:t>
            </a:r>
            <a:r>
              <a:rPr lang="en-US" sz="2800" dirty="0" smtClean="0">
                <a:latin typeface="+mj-lt"/>
              </a:rPr>
              <a:t>=C </a:t>
            </a:r>
            <a:r>
              <a:rPr lang="el-GR" sz="2800" dirty="0" smtClean="0">
                <a:latin typeface="+mj-lt"/>
              </a:rPr>
              <a:t>για κάθε </a:t>
            </a:r>
            <a:r>
              <a:rPr lang="en-US" sz="2800" dirty="0" err="1" smtClean="0">
                <a:latin typeface="+mj-lt"/>
              </a:rPr>
              <a:t>i</a:t>
            </a:r>
            <a:r>
              <a:rPr lang="en-US" sz="2800" dirty="0" smtClean="0">
                <a:latin typeface="+mj-lt"/>
              </a:rPr>
              <a:t>=1,..,n </a:t>
            </a:r>
            <a:endParaRPr lang="el-GR" sz="2800" dirty="0" smtClean="0">
              <a:latin typeface="+mj-lt"/>
            </a:endParaRPr>
          </a:p>
        </p:txBody>
      </p:sp>
      <p:graphicFrame>
        <p:nvGraphicFramePr>
          <p:cNvPr id="9218" name="Object 4"/>
          <p:cNvGraphicFramePr>
            <a:graphicFrameLocks noGrp="1" noChangeAspect="1"/>
          </p:cNvGraphicFramePr>
          <p:nvPr>
            <p:ph idx="1"/>
            <p:extLst>
              <p:ext uri="{D42A27DB-BD31-4B8C-83A1-F6EECF244321}">
                <p14:modId xmlns:p14="http://schemas.microsoft.com/office/powerpoint/2010/main" val="732039153"/>
              </p:ext>
            </p:extLst>
          </p:nvPr>
        </p:nvGraphicFramePr>
        <p:xfrm>
          <a:off x="1511660" y="2960948"/>
          <a:ext cx="6336704" cy="2967019"/>
        </p:xfrm>
        <a:graphic>
          <a:graphicData uri="http://schemas.openxmlformats.org/presentationml/2006/ole">
            <mc:AlternateContent xmlns:mc="http://schemas.openxmlformats.org/markup-compatibility/2006">
              <mc:Choice xmlns:v="urn:schemas-microsoft-com:vml" Requires="v">
                <p:oleObj spid="_x0000_s9230" name="Εξίσωση" r:id="rId5" imgW="3797280" imgH="1777680" progId="Equation.3">
                  <p:embed/>
                </p:oleObj>
              </mc:Choice>
              <mc:Fallback>
                <p:oleObj name="Εξίσωση" r:id="rId5" imgW="3797280" imgH="1777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660" y="2960948"/>
                        <a:ext cx="6336704" cy="2967019"/>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017893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33375"/>
            <a:ext cx="8229600" cy="1143000"/>
          </a:xfrm>
        </p:spPr>
        <p:txBody>
          <a:bodyPr/>
          <a:lstStyle/>
          <a:p>
            <a:pPr eaLnBrk="1" hangingPunct="1"/>
            <a:r>
              <a:rPr lang="el-GR" altLang="el-GR" sz="4000" dirty="0" smtClean="0"/>
              <a:t>Πύλη με εσωτερικές χωρητικότητες (1</a:t>
            </a:r>
            <a:r>
              <a:rPr lang="en-US" altLang="el-GR" sz="4000" dirty="0" smtClean="0"/>
              <a:t> </a:t>
            </a:r>
            <a:r>
              <a:rPr lang="el-GR" altLang="el-GR" sz="4000" dirty="0" smtClean="0"/>
              <a:t>από</a:t>
            </a:r>
            <a:r>
              <a:rPr lang="en-US" altLang="el-GR" sz="4000" dirty="0" smtClean="0"/>
              <a:t> </a:t>
            </a:r>
            <a:r>
              <a:rPr lang="el-GR" altLang="el-GR" sz="4000" dirty="0" smtClean="0"/>
              <a:t>3)</a:t>
            </a:r>
          </a:p>
        </p:txBody>
      </p:sp>
      <p:sp>
        <p:nvSpPr>
          <p:cNvPr id="99331" name="Rectangle 3"/>
          <p:cNvSpPr>
            <a:spLocks noGrp="1" noChangeArrowheads="1"/>
          </p:cNvSpPr>
          <p:nvPr>
            <p:ph idx="1"/>
          </p:nvPr>
        </p:nvSpPr>
        <p:spPr>
          <a:xfrm>
            <a:off x="468313" y="1700213"/>
            <a:ext cx="8229600" cy="720725"/>
          </a:xfrm>
        </p:spPr>
        <p:txBody>
          <a:bodyPr/>
          <a:lstStyle/>
          <a:p>
            <a:pPr eaLnBrk="1" hangingPunct="1">
              <a:defRPr/>
            </a:pPr>
            <a:r>
              <a:rPr lang="el-GR" dirty="0" smtClean="0">
                <a:latin typeface="+mj-lt"/>
              </a:rPr>
              <a:t>Ας θεωρήσουμε την ακόλουθη πύλη</a:t>
            </a:r>
          </a:p>
        </p:txBody>
      </p:sp>
      <p:grpSp>
        <p:nvGrpSpPr>
          <p:cNvPr id="92164" name="108 - Ομάδα" descr="Κύκλωμα πύλης"/>
          <p:cNvGrpSpPr>
            <a:grpSpLocks/>
          </p:cNvGrpSpPr>
          <p:nvPr/>
        </p:nvGrpSpPr>
        <p:grpSpPr bwMode="auto">
          <a:xfrm>
            <a:off x="468313" y="2708275"/>
            <a:ext cx="7199312" cy="3457575"/>
            <a:chOff x="468313" y="2708275"/>
            <a:chExt cx="7199312" cy="3457575"/>
          </a:xfrm>
        </p:grpSpPr>
        <p:grpSp>
          <p:nvGrpSpPr>
            <p:cNvPr id="92165" name="Group 5"/>
            <p:cNvGrpSpPr>
              <a:grpSpLocks/>
            </p:cNvGrpSpPr>
            <p:nvPr/>
          </p:nvGrpSpPr>
          <p:grpSpPr bwMode="auto">
            <a:xfrm>
              <a:off x="827088" y="2852738"/>
              <a:ext cx="431800" cy="576262"/>
              <a:chOff x="2608" y="1706"/>
              <a:chExt cx="272" cy="363"/>
            </a:xfrm>
          </p:grpSpPr>
          <p:sp>
            <p:nvSpPr>
              <p:cNvPr id="92262" name="Line 6" descr="Κύκλωμα πύλης"/>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3" name="Line 7"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4" name="Line 8"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5" name="Line 9"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6" name="Line 10"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7" name="Line 11"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8" name="Oval 12"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92269" name="Line 13"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66" name="Group 22"/>
            <p:cNvGrpSpPr>
              <a:grpSpLocks/>
            </p:cNvGrpSpPr>
            <p:nvPr/>
          </p:nvGrpSpPr>
          <p:grpSpPr bwMode="auto">
            <a:xfrm>
              <a:off x="2268538" y="2708275"/>
              <a:ext cx="288925" cy="144463"/>
              <a:chOff x="3152" y="1706"/>
              <a:chExt cx="182" cy="91"/>
            </a:xfrm>
          </p:grpSpPr>
          <p:sp>
            <p:nvSpPr>
              <p:cNvPr id="92260" name="Line 23" descr="[DECORATIVE]"/>
              <p:cNvSpPr>
                <a:spLocks noChangeShapeType="1"/>
              </p:cNvSpPr>
              <p:nvPr/>
            </p:nvSpPr>
            <p:spPr bwMode="auto">
              <a:xfrm>
                <a:off x="3152" y="1706"/>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61" name="Line 24" descr="[DECORATIVE]"/>
              <p:cNvSpPr>
                <a:spLocks noChangeShapeType="1"/>
              </p:cNvSpPr>
              <p:nvPr/>
            </p:nvSpPr>
            <p:spPr bwMode="auto">
              <a:xfrm>
                <a:off x="3243"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67" name="Group 25"/>
            <p:cNvGrpSpPr>
              <a:grpSpLocks/>
            </p:cNvGrpSpPr>
            <p:nvPr/>
          </p:nvGrpSpPr>
          <p:grpSpPr bwMode="auto">
            <a:xfrm>
              <a:off x="2268538" y="5876925"/>
              <a:ext cx="288925" cy="288925"/>
              <a:chOff x="3152" y="2069"/>
              <a:chExt cx="182" cy="182"/>
            </a:xfrm>
          </p:grpSpPr>
          <p:sp>
            <p:nvSpPr>
              <p:cNvPr id="92256" name="Line 26"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7" name="Line 27"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8" name="Line 28"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9" name="Line 29"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68" name="Group 30"/>
            <p:cNvGrpSpPr>
              <a:grpSpLocks/>
            </p:cNvGrpSpPr>
            <p:nvPr/>
          </p:nvGrpSpPr>
          <p:grpSpPr bwMode="auto">
            <a:xfrm>
              <a:off x="5867400" y="4149725"/>
              <a:ext cx="288925" cy="360363"/>
              <a:chOff x="3152" y="2341"/>
              <a:chExt cx="182" cy="227"/>
            </a:xfrm>
          </p:grpSpPr>
          <p:sp>
            <p:nvSpPr>
              <p:cNvPr id="92252" name="Line 31"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3" name="Line 32"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4" name="Line 33"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5" name="Line 34"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69" name="Group 35"/>
            <p:cNvGrpSpPr>
              <a:grpSpLocks/>
            </p:cNvGrpSpPr>
            <p:nvPr/>
          </p:nvGrpSpPr>
          <p:grpSpPr bwMode="auto">
            <a:xfrm>
              <a:off x="1979613" y="2852738"/>
              <a:ext cx="431800" cy="576262"/>
              <a:chOff x="2608" y="1706"/>
              <a:chExt cx="272" cy="363"/>
            </a:xfrm>
          </p:grpSpPr>
          <p:sp>
            <p:nvSpPr>
              <p:cNvPr id="92244" name="Line 36"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5" name="Line 37"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6" name="Line 38"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7" name="Line 39"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8" name="Line 40"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9" name="Line 41"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50" name="Oval 42"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92251" name="Line 43"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70" name="Group 44"/>
            <p:cNvGrpSpPr>
              <a:grpSpLocks/>
            </p:cNvGrpSpPr>
            <p:nvPr/>
          </p:nvGrpSpPr>
          <p:grpSpPr bwMode="auto">
            <a:xfrm>
              <a:off x="3059113" y="2852738"/>
              <a:ext cx="431800" cy="576262"/>
              <a:chOff x="2608" y="1706"/>
              <a:chExt cx="272" cy="363"/>
            </a:xfrm>
          </p:grpSpPr>
          <p:sp>
            <p:nvSpPr>
              <p:cNvPr id="92236" name="Line 45"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7" name="Line 46"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8" name="Line 47"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9" name="Line 48"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0" name="Line 49"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1" name="Line 50"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42" name="Oval 51"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92243" name="Line 52"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71" name="Group 62"/>
            <p:cNvGrpSpPr>
              <a:grpSpLocks/>
            </p:cNvGrpSpPr>
            <p:nvPr/>
          </p:nvGrpSpPr>
          <p:grpSpPr bwMode="auto">
            <a:xfrm>
              <a:off x="1979613" y="4149725"/>
              <a:ext cx="431800" cy="576263"/>
              <a:chOff x="2608" y="2160"/>
              <a:chExt cx="272" cy="363"/>
            </a:xfrm>
          </p:grpSpPr>
          <p:sp>
            <p:nvSpPr>
              <p:cNvPr id="92229" name="Line 63"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0" name="Line 64"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1" name="Line 65"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2" name="Line 66"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3" name="Line 67"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4" name="Line 68"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35" name="Line 69"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72" name="Group 70"/>
            <p:cNvGrpSpPr>
              <a:grpSpLocks/>
            </p:cNvGrpSpPr>
            <p:nvPr/>
          </p:nvGrpSpPr>
          <p:grpSpPr bwMode="auto">
            <a:xfrm>
              <a:off x="1979613" y="5300663"/>
              <a:ext cx="431800" cy="576262"/>
              <a:chOff x="2608" y="2160"/>
              <a:chExt cx="272" cy="363"/>
            </a:xfrm>
          </p:grpSpPr>
          <p:sp>
            <p:nvSpPr>
              <p:cNvPr id="92222" name="Line 71"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3" name="Line 72"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4" name="Line 73"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5" name="Line 74"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6" name="Line 75"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7" name="Line 76"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8" name="Line 77"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73" name="Group 78"/>
            <p:cNvGrpSpPr>
              <a:grpSpLocks/>
            </p:cNvGrpSpPr>
            <p:nvPr/>
          </p:nvGrpSpPr>
          <p:grpSpPr bwMode="auto">
            <a:xfrm>
              <a:off x="1979613" y="4724400"/>
              <a:ext cx="431800" cy="576263"/>
              <a:chOff x="2608" y="2160"/>
              <a:chExt cx="272" cy="363"/>
            </a:xfrm>
          </p:grpSpPr>
          <p:sp>
            <p:nvSpPr>
              <p:cNvPr id="92215" name="Line 79"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6" name="Line 80"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7" name="Line 81"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8" name="Line 82"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9" name="Line 83"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0" name="Line 84"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21" name="Line 85"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74" name="Group 89"/>
            <p:cNvGrpSpPr>
              <a:grpSpLocks/>
            </p:cNvGrpSpPr>
            <p:nvPr/>
          </p:nvGrpSpPr>
          <p:grpSpPr bwMode="auto">
            <a:xfrm>
              <a:off x="5867400" y="4508500"/>
              <a:ext cx="288925" cy="288925"/>
              <a:chOff x="3152" y="2069"/>
              <a:chExt cx="182" cy="182"/>
            </a:xfrm>
          </p:grpSpPr>
          <p:sp>
            <p:nvSpPr>
              <p:cNvPr id="92211" name="Line 90"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2" name="Line 91"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3" name="Line 92"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4" name="Line 93"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92175" name="Line 100" descr="[DECORATIVE]"/>
            <p:cNvSpPr>
              <a:spLocks noChangeShapeType="1"/>
            </p:cNvSpPr>
            <p:nvPr/>
          </p:nvSpPr>
          <p:spPr bwMode="auto">
            <a:xfrm flipH="1">
              <a:off x="2411413" y="4149725"/>
              <a:ext cx="172878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76" name="Line 101" descr="[DECORATIVE]"/>
            <p:cNvSpPr>
              <a:spLocks noChangeShapeType="1"/>
            </p:cNvSpPr>
            <p:nvPr/>
          </p:nvSpPr>
          <p:spPr bwMode="auto">
            <a:xfrm>
              <a:off x="1258888" y="3416300"/>
              <a:ext cx="2233612" cy="127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77" name="Line 102" descr="[DECORATIVE]"/>
            <p:cNvSpPr>
              <a:spLocks noChangeShapeType="1"/>
            </p:cNvSpPr>
            <p:nvPr/>
          </p:nvSpPr>
          <p:spPr bwMode="auto">
            <a:xfrm>
              <a:off x="2411413" y="3429000"/>
              <a:ext cx="0" cy="7207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78" name="Line 103" descr="[DECORATIVE]"/>
            <p:cNvSpPr>
              <a:spLocks noChangeShapeType="1"/>
            </p:cNvSpPr>
            <p:nvPr/>
          </p:nvSpPr>
          <p:spPr bwMode="auto">
            <a:xfrm flipH="1">
              <a:off x="1258888" y="2852738"/>
              <a:ext cx="22336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79" name="Line 104" descr="[DECORATIVE]"/>
            <p:cNvSpPr>
              <a:spLocks noChangeShapeType="1"/>
            </p:cNvSpPr>
            <p:nvPr/>
          </p:nvSpPr>
          <p:spPr bwMode="auto">
            <a:xfrm flipH="1">
              <a:off x="4067175" y="4149725"/>
              <a:ext cx="194468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80" name="Text Box 105" descr="[DECORATIVE]"/>
            <p:cNvSpPr txBox="1">
              <a:spLocks noChangeArrowheads="1"/>
            </p:cNvSpPr>
            <p:nvPr>
              <p:custDataLst>
                <p:tags r:id="rId2"/>
              </p:custDataLst>
            </p:nvPr>
          </p:nvSpPr>
          <p:spPr bwMode="auto">
            <a:xfrm>
              <a:off x="468313" y="292417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a:t>
              </a:r>
              <a:endParaRPr lang="el-GR" altLang="el-GR" dirty="0">
                <a:latin typeface="Calibri" panose="020F0502020204030204" pitchFamily="34" charset="0"/>
              </a:endParaRPr>
            </a:p>
          </p:txBody>
        </p:sp>
        <p:sp>
          <p:nvSpPr>
            <p:cNvPr id="92181" name="Text Box 106" descr="[DECORATIVE]"/>
            <p:cNvSpPr txBox="1">
              <a:spLocks noChangeArrowheads="1"/>
            </p:cNvSpPr>
            <p:nvPr>
              <p:custDataLst>
                <p:tags r:id="rId3"/>
              </p:custDataLst>
            </p:nvPr>
          </p:nvSpPr>
          <p:spPr bwMode="auto">
            <a:xfrm>
              <a:off x="1619250" y="292417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B</a:t>
              </a:r>
              <a:endParaRPr lang="el-GR" altLang="el-GR" dirty="0">
                <a:latin typeface="Calibri" panose="020F0502020204030204" pitchFamily="34" charset="0"/>
              </a:endParaRPr>
            </a:p>
          </p:txBody>
        </p:sp>
        <p:sp>
          <p:nvSpPr>
            <p:cNvPr id="92182" name="Text Box 107" descr="[DECORATIVE]"/>
            <p:cNvSpPr txBox="1">
              <a:spLocks noChangeArrowheads="1"/>
            </p:cNvSpPr>
            <p:nvPr>
              <p:custDataLst>
                <p:tags r:id="rId4"/>
              </p:custDataLst>
            </p:nvPr>
          </p:nvSpPr>
          <p:spPr bwMode="auto">
            <a:xfrm>
              <a:off x="2699792" y="2924944"/>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92183" name="Text Box 108" descr="[DECORATIVE]"/>
            <p:cNvSpPr txBox="1">
              <a:spLocks noChangeArrowheads="1"/>
            </p:cNvSpPr>
            <p:nvPr>
              <p:custDataLst>
                <p:tags r:id="rId5"/>
              </p:custDataLst>
            </p:nvPr>
          </p:nvSpPr>
          <p:spPr bwMode="auto">
            <a:xfrm>
              <a:off x="1619250" y="422116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92184" name="Text Box 109" descr="[DECORATIVE]"/>
            <p:cNvSpPr txBox="1">
              <a:spLocks noChangeArrowheads="1"/>
            </p:cNvSpPr>
            <p:nvPr>
              <p:custDataLst>
                <p:tags r:id="rId6"/>
              </p:custDataLst>
            </p:nvPr>
          </p:nvSpPr>
          <p:spPr bwMode="auto">
            <a:xfrm>
              <a:off x="1619250" y="47974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B</a:t>
              </a:r>
              <a:endParaRPr lang="el-GR" altLang="el-GR" dirty="0">
                <a:latin typeface="Calibri" panose="020F0502020204030204" pitchFamily="34" charset="0"/>
              </a:endParaRPr>
            </a:p>
          </p:txBody>
        </p:sp>
        <p:sp>
          <p:nvSpPr>
            <p:cNvPr id="92185" name="Text Box 110" descr="[DECORATIVE]"/>
            <p:cNvSpPr txBox="1">
              <a:spLocks noChangeArrowheads="1"/>
            </p:cNvSpPr>
            <p:nvPr>
              <p:custDataLst>
                <p:tags r:id="rId7"/>
              </p:custDataLst>
            </p:nvPr>
          </p:nvSpPr>
          <p:spPr bwMode="auto">
            <a:xfrm>
              <a:off x="1619250" y="53736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a:t>
              </a:r>
              <a:endParaRPr lang="el-GR" altLang="el-GR" dirty="0">
                <a:latin typeface="Calibri" panose="020F0502020204030204" pitchFamily="34" charset="0"/>
              </a:endParaRPr>
            </a:p>
          </p:txBody>
        </p:sp>
        <p:sp>
          <p:nvSpPr>
            <p:cNvPr id="92186" name="Text Box 111" descr="[DECORATIVE]"/>
            <p:cNvSpPr txBox="1">
              <a:spLocks noChangeArrowheads="1"/>
            </p:cNvSpPr>
            <p:nvPr>
              <p:custDataLst>
                <p:tags r:id="rId8"/>
              </p:custDataLst>
            </p:nvPr>
          </p:nvSpPr>
          <p:spPr bwMode="auto">
            <a:xfrm>
              <a:off x="6300788" y="4076700"/>
              <a:ext cx="1366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C3=300 </a:t>
              </a:r>
              <a:r>
                <a:rPr lang="en-US" altLang="el-GR" dirty="0" err="1">
                  <a:latin typeface="Calibri" panose="020F0502020204030204" pitchFamily="34" charset="0"/>
                </a:rPr>
                <a:t>fF</a:t>
              </a:r>
              <a:endParaRPr lang="el-GR" altLang="el-GR" dirty="0">
                <a:latin typeface="Calibri" panose="020F0502020204030204" pitchFamily="34" charset="0"/>
              </a:endParaRPr>
            </a:p>
          </p:txBody>
        </p:sp>
        <p:grpSp>
          <p:nvGrpSpPr>
            <p:cNvPr id="92187" name="Group 112"/>
            <p:cNvGrpSpPr>
              <a:grpSpLocks/>
            </p:cNvGrpSpPr>
            <p:nvPr/>
          </p:nvGrpSpPr>
          <p:grpSpPr bwMode="auto">
            <a:xfrm>
              <a:off x="3995738" y="4725988"/>
              <a:ext cx="288925" cy="360362"/>
              <a:chOff x="3152" y="2341"/>
              <a:chExt cx="182" cy="227"/>
            </a:xfrm>
          </p:grpSpPr>
          <p:sp>
            <p:nvSpPr>
              <p:cNvPr id="92207" name="Line 113"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8" name="Line 114"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9" name="Line 115"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10" name="Line 116"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88" name="Group 117"/>
            <p:cNvGrpSpPr>
              <a:grpSpLocks/>
            </p:cNvGrpSpPr>
            <p:nvPr/>
          </p:nvGrpSpPr>
          <p:grpSpPr bwMode="auto">
            <a:xfrm>
              <a:off x="3995738" y="5084763"/>
              <a:ext cx="288925" cy="288925"/>
              <a:chOff x="3152" y="2069"/>
              <a:chExt cx="182" cy="182"/>
            </a:xfrm>
          </p:grpSpPr>
          <p:sp>
            <p:nvSpPr>
              <p:cNvPr id="92203" name="Line 118"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4" name="Line 119"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5" name="Line 120"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6" name="Line 121"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89" name="Group 122"/>
            <p:cNvGrpSpPr>
              <a:grpSpLocks/>
            </p:cNvGrpSpPr>
            <p:nvPr/>
          </p:nvGrpSpPr>
          <p:grpSpPr bwMode="auto">
            <a:xfrm>
              <a:off x="2987675" y="5300663"/>
              <a:ext cx="288925" cy="360362"/>
              <a:chOff x="3152" y="2341"/>
              <a:chExt cx="182" cy="227"/>
            </a:xfrm>
          </p:grpSpPr>
          <p:sp>
            <p:nvSpPr>
              <p:cNvPr id="92199" name="Line 123"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0" name="Line 124"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1" name="Line 125"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2" name="Line 126"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92190" name="Group 127"/>
            <p:cNvGrpSpPr>
              <a:grpSpLocks/>
            </p:cNvGrpSpPr>
            <p:nvPr/>
          </p:nvGrpSpPr>
          <p:grpSpPr bwMode="auto">
            <a:xfrm>
              <a:off x="2987675" y="5659438"/>
              <a:ext cx="288925" cy="288925"/>
              <a:chOff x="3152" y="2069"/>
              <a:chExt cx="182" cy="182"/>
            </a:xfrm>
          </p:grpSpPr>
          <p:sp>
            <p:nvSpPr>
              <p:cNvPr id="92195" name="Line 128"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6" name="Line 129"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7" name="Line 130"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8" name="Line 131"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92191" name="Line 132" descr="[DECORATIVE]"/>
            <p:cNvSpPr>
              <a:spLocks noChangeShapeType="1"/>
            </p:cNvSpPr>
            <p:nvPr/>
          </p:nvSpPr>
          <p:spPr bwMode="auto">
            <a:xfrm flipH="1">
              <a:off x="2411413" y="4724400"/>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2" name="Line 133" descr="[DECORATIVE]"/>
            <p:cNvSpPr>
              <a:spLocks noChangeShapeType="1"/>
            </p:cNvSpPr>
            <p:nvPr/>
          </p:nvSpPr>
          <p:spPr bwMode="auto">
            <a:xfrm flipH="1">
              <a:off x="2411413" y="5300663"/>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193" name="Text Box 134" descr="[DECORATIVE]"/>
            <p:cNvSpPr txBox="1">
              <a:spLocks noChangeArrowheads="1"/>
            </p:cNvSpPr>
            <p:nvPr>
              <p:custDataLst>
                <p:tags r:id="rId9"/>
              </p:custDataLst>
            </p:nvPr>
          </p:nvSpPr>
          <p:spPr bwMode="auto">
            <a:xfrm>
              <a:off x="3276600" y="53006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C1=</a:t>
              </a:r>
              <a:r>
                <a:rPr lang="el-GR" altLang="el-GR" dirty="0">
                  <a:latin typeface="Calibri" panose="020F0502020204030204" pitchFamily="34" charset="0"/>
                </a:rPr>
                <a:t>1</a:t>
              </a:r>
              <a:r>
                <a:rPr lang="en-US" altLang="el-GR" dirty="0">
                  <a:latin typeface="Calibri" panose="020F0502020204030204" pitchFamily="34" charset="0"/>
                </a:rPr>
                <a:t>0 </a:t>
              </a:r>
              <a:r>
                <a:rPr lang="en-US" altLang="el-GR" dirty="0" err="1">
                  <a:latin typeface="Calibri" panose="020F0502020204030204" pitchFamily="34" charset="0"/>
                </a:rPr>
                <a:t>fF</a:t>
              </a:r>
              <a:endParaRPr lang="el-GR" altLang="el-GR" dirty="0">
                <a:latin typeface="Calibri" panose="020F0502020204030204" pitchFamily="34" charset="0"/>
              </a:endParaRPr>
            </a:p>
          </p:txBody>
        </p:sp>
        <p:sp>
          <p:nvSpPr>
            <p:cNvPr id="92194" name="Text Box 135" descr="[DECORATIVE]"/>
            <p:cNvSpPr txBox="1">
              <a:spLocks noChangeArrowheads="1"/>
            </p:cNvSpPr>
            <p:nvPr>
              <p:custDataLst>
                <p:tags r:id="rId10"/>
              </p:custDataLst>
            </p:nvPr>
          </p:nvSpPr>
          <p:spPr bwMode="auto">
            <a:xfrm>
              <a:off x="4427538" y="4724400"/>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C2=</a:t>
              </a:r>
              <a:r>
                <a:rPr lang="el-GR" altLang="el-GR" dirty="0">
                  <a:latin typeface="Calibri" panose="020F0502020204030204" pitchFamily="34" charset="0"/>
                </a:rPr>
                <a:t>1</a:t>
              </a:r>
              <a:r>
                <a:rPr lang="en-US" altLang="el-GR" dirty="0">
                  <a:latin typeface="Calibri" panose="020F0502020204030204" pitchFamily="34" charset="0"/>
                </a:rPr>
                <a:t>0 </a:t>
              </a:r>
              <a:r>
                <a:rPr lang="en-US" altLang="el-GR" dirty="0" err="1">
                  <a:latin typeface="Calibri" panose="020F0502020204030204" pitchFamily="34" charset="0"/>
                </a:rPr>
                <a:t>fF</a:t>
              </a:r>
              <a:endParaRPr lang="el-GR" altLang="el-G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21840226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Πύλη με εσωτερικές χωρητικότητες </a:t>
            </a:r>
            <a:r>
              <a:rPr lang="el-GR" altLang="el-GR" sz="4000" dirty="0" smtClean="0"/>
              <a:t>(2 από 3</a:t>
            </a:r>
            <a:r>
              <a:rPr lang="el-GR" altLang="el-GR" sz="4000" dirty="0"/>
              <a:t>)</a:t>
            </a:r>
            <a:endParaRPr lang="el-GR" sz="4000" dirty="0"/>
          </a:p>
        </p:txBody>
      </p:sp>
      <p:sp>
        <p:nvSpPr>
          <p:cNvPr id="100354" name="Rectangle 3"/>
          <p:cNvSpPr>
            <a:spLocks noGrp="1" noChangeArrowheads="1"/>
          </p:cNvSpPr>
          <p:nvPr>
            <p:ph idx="1"/>
          </p:nvPr>
        </p:nvSpPr>
        <p:spPr/>
        <p:txBody>
          <a:bodyPr/>
          <a:lstStyle/>
          <a:p>
            <a:pPr eaLnBrk="1" hangingPunct="1">
              <a:defRPr/>
            </a:pPr>
            <a:r>
              <a:rPr lang="el-GR" dirty="0" smtClean="0">
                <a:latin typeface="+mj-lt"/>
              </a:rPr>
              <a:t>Υπολογίστε το </a:t>
            </a:r>
            <a:r>
              <a:rPr lang="en-US" dirty="0" smtClean="0">
                <a:latin typeface="+mj-lt"/>
              </a:rPr>
              <a:t>RC </a:t>
            </a:r>
            <a:r>
              <a:rPr lang="el-GR" dirty="0" smtClean="0">
                <a:latin typeface="+mj-lt"/>
              </a:rPr>
              <a:t>γινόμενο για την ακόλουθη μεταβολή στις εισόδους</a:t>
            </a:r>
          </a:p>
          <a:p>
            <a:pPr algn="ctr" eaLnBrk="1" hangingPunct="1">
              <a:buFontTx/>
              <a:buNone/>
              <a:defRPr/>
            </a:pPr>
            <a:r>
              <a:rPr lang="en-US" dirty="0" smtClean="0">
                <a:latin typeface="+mj-lt"/>
              </a:rPr>
              <a:t>(ABC=110) → (ABC=111)</a:t>
            </a:r>
          </a:p>
          <a:p>
            <a:pPr eaLnBrk="1" hangingPunct="1">
              <a:buFontTx/>
              <a:buNone/>
              <a:defRPr/>
            </a:pPr>
            <a:r>
              <a:rPr lang="el-GR" dirty="0" smtClean="0">
                <a:latin typeface="+mj-lt"/>
              </a:rPr>
              <a:t>εάν η ισοδύναμη αντίσταση για κάθε </a:t>
            </a:r>
            <a:r>
              <a:rPr lang="en-US" dirty="0" smtClean="0">
                <a:latin typeface="+mj-lt"/>
              </a:rPr>
              <a:t>n-MOS </a:t>
            </a:r>
            <a:r>
              <a:rPr lang="el-GR" dirty="0" smtClean="0">
                <a:latin typeface="+mj-lt"/>
              </a:rPr>
              <a:t>τρανζίστορ είναι 5 </a:t>
            </a:r>
            <a:r>
              <a:rPr lang="en-US" dirty="0" smtClean="0">
                <a:latin typeface="+mj-lt"/>
              </a:rPr>
              <a:t>K</a:t>
            </a:r>
            <a:r>
              <a:rPr lang="el-GR" dirty="0" smtClean="0">
                <a:latin typeface="+mj-lt"/>
              </a:rPr>
              <a:t>Ω.</a:t>
            </a:r>
            <a:endParaRPr lang="en-US" dirty="0" smtClean="0">
              <a:latin typeface="+mj-lt"/>
            </a:endParaRPr>
          </a:p>
        </p:txBody>
      </p:sp>
    </p:spTree>
    <p:extLst>
      <p:ext uri="{BB962C8B-B14F-4D97-AF65-F5344CB8AC3E}">
        <p14:creationId xmlns:p14="http://schemas.microsoft.com/office/powerpoint/2010/main" val="3046176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Πύλη με εσωτερικές χωρητικότητες </a:t>
            </a:r>
            <a:r>
              <a:rPr lang="el-GR" altLang="el-GR" sz="4000" dirty="0" smtClean="0"/>
              <a:t>(3 από 3</a:t>
            </a:r>
            <a:r>
              <a:rPr lang="el-GR" altLang="el-GR" sz="4000" dirty="0"/>
              <a:t>)</a:t>
            </a:r>
            <a:endParaRPr lang="el-GR" sz="4000" dirty="0"/>
          </a:p>
        </p:txBody>
      </p:sp>
      <p:sp>
        <p:nvSpPr>
          <p:cNvPr id="101378" name="Rectangle 3"/>
          <p:cNvSpPr>
            <a:spLocks noGrp="1" noChangeArrowheads="1"/>
          </p:cNvSpPr>
          <p:nvPr>
            <p:ph idx="1"/>
          </p:nvPr>
        </p:nvSpPr>
        <p:spPr/>
        <p:txBody>
          <a:bodyPr/>
          <a:lstStyle/>
          <a:p>
            <a:pPr eaLnBrk="1" hangingPunct="1">
              <a:defRPr/>
            </a:pPr>
            <a:r>
              <a:rPr lang="el-GR" dirty="0" smtClean="0">
                <a:latin typeface="+mj-lt"/>
              </a:rPr>
              <a:t>Οι αντιστάσεις των τρανζίστορ </a:t>
            </a:r>
            <a:r>
              <a:rPr lang="en-US" dirty="0" smtClean="0">
                <a:latin typeface="+mj-lt"/>
              </a:rPr>
              <a:t>RA, RB </a:t>
            </a:r>
            <a:r>
              <a:rPr lang="el-GR" dirty="0" smtClean="0">
                <a:latin typeface="+mj-lt"/>
              </a:rPr>
              <a:t>και</a:t>
            </a:r>
            <a:r>
              <a:rPr lang="en-US" dirty="0" smtClean="0">
                <a:latin typeface="+mj-lt"/>
              </a:rPr>
              <a:t> RC </a:t>
            </a:r>
            <a:r>
              <a:rPr lang="el-GR" dirty="0" smtClean="0">
                <a:latin typeface="+mj-lt"/>
              </a:rPr>
              <a:t>είναι ίσες με </a:t>
            </a:r>
            <a:r>
              <a:rPr lang="en-US" dirty="0" smtClean="0">
                <a:latin typeface="+mj-lt"/>
              </a:rPr>
              <a:t>R=</a:t>
            </a:r>
            <a:r>
              <a:rPr lang="el-GR" dirty="0" smtClean="0">
                <a:latin typeface="+mj-lt"/>
              </a:rPr>
              <a:t>5</a:t>
            </a:r>
            <a:r>
              <a:rPr lang="en-US" dirty="0" smtClean="0">
                <a:latin typeface="+mj-lt"/>
              </a:rPr>
              <a:t>K</a:t>
            </a:r>
            <a:r>
              <a:rPr lang="el-GR" dirty="0" smtClean="0">
                <a:latin typeface="+mj-lt"/>
              </a:rPr>
              <a:t>Ω</a:t>
            </a:r>
            <a:endParaRPr lang="en-US" dirty="0" smtClean="0">
              <a:latin typeface="+mj-lt"/>
            </a:endParaRPr>
          </a:p>
          <a:p>
            <a:pPr eaLnBrk="1" hangingPunct="1">
              <a:defRPr/>
            </a:pPr>
            <a:r>
              <a:rPr lang="en-US" dirty="0" smtClean="0">
                <a:latin typeface="+mj-lt"/>
              </a:rPr>
              <a:t>To RC </a:t>
            </a:r>
            <a:r>
              <a:rPr lang="el-GR" dirty="0" smtClean="0">
                <a:latin typeface="+mj-lt"/>
              </a:rPr>
              <a:t>γινόμενο είναι</a:t>
            </a:r>
          </a:p>
          <a:p>
            <a:pPr eaLnBrk="1" hangingPunct="1">
              <a:buFontTx/>
              <a:buNone/>
              <a:defRPr/>
            </a:pPr>
            <a:r>
              <a:rPr lang="en-US" dirty="0" smtClean="0">
                <a:latin typeface="+mj-lt"/>
              </a:rPr>
              <a:t>R</a:t>
            </a:r>
            <a:r>
              <a:rPr lang="en-US" baseline="-25000" dirty="0" smtClean="0">
                <a:latin typeface="+mj-lt"/>
              </a:rPr>
              <a:t>A</a:t>
            </a:r>
            <a:r>
              <a:rPr lang="en-US" dirty="0" smtClean="0">
                <a:latin typeface="+mj-lt"/>
              </a:rPr>
              <a:t>∙(C1+C2+C3)+R</a:t>
            </a:r>
            <a:r>
              <a:rPr lang="en-US" baseline="-25000" dirty="0" smtClean="0">
                <a:latin typeface="+mj-lt"/>
              </a:rPr>
              <a:t>B</a:t>
            </a:r>
            <a:r>
              <a:rPr lang="en-US" dirty="0" smtClean="0">
                <a:latin typeface="+mj-lt"/>
              </a:rPr>
              <a:t> ∙(C2+C3)+R</a:t>
            </a:r>
            <a:r>
              <a:rPr lang="en-US" baseline="-25000" dirty="0" smtClean="0">
                <a:latin typeface="+mj-lt"/>
              </a:rPr>
              <a:t>C</a:t>
            </a:r>
            <a:r>
              <a:rPr lang="en-US" dirty="0" smtClean="0">
                <a:latin typeface="+mj-lt"/>
              </a:rPr>
              <a:t> ∙C3=</a:t>
            </a:r>
          </a:p>
          <a:p>
            <a:pPr eaLnBrk="1" hangingPunct="1">
              <a:buFontTx/>
              <a:buNone/>
              <a:defRPr/>
            </a:pPr>
            <a:r>
              <a:rPr lang="en-US" dirty="0" smtClean="0">
                <a:latin typeface="+mj-lt"/>
              </a:rPr>
              <a:t>R ∙((C1+C2+C3)+ (C2+C3)+∙C3)=</a:t>
            </a:r>
          </a:p>
          <a:p>
            <a:pPr eaLnBrk="1" hangingPunct="1">
              <a:buFontTx/>
              <a:buNone/>
              <a:defRPr/>
            </a:pPr>
            <a:r>
              <a:rPr lang="en-US" dirty="0" smtClean="0">
                <a:latin typeface="+mj-lt"/>
              </a:rPr>
              <a:t>5K</a:t>
            </a:r>
            <a:r>
              <a:rPr lang="el-GR" dirty="0" smtClean="0">
                <a:latin typeface="+mj-lt"/>
              </a:rPr>
              <a:t>Ω</a:t>
            </a:r>
            <a:r>
              <a:rPr lang="en-US" dirty="0" smtClean="0">
                <a:latin typeface="+mj-lt"/>
              </a:rPr>
              <a:t>∙(320fF+310fF+300fF)=..</a:t>
            </a:r>
            <a:r>
              <a:rPr lang="el-GR" dirty="0" smtClean="0">
                <a:latin typeface="+mj-lt"/>
              </a:rPr>
              <a:t>=4.65</a:t>
            </a:r>
            <a:r>
              <a:rPr lang="en-US" dirty="0" smtClean="0">
                <a:latin typeface="+mj-lt"/>
              </a:rPr>
              <a:t>ns</a:t>
            </a:r>
          </a:p>
        </p:txBody>
      </p:sp>
    </p:spTree>
    <p:extLst>
      <p:ext uri="{BB962C8B-B14F-4D97-AF65-F5344CB8AC3E}">
        <p14:creationId xmlns:p14="http://schemas.microsoft.com/office/powerpoint/2010/main" val="30080152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l-GR" altLang="el-GR" dirty="0" smtClean="0"/>
              <a:t>Γενική περίπτωση πύλης </a:t>
            </a:r>
            <a:r>
              <a:rPr lang="en-US" altLang="el-GR" dirty="0" smtClean="0"/>
              <a:t>NAND</a:t>
            </a:r>
            <a:r>
              <a:rPr lang="el-GR" altLang="el-GR" dirty="0" smtClean="0"/>
              <a:t> (1 από 7)</a:t>
            </a:r>
          </a:p>
        </p:txBody>
      </p:sp>
      <p:sp>
        <p:nvSpPr>
          <p:cNvPr id="102403" name="Rectangle 3"/>
          <p:cNvSpPr>
            <a:spLocks noGrp="1" noChangeArrowheads="1"/>
          </p:cNvSpPr>
          <p:nvPr>
            <p:ph idx="1"/>
          </p:nvPr>
        </p:nvSpPr>
        <p:spPr>
          <a:xfrm>
            <a:off x="457200" y="1736812"/>
            <a:ext cx="8229600" cy="3654425"/>
          </a:xfrm>
        </p:spPr>
        <p:txBody>
          <a:bodyPr/>
          <a:lstStyle/>
          <a:p>
            <a:pPr eaLnBrk="1" hangingPunct="1">
              <a:lnSpc>
                <a:spcPct val="90000"/>
              </a:lnSpc>
              <a:defRPr/>
            </a:pPr>
            <a:r>
              <a:rPr lang="el-GR" dirty="0" smtClean="0">
                <a:latin typeface="+mj-lt"/>
              </a:rPr>
              <a:t>Ας θεωρήσουμε την πύλη </a:t>
            </a:r>
            <a:r>
              <a:rPr lang="en-US" dirty="0" smtClean="0">
                <a:latin typeface="+mj-lt"/>
              </a:rPr>
              <a:t>NAND n </a:t>
            </a:r>
            <a:r>
              <a:rPr lang="el-GR" dirty="0" smtClean="0">
                <a:latin typeface="+mj-lt"/>
              </a:rPr>
              <a:t>εισόδων. Η  πύλη θα έχει </a:t>
            </a:r>
          </a:p>
          <a:p>
            <a:pPr lvl="1" eaLnBrk="1" hangingPunct="1">
              <a:lnSpc>
                <a:spcPct val="90000"/>
              </a:lnSpc>
              <a:defRPr/>
            </a:pPr>
            <a:r>
              <a:rPr lang="en-US" dirty="0" smtClean="0">
                <a:latin typeface="+mj-lt"/>
              </a:rPr>
              <a:t>n p-MOS </a:t>
            </a:r>
            <a:r>
              <a:rPr lang="el-GR" dirty="0" smtClean="0">
                <a:latin typeface="+mj-lt"/>
              </a:rPr>
              <a:t>τρανζίστορ παράλληλα στο </a:t>
            </a:r>
            <a:r>
              <a:rPr lang="en-US" dirty="0" smtClean="0">
                <a:latin typeface="+mj-lt"/>
              </a:rPr>
              <a:t>p-MOS </a:t>
            </a:r>
            <a:r>
              <a:rPr lang="el-GR" dirty="0" smtClean="0">
                <a:latin typeface="+mj-lt"/>
              </a:rPr>
              <a:t>τμήμα</a:t>
            </a:r>
            <a:endParaRPr lang="en-US" dirty="0" smtClean="0">
              <a:latin typeface="+mj-lt"/>
            </a:endParaRPr>
          </a:p>
          <a:p>
            <a:pPr lvl="1" eaLnBrk="1" hangingPunct="1">
              <a:lnSpc>
                <a:spcPct val="90000"/>
              </a:lnSpc>
              <a:defRPr/>
            </a:pPr>
            <a:r>
              <a:rPr lang="en-US" dirty="0" smtClean="0">
                <a:latin typeface="+mj-lt"/>
              </a:rPr>
              <a:t>n </a:t>
            </a:r>
            <a:r>
              <a:rPr lang="en-US" dirty="0" err="1" smtClean="0">
                <a:latin typeface="+mj-lt"/>
              </a:rPr>
              <a:t>n</a:t>
            </a:r>
            <a:r>
              <a:rPr lang="en-US" dirty="0" smtClean="0">
                <a:latin typeface="+mj-lt"/>
              </a:rPr>
              <a:t>-MOS </a:t>
            </a:r>
            <a:r>
              <a:rPr lang="el-GR" dirty="0" smtClean="0">
                <a:latin typeface="+mj-lt"/>
              </a:rPr>
              <a:t>τρανζίστορ σε σειρά στο </a:t>
            </a:r>
            <a:r>
              <a:rPr lang="en-US" dirty="0" smtClean="0">
                <a:latin typeface="+mj-lt"/>
              </a:rPr>
              <a:t>n-MOS </a:t>
            </a:r>
            <a:r>
              <a:rPr lang="el-GR" dirty="0" smtClean="0">
                <a:latin typeface="+mj-lt"/>
              </a:rPr>
              <a:t>τμήμα</a:t>
            </a:r>
          </a:p>
          <a:p>
            <a:pPr eaLnBrk="1" hangingPunct="1">
              <a:lnSpc>
                <a:spcPct val="90000"/>
              </a:lnSpc>
              <a:defRPr/>
            </a:pPr>
            <a:r>
              <a:rPr lang="el-GR" dirty="0" smtClean="0">
                <a:latin typeface="+mj-lt"/>
              </a:rPr>
              <a:t>Ας θεωρήσουμε επίσης ότι υπάρχουν παρασιτικές χωρητικότητες προς το υπόβαθρο από την πηγή και την καταβόθρα σε κάθε τρανζίστορ</a:t>
            </a:r>
            <a:endParaRPr lang="en-US" dirty="0" smtClean="0">
              <a:latin typeface="+mj-lt"/>
            </a:endParaRPr>
          </a:p>
          <a:p>
            <a:pPr lvl="1" eaLnBrk="1" hangingPunct="1">
              <a:lnSpc>
                <a:spcPct val="90000"/>
              </a:lnSpc>
              <a:defRPr/>
            </a:pPr>
            <a:endParaRPr lang="el-GR" dirty="0" smtClean="0"/>
          </a:p>
          <a:p>
            <a:pPr eaLnBrk="1" hangingPunct="1">
              <a:lnSpc>
                <a:spcPct val="90000"/>
              </a:lnSpc>
              <a:defRPr/>
            </a:pPr>
            <a:endParaRPr lang="el-GR" dirty="0" smtClean="0"/>
          </a:p>
        </p:txBody>
      </p:sp>
    </p:spTree>
    <p:extLst>
      <p:ext uri="{BB962C8B-B14F-4D97-AF65-F5344CB8AC3E}">
        <p14:creationId xmlns:p14="http://schemas.microsoft.com/office/powerpoint/2010/main" val="8955090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(2 από 7</a:t>
            </a:r>
            <a:r>
              <a:rPr lang="el-GR" altLang="el-GR" dirty="0"/>
              <a:t>)</a:t>
            </a:r>
            <a:endParaRPr lang="el-GR" dirty="0"/>
          </a:p>
        </p:txBody>
      </p:sp>
      <p:sp>
        <p:nvSpPr>
          <p:cNvPr id="103426" name="Rectangle 3"/>
          <p:cNvSpPr>
            <a:spLocks noGrp="1" noChangeArrowheads="1"/>
          </p:cNvSpPr>
          <p:nvPr>
            <p:ph idx="1"/>
          </p:nvPr>
        </p:nvSpPr>
        <p:spPr/>
        <p:txBody>
          <a:bodyPr/>
          <a:lstStyle/>
          <a:p>
            <a:pPr eaLnBrk="1" hangingPunct="1">
              <a:lnSpc>
                <a:spcPct val="90000"/>
              </a:lnSpc>
              <a:defRPr/>
            </a:pPr>
            <a:r>
              <a:rPr lang="el-GR" sz="2800" dirty="0" smtClean="0">
                <a:latin typeface="+mj-lt"/>
              </a:rPr>
              <a:t>Για απλότητα ας θεωρήσουμε ότι όλα τα τρανζίστορ είναι ελάχιστου μεγέθους με όλες τις παρασιτικές χωρητικότητες ίσες με </a:t>
            </a:r>
            <a:r>
              <a:rPr lang="en-US" sz="2800" dirty="0" smtClean="0">
                <a:latin typeface="+mj-lt"/>
              </a:rPr>
              <a:t>C</a:t>
            </a:r>
            <a:r>
              <a:rPr lang="el-GR" sz="2800" dirty="0" smtClean="0">
                <a:latin typeface="+mj-lt"/>
              </a:rPr>
              <a:t> και ότι η ισοδύναμη αντίσταση είναι </a:t>
            </a:r>
            <a:r>
              <a:rPr lang="en-US" sz="2800" dirty="0" err="1" smtClean="0">
                <a:latin typeface="+mj-lt"/>
              </a:rPr>
              <a:t>Rn</a:t>
            </a:r>
            <a:r>
              <a:rPr lang="en-US" sz="2800" dirty="0" smtClean="0">
                <a:latin typeface="+mj-lt"/>
              </a:rPr>
              <a:t> </a:t>
            </a:r>
            <a:r>
              <a:rPr lang="el-GR" sz="2800" dirty="0" smtClean="0">
                <a:latin typeface="+mj-lt"/>
              </a:rPr>
              <a:t>για τα </a:t>
            </a:r>
            <a:r>
              <a:rPr lang="en-US" sz="2800" dirty="0" smtClean="0">
                <a:latin typeface="+mj-lt"/>
              </a:rPr>
              <a:t>n-MOS </a:t>
            </a:r>
            <a:r>
              <a:rPr lang="el-GR" sz="2800" dirty="0" err="1" smtClean="0">
                <a:latin typeface="+mj-lt"/>
              </a:rPr>
              <a:t>τρανζίστορς</a:t>
            </a:r>
            <a:r>
              <a:rPr lang="el-GR" sz="2800" dirty="0" smtClean="0">
                <a:latin typeface="+mj-lt"/>
              </a:rPr>
              <a:t> και </a:t>
            </a:r>
            <a:r>
              <a:rPr lang="en-US" sz="2800" dirty="0" err="1" smtClean="0">
                <a:latin typeface="+mj-lt"/>
              </a:rPr>
              <a:t>Rp</a:t>
            </a:r>
            <a:r>
              <a:rPr lang="en-US" sz="2800" dirty="0" smtClean="0">
                <a:latin typeface="+mj-lt"/>
              </a:rPr>
              <a:t> </a:t>
            </a:r>
            <a:r>
              <a:rPr lang="el-GR" sz="2800" dirty="0" smtClean="0">
                <a:latin typeface="+mj-lt"/>
              </a:rPr>
              <a:t>για τα </a:t>
            </a:r>
            <a:r>
              <a:rPr lang="en-US" sz="2800" dirty="0" smtClean="0">
                <a:latin typeface="+mj-lt"/>
              </a:rPr>
              <a:t>p-MOS.</a:t>
            </a:r>
          </a:p>
          <a:p>
            <a:pPr eaLnBrk="1" hangingPunct="1">
              <a:lnSpc>
                <a:spcPct val="90000"/>
              </a:lnSpc>
              <a:defRPr/>
            </a:pPr>
            <a:r>
              <a:rPr lang="el-GR" sz="2800" dirty="0" smtClean="0">
                <a:latin typeface="+mj-lt"/>
              </a:rPr>
              <a:t>Στην έξοδο θεωρώ χωρητικότητα </a:t>
            </a:r>
            <a:r>
              <a:rPr lang="en-US" sz="2800" dirty="0" smtClean="0">
                <a:latin typeface="+mj-lt"/>
              </a:rPr>
              <a:t>C</a:t>
            </a:r>
            <a:r>
              <a:rPr lang="en-US" sz="2800" baseline="-25000" dirty="0" smtClean="0">
                <a:latin typeface="+mj-lt"/>
              </a:rPr>
              <a:t>L</a:t>
            </a:r>
          </a:p>
          <a:p>
            <a:pPr eaLnBrk="1" hangingPunct="1">
              <a:lnSpc>
                <a:spcPct val="90000"/>
              </a:lnSpc>
              <a:defRPr/>
            </a:pPr>
            <a:r>
              <a:rPr lang="el-GR" sz="2800" dirty="0" smtClean="0">
                <a:latin typeface="+mj-lt"/>
              </a:rPr>
              <a:t>Στην περίπτωση  που έχω </a:t>
            </a:r>
            <a:r>
              <a:rPr lang="en-US" sz="2800" dirty="0" smtClean="0">
                <a:latin typeface="+mj-lt"/>
              </a:rPr>
              <a:t>n </a:t>
            </a:r>
            <a:r>
              <a:rPr lang="el-GR" sz="2800" dirty="0" smtClean="0">
                <a:latin typeface="+mj-lt"/>
              </a:rPr>
              <a:t>εισόδους θα έχω</a:t>
            </a:r>
          </a:p>
          <a:p>
            <a:pPr lvl="1" eaLnBrk="1" hangingPunct="1">
              <a:lnSpc>
                <a:spcPct val="90000"/>
              </a:lnSpc>
              <a:defRPr/>
            </a:pPr>
            <a:r>
              <a:rPr lang="en-US" sz="2400" dirty="0" smtClean="0">
                <a:latin typeface="+mj-lt"/>
              </a:rPr>
              <a:t>n </a:t>
            </a:r>
            <a:r>
              <a:rPr lang="en-US" sz="2400" dirty="0" err="1" smtClean="0">
                <a:latin typeface="+mj-lt"/>
              </a:rPr>
              <a:t>n</a:t>
            </a:r>
            <a:r>
              <a:rPr lang="en-US" sz="2400" dirty="0" smtClean="0">
                <a:latin typeface="+mj-lt"/>
              </a:rPr>
              <a:t>-MOS </a:t>
            </a:r>
            <a:r>
              <a:rPr lang="el-GR" sz="2400" dirty="0" err="1" smtClean="0">
                <a:latin typeface="+mj-lt"/>
              </a:rPr>
              <a:t>τρανζίστορς</a:t>
            </a:r>
            <a:r>
              <a:rPr lang="el-GR" sz="2400" dirty="0" smtClean="0">
                <a:latin typeface="+mj-lt"/>
              </a:rPr>
              <a:t> </a:t>
            </a:r>
            <a:r>
              <a:rPr lang="en-US" sz="2400" dirty="0" smtClean="0">
                <a:latin typeface="+mj-lt"/>
              </a:rPr>
              <a:t> </a:t>
            </a:r>
            <a:r>
              <a:rPr lang="el-GR" sz="2400" dirty="0" smtClean="0">
                <a:latin typeface="+mj-lt"/>
              </a:rPr>
              <a:t>σε σειρά με 2</a:t>
            </a:r>
            <a:r>
              <a:rPr lang="en-US" sz="2400" dirty="0" smtClean="0">
                <a:latin typeface="+mj-lt"/>
              </a:rPr>
              <a:t>C </a:t>
            </a:r>
            <a:r>
              <a:rPr lang="el-GR" sz="2400" dirty="0" smtClean="0">
                <a:latin typeface="+mj-lt"/>
              </a:rPr>
              <a:t>παρασιτική χωρητικότητα ανάμεσα σε κάθε ζεύγος από </a:t>
            </a:r>
            <a:r>
              <a:rPr lang="el-GR" sz="2400" dirty="0" err="1" smtClean="0">
                <a:latin typeface="+mj-lt"/>
              </a:rPr>
              <a:t>τρανζιστορ</a:t>
            </a:r>
            <a:endParaRPr lang="el-GR" sz="2400" dirty="0" smtClean="0">
              <a:latin typeface="+mj-lt"/>
            </a:endParaRPr>
          </a:p>
        </p:txBody>
      </p:sp>
    </p:spTree>
    <p:extLst>
      <p:ext uri="{BB962C8B-B14F-4D97-AF65-F5344CB8AC3E}">
        <p14:creationId xmlns:p14="http://schemas.microsoft.com/office/powerpoint/2010/main" val="23774623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custDataLst>
              <p:tags r:id="rId1"/>
            </p:custDataLst>
          </p:nvPr>
        </p:nvSpPr>
        <p:spPr/>
        <p:txBody>
          <a:bodyPr/>
          <a:lstStyle/>
          <a:p>
            <a:r>
              <a:rPr lang="en-US" dirty="0" smtClean="0"/>
              <a:t>Delay Definitions</a:t>
            </a:r>
            <a:endParaRPr lang="el-GR" dirty="0"/>
          </a:p>
        </p:txBody>
      </p:sp>
      <p:pic>
        <p:nvPicPr>
          <p:cNvPr id="7" name="Picture 2" descr="Γραφικές παραστάσεις Vin/t και Vout/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9688" y="1557338"/>
            <a:ext cx="631732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44487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(3 από 7</a:t>
            </a:r>
            <a:r>
              <a:rPr lang="el-GR" altLang="el-GR" dirty="0"/>
              <a:t>)</a:t>
            </a:r>
            <a:endParaRPr lang="el-GR" dirty="0"/>
          </a:p>
        </p:txBody>
      </p:sp>
      <p:sp>
        <p:nvSpPr>
          <p:cNvPr id="104450" name="Rectangle 3"/>
          <p:cNvSpPr>
            <a:spLocks noGrp="1" noChangeArrowheads="1"/>
          </p:cNvSpPr>
          <p:nvPr>
            <p:ph idx="1"/>
          </p:nvPr>
        </p:nvSpPr>
        <p:spPr/>
        <p:txBody>
          <a:bodyPr/>
          <a:lstStyle/>
          <a:p>
            <a:pPr lvl="1" eaLnBrk="1" hangingPunct="1">
              <a:defRPr/>
            </a:pPr>
            <a:r>
              <a:rPr lang="el-GR" dirty="0" smtClean="0">
                <a:latin typeface="+mj-lt"/>
              </a:rPr>
              <a:t>Στο τελευταίο </a:t>
            </a:r>
            <a:r>
              <a:rPr lang="en-US" dirty="0" smtClean="0">
                <a:latin typeface="+mj-lt"/>
              </a:rPr>
              <a:t>n-MOS </a:t>
            </a:r>
            <a:r>
              <a:rPr lang="el-GR" dirty="0" smtClean="0">
                <a:latin typeface="+mj-lt"/>
              </a:rPr>
              <a:t>συνδέονται </a:t>
            </a:r>
            <a:r>
              <a:rPr lang="en-US" dirty="0" err="1" smtClean="0">
                <a:latin typeface="+mj-lt"/>
              </a:rPr>
              <a:t>nC</a:t>
            </a:r>
            <a:r>
              <a:rPr lang="en-US" dirty="0" smtClean="0">
                <a:latin typeface="+mj-lt"/>
              </a:rPr>
              <a:t> </a:t>
            </a:r>
            <a:r>
              <a:rPr lang="el-GR" dirty="0" smtClean="0">
                <a:latin typeface="+mj-lt"/>
              </a:rPr>
              <a:t>παρασιτικές χωρητικότητες από τις καταβόθρες των </a:t>
            </a:r>
            <a:r>
              <a:rPr lang="en-US" dirty="0" smtClean="0">
                <a:latin typeface="+mj-lt"/>
              </a:rPr>
              <a:t>p-MOS </a:t>
            </a:r>
            <a:r>
              <a:rPr lang="el-GR" dirty="0" smtClean="0">
                <a:latin typeface="+mj-lt"/>
              </a:rPr>
              <a:t>τρανζίστορ</a:t>
            </a:r>
          </a:p>
          <a:p>
            <a:pPr lvl="1" eaLnBrk="1" hangingPunct="1">
              <a:defRPr/>
            </a:pPr>
            <a:r>
              <a:rPr lang="en-US" dirty="0" smtClean="0">
                <a:latin typeface="+mj-lt"/>
              </a:rPr>
              <a:t>C </a:t>
            </a:r>
            <a:r>
              <a:rPr lang="el-GR" dirty="0" smtClean="0">
                <a:latin typeface="+mj-lt"/>
              </a:rPr>
              <a:t>παρασιτική χωρητικότητα της καταβόθρας του </a:t>
            </a:r>
            <a:r>
              <a:rPr lang="en-US" dirty="0" smtClean="0">
                <a:latin typeface="+mj-lt"/>
              </a:rPr>
              <a:t>n-MOS</a:t>
            </a:r>
          </a:p>
          <a:p>
            <a:pPr lvl="1" eaLnBrk="1" hangingPunct="1">
              <a:defRPr/>
            </a:pPr>
            <a:r>
              <a:rPr lang="el-GR" dirty="0" smtClean="0">
                <a:latin typeface="+mj-lt"/>
              </a:rPr>
              <a:t>Και τέλος </a:t>
            </a:r>
            <a:r>
              <a:rPr lang="en-US" dirty="0" smtClean="0">
                <a:latin typeface="+mj-lt"/>
              </a:rPr>
              <a:t>C</a:t>
            </a:r>
            <a:r>
              <a:rPr lang="en-US" baseline="-25000" dirty="0" smtClean="0">
                <a:latin typeface="+mj-lt"/>
              </a:rPr>
              <a:t>L</a:t>
            </a:r>
            <a:r>
              <a:rPr lang="en-US" dirty="0" smtClean="0">
                <a:latin typeface="+mj-lt"/>
              </a:rPr>
              <a:t> </a:t>
            </a:r>
            <a:r>
              <a:rPr lang="el-GR" dirty="0" smtClean="0">
                <a:latin typeface="+mj-lt"/>
              </a:rPr>
              <a:t> η χωρητικότητα που οδηγείται από την πύλη</a:t>
            </a:r>
            <a:endParaRPr lang="en-US" dirty="0" smtClean="0">
              <a:latin typeface="+mj-lt"/>
            </a:endParaRPr>
          </a:p>
          <a:p>
            <a:pPr lvl="1" eaLnBrk="1" hangingPunct="1">
              <a:defRPr/>
            </a:pPr>
            <a:endParaRPr lang="el-GR" dirty="0" smtClean="0"/>
          </a:p>
        </p:txBody>
      </p:sp>
    </p:spTree>
    <p:extLst>
      <p:ext uri="{BB962C8B-B14F-4D97-AF65-F5344CB8AC3E}">
        <p14:creationId xmlns:p14="http://schemas.microsoft.com/office/powerpoint/2010/main" val="18880827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(4 από 7</a:t>
            </a:r>
            <a:r>
              <a:rPr lang="el-GR" altLang="el-GR" dirty="0"/>
              <a:t>)</a:t>
            </a:r>
            <a:endParaRPr lang="el-GR" dirty="0"/>
          </a:p>
        </p:txBody>
      </p:sp>
      <p:grpSp>
        <p:nvGrpSpPr>
          <p:cNvPr id="144" name="140 - Ομάδα" descr="Κύκλωμα πύλης NAND"/>
          <p:cNvGrpSpPr>
            <a:grpSpLocks/>
          </p:cNvGrpSpPr>
          <p:nvPr/>
        </p:nvGrpSpPr>
        <p:grpSpPr bwMode="auto">
          <a:xfrm>
            <a:off x="1602001" y="1700809"/>
            <a:ext cx="6606403" cy="4392488"/>
            <a:chOff x="828675" y="908050"/>
            <a:chExt cx="7126288" cy="5040313"/>
          </a:xfrm>
        </p:grpSpPr>
        <p:grpSp>
          <p:nvGrpSpPr>
            <p:cNvPr id="145" name="Group 4"/>
            <p:cNvGrpSpPr>
              <a:grpSpLocks/>
            </p:cNvGrpSpPr>
            <p:nvPr/>
          </p:nvGrpSpPr>
          <p:grpSpPr bwMode="auto">
            <a:xfrm>
              <a:off x="1187450" y="1052513"/>
              <a:ext cx="431800" cy="576262"/>
              <a:chOff x="2608" y="1706"/>
              <a:chExt cx="272" cy="363"/>
            </a:xfrm>
          </p:grpSpPr>
          <p:sp>
            <p:nvSpPr>
              <p:cNvPr id="276" name="Line 5" descr="Κύκλωμα πύλης NAND"/>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7" name="Line 6"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8" name="Line 7"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9" name="Line 8"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0" name="Line 9"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1" name="Line 10"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2" name="Oval 11"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283" name="Line 12"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46" name="Group 13"/>
            <p:cNvGrpSpPr>
              <a:grpSpLocks/>
            </p:cNvGrpSpPr>
            <p:nvPr/>
          </p:nvGrpSpPr>
          <p:grpSpPr bwMode="auto">
            <a:xfrm>
              <a:off x="3348038" y="908050"/>
              <a:ext cx="288925" cy="144463"/>
              <a:chOff x="3152" y="1706"/>
              <a:chExt cx="182" cy="91"/>
            </a:xfrm>
          </p:grpSpPr>
          <p:sp>
            <p:nvSpPr>
              <p:cNvPr id="274" name="Line 14" descr="[DECORATIVE]"/>
              <p:cNvSpPr>
                <a:spLocks noChangeShapeType="1"/>
              </p:cNvSpPr>
              <p:nvPr/>
            </p:nvSpPr>
            <p:spPr bwMode="auto">
              <a:xfrm>
                <a:off x="3152" y="1706"/>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5" name="Line 15" descr="[DECORATIVE]"/>
              <p:cNvSpPr>
                <a:spLocks noChangeShapeType="1"/>
              </p:cNvSpPr>
              <p:nvPr/>
            </p:nvSpPr>
            <p:spPr bwMode="auto">
              <a:xfrm>
                <a:off x="3243"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47" name="Group 16"/>
            <p:cNvGrpSpPr>
              <a:grpSpLocks/>
            </p:cNvGrpSpPr>
            <p:nvPr/>
          </p:nvGrpSpPr>
          <p:grpSpPr bwMode="auto">
            <a:xfrm>
              <a:off x="2628900" y="5302250"/>
              <a:ext cx="288925" cy="288925"/>
              <a:chOff x="3152" y="2069"/>
              <a:chExt cx="182" cy="182"/>
            </a:xfrm>
          </p:grpSpPr>
          <p:sp>
            <p:nvSpPr>
              <p:cNvPr id="270" name="Line 17"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1" name="Line 18"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2" name="Line 19"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3" name="Line 20"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48" name="Group 21"/>
            <p:cNvGrpSpPr>
              <a:grpSpLocks/>
            </p:cNvGrpSpPr>
            <p:nvPr/>
          </p:nvGrpSpPr>
          <p:grpSpPr bwMode="auto">
            <a:xfrm>
              <a:off x="6227763" y="2349500"/>
              <a:ext cx="288925" cy="360363"/>
              <a:chOff x="3152" y="2341"/>
              <a:chExt cx="182" cy="227"/>
            </a:xfrm>
          </p:grpSpPr>
          <p:sp>
            <p:nvSpPr>
              <p:cNvPr id="266" name="Line 22"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7" name="Line 23"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8" name="Line 24"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9" name="Line 25"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49" name="Group 26"/>
            <p:cNvGrpSpPr>
              <a:grpSpLocks/>
            </p:cNvGrpSpPr>
            <p:nvPr/>
          </p:nvGrpSpPr>
          <p:grpSpPr bwMode="auto">
            <a:xfrm>
              <a:off x="2339975" y="1052513"/>
              <a:ext cx="431800" cy="576262"/>
              <a:chOff x="2608" y="1706"/>
              <a:chExt cx="272" cy="363"/>
            </a:xfrm>
          </p:grpSpPr>
          <p:sp>
            <p:nvSpPr>
              <p:cNvPr id="258" name="Line 27"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9" name="Line 28"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0" name="Line 29"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1" name="Line 30"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2" name="Line 31"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3" name="Line 32"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4" name="Oval 33"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265" name="Line 34"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0" name="Group 35"/>
            <p:cNvGrpSpPr>
              <a:grpSpLocks/>
            </p:cNvGrpSpPr>
            <p:nvPr/>
          </p:nvGrpSpPr>
          <p:grpSpPr bwMode="auto">
            <a:xfrm>
              <a:off x="4859338" y="1052513"/>
              <a:ext cx="431800" cy="576262"/>
              <a:chOff x="2608" y="1706"/>
              <a:chExt cx="272" cy="363"/>
            </a:xfrm>
          </p:grpSpPr>
          <p:sp>
            <p:nvSpPr>
              <p:cNvPr id="250" name="Line 36" descr="[DECORATIVE]"/>
              <p:cNvSpPr>
                <a:spLocks noChangeShapeType="1"/>
              </p:cNvSpPr>
              <p:nvPr/>
            </p:nvSpPr>
            <p:spPr bwMode="auto">
              <a:xfrm>
                <a:off x="2880" y="1706"/>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1" name="Line 37" descr="[DECORATIVE]"/>
              <p:cNvSpPr>
                <a:spLocks noChangeShapeType="1"/>
              </p:cNvSpPr>
              <p:nvPr/>
            </p:nvSpPr>
            <p:spPr bwMode="auto">
              <a:xfrm flipH="1">
                <a:off x="2835" y="1797"/>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2" name="Line 38" descr="[DECORATIVE]"/>
              <p:cNvSpPr>
                <a:spLocks noChangeShapeType="1"/>
              </p:cNvSpPr>
              <p:nvPr/>
            </p:nvSpPr>
            <p:spPr bwMode="auto">
              <a:xfrm>
                <a:off x="2835"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3" name="Line 39" descr="[DECORATIVE]"/>
              <p:cNvSpPr>
                <a:spLocks noChangeShapeType="1"/>
              </p:cNvSpPr>
              <p:nvPr/>
            </p:nvSpPr>
            <p:spPr bwMode="auto">
              <a:xfrm>
                <a:off x="2835" y="1979"/>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4" name="Line 40" descr="[DECORATIVE]"/>
              <p:cNvSpPr>
                <a:spLocks noChangeShapeType="1"/>
              </p:cNvSpPr>
              <p:nvPr/>
            </p:nvSpPr>
            <p:spPr bwMode="auto">
              <a:xfrm>
                <a:off x="2880" y="1979"/>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5" name="Line 41" descr="[DECORATIVE]"/>
              <p:cNvSpPr>
                <a:spLocks noChangeShapeType="1"/>
              </p:cNvSpPr>
              <p:nvPr/>
            </p:nvSpPr>
            <p:spPr bwMode="auto">
              <a:xfrm>
                <a:off x="2789" y="1797"/>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 name="Oval 42" descr="[DECORATIVE]"/>
              <p:cNvSpPr>
                <a:spLocks noChangeArrowheads="1"/>
              </p:cNvSpPr>
              <p:nvPr/>
            </p:nvSpPr>
            <p:spPr bwMode="auto">
              <a:xfrm>
                <a:off x="2699" y="1842"/>
                <a:ext cx="90" cy="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257" name="Line 43" descr="[DECORATIVE]"/>
              <p:cNvSpPr>
                <a:spLocks noChangeShapeType="1"/>
              </p:cNvSpPr>
              <p:nvPr/>
            </p:nvSpPr>
            <p:spPr bwMode="auto">
              <a:xfrm flipH="1">
                <a:off x="2608" y="1888"/>
                <a:ext cx="9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1" name="Group 44"/>
            <p:cNvGrpSpPr>
              <a:grpSpLocks/>
            </p:cNvGrpSpPr>
            <p:nvPr/>
          </p:nvGrpSpPr>
          <p:grpSpPr bwMode="auto">
            <a:xfrm>
              <a:off x="2339975" y="2349500"/>
              <a:ext cx="431800" cy="576263"/>
              <a:chOff x="2608" y="2160"/>
              <a:chExt cx="272" cy="363"/>
            </a:xfrm>
          </p:grpSpPr>
          <p:sp>
            <p:nvSpPr>
              <p:cNvPr id="243" name="Line 45"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4" name="Line 46"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5" name="Line 47"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 name="Line 48"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7" name="Line 49"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8" name="Line 50"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9" name="Line 51"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2" name="Group 52"/>
            <p:cNvGrpSpPr>
              <a:grpSpLocks/>
            </p:cNvGrpSpPr>
            <p:nvPr/>
          </p:nvGrpSpPr>
          <p:grpSpPr bwMode="auto">
            <a:xfrm>
              <a:off x="2339975" y="4725988"/>
              <a:ext cx="431800" cy="576262"/>
              <a:chOff x="2608" y="2160"/>
              <a:chExt cx="272" cy="363"/>
            </a:xfrm>
          </p:grpSpPr>
          <p:sp>
            <p:nvSpPr>
              <p:cNvPr id="236" name="Line 53"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7" name="Line 54"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8" name="Line 55"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9" name="Line 56"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0" name="Line 57"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1" name="Line 58"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2" name="Line 59"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3" name="Group 60"/>
            <p:cNvGrpSpPr>
              <a:grpSpLocks/>
            </p:cNvGrpSpPr>
            <p:nvPr/>
          </p:nvGrpSpPr>
          <p:grpSpPr bwMode="auto">
            <a:xfrm>
              <a:off x="2339975" y="4149725"/>
              <a:ext cx="431800" cy="576263"/>
              <a:chOff x="2608" y="2160"/>
              <a:chExt cx="272" cy="363"/>
            </a:xfrm>
          </p:grpSpPr>
          <p:sp>
            <p:nvSpPr>
              <p:cNvPr id="229" name="Line 61"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0" name="Line 62"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1" name="Line 63"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2" name="Line 64"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3" name="Line 65"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4" name="Line 66"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 name="Line 67"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54" name="Group 68"/>
            <p:cNvGrpSpPr>
              <a:grpSpLocks/>
            </p:cNvGrpSpPr>
            <p:nvPr/>
          </p:nvGrpSpPr>
          <p:grpSpPr bwMode="auto">
            <a:xfrm>
              <a:off x="6227763" y="2708275"/>
              <a:ext cx="288925" cy="288925"/>
              <a:chOff x="3152" y="2069"/>
              <a:chExt cx="182" cy="182"/>
            </a:xfrm>
          </p:grpSpPr>
          <p:sp>
            <p:nvSpPr>
              <p:cNvPr id="225" name="Line 69"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6" name="Line 70"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7" name="Line 71"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8" name="Line 72"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55" name="Line 73" descr="[DECORATIVE]"/>
            <p:cNvSpPr>
              <a:spLocks noChangeShapeType="1"/>
            </p:cNvSpPr>
            <p:nvPr/>
          </p:nvSpPr>
          <p:spPr bwMode="auto">
            <a:xfrm flipH="1">
              <a:off x="2771775" y="2349500"/>
              <a:ext cx="172878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6" name="Line 74" descr="[DECORATIVE]"/>
            <p:cNvSpPr>
              <a:spLocks noChangeShapeType="1"/>
            </p:cNvSpPr>
            <p:nvPr/>
          </p:nvSpPr>
          <p:spPr bwMode="auto">
            <a:xfrm>
              <a:off x="1619250" y="1628775"/>
              <a:ext cx="3673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7" name="Line 75" descr="[DECORATIVE]"/>
            <p:cNvSpPr>
              <a:spLocks noChangeShapeType="1"/>
            </p:cNvSpPr>
            <p:nvPr/>
          </p:nvSpPr>
          <p:spPr bwMode="auto">
            <a:xfrm>
              <a:off x="3492500" y="1628775"/>
              <a:ext cx="0" cy="7207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8" name="Line 76" descr="[DECORATIVE]"/>
            <p:cNvSpPr>
              <a:spLocks noChangeShapeType="1"/>
            </p:cNvSpPr>
            <p:nvPr/>
          </p:nvSpPr>
          <p:spPr bwMode="auto">
            <a:xfrm flipH="1">
              <a:off x="1619250" y="1052513"/>
              <a:ext cx="3673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9" name="Line 77" descr="[DECORATIVE]"/>
            <p:cNvSpPr>
              <a:spLocks noChangeShapeType="1"/>
            </p:cNvSpPr>
            <p:nvPr/>
          </p:nvSpPr>
          <p:spPr bwMode="auto">
            <a:xfrm flipH="1">
              <a:off x="4427538" y="2349500"/>
              <a:ext cx="194468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0" name="Text Box 78" descr="[DECORATIVE]"/>
            <p:cNvSpPr txBox="1">
              <a:spLocks noChangeArrowheads="1"/>
            </p:cNvSpPr>
            <p:nvPr>
              <p:custDataLst>
                <p:tags r:id="rId2"/>
              </p:custDataLst>
            </p:nvPr>
          </p:nvSpPr>
          <p:spPr bwMode="auto">
            <a:xfrm>
              <a:off x="828675" y="11239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a:t>
              </a:r>
              <a:r>
                <a:rPr lang="el-GR" altLang="el-GR" dirty="0">
                  <a:latin typeface="Calibri" panose="020F0502020204030204" pitchFamily="34" charset="0"/>
                </a:rPr>
                <a:t>1</a:t>
              </a:r>
            </a:p>
          </p:txBody>
        </p:sp>
        <p:sp>
          <p:nvSpPr>
            <p:cNvPr id="161" name="Text Box 79" descr="[DECORATIVE]"/>
            <p:cNvSpPr txBox="1">
              <a:spLocks noChangeArrowheads="1"/>
            </p:cNvSpPr>
            <p:nvPr/>
          </p:nvSpPr>
          <p:spPr bwMode="auto">
            <a:xfrm>
              <a:off x="1979613" y="11239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Α2</a:t>
              </a:r>
            </a:p>
          </p:txBody>
        </p:sp>
        <p:sp>
          <p:nvSpPr>
            <p:cNvPr id="162" name="Text Box 80" descr="[DECORATIVE]"/>
            <p:cNvSpPr txBox="1">
              <a:spLocks noChangeArrowheads="1"/>
            </p:cNvSpPr>
            <p:nvPr/>
          </p:nvSpPr>
          <p:spPr bwMode="auto">
            <a:xfrm>
              <a:off x="4284663" y="11239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latin typeface="Calibri" panose="020F0502020204030204" pitchFamily="34" charset="0"/>
                </a:rPr>
                <a:t>Α</a:t>
              </a:r>
              <a:r>
                <a:rPr lang="en-US" altLang="el-GR">
                  <a:latin typeface="Calibri" panose="020F0502020204030204" pitchFamily="34" charset="0"/>
                </a:rPr>
                <a:t>n</a:t>
              </a:r>
              <a:endParaRPr lang="el-GR" altLang="el-GR">
                <a:latin typeface="Calibri" panose="020F0502020204030204" pitchFamily="34" charset="0"/>
              </a:endParaRPr>
            </a:p>
          </p:txBody>
        </p:sp>
        <p:sp>
          <p:nvSpPr>
            <p:cNvPr id="163" name="Text Box 81" descr="[DECORATIVE]"/>
            <p:cNvSpPr txBox="1">
              <a:spLocks noChangeArrowheads="1"/>
            </p:cNvSpPr>
            <p:nvPr>
              <p:custDataLst>
                <p:tags r:id="rId3"/>
              </p:custDataLst>
            </p:nvPr>
          </p:nvSpPr>
          <p:spPr bwMode="auto">
            <a:xfrm>
              <a:off x="1979613" y="242093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An</a:t>
              </a:r>
              <a:endParaRPr lang="el-GR" altLang="el-GR" dirty="0">
                <a:latin typeface="Calibri" panose="020F0502020204030204" pitchFamily="34" charset="0"/>
              </a:endParaRPr>
            </a:p>
          </p:txBody>
        </p:sp>
        <p:sp>
          <p:nvSpPr>
            <p:cNvPr id="164" name="Text Box 82" descr="[DECORATIVE]"/>
            <p:cNvSpPr txBox="1">
              <a:spLocks noChangeArrowheads="1"/>
            </p:cNvSpPr>
            <p:nvPr>
              <p:custDataLst>
                <p:tags r:id="rId4"/>
              </p:custDataLst>
            </p:nvPr>
          </p:nvSpPr>
          <p:spPr bwMode="auto">
            <a:xfrm>
              <a:off x="1979613" y="42227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A2</a:t>
              </a:r>
              <a:endParaRPr lang="el-GR" altLang="el-GR" dirty="0">
                <a:latin typeface="Calibri" panose="020F0502020204030204" pitchFamily="34" charset="0"/>
              </a:endParaRPr>
            </a:p>
          </p:txBody>
        </p:sp>
        <p:sp>
          <p:nvSpPr>
            <p:cNvPr id="165" name="Text Box 83" descr="[DECORATIVE]"/>
            <p:cNvSpPr txBox="1">
              <a:spLocks noChangeArrowheads="1"/>
            </p:cNvSpPr>
            <p:nvPr>
              <p:custDataLst>
                <p:tags r:id="rId5"/>
              </p:custDataLst>
            </p:nvPr>
          </p:nvSpPr>
          <p:spPr bwMode="auto">
            <a:xfrm>
              <a:off x="1979613" y="47990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A1</a:t>
              </a:r>
              <a:endParaRPr lang="el-GR" altLang="el-GR" dirty="0">
                <a:latin typeface="Calibri" panose="020F0502020204030204" pitchFamily="34" charset="0"/>
              </a:endParaRPr>
            </a:p>
          </p:txBody>
        </p:sp>
        <p:sp>
          <p:nvSpPr>
            <p:cNvPr id="166" name="Text Box 84" descr="[DECORATIVE]"/>
            <p:cNvSpPr txBox="1">
              <a:spLocks noChangeArrowheads="1"/>
            </p:cNvSpPr>
            <p:nvPr>
              <p:custDataLst>
                <p:tags r:id="rId6"/>
              </p:custDataLst>
            </p:nvPr>
          </p:nvSpPr>
          <p:spPr bwMode="auto">
            <a:xfrm>
              <a:off x="6588125" y="2349500"/>
              <a:ext cx="1366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r>
                <a:rPr lang="en-US" altLang="el-GR" baseline="-25000" dirty="0">
                  <a:latin typeface="Calibri" panose="020F0502020204030204" pitchFamily="34" charset="0"/>
                </a:rPr>
                <a:t>L</a:t>
              </a:r>
              <a:r>
                <a:rPr lang="en-US" altLang="el-GR" dirty="0">
                  <a:latin typeface="Calibri" panose="020F0502020204030204" pitchFamily="34" charset="0"/>
                </a:rPr>
                <a:t>+(n+1)C</a:t>
              </a:r>
              <a:endParaRPr lang="el-GR" altLang="el-GR" dirty="0">
                <a:latin typeface="Calibri" panose="020F0502020204030204" pitchFamily="34" charset="0"/>
              </a:endParaRPr>
            </a:p>
          </p:txBody>
        </p:sp>
        <p:grpSp>
          <p:nvGrpSpPr>
            <p:cNvPr id="167" name="Group 85"/>
            <p:cNvGrpSpPr>
              <a:grpSpLocks/>
            </p:cNvGrpSpPr>
            <p:nvPr/>
          </p:nvGrpSpPr>
          <p:grpSpPr bwMode="auto">
            <a:xfrm>
              <a:off x="4356100" y="4151313"/>
              <a:ext cx="288925" cy="360362"/>
              <a:chOff x="3152" y="2341"/>
              <a:chExt cx="182" cy="227"/>
            </a:xfrm>
          </p:grpSpPr>
          <p:sp>
            <p:nvSpPr>
              <p:cNvPr id="221" name="Line 86"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2" name="Line 87"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3" name="Line 88"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4" name="Line 89"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68" name="Group 90"/>
            <p:cNvGrpSpPr>
              <a:grpSpLocks/>
            </p:cNvGrpSpPr>
            <p:nvPr/>
          </p:nvGrpSpPr>
          <p:grpSpPr bwMode="auto">
            <a:xfrm>
              <a:off x="4356100" y="4510088"/>
              <a:ext cx="288925" cy="288925"/>
              <a:chOff x="3152" y="2069"/>
              <a:chExt cx="182" cy="182"/>
            </a:xfrm>
          </p:grpSpPr>
          <p:sp>
            <p:nvSpPr>
              <p:cNvPr id="217" name="Line 91"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8" name="Line 92"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9" name="Line 93"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0" name="Line 94"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69" name="Group 95"/>
            <p:cNvGrpSpPr>
              <a:grpSpLocks/>
            </p:cNvGrpSpPr>
            <p:nvPr/>
          </p:nvGrpSpPr>
          <p:grpSpPr bwMode="auto">
            <a:xfrm>
              <a:off x="3348038" y="4725988"/>
              <a:ext cx="288925" cy="360362"/>
              <a:chOff x="3152" y="2341"/>
              <a:chExt cx="182" cy="227"/>
            </a:xfrm>
          </p:grpSpPr>
          <p:sp>
            <p:nvSpPr>
              <p:cNvPr id="213" name="Line 96"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 name="Line 97"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 name="Line 98"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6" name="Line 99"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70" name="Group 100"/>
            <p:cNvGrpSpPr>
              <a:grpSpLocks/>
            </p:cNvGrpSpPr>
            <p:nvPr/>
          </p:nvGrpSpPr>
          <p:grpSpPr bwMode="auto">
            <a:xfrm>
              <a:off x="3348038" y="5084763"/>
              <a:ext cx="288925" cy="288925"/>
              <a:chOff x="3152" y="2069"/>
              <a:chExt cx="182" cy="182"/>
            </a:xfrm>
          </p:grpSpPr>
          <p:sp>
            <p:nvSpPr>
              <p:cNvPr id="209" name="Line 101"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0" name="Line 102"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1" name="Line 103"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 name="Line 104"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1" name="Line 105" descr="[DECORATIVE]"/>
            <p:cNvSpPr>
              <a:spLocks noChangeShapeType="1"/>
            </p:cNvSpPr>
            <p:nvPr/>
          </p:nvSpPr>
          <p:spPr bwMode="auto">
            <a:xfrm flipH="1">
              <a:off x="2771775" y="4149725"/>
              <a:ext cx="1728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2" name="Line 106" descr="[DECORATIVE]"/>
            <p:cNvSpPr>
              <a:spLocks noChangeShapeType="1"/>
            </p:cNvSpPr>
            <p:nvPr/>
          </p:nvSpPr>
          <p:spPr bwMode="auto">
            <a:xfrm flipH="1">
              <a:off x="2771775" y="4724400"/>
              <a:ext cx="720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3" name="Text Box 107" descr="[DECORATIVE]"/>
            <p:cNvSpPr txBox="1">
              <a:spLocks noChangeArrowheads="1"/>
            </p:cNvSpPr>
            <p:nvPr>
              <p:custDataLst>
                <p:tags r:id="rId7"/>
              </p:custDataLst>
            </p:nvPr>
          </p:nvSpPr>
          <p:spPr bwMode="auto">
            <a:xfrm>
              <a:off x="3636963" y="472598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2C</a:t>
              </a:r>
              <a:endParaRPr lang="el-GR" altLang="el-GR" dirty="0">
                <a:latin typeface="Calibri" panose="020F0502020204030204" pitchFamily="34" charset="0"/>
              </a:endParaRPr>
            </a:p>
          </p:txBody>
        </p:sp>
        <p:sp>
          <p:nvSpPr>
            <p:cNvPr id="174" name="Text Box 108" descr="[DECORATIVE]"/>
            <p:cNvSpPr txBox="1">
              <a:spLocks noChangeArrowheads="1"/>
            </p:cNvSpPr>
            <p:nvPr>
              <p:custDataLst>
                <p:tags r:id="rId8"/>
              </p:custDataLst>
            </p:nvPr>
          </p:nvSpPr>
          <p:spPr bwMode="auto">
            <a:xfrm>
              <a:off x="4716463" y="4076700"/>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2C</a:t>
              </a:r>
              <a:endParaRPr lang="el-GR" altLang="el-GR" dirty="0">
                <a:latin typeface="Calibri" panose="020F0502020204030204" pitchFamily="34" charset="0"/>
              </a:endParaRPr>
            </a:p>
          </p:txBody>
        </p:sp>
        <p:grpSp>
          <p:nvGrpSpPr>
            <p:cNvPr id="175" name="Group 109"/>
            <p:cNvGrpSpPr>
              <a:grpSpLocks/>
            </p:cNvGrpSpPr>
            <p:nvPr/>
          </p:nvGrpSpPr>
          <p:grpSpPr bwMode="auto">
            <a:xfrm>
              <a:off x="2339975" y="2924175"/>
              <a:ext cx="431800" cy="576263"/>
              <a:chOff x="2608" y="2160"/>
              <a:chExt cx="272" cy="363"/>
            </a:xfrm>
          </p:grpSpPr>
          <p:sp>
            <p:nvSpPr>
              <p:cNvPr id="202" name="Line 110" descr="[DECORATIVE]"/>
              <p:cNvSpPr>
                <a:spLocks noChangeShapeType="1"/>
              </p:cNvSpPr>
              <p:nvPr/>
            </p:nvSpPr>
            <p:spPr bwMode="auto">
              <a:xfrm>
                <a:off x="2880" y="2160"/>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3" name="Line 111" descr="[DECORATIVE]"/>
              <p:cNvSpPr>
                <a:spLocks noChangeShapeType="1"/>
              </p:cNvSpPr>
              <p:nvPr/>
            </p:nvSpPr>
            <p:spPr bwMode="auto">
              <a:xfrm flipH="1">
                <a:off x="2835" y="2251"/>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 name="Line 112" descr="[DECORATIVE]"/>
              <p:cNvSpPr>
                <a:spLocks noChangeShapeType="1"/>
              </p:cNvSpPr>
              <p:nvPr/>
            </p:nvSpPr>
            <p:spPr bwMode="auto">
              <a:xfrm>
                <a:off x="2835"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 name="Line 113" descr="[DECORATIVE]"/>
              <p:cNvSpPr>
                <a:spLocks noChangeShapeType="1"/>
              </p:cNvSpPr>
              <p:nvPr/>
            </p:nvSpPr>
            <p:spPr bwMode="auto">
              <a:xfrm>
                <a:off x="2835" y="2433"/>
                <a:ext cx="4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 name="Line 114" descr="[DECORATIVE]"/>
              <p:cNvSpPr>
                <a:spLocks noChangeShapeType="1"/>
              </p:cNvSpPr>
              <p:nvPr/>
            </p:nvSpPr>
            <p:spPr bwMode="auto">
              <a:xfrm>
                <a:off x="2880" y="2433"/>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 name="Line 115" descr="[DECORATIVE]"/>
              <p:cNvSpPr>
                <a:spLocks noChangeShapeType="1"/>
              </p:cNvSpPr>
              <p:nvPr/>
            </p:nvSpPr>
            <p:spPr bwMode="auto">
              <a:xfrm>
                <a:off x="2789" y="2251"/>
                <a:ext cx="0" cy="18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 name="Line 116" descr="[DECORATIVE]"/>
              <p:cNvSpPr>
                <a:spLocks noChangeShapeType="1"/>
              </p:cNvSpPr>
              <p:nvPr/>
            </p:nvSpPr>
            <p:spPr bwMode="auto">
              <a:xfrm flipH="1">
                <a:off x="2608" y="2341"/>
                <a:ext cx="181"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6" name="Text Box 117" descr="[DECORATIVE]"/>
            <p:cNvSpPr txBox="1">
              <a:spLocks noChangeArrowheads="1"/>
            </p:cNvSpPr>
            <p:nvPr>
              <p:custDataLst>
                <p:tags r:id="rId9"/>
              </p:custDataLst>
            </p:nvPr>
          </p:nvSpPr>
          <p:spPr bwMode="auto">
            <a:xfrm>
              <a:off x="1547813" y="30622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An-1</a:t>
              </a:r>
              <a:endParaRPr lang="el-GR" altLang="el-GR" dirty="0">
                <a:latin typeface="Calibri" panose="020F0502020204030204" pitchFamily="34" charset="0"/>
              </a:endParaRPr>
            </a:p>
          </p:txBody>
        </p:sp>
        <p:grpSp>
          <p:nvGrpSpPr>
            <p:cNvPr id="177" name="Group 118"/>
            <p:cNvGrpSpPr>
              <a:grpSpLocks/>
            </p:cNvGrpSpPr>
            <p:nvPr/>
          </p:nvGrpSpPr>
          <p:grpSpPr bwMode="auto">
            <a:xfrm>
              <a:off x="4356100" y="2925763"/>
              <a:ext cx="288925" cy="360362"/>
              <a:chOff x="3152" y="2341"/>
              <a:chExt cx="182" cy="227"/>
            </a:xfrm>
          </p:grpSpPr>
          <p:sp>
            <p:nvSpPr>
              <p:cNvPr id="198" name="Line 119"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9" name="Line 120"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0" name="Line 121"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1" name="Line 122"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78" name="Group 123"/>
            <p:cNvGrpSpPr>
              <a:grpSpLocks/>
            </p:cNvGrpSpPr>
            <p:nvPr/>
          </p:nvGrpSpPr>
          <p:grpSpPr bwMode="auto">
            <a:xfrm>
              <a:off x="4356100" y="3284538"/>
              <a:ext cx="288925" cy="288925"/>
              <a:chOff x="3152" y="2069"/>
              <a:chExt cx="182" cy="182"/>
            </a:xfrm>
          </p:grpSpPr>
          <p:sp>
            <p:nvSpPr>
              <p:cNvPr id="194" name="Line 124"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 name="Line 125"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6" name="Line 126"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7" name="Line 127"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9" name="Line 128" descr="[DECORATIVE]"/>
            <p:cNvSpPr>
              <a:spLocks noChangeShapeType="1"/>
            </p:cNvSpPr>
            <p:nvPr/>
          </p:nvSpPr>
          <p:spPr bwMode="auto">
            <a:xfrm flipH="1">
              <a:off x="2771775" y="2924175"/>
              <a:ext cx="1728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0" name="Text Box 130" descr="[DECORATIVE]"/>
            <p:cNvSpPr txBox="1">
              <a:spLocks noChangeArrowheads="1"/>
            </p:cNvSpPr>
            <p:nvPr>
              <p:custDataLst>
                <p:tags r:id="rId10"/>
              </p:custDataLst>
            </p:nvPr>
          </p:nvSpPr>
          <p:spPr bwMode="auto">
            <a:xfrm>
              <a:off x="2627313" y="3429000"/>
              <a:ext cx="2889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sz="1200" b="1" dirty="0">
                  <a:latin typeface="Calibri" panose="020F0502020204030204" pitchFamily="34" charset="0"/>
                </a:rPr>
                <a:t>. . .</a:t>
              </a:r>
              <a:endParaRPr lang="el-GR" altLang="el-GR" sz="1200" b="1" dirty="0">
                <a:latin typeface="Calibri" panose="020F0502020204030204" pitchFamily="34" charset="0"/>
              </a:endParaRPr>
            </a:p>
          </p:txBody>
        </p:sp>
        <p:sp>
          <p:nvSpPr>
            <p:cNvPr id="181" name="Text Box 131" descr="[DECORATIVE]"/>
            <p:cNvSpPr txBox="1">
              <a:spLocks noChangeArrowheads="1"/>
            </p:cNvSpPr>
            <p:nvPr/>
          </p:nvSpPr>
          <p:spPr bwMode="auto">
            <a:xfrm>
              <a:off x="4716463" y="2852738"/>
              <a:ext cx="1223962" cy="4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dirty="0" smtClean="0">
                  <a:latin typeface="Calibri" panose="020F0502020204030204" pitchFamily="34" charset="0"/>
                </a:rPr>
                <a:t>2C</a:t>
              </a:r>
              <a:endParaRPr lang="el-GR" altLang="el-GR" dirty="0">
                <a:latin typeface="Calibri" panose="020F0502020204030204" pitchFamily="34" charset="0"/>
              </a:endParaRPr>
            </a:p>
          </p:txBody>
        </p:sp>
        <p:sp>
          <p:nvSpPr>
            <p:cNvPr id="182" name="Text Box 132" descr="[DECORATIVE]"/>
            <p:cNvSpPr txBox="1">
              <a:spLocks noChangeArrowheads="1"/>
            </p:cNvSpPr>
            <p:nvPr/>
          </p:nvSpPr>
          <p:spPr bwMode="auto">
            <a:xfrm>
              <a:off x="3203575" y="1123950"/>
              <a:ext cx="863600" cy="4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b="1" dirty="0" smtClean="0">
                  <a:latin typeface="Calibri" panose="020F0502020204030204" pitchFamily="34" charset="0"/>
                </a:rPr>
                <a:t>.   .   .</a:t>
              </a:r>
              <a:endParaRPr lang="el-GR" altLang="el-GR" b="1" dirty="0">
                <a:latin typeface="Calibri" panose="020F0502020204030204" pitchFamily="34" charset="0"/>
              </a:endParaRPr>
            </a:p>
          </p:txBody>
        </p:sp>
        <p:grpSp>
          <p:nvGrpSpPr>
            <p:cNvPr id="183" name="Group 133"/>
            <p:cNvGrpSpPr>
              <a:grpSpLocks/>
            </p:cNvGrpSpPr>
            <p:nvPr/>
          </p:nvGrpSpPr>
          <p:grpSpPr bwMode="auto">
            <a:xfrm>
              <a:off x="3132138" y="5300663"/>
              <a:ext cx="288925" cy="360362"/>
              <a:chOff x="3152" y="2341"/>
              <a:chExt cx="182" cy="227"/>
            </a:xfrm>
          </p:grpSpPr>
          <p:sp>
            <p:nvSpPr>
              <p:cNvPr id="190" name="Line 134" descr="[DECORATIVE]"/>
              <p:cNvSpPr>
                <a:spLocks noChangeShapeType="1"/>
              </p:cNvSpPr>
              <p:nvPr/>
            </p:nvSpPr>
            <p:spPr bwMode="auto">
              <a:xfrm>
                <a:off x="3243" y="2341"/>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1" name="Line 135" descr="[DECORATIVE]"/>
              <p:cNvSpPr>
                <a:spLocks noChangeShapeType="1"/>
              </p:cNvSpPr>
              <p:nvPr/>
            </p:nvSpPr>
            <p:spPr bwMode="auto">
              <a:xfrm flipH="1">
                <a:off x="3152" y="2432"/>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2" name="Line 136" descr="[DECORATIVE]"/>
              <p:cNvSpPr>
                <a:spLocks noChangeShapeType="1"/>
              </p:cNvSpPr>
              <p:nvPr/>
            </p:nvSpPr>
            <p:spPr bwMode="auto">
              <a:xfrm flipH="1">
                <a:off x="3152" y="2478"/>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3" name="Line 137" descr="[DECORATIVE]"/>
              <p:cNvSpPr>
                <a:spLocks noChangeShapeType="1"/>
              </p:cNvSpPr>
              <p:nvPr/>
            </p:nvSpPr>
            <p:spPr bwMode="auto">
              <a:xfrm>
                <a:off x="3243" y="2478"/>
                <a:ext cx="0" cy="9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84" name="Group 138"/>
            <p:cNvGrpSpPr>
              <a:grpSpLocks/>
            </p:cNvGrpSpPr>
            <p:nvPr/>
          </p:nvGrpSpPr>
          <p:grpSpPr bwMode="auto">
            <a:xfrm>
              <a:off x="3132138" y="5659438"/>
              <a:ext cx="288925" cy="288925"/>
              <a:chOff x="3152" y="2069"/>
              <a:chExt cx="182" cy="182"/>
            </a:xfrm>
          </p:grpSpPr>
          <p:sp>
            <p:nvSpPr>
              <p:cNvPr id="186" name="Line 139" descr="[DECORATIVE]"/>
              <p:cNvSpPr>
                <a:spLocks noChangeShapeType="1"/>
              </p:cNvSpPr>
              <p:nvPr/>
            </p:nvSpPr>
            <p:spPr bwMode="auto">
              <a:xfrm flipH="1">
                <a:off x="3152" y="2160"/>
                <a:ext cx="18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7" name="Line 140" descr="[DECORATIVE]"/>
              <p:cNvSpPr>
                <a:spLocks noChangeShapeType="1"/>
              </p:cNvSpPr>
              <p:nvPr/>
            </p:nvSpPr>
            <p:spPr bwMode="auto">
              <a:xfrm flipH="1">
                <a:off x="3198" y="2205"/>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8" name="Line 141" descr="[DECORATIVE]"/>
              <p:cNvSpPr>
                <a:spLocks noChangeShapeType="1"/>
              </p:cNvSpPr>
              <p:nvPr/>
            </p:nvSpPr>
            <p:spPr bwMode="auto">
              <a:xfrm flipH="1">
                <a:off x="3198" y="2251"/>
                <a:ext cx="9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9" name="Line 142" descr="[DECORATIVE]"/>
              <p:cNvSpPr>
                <a:spLocks noChangeShapeType="1"/>
              </p:cNvSpPr>
              <p:nvPr/>
            </p:nvSpPr>
            <p:spPr bwMode="auto">
              <a:xfrm>
                <a:off x="3243" y="2069"/>
                <a:ext cx="0" cy="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85" name="Line 143" descr="[DECORATIVE]"/>
            <p:cNvSpPr>
              <a:spLocks noChangeShapeType="1"/>
            </p:cNvSpPr>
            <p:nvPr/>
          </p:nvSpPr>
          <p:spPr bwMode="auto">
            <a:xfrm flipH="1" flipV="1">
              <a:off x="2771775" y="53006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Tree>
    <p:custDataLst>
      <p:tags r:id="rId1"/>
    </p:custDataLst>
    <p:extLst>
      <p:ext uri="{BB962C8B-B14F-4D97-AF65-F5344CB8AC3E}">
        <p14:creationId xmlns:p14="http://schemas.microsoft.com/office/powerpoint/2010/main" val="20189465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(5 από 7</a:t>
            </a:r>
            <a:r>
              <a:rPr lang="el-GR" altLang="el-GR" dirty="0"/>
              <a:t>)</a:t>
            </a:r>
            <a:endParaRPr lang="el-GR" dirty="0"/>
          </a:p>
        </p:txBody>
      </p:sp>
      <p:sp>
        <p:nvSpPr>
          <p:cNvPr id="106498" name="Rectangle 3"/>
          <p:cNvSpPr>
            <a:spLocks noGrp="1" noChangeArrowheads="1"/>
          </p:cNvSpPr>
          <p:nvPr>
            <p:ph idx="1"/>
          </p:nvPr>
        </p:nvSpPr>
        <p:spPr/>
        <p:txBody>
          <a:bodyPr/>
          <a:lstStyle/>
          <a:p>
            <a:pPr eaLnBrk="1" hangingPunct="1">
              <a:lnSpc>
                <a:spcPct val="90000"/>
              </a:lnSpc>
              <a:defRPr/>
            </a:pPr>
            <a:r>
              <a:rPr lang="el-GR" dirty="0" smtClean="0">
                <a:latin typeface="+mj-lt"/>
              </a:rPr>
              <a:t>Για την αποφόρτιση το κύκλωμα έχει </a:t>
            </a:r>
            <a:r>
              <a:rPr lang="en-US" dirty="0" smtClean="0">
                <a:latin typeface="+mj-lt"/>
              </a:rPr>
              <a:t>n</a:t>
            </a:r>
            <a:r>
              <a:rPr lang="el-GR" dirty="0" smtClean="0">
                <a:latin typeface="+mj-lt"/>
              </a:rPr>
              <a:t> στάδια</a:t>
            </a:r>
          </a:p>
          <a:p>
            <a:pPr lvl="1" eaLnBrk="1" hangingPunct="1">
              <a:lnSpc>
                <a:spcPct val="90000"/>
              </a:lnSpc>
              <a:defRPr/>
            </a:pPr>
            <a:r>
              <a:rPr lang="el-GR" dirty="0" smtClean="0">
                <a:latin typeface="+mj-lt"/>
              </a:rPr>
              <a:t>Τα πρώτα </a:t>
            </a:r>
            <a:r>
              <a:rPr lang="en-US" dirty="0" smtClean="0">
                <a:latin typeface="+mj-lt"/>
              </a:rPr>
              <a:t>n-1</a:t>
            </a:r>
            <a:r>
              <a:rPr lang="el-GR" dirty="0" smtClean="0">
                <a:latin typeface="+mj-lt"/>
              </a:rPr>
              <a:t> στάδια έχουν αντίσταση </a:t>
            </a:r>
            <a:r>
              <a:rPr lang="en-US" dirty="0" err="1" smtClean="0">
                <a:latin typeface="+mj-lt"/>
              </a:rPr>
              <a:t>Rn</a:t>
            </a:r>
            <a:r>
              <a:rPr lang="en-US" dirty="0" smtClean="0">
                <a:latin typeface="+mj-lt"/>
              </a:rPr>
              <a:t> </a:t>
            </a:r>
            <a:r>
              <a:rPr lang="el-GR" dirty="0" smtClean="0">
                <a:latin typeface="+mj-lt"/>
              </a:rPr>
              <a:t> και χωρητικότητα 2</a:t>
            </a:r>
            <a:r>
              <a:rPr lang="en-US" dirty="0" smtClean="0">
                <a:latin typeface="+mj-lt"/>
              </a:rPr>
              <a:t>C </a:t>
            </a:r>
            <a:r>
              <a:rPr lang="el-GR" dirty="0" smtClean="0">
                <a:latin typeface="+mj-lt"/>
              </a:rPr>
              <a:t>το καθένα</a:t>
            </a:r>
          </a:p>
          <a:p>
            <a:pPr lvl="1" eaLnBrk="1" hangingPunct="1">
              <a:lnSpc>
                <a:spcPct val="90000"/>
              </a:lnSpc>
              <a:defRPr/>
            </a:pPr>
            <a:r>
              <a:rPr lang="el-GR" dirty="0" smtClean="0">
                <a:latin typeface="+mj-lt"/>
              </a:rPr>
              <a:t>το τελευταίο στάδιο έχει επίσης αντίσταση </a:t>
            </a:r>
            <a:r>
              <a:rPr lang="en-US" dirty="0" err="1" smtClean="0">
                <a:latin typeface="+mj-lt"/>
              </a:rPr>
              <a:t>Rn</a:t>
            </a:r>
            <a:r>
              <a:rPr lang="el-GR" dirty="0" smtClean="0">
                <a:latin typeface="+mj-lt"/>
              </a:rPr>
              <a:t> αλλά χωρητικότητα </a:t>
            </a:r>
            <a:r>
              <a:rPr lang="en-US" dirty="0" smtClean="0">
                <a:latin typeface="+mj-lt"/>
              </a:rPr>
              <a:t>C</a:t>
            </a:r>
            <a:r>
              <a:rPr lang="en-US" baseline="-25000" dirty="0" smtClean="0">
                <a:latin typeface="+mj-lt"/>
              </a:rPr>
              <a:t>L</a:t>
            </a:r>
            <a:r>
              <a:rPr lang="en-US" dirty="0" smtClean="0">
                <a:latin typeface="+mj-lt"/>
              </a:rPr>
              <a:t>+(n+1)C</a:t>
            </a:r>
          </a:p>
          <a:p>
            <a:pPr eaLnBrk="1" hangingPunct="1">
              <a:lnSpc>
                <a:spcPct val="90000"/>
              </a:lnSpc>
              <a:defRPr/>
            </a:pPr>
            <a:endParaRPr lang="en-US" dirty="0" smtClean="0">
              <a:latin typeface="+mj-lt"/>
            </a:endParaRPr>
          </a:p>
          <a:p>
            <a:pPr eaLnBrk="1" hangingPunct="1">
              <a:lnSpc>
                <a:spcPct val="90000"/>
              </a:lnSpc>
              <a:defRPr/>
            </a:pPr>
            <a:r>
              <a:rPr lang="el-GR" dirty="0" smtClean="0">
                <a:latin typeface="+mj-lt"/>
              </a:rPr>
              <a:t>Χωρίζουμε το κύκλωμα σε δύο τμήματα</a:t>
            </a:r>
          </a:p>
          <a:p>
            <a:pPr lvl="1" eaLnBrk="1" hangingPunct="1">
              <a:lnSpc>
                <a:spcPct val="90000"/>
              </a:lnSpc>
              <a:defRPr/>
            </a:pPr>
            <a:r>
              <a:rPr lang="el-GR" dirty="0" smtClean="0">
                <a:latin typeface="+mj-lt"/>
              </a:rPr>
              <a:t>Τμήμα Α που περιλαμβάνει τα </a:t>
            </a:r>
            <a:r>
              <a:rPr lang="en-US" dirty="0" smtClean="0">
                <a:latin typeface="+mj-lt"/>
              </a:rPr>
              <a:t>n-1 </a:t>
            </a:r>
            <a:r>
              <a:rPr lang="el-GR" dirty="0" smtClean="0">
                <a:latin typeface="+mj-lt"/>
              </a:rPr>
              <a:t>πρώτα στάδια</a:t>
            </a:r>
          </a:p>
          <a:p>
            <a:pPr lvl="1" eaLnBrk="1" hangingPunct="1">
              <a:lnSpc>
                <a:spcPct val="90000"/>
              </a:lnSpc>
              <a:defRPr/>
            </a:pPr>
            <a:r>
              <a:rPr lang="el-GR" dirty="0" smtClean="0">
                <a:latin typeface="+mj-lt"/>
              </a:rPr>
              <a:t>Τμήμα Β που περιλαμβάνει το τελευταίο στάδιο</a:t>
            </a:r>
          </a:p>
        </p:txBody>
      </p:sp>
    </p:spTree>
    <p:extLst>
      <p:ext uri="{BB962C8B-B14F-4D97-AF65-F5344CB8AC3E}">
        <p14:creationId xmlns:p14="http://schemas.microsoft.com/office/powerpoint/2010/main" val="295189815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(6 από 7</a:t>
            </a:r>
            <a:r>
              <a:rPr lang="el-GR" altLang="el-GR" dirty="0"/>
              <a:t>)</a:t>
            </a:r>
            <a:endParaRPr lang="el-GR" dirty="0"/>
          </a:p>
        </p:txBody>
      </p:sp>
      <p:sp>
        <p:nvSpPr>
          <p:cNvPr id="10244" name="Rectangle 3"/>
          <p:cNvSpPr>
            <a:spLocks noGrp="1" noChangeArrowheads="1"/>
          </p:cNvSpPr>
          <p:nvPr>
            <p:ph type="body" sz="half" idx="4294967295"/>
          </p:nvPr>
        </p:nvSpPr>
        <p:spPr>
          <a:xfrm>
            <a:off x="708025" y="1600201"/>
            <a:ext cx="8435975" cy="568659"/>
          </a:xfrm>
        </p:spPr>
        <p:txBody>
          <a:bodyPr/>
          <a:lstStyle/>
          <a:p>
            <a:pPr marL="0" indent="0" eaLnBrk="1" hangingPunct="1">
              <a:buNone/>
              <a:defRPr/>
            </a:pPr>
            <a:r>
              <a:rPr lang="el-GR" sz="2800" dirty="0" smtClean="0">
                <a:latin typeface="+mj-lt"/>
              </a:rPr>
              <a:t>Για το πρώτο τμήμα το </a:t>
            </a:r>
            <a:r>
              <a:rPr lang="en-US" sz="2800" dirty="0" smtClean="0">
                <a:latin typeface="+mj-lt"/>
              </a:rPr>
              <a:t>RC </a:t>
            </a:r>
            <a:r>
              <a:rPr lang="el-GR" sz="2800" dirty="0" smtClean="0">
                <a:latin typeface="+mj-lt"/>
              </a:rPr>
              <a:t>γινόμενο </a:t>
            </a:r>
            <a:r>
              <a:rPr lang="en-US" sz="2800" dirty="0" smtClean="0">
                <a:latin typeface="+mj-lt"/>
              </a:rPr>
              <a:t>RC</a:t>
            </a:r>
            <a:r>
              <a:rPr lang="en-US" sz="2800" baseline="-25000" dirty="0" smtClean="0">
                <a:latin typeface="+mj-lt"/>
              </a:rPr>
              <a:t>A</a:t>
            </a:r>
            <a:r>
              <a:rPr lang="en-US" sz="2800" dirty="0" smtClean="0">
                <a:latin typeface="+mj-lt"/>
              </a:rPr>
              <a:t> </a:t>
            </a:r>
            <a:r>
              <a:rPr lang="el-GR" sz="2800" dirty="0" smtClean="0">
                <a:latin typeface="+mj-lt"/>
              </a:rPr>
              <a:t>είναι </a:t>
            </a:r>
          </a:p>
          <a:p>
            <a:pPr eaLnBrk="1" hangingPunct="1">
              <a:defRPr/>
            </a:pPr>
            <a:endParaRPr lang="el-GR" sz="2800" dirty="0" smtClean="0">
              <a:latin typeface="+mj-lt"/>
            </a:endParaRPr>
          </a:p>
          <a:p>
            <a:pPr eaLnBrk="1" hangingPunct="1">
              <a:defRPr/>
            </a:pPr>
            <a:endParaRPr lang="el-GR" sz="2800" dirty="0" smtClean="0">
              <a:latin typeface="+mj-lt"/>
            </a:endParaRPr>
          </a:p>
          <a:p>
            <a:pPr eaLnBrk="1" hangingPunct="1">
              <a:defRPr/>
            </a:pPr>
            <a:endParaRPr lang="el-GR" sz="2800" dirty="0" smtClean="0">
              <a:latin typeface="+mj-lt"/>
            </a:endParaRPr>
          </a:p>
        </p:txBody>
      </p:sp>
      <p:graphicFrame>
        <p:nvGraphicFramePr>
          <p:cNvPr id="10242" name="Object 4"/>
          <p:cNvGraphicFramePr>
            <a:graphicFrameLocks noGrp="1" noChangeAspect="1"/>
          </p:cNvGraphicFramePr>
          <p:nvPr>
            <p:ph idx="1"/>
            <p:extLst>
              <p:ext uri="{D42A27DB-BD31-4B8C-83A1-F6EECF244321}">
                <p14:modId xmlns:p14="http://schemas.microsoft.com/office/powerpoint/2010/main" val="3295878945"/>
              </p:ext>
            </p:extLst>
          </p:nvPr>
        </p:nvGraphicFramePr>
        <p:xfrm>
          <a:off x="2087723" y="2354500"/>
          <a:ext cx="5292589" cy="745774"/>
        </p:xfrm>
        <a:graphic>
          <a:graphicData uri="http://schemas.openxmlformats.org/presentationml/2006/ole">
            <mc:AlternateContent xmlns:mc="http://schemas.openxmlformats.org/markup-compatibility/2006">
              <mc:Choice xmlns:v="urn:schemas-microsoft-com:vml" Requires="v">
                <p:oleObj spid="_x0000_s10268" name="Equation" r:id="rId4" imgW="2793960" imgH="393480" progId="Equation.3">
                  <p:embed/>
                </p:oleObj>
              </mc:Choice>
              <mc:Fallback>
                <p:oleObj name="Equation" r:id="rId4" imgW="27939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723" y="2354500"/>
                        <a:ext cx="5292589" cy="745774"/>
                      </a:xfrm>
                      <a:prstGeom prst="rect">
                        <a:avLst/>
                      </a:prstGeom>
                    </p:spPr>
                  </p:pic>
                </p:oleObj>
              </mc:Fallback>
            </mc:AlternateContent>
          </a:graphicData>
        </a:graphic>
      </p:graphicFrame>
      <p:sp>
        <p:nvSpPr>
          <p:cNvPr id="5" name="Ορθογώνιο 4"/>
          <p:cNvSpPr/>
          <p:nvPr/>
        </p:nvSpPr>
        <p:spPr>
          <a:xfrm>
            <a:off x="978565" y="3485334"/>
            <a:ext cx="3764813" cy="523220"/>
          </a:xfrm>
          <a:prstGeom prst="rect">
            <a:avLst/>
          </a:prstGeom>
        </p:spPr>
        <p:txBody>
          <a:bodyPr wrap="none">
            <a:spAutoFit/>
          </a:bodyPr>
          <a:lstStyle/>
          <a:p>
            <a:pPr eaLnBrk="1" hangingPunct="1">
              <a:defRPr/>
            </a:pPr>
            <a:r>
              <a:rPr lang="el-GR" sz="2800" dirty="0">
                <a:latin typeface="+mn-lt"/>
              </a:rPr>
              <a:t>Και η αντίσταση </a:t>
            </a:r>
            <a:r>
              <a:rPr lang="en-US" sz="2800" dirty="0">
                <a:latin typeface="+mn-lt"/>
              </a:rPr>
              <a:t>R</a:t>
            </a:r>
            <a:r>
              <a:rPr lang="en-US" sz="2800" baseline="-25000" dirty="0">
                <a:latin typeface="+mn-lt"/>
              </a:rPr>
              <a:t>A</a:t>
            </a:r>
            <a:r>
              <a:rPr lang="en-US" sz="2800" dirty="0">
                <a:latin typeface="+mn-lt"/>
              </a:rPr>
              <a:t> </a:t>
            </a:r>
            <a:r>
              <a:rPr lang="el-GR" sz="2800" dirty="0">
                <a:latin typeface="+mn-lt"/>
              </a:rPr>
              <a:t>είναι</a:t>
            </a:r>
          </a:p>
        </p:txBody>
      </p:sp>
      <p:graphicFrame>
        <p:nvGraphicFramePr>
          <p:cNvPr id="10243" name="Object 7"/>
          <p:cNvGraphicFramePr>
            <a:graphicFrameLocks noGrp="1" noChangeAspect="1"/>
          </p:cNvGraphicFramePr>
          <p:nvPr>
            <p:ph sz="quarter" idx="4294967295"/>
            <p:extLst>
              <p:ext uri="{D42A27DB-BD31-4B8C-83A1-F6EECF244321}">
                <p14:modId xmlns:p14="http://schemas.microsoft.com/office/powerpoint/2010/main" val="2238808586"/>
              </p:ext>
            </p:extLst>
          </p:nvPr>
        </p:nvGraphicFramePr>
        <p:xfrm>
          <a:off x="2411760" y="4517243"/>
          <a:ext cx="2735263" cy="631825"/>
        </p:xfrm>
        <a:graphic>
          <a:graphicData uri="http://schemas.openxmlformats.org/presentationml/2006/ole">
            <mc:AlternateContent xmlns:mc="http://schemas.openxmlformats.org/markup-compatibility/2006">
              <mc:Choice xmlns:v="urn:schemas-microsoft-com:vml" Requires="v">
                <p:oleObj spid="_x0000_s10269" name="Equation" r:id="rId6" imgW="990360" imgH="228600" progId="Equation.3">
                  <p:embed/>
                </p:oleObj>
              </mc:Choice>
              <mc:Fallback>
                <p:oleObj name="Equation" r:id="rId6" imgW="99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4517243"/>
                        <a:ext cx="2735263" cy="6318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501605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Γενική περίπτωση πύλης </a:t>
            </a:r>
            <a:r>
              <a:rPr lang="en-US" altLang="el-GR" dirty="0"/>
              <a:t>NAND</a:t>
            </a:r>
            <a:r>
              <a:rPr lang="el-GR" altLang="el-GR" dirty="0"/>
              <a:t> </a:t>
            </a:r>
            <a:r>
              <a:rPr lang="el-GR" altLang="el-GR" dirty="0" smtClean="0"/>
              <a:t>(7 από 7</a:t>
            </a:r>
            <a:r>
              <a:rPr lang="el-GR" altLang="el-GR" dirty="0"/>
              <a:t>)</a:t>
            </a:r>
            <a:endParaRPr lang="el-GR" dirty="0"/>
          </a:p>
        </p:txBody>
      </p:sp>
      <p:sp>
        <p:nvSpPr>
          <p:cNvPr id="11269" name="Rectangle 3"/>
          <p:cNvSpPr>
            <a:spLocks noGrp="1" noChangeArrowheads="1"/>
          </p:cNvSpPr>
          <p:nvPr>
            <p:ph type="body" sz="half" idx="4294967295"/>
          </p:nvPr>
        </p:nvSpPr>
        <p:spPr>
          <a:xfrm>
            <a:off x="570706" y="1674755"/>
            <a:ext cx="7859713" cy="828117"/>
          </a:xfrm>
        </p:spPr>
        <p:txBody>
          <a:bodyPr/>
          <a:lstStyle/>
          <a:p>
            <a:pPr marL="0" indent="0" eaLnBrk="1" hangingPunct="1">
              <a:buNone/>
              <a:defRPr/>
            </a:pPr>
            <a:r>
              <a:rPr lang="el-GR" sz="2800" dirty="0" smtClean="0">
                <a:latin typeface="+mj-lt"/>
              </a:rPr>
              <a:t>Για το δεύτερο τμήμα το </a:t>
            </a:r>
            <a:r>
              <a:rPr lang="en-US" sz="2800" dirty="0" smtClean="0">
                <a:latin typeface="+mj-lt"/>
              </a:rPr>
              <a:t>RC </a:t>
            </a:r>
            <a:r>
              <a:rPr lang="el-GR" sz="2800" dirty="0" smtClean="0">
                <a:latin typeface="+mj-lt"/>
              </a:rPr>
              <a:t>γινόμενο </a:t>
            </a:r>
            <a:r>
              <a:rPr lang="en-US" sz="2800" dirty="0" smtClean="0">
                <a:latin typeface="+mj-lt"/>
              </a:rPr>
              <a:t>RC</a:t>
            </a:r>
            <a:r>
              <a:rPr lang="en-US" sz="2800" baseline="-25000" dirty="0" smtClean="0">
                <a:latin typeface="+mj-lt"/>
              </a:rPr>
              <a:t>B</a:t>
            </a:r>
            <a:r>
              <a:rPr lang="en-US" sz="2800" dirty="0" smtClean="0">
                <a:latin typeface="+mj-lt"/>
              </a:rPr>
              <a:t> </a:t>
            </a:r>
            <a:r>
              <a:rPr lang="el-GR" sz="2800" dirty="0" smtClean="0">
                <a:latin typeface="+mj-lt"/>
              </a:rPr>
              <a:t>είναι</a:t>
            </a:r>
          </a:p>
        </p:txBody>
      </p:sp>
      <p:graphicFrame>
        <p:nvGraphicFramePr>
          <p:cNvPr id="11266" name="Object 5"/>
          <p:cNvGraphicFramePr>
            <a:graphicFrameLocks noGrp="1" noChangeAspect="1"/>
          </p:cNvGraphicFramePr>
          <p:nvPr>
            <p:ph idx="1"/>
            <p:extLst>
              <p:ext uri="{D42A27DB-BD31-4B8C-83A1-F6EECF244321}">
                <p14:modId xmlns:p14="http://schemas.microsoft.com/office/powerpoint/2010/main" val="1175195422"/>
              </p:ext>
            </p:extLst>
          </p:nvPr>
        </p:nvGraphicFramePr>
        <p:xfrm>
          <a:off x="1979712" y="2502872"/>
          <a:ext cx="3882500" cy="506413"/>
        </p:xfrm>
        <a:graphic>
          <a:graphicData uri="http://schemas.openxmlformats.org/presentationml/2006/ole">
            <mc:AlternateContent xmlns:mc="http://schemas.openxmlformats.org/markup-compatibility/2006">
              <mc:Choice xmlns:v="urn:schemas-microsoft-com:vml" Requires="v">
                <p:oleObj spid="_x0000_s11300" name="Equation" r:id="rId4" imgW="1752480" imgH="228600" progId="Equation.3">
                  <p:embed/>
                </p:oleObj>
              </mc:Choice>
              <mc:Fallback>
                <p:oleObj name="Equation" r:id="rId4" imgW="17524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502872"/>
                        <a:ext cx="3882500" cy="506413"/>
                      </a:xfrm>
                      <a:prstGeom prst="rect">
                        <a:avLst/>
                      </a:prstGeom>
                    </p:spPr>
                  </p:pic>
                </p:oleObj>
              </mc:Fallback>
            </mc:AlternateContent>
          </a:graphicData>
        </a:graphic>
      </p:graphicFrame>
      <p:sp>
        <p:nvSpPr>
          <p:cNvPr id="3" name="Ορθογώνιο 2"/>
          <p:cNvSpPr/>
          <p:nvPr/>
        </p:nvSpPr>
        <p:spPr>
          <a:xfrm>
            <a:off x="570706" y="3009285"/>
            <a:ext cx="7133642" cy="954107"/>
          </a:xfrm>
          <a:prstGeom prst="rect">
            <a:avLst/>
          </a:prstGeom>
        </p:spPr>
        <p:txBody>
          <a:bodyPr wrap="square">
            <a:spAutoFit/>
          </a:bodyPr>
          <a:lstStyle/>
          <a:p>
            <a:pPr eaLnBrk="1" hangingPunct="1">
              <a:defRPr/>
            </a:pPr>
            <a:endParaRPr lang="el-GR" sz="2800" dirty="0">
              <a:latin typeface="+mn-lt"/>
              <a:ea typeface="Tahoma" panose="020B0604030504040204" pitchFamily="34" charset="0"/>
              <a:cs typeface="Tahoma" panose="020B0604030504040204" pitchFamily="34" charset="0"/>
            </a:endParaRPr>
          </a:p>
          <a:p>
            <a:pPr eaLnBrk="1" hangingPunct="1">
              <a:defRPr/>
            </a:pPr>
            <a:r>
              <a:rPr lang="el-GR" sz="2800" dirty="0">
                <a:latin typeface="+mn-lt"/>
                <a:ea typeface="Tahoma" panose="020B0604030504040204" pitchFamily="34" charset="0"/>
                <a:cs typeface="Tahoma" panose="020B0604030504040204" pitchFamily="34" charset="0"/>
              </a:rPr>
              <a:t>Και η χωρητικότητα για το δεύτερο τμήμα είναι  </a:t>
            </a:r>
          </a:p>
        </p:txBody>
      </p:sp>
      <p:graphicFrame>
        <p:nvGraphicFramePr>
          <p:cNvPr id="11268" name="Object 11"/>
          <p:cNvGraphicFramePr>
            <a:graphicFrameLocks noChangeAspect="1"/>
          </p:cNvGraphicFramePr>
          <p:nvPr/>
        </p:nvGraphicFramePr>
        <p:xfrm>
          <a:off x="2339975" y="4797425"/>
          <a:ext cx="4092575" cy="688975"/>
        </p:xfrm>
        <a:graphic>
          <a:graphicData uri="http://schemas.openxmlformats.org/presentationml/2006/ole">
            <mc:AlternateContent xmlns:mc="http://schemas.openxmlformats.org/markup-compatibility/2006">
              <mc:Choice xmlns:v="urn:schemas-microsoft-com:vml" Requires="v">
                <p:oleObj spid="_x0000_s11301" name="Equation" r:id="rId6" imgW="1282680" imgH="215640" progId="Equation.3">
                  <p:embed/>
                </p:oleObj>
              </mc:Choice>
              <mc:Fallback>
                <p:oleObj name="Equation" r:id="rId6" imgW="12826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4797425"/>
                        <a:ext cx="409257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9826519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l-GR" altLang="el-GR" dirty="0" smtClean="0"/>
              <a:t>Συνολικό </a:t>
            </a:r>
            <a:r>
              <a:rPr lang="en-US" altLang="el-GR" dirty="0" smtClean="0"/>
              <a:t>RC (2)</a:t>
            </a:r>
            <a:endParaRPr lang="el-GR" altLang="el-GR" dirty="0" smtClean="0"/>
          </a:p>
        </p:txBody>
      </p:sp>
      <p:sp>
        <p:nvSpPr>
          <p:cNvPr id="12292" name="Rectangle 3"/>
          <p:cNvSpPr>
            <a:spLocks noGrp="1" noChangeArrowheads="1"/>
          </p:cNvSpPr>
          <p:nvPr>
            <p:ph type="body" sz="half" idx="2"/>
          </p:nvPr>
        </p:nvSpPr>
        <p:spPr>
          <a:xfrm>
            <a:off x="457200" y="1556792"/>
            <a:ext cx="8686800" cy="720080"/>
          </a:xfrm>
        </p:spPr>
        <p:txBody>
          <a:bodyPr/>
          <a:lstStyle/>
          <a:p>
            <a:pPr marL="0" indent="0" eaLnBrk="1" hangingPunct="1">
              <a:buNone/>
              <a:defRPr/>
            </a:pPr>
            <a:r>
              <a:rPr lang="el-GR" sz="2800" dirty="0" smtClean="0">
                <a:latin typeface="+mj-lt"/>
              </a:rPr>
              <a:t>Το συνολικό γινόμενο </a:t>
            </a:r>
            <a:r>
              <a:rPr lang="en-US" sz="2800" dirty="0" smtClean="0">
                <a:latin typeface="+mj-lt"/>
              </a:rPr>
              <a:t>RC </a:t>
            </a:r>
            <a:r>
              <a:rPr lang="el-GR" sz="2800" dirty="0" smtClean="0">
                <a:latin typeface="+mj-lt"/>
              </a:rPr>
              <a:t>θα είναι: </a:t>
            </a:r>
          </a:p>
        </p:txBody>
      </p:sp>
      <p:graphicFrame>
        <p:nvGraphicFramePr>
          <p:cNvPr id="12290" name="Object 4"/>
          <p:cNvGraphicFramePr>
            <a:graphicFrameLocks noGrp="1" noChangeAspect="1"/>
          </p:cNvGraphicFramePr>
          <p:nvPr>
            <p:ph idx="1"/>
            <p:extLst>
              <p:ext uri="{D42A27DB-BD31-4B8C-83A1-F6EECF244321}">
                <p14:modId xmlns:p14="http://schemas.microsoft.com/office/powerpoint/2010/main" val="50099656"/>
              </p:ext>
            </p:extLst>
          </p:nvPr>
        </p:nvGraphicFramePr>
        <p:xfrm>
          <a:off x="683568" y="2816932"/>
          <a:ext cx="7502769" cy="2232248"/>
        </p:xfrm>
        <a:graphic>
          <a:graphicData uri="http://schemas.openxmlformats.org/presentationml/2006/ole">
            <mc:AlternateContent xmlns:mc="http://schemas.openxmlformats.org/markup-compatibility/2006">
              <mc:Choice xmlns:v="urn:schemas-microsoft-com:vml" Requires="v">
                <p:oleObj spid="_x0000_s12303" name="Equation" r:id="rId4" imgW="4825800" imgH="1180800" progId="Equation.3">
                  <p:embed/>
                </p:oleObj>
              </mc:Choice>
              <mc:Fallback>
                <p:oleObj name="Equation" r:id="rId4" imgW="4825800" imgH="118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816932"/>
                        <a:ext cx="7502769" cy="223224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778304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l-GR" altLang="el-GR" dirty="0" smtClean="0"/>
              <a:t>Εναλλακτική Λύση</a:t>
            </a:r>
            <a:r>
              <a:rPr lang="en-US" altLang="el-GR" dirty="0" smtClean="0"/>
              <a:t> (</a:t>
            </a:r>
            <a:r>
              <a:rPr lang="el-GR" altLang="el-GR" dirty="0" smtClean="0"/>
              <a:t>1 από 3)</a:t>
            </a:r>
          </a:p>
        </p:txBody>
      </p:sp>
      <p:sp>
        <p:nvSpPr>
          <p:cNvPr id="107523" name="Rectangle 3"/>
          <p:cNvSpPr>
            <a:spLocks noGrp="1" noChangeArrowheads="1"/>
          </p:cNvSpPr>
          <p:nvPr>
            <p:ph idx="1"/>
          </p:nvPr>
        </p:nvSpPr>
        <p:spPr>
          <a:xfrm>
            <a:off x="457200" y="1556792"/>
            <a:ext cx="8229600" cy="3438525"/>
          </a:xfrm>
        </p:spPr>
        <p:txBody>
          <a:bodyPr/>
          <a:lstStyle/>
          <a:p>
            <a:pPr eaLnBrk="1" hangingPunct="1">
              <a:defRPr/>
            </a:pPr>
            <a:r>
              <a:rPr lang="el-GR" dirty="0" smtClean="0">
                <a:latin typeface="+mj-lt"/>
              </a:rPr>
              <a:t>Το πρώτο τμήμα αποτελείται από </a:t>
            </a:r>
            <a:r>
              <a:rPr lang="en-US" dirty="0" smtClean="0">
                <a:latin typeface="+mj-lt"/>
              </a:rPr>
              <a:t>n </a:t>
            </a:r>
            <a:r>
              <a:rPr lang="el-GR" dirty="0" smtClean="0">
                <a:latin typeface="+mj-lt"/>
              </a:rPr>
              <a:t>στάδια με αντίσταση </a:t>
            </a:r>
            <a:r>
              <a:rPr lang="en-US" dirty="0" err="1" smtClean="0">
                <a:latin typeface="+mj-lt"/>
              </a:rPr>
              <a:t>R</a:t>
            </a:r>
            <a:r>
              <a:rPr lang="en-US" baseline="-25000" dirty="0" err="1" smtClean="0">
                <a:latin typeface="+mj-lt"/>
              </a:rPr>
              <a:t>n</a:t>
            </a:r>
            <a:r>
              <a:rPr lang="en-US" dirty="0" smtClean="0">
                <a:latin typeface="+mj-lt"/>
              </a:rPr>
              <a:t> </a:t>
            </a:r>
            <a:r>
              <a:rPr lang="el-GR" dirty="0" smtClean="0">
                <a:latin typeface="+mj-lt"/>
              </a:rPr>
              <a:t>και χωρητικότητα 2</a:t>
            </a:r>
            <a:r>
              <a:rPr lang="en-US" dirty="0" smtClean="0">
                <a:latin typeface="+mj-lt"/>
              </a:rPr>
              <a:t>C </a:t>
            </a:r>
            <a:r>
              <a:rPr lang="el-GR" dirty="0" smtClean="0">
                <a:latin typeface="+mj-lt"/>
              </a:rPr>
              <a:t>το καθένα και το δεύτερο τμήμα αποτελείται από ένα στάδιο με</a:t>
            </a:r>
            <a:r>
              <a:rPr lang="en-US" dirty="0" smtClean="0">
                <a:latin typeface="+mj-lt"/>
              </a:rPr>
              <a:t> </a:t>
            </a:r>
            <a:r>
              <a:rPr lang="el-GR" dirty="0" smtClean="0">
                <a:latin typeface="+mj-lt"/>
              </a:rPr>
              <a:t>μηδενική αντίσταση και χωρητικότητα (</a:t>
            </a:r>
            <a:r>
              <a:rPr lang="en-US" dirty="0" smtClean="0">
                <a:latin typeface="+mj-lt"/>
              </a:rPr>
              <a:t>n-1)C+C</a:t>
            </a:r>
            <a:r>
              <a:rPr lang="en-US" baseline="-25000" dirty="0" smtClean="0">
                <a:latin typeface="+mj-lt"/>
              </a:rPr>
              <a:t>L</a:t>
            </a:r>
            <a:endParaRPr lang="el-GR" baseline="-25000" dirty="0" smtClean="0">
              <a:latin typeface="+mj-lt"/>
            </a:endParaRPr>
          </a:p>
          <a:p>
            <a:pPr eaLnBrk="1" hangingPunct="1">
              <a:defRPr/>
            </a:pPr>
            <a:endParaRPr lang="el-GR" dirty="0" smtClean="0">
              <a:latin typeface="+mj-lt"/>
            </a:endParaRPr>
          </a:p>
          <a:p>
            <a:pPr eaLnBrk="1" hangingPunct="1">
              <a:defRPr/>
            </a:pPr>
            <a:r>
              <a:rPr lang="el-GR" dirty="0" smtClean="0">
                <a:latin typeface="+mj-lt"/>
              </a:rPr>
              <a:t>Για το πρώτο τμήμα θα έχω </a:t>
            </a:r>
          </a:p>
        </p:txBody>
      </p:sp>
    </p:spTree>
    <p:extLst>
      <p:ext uri="{BB962C8B-B14F-4D97-AF65-F5344CB8AC3E}">
        <p14:creationId xmlns:p14="http://schemas.microsoft.com/office/powerpoint/2010/main" val="404013251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Εναλλακτική Λύση</a:t>
            </a:r>
            <a:r>
              <a:rPr lang="en-US" altLang="el-GR" dirty="0"/>
              <a:t> </a:t>
            </a:r>
            <a:r>
              <a:rPr lang="en-US" altLang="el-GR" dirty="0" smtClean="0"/>
              <a:t>(</a:t>
            </a:r>
            <a:r>
              <a:rPr lang="el-GR" altLang="el-GR" dirty="0" smtClean="0"/>
              <a:t>2 από 3</a:t>
            </a:r>
            <a:r>
              <a:rPr lang="el-GR" altLang="el-GR" dirty="0"/>
              <a:t>)</a:t>
            </a:r>
            <a:endParaRPr lang="el-GR" dirty="0"/>
          </a:p>
        </p:txBody>
      </p:sp>
      <p:sp>
        <p:nvSpPr>
          <p:cNvPr id="13316" name="Rectangle 3"/>
          <p:cNvSpPr>
            <a:spLocks noGrp="1" noChangeArrowheads="1"/>
          </p:cNvSpPr>
          <p:nvPr>
            <p:ph type="body" sz="half" idx="4294967295"/>
          </p:nvPr>
        </p:nvSpPr>
        <p:spPr>
          <a:xfrm>
            <a:off x="246286" y="1518007"/>
            <a:ext cx="8220075" cy="964704"/>
          </a:xfrm>
        </p:spPr>
        <p:txBody>
          <a:bodyPr/>
          <a:lstStyle/>
          <a:p>
            <a:pPr marL="0" indent="0" eaLnBrk="1" hangingPunct="1">
              <a:buNone/>
              <a:defRPr/>
            </a:pPr>
            <a:r>
              <a:rPr lang="el-GR" sz="2800" dirty="0" smtClean="0">
                <a:latin typeface="+mj-lt"/>
              </a:rPr>
              <a:t>Το </a:t>
            </a:r>
            <a:r>
              <a:rPr lang="en-US" sz="2800" dirty="0" smtClean="0">
                <a:latin typeface="+mj-lt"/>
              </a:rPr>
              <a:t>RC </a:t>
            </a:r>
            <a:r>
              <a:rPr lang="el-GR" sz="2800" dirty="0" smtClean="0">
                <a:latin typeface="+mj-lt"/>
              </a:rPr>
              <a:t>γινόμενο </a:t>
            </a:r>
            <a:r>
              <a:rPr lang="en-US" sz="2800" dirty="0" smtClean="0">
                <a:latin typeface="+mj-lt"/>
              </a:rPr>
              <a:t>RC</a:t>
            </a:r>
            <a:r>
              <a:rPr lang="en-US" sz="2800" baseline="-25000" dirty="0" smtClean="0">
                <a:latin typeface="+mj-lt"/>
              </a:rPr>
              <a:t>C</a:t>
            </a:r>
            <a:r>
              <a:rPr lang="en-US" sz="2800" dirty="0" smtClean="0">
                <a:latin typeface="+mj-lt"/>
              </a:rPr>
              <a:t> </a:t>
            </a:r>
            <a:r>
              <a:rPr lang="el-GR" sz="2800" dirty="0" smtClean="0">
                <a:latin typeface="+mj-lt"/>
              </a:rPr>
              <a:t>θα είναι </a:t>
            </a:r>
            <a:endParaRPr lang="el-GR" sz="2800" dirty="0" smtClean="0"/>
          </a:p>
          <a:p>
            <a:pPr eaLnBrk="1" hangingPunct="1">
              <a:defRPr/>
            </a:pPr>
            <a:endParaRPr lang="el-GR" sz="2800" dirty="0" smtClean="0"/>
          </a:p>
          <a:p>
            <a:pPr eaLnBrk="1" hangingPunct="1">
              <a:buFontTx/>
              <a:buNone/>
              <a:defRPr/>
            </a:pPr>
            <a:endParaRPr lang="el-GR" sz="2800" dirty="0" smtClean="0"/>
          </a:p>
        </p:txBody>
      </p:sp>
      <p:graphicFrame>
        <p:nvGraphicFramePr>
          <p:cNvPr id="13314" name="Object 4"/>
          <p:cNvGraphicFramePr>
            <a:graphicFrameLocks noGrp="1" noChangeAspect="1"/>
          </p:cNvGraphicFramePr>
          <p:nvPr>
            <p:ph idx="1"/>
            <p:extLst>
              <p:ext uri="{D42A27DB-BD31-4B8C-83A1-F6EECF244321}">
                <p14:modId xmlns:p14="http://schemas.microsoft.com/office/powerpoint/2010/main" val="1616009559"/>
              </p:ext>
            </p:extLst>
          </p:nvPr>
        </p:nvGraphicFramePr>
        <p:xfrm>
          <a:off x="1943708" y="2579366"/>
          <a:ext cx="5482105" cy="768983"/>
        </p:xfrm>
        <a:graphic>
          <a:graphicData uri="http://schemas.openxmlformats.org/presentationml/2006/ole">
            <mc:AlternateContent xmlns:mc="http://schemas.openxmlformats.org/markup-compatibility/2006">
              <mc:Choice xmlns:v="urn:schemas-microsoft-com:vml" Requires="v">
                <p:oleObj spid="_x0000_s13340" name="Equation" r:id="rId4" imgW="2806560" imgH="393480" progId="Equation.3">
                  <p:embed/>
                </p:oleObj>
              </mc:Choice>
              <mc:Fallback>
                <p:oleObj name="Equation" r:id="rId4" imgW="28065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708" y="2579366"/>
                        <a:ext cx="5482105" cy="768983"/>
                      </a:xfrm>
                      <a:prstGeom prst="rect">
                        <a:avLst/>
                      </a:prstGeom>
                    </p:spPr>
                  </p:pic>
                </p:oleObj>
              </mc:Fallback>
            </mc:AlternateContent>
          </a:graphicData>
        </a:graphic>
      </p:graphicFrame>
      <p:sp>
        <p:nvSpPr>
          <p:cNvPr id="3" name="TextBox 2"/>
          <p:cNvSpPr txBox="1"/>
          <p:nvPr/>
        </p:nvSpPr>
        <p:spPr>
          <a:xfrm>
            <a:off x="359532" y="3348349"/>
            <a:ext cx="4438836" cy="990990"/>
          </a:xfrm>
          <a:prstGeom prst="rect">
            <a:avLst/>
          </a:prstGeom>
        </p:spPr>
        <p:txBody>
          <a:bodyPr vert="horz" wrap="square" lIns="91440" tIns="45720" rIns="91440" bIns="45720" rtlCol="0" anchor="ctr">
            <a:normAutofit/>
          </a:bodyPr>
          <a:lstStyle/>
          <a:p>
            <a:r>
              <a:rPr lang="el-GR" sz="2800" dirty="0">
                <a:latin typeface="+mn-lt"/>
                <a:ea typeface="Tahoma" panose="020B0604030504040204" pitchFamily="34" charset="0"/>
                <a:cs typeface="Tahoma" panose="020B0604030504040204" pitchFamily="34" charset="0"/>
              </a:rPr>
              <a:t>Και η αντίσταση θα </a:t>
            </a:r>
            <a:r>
              <a:rPr lang="el-GR" sz="2800" dirty="0" smtClean="0">
                <a:latin typeface="+mn-lt"/>
                <a:ea typeface="Tahoma" panose="020B0604030504040204" pitchFamily="34" charset="0"/>
                <a:cs typeface="Tahoma" panose="020B0604030504040204" pitchFamily="34" charset="0"/>
              </a:rPr>
              <a:t>είναι</a:t>
            </a:r>
            <a:endParaRPr lang="el-GR" sz="2800" dirty="0">
              <a:latin typeface="+mn-lt"/>
              <a:ea typeface="Tahoma" panose="020B0604030504040204" pitchFamily="34" charset="0"/>
              <a:cs typeface="Tahoma" panose="020B0604030504040204" pitchFamily="34" charset="0"/>
            </a:endParaRPr>
          </a:p>
        </p:txBody>
      </p:sp>
      <p:graphicFrame>
        <p:nvGraphicFramePr>
          <p:cNvPr id="13315" name="Object 7"/>
          <p:cNvGraphicFramePr>
            <a:graphicFrameLocks noGrp="1" noChangeAspect="1"/>
          </p:cNvGraphicFramePr>
          <p:nvPr>
            <p:ph sz="quarter" idx="4294967295"/>
            <p:extLst>
              <p:ext uri="{D42A27DB-BD31-4B8C-83A1-F6EECF244321}">
                <p14:modId xmlns:p14="http://schemas.microsoft.com/office/powerpoint/2010/main" val="1821010369"/>
              </p:ext>
            </p:extLst>
          </p:nvPr>
        </p:nvGraphicFramePr>
        <p:xfrm>
          <a:off x="2195736" y="4458288"/>
          <a:ext cx="2160588" cy="706438"/>
        </p:xfrm>
        <a:graphic>
          <a:graphicData uri="http://schemas.openxmlformats.org/presentationml/2006/ole">
            <mc:AlternateContent xmlns:mc="http://schemas.openxmlformats.org/markup-compatibility/2006">
              <mc:Choice xmlns:v="urn:schemas-microsoft-com:vml" Requires="v">
                <p:oleObj spid="_x0000_s13341" name="Equation" r:id="rId6" imgW="698400" imgH="228600" progId="Equation.3">
                  <p:embed/>
                </p:oleObj>
              </mc:Choice>
              <mc:Fallback>
                <p:oleObj name="Equation" r:id="rId6" imgW="6984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4458288"/>
                        <a:ext cx="2160588" cy="7064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34304209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l-GR" altLang="el-GR" dirty="0"/>
              <a:t>Εναλλακτική Λύση</a:t>
            </a:r>
            <a:r>
              <a:rPr lang="en-US" altLang="el-GR" dirty="0"/>
              <a:t> </a:t>
            </a:r>
            <a:r>
              <a:rPr lang="en-US" altLang="el-GR" dirty="0" smtClean="0"/>
              <a:t>(3</a:t>
            </a:r>
            <a:r>
              <a:rPr lang="el-GR" altLang="el-GR" dirty="0" smtClean="0"/>
              <a:t> από 3</a:t>
            </a:r>
            <a:r>
              <a:rPr lang="el-GR" altLang="el-GR" dirty="0"/>
              <a:t>)</a:t>
            </a:r>
            <a:endParaRPr lang="el-GR" dirty="0"/>
          </a:p>
        </p:txBody>
      </p:sp>
      <p:sp>
        <p:nvSpPr>
          <p:cNvPr id="14339" name="Rectangle 3"/>
          <p:cNvSpPr>
            <a:spLocks noGrp="1" noChangeArrowheads="1"/>
          </p:cNvSpPr>
          <p:nvPr>
            <p:ph type="body" sz="half" idx="2"/>
          </p:nvPr>
        </p:nvSpPr>
        <p:spPr>
          <a:xfrm>
            <a:off x="457200" y="1556792"/>
            <a:ext cx="8399276" cy="3024336"/>
          </a:xfrm>
        </p:spPr>
        <p:txBody>
          <a:bodyPr>
            <a:normAutofit/>
          </a:bodyPr>
          <a:lstStyle/>
          <a:p>
            <a:pPr eaLnBrk="1" hangingPunct="1">
              <a:defRPr/>
            </a:pPr>
            <a:r>
              <a:rPr lang="el-GR" sz="2800" dirty="0" smtClean="0">
                <a:latin typeface="+mj-lt"/>
              </a:rPr>
              <a:t>Για το δεύτερο τμήμα θα έχω</a:t>
            </a:r>
          </a:p>
          <a:p>
            <a:pPr eaLnBrk="1" hangingPunct="1">
              <a:defRPr/>
            </a:pPr>
            <a:endParaRPr lang="el-GR" sz="2800" dirty="0" smtClean="0">
              <a:latin typeface="+mj-lt"/>
            </a:endParaRPr>
          </a:p>
          <a:p>
            <a:pPr eaLnBrk="1" hangingPunct="1">
              <a:defRPr/>
            </a:pPr>
            <a:r>
              <a:rPr lang="el-GR" sz="2800" dirty="0" smtClean="0">
                <a:latin typeface="+mj-lt"/>
              </a:rPr>
              <a:t>Το </a:t>
            </a:r>
            <a:r>
              <a:rPr lang="en-US" sz="2800" dirty="0" smtClean="0">
                <a:latin typeface="+mj-lt"/>
              </a:rPr>
              <a:t>RC </a:t>
            </a:r>
            <a:r>
              <a:rPr lang="el-GR" sz="2800" dirty="0" smtClean="0">
                <a:latin typeface="+mj-lt"/>
              </a:rPr>
              <a:t>γινόμενο</a:t>
            </a:r>
            <a:r>
              <a:rPr lang="en-US" sz="2800" dirty="0" smtClean="0">
                <a:latin typeface="+mj-lt"/>
              </a:rPr>
              <a:t>, RC</a:t>
            </a:r>
            <a:r>
              <a:rPr lang="en-US" sz="2800" baseline="-25000" dirty="0" smtClean="0">
                <a:latin typeface="+mj-lt"/>
              </a:rPr>
              <a:t>D</a:t>
            </a:r>
            <a:r>
              <a:rPr lang="en-US" sz="2800" dirty="0" smtClean="0">
                <a:latin typeface="+mj-lt"/>
              </a:rPr>
              <a:t> </a:t>
            </a:r>
            <a:r>
              <a:rPr lang="el-GR" sz="2800" dirty="0" smtClean="0">
                <a:latin typeface="+mj-lt"/>
              </a:rPr>
              <a:t> θα είναι μηδενικό εφόσον η αντίσταση σε αυτό το τμήμα είναι μηδενική</a:t>
            </a:r>
          </a:p>
          <a:p>
            <a:pPr eaLnBrk="1" hangingPunct="1">
              <a:defRPr/>
            </a:pPr>
            <a:endParaRPr lang="el-GR" sz="2800" dirty="0" smtClean="0">
              <a:latin typeface="+mj-lt"/>
            </a:endParaRPr>
          </a:p>
          <a:p>
            <a:pPr eaLnBrk="1" hangingPunct="1">
              <a:defRPr/>
            </a:pPr>
            <a:r>
              <a:rPr lang="el-GR" sz="2800" dirty="0" smtClean="0">
                <a:latin typeface="+mj-lt"/>
              </a:rPr>
              <a:t>Η χωρητικότητα </a:t>
            </a:r>
            <a:r>
              <a:rPr lang="en-US" sz="2800" dirty="0" smtClean="0">
                <a:latin typeface="+mj-lt"/>
              </a:rPr>
              <a:t>C</a:t>
            </a:r>
            <a:r>
              <a:rPr lang="en-US" sz="2800" baseline="-25000" dirty="0" smtClean="0">
                <a:latin typeface="+mj-lt"/>
              </a:rPr>
              <a:t>D</a:t>
            </a:r>
            <a:r>
              <a:rPr lang="en-US" sz="2800" dirty="0" smtClean="0">
                <a:latin typeface="+mj-lt"/>
              </a:rPr>
              <a:t> </a:t>
            </a:r>
            <a:r>
              <a:rPr lang="el-GR" sz="2800" dirty="0" smtClean="0">
                <a:latin typeface="+mj-lt"/>
              </a:rPr>
              <a:t>θα είναι </a:t>
            </a:r>
            <a:endParaRPr lang="en-US" sz="2800" dirty="0" smtClean="0">
              <a:latin typeface="+mj-lt"/>
            </a:endParaRPr>
          </a:p>
          <a:p>
            <a:pPr eaLnBrk="1" hangingPunct="1">
              <a:defRPr/>
            </a:pPr>
            <a:endParaRPr lang="el-GR" sz="2800" dirty="0" smtClean="0"/>
          </a:p>
        </p:txBody>
      </p:sp>
      <p:graphicFrame>
        <p:nvGraphicFramePr>
          <p:cNvPr id="14338" name="Object 4"/>
          <p:cNvGraphicFramePr>
            <a:graphicFrameLocks noGrp="1" noChangeAspect="1"/>
          </p:cNvGraphicFramePr>
          <p:nvPr>
            <p:ph idx="1"/>
            <p:extLst>
              <p:ext uri="{D42A27DB-BD31-4B8C-83A1-F6EECF244321}">
                <p14:modId xmlns:p14="http://schemas.microsoft.com/office/powerpoint/2010/main" val="442161907"/>
              </p:ext>
            </p:extLst>
          </p:nvPr>
        </p:nvGraphicFramePr>
        <p:xfrm>
          <a:off x="2375756" y="4905164"/>
          <a:ext cx="4464496" cy="744083"/>
        </p:xfrm>
        <a:graphic>
          <a:graphicData uri="http://schemas.openxmlformats.org/presentationml/2006/ole">
            <mc:AlternateContent xmlns:mc="http://schemas.openxmlformats.org/markup-compatibility/2006">
              <mc:Choice xmlns:v="urn:schemas-microsoft-com:vml" Requires="v">
                <p:oleObj spid="_x0000_s14351" name="Equation" r:id="rId4" imgW="1295280" imgH="215640" progId="Equation.3">
                  <p:embed/>
                </p:oleObj>
              </mc:Choice>
              <mc:Fallback>
                <p:oleObj name="Equation" r:id="rId4" imgW="129528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756" y="4905164"/>
                        <a:ext cx="4464496" cy="74408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0657702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l-GR" altLang="el-GR" dirty="0" smtClean="0"/>
              <a:t>Συνολικό </a:t>
            </a:r>
            <a:r>
              <a:rPr lang="en-US" altLang="el-GR" dirty="0" smtClean="0"/>
              <a:t>RC  (3)</a:t>
            </a:r>
            <a:endParaRPr lang="el-GR" altLang="el-GR" dirty="0" smtClean="0"/>
          </a:p>
        </p:txBody>
      </p:sp>
      <p:sp>
        <p:nvSpPr>
          <p:cNvPr id="15364" name="Rectangle 3"/>
          <p:cNvSpPr>
            <a:spLocks noGrp="1" noChangeArrowheads="1"/>
          </p:cNvSpPr>
          <p:nvPr>
            <p:ph type="body" sz="half" idx="1"/>
          </p:nvPr>
        </p:nvSpPr>
        <p:spPr>
          <a:xfrm>
            <a:off x="457200" y="1744663"/>
            <a:ext cx="7283450" cy="963612"/>
          </a:xfrm>
        </p:spPr>
        <p:txBody>
          <a:bodyPr/>
          <a:lstStyle/>
          <a:p>
            <a:pPr eaLnBrk="1" hangingPunct="1">
              <a:defRPr/>
            </a:pPr>
            <a:r>
              <a:rPr lang="el-GR" sz="2800" dirty="0" smtClean="0">
                <a:latin typeface="+mj-lt"/>
              </a:rPr>
              <a:t>Το συνολικό γινόμενο </a:t>
            </a:r>
            <a:r>
              <a:rPr lang="en-US" sz="2800" dirty="0" smtClean="0">
                <a:latin typeface="+mj-lt"/>
              </a:rPr>
              <a:t>RC </a:t>
            </a:r>
            <a:r>
              <a:rPr lang="el-GR" sz="2800" dirty="0" smtClean="0">
                <a:latin typeface="+mj-lt"/>
              </a:rPr>
              <a:t>θα είναι</a:t>
            </a:r>
          </a:p>
          <a:p>
            <a:pPr eaLnBrk="1" hangingPunct="1">
              <a:defRPr/>
            </a:pPr>
            <a:endParaRPr lang="el-GR" sz="2800" dirty="0" smtClean="0"/>
          </a:p>
          <a:p>
            <a:pPr eaLnBrk="1" hangingPunct="1">
              <a:defRPr/>
            </a:pPr>
            <a:endParaRPr lang="el-GR" sz="2800" dirty="0" smtClean="0"/>
          </a:p>
        </p:txBody>
      </p:sp>
      <p:graphicFrame>
        <p:nvGraphicFramePr>
          <p:cNvPr id="15362" name="Object 4"/>
          <p:cNvGraphicFramePr>
            <a:graphicFrameLocks noGrp="1" noChangeAspect="1"/>
          </p:cNvGraphicFramePr>
          <p:nvPr>
            <p:ph sz="half" idx="2"/>
          </p:nvPr>
        </p:nvGraphicFramePr>
        <p:xfrm>
          <a:off x="757238" y="2924175"/>
          <a:ext cx="7288212" cy="2647950"/>
        </p:xfrm>
        <a:graphic>
          <a:graphicData uri="http://schemas.openxmlformats.org/presentationml/2006/ole">
            <mc:AlternateContent xmlns:mc="http://schemas.openxmlformats.org/markup-compatibility/2006">
              <mc:Choice xmlns:v="urn:schemas-microsoft-com:vml" Requires="v">
                <p:oleObj spid="_x0000_s15375" name="Equation" r:id="rId4" imgW="3251160" imgH="1180800" progId="Equation.3">
                  <p:embed/>
                </p:oleObj>
              </mc:Choice>
              <mc:Fallback>
                <p:oleObj name="Equation" r:id="rId4" imgW="3251160" imgH="118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2924175"/>
                        <a:ext cx="7288212" cy="26479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7193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Output Voltage Rise &amp; Fall Times</a:t>
            </a:r>
            <a:endParaRPr lang="el-GR" dirty="0"/>
          </a:p>
        </p:txBody>
      </p:sp>
      <p:pic>
        <p:nvPicPr>
          <p:cNvPr id="5" name="Picture 2" descr="Γριαφική παράσταση Vout προς 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251"/>
          <a:stretch/>
        </p:blipFill>
        <p:spPr bwMode="auto">
          <a:xfrm>
            <a:off x="1329291" y="1844824"/>
            <a:ext cx="6498118" cy="42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5237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99" name="Group 47"/>
          <p:cNvGraphicFramePr>
            <a:graphicFrameLocks noGrp="1"/>
          </p:cNvGraphicFramePr>
          <p:nvPr>
            <p:ph idx="1"/>
            <p:custDataLst>
              <p:tags r:id="rId1"/>
            </p:custDataLst>
            <p:extLst>
              <p:ext uri="{D42A27DB-BD31-4B8C-83A1-F6EECF244321}">
                <p14:modId xmlns:p14="http://schemas.microsoft.com/office/powerpoint/2010/main" val="4040602941"/>
              </p:ext>
            </p:extLst>
          </p:nvPr>
        </p:nvGraphicFramePr>
        <p:xfrm>
          <a:off x="4067944" y="1412803"/>
          <a:ext cx="4525342" cy="4895994"/>
        </p:xfrm>
        <a:graphic>
          <a:graphicData uri="http://schemas.openxmlformats.org/drawingml/2006/table">
            <a:tbl>
              <a:tblPr firstRow="1"/>
              <a:tblGrid>
                <a:gridCol w="2262671"/>
                <a:gridCol w="2262671"/>
              </a:tblGrid>
              <a:tr h="802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anose="020B0604020202020204" pitchFamily="34" charset="0"/>
                        </a:rPr>
                        <a:t>Αριθμός εισόδων</a:t>
                      </a: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cs typeface="Arial" panose="020B0604020202020204" pitchFamily="34" charset="0"/>
                        </a:rPr>
                        <a:t>Γινόμενο </a:t>
                      </a:r>
                      <a:endParaRPr kumimoji="0" lang="en-US" sz="2000" b="0" i="0" u="none" strike="noStrike" cap="none" normalizeH="0" baseline="0" smtClean="0">
                        <a:ln>
                          <a:noFill/>
                        </a:ln>
                        <a:solidFill>
                          <a:schemeClr val="tx1"/>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RC</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anose="020B0604020202020204" pitchFamily="34" charset="0"/>
                        </a:rPr>
                        <a:t>1</a:t>
                      </a: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anose="020B0604020202020204" pitchFamily="34" charset="0"/>
                        </a:rPr>
                        <a:t>0.55 </a:t>
                      </a:r>
                      <a:r>
                        <a:rPr kumimoji="0" lang="el-GR" sz="2000" b="0" i="0" u="none" strike="noStrike" cap="none" normalizeH="0" baseline="0" dirty="0" err="1" smtClean="0">
                          <a:ln>
                            <a:noFill/>
                          </a:ln>
                          <a:solidFill>
                            <a:schemeClr val="tx1"/>
                          </a:solidFill>
                          <a:effectLst/>
                          <a:latin typeface="+mn-lt"/>
                          <a:cs typeface="Arial" panose="020B0604020202020204" pitchFamily="34" charset="0"/>
                        </a:rPr>
                        <a:t>ns</a:t>
                      </a:r>
                      <a:endParaRPr kumimoji="0" lang="el-GR" sz="2000" b="0" i="0" u="none" strike="noStrike" cap="none" normalizeH="0" baseline="0" dirty="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anose="020B0604020202020204" pitchFamily="34" charset="0"/>
                        </a:rPr>
                        <a:t>2</a:t>
                      </a: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anose="020B0604020202020204" pitchFamily="34" charset="0"/>
                        </a:rPr>
                        <a:t>1.20 ns</a:t>
                      </a:r>
                      <a:endParaRPr kumimoji="0" lang="el-GR" sz="2000" b="0" i="0" u="none" strike="noStrike" cap="none" normalizeH="0" baseline="0" dirty="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3</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1.95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anose="020B0604020202020204" pitchFamily="34" charset="0"/>
                        </a:rPr>
                        <a:t>4</a:t>
                      </a:r>
                      <a:endParaRPr kumimoji="0" lang="el-GR" sz="2000" b="0" i="0" u="none" strike="noStrike" cap="none" normalizeH="0" baseline="0" dirty="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2.80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5</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3.75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6</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4.80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7</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5.95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8</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7.20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9</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8.55 ns</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n-lt"/>
                          <a:cs typeface="Arial" panose="020B0604020202020204" pitchFamily="34" charset="0"/>
                        </a:rPr>
                        <a:t>10</a:t>
                      </a:r>
                      <a:endParaRPr kumimoji="0" lang="el-GR" sz="2000" b="0" i="0" u="none" strike="noStrike" cap="none" normalizeH="0" baseline="0" smtClean="0">
                        <a:ln>
                          <a:noFill/>
                        </a:ln>
                        <a:solidFill>
                          <a:schemeClr val="tx1"/>
                        </a:solidFill>
                        <a:effectLst/>
                        <a:latin typeface="+mn-lt"/>
                        <a:cs typeface="Arial" panose="020B0604020202020204" pitchFamily="34" charset="0"/>
                      </a:endParaRPr>
                    </a:p>
                  </a:txBody>
                  <a:tcPr marL="149233" marR="1492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anose="020B0604020202020204" pitchFamily="34" charset="0"/>
                        </a:rPr>
                        <a:t>10.00 ns</a:t>
                      </a:r>
                      <a:endParaRPr kumimoji="0" lang="el-GR" sz="2000" b="0" i="0" u="none" strike="noStrike" cap="none" normalizeH="0" baseline="0" dirty="0" smtClean="0">
                        <a:ln>
                          <a:noFill/>
                        </a:ln>
                        <a:solidFill>
                          <a:schemeClr val="tx1"/>
                        </a:solidFill>
                        <a:effectLst/>
                        <a:latin typeface="+mn-lt"/>
                        <a:cs typeface="Arial" panose="020B0604020202020204" pitchFamily="34" charset="0"/>
                      </a:endParaRPr>
                    </a:p>
                  </a:txBody>
                  <a:tcPr marL="149233" marR="1492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47" name="Rectangle 3"/>
          <p:cNvSpPr>
            <a:spLocks noGrp="1" noChangeArrowheads="1"/>
          </p:cNvSpPr>
          <p:nvPr>
            <p:ph type="body" sz="half" idx="2"/>
          </p:nvPr>
        </p:nvSpPr>
        <p:spPr/>
        <p:txBody>
          <a:bodyPr/>
          <a:lstStyle/>
          <a:p>
            <a:pPr eaLnBrk="1" hangingPunct="1">
              <a:defRPr/>
            </a:pPr>
            <a:r>
              <a:rPr lang="el-GR" sz="2800" dirty="0" smtClean="0">
                <a:latin typeface="+mj-lt"/>
              </a:rPr>
              <a:t>Για </a:t>
            </a:r>
            <a:r>
              <a:rPr lang="en-US" sz="2800" dirty="0" err="1" smtClean="0">
                <a:latin typeface="+mj-lt"/>
              </a:rPr>
              <a:t>R</a:t>
            </a:r>
            <a:r>
              <a:rPr lang="en-US" sz="2800" baseline="-25000" dirty="0" err="1" smtClean="0">
                <a:latin typeface="+mj-lt"/>
              </a:rPr>
              <a:t>n</a:t>
            </a:r>
            <a:r>
              <a:rPr lang="en-US" sz="2800" dirty="0" smtClean="0">
                <a:latin typeface="+mj-lt"/>
              </a:rPr>
              <a:t>=5 K</a:t>
            </a:r>
            <a:r>
              <a:rPr lang="el-GR" sz="2800" dirty="0" smtClean="0">
                <a:latin typeface="+mj-lt"/>
              </a:rPr>
              <a:t>Ω, </a:t>
            </a:r>
            <a:r>
              <a:rPr lang="en-US" sz="2800" dirty="0" smtClean="0">
                <a:latin typeface="+mj-lt"/>
              </a:rPr>
              <a:t>C=5 </a:t>
            </a:r>
            <a:r>
              <a:rPr lang="en-US" sz="2800" dirty="0" err="1" smtClean="0">
                <a:latin typeface="+mj-lt"/>
              </a:rPr>
              <a:t>fF</a:t>
            </a:r>
            <a:r>
              <a:rPr lang="en-US" sz="2800" dirty="0" smtClean="0">
                <a:latin typeface="+mj-lt"/>
              </a:rPr>
              <a:t> </a:t>
            </a:r>
            <a:r>
              <a:rPr lang="el-GR" sz="2800" dirty="0" smtClean="0">
                <a:latin typeface="+mj-lt"/>
              </a:rPr>
              <a:t>και </a:t>
            </a:r>
            <a:r>
              <a:rPr lang="en-US" sz="2800" dirty="0" smtClean="0">
                <a:latin typeface="+mj-lt"/>
              </a:rPr>
              <a:t>C</a:t>
            </a:r>
            <a:r>
              <a:rPr lang="en-US" sz="2800" baseline="-25000" dirty="0" smtClean="0">
                <a:latin typeface="+mj-lt"/>
              </a:rPr>
              <a:t>L</a:t>
            </a:r>
            <a:r>
              <a:rPr lang="en-US" sz="2800" dirty="0" smtClean="0">
                <a:latin typeface="+mj-lt"/>
              </a:rPr>
              <a:t>=100 </a:t>
            </a:r>
            <a:r>
              <a:rPr lang="en-US" sz="2800" dirty="0" err="1" smtClean="0">
                <a:latin typeface="+mj-lt"/>
              </a:rPr>
              <a:t>fF</a:t>
            </a:r>
            <a:r>
              <a:rPr lang="en-US" sz="2800" dirty="0" smtClean="0">
                <a:latin typeface="+mj-lt"/>
              </a:rPr>
              <a:t> </a:t>
            </a:r>
            <a:r>
              <a:rPr lang="el-GR" sz="2800" dirty="0" smtClean="0">
                <a:latin typeface="+mj-lt"/>
              </a:rPr>
              <a:t>έχω τα ακόλουθα αποτελέσματα</a:t>
            </a:r>
          </a:p>
          <a:p>
            <a:pPr eaLnBrk="1" hangingPunct="1">
              <a:defRPr/>
            </a:pPr>
            <a:endParaRPr lang="el-GR" sz="2800" dirty="0" smtClean="0"/>
          </a:p>
          <a:p>
            <a:pPr eaLnBrk="1" hangingPunct="1">
              <a:defRPr/>
            </a:pPr>
            <a:endParaRPr lang="el-GR" sz="2800" dirty="0" smtClean="0"/>
          </a:p>
        </p:txBody>
      </p:sp>
      <p:sp>
        <p:nvSpPr>
          <p:cNvPr id="101378" name="Rectangle 2"/>
          <p:cNvSpPr>
            <a:spLocks noGrp="1" noChangeArrowheads="1"/>
          </p:cNvSpPr>
          <p:nvPr>
            <p:ph type="title"/>
          </p:nvPr>
        </p:nvSpPr>
        <p:spPr/>
        <p:txBody>
          <a:bodyPr/>
          <a:lstStyle/>
          <a:p>
            <a:pPr eaLnBrk="1" hangingPunct="1"/>
            <a:r>
              <a:rPr lang="el-GR" altLang="el-GR" dirty="0" smtClean="0"/>
              <a:t>Παράδειγμα 2</a:t>
            </a:r>
          </a:p>
        </p:txBody>
      </p:sp>
    </p:spTree>
    <p:extLst>
      <p:ext uri="{BB962C8B-B14F-4D97-AF65-F5344CB8AC3E}">
        <p14:creationId xmlns:p14="http://schemas.microsoft.com/office/powerpoint/2010/main" val="215456169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Estimation of interconnect </a:t>
            </a:r>
            <a:r>
              <a:rPr lang="en-US" dirty="0" err="1" smtClean="0"/>
              <a:t>parasitics</a:t>
            </a:r>
            <a:r>
              <a:rPr lang="el-GR" dirty="0" smtClean="0"/>
              <a:t> (1 από 4)</a:t>
            </a:r>
            <a:endParaRPr lang="el-GR" dirty="0"/>
          </a:p>
        </p:txBody>
      </p:sp>
      <p:pic>
        <p:nvPicPr>
          <p:cNvPr id="5" name="Picture 2" descr="Σχέδιο parasitic"/>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352"/>
          <a:stretch/>
        </p:blipFill>
        <p:spPr bwMode="auto">
          <a:xfrm>
            <a:off x="1440183" y="1844824"/>
            <a:ext cx="6276334" cy="42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7857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1"/>
            </p:custDataLst>
          </p:nvPr>
        </p:nvSpPr>
        <p:spPr/>
        <p:txBody>
          <a:bodyPr/>
          <a:lstStyle/>
          <a:p>
            <a:r>
              <a:rPr lang="en-US" sz="4000" dirty="0"/>
              <a:t>Estimation of interconnect </a:t>
            </a:r>
            <a:r>
              <a:rPr lang="en-US" sz="4000" dirty="0" err="1"/>
              <a:t>parasitics</a:t>
            </a:r>
            <a:r>
              <a:rPr lang="el-GR" sz="4000" dirty="0"/>
              <a:t> </a:t>
            </a:r>
            <a:r>
              <a:rPr lang="el-GR" sz="4000" dirty="0" smtClean="0"/>
              <a:t>(2 </a:t>
            </a:r>
            <a:r>
              <a:rPr lang="el-GR" sz="4000" dirty="0"/>
              <a:t>από </a:t>
            </a:r>
            <a:r>
              <a:rPr lang="el-GR" sz="4000" dirty="0" smtClean="0"/>
              <a:t>4)</a:t>
            </a:r>
            <a:endParaRPr lang="el-GR" sz="4000" dirty="0"/>
          </a:p>
        </p:txBody>
      </p:sp>
      <p:pic>
        <p:nvPicPr>
          <p:cNvPr id="6" name="Picture 2" descr="Υπολογισμός FF και Ctot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3498" y="1417639"/>
            <a:ext cx="6837003" cy="489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1992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a:t>Estimation of interconnect </a:t>
            </a:r>
            <a:r>
              <a:rPr lang="en-US" dirty="0" err="1"/>
              <a:t>parasitics</a:t>
            </a:r>
            <a:r>
              <a:rPr lang="el-GR" dirty="0"/>
              <a:t> </a:t>
            </a:r>
            <a:r>
              <a:rPr lang="el-GR" dirty="0" smtClean="0"/>
              <a:t>(3 </a:t>
            </a:r>
            <a:r>
              <a:rPr lang="el-GR" dirty="0"/>
              <a:t>από </a:t>
            </a:r>
            <a:r>
              <a:rPr lang="el-GR" dirty="0" smtClean="0"/>
              <a:t>4)</a:t>
            </a:r>
            <a:endParaRPr lang="el-GR" dirty="0"/>
          </a:p>
        </p:txBody>
      </p:sp>
      <p:pic>
        <p:nvPicPr>
          <p:cNvPr id="4" name="Picture 2" descr="Σχεδιάγραμα Α-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7189" y="1664804"/>
            <a:ext cx="6426748" cy="473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2021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a:t>Estimation of interconnect </a:t>
            </a:r>
            <a:r>
              <a:rPr lang="en-US" dirty="0" err="1"/>
              <a:t>parasitics</a:t>
            </a:r>
            <a:r>
              <a:rPr lang="el-GR" dirty="0"/>
              <a:t> </a:t>
            </a:r>
            <a:r>
              <a:rPr lang="el-GR" dirty="0" smtClean="0"/>
              <a:t>(4 από 4)</a:t>
            </a:r>
            <a:endParaRPr lang="el-GR" dirty="0"/>
          </a:p>
        </p:txBody>
      </p:sp>
      <p:pic>
        <p:nvPicPr>
          <p:cNvPr id="6" name="Picture 3" descr="Κύκλωμα"/>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0001" y="1557338"/>
            <a:ext cx="617669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301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l-GR" altLang="el-GR" smtClean="0"/>
              <a:t>Γινόμενο </a:t>
            </a:r>
            <a:r>
              <a:rPr lang="en-US" altLang="el-GR" smtClean="0"/>
              <a:t>RC</a:t>
            </a:r>
            <a:r>
              <a:rPr lang="el-GR" altLang="el-GR" smtClean="0"/>
              <a:t> για γραμμή</a:t>
            </a:r>
          </a:p>
        </p:txBody>
      </p:sp>
      <p:sp>
        <p:nvSpPr>
          <p:cNvPr id="109571" name="Rectangle 3"/>
          <p:cNvSpPr>
            <a:spLocks noGrp="1" noChangeArrowheads="1"/>
          </p:cNvSpPr>
          <p:nvPr>
            <p:ph idx="1"/>
          </p:nvPr>
        </p:nvSpPr>
        <p:spPr/>
        <p:txBody>
          <a:bodyPr/>
          <a:lstStyle/>
          <a:p>
            <a:pPr eaLnBrk="1" hangingPunct="1">
              <a:defRPr/>
            </a:pPr>
            <a:r>
              <a:rPr lang="el-GR" sz="2800" dirty="0" smtClean="0">
                <a:latin typeface="+mj-lt"/>
              </a:rPr>
              <a:t>Ας υποθέσουμε ότι έχουμε μία γραμμή με τα ακόλουθα χαρακτηριστικά</a:t>
            </a:r>
          </a:p>
          <a:p>
            <a:pPr eaLnBrk="1" hangingPunct="1">
              <a:defRPr/>
            </a:pPr>
            <a:r>
              <a:rPr lang="en-US" sz="2800" dirty="0" smtClean="0">
                <a:latin typeface="+mj-lt"/>
              </a:rPr>
              <a:t>r=10 </a:t>
            </a:r>
            <a:r>
              <a:rPr lang="el-GR" sz="2800" dirty="0" smtClean="0">
                <a:latin typeface="+mj-lt"/>
              </a:rPr>
              <a:t>Ω</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αντίσταση ανά μονάδα μήκους)</a:t>
            </a:r>
          </a:p>
          <a:p>
            <a:pPr eaLnBrk="1" hangingPunct="1">
              <a:defRPr/>
            </a:pPr>
            <a:r>
              <a:rPr lang="en-US" sz="2800" dirty="0" smtClean="0">
                <a:latin typeface="+mj-lt"/>
              </a:rPr>
              <a:t>c=10 </a:t>
            </a:r>
            <a:r>
              <a:rPr lang="en-US" sz="2800" dirty="0" err="1" smtClean="0">
                <a:latin typeface="+mj-lt"/>
              </a:rPr>
              <a:t>aF</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χωρητικότητα ανά μονάδα μήκους)</a:t>
            </a:r>
          </a:p>
          <a:p>
            <a:pPr eaLnBrk="1" hangingPunct="1">
              <a:defRPr/>
            </a:pPr>
            <a:r>
              <a:rPr lang="en-US" sz="2800" dirty="0" smtClean="0">
                <a:latin typeface="+mj-lt"/>
              </a:rPr>
              <a:t>l=</a:t>
            </a:r>
            <a:r>
              <a:rPr lang="el-GR" sz="2800" dirty="0" smtClean="0">
                <a:latin typeface="+mj-lt"/>
              </a:rPr>
              <a:t>1000 μ</a:t>
            </a:r>
            <a:r>
              <a:rPr lang="en-US" sz="2800" dirty="0" smtClean="0">
                <a:latin typeface="+mj-lt"/>
              </a:rPr>
              <a:t>m (</a:t>
            </a:r>
            <a:r>
              <a:rPr lang="el-GR" sz="2800" dirty="0" smtClean="0">
                <a:latin typeface="+mj-lt"/>
              </a:rPr>
              <a:t>μήκος γραμμής)</a:t>
            </a:r>
          </a:p>
          <a:p>
            <a:pPr eaLnBrk="1" hangingPunct="1">
              <a:defRPr/>
            </a:pPr>
            <a:r>
              <a:rPr lang="el-GR" sz="2800" dirty="0" smtClean="0">
                <a:latin typeface="+mj-lt"/>
              </a:rPr>
              <a:t>Ποιό είναι το </a:t>
            </a:r>
            <a:r>
              <a:rPr lang="en-US" sz="2800" dirty="0" smtClean="0">
                <a:latin typeface="+mj-lt"/>
              </a:rPr>
              <a:t>RC</a:t>
            </a:r>
            <a:r>
              <a:rPr lang="el-GR" sz="2800" dirty="0" smtClean="0">
                <a:latin typeface="+mj-lt"/>
              </a:rPr>
              <a:t> γινόμενο της γραμμής</a:t>
            </a:r>
            <a:r>
              <a:rPr lang="en-US" sz="2800" dirty="0" smtClean="0">
                <a:latin typeface="+mj-lt"/>
              </a:rPr>
              <a:t>;</a:t>
            </a:r>
            <a:endParaRPr lang="el-GR" sz="2800" dirty="0" smtClean="0">
              <a:latin typeface="+mj-lt"/>
            </a:endParaRPr>
          </a:p>
        </p:txBody>
      </p:sp>
    </p:spTree>
    <p:extLst>
      <p:ext uri="{BB962C8B-B14F-4D97-AF65-F5344CB8AC3E}">
        <p14:creationId xmlns:p14="http://schemas.microsoft.com/office/powerpoint/2010/main" val="11700918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l-GR" altLang="el-GR" dirty="0" smtClean="0"/>
              <a:t>Υπόθεση 1</a:t>
            </a:r>
            <a:r>
              <a:rPr lang="en-US" altLang="el-GR" dirty="0" smtClean="0"/>
              <a:t> (</a:t>
            </a:r>
            <a:r>
              <a:rPr lang="el-GR" altLang="el-GR" dirty="0" smtClean="0"/>
              <a:t>1 από 2)</a:t>
            </a:r>
          </a:p>
        </p:txBody>
      </p:sp>
      <p:sp>
        <p:nvSpPr>
          <p:cNvPr id="110595" name="Rectangle 3"/>
          <p:cNvSpPr>
            <a:spLocks noGrp="1" noChangeArrowheads="1"/>
          </p:cNvSpPr>
          <p:nvPr>
            <p:ph idx="1"/>
          </p:nvPr>
        </p:nvSpPr>
        <p:spPr>
          <a:xfrm>
            <a:off x="396081" y="1700808"/>
            <a:ext cx="8351838" cy="3509962"/>
          </a:xfrm>
        </p:spPr>
        <p:txBody>
          <a:bodyPr/>
          <a:lstStyle/>
          <a:p>
            <a:pPr eaLnBrk="1" hangingPunct="1">
              <a:defRPr/>
            </a:pPr>
            <a:r>
              <a:rPr lang="el-GR" dirty="0" smtClean="0">
                <a:latin typeface="+mj-lt"/>
              </a:rPr>
              <a:t>Η γραμμή αποτελείται από 10 τμήματα</a:t>
            </a:r>
          </a:p>
          <a:p>
            <a:pPr eaLnBrk="1" hangingPunct="1">
              <a:defRPr/>
            </a:pPr>
            <a:r>
              <a:rPr lang="el-GR" dirty="0" smtClean="0">
                <a:latin typeface="+mj-lt"/>
              </a:rPr>
              <a:t>Άρα κάθε τμήμα έχει μήκος 1000μ</a:t>
            </a:r>
            <a:r>
              <a:rPr lang="en-US" dirty="0" smtClean="0">
                <a:latin typeface="+mj-lt"/>
              </a:rPr>
              <a:t>m/10=100</a:t>
            </a:r>
            <a:r>
              <a:rPr lang="el-GR" dirty="0" smtClean="0">
                <a:latin typeface="+mj-lt"/>
              </a:rPr>
              <a:t>μ</a:t>
            </a:r>
            <a:r>
              <a:rPr lang="en-US" dirty="0" smtClean="0">
                <a:latin typeface="+mj-lt"/>
              </a:rPr>
              <a:t>m</a:t>
            </a:r>
          </a:p>
          <a:p>
            <a:pPr eaLnBrk="1" hangingPunct="1">
              <a:defRPr/>
            </a:pPr>
            <a:r>
              <a:rPr lang="el-GR" dirty="0" smtClean="0">
                <a:latin typeface="+mj-lt"/>
              </a:rPr>
              <a:t>Η αντίσταση ενός τμήματος θα είναι 100μ</a:t>
            </a:r>
            <a:r>
              <a:rPr lang="en-US" dirty="0" smtClean="0">
                <a:latin typeface="+mj-lt"/>
              </a:rPr>
              <a:t>m </a:t>
            </a:r>
            <a:r>
              <a:rPr lang="el-GR" dirty="0" smtClean="0">
                <a:latin typeface="+mj-lt"/>
              </a:rPr>
              <a:t> επί </a:t>
            </a:r>
            <a:r>
              <a:rPr lang="en-US" dirty="0" smtClean="0">
                <a:latin typeface="+mj-lt"/>
              </a:rPr>
              <a:t>10 </a:t>
            </a:r>
            <a:r>
              <a:rPr lang="el-GR" dirty="0" smtClean="0">
                <a:latin typeface="+mj-lt"/>
              </a:rPr>
              <a:t>Ω</a:t>
            </a:r>
            <a:r>
              <a:rPr lang="en-US" dirty="0" smtClean="0">
                <a:latin typeface="+mj-lt"/>
              </a:rPr>
              <a:t>/</a:t>
            </a:r>
            <a:r>
              <a:rPr lang="el-GR" dirty="0" smtClean="0">
                <a:latin typeface="+mj-lt"/>
              </a:rPr>
              <a:t>μ</a:t>
            </a:r>
            <a:r>
              <a:rPr lang="en-US" dirty="0" smtClean="0">
                <a:latin typeface="+mj-lt"/>
              </a:rPr>
              <a:t>m </a:t>
            </a:r>
            <a:r>
              <a:rPr lang="el-GR" dirty="0" smtClean="0">
                <a:latin typeface="+mj-lt"/>
              </a:rPr>
              <a:t>ίση με 1000Ω</a:t>
            </a:r>
          </a:p>
          <a:p>
            <a:pPr eaLnBrk="1" hangingPunct="1">
              <a:defRPr/>
            </a:pPr>
            <a:r>
              <a:rPr lang="el-GR" dirty="0" smtClean="0">
                <a:latin typeface="+mj-lt"/>
              </a:rPr>
              <a:t>Η χωρητικότητα ενός τμήματος θα είναι 100μ</a:t>
            </a:r>
            <a:r>
              <a:rPr lang="en-US" dirty="0" smtClean="0">
                <a:latin typeface="+mj-lt"/>
              </a:rPr>
              <a:t>m </a:t>
            </a:r>
            <a:r>
              <a:rPr lang="el-GR" dirty="0" smtClean="0">
                <a:latin typeface="+mj-lt"/>
              </a:rPr>
              <a:t> επί </a:t>
            </a:r>
            <a:r>
              <a:rPr lang="en-US" dirty="0" smtClean="0">
                <a:latin typeface="+mj-lt"/>
              </a:rPr>
              <a:t>10aF/</a:t>
            </a:r>
            <a:r>
              <a:rPr lang="el-GR" dirty="0" smtClean="0">
                <a:latin typeface="+mj-lt"/>
              </a:rPr>
              <a:t>μ</a:t>
            </a:r>
            <a:r>
              <a:rPr lang="en-US" dirty="0" smtClean="0">
                <a:latin typeface="+mj-lt"/>
              </a:rPr>
              <a:t>m </a:t>
            </a:r>
            <a:r>
              <a:rPr lang="el-GR" dirty="0" smtClean="0">
                <a:latin typeface="+mj-lt"/>
              </a:rPr>
              <a:t>ίση με 1000 </a:t>
            </a:r>
            <a:r>
              <a:rPr lang="en-US" dirty="0" err="1" smtClean="0">
                <a:latin typeface="+mj-lt"/>
              </a:rPr>
              <a:t>aF</a:t>
            </a:r>
            <a:endParaRPr lang="el-GR" dirty="0" smtClean="0">
              <a:latin typeface="+mj-lt"/>
            </a:endParaRPr>
          </a:p>
        </p:txBody>
      </p:sp>
    </p:spTree>
    <p:extLst>
      <p:ext uri="{BB962C8B-B14F-4D97-AF65-F5344CB8AC3E}">
        <p14:creationId xmlns:p14="http://schemas.microsoft.com/office/powerpoint/2010/main" val="234877484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Υπόθεση 1</a:t>
            </a:r>
            <a:r>
              <a:rPr lang="en-US" altLang="el-GR" dirty="0"/>
              <a:t> </a:t>
            </a:r>
            <a:r>
              <a:rPr lang="en-US" altLang="el-GR" dirty="0" smtClean="0"/>
              <a:t>(</a:t>
            </a:r>
            <a:r>
              <a:rPr lang="el-GR" altLang="el-GR" dirty="0" smtClean="0"/>
              <a:t>2</a:t>
            </a:r>
            <a:r>
              <a:rPr lang="en-US" altLang="el-GR" dirty="0" smtClean="0"/>
              <a:t> </a:t>
            </a:r>
            <a:r>
              <a:rPr lang="el-GR" altLang="el-GR" dirty="0" smtClean="0"/>
              <a:t>από</a:t>
            </a:r>
            <a:r>
              <a:rPr lang="en-US" altLang="el-GR" dirty="0" smtClean="0"/>
              <a:t> </a:t>
            </a:r>
            <a:r>
              <a:rPr lang="el-GR" altLang="el-GR" dirty="0" smtClean="0"/>
              <a:t>2</a:t>
            </a:r>
            <a:r>
              <a:rPr lang="el-GR" altLang="el-GR" dirty="0"/>
              <a:t>)</a:t>
            </a:r>
            <a:endParaRPr lang="el-GR" dirty="0"/>
          </a:p>
        </p:txBody>
      </p:sp>
      <p:sp>
        <p:nvSpPr>
          <p:cNvPr id="16387" name="Rectangle 3"/>
          <p:cNvSpPr>
            <a:spLocks noGrp="1" noChangeArrowheads="1"/>
          </p:cNvSpPr>
          <p:nvPr>
            <p:ph type="body" sz="half" idx="2"/>
          </p:nvPr>
        </p:nvSpPr>
        <p:spPr>
          <a:xfrm>
            <a:off x="457200" y="1556792"/>
            <a:ext cx="7751204" cy="1800200"/>
          </a:xfrm>
        </p:spPr>
        <p:txBody>
          <a:bodyPr>
            <a:normAutofit fontScale="92500" lnSpcReduction="20000"/>
          </a:bodyPr>
          <a:lstStyle/>
          <a:p>
            <a:pPr eaLnBrk="1" hangingPunct="1">
              <a:defRPr/>
            </a:pPr>
            <a:r>
              <a:rPr lang="el-GR" sz="2800" dirty="0" smtClean="0">
                <a:latin typeface="+mj-lt"/>
              </a:rPr>
              <a:t>Υποθέτοντας ότι η χωρητικότητα είναι "συγκεντρωμένη" στο τέλος του τμήματος θα έχω ένα κύκλωμα 10 σταδίων με αντίσταση 1000</a:t>
            </a:r>
            <a:r>
              <a:rPr lang="en-US" sz="2800" dirty="0" smtClean="0">
                <a:latin typeface="+mj-lt"/>
              </a:rPr>
              <a:t> </a:t>
            </a:r>
            <a:r>
              <a:rPr lang="el-GR" sz="2800" dirty="0" smtClean="0">
                <a:latin typeface="+mj-lt"/>
              </a:rPr>
              <a:t>Ω και χωρητικότητα </a:t>
            </a:r>
            <a:r>
              <a:rPr lang="en-US" sz="2800" dirty="0" smtClean="0">
                <a:latin typeface="+mj-lt"/>
              </a:rPr>
              <a:t>1000 </a:t>
            </a:r>
            <a:r>
              <a:rPr lang="en-US" sz="2800" dirty="0" err="1" smtClean="0">
                <a:latin typeface="+mj-lt"/>
              </a:rPr>
              <a:t>aF</a:t>
            </a:r>
            <a:r>
              <a:rPr lang="en-US" sz="2800" dirty="0" smtClean="0">
                <a:latin typeface="+mj-lt"/>
              </a:rPr>
              <a:t> </a:t>
            </a:r>
            <a:r>
              <a:rPr lang="el-GR" sz="2800" dirty="0" smtClean="0">
                <a:latin typeface="+mj-lt"/>
              </a:rPr>
              <a:t>ανά στάδιο. Άρα το </a:t>
            </a:r>
            <a:r>
              <a:rPr lang="en-US" sz="2800" dirty="0" smtClean="0">
                <a:latin typeface="+mj-lt"/>
              </a:rPr>
              <a:t>RC </a:t>
            </a:r>
            <a:r>
              <a:rPr lang="el-GR" sz="2800" dirty="0" smtClean="0">
                <a:latin typeface="+mj-lt"/>
              </a:rPr>
              <a:t>γινόμενο είναι</a:t>
            </a:r>
          </a:p>
        </p:txBody>
      </p:sp>
      <p:graphicFrame>
        <p:nvGraphicFramePr>
          <p:cNvPr id="16386" name="Object 4"/>
          <p:cNvGraphicFramePr>
            <a:graphicFrameLocks noGrp="1" noChangeAspect="1"/>
          </p:cNvGraphicFramePr>
          <p:nvPr>
            <p:ph idx="1"/>
            <p:extLst>
              <p:ext uri="{D42A27DB-BD31-4B8C-83A1-F6EECF244321}">
                <p14:modId xmlns:p14="http://schemas.microsoft.com/office/powerpoint/2010/main" val="2976401017"/>
              </p:ext>
            </p:extLst>
          </p:nvPr>
        </p:nvGraphicFramePr>
        <p:xfrm>
          <a:off x="1295636" y="4005064"/>
          <a:ext cx="5407437" cy="882266"/>
        </p:xfrm>
        <a:graphic>
          <a:graphicData uri="http://schemas.openxmlformats.org/presentationml/2006/ole">
            <mc:AlternateContent xmlns:mc="http://schemas.openxmlformats.org/markup-compatibility/2006">
              <mc:Choice xmlns:v="urn:schemas-microsoft-com:vml" Requires="v">
                <p:oleObj spid="_x0000_s16399" name="Equation" r:id="rId4" imgW="2412720" imgH="393480" progId="Equation.3">
                  <p:embed/>
                </p:oleObj>
              </mc:Choice>
              <mc:Fallback>
                <p:oleObj name="Equation" r:id="rId4" imgW="24127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636" y="4005064"/>
                        <a:ext cx="5407437" cy="88226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8900896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l-GR" altLang="el-GR" dirty="0" smtClean="0"/>
              <a:t>Υπόθεση 2 (1 από 2)</a:t>
            </a:r>
          </a:p>
        </p:txBody>
      </p:sp>
      <p:sp>
        <p:nvSpPr>
          <p:cNvPr id="111619" name="Rectangle 3"/>
          <p:cNvSpPr>
            <a:spLocks noGrp="1" noChangeArrowheads="1"/>
          </p:cNvSpPr>
          <p:nvPr>
            <p:ph idx="1"/>
          </p:nvPr>
        </p:nvSpPr>
        <p:spPr>
          <a:xfrm>
            <a:off x="385763" y="1417638"/>
            <a:ext cx="8229600" cy="3725863"/>
          </a:xfrm>
        </p:spPr>
        <p:txBody>
          <a:bodyPr/>
          <a:lstStyle/>
          <a:p>
            <a:pPr eaLnBrk="1" hangingPunct="1">
              <a:defRPr/>
            </a:pPr>
            <a:r>
              <a:rPr lang="el-GR" dirty="0" smtClean="0">
                <a:latin typeface="+mj-lt"/>
              </a:rPr>
              <a:t>Η γραμμή αποτελείται από 100 τμήματα</a:t>
            </a:r>
          </a:p>
          <a:p>
            <a:pPr eaLnBrk="1" hangingPunct="1">
              <a:defRPr/>
            </a:pPr>
            <a:r>
              <a:rPr lang="el-GR" dirty="0" smtClean="0">
                <a:latin typeface="+mj-lt"/>
              </a:rPr>
              <a:t>Άρα κάθε τμήμα έχει μήκος 1000μ</a:t>
            </a:r>
            <a:r>
              <a:rPr lang="en-US" dirty="0" smtClean="0">
                <a:latin typeface="+mj-lt"/>
              </a:rPr>
              <a:t>m/1</a:t>
            </a:r>
            <a:r>
              <a:rPr lang="el-GR" dirty="0" smtClean="0">
                <a:latin typeface="+mj-lt"/>
              </a:rPr>
              <a:t>0</a:t>
            </a:r>
            <a:r>
              <a:rPr lang="en-US" dirty="0" smtClean="0">
                <a:latin typeface="+mj-lt"/>
              </a:rPr>
              <a:t>0=10</a:t>
            </a:r>
            <a:r>
              <a:rPr lang="el-GR" dirty="0" smtClean="0">
                <a:latin typeface="+mj-lt"/>
              </a:rPr>
              <a:t>μ</a:t>
            </a:r>
            <a:r>
              <a:rPr lang="en-US" dirty="0" smtClean="0">
                <a:latin typeface="+mj-lt"/>
              </a:rPr>
              <a:t>m</a:t>
            </a:r>
          </a:p>
          <a:p>
            <a:pPr eaLnBrk="1" hangingPunct="1">
              <a:defRPr/>
            </a:pPr>
            <a:r>
              <a:rPr lang="el-GR" dirty="0" smtClean="0">
                <a:latin typeface="+mj-lt"/>
              </a:rPr>
              <a:t>Η αντίσταση ενός τμήματος θα είναι 10μ</a:t>
            </a:r>
            <a:r>
              <a:rPr lang="en-US" dirty="0" smtClean="0">
                <a:latin typeface="+mj-lt"/>
              </a:rPr>
              <a:t>m </a:t>
            </a:r>
            <a:r>
              <a:rPr lang="el-GR" dirty="0" smtClean="0">
                <a:latin typeface="+mj-lt"/>
              </a:rPr>
              <a:t> επί </a:t>
            </a:r>
            <a:r>
              <a:rPr lang="en-US" dirty="0" smtClean="0">
                <a:latin typeface="+mj-lt"/>
              </a:rPr>
              <a:t>10 </a:t>
            </a:r>
            <a:r>
              <a:rPr lang="el-GR" dirty="0" smtClean="0">
                <a:latin typeface="+mj-lt"/>
              </a:rPr>
              <a:t>Ω</a:t>
            </a:r>
            <a:r>
              <a:rPr lang="en-US" dirty="0" smtClean="0">
                <a:latin typeface="+mj-lt"/>
              </a:rPr>
              <a:t>/</a:t>
            </a:r>
            <a:r>
              <a:rPr lang="el-GR" dirty="0" smtClean="0">
                <a:latin typeface="+mj-lt"/>
              </a:rPr>
              <a:t>μ</a:t>
            </a:r>
            <a:r>
              <a:rPr lang="en-US" dirty="0" smtClean="0">
                <a:latin typeface="+mj-lt"/>
              </a:rPr>
              <a:t>m </a:t>
            </a:r>
            <a:r>
              <a:rPr lang="el-GR" dirty="0" smtClean="0">
                <a:latin typeface="+mj-lt"/>
              </a:rPr>
              <a:t>ίση με 100Ω</a:t>
            </a:r>
          </a:p>
          <a:p>
            <a:pPr eaLnBrk="1" hangingPunct="1">
              <a:defRPr/>
            </a:pPr>
            <a:r>
              <a:rPr lang="el-GR" dirty="0" smtClean="0">
                <a:latin typeface="+mj-lt"/>
              </a:rPr>
              <a:t>Η χωρητικότητα ενός τμήματος θα είναι 10μ</a:t>
            </a:r>
            <a:r>
              <a:rPr lang="en-US" dirty="0" smtClean="0">
                <a:latin typeface="+mj-lt"/>
              </a:rPr>
              <a:t>m </a:t>
            </a:r>
            <a:r>
              <a:rPr lang="el-GR" dirty="0" smtClean="0">
                <a:latin typeface="+mj-lt"/>
              </a:rPr>
              <a:t> επί </a:t>
            </a:r>
            <a:r>
              <a:rPr lang="en-US" dirty="0" smtClean="0">
                <a:latin typeface="+mj-lt"/>
              </a:rPr>
              <a:t>10aF/</a:t>
            </a:r>
            <a:r>
              <a:rPr lang="el-GR" dirty="0" smtClean="0">
                <a:latin typeface="+mj-lt"/>
              </a:rPr>
              <a:t>μ</a:t>
            </a:r>
            <a:r>
              <a:rPr lang="en-US" dirty="0" smtClean="0">
                <a:latin typeface="+mj-lt"/>
              </a:rPr>
              <a:t>m </a:t>
            </a:r>
            <a:r>
              <a:rPr lang="el-GR" dirty="0" smtClean="0">
                <a:latin typeface="+mj-lt"/>
              </a:rPr>
              <a:t>ίση με 100 </a:t>
            </a:r>
            <a:r>
              <a:rPr lang="en-US" dirty="0" err="1" smtClean="0">
                <a:latin typeface="+mj-lt"/>
              </a:rPr>
              <a:t>aF</a:t>
            </a:r>
            <a:endParaRPr lang="el-GR" dirty="0" smtClean="0">
              <a:latin typeface="+mj-lt"/>
            </a:endParaRPr>
          </a:p>
        </p:txBody>
      </p:sp>
    </p:spTree>
    <p:extLst>
      <p:ext uri="{BB962C8B-B14F-4D97-AF65-F5344CB8AC3E}">
        <p14:creationId xmlns:p14="http://schemas.microsoft.com/office/powerpoint/2010/main" val="353046971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Υπόθεση 2 </a:t>
            </a:r>
            <a:r>
              <a:rPr lang="el-GR" altLang="el-GR" dirty="0" smtClean="0"/>
              <a:t>(2 από 2</a:t>
            </a:r>
            <a:r>
              <a:rPr lang="el-GR" altLang="el-GR" dirty="0"/>
              <a:t>)</a:t>
            </a:r>
            <a:endParaRPr lang="el-GR" dirty="0"/>
          </a:p>
        </p:txBody>
      </p:sp>
      <p:sp>
        <p:nvSpPr>
          <p:cNvPr id="17411" name="Rectangle 3"/>
          <p:cNvSpPr>
            <a:spLocks noGrp="1" noChangeArrowheads="1"/>
          </p:cNvSpPr>
          <p:nvPr>
            <p:ph type="body" sz="half" idx="4294967295"/>
          </p:nvPr>
        </p:nvSpPr>
        <p:spPr>
          <a:xfrm>
            <a:off x="0" y="1600201"/>
            <a:ext cx="8316416" cy="2476872"/>
          </a:xfrm>
        </p:spPr>
        <p:txBody>
          <a:bodyPr/>
          <a:lstStyle/>
          <a:p>
            <a:pPr eaLnBrk="1" hangingPunct="1">
              <a:defRPr/>
            </a:pPr>
            <a:r>
              <a:rPr lang="el-GR" sz="2800" dirty="0" smtClean="0">
                <a:latin typeface="+mj-lt"/>
              </a:rPr>
              <a:t>Υποθέτοντας ότι η χωρητικότητα είναι "συγκεντρωμένη" στο τέλος του τμήματος θα έχω ένα κύκλωμα 100 σταδίων με αντίσταση 100</a:t>
            </a:r>
            <a:r>
              <a:rPr lang="en-US" sz="2800" dirty="0" smtClean="0">
                <a:latin typeface="+mj-lt"/>
              </a:rPr>
              <a:t> </a:t>
            </a:r>
            <a:r>
              <a:rPr lang="el-GR" sz="2800" dirty="0" smtClean="0">
                <a:latin typeface="+mj-lt"/>
              </a:rPr>
              <a:t>Ω και χωρητικότητα </a:t>
            </a:r>
            <a:r>
              <a:rPr lang="en-US" sz="2800" dirty="0" smtClean="0">
                <a:latin typeface="+mj-lt"/>
              </a:rPr>
              <a:t>100 </a:t>
            </a:r>
            <a:r>
              <a:rPr lang="en-US" sz="2800" dirty="0" err="1" smtClean="0">
                <a:latin typeface="+mj-lt"/>
              </a:rPr>
              <a:t>aF</a:t>
            </a:r>
            <a:r>
              <a:rPr lang="en-US" sz="2800" dirty="0" smtClean="0">
                <a:latin typeface="+mj-lt"/>
              </a:rPr>
              <a:t> </a:t>
            </a:r>
            <a:r>
              <a:rPr lang="el-GR" sz="2800" dirty="0" smtClean="0">
                <a:latin typeface="+mj-lt"/>
              </a:rPr>
              <a:t>ανά στάδιο. Άρα το </a:t>
            </a:r>
            <a:r>
              <a:rPr lang="en-US" sz="2800" dirty="0" smtClean="0">
                <a:latin typeface="+mj-lt"/>
              </a:rPr>
              <a:t>RC </a:t>
            </a:r>
            <a:r>
              <a:rPr lang="el-GR" sz="2800" dirty="0" smtClean="0">
                <a:latin typeface="+mj-lt"/>
              </a:rPr>
              <a:t>γινόμενο είναι:</a:t>
            </a:r>
          </a:p>
        </p:txBody>
      </p:sp>
      <p:graphicFrame>
        <p:nvGraphicFramePr>
          <p:cNvPr id="17410" name="Object 4"/>
          <p:cNvGraphicFramePr>
            <a:graphicFrameLocks noGrp="1" noChangeAspect="1"/>
          </p:cNvGraphicFramePr>
          <p:nvPr>
            <p:ph idx="1"/>
            <p:extLst>
              <p:ext uri="{D42A27DB-BD31-4B8C-83A1-F6EECF244321}">
                <p14:modId xmlns:p14="http://schemas.microsoft.com/office/powerpoint/2010/main" val="2602345941"/>
              </p:ext>
            </p:extLst>
          </p:nvPr>
        </p:nvGraphicFramePr>
        <p:xfrm>
          <a:off x="2790386" y="4221088"/>
          <a:ext cx="4780402" cy="756084"/>
        </p:xfrm>
        <a:graphic>
          <a:graphicData uri="http://schemas.openxmlformats.org/presentationml/2006/ole">
            <mc:AlternateContent xmlns:mc="http://schemas.openxmlformats.org/markup-compatibility/2006">
              <mc:Choice xmlns:v="urn:schemas-microsoft-com:vml" Requires="v">
                <p:oleObj spid="_x0000_s17423" name="Equation" r:id="rId4" imgW="2489040" imgH="393480" progId="Equation.3">
                  <p:embed/>
                </p:oleObj>
              </mc:Choice>
              <mc:Fallback>
                <p:oleObj name="Equation" r:id="rId4" imgW="24890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386" y="4221088"/>
                        <a:ext cx="4780402" cy="75608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719822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l-GR" altLang="el-GR" sz="4000" smtClean="0"/>
              <a:t>Φόρτιση πυκνωτή μέσω αντίστασης</a:t>
            </a:r>
          </a:p>
        </p:txBody>
      </p:sp>
      <p:sp>
        <p:nvSpPr>
          <p:cNvPr id="1028" name="Rectangle 3"/>
          <p:cNvSpPr>
            <a:spLocks noGrp="1" noChangeArrowheads="1"/>
          </p:cNvSpPr>
          <p:nvPr>
            <p:ph type="body" sz="half" idx="1"/>
          </p:nvPr>
        </p:nvSpPr>
        <p:spPr>
          <a:xfrm>
            <a:off x="323850" y="1628775"/>
            <a:ext cx="4392613" cy="4525963"/>
          </a:xfrm>
        </p:spPr>
        <p:txBody>
          <a:bodyPr/>
          <a:lstStyle/>
          <a:p>
            <a:pPr eaLnBrk="1" hangingPunct="1">
              <a:spcBef>
                <a:spcPct val="0"/>
              </a:spcBef>
              <a:buFontTx/>
              <a:buNone/>
              <a:defRPr/>
            </a:pPr>
            <a:r>
              <a:rPr lang="el-GR" sz="2800" dirty="0" smtClean="0">
                <a:latin typeface="+mj-lt"/>
              </a:rPr>
              <a:t>Εάν αρχικά</a:t>
            </a:r>
            <a:r>
              <a:rPr lang="en-US" sz="2800" dirty="0" smtClean="0">
                <a:latin typeface="+mj-lt"/>
              </a:rPr>
              <a:t>, </a:t>
            </a:r>
            <a:r>
              <a:rPr lang="el-GR" sz="2800" dirty="0" smtClean="0">
                <a:latin typeface="+mj-lt"/>
              </a:rPr>
              <a:t>η τάση στο άκρο του πυκνωτή είναι </a:t>
            </a:r>
            <a:r>
              <a:rPr lang="en-US" sz="2800" dirty="0" smtClean="0">
                <a:latin typeface="+mj-lt"/>
              </a:rPr>
              <a:t>0</a:t>
            </a:r>
            <a:r>
              <a:rPr lang="el-GR" sz="2800" dirty="0" smtClean="0">
                <a:latin typeface="+mj-lt"/>
              </a:rPr>
              <a:t>, τότε για την τάση σε χρόνο </a:t>
            </a:r>
            <a:r>
              <a:rPr lang="en-US" sz="2800" dirty="0" smtClean="0">
                <a:latin typeface="+mj-lt"/>
              </a:rPr>
              <a:t>t, V(t) </a:t>
            </a:r>
            <a:r>
              <a:rPr lang="el-GR" sz="2800" dirty="0" smtClean="0">
                <a:latin typeface="+mj-lt"/>
              </a:rPr>
              <a:t>θα έχουμε </a:t>
            </a:r>
          </a:p>
          <a:p>
            <a:pPr eaLnBrk="1" hangingPunct="1">
              <a:buFontTx/>
              <a:buNone/>
              <a:defRPr/>
            </a:pPr>
            <a:r>
              <a:rPr lang="el-GR" sz="2800" dirty="0" smtClean="0"/>
              <a:t>           </a:t>
            </a:r>
          </a:p>
        </p:txBody>
      </p:sp>
      <p:graphicFrame>
        <p:nvGraphicFramePr>
          <p:cNvPr id="1026" name="Object 4"/>
          <p:cNvGraphicFramePr>
            <a:graphicFrameLocks noGrp="1" noChangeAspect="1"/>
          </p:cNvGraphicFramePr>
          <p:nvPr>
            <p:ph sz="half" idx="2"/>
          </p:nvPr>
        </p:nvGraphicFramePr>
        <p:xfrm>
          <a:off x="827088" y="4149725"/>
          <a:ext cx="4465637" cy="1127125"/>
        </p:xfrm>
        <a:graphic>
          <a:graphicData uri="http://schemas.openxmlformats.org/presentationml/2006/ole">
            <mc:AlternateContent xmlns:mc="http://schemas.openxmlformats.org/markup-compatibility/2006">
              <mc:Choice xmlns:v="urn:schemas-microsoft-com:vml" Requires="v">
                <p:oleObj spid="_x0000_s1039" name="Εξίσωση" r:id="rId8" imgW="1307880" imgH="330120" progId="Equation.3">
                  <p:embed/>
                </p:oleObj>
              </mc:Choice>
              <mc:Fallback>
                <p:oleObj name="Εξίσωση" r:id="rId8" imgW="130788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149725"/>
                        <a:ext cx="4465637" cy="1127125"/>
                      </a:xfrm>
                      <a:prstGeom prst="rect">
                        <a:avLst/>
                      </a:prstGeom>
                    </p:spPr>
                  </p:pic>
                </p:oleObj>
              </mc:Fallback>
            </mc:AlternateContent>
          </a:graphicData>
        </a:graphic>
      </p:graphicFrame>
      <p:grpSp>
        <p:nvGrpSpPr>
          <p:cNvPr id="1029" name="Group 38" descr="Κύκλωμα RC"/>
          <p:cNvGrpSpPr>
            <a:grpSpLocks/>
          </p:cNvGrpSpPr>
          <p:nvPr/>
        </p:nvGrpSpPr>
        <p:grpSpPr bwMode="auto">
          <a:xfrm>
            <a:off x="5148263" y="2060575"/>
            <a:ext cx="3168650" cy="2378075"/>
            <a:chOff x="3243" y="1298"/>
            <a:chExt cx="1996" cy="1498"/>
          </a:xfrm>
        </p:grpSpPr>
        <p:grpSp>
          <p:nvGrpSpPr>
            <p:cNvPr id="1030" name="Group 6"/>
            <p:cNvGrpSpPr>
              <a:grpSpLocks/>
            </p:cNvGrpSpPr>
            <p:nvPr/>
          </p:nvGrpSpPr>
          <p:grpSpPr bwMode="auto">
            <a:xfrm>
              <a:off x="3696" y="1661"/>
              <a:ext cx="182" cy="91"/>
              <a:chOff x="3152" y="1706"/>
              <a:chExt cx="182" cy="91"/>
            </a:xfrm>
          </p:grpSpPr>
          <p:sp>
            <p:nvSpPr>
              <p:cNvPr id="1060" name="Line 7" descr="Κύκλωμα RC"/>
              <p:cNvSpPr>
                <a:spLocks noChangeShapeType="1"/>
              </p:cNvSpPr>
              <p:nvPr/>
            </p:nvSpPr>
            <p:spPr bwMode="auto">
              <a:xfrm>
                <a:off x="3152" y="1706"/>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61" name="Line 8" descr="[DECORATIVE]"/>
              <p:cNvSpPr>
                <a:spLocks noChangeShapeType="1"/>
              </p:cNvSpPr>
              <p:nvPr/>
            </p:nvSpPr>
            <p:spPr bwMode="auto">
              <a:xfrm>
                <a:off x="3243"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031" name="Group 9"/>
            <p:cNvGrpSpPr>
              <a:grpSpLocks/>
            </p:cNvGrpSpPr>
            <p:nvPr/>
          </p:nvGrpSpPr>
          <p:grpSpPr bwMode="auto">
            <a:xfrm>
              <a:off x="4604" y="2614"/>
              <a:ext cx="182" cy="182"/>
              <a:chOff x="3152" y="2069"/>
              <a:chExt cx="182" cy="182"/>
            </a:xfrm>
          </p:grpSpPr>
          <p:sp>
            <p:nvSpPr>
              <p:cNvPr id="1056" name="Line 10" descr="[DECORATIVE]"/>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7" name="Line 11"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8" name="Line 12"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9" name="Line 13"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032" name="Group 14"/>
            <p:cNvGrpSpPr>
              <a:grpSpLocks/>
            </p:cNvGrpSpPr>
            <p:nvPr/>
          </p:nvGrpSpPr>
          <p:grpSpPr bwMode="auto">
            <a:xfrm>
              <a:off x="4604" y="2387"/>
              <a:ext cx="182" cy="227"/>
              <a:chOff x="3152" y="2341"/>
              <a:chExt cx="182" cy="227"/>
            </a:xfrm>
          </p:grpSpPr>
          <p:sp>
            <p:nvSpPr>
              <p:cNvPr id="1052" name="Line 15"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3" name="Line 16"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4" name="Line 17"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5" name="Line 18"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033" name="Group 19"/>
            <p:cNvGrpSpPr>
              <a:grpSpLocks/>
            </p:cNvGrpSpPr>
            <p:nvPr/>
          </p:nvGrpSpPr>
          <p:grpSpPr bwMode="auto">
            <a:xfrm>
              <a:off x="3742" y="1706"/>
              <a:ext cx="91" cy="545"/>
              <a:chOff x="3742" y="1706"/>
              <a:chExt cx="91" cy="545"/>
            </a:xfrm>
          </p:grpSpPr>
          <p:sp>
            <p:nvSpPr>
              <p:cNvPr id="1042" name="Line 20"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3" name="Line 21"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4" name="Line 22"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5" name="Line 23"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6" name="Line 24"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7" name="Line 25"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8" name="Line 26"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9" name="Line 27"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0" name="Line 28"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1" name="Line 29"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034" name="Line 30" descr="[DECORATIVE]"/>
            <p:cNvSpPr>
              <a:spLocks noChangeShapeType="1"/>
            </p:cNvSpPr>
            <p:nvPr/>
          </p:nvSpPr>
          <p:spPr bwMode="auto">
            <a:xfrm>
              <a:off x="3787" y="2296"/>
              <a:ext cx="90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5" name="Line 31" descr="[DECORATIVE]"/>
            <p:cNvSpPr>
              <a:spLocks noChangeShapeType="1"/>
            </p:cNvSpPr>
            <p:nvPr/>
          </p:nvSpPr>
          <p:spPr bwMode="auto">
            <a:xfrm>
              <a:off x="3787" y="2251"/>
              <a:ext cx="0"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6" name="Line 32" descr="[DECORATIVE]"/>
            <p:cNvSpPr>
              <a:spLocks noChangeShapeType="1"/>
            </p:cNvSpPr>
            <p:nvPr/>
          </p:nvSpPr>
          <p:spPr bwMode="auto">
            <a:xfrm>
              <a:off x="4694" y="229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7" name="Text Box 33" descr="[DECORATIVE]"/>
            <p:cNvSpPr txBox="1">
              <a:spLocks noChangeArrowheads="1"/>
            </p:cNvSpPr>
            <p:nvPr>
              <p:custDataLst>
                <p:tags r:id="rId3"/>
              </p:custDataLst>
            </p:nvPr>
          </p:nvSpPr>
          <p:spPr bwMode="auto">
            <a:xfrm>
              <a:off x="3470" y="1298"/>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V</a:t>
              </a:r>
              <a:r>
                <a:rPr lang="en-US" altLang="el-GR" baseline="-25000" dirty="0">
                  <a:latin typeface="Calibri" panose="020F0502020204030204" pitchFamily="34" charset="0"/>
                </a:rPr>
                <a:t>DD</a:t>
              </a:r>
              <a:endParaRPr lang="el-GR" altLang="el-GR" dirty="0">
                <a:latin typeface="Calibri" panose="020F0502020204030204" pitchFamily="34" charset="0"/>
              </a:endParaRPr>
            </a:p>
          </p:txBody>
        </p:sp>
        <p:sp>
          <p:nvSpPr>
            <p:cNvPr id="1038" name="Text Box 34" descr="[DECORATIVE]"/>
            <p:cNvSpPr txBox="1">
              <a:spLocks noChangeArrowheads="1"/>
            </p:cNvSpPr>
            <p:nvPr>
              <p:custDataLst>
                <p:tags r:id="rId4"/>
              </p:custDataLst>
            </p:nvPr>
          </p:nvSpPr>
          <p:spPr bwMode="auto">
            <a:xfrm>
              <a:off x="3243" y="1797"/>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R</a:t>
              </a:r>
              <a:endParaRPr lang="el-GR" altLang="el-GR" dirty="0">
                <a:latin typeface="Calibri" panose="020F0502020204030204" pitchFamily="34" charset="0"/>
              </a:endParaRPr>
            </a:p>
          </p:txBody>
        </p:sp>
        <p:sp>
          <p:nvSpPr>
            <p:cNvPr id="1039" name="Text Box 35" descr="[DECORATIVE]"/>
            <p:cNvSpPr txBox="1">
              <a:spLocks noChangeArrowheads="1"/>
            </p:cNvSpPr>
            <p:nvPr>
              <p:custDataLst>
                <p:tags r:id="rId5"/>
              </p:custDataLst>
            </p:nvPr>
          </p:nvSpPr>
          <p:spPr bwMode="auto">
            <a:xfrm>
              <a:off x="4876" y="2341"/>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1040" name="Line 36" descr="[DECORATIVE]"/>
            <p:cNvSpPr>
              <a:spLocks noChangeShapeType="1"/>
            </p:cNvSpPr>
            <p:nvPr/>
          </p:nvSpPr>
          <p:spPr bwMode="auto">
            <a:xfrm flipH="1">
              <a:off x="4286" y="1706"/>
              <a:ext cx="363" cy="590"/>
            </a:xfrm>
            <a:prstGeom prst="line">
              <a:avLst/>
            </a:prstGeom>
            <a:noFill/>
            <a:ln w="190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41" name="Text Box 37" descr="[DECORATIVE]"/>
            <p:cNvSpPr txBox="1">
              <a:spLocks noChangeArrowheads="1"/>
            </p:cNvSpPr>
            <p:nvPr>
              <p:custDataLst>
                <p:tags r:id="rId6"/>
              </p:custDataLst>
            </p:nvPr>
          </p:nvSpPr>
          <p:spPr bwMode="auto">
            <a:xfrm>
              <a:off x="4513" y="1389"/>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V(t)</a:t>
              </a:r>
              <a:endParaRPr lang="el-GR" altLang="el-GR" dirty="0">
                <a:latin typeface="Calibri" panose="020F0502020204030204" pitchFamily="34" charset="0"/>
              </a:endParaRPr>
            </a:p>
          </p:txBody>
        </p:sp>
      </p:grpSp>
    </p:spTree>
    <p:custDataLst>
      <p:tags r:id="rId2"/>
    </p:custDataLst>
    <p:extLst>
      <p:ext uri="{BB962C8B-B14F-4D97-AF65-F5344CB8AC3E}">
        <p14:creationId xmlns:p14="http://schemas.microsoft.com/office/powerpoint/2010/main" val="3500252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l-GR" altLang="el-GR" dirty="0" smtClean="0"/>
              <a:t>Υπόθεση 3 (1 από 2)</a:t>
            </a:r>
          </a:p>
        </p:txBody>
      </p:sp>
      <p:sp>
        <p:nvSpPr>
          <p:cNvPr id="112643" name="Rectangle 3"/>
          <p:cNvSpPr>
            <a:spLocks noGrp="1" noChangeArrowheads="1"/>
          </p:cNvSpPr>
          <p:nvPr>
            <p:ph idx="1"/>
          </p:nvPr>
        </p:nvSpPr>
        <p:spPr/>
        <p:txBody>
          <a:bodyPr/>
          <a:lstStyle/>
          <a:p>
            <a:pPr eaLnBrk="1" hangingPunct="1">
              <a:defRPr/>
            </a:pPr>
            <a:r>
              <a:rPr lang="el-GR" dirty="0" smtClean="0">
                <a:latin typeface="+mj-lt"/>
              </a:rPr>
              <a:t>Η γραμμή αποτελείται από </a:t>
            </a:r>
            <a:r>
              <a:rPr lang="en-US" dirty="0" smtClean="0">
                <a:latin typeface="+mj-lt"/>
              </a:rPr>
              <a:t>n</a:t>
            </a:r>
            <a:r>
              <a:rPr lang="el-GR" dirty="0" smtClean="0">
                <a:latin typeface="+mj-lt"/>
              </a:rPr>
              <a:t> τμήματα</a:t>
            </a:r>
          </a:p>
          <a:p>
            <a:pPr eaLnBrk="1" hangingPunct="1">
              <a:defRPr/>
            </a:pPr>
            <a:r>
              <a:rPr lang="el-GR" dirty="0" smtClean="0">
                <a:latin typeface="+mj-lt"/>
              </a:rPr>
              <a:t>Άρα κάθε τμήμα έχει μήκος 1000μ</a:t>
            </a:r>
            <a:r>
              <a:rPr lang="en-US" dirty="0" smtClean="0">
                <a:latin typeface="+mj-lt"/>
              </a:rPr>
              <a:t>m/n</a:t>
            </a:r>
          </a:p>
          <a:p>
            <a:pPr eaLnBrk="1" hangingPunct="1">
              <a:defRPr/>
            </a:pPr>
            <a:r>
              <a:rPr lang="el-GR" dirty="0" smtClean="0">
                <a:latin typeface="+mj-lt"/>
              </a:rPr>
              <a:t>Η αντίσταση ενός τμήματος θα είναι 100</a:t>
            </a:r>
            <a:r>
              <a:rPr lang="en-US" dirty="0" smtClean="0">
                <a:latin typeface="+mj-lt"/>
              </a:rPr>
              <a:t>0</a:t>
            </a:r>
            <a:r>
              <a:rPr lang="el-GR" dirty="0" smtClean="0">
                <a:latin typeface="+mj-lt"/>
              </a:rPr>
              <a:t>μ</a:t>
            </a:r>
            <a:r>
              <a:rPr lang="en-US" dirty="0" smtClean="0">
                <a:latin typeface="+mj-lt"/>
              </a:rPr>
              <a:t>m/n </a:t>
            </a:r>
            <a:r>
              <a:rPr lang="el-GR" dirty="0" smtClean="0">
                <a:latin typeface="+mj-lt"/>
              </a:rPr>
              <a:t> επί </a:t>
            </a:r>
            <a:r>
              <a:rPr lang="en-US" dirty="0" smtClean="0">
                <a:latin typeface="+mj-lt"/>
              </a:rPr>
              <a:t>10 </a:t>
            </a:r>
            <a:r>
              <a:rPr lang="el-GR" dirty="0" smtClean="0">
                <a:latin typeface="+mj-lt"/>
              </a:rPr>
              <a:t>Ω</a:t>
            </a:r>
            <a:r>
              <a:rPr lang="en-US" dirty="0" smtClean="0">
                <a:latin typeface="+mj-lt"/>
              </a:rPr>
              <a:t>/</a:t>
            </a:r>
            <a:r>
              <a:rPr lang="el-GR" dirty="0" smtClean="0">
                <a:latin typeface="+mj-lt"/>
              </a:rPr>
              <a:t>μ</a:t>
            </a:r>
            <a:r>
              <a:rPr lang="en-US" dirty="0" smtClean="0">
                <a:latin typeface="+mj-lt"/>
              </a:rPr>
              <a:t>m </a:t>
            </a:r>
            <a:r>
              <a:rPr lang="el-GR" dirty="0" smtClean="0">
                <a:latin typeface="+mj-lt"/>
              </a:rPr>
              <a:t>ίση με 10</a:t>
            </a:r>
            <a:r>
              <a:rPr lang="en-US" dirty="0" smtClean="0">
                <a:latin typeface="+mj-lt"/>
              </a:rPr>
              <a:t>0</a:t>
            </a:r>
            <a:r>
              <a:rPr lang="el-GR" dirty="0" smtClean="0">
                <a:latin typeface="+mj-lt"/>
              </a:rPr>
              <a:t>00Ω</a:t>
            </a:r>
            <a:r>
              <a:rPr lang="en-US" dirty="0" smtClean="0">
                <a:latin typeface="+mj-lt"/>
              </a:rPr>
              <a:t>/n</a:t>
            </a:r>
            <a:endParaRPr lang="el-GR" dirty="0" smtClean="0">
              <a:latin typeface="+mj-lt"/>
            </a:endParaRPr>
          </a:p>
          <a:p>
            <a:pPr eaLnBrk="1" hangingPunct="1">
              <a:defRPr/>
            </a:pPr>
            <a:r>
              <a:rPr lang="el-GR" dirty="0" smtClean="0">
                <a:latin typeface="+mj-lt"/>
              </a:rPr>
              <a:t>Η χωρητικότητα ενός τμήματος θα είναι 100</a:t>
            </a:r>
            <a:r>
              <a:rPr lang="en-US" dirty="0" smtClean="0">
                <a:latin typeface="+mj-lt"/>
              </a:rPr>
              <a:t>0</a:t>
            </a:r>
            <a:r>
              <a:rPr lang="el-GR" dirty="0" smtClean="0">
                <a:latin typeface="+mj-lt"/>
              </a:rPr>
              <a:t>μ</a:t>
            </a:r>
            <a:r>
              <a:rPr lang="en-US" dirty="0" smtClean="0">
                <a:latin typeface="+mj-lt"/>
              </a:rPr>
              <a:t>m/n </a:t>
            </a:r>
            <a:r>
              <a:rPr lang="el-GR" dirty="0" smtClean="0">
                <a:latin typeface="+mj-lt"/>
              </a:rPr>
              <a:t> επί </a:t>
            </a:r>
            <a:r>
              <a:rPr lang="en-US" dirty="0" smtClean="0">
                <a:latin typeface="+mj-lt"/>
              </a:rPr>
              <a:t>10 </a:t>
            </a:r>
            <a:r>
              <a:rPr lang="en-US" dirty="0" err="1" smtClean="0">
                <a:latin typeface="+mj-lt"/>
              </a:rPr>
              <a:t>aF</a:t>
            </a:r>
            <a:r>
              <a:rPr lang="en-US" dirty="0" smtClean="0">
                <a:latin typeface="+mj-lt"/>
              </a:rPr>
              <a:t>/</a:t>
            </a:r>
            <a:r>
              <a:rPr lang="el-GR" dirty="0" smtClean="0">
                <a:latin typeface="+mj-lt"/>
              </a:rPr>
              <a:t>μ</a:t>
            </a:r>
            <a:r>
              <a:rPr lang="en-US" dirty="0" smtClean="0">
                <a:latin typeface="+mj-lt"/>
              </a:rPr>
              <a:t>m </a:t>
            </a:r>
            <a:r>
              <a:rPr lang="el-GR" dirty="0" smtClean="0">
                <a:latin typeface="+mj-lt"/>
              </a:rPr>
              <a:t>ίση με 1000</a:t>
            </a:r>
            <a:r>
              <a:rPr lang="en-US" dirty="0" smtClean="0">
                <a:latin typeface="+mj-lt"/>
              </a:rPr>
              <a:t>0aF/n</a:t>
            </a:r>
            <a:endParaRPr lang="el-GR" dirty="0" smtClean="0">
              <a:latin typeface="+mj-lt"/>
            </a:endParaRPr>
          </a:p>
        </p:txBody>
      </p:sp>
    </p:spTree>
    <p:extLst>
      <p:ext uri="{BB962C8B-B14F-4D97-AF65-F5344CB8AC3E}">
        <p14:creationId xmlns:p14="http://schemas.microsoft.com/office/powerpoint/2010/main" val="49797538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Υπόθεση 3 </a:t>
            </a:r>
            <a:r>
              <a:rPr lang="el-GR" altLang="el-GR" dirty="0" smtClean="0"/>
              <a:t>(2 από 2</a:t>
            </a:r>
            <a:r>
              <a:rPr lang="el-GR" altLang="el-GR" dirty="0"/>
              <a:t>)</a:t>
            </a:r>
            <a:endParaRPr lang="el-GR" dirty="0"/>
          </a:p>
        </p:txBody>
      </p:sp>
      <p:sp>
        <p:nvSpPr>
          <p:cNvPr id="18436" name="Rectangle 3"/>
          <p:cNvSpPr>
            <a:spLocks noGrp="1" noChangeArrowheads="1"/>
          </p:cNvSpPr>
          <p:nvPr>
            <p:ph type="body" sz="half" idx="4294967295"/>
          </p:nvPr>
        </p:nvSpPr>
        <p:spPr>
          <a:xfrm>
            <a:off x="184268" y="1516759"/>
            <a:ext cx="8147050" cy="1789444"/>
          </a:xfrm>
        </p:spPr>
        <p:txBody>
          <a:bodyPr/>
          <a:lstStyle/>
          <a:p>
            <a:pPr marL="0" indent="0" eaLnBrk="1" hangingPunct="1">
              <a:buNone/>
              <a:defRPr/>
            </a:pPr>
            <a:r>
              <a:rPr lang="el-GR" sz="2400" dirty="0" smtClean="0"/>
              <a:t>Υποθέτοντας ότι η χωρητικότητα είναι "συγκεντρωμένη" στο τέλος του τμήματος θα έχω ένα κύκλωμα </a:t>
            </a:r>
            <a:r>
              <a:rPr lang="en-US" sz="2400" dirty="0" smtClean="0"/>
              <a:t>n</a:t>
            </a:r>
            <a:r>
              <a:rPr lang="el-GR" sz="2400" dirty="0" smtClean="0"/>
              <a:t> σταδίων με αντίσταση 1000</a:t>
            </a:r>
            <a:r>
              <a:rPr lang="en-US" sz="2400" dirty="0" smtClean="0"/>
              <a:t>0</a:t>
            </a:r>
            <a:r>
              <a:rPr lang="el-GR" sz="2400" dirty="0" smtClean="0"/>
              <a:t>Ω</a:t>
            </a:r>
            <a:r>
              <a:rPr lang="en-US" sz="2400" dirty="0" smtClean="0"/>
              <a:t>/n</a:t>
            </a:r>
            <a:r>
              <a:rPr lang="el-GR" sz="2400" dirty="0" smtClean="0"/>
              <a:t> και χωρητικότητα </a:t>
            </a:r>
            <a:r>
              <a:rPr lang="en-US" sz="2400" dirty="0" smtClean="0"/>
              <a:t>10000aF/n </a:t>
            </a:r>
            <a:r>
              <a:rPr lang="el-GR" sz="2400" dirty="0" smtClean="0"/>
              <a:t>ανά στάδιο. Άρα το </a:t>
            </a:r>
            <a:r>
              <a:rPr lang="en-US" sz="2400" dirty="0" smtClean="0"/>
              <a:t>RC </a:t>
            </a:r>
            <a:r>
              <a:rPr lang="el-GR" sz="2400" dirty="0" smtClean="0"/>
              <a:t>γινόμενο είναι</a:t>
            </a:r>
          </a:p>
        </p:txBody>
      </p:sp>
      <p:graphicFrame>
        <p:nvGraphicFramePr>
          <p:cNvPr id="18434" name="Object 4"/>
          <p:cNvGraphicFramePr>
            <a:graphicFrameLocks noGrp="1" noChangeAspect="1"/>
          </p:cNvGraphicFramePr>
          <p:nvPr>
            <p:ph idx="1"/>
            <p:extLst>
              <p:ext uri="{D42A27DB-BD31-4B8C-83A1-F6EECF244321}">
                <p14:modId xmlns:p14="http://schemas.microsoft.com/office/powerpoint/2010/main" val="1759102907"/>
              </p:ext>
            </p:extLst>
          </p:nvPr>
        </p:nvGraphicFramePr>
        <p:xfrm>
          <a:off x="1511660" y="3306203"/>
          <a:ext cx="5721908" cy="698343"/>
        </p:xfrm>
        <a:graphic>
          <a:graphicData uri="http://schemas.openxmlformats.org/presentationml/2006/ole">
            <mc:AlternateContent xmlns:mc="http://schemas.openxmlformats.org/markup-compatibility/2006">
              <mc:Choice xmlns:v="urn:schemas-microsoft-com:vml" Requires="v">
                <p:oleObj spid="_x0000_s18460" name="Εξίσωση" r:id="rId4" imgW="3225600" imgH="393480" progId="Equation.3">
                  <p:embed/>
                </p:oleObj>
              </mc:Choice>
              <mc:Fallback>
                <p:oleObj name="Εξίσωση" r:id="rId4" imgW="32256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660" y="3306203"/>
                        <a:ext cx="5721908" cy="698343"/>
                      </a:xfrm>
                      <a:prstGeom prst="rect">
                        <a:avLst/>
                      </a:prstGeom>
                    </p:spPr>
                  </p:pic>
                </p:oleObj>
              </mc:Fallback>
            </mc:AlternateContent>
          </a:graphicData>
        </a:graphic>
      </p:graphicFrame>
      <p:sp>
        <p:nvSpPr>
          <p:cNvPr id="5" name="Ορθογώνιο 4"/>
          <p:cNvSpPr/>
          <p:nvPr/>
        </p:nvSpPr>
        <p:spPr>
          <a:xfrm>
            <a:off x="173478" y="4094024"/>
            <a:ext cx="5562364" cy="523220"/>
          </a:xfrm>
          <a:prstGeom prst="rect">
            <a:avLst/>
          </a:prstGeom>
        </p:spPr>
        <p:txBody>
          <a:bodyPr wrap="square">
            <a:spAutoFit/>
          </a:bodyPr>
          <a:lstStyle/>
          <a:p>
            <a:pPr eaLnBrk="1" hangingPunct="1">
              <a:defRPr/>
            </a:pPr>
            <a:r>
              <a:rPr lang="el-GR" sz="2800" dirty="0" smtClean="0">
                <a:latin typeface="+mn-lt"/>
              </a:rPr>
              <a:t>Το </a:t>
            </a:r>
            <a:r>
              <a:rPr lang="el-GR" sz="2800" dirty="0">
                <a:latin typeface="+mn-lt"/>
              </a:rPr>
              <a:t>όριο για </a:t>
            </a:r>
            <a:r>
              <a:rPr lang="en-US" sz="2800" dirty="0">
                <a:latin typeface="+mn-lt"/>
              </a:rPr>
              <a:t>n </a:t>
            </a:r>
            <a:r>
              <a:rPr lang="el-GR" sz="2800" dirty="0">
                <a:latin typeface="+mn-lt"/>
              </a:rPr>
              <a:t>τείνει στο άπειρο είναι</a:t>
            </a:r>
          </a:p>
        </p:txBody>
      </p:sp>
      <p:graphicFrame>
        <p:nvGraphicFramePr>
          <p:cNvPr id="18435" name="Object 5"/>
          <p:cNvGraphicFramePr>
            <a:graphicFrameLocks noGrp="1" noChangeAspect="1"/>
          </p:cNvGraphicFramePr>
          <p:nvPr>
            <p:ph sz="quarter" idx="4294967295"/>
            <p:extLst>
              <p:ext uri="{D42A27DB-BD31-4B8C-83A1-F6EECF244321}">
                <p14:modId xmlns:p14="http://schemas.microsoft.com/office/powerpoint/2010/main" val="3270532124"/>
              </p:ext>
            </p:extLst>
          </p:nvPr>
        </p:nvGraphicFramePr>
        <p:xfrm>
          <a:off x="2135392" y="4991521"/>
          <a:ext cx="3600450" cy="827087"/>
        </p:xfrm>
        <a:graphic>
          <a:graphicData uri="http://schemas.openxmlformats.org/presentationml/2006/ole">
            <mc:AlternateContent xmlns:mc="http://schemas.openxmlformats.org/markup-compatibility/2006">
              <mc:Choice xmlns:v="urn:schemas-microsoft-com:vml" Requires="v">
                <p:oleObj spid="_x0000_s18461" name="Equation" r:id="rId6" imgW="1714320" imgH="393480" progId="Equation.3">
                  <p:embed/>
                </p:oleObj>
              </mc:Choice>
              <mc:Fallback>
                <p:oleObj name="Equation" r:id="rId6" imgW="17143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392" y="4991521"/>
                        <a:ext cx="3600450" cy="82708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7649883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l-GR" altLang="el-GR" dirty="0" smtClean="0"/>
              <a:t>Γενική περίπτωση (1 από 2)</a:t>
            </a:r>
          </a:p>
        </p:txBody>
      </p:sp>
      <p:sp>
        <p:nvSpPr>
          <p:cNvPr id="19460" name="Rectangle 3"/>
          <p:cNvSpPr>
            <a:spLocks noGrp="1" noChangeArrowheads="1"/>
          </p:cNvSpPr>
          <p:nvPr>
            <p:ph type="body" sz="half" idx="1"/>
          </p:nvPr>
        </p:nvSpPr>
        <p:spPr>
          <a:xfrm>
            <a:off x="457200" y="1600200"/>
            <a:ext cx="7067550" cy="2549525"/>
          </a:xfrm>
        </p:spPr>
        <p:txBody>
          <a:bodyPr/>
          <a:lstStyle/>
          <a:p>
            <a:pPr eaLnBrk="1" hangingPunct="1">
              <a:defRPr/>
            </a:pPr>
            <a:r>
              <a:rPr lang="el-GR" sz="2800" dirty="0" smtClean="0">
                <a:latin typeface="+mj-lt"/>
              </a:rPr>
              <a:t>Έχω </a:t>
            </a:r>
            <a:r>
              <a:rPr lang="en-US" sz="2800" dirty="0" smtClean="0">
                <a:latin typeface="+mj-lt"/>
              </a:rPr>
              <a:t>n </a:t>
            </a:r>
            <a:r>
              <a:rPr lang="el-GR" sz="2800" dirty="0" smtClean="0">
                <a:latin typeface="+mj-lt"/>
              </a:rPr>
              <a:t>τμήματα </a:t>
            </a:r>
          </a:p>
          <a:p>
            <a:pPr lvl="1" eaLnBrk="1" hangingPunct="1">
              <a:defRPr/>
            </a:pPr>
            <a:r>
              <a:rPr lang="el-GR" dirty="0" smtClean="0">
                <a:latin typeface="+mj-lt"/>
              </a:rPr>
              <a:t>μήκος </a:t>
            </a:r>
            <a:r>
              <a:rPr lang="en-US" dirty="0" smtClean="0">
                <a:latin typeface="+mj-lt"/>
              </a:rPr>
              <a:t>l/n</a:t>
            </a:r>
          </a:p>
          <a:p>
            <a:pPr lvl="1" eaLnBrk="1" hangingPunct="1">
              <a:defRPr/>
            </a:pPr>
            <a:r>
              <a:rPr lang="el-GR" dirty="0" smtClean="0">
                <a:latin typeface="+mj-lt"/>
              </a:rPr>
              <a:t>αντίσταση </a:t>
            </a:r>
            <a:r>
              <a:rPr lang="en-US" dirty="0" smtClean="0">
                <a:latin typeface="+mj-lt"/>
              </a:rPr>
              <a:t>r(l/n)</a:t>
            </a:r>
          </a:p>
          <a:p>
            <a:pPr lvl="1" eaLnBrk="1" hangingPunct="1">
              <a:defRPr/>
            </a:pPr>
            <a:r>
              <a:rPr lang="el-GR" dirty="0" smtClean="0">
                <a:latin typeface="+mj-lt"/>
              </a:rPr>
              <a:t>χωρητικότητα </a:t>
            </a:r>
            <a:r>
              <a:rPr lang="en-US" dirty="0" smtClean="0">
                <a:latin typeface="+mj-lt"/>
              </a:rPr>
              <a:t>c(l/n)</a:t>
            </a:r>
          </a:p>
          <a:p>
            <a:pPr eaLnBrk="1" hangingPunct="1">
              <a:defRPr/>
            </a:pPr>
            <a:r>
              <a:rPr lang="el-GR" sz="2800" dirty="0" smtClean="0">
                <a:latin typeface="+mj-lt"/>
              </a:rPr>
              <a:t>Γινόμενο </a:t>
            </a:r>
            <a:r>
              <a:rPr lang="en-US" sz="2800" dirty="0" smtClean="0">
                <a:latin typeface="+mj-lt"/>
              </a:rPr>
              <a:t>RC</a:t>
            </a:r>
            <a:endParaRPr lang="el-GR" sz="2800" dirty="0" smtClean="0">
              <a:latin typeface="+mj-lt"/>
            </a:endParaRPr>
          </a:p>
        </p:txBody>
      </p:sp>
      <p:graphicFrame>
        <p:nvGraphicFramePr>
          <p:cNvPr id="19458" name="Object 4"/>
          <p:cNvGraphicFramePr>
            <a:graphicFrameLocks noGrp="1" noChangeAspect="1"/>
          </p:cNvGraphicFramePr>
          <p:nvPr>
            <p:ph sz="half" idx="2"/>
          </p:nvPr>
        </p:nvGraphicFramePr>
        <p:xfrm>
          <a:off x="1258888" y="4508500"/>
          <a:ext cx="6126162" cy="1055688"/>
        </p:xfrm>
        <a:graphic>
          <a:graphicData uri="http://schemas.openxmlformats.org/presentationml/2006/ole">
            <mc:AlternateContent xmlns:mc="http://schemas.openxmlformats.org/markup-compatibility/2006">
              <mc:Choice xmlns:v="urn:schemas-microsoft-com:vml" Requires="v">
                <p:oleObj spid="_x0000_s19471" name="Equation" r:id="rId4" imgW="2577960" imgH="444240" progId="Equation.3">
                  <p:embed/>
                </p:oleObj>
              </mc:Choice>
              <mc:Fallback>
                <p:oleObj name="Equation" r:id="rId4" imgW="25779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508500"/>
                        <a:ext cx="6126162" cy="10556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043184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a:t>Γενική περίπτωση </a:t>
            </a:r>
            <a:r>
              <a:rPr lang="el-GR" altLang="el-GR" dirty="0" smtClean="0"/>
              <a:t>(2 από 2)</a:t>
            </a:r>
            <a:endParaRPr lang="el-GR" dirty="0"/>
          </a:p>
        </p:txBody>
      </p:sp>
      <p:sp>
        <p:nvSpPr>
          <p:cNvPr id="20483" name="Rectangle 3"/>
          <p:cNvSpPr>
            <a:spLocks noGrp="1" noChangeArrowheads="1"/>
          </p:cNvSpPr>
          <p:nvPr>
            <p:ph type="body" sz="half" idx="4294967295"/>
          </p:nvPr>
        </p:nvSpPr>
        <p:spPr>
          <a:xfrm>
            <a:off x="179512" y="1628800"/>
            <a:ext cx="7643813" cy="720105"/>
          </a:xfrm>
        </p:spPr>
        <p:txBody>
          <a:bodyPr/>
          <a:lstStyle/>
          <a:p>
            <a:pPr marL="0" indent="0" eaLnBrk="1" hangingPunct="1">
              <a:buNone/>
              <a:defRPr/>
            </a:pPr>
            <a:r>
              <a:rPr lang="el-GR" sz="2800" dirty="0" smtClean="0">
                <a:latin typeface="+mj-lt"/>
              </a:rPr>
              <a:t>Το όριο για </a:t>
            </a:r>
            <a:r>
              <a:rPr lang="en-US" sz="2800" dirty="0" smtClean="0">
                <a:latin typeface="+mj-lt"/>
              </a:rPr>
              <a:t>n </a:t>
            </a:r>
            <a:r>
              <a:rPr lang="el-GR" sz="2800" dirty="0" smtClean="0">
                <a:latin typeface="+mj-lt"/>
              </a:rPr>
              <a:t>τείνει στο άπειρο είναι:</a:t>
            </a:r>
          </a:p>
        </p:txBody>
      </p:sp>
      <p:graphicFrame>
        <p:nvGraphicFramePr>
          <p:cNvPr id="20482" name="Object 4"/>
          <p:cNvGraphicFramePr>
            <a:graphicFrameLocks noGrp="1" noChangeAspect="1"/>
          </p:cNvGraphicFramePr>
          <p:nvPr>
            <p:ph idx="1"/>
            <p:extLst>
              <p:ext uri="{D42A27DB-BD31-4B8C-83A1-F6EECF244321}">
                <p14:modId xmlns:p14="http://schemas.microsoft.com/office/powerpoint/2010/main" val="3860197192"/>
              </p:ext>
            </p:extLst>
          </p:nvPr>
        </p:nvGraphicFramePr>
        <p:xfrm>
          <a:off x="2375756" y="3375818"/>
          <a:ext cx="3726700" cy="969963"/>
        </p:xfrm>
        <a:graphic>
          <a:graphicData uri="http://schemas.openxmlformats.org/presentationml/2006/ole">
            <mc:AlternateContent xmlns:mc="http://schemas.openxmlformats.org/markup-compatibility/2006">
              <mc:Choice xmlns:v="urn:schemas-microsoft-com:vml" Requires="v">
                <p:oleObj spid="_x0000_s20495" name="Equation" r:id="rId4" imgW="1854000" imgH="482400" progId="Equation.3">
                  <p:embed/>
                </p:oleObj>
              </mc:Choice>
              <mc:Fallback>
                <p:oleObj name="Equation" r:id="rId4" imgW="18540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756" y="3375818"/>
                        <a:ext cx="3726700" cy="96996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706202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l-GR" altLang="el-GR" sz="4000" dirty="0" smtClean="0"/>
              <a:t>Γραμμή με χωρητικότητα στο τέλος της (1 από </a:t>
            </a:r>
            <a:r>
              <a:rPr lang="en-US" altLang="el-GR" sz="4000" dirty="0" smtClean="0"/>
              <a:t>5</a:t>
            </a:r>
            <a:r>
              <a:rPr lang="el-GR" altLang="el-GR" sz="4000" dirty="0" smtClean="0"/>
              <a:t>)</a:t>
            </a:r>
          </a:p>
        </p:txBody>
      </p:sp>
      <p:sp>
        <p:nvSpPr>
          <p:cNvPr id="113667" name="Rectangle 3"/>
          <p:cNvSpPr>
            <a:spLocks noGrp="1" noChangeArrowheads="1"/>
          </p:cNvSpPr>
          <p:nvPr>
            <p:ph idx="1"/>
          </p:nvPr>
        </p:nvSpPr>
        <p:spPr>
          <a:xfrm>
            <a:off x="457200" y="1556792"/>
            <a:ext cx="8229600" cy="3870325"/>
          </a:xfrm>
        </p:spPr>
        <p:txBody>
          <a:bodyPr/>
          <a:lstStyle/>
          <a:p>
            <a:pPr eaLnBrk="1" hangingPunct="1">
              <a:defRPr/>
            </a:pPr>
            <a:r>
              <a:rPr lang="el-GR" sz="2800" dirty="0" smtClean="0">
                <a:latin typeface="+mj-lt"/>
              </a:rPr>
              <a:t>Ας υποθέσουμε ότι έχουμε μία γραμμή με τα ακόλουθα χαρακτηριστικά</a:t>
            </a:r>
          </a:p>
          <a:p>
            <a:pPr eaLnBrk="1" hangingPunct="1">
              <a:defRPr/>
            </a:pPr>
            <a:r>
              <a:rPr lang="en-US" sz="2800" dirty="0" smtClean="0">
                <a:latin typeface="+mj-lt"/>
              </a:rPr>
              <a:t>r=10 </a:t>
            </a:r>
            <a:r>
              <a:rPr lang="el-GR" sz="2800" dirty="0" smtClean="0">
                <a:latin typeface="+mj-lt"/>
              </a:rPr>
              <a:t>Ω</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αντίσταση ανά μονάδα μήκους)</a:t>
            </a:r>
          </a:p>
          <a:p>
            <a:pPr eaLnBrk="1" hangingPunct="1">
              <a:defRPr/>
            </a:pPr>
            <a:r>
              <a:rPr lang="en-US" sz="2800" dirty="0" smtClean="0">
                <a:latin typeface="+mj-lt"/>
              </a:rPr>
              <a:t>c=10 </a:t>
            </a:r>
            <a:r>
              <a:rPr lang="en-US" sz="2800" dirty="0" err="1" smtClean="0">
                <a:latin typeface="+mj-lt"/>
              </a:rPr>
              <a:t>aF</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χωρητικότητα ανά μονάδα μήκους)</a:t>
            </a:r>
          </a:p>
          <a:p>
            <a:pPr eaLnBrk="1" hangingPunct="1">
              <a:defRPr/>
            </a:pPr>
            <a:r>
              <a:rPr lang="en-US" sz="2800" dirty="0" smtClean="0">
                <a:latin typeface="+mj-lt"/>
              </a:rPr>
              <a:t>l=</a:t>
            </a:r>
            <a:r>
              <a:rPr lang="el-GR" sz="2800" dirty="0" smtClean="0">
                <a:latin typeface="+mj-lt"/>
              </a:rPr>
              <a:t>1000 μ</a:t>
            </a:r>
            <a:r>
              <a:rPr lang="en-US" sz="2800" dirty="0" smtClean="0">
                <a:latin typeface="+mj-lt"/>
              </a:rPr>
              <a:t>m (</a:t>
            </a:r>
            <a:r>
              <a:rPr lang="el-GR" sz="2800" dirty="0" smtClean="0">
                <a:latin typeface="+mj-lt"/>
              </a:rPr>
              <a:t>μήκος γραμμής)</a:t>
            </a:r>
          </a:p>
          <a:p>
            <a:pPr eaLnBrk="1" hangingPunct="1">
              <a:defRPr/>
            </a:pPr>
            <a:r>
              <a:rPr lang="el-GR" sz="2800" dirty="0" smtClean="0">
                <a:latin typeface="+mj-lt"/>
              </a:rPr>
              <a:t>Μια χωρητικότητα </a:t>
            </a:r>
            <a:r>
              <a:rPr lang="en-US" sz="2800" dirty="0" smtClean="0">
                <a:latin typeface="+mj-lt"/>
              </a:rPr>
              <a:t>50 </a:t>
            </a:r>
            <a:r>
              <a:rPr lang="en-US" sz="2800" dirty="0" err="1" smtClean="0">
                <a:latin typeface="+mj-lt"/>
              </a:rPr>
              <a:t>fF</a:t>
            </a:r>
            <a:r>
              <a:rPr lang="en-US" sz="2800" dirty="0" smtClean="0">
                <a:latin typeface="+mj-lt"/>
              </a:rPr>
              <a:t> </a:t>
            </a:r>
            <a:r>
              <a:rPr lang="el-GR" sz="2800" dirty="0" smtClean="0">
                <a:latin typeface="+mj-lt"/>
              </a:rPr>
              <a:t>στο τέλος της γραμμής </a:t>
            </a:r>
          </a:p>
          <a:p>
            <a:pPr eaLnBrk="1" hangingPunct="1">
              <a:defRPr/>
            </a:pPr>
            <a:r>
              <a:rPr lang="el-GR" sz="2800" dirty="0" smtClean="0">
                <a:latin typeface="+mj-lt"/>
              </a:rPr>
              <a:t>Ποιό είναι το </a:t>
            </a:r>
            <a:r>
              <a:rPr lang="en-US" sz="2800" dirty="0" smtClean="0">
                <a:latin typeface="+mj-lt"/>
              </a:rPr>
              <a:t>RC </a:t>
            </a:r>
            <a:r>
              <a:rPr lang="el-GR" sz="2800" dirty="0" smtClean="0">
                <a:latin typeface="+mj-lt"/>
              </a:rPr>
              <a:t>γινόμενο του κυκλώματος</a:t>
            </a:r>
            <a:r>
              <a:rPr lang="en-US" sz="2800" dirty="0" smtClean="0">
                <a:latin typeface="+mj-lt"/>
              </a:rPr>
              <a:t>;</a:t>
            </a:r>
            <a:endParaRPr lang="el-GR" sz="2800" dirty="0" smtClean="0">
              <a:latin typeface="+mj-lt"/>
            </a:endParaRPr>
          </a:p>
        </p:txBody>
      </p:sp>
    </p:spTree>
    <p:extLst>
      <p:ext uri="{BB962C8B-B14F-4D97-AF65-F5344CB8AC3E}">
        <p14:creationId xmlns:p14="http://schemas.microsoft.com/office/powerpoint/2010/main" val="37377167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pPr eaLnBrk="1" hangingPunct="1"/>
            <a:r>
              <a:rPr lang="el-GR" altLang="el-GR" sz="4000" dirty="0" smtClean="0"/>
              <a:t>Γραμμή με χωρητικότητα στο τέλος της (</a:t>
            </a:r>
            <a:r>
              <a:rPr lang="en-US" altLang="el-GR" sz="4000" dirty="0" smtClean="0"/>
              <a:t>2</a:t>
            </a:r>
            <a:r>
              <a:rPr lang="el-GR" altLang="el-GR" sz="4000" dirty="0" smtClean="0"/>
              <a:t> από </a:t>
            </a:r>
            <a:r>
              <a:rPr lang="en-US" altLang="el-GR" sz="4000" dirty="0" smtClean="0"/>
              <a:t>5</a:t>
            </a:r>
            <a:r>
              <a:rPr lang="el-GR" altLang="el-GR" sz="4000" dirty="0" smtClean="0"/>
              <a:t>)</a:t>
            </a:r>
          </a:p>
        </p:txBody>
      </p:sp>
      <p:sp>
        <p:nvSpPr>
          <p:cNvPr id="21508" name="Rectangle 3"/>
          <p:cNvSpPr>
            <a:spLocks noGrp="1" noChangeArrowheads="1"/>
          </p:cNvSpPr>
          <p:nvPr>
            <p:ph type="body" sz="half" idx="2"/>
          </p:nvPr>
        </p:nvSpPr>
        <p:spPr>
          <a:xfrm>
            <a:off x="457200" y="1556792"/>
            <a:ext cx="7643192" cy="2096046"/>
          </a:xfrm>
        </p:spPr>
        <p:txBody>
          <a:bodyPr>
            <a:normAutofit/>
          </a:bodyPr>
          <a:lstStyle/>
          <a:p>
            <a:pPr eaLnBrk="1" hangingPunct="1">
              <a:defRPr/>
            </a:pPr>
            <a:r>
              <a:rPr lang="el-GR" sz="2400" dirty="0" smtClean="0">
                <a:latin typeface="+mj-lt"/>
              </a:rPr>
              <a:t>Υποθέτουμε ότι έχουμε δύο τμήματα</a:t>
            </a:r>
          </a:p>
          <a:p>
            <a:pPr lvl="1" eaLnBrk="1" hangingPunct="1">
              <a:defRPr/>
            </a:pPr>
            <a:r>
              <a:rPr lang="el-GR" sz="2000" dirty="0" smtClean="0">
                <a:latin typeface="+mj-lt"/>
              </a:rPr>
              <a:t>Τη Γραμμή </a:t>
            </a:r>
          </a:p>
          <a:p>
            <a:pPr lvl="1" eaLnBrk="1" hangingPunct="1">
              <a:defRPr/>
            </a:pPr>
            <a:r>
              <a:rPr lang="el-GR" sz="2000" dirty="0" smtClean="0">
                <a:latin typeface="+mj-lt"/>
              </a:rPr>
              <a:t>Τον Πυκνωτή</a:t>
            </a:r>
          </a:p>
          <a:p>
            <a:pPr lvl="1" eaLnBrk="1" hangingPunct="1">
              <a:defRPr/>
            </a:pPr>
            <a:endParaRPr lang="el-GR" sz="2000" dirty="0" smtClean="0">
              <a:latin typeface="+mj-lt"/>
            </a:endParaRPr>
          </a:p>
          <a:p>
            <a:pPr eaLnBrk="1" hangingPunct="1">
              <a:defRPr/>
            </a:pPr>
            <a:r>
              <a:rPr lang="el-GR" sz="2400" dirty="0" smtClean="0">
                <a:latin typeface="+mj-lt"/>
              </a:rPr>
              <a:t>Για τη γραμμή έχω</a:t>
            </a:r>
          </a:p>
        </p:txBody>
      </p:sp>
      <p:sp>
        <p:nvSpPr>
          <p:cNvPr id="3" name="TextBox 2"/>
          <p:cNvSpPr txBox="1"/>
          <p:nvPr/>
        </p:nvSpPr>
        <p:spPr>
          <a:xfrm>
            <a:off x="530940" y="3392512"/>
            <a:ext cx="3983918" cy="1440160"/>
          </a:xfrm>
          <a:prstGeom prst="rect">
            <a:avLst/>
          </a:prstGeom>
        </p:spPr>
        <p:txBody>
          <a:bodyPr vert="horz" wrap="square" lIns="91440" tIns="45720" rIns="91440" bIns="45720" rtlCol="0" anchor="ctr">
            <a:normAutofit/>
          </a:bodyPr>
          <a:lstStyle/>
          <a:p>
            <a:pPr marL="0" lvl="1"/>
            <a:r>
              <a:rPr lang="el-GR" dirty="0"/>
              <a:t>Γινόμενο </a:t>
            </a:r>
            <a:r>
              <a:rPr lang="en-US" dirty="0"/>
              <a:t>RC</a:t>
            </a:r>
            <a:endParaRPr lang="el-GR" dirty="0"/>
          </a:p>
          <a:p>
            <a:endParaRPr lang="el-GR" sz="1600" dirty="0" smtClean="0"/>
          </a:p>
        </p:txBody>
      </p:sp>
      <p:graphicFrame>
        <p:nvGraphicFramePr>
          <p:cNvPr id="21506" name="Object 4"/>
          <p:cNvGraphicFramePr>
            <a:graphicFrameLocks noGrp="1" noChangeAspect="1"/>
          </p:cNvGraphicFramePr>
          <p:nvPr>
            <p:ph idx="1"/>
            <p:extLst>
              <p:ext uri="{D42A27DB-BD31-4B8C-83A1-F6EECF244321}">
                <p14:modId xmlns:p14="http://schemas.microsoft.com/office/powerpoint/2010/main" val="1355990655"/>
              </p:ext>
            </p:extLst>
          </p:nvPr>
        </p:nvGraphicFramePr>
        <p:xfrm>
          <a:off x="660330" y="4491533"/>
          <a:ext cx="7856535" cy="682278"/>
        </p:xfrm>
        <a:graphic>
          <a:graphicData uri="http://schemas.openxmlformats.org/presentationml/2006/ole">
            <mc:AlternateContent xmlns:mc="http://schemas.openxmlformats.org/markup-compatibility/2006">
              <mc:Choice xmlns:v="urn:schemas-microsoft-com:vml" Requires="v">
                <p:oleObj spid="_x0000_s21532" name="Equation" r:id="rId5" imgW="4825800" imgH="419040" progId="Equation.3">
                  <p:embed/>
                </p:oleObj>
              </mc:Choice>
              <mc:Fallback>
                <p:oleObj name="Equation" r:id="rId5" imgW="48258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330" y="4491533"/>
                        <a:ext cx="7856535" cy="682278"/>
                      </a:xfrm>
                      <a:prstGeom prst="rect">
                        <a:avLst/>
                      </a:prstGeom>
                    </p:spPr>
                  </p:pic>
                </p:oleObj>
              </mc:Fallback>
            </mc:AlternateContent>
          </a:graphicData>
        </a:graphic>
      </p:graphicFrame>
      <p:sp>
        <p:nvSpPr>
          <p:cNvPr id="4" name="TextBox 3"/>
          <p:cNvSpPr txBox="1"/>
          <p:nvPr>
            <p:custDataLst>
              <p:tags r:id="rId3"/>
            </p:custDataLst>
          </p:nvPr>
        </p:nvSpPr>
        <p:spPr>
          <a:xfrm>
            <a:off x="179512" y="5021961"/>
            <a:ext cx="2160240" cy="864096"/>
          </a:xfrm>
          <a:prstGeom prst="rect">
            <a:avLst/>
          </a:prstGeom>
        </p:spPr>
        <p:txBody>
          <a:bodyPr vert="horz" wrap="square" lIns="91440" tIns="45720" rIns="91440" bIns="45720" rtlCol="0" anchor="ctr">
            <a:normAutofit/>
          </a:bodyPr>
          <a:lstStyle/>
          <a:p>
            <a:pPr lvl="1" eaLnBrk="1" hangingPunct="1">
              <a:defRPr/>
            </a:pPr>
            <a:endParaRPr lang="en-US" sz="2000" dirty="0"/>
          </a:p>
          <a:p>
            <a:pPr lvl="1" eaLnBrk="1" hangingPunct="1">
              <a:defRPr/>
            </a:pPr>
            <a:r>
              <a:rPr lang="el-GR" sz="2000" dirty="0"/>
              <a:t>Αντίσταση</a:t>
            </a:r>
            <a:r>
              <a:rPr lang="en-US" sz="2000" dirty="0"/>
              <a:t> </a:t>
            </a:r>
            <a:endParaRPr lang="el-GR" sz="2000" dirty="0"/>
          </a:p>
          <a:p>
            <a:endParaRPr lang="el-GR" dirty="0" smtClean="0"/>
          </a:p>
        </p:txBody>
      </p:sp>
      <p:graphicFrame>
        <p:nvGraphicFramePr>
          <p:cNvPr id="21507" name="Object 7"/>
          <p:cNvGraphicFramePr>
            <a:graphicFrameLocks noGrp="1" noChangeAspect="1"/>
          </p:cNvGraphicFramePr>
          <p:nvPr>
            <p:ph sz="quarter" idx="4294967295"/>
            <p:extLst>
              <p:ext uri="{D42A27DB-BD31-4B8C-83A1-F6EECF244321}">
                <p14:modId xmlns:p14="http://schemas.microsoft.com/office/powerpoint/2010/main" val="319062879"/>
              </p:ext>
            </p:extLst>
          </p:nvPr>
        </p:nvGraphicFramePr>
        <p:xfrm>
          <a:off x="660330" y="5823333"/>
          <a:ext cx="4206317" cy="378346"/>
        </p:xfrm>
        <a:graphic>
          <a:graphicData uri="http://schemas.openxmlformats.org/presentationml/2006/ole">
            <mc:AlternateContent xmlns:mc="http://schemas.openxmlformats.org/markup-compatibility/2006">
              <mc:Choice xmlns:v="urn:schemas-microsoft-com:vml" Requires="v">
                <p:oleObj spid="_x0000_s21533" name="Equation" r:id="rId7" imgW="2400120" imgH="215640" progId="Equation.3">
                  <p:embed/>
                </p:oleObj>
              </mc:Choice>
              <mc:Fallback>
                <p:oleObj name="Equation" r:id="rId7" imgW="2400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330" y="5823333"/>
                        <a:ext cx="4206317" cy="37834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3035550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altLang="el-GR" dirty="0"/>
              <a:t>Γραμμή με χωρητικότητα στο τέλος της </a:t>
            </a:r>
            <a:r>
              <a:rPr lang="el-GR" altLang="el-GR" dirty="0" smtClean="0"/>
              <a:t>(</a:t>
            </a:r>
            <a:r>
              <a:rPr lang="en-US" altLang="el-GR" dirty="0" smtClean="0"/>
              <a:t>3</a:t>
            </a:r>
            <a:r>
              <a:rPr lang="el-GR" altLang="el-GR" dirty="0" smtClean="0"/>
              <a:t> από </a:t>
            </a:r>
            <a:r>
              <a:rPr lang="en-US" altLang="el-GR" dirty="0" smtClean="0"/>
              <a:t>5</a:t>
            </a:r>
            <a:r>
              <a:rPr lang="el-GR" altLang="el-GR" dirty="0" smtClean="0"/>
              <a:t>)</a:t>
            </a:r>
            <a:endParaRPr lang="el-GR" dirty="0"/>
          </a:p>
        </p:txBody>
      </p:sp>
      <p:sp>
        <p:nvSpPr>
          <p:cNvPr id="22531" name="Rectangle 3"/>
          <p:cNvSpPr>
            <a:spLocks noGrp="1" noChangeArrowheads="1"/>
          </p:cNvSpPr>
          <p:nvPr>
            <p:ph type="body" sz="half" idx="2"/>
          </p:nvPr>
        </p:nvSpPr>
        <p:spPr>
          <a:xfrm>
            <a:off x="457200" y="1556792"/>
            <a:ext cx="6959116" cy="2808312"/>
          </a:xfrm>
        </p:spPr>
        <p:txBody>
          <a:bodyPr>
            <a:normAutofit/>
          </a:bodyPr>
          <a:lstStyle/>
          <a:p>
            <a:pPr eaLnBrk="1" hangingPunct="1">
              <a:defRPr/>
            </a:pPr>
            <a:r>
              <a:rPr lang="el-GR" sz="2800" dirty="0" smtClean="0"/>
              <a:t>Για τον πυκνωτή έχω: </a:t>
            </a:r>
          </a:p>
          <a:p>
            <a:pPr lvl="1" eaLnBrk="1" hangingPunct="1">
              <a:defRPr/>
            </a:pPr>
            <a:r>
              <a:rPr lang="el-GR" sz="2400" dirty="0" smtClean="0"/>
              <a:t>Γινόμενο </a:t>
            </a:r>
            <a:r>
              <a:rPr lang="en-US" sz="2400" dirty="0" smtClean="0"/>
              <a:t>RC </a:t>
            </a:r>
            <a:r>
              <a:rPr lang="el-GR" sz="2400" dirty="0" smtClean="0"/>
              <a:t>μηδέν, δεν υπάρχει αντίσταση (</a:t>
            </a:r>
            <a:r>
              <a:rPr lang="en-US" sz="2400" dirty="0" smtClean="0"/>
              <a:t>RC</a:t>
            </a:r>
            <a:r>
              <a:rPr lang="en-US" sz="2400" baseline="-25000" dirty="0" smtClean="0"/>
              <a:t>B</a:t>
            </a:r>
            <a:r>
              <a:rPr lang="en-US" sz="2400" dirty="0" smtClean="0"/>
              <a:t>=0)</a:t>
            </a:r>
          </a:p>
          <a:p>
            <a:pPr lvl="1" eaLnBrk="1" hangingPunct="1">
              <a:defRPr/>
            </a:pPr>
            <a:r>
              <a:rPr lang="el-GR" sz="2400" dirty="0" smtClean="0"/>
              <a:t>Χωρητικότητα 50</a:t>
            </a:r>
            <a:r>
              <a:rPr lang="en-US" sz="2400" dirty="0" smtClean="0"/>
              <a:t> </a:t>
            </a:r>
            <a:r>
              <a:rPr lang="en-US" sz="2400" dirty="0" err="1" smtClean="0"/>
              <a:t>fF</a:t>
            </a:r>
            <a:r>
              <a:rPr lang="en-US" sz="2400" dirty="0" smtClean="0"/>
              <a:t>, (C</a:t>
            </a:r>
            <a:r>
              <a:rPr lang="en-US" sz="2400" baseline="-25000" dirty="0" smtClean="0"/>
              <a:t>B</a:t>
            </a:r>
            <a:r>
              <a:rPr lang="en-US" sz="2400" dirty="0" smtClean="0"/>
              <a:t>=50 </a:t>
            </a:r>
            <a:r>
              <a:rPr lang="en-US" sz="2400" dirty="0" err="1" smtClean="0"/>
              <a:t>fF</a:t>
            </a:r>
            <a:r>
              <a:rPr lang="en-US" sz="2400" dirty="0" smtClean="0"/>
              <a:t>)</a:t>
            </a:r>
          </a:p>
          <a:p>
            <a:pPr lvl="1" eaLnBrk="1" hangingPunct="1">
              <a:defRPr/>
            </a:pPr>
            <a:endParaRPr lang="en-US" sz="1800" dirty="0" smtClean="0"/>
          </a:p>
          <a:p>
            <a:pPr eaLnBrk="1" hangingPunct="1">
              <a:defRPr/>
            </a:pPr>
            <a:r>
              <a:rPr lang="el-GR" sz="2800" dirty="0" smtClean="0"/>
              <a:t>Συνολικά θα έχω:</a:t>
            </a:r>
          </a:p>
          <a:p>
            <a:pPr eaLnBrk="1" hangingPunct="1">
              <a:defRPr/>
            </a:pPr>
            <a:endParaRPr lang="el-GR" sz="4000" dirty="0" smtClean="0"/>
          </a:p>
        </p:txBody>
      </p:sp>
      <p:graphicFrame>
        <p:nvGraphicFramePr>
          <p:cNvPr id="22530" name="Object 4"/>
          <p:cNvGraphicFramePr>
            <a:graphicFrameLocks noGrp="1" noChangeAspect="1"/>
          </p:cNvGraphicFramePr>
          <p:nvPr>
            <p:ph idx="1"/>
            <p:extLst>
              <p:ext uri="{D42A27DB-BD31-4B8C-83A1-F6EECF244321}">
                <p14:modId xmlns:p14="http://schemas.microsoft.com/office/powerpoint/2010/main" val="3155136773"/>
              </p:ext>
            </p:extLst>
          </p:nvPr>
        </p:nvGraphicFramePr>
        <p:xfrm>
          <a:off x="755576" y="4617132"/>
          <a:ext cx="6862760" cy="741920"/>
        </p:xfrm>
        <a:graphic>
          <a:graphicData uri="http://schemas.openxmlformats.org/presentationml/2006/ole">
            <mc:AlternateContent xmlns:mc="http://schemas.openxmlformats.org/markup-compatibility/2006">
              <mc:Choice xmlns:v="urn:schemas-microsoft-com:vml" Requires="v">
                <p:oleObj spid="_x0000_s22543" name="Equation" r:id="rId4" imgW="3759120" imgH="406080" progId="Equation.3">
                  <p:embed/>
                </p:oleObj>
              </mc:Choice>
              <mc:Fallback>
                <p:oleObj name="Equation" r:id="rId4" imgW="375912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617132"/>
                        <a:ext cx="6862760" cy="74192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6152411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Γραμμή με χωρητικότητα στο τέλος της </a:t>
            </a:r>
            <a:r>
              <a:rPr lang="el-GR" altLang="el-GR" dirty="0" smtClean="0"/>
              <a:t>(</a:t>
            </a:r>
            <a:r>
              <a:rPr lang="en-US" altLang="el-GR" dirty="0" smtClean="0"/>
              <a:t>4</a:t>
            </a:r>
            <a:r>
              <a:rPr lang="el-GR" altLang="el-GR" dirty="0" smtClean="0"/>
              <a:t> από </a:t>
            </a:r>
            <a:r>
              <a:rPr lang="en-US" altLang="el-GR" dirty="0" smtClean="0"/>
              <a:t>5</a:t>
            </a:r>
            <a:r>
              <a:rPr lang="el-GR" altLang="el-GR" dirty="0" smtClean="0"/>
              <a:t>)</a:t>
            </a:r>
            <a:endParaRPr lang="el-GR" dirty="0"/>
          </a:p>
        </p:txBody>
      </p:sp>
      <p:sp>
        <p:nvSpPr>
          <p:cNvPr id="23556" name="Rectangle 3"/>
          <p:cNvSpPr>
            <a:spLocks noGrp="1" noChangeArrowheads="1"/>
          </p:cNvSpPr>
          <p:nvPr>
            <p:ph type="body" sz="half" idx="2"/>
          </p:nvPr>
        </p:nvSpPr>
        <p:spPr>
          <a:xfrm>
            <a:off x="457200" y="1556792"/>
            <a:ext cx="7643192" cy="1375966"/>
          </a:xfrm>
        </p:spPr>
        <p:txBody>
          <a:bodyPr>
            <a:normAutofit lnSpcReduction="10000"/>
          </a:bodyPr>
          <a:lstStyle/>
          <a:p>
            <a:pPr eaLnBrk="1" hangingPunct="1">
              <a:defRPr/>
            </a:pPr>
            <a:r>
              <a:rPr lang="el-GR" sz="2800" dirty="0" smtClean="0">
                <a:latin typeface="+mj-lt"/>
              </a:rPr>
              <a:t>Τι θα γινότανε εάν το μήκος της γραμμής ήταν δεκαπλάσιο</a:t>
            </a:r>
            <a:r>
              <a:rPr lang="en-US" sz="2800" dirty="0" smtClean="0">
                <a:latin typeface="+mj-lt"/>
              </a:rPr>
              <a:t>;</a:t>
            </a:r>
            <a:endParaRPr lang="el-GR" sz="2800" dirty="0" smtClean="0">
              <a:latin typeface="+mj-lt"/>
            </a:endParaRPr>
          </a:p>
          <a:p>
            <a:pPr eaLnBrk="1" hangingPunct="1">
              <a:defRPr/>
            </a:pPr>
            <a:r>
              <a:rPr lang="el-GR" sz="2800" dirty="0" smtClean="0">
                <a:latin typeface="+mj-lt"/>
              </a:rPr>
              <a:t>Για τη γραμμή έχω</a:t>
            </a:r>
            <a:endParaRPr lang="el-GR" sz="2800" dirty="0" smtClean="0"/>
          </a:p>
          <a:p>
            <a:pPr eaLnBrk="1" hangingPunct="1">
              <a:defRPr/>
            </a:pPr>
            <a:endParaRPr lang="el-GR" sz="2800" dirty="0" smtClean="0"/>
          </a:p>
          <a:p>
            <a:pPr eaLnBrk="1" hangingPunct="1">
              <a:defRPr/>
            </a:pPr>
            <a:endParaRPr lang="el-GR" sz="2800" dirty="0" smtClean="0"/>
          </a:p>
        </p:txBody>
      </p:sp>
      <p:sp>
        <p:nvSpPr>
          <p:cNvPr id="6" name="TextBox 5"/>
          <p:cNvSpPr txBox="1"/>
          <p:nvPr/>
        </p:nvSpPr>
        <p:spPr>
          <a:xfrm>
            <a:off x="510345" y="2932758"/>
            <a:ext cx="3983918" cy="1440160"/>
          </a:xfrm>
          <a:prstGeom prst="rect">
            <a:avLst/>
          </a:prstGeom>
        </p:spPr>
        <p:txBody>
          <a:bodyPr vert="horz" wrap="square" lIns="91440" tIns="45720" rIns="91440" bIns="45720" rtlCol="0" anchor="ctr">
            <a:normAutofit/>
          </a:bodyPr>
          <a:lstStyle/>
          <a:p>
            <a:pPr marL="0" lvl="1"/>
            <a:r>
              <a:rPr lang="el-GR" sz="2000" dirty="0"/>
              <a:t>Γινόμενο </a:t>
            </a:r>
            <a:r>
              <a:rPr lang="en-US" sz="2000" dirty="0" smtClean="0"/>
              <a:t>RC</a:t>
            </a:r>
            <a:endParaRPr lang="el-GR" sz="2000" dirty="0"/>
          </a:p>
        </p:txBody>
      </p:sp>
      <p:graphicFrame>
        <p:nvGraphicFramePr>
          <p:cNvPr id="23554" name="Object 4"/>
          <p:cNvGraphicFramePr>
            <a:graphicFrameLocks noGrp="1" noChangeAspect="1"/>
          </p:cNvGraphicFramePr>
          <p:nvPr>
            <p:ph idx="1"/>
            <p:extLst>
              <p:ext uri="{D42A27DB-BD31-4B8C-83A1-F6EECF244321}">
                <p14:modId xmlns:p14="http://schemas.microsoft.com/office/powerpoint/2010/main" val="1985321951"/>
              </p:ext>
            </p:extLst>
          </p:nvPr>
        </p:nvGraphicFramePr>
        <p:xfrm>
          <a:off x="510345" y="4007744"/>
          <a:ext cx="7952719" cy="697978"/>
        </p:xfrm>
        <a:graphic>
          <a:graphicData uri="http://schemas.openxmlformats.org/presentationml/2006/ole">
            <mc:AlternateContent xmlns:mc="http://schemas.openxmlformats.org/markup-compatibility/2006">
              <mc:Choice xmlns:v="urn:schemas-microsoft-com:vml" Requires="v">
                <p:oleObj spid="_x0000_s23580" name="Equation" r:id="rId5" imgW="4775040" imgH="419040" progId="Equation.3">
                  <p:embed/>
                </p:oleObj>
              </mc:Choice>
              <mc:Fallback>
                <p:oleObj name="Equation" r:id="rId5" imgW="477504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45" y="4007744"/>
                        <a:ext cx="7952719" cy="697978"/>
                      </a:xfrm>
                      <a:prstGeom prst="rect">
                        <a:avLst/>
                      </a:prstGeom>
                    </p:spPr>
                  </p:pic>
                </p:oleObj>
              </mc:Fallback>
            </mc:AlternateContent>
          </a:graphicData>
        </a:graphic>
      </p:graphicFrame>
      <p:sp>
        <p:nvSpPr>
          <p:cNvPr id="7" name="TextBox 6"/>
          <p:cNvSpPr txBox="1"/>
          <p:nvPr>
            <p:custDataLst>
              <p:tags r:id="rId3"/>
            </p:custDataLst>
          </p:nvPr>
        </p:nvSpPr>
        <p:spPr>
          <a:xfrm>
            <a:off x="107504" y="4608836"/>
            <a:ext cx="2160240" cy="864096"/>
          </a:xfrm>
          <a:prstGeom prst="rect">
            <a:avLst/>
          </a:prstGeom>
        </p:spPr>
        <p:txBody>
          <a:bodyPr vert="horz" wrap="square" lIns="91440" tIns="45720" rIns="91440" bIns="45720" rtlCol="0" anchor="ctr">
            <a:normAutofit/>
          </a:bodyPr>
          <a:lstStyle/>
          <a:p>
            <a:pPr lvl="1" eaLnBrk="1" hangingPunct="1">
              <a:defRPr/>
            </a:pPr>
            <a:endParaRPr lang="en-US" sz="2000" dirty="0"/>
          </a:p>
          <a:p>
            <a:pPr lvl="1" eaLnBrk="1" hangingPunct="1">
              <a:defRPr/>
            </a:pPr>
            <a:r>
              <a:rPr lang="el-GR" sz="2000" dirty="0"/>
              <a:t>Αντίσταση</a:t>
            </a:r>
            <a:r>
              <a:rPr lang="en-US" sz="2000" dirty="0"/>
              <a:t> </a:t>
            </a:r>
            <a:endParaRPr lang="el-GR" sz="2000" dirty="0"/>
          </a:p>
          <a:p>
            <a:endParaRPr lang="el-GR" dirty="0" smtClean="0"/>
          </a:p>
        </p:txBody>
      </p:sp>
      <p:graphicFrame>
        <p:nvGraphicFramePr>
          <p:cNvPr id="23555" name="Object 7"/>
          <p:cNvGraphicFramePr>
            <a:graphicFrameLocks noGrp="1" noChangeAspect="1"/>
          </p:cNvGraphicFramePr>
          <p:nvPr>
            <p:ph sz="quarter" idx="4294967295"/>
            <p:extLst>
              <p:ext uri="{D42A27DB-BD31-4B8C-83A1-F6EECF244321}">
                <p14:modId xmlns:p14="http://schemas.microsoft.com/office/powerpoint/2010/main" val="609917247"/>
              </p:ext>
            </p:extLst>
          </p:nvPr>
        </p:nvGraphicFramePr>
        <p:xfrm>
          <a:off x="647564" y="5447904"/>
          <a:ext cx="5148064" cy="435351"/>
        </p:xfrm>
        <a:graphic>
          <a:graphicData uri="http://schemas.openxmlformats.org/presentationml/2006/ole">
            <mc:AlternateContent xmlns:mc="http://schemas.openxmlformats.org/markup-compatibility/2006">
              <mc:Choice xmlns:v="urn:schemas-microsoft-com:vml" Requires="v">
                <p:oleObj spid="_x0000_s23581" name="Equation" r:id="rId7" imgW="2552400" imgH="215640" progId="Equation.3">
                  <p:embed/>
                </p:oleObj>
              </mc:Choice>
              <mc:Fallback>
                <p:oleObj name="Equation" r:id="rId7" imgW="2552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64" y="5447904"/>
                        <a:ext cx="5148064" cy="43535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3268134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Γραμμή με χωρητικότητα στο τέλος της </a:t>
            </a:r>
            <a:r>
              <a:rPr lang="el-GR" altLang="el-GR" dirty="0" smtClean="0"/>
              <a:t>(</a:t>
            </a:r>
            <a:r>
              <a:rPr lang="en-US" altLang="el-GR" dirty="0" smtClean="0"/>
              <a:t>5</a:t>
            </a:r>
            <a:r>
              <a:rPr lang="el-GR" altLang="el-GR" dirty="0" smtClean="0"/>
              <a:t> από </a:t>
            </a:r>
            <a:r>
              <a:rPr lang="en-US" altLang="el-GR" dirty="0" smtClean="0"/>
              <a:t>5</a:t>
            </a:r>
            <a:r>
              <a:rPr lang="el-GR" altLang="el-GR" dirty="0"/>
              <a:t>)</a:t>
            </a:r>
            <a:endParaRPr lang="el-GR" dirty="0"/>
          </a:p>
        </p:txBody>
      </p:sp>
      <p:sp>
        <p:nvSpPr>
          <p:cNvPr id="24579" name="Rectangle 3"/>
          <p:cNvSpPr>
            <a:spLocks noGrp="1" noChangeArrowheads="1"/>
          </p:cNvSpPr>
          <p:nvPr>
            <p:ph type="body" sz="half" idx="2"/>
          </p:nvPr>
        </p:nvSpPr>
        <p:spPr>
          <a:xfrm>
            <a:off x="457200" y="1556792"/>
            <a:ext cx="3008313" cy="756084"/>
          </a:xfrm>
        </p:spPr>
        <p:txBody>
          <a:bodyPr/>
          <a:lstStyle/>
          <a:p>
            <a:pPr eaLnBrk="1" hangingPunct="1">
              <a:defRPr/>
            </a:pPr>
            <a:r>
              <a:rPr lang="el-GR" sz="2800" dirty="0" smtClean="0">
                <a:latin typeface="+mj-lt"/>
              </a:rPr>
              <a:t>Συνολικά θα έχω:</a:t>
            </a:r>
          </a:p>
        </p:txBody>
      </p:sp>
      <p:graphicFrame>
        <p:nvGraphicFramePr>
          <p:cNvPr id="24578" name="Object 4"/>
          <p:cNvGraphicFramePr>
            <a:graphicFrameLocks noGrp="1" noChangeAspect="1"/>
          </p:cNvGraphicFramePr>
          <p:nvPr>
            <p:ph idx="1"/>
            <p:extLst>
              <p:ext uri="{D42A27DB-BD31-4B8C-83A1-F6EECF244321}">
                <p14:modId xmlns:p14="http://schemas.microsoft.com/office/powerpoint/2010/main" val="2426563382"/>
              </p:ext>
            </p:extLst>
          </p:nvPr>
        </p:nvGraphicFramePr>
        <p:xfrm>
          <a:off x="1275244" y="3320988"/>
          <a:ext cx="6678131" cy="744600"/>
        </p:xfrm>
        <a:graphic>
          <a:graphicData uri="http://schemas.openxmlformats.org/presentationml/2006/ole">
            <mc:AlternateContent xmlns:mc="http://schemas.openxmlformats.org/markup-compatibility/2006">
              <mc:Choice xmlns:v="urn:schemas-microsoft-com:vml" Requires="v">
                <p:oleObj spid="_x0000_s24591" name="Equation" r:id="rId4" imgW="3644640" imgH="406080" progId="Equation.3">
                  <p:embed/>
                </p:oleObj>
              </mc:Choice>
              <mc:Fallback>
                <p:oleObj name="Equation" r:id="rId4" imgW="364464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244" y="3320988"/>
                        <a:ext cx="6678131" cy="7446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08912616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custDataLst>
              <p:tags r:id="rId1"/>
            </p:custDataLst>
          </p:nvPr>
        </p:nvSpPr>
        <p:spPr>
          <a:xfrm>
            <a:off x="468313" y="404813"/>
            <a:ext cx="8229600" cy="1143000"/>
          </a:xfrm>
        </p:spPr>
        <p:txBody>
          <a:bodyPr>
            <a:noAutofit/>
          </a:bodyPr>
          <a:lstStyle/>
          <a:p>
            <a:pPr eaLnBrk="1" fontAlgn="auto" hangingPunct="1">
              <a:spcAft>
                <a:spcPts val="0"/>
              </a:spcAft>
              <a:defRPr/>
            </a:pPr>
            <a:r>
              <a:rPr lang="en-US" sz="4000" dirty="0" smtClean="0"/>
              <a:t>RC </a:t>
            </a:r>
            <a:r>
              <a:rPr lang="el-GR" sz="4000" dirty="0" smtClean="0"/>
              <a:t>γινόμενο με αναστροφέα στην είσοδο</a:t>
            </a:r>
            <a:r>
              <a:rPr lang="en-US" sz="4000" dirty="0" smtClean="0"/>
              <a:t> (</a:t>
            </a:r>
            <a:r>
              <a:rPr lang="el-GR" sz="4000" dirty="0" smtClean="0"/>
              <a:t>1 από 4)</a:t>
            </a:r>
          </a:p>
        </p:txBody>
      </p:sp>
      <p:sp>
        <p:nvSpPr>
          <p:cNvPr id="114691" name="Rectangle 3"/>
          <p:cNvSpPr>
            <a:spLocks noGrp="1" noChangeArrowheads="1"/>
          </p:cNvSpPr>
          <p:nvPr>
            <p:ph idx="1"/>
          </p:nvPr>
        </p:nvSpPr>
        <p:spPr>
          <a:xfrm>
            <a:off x="468313" y="1880828"/>
            <a:ext cx="8229600" cy="3597275"/>
          </a:xfrm>
        </p:spPr>
        <p:txBody>
          <a:bodyPr/>
          <a:lstStyle/>
          <a:p>
            <a:pPr eaLnBrk="1" hangingPunct="1">
              <a:defRPr/>
            </a:pPr>
            <a:r>
              <a:rPr lang="el-GR" dirty="0" smtClean="0">
                <a:latin typeface="+mj-lt"/>
              </a:rPr>
              <a:t>Ας υποθέσω ότι έχω αναστροφέα με τα ακόλουθα χαρακτηριστικά</a:t>
            </a:r>
          </a:p>
          <a:p>
            <a:pPr lvl="1" eaLnBrk="1" hangingPunct="1">
              <a:defRPr/>
            </a:pPr>
            <a:r>
              <a:rPr lang="el-GR" dirty="0" smtClean="0">
                <a:latin typeface="+mj-lt"/>
              </a:rPr>
              <a:t>Χωρητικότητα εισόδου 50 </a:t>
            </a:r>
            <a:r>
              <a:rPr lang="en-US" dirty="0" err="1" smtClean="0">
                <a:latin typeface="+mj-lt"/>
              </a:rPr>
              <a:t>fF</a:t>
            </a:r>
            <a:endParaRPr lang="el-GR" dirty="0" smtClean="0">
              <a:latin typeface="+mj-lt"/>
            </a:endParaRPr>
          </a:p>
          <a:p>
            <a:pPr lvl="1" eaLnBrk="1" hangingPunct="1">
              <a:defRPr/>
            </a:pPr>
            <a:r>
              <a:rPr lang="el-GR" dirty="0" smtClean="0">
                <a:latin typeface="+mj-lt"/>
              </a:rPr>
              <a:t>Ισοδύναμη αντίσταση και για το </a:t>
            </a:r>
            <a:r>
              <a:rPr lang="en-US" dirty="0" smtClean="0">
                <a:latin typeface="+mj-lt"/>
              </a:rPr>
              <a:t>n-MOS </a:t>
            </a:r>
            <a:r>
              <a:rPr lang="el-GR" dirty="0" smtClean="0">
                <a:latin typeface="+mj-lt"/>
              </a:rPr>
              <a:t>και για το </a:t>
            </a:r>
            <a:r>
              <a:rPr lang="en-US" dirty="0" smtClean="0">
                <a:latin typeface="+mj-lt"/>
              </a:rPr>
              <a:t>p-MOS transistor 10K</a:t>
            </a:r>
            <a:r>
              <a:rPr lang="el-GR" dirty="0" smtClean="0">
                <a:latin typeface="+mj-lt"/>
              </a:rPr>
              <a:t>Ω</a:t>
            </a:r>
          </a:p>
          <a:p>
            <a:pPr eaLnBrk="1" hangingPunct="1">
              <a:defRPr/>
            </a:pPr>
            <a:r>
              <a:rPr lang="el-GR" dirty="0" smtClean="0">
                <a:latin typeface="+mj-lt"/>
              </a:rPr>
              <a:t>Πιο είναι το </a:t>
            </a:r>
            <a:r>
              <a:rPr lang="en-US" dirty="0" smtClean="0">
                <a:latin typeface="+mj-lt"/>
              </a:rPr>
              <a:t>RC </a:t>
            </a:r>
            <a:r>
              <a:rPr lang="el-GR" dirty="0" smtClean="0">
                <a:latin typeface="+mj-lt"/>
              </a:rPr>
              <a:t>γινόμενο εάν τοποθετήσω τον αναστροφέα στην είσοδο της γραμμής</a:t>
            </a:r>
          </a:p>
        </p:txBody>
      </p:sp>
    </p:spTree>
    <p:extLst>
      <p:ext uri="{BB962C8B-B14F-4D97-AF65-F5344CB8AC3E}">
        <p14:creationId xmlns:p14="http://schemas.microsoft.com/office/powerpoint/2010/main" val="79238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l-GR" altLang="el-GR" smtClean="0"/>
              <a:t>Αποφόρτιση πυκνωτή</a:t>
            </a:r>
          </a:p>
        </p:txBody>
      </p:sp>
      <p:sp>
        <p:nvSpPr>
          <p:cNvPr id="2052" name="Rectangle 4"/>
          <p:cNvSpPr>
            <a:spLocks noGrp="1" noChangeArrowheads="1"/>
          </p:cNvSpPr>
          <p:nvPr>
            <p:ph type="body" sz="half" idx="1"/>
          </p:nvPr>
        </p:nvSpPr>
        <p:spPr/>
        <p:txBody>
          <a:bodyPr/>
          <a:lstStyle/>
          <a:p>
            <a:pPr eaLnBrk="1" hangingPunct="1">
              <a:defRPr/>
            </a:pPr>
            <a:r>
              <a:rPr lang="el-GR" sz="2800" dirty="0" smtClean="0">
                <a:latin typeface="+mj-lt"/>
              </a:rPr>
              <a:t>Εάν αρχικά</a:t>
            </a:r>
            <a:r>
              <a:rPr lang="en-US" sz="2800" dirty="0" smtClean="0">
                <a:latin typeface="+mj-lt"/>
              </a:rPr>
              <a:t>, </a:t>
            </a:r>
            <a:r>
              <a:rPr lang="el-GR" sz="2800" dirty="0" smtClean="0">
                <a:latin typeface="+mj-lt"/>
              </a:rPr>
              <a:t>η τάση στο άκρο του πυκνωτή είναι </a:t>
            </a:r>
            <a:r>
              <a:rPr lang="en-US" sz="2800" dirty="0" smtClean="0">
                <a:latin typeface="+mj-lt"/>
              </a:rPr>
              <a:t>V</a:t>
            </a:r>
            <a:r>
              <a:rPr lang="en-US" sz="2800" baseline="-25000" dirty="0" smtClean="0">
                <a:latin typeface="+mj-lt"/>
              </a:rPr>
              <a:t>DD</a:t>
            </a:r>
            <a:r>
              <a:rPr lang="el-GR" sz="2800" dirty="0" smtClean="0">
                <a:latin typeface="+mj-lt"/>
              </a:rPr>
              <a:t>, τότε για την τάση σε χρόνο </a:t>
            </a:r>
            <a:r>
              <a:rPr lang="en-US" sz="2800" dirty="0" smtClean="0">
                <a:latin typeface="+mj-lt"/>
              </a:rPr>
              <a:t>t, V(t) </a:t>
            </a:r>
            <a:r>
              <a:rPr lang="el-GR" sz="2800" dirty="0" smtClean="0">
                <a:latin typeface="+mj-lt"/>
              </a:rPr>
              <a:t>θα έχουμε</a:t>
            </a:r>
          </a:p>
          <a:p>
            <a:pPr eaLnBrk="1" hangingPunct="1">
              <a:buFont typeface="Arial" charset="0"/>
              <a:buNone/>
              <a:defRPr/>
            </a:pPr>
            <a:r>
              <a:rPr lang="el-GR" sz="2800" dirty="0" smtClean="0"/>
              <a:t>   </a:t>
            </a:r>
          </a:p>
          <a:p>
            <a:pPr eaLnBrk="1" hangingPunct="1">
              <a:buFontTx/>
              <a:buNone/>
              <a:defRPr/>
            </a:pPr>
            <a:r>
              <a:rPr lang="el-GR" sz="2800" dirty="0" smtClean="0"/>
              <a:t>           </a:t>
            </a:r>
          </a:p>
        </p:txBody>
      </p:sp>
      <p:graphicFrame>
        <p:nvGraphicFramePr>
          <p:cNvPr id="2050" name="Object 38"/>
          <p:cNvGraphicFramePr>
            <a:graphicFrameLocks noGrp="1" noChangeAspect="1"/>
          </p:cNvGraphicFramePr>
          <p:nvPr>
            <p:ph sz="half" idx="2"/>
          </p:nvPr>
        </p:nvGraphicFramePr>
        <p:xfrm>
          <a:off x="755650" y="4035425"/>
          <a:ext cx="3671888" cy="1193800"/>
        </p:xfrm>
        <a:graphic>
          <a:graphicData uri="http://schemas.openxmlformats.org/presentationml/2006/ole">
            <mc:AlternateContent xmlns:mc="http://schemas.openxmlformats.org/markup-compatibility/2006">
              <mc:Choice xmlns:v="urn:schemas-microsoft-com:vml" Requires="v">
                <p:oleObj spid="_x0000_s2062" name="Equation" r:id="rId7" imgW="1054080" imgH="342720" progId="Equation.3">
                  <p:embed/>
                </p:oleObj>
              </mc:Choice>
              <mc:Fallback>
                <p:oleObj name="Equation" r:id="rId7" imgW="1054080" imgH="342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35425"/>
                        <a:ext cx="3671888" cy="1193800"/>
                      </a:xfrm>
                      <a:prstGeom prst="rect">
                        <a:avLst/>
                      </a:prstGeom>
                    </p:spPr>
                  </p:pic>
                </p:oleObj>
              </mc:Fallback>
            </mc:AlternateContent>
          </a:graphicData>
        </a:graphic>
      </p:graphicFrame>
      <p:grpSp>
        <p:nvGrpSpPr>
          <p:cNvPr id="2053" name="Group 46" descr="Κύκλωμα RC"/>
          <p:cNvGrpSpPr>
            <a:grpSpLocks/>
          </p:cNvGrpSpPr>
          <p:nvPr/>
        </p:nvGrpSpPr>
        <p:grpSpPr bwMode="auto">
          <a:xfrm>
            <a:off x="5508625" y="2205038"/>
            <a:ext cx="2808288" cy="2592387"/>
            <a:chOff x="3470" y="1389"/>
            <a:chExt cx="1769" cy="1633"/>
          </a:xfrm>
        </p:grpSpPr>
        <p:grpSp>
          <p:nvGrpSpPr>
            <p:cNvPr id="2054" name="Group 9"/>
            <p:cNvGrpSpPr>
              <a:grpSpLocks/>
            </p:cNvGrpSpPr>
            <p:nvPr/>
          </p:nvGrpSpPr>
          <p:grpSpPr bwMode="auto">
            <a:xfrm>
              <a:off x="4604" y="2840"/>
              <a:ext cx="182" cy="182"/>
              <a:chOff x="3152" y="2069"/>
              <a:chExt cx="182" cy="182"/>
            </a:xfrm>
          </p:grpSpPr>
          <p:sp>
            <p:nvSpPr>
              <p:cNvPr id="2083" name="Line 10" descr="Κύκλωμα RC"/>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4" name="Line 11"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5" name="Line 12"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6" name="Line 13"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55" name="Group 14"/>
            <p:cNvGrpSpPr>
              <a:grpSpLocks/>
            </p:cNvGrpSpPr>
            <p:nvPr/>
          </p:nvGrpSpPr>
          <p:grpSpPr bwMode="auto">
            <a:xfrm>
              <a:off x="4604" y="2387"/>
              <a:ext cx="182" cy="227"/>
              <a:chOff x="3152" y="2341"/>
              <a:chExt cx="182" cy="227"/>
            </a:xfrm>
          </p:grpSpPr>
          <p:sp>
            <p:nvSpPr>
              <p:cNvPr id="2079" name="Line 15" descr="[DECORATIVE]"/>
              <p:cNvSpPr>
                <a:spLocks noChangeShapeType="1"/>
              </p:cNvSpPr>
              <p:nvPr/>
            </p:nvSpPr>
            <p:spPr bwMode="auto">
              <a:xfrm>
                <a:off x="3243" y="234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0" name="Line 16" descr="[DECORATIVE]"/>
              <p:cNvSpPr>
                <a:spLocks noChangeShapeType="1"/>
              </p:cNvSpPr>
              <p:nvPr/>
            </p:nvSpPr>
            <p:spPr bwMode="auto">
              <a:xfrm flipH="1">
                <a:off x="3152" y="2432"/>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1" name="Line 17" descr="[DECORATIVE]"/>
              <p:cNvSpPr>
                <a:spLocks noChangeShapeType="1"/>
              </p:cNvSpPr>
              <p:nvPr/>
            </p:nvSpPr>
            <p:spPr bwMode="auto">
              <a:xfrm flipH="1">
                <a:off x="3152" y="2478"/>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82" name="Line 18" descr="[DECORATIVE]"/>
              <p:cNvSpPr>
                <a:spLocks noChangeShapeType="1"/>
              </p:cNvSpPr>
              <p:nvPr/>
            </p:nvSpPr>
            <p:spPr bwMode="auto">
              <a:xfrm>
                <a:off x="3243" y="2478"/>
                <a:ext cx="0" cy="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56" name="Group 19"/>
            <p:cNvGrpSpPr>
              <a:grpSpLocks/>
            </p:cNvGrpSpPr>
            <p:nvPr/>
          </p:nvGrpSpPr>
          <p:grpSpPr bwMode="auto">
            <a:xfrm>
              <a:off x="3742" y="2296"/>
              <a:ext cx="91" cy="545"/>
              <a:chOff x="3742" y="1706"/>
              <a:chExt cx="91" cy="545"/>
            </a:xfrm>
          </p:grpSpPr>
          <p:sp>
            <p:nvSpPr>
              <p:cNvPr id="2069" name="Line 20" descr="[DECORATIVE]"/>
              <p:cNvSpPr>
                <a:spLocks noChangeShapeType="1"/>
              </p:cNvSpPr>
              <p:nvPr/>
            </p:nvSpPr>
            <p:spPr bwMode="auto">
              <a:xfrm>
                <a:off x="3787" y="170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0" name="Line 21" descr="[DECORATIVE]"/>
              <p:cNvSpPr>
                <a:spLocks noChangeShapeType="1"/>
              </p:cNvSpPr>
              <p:nvPr/>
            </p:nvSpPr>
            <p:spPr bwMode="auto">
              <a:xfrm flipH="1">
                <a:off x="3742" y="1797"/>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1" name="Line 22" descr="[DECORATIVE]"/>
              <p:cNvSpPr>
                <a:spLocks noChangeShapeType="1"/>
              </p:cNvSpPr>
              <p:nvPr/>
            </p:nvSpPr>
            <p:spPr bwMode="auto">
              <a:xfrm>
                <a:off x="3742" y="1842"/>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2" name="Line 23" descr="[DECORATIVE]"/>
              <p:cNvSpPr>
                <a:spLocks noChangeShapeType="1"/>
              </p:cNvSpPr>
              <p:nvPr/>
            </p:nvSpPr>
            <p:spPr bwMode="auto">
              <a:xfrm flipH="1">
                <a:off x="3742" y="1888"/>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3" name="Line 24" descr="[DECORATIVE]"/>
              <p:cNvSpPr>
                <a:spLocks noChangeShapeType="1"/>
              </p:cNvSpPr>
              <p:nvPr/>
            </p:nvSpPr>
            <p:spPr bwMode="auto">
              <a:xfrm>
                <a:off x="3742" y="1933"/>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4" name="Line 25" descr="[DECORATIVE]"/>
              <p:cNvSpPr>
                <a:spLocks noChangeShapeType="1"/>
              </p:cNvSpPr>
              <p:nvPr/>
            </p:nvSpPr>
            <p:spPr bwMode="auto">
              <a:xfrm flipH="1">
                <a:off x="3742" y="1979"/>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5" name="Line 26" descr="[DECORATIVE]"/>
              <p:cNvSpPr>
                <a:spLocks noChangeShapeType="1"/>
              </p:cNvSpPr>
              <p:nvPr/>
            </p:nvSpPr>
            <p:spPr bwMode="auto">
              <a:xfrm>
                <a:off x="3742" y="2024"/>
                <a:ext cx="91"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6" name="Line 27" descr="[DECORATIVE]"/>
              <p:cNvSpPr>
                <a:spLocks noChangeShapeType="1"/>
              </p:cNvSpPr>
              <p:nvPr/>
            </p:nvSpPr>
            <p:spPr bwMode="auto">
              <a:xfrm flipH="1">
                <a:off x="3742" y="2069"/>
                <a:ext cx="91" cy="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7" name="Line 28" descr="[DECORATIVE]"/>
              <p:cNvSpPr>
                <a:spLocks noChangeShapeType="1"/>
              </p:cNvSpPr>
              <p:nvPr/>
            </p:nvSpPr>
            <p:spPr bwMode="auto">
              <a:xfrm>
                <a:off x="3742" y="2115"/>
                <a:ext cx="45" cy="4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78" name="Line 29" descr="[DECORATIVE]"/>
              <p:cNvSpPr>
                <a:spLocks noChangeShapeType="1"/>
              </p:cNvSpPr>
              <p:nvPr/>
            </p:nvSpPr>
            <p:spPr bwMode="auto">
              <a:xfrm>
                <a:off x="3787" y="2160"/>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7" name="Line 30" descr="[DECORATIVE]"/>
            <p:cNvSpPr>
              <a:spLocks noChangeShapeType="1"/>
            </p:cNvSpPr>
            <p:nvPr/>
          </p:nvSpPr>
          <p:spPr bwMode="auto">
            <a:xfrm>
              <a:off x="3787" y="2296"/>
              <a:ext cx="90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 name="Line 32" descr="[DECORATIVE]"/>
            <p:cNvSpPr>
              <a:spLocks noChangeShapeType="1"/>
            </p:cNvSpPr>
            <p:nvPr/>
          </p:nvSpPr>
          <p:spPr bwMode="auto">
            <a:xfrm>
              <a:off x="4694" y="2296"/>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 name="Text Box 34" descr="[DECORATIVE]"/>
            <p:cNvSpPr txBox="1">
              <a:spLocks noChangeArrowheads="1"/>
            </p:cNvSpPr>
            <p:nvPr>
              <p:custDataLst>
                <p:tags r:id="rId3"/>
              </p:custDataLst>
            </p:nvPr>
          </p:nvSpPr>
          <p:spPr bwMode="auto">
            <a:xfrm>
              <a:off x="3470" y="2478"/>
              <a:ext cx="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R</a:t>
              </a:r>
              <a:endParaRPr lang="el-GR" altLang="el-GR" dirty="0">
                <a:latin typeface="Calibri" panose="020F0502020204030204" pitchFamily="34" charset="0"/>
              </a:endParaRPr>
            </a:p>
          </p:txBody>
        </p:sp>
        <p:sp>
          <p:nvSpPr>
            <p:cNvPr id="2060" name="Text Box 35" descr="[DECORATIVE]"/>
            <p:cNvSpPr txBox="1">
              <a:spLocks noChangeArrowheads="1"/>
            </p:cNvSpPr>
            <p:nvPr>
              <p:custDataLst>
                <p:tags r:id="rId4"/>
              </p:custDataLst>
            </p:nvPr>
          </p:nvSpPr>
          <p:spPr bwMode="auto">
            <a:xfrm>
              <a:off x="4876" y="2341"/>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C</a:t>
              </a:r>
              <a:endParaRPr lang="el-GR" altLang="el-GR" dirty="0">
                <a:latin typeface="Calibri" panose="020F0502020204030204" pitchFamily="34" charset="0"/>
              </a:endParaRPr>
            </a:p>
          </p:txBody>
        </p:sp>
        <p:sp>
          <p:nvSpPr>
            <p:cNvPr id="2061" name="Line 36" descr="[DECORATIVE]"/>
            <p:cNvSpPr>
              <a:spLocks noChangeShapeType="1"/>
            </p:cNvSpPr>
            <p:nvPr/>
          </p:nvSpPr>
          <p:spPr bwMode="auto">
            <a:xfrm flipH="1">
              <a:off x="4286" y="1706"/>
              <a:ext cx="363" cy="590"/>
            </a:xfrm>
            <a:prstGeom prst="line">
              <a:avLst/>
            </a:prstGeom>
            <a:noFill/>
            <a:ln w="190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62" name="Text Box 37" descr="[DECORATIVE]"/>
            <p:cNvSpPr txBox="1">
              <a:spLocks noChangeArrowheads="1"/>
            </p:cNvSpPr>
            <p:nvPr>
              <p:custDataLst>
                <p:tags r:id="rId5"/>
              </p:custDataLst>
            </p:nvPr>
          </p:nvSpPr>
          <p:spPr bwMode="auto">
            <a:xfrm>
              <a:off x="4513" y="1389"/>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latin typeface="Calibri" panose="020F0502020204030204" pitchFamily="34" charset="0"/>
                </a:rPr>
                <a:t>V(t)</a:t>
              </a:r>
              <a:endParaRPr lang="el-GR" altLang="el-GR" dirty="0">
                <a:latin typeface="Calibri" panose="020F0502020204030204" pitchFamily="34" charset="0"/>
              </a:endParaRPr>
            </a:p>
          </p:txBody>
        </p:sp>
        <p:grpSp>
          <p:nvGrpSpPr>
            <p:cNvPr id="2063" name="Group 40"/>
            <p:cNvGrpSpPr>
              <a:grpSpLocks/>
            </p:cNvGrpSpPr>
            <p:nvPr/>
          </p:nvGrpSpPr>
          <p:grpSpPr bwMode="auto">
            <a:xfrm>
              <a:off x="3696" y="2840"/>
              <a:ext cx="182" cy="182"/>
              <a:chOff x="3152" y="2069"/>
              <a:chExt cx="182" cy="182"/>
            </a:xfrm>
          </p:grpSpPr>
          <p:sp>
            <p:nvSpPr>
              <p:cNvPr id="2065" name="Line 41" descr="[DECORATIVE]"/>
              <p:cNvSpPr>
                <a:spLocks noChangeShapeType="1"/>
              </p:cNvSpPr>
              <p:nvPr/>
            </p:nvSpPr>
            <p:spPr bwMode="auto">
              <a:xfrm flipH="1">
                <a:off x="3152" y="2160"/>
                <a:ext cx="1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6" name="Line 42" descr="[DECORATIVE]"/>
              <p:cNvSpPr>
                <a:spLocks noChangeShapeType="1"/>
              </p:cNvSpPr>
              <p:nvPr/>
            </p:nvSpPr>
            <p:spPr bwMode="auto">
              <a:xfrm flipH="1">
                <a:off x="3198" y="2205"/>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7" name="Line 43" descr="[DECORATIVE]"/>
              <p:cNvSpPr>
                <a:spLocks noChangeShapeType="1"/>
              </p:cNvSpPr>
              <p:nvPr/>
            </p:nvSpPr>
            <p:spPr bwMode="auto">
              <a:xfrm flipH="1">
                <a:off x="3198" y="2251"/>
                <a:ext cx="9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8" name="Line 44" descr="[DECORATIVE]"/>
              <p:cNvSpPr>
                <a:spLocks noChangeShapeType="1"/>
              </p:cNvSpPr>
              <p:nvPr/>
            </p:nvSpPr>
            <p:spPr bwMode="auto">
              <a:xfrm>
                <a:off x="3243" y="206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64" name="Line 45" descr="[DECORATIVE]"/>
            <p:cNvSpPr>
              <a:spLocks noChangeShapeType="1"/>
            </p:cNvSpPr>
            <p:nvPr/>
          </p:nvSpPr>
          <p:spPr bwMode="auto">
            <a:xfrm>
              <a:off x="4694" y="2614"/>
              <a:ext cx="0"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Tree>
    <p:custDataLst>
      <p:tags r:id="rId2"/>
    </p:custDataLst>
    <p:extLst>
      <p:ext uri="{BB962C8B-B14F-4D97-AF65-F5344CB8AC3E}">
        <p14:creationId xmlns:p14="http://schemas.microsoft.com/office/powerpoint/2010/main" val="1620735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p:txBody>
          <a:bodyPr/>
          <a:lstStyle/>
          <a:p>
            <a:pPr eaLnBrk="1" hangingPunct="1">
              <a:defRPr/>
            </a:pPr>
            <a:r>
              <a:rPr lang="el-GR" dirty="0" smtClean="0">
                <a:latin typeface="+mj-lt"/>
              </a:rPr>
              <a:t>Η γραμμή παραμένει η ίδια</a:t>
            </a:r>
          </a:p>
          <a:p>
            <a:pPr eaLnBrk="1" hangingPunct="1">
              <a:defRPr/>
            </a:pPr>
            <a:r>
              <a:rPr lang="en-US" dirty="0" smtClean="0">
                <a:latin typeface="+mj-lt"/>
              </a:rPr>
              <a:t>r=10 </a:t>
            </a:r>
            <a:r>
              <a:rPr lang="el-GR" dirty="0" smtClean="0">
                <a:latin typeface="+mj-lt"/>
              </a:rPr>
              <a:t>Ω</a:t>
            </a:r>
            <a:r>
              <a:rPr lang="en-US" dirty="0" smtClean="0">
                <a:latin typeface="+mj-lt"/>
              </a:rPr>
              <a:t>/</a:t>
            </a:r>
            <a:r>
              <a:rPr lang="el-GR" dirty="0" smtClean="0">
                <a:latin typeface="+mj-lt"/>
              </a:rPr>
              <a:t>μ</a:t>
            </a:r>
            <a:r>
              <a:rPr lang="en-US" dirty="0" smtClean="0">
                <a:latin typeface="+mj-lt"/>
              </a:rPr>
              <a:t>m (</a:t>
            </a:r>
            <a:r>
              <a:rPr lang="el-GR" dirty="0" smtClean="0">
                <a:latin typeface="+mj-lt"/>
              </a:rPr>
              <a:t>αντίσταση ανά μονάδα μήκους)</a:t>
            </a:r>
          </a:p>
          <a:p>
            <a:pPr eaLnBrk="1" hangingPunct="1">
              <a:defRPr/>
            </a:pPr>
            <a:r>
              <a:rPr lang="en-US" dirty="0" smtClean="0">
                <a:latin typeface="+mj-lt"/>
              </a:rPr>
              <a:t>c=10 </a:t>
            </a:r>
            <a:r>
              <a:rPr lang="en-US" dirty="0" err="1" smtClean="0">
                <a:latin typeface="+mj-lt"/>
              </a:rPr>
              <a:t>aF</a:t>
            </a:r>
            <a:r>
              <a:rPr lang="en-US" dirty="0" smtClean="0">
                <a:latin typeface="+mj-lt"/>
              </a:rPr>
              <a:t>/</a:t>
            </a:r>
            <a:r>
              <a:rPr lang="el-GR" dirty="0" smtClean="0">
                <a:latin typeface="+mj-lt"/>
              </a:rPr>
              <a:t>μ</a:t>
            </a:r>
            <a:r>
              <a:rPr lang="en-US" dirty="0" smtClean="0">
                <a:latin typeface="+mj-lt"/>
              </a:rPr>
              <a:t>m (</a:t>
            </a:r>
            <a:r>
              <a:rPr lang="el-GR" dirty="0" smtClean="0">
                <a:latin typeface="+mj-lt"/>
              </a:rPr>
              <a:t>χωρητικότητα ανά μονάδα μήκους)</a:t>
            </a:r>
          </a:p>
          <a:p>
            <a:pPr eaLnBrk="1" hangingPunct="1">
              <a:defRPr/>
            </a:pPr>
            <a:r>
              <a:rPr lang="en-US" dirty="0" smtClean="0">
                <a:latin typeface="+mj-lt"/>
              </a:rPr>
              <a:t>l=</a:t>
            </a:r>
            <a:r>
              <a:rPr lang="el-GR" dirty="0" smtClean="0">
                <a:latin typeface="+mj-lt"/>
              </a:rPr>
              <a:t>10000 μ</a:t>
            </a:r>
            <a:r>
              <a:rPr lang="en-US" dirty="0" smtClean="0">
                <a:latin typeface="+mj-lt"/>
              </a:rPr>
              <a:t>m (</a:t>
            </a:r>
            <a:r>
              <a:rPr lang="el-GR" dirty="0" smtClean="0">
                <a:latin typeface="+mj-lt"/>
              </a:rPr>
              <a:t>μήκος γραμμής)</a:t>
            </a:r>
          </a:p>
          <a:p>
            <a:pPr eaLnBrk="1" hangingPunct="1">
              <a:defRPr/>
            </a:pPr>
            <a:r>
              <a:rPr lang="el-GR" dirty="0" smtClean="0">
                <a:latin typeface="+mj-lt"/>
              </a:rPr>
              <a:t>Μια χωρητικότητα </a:t>
            </a:r>
            <a:r>
              <a:rPr lang="en-US" dirty="0" smtClean="0">
                <a:latin typeface="+mj-lt"/>
              </a:rPr>
              <a:t>50 </a:t>
            </a:r>
            <a:r>
              <a:rPr lang="en-US" dirty="0" err="1" smtClean="0">
                <a:latin typeface="+mj-lt"/>
              </a:rPr>
              <a:t>fF</a:t>
            </a:r>
            <a:r>
              <a:rPr lang="en-US" dirty="0" smtClean="0">
                <a:latin typeface="+mj-lt"/>
              </a:rPr>
              <a:t> </a:t>
            </a:r>
            <a:r>
              <a:rPr lang="el-GR" dirty="0" smtClean="0">
                <a:latin typeface="+mj-lt"/>
              </a:rPr>
              <a:t>στο τέλος της γραμμής</a:t>
            </a:r>
          </a:p>
        </p:txBody>
      </p:sp>
      <p:sp>
        <p:nvSpPr>
          <p:cNvPr id="4" name="Rectangle 2"/>
          <p:cNvSpPr>
            <a:spLocks noGrp="1" noChangeArrowheads="1"/>
          </p:cNvSpPr>
          <p:nvPr>
            <p:ph type="title"/>
            <p:custDataLst>
              <p:tags r:id="rId1"/>
            </p:custDataLst>
          </p:nvPr>
        </p:nvSpPr>
        <p:spPr/>
        <p:txBody>
          <a:bodyPr>
            <a:noAutofit/>
          </a:bodyPr>
          <a:lstStyle/>
          <a:p>
            <a:pPr eaLnBrk="1" fontAlgn="auto" hangingPunct="1">
              <a:spcAft>
                <a:spcPts val="0"/>
              </a:spcAft>
              <a:defRPr/>
            </a:pPr>
            <a:r>
              <a:rPr lang="en-US" sz="4000" dirty="0" smtClean="0"/>
              <a:t>RC </a:t>
            </a:r>
            <a:r>
              <a:rPr lang="el-GR" sz="4000" dirty="0" smtClean="0"/>
              <a:t>γινόμενο με αναστροφέα στην είσοδο (2 από 4)</a:t>
            </a:r>
          </a:p>
        </p:txBody>
      </p:sp>
    </p:spTree>
    <p:extLst>
      <p:ext uri="{BB962C8B-B14F-4D97-AF65-F5344CB8AC3E}">
        <p14:creationId xmlns:p14="http://schemas.microsoft.com/office/powerpoint/2010/main" val="376482100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p:txBody>
          <a:bodyPr/>
          <a:lstStyle/>
          <a:p>
            <a:pPr eaLnBrk="1" hangingPunct="1">
              <a:defRPr/>
            </a:pPr>
            <a:r>
              <a:rPr lang="el-GR" sz="2400" dirty="0" smtClean="0">
                <a:latin typeface="+mj-lt"/>
              </a:rPr>
              <a:t>Μπορώ να υποθέσω ότι έχω δύο τμήματα</a:t>
            </a:r>
          </a:p>
          <a:p>
            <a:pPr eaLnBrk="1" hangingPunct="1">
              <a:defRPr/>
            </a:pPr>
            <a:r>
              <a:rPr lang="el-GR" sz="2400" dirty="0" smtClean="0">
                <a:latin typeface="+mj-lt"/>
              </a:rPr>
              <a:t>Το πρώτο είναι ο αναστροφέας με</a:t>
            </a:r>
          </a:p>
          <a:p>
            <a:pPr lvl="1" eaLnBrk="1" hangingPunct="1">
              <a:defRPr/>
            </a:pPr>
            <a:r>
              <a:rPr lang="el-GR" sz="2400" dirty="0" smtClean="0">
                <a:latin typeface="+mj-lt"/>
              </a:rPr>
              <a:t>Αντίσταση </a:t>
            </a:r>
            <a:r>
              <a:rPr lang="en-US" sz="2400" dirty="0" smtClean="0">
                <a:latin typeface="+mj-lt"/>
              </a:rPr>
              <a:t>R</a:t>
            </a:r>
            <a:r>
              <a:rPr lang="en-US" sz="2400" baseline="-25000" dirty="0" smtClean="0">
                <a:latin typeface="+mj-lt"/>
              </a:rPr>
              <a:t>A</a:t>
            </a:r>
            <a:r>
              <a:rPr lang="en-US" sz="2400" dirty="0" smtClean="0">
                <a:latin typeface="+mj-lt"/>
              </a:rPr>
              <a:t>=10K</a:t>
            </a:r>
            <a:r>
              <a:rPr lang="el-GR" sz="2400" dirty="0" smtClean="0">
                <a:latin typeface="+mj-lt"/>
              </a:rPr>
              <a:t>Ω</a:t>
            </a:r>
          </a:p>
          <a:p>
            <a:pPr lvl="1" eaLnBrk="1" hangingPunct="1">
              <a:defRPr/>
            </a:pPr>
            <a:r>
              <a:rPr lang="el-GR" sz="2400" dirty="0" smtClean="0">
                <a:latin typeface="+mj-lt"/>
              </a:rPr>
              <a:t>Γινόμενο </a:t>
            </a:r>
            <a:r>
              <a:rPr lang="en-US" sz="2400" dirty="0" smtClean="0">
                <a:latin typeface="+mj-lt"/>
              </a:rPr>
              <a:t>RC</a:t>
            </a:r>
            <a:r>
              <a:rPr lang="en-US" sz="2400" baseline="-25000" dirty="0" smtClean="0">
                <a:latin typeface="+mj-lt"/>
              </a:rPr>
              <a:t>A</a:t>
            </a:r>
            <a:r>
              <a:rPr lang="en-US" sz="2400" dirty="0" smtClean="0">
                <a:latin typeface="+mj-lt"/>
              </a:rPr>
              <a:t>=0, </a:t>
            </a:r>
            <a:r>
              <a:rPr lang="el-GR" sz="2400" dirty="0" smtClean="0">
                <a:latin typeface="+mj-lt"/>
              </a:rPr>
              <a:t>η χωρητικότητα είναι μηδέν</a:t>
            </a:r>
          </a:p>
          <a:p>
            <a:pPr eaLnBrk="1" hangingPunct="1">
              <a:defRPr/>
            </a:pPr>
            <a:r>
              <a:rPr lang="el-GR" sz="2400" dirty="0" smtClean="0">
                <a:latin typeface="+mj-lt"/>
              </a:rPr>
              <a:t>Το δεύτερο τμήμα είναι η γραμμή με τον πυκνωτή στην έξοδο της</a:t>
            </a:r>
          </a:p>
          <a:p>
            <a:pPr lvl="1" eaLnBrk="1" hangingPunct="1">
              <a:defRPr/>
            </a:pPr>
            <a:r>
              <a:rPr lang="el-GR" sz="2400" dirty="0" smtClean="0">
                <a:latin typeface="+mj-lt"/>
              </a:rPr>
              <a:t>Το γινόμενο </a:t>
            </a:r>
            <a:r>
              <a:rPr lang="en-US" sz="2400" dirty="0" smtClean="0">
                <a:latin typeface="+mj-lt"/>
              </a:rPr>
              <a:t>RC</a:t>
            </a:r>
            <a:r>
              <a:rPr lang="el-GR" sz="2400" dirty="0" smtClean="0">
                <a:latin typeface="+mj-lt"/>
              </a:rPr>
              <a:t> το έχουμε υπολογίσει και είναι 10</a:t>
            </a:r>
            <a:r>
              <a:rPr lang="en-US" sz="2400" dirty="0" smtClean="0">
                <a:latin typeface="+mj-lt"/>
              </a:rPr>
              <a:t>ns</a:t>
            </a:r>
          </a:p>
          <a:p>
            <a:pPr lvl="1" eaLnBrk="1" hangingPunct="1">
              <a:defRPr/>
            </a:pPr>
            <a:r>
              <a:rPr lang="en-US" sz="2400" dirty="0" smtClean="0">
                <a:latin typeface="+mj-lt"/>
              </a:rPr>
              <a:t>H </a:t>
            </a:r>
            <a:r>
              <a:rPr lang="el-GR" sz="2400" dirty="0" smtClean="0">
                <a:latin typeface="+mj-lt"/>
              </a:rPr>
              <a:t>χωρητικότητα </a:t>
            </a:r>
            <a:r>
              <a:rPr lang="en-US" sz="2400" dirty="0" smtClean="0">
                <a:latin typeface="+mj-lt"/>
              </a:rPr>
              <a:t>C</a:t>
            </a:r>
            <a:r>
              <a:rPr lang="en-US" sz="2400" baseline="-25000" dirty="0" smtClean="0">
                <a:latin typeface="+mj-lt"/>
              </a:rPr>
              <a:t>B</a:t>
            </a:r>
            <a:r>
              <a:rPr lang="en-US" sz="2400" dirty="0" smtClean="0">
                <a:latin typeface="+mj-lt"/>
              </a:rPr>
              <a:t> </a:t>
            </a:r>
            <a:r>
              <a:rPr lang="el-GR" sz="2400" dirty="0" smtClean="0">
                <a:latin typeface="+mj-lt"/>
              </a:rPr>
              <a:t>θα είναι το άθροισμα της χωρητικότητας της γραμμής </a:t>
            </a:r>
            <a:r>
              <a:rPr lang="en-US" sz="2400" dirty="0" smtClean="0">
                <a:latin typeface="+mj-lt"/>
              </a:rPr>
              <a:t>C</a:t>
            </a:r>
            <a:r>
              <a:rPr lang="en-US" sz="2400" baseline="-25000" dirty="0" smtClean="0">
                <a:latin typeface="+mj-lt"/>
              </a:rPr>
              <a:t>line</a:t>
            </a:r>
            <a:r>
              <a:rPr lang="en-US" sz="2400" dirty="0" smtClean="0">
                <a:latin typeface="+mj-lt"/>
              </a:rPr>
              <a:t> </a:t>
            </a:r>
            <a:r>
              <a:rPr lang="el-GR" sz="2400" dirty="0" smtClean="0">
                <a:latin typeface="+mj-lt"/>
              </a:rPr>
              <a:t>και της χωρητικότητας στην έξοδο </a:t>
            </a:r>
            <a:r>
              <a:rPr lang="en-US" sz="2400" dirty="0" err="1" smtClean="0">
                <a:latin typeface="+mj-lt"/>
              </a:rPr>
              <a:t>C</a:t>
            </a:r>
            <a:r>
              <a:rPr lang="en-US" sz="2400" baseline="-25000" dirty="0" err="1" smtClean="0">
                <a:latin typeface="+mj-lt"/>
              </a:rPr>
              <a:t>load</a:t>
            </a:r>
            <a:endParaRPr lang="en-US" sz="2400" baseline="-25000" dirty="0" smtClean="0">
              <a:latin typeface="+mj-lt"/>
            </a:endParaRPr>
          </a:p>
        </p:txBody>
      </p:sp>
      <p:sp>
        <p:nvSpPr>
          <p:cNvPr id="4" name="Rectangle 2"/>
          <p:cNvSpPr>
            <a:spLocks noGrp="1" noChangeArrowheads="1"/>
          </p:cNvSpPr>
          <p:nvPr>
            <p:ph type="title"/>
            <p:custDataLst>
              <p:tags r:id="rId1"/>
            </p:custDataLst>
          </p:nvPr>
        </p:nvSpPr>
        <p:spPr/>
        <p:txBody>
          <a:bodyPr>
            <a:noAutofit/>
          </a:bodyPr>
          <a:lstStyle/>
          <a:p>
            <a:pPr eaLnBrk="1" fontAlgn="auto" hangingPunct="1">
              <a:spcAft>
                <a:spcPts val="0"/>
              </a:spcAft>
              <a:defRPr/>
            </a:pPr>
            <a:r>
              <a:rPr lang="en-US" sz="4000" dirty="0" smtClean="0"/>
              <a:t>RC </a:t>
            </a:r>
            <a:r>
              <a:rPr lang="el-GR" sz="4000" dirty="0" smtClean="0"/>
              <a:t>γινόμενο με αναστροφέα στην είσοδο (3 από 4)</a:t>
            </a:r>
          </a:p>
        </p:txBody>
      </p:sp>
    </p:spTree>
    <p:extLst>
      <p:ext uri="{BB962C8B-B14F-4D97-AF65-F5344CB8AC3E}">
        <p14:creationId xmlns:p14="http://schemas.microsoft.com/office/powerpoint/2010/main" val="155845959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3"/>
            </p:custDataLst>
          </p:nvPr>
        </p:nvSpPr>
        <p:spPr/>
        <p:txBody>
          <a:bodyPr>
            <a:noAutofit/>
          </a:bodyPr>
          <a:lstStyle/>
          <a:p>
            <a:pPr eaLnBrk="1" fontAlgn="auto" hangingPunct="1">
              <a:spcAft>
                <a:spcPts val="0"/>
              </a:spcAft>
              <a:defRPr/>
            </a:pPr>
            <a:r>
              <a:rPr lang="en-US" sz="4000" dirty="0" smtClean="0"/>
              <a:t>RC </a:t>
            </a:r>
            <a:r>
              <a:rPr lang="el-GR" sz="4000" dirty="0" smtClean="0"/>
              <a:t>γινόμενο με αναστροφέα στην είσοδο (4 από 4)</a:t>
            </a:r>
          </a:p>
        </p:txBody>
      </p:sp>
      <p:graphicFrame>
        <p:nvGraphicFramePr>
          <p:cNvPr id="25602" name="Object 4"/>
          <p:cNvGraphicFramePr>
            <a:graphicFrameLocks noGrp="1" noChangeAspect="1"/>
          </p:cNvGraphicFramePr>
          <p:nvPr>
            <p:ph idx="1"/>
            <p:extLst>
              <p:ext uri="{D42A27DB-BD31-4B8C-83A1-F6EECF244321}">
                <p14:modId xmlns:p14="http://schemas.microsoft.com/office/powerpoint/2010/main" val="3374960603"/>
              </p:ext>
            </p:extLst>
          </p:nvPr>
        </p:nvGraphicFramePr>
        <p:xfrm>
          <a:off x="1079612" y="3465004"/>
          <a:ext cx="7268555" cy="1024557"/>
        </p:xfrm>
        <a:graphic>
          <a:graphicData uri="http://schemas.openxmlformats.org/presentationml/2006/ole">
            <mc:AlternateContent xmlns:mc="http://schemas.openxmlformats.org/markup-compatibility/2006">
              <mc:Choice xmlns:v="urn:schemas-microsoft-com:vml" Requires="v">
                <p:oleObj spid="_x0000_s25616" name="Equation" r:id="rId6" imgW="4775040" imgH="672840" progId="Equation.3">
                  <p:embed/>
                </p:oleObj>
              </mc:Choice>
              <mc:Fallback>
                <p:oleObj name="Equation" r:id="rId6" imgW="4775040" imgH="672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612" y="3465004"/>
                        <a:ext cx="7268555" cy="1024557"/>
                      </a:xfrm>
                      <a:prstGeom prst="rect">
                        <a:avLst/>
                      </a:prstGeom>
                    </p:spPr>
                  </p:pic>
                </p:oleObj>
              </mc:Fallback>
            </mc:AlternateContent>
          </a:graphicData>
        </a:graphic>
      </p:graphicFrame>
      <p:sp>
        <p:nvSpPr>
          <p:cNvPr id="25603" name="Rectangle 3"/>
          <p:cNvSpPr>
            <a:spLocks noGrp="1" noChangeArrowheads="1"/>
          </p:cNvSpPr>
          <p:nvPr>
            <p:ph type="body" sz="half" idx="4294967295"/>
            <p:custDataLst>
              <p:tags r:id="rId4"/>
            </p:custDataLst>
          </p:nvPr>
        </p:nvSpPr>
        <p:spPr>
          <a:xfrm>
            <a:off x="457200" y="1410234"/>
            <a:ext cx="7210425" cy="1397000"/>
          </a:xfrm>
        </p:spPr>
        <p:txBody>
          <a:bodyPr/>
          <a:lstStyle/>
          <a:p>
            <a:pPr eaLnBrk="1" hangingPunct="1">
              <a:defRPr/>
            </a:pPr>
            <a:endParaRPr lang="en-US" sz="2800" dirty="0" smtClean="0"/>
          </a:p>
          <a:p>
            <a:pPr marL="0" indent="0" eaLnBrk="1" hangingPunct="1">
              <a:buNone/>
              <a:defRPr/>
            </a:pPr>
            <a:r>
              <a:rPr lang="el-GR" sz="2800" dirty="0" smtClean="0">
                <a:latin typeface="+mj-lt"/>
              </a:rPr>
              <a:t>Άρα το </a:t>
            </a:r>
            <a:r>
              <a:rPr lang="en-US" sz="2800" dirty="0" smtClean="0">
                <a:latin typeface="+mj-lt"/>
              </a:rPr>
              <a:t>RC </a:t>
            </a:r>
            <a:r>
              <a:rPr lang="el-GR" sz="2800" dirty="0" smtClean="0">
                <a:latin typeface="+mj-lt"/>
              </a:rPr>
              <a:t>γινόμενο θα είναι</a:t>
            </a:r>
          </a:p>
        </p:txBody>
      </p:sp>
    </p:spTree>
    <p:custDataLst>
      <p:tags r:id="rId2"/>
    </p:custDataLst>
    <p:extLst>
      <p:ext uri="{BB962C8B-B14F-4D97-AF65-F5344CB8AC3E}">
        <p14:creationId xmlns:p14="http://schemas.microsoft.com/office/powerpoint/2010/main" val="375961410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l-GR" altLang="el-GR" dirty="0" smtClean="0"/>
              <a:t>Γενική περίπτωση 2 (1 από2)</a:t>
            </a:r>
          </a:p>
        </p:txBody>
      </p:sp>
      <p:sp>
        <p:nvSpPr>
          <p:cNvPr id="117763" name="Rectangle 3"/>
          <p:cNvSpPr>
            <a:spLocks noGrp="1" noChangeArrowheads="1"/>
          </p:cNvSpPr>
          <p:nvPr>
            <p:ph idx="1"/>
          </p:nvPr>
        </p:nvSpPr>
        <p:spPr>
          <a:xfrm>
            <a:off x="611560" y="2024844"/>
            <a:ext cx="8229600" cy="2573337"/>
          </a:xfrm>
        </p:spPr>
        <p:txBody>
          <a:bodyPr/>
          <a:lstStyle/>
          <a:p>
            <a:pPr eaLnBrk="1" hangingPunct="1">
              <a:defRPr/>
            </a:pPr>
            <a:r>
              <a:rPr lang="el-GR" dirty="0" smtClean="0">
                <a:latin typeface="+mj-lt"/>
              </a:rPr>
              <a:t>Γραμμή που οδηγείται από αντίσταση </a:t>
            </a:r>
            <a:r>
              <a:rPr lang="en-US" dirty="0" err="1" smtClean="0">
                <a:latin typeface="+mj-lt"/>
              </a:rPr>
              <a:t>R</a:t>
            </a:r>
            <a:r>
              <a:rPr lang="en-US" baseline="-25000" dirty="0" err="1" smtClean="0">
                <a:latin typeface="+mj-lt"/>
              </a:rPr>
              <a:t>driver</a:t>
            </a:r>
            <a:endParaRPr lang="en-US" dirty="0" smtClean="0">
              <a:latin typeface="+mj-lt"/>
            </a:endParaRPr>
          </a:p>
          <a:p>
            <a:pPr eaLnBrk="1" hangingPunct="1">
              <a:defRPr/>
            </a:pPr>
            <a:r>
              <a:rPr lang="el-GR" dirty="0" smtClean="0">
                <a:latin typeface="+mj-lt"/>
              </a:rPr>
              <a:t>Μήκος γραμμής </a:t>
            </a:r>
            <a:r>
              <a:rPr lang="en-US" dirty="0" smtClean="0">
                <a:latin typeface="+mj-lt"/>
              </a:rPr>
              <a:t>l, </a:t>
            </a:r>
            <a:r>
              <a:rPr lang="el-GR" dirty="0" smtClean="0">
                <a:latin typeface="+mj-lt"/>
              </a:rPr>
              <a:t>αντίσταση ανά μονάδα μήκους</a:t>
            </a:r>
            <a:r>
              <a:rPr lang="en-US" dirty="0" smtClean="0">
                <a:latin typeface="+mj-lt"/>
              </a:rPr>
              <a:t> r </a:t>
            </a:r>
            <a:r>
              <a:rPr lang="el-GR" dirty="0" smtClean="0">
                <a:latin typeface="+mj-lt"/>
              </a:rPr>
              <a:t>και χωρητικότητα ανά μονάδα μήκους </a:t>
            </a:r>
            <a:r>
              <a:rPr lang="en-US" dirty="0" smtClean="0">
                <a:latin typeface="+mj-lt"/>
              </a:rPr>
              <a:t>c</a:t>
            </a:r>
            <a:endParaRPr lang="el-GR" dirty="0" smtClean="0">
              <a:latin typeface="+mj-lt"/>
            </a:endParaRPr>
          </a:p>
          <a:p>
            <a:pPr eaLnBrk="1" hangingPunct="1">
              <a:defRPr/>
            </a:pPr>
            <a:r>
              <a:rPr lang="el-GR" dirty="0" smtClean="0">
                <a:latin typeface="+mj-lt"/>
              </a:rPr>
              <a:t>Χωρητικότητα στη έξοδο </a:t>
            </a:r>
            <a:r>
              <a:rPr lang="en-US" dirty="0" err="1" smtClean="0">
                <a:latin typeface="+mj-lt"/>
              </a:rPr>
              <a:t>C</a:t>
            </a:r>
            <a:r>
              <a:rPr lang="en-US" baseline="-25000" dirty="0" err="1" smtClean="0">
                <a:latin typeface="+mj-lt"/>
              </a:rPr>
              <a:t>load</a:t>
            </a:r>
            <a:endParaRPr lang="el-GR" dirty="0" smtClean="0">
              <a:latin typeface="+mj-lt"/>
            </a:endParaRPr>
          </a:p>
        </p:txBody>
      </p:sp>
    </p:spTree>
    <p:extLst>
      <p:ext uri="{BB962C8B-B14F-4D97-AF65-F5344CB8AC3E}">
        <p14:creationId xmlns:p14="http://schemas.microsoft.com/office/powerpoint/2010/main" val="9084753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Γενική περίπτωση 2 </a:t>
            </a:r>
            <a:r>
              <a:rPr lang="el-GR" altLang="el-GR" dirty="0" smtClean="0"/>
              <a:t>(2 </a:t>
            </a:r>
            <a:r>
              <a:rPr lang="el-GR" altLang="el-GR" dirty="0"/>
              <a:t>από2)</a:t>
            </a:r>
            <a:endParaRPr lang="el-GR" dirty="0"/>
          </a:p>
        </p:txBody>
      </p:sp>
      <p:sp>
        <p:nvSpPr>
          <p:cNvPr id="118786" name="Rectangle 3"/>
          <p:cNvSpPr>
            <a:spLocks noGrp="1" noChangeArrowheads="1"/>
          </p:cNvSpPr>
          <p:nvPr>
            <p:ph idx="1"/>
          </p:nvPr>
        </p:nvSpPr>
        <p:spPr/>
        <p:txBody>
          <a:bodyPr/>
          <a:lstStyle/>
          <a:p>
            <a:pPr eaLnBrk="1" hangingPunct="1">
              <a:lnSpc>
                <a:spcPct val="90000"/>
              </a:lnSpc>
              <a:defRPr/>
            </a:pPr>
            <a:r>
              <a:rPr lang="el-GR" dirty="0" smtClean="0">
                <a:latin typeface="+mj-lt"/>
              </a:rPr>
              <a:t>Χωρίζω το κύκλωμα σε δύο τμήματα </a:t>
            </a:r>
          </a:p>
          <a:p>
            <a:pPr eaLnBrk="1" hangingPunct="1">
              <a:lnSpc>
                <a:spcPct val="90000"/>
              </a:lnSpc>
              <a:defRPr/>
            </a:pPr>
            <a:r>
              <a:rPr lang="el-GR" dirty="0" smtClean="0">
                <a:latin typeface="+mj-lt"/>
              </a:rPr>
              <a:t>Τμήμα Α, περιλαμβάνει την αντίσταση </a:t>
            </a:r>
            <a:r>
              <a:rPr lang="en-US" dirty="0" err="1" smtClean="0">
                <a:latin typeface="+mj-lt"/>
              </a:rPr>
              <a:t>R</a:t>
            </a:r>
            <a:r>
              <a:rPr lang="en-US" baseline="-25000" dirty="0" err="1" smtClean="0">
                <a:latin typeface="+mj-lt"/>
              </a:rPr>
              <a:t>driver</a:t>
            </a:r>
            <a:endParaRPr lang="en-US" dirty="0" smtClean="0">
              <a:latin typeface="+mj-lt"/>
            </a:endParaRPr>
          </a:p>
          <a:p>
            <a:pPr eaLnBrk="1" hangingPunct="1">
              <a:lnSpc>
                <a:spcPct val="90000"/>
              </a:lnSpc>
              <a:defRPr/>
            </a:pPr>
            <a:r>
              <a:rPr lang="el-GR" dirty="0" smtClean="0">
                <a:latin typeface="+mj-lt"/>
              </a:rPr>
              <a:t>Τμήμα Β, περιλαμβάνει την γραμμή και τη χωρητικότητα </a:t>
            </a:r>
            <a:r>
              <a:rPr lang="en-US" dirty="0" err="1" smtClean="0">
                <a:latin typeface="+mj-lt"/>
              </a:rPr>
              <a:t>C</a:t>
            </a:r>
            <a:r>
              <a:rPr lang="en-US" baseline="-25000" dirty="0" err="1" smtClean="0">
                <a:latin typeface="+mj-lt"/>
              </a:rPr>
              <a:t>load</a:t>
            </a:r>
            <a:endParaRPr lang="el-GR" baseline="-25000" dirty="0" smtClean="0">
              <a:latin typeface="+mj-lt"/>
            </a:endParaRPr>
          </a:p>
          <a:p>
            <a:pPr eaLnBrk="1" hangingPunct="1">
              <a:lnSpc>
                <a:spcPct val="90000"/>
              </a:lnSpc>
              <a:defRPr/>
            </a:pPr>
            <a:r>
              <a:rPr lang="el-GR" dirty="0" smtClean="0">
                <a:latin typeface="+mj-lt"/>
              </a:rPr>
              <a:t>Το τμήμα Β το χωρίζω σε δύο τμήματα </a:t>
            </a:r>
            <a:r>
              <a:rPr lang="en-US" dirty="0" smtClean="0">
                <a:latin typeface="+mj-lt"/>
              </a:rPr>
              <a:t>C </a:t>
            </a:r>
            <a:r>
              <a:rPr lang="el-GR" dirty="0" smtClean="0">
                <a:latin typeface="+mj-lt"/>
              </a:rPr>
              <a:t>και </a:t>
            </a:r>
            <a:r>
              <a:rPr lang="en-US" dirty="0" smtClean="0">
                <a:latin typeface="+mj-lt"/>
              </a:rPr>
              <a:t>D</a:t>
            </a:r>
          </a:p>
          <a:p>
            <a:pPr eaLnBrk="1" hangingPunct="1">
              <a:lnSpc>
                <a:spcPct val="90000"/>
              </a:lnSpc>
              <a:defRPr/>
            </a:pPr>
            <a:r>
              <a:rPr lang="el-GR" dirty="0" smtClean="0">
                <a:latin typeface="+mj-lt"/>
              </a:rPr>
              <a:t>Τμήμα </a:t>
            </a:r>
            <a:r>
              <a:rPr lang="en-US" dirty="0" smtClean="0">
                <a:latin typeface="+mj-lt"/>
              </a:rPr>
              <a:t>C, </a:t>
            </a:r>
            <a:r>
              <a:rPr lang="el-GR" dirty="0" smtClean="0">
                <a:latin typeface="+mj-lt"/>
              </a:rPr>
              <a:t>περιλαμβάνει την γραμμή, με χωρητικότητα </a:t>
            </a:r>
            <a:r>
              <a:rPr lang="en-US" dirty="0" smtClean="0">
                <a:latin typeface="+mj-lt"/>
              </a:rPr>
              <a:t>C</a:t>
            </a:r>
            <a:r>
              <a:rPr lang="en-US" baseline="-25000" dirty="0" smtClean="0">
                <a:latin typeface="+mj-lt"/>
              </a:rPr>
              <a:t>L</a:t>
            </a:r>
            <a:r>
              <a:rPr lang="en-US" dirty="0" smtClean="0">
                <a:latin typeface="+mj-lt"/>
              </a:rPr>
              <a:t> </a:t>
            </a:r>
            <a:r>
              <a:rPr lang="el-GR" dirty="0" smtClean="0">
                <a:latin typeface="+mj-lt"/>
              </a:rPr>
              <a:t>και αντίσταση </a:t>
            </a:r>
            <a:r>
              <a:rPr lang="en-US" dirty="0" smtClean="0">
                <a:latin typeface="+mj-lt"/>
              </a:rPr>
              <a:t>R</a:t>
            </a:r>
            <a:r>
              <a:rPr lang="en-US" baseline="-25000" dirty="0" smtClean="0">
                <a:latin typeface="+mj-lt"/>
              </a:rPr>
              <a:t>L</a:t>
            </a:r>
            <a:r>
              <a:rPr lang="el-GR" dirty="0" smtClean="0">
                <a:latin typeface="+mj-lt"/>
              </a:rPr>
              <a:t> </a:t>
            </a:r>
          </a:p>
          <a:p>
            <a:pPr eaLnBrk="1" hangingPunct="1">
              <a:lnSpc>
                <a:spcPct val="90000"/>
              </a:lnSpc>
              <a:defRPr/>
            </a:pPr>
            <a:r>
              <a:rPr lang="el-GR" dirty="0" smtClean="0">
                <a:latin typeface="+mj-lt"/>
              </a:rPr>
              <a:t>Τμήμα </a:t>
            </a:r>
            <a:r>
              <a:rPr lang="en-US" dirty="0" smtClean="0">
                <a:latin typeface="+mj-lt"/>
              </a:rPr>
              <a:t>D,</a:t>
            </a:r>
            <a:r>
              <a:rPr lang="el-GR" dirty="0" smtClean="0">
                <a:latin typeface="+mj-lt"/>
              </a:rPr>
              <a:t> περιλαμβάνει τη χωρητικότητα </a:t>
            </a:r>
            <a:r>
              <a:rPr lang="en-US" dirty="0" err="1" smtClean="0">
                <a:latin typeface="+mj-lt"/>
              </a:rPr>
              <a:t>C</a:t>
            </a:r>
            <a:r>
              <a:rPr lang="en-US" baseline="-25000" dirty="0" err="1" smtClean="0">
                <a:latin typeface="+mj-lt"/>
              </a:rPr>
              <a:t>load</a:t>
            </a:r>
            <a:endParaRPr lang="en-US" dirty="0" smtClean="0">
              <a:latin typeface="+mj-lt"/>
            </a:endParaRPr>
          </a:p>
          <a:p>
            <a:pPr eaLnBrk="1" hangingPunct="1">
              <a:lnSpc>
                <a:spcPct val="90000"/>
              </a:lnSpc>
              <a:defRPr/>
            </a:pPr>
            <a:endParaRPr lang="el-GR" dirty="0" smtClean="0"/>
          </a:p>
        </p:txBody>
      </p:sp>
    </p:spTree>
    <p:extLst>
      <p:ext uri="{BB962C8B-B14F-4D97-AF65-F5344CB8AC3E}">
        <p14:creationId xmlns:p14="http://schemas.microsoft.com/office/powerpoint/2010/main" val="97665290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549275"/>
            <a:ext cx="8229600" cy="1143000"/>
          </a:xfrm>
        </p:spPr>
        <p:txBody>
          <a:bodyPr/>
          <a:lstStyle/>
          <a:p>
            <a:pPr eaLnBrk="1" hangingPunct="1"/>
            <a:r>
              <a:rPr lang="el-GR" altLang="el-GR" smtClean="0"/>
              <a:t>Το γινόμενο </a:t>
            </a:r>
            <a:r>
              <a:rPr lang="en-US" altLang="el-GR" smtClean="0"/>
              <a:t>RC </a:t>
            </a:r>
            <a:r>
              <a:rPr lang="el-GR" altLang="el-GR" smtClean="0"/>
              <a:t>είναι</a:t>
            </a:r>
          </a:p>
        </p:txBody>
      </p:sp>
      <p:graphicFrame>
        <p:nvGraphicFramePr>
          <p:cNvPr id="26626" name="Object 4"/>
          <p:cNvGraphicFramePr>
            <a:graphicFrameLocks noGrp="1" noChangeAspect="1"/>
          </p:cNvGraphicFramePr>
          <p:nvPr>
            <p:ph idx="1"/>
            <p:extLst>
              <p:ext uri="{D42A27DB-BD31-4B8C-83A1-F6EECF244321}">
                <p14:modId xmlns:p14="http://schemas.microsoft.com/office/powerpoint/2010/main" val="2725958774"/>
              </p:ext>
            </p:extLst>
          </p:nvPr>
        </p:nvGraphicFramePr>
        <p:xfrm>
          <a:off x="1467644" y="2059781"/>
          <a:ext cx="6208712" cy="3602037"/>
        </p:xfrm>
        <a:graphic>
          <a:graphicData uri="http://schemas.openxmlformats.org/presentationml/2006/ole">
            <mc:AlternateContent xmlns:mc="http://schemas.openxmlformats.org/markup-compatibility/2006">
              <mc:Choice xmlns:v="urn:schemas-microsoft-com:vml" Requires="v">
                <p:oleObj spid="_x0000_s26639" name="Equation" r:id="rId4" imgW="3085920" imgH="1790640" progId="Equation.3">
                  <p:embed/>
                </p:oleObj>
              </mc:Choice>
              <mc:Fallback>
                <p:oleObj name="Equation" r:id="rId4" imgW="3085920" imgH="1790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644" y="2059781"/>
                        <a:ext cx="6208712" cy="360203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4987393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66725" y="260350"/>
            <a:ext cx="8229600" cy="1143000"/>
          </a:xfrm>
        </p:spPr>
        <p:txBody>
          <a:bodyPr/>
          <a:lstStyle/>
          <a:p>
            <a:pPr eaLnBrk="1" hangingPunct="1"/>
            <a:r>
              <a:rPr lang="el-GR" altLang="el-GR" smtClean="0"/>
              <a:t>Εναλακτική Λύση</a:t>
            </a:r>
          </a:p>
        </p:txBody>
      </p:sp>
      <p:sp>
        <p:nvSpPr>
          <p:cNvPr id="27652" name="Rectangle 3"/>
          <p:cNvSpPr>
            <a:spLocks noGrp="1" noChangeArrowheads="1"/>
          </p:cNvSpPr>
          <p:nvPr>
            <p:ph type="body" sz="half" idx="1"/>
          </p:nvPr>
        </p:nvSpPr>
        <p:spPr>
          <a:xfrm>
            <a:off x="457200" y="1600201"/>
            <a:ext cx="8075613" cy="1360748"/>
          </a:xfrm>
        </p:spPr>
        <p:txBody>
          <a:bodyPr/>
          <a:lstStyle/>
          <a:p>
            <a:pPr marL="0" indent="0" eaLnBrk="1" hangingPunct="1">
              <a:lnSpc>
                <a:spcPct val="90000"/>
              </a:lnSpc>
              <a:buNone/>
              <a:defRPr/>
            </a:pPr>
            <a:r>
              <a:rPr lang="el-GR" sz="2800" dirty="0" smtClean="0">
                <a:latin typeface="+mj-lt"/>
              </a:rPr>
              <a:t>Το </a:t>
            </a:r>
            <a:r>
              <a:rPr lang="en-US" sz="2800" dirty="0" smtClean="0">
                <a:latin typeface="+mj-lt"/>
              </a:rPr>
              <a:t>RC</a:t>
            </a:r>
            <a:r>
              <a:rPr lang="el-GR" sz="2800" dirty="0" smtClean="0">
                <a:latin typeface="+mj-lt"/>
              </a:rPr>
              <a:t> γινόμενο για τρία διαδοχικά τμήματα (καθένα με οποιοδήποτε αριθμό διαδοχικών σταδίων) δίνεται από</a:t>
            </a:r>
            <a:endParaRPr lang="el-GR" sz="2800" dirty="0" smtClean="0"/>
          </a:p>
          <a:p>
            <a:pPr eaLnBrk="1" hangingPunct="1">
              <a:lnSpc>
                <a:spcPct val="90000"/>
              </a:lnSpc>
              <a:defRPr/>
            </a:pPr>
            <a:endParaRPr lang="el-GR" sz="2800" dirty="0" smtClean="0"/>
          </a:p>
        </p:txBody>
      </p:sp>
      <p:graphicFrame>
        <p:nvGraphicFramePr>
          <p:cNvPr id="27650" name="Object 4"/>
          <p:cNvGraphicFramePr>
            <a:graphicFrameLocks noGrp="1" noChangeAspect="1"/>
          </p:cNvGraphicFramePr>
          <p:nvPr>
            <p:ph sz="half" idx="2"/>
          </p:nvPr>
        </p:nvGraphicFramePr>
        <p:xfrm>
          <a:off x="1627188" y="3192463"/>
          <a:ext cx="5815012" cy="471487"/>
        </p:xfrm>
        <a:graphic>
          <a:graphicData uri="http://schemas.openxmlformats.org/presentationml/2006/ole">
            <mc:AlternateContent xmlns:mc="http://schemas.openxmlformats.org/markup-compatibility/2006">
              <mc:Choice xmlns:v="urn:schemas-microsoft-com:vml" Requires="v">
                <p:oleObj spid="_x0000_s27662" name="Equation" r:id="rId4" imgW="2819160" imgH="228600" progId="Equation.3">
                  <p:embed/>
                </p:oleObj>
              </mc:Choice>
              <mc:Fallback>
                <p:oleObj name="Equation" r:id="rId4" imgW="2819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3192463"/>
                        <a:ext cx="5815012" cy="471487"/>
                      </a:xfrm>
                      <a:prstGeom prst="rect">
                        <a:avLst/>
                      </a:prstGeom>
                    </p:spPr>
                  </p:pic>
                </p:oleObj>
              </mc:Fallback>
            </mc:AlternateContent>
          </a:graphicData>
        </a:graphic>
      </p:graphicFrame>
      <p:sp>
        <p:nvSpPr>
          <p:cNvPr id="2" name="TextBox 1"/>
          <p:cNvSpPr txBox="1"/>
          <p:nvPr/>
        </p:nvSpPr>
        <p:spPr>
          <a:xfrm>
            <a:off x="458742" y="4401108"/>
            <a:ext cx="7777683" cy="1980220"/>
          </a:xfrm>
          <a:prstGeom prst="rect">
            <a:avLst/>
          </a:prstGeom>
        </p:spPr>
        <p:txBody>
          <a:bodyPr vert="horz" wrap="square" lIns="91440" tIns="45720" rIns="91440" bIns="45720" rtlCol="0" anchor="ctr">
            <a:normAutofit/>
          </a:bodyPr>
          <a:lstStyle/>
          <a:p>
            <a:pPr eaLnBrk="1" hangingPunct="1">
              <a:lnSpc>
                <a:spcPct val="90000"/>
              </a:lnSpc>
              <a:defRPr/>
            </a:pPr>
            <a:r>
              <a:rPr lang="el-GR" sz="2800" dirty="0">
                <a:latin typeface="+mn-lt"/>
              </a:rPr>
              <a:t>Χωρίζω το κύκλωμα σε τρία τμήματα</a:t>
            </a:r>
          </a:p>
          <a:p>
            <a:pPr lvl="1" eaLnBrk="1" hangingPunct="1">
              <a:lnSpc>
                <a:spcPct val="90000"/>
              </a:lnSpc>
              <a:defRPr/>
            </a:pPr>
            <a:r>
              <a:rPr lang="el-GR" sz="2400" dirty="0">
                <a:latin typeface="+mn-lt"/>
              </a:rPr>
              <a:t>Τμήμα Α, αντίσταση </a:t>
            </a:r>
            <a:r>
              <a:rPr lang="en-US" sz="2400" dirty="0" err="1">
                <a:latin typeface="+mn-lt"/>
              </a:rPr>
              <a:t>R</a:t>
            </a:r>
            <a:r>
              <a:rPr lang="en-US" sz="2400" baseline="-25000" dirty="0" err="1">
                <a:latin typeface="+mn-lt"/>
              </a:rPr>
              <a:t>driver</a:t>
            </a:r>
            <a:endParaRPr lang="en-US" sz="2400" dirty="0">
              <a:latin typeface="+mn-lt"/>
            </a:endParaRPr>
          </a:p>
          <a:p>
            <a:pPr lvl="1" eaLnBrk="1" hangingPunct="1">
              <a:lnSpc>
                <a:spcPct val="90000"/>
              </a:lnSpc>
              <a:defRPr/>
            </a:pPr>
            <a:r>
              <a:rPr lang="el-GR" sz="2400" dirty="0">
                <a:latin typeface="+mn-lt"/>
              </a:rPr>
              <a:t>Τμήμα Β, γραμμή</a:t>
            </a:r>
          </a:p>
          <a:p>
            <a:pPr lvl="1" eaLnBrk="1" hangingPunct="1">
              <a:lnSpc>
                <a:spcPct val="90000"/>
              </a:lnSpc>
              <a:defRPr/>
            </a:pPr>
            <a:r>
              <a:rPr lang="el-GR" sz="2400" dirty="0">
                <a:latin typeface="+mn-lt"/>
              </a:rPr>
              <a:t>Τμήμα </a:t>
            </a:r>
            <a:r>
              <a:rPr lang="en-US" sz="2400" dirty="0">
                <a:latin typeface="+mn-lt"/>
              </a:rPr>
              <a:t>C, </a:t>
            </a:r>
            <a:r>
              <a:rPr lang="el-GR" sz="2400" dirty="0">
                <a:latin typeface="+mn-lt"/>
              </a:rPr>
              <a:t>χωρητικότητα </a:t>
            </a:r>
            <a:r>
              <a:rPr lang="en-US" sz="2400" dirty="0" err="1">
                <a:latin typeface="+mn-lt"/>
              </a:rPr>
              <a:t>C</a:t>
            </a:r>
            <a:r>
              <a:rPr lang="en-US" sz="2400" baseline="-25000" dirty="0" err="1">
                <a:latin typeface="+mn-lt"/>
              </a:rPr>
              <a:t>load</a:t>
            </a:r>
            <a:endParaRPr lang="el-GR" sz="2400" dirty="0">
              <a:latin typeface="+mn-lt"/>
            </a:endParaRPr>
          </a:p>
          <a:p>
            <a:endParaRPr lang="el-GR" sz="2400" dirty="0" smtClean="0">
              <a:latin typeface="+mn-lt"/>
            </a:endParaRPr>
          </a:p>
        </p:txBody>
      </p:sp>
    </p:spTree>
    <p:custDataLst>
      <p:tags r:id="rId2"/>
    </p:custDataLst>
    <p:extLst>
      <p:ext uri="{BB962C8B-B14F-4D97-AF65-F5344CB8AC3E}">
        <p14:creationId xmlns:p14="http://schemas.microsoft.com/office/powerpoint/2010/main" val="18013734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l-GR" altLang="el-GR" smtClean="0"/>
              <a:t>Το </a:t>
            </a:r>
            <a:r>
              <a:rPr lang="en-US" altLang="el-GR" smtClean="0"/>
              <a:t>RC </a:t>
            </a:r>
            <a:r>
              <a:rPr lang="el-GR" altLang="el-GR" smtClean="0"/>
              <a:t>γινόμενο θα είναι</a:t>
            </a:r>
          </a:p>
        </p:txBody>
      </p:sp>
      <p:graphicFrame>
        <p:nvGraphicFramePr>
          <p:cNvPr id="28674" name="Object 4"/>
          <p:cNvGraphicFramePr>
            <a:graphicFrameLocks noGrp="1" noChangeAspect="1"/>
          </p:cNvGraphicFramePr>
          <p:nvPr>
            <p:ph idx="1"/>
          </p:nvPr>
        </p:nvGraphicFramePr>
        <p:xfrm>
          <a:off x="1187450" y="2378075"/>
          <a:ext cx="6408738" cy="3138488"/>
        </p:xfrm>
        <a:graphic>
          <a:graphicData uri="http://schemas.openxmlformats.org/presentationml/2006/ole">
            <mc:AlternateContent xmlns:mc="http://schemas.openxmlformats.org/markup-compatibility/2006">
              <mc:Choice xmlns:v="urn:schemas-microsoft-com:vml" Requires="v">
                <p:oleObj spid="_x0000_s28686" name="Equation" r:id="rId4" imgW="3060360" imgH="1498320" progId="Equation.3">
                  <p:embed/>
                </p:oleObj>
              </mc:Choice>
              <mc:Fallback>
                <p:oleObj name="Equation" r:id="rId4" imgW="3060360" imgH="1498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378075"/>
                        <a:ext cx="6408738" cy="31384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4927806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66725" y="414338"/>
            <a:ext cx="8229600" cy="1143000"/>
          </a:xfrm>
        </p:spPr>
        <p:txBody>
          <a:bodyPr/>
          <a:lstStyle/>
          <a:p>
            <a:pPr eaLnBrk="1" hangingPunct="1"/>
            <a:r>
              <a:rPr lang="el-GR" altLang="el-GR" sz="4000" dirty="0" smtClean="0"/>
              <a:t>Εισαγωγή Αναστροφέα στην γραμμή (1 από 3)</a:t>
            </a:r>
          </a:p>
        </p:txBody>
      </p:sp>
      <p:sp>
        <p:nvSpPr>
          <p:cNvPr id="119811" name="Rectangle 3"/>
          <p:cNvSpPr>
            <a:spLocks noGrp="1" noChangeArrowheads="1"/>
          </p:cNvSpPr>
          <p:nvPr>
            <p:ph idx="1"/>
          </p:nvPr>
        </p:nvSpPr>
        <p:spPr>
          <a:xfrm>
            <a:off x="611560" y="1916906"/>
            <a:ext cx="8229600" cy="3887788"/>
          </a:xfrm>
        </p:spPr>
        <p:txBody>
          <a:bodyPr/>
          <a:lstStyle/>
          <a:p>
            <a:pPr eaLnBrk="1" hangingPunct="1">
              <a:defRPr/>
            </a:pPr>
            <a:r>
              <a:rPr lang="el-GR" sz="2800" dirty="0" smtClean="0">
                <a:latin typeface="+mj-lt"/>
              </a:rPr>
              <a:t>Ας υποθέσουμε ότι εισάγουμε έναν αναστροφέα στο μέσο της γραμμής. Ποιό θα είναι το καινούργιο γινόμενο </a:t>
            </a:r>
            <a:r>
              <a:rPr lang="en-US" sz="2800" dirty="0" smtClean="0">
                <a:latin typeface="+mj-lt"/>
              </a:rPr>
              <a:t>RC;</a:t>
            </a:r>
          </a:p>
          <a:p>
            <a:pPr eaLnBrk="1" hangingPunct="1">
              <a:defRPr/>
            </a:pPr>
            <a:r>
              <a:rPr lang="el-GR" sz="2800" dirty="0" smtClean="0">
                <a:latin typeface="+mj-lt"/>
              </a:rPr>
              <a:t>Για την γραμμή έχουμε τις ακόλουθες υποθέσεις</a:t>
            </a:r>
          </a:p>
          <a:p>
            <a:pPr eaLnBrk="1" hangingPunct="1">
              <a:defRPr/>
            </a:pPr>
            <a:r>
              <a:rPr lang="en-US" sz="2800" dirty="0" smtClean="0">
                <a:latin typeface="+mj-lt"/>
              </a:rPr>
              <a:t>r=10 </a:t>
            </a:r>
            <a:r>
              <a:rPr lang="el-GR" sz="2800" dirty="0" smtClean="0">
                <a:latin typeface="+mj-lt"/>
              </a:rPr>
              <a:t>Ω</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αντίσταση ανά μονάδα μήκους)</a:t>
            </a:r>
          </a:p>
          <a:p>
            <a:pPr eaLnBrk="1" hangingPunct="1">
              <a:defRPr/>
            </a:pPr>
            <a:r>
              <a:rPr lang="en-US" sz="2800" dirty="0" smtClean="0">
                <a:latin typeface="+mj-lt"/>
              </a:rPr>
              <a:t>c=10 </a:t>
            </a:r>
            <a:r>
              <a:rPr lang="en-US" sz="2800" dirty="0" err="1" smtClean="0">
                <a:latin typeface="+mj-lt"/>
              </a:rPr>
              <a:t>aF</a:t>
            </a:r>
            <a:r>
              <a:rPr lang="en-US" sz="2800" dirty="0" smtClean="0">
                <a:latin typeface="+mj-lt"/>
              </a:rPr>
              <a:t>/</a:t>
            </a:r>
            <a:r>
              <a:rPr lang="el-GR" sz="2800" dirty="0" smtClean="0">
                <a:latin typeface="+mj-lt"/>
              </a:rPr>
              <a:t>μ</a:t>
            </a:r>
            <a:r>
              <a:rPr lang="en-US" sz="2800" dirty="0" smtClean="0">
                <a:latin typeface="+mj-lt"/>
              </a:rPr>
              <a:t>m (</a:t>
            </a:r>
            <a:r>
              <a:rPr lang="el-GR" sz="2800" dirty="0" smtClean="0">
                <a:latin typeface="+mj-lt"/>
              </a:rPr>
              <a:t>χωρητικότητα ανά μονάδα μήκους)</a:t>
            </a:r>
          </a:p>
          <a:p>
            <a:pPr eaLnBrk="1" hangingPunct="1">
              <a:defRPr/>
            </a:pPr>
            <a:r>
              <a:rPr lang="en-US" sz="2800" dirty="0" smtClean="0">
                <a:latin typeface="+mj-lt"/>
              </a:rPr>
              <a:t>l=</a:t>
            </a:r>
            <a:r>
              <a:rPr lang="el-GR" sz="2800" dirty="0" smtClean="0">
                <a:latin typeface="+mj-lt"/>
              </a:rPr>
              <a:t>10000 μ</a:t>
            </a:r>
            <a:r>
              <a:rPr lang="en-US" sz="2800" dirty="0" smtClean="0">
                <a:latin typeface="+mj-lt"/>
              </a:rPr>
              <a:t>m (</a:t>
            </a:r>
            <a:r>
              <a:rPr lang="el-GR" sz="2800" dirty="0" smtClean="0">
                <a:latin typeface="+mj-lt"/>
              </a:rPr>
              <a:t>μήκος γραμμής)</a:t>
            </a:r>
          </a:p>
          <a:p>
            <a:pPr eaLnBrk="1" hangingPunct="1">
              <a:defRPr/>
            </a:pPr>
            <a:endParaRPr lang="el-GR" sz="2800" dirty="0" smtClean="0"/>
          </a:p>
          <a:p>
            <a:pPr eaLnBrk="1" hangingPunct="1">
              <a:defRPr/>
            </a:pPr>
            <a:endParaRPr lang="en-US" sz="2800" dirty="0" smtClean="0"/>
          </a:p>
          <a:p>
            <a:pPr eaLnBrk="1" hangingPunct="1">
              <a:defRPr/>
            </a:pPr>
            <a:endParaRPr lang="el-GR" sz="2800" dirty="0" smtClean="0"/>
          </a:p>
        </p:txBody>
      </p:sp>
    </p:spTree>
    <p:extLst>
      <p:ext uri="{BB962C8B-B14F-4D97-AF65-F5344CB8AC3E}">
        <p14:creationId xmlns:p14="http://schemas.microsoft.com/office/powerpoint/2010/main" val="188879807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Εισαγωγή Αναστροφέα στην γραμμή </a:t>
            </a:r>
            <a:r>
              <a:rPr lang="el-GR" altLang="el-GR" dirty="0" smtClean="0"/>
              <a:t>(2 από 3</a:t>
            </a:r>
            <a:r>
              <a:rPr lang="el-GR" altLang="el-GR" dirty="0"/>
              <a:t>)</a:t>
            </a:r>
            <a:endParaRPr lang="el-GR" dirty="0"/>
          </a:p>
        </p:txBody>
      </p:sp>
      <p:sp>
        <p:nvSpPr>
          <p:cNvPr id="29699" name="Rectangle 3"/>
          <p:cNvSpPr>
            <a:spLocks noGrp="1" noChangeArrowheads="1"/>
          </p:cNvSpPr>
          <p:nvPr>
            <p:ph type="body" sz="half" idx="2"/>
          </p:nvPr>
        </p:nvSpPr>
        <p:spPr>
          <a:xfrm>
            <a:off x="457200" y="1556792"/>
            <a:ext cx="8686800" cy="2412268"/>
          </a:xfrm>
        </p:spPr>
        <p:txBody>
          <a:bodyPr>
            <a:normAutofit/>
          </a:bodyPr>
          <a:lstStyle/>
          <a:p>
            <a:pPr eaLnBrk="1" hangingPunct="1">
              <a:defRPr/>
            </a:pPr>
            <a:r>
              <a:rPr lang="el-GR" sz="2200" dirty="0" smtClean="0">
                <a:latin typeface="+mj-lt"/>
              </a:rPr>
              <a:t>Για τον αναστροφέα έχουμε τις ακόλουθες υποθέσεις Χωρητικότητα εισόδου 50 </a:t>
            </a:r>
            <a:r>
              <a:rPr lang="en-US" sz="2200" dirty="0" err="1" smtClean="0">
                <a:latin typeface="+mj-lt"/>
              </a:rPr>
              <a:t>fF</a:t>
            </a:r>
            <a:endParaRPr lang="el-GR" sz="2200" dirty="0" smtClean="0">
              <a:latin typeface="+mj-lt"/>
            </a:endParaRPr>
          </a:p>
          <a:p>
            <a:pPr eaLnBrk="1" hangingPunct="1">
              <a:defRPr/>
            </a:pPr>
            <a:r>
              <a:rPr lang="el-GR" sz="2200" dirty="0" smtClean="0">
                <a:latin typeface="+mj-lt"/>
              </a:rPr>
              <a:t>Ισοδύναμη αντίσταση και για το </a:t>
            </a:r>
            <a:r>
              <a:rPr lang="en-US" sz="2200" dirty="0" smtClean="0">
                <a:latin typeface="+mj-lt"/>
              </a:rPr>
              <a:t>n-MOS </a:t>
            </a:r>
            <a:r>
              <a:rPr lang="el-GR" sz="2200" dirty="0" smtClean="0">
                <a:latin typeface="+mj-lt"/>
              </a:rPr>
              <a:t>και για το </a:t>
            </a:r>
            <a:r>
              <a:rPr lang="en-US" sz="2200" dirty="0" smtClean="0">
                <a:latin typeface="+mj-lt"/>
              </a:rPr>
              <a:t>p-MOS transistor 10K</a:t>
            </a:r>
            <a:r>
              <a:rPr lang="el-GR" sz="2200" dirty="0" smtClean="0">
                <a:latin typeface="+mj-lt"/>
              </a:rPr>
              <a:t>Ω</a:t>
            </a:r>
          </a:p>
          <a:p>
            <a:pPr eaLnBrk="1" hangingPunct="1">
              <a:defRPr/>
            </a:pPr>
            <a:r>
              <a:rPr lang="el-GR" sz="2200" dirty="0" smtClean="0">
                <a:latin typeface="+mj-lt"/>
              </a:rPr>
              <a:t>Υποθέτουμε επίσης ότι η γραμμή οδηγείται από αντίσταση 10</a:t>
            </a:r>
            <a:r>
              <a:rPr lang="en-US" sz="2200" dirty="0" smtClean="0">
                <a:latin typeface="+mj-lt"/>
              </a:rPr>
              <a:t>K</a:t>
            </a:r>
            <a:r>
              <a:rPr lang="el-GR" sz="2200" dirty="0" smtClean="0">
                <a:latin typeface="+mj-lt"/>
              </a:rPr>
              <a:t>Ω και οδηγεί χωρητικότητα 50 </a:t>
            </a:r>
            <a:r>
              <a:rPr lang="en-US" sz="2200" dirty="0" err="1" smtClean="0">
                <a:latin typeface="+mj-lt"/>
              </a:rPr>
              <a:t>fF</a:t>
            </a:r>
            <a:endParaRPr lang="el-GR" sz="2200" dirty="0" smtClean="0">
              <a:latin typeface="+mj-lt"/>
            </a:endParaRPr>
          </a:p>
          <a:p>
            <a:pPr eaLnBrk="1" hangingPunct="1">
              <a:defRPr/>
            </a:pPr>
            <a:r>
              <a:rPr lang="el-GR" sz="2200" dirty="0" smtClean="0">
                <a:latin typeface="+mj-lt"/>
              </a:rPr>
              <a:t>Εφαρμόζω τον τύπο και παίρνω: </a:t>
            </a:r>
          </a:p>
        </p:txBody>
      </p:sp>
      <p:graphicFrame>
        <p:nvGraphicFramePr>
          <p:cNvPr id="29698" name="Object 4"/>
          <p:cNvGraphicFramePr>
            <a:graphicFrameLocks noGrp="1" noChangeAspect="1"/>
          </p:cNvGraphicFramePr>
          <p:nvPr>
            <p:ph idx="1"/>
            <p:extLst>
              <p:ext uri="{D42A27DB-BD31-4B8C-83A1-F6EECF244321}">
                <p14:modId xmlns:p14="http://schemas.microsoft.com/office/powerpoint/2010/main" val="3358725649"/>
              </p:ext>
            </p:extLst>
          </p:nvPr>
        </p:nvGraphicFramePr>
        <p:xfrm>
          <a:off x="740300" y="4093648"/>
          <a:ext cx="7663399" cy="2226624"/>
        </p:xfrm>
        <a:graphic>
          <a:graphicData uri="http://schemas.openxmlformats.org/presentationml/2006/ole">
            <mc:AlternateContent xmlns:mc="http://schemas.openxmlformats.org/markup-compatibility/2006">
              <mc:Choice xmlns:v="urn:schemas-microsoft-com:vml" Requires="v">
                <p:oleObj spid="_x0000_s29711" name="Εξίσωση" r:id="rId4" imgW="5244840" imgH="1523880" progId="Equation.3">
                  <p:embed/>
                </p:oleObj>
              </mc:Choice>
              <mc:Fallback>
                <p:oleObj name="Εξίσωση" r:id="rId4" imgW="5244840" imgH="1523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00" y="4093648"/>
                        <a:ext cx="7663399" cy="222662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3667056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l-GR" altLang="el-GR" dirty="0" smtClean="0"/>
              <a:t>Τι είναι το γινόμενο </a:t>
            </a:r>
            <a:r>
              <a:rPr lang="en-US" altLang="el-GR" dirty="0" smtClean="0"/>
              <a:t>RC</a:t>
            </a:r>
            <a:r>
              <a:rPr lang="el-GR" altLang="el-GR" dirty="0" smtClean="0"/>
              <a:t> </a:t>
            </a:r>
            <a:r>
              <a:rPr lang="en-US" altLang="el-GR" dirty="0" smtClean="0"/>
              <a:t>(</a:t>
            </a:r>
            <a:r>
              <a:rPr lang="el-GR" altLang="el-GR" dirty="0" smtClean="0"/>
              <a:t>1 από 2)</a:t>
            </a:r>
          </a:p>
        </p:txBody>
      </p:sp>
      <p:sp>
        <p:nvSpPr>
          <p:cNvPr id="70659" name="Rectangle 3"/>
          <p:cNvSpPr>
            <a:spLocks noGrp="1" noChangeArrowheads="1"/>
          </p:cNvSpPr>
          <p:nvPr>
            <p:ph idx="1"/>
          </p:nvPr>
        </p:nvSpPr>
        <p:spPr>
          <a:xfrm>
            <a:off x="575556" y="1772816"/>
            <a:ext cx="8229600" cy="3727450"/>
          </a:xfrm>
        </p:spPr>
        <p:txBody>
          <a:bodyPr/>
          <a:lstStyle/>
          <a:p>
            <a:pPr eaLnBrk="1" hangingPunct="1">
              <a:defRPr/>
            </a:pPr>
            <a:r>
              <a:rPr lang="el-GR" dirty="0" smtClean="0">
                <a:latin typeface="+mj-lt"/>
              </a:rPr>
              <a:t>Όπως φαίνεται από τους παραπάνω τύπους  δεν ενδιαφέρει μεμονωμένα η αντίσταση και η χωρητικότητα αλλά  το γινόμενο τους (γινόμενο </a:t>
            </a:r>
            <a:r>
              <a:rPr lang="en-US" dirty="0" smtClean="0">
                <a:latin typeface="+mj-lt"/>
              </a:rPr>
              <a:t>RC </a:t>
            </a:r>
            <a:r>
              <a:rPr lang="el-GR" dirty="0" smtClean="0">
                <a:latin typeface="+mj-lt"/>
              </a:rPr>
              <a:t>)</a:t>
            </a:r>
          </a:p>
          <a:p>
            <a:pPr lvl="1" eaLnBrk="1" hangingPunct="1">
              <a:defRPr/>
            </a:pPr>
            <a:r>
              <a:rPr lang="el-GR" dirty="0" smtClean="0">
                <a:latin typeface="+mj-lt"/>
              </a:rPr>
              <a:t>Για παράδειγμα η συνάρτηση </a:t>
            </a:r>
            <a:r>
              <a:rPr lang="en-US" dirty="0" smtClean="0">
                <a:latin typeface="+mj-lt"/>
              </a:rPr>
              <a:t>V(t) </a:t>
            </a:r>
            <a:r>
              <a:rPr lang="el-GR" dirty="0" smtClean="0">
                <a:latin typeface="+mj-lt"/>
              </a:rPr>
              <a:t>είναι η ίδια για </a:t>
            </a:r>
            <a:r>
              <a:rPr lang="en-US" dirty="0" smtClean="0">
                <a:latin typeface="+mj-lt"/>
              </a:rPr>
              <a:t>R=10 k</a:t>
            </a:r>
            <a:r>
              <a:rPr lang="el-GR" dirty="0" smtClean="0">
                <a:latin typeface="+mj-lt"/>
              </a:rPr>
              <a:t>Ω και </a:t>
            </a:r>
            <a:r>
              <a:rPr lang="en-US" dirty="0" smtClean="0">
                <a:latin typeface="+mj-lt"/>
              </a:rPr>
              <a:t>C=</a:t>
            </a:r>
            <a:r>
              <a:rPr lang="el-GR" dirty="0" smtClean="0">
                <a:latin typeface="+mj-lt"/>
              </a:rPr>
              <a:t>10 </a:t>
            </a:r>
            <a:r>
              <a:rPr lang="en-US" dirty="0" smtClean="0">
                <a:latin typeface="+mj-lt"/>
              </a:rPr>
              <a:t>pF</a:t>
            </a:r>
            <a:r>
              <a:rPr lang="el-GR" dirty="0" smtClean="0">
                <a:latin typeface="+mj-lt"/>
              </a:rPr>
              <a:t> η </a:t>
            </a:r>
            <a:r>
              <a:rPr lang="en-US" dirty="0" smtClean="0">
                <a:latin typeface="+mj-lt"/>
              </a:rPr>
              <a:t>R=</a:t>
            </a:r>
            <a:r>
              <a:rPr lang="el-GR" dirty="0" smtClean="0">
                <a:latin typeface="+mj-lt"/>
              </a:rPr>
              <a:t>2</a:t>
            </a:r>
            <a:r>
              <a:rPr lang="en-US" dirty="0" smtClean="0">
                <a:latin typeface="+mj-lt"/>
              </a:rPr>
              <a:t>0 k</a:t>
            </a:r>
            <a:r>
              <a:rPr lang="el-GR" dirty="0" smtClean="0">
                <a:latin typeface="+mj-lt"/>
              </a:rPr>
              <a:t>Ω και </a:t>
            </a:r>
            <a:r>
              <a:rPr lang="en-US" dirty="0" smtClean="0">
                <a:latin typeface="+mj-lt"/>
              </a:rPr>
              <a:t>C=</a:t>
            </a:r>
            <a:r>
              <a:rPr lang="el-GR" dirty="0" smtClean="0">
                <a:latin typeface="+mj-lt"/>
              </a:rPr>
              <a:t>5</a:t>
            </a:r>
            <a:r>
              <a:rPr lang="en-US" dirty="0" smtClean="0">
                <a:latin typeface="+mj-lt"/>
              </a:rPr>
              <a:t>pF</a:t>
            </a:r>
            <a:r>
              <a:rPr lang="el-GR" dirty="0" smtClean="0">
                <a:latin typeface="+mj-lt"/>
              </a:rPr>
              <a:t> </a:t>
            </a:r>
          </a:p>
          <a:p>
            <a:pPr lvl="1" eaLnBrk="1" hangingPunct="1">
              <a:defRPr/>
            </a:pPr>
            <a:r>
              <a:rPr lang="el-GR" dirty="0" smtClean="0">
                <a:latin typeface="+mj-lt"/>
              </a:rPr>
              <a:t>Το γινόμενο </a:t>
            </a:r>
            <a:r>
              <a:rPr lang="en-US" dirty="0" smtClean="0">
                <a:latin typeface="+mj-lt"/>
              </a:rPr>
              <a:t>RC </a:t>
            </a:r>
            <a:r>
              <a:rPr lang="el-GR" dirty="0" smtClean="0">
                <a:latin typeface="+mj-lt"/>
              </a:rPr>
              <a:t>μονάδες χρόνου (</a:t>
            </a:r>
            <a:r>
              <a:rPr lang="en-US" dirty="0" smtClean="0">
                <a:latin typeface="+mj-lt"/>
              </a:rPr>
              <a:t>RC=(V/I)x(Q/V)=Q/I)</a:t>
            </a:r>
            <a:endParaRPr lang="el-GR" dirty="0" smtClean="0">
              <a:latin typeface="+mj-lt"/>
            </a:endParaRPr>
          </a:p>
        </p:txBody>
      </p:sp>
    </p:spTree>
    <p:extLst>
      <p:ext uri="{BB962C8B-B14F-4D97-AF65-F5344CB8AC3E}">
        <p14:creationId xmlns:p14="http://schemas.microsoft.com/office/powerpoint/2010/main" val="129549731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Εισαγωγή Αναστροφέα στην γραμμή </a:t>
            </a:r>
            <a:r>
              <a:rPr lang="el-GR" altLang="el-GR" dirty="0" smtClean="0"/>
              <a:t>(3 από 3</a:t>
            </a:r>
            <a:r>
              <a:rPr lang="el-GR" altLang="el-GR" dirty="0"/>
              <a:t>)</a:t>
            </a:r>
            <a:endParaRPr lang="el-GR" dirty="0"/>
          </a:p>
        </p:txBody>
      </p:sp>
      <p:sp>
        <p:nvSpPr>
          <p:cNvPr id="30724" name="Rectangle 3"/>
          <p:cNvSpPr>
            <a:spLocks noGrp="1" noChangeArrowheads="1"/>
          </p:cNvSpPr>
          <p:nvPr>
            <p:ph type="body" sz="half" idx="2"/>
          </p:nvPr>
        </p:nvSpPr>
        <p:spPr>
          <a:xfrm>
            <a:off x="469280" y="1556792"/>
            <a:ext cx="8063160" cy="828092"/>
          </a:xfrm>
        </p:spPr>
        <p:txBody>
          <a:bodyPr>
            <a:normAutofit fontScale="92500" lnSpcReduction="10000"/>
          </a:bodyPr>
          <a:lstStyle/>
          <a:p>
            <a:pPr eaLnBrk="1" hangingPunct="1">
              <a:defRPr/>
            </a:pPr>
            <a:r>
              <a:rPr lang="el-GR" sz="2800" dirty="0" smtClean="0">
                <a:latin typeface="+mj-lt"/>
              </a:rPr>
              <a:t>Στην περίπτωση που έχω ένα τμήμα μήκους </a:t>
            </a:r>
            <a:r>
              <a:rPr lang="en-US" sz="2800" dirty="0" smtClean="0">
                <a:latin typeface="+mj-lt"/>
              </a:rPr>
              <a:t>l</a:t>
            </a:r>
            <a:r>
              <a:rPr lang="en-US" sz="2800" baseline="-25000" dirty="0" smtClean="0">
                <a:latin typeface="+mj-lt"/>
              </a:rPr>
              <a:t>1</a:t>
            </a:r>
            <a:r>
              <a:rPr lang="en-US" sz="2800" dirty="0" smtClean="0">
                <a:latin typeface="+mj-lt"/>
              </a:rPr>
              <a:t> </a:t>
            </a:r>
            <a:r>
              <a:rPr lang="el-GR" sz="2800" dirty="0" smtClean="0">
                <a:latin typeface="+mj-lt"/>
              </a:rPr>
              <a:t>το γινόμενο </a:t>
            </a:r>
            <a:r>
              <a:rPr lang="en-US" sz="2800" dirty="0" smtClean="0">
                <a:latin typeface="+mj-lt"/>
              </a:rPr>
              <a:t>RC</a:t>
            </a:r>
            <a:r>
              <a:rPr lang="el-GR" sz="2800" dirty="0" smtClean="0">
                <a:latin typeface="+mj-lt"/>
              </a:rPr>
              <a:t> είναι </a:t>
            </a:r>
            <a:endParaRPr lang="el-GR" sz="2800" dirty="0" smtClean="0"/>
          </a:p>
          <a:p>
            <a:pPr eaLnBrk="1" hangingPunct="1">
              <a:defRPr/>
            </a:pPr>
            <a:endParaRPr lang="el-GR" sz="2800" dirty="0" smtClean="0"/>
          </a:p>
          <a:p>
            <a:pPr eaLnBrk="1" hangingPunct="1">
              <a:defRPr/>
            </a:pPr>
            <a:endParaRPr lang="el-GR" sz="2800" dirty="0" smtClean="0"/>
          </a:p>
        </p:txBody>
      </p:sp>
      <p:graphicFrame>
        <p:nvGraphicFramePr>
          <p:cNvPr id="30722" name="Object 4"/>
          <p:cNvGraphicFramePr>
            <a:graphicFrameLocks noGrp="1" noChangeAspect="1"/>
          </p:cNvGraphicFramePr>
          <p:nvPr>
            <p:ph idx="1"/>
            <p:extLst>
              <p:ext uri="{D42A27DB-BD31-4B8C-83A1-F6EECF244321}">
                <p14:modId xmlns:p14="http://schemas.microsoft.com/office/powerpoint/2010/main" val="2259363922"/>
              </p:ext>
            </p:extLst>
          </p:nvPr>
        </p:nvGraphicFramePr>
        <p:xfrm>
          <a:off x="1295636" y="2780928"/>
          <a:ext cx="6204245" cy="451650"/>
        </p:xfrm>
        <a:graphic>
          <a:graphicData uri="http://schemas.openxmlformats.org/presentationml/2006/ole">
            <mc:AlternateContent xmlns:mc="http://schemas.openxmlformats.org/markup-compatibility/2006">
              <mc:Choice xmlns:v="urn:schemas-microsoft-com:vml" Requires="v">
                <p:oleObj spid="_x0000_s30748" name="Equation" r:id="rId4" imgW="3314520" imgH="241200" progId="Equation.3">
                  <p:embed/>
                </p:oleObj>
              </mc:Choice>
              <mc:Fallback>
                <p:oleObj name="Equation" r:id="rId4" imgW="331452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636" y="2780928"/>
                        <a:ext cx="6204245" cy="451650"/>
                      </a:xfrm>
                      <a:prstGeom prst="rect">
                        <a:avLst/>
                      </a:prstGeom>
                    </p:spPr>
                  </p:pic>
                </p:oleObj>
              </mc:Fallback>
            </mc:AlternateContent>
          </a:graphicData>
        </a:graphic>
      </p:graphicFrame>
      <p:sp>
        <p:nvSpPr>
          <p:cNvPr id="3" name="Ορθογώνιο 2"/>
          <p:cNvSpPr/>
          <p:nvPr/>
        </p:nvSpPr>
        <p:spPr>
          <a:xfrm>
            <a:off x="469280" y="3611482"/>
            <a:ext cx="6400800" cy="830997"/>
          </a:xfrm>
          <a:prstGeom prst="rect">
            <a:avLst/>
          </a:prstGeom>
        </p:spPr>
        <p:txBody>
          <a:bodyPr wrap="square">
            <a:spAutoFit/>
          </a:bodyPr>
          <a:lstStyle/>
          <a:p>
            <a:pPr eaLnBrk="1" hangingPunct="1">
              <a:defRPr/>
            </a:pPr>
            <a:r>
              <a:rPr lang="el-GR" sz="2400" dirty="0">
                <a:latin typeface="+mn-lt"/>
              </a:rPr>
              <a:t>Στην περίπτωση που έχω δύο τμήματα μήκους </a:t>
            </a:r>
            <a:r>
              <a:rPr lang="en-US" sz="2400" dirty="0">
                <a:latin typeface="+mn-lt"/>
              </a:rPr>
              <a:t>l=l</a:t>
            </a:r>
            <a:r>
              <a:rPr lang="en-US" sz="2400" baseline="-25000" dirty="0">
                <a:latin typeface="+mn-lt"/>
              </a:rPr>
              <a:t>1</a:t>
            </a:r>
            <a:r>
              <a:rPr lang="el-GR" sz="2400" dirty="0">
                <a:latin typeface="+mn-lt"/>
              </a:rPr>
              <a:t>/2</a:t>
            </a:r>
            <a:r>
              <a:rPr lang="en-US" sz="2400" dirty="0">
                <a:latin typeface="+mn-lt"/>
              </a:rPr>
              <a:t> </a:t>
            </a:r>
            <a:r>
              <a:rPr lang="el-GR" sz="2400" dirty="0">
                <a:latin typeface="+mn-lt"/>
              </a:rPr>
              <a:t>το γινόμενο </a:t>
            </a:r>
            <a:r>
              <a:rPr lang="en-US" sz="2400" dirty="0">
                <a:latin typeface="+mn-lt"/>
              </a:rPr>
              <a:t>RC</a:t>
            </a:r>
            <a:r>
              <a:rPr lang="el-GR" sz="2400" dirty="0">
                <a:latin typeface="+mn-lt"/>
              </a:rPr>
              <a:t> είναι</a:t>
            </a:r>
            <a:endParaRPr lang="en-US" sz="2400" dirty="0">
              <a:latin typeface="+mn-lt"/>
            </a:endParaRPr>
          </a:p>
        </p:txBody>
      </p:sp>
      <p:graphicFrame>
        <p:nvGraphicFramePr>
          <p:cNvPr id="30723" name="Object 10"/>
          <p:cNvGraphicFramePr>
            <a:graphicFrameLocks noChangeAspect="1"/>
          </p:cNvGraphicFramePr>
          <p:nvPr>
            <p:extLst>
              <p:ext uri="{D42A27DB-BD31-4B8C-83A1-F6EECF244321}">
                <p14:modId xmlns:p14="http://schemas.microsoft.com/office/powerpoint/2010/main" val="3175631826"/>
              </p:ext>
            </p:extLst>
          </p:nvPr>
        </p:nvGraphicFramePr>
        <p:xfrm>
          <a:off x="1043608" y="4459176"/>
          <a:ext cx="7283450" cy="1827213"/>
        </p:xfrm>
        <a:graphic>
          <a:graphicData uri="http://schemas.openxmlformats.org/presentationml/2006/ole">
            <mc:AlternateContent xmlns:mc="http://schemas.openxmlformats.org/markup-compatibility/2006">
              <mc:Choice xmlns:v="urn:schemas-microsoft-com:vml" Requires="v">
                <p:oleObj spid="_x0000_s30749" name="Εξίσωση" r:id="rId6" imgW="3695400" imgH="927000" progId="Equation.3">
                  <p:embed/>
                </p:oleObj>
              </mc:Choice>
              <mc:Fallback>
                <p:oleObj name="Εξίσωση" r:id="rId6" imgW="3695400" imgH="927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459176"/>
                        <a:ext cx="7283450" cy="182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15553561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a:bodyPr>
          <a:lstStyle/>
          <a:p>
            <a:pPr algn="ctr" eaLnBrk="1" fontAlgn="auto" hangingPunct="1">
              <a:spcAft>
                <a:spcPts val="0"/>
              </a:spcAft>
              <a:defRPr/>
            </a:pPr>
            <a:r>
              <a:rPr lang="el-GR" sz="4000" dirty="0" smtClean="0"/>
              <a:t>Γενική περίπτωση</a:t>
            </a:r>
            <a:r>
              <a:rPr lang="el-GR" sz="4000" dirty="0"/>
              <a:t> </a:t>
            </a:r>
            <a:r>
              <a:rPr lang="el-GR" sz="4000" dirty="0" smtClean="0"/>
              <a:t>3</a:t>
            </a:r>
          </a:p>
        </p:txBody>
      </p:sp>
      <p:sp>
        <p:nvSpPr>
          <p:cNvPr id="2" name="Ορθογώνιο 1"/>
          <p:cNvSpPr/>
          <p:nvPr>
            <p:custDataLst>
              <p:tags r:id="rId3"/>
            </p:custDataLst>
          </p:nvPr>
        </p:nvSpPr>
        <p:spPr>
          <a:xfrm>
            <a:off x="460896" y="1505211"/>
            <a:ext cx="7531484" cy="830997"/>
          </a:xfrm>
          <a:prstGeom prst="rect">
            <a:avLst/>
          </a:prstGeom>
        </p:spPr>
        <p:txBody>
          <a:bodyPr wrap="square">
            <a:spAutoFit/>
          </a:bodyPr>
          <a:lstStyle/>
          <a:p>
            <a:r>
              <a:rPr lang="en-US" sz="2400" dirty="0">
                <a:latin typeface="+mn-lt"/>
              </a:rPr>
              <a:t>(</a:t>
            </a:r>
            <a:r>
              <a:rPr lang="el-GR" sz="2400" dirty="0">
                <a:latin typeface="+mn-lt"/>
              </a:rPr>
              <a:t>η αντίσταση για το πρώτο στάδιο και κυρίως η χωρητικότητα για το δεύτερο στάδιο συχνά διαφέρουν)</a:t>
            </a:r>
          </a:p>
        </p:txBody>
      </p:sp>
      <p:sp>
        <p:nvSpPr>
          <p:cNvPr id="31748" name="Rectangle 3"/>
          <p:cNvSpPr>
            <a:spLocks noGrp="1" noChangeArrowheads="1"/>
          </p:cNvSpPr>
          <p:nvPr>
            <p:ph type="body" sz="half" idx="4294967295"/>
          </p:nvPr>
        </p:nvSpPr>
        <p:spPr>
          <a:xfrm>
            <a:off x="457200" y="2626310"/>
            <a:ext cx="7859713" cy="1404353"/>
          </a:xfrm>
        </p:spPr>
        <p:txBody>
          <a:bodyPr/>
          <a:lstStyle/>
          <a:p>
            <a:pPr marL="0" indent="0" eaLnBrk="1" hangingPunct="1">
              <a:buNone/>
              <a:defRPr/>
            </a:pPr>
            <a:r>
              <a:rPr lang="el-GR" sz="2400" dirty="0" smtClean="0">
                <a:latin typeface="+mj-lt"/>
              </a:rPr>
              <a:t>Στη γενική περίπτωση υποθέτουμε ότι μπορούμε να χωρίσουμε την γραμμή σε </a:t>
            </a:r>
            <a:r>
              <a:rPr lang="en-US" sz="2400" dirty="0" smtClean="0">
                <a:latin typeface="+mj-lt"/>
              </a:rPr>
              <a:t>n </a:t>
            </a:r>
            <a:r>
              <a:rPr lang="el-GR" sz="2400" dirty="0" smtClean="0">
                <a:latin typeface="+mj-lt"/>
              </a:rPr>
              <a:t>τμήματα, αρχικά η καθυστέρηση είναι</a:t>
            </a:r>
            <a:r>
              <a:rPr lang="en-US" sz="2400" dirty="0" smtClean="0">
                <a:latin typeface="+mj-lt"/>
              </a:rPr>
              <a:t>:</a:t>
            </a:r>
            <a:endParaRPr lang="el-GR" sz="2400" dirty="0" smtClean="0">
              <a:latin typeface="+mj-lt"/>
            </a:endParaRPr>
          </a:p>
        </p:txBody>
      </p:sp>
      <p:graphicFrame>
        <p:nvGraphicFramePr>
          <p:cNvPr id="31746" name="Object 4"/>
          <p:cNvGraphicFramePr>
            <a:graphicFrameLocks noGrp="1" noChangeAspect="1"/>
          </p:cNvGraphicFramePr>
          <p:nvPr>
            <p:ph idx="1"/>
            <p:extLst>
              <p:ext uri="{D42A27DB-BD31-4B8C-83A1-F6EECF244321}">
                <p14:modId xmlns:p14="http://schemas.microsoft.com/office/powerpoint/2010/main" val="2285704369"/>
              </p:ext>
            </p:extLst>
          </p:nvPr>
        </p:nvGraphicFramePr>
        <p:xfrm>
          <a:off x="1043608" y="4320765"/>
          <a:ext cx="6207306" cy="918570"/>
        </p:xfrm>
        <a:graphic>
          <a:graphicData uri="http://schemas.openxmlformats.org/presentationml/2006/ole">
            <mc:AlternateContent xmlns:mc="http://schemas.openxmlformats.org/markup-compatibility/2006">
              <mc:Choice xmlns:v="urn:schemas-microsoft-com:vml" Requires="v">
                <p:oleObj spid="_x0000_s31759" name="Equation" r:id="rId5" imgW="2831760" imgH="419040" progId="Equation.3">
                  <p:embed/>
                </p:oleObj>
              </mc:Choice>
              <mc:Fallback>
                <p:oleObj name="Equation" r:id="rId5" imgW="283176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320765"/>
                        <a:ext cx="6207306" cy="91857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5286152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l-GR" altLang="el-GR" smtClean="0"/>
              <a:t>Με </a:t>
            </a:r>
            <a:r>
              <a:rPr lang="en-US" altLang="el-GR" smtClean="0"/>
              <a:t>n </a:t>
            </a:r>
            <a:r>
              <a:rPr lang="el-GR" altLang="el-GR" smtClean="0"/>
              <a:t>στάδια είναι </a:t>
            </a:r>
          </a:p>
        </p:txBody>
      </p:sp>
      <p:graphicFrame>
        <p:nvGraphicFramePr>
          <p:cNvPr id="32770" name="Object 4"/>
          <p:cNvGraphicFramePr>
            <a:graphicFrameLocks noGrp="1" noChangeAspect="1"/>
          </p:cNvGraphicFramePr>
          <p:nvPr>
            <p:ph idx="1"/>
          </p:nvPr>
        </p:nvGraphicFramePr>
        <p:xfrm>
          <a:off x="757238" y="1265238"/>
          <a:ext cx="7094537" cy="2163762"/>
        </p:xfrm>
        <a:graphic>
          <a:graphicData uri="http://schemas.openxmlformats.org/presentationml/2006/ole">
            <mc:AlternateContent xmlns:mc="http://schemas.openxmlformats.org/markup-compatibility/2006">
              <mc:Choice xmlns:v="urn:schemas-microsoft-com:vml" Requires="v">
                <p:oleObj spid="_x0000_s32783" name="Εξίσωση" r:id="rId4" imgW="3581280" imgH="1091880" progId="Equation.3">
                  <p:embed/>
                </p:oleObj>
              </mc:Choice>
              <mc:Fallback>
                <p:oleObj name="Εξίσωση" r:id="rId4" imgW="3581280" imgH="1091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1265238"/>
                        <a:ext cx="7094537" cy="2163762"/>
                      </a:xfrm>
                      <a:prstGeom prst="rect">
                        <a:avLst/>
                      </a:prstGeom>
                    </p:spPr>
                  </p:pic>
                </p:oleObj>
              </mc:Fallback>
            </mc:AlternateContent>
          </a:graphicData>
        </a:graphic>
      </p:graphicFrame>
      <p:sp>
        <p:nvSpPr>
          <p:cNvPr id="32772" name="Rectangle 6"/>
          <p:cNvSpPr>
            <a:spLocks noChangeArrowheads="1"/>
          </p:cNvSpPr>
          <p:nvPr/>
        </p:nvSpPr>
        <p:spPr bwMode="auto">
          <a:xfrm>
            <a:off x="457200" y="3644900"/>
            <a:ext cx="807561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ct val="20000"/>
              </a:spcBef>
            </a:pPr>
            <a:r>
              <a:rPr lang="el-GR" altLang="el-GR" sz="2800" dirty="0">
                <a:latin typeface="Calibri" panose="020F0502020204030204" pitchFamily="34" charset="0"/>
              </a:rPr>
              <a:t>Υπάρχει ένας βέλτιστος αριθμός από στάδια</a:t>
            </a:r>
          </a:p>
          <a:p>
            <a:pPr lvl="1" eaLnBrk="1" hangingPunct="1">
              <a:spcBef>
                <a:spcPct val="20000"/>
              </a:spcBef>
              <a:buFontTx/>
              <a:buChar char="–"/>
            </a:pPr>
            <a:r>
              <a:rPr lang="el-GR" altLang="el-GR" sz="2400" dirty="0">
                <a:latin typeface="Calibri" panose="020F0502020204030204" pitchFamily="34" charset="0"/>
              </a:rPr>
              <a:t>Για μικρές γραμμές ο απαιτούμενος αριθμός σταδίων είναι μικρός</a:t>
            </a:r>
          </a:p>
          <a:p>
            <a:pPr lvl="1" eaLnBrk="1" hangingPunct="1">
              <a:spcBef>
                <a:spcPct val="20000"/>
              </a:spcBef>
              <a:buFontTx/>
              <a:buChar char="–"/>
            </a:pPr>
            <a:r>
              <a:rPr lang="el-GR" altLang="el-GR" sz="2400" dirty="0">
                <a:latin typeface="Calibri" panose="020F0502020204030204" pitchFamily="34" charset="0"/>
              </a:rPr>
              <a:t>Για μεγάλες γραμμές (μεγάλου μήκους) ο απαιτούμενος αριθμός σταδίων είναι μεγαλύτερος</a:t>
            </a:r>
          </a:p>
        </p:txBody>
      </p:sp>
    </p:spTree>
    <p:custDataLst>
      <p:tags r:id="rId2"/>
    </p:custDataLst>
    <p:extLst>
      <p:ext uri="{BB962C8B-B14F-4D97-AF65-F5344CB8AC3E}">
        <p14:creationId xmlns:p14="http://schemas.microsoft.com/office/powerpoint/2010/main" val="237434687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8304" y="224644"/>
            <a:ext cx="8229600" cy="1143000"/>
          </a:xfrm>
        </p:spPr>
        <p:txBody>
          <a:bodyPr>
            <a:normAutofit fontScale="90000"/>
          </a:bodyPr>
          <a:lstStyle/>
          <a:p>
            <a:pPr eaLnBrk="1" fontAlgn="auto" hangingPunct="1">
              <a:spcAft>
                <a:spcPts val="0"/>
              </a:spcAft>
              <a:defRPr/>
            </a:pPr>
            <a:r>
              <a:rPr lang="el-GR" sz="4000" dirty="0" smtClean="0"/>
              <a:t>Για να υλοποιήσω μία </a:t>
            </a:r>
            <a:r>
              <a:rPr lang="en-US" sz="4000" dirty="0" smtClean="0"/>
              <a:t>AND</a:t>
            </a:r>
            <a:r>
              <a:rPr lang="el-GR" sz="4000" dirty="0" smtClean="0"/>
              <a:t> πύλη 4 εισόδων έχω δύο επιλογές</a:t>
            </a:r>
          </a:p>
        </p:txBody>
      </p:sp>
      <p:sp>
        <p:nvSpPr>
          <p:cNvPr id="118787" name="Rectangle 3"/>
          <p:cNvSpPr>
            <a:spLocks noGrp="1" noChangeArrowheads="1"/>
          </p:cNvSpPr>
          <p:nvPr>
            <p:ph idx="1"/>
          </p:nvPr>
        </p:nvSpPr>
        <p:spPr>
          <a:xfrm>
            <a:off x="465076" y="1702594"/>
            <a:ext cx="8229600" cy="4389437"/>
          </a:xfrm>
        </p:spPr>
        <p:txBody>
          <a:bodyPr>
            <a:normAutofit fontScale="92500"/>
          </a:bodyPr>
          <a:lstStyle/>
          <a:p>
            <a:pPr eaLnBrk="1" fontAlgn="auto" hangingPunct="1">
              <a:lnSpc>
                <a:spcPct val="80000"/>
              </a:lnSpc>
              <a:spcAft>
                <a:spcPts val="0"/>
              </a:spcAft>
              <a:defRPr/>
            </a:pPr>
            <a:r>
              <a:rPr lang="el-GR" sz="2400" dirty="0" smtClean="0">
                <a:latin typeface="+mj-lt"/>
              </a:rPr>
              <a:t>Χρήση δύο </a:t>
            </a:r>
            <a:r>
              <a:rPr lang="en-US" sz="2400" dirty="0" smtClean="0">
                <a:latin typeface="+mj-lt"/>
              </a:rPr>
              <a:t>NAND </a:t>
            </a:r>
            <a:r>
              <a:rPr lang="el-GR" sz="2400" dirty="0" smtClean="0">
                <a:latin typeface="+mj-lt"/>
              </a:rPr>
              <a:t>πυλών 2 εισόδων και μίας </a:t>
            </a:r>
            <a:r>
              <a:rPr lang="en-US" sz="2400" dirty="0" smtClean="0">
                <a:latin typeface="+mj-lt"/>
              </a:rPr>
              <a:t>NOR </a:t>
            </a:r>
            <a:r>
              <a:rPr lang="el-GR" sz="2400" dirty="0" smtClean="0">
                <a:latin typeface="+mj-lt"/>
              </a:rPr>
              <a:t>πύλης 2 εισόδων</a:t>
            </a:r>
          </a:p>
          <a:p>
            <a:pPr eaLnBrk="1" fontAlgn="auto" hangingPunct="1">
              <a:lnSpc>
                <a:spcPct val="80000"/>
              </a:lnSpc>
              <a:spcAft>
                <a:spcPts val="0"/>
              </a:spcAft>
              <a:defRPr/>
            </a:pPr>
            <a:endParaRPr lang="el-GR" sz="2400" dirty="0" smtClean="0">
              <a:latin typeface="+mj-lt"/>
            </a:endParaRPr>
          </a:p>
          <a:p>
            <a:pPr eaLnBrk="1" fontAlgn="auto" hangingPunct="1">
              <a:lnSpc>
                <a:spcPct val="80000"/>
              </a:lnSpc>
              <a:spcAft>
                <a:spcPts val="0"/>
              </a:spcAft>
              <a:defRPr/>
            </a:pPr>
            <a:r>
              <a:rPr lang="el-GR" sz="2400" dirty="0" smtClean="0">
                <a:latin typeface="+mj-lt"/>
              </a:rPr>
              <a:t>Χρήση μίας </a:t>
            </a:r>
            <a:r>
              <a:rPr lang="en-US" sz="2400" dirty="0" smtClean="0">
                <a:latin typeface="+mj-lt"/>
              </a:rPr>
              <a:t>NAND</a:t>
            </a:r>
            <a:r>
              <a:rPr lang="el-GR" sz="2400" dirty="0" smtClean="0">
                <a:latin typeface="+mj-lt"/>
              </a:rPr>
              <a:t> πύλης 4 εισόδων και μίας </a:t>
            </a:r>
            <a:r>
              <a:rPr lang="en-US" sz="2400" dirty="0" smtClean="0">
                <a:latin typeface="+mj-lt"/>
              </a:rPr>
              <a:t>NOT </a:t>
            </a:r>
            <a:r>
              <a:rPr lang="el-GR" sz="2400" dirty="0" smtClean="0">
                <a:latin typeface="+mj-lt"/>
              </a:rPr>
              <a:t>πύλης</a:t>
            </a:r>
          </a:p>
          <a:p>
            <a:pPr eaLnBrk="1" fontAlgn="auto" hangingPunct="1">
              <a:lnSpc>
                <a:spcPct val="80000"/>
              </a:lnSpc>
              <a:spcAft>
                <a:spcPts val="0"/>
              </a:spcAft>
              <a:defRPr/>
            </a:pPr>
            <a:endParaRPr lang="el-GR" sz="2400" dirty="0" smtClean="0">
              <a:latin typeface="+mj-lt"/>
            </a:endParaRPr>
          </a:p>
          <a:p>
            <a:pPr eaLnBrk="1" fontAlgn="auto" hangingPunct="1">
              <a:lnSpc>
                <a:spcPct val="80000"/>
              </a:lnSpc>
              <a:spcAft>
                <a:spcPts val="0"/>
              </a:spcAft>
              <a:defRPr/>
            </a:pPr>
            <a:r>
              <a:rPr lang="el-GR" sz="2400" dirty="0" smtClean="0">
                <a:latin typeface="+mj-lt"/>
              </a:rPr>
              <a:t>Τα τρανζίστορ έχουν χωρητικότητα στην πύλη 50</a:t>
            </a:r>
            <a:r>
              <a:rPr lang="en-US" sz="2400" dirty="0" smtClean="0">
                <a:latin typeface="+mj-lt"/>
              </a:rPr>
              <a:t> </a:t>
            </a:r>
            <a:r>
              <a:rPr lang="en-US" sz="2400" dirty="0" err="1" smtClean="0">
                <a:latin typeface="+mj-lt"/>
              </a:rPr>
              <a:t>fF</a:t>
            </a:r>
            <a:r>
              <a:rPr lang="el-GR" sz="2400" dirty="0" smtClean="0">
                <a:latin typeface="+mj-lt"/>
              </a:rPr>
              <a:t> και ισοδύναμη αντίσταση 8</a:t>
            </a:r>
            <a:r>
              <a:rPr lang="en-US" sz="2400" dirty="0" smtClean="0">
                <a:latin typeface="+mj-lt"/>
              </a:rPr>
              <a:t>K</a:t>
            </a:r>
            <a:r>
              <a:rPr lang="el-GR" sz="2400" dirty="0" smtClean="0">
                <a:latin typeface="+mj-lt"/>
              </a:rPr>
              <a:t>Ω τα </a:t>
            </a:r>
            <a:r>
              <a:rPr lang="en-US" sz="2400" dirty="0" smtClean="0">
                <a:latin typeface="+mj-lt"/>
              </a:rPr>
              <a:t>p-MOS </a:t>
            </a:r>
            <a:r>
              <a:rPr lang="el-GR" sz="2400" dirty="0" smtClean="0">
                <a:latin typeface="+mj-lt"/>
              </a:rPr>
              <a:t>και 5</a:t>
            </a:r>
            <a:r>
              <a:rPr lang="en-US" sz="2400" dirty="0" smtClean="0">
                <a:latin typeface="+mj-lt"/>
              </a:rPr>
              <a:t>K</a:t>
            </a:r>
            <a:r>
              <a:rPr lang="el-GR" sz="2400" dirty="0" smtClean="0">
                <a:latin typeface="+mj-lt"/>
              </a:rPr>
              <a:t>Ω τα </a:t>
            </a:r>
            <a:r>
              <a:rPr lang="en-US" sz="2400" dirty="0" smtClean="0">
                <a:latin typeface="+mj-lt"/>
              </a:rPr>
              <a:t>n-MOS</a:t>
            </a:r>
          </a:p>
          <a:p>
            <a:pPr eaLnBrk="1" fontAlgn="auto" hangingPunct="1">
              <a:lnSpc>
                <a:spcPct val="80000"/>
              </a:lnSpc>
              <a:spcAft>
                <a:spcPts val="0"/>
              </a:spcAft>
              <a:defRPr/>
            </a:pPr>
            <a:endParaRPr lang="en-US" sz="2400" dirty="0" smtClean="0">
              <a:latin typeface="+mj-lt"/>
            </a:endParaRPr>
          </a:p>
          <a:p>
            <a:pPr eaLnBrk="1" fontAlgn="auto" hangingPunct="1">
              <a:lnSpc>
                <a:spcPct val="80000"/>
              </a:lnSpc>
              <a:spcAft>
                <a:spcPts val="0"/>
              </a:spcAft>
              <a:defRPr/>
            </a:pPr>
            <a:r>
              <a:rPr lang="el-GR" sz="2400" dirty="0" smtClean="0">
                <a:latin typeface="+mj-lt"/>
              </a:rPr>
              <a:t>Στην έξοδο είναι συνδεδεμένος πυκνωτής με χωρητικότητα 100 </a:t>
            </a:r>
            <a:r>
              <a:rPr lang="en-US" sz="2400" dirty="0" err="1" smtClean="0">
                <a:latin typeface="+mj-lt"/>
              </a:rPr>
              <a:t>fF.</a:t>
            </a:r>
            <a:endParaRPr lang="el-GR" sz="2400" dirty="0" smtClean="0">
              <a:latin typeface="+mj-lt"/>
            </a:endParaRPr>
          </a:p>
          <a:p>
            <a:pPr eaLnBrk="1" fontAlgn="auto" hangingPunct="1">
              <a:lnSpc>
                <a:spcPct val="80000"/>
              </a:lnSpc>
              <a:spcAft>
                <a:spcPts val="0"/>
              </a:spcAft>
              <a:defRPr/>
            </a:pPr>
            <a:endParaRPr lang="el-GR" sz="2400" dirty="0" smtClean="0">
              <a:latin typeface="+mj-lt"/>
            </a:endParaRPr>
          </a:p>
          <a:p>
            <a:pPr eaLnBrk="1" fontAlgn="auto" hangingPunct="1">
              <a:lnSpc>
                <a:spcPct val="80000"/>
              </a:lnSpc>
              <a:spcAft>
                <a:spcPts val="0"/>
              </a:spcAft>
              <a:defRPr/>
            </a:pPr>
            <a:r>
              <a:rPr lang="el-GR" sz="2400" dirty="0" smtClean="0">
                <a:latin typeface="+mj-lt"/>
              </a:rPr>
              <a:t>Υπολογίστε το γινόμενο </a:t>
            </a:r>
            <a:r>
              <a:rPr lang="en-US" sz="2400" dirty="0" smtClean="0">
                <a:latin typeface="+mj-lt"/>
              </a:rPr>
              <a:t>RC </a:t>
            </a:r>
            <a:r>
              <a:rPr lang="el-GR" sz="2400" dirty="0" smtClean="0">
                <a:latin typeface="+mj-lt"/>
              </a:rPr>
              <a:t>όταν όλες οι είσοδοι γίνονται  από λογικό "0" λογικό "1"</a:t>
            </a:r>
          </a:p>
        </p:txBody>
      </p:sp>
    </p:spTree>
    <p:extLst>
      <p:ext uri="{BB962C8B-B14F-4D97-AF65-F5344CB8AC3E}">
        <p14:creationId xmlns:p14="http://schemas.microsoft.com/office/powerpoint/2010/main" val="426501106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l-GR" altLang="el-GR" sz="4000" dirty="0" smtClean="0"/>
              <a:t>Υλοποίηση με χρήση </a:t>
            </a:r>
            <a:r>
              <a:rPr lang="en-US" altLang="el-GR" sz="4000" dirty="0" smtClean="0"/>
              <a:t>NOR </a:t>
            </a:r>
            <a:r>
              <a:rPr lang="el-GR" altLang="el-GR" sz="4000" dirty="0" smtClean="0"/>
              <a:t>πύλης</a:t>
            </a:r>
          </a:p>
        </p:txBody>
      </p:sp>
      <p:sp>
        <p:nvSpPr>
          <p:cNvPr id="33797" name="Rectangle 3"/>
          <p:cNvSpPr>
            <a:spLocks noGrp="1" noChangeArrowheads="1"/>
          </p:cNvSpPr>
          <p:nvPr>
            <p:ph type="body" sz="half" idx="2"/>
          </p:nvPr>
        </p:nvSpPr>
        <p:spPr>
          <a:xfrm>
            <a:off x="471500" y="1651271"/>
            <a:ext cx="7967228" cy="498432"/>
          </a:xfrm>
        </p:spPr>
        <p:txBody>
          <a:bodyPr>
            <a:normAutofit lnSpcReduction="10000"/>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endParaRPr lang="el-GR" sz="2800" dirty="0" smtClean="0"/>
          </a:p>
        </p:txBody>
      </p:sp>
      <p:graphicFrame>
        <p:nvGraphicFramePr>
          <p:cNvPr id="33794" name="Object 4"/>
          <p:cNvGraphicFramePr>
            <a:graphicFrameLocks noGrp="1" noChangeAspect="1"/>
          </p:cNvGraphicFramePr>
          <p:nvPr>
            <p:ph idx="1"/>
            <p:extLst>
              <p:ext uri="{D42A27DB-BD31-4B8C-83A1-F6EECF244321}">
                <p14:modId xmlns:p14="http://schemas.microsoft.com/office/powerpoint/2010/main" val="2447210015"/>
              </p:ext>
            </p:extLst>
          </p:nvPr>
        </p:nvGraphicFramePr>
        <p:xfrm>
          <a:off x="899592" y="2694954"/>
          <a:ext cx="6192805" cy="425257"/>
        </p:xfrm>
        <a:graphic>
          <a:graphicData uri="http://schemas.openxmlformats.org/presentationml/2006/ole">
            <mc:AlternateContent xmlns:mc="http://schemas.openxmlformats.org/markup-compatibility/2006">
              <mc:Choice xmlns:v="urn:schemas-microsoft-com:vml" Requires="v">
                <p:oleObj spid="_x0000_s33818" name="Equation" r:id="rId4" imgW="2958840" imgH="203040" progId="Equation.3">
                  <p:embed/>
                </p:oleObj>
              </mc:Choice>
              <mc:Fallback>
                <p:oleObj name="Equation" r:id="rId4" imgW="29588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694954"/>
                        <a:ext cx="6192805" cy="425257"/>
                      </a:xfrm>
                      <a:prstGeom prst="rect">
                        <a:avLst/>
                      </a:prstGeom>
                    </p:spPr>
                  </p:pic>
                </p:oleObj>
              </mc:Fallback>
            </mc:AlternateContent>
          </a:graphicData>
        </a:graphic>
      </p:graphicFrame>
      <p:sp>
        <p:nvSpPr>
          <p:cNvPr id="2" name="TextBox 1"/>
          <p:cNvSpPr txBox="1"/>
          <p:nvPr/>
        </p:nvSpPr>
        <p:spPr>
          <a:xfrm>
            <a:off x="707229" y="3536108"/>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33795" name="Object 6"/>
          <p:cNvGraphicFramePr>
            <a:graphicFrameLocks noGrp="1" noChangeAspect="1"/>
          </p:cNvGraphicFramePr>
          <p:nvPr>
            <p:ph sz="quarter" idx="4294967295"/>
            <p:extLst>
              <p:ext uri="{D42A27DB-BD31-4B8C-83A1-F6EECF244321}">
                <p14:modId xmlns:p14="http://schemas.microsoft.com/office/powerpoint/2010/main" val="937021935"/>
              </p:ext>
            </p:extLst>
          </p:nvPr>
        </p:nvGraphicFramePr>
        <p:xfrm>
          <a:off x="1403648" y="4433030"/>
          <a:ext cx="5373349" cy="425557"/>
        </p:xfrm>
        <a:graphic>
          <a:graphicData uri="http://schemas.openxmlformats.org/presentationml/2006/ole">
            <mc:AlternateContent xmlns:mc="http://schemas.openxmlformats.org/markup-compatibility/2006">
              <mc:Choice xmlns:v="urn:schemas-microsoft-com:vml" Requires="v">
                <p:oleObj spid="_x0000_s33819" name="Equation" r:id="rId6" imgW="2565360" imgH="203040" progId="Equation.3">
                  <p:embed/>
                </p:oleObj>
              </mc:Choice>
              <mc:Fallback>
                <p:oleObj name="Equation" r:id="rId6" imgW="256536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4433030"/>
                        <a:ext cx="5373349" cy="425557"/>
                      </a:xfrm>
                      <a:prstGeom prst="rect">
                        <a:avLst/>
                      </a:prstGeom>
                    </p:spPr>
                  </p:pic>
                </p:oleObj>
              </mc:Fallback>
            </mc:AlternateContent>
          </a:graphicData>
        </a:graphic>
      </p:graphicFrame>
      <p:sp>
        <p:nvSpPr>
          <p:cNvPr id="3" name="TextBox 2"/>
          <p:cNvSpPr txBox="1"/>
          <p:nvPr/>
        </p:nvSpPr>
        <p:spPr>
          <a:xfrm>
            <a:off x="1170193" y="5082884"/>
            <a:ext cx="6660740" cy="1188132"/>
          </a:xfrm>
          <a:prstGeom prst="rect">
            <a:avLst/>
          </a:prstGeom>
        </p:spPr>
        <p:txBody>
          <a:bodyPr vert="horz" wrap="square" lIns="91440" tIns="45720" rIns="91440" bIns="45720" rtlCol="0" anchor="ctr">
            <a:normAutofit/>
          </a:bodyPr>
          <a:lstStyle/>
          <a:p>
            <a:r>
              <a:rPr lang="el-GR" sz="2800" dirty="0">
                <a:latin typeface="+mn-lt"/>
              </a:rPr>
              <a:t>Και άρα συνολικά έχω 1</a:t>
            </a:r>
            <a:r>
              <a:rPr lang="en-US" sz="2800" dirty="0">
                <a:latin typeface="+mn-lt"/>
              </a:rPr>
              <a:t>ns+1.6ns=2.6ns</a:t>
            </a:r>
            <a:endParaRPr lang="el-GR" sz="2800" dirty="0">
              <a:latin typeface="+mn-lt"/>
            </a:endParaRPr>
          </a:p>
          <a:p>
            <a:endParaRPr lang="el-GR" sz="2800" dirty="0" smtClean="0">
              <a:latin typeface="+mn-lt"/>
            </a:endParaRPr>
          </a:p>
        </p:txBody>
      </p:sp>
    </p:spTree>
    <p:custDataLst>
      <p:tags r:id="rId2"/>
    </p:custDataLst>
    <p:extLst>
      <p:ext uri="{BB962C8B-B14F-4D97-AF65-F5344CB8AC3E}">
        <p14:creationId xmlns:p14="http://schemas.microsoft.com/office/powerpoint/2010/main" val="51761618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l-GR" altLang="el-GR" sz="4000" dirty="0" smtClean="0"/>
              <a:t>Υλοποίηση με χρήση </a:t>
            </a:r>
            <a:r>
              <a:rPr lang="en-US" altLang="el-GR" sz="4000" dirty="0" smtClean="0"/>
              <a:t>NOT </a:t>
            </a:r>
            <a:r>
              <a:rPr lang="el-GR" altLang="el-GR" sz="4000" dirty="0" smtClean="0"/>
              <a:t>πύλης</a:t>
            </a:r>
          </a:p>
        </p:txBody>
      </p:sp>
      <p:sp>
        <p:nvSpPr>
          <p:cNvPr id="34821" name="Rectangle 3"/>
          <p:cNvSpPr>
            <a:spLocks noGrp="1" noChangeArrowheads="1"/>
          </p:cNvSpPr>
          <p:nvPr>
            <p:ph type="body" sz="half" idx="2"/>
          </p:nvPr>
        </p:nvSpPr>
        <p:spPr>
          <a:xfrm>
            <a:off x="773547" y="1710403"/>
            <a:ext cx="8229600" cy="432048"/>
          </a:xfrm>
        </p:spPr>
        <p:txBody>
          <a:bodyPr>
            <a:normAutofit fontScale="92500" lnSpcReduction="20000"/>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p>
        </p:txBody>
      </p:sp>
      <p:graphicFrame>
        <p:nvGraphicFramePr>
          <p:cNvPr id="34818" name="Object 4"/>
          <p:cNvGraphicFramePr>
            <a:graphicFrameLocks noGrp="1" noChangeAspect="1"/>
          </p:cNvGraphicFramePr>
          <p:nvPr>
            <p:ph idx="1"/>
            <p:extLst>
              <p:ext uri="{D42A27DB-BD31-4B8C-83A1-F6EECF244321}">
                <p14:modId xmlns:p14="http://schemas.microsoft.com/office/powerpoint/2010/main" val="2369546476"/>
              </p:ext>
            </p:extLst>
          </p:nvPr>
        </p:nvGraphicFramePr>
        <p:xfrm>
          <a:off x="1295636" y="2325345"/>
          <a:ext cx="6062801" cy="409303"/>
        </p:xfrm>
        <a:graphic>
          <a:graphicData uri="http://schemas.openxmlformats.org/presentationml/2006/ole">
            <mc:AlternateContent xmlns:mc="http://schemas.openxmlformats.org/markup-compatibility/2006">
              <mc:Choice xmlns:v="urn:schemas-microsoft-com:vml" Requires="v">
                <p:oleObj spid="_x0000_s34842" name="Equation" r:id="rId4" imgW="3009600" imgH="203040" progId="Equation.3">
                  <p:embed/>
                </p:oleObj>
              </mc:Choice>
              <mc:Fallback>
                <p:oleObj name="Equation" r:id="rId4" imgW="30096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636" y="2325345"/>
                        <a:ext cx="6062801" cy="409303"/>
                      </a:xfrm>
                      <a:prstGeom prst="rect">
                        <a:avLst/>
                      </a:prstGeom>
                    </p:spPr>
                  </p:pic>
                </p:oleObj>
              </mc:Fallback>
            </mc:AlternateContent>
          </a:graphicData>
        </a:graphic>
      </p:graphicFrame>
      <p:sp>
        <p:nvSpPr>
          <p:cNvPr id="6" name="TextBox 5"/>
          <p:cNvSpPr txBox="1"/>
          <p:nvPr/>
        </p:nvSpPr>
        <p:spPr>
          <a:xfrm>
            <a:off x="773547" y="3100437"/>
            <a:ext cx="7704856" cy="614648"/>
          </a:xfrm>
          <a:prstGeom prst="rect">
            <a:avLst/>
          </a:prstGeom>
        </p:spPr>
        <p:txBody>
          <a:bodyPr vert="horz" wrap="square" lIns="91440" tIns="45720" rIns="91440" bIns="45720" rtlCol="0" anchor="ctr">
            <a:normAutofit/>
          </a:bodyPr>
          <a:lstStyle/>
          <a:p>
            <a:pPr eaLnBrk="1" hangingPunct="1">
              <a:defRPr/>
            </a:pPr>
            <a:r>
              <a:rPr lang="el-GR" sz="2600" dirty="0">
                <a:latin typeface="+mn-lt"/>
                <a:ea typeface="SimSun-ExtB" panose="02010609060101010101" pitchFamily="49" charset="-122"/>
              </a:rPr>
              <a:t>Για το δεύτερο  επίπεδο το </a:t>
            </a:r>
            <a:r>
              <a:rPr lang="en-US" sz="2600" dirty="0">
                <a:latin typeface="+mn-lt"/>
                <a:ea typeface="SimSun-ExtB" panose="02010609060101010101" pitchFamily="49" charset="-122"/>
              </a:rPr>
              <a:t>RC</a:t>
            </a:r>
            <a:r>
              <a:rPr lang="el-GR" sz="2600" dirty="0">
                <a:latin typeface="+mn-lt"/>
                <a:ea typeface="SimSun-ExtB" panose="02010609060101010101" pitchFamily="49" charset="-122"/>
              </a:rPr>
              <a:t> γινόμενο θα είναι</a:t>
            </a:r>
          </a:p>
        </p:txBody>
      </p:sp>
      <p:graphicFrame>
        <p:nvGraphicFramePr>
          <p:cNvPr id="34819" name="Object 5"/>
          <p:cNvGraphicFramePr>
            <a:graphicFrameLocks noGrp="1" noChangeAspect="1"/>
          </p:cNvGraphicFramePr>
          <p:nvPr>
            <p:ph sz="quarter" idx="4294967295"/>
            <p:extLst>
              <p:ext uri="{D42A27DB-BD31-4B8C-83A1-F6EECF244321}">
                <p14:modId xmlns:p14="http://schemas.microsoft.com/office/powerpoint/2010/main" val="1283311901"/>
              </p:ext>
            </p:extLst>
          </p:nvPr>
        </p:nvGraphicFramePr>
        <p:xfrm>
          <a:off x="1763688" y="4080874"/>
          <a:ext cx="5138979" cy="464461"/>
        </p:xfrm>
        <a:graphic>
          <a:graphicData uri="http://schemas.openxmlformats.org/presentationml/2006/ole">
            <mc:AlternateContent xmlns:mc="http://schemas.openxmlformats.org/markup-compatibility/2006">
              <mc:Choice xmlns:v="urn:schemas-microsoft-com:vml" Requires="v">
                <p:oleObj spid="_x0000_s34843" name="Equation" r:id="rId6" imgW="2247840" imgH="203040" progId="Equation.3">
                  <p:embed/>
                </p:oleObj>
              </mc:Choice>
              <mc:Fallback>
                <p:oleObj name="Equation" r:id="rId6" imgW="22478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4080874"/>
                        <a:ext cx="5138979" cy="464461"/>
                      </a:xfrm>
                      <a:prstGeom prst="rect">
                        <a:avLst/>
                      </a:prstGeom>
                    </p:spPr>
                  </p:pic>
                </p:oleObj>
              </mc:Fallback>
            </mc:AlternateContent>
          </a:graphicData>
        </a:graphic>
      </p:graphicFrame>
      <p:sp>
        <p:nvSpPr>
          <p:cNvPr id="7" name="TextBox 6"/>
          <p:cNvSpPr txBox="1"/>
          <p:nvPr/>
        </p:nvSpPr>
        <p:spPr>
          <a:xfrm>
            <a:off x="1403648" y="4949997"/>
            <a:ext cx="6660740" cy="1188132"/>
          </a:xfrm>
          <a:prstGeom prst="rect">
            <a:avLst/>
          </a:prstGeom>
        </p:spPr>
        <p:txBody>
          <a:bodyPr vert="horz" wrap="square" lIns="91440" tIns="45720" rIns="91440" bIns="45720" rtlCol="0" anchor="ctr">
            <a:normAutofit/>
          </a:bodyPr>
          <a:lstStyle/>
          <a:p>
            <a:r>
              <a:rPr lang="el-GR" sz="2600" dirty="0" smtClean="0">
                <a:latin typeface="+mn-lt"/>
              </a:rPr>
              <a:t>Και άρα συνολικά έχω </a:t>
            </a:r>
            <a:r>
              <a:rPr lang="en-US" sz="2600" dirty="0">
                <a:latin typeface="+mn-lt"/>
              </a:rPr>
              <a:t>2ns+0.8ns=2.8ns</a:t>
            </a:r>
          </a:p>
          <a:p>
            <a:endParaRPr lang="el-GR" sz="2600" dirty="0" smtClean="0">
              <a:latin typeface="+mn-lt"/>
            </a:endParaRPr>
          </a:p>
        </p:txBody>
      </p:sp>
    </p:spTree>
    <p:custDataLst>
      <p:tags r:id="rId2"/>
    </p:custDataLst>
    <p:extLst>
      <p:ext uri="{BB962C8B-B14F-4D97-AF65-F5344CB8AC3E}">
        <p14:creationId xmlns:p14="http://schemas.microsoft.com/office/powerpoint/2010/main" val="308510750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539750" y="333375"/>
            <a:ext cx="8229600" cy="1139825"/>
          </a:xfrm>
        </p:spPr>
        <p:txBody>
          <a:bodyPr/>
          <a:lstStyle/>
          <a:p>
            <a:pPr eaLnBrk="1" hangingPunct="1"/>
            <a:r>
              <a:rPr lang="el-GR" altLang="el-GR" sz="4000" dirty="0" smtClean="0"/>
              <a:t>Υπολογισμός </a:t>
            </a:r>
            <a:r>
              <a:rPr lang="en-US" altLang="el-GR" sz="4000" dirty="0" smtClean="0"/>
              <a:t>RC </a:t>
            </a:r>
            <a:r>
              <a:rPr lang="el-GR" altLang="el-GR" sz="4000" dirty="0" smtClean="0"/>
              <a:t>γινομένου για χωρητικότητα στην έξοδο 300 </a:t>
            </a:r>
            <a:r>
              <a:rPr lang="en-US" altLang="el-GR" sz="4000" dirty="0" err="1" smtClean="0"/>
              <a:t>fF</a:t>
            </a:r>
            <a:r>
              <a:rPr lang="en-US" altLang="el-GR" sz="4000" dirty="0" smtClean="0"/>
              <a:t> (</a:t>
            </a:r>
            <a:r>
              <a:rPr lang="el-GR" altLang="el-GR" sz="4000" dirty="0" smtClean="0"/>
              <a:t>εξετάζω πρώτα τη λύση με </a:t>
            </a:r>
            <a:r>
              <a:rPr lang="en-US" altLang="el-GR" sz="4000" dirty="0" smtClean="0"/>
              <a:t>NOR </a:t>
            </a:r>
            <a:r>
              <a:rPr lang="el-GR" altLang="el-GR" sz="4000" dirty="0" smtClean="0"/>
              <a:t>πύλη</a:t>
            </a:r>
            <a:r>
              <a:rPr lang="en-US" altLang="el-GR" sz="4000" dirty="0" smtClean="0"/>
              <a:t>)</a:t>
            </a:r>
            <a:endParaRPr lang="el-GR" altLang="el-GR" sz="4000" dirty="0" smtClean="0"/>
          </a:p>
        </p:txBody>
      </p:sp>
      <p:sp>
        <p:nvSpPr>
          <p:cNvPr id="35845" name="Rectangle 4"/>
          <p:cNvSpPr>
            <a:spLocks noGrp="1" noChangeArrowheads="1"/>
          </p:cNvSpPr>
          <p:nvPr>
            <p:ph idx="1"/>
          </p:nvPr>
        </p:nvSpPr>
        <p:spPr>
          <a:xfrm>
            <a:off x="1125537" y="2195396"/>
            <a:ext cx="7643813" cy="558318"/>
          </a:xfrm>
        </p:spPr>
        <p:txBody>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p>
          <a:p>
            <a:pPr eaLnBrk="1" hangingPunct="1">
              <a:defRPr/>
            </a:pPr>
            <a:endParaRPr lang="el-GR" sz="2800" dirty="0" smtClean="0"/>
          </a:p>
          <a:p>
            <a:pPr eaLnBrk="1" hangingPunct="1">
              <a:buFontTx/>
              <a:buNone/>
              <a:defRPr/>
            </a:pPr>
            <a:endParaRPr lang="el-GR" sz="2800" dirty="0" smtClean="0"/>
          </a:p>
        </p:txBody>
      </p:sp>
      <p:graphicFrame>
        <p:nvGraphicFramePr>
          <p:cNvPr id="35842" name="Object 5"/>
          <p:cNvGraphicFramePr>
            <a:graphicFrameLocks noChangeAspect="1"/>
          </p:cNvGraphicFramePr>
          <p:nvPr>
            <p:extLst>
              <p:ext uri="{D42A27DB-BD31-4B8C-83A1-F6EECF244321}">
                <p14:modId xmlns:p14="http://schemas.microsoft.com/office/powerpoint/2010/main" val="2106422329"/>
              </p:ext>
            </p:extLst>
          </p:nvPr>
        </p:nvGraphicFramePr>
        <p:xfrm>
          <a:off x="1421811" y="2988782"/>
          <a:ext cx="6265863" cy="430212"/>
        </p:xfrm>
        <a:graphic>
          <a:graphicData uri="http://schemas.openxmlformats.org/presentationml/2006/ole">
            <mc:AlternateContent xmlns:mc="http://schemas.openxmlformats.org/markup-compatibility/2006">
              <mc:Choice xmlns:v="urn:schemas-microsoft-com:vml" Requires="v">
                <p:oleObj spid="_x0000_s35866" name="Equation" r:id="rId4" imgW="2958840" imgH="203040" progId="Equation.3">
                  <p:embed/>
                </p:oleObj>
              </mc:Choice>
              <mc:Fallback>
                <p:oleObj name="Equation" r:id="rId4" imgW="29588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811" y="2988782"/>
                        <a:ext cx="6265863"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99753" y="3648232"/>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35843" name="Object 6"/>
          <p:cNvGraphicFramePr>
            <a:graphicFrameLocks noChangeAspect="1"/>
          </p:cNvGraphicFramePr>
          <p:nvPr>
            <p:extLst>
              <p:ext uri="{D42A27DB-BD31-4B8C-83A1-F6EECF244321}">
                <p14:modId xmlns:p14="http://schemas.microsoft.com/office/powerpoint/2010/main" val="3345142185"/>
              </p:ext>
            </p:extLst>
          </p:nvPr>
        </p:nvGraphicFramePr>
        <p:xfrm>
          <a:off x="1629695" y="4631892"/>
          <a:ext cx="4738688" cy="369887"/>
        </p:xfrm>
        <a:graphic>
          <a:graphicData uri="http://schemas.openxmlformats.org/presentationml/2006/ole">
            <mc:AlternateContent xmlns:mc="http://schemas.openxmlformats.org/markup-compatibility/2006">
              <mc:Choice xmlns:v="urn:schemas-microsoft-com:vml" Requires="v">
                <p:oleObj spid="_x0000_s35867" name="Equation" r:id="rId6" imgW="2603160" imgH="203040" progId="Equation.3">
                  <p:embed/>
                </p:oleObj>
              </mc:Choice>
              <mc:Fallback>
                <p:oleObj name="Equation" r:id="rId6" imgW="260316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9695" y="4631892"/>
                        <a:ext cx="4738688"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224373" y="5125155"/>
            <a:ext cx="6660740" cy="1188132"/>
          </a:xfrm>
          <a:prstGeom prst="rect">
            <a:avLst/>
          </a:prstGeom>
        </p:spPr>
        <p:txBody>
          <a:bodyPr vert="horz" wrap="square" lIns="91440" tIns="45720" rIns="91440" bIns="45720" rtlCol="0" anchor="ctr">
            <a:normAutofit/>
          </a:bodyPr>
          <a:lstStyle/>
          <a:p>
            <a:r>
              <a:rPr lang="el-GR" sz="2800" dirty="0" smtClean="0">
                <a:latin typeface="+mn-lt"/>
              </a:rPr>
              <a:t>Και άρα συνολικά έχω </a:t>
            </a:r>
            <a:r>
              <a:rPr lang="en-US" sz="2800" dirty="0">
                <a:latin typeface="+mn-lt"/>
              </a:rPr>
              <a:t>1ns+4.8ns=5.8ns</a:t>
            </a:r>
          </a:p>
        </p:txBody>
      </p:sp>
    </p:spTree>
    <p:custDataLst>
      <p:tags r:id="rId2"/>
    </p:custDataLst>
    <p:extLst>
      <p:ext uri="{BB962C8B-B14F-4D97-AF65-F5344CB8AC3E}">
        <p14:creationId xmlns:p14="http://schemas.microsoft.com/office/powerpoint/2010/main" val="329628580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66725" y="260350"/>
            <a:ext cx="8229600" cy="1143000"/>
          </a:xfrm>
        </p:spPr>
        <p:txBody>
          <a:bodyPr/>
          <a:lstStyle/>
          <a:p>
            <a:pPr eaLnBrk="1" hangingPunct="1"/>
            <a:r>
              <a:rPr lang="el-GR" altLang="el-GR" smtClean="0"/>
              <a:t>Με χρήση </a:t>
            </a:r>
            <a:r>
              <a:rPr lang="en-US" altLang="el-GR" smtClean="0"/>
              <a:t>NOT</a:t>
            </a:r>
            <a:endParaRPr lang="el-GR" altLang="el-GR" smtClean="0"/>
          </a:p>
        </p:txBody>
      </p:sp>
      <p:sp>
        <p:nvSpPr>
          <p:cNvPr id="36869" name="Rectangle 4"/>
          <p:cNvSpPr>
            <a:spLocks noGrp="1" noChangeArrowheads="1"/>
          </p:cNvSpPr>
          <p:nvPr>
            <p:ph idx="1"/>
          </p:nvPr>
        </p:nvSpPr>
        <p:spPr>
          <a:xfrm>
            <a:off x="858105" y="1802469"/>
            <a:ext cx="7643813" cy="635276"/>
          </a:xfrm>
        </p:spPr>
        <p:txBody>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endParaRPr lang="el-GR" sz="2800" dirty="0" smtClean="0"/>
          </a:p>
          <a:p>
            <a:pPr eaLnBrk="1" hangingPunct="1">
              <a:buFontTx/>
              <a:buNone/>
              <a:defRPr/>
            </a:pPr>
            <a:endParaRPr lang="el-GR" sz="2800" dirty="0" smtClean="0"/>
          </a:p>
        </p:txBody>
      </p:sp>
      <p:graphicFrame>
        <p:nvGraphicFramePr>
          <p:cNvPr id="36866" name="Object 5"/>
          <p:cNvGraphicFramePr>
            <a:graphicFrameLocks noChangeAspect="1"/>
          </p:cNvGraphicFramePr>
          <p:nvPr/>
        </p:nvGraphicFramePr>
        <p:xfrm>
          <a:off x="1619250" y="2640013"/>
          <a:ext cx="6265863" cy="422275"/>
        </p:xfrm>
        <a:graphic>
          <a:graphicData uri="http://schemas.openxmlformats.org/presentationml/2006/ole">
            <mc:AlternateContent xmlns:mc="http://schemas.openxmlformats.org/markup-compatibility/2006">
              <mc:Choice xmlns:v="urn:schemas-microsoft-com:vml" Requires="v">
                <p:oleObj spid="_x0000_s36890" name="Equation" r:id="rId4" imgW="3009600" imgH="203040" progId="Equation.3">
                  <p:embed/>
                </p:oleObj>
              </mc:Choice>
              <mc:Fallback>
                <p:oleObj name="Equation" r:id="rId4" imgW="30096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640013"/>
                        <a:ext cx="62658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27584" y="3319177"/>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36867" name="Object 6"/>
          <p:cNvGraphicFramePr>
            <a:graphicFrameLocks noChangeAspect="1"/>
          </p:cNvGraphicFramePr>
          <p:nvPr>
            <p:extLst>
              <p:ext uri="{D42A27DB-BD31-4B8C-83A1-F6EECF244321}">
                <p14:modId xmlns:p14="http://schemas.microsoft.com/office/powerpoint/2010/main" val="1109315759"/>
              </p:ext>
            </p:extLst>
          </p:nvPr>
        </p:nvGraphicFramePr>
        <p:xfrm>
          <a:off x="2447764" y="4509756"/>
          <a:ext cx="3204356" cy="487984"/>
        </p:xfrm>
        <a:graphic>
          <a:graphicData uri="http://schemas.openxmlformats.org/presentationml/2006/ole">
            <mc:AlternateContent xmlns:mc="http://schemas.openxmlformats.org/markup-compatibility/2006">
              <mc:Choice xmlns:v="urn:schemas-microsoft-com:vml" Requires="v">
                <p:oleObj spid="_x0000_s36891" name="Equation" r:id="rId6" imgW="1333440" imgH="203040" progId="Equation.3">
                  <p:embed/>
                </p:oleObj>
              </mc:Choice>
              <mc:Fallback>
                <p:oleObj name="Equation" r:id="rId6" imgW="13334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764" y="4509756"/>
                        <a:ext cx="3204356" cy="487984"/>
                      </a:xfrm>
                      <a:prstGeom prst="rect">
                        <a:avLst/>
                      </a:prstGeom>
                      <a:noFill/>
                      <a:extLst/>
                    </p:spPr>
                  </p:pic>
                </p:oleObj>
              </mc:Fallback>
            </mc:AlternateContent>
          </a:graphicData>
        </a:graphic>
      </p:graphicFrame>
      <p:sp>
        <p:nvSpPr>
          <p:cNvPr id="7" name="TextBox 6"/>
          <p:cNvSpPr txBox="1"/>
          <p:nvPr/>
        </p:nvSpPr>
        <p:spPr>
          <a:xfrm>
            <a:off x="1170193" y="4914292"/>
            <a:ext cx="6660740" cy="1188132"/>
          </a:xfrm>
          <a:prstGeom prst="rect">
            <a:avLst/>
          </a:prstGeom>
        </p:spPr>
        <p:txBody>
          <a:bodyPr vert="horz" wrap="square" lIns="91440" tIns="45720" rIns="91440" bIns="45720" rtlCol="0" anchor="ctr">
            <a:normAutofit/>
          </a:bodyPr>
          <a:lstStyle/>
          <a:p>
            <a:r>
              <a:rPr lang="el-GR" sz="2800" dirty="0" smtClean="0">
                <a:latin typeface="+mn-lt"/>
              </a:rPr>
              <a:t>Και άρα συνολικά έχω </a:t>
            </a:r>
            <a:r>
              <a:rPr lang="en-US" sz="2800" dirty="0">
                <a:latin typeface="+mn-lt"/>
              </a:rPr>
              <a:t>2ns+2.4ns=4.4ns</a:t>
            </a:r>
          </a:p>
        </p:txBody>
      </p:sp>
    </p:spTree>
    <p:custDataLst>
      <p:tags r:id="rId2"/>
    </p:custDataLst>
    <p:extLst>
      <p:ext uri="{BB962C8B-B14F-4D97-AF65-F5344CB8AC3E}">
        <p14:creationId xmlns:p14="http://schemas.microsoft.com/office/powerpoint/2010/main" val="92495075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fontAlgn="auto" hangingPunct="1">
              <a:spcAft>
                <a:spcPts val="0"/>
              </a:spcAft>
              <a:defRPr/>
            </a:pPr>
            <a:r>
              <a:rPr lang="el-GR" sz="4000" smtClean="0"/>
              <a:t>Αύξηση του </a:t>
            </a:r>
            <a:r>
              <a:rPr lang="en-US" sz="4000" smtClean="0"/>
              <a:t>p-MOS </a:t>
            </a:r>
            <a:r>
              <a:rPr lang="el-GR" sz="4000" smtClean="0"/>
              <a:t>τρανζίστορ της</a:t>
            </a:r>
            <a:r>
              <a:rPr lang="en-US" sz="4000" smtClean="0"/>
              <a:t> NOT </a:t>
            </a:r>
            <a:r>
              <a:rPr lang="el-GR" sz="4000" smtClean="0"/>
              <a:t>πύλης</a:t>
            </a:r>
          </a:p>
        </p:txBody>
      </p:sp>
      <p:sp>
        <p:nvSpPr>
          <p:cNvPr id="121859" name="Rectangle 3"/>
          <p:cNvSpPr>
            <a:spLocks noGrp="1" noChangeArrowheads="1"/>
          </p:cNvSpPr>
          <p:nvPr>
            <p:ph idx="1"/>
          </p:nvPr>
        </p:nvSpPr>
        <p:spPr/>
        <p:txBody>
          <a:bodyPr/>
          <a:lstStyle/>
          <a:p>
            <a:pPr marL="0" indent="0" eaLnBrk="1" hangingPunct="1">
              <a:buNone/>
              <a:defRPr/>
            </a:pPr>
            <a:r>
              <a:rPr lang="el-GR" sz="2800" dirty="0" smtClean="0">
                <a:latin typeface="+mj-lt"/>
              </a:rPr>
              <a:t>Με αύξηση του μεγέθους αυτού του τρανζίστορ έχω δύο συνέπειες</a:t>
            </a:r>
          </a:p>
          <a:p>
            <a:pPr lvl="1" eaLnBrk="1" hangingPunct="1">
              <a:defRPr/>
            </a:pPr>
            <a:r>
              <a:rPr lang="el-GR" dirty="0" smtClean="0">
                <a:latin typeface="+mj-lt"/>
              </a:rPr>
              <a:t>μείωση της αντίστασης μέσω του </a:t>
            </a:r>
            <a:r>
              <a:rPr lang="en-US" dirty="0" smtClean="0">
                <a:latin typeface="+mj-lt"/>
              </a:rPr>
              <a:t>p-</a:t>
            </a:r>
            <a:r>
              <a:rPr lang="el-GR" dirty="0" smtClean="0">
                <a:latin typeface="+mj-lt"/>
              </a:rPr>
              <a:t>δικτυώματος της </a:t>
            </a:r>
            <a:r>
              <a:rPr lang="en-US" dirty="0" smtClean="0">
                <a:latin typeface="+mj-lt"/>
              </a:rPr>
              <a:t>NOT</a:t>
            </a:r>
            <a:r>
              <a:rPr lang="el-GR" dirty="0" smtClean="0">
                <a:latin typeface="+mj-lt"/>
              </a:rPr>
              <a:t> πύλης (θα επιταχύνει το κύκλωμα - η </a:t>
            </a:r>
            <a:r>
              <a:rPr lang="en-US" dirty="0" smtClean="0">
                <a:latin typeface="+mj-lt"/>
              </a:rPr>
              <a:t>NOT</a:t>
            </a:r>
            <a:r>
              <a:rPr lang="el-GR" dirty="0" smtClean="0">
                <a:latin typeface="+mj-lt"/>
              </a:rPr>
              <a:t> πύλη θα φορτίζει ταχύτερα)</a:t>
            </a:r>
          </a:p>
          <a:p>
            <a:pPr lvl="1" eaLnBrk="1" hangingPunct="1">
              <a:defRPr/>
            </a:pPr>
            <a:r>
              <a:rPr lang="el-GR" dirty="0" smtClean="0">
                <a:latin typeface="+mj-lt"/>
              </a:rPr>
              <a:t>αύξηση της χωρητικότητας που οδηγεί η </a:t>
            </a:r>
            <a:r>
              <a:rPr lang="en-US" dirty="0" smtClean="0">
                <a:latin typeface="+mj-lt"/>
              </a:rPr>
              <a:t>NAND </a:t>
            </a:r>
            <a:r>
              <a:rPr lang="el-GR" dirty="0" smtClean="0">
                <a:latin typeface="+mj-lt"/>
              </a:rPr>
              <a:t>πύλη - Προσοχή η αύξηση της χωρητικότητας οδηγεί σε αύξηση του χρόνου της </a:t>
            </a:r>
            <a:r>
              <a:rPr lang="en-US" dirty="0" smtClean="0">
                <a:latin typeface="+mj-lt"/>
              </a:rPr>
              <a:t>NAND </a:t>
            </a:r>
            <a:r>
              <a:rPr lang="el-GR" dirty="0" smtClean="0">
                <a:latin typeface="+mj-lt"/>
              </a:rPr>
              <a:t>πύλης και για τη φόρτιση και την αποφόρτιση</a:t>
            </a:r>
          </a:p>
        </p:txBody>
      </p:sp>
    </p:spTree>
    <p:extLst>
      <p:ext uri="{BB962C8B-B14F-4D97-AF65-F5344CB8AC3E}">
        <p14:creationId xmlns:p14="http://schemas.microsoft.com/office/powerpoint/2010/main" val="86316214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66725" y="260350"/>
            <a:ext cx="8229600" cy="1143000"/>
          </a:xfrm>
        </p:spPr>
        <p:txBody>
          <a:bodyPr/>
          <a:lstStyle/>
          <a:p>
            <a:pPr eaLnBrk="1" hangingPunct="1"/>
            <a:r>
              <a:rPr lang="el-GR" altLang="el-GR" sz="4000" dirty="0" smtClean="0"/>
              <a:t>Με διπλασιασμό του πλάτους έχω</a:t>
            </a:r>
          </a:p>
        </p:txBody>
      </p:sp>
      <p:sp>
        <p:nvSpPr>
          <p:cNvPr id="37893" name="Rectangle 7"/>
          <p:cNvSpPr>
            <a:spLocks noGrp="1" noChangeArrowheads="1"/>
          </p:cNvSpPr>
          <p:nvPr>
            <p:ph idx="1"/>
          </p:nvPr>
        </p:nvSpPr>
        <p:spPr>
          <a:xfrm>
            <a:off x="500063" y="1785938"/>
            <a:ext cx="7643812" cy="597879"/>
          </a:xfrm>
        </p:spPr>
        <p:txBody>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endParaRPr lang="el-GR" sz="2800" dirty="0" smtClean="0"/>
          </a:p>
          <a:p>
            <a:pPr eaLnBrk="1" hangingPunct="1">
              <a:defRPr/>
            </a:pPr>
            <a:endParaRPr lang="el-GR" sz="2800" dirty="0" smtClean="0"/>
          </a:p>
          <a:p>
            <a:pPr eaLnBrk="1" hangingPunct="1">
              <a:buFontTx/>
              <a:buNone/>
              <a:defRPr/>
            </a:pPr>
            <a:endParaRPr lang="el-GR" sz="2800" dirty="0" smtClean="0"/>
          </a:p>
        </p:txBody>
      </p:sp>
      <p:graphicFrame>
        <p:nvGraphicFramePr>
          <p:cNvPr id="37890" name="Object 8"/>
          <p:cNvGraphicFramePr>
            <a:graphicFrameLocks noChangeAspect="1"/>
          </p:cNvGraphicFramePr>
          <p:nvPr/>
        </p:nvGraphicFramePr>
        <p:xfrm>
          <a:off x="1547813" y="2636838"/>
          <a:ext cx="6372225" cy="422275"/>
        </p:xfrm>
        <a:graphic>
          <a:graphicData uri="http://schemas.openxmlformats.org/presentationml/2006/ole">
            <mc:AlternateContent xmlns:mc="http://schemas.openxmlformats.org/markup-compatibility/2006">
              <mc:Choice xmlns:v="urn:schemas-microsoft-com:vml" Requires="v">
                <p:oleObj spid="_x0000_s37914" name="Equation" r:id="rId4" imgW="3060360" imgH="203040" progId="Equation.3">
                  <p:embed/>
                </p:oleObj>
              </mc:Choice>
              <mc:Fallback>
                <p:oleObj name="Equation" r:id="rId4" imgW="30603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636838"/>
                        <a:ext cx="63722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27584" y="3319177"/>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37891" name="Object 9"/>
          <p:cNvGraphicFramePr>
            <a:graphicFrameLocks noChangeAspect="1"/>
          </p:cNvGraphicFramePr>
          <p:nvPr/>
        </p:nvGraphicFramePr>
        <p:xfrm>
          <a:off x="2143125" y="4214813"/>
          <a:ext cx="4602163" cy="369887"/>
        </p:xfrm>
        <a:graphic>
          <a:graphicData uri="http://schemas.openxmlformats.org/presentationml/2006/ole">
            <mc:AlternateContent xmlns:mc="http://schemas.openxmlformats.org/markup-compatibility/2006">
              <mc:Choice xmlns:v="urn:schemas-microsoft-com:vml" Requires="v">
                <p:oleObj spid="_x0000_s37915" name="Equation" r:id="rId6" imgW="2527200" imgH="203040" progId="Equation.3">
                  <p:embed/>
                </p:oleObj>
              </mc:Choice>
              <mc:Fallback>
                <p:oleObj name="Equation" r:id="rId6" imgW="25272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4214813"/>
                        <a:ext cx="4602163"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829810" y="4667645"/>
            <a:ext cx="6660740" cy="1188132"/>
          </a:xfrm>
          <a:prstGeom prst="rect">
            <a:avLst/>
          </a:prstGeom>
        </p:spPr>
        <p:txBody>
          <a:bodyPr vert="horz" wrap="square" lIns="91440" tIns="45720" rIns="91440" bIns="45720" rtlCol="0" anchor="ctr">
            <a:normAutofit/>
          </a:bodyPr>
          <a:lstStyle/>
          <a:p>
            <a:r>
              <a:rPr lang="el-GR" sz="2800" dirty="0" smtClean="0">
                <a:latin typeface="+mn-lt"/>
              </a:rPr>
              <a:t>Και άρα συνολικά έχω </a:t>
            </a:r>
            <a:r>
              <a:rPr lang="en-US" sz="2800" dirty="0">
                <a:latin typeface="+mn-lt"/>
              </a:rPr>
              <a:t>3ns+1.2ns=4.2ns</a:t>
            </a:r>
          </a:p>
        </p:txBody>
      </p:sp>
    </p:spTree>
    <p:custDataLst>
      <p:tags r:id="rId2"/>
    </p:custDataLst>
    <p:extLst>
      <p:ext uri="{BB962C8B-B14F-4D97-AF65-F5344CB8AC3E}">
        <p14:creationId xmlns:p14="http://schemas.microsoft.com/office/powerpoint/2010/main" val="22398015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Τι είναι το γινόμενο </a:t>
            </a:r>
            <a:r>
              <a:rPr lang="en-US" altLang="el-GR" dirty="0"/>
              <a:t>RC</a:t>
            </a:r>
            <a:r>
              <a:rPr lang="el-GR" altLang="el-GR" dirty="0"/>
              <a:t> </a:t>
            </a:r>
            <a:r>
              <a:rPr lang="en-US" altLang="el-GR" dirty="0" smtClean="0"/>
              <a:t>(</a:t>
            </a:r>
            <a:r>
              <a:rPr lang="el-GR" altLang="el-GR" dirty="0" smtClean="0"/>
              <a:t>2 από 2</a:t>
            </a:r>
            <a:r>
              <a:rPr lang="el-GR" altLang="el-GR" dirty="0"/>
              <a:t>)</a:t>
            </a:r>
            <a:endParaRPr lang="el-GR" dirty="0"/>
          </a:p>
        </p:txBody>
      </p:sp>
      <p:sp>
        <p:nvSpPr>
          <p:cNvPr id="71682" name="Rectangle 3"/>
          <p:cNvSpPr>
            <a:spLocks noGrp="1" noChangeArrowheads="1"/>
          </p:cNvSpPr>
          <p:nvPr>
            <p:ph idx="1"/>
          </p:nvPr>
        </p:nvSpPr>
        <p:spPr>
          <a:xfrm>
            <a:off x="464156" y="1556793"/>
            <a:ext cx="8229600" cy="3420380"/>
          </a:xfrm>
        </p:spPr>
        <p:txBody>
          <a:bodyPr/>
          <a:lstStyle/>
          <a:p>
            <a:pPr eaLnBrk="1" hangingPunct="1">
              <a:defRPr/>
            </a:pPr>
            <a:r>
              <a:rPr lang="el-GR" sz="2400" dirty="0" smtClean="0">
                <a:latin typeface="+mj-lt"/>
              </a:rPr>
              <a:t>Προσοχή το γινόμενο </a:t>
            </a:r>
            <a:r>
              <a:rPr lang="en-US" sz="2400" dirty="0" smtClean="0">
                <a:latin typeface="+mj-lt"/>
              </a:rPr>
              <a:t>RC </a:t>
            </a:r>
            <a:r>
              <a:rPr lang="el-GR" sz="2400" dirty="0" smtClean="0">
                <a:latin typeface="+mj-lt"/>
              </a:rPr>
              <a:t>δεν μας δίνει το χρόνο που θέλει να ολοκληρωθεί η διαδικασία. (Αυτός είναι άπειρος)</a:t>
            </a:r>
          </a:p>
          <a:p>
            <a:pPr eaLnBrk="1" hangingPunct="1">
              <a:defRPr/>
            </a:pPr>
            <a:r>
              <a:rPr lang="el-GR" sz="2400" dirty="0" smtClean="0">
                <a:latin typeface="+mj-lt"/>
              </a:rPr>
              <a:t>Το γινόμενο </a:t>
            </a:r>
            <a:r>
              <a:rPr lang="en-US" sz="2400" dirty="0" smtClean="0">
                <a:latin typeface="+mj-lt"/>
              </a:rPr>
              <a:t>RC </a:t>
            </a:r>
            <a:r>
              <a:rPr lang="el-GR" sz="2400" dirty="0" smtClean="0">
                <a:latin typeface="+mj-lt"/>
              </a:rPr>
              <a:t>μας επιτρέπει εύκολα να συγκρίνουμε διαφορετικές σχεδιάσεις ως προς την ταχύτητα. (Εάν το γινόμενο είναι </a:t>
            </a:r>
            <a:r>
              <a:rPr lang="en-US" sz="2400" dirty="0" smtClean="0">
                <a:latin typeface="+mj-lt"/>
              </a:rPr>
              <a:t>n</a:t>
            </a:r>
            <a:r>
              <a:rPr lang="el-GR" sz="2400" dirty="0" smtClean="0">
                <a:latin typeface="+mj-lt"/>
              </a:rPr>
              <a:t> φορές μεγαλύτερο αναμένουμε και η διαδικασία να είναι </a:t>
            </a:r>
            <a:r>
              <a:rPr lang="en-US" sz="2400" dirty="0" smtClean="0">
                <a:latin typeface="+mj-lt"/>
              </a:rPr>
              <a:t>n </a:t>
            </a:r>
            <a:r>
              <a:rPr lang="el-GR" sz="2400" dirty="0" smtClean="0">
                <a:latin typeface="+mj-lt"/>
              </a:rPr>
              <a:t>φορές ποιο αργή).</a:t>
            </a:r>
          </a:p>
          <a:p>
            <a:pPr eaLnBrk="1" hangingPunct="1">
              <a:defRPr/>
            </a:pPr>
            <a:r>
              <a:rPr lang="el-GR" sz="2400" dirty="0" smtClean="0">
                <a:latin typeface="+mj-lt"/>
              </a:rPr>
              <a:t>Πρακτικά μπορούμε να θεωρήσουμε ότι μια διαδικασία ολοκληρώνεται σε 2-3 φορές το γινόμενο </a:t>
            </a:r>
            <a:r>
              <a:rPr lang="en-US" sz="2400" dirty="0" smtClean="0">
                <a:latin typeface="+mj-lt"/>
              </a:rPr>
              <a:t>RC</a:t>
            </a:r>
            <a:endParaRPr lang="el-GR" sz="2400" dirty="0" smtClean="0">
              <a:latin typeface="+mj-lt"/>
            </a:endParaRPr>
          </a:p>
        </p:txBody>
      </p:sp>
    </p:spTree>
    <p:extLst>
      <p:ext uri="{BB962C8B-B14F-4D97-AF65-F5344CB8AC3E}">
        <p14:creationId xmlns:p14="http://schemas.microsoft.com/office/powerpoint/2010/main" val="213032000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Autofit/>
          </a:bodyPr>
          <a:lstStyle/>
          <a:p>
            <a:pPr eaLnBrk="1" fontAlgn="auto" hangingPunct="1">
              <a:spcAft>
                <a:spcPts val="0"/>
              </a:spcAft>
              <a:defRPr/>
            </a:pPr>
            <a:r>
              <a:rPr lang="el-GR" sz="4000" dirty="0" smtClean="0"/>
              <a:t>Εάν οι είσοδοι αλλάζουν από </a:t>
            </a:r>
            <a:br>
              <a:rPr lang="el-GR" sz="4000" dirty="0" smtClean="0"/>
            </a:br>
            <a:r>
              <a:rPr lang="el-GR" sz="4000" dirty="0" smtClean="0"/>
              <a:t>1111 σε 1110 έχω</a:t>
            </a:r>
          </a:p>
        </p:txBody>
      </p:sp>
      <p:sp>
        <p:nvSpPr>
          <p:cNvPr id="5" name="Θέση κειμένου 4"/>
          <p:cNvSpPr>
            <a:spLocks noGrp="1"/>
          </p:cNvSpPr>
          <p:nvPr>
            <p:ph type="body" sz="half" idx="2"/>
          </p:nvPr>
        </p:nvSpPr>
        <p:spPr>
          <a:xfrm>
            <a:off x="457200" y="1556792"/>
            <a:ext cx="8229600" cy="994502"/>
          </a:xfrm>
        </p:spPr>
        <p:txBody>
          <a:bodyPr>
            <a:normAutofit/>
          </a:bodyPr>
          <a:lstStyle/>
          <a:p>
            <a:pPr eaLnBrk="1" hangingPunct="1"/>
            <a:r>
              <a:rPr lang="el-GR" altLang="el-GR" sz="2400" dirty="0">
                <a:latin typeface="Calibri" panose="020F0502020204030204" pitchFamily="34" charset="0"/>
              </a:rPr>
              <a:t>Αρχική υλοποίηση </a:t>
            </a:r>
          </a:p>
          <a:p>
            <a:pPr eaLnBrk="1" hangingPunct="1"/>
            <a:r>
              <a:rPr lang="el-GR" altLang="el-GR" sz="2400" dirty="0">
                <a:latin typeface="Calibri" panose="020F0502020204030204" pitchFamily="34" charset="0"/>
              </a:rPr>
              <a:t>Για το πρώτο επίπεδο το </a:t>
            </a:r>
            <a:r>
              <a:rPr lang="en-US" altLang="el-GR" sz="2400" dirty="0">
                <a:latin typeface="Calibri" panose="020F0502020204030204" pitchFamily="34" charset="0"/>
              </a:rPr>
              <a:t>RC</a:t>
            </a:r>
            <a:r>
              <a:rPr lang="el-GR" altLang="el-GR" sz="2400" dirty="0">
                <a:latin typeface="Calibri" panose="020F0502020204030204" pitchFamily="34" charset="0"/>
              </a:rPr>
              <a:t> γινόμενο θα </a:t>
            </a:r>
            <a:r>
              <a:rPr lang="el-GR" altLang="el-GR" sz="2400" dirty="0" smtClean="0">
                <a:latin typeface="Calibri" panose="020F0502020204030204" pitchFamily="34" charset="0"/>
              </a:rPr>
              <a:t>είναι</a:t>
            </a:r>
            <a:endParaRPr lang="el-GR" altLang="el-GR" sz="2400" dirty="0">
              <a:latin typeface="Calibri" panose="020F0502020204030204" pitchFamily="34" charset="0"/>
            </a:endParaRPr>
          </a:p>
        </p:txBody>
      </p:sp>
      <p:graphicFrame>
        <p:nvGraphicFramePr>
          <p:cNvPr id="13" name="Object 8"/>
          <p:cNvGraphicFramePr>
            <a:graphicFrameLocks noGrp="1" noChangeAspect="1"/>
          </p:cNvGraphicFramePr>
          <p:nvPr>
            <p:ph idx="1"/>
            <p:extLst>
              <p:ext uri="{D42A27DB-BD31-4B8C-83A1-F6EECF244321}">
                <p14:modId xmlns:p14="http://schemas.microsoft.com/office/powerpoint/2010/main" val="2423907988"/>
              </p:ext>
            </p:extLst>
          </p:nvPr>
        </p:nvGraphicFramePr>
        <p:xfrm>
          <a:off x="1403648" y="2828071"/>
          <a:ext cx="5898755" cy="417611"/>
        </p:xfrm>
        <a:graphic>
          <a:graphicData uri="http://schemas.openxmlformats.org/presentationml/2006/ole">
            <mc:AlternateContent xmlns:mc="http://schemas.openxmlformats.org/markup-compatibility/2006">
              <mc:Choice xmlns:v="urn:schemas-microsoft-com:vml" Requires="v">
                <p:oleObj spid="_x0000_s38938" name="Equation" r:id="rId4" imgW="2869920" imgH="203040" progId="Equation.3">
                  <p:embed/>
                </p:oleObj>
              </mc:Choice>
              <mc:Fallback>
                <p:oleObj name="Equation" r:id="rId4" imgW="2869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828071"/>
                        <a:ext cx="5898755" cy="417611"/>
                      </a:xfrm>
                      <a:prstGeom prst="rect">
                        <a:avLst/>
                      </a:prstGeom>
                      <a:noFill/>
                      <a:extLst/>
                    </p:spPr>
                  </p:pic>
                </p:oleObj>
              </mc:Fallback>
            </mc:AlternateContent>
          </a:graphicData>
        </a:graphic>
      </p:graphicFrame>
      <p:sp>
        <p:nvSpPr>
          <p:cNvPr id="6" name="TextBox 5"/>
          <p:cNvSpPr txBox="1"/>
          <p:nvPr/>
        </p:nvSpPr>
        <p:spPr>
          <a:xfrm>
            <a:off x="500597" y="3509859"/>
            <a:ext cx="7704856" cy="614648"/>
          </a:xfrm>
          <a:prstGeom prst="rect">
            <a:avLst/>
          </a:prstGeom>
        </p:spPr>
        <p:txBody>
          <a:bodyPr vert="horz" wrap="square" lIns="91440" tIns="45720" rIns="91440" bIns="45720" rtlCol="0" anchor="ctr">
            <a:normAutofit/>
          </a:bodyPr>
          <a:lstStyle/>
          <a:p>
            <a:pPr eaLnBrk="1" hangingPunct="1">
              <a:defRPr/>
            </a:pPr>
            <a:r>
              <a:rPr lang="el-GR" sz="2400" dirty="0">
                <a:latin typeface="+mn-lt"/>
                <a:ea typeface="SimSun-ExtB" panose="02010609060101010101" pitchFamily="49" charset="-122"/>
              </a:rPr>
              <a:t>Για το δεύτερο  επίπεδο το </a:t>
            </a:r>
            <a:r>
              <a:rPr lang="en-US" sz="2400" dirty="0">
                <a:latin typeface="+mn-lt"/>
                <a:ea typeface="SimSun-ExtB" panose="02010609060101010101" pitchFamily="49" charset="-122"/>
              </a:rPr>
              <a:t>RC</a:t>
            </a:r>
            <a:r>
              <a:rPr lang="el-GR" sz="2400" dirty="0">
                <a:latin typeface="+mn-lt"/>
                <a:ea typeface="SimSun-ExtB" panose="02010609060101010101" pitchFamily="49" charset="-122"/>
              </a:rPr>
              <a:t> γινόμενο θα είναι</a:t>
            </a:r>
          </a:p>
        </p:txBody>
      </p:sp>
      <p:graphicFrame>
        <p:nvGraphicFramePr>
          <p:cNvPr id="38915" name="Object 9"/>
          <p:cNvGraphicFramePr>
            <a:graphicFrameLocks noChangeAspect="1"/>
          </p:cNvGraphicFramePr>
          <p:nvPr>
            <p:extLst>
              <p:ext uri="{D42A27DB-BD31-4B8C-83A1-F6EECF244321}">
                <p14:modId xmlns:p14="http://schemas.microsoft.com/office/powerpoint/2010/main" val="213734515"/>
              </p:ext>
            </p:extLst>
          </p:nvPr>
        </p:nvGraphicFramePr>
        <p:xfrm>
          <a:off x="2519772" y="4521653"/>
          <a:ext cx="2381250" cy="369888"/>
        </p:xfrm>
        <a:graphic>
          <a:graphicData uri="http://schemas.openxmlformats.org/presentationml/2006/ole">
            <mc:AlternateContent xmlns:mc="http://schemas.openxmlformats.org/markup-compatibility/2006">
              <mc:Choice xmlns:v="urn:schemas-microsoft-com:vml" Requires="v">
                <p:oleObj spid="_x0000_s38939" name="Equation" r:id="rId6" imgW="1307880" imgH="203040" progId="Equation.3">
                  <p:embed/>
                </p:oleObj>
              </mc:Choice>
              <mc:Fallback>
                <p:oleObj name="Equation" r:id="rId6" imgW="13078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772" y="4521653"/>
                        <a:ext cx="238125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54409" y="4891541"/>
            <a:ext cx="6660740" cy="1188132"/>
          </a:xfrm>
          <a:prstGeom prst="rect">
            <a:avLst/>
          </a:prstGeom>
        </p:spPr>
        <p:txBody>
          <a:bodyPr vert="horz" wrap="square" lIns="91440" tIns="45720" rIns="91440" bIns="45720" rtlCol="0" anchor="ctr">
            <a:normAutofit/>
          </a:bodyPr>
          <a:lstStyle/>
          <a:p>
            <a:r>
              <a:rPr lang="el-GR" sz="2400" dirty="0" smtClean="0">
                <a:latin typeface="+mn-lt"/>
              </a:rPr>
              <a:t>Και άρα συνολικά έχω </a:t>
            </a:r>
            <a:r>
              <a:rPr lang="en-US" sz="2400" dirty="0">
                <a:latin typeface="+mn-lt"/>
              </a:rPr>
              <a:t>0.8ns+1.5ns=2.3ns</a:t>
            </a:r>
          </a:p>
        </p:txBody>
      </p:sp>
    </p:spTree>
    <p:custDataLst>
      <p:tags r:id="rId2"/>
    </p:custDataLst>
    <p:extLst>
      <p:ext uri="{BB962C8B-B14F-4D97-AF65-F5344CB8AC3E}">
        <p14:creationId xmlns:p14="http://schemas.microsoft.com/office/powerpoint/2010/main" val="26000684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latin typeface="Calibri" panose="020F0502020204030204" pitchFamily="34" charset="0"/>
              </a:rPr>
              <a:t>Με διπλασιασμό του </a:t>
            </a:r>
            <a:r>
              <a:rPr lang="en-US" altLang="el-GR" dirty="0">
                <a:latin typeface="Calibri" panose="020F0502020204030204" pitchFamily="34" charset="0"/>
              </a:rPr>
              <a:t>p-MOS</a:t>
            </a:r>
            <a:r>
              <a:rPr lang="el-GR" altLang="el-GR" dirty="0">
                <a:latin typeface="Calibri" panose="020F0502020204030204" pitchFamily="34" charset="0"/>
              </a:rPr>
              <a:t> </a:t>
            </a:r>
            <a:endParaRPr lang="el-GR" dirty="0"/>
          </a:p>
        </p:txBody>
      </p:sp>
      <p:sp>
        <p:nvSpPr>
          <p:cNvPr id="4" name="TextBox 3"/>
          <p:cNvSpPr txBox="1"/>
          <p:nvPr/>
        </p:nvSpPr>
        <p:spPr>
          <a:xfrm>
            <a:off x="457200" y="1518444"/>
            <a:ext cx="7607188" cy="834231"/>
          </a:xfrm>
          <a:prstGeom prst="rect">
            <a:avLst/>
          </a:prstGeom>
        </p:spPr>
        <p:txBody>
          <a:bodyPr vert="horz" wrap="square" lIns="91440" tIns="45720" rIns="91440" bIns="45720" rtlCol="0" anchor="ctr">
            <a:noAutofit/>
          </a:bodyPr>
          <a:lstStyle/>
          <a:p>
            <a:pPr eaLnBrk="1" hangingPunct="1">
              <a:spcBef>
                <a:spcPct val="20000"/>
              </a:spcBef>
            </a:pPr>
            <a:r>
              <a:rPr lang="el-GR" altLang="el-GR" sz="2800" dirty="0" smtClean="0">
                <a:latin typeface="Calibri" panose="020F0502020204030204" pitchFamily="34" charset="0"/>
              </a:rPr>
              <a:t>Για </a:t>
            </a:r>
            <a:r>
              <a:rPr lang="el-GR" altLang="el-GR" sz="2800" dirty="0">
                <a:latin typeface="Calibri" panose="020F0502020204030204" pitchFamily="34" charset="0"/>
              </a:rPr>
              <a:t>το πρώτο επίπεδο το </a:t>
            </a:r>
            <a:r>
              <a:rPr lang="en-US" altLang="el-GR" sz="2800" dirty="0">
                <a:latin typeface="Calibri" panose="020F0502020204030204" pitchFamily="34" charset="0"/>
              </a:rPr>
              <a:t>RC</a:t>
            </a:r>
            <a:r>
              <a:rPr lang="el-GR" altLang="el-GR" sz="2800" dirty="0">
                <a:latin typeface="Calibri" panose="020F0502020204030204" pitchFamily="34" charset="0"/>
              </a:rPr>
              <a:t> γινόμενο θα </a:t>
            </a:r>
            <a:r>
              <a:rPr lang="el-GR" altLang="el-GR" sz="2800" dirty="0" smtClean="0">
                <a:latin typeface="Calibri" panose="020F0502020204030204" pitchFamily="34" charset="0"/>
              </a:rPr>
              <a:t>είναι</a:t>
            </a:r>
            <a:endParaRPr lang="el-GR" altLang="el-GR" sz="2800" dirty="0">
              <a:latin typeface="Calibri" panose="020F0502020204030204" pitchFamily="34" charset="0"/>
            </a:endParaRPr>
          </a:p>
        </p:txBody>
      </p:sp>
      <p:graphicFrame>
        <p:nvGraphicFramePr>
          <p:cNvPr id="39938" name="Object 5"/>
          <p:cNvGraphicFramePr>
            <a:graphicFrameLocks noChangeAspect="1"/>
          </p:cNvGraphicFramePr>
          <p:nvPr>
            <p:extLst>
              <p:ext uri="{D42A27DB-BD31-4B8C-83A1-F6EECF244321}">
                <p14:modId xmlns:p14="http://schemas.microsoft.com/office/powerpoint/2010/main" val="3529434889"/>
              </p:ext>
            </p:extLst>
          </p:nvPr>
        </p:nvGraphicFramePr>
        <p:xfrm>
          <a:off x="755576" y="2517375"/>
          <a:ext cx="6080125" cy="422275"/>
        </p:xfrm>
        <a:graphic>
          <a:graphicData uri="http://schemas.openxmlformats.org/presentationml/2006/ole">
            <mc:AlternateContent xmlns:mc="http://schemas.openxmlformats.org/markup-compatibility/2006">
              <mc:Choice xmlns:v="urn:schemas-microsoft-com:vml" Requires="v">
                <p:oleObj spid="_x0000_s39962" name="Equation" r:id="rId4" imgW="2920680" imgH="203040" progId="Equation.3">
                  <p:embed/>
                </p:oleObj>
              </mc:Choice>
              <mc:Fallback>
                <p:oleObj name="Equation" r:id="rId4" imgW="29206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517375"/>
                        <a:ext cx="60801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82836" y="3104351"/>
            <a:ext cx="8115301" cy="816372"/>
          </a:xfrm>
          <a:prstGeom prst="rect">
            <a:avLst/>
          </a:prstGeom>
        </p:spPr>
        <p:txBody>
          <a:bodyPr vert="horz" wrap="square" lIns="91440" tIns="45720" rIns="91440" bIns="45720" rtlCol="0" anchor="ctr">
            <a:noAutofit/>
          </a:bodyPr>
          <a:lstStyle/>
          <a:p>
            <a:r>
              <a:rPr lang="el-GR" altLang="el-GR" sz="2800" dirty="0">
                <a:latin typeface="Calibri" panose="020F0502020204030204" pitchFamily="34" charset="0"/>
              </a:rPr>
              <a:t>Για το δεύτερο  επίπεδο το </a:t>
            </a:r>
            <a:r>
              <a:rPr lang="en-US" altLang="el-GR" sz="2800" dirty="0">
                <a:latin typeface="Calibri" panose="020F0502020204030204" pitchFamily="34" charset="0"/>
              </a:rPr>
              <a:t>RC</a:t>
            </a:r>
            <a:r>
              <a:rPr lang="el-GR" altLang="el-GR" sz="2800" dirty="0">
                <a:latin typeface="Calibri" panose="020F0502020204030204" pitchFamily="34" charset="0"/>
              </a:rPr>
              <a:t> γινόμενο θα είναι</a:t>
            </a:r>
          </a:p>
          <a:p>
            <a:endParaRPr lang="el-GR" sz="2800" dirty="0" smtClean="0"/>
          </a:p>
        </p:txBody>
      </p:sp>
      <p:graphicFrame>
        <p:nvGraphicFramePr>
          <p:cNvPr id="39939" name="Object 6"/>
          <p:cNvGraphicFramePr>
            <a:graphicFrameLocks noChangeAspect="1"/>
          </p:cNvGraphicFramePr>
          <p:nvPr>
            <p:extLst>
              <p:ext uri="{D42A27DB-BD31-4B8C-83A1-F6EECF244321}">
                <p14:modId xmlns:p14="http://schemas.microsoft.com/office/powerpoint/2010/main" val="3984148181"/>
              </p:ext>
            </p:extLst>
          </p:nvPr>
        </p:nvGraphicFramePr>
        <p:xfrm>
          <a:off x="1115616" y="3704033"/>
          <a:ext cx="3024188" cy="469900"/>
        </p:xfrm>
        <a:graphic>
          <a:graphicData uri="http://schemas.openxmlformats.org/presentationml/2006/ole">
            <mc:AlternateContent xmlns:mc="http://schemas.openxmlformats.org/markup-compatibility/2006">
              <mc:Choice xmlns:v="urn:schemas-microsoft-com:vml" Requires="v">
                <p:oleObj spid="_x0000_s39963" name="Equation" r:id="rId6" imgW="1307880" imgH="203040" progId="Equation.3">
                  <p:embed/>
                </p:oleObj>
              </mc:Choice>
              <mc:Fallback>
                <p:oleObj name="Equation" r:id="rId6" imgW="13078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3704033"/>
                        <a:ext cx="3024188"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Θέση περιεχομένου 2"/>
          <p:cNvSpPr>
            <a:spLocks noGrp="1"/>
          </p:cNvSpPr>
          <p:nvPr>
            <p:ph idx="1"/>
          </p:nvPr>
        </p:nvSpPr>
        <p:spPr>
          <a:xfrm>
            <a:off x="385763" y="4325007"/>
            <a:ext cx="8229600" cy="3091396"/>
          </a:xfrm>
        </p:spPr>
        <p:txBody>
          <a:bodyPr/>
          <a:lstStyle/>
          <a:p>
            <a:pPr marL="0" indent="0" eaLnBrk="1" hangingPunct="1">
              <a:spcBef>
                <a:spcPct val="20000"/>
              </a:spcBef>
              <a:buNone/>
            </a:pPr>
            <a:r>
              <a:rPr lang="el-GR" altLang="el-GR" sz="2800" dirty="0" smtClean="0">
                <a:latin typeface="Calibri" panose="020F0502020204030204" pitchFamily="34" charset="0"/>
              </a:rPr>
              <a:t>Και </a:t>
            </a:r>
            <a:r>
              <a:rPr lang="el-GR" altLang="el-GR" sz="2800" dirty="0">
                <a:latin typeface="Calibri" panose="020F0502020204030204" pitchFamily="34" charset="0"/>
              </a:rPr>
              <a:t>άρα συνολικά έχω </a:t>
            </a:r>
            <a:r>
              <a:rPr lang="en-US" altLang="el-GR" sz="2800" dirty="0">
                <a:latin typeface="Calibri" panose="020F0502020204030204" pitchFamily="34" charset="0"/>
              </a:rPr>
              <a:t>1.2ns+</a:t>
            </a:r>
            <a:r>
              <a:rPr lang="el-GR" altLang="el-GR" sz="2800" dirty="0">
                <a:latin typeface="Calibri" panose="020F0502020204030204" pitchFamily="34" charset="0"/>
              </a:rPr>
              <a:t>1.5</a:t>
            </a:r>
            <a:r>
              <a:rPr lang="en-US" altLang="el-GR" sz="2800" dirty="0" smtClean="0">
                <a:latin typeface="Calibri" panose="020F0502020204030204" pitchFamily="34" charset="0"/>
              </a:rPr>
              <a:t>ns=2.7ns</a:t>
            </a:r>
            <a:endParaRPr lang="el-GR" altLang="el-GR" sz="2800" dirty="0">
              <a:latin typeface="Calibri" panose="020F0502020204030204" pitchFamily="34" charset="0"/>
            </a:endParaRPr>
          </a:p>
        </p:txBody>
      </p:sp>
    </p:spTree>
    <p:custDataLst>
      <p:tags r:id="rId2"/>
    </p:custDataLst>
    <p:extLst>
      <p:ext uri="{BB962C8B-B14F-4D97-AF65-F5344CB8AC3E}">
        <p14:creationId xmlns:p14="http://schemas.microsoft.com/office/powerpoint/2010/main" val="298982196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6725" y="404813"/>
            <a:ext cx="8229600" cy="1503362"/>
          </a:xfrm>
        </p:spPr>
        <p:txBody>
          <a:bodyPr/>
          <a:lstStyle/>
          <a:p>
            <a:pPr eaLnBrk="1" hangingPunct="1"/>
            <a:r>
              <a:rPr lang="el-GR" altLang="el-GR" sz="4000" dirty="0" smtClean="0"/>
              <a:t>Ποιος θα ήταν ο παράγοντας πολλαπλασιασμού του </a:t>
            </a:r>
            <a:r>
              <a:rPr lang="en-US" altLang="el-GR" sz="4000" dirty="0" smtClean="0"/>
              <a:t>p-MOS </a:t>
            </a:r>
            <a:r>
              <a:rPr lang="el-GR" altLang="el-GR" sz="4000" dirty="0" smtClean="0"/>
              <a:t>που δίνει βέλτιστη λύση</a:t>
            </a:r>
            <a:r>
              <a:rPr lang="en-US" altLang="el-GR" sz="4000" dirty="0" smtClean="0"/>
              <a:t>;</a:t>
            </a:r>
            <a:endParaRPr lang="el-GR" altLang="el-GR" sz="4000" dirty="0" smtClean="0"/>
          </a:p>
        </p:txBody>
      </p:sp>
      <p:sp>
        <p:nvSpPr>
          <p:cNvPr id="122883" name="Rectangle 3"/>
          <p:cNvSpPr>
            <a:spLocks noGrp="1" noChangeArrowheads="1"/>
          </p:cNvSpPr>
          <p:nvPr>
            <p:ph idx="1"/>
          </p:nvPr>
        </p:nvSpPr>
        <p:spPr>
          <a:xfrm>
            <a:off x="457349" y="1966913"/>
            <a:ext cx="8229600" cy="3860800"/>
          </a:xfrm>
        </p:spPr>
        <p:txBody>
          <a:bodyPr/>
          <a:lstStyle/>
          <a:p>
            <a:pPr eaLnBrk="1" hangingPunct="1">
              <a:lnSpc>
                <a:spcPct val="80000"/>
              </a:lnSpc>
              <a:defRPr/>
            </a:pPr>
            <a:r>
              <a:rPr lang="el-GR" sz="2400" dirty="0" smtClean="0">
                <a:latin typeface="+mj-lt"/>
              </a:rPr>
              <a:t>Έστω α ο παράγοντας που δίνει την βέλτιστη λύση, </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Ορίζω το γινόμενο </a:t>
            </a:r>
            <a:r>
              <a:rPr lang="en-US" sz="2400" dirty="0" smtClean="0">
                <a:latin typeface="+mj-lt"/>
              </a:rPr>
              <a:t>RC </a:t>
            </a:r>
            <a:r>
              <a:rPr lang="el-GR" sz="2400" dirty="0" smtClean="0">
                <a:latin typeface="+mj-lt"/>
              </a:rPr>
              <a:t> για μεταβολή στην είσοδο από 0000 σε 1111 </a:t>
            </a:r>
            <a:r>
              <a:rPr lang="el-GR" sz="2400" dirty="0" err="1" smtClean="0">
                <a:latin typeface="+mj-lt"/>
              </a:rPr>
              <a:t>ώς</a:t>
            </a:r>
            <a:r>
              <a:rPr lang="el-GR" sz="2400" dirty="0" smtClean="0">
                <a:latin typeface="+mj-lt"/>
              </a:rPr>
              <a:t> </a:t>
            </a:r>
            <a:r>
              <a:rPr lang="en-US" sz="2400" dirty="0" smtClean="0">
                <a:latin typeface="+mj-lt"/>
              </a:rPr>
              <a:t>RC</a:t>
            </a:r>
            <a:r>
              <a:rPr lang="el-GR" sz="2400" dirty="0" smtClean="0">
                <a:latin typeface="+mj-lt"/>
              </a:rPr>
              <a:t>1(α)</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Ορίζω το γινόμενο </a:t>
            </a:r>
            <a:r>
              <a:rPr lang="en-US" sz="2400" dirty="0" smtClean="0">
                <a:latin typeface="+mj-lt"/>
              </a:rPr>
              <a:t>RC </a:t>
            </a:r>
            <a:r>
              <a:rPr lang="el-GR" sz="2400" dirty="0" smtClean="0">
                <a:latin typeface="+mj-lt"/>
              </a:rPr>
              <a:t> για μεταβολή στην είσοδο από </a:t>
            </a:r>
            <a:r>
              <a:rPr lang="en-US" sz="2400" dirty="0" smtClean="0">
                <a:latin typeface="+mj-lt"/>
              </a:rPr>
              <a:t>1111 </a:t>
            </a:r>
            <a:r>
              <a:rPr lang="el-GR" sz="2400" dirty="0" smtClean="0">
                <a:latin typeface="+mj-lt"/>
              </a:rPr>
              <a:t>σε 1110 </a:t>
            </a:r>
            <a:r>
              <a:rPr lang="el-GR" sz="2400" dirty="0" err="1" smtClean="0">
                <a:latin typeface="+mj-lt"/>
              </a:rPr>
              <a:t>ώς</a:t>
            </a:r>
            <a:r>
              <a:rPr lang="el-GR" sz="2400" dirty="0" smtClean="0">
                <a:latin typeface="+mj-lt"/>
              </a:rPr>
              <a:t> </a:t>
            </a:r>
            <a:r>
              <a:rPr lang="en-US" sz="2400" dirty="0" smtClean="0">
                <a:latin typeface="+mj-lt"/>
              </a:rPr>
              <a:t>RC</a:t>
            </a:r>
            <a:r>
              <a:rPr lang="el-GR" sz="2400" dirty="0" smtClean="0">
                <a:latin typeface="+mj-lt"/>
              </a:rPr>
              <a:t>2(α)</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Βρίσκω συναρτήσεις </a:t>
            </a:r>
            <a:r>
              <a:rPr lang="en-US" sz="2400" dirty="0" smtClean="0">
                <a:latin typeface="+mj-lt"/>
              </a:rPr>
              <a:t>RC1(</a:t>
            </a:r>
            <a:r>
              <a:rPr lang="el-GR" sz="2400" dirty="0" smtClean="0">
                <a:latin typeface="+mj-lt"/>
              </a:rPr>
              <a:t>α) και </a:t>
            </a:r>
            <a:r>
              <a:rPr lang="en-US" sz="2400" dirty="0" smtClean="0">
                <a:latin typeface="+mj-lt"/>
              </a:rPr>
              <a:t>RC2</a:t>
            </a:r>
            <a:r>
              <a:rPr lang="el-GR" sz="2400" dirty="0" smtClean="0">
                <a:latin typeface="+mj-lt"/>
              </a:rPr>
              <a:t>(α), το βέλτιστο α θα είναι εκείνο που ελαχιστοποιεί τη συνάρτηση </a:t>
            </a:r>
            <a:r>
              <a:rPr lang="en-US" sz="2400" dirty="0" smtClean="0">
                <a:latin typeface="+mj-lt"/>
              </a:rPr>
              <a:t>F(</a:t>
            </a:r>
            <a:r>
              <a:rPr lang="el-GR" sz="2400" dirty="0" smtClean="0">
                <a:latin typeface="+mj-lt"/>
              </a:rPr>
              <a:t>α), με </a:t>
            </a:r>
            <a:r>
              <a:rPr lang="en-US" sz="2400" dirty="0" smtClean="0">
                <a:latin typeface="+mj-lt"/>
              </a:rPr>
              <a:t>F</a:t>
            </a:r>
            <a:r>
              <a:rPr lang="el-GR" sz="2400" dirty="0" smtClean="0">
                <a:latin typeface="+mj-lt"/>
              </a:rPr>
              <a:t>(α)=</a:t>
            </a:r>
            <a:r>
              <a:rPr lang="en-US" sz="2400" dirty="0" smtClean="0">
                <a:latin typeface="+mj-lt"/>
              </a:rPr>
              <a:t>max(RC1(</a:t>
            </a:r>
            <a:r>
              <a:rPr lang="el-GR" sz="2400" dirty="0" smtClean="0">
                <a:latin typeface="+mj-lt"/>
              </a:rPr>
              <a:t>α),</a:t>
            </a:r>
            <a:r>
              <a:rPr lang="en-US" sz="2400" dirty="0" smtClean="0">
                <a:latin typeface="+mj-lt"/>
              </a:rPr>
              <a:t>RC2(</a:t>
            </a:r>
            <a:r>
              <a:rPr lang="el-GR" sz="2400" dirty="0" smtClean="0">
                <a:latin typeface="+mj-lt"/>
              </a:rPr>
              <a:t>α))</a:t>
            </a:r>
            <a:endParaRPr lang="en-US" sz="2400" dirty="0" smtClean="0">
              <a:latin typeface="+mj-lt"/>
            </a:endParaRPr>
          </a:p>
          <a:p>
            <a:pPr eaLnBrk="1" hangingPunct="1">
              <a:lnSpc>
                <a:spcPct val="80000"/>
              </a:lnSpc>
              <a:defRPr/>
            </a:pPr>
            <a:endParaRPr lang="en-US" sz="2400" dirty="0" smtClean="0"/>
          </a:p>
        </p:txBody>
      </p:sp>
    </p:spTree>
    <p:extLst>
      <p:ext uri="{BB962C8B-B14F-4D97-AF65-F5344CB8AC3E}">
        <p14:creationId xmlns:p14="http://schemas.microsoft.com/office/powerpoint/2010/main" val="81311855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95288" y="188913"/>
            <a:ext cx="8229600" cy="1143000"/>
          </a:xfrm>
        </p:spPr>
        <p:txBody>
          <a:bodyPr/>
          <a:lstStyle/>
          <a:p>
            <a:pPr eaLnBrk="1" hangingPunct="1"/>
            <a:r>
              <a:rPr lang="el-GR" altLang="el-GR" smtClean="0"/>
              <a:t>Μεταβολή 0000 σε 1111</a:t>
            </a:r>
          </a:p>
        </p:txBody>
      </p:sp>
      <p:sp>
        <p:nvSpPr>
          <p:cNvPr id="40965" name="Rectangle 4"/>
          <p:cNvSpPr>
            <a:spLocks noGrp="1" noChangeArrowheads="1"/>
          </p:cNvSpPr>
          <p:nvPr>
            <p:ph idx="1"/>
          </p:nvPr>
        </p:nvSpPr>
        <p:spPr>
          <a:xfrm>
            <a:off x="669131" y="1331913"/>
            <a:ext cx="7993063" cy="728935"/>
          </a:xfrm>
        </p:spPr>
        <p:txBody>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endParaRPr lang="el-GR" sz="2800" dirty="0" smtClean="0"/>
          </a:p>
          <a:p>
            <a:pPr eaLnBrk="1" hangingPunct="1">
              <a:defRPr/>
            </a:pPr>
            <a:endParaRPr lang="el-GR" sz="2800" dirty="0" smtClean="0"/>
          </a:p>
          <a:p>
            <a:pPr eaLnBrk="1" hangingPunct="1">
              <a:buFontTx/>
              <a:buNone/>
              <a:defRPr/>
            </a:pPr>
            <a:endParaRPr lang="el-GR" sz="2800" dirty="0" smtClean="0"/>
          </a:p>
        </p:txBody>
      </p:sp>
      <p:graphicFrame>
        <p:nvGraphicFramePr>
          <p:cNvPr id="40962" name="Object 5"/>
          <p:cNvGraphicFramePr>
            <a:graphicFrameLocks noChangeAspect="1"/>
          </p:cNvGraphicFramePr>
          <p:nvPr/>
        </p:nvGraphicFramePr>
        <p:xfrm>
          <a:off x="2051050" y="2205038"/>
          <a:ext cx="5124450" cy="1049337"/>
        </p:xfrm>
        <a:graphic>
          <a:graphicData uri="http://schemas.openxmlformats.org/presentationml/2006/ole">
            <mc:AlternateContent xmlns:mc="http://schemas.openxmlformats.org/markup-compatibility/2006">
              <mc:Choice xmlns:v="urn:schemas-microsoft-com:vml" Requires="v">
                <p:oleObj spid="_x0000_s40986" name="Equation" r:id="rId4" imgW="2108160" imgH="431640" progId="Equation.3">
                  <p:embed/>
                </p:oleObj>
              </mc:Choice>
              <mc:Fallback>
                <p:oleObj name="Equation" r:id="rId4" imgW="21081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205038"/>
                        <a:ext cx="5124450" cy="104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69131" y="3513519"/>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40963" name="Object 6"/>
          <p:cNvGraphicFramePr>
            <a:graphicFrameLocks noChangeAspect="1"/>
          </p:cNvGraphicFramePr>
          <p:nvPr/>
        </p:nvGraphicFramePr>
        <p:xfrm>
          <a:off x="1763713" y="4365625"/>
          <a:ext cx="5803900" cy="431800"/>
        </p:xfrm>
        <a:graphic>
          <a:graphicData uri="http://schemas.openxmlformats.org/presentationml/2006/ole">
            <mc:AlternateContent xmlns:mc="http://schemas.openxmlformats.org/markup-compatibility/2006">
              <mc:Choice xmlns:v="urn:schemas-microsoft-com:vml" Requires="v">
                <p:oleObj spid="_x0000_s40987" name="Equation" r:id="rId6" imgW="2730240" imgH="203040" progId="Equation.3">
                  <p:embed/>
                </p:oleObj>
              </mc:Choice>
              <mc:Fallback>
                <p:oleObj name="Equation" r:id="rId6" imgW="27302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4365625"/>
                        <a:ext cx="5803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179718" y="5081600"/>
            <a:ext cx="6660740" cy="1188132"/>
          </a:xfrm>
          <a:prstGeom prst="rect">
            <a:avLst/>
          </a:prstGeom>
        </p:spPr>
        <p:txBody>
          <a:bodyPr vert="horz" wrap="square" lIns="91440" tIns="45720" rIns="91440" bIns="45720" rtlCol="0" anchor="ctr">
            <a:normAutofit fontScale="92500"/>
          </a:bodyPr>
          <a:lstStyle/>
          <a:p>
            <a:r>
              <a:rPr lang="el-GR" sz="2800" dirty="0" smtClean="0">
                <a:latin typeface="+mn-lt"/>
              </a:rPr>
              <a:t>Και άρα συνολικά έχω </a:t>
            </a:r>
            <a:r>
              <a:rPr lang="en-US" sz="2800" dirty="0" smtClean="0">
                <a:latin typeface="+mn-lt"/>
              </a:rPr>
              <a:t>RC1(</a:t>
            </a:r>
            <a:r>
              <a:rPr lang="el-GR" sz="2800" dirty="0">
                <a:latin typeface="+mn-lt"/>
              </a:rPr>
              <a:t>α)=(α+1+2.4/α)</a:t>
            </a:r>
            <a:r>
              <a:rPr lang="en-US" sz="2800" dirty="0">
                <a:latin typeface="+mn-lt"/>
              </a:rPr>
              <a:t>ns</a:t>
            </a:r>
          </a:p>
          <a:p>
            <a:r>
              <a:rPr lang="el-GR" sz="2800" dirty="0" smtClean="0">
                <a:latin typeface="+mn-lt"/>
              </a:rPr>
              <a:t> </a:t>
            </a:r>
            <a:endParaRPr lang="en-US" sz="2800" dirty="0">
              <a:latin typeface="+mn-lt"/>
            </a:endParaRPr>
          </a:p>
        </p:txBody>
      </p:sp>
    </p:spTree>
    <p:custDataLst>
      <p:tags r:id="rId2"/>
    </p:custDataLst>
    <p:extLst>
      <p:ext uri="{BB962C8B-B14F-4D97-AF65-F5344CB8AC3E}">
        <p14:creationId xmlns:p14="http://schemas.microsoft.com/office/powerpoint/2010/main" val="355149717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95288" y="188913"/>
            <a:ext cx="8229600" cy="1143000"/>
          </a:xfrm>
        </p:spPr>
        <p:txBody>
          <a:bodyPr/>
          <a:lstStyle/>
          <a:p>
            <a:pPr eaLnBrk="1" hangingPunct="1"/>
            <a:r>
              <a:rPr lang="el-GR" altLang="el-GR" dirty="0" smtClean="0"/>
              <a:t>Μεταβολή 1110 σε 1111 (1 από 3)</a:t>
            </a:r>
          </a:p>
        </p:txBody>
      </p:sp>
      <p:sp>
        <p:nvSpPr>
          <p:cNvPr id="41989" name="Rectangle 3"/>
          <p:cNvSpPr>
            <a:spLocks noGrp="1" noChangeArrowheads="1"/>
          </p:cNvSpPr>
          <p:nvPr>
            <p:ph idx="1"/>
          </p:nvPr>
        </p:nvSpPr>
        <p:spPr>
          <a:xfrm>
            <a:off x="539750" y="1341439"/>
            <a:ext cx="7993063" cy="1259470"/>
          </a:xfrm>
        </p:spPr>
        <p:txBody>
          <a:bodyPr/>
          <a:lstStyle/>
          <a:p>
            <a:pPr marL="0" indent="0" eaLnBrk="1" hangingPunct="1">
              <a:buNone/>
              <a:defRPr/>
            </a:pPr>
            <a:r>
              <a:rPr lang="el-GR" sz="2800" dirty="0" smtClean="0">
                <a:latin typeface="+mj-lt"/>
              </a:rPr>
              <a:t>Για το πρώτο επίπεδο το </a:t>
            </a:r>
            <a:r>
              <a:rPr lang="en-US" sz="2800" dirty="0" smtClean="0">
                <a:latin typeface="+mj-lt"/>
              </a:rPr>
              <a:t>RC</a:t>
            </a:r>
            <a:r>
              <a:rPr lang="el-GR" sz="2800" dirty="0" smtClean="0">
                <a:latin typeface="+mj-lt"/>
              </a:rPr>
              <a:t> γινόμενο θα είναι</a:t>
            </a:r>
            <a:endParaRPr lang="el-GR" sz="2800" dirty="0" smtClean="0"/>
          </a:p>
          <a:p>
            <a:pPr eaLnBrk="1" hangingPunct="1">
              <a:defRPr/>
            </a:pPr>
            <a:endParaRPr lang="el-GR" sz="2800" dirty="0" smtClean="0"/>
          </a:p>
          <a:p>
            <a:pPr eaLnBrk="1" hangingPunct="1">
              <a:buFontTx/>
              <a:buNone/>
              <a:defRPr/>
            </a:pPr>
            <a:endParaRPr lang="el-GR" sz="2800" dirty="0" smtClean="0"/>
          </a:p>
        </p:txBody>
      </p:sp>
      <p:graphicFrame>
        <p:nvGraphicFramePr>
          <p:cNvPr id="41986" name="Object 4"/>
          <p:cNvGraphicFramePr>
            <a:graphicFrameLocks noChangeAspect="1"/>
          </p:cNvGraphicFramePr>
          <p:nvPr/>
        </p:nvGraphicFramePr>
        <p:xfrm>
          <a:off x="1820863" y="2205038"/>
          <a:ext cx="5586412" cy="1049337"/>
        </p:xfrm>
        <a:graphic>
          <a:graphicData uri="http://schemas.openxmlformats.org/presentationml/2006/ole">
            <mc:AlternateContent xmlns:mc="http://schemas.openxmlformats.org/markup-compatibility/2006">
              <mc:Choice xmlns:v="urn:schemas-microsoft-com:vml" Requires="v">
                <p:oleObj spid="_x0000_s42008" name="Equation" r:id="rId4" imgW="2298600" imgH="431640" progId="Equation.3">
                  <p:embed/>
                </p:oleObj>
              </mc:Choice>
              <mc:Fallback>
                <p:oleObj name="Equation" r:id="rId4" imgW="22986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863" y="2205038"/>
                        <a:ext cx="5586412" cy="104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69131" y="3513519"/>
            <a:ext cx="7704856" cy="614648"/>
          </a:xfrm>
          <a:prstGeom prst="rect">
            <a:avLst/>
          </a:prstGeom>
        </p:spPr>
        <p:txBody>
          <a:bodyPr vert="horz" wrap="square" lIns="91440" tIns="45720" rIns="91440" bIns="45720" rtlCol="0" anchor="ctr">
            <a:normAutofit/>
          </a:bodyPr>
          <a:lstStyle/>
          <a:p>
            <a:pPr eaLnBrk="1" hangingPunct="1">
              <a:defRPr/>
            </a:pPr>
            <a:r>
              <a:rPr lang="el-GR" sz="2800" dirty="0">
                <a:latin typeface="+mn-lt"/>
                <a:ea typeface="SimSun-ExtB" panose="02010609060101010101" pitchFamily="49" charset="-122"/>
              </a:rPr>
              <a:t>Για το δεύτερο  επίπεδο το </a:t>
            </a:r>
            <a:r>
              <a:rPr lang="en-US" sz="2800" dirty="0">
                <a:latin typeface="+mn-lt"/>
                <a:ea typeface="SimSun-ExtB" panose="02010609060101010101" pitchFamily="49" charset="-122"/>
              </a:rPr>
              <a:t>RC</a:t>
            </a:r>
            <a:r>
              <a:rPr lang="el-GR" sz="2800" dirty="0">
                <a:latin typeface="+mn-lt"/>
                <a:ea typeface="SimSun-ExtB" panose="02010609060101010101" pitchFamily="49" charset="-122"/>
              </a:rPr>
              <a:t> γινόμενο θα είναι</a:t>
            </a:r>
          </a:p>
        </p:txBody>
      </p:sp>
      <p:graphicFrame>
        <p:nvGraphicFramePr>
          <p:cNvPr id="41987" name="Object 5"/>
          <p:cNvGraphicFramePr>
            <a:graphicFrameLocks noChangeAspect="1"/>
          </p:cNvGraphicFramePr>
          <p:nvPr/>
        </p:nvGraphicFramePr>
        <p:xfrm>
          <a:off x="3275013" y="4365625"/>
          <a:ext cx="2781300" cy="431800"/>
        </p:xfrm>
        <a:graphic>
          <a:graphicData uri="http://schemas.openxmlformats.org/presentationml/2006/ole">
            <mc:AlternateContent xmlns:mc="http://schemas.openxmlformats.org/markup-compatibility/2006">
              <mc:Choice xmlns:v="urn:schemas-microsoft-com:vml" Requires="v">
                <p:oleObj spid="_x0000_s42009" name="Equation" r:id="rId6" imgW="1307880" imgH="203040" progId="Equation.3">
                  <p:embed/>
                </p:oleObj>
              </mc:Choice>
              <mc:Fallback>
                <p:oleObj name="Equation" r:id="rId6" imgW="13078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013" y="4365625"/>
                        <a:ext cx="2781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179718" y="5081600"/>
            <a:ext cx="6660740" cy="1188132"/>
          </a:xfrm>
          <a:prstGeom prst="rect">
            <a:avLst/>
          </a:prstGeom>
        </p:spPr>
        <p:txBody>
          <a:bodyPr vert="horz" wrap="square" lIns="91440" tIns="45720" rIns="91440" bIns="45720" rtlCol="0" anchor="ctr">
            <a:normAutofit/>
          </a:bodyPr>
          <a:lstStyle/>
          <a:p>
            <a:r>
              <a:rPr lang="el-GR" sz="2800" dirty="0" smtClean="0">
                <a:latin typeface="+mn-lt"/>
              </a:rPr>
              <a:t>Και άρα συνολικά έχω </a:t>
            </a:r>
            <a:r>
              <a:rPr lang="en-US" sz="2800" dirty="0">
                <a:latin typeface="+mn-lt"/>
              </a:rPr>
              <a:t>RC2(</a:t>
            </a:r>
            <a:r>
              <a:rPr lang="el-GR" sz="2800" dirty="0">
                <a:latin typeface="+mn-lt"/>
              </a:rPr>
              <a:t>α)=(0.4α+1.9)</a:t>
            </a:r>
            <a:r>
              <a:rPr lang="en-US" sz="2800" dirty="0">
                <a:latin typeface="+mn-lt"/>
              </a:rPr>
              <a:t>ns</a:t>
            </a:r>
          </a:p>
          <a:p>
            <a:r>
              <a:rPr lang="el-GR" sz="2800" dirty="0" smtClean="0">
                <a:latin typeface="+mn-lt"/>
              </a:rPr>
              <a:t> </a:t>
            </a:r>
            <a:endParaRPr lang="en-US" sz="2800" dirty="0">
              <a:latin typeface="+mn-lt"/>
            </a:endParaRPr>
          </a:p>
        </p:txBody>
      </p:sp>
    </p:spTree>
    <p:custDataLst>
      <p:tags r:id="rId2"/>
    </p:custDataLst>
    <p:extLst>
      <p:ext uri="{BB962C8B-B14F-4D97-AF65-F5344CB8AC3E}">
        <p14:creationId xmlns:p14="http://schemas.microsoft.com/office/powerpoint/2010/main" val="179390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Μεταβολή 1110 σε 1111 </a:t>
            </a:r>
            <a:r>
              <a:rPr lang="el-GR" altLang="el-GR" dirty="0" smtClean="0"/>
              <a:t>(2 από </a:t>
            </a:r>
            <a:r>
              <a:rPr lang="el-GR" altLang="el-GR" dirty="0"/>
              <a:t>3)</a:t>
            </a:r>
            <a:endParaRPr lang="el-GR" dirty="0"/>
          </a:p>
        </p:txBody>
      </p:sp>
      <p:sp>
        <p:nvSpPr>
          <p:cNvPr id="123906" name="Rectangle 3"/>
          <p:cNvSpPr>
            <a:spLocks noGrp="1" noChangeArrowheads="1"/>
          </p:cNvSpPr>
          <p:nvPr>
            <p:ph idx="1"/>
          </p:nvPr>
        </p:nvSpPr>
        <p:spPr/>
        <p:txBody>
          <a:bodyPr/>
          <a:lstStyle/>
          <a:p>
            <a:pPr eaLnBrk="1" hangingPunct="1">
              <a:lnSpc>
                <a:spcPct val="90000"/>
              </a:lnSpc>
              <a:defRPr/>
            </a:pPr>
            <a:r>
              <a:rPr lang="el-GR" sz="2400" dirty="0" smtClean="0">
                <a:latin typeface="+mj-lt"/>
              </a:rPr>
              <a:t>Διακρίνουμε τις ακόλουθες περιπτώσεις</a:t>
            </a:r>
          </a:p>
          <a:p>
            <a:pPr eaLnBrk="1" hangingPunct="1">
              <a:lnSpc>
                <a:spcPct val="90000"/>
              </a:lnSpc>
              <a:defRPr/>
            </a:pPr>
            <a:endParaRPr lang="el-GR" sz="2400" dirty="0" smtClean="0">
              <a:latin typeface="+mj-lt"/>
            </a:endParaRPr>
          </a:p>
          <a:p>
            <a:pPr eaLnBrk="1" hangingPunct="1">
              <a:lnSpc>
                <a:spcPct val="90000"/>
              </a:lnSpc>
              <a:defRPr/>
            </a:pPr>
            <a:r>
              <a:rPr lang="el-GR" sz="2400" dirty="0" smtClean="0">
                <a:latin typeface="+mj-lt"/>
              </a:rPr>
              <a:t>Εάν για την τιμή του α, α</a:t>
            </a:r>
            <a:r>
              <a:rPr lang="en-US" sz="2400" dirty="0" smtClean="0">
                <a:latin typeface="+mj-lt"/>
              </a:rPr>
              <a:t>'</a:t>
            </a:r>
            <a:r>
              <a:rPr lang="el-GR" sz="2400" dirty="0" smtClean="0">
                <a:latin typeface="+mj-lt"/>
              </a:rPr>
              <a:t> που ελαχιστοποιείται η </a:t>
            </a:r>
            <a:r>
              <a:rPr lang="en-US" sz="2400" dirty="0" smtClean="0">
                <a:latin typeface="+mj-lt"/>
              </a:rPr>
              <a:t>RC1(</a:t>
            </a:r>
            <a:r>
              <a:rPr lang="el-GR" sz="2400" dirty="0" smtClean="0">
                <a:latin typeface="+mj-lt"/>
              </a:rPr>
              <a:t>α)</a:t>
            </a:r>
            <a:r>
              <a:rPr lang="en-US" sz="2400" dirty="0" smtClean="0">
                <a:latin typeface="+mj-lt"/>
              </a:rPr>
              <a:t>, RC1(</a:t>
            </a:r>
            <a:r>
              <a:rPr lang="el-GR" sz="2400" dirty="0" smtClean="0">
                <a:latin typeface="+mj-lt"/>
              </a:rPr>
              <a:t>α</a:t>
            </a:r>
            <a:r>
              <a:rPr lang="en-US" sz="2400" dirty="0" smtClean="0">
                <a:latin typeface="+mj-lt"/>
              </a:rPr>
              <a:t>'</a:t>
            </a:r>
            <a:r>
              <a:rPr lang="el-GR" sz="2400" dirty="0" smtClean="0">
                <a:latin typeface="+mj-lt"/>
              </a:rPr>
              <a:t>) &gt; </a:t>
            </a:r>
            <a:r>
              <a:rPr lang="en-US" sz="2400" dirty="0" smtClean="0">
                <a:latin typeface="+mj-lt"/>
              </a:rPr>
              <a:t>RC</a:t>
            </a:r>
            <a:r>
              <a:rPr lang="el-GR" sz="2400" dirty="0" smtClean="0">
                <a:latin typeface="+mj-lt"/>
              </a:rPr>
              <a:t>2</a:t>
            </a:r>
            <a:r>
              <a:rPr lang="en-US" sz="2400" dirty="0" smtClean="0">
                <a:latin typeface="+mj-lt"/>
              </a:rPr>
              <a:t>(</a:t>
            </a:r>
            <a:r>
              <a:rPr lang="el-GR" sz="2400" dirty="0" smtClean="0">
                <a:latin typeface="+mj-lt"/>
              </a:rPr>
              <a:t>α</a:t>
            </a:r>
            <a:r>
              <a:rPr lang="en-US" sz="2400" dirty="0" smtClean="0">
                <a:latin typeface="+mj-lt"/>
              </a:rPr>
              <a:t>'</a:t>
            </a:r>
            <a:r>
              <a:rPr lang="el-GR" sz="2400" dirty="0" smtClean="0">
                <a:latin typeface="+mj-lt"/>
              </a:rPr>
              <a:t>)</a:t>
            </a:r>
            <a:r>
              <a:rPr lang="en-US" sz="2400" dirty="0" smtClean="0">
                <a:latin typeface="+mj-lt"/>
              </a:rPr>
              <a:t>, </a:t>
            </a:r>
            <a:r>
              <a:rPr lang="el-GR" sz="2400" dirty="0" smtClean="0">
                <a:latin typeface="+mj-lt"/>
              </a:rPr>
              <a:t>το ζητούμενο α είναι το α</a:t>
            </a:r>
            <a:r>
              <a:rPr lang="en-US" sz="2400" dirty="0" smtClean="0">
                <a:latin typeface="+mj-lt"/>
              </a:rPr>
              <a:t>'</a:t>
            </a:r>
            <a:endParaRPr lang="el-GR" sz="2400" dirty="0" smtClean="0">
              <a:latin typeface="+mj-lt"/>
            </a:endParaRPr>
          </a:p>
          <a:p>
            <a:pPr eaLnBrk="1" hangingPunct="1">
              <a:lnSpc>
                <a:spcPct val="90000"/>
              </a:lnSpc>
              <a:defRPr/>
            </a:pPr>
            <a:endParaRPr lang="el-GR" sz="2400" dirty="0" smtClean="0">
              <a:latin typeface="+mj-lt"/>
            </a:endParaRPr>
          </a:p>
          <a:p>
            <a:pPr eaLnBrk="1" hangingPunct="1">
              <a:lnSpc>
                <a:spcPct val="90000"/>
              </a:lnSpc>
              <a:defRPr/>
            </a:pPr>
            <a:r>
              <a:rPr lang="el-GR" sz="2400" dirty="0" smtClean="0">
                <a:latin typeface="+mj-lt"/>
              </a:rPr>
              <a:t>Εναλλακτικά εάν για την τιμή του α, α</a:t>
            </a:r>
            <a:r>
              <a:rPr lang="en-US" sz="2400" dirty="0" smtClean="0">
                <a:latin typeface="+mj-lt"/>
              </a:rPr>
              <a:t>'</a:t>
            </a:r>
            <a:r>
              <a:rPr lang="el-GR" sz="2400" dirty="0" smtClean="0">
                <a:latin typeface="+mj-lt"/>
              </a:rPr>
              <a:t> που ελαχιστοποιείται η </a:t>
            </a:r>
            <a:r>
              <a:rPr lang="en-US" sz="2400" dirty="0" smtClean="0">
                <a:latin typeface="+mj-lt"/>
              </a:rPr>
              <a:t>RC</a:t>
            </a:r>
            <a:r>
              <a:rPr lang="el-GR" sz="2400" dirty="0" smtClean="0">
                <a:latin typeface="+mj-lt"/>
              </a:rPr>
              <a:t>2</a:t>
            </a:r>
            <a:r>
              <a:rPr lang="en-US" sz="2400" dirty="0" smtClean="0">
                <a:latin typeface="+mj-lt"/>
              </a:rPr>
              <a:t>(</a:t>
            </a:r>
            <a:r>
              <a:rPr lang="el-GR" sz="2400" dirty="0" smtClean="0">
                <a:latin typeface="+mj-lt"/>
              </a:rPr>
              <a:t>α)</a:t>
            </a:r>
            <a:r>
              <a:rPr lang="en-US" sz="2400" dirty="0" smtClean="0">
                <a:latin typeface="+mj-lt"/>
              </a:rPr>
              <a:t>, RC</a:t>
            </a:r>
            <a:r>
              <a:rPr lang="el-GR" sz="2400" dirty="0" smtClean="0">
                <a:latin typeface="+mj-lt"/>
              </a:rPr>
              <a:t>2</a:t>
            </a:r>
            <a:r>
              <a:rPr lang="en-US" sz="2400" dirty="0" smtClean="0">
                <a:latin typeface="+mj-lt"/>
              </a:rPr>
              <a:t>(</a:t>
            </a:r>
            <a:r>
              <a:rPr lang="el-GR" sz="2400" dirty="0" smtClean="0">
                <a:latin typeface="+mj-lt"/>
              </a:rPr>
              <a:t>α</a:t>
            </a:r>
            <a:r>
              <a:rPr lang="en-US" sz="2400" dirty="0" smtClean="0">
                <a:latin typeface="+mj-lt"/>
              </a:rPr>
              <a:t>'</a:t>
            </a:r>
            <a:r>
              <a:rPr lang="el-GR" sz="2400" dirty="0" smtClean="0">
                <a:latin typeface="+mj-lt"/>
              </a:rPr>
              <a:t>) &gt; </a:t>
            </a:r>
            <a:r>
              <a:rPr lang="en-US" sz="2400" dirty="0" smtClean="0">
                <a:latin typeface="+mj-lt"/>
              </a:rPr>
              <a:t>RC</a:t>
            </a:r>
            <a:r>
              <a:rPr lang="el-GR" sz="2400" dirty="0" smtClean="0">
                <a:latin typeface="+mj-lt"/>
              </a:rPr>
              <a:t>1</a:t>
            </a:r>
            <a:r>
              <a:rPr lang="en-US" sz="2400" dirty="0" smtClean="0">
                <a:latin typeface="+mj-lt"/>
              </a:rPr>
              <a:t>(</a:t>
            </a:r>
            <a:r>
              <a:rPr lang="el-GR" sz="2400" dirty="0" smtClean="0">
                <a:latin typeface="+mj-lt"/>
              </a:rPr>
              <a:t>α</a:t>
            </a:r>
            <a:r>
              <a:rPr lang="en-US" sz="2400" dirty="0" smtClean="0">
                <a:latin typeface="+mj-lt"/>
              </a:rPr>
              <a:t>'</a:t>
            </a:r>
            <a:r>
              <a:rPr lang="el-GR" sz="2400" dirty="0" smtClean="0">
                <a:latin typeface="+mj-lt"/>
              </a:rPr>
              <a:t>)</a:t>
            </a:r>
            <a:r>
              <a:rPr lang="en-US" sz="2400" dirty="0" smtClean="0">
                <a:latin typeface="+mj-lt"/>
              </a:rPr>
              <a:t>, </a:t>
            </a:r>
            <a:r>
              <a:rPr lang="el-GR" sz="2400" dirty="0" smtClean="0">
                <a:latin typeface="+mj-lt"/>
              </a:rPr>
              <a:t>το ζητούμενο α είναι το α</a:t>
            </a:r>
            <a:r>
              <a:rPr lang="en-US" sz="2400" dirty="0" smtClean="0">
                <a:latin typeface="+mj-lt"/>
              </a:rPr>
              <a:t>'</a:t>
            </a:r>
            <a:r>
              <a:rPr lang="el-GR" sz="2400" dirty="0" smtClean="0">
                <a:latin typeface="+mj-lt"/>
              </a:rPr>
              <a:t> </a:t>
            </a:r>
          </a:p>
          <a:p>
            <a:pPr eaLnBrk="1" hangingPunct="1">
              <a:lnSpc>
                <a:spcPct val="90000"/>
              </a:lnSpc>
              <a:defRPr/>
            </a:pPr>
            <a:endParaRPr lang="el-GR" sz="2400" dirty="0" smtClean="0">
              <a:latin typeface="+mj-lt"/>
            </a:endParaRPr>
          </a:p>
          <a:p>
            <a:pPr eaLnBrk="1" hangingPunct="1">
              <a:lnSpc>
                <a:spcPct val="90000"/>
              </a:lnSpc>
              <a:defRPr/>
            </a:pPr>
            <a:r>
              <a:rPr lang="el-GR" sz="2400" dirty="0" smtClean="0">
                <a:latin typeface="+mj-lt"/>
              </a:rPr>
              <a:t>Εάν κανένα από τα προηγούμενα δεν ισχύει τότε βρίσκουμε και ελέγχουμε τις τιμές για τις </a:t>
            </a:r>
            <a:r>
              <a:rPr lang="en-US" sz="2400" dirty="0" smtClean="0">
                <a:latin typeface="+mj-lt"/>
              </a:rPr>
              <a:t>RC1(</a:t>
            </a:r>
            <a:r>
              <a:rPr lang="el-GR" sz="2400" dirty="0" smtClean="0">
                <a:latin typeface="+mj-lt"/>
              </a:rPr>
              <a:t>α)=</a:t>
            </a:r>
            <a:r>
              <a:rPr lang="en-US" sz="2400" dirty="0" smtClean="0">
                <a:latin typeface="+mj-lt"/>
              </a:rPr>
              <a:t>RC2(</a:t>
            </a:r>
            <a:r>
              <a:rPr lang="el-GR" sz="2400" dirty="0" smtClean="0">
                <a:latin typeface="+mj-lt"/>
              </a:rPr>
              <a:t>α), </a:t>
            </a:r>
          </a:p>
        </p:txBody>
      </p:sp>
    </p:spTree>
    <p:extLst>
      <p:ext uri="{BB962C8B-B14F-4D97-AF65-F5344CB8AC3E}">
        <p14:creationId xmlns:p14="http://schemas.microsoft.com/office/powerpoint/2010/main" val="351973837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altLang="el-GR" dirty="0"/>
              <a:t>Μεταβολή 1110 σε 1111 </a:t>
            </a:r>
            <a:r>
              <a:rPr lang="el-GR" altLang="el-GR" dirty="0" smtClean="0"/>
              <a:t>(3 </a:t>
            </a:r>
            <a:r>
              <a:rPr lang="el-GR" altLang="el-GR" dirty="0"/>
              <a:t>από 3)</a:t>
            </a:r>
            <a:endParaRPr lang="el-GR" dirty="0"/>
          </a:p>
        </p:txBody>
      </p:sp>
      <p:sp>
        <p:nvSpPr>
          <p:cNvPr id="124930" name="Rectangle 3"/>
          <p:cNvSpPr>
            <a:spLocks noGrp="1" noChangeArrowheads="1"/>
          </p:cNvSpPr>
          <p:nvPr>
            <p:ph idx="1"/>
          </p:nvPr>
        </p:nvSpPr>
        <p:spPr/>
        <p:txBody>
          <a:bodyPr/>
          <a:lstStyle/>
          <a:p>
            <a:pPr eaLnBrk="1" hangingPunct="1">
              <a:lnSpc>
                <a:spcPct val="90000"/>
              </a:lnSpc>
              <a:defRPr/>
            </a:pPr>
            <a:r>
              <a:rPr lang="el-GR" sz="2800" dirty="0" smtClean="0">
                <a:latin typeface="+mj-lt"/>
              </a:rPr>
              <a:t>Το </a:t>
            </a:r>
            <a:r>
              <a:rPr lang="en-US" sz="2800" dirty="0" smtClean="0">
                <a:latin typeface="+mj-lt"/>
              </a:rPr>
              <a:t>RC2 </a:t>
            </a:r>
            <a:r>
              <a:rPr lang="el-GR" sz="2800" dirty="0" smtClean="0">
                <a:latin typeface="+mj-lt"/>
              </a:rPr>
              <a:t>ελαχιστοποιείται για α=0, (</a:t>
            </a:r>
            <a:r>
              <a:rPr lang="en-US" sz="2800" dirty="0" smtClean="0">
                <a:latin typeface="+mj-lt"/>
              </a:rPr>
              <a:t>RC2</a:t>
            </a:r>
            <a:r>
              <a:rPr lang="el-GR" sz="2800" dirty="0" smtClean="0">
                <a:latin typeface="+mj-lt"/>
              </a:rPr>
              <a:t>(α)=(0.4α+1.9)</a:t>
            </a:r>
            <a:r>
              <a:rPr lang="en-US" sz="2800" dirty="0" smtClean="0">
                <a:latin typeface="+mj-lt"/>
              </a:rPr>
              <a:t>ns</a:t>
            </a:r>
            <a:r>
              <a:rPr lang="el-GR" sz="2800" dirty="0" smtClean="0">
                <a:latin typeface="+mj-lt"/>
              </a:rPr>
              <a:t>) σε αυτή την περίπτωση το </a:t>
            </a:r>
            <a:r>
              <a:rPr lang="en-US" sz="2800" dirty="0" smtClean="0">
                <a:latin typeface="+mj-lt"/>
              </a:rPr>
              <a:t>RC1(</a:t>
            </a:r>
            <a:r>
              <a:rPr lang="el-GR" sz="2800" dirty="0" smtClean="0">
                <a:latin typeface="+mj-lt"/>
              </a:rPr>
              <a:t>α) τείνει στο άπειρο</a:t>
            </a:r>
          </a:p>
          <a:p>
            <a:pPr eaLnBrk="1" hangingPunct="1">
              <a:lnSpc>
                <a:spcPct val="90000"/>
              </a:lnSpc>
              <a:defRPr/>
            </a:pPr>
            <a:r>
              <a:rPr lang="el-GR" sz="2800" dirty="0" smtClean="0">
                <a:latin typeface="+mj-lt"/>
              </a:rPr>
              <a:t> Για το ελάχιστο του </a:t>
            </a:r>
            <a:r>
              <a:rPr lang="en-US" sz="2800" dirty="0" smtClean="0">
                <a:latin typeface="+mj-lt"/>
              </a:rPr>
              <a:t>RC1</a:t>
            </a:r>
            <a:r>
              <a:rPr lang="el-GR" sz="2800" dirty="0" smtClean="0">
                <a:latin typeface="+mj-lt"/>
              </a:rPr>
              <a:t>(α)=(</a:t>
            </a:r>
            <a:r>
              <a:rPr lang="el-GR" sz="2800" dirty="0" err="1" smtClean="0">
                <a:latin typeface="+mj-lt"/>
              </a:rPr>
              <a:t>α+1</a:t>
            </a:r>
            <a:r>
              <a:rPr lang="el-GR" sz="2800" dirty="0" smtClean="0">
                <a:latin typeface="+mj-lt"/>
              </a:rPr>
              <a:t>+</a:t>
            </a:r>
            <a:r>
              <a:rPr lang="en-US" sz="2800" dirty="0" smtClean="0">
                <a:latin typeface="+mj-lt"/>
              </a:rPr>
              <a:t>2.4</a:t>
            </a:r>
            <a:r>
              <a:rPr lang="el-GR" sz="2800" dirty="0" smtClean="0">
                <a:latin typeface="+mj-lt"/>
              </a:rPr>
              <a:t>/α)</a:t>
            </a:r>
            <a:r>
              <a:rPr lang="en-US" sz="2800" dirty="0" smtClean="0">
                <a:latin typeface="+mj-lt"/>
              </a:rPr>
              <a:t>ns</a:t>
            </a:r>
            <a:r>
              <a:rPr lang="el-GR" sz="2800" dirty="0" smtClean="0">
                <a:latin typeface="+mj-lt"/>
              </a:rPr>
              <a:t> </a:t>
            </a:r>
            <a:r>
              <a:rPr lang="el-GR" sz="2800" dirty="0" err="1" smtClean="0">
                <a:latin typeface="+mj-lt"/>
              </a:rPr>
              <a:t>παραγωγίζω</a:t>
            </a:r>
            <a:r>
              <a:rPr lang="el-GR" sz="2800" dirty="0" smtClean="0">
                <a:latin typeface="+mj-lt"/>
              </a:rPr>
              <a:t> και παίρνω 1-(2.4/α</a:t>
            </a:r>
            <a:r>
              <a:rPr lang="el-GR" sz="2800" baseline="30000" dirty="0" smtClean="0">
                <a:latin typeface="+mj-lt"/>
              </a:rPr>
              <a:t>2</a:t>
            </a:r>
            <a:r>
              <a:rPr lang="el-GR" sz="2800" dirty="0" smtClean="0">
                <a:latin typeface="+mj-lt"/>
              </a:rPr>
              <a:t>)=0 ή ισοδύναμα α=1.55 με </a:t>
            </a:r>
            <a:r>
              <a:rPr lang="en-US" sz="2800" dirty="0" smtClean="0">
                <a:latin typeface="+mj-lt"/>
              </a:rPr>
              <a:t>RC1(1.55)=4.1ns </a:t>
            </a:r>
            <a:r>
              <a:rPr lang="el-GR" sz="2800" dirty="0" smtClean="0">
                <a:latin typeface="+mj-lt"/>
              </a:rPr>
              <a:t>και </a:t>
            </a:r>
            <a:r>
              <a:rPr lang="en-US" sz="2800" dirty="0" smtClean="0">
                <a:latin typeface="+mj-lt"/>
              </a:rPr>
              <a:t>RC2(1.55)=2.52ns</a:t>
            </a:r>
          </a:p>
          <a:p>
            <a:pPr eaLnBrk="1" hangingPunct="1">
              <a:lnSpc>
                <a:spcPct val="90000"/>
              </a:lnSpc>
              <a:defRPr/>
            </a:pPr>
            <a:r>
              <a:rPr lang="el-GR" sz="2800" dirty="0" smtClean="0">
                <a:latin typeface="+mj-lt"/>
              </a:rPr>
              <a:t>Άρα η βέλτιστη λύση είναι για α=1.55 με γινόμενο </a:t>
            </a:r>
            <a:r>
              <a:rPr lang="en-US" sz="2800" dirty="0" smtClean="0">
                <a:latin typeface="+mj-lt"/>
              </a:rPr>
              <a:t>RC 4.1ns</a:t>
            </a:r>
            <a:endParaRPr lang="el-GR" sz="2800" dirty="0" smtClean="0">
              <a:latin typeface="+mj-lt"/>
            </a:endParaRPr>
          </a:p>
        </p:txBody>
      </p:sp>
    </p:spTree>
    <p:extLst>
      <p:ext uri="{BB962C8B-B14F-4D97-AF65-F5344CB8AC3E}">
        <p14:creationId xmlns:p14="http://schemas.microsoft.com/office/powerpoint/2010/main" val="329201253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476250"/>
            <a:ext cx="8229600" cy="1143000"/>
          </a:xfrm>
        </p:spPr>
        <p:txBody>
          <a:bodyPr/>
          <a:lstStyle/>
          <a:p>
            <a:pPr eaLnBrk="1" hangingPunct="1"/>
            <a:r>
              <a:rPr lang="el-GR" altLang="el-GR" sz="4000" dirty="0" smtClean="0"/>
              <a:t>Οδήγηση μεγάλης χωρητικότητας (1 από 2)</a:t>
            </a:r>
          </a:p>
        </p:txBody>
      </p:sp>
      <p:sp>
        <p:nvSpPr>
          <p:cNvPr id="125955" name="Rectangle 3"/>
          <p:cNvSpPr>
            <a:spLocks noGrp="1" noChangeArrowheads="1"/>
          </p:cNvSpPr>
          <p:nvPr>
            <p:ph idx="1"/>
          </p:nvPr>
        </p:nvSpPr>
        <p:spPr>
          <a:xfrm>
            <a:off x="457200" y="2151063"/>
            <a:ext cx="8229600" cy="3149600"/>
          </a:xfrm>
        </p:spPr>
        <p:txBody>
          <a:bodyPr/>
          <a:lstStyle/>
          <a:p>
            <a:pPr eaLnBrk="1" hangingPunct="1">
              <a:defRPr/>
            </a:pPr>
            <a:r>
              <a:rPr lang="el-GR" dirty="0" smtClean="0">
                <a:latin typeface="+mj-lt"/>
              </a:rPr>
              <a:t>Στο πρώτο στάδιο έχω  αναστροφέα με τα ακόλουθα χαρακτηριστικά </a:t>
            </a:r>
          </a:p>
          <a:p>
            <a:pPr lvl="1" eaLnBrk="1" hangingPunct="1">
              <a:defRPr/>
            </a:pPr>
            <a:r>
              <a:rPr lang="el-GR" dirty="0" smtClean="0">
                <a:latin typeface="+mj-lt"/>
              </a:rPr>
              <a:t>Χωρητικότητα εισόδου 100</a:t>
            </a:r>
            <a:r>
              <a:rPr lang="en-US" dirty="0" smtClean="0">
                <a:latin typeface="+mj-lt"/>
              </a:rPr>
              <a:t> </a:t>
            </a:r>
            <a:r>
              <a:rPr lang="en-US" dirty="0" err="1" smtClean="0">
                <a:latin typeface="+mj-lt"/>
              </a:rPr>
              <a:t>fF</a:t>
            </a:r>
            <a:r>
              <a:rPr lang="el-GR" dirty="0" smtClean="0">
                <a:latin typeface="+mj-lt"/>
              </a:rPr>
              <a:t> </a:t>
            </a:r>
          </a:p>
          <a:p>
            <a:pPr lvl="1" eaLnBrk="1" hangingPunct="1">
              <a:defRPr/>
            </a:pPr>
            <a:r>
              <a:rPr lang="el-GR" dirty="0" smtClean="0">
                <a:latin typeface="+mj-lt"/>
              </a:rPr>
              <a:t>Ισοδύναμη αντίσταση 5</a:t>
            </a:r>
            <a:r>
              <a:rPr lang="en-US" dirty="0" smtClean="0">
                <a:latin typeface="+mj-lt"/>
              </a:rPr>
              <a:t>K</a:t>
            </a:r>
            <a:r>
              <a:rPr lang="el-GR" dirty="0" smtClean="0">
                <a:latin typeface="+mj-lt"/>
              </a:rPr>
              <a:t>Ω και για τα </a:t>
            </a:r>
            <a:r>
              <a:rPr lang="en-US" dirty="0" smtClean="0">
                <a:latin typeface="+mj-lt"/>
              </a:rPr>
              <a:t>p-MOS </a:t>
            </a:r>
            <a:r>
              <a:rPr lang="el-GR" dirty="0" smtClean="0">
                <a:latin typeface="+mj-lt"/>
              </a:rPr>
              <a:t>και για τα </a:t>
            </a:r>
            <a:r>
              <a:rPr lang="en-US" dirty="0" smtClean="0">
                <a:latin typeface="+mj-lt"/>
              </a:rPr>
              <a:t>n-MOS</a:t>
            </a:r>
            <a:r>
              <a:rPr lang="el-GR" dirty="0" smtClean="0">
                <a:latin typeface="+mj-lt"/>
              </a:rPr>
              <a:t> τρανζίστορ</a:t>
            </a:r>
          </a:p>
          <a:p>
            <a:pPr eaLnBrk="1" hangingPunct="1">
              <a:defRPr/>
            </a:pPr>
            <a:r>
              <a:rPr lang="el-GR" dirty="0" smtClean="0">
                <a:latin typeface="+mj-lt"/>
              </a:rPr>
              <a:t>Θέλω να οδηγήσω χωρητικότητα 2700 </a:t>
            </a:r>
            <a:r>
              <a:rPr lang="en-US" dirty="0" err="1" smtClean="0">
                <a:latin typeface="+mj-lt"/>
              </a:rPr>
              <a:t>fF</a:t>
            </a:r>
            <a:endParaRPr lang="en-US" dirty="0" smtClean="0">
              <a:latin typeface="+mj-lt"/>
            </a:endParaRPr>
          </a:p>
        </p:txBody>
      </p:sp>
    </p:spTree>
    <p:extLst>
      <p:ext uri="{BB962C8B-B14F-4D97-AF65-F5344CB8AC3E}">
        <p14:creationId xmlns:p14="http://schemas.microsoft.com/office/powerpoint/2010/main" val="264539959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Οδήγηση μεγάλης χωρητικότητας </a:t>
            </a:r>
            <a:r>
              <a:rPr lang="el-GR" altLang="el-GR" dirty="0" smtClean="0"/>
              <a:t>(2 </a:t>
            </a:r>
            <a:r>
              <a:rPr lang="el-GR" altLang="el-GR" dirty="0"/>
              <a:t>από 2)</a:t>
            </a:r>
            <a:endParaRPr lang="el-GR" dirty="0"/>
          </a:p>
        </p:txBody>
      </p:sp>
      <p:sp>
        <p:nvSpPr>
          <p:cNvPr id="126978" name="Rectangle 3"/>
          <p:cNvSpPr>
            <a:spLocks noGrp="1" noChangeArrowheads="1"/>
          </p:cNvSpPr>
          <p:nvPr>
            <p:ph idx="1"/>
          </p:nvPr>
        </p:nvSpPr>
        <p:spPr/>
        <p:txBody>
          <a:bodyPr/>
          <a:lstStyle/>
          <a:p>
            <a:pPr eaLnBrk="1" hangingPunct="1">
              <a:lnSpc>
                <a:spcPct val="80000"/>
              </a:lnSpc>
              <a:defRPr/>
            </a:pPr>
            <a:r>
              <a:rPr lang="el-GR" sz="2400" dirty="0" smtClean="0">
                <a:latin typeface="+mj-lt"/>
              </a:rPr>
              <a:t>Εξετάζω τις ακόλουθες περιπτώσεις </a:t>
            </a:r>
            <a:endParaRPr lang="en-US" sz="2400" dirty="0" smtClean="0">
              <a:latin typeface="+mj-lt"/>
            </a:endParaRPr>
          </a:p>
          <a:p>
            <a:pPr lvl="1" eaLnBrk="1" hangingPunct="1">
              <a:lnSpc>
                <a:spcPct val="80000"/>
              </a:lnSpc>
              <a:defRPr/>
            </a:pPr>
            <a:r>
              <a:rPr lang="el-GR" sz="2400" dirty="0" smtClean="0">
                <a:latin typeface="+mj-lt"/>
              </a:rPr>
              <a:t>Οδηγώ την έξοδο μέσω του υπάρχοντος αναστροφέα</a:t>
            </a:r>
          </a:p>
          <a:p>
            <a:pPr lvl="1" eaLnBrk="1" hangingPunct="1">
              <a:lnSpc>
                <a:spcPct val="80000"/>
              </a:lnSpc>
              <a:defRPr/>
            </a:pPr>
            <a:r>
              <a:rPr lang="el-GR" sz="2400" dirty="0" smtClean="0">
                <a:latin typeface="+mj-lt"/>
              </a:rPr>
              <a:t>Οδηγώ την έξοδο μέσω μίας σειράς τριών αναστροφέων</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Υπόθεση για κάθε αναστροφέα η ισοδύναμη αντίσταση του </a:t>
            </a:r>
            <a:r>
              <a:rPr lang="en-US" sz="2400" dirty="0" smtClean="0">
                <a:latin typeface="+mj-lt"/>
              </a:rPr>
              <a:t>p-MOS </a:t>
            </a:r>
            <a:r>
              <a:rPr lang="el-GR" sz="2400" dirty="0" smtClean="0">
                <a:latin typeface="+mj-lt"/>
              </a:rPr>
              <a:t>και του </a:t>
            </a:r>
            <a:r>
              <a:rPr lang="en-US" sz="2400" dirty="0" smtClean="0">
                <a:latin typeface="+mj-lt"/>
              </a:rPr>
              <a:t>n-MOS </a:t>
            </a:r>
            <a:r>
              <a:rPr lang="el-GR" sz="2400" dirty="0" smtClean="0">
                <a:latin typeface="+mj-lt"/>
              </a:rPr>
              <a:t>τρανζίστορ είναι ίση</a:t>
            </a:r>
          </a:p>
          <a:p>
            <a:pPr eaLnBrk="1" hangingPunct="1">
              <a:lnSpc>
                <a:spcPct val="80000"/>
              </a:lnSpc>
              <a:defRPr/>
            </a:pPr>
            <a:endParaRPr lang="el-GR" sz="2400" dirty="0" smtClean="0">
              <a:latin typeface="+mj-lt"/>
            </a:endParaRPr>
          </a:p>
          <a:p>
            <a:pPr eaLnBrk="1" hangingPunct="1">
              <a:lnSpc>
                <a:spcPct val="80000"/>
              </a:lnSpc>
              <a:defRPr/>
            </a:pPr>
            <a:r>
              <a:rPr lang="el-GR" sz="2400" dirty="0" smtClean="0">
                <a:latin typeface="+mj-lt"/>
              </a:rPr>
              <a:t>Ας υποθέσω ότι το μέγεθος του δεύτερου αναστροφέα είναι </a:t>
            </a:r>
            <a:r>
              <a:rPr lang="en-US" sz="2400" dirty="0" smtClean="0">
                <a:latin typeface="+mj-lt"/>
              </a:rPr>
              <a:t>p </a:t>
            </a:r>
            <a:r>
              <a:rPr lang="el-GR" sz="2400" dirty="0" smtClean="0">
                <a:latin typeface="+mj-lt"/>
              </a:rPr>
              <a:t>φορές το μέγεθος του πρώτου και ότι το μέγεθος του τρίτου αναστροφέα είναι </a:t>
            </a:r>
            <a:r>
              <a:rPr lang="en-US" sz="2400" dirty="0" smtClean="0">
                <a:latin typeface="+mj-lt"/>
              </a:rPr>
              <a:t>q </a:t>
            </a:r>
            <a:r>
              <a:rPr lang="el-GR" sz="2400" dirty="0" smtClean="0">
                <a:latin typeface="+mj-lt"/>
              </a:rPr>
              <a:t>φορές το μέγεθος του πρώτου</a:t>
            </a:r>
          </a:p>
        </p:txBody>
      </p:sp>
    </p:spTree>
    <p:extLst>
      <p:ext uri="{BB962C8B-B14F-4D97-AF65-F5344CB8AC3E}">
        <p14:creationId xmlns:p14="http://schemas.microsoft.com/office/powerpoint/2010/main" val="176566427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custDataLst>
              <p:tags r:id="rId3"/>
            </p:custDataLst>
          </p:nvPr>
        </p:nvSpPr>
        <p:spPr/>
        <p:txBody>
          <a:bodyPr>
            <a:noAutofit/>
          </a:bodyPr>
          <a:lstStyle/>
          <a:p>
            <a:pPr eaLnBrk="1" fontAlgn="auto" hangingPunct="1">
              <a:spcAft>
                <a:spcPts val="0"/>
              </a:spcAft>
              <a:defRPr/>
            </a:pPr>
            <a:r>
              <a:rPr lang="en-US" sz="4000" dirty="0" smtClean="0"/>
              <a:t>RC </a:t>
            </a:r>
            <a:r>
              <a:rPr lang="el-GR" sz="4000" dirty="0" smtClean="0"/>
              <a:t>γινόμενο με χρήση ενός αναστροφέα (1 από 7)</a:t>
            </a:r>
          </a:p>
        </p:txBody>
      </p:sp>
      <p:sp>
        <p:nvSpPr>
          <p:cNvPr id="43012" name="Rectangle 3"/>
          <p:cNvSpPr>
            <a:spLocks noGrp="1" noChangeArrowheads="1"/>
          </p:cNvSpPr>
          <p:nvPr>
            <p:ph type="body" sz="half" idx="1"/>
          </p:nvPr>
        </p:nvSpPr>
        <p:spPr>
          <a:xfrm>
            <a:off x="457200" y="1600200"/>
            <a:ext cx="8220075" cy="2116832"/>
          </a:xfrm>
        </p:spPr>
        <p:txBody>
          <a:bodyPr/>
          <a:lstStyle/>
          <a:p>
            <a:pPr eaLnBrk="1" hangingPunct="1">
              <a:defRPr/>
            </a:pPr>
            <a:r>
              <a:rPr lang="el-GR" sz="2800" dirty="0" smtClean="0">
                <a:latin typeface="+mj-lt"/>
              </a:rPr>
              <a:t>Στην περίπτωση που έχω μόνο έναν αναστροφέα το </a:t>
            </a:r>
            <a:r>
              <a:rPr lang="en-US" sz="2800" dirty="0" smtClean="0">
                <a:latin typeface="+mj-lt"/>
              </a:rPr>
              <a:t>RC </a:t>
            </a:r>
            <a:r>
              <a:rPr lang="el-GR" sz="2800" dirty="0" smtClean="0">
                <a:latin typeface="+mj-lt"/>
              </a:rPr>
              <a:t>γινόμενο θα είναι </a:t>
            </a:r>
          </a:p>
          <a:p>
            <a:pPr eaLnBrk="1" hangingPunct="1">
              <a:defRPr/>
            </a:pPr>
            <a:endParaRPr lang="el-GR" sz="2800" dirty="0" smtClean="0"/>
          </a:p>
          <a:p>
            <a:pPr eaLnBrk="1" hangingPunct="1">
              <a:defRPr/>
            </a:pPr>
            <a:endParaRPr lang="el-GR" sz="2800" dirty="0" smtClean="0"/>
          </a:p>
        </p:txBody>
      </p:sp>
      <p:graphicFrame>
        <p:nvGraphicFramePr>
          <p:cNvPr id="43010" name="Object 4"/>
          <p:cNvGraphicFramePr>
            <a:graphicFrameLocks noGrp="1" noChangeAspect="1"/>
          </p:cNvGraphicFramePr>
          <p:nvPr>
            <p:ph sz="half" idx="2"/>
          </p:nvPr>
        </p:nvGraphicFramePr>
        <p:xfrm>
          <a:off x="2557463" y="2981325"/>
          <a:ext cx="3956050" cy="436563"/>
        </p:xfrm>
        <a:graphic>
          <a:graphicData uri="http://schemas.openxmlformats.org/presentationml/2006/ole">
            <mc:AlternateContent xmlns:mc="http://schemas.openxmlformats.org/markup-compatibility/2006">
              <mc:Choice xmlns:v="urn:schemas-microsoft-com:vml" Requires="v">
                <p:oleObj spid="_x0000_s43021" name="Equation" r:id="rId5" imgW="1841400" imgH="203040" progId="Equation.3">
                  <p:embed/>
                </p:oleObj>
              </mc:Choice>
              <mc:Fallback>
                <p:oleObj name="Equation" r:id="rId5" imgW="184140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2981325"/>
                        <a:ext cx="3956050" cy="436563"/>
                      </a:xfrm>
                      <a:prstGeom prst="rect">
                        <a:avLst/>
                      </a:prstGeom>
                    </p:spPr>
                  </p:pic>
                </p:oleObj>
              </mc:Fallback>
            </mc:AlternateContent>
          </a:graphicData>
        </a:graphic>
      </p:graphicFrame>
      <p:sp>
        <p:nvSpPr>
          <p:cNvPr id="2" name="TextBox 1"/>
          <p:cNvSpPr txBox="1"/>
          <p:nvPr/>
        </p:nvSpPr>
        <p:spPr>
          <a:xfrm>
            <a:off x="265425" y="4270065"/>
            <a:ext cx="8603623" cy="1656184"/>
          </a:xfrm>
          <a:prstGeom prst="rect">
            <a:avLst/>
          </a:prstGeom>
        </p:spPr>
        <p:txBody>
          <a:bodyPr vert="horz" wrap="square" lIns="91440" tIns="45720" rIns="91440" bIns="45720" rtlCol="0" anchor="ctr">
            <a:noAutofit/>
          </a:bodyPr>
          <a:lstStyle/>
          <a:p>
            <a:pPr eaLnBrk="1" hangingPunct="1">
              <a:defRPr/>
            </a:pPr>
            <a:endParaRPr lang="el-GR" sz="2800" dirty="0">
              <a:latin typeface="+mn-lt"/>
            </a:endParaRPr>
          </a:p>
          <a:p>
            <a:pPr marL="457200" indent="-457200" eaLnBrk="1" hangingPunct="1">
              <a:buFont typeface="Arial" panose="020B0604020202020204" pitchFamily="34" charset="0"/>
              <a:buChar char="•"/>
              <a:defRPr/>
            </a:pPr>
            <a:r>
              <a:rPr lang="el-GR" sz="2800" dirty="0">
                <a:latin typeface="+mn-lt"/>
              </a:rPr>
              <a:t>Στην περίπτωση που έχω τρεις αναστροφείς το </a:t>
            </a:r>
            <a:r>
              <a:rPr lang="en-US" sz="2800" dirty="0">
                <a:latin typeface="+mn-lt"/>
              </a:rPr>
              <a:t>RC </a:t>
            </a:r>
            <a:r>
              <a:rPr lang="el-GR" sz="2800" dirty="0">
                <a:latin typeface="+mn-lt"/>
              </a:rPr>
              <a:t>γινόμενο θα είναι το άθροισμα των </a:t>
            </a:r>
            <a:r>
              <a:rPr lang="en-US" sz="2800" dirty="0">
                <a:latin typeface="+mn-lt"/>
              </a:rPr>
              <a:t>RC </a:t>
            </a:r>
            <a:r>
              <a:rPr lang="el-GR" sz="2800" dirty="0">
                <a:latin typeface="+mn-lt"/>
              </a:rPr>
              <a:t>γινομένων των τριών επιπέδων</a:t>
            </a:r>
          </a:p>
          <a:p>
            <a:endParaRPr lang="el-GR" sz="2800" b="1" dirty="0" smtClean="0">
              <a:latin typeface="+mn-lt"/>
            </a:endParaRPr>
          </a:p>
        </p:txBody>
      </p:sp>
    </p:spTree>
    <p:custDataLst>
      <p:tags r:id="rId2"/>
    </p:custDataLst>
    <p:extLst>
      <p:ext uri="{BB962C8B-B14F-4D97-AF65-F5344CB8AC3E}">
        <p14:creationId xmlns:p14="http://schemas.microsoft.com/office/powerpoint/2010/main" val="4050683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4/8/2015 2:52:3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051,2052,2050,2053,"/>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6,21508,3,21506,4,21507,"/>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3,22531,22530,"/>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3556,6,23554,7,23555,"/>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24579,24578,"/>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4,25602,25603,"/>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6627,26626,"/>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7651,27652,27650,2,"/>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8675,2867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2,29699,29698,"/>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2,30724,30722,3,30723,"/>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31747,2,31748,31746,"/>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32771,32770,3277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33796,33797,33794,2,33795,3,"/>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34820,34821,34818,6,34819,7,"/>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35844,35845,35842,6,35843,7,"/>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36868,36869,36866,6,36867,7,"/>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37892,37893,37890,6,37891,7,"/>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38916,5,13,6,38915,7,"/>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2,4,39938,5,39939,3,"/>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40964,40965,40962,6,40963,7,"/>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41988,41989,41986,6,41987,7,"/>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43011,43012,43010,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9,44036,44034,10,44035,"/>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45060,45058,3,45059,"/>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READINGORDER" val="2,46084,46082,3,46083,"/>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47107,47106,"/>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2,48132,48130,3,48131,"/>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3,50179,50178,"/>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51203,51204,51202,2,"/>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READINGORDER" val="2,10,3,"/>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53253,53250,3,53251,4,53252,"/>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54276,5427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2,3,55298,55299,"/>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READINGORDER" val="2,56325,56322,56323,3,56324,"/>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56325,14,15,3,16,"/>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2,58372,3,58370,4,58371,"/>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59395,59394,3,"/>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77826,77827,77828,77829,"/>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075,3074,3076,3077,3078,"/>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4099,4100,4101,4098,"/>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83970,88067,83972,"/>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91138,99331,91140,91141,"/>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124,5125,5126,5122,2,5123,"/>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1027,1028,1026,1029,"/>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6148,6149,6146,7,6147,"/>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7170,7172,6,7171,"/>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8195,81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9219,9220,9218,"/>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92162,99331,9216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14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10244,10242,5,10243,"/>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2,11269,11266,3,11268,"/>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12291,12292,12290,"/>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13316,13314,3,13315,"/>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10,14339,14338,"/>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15363,15364,15362,"/>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TABLEHEADER" val="R0;"/>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16387,16386,"/>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17411,17410,"/>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4,18436,18434,5,18435,"/>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19459,19460,19458,"/>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5,20483,20482,"/>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DB6221-D1C8-4715-95D2-9AB8F6E0987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4994</TotalTime>
  <Words>6102</Words>
  <Application>Microsoft Office PowerPoint</Application>
  <PresentationFormat>Προβολή στην οθόνη (4:3)</PresentationFormat>
  <Paragraphs>726</Paragraphs>
  <Slides>144</Slides>
  <Notes>9</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144</vt:i4>
      </vt:variant>
    </vt:vector>
  </HeadingPairs>
  <TitlesOfParts>
    <vt:vector size="154" baseType="lpstr">
      <vt:lpstr>SimSun-ExtB</vt:lpstr>
      <vt:lpstr>Arial</vt:lpstr>
      <vt:lpstr>Calibri</vt:lpstr>
      <vt:lpstr>Cambria Math</vt:lpstr>
      <vt:lpstr>Tahoma</vt:lpstr>
      <vt:lpstr>Times New Roman</vt:lpstr>
      <vt:lpstr>Wingdings</vt:lpstr>
      <vt:lpstr>Θέμα2</vt:lpstr>
      <vt:lpstr>Εξίσωση</vt:lpstr>
      <vt:lpstr>Equation</vt:lpstr>
      <vt:lpstr>Σχεδίαση CMOS Ψηφιακών Ολοκληρωμένων Κυκλωμάτων</vt:lpstr>
      <vt:lpstr>Απεικόνιση των εσωτερικών χωρητικοτήτων του αναστροφέα CMOS</vt:lpstr>
      <vt:lpstr>Ισοδύναμη χωρητικότητα του αναστροφέα CMOS</vt:lpstr>
      <vt:lpstr>Delay Definitions</vt:lpstr>
      <vt:lpstr>Output Voltage Rise &amp; Fall Times</vt:lpstr>
      <vt:lpstr>Φόρτιση πυκνωτή μέσω αντίστασης</vt:lpstr>
      <vt:lpstr>Αποφόρτιση πυκνωτή</vt:lpstr>
      <vt:lpstr>Τι είναι το γινόμενο RC (1 από 2)</vt:lpstr>
      <vt:lpstr>Τι είναι το γινόμενο RC (2 από 2)</vt:lpstr>
      <vt:lpstr>CMOS και RC γινόμενο (1 από 3)</vt:lpstr>
      <vt:lpstr>CMOS και RC γινόμενο (2 από 3)</vt:lpstr>
      <vt:lpstr>CMOS και RC γινόμενο (3 από 3)</vt:lpstr>
      <vt:lpstr>Προσοχή</vt:lpstr>
      <vt:lpstr>Ισοδύναμα κυκλώματα για τρανζίστορ (1 από 2)</vt:lpstr>
      <vt:lpstr>Ισοδύναμα κυκλώματα για τρανζίστορ (2 από 2)</vt:lpstr>
      <vt:lpstr>Παράδειγμα</vt:lpstr>
      <vt:lpstr>01 σε 11</vt:lpstr>
      <vt:lpstr>11 σε 00</vt:lpstr>
      <vt:lpstr>Κανόνες (1 από 2)</vt:lpstr>
      <vt:lpstr>Κανόνες (2 από 2)</vt:lpstr>
      <vt:lpstr>Ερώτηση</vt:lpstr>
      <vt:lpstr>Παράδειγμα 2 (1 από 3)</vt:lpstr>
      <vt:lpstr>Παράδειγμα 2 (2 από 3)</vt:lpstr>
      <vt:lpstr>Παράδειγμα 2 (3 από 3)</vt:lpstr>
      <vt:lpstr>Περίπτωση (i)</vt:lpstr>
      <vt:lpstr>Περίπτωση (ii)</vt:lpstr>
      <vt:lpstr>Περίπτωση (iii)</vt:lpstr>
      <vt:lpstr>Περίπτωση (iv)</vt:lpstr>
      <vt:lpstr>RC γινόμενο με πολλαπλά RC στάδια</vt:lpstr>
      <vt:lpstr>Γενικότερη περίπτωση</vt:lpstr>
      <vt:lpstr>Υπολογισμός RC γινομένου για δύο τμήματα (1 από 3)</vt:lpstr>
      <vt:lpstr>Υπολογισμός RC γινομένου για δύο τμήματα (2 από 3)</vt:lpstr>
      <vt:lpstr>Υπολογισμός RC γινομένου για δύο τμήματα (3 από 3)</vt:lpstr>
      <vt:lpstr>RC γινόμενο για όμοια στάδια</vt:lpstr>
      <vt:lpstr>Πύλη με εσωτερικές χωρητικότητες (1 από 3)</vt:lpstr>
      <vt:lpstr>Πύλη με εσωτερικές χωρητικότητες (2 από 3)</vt:lpstr>
      <vt:lpstr>Πύλη με εσωτερικές χωρητικότητες (3 από 3)</vt:lpstr>
      <vt:lpstr>Γενική περίπτωση πύλης NAND (1 από 7)</vt:lpstr>
      <vt:lpstr>Γενική περίπτωση πύλης NAND (2 από 7)</vt:lpstr>
      <vt:lpstr>Γενική περίπτωση πύλης NAND (3 από 7)</vt:lpstr>
      <vt:lpstr>Γενική περίπτωση πύλης NAND (4 από 7)</vt:lpstr>
      <vt:lpstr>Γενική περίπτωση πύλης NAND (5 από 7)</vt:lpstr>
      <vt:lpstr>Γενική περίπτωση πύλης NAND (6 από 7)</vt:lpstr>
      <vt:lpstr>Γενική περίπτωση πύλης NAND (7 από 7)</vt:lpstr>
      <vt:lpstr>Συνολικό RC (2)</vt:lpstr>
      <vt:lpstr>Εναλλακτική Λύση (1 από 3)</vt:lpstr>
      <vt:lpstr>Εναλλακτική Λύση (2 από 3)</vt:lpstr>
      <vt:lpstr>Εναλλακτική Λύση (3 από 3)</vt:lpstr>
      <vt:lpstr>Συνολικό RC  (3)</vt:lpstr>
      <vt:lpstr>Παράδειγμα 2</vt:lpstr>
      <vt:lpstr>Estimation of interconnect parasitics (1 από 4)</vt:lpstr>
      <vt:lpstr>Estimation of interconnect parasitics (2 από 4)</vt:lpstr>
      <vt:lpstr>Estimation of interconnect parasitics (3 από 4)</vt:lpstr>
      <vt:lpstr>Estimation of interconnect parasitics (4 από 4)</vt:lpstr>
      <vt:lpstr>Γινόμενο RC για γραμμή</vt:lpstr>
      <vt:lpstr>Υπόθεση 1 (1 από 2)</vt:lpstr>
      <vt:lpstr>Υπόθεση 1 (2 από 2)</vt:lpstr>
      <vt:lpstr>Υπόθεση 2 (1 από 2)</vt:lpstr>
      <vt:lpstr>Υπόθεση 2 (2 από 2)</vt:lpstr>
      <vt:lpstr>Υπόθεση 3 (1 από 2)</vt:lpstr>
      <vt:lpstr>Υπόθεση 3 (2 από 2)</vt:lpstr>
      <vt:lpstr>Γενική περίπτωση (1 από 2)</vt:lpstr>
      <vt:lpstr>Γενική περίπτωση (2 από 2)</vt:lpstr>
      <vt:lpstr>Γραμμή με χωρητικότητα στο τέλος της (1 από 5)</vt:lpstr>
      <vt:lpstr>Γραμμή με χωρητικότητα στο τέλος της (2 από 5)</vt:lpstr>
      <vt:lpstr>Γραμμή με χωρητικότητα στο τέλος της (3 από 5)</vt:lpstr>
      <vt:lpstr>Γραμμή με χωρητικότητα στο τέλος της (4 από 5)</vt:lpstr>
      <vt:lpstr>Γραμμή με χωρητικότητα στο τέλος της (5 από 5)</vt:lpstr>
      <vt:lpstr>RC γινόμενο με αναστροφέα στην είσοδο (1 από 4)</vt:lpstr>
      <vt:lpstr>RC γινόμενο με αναστροφέα στην είσοδο (2 από 4)</vt:lpstr>
      <vt:lpstr>RC γινόμενο με αναστροφέα στην είσοδο (3 από 4)</vt:lpstr>
      <vt:lpstr>RC γινόμενο με αναστροφέα στην είσοδο (4 από 4)</vt:lpstr>
      <vt:lpstr>Γενική περίπτωση 2 (1 από2)</vt:lpstr>
      <vt:lpstr>Γενική περίπτωση 2 (2 από2)</vt:lpstr>
      <vt:lpstr>Το γινόμενο RC είναι</vt:lpstr>
      <vt:lpstr>Εναλακτική Λύση</vt:lpstr>
      <vt:lpstr>Το RC γινόμενο θα είναι</vt:lpstr>
      <vt:lpstr>Εισαγωγή Αναστροφέα στην γραμμή (1 από 3)</vt:lpstr>
      <vt:lpstr>Εισαγωγή Αναστροφέα στην γραμμή (2 από 3)</vt:lpstr>
      <vt:lpstr>Εισαγωγή Αναστροφέα στην γραμμή (3 από 3)</vt:lpstr>
      <vt:lpstr>Γενική περίπτωση 3</vt:lpstr>
      <vt:lpstr>Με n στάδια είναι </vt:lpstr>
      <vt:lpstr>Για να υλοποιήσω μία AND πύλη 4 εισόδων έχω δύο επιλογές</vt:lpstr>
      <vt:lpstr>Υλοποίηση με χρήση NOR πύλης</vt:lpstr>
      <vt:lpstr>Υλοποίηση με χρήση NOT πύλης</vt:lpstr>
      <vt:lpstr>Υπολογισμός RC γινομένου για χωρητικότητα στην έξοδο 300 fF (εξετάζω πρώτα τη λύση με NOR πύλη)</vt:lpstr>
      <vt:lpstr>Με χρήση NOT</vt:lpstr>
      <vt:lpstr>Αύξηση του p-MOS τρανζίστορ της NOT πύλης</vt:lpstr>
      <vt:lpstr>Με διπλασιασμό του πλάτους έχω</vt:lpstr>
      <vt:lpstr>Εάν οι είσοδοι αλλάζουν από  1111 σε 1110 έχω</vt:lpstr>
      <vt:lpstr>Με διπλασιασμό του p-MOS </vt:lpstr>
      <vt:lpstr>Ποιος θα ήταν ο παράγοντας πολλαπλασιασμού του p-MOS που δίνει βέλτιστη λύση;</vt:lpstr>
      <vt:lpstr>Μεταβολή 0000 σε 1111</vt:lpstr>
      <vt:lpstr>Μεταβολή 1110 σε 1111 (1 από 3)</vt:lpstr>
      <vt:lpstr>Μεταβολή 1110 σε 1111 (2 από 3)</vt:lpstr>
      <vt:lpstr>Μεταβολή 1110 σε 1111 (3 από 3)</vt:lpstr>
      <vt:lpstr>Οδήγηση μεγάλης χωρητικότητας (1 από 2)</vt:lpstr>
      <vt:lpstr>Οδήγηση μεγάλης χωρητικότητας (2 από 2)</vt:lpstr>
      <vt:lpstr>RC γινόμενο με χρήση ενός αναστροφέα (1 από 7)</vt:lpstr>
      <vt:lpstr>RC γινόμενο με χρήση ενός αναστροφέα (2 από 7)</vt:lpstr>
      <vt:lpstr>RC γινόμενο με χρήση ενός αναστροφέα (3 από 7)</vt:lpstr>
      <vt:lpstr>RC γινόμενο με χρήση ενός αναστροφέα (4 από 7)</vt:lpstr>
      <vt:lpstr>RC γινόμενο με χρήση ενός αναστροφέα (5 από 7)</vt:lpstr>
      <vt:lpstr>RC γινόμενο με χρήση ενός αναστροφέα (6 από 7)</vt:lpstr>
      <vt:lpstr>RC γινόμενο με χρήση ενός αναστροφέα (7 από 7)</vt:lpstr>
      <vt:lpstr>Γενική περίπτωση δύο επιπέδων (1 από 3)</vt:lpstr>
      <vt:lpstr>Γενική περίπτωση δύο επιπέδων (2 από 3)</vt:lpstr>
      <vt:lpstr>Γενική περίπτωση δύο επιπέδων (3 από 3)</vt:lpstr>
      <vt:lpstr>Γενική περίπτωση πολλών επιπέδων (1 από 2)</vt:lpstr>
      <vt:lpstr>Γενική περίπτωση πολλών επιπέδων (2 από 2)</vt:lpstr>
      <vt:lpstr>Γινόμενο RC και Βελτιστοποίηση Για Χαμηλή Κατανάλωση</vt:lpstr>
      <vt:lpstr>Power Dissipation</vt:lpstr>
      <vt:lpstr>Dynamic Power Dissipation (1 από 3)</vt:lpstr>
      <vt:lpstr>Dynamic Power Dissipation (2 από 3)</vt:lpstr>
      <vt:lpstr>Dynamic Power Dissipation (3 από 3)</vt:lpstr>
      <vt:lpstr>Power-Delay Product</vt:lpstr>
      <vt:lpstr>Βελτιστοποίηση του γινομένου Ενέργειας καθυστέρησης (1 από 3)</vt:lpstr>
      <vt:lpstr>Βελτιστοποίηση του γινομένου Ενέργειας καθυστέρησης (2 από 3)</vt:lpstr>
      <vt:lpstr>Βελτιστοποίηση του γινομένου Ενέργειας καθυστέρησης (3 από 3)</vt:lpstr>
      <vt:lpstr>Ασκήσεις με αδιαβατικά κυκλώματα</vt:lpstr>
      <vt:lpstr>Ερώτηση 1 (1 από 3)</vt:lpstr>
      <vt:lpstr>Ερώτηση 1 (2 από 3)</vt:lpstr>
      <vt:lpstr>Ερώτηση 1 (3 από 3)</vt:lpstr>
      <vt:lpstr>Ερώτηση 2 (1 από 4)</vt:lpstr>
      <vt:lpstr>Ερώτηση 2 (2 από 4)</vt:lpstr>
      <vt:lpstr>Ερώτηση 2 (3 από 4)</vt:lpstr>
      <vt:lpstr>Ερώτηση 2 (4 από 4)</vt:lpstr>
      <vt:lpstr>Ερώτηση 3 (1 από 3)</vt:lpstr>
      <vt:lpstr>Ερώτηση 3 (2 από 3)</vt:lpstr>
      <vt:lpstr>Ερώτηση 3 (3 από 3)</vt:lpstr>
      <vt:lpstr>Ερώτηση 4 (1 από 5)</vt:lpstr>
      <vt:lpstr>Ερώτηση 4 (2 από 5)</vt:lpstr>
      <vt:lpstr>Ερώτηση 4 (3 από 5)</vt:lpstr>
      <vt:lpstr>Ερώτηση 4 (4 από 5)</vt:lpstr>
      <vt:lpstr>Ερώτηση 4 (5 από 5)</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133</cp:revision>
  <cp:lastPrinted>1601-01-01T00:00:00Z</cp:lastPrinted>
  <dcterms:created xsi:type="dcterms:W3CDTF">1601-01-01T00:00:00Z</dcterms:created>
  <dcterms:modified xsi:type="dcterms:W3CDTF">2015-08-24T11:53:00Z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