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1" r:id="rId2"/>
    <p:sldId id="261" r:id="rId3"/>
    <p:sldId id="302" r:id="rId4"/>
    <p:sldId id="320" r:id="rId5"/>
    <p:sldId id="303" r:id="rId6"/>
    <p:sldId id="321" r:id="rId7"/>
    <p:sldId id="304" r:id="rId8"/>
    <p:sldId id="305" r:id="rId9"/>
    <p:sldId id="322" r:id="rId10"/>
    <p:sldId id="306" r:id="rId11"/>
    <p:sldId id="323" r:id="rId12"/>
    <p:sldId id="307" r:id="rId13"/>
    <p:sldId id="308" r:id="rId14"/>
    <p:sldId id="309" r:id="rId15"/>
    <p:sldId id="324" r:id="rId16"/>
    <p:sldId id="310" r:id="rId17"/>
    <p:sldId id="325" r:id="rId18"/>
    <p:sldId id="311" r:id="rId19"/>
    <p:sldId id="326" r:id="rId20"/>
    <p:sldId id="312" r:id="rId21"/>
    <p:sldId id="327" r:id="rId22"/>
    <p:sldId id="328" r:id="rId23"/>
    <p:sldId id="329" r:id="rId24"/>
    <p:sldId id="330" r:id="rId25"/>
    <p:sldId id="331" r:id="rId26"/>
    <p:sldId id="332" r:id="rId27"/>
    <p:sldId id="316" r:id="rId28"/>
    <p:sldId id="317" r:id="rId29"/>
    <p:sldId id="318" r:id="rId30"/>
    <p:sldId id="319"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20"/>
            <p14:sldId id="303"/>
            <p14:sldId id="321"/>
            <p14:sldId id="304"/>
            <p14:sldId id="305"/>
            <p14:sldId id="322"/>
            <p14:sldId id="306"/>
            <p14:sldId id="323"/>
            <p14:sldId id="307"/>
            <p14:sldId id="308"/>
            <p14:sldId id="309"/>
            <p14:sldId id="324"/>
            <p14:sldId id="310"/>
            <p14:sldId id="325"/>
            <p14:sldId id="311"/>
            <p14:sldId id="326"/>
            <p14:sldId id="312"/>
            <p14:sldId id="327"/>
            <p14:sldId id="328"/>
            <p14:sldId id="329"/>
            <p14:sldId id="330"/>
            <p14:sldId id="331"/>
            <p14:sldId id="332"/>
            <p14:sldId id="316"/>
            <p14:sldId id="317"/>
            <p14:sldId id="318"/>
            <p14:sldId id="319"/>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88" d="100"/>
          <a:sy n="88"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2269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137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66286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97500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86708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239581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8075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55733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93929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1216808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896091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362496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3143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65284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35751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124905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07958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401580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Γενικεύσεις στην Ιστορία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Γενικεύσεις στην Ιστορία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Γενικεύσεις στην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Γενικεύσεις στην Ιστορία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Γενικεύσεις στην Ιστορία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Γενικεύσεις στην Ιστορία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Γενικεύσεις στην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9:</a:t>
            </a:r>
            <a:r>
              <a:rPr lang="en-US" sz="2800" dirty="0" smtClean="0">
                <a:solidFill>
                  <a:srgbClr val="5075BC"/>
                </a:solidFill>
                <a:latin typeface="+mj-lt"/>
                <a:ea typeface="+mj-ea"/>
                <a:cs typeface="+mj-cs"/>
              </a:rPr>
              <a:t> </a:t>
            </a:r>
            <a:r>
              <a:rPr lang="el-GR" sz="2800" dirty="0" smtClean="0"/>
              <a:t>Γενικεύσεις στην Ιστορία</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56" y="125760"/>
            <a:ext cx="8229600" cy="1143000"/>
          </a:xfrm>
        </p:spPr>
        <p:txBody>
          <a:bodyPr/>
          <a:lstStyle/>
          <a:p>
            <a:r>
              <a:rPr lang="el-GR" dirty="0"/>
              <a:t>Μορφές </a:t>
            </a:r>
            <a:r>
              <a:rPr lang="el-GR" dirty="0" smtClean="0"/>
              <a:t>γενίκευσης 1</a:t>
            </a:r>
            <a:endParaRPr lang="el-GR" dirty="0"/>
          </a:p>
        </p:txBody>
      </p:sp>
      <p:sp>
        <p:nvSpPr>
          <p:cNvPr id="3" name="Content Placeholder 2"/>
          <p:cNvSpPr>
            <a:spLocks noGrp="1"/>
          </p:cNvSpPr>
          <p:nvPr>
            <p:ph idx="1"/>
          </p:nvPr>
        </p:nvSpPr>
        <p:spPr>
          <a:xfrm>
            <a:off x="464156" y="1628800"/>
            <a:ext cx="8229600" cy="4176464"/>
          </a:xfrm>
        </p:spPr>
        <p:txBody>
          <a:bodyPr>
            <a:normAutofit fontScale="77500" lnSpcReduction="20000"/>
          </a:bodyPr>
          <a:lstStyle/>
          <a:p>
            <a:pPr>
              <a:lnSpc>
                <a:spcPct val="120000"/>
              </a:lnSpc>
            </a:pPr>
            <a:r>
              <a:rPr lang="el-GR" sz="3100" dirty="0" smtClean="0"/>
              <a:t>Η </a:t>
            </a:r>
            <a:r>
              <a:rPr lang="el-GR" sz="3100" dirty="0"/>
              <a:t>αναζήτηση του μοναδικού. Εκδόσεις ιστορικών εγγράφων, αποκαταστάσεις προηγουμένων λαθών, βιογραφίες, χρονογραφίες κλπ. Π.χ. έκδοση ενός χρονικού για την ιστορία της Αθήνας επί Τουρκοκρατίας.</a:t>
            </a:r>
          </a:p>
          <a:p>
            <a:pPr>
              <a:lnSpc>
                <a:spcPct val="120000"/>
              </a:lnSpc>
            </a:pPr>
            <a:r>
              <a:rPr lang="el-GR" sz="3100" dirty="0" smtClean="0"/>
              <a:t>Η </a:t>
            </a:r>
            <a:r>
              <a:rPr lang="el-GR" sz="3100" dirty="0"/>
              <a:t>τάση των περιορισμένων γενικεύσεων. Εδώ το αντικείμενο είναι ένα συγκεκριμένο γεγονός και οι γενικεύεις περιορίζονται σε εκείνα τα στοιχεία που επιτρέπουν συγκρίσεις. Π.χ. η δημιουργία του Ισθμού της Κορίνθου το 1882. Εδώ η σύγκριση με τον ισθμό του Σουέζ, ή του Παναμά.</a:t>
            </a:r>
          </a:p>
          <a:p>
            <a:pPr marL="0"/>
            <a:endParaRPr lang="el-GR"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320480"/>
          </a:xfrm>
        </p:spPr>
        <p:txBody>
          <a:bodyPr>
            <a:normAutofit fontScale="77500" lnSpcReduction="20000"/>
          </a:bodyPr>
          <a:lstStyle/>
          <a:p>
            <a:pPr>
              <a:lnSpc>
                <a:spcPct val="120000"/>
              </a:lnSpc>
            </a:pPr>
            <a:r>
              <a:rPr lang="el-GR" sz="3100" dirty="0" smtClean="0"/>
              <a:t>Η </a:t>
            </a:r>
            <a:r>
              <a:rPr lang="el-GR" sz="3100" dirty="0"/>
              <a:t>μελέτη των ιστορικών ροπών. Εδώ με τη βοήθεια μιας υπόθεσης συσχετίζουμε γεγονότα μιας ορισμένης περιόδου και χαρακτήρα τα οποία μας οδηγούν στην επισήμανση ενός φαινομένου. (Π.χ. η δημιουργία μοντέρνων λιμανιών στα μεγάλα λιμάνια της Αν. Μεσογείου, τέλη 19ου, αρχές 20ου αιώνα. Αλεξάνδρεια, Σμύρνη, Κωνσταντινούπολη, Θεσσαλονίκη, Πειραιάς. Αποτέλεσμα των αναγκών της </a:t>
            </a:r>
            <a:r>
              <a:rPr lang="el-GR" sz="3100" dirty="0" smtClean="0"/>
              <a:t>ατμοπλοΐας, </a:t>
            </a:r>
            <a:r>
              <a:rPr lang="el-GR" sz="3100" dirty="0"/>
              <a:t>διεύρυνση εμπορίου, σύνδεση με σιδηροδρόμους, ανάληψη των έργων από γαλλικές ή ιταλικές εταιρείες, χρηματοδότησή τους με κρατικά ομόλογα </a:t>
            </a:r>
            <a:r>
              <a:rPr lang="el-GR" sz="3100" dirty="0" smtClean="0"/>
              <a:t>κ.λπ.).</a:t>
            </a:r>
            <a:endParaRPr lang="el-GR" sz="3100" dirty="0"/>
          </a:p>
          <a:p>
            <a:pPr marL="0"/>
            <a:endParaRPr lang="el-GR" dirty="0"/>
          </a:p>
        </p:txBody>
      </p:sp>
      <p:sp>
        <p:nvSpPr>
          <p:cNvPr id="4" name="Title 1"/>
          <p:cNvSpPr>
            <a:spLocks noGrp="1"/>
          </p:cNvSpPr>
          <p:nvPr>
            <p:ph type="title"/>
          </p:nvPr>
        </p:nvSpPr>
        <p:spPr>
          <a:xfrm>
            <a:off x="464156" y="125760"/>
            <a:ext cx="8229600" cy="1143000"/>
          </a:xfrm>
        </p:spPr>
        <p:txBody>
          <a:bodyPr/>
          <a:lstStyle/>
          <a:p>
            <a:r>
              <a:rPr lang="el-GR" dirty="0"/>
              <a:t>Μορφές </a:t>
            </a:r>
            <a:r>
              <a:rPr lang="el-GR" dirty="0" smtClean="0"/>
              <a:t>γενίκευσης 2</a:t>
            </a:r>
            <a:endParaRPr lang="el-GR" dirty="0"/>
          </a:p>
        </p:txBody>
      </p:sp>
    </p:spTree>
    <p:extLst>
      <p:ext uri="{BB962C8B-B14F-4D97-AF65-F5344CB8AC3E}">
        <p14:creationId xmlns:p14="http://schemas.microsoft.com/office/powerpoint/2010/main" val="1744130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Συγκριτική ιστορία</a:t>
            </a:r>
          </a:p>
        </p:txBody>
      </p:sp>
      <p:sp>
        <p:nvSpPr>
          <p:cNvPr id="3" name="Content Placeholder 2"/>
          <p:cNvSpPr>
            <a:spLocks noGrp="1"/>
          </p:cNvSpPr>
          <p:nvPr>
            <p:ph idx="1"/>
          </p:nvPr>
        </p:nvSpPr>
        <p:spPr>
          <a:xfrm>
            <a:off x="464156" y="1556792"/>
            <a:ext cx="8229600" cy="4824536"/>
          </a:xfrm>
        </p:spPr>
        <p:txBody>
          <a:bodyPr>
            <a:normAutofit fontScale="70000" lnSpcReduction="20000"/>
          </a:bodyPr>
          <a:lstStyle/>
          <a:p>
            <a:pPr marL="0">
              <a:lnSpc>
                <a:spcPct val="120000"/>
              </a:lnSpc>
            </a:pPr>
            <a:r>
              <a:rPr lang="el-GR" sz="3400" dirty="0"/>
              <a:t>Γύρω από ένα πρόβλημα. Εδώ μας ενδιαφέρουν οι συγκρίσεις σε ευρεία κλίμακα.   </a:t>
            </a:r>
          </a:p>
          <a:p>
            <a:pPr marL="0">
              <a:lnSpc>
                <a:spcPct val="120000"/>
              </a:lnSpc>
            </a:pPr>
            <a:r>
              <a:rPr lang="el-GR" sz="3400" dirty="0"/>
              <a:t>Γύρω από μια περίπτωση ή </a:t>
            </a:r>
            <a:r>
              <a:rPr lang="el-GR" sz="3400" dirty="0" err="1"/>
              <a:t>case</a:t>
            </a:r>
            <a:r>
              <a:rPr lang="el-GR" sz="3400" dirty="0"/>
              <a:t> </a:t>
            </a:r>
            <a:r>
              <a:rPr lang="el-GR" sz="3400" dirty="0" err="1"/>
              <a:t>study</a:t>
            </a:r>
            <a:r>
              <a:rPr lang="el-GR" sz="3400" dirty="0"/>
              <a:t> (μελέτη περίπτωσης). Στις περιπτώσεις αυτές ξεκινούμε από ένα ευρύτερο πρόβλημα, μελετούμε μια μικρή περίπτωση, και τα συμπεράσματα από αυτή τα συγκρίνουμε με τα συμπεράσματα άλλων παρεμφερών εργασιών. Η μορφή αυτή στα περισσότερα άρθρα των σύγχρονων ιστορικών περιοδικών.</a:t>
            </a:r>
            <a:endParaRPr lang="el-GR" sz="3400" b="1" dirty="0"/>
          </a:p>
          <a:p>
            <a:pPr marL="0">
              <a:lnSpc>
                <a:spcPct val="120000"/>
              </a:lnSpc>
            </a:pPr>
            <a:r>
              <a:rPr lang="el-GR" sz="3400" b="1" dirty="0"/>
              <a:t>Πολιτισμικές μεταφορές, Cultural </a:t>
            </a:r>
            <a:r>
              <a:rPr lang="el-GR" sz="3400" b="1" dirty="0" err="1" smtClean="0"/>
              <a:t>transfers</a:t>
            </a:r>
            <a:r>
              <a:rPr lang="el-GR" sz="3400" b="1" dirty="0" smtClean="0"/>
              <a:t>.</a:t>
            </a:r>
            <a:endParaRPr lang="el-GR" sz="3400" b="1" dirty="0"/>
          </a:p>
          <a:p>
            <a:pPr marL="0">
              <a:lnSpc>
                <a:spcPct val="120000"/>
              </a:lnSpc>
            </a:pPr>
            <a:r>
              <a:rPr lang="el-GR" sz="3400" b="1" dirty="0"/>
              <a:t>Διαπλεκόμενη ιστορία, </a:t>
            </a:r>
            <a:r>
              <a:rPr lang="el-GR" sz="3400" b="1" dirty="0" err="1"/>
              <a:t>Entagled</a:t>
            </a:r>
            <a:r>
              <a:rPr lang="el-GR" sz="3400" b="1" dirty="0"/>
              <a:t> </a:t>
            </a:r>
            <a:r>
              <a:rPr lang="el-GR" sz="3400" b="1" dirty="0" err="1" smtClean="0"/>
              <a:t>History</a:t>
            </a:r>
            <a:r>
              <a:rPr lang="el-GR" sz="3400" b="1" dirty="0" smtClean="0"/>
              <a:t>.</a:t>
            </a:r>
            <a:endParaRPr lang="el-GR" sz="3400" b="1" dirty="0"/>
          </a:p>
          <a:p>
            <a:pPr marL="0">
              <a:lnSpc>
                <a:spcPct val="120000"/>
              </a:lnSpc>
            </a:pPr>
            <a:r>
              <a:rPr lang="el-GR" sz="3400" b="1" dirty="0"/>
              <a:t>Δια-εθνική ιστορία, </a:t>
            </a:r>
            <a:r>
              <a:rPr lang="el-GR" sz="3400" b="1" dirty="0" err="1"/>
              <a:t>Transnational</a:t>
            </a:r>
            <a:r>
              <a:rPr lang="el-GR" sz="3400" b="1" dirty="0"/>
              <a:t> </a:t>
            </a:r>
            <a:r>
              <a:rPr lang="el-GR" sz="3400" b="1" dirty="0" err="1" smtClean="0"/>
              <a:t>history</a:t>
            </a:r>
            <a:r>
              <a:rPr lang="el-GR" sz="3400" b="1" dirty="0" smtClean="0"/>
              <a:t>.</a:t>
            </a:r>
            <a:endParaRPr lang="el-GR" sz="3400" b="1" dirty="0"/>
          </a:p>
          <a:p>
            <a:pPr marL="0"/>
            <a:endParaRPr lang="el-GR"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a:t>Είδη γενικεύσεων</a:t>
            </a:r>
          </a:p>
        </p:txBody>
      </p:sp>
      <p:sp>
        <p:nvSpPr>
          <p:cNvPr id="3" name="Content Placeholder 2"/>
          <p:cNvSpPr>
            <a:spLocks noGrp="1"/>
          </p:cNvSpPr>
          <p:nvPr>
            <p:ph idx="1"/>
          </p:nvPr>
        </p:nvSpPr>
        <p:spPr>
          <a:xfrm>
            <a:off x="457200" y="1268760"/>
            <a:ext cx="8229600" cy="4525963"/>
          </a:xfrm>
        </p:spPr>
        <p:txBody>
          <a:bodyPr>
            <a:noAutofit/>
          </a:bodyPr>
          <a:lstStyle/>
          <a:p>
            <a:pPr marL="0" indent="0">
              <a:buNone/>
            </a:pPr>
            <a:r>
              <a:rPr lang="el-GR" sz="2400" b="1" dirty="0"/>
              <a:t>1. Ταξινομικές γενικεύσεις. </a:t>
            </a:r>
            <a:r>
              <a:rPr lang="el-GR" sz="2400" dirty="0"/>
              <a:t>Προκύπτουν παραγωγικά από μελέτη ευρύτερων φαινομένων και χαρακτηρίζονται από τα γενικά χαρακτηριστικά τους. Π.χ. μεσαιωνική πόλη, </a:t>
            </a:r>
            <a:r>
              <a:rPr lang="el-GR" sz="2400" dirty="0" err="1"/>
              <a:t>προκαπιταλιστική</a:t>
            </a:r>
            <a:r>
              <a:rPr lang="el-GR" sz="2400" dirty="0"/>
              <a:t> οικονομία, παραδοσιακός πολιτισμός, νεωτερικό φαινόμενο, αναγεννησιακός άνθρωπος, μαζική κοινωνία κτλ.</a:t>
            </a:r>
          </a:p>
          <a:p>
            <a:pPr marL="0" indent="0">
              <a:buNone/>
            </a:pPr>
            <a:r>
              <a:rPr lang="el-GR" sz="2400" b="1" dirty="0"/>
              <a:t>2. Κανονικότητες. </a:t>
            </a:r>
            <a:r>
              <a:rPr lang="el-GR" sz="2400" dirty="0"/>
              <a:t>Τα ομοειδή χαρακτηριστικά σε επί μέρους γεγονότα μας δείχνουν τα σταθερά χαρακτηριστικά ενός φαινομένου. Πώς ζούσε ένας αγρότης στον 16ο αιώνα; </a:t>
            </a:r>
            <a:r>
              <a:rPr lang="el-GR" sz="2400" dirty="0" err="1"/>
              <a:t>Ποιά</a:t>
            </a:r>
            <a:r>
              <a:rPr lang="el-GR" sz="2400" dirty="0"/>
              <a:t> ήταν η βασική εκπαίδευση τον 18ο αιώνα στους ελληνορθόδοξους πληθυσμούς της Οθωμανικής αυτοκρατορίας; Πώς διεξαγόταν το εμπόριο στο Αιγαίο τον ίδιο αιώνα; </a:t>
            </a:r>
            <a:r>
              <a:rPr lang="el-GR" sz="2400" dirty="0" err="1"/>
              <a:t>Ποιές</a:t>
            </a:r>
            <a:r>
              <a:rPr lang="el-GR" sz="2400" dirty="0"/>
              <a:t> οι κανονικότητες στη ζωή των </a:t>
            </a:r>
            <a:r>
              <a:rPr lang="el-GR" sz="2400" dirty="0" err="1"/>
              <a:t>Κλεφταρματωλών</a:t>
            </a:r>
            <a:r>
              <a:rPr lang="el-GR" sz="2400" dirty="0"/>
              <a:t>;</a:t>
            </a:r>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Είδη γενικεύσεων: Ο μέσος </a:t>
            </a:r>
            <a:r>
              <a:rPr lang="el-GR" dirty="0" smtClean="0"/>
              <a:t>όρος 1</a:t>
            </a:r>
            <a:endParaRPr lang="el-GR" dirty="0"/>
          </a:p>
        </p:txBody>
      </p:sp>
      <p:sp>
        <p:nvSpPr>
          <p:cNvPr id="3" name="Content Placeholder 2"/>
          <p:cNvSpPr>
            <a:spLocks noGrp="1"/>
          </p:cNvSpPr>
          <p:nvPr>
            <p:ph idx="1"/>
          </p:nvPr>
        </p:nvSpPr>
        <p:spPr>
          <a:xfrm>
            <a:off x="457200" y="1700808"/>
            <a:ext cx="8229600" cy="4525963"/>
          </a:xfrm>
        </p:spPr>
        <p:txBody>
          <a:bodyPr>
            <a:normAutofit/>
          </a:bodyPr>
          <a:lstStyle/>
          <a:p>
            <a:pPr marL="0">
              <a:lnSpc>
                <a:spcPct val="120000"/>
              </a:lnSpc>
              <a:spcBef>
                <a:spcPts val="0"/>
              </a:spcBef>
            </a:pPr>
            <a:r>
              <a:rPr lang="el-GR" sz="2400" b="1" dirty="0"/>
              <a:t>Ο μέσος όρος. </a:t>
            </a:r>
            <a:r>
              <a:rPr lang="el-GR" sz="2400" dirty="0"/>
              <a:t>Η έννοια έχει στατιστική καταγωγή, αλλά δεν περιορίζεται μόνο στα ποσοτικά στοιχεία. Εδώ δεν μας ενδιαφέρουν οι εξαιρέσεις, αλλά εκείνα τα χαρακτηριστικά που χαρακτηρίζουν την πλειονότητα του δείγματος. Ο μέσος όρος ζωής σε μια εποχή. Ο μέσος μισθός. Η μέση μόρφωση. Το μέσο μέγεθος των επιχειρήσεων στην Ελλάδα του μεσοπολέμου. Αν όμως το δείγμα παρουσιάζει σημαντική απόκλιση  στις ελάχιστες και στις μέγιστες τιμές, πρέπει να αναρωτιόμαστε αν έχουμε να κάνουμε με ενιαίο φαινόμενο. </a:t>
            </a:r>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12" y="1844824"/>
            <a:ext cx="8229600" cy="2376263"/>
          </a:xfrm>
        </p:spPr>
        <p:txBody>
          <a:bodyPr>
            <a:normAutofit/>
          </a:bodyPr>
          <a:lstStyle/>
          <a:p>
            <a:pPr marL="0">
              <a:lnSpc>
                <a:spcPct val="120000"/>
              </a:lnSpc>
            </a:pPr>
            <a:r>
              <a:rPr lang="el-GR" sz="2400" dirty="0" smtClean="0"/>
              <a:t>Εκτός </a:t>
            </a:r>
            <a:r>
              <a:rPr lang="el-GR" sz="2400" dirty="0"/>
              <a:t>όμως από τις ποσοτικές του διαστάσεις, ο μέσος όρος αφορά  μια ευρύτερη προσέγγιση στην ιστορία. Π.χ. Πώς ένα γεγονός βιώθηκε όχι από τις κορυφές αλλά από τους απλούς ανθρώπους. [ π.χ. η ιστορία της κατοχής στην Αθήνα. Η πείνα το χειμώνα του 1941/42. Η «μαύρη αγορά». Τα </a:t>
            </a:r>
            <a:r>
              <a:rPr lang="el-GR" sz="2400" dirty="0" smtClean="0"/>
              <a:t>συσσίτια].</a:t>
            </a:r>
            <a:endParaRPr lang="el-GR" sz="2400" dirty="0"/>
          </a:p>
        </p:txBody>
      </p:sp>
      <p:sp>
        <p:nvSpPr>
          <p:cNvPr id="4" name="Title 1"/>
          <p:cNvSpPr>
            <a:spLocks noGrp="1"/>
          </p:cNvSpPr>
          <p:nvPr>
            <p:ph type="title"/>
          </p:nvPr>
        </p:nvSpPr>
        <p:spPr>
          <a:xfrm>
            <a:off x="457200" y="274638"/>
            <a:ext cx="8229600" cy="1143000"/>
          </a:xfrm>
        </p:spPr>
        <p:txBody>
          <a:bodyPr/>
          <a:lstStyle/>
          <a:p>
            <a:r>
              <a:rPr lang="el-GR" dirty="0"/>
              <a:t>Είδη γενικεύσεων: Ο μέσος </a:t>
            </a:r>
            <a:r>
              <a:rPr lang="el-GR" dirty="0" smtClean="0"/>
              <a:t>όρος 2</a:t>
            </a:r>
            <a:endParaRPr lang="el-GR" dirty="0"/>
          </a:p>
        </p:txBody>
      </p:sp>
    </p:spTree>
    <p:extLst>
      <p:ext uri="{BB962C8B-B14F-4D97-AF65-F5344CB8AC3E}">
        <p14:creationId xmlns:p14="http://schemas.microsoft.com/office/powerpoint/2010/main" val="2867293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l-GR" dirty="0"/>
              <a:t>Είδη γενικεύσεων: Μοντέλα, τύποι, </a:t>
            </a:r>
            <a:r>
              <a:rPr lang="el-GR" dirty="0" smtClean="0"/>
              <a:t>συναρτήσεις 1</a:t>
            </a:r>
            <a:endParaRPr lang="el-GR" dirty="0"/>
          </a:p>
        </p:txBody>
      </p:sp>
      <p:sp>
        <p:nvSpPr>
          <p:cNvPr id="3" name="Content Placeholder 2"/>
          <p:cNvSpPr>
            <a:spLocks noGrp="1"/>
          </p:cNvSpPr>
          <p:nvPr>
            <p:ph idx="1"/>
          </p:nvPr>
        </p:nvSpPr>
        <p:spPr>
          <a:xfrm>
            <a:off x="464156" y="2132856"/>
            <a:ext cx="8229600" cy="3528392"/>
          </a:xfrm>
        </p:spPr>
        <p:txBody>
          <a:bodyPr>
            <a:normAutofit fontScale="70000" lnSpcReduction="20000"/>
          </a:bodyPr>
          <a:lstStyle/>
          <a:p>
            <a:pPr marL="0">
              <a:lnSpc>
                <a:spcPct val="120000"/>
              </a:lnSpc>
            </a:pPr>
            <a:r>
              <a:rPr lang="el-GR" sz="3400" b="1" dirty="0"/>
              <a:t>Η έννοια του μοντέλου ή του τύπου. </a:t>
            </a:r>
            <a:r>
              <a:rPr lang="el-GR" sz="3400" dirty="0"/>
              <a:t>Σταθερές και μεταβλητές. Το α συνάρτηση του β. Η έννοια της συνάρτησης. Π.χ. το μοντέλο των κομμάτων στην Ελλάδα του 19ου αιώνα. Παρά το γεγονός ότι υπάρχουν πολλά κόμματα που το ένα διαφέρει από το άλλο, αναζητούμε κοινά χαρακτηριστικά, δομές, τρόπους λειτουργίας. Μπορούμε να συγκρίνουμε το μοντέλο </a:t>
            </a:r>
            <a:r>
              <a:rPr lang="el-GR" sz="3400" dirty="0" smtClean="0"/>
              <a:t>αυτό </a:t>
            </a:r>
            <a:r>
              <a:rPr lang="el-GR" sz="3400" dirty="0"/>
              <a:t>χρονικά (τα κόμματα τον 19ο αιώνα στις διάφορες χώρες) ή από την άποψη του τόπου (τα κόμματα στις μεσογειακές χώρες).</a:t>
            </a:r>
          </a:p>
          <a:p>
            <a:pPr marL="0"/>
            <a:endParaRPr lang="el-GR"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4"/>
            <a:ext cx="8229600" cy="2376264"/>
          </a:xfrm>
        </p:spPr>
        <p:txBody>
          <a:bodyPr>
            <a:normAutofit fontScale="70000" lnSpcReduction="20000"/>
          </a:bodyPr>
          <a:lstStyle/>
          <a:p>
            <a:pPr marL="0">
              <a:lnSpc>
                <a:spcPct val="120000"/>
              </a:lnSpc>
            </a:pPr>
            <a:r>
              <a:rPr lang="el-GR" sz="3400" b="1" dirty="0" smtClean="0"/>
              <a:t>Ο </a:t>
            </a:r>
            <a:r>
              <a:rPr lang="el-GR" sz="3400" b="1" dirty="0"/>
              <a:t>ιδεότυπος. </a:t>
            </a:r>
            <a:r>
              <a:rPr lang="el-GR" sz="3400" dirty="0"/>
              <a:t>Η έννοια προέρχεται από τον Γερμανό θεωρητικό </a:t>
            </a:r>
            <a:r>
              <a:rPr lang="el-GR" sz="3400" dirty="0" err="1"/>
              <a:t>Max</a:t>
            </a:r>
            <a:r>
              <a:rPr lang="el-GR" sz="3400" dirty="0"/>
              <a:t> </a:t>
            </a:r>
            <a:r>
              <a:rPr lang="el-GR" sz="3400" dirty="0" err="1"/>
              <a:t>Weber</a:t>
            </a:r>
            <a:r>
              <a:rPr lang="el-GR" sz="3400" dirty="0"/>
              <a:t> και αφορά την κατασκευή ενός μοντέλου με ιδεώδη τρόπο λειτουργίας, σύμφωνα με τις εσωτερικές του </a:t>
            </a:r>
            <a:r>
              <a:rPr lang="el-GR" sz="3400" dirty="0" err="1"/>
              <a:t>καταστικές</a:t>
            </a:r>
            <a:r>
              <a:rPr lang="el-GR" sz="3400" dirty="0"/>
              <a:t> αρχές. (Καπιταλισμός και προτεσταντική ηθική). </a:t>
            </a:r>
            <a:r>
              <a:rPr lang="el-GR" sz="3400" dirty="0" smtClean="0"/>
              <a:t>Όταν </a:t>
            </a:r>
            <a:r>
              <a:rPr lang="el-GR" sz="3400" dirty="0"/>
              <a:t>χρησιμοποιούμε </a:t>
            </a:r>
            <a:r>
              <a:rPr lang="el-GR" sz="3400" dirty="0" err="1"/>
              <a:t>ιδεότυπους</a:t>
            </a:r>
            <a:r>
              <a:rPr lang="el-GR" sz="3400" dirty="0"/>
              <a:t> μας ενδιαφέρουν οι αποκλίσεις.</a:t>
            </a:r>
          </a:p>
          <a:p>
            <a:pPr marL="0"/>
            <a:endParaRPr lang="el-GR" dirty="0"/>
          </a:p>
        </p:txBody>
      </p:sp>
      <p:sp>
        <p:nvSpPr>
          <p:cNvPr id="4" name="Title 1"/>
          <p:cNvSpPr>
            <a:spLocks noGrp="1"/>
          </p:cNvSpPr>
          <p:nvPr>
            <p:ph type="title"/>
          </p:nvPr>
        </p:nvSpPr>
        <p:spPr>
          <a:xfrm>
            <a:off x="457200" y="413792"/>
            <a:ext cx="8229600" cy="1143000"/>
          </a:xfrm>
        </p:spPr>
        <p:txBody>
          <a:bodyPr>
            <a:normAutofit fontScale="90000"/>
          </a:bodyPr>
          <a:lstStyle/>
          <a:p>
            <a:r>
              <a:rPr lang="el-GR" dirty="0"/>
              <a:t>Είδη γενικεύσεων: Μοντέλα, τύποι, </a:t>
            </a:r>
            <a:r>
              <a:rPr lang="el-GR" dirty="0" smtClean="0"/>
              <a:t>συναρτήσεις 2</a:t>
            </a:r>
            <a:endParaRPr lang="el-GR" dirty="0"/>
          </a:p>
        </p:txBody>
      </p:sp>
    </p:spTree>
    <p:extLst>
      <p:ext uri="{BB962C8B-B14F-4D97-AF65-F5344CB8AC3E}">
        <p14:creationId xmlns:p14="http://schemas.microsoft.com/office/powerpoint/2010/main" val="1802761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ποσοτικοποίηση στην </a:t>
            </a:r>
            <a:r>
              <a:rPr lang="el-GR" dirty="0" smtClean="0"/>
              <a:t>ιστορία 1</a:t>
            </a:r>
            <a:endParaRPr lang="el-GR" dirty="0"/>
          </a:p>
        </p:txBody>
      </p:sp>
      <p:sp>
        <p:nvSpPr>
          <p:cNvPr id="3" name="Content Placeholder 2"/>
          <p:cNvSpPr>
            <a:spLocks noGrp="1"/>
          </p:cNvSpPr>
          <p:nvPr>
            <p:ph idx="1"/>
          </p:nvPr>
        </p:nvSpPr>
        <p:spPr>
          <a:xfrm>
            <a:off x="457200" y="2060848"/>
            <a:ext cx="8229600" cy="2520280"/>
          </a:xfrm>
        </p:spPr>
        <p:txBody>
          <a:bodyPr>
            <a:noAutofit/>
          </a:bodyPr>
          <a:lstStyle/>
          <a:p>
            <a:pPr marL="0">
              <a:lnSpc>
                <a:spcPct val="120000"/>
              </a:lnSpc>
            </a:pPr>
            <a:r>
              <a:rPr lang="el-GR" sz="2400" dirty="0"/>
              <a:t>Η ποσοτικοποίηση των δεδομένων. (Ιστορική δημογραφία και Οικονομική ιστορία ) </a:t>
            </a:r>
          </a:p>
          <a:p>
            <a:pPr marL="0">
              <a:lnSpc>
                <a:spcPct val="120000"/>
              </a:lnSpc>
            </a:pPr>
            <a:r>
              <a:rPr lang="el-GR" sz="2400" dirty="0"/>
              <a:t>Η ποσοτικοποίηση στην πολιτισμική ιστορία. Π.χ. η   ιστορία του βιβλίου.  </a:t>
            </a:r>
          </a:p>
          <a:p>
            <a:pPr marL="0">
              <a:lnSpc>
                <a:spcPct val="120000"/>
              </a:lnSpc>
            </a:pPr>
            <a:r>
              <a:rPr lang="el-GR" sz="2400" dirty="0"/>
              <a:t>Τα ομοιογενή χαρακτηριστικά μετατρέπονται σε μετρήσιμα. </a:t>
            </a:r>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168352"/>
          </a:xfrm>
        </p:spPr>
        <p:txBody>
          <a:bodyPr>
            <a:noAutofit/>
          </a:bodyPr>
          <a:lstStyle/>
          <a:p>
            <a:pPr marL="0">
              <a:lnSpc>
                <a:spcPct val="120000"/>
              </a:lnSpc>
            </a:pPr>
            <a:r>
              <a:rPr lang="el-GR" sz="2400" dirty="0" smtClean="0"/>
              <a:t>Π.χ</a:t>
            </a:r>
            <a:r>
              <a:rPr lang="el-GR" sz="2400" dirty="0"/>
              <a:t>. η θρησκευτική πίστη δεν είναι μετρήσιμο μέγεθος. Μπορούμε όμως να παρακολουθήσουμε τις διακυμάνσεις της σε έναν ομοιογενή χώρο, μέσα από μετρήσεις εξωτερικών εκδηλώσεων.   </a:t>
            </a:r>
          </a:p>
          <a:p>
            <a:pPr marL="0">
              <a:lnSpc>
                <a:spcPct val="120000"/>
              </a:lnSpc>
            </a:pPr>
            <a:r>
              <a:rPr lang="el-GR" sz="2400" dirty="0"/>
              <a:t>Στην ποσοτικοποίηση των γεγονότων μας ενδιαφέρουν κυρίως οι τάσεις και οι ροπές. </a:t>
            </a:r>
            <a:r>
              <a:rPr lang="el-GR" sz="2400" dirty="0" smtClean="0"/>
              <a:t>Έξω </a:t>
            </a:r>
            <a:r>
              <a:rPr lang="el-GR" sz="2400" dirty="0"/>
              <a:t>από τις τάσεις, οι αριθμοί αυτοί </a:t>
            </a:r>
            <a:r>
              <a:rPr lang="el-GR" sz="2400" dirty="0" err="1" smtClean="0"/>
              <a:t>καθεαυτοί</a:t>
            </a:r>
            <a:r>
              <a:rPr lang="el-GR" sz="2400" dirty="0" smtClean="0"/>
              <a:t> </a:t>
            </a:r>
            <a:r>
              <a:rPr lang="el-GR" sz="2400" dirty="0"/>
              <a:t>δεν μας αποκαλύπτουν τα μυστικά τους.</a:t>
            </a:r>
          </a:p>
        </p:txBody>
      </p:sp>
      <p:sp>
        <p:nvSpPr>
          <p:cNvPr id="4" name="Title 1"/>
          <p:cNvSpPr>
            <a:spLocks noGrp="1"/>
          </p:cNvSpPr>
          <p:nvPr>
            <p:ph type="title"/>
          </p:nvPr>
        </p:nvSpPr>
        <p:spPr>
          <a:xfrm>
            <a:off x="457200" y="274638"/>
            <a:ext cx="8229600" cy="1143000"/>
          </a:xfrm>
        </p:spPr>
        <p:txBody>
          <a:bodyPr/>
          <a:lstStyle/>
          <a:p>
            <a:r>
              <a:rPr lang="el-GR" dirty="0"/>
              <a:t>Η ποσοτικοποίηση στην </a:t>
            </a:r>
            <a:r>
              <a:rPr lang="el-GR" dirty="0" smtClean="0"/>
              <a:t>ιστορία 2</a:t>
            </a:r>
            <a:endParaRPr lang="el-GR" dirty="0"/>
          </a:p>
        </p:txBody>
      </p:sp>
    </p:spTree>
    <p:extLst>
      <p:ext uri="{BB962C8B-B14F-4D97-AF65-F5344CB8AC3E}">
        <p14:creationId xmlns:p14="http://schemas.microsoft.com/office/powerpoint/2010/main" val="65131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156" y="1556793"/>
            <a:ext cx="8229600" cy="2232247"/>
          </a:xfrm>
        </p:spPr>
        <p:txBody>
          <a:bodyPr>
            <a:normAutofit fontScale="77500" lnSpcReduction="20000"/>
          </a:bodyPr>
          <a:lstStyle/>
          <a:p>
            <a:pPr marL="0"/>
            <a:r>
              <a:rPr lang="el-GR" sz="3100" dirty="0"/>
              <a:t>«Την </a:t>
            </a:r>
            <a:r>
              <a:rPr lang="el-GR" sz="3100" dirty="0" err="1"/>
              <a:t>ιστορίαν</a:t>
            </a:r>
            <a:r>
              <a:rPr lang="el-GR" sz="3100" dirty="0"/>
              <a:t> ενδιαφέρει το άπαξ </a:t>
            </a:r>
            <a:r>
              <a:rPr lang="el-GR" sz="3100" dirty="0" err="1"/>
              <a:t>γινόμενον</a:t>
            </a:r>
            <a:r>
              <a:rPr lang="el-GR" sz="3100" dirty="0"/>
              <a:t> και ουδέποτε </a:t>
            </a:r>
            <a:r>
              <a:rPr lang="el-GR" sz="3100" dirty="0" err="1"/>
              <a:t>επαναλαμβανόμενον</a:t>
            </a:r>
            <a:r>
              <a:rPr lang="el-GR" sz="3100" dirty="0"/>
              <a:t> εν τη μορφή αυτού και δια τούτο ίδιον</a:t>
            </a:r>
            <a:r>
              <a:rPr lang="el-GR" sz="3100" dirty="0" smtClean="0"/>
              <a:t>». </a:t>
            </a:r>
            <a:endParaRPr lang="el-GR" sz="3100" dirty="0"/>
          </a:p>
          <a:p>
            <a:pPr marL="0"/>
            <a:r>
              <a:rPr lang="el-GR" sz="3100" dirty="0" smtClean="0"/>
              <a:t>Οι </a:t>
            </a:r>
            <a:r>
              <a:rPr lang="el-GR" sz="3100" dirty="0"/>
              <a:t>γενικεύσεις εγγενείς στη γλώσσα, και βέβαια και στην ιστορική </a:t>
            </a:r>
            <a:r>
              <a:rPr lang="el-GR" sz="3100" dirty="0" smtClean="0"/>
              <a:t>γλώσσα.</a:t>
            </a:r>
            <a:endParaRPr lang="el-GR" sz="3100" dirty="0"/>
          </a:p>
          <a:p>
            <a:pPr marL="0"/>
            <a:r>
              <a:rPr lang="el-GR" sz="3100" dirty="0" smtClean="0"/>
              <a:t>Οι </a:t>
            </a:r>
            <a:r>
              <a:rPr lang="el-GR" sz="3100" dirty="0"/>
              <a:t>γενικεύσεις δεν είναι </a:t>
            </a:r>
            <a:r>
              <a:rPr lang="el-GR" sz="3100" dirty="0" smtClean="0"/>
              <a:t>αυτονόητες.</a:t>
            </a:r>
            <a:endParaRPr lang="el-GR" sz="3100" dirty="0"/>
          </a:p>
          <a:p>
            <a:pPr marL="0"/>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Βασικές </a:t>
            </a:r>
            <a:r>
              <a:rPr lang="el-GR" dirty="0" smtClean="0"/>
              <a:t>έννοιες 1</a:t>
            </a:r>
            <a:endParaRPr lang="el-GR" dirty="0"/>
          </a:p>
        </p:txBody>
      </p:sp>
      <p:sp>
        <p:nvSpPr>
          <p:cNvPr id="3" name="Content Placeholder 2"/>
          <p:cNvSpPr>
            <a:spLocks noGrp="1"/>
          </p:cNvSpPr>
          <p:nvPr>
            <p:ph idx="1"/>
          </p:nvPr>
        </p:nvSpPr>
        <p:spPr>
          <a:xfrm>
            <a:off x="444247" y="1700808"/>
            <a:ext cx="8229600" cy="3960440"/>
          </a:xfrm>
        </p:spPr>
        <p:txBody>
          <a:bodyPr>
            <a:normAutofit fontScale="70000" lnSpcReduction="20000"/>
          </a:bodyPr>
          <a:lstStyle/>
          <a:p>
            <a:pPr marL="0">
              <a:lnSpc>
                <a:spcPct val="120000"/>
              </a:lnSpc>
            </a:pPr>
            <a:r>
              <a:rPr lang="el-GR" sz="3400" dirty="0"/>
              <a:t>Κοινότητα και κοινωνία</a:t>
            </a:r>
          </a:p>
          <a:p>
            <a:pPr marL="0">
              <a:lnSpc>
                <a:spcPct val="120000"/>
              </a:lnSpc>
            </a:pPr>
            <a:r>
              <a:rPr lang="el-GR" sz="3400" dirty="0"/>
              <a:t>Πολιτισμός και Κουλτούρα.</a:t>
            </a:r>
          </a:p>
          <a:p>
            <a:pPr marL="0">
              <a:lnSpc>
                <a:spcPct val="120000"/>
              </a:lnSpc>
            </a:pPr>
            <a:r>
              <a:rPr lang="el-GR" sz="3400" dirty="0"/>
              <a:t>Βάση και εποικοδόμημα.</a:t>
            </a:r>
          </a:p>
          <a:p>
            <a:pPr marL="0">
              <a:lnSpc>
                <a:spcPct val="120000"/>
              </a:lnSpc>
            </a:pPr>
            <a:r>
              <a:rPr lang="el-GR" sz="3400" dirty="0"/>
              <a:t>Ιδεολογία και νοοτροπίες.</a:t>
            </a:r>
          </a:p>
          <a:p>
            <a:pPr marL="0">
              <a:lnSpc>
                <a:spcPct val="120000"/>
              </a:lnSpc>
            </a:pPr>
            <a:r>
              <a:rPr lang="el-GR" sz="3400" dirty="0"/>
              <a:t>Κοινωνικός ρόλος, κοινωνικό φύλο (</a:t>
            </a:r>
            <a:r>
              <a:rPr lang="el-GR" sz="3400" dirty="0" err="1"/>
              <a:t>gender</a:t>
            </a:r>
            <a:r>
              <a:rPr lang="el-GR" sz="3400" dirty="0"/>
              <a:t>) και βιολογικά χαρακτηριστικά.</a:t>
            </a:r>
          </a:p>
          <a:p>
            <a:pPr marL="0">
              <a:lnSpc>
                <a:spcPct val="120000"/>
              </a:lnSpc>
            </a:pPr>
            <a:r>
              <a:rPr lang="el-GR" sz="3400" dirty="0" smtClean="0"/>
              <a:t>Τάξη. </a:t>
            </a:r>
            <a:r>
              <a:rPr lang="el-GR" sz="3400" dirty="0" err="1"/>
              <a:t>Noμικά</a:t>
            </a:r>
            <a:r>
              <a:rPr lang="el-GR" sz="3400" dirty="0"/>
              <a:t> προσδιορισμένη τάξη</a:t>
            </a:r>
            <a:r>
              <a:rPr lang="el-GR" sz="3400" dirty="0" smtClean="0"/>
              <a:t>. </a:t>
            </a:r>
            <a:r>
              <a:rPr lang="el-GR" sz="3400" dirty="0" err="1" smtClean="0"/>
              <a:t>Koινωνική</a:t>
            </a:r>
            <a:r>
              <a:rPr lang="el-GR" sz="3400" dirty="0" smtClean="0"/>
              <a:t> </a:t>
            </a:r>
            <a:r>
              <a:rPr lang="el-GR" sz="3400" dirty="0"/>
              <a:t>τάξη, Status. Κοινωνικό στρώμα. Οι μεσαίες τάξεις. κοινωνική κινητικότητα.</a:t>
            </a:r>
          </a:p>
          <a:p>
            <a:pPr marL="0"/>
            <a:endParaRPr lang="el-GR" dirty="0"/>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710" y="1844824"/>
            <a:ext cx="8229600" cy="3312368"/>
          </a:xfrm>
        </p:spPr>
        <p:txBody>
          <a:bodyPr>
            <a:normAutofit fontScale="77500" lnSpcReduction="20000"/>
          </a:bodyPr>
          <a:lstStyle/>
          <a:p>
            <a:pPr marL="0">
              <a:lnSpc>
                <a:spcPct val="120000"/>
              </a:lnSpc>
            </a:pPr>
            <a:r>
              <a:rPr lang="el-GR" sz="3100" dirty="0" smtClean="0"/>
              <a:t>Κράτος</a:t>
            </a:r>
            <a:r>
              <a:rPr lang="el-GR" sz="3100" dirty="0"/>
              <a:t>, εξουσία και ηγεμονία.</a:t>
            </a:r>
          </a:p>
          <a:p>
            <a:pPr marL="0">
              <a:lnSpc>
                <a:spcPct val="120000"/>
              </a:lnSpc>
            </a:pPr>
            <a:r>
              <a:rPr lang="el-GR" sz="3100" dirty="0" smtClean="0"/>
              <a:t>Έθνος </a:t>
            </a:r>
            <a:r>
              <a:rPr lang="el-GR" sz="3100" dirty="0"/>
              <a:t>και </a:t>
            </a:r>
            <a:r>
              <a:rPr lang="el-GR" sz="3100" dirty="0" err="1"/>
              <a:t>εθνοπολιτισμική</a:t>
            </a:r>
            <a:r>
              <a:rPr lang="el-GR" sz="3100" dirty="0"/>
              <a:t> ομάδα. Έθνος-κράτος, Κράτος έθνος, πολυεθνικό κράτος, </a:t>
            </a:r>
            <a:r>
              <a:rPr lang="el-GR" sz="3100" dirty="0" err="1"/>
              <a:t>πολυπολιτισμός</a:t>
            </a:r>
            <a:r>
              <a:rPr lang="el-GR" sz="3100" dirty="0"/>
              <a:t> σε ιστορική προοπτική.</a:t>
            </a:r>
          </a:p>
          <a:p>
            <a:pPr marL="0">
              <a:lnSpc>
                <a:spcPct val="120000"/>
              </a:lnSpc>
            </a:pPr>
            <a:r>
              <a:rPr lang="el-GR" sz="3100" dirty="0"/>
              <a:t>Ταυτότητα ή ταυτότητες; Σταθερές ή μεταβαλλόμενες. Πραγματικές ή κατασκευασμένες;</a:t>
            </a:r>
          </a:p>
          <a:p>
            <a:pPr marL="0">
              <a:lnSpc>
                <a:spcPct val="120000"/>
              </a:lnSpc>
            </a:pPr>
            <a:r>
              <a:rPr lang="el-GR" sz="3100" dirty="0"/>
              <a:t>Περίβλεπτη κατανάλωση και συμβολικό κεφάλαιο.</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Βασικές </a:t>
            </a:r>
            <a:r>
              <a:rPr lang="el-GR" dirty="0" smtClean="0"/>
              <a:t>έννοιες 2</a:t>
            </a:r>
            <a:endParaRPr lang="el-GR" dirty="0"/>
          </a:p>
        </p:txBody>
      </p:sp>
    </p:spTree>
    <p:extLst>
      <p:ext uri="{BB962C8B-B14F-4D97-AF65-F5344CB8AC3E}">
        <p14:creationId xmlns:p14="http://schemas.microsoft.com/office/powerpoint/2010/main" val="2998105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883734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75910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73563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32927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l-GR" sz="2000" dirty="0"/>
              <a:t>Γενικεύσεις στην Ιστορία».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2405976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3719345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724474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endParaRPr lang="el-GR" sz="2000" dirty="0">
              <a:solidFill>
                <a:srgbClr val="FF0000"/>
              </a:solidFill>
            </a:endParaRPr>
          </a:p>
        </p:txBody>
      </p:sp>
    </p:spTree>
    <p:extLst>
      <p:ext uri="{BB962C8B-B14F-4D97-AF65-F5344CB8AC3E}">
        <p14:creationId xmlns:p14="http://schemas.microsoft.com/office/powerpoint/2010/main" val="568275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γενικεύουμε</a:t>
            </a:r>
            <a:r>
              <a:rPr lang="el-GR" dirty="0" smtClean="0"/>
              <a:t>; 1</a:t>
            </a:r>
            <a:endParaRPr lang="el-GR" dirty="0"/>
          </a:p>
        </p:txBody>
      </p:sp>
      <p:sp>
        <p:nvSpPr>
          <p:cNvPr id="3" name="Content Placeholder 2"/>
          <p:cNvSpPr>
            <a:spLocks noGrp="1"/>
          </p:cNvSpPr>
          <p:nvPr>
            <p:ph idx="1"/>
          </p:nvPr>
        </p:nvSpPr>
        <p:spPr>
          <a:xfrm>
            <a:off x="437276" y="1916832"/>
            <a:ext cx="8229600" cy="2736304"/>
          </a:xfrm>
        </p:spPr>
        <p:txBody>
          <a:bodyPr>
            <a:normAutofit/>
          </a:bodyPr>
          <a:lstStyle/>
          <a:p>
            <a:pPr marL="0">
              <a:lnSpc>
                <a:spcPct val="120000"/>
              </a:lnSpc>
            </a:pPr>
            <a:r>
              <a:rPr lang="el-GR" sz="2400" dirty="0"/>
              <a:t>Η τυπική λογική και οι συλλογισμοί. </a:t>
            </a:r>
          </a:p>
          <a:p>
            <a:pPr marL="0" indent="0">
              <a:lnSpc>
                <a:spcPct val="120000"/>
              </a:lnSpc>
              <a:buNone/>
            </a:pPr>
            <a:r>
              <a:rPr lang="el-GR" sz="2400" dirty="0"/>
              <a:t>α) Παραγωγή. Από το γενικό στο ειδικό. </a:t>
            </a:r>
          </a:p>
          <a:p>
            <a:pPr marL="0" indent="0">
              <a:lnSpc>
                <a:spcPct val="120000"/>
              </a:lnSpc>
              <a:buNone/>
            </a:pPr>
            <a:r>
              <a:rPr lang="el-GR" sz="2400" dirty="0"/>
              <a:t>β) Επαγωγή. Από το ειδικό στο γενικό. </a:t>
            </a:r>
            <a:r>
              <a:rPr lang="el-GR" sz="2400" dirty="0" smtClean="0"/>
              <a:t>Ατελής </a:t>
            </a:r>
            <a:r>
              <a:rPr lang="el-GR" sz="2400" dirty="0"/>
              <a:t>και τέλεια επαγωγή. Στην ιστορία η επαγωγή είναι ατελής. Εξαρτάται από τις πιθανότητες.  </a:t>
            </a:r>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endParaRPr lang="el-GR" sz="2000" dirty="0">
              <a:solidFill>
                <a:srgbClr val="FF0000"/>
              </a:solidFill>
            </a:endParaRPr>
          </a:p>
        </p:txBody>
      </p:sp>
    </p:spTree>
    <p:extLst>
      <p:ext uri="{BB962C8B-B14F-4D97-AF65-F5344CB8AC3E}">
        <p14:creationId xmlns:p14="http://schemas.microsoft.com/office/powerpoint/2010/main" val="2434832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2808312"/>
          </a:xfrm>
        </p:spPr>
        <p:txBody>
          <a:bodyPr>
            <a:normAutofit/>
          </a:bodyPr>
          <a:lstStyle/>
          <a:p>
            <a:pPr marL="0" indent="0">
              <a:lnSpc>
                <a:spcPct val="120000"/>
              </a:lnSpc>
              <a:buNone/>
            </a:pPr>
            <a:r>
              <a:rPr lang="el-GR" sz="2400" dirty="0" smtClean="0"/>
              <a:t>γ</a:t>
            </a:r>
            <a:r>
              <a:rPr lang="el-GR" sz="2400" dirty="0"/>
              <a:t>) Επιστημονική υπόθεση. Ξεκινάμε από περιορισμένα δεδομένα, διατυπώνουμε επαγωγικά μια πρώτη γενίκευση και ύστερα την ελέγχουμε παραγωγικά, εξετάζοντας αν ερμηνεύει τις επιμέρους περιπτώσεις. Η διατυπώνουμε περισσότερες από μία υποθέσεις (πολλές φορές αντιτιθέμενες μεταξύ τους)  και απορρίπτουμε εκείνες που δεν επαληθεύονται. </a:t>
            </a:r>
          </a:p>
        </p:txBody>
      </p:sp>
      <p:sp>
        <p:nvSpPr>
          <p:cNvPr id="4" name="Title 1"/>
          <p:cNvSpPr>
            <a:spLocks noGrp="1"/>
          </p:cNvSpPr>
          <p:nvPr>
            <p:ph type="title"/>
          </p:nvPr>
        </p:nvSpPr>
        <p:spPr>
          <a:xfrm>
            <a:off x="457200" y="274638"/>
            <a:ext cx="8229600" cy="1143000"/>
          </a:xfrm>
        </p:spPr>
        <p:txBody>
          <a:bodyPr/>
          <a:lstStyle/>
          <a:p>
            <a:r>
              <a:rPr lang="el-GR" dirty="0"/>
              <a:t>Πώς γενικεύουμε</a:t>
            </a:r>
            <a:r>
              <a:rPr lang="el-GR" dirty="0" smtClean="0"/>
              <a:t>; 2</a:t>
            </a:r>
            <a:endParaRPr lang="el-GR" dirty="0"/>
          </a:p>
        </p:txBody>
      </p:sp>
    </p:spTree>
    <p:extLst>
      <p:ext uri="{BB962C8B-B14F-4D97-AF65-F5344CB8AC3E}">
        <p14:creationId xmlns:p14="http://schemas.microsoft.com/office/powerpoint/2010/main" val="1845904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Ομοιότητες και ανομοιότητες και κλίμακα </a:t>
            </a:r>
            <a:r>
              <a:rPr lang="el-GR" dirty="0" smtClean="0"/>
              <a:t>παρατήρησης 1</a:t>
            </a:r>
            <a:endParaRPr lang="el-GR" dirty="0"/>
          </a:p>
        </p:txBody>
      </p:sp>
      <p:sp>
        <p:nvSpPr>
          <p:cNvPr id="3" name="Content Placeholder 2"/>
          <p:cNvSpPr>
            <a:spLocks noGrp="1"/>
          </p:cNvSpPr>
          <p:nvPr>
            <p:ph idx="1"/>
          </p:nvPr>
        </p:nvSpPr>
        <p:spPr>
          <a:xfrm>
            <a:off x="457200" y="1700808"/>
            <a:ext cx="8229600" cy="3816424"/>
          </a:xfrm>
        </p:spPr>
        <p:txBody>
          <a:bodyPr>
            <a:noAutofit/>
          </a:bodyPr>
          <a:lstStyle/>
          <a:p>
            <a:pPr marL="0">
              <a:lnSpc>
                <a:spcPct val="120000"/>
              </a:lnSpc>
            </a:pPr>
            <a:r>
              <a:rPr lang="el-GR" sz="2400" dirty="0"/>
              <a:t>Τα γεγονότα είναι πολύμορφα. Για να τα συγκρίνουμε χρειάζεται να ξεχωρίζουμε τις ομοιότητες από τις ανομοιότητες, την ομοείδεια και την </a:t>
            </a:r>
            <a:r>
              <a:rPr lang="el-GR" sz="2400" dirty="0" err="1"/>
              <a:t>ετεροείδεια</a:t>
            </a:r>
            <a:r>
              <a:rPr lang="el-GR" sz="2400" dirty="0"/>
              <a:t>. Αυτή η διάκριση δεν είναι πάντα εύκολη. Εξαρτάται από την κλίμακα παρατήρησης και από την απόσταση της εστίας  παρατήρησης. </a:t>
            </a:r>
          </a:p>
          <a:p>
            <a:pPr marL="0">
              <a:lnSpc>
                <a:spcPct val="120000"/>
              </a:lnSpc>
            </a:pPr>
            <a:r>
              <a:rPr lang="el-GR" sz="2400" dirty="0" smtClean="0"/>
              <a:t>Όσο </a:t>
            </a:r>
            <a:r>
              <a:rPr lang="el-GR" sz="2400" dirty="0"/>
              <a:t>μεγαλύτερη η απόσταση της εστίας παρατήρησης τόσο μεγαλύτερη η κλίμακα παρατήρησης. Όσο μικρότερη η απόσταση της εστίας παρατήρησης, τόσο μικρότερη και η κλίμακα παρατήρησης. </a:t>
            </a:r>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3888432"/>
          </a:xfrm>
        </p:spPr>
        <p:txBody>
          <a:bodyPr>
            <a:normAutofit/>
          </a:bodyPr>
          <a:lstStyle/>
          <a:p>
            <a:pPr marL="0">
              <a:lnSpc>
                <a:spcPct val="120000"/>
              </a:lnSpc>
            </a:pPr>
            <a:r>
              <a:rPr lang="el-GR" sz="2400" dirty="0" smtClean="0"/>
              <a:t>Μεταχειριζόμαστε </a:t>
            </a:r>
            <a:r>
              <a:rPr lang="el-GR" sz="2400" dirty="0"/>
              <a:t>κατά περίπτωση, ή  συμπληρωματικά, διαφορετικές κλίμακες παρατηρήσεις. Αν η κλίμακα παρατήρησης είναι μικρή, τότε ενδιαφερόμαστε περισσότερο για την </a:t>
            </a:r>
            <a:r>
              <a:rPr lang="el-GR" sz="2400" dirty="0" err="1"/>
              <a:t>ετεροείδεια</a:t>
            </a:r>
            <a:r>
              <a:rPr lang="el-GR" sz="2400" dirty="0"/>
              <a:t> των γεγονότων, δηλαδή για τα ιδιαίτερα χαρακτηριστικά τους. </a:t>
            </a:r>
          </a:p>
          <a:p>
            <a:pPr marL="0">
              <a:lnSpc>
                <a:spcPct val="120000"/>
              </a:lnSpc>
            </a:pPr>
            <a:r>
              <a:rPr lang="el-GR" sz="2400" dirty="0"/>
              <a:t>Αν όμως η κλίμακα παρατήρησης είναι μεγάλη, τότε   ενδιαφερόμαστε περισσότερο για την ομοείδεια των γεγονότων, τα κοινά χαρακτηριστικά τους. </a:t>
            </a:r>
          </a:p>
        </p:txBody>
      </p:sp>
      <p:sp>
        <p:nvSpPr>
          <p:cNvPr id="4" name="Title 1"/>
          <p:cNvSpPr>
            <a:spLocks noGrp="1"/>
          </p:cNvSpPr>
          <p:nvPr>
            <p:ph type="title"/>
          </p:nvPr>
        </p:nvSpPr>
        <p:spPr>
          <a:xfrm>
            <a:off x="457200" y="274638"/>
            <a:ext cx="8229600" cy="1143000"/>
          </a:xfrm>
        </p:spPr>
        <p:txBody>
          <a:bodyPr>
            <a:normAutofit fontScale="90000"/>
          </a:bodyPr>
          <a:lstStyle/>
          <a:p>
            <a:r>
              <a:rPr lang="el-GR" dirty="0"/>
              <a:t>Ομοιότητες και ανομοιότητες και κλίμακα </a:t>
            </a:r>
            <a:r>
              <a:rPr lang="el-GR" dirty="0" smtClean="0"/>
              <a:t>παρατήρησης 2</a:t>
            </a:r>
            <a:endParaRPr lang="el-GR" dirty="0"/>
          </a:p>
        </p:txBody>
      </p:sp>
    </p:spTree>
    <p:extLst>
      <p:ext uri="{BB962C8B-B14F-4D97-AF65-F5344CB8AC3E}">
        <p14:creationId xmlns:p14="http://schemas.microsoft.com/office/powerpoint/2010/main" val="157026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Ποιοτικά και ποσοτικά χαρακτηριστικά</a:t>
            </a:r>
          </a:p>
        </p:txBody>
      </p:sp>
      <p:sp>
        <p:nvSpPr>
          <p:cNvPr id="3" name="Content Placeholder 2"/>
          <p:cNvSpPr>
            <a:spLocks noGrp="1"/>
          </p:cNvSpPr>
          <p:nvPr>
            <p:ph idx="1"/>
          </p:nvPr>
        </p:nvSpPr>
        <p:spPr>
          <a:xfrm>
            <a:off x="457200" y="1772816"/>
            <a:ext cx="8229600" cy="3744416"/>
          </a:xfrm>
        </p:spPr>
        <p:txBody>
          <a:bodyPr>
            <a:normAutofit fontScale="77500" lnSpcReduction="20000"/>
          </a:bodyPr>
          <a:lstStyle/>
          <a:p>
            <a:pPr marL="0">
              <a:lnSpc>
                <a:spcPct val="110000"/>
              </a:lnSpc>
            </a:pPr>
            <a:r>
              <a:rPr lang="el-GR" sz="3100" dirty="0"/>
              <a:t>Για να συγκρίνουμε επομένως γεγονότα, χρειάζεται να γνωρίζουμε σε ποια κλίμακα παρατήρησης θα επιχειρήσουμε </a:t>
            </a:r>
            <a:r>
              <a:rPr lang="el-GR" sz="3100" dirty="0" smtClean="0"/>
              <a:t>συγκρίσεις.</a:t>
            </a:r>
            <a:endParaRPr lang="el-GR" sz="3100" dirty="0"/>
          </a:p>
          <a:p>
            <a:pPr marL="0">
              <a:lnSpc>
                <a:spcPct val="110000"/>
              </a:lnSpc>
            </a:pPr>
            <a:r>
              <a:rPr lang="el-GR" sz="3100" dirty="0"/>
              <a:t>Στη μικρή κλίμακα παρατήρησης μας ενδιαφέρουν τα ποιοτικά </a:t>
            </a:r>
            <a:r>
              <a:rPr lang="el-GR" sz="3100" dirty="0" smtClean="0"/>
              <a:t>χαρακτηριστικά. </a:t>
            </a:r>
            <a:endParaRPr lang="el-GR" sz="3100" dirty="0"/>
          </a:p>
          <a:p>
            <a:pPr marL="0">
              <a:lnSpc>
                <a:spcPct val="110000"/>
              </a:lnSpc>
            </a:pPr>
            <a:r>
              <a:rPr lang="el-GR" sz="3100" dirty="0"/>
              <a:t>Στη μεγάλη κλίμακα τα ποσοτικά χαρακτηριστικά.</a:t>
            </a:r>
          </a:p>
          <a:p>
            <a:pPr marL="0">
              <a:lnSpc>
                <a:spcPct val="110000"/>
              </a:lnSpc>
            </a:pPr>
            <a:r>
              <a:rPr lang="el-GR" sz="3100" dirty="0"/>
              <a:t>Δεν υπάρχει κανενός είδους υπεροχή των ποιοτικών χαρακτηριστικών πάνω στα ποσοτικά. Και τα </a:t>
            </a:r>
            <a:r>
              <a:rPr lang="el-GR" sz="3100" dirty="0" smtClean="0"/>
              <a:t>δύο </a:t>
            </a:r>
            <a:r>
              <a:rPr lang="el-GR" sz="3100" dirty="0"/>
              <a:t>αποτελούν εργαλεία του </a:t>
            </a:r>
            <a:r>
              <a:rPr lang="el-GR" sz="3100" dirty="0" smtClean="0"/>
              <a:t>ιστορικού.</a:t>
            </a:r>
            <a:endParaRPr lang="el-GR" sz="3100" dirty="0"/>
          </a:p>
          <a:p>
            <a:pPr marL="0"/>
            <a:endParaRPr lang="el-GR"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οπτική γωνία </a:t>
            </a:r>
            <a:r>
              <a:rPr lang="el-GR" dirty="0" smtClean="0"/>
              <a:t>παρατήρησης 1</a:t>
            </a:r>
            <a:endParaRPr lang="el-GR" dirty="0"/>
          </a:p>
        </p:txBody>
      </p:sp>
      <p:sp>
        <p:nvSpPr>
          <p:cNvPr id="3" name="Content Placeholder 2"/>
          <p:cNvSpPr>
            <a:spLocks noGrp="1"/>
          </p:cNvSpPr>
          <p:nvPr>
            <p:ph idx="1"/>
          </p:nvPr>
        </p:nvSpPr>
        <p:spPr>
          <a:xfrm>
            <a:off x="464156" y="1988840"/>
            <a:ext cx="8229600" cy="2880320"/>
          </a:xfrm>
        </p:spPr>
        <p:txBody>
          <a:bodyPr>
            <a:normAutofit fontScale="70000" lnSpcReduction="20000"/>
          </a:bodyPr>
          <a:lstStyle/>
          <a:p>
            <a:pPr marL="0">
              <a:lnSpc>
                <a:spcPct val="120000"/>
              </a:lnSpc>
            </a:pPr>
            <a:r>
              <a:rPr lang="el-GR" dirty="0"/>
              <a:t> </a:t>
            </a:r>
            <a:r>
              <a:rPr lang="el-GR" sz="3400" dirty="0" smtClean="0"/>
              <a:t>Τί </a:t>
            </a:r>
            <a:r>
              <a:rPr lang="el-GR" sz="3400" dirty="0"/>
              <a:t>είδους στοιχεία επιλέγουμε προς σύγκριση;</a:t>
            </a:r>
          </a:p>
          <a:p>
            <a:pPr marL="0">
              <a:lnSpc>
                <a:spcPct val="120000"/>
              </a:lnSpc>
            </a:pPr>
            <a:r>
              <a:rPr lang="el-GR" sz="3400" dirty="0"/>
              <a:t> Π.χ. η ιστορία των πόλεων. Επιλέγουμε ως κλίμακα παρατήρησης τις μεγάλες πόλεις της Ανατολικής Μεσογείου. Αρχικά διευκρινίζουμε το μέγεθος, κυρίως με δημογραφικά δεδομένα. Μπορεί να μας ενδιαφέρει α) η θέση και η μορφολογία τους, β) η οικονομία των πόλεων, γ) η πολιτισμική ζωή τους. </a:t>
            </a:r>
          </a:p>
          <a:p>
            <a:pPr marL="0"/>
            <a:endParaRPr lang="el-GR"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032448"/>
          </a:xfrm>
        </p:spPr>
        <p:txBody>
          <a:bodyPr>
            <a:normAutofit fontScale="85000" lnSpcReduction="10000"/>
          </a:bodyPr>
          <a:lstStyle/>
          <a:p>
            <a:pPr marL="0">
              <a:lnSpc>
                <a:spcPct val="120000"/>
              </a:lnSpc>
            </a:pPr>
            <a:r>
              <a:rPr lang="el-GR" sz="2800" dirty="0" smtClean="0"/>
              <a:t>Το </a:t>
            </a:r>
            <a:r>
              <a:rPr lang="el-GR" sz="2800" dirty="0"/>
              <a:t>τί μας ενδιαφέρει συνιστά μια οπτική γωνία. Ανάλογα με την οπτική γωνία επιλέγουμε το είδος των όμοιων χαρακτηριστικών. </a:t>
            </a:r>
          </a:p>
          <a:p>
            <a:pPr marL="0">
              <a:lnSpc>
                <a:spcPct val="120000"/>
              </a:lnSpc>
            </a:pPr>
            <a:r>
              <a:rPr lang="el-GR" sz="2800" dirty="0"/>
              <a:t>Η γεωγραφική θέση των πόλεων (λιμάνια ή όχι) και αν έχουν μοντέρνα ή παραδοσιακή πολεοδομική οργάνωση (στην πρώτη περίπτωση), το εμπόριο και η βιομηχανία (στη δεύτερη περίπτωση), τα σχολεία, θέατρα, εφημερίδες </a:t>
            </a:r>
            <a:r>
              <a:rPr lang="el-GR" sz="2800" dirty="0" smtClean="0"/>
              <a:t>κ.λπ</a:t>
            </a:r>
            <a:r>
              <a:rPr lang="el-GR" sz="2800" dirty="0"/>
              <a:t>. στην τρίτη περίπτωση. Είναι αυτονόητο πως η διαφορετική οπτική γωνία παρατήρησης μας οδηγεί σε διαφορετικού τύπου </a:t>
            </a:r>
            <a:r>
              <a:rPr lang="el-GR" sz="2800" dirty="0" smtClean="0"/>
              <a:t>γενικεύσεις. </a:t>
            </a:r>
            <a:endParaRPr lang="el-GR" sz="2800" dirty="0"/>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Η οπτική γωνία </a:t>
            </a:r>
            <a:r>
              <a:rPr lang="el-GR" dirty="0" smtClean="0"/>
              <a:t>παρατήρησης 2</a:t>
            </a:r>
            <a:endParaRPr lang="el-GR" dirty="0"/>
          </a:p>
        </p:txBody>
      </p:sp>
    </p:spTree>
    <p:extLst>
      <p:ext uri="{BB962C8B-B14F-4D97-AF65-F5344CB8AC3E}">
        <p14:creationId xmlns:p14="http://schemas.microsoft.com/office/powerpoint/2010/main" val="524857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1650</TotalTime>
  <Words>1750</Words>
  <Application>Microsoft Office PowerPoint</Application>
  <PresentationFormat>On-screen Show (4:3)</PresentationFormat>
  <Paragraphs>158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Wingdings</vt:lpstr>
      <vt:lpstr>Θέμα του Office</vt:lpstr>
      <vt:lpstr>II29 Θεωρία της Ιστορίας</vt:lpstr>
      <vt:lpstr>PowerPoint Presentation</vt:lpstr>
      <vt:lpstr>Πώς γενικεύουμε; 1</vt:lpstr>
      <vt:lpstr>Πώς γενικεύουμε; 2</vt:lpstr>
      <vt:lpstr>Ομοιότητες και ανομοιότητες και κλίμακα παρατήρησης 1</vt:lpstr>
      <vt:lpstr>Ομοιότητες και ανομοιότητες και κλίμακα παρατήρησης 2</vt:lpstr>
      <vt:lpstr>Ποιοτικά και ποσοτικά χαρακτηριστικά</vt:lpstr>
      <vt:lpstr>Η οπτική γωνία παρατήρησης 1</vt:lpstr>
      <vt:lpstr>Η οπτική γωνία παρατήρησης 2</vt:lpstr>
      <vt:lpstr>Μορφές γενίκευσης 1</vt:lpstr>
      <vt:lpstr>Μορφές γενίκευσης 2</vt:lpstr>
      <vt:lpstr>Συγκριτική ιστορία</vt:lpstr>
      <vt:lpstr>Είδη γενικεύσεων</vt:lpstr>
      <vt:lpstr>Είδη γενικεύσεων: Ο μέσος όρος 1</vt:lpstr>
      <vt:lpstr>Είδη γενικεύσεων: Ο μέσος όρος 2</vt:lpstr>
      <vt:lpstr>Είδη γενικεύσεων: Μοντέλα, τύποι, συναρτήσεις 1</vt:lpstr>
      <vt:lpstr>Είδη γενικεύσεων: Μοντέλα, τύποι, συναρτήσεις 2</vt:lpstr>
      <vt:lpstr>Η ποσοτικοποίηση στην ιστορία 1</vt:lpstr>
      <vt:lpstr>Η ποσοτικοποίηση στην ιστορία 2</vt:lpstr>
      <vt:lpstr>Βασικές έννοιες 1</vt:lpstr>
      <vt:lpstr>Βασικές έννοιες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207</cp:revision>
  <dcterms:created xsi:type="dcterms:W3CDTF">2012-09-06T09:03:05Z</dcterms:created>
  <dcterms:modified xsi:type="dcterms:W3CDTF">2015-01-21T14:39:54Z</dcterms:modified>
</cp:coreProperties>
</file>