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417" r:id="rId2"/>
    <p:sldId id="419" r:id="rId3"/>
    <p:sldId id="421" r:id="rId4"/>
    <p:sldId id="423" r:id="rId5"/>
    <p:sldId id="425" r:id="rId6"/>
    <p:sldId id="427" r:id="rId7"/>
    <p:sldId id="429" r:id="rId8"/>
    <p:sldId id="431" r:id="rId9"/>
    <p:sldId id="434" r:id="rId10"/>
    <p:sldId id="436" r:id="rId11"/>
    <p:sldId id="438" r:id="rId12"/>
    <p:sldId id="441" r:id="rId13"/>
    <p:sldId id="443" r:id="rId14"/>
    <p:sldId id="445" r:id="rId15"/>
    <p:sldId id="447" r:id="rId16"/>
    <p:sldId id="449" r:id="rId17"/>
    <p:sldId id="451" r:id="rId18"/>
    <p:sldId id="453" r:id="rId19"/>
    <p:sldId id="455" r:id="rId20"/>
    <p:sldId id="457" r:id="rId21"/>
    <p:sldId id="459" r:id="rId22"/>
    <p:sldId id="461" r:id="rId23"/>
    <p:sldId id="463" r:id="rId24"/>
    <p:sldId id="465" r:id="rId25"/>
    <p:sldId id="467" r:id="rId26"/>
    <p:sldId id="469" r:id="rId27"/>
    <p:sldId id="471" r:id="rId28"/>
    <p:sldId id="472" r:id="rId29"/>
    <p:sldId id="474" r:id="rId30"/>
    <p:sldId id="476" r:id="rId31"/>
    <p:sldId id="478" r:id="rId32"/>
    <p:sldId id="480" r:id="rId33"/>
    <p:sldId id="482" r:id="rId34"/>
    <p:sldId id="484" r:id="rId35"/>
    <p:sldId id="487" r:id="rId36"/>
    <p:sldId id="410" r:id="rId37"/>
    <p:sldId id="411" r:id="rId38"/>
    <p:sldId id="412" r:id="rId39"/>
    <p:sldId id="494" r:id="rId40"/>
    <p:sldId id="495" r:id="rId41"/>
    <p:sldId id="414" r:id="rId42"/>
    <p:sldId id="415" r:id="rId43"/>
    <p:sldId id="416" r:id="rId44"/>
    <p:sldId id="488" r:id="rId45"/>
    <p:sldId id="489" r:id="rId46"/>
    <p:sldId id="490" r:id="rId47"/>
    <p:sldId id="491" r:id="rId48"/>
    <p:sldId id="492" r:id="rId49"/>
    <p:sldId id="4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6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8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Εικόνα 1. </a:t>
            </a:r>
            <a:r>
              <a:rPr lang="en-US" dirty="0" smtClean="0"/>
              <a:t>Copyrighted.</a:t>
            </a:r>
          </a:p>
          <a:p>
            <a:endParaRPr lang="en-US" dirty="0" smtClean="0"/>
          </a:p>
          <a:p>
            <a:r>
              <a:rPr lang="el-GR" dirty="0" smtClean="0"/>
              <a:t>Εικόνα 2. Σύνδεσμος: </a:t>
            </a:r>
            <a:r>
              <a:rPr lang="en-US" dirty="0" smtClean="0"/>
              <a:t>http://www.ucmp.berkeley.edu/. </a:t>
            </a:r>
            <a:r>
              <a:rPr lang="el-GR" dirty="0" smtClean="0"/>
              <a:t>Πηγή: </a:t>
            </a:r>
            <a:r>
              <a:rPr lang="en-US" dirty="0" smtClean="0"/>
              <a:t>University of California Museum of Paleontology.</a:t>
            </a:r>
          </a:p>
          <a:p>
            <a:endParaRPr lang="en-US" dirty="0" smtClean="0"/>
          </a:p>
          <a:p>
            <a:r>
              <a:rPr lang="el-GR" dirty="0" smtClean="0"/>
              <a:t>Εικόνα 3. </a:t>
            </a:r>
            <a:r>
              <a:rPr lang="en-US" dirty="0" smtClean="0"/>
              <a:t>Copyright 2011 E</a:t>
            </a:r>
            <a:r>
              <a:rPr lang="el-GR" dirty="0" smtClean="0"/>
              <a:t>κδόσεις </a:t>
            </a:r>
            <a:r>
              <a:rPr lang="en-US" dirty="0" smtClean="0"/>
              <a:t>Utopia. </a:t>
            </a:r>
            <a:r>
              <a:rPr lang="el-GR" dirty="0" smtClean="0"/>
              <a:t>Πηγή: Ζωολογία ΙΙ Ολοκληρωμένες Αρχές, Τόμος ΙΙ. </a:t>
            </a:r>
            <a:r>
              <a:rPr lang="en-US" dirty="0" smtClean="0"/>
              <a:t>Hickman, Roberts, Keen, Larson, </a:t>
            </a:r>
            <a:r>
              <a:rPr lang="en-US" dirty="0" err="1" smtClean="0"/>
              <a:t>l’Anson</a:t>
            </a:r>
            <a:r>
              <a:rPr lang="en-US" dirty="0" smtClean="0"/>
              <a:t>, </a:t>
            </a:r>
            <a:r>
              <a:rPr lang="en-US" dirty="0" err="1" smtClean="0"/>
              <a:t>Eisenhour</a:t>
            </a:r>
            <a:r>
              <a:rPr lang="en-US" dirty="0" smtClean="0"/>
              <a:t>. 14</a:t>
            </a:r>
            <a:r>
              <a:rPr lang="el-GR" dirty="0" smtClean="0"/>
              <a:t>η Αμερικάνικη – 2η Ελληνική Έκδοση. Εκδόσεις </a:t>
            </a:r>
            <a:r>
              <a:rPr lang="en-US" dirty="0" smtClean="0"/>
              <a:t>Utopia, ISBN: 978-960-99280-3-8.</a:t>
            </a:r>
          </a:p>
          <a:p>
            <a:endParaRPr lang="en-US" dirty="0" smtClean="0"/>
          </a:p>
          <a:p>
            <a:r>
              <a:rPr lang="el-GR" dirty="0" smtClean="0"/>
              <a:t>Εικόνα 4. </a:t>
            </a:r>
            <a:r>
              <a:rPr lang="en-US" dirty="0" smtClean="0"/>
              <a:t>Copyright 2011 E</a:t>
            </a:r>
            <a:r>
              <a:rPr lang="el-GR" dirty="0" smtClean="0"/>
              <a:t>κδόσεις </a:t>
            </a:r>
            <a:r>
              <a:rPr lang="en-US" dirty="0" smtClean="0"/>
              <a:t>Utopia. </a:t>
            </a:r>
            <a:r>
              <a:rPr lang="el-GR" dirty="0" smtClean="0"/>
              <a:t>Πηγή: Ζωολογία ΙΙ Ολοκληρωμένες Αρχές, Τόμος ΙΙ. </a:t>
            </a:r>
            <a:r>
              <a:rPr lang="en-US" dirty="0" smtClean="0"/>
              <a:t>Hickman, Roberts, Keen, Larson, </a:t>
            </a:r>
            <a:r>
              <a:rPr lang="en-US" dirty="0" err="1" smtClean="0"/>
              <a:t>l’Anson</a:t>
            </a:r>
            <a:r>
              <a:rPr lang="en-US" dirty="0" smtClean="0"/>
              <a:t>, </a:t>
            </a:r>
            <a:r>
              <a:rPr lang="en-US" dirty="0" err="1" smtClean="0"/>
              <a:t>Eisenhour</a:t>
            </a:r>
            <a:r>
              <a:rPr lang="en-US" dirty="0" smtClean="0"/>
              <a:t>. 14</a:t>
            </a:r>
            <a:r>
              <a:rPr lang="el-GR" dirty="0" smtClean="0"/>
              <a:t>η Αμερικάνικη – 2η Ελληνική Έκδοση. Εκδόσεις </a:t>
            </a:r>
            <a:r>
              <a:rPr lang="en-US" dirty="0" smtClean="0"/>
              <a:t>Utopia, ISBN: 978-960-99280-3-8.</a:t>
            </a:r>
          </a:p>
          <a:p>
            <a:endParaRPr lang="en-US" dirty="0" smtClean="0"/>
          </a:p>
          <a:p>
            <a:r>
              <a:rPr lang="el-GR" dirty="0" smtClean="0"/>
              <a:t>Εικόνα 5. </a:t>
            </a:r>
            <a:r>
              <a:rPr lang="en-US" dirty="0" smtClean="0"/>
              <a:t>Copyright 2011 E</a:t>
            </a:r>
            <a:r>
              <a:rPr lang="el-GR" dirty="0" smtClean="0"/>
              <a:t>κδόσεις </a:t>
            </a:r>
            <a:r>
              <a:rPr lang="en-US" dirty="0" smtClean="0"/>
              <a:t>Utopia. </a:t>
            </a:r>
            <a:r>
              <a:rPr lang="el-GR" dirty="0" smtClean="0"/>
              <a:t>Πηγή: Ζωολογία ΙΙ Ολοκληρωμένες Αρχές, Τόμος ΙΙ. </a:t>
            </a:r>
            <a:r>
              <a:rPr lang="en-US" dirty="0" smtClean="0"/>
              <a:t>Hickman, Roberts, Keen, Larson, </a:t>
            </a:r>
            <a:r>
              <a:rPr lang="en-US" dirty="0" err="1" smtClean="0"/>
              <a:t>l’Anson</a:t>
            </a:r>
            <a:r>
              <a:rPr lang="en-US" dirty="0" smtClean="0"/>
              <a:t>, </a:t>
            </a:r>
            <a:r>
              <a:rPr lang="en-US" dirty="0" err="1" smtClean="0"/>
              <a:t>Eisenhour</a:t>
            </a:r>
            <a:r>
              <a:rPr lang="en-US" dirty="0" smtClean="0"/>
              <a:t>. 14</a:t>
            </a:r>
            <a:r>
              <a:rPr lang="el-GR" dirty="0" smtClean="0"/>
              <a:t>η Αμερικάνικη – 2η Ελληνική Έκδοση. Εκδόσεις </a:t>
            </a:r>
            <a:r>
              <a:rPr lang="en-US" dirty="0" smtClean="0"/>
              <a:t>Utopia, ISBN: 978-960-99280-3-8.</a:t>
            </a:r>
          </a:p>
          <a:p>
            <a:endParaRPr lang="en-US" dirty="0" smtClean="0"/>
          </a:p>
          <a:p>
            <a:r>
              <a:rPr lang="el-GR" dirty="0" smtClean="0"/>
              <a:t>Εικόνα 6. </a:t>
            </a:r>
            <a:r>
              <a:rPr lang="en-US" dirty="0" smtClean="0"/>
              <a:t>Wikipedia </a:t>
            </a:r>
            <a:r>
              <a:rPr lang="en-US" dirty="0" err="1" smtClean="0"/>
              <a:t>thw</a:t>
            </a:r>
            <a:r>
              <a:rPr lang="en-US" dirty="0" smtClean="0"/>
              <a:t> Free Encyclopedia. Creative Commons </a:t>
            </a:r>
            <a:r>
              <a:rPr lang="en-US" dirty="0" err="1" smtClean="0"/>
              <a:t>Licence</a:t>
            </a:r>
            <a:r>
              <a:rPr lang="en-US" dirty="0" smtClean="0"/>
              <a:t>. </a:t>
            </a:r>
            <a:r>
              <a:rPr lang="el-GR" dirty="0" smtClean="0"/>
              <a:t>Σύνδεσμος: </a:t>
            </a:r>
            <a:r>
              <a:rPr lang="en-US" dirty="0" smtClean="0"/>
              <a:t>https://en.wikipedia.org/wiki/Teleostei. </a:t>
            </a:r>
            <a:r>
              <a:rPr lang="el-GR" dirty="0" smtClean="0"/>
              <a:t>Πηγή: </a:t>
            </a:r>
            <a:r>
              <a:rPr lang="en-US" dirty="0" smtClean="0"/>
              <a:t>https://en.wikipedia.org.</a:t>
            </a:r>
          </a:p>
          <a:p>
            <a:endParaRPr lang="en-US" dirty="0" smtClean="0"/>
          </a:p>
          <a:p>
            <a:r>
              <a:rPr lang="el-GR" dirty="0" smtClean="0"/>
              <a:t>Εικόνα 7. </a:t>
            </a:r>
            <a:r>
              <a:rPr lang="en-US" dirty="0" smtClean="0"/>
              <a:t>A Florida Gar from the fish collection. </a:t>
            </a:r>
            <a:r>
              <a:rPr lang="en-US" dirty="0" err="1" smtClean="0"/>
              <a:t>Photographer:Carl</a:t>
            </a:r>
            <a:r>
              <a:rPr lang="en-US" dirty="0" smtClean="0"/>
              <a:t> </a:t>
            </a:r>
            <a:r>
              <a:rPr lang="en-US" dirty="0" err="1" smtClean="0"/>
              <a:t>BentoRights</a:t>
            </a:r>
            <a:r>
              <a:rPr lang="en-US" dirty="0" smtClean="0"/>
              <a:t>:© Australian Museum- See more at: http://australianmuseum.net.au/image/florida-gar-lepisosteus-platyrhincus#sthash.e0Zhb00K.dpuf. </a:t>
            </a:r>
            <a:r>
              <a:rPr lang="el-GR" dirty="0" smtClean="0"/>
              <a:t>Σύνδεσμος: </a:t>
            </a:r>
            <a:r>
              <a:rPr lang="en-US" dirty="0" smtClean="0"/>
              <a:t>http://australianmuseum.net.au/image/florida-gar-lepisosteus-platyrhincus. </a:t>
            </a:r>
            <a:r>
              <a:rPr lang="el-GR" dirty="0" smtClean="0"/>
              <a:t>Πηγή: </a:t>
            </a:r>
            <a:r>
              <a:rPr lang="en-US" dirty="0" smtClean="0"/>
              <a:t>http://australianmuseum.net.au.</a:t>
            </a:r>
          </a:p>
          <a:p>
            <a:endParaRPr lang="en-US" dirty="0" smtClean="0"/>
          </a:p>
          <a:p>
            <a:r>
              <a:rPr lang="el-GR" dirty="0" smtClean="0"/>
              <a:t>Εικόνα 8. Σύνδεσμος: </a:t>
            </a:r>
            <a:r>
              <a:rPr lang="en-US" dirty="0" smtClean="0"/>
              <a:t>http://www.acquaportal.it/Articoli/Dolce/Biologia/anatomia1/anatomia.asp. </a:t>
            </a:r>
            <a:r>
              <a:rPr lang="el-GR" dirty="0" smtClean="0"/>
              <a:t>Πηγή: </a:t>
            </a:r>
            <a:r>
              <a:rPr lang="en-US" dirty="0" smtClean="0"/>
              <a:t>http://www.acquaportal.it.</a:t>
            </a:r>
          </a:p>
          <a:p>
            <a:endParaRPr lang="en-US" dirty="0" smtClean="0"/>
          </a:p>
          <a:p>
            <a:r>
              <a:rPr lang="el-GR" dirty="0" smtClean="0"/>
              <a:t>Εικόνα 9. Σύνδεσμος: </a:t>
            </a:r>
            <a:r>
              <a:rPr lang="en-US" dirty="0" smtClean="0"/>
              <a:t>http://www.acquaportal.it/Articoli/Dolce/Biologia/anatomia1/anatomia.asp?Stampa=true. </a:t>
            </a:r>
            <a:r>
              <a:rPr lang="el-GR" dirty="0" smtClean="0"/>
              <a:t>Πηγή:  </a:t>
            </a:r>
            <a:r>
              <a:rPr lang="en-US" dirty="0" smtClean="0"/>
              <a:t>http://www.acquaportal.it.</a:t>
            </a:r>
          </a:p>
          <a:p>
            <a:endParaRPr lang="en-US" dirty="0" smtClean="0"/>
          </a:p>
          <a:p>
            <a:r>
              <a:rPr lang="el-GR" dirty="0" smtClean="0"/>
              <a:t>Εικόνα 10. Σύνδεσμος: </a:t>
            </a:r>
            <a:r>
              <a:rPr lang="en-US" dirty="0" smtClean="0"/>
              <a:t>http://web.tiscali.it/pescareteam91/ilpesce.html. </a:t>
            </a:r>
            <a:r>
              <a:rPr lang="el-GR" dirty="0" smtClean="0"/>
              <a:t>Πηγή: </a:t>
            </a:r>
            <a:r>
              <a:rPr lang="en-US" dirty="0" smtClean="0"/>
              <a:t>http://web.tiscali.it.</a:t>
            </a:r>
          </a:p>
          <a:p>
            <a:endParaRPr lang="en-US" dirty="0" smtClean="0"/>
          </a:p>
          <a:p>
            <a:r>
              <a:rPr lang="el-GR" dirty="0" smtClean="0"/>
              <a:t>Εικόνα 11. Σύνδεσμος: </a:t>
            </a:r>
            <a:r>
              <a:rPr lang="en-US" dirty="0" smtClean="0"/>
              <a:t>http://www.acquaportal.it/Articoli/Dolce/Biologia/anatomia1/anatomia.asp?Stampa=true. </a:t>
            </a:r>
            <a:r>
              <a:rPr lang="el-GR" dirty="0" smtClean="0"/>
              <a:t>Πηγή:  </a:t>
            </a:r>
            <a:r>
              <a:rPr lang="en-US" dirty="0" smtClean="0"/>
              <a:t>http://www.acquaportal.it.</a:t>
            </a:r>
          </a:p>
          <a:p>
            <a:endParaRPr lang="en-US" dirty="0" smtClean="0"/>
          </a:p>
          <a:p>
            <a:r>
              <a:rPr lang="el-GR" dirty="0" smtClean="0"/>
              <a:t>Εικόνα 12. Ο δικτυακός τόπος του </a:t>
            </a:r>
            <a:r>
              <a:rPr lang="en-US" dirty="0" smtClean="0"/>
              <a:t>HomeFood.gr </a:t>
            </a:r>
            <a:r>
              <a:rPr lang="el-GR" dirty="0" smtClean="0"/>
              <a:t>προσφέρει τις υπηρεσίες του υπό τους κάτωθι όρους χρήσης, τους οποίους ο επισκέπτης/χρήστης καλείται να διαβάσει προσεκτικά και να προβεί σε επίσκεψη/χρήση των σελίδων/υπηρεσιών του, μόνο εφόσον τους αποδέχεται πλήρως. Η χρήση συνεπάγεται την αποδοχή των όρων αυτών. Τα προσωπικά δεδομένα των χρηστών προστατεύονται από τις οικείες διατάξεις του εσωτερικού (Ν. 2472/1997, 2774/1999) και του ευρωπαϊκού δικαίου (οδηγίες 95/46/ΕΚ και 97/66/ΕΚ). </a:t>
            </a:r>
          </a:p>
          <a:p>
            <a:r>
              <a:rPr lang="el-GR" dirty="0" smtClean="0"/>
              <a:t>© ΙΣΤΟΣ 2015. Σύνδεσμος: </a:t>
            </a:r>
            <a:r>
              <a:rPr lang="en-US" dirty="0" smtClean="0"/>
              <a:t>http://www.homefood.gr/fishes/fish.asp?l=211&amp;id=51. </a:t>
            </a:r>
            <a:r>
              <a:rPr lang="el-GR" dirty="0" smtClean="0"/>
              <a:t>Πηγή: </a:t>
            </a:r>
            <a:r>
              <a:rPr lang="en-US" dirty="0" smtClean="0"/>
              <a:t>http://www.homefood.gr.</a:t>
            </a:r>
          </a:p>
          <a:p>
            <a:endParaRPr lang="en-US" dirty="0" smtClean="0"/>
          </a:p>
          <a:p>
            <a:r>
              <a:rPr lang="el-GR" dirty="0" smtClean="0"/>
              <a:t>Εικόνα 13. </a:t>
            </a:r>
            <a:r>
              <a:rPr lang="en-US" dirty="0" smtClean="0"/>
              <a:t>Copyright 2011 E</a:t>
            </a:r>
            <a:r>
              <a:rPr lang="el-GR" dirty="0" smtClean="0"/>
              <a:t>κδόσεις </a:t>
            </a:r>
            <a:r>
              <a:rPr lang="en-US" dirty="0" smtClean="0"/>
              <a:t>Utopia. </a:t>
            </a:r>
            <a:r>
              <a:rPr lang="el-GR" dirty="0" smtClean="0"/>
              <a:t>Πηγή: Ζωολογία ΙΙ Ολοκληρωμένες Αρχές, Τόμος ΙΙ. </a:t>
            </a:r>
            <a:r>
              <a:rPr lang="en-US" dirty="0" smtClean="0"/>
              <a:t>Hickman, Roberts, Keen, Larson, </a:t>
            </a:r>
            <a:r>
              <a:rPr lang="en-US" dirty="0" err="1" smtClean="0"/>
              <a:t>l’Anson</a:t>
            </a:r>
            <a:r>
              <a:rPr lang="en-US" dirty="0" smtClean="0"/>
              <a:t>, </a:t>
            </a:r>
            <a:r>
              <a:rPr lang="en-US" dirty="0" err="1" smtClean="0"/>
              <a:t>Eisenhour</a:t>
            </a:r>
            <a:r>
              <a:rPr lang="en-US" dirty="0" smtClean="0"/>
              <a:t>. 14</a:t>
            </a:r>
            <a:r>
              <a:rPr lang="el-GR" dirty="0" smtClean="0"/>
              <a:t>η Αμερικάνικη – 2η Ελληνική Έκδοση. Εκδόσεις </a:t>
            </a:r>
            <a:r>
              <a:rPr lang="en-US" dirty="0" smtClean="0"/>
              <a:t>Utopia, ISBN: 978-960-99280-3-8.</a:t>
            </a:r>
          </a:p>
          <a:p>
            <a:endParaRPr lang="en-US" dirty="0" smtClean="0"/>
          </a:p>
          <a:p>
            <a:r>
              <a:rPr lang="el-GR" dirty="0" smtClean="0"/>
              <a:t>Εικόνα 14. </a:t>
            </a:r>
            <a:r>
              <a:rPr lang="en-US" dirty="0" smtClean="0"/>
              <a:t>Copyrighted. </a:t>
            </a:r>
          </a:p>
          <a:p>
            <a:endParaRPr lang="en-US" dirty="0" smtClean="0"/>
          </a:p>
          <a:p>
            <a:r>
              <a:rPr lang="el-GR" dirty="0" smtClean="0"/>
              <a:t>Εικόνα 15. </a:t>
            </a:r>
            <a:r>
              <a:rPr lang="en-US" dirty="0" err="1" smtClean="0"/>
              <a:t>Peixe-Dipnoico</a:t>
            </a:r>
            <a:r>
              <a:rPr lang="en-US" dirty="0" smtClean="0"/>
              <a:t>. </a:t>
            </a:r>
            <a:r>
              <a:rPr lang="el-GR" dirty="0" smtClean="0"/>
              <a:t>Σύνδεσμοι: </a:t>
            </a:r>
            <a:r>
              <a:rPr lang="en-US" dirty="0" smtClean="0"/>
              <a:t>http://gems.ic.uff.br/peixedipnoico/.   http:// users.tamuk.edu/kfjab02/Biology/Vertebrate%20 Zoology/images/lungfish.gif</a:t>
            </a:r>
          </a:p>
          <a:p>
            <a:r>
              <a:rPr lang="en-US" dirty="0" smtClean="0"/>
              <a:t>Lungfish. https://lungfishh.wikispaces.com/Modern+Lungfish. </a:t>
            </a:r>
            <a:r>
              <a:rPr lang="en-US" dirty="0" err="1" smtClean="0"/>
              <a:t>Latimeria</a:t>
            </a:r>
            <a:r>
              <a:rPr lang="en-US" dirty="0" smtClean="0"/>
              <a:t> </a:t>
            </a:r>
            <a:r>
              <a:rPr lang="en-US" dirty="0" err="1" smtClean="0"/>
              <a:t>chalumnae</a:t>
            </a:r>
            <a:r>
              <a:rPr lang="en-US" dirty="0" smtClean="0"/>
              <a:t>. https://gl.wikipedia.org/wiki/Celacanto</a:t>
            </a:r>
          </a:p>
          <a:p>
            <a:endParaRPr lang="en-US" dirty="0" smtClean="0"/>
          </a:p>
          <a:p>
            <a:r>
              <a:rPr lang="el-GR" dirty="0" smtClean="0"/>
              <a:t>Εικόνα 16. </a:t>
            </a:r>
            <a:r>
              <a:rPr lang="en-US" dirty="0" smtClean="0"/>
              <a:t>Generations of coelacanths appear to be missing (Image: Peter </a:t>
            </a:r>
            <a:r>
              <a:rPr lang="en-US" dirty="0" err="1" smtClean="0"/>
              <a:t>Scoones</a:t>
            </a:r>
            <a:r>
              <a:rPr lang="en-US" dirty="0" smtClean="0"/>
              <a:t> / Getty images). </a:t>
            </a:r>
            <a:r>
              <a:rPr lang="el-GR" dirty="0" smtClean="0"/>
              <a:t>Σύνδεσμος: </a:t>
            </a:r>
            <a:r>
              <a:rPr lang="en-US" dirty="0" smtClean="0"/>
              <a:t>http://www.bbc.co.uk/blogs/wondermonkey/2011/06/slow-reveal-of-the-coelacanths.shtml. BBC © 2014 The BBC is not responsible for the content of external sites. Read more.</a:t>
            </a:r>
          </a:p>
          <a:p>
            <a:endParaRPr lang="en-US" dirty="0" smtClean="0"/>
          </a:p>
          <a:p>
            <a:r>
              <a:rPr lang="el-GR" dirty="0" smtClean="0"/>
              <a:t>Εικόνα 17. </a:t>
            </a:r>
            <a:r>
              <a:rPr lang="en-US" dirty="0" err="1" smtClean="0"/>
              <a:t>Protopterus</a:t>
            </a:r>
            <a:r>
              <a:rPr lang="en-US" dirty="0" smtClean="0"/>
              <a:t> </a:t>
            </a:r>
            <a:r>
              <a:rPr lang="en-US" dirty="0" err="1" smtClean="0"/>
              <a:t>annectens</a:t>
            </a:r>
            <a:r>
              <a:rPr lang="en-US" dirty="0" smtClean="0"/>
              <a:t> </a:t>
            </a:r>
            <a:r>
              <a:rPr lang="en-US" dirty="0" err="1" smtClean="0"/>
              <a:t>annectens</a:t>
            </a:r>
            <a:r>
              <a:rPr lang="en-US" dirty="0" smtClean="0"/>
              <a:t>. </a:t>
            </a:r>
            <a:r>
              <a:rPr lang="el-GR" dirty="0" smtClean="0"/>
              <a:t>Σύνδεσμος: </a:t>
            </a:r>
            <a:r>
              <a:rPr lang="en-US" dirty="0" smtClean="0"/>
              <a:t>http://www.israquarium.co.il/Fish/FishIndex/Protopterus%20annectens%20annectens.html.  </a:t>
            </a:r>
            <a:r>
              <a:rPr lang="el-GR" dirty="0" smtClean="0"/>
              <a:t>Πηγή: </a:t>
            </a:r>
            <a:r>
              <a:rPr lang="en-US" dirty="0" smtClean="0"/>
              <a:t>http://www.israquarium.co.il.</a:t>
            </a:r>
          </a:p>
          <a:p>
            <a:endParaRPr lang="el-GR" dirty="0" smtClean="0"/>
          </a:p>
          <a:p>
            <a:r>
              <a:rPr lang="el-GR" dirty="0" smtClean="0"/>
              <a:t>Εικόνα 18. </a:t>
            </a:r>
            <a:r>
              <a:rPr lang="en-US" dirty="0" smtClean="0"/>
              <a:t>Copyright 2011 E</a:t>
            </a:r>
            <a:r>
              <a:rPr lang="el-GR" dirty="0" smtClean="0"/>
              <a:t>κδόσεις </a:t>
            </a:r>
            <a:r>
              <a:rPr lang="en-US" dirty="0" smtClean="0"/>
              <a:t>Utopia. </a:t>
            </a:r>
            <a:r>
              <a:rPr lang="el-GR" dirty="0" smtClean="0"/>
              <a:t>Πηγή: Ζωολογία ΙΙ Ολοκληρωμένες Αρχές, Τόμος ΙΙ. </a:t>
            </a:r>
            <a:r>
              <a:rPr lang="en-US" dirty="0" smtClean="0"/>
              <a:t>Hickman, Roberts, Keen, Larson, </a:t>
            </a:r>
            <a:r>
              <a:rPr lang="en-US" dirty="0" err="1" smtClean="0"/>
              <a:t>l’Anson</a:t>
            </a:r>
            <a:r>
              <a:rPr lang="en-US" dirty="0" smtClean="0"/>
              <a:t>, </a:t>
            </a:r>
            <a:r>
              <a:rPr lang="en-US" dirty="0" err="1" smtClean="0"/>
              <a:t>Eisenhour</a:t>
            </a:r>
            <a:r>
              <a:rPr lang="en-US" dirty="0" smtClean="0"/>
              <a:t>. 14</a:t>
            </a:r>
            <a:r>
              <a:rPr lang="el-GR" dirty="0" smtClean="0"/>
              <a:t>η Αμερικάνικη – 2η Ελληνική Έκδοση. Εκδόσεις </a:t>
            </a:r>
            <a:r>
              <a:rPr lang="en-US" dirty="0" smtClean="0"/>
              <a:t>Utopia, ISBN: 978-960-99280-3-8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9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0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Εικόνα 25. </a:t>
            </a:r>
            <a:r>
              <a:rPr lang="en-US" dirty="0" err="1" smtClean="0"/>
              <a:t>Neoceratodus</a:t>
            </a:r>
            <a:r>
              <a:rPr lang="en-US" dirty="0" smtClean="0"/>
              <a:t> </a:t>
            </a:r>
            <a:r>
              <a:rPr lang="en-US" dirty="0" err="1" smtClean="0"/>
              <a:t>forsteri</a:t>
            </a:r>
            <a:r>
              <a:rPr lang="el-GR" dirty="0" smtClean="0"/>
              <a:t>. </a:t>
            </a:r>
            <a:r>
              <a:rPr lang="en-US" dirty="0" smtClean="0"/>
              <a:t>Picture by </a:t>
            </a:r>
            <a:r>
              <a:rPr lang="en-US" dirty="0" err="1" smtClean="0"/>
              <a:t>JJPhoto</a:t>
            </a:r>
            <a:r>
              <a:rPr lang="el-GR" dirty="0" smtClean="0"/>
              <a:t>. </a:t>
            </a:r>
            <a:r>
              <a:rPr lang="en-US" dirty="0" smtClean="0"/>
              <a:t>http://www.fishbase.org/summary/4512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5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7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6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1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6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7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29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04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359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0652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594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620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89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Ενότητα 2η. Ιχθύες (</a:t>
            </a:r>
            <a:r>
              <a:rPr lang="el-GR" dirty="0" err="1" smtClean="0"/>
              <a:t>Ακτινοπτερύγιοι</a:t>
            </a:r>
            <a:r>
              <a:rPr lang="el-GR" dirty="0" smtClean="0"/>
              <a:t> - </a:t>
            </a:r>
            <a:r>
              <a:rPr lang="el-GR" dirty="0" err="1" smtClean="0"/>
              <a:t>Σαρκοπτερύγιοι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3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quaportal.i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Ενότητα 2η: ΙΧΘΥΕΣ (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Ακτινοπτερύγιοι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Σαρκοπτερύγιοι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dirty="0"/>
          </a:p>
          <a:p>
            <a:r>
              <a:rPr lang="el-GR" dirty="0"/>
              <a:t>Περσεφόνη Μεγαλοφώνου, Επίκουρη 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Γανοειδή</a:t>
            </a:r>
            <a:r>
              <a:rPr lang="el-GR" sz="4000" dirty="0" smtClean="0"/>
              <a:t> λέπια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16" y="1629554"/>
            <a:ext cx="3351884" cy="233719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95" y="4048125"/>
            <a:ext cx="2492148" cy="211455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8650" y="1690689"/>
            <a:ext cx="3836988" cy="4309245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200" dirty="0"/>
              <a:t>Τροποποιημένα </a:t>
            </a:r>
            <a:r>
              <a:rPr lang="el-GR" sz="2200" dirty="0" err="1" smtClean="0"/>
              <a:t>κοσμοειδή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200" dirty="0" err="1" smtClean="0"/>
              <a:t>Γανοϊνη</a:t>
            </a:r>
            <a:endParaRPr lang="el-GR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200" dirty="0" err="1" smtClean="0"/>
              <a:t>Ισοπεδίνη</a:t>
            </a:r>
            <a:endParaRPr lang="el-GR" sz="2200" dirty="0" smtClean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endParaRPr lang="el-GR" sz="2200" dirty="0"/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200" dirty="0"/>
              <a:t>Ρομβοειδή στο </a:t>
            </a:r>
            <a:r>
              <a:rPr lang="el-GR" sz="2200" dirty="0" smtClean="0"/>
              <a:t>σχήμα.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endParaRPr lang="el-GR" sz="2200" dirty="0"/>
          </a:p>
          <a:p>
            <a:pPr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200" dirty="0" err="1"/>
              <a:t>Χονδρόστεοι</a:t>
            </a:r>
            <a:r>
              <a:rPr lang="el-GR" sz="2200" dirty="0"/>
              <a:t> </a:t>
            </a:r>
            <a:r>
              <a:rPr lang="el-GR" sz="2200" dirty="0" smtClean="0"/>
              <a:t>– </a:t>
            </a:r>
            <a:r>
              <a:rPr lang="el-GR" sz="2200" dirty="0" err="1" smtClean="0"/>
              <a:t>Λεπιδόστεοι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200" dirty="0" err="1"/>
              <a:t>Polypteridae</a:t>
            </a:r>
            <a:endParaRPr lang="en-US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200" dirty="0" err="1"/>
              <a:t>Poliodontidae</a:t>
            </a:r>
            <a:endParaRPr lang="en-US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200" dirty="0" err="1"/>
              <a:t>Lepisosteidae</a:t>
            </a:r>
            <a:endParaRPr lang="en-US" sz="2200" dirty="0"/>
          </a:p>
          <a:p>
            <a:pPr lvl="1"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sz="2200" dirty="0" err="1"/>
              <a:t>Acipenseridae</a:t>
            </a:r>
            <a:endParaRPr lang="el-GR" sz="2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4786" y="34298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64557" y="58614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2587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Κυκλοειδή λέπια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35012" y="1982225"/>
            <a:ext cx="3836988" cy="264908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 smtClean="0"/>
              <a:t>Κατώτεροι </a:t>
            </a:r>
            <a:r>
              <a:rPr lang="el-GR" sz="2200" dirty="0" err="1" smtClean="0"/>
              <a:t>Τελεόστεοι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/>
              <a:t>Δύο </a:t>
            </a:r>
            <a:r>
              <a:rPr lang="el-GR" sz="2200" dirty="0" smtClean="0"/>
              <a:t>στοιβάδες.</a:t>
            </a:r>
            <a:endParaRPr lang="el-GR" sz="2200" dirty="0"/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 smtClean="0"/>
              <a:t>Οδοντίνη.</a:t>
            </a:r>
            <a:endParaRPr lang="el-GR" sz="2200" dirty="0"/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 err="1" smtClean="0"/>
              <a:t>Οστείνη</a:t>
            </a:r>
            <a:r>
              <a:rPr lang="el-GR" sz="2200" dirty="0" smtClean="0"/>
              <a:t>.</a:t>
            </a:r>
            <a:endParaRPr lang="el-GR" sz="22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97" y="1854200"/>
            <a:ext cx="2748944" cy="206851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54" y="4155374"/>
            <a:ext cx="3788229" cy="1900052"/>
          </a:xfrm>
        </p:spPr>
      </p:pic>
      <p:sp>
        <p:nvSpPr>
          <p:cNvPr id="8" name="TextBox 7"/>
          <p:cNvSpPr txBox="1"/>
          <p:nvPr/>
        </p:nvSpPr>
        <p:spPr>
          <a:xfrm>
            <a:off x="7976739" y="36235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108346" y="57177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81625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Κτενοειδή</a:t>
            </a:r>
            <a:r>
              <a:rPr lang="el-GR" sz="4000" dirty="0" smtClean="0"/>
              <a:t> λέπια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98844" y="2190403"/>
            <a:ext cx="3836988" cy="264908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 smtClean="0"/>
              <a:t>Ανώτεροι </a:t>
            </a:r>
            <a:r>
              <a:rPr lang="el-GR" sz="2200" dirty="0" err="1" smtClean="0"/>
              <a:t>Τελεόστεοι</a:t>
            </a:r>
            <a:endParaRPr lang="el-GR" sz="2200" dirty="0"/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/>
              <a:t>Δύο στοιβάδες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/>
              <a:t>Οδοντίνη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dirty="0" err="1"/>
              <a:t>Οστεΐνη</a:t>
            </a:r>
            <a:r>
              <a:rPr lang="el-GR" sz="2200" dirty="0"/>
              <a:t>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32" y="1690689"/>
            <a:ext cx="3228725" cy="260225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6" y="4380802"/>
            <a:ext cx="2818216" cy="1787972"/>
          </a:xfrm>
        </p:spPr>
      </p:pic>
      <p:sp>
        <p:nvSpPr>
          <p:cNvPr id="8" name="TextBox 7"/>
          <p:cNvSpPr txBox="1"/>
          <p:nvPr/>
        </p:nvSpPr>
        <p:spPr>
          <a:xfrm>
            <a:off x="7964557" y="40598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9302" y="587648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60102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Εσωτερική ανατομία της πέρκας </a:t>
            </a:r>
            <a:r>
              <a:rPr lang="sk-SK" sz="4000" i="1" dirty="0" smtClean="0"/>
              <a:t>Perca flavescens</a:t>
            </a:r>
            <a:endParaRPr lang="en-US" sz="4000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3" y="1825625"/>
            <a:ext cx="7432154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8193" y="59741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8577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Χαρακτηριστικά της Ομοταξίας </a:t>
            </a:r>
            <a:r>
              <a:rPr lang="el-GR" sz="4000" dirty="0" err="1" smtClean="0"/>
              <a:t>Ακτινοπτερύγιοι</a:t>
            </a:r>
            <a:r>
              <a:rPr lang="el-GR" sz="4000" dirty="0" smtClean="0"/>
              <a:t> 1/2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4953" y="1690689"/>
            <a:ext cx="700586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b="1" dirty="0"/>
              <a:t>Σκελετός</a:t>
            </a:r>
            <a:r>
              <a:rPr lang="el-GR" sz="2000" dirty="0"/>
              <a:t> από οστά </a:t>
            </a:r>
            <a:r>
              <a:rPr lang="el-GR" sz="2000" dirty="0" err="1"/>
              <a:t>ενδοχονδρικής</a:t>
            </a:r>
            <a:r>
              <a:rPr lang="el-GR" sz="2000" dirty="0"/>
              <a:t> </a:t>
            </a:r>
            <a:r>
              <a:rPr lang="el-GR" sz="2000" dirty="0" smtClean="0"/>
              <a:t>προέλευσης.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dirty="0"/>
              <a:t>Ζυγά και  </a:t>
            </a:r>
            <a:r>
              <a:rPr lang="el-GR" sz="2000" dirty="0" err="1"/>
              <a:t>άζυγα</a:t>
            </a:r>
            <a:r>
              <a:rPr lang="el-GR" sz="2000" dirty="0"/>
              <a:t> </a:t>
            </a:r>
            <a:r>
              <a:rPr lang="el-GR" sz="2000" b="1" dirty="0"/>
              <a:t>πτερύγια</a:t>
            </a:r>
            <a:r>
              <a:rPr lang="el-GR" sz="2000" dirty="0"/>
              <a:t> που υποστηρίζονται από δερμικής προέλευσης </a:t>
            </a:r>
            <a:r>
              <a:rPr lang="el-GR" sz="2000" dirty="0" smtClean="0"/>
              <a:t>ακτίνες.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dirty="0"/>
              <a:t> </a:t>
            </a:r>
            <a:r>
              <a:rPr lang="el-GR" sz="2000" dirty="0" err="1"/>
              <a:t>Ετερόκερκο</a:t>
            </a:r>
            <a:r>
              <a:rPr lang="el-GR" sz="2000" dirty="0"/>
              <a:t> ουραίο πτερύγιο στις προγονικές μορφές, συνήθως </a:t>
            </a:r>
            <a:r>
              <a:rPr lang="el-GR" sz="2000" dirty="0" err="1"/>
              <a:t>ομόκερκο</a:t>
            </a:r>
            <a:r>
              <a:rPr lang="el-GR" sz="2000" dirty="0"/>
              <a:t> στις </a:t>
            </a:r>
            <a:r>
              <a:rPr lang="el-GR" sz="2000" dirty="0" smtClean="0"/>
              <a:t>εξελιγμένες.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b="1" dirty="0"/>
              <a:t>Δέρμα</a:t>
            </a:r>
            <a:r>
              <a:rPr lang="el-GR" sz="2000" dirty="0"/>
              <a:t> με βλεννογόνους αδένες και μερικώς βυθισμένα </a:t>
            </a:r>
            <a:r>
              <a:rPr lang="el-GR" sz="2000" dirty="0" err="1"/>
              <a:t>δερματογενή</a:t>
            </a:r>
            <a:r>
              <a:rPr lang="el-GR" sz="2000" dirty="0"/>
              <a:t> </a:t>
            </a:r>
            <a:r>
              <a:rPr lang="el-GR" sz="2000" b="1" dirty="0" smtClean="0"/>
              <a:t>λέπια.</a:t>
            </a:r>
            <a:endParaRPr lang="el-GR" sz="2000" b="1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dirty="0"/>
              <a:t>Κυκλοειδή, </a:t>
            </a:r>
            <a:r>
              <a:rPr lang="el-GR" sz="2000" dirty="0" err="1"/>
              <a:t>κτενοειδή</a:t>
            </a:r>
            <a:r>
              <a:rPr lang="el-GR" sz="2000" dirty="0"/>
              <a:t> ή απουσία λεπιών στις εξελιγμένες μορφές. </a:t>
            </a:r>
            <a:r>
              <a:rPr lang="el-GR" sz="2000" dirty="0" err="1" smtClean="0"/>
              <a:t>Γανοειδή</a:t>
            </a:r>
            <a:r>
              <a:rPr lang="el-GR" sz="2000" dirty="0" smtClean="0"/>
              <a:t> </a:t>
            </a:r>
            <a:r>
              <a:rPr lang="el-GR" sz="2000" dirty="0"/>
              <a:t>λέπια στις προγονικές </a:t>
            </a:r>
            <a:r>
              <a:rPr lang="el-GR" sz="2000" dirty="0" smtClean="0"/>
              <a:t>μορφές.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dirty="0"/>
              <a:t>Διαθέτουν </a:t>
            </a:r>
            <a:r>
              <a:rPr lang="el-GR" sz="2000" b="1" dirty="0"/>
              <a:t>γνάθους </a:t>
            </a:r>
            <a:r>
              <a:rPr lang="el-GR" sz="2000" dirty="0"/>
              <a:t>και </a:t>
            </a:r>
            <a:r>
              <a:rPr lang="el-GR" sz="2000" b="1" dirty="0"/>
              <a:t>δόντια </a:t>
            </a:r>
            <a:r>
              <a:rPr lang="el-GR" sz="2000" dirty="0"/>
              <a:t>με επικάλυψη </a:t>
            </a:r>
            <a:r>
              <a:rPr lang="el-GR" sz="2000" dirty="0" smtClean="0"/>
              <a:t>αδαμαντίνης.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l-GR" sz="2000" dirty="0"/>
              <a:t> Οι οσφρητικοί σάκοι δεν επικοινωνούν με το </a:t>
            </a:r>
            <a:r>
              <a:rPr lang="el-GR" sz="2000" dirty="0" smtClean="0"/>
              <a:t>στόμα.</a:t>
            </a:r>
            <a:endParaRPr lang="el-GR" sz="20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3" y="2688096"/>
            <a:ext cx="2128837" cy="1075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4470" y="34508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21942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Χαρακτηριστικά της Ομοταξίας </a:t>
            </a:r>
            <a:r>
              <a:rPr lang="el-GR" sz="4000" dirty="0" err="1" smtClean="0"/>
              <a:t>Ακτινοπτερύγιοι</a:t>
            </a:r>
            <a:r>
              <a:rPr lang="el-GR" sz="4000" dirty="0" smtClean="0"/>
              <a:t> 2/2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3982" y="1832383"/>
            <a:ext cx="8196036" cy="4351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000" dirty="0"/>
              <a:t>Η αναπνοή επιτελείται κυρίως μέσω των </a:t>
            </a:r>
            <a:r>
              <a:rPr lang="el-GR" sz="2000" b="1" dirty="0" smtClean="0"/>
              <a:t>βραγχίων,</a:t>
            </a:r>
            <a:r>
              <a:rPr lang="el-GR" sz="2000" dirty="0" smtClean="0">
                <a:solidFill>
                  <a:srgbClr val="FF99FF"/>
                </a:solidFill>
              </a:rPr>
              <a:t> </a:t>
            </a:r>
            <a:r>
              <a:rPr lang="el-GR" sz="2000" dirty="0"/>
              <a:t>που υποστηρίζονται από </a:t>
            </a:r>
            <a:r>
              <a:rPr lang="el-GR" sz="2000" dirty="0" err="1"/>
              <a:t>βραγχιακά</a:t>
            </a:r>
            <a:r>
              <a:rPr lang="el-GR" sz="2000" dirty="0"/>
              <a:t> τόξα και καλύπτονται από </a:t>
            </a:r>
            <a:r>
              <a:rPr lang="el-GR" sz="2000" dirty="0" err="1"/>
              <a:t>βραγχιακό</a:t>
            </a:r>
            <a:r>
              <a:rPr lang="el-GR" sz="2000" dirty="0"/>
              <a:t> επικάλυμμα.</a:t>
            </a:r>
          </a:p>
          <a:p>
            <a:pPr>
              <a:spcBef>
                <a:spcPts val="1200"/>
              </a:spcBef>
              <a:defRPr/>
            </a:pPr>
            <a:r>
              <a:rPr lang="el-GR" sz="2000" dirty="0"/>
              <a:t>Συχνά, υπάρχει </a:t>
            </a:r>
            <a:r>
              <a:rPr lang="el-GR" sz="2000" b="1" dirty="0"/>
              <a:t>νηκτική κύστη</a:t>
            </a:r>
            <a:r>
              <a:rPr lang="el-GR" sz="2000" dirty="0"/>
              <a:t>, με ή χωρίς σύνδεση με τον οισοφάγο (διαμέσου αγωγού). Χρησιμεύει συνήθως στη ρύθμιση της πλευστότητας.</a:t>
            </a:r>
          </a:p>
          <a:p>
            <a:pPr>
              <a:spcBef>
                <a:spcPts val="1200"/>
              </a:spcBef>
              <a:defRPr/>
            </a:pPr>
            <a:r>
              <a:rPr lang="el-GR" sz="2000" b="1" dirty="0"/>
              <a:t>Κυκλοφορικό σύστημα </a:t>
            </a:r>
            <a:r>
              <a:rPr lang="el-GR" sz="2000" dirty="0"/>
              <a:t>που περιλαμβάνει καρδιά με φλεβικό κόλπο, ενιαίο κόλπο και ενιαία κοιλία. Μονή κυκλοφορία, συνήθως 4 αορτικά τόξα, </a:t>
            </a:r>
            <a:r>
              <a:rPr lang="el-GR" sz="2000" dirty="0" err="1"/>
              <a:t>εμπύρηνα</a:t>
            </a:r>
            <a:r>
              <a:rPr lang="el-GR" sz="2000" dirty="0"/>
              <a:t> </a:t>
            </a:r>
            <a:r>
              <a:rPr lang="el-GR" sz="2000" dirty="0" err="1"/>
              <a:t>ερυθροκύτταρα</a:t>
            </a:r>
            <a:r>
              <a:rPr lang="el-GR" sz="2000" dirty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l-GR" sz="2000" b="1" dirty="0"/>
              <a:t>Απεκκριτικό σύστημα </a:t>
            </a:r>
            <a:r>
              <a:rPr lang="el-GR" sz="2000" dirty="0"/>
              <a:t>αποτελούμενο από ζεύγος </a:t>
            </a:r>
            <a:r>
              <a:rPr lang="el-GR" sz="2000" dirty="0" err="1"/>
              <a:t>οπισθόνεφρων</a:t>
            </a:r>
            <a:r>
              <a:rPr lang="el-GR" sz="2000" dirty="0"/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l-GR" sz="2000" dirty="0" smtClean="0"/>
              <a:t>Συνήθως, </a:t>
            </a:r>
            <a:r>
              <a:rPr lang="el-GR" sz="2000" dirty="0"/>
              <a:t>τα φύλα είναι </a:t>
            </a:r>
            <a:r>
              <a:rPr lang="el-GR" sz="2000" dirty="0" smtClean="0"/>
              <a:t>διαχωρισμένα, η γονιμοποίηση εξωτερική</a:t>
            </a:r>
            <a:r>
              <a:rPr lang="el-GR" sz="2000" dirty="0"/>
              <a:t>, οι προνύμφες μπορεί να διαφέρουν σημαντικά από τα ενήλικα άτομα.</a:t>
            </a:r>
          </a:p>
          <a:p>
            <a:pPr>
              <a:spcBef>
                <a:spcPts val="1200"/>
              </a:spcBef>
              <a:defRPr/>
            </a:pPr>
            <a:r>
              <a:rPr lang="el-GR" sz="2000" b="1" dirty="0"/>
              <a:t>Νευρικό σύστημα </a:t>
            </a:r>
            <a:r>
              <a:rPr lang="el-GR" sz="2000" dirty="0"/>
              <a:t>με εγκέφαλο, οσφρητικούς λοβούς, μικρά εγκεφαλικά ημισφαίρια, οπτικούς λοβούς και μικρή παρεγκεφαλίδα, 10 ζεύγη κρανιακών νεύρων και 3 ζεύγη ημικυκλικών σωλήνων.  </a:t>
            </a: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Σαρκοπτερύγιοι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err="1" smtClean="0"/>
              <a:t>Δίπνοι</a:t>
            </a:r>
            <a:r>
              <a:rPr lang="el-GR" sz="4000" dirty="0" smtClean="0"/>
              <a:t> - Κοιλάκανθοι</a:t>
            </a:r>
            <a:endParaRPr lang="en-US" sz="4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3" y="2576653"/>
            <a:ext cx="7886700" cy="22687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3816" y="48453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62314" y="48453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08346" y="48453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7989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Ψάρια με </a:t>
            </a:r>
            <a:r>
              <a:rPr lang="el-GR" sz="4000" dirty="0" err="1" smtClean="0"/>
              <a:t>λοβοειδή</a:t>
            </a:r>
            <a:r>
              <a:rPr lang="el-GR" sz="4000" dirty="0" smtClean="0"/>
              <a:t> – </a:t>
            </a:r>
            <a:br>
              <a:rPr lang="el-GR" sz="4000" dirty="0" smtClean="0"/>
            </a:br>
            <a:r>
              <a:rPr lang="el-GR" sz="4000" dirty="0" smtClean="0"/>
              <a:t>σαρκώδη πτερύγια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49" y="1825624"/>
            <a:ext cx="4000501" cy="44997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dirty="0"/>
              <a:t>Οι πρόγονοι των Τετραπόδων </a:t>
            </a:r>
            <a:r>
              <a:rPr lang="el-GR" dirty="0" smtClean="0"/>
              <a:t>βρίσκονταν </a:t>
            </a:r>
            <a:r>
              <a:rPr lang="el-GR" dirty="0"/>
              <a:t>σε μια ομάδα από εκλιπόντα είδη </a:t>
            </a:r>
            <a:r>
              <a:rPr lang="el-GR" dirty="0" err="1" smtClean="0"/>
              <a:t>σαρκοπτερυγίων</a:t>
            </a:r>
            <a:r>
              <a:rPr lang="el-GR" dirty="0" smtClean="0"/>
              <a:t>, </a:t>
            </a:r>
            <a:r>
              <a:rPr lang="el-GR" dirty="0"/>
              <a:t>που </a:t>
            </a:r>
            <a:r>
              <a:rPr lang="el-GR" dirty="0" smtClean="0"/>
              <a:t>ονομάζονταν </a:t>
            </a:r>
            <a:r>
              <a:rPr lang="el-GR" b="1" dirty="0" err="1"/>
              <a:t>ριπιδίστιοι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και </a:t>
            </a:r>
            <a:r>
              <a:rPr lang="el-GR" dirty="0" err="1" smtClean="0"/>
              <a:t>περιελάμβανε</a:t>
            </a:r>
            <a:r>
              <a:rPr lang="el-GR" dirty="0" smtClean="0"/>
              <a:t> </a:t>
            </a:r>
            <a:r>
              <a:rPr lang="el-GR" dirty="0"/>
              <a:t>ορισμένες γραμμές που άνθισαν στα γλυκά νερά και σε ρηχές παράκτιες περιοχές κατά το τέλος του </a:t>
            </a:r>
            <a:r>
              <a:rPr lang="el-GR" dirty="0" smtClean="0"/>
              <a:t>Παλαιοζωικού.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dirty="0"/>
              <a:t>Οι </a:t>
            </a:r>
            <a:r>
              <a:rPr lang="el-GR" dirty="0" err="1" smtClean="0"/>
              <a:t>ριπιδίστιοι</a:t>
            </a:r>
            <a:r>
              <a:rPr lang="el-GR" dirty="0" smtClean="0"/>
              <a:t>, </a:t>
            </a:r>
            <a:r>
              <a:rPr lang="el-GR" dirty="0"/>
              <a:t>όπως ο </a:t>
            </a:r>
            <a:r>
              <a:rPr lang="el-GR" b="1" i="1" dirty="0" err="1" smtClean="0"/>
              <a:t>Eustbenopteron</a:t>
            </a:r>
            <a:r>
              <a:rPr lang="el-GR" b="1" i="1" dirty="0" smtClean="0"/>
              <a:t>,</a:t>
            </a:r>
            <a:r>
              <a:rPr lang="el-GR" i="1" dirty="0" smtClean="0">
                <a:solidFill>
                  <a:srgbClr val="C00000"/>
                </a:solidFill>
              </a:rPr>
              <a:t> </a:t>
            </a:r>
            <a:r>
              <a:rPr lang="el-GR" dirty="0"/>
              <a:t>ήταν ψάρια κυλινδρικά με μεγάλο κεφάλι, σαρκώδη πτερύγια και είχαν πιθανά </a:t>
            </a:r>
            <a:r>
              <a:rPr lang="el-GR" dirty="0" smtClean="0"/>
              <a:t>πνεύμονες.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25" y="2200722"/>
            <a:ext cx="3212449" cy="36011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5260" y="57866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98318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Καταγωγή </a:t>
            </a:r>
            <a:r>
              <a:rPr lang="el-GR" sz="4000" dirty="0" err="1" smtClean="0"/>
              <a:t>Σαρκοπτερυγίων</a:t>
            </a:r>
            <a:r>
              <a:rPr lang="el-GR" sz="4000" dirty="0" smtClean="0"/>
              <a:t> </a:t>
            </a:r>
            <a:br>
              <a:rPr lang="el-GR" sz="4000" dirty="0" smtClean="0"/>
            </a:br>
            <a:r>
              <a:rPr lang="el-GR" sz="4000" dirty="0" smtClean="0"/>
              <a:t>και Τετραπόδων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5" y="1825625"/>
            <a:ext cx="7400230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8193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78721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Αρτίγονα</a:t>
            </a:r>
            <a:r>
              <a:rPr lang="el-GR" dirty="0" smtClean="0"/>
              <a:t> Είδη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chemeClr val="tx1"/>
              </a:buClr>
              <a:buNone/>
            </a:pPr>
            <a:r>
              <a:rPr lang="el-GR" altLang="en-US" sz="2000" dirty="0"/>
              <a:t>Από μια πολυάριθμη ομάδα του </a:t>
            </a:r>
            <a:r>
              <a:rPr lang="el-GR" altLang="en-US" sz="2000" dirty="0" err="1"/>
              <a:t>Δεβονίου</a:t>
            </a:r>
            <a:r>
              <a:rPr lang="el-GR" altLang="en-US" sz="2000" dirty="0"/>
              <a:t> επιβίωσαν μόνο 4 γένη 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l-GR" altLang="en-US" sz="2000" dirty="0"/>
              <a:t>Οι </a:t>
            </a:r>
            <a:r>
              <a:rPr lang="el-GR" altLang="en-US" sz="2000" dirty="0" err="1"/>
              <a:t>Δίπνοι</a:t>
            </a:r>
            <a:r>
              <a:rPr lang="el-GR" altLang="en-US" sz="2000" dirty="0"/>
              <a:t>  (3 γένη 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l-GR" altLang="en-US" sz="2000" dirty="0"/>
              <a:t>Οι Κοιλάκανθοι</a:t>
            </a:r>
            <a:endParaRPr lang="en-US" altLang="en-US" sz="2000" dirty="0"/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000" dirty="0"/>
              <a:t>Θεωρούνται ζωντανά απολιθώματα (~ με τις Μεσοζωικές μορφές</a:t>
            </a:r>
            <a:r>
              <a:rPr lang="el-GR" sz="2000" dirty="0" smtClean="0"/>
              <a:t>). </a:t>
            </a:r>
            <a:endParaRPr lang="el-GR" sz="2000" dirty="0"/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000" dirty="0" smtClean="0"/>
              <a:t>Είναι </a:t>
            </a:r>
            <a:r>
              <a:rPr lang="el-GR" sz="2000" dirty="0"/>
              <a:t>γενικά σπάνια είδη, υπό κίνδυνο </a:t>
            </a:r>
            <a:r>
              <a:rPr lang="el-GR" sz="2000" dirty="0" smtClean="0"/>
              <a:t>εξαφάνισης. </a:t>
            </a:r>
            <a:endParaRPr lang="el-GR" sz="2000" dirty="0"/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000" dirty="0" smtClean="0"/>
              <a:t>Χωρίς </a:t>
            </a:r>
            <a:r>
              <a:rPr lang="el-GR" sz="2000" dirty="0"/>
              <a:t>οικονομική </a:t>
            </a:r>
            <a:r>
              <a:rPr lang="el-GR" sz="2000" dirty="0" smtClean="0"/>
              <a:t>σημασία.</a:t>
            </a:r>
            <a:endParaRPr lang="el-GR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Οστεϊχθύες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4742" y="1677171"/>
            <a:ext cx="7982857" cy="28222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el-GR" sz="3600" dirty="0">
                <a:cs typeface="Arial" charset="0"/>
              </a:rPr>
              <a:t>Χαρακτηρίζονται από την ύπαρξη </a:t>
            </a:r>
            <a:r>
              <a:rPr lang="el-GR" sz="3600" dirty="0" err="1" smtClean="0">
                <a:cs typeface="Arial" charset="0"/>
              </a:rPr>
              <a:t>ενδοχονδρικού</a:t>
            </a:r>
            <a:r>
              <a:rPr lang="el-GR" sz="3600" dirty="0" smtClean="0">
                <a:cs typeface="Arial" charset="0"/>
              </a:rPr>
              <a:t> </a:t>
            </a:r>
            <a:r>
              <a:rPr lang="el-GR" sz="3600" dirty="0">
                <a:cs typeface="Arial" charset="0"/>
              </a:rPr>
              <a:t>οστίτη </a:t>
            </a:r>
            <a:r>
              <a:rPr lang="el-GR" sz="3600" dirty="0" smtClean="0">
                <a:cs typeface="Arial" charset="0"/>
              </a:rPr>
              <a:t>ιστού.</a:t>
            </a:r>
            <a:endParaRPr lang="el-GR" sz="3600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el-GR" sz="3600" dirty="0" smtClean="0">
                <a:cs typeface="Arial" charset="0"/>
              </a:rPr>
              <a:t>Το 96</a:t>
            </a:r>
            <a:r>
              <a:rPr lang="el-GR" sz="3600" dirty="0">
                <a:cs typeface="Arial" charset="0"/>
              </a:rPr>
              <a:t>% των </a:t>
            </a:r>
            <a:r>
              <a:rPr lang="el-GR" sz="3600" dirty="0" err="1">
                <a:cs typeface="Arial" charset="0"/>
              </a:rPr>
              <a:t>αρτίγονων</a:t>
            </a:r>
            <a:r>
              <a:rPr lang="el-GR" sz="3600" dirty="0">
                <a:cs typeface="Arial" charset="0"/>
              </a:rPr>
              <a:t> </a:t>
            </a:r>
            <a:r>
              <a:rPr lang="el-GR" sz="3600" dirty="0" smtClean="0">
                <a:cs typeface="Arial" charset="0"/>
              </a:rPr>
              <a:t>ψαριών.</a:t>
            </a:r>
            <a:endParaRPr lang="el-GR" sz="3600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el-GR" sz="3600" dirty="0">
                <a:cs typeface="Arial" charset="0"/>
              </a:rPr>
              <a:t>Δεν αποτελούν μια </a:t>
            </a:r>
            <a:r>
              <a:rPr lang="el-GR" sz="3600" dirty="0" err="1">
                <a:cs typeface="Arial" charset="0"/>
              </a:rPr>
              <a:t>μονοφυλετική</a:t>
            </a:r>
            <a:r>
              <a:rPr lang="el-GR" sz="3600" dirty="0">
                <a:cs typeface="Arial" charset="0"/>
              </a:rPr>
              <a:t> ομάδα και </a:t>
            </a:r>
            <a:r>
              <a:rPr lang="el-GR" sz="3600" dirty="0" smtClean="0">
                <a:cs typeface="Arial" charset="0"/>
              </a:rPr>
              <a:t>οι </a:t>
            </a:r>
            <a:r>
              <a:rPr lang="el-GR" sz="3600" dirty="0">
                <a:cs typeface="Arial" charset="0"/>
              </a:rPr>
              <a:t>πιο πρόσφατες ταξινομήσεις δεν αναγνωρίζουν τον όρο σαν έγκυρο </a:t>
            </a:r>
            <a:r>
              <a:rPr lang="el-GR" sz="3600" dirty="0" err="1" smtClean="0">
                <a:cs typeface="Arial" charset="0"/>
              </a:rPr>
              <a:t>τάξον</a:t>
            </a:r>
            <a:r>
              <a:rPr lang="el-GR" sz="3600" dirty="0" smtClean="0">
                <a:cs typeface="Arial" charset="0"/>
              </a:rPr>
              <a:t>.</a:t>
            </a:r>
            <a:endParaRPr lang="el-GR" sz="3600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SzPct val="100000"/>
              <a:defRPr/>
            </a:pPr>
            <a:r>
              <a:rPr lang="el-GR" sz="3600" dirty="0">
                <a:cs typeface="Arial" charset="0"/>
              </a:rPr>
              <a:t>Ως τα μέσα του </a:t>
            </a:r>
            <a:r>
              <a:rPr lang="el-GR" sz="3600" dirty="0" err="1">
                <a:cs typeface="Arial" charset="0"/>
              </a:rPr>
              <a:t>Δεβονίου</a:t>
            </a:r>
            <a:r>
              <a:rPr lang="el-GR" sz="3600" dirty="0">
                <a:cs typeface="Arial" charset="0"/>
              </a:rPr>
              <a:t> είχαν χωριστεί σε δύο εξελικτικές </a:t>
            </a:r>
            <a:r>
              <a:rPr lang="el-GR" sz="3600" dirty="0" smtClean="0">
                <a:cs typeface="Arial" charset="0"/>
              </a:rPr>
              <a:t>γραμμές. </a:t>
            </a:r>
            <a:endParaRPr lang="el-GR" sz="3600" dirty="0"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sz="3600" dirty="0">
                <a:cs typeface="Arial" charset="0"/>
              </a:rPr>
              <a:t>Τα απολιθώματα των πρώτων </a:t>
            </a:r>
            <a:r>
              <a:rPr lang="el-GR" sz="3600" dirty="0" err="1">
                <a:cs typeface="Arial" charset="0"/>
              </a:rPr>
              <a:t>Οστεϊχθύων</a:t>
            </a:r>
            <a:r>
              <a:rPr lang="el-GR" sz="3600" dirty="0">
                <a:cs typeface="Arial" charset="0"/>
              </a:rPr>
              <a:t> παρουσιάζουν ομοιότητες  με τους </a:t>
            </a:r>
            <a:r>
              <a:rPr lang="el-GR" sz="3600" b="1" dirty="0" err="1">
                <a:cs typeface="Arial" charset="0"/>
              </a:rPr>
              <a:t>Ακανθόδιους</a:t>
            </a:r>
            <a:r>
              <a:rPr lang="el-GR" sz="3600" dirty="0">
                <a:solidFill>
                  <a:srgbClr val="FF99FF"/>
                </a:solidFill>
                <a:cs typeface="Arial" charset="0"/>
              </a:rPr>
              <a:t> </a:t>
            </a:r>
            <a:r>
              <a:rPr lang="el-GR" sz="3600" dirty="0">
                <a:cs typeface="Arial" charset="0"/>
              </a:rPr>
              <a:t>σε ορισμένες </a:t>
            </a:r>
            <a:r>
              <a:rPr lang="el-GR" sz="3600" dirty="0" err="1">
                <a:cs typeface="Arial" charset="0"/>
              </a:rPr>
              <a:t>κρανιοφαρυγγικές</a:t>
            </a:r>
            <a:r>
              <a:rPr lang="el-GR" sz="3600" dirty="0">
                <a:cs typeface="Arial" charset="0"/>
              </a:rPr>
              <a:t> </a:t>
            </a:r>
            <a:r>
              <a:rPr lang="el-GR" sz="3600" dirty="0" smtClean="0">
                <a:cs typeface="Arial" charset="0"/>
              </a:rPr>
              <a:t>δομές.</a:t>
            </a:r>
            <a:endParaRPr lang="el-GR" sz="3600" dirty="0">
              <a:cs typeface="Arial" charset="0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69" y="4499428"/>
            <a:ext cx="6198507" cy="14761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26462" y="56729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125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Εξελικτικές 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058"/>
            <a:ext cx="7886700" cy="4267199"/>
          </a:xfrm>
        </p:spPr>
        <p:txBody>
          <a:bodyPr>
            <a:noAutofit/>
          </a:bodyPr>
          <a:lstStyle/>
          <a:p>
            <a:pPr marL="457200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l-GR" sz="2000" dirty="0"/>
              <a:t>Παρατηρούνται πολλοί </a:t>
            </a:r>
            <a:r>
              <a:rPr lang="el-GR" sz="2000" b="1" dirty="0"/>
              <a:t>πρωτόγονοι </a:t>
            </a:r>
            <a:r>
              <a:rPr lang="el-GR" sz="2000" b="1" dirty="0" smtClean="0"/>
              <a:t>χαρακτήρες, </a:t>
            </a:r>
            <a:r>
              <a:rPr lang="el-GR" sz="2000" dirty="0"/>
              <a:t>οι οποίοι </a:t>
            </a:r>
            <a:r>
              <a:rPr lang="el-GR" sz="2000" dirty="0" smtClean="0"/>
              <a:t>εξελισσόμενοι</a:t>
            </a:r>
            <a:r>
              <a:rPr lang="el-GR" sz="2000" dirty="0"/>
              <a:t>, εμφανίζονται στα </a:t>
            </a:r>
            <a:r>
              <a:rPr lang="el-GR" sz="2000" dirty="0" err="1"/>
              <a:t>Σπονδυλόζωα</a:t>
            </a:r>
            <a:r>
              <a:rPr lang="el-GR" sz="2000" dirty="0"/>
              <a:t> της </a:t>
            </a:r>
            <a:r>
              <a:rPr lang="el-GR" sz="2000" dirty="0" smtClean="0"/>
              <a:t>ξηράς.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10000"/>
            </a:pPr>
            <a:r>
              <a:rPr lang="el-GR" altLang="en-US" sz="2000" b="1" dirty="0" smtClean="0"/>
              <a:t>Η </a:t>
            </a:r>
            <a:r>
              <a:rPr lang="el-GR" altLang="en-US" sz="2000" b="1" dirty="0"/>
              <a:t>“πνευμονική” </a:t>
            </a:r>
            <a:r>
              <a:rPr lang="el-GR" altLang="en-US" sz="2000" b="1" dirty="0" smtClean="0"/>
              <a:t>αναπνοή:  </a:t>
            </a:r>
            <a:r>
              <a:rPr lang="el-GR" altLang="en-US" sz="2000" dirty="0" smtClean="0"/>
              <a:t>όλοι </a:t>
            </a:r>
            <a:r>
              <a:rPr lang="el-GR" altLang="en-US" sz="2000" dirty="0"/>
              <a:t>οι πρωτόγονοι </a:t>
            </a:r>
            <a:r>
              <a:rPr lang="el-GR" altLang="en-US" sz="2000" dirty="0" err="1" smtClean="0"/>
              <a:t>Σαρκοπτερύγιοι</a:t>
            </a:r>
            <a:r>
              <a:rPr lang="el-GR" altLang="en-US" sz="2000" dirty="0" smtClean="0"/>
              <a:t> </a:t>
            </a:r>
            <a:r>
              <a:rPr lang="el-GR" altLang="en-US" sz="2000" dirty="0"/>
              <a:t>είχαν πνεύμονες, όπως και </a:t>
            </a:r>
            <a:r>
              <a:rPr lang="el-GR" altLang="en-US" sz="2000" dirty="0" smtClean="0"/>
              <a:t>βράγχια.</a:t>
            </a:r>
            <a:endParaRPr lang="el-GR" altLang="en-US" sz="2000" dirty="0"/>
          </a:p>
          <a:p>
            <a:pPr>
              <a:spcBef>
                <a:spcPts val="1200"/>
              </a:spcBef>
              <a:buClr>
                <a:schemeClr val="tx1"/>
              </a:buClr>
              <a:buSzPct val="110000"/>
            </a:pPr>
            <a:r>
              <a:rPr lang="el-GR" altLang="en-US" sz="2000" dirty="0"/>
              <a:t>Οι πρωτόγονοι </a:t>
            </a:r>
            <a:r>
              <a:rPr lang="el-GR" altLang="en-US" sz="2000" dirty="0" err="1"/>
              <a:t>Σαρκοπτερύγιοι</a:t>
            </a:r>
            <a:r>
              <a:rPr lang="el-GR" altLang="en-US" sz="2000" dirty="0"/>
              <a:t> είχαν </a:t>
            </a:r>
            <a:r>
              <a:rPr lang="el-GR" altLang="en-US" sz="2000" b="1" dirty="0" err="1"/>
              <a:t>ετερόκερκο</a:t>
            </a:r>
            <a:r>
              <a:rPr lang="el-GR" altLang="en-US" sz="2000" b="1" dirty="0"/>
              <a:t> ουραίο πτερύγιο,</a:t>
            </a:r>
            <a:r>
              <a:rPr lang="el-GR" altLang="en-US" sz="2000" dirty="0">
                <a:solidFill>
                  <a:srgbClr val="FF99FF"/>
                </a:solidFill>
              </a:rPr>
              <a:t> </a:t>
            </a:r>
            <a:r>
              <a:rPr lang="el-GR" altLang="en-US" sz="2000" dirty="0"/>
              <a:t>το οποίο  </a:t>
            </a:r>
            <a:r>
              <a:rPr lang="el-GR" altLang="en-US" sz="2000" dirty="0" smtClean="0"/>
              <a:t>τελικά </a:t>
            </a:r>
            <a:r>
              <a:rPr lang="el-GR" altLang="en-US" sz="2000" dirty="0"/>
              <a:t>έγινε </a:t>
            </a:r>
            <a:r>
              <a:rPr lang="el-GR" altLang="en-US" sz="2000" b="1" dirty="0" err="1"/>
              <a:t>διφύκερκο</a:t>
            </a:r>
            <a:r>
              <a:rPr lang="el-GR" altLang="en-US" sz="2000" dirty="0">
                <a:solidFill>
                  <a:srgbClr val="FF0000"/>
                </a:solidFill>
              </a:rPr>
              <a:t> </a:t>
            </a:r>
            <a:r>
              <a:rPr lang="el-GR" altLang="en-US" sz="2000" dirty="0"/>
              <a:t>(ενιαίο, ευκίνητο πτερύγιο</a:t>
            </a:r>
            <a:r>
              <a:rPr lang="el-GR" altLang="en-US" sz="2000" dirty="0" smtClean="0"/>
              <a:t>).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25000"/>
              <a:defRPr/>
            </a:pPr>
            <a:r>
              <a:rPr lang="el-GR" sz="2000" kern="0" dirty="0"/>
              <a:t>Τα δυνατά, εύσαρκα, </a:t>
            </a:r>
            <a:r>
              <a:rPr lang="el-GR" sz="2000" b="1" kern="0" dirty="0"/>
              <a:t>ζυγά, </a:t>
            </a:r>
            <a:r>
              <a:rPr lang="el-GR" sz="2000" b="1" kern="0" dirty="0" err="1"/>
              <a:t>λοβοειδή</a:t>
            </a:r>
            <a:r>
              <a:rPr lang="el-GR" sz="2000" b="1" kern="0" dirty="0"/>
              <a:t> πτερύγια </a:t>
            </a:r>
            <a:r>
              <a:rPr lang="el-GR" sz="2000" kern="0" dirty="0"/>
              <a:t>των </a:t>
            </a:r>
            <a:r>
              <a:rPr lang="el-GR" sz="2000" kern="0" dirty="0" err="1"/>
              <a:t>Σαρκοπτερυγίων</a:t>
            </a:r>
            <a:r>
              <a:rPr lang="el-GR" sz="2000" kern="0" dirty="0"/>
              <a:t> μπορεί να χρησιμοποιήθηκαν περισσότερο σαν 4 </a:t>
            </a:r>
            <a:r>
              <a:rPr lang="el-GR" sz="2000" kern="0" dirty="0" smtClean="0"/>
              <a:t>πόδια, </a:t>
            </a:r>
            <a:r>
              <a:rPr lang="el-GR" sz="2000" kern="0" dirty="0"/>
              <a:t>για να τρέχουν στον </a:t>
            </a:r>
            <a:r>
              <a:rPr lang="el-GR" sz="2000" kern="0" dirty="0" smtClean="0"/>
              <a:t>πυθμένα.                  </a:t>
            </a:r>
            <a:endParaRPr lang="el-GR" sz="2000" kern="0" dirty="0"/>
          </a:p>
          <a:p>
            <a:pPr>
              <a:spcBef>
                <a:spcPts val="1200"/>
              </a:spcBef>
              <a:buClr>
                <a:schemeClr val="tx1"/>
              </a:buClr>
              <a:buSzPct val="125000"/>
              <a:defRPr/>
            </a:pPr>
            <a:r>
              <a:rPr lang="el-GR" sz="2000" dirty="0"/>
              <a:t>Είχαν πολύ ισχυρές γνάθους και το δέρμα τους καλυπτόταν από </a:t>
            </a:r>
            <a:r>
              <a:rPr lang="el-GR" sz="2000" b="1" dirty="0" err="1"/>
              <a:t>κοσμοειδή</a:t>
            </a:r>
            <a:r>
              <a:rPr lang="el-GR" sz="2000" b="1" dirty="0"/>
              <a:t> λέπια. </a:t>
            </a:r>
            <a:r>
              <a:rPr lang="el-GR" sz="2000" dirty="0"/>
              <a:t>Το σώμα ήταν θωρακισμένο και η επιφάνειά του είναι σκληρή. Χαρακτηρίζουν μεταβατικές μορφές μεταξύ ψαριών και χερσαίων </a:t>
            </a:r>
            <a:r>
              <a:rPr lang="el-GR" sz="2000" dirty="0" smtClean="0"/>
              <a:t>Σπονδυλωτών.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Κοσμοειδή</a:t>
            </a:r>
            <a:r>
              <a:rPr lang="el-GR" dirty="0" smtClean="0"/>
              <a:t> λέπια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5" y="1571906"/>
            <a:ext cx="3326395" cy="254063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4228720"/>
            <a:ext cx="3778250" cy="1695749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90" y="1571906"/>
            <a:ext cx="3026367" cy="2418053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55000" lnSpcReduction="20000"/>
          </a:bodyPr>
          <a:lstStyle/>
          <a:p>
            <a:pPr>
              <a:buClr>
                <a:schemeClr val="tx1"/>
              </a:buClr>
            </a:pPr>
            <a:r>
              <a:rPr lang="el-GR" altLang="en-US" dirty="0" err="1"/>
              <a:t>Κοσμίνη</a:t>
            </a:r>
            <a:endParaRPr lang="el-GR" altLang="en-US" dirty="0"/>
          </a:p>
          <a:p>
            <a:pPr>
              <a:buClr>
                <a:schemeClr val="tx1"/>
              </a:buClr>
            </a:pPr>
            <a:r>
              <a:rPr lang="el-GR" altLang="en-US" dirty="0" err="1"/>
              <a:t>Οστείνη</a:t>
            </a:r>
            <a:endParaRPr lang="el-GR" altLang="en-US" dirty="0"/>
          </a:p>
          <a:p>
            <a:pPr>
              <a:buClr>
                <a:schemeClr val="tx1"/>
              </a:buClr>
            </a:pPr>
            <a:r>
              <a:rPr lang="el-GR" altLang="en-US" dirty="0" err="1" smtClean="0"/>
              <a:t>Ισοπεδίνη</a:t>
            </a:r>
            <a:endParaRPr lang="el-GR" altLang="en-US" dirty="0" smtClean="0"/>
          </a:p>
          <a:p>
            <a:pPr>
              <a:buClr>
                <a:schemeClr val="tx1"/>
              </a:buClr>
            </a:pPr>
            <a:r>
              <a:rPr lang="el-GR" altLang="en-US" sz="3600" b="1" dirty="0" err="1"/>
              <a:t>Σαρκοπτερύγιοι</a:t>
            </a:r>
            <a:endParaRPr lang="en-US" altLang="en-US" sz="3600" b="1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l-GR" altLang="en-US" dirty="0" err="1"/>
              <a:t>Δίπνοοι</a:t>
            </a:r>
            <a:endParaRPr lang="el-GR" altLang="en-US" dirty="0"/>
          </a:p>
          <a:p>
            <a:pPr>
              <a:buClr>
                <a:schemeClr val="tx1"/>
              </a:buClr>
              <a:buFontTx/>
              <a:buChar char="•"/>
            </a:pPr>
            <a:r>
              <a:rPr lang="el-GR" altLang="en-US" dirty="0"/>
              <a:t>Κοιλάκανθοι</a:t>
            </a:r>
          </a:p>
          <a:p>
            <a:pPr>
              <a:buClr>
                <a:srgbClr val="FF9933"/>
              </a:buClr>
            </a:pPr>
            <a:endParaRPr lang="el-GR" alt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4183" y="37129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2797" y="3617858"/>
            <a:ext cx="34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3456" y="546195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07053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Χαρακτηριστικά της Ομοταξίας </a:t>
            </a:r>
            <a:r>
              <a:rPr lang="el-GR" sz="4000" dirty="0" err="1" smtClean="0"/>
              <a:t>Σαρκοπτερύγιοι</a:t>
            </a:r>
            <a:r>
              <a:rPr lang="el-GR" sz="4000" dirty="0" smtClean="0"/>
              <a:t> 1/2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6204"/>
          </a:xfrm>
        </p:spPr>
        <p:txBody>
          <a:bodyPr>
            <a:noAutofit/>
          </a:bodyPr>
          <a:lstStyle/>
          <a:p>
            <a:pPr marL="274320" indent="-274320">
              <a:spcBef>
                <a:spcPts val="1200"/>
              </a:spcBef>
            </a:pPr>
            <a:r>
              <a:rPr lang="el-GR" altLang="en-US" sz="2000" b="1" dirty="0"/>
              <a:t>Ουραίο πτερύγιο </a:t>
            </a:r>
            <a:r>
              <a:rPr lang="el-GR" altLang="en-US" sz="2000" dirty="0" err="1"/>
              <a:t>διφύκερκο</a:t>
            </a:r>
            <a:r>
              <a:rPr lang="el-GR" altLang="en-US" sz="2000" dirty="0"/>
              <a:t>, </a:t>
            </a:r>
            <a:r>
              <a:rPr lang="en-US" altLang="en-US" sz="2000" dirty="0"/>
              <a:t> </a:t>
            </a:r>
            <a:r>
              <a:rPr lang="el-GR" altLang="en-US" sz="2000" dirty="0" err="1"/>
              <a:t>ετερόκερκο</a:t>
            </a:r>
            <a:r>
              <a:rPr lang="el-GR" altLang="en-US" sz="2000" dirty="0"/>
              <a:t> στις προγονικές </a:t>
            </a:r>
            <a:r>
              <a:rPr lang="el-GR" altLang="en-US" sz="2000" dirty="0" smtClean="0"/>
              <a:t>μορφές.</a:t>
            </a:r>
            <a:endParaRPr lang="el-GR" altLang="en-US" sz="2000" dirty="0"/>
          </a:p>
          <a:p>
            <a:pPr marL="274320" indent="-274320">
              <a:spcBef>
                <a:spcPts val="1200"/>
              </a:spcBef>
            </a:pPr>
            <a:r>
              <a:rPr lang="el-GR" altLang="en-US" sz="2000" dirty="0"/>
              <a:t>Δέρμα με μερικώς </a:t>
            </a:r>
            <a:r>
              <a:rPr lang="el-GR" altLang="en-US" sz="2000" dirty="0" err="1"/>
              <a:t>εμβυθισμένα</a:t>
            </a:r>
            <a:r>
              <a:rPr lang="el-GR" altLang="en-US" sz="2000" dirty="0"/>
              <a:t> </a:t>
            </a:r>
            <a:r>
              <a:rPr lang="el-GR" altLang="en-US" sz="2000" b="1" dirty="0"/>
              <a:t>λέπια</a:t>
            </a:r>
            <a:r>
              <a:rPr lang="el-GR" altLang="en-US" sz="2000" dirty="0"/>
              <a:t> δερμικής </a:t>
            </a:r>
            <a:r>
              <a:rPr lang="el-GR" altLang="en-US" sz="2000" dirty="0" smtClean="0"/>
              <a:t>προέλευσης, </a:t>
            </a:r>
            <a:r>
              <a:rPr lang="el-GR" altLang="en-US" sz="2000" dirty="0"/>
              <a:t>αποτελούμενα στις προγονικές μορφές από ένα στρώμα υλικού, την </a:t>
            </a:r>
            <a:r>
              <a:rPr lang="el-GR" altLang="en-US" sz="2000" b="1" dirty="0" err="1" smtClean="0"/>
              <a:t>κοσμίνη</a:t>
            </a:r>
            <a:r>
              <a:rPr lang="el-GR" altLang="en-US" sz="2000" b="1" dirty="0" smtClean="0"/>
              <a:t>.</a:t>
            </a:r>
            <a:endParaRPr lang="el-GR" altLang="en-US" sz="2000" b="1" dirty="0"/>
          </a:p>
          <a:p>
            <a:pPr marL="274320" indent="-274320">
              <a:spcBef>
                <a:spcPts val="1200"/>
              </a:spcBef>
            </a:pPr>
            <a:r>
              <a:rPr lang="en-US" altLang="en-US" sz="2000" dirty="0"/>
              <a:t>Z</a:t>
            </a:r>
            <a:r>
              <a:rPr lang="el-GR" altLang="en-US" sz="2000" dirty="0" err="1"/>
              <a:t>υγά</a:t>
            </a:r>
            <a:r>
              <a:rPr lang="el-GR" altLang="en-US" sz="2000" dirty="0"/>
              <a:t> και </a:t>
            </a:r>
            <a:r>
              <a:rPr lang="el-GR" altLang="en-US" sz="2000" dirty="0" err="1"/>
              <a:t>άζυγα</a:t>
            </a:r>
            <a:r>
              <a:rPr lang="el-GR" altLang="en-US" sz="2000" dirty="0"/>
              <a:t> </a:t>
            </a:r>
            <a:r>
              <a:rPr lang="el-GR" altLang="en-US" sz="2000" dirty="0" smtClean="0"/>
              <a:t>πτερύγια</a:t>
            </a:r>
            <a:r>
              <a:rPr lang="el-GR" altLang="en-US" sz="2000" dirty="0"/>
              <a:t>. Τα ζυγά πτερύγια έχουν ένα σκελετικό στοιχείο στη βάση και μικρές </a:t>
            </a:r>
            <a:r>
              <a:rPr lang="el-GR" altLang="en-US" sz="2000" dirty="0" err="1"/>
              <a:t>δερματογενείς</a:t>
            </a:r>
            <a:r>
              <a:rPr lang="el-GR" altLang="en-US" sz="2000" dirty="0"/>
              <a:t> </a:t>
            </a:r>
            <a:r>
              <a:rPr lang="el-GR" altLang="en-US" sz="2000" dirty="0" smtClean="0"/>
              <a:t>ακτίνες.</a:t>
            </a:r>
            <a:endParaRPr lang="el-GR" altLang="en-US" sz="2000" dirty="0"/>
          </a:p>
          <a:p>
            <a:pPr marL="274320" indent="-274320">
              <a:spcBef>
                <a:spcPts val="1200"/>
              </a:spcBef>
            </a:pPr>
            <a:r>
              <a:rPr lang="el-GR" altLang="en-US" sz="2000" dirty="0"/>
              <a:t>Υπάρχουν </a:t>
            </a:r>
            <a:r>
              <a:rPr lang="el-GR" altLang="en-US" sz="2000" b="1" dirty="0"/>
              <a:t>γνάθοι,</a:t>
            </a:r>
            <a:r>
              <a:rPr lang="el-GR" altLang="en-US" sz="2000" dirty="0"/>
              <a:t> </a:t>
            </a:r>
            <a:r>
              <a:rPr lang="el-GR" altLang="en-US" sz="2000" b="1" dirty="0"/>
              <a:t>δόντια</a:t>
            </a:r>
            <a:r>
              <a:rPr lang="el-GR" altLang="en-US" sz="2000" dirty="0"/>
              <a:t> που καλύπτονται από πραγματική αδαμαντίνη και τυπικά αποτελούν πλάκες σύνθλιψης που περιορίζονται στον </a:t>
            </a:r>
            <a:r>
              <a:rPr lang="el-GR" altLang="en-US" sz="2000" dirty="0" smtClean="0"/>
              <a:t>ουρανίσκο.</a:t>
            </a:r>
            <a:endParaRPr lang="el-GR" altLang="en-US" sz="2000" dirty="0"/>
          </a:p>
          <a:p>
            <a:pPr marL="274320" indent="-274320">
              <a:spcBef>
                <a:spcPts val="1200"/>
              </a:spcBef>
            </a:pPr>
            <a:r>
              <a:rPr lang="el-GR" altLang="en-US" sz="2000" dirty="0"/>
              <a:t> Ζυγοί </a:t>
            </a:r>
            <a:r>
              <a:rPr lang="el-GR" altLang="en-US" sz="2000" b="1" dirty="0"/>
              <a:t>οσφρητικοί </a:t>
            </a:r>
            <a:r>
              <a:rPr lang="el-GR" altLang="en-US" sz="2000" b="1" dirty="0" smtClean="0"/>
              <a:t>σάκοι, </a:t>
            </a:r>
            <a:r>
              <a:rPr lang="el-GR" altLang="en-US" sz="2000" dirty="0"/>
              <a:t>που μπορεί να ανοίγουν ή όχι προς το </a:t>
            </a:r>
            <a:r>
              <a:rPr lang="el-GR" altLang="en-US" sz="2000" dirty="0" smtClean="0"/>
              <a:t>στόμα.</a:t>
            </a:r>
            <a:endParaRPr lang="el-GR" altLang="en-US" sz="2000" dirty="0"/>
          </a:p>
          <a:p>
            <a:pPr marL="274320" indent="-274320">
              <a:spcBef>
                <a:spcPts val="1200"/>
              </a:spcBef>
            </a:pPr>
            <a:r>
              <a:rPr lang="el-GR" altLang="en-US" sz="2000" dirty="0"/>
              <a:t>Τα βράγχια καλύπτονται από ένα </a:t>
            </a:r>
            <a:r>
              <a:rPr lang="el-GR" altLang="en-US" sz="2000" b="1" dirty="0" err="1"/>
              <a:t>βραγχιακό</a:t>
            </a:r>
            <a:r>
              <a:rPr lang="el-GR" altLang="en-US" sz="2000" b="1" dirty="0"/>
              <a:t> </a:t>
            </a:r>
            <a:r>
              <a:rPr lang="el-GR" altLang="en-US" sz="2000" b="1" dirty="0" smtClean="0"/>
              <a:t>επικάλυμμα.</a:t>
            </a:r>
            <a:endParaRPr lang="el-GR" alt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Χαρακτηριστικά της Ομοταξίας </a:t>
            </a:r>
            <a:r>
              <a:rPr lang="el-GR" sz="4000" dirty="0" err="1" smtClean="0"/>
              <a:t>Σαρκοπτερύγιοι</a:t>
            </a:r>
            <a:r>
              <a:rPr lang="el-GR" sz="4000" dirty="0" smtClean="0"/>
              <a:t> 2/2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962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n-US" sz="2000" dirty="0"/>
              <a:t>Η </a:t>
            </a:r>
            <a:r>
              <a:rPr lang="el-GR" altLang="en-US" sz="2000" b="1" dirty="0"/>
              <a:t>νηκτική κύστη </a:t>
            </a:r>
            <a:r>
              <a:rPr lang="el-GR" altLang="en-US" sz="2000" dirty="0"/>
              <a:t>διαθέτει πλούσιο δίκτυο αγγείων και χρησιμεύει τόσο για τη λειτουργία της </a:t>
            </a:r>
            <a:r>
              <a:rPr lang="el-GR" altLang="en-US" sz="2000" dirty="0" smtClean="0"/>
              <a:t>αναπνοής, </a:t>
            </a:r>
            <a:r>
              <a:rPr lang="el-GR" altLang="en-US" sz="2000" dirty="0"/>
              <a:t>όσο και για τη ρύθμιση της  πλευστότητας (γεμάτη λίπος στους Κοιλάκανθους).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n-US" sz="2000" dirty="0"/>
              <a:t>Το </a:t>
            </a:r>
            <a:r>
              <a:rPr lang="el-GR" altLang="en-US" sz="2000" b="1" dirty="0"/>
              <a:t>κυκλοφορικό σύστημα </a:t>
            </a:r>
            <a:r>
              <a:rPr lang="el-GR" altLang="en-US" sz="2000" dirty="0"/>
              <a:t>περιλαμβάνει καρδιά με έναν φλεβικό κόλπο, δύο κόλπους, μερικώς διαχωρισμένη κοιλία και έναν αρτηριακό κώνο. Διπλή κυκλοφορία με πνευμονικά και σωματικά κυκλώματα, πέντε χαρακτηριστικά αορτικά τόξα.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n-US" sz="2000" b="1" dirty="0"/>
              <a:t>Νευρικό σύστημα </a:t>
            </a:r>
            <a:r>
              <a:rPr lang="el-GR" altLang="en-US" sz="2000" dirty="0"/>
              <a:t>με οσφρητικούς λοβούς, εγκεφαλικά ημισφαίρια, παρεγκεφαλίδα, οπτικούς λοβούς, 10 ζεύγη κρανιακών νεύρων, 3 ζεύγη ημικυκλικών σωλήνων.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altLang="en-US" sz="2000" dirty="0"/>
              <a:t>Τα φύλα είναι διαχωρισμένα,</a:t>
            </a:r>
            <a:r>
              <a:rPr lang="el-GR" altLang="en-US" sz="2000" b="1" dirty="0"/>
              <a:t> γονιμοποίηση </a:t>
            </a:r>
            <a:r>
              <a:rPr lang="el-GR" altLang="en-US" sz="2000" dirty="0"/>
              <a:t>εξωτερική ή εσωτερική.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Δίπνοοι</a:t>
            </a:r>
            <a:r>
              <a:rPr lang="el-GR" sz="4000" dirty="0" smtClean="0"/>
              <a:t>: </a:t>
            </a:r>
            <a:r>
              <a:rPr lang="el-GR" sz="4000" dirty="0" err="1" smtClean="0"/>
              <a:t>Σαρκοπτερύγιοι</a:t>
            </a:r>
            <a:r>
              <a:rPr lang="el-GR" sz="4000" dirty="0" smtClean="0"/>
              <a:t> των γλυκών νερών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77" y="1690689"/>
            <a:ext cx="5039180" cy="4518070"/>
          </a:xfrm>
        </p:spPr>
      </p:pic>
      <p:sp>
        <p:nvSpPr>
          <p:cNvPr id="7" name="TextBox 6"/>
          <p:cNvSpPr txBox="1"/>
          <p:nvPr/>
        </p:nvSpPr>
        <p:spPr>
          <a:xfrm>
            <a:off x="6499632" y="58515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3280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Δίπνοοι</a:t>
            </a:r>
            <a:r>
              <a:rPr lang="el-GR" sz="4000" dirty="0" smtClean="0"/>
              <a:t>: </a:t>
            </a:r>
            <a:r>
              <a:rPr lang="el-GR" sz="4000" dirty="0" err="1" smtClean="0"/>
              <a:t>Σαρκοπτερύγιοι</a:t>
            </a:r>
            <a:r>
              <a:rPr lang="el-GR" sz="4000" dirty="0" smtClean="0"/>
              <a:t> των γλυκών νερών 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2" y="4108286"/>
            <a:ext cx="2737104" cy="188366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8020" y="1796300"/>
            <a:ext cx="5614505" cy="4402557"/>
          </a:xfrm>
        </p:spPr>
        <p:txBody>
          <a:bodyPr>
            <a:noAutofit/>
          </a:bodyPr>
          <a:lstStyle/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Ζει </a:t>
            </a:r>
            <a:r>
              <a:rPr lang="el-GR" sz="2000" dirty="0"/>
              <a:t>στα ποτάμια της </a:t>
            </a:r>
            <a:r>
              <a:rPr lang="el-GR" sz="2000" dirty="0" smtClean="0"/>
              <a:t>Αυστραλίας.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Μπορεί </a:t>
            </a:r>
            <a:r>
              <a:rPr lang="el-GR" sz="2000" dirty="0"/>
              <a:t>να φτάσει σε μήκος τα 1,5 με 1,8 </a:t>
            </a:r>
            <a:r>
              <a:rPr lang="en-US" sz="2000" dirty="0" smtClean="0"/>
              <a:t>m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Είναι </a:t>
            </a:r>
            <a:r>
              <a:rPr lang="el-GR" sz="2000" dirty="0"/>
              <a:t>πιο κοντά στις πρωτόγονες μορφές από τα 3 </a:t>
            </a:r>
            <a:r>
              <a:rPr lang="el-GR" sz="2000" dirty="0" err="1"/>
              <a:t>αρτίγονα</a:t>
            </a:r>
            <a:r>
              <a:rPr lang="el-GR" sz="2000" dirty="0"/>
              <a:t> </a:t>
            </a:r>
            <a:r>
              <a:rPr lang="el-GR" sz="2000" dirty="0" smtClean="0"/>
              <a:t>γένη.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Κοφτερά </a:t>
            </a:r>
            <a:r>
              <a:rPr lang="el-GR" sz="2000" dirty="0"/>
              <a:t>δόντια στο επάνω και πίσω μέρος της στοματικής </a:t>
            </a:r>
            <a:r>
              <a:rPr lang="el-GR" sz="2000" dirty="0" smtClean="0"/>
              <a:t>κοιλότητας.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Έχει </a:t>
            </a:r>
            <a:r>
              <a:rPr lang="el-GR" sz="2000" dirty="0"/>
              <a:t>έναν </a:t>
            </a:r>
            <a:r>
              <a:rPr lang="el-GR" sz="2000" dirty="0" smtClean="0"/>
              <a:t>πνεύμονα. 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Σε </a:t>
            </a:r>
            <a:r>
              <a:rPr lang="el-GR" sz="2000" dirty="0"/>
              <a:t>δυσμενείς συνθήκες τους περιβάλλοντος αναπνέει διά μέσου της νηκτικής </a:t>
            </a:r>
            <a:r>
              <a:rPr lang="el-GR" sz="2000" dirty="0" smtClean="0"/>
              <a:t>κύστης.</a:t>
            </a:r>
            <a:endParaRPr lang="el-GR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 smtClean="0"/>
              <a:t>Σε </a:t>
            </a:r>
            <a:r>
              <a:rPr lang="el-GR" sz="2000" dirty="0"/>
              <a:t>αντίθεση με τους συγγενείς του, στηρίζεται συνήθως στα βράγχιά του για την αναπνευστική του </a:t>
            </a:r>
            <a:r>
              <a:rPr lang="el-GR" sz="2000" dirty="0" smtClean="0"/>
              <a:t>λειτουργία. </a:t>
            </a:r>
            <a:endParaRPr lang="en-US" sz="2000" dirty="0"/>
          </a:p>
          <a:p>
            <a:pPr marL="0" lvl="1" indent="-182880"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2000" dirty="0"/>
              <a:t>Δεν επιβιώνει για μεγάλο διάστημα έξω από το </a:t>
            </a:r>
            <a:r>
              <a:rPr lang="el-GR" sz="2000" dirty="0" smtClean="0"/>
              <a:t>νερό.</a:t>
            </a:r>
            <a:endParaRPr lang="el-GR" sz="2000" dirty="0"/>
          </a:p>
          <a:p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91" y="1832867"/>
            <a:ext cx="2622058" cy="2068513"/>
          </a:xfrm>
        </p:spPr>
      </p:pic>
      <p:sp>
        <p:nvSpPr>
          <p:cNvPr id="8" name="TextBox 7"/>
          <p:cNvSpPr txBox="1"/>
          <p:nvPr/>
        </p:nvSpPr>
        <p:spPr>
          <a:xfrm>
            <a:off x="8239953" y="35893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2136" y="56799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>
                <a:cs typeface="Arial" charset="0"/>
              </a:rPr>
              <a:t>Οικογένεια </a:t>
            </a:r>
            <a:r>
              <a:rPr lang="en-US" sz="4000" dirty="0" err="1" smtClean="0">
                <a:cs typeface="Arial" charset="0"/>
              </a:rPr>
              <a:t>Lepidosirenidae</a:t>
            </a:r>
            <a:r>
              <a:rPr lang="en-US" sz="4000" dirty="0" smtClean="0">
                <a:cs typeface="Arial" charset="0"/>
              </a:rPr>
              <a:t> 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911675"/>
            <a:ext cx="3563886" cy="181868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3951345"/>
            <a:ext cx="3685670" cy="1892641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12536" y="1819911"/>
            <a:ext cx="4233636" cy="437628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n-US" sz="2000" b="1" i="1" dirty="0" err="1" smtClean="0">
                <a:cs typeface="Arial" charset="0"/>
              </a:rPr>
              <a:t>Lepidosiren</a:t>
            </a:r>
            <a:r>
              <a:rPr lang="en-US" sz="2000" b="1" i="1" dirty="0" smtClean="0">
                <a:cs typeface="Arial" charset="0"/>
              </a:rPr>
              <a:t> </a:t>
            </a:r>
            <a:r>
              <a:rPr lang="en-US" sz="2000" b="1" i="1" dirty="0" err="1" smtClean="0">
                <a:cs typeface="Arial" charset="0"/>
              </a:rPr>
              <a:t>parodoxa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l-GR" sz="2000" dirty="0" smtClean="0">
                <a:cs typeface="Arial" charset="0"/>
              </a:rPr>
              <a:t>( &gt;λατ. </a:t>
            </a:r>
            <a:r>
              <a:rPr lang="en-US" sz="2000" dirty="0" err="1" smtClean="0">
                <a:cs typeface="Arial" charset="0"/>
              </a:rPr>
              <a:t>Lepius</a:t>
            </a:r>
            <a:r>
              <a:rPr lang="el-GR" sz="2000" dirty="0" smtClean="0">
                <a:cs typeface="Arial" charset="0"/>
              </a:rPr>
              <a:t>, όμορφος + </a:t>
            </a:r>
            <a:r>
              <a:rPr lang="en-US" sz="2000" dirty="0" smtClean="0">
                <a:cs typeface="Arial" charset="0"/>
              </a:rPr>
              <a:t>siren</a:t>
            </a:r>
            <a:r>
              <a:rPr lang="el-GR" sz="2000" dirty="0" smtClean="0">
                <a:cs typeface="Arial" charset="0"/>
              </a:rPr>
              <a:t>,</a:t>
            </a:r>
            <a:r>
              <a:rPr lang="el-GR" sz="2000" dirty="0" err="1" smtClean="0">
                <a:cs typeface="Arial" charset="0"/>
              </a:rPr>
              <a:t>μυθ</a:t>
            </a:r>
            <a:r>
              <a:rPr lang="en-US" sz="2000" dirty="0" smtClean="0">
                <a:cs typeface="Arial" charset="0"/>
              </a:rPr>
              <a:t>.</a:t>
            </a:r>
            <a:r>
              <a:rPr lang="el-GR" sz="2000" dirty="0" smtClean="0">
                <a:cs typeface="Arial" charset="0"/>
              </a:rPr>
              <a:t> Οντότητα)</a:t>
            </a:r>
          </a:p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l-GR" sz="2000" b="1" dirty="0" err="1" smtClean="0">
                <a:cs typeface="Arial" charset="0"/>
              </a:rPr>
              <a:t>Δίπνοος</a:t>
            </a:r>
            <a:r>
              <a:rPr lang="el-GR" sz="2000" b="1" dirty="0" smtClean="0">
                <a:cs typeface="Arial" charset="0"/>
              </a:rPr>
              <a:t> της Νοτίου Αμερικής</a:t>
            </a:r>
          </a:p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endParaRPr lang="el-GR" sz="2000" dirty="0" smtClean="0">
              <a:cs typeface="Arial" charset="0"/>
            </a:endParaRPr>
          </a:p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endParaRPr lang="en-US" sz="2000" dirty="0">
              <a:cs typeface="Arial" charset="0"/>
            </a:endParaRP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105000"/>
            </a:pPr>
            <a:r>
              <a:rPr lang="el-GR" altLang="en-US" sz="2000" dirty="0" smtClean="0"/>
              <a:t>  Ζει </a:t>
            </a:r>
            <a:r>
              <a:rPr lang="el-GR" altLang="en-US" sz="2000" dirty="0"/>
              <a:t>σήμερα στην περιοχή του Αμαζονίου, στα έλη της </a:t>
            </a:r>
            <a:r>
              <a:rPr lang="el-GR" altLang="en-US" sz="2000" dirty="0" smtClean="0"/>
              <a:t>Βραζιλίας.</a:t>
            </a:r>
            <a:endParaRPr lang="el-GR" altLang="en-US" sz="2000" dirty="0"/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105000"/>
            </a:pPr>
            <a:r>
              <a:rPr lang="el-GR" altLang="en-US" sz="2000" dirty="0" smtClean="0"/>
              <a:t> Φθάνει </a:t>
            </a:r>
            <a:r>
              <a:rPr lang="el-GR" altLang="en-US" sz="2000" dirty="0"/>
              <a:t>σε μήκος τα 80 </a:t>
            </a:r>
            <a:r>
              <a:rPr lang="en-US" altLang="en-US" sz="2000" dirty="0" smtClean="0"/>
              <a:t>cm</a:t>
            </a:r>
            <a:r>
              <a:rPr lang="el-GR" altLang="en-US" sz="2000" dirty="0" smtClean="0"/>
              <a:t>.</a:t>
            </a:r>
            <a:endParaRPr lang="el-GR" altLang="en-US" sz="2000" dirty="0"/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105000"/>
            </a:pPr>
            <a:r>
              <a:rPr lang="el-GR" altLang="en-US" sz="2000" dirty="0" smtClean="0"/>
              <a:t> Ελάχιστες </a:t>
            </a:r>
            <a:r>
              <a:rPr lang="el-GR" altLang="en-US" sz="2000" dirty="0"/>
              <a:t>οι πληροφορίες για την οικολογία </a:t>
            </a:r>
            <a:r>
              <a:rPr lang="el-GR" altLang="en-US" sz="2000" dirty="0" smtClean="0"/>
              <a:t>του. </a:t>
            </a:r>
            <a:endParaRPr lang="en-US" altLang="en-US" sz="2000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4557" y="34533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26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4557" y="54267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27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4131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>
                <a:cs typeface="Arial" charset="0"/>
              </a:rPr>
              <a:t>Οικογένεια </a:t>
            </a:r>
            <a:r>
              <a:rPr lang="en-US" sz="4000" dirty="0" err="1">
                <a:cs typeface="Arial" charset="0"/>
              </a:rPr>
              <a:t>Lepidosirenidae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Protopteridae</a:t>
            </a:r>
            <a:r>
              <a:rPr lang="el-GR" sz="4000" dirty="0" smtClean="0">
                <a:cs typeface="Arial" charset="0"/>
              </a:rPr>
              <a:t> 1/2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1487" y="1784807"/>
            <a:ext cx="8201026" cy="4255497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n-US" sz="2000" b="1" i="1" dirty="0" err="1">
                <a:cs typeface="Arial" charset="0"/>
              </a:rPr>
              <a:t>Protopterus</a:t>
            </a:r>
            <a:r>
              <a:rPr lang="en-US" sz="2000" b="1" i="1" dirty="0">
                <a:cs typeface="Arial" charset="0"/>
              </a:rPr>
              <a:t> </a:t>
            </a:r>
            <a:r>
              <a:rPr lang="el-GR" sz="2000" dirty="0">
                <a:cs typeface="Arial" charset="0"/>
              </a:rPr>
              <a:t>(&gt;ελλην. πρώτος + </a:t>
            </a:r>
            <a:r>
              <a:rPr lang="el-GR" sz="2000" dirty="0" err="1">
                <a:cs typeface="Arial" charset="0"/>
              </a:rPr>
              <a:t>πτερόν</a:t>
            </a:r>
            <a:r>
              <a:rPr lang="el-GR" sz="2000" dirty="0">
                <a:cs typeface="Arial" charset="0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l-GR" sz="2000" b="1" dirty="0">
                <a:cs typeface="Arial" charset="0"/>
              </a:rPr>
              <a:t>Αφρικανικός </a:t>
            </a:r>
            <a:r>
              <a:rPr lang="el-GR" sz="2000" b="1" dirty="0" err="1">
                <a:cs typeface="Arial" charset="0"/>
              </a:rPr>
              <a:t>Δίπνοος</a:t>
            </a:r>
            <a:r>
              <a:rPr lang="el-GR" sz="2000" dirty="0">
                <a:cs typeface="Arial" charset="0"/>
              </a:rPr>
              <a:t> </a:t>
            </a:r>
            <a:endParaRPr lang="en-US" sz="2000" dirty="0">
              <a:cs typeface="Arial" charset="0"/>
            </a:endParaRPr>
          </a:p>
          <a:p>
            <a:pPr marL="27432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endParaRPr lang="el-GR" sz="2000" dirty="0" smtClean="0">
              <a:cs typeface="Arial" charset="0"/>
            </a:endParaRPr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b="1" dirty="0"/>
              <a:t>σήμερα ζουν 4 είδη στα τροπικά νερά της Αφρικής</a:t>
            </a:r>
            <a:r>
              <a:rPr lang="en-US" sz="2000" b="1" dirty="0"/>
              <a:t>:</a:t>
            </a:r>
            <a:endParaRPr lang="el-GR" sz="2000" b="1" i="1" dirty="0"/>
          </a:p>
          <a:p>
            <a:pPr marL="662940" lvl="2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n-US" sz="2000" b="1" i="1" dirty="0"/>
              <a:t>P. </a:t>
            </a:r>
            <a:r>
              <a:rPr lang="en-US" sz="2000" b="1" i="1" dirty="0" err="1"/>
              <a:t>annectens</a:t>
            </a:r>
            <a:endParaRPr lang="en-US" sz="2000" b="1" i="1" dirty="0"/>
          </a:p>
          <a:p>
            <a:pPr marL="662940" lvl="2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n-US" sz="2000" b="1" i="1" dirty="0"/>
              <a:t>P. </a:t>
            </a:r>
            <a:r>
              <a:rPr lang="en-US" sz="2000" b="1" i="1" dirty="0" err="1"/>
              <a:t>aethiopicus</a:t>
            </a:r>
            <a:endParaRPr lang="en-US" sz="2000" b="1" i="1" dirty="0"/>
          </a:p>
          <a:p>
            <a:pPr marL="662940" lvl="2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n-US" sz="2000" b="1" i="1" dirty="0"/>
              <a:t>P. </a:t>
            </a:r>
            <a:r>
              <a:rPr lang="en-US" sz="2000" b="1" i="1" dirty="0" err="1"/>
              <a:t>dolloi</a:t>
            </a:r>
            <a:endParaRPr lang="en-US" sz="2000" b="1" i="1" dirty="0"/>
          </a:p>
          <a:p>
            <a:pPr marL="662940" lvl="2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n-US" sz="2000" b="1" i="1" dirty="0"/>
              <a:t>P. </a:t>
            </a:r>
            <a:r>
              <a:rPr lang="en-US" sz="2000" b="1" i="1" dirty="0" err="1"/>
              <a:t>amphibius</a:t>
            </a:r>
            <a:endParaRPr lang="el-GR" sz="2000" b="1" i="1" dirty="0"/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/>
              <a:t>φθάνει σε μήκος το 1</a:t>
            </a:r>
            <a:r>
              <a:rPr lang="en-US" sz="2000" dirty="0"/>
              <a:t> </a:t>
            </a:r>
            <a:r>
              <a:rPr lang="en-US" sz="2000" dirty="0" smtClean="0"/>
              <a:t>m</a:t>
            </a:r>
            <a:r>
              <a:rPr lang="el-GR" sz="2000" dirty="0" smtClean="0"/>
              <a:t>.</a:t>
            </a:r>
            <a:endParaRPr lang="el-GR" sz="2000" dirty="0"/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/>
              <a:t>είναι καλύτερα προσαρμοσμένος μεταξύ των </a:t>
            </a:r>
            <a:r>
              <a:rPr lang="el-GR" sz="2000" dirty="0" smtClean="0"/>
              <a:t>τριών.</a:t>
            </a:r>
            <a:endParaRPr lang="en-US" sz="2000" dirty="0"/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/>
              <a:t>συγκεκριμένα ζει σε μικρά ποτάμια και λίμνες της </a:t>
            </a:r>
            <a:r>
              <a:rPr lang="el-GR" sz="2000" dirty="0" smtClean="0"/>
              <a:t>Αφρικής. </a:t>
            </a:r>
            <a:endParaRPr lang="el-GR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0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>
                <a:cs typeface="Arial" charset="0"/>
              </a:rPr>
              <a:t>Οικογένεια </a:t>
            </a:r>
            <a:r>
              <a:rPr lang="en-US" sz="4000" dirty="0" err="1">
                <a:cs typeface="Arial" charset="0"/>
              </a:rPr>
              <a:t>Lepidosirenidae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smtClean="0">
                <a:cs typeface="Arial" charset="0"/>
              </a:rPr>
              <a:t> </a:t>
            </a:r>
            <a:r>
              <a:rPr lang="en-US" sz="4000" dirty="0" err="1" smtClean="0">
                <a:cs typeface="Arial" charset="0"/>
              </a:rPr>
              <a:t>Protopteridae</a:t>
            </a:r>
            <a:r>
              <a:rPr lang="el-GR" sz="4000" dirty="0" smtClean="0">
                <a:cs typeface="Arial" charset="0"/>
              </a:rPr>
              <a:t> 2/2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5793" y="1677172"/>
            <a:ext cx="4306207" cy="435133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n-US" sz="2000" b="1" i="1" dirty="0" err="1">
                <a:cs typeface="Arial" charset="0"/>
              </a:rPr>
              <a:t>Protopterus</a:t>
            </a:r>
            <a:r>
              <a:rPr lang="en-US" sz="2000" b="1" i="1" dirty="0">
                <a:cs typeface="Arial" charset="0"/>
              </a:rPr>
              <a:t> </a:t>
            </a:r>
            <a:r>
              <a:rPr lang="el-GR" sz="2000" dirty="0">
                <a:cs typeface="Arial" charset="0"/>
              </a:rPr>
              <a:t>(&gt;ελλην. πρώτος + </a:t>
            </a:r>
            <a:r>
              <a:rPr lang="el-GR" sz="2000" dirty="0" err="1">
                <a:cs typeface="Arial" charset="0"/>
              </a:rPr>
              <a:t>πτερόν</a:t>
            </a:r>
            <a:r>
              <a:rPr lang="el-GR" sz="2000" dirty="0">
                <a:cs typeface="Arial" charset="0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r>
              <a:rPr lang="el-GR" sz="2000" b="1" dirty="0">
                <a:cs typeface="Arial" charset="0"/>
              </a:rPr>
              <a:t>Αφρικανικός </a:t>
            </a:r>
            <a:r>
              <a:rPr lang="el-GR" sz="2000" b="1" dirty="0" err="1">
                <a:cs typeface="Arial" charset="0"/>
              </a:rPr>
              <a:t>Δίπνοος</a:t>
            </a:r>
            <a:r>
              <a:rPr lang="el-GR" sz="2000" dirty="0">
                <a:cs typeface="Arial" charset="0"/>
              </a:rPr>
              <a:t> </a:t>
            </a:r>
            <a:endParaRPr lang="en-US" sz="2000" dirty="0" smtClean="0">
              <a:cs typeface="Arial" charset="0"/>
            </a:endParaRPr>
          </a:p>
          <a:p>
            <a:pPr marL="274320" indent="0" algn="ctr">
              <a:spcBef>
                <a:spcPts val="600"/>
              </a:spcBef>
              <a:buNone/>
              <a:tabLst>
                <a:tab pos="457200" algn="l"/>
              </a:tabLst>
              <a:defRPr/>
            </a:pPr>
            <a:endParaRPr lang="el-GR" sz="2000" dirty="0" smtClean="0">
              <a:cs typeface="Arial" charset="0"/>
            </a:endParaRPr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 smtClean="0"/>
              <a:t>Σε </a:t>
            </a:r>
            <a:r>
              <a:rPr lang="el-GR" sz="2000" dirty="0"/>
              <a:t>περιόδους παρατεταμένης ξηρασίας </a:t>
            </a:r>
            <a:r>
              <a:rPr lang="el-GR" sz="2000" dirty="0" smtClean="0"/>
              <a:t>μπορεί </a:t>
            </a:r>
            <a:r>
              <a:rPr lang="el-GR" sz="2000" dirty="0"/>
              <a:t>να παραμείνει σε λήθαργο μέσα σε στρώματα βλέννας, αναπνέοντας αέρα μέσω των πνευμόνων του.</a:t>
            </a:r>
            <a:endParaRPr lang="en-US" sz="2000" dirty="0"/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 smtClean="0"/>
              <a:t>Τα </a:t>
            </a:r>
            <a:r>
              <a:rPr lang="el-GR" sz="2000" dirty="0"/>
              <a:t>ψάρια σκαλίζουν υπόγεια λαγούμια και εκκρίνουν άφθονη βλέννα που αναμειγνύεται με λάσπη, προκειμένου να σχηματιστεί ένα σκληρό </a:t>
            </a:r>
            <a:r>
              <a:rPr lang="el-GR" sz="2000" b="1" dirty="0"/>
              <a:t>βομβύκιο</a:t>
            </a:r>
            <a:r>
              <a:rPr lang="el-GR" sz="2000" dirty="0">
                <a:solidFill>
                  <a:srgbClr val="FF99FF"/>
                </a:solidFill>
              </a:rPr>
              <a:t> </a:t>
            </a:r>
            <a:r>
              <a:rPr lang="el-GR" sz="2000" dirty="0"/>
              <a:t>μέσα στο οποίο περνούν το καλοκαίρι μέχρι να αρχίσουν οι βροχές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274320">
              <a:spcBef>
                <a:spcPts val="600"/>
              </a:spcBef>
            </a:pPr>
            <a:endParaRPr lang="en-US" sz="2000" dirty="0" smtClean="0"/>
          </a:p>
          <a:p>
            <a:pPr marL="331470" lvl="1" indent="-342900"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r>
              <a:rPr lang="el-GR" sz="2000" dirty="0" smtClean="0"/>
              <a:t>. </a:t>
            </a:r>
            <a:endParaRPr lang="el-GR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4" y="2409740"/>
            <a:ext cx="4487812" cy="262494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0461" y="32931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6739" y="329318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2609" y="472241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5350" y="47224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31889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 smtClean="0">
                <a:cs typeface="Arial" charset="0"/>
              </a:rPr>
              <a:t>Κοιλάκανθοι: Θαλάσσιοι </a:t>
            </a:r>
            <a:r>
              <a:rPr lang="el-GR" sz="4000" dirty="0" err="1" smtClean="0">
                <a:cs typeface="Arial" charset="0"/>
              </a:rPr>
              <a:t>Σαρκοπτερύγιοι</a:t>
            </a:r>
            <a:r>
              <a:rPr lang="el-GR" sz="4000" dirty="0" smtClean="0">
                <a:cs typeface="Arial" charset="0"/>
              </a:rPr>
              <a:t> 1/3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773937"/>
            <a:ext cx="6777990" cy="423367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5000"/>
              <a:buNone/>
              <a:defRPr/>
            </a:pPr>
            <a:r>
              <a:rPr lang="en-US" i="1" kern="0" dirty="0" err="1" smtClean="0"/>
              <a:t>Latimeria</a:t>
            </a:r>
            <a:r>
              <a:rPr lang="en-US" i="1" kern="0" dirty="0" smtClean="0"/>
              <a:t> </a:t>
            </a:r>
            <a:r>
              <a:rPr lang="en-US" i="1" kern="0" dirty="0" err="1"/>
              <a:t>chalumnae</a:t>
            </a:r>
            <a:endParaRPr lang="en-US" kern="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5000"/>
              <a:buNone/>
              <a:defRPr/>
            </a:pPr>
            <a:r>
              <a:rPr lang="en-US" i="1" kern="0" dirty="0" err="1"/>
              <a:t>Latimeria</a:t>
            </a:r>
            <a:r>
              <a:rPr lang="en-US" i="1" kern="0" dirty="0"/>
              <a:t> </a:t>
            </a:r>
            <a:r>
              <a:rPr lang="en-US" i="1" kern="0" dirty="0" err="1" smtClean="0"/>
              <a:t>menadoensis</a:t>
            </a:r>
            <a:endParaRPr lang="el-GR" i="1" kern="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105000"/>
              <a:defRPr/>
            </a:pPr>
            <a:endParaRPr lang="el-GR" i="1" kern="0" dirty="0" smtClean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 smtClean="0"/>
              <a:t>Θεωρείται </a:t>
            </a:r>
            <a:r>
              <a:rPr lang="el-GR" dirty="0"/>
              <a:t>ζωντανό </a:t>
            </a:r>
            <a:r>
              <a:rPr lang="el-GR" dirty="0" smtClean="0"/>
              <a:t>απολίθωμα.  </a:t>
            </a:r>
            <a:endParaRPr lang="el-GR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dirty="0" smtClean="0">
                <a:cs typeface="Arial" charset="0"/>
              </a:rPr>
              <a:t>Που </a:t>
            </a:r>
            <a:r>
              <a:rPr lang="el-GR" dirty="0">
                <a:cs typeface="Arial" charset="0"/>
              </a:rPr>
              <a:t>γνώρισε άνθηση  350 εκατομμύρια χρόνια πριν και </a:t>
            </a:r>
            <a:r>
              <a:rPr lang="el-GR" dirty="0" smtClean="0">
                <a:cs typeface="Arial" charset="0"/>
              </a:rPr>
              <a:t>σχεδόν </a:t>
            </a:r>
            <a:r>
              <a:rPr lang="el-GR" dirty="0">
                <a:cs typeface="Arial" charset="0"/>
              </a:rPr>
              <a:t>εξαφανίστηκε στο τέλος του </a:t>
            </a:r>
            <a:r>
              <a:rPr lang="el-GR" dirty="0" smtClean="0">
                <a:cs typeface="Arial" charset="0"/>
              </a:rPr>
              <a:t>Μεσοζωικού.</a:t>
            </a:r>
            <a:endParaRPr lang="en-US" dirty="0">
              <a:cs typeface="Arial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3200" dirty="0"/>
              <a:t>Είναι το προκάτοχος των χερσαίων </a:t>
            </a:r>
            <a:r>
              <a:rPr lang="el-GR" sz="3200" dirty="0" smtClean="0"/>
              <a:t>Τετραπόδων, γι</a:t>
            </a:r>
            <a:r>
              <a:rPr lang="el-GR" sz="3200" dirty="0"/>
              <a:t>’ αυτό προκαλεί ενδιαφέρον για τη μελέτη της εξέλιξης της ζωής στον πλανήτη </a:t>
            </a:r>
            <a:r>
              <a:rPr lang="el-GR" sz="3200" dirty="0" smtClean="0"/>
              <a:t>μας. </a:t>
            </a:r>
            <a:endParaRPr lang="el-GR" sz="3200" dirty="0"/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3200" dirty="0"/>
              <a:t>Απόγονος του πληθυσμού των γλυκών νερών που έζησε κατά το </a:t>
            </a:r>
            <a:r>
              <a:rPr lang="el-GR" sz="3200" dirty="0" err="1" smtClean="0"/>
              <a:t>Δεβόνιο</a:t>
            </a:r>
            <a:r>
              <a:rPr lang="el-GR" sz="3200" dirty="0" smtClean="0"/>
              <a:t>.  </a:t>
            </a:r>
            <a:endParaRPr lang="en-US" sz="3200" dirty="0"/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l-GR" sz="3200" dirty="0" smtClean="0"/>
              <a:t>Ο </a:t>
            </a:r>
            <a:r>
              <a:rPr lang="el-GR" sz="3200" dirty="0"/>
              <a:t>μόνος εκπρόσωπος των </a:t>
            </a:r>
            <a:r>
              <a:rPr lang="el-GR" sz="3200" dirty="0" err="1"/>
              <a:t>Κροσσοπτερυγίων</a:t>
            </a:r>
            <a:r>
              <a:rPr lang="el-GR" sz="3200" dirty="0"/>
              <a:t> που βρίσκεται σήμερα εν </a:t>
            </a:r>
            <a:r>
              <a:rPr lang="el-GR" sz="3200" dirty="0" smtClean="0"/>
              <a:t>ζωή.  </a:t>
            </a:r>
            <a:endParaRPr lang="el-GR" sz="3200" dirty="0"/>
          </a:p>
          <a:p>
            <a:pPr marL="0" lvl="1" indent="-285750">
              <a:spcBef>
                <a:spcPts val="1200"/>
              </a:spcBef>
              <a:buClr>
                <a:srgbClr val="CC0099"/>
              </a:buClr>
              <a:buFont typeface="Wingdings" pitchFamily="2" charset="2"/>
              <a:buChar char="§"/>
              <a:defRPr/>
            </a:pPr>
            <a:endParaRPr lang="el-GR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01" y="2063387"/>
            <a:ext cx="2225943" cy="1185144"/>
          </a:xfrm>
        </p:spPr>
      </p:pic>
      <p:sp>
        <p:nvSpPr>
          <p:cNvPr id="7" name="TextBox 6"/>
          <p:cNvSpPr txBox="1"/>
          <p:nvPr/>
        </p:nvSpPr>
        <p:spPr>
          <a:xfrm>
            <a:off x="7585830" y="29715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686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Προσαρμογές κλειδιά </a:t>
            </a:r>
            <a:br>
              <a:rPr lang="el-GR" sz="4000" dirty="0" smtClean="0"/>
            </a:br>
            <a:r>
              <a:rPr lang="el-GR" sz="4000" dirty="0" smtClean="0"/>
              <a:t>στην εξέλιξή τους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r>
              <a:rPr lang="el-GR" altLang="en-US" dirty="0" smtClean="0"/>
              <a:t>Ένα </a:t>
            </a:r>
            <a:r>
              <a:rPr lang="el-GR" altLang="en-US" b="1" dirty="0" err="1"/>
              <a:t>βραγχιακό</a:t>
            </a:r>
            <a:r>
              <a:rPr lang="el-GR" altLang="en-US" b="1" dirty="0"/>
              <a:t> επικάλυμμα </a:t>
            </a:r>
            <a:r>
              <a:rPr lang="el-GR" altLang="en-US" dirty="0"/>
              <a:t>πάνω από τα </a:t>
            </a:r>
            <a:r>
              <a:rPr lang="el-GR" altLang="en-US" dirty="0" smtClean="0"/>
              <a:t>βράγχια,                    </a:t>
            </a:r>
            <a:endParaRPr lang="el-GR" altLang="en-US" dirty="0"/>
          </a:p>
          <a:p>
            <a:pPr marL="411480" indent="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  <a:buNone/>
            </a:pPr>
            <a:r>
              <a:rPr lang="el-GR" altLang="en-US" dirty="0" smtClean="0"/>
              <a:t> αυξάνει </a:t>
            </a:r>
            <a:r>
              <a:rPr lang="el-GR" altLang="en-US" dirty="0"/>
              <a:t>την αποτελεσματικότητα της αναπνευστικής </a:t>
            </a:r>
            <a:r>
              <a:rPr lang="el-GR" altLang="en-US" dirty="0" smtClean="0"/>
              <a:t>λειτουργίας.</a:t>
            </a:r>
            <a:endParaRPr lang="el-GR" altLang="en-US" dirty="0"/>
          </a:p>
          <a:p>
            <a:pPr marL="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endParaRPr lang="el-GR" altLang="en-US" dirty="0"/>
          </a:p>
          <a:p>
            <a:pPr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r>
              <a:rPr lang="el-GR" altLang="en-US" dirty="0" smtClean="0"/>
              <a:t>Μια </a:t>
            </a:r>
            <a:r>
              <a:rPr lang="el-GR" altLang="en-US" dirty="0"/>
              <a:t>εγκόλπωση του οισοφάγου γεμάτη </a:t>
            </a:r>
            <a:r>
              <a:rPr lang="el-GR" altLang="en-US" dirty="0" smtClean="0"/>
              <a:t>αέρα,</a:t>
            </a:r>
            <a:endParaRPr lang="el-GR" altLang="en-US" dirty="0">
              <a:solidFill>
                <a:srgbClr val="FF99FF"/>
              </a:solidFill>
            </a:endParaRPr>
          </a:p>
          <a:p>
            <a:pPr marL="64008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r>
              <a:rPr lang="el-GR" altLang="en-US" dirty="0" smtClean="0"/>
              <a:t> επιπρόσθετη </a:t>
            </a:r>
            <a:r>
              <a:rPr lang="el-GR" altLang="en-US" dirty="0"/>
              <a:t>μέθοδος ανταλλαγής αερίων σε </a:t>
            </a:r>
            <a:r>
              <a:rPr lang="el-GR" altLang="en-US" dirty="0" err="1"/>
              <a:t>υποξικά</a:t>
            </a:r>
            <a:r>
              <a:rPr lang="el-GR" altLang="en-US" dirty="0"/>
              <a:t> νερά (</a:t>
            </a:r>
            <a:r>
              <a:rPr lang="el-GR" altLang="en-US" b="1" dirty="0"/>
              <a:t>πνεύμονες</a:t>
            </a:r>
            <a:r>
              <a:rPr lang="el-GR" altLang="en-US" dirty="0" smtClean="0"/>
              <a:t>). </a:t>
            </a:r>
            <a:endParaRPr lang="el-GR" altLang="en-US" dirty="0"/>
          </a:p>
          <a:p>
            <a:pPr marL="64008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r>
              <a:rPr lang="el-GR" altLang="en-US" dirty="0" smtClean="0">
                <a:solidFill>
                  <a:srgbClr val="0000FF"/>
                </a:solidFill>
                <a:sym typeface="Wingdings 2" panose="05020102010507070707" pitchFamily="18" charset="2"/>
              </a:rPr>
              <a:t> </a:t>
            </a:r>
            <a:r>
              <a:rPr lang="el-GR" altLang="en-US" dirty="0" smtClean="0"/>
              <a:t>αποτελεσματικό </a:t>
            </a:r>
            <a:r>
              <a:rPr lang="el-GR" altLang="en-US" dirty="0"/>
              <a:t>μέσο επίτευξης ουδέτερης πλευστότητας  (</a:t>
            </a:r>
            <a:r>
              <a:rPr lang="el-GR" altLang="en-US" b="1" dirty="0"/>
              <a:t>νηκτική κύστη</a:t>
            </a:r>
            <a:r>
              <a:rPr lang="el-GR" altLang="en-US" dirty="0" smtClean="0"/>
              <a:t>).</a:t>
            </a:r>
            <a:endParaRPr lang="el-GR" altLang="en-US" dirty="0"/>
          </a:p>
          <a:p>
            <a:pPr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endParaRPr lang="el-GR" altLang="en-US" dirty="0"/>
          </a:p>
          <a:p>
            <a:pPr indent="-45720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</a:pPr>
            <a:r>
              <a:rPr lang="el-GR" altLang="en-US" dirty="0" smtClean="0"/>
              <a:t>Η </a:t>
            </a:r>
            <a:r>
              <a:rPr lang="el-GR" altLang="en-US" dirty="0"/>
              <a:t>εξειδίκευση των σκελετικών στοιχείων και των μυών των </a:t>
            </a:r>
            <a:r>
              <a:rPr lang="el-GR" altLang="en-US" b="1" dirty="0" smtClean="0"/>
              <a:t>γνάθων</a:t>
            </a:r>
            <a:endParaRPr lang="el-GR" altLang="en-US" b="1" dirty="0"/>
          </a:p>
          <a:p>
            <a:pPr marL="411480" indent="0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93000"/>
              <a:buNone/>
            </a:pPr>
            <a:r>
              <a:rPr lang="el-GR" altLang="en-US" dirty="0" smtClean="0"/>
              <a:t> αυξάνει </a:t>
            </a:r>
            <a:r>
              <a:rPr lang="el-GR" altLang="en-US" dirty="0"/>
              <a:t>την αποτελεσματικότητα της  θήρευσης και  της </a:t>
            </a:r>
            <a:r>
              <a:rPr lang="el-GR" altLang="en-US" dirty="0" smtClean="0"/>
              <a:t>διατροφής.</a:t>
            </a:r>
            <a:endParaRPr lang="el-GR" alt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9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 smtClean="0">
                <a:cs typeface="Arial" charset="0"/>
              </a:rPr>
              <a:t>Κοιλάκανθοι: Θαλάσσιοι </a:t>
            </a:r>
            <a:r>
              <a:rPr lang="el-GR" sz="4000" dirty="0" err="1" smtClean="0">
                <a:cs typeface="Arial" charset="0"/>
              </a:rPr>
              <a:t>Σαρκοπτερύγιοι</a:t>
            </a:r>
            <a:r>
              <a:rPr lang="el-GR" sz="4000" dirty="0" smtClean="0">
                <a:cs typeface="Arial" charset="0"/>
              </a:rPr>
              <a:t> 2/3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61" y="1690689"/>
            <a:ext cx="5610365" cy="3680399"/>
          </a:xfrm>
        </p:spPr>
      </p:pic>
      <p:sp>
        <p:nvSpPr>
          <p:cNvPr id="10" name="4 - Ορθογώνιο"/>
          <p:cNvSpPr/>
          <p:nvPr/>
        </p:nvSpPr>
        <p:spPr>
          <a:xfrm>
            <a:off x="804155" y="5371088"/>
            <a:ext cx="7629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b="1" dirty="0" smtClean="0">
                <a:latin typeface="+mn-lt"/>
              </a:rPr>
              <a:t>Ζει </a:t>
            </a:r>
            <a:r>
              <a:rPr lang="el-GR" sz="1600" b="1" dirty="0">
                <a:latin typeface="+mn-lt"/>
              </a:rPr>
              <a:t>σήμερα στα βαθιά νερά των Ανατολικών Νοτιοαφρικανικών ακτών και του Ινδικού Ωκεανού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στα </a:t>
            </a:r>
            <a:r>
              <a:rPr lang="el-GR" sz="1600" dirty="0">
                <a:latin typeface="+mn-lt"/>
              </a:rPr>
              <a:t>νησιά </a:t>
            </a:r>
            <a:r>
              <a:rPr lang="en-US" sz="1600" dirty="0">
                <a:latin typeface="+mn-lt"/>
              </a:rPr>
              <a:t>Comoros</a:t>
            </a:r>
            <a:r>
              <a:rPr lang="el-GR" sz="1600" dirty="0">
                <a:latin typeface="+mn-lt"/>
              </a:rPr>
              <a:t>, καθώς και στα ανοιχτά της Κένυας, της Τανζανίας, της Μοζαμβίκης, της Μαδαγασκάρης και πρόσφατα στην </a:t>
            </a:r>
            <a:r>
              <a:rPr lang="el-GR" sz="1600" dirty="0" smtClean="0">
                <a:latin typeface="+mn-lt"/>
              </a:rPr>
              <a:t>Ινδονησία</a:t>
            </a:r>
            <a:r>
              <a:rPr lang="en-US" sz="1600" dirty="0" smtClean="0">
                <a:latin typeface="+mn-lt"/>
              </a:rPr>
              <a:t>)</a:t>
            </a:r>
            <a:r>
              <a:rPr lang="el-GR" sz="1600" dirty="0" smtClean="0">
                <a:latin typeface="+mn-lt"/>
              </a:rPr>
              <a:t>.</a:t>
            </a:r>
            <a:endParaRPr lang="el-GR" sz="1600" dirty="0">
              <a:latin typeface="+mn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2566" y="489392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81966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73" y="249012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sz="4000" dirty="0" smtClean="0">
                <a:cs typeface="Arial" charset="0"/>
              </a:rPr>
              <a:t>Κοιλάκανθοι: Θαλάσσιοι </a:t>
            </a:r>
            <a:r>
              <a:rPr lang="el-GR" sz="4000" dirty="0" err="1" smtClean="0">
                <a:cs typeface="Arial" charset="0"/>
              </a:rPr>
              <a:t>Σαρκοπτερύγιοι</a:t>
            </a:r>
            <a:r>
              <a:rPr lang="el-GR" sz="4000" dirty="0" smtClean="0">
                <a:cs typeface="Arial" charset="0"/>
              </a:rPr>
              <a:t> 3/3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2466" y="1574576"/>
            <a:ext cx="6862733" cy="5031760"/>
          </a:xfrm>
        </p:spPr>
        <p:txBody>
          <a:bodyPr>
            <a:normAutofit fontScale="77500" lnSpcReduction="20000"/>
          </a:bodyPr>
          <a:lstStyle/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Έχουν </a:t>
            </a:r>
            <a:r>
              <a:rPr lang="el-GR" altLang="en-US" sz="2600" dirty="0"/>
              <a:t>μεταλλικό βαθυγάλαζο χρώμα με ακανόνιστες λευκές ή χάλκινες </a:t>
            </a:r>
            <a:r>
              <a:rPr lang="el-GR" altLang="en-US" sz="2600" dirty="0" smtClean="0"/>
              <a:t>κηλίδες.</a:t>
            </a:r>
            <a:endParaRPr lang="en-US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Τα </a:t>
            </a:r>
            <a:r>
              <a:rPr lang="el-GR" altLang="en-US" sz="2600" dirty="0"/>
              <a:t>μάτια </a:t>
            </a:r>
            <a:r>
              <a:rPr lang="el-GR" altLang="en-US" sz="2600" dirty="0" smtClean="0"/>
              <a:t>τους </a:t>
            </a:r>
            <a:r>
              <a:rPr lang="el-GR" altLang="en-US" sz="2600" dirty="0"/>
              <a:t>φωσφορίζουν μέσα στο </a:t>
            </a:r>
            <a:r>
              <a:rPr lang="el-GR" altLang="en-US" sz="2600" dirty="0" smtClean="0"/>
              <a:t>σκοτάδι.</a:t>
            </a:r>
            <a:endParaRPr lang="el-GR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Είναι </a:t>
            </a:r>
            <a:r>
              <a:rPr lang="el-GR" altLang="en-US" sz="2600" dirty="0"/>
              <a:t>πολύ </a:t>
            </a:r>
            <a:r>
              <a:rPr lang="el-GR" altLang="en-US" sz="2600" dirty="0" smtClean="0"/>
              <a:t>λιπαρά ψάρια.</a:t>
            </a:r>
            <a:endParaRPr lang="el-GR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Το </a:t>
            </a:r>
            <a:r>
              <a:rPr lang="el-GR" altLang="en-US" sz="2600" dirty="0"/>
              <a:t>σώμα τους καλύπτεται από </a:t>
            </a:r>
            <a:r>
              <a:rPr lang="el-GR" altLang="en-US" sz="2600" dirty="0" err="1"/>
              <a:t>κοσμοειδή</a:t>
            </a:r>
            <a:r>
              <a:rPr lang="el-GR" altLang="en-US" sz="2600" dirty="0"/>
              <a:t> </a:t>
            </a:r>
            <a:r>
              <a:rPr lang="el-GR" altLang="en-US" sz="2600" dirty="0" smtClean="0"/>
              <a:t>λέπια. </a:t>
            </a:r>
            <a:endParaRPr lang="el-GR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/>
              <a:t>Πτερύγια</a:t>
            </a:r>
            <a:r>
              <a:rPr lang="en-US" altLang="en-US" sz="2600" dirty="0"/>
              <a:t>:</a:t>
            </a:r>
            <a:r>
              <a:rPr lang="el-GR" altLang="en-US" sz="2600" dirty="0"/>
              <a:t>  2  θωρακικά, 2 </a:t>
            </a:r>
            <a:r>
              <a:rPr lang="el-GR" altLang="en-US" sz="2600" dirty="0" smtClean="0"/>
              <a:t>κοιλιακά.</a:t>
            </a:r>
            <a:endParaRPr lang="en-US" altLang="en-US" sz="2600" dirty="0"/>
          </a:p>
          <a:p>
            <a:pPr marL="182880" lvl="2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/>
              <a:t>2 ραχιαία και 1 </a:t>
            </a:r>
            <a:r>
              <a:rPr lang="el-GR" altLang="en-US" sz="2600" dirty="0" err="1"/>
              <a:t>εδρικό</a:t>
            </a:r>
            <a:r>
              <a:rPr lang="el-GR" altLang="en-US" sz="2600" dirty="0"/>
              <a:t>. </a:t>
            </a:r>
            <a:endParaRPr lang="en-US" altLang="en-US" sz="2600" dirty="0"/>
          </a:p>
          <a:p>
            <a:pPr marL="182880" lvl="2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Το </a:t>
            </a:r>
            <a:r>
              <a:rPr lang="el-GR" altLang="en-US" sz="2600" dirty="0"/>
              <a:t>ουραίο είναι </a:t>
            </a:r>
            <a:r>
              <a:rPr lang="el-GR" altLang="en-US" sz="2600" dirty="0" err="1"/>
              <a:t>διφύκερκο</a:t>
            </a:r>
            <a:r>
              <a:rPr lang="el-GR" altLang="en-US" sz="2600" dirty="0"/>
              <a:t>, </a:t>
            </a:r>
            <a:r>
              <a:rPr lang="el-GR" altLang="en-US" sz="2600" dirty="0" smtClean="0"/>
              <a:t>με 3</a:t>
            </a:r>
            <a:r>
              <a:rPr lang="en-US" altLang="en-US" sz="2600" dirty="0" smtClean="0"/>
              <a:t> </a:t>
            </a:r>
            <a:r>
              <a:rPr lang="el-GR" altLang="en-US" sz="2600" dirty="0"/>
              <a:t>αιχμηρές </a:t>
            </a:r>
            <a:r>
              <a:rPr lang="el-GR" altLang="en-US" sz="2600" dirty="0" smtClean="0"/>
              <a:t>απολήξεις.</a:t>
            </a:r>
            <a:endParaRPr lang="el-GR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Το </a:t>
            </a:r>
            <a:r>
              <a:rPr lang="el-GR" altLang="en-US" sz="2600" dirty="0"/>
              <a:t>μήκος </a:t>
            </a:r>
            <a:r>
              <a:rPr lang="el-GR" altLang="en-US" sz="2600" dirty="0" smtClean="0"/>
              <a:t>τους </a:t>
            </a:r>
            <a:r>
              <a:rPr lang="el-GR" altLang="en-US" sz="2600" dirty="0"/>
              <a:t>έως 1,80 </a:t>
            </a:r>
            <a:r>
              <a:rPr lang="en-US" altLang="en-US" sz="2600" dirty="0" smtClean="0"/>
              <a:t>m</a:t>
            </a:r>
            <a:r>
              <a:rPr lang="el-GR" altLang="en-US" sz="2600" dirty="0" smtClean="0"/>
              <a:t>. </a:t>
            </a:r>
            <a:endParaRPr lang="en-US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Το </a:t>
            </a:r>
            <a:r>
              <a:rPr lang="el-GR" altLang="en-US" sz="2600" dirty="0"/>
              <a:t>βάρος </a:t>
            </a:r>
            <a:r>
              <a:rPr lang="el-GR" altLang="en-US" sz="2600" dirty="0" smtClean="0"/>
              <a:t>τους </a:t>
            </a:r>
            <a:r>
              <a:rPr lang="el-GR" altLang="en-US" sz="2600" dirty="0"/>
              <a:t>μεταξύ 30 έως 80 </a:t>
            </a:r>
            <a:r>
              <a:rPr lang="en-US" altLang="en-US" sz="2600" dirty="0" smtClean="0"/>
              <a:t>Kg</a:t>
            </a:r>
            <a:r>
              <a:rPr lang="el-GR" altLang="en-US" sz="2600" dirty="0" smtClean="0"/>
              <a:t>.</a:t>
            </a:r>
            <a:endParaRPr lang="en-US" altLang="en-US" sz="2600" dirty="0"/>
          </a:p>
          <a:p>
            <a:pPr marL="182880" lvl="1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</a:pPr>
            <a:r>
              <a:rPr lang="el-GR" altLang="en-US" sz="2600" dirty="0" smtClean="0"/>
              <a:t>Έπειτα </a:t>
            </a:r>
            <a:r>
              <a:rPr lang="el-GR" altLang="en-US" sz="2600" dirty="0"/>
              <a:t>από εσωτερική εκκόλαψη των αυγών διαμέτρου 9 </a:t>
            </a:r>
            <a:r>
              <a:rPr lang="en-US" altLang="en-US" sz="2600" dirty="0"/>
              <a:t>cm</a:t>
            </a:r>
            <a:r>
              <a:rPr lang="el-GR" altLang="en-US" sz="2600" dirty="0"/>
              <a:t> , γεννιούνται τα </a:t>
            </a:r>
            <a:r>
              <a:rPr lang="el-GR" altLang="en-US" sz="2600" dirty="0" smtClean="0"/>
              <a:t>νεαρά, </a:t>
            </a:r>
            <a:r>
              <a:rPr lang="el-GR" altLang="en-US" sz="2600" dirty="0"/>
              <a:t>τα οποία είναι πλήρως </a:t>
            </a:r>
            <a:r>
              <a:rPr lang="el-GR" altLang="en-US" sz="2600" dirty="0" smtClean="0"/>
              <a:t>σχηματισμένα. </a:t>
            </a:r>
            <a:endParaRPr lang="en-US" altLang="en-US" sz="26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52" y="2313367"/>
            <a:ext cx="2781959" cy="20118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92573" y="432525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747024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73" y="249012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dirty="0" smtClean="0">
                <a:cs typeface="Arial" charset="0"/>
              </a:rPr>
              <a:t>Από τα ψάρια στον άνθρωπο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2466" y="1574576"/>
            <a:ext cx="5469363" cy="5031760"/>
          </a:xfrm>
        </p:spPr>
        <p:txBody>
          <a:bodyPr>
            <a:normAutofit/>
          </a:bodyPr>
          <a:lstStyle/>
          <a:p>
            <a:pPr marL="91440" indent="0">
              <a:spcBef>
                <a:spcPts val="600"/>
              </a:spcBef>
              <a:buNone/>
            </a:pPr>
            <a:r>
              <a:rPr lang="el-GR" altLang="en-US" sz="2000" dirty="0"/>
              <a:t>Η μετακίνηση από το νερό στη ξηρά είναι ίσως το πιο συνταρακτικό </a:t>
            </a:r>
            <a:r>
              <a:rPr lang="el-GR" altLang="en-US" sz="2000" dirty="0" smtClean="0"/>
              <a:t>γεγονός </a:t>
            </a:r>
            <a:r>
              <a:rPr lang="el-GR" altLang="en-US" sz="2000" dirty="0"/>
              <a:t>στην εξέλιξη των </a:t>
            </a:r>
            <a:r>
              <a:rPr lang="el-GR" altLang="en-US" sz="2000" dirty="0" smtClean="0"/>
              <a:t>ζώων.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000" b="1" dirty="0" smtClean="0"/>
              <a:t>     Τα </a:t>
            </a:r>
            <a:r>
              <a:rPr lang="el-GR" sz="2000" b="1" dirty="0" err="1"/>
              <a:t>απολίθωματα</a:t>
            </a:r>
            <a:r>
              <a:rPr lang="el-GR" sz="2000" b="1" dirty="0"/>
              <a:t> των χαμένων </a:t>
            </a:r>
            <a:r>
              <a:rPr lang="el-GR" sz="2000" b="1" dirty="0" smtClean="0"/>
              <a:t>εξελικτικών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b="1" dirty="0"/>
              <a:t> </a:t>
            </a:r>
            <a:r>
              <a:rPr lang="el-GR" sz="2000" b="1" dirty="0" smtClean="0"/>
              <a:t>    κρίκων: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b="1" dirty="0"/>
          </a:p>
          <a:p>
            <a:pPr marL="457200">
              <a:spcBef>
                <a:spcPts val="600"/>
              </a:spcBef>
              <a:buClr>
                <a:schemeClr val="tx1"/>
              </a:buClr>
              <a:buSzPct val="98000"/>
              <a:defRPr/>
            </a:pPr>
            <a:r>
              <a:rPr lang="el-GR" sz="2000" dirty="0" smtClean="0"/>
              <a:t>αποτελούν </a:t>
            </a:r>
            <a:r>
              <a:rPr lang="el-GR" sz="2000" dirty="0"/>
              <a:t>αναπόσπαστο κομμάτι της δικής μας </a:t>
            </a:r>
            <a:r>
              <a:rPr lang="el-GR" sz="2000" dirty="0" smtClean="0"/>
              <a:t>ιστορίας,</a:t>
            </a:r>
            <a:endParaRPr lang="el-GR" sz="2000" dirty="0"/>
          </a:p>
          <a:p>
            <a:pPr marL="457200">
              <a:spcBef>
                <a:spcPts val="600"/>
              </a:spcBef>
              <a:buClr>
                <a:schemeClr val="tx1"/>
              </a:buClr>
              <a:buSzPct val="98000"/>
              <a:defRPr/>
            </a:pPr>
            <a:r>
              <a:rPr lang="el-GR" sz="2000" dirty="0" smtClean="0"/>
              <a:t>ενώ τα </a:t>
            </a:r>
            <a:r>
              <a:rPr lang="el-GR" sz="2000" dirty="0"/>
              <a:t>τελευταία </a:t>
            </a:r>
            <a:r>
              <a:rPr lang="el-GR" sz="2000" dirty="0" smtClean="0"/>
              <a:t>χρόνια </a:t>
            </a:r>
            <a:r>
              <a:rPr lang="el-GR" sz="2000" dirty="0"/>
              <a:t>έγινε εφικτό να αποκτήσουμε μια πληρέστερη εικόνα της εξέλιξης των ψαριών σε </a:t>
            </a:r>
            <a:r>
              <a:rPr lang="el-GR" sz="2000" dirty="0" smtClean="0"/>
              <a:t>αμφίβια.</a:t>
            </a:r>
            <a:endParaRPr lang="el-GR" sz="2000" dirty="0">
              <a:solidFill>
                <a:srgbClr val="00CC66"/>
              </a:solidFill>
            </a:endParaRP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1898339"/>
            <a:ext cx="2801286" cy="3377598"/>
          </a:xfrm>
        </p:spPr>
      </p:pic>
      <p:sp>
        <p:nvSpPr>
          <p:cNvPr id="8" name="TextBox 7"/>
          <p:cNvSpPr txBox="1"/>
          <p:nvPr/>
        </p:nvSpPr>
        <p:spPr>
          <a:xfrm>
            <a:off x="8344470" y="52759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88734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73" y="249012"/>
            <a:ext cx="7886700" cy="13255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10000"/>
              </a:spcBef>
              <a:tabLst>
                <a:tab pos="457200" algn="l"/>
              </a:tabLst>
              <a:defRPr/>
            </a:pPr>
            <a:r>
              <a:rPr lang="el-GR" dirty="0" smtClean="0">
                <a:cs typeface="Arial" charset="0"/>
              </a:rPr>
              <a:t>Προτάσεις για διάβασμα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6351" y="1286174"/>
            <a:ext cx="6964335" cy="50317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n-US" sz="2600" dirty="0"/>
              <a:t>Γιατί έχουμε τη μορφή που έχουμε; </a:t>
            </a:r>
          </a:p>
          <a:p>
            <a:pPr>
              <a:lnSpc>
                <a:spcPct val="110000"/>
              </a:lnSpc>
            </a:pPr>
            <a:r>
              <a:rPr lang="el-GR" altLang="en-US" sz="2600" dirty="0"/>
              <a:t>Τι κοινό έχει το ανθρώπινο χέρι με το φτερό μιας μύγας; </a:t>
            </a:r>
          </a:p>
          <a:p>
            <a:pPr>
              <a:lnSpc>
                <a:spcPct val="110000"/>
              </a:lnSpc>
            </a:pPr>
            <a:r>
              <a:rPr lang="el-GR" altLang="en-US" sz="2600" dirty="0"/>
              <a:t>Υπάρχει κάποια σύνδεση ανάμεσα στους μαστούς, τους ιδρωτοποιούς αδένες και τα λέπια; </a:t>
            </a:r>
          </a:p>
          <a:p>
            <a:pPr>
              <a:lnSpc>
                <a:spcPct val="110000"/>
              </a:lnSpc>
            </a:pPr>
            <a:r>
              <a:rPr lang="el-GR" altLang="en-US" sz="2600" dirty="0" smtClean="0"/>
              <a:t>Ο </a:t>
            </a:r>
            <a:r>
              <a:rPr lang="el-GR" altLang="en-US" sz="2600" dirty="0" err="1"/>
              <a:t>Neil</a:t>
            </a:r>
            <a:r>
              <a:rPr lang="el-GR" altLang="en-US" sz="2600" dirty="0"/>
              <a:t> </a:t>
            </a:r>
            <a:r>
              <a:rPr lang="el-GR" altLang="en-US" sz="2600" dirty="0" err="1"/>
              <a:t>Shubin</a:t>
            </a:r>
            <a:r>
              <a:rPr lang="el-GR" altLang="en-US" sz="2600" dirty="0"/>
              <a:t>, επιφανής παλαιοντολόγος και καθηγητής ανατομίας  του  </a:t>
            </a:r>
            <a:r>
              <a:rPr lang="el-GR" altLang="en-US" sz="2600" dirty="0" smtClean="0"/>
              <a:t>Πανεπιστημίου </a:t>
            </a:r>
            <a:r>
              <a:rPr lang="el-GR" altLang="en-US" sz="2600" dirty="0"/>
              <a:t>του </a:t>
            </a:r>
            <a:r>
              <a:rPr lang="el-GR" altLang="en-US" sz="2600" dirty="0" err="1" smtClean="0"/>
              <a:t>Σικάγου</a:t>
            </a:r>
            <a:r>
              <a:rPr lang="el-GR" altLang="en-US" sz="2600" dirty="0"/>
              <a:t>, που ανακάλυψε το </a:t>
            </a:r>
            <a:r>
              <a:rPr lang="el-GR" altLang="en-US" sz="2600" dirty="0" err="1"/>
              <a:t>Tiktaalik</a:t>
            </a:r>
            <a:r>
              <a:rPr lang="el-GR" altLang="en-US" sz="2600" dirty="0"/>
              <a:t> - τον χαμένο κρίκο μεταξύ των ψαριών και των χερσαίων ζώων - αφηγείται την ιστορία της εξέλιξης, αναζητώντας τις καταβολές των οργάνων του ανθρώπινου σώματος εκατομμύρια χρόνια στο παρελθόν.</a:t>
            </a:r>
          </a:p>
          <a:p>
            <a:pPr>
              <a:lnSpc>
                <a:spcPct val="110000"/>
              </a:lnSpc>
            </a:pPr>
            <a:r>
              <a:rPr lang="el-GR" altLang="en-US" sz="2600" dirty="0" smtClean="0"/>
              <a:t>Το </a:t>
            </a:r>
            <a:r>
              <a:rPr lang="el-GR" altLang="en-US" sz="2600" dirty="0"/>
              <a:t>βιβλίο βραβεύτηκε από τις Εθνικές Ακαδημίες των ΗΠΑ , την Εθνική Ακαδημία Επιστημών (NAS), την Εθνική Ακαδημία Μηχανικής (NAE), το Ινστιτούτο Ιατρικής (ΙΟΜ) και το Εθνικό Συμβούλιο Έρευνας (NRC</a:t>
            </a:r>
            <a:r>
              <a:rPr lang="el-GR" altLang="en-US" sz="2600" dirty="0" smtClean="0"/>
              <a:t>)], </a:t>
            </a:r>
            <a:r>
              <a:rPr lang="el-GR" altLang="en-US" sz="2600" dirty="0"/>
              <a:t>ως το καλύτερο βιβλίο του 2009 για τη διάδοση της Επιστήμης στο ευρύ κοινό.</a:t>
            </a:r>
          </a:p>
          <a:p>
            <a:pPr>
              <a:lnSpc>
                <a:spcPct val="110000"/>
              </a:lnSpc>
            </a:pPr>
            <a:endParaRPr lang="el-GR" altLang="en-US" sz="2000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14" y="1253629"/>
            <a:ext cx="1897885" cy="2692625"/>
          </a:xfrm>
        </p:spPr>
      </p:pic>
      <p:sp>
        <p:nvSpPr>
          <p:cNvPr id="9" name="TextBox 8"/>
          <p:cNvSpPr txBox="1"/>
          <p:nvPr/>
        </p:nvSpPr>
        <p:spPr>
          <a:xfrm>
            <a:off x="8664353" y="40500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38465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που χρησιμοποιήθηκαν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8239579" cy="110626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000" dirty="0"/>
              <a:t>http://australianmuseum.net.au</a:t>
            </a:r>
          </a:p>
          <a:p>
            <a:pPr>
              <a:spcBef>
                <a:spcPts val="1200"/>
              </a:spcBef>
            </a:pPr>
            <a:r>
              <a:rPr lang="en-US" altLang="en-US" sz="2000" dirty="0" smtClean="0"/>
              <a:t>Froese</a:t>
            </a:r>
            <a:r>
              <a:rPr lang="en-US" altLang="en-US" sz="2000" dirty="0"/>
              <a:t>, R. and D. </a:t>
            </a:r>
            <a:r>
              <a:rPr lang="en-US" altLang="en-US" sz="2000" dirty="0" err="1"/>
              <a:t>Pauly</a:t>
            </a:r>
            <a:r>
              <a:rPr lang="en-US" altLang="en-US" sz="2000" dirty="0"/>
              <a:t>. Editors. 2012. </a:t>
            </a:r>
            <a:r>
              <a:rPr lang="en-US" altLang="en-US" sz="2000" dirty="0" err="1"/>
              <a:t>FishBase</a:t>
            </a:r>
            <a:r>
              <a:rPr lang="en-US" altLang="en-US" sz="2000" dirty="0"/>
              <a:t>.</a:t>
            </a:r>
            <a:r>
              <a:rPr lang="el-GR" altLang="en-US" sz="2000" dirty="0"/>
              <a:t> </a:t>
            </a:r>
            <a:r>
              <a:rPr lang="en-US" altLang="en-US" sz="2000" dirty="0"/>
              <a:t>World Wide Web electronic publication.</a:t>
            </a:r>
            <a:r>
              <a:rPr lang="el-GR" altLang="en-US" sz="2000" dirty="0"/>
              <a:t> </a:t>
            </a:r>
            <a:r>
              <a:rPr lang="en-US" altLang="en-US" sz="2000" dirty="0"/>
              <a:t>www.fishbase.org, version (10/2012).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11" y="3027498"/>
            <a:ext cx="7173342" cy="29170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37984" y="59445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37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68088" y="59445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38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898192" y="59507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233824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Μουσείο Φυσικής Ιστορίας Λονδίνου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3398"/>
            <a:ext cx="3886200" cy="2914650"/>
          </a:xfrm>
        </p:spPr>
      </p:pic>
      <p:sp>
        <p:nvSpPr>
          <p:cNvPr id="7" name="TextBox 6"/>
          <p:cNvSpPr txBox="1"/>
          <p:nvPr/>
        </p:nvSpPr>
        <p:spPr>
          <a:xfrm>
            <a:off x="4059360" y="487804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73590" y="547651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72175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Ιχθύες (Ακτινοπτερύγιοι - Σαρκοπτερύγιοι)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Ακτινοπτερύγιοι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err="1" smtClean="0"/>
              <a:t>Κλαδίστια</a:t>
            </a:r>
            <a:r>
              <a:rPr lang="el-GR" sz="3600" dirty="0" smtClean="0"/>
              <a:t>,  </a:t>
            </a:r>
            <a:r>
              <a:rPr lang="el-GR" sz="3600" dirty="0" err="1" smtClean="0"/>
              <a:t>Χονδρόστεοι</a:t>
            </a:r>
            <a:r>
              <a:rPr lang="el-GR" sz="3600" dirty="0" smtClean="0"/>
              <a:t>, </a:t>
            </a:r>
            <a:r>
              <a:rPr lang="el-GR" sz="3600" dirty="0" err="1" smtClean="0"/>
              <a:t>Νεοπτερύγιοι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4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2. Ιχθύες (Ακτινοπτερύγιοι, Σαρκοπτερύγιοι)».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Ιχθύες (Ακτινοπτερύγιοι - Σαρκοπτερύγιοι)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dirty="0" smtClean="0"/>
              <a:t>Εικόνα 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2. Σύνδεσμος: </a:t>
            </a:r>
            <a:r>
              <a:rPr lang="en-US" sz="1600" dirty="0"/>
              <a:t>http://www.ucmp.berkeley.edu/. </a:t>
            </a:r>
            <a:r>
              <a:rPr lang="el-GR" sz="1600" dirty="0"/>
              <a:t>Πηγή: </a:t>
            </a:r>
            <a:r>
              <a:rPr lang="en-US" sz="1600" dirty="0"/>
              <a:t>University of California Museum of Paleontology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4.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5.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6. </a:t>
            </a:r>
            <a:r>
              <a:rPr lang="en-US" sz="1600" dirty="0"/>
              <a:t>Wikipedia </a:t>
            </a:r>
            <a:r>
              <a:rPr lang="en-US" sz="1600" dirty="0" err="1"/>
              <a:t>thw</a:t>
            </a:r>
            <a:r>
              <a:rPr lang="en-US" sz="1600" dirty="0"/>
              <a:t> Free Encyclopedia. Creative Commons </a:t>
            </a:r>
            <a:r>
              <a:rPr lang="en-US" sz="1600" dirty="0" err="1"/>
              <a:t>Licence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https://en.wikipedia.org/wiki/Teleostei. </a:t>
            </a:r>
            <a:r>
              <a:rPr lang="el-GR" sz="1600" dirty="0"/>
              <a:t>Πηγή: </a:t>
            </a:r>
            <a:r>
              <a:rPr lang="en-US" sz="1600" dirty="0"/>
              <a:t>https://en.wikipedia.org.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 smtClean="0"/>
              <a:t>Εικόνα </a:t>
            </a:r>
            <a:r>
              <a:rPr lang="el-GR" sz="1600" dirty="0"/>
              <a:t>7. </a:t>
            </a:r>
            <a:r>
              <a:rPr lang="en-US" sz="1600" dirty="0"/>
              <a:t>A Florida Gar from the fish collection. </a:t>
            </a:r>
            <a:r>
              <a:rPr lang="en-US" sz="1600" dirty="0" err="1"/>
              <a:t>Photographer:Carl</a:t>
            </a:r>
            <a:r>
              <a:rPr lang="en-US" sz="1600" dirty="0"/>
              <a:t> </a:t>
            </a:r>
            <a:r>
              <a:rPr lang="en-US" sz="1600" dirty="0" err="1"/>
              <a:t>BentoRights</a:t>
            </a:r>
            <a:r>
              <a:rPr lang="en-US" sz="1600" dirty="0"/>
              <a:t>:© Australian Museum- See more at: http://australianmuseum.net.au/image/florida-gar-lepisosteus-platyrhincus#sthash.e0Zhb00K.dpuf.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http://australianmuseum.net.au/image/florida-gar-lepisosteus-platyrhincus.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8. Σύνδεσμος: </a:t>
            </a:r>
            <a:r>
              <a:rPr lang="en-US" sz="1600" dirty="0"/>
              <a:t>http://www.acquaportal.it/Articoli/Dolce/Biologia/anatomia1/anatomia.asp. </a:t>
            </a:r>
            <a:r>
              <a:rPr lang="el-GR" sz="1600" dirty="0"/>
              <a:t>Πηγή: </a:t>
            </a:r>
            <a:r>
              <a:rPr lang="en-US" sz="1600" dirty="0"/>
              <a:t>http://www.acquaportal.it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9. Σύνδεσμος: </a:t>
            </a:r>
            <a:r>
              <a:rPr lang="en-US" sz="1600" dirty="0"/>
              <a:t>http://www.acquaportal.it/Articoli/Dolce/Biologia/anatomia1/anatomia.asp?Stampa=true. </a:t>
            </a:r>
            <a:r>
              <a:rPr lang="el-GR" sz="1600" dirty="0"/>
              <a:t>Πηγή:  </a:t>
            </a:r>
            <a:r>
              <a:rPr lang="en-US" sz="1600" dirty="0"/>
              <a:t>http://www.acquaportal.it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10. Σύνδεσμος: </a:t>
            </a:r>
            <a:r>
              <a:rPr lang="en-US" sz="1600" dirty="0"/>
              <a:t>http://web.tiscali.it/pescareteam91/ilpesce.html. </a:t>
            </a:r>
            <a:r>
              <a:rPr lang="el-GR" sz="1600" dirty="0"/>
              <a:t>Πηγή: </a:t>
            </a:r>
            <a:r>
              <a:rPr lang="en-US" sz="1600" dirty="0"/>
              <a:t>http://web.tiscali.it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11. Σύνδεσμος: </a:t>
            </a:r>
            <a:r>
              <a:rPr lang="en-US" sz="1600" dirty="0"/>
              <a:t>http://www.acquaportal.it/Articoli/Dolce/Biologia/anatomia1/anatomia.asp?Stampa=true. </a:t>
            </a:r>
            <a:r>
              <a:rPr lang="el-GR" sz="1600" dirty="0"/>
              <a:t>Πηγή:  </a:t>
            </a:r>
            <a:r>
              <a:rPr lang="en-US" sz="1600" dirty="0">
                <a:hlinkClick r:id="rId3"/>
              </a:rPr>
              <a:t>http://www.acquaportal.it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l-GR" sz="1600" dirty="0" smtClean="0"/>
              <a:t>Εικόνα 12. Ο δικτυακός τόπος του </a:t>
            </a:r>
            <a:r>
              <a:rPr lang="en-US" sz="1600" dirty="0" smtClean="0"/>
              <a:t>HomeFood.gr </a:t>
            </a:r>
            <a:r>
              <a:rPr lang="el-GR" sz="1600" dirty="0" smtClean="0"/>
              <a:t>προσφέρει τις υπηρεσίες του υπό τους κάτωθι όρους χρήσης, τους οποίους ο επισκέπτης/χρήστης καλείται να διαβάσει προσεκτικά και να προβεί σε επίσκεψη/χρήση των σελίδων/υπηρεσιών του, μόνο εφόσον τους αποδέχεται πλήρως. Η χρήση συνεπάγεται την αποδοχή των όρων αυτών. Τα προσωπικά δεδομένα των χρηστών προστατεύονται από τις οικείες διατάξεις του εσωτερικού (Ν. 2472/1997, 2774/1999) και του ευρωπαϊκού δικαίου (οδηγίες 95/46/ΕΚ και 97/66/ΕΚ).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© ΙΣΤΟΣ 2015. Σύνδεσμος: </a:t>
            </a:r>
            <a:r>
              <a:rPr lang="en-US" sz="1600" dirty="0"/>
              <a:t>http://www.homefood.gr/fishes/fish.asp?l=211&amp;id=51. </a:t>
            </a:r>
            <a:r>
              <a:rPr lang="el-GR" sz="1600" dirty="0"/>
              <a:t>Πηγή: </a:t>
            </a:r>
            <a:r>
              <a:rPr lang="en-US" sz="1600" dirty="0"/>
              <a:t>http://www.homefood.gr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13.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14.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dirty="0"/>
              <a:t>Εικόνα 15. </a:t>
            </a:r>
            <a:r>
              <a:rPr lang="en-US" sz="1600" dirty="0" err="1"/>
              <a:t>Peixe-Dipnoico</a:t>
            </a:r>
            <a:r>
              <a:rPr lang="en-US" sz="1600" dirty="0"/>
              <a:t>. </a:t>
            </a:r>
            <a:r>
              <a:rPr lang="el-GR" sz="1600" dirty="0"/>
              <a:t>Σύνδεσμοι: </a:t>
            </a:r>
            <a:r>
              <a:rPr lang="en-US" sz="1600" dirty="0"/>
              <a:t>http://gems.ic.uff.br/peixedipnoico/.   http:// users.tamuk.edu/kfjab02/Biology/Vertebrate%20 </a:t>
            </a:r>
            <a:r>
              <a:rPr lang="en-US" sz="1600" dirty="0" smtClean="0"/>
              <a:t>Zoology/images/</a:t>
            </a:r>
            <a:r>
              <a:rPr lang="en-US" sz="1600" dirty="0" err="1" smtClean="0"/>
              <a:t>lungfish.gifLungfish</a:t>
            </a:r>
            <a:r>
              <a:rPr lang="en-US" sz="1600" dirty="0"/>
              <a:t>. https://lungfishh.wikispaces.com/Modern+Lungfish. </a:t>
            </a:r>
            <a:r>
              <a:rPr lang="en-US" sz="1600" dirty="0" err="1"/>
              <a:t>Latimeria</a:t>
            </a:r>
            <a:r>
              <a:rPr lang="en-US" sz="1600" dirty="0"/>
              <a:t> </a:t>
            </a:r>
            <a:r>
              <a:rPr lang="en-US" sz="1600" dirty="0" err="1"/>
              <a:t>chalumnae</a:t>
            </a:r>
            <a:r>
              <a:rPr lang="en-US" sz="1600" dirty="0"/>
              <a:t>. https://</a:t>
            </a:r>
            <a:r>
              <a:rPr lang="en-US" sz="1600" dirty="0" smtClean="0"/>
              <a:t>gl.wikipedia.org/wiki/Celacanto.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16. </a:t>
            </a:r>
            <a:r>
              <a:rPr lang="en-US" sz="1600" dirty="0"/>
              <a:t>Generations of coelacanths appear to be missing (Image: Peter </a:t>
            </a:r>
            <a:r>
              <a:rPr lang="en-US" sz="1600" dirty="0" err="1"/>
              <a:t>Scoones</a:t>
            </a:r>
            <a:r>
              <a:rPr lang="en-US" sz="1600" dirty="0"/>
              <a:t> / Getty images). </a:t>
            </a:r>
            <a:r>
              <a:rPr lang="el-GR" sz="1600" dirty="0"/>
              <a:t>Σύνδεσμος: </a:t>
            </a:r>
            <a:r>
              <a:rPr lang="en-US" sz="1600" dirty="0"/>
              <a:t>http://www.bbc.co.uk/blogs/wondermonkey/2011/06/slow-reveal-of-the-coelacanths.shtml. BBC © 2014 The BBC is not responsible for the content of external sites. Read more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17. </a:t>
            </a:r>
            <a:r>
              <a:rPr lang="en-US" sz="1600" dirty="0" err="1"/>
              <a:t>Protopterus</a:t>
            </a:r>
            <a:r>
              <a:rPr lang="en-US" sz="1600" dirty="0"/>
              <a:t> </a:t>
            </a:r>
            <a:r>
              <a:rPr lang="en-US" sz="1600" dirty="0" err="1"/>
              <a:t>annectens</a:t>
            </a:r>
            <a:r>
              <a:rPr lang="en-US" sz="1600" dirty="0"/>
              <a:t> </a:t>
            </a:r>
            <a:r>
              <a:rPr lang="en-US" sz="1600" dirty="0" err="1"/>
              <a:t>annectens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http://www.israquarium.co.il/Fish/FishIndex/Protopterus%20annectens%20annectens.html.  </a:t>
            </a:r>
            <a:r>
              <a:rPr lang="el-GR" sz="1600" dirty="0"/>
              <a:t>Πηγή: </a:t>
            </a:r>
            <a:r>
              <a:rPr lang="en-US" sz="1600" dirty="0"/>
              <a:t>http://www.israquarium.co.il.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18.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19. Σύνδεσμος: </a:t>
            </a:r>
            <a:r>
              <a:rPr lang="en-US" sz="1600" dirty="0"/>
              <a:t>http://www.datuopinion.com/sarcopterygii. </a:t>
            </a:r>
            <a:r>
              <a:rPr lang="el-GR" sz="1600" dirty="0"/>
              <a:t>Πηγή: </a:t>
            </a:r>
            <a:r>
              <a:rPr lang="en-US" sz="1600" dirty="0"/>
              <a:t>http://www.datuopinion.com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20. </a:t>
            </a:r>
            <a:r>
              <a:rPr lang="en-US" sz="1600" dirty="0"/>
              <a:t>Queensland Lungfish in its Natural Environment. Image Kathie Atkinson. Portions not contributed by visitors are Copyright 2015 </a:t>
            </a:r>
            <a:r>
              <a:rPr lang="en-US" sz="1600" dirty="0" err="1"/>
              <a:t>Tangient</a:t>
            </a:r>
            <a:r>
              <a:rPr lang="en-US" sz="1600" dirty="0"/>
              <a:t> LLC. </a:t>
            </a:r>
            <a:r>
              <a:rPr lang="el-GR" sz="1600" dirty="0"/>
              <a:t>Σύνδεσμος: </a:t>
            </a:r>
            <a:r>
              <a:rPr lang="en-US" sz="1600" dirty="0"/>
              <a:t>https://designeranimals.wikispaces.com/Lungfish. </a:t>
            </a:r>
            <a:r>
              <a:rPr lang="el-GR" sz="1600" dirty="0"/>
              <a:t>Πηγή: </a:t>
            </a:r>
            <a:r>
              <a:rPr lang="en-US" sz="1600" dirty="0"/>
              <a:t>https://</a:t>
            </a:r>
            <a:r>
              <a:rPr lang="en-US" sz="1600" dirty="0" smtClean="0"/>
              <a:t>designeranimals.wikispaces.com/Lungfish.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21. </a:t>
            </a:r>
            <a:r>
              <a:rPr lang="en-US" sz="1600" dirty="0"/>
              <a:t>Image C. Bento. </a:t>
            </a:r>
            <a:r>
              <a:rPr lang="el-GR" sz="1600" dirty="0"/>
              <a:t>Σύνδεσμος: </a:t>
            </a:r>
            <a:r>
              <a:rPr lang="en-US" sz="1600" dirty="0"/>
              <a:t>https://www.studyblue.com/notes/note/n/fish-310-lecture-exam-1/deck/9943303. </a:t>
            </a:r>
            <a:r>
              <a:rPr lang="el-GR" sz="1600" dirty="0"/>
              <a:t>Πηγή:</a:t>
            </a:r>
            <a:r>
              <a:rPr lang="en-US" sz="1600" dirty="0"/>
              <a:t>https://www.studyblue.com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22. </a:t>
            </a:r>
            <a:r>
              <a:rPr lang="en-US" sz="1600" dirty="0"/>
              <a:t>Photographer: Carl Bento © Australian Museum.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http://australianmuseum.net.au/history-of-ichthyology.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23. </a:t>
            </a:r>
            <a:r>
              <a:rPr lang="en-US" sz="1600" dirty="0"/>
              <a:t>Copyright 2011 E</a:t>
            </a:r>
            <a:r>
              <a:rPr lang="el-GR" sz="1600" dirty="0"/>
              <a:t>κδόσεις </a:t>
            </a:r>
            <a:r>
              <a:rPr lang="en-US" sz="1600" dirty="0"/>
              <a:t>Utopia. </a:t>
            </a:r>
            <a:r>
              <a:rPr lang="el-GR" sz="1600" dirty="0"/>
              <a:t>Πηγή: Ζωολογία ΙΙ Ολοκληρωμένες Αρχές, Τόμος ΙΙ. </a:t>
            </a:r>
            <a:r>
              <a:rPr lang="en-US" sz="1600" dirty="0"/>
              <a:t>Hickman, Roberts, Keen, Larson, </a:t>
            </a:r>
            <a:r>
              <a:rPr lang="en-US" sz="1600" dirty="0" err="1"/>
              <a:t>l’Anson</a:t>
            </a:r>
            <a:r>
              <a:rPr lang="en-US" sz="1600" dirty="0"/>
              <a:t>, </a:t>
            </a:r>
            <a:r>
              <a:rPr lang="en-US" sz="1600" dirty="0" err="1"/>
              <a:t>Eisenhour</a:t>
            </a:r>
            <a:r>
              <a:rPr lang="en-US" sz="1600" dirty="0"/>
              <a:t>. 14</a:t>
            </a:r>
            <a:r>
              <a:rPr lang="el-GR" sz="1600" dirty="0"/>
              <a:t>η Αμερικάνικη – 2η Ελληνική Έκδοση. Εκδόσεις </a:t>
            </a:r>
            <a:r>
              <a:rPr lang="en-US" sz="1600" dirty="0"/>
              <a:t>Utopia, ISBN: 978-960-99280-3-8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24. Σύνδεσμος: </a:t>
            </a:r>
            <a:r>
              <a:rPr lang="en-US" sz="1600" dirty="0"/>
              <a:t>http://wapbaike.baidu.com/view/91784.htm?uid=688385C930A8918F6EE44F807CE32256&amp;bd_page_type=1&amp;st=1&amp;step=5&amp;net=3&amp;statwiki=1. </a:t>
            </a:r>
            <a:r>
              <a:rPr lang="el-GR" sz="1600" dirty="0"/>
              <a:t>Πηγή: </a:t>
            </a:r>
            <a:r>
              <a:rPr lang="en-US" sz="1600" dirty="0"/>
              <a:t>http://wapbaike.baidu.com.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26. Σύνδεσμος: </a:t>
            </a:r>
            <a:r>
              <a:rPr lang="en-US" sz="1600" dirty="0"/>
              <a:t>http://tintorero-wwwartesdepesca.blogspot.gr/2012/11/vamos-pescar-peces-pulmonados.html.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tintorero-wwwartesdepesca.blogspot.g.</a:t>
            </a:r>
          </a:p>
          <a:p>
            <a:pPr>
              <a:spcBef>
                <a:spcPts val="600"/>
              </a:spcBef>
            </a:pPr>
            <a:r>
              <a:rPr lang="el-GR" sz="1600" dirty="0" smtClean="0"/>
              <a:t>Εικόνα </a:t>
            </a:r>
            <a:r>
              <a:rPr lang="el-GR" sz="1600" dirty="0"/>
              <a:t>27. </a:t>
            </a:r>
            <a:r>
              <a:rPr lang="en-US" sz="1600" dirty="0"/>
              <a:t>South American lungfish (</a:t>
            </a:r>
            <a:r>
              <a:rPr lang="en-US" sz="1600" dirty="0" err="1"/>
              <a:t>Lepidosiren</a:t>
            </a:r>
            <a:r>
              <a:rPr lang="en-US" sz="1600" dirty="0"/>
              <a:t> </a:t>
            </a:r>
            <a:r>
              <a:rPr lang="en-US" sz="1600" dirty="0" err="1"/>
              <a:t>paradoxa</a:t>
            </a:r>
            <a:r>
              <a:rPr lang="en-US" sz="1600" dirty="0"/>
              <a:t>). </a:t>
            </a:r>
            <a:r>
              <a:rPr lang="el-GR" sz="1600" dirty="0"/>
              <a:t>Σύνδεσμος: </a:t>
            </a:r>
            <a:r>
              <a:rPr lang="en-US" sz="1600" dirty="0"/>
              <a:t>http://primitivefishes.com/lungfishes/. </a:t>
            </a:r>
            <a:r>
              <a:rPr lang="el-GR" sz="1600" dirty="0"/>
              <a:t>Πηγή: </a:t>
            </a:r>
            <a:r>
              <a:rPr lang="en-US" sz="1600" dirty="0"/>
              <a:t>http://primitivefishes.com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28. </a:t>
            </a:r>
            <a:r>
              <a:rPr lang="en-US" sz="1600" dirty="0" err="1"/>
              <a:t>Afrika</a:t>
            </a:r>
            <a:r>
              <a:rPr lang="en-US" sz="1600" dirty="0"/>
              <a:t> </a:t>
            </a:r>
            <a:r>
              <a:rPr lang="en-US" sz="1600" dirty="0" err="1"/>
              <a:t>akciğerli</a:t>
            </a:r>
            <a:r>
              <a:rPr lang="en-US" sz="1600" dirty="0"/>
              <a:t> </a:t>
            </a:r>
            <a:r>
              <a:rPr lang="en-US" sz="1600" dirty="0" err="1"/>
              <a:t>balık</a:t>
            </a:r>
            <a:r>
              <a:rPr lang="en-US" sz="1600" dirty="0"/>
              <a:t> (</a:t>
            </a:r>
            <a:r>
              <a:rPr lang="en-US" sz="1600" dirty="0" err="1"/>
              <a:t>Protopterus</a:t>
            </a:r>
            <a:r>
              <a:rPr lang="en-US" sz="1600" dirty="0"/>
              <a:t> </a:t>
            </a:r>
            <a:r>
              <a:rPr lang="en-US" sz="1600" dirty="0" err="1"/>
              <a:t>annectens</a:t>
            </a:r>
            <a:r>
              <a:rPr lang="en-US" sz="1600" dirty="0"/>
              <a:t>) – </a:t>
            </a:r>
            <a:r>
              <a:rPr lang="en-US" sz="1600" dirty="0" err="1"/>
              <a:t>Batı</a:t>
            </a:r>
            <a:r>
              <a:rPr lang="en-US" sz="1600" dirty="0"/>
              <a:t> </a:t>
            </a:r>
            <a:r>
              <a:rPr lang="en-US" sz="1600" dirty="0" err="1"/>
              <a:t>Afrika</a:t>
            </a:r>
            <a:r>
              <a:rPr lang="en-US" sz="1600" dirty="0"/>
              <a:t>. </a:t>
            </a:r>
            <a:r>
              <a:rPr lang="en-US" sz="1600" dirty="0" err="1"/>
              <a:t>Yazının</a:t>
            </a:r>
            <a:r>
              <a:rPr lang="en-US" sz="1600" dirty="0"/>
              <a:t> </a:t>
            </a:r>
            <a:r>
              <a:rPr lang="en-US" sz="1600" dirty="0" err="1"/>
              <a:t>Devamı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http://www.renklinot.com/kultursanat/nesli-tukenmekte-olan-baliklar.html#ixzz3fkREEKIu . </a:t>
            </a:r>
            <a:r>
              <a:rPr lang="el-GR" sz="1600" dirty="0"/>
              <a:t>Πηγή: </a:t>
            </a:r>
            <a:r>
              <a:rPr lang="en-US" sz="1600" dirty="0"/>
              <a:t>http://www.renklinot.com. </a:t>
            </a:r>
            <a:r>
              <a:rPr lang="en-US" sz="1600" dirty="0" err="1"/>
              <a:t>Anasayfa</a:t>
            </a:r>
            <a:r>
              <a:rPr lang="en-US" sz="1600" dirty="0"/>
              <a:t>: </a:t>
            </a:r>
            <a:r>
              <a:rPr lang="en-US" sz="1600" dirty="0" err="1" smtClean="0"/>
              <a:t>RenkliWEB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29. Μ</a:t>
            </a:r>
            <a:r>
              <a:rPr lang="en-US" sz="1600" dirty="0" err="1"/>
              <a:t>arbled</a:t>
            </a:r>
            <a:r>
              <a:rPr lang="en-US" sz="1600" dirty="0"/>
              <a:t> African lungfish (</a:t>
            </a:r>
            <a:r>
              <a:rPr lang="en-US" sz="1600" dirty="0" err="1"/>
              <a:t>Protopterus</a:t>
            </a:r>
            <a:r>
              <a:rPr lang="en-US" sz="1600" dirty="0"/>
              <a:t> </a:t>
            </a:r>
            <a:r>
              <a:rPr lang="en-US" sz="1600" dirty="0" err="1"/>
              <a:t>aethiopicus</a:t>
            </a:r>
            <a:r>
              <a:rPr lang="en-US" sz="1600" dirty="0"/>
              <a:t>). </a:t>
            </a:r>
            <a:r>
              <a:rPr lang="el-GR" sz="1600" dirty="0"/>
              <a:t>Σύνδεσμος: </a:t>
            </a:r>
            <a:r>
              <a:rPr lang="en-US" sz="1600" dirty="0"/>
              <a:t>http://www.renklinot.com/lungfishes/. </a:t>
            </a:r>
            <a:r>
              <a:rPr lang="el-GR" sz="1600" dirty="0"/>
              <a:t>Πηγή: </a:t>
            </a:r>
            <a:r>
              <a:rPr lang="en-US" sz="1600" dirty="0"/>
              <a:t>http://www.renklinot.com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30. </a:t>
            </a:r>
            <a:r>
              <a:rPr lang="en-US" sz="1600" dirty="0"/>
              <a:t>Slender African Lungfish. </a:t>
            </a:r>
            <a:r>
              <a:rPr lang="en-US" sz="1600" dirty="0" err="1"/>
              <a:t>Protopterus</a:t>
            </a:r>
            <a:r>
              <a:rPr lang="en-US" sz="1600" dirty="0"/>
              <a:t> </a:t>
            </a:r>
            <a:r>
              <a:rPr lang="en-US" sz="1600" dirty="0" err="1"/>
              <a:t>dolloi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http://bqqo.com/fish_archive/a_intro206.htm. </a:t>
            </a:r>
            <a:r>
              <a:rPr lang="el-GR" sz="1600" dirty="0"/>
              <a:t>Πηγή: : </a:t>
            </a:r>
            <a:r>
              <a:rPr lang="en-US" sz="1600" dirty="0"/>
              <a:t>http://bqqo.com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31. Σύνδεσμος: </a:t>
            </a:r>
            <a:r>
              <a:rPr lang="en-US" sz="1600" dirty="0"/>
              <a:t>http://skandinav.eu/akva2.htm. </a:t>
            </a:r>
            <a:r>
              <a:rPr lang="el-GR" sz="1600" dirty="0"/>
              <a:t>Πηγή: </a:t>
            </a:r>
            <a:r>
              <a:rPr lang="en-US" sz="1600" dirty="0"/>
              <a:t>http://skandinav.eu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32. </a:t>
            </a:r>
            <a:r>
              <a:rPr lang="en-US" sz="1600" dirty="0"/>
              <a:t>Copyright ©, Schmidt </a:t>
            </a:r>
            <a:r>
              <a:rPr lang="en-US" sz="1600" dirty="0" err="1"/>
              <a:t>Zeevis</a:t>
            </a:r>
            <a:r>
              <a:rPr lang="en-US" sz="1600" dirty="0"/>
              <a:t> Rotterdam B.V. </a:t>
            </a:r>
            <a:r>
              <a:rPr lang="el-GR" sz="1600" dirty="0"/>
              <a:t>Σύνδεσμος: </a:t>
            </a:r>
            <a:r>
              <a:rPr lang="en-US" sz="1600" dirty="0"/>
              <a:t>http://www.schmidtzeevis.nl/html/coelacanth.html. </a:t>
            </a:r>
            <a:r>
              <a:rPr lang="el-GR" sz="1600" dirty="0"/>
              <a:t>Πηγή: Σύνδεσμος: </a:t>
            </a:r>
            <a:r>
              <a:rPr lang="en-US" sz="1600" dirty="0"/>
              <a:t>http://www.schmidtzeevis.nl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33.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34. Σύνδεσμος: </a:t>
            </a:r>
            <a:r>
              <a:rPr lang="en-US" sz="1600" dirty="0"/>
              <a:t>http://www.dinofish.com/image4.htm. </a:t>
            </a:r>
            <a:r>
              <a:rPr lang="el-GR" sz="1600" dirty="0"/>
              <a:t>Πηγή: </a:t>
            </a:r>
            <a:r>
              <a:rPr lang="en-US" sz="1600" dirty="0"/>
              <a:t>http://www.dinofish.com.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6/7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35. </a:t>
            </a:r>
            <a:r>
              <a:rPr lang="en-US" sz="1600" dirty="0"/>
              <a:t>Copyright Mark </a:t>
            </a:r>
            <a:r>
              <a:rPr lang="en-US" sz="1600" dirty="0" err="1"/>
              <a:t>Parisi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https://www.offthemark.com/cartoons/natural%20selection. </a:t>
            </a:r>
            <a:r>
              <a:rPr lang="el-GR" sz="1600" dirty="0"/>
              <a:t>Πηγή: </a:t>
            </a:r>
            <a:r>
              <a:rPr lang="en-US" sz="1600" dirty="0"/>
              <a:t>https://www.offthemark.com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36. Σύνδεσμος: </a:t>
            </a:r>
            <a:r>
              <a:rPr lang="en-US" sz="1600" dirty="0"/>
              <a:t>http://www.bestprice.gr/item/2153705893/to-psari-mesa-mas-mia-periplanhsh-sth-diarkeias-35-disekatommyriwn-etwn-istoria-toy-anthrwpinoy-swmatos.html. </a:t>
            </a:r>
            <a:r>
              <a:rPr lang="el-GR" sz="1600" dirty="0"/>
              <a:t>Πηγή: </a:t>
            </a:r>
            <a:r>
              <a:rPr lang="en-US" sz="1600" dirty="0"/>
              <a:t>http://www.bestprice.gr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37. Σύνδεσμος: </a:t>
            </a:r>
            <a:r>
              <a:rPr lang="en-US" sz="1600" dirty="0"/>
              <a:t>http://www.utopiapublishing.gr/%CE%96%CF%89%CE%BF%CE%BB%CE%BF%CE%B3%CE%AF%CE%B1_p-2369102.aspx&gt;. </a:t>
            </a:r>
            <a:r>
              <a:rPr lang="el-GR" sz="1600" dirty="0"/>
              <a:t>Πηγή: </a:t>
            </a:r>
            <a:r>
              <a:rPr lang="en-US" sz="1600" dirty="0"/>
              <a:t>http://www.utopiapublishing.gr 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38. Σύνδεσμος: </a:t>
            </a:r>
            <a:r>
              <a:rPr lang="en-US" sz="1600" dirty="0"/>
              <a:t>http://www.ebooksdownloadfree.com/Science-Technology/Biology-of-Fishes-3rd-edition-BI4311.html. </a:t>
            </a:r>
            <a:r>
              <a:rPr lang="el-GR" sz="1600" dirty="0"/>
              <a:t>Πηγή: </a:t>
            </a:r>
            <a:r>
              <a:rPr lang="en-US" sz="1600" dirty="0"/>
              <a:t>http://www.ebooksdownloadfree.com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39. Σύνδεσμος: </a:t>
            </a:r>
            <a:r>
              <a:rPr lang="en-US" sz="1600" dirty="0"/>
              <a:t>http://www.amazon.com/The-Diversity-Fishes-Biology-Evolution/dp/1405124946. </a:t>
            </a:r>
            <a:r>
              <a:rPr lang="el-GR" sz="1600" dirty="0"/>
              <a:t>Πηγή: </a:t>
            </a:r>
            <a:r>
              <a:rPr lang="en-US" sz="1600" dirty="0"/>
              <a:t>http://www.amazon.com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40. </a:t>
            </a:r>
            <a:r>
              <a:rPr lang="en-US" sz="1600" dirty="0"/>
              <a:t>Copyright © 2011 Even At The Doors. Fossilized fish in the Natural History Museum in London, England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41.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7/7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35. </a:t>
            </a:r>
            <a:r>
              <a:rPr lang="en-US" sz="1600" dirty="0"/>
              <a:t>Copyright Mark </a:t>
            </a:r>
            <a:r>
              <a:rPr lang="en-US" sz="1600" dirty="0" err="1"/>
              <a:t>Parisi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https://www.offthemark.com/cartoons/natural%20selection. </a:t>
            </a:r>
            <a:r>
              <a:rPr lang="el-GR" sz="1600" dirty="0"/>
              <a:t>Πηγή: </a:t>
            </a:r>
            <a:r>
              <a:rPr lang="en-US" sz="1600" dirty="0"/>
              <a:t>https://www.offthemark.com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36. Σύνδεσμος: </a:t>
            </a:r>
            <a:r>
              <a:rPr lang="en-US" sz="1600" dirty="0"/>
              <a:t>http://www.bestprice.gr/item/2153705893/to-psari-mesa-mas-mia-periplanhsh-sth-diarkeias-35-disekatommyriwn-etwn-istoria-toy-anthrwpinoy-swmatos.html. </a:t>
            </a:r>
            <a:r>
              <a:rPr lang="el-GR" sz="1600" dirty="0"/>
              <a:t>Πηγή: </a:t>
            </a:r>
            <a:r>
              <a:rPr lang="en-US" sz="1600" dirty="0"/>
              <a:t>http://www.bestprice.gr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37. Σύνδεσμος: </a:t>
            </a:r>
            <a:r>
              <a:rPr lang="en-US" sz="1600" dirty="0"/>
              <a:t>http://www.utopiapublishing.gr/%CE%96%CF%89%CE%BF%CE%BB%CE%BF%CE%B3%CE%AF%CE%B1_p-2369102.aspx&gt;. </a:t>
            </a:r>
            <a:r>
              <a:rPr lang="el-GR" sz="1600" dirty="0"/>
              <a:t>Πηγή: </a:t>
            </a:r>
            <a:r>
              <a:rPr lang="en-US" sz="1600" dirty="0"/>
              <a:t>http://www.utopiapublishing.gr 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38. Σύνδεσμος: </a:t>
            </a:r>
            <a:r>
              <a:rPr lang="en-US" sz="1600" dirty="0"/>
              <a:t>http://www.ebooksdownloadfree.com/Science-Technology/Biology-of-Fishes-3rd-edition-BI4311.html. </a:t>
            </a:r>
            <a:r>
              <a:rPr lang="el-GR" sz="1600" dirty="0"/>
              <a:t>Πηγή: </a:t>
            </a:r>
            <a:r>
              <a:rPr lang="en-US" sz="1600" dirty="0"/>
              <a:t>http://www.ebooksdownloadfree.com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39. Σύνδεσμος: </a:t>
            </a:r>
            <a:r>
              <a:rPr lang="en-US" sz="1600" dirty="0"/>
              <a:t>http://www.amazon.com/The-Diversity-Fishes-Biology-Evolution/dp/1405124946. </a:t>
            </a:r>
            <a:r>
              <a:rPr lang="el-GR" sz="1600" dirty="0"/>
              <a:t>Πηγή: </a:t>
            </a:r>
            <a:r>
              <a:rPr lang="en-US" sz="1600" dirty="0"/>
              <a:t>http://www.amazon.com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40. </a:t>
            </a:r>
            <a:r>
              <a:rPr lang="en-US" sz="1600" dirty="0"/>
              <a:t>Copyright © 2011 Even At The Doors. Fossilized fish in the Natural History Museum in London, England. </a:t>
            </a:r>
          </a:p>
          <a:p>
            <a:pPr>
              <a:spcBef>
                <a:spcPts val="600"/>
              </a:spcBef>
            </a:pPr>
            <a:r>
              <a:rPr lang="el-GR" sz="1600" dirty="0"/>
              <a:t>Εικόνα 41.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Ψάρια με πτερύγια </a:t>
            </a:r>
            <a:br>
              <a:rPr lang="el-GR" sz="4000" dirty="0" smtClean="0"/>
            </a:br>
            <a:r>
              <a:rPr lang="el-GR" sz="4000" dirty="0" smtClean="0"/>
              <a:t>που φέρουν ακτίνες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2534" y="1677172"/>
            <a:ext cx="4944837" cy="4375285"/>
          </a:xfrm>
        </p:spPr>
        <p:txBody>
          <a:bodyPr>
            <a:noAutofit/>
          </a:bodyPr>
          <a:lstStyle/>
          <a:p>
            <a:pPr marL="0"/>
            <a:r>
              <a:rPr lang="el-GR" sz="2000" dirty="0"/>
              <a:t>Η  ομοταξία περιλαμβάνει σχεδόν όλα τα </a:t>
            </a:r>
            <a:r>
              <a:rPr lang="el-GR" sz="2000" dirty="0" smtClean="0"/>
              <a:t>γνωστά, </a:t>
            </a:r>
            <a:r>
              <a:rPr lang="el-GR" sz="2000" dirty="0" err="1"/>
              <a:t>αρτίγονα</a:t>
            </a:r>
            <a:r>
              <a:rPr lang="el-GR" sz="2000" dirty="0"/>
              <a:t> ψάρια (&gt; </a:t>
            </a:r>
            <a:r>
              <a:rPr lang="en-US" sz="2000" dirty="0"/>
              <a:t>30.0</a:t>
            </a:r>
            <a:r>
              <a:rPr lang="el-GR" sz="2000" dirty="0"/>
              <a:t>00 είδη</a:t>
            </a:r>
            <a:r>
              <a:rPr lang="el-GR" sz="2000" dirty="0" smtClean="0"/>
              <a:t>).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Είναι είδη με διαφορετικό βαθμό </a:t>
            </a:r>
            <a:r>
              <a:rPr lang="el-GR" sz="2000" dirty="0" smtClean="0"/>
              <a:t>οστέωσης </a:t>
            </a:r>
            <a:r>
              <a:rPr lang="el-GR" sz="2000" dirty="0"/>
              <a:t>του ερειστικού τους </a:t>
            </a:r>
            <a:r>
              <a:rPr lang="el-GR" sz="2000" dirty="0" smtClean="0"/>
              <a:t>συστήματος.</a:t>
            </a:r>
            <a:r>
              <a:rPr lang="en-US" sz="2000" dirty="0"/>
              <a:t/>
            </a:r>
            <a:br>
              <a:rPr lang="en-US" sz="2000" dirty="0"/>
            </a:b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Εξέλιξη &amp; </a:t>
            </a:r>
            <a:r>
              <a:rPr lang="el-GR" sz="2000" b="1" dirty="0" err="1" smtClean="0"/>
              <a:t>Στρωματογραφική</a:t>
            </a:r>
            <a:r>
              <a:rPr lang="el-GR" sz="2000" b="1" dirty="0" smtClean="0"/>
              <a:t> εξάπλωση</a:t>
            </a:r>
            <a:endParaRPr lang="en-US" sz="2000" b="1" dirty="0" smtClean="0"/>
          </a:p>
          <a:p>
            <a:pPr>
              <a:defRPr/>
            </a:pPr>
            <a:r>
              <a:rPr lang="el-GR" sz="2000" dirty="0" smtClean="0"/>
              <a:t>Μέσο  </a:t>
            </a:r>
            <a:r>
              <a:rPr lang="el-GR" sz="2000" dirty="0" err="1"/>
              <a:t>Δεβόνιο</a:t>
            </a:r>
            <a:r>
              <a:rPr lang="el-GR" sz="2000" dirty="0"/>
              <a:t> – </a:t>
            </a:r>
            <a:r>
              <a:rPr lang="el-GR" sz="2000" dirty="0" smtClean="0"/>
              <a:t>σήμερα.</a:t>
            </a:r>
            <a:endParaRPr lang="el-GR" sz="2000" dirty="0"/>
          </a:p>
          <a:p>
            <a:pPr>
              <a:defRPr/>
            </a:pPr>
            <a:r>
              <a:rPr lang="el-GR" sz="2000" dirty="0" smtClean="0"/>
              <a:t>Οι </a:t>
            </a:r>
            <a:r>
              <a:rPr lang="el-GR" sz="2000" dirty="0"/>
              <a:t>πρώτοι </a:t>
            </a:r>
            <a:r>
              <a:rPr lang="el-GR" sz="2000" dirty="0" err="1"/>
              <a:t>Ακτινοπτερύγιοι</a:t>
            </a:r>
            <a:r>
              <a:rPr lang="el-GR" sz="2000" dirty="0"/>
              <a:t>,  </a:t>
            </a:r>
            <a:r>
              <a:rPr lang="el-GR" sz="2000" dirty="0" smtClean="0"/>
              <a:t>γνωστοί </a:t>
            </a:r>
            <a:r>
              <a:rPr lang="el-GR" sz="2000" dirty="0"/>
              <a:t>ως </a:t>
            </a:r>
            <a:r>
              <a:rPr lang="el-GR" sz="2000" b="1" dirty="0" err="1" smtClean="0"/>
              <a:t>Παλαιονισκίδες</a:t>
            </a:r>
            <a:r>
              <a:rPr lang="el-GR" sz="2000" b="1" dirty="0" smtClean="0"/>
              <a:t>.</a:t>
            </a:r>
            <a:endParaRPr lang="el-GR" sz="2000" b="1" dirty="0"/>
          </a:p>
          <a:p>
            <a:pPr>
              <a:defRPr/>
            </a:pPr>
            <a:r>
              <a:rPr lang="el-GR" sz="2000" dirty="0" smtClean="0"/>
              <a:t>Ένα </a:t>
            </a:r>
            <a:r>
              <a:rPr lang="el-GR" sz="2000" dirty="0"/>
              <a:t>από τα αρχαιότερα απολιθωμένα γένη, που </a:t>
            </a:r>
            <a:r>
              <a:rPr lang="el-GR" sz="2000" dirty="0" err="1"/>
              <a:t>έξησε</a:t>
            </a:r>
            <a:r>
              <a:rPr lang="el-GR" sz="2000" dirty="0"/>
              <a:t> κατά το Μέσο </a:t>
            </a:r>
            <a:r>
              <a:rPr lang="el-GR" sz="2000" dirty="0" err="1"/>
              <a:t>Δεβόνιο</a:t>
            </a:r>
            <a:r>
              <a:rPr lang="el-GR" sz="2000" dirty="0"/>
              <a:t>, είναι το </a:t>
            </a:r>
            <a:r>
              <a:rPr lang="en-US" sz="2000" b="1" dirty="0" err="1" smtClean="0"/>
              <a:t>Cheirolepis</a:t>
            </a:r>
            <a:r>
              <a:rPr lang="el-GR" sz="2000" b="1" dirty="0"/>
              <a:t>.</a:t>
            </a:r>
          </a:p>
          <a:p>
            <a:pPr>
              <a:defRPr/>
            </a:pPr>
            <a:r>
              <a:rPr lang="el-GR" sz="2000" dirty="0" smtClean="0"/>
              <a:t>Θεωρείται </a:t>
            </a:r>
            <a:r>
              <a:rPr lang="el-GR" sz="2000" dirty="0"/>
              <a:t>πρόγονος των </a:t>
            </a:r>
            <a:r>
              <a:rPr lang="el-GR" sz="2000" dirty="0" err="1" smtClean="0"/>
              <a:t>Ακτινοπτερυγίων</a:t>
            </a:r>
            <a:r>
              <a:rPr lang="el-GR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06" y="2348621"/>
            <a:ext cx="3360510" cy="232536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3402" y="439698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7802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Κλαδίστια</a:t>
            </a:r>
            <a:r>
              <a:rPr lang="el-GR" sz="4000" dirty="0" smtClean="0"/>
              <a:t>, </a:t>
            </a:r>
            <a:r>
              <a:rPr lang="el-GR" sz="4000" dirty="0" err="1" smtClean="0"/>
              <a:t>Χονδρόστεοι</a:t>
            </a:r>
            <a:r>
              <a:rPr lang="el-GR" sz="4000" dirty="0" smtClean="0"/>
              <a:t>, </a:t>
            </a:r>
            <a:r>
              <a:rPr lang="el-GR" sz="4000" dirty="0" err="1" smtClean="0"/>
              <a:t>Νεοπτερύγιοι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200"/>
              </a:spcBef>
              <a:buClr>
                <a:schemeClr val="tx1"/>
              </a:buClr>
              <a:buSzPct val="95000"/>
              <a:defRPr/>
            </a:pPr>
            <a:r>
              <a:rPr lang="el-GR" sz="2000" b="1" dirty="0" err="1"/>
              <a:t>Κλαδίστια</a:t>
            </a:r>
            <a:r>
              <a:rPr lang="el-GR" sz="2000" b="1" dirty="0"/>
              <a:t> (</a:t>
            </a:r>
            <a:r>
              <a:rPr lang="el-GR" sz="2000" b="1" dirty="0" err="1"/>
              <a:t>πολύπτεροι</a:t>
            </a:r>
            <a:r>
              <a:rPr lang="el-GR" sz="2000" b="1" dirty="0"/>
              <a:t> - 16 είδη) </a:t>
            </a: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95000"/>
              <a:buNone/>
              <a:defRPr/>
            </a:pPr>
            <a:r>
              <a:rPr lang="el-GR" sz="2000" dirty="0"/>
              <a:t>Διαθέτουν πνεύμονες, ραχιαίο πτερύγιο με 15-18 </a:t>
            </a:r>
            <a:r>
              <a:rPr lang="el-GR" sz="2000" dirty="0" err="1"/>
              <a:t>πτερυγίδια</a:t>
            </a:r>
            <a:r>
              <a:rPr lang="el-GR" sz="2000" dirty="0"/>
              <a:t>  και </a:t>
            </a:r>
            <a:r>
              <a:rPr lang="el-GR" sz="2000" dirty="0" err="1"/>
              <a:t>γανοειδή</a:t>
            </a:r>
            <a:r>
              <a:rPr lang="el-GR" sz="2000" dirty="0"/>
              <a:t> </a:t>
            </a:r>
            <a:r>
              <a:rPr lang="el-GR" sz="2000" dirty="0" smtClean="0"/>
              <a:t>λέπια.</a:t>
            </a: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95000"/>
              <a:buNone/>
              <a:defRPr/>
            </a:pPr>
            <a:endParaRPr lang="el-GR" sz="2000" dirty="0"/>
          </a:p>
          <a:p>
            <a:pPr marL="0" lvl="1">
              <a:spcBef>
                <a:spcPts val="1200"/>
              </a:spcBef>
              <a:buClr>
                <a:schemeClr val="tx1"/>
              </a:buClr>
              <a:buSzPct val="95000"/>
              <a:defRPr/>
            </a:pPr>
            <a:r>
              <a:rPr lang="el-GR" sz="2000" b="1" dirty="0" err="1"/>
              <a:t>Χονδρόστεοι</a:t>
            </a:r>
            <a:r>
              <a:rPr lang="el-GR" sz="2000" b="1" dirty="0"/>
              <a:t> (</a:t>
            </a:r>
            <a:r>
              <a:rPr lang="el-GR" sz="2000" b="1" dirty="0" err="1"/>
              <a:t>πολυόδοντες</a:t>
            </a:r>
            <a:r>
              <a:rPr lang="el-GR" sz="2000" b="1" dirty="0"/>
              <a:t>, </a:t>
            </a:r>
            <a:r>
              <a:rPr lang="el-GR" sz="2000" b="1" dirty="0" err="1"/>
              <a:t>οξύρρυγχοι</a:t>
            </a:r>
            <a:r>
              <a:rPr lang="el-GR" sz="2000" b="1" dirty="0"/>
              <a:t>  – 27 είδη ) </a:t>
            </a: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95000"/>
              <a:buNone/>
              <a:defRPr/>
            </a:pPr>
            <a:r>
              <a:rPr lang="el-GR" sz="2000" dirty="0"/>
              <a:t>Χαρακτηρίζονται από πρωτογενώς χόνδρινο σκελετό, </a:t>
            </a:r>
            <a:r>
              <a:rPr lang="el-GR" sz="2000" dirty="0" err="1"/>
              <a:t>ετερόκερκο</a:t>
            </a:r>
            <a:r>
              <a:rPr lang="el-GR" sz="2000" dirty="0"/>
              <a:t>  ουραίο πτερύγιο, μεγάλες φολίδες ή </a:t>
            </a:r>
            <a:r>
              <a:rPr lang="el-GR" sz="2000" dirty="0" err="1"/>
              <a:t>γανοειδή</a:t>
            </a:r>
            <a:r>
              <a:rPr lang="el-GR" sz="2000" dirty="0"/>
              <a:t> </a:t>
            </a:r>
            <a:r>
              <a:rPr lang="el-GR" sz="2000" dirty="0" smtClean="0"/>
              <a:t>λέπια.</a:t>
            </a: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95000"/>
              <a:buNone/>
              <a:defRPr/>
            </a:pPr>
            <a:endParaRPr lang="el-GR" sz="2000" dirty="0"/>
          </a:p>
          <a:p>
            <a:pPr marL="0" lvl="1">
              <a:spcBef>
                <a:spcPts val="1200"/>
              </a:spcBef>
              <a:buClr>
                <a:schemeClr val="tx1"/>
              </a:buClr>
              <a:buSzPct val="95000"/>
              <a:defRPr/>
            </a:pPr>
            <a:r>
              <a:rPr lang="el-GR" sz="2000" b="1" dirty="0" err="1"/>
              <a:t>Νεοπτερύγιοι</a:t>
            </a:r>
            <a:r>
              <a:rPr lang="el-GR" sz="2000" b="1" dirty="0"/>
              <a:t> (</a:t>
            </a:r>
            <a:r>
              <a:rPr lang="el-GR" sz="2000" b="1" dirty="0" err="1"/>
              <a:t>λεπιόστεοι</a:t>
            </a:r>
            <a:r>
              <a:rPr lang="el-GR" sz="2000" b="1" dirty="0"/>
              <a:t>, </a:t>
            </a:r>
            <a:r>
              <a:rPr lang="el-GR" sz="2000" b="1" dirty="0" err="1"/>
              <a:t>τοξοπτερύγιοι</a:t>
            </a:r>
            <a:r>
              <a:rPr lang="el-GR" sz="2000" b="1" dirty="0"/>
              <a:t>, </a:t>
            </a:r>
            <a:r>
              <a:rPr lang="el-GR" sz="2000" b="1" dirty="0" err="1"/>
              <a:t>τελεόστεοι</a:t>
            </a:r>
            <a:r>
              <a:rPr lang="el-GR" sz="2000" b="1" dirty="0"/>
              <a:t> ~ 30.000 είδη)            </a:t>
            </a:r>
          </a:p>
          <a:p>
            <a:pPr marL="0" lvl="1" indent="0">
              <a:spcBef>
                <a:spcPts val="1200"/>
              </a:spcBef>
              <a:buClr>
                <a:schemeClr val="tx1"/>
              </a:buClr>
              <a:buSzPct val="95000"/>
              <a:buNone/>
              <a:defRPr/>
            </a:pPr>
            <a:r>
              <a:rPr lang="el-GR" sz="2000" dirty="0"/>
              <a:t>Χαρακτηρίζονται από οστέινο σκελετό, σχεδόν εξ’ ολοκλήρου οστέινο κρανίο,  </a:t>
            </a:r>
            <a:r>
              <a:rPr lang="el-GR" sz="2000" dirty="0" err="1"/>
              <a:t>γανοειδή</a:t>
            </a:r>
            <a:r>
              <a:rPr lang="el-GR" sz="2000" dirty="0"/>
              <a:t> ή ελασματοειδή </a:t>
            </a:r>
            <a:r>
              <a:rPr lang="el-GR" sz="2000" dirty="0" smtClean="0"/>
              <a:t>λέπια.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Χονδρόστεοι</a:t>
            </a:r>
            <a:r>
              <a:rPr lang="el-GR" sz="4000" dirty="0" smtClean="0"/>
              <a:t> - </a:t>
            </a:r>
            <a:r>
              <a:rPr lang="el-GR" sz="4000" dirty="0" err="1" smtClean="0"/>
              <a:t>Κλαδίστια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214057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el-GR" sz="2000" b="1" dirty="0" err="1"/>
              <a:t>Οξύρρυγχος</a:t>
            </a:r>
            <a:r>
              <a:rPr lang="el-GR" sz="2000" b="1" dirty="0"/>
              <a:t> του Ατλαντικού</a:t>
            </a:r>
            <a:r>
              <a:rPr lang="en-US" sz="2000" b="1" dirty="0"/>
              <a:t>, </a:t>
            </a:r>
            <a:r>
              <a:rPr lang="en-US" sz="2000" b="1" i="1" dirty="0" err="1"/>
              <a:t>Acipenser</a:t>
            </a:r>
            <a:r>
              <a:rPr lang="en-US" sz="2000" b="1" i="1" dirty="0"/>
              <a:t> </a:t>
            </a:r>
            <a:r>
              <a:rPr lang="en-US" sz="2000" b="1" i="1" dirty="0" err="1"/>
              <a:t>oxyrhynchus</a:t>
            </a:r>
            <a:endParaRPr lang="el-GR" sz="2000" b="1" i="1" dirty="0"/>
          </a:p>
          <a:p>
            <a:pPr indent="0">
              <a:spcBef>
                <a:spcPts val="1200"/>
              </a:spcBef>
              <a:buNone/>
              <a:defRPr/>
            </a:pPr>
            <a:r>
              <a:rPr lang="el-GR" sz="2000" dirty="0"/>
              <a:t>Ζει σε ποτάμια που εκβάλουν στον Ατλαντικό (στη Β. Αμερική</a:t>
            </a:r>
            <a:r>
              <a:rPr lang="el-GR" sz="2000" dirty="0" smtClean="0"/>
              <a:t>).</a:t>
            </a:r>
          </a:p>
          <a:p>
            <a:pPr indent="0">
              <a:spcBef>
                <a:spcPts val="1200"/>
              </a:spcBef>
              <a:buNone/>
              <a:defRPr/>
            </a:pPr>
            <a:endParaRPr lang="el-GR" sz="2000" dirty="0" smtClean="0"/>
          </a:p>
          <a:p>
            <a:pPr>
              <a:spcBef>
                <a:spcPts val="1200"/>
              </a:spcBef>
              <a:defRPr/>
            </a:pPr>
            <a:r>
              <a:rPr lang="el-GR" sz="2000" b="1" dirty="0" err="1"/>
              <a:t>Πολύπτερος</a:t>
            </a:r>
            <a:r>
              <a:rPr lang="en-US" sz="2000" b="1" dirty="0"/>
              <a:t>, </a:t>
            </a:r>
            <a:r>
              <a:rPr lang="en-US" sz="2000" b="1" i="1" dirty="0" err="1" smtClean="0"/>
              <a:t>Polypterus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bichir</a:t>
            </a:r>
            <a:endParaRPr lang="el-GR" sz="2000" b="1" i="1" dirty="0"/>
          </a:p>
          <a:p>
            <a:pPr indent="0">
              <a:spcBef>
                <a:spcPts val="1200"/>
              </a:spcBef>
              <a:buNone/>
              <a:defRPr/>
            </a:pPr>
            <a:r>
              <a:rPr lang="el-GR" sz="2000" dirty="0"/>
              <a:t>Ζει στην Αφρική στην περιοχή του Ισημερινού. </a:t>
            </a:r>
            <a:endParaRPr lang="el-GR" sz="2000" dirty="0" smtClean="0"/>
          </a:p>
          <a:p>
            <a:pPr indent="0">
              <a:spcBef>
                <a:spcPts val="1200"/>
              </a:spcBef>
              <a:buNone/>
              <a:defRPr/>
            </a:pPr>
            <a:endParaRPr lang="el-GR" sz="2000" dirty="0" smtClean="0"/>
          </a:p>
          <a:p>
            <a:pPr>
              <a:spcBef>
                <a:spcPts val="1200"/>
              </a:spcBef>
              <a:defRPr/>
            </a:pPr>
            <a:r>
              <a:rPr lang="el-GR" sz="2000" b="1" dirty="0" err="1" smtClean="0"/>
              <a:t>Πολυόδοντας</a:t>
            </a:r>
            <a:r>
              <a:rPr lang="el-GR" sz="2000" b="1" dirty="0"/>
              <a:t>, </a:t>
            </a:r>
            <a:r>
              <a:rPr lang="en-US" sz="2000" b="1" i="1" dirty="0" err="1" smtClean="0"/>
              <a:t>Poyodon</a:t>
            </a:r>
            <a:r>
              <a:rPr lang="en-US" sz="2000" b="1" i="1" dirty="0" smtClean="0"/>
              <a:t> </a:t>
            </a:r>
            <a:r>
              <a:rPr lang="en-US" sz="2000" b="1" i="1" dirty="0"/>
              <a:t>spatula</a:t>
            </a:r>
            <a:endParaRPr lang="el-GR" sz="2000" b="1" i="1" dirty="0"/>
          </a:p>
          <a:p>
            <a:pPr indent="0">
              <a:spcBef>
                <a:spcPts val="1200"/>
              </a:spcBef>
              <a:buNone/>
              <a:defRPr/>
            </a:pPr>
            <a:r>
              <a:rPr lang="el-GR" sz="2000" dirty="0"/>
              <a:t>Ζει στον Μισισιπή </a:t>
            </a:r>
            <a:r>
              <a:rPr lang="el-GR" sz="2000" dirty="0" smtClean="0"/>
              <a:t>ποταμό (στη </a:t>
            </a:r>
            <a:r>
              <a:rPr lang="el-GR" sz="2000" dirty="0"/>
              <a:t>Β. Αμερική</a:t>
            </a:r>
            <a:r>
              <a:rPr lang="el-GR" sz="2000" dirty="0" smtClean="0"/>
              <a:t>).</a:t>
            </a:r>
            <a:endParaRPr lang="en-US" sz="2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07" y="1482148"/>
            <a:ext cx="3527875" cy="484326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7327" y="573158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3061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/>
              <a:t>Νεοπτερύγιοι</a:t>
            </a:r>
            <a:r>
              <a:rPr lang="el-GR" sz="4000" dirty="0" smtClean="0"/>
              <a:t> 1/2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49323"/>
          <a:stretch/>
        </p:blipFill>
        <p:spPr>
          <a:xfrm>
            <a:off x="628650" y="1690689"/>
            <a:ext cx="3760617" cy="296508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>
          <a:xfrm>
            <a:off x="4516414" y="2413478"/>
            <a:ext cx="3871788" cy="286972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8650" y="4821237"/>
            <a:ext cx="3786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600" b="1" dirty="0">
                <a:latin typeface="+mn-lt"/>
              </a:rPr>
              <a:t>1.  </a:t>
            </a:r>
            <a:r>
              <a:rPr lang="el-GR" sz="1600" b="1" dirty="0" err="1">
                <a:latin typeface="+mn-lt"/>
              </a:rPr>
              <a:t>Τοξοπτερύγιοι</a:t>
            </a:r>
            <a:endParaRPr lang="el-GR" sz="1600" b="1" dirty="0">
              <a:latin typeface="+mn-lt"/>
            </a:endParaRPr>
          </a:p>
          <a:p>
            <a:pPr>
              <a:defRPr/>
            </a:pPr>
            <a:r>
              <a:rPr lang="el-GR" sz="1600" dirty="0">
                <a:latin typeface="+mn-lt"/>
              </a:rPr>
              <a:t>Ζουν στην περιοχή του Μισισιπή και των μεγάλων </a:t>
            </a:r>
            <a:r>
              <a:rPr lang="el-GR" sz="1600" dirty="0" smtClean="0">
                <a:latin typeface="+mn-lt"/>
              </a:rPr>
              <a:t>λιμνών. </a:t>
            </a:r>
            <a:endParaRPr lang="en-US" sz="1600" dirty="0"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03590" y="5283200"/>
            <a:ext cx="3786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1600" b="1" dirty="0">
                <a:latin typeface="+mn-lt"/>
              </a:rPr>
              <a:t>2.  </a:t>
            </a:r>
            <a:r>
              <a:rPr lang="el-GR" sz="1600" b="1" dirty="0" err="1">
                <a:latin typeface="+mn-lt"/>
              </a:rPr>
              <a:t>Λεπιδόστεοι</a:t>
            </a:r>
            <a:endParaRPr lang="el-GR" sz="1600" b="1" dirty="0">
              <a:latin typeface="+mn-lt"/>
            </a:endParaRPr>
          </a:p>
          <a:p>
            <a:pPr>
              <a:defRPr/>
            </a:pPr>
            <a:r>
              <a:rPr lang="el-GR" sz="1600" dirty="0">
                <a:latin typeface="+mn-lt"/>
              </a:rPr>
              <a:t>Ζουν στην Β. Αμερική σε αργά ρεύματα </a:t>
            </a:r>
            <a:r>
              <a:rPr lang="el-GR" sz="1600" dirty="0" smtClean="0">
                <a:latin typeface="+mn-lt"/>
              </a:rPr>
              <a:t>ποταμών.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624" y="437877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124988" y="50520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6336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40" y="278063"/>
            <a:ext cx="7886700" cy="1325563"/>
          </a:xfrm>
        </p:spPr>
        <p:txBody>
          <a:bodyPr>
            <a:normAutofit/>
          </a:bodyPr>
          <a:lstStyle/>
          <a:p>
            <a:r>
              <a:rPr lang="el-GR" sz="4000" dirty="0" err="1" smtClean="0"/>
              <a:t>Νεοπτερύγιοι</a:t>
            </a:r>
            <a:r>
              <a:rPr lang="el-GR" sz="4000" dirty="0" smtClean="0"/>
              <a:t> 2/2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Ιχθύες (Ακτινοπτερύγιοι - Σαρκοπτερύγιοι)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60740" y="1651000"/>
            <a:ext cx="3523724" cy="392684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l-GR" sz="2900" b="1" dirty="0"/>
              <a:t>3. </a:t>
            </a:r>
            <a:r>
              <a:rPr lang="el-GR" sz="2900" b="1" dirty="0" err="1"/>
              <a:t>Τελεόστεοι</a:t>
            </a:r>
            <a:endParaRPr lang="el-GR" sz="2900" b="1" dirty="0"/>
          </a:p>
          <a:p>
            <a:pPr marL="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900" dirty="0"/>
              <a:t>Η μεγαλύτερη εξελικτική </a:t>
            </a:r>
            <a:r>
              <a:rPr lang="el-GR" sz="2900" dirty="0" smtClean="0"/>
              <a:t>γραμμή. </a:t>
            </a:r>
            <a:endParaRPr lang="el-GR" sz="2900" dirty="0"/>
          </a:p>
          <a:p>
            <a:pPr marL="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900" dirty="0"/>
              <a:t>Καταλαμβάνουν  όλα σχεδόν τα </a:t>
            </a:r>
            <a:r>
              <a:rPr lang="el-GR" sz="2900" dirty="0" smtClean="0"/>
              <a:t>ενδιαιτήματα.</a:t>
            </a:r>
            <a:endParaRPr lang="el-GR" sz="2900" dirty="0"/>
          </a:p>
          <a:p>
            <a:pPr marL="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900" dirty="0"/>
              <a:t>Ποικιλία  </a:t>
            </a:r>
            <a:r>
              <a:rPr lang="el-GR" sz="2900" dirty="0" smtClean="0"/>
              <a:t>μορφών.</a:t>
            </a:r>
            <a:endParaRPr lang="el-GR" sz="2900" dirty="0"/>
          </a:p>
          <a:p>
            <a:pPr marL="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900" dirty="0" err="1"/>
              <a:t>Ομόκερκο</a:t>
            </a:r>
            <a:r>
              <a:rPr lang="el-GR" sz="2900" dirty="0"/>
              <a:t> ουραίο πτερύγιο για μεγάλες </a:t>
            </a:r>
            <a:r>
              <a:rPr lang="el-GR" sz="2900" dirty="0" smtClean="0"/>
              <a:t>ταχύτητες.</a:t>
            </a:r>
            <a:endParaRPr lang="el-GR" sz="2900" dirty="0"/>
          </a:p>
          <a:p>
            <a:pPr marL="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900" dirty="0"/>
              <a:t>Νηκτική κύστη για ρύθμιση της </a:t>
            </a:r>
            <a:r>
              <a:rPr lang="el-GR" sz="2900" dirty="0" smtClean="0"/>
              <a:t>πλευστότητας.</a:t>
            </a:r>
            <a:endParaRPr lang="en-US" sz="2900" dirty="0"/>
          </a:p>
          <a:p>
            <a:endParaRPr lang="en-US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0" y="1344502"/>
            <a:ext cx="3332324" cy="4819375"/>
          </a:xfrm>
        </p:spPr>
      </p:pic>
      <p:sp>
        <p:nvSpPr>
          <p:cNvPr id="9" name="TextBox 8"/>
          <p:cNvSpPr txBox="1"/>
          <p:nvPr/>
        </p:nvSpPr>
        <p:spPr>
          <a:xfrm>
            <a:off x="3923728" y="58131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692489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4291</Words>
  <Application>Microsoft Office PowerPoint</Application>
  <PresentationFormat>On-screen Show (4:3)</PresentationFormat>
  <Paragraphs>521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MS PGothic</vt:lpstr>
      <vt:lpstr>Tahoma</vt:lpstr>
      <vt:lpstr>Wingdings</vt:lpstr>
      <vt:lpstr>Wingdings 2</vt:lpstr>
      <vt:lpstr>Θέμα του Office</vt:lpstr>
      <vt:lpstr>Ζωολογία ΙΙ</vt:lpstr>
      <vt:lpstr>Οστεϊχθύες</vt:lpstr>
      <vt:lpstr>Προσαρμογές κλειδιά  στην εξέλιξή τους</vt:lpstr>
      <vt:lpstr>Ακτινοπτερύγιοι Κλαδίστια,  Χονδρόστεοι, Νεοπτερύγιοι</vt:lpstr>
      <vt:lpstr>Ψάρια με πτερύγια  που φέρουν ακτίνες </vt:lpstr>
      <vt:lpstr>Κλαδίστια, Χονδρόστεοι, Νεοπτερύγιοι</vt:lpstr>
      <vt:lpstr>Χονδρόστεοι - Κλαδίστια</vt:lpstr>
      <vt:lpstr>Νεοπτερύγιοι 1/2</vt:lpstr>
      <vt:lpstr>Νεοπτερύγιοι 2/2</vt:lpstr>
      <vt:lpstr>Γανοειδή λέπια</vt:lpstr>
      <vt:lpstr>Κυκλοειδή λέπια</vt:lpstr>
      <vt:lpstr>Κτενοειδή λέπια</vt:lpstr>
      <vt:lpstr>Εσωτερική ανατομία της πέρκας Perca flavescens</vt:lpstr>
      <vt:lpstr>Χαρακτηριστικά της Ομοταξίας Ακτινοπτερύγιοι 1/2</vt:lpstr>
      <vt:lpstr>Χαρακτηριστικά της Ομοταξίας Ακτινοπτερύγιοι 2/2</vt:lpstr>
      <vt:lpstr>Σαρκοπτερύγιοι Δίπνοι - Κοιλάκανθοι</vt:lpstr>
      <vt:lpstr>Ψάρια με λοβοειδή –  σαρκώδη πτερύγια</vt:lpstr>
      <vt:lpstr>Καταγωγή Σαρκοπτερυγίων  και Τετραπόδων</vt:lpstr>
      <vt:lpstr>Αρτίγονα Είδη</vt:lpstr>
      <vt:lpstr>Εξελικτικές τάσεις</vt:lpstr>
      <vt:lpstr>Κοσμοειδή λέπια</vt:lpstr>
      <vt:lpstr>Χαρακτηριστικά της Ομοταξίας Σαρκοπτερύγιοι 1/2</vt:lpstr>
      <vt:lpstr>Χαρακτηριστικά της Ομοταξίας Σαρκοπτερύγιοι 2/2</vt:lpstr>
      <vt:lpstr>Δίπνοοι: Σαρκοπτερύγιοι των γλυκών νερών </vt:lpstr>
      <vt:lpstr>Δίπνοοι: Σαρκοπτερύγιοι των γλυκών νερών </vt:lpstr>
      <vt:lpstr>Οικογένεια Lepidosirenidae </vt:lpstr>
      <vt:lpstr>Οικογένεια Lepidosirenidae  Protopteridae 1/2</vt:lpstr>
      <vt:lpstr>Οικογένεια Lepidosirenidae  Protopteridae 2/2</vt:lpstr>
      <vt:lpstr>Κοιλάκανθοι: Θαλάσσιοι Σαρκοπτερύγιοι 1/3</vt:lpstr>
      <vt:lpstr>Κοιλάκανθοι: Θαλάσσιοι Σαρκοπτερύγιοι 2/3</vt:lpstr>
      <vt:lpstr>Κοιλάκανθοι: Θαλάσσιοι Σαρκοπτερύγιοι 3/3</vt:lpstr>
      <vt:lpstr>Από τα ψάρια στον άνθρωπο</vt:lpstr>
      <vt:lpstr>Προτάσεις για διάβασμα</vt:lpstr>
      <vt:lpstr>Πηγές που χρησιμοποιήθηκαν</vt:lpstr>
      <vt:lpstr>Μουσείο Φυσικής Ιστορίας Λονδίνου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1/7</vt:lpstr>
      <vt:lpstr>Σημείωμα  Χρήσης Έργων Τρίτων 2/7</vt:lpstr>
      <vt:lpstr>Σημείωμα  Χρήσης Έργων Τρίτων 3/7</vt:lpstr>
      <vt:lpstr>Σημείωμα  Χρήσης Έργων Τρίτων 4/7</vt:lpstr>
      <vt:lpstr>Σημείωμα  Χρήσης Έργων Τρίτων 5/7</vt:lpstr>
      <vt:lpstr>Σημείωμα  Χρήσης Έργων Τρίτων 6/7</vt:lpstr>
      <vt:lpstr>Σημείωμα  Χρήσης Έργων Τρίτων 7/7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Vassiliki Siafaka</cp:lastModifiedBy>
  <cp:revision>228</cp:revision>
  <dcterms:created xsi:type="dcterms:W3CDTF">2015-03-24T06:43:16Z</dcterms:created>
  <dcterms:modified xsi:type="dcterms:W3CDTF">2015-11-12T21:46:03Z</dcterms:modified>
</cp:coreProperties>
</file>