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1" r:id="rId2"/>
    <p:sldId id="256" r:id="rId3"/>
    <p:sldId id="257" r:id="rId4"/>
    <p:sldId id="259" r:id="rId5"/>
    <p:sldId id="260" r:id="rId6"/>
    <p:sldId id="275" r:id="rId7"/>
    <p:sldId id="263" r:id="rId8"/>
    <p:sldId id="262" r:id="rId9"/>
    <p:sldId id="264" r:id="rId10"/>
    <p:sldId id="277" r:id="rId11"/>
    <p:sldId id="279" r:id="rId12"/>
    <p:sldId id="280" r:id="rId13"/>
    <p:sldId id="273" r:id="rId14"/>
    <p:sldId id="282" r:id="rId15"/>
    <p:sldId id="283" r:id="rId16"/>
    <p:sldId id="284" r:id="rId17"/>
    <p:sldId id="285" r:id="rId18"/>
    <p:sldId id="286" r:id="rId19"/>
    <p:sldId id="287" r:id="rId20"/>
    <p:sldId id="28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061" autoAdjust="0"/>
  </p:normalViewPr>
  <p:slideViewPr>
    <p:cSldViewPr snapToGrid="0" snapToObjects="1">
      <p:cViewPr varScale="1">
        <p:scale>
          <a:sx n="69" d="100"/>
          <a:sy n="69" d="100"/>
        </p:scale>
        <p:origin x="151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EC44ED-4902-C244-B051-12708375F5B1}" type="datetimeFigureOut">
              <a:rPr lang="en-US" smtClean="0"/>
              <a:pPr/>
              <a:t>1/27/2016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0A9485-3D67-1F4B-BC6B-3213D7937B74}" type="slidenum">
              <a:rPr lang="en-US" smtClean="0"/>
              <a:pPr/>
              <a:t>‹#›</a:t>
            </a:fld>
            <a:endParaRPr lang="en-US"/>
          </a:p>
        </p:txBody>
      </p:sp>
    </p:spTree>
    <p:extLst>
      <p:ext uri="{BB962C8B-B14F-4D97-AF65-F5344CB8AC3E}">
        <p14:creationId xmlns:p14="http://schemas.microsoft.com/office/powerpoint/2010/main" val="15634394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CF0A9485-3D67-1F4B-BC6B-3213D7937B74}" type="slidenum">
              <a:rPr lang="en-US" smtClean="0"/>
              <a:pPr/>
              <a:t>1</a:t>
            </a:fld>
            <a:endParaRPr lang="en-US"/>
          </a:p>
        </p:txBody>
      </p:sp>
    </p:spTree>
    <p:extLst>
      <p:ext uri="{BB962C8B-B14F-4D97-AF65-F5344CB8AC3E}">
        <p14:creationId xmlns:p14="http://schemas.microsoft.com/office/powerpoint/2010/main" val="29157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kern="1200" dirty="0" smtClean="0">
                <a:solidFill>
                  <a:schemeClr val="tx1"/>
                </a:solidFill>
                <a:effectLst/>
                <a:latin typeface="+mn-lt"/>
                <a:ea typeface="+mn-ea"/>
                <a:cs typeface="+mn-cs"/>
              </a:rPr>
              <a:t>Η δουλειά, που είχαν να κάνουν οι φοιτήτριες, χωρισμένες σε ομάδες, ήταν να εντάξουν τις επιστημονικές ιδέες που βάζει ως μαθησιακούς στόχους ένα πρόγραμμα σπουδών σε θεατρικές αφηγήσεις/σπουδές και να τις αναπτύξουν, επιλέγοντας μια τεχνική του κουκλοθέατρου. Στη βάση της διδακτικής υπόθεσης ότι τα παιδιά της προσχολικής ηλικίας μπορούν να </a:t>
            </a:r>
            <a:r>
              <a:rPr lang="el-GR" sz="1200" kern="1200" dirty="0" err="1" smtClean="0">
                <a:solidFill>
                  <a:schemeClr val="tx1"/>
                </a:solidFill>
                <a:effectLst/>
                <a:latin typeface="+mn-lt"/>
                <a:ea typeface="+mn-ea"/>
                <a:cs typeface="+mn-cs"/>
              </a:rPr>
              <a:t>ενοιολογήσουν</a:t>
            </a:r>
            <a:r>
              <a:rPr lang="el-GR" sz="1200" kern="1200" dirty="0" smtClean="0">
                <a:solidFill>
                  <a:schemeClr val="tx1"/>
                </a:solidFill>
                <a:effectLst/>
                <a:latin typeface="+mn-lt"/>
                <a:ea typeface="+mn-ea"/>
                <a:cs typeface="+mn-cs"/>
              </a:rPr>
              <a:t> επιστημονικές ιδέες μόνο στο πλαίσιο αφηγηματικών δομών.</a:t>
            </a:r>
            <a:endParaRPr lang="en-US" sz="1200" kern="1200" dirty="0" smtClean="0">
              <a:solidFill>
                <a:schemeClr val="tx1"/>
              </a:solidFill>
              <a:effectLst/>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CF0A9485-3D67-1F4B-BC6B-3213D7937B74}" type="slidenum">
              <a:rPr lang="en-US" smtClean="0"/>
              <a:pPr/>
              <a:t>10</a:t>
            </a:fld>
            <a:endParaRPr lang="en-US"/>
          </a:p>
        </p:txBody>
      </p:sp>
    </p:spTree>
    <p:extLst>
      <p:ext uri="{BB962C8B-B14F-4D97-AF65-F5344CB8AC3E}">
        <p14:creationId xmlns:p14="http://schemas.microsoft.com/office/powerpoint/2010/main" val="786676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l-GR" sz="1200" kern="1200" dirty="0" smtClean="0">
                <a:solidFill>
                  <a:schemeClr val="tx1"/>
                </a:solidFill>
                <a:effectLst/>
                <a:latin typeface="+mn-lt"/>
                <a:ea typeface="+mn-ea"/>
                <a:cs typeface="+mn-cs"/>
              </a:rPr>
              <a:t>Με ερωτήματα όπως το πώς μπορεί να προσεγγιστεί ο χρόνος; Τι έναυσμα μπορούμε να δώσουμε σε μια ομάδα παιδιών ή και ενηλίκων ώστε να αποδώσουν τη δική τους σκέψη ή αίσθηση για το φαινόμενο του χρόνου ξεκίνησε η δουλειά με τους φοιτητές μας. Ο στόχος μας ήταν μέσα από μια σειρά εργαστηρίων να στηθούν αφηγήσεις, σενάρια που θα προβάλλουν μια δράση/ όψη του αντικειμένου συνδεδεμένη με κάποιο/ α χαρακτηριστικό/ ά του χρόνου. Οι τελικές σπουδές των ομάδων αποτέλεσαν τον κορμό της τελικής παράστασης η οποία κατάφερε να θίξει διαφορετικές όψεις του χρόνου με μια αρκετά μεγάλη ποικιλία τεχνικών.</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F0A9485-3D67-1F4B-BC6B-3213D7937B74}" type="slidenum">
              <a:rPr lang="en-US" smtClean="0"/>
              <a:pPr/>
              <a:t>11</a:t>
            </a:fld>
            <a:endParaRPr lang="en-US"/>
          </a:p>
        </p:txBody>
      </p:sp>
    </p:spTree>
    <p:extLst>
      <p:ext uri="{BB962C8B-B14F-4D97-AF65-F5344CB8AC3E}">
        <p14:creationId xmlns:p14="http://schemas.microsoft.com/office/powerpoint/2010/main" val="2514654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l-GR" sz="1200" kern="1200" dirty="0" smtClean="0">
                <a:solidFill>
                  <a:schemeClr val="tx1"/>
                </a:solidFill>
                <a:effectLst/>
                <a:latin typeface="+mn-lt"/>
                <a:ea typeface="+mn-ea"/>
                <a:cs typeface="+mn-cs"/>
              </a:rPr>
              <a:t>Στην τελευταία μας δουλειά το 2012-2013 μας απασχόλησαν οι διαφορετικές επιστημονικές και μη παραδόσεις/ κουλτούρες στην αναπαράσταση, κατανόηση και διαχείριση του φυσικού κόσμου. Με αφετηρία ότι όλοι οι </a:t>
            </a:r>
            <a:r>
              <a:rPr lang="el-GR" sz="1200" kern="1200" dirty="0" err="1" smtClean="0">
                <a:solidFill>
                  <a:schemeClr val="tx1"/>
                </a:solidFill>
                <a:effectLst/>
                <a:latin typeface="+mn-lt"/>
                <a:ea typeface="+mn-ea"/>
                <a:cs typeface="+mn-cs"/>
              </a:rPr>
              <a:t>άνθρωποι</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από</a:t>
            </a:r>
            <a:r>
              <a:rPr lang="el-GR" sz="1200" kern="1200" dirty="0" smtClean="0">
                <a:solidFill>
                  <a:schemeClr val="tx1"/>
                </a:solidFill>
                <a:effectLst/>
                <a:latin typeface="+mn-lt"/>
                <a:ea typeface="+mn-ea"/>
                <a:cs typeface="+mn-cs"/>
              </a:rPr>
              <a:t> την </a:t>
            </a:r>
            <a:r>
              <a:rPr lang="el-GR" sz="1200" kern="1200" dirty="0" err="1" smtClean="0">
                <a:solidFill>
                  <a:schemeClr val="tx1"/>
                </a:solidFill>
                <a:effectLst/>
                <a:latin typeface="+mn-lt"/>
                <a:ea typeface="+mn-ea"/>
                <a:cs typeface="+mn-cs"/>
              </a:rPr>
              <a:t>εμπειρία</a:t>
            </a:r>
            <a:r>
              <a:rPr lang="el-GR" sz="1200" kern="1200" dirty="0" smtClean="0">
                <a:solidFill>
                  <a:schemeClr val="tx1"/>
                </a:solidFill>
                <a:effectLst/>
                <a:latin typeface="+mn-lt"/>
                <a:ea typeface="+mn-ea"/>
                <a:cs typeface="+mn-cs"/>
              </a:rPr>
              <a:t> τους και </a:t>
            </a:r>
            <a:r>
              <a:rPr lang="el-GR" sz="1200" kern="1200" dirty="0" err="1" smtClean="0">
                <a:solidFill>
                  <a:schemeClr val="tx1"/>
                </a:solidFill>
                <a:effectLst/>
                <a:latin typeface="+mn-lt"/>
                <a:ea typeface="+mn-ea"/>
                <a:cs typeface="+mn-cs"/>
              </a:rPr>
              <a:t>από</a:t>
            </a:r>
            <a:r>
              <a:rPr lang="el-GR" sz="1200" kern="1200" dirty="0" smtClean="0">
                <a:solidFill>
                  <a:schemeClr val="tx1"/>
                </a:solidFill>
                <a:effectLst/>
                <a:latin typeface="+mn-lt"/>
                <a:ea typeface="+mn-ea"/>
                <a:cs typeface="+mn-cs"/>
              </a:rPr>
              <a:t> τη </a:t>
            </a:r>
            <a:r>
              <a:rPr lang="el-GR" sz="1200" kern="1200" dirty="0" err="1" smtClean="0">
                <a:solidFill>
                  <a:schemeClr val="tx1"/>
                </a:solidFill>
                <a:effectLst/>
                <a:latin typeface="+mn-lt"/>
                <a:ea typeface="+mn-ea"/>
                <a:cs typeface="+mn-cs"/>
              </a:rPr>
              <a:t>συνύπαρξη</a:t>
            </a:r>
            <a:r>
              <a:rPr lang="el-GR" sz="1200" kern="1200" dirty="0" smtClean="0">
                <a:solidFill>
                  <a:schemeClr val="tx1"/>
                </a:solidFill>
                <a:effectLst/>
                <a:latin typeface="+mn-lt"/>
                <a:ea typeface="+mn-ea"/>
                <a:cs typeface="+mn-cs"/>
              </a:rPr>
              <a:t> και </a:t>
            </a:r>
            <a:r>
              <a:rPr lang="el-GR" sz="1200" kern="1200" dirty="0" err="1" smtClean="0">
                <a:solidFill>
                  <a:schemeClr val="tx1"/>
                </a:solidFill>
                <a:effectLst/>
                <a:latin typeface="+mn-lt"/>
                <a:ea typeface="+mn-ea"/>
                <a:cs typeface="+mn-cs"/>
              </a:rPr>
              <a:t>επικοινωνία</a:t>
            </a:r>
            <a:r>
              <a:rPr lang="el-GR" sz="1200" kern="1200" dirty="0" smtClean="0">
                <a:solidFill>
                  <a:schemeClr val="tx1"/>
                </a:solidFill>
                <a:effectLst/>
                <a:latin typeface="+mn-lt"/>
                <a:ea typeface="+mn-ea"/>
                <a:cs typeface="+mn-cs"/>
              </a:rPr>
              <a:t> τους στο </a:t>
            </a:r>
            <a:r>
              <a:rPr lang="el-GR" sz="1200" kern="1200" dirty="0" err="1" smtClean="0">
                <a:solidFill>
                  <a:schemeClr val="tx1"/>
                </a:solidFill>
                <a:effectLst/>
                <a:latin typeface="+mn-lt"/>
                <a:ea typeface="+mn-ea"/>
                <a:cs typeface="+mn-cs"/>
              </a:rPr>
              <a:t>πλαίσιο</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κάποιων</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κοινοτήτων</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συγκροτούν</a:t>
            </a:r>
            <a:r>
              <a:rPr lang="el-GR" sz="1200" kern="1200" dirty="0" smtClean="0">
                <a:solidFill>
                  <a:schemeClr val="tx1"/>
                </a:solidFill>
                <a:effectLst/>
                <a:latin typeface="+mn-lt"/>
                <a:ea typeface="+mn-ea"/>
                <a:cs typeface="+mn-cs"/>
              </a:rPr>
              <a:t> μια </a:t>
            </a:r>
            <a:r>
              <a:rPr lang="el-GR" sz="1200" kern="1200" dirty="0" err="1" smtClean="0">
                <a:solidFill>
                  <a:schemeClr val="tx1"/>
                </a:solidFill>
                <a:effectLst/>
                <a:latin typeface="+mn-lt"/>
                <a:ea typeface="+mn-ea"/>
                <a:cs typeface="+mn-cs"/>
              </a:rPr>
              <a:t>τουλάχιστον</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εικόνα</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κοσμοθεωρία</a:t>
            </a:r>
            <a:r>
              <a:rPr lang="el-GR" sz="1200" kern="1200" dirty="0" smtClean="0">
                <a:solidFill>
                  <a:schemeClr val="tx1"/>
                </a:solidFill>
                <a:effectLst/>
                <a:latin typeface="+mn-lt"/>
                <a:ea typeface="+mn-ea"/>
                <a:cs typeface="+mn-cs"/>
              </a:rPr>
              <a:t>» για το </a:t>
            </a:r>
            <a:r>
              <a:rPr lang="el-GR" sz="1200" kern="1200" dirty="0" err="1" smtClean="0">
                <a:solidFill>
                  <a:schemeClr val="tx1"/>
                </a:solidFill>
                <a:effectLst/>
                <a:latin typeface="+mn-lt"/>
                <a:ea typeface="+mn-ea"/>
                <a:cs typeface="+mn-cs"/>
              </a:rPr>
              <a:t>πώς</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είναι</a:t>
            </a:r>
            <a:r>
              <a:rPr lang="el-GR" sz="1200" kern="1200" dirty="0" smtClean="0">
                <a:solidFill>
                  <a:schemeClr val="tx1"/>
                </a:solidFill>
                <a:effectLst/>
                <a:latin typeface="+mn-lt"/>
                <a:ea typeface="+mn-ea"/>
                <a:cs typeface="+mn-cs"/>
              </a:rPr>
              <a:t> και πως </a:t>
            </a:r>
            <a:r>
              <a:rPr lang="el-GR" sz="1200" kern="1200" dirty="0" err="1" smtClean="0">
                <a:solidFill>
                  <a:schemeClr val="tx1"/>
                </a:solidFill>
                <a:effectLst/>
                <a:latin typeface="+mn-lt"/>
                <a:ea typeface="+mn-ea"/>
                <a:cs typeface="+mn-cs"/>
              </a:rPr>
              <a:t>λειτουργεί</a:t>
            </a:r>
            <a:r>
              <a:rPr lang="el-GR" sz="1200" kern="1200" dirty="0" smtClean="0">
                <a:solidFill>
                  <a:schemeClr val="tx1"/>
                </a:solidFill>
                <a:effectLst/>
                <a:latin typeface="+mn-lt"/>
                <a:ea typeface="+mn-ea"/>
                <a:cs typeface="+mn-cs"/>
              </a:rPr>
              <a:t> η «</a:t>
            </a:r>
            <a:r>
              <a:rPr lang="el-GR" sz="1200" kern="1200" dirty="0" err="1" smtClean="0">
                <a:solidFill>
                  <a:schemeClr val="tx1"/>
                </a:solidFill>
                <a:effectLst/>
                <a:latin typeface="+mn-lt"/>
                <a:ea typeface="+mn-ea"/>
                <a:cs typeface="+mn-cs"/>
              </a:rPr>
              <a:t>φύση</a:t>
            </a:r>
            <a:r>
              <a:rPr lang="el-GR" sz="1200" kern="1200" dirty="0" smtClean="0">
                <a:solidFill>
                  <a:schemeClr val="tx1"/>
                </a:solidFill>
                <a:effectLst/>
                <a:latin typeface="+mn-lt"/>
                <a:ea typeface="+mn-ea"/>
                <a:cs typeface="+mn-cs"/>
              </a:rPr>
              <a:t>»/ ο </a:t>
            </a:r>
            <a:r>
              <a:rPr lang="el-GR" sz="1200" kern="1200" dirty="0" err="1" smtClean="0">
                <a:solidFill>
                  <a:schemeClr val="tx1"/>
                </a:solidFill>
                <a:effectLst/>
                <a:latin typeface="+mn-lt"/>
                <a:ea typeface="+mn-ea"/>
                <a:cs typeface="+mn-cs"/>
              </a:rPr>
              <a:t>φυσικός</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κόσμος/</a:t>
            </a:r>
            <a:r>
              <a:rPr lang="el-GR" sz="1200" kern="1200" dirty="0" smtClean="0">
                <a:solidFill>
                  <a:schemeClr val="tx1"/>
                </a:solidFill>
                <a:effectLst/>
                <a:latin typeface="+mn-lt"/>
                <a:ea typeface="+mn-ea"/>
                <a:cs typeface="+mn-cs"/>
              </a:rPr>
              <a:t> ο </a:t>
            </a:r>
            <a:r>
              <a:rPr lang="el-GR" sz="1200" kern="1200" dirty="0" err="1" smtClean="0">
                <a:solidFill>
                  <a:schemeClr val="tx1"/>
                </a:solidFill>
                <a:effectLst/>
                <a:latin typeface="+mn-lt"/>
                <a:ea typeface="+mn-ea"/>
                <a:cs typeface="+mn-cs"/>
              </a:rPr>
              <a:t>κόσμος</a:t>
            </a:r>
            <a:r>
              <a:rPr lang="el-GR"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l-GR"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l-GR" sz="1200" kern="1200" dirty="0" smtClean="0">
                <a:solidFill>
                  <a:schemeClr val="tx1"/>
                </a:solidFill>
                <a:effectLst/>
                <a:latin typeface="+mn-lt"/>
                <a:ea typeface="+mn-ea"/>
                <a:cs typeface="+mn-cs"/>
              </a:rPr>
              <a:t>Έτσι λοιπόν επεξεργαστήκαμε στο κοινό μάθημα μας, το ζήτημα της αναπαράστασης των κεντρικών ιδεών που κρύβονται πίσω από τις </a:t>
            </a:r>
            <a:r>
              <a:rPr lang="el-GR" sz="1200" kern="1200" dirty="0" err="1" smtClean="0">
                <a:solidFill>
                  <a:schemeClr val="tx1"/>
                </a:solidFill>
                <a:effectLst/>
                <a:latin typeface="+mn-lt"/>
                <a:ea typeface="+mn-ea"/>
                <a:cs typeface="+mn-cs"/>
              </a:rPr>
              <a:t>κοσμοθεωρήσεις</a:t>
            </a:r>
            <a:r>
              <a:rPr lang="el-GR" sz="1200" kern="1200" dirty="0" smtClean="0">
                <a:solidFill>
                  <a:schemeClr val="tx1"/>
                </a:solidFill>
                <a:effectLst/>
                <a:latin typeface="+mn-lt"/>
                <a:ea typeface="+mn-ea"/>
                <a:cs typeface="+mn-cs"/>
              </a:rPr>
              <a:t> (παραδοσιακές και επιστημονικές). </a:t>
            </a:r>
          </a:p>
          <a:p>
            <a:pPr marL="0" marR="0" indent="0" algn="l" defTabSz="457200" rtl="0" eaLnBrk="1" fontAlgn="auto" latinLnBrk="0" hangingPunct="1">
              <a:lnSpc>
                <a:spcPct val="100000"/>
              </a:lnSpc>
              <a:spcBef>
                <a:spcPts val="0"/>
              </a:spcBef>
              <a:spcAft>
                <a:spcPts val="0"/>
              </a:spcAft>
              <a:buClrTx/>
              <a:buSzTx/>
              <a:buFontTx/>
              <a:buNone/>
              <a:tabLst/>
              <a:defRPr/>
            </a:pPr>
            <a:endParaRPr lang="el-GR"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l-GR" sz="1200" kern="1200" dirty="0" smtClean="0">
                <a:solidFill>
                  <a:schemeClr val="tx1"/>
                </a:solidFill>
                <a:effectLst/>
                <a:latin typeface="+mn-lt"/>
                <a:ea typeface="+mn-ea"/>
                <a:cs typeface="+mn-cs"/>
              </a:rPr>
              <a:t>Οι φοιτήτριές μας κλίθηκαν να κατασκευάσουν θεατρικές σπουδές που αναπαριστούν δράματα σε φανταστικούς κόσμους. Κόσμους που μπορεί σύμφωνα με τις παραδοσιακές </a:t>
            </a:r>
            <a:r>
              <a:rPr lang="el-GR" sz="1200" kern="1200" dirty="0" err="1" smtClean="0">
                <a:solidFill>
                  <a:schemeClr val="tx1"/>
                </a:solidFill>
                <a:effectLst/>
                <a:latin typeface="+mn-lt"/>
                <a:ea typeface="+mn-ea"/>
                <a:cs typeface="+mn-cs"/>
              </a:rPr>
              <a:t>κοσμοθεωρήσεις</a:t>
            </a:r>
            <a:r>
              <a:rPr lang="el-GR" sz="1200" kern="1200" dirty="0" smtClean="0">
                <a:solidFill>
                  <a:schemeClr val="tx1"/>
                </a:solidFill>
                <a:effectLst/>
                <a:latin typeface="+mn-lt"/>
                <a:ea typeface="+mn-ea"/>
                <a:cs typeface="+mn-cs"/>
              </a:rPr>
              <a:t> να κατευθύνονται από κάποιον σκοπό (ο οποίος τους βάζει σε λειτουργία) ή από κάποιον ή κάποιους νόμους, σύμφωνα με τις κλασικές επιστημονικές </a:t>
            </a:r>
            <a:r>
              <a:rPr lang="el-GR" sz="1200" kern="1200" dirty="0" err="1" smtClean="0">
                <a:solidFill>
                  <a:schemeClr val="tx1"/>
                </a:solidFill>
                <a:effectLst/>
                <a:latin typeface="+mn-lt"/>
                <a:ea typeface="+mn-ea"/>
                <a:cs typeface="+mn-cs"/>
              </a:rPr>
              <a:t>κοσμοθεωρήσεις</a:t>
            </a:r>
            <a:r>
              <a:rPr lang="el-GR" sz="1200" kern="1200" dirty="0" smtClean="0">
                <a:solidFill>
                  <a:schemeClr val="tx1"/>
                </a:solidFill>
                <a:effectLst/>
                <a:latin typeface="+mn-lt"/>
                <a:ea typeface="+mn-ea"/>
                <a:cs typeface="+mn-cs"/>
              </a:rPr>
              <a:t> ή από κάποιες εντάσεις σύμφωνα με τις νεότερες επιστημονικές επίσης </a:t>
            </a:r>
            <a:r>
              <a:rPr lang="el-GR" sz="1200" kern="1200" dirty="0" err="1" smtClean="0">
                <a:solidFill>
                  <a:schemeClr val="tx1"/>
                </a:solidFill>
                <a:effectLst/>
                <a:latin typeface="+mn-lt"/>
                <a:ea typeface="+mn-ea"/>
                <a:cs typeface="+mn-cs"/>
              </a:rPr>
              <a:t>κοσμοθεωρήσεις</a:t>
            </a:r>
            <a:r>
              <a:rPr lang="el-GR"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l-GR" dirty="0" smtClean="0"/>
          </a:p>
          <a:p>
            <a:endParaRPr lang="en-US" dirty="0"/>
          </a:p>
        </p:txBody>
      </p:sp>
      <p:sp>
        <p:nvSpPr>
          <p:cNvPr id="4" name="Slide Number Placeholder 3"/>
          <p:cNvSpPr>
            <a:spLocks noGrp="1"/>
          </p:cNvSpPr>
          <p:nvPr>
            <p:ph type="sldNum" sz="quarter" idx="10"/>
          </p:nvPr>
        </p:nvSpPr>
        <p:spPr/>
        <p:txBody>
          <a:bodyPr/>
          <a:lstStyle/>
          <a:p>
            <a:fld id="{CF0A9485-3D67-1F4B-BC6B-3213D7937B74}" type="slidenum">
              <a:rPr lang="en-US" smtClean="0"/>
              <a:pPr/>
              <a:t>12</a:t>
            </a:fld>
            <a:endParaRPr lang="en-US"/>
          </a:p>
        </p:txBody>
      </p:sp>
    </p:spTree>
    <p:extLst>
      <p:ext uri="{BB962C8B-B14F-4D97-AF65-F5344CB8AC3E}">
        <p14:creationId xmlns:p14="http://schemas.microsoft.com/office/powerpoint/2010/main" val="914187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We like this job and we continue ...</a:t>
            </a:r>
            <a:endParaRPr lang="el-GR"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F0A9485-3D67-1F4B-BC6B-3213D7937B74}" type="slidenum">
              <a:rPr lang="en-US" smtClean="0"/>
              <a:pPr/>
              <a:t>13</a:t>
            </a:fld>
            <a:endParaRPr lang="en-US"/>
          </a:p>
        </p:txBody>
      </p:sp>
    </p:spTree>
    <p:extLst>
      <p:ext uri="{BB962C8B-B14F-4D97-AF65-F5344CB8AC3E}">
        <p14:creationId xmlns:p14="http://schemas.microsoft.com/office/powerpoint/2010/main" val="684412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val="2317937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val="39638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p14="http://schemas.microsoft.com/office/powerpoint/2010/main" val="1416272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p14="http://schemas.microsoft.com/office/powerpoint/2010/main" val="2158245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p14="http://schemas.microsoft.com/office/powerpoint/2010/main" val="2022846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20</a:t>
            </a:fld>
            <a:endParaRPr lang="el-GR"/>
          </a:p>
        </p:txBody>
      </p:sp>
    </p:spTree>
    <p:extLst>
      <p:ext uri="{BB962C8B-B14F-4D97-AF65-F5344CB8AC3E}">
        <p14:creationId xmlns:p14="http://schemas.microsoft.com/office/powerpoint/2010/main" val="3255804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0A9485-3D67-1F4B-BC6B-3213D7937B74}" type="slidenum">
              <a:rPr lang="en-US" smtClean="0"/>
              <a:pPr/>
              <a:t>2</a:t>
            </a:fld>
            <a:endParaRPr lang="en-US"/>
          </a:p>
        </p:txBody>
      </p:sp>
    </p:spTree>
    <p:extLst>
      <p:ext uri="{BB962C8B-B14F-4D97-AF65-F5344CB8AC3E}">
        <p14:creationId xmlns:p14="http://schemas.microsoft.com/office/powerpoint/2010/main" val="3077172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0A9485-3D67-1F4B-BC6B-3213D7937B74}" type="slidenum">
              <a:rPr lang="en-US" smtClean="0"/>
              <a:pPr/>
              <a:t>3</a:t>
            </a:fld>
            <a:endParaRPr lang="en-US"/>
          </a:p>
        </p:txBody>
      </p:sp>
    </p:spTree>
    <p:extLst>
      <p:ext uri="{BB962C8B-B14F-4D97-AF65-F5344CB8AC3E}">
        <p14:creationId xmlns:p14="http://schemas.microsoft.com/office/powerpoint/2010/main" val="3049171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F0A9485-3D67-1F4B-BC6B-3213D7937B74}" type="slidenum">
              <a:rPr lang="en-US" smtClean="0"/>
              <a:pPr/>
              <a:t>4</a:t>
            </a:fld>
            <a:endParaRPr lang="en-US"/>
          </a:p>
        </p:txBody>
      </p:sp>
    </p:spTree>
    <p:extLst>
      <p:ext uri="{BB962C8B-B14F-4D97-AF65-F5344CB8AC3E}">
        <p14:creationId xmlns:p14="http://schemas.microsoft.com/office/powerpoint/2010/main" val="2051298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F0A9485-3D67-1F4B-BC6B-3213D7937B74}" type="slidenum">
              <a:rPr lang="en-US" smtClean="0"/>
              <a:pPr/>
              <a:t>5</a:t>
            </a:fld>
            <a:endParaRPr lang="en-US"/>
          </a:p>
        </p:txBody>
      </p:sp>
    </p:spTree>
    <p:extLst>
      <p:ext uri="{BB962C8B-B14F-4D97-AF65-F5344CB8AC3E}">
        <p14:creationId xmlns:p14="http://schemas.microsoft.com/office/powerpoint/2010/main" val="1707374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F0A9485-3D67-1F4B-BC6B-3213D7937B74}" type="slidenum">
              <a:rPr lang="en-US" smtClean="0"/>
              <a:pPr/>
              <a:t>6</a:t>
            </a:fld>
            <a:endParaRPr lang="en-US"/>
          </a:p>
        </p:txBody>
      </p:sp>
    </p:spTree>
    <p:extLst>
      <p:ext uri="{BB962C8B-B14F-4D97-AF65-F5344CB8AC3E}">
        <p14:creationId xmlns:p14="http://schemas.microsoft.com/office/powerpoint/2010/main" val="907587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smtClean="0">
                <a:solidFill>
                  <a:schemeClr val="tx1"/>
                </a:solidFill>
                <a:effectLst/>
                <a:latin typeface="+mn-lt"/>
                <a:ea typeface="+mn-ea"/>
                <a:cs typeface="+mn-cs"/>
              </a:rPr>
              <a:t>Οι φοιτητές ως δάσκαλοι φρόντιζαν να κρύβουν στην «παράστασή» τους όσα γεγονότα δεν ταίριαζαν με τις θεωρητικές προσδοκίες </a:t>
            </a:r>
            <a:r>
              <a:rPr lang="el-GR" sz="1200" kern="1200" dirty="0" err="1" smtClean="0">
                <a:solidFill>
                  <a:schemeClr val="tx1"/>
                </a:solidFill>
                <a:effectLst/>
                <a:latin typeface="+mn-lt"/>
                <a:ea typeface="+mn-ea"/>
                <a:cs typeface="+mn-cs"/>
              </a:rPr>
              <a:t>τους˙</a:t>
            </a:r>
            <a:r>
              <a:rPr lang="el-GR" sz="1200" kern="1200" dirty="0" smtClean="0">
                <a:solidFill>
                  <a:schemeClr val="tx1"/>
                </a:solidFill>
                <a:effectLst/>
                <a:latin typeface="+mn-lt"/>
                <a:ea typeface="+mn-ea"/>
                <a:cs typeface="+mn-cs"/>
              </a:rPr>
              <a:t> ως </a:t>
            </a:r>
            <a:r>
              <a:rPr lang="en-US" sz="1200" kern="1200" dirty="0" smtClean="0">
                <a:solidFill>
                  <a:schemeClr val="tx1"/>
                </a:solidFill>
                <a:effectLst/>
                <a:latin typeface="+mn-lt"/>
                <a:ea typeface="+mn-ea"/>
                <a:cs typeface="+mn-cs"/>
              </a:rPr>
              <a:t>performers</a:t>
            </a:r>
            <a:r>
              <a:rPr lang="el-GR" sz="1200" kern="1200" dirty="0" smtClean="0">
                <a:solidFill>
                  <a:schemeClr val="tx1"/>
                </a:solidFill>
                <a:effectLst/>
                <a:latin typeface="+mn-lt"/>
                <a:ea typeface="+mn-ea"/>
                <a:cs typeface="+mn-cs"/>
              </a:rPr>
              <a:t> παρουσίαζαν τα πειράματα σαν </a:t>
            </a:r>
            <a:r>
              <a:rPr lang="el-GR" sz="1200" kern="1200" dirty="0" err="1" smtClean="0">
                <a:solidFill>
                  <a:schemeClr val="tx1"/>
                </a:solidFill>
                <a:effectLst/>
                <a:latin typeface="+mn-lt"/>
                <a:ea typeface="+mn-ea"/>
                <a:cs typeface="+mn-cs"/>
              </a:rPr>
              <a:t>ταχυδακτυλουργίες˙</a:t>
            </a:r>
            <a:r>
              <a:rPr lang="el-GR" sz="1200" kern="1200" dirty="0" smtClean="0">
                <a:solidFill>
                  <a:schemeClr val="tx1"/>
                </a:solidFill>
                <a:effectLst/>
                <a:latin typeface="+mn-lt"/>
                <a:ea typeface="+mn-ea"/>
                <a:cs typeface="+mn-cs"/>
              </a:rPr>
              <a:t> και ως χειριστές παρουσίαζαν περιγραφές από τις οποίες απουσίαζαν τα βασικά στοιχεία της αφήγησης.</a:t>
            </a:r>
            <a:r>
              <a:rPr lang="en-US" dirty="0" smtClean="0">
                <a:effectLst/>
              </a:rPr>
              <a:t> </a:t>
            </a:r>
            <a:endParaRPr lang="en-GB"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F0A9485-3D67-1F4B-BC6B-3213D7937B74}" type="slidenum">
              <a:rPr lang="en-US" smtClean="0"/>
              <a:pPr/>
              <a:t>7</a:t>
            </a:fld>
            <a:endParaRPr lang="en-US"/>
          </a:p>
        </p:txBody>
      </p:sp>
    </p:spTree>
    <p:extLst>
      <p:ext uri="{BB962C8B-B14F-4D97-AF65-F5344CB8AC3E}">
        <p14:creationId xmlns:p14="http://schemas.microsoft.com/office/powerpoint/2010/main" val="378953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smtClean="0">
                <a:solidFill>
                  <a:schemeClr val="tx1"/>
                </a:solidFill>
                <a:effectLst/>
                <a:latin typeface="+mn-lt"/>
                <a:ea typeface="+mn-ea"/>
                <a:cs typeface="+mn-cs"/>
              </a:rPr>
              <a:t>Στις προσπάθειες αυτές ασχοληθήκαμε με την περίπτωση του Γαλιλαίου (</a:t>
            </a:r>
            <a:r>
              <a:rPr lang="el-GR" sz="1200" kern="1200" dirty="0" err="1" smtClean="0">
                <a:solidFill>
                  <a:schemeClr val="tx1"/>
                </a:solidFill>
                <a:effectLst/>
                <a:latin typeface="+mn-lt"/>
                <a:ea typeface="+mn-ea"/>
                <a:cs typeface="+mn-cs"/>
              </a:rPr>
              <a:t>Τσελφές</a:t>
            </a:r>
            <a:r>
              <a:rPr lang="el-GR" sz="1200" kern="1200" dirty="0" smtClean="0">
                <a:solidFill>
                  <a:schemeClr val="tx1"/>
                </a:solidFill>
                <a:effectLst/>
                <a:latin typeface="+mn-lt"/>
                <a:ea typeface="+mn-ea"/>
                <a:cs typeface="+mn-cs"/>
              </a:rPr>
              <a:t> &amp; </a:t>
            </a:r>
            <a:r>
              <a:rPr lang="el-GR" sz="1200" kern="1200" dirty="0" err="1" smtClean="0">
                <a:solidFill>
                  <a:schemeClr val="tx1"/>
                </a:solidFill>
                <a:effectLst/>
                <a:latin typeface="+mn-lt"/>
                <a:ea typeface="+mn-ea"/>
                <a:cs typeface="+mn-cs"/>
              </a:rPr>
              <a:t>Παρούση</a:t>
            </a:r>
            <a:r>
              <a:rPr lang="el-GR" sz="1200" kern="1200" dirty="0" smtClean="0">
                <a:solidFill>
                  <a:schemeClr val="tx1"/>
                </a:solidFill>
                <a:effectLst/>
                <a:latin typeface="+mn-lt"/>
                <a:ea typeface="+mn-ea"/>
                <a:cs typeface="+mn-cs"/>
              </a:rPr>
              <a:t> 2007). Ψάξαμε για καλογραμμένα κείμενα επιστήμης που θα μπορούσαν να συνυπάρξουν με τη λάμψη του θεάτρου χωρίς να καταρρακωθούν. Όσο κι αν φαίνεται απίστευτο, τα πρώτα τέτοια κείμενα τα βρήκαμε στις ρίζες της επιστημονικής δραστηριότητας και ήταν αυθεντικά, γραμμένα δηλαδή από τους ίδιους τους δημιουργούς της επιστήμης και όχι από τους δασκάλους της. Επιλέξαμε ένα από τα καλύτερα: «Διάλογος γύρω από τα δύο σημαντικότερα κοσμικά συστήματα: το Πτολεμαϊκό και το Κοπερνίκειο» </a:t>
            </a:r>
          </a:p>
          <a:p>
            <a:endParaRPr lang="el-GR"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l-GR" sz="1200" kern="1200" dirty="0" smtClean="0">
                <a:solidFill>
                  <a:schemeClr val="tx1"/>
                </a:solidFill>
                <a:effectLst/>
                <a:latin typeface="+mn-lt"/>
                <a:ea typeface="+mn-ea"/>
                <a:cs typeface="+mn-cs"/>
              </a:rPr>
              <a:t>Μέχρι και σήμερα, βιώνουμε τις αλλαγές που προκάλεσε η εμπειρία αυτού του προγράμματος στο δικό μας ερευνητικό και διδακτικό έργο. Αναζητούμε </a:t>
            </a:r>
            <a:r>
              <a:rPr lang="en-US" sz="1200" kern="1200" dirty="0" smtClean="0">
                <a:solidFill>
                  <a:schemeClr val="tx1"/>
                </a:solidFill>
                <a:effectLst/>
                <a:latin typeface="+mn-lt"/>
                <a:ea typeface="+mn-ea"/>
                <a:cs typeface="+mn-cs"/>
              </a:rPr>
              <a:t>science making stories</a:t>
            </a:r>
            <a:r>
              <a:rPr lang="el-GR" sz="1200" kern="1200" dirty="0" smtClean="0">
                <a:solidFill>
                  <a:schemeClr val="tx1"/>
                </a:solidFill>
                <a:effectLst/>
                <a:latin typeface="+mn-lt"/>
                <a:ea typeface="+mn-ea"/>
                <a:cs typeface="+mn-cs"/>
              </a:rPr>
              <a:t>˙ κείμενα στα οποία οι επιστήμονες παρουσιάζουν τα πάθη και τα λάθη που τους οδήγησαν στις ιδέες τους και συνεχίζουμε.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F0A9485-3D67-1F4B-BC6B-3213D7937B74}" type="slidenum">
              <a:rPr lang="en-US" smtClean="0"/>
              <a:pPr/>
              <a:t>8</a:t>
            </a:fld>
            <a:endParaRPr lang="en-US"/>
          </a:p>
        </p:txBody>
      </p:sp>
    </p:spTree>
    <p:extLst>
      <p:ext uri="{BB962C8B-B14F-4D97-AF65-F5344CB8AC3E}">
        <p14:creationId xmlns:p14="http://schemas.microsoft.com/office/powerpoint/2010/main" val="4043298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smtClean="0">
                <a:solidFill>
                  <a:schemeClr val="tx1"/>
                </a:solidFill>
                <a:effectLst/>
                <a:latin typeface="+mn-lt"/>
                <a:ea typeface="+mn-ea"/>
                <a:cs typeface="+mn-cs"/>
              </a:rPr>
              <a:t>μια πρώτη σειρά, στήνοντας σενάρια για το θέατρο σκιών, κάτι που μας έφερε κοντά στο να δοκιμάσουν οι φοιτήτριες τις τεχνικές της κινούμενης εικόνας, (</a:t>
            </a:r>
            <a:r>
              <a:rPr lang="en-US" sz="1200" kern="1200" dirty="0" err="1" smtClean="0">
                <a:solidFill>
                  <a:schemeClr val="tx1"/>
                </a:solidFill>
                <a:effectLst/>
                <a:latin typeface="+mn-lt"/>
                <a:ea typeface="+mn-ea"/>
                <a:cs typeface="+mn-cs"/>
              </a:rPr>
              <a:t>Animfest</a:t>
            </a:r>
            <a:r>
              <a:rPr lang="en-US" sz="1200" kern="1200" dirty="0" smtClean="0">
                <a:solidFill>
                  <a:schemeClr val="tx1"/>
                </a:solidFill>
                <a:effectLst/>
                <a:latin typeface="+mn-lt"/>
                <a:ea typeface="+mn-ea"/>
                <a:cs typeface="+mn-cs"/>
              </a:rPr>
              <a:t> 2011) </a:t>
            </a:r>
            <a:r>
              <a:rPr lang="el-GR" sz="1200" kern="1200" dirty="0" smtClean="0">
                <a:solidFill>
                  <a:schemeClr val="tx1"/>
                </a:solidFill>
                <a:effectLst/>
                <a:latin typeface="+mn-lt"/>
                <a:ea typeface="+mn-ea"/>
                <a:cs typeface="+mn-cs"/>
              </a:rPr>
              <a:t>και τα προγράμματα της </a:t>
            </a:r>
            <a:r>
              <a:rPr lang="el-GR" sz="1200" kern="1200" dirty="0" err="1" smtClean="0">
                <a:solidFill>
                  <a:schemeClr val="tx1"/>
                </a:solidFill>
                <a:effectLst/>
                <a:latin typeface="+mn-lt"/>
                <a:ea typeface="+mn-ea"/>
                <a:cs typeface="+mn-cs"/>
              </a:rPr>
              <a:t>Σκωτίας</a:t>
            </a:r>
            <a:r>
              <a:rPr lang="el-GR" sz="1200" kern="1200" dirty="0" smtClean="0">
                <a:solidFill>
                  <a:schemeClr val="tx1"/>
                </a:solidFill>
                <a:effectLst/>
                <a:latin typeface="+mn-lt"/>
                <a:ea typeface="+mn-ea"/>
                <a:cs typeface="+mn-cs"/>
              </a:rPr>
              <a:t> πάνω στα οποία έδωσαν και την τελική τους παράσταση. </a:t>
            </a:r>
            <a:endParaRPr lang="el-GR"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F0A9485-3D67-1F4B-BC6B-3213D7937B74}" type="slidenum">
              <a:rPr lang="en-US" smtClean="0"/>
              <a:pPr/>
              <a:t>9</a:t>
            </a:fld>
            <a:endParaRPr lang="en-US"/>
          </a:p>
        </p:txBody>
      </p:sp>
    </p:spTree>
    <p:extLst>
      <p:ext uri="{BB962C8B-B14F-4D97-AF65-F5344CB8AC3E}">
        <p14:creationId xmlns:p14="http://schemas.microsoft.com/office/powerpoint/2010/main" val="1556925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pPr/>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pPr/>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pPr/>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pPr/>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pPr/>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pPr/>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pPr/>
              <a:t>1/27/2016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pPr/>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eclass.uoa.gr/courses/ECD112/"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opencourses.uoa.gr/courses/ECD6/"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628800"/>
            <a:ext cx="7772400" cy="1470025"/>
          </a:xfrm>
        </p:spPr>
        <p:txBody>
          <a:bodyPr/>
          <a:lstStyle/>
          <a:p>
            <a:r>
              <a:rPr lang="el-GR" dirty="0"/>
              <a:t>Θεατρικές Εφαρμογές και Διδακτική της Φυσικής Ι</a:t>
            </a:r>
          </a:p>
        </p:txBody>
      </p:sp>
      <p:sp>
        <p:nvSpPr>
          <p:cNvPr id="3" name="Υπότιτλος 2"/>
          <p:cNvSpPr>
            <a:spLocks noGrp="1"/>
          </p:cNvSpPr>
          <p:nvPr>
            <p:ph type="subTitle" idx="1"/>
          </p:nvPr>
        </p:nvSpPr>
        <p:spPr>
          <a:xfrm>
            <a:off x="467544" y="3284984"/>
            <a:ext cx="8280920" cy="3458716"/>
          </a:xfrm>
        </p:spPr>
        <p:txBody>
          <a:bodyPr>
            <a:normAutofit fontScale="85000" lnSpcReduction="10000"/>
          </a:bodyPr>
          <a:lstStyle/>
          <a:p>
            <a:pPr lvl="0"/>
            <a:r>
              <a:rPr lang="el-GR" dirty="0">
                <a:solidFill>
                  <a:srgbClr val="5075BC"/>
                </a:solidFill>
              </a:rPr>
              <a:t>Ενότητα </a:t>
            </a:r>
            <a:r>
              <a:rPr lang="el-GR" dirty="0" smtClean="0">
                <a:solidFill>
                  <a:srgbClr val="5075BC"/>
                </a:solidFill>
              </a:rPr>
              <a:t>2:</a:t>
            </a:r>
            <a:r>
              <a:rPr lang="en-US" dirty="0" smtClean="0">
                <a:solidFill>
                  <a:srgbClr val="5075BC"/>
                </a:solidFill>
              </a:rPr>
              <a:t> </a:t>
            </a:r>
            <a:r>
              <a:rPr lang="el-GR" dirty="0"/>
              <a:t>Παράλληλες θεωρητικές και εργαστηριακές προσεγγίσεις των τεχνικών και της δομής του κουκλοθέατρου, της κινούμενης εικόνας και ενός θέματος από τις φυσικές επιστήμες</a:t>
            </a:r>
            <a:r>
              <a:rPr lang="el-GR" dirty="0" smtClean="0"/>
              <a:t>. Μέρος Α’</a:t>
            </a:r>
          </a:p>
          <a:p>
            <a:pPr lvl="0"/>
            <a:endParaRPr lang="en-US" dirty="0"/>
          </a:p>
          <a:p>
            <a:r>
              <a:rPr lang="el-GR" dirty="0"/>
              <a:t>Αντιγόνη Παρούση </a:t>
            </a:r>
            <a:r>
              <a:rPr lang="en-US" dirty="0" smtClean="0"/>
              <a:t>-</a:t>
            </a:r>
            <a:r>
              <a:rPr lang="el-GR" dirty="0" smtClean="0"/>
              <a:t> </a:t>
            </a:r>
            <a:r>
              <a:rPr lang="el-GR" dirty="0"/>
              <a:t>Βασίλης </a:t>
            </a:r>
            <a:r>
              <a:rPr lang="el-GR" dirty="0" err="1" smtClean="0"/>
              <a:t>Τσελφές</a:t>
            </a:r>
            <a:endParaRPr lang="el-GR" dirty="0" smtClean="0"/>
          </a:p>
          <a:p>
            <a:r>
              <a:rPr lang="el-GR" dirty="0">
                <a:sym typeface="Helvetica" pitchFamily="2" charset="0"/>
              </a:rPr>
              <a:t>Σχολή Επιστημών της Αγωγής</a:t>
            </a:r>
          </a:p>
          <a:p>
            <a:r>
              <a:rPr lang="el-GR" dirty="0">
                <a:sym typeface="Helvetica" pitchFamily="2" charset="0"/>
              </a:rPr>
              <a:t>Τμήμα Εκπαίδευσης και Αγωγής στην Προσχολική Ηλικία</a:t>
            </a:r>
          </a:p>
          <a:p>
            <a:endParaRPr lang="el-GR" dirty="0"/>
          </a:p>
        </p:txBody>
      </p:sp>
      <p:pic>
        <p:nvPicPr>
          <p:cNvPr id="4" name="Picture 6" descr="Λογότυπο Εθνικόν και Καποδιστριακόν Πανεπιστήμιον Αθηνών"/>
          <p:cNvPicPr>
            <a:picLocks noChangeAspect="1"/>
          </p:cNvPicPr>
          <p:nvPr/>
        </p:nvPicPr>
        <p:blipFill>
          <a:blip r:embed="rId3" cstate="print"/>
          <a:stretch>
            <a:fillRect/>
          </a:stretch>
        </p:blipFill>
        <p:spPr>
          <a:xfrm>
            <a:off x="179512" y="404664"/>
            <a:ext cx="4147938" cy="817388"/>
          </a:xfrm>
          <a:prstGeom prst="rect">
            <a:avLst/>
          </a:prstGeom>
        </p:spPr>
      </p:pic>
    </p:spTree>
    <p:extLst>
      <p:ext uri="{BB962C8B-B14F-4D97-AF65-F5344CB8AC3E}">
        <p14:creationId xmlns:p14="http://schemas.microsoft.com/office/powerpoint/2010/main" val="4114669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Φωτογραφία."/>
          <p:cNvPicPr>
            <a:picLocks noChangeAspect="1"/>
          </p:cNvPicPr>
          <p:nvPr/>
        </p:nvPicPr>
        <p:blipFill>
          <a:blip r:embed="rId3" cstate="print"/>
          <a:stretch>
            <a:fillRect/>
          </a:stretch>
        </p:blipFill>
        <p:spPr>
          <a:xfrm>
            <a:off x="0" y="784746"/>
            <a:ext cx="9144000" cy="607325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5204" y="972154"/>
            <a:ext cx="1363474" cy="461665"/>
          </a:xfrm>
          <a:prstGeom prst="rect">
            <a:avLst/>
          </a:prstGeom>
          <a:noFill/>
        </p:spPr>
        <p:txBody>
          <a:bodyPr wrap="none" rtlCol="0">
            <a:spAutoFit/>
          </a:bodyPr>
          <a:lstStyle/>
          <a:p>
            <a:r>
              <a:rPr lang="el-GR" sz="2400" dirty="0" smtClean="0"/>
              <a:t>Ο Χρόνος</a:t>
            </a:r>
            <a:endParaRPr lang="en-US" sz="2400" dirty="0"/>
          </a:p>
        </p:txBody>
      </p:sp>
      <p:pic>
        <p:nvPicPr>
          <p:cNvPr id="3" name="Picture 2" descr="Αφισσα Χρονος."/>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381000"/>
            <a:ext cx="9144000" cy="6073254"/>
          </a:xfrm>
          <a:prstGeom prst="rect">
            <a:avLst/>
          </a:prstGeom>
        </p:spPr>
      </p:pic>
    </p:spTree>
    <p:extLst>
      <p:ext uri="{BB962C8B-B14F-4D97-AF65-F5344CB8AC3E}">
        <p14:creationId xmlns:p14="http://schemas.microsoft.com/office/powerpoint/2010/main" val="1086428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7180" y="5715590"/>
            <a:ext cx="2890535" cy="738664"/>
          </a:xfrm>
          <a:prstGeom prst="rect">
            <a:avLst/>
          </a:prstGeom>
          <a:noFill/>
        </p:spPr>
        <p:txBody>
          <a:bodyPr wrap="none" rtlCol="0">
            <a:spAutoFit/>
          </a:bodyPr>
          <a:lstStyle/>
          <a:p>
            <a:r>
              <a:rPr lang="el-GR" sz="2400" dirty="0"/>
              <a:t>Νόμοι έναντι σκοπών</a:t>
            </a:r>
            <a:endParaRPr lang="en-US" sz="2400" dirty="0"/>
          </a:p>
          <a:p>
            <a:endParaRPr lang="en-US" dirty="0"/>
          </a:p>
        </p:txBody>
      </p:sp>
      <p:pic>
        <p:nvPicPr>
          <p:cNvPr id="3" name="Picture 2" descr="Φωτογραφία."/>
          <p:cNvPicPr>
            <a:picLocks noChangeAspect="1"/>
          </p:cNvPicPr>
          <p:nvPr/>
        </p:nvPicPr>
        <p:blipFill rotWithShape="1">
          <a:blip r:embed="rId3" cstate="email">
            <a:extLst>
              <a:ext uri="{28A0092B-C50C-407E-A947-70E740481C1C}">
                <a14:useLocalDpi xmlns:a14="http://schemas.microsoft.com/office/drawing/2010/main" val="0"/>
              </a:ext>
            </a:extLst>
          </a:blip>
          <a:srcRect l="25889" r="35706"/>
          <a:stretch/>
        </p:blipFill>
        <p:spPr>
          <a:xfrm>
            <a:off x="4875755" y="381000"/>
            <a:ext cx="3511798" cy="6073254"/>
          </a:xfrm>
          <a:prstGeom prst="rect">
            <a:avLst/>
          </a:prstGeom>
        </p:spPr>
      </p:pic>
    </p:spTree>
    <p:extLst>
      <p:ext uri="{BB962C8B-B14F-4D97-AF65-F5344CB8AC3E}">
        <p14:creationId xmlns:p14="http://schemas.microsoft.com/office/powerpoint/2010/main" val="24669070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Φωτογραφία."/>
          <p:cNvPicPr>
            <a:picLocks noChangeAspect="1"/>
          </p:cNvPicPr>
          <p:nvPr/>
        </p:nvPicPr>
        <p:blipFill>
          <a:blip r:embed="rId3" cstate="print"/>
          <a:stretch>
            <a:fillRect/>
          </a:stretch>
        </p:blipFill>
        <p:spPr>
          <a:xfrm>
            <a:off x="4230558" y="1"/>
            <a:ext cx="4913442" cy="3263406"/>
          </a:xfrm>
          <a:prstGeom prst="rect">
            <a:avLst/>
          </a:prstGeom>
        </p:spPr>
      </p:pic>
      <p:sp>
        <p:nvSpPr>
          <p:cNvPr id="2" name="TextBox 1"/>
          <p:cNvSpPr txBox="1"/>
          <p:nvPr/>
        </p:nvSpPr>
        <p:spPr>
          <a:xfrm>
            <a:off x="1646155" y="4782372"/>
            <a:ext cx="4327037" cy="369332"/>
          </a:xfrm>
          <a:prstGeom prst="rect">
            <a:avLst/>
          </a:prstGeom>
          <a:noFill/>
        </p:spPr>
        <p:txBody>
          <a:bodyPr wrap="square" rtlCol="0">
            <a:spAutoFit/>
          </a:bodyPr>
          <a:lstStyle/>
          <a:p>
            <a:r>
              <a:rPr lang="el-GR" dirty="0" smtClean="0"/>
              <a:t>... </a:t>
            </a:r>
            <a:r>
              <a:rPr lang="el-GR" dirty="0"/>
              <a:t>κ</a:t>
            </a:r>
            <a:r>
              <a:rPr lang="el-GR" dirty="0" smtClean="0"/>
              <a:t>αι συνεχίζουμε</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Τέλος</a:t>
            </a:r>
            <a:endParaRPr lang="el-GR" dirty="0"/>
          </a:p>
        </p:txBody>
      </p:sp>
      <p:sp>
        <p:nvSpPr>
          <p:cNvPr id="3" name="Υπότιτλος 2"/>
          <p:cNvSpPr>
            <a:spLocks noGrp="1"/>
          </p:cNvSpPr>
          <p:nvPr>
            <p:ph type="subTitle" idx="1"/>
          </p:nvPr>
        </p:nvSpPr>
        <p:spPr/>
        <p:txBody>
          <a:bodyPr/>
          <a:lstStyle/>
          <a:p>
            <a:endParaRPr lang="el-GR"/>
          </a:p>
        </p:txBody>
      </p:sp>
    </p:spTree>
    <p:extLst>
      <p:ext uri="{BB962C8B-B14F-4D97-AF65-F5344CB8AC3E}">
        <p14:creationId xmlns:p14="http://schemas.microsoft.com/office/powerpoint/2010/main" val="33254851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9" name="Content Placeholder 2"/>
          <p:cNvSpPr>
            <a:spLocks noGrp="1"/>
          </p:cNvSpPr>
          <p:nvPr>
            <p:ph idx="1"/>
          </p:nvPr>
        </p:nvSpPr>
        <p:spPr>
          <a:xfrm>
            <a:off x="457200" y="1467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spTree>
    <p:extLst>
      <p:ext uri="{BB962C8B-B14F-4D97-AF65-F5344CB8AC3E}">
        <p14:creationId xmlns:p14="http://schemas.microsoft.com/office/powerpoint/2010/main" val="7917652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err="1" smtClean="0"/>
              <a:t>ΣημειΩματα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13053034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n-US" sz="2000" dirty="0" smtClean="0"/>
              <a:t>1.0.</a:t>
            </a:r>
          </a:p>
          <a:p>
            <a:pPr marL="0" indent="0">
              <a:buNone/>
              <a:defRPr/>
            </a:pPr>
            <a:r>
              <a:rPr lang="el-GR" sz="2000" dirty="0"/>
              <a:t>Έχουν προηγηθεί οι κάτωθι εκδόσεις:</a:t>
            </a:r>
          </a:p>
          <a:p>
            <a:pPr>
              <a:defRPr/>
            </a:pPr>
            <a:r>
              <a:rPr lang="el-GR" sz="2000" dirty="0"/>
              <a:t>Έκδοση διαθέσιμη </a:t>
            </a:r>
            <a:r>
              <a:rPr lang="el-GR" sz="2000" dirty="0">
                <a:hlinkClick r:id="rId3"/>
              </a:rPr>
              <a:t>εδώ</a:t>
            </a:r>
            <a:r>
              <a:rPr lang="el-GR" sz="2000" dirty="0"/>
              <a:t>. </a:t>
            </a:r>
            <a:endParaRPr lang="en-US" altLang="el-GR" sz="2000" dirty="0">
              <a:ea typeface="ＭＳ Ｐゴシック" panose="020B0600070205080204" pitchFamily="34" charset="-128"/>
            </a:endParaRPr>
          </a:p>
          <a:p>
            <a:pPr marL="0" indent="0">
              <a:buNone/>
            </a:pPr>
            <a:endParaRPr lang="en-US" sz="2000" dirty="0" smtClean="0"/>
          </a:p>
        </p:txBody>
      </p:sp>
    </p:spTree>
    <p:extLst>
      <p:ext uri="{BB962C8B-B14F-4D97-AF65-F5344CB8AC3E}">
        <p14:creationId xmlns:p14="http://schemas.microsoft.com/office/powerpoint/2010/main" val="17486325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smtClean="0"/>
              <a:t>Αντιγόνη Παρούση και Βασίλης </a:t>
            </a:r>
            <a:r>
              <a:rPr lang="el-GR" sz="2000" dirty="0" err="1" smtClean="0"/>
              <a:t>Τσελφές</a:t>
            </a:r>
            <a:r>
              <a:rPr lang="en-US" sz="2000" dirty="0" smtClean="0"/>
              <a:t> 2015</a:t>
            </a:r>
            <a:r>
              <a:rPr lang="el-GR" sz="2000" dirty="0" smtClean="0"/>
              <a:t>. Αντιγόνη Παρούση και Βασίλης </a:t>
            </a:r>
            <a:r>
              <a:rPr lang="el-GR" sz="2000" dirty="0" err="1" smtClean="0"/>
              <a:t>Τσελφές</a:t>
            </a:r>
            <a:r>
              <a:rPr lang="el-GR" sz="2000" dirty="0" smtClean="0"/>
              <a:t>. «Θεατρικές Εφαρμογές και Διδακτική της Φυσικής Ι</a:t>
            </a:r>
            <a:r>
              <a:rPr lang="en-US" sz="2000" dirty="0" smtClean="0"/>
              <a:t> - </a:t>
            </a:r>
            <a:r>
              <a:rPr lang="el-GR" sz="2000" dirty="0"/>
              <a:t>Ενότητα </a:t>
            </a:r>
            <a:r>
              <a:rPr lang="el-GR" sz="2000" dirty="0" smtClean="0"/>
              <a:t>2:</a:t>
            </a:r>
            <a:r>
              <a:rPr lang="en-US" sz="2000" dirty="0" smtClean="0"/>
              <a:t> </a:t>
            </a:r>
            <a:r>
              <a:rPr lang="el-GR" sz="2000" dirty="0"/>
              <a:t>Παράλληλες θεωρητικές και εργαστηριακές προσεγγίσεις των τεχνικών και της δομής του κουκλοθέατρου, της κινούμενης εικόνας και ενός θέματος από τις φυσικές επιστήμες</a:t>
            </a:r>
            <a:r>
              <a:rPr lang="el-GR" sz="2000" dirty="0" smtClean="0"/>
              <a:t>.</a:t>
            </a:r>
            <a:r>
              <a:rPr lang="el-GR" sz="2000" dirty="0"/>
              <a:t> Μέρος Α</a:t>
            </a:r>
            <a:r>
              <a:rPr lang="el-GR" sz="2000" dirty="0" smtClean="0"/>
              <a:t>’». </a:t>
            </a:r>
            <a:r>
              <a:rPr lang="el-GR" sz="2000" dirty="0"/>
              <a:t>Έκδοση: </a:t>
            </a:r>
            <a:r>
              <a:rPr lang="el-GR" sz="2000" dirty="0" smtClean="0"/>
              <a:t>1.0</a:t>
            </a:r>
            <a:r>
              <a:rPr lang="el-GR" sz="2000" dirty="0"/>
              <a:t>. Αθήνα </a:t>
            </a:r>
            <a:r>
              <a:rPr lang="el-GR" sz="2000" dirty="0" smtClean="0"/>
              <a:t>2015. </a:t>
            </a:r>
            <a:r>
              <a:rPr lang="el-GR" sz="2000" dirty="0"/>
              <a:t>Διαθέσιμο από τη δικτυακή </a:t>
            </a:r>
            <a:r>
              <a:rPr lang="el-GR" sz="2000" dirty="0" smtClean="0"/>
              <a:t>διεύθυνση: </a:t>
            </a:r>
            <a:r>
              <a:rPr lang="en-US" sz="2000" dirty="0" smtClean="0">
                <a:hlinkClick r:id="rId3"/>
              </a:rPr>
              <a:t>http://opencourses.uoa.gr/courses/ECD6/</a:t>
            </a:r>
            <a:r>
              <a:rPr lang="el-GR" sz="2000" dirty="0" smtClean="0"/>
              <a:t> </a:t>
            </a:r>
            <a:endParaRPr lang="el-GR" sz="2000" dirty="0"/>
          </a:p>
        </p:txBody>
      </p:sp>
    </p:spTree>
    <p:extLst>
      <p:ext uri="{BB962C8B-B14F-4D97-AF65-F5344CB8AC3E}">
        <p14:creationId xmlns:p14="http://schemas.microsoft.com/office/powerpoint/2010/main" val="40027163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4261465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descr="Φωτογραφία."/>
          <p:cNvPicPr>
            <a:picLocks noChangeAspect="1"/>
          </p:cNvPicPr>
          <p:nvPr/>
        </p:nvPicPr>
        <p:blipFill>
          <a:blip r:embed="rId3" cstate="print"/>
          <a:stretch>
            <a:fillRect/>
          </a:stretch>
        </p:blipFill>
        <p:spPr>
          <a:xfrm>
            <a:off x="499730" y="611726"/>
            <a:ext cx="8229600" cy="5630055"/>
          </a:xfrm>
          <a:prstGeom prst="rect">
            <a:avLst/>
          </a:prstGeom>
        </p:spPr>
      </p:pic>
      <p:sp>
        <p:nvSpPr>
          <p:cNvPr id="4" name="Rectangle 3"/>
          <p:cNvSpPr/>
          <p:nvPr/>
        </p:nvSpPr>
        <p:spPr>
          <a:xfrm>
            <a:off x="642784" y="661533"/>
            <a:ext cx="8086546" cy="830997"/>
          </a:xfrm>
          <a:prstGeom prst="rect">
            <a:avLst/>
          </a:prstGeom>
        </p:spPr>
        <p:txBody>
          <a:bodyPr wrap="square">
            <a:spAutoFit/>
          </a:bodyPr>
          <a:lstStyle/>
          <a:p>
            <a:r>
              <a:rPr lang="el-GR" sz="2400" b="1" dirty="0"/>
              <a:t>Θεατρικές εφαρμογές και Διδακτική της </a:t>
            </a:r>
            <a:r>
              <a:rPr lang="el-GR" sz="2400" b="1" dirty="0" smtClean="0"/>
              <a:t>Φυσικής</a:t>
            </a:r>
            <a:endParaRPr lang="en-US" sz="2400" dirty="0"/>
          </a:p>
          <a:p>
            <a:r>
              <a:rPr lang="el-GR" sz="2400" b="1" dirty="0"/>
              <a:t>Μια διεπιστημονική προσέγγιση θεμάτων της εκπαίδευσης</a:t>
            </a:r>
            <a:endParaRPr lang="en-US" sz="2400" dirty="0"/>
          </a:p>
        </p:txBody>
      </p:sp>
      <p:sp>
        <p:nvSpPr>
          <p:cNvPr id="5" name="Rectangle 4"/>
          <p:cNvSpPr/>
          <p:nvPr/>
        </p:nvSpPr>
        <p:spPr>
          <a:xfrm>
            <a:off x="4300185" y="5318451"/>
            <a:ext cx="4256690" cy="923330"/>
          </a:xfrm>
          <a:prstGeom prst="rect">
            <a:avLst/>
          </a:prstGeom>
        </p:spPr>
        <p:txBody>
          <a:bodyPr wrap="square">
            <a:spAutoFit/>
          </a:bodyPr>
          <a:lstStyle/>
          <a:p>
            <a:pPr algn="r" fontAlgn="auto">
              <a:spcAft>
                <a:spcPts val="0"/>
              </a:spcAft>
              <a:buFont typeface="Arial" pitchFamily="34" charset="0"/>
              <a:buNone/>
              <a:defRPr/>
            </a:pPr>
            <a:r>
              <a:rPr lang="el-GR" dirty="0" smtClean="0"/>
              <a:t>Αντιγόνη </a:t>
            </a:r>
            <a:r>
              <a:rPr lang="el-GR" dirty="0" err="1" smtClean="0"/>
              <a:t>Παρούση</a:t>
            </a:r>
            <a:endParaRPr lang="el-GR" dirty="0" smtClean="0"/>
          </a:p>
          <a:p>
            <a:pPr algn="r" fontAlgn="auto">
              <a:spcAft>
                <a:spcPts val="0"/>
              </a:spcAft>
              <a:buFont typeface="Arial" pitchFamily="34" charset="0"/>
              <a:buNone/>
              <a:defRPr/>
            </a:pPr>
            <a:r>
              <a:rPr lang="el-GR" dirty="0" smtClean="0"/>
              <a:t>Βασίλης </a:t>
            </a:r>
            <a:r>
              <a:rPr lang="el-GR" dirty="0" err="1" smtClean="0"/>
              <a:t>Τσελφές</a:t>
            </a:r>
            <a:endParaRPr lang="el-GR" dirty="0" smtClean="0"/>
          </a:p>
          <a:p>
            <a:pPr algn="r" fontAlgn="auto">
              <a:spcAft>
                <a:spcPts val="0"/>
              </a:spcAft>
              <a:buFont typeface="Arial" pitchFamily="34" charset="0"/>
              <a:buNone/>
              <a:defRPr/>
            </a:pPr>
            <a:r>
              <a:rPr lang="el-GR" dirty="0" smtClean="0"/>
              <a:t>ΤΕΑΠΗ ΕΚΠΑ</a:t>
            </a:r>
            <a:endParaRPr lang="el-GR" dirty="0"/>
          </a:p>
        </p:txBody>
      </p:sp>
    </p:spTree>
    <p:extLst>
      <p:ext uri="{BB962C8B-B14F-4D97-AF65-F5344CB8AC3E}">
        <p14:creationId xmlns:p14="http://schemas.microsoft.com/office/powerpoint/2010/main" val="36677951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l-GR" sz="2000" dirty="0" smtClean="0"/>
              <a:t>Δ</a:t>
            </a:r>
            <a:r>
              <a:rPr lang="en-US" sz="2000" dirty="0" err="1" smtClean="0"/>
              <a:t>ήλωση</a:t>
            </a:r>
            <a:r>
              <a:rPr lang="en-US" sz="2000" dirty="0" smtClean="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25792477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 Εικόνα" descr="Φωτογραφία."/>
          <p:cNvPicPr>
            <a:picLocks noChangeAspect="1"/>
          </p:cNvPicPr>
          <p:nvPr/>
        </p:nvPicPr>
        <p:blipFill>
          <a:blip r:embed="rId3" cstate="print"/>
          <a:stretch>
            <a:fillRect/>
          </a:stretch>
        </p:blipFill>
        <p:spPr>
          <a:xfrm>
            <a:off x="4834643" y="1919154"/>
            <a:ext cx="4309357" cy="3232018"/>
          </a:xfrm>
          <a:prstGeom prst="rect">
            <a:avLst/>
          </a:prstGeom>
        </p:spPr>
      </p:pic>
      <p:pic>
        <p:nvPicPr>
          <p:cNvPr id="7" name="6 - Εικόνα" descr="Φωτογραφία."/>
          <p:cNvPicPr>
            <a:picLocks noChangeAspect="1"/>
          </p:cNvPicPr>
          <p:nvPr/>
        </p:nvPicPr>
        <p:blipFill>
          <a:blip r:embed="rId4" cstate="print"/>
          <a:srcRect l="19120" r="21139"/>
          <a:stretch>
            <a:fillRect/>
          </a:stretch>
        </p:blipFill>
        <p:spPr>
          <a:xfrm>
            <a:off x="0" y="313405"/>
            <a:ext cx="3726873" cy="4990688"/>
          </a:xfrm>
          <a:prstGeom prst="rect">
            <a:avLst/>
          </a:prstGeom>
        </p:spPr>
      </p:pic>
      <p:sp>
        <p:nvSpPr>
          <p:cNvPr id="2" name="2 - Θέση περιεχομένου"/>
          <p:cNvSpPr txBox="1">
            <a:spLocks/>
          </p:cNvSpPr>
          <p:nvPr/>
        </p:nvSpPr>
        <p:spPr bwMode="auto">
          <a:xfrm>
            <a:off x="967363" y="5304093"/>
            <a:ext cx="7343775" cy="1152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20000"/>
              </a:spcBef>
            </a:pPr>
            <a:r>
              <a:rPr lang="en-GB" sz="2400" b="1" kern="1200" dirty="0" smtClean="0"/>
              <a:t>... </a:t>
            </a:r>
            <a:r>
              <a:rPr lang="el-GR" sz="2400" i="1" dirty="0"/>
              <a:t>είναι δυνατόν οι επιστημονικές ιδέες να προβληθούν μέσα από τις δομές του θεάτρου</a:t>
            </a:r>
            <a:r>
              <a:rPr lang="el-GR" sz="2400" dirty="0"/>
              <a:t>.</a:t>
            </a:r>
            <a:r>
              <a:rPr lang="en-US" sz="2400" dirty="0"/>
              <a:t> </a:t>
            </a:r>
            <a:endParaRPr lang="el-GR" sz="2400" b="1" kern="1200" dirty="0"/>
          </a:p>
        </p:txBody>
      </p:sp>
      <p:sp>
        <p:nvSpPr>
          <p:cNvPr id="3" name="2 - Θέση περιεχομένου"/>
          <p:cNvSpPr txBox="1">
            <a:spLocks/>
          </p:cNvSpPr>
          <p:nvPr/>
        </p:nvSpPr>
        <p:spPr bwMode="auto">
          <a:xfrm>
            <a:off x="438975" y="3998647"/>
            <a:ext cx="8705025" cy="1152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20000"/>
              </a:spcBef>
            </a:pPr>
            <a:r>
              <a:rPr lang="en-GB" sz="2000" b="1" kern="1200" dirty="0" smtClean="0"/>
              <a:t>... </a:t>
            </a:r>
            <a:r>
              <a:rPr lang="el-GR" sz="2000" dirty="0"/>
              <a:t>Οι φοιτητές λατρεύουν τα μαθήματα του κουκλοθέατρου</a:t>
            </a:r>
            <a:r>
              <a:rPr lang="en-US" sz="2000" dirty="0"/>
              <a:t> </a:t>
            </a:r>
            <a:r>
              <a:rPr lang="en-GB" sz="2000" b="1" kern="1200" dirty="0" smtClean="0"/>
              <a:t>; </a:t>
            </a:r>
          </a:p>
          <a:p>
            <a:pPr>
              <a:spcBef>
                <a:spcPct val="20000"/>
              </a:spcBef>
            </a:pPr>
            <a:r>
              <a:rPr lang="el-GR" sz="2000" dirty="0"/>
              <a:t>στα μαθήματα διδασκαλίας της επιστήμης οι περισσότεροι φοιτητές έρχονται με φόβο</a:t>
            </a:r>
            <a:r>
              <a:rPr lang="en-US" sz="2000" dirty="0"/>
              <a:t> </a:t>
            </a:r>
            <a:r>
              <a:rPr lang="en-GB" sz="2000" b="1" kern="1200" dirty="0" smtClean="0"/>
              <a:t>.</a:t>
            </a:r>
            <a:r>
              <a:rPr lang="en-GB" sz="2000" b="1" kern="1200" dirty="0"/>
              <a:t>..</a:t>
            </a:r>
            <a:endParaRPr lang="el-GR" sz="2000" b="1" kern="1200" dirty="0"/>
          </a:p>
        </p:txBody>
      </p:sp>
      <p:sp>
        <p:nvSpPr>
          <p:cNvPr id="4" name="2 - Θέση περιεχομένου"/>
          <p:cNvSpPr>
            <a:spLocks noGrp="1"/>
          </p:cNvSpPr>
          <p:nvPr/>
        </p:nvSpPr>
        <p:spPr bwMode="auto">
          <a:xfrm rot="1087523">
            <a:off x="2890173" y="967309"/>
            <a:ext cx="3251200" cy="676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l-GR" b="1" kern="1200" dirty="0" smtClean="0">
                <a:latin typeface="Calibri" charset="0"/>
              </a:rPr>
              <a:t>Δύο κουλτούρες</a:t>
            </a:r>
            <a:endParaRPr lang="el-GR" b="1" kern="1200" dirty="0">
              <a:latin typeface="Calibri" charset="0"/>
            </a:endParaRPr>
          </a:p>
        </p:txBody>
      </p:sp>
      <p:sp>
        <p:nvSpPr>
          <p:cNvPr id="5" name="2 - Θέση περιεχομένου"/>
          <p:cNvSpPr txBox="1">
            <a:spLocks/>
          </p:cNvSpPr>
          <p:nvPr/>
        </p:nvSpPr>
        <p:spPr bwMode="auto">
          <a:xfrm rot="-1706835">
            <a:off x="2578261" y="2325678"/>
            <a:ext cx="1511300" cy="676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20000"/>
              </a:spcBef>
              <a:buFont typeface="Arial" charset="0"/>
              <a:buNone/>
            </a:pPr>
            <a:r>
              <a:rPr lang="el-GR" sz="3200" b="1" kern="1200" dirty="0" smtClean="0"/>
              <a:t>Θέατρο</a:t>
            </a:r>
            <a:endParaRPr lang="el-GR" sz="3200" b="1" kern="1200" dirty="0"/>
          </a:p>
        </p:txBody>
      </p:sp>
      <p:sp>
        <p:nvSpPr>
          <p:cNvPr id="6" name="2 - Θέση περιεχομένου"/>
          <p:cNvSpPr txBox="1">
            <a:spLocks/>
          </p:cNvSpPr>
          <p:nvPr/>
        </p:nvSpPr>
        <p:spPr bwMode="auto">
          <a:xfrm rot="1515217">
            <a:off x="5167953" y="2331166"/>
            <a:ext cx="1950532" cy="676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20000"/>
              </a:spcBef>
              <a:buFont typeface="Arial" charset="0"/>
              <a:buNone/>
            </a:pPr>
            <a:r>
              <a:rPr lang="el-GR" sz="3200" b="1" kern="1200" dirty="0" smtClean="0"/>
              <a:t>Επιστήμη</a:t>
            </a:r>
            <a:endParaRPr lang="el-GR" sz="3200" b="1" kern="1200" dirty="0"/>
          </a:p>
        </p:txBody>
      </p:sp>
    </p:spTree>
    <p:extLst>
      <p:ext uri="{BB962C8B-B14F-4D97-AF65-F5344CB8AC3E}">
        <p14:creationId xmlns:p14="http://schemas.microsoft.com/office/powerpoint/2010/main" val="142184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Φωτογραφία."/>
          <p:cNvPicPr>
            <a:picLocks noChangeAspect="1"/>
          </p:cNvPicPr>
          <p:nvPr/>
        </p:nvPicPr>
        <p:blipFill>
          <a:blip r:embed="rId3" cstate="print">
            <a:lum bright="-20000"/>
          </a:blip>
          <a:stretch>
            <a:fillRect/>
          </a:stretch>
        </p:blipFill>
        <p:spPr>
          <a:xfrm>
            <a:off x="0" y="0"/>
            <a:ext cx="9144000" cy="6858000"/>
          </a:xfrm>
          <a:prstGeom prst="rect">
            <a:avLst/>
          </a:prstGeom>
        </p:spPr>
      </p:pic>
      <p:sp>
        <p:nvSpPr>
          <p:cNvPr id="2" name="Rectangle 1"/>
          <p:cNvSpPr>
            <a:spLocks noGrp="1" noChangeArrowheads="1"/>
          </p:cNvSpPr>
          <p:nvPr/>
        </p:nvSpPr>
        <p:spPr bwMode="auto">
          <a:xfrm>
            <a:off x="768589" y="2951018"/>
            <a:ext cx="7772400" cy="788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a:lstStyle>
          <a:p>
            <a:pPr eaLnBrk="1" hangingPunct="1"/>
            <a:r>
              <a:rPr lang="el-GR" sz="3600" dirty="0" smtClean="0">
                <a:solidFill>
                  <a:srgbClr val="FFFFFF"/>
                </a:solidFill>
                <a:latin typeface="Calibri" pitchFamily="34" charset="0"/>
                <a:cs typeface="Times New Roman" charset="0"/>
              </a:rPr>
              <a:t>Το κουκλοθέατρο στην εκπαίδευση</a:t>
            </a:r>
            <a:endParaRPr lang="el-GR" dirty="0">
              <a:solidFill>
                <a:srgbClr val="FFFFFF"/>
              </a:solidFill>
              <a:latin typeface="Calibri" pitchFamily="34" charset="0"/>
              <a:cs typeface="Times New Roman" charset="0"/>
            </a:endParaRPr>
          </a:p>
        </p:txBody>
      </p:sp>
      <p:sp>
        <p:nvSpPr>
          <p:cNvPr id="3" name="Text Box 7"/>
          <p:cNvSpPr txBox="1">
            <a:spLocks noChangeArrowheads="1"/>
          </p:cNvSpPr>
          <p:nvPr/>
        </p:nvSpPr>
        <p:spPr bwMode="auto">
          <a:xfrm>
            <a:off x="515197" y="3739101"/>
            <a:ext cx="8459787"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spcBef>
                <a:spcPct val="50000"/>
              </a:spcBef>
            </a:pPr>
            <a:r>
              <a:rPr lang="el-GR" sz="2800" b="1" dirty="0" smtClean="0"/>
              <a:t>… </a:t>
            </a:r>
            <a:r>
              <a:rPr lang="el-GR" sz="2800" dirty="0" smtClean="0"/>
              <a:t>αναβαθμίσουμε την αισθητική της παιδαγωγικής παράδοσης</a:t>
            </a:r>
          </a:p>
        </p:txBody>
      </p:sp>
      <p:sp>
        <p:nvSpPr>
          <p:cNvPr id="4" name="TextBox 3"/>
          <p:cNvSpPr txBox="1"/>
          <p:nvPr/>
        </p:nvSpPr>
        <p:spPr>
          <a:xfrm>
            <a:off x="966651" y="4645372"/>
            <a:ext cx="7574338" cy="646331"/>
          </a:xfrm>
          <a:prstGeom prst="rect">
            <a:avLst/>
          </a:prstGeom>
          <a:noFill/>
        </p:spPr>
        <p:txBody>
          <a:bodyPr wrap="square" rtlCol="0">
            <a:spAutoFit/>
          </a:bodyPr>
          <a:lstStyle/>
          <a:p>
            <a:pPr algn="ctr"/>
            <a:r>
              <a:rPr lang="el-GR" sz="3600" dirty="0" smtClean="0">
                <a:solidFill>
                  <a:srgbClr val="FFFFFF"/>
                </a:solidFill>
                <a:latin typeface="Times New Roman" charset="0"/>
                <a:ea typeface="ＭＳ Ｐゴシック" charset="0"/>
                <a:cs typeface="Times New Roman" charset="0"/>
              </a:rPr>
              <a:t>Οι επιστήμες στην εκπαίδευση</a:t>
            </a:r>
            <a:endParaRPr lang="en-US" sz="4000" dirty="0">
              <a:solidFill>
                <a:srgbClr val="FFFFFF"/>
              </a:solidFill>
              <a:latin typeface="Times New Roman" charset="0"/>
              <a:ea typeface="ＭＳ Ｐゴシック" charset="0"/>
              <a:cs typeface="Times New Roman" charset="0"/>
            </a:endParaRPr>
          </a:p>
        </p:txBody>
      </p:sp>
      <p:sp>
        <p:nvSpPr>
          <p:cNvPr id="6" name="Text Box 7"/>
          <p:cNvSpPr txBox="1">
            <a:spLocks noChangeArrowheads="1"/>
          </p:cNvSpPr>
          <p:nvPr/>
        </p:nvSpPr>
        <p:spPr bwMode="auto">
          <a:xfrm>
            <a:off x="515197" y="5414813"/>
            <a:ext cx="8459787"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spcBef>
                <a:spcPct val="50000"/>
              </a:spcBef>
            </a:pPr>
            <a:r>
              <a:rPr lang="el-GR" sz="2800" b="1" dirty="0" smtClean="0"/>
              <a:t>… </a:t>
            </a:r>
            <a:r>
              <a:rPr lang="el-GR" sz="2800" dirty="0" smtClean="0"/>
              <a:t>εξοικειώνουμε τους </a:t>
            </a:r>
            <a:r>
              <a:rPr lang="el-GR" sz="2800" dirty="0" err="1" smtClean="0"/>
              <a:t>φοιτηές</a:t>
            </a:r>
            <a:r>
              <a:rPr lang="el-GR" sz="2800" dirty="0" smtClean="0"/>
              <a:t> μας με τις αφηρημένες επιστημονικές ιδέες και οντότητες</a:t>
            </a:r>
          </a:p>
        </p:txBody>
      </p:sp>
    </p:spTree>
    <p:extLst>
      <p:ext uri="{BB962C8B-B14F-4D97-AF65-F5344CB8AC3E}">
        <p14:creationId xmlns:p14="http://schemas.microsoft.com/office/powerpoint/2010/main" val="336591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Φωτογραφία."/>
          <p:cNvPicPr>
            <a:picLocks noChangeAspect="1"/>
          </p:cNvPicPr>
          <p:nvPr/>
        </p:nvPicPr>
        <p:blipFill>
          <a:blip r:embed="rId3" cstate="print"/>
          <a:stretch>
            <a:fillRect/>
          </a:stretch>
        </p:blipFill>
        <p:spPr>
          <a:xfrm>
            <a:off x="0" y="0"/>
            <a:ext cx="9144000" cy="6858000"/>
          </a:xfrm>
          <a:prstGeom prst="rect">
            <a:avLst/>
          </a:prstGeom>
        </p:spPr>
      </p:pic>
      <p:sp>
        <p:nvSpPr>
          <p:cNvPr id="2" name="TextBox 1"/>
          <p:cNvSpPr txBox="1"/>
          <p:nvPr/>
        </p:nvSpPr>
        <p:spPr>
          <a:xfrm>
            <a:off x="4530846" y="4347995"/>
            <a:ext cx="4446899" cy="2246769"/>
          </a:xfrm>
          <a:prstGeom prst="rect">
            <a:avLst/>
          </a:prstGeom>
          <a:noFill/>
        </p:spPr>
        <p:txBody>
          <a:bodyPr wrap="square" rtlCol="0">
            <a:spAutoFit/>
          </a:bodyPr>
          <a:lstStyle/>
          <a:p>
            <a:pPr marL="0" lvl="1" algn="r"/>
            <a:r>
              <a:rPr lang="el-GR" sz="2800" b="1" dirty="0" smtClean="0">
                <a:solidFill>
                  <a:srgbClr val="FFFFFF"/>
                </a:solidFill>
                <a:latin typeface="Calibri" charset="0"/>
              </a:rPr>
              <a:t>Η περίπτωση του φωτός Ι</a:t>
            </a:r>
          </a:p>
          <a:p>
            <a:pPr marL="0" lvl="1" algn="r"/>
            <a:r>
              <a:rPr lang="el-GR" sz="2800" b="1" dirty="0" smtClean="0">
                <a:solidFill>
                  <a:srgbClr val="FFFFFF"/>
                </a:solidFill>
                <a:latin typeface="Calibri" charset="0"/>
              </a:rPr>
              <a:t>Με βάση εργαστήρια </a:t>
            </a:r>
          </a:p>
          <a:p>
            <a:pPr marL="0" lvl="1" algn="r"/>
            <a:r>
              <a:rPr lang="el-GR" sz="2800" b="1" dirty="0" smtClean="0">
                <a:solidFill>
                  <a:srgbClr val="FFFFFF"/>
                </a:solidFill>
                <a:latin typeface="Calibri" charset="0"/>
              </a:rPr>
              <a:t>Φυσικής και Θεάτρου</a:t>
            </a:r>
          </a:p>
          <a:p>
            <a:pPr marL="0" lvl="1" algn="r"/>
            <a:r>
              <a:rPr lang="en-US" sz="2800" b="1" dirty="0" smtClean="0">
                <a:solidFill>
                  <a:srgbClr val="FFFFFF"/>
                </a:solidFill>
                <a:latin typeface="Calibri" charset="0"/>
              </a:rPr>
              <a:t>2004-2005</a:t>
            </a:r>
            <a:endParaRPr lang="el-GR" sz="2800" b="1" dirty="0">
              <a:solidFill>
                <a:srgbClr val="FFFFFF"/>
              </a:solidFill>
              <a:latin typeface="Calibri" charset="0"/>
            </a:endParaRPr>
          </a:p>
          <a:p>
            <a:endParaRPr lang="en-US" sz="2800" dirty="0"/>
          </a:p>
        </p:txBody>
      </p:sp>
    </p:spTree>
    <p:extLst>
      <p:ext uri="{BB962C8B-B14F-4D97-AF65-F5344CB8AC3E}">
        <p14:creationId xmlns:p14="http://schemas.microsoft.com/office/powerpoint/2010/main" val="2526994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 Εικόνα" descr="Φωτογραφία."/>
          <p:cNvPicPr>
            <a:picLocks noChangeAspect="1"/>
          </p:cNvPicPr>
          <p:nvPr/>
        </p:nvPicPr>
        <p:blipFill>
          <a:blip r:embed="rId3" cstate="print"/>
          <a:srcRect t="5326" r="3650"/>
          <a:stretch>
            <a:fillRect/>
          </a:stretch>
        </p:blipFill>
        <p:spPr>
          <a:xfrm>
            <a:off x="0" y="0"/>
            <a:ext cx="9144000" cy="6858001"/>
          </a:xfrm>
          <a:prstGeom prst="rect">
            <a:avLst/>
          </a:prstGeom>
        </p:spPr>
      </p:pic>
      <p:sp>
        <p:nvSpPr>
          <p:cNvPr id="2" name="TextBox 1"/>
          <p:cNvSpPr txBox="1"/>
          <p:nvPr/>
        </p:nvSpPr>
        <p:spPr>
          <a:xfrm>
            <a:off x="470264" y="936956"/>
            <a:ext cx="8255725" cy="1569660"/>
          </a:xfrm>
          <a:prstGeom prst="rect">
            <a:avLst/>
          </a:prstGeom>
          <a:noFill/>
        </p:spPr>
        <p:txBody>
          <a:bodyPr wrap="square" rtlCol="0">
            <a:spAutoFit/>
          </a:bodyPr>
          <a:lstStyle/>
          <a:p>
            <a:r>
              <a:rPr lang="el-GR" sz="3200" b="1" dirty="0" smtClean="0"/>
              <a:t>Η περίπτωση του φωτός </a:t>
            </a:r>
            <a:r>
              <a:rPr lang="en-US" sz="3200" b="1" dirty="0" smtClean="0"/>
              <a:t>II:</a:t>
            </a:r>
            <a:endParaRPr lang="el-GR" sz="3200" b="1" dirty="0" smtClean="0"/>
          </a:p>
          <a:p>
            <a:r>
              <a:rPr lang="el-GR" sz="3200" dirty="0" smtClean="0"/>
              <a:t>Ιδέες για το φως </a:t>
            </a:r>
            <a:r>
              <a:rPr lang="el-GR" sz="3200" dirty="0" err="1" smtClean="0"/>
              <a:t>επιλλεγμένες</a:t>
            </a:r>
            <a:r>
              <a:rPr lang="el-GR" sz="3200" dirty="0" smtClean="0"/>
              <a:t> από την ιστορία των επιστημών</a:t>
            </a:r>
            <a:endParaRPr lang="en-US" sz="3200" b="1" dirty="0"/>
          </a:p>
        </p:txBody>
      </p:sp>
      <p:sp>
        <p:nvSpPr>
          <p:cNvPr id="3" name="Rectangle 2"/>
          <p:cNvSpPr/>
          <p:nvPr/>
        </p:nvSpPr>
        <p:spPr>
          <a:xfrm>
            <a:off x="470264" y="3090576"/>
            <a:ext cx="8255726" cy="1200328"/>
          </a:xfrm>
          <a:prstGeom prst="rect">
            <a:avLst/>
          </a:prstGeom>
        </p:spPr>
        <p:txBody>
          <a:bodyPr wrap="square">
            <a:spAutoFit/>
          </a:bodyPr>
          <a:lstStyle/>
          <a:p>
            <a:r>
              <a:rPr lang="en-US" sz="2400" dirty="0"/>
              <a:t>13 </a:t>
            </a:r>
            <a:r>
              <a:rPr lang="el-GR" sz="2400" dirty="0" smtClean="0"/>
              <a:t>Ι</a:t>
            </a:r>
            <a:r>
              <a:rPr lang="en-US" sz="2400" dirty="0" err="1" smtClean="0"/>
              <a:t>δέες</a:t>
            </a:r>
            <a:r>
              <a:rPr lang="en-US" sz="2400" dirty="0" smtClean="0"/>
              <a:t> </a:t>
            </a:r>
            <a:r>
              <a:rPr lang="en-US" sz="2400" dirty="0"/>
              <a:t>για το φως </a:t>
            </a:r>
            <a:endParaRPr lang="el-GR" sz="2400" dirty="0" smtClean="0"/>
          </a:p>
          <a:p>
            <a:endParaRPr lang="el-GR" sz="2400" dirty="0" smtClean="0"/>
          </a:p>
          <a:p>
            <a:r>
              <a:rPr lang="en-US" sz="2400" dirty="0" smtClean="0"/>
              <a:t>από </a:t>
            </a:r>
            <a:r>
              <a:rPr lang="en-US" sz="2400" dirty="0"/>
              <a:t>τον Πλάτωνα μέχρι τον </a:t>
            </a:r>
            <a:r>
              <a:rPr lang="en-US" sz="2400" dirty="0" err="1"/>
              <a:t>Feynmann</a:t>
            </a:r>
            <a:r>
              <a:rPr lang="en-US" sz="2400" dirty="0"/>
              <a:t> </a:t>
            </a:r>
            <a:endParaRPr lang="en-US" sz="2400" dirty="0">
              <a:solidFill>
                <a:srgbClr val="FFFFFF"/>
              </a:solidFill>
              <a:latin typeface="Times New Roman" charset="0"/>
              <a:ea typeface="ＭＳ Ｐゴシック" charset="0"/>
            </a:endParaRPr>
          </a:p>
        </p:txBody>
      </p:sp>
      <p:sp>
        <p:nvSpPr>
          <p:cNvPr id="4" name="TextBox 3"/>
          <p:cNvSpPr txBox="1"/>
          <p:nvPr/>
        </p:nvSpPr>
        <p:spPr>
          <a:xfrm>
            <a:off x="6719454" y="5975506"/>
            <a:ext cx="2006535" cy="646331"/>
          </a:xfrm>
          <a:prstGeom prst="rect">
            <a:avLst/>
          </a:prstGeom>
          <a:noFill/>
        </p:spPr>
        <p:txBody>
          <a:bodyPr wrap="square" rtlCol="0">
            <a:spAutoFit/>
          </a:bodyPr>
          <a:lstStyle/>
          <a:p>
            <a:r>
              <a:rPr lang="el-GR" sz="3600" dirty="0" smtClean="0"/>
              <a:t>2006</a:t>
            </a:r>
            <a:endParaRPr lang="en-US" sz="3600" dirty="0"/>
          </a:p>
        </p:txBody>
      </p:sp>
    </p:spTree>
    <p:extLst>
      <p:ext uri="{BB962C8B-B14F-4D97-AF65-F5344CB8AC3E}">
        <p14:creationId xmlns:p14="http://schemas.microsoft.com/office/powerpoint/2010/main" val="23144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Φωτογραφία."/>
          <p:cNvPicPr>
            <a:picLocks noChangeAspect="1"/>
          </p:cNvPicPr>
          <p:nvPr/>
        </p:nvPicPr>
        <p:blipFill>
          <a:blip r:embed="rId3" cstate="print"/>
          <a:stretch>
            <a:fillRect/>
          </a:stretch>
        </p:blipFill>
        <p:spPr>
          <a:xfrm>
            <a:off x="0" y="0"/>
            <a:ext cx="9144000" cy="6858000"/>
          </a:xfrm>
          <a:prstGeom prst="rect">
            <a:avLst/>
          </a:prstGeom>
        </p:spPr>
      </p:pic>
      <p:sp>
        <p:nvSpPr>
          <p:cNvPr id="3" name="TextBox 2"/>
          <p:cNvSpPr txBox="1"/>
          <p:nvPr/>
        </p:nvSpPr>
        <p:spPr>
          <a:xfrm>
            <a:off x="1332601" y="642876"/>
            <a:ext cx="6568943" cy="461665"/>
          </a:xfrm>
          <a:prstGeom prst="rect">
            <a:avLst/>
          </a:prstGeom>
          <a:noFill/>
        </p:spPr>
        <p:txBody>
          <a:bodyPr wrap="square" rtlCol="0">
            <a:spAutoFit/>
          </a:bodyPr>
          <a:lstStyle/>
          <a:p>
            <a:r>
              <a:rPr lang="el-GR" sz="2400" dirty="0" smtClean="0"/>
              <a:t> </a:t>
            </a:r>
            <a:r>
              <a:rPr lang="el-GR" sz="2400" dirty="0"/>
              <a:t>Τ</a:t>
            </a:r>
            <a:r>
              <a:rPr lang="el-GR" sz="2400" dirty="0" smtClean="0"/>
              <a:t>α </a:t>
            </a:r>
            <a:r>
              <a:rPr lang="el-GR" sz="2400" dirty="0"/>
              <a:t>πειράματα επίδειξης ως θεατρικά γεγονότα</a:t>
            </a:r>
            <a:r>
              <a:rPr lang="en-US" sz="2400" dirty="0"/>
              <a:t> </a:t>
            </a:r>
          </a:p>
        </p:txBody>
      </p:sp>
    </p:spTree>
    <p:extLst>
      <p:ext uri="{BB962C8B-B14F-4D97-AF65-F5344CB8AC3E}">
        <p14:creationId xmlns:p14="http://schemas.microsoft.com/office/powerpoint/2010/main" val="5405735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DSC00506.jpg"/>
          <p:cNvPicPr>
            <a:picLocks noChangeAspect="1"/>
          </p:cNvPicPr>
          <p:nvPr/>
        </p:nvPicPr>
        <p:blipFill>
          <a:blip r:embed="rId3" cstate="print"/>
          <a:stretch>
            <a:fillRect/>
          </a:stretch>
        </p:blipFill>
        <p:spPr>
          <a:xfrm>
            <a:off x="0" y="0"/>
            <a:ext cx="9144000" cy="6858000"/>
          </a:xfrm>
          <a:prstGeom prst="rect">
            <a:avLst/>
          </a:prstGeom>
        </p:spPr>
      </p:pic>
      <p:sp>
        <p:nvSpPr>
          <p:cNvPr id="2" name="TextBox 1"/>
          <p:cNvSpPr txBox="1"/>
          <p:nvPr/>
        </p:nvSpPr>
        <p:spPr>
          <a:xfrm>
            <a:off x="273269" y="378371"/>
            <a:ext cx="6810703" cy="461665"/>
          </a:xfrm>
          <a:prstGeom prst="rect">
            <a:avLst/>
          </a:prstGeom>
          <a:noFill/>
        </p:spPr>
        <p:txBody>
          <a:bodyPr wrap="square" rtlCol="0">
            <a:spAutoFit/>
          </a:bodyPr>
          <a:lstStyle/>
          <a:p>
            <a:r>
              <a:rPr lang="el-GR" sz="2400" b="1" dirty="0">
                <a:solidFill>
                  <a:schemeClr val="bg1"/>
                </a:solidFill>
              </a:rPr>
              <a:t>Η περίπτωση του Γαλιλαίου</a:t>
            </a:r>
            <a:endParaRPr lang="en-US" sz="2400" dirty="0">
              <a:solidFill>
                <a:schemeClr val="bg1"/>
              </a:solidFill>
            </a:endParaRPr>
          </a:p>
        </p:txBody>
      </p:sp>
      <p:sp>
        <p:nvSpPr>
          <p:cNvPr id="3" name="TextBox 2"/>
          <p:cNvSpPr txBox="1"/>
          <p:nvPr/>
        </p:nvSpPr>
        <p:spPr>
          <a:xfrm>
            <a:off x="813598" y="1149927"/>
            <a:ext cx="2248257" cy="523220"/>
          </a:xfrm>
          <a:prstGeom prst="rect">
            <a:avLst/>
          </a:prstGeom>
          <a:noFill/>
        </p:spPr>
        <p:txBody>
          <a:bodyPr wrap="square" rtlCol="0">
            <a:spAutoFit/>
          </a:bodyPr>
          <a:lstStyle/>
          <a:p>
            <a:r>
              <a:rPr lang="el-GR" sz="2800" b="1" dirty="0" smtClean="0">
                <a:solidFill>
                  <a:schemeClr val="bg1"/>
                </a:solidFill>
              </a:rPr>
              <a:t>2007 &amp; 2008</a:t>
            </a:r>
            <a:endParaRPr lang="en-US" sz="2800" b="1" dirty="0">
              <a:solidFill>
                <a:schemeClr val="bg1"/>
              </a:solidFill>
            </a:endParaRPr>
          </a:p>
        </p:txBody>
      </p:sp>
      <p:sp>
        <p:nvSpPr>
          <p:cNvPr id="4" name="Ορθογώνιο 3"/>
          <p:cNvSpPr/>
          <p:nvPr/>
        </p:nvSpPr>
        <p:spPr>
          <a:xfrm>
            <a:off x="3831092" y="3244334"/>
            <a:ext cx="1481816" cy="369332"/>
          </a:xfrm>
          <a:prstGeom prst="rect">
            <a:avLst/>
          </a:prstGeom>
        </p:spPr>
        <p:txBody>
          <a:bodyPr wrap="none">
            <a:spAutoFit/>
          </a:bodyPr>
          <a:lstStyle/>
          <a:p>
            <a:r>
              <a:rPr lang="en-US" dirty="0" err="1"/>
              <a:t>Φωτογρ</a:t>
            </a:r>
            <a:r>
              <a:rPr lang="en-US" dirty="0"/>
              <a:t>αφία.</a:t>
            </a:r>
          </a:p>
        </p:txBody>
      </p:sp>
    </p:spTree>
    <p:extLst>
      <p:ext uri="{BB962C8B-B14F-4D97-AF65-F5344CB8AC3E}">
        <p14:creationId xmlns:p14="http://schemas.microsoft.com/office/powerpoint/2010/main" val="3423654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Φωτογραφία."/>
          <p:cNvPicPr>
            <a:picLocks noChangeAspect="1"/>
          </p:cNvPicPr>
          <p:nvPr/>
        </p:nvPicPr>
        <p:blipFill>
          <a:blip r:embed="rId3" cstate="print"/>
          <a:stretch>
            <a:fillRect/>
          </a:stretch>
        </p:blipFill>
        <p:spPr>
          <a:xfrm>
            <a:off x="0" y="0"/>
            <a:ext cx="9144000" cy="6858000"/>
          </a:xfrm>
          <a:prstGeom prst="rect">
            <a:avLst/>
          </a:prstGeom>
        </p:spPr>
      </p:pic>
      <p:sp>
        <p:nvSpPr>
          <p:cNvPr id="2" name="TextBox 1"/>
          <p:cNvSpPr txBox="1"/>
          <p:nvPr/>
        </p:nvSpPr>
        <p:spPr>
          <a:xfrm>
            <a:off x="469831" y="328331"/>
            <a:ext cx="8584401" cy="1661993"/>
          </a:xfrm>
          <a:prstGeom prst="rect">
            <a:avLst/>
          </a:prstGeom>
          <a:noFill/>
        </p:spPr>
        <p:txBody>
          <a:bodyPr wrap="none" rtlCol="0">
            <a:spAutoFit/>
          </a:bodyPr>
          <a:lstStyle/>
          <a:p>
            <a:r>
              <a:rPr lang="en-US" sz="2800" dirty="0" smtClean="0">
                <a:solidFill>
                  <a:schemeClr val="bg1"/>
                </a:solidFill>
                <a:latin typeface="Calibri" charset="0"/>
              </a:rPr>
              <a:t>Animation</a:t>
            </a:r>
            <a:endParaRPr lang="el-GR" sz="2800" dirty="0" smtClean="0">
              <a:solidFill>
                <a:schemeClr val="bg1"/>
              </a:solidFill>
              <a:latin typeface="Calibri" charset="0"/>
            </a:endParaRPr>
          </a:p>
          <a:p>
            <a:r>
              <a:rPr lang="el-GR" sz="2800" dirty="0"/>
              <a:t>με βάση τους </a:t>
            </a:r>
            <a:r>
              <a:rPr lang="el-GR" sz="2800" dirty="0" smtClean="0"/>
              <a:t>στόχους</a:t>
            </a:r>
          </a:p>
          <a:p>
            <a:r>
              <a:rPr lang="el-GR" sz="2800" dirty="0" smtClean="0"/>
              <a:t>των </a:t>
            </a:r>
            <a:r>
              <a:rPr lang="el-GR" sz="2800" dirty="0"/>
              <a:t>αναλυτικών προγραμμάτων των φυσικών επιστημών </a:t>
            </a:r>
            <a:endParaRPr lang="el-GR" sz="2800" dirty="0">
              <a:latin typeface="Calibri" charset="0"/>
            </a:endParaRPr>
          </a:p>
          <a:p>
            <a:endParaRPr lang="en-US" dirty="0"/>
          </a:p>
        </p:txBody>
      </p:sp>
    </p:spTree>
    <p:extLst>
      <p:ext uri="{BB962C8B-B14F-4D97-AF65-F5344CB8AC3E}">
        <p14:creationId xmlns:p14="http://schemas.microsoft.com/office/powerpoint/2010/main" val="1906381547"/>
      </p:ext>
    </p:extLst>
  </p:cSld>
  <p:clrMapOvr>
    <a:masterClrMapping/>
  </p:clrMapOvr>
  <p:timing>
    <p:tnLst>
      <p:par>
        <p:cTn id="1" dur="indefinite" restart="never" nodeType="tmRoot"/>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3094</TotalTime>
  <Words>1116</Words>
  <Application>Microsoft Office PowerPoint</Application>
  <PresentationFormat>On-screen Show (4:3)</PresentationFormat>
  <Paragraphs>103</Paragraphs>
  <Slides>20</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ＭＳ Ｐゴシック</vt:lpstr>
      <vt:lpstr>Arial</vt:lpstr>
      <vt:lpstr>Calibri</vt:lpstr>
      <vt:lpstr>Helvetica</vt:lpstr>
      <vt:lpstr>Times New Roman</vt:lpstr>
      <vt:lpstr>Wingdings</vt:lpstr>
      <vt:lpstr> Black </vt:lpstr>
      <vt:lpstr>Θεατρικές Εφαρμογές και Διδακτική της Φυσικής Ι</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Τέλος</vt:lpstr>
      <vt:lpstr>Χρηματοδότηση</vt:lpstr>
      <vt:lpstr>ΣημειΩματα</vt:lpstr>
      <vt:lpstr>Σημείωμα Ιστορικού Εκδόσεων Έργου</vt:lpstr>
      <vt:lpstr>Σημείωμα Αναφοράς</vt:lpstr>
      <vt:lpstr>Σημείωμα Αδειοδότησης</vt:lpstr>
      <vt:lpstr>Διατήρηση Σημειωμάτων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Uoa</cp:lastModifiedBy>
  <cp:revision>184</cp:revision>
  <dcterms:created xsi:type="dcterms:W3CDTF">2013-04-02T14:04:41Z</dcterms:created>
  <dcterms:modified xsi:type="dcterms:W3CDTF">2016-01-27T11:22:30Z</dcterms:modified>
</cp:coreProperties>
</file>