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65"/>
  </p:notesMasterIdLst>
  <p:sldIdLst>
    <p:sldId id="256" r:id="rId3"/>
    <p:sldId id="647" r:id="rId4"/>
    <p:sldId id="648" r:id="rId5"/>
    <p:sldId id="649" r:id="rId6"/>
    <p:sldId id="650" r:id="rId7"/>
    <p:sldId id="651" r:id="rId8"/>
    <p:sldId id="652" r:id="rId9"/>
    <p:sldId id="653" r:id="rId10"/>
    <p:sldId id="654" r:id="rId11"/>
    <p:sldId id="655" r:id="rId12"/>
    <p:sldId id="656" r:id="rId13"/>
    <p:sldId id="657" r:id="rId14"/>
    <p:sldId id="658" r:id="rId15"/>
    <p:sldId id="659" r:id="rId16"/>
    <p:sldId id="660" r:id="rId17"/>
    <p:sldId id="661" r:id="rId18"/>
    <p:sldId id="662" r:id="rId19"/>
    <p:sldId id="664" r:id="rId20"/>
    <p:sldId id="663" r:id="rId21"/>
    <p:sldId id="665" r:id="rId22"/>
    <p:sldId id="666" r:id="rId23"/>
    <p:sldId id="667" r:id="rId24"/>
    <p:sldId id="668" r:id="rId25"/>
    <p:sldId id="669" r:id="rId26"/>
    <p:sldId id="670" r:id="rId27"/>
    <p:sldId id="671" r:id="rId28"/>
    <p:sldId id="672" r:id="rId29"/>
    <p:sldId id="673" r:id="rId30"/>
    <p:sldId id="674" r:id="rId31"/>
    <p:sldId id="675" r:id="rId32"/>
    <p:sldId id="676" r:id="rId33"/>
    <p:sldId id="677" r:id="rId34"/>
    <p:sldId id="678" r:id="rId35"/>
    <p:sldId id="679" r:id="rId36"/>
    <p:sldId id="680" r:id="rId37"/>
    <p:sldId id="681" r:id="rId38"/>
    <p:sldId id="682" r:id="rId39"/>
    <p:sldId id="683" r:id="rId40"/>
    <p:sldId id="684" r:id="rId41"/>
    <p:sldId id="685" r:id="rId42"/>
    <p:sldId id="686" r:id="rId43"/>
    <p:sldId id="687" r:id="rId44"/>
    <p:sldId id="688" r:id="rId45"/>
    <p:sldId id="689" r:id="rId46"/>
    <p:sldId id="690" r:id="rId47"/>
    <p:sldId id="691" r:id="rId48"/>
    <p:sldId id="692" r:id="rId49"/>
    <p:sldId id="693" r:id="rId50"/>
    <p:sldId id="694" r:id="rId51"/>
    <p:sldId id="695" r:id="rId52"/>
    <p:sldId id="696" r:id="rId53"/>
    <p:sldId id="697" r:id="rId54"/>
    <p:sldId id="698" r:id="rId55"/>
    <p:sldId id="699" r:id="rId56"/>
    <p:sldId id="700" r:id="rId57"/>
    <p:sldId id="701" r:id="rId58"/>
    <p:sldId id="703" r:id="rId59"/>
    <p:sldId id="702" r:id="rId60"/>
    <p:sldId id="704" r:id="rId61"/>
    <p:sldId id="705" r:id="rId62"/>
    <p:sldId id="707" r:id="rId63"/>
    <p:sldId id="706" r:id="rId64"/>
    <p:sldId id="708" r:id="rId65"/>
    <p:sldId id="709" r:id="rId66"/>
    <p:sldId id="710" r:id="rId67"/>
    <p:sldId id="711" r:id="rId68"/>
    <p:sldId id="712" r:id="rId69"/>
    <p:sldId id="713" r:id="rId70"/>
    <p:sldId id="714" r:id="rId71"/>
    <p:sldId id="716" r:id="rId72"/>
    <p:sldId id="715" r:id="rId73"/>
    <p:sldId id="717" r:id="rId74"/>
    <p:sldId id="718" r:id="rId75"/>
    <p:sldId id="719" r:id="rId76"/>
    <p:sldId id="720" r:id="rId77"/>
    <p:sldId id="721" r:id="rId78"/>
    <p:sldId id="722" r:id="rId79"/>
    <p:sldId id="723" r:id="rId80"/>
    <p:sldId id="724" r:id="rId81"/>
    <p:sldId id="725" r:id="rId82"/>
    <p:sldId id="726" r:id="rId83"/>
    <p:sldId id="727" r:id="rId84"/>
    <p:sldId id="728" r:id="rId85"/>
    <p:sldId id="729" r:id="rId86"/>
    <p:sldId id="730" r:id="rId87"/>
    <p:sldId id="732" r:id="rId88"/>
    <p:sldId id="731" r:id="rId89"/>
    <p:sldId id="733" r:id="rId90"/>
    <p:sldId id="734" r:id="rId91"/>
    <p:sldId id="735" r:id="rId92"/>
    <p:sldId id="736" r:id="rId93"/>
    <p:sldId id="737" r:id="rId94"/>
    <p:sldId id="739" r:id="rId95"/>
    <p:sldId id="740" r:id="rId96"/>
    <p:sldId id="741" r:id="rId97"/>
    <p:sldId id="742" r:id="rId98"/>
    <p:sldId id="743" r:id="rId99"/>
    <p:sldId id="744" r:id="rId100"/>
    <p:sldId id="745" r:id="rId101"/>
    <p:sldId id="746" r:id="rId102"/>
    <p:sldId id="747" r:id="rId103"/>
    <p:sldId id="748" r:id="rId104"/>
    <p:sldId id="749" r:id="rId105"/>
    <p:sldId id="750" r:id="rId106"/>
    <p:sldId id="751" r:id="rId107"/>
    <p:sldId id="752" r:id="rId108"/>
    <p:sldId id="753" r:id="rId109"/>
    <p:sldId id="754" r:id="rId110"/>
    <p:sldId id="755" r:id="rId111"/>
    <p:sldId id="756" r:id="rId112"/>
    <p:sldId id="757" r:id="rId113"/>
    <p:sldId id="758" r:id="rId114"/>
    <p:sldId id="759" r:id="rId115"/>
    <p:sldId id="761" r:id="rId116"/>
    <p:sldId id="760" r:id="rId117"/>
    <p:sldId id="763" r:id="rId118"/>
    <p:sldId id="762" r:id="rId119"/>
    <p:sldId id="764" r:id="rId120"/>
    <p:sldId id="765" r:id="rId121"/>
    <p:sldId id="766" r:id="rId122"/>
    <p:sldId id="767" r:id="rId123"/>
    <p:sldId id="768" r:id="rId124"/>
    <p:sldId id="769" r:id="rId125"/>
    <p:sldId id="770" r:id="rId126"/>
    <p:sldId id="771" r:id="rId127"/>
    <p:sldId id="772" r:id="rId128"/>
    <p:sldId id="774" r:id="rId129"/>
    <p:sldId id="773" r:id="rId130"/>
    <p:sldId id="775" r:id="rId131"/>
    <p:sldId id="776" r:id="rId132"/>
    <p:sldId id="777" r:id="rId133"/>
    <p:sldId id="778" r:id="rId134"/>
    <p:sldId id="780" r:id="rId135"/>
    <p:sldId id="779" r:id="rId136"/>
    <p:sldId id="781" r:id="rId137"/>
    <p:sldId id="782" r:id="rId138"/>
    <p:sldId id="783" r:id="rId139"/>
    <p:sldId id="784" r:id="rId140"/>
    <p:sldId id="785" r:id="rId141"/>
    <p:sldId id="786" r:id="rId142"/>
    <p:sldId id="787" r:id="rId143"/>
    <p:sldId id="788" r:id="rId144"/>
    <p:sldId id="789" r:id="rId145"/>
    <p:sldId id="790" r:id="rId146"/>
    <p:sldId id="791" r:id="rId147"/>
    <p:sldId id="793" r:id="rId148"/>
    <p:sldId id="792" r:id="rId149"/>
    <p:sldId id="794" r:id="rId150"/>
    <p:sldId id="795" r:id="rId151"/>
    <p:sldId id="796" r:id="rId152"/>
    <p:sldId id="797" r:id="rId153"/>
    <p:sldId id="798" r:id="rId154"/>
    <p:sldId id="799" r:id="rId155"/>
    <p:sldId id="800" r:id="rId156"/>
    <p:sldId id="290" r:id="rId157"/>
    <p:sldId id="295" r:id="rId158"/>
    <p:sldId id="299" r:id="rId159"/>
    <p:sldId id="292" r:id="rId160"/>
    <p:sldId id="645" r:id="rId161"/>
    <p:sldId id="646" r:id="rId162"/>
    <p:sldId id="293" r:id="rId163"/>
    <p:sldId id="300" r:id="rId164"/>
  </p:sldIdLst>
  <p:sldSz cx="9144000" cy="6858000" type="screen4x3"/>
  <p:notesSz cx="6858000" cy="9144000"/>
  <p:custDataLst>
    <p:tags r:id="rId166"/>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512F115-2FCC-49EE-8759-A71F26F5819E}">
          <p14:sldIdLst>
            <p14:sldId id="256"/>
            <p14:sldId id="647"/>
            <p14:sldId id="648"/>
            <p14:sldId id="649"/>
            <p14:sldId id="650"/>
            <p14:sldId id="651"/>
            <p14:sldId id="652"/>
            <p14:sldId id="653"/>
            <p14:sldId id="654"/>
            <p14:sldId id="655"/>
            <p14:sldId id="656"/>
            <p14:sldId id="657"/>
            <p14:sldId id="658"/>
            <p14:sldId id="659"/>
            <p14:sldId id="660"/>
            <p14:sldId id="661"/>
            <p14:sldId id="662"/>
            <p14:sldId id="664"/>
            <p14:sldId id="663"/>
            <p14:sldId id="665"/>
            <p14:sldId id="666"/>
            <p14:sldId id="667"/>
            <p14:sldId id="668"/>
            <p14:sldId id="669"/>
            <p14:sldId id="670"/>
            <p14:sldId id="671"/>
            <p14:sldId id="672"/>
            <p14:sldId id="673"/>
            <p14:sldId id="674"/>
            <p14:sldId id="675"/>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03"/>
            <p14:sldId id="702"/>
            <p14:sldId id="704"/>
            <p14:sldId id="705"/>
            <p14:sldId id="707"/>
            <p14:sldId id="706"/>
            <p14:sldId id="708"/>
            <p14:sldId id="709"/>
            <p14:sldId id="710"/>
            <p14:sldId id="711"/>
            <p14:sldId id="712"/>
            <p14:sldId id="713"/>
            <p14:sldId id="714"/>
            <p14:sldId id="716"/>
            <p14:sldId id="715"/>
            <p14:sldId id="717"/>
            <p14:sldId id="718"/>
            <p14:sldId id="719"/>
            <p14:sldId id="720"/>
            <p14:sldId id="721"/>
            <p14:sldId id="722"/>
            <p14:sldId id="723"/>
            <p14:sldId id="724"/>
            <p14:sldId id="725"/>
            <p14:sldId id="726"/>
            <p14:sldId id="727"/>
            <p14:sldId id="728"/>
            <p14:sldId id="729"/>
            <p14:sldId id="730"/>
            <p14:sldId id="732"/>
            <p14:sldId id="731"/>
            <p14:sldId id="733"/>
            <p14:sldId id="734"/>
            <p14:sldId id="735"/>
            <p14:sldId id="736"/>
            <p14:sldId id="737"/>
            <p14:sldId id="739"/>
            <p14:sldId id="740"/>
            <p14:sldId id="741"/>
            <p14:sldId id="742"/>
            <p14:sldId id="743"/>
            <p14:sldId id="744"/>
            <p14:sldId id="745"/>
            <p14:sldId id="746"/>
            <p14:sldId id="747"/>
            <p14:sldId id="748"/>
            <p14:sldId id="749"/>
            <p14:sldId id="750"/>
            <p14:sldId id="751"/>
            <p14:sldId id="752"/>
            <p14:sldId id="753"/>
            <p14:sldId id="754"/>
            <p14:sldId id="755"/>
            <p14:sldId id="756"/>
            <p14:sldId id="757"/>
            <p14:sldId id="758"/>
            <p14:sldId id="759"/>
            <p14:sldId id="761"/>
            <p14:sldId id="760"/>
            <p14:sldId id="763"/>
            <p14:sldId id="762"/>
            <p14:sldId id="764"/>
            <p14:sldId id="765"/>
            <p14:sldId id="766"/>
            <p14:sldId id="767"/>
            <p14:sldId id="768"/>
            <p14:sldId id="769"/>
            <p14:sldId id="770"/>
            <p14:sldId id="771"/>
            <p14:sldId id="772"/>
            <p14:sldId id="774"/>
            <p14:sldId id="773"/>
            <p14:sldId id="775"/>
            <p14:sldId id="776"/>
            <p14:sldId id="777"/>
            <p14:sldId id="778"/>
            <p14:sldId id="780"/>
            <p14:sldId id="779"/>
            <p14:sldId id="781"/>
            <p14:sldId id="782"/>
            <p14:sldId id="783"/>
            <p14:sldId id="784"/>
            <p14:sldId id="785"/>
            <p14:sldId id="786"/>
            <p14:sldId id="787"/>
            <p14:sldId id="788"/>
            <p14:sldId id="789"/>
            <p14:sldId id="790"/>
            <p14:sldId id="791"/>
            <p14:sldId id="793"/>
            <p14:sldId id="792"/>
            <p14:sldId id="794"/>
            <p14:sldId id="795"/>
            <p14:sldId id="796"/>
            <p14:sldId id="797"/>
            <p14:sldId id="798"/>
            <p14:sldId id="799"/>
            <p14:sldId id="800"/>
            <p14:sldId id="290"/>
            <p14:sldId id="295"/>
            <p14:sldId id="299"/>
            <p14:sldId id="292"/>
            <p14:sldId id="645"/>
            <p14:sldId id="646"/>
          </p14:sldIdLst>
        </p14:section>
        <p14:section name="Untitled Section" id="{0F1CB131-A6BD-43D0-B8D4-1F27CEF7A05E}">
          <p14:sldIdLst>
            <p14:sldId id="293"/>
            <p14:sldId id="30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C00000"/>
    <a:srgbClr val="000000"/>
    <a:srgbClr val="5075BC"/>
    <a:srgbClr val="50AB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7" autoAdjust="0"/>
    <p:restoredTop sz="99309" autoAdjust="0"/>
  </p:normalViewPr>
  <p:slideViewPr>
    <p:cSldViewPr>
      <p:cViewPr varScale="1">
        <p:scale>
          <a:sx n="71" d="100"/>
          <a:sy n="71" d="100"/>
        </p:scale>
        <p:origin x="-1392"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notesMaster" Target="notesMasters/notes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tableStyles" Target="tableStyle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7A379C-B41D-45E1-80CB-01FC82FDADA9}" type="datetimeFigureOut">
              <a:rPr lang="el-GR" smtClean="0"/>
              <a:t>29/2/2016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A60D4E-153C-481E-9C52-31B1E4926C1F}" type="slidenum">
              <a:rPr lang="el-GR" smtClean="0"/>
              <a:t>‹#›</a:t>
            </a:fld>
            <a:endParaRPr lang="el-GR"/>
          </a:p>
        </p:txBody>
      </p:sp>
    </p:spTree>
    <p:extLst>
      <p:ext uri="{BB962C8B-B14F-4D97-AF65-F5344CB8AC3E}">
        <p14:creationId xmlns:p14="http://schemas.microsoft.com/office/powerpoint/2010/main" val="3955354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155</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156</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157</a:t>
            </a:fld>
            <a:endParaRPr lang="el-GR"/>
          </a:p>
        </p:txBody>
      </p:sp>
    </p:spTree>
    <p:extLst>
      <p:ext uri="{BB962C8B-B14F-4D97-AF65-F5344CB8AC3E}">
        <p14:creationId xmlns:p14="http://schemas.microsoft.com/office/powerpoint/2010/main" val="405180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158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57B82-55D5-48B6-A7B9-861FC58016DE}" type="slidenum">
              <a:rPr lang="el-GR" altLang="en-US"/>
              <a:pPr fontAlgn="base">
                <a:spcBef>
                  <a:spcPct val="0"/>
                </a:spcBef>
                <a:spcAft>
                  <a:spcPct val="0"/>
                </a:spcAft>
              </a:pPr>
              <a:t>159</a:t>
            </a:fld>
            <a:endParaRPr lang="el-GR" altLang="en-US"/>
          </a:p>
        </p:txBody>
      </p:sp>
    </p:spTree>
    <p:extLst>
      <p:ext uri="{BB962C8B-B14F-4D97-AF65-F5344CB8AC3E}">
        <p14:creationId xmlns:p14="http://schemas.microsoft.com/office/powerpoint/2010/main" val="3810774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550092-985A-4DAB-B8BD-652609C8C1CA}" type="slidenum">
              <a:rPr lang="el-GR" altLang="en-US"/>
              <a:pPr fontAlgn="base">
                <a:spcBef>
                  <a:spcPct val="0"/>
                </a:spcBef>
                <a:spcAft>
                  <a:spcPct val="0"/>
                </a:spcAft>
              </a:pPr>
              <a:t>160</a:t>
            </a:fld>
            <a:endParaRPr lang="el-GR" altLang="en-US"/>
          </a:p>
        </p:txBody>
      </p:sp>
    </p:spTree>
    <p:extLst>
      <p:ext uri="{BB962C8B-B14F-4D97-AF65-F5344CB8AC3E}">
        <p14:creationId xmlns:p14="http://schemas.microsoft.com/office/powerpoint/2010/main" val="345734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161</a:t>
            </a:fld>
            <a:endParaRPr lang="el-GR"/>
          </a:p>
        </p:txBody>
      </p:sp>
    </p:spTree>
    <p:extLst>
      <p:ext uri="{BB962C8B-B14F-4D97-AF65-F5344CB8AC3E}">
        <p14:creationId xmlns:p14="http://schemas.microsoft.com/office/powerpoint/2010/main" val="2145123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162</a:t>
            </a:fld>
            <a:endParaRPr lang="el-GR"/>
          </a:p>
        </p:txBody>
      </p:sp>
    </p:spTree>
    <p:extLst>
      <p:ext uri="{BB962C8B-B14F-4D97-AF65-F5344CB8AC3E}">
        <p14:creationId xmlns:p14="http://schemas.microsoft.com/office/powerpoint/2010/main" val="1187057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4245247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245861566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rgbClr val="5075BC"/>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423861268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
        <p:nvSpPr>
          <p:cNvPr id="4"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5"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6" name="Picture 5"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63751880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12120861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28325092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rgbClr val="5075BC"/>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8"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9" name="Picture 8"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0761127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solidFill>
                  <a:srgbClr val="5075BC"/>
                </a:solidFill>
              </a:defRPr>
            </a:lvl1pPr>
          </a:lstStyle>
          <a:p>
            <a:r>
              <a:rPr lang="el-GR" dirty="0" smtClean="0"/>
              <a:t>Στυλ κύριου τίτλου</a:t>
            </a:r>
            <a:endParaRPr lang="el-GR" dirty="0"/>
          </a:p>
        </p:txBody>
      </p:sp>
      <p:sp>
        <p:nvSpPr>
          <p:cNvPr id="3" name="Θέση αριθμού διαφάνειας 5"/>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4" name="2 - Θέση υποσέλιδου"/>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13157946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202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7"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8" name="Picture 7"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34231715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3" name="Θέση εικόνας 2"/>
          <p:cNvSpPr>
            <a:spLocks noGrp="1"/>
          </p:cNvSpPr>
          <p:nvPr>
            <p:ph type="pic" idx="1"/>
          </p:nvPr>
        </p:nvSpPr>
        <p:spPr>
          <a:xfrm>
            <a:off x="1792288" y="1556792"/>
            <a:ext cx="5486400" cy="3456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vert="horz" lIns="91440" tIns="45720" rIns="91440" bIns="45720" rtlCol="0" anchor="ctr">
            <a:normAutofit/>
          </a:bodyPr>
          <a:lstStyle>
            <a:lvl1pPr>
              <a:defRPr lang="el-GR" b="0">
                <a:solidFill>
                  <a:srgbClr val="5075BC"/>
                </a:solidFill>
              </a:defRPr>
            </a:lvl1pPr>
          </a:lstStyle>
          <a:p>
            <a:pPr lvl="0"/>
            <a:r>
              <a:rPr lang="el-GR" dirty="0" smtClean="0"/>
              <a:t>Στυλ κύριου τίτλου</a:t>
            </a:r>
            <a:endParaRPr lang="el-GR" dirty="0"/>
          </a:p>
        </p:txBody>
      </p:sp>
      <p:sp>
        <p:nvSpPr>
          <p:cNvPr id="5" name="Θέση αριθμού διαφάνειας 5" descr="[DECORATIVE]"/>
          <p:cNvSpPr txBox="1">
            <a:spLocks/>
          </p:cNvSpPr>
          <p:nvPr userDrawn="1"/>
        </p:nvSpPr>
        <p:spPr>
          <a:xfrm>
            <a:off x="8644854" y="6441971"/>
            <a:ext cx="432869" cy="268139"/>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3C4726A-630D-4CB4-B088-BAB00F4188E9}" type="slidenum">
              <a:rPr lang="el-GR" smtClean="0">
                <a:solidFill>
                  <a:srgbClr val="5075BC"/>
                </a:solidFill>
              </a:rPr>
              <a:pPr algn="ctr"/>
              <a:t>‹#›</a:t>
            </a:fld>
            <a:endParaRPr lang="el-GR" dirty="0">
              <a:solidFill>
                <a:srgbClr val="5075BC"/>
              </a:solidFill>
            </a:endParaRPr>
          </a:p>
        </p:txBody>
      </p:sp>
      <p:sp>
        <p:nvSpPr>
          <p:cNvPr id="6" name="2 - Θέση υποσέλιδου" descr="[DECORATIVE]"/>
          <p:cNvSpPr txBox="1">
            <a:spLocks/>
          </p:cNvSpPr>
          <p:nvPr userDrawn="1"/>
        </p:nvSpPr>
        <p:spPr bwMode="auto">
          <a:xfrm>
            <a:off x="539552" y="6441600"/>
            <a:ext cx="7992887" cy="268139"/>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rgbClr val="5075BC"/>
                </a:solidFill>
              </a:rPr>
              <a:t>Εισαγωγή στον </a:t>
            </a:r>
            <a:r>
              <a:rPr lang="el-GR" sz="1000" dirty="0" err="1" smtClean="0">
                <a:solidFill>
                  <a:srgbClr val="5075BC"/>
                </a:solidFill>
              </a:rPr>
              <a:t>Γραμματισμό</a:t>
            </a:r>
            <a:endParaRPr lang="el-GR" sz="1000" dirty="0" smtClean="0">
              <a:solidFill>
                <a:srgbClr val="5075BC"/>
              </a:solidFill>
            </a:endParaRPr>
          </a:p>
        </p:txBody>
      </p:sp>
      <p:pic>
        <p:nvPicPr>
          <p:cNvPr id="7" name="Picture 6" descr="[DECORATIVE]"/>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723" y="6255465"/>
            <a:ext cx="431834" cy="570020"/>
          </a:xfrm>
          <a:prstGeom prst="rect">
            <a:avLst/>
          </a:prstGeom>
        </p:spPr>
      </p:pic>
    </p:spTree>
    <p:extLst>
      <p:ext uri="{BB962C8B-B14F-4D97-AF65-F5344CB8AC3E}">
        <p14:creationId xmlns:p14="http://schemas.microsoft.com/office/powerpoint/2010/main" val="410507760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983809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b="0"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114.jpeg"/></Relationships>
</file>

<file path=ppt/slides/_rels/slide11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4.xml"/><Relationship Id="rId1" Type="http://schemas.openxmlformats.org/officeDocument/2006/relationships/tags" Target="../tags/tag11.xml"/></Relationships>
</file>

<file path=ppt/slides/_rels/slide11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3.jpeg"/></Relationships>
</file>

<file path=ppt/slides/_rels/slide140.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8.jpeg"/></Relationships>
</file>

<file path=ppt/slides/_rels/slide1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63.jpe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opencourses.uoa.gr/courses/ECD10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64.png"/><Relationship Id="rId4" Type="http://schemas.openxmlformats.org/officeDocument/2006/relationships/hyperlink" Target="%5b1%5d%20http:/creativecommons.org/licenses/by-nc-sa/4.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biblionet.gr/book/132369/%CE%97_%CE%BA%CE%BF%CE%BA%CE%BA%CE%B9%CE%BD%CE%BF%CF%83%CE%BA%CE%BF%CF%85%CF%86%CE%AF%CF%84%CF%83%CE%B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biblionet.gr/book/15283/Sole_-_Vendrell,_Carme/%CE%A4%CE%BF_%CE%BD%CE%B5%CF%81%CF%8C" TargetMode="External"/><Relationship Id="rId4" Type="http://schemas.openxmlformats.org/officeDocument/2006/relationships/hyperlink" Target="http://www.biblionet.gr/book/110381/%CE%A0%CF%81%CE%B5%CE%B2%CE%B5%CE%B6%CE%AC%CE%BD%CE%BF%CF%85,_%CE%92%CE%B1%CF%81%CE%B2%CE%AC%CF%81%CE%B1/%CE%9B%CE%AD%CE%BE%CE%B7,_%CE%BB%CE%AD%CE%BE%CE%B7_%CE%B5%CE%AF%CF%83%CE%B1%CE%B9_'%CE%B4%CF%89;"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www.biblionet.gr/book/31326/Pennart,_Geoffroy_de/%CE%A3%CE%BF%CF%86%CE%AF%CE%B1,_%CE%B7_%CE%B1%CE%B3%CE%B5%CE%BB%CE%B1%CE%B4%CE%AF%CF%84%CF%83%CE%B1_%CF%84%CF%81%CE%B1%CE%B3%CE%BF%CF%85%CE%B4%CE%AF%CF%83%CF%84%CF%81%CE%B9%CE%B1"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57.jpeg"/></Relationships>
</file>

<file path=ppt/slides/_rels/slide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4.xml"/><Relationship Id="rId1" Type="http://schemas.openxmlformats.org/officeDocument/2006/relationships/tags" Target="../tags/tag7.xml"/><Relationship Id="rId4" Type="http://schemas.openxmlformats.org/officeDocument/2006/relationships/image" Target="../media/image80.jpeg"/></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98.jpeg"/></Relationships>
</file>

<file path=ppt/slides/_rels/slide9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Λογότυπο Εθνικόν και Καποδιστριακόν Πανεπιστήμιον Αθηνών"/>
          <p:cNvPicPr>
            <a:picLocks noChangeAspect="1"/>
          </p:cNvPicPr>
          <p:nvPr/>
        </p:nvPicPr>
        <p:blipFill>
          <a:blip r:embed="rId4"/>
          <a:stretch>
            <a:fillRect/>
          </a:stretch>
        </p:blipFill>
        <p:spPr>
          <a:xfrm>
            <a:off x="179512" y="404664"/>
            <a:ext cx="4147938" cy="817388"/>
          </a:xfrm>
          <a:prstGeom prst="rect">
            <a:avLst/>
          </a:prstGeom>
        </p:spPr>
      </p:pic>
      <p:sp>
        <p:nvSpPr>
          <p:cNvPr id="2" name="Τίτλος 1"/>
          <p:cNvSpPr>
            <a:spLocks noGrp="1"/>
          </p:cNvSpPr>
          <p:nvPr>
            <p:ph type="ctrTitle"/>
          </p:nvPr>
        </p:nvSpPr>
        <p:spPr>
          <a:xfrm>
            <a:off x="685800" y="2006575"/>
            <a:ext cx="7772400" cy="1470025"/>
          </a:xfrm>
        </p:spPr>
        <p:txBody>
          <a:bodyPr>
            <a:normAutofit/>
          </a:bodyPr>
          <a:lstStyle/>
          <a:p>
            <a:r>
              <a:rPr lang="el-GR" dirty="0" smtClean="0"/>
              <a:t>Διδακτική </a:t>
            </a:r>
            <a:r>
              <a:rPr lang="el-GR" dirty="0"/>
              <a:t>της Λογοτεχνίας στην Προσχολική </a:t>
            </a:r>
            <a:r>
              <a:rPr lang="el-GR" dirty="0" smtClean="0"/>
              <a:t>Εκπαίδευση</a:t>
            </a:r>
            <a:endParaRPr lang="el-GR" dirty="0">
              <a:solidFill>
                <a:srgbClr val="5075BC"/>
              </a:solidFill>
            </a:endParaRPr>
          </a:p>
        </p:txBody>
      </p:sp>
      <p:sp>
        <p:nvSpPr>
          <p:cNvPr id="3" name="Υπότιτλος 2"/>
          <p:cNvSpPr>
            <a:spLocks noGrp="1"/>
          </p:cNvSpPr>
          <p:nvPr>
            <p:ph type="subTitle" idx="1"/>
          </p:nvPr>
        </p:nvSpPr>
        <p:spPr>
          <a:xfrm>
            <a:off x="683568" y="3384823"/>
            <a:ext cx="7776864" cy="1752600"/>
          </a:xfrm>
        </p:spPr>
        <p:txBody>
          <a:bodyPr>
            <a:noAutofit/>
          </a:bodyPr>
          <a:lstStyle/>
          <a:p>
            <a:pPr>
              <a:spcBef>
                <a:spcPts val="0"/>
              </a:spcBef>
            </a:pPr>
            <a:endParaRPr lang="el-GR" sz="2800" dirty="0" smtClean="0"/>
          </a:p>
          <a:p>
            <a:pPr>
              <a:spcBef>
                <a:spcPts val="0"/>
              </a:spcBef>
            </a:pPr>
            <a:r>
              <a:rPr lang="el-GR" sz="2800" dirty="0" smtClean="0"/>
              <a:t>Εισαγωγή στον </a:t>
            </a:r>
            <a:r>
              <a:rPr lang="el-GR" sz="2800" dirty="0" err="1" smtClean="0"/>
              <a:t>Γραμματισμό</a:t>
            </a:r>
            <a:r>
              <a:rPr lang="en-GB" sz="2800" dirty="0" smtClean="0"/>
              <a:t> – </a:t>
            </a:r>
            <a:r>
              <a:rPr lang="el-GR" sz="2800" dirty="0" smtClean="0"/>
              <a:t>Πρακτικές Ασκήσεις</a:t>
            </a:r>
            <a:endParaRPr lang="en-US" sz="2800" dirty="0" smtClean="0"/>
          </a:p>
          <a:p>
            <a:endParaRPr lang="en-US" sz="2800" dirty="0" smtClean="0"/>
          </a:p>
          <a:p>
            <a:r>
              <a:rPr lang="el-GR" sz="2800" dirty="0"/>
              <a:t>Αγγελική </a:t>
            </a:r>
            <a:r>
              <a:rPr lang="el-GR" sz="2800" dirty="0" smtClean="0"/>
              <a:t>Γιαννικοπούλου</a:t>
            </a:r>
            <a:endParaRPr lang="en-US" sz="2800" dirty="0" smtClean="0"/>
          </a:p>
          <a:p>
            <a:r>
              <a:rPr lang="el-GR" sz="2800" dirty="0"/>
              <a:t>Τμήμα Εκπαίδευσης και </a:t>
            </a:r>
            <a:r>
              <a:rPr lang="el-GR" sz="2800" dirty="0" smtClean="0"/>
              <a:t>Αγωγής</a:t>
            </a:r>
            <a:r>
              <a:rPr lang="en-US" sz="2800" dirty="0"/>
              <a:t> </a:t>
            </a:r>
            <a:r>
              <a:rPr lang="el-GR" sz="2800" dirty="0" smtClean="0"/>
              <a:t>στην </a:t>
            </a:r>
            <a:r>
              <a:rPr lang="el-GR" sz="2800" dirty="0"/>
              <a:t>Προσχολική Ηλικία (ΤΕΑΠΗ</a:t>
            </a:r>
            <a:r>
              <a:rPr lang="el-GR" sz="2800" dirty="0" smtClean="0"/>
              <a:t>)</a:t>
            </a:r>
            <a:endParaRPr lang="el-GR" sz="2800" dirty="0"/>
          </a:p>
        </p:txBody>
      </p:sp>
    </p:spTree>
    <p:custDataLst>
      <p:tags r:id="rId1"/>
    </p:custDataLst>
    <p:extLst>
      <p:ext uri="{BB962C8B-B14F-4D97-AF65-F5344CB8AC3E}">
        <p14:creationId xmlns:p14="http://schemas.microsoft.com/office/powerpoint/2010/main" val="34281954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«Η γειτονιά μας από ψηλά»</a:t>
            </a:r>
            <a:endParaRPr lang="el-GR" altLang="el-GR" dirty="0"/>
          </a:p>
        </p:txBody>
      </p:sp>
      <p:sp>
        <p:nvSpPr>
          <p:cNvPr id="3" name="Content Placeholder 2" descr="Τα παιδιά εξετάζουν την αεροφωτογραφία "/>
          <p:cNvSpPr>
            <a:spLocks noGrp="1"/>
          </p:cNvSpPr>
          <p:nvPr>
            <p:ph sz="half" idx="1"/>
          </p:nvPr>
        </p:nvSpPr>
        <p:spPr/>
        <p:txBody>
          <a:bodyPr>
            <a:noAutofit/>
          </a:bodyPr>
          <a:lstStyle/>
          <a:p>
            <a:pPr marL="0" indent="0">
              <a:buNone/>
            </a:pPr>
            <a:r>
              <a:rPr lang="el-GR" altLang="el-GR" sz="2400" dirty="0"/>
              <a:t>Τα παιδιά παρατηρούν αεροφωτογραφία της περιοχής τους και προσπαθούν να σημειώσουν, τοποθετώντας χαρτάκια </a:t>
            </a:r>
            <a:r>
              <a:rPr lang="en-US" altLang="el-GR" sz="2400" dirty="0"/>
              <a:t>(</a:t>
            </a:r>
            <a:r>
              <a:rPr lang="el-GR" altLang="el-GR" sz="2400" dirty="0"/>
              <a:t>γραμμένα από τα ίδια</a:t>
            </a:r>
            <a:r>
              <a:rPr lang="en-US" altLang="el-GR" sz="2400" dirty="0"/>
              <a:t> </a:t>
            </a:r>
            <a:r>
              <a:rPr lang="el-GR" altLang="el-GR" sz="2400" dirty="0"/>
              <a:t>ή τη νηπιαγωγό), τα μέρη που αναγνωρίζουν. Στη συνέχεια </a:t>
            </a:r>
            <a:r>
              <a:rPr lang="el-GR" altLang="el-GR" sz="2400" b="1" dirty="0"/>
              <a:t>στη γωνιά του οικοδομικού υλικού</a:t>
            </a:r>
            <a:r>
              <a:rPr lang="el-GR" altLang="el-GR" sz="2400" dirty="0"/>
              <a:t> αναπαριστούν αυτό που είδαν στο χαρτί.</a:t>
            </a:r>
          </a:p>
        </p:txBody>
      </p:sp>
      <p:pic>
        <p:nvPicPr>
          <p:cNvPr id="5" name="Content Placeholder 4" descr="Picture 031"/>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988840"/>
            <a:ext cx="4038600" cy="3639636"/>
          </a:xfrm>
        </p:spPr>
      </p:pic>
    </p:spTree>
    <p:extLst>
      <p:ext uri="{BB962C8B-B14F-4D97-AF65-F5344CB8AC3E}">
        <p14:creationId xmlns:p14="http://schemas.microsoft.com/office/powerpoint/2010/main" val="217915865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«Μουσική</a:t>
            </a:r>
            <a:r>
              <a:rPr lang="el-GR" dirty="0"/>
              <a:t>» (1/2)</a:t>
            </a:r>
          </a:p>
        </p:txBody>
      </p:sp>
      <p:sp>
        <p:nvSpPr>
          <p:cNvPr id="3" name="Content Placeholder 2"/>
          <p:cNvSpPr>
            <a:spLocks noGrp="1"/>
          </p:cNvSpPr>
          <p:nvPr>
            <p:ph sz="half" idx="1"/>
          </p:nvPr>
        </p:nvSpPr>
        <p:spPr/>
        <p:txBody>
          <a:bodyPr>
            <a:noAutofit/>
          </a:bodyPr>
          <a:lstStyle/>
          <a:p>
            <a:pPr marL="0" indent="0">
              <a:buNone/>
            </a:pPr>
            <a:r>
              <a:rPr lang="el-GR" altLang="el-GR" sz="2400" dirty="0"/>
              <a:t>Απέξω από τα σι ντι η νηπιαγωγός έχει γράψει τι περιέχουν. Τα παιδιά έχουν ήδη συζητήσει για κάποιους συνθέτες και για το έργο που ακούν. Μετά εκθέτουν τις πληροφορίες σε ειδικό χώρο στη γωνιά της μουσικής. Τα παιδιά μπορούν να τα διαβάσουν τι γράφουν τα σι ντι με τη βοήθεια αυτών των κειμένων. </a:t>
            </a:r>
          </a:p>
          <a:p>
            <a:endParaRPr lang="el-GR" sz="2400" dirty="0"/>
          </a:p>
        </p:txBody>
      </p:sp>
      <p:pic>
        <p:nvPicPr>
          <p:cNvPr id="5" name="Picture 5" descr="CD"/>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916832"/>
            <a:ext cx="4038600" cy="3027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80434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Πληροφορίες "/>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1017917" y="1556792"/>
            <a:ext cx="7039155" cy="3456384"/>
          </a:xfrm>
        </p:spPr>
      </p:pic>
      <p:sp>
        <p:nvSpPr>
          <p:cNvPr id="3" name="Content Placeholder 2"/>
          <p:cNvSpPr>
            <a:spLocks noGrp="1"/>
          </p:cNvSpPr>
          <p:nvPr>
            <p:ph type="body" sz="half" idx="2"/>
          </p:nvPr>
        </p:nvSpPr>
        <p:spPr>
          <a:xfrm>
            <a:off x="899592" y="5157192"/>
            <a:ext cx="7776864" cy="1015008"/>
          </a:xfrm>
        </p:spPr>
        <p:txBody>
          <a:bodyPr>
            <a:noAutofit/>
          </a:bodyPr>
          <a:lstStyle/>
          <a:p>
            <a:pPr marL="0" indent="0">
              <a:buNone/>
            </a:pPr>
            <a:r>
              <a:rPr lang="el-GR" altLang="el-GR" sz="2300" dirty="0" smtClean="0"/>
              <a:t>Μετά </a:t>
            </a:r>
            <a:r>
              <a:rPr lang="el-GR" altLang="el-GR" sz="2300" dirty="0"/>
              <a:t>εκθέτουν τις πληροφορίες σε ειδικό χώρο στη γωνιά της μουσικής. Τα παιδιά μπορούν να τα διαβάσουν τι γράφουν τα σι ντι με τη βοήθεια αυτών των κειμένων. </a:t>
            </a:r>
          </a:p>
          <a:p>
            <a:endParaRPr lang="el-GR" sz="2300" dirty="0"/>
          </a:p>
        </p:txBody>
      </p:sp>
      <p:sp>
        <p:nvSpPr>
          <p:cNvPr id="2" name="Title 1"/>
          <p:cNvSpPr>
            <a:spLocks noGrp="1"/>
          </p:cNvSpPr>
          <p:nvPr>
            <p:ph type="title"/>
          </p:nvPr>
        </p:nvSpPr>
        <p:spPr/>
        <p:txBody>
          <a:bodyPr>
            <a:normAutofit/>
          </a:bodyPr>
          <a:lstStyle/>
          <a:p>
            <a:r>
              <a:rPr lang="el-GR" dirty="0" smtClean="0"/>
              <a:t>«Μουσική</a:t>
            </a:r>
            <a:r>
              <a:rPr lang="el-GR" dirty="0"/>
              <a:t>» </a:t>
            </a:r>
            <a:r>
              <a:rPr lang="el-GR" dirty="0" smtClean="0"/>
              <a:t>(2/2</a:t>
            </a:r>
            <a:r>
              <a:rPr lang="el-GR" dirty="0"/>
              <a:t>)</a:t>
            </a:r>
          </a:p>
        </p:txBody>
      </p:sp>
    </p:spTree>
    <p:extLst>
      <p:ext uri="{BB962C8B-B14F-4D97-AF65-F5344CB8AC3E}">
        <p14:creationId xmlns:p14="http://schemas.microsoft.com/office/powerpoint/2010/main" val="21767408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smtClean="0"/>
              <a:t>«Το τετράδιο των τραγουδιών</a:t>
            </a:r>
            <a:r>
              <a:rPr lang="el-GR" dirty="0"/>
              <a:t>» (</a:t>
            </a:r>
            <a:r>
              <a:rPr lang="el-GR" dirty="0" smtClean="0"/>
              <a:t>1/3)</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dirty="0"/>
              <a:t>Κάθε τραγούδι που μαθαίνουν τα παιδιά καταγράφεται στο σχετικό μεγάλο (σε διαστάσεις) Τετράδιο. </a:t>
            </a:r>
            <a:endParaRPr lang="el-GR" dirty="0"/>
          </a:p>
        </p:txBody>
      </p:sp>
      <p:pic>
        <p:nvPicPr>
          <p:cNvPr id="7" name="Picture 4" descr="Το βιβλίο των τραγουδι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700808"/>
            <a:ext cx="4038600" cy="3419182"/>
          </a:xfrm>
        </p:spPr>
      </p:pic>
    </p:spTree>
    <p:extLst>
      <p:ext uri="{BB962C8B-B14F-4D97-AF65-F5344CB8AC3E}">
        <p14:creationId xmlns:p14="http://schemas.microsoft.com/office/powerpoint/2010/main" val="27219176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«Το τετράδιο των τραγουδιών» </a:t>
            </a:r>
            <a:r>
              <a:rPr lang="el-GR" dirty="0" smtClean="0"/>
              <a:t>(2/3</a:t>
            </a:r>
            <a:r>
              <a:rPr lang="el-GR" dirty="0"/>
              <a:t>)</a:t>
            </a:r>
          </a:p>
        </p:txBody>
      </p:sp>
      <p:sp>
        <p:nvSpPr>
          <p:cNvPr id="5" name="Content Placeholder 4"/>
          <p:cNvSpPr>
            <a:spLocks noGrp="1"/>
          </p:cNvSpPr>
          <p:nvPr>
            <p:ph sz="half" idx="1"/>
          </p:nvPr>
        </p:nvSpPr>
        <p:spPr/>
        <p:txBody>
          <a:bodyPr>
            <a:noAutofit/>
          </a:bodyPr>
          <a:lstStyle/>
          <a:p>
            <a:pPr marL="0" indent="0">
              <a:buNone/>
            </a:pPr>
            <a:r>
              <a:rPr lang="el-GR" altLang="el-GR" dirty="0" smtClean="0"/>
              <a:t>Όταν </a:t>
            </a:r>
            <a:r>
              <a:rPr lang="el-GR" altLang="el-GR" dirty="0"/>
              <a:t>τα παιδιά τραγουδούν κάποιο τραγούδι, η νηπιαγωγός δείχνει με το δάχτυλο. Εκείνα ‘διαβάζουν’ τους στίχους, καθώς τραγουδούν. </a:t>
            </a:r>
          </a:p>
          <a:p>
            <a:endParaRPr lang="el-GR" dirty="0"/>
          </a:p>
        </p:txBody>
      </p:sp>
      <p:pic>
        <p:nvPicPr>
          <p:cNvPr id="7" name="Picture 5" descr="Στίχοι τραγουδιού"/>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67834" y="1609185"/>
            <a:ext cx="3799332" cy="450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597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τετράδιο των τραγουδιών» </a:t>
            </a:r>
            <a:r>
              <a:rPr lang="el-GR" dirty="0" smtClean="0"/>
              <a:t>(3/3</a:t>
            </a:r>
            <a:r>
              <a:rPr lang="el-GR" dirty="0"/>
              <a:t>)</a:t>
            </a:r>
          </a:p>
        </p:txBody>
      </p:sp>
      <p:sp>
        <p:nvSpPr>
          <p:cNvPr id="3" name="Content Placeholder 2" descr="Πίνακας Περιεχομένων"/>
          <p:cNvSpPr>
            <a:spLocks noGrp="1"/>
          </p:cNvSpPr>
          <p:nvPr>
            <p:ph sz="half" idx="1"/>
          </p:nvPr>
        </p:nvSpPr>
        <p:spPr/>
        <p:txBody>
          <a:bodyPr/>
          <a:lstStyle/>
          <a:p>
            <a:pPr marL="0" indent="0">
              <a:buNone/>
            </a:pPr>
            <a:r>
              <a:rPr lang="el-GR" altLang="el-GR" dirty="0"/>
              <a:t>Το βιβλίο χρησιμοποιείται πιο εύκολα αν αμέσως μετά τα εξώφυλλα υπάρχει και Πίνακας Περιεχομένων. </a:t>
            </a:r>
          </a:p>
          <a:p>
            <a:endParaRPr lang="el-GR" dirty="0"/>
          </a:p>
        </p:txBody>
      </p:sp>
      <p:pic>
        <p:nvPicPr>
          <p:cNvPr id="5" name="Picture 3" descr="DSC00788"/>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700808"/>
            <a:ext cx="4038600" cy="3710084"/>
          </a:xfrm>
        </p:spPr>
      </p:pic>
    </p:spTree>
    <p:extLst>
      <p:ext uri="{BB962C8B-B14F-4D97-AF65-F5344CB8AC3E}">
        <p14:creationId xmlns:p14="http://schemas.microsoft.com/office/powerpoint/2010/main" val="21932594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Μια Γωνιά </a:t>
            </a:r>
            <a:r>
              <a:rPr lang="el-GR" dirty="0"/>
              <a:t>γ</a:t>
            </a:r>
            <a:r>
              <a:rPr lang="el-GR" dirty="0" smtClean="0"/>
              <a:t>ια </a:t>
            </a:r>
            <a:r>
              <a:rPr lang="el-GR" dirty="0"/>
              <a:t>τ</a:t>
            </a:r>
            <a:r>
              <a:rPr lang="el-GR" dirty="0" smtClean="0"/>
              <a:t>ο Περιβάλλον</a:t>
            </a:r>
            <a:endParaRPr lang="el-GR" dirty="0"/>
          </a:p>
        </p:txBody>
      </p:sp>
      <p:pic>
        <p:nvPicPr>
          <p:cNvPr id="6" name="Picture 3" descr="Αφίσα: Σώστε τη φύση"/>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58350" y="1557338"/>
            <a:ext cx="603999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625201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«Τα ανακυκλωμένα</a:t>
            </a:r>
            <a:r>
              <a:rPr lang="el-GR" dirty="0"/>
              <a:t>» (1/2) </a:t>
            </a:r>
          </a:p>
        </p:txBody>
      </p:sp>
      <p:sp>
        <p:nvSpPr>
          <p:cNvPr id="4" name="Content Placeholder 3"/>
          <p:cNvSpPr>
            <a:spLocks noGrp="1"/>
          </p:cNvSpPr>
          <p:nvPr>
            <p:ph sz="half" idx="1"/>
          </p:nvPr>
        </p:nvSpPr>
        <p:spPr/>
        <p:txBody>
          <a:bodyPr>
            <a:noAutofit/>
          </a:bodyPr>
          <a:lstStyle/>
          <a:p>
            <a:pPr marL="0" indent="0">
              <a:buNone/>
            </a:pPr>
            <a:r>
              <a:rPr lang="el-GR" altLang="el-GR" sz="2600" dirty="0"/>
              <a:t>Μερικά προϊόντα ήδη προέρχονται από ανακύκλωση. </a:t>
            </a:r>
          </a:p>
          <a:p>
            <a:pPr marL="0" indent="0">
              <a:buNone/>
            </a:pPr>
            <a:r>
              <a:rPr lang="el-GR" altLang="el-GR" sz="2600" dirty="0"/>
              <a:t>Τα παιδιά συζητούν και αναγνωρίζουν το σχετικό σήμα</a:t>
            </a:r>
            <a:r>
              <a:rPr lang="en-US" altLang="el-GR" sz="2600" dirty="0"/>
              <a:t>. </a:t>
            </a:r>
            <a:endParaRPr lang="el-GR" sz="2600" dirty="0"/>
          </a:p>
        </p:txBody>
      </p:sp>
      <p:pic>
        <p:nvPicPr>
          <p:cNvPr id="6" name="Picture 4" descr="Σήμα ανακύκλωσ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931677"/>
            <a:ext cx="4038600" cy="386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3640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«Τα ανακυκλωμένα» </a:t>
            </a:r>
            <a:r>
              <a:rPr lang="el-GR" dirty="0" smtClean="0"/>
              <a:t>(2/2</a:t>
            </a:r>
            <a:r>
              <a:rPr lang="el-GR" dirty="0"/>
              <a:t>)</a:t>
            </a:r>
          </a:p>
        </p:txBody>
      </p:sp>
      <p:sp>
        <p:nvSpPr>
          <p:cNvPr id="4" name="Content Placeholder 3"/>
          <p:cNvSpPr>
            <a:spLocks noGrp="1"/>
          </p:cNvSpPr>
          <p:nvPr>
            <p:ph sz="half" idx="1"/>
          </p:nvPr>
        </p:nvSpPr>
        <p:spPr/>
        <p:txBody>
          <a:bodyPr>
            <a:noAutofit/>
          </a:bodyPr>
          <a:lstStyle/>
          <a:p>
            <a:pPr marL="0" indent="0">
              <a:buNone/>
            </a:pPr>
            <a:r>
              <a:rPr lang="el-GR" altLang="el-GR" sz="2600" dirty="0" smtClean="0"/>
              <a:t>Στη </a:t>
            </a:r>
            <a:r>
              <a:rPr lang="el-GR" altLang="el-GR" sz="2600" dirty="0"/>
              <a:t>συνέχεια προσπαθούν να το εντοπίσουν στις συσκευασίες των προϊόντων που χρησιμοποιούν. </a:t>
            </a:r>
          </a:p>
          <a:p>
            <a:endParaRPr lang="el-GR" sz="2600" dirty="0"/>
          </a:p>
        </p:txBody>
      </p:sp>
      <p:pic>
        <p:nvPicPr>
          <p:cNvPr id="6" name="Content Placeholder 5" descr="Σήμα ανακύκλωσ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94387" y="1600200"/>
            <a:ext cx="37462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3298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«Ζωγράφισε μου τι ανακυκλώνεις»</a:t>
            </a:r>
            <a:endParaRPr lang="el-GR" dirty="0"/>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altLang="el-GR" sz="2600" dirty="0"/>
              <a:t>Με τη βοήθεια του Πίνακα Αναφοράς και των κάδων, στους οποίους πετούν τα διάφορα απορρίμματα (Χαρτί, Πλαστικό, Αλουμίνιο)  η νηπιαγωγός ζητά από τα παιδιά να της ζωγραφίσουν τι ανακυκλώνουν. Ενθαρρύνει διακριτικά την αναγραφή της σχετικής λέξης. </a:t>
            </a:r>
          </a:p>
          <a:p>
            <a:endParaRPr lang="el-GR" sz="2600" dirty="0"/>
          </a:p>
        </p:txBody>
      </p:sp>
      <p:pic>
        <p:nvPicPr>
          <p:cNvPr id="5" name="Picture 5" descr="Ανακυκλώσιμα υλικ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5588" y="1753203"/>
            <a:ext cx="3163824" cy="421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1138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«Μουσικά σκουπίδια</a:t>
            </a:r>
            <a:r>
              <a:rPr lang="el-GR" dirty="0"/>
              <a:t>» (</a:t>
            </a:r>
            <a:r>
              <a:rPr lang="el-GR" dirty="0" smtClean="0"/>
              <a:t>1/3)</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προσπαθούν να δημιουργήσουν μουσικά όργανα χρησιμοποιώντας υλικά από τα … σκουπίδια. </a:t>
            </a:r>
            <a:endParaRPr lang="el-GR" dirty="0"/>
          </a:p>
        </p:txBody>
      </p:sp>
      <p:pic>
        <p:nvPicPr>
          <p:cNvPr id="5" name="Content Placeholder 4" descr="Επαναχρησιμοποίηση υλικ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26355"/>
            <a:ext cx="4038600" cy="447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97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Αυθεντικό υλικό</a:t>
            </a:r>
            <a:endParaRPr lang="el-GR" dirty="0"/>
          </a:p>
        </p:txBody>
      </p:sp>
      <p:sp>
        <p:nvSpPr>
          <p:cNvPr id="3" name="Content Placeholder 2"/>
          <p:cNvSpPr>
            <a:spLocks noGrp="1"/>
          </p:cNvSpPr>
          <p:nvPr>
            <p:ph sz="half" idx="1"/>
          </p:nvPr>
        </p:nvSpPr>
        <p:spPr>
          <a:xfrm>
            <a:off x="457200" y="1600200"/>
            <a:ext cx="4402832" cy="4525963"/>
          </a:xfrm>
        </p:spPr>
        <p:txBody>
          <a:bodyPr>
            <a:noAutofit/>
          </a:bodyPr>
          <a:lstStyle/>
          <a:p>
            <a:pPr marL="0" indent="0">
              <a:buNone/>
            </a:pPr>
            <a:r>
              <a:rPr lang="el-GR" sz="2600" dirty="0" smtClean="0"/>
              <a:t>Είναι </a:t>
            </a:r>
            <a:r>
              <a:rPr lang="el-GR" sz="2600" dirty="0"/>
              <a:t>καλό να ανοίξουν οι πόρτες του σχολείου και να εισέλθει σε αυτό το πραγματικό αυθεντικό </a:t>
            </a:r>
            <a:r>
              <a:rPr lang="el-GR" sz="2600" dirty="0" smtClean="0"/>
              <a:t>υλικό. Είτε </a:t>
            </a:r>
            <a:r>
              <a:rPr lang="el-GR" sz="2600" dirty="0"/>
              <a:t>στο συμβολικό παιχνίδι είτε κατά τη διάρκεια των διαφόρων δραστηριοτήτων θα ήταν ευχής έργο, αν τα παιδιά παρατηρούσαν το έντυπο υλικό έτσι όπως πραγματικά υπάρχει γύρω μας. </a:t>
            </a:r>
          </a:p>
          <a:p>
            <a:endParaRPr lang="el-GR" sz="2600" dirty="0"/>
          </a:p>
        </p:txBody>
      </p:sp>
      <p:pic>
        <p:nvPicPr>
          <p:cNvPr id="5" name="Picture 5" descr="Βεβαίωση παράβασης - κλήση"/>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004048" y="1772816"/>
            <a:ext cx="367856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951451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«Μουσικά σκουπίδια» </a:t>
            </a:r>
            <a:r>
              <a:rPr lang="el-GR" dirty="0" smtClean="0"/>
              <a:t>(2/3)</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Στη </a:t>
            </a:r>
            <a:r>
              <a:rPr lang="el-GR" altLang="el-GR" dirty="0"/>
              <a:t>συνέχεια συμβουλεύονται παρτιτούρες και παίζουν μουσική με αυτά.</a:t>
            </a:r>
          </a:p>
          <a:p>
            <a:endParaRPr lang="el-GR" dirty="0"/>
          </a:p>
        </p:txBody>
      </p:sp>
      <p:pic>
        <p:nvPicPr>
          <p:cNvPr id="7" name="Picture 5" descr="Πεντάγραμμο"/>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9552" y="3573016"/>
            <a:ext cx="2982581" cy="223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Μουσικά όργανα"/>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1735529"/>
            <a:ext cx="4038600" cy="425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25653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«Μουσικά σκουπίδια» </a:t>
            </a:r>
            <a:r>
              <a:rPr lang="el-GR" dirty="0" smtClean="0"/>
              <a:t>(3/3)</a:t>
            </a:r>
            <a:endParaRPr lang="el-GR" dirty="0"/>
          </a:p>
        </p:txBody>
      </p:sp>
      <p:pic>
        <p:nvPicPr>
          <p:cNvPr id="7" name="Picture 2" descr="Μουσικά όργανα από ανακυκλώσιμα υλικά"/>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552974" y="1557338"/>
            <a:ext cx="6050751" cy="4525962"/>
          </a:xfrm>
        </p:spPr>
      </p:pic>
    </p:spTree>
    <p:extLst>
      <p:ext uri="{BB962C8B-B14F-4D97-AF65-F5344CB8AC3E}">
        <p14:creationId xmlns:p14="http://schemas.microsoft.com/office/powerpoint/2010/main" val="33447207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«Μια αφίσα για τη φύση</a:t>
            </a:r>
            <a:r>
              <a:rPr lang="el-GR" dirty="0"/>
              <a:t>» (</a:t>
            </a:r>
            <a:r>
              <a:rPr lang="el-GR" dirty="0" smtClean="0"/>
              <a:t>1/4)</a:t>
            </a:r>
            <a:endParaRPr lang="el-GR" dirty="0"/>
          </a:p>
        </p:txBody>
      </p:sp>
      <p:sp>
        <p:nvSpPr>
          <p:cNvPr id="4" name="Content Placeholder 3"/>
          <p:cNvSpPr>
            <a:spLocks noGrp="1"/>
          </p:cNvSpPr>
          <p:nvPr>
            <p:ph sz="half" idx="1"/>
          </p:nvPr>
        </p:nvSpPr>
        <p:spPr>
          <a:xfrm>
            <a:off x="457200" y="1600200"/>
            <a:ext cx="3034680" cy="4525963"/>
          </a:xfrm>
        </p:spPr>
        <p:txBody>
          <a:bodyPr/>
          <a:lstStyle/>
          <a:p>
            <a:pPr marL="0" indent="0">
              <a:buNone/>
            </a:pPr>
            <a:r>
              <a:rPr lang="el-GR" altLang="el-GR" dirty="0"/>
              <a:t>Τα παιδιά παρατηρούν τις διάφορες αφίσες με θέματα περιβαλλοντικά. Αποφασίζουν να φτιάξουν τη δική τους.</a:t>
            </a:r>
          </a:p>
          <a:p>
            <a:endParaRPr lang="el-GR" dirty="0"/>
          </a:p>
        </p:txBody>
      </p:sp>
      <p:pic>
        <p:nvPicPr>
          <p:cNvPr id="6" name="Picture 4" descr="Αφίσ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3490325" y="1772816"/>
            <a:ext cx="5192283" cy="3456384"/>
          </a:xfrm>
        </p:spPr>
      </p:pic>
    </p:spTree>
    <p:extLst>
      <p:ext uri="{BB962C8B-B14F-4D97-AF65-F5344CB8AC3E}">
        <p14:creationId xmlns:p14="http://schemas.microsoft.com/office/powerpoint/2010/main" val="27117240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«Μια αφίσα για τη φύση» </a:t>
            </a:r>
            <a:r>
              <a:rPr lang="el-GR" dirty="0" smtClean="0"/>
              <a:t>(2/4)</a:t>
            </a:r>
            <a:endParaRPr lang="el-GR" dirty="0"/>
          </a:p>
        </p:txBody>
      </p:sp>
      <p:sp>
        <p:nvSpPr>
          <p:cNvPr id="3" name="Content Placeholder 2"/>
          <p:cNvSpPr>
            <a:spLocks noGrp="1"/>
          </p:cNvSpPr>
          <p:nvPr>
            <p:ph sz="half" idx="1"/>
          </p:nvPr>
        </p:nvSpPr>
        <p:spPr/>
        <p:txBody>
          <a:bodyPr/>
          <a:lstStyle/>
          <a:p>
            <a:pPr marL="0" indent="0">
              <a:buNone/>
            </a:pPr>
            <a:r>
              <a:rPr lang="el-GR" altLang="el-GR" dirty="0"/>
              <a:t>Καταλήγουν σε ένα κείμενο για το οποίο συμφωνούν όλα. Στη συνέχεια δημιουργούν ένα πανό, όπου τα παιδιά διαλέγουν και κολλούν τις εικόνες και η νηπιαγωγός γράφει τις λέξεις.</a:t>
            </a:r>
          </a:p>
          <a:p>
            <a:endParaRPr lang="el-GR" dirty="0"/>
          </a:p>
        </p:txBody>
      </p:sp>
      <p:pic>
        <p:nvPicPr>
          <p:cNvPr id="7" name="Picture 5" descr="Οικολογική αφίσ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860032" y="1700808"/>
            <a:ext cx="377935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88972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«Μια αφίσα για τη φύση» </a:t>
            </a:r>
            <a:r>
              <a:rPr lang="el-GR" dirty="0" smtClean="0"/>
              <a:t>(3/4)</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Στη συνέχεια τα παιδιά αποφασίζουν να διακοσμήσουν το πανό με τις δικές τους εικόνες. Μοιράζονται χαρτιά Α4 με γραμμένη τη λέξη </a:t>
            </a:r>
            <a:r>
              <a:rPr lang="el-GR" altLang="el-GR" dirty="0" smtClean="0"/>
              <a:t>«Προστατεύω», </a:t>
            </a:r>
            <a:r>
              <a:rPr lang="el-GR" altLang="el-GR" dirty="0"/>
              <a:t>κενό για να συμπληρωθεί τι ακριβώς, και χώρο για ζωγραφική. </a:t>
            </a:r>
            <a:endParaRPr lang="el-GR" dirty="0"/>
          </a:p>
        </p:txBody>
      </p:sp>
      <p:pic>
        <p:nvPicPr>
          <p:cNvPr id="5" name="Content Placeholder 4" descr="Πανό για το περιβάλλο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988840"/>
            <a:ext cx="4038600"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4036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«Μια αφίσα για τη φύση» </a:t>
            </a:r>
            <a:r>
              <a:rPr lang="el-GR" dirty="0" smtClean="0"/>
              <a:t>(4/4)</a:t>
            </a:r>
            <a:endParaRPr lang="el-GR" dirty="0"/>
          </a:p>
        </p:txBody>
      </p:sp>
      <p:sp>
        <p:nvSpPr>
          <p:cNvPr id="3" name="Content Placeholder 2"/>
          <p:cNvSpPr>
            <a:spLocks noGrp="1"/>
          </p:cNvSpPr>
          <p:nvPr>
            <p:ph sz="half" idx="1"/>
          </p:nvPr>
        </p:nvSpPr>
        <p:spPr>
          <a:xfrm>
            <a:off x="457200" y="1600200"/>
            <a:ext cx="3610744" cy="4525963"/>
          </a:xfrm>
        </p:spPr>
        <p:txBody>
          <a:bodyPr>
            <a:noAutofit/>
          </a:bodyPr>
          <a:lstStyle/>
          <a:p>
            <a:pPr marL="0" indent="0">
              <a:buNone/>
            </a:pPr>
            <a:r>
              <a:rPr lang="el-GR" altLang="el-GR" sz="2600" dirty="0" smtClean="0"/>
              <a:t>Αφού </a:t>
            </a:r>
            <a:r>
              <a:rPr lang="el-GR" altLang="el-GR" sz="2600" dirty="0"/>
              <a:t>τελειώσουν με τις δικές τους δημιουργίες, το αρχικό πανό, που λειτουργεί και ως πίνακας αναφοράς για τα παιδιά που γράφουν, διακοσμείται με αυτές. Τώρα είναι έτοιμο να αναρτηθεί στην τάξη. </a:t>
            </a:r>
          </a:p>
          <a:p>
            <a:endParaRPr lang="el-GR" sz="2600" dirty="0"/>
          </a:p>
        </p:txBody>
      </p:sp>
      <p:pic>
        <p:nvPicPr>
          <p:cNvPr id="5" name="Picture 3" descr="Πανό για το περιβάλλο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259379" y="1844824"/>
            <a:ext cx="4423229"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4352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«Προσέχουμε το νερό</a:t>
            </a:r>
            <a:r>
              <a:rPr lang="el-GR" dirty="0"/>
              <a:t>» </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και με αφορμή κάποιο παιδικό βιβλίο συζητούν για τα προβλήματα λειψυδρίας. </a:t>
            </a:r>
            <a:endParaRPr lang="el-GR" dirty="0"/>
          </a:p>
        </p:txBody>
      </p:sp>
      <p:pic>
        <p:nvPicPr>
          <p:cNvPr id="5" name="Content Placeholder 4" descr="παιδικό βιβλίο "/>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48200" y="1940614"/>
            <a:ext cx="4038600" cy="3845134"/>
          </a:xfrm>
        </p:spPr>
      </p:pic>
      <p:sp>
        <p:nvSpPr>
          <p:cNvPr id="6" name="TextBox 5"/>
          <p:cNvSpPr txBox="1"/>
          <p:nvPr/>
        </p:nvSpPr>
        <p:spPr>
          <a:xfrm>
            <a:off x="4139952" y="5439803"/>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n-GB" b="1" dirty="0" smtClean="0">
                <a:latin typeface="+mj-lt"/>
              </a:rPr>
              <a:t>4</a:t>
            </a:r>
            <a:r>
              <a:rPr lang="el-GR" b="1" dirty="0" smtClean="0">
                <a:latin typeface="+mj-lt"/>
              </a:rPr>
              <a:t>]</a:t>
            </a:r>
          </a:p>
        </p:txBody>
      </p:sp>
    </p:spTree>
    <p:custDataLst>
      <p:tags r:id="rId1"/>
    </p:custDataLst>
    <p:extLst>
      <p:ext uri="{BB962C8B-B14F-4D97-AF65-F5344CB8AC3E}">
        <p14:creationId xmlns:p14="http://schemas.microsoft.com/office/powerpoint/2010/main" val="11914817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«Προσέχουμε το νερό» </a:t>
            </a:r>
            <a:r>
              <a:rPr lang="el-GR" dirty="0" smtClean="0"/>
              <a:t>(2/3)</a:t>
            </a:r>
            <a:endParaRPr lang="el-GR" dirty="0"/>
          </a:p>
        </p:txBody>
      </p:sp>
      <p:sp>
        <p:nvSpPr>
          <p:cNvPr id="3" name="Content Placeholder 2" descr="πόστερ "/>
          <p:cNvSpPr>
            <a:spLocks noGrp="1"/>
          </p:cNvSpPr>
          <p:nvPr>
            <p:ph sz="half" idx="1"/>
          </p:nvPr>
        </p:nvSpPr>
        <p:spPr/>
        <p:txBody>
          <a:bodyPr>
            <a:noAutofit/>
          </a:bodyPr>
          <a:lstStyle/>
          <a:p>
            <a:pPr marL="0" indent="0">
              <a:buNone/>
            </a:pPr>
            <a:r>
              <a:rPr lang="el-GR" altLang="el-GR" dirty="0" smtClean="0"/>
              <a:t>Μετά</a:t>
            </a:r>
            <a:r>
              <a:rPr lang="el-GR" altLang="el-GR" dirty="0"/>
              <a:t>, με τη βοήθεια της νηπιαγωγού, δημιουργούν ένα </a:t>
            </a:r>
            <a:r>
              <a:rPr lang="el-GR" altLang="el-GR" dirty="0" err="1"/>
              <a:t>πόστερ</a:t>
            </a:r>
            <a:r>
              <a:rPr lang="el-GR" altLang="el-GR" dirty="0"/>
              <a:t> με τις διαφορετικές περιστάσεις στις οποίες αυτά και η οικογένειά τους μπορούν να περιορίσουν την κατανάλωση νερού.</a:t>
            </a:r>
          </a:p>
          <a:p>
            <a:endParaRPr lang="el-GR" dirty="0"/>
          </a:p>
        </p:txBody>
      </p:sp>
      <p:pic>
        <p:nvPicPr>
          <p:cNvPr id="5" name="Picture 5" descr="Πρακτικέσ Β' Φάσης ''Γλώσσα'' 091"/>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43881"/>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9060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«Προσέχουμε το νερό» </a:t>
            </a:r>
            <a:r>
              <a:rPr lang="el-GR" dirty="0" smtClean="0"/>
              <a:t>(3/3)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Στη συνέχεια τα παιδιά, αφού σκεφτούν ποιο μέλος της οικογένειάς τους σπαταλά πολύ νερό και με ποια ενέργειά του, φτιάχνουν ένα μικρό σημείωμα για αυτόν. Οι κινητές καρτέλες του </a:t>
            </a:r>
            <a:r>
              <a:rPr lang="el-GR" altLang="el-GR" sz="2600" dirty="0" err="1"/>
              <a:t>πόστερ</a:t>
            </a:r>
            <a:r>
              <a:rPr lang="el-GR" altLang="el-GR" sz="2600" dirty="0"/>
              <a:t> ενδέχεται να χρησιμεύσουν ως πίνακας αναφοράς.</a:t>
            </a:r>
          </a:p>
          <a:p>
            <a:endParaRPr lang="el-GR" sz="2600" dirty="0"/>
          </a:p>
        </p:txBody>
      </p:sp>
      <p:pic>
        <p:nvPicPr>
          <p:cNvPr id="5" name="Content Placeholder 4" descr="σημείωμα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65006" y="1600200"/>
            <a:ext cx="40049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2607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ρουλέτα της ρύπανσης</a:t>
            </a:r>
            <a:r>
              <a:rPr lang="el-GR" dirty="0"/>
              <a:t>» (1/2)</a:t>
            </a:r>
          </a:p>
        </p:txBody>
      </p:sp>
      <p:sp>
        <p:nvSpPr>
          <p:cNvPr id="3" name="Content Placeholder 2"/>
          <p:cNvSpPr>
            <a:spLocks noGrp="1"/>
          </p:cNvSpPr>
          <p:nvPr>
            <p:ph sz="half" idx="1"/>
          </p:nvPr>
        </p:nvSpPr>
        <p:spPr/>
        <p:txBody>
          <a:bodyPr>
            <a:noAutofit/>
          </a:bodyPr>
          <a:lstStyle/>
          <a:p>
            <a:pPr marL="0" indent="0">
              <a:buNone/>
            </a:pPr>
            <a:r>
              <a:rPr lang="el-GR" altLang="el-GR" sz="2600" dirty="0"/>
              <a:t>Αφού τα παιδιά μιλήσουν για τα προβλήματα ρύπανσης μοιράζονται ίσο αριθμό καρτών, άλλες φιλικές προς το περιβάλλον και άλλες </a:t>
            </a:r>
            <a:r>
              <a:rPr lang="el-GR" altLang="el-GR" sz="2600" dirty="0" err="1"/>
              <a:t>ρυπογόνες</a:t>
            </a:r>
            <a:r>
              <a:rPr lang="el-GR" altLang="el-GR" sz="2600" dirty="0"/>
              <a:t>. Γυρνώντας μια ρουλέτα, η μπάλα σταματά πότε στην ΚΑΘΑΡΗ και πότε στη ΒΡΩΜΙΚΗ ΠΟΛΗ. </a:t>
            </a:r>
            <a:endParaRPr lang="el-GR" sz="2600" dirty="0"/>
          </a:p>
        </p:txBody>
      </p:sp>
      <p:pic>
        <p:nvPicPr>
          <p:cNvPr id="5" name="Content Placeholder 4" descr="ρουλέ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844824"/>
            <a:ext cx="4038600" cy="3456384"/>
          </a:xfrm>
        </p:spPr>
      </p:pic>
    </p:spTree>
    <p:extLst>
      <p:ext uri="{BB962C8B-B14F-4D97-AF65-F5344CB8AC3E}">
        <p14:creationId xmlns:p14="http://schemas.microsoft.com/office/powerpoint/2010/main" val="25773110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Ανάδειξη του επικοινωνιακού χαρακτήρα </a:t>
            </a:r>
            <a:r>
              <a:rPr lang="el-GR" dirty="0"/>
              <a:t>της γραπτής </a:t>
            </a:r>
            <a:r>
              <a:rPr lang="el-GR" dirty="0" smtClean="0"/>
              <a:t>γλώσσας (1/6)</a:t>
            </a:r>
            <a:endParaRPr lang="el-GR" dirty="0"/>
          </a:p>
        </p:txBody>
      </p:sp>
      <p:sp>
        <p:nvSpPr>
          <p:cNvPr id="3" name="Content Placeholder 2"/>
          <p:cNvSpPr>
            <a:spLocks noGrp="1"/>
          </p:cNvSpPr>
          <p:nvPr>
            <p:ph sz="half" idx="1"/>
          </p:nvPr>
        </p:nvSpPr>
        <p:spPr/>
        <p:txBody>
          <a:bodyPr/>
          <a:lstStyle/>
          <a:p>
            <a:pPr marL="0" indent="0">
              <a:buNone/>
            </a:pPr>
            <a:r>
              <a:rPr lang="el-GR" dirty="0"/>
              <a:t>Να μην έχει ρόλο διακοσμητικό αλλά να χρησιμοποιείται. </a:t>
            </a:r>
            <a:endParaRPr lang="el-GR" dirty="0" smtClean="0"/>
          </a:p>
          <a:p>
            <a:pPr marL="0" indent="0">
              <a:buNone/>
            </a:pPr>
            <a:r>
              <a:rPr lang="el-GR" dirty="0" smtClean="0"/>
              <a:t>Και </a:t>
            </a:r>
            <a:r>
              <a:rPr lang="el-GR" dirty="0"/>
              <a:t>αυτό θα συμβεί μόνο όταν αναδεικνύεται ο επικοινωνιακός χαρακτήρας της γραπτής </a:t>
            </a:r>
            <a:r>
              <a:rPr lang="el-GR" dirty="0" smtClean="0"/>
              <a:t>γλώσσας.</a:t>
            </a:r>
            <a:endParaRPr lang="el-GR" dirty="0"/>
          </a:p>
          <a:p>
            <a:endParaRPr lang="el-GR" dirty="0"/>
          </a:p>
        </p:txBody>
      </p:sp>
      <p:pic>
        <p:nvPicPr>
          <p:cNvPr id="5" name="Content Placeholder 4" descr="Ταμπέλα: Μαζεύουμε τους μαρκαδόρου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555991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ρουλέτα της ρύπανσης»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Τα </a:t>
            </a:r>
            <a:r>
              <a:rPr lang="el-GR" altLang="el-GR" dirty="0"/>
              <a:t>παιδιά πετούν την αντίστοιχη κάρτα. Νικητής αναδεικνύεται όποιος τελειώσει πρώτος τις κάρτες του. </a:t>
            </a:r>
          </a:p>
          <a:p>
            <a:endParaRPr lang="el-GR" dirty="0"/>
          </a:p>
        </p:txBody>
      </p:sp>
      <p:pic>
        <p:nvPicPr>
          <p:cNvPr id="5" name="Picture 5" descr="Παιχνίδι με ρουλέτ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39339"/>
            <a:ext cx="4038600" cy="4047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18695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Αλφαβητάρι για το περιβάλλον"/>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l="-718" r="-1025"/>
          <a:stretch/>
        </p:blipFill>
        <p:spPr bwMode="auto">
          <a:xfrm>
            <a:off x="827584" y="1556792"/>
            <a:ext cx="7632848"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a:xfrm>
            <a:off x="899592" y="5157192"/>
            <a:ext cx="7632848" cy="1015008"/>
          </a:xfrm>
        </p:spPr>
        <p:txBody>
          <a:bodyPr>
            <a:noAutofit/>
          </a:bodyPr>
          <a:lstStyle/>
          <a:p>
            <a:pPr marL="0" indent="0">
              <a:buNone/>
            </a:pPr>
            <a:r>
              <a:rPr lang="el-GR" altLang="el-GR" sz="2400" dirty="0"/>
              <a:t>Σε αυτό το αλφαβητάρι τα παιδιά καλούνται να συνδέσουν το γράμμα/ φώνημα με μία πράξη που σχετίζεται με το περιβάλλον και την προστασία του.</a:t>
            </a:r>
          </a:p>
          <a:p>
            <a:endParaRPr lang="el-GR" sz="2400" dirty="0"/>
          </a:p>
        </p:txBody>
      </p:sp>
      <p:sp>
        <p:nvSpPr>
          <p:cNvPr id="2" name="Title 1"/>
          <p:cNvSpPr>
            <a:spLocks noGrp="1"/>
          </p:cNvSpPr>
          <p:nvPr>
            <p:ph type="title"/>
          </p:nvPr>
        </p:nvSpPr>
        <p:spPr/>
        <p:txBody>
          <a:bodyPr>
            <a:normAutofit fontScale="90000"/>
          </a:bodyPr>
          <a:lstStyle/>
          <a:p>
            <a:r>
              <a:rPr lang="el-GR" altLang="el-GR" dirty="0" smtClean="0"/>
              <a:t>«Περιβαλλοντικό αλφαβητάρι» </a:t>
            </a:r>
            <a:r>
              <a:rPr lang="el-GR" dirty="0"/>
              <a:t>(</a:t>
            </a:r>
            <a:r>
              <a:rPr lang="el-GR" dirty="0" smtClean="0"/>
              <a:t>1/3)</a:t>
            </a:r>
            <a:endParaRPr lang="el-GR" dirty="0"/>
          </a:p>
        </p:txBody>
      </p:sp>
    </p:spTree>
    <p:extLst>
      <p:ext uri="{BB962C8B-B14F-4D97-AF65-F5344CB8AC3E}">
        <p14:creationId xmlns:p14="http://schemas.microsoft.com/office/powerpoint/2010/main" val="6446969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l-GR" altLang="el-GR" dirty="0"/>
              <a:t>«Περιβαλλοντικό αλφαβητάρι</a:t>
            </a:r>
            <a:r>
              <a:rPr lang="el-GR" altLang="el-GR" dirty="0" smtClean="0"/>
              <a:t>» </a:t>
            </a:r>
            <a:r>
              <a:rPr lang="el-GR" dirty="0" smtClean="0"/>
              <a:t>(2/3)</a:t>
            </a:r>
            <a:endParaRPr lang="el-GR" dirty="0"/>
          </a:p>
        </p:txBody>
      </p:sp>
      <p:pic>
        <p:nvPicPr>
          <p:cNvPr id="13" name="Picture 3" descr="177"/>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788024" y="1700808"/>
            <a:ext cx="3888432" cy="3768340"/>
          </a:xfrm>
        </p:spPr>
      </p:pic>
      <p:pic>
        <p:nvPicPr>
          <p:cNvPr id="14" name="Picture 2" descr="Αλφαβητάρι για το περιβάλλον"/>
          <p:cNvPicPr>
            <a:picLocks noGrp="1" noChangeAspect="1" noChangeArrowheads="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539552" y="1700808"/>
            <a:ext cx="4051928" cy="3790850"/>
          </a:xfrm>
        </p:spPr>
      </p:pic>
    </p:spTree>
    <p:extLst>
      <p:ext uri="{BB962C8B-B14F-4D97-AF65-F5344CB8AC3E}">
        <p14:creationId xmlns:p14="http://schemas.microsoft.com/office/powerpoint/2010/main" val="38902066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«Περιβαλλοντικό αλφαβητάρι</a:t>
            </a:r>
            <a:r>
              <a:rPr lang="el-GR" altLang="el-GR" dirty="0" smtClean="0"/>
              <a:t>» </a:t>
            </a:r>
            <a:r>
              <a:rPr lang="el-GR" dirty="0" smtClean="0"/>
              <a:t>(3/3)</a:t>
            </a:r>
            <a:endParaRPr lang="el-GR" dirty="0"/>
          </a:p>
        </p:txBody>
      </p:sp>
      <p:pic>
        <p:nvPicPr>
          <p:cNvPr id="7" name="Content Placeholder 4" descr="Αλφαβητάρι για το περιβάλλον"/>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539552" y="1628799"/>
            <a:ext cx="3984445" cy="3983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173"/>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644007" y="1628800"/>
            <a:ext cx="3948257"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1427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Τροχαία"/>
          <p:cNvSpPr>
            <a:spLocks noGrp="1"/>
          </p:cNvSpPr>
          <p:nvPr>
            <p:ph type="title"/>
          </p:nvPr>
        </p:nvSpPr>
        <p:spPr/>
        <p:txBody>
          <a:bodyPr>
            <a:normAutofit/>
          </a:bodyPr>
          <a:lstStyle/>
          <a:p>
            <a:r>
              <a:rPr lang="el-GR" dirty="0" smtClean="0"/>
              <a:t>Γωνιά Κυκλοφοριακής Αγωγής</a:t>
            </a:r>
            <a:endParaRPr lang="el-GR" dirty="0"/>
          </a:p>
        </p:txBody>
      </p:sp>
      <p:pic>
        <p:nvPicPr>
          <p:cNvPr id="6" name="Picture 3" descr="cc7"/>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63550" y="1628800"/>
            <a:ext cx="822960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976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a:t>
            </a:r>
            <a:r>
              <a:rPr lang="el-GR" dirty="0"/>
              <a:t>Παιδιά - αυτοκίνητα» (1/2)</a:t>
            </a:r>
          </a:p>
        </p:txBody>
      </p:sp>
      <p:sp>
        <p:nvSpPr>
          <p:cNvPr id="4" name="Content Placeholder 3"/>
          <p:cNvSpPr>
            <a:spLocks noGrp="1"/>
          </p:cNvSpPr>
          <p:nvPr>
            <p:ph sz="half" idx="1"/>
          </p:nvPr>
        </p:nvSpPr>
        <p:spPr>
          <a:xfrm>
            <a:off x="457200" y="1600200"/>
            <a:ext cx="5050904" cy="4525963"/>
          </a:xfrm>
        </p:spPr>
        <p:txBody>
          <a:bodyPr>
            <a:noAutofit/>
          </a:bodyPr>
          <a:lstStyle/>
          <a:p>
            <a:pPr marL="0" indent="0">
              <a:buNone/>
            </a:pPr>
            <a:r>
              <a:rPr lang="el-GR" altLang="el-GR" dirty="0"/>
              <a:t>Καθώς τα παιδιά μαθαίνουν τους κανόνες κυκλοφοριακής αγωγής, πολύ συχνά η τάξη ολόκληρη ή μια ειδική γωνιά μετατρέπεται σε πολυσύχναστη πόλη. </a:t>
            </a:r>
            <a:endParaRPr lang="en-GB" altLang="el-GR" dirty="0" smtClean="0"/>
          </a:p>
          <a:p>
            <a:pPr marL="0" indent="0">
              <a:buNone/>
            </a:pPr>
            <a:r>
              <a:rPr lang="el-GR" altLang="el-GR" dirty="0" smtClean="0"/>
              <a:t>Τα </a:t>
            </a:r>
            <a:r>
              <a:rPr lang="el-GR" altLang="el-GR" dirty="0"/>
              <a:t>παιδιά οφείλουν, άλλοτε ως πεζοί και άλλοτε ως αυτοκίνητα, να ακολουθήσουν τους κανόνες. </a:t>
            </a:r>
            <a:endParaRPr lang="el-GR" dirty="0"/>
          </a:p>
        </p:txBody>
      </p:sp>
      <p:pic>
        <p:nvPicPr>
          <p:cNvPr id="6" name="Picture 6" descr="Φανάρ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868144" y="1772816"/>
            <a:ext cx="2276856" cy="393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36101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«Παιδιά - αυτοκίνητα» </a:t>
            </a:r>
            <a:r>
              <a:rPr lang="el-GR" dirty="0" smtClean="0"/>
              <a:t>(2/2</a:t>
            </a:r>
            <a:r>
              <a:rPr lang="el-GR" dirty="0"/>
              <a:t>)</a:t>
            </a:r>
          </a:p>
        </p:txBody>
      </p:sp>
      <p:sp>
        <p:nvSpPr>
          <p:cNvPr id="4" name="Content Placeholder 3"/>
          <p:cNvSpPr>
            <a:spLocks noGrp="1"/>
          </p:cNvSpPr>
          <p:nvPr>
            <p:ph sz="half" idx="1"/>
          </p:nvPr>
        </p:nvSpPr>
        <p:spPr>
          <a:xfrm>
            <a:off x="457200" y="1600200"/>
            <a:ext cx="3682752" cy="4525963"/>
          </a:xfrm>
        </p:spPr>
        <p:txBody>
          <a:bodyPr>
            <a:noAutofit/>
          </a:bodyPr>
          <a:lstStyle/>
          <a:p>
            <a:pPr marL="0" indent="0">
              <a:buNone/>
            </a:pPr>
            <a:r>
              <a:rPr lang="el-GR" altLang="el-GR" dirty="0" smtClean="0"/>
              <a:t>Αν </a:t>
            </a:r>
            <a:r>
              <a:rPr lang="el-GR" altLang="el-GR" dirty="0"/>
              <a:t>στα παιδιά αυτοκίνητα προστεθεί και η πινακίδα κυκλοφορίας, προσφέρεται μιας πρώτης τάξεως ευκαιρία, να μιλήσουν πολύ για γράμματα και αριθμούς.</a:t>
            </a:r>
          </a:p>
          <a:p>
            <a:endParaRPr lang="el-GR" dirty="0"/>
          </a:p>
        </p:txBody>
      </p:sp>
      <p:pic>
        <p:nvPicPr>
          <p:cNvPr id="6" name="Content Placeholder 5" descr="Πινακίδα αυτοκινήτ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72816"/>
            <a:ext cx="403860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6088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«Η πινακίδα του αυτοκίνητου μας»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dirty="0"/>
              <a:t>Η νηπιαγωγός μοιράζει στα παιδιά φωτοτυπίες αυτοκινήτων για να τις πάρουν μαζί τους στο σπίτι. </a:t>
            </a:r>
            <a:endParaRPr lang="el-GR" dirty="0"/>
          </a:p>
        </p:txBody>
      </p:sp>
      <p:pic>
        <p:nvPicPr>
          <p:cNvPr id="5" name="Picture 7" descr="Φιγούρα αυτοκινήτ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940039"/>
            <a:ext cx="4038600" cy="3846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0123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«Η πινακίδα του αυτοκίνητου μας</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Τα </a:t>
            </a:r>
            <a:r>
              <a:rPr lang="el-GR" altLang="el-GR" dirty="0"/>
              <a:t>παιδιά θα φτιάξουν το δικό τους αυτοκίνητο. Θα το χρωματίσουν στο χρώμα που πρέπει και θα αντιγράψουν την πινακίδα του.</a:t>
            </a:r>
          </a:p>
          <a:p>
            <a:endParaRPr lang="el-GR" dirty="0"/>
          </a:p>
        </p:txBody>
      </p:sp>
      <p:pic>
        <p:nvPicPr>
          <p:cNvPr id="5" name="Picture 8" descr="Παιδική ζωγραφι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511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4555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«Οι κλήσεις» </a:t>
            </a:r>
            <a:r>
              <a:rPr lang="el-GR" dirty="0"/>
              <a:t>(</a:t>
            </a:r>
            <a:r>
              <a:rPr lang="el-GR" dirty="0" smtClean="0"/>
              <a:t>1/3)</a:t>
            </a:r>
            <a:endParaRPr lang="el-GR" dirty="0"/>
          </a:p>
        </p:txBody>
      </p:sp>
      <p:sp>
        <p:nvSpPr>
          <p:cNvPr id="3" name="Content Placeholder 2" descr="κλήσεις της τροχαίας"/>
          <p:cNvSpPr>
            <a:spLocks noGrp="1"/>
          </p:cNvSpPr>
          <p:nvPr>
            <p:ph sz="half" idx="1"/>
          </p:nvPr>
        </p:nvSpPr>
        <p:spPr/>
        <p:txBody>
          <a:bodyPr>
            <a:noAutofit/>
          </a:bodyPr>
          <a:lstStyle/>
          <a:p>
            <a:pPr marL="0" indent="0">
              <a:buNone/>
            </a:pPr>
            <a:r>
              <a:rPr lang="el-GR" altLang="el-GR" dirty="0"/>
              <a:t>Αφού τα παιδιά έμαθαν τους βασικούς κανόνες κυκλοφορίας, η συζήτηση περιστρέφεται στις παραβάσεις και στις κλήσεις της τροχαίας. </a:t>
            </a:r>
            <a:endParaRPr lang="el-GR" dirty="0"/>
          </a:p>
        </p:txBody>
      </p:sp>
      <p:pic>
        <p:nvPicPr>
          <p:cNvPr id="5" name="Content Placeholder 4" descr="cc3"/>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72816"/>
            <a:ext cx="4038600" cy="344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1017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Ανάδειξη του επικοινωνιακού χαρακτήρα της γραπτής γλώσσας </a:t>
            </a:r>
            <a:r>
              <a:rPr lang="el-GR" dirty="0" smtClean="0"/>
              <a:t>(2/6</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600" dirty="0"/>
              <a:t>Ας πάρουμε το παράδειγμα των επιγραφών που προστίθενται σε κάθε γωνιά της </a:t>
            </a:r>
            <a:r>
              <a:rPr lang="el-GR" altLang="el-GR" sz="2600" dirty="0" smtClean="0"/>
              <a:t>τάξης. Υπάρχει </a:t>
            </a:r>
            <a:r>
              <a:rPr lang="el-GR" altLang="el-GR" sz="2600" dirty="0"/>
              <a:t>κανένας λόγος το παιδί να διαβάσει την ταμπέλα όταν βλέπει ποια γωνιά είναι; </a:t>
            </a:r>
            <a:r>
              <a:rPr lang="el-GR" altLang="el-GR" sz="2600" dirty="0" smtClean="0"/>
              <a:t>Εδώ ο </a:t>
            </a:r>
            <a:r>
              <a:rPr lang="el-GR" altLang="el-GR" sz="2600" dirty="0"/>
              <a:t>γραπτός λόγος </a:t>
            </a:r>
            <a:r>
              <a:rPr lang="el-GR" altLang="el-GR" sz="2600" dirty="0" smtClean="0"/>
              <a:t>έχει ρόλο </a:t>
            </a:r>
            <a:r>
              <a:rPr lang="el-GR" altLang="el-GR" sz="2600" dirty="0"/>
              <a:t>διακοσμητικό και </a:t>
            </a:r>
            <a:r>
              <a:rPr lang="el-GR" altLang="el-GR" sz="2600" dirty="0" smtClean="0"/>
              <a:t>καταχρηστικό.</a:t>
            </a:r>
            <a:endParaRPr lang="el-GR" altLang="el-GR" sz="2600" dirty="0"/>
          </a:p>
          <a:p>
            <a:endParaRPr lang="el-GR" sz="2600" dirty="0"/>
          </a:p>
        </p:txBody>
      </p:sp>
      <p:pic>
        <p:nvPicPr>
          <p:cNvPr id="5" name="Picture 9" descr="Βιβλιοθήκη"/>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14040"/>
            <a:ext cx="4038600" cy="4098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15951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a:t>
            </a:r>
            <a:r>
              <a:rPr lang="el-GR" altLang="el-GR" dirty="0"/>
              <a:t>Οι κλήσεις</a:t>
            </a:r>
            <a:r>
              <a:rPr lang="el-GR" altLang="el-GR" dirty="0" smtClean="0"/>
              <a:t>»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Η </a:t>
            </a:r>
            <a:r>
              <a:rPr lang="el-GR" altLang="el-GR" dirty="0"/>
              <a:t>τάξη χωρίζεται σε τροχονόμους και αυτοκίνητα και κάθε παράβαση συνεπάγεται και μια … κλήση.</a:t>
            </a:r>
          </a:p>
          <a:p>
            <a:endParaRPr lang="el-GR" dirty="0"/>
          </a:p>
        </p:txBody>
      </p:sp>
      <p:pic>
        <p:nvPicPr>
          <p:cNvPr id="6" name="Content Placeholder 5" descr="Τροχονόμο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88024" y="1700808"/>
            <a:ext cx="3707892" cy="3429000"/>
          </a:xfrm>
        </p:spPr>
      </p:pic>
    </p:spTree>
    <p:extLst>
      <p:ext uri="{BB962C8B-B14F-4D97-AF65-F5344CB8AC3E}">
        <p14:creationId xmlns:p14="http://schemas.microsoft.com/office/powerpoint/2010/main" val="249578495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κλήσεις</a:t>
            </a:r>
            <a:r>
              <a:rPr lang="el-GR" altLang="el-GR" dirty="0" smtClean="0"/>
              <a:t>» </a:t>
            </a:r>
            <a:r>
              <a:rPr lang="el-GR" dirty="0" smtClean="0"/>
              <a:t>(3/3)</a:t>
            </a:r>
            <a:endParaRPr lang="el-GR" dirty="0"/>
          </a:p>
        </p:txBody>
      </p:sp>
      <p:sp>
        <p:nvSpPr>
          <p:cNvPr id="3" name="Content Placeholder 2"/>
          <p:cNvSpPr>
            <a:spLocks noGrp="1"/>
          </p:cNvSpPr>
          <p:nvPr>
            <p:ph sz="half" idx="1"/>
          </p:nvPr>
        </p:nvSpPr>
        <p:spPr/>
        <p:txBody>
          <a:bodyPr/>
          <a:lstStyle/>
          <a:p>
            <a:pPr marL="0" indent="0">
              <a:buNone/>
            </a:pPr>
            <a:r>
              <a:rPr lang="el-GR" altLang="el-GR" dirty="0"/>
              <a:t>Φυσικά ο τροχονόμος συμπληρώνει την κλήση με τη βοήθεια της Πινακίδας Κυκλοφορίας του Αυτοκινήτου.</a:t>
            </a:r>
          </a:p>
          <a:p>
            <a:endParaRPr lang="el-GR" dirty="0"/>
          </a:p>
        </p:txBody>
      </p:sp>
      <p:pic>
        <p:nvPicPr>
          <p:cNvPr id="7" name="Picture 3" descr="Συμπλήρωση κλήση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00808"/>
            <a:ext cx="4038600" cy="307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659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«Δίπλωμα οδήγησης»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Στο παιχνίδι του τροχονόμου, τα παιδιά-οδηγοί χρειάζονται δίπλωμα οδήγησης. Παρατηρούν ένα πραγματικό δίπλωμα και μετά, σε φωτοτυπία σε ροζ χαρτόνι, φτιάχνουν το δικό τους. Θα το έχουν μαζί τους κάθε φορά που οδηγούν.</a:t>
            </a:r>
          </a:p>
          <a:p>
            <a:endParaRPr lang="el-GR" sz="2600" dirty="0"/>
          </a:p>
        </p:txBody>
      </p:sp>
      <p:pic>
        <p:nvPicPr>
          <p:cNvPr id="5" name="Picture 7" descr="δίπλωμα οδήγησ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858951"/>
            <a:ext cx="4038600" cy="4008461"/>
          </a:xfrm>
        </p:spPr>
      </p:pic>
    </p:spTree>
    <p:extLst>
      <p:ext uri="{BB962C8B-B14F-4D97-AF65-F5344CB8AC3E}">
        <p14:creationId xmlns:p14="http://schemas.microsoft.com/office/powerpoint/2010/main" val="289356209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«Τα σήματα της τροχαίας» </a:t>
            </a:r>
            <a:r>
              <a:rPr lang="el-GR" dirty="0"/>
              <a:t>(</a:t>
            </a:r>
            <a:r>
              <a:rPr lang="el-GR" dirty="0" smtClean="0"/>
              <a:t>1/4)</a:t>
            </a:r>
            <a:endParaRPr lang="el-GR" altLang="el-GR" dirty="0"/>
          </a:p>
        </p:txBody>
      </p:sp>
      <p:sp>
        <p:nvSpPr>
          <p:cNvPr id="3" name="Content Placeholder 2"/>
          <p:cNvSpPr>
            <a:spLocks noGrp="1"/>
          </p:cNvSpPr>
          <p:nvPr>
            <p:ph sz="half" idx="1"/>
          </p:nvPr>
        </p:nvSpPr>
        <p:spPr/>
        <p:txBody>
          <a:bodyPr/>
          <a:lstStyle/>
          <a:p>
            <a:pPr marL="0" indent="0">
              <a:buNone/>
            </a:pPr>
            <a:r>
              <a:rPr lang="el-GR" altLang="el-GR" dirty="0"/>
              <a:t>Μερικές φορές η παρουσία ενός τροχονόμου στην τάξη του νηπιαγωγείου, γίνεται η αφορμή να συζητήσουν οι μαθητές για τον Κ.Ο.Κ. </a:t>
            </a:r>
            <a:endParaRPr lang="el-GR" dirty="0"/>
          </a:p>
        </p:txBody>
      </p:sp>
      <p:pic>
        <p:nvPicPr>
          <p:cNvPr id="5" name="Content Placeholder 4" descr="επίσκεψη τροχονόμου"/>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873967" y="1600200"/>
            <a:ext cx="3587066" cy="4525963"/>
          </a:xfrm>
        </p:spPr>
      </p:pic>
    </p:spTree>
    <p:extLst>
      <p:ext uri="{BB962C8B-B14F-4D97-AF65-F5344CB8AC3E}">
        <p14:creationId xmlns:p14="http://schemas.microsoft.com/office/powerpoint/2010/main" val="303043350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«Τα σήματα της τροχαίας» </a:t>
            </a:r>
            <a:r>
              <a:rPr lang="el-GR" dirty="0" smtClean="0"/>
              <a:t>(2/4</a:t>
            </a:r>
            <a:r>
              <a:rPr lang="el-GR" dirty="0"/>
              <a:t>)</a:t>
            </a:r>
            <a:endParaRPr lang="el-GR" altLang="el-GR" dirty="0"/>
          </a:p>
        </p:txBody>
      </p:sp>
      <p:sp>
        <p:nvSpPr>
          <p:cNvPr id="3" name="Content Placeholder 2"/>
          <p:cNvSpPr>
            <a:spLocks noGrp="1"/>
          </p:cNvSpPr>
          <p:nvPr>
            <p:ph sz="half" idx="1"/>
          </p:nvPr>
        </p:nvSpPr>
        <p:spPr/>
        <p:txBody>
          <a:bodyPr/>
          <a:lstStyle/>
          <a:p>
            <a:pPr marL="0" indent="0">
              <a:buNone/>
            </a:pPr>
            <a:r>
              <a:rPr lang="el-GR" altLang="el-GR" dirty="0" smtClean="0"/>
              <a:t>Φυσικά </a:t>
            </a:r>
            <a:r>
              <a:rPr lang="el-GR" altLang="el-GR" dirty="0"/>
              <a:t>η έμφαση θα δοθεί πρωταρχικά στην ασφάλεια.</a:t>
            </a:r>
          </a:p>
          <a:p>
            <a:endParaRPr lang="el-GR" dirty="0"/>
          </a:p>
        </p:txBody>
      </p:sp>
      <p:pic>
        <p:nvPicPr>
          <p:cNvPr id="5" name="Picture 5" descr="Φυλλάδιο για την ασφάλε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77311"/>
            <a:ext cx="4038600" cy="4171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1703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«Τα σήματα της τροχαίας» </a:t>
            </a:r>
            <a:r>
              <a:rPr lang="el-GR" dirty="0" smtClean="0"/>
              <a:t>(3/4</a:t>
            </a:r>
            <a:r>
              <a:rPr lang="el-GR" dirty="0"/>
              <a:t>)</a:t>
            </a:r>
          </a:p>
        </p:txBody>
      </p:sp>
      <p:sp>
        <p:nvSpPr>
          <p:cNvPr id="3" name="Content Placeholder 2"/>
          <p:cNvSpPr>
            <a:spLocks noGrp="1"/>
          </p:cNvSpPr>
          <p:nvPr>
            <p:ph sz="half" idx="1"/>
          </p:nvPr>
        </p:nvSpPr>
        <p:spPr/>
        <p:txBody>
          <a:bodyPr/>
          <a:lstStyle/>
          <a:p>
            <a:pPr marL="0" indent="0">
              <a:buNone/>
            </a:pPr>
            <a:r>
              <a:rPr lang="el-GR" altLang="el-GR" dirty="0"/>
              <a:t>Όμως παρεμπιπτόντως τα παιδιά θα μπορούσαν να συζητήσουν για τη σημειολογία των χρωμάτων και των σχημάτων των σημάτων του κώδικα.</a:t>
            </a:r>
          </a:p>
          <a:p>
            <a:endParaRPr lang="el-GR" dirty="0"/>
          </a:p>
        </p:txBody>
      </p:sp>
      <p:pic>
        <p:nvPicPr>
          <p:cNvPr id="5" name="Picture 3" descr="Σήματα οδικής κυκλοφορί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166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5633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«Τα σήματα της τροχαίας» </a:t>
            </a:r>
            <a:r>
              <a:rPr lang="el-GR" dirty="0" smtClean="0"/>
              <a:t>(4/4</a:t>
            </a:r>
            <a:r>
              <a:rPr lang="el-GR" dirty="0"/>
              <a:t>)</a:t>
            </a:r>
          </a:p>
        </p:txBody>
      </p:sp>
      <p:sp>
        <p:nvSpPr>
          <p:cNvPr id="3" name="Content Placeholder 2"/>
          <p:cNvSpPr>
            <a:spLocks noGrp="1"/>
          </p:cNvSpPr>
          <p:nvPr>
            <p:ph sz="half" idx="1"/>
          </p:nvPr>
        </p:nvSpPr>
        <p:spPr/>
        <p:txBody>
          <a:bodyPr/>
          <a:lstStyle/>
          <a:p>
            <a:pPr marL="0" indent="0">
              <a:buNone/>
            </a:pPr>
            <a:r>
              <a:rPr lang="el-GR" altLang="el-GR" dirty="0"/>
              <a:t>Στη συνέχεια τα παιδιά μετασχηματίζουν τους κανόνες της τάξης τους σε σύμβολα κρατώντας τις συμβάσεις του κώδικα οδικής κυκλοφορίας.</a:t>
            </a:r>
          </a:p>
          <a:p>
            <a:endParaRPr lang="el-GR" dirty="0"/>
          </a:p>
        </p:txBody>
      </p:sp>
      <p:pic>
        <p:nvPicPr>
          <p:cNvPr id="5" name="Content Placeholder 4" descr="Τα σήματα των παιδιώ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8200" y="1606019"/>
            <a:ext cx="4038600" cy="451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7036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Εφημερίδα</a:t>
            </a:r>
            <a:endParaRPr lang="el-GR" dirty="0"/>
          </a:p>
        </p:txBody>
      </p:sp>
      <p:pic>
        <p:nvPicPr>
          <p:cNvPr id="6" name="Picture 3" descr="εφημερίδ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686" y="1557338"/>
            <a:ext cx="6033327"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3621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«Πρακτορείο τύπου»</a:t>
            </a:r>
            <a:endParaRPr lang="el-GR" dirty="0"/>
          </a:p>
        </p:txBody>
      </p:sp>
      <p:sp>
        <p:nvSpPr>
          <p:cNvPr id="4" name="Content Placeholder 3"/>
          <p:cNvSpPr>
            <a:spLocks noGrp="1"/>
          </p:cNvSpPr>
          <p:nvPr>
            <p:ph sz="half" idx="1"/>
          </p:nvPr>
        </p:nvSpPr>
        <p:spPr/>
        <p:txBody>
          <a:bodyPr/>
          <a:lstStyle/>
          <a:p>
            <a:pPr marL="0" indent="0">
              <a:buNone/>
            </a:pPr>
            <a:r>
              <a:rPr lang="el-GR" altLang="el-GR" dirty="0"/>
              <a:t>Υπάρχουν μια σειρά από καρτέλες με τα ονόματα διαφόρων εφημερίδων. Τα παιδιά διαλέγουν μία. Πηγαίνουν στο </a:t>
            </a:r>
            <a:r>
              <a:rPr lang="el-GR" altLang="el-GR" dirty="0" smtClean="0"/>
              <a:t>περίπτερο</a:t>
            </a:r>
            <a:r>
              <a:rPr lang="en-GB" altLang="el-GR" dirty="0" smtClean="0"/>
              <a:t> </a:t>
            </a:r>
            <a:r>
              <a:rPr lang="el-GR" altLang="el-GR" dirty="0" smtClean="0"/>
              <a:t>της τάξης </a:t>
            </a:r>
            <a:r>
              <a:rPr lang="el-GR" altLang="el-GR" dirty="0"/>
              <a:t>και προσπαθούν να την βρουν. Πληρώνουν και την παίρνουν. </a:t>
            </a:r>
          </a:p>
          <a:p>
            <a:endParaRPr lang="el-GR" dirty="0"/>
          </a:p>
        </p:txBody>
      </p:sp>
      <p:pic>
        <p:nvPicPr>
          <p:cNvPr id="6" name="Content Placeholder 5" descr="Εφημ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58731"/>
            <a:ext cx="4038600" cy="440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05587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Η εφημερίδα της τάξης"/>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l="-53" r="-542"/>
          <a:stretch/>
        </p:blipFill>
        <p:spPr bwMode="auto">
          <a:xfrm>
            <a:off x="586596" y="1484784"/>
            <a:ext cx="7936302"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a:xfrm>
            <a:off x="539552" y="5013176"/>
            <a:ext cx="7992888" cy="1015008"/>
          </a:xfrm>
        </p:spPr>
        <p:txBody>
          <a:bodyPr>
            <a:noAutofit/>
          </a:bodyPr>
          <a:lstStyle/>
          <a:p>
            <a:pPr marL="0" indent="0">
              <a:buNone/>
            </a:pPr>
            <a:r>
              <a:rPr lang="el-GR" altLang="el-GR" sz="2400" dirty="0"/>
              <a:t>Τα παιδιά δημιουργούν τη δική τους εφημερίδα με τα νέα του σχολείου τους. Αρχικά συζητούν και ορίζουν τον τίτλο της εφημερίδας και τη συντακτική της ομάδα.</a:t>
            </a:r>
          </a:p>
          <a:p>
            <a:endParaRPr lang="el-GR" sz="2400" dirty="0"/>
          </a:p>
        </p:txBody>
      </p:sp>
      <p:sp>
        <p:nvSpPr>
          <p:cNvPr id="2" name="Title 1"/>
          <p:cNvSpPr>
            <a:spLocks noGrp="1"/>
          </p:cNvSpPr>
          <p:nvPr>
            <p:ph type="title"/>
          </p:nvPr>
        </p:nvSpPr>
        <p:spPr/>
        <p:txBody>
          <a:bodyPr>
            <a:normAutofit/>
          </a:bodyPr>
          <a:lstStyle/>
          <a:p>
            <a:r>
              <a:rPr lang="el-GR" altLang="el-GR" dirty="0" smtClean="0"/>
              <a:t>«Τα δικά μας νέα» </a:t>
            </a:r>
            <a:r>
              <a:rPr lang="el-GR" dirty="0"/>
              <a:t>(</a:t>
            </a:r>
            <a:r>
              <a:rPr lang="el-GR" dirty="0" smtClean="0"/>
              <a:t>1/3)</a:t>
            </a:r>
            <a:r>
              <a:rPr lang="el-GR" altLang="el-GR" dirty="0" smtClean="0"/>
              <a:t> </a:t>
            </a:r>
            <a:endParaRPr lang="el-GR" dirty="0"/>
          </a:p>
        </p:txBody>
      </p:sp>
    </p:spTree>
    <p:extLst>
      <p:ext uri="{BB962C8B-B14F-4D97-AF65-F5344CB8AC3E}">
        <p14:creationId xmlns:p14="http://schemas.microsoft.com/office/powerpoint/2010/main" val="546928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Ανάδειξη του επικοινωνιακού χαρακτήρα της γραπτής γλώσσας </a:t>
            </a:r>
            <a:r>
              <a:rPr lang="el-GR" dirty="0" smtClean="0"/>
              <a:t>(3/6</a:t>
            </a:r>
            <a:r>
              <a:rPr lang="el-GR" dirty="0"/>
              <a:t>)</a:t>
            </a:r>
          </a:p>
        </p:txBody>
      </p:sp>
      <p:sp>
        <p:nvSpPr>
          <p:cNvPr id="3" name="Content Placeholder 2"/>
          <p:cNvSpPr>
            <a:spLocks noGrp="1"/>
          </p:cNvSpPr>
          <p:nvPr>
            <p:ph sz="half" idx="1"/>
          </p:nvPr>
        </p:nvSpPr>
        <p:spPr/>
        <p:txBody>
          <a:bodyPr/>
          <a:lstStyle/>
          <a:p>
            <a:pPr marL="0" indent="0">
              <a:buNone/>
            </a:pPr>
            <a:r>
              <a:rPr lang="el-GR" altLang="el-GR" dirty="0"/>
              <a:t>Πόσο διαφορετικές όμως είναι οι ταμπέλες!</a:t>
            </a:r>
          </a:p>
          <a:p>
            <a:endParaRPr lang="el-GR" dirty="0"/>
          </a:p>
        </p:txBody>
      </p:sp>
      <p:pic>
        <p:nvPicPr>
          <p:cNvPr id="6" name="Picture 11" descr="Ταμπέλες"/>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924944"/>
            <a:ext cx="3679129" cy="2777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Ταμπέλες"/>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648200" y="1684898"/>
            <a:ext cx="4038600" cy="435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484347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altLang="el-GR" dirty="0"/>
              <a:t>«Τα δικά μας νέα</a:t>
            </a:r>
            <a:r>
              <a:rPr lang="el-GR" altLang="el-GR" dirty="0" smtClean="0"/>
              <a:t>» </a:t>
            </a:r>
            <a:r>
              <a:rPr lang="el-GR" dirty="0" smtClean="0"/>
              <a:t>(2/3)</a:t>
            </a:r>
            <a:endParaRPr lang="el-GR" dirty="0"/>
          </a:p>
        </p:txBody>
      </p:sp>
      <p:sp>
        <p:nvSpPr>
          <p:cNvPr id="6" name="Content Placeholder 5"/>
          <p:cNvSpPr>
            <a:spLocks noGrp="1"/>
          </p:cNvSpPr>
          <p:nvPr>
            <p:ph sz="half" idx="1"/>
          </p:nvPr>
        </p:nvSpPr>
        <p:spPr/>
        <p:txBody>
          <a:bodyPr>
            <a:noAutofit/>
          </a:bodyPr>
          <a:lstStyle/>
          <a:p>
            <a:pPr marL="0" indent="0">
              <a:buNone/>
            </a:pPr>
            <a:r>
              <a:rPr lang="el-GR" altLang="el-GR" sz="2600" dirty="0"/>
              <a:t>Μετά αποφασίζουν για τα σημαντικά γεγονότα της τάξης και τα καταγράφουν.</a:t>
            </a:r>
          </a:p>
          <a:p>
            <a:pPr marL="0" indent="0">
              <a:buNone/>
            </a:pPr>
            <a:r>
              <a:rPr lang="el-GR" altLang="el-GR" sz="2600" dirty="0"/>
              <a:t>Η χριστουγεννιάτικη γιορτή και η διανομή των ρόλων για το θεατρικό είναι σίγουρα ένα σπουδαίο γεγονός</a:t>
            </a:r>
            <a:r>
              <a:rPr lang="el-GR" altLang="el-GR" sz="2600" dirty="0" smtClean="0"/>
              <a:t>.</a:t>
            </a:r>
            <a:endParaRPr lang="el-GR" altLang="el-GR" sz="2600" dirty="0"/>
          </a:p>
        </p:txBody>
      </p:sp>
      <p:pic>
        <p:nvPicPr>
          <p:cNvPr id="8" name="Picture 3" descr="Πρωταγωνιστέ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610243"/>
            <a:ext cx="4038600" cy="4505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843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«Τα δικά μας νέα</a:t>
            </a:r>
            <a:r>
              <a:rPr lang="el-GR" altLang="el-GR" dirty="0" smtClean="0"/>
              <a:t>» </a:t>
            </a:r>
            <a:r>
              <a:rPr lang="el-GR" dirty="0" smtClean="0"/>
              <a:t>(3/3)</a:t>
            </a:r>
            <a:endParaRPr lang="el-GR" dirty="0"/>
          </a:p>
        </p:txBody>
      </p:sp>
      <p:sp>
        <p:nvSpPr>
          <p:cNvPr id="3" name="Content Placeholder 2"/>
          <p:cNvSpPr>
            <a:spLocks noGrp="1"/>
          </p:cNvSpPr>
          <p:nvPr>
            <p:ph sz="half" idx="1"/>
          </p:nvPr>
        </p:nvSpPr>
        <p:spPr/>
        <p:txBody>
          <a:bodyPr/>
          <a:lstStyle/>
          <a:p>
            <a:pPr marL="0" indent="0">
              <a:buNone/>
            </a:pPr>
            <a:r>
              <a:rPr lang="el-GR" altLang="el-GR" dirty="0"/>
              <a:t>Το ίδιο και η κλοπή του πορτοφολιού της δασκάλας.</a:t>
            </a:r>
          </a:p>
          <a:p>
            <a:endParaRPr lang="el-GR" dirty="0"/>
          </a:p>
        </p:txBody>
      </p:sp>
      <p:pic>
        <p:nvPicPr>
          <p:cNvPr id="5" name="Content Placeholder 4" descr="Είδηση"/>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427984" y="1600200"/>
            <a:ext cx="4248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9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«Παιδικά θέατρα» </a:t>
            </a:r>
            <a:r>
              <a:rPr lang="el-GR" dirty="0"/>
              <a:t>(1/2)</a:t>
            </a:r>
          </a:p>
        </p:txBody>
      </p:sp>
      <p:sp>
        <p:nvSpPr>
          <p:cNvPr id="3" name="Content Placeholder 2"/>
          <p:cNvSpPr>
            <a:spLocks noGrp="1"/>
          </p:cNvSpPr>
          <p:nvPr>
            <p:ph sz="half" idx="1"/>
          </p:nvPr>
        </p:nvSpPr>
        <p:spPr/>
        <p:txBody>
          <a:bodyPr/>
          <a:lstStyle/>
          <a:p>
            <a:pPr marL="0" indent="0">
              <a:buNone/>
            </a:pPr>
            <a:r>
              <a:rPr lang="el-GR" altLang="el-GR" dirty="0"/>
              <a:t>Τα παιδιά προσπαθούν να βρουν στην εφημερίδα τα Παιδικά Θέατρα. </a:t>
            </a:r>
            <a:endParaRPr lang="el-GR" dirty="0"/>
          </a:p>
        </p:txBody>
      </p:sp>
      <p:pic>
        <p:nvPicPr>
          <p:cNvPr id="5" name="Picture 5" descr="Αναγγελίες παραστάσε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93214" y="1600200"/>
            <a:ext cx="374857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229794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«Παιδικά θέατρα</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Για να διαβάσουν τη λέξη Παιδικά τους βοηθά η ταμπέλα της Βιβλιοθήκης ΠΑΙΔΙΚΑ ΑΝΑΓΝΩΣΜΑΤΑ.</a:t>
            </a:r>
          </a:p>
          <a:p>
            <a:endParaRPr lang="el-GR" dirty="0"/>
          </a:p>
          <a:p>
            <a:endParaRPr lang="el-GR" dirty="0"/>
          </a:p>
        </p:txBody>
      </p:sp>
      <p:pic>
        <p:nvPicPr>
          <p:cNvPr id="7" name="Content Placeholder 4" descr="Ταμπέλ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8200" y="1737031"/>
            <a:ext cx="4038600" cy="4252301"/>
          </a:xfrm>
        </p:spPr>
      </p:pic>
    </p:spTree>
    <p:extLst>
      <p:ext uri="{BB962C8B-B14F-4D97-AF65-F5344CB8AC3E}">
        <p14:creationId xmlns:p14="http://schemas.microsoft.com/office/powerpoint/2010/main" val="36283340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«Άνοιξε μια εφημερίδα» </a:t>
            </a:r>
            <a:r>
              <a:rPr lang="el-GR" dirty="0"/>
              <a:t>(</a:t>
            </a:r>
            <a:r>
              <a:rPr lang="el-GR" dirty="0" smtClean="0"/>
              <a:t>1/4)</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ανοίγουν και ξεφυλλίζουν εφημερίδες και συζητούν για τα χαρακτηριστικά της, καθώς και για το τι περιλαμβάνει. </a:t>
            </a:r>
            <a:endParaRPr lang="el-GR" dirty="0"/>
          </a:p>
        </p:txBody>
      </p:sp>
      <p:pic>
        <p:nvPicPr>
          <p:cNvPr id="7" name="Picture 3" descr="εφημ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00808"/>
            <a:ext cx="4038600" cy="302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9035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«Άνοιξε μια εφημερίδα</a:t>
            </a:r>
            <a:r>
              <a:rPr lang="el-GR" altLang="el-GR" dirty="0" smtClean="0"/>
              <a:t>» </a:t>
            </a:r>
            <a:r>
              <a:rPr lang="el-GR" dirty="0" smtClean="0"/>
              <a:t>(2/4</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Στη </a:t>
            </a:r>
            <a:r>
              <a:rPr lang="el-GR" altLang="el-GR" dirty="0"/>
              <a:t>συνέχεια η νηπιαγωγός τούς δίνει τέσσερα χαρτόνια και τους ζητάει τέσσερα διαφορετικά στοιχεία της εφημερίδας. Π.χ. τον Τίτλο, τον Καιρό, τις Αγγελίας, την Τηλεόραση. Τα παιδιά κόβουν και κολλούν. </a:t>
            </a:r>
            <a:endParaRPr lang="el-GR" dirty="0"/>
          </a:p>
        </p:txBody>
      </p:sp>
      <p:pic>
        <p:nvPicPr>
          <p:cNvPr id="11" name="Picture 4" descr="Χαρτόνι με τον Τίτλ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076056" y="1628800"/>
            <a:ext cx="3131808" cy="433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36172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«Άνοιξε μια εφημερίδα</a:t>
            </a:r>
            <a:r>
              <a:rPr lang="el-GR" altLang="el-GR" dirty="0" smtClean="0"/>
              <a:t>» </a:t>
            </a:r>
            <a:r>
              <a:rPr lang="el-GR" dirty="0" smtClean="0"/>
              <a:t>(3/4</a:t>
            </a:r>
            <a:r>
              <a:rPr lang="el-GR" dirty="0"/>
              <a:t>)</a:t>
            </a:r>
          </a:p>
        </p:txBody>
      </p:sp>
      <p:pic>
        <p:nvPicPr>
          <p:cNvPr id="6" name="Content Placeholder 5" descr="Χαρτόνι με τον Καιρό"/>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1115616" y="1628800"/>
            <a:ext cx="3307828" cy="446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descr="Χαρτόνι με τις Αγγελίες"/>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499991" y="1628800"/>
            <a:ext cx="3462869"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04704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«Άνοιξε μια εφημερίδα</a:t>
            </a:r>
            <a:r>
              <a:rPr lang="el-GR" altLang="el-GR" dirty="0" smtClean="0"/>
              <a:t>» </a:t>
            </a:r>
            <a:r>
              <a:rPr lang="el-GR" dirty="0" smtClean="0"/>
              <a:t>(4/4</a:t>
            </a:r>
            <a:r>
              <a:rPr lang="el-GR" dirty="0"/>
              <a:t>)</a:t>
            </a:r>
          </a:p>
        </p:txBody>
      </p:sp>
      <p:sp>
        <p:nvSpPr>
          <p:cNvPr id="3" name="Content Placeholder 2"/>
          <p:cNvSpPr>
            <a:spLocks noGrp="1"/>
          </p:cNvSpPr>
          <p:nvPr>
            <p:ph sz="half" idx="1"/>
          </p:nvPr>
        </p:nvSpPr>
        <p:spPr/>
        <p:txBody>
          <a:bodyPr/>
          <a:lstStyle/>
          <a:p>
            <a:pPr marL="0" indent="0">
              <a:buNone/>
            </a:pPr>
            <a:r>
              <a:rPr lang="el-GR" altLang="el-GR" dirty="0"/>
              <a:t>Τα κολλάζ τους φανερώνουν ότι μερικές φορές μπερδεύονται αρκετά.</a:t>
            </a:r>
          </a:p>
          <a:p>
            <a:endParaRPr lang="el-GR" dirty="0"/>
          </a:p>
        </p:txBody>
      </p:sp>
      <p:pic>
        <p:nvPicPr>
          <p:cNvPr id="8" name="Content Placeholder 7" descr="Χαρτόνι με το Πρόγραμμα Τηλεόραση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932040" y="1772816"/>
            <a:ext cx="3529568" cy="4395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7579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«Πωλείται» </a:t>
            </a:r>
            <a:r>
              <a:rPr lang="el-GR" dirty="0"/>
              <a:t>(</a:t>
            </a:r>
            <a:r>
              <a:rPr lang="el-GR" dirty="0" smtClean="0"/>
              <a:t>1/3)</a:t>
            </a:r>
            <a:endParaRPr lang="el-GR" altLang="el-GR" dirty="0"/>
          </a:p>
        </p:txBody>
      </p:sp>
      <p:sp>
        <p:nvSpPr>
          <p:cNvPr id="3" name="Content Placeholder 2"/>
          <p:cNvSpPr>
            <a:spLocks noGrp="1"/>
          </p:cNvSpPr>
          <p:nvPr>
            <p:ph sz="half" idx="1"/>
          </p:nvPr>
        </p:nvSpPr>
        <p:spPr/>
        <p:txBody>
          <a:bodyPr/>
          <a:lstStyle/>
          <a:p>
            <a:pPr marL="0" indent="0">
              <a:buNone/>
            </a:pPr>
            <a:r>
              <a:rPr lang="el-GR" altLang="el-GR" dirty="0"/>
              <a:t>Τα παιδιά παρατηρούν διάφορα πωλητήρια. </a:t>
            </a:r>
            <a:endParaRPr lang="el-GR" altLang="el-GR" dirty="0" smtClean="0"/>
          </a:p>
          <a:p>
            <a:pPr marL="0" indent="0">
              <a:buNone/>
            </a:pPr>
            <a:r>
              <a:rPr lang="el-GR" altLang="el-GR" dirty="0" smtClean="0"/>
              <a:t>Τα </a:t>
            </a:r>
            <a:r>
              <a:rPr lang="el-GR" altLang="el-GR" dirty="0"/>
              <a:t>αντιπαραβάλλουν και τα διακρίνουν από τα ενοικιαστήρια. </a:t>
            </a:r>
          </a:p>
          <a:p>
            <a:endParaRPr lang="el-GR" dirty="0"/>
          </a:p>
        </p:txBody>
      </p:sp>
      <p:pic>
        <p:nvPicPr>
          <p:cNvPr id="21506" name="Picture 2" descr="Πωλητήρια και ενοικιαστήρ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48514" y="1600200"/>
            <a:ext cx="383797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33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«Πωλείται</a:t>
            </a:r>
            <a:r>
              <a:rPr lang="el-GR" altLang="el-GR" dirty="0" smtClean="0"/>
              <a:t>» </a:t>
            </a:r>
            <a:r>
              <a:rPr lang="el-GR" dirty="0" smtClean="0"/>
              <a:t>(2/3</a:t>
            </a:r>
            <a:r>
              <a:rPr lang="el-GR" dirty="0"/>
              <a:t>)</a:t>
            </a:r>
          </a:p>
        </p:txBody>
      </p:sp>
      <p:sp>
        <p:nvSpPr>
          <p:cNvPr id="3" name="Content Placeholder 2"/>
          <p:cNvSpPr>
            <a:spLocks noGrp="1"/>
          </p:cNvSpPr>
          <p:nvPr>
            <p:ph sz="half" idx="1"/>
          </p:nvPr>
        </p:nvSpPr>
        <p:spPr/>
        <p:txBody>
          <a:bodyPr/>
          <a:lstStyle/>
          <a:p>
            <a:pPr marL="0" indent="0">
              <a:buNone/>
            </a:pPr>
            <a:r>
              <a:rPr lang="el-GR" altLang="el-GR" dirty="0"/>
              <a:t>Στη συνέχεια ανοίγουν την εφημερίδα στις αγγελίες και υπογραμμίζουν όσες αρχίζουν με το ΠΩΛΕΙΤΑΙ. </a:t>
            </a:r>
          </a:p>
          <a:p>
            <a:endParaRPr lang="el-GR" dirty="0"/>
          </a:p>
        </p:txBody>
      </p:sp>
      <p:pic>
        <p:nvPicPr>
          <p:cNvPr id="5" name="Picture 5" descr="Πωλητήρια στην εφημ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839843"/>
            <a:ext cx="4038600" cy="4046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73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Ανάδειξη του επικοινωνιακού χαρακτήρα της γραπτής γλώσσας </a:t>
            </a:r>
            <a:r>
              <a:rPr lang="el-GR" dirty="0" smtClean="0"/>
              <a:t>(4/6</a:t>
            </a:r>
            <a:r>
              <a:rPr lang="el-GR" dirty="0"/>
              <a:t>)</a:t>
            </a:r>
          </a:p>
        </p:txBody>
      </p:sp>
      <p:sp>
        <p:nvSpPr>
          <p:cNvPr id="3" name="Content Placeholder 2"/>
          <p:cNvSpPr>
            <a:spLocks noGrp="1"/>
          </p:cNvSpPr>
          <p:nvPr>
            <p:ph sz="half" idx="1"/>
          </p:nvPr>
        </p:nvSpPr>
        <p:spPr>
          <a:xfrm>
            <a:off x="457200" y="1600200"/>
            <a:ext cx="3034680" cy="4525963"/>
          </a:xfrm>
        </p:spPr>
        <p:txBody>
          <a:bodyPr/>
          <a:lstStyle/>
          <a:p>
            <a:pPr marL="0" indent="0">
              <a:buNone/>
            </a:pPr>
            <a:r>
              <a:rPr lang="el-GR" altLang="el-GR" dirty="0"/>
              <a:t>Καθώς και εκείνες που αναφέρουν </a:t>
            </a:r>
            <a:r>
              <a:rPr lang="el-GR" altLang="el-GR" b="1" dirty="0"/>
              <a:t>Κανόνες </a:t>
            </a:r>
            <a:r>
              <a:rPr lang="el-GR" altLang="el-GR" b="1" dirty="0" smtClean="0"/>
              <a:t>χρήσης.</a:t>
            </a:r>
            <a:endParaRPr lang="el-GR" altLang="el-GR" b="1" dirty="0"/>
          </a:p>
          <a:p>
            <a:endParaRPr lang="el-GR" dirty="0"/>
          </a:p>
        </p:txBody>
      </p:sp>
      <p:pic>
        <p:nvPicPr>
          <p:cNvPr id="3074" name="Picture 2" descr="Ταμπέλε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3635896" y="1700808"/>
            <a:ext cx="5046712" cy="445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4919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«Πωλείται</a:t>
            </a:r>
            <a:r>
              <a:rPr lang="el-GR" altLang="el-GR" dirty="0" smtClean="0"/>
              <a:t>»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altLang="el-GR" sz="2600" dirty="0"/>
              <a:t>Τώρα πλέον είναι σε θέση να φτιάξουν τα δικά τους πωλητήρια και ενοικιαστήρια.</a:t>
            </a:r>
          </a:p>
          <a:p>
            <a:endParaRPr lang="el-GR" dirty="0"/>
          </a:p>
        </p:txBody>
      </p:sp>
      <p:pic>
        <p:nvPicPr>
          <p:cNvPr id="7" name="Picture 5" descr="ενοικιάζεται"/>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552" y="3549908"/>
            <a:ext cx="3888432" cy="250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descr="πωλείται"/>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788024" y="1556793"/>
            <a:ext cx="3873351" cy="449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2061957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«Αγγελία»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Καλό είναι μερικές φορές τα παιδιά να παρατηρούν την ‘εισβολή’ κάποιων </a:t>
            </a:r>
            <a:r>
              <a:rPr lang="el-GR" altLang="el-GR" sz="2600" dirty="0" err="1"/>
              <a:t>κειμενικών</a:t>
            </a:r>
            <a:r>
              <a:rPr lang="el-GR" altLang="el-GR" sz="2600" dirty="0"/>
              <a:t> ειδών σε άλλα. </a:t>
            </a:r>
          </a:p>
          <a:p>
            <a:pPr marL="0" indent="0">
              <a:buNone/>
            </a:pPr>
            <a:r>
              <a:rPr lang="el-GR" altLang="el-GR" sz="2600" dirty="0"/>
              <a:t>Για παράδειγμα, οι μαθητές αναλαμβάνουν να ‘ανακαλύψουν’ τις αγγελίες, όταν αυτές φιλοξενούνται στο εικονογραφημένο παιδικό βιβλίο. </a:t>
            </a:r>
          </a:p>
          <a:p>
            <a:endParaRPr lang="el-GR" sz="2600" dirty="0"/>
          </a:p>
        </p:txBody>
      </p:sp>
      <p:pic>
        <p:nvPicPr>
          <p:cNvPr id="5" name="Content Placeholder 4" descr="Αγγελίες σε βιβλία"/>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71764"/>
            <a:ext cx="4038600" cy="4182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39952" y="5439803"/>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5</a:t>
            </a:r>
            <a:r>
              <a:rPr lang="el-GR" b="1" dirty="0" smtClean="0">
                <a:latin typeface="+mj-lt"/>
              </a:rPr>
              <a:t>]</a:t>
            </a:r>
          </a:p>
        </p:txBody>
      </p:sp>
    </p:spTree>
    <p:custDataLst>
      <p:tags r:id="rId1"/>
    </p:custDataLst>
    <p:extLst>
      <p:ext uri="{BB962C8B-B14F-4D97-AF65-F5344CB8AC3E}">
        <p14:creationId xmlns:p14="http://schemas.microsoft.com/office/powerpoint/2010/main" val="189971997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«Οι φίλαθλοι» </a:t>
            </a:r>
            <a:r>
              <a:rPr lang="el-GR" dirty="0" smtClean="0"/>
              <a:t>(1/3)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συχνά μέσα στην τάξη θέλουν να μιλούν για ποδόσφαιρο. </a:t>
            </a:r>
            <a:endParaRPr lang="en-GB" altLang="el-GR" sz="2600" dirty="0" smtClean="0"/>
          </a:p>
          <a:p>
            <a:pPr marL="0" indent="0">
              <a:buNone/>
            </a:pPr>
            <a:r>
              <a:rPr lang="el-GR" altLang="el-GR" sz="2600" dirty="0" smtClean="0"/>
              <a:t>Συζητούν </a:t>
            </a:r>
            <a:r>
              <a:rPr lang="el-GR" altLang="el-GR" sz="2600" dirty="0"/>
              <a:t>για τις ομάδες και φυλλομετρώντας παλιές εφημερίδες προσπαθούν να βρουν και να απομονώσουν την λέξη που δηλώνει την ομάδα τους. </a:t>
            </a:r>
            <a:endParaRPr lang="el-GR" sz="2600" dirty="0"/>
          </a:p>
        </p:txBody>
      </p:sp>
      <p:pic>
        <p:nvPicPr>
          <p:cNvPr id="5" name="Picture 5" descr="Εντοπισμός ποδοσφαιρικών ομάδων σε πρωτοσέλι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8600" cy="30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2150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«Οι φίλαθλοι»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Ως </a:t>
            </a:r>
            <a:r>
              <a:rPr lang="el-GR" altLang="el-GR" dirty="0"/>
              <a:t>πίνακας αναφοράς λειτουργούν τα διάφορα μπρελόκ και μικροαντικείμενα των ομάδων.</a:t>
            </a:r>
          </a:p>
          <a:p>
            <a:endParaRPr lang="el-GR" dirty="0"/>
          </a:p>
        </p:txBody>
      </p:sp>
      <p:pic>
        <p:nvPicPr>
          <p:cNvPr id="5" name="Content Placeholder 4" descr="αξεσουάρ ομάδ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628799"/>
            <a:ext cx="3923908" cy="2938635"/>
          </a:xfrm>
        </p:spPr>
      </p:pic>
    </p:spTree>
    <p:extLst>
      <p:ext uri="{BB962C8B-B14F-4D97-AF65-F5344CB8AC3E}">
        <p14:creationId xmlns:p14="http://schemas.microsoft.com/office/powerpoint/2010/main" val="227082659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«Οι φίλαθλοι» </a:t>
            </a:r>
            <a:r>
              <a:rPr lang="el-GR" dirty="0" smtClean="0"/>
              <a:t>(3/3</a:t>
            </a:r>
            <a:r>
              <a:rPr lang="el-GR" dirty="0"/>
              <a:t>)</a:t>
            </a:r>
          </a:p>
        </p:txBody>
      </p:sp>
      <p:sp>
        <p:nvSpPr>
          <p:cNvPr id="3" name="Content Placeholder 2"/>
          <p:cNvSpPr>
            <a:spLocks noGrp="1"/>
          </p:cNvSpPr>
          <p:nvPr>
            <p:ph sz="half" idx="1"/>
          </p:nvPr>
        </p:nvSpPr>
        <p:spPr>
          <a:xfrm>
            <a:off x="457200" y="1600200"/>
            <a:ext cx="3610744" cy="4525963"/>
          </a:xfrm>
        </p:spPr>
        <p:txBody>
          <a:bodyPr>
            <a:normAutofit/>
          </a:bodyPr>
          <a:lstStyle/>
          <a:p>
            <a:pPr marL="0" indent="0">
              <a:buNone/>
            </a:pPr>
            <a:r>
              <a:rPr lang="el-GR" altLang="el-GR" sz="2600" dirty="0" smtClean="0"/>
              <a:t>Στη </a:t>
            </a:r>
            <a:r>
              <a:rPr lang="el-GR" altLang="el-GR" sz="2600" dirty="0"/>
              <a:t>συνέχεια κόβοντας γράμματα από τις εφημερίδες γράφουν το όνομα της ομάδας τους και μετρούν ποια αριθμεί τους περισσότερους οπαδούς μέσα στην τάξη.</a:t>
            </a:r>
          </a:p>
          <a:p>
            <a:endParaRPr lang="el-GR" sz="2600" dirty="0"/>
          </a:p>
        </p:txBody>
      </p:sp>
      <p:pic>
        <p:nvPicPr>
          <p:cNvPr id="5" name="Picture 3" descr="σύγκριση στον πίνακα αναφορά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200537" y="1772816"/>
            <a:ext cx="4482071" cy="2736304"/>
          </a:xfrm>
        </p:spPr>
      </p:pic>
    </p:spTree>
    <p:extLst>
      <p:ext uri="{BB962C8B-B14F-4D97-AF65-F5344CB8AC3E}">
        <p14:creationId xmlns:p14="http://schemas.microsoft.com/office/powerpoint/2010/main" val="188419387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custDataLst>
      <p:tags r:id="rId1"/>
    </p:custDataLst>
    <p:extLst>
      <p:ext uri="{BB962C8B-B14F-4D97-AF65-F5344CB8AC3E}">
        <p14:creationId xmlns:p14="http://schemas.microsoft.com/office/powerpoint/2010/main" val="380645845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24857479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p:txBody>
          <a:bodyPr>
            <a:normAutofit/>
          </a:bodyPr>
          <a:lstStyle/>
          <a:p>
            <a:pPr marL="0" indent="0">
              <a:buNone/>
            </a:pPr>
            <a:r>
              <a:rPr lang="el-GR" sz="2000" dirty="0" smtClean="0"/>
              <a:t>Το </a:t>
            </a:r>
            <a:r>
              <a:rPr lang="el-GR" sz="2000" dirty="0"/>
              <a:t>παρόν έργο αποτελεί την </a:t>
            </a:r>
            <a:r>
              <a:rPr lang="el-GR" sz="2000" dirty="0" smtClean="0"/>
              <a:t>έκδοση 1.0.  </a:t>
            </a:r>
            <a:endParaRPr lang="el-GR" sz="2000" dirty="0"/>
          </a:p>
        </p:txBody>
      </p:sp>
    </p:spTree>
    <p:extLst>
      <p:ext uri="{BB962C8B-B14F-4D97-AF65-F5344CB8AC3E}">
        <p14:creationId xmlns:p14="http://schemas.microsoft.com/office/powerpoint/2010/main" val="11605714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a:t>
            </a:r>
            <a:r>
              <a:rPr lang="el-GR" sz="2000" dirty="0" err="1" smtClean="0"/>
              <a:t>Εθνικόν</a:t>
            </a:r>
            <a:r>
              <a:rPr lang="el-GR" sz="2000" dirty="0" smtClean="0"/>
              <a:t> και </a:t>
            </a:r>
            <a:r>
              <a:rPr lang="el-GR" sz="2000" dirty="0" err="1" smtClean="0"/>
              <a:t>Καποδιστριακόν</a:t>
            </a:r>
            <a:r>
              <a:rPr lang="el-GR" sz="2000" dirty="0" smtClean="0"/>
              <a:t> </a:t>
            </a:r>
            <a:r>
              <a:rPr lang="el-GR" sz="2000" dirty="0" err="1" smtClean="0"/>
              <a:t>Πανεπιστήμιον</a:t>
            </a:r>
            <a:r>
              <a:rPr lang="el-GR" sz="2000" dirty="0" smtClean="0"/>
              <a:t> Αθηνών</a:t>
            </a:r>
            <a:r>
              <a:rPr lang="en-US" sz="2000" dirty="0" smtClean="0"/>
              <a:t>, </a:t>
            </a:r>
            <a:r>
              <a:rPr lang="el-GR" sz="2000" dirty="0" smtClean="0"/>
              <a:t>Αγγελική </a:t>
            </a:r>
            <a:r>
              <a:rPr lang="el-GR" sz="2000" dirty="0" err="1" smtClean="0"/>
              <a:t>Γιαννικοπούου</a:t>
            </a:r>
            <a:r>
              <a:rPr lang="el-GR" sz="2000" dirty="0" smtClean="0"/>
              <a:t>, 2015. </a:t>
            </a:r>
            <a:r>
              <a:rPr lang="el-GR" sz="2000" dirty="0"/>
              <a:t>Αγγελική </a:t>
            </a:r>
            <a:r>
              <a:rPr lang="el-GR" sz="2000" dirty="0" err="1" smtClean="0"/>
              <a:t>Γιαννικοπούλου</a:t>
            </a:r>
            <a:r>
              <a:rPr lang="el-GR" sz="2000" dirty="0"/>
              <a:t>. «Διδακτική της Λογοτεχνίας στην Προσχολική Εκπαίδευση</a:t>
            </a:r>
            <a:r>
              <a:rPr lang="el-GR" sz="2000" dirty="0" smtClean="0"/>
              <a:t>. Εισαγωγή στον </a:t>
            </a:r>
            <a:r>
              <a:rPr lang="el-GR" sz="2000" dirty="0" err="1" smtClean="0"/>
              <a:t>Γραμματισμό</a:t>
            </a:r>
            <a:r>
              <a:rPr lang="el-GR" sz="2000" dirty="0"/>
              <a:t>. Αναγνωστικές </a:t>
            </a:r>
            <a:r>
              <a:rPr lang="el-GR" sz="2000" dirty="0" smtClean="0"/>
              <a:t>Δραστηριότητες στις </a:t>
            </a:r>
            <a:r>
              <a:rPr lang="el-GR" sz="2000" dirty="0"/>
              <a:t>Διάφορες Γωνιές». Έκδοση: </a:t>
            </a:r>
            <a:r>
              <a:rPr lang="el-GR" sz="2000" dirty="0" smtClean="0"/>
              <a:t>1.0</a:t>
            </a:r>
            <a:r>
              <a:rPr lang="el-GR" sz="2000" dirty="0"/>
              <a:t>. Αθήνα </a:t>
            </a:r>
            <a:r>
              <a:rPr lang="el-GR" sz="2000" dirty="0" smtClean="0"/>
              <a:t>2015. </a:t>
            </a:r>
            <a:r>
              <a:rPr lang="el-GR" sz="2000" dirty="0"/>
              <a:t>Διαθέσιμο από τη δικτυακή </a:t>
            </a:r>
            <a:r>
              <a:rPr lang="el-GR" sz="2000" dirty="0" smtClean="0"/>
              <a:t>διεύθυνση: </a:t>
            </a:r>
            <a:r>
              <a:rPr lang="en-GB" sz="2000" dirty="0">
                <a:hlinkClick r:id="rId3" tooltip="Ανοιχτό Ακαδημαϊκό Μάθημα Διδακτική της Λογοτεχνίας στην Προσχολική Εκπαίδευση"/>
              </a:rPr>
              <a:t>http://opencourses.uoa.gr/courses/ECD100</a:t>
            </a:r>
            <a:r>
              <a:rPr lang="en-GB" sz="2000" dirty="0" smtClean="0">
                <a:hlinkClick r:id="rId3" tooltip="Ανοιχτό Ακαδημαϊκό Μάθημα Διδακτική της Λογοτεχνίας στην Προσχολική Εκπαίδευση"/>
              </a:rPr>
              <a:t>/</a:t>
            </a:r>
            <a:r>
              <a:rPr lang="el-GR" sz="2000" dirty="0" smtClean="0"/>
              <a:t> .</a:t>
            </a:r>
            <a:endParaRPr lang="el-GR" sz="2000" dirty="0"/>
          </a:p>
          <a:p>
            <a:endParaRPr lang="el-GR" sz="2000" dirty="0"/>
          </a:p>
        </p:txBody>
      </p:sp>
    </p:spTree>
    <p:extLst>
      <p:ext uri="{BB962C8B-B14F-4D97-AF65-F5344CB8AC3E}">
        <p14:creationId xmlns:p14="http://schemas.microsoft.com/office/powerpoint/2010/main" val="1208253019"/>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161925"/>
            <a:ext cx="8229600" cy="1143000"/>
          </a:xfrm>
        </p:spPr>
        <p:txBody>
          <a:bodyPr/>
          <a:lstStyle/>
          <a:p>
            <a:r>
              <a:rPr lang="el-GR" altLang="en-US" smtClean="0"/>
              <a:t>Σημείωμα Αδειοδότησης</a:t>
            </a:r>
          </a:p>
        </p:txBody>
      </p:sp>
      <p:sp>
        <p:nvSpPr>
          <p:cNvPr id="34819" name="Content Placeholder 2"/>
          <p:cNvSpPr>
            <a:spLocks noGrp="1"/>
          </p:cNvSpPr>
          <p:nvPr>
            <p:ph idx="1"/>
          </p:nvPr>
        </p:nvSpPr>
        <p:spPr>
          <a:xfrm>
            <a:off x="107950" y="765175"/>
            <a:ext cx="8928100" cy="1439863"/>
          </a:xfrm>
        </p:spPr>
        <p:txBody>
          <a:bodyPr>
            <a:normAutofit fontScale="92500" lnSpcReduction="10000"/>
          </a:bodyPr>
          <a:lstStyle/>
          <a:p>
            <a:pPr marL="0" indent="0">
              <a:buFont typeface="Arial" panose="020B0604020202020204" pitchFamily="34" charset="0"/>
              <a:buNone/>
            </a:pPr>
            <a:r>
              <a:rPr lang="el-GR" altLang="en-US" sz="2000" smtClean="0"/>
              <a:t>Το 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τα οποία εμπεριέχονται σε αυτό και τα οποία αναφέρονται μαζί με τους όρους χρήσης τους στο «Σημείωμα Χρήσης Έργων Τρίτων».                     </a:t>
            </a:r>
          </a:p>
          <a:p>
            <a:pPr marL="0" indent="0">
              <a:buFont typeface="Arial" panose="020B0604020202020204" pitchFamily="34" charset="0"/>
              <a:buNone/>
            </a:pPr>
            <a:endParaRPr lang="el-GR" altLang="en-US" sz="2000" smtClean="0"/>
          </a:p>
        </p:txBody>
      </p:sp>
      <p:pic>
        <p:nvPicPr>
          <p:cNvPr id="34820" name="Picture 22" descr="Λογότυπο για Άδειες χρήσης Creative Commons BY-NC-ND">
            <a:hlinkClick r:id="rId4"/>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48088" y="2420938"/>
            <a:ext cx="164782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07950" y="2924175"/>
            <a:ext cx="9036050" cy="3457575"/>
          </a:xfrm>
          <a:prstGeom prst="rect">
            <a:avLst/>
          </a:prstGeom>
        </p:spPr>
        <p:txBody>
          <a:bodyPr anchor="ctr">
            <a:normAutofit/>
          </a:bodyPr>
          <a:lstStyle/>
          <a:p>
            <a:pPr eaLnBrk="1" fontAlgn="auto" hangingPunct="1">
              <a:spcBef>
                <a:spcPts val="0"/>
              </a:spcBef>
              <a:spcAft>
                <a:spcPts val="0"/>
              </a:spcAft>
              <a:defRPr/>
            </a:pPr>
            <a:r>
              <a:rPr lang="el-GR" dirty="0">
                <a:latin typeface="+mn-lt"/>
              </a:rPr>
              <a:t>[1] http://creativecommons.org/licenses/by-nc-sa/4.0/ </a:t>
            </a:r>
            <a:endParaRPr lang="en-US" dirty="0">
              <a:latin typeface="+mn-lt"/>
            </a:endParaRPr>
          </a:p>
          <a:p>
            <a:pPr eaLnBrk="1" fontAlgn="auto" hangingPunct="1">
              <a:spcBef>
                <a:spcPts val="0"/>
              </a:spcBef>
              <a:spcAft>
                <a:spcPts val="0"/>
              </a:spcAft>
              <a:defRPr/>
            </a:pPr>
            <a:endParaRPr lang="el-GR" dirty="0">
              <a:latin typeface="+mn-lt"/>
            </a:endParaRPr>
          </a:p>
          <a:p>
            <a:pPr eaLnBrk="1" fontAlgn="auto" hangingPunct="1">
              <a:spcBef>
                <a:spcPts val="0"/>
              </a:spcBef>
              <a:spcAft>
                <a:spcPts val="0"/>
              </a:spcAft>
              <a:defRPr/>
            </a:pPr>
            <a:r>
              <a:rPr lang="el-GR" dirty="0">
                <a:latin typeface="+mn-lt"/>
              </a:rPr>
              <a:t>Ως </a:t>
            </a:r>
            <a:r>
              <a:rPr lang="el-GR" b="1" dirty="0">
                <a:latin typeface="+mn-lt"/>
              </a:rPr>
              <a:t>Μη Εμπορική</a:t>
            </a:r>
            <a:r>
              <a:rPr lang="el-GR" dirty="0">
                <a:latin typeface="+mn-lt"/>
              </a:rPr>
              <a:t> ορίζεται η χρήση:</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 δεν περιλαμβάνει άμεσο ή έμμεσο οικονομικό όφελος από τη χρήση του έργου, για τον διανομέα του έργου και </a:t>
            </a:r>
            <a:r>
              <a:rPr lang="el-GR" dirty="0" err="1">
                <a:latin typeface="+mn-lt"/>
              </a:rPr>
              <a:t>αδειοδόχο</a:t>
            </a:r>
            <a:r>
              <a:rPr lang="el-GR" dirty="0">
                <a:latin typeface="+mn-lt"/>
              </a:rPr>
              <a:t>.</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indent="-342900" eaLnBrk="1" fontAlgn="auto" hangingPunct="1">
              <a:spcBef>
                <a:spcPts val="0"/>
              </a:spcBef>
              <a:spcAft>
                <a:spcPts val="0"/>
              </a:spcAft>
              <a:buFont typeface="Arial" panose="020B0604020202020204" pitchFamily="34" charset="0"/>
              <a:buChar char="•"/>
              <a:defRPr/>
            </a:pPr>
            <a:r>
              <a:rPr lang="el-GR" dirty="0">
                <a:latin typeface="+mn-lt"/>
              </a:rPr>
              <a:t>που</a:t>
            </a:r>
            <a:r>
              <a:rPr lang="en-GB" dirty="0">
                <a:latin typeface="+mn-lt"/>
              </a:rPr>
              <a:t> </a:t>
            </a:r>
            <a:r>
              <a:rPr lang="el-GR" dirty="0">
                <a:latin typeface="+mn-lt"/>
              </a:rPr>
              <a:t>δεν προσπορίζει στον διανομέα του έργου και</a:t>
            </a:r>
            <a:r>
              <a:rPr lang="en-GB" dirty="0">
                <a:latin typeface="+mn-lt"/>
              </a:rPr>
              <a:t> </a:t>
            </a:r>
            <a:r>
              <a:rPr lang="el-GR" dirty="0" err="1">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τόπο.</a:t>
            </a:r>
            <a:endParaRPr lang="en-US" dirty="0">
              <a:latin typeface="+mn-lt"/>
            </a:endParaRPr>
          </a:p>
          <a:p>
            <a:pPr marL="342900" indent="-342900" eaLnBrk="1" fontAlgn="auto" hangingPunct="1">
              <a:spcBef>
                <a:spcPts val="0"/>
              </a:spcBef>
              <a:spcAft>
                <a:spcPts val="0"/>
              </a:spcAft>
              <a:buFont typeface="Arial" panose="020B0604020202020204" pitchFamily="34" charset="0"/>
              <a:buChar char="•"/>
              <a:defRPr/>
            </a:pPr>
            <a:endParaRPr lang="el-GR" dirty="0">
              <a:latin typeface="+mn-lt"/>
            </a:endParaRPr>
          </a:p>
          <a:p>
            <a:pPr eaLnBrk="1" fontAlgn="auto" hangingPunct="1">
              <a:spcBef>
                <a:spcPts val="0"/>
              </a:spcBef>
              <a:spcAft>
                <a:spcPts val="0"/>
              </a:spcAft>
              <a:defRPr/>
            </a:pPr>
            <a:r>
              <a:rPr lang="el-GR" dirty="0">
                <a:latin typeface="+mn-lt"/>
              </a:rPr>
              <a:t>Ο δικαιούχος μπορεί να παρέχει στον </a:t>
            </a:r>
            <a:r>
              <a:rPr lang="el-GR" dirty="0" err="1">
                <a:latin typeface="+mn-lt"/>
              </a:rPr>
              <a:t>αδειοδόχο</a:t>
            </a:r>
            <a:r>
              <a:rPr lang="el-GR" dirty="0">
                <a:latin typeface="+mn-lt"/>
              </a:rPr>
              <a:t> ξεχωριστή άδεια να χρησιμοποιεί το έργο για εμπορική χρήση, εφόσον αυτό του ζητηθεί.</a:t>
            </a:r>
          </a:p>
        </p:txBody>
      </p:sp>
    </p:spTree>
    <p:custDataLst>
      <p:tags r:id="rId1"/>
    </p:custDataLst>
    <p:extLst>
      <p:ext uri="{BB962C8B-B14F-4D97-AF65-F5344CB8AC3E}">
        <p14:creationId xmlns:p14="http://schemas.microsoft.com/office/powerpoint/2010/main" val="873386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Ταμπέλες"/>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bwMode="auto">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lstStyle/>
          <a:p>
            <a:pPr marL="0" indent="0" algn="ctr">
              <a:buNone/>
            </a:pPr>
            <a:r>
              <a:rPr lang="el-GR" altLang="el-GR" sz="2400" dirty="0"/>
              <a:t>Για </a:t>
            </a:r>
            <a:r>
              <a:rPr lang="el-GR" altLang="el-GR" sz="2400" dirty="0" smtClean="0"/>
              <a:t>τον νεροχύτη.</a:t>
            </a:r>
            <a:endParaRPr lang="el-GR" altLang="el-GR" sz="2400" dirty="0"/>
          </a:p>
          <a:p>
            <a:endParaRPr lang="el-GR" dirty="0"/>
          </a:p>
        </p:txBody>
      </p:sp>
      <p:sp>
        <p:nvSpPr>
          <p:cNvPr id="6" name="Title 5"/>
          <p:cNvSpPr>
            <a:spLocks noGrp="1"/>
          </p:cNvSpPr>
          <p:nvPr>
            <p:ph type="title"/>
          </p:nvPr>
        </p:nvSpPr>
        <p:spPr/>
        <p:txBody>
          <a:bodyPr>
            <a:normAutofit fontScale="90000"/>
          </a:bodyPr>
          <a:lstStyle/>
          <a:p>
            <a:r>
              <a:rPr lang="el-GR" dirty="0"/>
              <a:t>Ανάδειξη του επικοινωνιακού χαρακτήρα της γραπτής γλώσσας </a:t>
            </a:r>
            <a:r>
              <a:rPr lang="el-GR" dirty="0" smtClean="0"/>
              <a:t>(5/6</a:t>
            </a:r>
            <a:r>
              <a:rPr lang="el-GR" dirty="0"/>
              <a:t>)</a:t>
            </a:r>
          </a:p>
        </p:txBody>
      </p:sp>
    </p:spTree>
    <p:extLst>
      <p:ext uri="{BB962C8B-B14F-4D97-AF65-F5344CB8AC3E}">
        <p14:creationId xmlns:p14="http://schemas.microsoft.com/office/powerpoint/2010/main" val="36570883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l-GR" altLang="en-US" smtClean="0"/>
              <a:t>Διατήρηση Σημειωμάτων</a:t>
            </a:r>
          </a:p>
        </p:txBody>
      </p:sp>
      <p:sp>
        <p:nvSpPr>
          <p:cNvPr id="3" name="Content Placeholder 2"/>
          <p:cNvSpPr>
            <a:spLocks noGrp="1"/>
          </p:cNvSpPr>
          <p:nvPr>
            <p:ph idx="1"/>
          </p:nvPr>
        </p:nvSpPr>
        <p:spPr>
          <a:xfrm>
            <a:off x="463550" y="1557338"/>
            <a:ext cx="8229600" cy="4525962"/>
          </a:xfrm>
        </p:spPr>
        <p:txBody>
          <a:bodyPr rtlCol="0">
            <a:normAutofit/>
          </a:bodyPr>
          <a:lstStyle/>
          <a:p>
            <a:pPr marL="0" indent="0" fontAlgn="auto">
              <a:spcAft>
                <a:spcPts val="0"/>
              </a:spcAft>
              <a:buFont typeface="Arial" panose="020B0604020202020204" pitchFamily="34" charset="0"/>
              <a:buNone/>
              <a:defRPr/>
            </a:pPr>
            <a:r>
              <a:rPr lang="el-GR" sz="2400" dirty="0" smtClean="0"/>
              <a:t>Οποιαδήποτε </a:t>
            </a:r>
            <a:r>
              <a:rPr lang="el-GR" sz="2400" dirty="0"/>
              <a:t>αναπαραγωγή ή διασκευή του υλικού θα πρέπει να συμπεριλαμβάνει:</a:t>
            </a:r>
          </a:p>
          <a:p>
            <a:pPr lvl="1" fontAlgn="auto">
              <a:spcAft>
                <a:spcPts val="0"/>
              </a:spcAft>
              <a:buFont typeface="Wingdings" panose="05000000000000000000" pitchFamily="2" charset="2"/>
              <a:buChar char="§"/>
              <a:defRPr/>
            </a:pPr>
            <a:r>
              <a:rPr lang="el-GR" sz="2000" dirty="0" smtClean="0"/>
              <a:t>το Σημείωμα Αν</a:t>
            </a:r>
            <a:r>
              <a:rPr lang="en-US" sz="2000" dirty="0" smtClean="0"/>
              <a:t>α</a:t>
            </a:r>
            <a:r>
              <a:rPr lang="el-GR" sz="2000" dirty="0" smtClean="0"/>
              <a:t>φοράς,</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a:t>
            </a:r>
            <a:r>
              <a:rPr lang="el-GR" sz="2000" dirty="0" err="1" smtClean="0"/>
              <a:t>Αδειοδότησης</a:t>
            </a:r>
            <a:r>
              <a:rPr lang="el-GR" sz="2000" dirty="0" smtClean="0"/>
              <a:t>,</a:t>
            </a:r>
            <a:endParaRPr lang="el-GR" sz="2000" dirty="0"/>
          </a:p>
          <a:p>
            <a:pPr lvl="1" fontAlgn="auto">
              <a:spcAft>
                <a:spcPts val="0"/>
              </a:spcAft>
              <a:buFont typeface="Wingdings" panose="05000000000000000000" pitchFamily="2" charset="2"/>
              <a:buChar char="§"/>
              <a:defRPr/>
            </a:pPr>
            <a:r>
              <a:rPr lang="el-GR" sz="2000" dirty="0" smtClean="0"/>
              <a:t>τη δήλωση Διατήρησης Σημειωμάτων,</a:t>
            </a:r>
            <a:endParaRPr lang="el-GR" sz="2000" dirty="0"/>
          </a:p>
          <a:p>
            <a:pPr lvl="1" fontAlgn="auto">
              <a:spcAft>
                <a:spcPts val="0"/>
              </a:spcAft>
              <a:buFont typeface="Wingdings" panose="05000000000000000000" pitchFamily="2" charset="2"/>
              <a:buChar char="§"/>
              <a:defRPr/>
            </a:pPr>
            <a:r>
              <a:rPr lang="el-GR" sz="2000" dirty="0"/>
              <a:t>τ</a:t>
            </a:r>
            <a:r>
              <a:rPr lang="el-GR" sz="2000" dirty="0" smtClean="0"/>
              <a:t>ο Σημείωμα Χρήσης Έργων Τρίτων </a:t>
            </a:r>
            <a:r>
              <a:rPr lang="el-GR" sz="2000" dirty="0"/>
              <a:t>(εφόσον υπάρχει</a:t>
            </a:r>
            <a:r>
              <a:rPr lang="el-GR" sz="2000" dirty="0" smtClean="0"/>
              <a:t>),</a:t>
            </a:r>
            <a:endParaRPr lang="el-GR" sz="2000" dirty="0"/>
          </a:p>
          <a:p>
            <a:pPr marL="0" indent="0" fontAlgn="auto">
              <a:spcAft>
                <a:spcPts val="0"/>
              </a:spcAft>
              <a:buFont typeface="Arial" panose="020B0604020202020204" pitchFamily="34" charset="0"/>
              <a:buNone/>
              <a:defRPr/>
            </a:pPr>
            <a:r>
              <a:rPr lang="el-GR" sz="2400" dirty="0"/>
              <a:t>μαζί με τους </a:t>
            </a:r>
            <a:r>
              <a:rPr lang="el-GR" sz="2400" dirty="0" smtClean="0"/>
              <a:t>συνοδευτικούς </a:t>
            </a:r>
            <a:r>
              <a:rPr lang="el-GR" sz="2400" dirty="0" err="1" smtClean="0"/>
              <a:t>υπερσυνδέσμους</a:t>
            </a:r>
            <a:r>
              <a:rPr lang="el-GR" sz="2400" dirty="0"/>
              <a:t>.</a:t>
            </a:r>
          </a:p>
          <a:p>
            <a:pPr fontAlgn="auto">
              <a:spcAft>
                <a:spcPts val="0"/>
              </a:spcAft>
              <a:defRPr/>
            </a:pPr>
            <a:endParaRPr lang="el-GR" sz="2000" dirty="0"/>
          </a:p>
        </p:txBody>
      </p:sp>
    </p:spTree>
    <p:extLst>
      <p:ext uri="{BB962C8B-B14F-4D97-AF65-F5344CB8AC3E}">
        <p14:creationId xmlns:p14="http://schemas.microsoft.com/office/powerpoint/2010/main" val="298300588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(1/2)</a:t>
            </a:r>
            <a:endParaRPr lang="el-GR" dirty="0"/>
          </a:p>
        </p:txBody>
      </p:sp>
      <p:sp>
        <p:nvSpPr>
          <p:cNvPr id="3" name="Content Placeholder 2"/>
          <p:cNvSpPr>
            <a:spLocks noGrp="1"/>
          </p:cNvSpPr>
          <p:nvPr>
            <p:ph idx="1"/>
          </p:nvPr>
        </p:nvSpPr>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Εικόνα 1: Εξώφυλλο και σελίδα του βιβλίου «</a:t>
            </a:r>
            <a:r>
              <a:rPr lang="el-GR" sz="2000" u="sng" dirty="0">
                <a:hlinkClick r:id="rId3"/>
              </a:rPr>
              <a:t>Η κοκκινοσκουφίτσα</a:t>
            </a:r>
            <a:r>
              <a:rPr lang="el-GR" sz="2000" dirty="0"/>
              <a:t>» / μετάφραση Σοφία </a:t>
            </a:r>
            <a:r>
              <a:rPr lang="el-GR" sz="2000" dirty="0" err="1"/>
              <a:t>Γιαννέτσου</a:t>
            </a:r>
            <a:r>
              <a:rPr lang="el-GR" sz="2000" dirty="0"/>
              <a:t> · επιμέλεια Κωνσταντίνα </a:t>
            </a:r>
            <a:r>
              <a:rPr lang="el-GR" sz="2000" dirty="0" err="1"/>
              <a:t>Τσιάγκα</a:t>
            </a:r>
            <a:r>
              <a:rPr lang="el-GR" sz="2000" dirty="0"/>
              <a:t> · επιμέλεια σειράς </a:t>
            </a:r>
            <a:r>
              <a:rPr lang="el-GR" sz="2000" dirty="0" err="1"/>
              <a:t>Julián</a:t>
            </a:r>
            <a:r>
              <a:rPr lang="el-GR" sz="2000" dirty="0"/>
              <a:t> </a:t>
            </a:r>
            <a:r>
              <a:rPr lang="el-GR" sz="2000" dirty="0" err="1"/>
              <a:t>Viñuales</a:t>
            </a:r>
            <a:r>
              <a:rPr lang="el-GR" sz="2000" dirty="0"/>
              <a:t>. - 1η </a:t>
            </a:r>
            <a:r>
              <a:rPr lang="el-GR" sz="2000" dirty="0" err="1"/>
              <a:t>έκδ</a:t>
            </a:r>
            <a:r>
              <a:rPr lang="el-GR" sz="2000" dirty="0"/>
              <a:t>. - Αθήνα : Η Καθημερινή, 2008. (Παιδική Βιβλιοθήκη· </a:t>
            </a:r>
            <a:r>
              <a:rPr lang="el-GR" sz="2000" dirty="0" err="1"/>
              <a:t>Θεατρο</a:t>
            </a:r>
            <a:r>
              <a:rPr lang="el-GR" sz="2000" dirty="0"/>
              <a:t>-παραμύθια · 1)</a:t>
            </a:r>
          </a:p>
          <a:p>
            <a:pPr marL="0" indent="0">
              <a:buNone/>
            </a:pPr>
            <a:r>
              <a:rPr lang="el-GR" sz="2000" dirty="0"/>
              <a:t>Εικόνα 2, 3: Εξώφυλλο και σελίδα του βιβλίου «</a:t>
            </a:r>
            <a:r>
              <a:rPr lang="el-GR" sz="2000" u="sng" dirty="0">
                <a:hlinkClick r:id="rId4"/>
              </a:rPr>
              <a:t>Λέξη, λέξη είσαι 'δω; : Ασκήσεις ανάγνωσης και γραφής για παιδιά νηπιαγωγείου</a:t>
            </a:r>
            <a:r>
              <a:rPr lang="el-GR" sz="2000" dirty="0"/>
              <a:t>» / Βαρβάρα </a:t>
            </a:r>
            <a:r>
              <a:rPr lang="el-GR" sz="2000" dirty="0" err="1"/>
              <a:t>Πρεβεζάνου</a:t>
            </a:r>
            <a:r>
              <a:rPr lang="el-GR" sz="2000" dirty="0"/>
              <a:t>, Κλεάνθη </a:t>
            </a:r>
            <a:r>
              <a:rPr lang="el-GR" sz="2000" dirty="0" err="1"/>
              <a:t>Μιχαλάντου</a:t>
            </a:r>
            <a:r>
              <a:rPr lang="el-GR" sz="2000" dirty="0"/>
              <a:t> · επιμέλεια Αγγελική </a:t>
            </a:r>
            <a:r>
              <a:rPr lang="el-GR" sz="2000" dirty="0" err="1"/>
              <a:t>Γιαννικοπούλου</a:t>
            </a:r>
            <a:r>
              <a:rPr lang="el-GR" sz="2000" dirty="0"/>
              <a:t> · εικονογράφηση </a:t>
            </a:r>
            <a:r>
              <a:rPr lang="el-GR" sz="2000" dirty="0" err="1"/>
              <a:t>Ελίζα</a:t>
            </a:r>
            <a:r>
              <a:rPr lang="el-GR" sz="2000" dirty="0"/>
              <a:t> </a:t>
            </a:r>
            <a:r>
              <a:rPr lang="el-GR" sz="2000" dirty="0" err="1"/>
              <a:t>Βαβούρη</a:t>
            </a:r>
            <a:r>
              <a:rPr lang="el-GR" sz="2000" dirty="0"/>
              <a:t>. - 1η </a:t>
            </a:r>
            <a:r>
              <a:rPr lang="el-GR" sz="2000" dirty="0" err="1"/>
              <a:t>έκδ</a:t>
            </a:r>
            <a:r>
              <a:rPr lang="el-GR" sz="2000" dirty="0"/>
              <a:t>. - Αθήνα : Εκδόσεις Παπαδόπουλος, 2006.</a:t>
            </a:r>
          </a:p>
          <a:p>
            <a:pPr marL="0" indent="0">
              <a:buNone/>
            </a:pPr>
            <a:r>
              <a:rPr lang="el-GR" sz="2000" dirty="0"/>
              <a:t>Εικόνα 4: Εξώφυλλο του βιβλίου «</a:t>
            </a:r>
            <a:r>
              <a:rPr lang="el-GR" sz="2000" u="sng" dirty="0">
                <a:hlinkClick r:id="rId5"/>
              </a:rPr>
              <a:t>Το νερό</a:t>
            </a:r>
            <a:r>
              <a:rPr lang="el-GR" sz="2000" dirty="0"/>
              <a:t>» / </a:t>
            </a:r>
            <a:r>
              <a:rPr lang="en-GB" sz="2000" dirty="0"/>
              <a:t>Carme Sole </a:t>
            </a:r>
            <a:r>
              <a:rPr lang="en-GB" sz="2000" dirty="0" err="1"/>
              <a:t>Vendrell</a:t>
            </a:r>
            <a:r>
              <a:rPr lang="el-GR" sz="2000" dirty="0"/>
              <a:t>, </a:t>
            </a:r>
            <a:r>
              <a:rPr lang="en-GB" sz="2000" dirty="0"/>
              <a:t>J</a:t>
            </a:r>
            <a:r>
              <a:rPr lang="el-GR" sz="2000" dirty="0"/>
              <a:t>. </a:t>
            </a:r>
            <a:r>
              <a:rPr lang="en-GB" sz="2000" dirty="0"/>
              <a:t>M</a:t>
            </a:r>
            <a:r>
              <a:rPr lang="el-GR" sz="2000" dirty="0"/>
              <a:t>. </a:t>
            </a:r>
            <a:r>
              <a:rPr lang="en-GB" sz="2000" dirty="0" err="1"/>
              <a:t>Parramon</a:t>
            </a:r>
            <a:r>
              <a:rPr lang="el-GR" sz="2000" dirty="0"/>
              <a:t> · μετάφραση Φίλιππος </a:t>
            </a:r>
            <a:r>
              <a:rPr lang="el-GR" sz="2000" dirty="0" err="1"/>
              <a:t>Λέτζης</a:t>
            </a:r>
            <a:r>
              <a:rPr lang="el-GR" sz="2000" dirty="0"/>
              <a:t>. - Αθήνα : Κέδρος. </a:t>
            </a:r>
            <a:r>
              <a:rPr lang="en-US" sz="2000" dirty="0" err="1"/>
              <a:t>Biblionet</a:t>
            </a:r>
            <a:r>
              <a:rPr lang="en-US" sz="2000" dirty="0" smtClean="0"/>
              <a:t>.</a:t>
            </a:r>
            <a:endParaRPr lang="el-GR" sz="2000" dirty="0"/>
          </a:p>
        </p:txBody>
      </p:sp>
    </p:spTree>
    <p:extLst>
      <p:ext uri="{BB962C8B-B14F-4D97-AF65-F5344CB8AC3E}">
        <p14:creationId xmlns:p14="http://schemas.microsoft.com/office/powerpoint/2010/main" val="235304592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Σημείωμα Χρήσης Έργων </a:t>
            </a:r>
            <a:r>
              <a:rPr lang="el-GR" dirty="0" smtClean="0"/>
              <a:t>Τρίτων</a:t>
            </a:r>
            <a:r>
              <a:rPr lang="en-US" dirty="0" smtClean="0"/>
              <a:t> (2/2)</a:t>
            </a:r>
            <a:r>
              <a:rPr lang="el-GR" dirty="0" smtClean="0"/>
              <a:t> </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a:t>Εικόνα 5: Σελίδα από το βιβλίο «</a:t>
            </a:r>
            <a:r>
              <a:rPr lang="el-GR" sz="2000" u="sng" dirty="0">
                <a:hlinkClick r:id="rId3"/>
              </a:rPr>
              <a:t>Σοφία, η αγελαδίτσα τραγουδίστρια</a:t>
            </a:r>
            <a:r>
              <a:rPr lang="el-GR" sz="2000" dirty="0"/>
              <a:t>» / </a:t>
            </a:r>
            <a:r>
              <a:rPr lang="el-GR" sz="2000" dirty="0" err="1"/>
              <a:t>Geoffroy</a:t>
            </a:r>
            <a:r>
              <a:rPr lang="el-GR" sz="2000" dirty="0"/>
              <a:t> </a:t>
            </a:r>
            <a:r>
              <a:rPr lang="el-GR" sz="2000" dirty="0" err="1"/>
              <a:t>de</a:t>
            </a:r>
            <a:r>
              <a:rPr lang="el-GR" sz="2000" dirty="0"/>
              <a:t> </a:t>
            </a:r>
            <a:r>
              <a:rPr lang="el-GR" sz="2000" dirty="0" err="1"/>
              <a:t>Pennart</a:t>
            </a:r>
            <a:r>
              <a:rPr lang="el-GR" sz="2000" dirty="0"/>
              <a:t> · μετάφραση </a:t>
            </a:r>
            <a:r>
              <a:rPr lang="el-GR" sz="2000" dirty="0" err="1"/>
              <a:t>Βίκη</a:t>
            </a:r>
            <a:r>
              <a:rPr lang="el-GR" sz="2000" dirty="0"/>
              <a:t> </a:t>
            </a:r>
            <a:r>
              <a:rPr lang="el-GR" sz="2000" dirty="0" err="1"/>
              <a:t>Τσιώρου</a:t>
            </a:r>
            <a:r>
              <a:rPr lang="el-GR" sz="2000" dirty="0"/>
              <a:t>. - Αθήνα : Εκδόσεις Παπαδόπουλος, 2000. </a:t>
            </a:r>
            <a:r>
              <a:rPr lang="en-US" sz="2000" dirty="0" err="1"/>
              <a:t>Biblionet</a:t>
            </a:r>
            <a:r>
              <a:rPr lang="el-GR" sz="2000" dirty="0"/>
              <a:t>.</a:t>
            </a:r>
          </a:p>
        </p:txBody>
      </p:sp>
    </p:spTree>
    <p:extLst>
      <p:ext uri="{BB962C8B-B14F-4D97-AF65-F5344CB8AC3E}">
        <p14:creationId xmlns:p14="http://schemas.microsoft.com/office/powerpoint/2010/main" val="36811373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a:t>Ανάδειξη του επικοινωνιακού χαρακτήρα της γραπτής γλώσσας </a:t>
            </a:r>
            <a:r>
              <a:rPr lang="el-GR" dirty="0" smtClean="0"/>
              <a:t>(6/6</a:t>
            </a:r>
            <a:r>
              <a:rPr lang="el-GR" dirty="0"/>
              <a:t>)</a:t>
            </a:r>
          </a:p>
        </p:txBody>
      </p:sp>
      <p:sp>
        <p:nvSpPr>
          <p:cNvPr id="6" name="Content Placeholder 5"/>
          <p:cNvSpPr>
            <a:spLocks noGrp="1"/>
          </p:cNvSpPr>
          <p:nvPr>
            <p:ph sz="half" idx="1"/>
          </p:nvPr>
        </p:nvSpPr>
        <p:spPr/>
        <p:txBody>
          <a:bodyPr>
            <a:normAutofit/>
          </a:bodyPr>
          <a:lstStyle/>
          <a:p>
            <a:pPr marL="0" indent="0">
              <a:buNone/>
            </a:pPr>
            <a:r>
              <a:rPr lang="el-GR" sz="2600" dirty="0"/>
              <a:t>Ακόμη και </a:t>
            </a:r>
            <a:r>
              <a:rPr lang="el-GR" sz="2600" b="1" dirty="0"/>
              <a:t>υ</a:t>
            </a:r>
            <a:r>
              <a:rPr lang="el-GR" sz="2600" b="1" dirty="0" smtClean="0"/>
              <a:t>πενθυμίσεις</a:t>
            </a:r>
            <a:r>
              <a:rPr lang="el-GR" sz="2600" dirty="0" smtClean="0"/>
              <a:t>.</a:t>
            </a:r>
            <a:br>
              <a:rPr lang="el-GR" sz="2600" dirty="0" smtClean="0"/>
            </a:br>
            <a:r>
              <a:rPr lang="el-GR" sz="2600" dirty="0" smtClean="0"/>
              <a:t>Πολλές </a:t>
            </a:r>
            <a:r>
              <a:rPr lang="el-GR" sz="2600" dirty="0"/>
              <a:t>φορές τα παιδιά ξεχνούν. Ο γραπτός λόγος μας βοηθά και να θυμόμαστε. Δίπλα στο νεροχύτη ενδέχεται να υπάρξει πανό που να υπενθυμίζει στα παιδιά τι πρέπει ή δεν πρέπει να κάνουν. </a:t>
            </a:r>
          </a:p>
          <a:p>
            <a:endParaRPr lang="el-GR" sz="2600" dirty="0"/>
          </a:p>
        </p:txBody>
      </p:sp>
      <p:pic>
        <p:nvPicPr>
          <p:cNvPr id="8" name="Picture 6" descr="Κανόνες Υγιειν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8600"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2580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«ΝΑ … </a:t>
            </a:r>
            <a:r>
              <a:rPr lang="el-GR" dirty="0" smtClean="0"/>
              <a:t>ή </a:t>
            </a:r>
            <a:r>
              <a:rPr lang="el-GR" dirty="0"/>
              <a:t>ΝΑ ΜΗ </a:t>
            </a:r>
            <a:r>
              <a:rPr lang="el-GR" dirty="0" smtClean="0"/>
              <a:t>…»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Για να μάθουν τα παιδιά τις μικρές λέξεις ΝΑ και ΜΗ ενδέχεται να εμπλακούν στη ‘συντήρηση’ του πανό που βρίσκεται δίπλα στο νεροχύτη. </a:t>
            </a:r>
            <a:endParaRPr lang="el-GR" dirty="0"/>
          </a:p>
        </p:txBody>
      </p:sp>
      <p:pic>
        <p:nvPicPr>
          <p:cNvPr id="5" name="Picture 5" descr="Κανόνες Υγιεινή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716016" y="1772816"/>
            <a:ext cx="3707892"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326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«ΝΑ … ή ΝΑ ΜΗ …»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Καθώς </a:t>
            </a:r>
            <a:r>
              <a:rPr lang="el-GR" altLang="el-GR" dirty="0"/>
              <a:t>οι λέξεις ΝΑ και ΜΗΝ στερεώνονται με </a:t>
            </a:r>
            <a:r>
              <a:rPr lang="el-GR" altLang="el-GR" dirty="0" err="1"/>
              <a:t>κριτς</a:t>
            </a:r>
            <a:r>
              <a:rPr lang="el-GR" altLang="el-GR" dirty="0"/>
              <a:t> </a:t>
            </a:r>
            <a:r>
              <a:rPr lang="el-GR" altLang="el-GR" dirty="0" err="1"/>
              <a:t>κρατς</a:t>
            </a:r>
            <a:r>
              <a:rPr lang="el-GR" altLang="el-GR" dirty="0"/>
              <a:t>, κάποιος αναλαμβάνει να τις τοποθετήσει σωστά. </a:t>
            </a:r>
            <a:endParaRPr lang="el-GR" altLang="el-GR" dirty="0" smtClean="0"/>
          </a:p>
          <a:p>
            <a:pPr marL="0" indent="0">
              <a:buNone/>
            </a:pPr>
            <a:r>
              <a:rPr lang="el-GR" altLang="el-GR" dirty="0" smtClean="0"/>
              <a:t>Αν </a:t>
            </a:r>
            <a:r>
              <a:rPr lang="el-GR" altLang="el-GR" dirty="0"/>
              <a:t>κάνει λάθος, όχι τόσο οι αναγνωστικές, όσο οι οικολογικές συνέπειες θα είναι μεγάλες.</a:t>
            </a:r>
          </a:p>
          <a:p>
            <a:endParaRPr lang="el-GR" dirty="0"/>
          </a:p>
        </p:txBody>
      </p:sp>
      <p:pic>
        <p:nvPicPr>
          <p:cNvPr id="5" name="Picture 6" descr="Κανόνες Υγιειν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449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9644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l-GR" sz="3200" dirty="0" smtClean="0"/>
              <a:t>Αναγνωστικές Δραστηριότητες</a:t>
            </a:r>
            <a:br>
              <a:rPr lang="el-GR" sz="3200" dirty="0" smtClean="0"/>
            </a:br>
            <a:r>
              <a:rPr lang="el-GR" sz="3200" dirty="0" smtClean="0"/>
              <a:t>στις Διάφορες Γωνιές</a:t>
            </a:r>
            <a:endParaRPr lang="el-GR" sz="32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2061711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Έμφαση στο γραπτό λόγο</a:t>
            </a:r>
            <a:endParaRPr lang="el-GR" dirty="0"/>
          </a:p>
        </p:txBody>
      </p:sp>
      <p:sp>
        <p:nvSpPr>
          <p:cNvPr id="3" name="Content Placeholder 2"/>
          <p:cNvSpPr>
            <a:spLocks noGrp="1"/>
          </p:cNvSpPr>
          <p:nvPr>
            <p:ph sz="half" idx="1"/>
          </p:nvPr>
        </p:nvSpPr>
        <p:spPr>
          <a:xfrm>
            <a:off x="457200" y="1600200"/>
            <a:ext cx="4546848" cy="4525963"/>
          </a:xfrm>
        </p:spPr>
        <p:txBody>
          <a:bodyPr>
            <a:noAutofit/>
          </a:bodyPr>
          <a:lstStyle/>
          <a:p>
            <a:pPr marL="0" indent="0">
              <a:buNone/>
            </a:pPr>
            <a:r>
              <a:rPr lang="el-GR" altLang="el-GR" sz="2400" dirty="0" smtClean="0"/>
              <a:t>Το </a:t>
            </a:r>
            <a:r>
              <a:rPr lang="el-GR" altLang="el-GR" sz="2400" dirty="0"/>
              <a:t>αναγνωστικό υλικό με το οποίο έρχονται σε επαφή τα παιδιά είναι πολύ και πολύχρωμο, με αποτέλεσμα ο γραπτός λόγος με τον οποίο μπορούν να ασχοληθούν να εξαφανίζεται μέσα στον κυκεώνα των χρωμάτων και των εγγραφών. Γι’ αυτό θα πρέπει με κάποιο τρόπο να εντοπίζεται και να αναδεικνύεται. Ενδέχεται απλώς να κυκλώνεται</a:t>
            </a:r>
          </a:p>
          <a:p>
            <a:pPr marL="0" indent="0">
              <a:buNone/>
            </a:pPr>
            <a:endParaRPr lang="el-GR" altLang="el-GR" sz="2400" dirty="0"/>
          </a:p>
          <a:p>
            <a:endParaRPr lang="el-GR" sz="2400" dirty="0"/>
          </a:p>
          <a:p>
            <a:endParaRPr lang="el-GR" sz="2400" dirty="0"/>
          </a:p>
          <a:p>
            <a:endParaRPr lang="el-GR" sz="2400" dirty="0"/>
          </a:p>
        </p:txBody>
      </p:sp>
      <p:pic>
        <p:nvPicPr>
          <p:cNvPr id="5" name="Picture 5" descr="Προϊό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5148064" y="1700808"/>
            <a:ext cx="3546894" cy="420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3738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l-GR" dirty="0" smtClean="0"/>
              <a:t>Γωνιές και συμβολικό παιχνίδι (1/2)</a:t>
            </a:r>
            <a:endParaRPr lang="el-GR" dirty="0"/>
          </a:p>
        </p:txBody>
      </p:sp>
      <p:sp>
        <p:nvSpPr>
          <p:cNvPr id="3" name="Content Placeholder 2"/>
          <p:cNvSpPr>
            <a:spLocks noGrp="1"/>
          </p:cNvSpPr>
          <p:nvPr>
            <p:ph idx="1"/>
          </p:nvPr>
        </p:nvSpPr>
        <p:spPr/>
        <p:txBody>
          <a:bodyPr>
            <a:noAutofit/>
          </a:bodyPr>
          <a:lstStyle/>
          <a:p>
            <a:pPr marL="0" indent="0">
              <a:buNone/>
            </a:pPr>
            <a:r>
              <a:rPr lang="el-GR" dirty="0" smtClean="0"/>
              <a:t>Υπάρχουν </a:t>
            </a:r>
            <a:r>
              <a:rPr lang="el-GR" dirty="0"/>
              <a:t>γωνιές που προσφέρονται για συμβολικό παιχνίδι, το οποίο με τη σειρά του δημιουργεί ένα πλήθος αναγνωστικών γεγονότων και εμπειριών. </a:t>
            </a:r>
            <a:endParaRPr lang="el-GR" dirty="0" smtClean="0"/>
          </a:p>
          <a:p>
            <a:pPr marL="0" indent="0">
              <a:buNone/>
            </a:pPr>
            <a:r>
              <a:rPr lang="el-GR" dirty="0" smtClean="0"/>
              <a:t>Φτάνει </a:t>
            </a:r>
            <a:r>
              <a:rPr lang="el-GR" dirty="0"/>
              <a:t>η νηπιαγωγός να φροντίσει να στρέψει διακριτικά το ενδιαφέρον των παιδιών και προς την αναγνωστική εκδοχή της </a:t>
            </a:r>
            <a:r>
              <a:rPr lang="el-GR" dirty="0" smtClean="0"/>
              <a:t>δραστηριότητας. </a:t>
            </a:r>
          </a:p>
          <a:p>
            <a:pPr marL="0" indent="0">
              <a:buNone/>
            </a:pPr>
            <a:endParaRPr lang="el-GR" dirty="0" smtClean="0"/>
          </a:p>
          <a:p>
            <a:endParaRPr lang="el-GR" dirty="0"/>
          </a:p>
        </p:txBody>
      </p:sp>
    </p:spTree>
    <p:extLst>
      <p:ext uri="{BB962C8B-B14F-4D97-AF65-F5344CB8AC3E}">
        <p14:creationId xmlns:p14="http://schemas.microsoft.com/office/powerpoint/2010/main" val="3268259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Γωνιές και συμβολικό παιχνίδι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600" dirty="0" smtClean="0"/>
              <a:t>Χαρακτηριστικό </a:t>
            </a:r>
            <a:r>
              <a:rPr lang="el-GR" sz="2600" dirty="0"/>
              <a:t>παράδειγμα η Γωνιά της Γραφής, στην οποία άνετα μπορεί να λάβει χώρα το παιχνίδι των ‘Μικρών δημοσιογράφων’ ή η Γωνιά Κυκλοφοριακής Αγωγής, όπου το παιχνίδι του Τροχονόμου θα αναδείξει τις αναγνωστικές του διαστάσεις.</a:t>
            </a:r>
          </a:p>
          <a:p>
            <a:pPr marL="0" indent="0">
              <a:buNone/>
            </a:pPr>
            <a:endParaRPr lang="el-GR" sz="2600" dirty="0" smtClean="0"/>
          </a:p>
          <a:p>
            <a:endParaRPr lang="el-GR" sz="2600" dirty="0"/>
          </a:p>
        </p:txBody>
      </p:sp>
      <p:pic>
        <p:nvPicPr>
          <p:cNvPr id="4098" name="Picture 2" descr="Γωνιά Κυκλοφοριακής Αγωγής"/>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644008" y="1772816"/>
            <a:ext cx="403860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696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Σύνδεση «γωνιών» μεταξύ τους</a:t>
            </a:r>
            <a:endParaRPr lang="el-GR" dirty="0"/>
          </a:p>
        </p:txBody>
      </p:sp>
      <p:sp>
        <p:nvSpPr>
          <p:cNvPr id="3" name="Content Placeholder 2"/>
          <p:cNvSpPr>
            <a:spLocks noGrp="1"/>
          </p:cNvSpPr>
          <p:nvPr>
            <p:ph sz="half" idx="1"/>
          </p:nvPr>
        </p:nvSpPr>
        <p:spPr>
          <a:xfrm>
            <a:off x="457200" y="1600200"/>
            <a:ext cx="5266928" cy="4525963"/>
          </a:xfrm>
        </p:spPr>
        <p:txBody>
          <a:bodyPr>
            <a:noAutofit/>
          </a:bodyPr>
          <a:lstStyle/>
          <a:p>
            <a:pPr marL="0" indent="0">
              <a:buNone/>
            </a:pPr>
            <a:r>
              <a:rPr lang="el-GR" sz="2600" dirty="0" smtClean="0"/>
              <a:t>Για </a:t>
            </a:r>
            <a:r>
              <a:rPr lang="el-GR" sz="2600" dirty="0"/>
              <a:t>παράδειγμα το Κουκλόσπιτο με το Μαγαζάκι θα μπορούσαν να συνδεθούν με δραστηριότητες που έχουν να κάνουν με τα ψώνια του σπιτιού. </a:t>
            </a:r>
          </a:p>
          <a:p>
            <a:pPr marL="0" indent="0">
              <a:buNone/>
            </a:pPr>
            <a:r>
              <a:rPr lang="el-GR" sz="2600" dirty="0"/>
              <a:t>Έτσι μέσα στο Κουκλόσπιτο τα παιδιά καταγράφουν τις ανάγκες τους, φτιάχνουν λίστες και πηγαίνουν στο μαγαζάκι για να προμηθευτούν τα ψώνια τους.</a:t>
            </a:r>
          </a:p>
          <a:p>
            <a:endParaRPr lang="el-GR" sz="2600" dirty="0" smtClean="0"/>
          </a:p>
          <a:p>
            <a:endParaRPr lang="el-GR" sz="2600" dirty="0"/>
          </a:p>
        </p:txBody>
      </p:sp>
      <p:pic>
        <p:nvPicPr>
          <p:cNvPr id="5122" name="Picture 2" descr="Υλικά και συσκευασί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940152" y="1628800"/>
            <a:ext cx="276730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451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Οι διάφορες γωνιές</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Γενικά δεν υπάρχει γωνιά στο Νηπιαγωγείο που να μη δίνει πλούσιες ευκαιρίες για αναγνωστικές δραστηριότητες. </a:t>
            </a:r>
          </a:p>
          <a:p>
            <a:pPr marL="0" indent="0">
              <a:buNone/>
            </a:pPr>
            <a:r>
              <a:rPr lang="el-GR" altLang="el-GR" sz="2600" dirty="0"/>
              <a:t>Σε μια εγγράμματη κοινωνία κάθε γωνιά μέσα και έξω στο σχολείο βρίθει αναγνωστικών προκλήσεων.</a:t>
            </a:r>
          </a:p>
          <a:p>
            <a:pPr marL="0" indent="0">
              <a:buNone/>
            </a:pPr>
            <a:r>
              <a:rPr lang="el-GR" altLang="el-GR" sz="2600" dirty="0"/>
              <a:t>Απομένει στα παιδιά να τις ανακαλύψουν.</a:t>
            </a:r>
          </a:p>
          <a:p>
            <a:endParaRPr lang="el-GR" sz="2600" dirty="0"/>
          </a:p>
        </p:txBody>
      </p:sp>
      <p:pic>
        <p:nvPicPr>
          <p:cNvPr id="5" name="Picture 7" descr="Εφημερίδες και περιοδικ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844824"/>
            <a:ext cx="403860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266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Μαγαζάκι</a:t>
            </a:r>
            <a:endParaRPr lang="el-GR" dirty="0"/>
          </a:p>
        </p:txBody>
      </p:sp>
      <p:pic>
        <p:nvPicPr>
          <p:cNvPr id="6" name="Picture 6" descr="Ράφια μαγαζιού"/>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76358" y="1557338"/>
            <a:ext cx="5003984"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979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«Τιμοκατάλογος» (1/4)</a:t>
            </a:r>
            <a:endParaRPr lang="el-GR" dirty="0"/>
          </a:p>
        </p:txBody>
      </p:sp>
      <p:sp>
        <p:nvSpPr>
          <p:cNvPr id="4" name="Content Placeholder 3"/>
          <p:cNvSpPr>
            <a:spLocks noGrp="1"/>
          </p:cNvSpPr>
          <p:nvPr>
            <p:ph sz="half" idx="1"/>
          </p:nvPr>
        </p:nvSpPr>
        <p:spPr/>
        <p:txBody>
          <a:bodyPr>
            <a:noAutofit/>
          </a:bodyPr>
          <a:lstStyle/>
          <a:p>
            <a:pPr marL="0" indent="0">
              <a:buNone/>
            </a:pPr>
            <a:r>
              <a:rPr lang="el-GR" altLang="el-GR" sz="2400" dirty="0"/>
              <a:t>Τα παιδιά θα φτιάξουν τον τιμοκατάλογο του μανάβικου. Χρειάζονται:</a:t>
            </a:r>
          </a:p>
          <a:p>
            <a:r>
              <a:rPr lang="el-GR" altLang="el-GR" sz="2400" dirty="0" smtClean="0"/>
              <a:t>Τα </a:t>
            </a:r>
            <a:r>
              <a:rPr lang="el-GR" altLang="el-GR" sz="2400" dirty="0"/>
              <a:t>προϊόντα που πωλούνται μέσα σε καλάθια με τις τιμές τους Π.χ. ΠΟΡΤΟΚΑΛΙΑ 1€. </a:t>
            </a:r>
          </a:p>
          <a:p>
            <a:r>
              <a:rPr lang="el-GR" altLang="el-GR" sz="2400" dirty="0" smtClean="0"/>
              <a:t>Ένα </a:t>
            </a:r>
            <a:r>
              <a:rPr lang="el-GR" altLang="el-GR" sz="2400" dirty="0"/>
              <a:t>χαρτόνι για τον τιμοκατάλογο.</a:t>
            </a:r>
          </a:p>
          <a:p>
            <a:r>
              <a:rPr lang="el-GR" altLang="el-GR" sz="2400" dirty="0" smtClean="0"/>
              <a:t>Ανεξάρτητες </a:t>
            </a:r>
            <a:r>
              <a:rPr lang="el-GR" altLang="el-GR" sz="2400" dirty="0"/>
              <a:t>κάρτες με το όνομα κάθε προϊόντος και άλλες με τιμές.</a:t>
            </a:r>
          </a:p>
          <a:p>
            <a:endParaRPr lang="el-GR" sz="2400" dirty="0"/>
          </a:p>
        </p:txBody>
      </p:sp>
      <p:pic>
        <p:nvPicPr>
          <p:cNvPr id="6" name="Picture 8" descr="Καλαθάκια με φρούτα και κάρ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54324"/>
            <a:ext cx="4038600" cy="4217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526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«Τιμοκατάλογος» </a:t>
            </a:r>
            <a:r>
              <a:rPr lang="el-GR" altLang="el-GR" dirty="0" smtClean="0"/>
              <a:t>(2/4</a:t>
            </a:r>
            <a:r>
              <a:rPr lang="el-GR" altLang="el-GR" dirty="0"/>
              <a:t>)</a:t>
            </a:r>
            <a:endParaRPr lang="el-GR" dirty="0"/>
          </a:p>
        </p:txBody>
      </p:sp>
      <p:sp>
        <p:nvSpPr>
          <p:cNvPr id="3" name="Content Placeholder 2"/>
          <p:cNvSpPr>
            <a:spLocks noGrp="1"/>
          </p:cNvSpPr>
          <p:nvPr>
            <p:ph sz="half" idx="1"/>
          </p:nvPr>
        </p:nvSpPr>
        <p:spPr>
          <a:xfrm>
            <a:off x="457200" y="1600200"/>
            <a:ext cx="3610744" cy="4525963"/>
          </a:xfrm>
        </p:spPr>
        <p:txBody>
          <a:bodyPr>
            <a:noAutofit/>
          </a:bodyPr>
          <a:lstStyle/>
          <a:p>
            <a:pPr marL="0" indent="0">
              <a:buNone/>
            </a:pPr>
            <a:r>
              <a:rPr lang="el-GR" altLang="el-GR" dirty="0"/>
              <a:t>Τα παιδιά θα επιλέξουν μια κάρτα με το όνομα ενός φρούτου. Θα τη διαβάσουν με τη βοήθεια της καρτέλας στο καλάθι. </a:t>
            </a:r>
            <a:endParaRPr lang="el-GR" dirty="0"/>
          </a:p>
        </p:txBody>
      </p:sp>
      <p:pic>
        <p:nvPicPr>
          <p:cNvPr id="5" name="Picture 6" descr="Καλαθάκια με φρούτα και κάρ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368965" y="1628800"/>
            <a:ext cx="4316683"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3922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«Τιμοκατάλογος» </a:t>
            </a:r>
            <a:r>
              <a:rPr lang="el-GR" altLang="el-GR" dirty="0" smtClean="0"/>
              <a:t>(3/4</a:t>
            </a:r>
            <a:r>
              <a:rPr lang="el-GR" altLang="el-GR" dirty="0"/>
              <a:t>)</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Θα </a:t>
            </a:r>
            <a:r>
              <a:rPr lang="el-GR" altLang="el-GR" dirty="0"/>
              <a:t>την κολλήσουν στον Τιμοκατάλογο. Θα βρουν την τιμή του. Θα την κολλήσουν δίπλα. Ενδεχομένως να προστεθεί και εικόνα.</a:t>
            </a:r>
          </a:p>
          <a:p>
            <a:endParaRPr lang="el-GR" dirty="0"/>
          </a:p>
        </p:txBody>
      </p:sp>
      <p:pic>
        <p:nvPicPr>
          <p:cNvPr id="5" name="Picture 5" descr="Πίνακας αναφορά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0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88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«Τιμοκατάλογος» </a:t>
            </a:r>
            <a:r>
              <a:rPr lang="el-GR" altLang="el-GR" dirty="0" smtClean="0"/>
              <a:t>(4/4</a:t>
            </a:r>
            <a:r>
              <a:rPr lang="el-GR" altLang="el-GR" dirty="0"/>
              <a:t>)</a:t>
            </a:r>
            <a:endParaRPr lang="el-GR" dirty="0"/>
          </a:p>
        </p:txBody>
      </p:sp>
      <p:sp>
        <p:nvSpPr>
          <p:cNvPr id="3" name="Content Placeholder 2"/>
          <p:cNvSpPr>
            <a:spLocks noGrp="1"/>
          </p:cNvSpPr>
          <p:nvPr>
            <p:ph sz="half" idx="1"/>
          </p:nvPr>
        </p:nvSpPr>
        <p:spPr>
          <a:xfrm>
            <a:off x="457200" y="1600200"/>
            <a:ext cx="3394720" cy="4525963"/>
          </a:xfrm>
        </p:spPr>
        <p:txBody>
          <a:bodyPr>
            <a:normAutofit/>
          </a:bodyPr>
          <a:lstStyle/>
          <a:p>
            <a:pPr marL="0" indent="0">
              <a:buNone/>
            </a:pPr>
            <a:r>
              <a:rPr lang="el-GR" altLang="el-GR" sz="2600" dirty="0"/>
              <a:t>Η δραστηριότητα θα ολοκληρωθεί όταν ο κατάλογος αναρτηθεί στο μανάβικο και ενσωματωθεί σε ένα συμβολικό παιχνίδι με πελάτες και καταστηματάρχες.</a:t>
            </a:r>
          </a:p>
          <a:p>
            <a:endParaRPr lang="el-GR" sz="2600" dirty="0"/>
          </a:p>
        </p:txBody>
      </p:sp>
      <p:pic>
        <p:nvPicPr>
          <p:cNvPr id="6146" name="Picture 2" descr="Κατάλογο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3864834" y="1700808"/>
            <a:ext cx="481777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071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Οι αναγνωστικές παράμετροι των διαφόρων </a:t>
            </a:r>
            <a:r>
              <a:rPr lang="el-GR" dirty="0" smtClean="0"/>
              <a:t>γωνιών (1/2)</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sz="2600" dirty="0"/>
              <a:t>Για να ενταχθούν οι γωνιές στο γενικότερο πρόγραμμα του νηπιαγωγείου και παράλληλα να στηρίξουν το αναγνωστικό του μέρος θα πρέπει</a:t>
            </a:r>
            <a:r>
              <a:rPr lang="el-GR" altLang="el-GR" sz="2600" dirty="0" smtClean="0"/>
              <a:t>:</a:t>
            </a:r>
          </a:p>
          <a:p>
            <a:r>
              <a:rPr lang="el-GR" sz="2600" dirty="0"/>
              <a:t>Να υπάρχει πλούσιο έντυπο υλικό</a:t>
            </a:r>
            <a:r>
              <a:rPr lang="el-GR" sz="2600" dirty="0" smtClean="0"/>
              <a:t>.</a:t>
            </a:r>
            <a:endParaRPr lang="el-GR" altLang="el-GR" sz="2600" dirty="0"/>
          </a:p>
          <a:p>
            <a:endParaRPr lang="el-GR" sz="2600" dirty="0"/>
          </a:p>
        </p:txBody>
      </p:sp>
      <p:sp>
        <p:nvSpPr>
          <p:cNvPr id="6" name="Content Placeholder 5"/>
          <p:cNvSpPr>
            <a:spLocks noGrp="1"/>
          </p:cNvSpPr>
          <p:nvPr>
            <p:ph sz="half" idx="2"/>
          </p:nvPr>
        </p:nvSpPr>
        <p:spPr/>
        <p:txBody>
          <a:bodyPr>
            <a:noAutofit/>
          </a:bodyPr>
          <a:lstStyle/>
          <a:p>
            <a:r>
              <a:rPr lang="el-GR" sz="2600" dirty="0" smtClean="0"/>
              <a:t>Να </a:t>
            </a:r>
            <a:r>
              <a:rPr lang="el-GR" sz="2600" dirty="0"/>
              <a:t>προσφέρονται για συμβολικό παιχνίδι. Π.χ. η Γωνιά της Κυκλοφοριακής Αγωγής, η Γωνιά των Δημοσιογράφων.</a:t>
            </a:r>
          </a:p>
          <a:p>
            <a:r>
              <a:rPr lang="el-GR" sz="2600" dirty="0" smtClean="0"/>
              <a:t>Να </a:t>
            </a:r>
            <a:r>
              <a:rPr lang="el-GR" sz="2600" dirty="0"/>
              <a:t>εξυπηρετούν τις καθημερινές ανάγκες της τάξης. Π.χ. η Γωνιά Ταχυδρομείου.</a:t>
            </a:r>
          </a:p>
          <a:p>
            <a:endParaRPr lang="el-GR" sz="2600" dirty="0"/>
          </a:p>
        </p:txBody>
      </p:sp>
    </p:spTree>
    <p:extLst>
      <p:ext uri="{BB962C8B-B14F-4D97-AF65-F5344CB8AC3E}">
        <p14:creationId xmlns:p14="http://schemas.microsoft.com/office/powerpoint/2010/main" val="21574559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«Λίστες με ψώνια»</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δημιουργούν τις δικές τους λίστες, αν καταφέρουν να βρουν από τη συσκευασία του προϊόντος τη λέξη που δηλώνει το είδος, το κόψουν και το κολλήσουν σωστά σε ένα κομμάτι χαρτί.</a:t>
            </a:r>
          </a:p>
          <a:p>
            <a:endParaRPr lang="el-GR" dirty="0"/>
          </a:p>
        </p:txBody>
      </p:sp>
      <p:pic>
        <p:nvPicPr>
          <p:cNvPr id="5" name="Picture 5" descr="Λίστα με ψών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831925" y="1600200"/>
            <a:ext cx="36711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840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«Καταναλωτικό αλφαβητάριο»</a:t>
            </a:r>
            <a:endParaRPr lang="el-GR" dirty="0"/>
          </a:p>
        </p:txBody>
      </p:sp>
      <p:sp>
        <p:nvSpPr>
          <p:cNvPr id="3" name="Content Placeholder 2"/>
          <p:cNvSpPr>
            <a:spLocks noGrp="1"/>
          </p:cNvSpPr>
          <p:nvPr>
            <p:ph sz="half" idx="1"/>
          </p:nvPr>
        </p:nvSpPr>
        <p:spPr>
          <a:xfrm>
            <a:off x="457200" y="1600200"/>
            <a:ext cx="2962672" cy="4525963"/>
          </a:xfrm>
        </p:spPr>
        <p:txBody>
          <a:bodyPr>
            <a:normAutofit/>
          </a:bodyPr>
          <a:lstStyle/>
          <a:p>
            <a:pPr marL="0" indent="0">
              <a:buNone/>
            </a:pPr>
            <a:r>
              <a:rPr lang="el-GR" altLang="el-GR" sz="2600" dirty="0"/>
              <a:t>Τα παιδιά κολλούν σε κάθε σελίδα τμήματα από συσκευασίες προϊόντων που αρχίζουν από αυτό το γράμμα.</a:t>
            </a:r>
          </a:p>
          <a:p>
            <a:endParaRPr lang="el-GR" sz="2600" dirty="0"/>
          </a:p>
        </p:txBody>
      </p:sp>
      <p:pic>
        <p:nvPicPr>
          <p:cNvPr id="5" name="Content Placeholder 4" descr="Λίστες προϊόντ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3647913" y="1700808"/>
            <a:ext cx="4962687" cy="3312368"/>
          </a:xfrm>
        </p:spPr>
      </p:pic>
    </p:spTree>
    <p:extLst>
      <p:ext uri="{BB962C8B-B14F-4D97-AF65-F5344CB8AC3E}">
        <p14:creationId xmlns:p14="http://schemas.microsoft.com/office/powerpoint/2010/main" val="1869443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«Ώρα για ψώνια» (1/2)</a:t>
            </a:r>
            <a:endParaRPr lang="el-GR" dirty="0"/>
          </a:p>
        </p:txBody>
      </p:sp>
      <p:sp>
        <p:nvSpPr>
          <p:cNvPr id="3" name="Content Placeholder 2"/>
          <p:cNvSpPr>
            <a:spLocks noGrp="1"/>
          </p:cNvSpPr>
          <p:nvPr>
            <p:ph sz="half" idx="1"/>
          </p:nvPr>
        </p:nvSpPr>
        <p:spPr>
          <a:xfrm>
            <a:off x="457200" y="1600200"/>
            <a:ext cx="3394720" cy="4525963"/>
          </a:xfrm>
        </p:spPr>
        <p:txBody>
          <a:bodyPr>
            <a:normAutofit/>
          </a:bodyPr>
          <a:lstStyle/>
          <a:p>
            <a:pPr marL="0" indent="0">
              <a:buNone/>
            </a:pPr>
            <a:r>
              <a:rPr lang="el-GR" altLang="el-GR" sz="2600" dirty="0"/>
              <a:t>Με λίστες που έχει γράψει η νηπιαγωγός στο χέρι ή στον υπολογιστή, ώστε να διαβάζονται, τα παιδιά πηγαίνουν για ψώνια.</a:t>
            </a:r>
          </a:p>
          <a:p>
            <a:endParaRPr lang="el-GR" sz="2600" dirty="0"/>
          </a:p>
        </p:txBody>
      </p:sp>
      <p:pic>
        <p:nvPicPr>
          <p:cNvPr id="5" name="Picture 8" descr="Λίστες με ψώνι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139952" y="1700808"/>
            <a:ext cx="4390483"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9628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«Ώρα για ψώνια»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b="1" dirty="0" smtClean="0"/>
              <a:t>ΠΡΟΣΟΧΗ</a:t>
            </a:r>
            <a:r>
              <a:rPr lang="el-GR" dirty="0" smtClean="0"/>
              <a:t>: Αν </a:t>
            </a:r>
            <a:r>
              <a:rPr lang="el-GR" dirty="0"/>
              <a:t>θέλουμε τα παιδιά να διαβάσουν, τα προϊόντα πρέπει να γράφονται όπως ακριβώς είναι πάνω στη συσκευασία, χωρίς καμία αλλαγή (π.χ. γ αντί Γ).</a:t>
            </a:r>
          </a:p>
          <a:p>
            <a:endParaRPr lang="el-GR" dirty="0"/>
          </a:p>
        </p:txBody>
      </p:sp>
      <p:pic>
        <p:nvPicPr>
          <p:cNvPr id="5" name="Picture 7" descr="Λίστες με ψώνι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61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9807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«Ορίστε η απόδειξή σας» (1/2)</a:t>
            </a:r>
            <a:endParaRPr lang="el-GR" dirty="0"/>
          </a:p>
        </p:txBody>
      </p:sp>
      <p:sp>
        <p:nvSpPr>
          <p:cNvPr id="3" name="Content Placeholder 2"/>
          <p:cNvSpPr>
            <a:spLocks noGrp="1"/>
          </p:cNvSpPr>
          <p:nvPr>
            <p:ph sz="half" idx="1"/>
          </p:nvPr>
        </p:nvSpPr>
        <p:spPr/>
        <p:txBody>
          <a:bodyPr/>
          <a:lstStyle/>
          <a:p>
            <a:pPr marL="0" indent="0">
              <a:buNone/>
            </a:pPr>
            <a:r>
              <a:rPr lang="el-GR" altLang="el-GR" dirty="0"/>
              <a:t>Ο ‘καταστηματάρχης’ καλό είναι να δίνει στους πελάτες του αποδείξεις. Οι συσκευασίες των προϊόντων αλλά και οι λίστες των πελατών θα τον βοηθήσουν να τις γράψει.</a:t>
            </a:r>
          </a:p>
          <a:p>
            <a:endParaRPr lang="el-GR" dirty="0"/>
          </a:p>
        </p:txBody>
      </p:sp>
      <p:pic>
        <p:nvPicPr>
          <p:cNvPr id="7" name="Picture 5" descr="Αποδείξει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72816"/>
            <a:ext cx="4038600" cy="3407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998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«Ορίστε η απόδειξή σας»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b="1" dirty="0"/>
              <a:t>ΠΡΟΣΟΧΗ</a:t>
            </a:r>
            <a:r>
              <a:rPr lang="el-GR" dirty="0"/>
              <a:t>: Οι λίστες γράφονται από τη νηπιαγωγό γιατί πρέπει να διαβάζονται από τα παιδιά, ενώ οι αποδείξεις γράφονται από τα παιδιά γιατί δεν χρειάζεται να διαβαστούν</a:t>
            </a:r>
          </a:p>
        </p:txBody>
      </p:sp>
      <p:pic>
        <p:nvPicPr>
          <p:cNvPr id="5" name="Picture 6" descr="Αποδείξει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327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9363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«Προσφορές» (1/4)</a:t>
            </a:r>
            <a:endParaRPr lang="el-GR" dirty="0"/>
          </a:p>
        </p:txBody>
      </p:sp>
      <p:sp>
        <p:nvSpPr>
          <p:cNvPr id="3" name="Content Placeholder 2"/>
          <p:cNvSpPr>
            <a:spLocks noGrp="1"/>
          </p:cNvSpPr>
          <p:nvPr>
            <p:ph sz="half" idx="1"/>
          </p:nvPr>
        </p:nvSpPr>
        <p:spPr>
          <a:xfrm>
            <a:off x="457200" y="1600200"/>
            <a:ext cx="3826768" cy="4525963"/>
          </a:xfrm>
        </p:spPr>
        <p:txBody>
          <a:bodyPr/>
          <a:lstStyle/>
          <a:p>
            <a:pPr marL="0" indent="0">
              <a:buNone/>
            </a:pPr>
            <a:r>
              <a:rPr lang="el-GR" altLang="el-GR" dirty="0"/>
              <a:t>Τα παιδιά δημιουργούν ένα φυλλάδιο με προσφορές για το μαγαζάκι της τάξης τους. Αρχικά μελετούν τα φυλλάδια προσφορών των μεγάλων σούπερ </a:t>
            </a:r>
            <a:r>
              <a:rPr lang="el-GR" altLang="el-GR" dirty="0" smtClean="0"/>
              <a:t>μάρκετ. </a:t>
            </a:r>
            <a:endParaRPr lang="el-GR" altLang="el-GR" dirty="0"/>
          </a:p>
        </p:txBody>
      </p:sp>
      <p:pic>
        <p:nvPicPr>
          <p:cNvPr id="5" name="Content Placeholder 4" descr="Φυλλάδιο προσφορ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499992" y="1772816"/>
            <a:ext cx="4038600"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4371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«Προσφορές» </a:t>
            </a:r>
            <a:r>
              <a:rPr lang="el-GR" altLang="el-GR" dirty="0" smtClean="0"/>
              <a:t>(2/4)</a:t>
            </a:r>
            <a:endParaRPr lang="el-GR" dirty="0"/>
          </a:p>
        </p:txBody>
      </p:sp>
      <p:sp>
        <p:nvSpPr>
          <p:cNvPr id="3" name="Content Placeholder 2"/>
          <p:cNvSpPr>
            <a:spLocks noGrp="1"/>
          </p:cNvSpPr>
          <p:nvPr>
            <p:ph sz="half" idx="1"/>
          </p:nvPr>
        </p:nvSpPr>
        <p:spPr/>
        <p:txBody>
          <a:bodyPr/>
          <a:lstStyle/>
          <a:p>
            <a:pPr marL="0" indent="0">
              <a:buNone/>
            </a:pPr>
            <a:r>
              <a:rPr lang="el-GR" altLang="el-GR" dirty="0"/>
              <a:t>Μετά αποφασίζουν ποια θα είναι τα προϊόντα της προσφοράς και ποια η ομάδα που θα δημιουργήσει το φυλλάδιο. </a:t>
            </a:r>
          </a:p>
          <a:p>
            <a:endParaRPr lang="el-GR" dirty="0"/>
          </a:p>
        </p:txBody>
      </p:sp>
      <p:pic>
        <p:nvPicPr>
          <p:cNvPr id="5" name="Picture 8" descr="Προϊόντα σε προσφορά"/>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572000" y="1772816"/>
            <a:ext cx="403860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9229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«Προσφορές» </a:t>
            </a:r>
            <a:r>
              <a:rPr lang="el-GR" altLang="el-GR" dirty="0" smtClean="0"/>
              <a:t>(3/4)</a:t>
            </a:r>
            <a:endParaRPr lang="el-GR" dirty="0"/>
          </a:p>
        </p:txBody>
      </p:sp>
      <p:sp>
        <p:nvSpPr>
          <p:cNvPr id="3" name="Content Placeholder 2"/>
          <p:cNvSpPr>
            <a:spLocks noGrp="1"/>
          </p:cNvSpPr>
          <p:nvPr>
            <p:ph sz="half" idx="1"/>
          </p:nvPr>
        </p:nvSpPr>
        <p:spPr/>
        <p:txBody>
          <a:bodyPr/>
          <a:lstStyle/>
          <a:p>
            <a:pPr marL="0" indent="0">
              <a:buNone/>
            </a:pPr>
            <a:r>
              <a:rPr lang="el-GR" altLang="el-GR" dirty="0"/>
              <a:t>Η διαφημιστική ομάδα αναλαμβάνει δουλειά. </a:t>
            </a:r>
          </a:p>
          <a:p>
            <a:endParaRPr lang="el-GR" dirty="0"/>
          </a:p>
        </p:txBody>
      </p:sp>
      <p:pic>
        <p:nvPicPr>
          <p:cNvPr id="10" name="Picture 7" descr="71ΠΡΟΣΦΟΡΕΣ"/>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1560" y="2744163"/>
            <a:ext cx="370285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Κατάλογος προσφορών"/>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4716016" y="1772816"/>
            <a:ext cx="4038600" cy="423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79905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lstStyle/>
          <a:p>
            <a:pPr marL="0" indent="0" algn="ctr">
              <a:buNone/>
            </a:pPr>
            <a:r>
              <a:rPr lang="el-GR" altLang="el-GR" sz="2800" dirty="0"/>
              <a:t>Το φυλλάδιο είναι έτοιμο. </a:t>
            </a:r>
          </a:p>
          <a:p>
            <a:endParaRPr lang="el-GR" dirty="0"/>
          </a:p>
        </p:txBody>
      </p:sp>
      <p:sp>
        <p:nvSpPr>
          <p:cNvPr id="5" name="Title 4"/>
          <p:cNvSpPr>
            <a:spLocks noGrp="1"/>
          </p:cNvSpPr>
          <p:nvPr>
            <p:ph type="title"/>
          </p:nvPr>
        </p:nvSpPr>
        <p:spPr/>
        <p:txBody>
          <a:bodyPr/>
          <a:lstStyle/>
          <a:p>
            <a:r>
              <a:rPr lang="el-GR" altLang="el-GR" dirty="0"/>
              <a:t>«Προσφορές» </a:t>
            </a:r>
            <a:r>
              <a:rPr lang="el-GR" altLang="el-GR" dirty="0" smtClean="0"/>
              <a:t>(4/4)</a:t>
            </a:r>
            <a:endParaRPr lang="el-GR" dirty="0"/>
          </a:p>
        </p:txBody>
      </p:sp>
      <p:pic>
        <p:nvPicPr>
          <p:cNvPr id="7" name="Picture 4" descr="Κατάλογος προσφορών"/>
          <p:cNvPicPr>
            <a:picLocks noGrp="1" noChangeAspect="1" noChangeArrowheads="1"/>
          </p:cNvPicPr>
          <p:nvPr>
            <p:ph type="pic" idx="1"/>
          </p:nvPr>
        </p:nvPicPr>
        <p:blipFill rotWithShape="1">
          <a:blip r:embed="rId2" cstate="screen">
            <a:extLst>
              <a:ext uri="{28A0092B-C50C-407E-A947-70E740481C1C}">
                <a14:useLocalDpi xmlns:a14="http://schemas.microsoft.com/office/drawing/2010/main"/>
              </a:ext>
            </a:extLst>
          </a:blip>
          <a:srcRect/>
          <a:stretch/>
        </p:blipFill>
        <p:spPr bwMode="auto">
          <a:xfrm>
            <a:off x="1086928" y="1556792"/>
            <a:ext cx="7056408"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515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Οι αναγνωστικές παράμετροι των διαφόρων γωνιών </a:t>
            </a:r>
            <a:r>
              <a:rPr lang="el-GR" dirty="0" smtClean="0"/>
              <a:t>(2/2</a:t>
            </a:r>
            <a:r>
              <a:rPr lang="el-GR" dirty="0"/>
              <a:t>)</a:t>
            </a:r>
          </a:p>
        </p:txBody>
      </p:sp>
      <p:sp>
        <p:nvSpPr>
          <p:cNvPr id="3" name="Content Placeholder 2"/>
          <p:cNvSpPr>
            <a:spLocks noGrp="1"/>
          </p:cNvSpPr>
          <p:nvPr>
            <p:ph sz="half" idx="1"/>
          </p:nvPr>
        </p:nvSpPr>
        <p:spPr/>
        <p:txBody>
          <a:bodyPr>
            <a:noAutofit/>
          </a:bodyPr>
          <a:lstStyle/>
          <a:p>
            <a:r>
              <a:rPr lang="el-GR" dirty="0"/>
              <a:t>Να συνδέονται μεταξύ τους. Π.χ. Το Κουκλόσπιτο με το Μαγαζάκι.</a:t>
            </a:r>
          </a:p>
          <a:p>
            <a:r>
              <a:rPr lang="el-GR" dirty="0" smtClean="0"/>
              <a:t>Να </a:t>
            </a:r>
            <a:r>
              <a:rPr lang="el-GR" dirty="0"/>
              <a:t>αποθαρρύνουν σεξιστική συμπεριφορά. Π.χ. Το Κομμωτήριο ως κοριτσίστικη γωνιά.</a:t>
            </a:r>
          </a:p>
          <a:p>
            <a:pPr marL="0" indent="0">
              <a:buNone/>
            </a:pPr>
            <a:endParaRPr lang="el-GR" dirty="0"/>
          </a:p>
        </p:txBody>
      </p:sp>
      <p:sp>
        <p:nvSpPr>
          <p:cNvPr id="4" name="Content Placeholder 3"/>
          <p:cNvSpPr>
            <a:spLocks noGrp="1"/>
          </p:cNvSpPr>
          <p:nvPr>
            <p:ph sz="half" idx="2"/>
          </p:nvPr>
        </p:nvSpPr>
        <p:spPr/>
        <p:txBody>
          <a:bodyPr>
            <a:normAutofit/>
          </a:bodyPr>
          <a:lstStyle/>
          <a:p>
            <a:r>
              <a:rPr lang="el-GR" dirty="0"/>
              <a:t>Να είναι ενδιαφέρουσες και πρωτότυπες Π.χ. Η Γωνιά του Διαστήματος.</a:t>
            </a:r>
          </a:p>
          <a:p>
            <a:endParaRPr lang="el-GR" dirty="0"/>
          </a:p>
          <a:p>
            <a:endParaRPr lang="el-GR" dirty="0"/>
          </a:p>
        </p:txBody>
      </p:sp>
    </p:spTree>
    <p:extLst>
      <p:ext uri="{BB962C8B-B14F-4D97-AF65-F5344CB8AC3E}">
        <p14:creationId xmlns:p14="http://schemas.microsoft.com/office/powerpoint/2010/main" val="18715155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smtClean="0"/>
              <a:t>«Διαφημίσεις στον τύπο» (1/2)</a:t>
            </a:r>
            <a:endParaRPr lang="el-GR" dirty="0"/>
          </a:p>
        </p:txBody>
      </p:sp>
      <p:sp>
        <p:nvSpPr>
          <p:cNvPr id="6" name="Content Placeholder 5"/>
          <p:cNvSpPr>
            <a:spLocks noGrp="1"/>
          </p:cNvSpPr>
          <p:nvPr>
            <p:ph sz="half" idx="1"/>
          </p:nvPr>
        </p:nvSpPr>
        <p:spPr/>
        <p:txBody>
          <a:bodyPr>
            <a:noAutofit/>
          </a:bodyPr>
          <a:lstStyle/>
          <a:p>
            <a:pPr marL="0" indent="0">
              <a:buNone/>
            </a:pPr>
            <a:r>
              <a:rPr lang="el-GR" altLang="el-GR" dirty="0"/>
              <a:t>Άλλες φορές πάλι τα παιδιά αποφασίζουν να διαφημίσουν κάποια προϊόντα του μπακάλικου στον ημερήσιο τύπο. Τότε η διαφημιστική ομάδα δημιουργεί την έντυπη διαφήμιση και φροντίζει για την καταχώρησή της στην εφημερίδα.</a:t>
            </a:r>
          </a:p>
          <a:p>
            <a:pPr marL="0" indent="0">
              <a:buNone/>
            </a:pPr>
            <a:endParaRPr lang="el-GR" altLang="el-GR" dirty="0"/>
          </a:p>
          <a:p>
            <a:endParaRPr lang="el-GR" dirty="0"/>
          </a:p>
        </p:txBody>
      </p:sp>
      <p:pic>
        <p:nvPicPr>
          <p:cNvPr id="8" name="Picture 4" descr="Διαφήμιση σε εφημ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75597" y="1600200"/>
            <a:ext cx="338380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835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t>«Διαφημίσεις στον τύπο» </a:t>
            </a:r>
            <a:r>
              <a:rPr lang="el-GR" dirty="0" smtClean="0"/>
              <a:t>(2/2</a:t>
            </a:r>
            <a:r>
              <a:rPr lang="el-GR" dirty="0"/>
              <a:t>)</a:t>
            </a:r>
          </a:p>
        </p:txBody>
      </p:sp>
      <p:sp>
        <p:nvSpPr>
          <p:cNvPr id="6" name="Content Placeholder 5"/>
          <p:cNvSpPr>
            <a:spLocks noGrp="1"/>
          </p:cNvSpPr>
          <p:nvPr>
            <p:ph sz="half" idx="1"/>
          </p:nvPr>
        </p:nvSpPr>
        <p:spPr/>
        <p:txBody>
          <a:bodyPr>
            <a:noAutofit/>
          </a:bodyPr>
          <a:lstStyle/>
          <a:p>
            <a:pPr marL="0" indent="0">
              <a:buNone/>
            </a:pPr>
            <a:r>
              <a:rPr lang="el-GR" altLang="el-GR" dirty="0" smtClean="0"/>
              <a:t>Τα </a:t>
            </a:r>
            <a:r>
              <a:rPr lang="el-GR" altLang="el-GR" dirty="0"/>
              <a:t>παιδιά οφείλουν πριν τη δημιουργία να παρατηρήσουν διαφημίσεις, να συζητήσουν για τα χαρακτηριστικά τους και να συνειδητοποιήσουν ότι ποτέ δεν απουσιάζει ο γραπτός λόγος από αυτές.</a:t>
            </a:r>
          </a:p>
          <a:p>
            <a:endParaRPr lang="el-GR" dirty="0"/>
          </a:p>
        </p:txBody>
      </p:sp>
      <p:pic>
        <p:nvPicPr>
          <p:cNvPr id="5" name="Content Placeholder 4" descr="Διαφήμιση σε εφημερίδ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75597" y="1600200"/>
            <a:ext cx="338380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1522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«Απαγορεύεται η είσοδος» (1/2)</a:t>
            </a:r>
            <a:endParaRPr lang="el-GR" dirty="0"/>
          </a:p>
        </p:txBody>
      </p:sp>
      <p:sp>
        <p:nvSpPr>
          <p:cNvPr id="3" name="Content Placeholder 2"/>
          <p:cNvSpPr>
            <a:spLocks noGrp="1"/>
          </p:cNvSpPr>
          <p:nvPr>
            <p:ph sz="half" idx="1"/>
          </p:nvPr>
        </p:nvSpPr>
        <p:spPr/>
        <p:txBody>
          <a:bodyPr/>
          <a:lstStyle/>
          <a:p>
            <a:pPr marL="0" indent="0">
              <a:buNone/>
            </a:pPr>
            <a:r>
              <a:rPr lang="el-GR" altLang="el-GR" dirty="0"/>
              <a:t>Τις ώρες που τα παιδιά δεν επιτρέπεται να εισέλθουν στο χώρο του μπακάλικου, ενδέχεται να χρησιμοποιηθεί η ταμπέλα ΚΛΕΙΣΤΟ. </a:t>
            </a:r>
          </a:p>
        </p:txBody>
      </p:sp>
      <p:pic>
        <p:nvPicPr>
          <p:cNvPr id="5" name="Content Placeholder 4" descr="Ταμπέλα &quot;κλειστό&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759110"/>
            <a:ext cx="4038600" cy="4208142"/>
          </a:xfrm>
        </p:spPr>
      </p:pic>
    </p:spTree>
    <p:extLst>
      <p:ext uri="{BB962C8B-B14F-4D97-AF65-F5344CB8AC3E}">
        <p14:creationId xmlns:p14="http://schemas.microsoft.com/office/powerpoint/2010/main" val="24357838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«Απαγορεύεται η είσοδος»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smtClean="0"/>
              <a:t>Όλες </a:t>
            </a:r>
            <a:r>
              <a:rPr lang="el-GR" altLang="el-GR" dirty="0"/>
              <a:t>τις υπόλοιπες υπάρχει εκείνη που γράφει ΑΝΟΙΧΤΟ.</a:t>
            </a:r>
          </a:p>
          <a:p>
            <a:endParaRPr lang="el-GR" dirty="0"/>
          </a:p>
        </p:txBody>
      </p:sp>
      <p:pic>
        <p:nvPicPr>
          <p:cNvPr id="8194" name="Picture 2" descr="Ταμπέλα &quot;ανοικτό&quot;"/>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211960" y="1700808"/>
            <a:ext cx="4470648" cy="427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9283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ανθοπωλείο»</a:t>
            </a:r>
            <a:endParaRPr lang="el-GR" dirty="0"/>
          </a:p>
        </p:txBody>
      </p:sp>
      <p:sp>
        <p:nvSpPr>
          <p:cNvPr id="3" name="Content Placeholder 2"/>
          <p:cNvSpPr>
            <a:spLocks noGrp="1"/>
          </p:cNvSpPr>
          <p:nvPr>
            <p:ph sz="half" idx="1"/>
          </p:nvPr>
        </p:nvSpPr>
        <p:spPr/>
        <p:txBody>
          <a:bodyPr/>
          <a:lstStyle/>
          <a:p>
            <a:pPr marL="0" indent="0">
              <a:buNone/>
            </a:pPr>
            <a:r>
              <a:rPr lang="el-GR" dirty="0"/>
              <a:t>Εναλλακτικά, το μαγαζί της τάξης θα μπορούσε να γίνει ανθοπωλείο. Με αυτόν τον τρόπο και το ενδιαφέρον των παιδιών θα αναθερμανθεί και οι αναγνωστικές προκλήσεις θα ‘ανανεωθούν’.</a:t>
            </a:r>
          </a:p>
        </p:txBody>
      </p:sp>
      <p:pic>
        <p:nvPicPr>
          <p:cNvPr id="5" name="Picture 6" descr="Ανθοπωλεί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772816"/>
            <a:ext cx="4038600" cy="410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5750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Κουκλοθέατρο</a:t>
            </a:r>
            <a:endParaRPr lang="el-GR" dirty="0"/>
          </a:p>
        </p:txBody>
      </p:sp>
      <p:pic>
        <p:nvPicPr>
          <p:cNvPr id="6" name="Picture 6" descr="61ΚΟΥΚΛΟΘΕΑΤΡΟ"/>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61042" y="1557338"/>
            <a:ext cx="6034616"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1359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«Θεατρικό κείμενο» (1/3)</a:t>
            </a:r>
            <a:endParaRPr lang="el-GR" dirty="0"/>
          </a:p>
        </p:txBody>
      </p:sp>
      <p:sp>
        <p:nvSpPr>
          <p:cNvPr id="4" name="Content Placeholder 3"/>
          <p:cNvSpPr>
            <a:spLocks noGrp="1"/>
          </p:cNvSpPr>
          <p:nvPr>
            <p:ph sz="half" idx="1"/>
          </p:nvPr>
        </p:nvSpPr>
        <p:spPr>
          <a:xfrm>
            <a:off x="457200" y="1600200"/>
            <a:ext cx="3034680" cy="4525963"/>
          </a:xfrm>
        </p:spPr>
        <p:txBody>
          <a:bodyPr>
            <a:noAutofit/>
          </a:bodyPr>
          <a:lstStyle/>
          <a:p>
            <a:pPr marL="0" indent="0">
              <a:buNone/>
            </a:pPr>
            <a:r>
              <a:rPr lang="el-GR" altLang="el-GR" dirty="0"/>
              <a:t>Τα παιδιά έρχονται σε επαφή με εικονογραφημένα παιδικά βιβλία και θεατρικές διασκευές των ίδιων κειμένων. </a:t>
            </a:r>
          </a:p>
        </p:txBody>
      </p:sp>
      <p:pic>
        <p:nvPicPr>
          <p:cNvPr id="6" name="Picture 4" descr="Θεταρικό κείμεν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3707904" y="1700808"/>
            <a:ext cx="4974704" cy="3904096"/>
          </a:xfrm>
        </p:spPr>
      </p:pic>
    </p:spTree>
    <p:extLst>
      <p:ext uri="{BB962C8B-B14F-4D97-AF65-F5344CB8AC3E}">
        <p14:creationId xmlns:p14="http://schemas.microsoft.com/office/powerpoint/2010/main" val="452226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«Θεατρικό κείμενο» </a:t>
            </a:r>
            <a:r>
              <a:rPr lang="el-GR" dirty="0" smtClean="0"/>
              <a:t>(2/3</a:t>
            </a:r>
            <a:r>
              <a:rPr lang="el-GR" dirty="0"/>
              <a:t>)</a:t>
            </a:r>
          </a:p>
        </p:txBody>
      </p:sp>
      <p:sp>
        <p:nvSpPr>
          <p:cNvPr id="4" name="Content Placeholder 3"/>
          <p:cNvSpPr>
            <a:spLocks noGrp="1"/>
          </p:cNvSpPr>
          <p:nvPr>
            <p:ph sz="half" idx="1"/>
          </p:nvPr>
        </p:nvSpPr>
        <p:spPr/>
        <p:txBody>
          <a:bodyPr>
            <a:noAutofit/>
          </a:bodyPr>
          <a:lstStyle/>
          <a:p>
            <a:pPr marL="0" indent="0">
              <a:buNone/>
            </a:pPr>
            <a:r>
              <a:rPr lang="el-GR" altLang="el-GR" dirty="0" smtClean="0"/>
              <a:t>Εφοδιασμένα </a:t>
            </a:r>
            <a:r>
              <a:rPr lang="el-GR" altLang="el-GR" dirty="0"/>
              <a:t>με φωτοτυπίες σελίδων και από τα δύο είδη κειμένων συζητούν για τις </a:t>
            </a:r>
            <a:r>
              <a:rPr lang="el-GR" altLang="el-GR" dirty="0" err="1"/>
              <a:t>κειμενικές</a:t>
            </a:r>
            <a:r>
              <a:rPr lang="el-GR" altLang="el-GR" dirty="0"/>
              <a:t> διαφορές των δύο ειδών. </a:t>
            </a:r>
            <a:endParaRPr lang="el-GR" altLang="el-GR" dirty="0" smtClean="0"/>
          </a:p>
          <a:p>
            <a:pPr marL="0" indent="0">
              <a:buNone/>
            </a:pPr>
            <a:r>
              <a:rPr lang="el-GR" altLang="el-GR" dirty="0" smtClean="0"/>
              <a:t>Τα </a:t>
            </a:r>
            <a:r>
              <a:rPr lang="el-GR" altLang="el-GR" dirty="0"/>
              <a:t>διαχωρίζουν και τα κολλούν σε διαφορετικά μέρη στο ίδιο χαρτόνι.</a:t>
            </a:r>
          </a:p>
        </p:txBody>
      </p:sp>
      <p:pic>
        <p:nvPicPr>
          <p:cNvPr id="9218" name="Picture 2" descr="Θεατρικά κείμεν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957424" y="1644045"/>
            <a:ext cx="3420152" cy="443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69635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«Θεατρικό κείμενο»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altLang="el-GR" dirty="0"/>
              <a:t>Ενδιαφέρον θα είχε η σύγκριση, και όχι μόνο των εξωτερικών χαρακτηριστικών, της ίδιας ιστορίας ως βιβλίου για ανάγνωση και ως θεατρικού κειμένου για ανέβασμα στο κουκλοθέατρο.</a:t>
            </a:r>
          </a:p>
          <a:p>
            <a:endParaRPr lang="el-GR" dirty="0"/>
          </a:p>
        </p:txBody>
      </p:sp>
      <p:pic>
        <p:nvPicPr>
          <p:cNvPr id="10242" name="Picture 2" descr="Θεατρικό κείμενο"/>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648200" y="1712545"/>
            <a:ext cx="4038600" cy="430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139952" y="5646717"/>
            <a:ext cx="472173" cy="360040"/>
          </a:xfrm>
          <a:prstGeom prst="rect">
            <a:avLst/>
          </a:prstGeom>
        </p:spPr>
        <p:txBody>
          <a:bodyPr vert="horz" wrap="square" lIns="91440" tIns="45720" rIns="91440" bIns="45720" rtlCol="0" anchor="ctr">
            <a:noAutofit/>
          </a:bodyPr>
          <a:lstStyle/>
          <a:p>
            <a:r>
              <a:rPr lang="el-GR" b="1" dirty="0" smtClean="0">
                <a:latin typeface="+mj-lt"/>
              </a:rPr>
              <a:t>[</a:t>
            </a:r>
            <a:r>
              <a:rPr lang="el-GR" b="1" dirty="0">
                <a:latin typeface="+mj-lt"/>
              </a:rPr>
              <a:t>1</a:t>
            </a:r>
            <a:r>
              <a:rPr lang="el-GR" b="1" dirty="0" smtClean="0">
                <a:latin typeface="+mj-lt"/>
              </a:rPr>
              <a:t>]</a:t>
            </a:r>
          </a:p>
        </p:txBody>
      </p:sp>
    </p:spTree>
    <p:custDataLst>
      <p:tags r:id="rId1"/>
    </p:custDataLst>
    <p:extLst>
      <p:ext uri="{BB962C8B-B14F-4D97-AF65-F5344CB8AC3E}">
        <p14:creationId xmlns:p14="http://schemas.microsoft.com/office/powerpoint/2010/main" val="36480036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«Τέσσερα πρόσωπα ζητούν έργο»</a:t>
            </a:r>
            <a:endParaRPr lang="el-GR" dirty="0"/>
          </a:p>
        </p:txBody>
      </p:sp>
      <p:sp>
        <p:nvSpPr>
          <p:cNvPr id="3" name="Content Placeholder 2"/>
          <p:cNvSpPr>
            <a:spLocks noGrp="1"/>
          </p:cNvSpPr>
          <p:nvPr>
            <p:ph sz="half" idx="1"/>
          </p:nvPr>
        </p:nvSpPr>
        <p:spPr/>
        <p:txBody>
          <a:bodyPr>
            <a:noAutofit/>
          </a:bodyPr>
          <a:lstStyle/>
          <a:p>
            <a:pPr marL="0" indent="0">
              <a:buNone/>
            </a:pPr>
            <a:r>
              <a:rPr lang="el-GR" sz="2400" dirty="0"/>
              <a:t>Τα παιδιά παρατηρούν θεατρικά κείμενα και προσπαθούν να βρουν ένα έργο για τέσσερα πρόσωπα. Συνειδητοποιούν  πώς καταγράφονται οι αλλαγές προσώπων σε ένα τέτοιο κείμενο. Αντιγράφουν τα πρόσωπα των ρόλων και τα μετρούν. Ένα έργο εμπλέκει τέσσερα πρόσωπα. Αυτό είναι εκείνο που ζητούν.</a:t>
            </a:r>
          </a:p>
          <a:p>
            <a:endParaRPr lang="el-GR" sz="2400" dirty="0"/>
          </a:p>
        </p:txBody>
      </p:sp>
      <p:pic>
        <p:nvPicPr>
          <p:cNvPr id="5" name="Content Placeholder 4" descr="Ρόλο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72816"/>
            <a:ext cx="4038600"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496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Ποικιλία έντυπου υλικού"/>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563888" y="1628800"/>
            <a:ext cx="5111750" cy="3097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type="body" sz="half" idx="2"/>
          </p:nvPr>
        </p:nvSpPr>
        <p:spPr/>
        <p:txBody>
          <a:bodyPr>
            <a:normAutofit/>
          </a:bodyPr>
          <a:lstStyle/>
          <a:p>
            <a:r>
              <a:rPr lang="el-GR" sz="2600" dirty="0"/>
              <a:t>Το έντυπο υλικό </a:t>
            </a:r>
            <a:r>
              <a:rPr lang="el-GR" sz="2600" dirty="0" smtClean="0"/>
              <a:t>πρέπει να </a:t>
            </a:r>
            <a:r>
              <a:rPr lang="el-GR" sz="2600" dirty="0"/>
              <a:t>είναι πλούσιο. Για παράδειγμα στη Γωνιά του Ιατρείου, συγκεντρώνεται όλο το υλικό που σχετίζεται με αυτό. </a:t>
            </a:r>
          </a:p>
          <a:p>
            <a:endParaRPr lang="el-GR" sz="2600" dirty="0" smtClean="0"/>
          </a:p>
          <a:p>
            <a:endParaRPr lang="el-GR" sz="2600" dirty="0"/>
          </a:p>
          <a:p>
            <a:endParaRPr lang="el-GR" sz="2600" dirty="0"/>
          </a:p>
        </p:txBody>
      </p:sp>
      <p:sp>
        <p:nvSpPr>
          <p:cNvPr id="13" name="Title 12"/>
          <p:cNvSpPr>
            <a:spLocks noGrp="1"/>
          </p:cNvSpPr>
          <p:nvPr>
            <p:ph type="title"/>
          </p:nvPr>
        </p:nvSpPr>
        <p:spPr/>
        <p:txBody>
          <a:bodyPr/>
          <a:lstStyle/>
          <a:p>
            <a:r>
              <a:rPr lang="el-GR" dirty="0" smtClean="0"/>
              <a:t>Πλούσιο έντυπο υλικό</a:t>
            </a:r>
            <a:endParaRPr lang="el-GR" dirty="0"/>
          </a:p>
        </p:txBody>
      </p:sp>
    </p:spTree>
    <p:extLst>
      <p:ext uri="{BB962C8B-B14F-4D97-AF65-F5344CB8AC3E}">
        <p14:creationId xmlns:p14="http://schemas.microsoft.com/office/powerpoint/2010/main" val="22587523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«Βρες τα λόγια σου»</a:t>
            </a:r>
            <a:endParaRPr lang="el-GR" dirty="0"/>
          </a:p>
        </p:txBody>
      </p:sp>
      <p:sp>
        <p:nvSpPr>
          <p:cNvPr id="3" name="Content Placeholder 2"/>
          <p:cNvSpPr>
            <a:spLocks noGrp="1"/>
          </p:cNvSpPr>
          <p:nvPr>
            <p:ph sz="half" idx="1"/>
          </p:nvPr>
        </p:nvSpPr>
        <p:spPr/>
        <p:txBody>
          <a:bodyPr/>
          <a:lstStyle/>
          <a:p>
            <a:pPr marL="0" indent="0">
              <a:buNone/>
            </a:pPr>
            <a:r>
              <a:rPr lang="el-GR" altLang="el-GR" dirty="0"/>
              <a:t>Η νηπιαγωγός στα παιδιά δίνει το κείμενο και το ρόλο και τους ζητά να βρουν πού ακριβώς μιλούν.</a:t>
            </a:r>
          </a:p>
          <a:p>
            <a:endParaRPr lang="el-GR" dirty="0"/>
          </a:p>
        </p:txBody>
      </p:sp>
      <p:pic>
        <p:nvPicPr>
          <p:cNvPr id="5" name="Content Placeholder 4" descr="ρόλοι"/>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54442" y="1600200"/>
            <a:ext cx="402611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764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«Ποιον θα κάνεις;»</a:t>
            </a:r>
            <a:endParaRPr lang="el-GR" dirty="0"/>
          </a:p>
        </p:txBody>
      </p:sp>
      <p:sp>
        <p:nvSpPr>
          <p:cNvPr id="3" name="Content Placeholder 2"/>
          <p:cNvSpPr>
            <a:spLocks noGrp="1"/>
          </p:cNvSpPr>
          <p:nvPr>
            <p:ph sz="half" idx="1"/>
          </p:nvPr>
        </p:nvSpPr>
        <p:spPr/>
        <p:txBody>
          <a:bodyPr/>
          <a:lstStyle/>
          <a:p>
            <a:pPr marL="0" indent="0">
              <a:buNone/>
            </a:pPr>
            <a:r>
              <a:rPr lang="el-GR" altLang="el-GR" dirty="0"/>
              <a:t>Η νηπιαγωγός με τα παιδιά δημιουργεί ένα πανό όπου αναγράφονται τα διάφορα πρόσωπα του έργου. Τα παιδιά συμπληρώνουν το όνομά τους κάτω από το πρόσωπο που θέλουν υποδυθούν.</a:t>
            </a:r>
          </a:p>
          <a:p>
            <a:endParaRPr lang="el-GR" dirty="0"/>
          </a:p>
        </p:txBody>
      </p:sp>
      <p:pic>
        <p:nvPicPr>
          <p:cNvPr id="5" name="Content Placeholder 4" descr="Διανομή ρόλ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844824"/>
            <a:ext cx="4038600" cy="337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8976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πρόγραμμα» (1/2)</a:t>
            </a:r>
            <a:endParaRPr lang="el-GR" dirty="0"/>
          </a:p>
        </p:txBody>
      </p:sp>
      <p:sp>
        <p:nvSpPr>
          <p:cNvPr id="3" name="Content Placeholder 2"/>
          <p:cNvSpPr>
            <a:spLocks noGrp="1"/>
          </p:cNvSpPr>
          <p:nvPr>
            <p:ph sz="half" idx="1"/>
          </p:nvPr>
        </p:nvSpPr>
        <p:spPr>
          <a:xfrm>
            <a:off x="457200" y="1600200"/>
            <a:ext cx="3394720" cy="4525963"/>
          </a:xfrm>
        </p:spPr>
        <p:txBody>
          <a:bodyPr>
            <a:noAutofit/>
          </a:bodyPr>
          <a:lstStyle/>
          <a:p>
            <a:pPr marL="0" indent="0">
              <a:buNone/>
            </a:pPr>
            <a:r>
              <a:rPr lang="el-GR" altLang="el-GR" sz="2600" dirty="0"/>
              <a:t>Αφού τα παιδιά δουν και μελετήσουν προγράμματα θεατρικών παραστάσεων, φτιάχνουν το δικό τους. Ξεκινούν από τον τίτλο και καταγράφουν όλους τους συντελεστές του έργου. </a:t>
            </a:r>
          </a:p>
        </p:txBody>
      </p:sp>
      <p:pic>
        <p:nvPicPr>
          <p:cNvPr id="11266" name="Picture 2" descr="Πρόγραμμα παράσταση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216898" y="1844824"/>
            <a:ext cx="4393701"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452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«Το πρόγραμμα» </a:t>
            </a:r>
            <a:r>
              <a:rPr lang="el-GR" dirty="0" smtClean="0"/>
              <a:t>(2/2</a:t>
            </a:r>
            <a:r>
              <a:rPr lang="el-GR" dirty="0"/>
              <a:t>)</a:t>
            </a:r>
          </a:p>
        </p:txBody>
      </p:sp>
      <p:sp>
        <p:nvSpPr>
          <p:cNvPr id="3" name="Content Placeholder 2"/>
          <p:cNvSpPr>
            <a:spLocks noGrp="1"/>
          </p:cNvSpPr>
          <p:nvPr>
            <p:ph sz="half" idx="1"/>
          </p:nvPr>
        </p:nvSpPr>
        <p:spPr>
          <a:xfrm>
            <a:off x="457200" y="1600200"/>
            <a:ext cx="2818656" cy="4525963"/>
          </a:xfrm>
        </p:spPr>
        <p:txBody>
          <a:bodyPr>
            <a:noAutofit/>
          </a:bodyPr>
          <a:lstStyle/>
          <a:p>
            <a:pPr marL="0" indent="0">
              <a:buNone/>
            </a:pPr>
            <a:r>
              <a:rPr lang="el-GR" altLang="el-GR" sz="2600" dirty="0" smtClean="0"/>
              <a:t>Στο </a:t>
            </a:r>
            <a:r>
              <a:rPr lang="el-GR" altLang="el-GR" sz="2600" dirty="0"/>
              <a:t>τέλος υπάρχει παράρτημα με τις φωτογραφίες της παράστασης.</a:t>
            </a:r>
          </a:p>
        </p:txBody>
      </p:sp>
      <p:pic>
        <p:nvPicPr>
          <p:cNvPr id="5" name="Picture 7" descr="Παράσταση"/>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3635896" y="1700808"/>
            <a:ext cx="4968552" cy="449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808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«Λίστες προσκεκλημένων»</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400" dirty="0"/>
              <a:t>Τα παιδιά χρησιμοποιούν, αφού την καταρτίσουν, μια λίστα προσκεκλημένων. </a:t>
            </a:r>
          </a:p>
          <a:p>
            <a:pPr marL="0" indent="0">
              <a:buNone/>
            </a:pPr>
            <a:r>
              <a:rPr lang="el-GR" altLang="el-GR" sz="2400" dirty="0"/>
              <a:t>Κάθε φορά που τελειώνουν μια πρόσκληση, την τοποθετούν μέσα σε ένα φάκελο και απέξω γράφουν το όνομα του παραλήπτη. </a:t>
            </a:r>
          </a:p>
          <a:p>
            <a:pPr marL="0" indent="0">
              <a:buNone/>
            </a:pPr>
            <a:r>
              <a:rPr lang="el-GR" altLang="el-GR" sz="2400" dirty="0"/>
              <a:t>Στη συνέχεια το διαγράφουν από την κατάσταση με τα ονόματα των προσκεκλημένων</a:t>
            </a:r>
            <a:endParaRPr lang="el-GR" sz="2400" dirty="0"/>
          </a:p>
        </p:txBody>
      </p:sp>
      <p:pic>
        <p:nvPicPr>
          <p:cNvPr id="5" name="Picture 2" descr="Λίστα προσκεκλημέν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5095985" y="1600200"/>
            <a:ext cx="3143029" cy="4525963"/>
          </a:xfrm>
        </p:spPr>
      </p:pic>
    </p:spTree>
    <p:extLst>
      <p:ext uri="{BB962C8B-B14F-4D97-AF65-F5344CB8AC3E}">
        <p14:creationId xmlns:p14="http://schemas.microsoft.com/office/powerpoint/2010/main" val="847471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«Πρόσκληση για γονείς» (1/3)</a:t>
            </a:r>
            <a:endParaRPr lang="el-GR" dirty="0"/>
          </a:p>
        </p:txBody>
      </p:sp>
      <p:sp>
        <p:nvSpPr>
          <p:cNvPr id="3" name="Content Placeholder 2"/>
          <p:cNvSpPr>
            <a:spLocks noGrp="1"/>
          </p:cNvSpPr>
          <p:nvPr>
            <p:ph sz="half" idx="1"/>
          </p:nvPr>
        </p:nvSpPr>
        <p:spPr>
          <a:xfrm>
            <a:off x="457200" y="1600200"/>
            <a:ext cx="3754760" cy="4525963"/>
          </a:xfrm>
        </p:spPr>
        <p:txBody>
          <a:bodyPr>
            <a:noAutofit/>
          </a:bodyPr>
          <a:lstStyle/>
          <a:p>
            <a:pPr marL="0" indent="0">
              <a:buNone/>
            </a:pPr>
            <a:r>
              <a:rPr lang="el-GR" altLang="el-GR" sz="2600" dirty="0"/>
              <a:t>Για όσα έργα συγκεντρώνουν τις προτιμήσεις των παιδιών προγραμματίζονται παραστάσεις και για τους γονείς. Τα παιδιά ετοιμάζουν τις </a:t>
            </a:r>
            <a:r>
              <a:rPr lang="el-GR" altLang="el-GR" sz="2600" dirty="0" smtClean="0"/>
              <a:t>προσκλήσεις. </a:t>
            </a:r>
            <a:endParaRPr lang="el-GR" sz="2600" dirty="0"/>
          </a:p>
        </p:txBody>
      </p:sp>
      <p:pic>
        <p:nvPicPr>
          <p:cNvPr id="5" name="Picture 5" descr="Προετοιμασία προσκλήσεω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572000" y="1700808"/>
            <a:ext cx="3992124" cy="329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180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«Πρόσκληση για γονείς» </a:t>
            </a:r>
            <a:r>
              <a:rPr lang="el-GR" dirty="0" smtClean="0"/>
              <a:t>(2/3</a:t>
            </a:r>
            <a:r>
              <a:rPr lang="el-GR" dirty="0"/>
              <a:t>)</a:t>
            </a:r>
          </a:p>
        </p:txBody>
      </p:sp>
      <p:sp>
        <p:nvSpPr>
          <p:cNvPr id="3" name="Content Placeholder 2"/>
          <p:cNvSpPr>
            <a:spLocks noGrp="1"/>
          </p:cNvSpPr>
          <p:nvPr>
            <p:ph sz="half" idx="1"/>
          </p:nvPr>
        </p:nvSpPr>
        <p:spPr>
          <a:xfrm>
            <a:off x="457200" y="1600200"/>
            <a:ext cx="4330824" cy="4525963"/>
          </a:xfrm>
        </p:spPr>
        <p:txBody>
          <a:bodyPr>
            <a:noAutofit/>
          </a:bodyPr>
          <a:lstStyle/>
          <a:p>
            <a:pPr marL="0" indent="0">
              <a:buNone/>
            </a:pPr>
            <a:r>
              <a:rPr lang="el-GR" altLang="el-GR" sz="2400" dirty="0"/>
              <a:t>Σε έντυπα συμπληρώνουν μόνο ότι μπορούν να γνωρίζουν:</a:t>
            </a:r>
          </a:p>
          <a:p>
            <a:pPr>
              <a:buFontTx/>
              <a:buChar char="•"/>
            </a:pPr>
            <a:r>
              <a:rPr lang="el-GR" altLang="el-GR" sz="2400" dirty="0"/>
              <a:t>Την ημερομηνία. Πίνακας Αναφοράς το Ημερολόγιο Τοίχου.</a:t>
            </a:r>
          </a:p>
          <a:p>
            <a:pPr>
              <a:buFontTx/>
              <a:buChar char="•"/>
            </a:pPr>
            <a:r>
              <a:rPr lang="el-GR" altLang="el-GR" sz="2400" dirty="0"/>
              <a:t>Τον τίτλο του έργου. Πίνακας Αναφοράς το εξώφυλλο του ομώνυμου βιβλίου.</a:t>
            </a:r>
          </a:p>
          <a:p>
            <a:pPr>
              <a:buFontTx/>
              <a:buChar char="•"/>
            </a:pPr>
            <a:r>
              <a:rPr lang="el-GR" altLang="el-GR" sz="2400" dirty="0"/>
              <a:t>Αυτούς που προσκαλούν. Το όνομα του Νηπιαγωγείου από τη σχετική ταμπέλα.</a:t>
            </a:r>
          </a:p>
          <a:p>
            <a:endParaRPr lang="el-GR" sz="2400" dirty="0"/>
          </a:p>
        </p:txBody>
      </p:sp>
      <p:pic>
        <p:nvPicPr>
          <p:cNvPr id="5" name="Content Placeholder 4" descr="Προσκλήσεις"/>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932040" y="1700808"/>
            <a:ext cx="3709358" cy="4104456"/>
          </a:xfrm>
        </p:spPr>
      </p:pic>
    </p:spTree>
    <p:extLst>
      <p:ext uri="{BB962C8B-B14F-4D97-AF65-F5344CB8AC3E}">
        <p14:creationId xmlns:p14="http://schemas.microsoft.com/office/powerpoint/2010/main" val="2054115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«Πρόσκληση για γονείς» </a:t>
            </a:r>
            <a:r>
              <a:rPr lang="el-GR" dirty="0" smtClean="0"/>
              <a:t>(3/3</a:t>
            </a:r>
            <a:r>
              <a:rPr lang="el-GR" dirty="0"/>
              <a:t>)</a:t>
            </a:r>
          </a:p>
        </p:txBody>
      </p:sp>
      <p:sp>
        <p:nvSpPr>
          <p:cNvPr id="3" name="Content Placeholder 2"/>
          <p:cNvSpPr>
            <a:spLocks noGrp="1"/>
          </p:cNvSpPr>
          <p:nvPr>
            <p:ph sz="half" idx="1"/>
          </p:nvPr>
        </p:nvSpPr>
        <p:spPr/>
        <p:txBody>
          <a:bodyPr/>
          <a:lstStyle/>
          <a:p>
            <a:pPr marL="0" indent="0">
              <a:buNone/>
            </a:pPr>
            <a:r>
              <a:rPr lang="el-GR" dirty="0"/>
              <a:t>Κάποιες φορές η θεατρική παράσταση μπορεί να είναι Καραγκιόζης. </a:t>
            </a:r>
          </a:p>
        </p:txBody>
      </p:sp>
      <p:pic>
        <p:nvPicPr>
          <p:cNvPr id="5" name="Picture 7" descr="Προσκλήσει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915601"/>
            <a:ext cx="4038600" cy="3895161"/>
          </a:xfrm>
        </p:spPr>
      </p:pic>
    </p:spTree>
    <p:extLst>
      <p:ext uri="{BB962C8B-B14F-4D97-AF65-F5344CB8AC3E}">
        <p14:creationId xmlns:p14="http://schemas.microsoft.com/office/powerpoint/2010/main" val="21094882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Δημιουργία </a:t>
            </a:r>
            <a:r>
              <a:rPr lang="el-GR" dirty="0"/>
              <a:t>φιγούρων</a:t>
            </a:r>
          </a:p>
        </p:txBody>
      </p:sp>
      <p:sp>
        <p:nvSpPr>
          <p:cNvPr id="3" name="Content Placeholder 2"/>
          <p:cNvSpPr>
            <a:spLocks noGrp="1"/>
          </p:cNvSpPr>
          <p:nvPr>
            <p:ph sz="half" idx="1"/>
          </p:nvPr>
        </p:nvSpPr>
        <p:spPr/>
        <p:txBody>
          <a:bodyPr/>
          <a:lstStyle/>
          <a:p>
            <a:pPr marL="0" indent="0">
              <a:buNone/>
            </a:pPr>
            <a:r>
              <a:rPr lang="el-GR" dirty="0" smtClean="0"/>
              <a:t>Τότε</a:t>
            </a:r>
            <a:r>
              <a:rPr lang="el-GR" dirty="0"/>
              <a:t>, εκτός από την πρόσκληση, είναι απαραίτητη και η δημιουργία φιγούρων.</a:t>
            </a:r>
          </a:p>
          <a:p>
            <a:endParaRPr lang="el-GR" dirty="0"/>
          </a:p>
        </p:txBody>
      </p:sp>
      <p:pic>
        <p:nvPicPr>
          <p:cNvPr id="8" name="Picture 8" descr="Φιγούρες θεάτρου σκιών"/>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539552" y="3501008"/>
            <a:ext cx="3312367" cy="2520280"/>
          </a:xfrm>
          <a:prstGeom prst="rect">
            <a:avLst/>
          </a:prstGeom>
        </p:spPr>
      </p:pic>
      <p:pic>
        <p:nvPicPr>
          <p:cNvPr id="6" name="Picture 11" descr="Φιγούρες καραγκιόζη"/>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a:xfrm>
            <a:off x="4283968" y="1628799"/>
            <a:ext cx="4407687" cy="4390836"/>
          </a:xfrm>
        </p:spPr>
      </p:pic>
    </p:spTree>
    <p:custDataLst>
      <p:tags r:id="rId1"/>
    </p:custDataLst>
    <p:extLst>
      <p:ext uri="{BB962C8B-B14F-4D97-AF65-F5344CB8AC3E}">
        <p14:creationId xmlns:p14="http://schemas.microsoft.com/office/powerpoint/2010/main" val="28189421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«Η θέση σου στην πλατεία» </a:t>
            </a:r>
            <a:r>
              <a:rPr lang="el-GR" dirty="0"/>
              <a:t>(</a:t>
            </a:r>
            <a:r>
              <a:rPr lang="el-GR" dirty="0" smtClean="0"/>
              <a:t>1/3)</a:t>
            </a:r>
            <a:endParaRPr lang="el-GR" dirty="0"/>
          </a:p>
        </p:txBody>
      </p:sp>
      <p:sp>
        <p:nvSpPr>
          <p:cNvPr id="5" name="Text Placeholder 4"/>
          <p:cNvSpPr>
            <a:spLocks noGrp="1"/>
          </p:cNvSpPr>
          <p:nvPr>
            <p:ph idx="1"/>
          </p:nvPr>
        </p:nvSpPr>
        <p:spPr>
          <a:xfrm>
            <a:off x="464156" y="1556793"/>
            <a:ext cx="8229600" cy="1800200"/>
          </a:xfrm>
        </p:spPr>
        <p:txBody>
          <a:bodyPr>
            <a:noAutofit/>
          </a:bodyPr>
          <a:lstStyle/>
          <a:p>
            <a:pPr marL="0" indent="0">
              <a:lnSpc>
                <a:spcPct val="110000"/>
              </a:lnSpc>
              <a:buNone/>
            </a:pPr>
            <a:r>
              <a:rPr lang="el-GR" altLang="el-GR" sz="2400" dirty="0"/>
              <a:t>Τα παιδιά θα παρακολουθήσουν μια παράσταση στο θεατράκι του σχολείου τους. Πώς όμως θα βρουν τις θέσεις τους;  Παρατηρούν πραγματικά εισιτήρια θεατρικών παραστάσεων. Εντοπίζουν τη σχετική πληροφορία. </a:t>
            </a:r>
          </a:p>
          <a:p>
            <a:endParaRPr lang="el-GR" dirty="0"/>
          </a:p>
          <a:p>
            <a:endParaRPr lang="el-GR" dirty="0"/>
          </a:p>
        </p:txBody>
      </p:sp>
      <p:pic>
        <p:nvPicPr>
          <p:cNvPr id="7" name="Content Placeholder 3" descr="εισιτήριο"/>
          <p:cNvPicPr>
            <a:picLocks noGrp="1" noChangeAspect="1"/>
          </p:cNvPicPr>
          <p:nvPr>
            <p:ph type="pic" idx="4294967295"/>
          </p:nvPr>
        </p:nvPicPr>
        <p:blipFill rotWithShape="1">
          <a:blip r:embed="rId2" cstate="screen">
            <a:extLst>
              <a:ext uri="{28A0092B-C50C-407E-A947-70E740481C1C}">
                <a14:useLocalDpi xmlns:a14="http://schemas.microsoft.com/office/drawing/2010/main"/>
              </a:ext>
            </a:extLst>
          </a:blip>
          <a:srcRect/>
          <a:stretch/>
        </p:blipFill>
        <p:spPr>
          <a:xfrm>
            <a:off x="1351010" y="3573463"/>
            <a:ext cx="6441981" cy="2592387"/>
          </a:xfrm>
        </p:spPr>
      </p:pic>
    </p:spTree>
    <p:extLst>
      <p:ext uri="{BB962C8B-B14F-4D97-AF65-F5344CB8AC3E}">
        <p14:creationId xmlns:p14="http://schemas.microsoft.com/office/powerpoint/2010/main" val="3458560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l-GR" dirty="0" smtClean="0"/>
              <a:t>Αναγνωστικές </a:t>
            </a:r>
            <a:r>
              <a:rPr lang="el-GR" dirty="0"/>
              <a:t>παράμετροι</a:t>
            </a:r>
          </a:p>
        </p:txBody>
      </p:sp>
      <p:sp>
        <p:nvSpPr>
          <p:cNvPr id="16" name="Content Placeholder 15"/>
          <p:cNvSpPr>
            <a:spLocks noGrp="1"/>
          </p:cNvSpPr>
          <p:nvPr>
            <p:ph sz="half" idx="1"/>
          </p:nvPr>
        </p:nvSpPr>
        <p:spPr/>
        <p:txBody>
          <a:bodyPr>
            <a:noAutofit/>
          </a:bodyPr>
          <a:lstStyle/>
          <a:p>
            <a:pPr marL="0" indent="0">
              <a:buNone/>
            </a:pPr>
            <a:r>
              <a:rPr lang="el-GR" sz="2600" dirty="0" smtClean="0"/>
              <a:t>Να μην </a:t>
            </a:r>
            <a:r>
              <a:rPr lang="el-GR" sz="2600" dirty="0"/>
              <a:t>παραγνωρίζονται οι αναγνωστικές παράμετροι καμιάς γωνιάς, αφού προσφέρουν πολύτιμες αναγνωστικές </a:t>
            </a:r>
            <a:r>
              <a:rPr lang="el-GR" sz="2600" dirty="0" smtClean="0"/>
              <a:t>εμπειρίες. </a:t>
            </a:r>
            <a:r>
              <a:rPr lang="el-GR" altLang="el-GR" sz="2600" dirty="0"/>
              <a:t>Για παράδειγμα, η γωνιά της Μουσικής, του Ηλεκτρονικού υπολογιστή ή του Δομικού υλικού προσφέρουν πολύτιμες αναγνωστικές εμπειρίες. </a:t>
            </a:r>
          </a:p>
          <a:p>
            <a:pPr marL="0" indent="0">
              <a:buNone/>
            </a:pPr>
            <a:endParaRPr lang="el-GR" sz="2600" dirty="0"/>
          </a:p>
          <a:p>
            <a:endParaRPr lang="el-GR" sz="2600" dirty="0"/>
          </a:p>
        </p:txBody>
      </p:sp>
      <p:pic>
        <p:nvPicPr>
          <p:cNvPr id="18" name="Picture 5" descr="Πεντάγραμμ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4644008" y="1772816"/>
            <a:ext cx="4038600" cy="302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2992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«Η θέση σου στην πλατεία</a:t>
            </a:r>
            <a:r>
              <a:rPr lang="el-GR" altLang="el-GR" dirty="0" smtClean="0"/>
              <a:t>» </a:t>
            </a:r>
            <a:r>
              <a:rPr lang="el-GR" dirty="0" smtClean="0"/>
              <a:t>(2/3)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Θα </a:t>
            </a:r>
            <a:r>
              <a:rPr lang="el-GR" altLang="el-GR" dirty="0"/>
              <a:t>βρουν τις θέσεις τους αν προσέξουν στο χαρτάκι-εισιτήριο που τους έχει δοθεί το κεφαλαίο γράμμα της σειράς και τον αριθμό της θέσης τους. </a:t>
            </a:r>
          </a:p>
        </p:txBody>
      </p:sp>
      <p:pic>
        <p:nvPicPr>
          <p:cNvPr id="7" name="Picture 5" descr="Ταξιθεσία"/>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220072" y="1700808"/>
            <a:ext cx="3128376" cy="4022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9625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«Η θέση σου στην πλατεία</a:t>
            </a:r>
            <a:r>
              <a:rPr lang="el-GR" altLang="el-GR" dirty="0" smtClean="0"/>
              <a:t>» </a:t>
            </a:r>
            <a:r>
              <a:rPr lang="el-GR" dirty="0" smtClean="0"/>
              <a:t>(</a:t>
            </a:r>
            <a:r>
              <a:rPr lang="el-GR" dirty="0"/>
              <a:t>3</a:t>
            </a:r>
            <a:r>
              <a:rPr lang="el-GR" dirty="0" smtClean="0"/>
              <a:t>/3)</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smtClean="0"/>
              <a:t>Ένα </a:t>
            </a:r>
            <a:r>
              <a:rPr lang="el-GR" altLang="el-GR" dirty="0"/>
              <a:t>σχέδιο της τάξης θα τα βοηθήσει να καταλάβουν πώς αριθμούνται οι θέσεις στην πλατεία ακόμη και ενός πραγματικού θεάτρου. </a:t>
            </a:r>
          </a:p>
          <a:p>
            <a:pPr marL="0" indent="0">
              <a:buNone/>
            </a:pPr>
            <a:endParaRPr lang="el-GR" dirty="0"/>
          </a:p>
        </p:txBody>
      </p:sp>
      <p:pic>
        <p:nvPicPr>
          <p:cNvPr id="5" name="Content Placeholder 4" descr="Κάτοψη θέσεων"/>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4860032" y="1844824"/>
            <a:ext cx="3849624"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06060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«Φύλλο εργασίας 1»</a:t>
            </a:r>
            <a:endParaRPr lang="el-GR" dirty="0"/>
          </a:p>
        </p:txBody>
      </p:sp>
      <p:pic>
        <p:nvPicPr>
          <p:cNvPr id="6" name="Picture 13" descr="Κάτοψη θεάτρου"/>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1296289" y="1557338"/>
            <a:ext cx="6564121" cy="4525962"/>
          </a:xfrm>
        </p:spPr>
      </p:pic>
    </p:spTree>
    <p:extLst>
      <p:ext uri="{BB962C8B-B14F-4D97-AF65-F5344CB8AC3E}">
        <p14:creationId xmlns:p14="http://schemas.microsoft.com/office/powerpoint/2010/main" val="5187975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«Σου άρεσε;»</a:t>
            </a:r>
            <a:endParaRPr lang="el-GR" dirty="0"/>
          </a:p>
        </p:txBody>
      </p:sp>
      <p:sp>
        <p:nvSpPr>
          <p:cNvPr id="3" name="Content Placeholder 2"/>
          <p:cNvSpPr>
            <a:spLocks noGrp="1"/>
          </p:cNvSpPr>
          <p:nvPr>
            <p:ph sz="half" idx="1"/>
          </p:nvPr>
        </p:nvSpPr>
        <p:spPr/>
        <p:txBody>
          <a:bodyPr/>
          <a:lstStyle/>
          <a:p>
            <a:pPr marL="0" indent="0">
              <a:buNone/>
            </a:pPr>
            <a:r>
              <a:rPr lang="el-GR" altLang="el-GR" dirty="0"/>
              <a:t>Μετά τη θεατρική παράσταση τα παιδιά συζητούν για αυτή. Συμπληρώνουν και το σχετικό φύλλο αξιολόγησης, το οποίο φυλάσσεται στο σχετικό φάκελο. </a:t>
            </a:r>
          </a:p>
          <a:p>
            <a:endParaRPr lang="el-GR" dirty="0"/>
          </a:p>
        </p:txBody>
      </p:sp>
      <p:pic>
        <p:nvPicPr>
          <p:cNvPr id="5" name="Picture 5" descr="Φύλλο κριτικής παράσταση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572000" y="1700808"/>
            <a:ext cx="4038600" cy="3672408"/>
          </a:xfrm>
        </p:spPr>
      </p:pic>
    </p:spTree>
    <p:extLst>
      <p:ext uri="{BB962C8B-B14F-4D97-AF65-F5344CB8AC3E}">
        <p14:creationId xmlns:p14="http://schemas.microsoft.com/office/powerpoint/2010/main" val="19365887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«Θέατρο αλφαβήτας» </a:t>
            </a:r>
            <a:r>
              <a:rPr lang="el-GR" dirty="0"/>
              <a:t>(</a:t>
            </a:r>
            <a:r>
              <a:rPr lang="el-GR" dirty="0" smtClean="0"/>
              <a:t>1/3)</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Μια κούκλα η κυρία Αλφαβήτα που μένει στο σπίτι της το Αλφαβητάρι, συνοδεύεται από 24 </a:t>
            </a:r>
            <a:r>
              <a:rPr lang="el-GR" altLang="el-GR" dirty="0" err="1"/>
              <a:t>δαχτυλόκουκλες</a:t>
            </a:r>
            <a:r>
              <a:rPr lang="el-GR" altLang="el-GR" dirty="0"/>
              <a:t>, τα παιδιά-γράμματα. Με τη βοήθεια όλων αυτών τα παιδιά αναλαμβάνουν να ανεβάσουν έργα στο κουκλοθέατρο της τάξης.</a:t>
            </a:r>
          </a:p>
          <a:p>
            <a:endParaRPr lang="el-GR" dirty="0"/>
          </a:p>
        </p:txBody>
      </p:sp>
      <p:pic>
        <p:nvPicPr>
          <p:cNvPr id="5" name="Content Placeholder 4" descr="Κούκλ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93789" y="1600200"/>
            <a:ext cx="3947422" cy="4525963"/>
          </a:xfrm>
        </p:spPr>
      </p:pic>
    </p:spTree>
    <p:extLst>
      <p:ext uri="{BB962C8B-B14F-4D97-AF65-F5344CB8AC3E}">
        <p14:creationId xmlns:p14="http://schemas.microsoft.com/office/powerpoint/2010/main" val="23272800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a:t>«Θέατρο αλφαβήτας</a:t>
            </a:r>
            <a:r>
              <a:rPr lang="el-GR" altLang="el-GR" dirty="0" smtClean="0"/>
              <a:t>» </a:t>
            </a:r>
            <a:r>
              <a:rPr lang="el-GR" dirty="0" smtClean="0"/>
              <a:t>(2/3)</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smtClean="0"/>
              <a:t>Με </a:t>
            </a:r>
            <a:r>
              <a:rPr lang="el-GR" altLang="el-GR" dirty="0"/>
              <a:t>τη βοήθεια όλων αυτών τα παιδιά αναλαμβάνουν να ανεβάσουν έργα στο κουκλοθέατρο της τάξης.</a:t>
            </a:r>
          </a:p>
          <a:p>
            <a:endParaRPr lang="el-GR" dirty="0"/>
          </a:p>
        </p:txBody>
      </p:sp>
      <p:pic>
        <p:nvPicPr>
          <p:cNvPr id="5" name="Picture 5" descr="Κουκλοθέατρ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86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69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«Θέατρο αλφαβήτας</a:t>
            </a:r>
            <a:r>
              <a:rPr lang="el-GR" altLang="el-GR" dirty="0" smtClean="0"/>
              <a:t>» </a:t>
            </a:r>
            <a:r>
              <a:rPr lang="el-GR" dirty="0" smtClean="0"/>
              <a:t>(</a:t>
            </a:r>
            <a:r>
              <a:rPr lang="el-GR" dirty="0"/>
              <a:t>3</a:t>
            </a:r>
            <a:r>
              <a:rPr lang="el-GR" dirty="0" smtClean="0"/>
              <a:t>/3)</a:t>
            </a:r>
            <a:endParaRPr lang="el-GR" dirty="0"/>
          </a:p>
        </p:txBody>
      </p:sp>
      <p:sp>
        <p:nvSpPr>
          <p:cNvPr id="3" name="Content Placeholder 2"/>
          <p:cNvSpPr>
            <a:spLocks noGrp="1"/>
          </p:cNvSpPr>
          <p:nvPr>
            <p:ph sz="half" idx="1"/>
          </p:nvPr>
        </p:nvSpPr>
        <p:spPr/>
        <p:txBody>
          <a:bodyPr>
            <a:normAutofit/>
          </a:bodyPr>
          <a:lstStyle/>
          <a:p>
            <a:pPr marL="0" indent="0">
              <a:buNone/>
            </a:pPr>
            <a:r>
              <a:rPr lang="el-GR" altLang="el-GR" dirty="0"/>
              <a:t>Έργα, όπως η </a:t>
            </a:r>
            <a:r>
              <a:rPr lang="el-GR" altLang="el-GR" dirty="0" smtClean="0"/>
              <a:t>«Πρώτη Λέξη» </a:t>
            </a:r>
            <a:r>
              <a:rPr lang="el-GR" altLang="el-GR" dirty="0"/>
              <a:t>του Μάνου </a:t>
            </a:r>
            <a:r>
              <a:rPr lang="el-GR" altLang="el-GR" dirty="0" err="1"/>
              <a:t>Κοντολέων</a:t>
            </a:r>
            <a:r>
              <a:rPr lang="el-GR" altLang="el-GR" dirty="0"/>
              <a:t>, ή άλλα σε κείμενα των παιδιών, μπορούν να παιχθούν σε μια παράσταση όπου προσωποποιημένα γράμματα αναλαμβάνουν πρωταγωνιστικούς ρόλους.</a:t>
            </a:r>
          </a:p>
          <a:p>
            <a:endParaRPr lang="el-GR" dirty="0"/>
          </a:p>
        </p:txBody>
      </p:sp>
      <p:pic>
        <p:nvPicPr>
          <p:cNvPr id="5" name="Picture 3" descr="προσωποποιημένα γράμματα "/>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70759" y="1600200"/>
            <a:ext cx="3393482" cy="4525963"/>
          </a:xfrm>
        </p:spPr>
      </p:pic>
    </p:spTree>
    <p:extLst>
      <p:ext uri="{BB962C8B-B14F-4D97-AF65-F5344CB8AC3E}">
        <p14:creationId xmlns:p14="http://schemas.microsoft.com/office/powerpoint/2010/main" val="23567325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Γωνιά του Διαστήματος</a:t>
            </a:r>
            <a:endParaRPr lang="el-GR" dirty="0"/>
          </a:p>
        </p:txBody>
      </p:sp>
      <p:pic>
        <p:nvPicPr>
          <p:cNvPr id="5" name="Content Placeholder 4" descr="Πλανήτες"/>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bwMode="auto">
          <a:xfrm>
            <a:off x="683568" y="1700808"/>
            <a:ext cx="3822576"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Ονόματα πλανητών"/>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716016" y="1700808"/>
            <a:ext cx="3600400" cy="3954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3582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Στη </a:t>
            </a:r>
            <a:r>
              <a:rPr lang="el-GR" dirty="0" smtClean="0"/>
              <a:t>Γωνιά </a:t>
            </a:r>
            <a:r>
              <a:rPr lang="el-GR" dirty="0"/>
              <a:t>του Διαστήματος </a:t>
            </a:r>
            <a:r>
              <a:rPr lang="el-GR" dirty="0" smtClean="0"/>
              <a:t>(1/2)</a:t>
            </a:r>
            <a:endParaRPr lang="el-GR" dirty="0"/>
          </a:p>
        </p:txBody>
      </p:sp>
      <p:sp>
        <p:nvSpPr>
          <p:cNvPr id="3" name="Content Placeholder 2"/>
          <p:cNvSpPr>
            <a:spLocks noGrp="1"/>
          </p:cNvSpPr>
          <p:nvPr>
            <p:ph sz="half" idx="1"/>
          </p:nvPr>
        </p:nvSpPr>
        <p:spPr/>
        <p:txBody>
          <a:bodyPr/>
          <a:lstStyle/>
          <a:p>
            <a:pPr marL="0" indent="0">
              <a:buNone/>
            </a:pPr>
            <a:r>
              <a:rPr lang="el-GR" altLang="el-GR" dirty="0" smtClean="0"/>
              <a:t>… μπορούν </a:t>
            </a:r>
            <a:r>
              <a:rPr lang="el-GR" altLang="el-GR" dirty="0"/>
              <a:t>να υπάρχουν: Βιβλία για το διάστημα, Φωτογραφικό Υλικό, Παιχνίδια, Αφίσες, Τηλεσκόπια,   </a:t>
            </a:r>
          </a:p>
          <a:p>
            <a:endParaRPr lang="el-GR" dirty="0"/>
          </a:p>
        </p:txBody>
      </p:sp>
      <p:pic>
        <p:nvPicPr>
          <p:cNvPr id="10" name="Picture 2" descr="Υλικό για το διάστημ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81010" y="1600200"/>
            <a:ext cx="3372979"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02270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Μακέτα"/>
          <p:cNvPicPr>
            <a:picLocks noGrp="1" noChangeAspect="1" noChangeArrowheads="1"/>
          </p:cNvPicPr>
          <p:nvPr>
            <p:ph type="pic" idx="1"/>
          </p:nvPr>
        </p:nvPicPr>
        <p:blipFill>
          <a:blip r:embed="rId2" cstate="screen">
            <a:extLst>
              <a:ext uri="{28A0092B-C50C-407E-A947-70E740481C1C}">
                <a14:useLocalDpi xmlns:a14="http://schemas.microsoft.com/office/drawing/2010/main"/>
              </a:ext>
            </a:extLst>
          </a:blip>
          <a:srcRect/>
          <a:stretch>
            <a:fillRect/>
          </a:stretch>
        </p:blipFill>
        <p:spPr>
          <a:xfrm>
            <a:off x="1828800" y="1556792"/>
            <a:ext cx="5486400" cy="3456384"/>
          </a:xfrm>
        </p:spPr>
      </p:pic>
      <p:sp>
        <p:nvSpPr>
          <p:cNvPr id="3" name="Content Placeholder 2"/>
          <p:cNvSpPr>
            <a:spLocks noGrp="1"/>
          </p:cNvSpPr>
          <p:nvPr>
            <p:ph type="body" sz="half" idx="2"/>
          </p:nvPr>
        </p:nvSpPr>
        <p:spPr/>
        <p:txBody>
          <a:bodyPr/>
          <a:lstStyle/>
          <a:p>
            <a:pPr algn="ctr"/>
            <a:r>
              <a:rPr lang="el-GR" altLang="el-GR" sz="2800" dirty="0"/>
              <a:t>Μακέτα του ηλιακού συστήματος.   </a:t>
            </a:r>
          </a:p>
          <a:p>
            <a:endParaRPr lang="el-GR" dirty="0"/>
          </a:p>
        </p:txBody>
      </p:sp>
      <p:sp>
        <p:nvSpPr>
          <p:cNvPr id="6" name="Title 5"/>
          <p:cNvSpPr>
            <a:spLocks noGrp="1"/>
          </p:cNvSpPr>
          <p:nvPr>
            <p:ph type="title"/>
          </p:nvPr>
        </p:nvSpPr>
        <p:spPr/>
        <p:txBody>
          <a:bodyPr/>
          <a:lstStyle/>
          <a:p>
            <a:r>
              <a:rPr lang="el-GR" altLang="el-GR" dirty="0"/>
              <a:t>Στη </a:t>
            </a:r>
            <a:r>
              <a:rPr lang="el-GR" dirty="0"/>
              <a:t>Γωνιά του Διαστήματος </a:t>
            </a:r>
            <a:r>
              <a:rPr lang="el-GR" dirty="0" smtClean="0"/>
              <a:t>(2/2</a:t>
            </a:r>
            <a:r>
              <a:rPr lang="el-GR" dirty="0"/>
              <a:t>)</a:t>
            </a:r>
          </a:p>
        </p:txBody>
      </p:sp>
    </p:spTree>
    <p:extLst>
      <p:ext uri="{BB962C8B-B14F-4D97-AF65-F5344CB8AC3E}">
        <p14:creationId xmlns:p14="http://schemas.microsoft.com/office/powerpoint/2010/main" val="3722767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smtClean="0"/>
              <a:t>«Αυτοπροσωπογραφία»</a:t>
            </a:r>
            <a:endParaRPr lang="el-GR" alt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Όλες οι γωνιές μπορούν να διακοσμηθούν με έργα των ίδιων των παιδιών. Για παράδειγμα, τη </a:t>
            </a:r>
            <a:r>
              <a:rPr lang="el-GR" altLang="el-GR" sz="2600" b="1" dirty="0"/>
              <a:t>γωνιά της συζήτησης</a:t>
            </a:r>
            <a:r>
              <a:rPr lang="el-GR" altLang="el-GR" sz="2600" dirty="0"/>
              <a:t> ενδέχεται να στολίσει πανό φτιαγμένο από τα ίδια τα παιδιά, όπου το καθένα σχεδιάζει την αυτοπροσωπογραφία του και γράφει από κάτω ΕΓΩ. </a:t>
            </a:r>
          </a:p>
          <a:p>
            <a:endParaRPr lang="el-GR" sz="2600" dirty="0"/>
          </a:p>
        </p:txBody>
      </p:sp>
      <p:pic>
        <p:nvPicPr>
          <p:cNvPr id="6" name="Picture 4" descr="Αυτοπροσωπογραφίες παιδιών"/>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4008" y="1772816"/>
            <a:ext cx="4038600" cy="3744416"/>
          </a:xfrm>
        </p:spPr>
      </p:pic>
    </p:spTree>
    <p:extLst>
      <p:ext uri="{BB962C8B-B14F-4D97-AF65-F5344CB8AC3E}">
        <p14:creationId xmlns:p14="http://schemas.microsoft.com/office/powerpoint/2010/main" val="32775009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smtClean="0"/>
              <a:t>«Το βιβλίο του πλανητικού μας συστήματος</a:t>
            </a:r>
            <a:r>
              <a:rPr lang="el-GR" dirty="0"/>
              <a:t>» (</a:t>
            </a:r>
            <a:r>
              <a:rPr lang="el-GR" dirty="0" smtClean="0"/>
              <a:t>1/3)</a:t>
            </a:r>
            <a:endParaRPr lang="el-GR" dirty="0"/>
          </a:p>
        </p:txBody>
      </p:sp>
      <p:sp>
        <p:nvSpPr>
          <p:cNvPr id="6" name="Content Placeholder 5"/>
          <p:cNvSpPr>
            <a:spLocks noGrp="1"/>
          </p:cNvSpPr>
          <p:nvPr>
            <p:ph sz="half" idx="1"/>
          </p:nvPr>
        </p:nvSpPr>
        <p:spPr/>
        <p:txBody>
          <a:bodyPr>
            <a:noAutofit/>
          </a:bodyPr>
          <a:lstStyle/>
          <a:p>
            <a:pPr marL="0" indent="0">
              <a:buNone/>
            </a:pPr>
            <a:r>
              <a:rPr lang="el-GR" dirty="0"/>
              <a:t>Η νηπιαγωγός δίνει στα παιδιά: </a:t>
            </a:r>
          </a:p>
          <a:p>
            <a:r>
              <a:rPr lang="el-GR" dirty="0" smtClean="0"/>
              <a:t>σκόρπιες </a:t>
            </a:r>
            <a:r>
              <a:rPr lang="el-GR" dirty="0"/>
              <a:t>σελίδες Α4, όπου υπάρχει η φωτογραφία ενός πλανήτη και η λέξη που δηλώνει ποιος </a:t>
            </a:r>
            <a:r>
              <a:rPr lang="el-GR" dirty="0" smtClean="0"/>
              <a:t>είναι</a:t>
            </a:r>
            <a:r>
              <a:rPr lang="el-GR" dirty="0"/>
              <a:t>.</a:t>
            </a:r>
          </a:p>
        </p:txBody>
      </p:sp>
      <p:pic>
        <p:nvPicPr>
          <p:cNvPr id="8" name="Picture 5" descr="σελίδες Α4"/>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16016" y="1628800"/>
            <a:ext cx="4038600"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0084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t>«Το βιβλίο του πλανητικού μας συστήματος» </a:t>
            </a:r>
            <a:r>
              <a:rPr lang="el-GR" dirty="0" smtClean="0"/>
              <a:t>(2/3</a:t>
            </a:r>
            <a:r>
              <a:rPr lang="el-GR" dirty="0"/>
              <a:t>)</a:t>
            </a:r>
          </a:p>
        </p:txBody>
      </p:sp>
      <p:sp>
        <p:nvSpPr>
          <p:cNvPr id="6" name="Content Placeholder 5"/>
          <p:cNvSpPr>
            <a:spLocks noGrp="1"/>
          </p:cNvSpPr>
          <p:nvPr>
            <p:ph sz="half" idx="1"/>
          </p:nvPr>
        </p:nvSpPr>
        <p:spPr/>
        <p:txBody>
          <a:bodyPr>
            <a:noAutofit/>
          </a:bodyPr>
          <a:lstStyle/>
          <a:p>
            <a:r>
              <a:rPr lang="el-GR" dirty="0" smtClean="0"/>
              <a:t>συνοπτικά </a:t>
            </a:r>
            <a:r>
              <a:rPr lang="el-GR" dirty="0"/>
              <a:t>κείμενα με πληροφορίες για κάθε πλανήτη. </a:t>
            </a:r>
          </a:p>
          <a:p>
            <a:endParaRPr lang="el-GR" dirty="0"/>
          </a:p>
        </p:txBody>
      </p:sp>
      <p:pic>
        <p:nvPicPr>
          <p:cNvPr id="10" name="Picture 4" descr="Κείμενα με πληροφορί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975231" y="1600200"/>
            <a:ext cx="3384538" cy="4525963"/>
          </a:xfrm>
        </p:spPr>
      </p:pic>
    </p:spTree>
    <p:extLst>
      <p:ext uri="{BB962C8B-B14F-4D97-AF65-F5344CB8AC3E}">
        <p14:creationId xmlns:p14="http://schemas.microsoft.com/office/powerpoint/2010/main" val="127684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«Το βιβλίο του πλανητικού μας συστήματος» </a:t>
            </a:r>
            <a:r>
              <a:rPr lang="el-GR" dirty="0" smtClean="0"/>
              <a:t>(3/3</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sz="2400" dirty="0"/>
              <a:t>Τα παιδιά, με πίνακα αναφοράς τη σελίδα με την εικόνα,  βρίσκουν το κείμενο που αναφέρεται στο δικό τους πλανήτη. </a:t>
            </a:r>
            <a:r>
              <a:rPr lang="el-GR" altLang="el-GR" sz="2400" dirty="0" smtClean="0"/>
              <a:t>Το </a:t>
            </a:r>
            <a:r>
              <a:rPr lang="el-GR" altLang="el-GR" sz="2400" dirty="0"/>
              <a:t>κόβουν και το κολλούν στη σελίδα. </a:t>
            </a:r>
          </a:p>
          <a:p>
            <a:pPr marL="0" indent="0">
              <a:buNone/>
            </a:pPr>
            <a:r>
              <a:rPr lang="el-GR" altLang="el-GR" sz="2400" dirty="0"/>
              <a:t>Όταν συμπληρωθούν όλοι οι πλανήτες, οι δορυφόροι και ο ήλιος, το βιβλίο ‘δένεται’ και τοποθετείται στη γωνιά του διαστήματος μαζί με τα άλλα βιβλία.</a:t>
            </a:r>
          </a:p>
          <a:p>
            <a:endParaRPr lang="el-GR" sz="2400" dirty="0"/>
          </a:p>
        </p:txBody>
      </p:sp>
      <p:pic>
        <p:nvPicPr>
          <p:cNvPr id="13314" name="Picture 2" descr="Ταίριασμα κειμένου με εικόν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67750" y="1600200"/>
            <a:ext cx="33995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8735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«Αναγνώριση πλανητών</a:t>
            </a:r>
            <a:r>
              <a:rPr lang="el-GR" dirty="0"/>
              <a:t>» (</a:t>
            </a:r>
            <a:r>
              <a:rPr lang="el-GR" dirty="0" smtClean="0"/>
              <a:t>1/2)</a:t>
            </a:r>
            <a:endParaRPr lang="el-GR" dirty="0"/>
          </a:p>
        </p:txBody>
      </p:sp>
      <p:sp>
        <p:nvSpPr>
          <p:cNvPr id="3" name="Content Placeholder 2"/>
          <p:cNvSpPr>
            <a:spLocks noGrp="1"/>
          </p:cNvSpPr>
          <p:nvPr>
            <p:ph sz="half" idx="1"/>
          </p:nvPr>
        </p:nvSpPr>
        <p:spPr/>
        <p:txBody>
          <a:bodyPr>
            <a:noAutofit/>
          </a:bodyPr>
          <a:lstStyle/>
          <a:p>
            <a:pPr marL="0" indent="0">
              <a:buNone/>
            </a:pPr>
            <a:r>
              <a:rPr lang="el-GR" dirty="0" smtClean="0"/>
              <a:t>Τα παιδιά μαθαίνουν να αναγνωρίζουν τους διάφορους πλανήτες του ηλιακού μας συστήματος. Η </a:t>
            </a:r>
            <a:r>
              <a:rPr lang="el-GR" dirty="0"/>
              <a:t>νηπιαγωγός </a:t>
            </a:r>
            <a:r>
              <a:rPr lang="el-GR" dirty="0" smtClean="0"/>
              <a:t>τους μοιράζει </a:t>
            </a:r>
            <a:r>
              <a:rPr lang="el-GR" dirty="0"/>
              <a:t>φωτοτυπίες των πλανητών και ανακατεμένες καρτέλες με τα ονόματά </a:t>
            </a:r>
            <a:r>
              <a:rPr lang="el-GR" dirty="0" smtClean="0"/>
              <a:t>τους.</a:t>
            </a:r>
            <a:endParaRPr lang="el-GR" dirty="0"/>
          </a:p>
        </p:txBody>
      </p:sp>
      <p:pic>
        <p:nvPicPr>
          <p:cNvPr id="5" name="Content Placeholder 4" descr="Αντιστοίχιση πλανήτη - ονομάτω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7697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«Αναγνώριση πλανητών»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sz="2700" dirty="0"/>
              <a:t>Κ</a:t>
            </a:r>
            <a:r>
              <a:rPr lang="el-GR" sz="2700" dirty="0" smtClean="0"/>
              <a:t>αι τους ζητά:</a:t>
            </a:r>
            <a:endParaRPr lang="el-GR" sz="2700" dirty="0"/>
          </a:p>
          <a:p>
            <a:r>
              <a:rPr lang="el-GR" sz="2700" dirty="0"/>
              <a:t>Να αναγνωρίσουν τον πλανήτη τους.</a:t>
            </a:r>
          </a:p>
          <a:p>
            <a:r>
              <a:rPr lang="el-GR" sz="2700" dirty="0"/>
              <a:t>Να διαβάσουν την καρτέλα που γράφει ποιος είναι.</a:t>
            </a:r>
          </a:p>
          <a:p>
            <a:r>
              <a:rPr lang="el-GR" sz="2700" dirty="0"/>
              <a:t>Να την κολλήσουν πάνω από τον πλανήτη τους.</a:t>
            </a:r>
          </a:p>
          <a:p>
            <a:r>
              <a:rPr lang="el-GR" sz="2700" dirty="0"/>
              <a:t>Να υπογράψουν την εργασία τους.</a:t>
            </a:r>
          </a:p>
          <a:p>
            <a:endParaRPr lang="el-GR" sz="2700" dirty="0"/>
          </a:p>
        </p:txBody>
      </p:sp>
      <p:pic>
        <p:nvPicPr>
          <p:cNvPr id="5" name="Content Placeholder 4" descr="76"/>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970264" y="1600200"/>
            <a:ext cx="339447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61012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«Ταξίδια στο διάστημα»</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δηλώνουν συμμετοχή σε διαστημικά ταξίδια. </a:t>
            </a:r>
            <a:r>
              <a:rPr lang="el-GR" altLang="el-GR" sz="2600" dirty="0" smtClean="0"/>
              <a:t>Επιλέγουν </a:t>
            </a:r>
            <a:r>
              <a:rPr lang="el-GR" altLang="el-GR" sz="2600" dirty="0"/>
              <a:t>την έντυπη Δήλωση Συμμετοχής με τον προορισμό της αρεσκείας τους. Τον διαβάζουν με τη βοήθεια της σχετικής μακέτας ή άλλου έντυπου </a:t>
            </a:r>
            <a:r>
              <a:rPr lang="el-GR" altLang="el-GR" sz="2600" dirty="0" smtClean="0"/>
              <a:t>υλικού. Συμπληρώνουν </a:t>
            </a:r>
            <a:r>
              <a:rPr lang="el-GR" altLang="el-GR" sz="2600" dirty="0"/>
              <a:t>τα στοιχεία τους</a:t>
            </a:r>
            <a:r>
              <a:rPr lang="el-GR" altLang="el-GR" sz="2600" dirty="0" smtClean="0"/>
              <a:t>.</a:t>
            </a:r>
            <a:endParaRPr lang="el-GR" altLang="el-GR" sz="2600" dirty="0"/>
          </a:p>
        </p:txBody>
      </p:sp>
      <p:pic>
        <p:nvPicPr>
          <p:cNvPr id="5" name="Content Placeholder 4" descr="Δήλωση συμμετοχ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777205" y="1600200"/>
            <a:ext cx="3780589" cy="4525963"/>
          </a:xfrm>
        </p:spPr>
      </p:pic>
    </p:spTree>
    <p:extLst>
      <p:ext uri="{BB962C8B-B14F-4D97-AF65-F5344CB8AC3E}">
        <p14:creationId xmlns:p14="http://schemas.microsoft.com/office/powerpoint/2010/main" val="14799294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«Ζωντανοί πλανήτες</a:t>
            </a:r>
            <a:r>
              <a:rPr lang="el-GR" dirty="0"/>
              <a:t>» (1/2)</a:t>
            </a:r>
          </a:p>
        </p:txBody>
      </p:sp>
      <p:sp>
        <p:nvSpPr>
          <p:cNvPr id="5" name="Content Placeholder 4"/>
          <p:cNvSpPr>
            <a:spLocks noGrp="1"/>
          </p:cNvSpPr>
          <p:nvPr>
            <p:ph idx="1"/>
          </p:nvPr>
        </p:nvSpPr>
        <p:spPr/>
        <p:txBody>
          <a:bodyPr>
            <a:noAutofit/>
          </a:bodyPr>
          <a:lstStyle/>
          <a:p>
            <a:pPr marL="0" indent="0">
              <a:buNone/>
            </a:pPr>
            <a:r>
              <a:rPr lang="el-GR" altLang="el-GR" sz="2600" dirty="0"/>
              <a:t>Αφού τα παιδιά μιλήσουν για το ηλιακό πλανητικό σύστημα και παρατηρήσουν τη θέση και τη μορφή των πλανητών, αποφασίζουν να το ‘ζωντανεύσουν’. Ορίζουν μια φωτεινή πηγή ως τον ήλιο και τον/ την τοποθετούν στο μέσον της τάξης. Μετά επιλέγουν έναν από τους εννέα πλανήτες. Τον ζωγραφίζουν και γράφουν το όνομά του με τη βοήθεια των κινητών καρτελών από τη σχετική μακέτα. Οι πρώτοι εννέα (ένα παιδί για κάθε πλανήτη) σηκώνονται και παίρνουν θέση γύρω από τον ήλιο/ φως. Προσπαθούν να βρουν τη σωστή σειρά. Μετά αρχίζουν να γυρίζουν γύρω από αυτόν διατηρώντας τη σειρά τους.</a:t>
            </a:r>
          </a:p>
          <a:p>
            <a:endParaRPr lang="el-GR" sz="2600" dirty="0"/>
          </a:p>
        </p:txBody>
      </p:sp>
    </p:spTree>
    <p:extLst>
      <p:ext uri="{BB962C8B-B14F-4D97-AF65-F5344CB8AC3E}">
        <p14:creationId xmlns:p14="http://schemas.microsoft.com/office/powerpoint/2010/main" val="268876291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l-GR" dirty="0"/>
              <a:t>«Ζωντανοί πλανήτες» </a:t>
            </a:r>
            <a:r>
              <a:rPr lang="el-GR" dirty="0" smtClean="0"/>
              <a:t>(2/2</a:t>
            </a:r>
            <a:r>
              <a:rPr lang="el-GR" dirty="0"/>
              <a:t>)</a:t>
            </a:r>
          </a:p>
        </p:txBody>
      </p:sp>
      <p:pic>
        <p:nvPicPr>
          <p:cNvPr id="9" name="Picture 4" descr="Τα παιδιά σχεδιάζουν πλανήτες"/>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539552" y="1628800"/>
            <a:ext cx="4038600" cy="4464496"/>
          </a:xfrm>
        </p:spPr>
      </p:pic>
      <p:pic>
        <p:nvPicPr>
          <p:cNvPr id="10" name="Picture 5" descr="Τα παιδιά σχεδιάζουν πλανήτες"/>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644008" y="1628800"/>
            <a:ext cx="4038600"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6074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Το Ταχυδρομείο</a:t>
            </a:r>
            <a:endParaRPr lang="el-GR" dirty="0"/>
          </a:p>
        </p:txBody>
      </p:sp>
      <p:pic>
        <p:nvPicPr>
          <p:cNvPr id="5" name="Picture 6" descr="Αλληλογραφί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2891890" y="1557338"/>
            <a:ext cx="3372919"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62695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«Ο λογότυπος των ΕΛΤΑ</a:t>
            </a:r>
            <a:r>
              <a:rPr lang="el-GR" dirty="0"/>
              <a:t>» (1/2)</a:t>
            </a:r>
          </a:p>
        </p:txBody>
      </p:sp>
      <p:sp>
        <p:nvSpPr>
          <p:cNvPr id="4" name="Content Placeholder 3"/>
          <p:cNvSpPr>
            <a:spLocks noGrp="1"/>
          </p:cNvSpPr>
          <p:nvPr>
            <p:ph sz="half" idx="1"/>
          </p:nvPr>
        </p:nvSpPr>
        <p:spPr/>
        <p:txBody>
          <a:bodyPr/>
          <a:lstStyle/>
          <a:p>
            <a:pPr marL="0" indent="0">
              <a:buNone/>
            </a:pPr>
            <a:r>
              <a:rPr lang="el-GR" altLang="el-GR" dirty="0"/>
              <a:t>Τα παιδιά μαθαίνουν να αναγνωρίζουν το λογότυπο ΕΛΤΑ, γράμματα συν χαρακτηριστική εικόνα, σε διάφορα αντικείμενα και έντυπα. </a:t>
            </a:r>
          </a:p>
          <a:p>
            <a:endParaRPr lang="el-GR" dirty="0"/>
          </a:p>
        </p:txBody>
      </p:sp>
      <p:pic>
        <p:nvPicPr>
          <p:cNvPr id="6" name="Picture 7" descr="Κουτί αλληλογραφία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97566" y="1600200"/>
            <a:ext cx="3939867" cy="4525963"/>
          </a:xfrm>
        </p:spPr>
      </p:pic>
    </p:spTree>
    <p:extLst>
      <p:ext uri="{BB962C8B-B14F-4D97-AF65-F5344CB8AC3E}">
        <p14:creationId xmlns:p14="http://schemas.microsoft.com/office/powerpoint/2010/main" val="3639050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«Παιχνίδια»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ελέγχουν τις συσκευασίες των ειδών που κατανάλωσαν στο σχολείο και ανακαλύπτουν τους διαδικτυακούς τόπους, στους οποίους, όπως υπόσχονται, θα βρουν παιχνίδια. </a:t>
            </a:r>
            <a:endParaRPr lang="el-GR" dirty="0"/>
          </a:p>
        </p:txBody>
      </p:sp>
      <p:pic>
        <p:nvPicPr>
          <p:cNvPr id="2050" name="Picture 2" descr="Συσκευασί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778378" y="1600200"/>
            <a:ext cx="377824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9237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 λογότυπος των ΕΛΤΑ»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Συζητούν για το σήμα και ανακαλύπτουν τη σχέση του Ερμή με το Ταχυδρομείο.</a:t>
            </a:r>
          </a:p>
          <a:p>
            <a:endParaRPr lang="el-GR" dirty="0"/>
          </a:p>
        </p:txBody>
      </p:sp>
      <p:pic>
        <p:nvPicPr>
          <p:cNvPr id="7" name="Picture 3" descr="Ταχυδρομικό φορτηγάκι"/>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560" y="3501008"/>
            <a:ext cx="30591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Κουτί αλληλογραφίας"/>
          <p:cNvPicPr>
            <a:picLocks noGrp="1" noChangeAspect="1" noChangeArrowheads="1"/>
          </p:cNvPicPr>
          <p:nvPr>
            <p:ph sz="half" idx="2"/>
          </p:nvPr>
        </p:nvPicPr>
        <p:blipFill rotWithShape="1">
          <a:blip r:embed="rId4" cstate="screen">
            <a:extLst>
              <a:ext uri="{28A0092B-C50C-407E-A947-70E740481C1C}">
                <a14:useLocalDpi xmlns:a14="http://schemas.microsoft.com/office/drawing/2010/main"/>
              </a:ext>
            </a:extLst>
          </a:blip>
          <a:srcRect/>
          <a:stretch/>
        </p:blipFill>
        <p:spPr bwMode="auto">
          <a:xfrm>
            <a:off x="4716016" y="1628800"/>
            <a:ext cx="393224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09669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«Απαραίτητα σε μια επιστολή»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dirty="0"/>
              <a:t>Παιδιά και νηπιαγωγός συζητούν για την αναγκαιότητα της αναγραφής του ονόματος του παραλήπτη και του αποστολέα μιας επιστολής. </a:t>
            </a:r>
            <a:endParaRPr lang="el-GR" dirty="0"/>
          </a:p>
        </p:txBody>
      </p:sp>
      <p:pic>
        <p:nvPicPr>
          <p:cNvPr id="5" name="Picture 10" descr="Φάκελος επιστολ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916832"/>
            <a:ext cx="4038600" cy="3618153"/>
          </a:xfrm>
        </p:spPr>
      </p:pic>
    </p:spTree>
    <p:extLst>
      <p:ext uri="{BB962C8B-B14F-4D97-AF65-F5344CB8AC3E}">
        <p14:creationId xmlns:p14="http://schemas.microsoft.com/office/powerpoint/2010/main" val="27438620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«Απαραίτητα σε μια επιστολή</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Συζητούν </a:t>
            </a:r>
            <a:r>
              <a:rPr lang="el-GR" altLang="el-GR" dirty="0"/>
              <a:t>για το γραμματόσημο και αποφασίζουν για την </a:t>
            </a:r>
            <a:r>
              <a:rPr lang="el-GR" altLang="el-GR" dirty="0" err="1"/>
              <a:t>ενδοσχολική</a:t>
            </a:r>
            <a:r>
              <a:rPr lang="el-GR" altLang="el-GR" dirty="0"/>
              <a:t> αλληλογραφία είτε να χρησιμοποιούν αυτοκόλλητα είτε να ζωγραφίζουν τα ίδια</a:t>
            </a:r>
            <a:r>
              <a:rPr lang="en-US" altLang="el-GR" dirty="0"/>
              <a:t> </a:t>
            </a:r>
            <a:r>
              <a:rPr lang="el-GR" altLang="el-GR" dirty="0"/>
              <a:t>τα γραμματόσημά τους.</a:t>
            </a:r>
          </a:p>
          <a:p>
            <a:endParaRPr lang="el-GR" dirty="0"/>
          </a:p>
        </p:txBody>
      </p:sp>
      <p:pic>
        <p:nvPicPr>
          <p:cNvPr id="6" name="Picture 11" descr="Φάκελος επιστολ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70250"/>
            <a:ext cx="4038600" cy="4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8522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Γραμματόσημ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563888" y="1628800"/>
            <a:ext cx="5111750" cy="363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normAutofit/>
          </a:bodyPr>
          <a:lstStyle/>
          <a:p>
            <a:pPr marL="0" indent="0">
              <a:buNone/>
            </a:pPr>
            <a:r>
              <a:rPr lang="el-GR" altLang="el-GR" sz="2800" dirty="0"/>
              <a:t>Ενδέχεται μάλιστα να αποφασίσουν να γίνουν φιλοτελιστές και να ξεκινήσουν μια συλλογή γραμματοσήμων.</a:t>
            </a:r>
          </a:p>
          <a:p>
            <a:endParaRPr lang="el-GR" sz="2800" dirty="0"/>
          </a:p>
        </p:txBody>
      </p:sp>
      <p:sp>
        <p:nvSpPr>
          <p:cNvPr id="9" name="Title 8"/>
          <p:cNvSpPr>
            <a:spLocks noGrp="1"/>
          </p:cNvSpPr>
          <p:nvPr>
            <p:ph type="title"/>
          </p:nvPr>
        </p:nvSpPr>
        <p:spPr/>
        <p:txBody>
          <a:bodyPr/>
          <a:lstStyle/>
          <a:p>
            <a:r>
              <a:rPr lang="el-GR" dirty="0" smtClean="0"/>
              <a:t>Συλλογή </a:t>
            </a:r>
            <a:r>
              <a:rPr lang="el-GR" dirty="0"/>
              <a:t>γραμματοσήμων (1/2)</a:t>
            </a:r>
          </a:p>
        </p:txBody>
      </p:sp>
    </p:spTree>
    <p:extLst>
      <p:ext uri="{BB962C8B-B14F-4D97-AF65-F5344CB8AC3E}">
        <p14:creationId xmlns:p14="http://schemas.microsoft.com/office/powerpoint/2010/main" val="13288655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a:t>Συλλογή γραμματοσήμων </a:t>
            </a:r>
            <a:r>
              <a:rPr lang="el-GR" dirty="0" smtClean="0"/>
              <a:t>(2/2</a:t>
            </a:r>
            <a:r>
              <a:rPr lang="el-GR" dirty="0"/>
              <a:t>)</a:t>
            </a:r>
          </a:p>
        </p:txBody>
      </p:sp>
      <p:sp>
        <p:nvSpPr>
          <p:cNvPr id="6" name="Content Placeholder 5"/>
          <p:cNvSpPr>
            <a:spLocks noGrp="1"/>
          </p:cNvSpPr>
          <p:nvPr>
            <p:ph sz="half" idx="1"/>
          </p:nvPr>
        </p:nvSpPr>
        <p:spPr>
          <a:xfrm>
            <a:off x="457200" y="1600201"/>
            <a:ext cx="4038600" cy="1684784"/>
          </a:xfrm>
        </p:spPr>
        <p:txBody>
          <a:bodyPr/>
          <a:lstStyle/>
          <a:p>
            <a:pPr marL="0" indent="0">
              <a:buNone/>
            </a:pPr>
            <a:r>
              <a:rPr lang="el-GR" altLang="el-GR" dirty="0"/>
              <a:t>Ή ακόμη και να φτιάξουν τη δική τους συλλογή γραμματοσήμων. </a:t>
            </a:r>
          </a:p>
          <a:p>
            <a:endParaRPr lang="el-GR" dirty="0"/>
          </a:p>
        </p:txBody>
      </p:sp>
      <p:pic>
        <p:nvPicPr>
          <p:cNvPr id="9" name="Picture 3" descr="Συλλογή γραμματοσήμων"/>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a:xfrm>
            <a:off x="539552" y="3154243"/>
            <a:ext cx="3888432" cy="2939054"/>
          </a:xfrm>
          <a:prstGeom prst="rect">
            <a:avLst/>
          </a:prstGeom>
        </p:spPr>
      </p:pic>
      <p:pic>
        <p:nvPicPr>
          <p:cNvPr id="14338" name="Picture 2" descr="Τα παιδιά φτιάχνουν τα δικά τους γραμματόσημα"/>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bwMode="auto">
          <a:xfrm>
            <a:off x="5004049" y="1600200"/>
            <a:ext cx="367240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612373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smtClean="0"/>
              <a:t>«Ανταλλάσσοντας μηνύματα» </a:t>
            </a:r>
            <a:r>
              <a:rPr lang="el-GR" dirty="0"/>
              <a:t>(</a:t>
            </a:r>
            <a:r>
              <a:rPr lang="el-GR" dirty="0" smtClean="0"/>
              <a:t>1/4)</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sz="2600" dirty="0" smtClean="0"/>
              <a:t>Καλό είναι μέσα στην τάξη να υπάρχει ένα γραμματοκιβώτιο ούτως ώστε τα παιδιά, </a:t>
            </a:r>
            <a:r>
              <a:rPr lang="el-GR" altLang="el-GR" sz="2600" dirty="0" err="1" smtClean="0"/>
              <a:t>καθόλη</a:t>
            </a:r>
            <a:r>
              <a:rPr lang="el-GR" altLang="el-GR" sz="2600" dirty="0" smtClean="0"/>
              <a:t> τη διάρκεια της ημέρας, να ρίχνουν τα γραπτά μηνύματα που απευθύνουν στους συμμαθητές τους ή στη δασκάλα τους. </a:t>
            </a:r>
            <a:endParaRPr lang="el-GR" sz="2600" dirty="0"/>
          </a:p>
        </p:txBody>
      </p:sp>
      <p:pic>
        <p:nvPicPr>
          <p:cNvPr id="5" name="Picture 7" descr="Αλληλογραφ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568794"/>
          </a:xfrm>
        </p:spPr>
      </p:pic>
    </p:spTree>
    <p:extLst>
      <p:ext uri="{BB962C8B-B14F-4D97-AF65-F5344CB8AC3E}">
        <p14:creationId xmlns:p14="http://schemas.microsoft.com/office/powerpoint/2010/main" val="7599114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«Ανταλλάσσοντας μηνύματα</a:t>
            </a:r>
            <a:r>
              <a:rPr lang="el-GR" altLang="el-GR" dirty="0" smtClean="0"/>
              <a:t>» </a:t>
            </a:r>
            <a:r>
              <a:rPr lang="el-GR" dirty="0" smtClean="0"/>
              <a:t>(2/4</a:t>
            </a:r>
            <a:r>
              <a:rPr lang="el-GR" dirty="0"/>
              <a:t>)</a:t>
            </a:r>
          </a:p>
        </p:txBody>
      </p:sp>
      <p:sp>
        <p:nvSpPr>
          <p:cNvPr id="3" name="Content Placeholder 2"/>
          <p:cNvSpPr>
            <a:spLocks noGrp="1"/>
          </p:cNvSpPr>
          <p:nvPr>
            <p:ph sz="half" idx="1"/>
          </p:nvPr>
        </p:nvSpPr>
        <p:spPr/>
        <p:txBody>
          <a:bodyPr>
            <a:noAutofit/>
          </a:bodyPr>
          <a:lstStyle/>
          <a:p>
            <a:pPr marL="0" indent="0">
              <a:buNone/>
            </a:pPr>
            <a:r>
              <a:rPr lang="el-GR" altLang="el-GR" dirty="0" smtClean="0"/>
              <a:t>Στο </a:t>
            </a:r>
            <a:r>
              <a:rPr lang="el-GR" altLang="el-GR" dirty="0"/>
              <a:t>τέλος της μέρας το κουτί ανοίγει και μοιράζεται η αλληλογραφία.</a:t>
            </a:r>
          </a:p>
          <a:p>
            <a:endParaRPr lang="el-GR" dirty="0"/>
          </a:p>
        </p:txBody>
      </p:sp>
      <p:pic>
        <p:nvPicPr>
          <p:cNvPr id="6" name="Picture 9" descr="Αλληλογραφία"/>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4008" y="1700808"/>
            <a:ext cx="4038600" cy="3398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9839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altLang="el-GR" dirty="0"/>
              <a:t>«Ανταλλάσσοντας μηνύματα</a:t>
            </a:r>
            <a:r>
              <a:rPr lang="el-GR" altLang="el-GR" dirty="0" smtClean="0"/>
              <a:t>» </a:t>
            </a:r>
            <a:r>
              <a:rPr lang="el-GR" dirty="0" smtClean="0"/>
              <a:t>(3/4</a:t>
            </a:r>
            <a:r>
              <a:rPr lang="el-GR" dirty="0"/>
              <a:t>)</a:t>
            </a:r>
          </a:p>
        </p:txBody>
      </p:sp>
      <p:pic>
        <p:nvPicPr>
          <p:cNvPr id="5" name="Picture 9" descr="Διανομή γραμμάτων"/>
          <p:cNvPicPr>
            <a:picLocks noGrp="1" noChangeAspect="1" noChangeArrowheads="1"/>
          </p:cNvPicPr>
          <p:nvPr>
            <p:ph sz="half" idx="1"/>
          </p:nvPr>
        </p:nvPicPr>
        <p:blipFill rotWithShape="1">
          <a:blip r:embed="rId2" cstate="screen">
            <a:extLst>
              <a:ext uri="{28A0092B-C50C-407E-A947-70E740481C1C}">
                <a14:useLocalDpi xmlns:a14="http://schemas.microsoft.com/office/drawing/2010/main"/>
              </a:ext>
            </a:extLst>
          </a:blip>
          <a:srcRect/>
          <a:stretch/>
        </p:blipFill>
        <p:spPr bwMode="auto">
          <a:xfrm>
            <a:off x="827585" y="1600201"/>
            <a:ext cx="3600400" cy="438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descr="Διανομή γραμμάτων"/>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716016" y="1628800"/>
            <a:ext cx="3174337" cy="440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863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Γράμμα"/>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tretch>
            <a:fillRect/>
          </a:stretch>
        </p:blipFill>
        <p:spPr bwMode="auto">
          <a:xfrm>
            <a:off x="3575050" y="1700808"/>
            <a:ext cx="5111750" cy="335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type="body" sz="half" idx="2"/>
          </p:nvPr>
        </p:nvSpPr>
        <p:spPr/>
        <p:txBody>
          <a:bodyPr>
            <a:normAutofit/>
          </a:bodyPr>
          <a:lstStyle/>
          <a:p>
            <a:pPr marL="0" indent="0">
              <a:buNone/>
            </a:pPr>
            <a:r>
              <a:rPr lang="el-GR" sz="2800" dirty="0"/>
              <a:t>Τα παιδιά ανταλλάσσουν μηνύματα μεταξύ τους και με τη Νηπιαγωγό.</a:t>
            </a:r>
          </a:p>
        </p:txBody>
      </p:sp>
      <p:sp>
        <p:nvSpPr>
          <p:cNvPr id="7" name="Title 6"/>
          <p:cNvSpPr>
            <a:spLocks noGrp="1"/>
          </p:cNvSpPr>
          <p:nvPr>
            <p:ph type="title"/>
          </p:nvPr>
        </p:nvSpPr>
        <p:spPr/>
        <p:txBody>
          <a:bodyPr>
            <a:normAutofit fontScale="90000"/>
          </a:bodyPr>
          <a:lstStyle/>
          <a:p>
            <a:r>
              <a:rPr lang="el-GR" altLang="el-GR" dirty="0"/>
              <a:t>«Ανταλλάσσοντας μηνύματα</a:t>
            </a:r>
            <a:r>
              <a:rPr lang="el-GR" altLang="el-GR" dirty="0" smtClean="0"/>
              <a:t>» </a:t>
            </a:r>
            <a:r>
              <a:rPr lang="el-GR" dirty="0" smtClean="0"/>
              <a:t>(4/4</a:t>
            </a:r>
            <a:r>
              <a:rPr lang="el-GR" dirty="0"/>
              <a:t>)</a:t>
            </a:r>
          </a:p>
        </p:txBody>
      </p:sp>
    </p:spTree>
    <p:extLst>
      <p:ext uri="{BB962C8B-B14F-4D97-AF65-F5344CB8AC3E}">
        <p14:creationId xmlns:p14="http://schemas.microsoft.com/office/powerpoint/2010/main" val="227573507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smtClean="0"/>
              <a:t>«Ο ταχυδρόμος της τάξης»</a:t>
            </a:r>
            <a:endParaRPr lang="el-GR" dirty="0"/>
          </a:p>
        </p:txBody>
      </p:sp>
      <p:sp>
        <p:nvSpPr>
          <p:cNvPr id="5" name="Content Placeholder 4"/>
          <p:cNvSpPr>
            <a:spLocks noGrp="1"/>
          </p:cNvSpPr>
          <p:nvPr>
            <p:ph sz="half" idx="1"/>
          </p:nvPr>
        </p:nvSpPr>
        <p:spPr/>
        <p:txBody>
          <a:bodyPr>
            <a:noAutofit/>
          </a:bodyPr>
          <a:lstStyle/>
          <a:p>
            <a:pPr marL="0" indent="0">
              <a:buNone/>
            </a:pPr>
            <a:r>
              <a:rPr lang="el-GR" altLang="el-GR" sz="2600" dirty="0"/>
              <a:t>Ακόμη και κάποιες από τις φωτοτυπίες/ εργασίες που αναθέτει η νηπιαγωγός στα παιδιά καλό είναι να μοιράζονται από τον ταχυδρόμο της τάξης. Αυτός θα μπορούσε να αναλάβει και τη διανομή της αλληλογραφίας στο τέλος της ημέρας. </a:t>
            </a:r>
          </a:p>
          <a:p>
            <a:endParaRPr lang="el-GR" sz="2600" dirty="0"/>
          </a:p>
        </p:txBody>
      </p:sp>
      <p:pic>
        <p:nvPicPr>
          <p:cNvPr id="7" name="Picture 8" descr="Ταχυδρόμο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85588" y="1702911"/>
            <a:ext cx="3163824" cy="4320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110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«Παιχνίδια» </a:t>
            </a:r>
            <a:r>
              <a:rPr lang="el-GR" altLang="el-GR" dirty="0" smtClean="0"/>
              <a:t>(2/2</a:t>
            </a:r>
            <a:r>
              <a:rPr lang="el-GR" altLang="el-GR" dirty="0"/>
              <a:t>)</a:t>
            </a:r>
            <a:endParaRPr lang="el-GR" dirty="0"/>
          </a:p>
        </p:txBody>
      </p:sp>
      <p:sp>
        <p:nvSpPr>
          <p:cNvPr id="3" name="Content Placeholder 2"/>
          <p:cNvSpPr>
            <a:spLocks noGrp="1"/>
          </p:cNvSpPr>
          <p:nvPr>
            <p:ph sz="half" idx="1"/>
          </p:nvPr>
        </p:nvSpPr>
        <p:spPr/>
        <p:txBody>
          <a:bodyPr/>
          <a:lstStyle/>
          <a:p>
            <a:pPr marL="0" indent="0">
              <a:buNone/>
            </a:pPr>
            <a:r>
              <a:rPr lang="el-GR" altLang="el-GR" dirty="0"/>
              <a:t>Πηγαίνουν </a:t>
            </a:r>
            <a:r>
              <a:rPr lang="el-GR" altLang="el-GR" b="1" dirty="0"/>
              <a:t>στον υπολογιστή</a:t>
            </a:r>
            <a:r>
              <a:rPr lang="el-GR" altLang="el-GR" dirty="0"/>
              <a:t> και με τη βοήθεια της νηπιαγωγού τα βλέπουν. </a:t>
            </a:r>
          </a:p>
          <a:p>
            <a:endParaRPr lang="el-GR" dirty="0"/>
          </a:p>
        </p:txBody>
      </p:sp>
      <p:pic>
        <p:nvPicPr>
          <p:cNvPr id="5" name="Picture 5" descr="Υπολογιστή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927564"/>
            <a:ext cx="4038600" cy="3871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88472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«Ποιος μένει </a:t>
            </a:r>
            <a:r>
              <a:rPr lang="el-GR" dirty="0"/>
              <a:t>εδώ;» (1/2)</a:t>
            </a:r>
          </a:p>
        </p:txBody>
      </p:sp>
      <p:sp>
        <p:nvSpPr>
          <p:cNvPr id="3" name="Content Placeholder 2"/>
          <p:cNvSpPr>
            <a:spLocks noGrp="1"/>
          </p:cNvSpPr>
          <p:nvPr>
            <p:ph sz="half" idx="1"/>
          </p:nvPr>
        </p:nvSpPr>
        <p:spPr/>
        <p:txBody>
          <a:bodyPr>
            <a:noAutofit/>
          </a:bodyPr>
          <a:lstStyle/>
          <a:p>
            <a:pPr marL="0" indent="0">
              <a:buNone/>
            </a:pPr>
            <a:r>
              <a:rPr lang="el-GR" altLang="el-GR" sz="2500" dirty="0"/>
              <a:t>Στο νηπιαγωγείο υπάρχουν κινητές καρτέλες, φυλαγμένες σε ένα κουτί στη γωνιά του ταχυδρομείου, με το όνομα και τη διεύθυνση κάθε παιδιού, ούτως ώστε να τις χρησιμοποιούν οι μαθητές όταν θέλουν να στείλουν κάτι στο σπίτι του συμμαθητή τους (π.χ. κάρτα για Περαστικά).</a:t>
            </a:r>
          </a:p>
          <a:p>
            <a:endParaRPr lang="el-GR" sz="2500" dirty="0"/>
          </a:p>
        </p:txBody>
      </p:sp>
      <p:pic>
        <p:nvPicPr>
          <p:cNvPr id="13" name="Picture 7" descr="Ταχυδρομεί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932040" y="1844824"/>
            <a:ext cx="3534156" cy="3240360"/>
          </a:xfrm>
        </p:spPr>
      </p:pic>
    </p:spTree>
    <p:extLst>
      <p:ext uri="{BB962C8B-B14F-4D97-AF65-F5344CB8AC3E}">
        <p14:creationId xmlns:p14="http://schemas.microsoft.com/office/powerpoint/2010/main" val="41096960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«Ποιος μένει εδώ</a:t>
            </a:r>
            <a:r>
              <a:rPr lang="el-GR" dirty="0" smtClean="0"/>
              <a:t>;» (2/2</a:t>
            </a:r>
            <a:r>
              <a:rPr lang="el-GR" dirty="0"/>
              <a:t>)</a:t>
            </a:r>
          </a:p>
        </p:txBody>
      </p:sp>
      <p:sp>
        <p:nvSpPr>
          <p:cNvPr id="3" name="Content Placeholder 2"/>
          <p:cNvSpPr>
            <a:spLocks noGrp="1"/>
          </p:cNvSpPr>
          <p:nvPr>
            <p:ph sz="half" idx="1"/>
          </p:nvPr>
        </p:nvSpPr>
        <p:spPr>
          <a:xfrm>
            <a:off x="457200" y="1600200"/>
            <a:ext cx="4618856" cy="4525963"/>
          </a:xfrm>
        </p:spPr>
        <p:txBody>
          <a:bodyPr>
            <a:noAutofit/>
          </a:bodyPr>
          <a:lstStyle/>
          <a:p>
            <a:pPr marL="0" indent="0">
              <a:buNone/>
            </a:pPr>
            <a:r>
              <a:rPr lang="el-GR" altLang="el-GR" sz="2500" dirty="0"/>
              <a:t>Παράλληλα έχει δημιουργηθεί ένα βιβλίο σε σχήμα μικρού σπιτιού, όπου σε κάθε σελίδα υπάρχει σταθερά μια διεύθυνση. Ακριβώς από πάνω της υπάρχει θέση για τη φωτογραφία του παιδιού που διαμένει σε αυτήν τη διεύθυνση. Οι κινητές καρτέλες χρησιμεύουν ως πίνακες αναφοράς για να ολοκληρωθεί η άσκηση. </a:t>
            </a:r>
          </a:p>
          <a:p>
            <a:endParaRPr lang="el-GR" sz="2500" dirty="0"/>
          </a:p>
        </p:txBody>
      </p:sp>
      <p:pic>
        <p:nvPicPr>
          <p:cNvPr id="16386" name="Picture 2" descr="Κινητές καρτέλ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444484" y="1600200"/>
            <a:ext cx="3231972"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213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«Η μακέτα της γειτονιάς» (1/2)</a:t>
            </a:r>
            <a:endParaRPr lang="el-GR" dirty="0"/>
          </a:p>
        </p:txBody>
      </p:sp>
      <p:sp>
        <p:nvSpPr>
          <p:cNvPr id="3" name="Content Placeholder 2"/>
          <p:cNvSpPr>
            <a:spLocks noGrp="1"/>
          </p:cNvSpPr>
          <p:nvPr>
            <p:ph sz="half" idx="1"/>
          </p:nvPr>
        </p:nvSpPr>
        <p:spPr/>
        <p:txBody>
          <a:bodyPr>
            <a:noAutofit/>
          </a:bodyPr>
          <a:lstStyle/>
          <a:p>
            <a:pPr marL="0" indent="0">
              <a:buNone/>
            </a:pPr>
            <a:r>
              <a:rPr lang="el-GR" altLang="el-GR" dirty="0"/>
              <a:t>Τα παιδιά παίζουν με τη μακέτα της γειτονιάς σε ένα επιτραπέζιο παιχνίδι που τους ζητά να κινούνται στους γύρω δρόμους. </a:t>
            </a:r>
            <a:endParaRPr lang="el-GR" dirty="0"/>
          </a:p>
        </p:txBody>
      </p:sp>
      <p:pic>
        <p:nvPicPr>
          <p:cNvPr id="5" name="Picture 7" descr="Μακέτα - επιτραπέζιο"/>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4008" y="1700808"/>
            <a:ext cx="4038600" cy="3888432"/>
          </a:xfrm>
        </p:spPr>
      </p:pic>
    </p:spTree>
    <p:extLst>
      <p:ext uri="{BB962C8B-B14F-4D97-AF65-F5344CB8AC3E}">
        <p14:creationId xmlns:p14="http://schemas.microsoft.com/office/powerpoint/2010/main" val="1369054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μακέτα της γειτονιάς» (2/2)</a:t>
            </a:r>
            <a:endParaRPr lang="el-GR" dirty="0"/>
          </a:p>
        </p:txBody>
      </p:sp>
      <p:sp>
        <p:nvSpPr>
          <p:cNvPr id="3" name="Content Placeholder 2"/>
          <p:cNvSpPr>
            <a:spLocks noGrp="1"/>
          </p:cNvSpPr>
          <p:nvPr>
            <p:ph sz="half" idx="1"/>
          </p:nvPr>
        </p:nvSpPr>
        <p:spPr>
          <a:xfrm>
            <a:off x="457200" y="1600200"/>
            <a:ext cx="4402832" cy="4525963"/>
          </a:xfrm>
        </p:spPr>
        <p:txBody>
          <a:bodyPr/>
          <a:lstStyle/>
          <a:p>
            <a:pPr marL="0" indent="0">
              <a:buNone/>
            </a:pPr>
            <a:r>
              <a:rPr lang="el-GR" altLang="el-GR" dirty="0"/>
              <a:t>Κάθε φορά που το πιόνι σταματά σε έναν δρόμο, εντολές τα στέλνουν σε κάποιον άλλο. </a:t>
            </a:r>
            <a:endParaRPr lang="en-GB" altLang="el-GR" dirty="0" smtClean="0"/>
          </a:p>
          <a:p>
            <a:pPr marL="0" indent="0">
              <a:buNone/>
            </a:pPr>
            <a:r>
              <a:rPr lang="el-GR" altLang="el-GR" dirty="0" smtClean="0"/>
              <a:t>Με </a:t>
            </a:r>
            <a:r>
              <a:rPr lang="el-GR" altLang="el-GR" dirty="0"/>
              <a:t>αυτόν τον τρόπο τα παιδιά αναγνωρίζουν τους δρόμους που περπατούν καθημερινά. </a:t>
            </a:r>
          </a:p>
          <a:p>
            <a:endParaRPr lang="el-GR" dirty="0"/>
          </a:p>
        </p:txBody>
      </p:sp>
      <p:pic>
        <p:nvPicPr>
          <p:cNvPr id="17410" name="Picture 2" descr="Μακέτα - επιτραπέζιο"/>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5004048" y="1680624"/>
            <a:ext cx="3475171" cy="436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61829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«Ένωσε τους δρόμους </a:t>
            </a:r>
            <a:br>
              <a:rPr lang="el-GR" dirty="0" smtClean="0"/>
            </a:br>
            <a:r>
              <a:rPr lang="el-GR" dirty="0" smtClean="0"/>
              <a:t>με τις πινακίδες»</a:t>
            </a:r>
            <a:endParaRPr lang="el-GR" dirty="0"/>
          </a:p>
        </p:txBody>
      </p:sp>
      <p:sp>
        <p:nvSpPr>
          <p:cNvPr id="3" name="Content Placeholder 2"/>
          <p:cNvSpPr>
            <a:spLocks noGrp="1"/>
          </p:cNvSpPr>
          <p:nvPr>
            <p:ph sz="half" idx="1"/>
          </p:nvPr>
        </p:nvSpPr>
        <p:spPr/>
        <p:txBody>
          <a:bodyPr/>
          <a:lstStyle/>
          <a:p>
            <a:pPr marL="0" indent="0">
              <a:buNone/>
            </a:pPr>
            <a:r>
              <a:rPr lang="el-GR" altLang="el-GR" dirty="0"/>
              <a:t>Σε ένα παιχνίδι αντιστοιχίας τα παιδιά προσπαθούν να </a:t>
            </a:r>
            <a:r>
              <a:rPr lang="el-GR" altLang="el-GR" dirty="0" smtClean="0"/>
              <a:t>αντιστοιχ</a:t>
            </a:r>
            <a:r>
              <a:rPr lang="el-GR" altLang="el-GR" dirty="0"/>
              <a:t>ί</a:t>
            </a:r>
            <a:r>
              <a:rPr lang="el-GR" altLang="el-GR" dirty="0" smtClean="0"/>
              <a:t>σουν </a:t>
            </a:r>
            <a:r>
              <a:rPr lang="el-GR" altLang="el-GR" dirty="0"/>
              <a:t>την πινακίδα του δρόμου με το όνομά του.</a:t>
            </a:r>
          </a:p>
          <a:p>
            <a:endParaRPr lang="el-GR" dirty="0"/>
          </a:p>
        </p:txBody>
      </p:sp>
      <p:pic>
        <p:nvPicPr>
          <p:cNvPr id="18434" name="Picture 2" descr="Πινακίδες οδών"/>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4648200" y="1717529"/>
            <a:ext cx="4038600" cy="4291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86131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Φύλλο εργασίας με ταχυδρόμο"/>
          <p:cNvSpPr>
            <a:spLocks noGrp="1"/>
          </p:cNvSpPr>
          <p:nvPr>
            <p:ph type="title"/>
          </p:nvPr>
        </p:nvSpPr>
        <p:spPr/>
        <p:txBody>
          <a:bodyPr>
            <a:normAutofit/>
          </a:bodyPr>
          <a:lstStyle/>
          <a:p>
            <a:r>
              <a:rPr lang="el-GR" dirty="0" smtClean="0"/>
              <a:t>«Φύλλο εργασίας 2»</a:t>
            </a:r>
            <a:endParaRPr lang="el-GR" dirty="0"/>
          </a:p>
        </p:txBody>
      </p:sp>
      <p:pic>
        <p:nvPicPr>
          <p:cNvPr id="8" name="Picture 4" descr="Εξώφυλλο βιβλίου &quot;Λέξη, λέξη είσαι εδώ;&quot;"/>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bwMode="auto">
          <a:xfrm>
            <a:off x="986443" y="1735741"/>
            <a:ext cx="2980113" cy="421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67544" y="5441785"/>
            <a:ext cx="472173" cy="360040"/>
          </a:xfrm>
          <a:prstGeom prst="rect">
            <a:avLst/>
          </a:prstGeom>
        </p:spPr>
        <p:txBody>
          <a:bodyPr vert="horz" wrap="square" lIns="91440" tIns="45720" rIns="91440" bIns="45720" rtlCol="0" anchor="ctr">
            <a:noAutofit/>
          </a:bodyPr>
          <a:lstStyle/>
          <a:p>
            <a:r>
              <a:rPr lang="el-GR" b="1" dirty="0" smtClean="0">
                <a:latin typeface="+mj-lt"/>
              </a:rPr>
              <a:t>[2]</a:t>
            </a:r>
          </a:p>
        </p:txBody>
      </p:sp>
      <p:pic>
        <p:nvPicPr>
          <p:cNvPr id="7" name="Picture 4" descr="181ΤΑΧΥΔΡΟΜΟΣ"/>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4139952" y="1700809"/>
            <a:ext cx="4038600" cy="4281036"/>
          </a:xfrm>
        </p:spPr>
      </p:pic>
      <p:sp>
        <p:nvSpPr>
          <p:cNvPr id="4" name="TextBox 3"/>
          <p:cNvSpPr txBox="1"/>
          <p:nvPr/>
        </p:nvSpPr>
        <p:spPr>
          <a:xfrm>
            <a:off x="8172399" y="5441785"/>
            <a:ext cx="472173" cy="360040"/>
          </a:xfrm>
          <a:prstGeom prst="rect">
            <a:avLst/>
          </a:prstGeom>
        </p:spPr>
        <p:txBody>
          <a:bodyPr vert="horz" wrap="square" lIns="91440" tIns="45720" rIns="91440" bIns="45720" rtlCol="0" anchor="ctr">
            <a:noAutofit/>
          </a:bodyPr>
          <a:lstStyle/>
          <a:p>
            <a:r>
              <a:rPr lang="el-GR" b="1" dirty="0" smtClean="0">
                <a:latin typeface="+mj-lt"/>
              </a:rPr>
              <a:t>[3]</a:t>
            </a:r>
          </a:p>
        </p:txBody>
      </p:sp>
    </p:spTree>
    <p:custDataLst>
      <p:tags r:id="rId1"/>
    </p:custDataLst>
    <p:extLst>
      <p:ext uri="{BB962C8B-B14F-4D97-AF65-F5344CB8AC3E}">
        <p14:creationId xmlns:p14="http://schemas.microsoft.com/office/powerpoint/2010/main" val="26689061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Μελωδική Γωνιά</a:t>
            </a:r>
            <a:endParaRPr lang="el-GR" dirty="0"/>
          </a:p>
        </p:txBody>
      </p:sp>
      <p:pic>
        <p:nvPicPr>
          <p:cNvPr id="7" name="Picture 5" descr="Το αγαπημένο μου ταγούδι είναι"/>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729994" y="1682909"/>
            <a:ext cx="5696712" cy="42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91610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altLang="el-GR" dirty="0" smtClean="0"/>
              <a:t>«Νότες» </a:t>
            </a:r>
            <a:r>
              <a:rPr lang="el-GR" dirty="0"/>
              <a:t>(1/2)</a:t>
            </a:r>
          </a:p>
        </p:txBody>
      </p:sp>
      <p:sp>
        <p:nvSpPr>
          <p:cNvPr id="3" name="Content Placeholder 2"/>
          <p:cNvSpPr>
            <a:spLocks noGrp="1"/>
          </p:cNvSpPr>
          <p:nvPr>
            <p:ph sz="half" idx="1"/>
          </p:nvPr>
        </p:nvSpPr>
        <p:spPr/>
        <p:txBody>
          <a:bodyPr>
            <a:noAutofit/>
          </a:bodyPr>
          <a:lstStyle/>
          <a:p>
            <a:pPr marL="0" indent="0">
              <a:buNone/>
            </a:pPr>
            <a:r>
              <a:rPr lang="el-GR" altLang="el-GR" sz="2600" dirty="0"/>
              <a:t>Τα παιδιά έρχονται σε επαφή με παρτιτούρες με νότες ούτως ώστε να συνειδητοποιήσουν ότι η μουσική χρησιμοποιεί ένα ιδιαίτερο συμβολικό σύστημα. Έτσι παρατηρούν την αναγραφή ενός παιδικού τραγουδιού και συζητούν για το πεντάγραμμο και τις νότες. </a:t>
            </a:r>
            <a:endParaRPr lang="el-GR" sz="2600" dirty="0"/>
          </a:p>
        </p:txBody>
      </p:sp>
      <p:pic>
        <p:nvPicPr>
          <p:cNvPr id="7" name="Content Placeholder 4" descr="Πεντάγραμμο"/>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648200" y="1998351"/>
            <a:ext cx="4038600" cy="3729661"/>
          </a:xfrm>
        </p:spPr>
      </p:pic>
    </p:spTree>
    <p:extLst>
      <p:ext uri="{BB962C8B-B14F-4D97-AF65-F5344CB8AC3E}">
        <p14:creationId xmlns:p14="http://schemas.microsoft.com/office/powerpoint/2010/main" val="32369411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dirty="0"/>
              <a:t>«Νότες</a:t>
            </a:r>
            <a:r>
              <a:rPr lang="el-GR" altLang="el-GR" dirty="0" smtClean="0"/>
              <a:t>» </a:t>
            </a:r>
            <a:r>
              <a:rPr lang="el-GR" dirty="0" smtClean="0"/>
              <a:t>(2/2</a:t>
            </a:r>
            <a:r>
              <a:rPr lang="el-GR" dirty="0"/>
              <a:t>)</a:t>
            </a:r>
          </a:p>
        </p:txBody>
      </p:sp>
      <p:sp>
        <p:nvSpPr>
          <p:cNvPr id="3" name="Content Placeholder 2"/>
          <p:cNvSpPr>
            <a:spLocks noGrp="1"/>
          </p:cNvSpPr>
          <p:nvPr>
            <p:ph sz="half" idx="1"/>
          </p:nvPr>
        </p:nvSpPr>
        <p:spPr/>
        <p:txBody>
          <a:bodyPr/>
          <a:lstStyle/>
          <a:p>
            <a:pPr marL="0" indent="0">
              <a:buNone/>
            </a:pPr>
            <a:r>
              <a:rPr lang="el-GR" altLang="el-GR" dirty="0"/>
              <a:t>Στη συνέχεια το ανακαλύπτουν σε φύλλα εργασίας.</a:t>
            </a:r>
          </a:p>
          <a:p>
            <a:endParaRPr lang="el-GR" dirty="0"/>
          </a:p>
        </p:txBody>
      </p:sp>
      <p:pic>
        <p:nvPicPr>
          <p:cNvPr id="5" name="Picture 5" descr="Νότες"/>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a:fillRect/>
          </a:stretch>
        </p:blipFill>
        <p:spPr bwMode="auto">
          <a:xfrm>
            <a:off x="5030724" y="1682337"/>
            <a:ext cx="3273552" cy="436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9979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smtClean="0"/>
              <a:t>«Τα δημοφιλεστέρα τραγούδια»</a:t>
            </a:r>
            <a:endParaRPr lang="el-GR" dirty="0"/>
          </a:p>
        </p:txBody>
      </p:sp>
      <p:sp>
        <p:nvSpPr>
          <p:cNvPr id="3" name="Content Placeholder 2"/>
          <p:cNvSpPr>
            <a:spLocks noGrp="1"/>
          </p:cNvSpPr>
          <p:nvPr>
            <p:ph sz="half" idx="1"/>
          </p:nvPr>
        </p:nvSpPr>
        <p:spPr/>
        <p:txBody>
          <a:bodyPr/>
          <a:lstStyle/>
          <a:p>
            <a:pPr marL="0" indent="0">
              <a:buNone/>
            </a:pPr>
            <a:r>
              <a:rPr lang="el-GR" altLang="el-GR" dirty="0"/>
              <a:t>Τα παιδιά αποφασίζουν να αναδείξουν τα 5-6 πιο δημοφιλή τραγουδάκια της τάξης. Μια ψηφοφορία θα δώσει τον πρώτο πίνακα. </a:t>
            </a:r>
          </a:p>
          <a:p>
            <a:endParaRPr lang="el-GR" dirty="0"/>
          </a:p>
        </p:txBody>
      </p:sp>
      <p:pic>
        <p:nvPicPr>
          <p:cNvPr id="5" name="Picture 7" descr="Ψηφοφορία"/>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4917461" y="1600200"/>
            <a:ext cx="3500078" cy="4525963"/>
          </a:xfrm>
        </p:spPr>
      </p:pic>
    </p:spTree>
    <p:extLst>
      <p:ext uri="{BB962C8B-B14F-4D97-AF65-F5344CB8AC3E}">
        <p14:creationId xmlns:p14="http://schemas.microsoft.com/office/powerpoint/2010/main" val="125492304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ZHAW.ACCESSIBILITYADDIN.CHECKTIMEDATE" val="29/2/2016 8:33:18 πμ"/>
</p:tagLst>
</file>

<file path=ppt/tags/tag10.xml><?xml version="1.0" encoding="utf-8"?>
<p:tagLst xmlns:a="http://schemas.openxmlformats.org/drawingml/2006/main" xmlns:r="http://schemas.openxmlformats.org/officeDocument/2006/relationships" xmlns:p="http://schemas.openxmlformats.org/presentationml/2006/main">
  <p:tag name="ZHAW.ACCESSIBILITYADDIN.READINGORDER" val="2,3,7,6,"/>
</p:tagLst>
</file>

<file path=ppt/tags/tag11.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2.xml><?xml version="1.0" encoding="utf-8"?>
<p:tagLst xmlns:a="http://schemas.openxmlformats.org/drawingml/2006/main" xmlns:r="http://schemas.openxmlformats.org/officeDocument/2006/relationships" xmlns:p="http://schemas.openxmlformats.org/presentationml/2006/main">
  <p:tag name="ZHAW.ACCESSIBILITYADDIN.READINGORDER" val="2,3,7,5,"/>
</p:tagLst>
</file>

<file path=ppt/tags/tag13.xml><?xml version="1.0" encoding="utf-8"?>
<p:tagLst xmlns:a="http://schemas.openxmlformats.org/drawingml/2006/main" xmlns:r="http://schemas.openxmlformats.org/officeDocument/2006/relationships" xmlns:p="http://schemas.openxmlformats.org/presentationml/2006/main">
  <p:tag name="ZHAW.ACCESSIBILITYADDIN.READINGORDER" val="2,3,5,6,"/>
</p:tagLst>
</file>

<file path=ppt/tags/tag14.xml><?xml version="1.0" encoding="utf-8"?>
<p:tagLst xmlns:a="http://schemas.openxmlformats.org/drawingml/2006/main" xmlns:r="http://schemas.openxmlformats.org/officeDocument/2006/relationships" xmlns:p="http://schemas.openxmlformats.org/presentationml/2006/main">
  <p:tag name="ZHAW.ACCESSIBILITYADDIN.READINGORDER" val="2,3,7,"/>
</p:tagLst>
</file>

<file path=ppt/tags/tag15.xml><?xml version="1.0" encoding="utf-8"?>
<p:tagLst xmlns:a="http://schemas.openxmlformats.org/drawingml/2006/main" xmlns:r="http://schemas.openxmlformats.org/officeDocument/2006/relationships" xmlns:p="http://schemas.openxmlformats.org/presentationml/2006/main">
  <p:tag name="ZHAW.ACCESSIBILITYADDIN.READINGORDER" val="34818,34819,34820,6,"/>
</p:tagLst>
</file>

<file path=ppt/tags/tag2.xml><?xml version="1.0" encoding="utf-8"?>
<p:tagLst xmlns:a="http://schemas.openxmlformats.org/drawingml/2006/main" xmlns:r="http://schemas.openxmlformats.org/officeDocument/2006/relationships" xmlns:p="http://schemas.openxmlformats.org/presentationml/2006/main">
  <p:tag name="ZHAW.ACCESSIBILITYADDIN.READINGORDER" val="7,2,3,"/>
</p:tagLst>
</file>

<file path=ppt/tags/tag3.xml><?xml version="1.0" encoding="utf-8"?>
<p:tagLst xmlns:a="http://schemas.openxmlformats.org/drawingml/2006/main" xmlns:r="http://schemas.openxmlformats.org/officeDocument/2006/relationships" xmlns:p="http://schemas.openxmlformats.org/presentationml/2006/main">
  <p:tag name="ZHAW.ACCESSIBILITYADDIN.READINGORDER" val="2,3,6,5,"/>
</p:tagLst>
</file>

<file path=ppt/tags/tag4.xml><?xml version="1.0" encoding="utf-8"?>
<p:tagLst xmlns:a="http://schemas.openxmlformats.org/drawingml/2006/main" xmlns:r="http://schemas.openxmlformats.org/officeDocument/2006/relationships" xmlns:p="http://schemas.openxmlformats.org/presentationml/2006/main">
  <p:tag name="ZHAW.ACCESSIBILITYADDIN.READINGORDER" val="2,3,10,11,"/>
</p:tagLst>
</file>

<file path=ppt/tags/tag5.xml><?xml version="1.0" encoding="utf-8"?>
<p:tagLst xmlns:a="http://schemas.openxmlformats.org/drawingml/2006/main" xmlns:r="http://schemas.openxmlformats.org/officeDocument/2006/relationships" xmlns:p="http://schemas.openxmlformats.org/presentationml/2006/main">
  <p:tag name="ZHAW.ACCESSIBILITYADDIN.READINGORDER" val="2,3,10242,5,"/>
</p:tagLst>
</file>

<file path=ppt/tags/tag6.xml><?xml version="1.0" encoding="utf-8"?>
<p:tagLst xmlns:a="http://schemas.openxmlformats.org/drawingml/2006/main" xmlns:r="http://schemas.openxmlformats.org/officeDocument/2006/relationships" xmlns:p="http://schemas.openxmlformats.org/presentationml/2006/main">
  <p:tag name="ZHAW.ACCESSIBILITYADDIN.READINGORDER" val="2,3,8,6,"/>
</p:tagLst>
</file>

<file path=ppt/tags/tag7.xml><?xml version="1.0" encoding="utf-8"?>
<p:tagLst xmlns:a="http://schemas.openxmlformats.org/drawingml/2006/main" xmlns:r="http://schemas.openxmlformats.org/officeDocument/2006/relationships" xmlns:p="http://schemas.openxmlformats.org/presentationml/2006/main">
  <p:tag name="ZHAW.ACCESSIBILITYADDIN.READINGORDER" val="2,3,7,6,"/>
</p:tagLst>
</file>

<file path=ppt/tags/tag8.xml><?xml version="1.0" encoding="utf-8"?>
<p:tagLst xmlns:a="http://schemas.openxmlformats.org/drawingml/2006/main" xmlns:r="http://schemas.openxmlformats.org/officeDocument/2006/relationships" xmlns:p="http://schemas.openxmlformats.org/presentationml/2006/main">
  <p:tag name="ZHAW.ACCESSIBILITYADDIN.READINGORDER" val="5,6,9,14338,"/>
</p:tagLst>
</file>

<file path=ppt/tags/tag9.xml><?xml version="1.0" encoding="utf-8"?>
<p:tagLst xmlns:a="http://schemas.openxmlformats.org/drawingml/2006/main" xmlns:r="http://schemas.openxmlformats.org/officeDocument/2006/relationships" xmlns:p="http://schemas.openxmlformats.org/presentationml/2006/main">
  <p:tag name="ZHAW.ACCESSIBILITYADDIN.READINGORDER" val="2,8,9,7,4,"/>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D o c u m e n t S e t t i n g s   x m l n s : x s i = " h t t p : / / w w w . w 3 . o r g / 2 0 0 1 / X M L S c h e m a - i n s t a n c e "   x m l n s : x s d = " h t t p : / / w w w . w 3 . o r g / 2 0 0 1 / X M L S c h e m a "   x m l n s = " h t t p : / / w w w . z h a w . c h / A c c e s s i b i l i t y A d d I n " >  
     < C h e c k R e a d i n g O r d e r > t r u e < / C h e c k R e a d i n g O r d e r >  
     < C h e c k T a b l e H e a d e r > t r u e < / C h e c k T a b l e H e a d e r >  
     < C h e c k S l i d e T i t l e > t r u e < / C h e c k S l i d e T i t l e >  
     < C h e c k L a n g u a g e S e t t i n g > t r u e < / C h e c k L a n g u a g e S e t t i n g >  
     < C h e c k A l t T e x t > t r u e < / C h e c k A l t T e x t >  
     < C h e c k T e x t S i z e > f a l s e < / C h e c k T e x t S i z e >  
     < C h e c k S c r e e n T i p > f a l s e < / C h e c k S c r e e n T i p >  
     < S h o w S h a p e N a m e C o l u m n > f a l s e < / S h o w S h a p e N a m e C o l u m n >  
     < S h o w I s s u e D e s c r i p t i o n > t r u e < / S h o w I s s u e D e s c r i p t i o n >  
 < / D o c u m e n t S e t t i n g s > 
</file>

<file path=customXml/itemProps1.xml><?xml version="1.0" encoding="utf-8"?>
<ds:datastoreItem xmlns:ds="http://schemas.openxmlformats.org/officeDocument/2006/customXml" ds:itemID="{80B1C76A-1FB5-481A-B837-F1806C4D10DB}">
  <ds:schemaRefs>
    <ds:schemaRef ds:uri="http://www.w3.org/2001/XMLSchema"/>
    <ds:schemaRef ds:uri="http://www.zhaw.ch/AccessibilityAddIn"/>
  </ds:schemaRefs>
</ds:datastoreItem>
</file>

<file path=docProps/app.xml><?xml version="1.0" encoding="utf-8"?>
<Properties xmlns="http://schemas.openxmlformats.org/officeDocument/2006/extended-properties" xmlns:vt="http://schemas.openxmlformats.org/officeDocument/2006/docPropsVTypes">
  <TotalTime>4525</TotalTime>
  <Words>5147</Words>
  <Application>Microsoft Office PowerPoint</Application>
  <PresentationFormat>On-screen Show (4:3)</PresentationFormat>
  <Paragraphs>378</Paragraphs>
  <Slides>162</Slides>
  <Notes>9</Notes>
  <HiddenSlides>0</HiddenSlides>
  <MMClips>0</MMClips>
  <ScaleCrop>false</ScaleCrop>
  <HeadingPairs>
    <vt:vector size="4" baseType="variant">
      <vt:variant>
        <vt:lpstr>Theme</vt:lpstr>
      </vt:variant>
      <vt:variant>
        <vt:i4>1</vt:i4>
      </vt:variant>
      <vt:variant>
        <vt:lpstr>Slide Titles</vt:lpstr>
      </vt:variant>
      <vt:variant>
        <vt:i4>162</vt:i4>
      </vt:variant>
    </vt:vector>
  </HeadingPairs>
  <TitlesOfParts>
    <vt:vector size="163" baseType="lpstr">
      <vt:lpstr>Θέμα του Office</vt:lpstr>
      <vt:lpstr>Διδακτική της Λογοτεχνίας στην Προσχολική Εκπαίδευση</vt:lpstr>
      <vt:lpstr>Αναγνωστικές Δραστηριότητες στις Διάφορες Γωνιές</vt:lpstr>
      <vt:lpstr>Οι αναγνωστικές παράμετροι των διαφόρων γωνιών (1/2)</vt:lpstr>
      <vt:lpstr>Οι αναγνωστικές παράμετροι των διαφόρων γωνιών (2/2)</vt:lpstr>
      <vt:lpstr>Πλούσιο έντυπο υλικό</vt:lpstr>
      <vt:lpstr>Αναγνωστικές παράμετροι</vt:lpstr>
      <vt:lpstr>«Αυτοπροσωπογραφία»</vt:lpstr>
      <vt:lpstr>«Παιχνίδια» (1/2)</vt:lpstr>
      <vt:lpstr>«Παιχνίδια» (2/2)</vt:lpstr>
      <vt:lpstr>«Η γειτονιά μας από ψηλά»</vt:lpstr>
      <vt:lpstr>Αυθεντικό υλικό</vt:lpstr>
      <vt:lpstr>Ανάδειξη του επικοινωνιακού χαρακτήρα της γραπτής γλώσσας (1/6)</vt:lpstr>
      <vt:lpstr>Ανάδειξη του επικοινωνιακού χαρακτήρα της γραπτής γλώσσας (2/6)</vt:lpstr>
      <vt:lpstr>Ανάδειξη του επικοινωνιακού χαρακτήρα της γραπτής γλώσσας (3/6)</vt:lpstr>
      <vt:lpstr>Ανάδειξη του επικοινωνιακού χαρακτήρα της γραπτής γλώσσας (4/6)</vt:lpstr>
      <vt:lpstr>Ανάδειξη του επικοινωνιακού χαρακτήρα της γραπτής γλώσσας (5/6)</vt:lpstr>
      <vt:lpstr>Ανάδειξη του επικοινωνιακού χαρακτήρα της γραπτής γλώσσας (6/6)</vt:lpstr>
      <vt:lpstr>«ΝΑ … ή ΝΑ ΜΗ …» (1/2)</vt:lpstr>
      <vt:lpstr>«ΝΑ … ή ΝΑ ΜΗ …» (2/2)</vt:lpstr>
      <vt:lpstr>Έμφαση στο γραπτό λόγο</vt:lpstr>
      <vt:lpstr>Γωνιές και συμβολικό παιχνίδι (1/2)</vt:lpstr>
      <vt:lpstr>Γωνιές και συμβολικό παιχνίδι (2/2)</vt:lpstr>
      <vt:lpstr>Σύνδεση «γωνιών» μεταξύ τους</vt:lpstr>
      <vt:lpstr>Οι διάφορες γωνιές</vt:lpstr>
      <vt:lpstr>Το Μαγαζάκι</vt:lpstr>
      <vt:lpstr>«Τιμοκατάλογος» (1/4)</vt:lpstr>
      <vt:lpstr>«Τιμοκατάλογος» (2/4)</vt:lpstr>
      <vt:lpstr>«Τιμοκατάλογος» (3/4)</vt:lpstr>
      <vt:lpstr>«Τιμοκατάλογος» (4/4)</vt:lpstr>
      <vt:lpstr>«Λίστες με ψώνια»</vt:lpstr>
      <vt:lpstr>«Καταναλωτικό αλφαβητάριο»</vt:lpstr>
      <vt:lpstr>«Ώρα για ψώνια» (1/2)</vt:lpstr>
      <vt:lpstr>«Ώρα για ψώνια» (2/2)</vt:lpstr>
      <vt:lpstr>«Ορίστε η απόδειξή σας» (1/2)</vt:lpstr>
      <vt:lpstr>«Ορίστε η απόδειξή σας» (2/2)</vt:lpstr>
      <vt:lpstr>«Προσφορές» (1/4)</vt:lpstr>
      <vt:lpstr>«Προσφορές» (2/4)</vt:lpstr>
      <vt:lpstr>«Προσφορές» (3/4)</vt:lpstr>
      <vt:lpstr>«Προσφορές» (4/4)</vt:lpstr>
      <vt:lpstr>«Διαφημίσεις στον τύπο» (1/2)</vt:lpstr>
      <vt:lpstr>«Διαφημίσεις στον τύπο» (2/2)</vt:lpstr>
      <vt:lpstr>«Απαγορεύεται η είσοδος» (1/2)</vt:lpstr>
      <vt:lpstr>«Απαγορεύεται η είσοδος» (2/2)</vt:lpstr>
      <vt:lpstr>«Το ανθοπωλείο»</vt:lpstr>
      <vt:lpstr>Το Κουκλοθέατρο</vt:lpstr>
      <vt:lpstr>«Θεατρικό κείμενο» (1/3)</vt:lpstr>
      <vt:lpstr>«Θεατρικό κείμενο» (2/3)</vt:lpstr>
      <vt:lpstr>«Θεατρικό κείμενο» (3/3)</vt:lpstr>
      <vt:lpstr>«Τέσσερα πρόσωπα ζητούν έργο»</vt:lpstr>
      <vt:lpstr>«Βρες τα λόγια σου»</vt:lpstr>
      <vt:lpstr>«Ποιον θα κάνεις;»</vt:lpstr>
      <vt:lpstr>«Το πρόγραμμα» (1/2)</vt:lpstr>
      <vt:lpstr>«Το πρόγραμμα» (2/2)</vt:lpstr>
      <vt:lpstr>«Λίστες προσκεκλημένων»</vt:lpstr>
      <vt:lpstr>«Πρόσκληση για γονείς» (1/3)</vt:lpstr>
      <vt:lpstr>«Πρόσκληση για γονείς» (2/3)</vt:lpstr>
      <vt:lpstr>«Πρόσκληση για γονείς» (3/3)</vt:lpstr>
      <vt:lpstr>Δημιουργία φιγούρων</vt:lpstr>
      <vt:lpstr>«Η θέση σου στην πλατεία» (1/3)</vt:lpstr>
      <vt:lpstr>«Η θέση σου στην πλατεία» (2/3)</vt:lpstr>
      <vt:lpstr>«Η θέση σου στην πλατεία» (3/3)</vt:lpstr>
      <vt:lpstr>«Φύλλο εργασίας 1»</vt:lpstr>
      <vt:lpstr>«Σου άρεσε;»</vt:lpstr>
      <vt:lpstr>«Θέατρο αλφαβήτας» (1/3)</vt:lpstr>
      <vt:lpstr>«Θέατρο αλφαβήτας» (2/3)</vt:lpstr>
      <vt:lpstr>«Θέατρο αλφαβήτας» (3/3)</vt:lpstr>
      <vt:lpstr>Η Γωνιά του Διαστήματος</vt:lpstr>
      <vt:lpstr>Στη Γωνιά του Διαστήματος (1/2)</vt:lpstr>
      <vt:lpstr>Στη Γωνιά του Διαστήματος (2/2)</vt:lpstr>
      <vt:lpstr>«Το βιβλίο του πλανητικού μας συστήματος» (1/3)</vt:lpstr>
      <vt:lpstr>«Το βιβλίο του πλανητικού μας συστήματος» (2/3)</vt:lpstr>
      <vt:lpstr>«Το βιβλίο του πλανητικού μας συστήματος» (3/3)</vt:lpstr>
      <vt:lpstr>«Αναγνώριση πλανητών» (1/2)</vt:lpstr>
      <vt:lpstr>«Αναγνώριση πλανητών» (2/2)</vt:lpstr>
      <vt:lpstr>«Ταξίδια στο διάστημα»</vt:lpstr>
      <vt:lpstr>«Ζωντανοί πλανήτες» (1/2)</vt:lpstr>
      <vt:lpstr>«Ζωντανοί πλανήτες» (2/2)</vt:lpstr>
      <vt:lpstr>Το Ταχυδρομείο</vt:lpstr>
      <vt:lpstr>«Ο λογότυπος των ΕΛΤΑ» (1/2)</vt:lpstr>
      <vt:lpstr>«Ο λογότυπος των ΕΛΤΑ» (2/2)</vt:lpstr>
      <vt:lpstr>«Απαραίτητα σε μια επιστολή» (1/2)</vt:lpstr>
      <vt:lpstr>«Απαραίτητα σε μια επιστολή» (2/2)</vt:lpstr>
      <vt:lpstr>Συλλογή γραμματοσήμων (1/2)</vt:lpstr>
      <vt:lpstr>Συλλογή γραμματοσήμων (2/2)</vt:lpstr>
      <vt:lpstr>«Ανταλλάσσοντας μηνύματα» (1/4)</vt:lpstr>
      <vt:lpstr>«Ανταλλάσσοντας μηνύματα» (2/4)</vt:lpstr>
      <vt:lpstr>«Ανταλλάσσοντας μηνύματα» (3/4)</vt:lpstr>
      <vt:lpstr>«Ανταλλάσσοντας μηνύματα» (4/4)</vt:lpstr>
      <vt:lpstr>«Ο ταχυδρόμος της τάξης»</vt:lpstr>
      <vt:lpstr>«Ποιος μένει εδώ;» (1/2)</vt:lpstr>
      <vt:lpstr>«Ποιος μένει εδώ;» (2/2)</vt:lpstr>
      <vt:lpstr>«Η μακέτα της γειτονιάς» (1/2)</vt:lpstr>
      <vt:lpstr>«Η μακέτα της γειτονιάς» (2/2)</vt:lpstr>
      <vt:lpstr>«Ένωσε τους δρόμους  με τις πινακίδες»</vt:lpstr>
      <vt:lpstr>«Φύλλο εργασίας 2»</vt:lpstr>
      <vt:lpstr>Μελωδική Γωνιά</vt:lpstr>
      <vt:lpstr>«Νότες» (1/2)</vt:lpstr>
      <vt:lpstr>«Νότες» (2/2)</vt:lpstr>
      <vt:lpstr>«Τα δημοφιλεστέρα τραγούδια»</vt:lpstr>
      <vt:lpstr>«Μουσική» (1/2)</vt:lpstr>
      <vt:lpstr>«Μουσική» (2/2)</vt:lpstr>
      <vt:lpstr>«Το τετράδιο των τραγουδιών» (1/3)</vt:lpstr>
      <vt:lpstr>«Το τετράδιο των τραγουδιών» (2/3)</vt:lpstr>
      <vt:lpstr>«Το τετράδιο των τραγουδιών» (3/3)</vt:lpstr>
      <vt:lpstr>Μια Γωνιά για το Περιβάλλον</vt:lpstr>
      <vt:lpstr>«Τα ανακυκλωμένα» (1/2) </vt:lpstr>
      <vt:lpstr>«Τα ανακυκλωμένα» (2/2)</vt:lpstr>
      <vt:lpstr>«Ζωγράφισε μου τι ανακυκλώνεις»</vt:lpstr>
      <vt:lpstr>«Μουσικά σκουπίδια» (1/3)</vt:lpstr>
      <vt:lpstr>«Μουσικά σκουπίδια» (2/3)</vt:lpstr>
      <vt:lpstr>«Μουσικά σκουπίδια» (3/3)</vt:lpstr>
      <vt:lpstr>«Μια αφίσα για τη φύση» (1/4)</vt:lpstr>
      <vt:lpstr>«Μια αφίσα για τη φύση» (2/4)</vt:lpstr>
      <vt:lpstr>«Μια αφίσα για τη φύση» (3/4)</vt:lpstr>
      <vt:lpstr>«Μια αφίσα για τη φύση» (4/4)</vt:lpstr>
      <vt:lpstr>«Προσέχουμε το νερό» (1/3)</vt:lpstr>
      <vt:lpstr>«Προσέχουμε το νερό» (2/3)</vt:lpstr>
      <vt:lpstr>«Προσέχουμε το νερό» (3/3)</vt:lpstr>
      <vt:lpstr>«Η ρουλέτα της ρύπανσης» (1/2)</vt:lpstr>
      <vt:lpstr>«Η ρουλέτα της ρύπανσης» (2/2)</vt:lpstr>
      <vt:lpstr>«Περιβαλλοντικό αλφαβητάρι» (1/3)</vt:lpstr>
      <vt:lpstr>«Περιβαλλοντικό αλφαβητάρι» (2/3)</vt:lpstr>
      <vt:lpstr>«Περιβαλλοντικό αλφαβητάρι» (3/3)</vt:lpstr>
      <vt:lpstr>Γωνιά Κυκλοφοριακής Αγωγής</vt:lpstr>
      <vt:lpstr>«Παιδιά - αυτοκίνητα» (1/2)</vt:lpstr>
      <vt:lpstr>«Παιδιά - αυτοκίνητα» (2/2)</vt:lpstr>
      <vt:lpstr>«Η πινακίδα του αυτοκίνητου μας» (1/2)</vt:lpstr>
      <vt:lpstr>«Η πινακίδα του αυτοκίνητου μας» (2/2)</vt:lpstr>
      <vt:lpstr>«Οι κλήσεις» (1/3)</vt:lpstr>
      <vt:lpstr>«Οι κλήσεις» (2/3)</vt:lpstr>
      <vt:lpstr>«Οι κλήσεις» (3/3)</vt:lpstr>
      <vt:lpstr>«Δίπλωμα οδήγησης»</vt:lpstr>
      <vt:lpstr>«Τα σήματα της τροχαίας» (1/4)</vt:lpstr>
      <vt:lpstr>«Τα σήματα της τροχαίας» (2/4)</vt:lpstr>
      <vt:lpstr>«Τα σήματα της τροχαίας» (3/4)</vt:lpstr>
      <vt:lpstr>«Τα σήματα της τροχαίας» (4/4)</vt:lpstr>
      <vt:lpstr>Η Εφημερίδα</vt:lpstr>
      <vt:lpstr>«Πρακτορείο τύπου»</vt:lpstr>
      <vt:lpstr>«Τα δικά μας νέα» (1/3) </vt:lpstr>
      <vt:lpstr>«Τα δικά μας νέα» (2/3)</vt:lpstr>
      <vt:lpstr>«Τα δικά μας νέα» (3/3)</vt:lpstr>
      <vt:lpstr>«Παιδικά θέατρα» (1/2)</vt:lpstr>
      <vt:lpstr>«Παιδικά θέατρα» (2/2)</vt:lpstr>
      <vt:lpstr>«Άνοιξε μια εφημερίδα» (1/4)</vt:lpstr>
      <vt:lpstr>«Άνοιξε μια εφημερίδα» (2/4)</vt:lpstr>
      <vt:lpstr>«Άνοιξε μια εφημερίδα» (3/4)</vt:lpstr>
      <vt:lpstr>«Άνοιξε μια εφημερίδα» (4/4)</vt:lpstr>
      <vt:lpstr>«Πωλείται» (1/3)</vt:lpstr>
      <vt:lpstr>«Πωλείται» (2/3)</vt:lpstr>
      <vt:lpstr>«Πωλείται» (3/3)</vt:lpstr>
      <vt:lpstr>«Αγγελία»</vt:lpstr>
      <vt:lpstr>«Οι φίλαθλοι» (1/3)</vt:lpstr>
      <vt:lpstr>«Οι φίλαθλοι» (2/3)</vt:lpstr>
      <vt:lpstr>«Οι φίλαθλοι» (3/3)</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 (1/2)</vt:lpstr>
      <vt:lpstr>Σημείωμα Χρήσης Έργων Τρίτων (2/2)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στον Γραμματισμό</dc:title>
  <dc:subject>Διδακτική της Λογοτεχνίας στην Προσχολική Εκπαίδευση</dc:subject>
  <dc:creator>Αγγελική Γιαννικοπούλου</dc:creator>
  <cp:lastModifiedBy>takis81 mark</cp:lastModifiedBy>
  <cp:revision>339</cp:revision>
  <dcterms:created xsi:type="dcterms:W3CDTF">2012-09-06T09:03:05Z</dcterms:created>
  <dcterms:modified xsi:type="dcterms:W3CDTF">2016-02-29T06:36:01Z</dcterms:modified>
</cp:coreProperties>
</file>