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3.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 id="2147483662" r:id="rId3"/>
  </p:sldMasterIdLst>
  <p:notesMasterIdLst>
    <p:notesMasterId r:id="rId64"/>
  </p:notesMasterIdLst>
  <p:sldIdLst>
    <p:sldId id="329" r:id="rId4"/>
    <p:sldId id="333" r:id="rId5"/>
    <p:sldId id="335" r:id="rId6"/>
    <p:sldId id="336" r:id="rId7"/>
    <p:sldId id="337" r:id="rId8"/>
    <p:sldId id="338" r:id="rId9"/>
    <p:sldId id="339" r:id="rId10"/>
    <p:sldId id="340" r:id="rId11"/>
    <p:sldId id="341" r:id="rId12"/>
    <p:sldId id="342" r:id="rId13"/>
    <p:sldId id="344" r:id="rId14"/>
    <p:sldId id="345" r:id="rId15"/>
    <p:sldId id="358" r:id="rId16"/>
    <p:sldId id="349" r:id="rId17"/>
    <p:sldId id="350" r:id="rId18"/>
    <p:sldId id="351" r:id="rId19"/>
    <p:sldId id="352" r:id="rId20"/>
    <p:sldId id="353" r:id="rId21"/>
    <p:sldId id="354" r:id="rId22"/>
    <p:sldId id="355" r:id="rId23"/>
    <p:sldId id="356" r:id="rId24"/>
    <p:sldId id="357" r:id="rId25"/>
    <p:sldId id="359" r:id="rId26"/>
    <p:sldId id="360" r:id="rId27"/>
    <p:sldId id="361" r:id="rId28"/>
    <p:sldId id="362" r:id="rId29"/>
    <p:sldId id="363" r:id="rId30"/>
    <p:sldId id="364" r:id="rId31"/>
    <p:sldId id="365" r:id="rId32"/>
    <p:sldId id="366" r:id="rId33"/>
    <p:sldId id="367" r:id="rId34"/>
    <p:sldId id="368" r:id="rId35"/>
    <p:sldId id="369" r:id="rId36"/>
    <p:sldId id="370" r:id="rId37"/>
    <p:sldId id="371" r:id="rId38"/>
    <p:sldId id="372" r:id="rId39"/>
    <p:sldId id="373" r:id="rId40"/>
    <p:sldId id="374" r:id="rId41"/>
    <p:sldId id="375" r:id="rId42"/>
    <p:sldId id="376" r:id="rId43"/>
    <p:sldId id="377" r:id="rId44"/>
    <p:sldId id="378" r:id="rId45"/>
    <p:sldId id="379" r:id="rId46"/>
    <p:sldId id="380" r:id="rId47"/>
    <p:sldId id="381" r:id="rId48"/>
    <p:sldId id="382" r:id="rId49"/>
    <p:sldId id="330" r:id="rId50"/>
    <p:sldId id="290" r:id="rId51"/>
    <p:sldId id="295" r:id="rId52"/>
    <p:sldId id="331" r:id="rId53"/>
    <p:sldId id="332" r:id="rId54"/>
    <p:sldId id="291" r:id="rId55"/>
    <p:sldId id="294" r:id="rId56"/>
    <p:sldId id="293" r:id="rId57"/>
    <p:sldId id="383" r:id="rId58"/>
    <p:sldId id="384" r:id="rId59"/>
    <p:sldId id="385" r:id="rId60"/>
    <p:sldId id="386" r:id="rId61"/>
    <p:sldId id="387" r:id="rId62"/>
    <p:sldId id="388" r:id="rId63"/>
  </p:sldIdLst>
  <p:sldSz cx="9144000" cy="6858000" type="screen4x3"/>
  <p:notesSz cx="6858000" cy="9144000"/>
  <p:custDataLst>
    <p:tags r:id="rId65"/>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29"/>
            <p14:sldId id="333"/>
            <p14:sldId id="335"/>
            <p14:sldId id="336"/>
            <p14:sldId id="337"/>
            <p14:sldId id="338"/>
            <p14:sldId id="339"/>
            <p14:sldId id="340"/>
            <p14:sldId id="341"/>
            <p14:sldId id="342"/>
            <p14:sldId id="344"/>
            <p14:sldId id="345"/>
            <p14:sldId id="358"/>
            <p14:sldId id="349"/>
            <p14:sldId id="350"/>
            <p14:sldId id="351"/>
            <p14:sldId id="352"/>
            <p14:sldId id="353"/>
            <p14:sldId id="354"/>
            <p14:sldId id="355"/>
            <p14:sldId id="356"/>
            <p14:sldId id="357"/>
            <p14:sldId id="359"/>
            <p14:sldId id="360"/>
            <p14:sldId id="361"/>
            <p14:sldId id="362"/>
            <p14:sldId id="363"/>
            <p14:sldId id="364"/>
            <p14:sldId id="365"/>
            <p14:sldId id="366"/>
            <p14:sldId id="367"/>
            <p14:sldId id="368"/>
            <p14:sldId id="369"/>
            <p14:sldId id="370"/>
            <p14:sldId id="371"/>
            <p14:sldId id="372"/>
            <p14:sldId id="373"/>
            <p14:sldId id="374"/>
            <p14:sldId id="375"/>
            <p14:sldId id="376"/>
            <p14:sldId id="377"/>
            <p14:sldId id="378"/>
            <p14:sldId id="379"/>
            <p14:sldId id="380"/>
            <p14:sldId id="381"/>
            <p14:sldId id="382"/>
            <p14:sldId id="330"/>
            <p14:sldId id="290"/>
            <p14:sldId id="295"/>
            <p14:sldId id="331"/>
            <p14:sldId id="332"/>
            <p14:sldId id="291"/>
            <p14:sldId id="294"/>
          </p14:sldIdLst>
        </p14:section>
        <p14:section name="Untitled Section" id="{0F1CB131-A6BD-43D0-B8D4-1F27CEF7A05E}">
          <p14:sldIdLst>
            <p14:sldId id="293"/>
            <p14:sldId id="383"/>
            <p14:sldId id="384"/>
            <p14:sldId id="385"/>
            <p14:sldId id="386"/>
            <p14:sldId id="387"/>
            <p14:sldId id="38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377" autoAdjust="0"/>
    <p:restoredTop sz="96187" autoAdjust="0"/>
  </p:normalViewPr>
  <p:slideViewPr>
    <p:cSldViewPr>
      <p:cViewPr varScale="1">
        <p:scale>
          <a:sx n="109" d="100"/>
          <a:sy n="109" d="100"/>
        </p:scale>
        <p:origin x="144"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1.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2.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9/10/2015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2081307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50</a:t>
            </a:fld>
            <a:endParaRPr lang="el-GR"/>
          </a:p>
        </p:txBody>
      </p:sp>
    </p:spTree>
    <p:extLst>
      <p:ext uri="{BB962C8B-B14F-4D97-AF65-F5344CB8AC3E}">
        <p14:creationId xmlns:p14="http://schemas.microsoft.com/office/powerpoint/2010/main" val="41883383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51</a:t>
            </a:fld>
            <a:endParaRPr lang="el-GR"/>
          </a:p>
        </p:txBody>
      </p:sp>
    </p:spTree>
    <p:extLst>
      <p:ext uri="{BB962C8B-B14F-4D97-AF65-F5344CB8AC3E}">
        <p14:creationId xmlns:p14="http://schemas.microsoft.com/office/powerpoint/2010/main" val="1615422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52</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53</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54</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55</a:t>
            </a:fld>
            <a:endParaRPr lang="el-GR"/>
          </a:p>
        </p:txBody>
      </p:sp>
    </p:spTree>
    <p:extLst>
      <p:ext uri="{BB962C8B-B14F-4D97-AF65-F5344CB8AC3E}">
        <p14:creationId xmlns:p14="http://schemas.microsoft.com/office/powerpoint/2010/main" val="10768803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56</a:t>
            </a:fld>
            <a:endParaRPr lang="el-GR"/>
          </a:p>
        </p:txBody>
      </p:sp>
    </p:spTree>
    <p:extLst>
      <p:ext uri="{BB962C8B-B14F-4D97-AF65-F5344CB8AC3E}">
        <p14:creationId xmlns:p14="http://schemas.microsoft.com/office/powerpoint/2010/main" val="41433722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57</a:t>
            </a:fld>
            <a:endParaRPr lang="el-GR"/>
          </a:p>
        </p:txBody>
      </p:sp>
    </p:spTree>
    <p:extLst>
      <p:ext uri="{BB962C8B-B14F-4D97-AF65-F5344CB8AC3E}">
        <p14:creationId xmlns:p14="http://schemas.microsoft.com/office/powerpoint/2010/main" val="42082189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58</a:t>
            </a:fld>
            <a:endParaRPr lang="el-GR"/>
          </a:p>
        </p:txBody>
      </p:sp>
    </p:spTree>
    <p:extLst>
      <p:ext uri="{BB962C8B-B14F-4D97-AF65-F5344CB8AC3E}">
        <p14:creationId xmlns:p14="http://schemas.microsoft.com/office/powerpoint/2010/main" val="21642161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59</a:t>
            </a:fld>
            <a:endParaRPr lang="el-GR"/>
          </a:p>
        </p:txBody>
      </p:sp>
    </p:spTree>
    <p:extLst>
      <p:ext uri="{BB962C8B-B14F-4D97-AF65-F5344CB8AC3E}">
        <p14:creationId xmlns:p14="http://schemas.microsoft.com/office/powerpoint/2010/main" val="2444740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latin typeface="Arial" panose="020B0604020202020204" pitchFamily="34" charset="0"/>
              </a:rPr>
              <a:t>Grafik: http://de.wikipedia.org/wiki/Datei:Meister_des_Book_of_Lindisfarne_001.jpg 4.11.2009</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8488417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60</a:t>
            </a:fld>
            <a:endParaRPr lang="el-GR"/>
          </a:p>
        </p:txBody>
      </p:sp>
    </p:spTree>
    <p:extLst>
      <p:ext uri="{BB962C8B-B14F-4D97-AF65-F5344CB8AC3E}">
        <p14:creationId xmlns:p14="http://schemas.microsoft.com/office/powerpoint/2010/main" val="1699954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eaLnBrk="1" fontAlgn="auto" hangingPunct="1">
              <a:spcBef>
                <a:spcPct val="0"/>
              </a:spcBef>
              <a:spcAft>
                <a:spcPts val="0"/>
              </a:spcAft>
              <a:defRPr/>
            </a:pPr>
            <a:r>
              <a:rPr lang="el-GR" dirty="0" smtClean="0"/>
              <a:t>8.2 </a:t>
            </a:r>
            <a:r>
              <a:rPr lang="el-GR" dirty="0" err="1" smtClean="0"/>
              <a:t>Μηδὲ</a:t>
            </a:r>
            <a:r>
              <a:rPr lang="el-GR" dirty="0" smtClean="0"/>
              <a:t> </a:t>
            </a:r>
            <a:r>
              <a:rPr lang="el-GR" dirty="0" err="1" smtClean="0"/>
              <a:t>προσεύχεσθε</a:t>
            </a:r>
            <a:r>
              <a:rPr lang="el-GR" dirty="0" smtClean="0"/>
              <a:t> </a:t>
            </a:r>
            <a:r>
              <a:rPr lang="el-GR" dirty="0" err="1" smtClean="0"/>
              <a:t>ὡς</a:t>
            </a:r>
            <a:r>
              <a:rPr lang="el-GR" dirty="0" smtClean="0"/>
              <a:t> </a:t>
            </a:r>
            <a:r>
              <a:rPr lang="el-GR" dirty="0" err="1" smtClean="0"/>
              <a:t>οἱ</a:t>
            </a:r>
            <a:r>
              <a:rPr lang="el-GR" dirty="0" smtClean="0"/>
              <a:t> </a:t>
            </a:r>
            <a:r>
              <a:rPr lang="el-GR" dirty="0" err="1" smtClean="0"/>
              <a:t>ὑποκριταί</a:t>
            </a:r>
            <a:r>
              <a:rPr lang="el-GR" dirty="0" smtClean="0"/>
              <a:t>͵ </a:t>
            </a:r>
            <a:r>
              <a:rPr lang="el-GR" dirty="0" err="1" smtClean="0"/>
              <a:t>ἀλλ</a:t>
            </a:r>
            <a:r>
              <a:rPr lang="el-GR" dirty="0" smtClean="0"/>
              <a:t>΄ </a:t>
            </a:r>
            <a:r>
              <a:rPr lang="el-GR" dirty="0" err="1" smtClean="0"/>
              <a:t>ὡς</a:t>
            </a:r>
            <a:r>
              <a:rPr lang="el-GR" dirty="0" smtClean="0"/>
              <a:t> </a:t>
            </a:r>
            <a:r>
              <a:rPr lang="el-GR" dirty="0" err="1" smtClean="0"/>
              <a:t>ἐκέλευσεν</a:t>
            </a:r>
            <a:r>
              <a:rPr lang="el-GR" dirty="0" smtClean="0"/>
              <a:t> ὁ </a:t>
            </a:r>
            <a:r>
              <a:rPr lang="el-GR" cap="all" dirty="0" err="1" smtClean="0"/>
              <a:t>κ</a:t>
            </a:r>
            <a:r>
              <a:rPr lang="el-GR" dirty="0" err="1" smtClean="0"/>
              <a:t>ύριος</a:t>
            </a:r>
            <a:r>
              <a:rPr lang="el-GR" dirty="0" smtClean="0"/>
              <a:t> </a:t>
            </a:r>
            <a:r>
              <a:rPr lang="el-GR" dirty="0" err="1" smtClean="0"/>
              <a:t>ἐν</a:t>
            </a:r>
            <a:r>
              <a:rPr lang="el-GR" dirty="0" smtClean="0"/>
              <a:t> </a:t>
            </a:r>
            <a:r>
              <a:rPr lang="el-GR" dirty="0" err="1" smtClean="0"/>
              <a:t>τῷ</a:t>
            </a:r>
            <a:r>
              <a:rPr lang="el-GR" dirty="0" smtClean="0"/>
              <a:t> </a:t>
            </a:r>
            <a:r>
              <a:rPr lang="el-GR" dirty="0" err="1" smtClean="0"/>
              <a:t>εὐαγγελίῳ</a:t>
            </a:r>
            <a:r>
              <a:rPr lang="el-GR" dirty="0" smtClean="0"/>
              <a:t> </a:t>
            </a:r>
            <a:r>
              <a:rPr lang="el-GR" dirty="0" err="1" smtClean="0"/>
              <a:t>αὐτοῦ</a:t>
            </a:r>
            <a:r>
              <a:rPr lang="el-GR" dirty="0" smtClean="0"/>
              <a:t>͵ </a:t>
            </a:r>
            <a:r>
              <a:rPr lang="el-GR" dirty="0" err="1" smtClean="0"/>
              <a:t>οὕτως</a:t>
            </a:r>
            <a:r>
              <a:rPr lang="el-GR" dirty="0" smtClean="0"/>
              <a:t> </a:t>
            </a:r>
            <a:r>
              <a:rPr lang="el-GR" dirty="0" err="1" smtClean="0"/>
              <a:t>προσεύχεσθε</a:t>
            </a:r>
            <a:r>
              <a:rPr lang="el-GR" dirty="0" smtClean="0"/>
              <a:t>· 8.3 </a:t>
            </a:r>
            <a:r>
              <a:rPr lang="el-GR" dirty="0" err="1" smtClean="0"/>
              <a:t>Τρὶς</a:t>
            </a:r>
            <a:r>
              <a:rPr lang="el-GR" dirty="0" smtClean="0"/>
              <a:t> </a:t>
            </a:r>
            <a:r>
              <a:rPr lang="el-GR" dirty="0" err="1" smtClean="0"/>
              <a:t>τῆς</a:t>
            </a:r>
            <a:r>
              <a:rPr lang="el-GR" dirty="0" smtClean="0"/>
              <a:t> </a:t>
            </a:r>
            <a:r>
              <a:rPr lang="el-GR" dirty="0" err="1" smtClean="0"/>
              <a:t>ἡμέρας</a:t>
            </a:r>
            <a:r>
              <a:rPr lang="el-GR" dirty="0" smtClean="0"/>
              <a:t> </a:t>
            </a:r>
            <a:r>
              <a:rPr lang="el-GR" dirty="0" err="1" smtClean="0"/>
              <a:t>οὕτω</a:t>
            </a:r>
            <a:r>
              <a:rPr lang="el-GR" dirty="0" smtClean="0"/>
              <a:t> </a:t>
            </a:r>
            <a:r>
              <a:rPr lang="el-GR" dirty="0" err="1" smtClean="0"/>
              <a:t>προσεύχεσθε</a:t>
            </a:r>
            <a:r>
              <a:rPr lang="el-GR" dirty="0" smtClean="0"/>
              <a:t>.</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885988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latin typeface="Arial" panose="020B0604020202020204" pitchFamily="34" charset="0"/>
              </a:rPr>
              <a:t>Grafik: http://de.wikipedia.org/wiki/Datei:Meister_des_Book_of_Lindisfarne_001.jpg 4.11.2009</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1425852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latin typeface="Arial" charset="0"/>
              </a:rPr>
              <a:t>Mark: Jesus, the Servant of God</a:t>
            </a:r>
          </a:p>
        </p:txBody>
      </p:sp>
      <p:sp>
        <p:nvSpPr>
          <p:cNvPr id="57347"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latin typeface="Arial" charset="0"/>
              </a:rPr>
              <a:t>Stan Crowley</a:t>
            </a:r>
          </a:p>
        </p:txBody>
      </p:sp>
      <p:sp>
        <p:nvSpPr>
          <p:cNvPr id="57348" name="Rectangle 9"/>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1E553B71-BF58-4A57-AE42-F165557B88EC}" type="datetime1">
              <a:rPr lang="en-US" smtClean="0">
                <a:latin typeface="Arial" charset="0"/>
              </a:rPr>
              <a:pPr fontAlgn="base">
                <a:spcBef>
                  <a:spcPct val="0"/>
                </a:spcBef>
                <a:spcAft>
                  <a:spcPct val="0"/>
                </a:spcAft>
                <a:defRPr/>
              </a:pPr>
              <a:t>10/9/2015</a:t>
            </a:fld>
            <a:endParaRPr lang="en-US" smtClean="0">
              <a:latin typeface="Arial" charset="0"/>
            </a:endParaRPr>
          </a:p>
        </p:txBody>
      </p:sp>
      <p:sp>
        <p:nvSpPr>
          <p:cNvPr id="5734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5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de-DE" dirty="0" smtClean="0">
                <a:latin typeface="Arial" panose="020B0604020202020204" pitchFamily="34" charset="0"/>
              </a:rPr>
              <a:t>Grafik: http://de.wikipedia.org/wiki/Datei:Meister_des_Book_of_Lindisfarne_001.jpg 4.11.2009</a:t>
            </a:r>
          </a:p>
        </p:txBody>
      </p:sp>
    </p:spTree>
    <p:extLst>
      <p:ext uri="{BB962C8B-B14F-4D97-AF65-F5344CB8AC3E}">
        <p14:creationId xmlns:p14="http://schemas.microsoft.com/office/powerpoint/2010/main" val="869184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smtClean="0">
              <a:latin typeface="Arial" panose="020B0604020202020204" pitchFamily="34" charset="0"/>
            </a:endParaRPr>
          </a:p>
        </p:txBody>
      </p:sp>
      <p:sp>
        <p:nvSpPr>
          <p:cNvPr id="60420" name="3 - Θέση κεφαλίδας"/>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latin typeface="Arial" charset="0"/>
              </a:rPr>
              <a:t>Mark: Jesus, the Servant of God</a:t>
            </a:r>
          </a:p>
        </p:txBody>
      </p:sp>
      <p:sp>
        <p:nvSpPr>
          <p:cNvPr id="60421" name="4 - Θέση υποσέλιδου"/>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latin typeface="Arial" charset="0"/>
              </a:rPr>
              <a:t>Stan Crowley</a:t>
            </a:r>
          </a:p>
        </p:txBody>
      </p:sp>
      <p:sp>
        <p:nvSpPr>
          <p:cNvPr id="60422" name="5 - Θέση ημερομηνίας"/>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501175A0-29AE-454B-8618-EE08C0F1693F}" type="datetime1">
              <a:rPr lang="en-US" smtClean="0">
                <a:latin typeface="Arial" charset="0"/>
              </a:rPr>
              <a:pPr fontAlgn="base">
                <a:spcBef>
                  <a:spcPct val="0"/>
                </a:spcBef>
                <a:spcAft>
                  <a:spcPct val="0"/>
                </a:spcAft>
                <a:defRPr/>
              </a:pPr>
              <a:t>10/9/2015</a:t>
            </a:fld>
            <a:endParaRPr lang="en-US" smtClean="0">
              <a:latin typeface="Arial" charset="0"/>
            </a:endParaRPr>
          </a:p>
        </p:txBody>
      </p:sp>
    </p:spTree>
    <p:extLst>
      <p:ext uri="{BB962C8B-B14F-4D97-AF65-F5344CB8AC3E}">
        <p14:creationId xmlns:p14="http://schemas.microsoft.com/office/powerpoint/2010/main" val="1948807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47</a:t>
            </a:fld>
            <a:endParaRPr lang="el-GR"/>
          </a:p>
        </p:txBody>
      </p:sp>
    </p:spTree>
    <p:extLst>
      <p:ext uri="{BB962C8B-B14F-4D97-AF65-F5344CB8AC3E}">
        <p14:creationId xmlns:p14="http://schemas.microsoft.com/office/powerpoint/2010/main" val="3686365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48</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49</a:t>
            </a:fld>
            <a:endParaRPr lang="el-GR"/>
          </a:p>
        </p:txBody>
      </p:sp>
    </p:spTree>
    <p:extLst>
      <p:ext uri="{BB962C8B-B14F-4D97-AF65-F5344CB8AC3E}">
        <p14:creationId xmlns:p14="http://schemas.microsoft.com/office/powerpoint/2010/main" val="2749721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smtClean="0">
                <a:solidFill>
                  <a:srgbClr val="5075BC"/>
                </a:solidFill>
                <a:ea typeface="ＭＳ Ｐゴシック" pitchFamily="34" charset="-128"/>
                <a:cs typeface="+mn-cs"/>
              </a:rPr>
              <a:t>Οι προφήτισσες</a:t>
            </a:r>
            <a:endParaRPr lang="el-GR"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lvl1pPr>
              <a:defRPr/>
            </a:lvl1pPr>
          </a:lstStyle>
          <a:p>
            <a:pPr>
              <a:defRPr/>
            </a:pPr>
            <a:fld id="{9EF9F42B-2C22-4AC1-A759-5D38C3764D0D}" type="datetimeFigureOut">
              <a:rPr lang="el-GR">
                <a:solidFill>
                  <a:prstClr val="black">
                    <a:tint val="75000"/>
                  </a:prstClr>
                </a:solidFill>
              </a:rPr>
              <a:pPr>
                <a:defRPr/>
              </a:pPr>
              <a:t>9/10/2015</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lvl1pPr>
              <a:defRPr/>
            </a:lvl1pPr>
          </a:lstStyle>
          <a:p>
            <a:fld id="{6BE03901-A570-4253-809E-77DDB7C83DFF}" type="slidenum">
              <a:rPr lang="el-GR"/>
              <a:pPr/>
              <a:t>‹#›</a:t>
            </a:fld>
            <a:endParaRPr lang="el-GR"/>
          </a:p>
        </p:txBody>
      </p:sp>
    </p:spTree>
    <p:extLst>
      <p:ext uri="{BB962C8B-B14F-4D97-AF65-F5344CB8AC3E}">
        <p14:creationId xmlns:p14="http://schemas.microsoft.com/office/powerpoint/2010/main" val="1351246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C2F24DBC-AC2A-467F-9C3E-3E2BE8617F7F}" type="datetimeFigureOut">
              <a:rPr lang="el-GR">
                <a:solidFill>
                  <a:prstClr val="black">
                    <a:tint val="75000"/>
                  </a:prstClr>
                </a:solidFill>
              </a:rPr>
              <a:pPr>
                <a:defRPr/>
              </a:pPr>
              <a:t>9/10/2015</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lvl1pPr>
              <a:defRPr/>
            </a:lvl1pPr>
          </a:lstStyle>
          <a:p>
            <a:fld id="{36DE1A8B-EA56-4CD4-A0DA-51CB8D013714}" type="slidenum">
              <a:rPr lang="el-GR"/>
              <a:pPr/>
              <a:t>‹#›</a:t>
            </a:fld>
            <a:endParaRPr lang="el-GR"/>
          </a:p>
        </p:txBody>
      </p:sp>
    </p:spTree>
    <p:extLst>
      <p:ext uri="{BB962C8B-B14F-4D97-AF65-F5344CB8AC3E}">
        <p14:creationId xmlns:p14="http://schemas.microsoft.com/office/powerpoint/2010/main" val="17673520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pPr>
              <a:defRPr/>
            </a:pPr>
            <a:fld id="{28B2076E-6BF2-494B-A6C5-AA508137831A}" type="datetimeFigureOut">
              <a:rPr lang="el-GR">
                <a:solidFill>
                  <a:prstClr val="black">
                    <a:tint val="75000"/>
                  </a:prstClr>
                </a:solidFill>
              </a:rPr>
              <a:pPr>
                <a:defRPr/>
              </a:pPr>
              <a:t>9/10/2015</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lvl1pPr>
              <a:defRPr/>
            </a:lvl1pPr>
          </a:lstStyle>
          <a:p>
            <a:fld id="{A0CB9BF0-06B3-4F23-A547-1C64576B5FE0}" type="slidenum">
              <a:rPr lang="el-GR"/>
              <a:pPr/>
              <a:t>‹#›</a:t>
            </a:fld>
            <a:endParaRPr lang="el-GR"/>
          </a:p>
        </p:txBody>
      </p:sp>
    </p:spTree>
    <p:extLst>
      <p:ext uri="{BB962C8B-B14F-4D97-AF65-F5344CB8AC3E}">
        <p14:creationId xmlns:p14="http://schemas.microsoft.com/office/powerpoint/2010/main" val="582981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3 - Θέση ημερομηνίας"/>
          <p:cNvSpPr>
            <a:spLocks noGrp="1"/>
          </p:cNvSpPr>
          <p:nvPr>
            <p:ph type="dt" sz="half" idx="10"/>
          </p:nvPr>
        </p:nvSpPr>
        <p:spPr/>
        <p:txBody>
          <a:bodyPr/>
          <a:lstStyle>
            <a:lvl1pPr>
              <a:defRPr/>
            </a:lvl1pPr>
          </a:lstStyle>
          <a:p>
            <a:pPr>
              <a:defRPr/>
            </a:pPr>
            <a:fld id="{F50F33E9-AC09-48B6-AD39-FB717E2430A2}" type="datetimeFigureOut">
              <a:rPr lang="el-GR">
                <a:solidFill>
                  <a:prstClr val="black">
                    <a:tint val="75000"/>
                  </a:prstClr>
                </a:solidFill>
              </a:rPr>
              <a:pPr>
                <a:defRPr/>
              </a:pPr>
              <a:t>9/10/2015</a:t>
            </a:fld>
            <a:endParaRPr lang="el-GR">
              <a:solidFill>
                <a:prstClr val="black">
                  <a:tint val="75000"/>
                </a:prstClr>
              </a:solidFill>
            </a:endParaRPr>
          </a:p>
        </p:txBody>
      </p:sp>
      <p:sp>
        <p:nvSpPr>
          <p:cNvPr id="6" name="4 - Θέση υποσέλιδου"/>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5 - Θέση αριθμού διαφάνειας"/>
          <p:cNvSpPr>
            <a:spLocks noGrp="1"/>
          </p:cNvSpPr>
          <p:nvPr>
            <p:ph type="sldNum" sz="quarter" idx="12"/>
          </p:nvPr>
        </p:nvSpPr>
        <p:spPr/>
        <p:txBody>
          <a:bodyPr/>
          <a:lstStyle>
            <a:lvl1pPr>
              <a:defRPr/>
            </a:lvl1pPr>
          </a:lstStyle>
          <a:p>
            <a:fld id="{315DEE87-65F0-46AA-9CBC-7F9BC46B09F8}" type="slidenum">
              <a:rPr lang="el-GR"/>
              <a:pPr/>
              <a:t>‹#›</a:t>
            </a:fld>
            <a:endParaRPr lang="el-GR"/>
          </a:p>
        </p:txBody>
      </p:sp>
    </p:spTree>
    <p:extLst>
      <p:ext uri="{BB962C8B-B14F-4D97-AF65-F5344CB8AC3E}">
        <p14:creationId xmlns:p14="http://schemas.microsoft.com/office/powerpoint/2010/main" val="27076879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3 - Θέση ημερομηνίας"/>
          <p:cNvSpPr>
            <a:spLocks noGrp="1"/>
          </p:cNvSpPr>
          <p:nvPr>
            <p:ph type="dt" sz="half" idx="10"/>
          </p:nvPr>
        </p:nvSpPr>
        <p:spPr/>
        <p:txBody>
          <a:bodyPr/>
          <a:lstStyle>
            <a:lvl1pPr>
              <a:defRPr/>
            </a:lvl1pPr>
          </a:lstStyle>
          <a:p>
            <a:pPr>
              <a:defRPr/>
            </a:pPr>
            <a:fld id="{8FDFCA86-4BD4-4D6E-A06B-7BD84FB016FB}" type="datetimeFigureOut">
              <a:rPr lang="el-GR">
                <a:solidFill>
                  <a:prstClr val="black">
                    <a:tint val="75000"/>
                  </a:prstClr>
                </a:solidFill>
              </a:rPr>
              <a:pPr>
                <a:defRPr/>
              </a:pPr>
              <a:t>9/10/2015</a:t>
            </a:fld>
            <a:endParaRPr lang="el-GR">
              <a:solidFill>
                <a:prstClr val="black">
                  <a:tint val="75000"/>
                </a:prstClr>
              </a:solidFill>
            </a:endParaRPr>
          </a:p>
        </p:txBody>
      </p:sp>
      <p:sp>
        <p:nvSpPr>
          <p:cNvPr id="8" name="4 - Θέση υποσέλιδου"/>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9" name="5 - Θέση αριθμού διαφάνειας"/>
          <p:cNvSpPr>
            <a:spLocks noGrp="1"/>
          </p:cNvSpPr>
          <p:nvPr>
            <p:ph type="sldNum" sz="quarter" idx="12"/>
          </p:nvPr>
        </p:nvSpPr>
        <p:spPr/>
        <p:txBody>
          <a:bodyPr/>
          <a:lstStyle>
            <a:lvl1pPr>
              <a:defRPr/>
            </a:lvl1pPr>
          </a:lstStyle>
          <a:p>
            <a:fld id="{0DA14DDF-312B-41C8-B8C2-A6BE25A44B90}" type="slidenum">
              <a:rPr lang="el-GR"/>
              <a:pPr/>
              <a:t>‹#›</a:t>
            </a:fld>
            <a:endParaRPr lang="el-GR"/>
          </a:p>
        </p:txBody>
      </p:sp>
    </p:spTree>
    <p:extLst>
      <p:ext uri="{BB962C8B-B14F-4D97-AF65-F5344CB8AC3E}">
        <p14:creationId xmlns:p14="http://schemas.microsoft.com/office/powerpoint/2010/main" val="10733007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3 - Θέση ημερομηνίας"/>
          <p:cNvSpPr>
            <a:spLocks noGrp="1"/>
          </p:cNvSpPr>
          <p:nvPr>
            <p:ph type="dt" sz="half" idx="10"/>
          </p:nvPr>
        </p:nvSpPr>
        <p:spPr/>
        <p:txBody>
          <a:bodyPr/>
          <a:lstStyle>
            <a:lvl1pPr>
              <a:defRPr/>
            </a:lvl1pPr>
          </a:lstStyle>
          <a:p>
            <a:pPr>
              <a:defRPr/>
            </a:pPr>
            <a:fld id="{DFA8FBF3-590F-4E06-B33C-CDF0F4E7D01B}" type="datetimeFigureOut">
              <a:rPr lang="el-GR">
                <a:solidFill>
                  <a:prstClr val="black">
                    <a:tint val="75000"/>
                  </a:prstClr>
                </a:solidFill>
              </a:rPr>
              <a:pPr>
                <a:defRPr/>
              </a:pPr>
              <a:t>9/10/2015</a:t>
            </a:fld>
            <a:endParaRPr lang="el-GR">
              <a:solidFill>
                <a:prstClr val="black">
                  <a:tint val="75000"/>
                </a:prstClr>
              </a:solidFill>
            </a:endParaRPr>
          </a:p>
        </p:txBody>
      </p:sp>
      <p:sp>
        <p:nvSpPr>
          <p:cNvPr id="4" name="4 - Θέση υποσέλιδου"/>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5" name="5 - Θέση αριθμού διαφάνειας"/>
          <p:cNvSpPr>
            <a:spLocks noGrp="1"/>
          </p:cNvSpPr>
          <p:nvPr>
            <p:ph type="sldNum" sz="quarter" idx="12"/>
          </p:nvPr>
        </p:nvSpPr>
        <p:spPr/>
        <p:txBody>
          <a:bodyPr/>
          <a:lstStyle>
            <a:lvl1pPr>
              <a:defRPr/>
            </a:lvl1pPr>
          </a:lstStyle>
          <a:p>
            <a:fld id="{18820583-2267-453C-BAF7-A1AF021124D0}" type="slidenum">
              <a:rPr lang="el-GR"/>
              <a:pPr/>
              <a:t>‹#›</a:t>
            </a:fld>
            <a:endParaRPr lang="el-GR"/>
          </a:p>
        </p:txBody>
      </p:sp>
    </p:spTree>
    <p:extLst>
      <p:ext uri="{BB962C8B-B14F-4D97-AF65-F5344CB8AC3E}">
        <p14:creationId xmlns:p14="http://schemas.microsoft.com/office/powerpoint/2010/main" val="27305115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3 - Θέση ημερομηνίας"/>
          <p:cNvSpPr>
            <a:spLocks noGrp="1"/>
          </p:cNvSpPr>
          <p:nvPr>
            <p:ph type="dt" sz="half" idx="10"/>
          </p:nvPr>
        </p:nvSpPr>
        <p:spPr/>
        <p:txBody>
          <a:bodyPr/>
          <a:lstStyle>
            <a:lvl1pPr>
              <a:defRPr/>
            </a:lvl1pPr>
          </a:lstStyle>
          <a:p>
            <a:pPr>
              <a:defRPr/>
            </a:pPr>
            <a:fld id="{BD4FE9B1-C173-47C1-A6DD-667141F07F33}" type="datetimeFigureOut">
              <a:rPr lang="el-GR">
                <a:solidFill>
                  <a:prstClr val="black">
                    <a:tint val="75000"/>
                  </a:prstClr>
                </a:solidFill>
              </a:rPr>
              <a:pPr>
                <a:defRPr/>
              </a:pPr>
              <a:t>9/10/2015</a:t>
            </a:fld>
            <a:endParaRPr lang="el-GR">
              <a:solidFill>
                <a:prstClr val="black">
                  <a:tint val="75000"/>
                </a:prstClr>
              </a:solidFill>
            </a:endParaRPr>
          </a:p>
        </p:txBody>
      </p:sp>
      <p:sp>
        <p:nvSpPr>
          <p:cNvPr id="3" name="4 - Θέση υποσέλιδου"/>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4" name="5 - Θέση αριθμού διαφάνειας"/>
          <p:cNvSpPr>
            <a:spLocks noGrp="1"/>
          </p:cNvSpPr>
          <p:nvPr>
            <p:ph type="sldNum" sz="quarter" idx="12"/>
          </p:nvPr>
        </p:nvSpPr>
        <p:spPr/>
        <p:txBody>
          <a:bodyPr/>
          <a:lstStyle>
            <a:lvl1pPr>
              <a:defRPr/>
            </a:lvl1pPr>
          </a:lstStyle>
          <a:p>
            <a:fld id="{41E0FB6F-13F0-4185-AA52-17105EEE73E0}" type="slidenum">
              <a:rPr lang="el-GR"/>
              <a:pPr/>
              <a:t>‹#›</a:t>
            </a:fld>
            <a:endParaRPr lang="el-GR"/>
          </a:p>
        </p:txBody>
      </p:sp>
    </p:spTree>
    <p:extLst>
      <p:ext uri="{BB962C8B-B14F-4D97-AF65-F5344CB8AC3E}">
        <p14:creationId xmlns:p14="http://schemas.microsoft.com/office/powerpoint/2010/main" val="18583231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928B6CE0-5BA6-44BF-A821-F303FD3262DE}" type="datetimeFigureOut">
              <a:rPr lang="el-GR">
                <a:solidFill>
                  <a:prstClr val="black">
                    <a:tint val="75000"/>
                  </a:prstClr>
                </a:solidFill>
              </a:rPr>
              <a:pPr>
                <a:defRPr/>
              </a:pPr>
              <a:t>9/10/2015</a:t>
            </a:fld>
            <a:endParaRPr lang="el-GR">
              <a:solidFill>
                <a:prstClr val="black">
                  <a:tint val="75000"/>
                </a:prstClr>
              </a:solidFill>
            </a:endParaRPr>
          </a:p>
        </p:txBody>
      </p:sp>
      <p:sp>
        <p:nvSpPr>
          <p:cNvPr id="6" name="4 - Θέση υποσέλιδου"/>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5 - Θέση αριθμού διαφάνειας"/>
          <p:cNvSpPr>
            <a:spLocks noGrp="1"/>
          </p:cNvSpPr>
          <p:nvPr>
            <p:ph type="sldNum" sz="quarter" idx="12"/>
          </p:nvPr>
        </p:nvSpPr>
        <p:spPr/>
        <p:txBody>
          <a:bodyPr/>
          <a:lstStyle>
            <a:lvl1pPr>
              <a:defRPr/>
            </a:lvl1pPr>
          </a:lstStyle>
          <a:p>
            <a:fld id="{55C2195A-F992-45EC-B15C-C682150C204C}" type="slidenum">
              <a:rPr lang="el-GR"/>
              <a:pPr/>
              <a:t>‹#›</a:t>
            </a:fld>
            <a:endParaRPr lang="el-GR"/>
          </a:p>
        </p:txBody>
      </p:sp>
    </p:spTree>
    <p:extLst>
      <p:ext uri="{BB962C8B-B14F-4D97-AF65-F5344CB8AC3E}">
        <p14:creationId xmlns:p14="http://schemas.microsoft.com/office/powerpoint/2010/main" val="685335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ea typeface="ＭＳ Ｐゴシック" pitchFamily="34" charset="-128"/>
                <a:cs typeface="+mn-cs"/>
              </a:rPr>
              <a:t>Οι προφήτισσες</a:t>
            </a:r>
            <a:endParaRPr lang="el-GR" sz="1000" dirty="0">
              <a:solidFill>
                <a:srgbClr val="5075BC"/>
              </a:solidFill>
              <a:ea typeface="ＭＳ Ｐゴシック" pitchFamily="34" charset="-128"/>
              <a:cs typeface="+mn-cs"/>
            </a:endParaRPr>
          </a:p>
        </p:txBody>
      </p:sp>
      <p:pic>
        <p:nvPicPr>
          <p:cNvPr id="6" name="Picture 5" descr="[DECORATIVE]"/>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E48AD2A3-9C89-49FF-B834-97A5D11E8D1E}" type="datetimeFigureOut">
              <a:rPr lang="el-GR">
                <a:solidFill>
                  <a:prstClr val="black">
                    <a:tint val="75000"/>
                  </a:prstClr>
                </a:solidFill>
              </a:rPr>
              <a:pPr>
                <a:defRPr/>
              </a:pPr>
              <a:t>9/10/2015</a:t>
            </a:fld>
            <a:endParaRPr lang="el-GR">
              <a:solidFill>
                <a:prstClr val="black">
                  <a:tint val="75000"/>
                </a:prstClr>
              </a:solidFill>
            </a:endParaRPr>
          </a:p>
        </p:txBody>
      </p:sp>
      <p:sp>
        <p:nvSpPr>
          <p:cNvPr id="6" name="4 - Θέση υποσέλιδου"/>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5 - Θέση αριθμού διαφάνειας"/>
          <p:cNvSpPr>
            <a:spLocks noGrp="1"/>
          </p:cNvSpPr>
          <p:nvPr>
            <p:ph type="sldNum" sz="quarter" idx="12"/>
          </p:nvPr>
        </p:nvSpPr>
        <p:spPr/>
        <p:txBody>
          <a:bodyPr/>
          <a:lstStyle>
            <a:lvl1pPr>
              <a:defRPr/>
            </a:lvl1pPr>
          </a:lstStyle>
          <a:p>
            <a:fld id="{B912F76E-CB0E-4DC4-B703-13D8E9BDA41D}" type="slidenum">
              <a:rPr lang="el-GR"/>
              <a:pPr/>
              <a:t>‹#›</a:t>
            </a:fld>
            <a:endParaRPr lang="el-GR"/>
          </a:p>
        </p:txBody>
      </p:sp>
    </p:spTree>
    <p:extLst>
      <p:ext uri="{BB962C8B-B14F-4D97-AF65-F5344CB8AC3E}">
        <p14:creationId xmlns:p14="http://schemas.microsoft.com/office/powerpoint/2010/main" val="40247517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032AA9D6-7551-485D-9B75-EE656716028D}" type="datetimeFigureOut">
              <a:rPr lang="el-GR">
                <a:solidFill>
                  <a:prstClr val="black">
                    <a:tint val="75000"/>
                  </a:prstClr>
                </a:solidFill>
              </a:rPr>
              <a:pPr>
                <a:defRPr/>
              </a:pPr>
              <a:t>9/10/2015</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lvl1pPr>
              <a:defRPr/>
            </a:lvl1pPr>
          </a:lstStyle>
          <a:p>
            <a:fld id="{C901A9F1-C0FB-4801-8475-251D3731C821}" type="slidenum">
              <a:rPr lang="el-GR"/>
              <a:pPr/>
              <a:t>‹#›</a:t>
            </a:fld>
            <a:endParaRPr lang="el-GR"/>
          </a:p>
        </p:txBody>
      </p:sp>
    </p:spTree>
    <p:extLst>
      <p:ext uri="{BB962C8B-B14F-4D97-AF65-F5344CB8AC3E}">
        <p14:creationId xmlns:p14="http://schemas.microsoft.com/office/powerpoint/2010/main" val="33314449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43AD6010-464B-489B-9220-AC9F4AB764CA}" type="datetimeFigureOut">
              <a:rPr lang="el-GR">
                <a:solidFill>
                  <a:prstClr val="black">
                    <a:tint val="75000"/>
                  </a:prstClr>
                </a:solidFill>
              </a:rPr>
              <a:pPr>
                <a:defRPr/>
              </a:pPr>
              <a:t>9/10/2015</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lvl1pPr>
              <a:defRPr/>
            </a:lvl1pPr>
          </a:lstStyle>
          <a:p>
            <a:fld id="{257F0A01-4032-4F35-9A14-8E32151241AD}" type="slidenum">
              <a:rPr lang="el-GR"/>
              <a:pPr/>
              <a:t>‹#›</a:t>
            </a:fld>
            <a:endParaRPr lang="el-GR"/>
          </a:p>
        </p:txBody>
      </p:sp>
    </p:spTree>
    <p:extLst>
      <p:ext uri="{BB962C8B-B14F-4D97-AF65-F5344CB8AC3E}">
        <p14:creationId xmlns:p14="http://schemas.microsoft.com/office/powerpoint/2010/main" val="3474801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smtClean="0">
                <a:solidFill>
                  <a:srgbClr val="5075BC"/>
                </a:solidFill>
                <a:ea typeface="ＭＳ Ｐゴシック" pitchFamily="34" charset="-128"/>
                <a:cs typeface="+mn-cs"/>
              </a:rPr>
              <a:t>Οι προφήτισσες</a:t>
            </a:r>
            <a:endParaRPr lang="el-GR"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smtClean="0">
                <a:solidFill>
                  <a:srgbClr val="5075BC"/>
                </a:solidFill>
                <a:ea typeface="ＭＳ Ｐゴシック" pitchFamily="34" charset="-128"/>
                <a:cs typeface="+mn-cs"/>
              </a:rPr>
              <a:t>Οι προφήτισσες</a:t>
            </a:r>
            <a:endParaRPr lang="el-GR" sz="1000" dirty="0">
              <a:solidFill>
                <a:srgbClr val="5075BC"/>
              </a:solidFill>
              <a:ea typeface="ＭＳ Ｐゴシック" pitchFamily="34" charset="-128"/>
              <a:cs typeface="+mn-cs"/>
            </a:endParaRPr>
          </a:p>
        </p:txBody>
      </p:sp>
      <p:pic>
        <p:nvPicPr>
          <p:cNvPr id="9" name="Picture 8"/>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smtClean="0">
                <a:solidFill>
                  <a:srgbClr val="5075BC"/>
                </a:solidFill>
                <a:ea typeface="ＭＳ Ｐゴシック" pitchFamily="34" charset="-128"/>
                <a:cs typeface="+mn-cs"/>
              </a:rPr>
              <a:t>Οι προφήτισσες</a:t>
            </a:r>
            <a:endParaRPr lang="el-GR" sz="1000" dirty="0">
              <a:solidFill>
                <a:srgbClr val="5075BC"/>
              </a:solidFill>
              <a:ea typeface="ＭＳ Ｐゴシック" pitchFamily="34" charset="-128"/>
              <a:cs typeface="+mn-cs"/>
            </a:endParaRPr>
          </a:p>
        </p:txBody>
      </p:sp>
      <p:pic>
        <p:nvPicPr>
          <p:cNvPr id="5" name="Picture 4" descr="[DECORATIVE]"/>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smtClean="0">
                <a:solidFill>
                  <a:srgbClr val="5075BC"/>
                </a:solidFill>
                <a:ea typeface="ＭＳ Ｐゴシック" pitchFamily="34" charset="-128"/>
                <a:cs typeface="+mn-cs"/>
              </a:rPr>
              <a:t>Οι προφήτισσες</a:t>
            </a:r>
            <a:endParaRPr lang="el-GR" sz="1000" dirty="0">
              <a:solidFill>
                <a:srgbClr val="5075BC"/>
              </a:solidFill>
              <a:ea typeface="ＭＳ Ｐゴシック" pitchFamily="34" charset="-128"/>
              <a:cs typeface="+mn-cs"/>
            </a:endParaRPr>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smtClean="0">
                <a:solidFill>
                  <a:srgbClr val="5075BC"/>
                </a:solidFill>
                <a:ea typeface="ＭＳ Ｐゴシック" pitchFamily="34" charset="-128"/>
                <a:cs typeface="+mn-cs"/>
              </a:rPr>
              <a:t>Οι προφήτισσες</a:t>
            </a:r>
            <a:endParaRPr lang="el-GR"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 Θέση τίτλου"/>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smtClean="0"/>
              <a:t>Kλικ για επεξεργασία του τίτλου</a:t>
            </a:r>
          </a:p>
        </p:txBody>
      </p:sp>
      <p:sp>
        <p:nvSpPr>
          <p:cNvPr id="1027" name="2 - Θέση κειμένου"/>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C054949-FE90-429E-B399-2409FB697C6C}" type="datetimeFigureOut">
              <a:rPr lang="el-GR">
                <a:solidFill>
                  <a:prstClr val="black">
                    <a:tint val="75000"/>
                  </a:prstClr>
                </a:solidFill>
              </a:rPr>
              <a:pPr>
                <a:defRPr/>
              </a:pPr>
              <a:t>9/10/2015</a:t>
            </a:fld>
            <a:endParaRPr lang="el-GR">
              <a:solidFill>
                <a:prstClr val="black">
                  <a:tint val="75000"/>
                </a:prstClr>
              </a:solidFill>
            </a:endParaRP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l-GR">
              <a:solidFill>
                <a:prstClr val="black">
                  <a:tint val="75000"/>
                </a:prstClr>
              </a:solidFill>
            </a:endParaRP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4D1EB738-E0C1-490D-B3DA-7FFAA0FC8318}" type="slidenum">
              <a:rPr lang="el-GR" smtClean="0">
                <a:cs typeface="Arial" panose="020B0604020202020204" pitchFamily="34" charset="0"/>
              </a:rPr>
              <a:pPr fontAlgn="base">
                <a:spcBef>
                  <a:spcPct val="0"/>
                </a:spcBef>
                <a:spcAft>
                  <a:spcPct val="0"/>
                </a:spcAft>
              </a:pPr>
              <a:t>‹#›</a:t>
            </a:fld>
            <a:endParaRPr lang="el-GR" smtClean="0">
              <a:cs typeface="Arial" panose="020B0604020202020204" pitchFamily="34" charset="0"/>
            </a:endParaRPr>
          </a:p>
        </p:txBody>
      </p:sp>
    </p:spTree>
    <p:extLst>
      <p:ext uri="{BB962C8B-B14F-4D97-AF65-F5344CB8AC3E}">
        <p14:creationId xmlns:p14="http://schemas.microsoft.com/office/powerpoint/2010/main" val="86117175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www.blueletterbible.org/lang/lexicon/lexicon.cfm?Strongs=H8199&amp;t=KJV"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hyperlink" Target="http://en.wikipedia.org/wiki/Josephus" TargetMode="External"/><Relationship Id="rId1" Type="http://schemas.openxmlformats.org/officeDocument/2006/relationships/slideLayout" Target="../slideLayouts/slideLayout4.xml"/><Relationship Id="rId4" Type="http://schemas.openxmlformats.org/officeDocument/2006/relationships/hyperlink" Target="http://de.wikipedia.org/wiki/Hebr%C3%A4ische_Sprache"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en.wikipedia.org/wiki/Tiberian_vocalization" TargetMode="External"/><Relationship Id="rId2" Type="http://schemas.openxmlformats.org/officeDocument/2006/relationships/image" Target="../media/image15.jpg"/><Relationship Id="rId1" Type="http://schemas.openxmlformats.org/officeDocument/2006/relationships/slideLayout" Target="../slideLayouts/slideLayout4.xml"/><Relationship Id="rId4" Type="http://schemas.openxmlformats.org/officeDocument/2006/relationships/hyperlink" Target="http://en.wikipedia.org/wiki/Meritamen"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hyperlink" Target="http://en.wikipedia.org/wiki/Tzaraat" TargetMode="External"/><Relationship Id="rId4" Type="http://schemas.openxmlformats.org/officeDocument/2006/relationships/hyperlink" Target="http://en.wikipedia.org/wiki/Lashon_hara"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en.wikipedia.org/wiki/Ziz" TargetMode="External"/><Relationship Id="rId2" Type="http://schemas.openxmlformats.org/officeDocument/2006/relationships/hyperlink" Target="http://en.wikipedia.org/wiki/Passover_Seder" TargetMode="External"/><Relationship Id="rId1" Type="http://schemas.openxmlformats.org/officeDocument/2006/relationships/slideLayout" Target="../slideLayouts/slideLayout8.xml"/><Relationship Id="rId6" Type="http://schemas.openxmlformats.org/officeDocument/2006/relationships/image" Target="../media/image20.jpg"/><Relationship Id="rId5" Type="http://schemas.openxmlformats.org/officeDocument/2006/relationships/hyperlink" Target="http://en.wikipedia.org/wiki/Leviathan" TargetMode="External"/><Relationship Id="rId4" Type="http://schemas.openxmlformats.org/officeDocument/2006/relationships/hyperlink" Target="http://en.wikipedia.org/wiki/Behemoth"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hyperlink" Target="http://en.wikipedia.org/wiki/File:He-Purim.ogg" TargetMode="External"/></Relationships>
</file>

<file path=ppt/slides/_rels/slide41.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eclass.uoa.gr/courses/SOCTHEOL138/"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hyperlink" Target="http://opencourses.uoa.gr/courses/SOCTHEOL3/"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www.bibelwerk.ch/upload/pre/18463h480w640.jp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commons.wikimedia.org/wiki/File:Tissot_Amos.jpg" TargetMode="External"/><Relationship Id="rId4" Type="http://schemas.openxmlformats.org/officeDocument/2006/relationships/hyperlink" Target="http://thumbs.dreamstime.com/z/feeding-five-thousand-engraved-vintage-illustration-image-jesus-multitude-also-known-as-new-53305723.jpg"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www.soloimagenestristes.com/wp-content/uploads/2015/imagenes-para-el-ano-nuevo-judio-3.jp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oneyearbibleimages.com/deborah_battle.jpg" TargetMode="External"/><Relationship Id="rId5" Type="http://schemas.openxmlformats.org/officeDocument/2006/relationships/hyperlink" Target="http://img1.liveinternet.ru/images/attach/c/0/119/134/119134425_4638534_Deborahp0r.jpg" TargetMode="External"/><Relationship Id="rId4" Type="http://schemas.openxmlformats.org/officeDocument/2006/relationships/hyperlink" Target="http://www.bible-topten.com/images/1.8.De7.jpg"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s://commons.wikimedia.org/wiki/File:Giaele_e_Sisara.JPG" TargetMode="External"/><Relationship Id="rId7" Type="http://schemas.openxmlformats.org/officeDocument/2006/relationships/hyperlink" Target="http://i.ytimg.com/vi/UOFw_6C-rHg/mqdefault.jp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a.wattpad.com/cover/1277487-256-k731968.jpg" TargetMode="External"/><Relationship Id="rId5" Type="http://schemas.openxmlformats.org/officeDocument/2006/relationships/hyperlink" Target="https://commons.wikimedia.org/wiki/File:Miriams_Tanz.jpg" TargetMode="External"/><Relationship Id="rId4" Type="http://schemas.openxmlformats.org/officeDocument/2006/relationships/hyperlink" Target="https://agsalmeida.files.wordpress.com/2014/03/canstockphoto3691644.jpg"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crossfaithministry.org/images/1.7.Mi2.jpg" TargetMode="External"/><Relationship Id="rId7" Type="http://schemas.openxmlformats.org/officeDocument/2006/relationships/hyperlink" Target="http://www.ifeelkid.gr/wp-content/uploads/2014/01/Father-and-son.jp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www.scripturestudies.spruz.com/user/375846/groups/3E5F507E-699C-4F5C-B6F8-E48CD99A17BA/big_group_img.jpg" TargetMode="External"/><Relationship Id="rId5" Type="http://schemas.openxmlformats.org/officeDocument/2006/relationships/hyperlink" Target="https://wanderinghebrew.files.wordpress.com/2013/03/miriam-3.jpg" TargetMode="External"/><Relationship Id="rId4" Type="http://schemas.openxmlformats.org/officeDocument/2006/relationships/hyperlink" Target="https://commons.wikimedia.org/wiki/File:Sedertable.jpg"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www.webtretho.com/wttnews/wp-content/uploads/2009/10/nhau-tien-dao-1_500.jpg" TargetMode="External"/><Relationship Id="rId7" Type="http://schemas.openxmlformats.org/officeDocument/2006/relationships/hyperlink" Target="http://www.womeninthebible.net/Expulsion_of_Hagar_Adrien_van_der_Werfft_1659-1722.jp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commons.wikimedia.org/wiki/File:Adriaen_van_der_Werff_007.jpg" TargetMode="External"/><Relationship Id="rId5" Type="http://schemas.openxmlformats.org/officeDocument/2006/relationships/hyperlink" Target="http://static.pblogs.gr/307463-100_2634.jpg" TargetMode="External"/><Relationship Id="rId4" Type="http://schemas.openxmlformats.org/officeDocument/2006/relationships/hyperlink" Target="http://www.bibelwerk.ch/upload/pre/18838h480w640.jpg"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cs9982.vk.me/u61614536/108585677/x_6b6e6c4e.jp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www.bibelstudien-institut.de/fileadmin/bibelstudien-institut.de/bilder_bibelfragen_gross/001_bibelfrage.jpg" TargetMode="External"/><Relationship Id="rId5" Type="http://schemas.openxmlformats.org/officeDocument/2006/relationships/hyperlink" Target="https://commons.wikimedia.org/wiki/File:Homemade_hamantaschen_(cropped).jpg" TargetMode="External"/><Relationship Id="rId4" Type="http://schemas.openxmlformats.org/officeDocument/2006/relationships/hyperlink" Target="http://www.comunidadbetor.org/images/purim_88s39b54.png"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hyperlink" Target="http://data5.blog.de/media/346/2708346_e222a5731e_m.jpg"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marijanka.cz/wp-content/uploads/2013/12/bible-luther.jpg" TargetMode="External"/><Relationship Id="rId4" Type="http://schemas.openxmlformats.org/officeDocument/2006/relationships/hyperlink" Target="https://peculiarpilgrim.files.wordpress.com/2008/02/bible-languages-600.jp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4"/>
          <a:stretch>
            <a:fillRect/>
          </a:stretch>
        </p:blipFill>
        <p:spPr>
          <a:xfrm>
            <a:off x="179512" y="404664"/>
            <a:ext cx="4147938" cy="817388"/>
          </a:xfrm>
          <a:prstGeom prst="rect">
            <a:avLst/>
          </a:prstGeom>
        </p:spPr>
      </p:pic>
      <p:sp>
        <p:nvSpPr>
          <p:cNvPr id="2" name="Τίτλος 1"/>
          <p:cNvSpPr>
            <a:spLocks noGrp="1"/>
          </p:cNvSpPr>
          <p:nvPr>
            <p:ph type="ctrTitle"/>
          </p:nvPr>
        </p:nvSpPr>
        <p:spPr>
          <a:xfrm>
            <a:off x="685800" y="2006575"/>
            <a:ext cx="7772400" cy="1470025"/>
          </a:xfrm>
        </p:spPr>
        <p:txBody>
          <a:bodyPr>
            <a:normAutofit/>
          </a:bodyPr>
          <a:lstStyle/>
          <a:p>
            <a:r>
              <a:rPr lang="el-GR" altLang="el-GR" sz="4200" dirty="0">
                <a:solidFill>
                  <a:srgbClr val="5075BC"/>
                </a:solidFill>
              </a:rPr>
              <a:t>Χριστολογικές Μαρτυρίες της Παλαιάς Διαθήκης</a:t>
            </a:r>
            <a:endParaRPr lang="el-GR" sz="4200" dirty="0">
              <a:solidFill>
                <a:srgbClr val="5075BC"/>
              </a:solidFill>
            </a:endParaRPr>
          </a:p>
        </p:txBody>
      </p:sp>
      <p:sp>
        <p:nvSpPr>
          <p:cNvPr id="3" name="Υπότιτλος 2"/>
          <p:cNvSpPr>
            <a:spLocks noGrp="1"/>
          </p:cNvSpPr>
          <p:nvPr>
            <p:ph type="subTitle" idx="1"/>
          </p:nvPr>
        </p:nvSpPr>
        <p:spPr>
          <a:xfrm>
            <a:off x="683568" y="3384823"/>
            <a:ext cx="7776864" cy="1752600"/>
          </a:xfrm>
        </p:spPr>
        <p:txBody>
          <a:bodyPr>
            <a:noAutofit/>
          </a:bodyPr>
          <a:lstStyle/>
          <a:p>
            <a:r>
              <a:rPr lang="el-GR" altLang="el-GR" sz="2800" dirty="0" smtClean="0">
                <a:solidFill>
                  <a:srgbClr val="5075BC"/>
                </a:solidFill>
                <a:latin typeface="+mj-lt"/>
                <a:ea typeface="+mj-ea"/>
                <a:cs typeface="+mj-cs"/>
              </a:rPr>
              <a:t>Ενότητα </a:t>
            </a:r>
            <a:r>
              <a:rPr lang="en-US" altLang="el-GR" sz="2800" dirty="0" smtClean="0">
                <a:solidFill>
                  <a:srgbClr val="5075BC"/>
                </a:solidFill>
                <a:latin typeface="+mj-lt"/>
                <a:ea typeface="+mj-ea"/>
                <a:cs typeface="+mj-cs"/>
              </a:rPr>
              <a:t>1</a:t>
            </a:r>
            <a:r>
              <a:rPr lang="el-GR" sz="2800" dirty="0" smtClean="0">
                <a:solidFill>
                  <a:srgbClr val="5075BC"/>
                </a:solidFill>
                <a:latin typeface="+mj-lt"/>
                <a:ea typeface="+mj-ea"/>
                <a:cs typeface="+mj-cs"/>
              </a:rPr>
              <a:t>:</a:t>
            </a:r>
            <a:r>
              <a:rPr lang="en-US" sz="2800" dirty="0" smtClean="0">
                <a:solidFill>
                  <a:srgbClr val="5075BC"/>
                </a:solidFill>
                <a:latin typeface="+mj-lt"/>
                <a:ea typeface="+mj-ea"/>
                <a:cs typeface="+mj-cs"/>
              </a:rPr>
              <a:t> </a:t>
            </a:r>
            <a:r>
              <a:rPr lang="el-GR" sz="2800" dirty="0"/>
              <a:t>Οι </a:t>
            </a:r>
            <a:r>
              <a:rPr lang="el-GR" sz="2800" dirty="0" smtClean="0"/>
              <a:t>προφήτισσες</a:t>
            </a:r>
            <a:endParaRPr lang="en-US" sz="2800" dirty="0"/>
          </a:p>
          <a:p>
            <a:endParaRPr lang="en-US" sz="2800" dirty="0" smtClean="0"/>
          </a:p>
          <a:p>
            <a:r>
              <a:rPr lang="el-GR" sz="2800" dirty="0" smtClean="0"/>
              <a:t>Σωτήριος Δεσπότης</a:t>
            </a:r>
            <a:endParaRPr lang="el-GR" sz="2800" dirty="0"/>
          </a:p>
          <a:p>
            <a:r>
              <a:rPr lang="el-GR" sz="2800" dirty="0"/>
              <a:t>Θεολογική </a:t>
            </a:r>
            <a:r>
              <a:rPr lang="el-GR" sz="2800" dirty="0" smtClean="0"/>
              <a:t>Σχολή</a:t>
            </a:r>
            <a:endParaRPr lang="en-US" sz="2800" dirty="0" smtClean="0"/>
          </a:p>
          <a:p>
            <a:r>
              <a:rPr lang="el-GR" sz="2800" dirty="0"/>
              <a:t>Τμήμα Κοινωνικής Θεολογίας</a:t>
            </a:r>
          </a:p>
        </p:txBody>
      </p:sp>
    </p:spTree>
    <p:custDataLst>
      <p:tags r:id="rId1"/>
    </p:custDataLst>
    <p:extLst>
      <p:ext uri="{BB962C8B-B14F-4D97-AF65-F5344CB8AC3E}">
        <p14:creationId xmlns:p14="http://schemas.microsoft.com/office/powerpoint/2010/main" val="40071480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60648"/>
            <a:ext cx="8229600" cy="1143000"/>
          </a:xfrm>
        </p:spPr>
        <p:txBody>
          <a:bodyPr>
            <a:normAutofit/>
          </a:bodyPr>
          <a:lstStyle/>
          <a:p>
            <a:r>
              <a:rPr lang="el-GR" dirty="0"/>
              <a:t>ΠΡΟΦΗΤΕΙΑ ΣΕ </a:t>
            </a:r>
            <a:r>
              <a:rPr lang="el-GR" dirty="0" smtClean="0"/>
              <a:t>ΚΑΘΕ ΕΠΟΧΗ</a:t>
            </a:r>
            <a:endParaRPr lang="el-GR" dirty="0"/>
          </a:p>
        </p:txBody>
      </p:sp>
      <p:sp>
        <p:nvSpPr>
          <p:cNvPr id="3" name="Θέση περιεχομένου 2"/>
          <p:cNvSpPr>
            <a:spLocks noGrp="1"/>
          </p:cNvSpPr>
          <p:nvPr>
            <p:ph sz="half" idx="1"/>
          </p:nvPr>
        </p:nvSpPr>
        <p:spPr>
          <a:xfrm>
            <a:off x="457200" y="1484784"/>
            <a:ext cx="8229600" cy="4641379"/>
          </a:xfrm>
        </p:spPr>
        <p:txBody>
          <a:bodyPr>
            <a:noAutofit/>
          </a:bodyPr>
          <a:lstStyle/>
          <a:p>
            <a:pPr marL="0" indent="0">
              <a:lnSpc>
                <a:spcPts val="1500"/>
              </a:lnSpc>
              <a:spcBef>
                <a:spcPts val="0"/>
              </a:spcBef>
              <a:buNone/>
              <a:defRPr/>
            </a:pPr>
            <a:r>
              <a:rPr lang="el-GR" sz="2000" dirty="0"/>
              <a:t>Σε μια εποχή που (1) αλήθεια θεωρείται αυτή που πουλάνε ως τέτοια τα ΜΜΕ και αυτοί που διαμορφώνουν την Κοινή Γνώμη, που (2) πριν το Δελτίο Καιρού προηγείται η Πρόγνωση για τις </a:t>
            </a:r>
            <a:r>
              <a:rPr lang="el-GR" sz="2000" b="1" i="1" dirty="0"/>
              <a:t>Αξίες</a:t>
            </a:r>
            <a:r>
              <a:rPr lang="el-GR" sz="2000" dirty="0"/>
              <a:t> και τους Δείκτες του Χρηματιστηρίου και τις τάσεις της αγοράς η ανάγκη αληθινών προφητών είναι επείγουσα! </a:t>
            </a:r>
          </a:p>
          <a:p>
            <a:pPr marL="0" indent="0" algn="ctr">
              <a:lnSpc>
                <a:spcPts val="1500"/>
              </a:lnSpc>
              <a:spcBef>
                <a:spcPts val="0"/>
              </a:spcBef>
              <a:buNone/>
              <a:defRPr/>
            </a:pPr>
            <a:r>
              <a:rPr lang="el-GR" sz="2000" b="1" dirty="0"/>
              <a:t>ΑΝΑΜΟΝΗ </a:t>
            </a:r>
            <a:r>
              <a:rPr lang="el-GR" sz="2000" b="1" u="sng" dirty="0"/>
              <a:t>ΤΟΥ</a:t>
            </a:r>
            <a:r>
              <a:rPr lang="el-GR" sz="2000" b="1" dirty="0"/>
              <a:t> ΠΡΟΦΗΤΗ</a:t>
            </a:r>
            <a:endParaRPr lang="el-GR" sz="2000" dirty="0"/>
          </a:p>
          <a:p>
            <a:pPr marL="0" indent="0">
              <a:lnSpc>
                <a:spcPts val="1500"/>
              </a:lnSpc>
              <a:spcBef>
                <a:spcPts val="0"/>
              </a:spcBef>
              <a:buNone/>
              <a:defRPr/>
            </a:pPr>
            <a:r>
              <a:rPr lang="el-GR" sz="2000" b="1" dirty="0"/>
              <a:t>Δευτερονόμιο 18, 15-22: </a:t>
            </a:r>
            <a:r>
              <a:rPr lang="el-GR" sz="2000" i="1" dirty="0"/>
              <a:t>Αυτά τα έθνη που θα διώξετε, δίνουν προσοχή στους οιωνοσκόπους και στους μάντεις. Τέτοια πράγματα όμως δεν τα επιτρέπει ο' εσάς ο Κύριος, ο Θεός σας. </a:t>
            </a:r>
            <a:r>
              <a:rPr lang="el-GR" sz="2000" b="1" i="1" dirty="0"/>
              <a:t>Αυτός θα αναδείξει έναν προφήτη από σας, μέσα από το λαό σας, σαν εμένα. Αυτόν ν</a:t>
            </a:r>
            <a:r>
              <a:rPr lang="el-GR" sz="2000" b="1" i="1" baseline="30000" dirty="0"/>
              <a:t>’ </a:t>
            </a:r>
            <a:r>
              <a:rPr lang="el-GR" sz="2000" b="1" i="1" dirty="0"/>
              <a:t>ακούτε</a:t>
            </a:r>
            <a:r>
              <a:rPr lang="el-GR" sz="2000" i="1" dirty="0"/>
              <a:t>. </a:t>
            </a:r>
            <a:r>
              <a:rPr lang="el-GR" sz="2000" i="1" baseline="30000" dirty="0"/>
              <a:t>16</a:t>
            </a:r>
            <a:r>
              <a:rPr lang="el-GR" sz="2000" i="1" dirty="0"/>
              <a:t>Αυτό ακριβώς ζητήσατε από τον Κύριο, το </a:t>
            </a:r>
            <a:r>
              <a:rPr lang="el-GR" sz="2000" i="1" cap="all" dirty="0"/>
              <a:t>θ</a:t>
            </a:r>
            <a:r>
              <a:rPr lang="el-GR" sz="2000" i="1" dirty="0"/>
              <a:t>εό σας την ημέρα που είχατε συναχθεί στο όρος </a:t>
            </a:r>
            <a:r>
              <a:rPr lang="el-GR" sz="2000" i="1" dirty="0" err="1"/>
              <a:t>Χωρήβ</a:t>
            </a:r>
            <a:r>
              <a:rPr lang="el-GR" sz="2000" i="1" dirty="0"/>
              <a:t>. «Δε θέλουμε ν' ακούμε πια τη φωνή του Κυρίου, του Θεού μας», λέγατε, "δε θέλουμε πια να βλέπουμε αυτή τη μεγάλη φωτιά, για να μην πεθάνουμε». "Τότε ο Κύριος μου είπε: «Σωστά είναι αυτά που είπαν. </a:t>
            </a:r>
            <a:r>
              <a:rPr lang="el-GR" sz="2000" b="1" i="1" baseline="30000" dirty="0"/>
              <a:t>18</a:t>
            </a:r>
            <a:r>
              <a:rPr lang="el-GR" sz="2000" b="1" i="1" dirty="0"/>
              <a:t>Εγώ θ' αναδείξω μέσα από τον ίδιο τους το λαό έναν προφήτη γι' αυτούς σαν εσένα. Θα βάλω τα λόγια μου στο στόμα του και θα τους λέει όλα όσα εγώ θα τον διατάζω. </a:t>
            </a:r>
            <a:r>
              <a:rPr lang="el-GR" sz="2000" i="1" dirty="0"/>
              <a:t>Αν κάποιος δεν δώσει προσοχή στα λόγια μου, δηλαδή σ' αυτά που θα λέει ο προφήτης εξ ονόματος μου, εγώ ο ίδιος, θα τον τιμωρήσω. Αν όμως κάποιας προφήτης αρχίσει από ασέβεια να λέει εξ ονόματος μου πράγματα που δεν τον διέταξα εγώ να τα πει ή αν μιλάει εξ ονόματος άλλων θεών, ο προφήτης αυτός πρέπει να θανατωθεί», Ίσως τώρα να διερωτηθείτε: «Πώς θα ξεχωρίζουμε το λόγο που δεν τον είπε ο Κύριος; Λοιπόν: Αν ένας προφήτης μιλήσει εξ ονόματος του Κυρίου αλλά ο λόγος του δεν πραγματοποιηθεί και δεν επαληθευτεί, τότε τον λόγο αυτό δεν τον είπε ο Κύριος. Ο προφήτης μίλησε με ασέβεια. Μην τον φοβηθείτε</a:t>
            </a:r>
            <a:r>
              <a:rPr lang="el-GR" sz="2000" i="1" dirty="0" smtClean="0"/>
              <a:t>!</a:t>
            </a:r>
            <a:endParaRPr lang="el-GR" sz="2000" dirty="0"/>
          </a:p>
        </p:txBody>
      </p:sp>
    </p:spTree>
    <p:extLst>
      <p:ext uri="{BB962C8B-B14F-4D97-AF65-F5344CB8AC3E}">
        <p14:creationId xmlns:p14="http://schemas.microsoft.com/office/powerpoint/2010/main" val="37109391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5554960" cy="1143000"/>
          </a:xfrm>
        </p:spPr>
        <p:txBody>
          <a:bodyPr>
            <a:normAutofit fontScale="90000"/>
          </a:bodyPr>
          <a:lstStyle/>
          <a:p>
            <a:r>
              <a:rPr lang="el-GR" dirty="0"/>
              <a:t>ΠΡΟΦΗΤΕΙΑ ΣΕ ΚΑΘΕ ΕΠΟΧΗ [2]</a:t>
            </a:r>
          </a:p>
        </p:txBody>
      </p:sp>
      <p:sp>
        <p:nvSpPr>
          <p:cNvPr id="3" name="Θέση περιεχομένου 2"/>
          <p:cNvSpPr>
            <a:spLocks noGrp="1"/>
          </p:cNvSpPr>
          <p:nvPr>
            <p:ph idx="1"/>
          </p:nvPr>
        </p:nvSpPr>
        <p:spPr/>
        <p:txBody>
          <a:bodyPr>
            <a:noAutofit/>
          </a:bodyPr>
          <a:lstStyle/>
          <a:p>
            <a:pPr marL="0" indent="0" fontAlgn="auto">
              <a:lnSpc>
                <a:spcPts val="1800"/>
              </a:lnSpc>
              <a:spcBef>
                <a:spcPts val="0"/>
              </a:spcBef>
              <a:spcAft>
                <a:spcPts val="0"/>
              </a:spcAft>
              <a:buNone/>
              <a:defRPr/>
            </a:pPr>
            <a:r>
              <a:rPr lang="el-GR" sz="2000" b="1" dirty="0"/>
              <a:t>Οι Πατέρες έδωσαν ιδιαίτερη έμφαση στην </a:t>
            </a:r>
            <a:endParaRPr lang="el-GR" sz="2000" b="1" dirty="0" smtClean="0"/>
          </a:p>
          <a:p>
            <a:pPr marL="0" indent="0" fontAlgn="auto">
              <a:lnSpc>
                <a:spcPts val="1800"/>
              </a:lnSpc>
              <a:spcBef>
                <a:spcPts val="0"/>
              </a:spcBef>
              <a:spcAft>
                <a:spcPts val="0"/>
              </a:spcAft>
              <a:buNone/>
              <a:defRPr/>
            </a:pPr>
            <a:r>
              <a:rPr lang="el-GR" sz="2000" b="1" u="sng" dirty="0" smtClean="0"/>
              <a:t>Προφητεία</a:t>
            </a:r>
            <a:r>
              <a:rPr lang="el-GR" sz="2000" dirty="0"/>
              <a:t>, </a:t>
            </a:r>
            <a:r>
              <a:rPr lang="el-GR" sz="2000" dirty="0" smtClean="0"/>
              <a:t>την οποία θεωρούσαν </a:t>
            </a:r>
            <a:r>
              <a:rPr lang="el-GR" sz="2000" dirty="0"/>
              <a:t>ότι αναφέρεται </a:t>
            </a:r>
            <a:endParaRPr lang="el-GR" sz="2000" dirty="0" smtClean="0"/>
          </a:p>
          <a:p>
            <a:pPr marL="0" indent="0" fontAlgn="auto">
              <a:lnSpc>
                <a:spcPts val="1800"/>
              </a:lnSpc>
              <a:spcBef>
                <a:spcPts val="0"/>
              </a:spcBef>
              <a:spcAft>
                <a:spcPts val="0"/>
              </a:spcAft>
              <a:buNone/>
              <a:defRPr/>
            </a:pPr>
            <a:r>
              <a:rPr lang="el-GR" sz="2000" dirty="0" smtClean="0"/>
              <a:t>όχι </a:t>
            </a:r>
            <a:r>
              <a:rPr lang="el-GR" sz="2000" dirty="0"/>
              <a:t>μόνο </a:t>
            </a:r>
            <a:r>
              <a:rPr lang="el-GR" sz="2000" dirty="0" smtClean="0"/>
              <a:t>στο </a:t>
            </a:r>
            <a:r>
              <a:rPr lang="el-GR" sz="2000" dirty="0"/>
              <a:t>μέλλον, </a:t>
            </a:r>
            <a:r>
              <a:rPr lang="el-GR" sz="2000" b="1" dirty="0" smtClean="0"/>
              <a:t>αλλά </a:t>
            </a:r>
            <a:r>
              <a:rPr lang="el-GR" sz="2000" b="1" dirty="0"/>
              <a:t>στο παρόν και στο </a:t>
            </a:r>
            <a:endParaRPr lang="el-GR" sz="2000" b="1" dirty="0" smtClean="0"/>
          </a:p>
          <a:p>
            <a:pPr marL="0" indent="0" fontAlgn="auto">
              <a:lnSpc>
                <a:spcPts val="1800"/>
              </a:lnSpc>
              <a:spcBef>
                <a:spcPts val="0"/>
              </a:spcBef>
              <a:spcAft>
                <a:spcPts val="0"/>
              </a:spcAft>
              <a:buNone/>
              <a:defRPr/>
            </a:pPr>
            <a:r>
              <a:rPr lang="el-GR" sz="2000" b="1" dirty="0" smtClean="0"/>
              <a:t>παρελθόν</a:t>
            </a:r>
            <a:r>
              <a:rPr lang="el-GR" sz="2000" b="1" dirty="0"/>
              <a:t>.</a:t>
            </a:r>
            <a:r>
              <a:rPr lang="el-GR" sz="2000" dirty="0"/>
              <a:t> Έτσι προφητεία είναι </a:t>
            </a:r>
            <a:r>
              <a:rPr lang="el-GR" sz="2000" dirty="0" smtClean="0"/>
              <a:t>όσα </a:t>
            </a:r>
            <a:r>
              <a:rPr lang="el-GR" sz="2000" dirty="0"/>
              <a:t>διηγείται ο Μωυσής για τον Αδάμ αλλά και όσα </a:t>
            </a:r>
            <a:r>
              <a:rPr lang="el-GR" sz="2000" dirty="0" smtClean="0"/>
              <a:t>αποκαλύπτει </a:t>
            </a:r>
            <a:r>
              <a:rPr lang="el-GR" sz="2000" dirty="0"/>
              <a:t>ο Πέτρος στον Ανανία και τη </a:t>
            </a:r>
            <a:r>
              <a:rPr lang="el-GR" sz="2000" dirty="0" err="1"/>
              <a:t>Σάπφειρα</a:t>
            </a:r>
            <a:r>
              <a:rPr lang="el-GR" sz="2000" dirty="0"/>
              <a:t> (</a:t>
            </a:r>
            <a:r>
              <a:rPr lang="el-GR" sz="2000" dirty="0" err="1"/>
              <a:t>Πρ</a:t>
            </a:r>
            <a:r>
              <a:rPr lang="el-GR" sz="2000" dirty="0"/>
              <a:t>. 4). </a:t>
            </a:r>
            <a:r>
              <a:rPr lang="el-GR" sz="2000" dirty="0" smtClean="0"/>
              <a:t>Κυριότερη </a:t>
            </a:r>
            <a:r>
              <a:rPr lang="el-GR" sz="2000" dirty="0"/>
              <a:t>βέβαια προφητεία είναι εκείνη, η οποία αναφέρεται στον Ιησού και στην εξ Ιουδαίων αλλά και εξ εθνών Εκκλησία. Το εκπληκτικό είναι ότι αυτός ο μεσσιανικός χαρακτήρας δεν τους οδηγούσε στο να απορρίψουν την ιστορική αναφορά της προφητείας. Απλώς αναγνώριζαν ότι μέσω της </a:t>
            </a:r>
            <a:r>
              <a:rPr lang="el-GR" sz="2000" b="1" i="1" dirty="0"/>
              <a:t>υπερβολής, του βίαιου στοιχείου</a:t>
            </a:r>
            <a:r>
              <a:rPr lang="el-GR" sz="2000" dirty="0"/>
              <a:t> που κάθε προφητεία εμπεριέχει, αποκτά και εσχατολογική προσαρμογή. </a:t>
            </a:r>
          </a:p>
          <a:p>
            <a:pPr marL="0" indent="0" fontAlgn="auto">
              <a:lnSpc>
                <a:spcPts val="1800"/>
              </a:lnSpc>
              <a:spcBef>
                <a:spcPts val="0"/>
              </a:spcBef>
              <a:spcAft>
                <a:spcPts val="0"/>
              </a:spcAft>
              <a:buNone/>
              <a:defRPr/>
            </a:pPr>
            <a:r>
              <a:rPr lang="el-GR" sz="2000" dirty="0" smtClean="0"/>
              <a:t>Σύμφωνα </a:t>
            </a:r>
            <a:r>
              <a:rPr lang="el-GR" sz="2000" dirty="0"/>
              <a:t>με το Θεοδώρητο Κύρου </a:t>
            </a:r>
            <a:r>
              <a:rPr lang="el-GR" sz="2000" i="1" dirty="0"/>
              <a:t>το Φωτίζου, φωτίζου του </a:t>
            </a:r>
            <a:r>
              <a:rPr lang="el-GR" sz="2000" i="1" dirty="0" err="1"/>
              <a:t>Ησ</a:t>
            </a:r>
            <a:r>
              <a:rPr lang="el-GR" sz="2000" i="1" dirty="0"/>
              <a:t>. 60, 1 έχει ταυτόχρονα </a:t>
            </a:r>
            <a:r>
              <a:rPr lang="el-GR" sz="2000" b="1" i="1" u="sng" dirty="0"/>
              <a:t>τρεις υποθέσεις</a:t>
            </a:r>
            <a:r>
              <a:rPr lang="el-GR" sz="2000" i="1" dirty="0"/>
              <a:t>: η πρώτη </a:t>
            </a:r>
            <a:r>
              <a:rPr lang="el-GR" sz="2000" i="1" dirty="0" err="1"/>
              <a:t>προθεσπίζει</a:t>
            </a:r>
            <a:r>
              <a:rPr lang="el-GR" sz="2000" i="1" dirty="0"/>
              <a:t> ως εν </a:t>
            </a:r>
            <a:r>
              <a:rPr lang="el-GR" sz="2000" i="1" dirty="0" err="1"/>
              <a:t>σκιογραφία</a:t>
            </a:r>
            <a:r>
              <a:rPr lang="el-GR" sz="2000" i="1" dirty="0"/>
              <a:t> την ανοικοδόμηση της </a:t>
            </a:r>
            <a:r>
              <a:rPr lang="el-GR" sz="2000" i="1" cap="all" dirty="0" err="1"/>
              <a:t>ι</a:t>
            </a:r>
            <a:r>
              <a:rPr lang="el-GR" sz="2000" i="1" dirty="0" err="1"/>
              <a:t>ερουσαλήμ</a:t>
            </a:r>
            <a:r>
              <a:rPr lang="el-GR" sz="2000" i="1" dirty="0"/>
              <a:t> επί Κύρου και Δαρείου, η δεύτερη δεικνύει ως εν </a:t>
            </a:r>
            <a:r>
              <a:rPr lang="el-GR" sz="2000" i="1" dirty="0" err="1"/>
              <a:t>εικόνι</a:t>
            </a:r>
            <a:r>
              <a:rPr lang="el-GR" sz="2000" i="1" dirty="0"/>
              <a:t> την λαμπρότητα της Εκκλησίας και η τρίτη </a:t>
            </a:r>
            <a:r>
              <a:rPr lang="el-GR" sz="2000" i="1" dirty="0" err="1"/>
              <a:t>προδηλοί</a:t>
            </a:r>
            <a:r>
              <a:rPr lang="el-GR" sz="2000" i="1" dirty="0"/>
              <a:t> το αρχέτυπο της </a:t>
            </a:r>
            <a:r>
              <a:rPr lang="el-GR" sz="2000" i="1" dirty="0" err="1"/>
              <a:t>εικόνος</a:t>
            </a:r>
            <a:r>
              <a:rPr lang="el-GR" sz="2000" i="1" dirty="0"/>
              <a:t>, δηλ. τον μέλλοντα βίο και την εν </a:t>
            </a:r>
            <a:r>
              <a:rPr lang="el-GR" sz="2000" i="1" dirty="0" err="1"/>
              <a:t>ουρανοίς</a:t>
            </a:r>
            <a:r>
              <a:rPr lang="el-GR" sz="2000" i="1" dirty="0"/>
              <a:t> πολιτεία</a:t>
            </a:r>
            <a:r>
              <a:rPr lang="el-GR" sz="2000" dirty="0"/>
              <a:t>. </a:t>
            </a:r>
            <a:r>
              <a:rPr lang="el-GR" sz="2000" cap="all" dirty="0"/>
              <a:t>π</a:t>
            </a:r>
            <a:r>
              <a:rPr lang="el-GR" sz="2000" dirty="0"/>
              <a:t>ολλές φορές επίσης μια προφητεία που αφορά στο άμεσο μέλλον, συμπλέκεται με μια προφητεία των τελικών Εσχάτων. Έτσι στη Μικρή Αποκάλυψη του Ιησού στο </a:t>
            </a:r>
            <a:r>
              <a:rPr lang="el-GR" sz="2000" dirty="0" err="1"/>
              <a:t>Μκ</a:t>
            </a:r>
            <a:r>
              <a:rPr lang="el-GR" sz="2000" dirty="0"/>
              <a:t>. 13 η πρόρρηση για άλωση της Ιερουσαλήμ επιβεβαιώνει την τελική ανακαίνιση των πάντων</a:t>
            </a:r>
            <a:r>
              <a:rPr lang="el-GR" sz="2000" dirty="0" smtClean="0"/>
              <a:t>.</a:t>
            </a:r>
            <a:endParaRPr lang="el-GR" sz="2000"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9537" y="274638"/>
            <a:ext cx="2894887" cy="1936952"/>
          </a:xfrm>
          <a:prstGeom prst="rect">
            <a:avLst/>
          </a:prstGeom>
        </p:spPr>
      </p:pic>
      <p:sp>
        <p:nvSpPr>
          <p:cNvPr id="5" name="TextBox 4"/>
          <p:cNvSpPr txBox="1"/>
          <p:nvPr/>
        </p:nvSpPr>
        <p:spPr>
          <a:xfrm>
            <a:off x="6012160" y="1844824"/>
            <a:ext cx="198227" cy="278004"/>
          </a:xfrm>
          <a:prstGeom prst="rect">
            <a:avLst/>
          </a:prstGeom>
        </p:spPr>
        <p:txBody>
          <a:bodyPr vert="horz" wrap="square" lIns="91440" tIns="45720" rIns="91440" bIns="45720" rtlCol="0" anchor="ctr">
            <a:noAutofit/>
          </a:bodyPr>
          <a:lstStyle/>
          <a:p>
            <a:pPr algn="ctr"/>
            <a:r>
              <a:rPr lang="el-GR" sz="1500" dirty="0" smtClean="0"/>
              <a:t>5</a:t>
            </a:r>
          </a:p>
        </p:txBody>
      </p:sp>
    </p:spTree>
    <p:extLst>
      <p:ext uri="{BB962C8B-B14F-4D97-AF65-F5344CB8AC3E}">
        <p14:creationId xmlns:p14="http://schemas.microsoft.com/office/powerpoint/2010/main" val="32118248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half" idx="1"/>
          </p:nvPr>
        </p:nvSpPr>
        <p:spPr>
          <a:xfrm>
            <a:off x="457200" y="692696"/>
            <a:ext cx="5122912" cy="5433467"/>
          </a:xfrm>
        </p:spPr>
        <p:txBody>
          <a:bodyPr>
            <a:noAutofit/>
          </a:bodyPr>
          <a:lstStyle/>
          <a:p>
            <a:pPr marL="0" indent="0">
              <a:lnSpc>
                <a:spcPts val="1800"/>
              </a:lnSpc>
              <a:spcBef>
                <a:spcPts val="0"/>
              </a:spcBef>
              <a:buNone/>
              <a:defRPr/>
            </a:pPr>
            <a:r>
              <a:rPr lang="el-GR" sz="2000" dirty="0"/>
              <a:t>Ο επίλογος του </a:t>
            </a:r>
            <a:r>
              <a:rPr lang="el-GR" sz="2000" dirty="0" err="1"/>
              <a:t>Δευτ</a:t>
            </a:r>
            <a:r>
              <a:rPr lang="el-GR" sz="2000" dirty="0"/>
              <a:t>. επανέρχεται για άλλη μια φορά στην επαγγελία και της προσδίδει μία τροπή που εκπλήσσει. Αυτή εκτείνεται πέρα από </a:t>
            </a:r>
            <a:r>
              <a:rPr lang="el-GR" sz="2000" dirty="0" smtClean="0"/>
              <a:t>τον προφητικό </a:t>
            </a:r>
            <a:r>
              <a:rPr lang="el-GR" sz="2000" dirty="0"/>
              <a:t>θεσμό δίνοντας έτσι το αληθινό νόημα στη μορφή του Προφήτη. Αναφέρεται: </a:t>
            </a:r>
            <a:r>
              <a:rPr lang="el-GR" sz="2000" i="1" dirty="0" err="1"/>
              <a:t>καὶ</a:t>
            </a:r>
            <a:r>
              <a:rPr lang="el-GR" sz="2000" i="1" dirty="0"/>
              <a:t> </a:t>
            </a:r>
            <a:r>
              <a:rPr lang="el-GR" sz="2000" i="1" dirty="0" err="1"/>
              <a:t>οὐκ</a:t>
            </a:r>
            <a:r>
              <a:rPr lang="el-GR" sz="2000" i="1" dirty="0"/>
              <a:t> </a:t>
            </a:r>
            <a:r>
              <a:rPr lang="el-GR" sz="2000" i="1" dirty="0" err="1"/>
              <a:t>ἀνέστη</a:t>
            </a:r>
            <a:r>
              <a:rPr lang="el-GR" sz="2000" i="1" dirty="0"/>
              <a:t> </a:t>
            </a:r>
            <a:r>
              <a:rPr lang="el-GR" sz="2000" i="1" dirty="0" err="1"/>
              <a:t>ἔτι</a:t>
            </a:r>
            <a:r>
              <a:rPr lang="el-GR" sz="2000" i="1" dirty="0"/>
              <a:t> </a:t>
            </a:r>
            <a:r>
              <a:rPr lang="el-GR" sz="2000" i="1" dirty="0" err="1"/>
              <a:t>προφήτης</a:t>
            </a:r>
            <a:r>
              <a:rPr lang="el-GR" sz="2000" i="1" dirty="0"/>
              <a:t> </a:t>
            </a:r>
            <a:r>
              <a:rPr lang="el-GR" sz="2000" i="1" dirty="0" err="1"/>
              <a:t>ἐν</a:t>
            </a:r>
            <a:r>
              <a:rPr lang="el-GR" sz="2000" i="1" dirty="0"/>
              <a:t> </a:t>
            </a:r>
            <a:r>
              <a:rPr lang="el-GR" sz="2000" i="1" dirty="0" err="1"/>
              <a:t>Ἰσραὴλ</a:t>
            </a:r>
            <a:r>
              <a:rPr lang="el-GR" sz="2000" i="1" dirty="0"/>
              <a:t> </a:t>
            </a:r>
            <a:r>
              <a:rPr lang="el-GR" sz="2000" i="1" dirty="0" err="1"/>
              <a:t>ὡς</a:t>
            </a:r>
            <a:r>
              <a:rPr lang="el-GR" sz="2000" i="1" dirty="0"/>
              <a:t> </a:t>
            </a:r>
            <a:r>
              <a:rPr lang="el-GR" sz="2000" i="1" dirty="0" err="1"/>
              <a:t>Μωυσῆς</a:t>
            </a:r>
            <a:r>
              <a:rPr lang="el-GR" sz="2000" i="1" dirty="0"/>
              <a:t> </a:t>
            </a:r>
            <a:r>
              <a:rPr lang="el-GR" sz="2000" i="1" dirty="0" err="1"/>
              <a:t>ὃν</a:t>
            </a:r>
            <a:r>
              <a:rPr lang="el-GR" sz="2000" i="1" dirty="0"/>
              <a:t> </a:t>
            </a:r>
            <a:r>
              <a:rPr lang="el-GR" sz="2000" i="1" dirty="0" err="1"/>
              <a:t>ἔγνω</a:t>
            </a:r>
            <a:r>
              <a:rPr lang="el-GR" sz="2000" i="1" dirty="0"/>
              <a:t> </a:t>
            </a:r>
            <a:r>
              <a:rPr lang="el-GR" sz="2000" i="1" cap="all" dirty="0" err="1"/>
              <a:t>κ</a:t>
            </a:r>
            <a:r>
              <a:rPr lang="el-GR" sz="2000" i="1" dirty="0" err="1"/>
              <a:t>ύριος</a:t>
            </a:r>
            <a:r>
              <a:rPr lang="el-GR" sz="2000" i="1" dirty="0"/>
              <a:t> </a:t>
            </a:r>
            <a:r>
              <a:rPr lang="el-GR" sz="2000" i="1" dirty="0" err="1"/>
              <a:t>αὐτὸν</a:t>
            </a:r>
            <a:r>
              <a:rPr lang="el-GR" sz="2000" i="1" dirty="0"/>
              <a:t> </a:t>
            </a:r>
            <a:r>
              <a:rPr lang="el-GR" sz="2000" i="1" dirty="0" err="1"/>
              <a:t>πρόσωπον</a:t>
            </a:r>
            <a:r>
              <a:rPr lang="el-GR" sz="2000" i="1" dirty="0"/>
              <a:t> </a:t>
            </a:r>
            <a:r>
              <a:rPr lang="el-GR" sz="2000" i="1" dirty="0" err="1"/>
              <a:t>κατὰ</a:t>
            </a:r>
            <a:r>
              <a:rPr lang="el-GR" sz="2000" i="1" dirty="0"/>
              <a:t> </a:t>
            </a:r>
            <a:r>
              <a:rPr lang="el-GR" sz="2000" i="1" dirty="0" err="1"/>
              <a:t>πρόσωπον</a:t>
            </a:r>
            <a:r>
              <a:rPr lang="el-GR" sz="2000" i="1" dirty="0"/>
              <a:t> </a:t>
            </a:r>
            <a:r>
              <a:rPr lang="el-GR" sz="2000" dirty="0"/>
              <a:t>(</a:t>
            </a:r>
            <a:r>
              <a:rPr lang="el-GR" sz="2000" dirty="0" err="1"/>
              <a:t>Δευτ</a:t>
            </a:r>
            <a:r>
              <a:rPr lang="el-GR" sz="2000" dirty="0"/>
              <a:t>. 34, 10).</a:t>
            </a:r>
            <a:r>
              <a:rPr lang="el-GR" sz="2000" i="1" dirty="0"/>
              <a:t> </a:t>
            </a:r>
            <a:r>
              <a:rPr lang="el-GR" sz="2000" cap="all" dirty="0" err="1"/>
              <a:t>ς</a:t>
            </a:r>
            <a:r>
              <a:rPr lang="el-GR" sz="2000" dirty="0" err="1"/>
              <a:t>ε</a:t>
            </a:r>
            <a:r>
              <a:rPr lang="el-GR" sz="2000" dirty="0"/>
              <a:t> αυτόν τον επίλογο του τελευταίου βιβλίου της Πεντατεύχου ενυπάρχει μία αξιοσημείωτη απογοήτευση: η επαγγελία της έλευσης ενός </a:t>
            </a:r>
            <a:r>
              <a:rPr lang="el-GR" sz="2000" cap="all" dirty="0"/>
              <a:t>π</a:t>
            </a:r>
            <a:r>
              <a:rPr lang="el-GR" sz="2000" dirty="0"/>
              <a:t>ροφήτη δεν εκπληρώθηκε. Έτσι καθίσταται τώρα σαφές ότι με εκείνο το λόγο</a:t>
            </a:r>
            <a:r>
              <a:rPr lang="el-GR" sz="2000" i="1" dirty="0"/>
              <a:t> </a:t>
            </a:r>
            <a:r>
              <a:rPr lang="el-GR" sz="2000" i="1" cap="all" dirty="0" err="1"/>
              <a:t>π</a:t>
            </a:r>
            <a:r>
              <a:rPr lang="el-GR" sz="2000" i="1" dirty="0" err="1"/>
              <a:t>ροφήτην</a:t>
            </a:r>
            <a:r>
              <a:rPr lang="el-GR" sz="2000" i="1" dirty="0"/>
              <a:t> </a:t>
            </a:r>
            <a:r>
              <a:rPr lang="el-GR" sz="2000" i="1" dirty="0" err="1"/>
              <a:t>ὡς</a:t>
            </a:r>
            <a:r>
              <a:rPr lang="el-GR" sz="2000" i="1" dirty="0"/>
              <a:t> </a:t>
            </a:r>
            <a:r>
              <a:rPr lang="el-GR" sz="2000" i="1" dirty="0" err="1"/>
              <a:t>ἐμὲ</a:t>
            </a:r>
            <a:r>
              <a:rPr lang="el-GR" sz="2000" dirty="0"/>
              <a:t> δε νοούνταν απλώς η καθιέρωση του υπάρχοντος ήδη προφητικού αξιώματος, αλλά κάτι διαφορετικό και πολύ σπουδαιότερο: η αναγγελία ενός νέου Μωυσή. Συνειδητοποιείται ότι η κατάληψη της Γης της Παλαιστίνης δε σήμανε την είσοδο στη σωτηρία. </a:t>
            </a:r>
            <a:r>
              <a:rPr lang="el-GR" sz="2000" cap="all" dirty="0"/>
              <a:t>ο</a:t>
            </a:r>
            <a:r>
              <a:rPr lang="el-GR" sz="2000" dirty="0"/>
              <a:t> Ισραήλ λαχταρούσε πάντα την πραγματική του απελευθέρωση. Γι’ αυτό το σκοπό ήταν απαραίτητη μία έξοδος ριζοσπαστικότερης μορφής και είχε ανάγκη ένα νέο Μωυσή. </a:t>
            </a:r>
          </a:p>
        </p:txBody>
      </p:sp>
      <p:pic>
        <p:nvPicPr>
          <p:cNvPr id="5" name="Θέση περιεχομένου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724128" y="2300719"/>
            <a:ext cx="2960370" cy="2217420"/>
          </a:xfrm>
        </p:spPr>
      </p:pic>
      <p:sp>
        <p:nvSpPr>
          <p:cNvPr id="6" name="TextBox 5"/>
          <p:cNvSpPr txBox="1"/>
          <p:nvPr/>
        </p:nvSpPr>
        <p:spPr>
          <a:xfrm>
            <a:off x="8486271" y="4518139"/>
            <a:ext cx="198227" cy="278004"/>
          </a:xfrm>
          <a:prstGeom prst="rect">
            <a:avLst/>
          </a:prstGeom>
        </p:spPr>
        <p:txBody>
          <a:bodyPr vert="horz" wrap="square" lIns="91440" tIns="45720" rIns="91440" bIns="45720" rtlCol="0" anchor="ctr">
            <a:noAutofit/>
          </a:bodyPr>
          <a:lstStyle/>
          <a:p>
            <a:pPr algn="ctr"/>
            <a:r>
              <a:rPr lang="el-GR" sz="1500" dirty="0" smtClean="0"/>
              <a:t>6</a:t>
            </a:r>
          </a:p>
        </p:txBody>
      </p:sp>
    </p:spTree>
    <p:extLst>
      <p:ext uri="{BB962C8B-B14F-4D97-AF65-F5344CB8AC3E}">
        <p14:creationId xmlns:p14="http://schemas.microsoft.com/office/powerpoint/2010/main" val="32688455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rot="10800000" flipV="1">
            <a:off x="107950" y="363538"/>
            <a:ext cx="8856663" cy="637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sz="1200" b="1" dirty="0">
                <a:latin typeface="Calibri" panose="020F0502020204030204" pitchFamily="34" charset="0"/>
              </a:rPr>
              <a:t>ΠΡΟΦΗΤΕΣ (Π. Κανελλόπουλος)</a:t>
            </a:r>
          </a:p>
          <a:p>
            <a:pPr algn="just" eaLnBrk="1" hangingPunct="1"/>
            <a:r>
              <a:rPr lang="el-GR" sz="1100" dirty="0">
                <a:latin typeface="Calibri" panose="020F0502020204030204" pitchFamily="34" charset="0"/>
              </a:rPr>
              <a:t>Μόνον ο Ισραήλ γέννησε πνεύματα σαν τον Δαυίδ, τον Ησαΐα, τον Ιερεμία, τον Ιεζεκιήλ. Ο Ισραήλ ήταν λαός μεγάλων παθημάτων. Λιμοί, λοιμοί, καταποντισμοί, επιδρομές αλλοφύλων, πολιορκίες και ήττες, μετοικεσίες και εξανδραποδισμοί — και όλ' αυτά πλάι στην έρημο, τη νεκρή φύση, και πλάι στη νεκρή θάλασσα— χαρακτηρίζουν τη ζωή του Ισραήλ. Ίσως γι' αυτό και ο Κύριος των Δυνάμεων στάθηκε πιο πολύ κοντά του. Και μιλούσε στους προφήτες του Ισραήλ. Τους μιλούσε τάχα στ' αλήθεια; Οι ίδιοι πίστευ­αν ότι τον άκουγαν. Ναι, αναμφίβολο είναι ότι το πί­στευαν. Δεν είχε, ίσως, γεννηθεί ακόμα τότε η αμφιβολία. Δεν είχε πάντως γεννηθεί ως καθεστώς ψυχής ή ως μέθοδος. Δεν υπάρχουν τεχνάσματα στα λόγια ή στις κραυγές των προφητών.  Μονάχα όποιος πιστεύει ότι του μιλάει ο Θεός μπορεί να μιλήσει ή να οργισθεί ή να θρηνήσει όπως μίλησαν, οργίσθηκαν και θρήνησαν οι προφήτες. Η γλώσσα τους είναι ταυτόχρονα σκληρή και τρυφερή. Την ώρα που οργίζονταν οι προφήτες ή που μεταφέρουν του ορ­γισμένου θεού τους λόγους, συνδυάζουν τη σκληρή λέξη και σκέψη με τις πιο απαλές παρομοιώσεις, με την άμπελο, με τους ελαιώνες, με τους κέδρους, με τα </a:t>
            </a:r>
            <a:r>
              <a:rPr lang="el-GR" sz="1100" dirty="0" err="1">
                <a:latin typeface="Calibri" panose="020F0502020204030204" pitchFamily="34" charset="0"/>
              </a:rPr>
              <a:t>κρίνα</a:t>
            </a:r>
            <a:r>
              <a:rPr lang="el-GR" sz="1100" dirty="0">
                <a:latin typeface="Calibri" panose="020F0502020204030204" pitchFamily="34" charset="0"/>
              </a:rPr>
              <a:t>, με τα χελιδόνια, με τα περιστέρια, με τα πρόβατα. «</a:t>
            </a:r>
            <a:r>
              <a:rPr lang="el-GR" sz="1100" b="1" i="1" dirty="0" err="1">
                <a:latin typeface="Calibri" panose="020F0502020204030204" pitchFamily="34" charset="0"/>
              </a:rPr>
              <a:t>Ευφράνθητι</a:t>
            </a:r>
            <a:r>
              <a:rPr lang="el-GR" sz="1100" b="1" i="1" dirty="0">
                <a:latin typeface="Calibri" panose="020F0502020204030204" pitchFamily="34" charset="0"/>
              </a:rPr>
              <a:t>, έρημος διψώσα</a:t>
            </a:r>
            <a:r>
              <a:rPr lang="el-GR" sz="1100" dirty="0">
                <a:latin typeface="Calibri" panose="020F0502020204030204" pitchFamily="34" charset="0"/>
              </a:rPr>
              <a:t>», λέει ο Ησαΐας, «</a:t>
            </a:r>
            <a:r>
              <a:rPr lang="el-GR" sz="1100" dirty="0" err="1">
                <a:latin typeface="Calibri" panose="020F0502020204030204" pitchFamily="34" charset="0"/>
              </a:rPr>
              <a:t>αγαλλιάσθω</a:t>
            </a:r>
            <a:r>
              <a:rPr lang="el-GR" sz="1100" dirty="0">
                <a:latin typeface="Calibri" panose="020F0502020204030204" pitchFamily="34" charset="0"/>
              </a:rPr>
              <a:t> έρημος και </a:t>
            </a:r>
            <a:r>
              <a:rPr lang="el-GR" sz="1100" dirty="0" err="1">
                <a:latin typeface="Calibri" panose="020F0502020204030204" pitchFamily="34" charset="0"/>
              </a:rPr>
              <a:t>ανθήτω</a:t>
            </a:r>
            <a:r>
              <a:rPr lang="el-GR" sz="1100" dirty="0">
                <a:latin typeface="Calibri" panose="020F0502020204030204" pitchFamily="34" charset="0"/>
              </a:rPr>
              <a:t> ως </a:t>
            </a:r>
            <a:r>
              <a:rPr lang="el-GR" sz="1100" dirty="0" err="1">
                <a:latin typeface="Calibri" panose="020F0502020204030204" pitchFamily="34" charset="0"/>
              </a:rPr>
              <a:t>κρίνον</a:t>
            </a:r>
            <a:r>
              <a:rPr lang="el-GR" sz="1100" dirty="0">
                <a:latin typeface="Calibri" panose="020F0502020204030204" pitchFamily="34" charset="0"/>
              </a:rPr>
              <a:t>». Και λέει ο Θεός με τα χείλη του Ησαΐα: «</a:t>
            </a:r>
            <a:r>
              <a:rPr lang="el-GR" sz="1100" dirty="0" err="1">
                <a:latin typeface="Calibri" panose="020F0502020204030204" pitchFamily="34" charset="0"/>
              </a:rPr>
              <a:t>θήσω</a:t>
            </a:r>
            <a:r>
              <a:rPr lang="el-GR" sz="1100" dirty="0">
                <a:latin typeface="Calibri" panose="020F0502020204030204" pitchFamily="34" charset="0"/>
              </a:rPr>
              <a:t> εις την </a:t>
            </a:r>
            <a:r>
              <a:rPr lang="el-GR" sz="1100" dirty="0" err="1">
                <a:latin typeface="Calibri" panose="020F0502020204030204" pitchFamily="34" charset="0"/>
              </a:rPr>
              <a:t>άνυδρον</a:t>
            </a:r>
            <a:r>
              <a:rPr lang="el-GR" sz="1100" dirty="0">
                <a:latin typeface="Calibri" panose="020F0502020204030204" pitchFamily="34" charset="0"/>
              </a:rPr>
              <a:t> </a:t>
            </a:r>
            <a:r>
              <a:rPr lang="el-GR" sz="1100" dirty="0" err="1">
                <a:latin typeface="Calibri" panose="020F0502020204030204" pitchFamily="34" charset="0"/>
              </a:rPr>
              <a:t>γην</a:t>
            </a:r>
            <a:r>
              <a:rPr lang="el-GR" sz="1100" dirty="0">
                <a:latin typeface="Calibri" panose="020F0502020204030204" pitchFamily="34" charset="0"/>
              </a:rPr>
              <a:t> </a:t>
            </a:r>
            <a:r>
              <a:rPr lang="el-GR" sz="1100" dirty="0" err="1">
                <a:latin typeface="Calibri" panose="020F0502020204030204" pitchFamily="34" charset="0"/>
              </a:rPr>
              <a:t>κέδρον</a:t>
            </a:r>
            <a:r>
              <a:rPr lang="el-GR" sz="1100" dirty="0">
                <a:latin typeface="Calibri" panose="020F0502020204030204" pitchFamily="34" charset="0"/>
              </a:rPr>
              <a:t> και </a:t>
            </a:r>
            <a:r>
              <a:rPr lang="el-GR" sz="1100" dirty="0" err="1">
                <a:latin typeface="Calibri" panose="020F0502020204030204" pitchFamily="34" charset="0"/>
              </a:rPr>
              <a:t>πύξον</a:t>
            </a:r>
            <a:r>
              <a:rPr lang="el-GR" sz="1100" dirty="0">
                <a:latin typeface="Calibri" panose="020F0502020204030204" pitchFamily="34" charset="0"/>
              </a:rPr>
              <a:t> και </a:t>
            </a:r>
            <a:r>
              <a:rPr lang="el-GR" sz="1100" dirty="0" err="1">
                <a:latin typeface="Calibri" panose="020F0502020204030204" pitchFamily="34" charset="0"/>
              </a:rPr>
              <a:t>μυρσίνην</a:t>
            </a:r>
            <a:r>
              <a:rPr lang="el-GR" sz="1100" dirty="0">
                <a:latin typeface="Calibri" panose="020F0502020204030204" pitchFamily="34" charset="0"/>
              </a:rPr>
              <a:t> και </a:t>
            </a:r>
            <a:r>
              <a:rPr lang="el-GR" sz="1100" dirty="0" err="1">
                <a:latin typeface="Calibri" panose="020F0502020204030204" pitchFamily="34" charset="0"/>
              </a:rPr>
              <a:t>κυπάρισσον</a:t>
            </a:r>
            <a:r>
              <a:rPr lang="el-GR" sz="1100" dirty="0">
                <a:latin typeface="Calibri" panose="020F0502020204030204" pitchFamily="34" charset="0"/>
              </a:rPr>
              <a:t> και </a:t>
            </a:r>
            <a:r>
              <a:rPr lang="el-GR" sz="1100" dirty="0" err="1">
                <a:latin typeface="Calibri" panose="020F0502020204030204" pitchFamily="34" charset="0"/>
              </a:rPr>
              <a:t>λεύκην</a:t>
            </a:r>
            <a:r>
              <a:rPr lang="el-GR" sz="1100" dirty="0">
                <a:latin typeface="Calibri" panose="020F0502020204030204" pitchFamily="34" charset="0"/>
              </a:rPr>
              <a:t>, ίνα </a:t>
            </a:r>
            <a:r>
              <a:rPr lang="el-GR" sz="1100" dirty="0" err="1">
                <a:latin typeface="Calibri" panose="020F0502020204030204" pitchFamily="34" charset="0"/>
              </a:rPr>
              <a:t>ίδωσι</a:t>
            </a:r>
            <a:r>
              <a:rPr lang="el-GR" sz="1100" dirty="0">
                <a:latin typeface="Calibri" panose="020F0502020204030204" pitchFamily="34" charset="0"/>
              </a:rPr>
              <a:t> και γνώσι και </a:t>
            </a:r>
            <a:r>
              <a:rPr lang="el-GR" sz="1100" dirty="0" err="1">
                <a:latin typeface="Calibri" panose="020F0502020204030204" pitchFamily="34" charset="0"/>
              </a:rPr>
              <a:t>εννοηθώσι</a:t>
            </a:r>
            <a:r>
              <a:rPr lang="el-GR" sz="1100" dirty="0">
                <a:latin typeface="Calibri" panose="020F0502020204030204" pitchFamily="34" charset="0"/>
              </a:rPr>
              <a:t> και </a:t>
            </a:r>
            <a:r>
              <a:rPr lang="el-GR" sz="1100" dirty="0" err="1">
                <a:latin typeface="Calibri" panose="020F0502020204030204" pitchFamily="34" charset="0"/>
              </a:rPr>
              <a:t>επιστώνται</a:t>
            </a:r>
            <a:r>
              <a:rPr lang="el-GR" sz="1100" dirty="0">
                <a:latin typeface="Calibri" panose="020F0502020204030204" pitchFamily="34" charset="0"/>
              </a:rPr>
              <a:t> άμα, ότι χειρ Κυρίου </a:t>
            </a:r>
            <a:r>
              <a:rPr lang="el-GR" sz="1100" dirty="0" err="1">
                <a:latin typeface="Calibri" panose="020F0502020204030204" pitchFamily="34" charset="0"/>
              </a:rPr>
              <a:t>εποίησε</a:t>
            </a:r>
            <a:r>
              <a:rPr lang="el-GR" sz="1100" dirty="0">
                <a:latin typeface="Calibri" panose="020F0502020204030204" pitchFamily="34" charset="0"/>
              </a:rPr>
              <a:t> ταύτα...».</a:t>
            </a:r>
          </a:p>
          <a:p>
            <a:pPr algn="just" eaLnBrk="1" hangingPunct="1"/>
            <a:r>
              <a:rPr lang="el-GR" sz="1100" dirty="0">
                <a:latin typeface="Calibri" panose="020F0502020204030204" pitchFamily="34" charset="0"/>
              </a:rPr>
              <a:t> </a:t>
            </a:r>
          </a:p>
          <a:p>
            <a:pPr algn="just" eaLnBrk="1" hangingPunct="1"/>
            <a:r>
              <a:rPr lang="el-GR" sz="1100" dirty="0">
                <a:latin typeface="Calibri" panose="020F0502020204030204" pitchFamily="34" charset="0"/>
              </a:rPr>
              <a:t>Και </a:t>
            </a:r>
            <a:r>
              <a:rPr lang="el-GR" sz="1100" dirty="0" err="1">
                <a:latin typeface="Calibri" panose="020F0502020204030204" pitchFamily="34" charset="0"/>
              </a:rPr>
              <a:t>μεσ</a:t>
            </a:r>
            <a:r>
              <a:rPr lang="el-GR" sz="1100" dirty="0">
                <a:latin typeface="Calibri" panose="020F0502020204030204" pitchFamily="34" charset="0"/>
              </a:rPr>
              <a:t>' στην πιο μεγάλη οργή του λέει ο Κύριος στον Ιεζεκιήλ με </a:t>
            </a:r>
            <a:r>
              <a:rPr lang="el-GR" sz="1100" dirty="0" err="1">
                <a:latin typeface="Calibri" panose="020F0502020204030204" pitchFamily="34" charset="0"/>
              </a:rPr>
              <a:t>μιαν</a:t>
            </a:r>
            <a:r>
              <a:rPr lang="el-GR" sz="1100" dirty="0">
                <a:latin typeface="Calibri" panose="020F0502020204030204" pitchFamily="34" charset="0"/>
              </a:rPr>
              <a:t> άφταστη τρυφερότητα και θλίψη: «και διεσπάρη τα πρόβατα μου εν </a:t>
            </a:r>
            <a:r>
              <a:rPr lang="el-GR" sz="1100" dirty="0" err="1">
                <a:latin typeface="Calibri" panose="020F0502020204030204" pitchFamily="34" charset="0"/>
              </a:rPr>
              <a:t>παντί</a:t>
            </a:r>
            <a:r>
              <a:rPr lang="el-GR" sz="1100" dirty="0">
                <a:latin typeface="Calibri" panose="020F0502020204030204" pitchFamily="34" charset="0"/>
              </a:rPr>
              <a:t> </a:t>
            </a:r>
            <a:r>
              <a:rPr lang="el-GR" sz="1100" dirty="0" err="1">
                <a:latin typeface="Calibri" panose="020F0502020204030204" pitchFamily="34" charset="0"/>
              </a:rPr>
              <a:t>ορεί</a:t>
            </a:r>
            <a:r>
              <a:rPr lang="el-GR" sz="1100" dirty="0">
                <a:latin typeface="Calibri" panose="020F0502020204030204" pitchFamily="34" charset="0"/>
              </a:rPr>
              <a:t> και επί παν </a:t>
            </a:r>
            <a:r>
              <a:rPr lang="el-GR" sz="1100" dirty="0" err="1">
                <a:latin typeface="Calibri" panose="020F0502020204030204" pitchFamily="34" charset="0"/>
              </a:rPr>
              <a:t>βουνόν</a:t>
            </a:r>
            <a:r>
              <a:rPr lang="el-GR" sz="1100" dirty="0">
                <a:latin typeface="Calibri" panose="020F0502020204030204" pitchFamily="34" charset="0"/>
              </a:rPr>
              <a:t> </a:t>
            </a:r>
            <a:r>
              <a:rPr lang="el-GR" sz="1100" dirty="0" err="1">
                <a:latin typeface="Calibri" panose="020F0502020204030204" pitchFamily="34" charset="0"/>
              </a:rPr>
              <a:t>υψηλόν</a:t>
            </a:r>
            <a:r>
              <a:rPr lang="el-GR" sz="1100" dirty="0">
                <a:latin typeface="Calibri" panose="020F0502020204030204" pitchFamily="34" charset="0"/>
              </a:rPr>
              <a:t> και επί προσώπου πάσης της γης διεσπάρη, και ουκ ην ο </a:t>
            </a:r>
            <a:r>
              <a:rPr lang="el-GR" sz="1100" dirty="0" err="1">
                <a:latin typeface="Calibri" panose="020F0502020204030204" pitchFamily="34" charset="0"/>
              </a:rPr>
              <a:t>εκζητών</a:t>
            </a:r>
            <a:r>
              <a:rPr lang="el-GR" sz="1100" dirty="0">
                <a:latin typeface="Calibri" panose="020F0502020204030204" pitchFamily="34" charset="0"/>
              </a:rPr>
              <a:t> ουδέ ο αποστρέφω ν». Ναι, η ψυχή των προφητών είναι γε­μάτη θλίψη και τρυφερότητα, κι όταν ακόμα ο νους τους είναι γεμάτος οργή. Η θλίψη—η μόνιμη, </a:t>
            </a:r>
            <a:r>
              <a:rPr lang="el-GR" sz="1100" dirty="0" err="1">
                <a:latin typeface="Calibri" panose="020F0502020204030204" pitchFamily="34" charset="0"/>
              </a:rPr>
              <a:t>βαθειά</a:t>
            </a:r>
            <a:r>
              <a:rPr lang="el-GR" sz="1100" dirty="0">
                <a:latin typeface="Calibri" panose="020F0502020204030204" pitchFamily="34" charset="0"/>
              </a:rPr>
              <a:t> και ακατάλυτη θλίψη —είναι το μεγάλο γεγονός </a:t>
            </a:r>
            <a:r>
              <a:rPr lang="el-GR" sz="1100" dirty="0" err="1">
                <a:latin typeface="Calibri" panose="020F0502020204030204" pitchFamily="34" charset="0"/>
              </a:rPr>
              <a:t>μεσ</a:t>
            </a:r>
            <a:r>
              <a:rPr lang="el-GR" sz="1100" dirty="0">
                <a:latin typeface="Calibri" panose="020F0502020204030204" pitchFamily="34" charset="0"/>
              </a:rPr>
              <a:t>' στην ψυχή των προφητών. Η θλίψη σώζει τον άν­θρωπο, Η θλίψη είναι το «σωτήριον». Τον σώζει από καθετί που είναι </a:t>
            </a:r>
            <a:r>
              <a:rPr lang="el-GR" sz="1100" dirty="0" err="1">
                <a:latin typeface="Calibri" panose="020F0502020204030204" pitchFamily="34" charset="0"/>
              </a:rPr>
              <a:t>λιγώτερο</a:t>
            </a:r>
            <a:r>
              <a:rPr lang="el-GR" sz="1100" dirty="0">
                <a:latin typeface="Calibri" panose="020F0502020204030204" pitchFamily="34" charset="0"/>
              </a:rPr>
              <a:t> από τον εαυτό του. Ται­ριασμένη με τη θλίψη, γίνεται η κάθε μας σκέψη και πράξη καλύτερη, </a:t>
            </a:r>
            <a:r>
              <a:rPr lang="el-GR" sz="1100" dirty="0" err="1">
                <a:latin typeface="Calibri" panose="020F0502020204030204" pitchFamily="34" charset="0"/>
              </a:rPr>
              <a:t>αφθονότερη</a:t>
            </a:r>
            <a:r>
              <a:rPr lang="el-GR" sz="1100" dirty="0">
                <a:latin typeface="Calibri" panose="020F0502020204030204" pitchFamily="34" charset="0"/>
              </a:rPr>
              <a:t>, καθαρότερη.</a:t>
            </a:r>
          </a:p>
          <a:p>
            <a:pPr algn="just" eaLnBrk="1" hangingPunct="1"/>
            <a:r>
              <a:rPr lang="el-GR" sz="1100" dirty="0">
                <a:latin typeface="Calibri" panose="020F0502020204030204" pitchFamily="34" charset="0"/>
              </a:rPr>
              <a:t> </a:t>
            </a:r>
          </a:p>
          <a:p>
            <a:pPr algn="just" eaLnBrk="1" hangingPunct="1"/>
            <a:r>
              <a:rPr lang="el-GR" sz="1100" dirty="0">
                <a:latin typeface="Calibri" panose="020F0502020204030204" pitchFamily="34" charset="0"/>
              </a:rPr>
              <a:t>Ο λαός του Ισραήλ, αφού τον παίδεψαν και τον προετοίμασαν οι προφήτες, </a:t>
            </a:r>
            <a:r>
              <a:rPr lang="el-GR" sz="1100" dirty="0" err="1">
                <a:latin typeface="Calibri" panose="020F0502020204030204" pitchFamily="34" charset="0"/>
              </a:rPr>
              <a:t>άνθεξε</a:t>
            </a:r>
            <a:r>
              <a:rPr lang="el-GR" sz="1100" dirty="0">
                <a:latin typeface="Calibri" panose="020F0502020204030204" pitchFamily="34" charset="0"/>
              </a:rPr>
              <a:t> σε ό,τι δε θ' άντεχε κανένας άλλος λαός. Τον πήραν οι άνεμοι και τον εσκόρπισαν. Οι βασιλείς του έγιναν ζητιάνοι και οι παρθένες του μαράζωσαν. Θρηνεί ο Ιερεμίας: «Και </a:t>
            </a:r>
            <a:r>
              <a:rPr lang="el-GR" sz="1100" dirty="0" err="1">
                <a:latin typeface="Calibri" panose="020F0502020204030204" pitchFamily="34" charset="0"/>
              </a:rPr>
              <a:t>εξήρθη</a:t>
            </a:r>
            <a:r>
              <a:rPr lang="el-GR" sz="1100" dirty="0">
                <a:latin typeface="Calibri" panose="020F0502020204030204" pitchFamily="34" charset="0"/>
              </a:rPr>
              <a:t> εκ </a:t>
            </a:r>
            <a:r>
              <a:rPr lang="el-GR" sz="1100" dirty="0" err="1">
                <a:latin typeface="Calibri" panose="020F0502020204030204" pitchFamily="34" charset="0"/>
              </a:rPr>
              <a:t>θυγατρός</a:t>
            </a:r>
            <a:r>
              <a:rPr lang="el-GR" sz="1100" dirty="0">
                <a:latin typeface="Calibri" panose="020F0502020204030204" pitchFamily="34" charset="0"/>
              </a:rPr>
              <a:t> </a:t>
            </a:r>
            <a:r>
              <a:rPr lang="el-GR" sz="1100" dirty="0" err="1">
                <a:latin typeface="Calibri" panose="020F0502020204030204" pitchFamily="34" charset="0"/>
              </a:rPr>
              <a:t>Σιών</a:t>
            </a:r>
            <a:r>
              <a:rPr lang="el-GR" sz="1100" dirty="0">
                <a:latin typeface="Calibri" panose="020F0502020204030204" pitchFamily="34" charset="0"/>
              </a:rPr>
              <a:t> πάσα η ευπρέπεια αυτής-</a:t>
            </a:r>
            <a:r>
              <a:rPr lang="el-GR" sz="1100" dirty="0" err="1">
                <a:latin typeface="Calibri" panose="020F0502020204030204" pitchFamily="34" charset="0"/>
              </a:rPr>
              <a:t>εγένοντο</a:t>
            </a:r>
            <a:r>
              <a:rPr lang="el-GR" sz="1100" dirty="0">
                <a:latin typeface="Calibri" panose="020F0502020204030204" pitchFamily="34" charset="0"/>
              </a:rPr>
              <a:t> οι άρχοντες αυτής ως κριοί ουχ ευρίσκοντες </a:t>
            </a:r>
            <a:r>
              <a:rPr lang="el-GR" sz="1100" dirty="0" err="1">
                <a:latin typeface="Calibri" panose="020F0502020204030204" pitchFamily="34" charset="0"/>
              </a:rPr>
              <a:t>νομήν</a:t>
            </a:r>
            <a:r>
              <a:rPr lang="el-GR" sz="1100" dirty="0">
                <a:latin typeface="Calibri" panose="020F0502020204030204" pitchFamily="34" charset="0"/>
              </a:rPr>
              <a:t> και </a:t>
            </a:r>
            <a:r>
              <a:rPr lang="el-GR" sz="1100" dirty="0" err="1">
                <a:latin typeface="Calibri" panose="020F0502020204030204" pitchFamily="34" charset="0"/>
              </a:rPr>
              <a:t>επορευοντο</a:t>
            </a:r>
            <a:r>
              <a:rPr lang="el-GR" sz="1100" dirty="0">
                <a:latin typeface="Calibri" panose="020F0502020204030204" pitchFamily="34" charset="0"/>
              </a:rPr>
              <a:t> εν ουκ </a:t>
            </a:r>
            <a:r>
              <a:rPr lang="el-GR" sz="1100" dirty="0" err="1">
                <a:latin typeface="Calibri" panose="020F0502020204030204" pitchFamily="34" charset="0"/>
              </a:rPr>
              <a:t>εσχύι</a:t>
            </a:r>
            <a:r>
              <a:rPr lang="el-GR" sz="1100" dirty="0">
                <a:latin typeface="Calibri" panose="020F0502020204030204" pitchFamily="34" charset="0"/>
              </a:rPr>
              <a:t> κατά </a:t>
            </a:r>
            <a:r>
              <a:rPr lang="el-GR" sz="1100" dirty="0" err="1">
                <a:latin typeface="Calibri" panose="020F0502020204030204" pitchFamily="34" charset="0"/>
              </a:rPr>
              <a:t>πρόσωπον</a:t>
            </a:r>
            <a:r>
              <a:rPr lang="el-GR" sz="1100" dirty="0">
                <a:latin typeface="Calibri" panose="020F0502020204030204" pitchFamily="34" charset="0"/>
              </a:rPr>
              <a:t> διώκοντος... Ακούσατε δη, πάντες οι λαοί, και </a:t>
            </a:r>
            <a:r>
              <a:rPr lang="el-GR" sz="1100" dirty="0" err="1">
                <a:latin typeface="Calibri" panose="020F0502020204030204" pitchFamily="34" charset="0"/>
              </a:rPr>
              <a:t>ίδετε</a:t>
            </a:r>
            <a:r>
              <a:rPr lang="el-GR" sz="1100" dirty="0">
                <a:latin typeface="Calibri" panose="020F0502020204030204" pitchFamily="34" charset="0"/>
              </a:rPr>
              <a:t> το άλγος μου παρθένοι μου και νεανίσκοι μου </a:t>
            </a:r>
            <a:r>
              <a:rPr lang="el-GR" sz="1100" dirty="0" err="1">
                <a:latin typeface="Calibri" panose="020F0502020204030204" pitchFamily="34" charset="0"/>
              </a:rPr>
              <a:t>επορεύθησαν</a:t>
            </a:r>
            <a:r>
              <a:rPr lang="el-GR" sz="1100" dirty="0">
                <a:latin typeface="Calibri" panose="020F0502020204030204" pitchFamily="34" charset="0"/>
              </a:rPr>
              <a:t> εν αιχμαλωσία». Άλλοι λαοί πέθαναν ή χάθη­καν </a:t>
            </a:r>
            <a:r>
              <a:rPr lang="el-GR" sz="1100" dirty="0" err="1">
                <a:latin typeface="Calibri" panose="020F0502020204030204" pitchFamily="34" charset="0"/>
              </a:rPr>
              <a:t>μεσ</a:t>
            </a:r>
            <a:r>
              <a:rPr lang="el-GR" sz="1100" dirty="0">
                <a:latin typeface="Calibri" panose="020F0502020204030204" pitchFamily="34" charset="0"/>
              </a:rPr>
              <a:t>' στην ιστορία, όταν έλειψαν οι γεωγραφικές προϋποθέσεις και οι πολιτικές εγγυήσεις για τη λαϊκή τους ενότητα. Οι Ιουδαίοι στερεώθηκαν ακόμα περισ­σότερο, όταν η μοίρα και η οργή του θεού τους κα­ταδίκασε να 'ναι ανεδαφικοί, χωρίς δικό τους έδαφος. Γη τους έγινε η κάθε ξενιτιά, κι η πιο βαρεία. </a:t>
            </a:r>
            <a:r>
              <a:rPr lang="el-GR" sz="1100" dirty="0" err="1">
                <a:latin typeface="Calibri" panose="020F0502020204030204" pitchFamily="34" charset="0"/>
              </a:rPr>
              <a:t>Άνθεξαν</a:t>
            </a:r>
            <a:r>
              <a:rPr lang="el-GR" sz="1100" dirty="0">
                <a:latin typeface="Calibri" panose="020F0502020204030204" pitchFamily="34" charset="0"/>
              </a:rPr>
              <a:t> στους πιο σκληρούς και βίαιους διωγμούς και σε κάτι άλλο ακόμα που είναι χειρότερο κι' από το πυρ κι' από τον </a:t>
            </a:r>
            <a:r>
              <a:rPr lang="el-GR" sz="1100" dirty="0" err="1">
                <a:latin typeface="Calibri" panose="020F0502020204030204" pitchFamily="34" charset="0"/>
              </a:rPr>
              <a:t>σίδηρον</a:t>
            </a:r>
            <a:r>
              <a:rPr lang="el-GR" sz="1100" dirty="0">
                <a:latin typeface="Calibri" panose="020F0502020204030204" pitchFamily="34" charset="0"/>
              </a:rPr>
              <a:t>: στην περιφρόνηση. </a:t>
            </a:r>
            <a:r>
              <a:rPr lang="el-GR" sz="1100">
                <a:latin typeface="Calibri" panose="020F0502020204030204" pitchFamily="34" charset="0"/>
              </a:rPr>
              <a:t>Η περιφρό­νηση τους έκαμε υπερήφανους μέσα τους, όσο κι' αν φόρεσαν τη μάσκα της δουλοπρέπειας και της κολα­κείας. </a:t>
            </a:r>
            <a:r>
              <a:rPr lang="el-GR" sz="1100" dirty="0">
                <a:latin typeface="Calibri" panose="020F0502020204030204" pitchFamily="34" charset="0"/>
              </a:rPr>
              <a:t>Όπου κι αν βρέθηκαν, στη Δύση ή στην Ανατο­λή, σε χώρες του Βορρά ή του ήλιου, έμειναν οι ίδιοι. Η κάθε εβραϊκή οικογένεια ήταν κι ένας ολόκληρος λαός, μια ολόκληρη φυλή. Είκοσι αιώνες ιστορίας, και μάλιστα περισσότεροι, αγνόησαν την ύπαρξη του Ισ­ραήλ, αλλά και ο Ισραήλ αγνόησε τους αιώνες. Οι αι­ώνες, αγνοώντας τον Ισραήλ, δεν τον </a:t>
            </a:r>
            <a:r>
              <a:rPr lang="el-GR" sz="1100" dirty="0" err="1">
                <a:latin typeface="Calibri" panose="020F0502020204030204" pitchFamily="34" charset="0"/>
              </a:rPr>
              <a:t>ενίκησαν</a:t>
            </a:r>
            <a:r>
              <a:rPr lang="el-GR" sz="1100" dirty="0">
                <a:latin typeface="Calibri" panose="020F0502020204030204" pitchFamily="34" charset="0"/>
              </a:rPr>
              <a:t>. Ο Ισραήλ, αγνοώντας τους αιώνες, τους </a:t>
            </a:r>
            <a:r>
              <a:rPr lang="el-GR" sz="1100" dirty="0" err="1">
                <a:latin typeface="Calibri" panose="020F0502020204030204" pitchFamily="34" charset="0"/>
              </a:rPr>
              <a:t>ενίκησε</a:t>
            </a:r>
            <a:r>
              <a:rPr lang="el-GR" sz="1100" dirty="0">
                <a:latin typeface="Calibri" panose="020F0502020204030204" pitchFamily="34" charset="0"/>
              </a:rPr>
              <a:t>. Κρατή­θηκε όρθιος πίσω από τόσα κράτη που έπεσαν, χωρίς να πάρει μέρος σε καμιά μάχη, χωρίς να συμμερισθεί την τύχη ούτε νικητών ούτε ηττημένων, ούτε τη δόξα τους ούτε τη ντροπή τους. Αν και ήταν λαός γενναίος που είχε μια καλή πολεμική παράδοση, έπνιξε ο Ισραήλ μέσα του την παράδοση αυτή, και δε θέλησε να θε­ωρήσει άξιο της γενναίας καρδιάς του κανένα πόλε­μο απ' όσους έχουν συνδεθεί με την πολιτική και ηθι­κή διαμόρφωση της Ευρώπης.</a:t>
            </a:r>
          </a:p>
          <a:p>
            <a:pPr algn="just" eaLnBrk="1" hangingPunct="1"/>
            <a:r>
              <a:rPr lang="el-GR" sz="1100" dirty="0">
                <a:latin typeface="Calibri" panose="020F0502020204030204" pitchFamily="34" charset="0"/>
              </a:rPr>
              <a:t>Έτσι σημειώθηκε ένα μοναδικό φαινόμενο στην ιστορία του κόσμου, το φαινόμενο ενός λαού που πίσω από την ιστορική αφάνεια της διασποράς του διατήρησε έντονη, όσο κανένας άλλος λαός, τη συ­νοχή του. </a:t>
            </a:r>
          </a:p>
          <a:p>
            <a:pPr algn="r" eaLnBrk="1" hangingPunct="1"/>
            <a:r>
              <a:rPr lang="el-GR" sz="1100" b="1" dirty="0">
                <a:latin typeface="Calibri" panose="020F0502020204030204" pitchFamily="34" charset="0"/>
              </a:rPr>
              <a:t> ΧΡΟΝΙΚΑ . ΙΑΝΟΥΑΡΙΟΣ - ΦΕΒΡΟΥΑΡΙΟΣ 2010 </a:t>
            </a:r>
            <a:r>
              <a:rPr lang="de-DE" sz="1100" b="1" dirty="0">
                <a:latin typeface="Calibri" panose="020F0502020204030204" pitchFamily="34" charset="0"/>
              </a:rPr>
              <a:t>http://www.kis.gr/files/225%20XRONIKA%20teliko.pdf</a:t>
            </a:r>
            <a:endParaRPr lang="el-GR" sz="1100" b="1" dirty="0">
              <a:latin typeface="Calibri" panose="020F0502020204030204" pitchFamily="34" charset="0"/>
            </a:endParaRPr>
          </a:p>
          <a:p>
            <a:pPr algn="ctr" eaLnBrk="1" hangingPunct="1"/>
            <a:endParaRPr lang="el-GR" sz="1100" b="1" dirty="0">
              <a:solidFill>
                <a:srgbClr val="000000"/>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09404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915816" y="274638"/>
            <a:ext cx="5770984" cy="1066130"/>
          </a:xfrm>
        </p:spPr>
        <p:txBody>
          <a:bodyPr>
            <a:noAutofit/>
          </a:bodyPr>
          <a:lstStyle/>
          <a:p>
            <a:r>
              <a:rPr lang="el-GR" sz="3800" dirty="0"/>
              <a:t>Α. </a:t>
            </a:r>
            <a:r>
              <a:rPr lang="el-GR" sz="3800" dirty="0" smtClean="0"/>
              <a:t>Δεββώρα 1107-1067 </a:t>
            </a:r>
            <a:r>
              <a:rPr lang="el-GR" sz="3800" dirty="0" err="1" smtClean="0"/>
              <a:t>π.Χ</a:t>
            </a:r>
            <a:endParaRPr lang="el-GR" sz="3800" dirty="0"/>
          </a:p>
        </p:txBody>
      </p:sp>
      <p:sp>
        <p:nvSpPr>
          <p:cNvPr id="3" name="Θέση περιεχομένου 2"/>
          <p:cNvSpPr>
            <a:spLocks noGrp="1"/>
          </p:cNvSpPr>
          <p:nvPr>
            <p:ph idx="1"/>
          </p:nvPr>
        </p:nvSpPr>
        <p:spPr>
          <a:xfrm>
            <a:off x="464156" y="2420888"/>
            <a:ext cx="8284308" cy="3888432"/>
          </a:xfrm>
        </p:spPr>
        <p:txBody>
          <a:bodyPr>
            <a:noAutofit/>
          </a:bodyPr>
          <a:lstStyle/>
          <a:p>
            <a:pPr marL="0" indent="0">
              <a:lnSpc>
                <a:spcPts val="1700"/>
              </a:lnSpc>
              <a:spcBef>
                <a:spcPts val="0"/>
              </a:spcBef>
              <a:buNone/>
            </a:pPr>
            <a:r>
              <a:rPr lang="el-GR" sz="2000" dirty="0"/>
              <a:t>* Το όνομά της σημαίνει </a:t>
            </a:r>
            <a:r>
              <a:rPr lang="el-GR" sz="2000" i="1" dirty="0"/>
              <a:t>μέλισσα</a:t>
            </a:r>
            <a:r>
              <a:rPr lang="el-GR" sz="2000" dirty="0"/>
              <a:t>.</a:t>
            </a:r>
            <a:r>
              <a:rPr lang="en-US" sz="2000" dirty="0"/>
              <a:t> </a:t>
            </a:r>
            <a:r>
              <a:rPr lang="el-GR" sz="2000" dirty="0"/>
              <a:t>Είναι η 4</a:t>
            </a:r>
            <a:r>
              <a:rPr lang="el-GR" sz="2000" baseline="30000" dirty="0"/>
              <a:t>η</a:t>
            </a:r>
            <a:r>
              <a:rPr lang="el-GR" sz="2000" dirty="0"/>
              <a:t> Κριτής στον Ισραήλ.</a:t>
            </a:r>
          </a:p>
          <a:p>
            <a:pPr marL="108000" indent="-108000">
              <a:lnSpc>
                <a:spcPts val="1700"/>
              </a:lnSpc>
              <a:spcBef>
                <a:spcPts val="0"/>
              </a:spcBef>
            </a:pPr>
            <a:r>
              <a:rPr lang="el-GR" sz="2000" dirty="0"/>
              <a:t>Ενώ στις άλλες προφήτισσες και προφήτες δεν σημειώνεται ιδιαίτερα το φύλο τους, στη συγκεκριμένη δίπλα στο όνομά της </a:t>
            </a:r>
            <a:r>
              <a:rPr lang="el-GR" sz="2000" dirty="0" err="1"/>
              <a:t>εξαίρεται</a:t>
            </a:r>
            <a:r>
              <a:rPr lang="el-GR" sz="2000" dirty="0"/>
              <a:t> το γεγονός ότι είναι Γυναίκα </a:t>
            </a:r>
            <a:r>
              <a:rPr lang="el-GR" sz="2000" dirty="0" smtClean="0"/>
              <a:t>- </a:t>
            </a:r>
            <a:r>
              <a:rPr lang="el-GR" sz="2000" dirty="0"/>
              <a:t>προφήτισσα.</a:t>
            </a:r>
          </a:p>
          <a:p>
            <a:pPr marL="108000" indent="-108000">
              <a:lnSpc>
                <a:spcPts val="1700"/>
              </a:lnSpc>
              <a:spcBef>
                <a:spcPts val="0"/>
              </a:spcBef>
            </a:pPr>
            <a:r>
              <a:rPr lang="el-GR" sz="2000" dirty="0"/>
              <a:t> Αν και ήδη ο αρχιστράτηγος Ιησούς του </a:t>
            </a:r>
            <a:r>
              <a:rPr lang="el-GR" sz="2000" dirty="0" err="1"/>
              <a:t>Ναυή</a:t>
            </a:r>
            <a:r>
              <a:rPr lang="el-GR" sz="2000" dirty="0"/>
              <a:t> φέρει προφητικά χαρακτηριστικά, αφού το βιβλίο των Κριτών εντάσσεται στην ομάδα των </a:t>
            </a:r>
            <a:r>
              <a:rPr lang="el-GR" sz="2000" b="1" i="1" dirty="0"/>
              <a:t>Προγενέστερων Προφητών </a:t>
            </a:r>
            <a:r>
              <a:rPr lang="el-GR" sz="2000" dirty="0"/>
              <a:t>(Ιησούς </a:t>
            </a:r>
            <a:r>
              <a:rPr lang="el-GR" sz="2000" dirty="0" err="1"/>
              <a:t>Ναυή</a:t>
            </a:r>
            <a:r>
              <a:rPr lang="el-GR" sz="2000" dirty="0"/>
              <a:t> - Δ’ Βασιλειών), το συγκεκριμένο Πρόσωπο είναι το πρώτο που φέρει τον τίτλο </a:t>
            </a:r>
            <a:r>
              <a:rPr lang="el-GR" sz="2000" i="1" dirty="0"/>
              <a:t>Προφήτης</a:t>
            </a:r>
            <a:r>
              <a:rPr lang="el-GR" sz="2000" dirty="0"/>
              <a:t>!</a:t>
            </a:r>
          </a:p>
          <a:p>
            <a:pPr marL="108000" indent="-108000">
              <a:lnSpc>
                <a:spcPts val="1700"/>
              </a:lnSpc>
              <a:spcBef>
                <a:spcPts val="0"/>
              </a:spcBef>
            </a:pPr>
            <a:r>
              <a:rPr lang="el-GR" sz="2000" dirty="0"/>
              <a:t>Μνημονεύεται και ο άντρας της </a:t>
            </a:r>
            <a:r>
              <a:rPr lang="el-GR" sz="2000" b="1" i="1" dirty="0" err="1"/>
              <a:t>Λαφιδώθ</a:t>
            </a:r>
            <a:r>
              <a:rPr lang="el-GR" sz="2000" b="1" i="1" dirty="0"/>
              <a:t> </a:t>
            </a:r>
            <a:r>
              <a:rPr lang="el-GR" sz="2000" dirty="0"/>
              <a:t>που δεν μνημονεύεται και δεν παίζει κανένα ρόλο στο Κείμενο. Το όνομα σημαίνει </a:t>
            </a:r>
            <a:r>
              <a:rPr lang="el-GR" sz="2000" i="1" dirty="0"/>
              <a:t>δαδιά</a:t>
            </a:r>
            <a:r>
              <a:rPr lang="el-GR" sz="2000" dirty="0"/>
              <a:t>. Άρα Δεββώρα είναι η πύρινη γυναίκα που </a:t>
            </a:r>
            <a:r>
              <a:rPr lang="el-GR" sz="2000" dirty="0" err="1"/>
              <a:t>διέπεται</a:t>
            </a:r>
            <a:r>
              <a:rPr lang="el-GR" sz="2000" dirty="0"/>
              <a:t> από το </a:t>
            </a:r>
            <a:r>
              <a:rPr lang="el-GR" sz="2000" i="1" dirty="0"/>
              <a:t>Πνεύμα</a:t>
            </a:r>
            <a:r>
              <a:rPr lang="el-GR" sz="2000" dirty="0"/>
              <a:t>.</a:t>
            </a:r>
          </a:p>
          <a:p>
            <a:pPr marL="108000" indent="-108000">
              <a:lnSpc>
                <a:spcPts val="1700"/>
              </a:lnSpc>
              <a:spcBef>
                <a:spcPts val="0"/>
              </a:spcBef>
            </a:pPr>
            <a:r>
              <a:rPr lang="el-GR" sz="2000" dirty="0"/>
              <a:t>Η </a:t>
            </a:r>
            <a:r>
              <a:rPr lang="el-GR" sz="2000" i="1" dirty="0"/>
              <a:t>Δεββώρα</a:t>
            </a:r>
            <a:r>
              <a:rPr lang="el-GR" sz="2000" dirty="0"/>
              <a:t> συνδέεται ετυμολογικά με τον </a:t>
            </a:r>
            <a:r>
              <a:rPr lang="el-GR" sz="2000" i="1" dirty="0"/>
              <a:t>λόγο</a:t>
            </a:r>
            <a:r>
              <a:rPr lang="el-GR" sz="2000" dirty="0"/>
              <a:t> (</a:t>
            </a:r>
            <a:r>
              <a:rPr lang="en-US" sz="2000" dirty="0" err="1"/>
              <a:t>dabar</a:t>
            </a:r>
            <a:r>
              <a:rPr lang="en-US" sz="2000" dirty="0"/>
              <a:t>)</a:t>
            </a:r>
            <a:r>
              <a:rPr lang="el-GR" sz="2000" dirty="0"/>
              <a:t>. Ως γυναίκα του λόγου δρα στην κρίσιμη εποχή της που χαρακτηρίζεται από μια προοδευτική παρακμή, αποφασιστικά, με διαύγεια και με στόχο.</a:t>
            </a:r>
          </a:p>
          <a:p>
            <a:pPr marL="108000" indent="-108000">
              <a:lnSpc>
                <a:spcPts val="1700"/>
              </a:lnSpc>
              <a:spcBef>
                <a:spcPts val="0"/>
              </a:spcBef>
            </a:pPr>
            <a:r>
              <a:rPr lang="el-GR" sz="2000" dirty="0"/>
              <a:t>Στο τραγούδι στο οποίο ξεσπά μετά τη νίκη προσδιορίζεται ως </a:t>
            </a:r>
            <a:r>
              <a:rPr lang="el-GR" sz="2000" b="1" i="1" dirty="0"/>
              <a:t>μητέρα του Ισραήλ </a:t>
            </a:r>
            <a:r>
              <a:rPr lang="el-GR" sz="2000" dirty="0"/>
              <a:t>(5, 7). Η εμπειρία της απελευθέρωσης μετασχηματίζεται σε υμνητική θεολογία! Ο όρος </a:t>
            </a:r>
            <a:r>
              <a:rPr lang="el-GR" sz="2000" i="1" dirty="0"/>
              <a:t>θεολογία</a:t>
            </a:r>
            <a:r>
              <a:rPr lang="el-GR" sz="2000" dirty="0"/>
              <a:t> όντως </a:t>
            </a:r>
            <a:r>
              <a:rPr lang="el-GR" sz="2000" dirty="0" err="1"/>
              <a:t>πρωτοχρησιμοποιήθηκε</a:t>
            </a:r>
            <a:r>
              <a:rPr lang="el-GR" sz="2000" dirty="0"/>
              <a:t> σε συνδυασμό με την ποίηση</a:t>
            </a:r>
            <a:r>
              <a:rPr lang="el-GR" sz="2000" dirty="0" smtClean="0"/>
              <a:t>!</a:t>
            </a:r>
            <a:endParaRPr lang="el-GR" sz="2000"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156" y="274638"/>
            <a:ext cx="2376264" cy="2059959"/>
          </a:xfrm>
          <a:prstGeom prst="rect">
            <a:avLst/>
          </a:prstGeom>
        </p:spPr>
      </p:pic>
      <p:sp>
        <p:nvSpPr>
          <p:cNvPr id="5" name="TextBox 4"/>
          <p:cNvSpPr txBox="1"/>
          <p:nvPr/>
        </p:nvSpPr>
        <p:spPr>
          <a:xfrm>
            <a:off x="2915816" y="1268760"/>
            <a:ext cx="2736304" cy="1065837"/>
          </a:xfrm>
          <a:prstGeom prst="rect">
            <a:avLst/>
          </a:prstGeom>
        </p:spPr>
        <p:txBody>
          <a:bodyPr vert="horz" wrap="square" lIns="91440" tIns="45720" rIns="91440" bIns="45720" rtlCol="0" anchor="ctr">
            <a:noAutofit/>
          </a:bodyPr>
          <a:lstStyle/>
          <a:p>
            <a:pPr>
              <a:lnSpc>
                <a:spcPts val="1800"/>
              </a:lnSpc>
            </a:pPr>
            <a:r>
              <a:rPr lang="el-GR" i="1" dirty="0" err="1">
                <a:latin typeface="Calibri" panose="020F0502020204030204" pitchFamily="34" charset="0"/>
              </a:rPr>
              <a:t>καὶ</a:t>
            </a:r>
            <a:r>
              <a:rPr lang="el-GR" i="1" dirty="0">
                <a:latin typeface="Calibri" panose="020F0502020204030204" pitchFamily="34" charset="0"/>
              </a:rPr>
              <a:t> Δεββώρα </a:t>
            </a:r>
          </a:p>
          <a:p>
            <a:pPr>
              <a:lnSpc>
                <a:spcPts val="1800"/>
              </a:lnSpc>
            </a:pPr>
            <a:r>
              <a:rPr lang="el-GR" i="1" dirty="0" err="1">
                <a:latin typeface="Calibri" panose="020F0502020204030204" pitchFamily="34" charset="0"/>
              </a:rPr>
              <a:t>γυνὴ</a:t>
            </a:r>
            <a:r>
              <a:rPr lang="el-GR" i="1" dirty="0">
                <a:latin typeface="Calibri" panose="020F0502020204030204" pitchFamily="34" charset="0"/>
              </a:rPr>
              <a:t> </a:t>
            </a:r>
            <a:r>
              <a:rPr lang="el-GR" i="1" dirty="0" err="1">
                <a:latin typeface="Calibri" panose="020F0502020204030204" pitchFamily="34" charset="0"/>
              </a:rPr>
              <a:t>προφῆτις</a:t>
            </a:r>
            <a:r>
              <a:rPr lang="el-GR" i="1" dirty="0">
                <a:latin typeface="Calibri" panose="020F0502020204030204" pitchFamily="34" charset="0"/>
              </a:rPr>
              <a:t> </a:t>
            </a:r>
          </a:p>
          <a:p>
            <a:pPr>
              <a:lnSpc>
                <a:spcPts val="1800"/>
              </a:lnSpc>
            </a:pPr>
            <a:r>
              <a:rPr lang="el-GR" i="1" dirty="0" err="1">
                <a:latin typeface="Calibri" panose="020F0502020204030204" pitchFamily="34" charset="0"/>
              </a:rPr>
              <a:t>γυνὴ</a:t>
            </a:r>
            <a:r>
              <a:rPr lang="el-GR" i="1" dirty="0">
                <a:latin typeface="Calibri" panose="020F0502020204030204" pitchFamily="34" charset="0"/>
              </a:rPr>
              <a:t> </a:t>
            </a:r>
            <a:r>
              <a:rPr lang="el-GR" i="1" dirty="0" err="1">
                <a:latin typeface="Calibri" panose="020F0502020204030204" pitchFamily="34" charset="0"/>
              </a:rPr>
              <a:t>Λαφιδωθ</a:t>
            </a:r>
            <a:r>
              <a:rPr lang="el-GR" i="1" dirty="0">
                <a:latin typeface="Calibri" panose="020F0502020204030204" pitchFamily="34" charset="0"/>
              </a:rPr>
              <a:t> </a:t>
            </a:r>
          </a:p>
          <a:p>
            <a:pPr>
              <a:lnSpc>
                <a:spcPts val="1800"/>
              </a:lnSpc>
            </a:pPr>
            <a:r>
              <a:rPr lang="el-GR" i="1" dirty="0" err="1">
                <a:latin typeface="Calibri" panose="020F0502020204030204" pitchFamily="34" charset="0"/>
              </a:rPr>
              <a:t>αὐτὴ</a:t>
            </a:r>
            <a:r>
              <a:rPr lang="el-GR" i="1" dirty="0">
                <a:latin typeface="Calibri" panose="020F0502020204030204" pitchFamily="34" charset="0"/>
              </a:rPr>
              <a:t> </a:t>
            </a:r>
            <a:r>
              <a:rPr lang="el-GR" i="1" dirty="0" err="1">
                <a:latin typeface="Calibri" panose="020F0502020204030204" pitchFamily="34" charset="0"/>
              </a:rPr>
              <a:t>ἔκρινεν</a:t>
            </a:r>
            <a:r>
              <a:rPr lang="el-GR" i="1" dirty="0">
                <a:latin typeface="Calibri" panose="020F0502020204030204" pitchFamily="34" charset="0"/>
              </a:rPr>
              <a:t> </a:t>
            </a:r>
            <a:r>
              <a:rPr lang="el-GR" i="1" dirty="0" err="1">
                <a:latin typeface="Calibri" panose="020F0502020204030204" pitchFamily="34" charset="0"/>
              </a:rPr>
              <a:t>τὸν</a:t>
            </a:r>
            <a:r>
              <a:rPr lang="el-GR" i="1" dirty="0">
                <a:latin typeface="Calibri" panose="020F0502020204030204" pitchFamily="34" charset="0"/>
              </a:rPr>
              <a:t> </a:t>
            </a:r>
            <a:r>
              <a:rPr lang="el-GR" i="1" dirty="0" err="1">
                <a:latin typeface="Calibri" panose="020F0502020204030204" pitchFamily="34" charset="0"/>
              </a:rPr>
              <a:t>Ἰσραὴλ</a:t>
            </a:r>
            <a:r>
              <a:rPr lang="el-GR" i="1" dirty="0">
                <a:latin typeface="Calibri" panose="020F0502020204030204" pitchFamily="34" charset="0"/>
              </a:rPr>
              <a:t> </a:t>
            </a:r>
          </a:p>
          <a:p>
            <a:pPr>
              <a:lnSpc>
                <a:spcPts val="1800"/>
              </a:lnSpc>
            </a:pPr>
            <a:r>
              <a:rPr lang="el-GR" i="1" dirty="0" err="1">
                <a:latin typeface="Calibri" panose="020F0502020204030204" pitchFamily="34" charset="0"/>
              </a:rPr>
              <a:t>ἐν</a:t>
            </a:r>
            <a:r>
              <a:rPr lang="el-GR" i="1" dirty="0">
                <a:latin typeface="Calibri" panose="020F0502020204030204" pitchFamily="34" charset="0"/>
              </a:rPr>
              <a:t> </a:t>
            </a:r>
            <a:r>
              <a:rPr lang="el-GR" i="1" dirty="0" err="1">
                <a:latin typeface="Calibri" panose="020F0502020204030204" pitchFamily="34" charset="0"/>
              </a:rPr>
              <a:t>τῷ</a:t>
            </a:r>
            <a:r>
              <a:rPr lang="el-GR" i="1" dirty="0">
                <a:latin typeface="Calibri" panose="020F0502020204030204" pitchFamily="34" charset="0"/>
              </a:rPr>
              <a:t> </a:t>
            </a:r>
            <a:r>
              <a:rPr lang="el-GR" i="1" dirty="0" err="1">
                <a:latin typeface="Calibri" panose="020F0502020204030204" pitchFamily="34" charset="0"/>
              </a:rPr>
              <a:t>καιρῷ</a:t>
            </a:r>
            <a:r>
              <a:rPr lang="el-GR" i="1" dirty="0">
                <a:latin typeface="Calibri" panose="020F0502020204030204" pitchFamily="34" charset="0"/>
              </a:rPr>
              <a:t> </a:t>
            </a:r>
            <a:r>
              <a:rPr lang="el-GR" i="1" dirty="0" err="1">
                <a:latin typeface="Calibri" panose="020F0502020204030204" pitchFamily="34" charset="0"/>
              </a:rPr>
              <a:t>ἐκείνῳ</a:t>
            </a:r>
            <a:r>
              <a:rPr lang="el-GR" i="1" dirty="0">
                <a:latin typeface="Calibri" panose="020F0502020204030204" pitchFamily="34" charset="0"/>
              </a:rPr>
              <a:t> </a:t>
            </a:r>
            <a:r>
              <a:rPr lang="en-US" dirty="0">
                <a:latin typeface="Calibri" panose="020F0502020204030204" pitchFamily="34" charset="0"/>
              </a:rPr>
              <a:t>(4</a:t>
            </a:r>
            <a:r>
              <a:rPr lang="el-GR" dirty="0" smtClean="0">
                <a:latin typeface="Calibri" panose="020F0502020204030204" pitchFamily="34" charset="0"/>
              </a:rPr>
              <a:t>,</a:t>
            </a:r>
            <a:r>
              <a:rPr lang="en-US" dirty="0" smtClean="0">
                <a:latin typeface="Calibri" panose="020F0502020204030204" pitchFamily="34" charset="0"/>
              </a:rPr>
              <a:t>4)</a:t>
            </a:r>
            <a:endParaRPr lang="el-GR" dirty="0" smtClean="0"/>
          </a:p>
        </p:txBody>
      </p:sp>
      <p:sp>
        <p:nvSpPr>
          <p:cNvPr id="6" name="TextBox 5"/>
          <p:cNvSpPr txBox="1"/>
          <p:nvPr/>
        </p:nvSpPr>
        <p:spPr>
          <a:xfrm>
            <a:off x="464156" y="2056593"/>
            <a:ext cx="198227" cy="278004"/>
          </a:xfrm>
          <a:prstGeom prst="rect">
            <a:avLst/>
          </a:prstGeom>
        </p:spPr>
        <p:txBody>
          <a:bodyPr vert="horz" wrap="square" lIns="91440" tIns="45720" rIns="91440" bIns="45720" rtlCol="0" anchor="ctr">
            <a:noAutofit/>
          </a:bodyPr>
          <a:lstStyle/>
          <a:p>
            <a:pPr algn="ctr"/>
            <a:r>
              <a:rPr lang="el-GR" sz="1500" dirty="0" smtClean="0"/>
              <a:t>7</a:t>
            </a:r>
          </a:p>
        </p:txBody>
      </p:sp>
    </p:spTree>
    <p:extLst>
      <p:ext uri="{BB962C8B-B14F-4D97-AF65-F5344CB8AC3E}">
        <p14:creationId xmlns:p14="http://schemas.microsoft.com/office/powerpoint/2010/main" val="25076783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Ι.</a:t>
            </a:r>
            <a:r>
              <a:rPr lang="en-US" dirty="0" smtClean="0"/>
              <a:t> </a:t>
            </a:r>
            <a:r>
              <a:rPr lang="el-GR" dirty="0" smtClean="0"/>
              <a:t>ΒΙΒΛΙΟ </a:t>
            </a:r>
            <a:r>
              <a:rPr lang="el-GR" dirty="0"/>
              <a:t>των ΚΡΙΤΩΝ</a:t>
            </a:r>
          </a:p>
        </p:txBody>
      </p:sp>
      <p:sp>
        <p:nvSpPr>
          <p:cNvPr id="3" name="Θέση περιεχομένου 2"/>
          <p:cNvSpPr>
            <a:spLocks noGrp="1"/>
          </p:cNvSpPr>
          <p:nvPr>
            <p:ph sz="half" idx="1"/>
          </p:nvPr>
        </p:nvSpPr>
        <p:spPr>
          <a:xfrm>
            <a:off x="457200" y="1340768"/>
            <a:ext cx="6059016" cy="4785395"/>
          </a:xfrm>
        </p:spPr>
        <p:txBody>
          <a:bodyPr>
            <a:noAutofit/>
          </a:bodyPr>
          <a:lstStyle/>
          <a:p>
            <a:pPr marL="180000" indent="-180000">
              <a:lnSpc>
                <a:spcPts val="1600"/>
              </a:lnSpc>
              <a:spcBef>
                <a:spcPts val="0"/>
              </a:spcBef>
              <a:buFont typeface="+mj-lt"/>
              <a:buAutoNum type="arabicPeriod"/>
              <a:defRPr/>
            </a:pPr>
            <a:r>
              <a:rPr lang="el-GR" sz="2000" dirty="0" smtClean="0"/>
              <a:t>Είναι </a:t>
            </a:r>
            <a:r>
              <a:rPr lang="el-GR" sz="2000" dirty="0"/>
              <a:t>η μοναδική γυναίκα στο βιβλίο των </a:t>
            </a:r>
            <a:r>
              <a:rPr lang="el-GR" sz="2000" i="1" dirty="0"/>
              <a:t>Κριτών</a:t>
            </a:r>
            <a:r>
              <a:rPr lang="el-GR" sz="2000" dirty="0"/>
              <a:t>. Είναι η εποχή που δεν υπάρχει βασιλιάς στον Ισραήλ αλλά μόνον ο Θεός. Επαναλαμβάνεται ένα διηνεκές </a:t>
            </a:r>
            <a:r>
              <a:rPr lang="de-DE" sz="2000" i="1" dirty="0" err="1"/>
              <a:t>Déjà</a:t>
            </a:r>
            <a:r>
              <a:rPr lang="de-DE" sz="2000" i="1" dirty="0"/>
              <a:t> </a:t>
            </a:r>
            <a:r>
              <a:rPr lang="de-DE" sz="2000" i="1" dirty="0" err="1"/>
              <a:t>vu</a:t>
            </a:r>
            <a:r>
              <a:rPr lang="de-DE" sz="2000" dirty="0"/>
              <a:t>.</a:t>
            </a:r>
            <a:r>
              <a:rPr lang="el-GR" sz="2000" dirty="0"/>
              <a:t> Ο λαός απομακρύνεται από τον Κύριό του και «εισπράττει τα </a:t>
            </a:r>
            <a:r>
              <a:rPr lang="el-GR" sz="2000" i="1" dirty="0" err="1"/>
              <a:t>οψώνια</a:t>
            </a:r>
            <a:r>
              <a:rPr lang="el-GR" sz="2000" i="1" dirty="0"/>
              <a:t>»</a:t>
            </a:r>
            <a:r>
              <a:rPr lang="el-GR" sz="2000" dirty="0"/>
              <a:t>. Ο Κύριος στέλνει χαρισματικές μορφές παρότι παρατηρείται μια προοδευτική παρακμή με αποκορύφωμα τα τελευταία κεφ. του βιβλίου. Στους </a:t>
            </a:r>
            <a:r>
              <a:rPr lang="el-GR" sz="2000" i="1" dirty="0"/>
              <a:t>Κριτές</a:t>
            </a:r>
            <a:r>
              <a:rPr lang="el-GR" sz="2000" dirty="0"/>
              <a:t> εναλλάσσονται ιστορίες με λαούς αλλά και πρόσωπα/</a:t>
            </a:r>
            <a:r>
              <a:rPr lang="el-GR" sz="2000" i="1" dirty="0"/>
              <a:t>ήρωες και </a:t>
            </a:r>
            <a:r>
              <a:rPr lang="el-GR" sz="2000" i="1" dirty="0" err="1"/>
              <a:t>ηρωίδες</a:t>
            </a:r>
            <a:r>
              <a:rPr lang="el-GR" sz="2000" dirty="0"/>
              <a:t>. </a:t>
            </a:r>
            <a:r>
              <a:rPr lang="el-GR" sz="2000" i="1" dirty="0"/>
              <a:t>Κρίνω</a:t>
            </a:r>
            <a:r>
              <a:rPr lang="el-GR" sz="2000" dirty="0"/>
              <a:t> (</a:t>
            </a:r>
            <a:r>
              <a:rPr lang="en-US" sz="2000" dirty="0" err="1">
                <a:hlinkClick r:id="rId2"/>
              </a:rPr>
              <a:t>shaphat</a:t>
            </a:r>
            <a:r>
              <a:rPr lang="el-GR" sz="2000" dirty="0"/>
              <a:t>)</a:t>
            </a:r>
            <a:r>
              <a:rPr lang="en-US" sz="2000" dirty="0"/>
              <a:t> </a:t>
            </a:r>
            <a:r>
              <a:rPr lang="el-GR" sz="2000" dirty="0"/>
              <a:t>στα εβραϊκά σημαίνει και </a:t>
            </a:r>
            <a:r>
              <a:rPr lang="el-GR" sz="2000" i="1" dirty="0"/>
              <a:t>κυβερνώ</a:t>
            </a:r>
            <a:r>
              <a:rPr lang="el-GR" sz="2000" dirty="0"/>
              <a:t> και </a:t>
            </a:r>
            <a:r>
              <a:rPr lang="el-GR" sz="2000" i="1" dirty="0"/>
              <a:t>ενεργώ χάριν του αδυνάτου</a:t>
            </a:r>
            <a:r>
              <a:rPr lang="el-GR" sz="2000" dirty="0"/>
              <a:t>.</a:t>
            </a:r>
          </a:p>
          <a:p>
            <a:pPr marL="180000" indent="-180000">
              <a:lnSpc>
                <a:spcPts val="1600"/>
              </a:lnSpc>
              <a:spcBef>
                <a:spcPts val="0"/>
              </a:spcBef>
              <a:buFont typeface="+mj-lt"/>
              <a:buAutoNum type="arabicPeriod"/>
              <a:defRPr/>
            </a:pPr>
            <a:r>
              <a:rPr lang="el-GR" sz="2000" dirty="0" smtClean="0"/>
              <a:t>Αποδεικνύεται </a:t>
            </a:r>
            <a:r>
              <a:rPr lang="el-GR" sz="2000" dirty="0"/>
              <a:t>έτσι το πώς ο Θεός παρεμβαίνει σε εποχές Κρίσης και αντιστρέφει τα δεδομένα υπέρ του καταδυναστευόμενου λαού Του.</a:t>
            </a:r>
            <a:endParaRPr lang="en-US" sz="2000" dirty="0"/>
          </a:p>
          <a:p>
            <a:pPr marL="180000" indent="-180000">
              <a:lnSpc>
                <a:spcPts val="1600"/>
              </a:lnSpc>
              <a:spcBef>
                <a:spcPts val="0"/>
              </a:spcBef>
              <a:buFont typeface="+mj-lt"/>
              <a:buAutoNum type="arabicPeriod"/>
              <a:defRPr/>
            </a:pPr>
            <a:r>
              <a:rPr lang="el-GR" sz="2000" dirty="0"/>
              <a:t>Πρόκειται για Ιστορίες ενάντια στο φόβο και το άγχος ενώπιον  εχθρικών Υπερδυνάμεων. Μεταγγίζουν ελπίδα στη </a:t>
            </a:r>
            <a:r>
              <a:rPr lang="el-GR" sz="2000" dirty="0" err="1"/>
              <a:t>σώζουσα</a:t>
            </a:r>
            <a:r>
              <a:rPr lang="el-GR" sz="2000" dirty="0"/>
              <a:t> βοήθεια και Παρουσία του Θεού της ελευθερίας.</a:t>
            </a:r>
          </a:p>
          <a:p>
            <a:pPr marL="180000" indent="-180000">
              <a:lnSpc>
                <a:spcPts val="1600"/>
              </a:lnSpc>
              <a:spcBef>
                <a:spcPts val="0"/>
              </a:spcBef>
              <a:buFont typeface="+mj-lt"/>
              <a:buAutoNum type="arabicPeriod"/>
              <a:defRPr/>
            </a:pPr>
            <a:r>
              <a:rPr lang="el-GR" sz="2000" dirty="0"/>
              <a:t>Η Δεββώρα έχει κοινωνία με τον Θεό (έστω αν και δεν μνημονεύεται κάποια ιδιαίτερη κλήση), βεβαιώνει για την συνδρομή Του, και δίνει τη φωνή Του σε Αυτόν, αποφασίζει πότε είναι καιρός δράσης</a:t>
            </a:r>
            <a:r>
              <a:rPr lang="en-US" sz="2000" dirty="0"/>
              <a:t>. </a:t>
            </a:r>
            <a:r>
              <a:rPr lang="el-GR" sz="2000" dirty="0"/>
              <a:t>Δεν μνημονεύονται γι’ αυτήν σκάνδαλα (όπως π.χ. με τον Δαυίδ) ή ηθικά παραπτώματα (όπως με τον Σαμψών)</a:t>
            </a:r>
            <a:r>
              <a:rPr lang="en-US" sz="2000" dirty="0" smtClean="0"/>
              <a:t>.</a:t>
            </a:r>
            <a:endParaRPr lang="en-US" sz="2000" dirty="0"/>
          </a:p>
        </p:txBody>
      </p:sp>
      <p:pic>
        <p:nvPicPr>
          <p:cNvPr id="5" name="Θέση περιεχομένου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516216" y="2204864"/>
            <a:ext cx="2268911" cy="3312368"/>
          </a:xfrm>
        </p:spPr>
      </p:pic>
      <p:sp>
        <p:nvSpPr>
          <p:cNvPr id="6" name="TextBox 5"/>
          <p:cNvSpPr txBox="1"/>
          <p:nvPr/>
        </p:nvSpPr>
        <p:spPr>
          <a:xfrm>
            <a:off x="8586900" y="5517232"/>
            <a:ext cx="198227" cy="278004"/>
          </a:xfrm>
          <a:prstGeom prst="rect">
            <a:avLst/>
          </a:prstGeom>
        </p:spPr>
        <p:txBody>
          <a:bodyPr vert="horz" wrap="square" lIns="91440" tIns="45720" rIns="91440" bIns="45720" rtlCol="0" anchor="ctr">
            <a:noAutofit/>
          </a:bodyPr>
          <a:lstStyle/>
          <a:p>
            <a:pPr algn="ctr"/>
            <a:r>
              <a:rPr lang="en-US" sz="1500" dirty="0" smtClean="0"/>
              <a:t>8</a:t>
            </a:r>
            <a:endParaRPr lang="el-GR" sz="1500" dirty="0" smtClean="0"/>
          </a:p>
        </p:txBody>
      </p:sp>
    </p:spTree>
    <p:extLst>
      <p:ext uri="{BB962C8B-B14F-4D97-AF65-F5344CB8AC3E}">
        <p14:creationId xmlns:p14="http://schemas.microsoft.com/office/powerpoint/2010/main" val="23602574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Δεββώρα</a:t>
            </a:r>
            <a:r>
              <a:rPr lang="en-US" dirty="0" smtClean="0"/>
              <a:t> [2]</a:t>
            </a:r>
            <a:endParaRPr lang="el-GR" dirty="0"/>
          </a:p>
        </p:txBody>
      </p:sp>
      <p:sp>
        <p:nvSpPr>
          <p:cNvPr id="3" name="Θέση περιεχομένου 2"/>
          <p:cNvSpPr>
            <a:spLocks noGrp="1"/>
          </p:cNvSpPr>
          <p:nvPr>
            <p:ph sz="half" idx="1"/>
          </p:nvPr>
        </p:nvSpPr>
        <p:spPr>
          <a:xfrm>
            <a:off x="457200" y="1417638"/>
            <a:ext cx="5044704" cy="4891682"/>
          </a:xfrm>
        </p:spPr>
        <p:txBody>
          <a:bodyPr>
            <a:noAutofit/>
          </a:bodyPr>
          <a:lstStyle/>
          <a:p>
            <a:pPr marL="144000" indent="-144000" fontAlgn="auto">
              <a:lnSpc>
                <a:spcPts val="1600"/>
              </a:lnSpc>
              <a:spcBef>
                <a:spcPts val="200"/>
              </a:spcBef>
              <a:spcAft>
                <a:spcPts val="200"/>
              </a:spcAft>
              <a:buFontTx/>
              <a:buAutoNum type="arabicPeriod"/>
              <a:defRPr/>
            </a:pPr>
            <a:r>
              <a:rPr lang="el-GR" sz="2000" dirty="0"/>
              <a:t>Ο </a:t>
            </a:r>
            <a:r>
              <a:rPr lang="el-GR" sz="2000" dirty="0" err="1"/>
              <a:t>Χανααναίος</a:t>
            </a:r>
            <a:r>
              <a:rPr lang="el-GR" sz="2000" dirty="0"/>
              <a:t> στρατηγός </a:t>
            </a:r>
            <a:r>
              <a:rPr lang="el-GR" sz="2000" dirty="0" err="1"/>
              <a:t>Σίσερα</a:t>
            </a:r>
            <a:r>
              <a:rPr lang="el-GR" sz="2000" dirty="0"/>
              <a:t> 20 χρόνια καταπιέζει τους γιους και τις θυγατέρες του Ισραήλ με βία σωματική και ψυχική. Αυτοί κραυγάζουν στον Θεό και απευθύνονται στη Δεββώρα που κάθεται </a:t>
            </a:r>
            <a:r>
              <a:rPr lang="el-GR" sz="2000" b="1" dirty="0"/>
              <a:t>κάτω από φοίνικα </a:t>
            </a:r>
            <a:r>
              <a:rPr lang="el-GR" sz="2000" dirty="0"/>
              <a:t>και κρίνει.</a:t>
            </a:r>
          </a:p>
          <a:p>
            <a:pPr marL="144000" indent="-144000" fontAlgn="auto">
              <a:lnSpc>
                <a:spcPts val="1600"/>
              </a:lnSpc>
              <a:spcBef>
                <a:spcPts val="200"/>
              </a:spcBef>
              <a:spcAft>
                <a:spcPts val="200"/>
              </a:spcAft>
              <a:buFontTx/>
              <a:buAutoNum type="arabicPeriod"/>
              <a:defRPr/>
            </a:pPr>
            <a:r>
              <a:rPr lang="el-GR" sz="2000" dirty="0"/>
              <a:t>Αυτή καλεί τον </a:t>
            </a:r>
            <a:r>
              <a:rPr lang="el-GR" sz="2000" dirty="0" err="1"/>
              <a:t>Βαράκ</a:t>
            </a:r>
            <a:r>
              <a:rPr lang="el-GR" sz="2000" dirty="0"/>
              <a:t>, τον μελλοντικό αρχιστράτηγο. Εκείνος δεν θέλει να πολεμήσει με τον </a:t>
            </a:r>
            <a:r>
              <a:rPr lang="el-GR" sz="2000" dirty="0" err="1"/>
              <a:t>Σίσερα</a:t>
            </a:r>
            <a:r>
              <a:rPr lang="el-GR" sz="2000" dirty="0"/>
              <a:t> στο όρος </a:t>
            </a:r>
            <a:r>
              <a:rPr lang="el-GR" sz="2000" dirty="0" err="1"/>
              <a:t>Θαβώρ</a:t>
            </a:r>
            <a:r>
              <a:rPr lang="el-GR" sz="2000" dirty="0"/>
              <a:t> </a:t>
            </a:r>
            <a:r>
              <a:rPr lang="el-GR" sz="2000" b="1" i="1" dirty="0"/>
              <a:t>χωρίς </a:t>
            </a:r>
            <a:r>
              <a:rPr lang="el-GR" sz="2000" dirty="0"/>
              <a:t>τη Δεββώρα.  Εκείνη του απαντά: </a:t>
            </a:r>
            <a:r>
              <a:rPr lang="el-GR" sz="2000" i="1" dirty="0"/>
              <a:t>Θα έλθω. Η εκστρατεία σου όμως αυτή δεν θα φέρει δόξα σ’ εσένα, διότι </a:t>
            </a:r>
            <a:r>
              <a:rPr lang="el-GR" sz="2000" b="1" i="1" dirty="0"/>
              <a:t>ο Κύριος θα παραδώσει το </a:t>
            </a:r>
            <a:r>
              <a:rPr lang="el-GR" sz="2000" b="1" i="1" dirty="0" err="1"/>
              <a:t>Σίσερα</a:t>
            </a:r>
            <a:r>
              <a:rPr lang="el-GR" sz="2000" b="1" i="1" dirty="0"/>
              <a:t> σε μια γυναίκα</a:t>
            </a:r>
            <a:r>
              <a:rPr lang="el-GR" sz="2000" b="1" dirty="0"/>
              <a:t>! </a:t>
            </a:r>
          </a:p>
          <a:p>
            <a:pPr marL="144000" indent="-144000" fontAlgn="auto">
              <a:lnSpc>
                <a:spcPts val="1600"/>
              </a:lnSpc>
              <a:spcBef>
                <a:spcPts val="200"/>
              </a:spcBef>
              <a:spcAft>
                <a:spcPts val="200"/>
              </a:spcAft>
              <a:buFontTx/>
              <a:buAutoNum type="arabicPeriod"/>
              <a:defRPr/>
            </a:pPr>
            <a:r>
              <a:rPr lang="el-GR" sz="2000" dirty="0"/>
              <a:t>Πηγαίνουν στο χείμαρρο </a:t>
            </a:r>
            <a:r>
              <a:rPr lang="el-GR" sz="2000" dirty="0" err="1"/>
              <a:t>Κισόν</a:t>
            </a:r>
            <a:r>
              <a:rPr lang="el-GR" sz="2000" dirty="0"/>
              <a:t> μαζί με στρατό 10.000 ανδρών και ο Κύριος προκαλεί σύγχυση στο </a:t>
            </a:r>
            <a:r>
              <a:rPr lang="el-GR" sz="2000" dirty="0" err="1"/>
              <a:t>Σίσερα</a:t>
            </a:r>
            <a:r>
              <a:rPr lang="el-GR" sz="2000" dirty="0"/>
              <a:t>, τις άμαξες και το στρατό του.</a:t>
            </a:r>
          </a:p>
          <a:p>
            <a:pPr marL="144000" indent="-144000" fontAlgn="auto">
              <a:lnSpc>
                <a:spcPts val="1600"/>
              </a:lnSpc>
              <a:spcBef>
                <a:spcPts val="200"/>
              </a:spcBef>
              <a:spcAft>
                <a:spcPts val="200"/>
              </a:spcAft>
              <a:buFontTx/>
              <a:buAutoNum type="arabicPeriod"/>
              <a:defRPr/>
            </a:pPr>
            <a:r>
              <a:rPr lang="el-GR" sz="2000" dirty="0"/>
              <a:t>Η Δεββώρα όπως και η </a:t>
            </a:r>
            <a:r>
              <a:rPr lang="el-GR" sz="2000" dirty="0" err="1"/>
              <a:t>Μιριάμ</a:t>
            </a:r>
            <a:r>
              <a:rPr lang="el-GR" sz="2000" dirty="0"/>
              <a:t> μετά τη θαυμαστή διάβαση της Ερυθράς Θαλάσσης και τον καταποντισμό της Υπερδύναμης, δοξάζει τη δύναμη του </a:t>
            </a:r>
            <a:r>
              <a:rPr lang="el-GR" sz="2000" dirty="0" err="1"/>
              <a:t>Γιαχβέ</a:t>
            </a:r>
            <a:r>
              <a:rPr lang="el-GR" sz="2000" dirty="0"/>
              <a:t>!</a:t>
            </a:r>
          </a:p>
          <a:p>
            <a:pPr marL="144000" indent="-144000" fontAlgn="auto">
              <a:lnSpc>
                <a:spcPts val="1600"/>
              </a:lnSpc>
              <a:spcBef>
                <a:spcPts val="200"/>
              </a:spcBef>
              <a:spcAft>
                <a:spcPts val="200"/>
              </a:spcAft>
              <a:buFontTx/>
              <a:buAutoNum type="arabicPeriod"/>
              <a:defRPr/>
            </a:pPr>
            <a:r>
              <a:rPr lang="el-GR" sz="2000" dirty="0"/>
              <a:t>Δεν δίστασε να δράσει δυναμικά υπέρ των αδυνάτων</a:t>
            </a:r>
            <a:r>
              <a:rPr lang="el-GR" sz="2000" dirty="0" smtClean="0"/>
              <a:t>.</a:t>
            </a:r>
            <a:endParaRPr lang="el-GR" sz="2000" dirty="0"/>
          </a:p>
        </p:txBody>
      </p:sp>
      <p:pic>
        <p:nvPicPr>
          <p:cNvPr id="5" name="Θέση περιεχομένου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508634" y="2007728"/>
            <a:ext cx="3328425" cy="3639493"/>
          </a:xfrm>
        </p:spPr>
      </p:pic>
      <p:sp>
        <p:nvSpPr>
          <p:cNvPr id="6" name="TextBox 5"/>
          <p:cNvSpPr txBox="1"/>
          <p:nvPr/>
        </p:nvSpPr>
        <p:spPr>
          <a:xfrm>
            <a:off x="8638832" y="5649773"/>
            <a:ext cx="198227" cy="278004"/>
          </a:xfrm>
          <a:prstGeom prst="rect">
            <a:avLst/>
          </a:prstGeom>
        </p:spPr>
        <p:txBody>
          <a:bodyPr vert="horz" wrap="square" lIns="91440" tIns="45720" rIns="91440" bIns="45720" rtlCol="0" anchor="ctr">
            <a:noAutofit/>
          </a:bodyPr>
          <a:lstStyle/>
          <a:p>
            <a:pPr algn="ctr"/>
            <a:r>
              <a:rPr lang="en-US" sz="1500" dirty="0" smtClean="0"/>
              <a:t>9</a:t>
            </a:r>
            <a:endParaRPr lang="el-GR" sz="1500" dirty="0" smtClean="0"/>
          </a:p>
        </p:txBody>
      </p:sp>
    </p:spTree>
    <p:extLst>
      <p:ext uri="{BB962C8B-B14F-4D97-AF65-F5344CB8AC3E}">
        <p14:creationId xmlns:p14="http://schemas.microsoft.com/office/powerpoint/2010/main" val="430306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95908" y="2060848"/>
            <a:ext cx="8229600" cy="4237931"/>
          </a:xfrm>
        </p:spPr>
        <p:txBody>
          <a:bodyPr anchor="b">
            <a:normAutofit/>
          </a:bodyPr>
          <a:lstStyle/>
          <a:p>
            <a:pPr marL="0" indent="0">
              <a:lnSpc>
                <a:spcPts val="1700"/>
              </a:lnSpc>
              <a:spcBef>
                <a:spcPts val="600"/>
              </a:spcBef>
              <a:buNone/>
            </a:pPr>
            <a:r>
              <a:rPr lang="el-GR" sz="2000" dirty="0"/>
              <a:t>Τελικά όντως ο δυνάστης </a:t>
            </a:r>
            <a:r>
              <a:rPr lang="el-GR" sz="2000" dirty="0" err="1"/>
              <a:t>Σίσερα</a:t>
            </a:r>
            <a:r>
              <a:rPr lang="el-GR" sz="2000" dirty="0"/>
              <a:t> εγκατέλειψε τη μάχη, καταφεύγοντας στο σπίτι του υποτιθέμενου φίλου του </a:t>
            </a:r>
            <a:r>
              <a:rPr lang="el-GR" sz="2000" dirty="0" err="1"/>
              <a:t>Χέβερ</a:t>
            </a:r>
            <a:r>
              <a:rPr lang="el-GR" sz="2000" dirty="0"/>
              <a:t> του </a:t>
            </a:r>
            <a:r>
              <a:rPr lang="el-GR" sz="2000" dirty="0" err="1"/>
              <a:t>Χαναναίου</a:t>
            </a:r>
            <a:r>
              <a:rPr lang="el-GR" sz="2000" dirty="0"/>
              <a:t> που όμως απουσίαζε. Τον υποδέχτηκε η γυναίκα του </a:t>
            </a:r>
            <a:r>
              <a:rPr lang="el-GR" sz="2000" dirty="0" err="1"/>
              <a:t>Ιαέλ</a:t>
            </a:r>
            <a:r>
              <a:rPr lang="el-GR" sz="2000" dirty="0"/>
              <a:t> στη σκηνή της </a:t>
            </a:r>
            <a:r>
              <a:rPr lang="el-GR" sz="2000" dirty="0" smtClean="0"/>
              <a:t>και </a:t>
            </a:r>
            <a:r>
              <a:rPr lang="el-GR" sz="2000" dirty="0"/>
              <a:t>τελικά τον σκότωσε με ένα πάσσαλο αυτής. Έτσι όντως η δόξα της συντριβής του ανήκει σε γυναίκα όπως προφήτεψε η Δεββώρα</a:t>
            </a:r>
            <a:r>
              <a:rPr lang="el-GR" sz="2000" dirty="0" smtClean="0"/>
              <a:t>.</a:t>
            </a:r>
            <a:endParaRPr lang="el-GR" sz="2000" dirty="0"/>
          </a:p>
          <a:p>
            <a:pPr marL="0" indent="0">
              <a:lnSpc>
                <a:spcPts val="1700"/>
              </a:lnSpc>
              <a:spcBef>
                <a:spcPts val="600"/>
              </a:spcBef>
              <a:buNone/>
            </a:pPr>
            <a:r>
              <a:rPr lang="el-GR" sz="2000" dirty="0"/>
              <a:t>Και στην περίπτωση της χήρας </a:t>
            </a:r>
            <a:r>
              <a:rPr lang="el-GR" sz="2000" b="1" i="1" dirty="0"/>
              <a:t>Ιουδ</a:t>
            </a:r>
            <a:r>
              <a:rPr lang="el-GR" sz="2000" b="1" dirty="0"/>
              <a:t>ίθ</a:t>
            </a:r>
            <a:r>
              <a:rPr lang="el-GR" sz="2000" dirty="0"/>
              <a:t> (που το όνομά της </a:t>
            </a:r>
            <a:r>
              <a:rPr lang="el-GR" sz="2000" i="1" dirty="0"/>
              <a:t>συμπυκνώνει</a:t>
            </a:r>
            <a:r>
              <a:rPr lang="el-GR" sz="2000" dirty="0"/>
              <a:t> τους </a:t>
            </a:r>
            <a:r>
              <a:rPr lang="el-GR" sz="2000" i="1" dirty="0"/>
              <a:t>Ιουδαί</a:t>
            </a:r>
            <a:r>
              <a:rPr lang="el-GR" sz="2000" dirty="0"/>
              <a:t>ους), όταν ο στρατηλάτης </a:t>
            </a:r>
            <a:r>
              <a:rPr lang="el-GR" sz="2000" dirty="0" err="1"/>
              <a:t>Ολοφέρνης</a:t>
            </a:r>
            <a:r>
              <a:rPr lang="el-GR" sz="2000" dirty="0"/>
              <a:t> επιχειρεί να κατακτήσει εξ ονόματος του </a:t>
            </a:r>
            <a:r>
              <a:rPr lang="el-GR" sz="2000" dirty="0" err="1"/>
              <a:t>Ναβουχοδονόσορα</a:t>
            </a:r>
            <a:r>
              <a:rPr lang="el-GR" sz="2000" dirty="0"/>
              <a:t>, με τα ασσυριακά στρατεύματα τη «Δύση» και οι </a:t>
            </a:r>
            <a:r>
              <a:rPr lang="el-GR" sz="2000" dirty="0" err="1"/>
              <a:t>πολιορκημένοι</a:t>
            </a:r>
            <a:r>
              <a:rPr lang="el-GR" sz="2000" dirty="0"/>
              <a:t> πλέον του ενός μηνός άνδρες του χωριού </a:t>
            </a:r>
            <a:r>
              <a:rPr lang="el-GR" sz="2000" dirty="0" err="1"/>
              <a:t>Βαιτούλια</a:t>
            </a:r>
            <a:r>
              <a:rPr lang="el-GR" sz="2000" dirty="0"/>
              <a:t> αποκάμνουν. Η ίδια επιλέγει τη δράση με κίνδυνο να «αμαρτήσει». Βγαίνει από το πλαίσιο της οικίας της και εισέρχεται στο στρατόπεδο  εκείνου που ήθελε να κατακτά με βία χώρες αλλά και το γυναικείο σώμα. Μιμείται τη Δεββώρα, το Δαυίδ και στη σκηνή του κατακτητή τον σκοτώνει με το ίδιο του το μαχαίρι. Τελικά ο Κύριος των καταπιεσμένων και των αδυνάτων αποδεικνύεται ότι είναι Αυτός </a:t>
            </a:r>
            <a:r>
              <a:rPr lang="el-GR" sz="2000" i="1" dirty="0"/>
              <a:t>που συντρίβει (και δεν διεξάγει) πολέμους</a:t>
            </a:r>
            <a:r>
              <a:rPr lang="el-GR" sz="2000" dirty="0"/>
              <a:t> (Ιουδίθ  9, 7. 16, 2</a:t>
            </a:r>
            <a:r>
              <a:rPr lang="el-GR" sz="2000" dirty="0" smtClean="0"/>
              <a:t>)!</a:t>
            </a:r>
            <a:endParaRPr lang="el-GR" sz="2000"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126636"/>
            <a:ext cx="2880320" cy="2467126"/>
          </a:xfrm>
          <a:prstGeom prst="rect">
            <a:avLst/>
          </a:prstGeo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008" y="126636"/>
            <a:ext cx="3417676" cy="2435399"/>
          </a:xfrm>
          <a:prstGeom prst="rect">
            <a:avLst/>
          </a:prstGeom>
        </p:spPr>
      </p:pic>
      <p:sp>
        <p:nvSpPr>
          <p:cNvPr id="6" name="TextBox 5"/>
          <p:cNvSpPr txBox="1"/>
          <p:nvPr/>
        </p:nvSpPr>
        <p:spPr>
          <a:xfrm>
            <a:off x="3779912" y="2366263"/>
            <a:ext cx="432048" cy="227499"/>
          </a:xfrm>
          <a:prstGeom prst="rect">
            <a:avLst/>
          </a:prstGeom>
        </p:spPr>
        <p:txBody>
          <a:bodyPr vert="horz" wrap="square" lIns="91440" tIns="45720" rIns="91440" bIns="45720" rtlCol="0" anchor="ctr">
            <a:noAutofit/>
          </a:bodyPr>
          <a:lstStyle/>
          <a:p>
            <a:pPr algn="ctr"/>
            <a:r>
              <a:rPr lang="en-US" sz="1500" dirty="0" smtClean="0"/>
              <a:t>10</a:t>
            </a:r>
            <a:endParaRPr lang="el-GR" sz="1500" dirty="0" smtClean="0"/>
          </a:p>
        </p:txBody>
      </p:sp>
      <p:sp>
        <p:nvSpPr>
          <p:cNvPr id="7" name="TextBox 6"/>
          <p:cNvSpPr txBox="1"/>
          <p:nvPr/>
        </p:nvSpPr>
        <p:spPr>
          <a:xfrm>
            <a:off x="8061684" y="2334536"/>
            <a:ext cx="432048" cy="227499"/>
          </a:xfrm>
          <a:prstGeom prst="rect">
            <a:avLst/>
          </a:prstGeom>
        </p:spPr>
        <p:txBody>
          <a:bodyPr vert="horz" wrap="square" lIns="91440" tIns="45720" rIns="91440" bIns="45720" rtlCol="0" anchor="ctr">
            <a:noAutofit/>
          </a:bodyPr>
          <a:lstStyle/>
          <a:p>
            <a:pPr algn="ctr"/>
            <a:r>
              <a:rPr lang="en-US" sz="1500" dirty="0" smtClean="0"/>
              <a:t>11</a:t>
            </a:r>
            <a:endParaRPr lang="el-GR" sz="1500" dirty="0" smtClean="0"/>
          </a:p>
        </p:txBody>
      </p:sp>
    </p:spTree>
    <p:extLst>
      <p:ext uri="{BB962C8B-B14F-4D97-AF65-F5344CB8AC3E}">
        <p14:creationId xmlns:p14="http://schemas.microsoft.com/office/powerpoint/2010/main" val="7236391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30622"/>
            <a:ext cx="8229600" cy="921297"/>
          </a:xfrm>
        </p:spPr>
        <p:txBody>
          <a:bodyPr>
            <a:normAutofit/>
          </a:bodyPr>
          <a:lstStyle/>
          <a:p>
            <a:r>
              <a:rPr lang="el-GR" sz="4200" dirty="0"/>
              <a:t>Β. </a:t>
            </a:r>
            <a:r>
              <a:rPr lang="el-GR" sz="4200" dirty="0" smtClean="0"/>
              <a:t>ΜΙΡΙΑΜ-ΜΑΡΙΑΜ</a:t>
            </a:r>
            <a:endParaRPr lang="el-GR" sz="4200" dirty="0"/>
          </a:p>
        </p:txBody>
      </p:sp>
      <p:sp>
        <p:nvSpPr>
          <p:cNvPr id="3" name="Θέση περιεχομένου 2"/>
          <p:cNvSpPr>
            <a:spLocks noGrp="1"/>
          </p:cNvSpPr>
          <p:nvPr>
            <p:ph sz="half" idx="1"/>
          </p:nvPr>
        </p:nvSpPr>
        <p:spPr>
          <a:xfrm>
            <a:off x="457200" y="1051920"/>
            <a:ext cx="5770984" cy="5295946"/>
          </a:xfrm>
        </p:spPr>
        <p:txBody>
          <a:bodyPr>
            <a:noAutofit/>
          </a:bodyPr>
          <a:lstStyle/>
          <a:p>
            <a:pPr marL="0" indent="0" algn="ctr">
              <a:lnSpc>
                <a:spcPts val="1630"/>
              </a:lnSpc>
              <a:spcBef>
                <a:spcPts val="200"/>
              </a:spcBef>
              <a:buNone/>
            </a:pPr>
            <a:r>
              <a:rPr lang="el-GR" sz="2000" b="1" dirty="0"/>
              <a:t>Η ΜΑΡΙΑΜ ΤΗΣ </a:t>
            </a:r>
            <a:r>
              <a:rPr lang="el-GR" sz="2000" b="1" dirty="0" smtClean="0"/>
              <a:t>ΕΞΟΔΟΥ</a:t>
            </a:r>
            <a:endParaRPr lang="el-GR" sz="2000" b="1" dirty="0"/>
          </a:p>
          <a:p>
            <a:pPr marL="180000" indent="-180000">
              <a:lnSpc>
                <a:spcPts val="1630"/>
              </a:lnSpc>
              <a:spcBef>
                <a:spcPts val="200"/>
              </a:spcBef>
            </a:pPr>
            <a:r>
              <a:rPr lang="el-GR" sz="2000" dirty="0"/>
              <a:t>Στην Π. Δ. η </a:t>
            </a:r>
            <a:r>
              <a:rPr lang="el-GR" sz="2000" dirty="0" err="1"/>
              <a:t>Μαριάμ</a:t>
            </a:r>
            <a:r>
              <a:rPr lang="el-GR" sz="2000" dirty="0"/>
              <a:t> μνημονεύεται έξι φορές (</a:t>
            </a:r>
            <a:r>
              <a:rPr lang="el-GR" sz="2000" dirty="0" err="1"/>
              <a:t>Έξ</a:t>
            </a:r>
            <a:r>
              <a:rPr lang="el-GR" sz="2000" dirty="0"/>
              <a:t>. 15, 19-21. Αρ. 12. 20. 26, 59. </a:t>
            </a:r>
            <a:r>
              <a:rPr lang="el-GR" sz="2000" dirty="0" err="1"/>
              <a:t>Δτ</a:t>
            </a:r>
            <a:r>
              <a:rPr lang="el-GR" sz="2000" dirty="0"/>
              <a:t>. 24, 6. Α’ Παρ. 5, 29. </a:t>
            </a:r>
            <a:r>
              <a:rPr lang="el-GR" sz="2000" dirty="0" err="1"/>
              <a:t>Μιχαίας</a:t>
            </a:r>
            <a:r>
              <a:rPr lang="el-GR" sz="2000" dirty="0"/>
              <a:t> 6, 4</a:t>
            </a:r>
            <a:r>
              <a:rPr lang="el-GR" sz="2000" dirty="0" smtClean="0"/>
              <a:t>).</a:t>
            </a:r>
            <a:endParaRPr lang="el-GR" sz="2000" dirty="0"/>
          </a:p>
          <a:p>
            <a:pPr marL="180000" indent="-180000">
              <a:lnSpc>
                <a:spcPts val="1630"/>
              </a:lnSpc>
              <a:spcBef>
                <a:spcPts val="200"/>
              </a:spcBef>
            </a:pPr>
            <a:r>
              <a:rPr lang="el-GR" sz="2000" dirty="0" smtClean="0"/>
              <a:t>Μόνον </a:t>
            </a:r>
            <a:r>
              <a:rPr lang="el-GR" sz="2000" dirty="0"/>
              <a:t>στο </a:t>
            </a:r>
            <a:r>
              <a:rPr lang="el-GR" sz="2000" dirty="0" err="1"/>
              <a:t>Έξ</a:t>
            </a:r>
            <a:r>
              <a:rPr lang="el-GR" sz="2000" dirty="0"/>
              <a:t>. 15, 20 φέρει τον τίτλο </a:t>
            </a:r>
            <a:r>
              <a:rPr lang="el-GR" sz="2000" i="1" dirty="0"/>
              <a:t>προφήτης</a:t>
            </a:r>
            <a:r>
              <a:rPr lang="el-GR" sz="2000" dirty="0"/>
              <a:t>! Δεν μνημονεύεται ούτε ο πατέρας ούτε ο άνδρας της</a:t>
            </a:r>
            <a:r>
              <a:rPr lang="el-GR" sz="2000" dirty="0" smtClean="0"/>
              <a:t>!</a:t>
            </a:r>
            <a:r>
              <a:rPr lang="en-US" sz="2000" dirty="0" smtClean="0"/>
              <a:t> </a:t>
            </a:r>
            <a:r>
              <a:rPr lang="el-GR" sz="2000" dirty="0" smtClean="0">
                <a:hlinkClick r:id="rId2" tooltip="Josephus"/>
              </a:rPr>
              <a:t> </a:t>
            </a:r>
            <a:r>
              <a:rPr lang="el-GR" sz="2000" dirty="0">
                <a:hlinkClick r:id="rId2" tooltip="Josephus"/>
              </a:rPr>
              <a:t>Ο </a:t>
            </a:r>
            <a:r>
              <a:rPr lang="el-GR" sz="2000" dirty="0" err="1">
                <a:hlinkClick r:id="rId2" tooltip="Josephus"/>
              </a:rPr>
              <a:t>Ιώσηπος</a:t>
            </a:r>
            <a:r>
              <a:rPr lang="el-GR" sz="2000" dirty="0">
                <a:hlinkClick r:id="rId2" tooltip="Josephus"/>
              </a:rPr>
              <a:t> στην Αρχαιολογία θεωρεί ότι η </a:t>
            </a:r>
            <a:r>
              <a:rPr lang="el-GR" sz="2000" dirty="0" err="1">
                <a:hlinkClick r:id="rId2" tooltip="Josephus"/>
              </a:rPr>
              <a:t>Μαριάμ</a:t>
            </a:r>
            <a:r>
              <a:rPr lang="el-GR" sz="2000" dirty="0">
                <a:hlinkClick r:id="rId2" tooltip="Josephus"/>
              </a:rPr>
              <a:t> ήταν γυναίκα του </a:t>
            </a:r>
            <a:r>
              <a:rPr lang="el-GR" sz="2000" dirty="0" err="1">
                <a:hlinkClick r:id="rId2" tooltip="Josephus"/>
              </a:rPr>
              <a:t>Χουρ</a:t>
            </a:r>
            <a:r>
              <a:rPr lang="el-GR" sz="2000" dirty="0">
                <a:hlinkClick r:id="rId2" tooltip="Josephus"/>
              </a:rPr>
              <a:t>, στενού συνεργάτη του Μωυσή κατά την Έξοδο. Σε </a:t>
            </a:r>
            <a:r>
              <a:rPr lang="el-GR" sz="2000" dirty="0" err="1">
                <a:hlinkClick r:id="rId2" tooltip="Josephus"/>
              </a:rPr>
              <a:t>ταργκούμ</a:t>
            </a:r>
            <a:r>
              <a:rPr lang="el-GR" sz="2000" dirty="0">
                <a:hlinkClick r:id="rId2" tooltip="Josephus"/>
              </a:rPr>
              <a:t> στο </a:t>
            </a:r>
            <a:r>
              <a:rPr lang="el-GR" sz="2000" dirty="0" err="1">
                <a:hlinkClick r:id="rId2" tooltip="Josephus"/>
              </a:rPr>
              <a:t>Α’Παρ</a:t>
            </a:r>
            <a:r>
              <a:rPr lang="el-GR" sz="2000" dirty="0">
                <a:hlinkClick r:id="rId2" tooltip="Josephus"/>
              </a:rPr>
              <a:t>. 2, 19. 4, 14 ταυτίζεται με την </a:t>
            </a:r>
            <a:r>
              <a:rPr lang="el-GR" sz="2000" dirty="0" err="1">
                <a:hlinkClick r:id="rId2" tooltip="Josephus"/>
              </a:rPr>
              <a:t>Εφραθ</a:t>
            </a:r>
            <a:r>
              <a:rPr lang="el-GR" sz="2000" dirty="0">
                <a:hlinkClick r:id="rId2" tooltip="Josephus"/>
              </a:rPr>
              <a:t>, τη γυναίκα του </a:t>
            </a:r>
            <a:r>
              <a:rPr lang="el-GR" sz="2000" dirty="0" err="1">
                <a:hlinkClick r:id="rId2" tooltip="Josephus"/>
              </a:rPr>
              <a:t>Κάλεβ</a:t>
            </a:r>
            <a:r>
              <a:rPr lang="en-US" sz="2000" dirty="0" smtClean="0"/>
              <a:t>.</a:t>
            </a:r>
            <a:endParaRPr lang="el-GR" sz="2000" dirty="0"/>
          </a:p>
          <a:p>
            <a:pPr marL="180000" indent="-180000">
              <a:lnSpc>
                <a:spcPts val="1630"/>
              </a:lnSpc>
              <a:spcBef>
                <a:spcPts val="200"/>
              </a:spcBef>
            </a:pPr>
            <a:r>
              <a:rPr lang="el-GR" sz="2000" dirty="0"/>
              <a:t>Στο </a:t>
            </a:r>
            <a:r>
              <a:rPr lang="el-GR" sz="2000" dirty="0" err="1"/>
              <a:t>Έξ</a:t>
            </a:r>
            <a:r>
              <a:rPr lang="el-GR" sz="2000" dirty="0"/>
              <a:t>. 5, 20 προσδιορίζεται ως </a:t>
            </a:r>
            <a:r>
              <a:rPr lang="el-GR" sz="2000" i="1" dirty="0"/>
              <a:t>αδελφή του Ααρών</a:t>
            </a:r>
            <a:r>
              <a:rPr lang="el-GR" sz="2000" dirty="0"/>
              <a:t>.  Ως </a:t>
            </a:r>
            <a:r>
              <a:rPr lang="el-GR" sz="2000" i="1" dirty="0"/>
              <a:t>αδελφή του Μωυσή </a:t>
            </a:r>
            <a:r>
              <a:rPr lang="el-GR" sz="2000" dirty="0"/>
              <a:t>ονομάζεται μόνον στα γενεαλογικά δέντρα Αρ. 26, 59 και Α’ Παρ. 5, </a:t>
            </a:r>
            <a:r>
              <a:rPr lang="el-GR" sz="2000" dirty="0" smtClean="0"/>
              <a:t>29 </a:t>
            </a:r>
            <a:endParaRPr lang="el-GR" sz="2000" dirty="0"/>
          </a:p>
          <a:p>
            <a:pPr marL="180000" indent="-180000">
              <a:lnSpc>
                <a:spcPts val="1630"/>
              </a:lnSpc>
              <a:spcBef>
                <a:spcPts val="200"/>
              </a:spcBef>
            </a:pPr>
            <a:r>
              <a:rPr lang="el-GR" sz="2000" dirty="0" smtClean="0"/>
              <a:t>Αναφέρεται </a:t>
            </a:r>
            <a:r>
              <a:rPr lang="el-GR" sz="2000" dirty="0"/>
              <a:t>πάντα σε συνδυασμό με τους Μωυσή και Ααρών ως </a:t>
            </a:r>
            <a:r>
              <a:rPr lang="el-GR" sz="2000" b="1" dirty="0"/>
              <a:t>η ηγετική τριάδα του λαού της Εξόδου</a:t>
            </a:r>
            <a:r>
              <a:rPr lang="el-GR" sz="2000" dirty="0"/>
              <a:t>. Ενώ ο Ααρών εκφράζει το ιερατικό γένος η </a:t>
            </a:r>
            <a:r>
              <a:rPr lang="el-GR" sz="2000" dirty="0" err="1"/>
              <a:t>Μαριάμ</a:t>
            </a:r>
            <a:r>
              <a:rPr lang="el-GR" sz="2000" dirty="0"/>
              <a:t> το προφητικό</a:t>
            </a:r>
            <a:r>
              <a:rPr lang="el-GR" sz="2000" dirty="0" smtClean="0"/>
              <a:t>.</a:t>
            </a:r>
            <a:endParaRPr lang="el-GR" sz="2000" dirty="0"/>
          </a:p>
          <a:p>
            <a:pPr marL="180000" indent="-180000">
              <a:lnSpc>
                <a:spcPts val="1630"/>
              </a:lnSpc>
              <a:spcBef>
                <a:spcPts val="200"/>
              </a:spcBef>
            </a:pPr>
            <a:r>
              <a:rPr lang="el-GR" sz="2000" dirty="0"/>
              <a:t>Ο όρος </a:t>
            </a:r>
            <a:r>
              <a:rPr lang="el-GR" sz="2000" i="1" dirty="0"/>
              <a:t>αδελφή</a:t>
            </a:r>
            <a:r>
              <a:rPr lang="el-GR" sz="2000" dirty="0"/>
              <a:t> δεν αποτυπώνει απαραίτητα ιστορική συγγένεια αλλά </a:t>
            </a:r>
            <a:r>
              <a:rPr lang="el-GR" sz="2000" b="1" dirty="0"/>
              <a:t>την ισοτιμία των τριών</a:t>
            </a:r>
            <a:r>
              <a:rPr lang="el-GR" sz="2000" dirty="0"/>
              <a:t>, όπως διευκρινίζει και ο </a:t>
            </a:r>
            <a:r>
              <a:rPr lang="el-GR" sz="2000" dirty="0" err="1"/>
              <a:t>Μιχαίας</a:t>
            </a:r>
            <a:r>
              <a:rPr lang="el-GR" sz="2000" dirty="0"/>
              <a:t>: </a:t>
            </a:r>
            <a:r>
              <a:rPr lang="el-GR" sz="2000" i="1" dirty="0" err="1"/>
              <a:t>διότι</a:t>
            </a:r>
            <a:r>
              <a:rPr lang="el-GR" sz="2000" i="1" dirty="0"/>
              <a:t> </a:t>
            </a:r>
            <a:r>
              <a:rPr lang="el-GR" sz="2000" i="1" dirty="0" err="1"/>
              <a:t>ἀνήγαγόν</a:t>
            </a:r>
            <a:r>
              <a:rPr lang="el-GR" sz="2000" i="1" dirty="0"/>
              <a:t> σε </a:t>
            </a:r>
            <a:r>
              <a:rPr lang="el-GR" sz="2000" i="1" dirty="0" err="1"/>
              <a:t>ἐκ</a:t>
            </a:r>
            <a:r>
              <a:rPr lang="el-GR" sz="2000" i="1" dirty="0"/>
              <a:t> </a:t>
            </a:r>
            <a:r>
              <a:rPr lang="el-GR" sz="2000" i="1" dirty="0" err="1"/>
              <a:t>γῆς</a:t>
            </a:r>
            <a:r>
              <a:rPr lang="el-GR" sz="2000" i="1" dirty="0"/>
              <a:t> </a:t>
            </a:r>
            <a:r>
              <a:rPr lang="el-GR" sz="2000" i="1" dirty="0" err="1"/>
              <a:t>Αἰγύπτου</a:t>
            </a:r>
            <a:r>
              <a:rPr lang="el-GR" sz="2000" i="1" dirty="0"/>
              <a:t> </a:t>
            </a:r>
            <a:r>
              <a:rPr lang="el-GR" sz="2000" i="1" dirty="0" err="1"/>
              <a:t>καὶ</a:t>
            </a:r>
            <a:r>
              <a:rPr lang="el-GR" sz="2000" i="1" dirty="0"/>
              <a:t> </a:t>
            </a:r>
            <a:r>
              <a:rPr lang="el-GR" sz="2000" i="1" dirty="0" err="1"/>
              <a:t>ἐξ</a:t>
            </a:r>
            <a:r>
              <a:rPr lang="el-GR" sz="2000" i="1" dirty="0"/>
              <a:t> </a:t>
            </a:r>
            <a:r>
              <a:rPr lang="el-GR" sz="2000" i="1" dirty="0" err="1"/>
              <a:t>οἴκου</a:t>
            </a:r>
            <a:r>
              <a:rPr lang="el-GR" sz="2000" i="1" dirty="0"/>
              <a:t> </a:t>
            </a:r>
            <a:r>
              <a:rPr lang="el-GR" sz="2000" i="1" dirty="0" err="1"/>
              <a:t>δουλείας</a:t>
            </a:r>
            <a:r>
              <a:rPr lang="el-GR" sz="2000" i="1" dirty="0"/>
              <a:t> </a:t>
            </a:r>
            <a:r>
              <a:rPr lang="el-GR" sz="2000" i="1" dirty="0" err="1"/>
              <a:t>ἐλυτρωσάμην</a:t>
            </a:r>
            <a:r>
              <a:rPr lang="el-GR" sz="2000" i="1" dirty="0"/>
              <a:t> σε </a:t>
            </a:r>
            <a:r>
              <a:rPr lang="el-GR" sz="2000" i="1" dirty="0" err="1"/>
              <a:t>καὶ</a:t>
            </a:r>
            <a:r>
              <a:rPr lang="el-GR" sz="2000" i="1" dirty="0"/>
              <a:t> </a:t>
            </a:r>
            <a:r>
              <a:rPr lang="el-GR" sz="2000" i="1" dirty="0" err="1"/>
              <a:t>ἐξαπέστειλα</a:t>
            </a:r>
            <a:r>
              <a:rPr lang="el-GR" sz="2000" i="1" dirty="0"/>
              <a:t> </a:t>
            </a:r>
            <a:r>
              <a:rPr lang="el-GR" sz="2000" i="1" dirty="0" err="1"/>
              <a:t>πρὸ</a:t>
            </a:r>
            <a:r>
              <a:rPr lang="el-GR" sz="2000" i="1" dirty="0"/>
              <a:t> </a:t>
            </a:r>
            <a:r>
              <a:rPr lang="el-GR" sz="2000" i="1" dirty="0" err="1"/>
              <a:t>προσώπου</a:t>
            </a:r>
            <a:r>
              <a:rPr lang="el-GR" sz="2000" i="1" dirty="0"/>
              <a:t> σου </a:t>
            </a:r>
            <a:r>
              <a:rPr lang="el-GR" sz="2000" b="1" i="1" dirty="0" err="1"/>
              <a:t>τὸν</a:t>
            </a:r>
            <a:r>
              <a:rPr lang="el-GR" sz="2000" b="1" i="1" dirty="0"/>
              <a:t> </a:t>
            </a:r>
            <a:r>
              <a:rPr lang="el-GR" sz="2000" b="1" i="1" dirty="0" err="1"/>
              <a:t>Μωυσῆν</a:t>
            </a:r>
            <a:r>
              <a:rPr lang="el-GR" sz="2000" b="1" i="1" dirty="0"/>
              <a:t> </a:t>
            </a:r>
            <a:r>
              <a:rPr lang="el-GR" sz="2000" b="1" i="1" dirty="0" err="1"/>
              <a:t>καὶ</a:t>
            </a:r>
            <a:r>
              <a:rPr lang="el-GR" sz="2000" b="1" i="1" dirty="0"/>
              <a:t> </a:t>
            </a:r>
            <a:r>
              <a:rPr lang="el-GR" sz="2000" b="1" i="1" dirty="0" err="1"/>
              <a:t>Άαρὼν</a:t>
            </a:r>
            <a:r>
              <a:rPr lang="el-GR" sz="2000" b="1" i="1" dirty="0"/>
              <a:t> </a:t>
            </a:r>
            <a:r>
              <a:rPr lang="el-GR" sz="2000" b="1" i="1" dirty="0" err="1"/>
              <a:t>καὶ</a:t>
            </a:r>
            <a:r>
              <a:rPr lang="el-GR" sz="2000" b="1" i="1" dirty="0"/>
              <a:t> </a:t>
            </a:r>
            <a:r>
              <a:rPr lang="el-GR" sz="2000" b="1" i="1" dirty="0" err="1"/>
              <a:t>Μαριάμ</a:t>
            </a:r>
            <a:r>
              <a:rPr lang="el-GR" sz="2000" i="1" dirty="0"/>
              <a:t>  (</a:t>
            </a:r>
            <a:r>
              <a:rPr lang="el-GR" sz="2000" dirty="0"/>
              <a:t>6, 4</a:t>
            </a:r>
            <a:r>
              <a:rPr lang="el-GR" sz="2000" dirty="0" smtClean="0"/>
              <a:t>).</a:t>
            </a:r>
            <a:endParaRPr lang="el-GR" sz="2000" dirty="0"/>
          </a:p>
          <a:p>
            <a:pPr marL="180000" indent="-180000">
              <a:lnSpc>
                <a:spcPts val="1630"/>
              </a:lnSpc>
              <a:spcBef>
                <a:spcPts val="200"/>
              </a:spcBef>
            </a:pPr>
            <a:r>
              <a:rPr lang="el-GR" sz="2000" dirty="0" smtClean="0"/>
              <a:t>Πέθανε </a:t>
            </a:r>
            <a:r>
              <a:rPr lang="el-GR" sz="2000" dirty="0"/>
              <a:t>στην </a:t>
            </a:r>
            <a:r>
              <a:rPr lang="el-GR" sz="2000" dirty="0" err="1"/>
              <a:t>Καδίς</a:t>
            </a:r>
            <a:r>
              <a:rPr lang="el-GR" sz="2000" dirty="0"/>
              <a:t> και </a:t>
            </a:r>
            <a:r>
              <a:rPr lang="el-GR" sz="2000" dirty="0" err="1"/>
              <a:t>ετάφη</a:t>
            </a:r>
            <a:r>
              <a:rPr lang="el-GR" sz="2000" dirty="0"/>
              <a:t> (Αρ. 20, 1</a:t>
            </a:r>
            <a:r>
              <a:rPr lang="el-GR" sz="2000" dirty="0" smtClean="0"/>
              <a:t>).</a:t>
            </a:r>
            <a:endParaRPr lang="el-GR" sz="2000" dirty="0"/>
          </a:p>
        </p:txBody>
      </p:sp>
      <p:pic>
        <p:nvPicPr>
          <p:cNvPr id="5" name="Θέση περιεχομένου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49069" y="1417638"/>
            <a:ext cx="2708188" cy="3019474"/>
          </a:xfrm>
        </p:spPr>
      </p:pic>
      <p:sp>
        <p:nvSpPr>
          <p:cNvPr id="6" name="TextBox 5"/>
          <p:cNvSpPr txBox="1"/>
          <p:nvPr/>
        </p:nvSpPr>
        <p:spPr>
          <a:xfrm>
            <a:off x="6372200" y="4509120"/>
            <a:ext cx="2485057" cy="1838746"/>
          </a:xfrm>
          <a:prstGeom prst="rect">
            <a:avLst/>
          </a:prstGeom>
        </p:spPr>
        <p:txBody>
          <a:bodyPr vert="horz" wrap="square" lIns="91440" tIns="45720" rIns="91440" bIns="45720" rtlCol="0" anchor="ctr">
            <a:noAutofit/>
          </a:bodyPr>
          <a:lstStyle/>
          <a:p>
            <a:pPr algn="ctr">
              <a:lnSpc>
                <a:spcPct val="70000"/>
              </a:lnSpc>
            </a:pPr>
            <a:r>
              <a:rPr lang="el-GR" dirty="0"/>
              <a:t>ΕΒΡ</a:t>
            </a:r>
            <a:r>
              <a:rPr lang="de-DE" dirty="0">
                <a:hlinkClick r:id="rId4" tooltip="Hebräische Sprache"/>
              </a:rPr>
              <a:t>.</a:t>
            </a:r>
            <a:r>
              <a:rPr lang="de-DE" dirty="0"/>
              <a:t> ‏</a:t>
            </a:r>
            <a:r>
              <a:rPr lang="he-IL" dirty="0"/>
              <a:t>מִרְיָם; </a:t>
            </a:r>
            <a:r>
              <a:rPr lang="el-GR" dirty="0"/>
              <a:t> Αραβ.</a:t>
            </a:r>
            <a:r>
              <a:rPr lang="de-DE" dirty="0"/>
              <a:t> ‏</a:t>
            </a:r>
            <a:r>
              <a:rPr lang="ar-AE" dirty="0"/>
              <a:t>مریم یاغی‎</a:t>
            </a:r>
            <a:endParaRPr lang="el-GR" dirty="0"/>
          </a:p>
          <a:p>
            <a:pPr algn="ctr">
              <a:lnSpc>
                <a:spcPct val="70000"/>
              </a:lnSpc>
            </a:pPr>
            <a:r>
              <a:rPr lang="el-GR" dirty="0">
                <a:solidFill>
                  <a:srgbClr val="000000"/>
                </a:solidFill>
              </a:rPr>
              <a:t>Στους περισσότερους είναι γνωστή ως </a:t>
            </a:r>
            <a:r>
              <a:rPr lang="el-GR" b="1" i="1" dirty="0">
                <a:solidFill>
                  <a:srgbClr val="000000"/>
                </a:solidFill>
              </a:rPr>
              <a:t>αδελφή του Μωυσή </a:t>
            </a:r>
            <a:r>
              <a:rPr lang="el-GR" dirty="0">
                <a:solidFill>
                  <a:srgbClr val="000000"/>
                </a:solidFill>
              </a:rPr>
              <a:t>και όχι ως προφήτισσα. Το πώς έγινε προφήτης και γιατί ήταν παραμένει μέχρι σήμερα ΜΥΣΤΗΡΙΟ</a:t>
            </a:r>
            <a:r>
              <a:rPr lang="el-GR" dirty="0" smtClean="0">
                <a:solidFill>
                  <a:srgbClr val="000000"/>
                </a:solidFill>
              </a:rPr>
              <a:t>!</a:t>
            </a:r>
            <a:endParaRPr lang="el-GR" dirty="0">
              <a:solidFill>
                <a:srgbClr val="000000"/>
              </a:solidFill>
            </a:endParaRPr>
          </a:p>
        </p:txBody>
      </p:sp>
      <p:sp>
        <p:nvSpPr>
          <p:cNvPr id="7" name="TextBox 6"/>
          <p:cNvSpPr txBox="1"/>
          <p:nvPr/>
        </p:nvSpPr>
        <p:spPr>
          <a:xfrm>
            <a:off x="8425209" y="4209613"/>
            <a:ext cx="432048" cy="227499"/>
          </a:xfrm>
          <a:prstGeom prst="rect">
            <a:avLst/>
          </a:prstGeom>
        </p:spPr>
        <p:txBody>
          <a:bodyPr vert="horz" wrap="square" lIns="91440" tIns="45720" rIns="91440" bIns="45720" rtlCol="0" anchor="ctr">
            <a:noAutofit/>
          </a:bodyPr>
          <a:lstStyle/>
          <a:p>
            <a:pPr algn="ctr"/>
            <a:r>
              <a:rPr lang="en-US" sz="1500" dirty="0" smtClean="0"/>
              <a:t>12</a:t>
            </a:r>
            <a:endParaRPr lang="el-GR" sz="1500" dirty="0" smtClean="0"/>
          </a:p>
        </p:txBody>
      </p:sp>
    </p:spTree>
    <p:extLst>
      <p:ext uri="{BB962C8B-B14F-4D97-AF65-F5344CB8AC3E}">
        <p14:creationId xmlns:p14="http://schemas.microsoft.com/office/powerpoint/2010/main" val="29785953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922114"/>
          </a:xfrm>
        </p:spPr>
        <p:txBody>
          <a:bodyPr>
            <a:normAutofit/>
          </a:bodyPr>
          <a:lstStyle/>
          <a:p>
            <a:r>
              <a:rPr lang="el-GR" sz="4200" dirty="0"/>
              <a:t>ΤΟ ΑΡΧΑΙΟΤΕΡΟ ΑΣΜΑ ΤΗΣ ΒΙΒΛΟΥ</a:t>
            </a:r>
          </a:p>
        </p:txBody>
      </p:sp>
      <p:sp>
        <p:nvSpPr>
          <p:cNvPr id="3" name="Θέση περιεχομένου 2"/>
          <p:cNvSpPr>
            <a:spLocks noGrp="1"/>
          </p:cNvSpPr>
          <p:nvPr>
            <p:ph sz="half" idx="1"/>
          </p:nvPr>
        </p:nvSpPr>
        <p:spPr>
          <a:xfrm>
            <a:off x="457198" y="1268760"/>
            <a:ext cx="5410945" cy="5040560"/>
          </a:xfrm>
        </p:spPr>
        <p:txBody>
          <a:bodyPr>
            <a:noAutofit/>
          </a:bodyPr>
          <a:lstStyle/>
          <a:p>
            <a:pPr marL="0" indent="180000">
              <a:lnSpc>
                <a:spcPts val="1600"/>
              </a:lnSpc>
              <a:spcBef>
                <a:spcPts val="0"/>
              </a:spcBef>
              <a:defRPr/>
            </a:pPr>
            <a:r>
              <a:rPr lang="el-GR" sz="2000" dirty="0"/>
              <a:t>Στο  </a:t>
            </a:r>
            <a:r>
              <a:rPr lang="el-GR" sz="2000" dirty="0" err="1"/>
              <a:t>Έξ</a:t>
            </a:r>
            <a:r>
              <a:rPr lang="el-GR" sz="2000" dirty="0"/>
              <a:t>. 15, 20 η </a:t>
            </a:r>
            <a:r>
              <a:rPr lang="el-GR" sz="2000" dirty="0" err="1"/>
              <a:t>Μαριάμ</a:t>
            </a:r>
            <a:r>
              <a:rPr lang="el-GR" sz="2000" dirty="0"/>
              <a:t> με το τύμπανο στο χέρι, χορεύει  και τραγουδά την δυναμική </a:t>
            </a:r>
            <a:r>
              <a:rPr lang="el-GR" sz="2000" dirty="0" smtClean="0"/>
              <a:t>επέμβαση </a:t>
            </a:r>
            <a:r>
              <a:rPr lang="el-GR" sz="2000" dirty="0"/>
              <a:t>του </a:t>
            </a:r>
            <a:r>
              <a:rPr lang="el-GR" sz="2000" dirty="0" err="1"/>
              <a:t>Γιαχβέ</a:t>
            </a:r>
            <a:r>
              <a:rPr lang="el-GR" sz="2000" dirty="0"/>
              <a:t> που ανακαλεί την πράξη της Δημιουργίας, ακολουθούμενη από όλες τις </a:t>
            </a:r>
            <a:r>
              <a:rPr lang="el-GR" sz="2000" dirty="0" err="1" smtClean="0"/>
              <a:t>γυναί</a:t>
            </a:r>
            <a:r>
              <a:rPr lang="en-US" sz="2000" dirty="0" smtClean="0"/>
              <a:t>-</a:t>
            </a:r>
            <a:r>
              <a:rPr lang="el-GR" sz="2000" dirty="0" err="1" smtClean="0"/>
              <a:t>κες</a:t>
            </a:r>
            <a:r>
              <a:rPr lang="el-GR" sz="2000" dirty="0"/>
              <a:t>. Το τύμπανο, που χρησιμοποιούνταν στις γιορτές, συναντάται και σε έναν άλλο χορό προφητισσών και προφητών γύρω από τον Σαούλ που περιπίπτουν σε έκσταση (Α’ </a:t>
            </a:r>
            <a:r>
              <a:rPr lang="el-GR" sz="2000" dirty="0" err="1"/>
              <a:t>Βασ</a:t>
            </a:r>
            <a:r>
              <a:rPr lang="el-GR" sz="2000" dirty="0"/>
              <a:t>. 10, 5).  Η </a:t>
            </a:r>
            <a:r>
              <a:rPr lang="el-GR" sz="2000" b="1" dirty="0"/>
              <a:t>έκσταση</a:t>
            </a:r>
            <a:r>
              <a:rPr lang="el-GR" sz="2000" dirty="0"/>
              <a:t> στην Α.Γ. δεν συνδέεται με εμπειρίες παρανοϊκές. Ο ίδιος ο προφήτης Ελισαίος </a:t>
            </a:r>
            <a:r>
              <a:rPr lang="el-GR" sz="2000" dirty="0" err="1" smtClean="0"/>
              <a:t>εκφρά</a:t>
            </a:r>
            <a:r>
              <a:rPr lang="en-US" sz="2000" dirty="0" smtClean="0"/>
              <a:t>-</a:t>
            </a:r>
            <a:r>
              <a:rPr lang="el-GR" sz="2000" dirty="0" err="1" smtClean="0"/>
              <a:t>ζεται</a:t>
            </a:r>
            <a:r>
              <a:rPr lang="el-GR" sz="2000" dirty="0" smtClean="0"/>
              <a:t> </a:t>
            </a:r>
            <a:r>
              <a:rPr lang="el-GR" sz="2000" dirty="0"/>
              <a:t>επίσης με μουσική (Δ’ </a:t>
            </a:r>
            <a:r>
              <a:rPr lang="el-GR" sz="2000" dirty="0" err="1"/>
              <a:t>Βασ</a:t>
            </a:r>
            <a:r>
              <a:rPr lang="el-GR" sz="2000" dirty="0"/>
              <a:t>. 3, 15 </a:t>
            </a:r>
            <a:r>
              <a:rPr lang="el-GR" sz="2000" dirty="0" err="1"/>
              <a:t>κε</a:t>
            </a:r>
            <a:r>
              <a:rPr lang="el-GR" sz="2000" dirty="0"/>
              <a:t>.) και ο μουσικός Δαυίδ κατά την υποδοχή της κιβωτού </a:t>
            </a:r>
            <a:r>
              <a:rPr lang="el-GR" sz="2000" b="1" i="1" dirty="0"/>
              <a:t>έπαιζε</a:t>
            </a:r>
            <a:r>
              <a:rPr lang="el-GR" sz="2000" dirty="0"/>
              <a:t> και χόρευε με τη συνοδεία οργάνων  (Β’ </a:t>
            </a:r>
            <a:r>
              <a:rPr lang="el-GR" sz="2000" dirty="0" err="1"/>
              <a:t>Βασ</a:t>
            </a:r>
            <a:r>
              <a:rPr lang="el-GR" sz="2000" dirty="0"/>
              <a:t>. 6, 5) κάτι που κίνησε την ειρωνεία.  Η ίδια η Σοφία παίζει στην αγκαλιά του Θεού (Παρ. 8, 30).</a:t>
            </a:r>
          </a:p>
          <a:p>
            <a:pPr marL="0" indent="180000">
              <a:lnSpc>
                <a:spcPts val="1600"/>
              </a:lnSpc>
              <a:spcBef>
                <a:spcPts val="0"/>
              </a:spcBef>
              <a:defRPr/>
            </a:pPr>
            <a:r>
              <a:rPr lang="el-GR" sz="2000" dirty="0"/>
              <a:t>Η </a:t>
            </a:r>
            <a:r>
              <a:rPr lang="el-GR" sz="2000" dirty="0" err="1"/>
              <a:t>Μαριάμ</a:t>
            </a:r>
            <a:r>
              <a:rPr lang="el-GR" sz="2000" dirty="0"/>
              <a:t> ερμηνεύει το γεγονός και την </a:t>
            </a:r>
            <a:r>
              <a:rPr lang="el-GR" sz="2000" dirty="0" err="1" smtClean="0"/>
              <a:t>εμπει</a:t>
            </a:r>
            <a:r>
              <a:rPr lang="en-US" sz="2000" dirty="0" smtClean="0"/>
              <a:t>-</a:t>
            </a:r>
            <a:r>
              <a:rPr lang="el-GR" sz="2000" dirty="0" err="1" smtClean="0"/>
              <a:t>ρία</a:t>
            </a:r>
            <a:r>
              <a:rPr lang="el-GR" sz="2000" dirty="0" smtClean="0"/>
              <a:t> </a:t>
            </a:r>
            <a:r>
              <a:rPr lang="el-GR" sz="2000" dirty="0"/>
              <a:t>ως σημείο της παρουσίας του Θεού </a:t>
            </a:r>
            <a:r>
              <a:rPr lang="el-GR" sz="2000" dirty="0" smtClean="0"/>
              <a:t>στο </a:t>
            </a:r>
            <a:r>
              <a:rPr lang="el-GR" sz="2000" dirty="0"/>
              <a:t>εδώ και το τώρα!</a:t>
            </a:r>
          </a:p>
          <a:p>
            <a:pPr marL="0" indent="180000">
              <a:lnSpc>
                <a:spcPts val="1600"/>
              </a:lnSpc>
              <a:spcBef>
                <a:spcPts val="0"/>
              </a:spcBef>
              <a:defRPr/>
            </a:pPr>
            <a:r>
              <a:rPr lang="el-GR" sz="2000" dirty="0"/>
              <a:t>Ο όρος </a:t>
            </a:r>
            <a:r>
              <a:rPr lang="el-GR" sz="2000" i="1" dirty="0"/>
              <a:t>όλες οι γυναίκες </a:t>
            </a:r>
            <a:r>
              <a:rPr lang="el-GR" sz="2000" dirty="0"/>
              <a:t>χρησιμοποιείται στην Α.Γ. για γυναίκες ηγεμόνων ή ενός χαρεμιού, όταν ασκούν αντίσταση π.χ. με την </a:t>
            </a:r>
            <a:r>
              <a:rPr lang="el-GR" sz="2000" dirty="0" err="1"/>
              <a:t>Εσθήρ</a:t>
            </a:r>
            <a:r>
              <a:rPr lang="el-GR" sz="2000" dirty="0"/>
              <a:t>  (1, 17. 20. 2, 17) εναντίον του βασιλιά. Και προσδιορίζει γυναίκες με ιδιαίτερη παιδεία (</a:t>
            </a:r>
            <a:r>
              <a:rPr lang="el-GR" sz="2000" dirty="0" err="1"/>
              <a:t>Έξ</a:t>
            </a:r>
            <a:r>
              <a:rPr lang="el-GR" sz="2000" dirty="0"/>
              <a:t>. 35, 26. </a:t>
            </a:r>
            <a:r>
              <a:rPr lang="el-GR" sz="2000" dirty="0" err="1"/>
              <a:t>Ιερ</a:t>
            </a:r>
            <a:r>
              <a:rPr lang="el-GR" sz="2000" dirty="0"/>
              <a:t>. 38, 22. 44, 15. 24). Έτσι εννοούνται μάλλον σοφές ισχυρές </a:t>
            </a:r>
            <a:r>
              <a:rPr lang="el-GR" sz="2000" dirty="0" err="1"/>
              <a:t>πρεσβύτισσες</a:t>
            </a:r>
            <a:r>
              <a:rPr lang="el-GR" sz="2000" dirty="0"/>
              <a:t>.</a:t>
            </a:r>
            <a:r>
              <a:rPr lang="el-GR" sz="2000" b="1" dirty="0"/>
              <a:t> </a:t>
            </a:r>
          </a:p>
        </p:txBody>
      </p:sp>
      <p:pic>
        <p:nvPicPr>
          <p:cNvPr id="5" name="Θέση περιεχομένου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775565" y="1268760"/>
            <a:ext cx="2946584" cy="2808616"/>
          </a:xfrm>
        </p:spPr>
      </p:pic>
      <p:sp>
        <p:nvSpPr>
          <p:cNvPr id="6" name="TextBox 5"/>
          <p:cNvSpPr txBox="1"/>
          <p:nvPr/>
        </p:nvSpPr>
        <p:spPr>
          <a:xfrm>
            <a:off x="5868144" y="4042985"/>
            <a:ext cx="2952328" cy="2304256"/>
          </a:xfrm>
          <a:prstGeom prst="rect">
            <a:avLst/>
          </a:prstGeom>
        </p:spPr>
        <p:txBody>
          <a:bodyPr vert="horz" wrap="square" lIns="91440" tIns="45720" rIns="91440" bIns="45720" rtlCol="0" anchor="ctr">
            <a:noAutofit/>
          </a:bodyPr>
          <a:lstStyle/>
          <a:p>
            <a:pPr>
              <a:lnSpc>
                <a:spcPts val="1400"/>
              </a:lnSpc>
            </a:pPr>
            <a:r>
              <a:rPr lang="el-GR" sz="1500" dirty="0" err="1"/>
              <a:t>Εβραϊστί</a:t>
            </a:r>
            <a:r>
              <a:rPr lang="de-DE" sz="1500" dirty="0"/>
              <a:t>: </a:t>
            </a:r>
            <a:r>
              <a:rPr lang="he-IL" sz="1500" dirty="0"/>
              <a:t>מִרְיָם, </a:t>
            </a:r>
            <a:r>
              <a:rPr lang="de-DE" sz="1500" dirty="0"/>
              <a:t> </a:t>
            </a:r>
            <a:r>
              <a:rPr lang="de-DE" sz="1500" i="1" dirty="0"/>
              <a:t>Miryam</a:t>
            </a:r>
            <a:r>
              <a:rPr lang="de-DE" sz="1500" dirty="0"/>
              <a:t> </a:t>
            </a:r>
            <a:r>
              <a:rPr lang="de-DE" sz="1500" dirty="0" err="1">
                <a:hlinkClick r:id="rId3" tooltip="Tiberian vocalization"/>
              </a:rPr>
              <a:t>Tiberian</a:t>
            </a:r>
            <a:r>
              <a:rPr lang="de-DE" sz="1500" dirty="0"/>
              <a:t> </a:t>
            </a:r>
            <a:r>
              <a:rPr lang="de-DE" sz="1500" i="1" dirty="0" err="1"/>
              <a:t>Miryām</a:t>
            </a:r>
            <a:r>
              <a:rPr lang="el-GR" sz="1500" i="1" dirty="0"/>
              <a:t>. Η ετυμολογία είναι αμφιλεγόμενη. Μπορεί να σημαίνει «το ευπρόσδεκτο παιδί», «πικρός», «επαναστάτης», «ισχυρά νερά»</a:t>
            </a:r>
            <a:r>
              <a:rPr lang="de-DE" sz="1500" dirty="0"/>
              <a:t>. </a:t>
            </a:r>
            <a:r>
              <a:rPr lang="el-GR" sz="1500" dirty="0"/>
              <a:t>Εναλλακτικά έχοντας υπόψη ότι πολλά λευιτικά ονόματα είναι αιγυπτιακά, μπορεί να προέρχεται από την αιγυπτιακή λέξη </a:t>
            </a:r>
            <a:r>
              <a:rPr lang="de-DE" sz="1500" dirty="0"/>
              <a:t> </a:t>
            </a:r>
            <a:r>
              <a:rPr lang="de-DE" sz="1500" i="1" dirty="0" err="1"/>
              <a:t>myr</a:t>
            </a:r>
            <a:r>
              <a:rPr lang="de-DE" sz="1500" dirty="0"/>
              <a:t> </a:t>
            </a:r>
            <a:r>
              <a:rPr lang="el-GR" sz="1500" b="1" i="1" dirty="0"/>
              <a:t>αγαπημένη</a:t>
            </a:r>
            <a:r>
              <a:rPr lang="de-DE" sz="1500" b="1" dirty="0"/>
              <a:t> </a:t>
            </a:r>
            <a:r>
              <a:rPr lang="de-DE" sz="1500" dirty="0" err="1"/>
              <a:t>or</a:t>
            </a:r>
            <a:r>
              <a:rPr lang="de-DE" sz="1500" dirty="0"/>
              <a:t> </a:t>
            </a:r>
            <a:r>
              <a:rPr lang="de-DE" sz="1500" i="1" dirty="0" err="1"/>
              <a:t>mr</a:t>
            </a:r>
            <a:r>
              <a:rPr lang="de-DE" sz="1500" dirty="0"/>
              <a:t> </a:t>
            </a:r>
            <a:r>
              <a:rPr lang="el-GR" sz="1500" b="1" i="1" dirty="0"/>
              <a:t>αγαπώ</a:t>
            </a:r>
            <a:r>
              <a:rPr lang="de-DE" sz="1500" dirty="0"/>
              <a:t>,</a:t>
            </a:r>
            <a:r>
              <a:rPr lang="el-GR" sz="1500" baseline="30000" dirty="0"/>
              <a:t> </a:t>
            </a:r>
            <a:r>
              <a:rPr lang="el-GR" sz="1500" dirty="0"/>
              <a:t>ή ακόμη ή ακόμη και το αρχαίο </a:t>
            </a:r>
            <a:r>
              <a:rPr lang="el-GR" sz="1500" dirty="0" err="1"/>
              <a:t>αυγυπτιακό</a:t>
            </a:r>
            <a:r>
              <a:rPr lang="el-GR" sz="1500" dirty="0"/>
              <a:t> όνομα </a:t>
            </a:r>
            <a:r>
              <a:rPr lang="de-DE" sz="1500" dirty="0" err="1">
                <a:hlinkClick r:id="rId4" tooltip="Meritamen"/>
              </a:rPr>
              <a:t>Meritamen</a:t>
            </a:r>
            <a:r>
              <a:rPr lang="de-DE" sz="1500" dirty="0"/>
              <a:t> </a:t>
            </a:r>
            <a:r>
              <a:rPr lang="el-GR" sz="1500" dirty="0"/>
              <a:t>ή</a:t>
            </a:r>
            <a:r>
              <a:rPr lang="de-DE" sz="1500" dirty="0"/>
              <a:t> "</a:t>
            </a:r>
            <a:r>
              <a:rPr lang="de-DE" sz="1500" dirty="0" err="1"/>
              <a:t>Merit-Amun</a:t>
            </a:r>
            <a:r>
              <a:rPr lang="de-DE" sz="1500" dirty="0"/>
              <a:t>", «</a:t>
            </a:r>
            <a:r>
              <a:rPr lang="el-GR" sz="1500" dirty="0"/>
              <a:t>αγαπημένη του </a:t>
            </a:r>
            <a:r>
              <a:rPr lang="el-GR" sz="1500" dirty="0" err="1"/>
              <a:t>Αμούν</a:t>
            </a:r>
            <a:r>
              <a:rPr lang="el-GR" sz="1500" dirty="0" smtClean="0"/>
              <a:t>».</a:t>
            </a:r>
            <a:endParaRPr lang="el-GR" sz="1500" dirty="0"/>
          </a:p>
        </p:txBody>
      </p:sp>
      <p:sp>
        <p:nvSpPr>
          <p:cNvPr id="7" name="TextBox 6"/>
          <p:cNvSpPr txBox="1"/>
          <p:nvPr/>
        </p:nvSpPr>
        <p:spPr>
          <a:xfrm>
            <a:off x="8290101" y="3561541"/>
            <a:ext cx="432048" cy="227499"/>
          </a:xfrm>
          <a:prstGeom prst="rect">
            <a:avLst/>
          </a:prstGeom>
        </p:spPr>
        <p:txBody>
          <a:bodyPr vert="horz" wrap="square" lIns="91440" tIns="45720" rIns="91440" bIns="45720" rtlCol="0" anchor="ctr">
            <a:noAutofit/>
          </a:bodyPr>
          <a:lstStyle/>
          <a:p>
            <a:pPr algn="ctr"/>
            <a:r>
              <a:rPr lang="en-US" sz="1500" dirty="0" smtClean="0"/>
              <a:t>13</a:t>
            </a:r>
            <a:endParaRPr lang="el-GR" sz="1500" dirty="0" smtClean="0"/>
          </a:p>
        </p:txBody>
      </p:sp>
    </p:spTree>
    <p:extLst>
      <p:ext uri="{BB962C8B-B14F-4D97-AF65-F5344CB8AC3E}">
        <p14:creationId xmlns:p14="http://schemas.microsoft.com/office/powerpoint/2010/main" val="35116373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196752"/>
            <a:ext cx="7772400" cy="1008112"/>
          </a:xfrm>
        </p:spPr>
        <p:txBody>
          <a:bodyPr>
            <a:normAutofit/>
          </a:bodyPr>
          <a:lstStyle/>
          <a:p>
            <a:r>
              <a:rPr lang="el-GR" dirty="0">
                <a:solidFill>
                  <a:srgbClr val="5075BC"/>
                </a:solidFill>
              </a:rPr>
              <a:t>ΟΙ ΠΡΟΦΗΤΙΣΣΕΣ</a:t>
            </a:r>
          </a:p>
        </p:txBody>
      </p:sp>
      <p:pic>
        <p:nvPicPr>
          <p:cNvPr id="4" name="Εικόνα 3" descr="Εξώφυλλο βιβλίου &quot;Προφήτες - η γυναικεία φωνή του Θεού&quo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0384" y="2492896"/>
            <a:ext cx="3858768" cy="3407664"/>
          </a:xfrm>
          <a:prstGeom prst="rect">
            <a:avLst/>
          </a:prstGeom>
        </p:spPr>
      </p:pic>
    </p:spTree>
    <p:extLst>
      <p:ext uri="{BB962C8B-B14F-4D97-AF65-F5344CB8AC3E}">
        <p14:creationId xmlns:p14="http://schemas.microsoft.com/office/powerpoint/2010/main" val="10224830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ΤΟ ΑΣΜΑ ΤΗΣ </a:t>
            </a:r>
            <a:r>
              <a:rPr lang="el-GR" dirty="0" smtClean="0"/>
              <a:t>ΜΙΡΙΑΜ </a:t>
            </a:r>
            <a:r>
              <a:rPr lang="el-GR" dirty="0" err="1"/>
              <a:t>Έξ</a:t>
            </a:r>
            <a:r>
              <a:rPr lang="el-GR" dirty="0"/>
              <a:t>. 15</a:t>
            </a:r>
          </a:p>
        </p:txBody>
      </p:sp>
      <p:sp>
        <p:nvSpPr>
          <p:cNvPr id="3" name="Θέση περιεχομένου 2"/>
          <p:cNvSpPr>
            <a:spLocks noGrp="1"/>
          </p:cNvSpPr>
          <p:nvPr>
            <p:ph sz="half" idx="1"/>
          </p:nvPr>
        </p:nvSpPr>
        <p:spPr>
          <a:xfrm>
            <a:off x="457200" y="1600200"/>
            <a:ext cx="4330824" cy="4525963"/>
          </a:xfrm>
        </p:spPr>
        <p:txBody>
          <a:bodyPr>
            <a:noAutofit/>
          </a:bodyPr>
          <a:lstStyle/>
          <a:p>
            <a:pPr marL="252000" indent="-252000">
              <a:spcBef>
                <a:spcPts val="0"/>
              </a:spcBef>
            </a:pPr>
            <a:r>
              <a:rPr lang="el-GR" sz="2000" i="1" dirty="0"/>
              <a:t>Όταν τα άλογα του Φαραώ, οι άμαξες και οι αναβάτες του προχώρησαν μέσα στη θάλασσα, ο Κύριος γύρισε πάνω τους τα νερά, ενώ οι Ισραηλίτες πέρασαν μέσα από τη Θάλασσα πατώντας σε στεριά. </a:t>
            </a:r>
          </a:p>
          <a:p>
            <a:pPr marL="252000" indent="-252000">
              <a:spcBef>
                <a:spcPts val="0"/>
              </a:spcBef>
            </a:pPr>
            <a:r>
              <a:rPr lang="el-GR" sz="2000" i="1" dirty="0"/>
              <a:t>Τότε η προφήτισσα </a:t>
            </a:r>
            <a:r>
              <a:rPr lang="el-GR" sz="2000" i="1" dirty="0" err="1"/>
              <a:t>Μαριάμ</a:t>
            </a:r>
            <a:r>
              <a:rPr lang="el-GR" sz="2000" i="1" dirty="0"/>
              <a:t>, αδερφή του Ααρών, πήρε στο χέρι της το τύμπανο κι όλες οι γυναίκες την ακολούθησαν με τύμπανα στο χορό</a:t>
            </a:r>
            <a:r>
              <a:rPr lang="el-GR" sz="2000" i="1" dirty="0" smtClean="0"/>
              <a:t>.</a:t>
            </a:r>
            <a:endParaRPr lang="el-GR" sz="2000" i="1" baseline="30000" dirty="0"/>
          </a:p>
          <a:p>
            <a:pPr marL="252000" indent="-252000">
              <a:spcBef>
                <a:spcPts val="0"/>
              </a:spcBef>
            </a:pPr>
            <a:r>
              <a:rPr lang="el-GR" sz="2000" i="1" dirty="0"/>
              <a:t>Η </a:t>
            </a:r>
            <a:r>
              <a:rPr lang="el-GR" sz="2000" i="1" dirty="0" err="1"/>
              <a:t>Μαριάμ</a:t>
            </a:r>
            <a:r>
              <a:rPr lang="el-GR" sz="2000" i="1" dirty="0"/>
              <a:t> τραγουδούσε πρώτη και οι άλλες επαναλάμβαναν: </a:t>
            </a:r>
            <a:r>
              <a:rPr lang="el-GR" sz="2000" b="1" i="1" dirty="0"/>
              <a:t>«Ψάλτε στον Κύριο, γιατί κέρδισε νίκη λαμπρή και ένδοξη· άλογα και καβαλάρηδες στη θάλασσα τους έριξε</a:t>
            </a:r>
            <a:r>
              <a:rPr lang="el-GR" sz="2000" b="1" i="1" dirty="0" smtClean="0"/>
              <a:t>».</a:t>
            </a:r>
            <a:endParaRPr lang="el-GR" sz="2000" b="1" i="1" dirty="0"/>
          </a:p>
        </p:txBody>
      </p:sp>
      <p:pic>
        <p:nvPicPr>
          <p:cNvPr id="5" name="Θέση περιεχομένου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292080" y="1515764"/>
            <a:ext cx="3250704" cy="3773430"/>
          </a:xfrm>
        </p:spPr>
      </p:pic>
      <p:sp>
        <p:nvSpPr>
          <p:cNvPr id="6" name="TextBox 5"/>
          <p:cNvSpPr txBox="1"/>
          <p:nvPr/>
        </p:nvSpPr>
        <p:spPr>
          <a:xfrm>
            <a:off x="5292080" y="5387320"/>
            <a:ext cx="3528392" cy="994008"/>
          </a:xfrm>
          <a:prstGeom prst="rect">
            <a:avLst/>
          </a:prstGeom>
        </p:spPr>
        <p:txBody>
          <a:bodyPr vert="horz" wrap="square" lIns="91440" tIns="45720" rIns="91440" bIns="45720" rtlCol="0" anchor="ctr">
            <a:noAutofit/>
          </a:bodyPr>
          <a:lstStyle/>
          <a:p>
            <a:pPr>
              <a:lnSpc>
                <a:spcPts val="1500"/>
              </a:lnSpc>
            </a:pPr>
            <a:r>
              <a:rPr lang="el-GR" dirty="0"/>
              <a:t>Το άσμα της </a:t>
            </a:r>
            <a:r>
              <a:rPr lang="el-GR" dirty="0" err="1"/>
              <a:t>Μιριάμ</a:t>
            </a:r>
            <a:r>
              <a:rPr lang="el-GR" dirty="0"/>
              <a:t> είναι αρχαιότερο του Μωυσή και σύμφωνα με τους ραβίνους εψάλη πριν τη θαυμαστή διάσχιση της Ερυθράς Θαλάσσης, προφητεύοντας το γεγονός. </a:t>
            </a:r>
          </a:p>
        </p:txBody>
      </p:sp>
      <p:sp>
        <p:nvSpPr>
          <p:cNvPr id="7" name="TextBox 6"/>
          <p:cNvSpPr txBox="1"/>
          <p:nvPr/>
        </p:nvSpPr>
        <p:spPr>
          <a:xfrm>
            <a:off x="8132562" y="5061695"/>
            <a:ext cx="432048" cy="227499"/>
          </a:xfrm>
          <a:prstGeom prst="rect">
            <a:avLst/>
          </a:prstGeom>
        </p:spPr>
        <p:txBody>
          <a:bodyPr vert="horz" wrap="square" lIns="91440" tIns="45720" rIns="91440" bIns="45720" rtlCol="0" anchor="ctr">
            <a:noAutofit/>
          </a:bodyPr>
          <a:lstStyle/>
          <a:p>
            <a:pPr algn="ctr"/>
            <a:r>
              <a:rPr lang="en-US" sz="1500" dirty="0" smtClean="0"/>
              <a:t>14</a:t>
            </a:r>
            <a:endParaRPr lang="el-GR" sz="1500" dirty="0" smtClean="0"/>
          </a:p>
        </p:txBody>
      </p:sp>
    </p:spTree>
    <p:extLst>
      <p:ext uri="{BB962C8B-B14F-4D97-AF65-F5344CB8AC3E}">
        <p14:creationId xmlns:p14="http://schemas.microsoft.com/office/powerpoint/2010/main" val="39376806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half" idx="1"/>
          </p:nvPr>
        </p:nvSpPr>
        <p:spPr>
          <a:xfrm>
            <a:off x="467544" y="260648"/>
            <a:ext cx="4910384" cy="5976664"/>
          </a:xfrm>
        </p:spPr>
        <p:txBody>
          <a:bodyPr>
            <a:noAutofit/>
          </a:bodyPr>
          <a:lstStyle/>
          <a:p>
            <a:pPr marL="0" indent="0">
              <a:lnSpc>
                <a:spcPts val="1700"/>
              </a:lnSpc>
              <a:spcBef>
                <a:spcPts val="0"/>
              </a:spcBef>
              <a:buNone/>
            </a:pPr>
            <a:r>
              <a:rPr lang="el-GR" sz="2000" dirty="0"/>
              <a:t>Στο ερώτημα πώς είναι δυνατόν ο Θεός της Π.Δ. ο οποίος απελευθερώνει τους </a:t>
            </a:r>
            <a:r>
              <a:rPr lang="el-GR" sz="2000" dirty="0" smtClean="0"/>
              <a:t>Ισραηλίτες </a:t>
            </a:r>
            <a:r>
              <a:rPr lang="el-GR" sz="2000" dirty="0"/>
              <a:t>σκοτώνοντας τα </a:t>
            </a:r>
            <a:r>
              <a:rPr lang="el-GR" sz="2000" dirty="0" err="1"/>
              <a:t>πρωτότοκα</a:t>
            </a:r>
            <a:r>
              <a:rPr lang="el-GR" sz="2000" dirty="0"/>
              <a:t> των Αιγυπτίων, να είναι ο ίδιος Θεός με αυτόν της Καινής Διαθήκης που θυσιάζει τον δικό Του μονογενή Γιο προκειμένου όποιος πιστεύει να έχει αιώνια ζωή, και όλα αυτά να τα </a:t>
            </a:r>
            <a:r>
              <a:rPr lang="el-GR" sz="2000" dirty="0" smtClean="0"/>
              <a:t>βιώνουμε</a:t>
            </a:r>
            <a:r>
              <a:rPr lang="en-US" sz="2000" dirty="0" smtClean="0"/>
              <a:t> </a:t>
            </a:r>
            <a:r>
              <a:rPr lang="el-GR" sz="2000" dirty="0" smtClean="0"/>
              <a:t> </a:t>
            </a:r>
            <a:r>
              <a:rPr lang="el-GR" sz="2000" b="1" dirty="0"/>
              <a:t>στην ίδια κορυφαία εορτή το Πάσχα, </a:t>
            </a:r>
            <a:r>
              <a:rPr lang="el-GR" sz="2000" i="1" dirty="0"/>
              <a:t>μία</a:t>
            </a:r>
            <a:r>
              <a:rPr lang="el-GR" sz="2000" dirty="0"/>
              <a:t> απάντηση είναι η εξής: </a:t>
            </a:r>
          </a:p>
          <a:p>
            <a:pPr marL="0" indent="0">
              <a:lnSpc>
                <a:spcPts val="1700"/>
              </a:lnSpc>
              <a:spcBef>
                <a:spcPts val="0"/>
              </a:spcBef>
              <a:buNone/>
            </a:pPr>
            <a:r>
              <a:rPr lang="el-GR" sz="2000" dirty="0" smtClean="0"/>
              <a:t>Η </a:t>
            </a:r>
            <a:r>
              <a:rPr lang="el-GR" sz="2000" dirty="0"/>
              <a:t>Έξοδος των σκλάβων Εβραίων ξεκινά με μια γενοκτονία όλων των αρσενικών παιδιών τους από τον Φαραώ </a:t>
            </a:r>
            <a:r>
              <a:rPr lang="el-GR" sz="2000" dirty="0" smtClean="0"/>
              <a:t>προκειμένου </a:t>
            </a:r>
            <a:r>
              <a:rPr lang="el-GR" sz="2000" dirty="0"/>
              <a:t>σε μια πατριαρχική κοινωνία να εξαλειφθεί το γένος τους. </a:t>
            </a:r>
            <a:r>
              <a:rPr lang="el-GR" sz="2000" dirty="0" smtClean="0"/>
              <a:t>Τα </a:t>
            </a:r>
            <a:r>
              <a:rPr lang="el-GR" sz="2000" dirty="0"/>
              <a:t>κορίτσια δεν σκοτώνονται διότι προορίζονται σε αντικείμενα χρήσης-σκλαβιάς. Ο Θεός της Ιστορίας προοδευτικά (και όχι ακαριαία) αρχικά μέσω σημείων που αφορούν στο σύμπαν προειδοποιεί τον Φαραώ να </a:t>
            </a:r>
            <a:r>
              <a:rPr lang="el-GR" sz="2000" dirty="0" smtClean="0"/>
              <a:t>απελευθερώσει </a:t>
            </a:r>
            <a:r>
              <a:rPr lang="el-GR" sz="2000" dirty="0"/>
              <a:t>τον λαό. Ο δεύτερος προτιμά αλαζονικά να αναμετρηθεί μαζί Του και να κλιμακώσει την καταπίεση. Τέλος σκοτώνονται τα </a:t>
            </a:r>
            <a:r>
              <a:rPr lang="el-GR" sz="2000" dirty="0" err="1"/>
              <a:t>πρωτότοκα</a:t>
            </a:r>
            <a:r>
              <a:rPr lang="el-GR" sz="2000" dirty="0"/>
              <a:t> από τον τιμωρό άγγελο και όχι όλα τα αρσενικά τέκνα των Αιγυπτίων, όπως εκείνοι πράξει στους κατακτημένους</a:t>
            </a:r>
            <a:r>
              <a:rPr lang="el-GR" sz="2000" dirty="0" smtClean="0"/>
              <a:t>.</a:t>
            </a:r>
            <a:endParaRPr lang="el-GR" sz="2000" dirty="0"/>
          </a:p>
          <a:p>
            <a:pPr marL="0" indent="0">
              <a:lnSpc>
                <a:spcPts val="1700"/>
              </a:lnSpc>
              <a:spcBef>
                <a:spcPts val="0"/>
              </a:spcBef>
              <a:buNone/>
            </a:pPr>
            <a:r>
              <a:rPr lang="el-GR" sz="2000" dirty="0"/>
              <a:t>Αντίστοιχη δολοφονία θα γίνει σύμφωνα με τον Ματθαίο κατά τη γέννηση του Ιησού</a:t>
            </a:r>
            <a:r>
              <a:rPr lang="el-GR" sz="2000" dirty="0" smtClean="0"/>
              <a:t>.</a:t>
            </a:r>
            <a:endParaRPr lang="el-GR" sz="2000" dirty="0"/>
          </a:p>
        </p:txBody>
      </p:sp>
      <p:pic>
        <p:nvPicPr>
          <p:cNvPr id="5" name="Θέση περιεχομένου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377928" y="1297003"/>
            <a:ext cx="3597518" cy="2059989"/>
          </a:xfrm>
        </p:spPr>
      </p:pic>
      <p:sp>
        <p:nvSpPr>
          <p:cNvPr id="7" name="TextBox 6"/>
          <p:cNvSpPr txBox="1"/>
          <p:nvPr/>
        </p:nvSpPr>
        <p:spPr>
          <a:xfrm>
            <a:off x="5700523" y="3429000"/>
            <a:ext cx="2952328" cy="1728192"/>
          </a:xfrm>
          <a:prstGeom prst="rect">
            <a:avLst/>
          </a:prstGeom>
        </p:spPr>
        <p:txBody>
          <a:bodyPr vert="horz" wrap="square" lIns="91440" tIns="45720" rIns="91440" bIns="45720" rtlCol="0" anchor="t">
            <a:noAutofit/>
          </a:bodyPr>
          <a:lstStyle/>
          <a:p>
            <a:pPr>
              <a:lnSpc>
                <a:spcPts val="2100"/>
              </a:lnSpc>
            </a:pPr>
            <a:r>
              <a:rPr lang="el-GR" sz="2000" dirty="0" smtClean="0"/>
              <a:t>Ο </a:t>
            </a:r>
            <a:r>
              <a:rPr lang="el-GR" sz="2000" dirty="0"/>
              <a:t>ΘΕΟΣ ΤΗΣ ΠΑΣΧΑΛΙΑΣ ΕΞΟΔΟΥ:</a:t>
            </a:r>
            <a:br>
              <a:rPr lang="el-GR" sz="2000" dirty="0"/>
            </a:br>
            <a:r>
              <a:rPr lang="el-GR" sz="2000" dirty="0"/>
              <a:t/>
            </a:r>
            <a:br>
              <a:rPr lang="el-GR" sz="2000" dirty="0"/>
            </a:br>
            <a:r>
              <a:rPr lang="el-GR" sz="2000" i="1" dirty="0"/>
              <a:t>ΆΛΛΟΣ ΑΠΌ ΤΟΝ </a:t>
            </a:r>
            <a:r>
              <a:rPr lang="el-GR" sz="2000" i="1" dirty="0" smtClean="0"/>
              <a:t>ΘΕΟ</a:t>
            </a:r>
            <a:r>
              <a:rPr lang="en-US" sz="2000" i="1" dirty="0" smtClean="0"/>
              <a:t> </a:t>
            </a:r>
            <a:r>
              <a:rPr lang="el-GR" sz="2000" i="1" dirty="0" smtClean="0"/>
              <a:t>ΤΟΥ</a:t>
            </a:r>
            <a:r>
              <a:rPr lang="en-US" sz="2000" i="1" dirty="0" smtClean="0"/>
              <a:t> </a:t>
            </a:r>
            <a:r>
              <a:rPr lang="el-GR" sz="2000" i="1" dirty="0" smtClean="0"/>
              <a:t>ΠΑΣΧΑ</a:t>
            </a:r>
            <a:r>
              <a:rPr lang="en-US" sz="2000" i="1" dirty="0" smtClean="0"/>
              <a:t> </a:t>
            </a:r>
            <a:r>
              <a:rPr lang="el-GR" sz="2000" i="1" dirty="0" smtClean="0"/>
              <a:t>ΠΟΥ </a:t>
            </a:r>
            <a:r>
              <a:rPr lang="el-GR" sz="2000" i="1" dirty="0"/>
              <a:t>ΘΥΣΙΑΖΕΙ ΤΟΝ ΜΟΝΑΚΡΙΒΟ ΓΙΟ ΤΟΥ;</a:t>
            </a:r>
            <a:endParaRPr lang="el-GR" sz="2000" dirty="0" smtClean="0"/>
          </a:p>
        </p:txBody>
      </p:sp>
      <p:sp>
        <p:nvSpPr>
          <p:cNvPr id="8" name="TextBox 7"/>
          <p:cNvSpPr txBox="1"/>
          <p:nvPr/>
        </p:nvSpPr>
        <p:spPr>
          <a:xfrm>
            <a:off x="8549497" y="3129493"/>
            <a:ext cx="432048" cy="227499"/>
          </a:xfrm>
          <a:prstGeom prst="rect">
            <a:avLst/>
          </a:prstGeom>
        </p:spPr>
        <p:txBody>
          <a:bodyPr vert="horz" wrap="square" lIns="91440" tIns="45720" rIns="91440" bIns="45720" rtlCol="0" anchor="ctr">
            <a:noAutofit/>
          </a:bodyPr>
          <a:lstStyle/>
          <a:p>
            <a:pPr algn="ctr"/>
            <a:r>
              <a:rPr lang="en-US" sz="1500" dirty="0" smtClean="0"/>
              <a:t>15</a:t>
            </a:r>
            <a:endParaRPr lang="el-GR" sz="1500" dirty="0" smtClean="0"/>
          </a:p>
        </p:txBody>
      </p:sp>
    </p:spTree>
    <p:extLst>
      <p:ext uri="{BB962C8B-B14F-4D97-AF65-F5344CB8AC3E}">
        <p14:creationId xmlns:p14="http://schemas.microsoft.com/office/powerpoint/2010/main" val="33765011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4156" y="188640"/>
            <a:ext cx="8229600" cy="778098"/>
          </a:xfrm>
        </p:spPr>
        <p:txBody>
          <a:bodyPr>
            <a:noAutofit/>
          </a:bodyPr>
          <a:lstStyle/>
          <a:p>
            <a:r>
              <a:rPr lang="el-GR" sz="3200" dirty="0"/>
              <a:t>ΤΟ ΕΠΕΙΣΟΔΙΟ ΤΗΣ ΜΑΡΙΑΜ ΜΕ ΤΟΝ </a:t>
            </a:r>
            <a:r>
              <a:rPr lang="el-GR" sz="3200" dirty="0" smtClean="0"/>
              <a:t>ΜΩΥΣΗ</a:t>
            </a:r>
            <a:endParaRPr lang="el-GR" sz="3200" dirty="0"/>
          </a:p>
        </p:txBody>
      </p:sp>
      <p:sp>
        <p:nvSpPr>
          <p:cNvPr id="3" name="Θέση περιεχομένου 2"/>
          <p:cNvSpPr>
            <a:spLocks noGrp="1"/>
          </p:cNvSpPr>
          <p:nvPr>
            <p:ph idx="1"/>
          </p:nvPr>
        </p:nvSpPr>
        <p:spPr>
          <a:xfrm>
            <a:off x="464156" y="966738"/>
            <a:ext cx="8229600" cy="1238126"/>
          </a:xfrm>
        </p:spPr>
        <p:txBody>
          <a:bodyPr>
            <a:normAutofit lnSpcReduction="10000"/>
          </a:bodyPr>
          <a:lstStyle/>
          <a:p>
            <a:pPr marL="0" indent="0">
              <a:buNone/>
            </a:pPr>
            <a:r>
              <a:rPr lang="el-GR" sz="2000" dirty="0" smtClean="0"/>
              <a:t>Γιατί </a:t>
            </a:r>
            <a:r>
              <a:rPr lang="el-GR" sz="2000" dirty="0"/>
              <a:t>ονομάζεται αρχικά ως αδελφή του Ααρών ο οποίος μνημονεύεται για τελευταία φορά στο </a:t>
            </a:r>
            <a:r>
              <a:rPr lang="el-GR" sz="2000" dirty="0" err="1"/>
              <a:t>Έξ</a:t>
            </a:r>
            <a:r>
              <a:rPr lang="el-GR" sz="2000" dirty="0"/>
              <a:t>. 12, 50 και δεν διαδραματίζει ρόλο σε όλη την αφήγηση της διάβασης της Ερυθράς Θαλάσσης; Πιθανότατα διότι αποστασιοποιήθηκε από τον Μωυσή, όπως αποδεικνύει το Αρ. 12</a:t>
            </a:r>
            <a:r>
              <a:rPr lang="el-GR" sz="2000" dirty="0" smtClean="0"/>
              <a:t>!</a:t>
            </a:r>
            <a:endParaRPr lang="el-GR" sz="2000" dirty="0"/>
          </a:p>
        </p:txBody>
      </p:sp>
      <p:sp>
        <p:nvSpPr>
          <p:cNvPr id="4" name="3 - Στρογγυλεμένο ορθογώνιο"/>
          <p:cNvSpPr/>
          <p:nvPr/>
        </p:nvSpPr>
        <p:spPr>
          <a:xfrm>
            <a:off x="464156" y="2204864"/>
            <a:ext cx="8229600" cy="4176464"/>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ts val="1600"/>
              </a:lnSpc>
              <a:spcBef>
                <a:spcPts val="0"/>
              </a:spcBef>
              <a:spcAft>
                <a:spcPts val="0"/>
              </a:spcAft>
              <a:defRPr/>
            </a:pPr>
            <a:r>
              <a:rPr lang="en-US" sz="2000" dirty="0" smtClean="0">
                <a:solidFill>
                  <a:schemeClr val="tx1"/>
                </a:solidFill>
              </a:rPr>
              <a:t>  </a:t>
            </a:r>
            <a:r>
              <a:rPr lang="el-GR" sz="2000" dirty="0" smtClean="0">
                <a:solidFill>
                  <a:schemeClr val="tx1"/>
                </a:solidFill>
              </a:rPr>
              <a:t>Ο </a:t>
            </a:r>
            <a:r>
              <a:rPr lang="el-GR" sz="2000" dirty="0">
                <a:solidFill>
                  <a:schemeClr val="tx1"/>
                </a:solidFill>
              </a:rPr>
              <a:t>Μωυσής είχε παντρευτεί γυναίκα </a:t>
            </a:r>
            <a:r>
              <a:rPr lang="el-GR" sz="2000" dirty="0" err="1">
                <a:solidFill>
                  <a:schemeClr val="tx1"/>
                </a:solidFill>
              </a:rPr>
              <a:t>Αιθιόπισσα</a:t>
            </a:r>
            <a:r>
              <a:rPr lang="el-GR" sz="2000" dirty="0">
                <a:solidFill>
                  <a:schemeClr val="tx1"/>
                </a:solidFill>
              </a:rPr>
              <a:t> (</a:t>
            </a:r>
            <a:r>
              <a:rPr lang="el-GR" sz="2000" dirty="0" err="1">
                <a:solidFill>
                  <a:schemeClr val="tx1"/>
                </a:solidFill>
              </a:rPr>
              <a:t>Κουσίτισσα</a:t>
            </a:r>
            <a:r>
              <a:rPr lang="el-GR" sz="2000" dirty="0">
                <a:solidFill>
                  <a:schemeClr val="tx1"/>
                </a:solidFill>
              </a:rPr>
              <a:t> από την περιοχή της Νουβίας στο σύγχρονο Σουδάν). Μάλλον δεν πρόκειται για τη Σεπφώρα. Η Μαριάμ και ο Ααρών τον κατέκριναν εξαιτίας της. «Μήπως μόνον στο Μωυσή μίλησε ο Κύριος;» έλεγαν. «Μίλησε και σ' εμάς!» Και τους άκουσε ο Κύριος. Ο Μωυσής ήταν πολύ ταπεινός άνθρωπος, περισσότερο από κάθε άλλον άνθρωπο πάνω στη γη. Ξαφνικά ο Κύριος είπε στο Μωυσή, στον Ααρών και στη Μαριάμ: «Πηγαίνετε και οι τρεις σας στη σκηνή του Μαρτυρίου». [ …]  </a:t>
            </a:r>
          </a:p>
          <a:p>
            <a:pPr fontAlgn="auto">
              <a:lnSpc>
                <a:spcPts val="1600"/>
              </a:lnSpc>
              <a:spcBef>
                <a:spcPts val="0"/>
              </a:spcBef>
              <a:spcAft>
                <a:spcPts val="0"/>
              </a:spcAft>
              <a:defRPr/>
            </a:pPr>
            <a:endParaRPr lang="en-US" sz="2000" dirty="0">
              <a:solidFill>
                <a:schemeClr val="tx1"/>
              </a:solidFill>
            </a:endParaRPr>
          </a:p>
          <a:p>
            <a:pPr fontAlgn="auto">
              <a:lnSpc>
                <a:spcPts val="1600"/>
              </a:lnSpc>
              <a:spcBef>
                <a:spcPts val="0"/>
              </a:spcBef>
              <a:spcAft>
                <a:spcPts val="0"/>
              </a:spcAft>
              <a:defRPr/>
            </a:pPr>
            <a:r>
              <a:rPr lang="el-GR" sz="2000" dirty="0" smtClean="0">
                <a:solidFill>
                  <a:schemeClr val="tx1"/>
                </a:solidFill>
              </a:rPr>
              <a:t>Ο </a:t>
            </a:r>
            <a:r>
              <a:rPr lang="el-GR" sz="2000" dirty="0">
                <a:solidFill>
                  <a:schemeClr val="tx1"/>
                </a:solidFill>
              </a:rPr>
              <a:t>Μωυσής μεσιτεύει:</a:t>
            </a:r>
          </a:p>
          <a:p>
            <a:pPr fontAlgn="auto">
              <a:lnSpc>
                <a:spcPts val="1600"/>
              </a:lnSpc>
              <a:spcBef>
                <a:spcPts val="0"/>
              </a:spcBef>
              <a:spcAft>
                <a:spcPts val="0"/>
              </a:spcAft>
              <a:defRPr/>
            </a:pPr>
            <a:r>
              <a:rPr lang="el-GR" baseline="30000" dirty="0">
                <a:solidFill>
                  <a:schemeClr val="tx1"/>
                </a:solidFill>
              </a:rPr>
              <a:t>11</a:t>
            </a:r>
            <a:r>
              <a:rPr lang="el-GR" sz="2000" dirty="0">
                <a:solidFill>
                  <a:schemeClr val="tx1"/>
                </a:solidFill>
              </a:rPr>
              <a:t> </a:t>
            </a:r>
            <a:r>
              <a:rPr lang="el-GR" sz="2000" i="1" dirty="0">
                <a:solidFill>
                  <a:schemeClr val="tx1"/>
                </a:solidFill>
              </a:rPr>
              <a:t>Μην την αφήσεις να γίνει σαν το παιδί που γεννιέται νεκρό, που βγαίνει από την κοιλιά της μάνας του με μισοφαγωμένη σάρκα</a:t>
            </a:r>
            <a:r>
              <a:rPr lang="el-GR" sz="2000" dirty="0">
                <a:solidFill>
                  <a:schemeClr val="tx1"/>
                </a:solidFill>
              </a:rPr>
              <a:t>». Τότε ο Μωυσής φώναξε προς τον Κύριο: «</a:t>
            </a:r>
            <a:r>
              <a:rPr lang="el-GR" sz="2000" i="1" dirty="0">
                <a:solidFill>
                  <a:schemeClr val="tx1"/>
                </a:solidFill>
              </a:rPr>
              <a:t>Θεέ, θεράπευσέ την, σε παρακαλώ</a:t>
            </a:r>
            <a:r>
              <a:rPr lang="el-GR" sz="2000" dirty="0">
                <a:solidFill>
                  <a:schemeClr val="tx1"/>
                </a:solidFill>
              </a:rPr>
              <a:t>!» </a:t>
            </a:r>
            <a:r>
              <a:rPr lang="el-GR" baseline="30000" dirty="0">
                <a:solidFill>
                  <a:schemeClr val="tx1"/>
                </a:solidFill>
              </a:rPr>
              <a:t>14</a:t>
            </a:r>
            <a:r>
              <a:rPr lang="el-GR" sz="2000" dirty="0">
                <a:solidFill>
                  <a:schemeClr val="tx1"/>
                </a:solidFill>
              </a:rPr>
              <a:t> Ο Κύριος του απάντησε «</a:t>
            </a:r>
            <a:r>
              <a:rPr lang="el-GR" sz="2000" i="1" dirty="0">
                <a:solidFill>
                  <a:schemeClr val="tx1"/>
                </a:solidFill>
              </a:rPr>
              <a:t>Αν ο πατέρας της την είχε φτύσει στο πρόσωπο, δε θα έπρεπε να σηκώσει το βάρος της ντροπής της εφτά μέρες; Ας μείνει λοιπόν εφτά μέρες περιορισμένη έξω από το Στρατόπεδο κι έπειτα ας τη φέρουν μέσα</a:t>
            </a:r>
            <a:r>
              <a:rPr lang="el-GR" sz="2000" dirty="0">
                <a:solidFill>
                  <a:schemeClr val="tx1"/>
                </a:solidFill>
              </a:rPr>
              <a:t>». Έμεινε λοιπόν η Μαριάμ εφτά μέρες έξω από το στρατόπεδο, και ο λαός δεν ξεκίνησε ως την ημέρα που την έφεραν πάλι μέσα. </a:t>
            </a:r>
            <a:r>
              <a:rPr lang="el-GR" baseline="30000" dirty="0">
                <a:solidFill>
                  <a:schemeClr val="tx1"/>
                </a:solidFill>
              </a:rPr>
              <a:t>16</a:t>
            </a:r>
            <a:r>
              <a:rPr lang="el-GR" sz="2000" dirty="0">
                <a:solidFill>
                  <a:schemeClr val="tx1"/>
                </a:solidFill>
              </a:rPr>
              <a:t> Μετά από αυτά έφυγαν από τη </a:t>
            </a:r>
            <a:r>
              <a:rPr lang="el-GR" sz="2000" dirty="0" err="1">
                <a:solidFill>
                  <a:schemeClr val="tx1"/>
                </a:solidFill>
              </a:rPr>
              <a:t>Ασηρώθ</a:t>
            </a:r>
            <a:r>
              <a:rPr lang="el-GR" sz="2000" dirty="0">
                <a:solidFill>
                  <a:schemeClr val="tx1"/>
                </a:solidFill>
              </a:rPr>
              <a:t> και στρατοπέδευσαν στην έρημο </a:t>
            </a:r>
            <a:r>
              <a:rPr lang="el-GR" sz="2000" dirty="0" err="1">
                <a:solidFill>
                  <a:schemeClr val="tx1"/>
                </a:solidFill>
              </a:rPr>
              <a:t>Φαράν</a:t>
            </a:r>
            <a:r>
              <a:rPr lang="el-GR" sz="2000" dirty="0">
                <a:solidFill>
                  <a:schemeClr val="tx1"/>
                </a:solidFill>
              </a:rPr>
              <a:t>. </a:t>
            </a:r>
          </a:p>
        </p:txBody>
      </p:sp>
    </p:spTree>
    <p:extLst>
      <p:ext uri="{BB962C8B-B14F-4D97-AF65-F5344CB8AC3E}">
        <p14:creationId xmlns:p14="http://schemas.microsoft.com/office/powerpoint/2010/main" val="27502340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 TextBox"/>
          <p:cNvSpPr txBox="1">
            <a:spLocks noChangeArrowheads="1"/>
          </p:cNvSpPr>
          <p:nvPr/>
        </p:nvSpPr>
        <p:spPr bwMode="auto">
          <a:xfrm>
            <a:off x="107950" y="188913"/>
            <a:ext cx="4319588" cy="667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sz="1500" b="1" dirty="0" smtClean="0">
                <a:latin typeface="+mn-lt"/>
              </a:rPr>
              <a:t>ΜΑΡΙΑΜ </a:t>
            </a:r>
            <a:r>
              <a:rPr lang="el-GR" sz="1500" b="1" dirty="0">
                <a:latin typeface="+mn-lt"/>
              </a:rPr>
              <a:t>ΚΑΙ ΜΩΥΣΗΣ</a:t>
            </a:r>
          </a:p>
          <a:p>
            <a:pPr algn="just" eaLnBrk="1" hangingPunct="1"/>
            <a:r>
              <a:rPr lang="el-GR" sz="1300" dirty="0">
                <a:latin typeface="+mn-lt"/>
              </a:rPr>
              <a:t>Στο Αρ. 12, 1-2 η </a:t>
            </a:r>
            <a:r>
              <a:rPr lang="el-GR" sz="1300" dirty="0" err="1">
                <a:latin typeface="+mn-lt"/>
              </a:rPr>
              <a:t>Μιριάμ</a:t>
            </a:r>
            <a:r>
              <a:rPr lang="el-GR" sz="1300" dirty="0">
                <a:latin typeface="+mn-lt"/>
              </a:rPr>
              <a:t> συγκρούεται με τον Μωυσή: </a:t>
            </a:r>
          </a:p>
          <a:p>
            <a:pPr algn="just" eaLnBrk="1" hangingPunct="1"/>
            <a:endParaRPr lang="el-GR" sz="1300" dirty="0">
              <a:latin typeface="+mn-lt"/>
            </a:endParaRPr>
          </a:p>
          <a:p>
            <a:pPr algn="just" eaLnBrk="1" hangingPunct="1"/>
            <a:r>
              <a:rPr lang="el-GR" sz="1300" dirty="0">
                <a:latin typeface="+mn-lt"/>
              </a:rPr>
              <a:t>* Γενικά στον Ισραήλ δεν υπήρχε πρόβλημα με τους μικτούς γάμους (</a:t>
            </a:r>
            <a:r>
              <a:rPr lang="el-GR" sz="1300" dirty="0" err="1">
                <a:latin typeface="+mn-lt"/>
              </a:rPr>
              <a:t>Δτ</a:t>
            </a:r>
            <a:r>
              <a:rPr lang="el-GR" sz="1300" dirty="0">
                <a:latin typeface="+mn-lt"/>
              </a:rPr>
              <a:t>. 7, 1-3). Στην περσική περίοδο (540-330 π.Χ.) για τον Ιουδαϊσμό που προσπαθούσε να ανακαλύψει την ταυτότητά του, </a:t>
            </a:r>
            <a:r>
              <a:rPr lang="el-GR" sz="1300" b="1" dirty="0">
                <a:latin typeface="+mn-lt"/>
              </a:rPr>
              <a:t>ο γάμος με αλλόφυλες </a:t>
            </a:r>
            <a:r>
              <a:rPr lang="el-GR" sz="1300" dirty="0">
                <a:latin typeface="+mn-lt"/>
              </a:rPr>
              <a:t>έγινε ταμπού. Αυτό το γεγονός αντανακλάται στο Έσδρα 9 και το </a:t>
            </a:r>
            <a:r>
              <a:rPr lang="el-GR" sz="1300" dirty="0" err="1">
                <a:latin typeface="+mn-lt"/>
              </a:rPr>
              <a:t>Νεεμία</a:t>
            </a:r>
            <a:r>
              <a:rPr lang="el-GR" sz="1300" dirty="0">
                <a:latin typeface="+mn-lt"/>
              </a:rPr>
              <a:t> 13, 23-28. </a:t>
            </a:r>
          </a:p>
          <a:p>
            <a:pPr algn="just" eaLnBrk="1" hangingPunct="1"/>
            <a:r>
              <a:rPr lang="el-GR" sz="1300" dirty="0">
                <a:latin typeface="+mn-lt"/>
              </a:rPr>
              <a:t>* Ένα άλλο φλέγον ερώτημα αυτής της περιόδου είναι </a:t>
            </a:r>
            <a:r>
              <a:rPr lang="el-GR" sz="1300" b="1" dirty="0">
                <a:latin typeface="+mn-lt"/>
              </a:rPr>
              <a:t>ποιος ερμηνεύει το θέλημα του Θεού </a:t>
            </a:r>
            <a:r>
              <a:rPr lang="el-GR" sz="1300" dirty="0">
                <a:latin typeface="+mn-lt"/>
              </a:rPr>
              <a:t>στο κρίσιμο παρόν. «Απέναντι» στους </a:t>
            </a:r>
            <a:r>
              <a:rPr lang="el-GR" sz="1300" dirty="0" err="1">
                <a:latin typeface="+mn-lt"/>
              </a:rPr>
              <a:t>Νεεμία</a:t>
            </a:r>
            <a:r>
              <a:rPr lang="el-GR" sz="1300" dirty="0">
                <a:latin typeface="+mn-lt"/>
              </a:rPr>
              <a:t> και Έσδρα βρέθηκαν κατεξοχήν προφήτισσες και προφήτες. </a:t>
            </a:r>
          </a:p>
          <a:p>
            <a:pPr algn="just" eaLnBrk="1" hangingPunct="1">
              <a:buFont typeface="Arial" panose="020B0604020202020204" pitchFamily="34" charset="0"/>
              <a:buChar char="•"/>
            </a:pPr>
            <a:r>
              <a:rPr lang="el-GR" sz="1300" dirty="0">
                <a:latin typeface="+mn-lt"/>
              </a:rPr>
              <a:t>Αυτός ο προβληματισμός αντικατοπτρίζεται στη διαμάχη της ηγετικής ελίτ στο Αρ. 12. Μίλησε ο Θεός μόνον στον Μωυσή; Ποιος θα εκπροσωπεί τον Μωυσή στο λαό; Γραμματείς, όπως ο Έσδρας; Ή προφήτες όπως ο </a:t>
            </a:r>
            <a:r>
              <a:rPr lang="el-GR" sz="1300" dirty="0" err="1">
                <a:latin typeface="+mn-lt"/>
              </a:rPr>
              <a:t>Αγγαίος</a:t>
            </a:r>
            <a:r>
              <a:rPr lang="el-GR" sz="1300" dirty="0">
                <a:latin typeface="+mn-lt"/>
              </a:rPr>
              <a:t> και ο Ζαχαρίας; Ή μια προφήτισσα όπως η  </a:t>
            </a:r>
            <a:r>
              <a:rPr lang="el-GR" sz="1300" dirty="0" err="1">
                <a:latin typeface="+mn-lt"/>
              </a:rPr>
              <a:t>Μαριάμ</a:t>
            </a:r>
            <a:r>
              <a:rPr lang="el-GR" sz="1300" dirty="0">
                <a:latin typeface="+mn-lt"/>
              </a:rPr>
              <a:t>;</a:t>
            </a:r>
          </a:p>
          <a:p>
            <a:pPr algn="just" eaLnBrk="1" hangingPunct="1">
              <a:buFont typeface="Arial" panose="020B0604020202020204" pitchFamily="34" charset="0"/>
              <a:buChar char="•"/>
            </a:pPr>
            <a:r>
              <a:rPr lang="el-GR" sz="1300" dirty="0">
                <a:latin typeface="+mn-lt"/>
              </a:rPr>
              <a:t>ΑΞΙΟΣΗΜΕΙΩΤΑ ΤΑ ΕΞΗΣ:</a:t>
            </a:r>
          </a:p>
          <a:p>
            <a:pPr algn="just" eaLnBrk="1" hangingPunct="1"/>
            <a:r>
              <a:rPr lang="el-GR" sz="1300" dirty="0">
                <a:latin typeface="+mn-lt"/>
              </a:rPr>
              <a:t>Ο Μωυσής κραυγάζει! Γιατί; Είναι η </a:t>
            </a:r>
            <a:r>
              <a:rPr lang="el-GR" sz="1300" dirty="0" err="1">
                <a:latin typeface="+mn-lt"/>
              </a:rPr>
              <a:t>Μιριάμ</a:t>
            </a:r>
            <a:r>
              <a:rPr lang="el-GR" sz="1300" dirty="0">
                <a:latin typeface="+mn-lt"/>
              </a:rPr>
              <a:t> τόσο σημαντική; </a:t>
            </a:r>
          </a:p>
          <a:p>
            <a:pPr algn="just" eaLnBrk="1" hangingPunct="1"/>
            <a:r>
              <a:rPr lang="el-GR" sz="1300" dirty="0">
                <a:latin typeface="+mn-lt"/>
              </a:rPr>
              <a:t>Η </a:t>
            </a:r>
            <a:r>
              <a:rPr lang="el-GR" sz="1300" dirty="0" err="1">
                <a:latin typeface="+mn-lt"/>
              </a:rPr>
              <a:t>Μιριάμ</a:t>
            </a:r>
            <a:r>
              <a:rPr lang="el-GR" sz="1300" dirty="0">
                <a:latin typeface="+mn-lt"/>
              </a:rPr>
              <a:t> αφορίζεται εκτός της κοινότητας, εκεί όμως που βρισκόταν η Σκηνή της Συνάντησης, ο χώρος της θεϊκής Παρουσίας. Ωσάν ο Θεός να την ελκύει κοντά Του.</a:t>
            </a:r>
          </a:p>
          <a:p>
            <a:pPr algn="just" eaLnBrk="1" hangingPunct="1"/>
            <a:r>
              <a:rPr lang="el-GR" sz="1300" dirty="0">
                <a:latin typeface="+mn-lt"/>
              </a:rPr>
              <a:t>Χωρίς την </a:t>
            </a:r>
            <a:r>
              <a:rPr lang="el-GR" sz="1300" dirty="0" err="1">
                <a:latin typeface="+mn-lt"/>
              </a:rPr>
              <a:t>Μιριάμ</a:t>
            </a:r>
            <a:r>
              <a:rPr lang="el-GR" sz="1300" dirty="0">
                <a:latin typeface="+mn-lt"/>
              </a:rPr>
              <a:t> ο λαός δεν συνεχίζει την πορεία Του στην έρημο. </a:t>
            </a:r>
          </a:p>
          <a:p>
            <a:pPr algn="just" eaLnBrk="1" hangingPunct="1"/>
            <a:r>
              <a:rPr lang="el-GR" sz="1300" dirty="0">
                <a:latin typeface="+mn-lt"/>
              </a:rPr>
              <a:t>Άγνωστο αν η </a:t>
            </a:r>
            <a:r>
              <a:rPr lang="el-GR" sz="1300" dirty="0" err="1">
                <a:latin typeface="+mn-lt"/>
              </a:rPr>
              <a:t>Μιριάμ</a:t>
            </a:r>
            <a:r>
              <a:rPr lang="el-GR" sz="1300" dirty="0">
                <a:latin typeface="+mn-lt"/>
              </a:rPr>
              <a:t> άλλαξε άποψη. Σύμφωνα με το Αρ. 20 πέθανε στο </a:t>
            </a:r>
            <a:r>
              <a:rPr lang="el-GR" sz="1300" dirty="0" err="1">
                <a:latin typeface="+mn-lt"/>
              </a:rPr>
              <a:t>Καντίς</a:t>
            </a:r>
            <a:r>
              <a:rPr lang="el-GR" sz="1300" dirty="0">
                <a:latin typeface="+mn-lt"/>
              </a:rPr>
              <a:t>, που σημαίνει ΆΓΙΟΣ.  Εκεί το νερό εξαντλείται και ο λαός πανικοβάλλεται. Οι δύο ηγέτες παρακαλούν για βοήθεια αλλά εκτελούν την εντολή λάθος! Αυτό τους καταλογίζεται αμαρτία και έχει επιπτώσεις στην αρχηγία τους!  Χωρίς το προφητικό στοιχείο η ηγεσία πάσχει!</a:t>
            </a:r>
          </a:p>
        </p:txBody>
      </p:sp>
      <p:pic>
        <p:nvPicPr>
          <p:cNvPr id="2150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538" y="115888"/>
            <a:ext cx="4572000"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388" y="2997200"/>
            <a:ext cx="1800225" cy="357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7 - TextBox"/>
          <p:cNvSpPr txBox="1">
            <a:spLocks noChangeArrowheads="1"/>
          </p:cNvSpPr>
          <p:nvPr/>
        </p:nvSpPr>
        <p:spPr bwMode="auto">
          <a:xfrm>
            <a:off x="4427538" y="3141663"/>
            <a:ext cx="2665412"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l-GR" sz="1400" dirty="0">
                <a:latin typeface="+mn-lt"/>
              </a:rPr>
              <a:t>Η λέπρα θεωρούνταν η μάστιγα των αλαζόνων (Β’ </a:t>
            </a:r>
            <a:r>
              <a:rPr lang="el-GR" sz="1400" dirty="0" err="1">
                <a:latin typeface="+mn-lt"/>
              </a:rPr>
              <a:t>Βασ</a:t>
            </a:r>
            <a:r>
              <a:rPr lang="el-GR" sz="1400" dirty="0">
                <a:latin typeface="+mn-lt"/>
              </a:rPr>
              <a:t>. 3, 29. Δ’ </a:t>
            </a:r>
            <a:r>
              <a:rPr lang="el-GR" sz="1400" dirty="0" err="1">
                <a:latin typeface="+mn-lt"/>
              </a:rPr>
              <a:t>Βασ</a:t>
            </a:r>
            <a:r>
              <a:rPr lang="el-GR" sz="1400" dirty="0">
                <a:latin typeface="+mn-lt"/>
              </a:rPr>
              <a:t>. 5, 27). </a:t>
            </a:r>
          </a:p>
          <a:p>
            <a:pPr algn="just" eaLnBrk="1" hangingPunct="1"/>
            <a:endParaRPr lang="el-GR" sz="1400" dirty="0">
              <a:latin typeface="+mn-lt"/>
              <a:hlinkClick r:id="rId4" tooltip="Lashon hara"/>
            </a:endParaRPr>
          </a:p>
          <a:p>
            <a:pPr algn="just" eaLnBrk="1" hangingPunct="1"/>
            <a:r>
              <a:rPr lang="en-US" sz="1400" dirty="0" err="1">
                <a:latin typeface="+mn-lt"/>
                <a:hlinkClick r:id="rId4" tooltip="Lashon hara"/>
              </a:rPr>
              <a:t>Lashon</a:t>
            </a:r>
            <a:r>
              <a:rPr lang="en-US" sz="1400" dirty="0">
                <a:latin typeface="+mn-lt"/>
                <a:hlinkClick r:id="rId4" tooltip="Lashon hara"/>
              </a:rPr>
              <a:t> </a:t>
            </a:r>
            <a:r>
              <a:rPr lang="en-US" sz="1400" dirty="0" err="1">
                <a:latin typeface="+mn-lt"/>
                <a:hlinkClick r:id="rId4" tooltip="Lashon hara"/>
              </a:rPr>
              <a:t>hara</a:t>
            </a:r>
            <a:r>
              <a:rPr lang="en-US" sz="1400" dirty="0">
                <a:latin typeface="+mn-lt"/>
              </a:rPr>
              <a:t> (gossiping, or speaking negatively about someone), for which she was struck with </a:t>
            </a:r>
            <a:r>
              <a:rPr lang="en-US" sz="1400" i="1" dirty="0" err="1">
                <a:latin typeface="+mn-lt"/>
                <a:hlinkClick r:id="rId5" tooltip="Tzaraat"/>
              </a:rPr>
              <a:t>tzaraat</a:t>
            </a:r>
            <a:r>
              <a:rPr lang="en-US" sz="1400" dirty="0">
                <a:latin typeface="+mn-lt"/>
              </a:rPr>
              <a:t>.</a:t>
            </a:r>
            <a:r>
              <a:rPr lang="el-GR" sz="1400" dirty="0">
                <a:latin typeface="+mn-lt"/>
              </a:rPr>
              <a:t> </a:t>
            </a:r>
            <a:r>
              <a:rPr lang="en-US" sz="1400" dirty="0" err="1">
                <a:latin typeface="+mn-lt"/>
              </a:rPr>
              <a:t>Tzaraat</a:t>
            </a:r>
            <a:r>
              <a:rPr lang="en-US" sz="1400" dirty="0">
                <a:latin typeface="+mn-lt"/>
              </a:rPr>
              <a:t> was an illness traditionally translated to be leprosy, while it really is something more like </a:t>
            </a:r>
            <a:r>
              <a:rPr lang="en-US" sz="1400" b="1" dirty="0">
                <a:latin typeface="+mn-lt"/>
              </a:rPr>
              <a:t>skin cancer or </a:t>
            </a:r>
            <a:r>
              <a:rPr lang="en-US" sz="1400" b="1" dirty="0" err="1">
                <a:latin typeface="+mn-lt"/>
              </a:rPr>
              <a:t>vitiligo</a:t>
            </a:r>
            <a:r>
              <a:rPr lang="en-US" sz="1400" b="1" dirty="0" smtClean="0">
                <a:latin typeface="+mn-lt"/>
              </a:rPr>
              <a:t>.</a:t>
            </a:r>
            <a:endParaRPr lang="el-GR" sz="1400" b="1" i="1" dirty="0">
              <a:solidFill>
                <a:srgbClr val="000000"/>
              </a:solidFill>
              <a:latin typeface="+mn-lt"/>
            </a:endParaRPr>
          </a:p>
        </p:txBody>
      </p:sp>
      <p:sp>
        <p:nvSpPr>
          <p:cNvPr id="6" name="TextBox 5"/>
          <p:cNvSpPr txBox="1"/>
          <p:nvPr/>
        </p:nvSpPr>
        <p:spPr>
          <a:xfrm>
            <a:off x="8343923" y="2691671"/>
            <a:ext cx="432048" cy="227499"/>
          </a:xfrm>
          <a:prstGeom prst="rect">
            <a:avLst/>
          </a:prstGeom>
        </p:spPr>
        <p:txBody>
          <a:bodyPr vert="horz" wrap="square" lIns="91440" tIns="45720" rIns="91440" bIns="45720" rtlCol="0" anchor="ctr">
            <a:noAutofit/>
          </a:bodyPr>
          <a:lstStyle/>
          <a:p>
            <a:pPr algn="ctr"/>
            <a:r>
              <a:rPr lang="en-US" sz="1500" dirty="0" smtClean="0"/>
              <a:t>16</a:t>
            </a:r>
            <a:endParaRPr lang="el-GR" sz="1500" dirty="0" smtClean="0"/>
          </a:p>
        </p:txBody>
      </p:sp>
      <p:sp>
        <p:nvSpPr>
          <p:cNvPr id="7" name="TextBox 6"/>
          <p:cNvSpPr txBox="1"/>
          <p:nvPr/>
        </p:nvSpPr>
        <p:spPr>
          <a:xfrm>
            <a:off x="8047462" y="6349514"/>
            <a:ext cx="432048" cy="227499"/>
          </a:xfrm>
          <a:prstGeom prst="rect">
            <a:avLst/>
          </a:prstGeom>
        </p:spPr>
        <p:txBody>
          <a:bodyPr vert="horz" wrap="square" lIns="91440" tIns="45720" rIns="91440" bIns="45720" rtlCol="0" anchor="ctr">
            <a:noAutofit/>
          </a:bodyPr>
          <a:lstStyle/>
          <a:p>
            <a:pPr algn="ctr"/>
            <a:r>
              <a:rPr lang="en-US" sz="1500" dirty="0" smtClean="0"/>
              <a:t>17</a:t>
            </a:r>
            <a:endParaRPr lang="el-GR" sz="1500" dirty="0" smtClean="0"/>
          </a:p>
        </p:txBody>
      </p:sp>
    </p:spTree>
    <p:extLst>
      <p:ext uri="{BB962C8B-B14F-4D97-AF65-F5344CB8AC3E}">
        <p14:creationId xmlns:p14="http://schemas.microsoft.com/office/powerpoint/2010/main" val="34793040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noAutofit/>
          </a:bodyPr>
          <a:lstStyle/>
          <a:p>
            <a:pPr marL="0" indent="0" fontAlgn="auto">
              <a:spcBef>
                <a:spcPts val="0"/>
              </a:spcBef>
              <a:spcAft>
                <a:spcPts val="0"/>
              </a:spcAft>
              <a:buNone/>
              <a:defRPr/>
            </a:pPr>
            <a:r>
              <a:rPr lang="el-GR" sz="2000" dirty="0" smtClean="0"/>
              <a:t>Μερικοί </a:t>
            </a:r>
            <a:r>
              <a:rPr lang="el-GR" sz="2000" dirty="0"/>
              <a:t>στο πασχαλινό Δείπνο (</a:t>
            </a:r>
            <a:r>
              <a:rPr lang="en-US" sz="2000" dirty="0">
                <a:hlinkClick r:id="rId2" tooltip="Passover Seder"/>
              </a:rPr>
              <a:t>Seder</a:t>
            </a:r>
            <a:r>
              <a:rPr lang="el-GR" sz="2000" dirty="0"/>
              <a:t>)</a:t>
            </a:r>
            <a:r>
              <a:rPr lang="en-US" sz="2000" dirty="0"/>
              <a:t> </a:t>
            </a:r>
            <a:r>
              <a:rPr lang="el-GR" sz="2000" dirty="0"/>
              <a:t> τοποθετούν ένα ποτήρι νερό που ονομάζουν </a:t>
            </a:r>
            <a:r>
              <a:rPr lang="el-GR" sz="2000" i="1" dirty="0"/>
              <a:t>Ποτήρι της </a:t>
            </a:r>
            <a:r>
              <a:rPr lang="el-GR" sz="2000" i="1" dirty="0" err="1"/>
              <a:t>Μαριάμ</a:t>
            </a:r>
            <a:r>
              <a:rPr lang="el-GR" sz="2000" i="1" dirty="0"/>
              <a:t> </a:t>
            </a:r>
            <a:r>
              <a:rPr lang="el-GR" sz="2000" dirty="0"/>
              <a:t>πίσω από το ποτήρι του Ηλία με το κρασί. Πρόκειται για ανάμνηση του πηγαδιού που συνόδευε τους Ισραηλίτες στο ταξίδι τους στην έρημο. Επίσης προσθέτουν ένα κομμάτι ψωμί με τον αμνό και το αβγό εις </a:t>
            </a:r>
            <a:r>
              <a:rPr lang="el-GR" sz="2000" dirty="0" err="1"/>
              <a:t>ανάμνησιν</a:t>
            </a:r>
            <a:r>
              <a:rPr lang="el-GR" sz="2000" dirty="0"/>
              <a:t> των μυθικών ζώων </a:t>
            </a:r>
            <a:r>
              <a:rPr lang="en-US" sz="2000" dirty="0"/>
              <a:t>(</a:t>
            </a:r>
            <a:r>
              <a:rPr lang="el-GR" sz="2000" dirty="0"/>
              <a:t>το πτηνό</a:t>
            </a:r>
            <a:r>
              <a:rPr lang="en-US" sz="2000" dirty="0"/>
              <a:t> </a:t>
            </a:r>
            <a:r>
              <a:rPr lang="en-US" sz="2000" dirty="0" err="1">
                <a:hlinkClick r:id="rId3" tooltip="Ziz"/>
              </a:rPr>
              <a:t>Ziz</a:t>
            </a:r>
            <a:r>
              <a:rPr lang="en-US" sz="2000" dirty="0"/>
              <a:t>, </a:t>
            </a:r>
            <a:r>
              <a:rPr lang="el-GR" sz="2000" dirty="0"/>
              <a:t>τον </a:t>
            </a:r>
            <a:r>
              <a:rPr lang="en-US" sz="2000" dirty="0">
                <a:hlinkClick r:id="rId4" tooltip="Behemoth"/>
              </a:rPr>
              <a:t>Behemoth</a:t>
            </a:r>
            <a:r>
              <a:rPr lang="en-US" sz="2000" dirty="0"/>
              <a:t>, </a:t>
            </a:r>
            <a:r>
              <a:rPr lang="el-GR" sz="2000" dirty="0"/>
              <a:t>και τον θαλάσσιο δράκοντα </a:t>
            </a:r>
            <a:r>
              <a:rPr lang="en-US" sz="2000" dirty="0">
                <a:hlinkClick r:id="rId5" tooltip="Leviathan"/>
              </a:rPr>
              <a:t>Leviathan</a:t>
            </a:r>
            <a:r>
              <a:rPr lang="en-US" sz="2000" dirty="0"/>
              <a:t>)</a:t>
            </a:r>
            <a:r>
              <a:rPr lang="el-GR" sz="2000" dirty="0"/>
              <a:t> που θα γευθούν μετά την κοινή εξανάσταση </a:t>
            </a:r>
            <a:r>
              <a:rPr lang="el-GR" sz="2000" dirty="0" smtClean="0"/>
              <a:t>κατά </a:t>
            </a:r>
            <a:r>
              <a:rPr lang="el-GR" sz="2000" dirty="0"/>
              <a:t>το εσχατολογικό δείπνο αλλά και της τριάδας των ηγετών. Έτσι το ψάρι εκπροσωπεί και τον Λεβιάθαν και την </a:t>
            </a:r>
            <a:r>
              <a:rPr lang="el-GR" sz="2000" dirty="0" err="1"/>
              <a:t>Μαριάμ</a:t>
            </a:r>
            <a:r>
              <a:rPr lang="el-GR" sz="2000" dirty="0"/>
              <a:t> που συνδέεται με το νερό</a:t>
            </a:r>
            <a:r>
              <a:rPr lang="el-GR" sz="2000" dirty="0" smtClean="0"/>
              <a:t>.</a:t>
            </a:r>
            <a:endParaRPr lang="el-GR" sz="2000" dirty="0"/>
          </a:p>
        </p:txBody>
      </p:sp>
      <p:sp>
        <p:nvSpPr>
          <p:cNvPr id="4" name="Τίτλος 3"/>
          <p:cNvSpPr>
            <a:spLocks noGrp="1"/>
          </p:cNvSpPr>
          <p:nvPr>
            <p:ph type="title"/>
          </p:nvPr>
        </p:nvSpPr>
        <p:spPr/>
        <p:txBody>
          <a:bodyPr>
            <a:normAutofit fontScale="90000"/>
          </a:bodyPr>
          <a:lstStyle/>
          <a:p>
            <a:r>
              <a:rPr lang="el-GR" dirty="0"/>
              <a:t>Η ΖΩΝΤΑΝΗ ΑΝΑΜΝΗΣΗ </a:t>
            </a:r>
            <a:br>
              <a:rPr lang="el-GR" dirty="0"/>
            </a:br>
            <a:r>
              <a:rPr lang="el-GR" dirty="0"/>
              <a:t>ΤΗΣ </a:t>
            </a:r>
            <a:r>
              <a:rPr lang="el-GR" dirty="0" smtClean="0"/>
              <a:t>ΜΑΡΙΑΜ</a:t>
            </a:r>
            <a:endParaRPr lang="el-GR" dirty="0"/>
          </a:p>
        </p:txBody>
      </p:sp>
      <p:pic>
        <p:nvPicPr>
          <p:cNvPr id="5" name="Εικόνα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0491" y="1628800"/>
            <a:ext cx="3033520" cy="4040648"/>
          </a:xfrm>
          <a:prstGeom prst="rect">
            <a:avLst/>
          </a:prstGeom>
        </p:spPr>
      </p:pic>
      <p:sp>
        <p:nvSpPr>
          <p:cNvPr id="6" name="TextBox 5"/>
          <p:cNvSpPr txBox="1"/>
          <p:nvPr/>
        </p:nvSpPr>
        <p:spPr>
          <a:xfrm>
            <a:off x="2977930" y="5445224"/>
            <a:ext cx="451126" cy="224224"/>
          </a:xfrm>
          <a:prstGeom prst="rect">
            <a:avLst/>
          </a:prstGeom>
        </p:spPr>
        <p:txBody>
          <a:bodyPr vert="horz" wrap="square" lIns="91440" tIns="45720" rIns="91440" bIns="45720" rtlCol="0" anchor="ctr">
            <a:noAutofit/>
          </a:bodyPr>
          <a:lstStyle/>
          <a:p>
            <a:pPr algn="ctr"/>
            <a:r>
              <a:rPr lang="en-US" sz="1500" dirty="0" smtClean="0"/>
              <a:t>18</a:t>
            </a:r>
            <a:endParaRPr lang="el-GR" sz="1500" dirty="0" smtClean="0"/>
          </a:p>
        </p:txBody>
      </p:sp>
    </p:spTree>
    <p:extLst>
      <p:ext uri="{BB962C8B-B14F-4D97-AF65-F5344CB8AC3E}">
        <p14:creationId xmlns:p14="http://schemas.microsoft.com/office/powerpoint/2010/main" val="17989200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766291"/>
            <a:ext cx="3887787" cy="460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5220072" y="2492896"/>
            <a:ext cx="3168352" cy="1152128"/>
          </a:xfrm>
          <a:prstGeom prst="rect">
            <a:avLst/>
          </a:prstGeom>
        </p:spPr>
        <p:txBody>
          <a:bodyPr vert="horz" wrap="square" lIns="91440" tIns="45720" rIns="91440" bIns="45720" rtlCol="0" anchor="ctr">
            <a:normAutofit/>
          </a:bodyPr>
          <a:lstStyle/>
          <a:p>
            <a:pPr algn="ctr"/>
            <a:r>
              <a:rPr lang="el-GR" sz="4200" dirty="0">
                <a:solidFill>
                  <a:srgbClr val="5075BC"/>
                </a:solidFill>
                <a:latin typeface="+mj-lt"/>
                <a:ea typeface="+mj-ea"/>
                <a:cs typeface="+mj-cs"/>
              </a:rPr>
              <a:t>Γ. ΟΛΔΑ</a:t>
            </a:r>
          </a:p>
        </p:txBody>
      </p:sp>
      <p:sp>
        <p:nvSpPr>
          <p:cNvPr id="9" name="TextBox 8"/>
          <p:cNvSpPr txBox="1"/>
          <p:nvPr/>
        </p:nvSpPr>
        <p:spPr>
          <a:xfrm>
            <a:off x="4048221" y="5085184"/>
            <a:ext cx="451126" cy="224224"/>
          </a:xfrm>
          <a:prstGeom prst="rect">
            <a:avLst/>
          </a:prstGeom>
        </p:spPr>
        <p:txBody>
          <a:bodyPr vert="horz" wrap="square" lIns="91440" tIns="45720" rIns="91440" bIns="45720" rtlCol="0" anchor="ctr">
            <a:noAutofit/>
          </a:bodyPr>
          <a:lstStyle/>
          <a:p>
            <a:pPr algn="ctr"/>
            <a:r>
              <a:rPr lang="en-US" sz="1500" dirty="0" smtClean="0"/>
              <a:t>19</a:t>
            </a:r>
            <a:endParaRPr lang="el-GR" sz="1500" dirty="0" smtClean="0"/>
          </a:p>
        </p:txBody>
      </p:sp>
    </p:spTree>
    <p:extLst>
      <p:ext uri="{BB962C8B-B14F-4D97-AF65-F5344CB8AC3E}">
        <p14:creationId xmlns:p14="http://schemas.microsoft.com/office/powerpoint/2010/main" val="1420421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ΙΩΣΙΑΣ ΚΑΙ </a:t>
            </a:r>
            <a:r>
              <a:rPr lang="el-GR" dirty="0" smtClean="0"/>
              <a:t>ΑΡΧΙΕΡΕΑΣ</a:t>
            </a:r>
            <a:endParaRPr lang="el-GR" dirty="0"/>
          </a:p>
        </p:txBody>
      </p:sp>
      <p:sp>
        <p:nvSpPr>
          <p:cNvPr id="3" name="Θέση περιεχομένου 2"/>
          <p:cNvSpPr>
            <a:spLocks noGrp="1"/>
          </p:cNvSpPr>
          <p:nvPr>
            <p:ph idx="1"/>
          </p:nvPr>
        </p:nvSpPr>
        <p:spPr/>
        <p:txBody>
          <a:bodyPr>
            <a:noAutofit/>
          </a:bodyPr>
          <a:lstStyle/>
          <a:p>
            <a:pPr marL="0" indent="0">
              <a:lnSpc>
                <a:spcPts val="1900"/>
              </a:lnSpc>
              <a:spcBef>
                <a:spcPts val="0"/>
              </a:spcBef>
              <a:buNone/>
            </a:pPr>
            <a:r>
              <a:rPr lang="el-GR" sz="1800" dirty="0">
                <a:solidFill>
                  <a:srgbClr val="000000"/>
                </a:solidFill>
              </a:rPr>
              <a:t>* Στην Παράδοση των βιβλίων των Βασιλειών ΕΛΆΧΙΣΤΟΙ είναι θεάρεστοι βασιλείς. Ένας εξ αυτών είναι ο </a:t>
            </a:r>
            <a:r>
              <a:rPr lang="el-GR" sz="1800" dirty="0" err="1">
                <a:solidFill>
                  <a:srgbClr val="000000"/>
                </a:solidFill>
              </a:rPr>
              <a:t>Ιωσίας</a:t>
            </a:r>
            <a:r>
              <a:rPr lang="el-GR" sz="1800" dirty="0">
                <a:solidFill>
                  <a:srgbClr val="000000"/>
                </a:solidFill>
              </a:rPr>
              <a:t> (641-609 π.Χ.) Είναι ο μοναδικός στην Α.Γ. που δεν του ασκείται κριτική. Τον επαινεί ακόμη κι ο σύγχρονός του Προφήτης του Πάθους Ιερεμίας, που είναι ιδιαίτερα καυστικός για όλους. </a:t>
            </a:r>
          </a:p>
          <a:p>
            <a:pPr marL="180000" indent="-180000">
              <a:lnSpc>
                <a:spcPts val="1900"/>
              </a:lnSpc>
              <a:spcBef>
                <a:spcPts val="0"/>
              </a:spcBef>
            </a:pPr>
            <a:r>
              <a:rPr lang="el-GR" sz="1800" dirty="0">
                <a:solidFill>
                  <a:srgbClr val="000000"/>
                </a:solidFill>
              </a:rPr>
              <a:t>Σύμφωνα με το Δ’ </a:t>
            </a:r>
            <a:r>
              <a:rPr lang="el-GR" sz="1800" dirty="0" err="1">
                <a:solidFill>
                  <a:srgbClr val="000000"/>
                </a:solidFill>
              </a:rPr>
              <a:t>Βασ</a:t>
            </a:r>
            <a:r>
              <a:rPr lang="el-GR" sz="1800" dirty="0">
                <a:solidFill>
                  <a:srgbClr val="000000"/>
                </a:solidFill>
              </a:rPr>
              <a:t>. 22, 2, ο </a:t>
            </a:r>
            <a:r>
              <a:rPr lang="el-GR" sz="1800" dirty="0" err="1">
                <a:solidFill>
                  <a:srgbClr val="000000"/>
                </a:solidFill>
              </a:rPr>
              <a:t>Ιωσίας</a:t>
            </a:r>
            <a:r>
              <a:rPr lang="el-GR" sz="1800" dirty="0">
                <a:solidFill>
                  <a:srgbClr val="000000"/>
                </a:solidFill>
              </a:rPr>
              <a:t> διαπιστώνει τα προβλήματα του Ναού και επιχειρεί να τον επισκευάσει δείχνοντας εξαιρετική εμπιστοσύνη στους συνεργάτες του. </a:t>
            </a:r>
            <a:r>
              <a:rPr lang="el-GR" sz="1800" dirty="0" smtClean="0">
                <a:solidFill>
                  <a:srgbClr val="000000"/>
                </a:solidFill>
              </a:rPr>
              <a:t>Στο 22,</a:t>
            </a:r>
            <a:r>
              <a:rPr lang="en-US" sz="1800" dirty="0" smtClean="0">
                <a:solidFill>
                  <a:srgbClr val="000000"/>
                </a:solidFill>
              </a:rPr>
              <a:t> </a:t>
            </a:r>
            <a:r>
              <a:rPr lang="el-GR" sz="1800" dirty="0" smtClean="0">
                <a:solidFill>
                  <a:srgbClr val="000000"/>
                </a:solidFill>
              </a:rPr>
              <a:t>8 </a:t>
            </a:r>
            <a:r>
              <a:rPr lang="el-GR" sz="1800" dirty="0">
                <a:solidFill>
                  <a:srgbClr val="000000"/>
                </a:solidFill>
              </a:rPr>
              <a:t>ανακαλύπτεται το </a:t>
            </a:r>
            <a:r>
              <a:rPr lang="el-GR" sz="1800" b="1" dirty="0">
                <a:solidFill>
                  <a:srgbClr val="000000"/>
                </a:solidFill>
              </a:rPr>
              <a:t>Βιβλίο του Νόμου</a:t>
            </a:r>
            <a:r>
              <a:rPr lang="el-GR" sz="1800" dirty="0">
                <a:solidFill>
                  <a:srgbClr val="000000"/>
                </a:solidFill>
              </a:rPr>
              <a:t>, ένα εξαιρετικό εύρημα!</a:t>
            </a:r>
          </a:p>
          <a:p>
            <a:pPr marL="180000" indent="-180000">
              <a:lnSpc>
                <a:spcPts val="1900"/>
              </a:lnSpc>
              <a:spcBef>
                <a:spcPts val="0"/>
              </a:spcBef>
            </a:pPr>
            <a:r>
              <a:rPr lang="el-GR" sz="1800" dirty="0" smtClean="0">
                <a:solidFill>
                  <a:srgbClr val="000000"/>
                </a:solidFill>
              </a:rPr>
              <a:t>Τα </a:t>
            </a:r>
            <a:r>
              <a:rPr lang="el-GR" sz="1800" dirty="0">
                <a:solidFill>
                  <a:srgbClr val="000000"/>
                </a:solidFill>
              </a:rPr>
              <a:t>Ερωτήματα που προκύπτουν πολλά και δυσεπίλυτα:</a:t>
            </a:r>
          </a:p>
          <a:p>
            <a:pPr marL="0" indent="0">
              <a:lnSpc>
                <a:spcPts val="1900"/>
              </a:lnSpc>
              <a:spcBef>
                <a:spcPts val="0"/>
              </a:spcBef>
              <a:buNone/>
            </a:pPr>
            <a:r>
              <a:rPr lang="el-GR" sz="1800" dirty="0">
                <a:solidFill>
                  <a:srgbClr val="000000"/>
                </a:solidFill>
              </a:rPr>
              <a:t>-Πού ήταν άραγε το βιβλίο μέχρι τότε; Ήταν λησμονημένο ή καλά κρυμμένο ώστε κανείς να μην μπορεί να το βρει;</a:t>
            </a:r>
          </a:p>
          <a:p>
            <a:pPr marL="0" indent="0">
              <a:lnSpc>
                <a:spcPts val="1900"/>
              </a:lnSpc>
              <a:spcBef>
                <a:spcPts val="0"/>
              </a:spcBef>
              <a:buNone/>
            </a:pPr>
            <a:r>
              <a:rPr lang="el-GR" sz="1800" dirty="0">
                <a:solidFill>
                  <a:srgbClr val="000000"/>
                </a:solidFill>
              </a:rPr>
              <a:t>-Ήταν τυχαίο το γεγονός της εύρεσης ξαφνικά και μάλιστα σε συνδυασμό με την ανακαίνιση του Ναού;</a:t>
            </a:r>
          </a:p>
          <a:p>
            <a:pPr marL="0" indent="0">
              <a:lnSpc>
                <a:spcPts val="1900"/>
              </a:lnSpc>
              <a:spcBef>
                <a:spcPts val="0"/>
              </a:spcBef>
              <a:buNone/>
            </a:pPr>
            <a:r>
              <a:rPr lang="el-GR" sz="1800" dirty="0">
                <a:solidFill>
                  <a:srgbClr val="000000"/>
                </a:solidFill>
              </a:rPr>
              <a:t>-Τι ρόλο διαδραματίζει ο αρχιερέας </a:t>
            </a:r>
            <a:r>
              <a:rPr lang="el-GR" sz="1800" dirty="0" err="1">
                <a:solidFill>
                  <a:srgbClr val="000000"/>
                </a:solidFill>
              </a:rPr>
              <a:t>Χελκίας</a:t>
            </a:r>
            <a:r>
              <a:rPr lang="el-GR" sz="1800" dirty="0">
                <a:solidFill>
                  <a:srgbClr val="000000"/>
                </a:solidFill>
              </a:rPr>
              <a:t> στην </a:t>
            </a:r>
            <a:endParaRPr lang="en-US" sz="1800" dirty="0" smtClean="0">
              <a:solidFill>
                <a:srgbClr val="000000"/>
              </a:solidFill>
            </a:endParaRPr>
          </a:p>
          <a:p>
            <a:pPr marL="0" indent="0">
              <a:lnSpc>
                <a:spcPts val="1900"/>
              </a:lnSpc>
              <a:spcBef>
                <a:spcPts val="0"/>
              </a:spcBef>
              <a:buNone/>
            </a:pPr>
            <a:r>
              <a:rPr lang="el-GR" sz="1800" dirty="0" smtClean="0">
                <a:solidFill>
                  <a:srgbClr val="000000"/>
                </a:solidFill>
              </a:rPr>
              <a:t>αρμοδιότητα </a:t>
            </a:r>
            <a:r>
              <a:rPr lang="el-GR" sz="1800" dirty="0">
                <a:solidFill>
                  <a:srgbClr val="000000"/>
                </a:solidFill>
              </a:rPr>
              <a:t>του οποίου ήταν ο Ναός και ο Νόμος;</a:t>
            </a:r>
          </a:p>
          <a:p>
            <a:pPr marL="0" indent="0">
              <a:lnSpc>
                <a:spcPts val="1900"/>
              </a:lnSpc>
              <a:spcBef>
                <a:spcPts val="0"/>
              </a:spcBef>
              <a:buNone/>
            </a:pPr>
            <a:r>
              <a:rPr lang="el-GR" sz="1800" dirty="0">
                <a:solidFill>
                  <a:srgbClr val="000000"/>
                </a:solidFill>
              </a:rPr>
              <a:t>* </a:t>
            </a:r>
            <a:r>
              <a:rPr lang="el-GR" sz="1800" dirty="0" smtClean="0">
                <a:solidFill>
                  <a:srgbClr val="000000"/>
                </a:solidFill>
              </a:rPr>
              <a:t>Είναι </a:t>
            </a:r>
            <a:r>
              <a:rPr lang="el-GR" sz="1800" dirty="0">
                <a:solidFill>
                  <a:srgbClr val="000000"/>
                </a:solidFill>
              </a:rPr>
              <a:t>ΑΡΧΑΙΟ και έχει συνέπειες όποιος </a:t>
            </a:r>
            <a:endParaRPr lang="en-US" sz="1800" dirty="0" smtClean="0">
              <a:solidFill>
                <a:srgbClr val="000000"/>
              </a:solidFill>
            </a:endParaRPr>
          </a:p>
          <a:p>
            <a:pPr marL="0" indent="0">
              <a:lnSpc>
                <a:spcPts val="1900"/>
              </a:lnSpc>
              <a:spcBef>
                <a:spcPts val="0"/>
              </a:spcBef>
              <a:buNone/>
            </a:pPr>
            <a:r>
              <a:rPr lang="el-GR" sz="1800" dirty="0" smtClean="0">
                <a:solidFill>
                  <a:srgbClr val="000000"/>
                </a:solidFill>
              </a:rPr>
              <a:t>δεν εφαρμόζει</a:t>
            </a:r>
            <a:r>
              <a:rPr lang="en-US" sz="1800" dirty="0" smtClean="0">
                <a:solidFill>
                  <a:srgbClr val="000000"/>
                </a:solidFill>
              </a:rPr>
              <a:t> </a:t>
            </a:r>
            <a:r>
              <a:rPr lang="el-GR" sz="1800" dirty="0" smtClean="0">
                <a:solidFill>
                  <a:srgbClr val="000000"/>
                </a:solidFill>
              </a:rPr>
              <a:t>όσα </a:t>
            </a:r>
            <a:r>
              <a:rPr lang="el-GR" sz="1800" dirty="0">
                <a:solidFill>
                  <a:srgbClr val="000000"/>
                </a:solidFill>
              </a:rPr>
              <a:t>είναι γραμμένα εκεί! ΈΤΣΙ </a:t>
            </a:r>
            <a:endParaRPr lang="en-US" sz="1800" dirty="0" smtClean="0">
              <a:solidFill>
                <a:srgbClr val="000000"/>
              </a:solidFill>
            </a:endParaRPr>
          </a:p>
          <a:p>
            <a:pPr marL="0" indent="0">
              <a:lnSpc>
                <a:spcPts val="1900"/>
              </a:lnSpc>
              <a:spcBef>
                <a:spcPts val="0"/>
              </a:spcBef>
              <a:buNone/>
            </a:pPr>
            <a:r>
              <a:rPr lang="el-GR" sz="1800" dirty="0" smtClean="0">
                <a:solidFill>
                  <a:srgbClr val="000000"/>
                </a:solidFill>
              </a:rPr>
              <a:t>κατανοούνται πολλά «</a:t>
            </a:r>
            <a:r>
              <a:rPr lang="el-GR" sz="1800" dirty="0">
                <a:solidFill>
                  <a:srgbClr val="000000"/>
                </a:solidFill>
              </a:rPr>
              <a:t>τυχαία» γεγονότα του </a:t>
            </a:r>
            <a:endParaRPr lang="en-US" sz="1800" dirty="0" smtClean="0">
              <a:solidFill>
                <a:srgbClr val="000000"/>
              </a:solidFill>
            </a:endParaRPr>
          </a:p>
          <a:p>
            <a:pPr marL="0" indent="0">
              <a:lnSpc>
                <a:spcPts val="1900"/>
              </a:lnSpc>
              <a:spcBef>
                <a:spcPts val="0"/>
              </a:spcBef>
              <a:buNone/>
            </a:pPr>
            <a:r>
              <a:rPr lang="el-GR" sz="1800" dirty="0" smtClean="0">
                <a:solidFill>
                  <a:srgbClr val="000000"/>
                </a:solidFill>
              </a:rPr>
              <a:t>παρελθόντος </a:t>
            </a:r>
            <a:r>
              <a:rPr lang="el-GR" sz="1800" dirty="0">
                <a:solidFill>
                  <a:srgbClr val="000000"/>
                </a:solidFill>
              </a:rPr>
              <a:t>αλλά και το </a:t>
            </a:r>
            <a:r>
              <a:rPr lang="el-GR" sz="1800" dirty="0" smtClean="0">
                <a:solidFill>
                  <a:srgbClr val="000000"/>
                </a:solidFill>
              </a:rPr>
              <a:t>γεγονός </a:t>
            </a:r>
            <a:r>
              <a:rPr lang="el-GR" sz="1800" dirty="0">
                <a:solidFill>
                  <a:srgbClr val="000000"/>
                </a:solidFill>
              </a:rPr>
              <a:t>ότι η οργή του </a:t>
            </a:r>
            <a:endParaRPr lang="en-US" sz="1800" dirty="0" smtClean="0">
              <a:solidFill>
                <a:srgbClr val="000000"/>
              </a:solidFill>
            </a:endParaRPr>
          </a:p>
          <a:p>
            <a:pPr marL="0" indent="0">
              <a:lnSpc>
                <a:spcPts val="1900"/>
              </a:lnSpc>
              <a:spcBef>
                <a:spcPts val="0"/>
              </a:spcBef>
              <a:buNone/>
            </a:pPr>
            <a:r>
              <a:rPr lang="el-GR" sz="1800" dirty="0" smtClean="0">
                <a:solidFill>
                  <a:srgbClr val="000000"/>
                </a:solidFill>
              </a:rPr>
              <a:t>Θεού</a:t>
            </a:r>
            <a:r>
              <a:rPr lang="en-US" sz="1800" dirty="0" smtClean="0">
                <a:solidFill>
                  <a:srgbClr val="000000"/>
                </a:solidFill>
              </a:rPr>
              <a:t> </a:t>
            </a:r>
            <a:r>
              <a:rPr lang="el-GR" sz="1800" dirty="0" smtClean="0">
                <a:solidFill>
                  <a:srgbClr val="000000"/>
                </a:solidFill>
              </a:rPr>
              <a:t>είναι </a:t>
            </a:r>
            <a:r>
              <a:rPr lang="el-GR" sz="1800" dirty="0">
                <a:solidFill>
                  <a:srgbClr val="000000"/>
                </a:solidFill>
              </a:rPr>
              <a:t>προ των πυλών! </a:t>
            </a:r>
            <a:r>
              <a:rPr lang="el-GR" sz="1800" dirty="0" smtClean="0">
                <a:solidFill>
                  <a:srgbClr val="000000"/>
                </a:solidFill>
              </a:rPr>
              <a:t>Ο </a:t>
            </a:r>
            <a:r>
              <a:rPr lang="el-GR" sz="1800" dirty="0" err="1">
                <a:solidFill>
                  <a:srgbClr val="000000"/>
                </a:solidFill>
              </a:rPr>
              <a:t>Ιωσίας</a:t>
            </a:r>
            <a:r>
              <a:rPr lang="el-GR" sz="1800" dirty="0">
                <a:solidFill>
                  <a:srgbClr val="000000"/>
                </a:solidFill>
              </a:rPr>
              <a:t> παθαίνει ΣΟΚ! </a:t>
            </a:r>
            <a:endParaRPr lang="el-GR" sz="1800"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1583" y="4318756"/>
            <a:ext cx="3250701" cy="1903153"/>
          </a:xfrm>
          <a:prstGeom prst="rect">
            <a:avLst/>
          </a:prstGeom>
        </p:spPr>
      </p:pic>
      <p:sp>
        <p:nvSpPr>
          <p:cNvPr id="5" name="TextBox 4"/>
          <p:cNvSpPr txBox="1"/>
          <p:nvPr/>
        </p:nvSpPr>
        <p:spPr>
          <a:xfrm>
            <a:off x="8305341" y="5997685"/>
            <a:ext cx="451126" cy="224224"/>
          </a:xfrm>
          <a:prstGeom prst="rect">
            <a:avLst/>
          </a:prstGeom>
        </p:spPr>
        <p:txBody>
          <a:bodyPr vert="horz" wrap="square" lIns="91440" tIns="45720" rIns="91440" bIns="45720" rtlCol="0" anchor="ctr">
            <a:noAutofit/>
          </a:bodyPr>
          <a:lstStyle/>
          <a:p>
            <a:pPr algn="ctr"/>
            <a:r>
              <a:rPr lang="en-US" sz="1500" dirty="0" smtClean="0"/>
              <a:t>20</a:t>
            </a:r>
            <a:endParaRPr lang="el-GR" sz="1500" dirty="0" smtClean="0"/>
          </a:p>
        </p:txBody>
      </p:sp>
    </p:spTree>
    <p:extLst>
      <p:ext uri="{BB962C8B-B14F-4D97-AF65-F5344CB8AC3E}">
        <p14:creationId xmlns:p14="http://schemas.microsoft.com/office/powerpoint/2010/main" val="24710374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half" idx="1"/>
          </p:nvPr>
        </p:nvSpPr>
        <p:spPr>
          <a:xfrm>
            <a:off x="457200" y="260648"/>
            <a:ext cx="4038600" cy="5976664"/>
          </a:xfrm>
        </p:spPr>
        <p:txBody>
          <a:bodyPr>
            <a:noAutofit/>
          </a:bodyPr>
          <a:lstStyle/>
          <a:p>
            <a:pPr marL="0" indent="0" eaLnBrk="0" fontAlgn="auto" hangingPunct="0">
              <a:lnSpc>
                <a:spcPts val="1400"/>
              </a:lnSpc>
              <a:spcBef>
                <a:spcPts val="0"/>
              </a:spcBef>
              <a:spcAft>
                <a:spcPts val="0"/>
              </a:spcAft>
              <a:buNone/>
              <a:defRPr/>
            </a:pPr>
            <a:r>
              <a:rPr lang="el-GR" sz="1600" dirty="0" smtClean="0"/>
              <a:t>..... </a:t>
            </a:r>
            <a:r>
              <a:rPr lang="el-GR" sz="1600" b="1" dirty="0"/>
              <a:t>Η ΣΥΝΕΧΕΙΑ</a:t>
            </a:r>
          </a:p>
          <a:p>
            <a:pPr marL="0" indent="0" eaLnBrk="0" fontAlgn="auto" hangingPunct="0">
              <a:lnSpc>
                <a:spcPts val="1400"/>
              </a:lnSpc>
              <a:spcBef>
                <a:spcPts val="0"/>
              </a:spcBef>
              <a:spcAft>
                <a:spcPts val="0"/>
              </a:spcAft>
              <a:buNone/>
              <a:defRPr/>
            </a:pPr>
            <a:r>
              <a:rPr lang="el-GR" sz="1600" baseline="30000" dirty="0"/>
              <a:t>14</a:t>
            </a:r>
            <a:r>
              <a:rPr lang="el-GR" sz="1600" dirty="0"/>
              <a:t> </a:t>
            </a:r>
            <a:r>
              <a:rPr lang="el-GR" sz="1600" i="1" dirty="0"/>
              <a:t>Τότε ο αρχιερέας </a:t>
            </a:r>
            <a:r>
              <a:rPr lang="el-GR" sz="1600" i="1" dirty="0" err="1"/>
              <a:t>Χελκίας</a:t>
            </a:r>
            <a:r>
              <a:rPr lang="el-GR" sz="1600" i="1" dirty="0"/>
              <a:t>, ο </a:t>
            </a:r>
            <a:r>
              <a:rPr lang="el-GR" sz="1600" i="1" dirty="0" err="1"/>
              <a:t>Αχικάμ</a:t>
            </a:r>
            <a:r>
              <a:rPr lang="el-GR" sz="1600" i="1" dirty="0"/>
              <a:t>, ο </a:t>
            </a:r>
            <a:r>
              <a:rPr lang="el-GR" sz="1600" i="1" dirty="0" err="1"/>
              <a:t>Αχιβώρ</a:t>
            </a:r>
            <a:r>
              <a:rPr lang="el-GR" sz="1600" i="1" dirty="0"/>
              <a:t>, ο </a:t>
            </a:r>
            <a:r>
              <a:rPr lang="el-GR" sz="1600" i="1" dirty="0" err="1"/>
              <a:t>Σαφάν</a:t>
            </a:r>
            <a:r>
              <a:rPr lang="el-GR" sz="1600" i="1" dirty="0"/>
              <a:t> και ο </a:t>
            </a:r>
            <a:r>
              <a:rPr lang="el-GR" sz="1600" i="1" dirty="0" err="1"/>
              <a:t>Ασαίας</a:t>
            </a:r>
            <a:r>
              <a:rPr lang="el-GR" sz="1600" i="1" dirty="0"/>
              <a:t>, πήγαν και μίλησαν σχετικά στην </a:t>
            </a:r>
            <a:r>
              <a:rPr lang="el-GR" sz="1600" b="1" i="1" dirty="0"/>
              <a:t>προφήτισσα </a:t>
            </a:r>
            <a:r>
              <a:rPr lang="el-GR" sz="1600" b="1" i="1" dirty="0" err="1"/>
              <a:t>Χούλδα</a:t>
            </a:r>
            <a:r>
              <a:rPr lang="el-GR" sz="1600" i="1" dirty="0"/>
              <a:t>, που κατοικούσε στη νέα συνοικία της Ιερουσαλήμ</a:t>
            </a:r>
            <a:r>
              <a:rPr lang="el-GR" sz="1600" dirty="0"/>
              <a:t>. Αυτή η γειτονιά </a:t>
            </a:r>
            <a:r>
              <a:rPr lang="el-GR" sz="1600" dirty="0" err="1"/>
              <a:t>β.δυτικά</a:t>
            </a:r>
            <a:r>
              <a:rPr lang="el-GR" sz="1600" dirty="0"/>
              <a:t> του Ναού και του Παλατιού κατοικούνταν από Πρόσφυγες του βορείου Ισραήλ που καταστράφηκε το 722 π.Χ.</a:t>
            </a:r>
          </a:p>
          <a:p>
            <a:pPr marL="0" indent="0" eaLnBrk="0" fontAlgn="auto" hangingPunct="0">
              <a:lnSpc>
                <a:spcPts val="1400"/>
              </a:lnSpc>
              <a:spcBef>
                <a:spcPts val="0"/>
              </a:spcBef>
              <a:spcAft>
                <a:spcPts val="0"/>
              </a:spcAft>
              <a:buNone/>
              <a:defRPr/>
            </a:pPr>
            <a:endParaRPr lang="el-GR" sz="1600" dirty="0"/>
          </a:p>
          <a:p>
            <a:pPr marL="0" indent="0" eaLnBrk="0" fontAlgn="auto" hangingPunct="0">
              <a:lnSpc>
                <a:spcPts val="1400"/>
              </a:lnSpc>
              <a:spcBef>
                <a:spcPts val="0"/>
              </a:spcBef>
              <a:spcAft>
                <a:spcPts val="0"/>
              </a:spcAft>
              <a:buNone/>
              <a:defRPr/>
            </a:pPr>
            <a:r>
              <a:rPr lang="el-GR" sz="1600" dirty="0"/>
              <a:t>Άρα η προφήτισσα, στην οποία απευθύνονται οι εκπρόσωποι της πολιτικής και ιερατικής Εξουσίας μάλλον προερχόταν από την περιοχή εκείνη που ανέδειξε τον προφήτη της αγάπης  </a:t>
            </a:r>
            <a:r>
              <a:rPr lang="el-GR" sz="1600" dirty="0" err="1"/>
              <a:t>Ωσηέ</a:t>
            </a:r>
            <a:r>
              <a:rPr lang="el-GR" sz="1600" dirty="0"/>
              <a:t> και τον </a:t>
            </a:r>
            <a:r>
              <a:rPr lang="el-GR" sz="1600" dirty="0" err="1"/>
              <a:t>Αμώς</a:t>
            </a:r>
            <a:r>
              <a:rPr lang="el-GR" sz="1600" dirty="0"/>
              <a:t> που καλλιεργούσε </a:t>
            </a:r>
            <a:r>
              <a:rPr lang="el-GR" sz="1600" dirty="0" err="1"/>
              <a:t>συκομορέες</a:t>
            </a:r>
            <a:r>
              <a:rPr lang="el-GR" sz="1600" dirty="0"/>
              <a:t>.</a:t>
            </a:r>
          </a:p>
          <a:p>
            <a:pPr marL="0" indent="0" eaLnBrk="0" fontAlgn="auto" hangingPunct="0">
              <a:lnSpc>
                <a:spcPts val="1400"/>
              </a:lnSpc>
              <a:spcBef>
                <a:spcPts val="0"/>
              </a:spcBef>
              <a:spcAft>
                <a:spcPts val="0"/>
              </a:spcAft>
              <a:buNone/>
              <a:defRPr/>
            </a:pPr>
            <a:endParaRPr lang="el-GR" sz="1600" dirty="0"/>
          </a:p>
          <a:p>
            <a:pPr marL="0" indent="0" eaLnBrk="0" fontAlgn="auto" hangingPunct="0">
              <a:lnSpc>
                <a:spcPts val="1400"/>
              </a:lnSpc>
              <a:spcBef>
                <a:spcPts val="0"/>
              </a:spcBef>
              <a:spcAft>
                <a:spcPts val="0"/>
              </a:spcAft>
              <a:buNone/>
              <a:defRPr/>
            </a:pPr>
            <a:r>
              <a:rPr lang="el-GR" sz="1600" dirty="0"/>
              <a:t>Αυτή ήταν γυναίκα ενός επιφανούς </a:t>
            </a:r>
            <a:r>
              <a:rPr lang="el-GR" sz="1600" dirty="0" err="1"/>
              <a:t>Ιεροσολυμίτη</a:t>
            </a:r>
            <a:r>
              <a:rPr lang="el-GR" sz="1600" dirty="0"/>
              <a:t>, υπαλλήλου του Ναού: </a:t>
            </a:r>
            <a:r>
              <a:rPr lang="el-GR" sz="1600" i="1" dirty="0"/>
              <a:t>του </a:t>
            </a:r>
            <a:r>
              <a:rPr lang="el-GR" sz="1600" i="1" dirty="0" err="1"/>
              <a:t>Σαλλούμ</a:t>
            </a:r>
            <a:r>
              <a:rPr lang="el-GR" sz="1600" i="1" dirty="0"/>
              <a:t>, του </a:t>
            </a:r>
            <a:r>
              <a:rPr lang="el-GR" sz="1600" i="1" dirty="0" err="1"/>
              <a:t>ιματιοφύλακα</a:t>
            </a:r>
            <a:r>
              <a:rPr lang="el-GR" sz="1600" i="1" dirty="0"/>
              <a:t>, γιου του </a:t>
            </a:r>
            <a:r>
              <a:rPr lang="el-GR" sz="1600" i="1" dirty="0" err="1"/>
              <a:t>Τικβά</a:t>
            </a:r>
            <a:r>
              <a:rPr lang="el-GR" sz="1600" i="1" dirty="0"/>
              <a:t> κι </a:t>
            </a:r>
            <a:r>
              <a:rPr lang="el-GR" sz="1600" i="1" dirty="0" err="1"/>
              <a:t>εγγονού</a:t>
            </a:r>
            <a:r>
              <a:rPr lang="el-GR" sz="1600" i="1" dirty="0"/>
              <a:t> του </a:t>
            </a:r>
            <a:r>
              <a:rPr lang="el-GR" sz="1600" i="1" dirty="0" err="1"/>
              <a:t>Αράς</a:t>
            </a:r>
            <a:r>
              <a:rPr lang="el-GR" sz="1600" dirty="0"/>
              <a:t>. </a:t>
            </a:r>
          </a:p>
          <a:p>
            <a:pPr marL="0" indent="0" eaLnBrk="0" fontAlgn="auto" hangingPunct="0">
              <a:lnSpc>
                <a:spcPts val="1400"/>
              </a:lnSpc>
              <a:spcBef>
                <a:spcPts val="0"/>
              </a:spcBef>
              <a:spcAft>
                <a:spcPts val="0"/>
              </a:spcAft>
              <a:buNone/>
              <a:defRPr/>
            </a:pPr>
            <a:endParaRPr lang="el-GR" sz="1600" baseline="30000" dirty="0"/>
          </a:p>
          <a:p>
            <a:pPr marL="0" indent="0" eaLnBrk="0" fontAlgn="auto" hangingPunct="0">
              <a:lnSpc>
                <a:spcPts val="1400"/>
              </a:lnSpc>
              <a:spcBef>
                <a:spcPts val="0"/>
              </a:spcBef>
              <a:spcAft>
                <a:spcPts val="0"/>
              </a:spcAft>
              <a:buNone/>
              <a:defRPr/>
            </a:pPr>
            <a:r>
              <a:rPr lang="el-GR" sz="1600" baseline="30000" dirty="0"/>
              <a:t>15</a:t>
            </a:r>
            <a:r>
              <a:rPr lang="el-GR" sz="1600" dirty="0"/>
              <a:t>Εκείνη τους απάντησε: «Να πείτε στον άνθρωπο που σας έστειλε σ’ εμένα ότι ο Κύριος ο </a:t>
            </a:r>
            <a:r>
              <a:rPr lang="el-GR" sz="1600" cap="all" dirty="0"/>
              <a:t>θ</a:t>
            </a:r>
            <a:r>
              <a:rPr lang="el-GR" sz="1600" dirty="0"/>
              <a:t>εός του Ισραήλ, λέει: "</a:t>
            </a:r>
            <a:r>
              <a:rPr lang="el-GR" sz="1600" b="1" i="1" dirty="0"/>
              <a:t>θα προξενήσω κακό σ</a:t>
            </a:r>
            <a:r>
              <a:rPr lang="el-GR" sz="1600" b="1" i="1" baseline="30000" dirty="0"/>
              <a:t>’</a:t>
            </a:r>
            <a:r>
              <a:rPr lang="el-GR" sz="1600" b="1" i="1" dirty="0"/>
              <a:t> αυτό τον τόπο και στους κατοίκους του, δηλαδή θα πραγματοποιήσω όλα όσα λέει το βιβλίο που διάβασε ο βασιλιάς του Ιούδα</a:t>
            </a:r>
            <a:r>
              <a:rPr lang="el-GR" sz="1600" dirty="0"/>
              <a:t>. </a:t>
            </a:r>
            <a:r>
              <a:rPr lang="el-GR" sz="1600" baseline="30000" dirty="0"/>
              <a:t>Ι7</a:t>
            </a:r>
            <a:r>
              <a:rPr lang="el-GR" sz="1600" dirty="0"/>
              <a:t>Επειδή με εγκατέλειψαν και πρόσφεραν θυμίαμα σ' άλλους θεούς και με εξόργισαν με τις πράξεις τους, γι’ αυτό έχει ανάψει η οργή μου ενάντια σ</a:t>
            </a:r>
            <a:r>
              <a:rPr lang="el-GR" sz="1600" baseline="30000" dirty="0"/>
              <a:t>’</a:t>
            </a:r>
            <a:r>
              <a:rPr lang="el-GR" sz="1600" dirty="0"/>
              <a:t> αυτόν τον τόπο, χωρίς και πάλι να ικανοποιηθεί</a:t>
            </a:r>
            <a:r>
              <a:rPr lang="el-GR" sz="1600" dirty="0" smtClean="0"/>
              <a:t>".</a:t>
            </a:r>
            <a:endParaRPr lang="el-GR" sz="1600" dirty="0"/>
          </a:p>
        </p:txBody>
      </p:sp>
      <p:sp>
        <p:nvSpPr>
          <p:cNvPr id="4" name="Θέση περιεχομένου 3"/>
          <p:cNvSpPr>
            <a:spLocks noGrp="1"/>
          </p:cNvSpPr>
          <p:nvPr>
            <p:ph sz="half" idx="2"/>
          </p:nvPr>
        </p:nvSpPr>
        <p:spPr>
          <a:xfrm>
            <a:off x="4648200" y="260648"/>
            <a:ext cx="4038600" cy="5865515"/>
          </a:xfrm>
        </p:spPr>
        <p:txBody>
          <a:bodyPr>
            <a:noAutofit/>
          </a:bodyPr>
          <a:lstStyle/>
          <a:p>
            <a:pPr marL="0" indent="0" fontAlgn="auto">
              <a:lnSpc>
                <a:spcPts val="1500"/>
              </a:lnSpc>
              <a:spcBef>
                <a:spcPts val="0"/>
              </a:spcBef>
              <a:spcAft>
                <a:spcPts val="0"/>
              </a:spcAft>
              <a:buNone/>
              <a:defRPr/>
            </a:pPr>
            <a:r>
              <a:rPr lang="el-GR" sz="1600" dirty="0" smtClean="0"/>
              <a:t>…. </a:t>
            </a:r>
            <a:r>
              <a:rPr lang="el-GR" sz="1600" b="1" dirty="0"/>
              <a:t>ΤΟ ΣΧΟΛΙΟ</a:t>
            </a:r>
          </a:p>
          <a:p>
            <a:pPr marL="0" indent="0" fontAlgn="auto">
              <a:lnSpc>
                <a:spcPts val="1500"/>
              </a:lnSpc>
              <a:spcBef>
                <a:spcPts val="0"/>
              </a:spcBef>
              <a:spcAft>
                <a:spcPts val="0"/>
              </a:spcAft>
              <a:buNone/>
              <a:defRPr/>
            </a:pPr>
            <a:r>
              <a:rPr lang="el-GR" sz="1600" dirty="0"/>
              <a:t>Ο Θεός  δεν λογαριάζει το αξίωμα των ερωτώντων. Ο βασιλιάς είναι απλώς </a:t>
            </a:r>
            <a:r>
              <a:rPr lang="el-GR" sz="1600" b="1" i="1" dirty="0"/>
              <a:t>ο άνθρωπος που σας έστειλε σ’ εμένα ! </a:t>
            </a:r>
            <a:r>
              <a:rPr lang="el-GR" sz="1600" b="1" dirty="0"/>
              <a:t>Το γεγονός ότι στην Ιερουσαλήμ βρίσκεται το Άγιο Όρος και ο Ναός δεν εξασφαλίζει τίποτε και κανέναν! </a:t>
            </a:r>
          </a:p>
          <a:p>
            <a:pPr marL="0" indent="0" fontAlgn="auto">
              <a:lnSpc>
                <a:spcPts val="1500"/>
              </a:lnSpc>
              <a:spcBef>
                <a:spcPts val="0"/>
              </a:spcBef>
              <a:spcAft>
                <a:spcPts val="0"/>
              </a:spcAft>
              <a:buNone/>
              <a:defRPr/>
            </a:pPr>
            <a:endParaRPr lang="el-GR" sz="1600" dirty="0"/>
          </a:p>
          <a:p>
            <a:pPr marL="0" indent="0" fontAlgn="auto">
              <a:lnSpc>
                <a:spcPts val="1500"/>
              </a:lnSpc>
              <a:spcBef>
                <a:spcPts val="0"/>
              </a:spcBef>
              <a:spcAft>
                <a:spcPts val="0"/>
              </a:spcAft>
              <a:buNone/>
              <a:defRPr/>
            </a:pPr>
            <a:r>
              <a:rPr lang="el-GR" sz="1600" dirty="0"/>
              <a:t>Βεβαίως τελικά ο </a:t>
            </a:r>
            <a:r>
              <a:rPr lang="el-GR" sz="1600" dirty="0" err="1"/>
              <a:t>Ιωσίας</a:t>
            </a:r>
            <a:r>
              <a:rPr lang="el-GR" sz="1600" dirty="0"/>
              <a:t> θα σωθεί διότι δείχνει ιδιαίτερα αντανακλαστικά στο Λόγο του Κυρίου. Το βιβλίο </a:t>
            </a:r>
            <a:r>
              <a:rPr lang="el-GR" sz="1600" b="1" i="1" dirty="0"/>
              <a:t>του Νόμου</a:t>
            </a:r>
            <a:r>
              <a:rPr lang="el-GR" sz="1600" dirty="0"/>
              <a:t> το εκλαμβάνει ως Βιβλίο </a:t>
            </a:r>
            <a:r>
              <a:rPr lang="el-GR" sz="1600" b="1" i="1" dirty="0"/>
              <a:t>της Διαθήκης</a:t>
            </a:r>
            <a:r>
              <a:rPr lang="el-GR" sz="1600" dirty="0"/>
              <a:t> : </a:t>
            </a:r>
          </a:p>
          <a:p>
            <a:pPr marL="0" indent="0" fontAlgn="auto">
              <a:lnSpc>
                <a:spcPts val="1500"/>
              </a:lnSpc>
              <a:spcBef>
                <a:spcPts val="0"/>
              </a:spcBef>
              <a:spcAft>
                <a:spcPts val="0"/>
              </a:spcAft>
              <a:buNone/>
              <a:defRPr/>
            </a:pPr>
            <a:endParaRPr lang="el-GR" sz="1600" i="1" dirty="0"/>
          </a:p>
          <a:p>
            <a:pPr marL="0" indent="0" fontAlgn="auto">
              <a:lnSpc>
                <a:spcPts val="1500"/>
              </a:lnSpc>
              <a:spcBef>
                <a:spcPts val="0"/>
              </a:spcBef>
              <a:spcAft>
                <a:spcPts val="0"/>
              </a:spcAft>
              <a:buNone/>
              <a:defRPr/>
            </a:pPr>
            <a:r>
              <a:rPr lang="el-GR" sz="1600" i="1" dirty="0"/>
              <a:t>Και στο βασιλιά του Ιούδα, που σας έστειλε να ρωτήσετε τον Κύριο, να του πείτε ότι ο Κύριος, ο </a:t>
            </a:r>
            <a:r>
              <a:rPr lang="el-GR" sz="1600" i="1" cap="all" dirty="0"/>
              <a:t>θ</a:t>
            </a:r>
            <a:r>
              <a:rPr lang="el-GR" sz="1600" i="1" dirty="0"/>
              <a:t>εός του Ισραήλ, λέει: </a:t>
            </a:r>
            <a:r>
              <a:rPr lang="el-GR" sz="1600" b="1" i="1" dirty="0"/>
              <a:t>"εσύ άκουσες προσεκτικά τα λόγια αυτού του βιβλίου. Άκουσες τα όσα είπα εναντίον αυτού του τόπου και των κατοίκων του, ότι θα ερημωθούν και τ' όνομα τους θα χρησιμοποιείται στις κατάρες. Κι αμέσως μετανόησες και ταπεινώθηκες, έσκισες τα ρούχα σου και έκλαψες ενώπιον μου. Γι' αυτό κι εγώ σε άκουσα. </a:t>
            </a:r>
            <a:r>
              <a:rPr lang="el-GR" sz="1600" b="1" i="1" baseline="30000" dirty="0"/>
              <a:t>20</a:t>
            </a:r>
            <a:r>
              <a:rPr lang="el-GR" sz="1600" b="1" i="1" dirty="0"/>
              <a:t>Θα σ' αφήσω να πεθάνεις ειρηνικά και θα μεταφερθείς στον τάφο σου, χωρίς να δουν τα μάτια σου όλες αυτές τις συμφορές που θα φέρω σ' αυτόν εδώ τον τόπο</a:t>
            </a:r>
            <a:r>
              <a:rPr lang="el-GR" sz="1600" dirty="0"/>
              <a:t>"».</a:t>
            </a:r>
          </a:p>
          <a:p>
            <a:pPr marL="0" indent="0" fontAlgn="auto">
              <a:lnSpc>
                <a:spcPts val="1500"/>
              </a:lnSpc>
              <a:spcBef>
                <a:spcPts val="0"/>
              </a:spcBef>
              <a:spcAft>
                <a:spcPts val="0"/>
              </a:spcAft>
              <a:buNone/>
              <a:defRPr/>
            </a:pPr>
            <a:endParaRPr lang="el-GR" sz="1600" dirty="0"/>
          </a:p>
          <a:p>
            <a:pPr marL="0" indent="0" fontAlgn="auto">
              <a:lnSpc>
                <a:spcPts val="1500"/>
              </a:lnSpc>
              <a:spcBef>
                <a:spcPts val="0"/>
              </a:spcBef>
              <a:spcAft>
                <a:spcPts val="0"/>
              </a:spcAft>
              <a:buNone/>
              <a:defRPr/>
            </a:pPr>
            <a:r>
              <a:rPr lang="el-GR" sz="1600" b="1" dirty="0"/>
              <a:t>Ίσως είναι η μοναδική φορά που ο βασιλιάς λαμβάνει στα σοβαρά και υπακούει  με όλη την καρδιά </a:t>
            </a:r>
            <a:r>
              <a:rPr lang="el-GR" sz="1600" b="1" dirty="0" err="1"/>
              <a:t>τουτην</a:t>
            </a:r>
            <a:r>
              <a:rPr lang="el-GR" sz="1600" b="1" dirty="0"/>
              <a:t> προφητική φωνή!</a:t>
            </a:r>
          </a:p>
        </p:txBody>
      </p:sp>
    </p:spTree>
    <p:extLst>
      <p:ext uri="{BB962C8B-B14F-4D97-AF65-F5344CB8AC3E}">
        <p14:creationId xmlns:p14="http://schemas.microsoft.com/office/powerpoint/2010/main" val="38431423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a:xfrm>
            <a:off x="3347865" y="273600"/>
            <a:ext cx="5544615" cy="6107728"/>
          </a:xfrm>
        </p:spPr>
        <p:txBody>
          <a:bodyPr>
            <a:noAutofit/>
          </a:bodyPr>
          <a:lstStyle/>
          <a:p>
            <a:pPr marL="0" indent="0">
              <a:lnSpc>
                <a:spcPts val="1500"/>
              </a:lnSpc>
              <a:spcBef>
                <a:spcPts val="0"/>
              </a:spcBef>
              <a:buNone/>
            </a:pPr>
            <a:r>
              <a:rPr lang="el-GR" sz="1800" dirty="0"/>
              <a:t>* Το 539 π.Χ. ο Πέρσης βασιλιάς Κύρος ο Β’ εισήλθε χωρίς μάχη στη Βαβυλώνα και πανηγυρίστηκε από τους εξόριστους Ιουδαίους ως Σωτήρας και </a:t>
            </a:r>
            <a:r>
              <a:rPr lang="el-GR" sz="1800" i="1" dirty="0"/>
              <a:t>Χριστός</a:t>
            </a:r>
            <a:r>
              <a:rPr lang="el-GR" sz="1800" dirty="0"/>
              <a:t>.</a:t>
            </a:r>
          </a:p>
          <a:p>
            <a:pPr marL="0" indent="0">
              <a:lnSpc>
                <a:spcPts val="1500"/>
              </a:lnSpc>
              <a:spcBef>
                <a:spcPts val="600"/>
              </a:spcBef>
              <a:buNone/>
            </a:pPr>
            <a:r>
              <a:rPr lang="el-GR" sz="1800" dirty="0" smtClean="0"/>
              <a:t>* </a:t>
            </a:r>
            <a:r>
              <a:rPr lang="el-GR" sz="1800" dirty="0"/>
              <a:t>Ένα χρόνο μόλις αργότερα, σύμφωνα με τα δεδομένα του Έσδρα (1, 2-4. 6, 3-5), εξέδωσε διάταγμα που επέτρεπε την ανοικοδόμηση του κατεστραμμένου Ναού των Ιεροσολύμων και μάλιστα με χρηματοδότηση από το δικό του Ταμείο.</a:t>
            </a:r>
          </a:p>
          <a:p>
            <a:pPr marL="0" indent="0">
              <a:lnSpc>
                <a:spcPts val="1500"/>
              </a:lnSpc>
              <a:spcBef>
                <a:spcPts val="600"/>
              </a:spcBef>
              <a:buNone/>
            </a:pPr>
            <a:r>
              <a:rPr lang="el-GR" sz="1800" dirty="0" smtClean="0"/>
              <a:t>* </a:t>
            </a:r>
            <a:r>
              <a:rPr lang="el-GR" sz="1800" dirty="0"/>
              <a:t>Ο </a:t>
            </a:r>
            <a:r>
              <a:rPr lang="el-GR" sz="1800" dirty="0" err="1"/>
              <a:t>εγγονός</a:t>
            </a:r>
            <a:r>
              <a:rPr lang="el-GR" sz="1800" dirty="0"/>
              <a:t> του βασιλιάς Ιωακείμ που είχε συρθεί αιχμάλωτος στη Βαβέλ, </a:t>
            </a:r>
            <a:r>
              <a:rPr lang="el-GR" sz="1800" b="1" dirty="0"/>
              <a:t>ο </a:t>
            </a:r>
            <a:r>
              <a:rPr lang="el-GR" sz="1800" b="1" dirty="0" err="1"/>
              <a:t>Ζεροβάβελ</a:t>
            </a:r>
            <a:r>
              <a:rPr lang="el-GR" sz="1800" b="1" dirty="0"/>
              <a:t>, </a:t>
            </a:r>
            <a:r>
              <a:rPr lang="el-GR" sz="1800" dirty="0"/>
              <a:t>ανέλαβε το δύσκολο έργο που όντως περατώθηκε το 515 π.Χ.</a:t>
            </a:r>
          </a:p>
          <a:p>
            <a:pPr marL="0" indent="0">
              <a:lnSpc>
                <a:spcPts val="1500"/>
              </a:lnSpc>
              <a:spcBef>
                <a:spcPts val="600"/>
              </a:spcBef>
              <a:buNone/>
            </a:pPr>
            <a:r>
              <a:rPr lang="el-GR" sz="1800" dirty="0" smtClean="0"/>
              <a:t>* </a:t>
            </a:r>
            <a:r>
              <a:rPr lang="el-GR" sz="1800" dirty="0"/>
              <a:t>Πολλοί γείτονες της Ιουδαίας ενοχλήθηκαν από την ενδυνάμωση και πάλι της Ιερουσαλήμ. Και ενώ </a:t>
            </a:r>
            <a:r>
              <a:rPr lang="el-GR" sz="1800" b="1" dirty="0"/>
              <a:t>ο </a:t>
            </a:r>
            <a:r>
              <a:rPr lang="el-GR" sz="1800" b="1" dirty="0" err="1"/>
              <a:t>Νεεμίας</a:t>
            </a:r>
            <a:r>
              <a:rPr lang="el-GR" sz="1800" b="1" dirty="0"/>
              <a:t> </a:t>
            </a:r>
            <a:r>
              <a:rPr lang="el-GR" sz="1800" dirty="0"/>
              <a:t>επιχειρεί να ξανακτίσει τα τείχη της, συναντάμε την προφήτισσα </a:t>
            </a:r>
            <a:r>
              <a:rPr lang="el-GR" sz="1800" dirty="0" err="1"/>
              <a:t>Νωαδία</a:t>
            </a:r>
            <a:r>
              <a:rPr lang="el-GR" sz="1800" dirty="0"/>
              <a:t> που αντιπολιτεύεται στον </a:t>
            </a:r>
            <a:r>
              <a:rPr lang="el-GR" sz="1800" dirty="0" err="1"/>
              <a:t>Νεεμία</a:t>
            </a:r>
            <a:r>
              <a:rPr lang="el-GR" sz="1800" dirty="0"/>
              <a:t> μαζί με εξέχουσες προσωπικότητες. Αυτές είχαν </a:t>
            </a:r>
            <a:r>
              <a:rPr lang="el-GR" sz="1800" b="1" dirty="0"/>
              <a:t>διαδώσει</a:t>
            </a:r>
            <a:r>
              <a:rPr lang="el-GR" sz="1800" dirty="0"/>
              <a:t> ότι ο </a:t>
            </a:r>
            <a:r>
              <a:rPr lang="el-GR" sz="1800" dirty="0" err="1"/>
              <a:t>Νεεμίας</a:t>
            </a:r>
            <a:r>
              <a:rPr lang="el-GR" sz="1800" dirty="0"/>
              <a:t> ήθελε να σφετεριστεί το βασιλικό αξίωμα και ότι ετοίμαζε επανάσταση εναντίον των </a:t>
            </a:r>
            <a:r>
              <a:rPr lang="el-GR" sz="1800" dirty="0" smtClean="0"/>
              <a:t>Περσών.</a:t>
            </a:r>
            <a:endParaRPr lang="el-GR" sz="1800" dirty="0"/>
          </a:p>
          <a:p>
            <a:pPr marL="108000" indent="-108000">
              <a:lnSpc>
                <a:spcPts val="1500"/>
              </a:lnSpc>
              <a:spcBef>
                <a:spcPts val="600"/>
              </a:spcBef>
            </a:pPr>
            <a:r>
              <a:rPr lang="el-GR" sz="1800" dirty="0" smtClean="0"/>
              <a:t>Κάποιοι </a:t>
            </a:r>
            <a:r>
              <a:rPr lang="el-GR" sz="1800" dirty="0"/>
              <a:t>ερευνητές βλέπουν στην αντιπαράθεση μεταξύ του </a:t>
            </a:r>
            <a:r>
              <a:rPr lang="el-GR" sz="1800" dirty="0" err="1"/>
              <a:t>Νεεμία</a:t>
            </a:r>
            <a:r>
              <a:rPr lang="el-GR" sz="1800" dirty="0"/>
              <a:t> και της Προφήτισσας την προσπάθεια εκείνων των φορέων (του Ναού, του Νόμου και του Ιερατείου) στους οποίους ανάγεται και η τελική σύνθεση της Πεντατεύχου να υποβαθμίσουν το προφητικό, το ενθουσιαστικό στοιχείο που συνδεόταν και με τη γυναίκα. Η </a:t>
            </a:r>
            <a:r>
              <a:rPr lang="el-GR" sz="1800" dirty="0" err="1"/>
              <a:t>Τορά</a:t>
            </a:r>
            <a:r>
              <a:rPr lang="el-GR" sz="1800" dirty="0"/>
              <a:t> όμως συνδυάζεται πάντα με την προφητεία και είναι έντονη η κριτική που ασκούν και οι δύο συλλογές στην Εξουσία</a:t>
            </a:r>
            <a:r>
              <a:rPr lang="el-GR" sz="1800" dirty="0" smtClean="0"/>
              <a:t>.</a:t>
            </a:r>
            <a:endParaRPr lang="el-GR" sz="1800" dirty="0"/>
          </a:p>
          <a:p>
            <a:pPr marL="108000" indent="-108000">
              <a:lnSpc>
                <a:spcPts val="1500"/>
              </a:lnSpc>
              <a:spcBef>
                <a:spcPts val="600"/>
              </a:spcBef>
            </a:pPr>
            <a:r>
              <a:rPr lang="el-GR" sz="1800" dirty="0"/>
              <a:t>Πιθανότατα η </a:t>
            </a:r>
            <a:r>
              <a:rPr lang="el-GR" sz="1800" dirty="0" err="1"/>
              <a:t>Νωαδία</a:t>
            </a:r>
            <a:r>
              <a:rPr lang="el-GR" sz="1800" dirty="0"/>
              <a:t> ήθελε πλήρη ελευθερία και ανεξαρτησία του έθνους της</a:t>
            </a:r>
            <a:r>
              <a:rPr lang="el-GR" sz="1800" dirty="0" smtClean="0"/>
              <a:t>.</a:t>
            </a:r>
            <a:endParaRPr lang="el-GR" sz="1800" dirty="0"/>
          </a:p>
        </p:txBody>
      </p:sp>
      <p:sp>
        <p:nvSpPr>
          <p:cNvPr id="3" name="Θέση κειμένου 2"/>
          <p:cNvSpPr>
            <a:spLocks noGrp="1"/>
          </p:cNvSpPr>
          <p:nvPr>
            <p:ph type="body" sz="half" idx="2"/>
          </p:nvPr>
        </p:nvSpPr>
        <p:spPr>
          <a:xfrm>
            <a:off x="562751" y="4141632"/>
            <a:ext cx="2674640" cy="1800200"/>
          </a:xfrm>
        </p:spPr>
        <p:txBody>
          <a:bodyPr/>
          <a:lstStyle/>
          <a:p>
            <a:r>
              <a:rPr lang="el-GR" dirty="0" smtClean="0"/>
              <a:t>(</a:t>
            </a:r>
            <a:r>
              <a:rPr lang="el-GR" dirty="0" err="1"/>
              <a:t>Νεεμίας</a:t>
            </a:r>
            <a:r>
              <a:rPr lang="el-GR" dirty="0"/>
              <a:t> 6, 14</a:t>
            </a:r>
            <a:r>
              <a:rPr lang="en-US" dirty="0" smtClean="0"/>
              <a:t>)</a:t>
            </a:r>
            <a:r>
              <a:rPr lang="el-GR" dirty="0" smtClean="0"/>
              <a:t> Το </a:t>
            </a:r>
            <a:r>
              <a:rPr lang="el-GR" dirty="0"/>
              <a:t>όνομά της σημαίνει κατασκευή του Θεού</a:t>
            </a:r>
            <a:r>
              <a:rPr lang="el-GR" dirty="0" smtClean="0"/>
              <a:t>;</a:t>
            </a:r>
            <a:endParaRPr lang="el-GR" dirty="0"/>
          </a:p>
        </p:txBody>
      </p:sp>
      <p:sp>
        <p:nvSpPr>
          <p:cNvPr id="4" name="Τίτλος 3"/>
          <p:cNvSpPr>
            <a:spLocks noGrp="1"/>
          </p:cNvSpPr>
          <p:nvPr>
            <p:ph type="title"/>
          </p:nvPr>
        </p:nvSpPr>
        <p:spPr>
          <a:xfrm>
            <a:off x="457201" y="273600"/>
            <a:ext cx="2890664" cy="1144800"/>
          </a:xfrm>
        </p:spPr>
        <p:txBody>
          <a:bodyPr>
            <a:normAutofit/>
          </a:bodyPr>
          <a:lstStyle/>
          <a:p>
            <a:r>
              <a:rPr lang="el-GR" sz="3000" dirty="0"/>
              <a:t>Δ. Η </a:t>
            </a:r>
            <a:r>
              <a:rPr lang="el-GR" sz="3000" dirty="0" err="1" smtClean="0"/>
              <a:t>Νωαδία</a:t>
            </a:r>
            <a:endParaRPr lang="el-GR" sz="3000" dirty="0"/>
          </a:p>
        </p:txBody>
      </p:sp>
      <p:pic>
        <p:nvPicPr>
          <p:cNvPr id="6" name="Εικόνα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998" y="1628800"/>
            <a:ext cx="3217867" cy="2304256"/>
          </a:xfrm>
          <a:prstGeom prst="rect">
            <a:avLst/>
          </a:prstGeom>
        </p:spPr>
      </p:pic>
      <p:sp>
        <p:nvSpPr>
          <p:cNvPr id="7" name="TextBox 6"/>
          <p:cNvSpPr txBox="1"/>
          <p:nvPr/>
        </p:nvSpPr>
        <p:spPr>
          <a:xfrm>
            <a:off x="2918565" y="3701008"/>
            <a:ext cx="451126" cy="224224"/>
          </a:xfrm>
          <a:prstGeom prst="rect">
            <a:avLst/>
          </a:prstGeom>
        </p:spPr>
        <p:txBody>
          <a:bodyPr vert="horz" wrap="square" lIns="91440" tIns="45720" rIns="91440" bIns="45720" rtlCol="0" anchor="ctr">
            <a:noAutofit/>
          </a:bodyPr>
          <a:lstStyle/>
          <a:p>
            <a:pPr algn="ctr"/>
            <a:r>
              <a:rPr lang="en-US" sz="1500" dirty="0" smtClean="0"/>
              <a:t>2</a:t>
            </a:r>
            <a:r>
              <a:rPr lang="el-GR" sz="1500" dirty="0" smtClean="0"/>
              <a:t>1</a:t>
            </a:r>
          </a:p>
        </p:txBody>
      </p:sp>
    </p:spTree>
    <p:extLst>
      <p:ext uri="{BB962C8B-B14F-4D97-AF65-F5344CB8AC3E}">
        <p14:creationId xmlns:p14="http://schemas.microsoft.com/office/powerpoint/2010/main" val="17503978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half" idx="1"/>
          </p:nvPr>
        </p:nvSpPr>
        <p:spPr>
          <a:xfrm>
            <a:off x="457200" y="260648"/>
            <a:ext cx="5554960" cy="6048672"/>
          </a:xfrm>
        </p:spPr>
        <p:txBody>
          <a:bodyPr>
            <a:noAutofit/>
          </a:bodyPr>
          <a:lstStyle/>
          <a:p>
            <a:pPr marL="0" indent="0" algn="ctr" fontAlgn="auto">
              <a:lnSpc>
                <a:spcPts val="1500"/>
              </a:lnSpc>
              <a:spcBef>
                <a:spcPts val="0"/>
              </a:spcBef>
              <a:spcAft>
                <a:spcPts val="0"/>
              </a:spcAft>
              <a:buNone/>
              <a:defRPr/>
            </a:pPr>
            <a:r>
              <a:rPr lang="el-GR" sz="1700" b="1" i="1" dirty="0"/>
              <a:t>ΤΟ ΚΕΙΜΕΝΟ ΤΟΥ ΝΕΕΜΙΑ </a:t>
            </a:r>
            <a:endParaRPr lang="el-GR" sz="1700" i="1" dirty="0"/>
          </a:p>
          <a:p>
            <a:pPr marL="0" indent="0" fontAlgn="auto">
              <a:lnSpc>
                <a:spcPts val="1500"/>
              </a:lnSpc>
              <a:spcBef>
                <a:spcPts val="400"/>
              </a:spcBef>
              <a:spcAft>
                <a:spcPts val="0"/>
              </a:spcAft>
              <a:buNone/>
              <a:defRPr/>
            </a:pPr>
            <a:r>
              <a:rPr lang="el-GR" sz="1500" i="1" dirty="0"/>
              <a:t>Εκείνοι ήθελαν να μας φοβίσουν ελπίζοντας ότι θα σταματήσουμε την εργασία και δε θα ολοκληρωνόταν η ανοικοδόμηση. Και προσευχόμουν. «Τώρα, όμως, δώσε μου δύναμη, Θεέ μου!» Έπειτα πήγα στο σπίτι του προφήτη </a:t>
            </a:r>
            <a:r>
              <a:rPr lang="el-GR" sz="1500" i="1" dirty="0" err="1"/>
              <a:t>Σεμαΐα</a:t>
            </a:r>
            <a:r>
              <a:rPr lang="el-GR" sz="1500" i="1" dirty="0"/>
              <a:t>, ο οποίος ήταν γιος του </a:t>
            </a:r>
            <a:r>
              <a:rPr lang="el-GR" sz="1500" i="1" dirty="0" err="1"/>
              <a:t>Δελαΐα</a:t>
            </a:r>
            <a:r>
              <a:rPr lang="el-GR" sz="1500" i="1" dirty="0"/>
              <a:t> κι </a:t>
            </a:r>
            <a:r>
              <a:rPr lang="el-GR" sz="1500" i="1" dirty="0" err="1"/>
              <a:t>εγγονός</a:t>
            </a:r>
            <a:r>
              <a:rPr lang="el-GR" sz="1500" i="1" dirty="0"/>
              <a:t> του </a:t>
            </a:r>
            <a:r>
              <a:rPr lang="el-GR" sz="1500" i="1" dirty="0" err="1"/>
              <a:t>Μεεταβεήλ</a:t>
            </a:r>
            <a:r>
              <a:rPr lang="el-GR" sz="1500" i="1" dirty="0"/>
              <a:t>, γιατί αυτός εμποδιζόταν να έρθει σ' εμένα. «Έλα», μου είπε, «να κρυφτούμε οι δυο μας στο Ναό του θεού, στο βάθος του </a:t>
            </a:r>
            <a:r>
              <a:rPr lang="el-GR" sz="1500" i="1" dirty="0" err="1"/>
              <a:t>αγιαστηρίου</a:t>
            </a:r>
            <a:r>
              <a:rPr lang="el-GR" sz="1500" i="1" dirty="0"/>
              <a:t>. Να κλείσουμε κιόλας τις θύρες του ναού, γιατί αυτοί θα έρθουν τη νύχτα να σε οκοτώσουν».</a:t>
            </a:r>
            <a:r>
              <a:rPr lang="el-GR" sz="1500" i="1" baseline="30000" dirty="0"/>
              <a:t>11</a:t>
            </a:r>
            <a:r>
              <a:rPr lang="el-GR" sz="1500" i="1" dirty="0"/>
              <a:t> Εγώ, όμως, απάντησα: «Είναι δυνατόν ένας άνθρωπος σαν κι εμένα να δραπετεύσει; Ποιος άνθρωπος του δικού μου επιπέδου θα κατέφευγε ποτέ στο ναό για να σώσει τη ζωή του; Δεν έρχομαι».  </a:t>
            </a:r>
            <a:r>
              <a:rPr lang="el-GR" sz="1500" dirty="0"/>
              <a:t>Προφανώς ο πληρωμένος </a:t>
            </a:r>
            <a:r>
              <a:rPr lang="el-GR" sz="1500" dirty="0" err="1"/>
              <a:t>Σεμαΐα</a:t>
            </a:r>
            <a:r>
              <a:rPr lang="el-GR" sz="1500" dirty="0"/>
              <a:t> ήθελε να σκηνοθετήσει μια Βασιλική Χρίση</a:t>
            </a:r>
            <a:r>
              <a:rPr lang="el-GR" sz="1500" dirty="0" smtClean="0"/>
              <a:t>.</a:t>
            </a:r>
            <a:endParaRPr lang="el-GR" sz="1500" i="1" baseline="30000" dirty="0"/>
          </a:p>
          <a:p>
            <a:pPr marL="0" indent="0" fontAlgn="auto">
              <a:lnSpc>
                <a:spcPts val="1500"/>
              </a:lnSpc>
              <a:spcBef>
                <a:spcPts val="400"/>
              </a:spcBef>
              <a:spcAft>
                <a:spcPts val="0"/>
              </a:spcAft>
              <a:buNone/>
              <a:defRPr/>
            </a:pPr>
            <a:r>
              <a:rPr lang="el-GR" sz="1500" i="1" baseline="30000" dirty="0"/>
              <a:t>1Ζ</a:t>
            </a:r>
            <a:r>
              <a:rPr lang="el-GR" sz="1500" i="1" dirty="0"/>
              <a:t>Είχα καταλάβει ότι δεν τον είχε στείλει ο Θεός, αλλά η προφητεία εκείνη ήταν εναντίον μου, γιατί ο </a:t>
            </a:r>
            <a:r>
              <a:rPr lang="el-GR" sz="1500" i="1" dirty="0" err="1"/>
              <a:t>Τωβίας</a:t>
            </a:r>
            <a:r>
              <a:rPr lang="el-GR" sz="1500" i="1" dirty="0"/>
              <a:t> (</a:t>
            </a:r>
            <a:r>
              <a:rPr lang="el-GR" sz="1500" b="1" i="1" dirty="0"/>
              <a:t>πλούσιος γαιοκτήμονας από την </a:t>
            </a:r>
            <a:r>
              <a:rPr lang="el-GR" sz="1500" b="1" i="1" dirty="0" err="1"/>
              <a:t>αμμωνίτικη</a:t>
            </a:r>
            <a:r>
              <a:rPr lang="el-GR" sz="1500" b="1" i="1" dirty="0"/>
              <a:t> περιοχή Ανατολικά του Ιορδάνη)</a:t>
            </a:r>
            <a:r>
              <a:rPr lang="el-GR" sz="1500" i="1" dirty="0"/>
              <a:t> κι ο </a:t>
            </a:r>
            <a:r>
              <a:rPr lang="el-GR" sz="1500" i="1" dirty="0" err="1"/>
              <a:t>Σανβαλλατ</a:t>
            </a:r>
            <a:r>
              <a:rPr lang="el-GR" sz="1500" i="1" dirty="0"/>
              <a:t> (κυβερνήτης της Σαμάρειας) τον είχαν πληρώσει να την πει. </a:t>
            </a:r>
            <a:r>
              <a:rPr lang="el-GR" sz="1500" i="1" baseline="30000" dirty="0"/>
              <a:t>13</a:t>
            </a:r>
            <a:r>
              <a:rPr lang="el-GR" sz="1500" i="1" dirty="0"/>
              <a:t>Είχε πληρωθεί για να με φοβίσει, ώστε να κάνω κάποια ενέργεια και ν α­μαρτήσω. Ύστερα θ' αποκτούσα κακό όνομα κι εκείνοι θα μπορούσαν να με δυσφημί­σουν, «θεέ μου», προσευχήθηκα, «να θυμά­σαι πάντα τις πράξεις αυτές του </a:t>
            </a:r>
            <a:r>
              <a:rPr lang="el-GR" sz="1500" i="1" dirty="0" err="1"/>
              <a:t>Τωβία</a:t>
            </a:r>
            <a:r>
              <a:rPr lang="el-GR" sz="1500" i="1" dirty="0"/>
              <a:t> και του </a:t>
            </a:r>
            <a:r>
              <a:rPr lang="el-GR" sz="1500" i="1" dirty="0" err="1"/>
              <a:t>Ιανβαλλάτ</a:t>
            </a:r>
            <a:r>
              <a:rPr lang="el-GR" sz="1500" i="1" dirty="0"/>
              <a:t>, την </a:t>
            </a:r>
            <a:r>
              <a:rPr lang="el-GR" sz="1500" b="1" i="1" dirty="0"/>
              <a:t>προφήτισσα </a:t>
            </a:r>
            <a:r>
              <a:rPr lang="el-GR" sz="1500" b="1" i="1" dirty="0" err="1"/>
              <a:t>Νωαδία</a:t>
            </a:r>
            <a:r>
              <a:rPr lang="el-GR" sz="1500" b="1" i="1" dirty="0"/>
              <a:t> </a:t>
            </a:r>
            <a:r>
              <a:rPr lang="el-GR" sz="1500" i="1" dirty="0"/>
              <a:t>και τους υπόλοιπους προφήτες που προσπάθησαν να με τρομοκρατήσουν".</a:t>
            </a:r>
            <a:endParaRPr lang="el-GR" sz="1500" dirty="0"/>
          </a:p>
          <a:p>
            <a:pPr marL="0" indent="0" fontAlgn="auto">
              <a:lnSpc>
                <a:spcPts val="1500"/>
              </a:lnSpc>
              <a:spcBef>
                <a:spcPts val="400"/>
              </a:spcBef>
              <a:spcAft>
                <a:spcPts val="0"/>
              </a:spcAft>
              <a:buNone/>
              <a:defRPr/>
            </a:pPr>
            <a:r>
              <a:rPr lang="el-GR" sz="1500" b="1" dirty="0"/>
              <a:t>Η αποπεράτωση του τείχους</a:t>
            </a:r>
            <a:endParaRPr lang="el-GR" sz="1500" dirty="0"/>
          </a:p>
          <a:p>
            <a:pPr marL="0" indent="0" fontAlgn="auto">
              <a:lnSpc>
                <a:spcPts val="1500"/>
              </a:lnSpc>
              <a:spcBef>
                <a:spcPts val="0"/>
              </a:spcBef>
              <a:spcAft>
                <a:spcPts val="0"/>
              </a:spcAft>
              <a:buNone/>
              <a:defRPr/>
            </a:pPr>
            <a:r>
              <a:rPr lang="el-GR" sz="1500" baseline="30000" dirty="0"/>
              <a:t>15</a:t>
            </a:r>
            <a:r>
              <a:rPr lang="el-GR" sz="1500" dirty="0"/>
              <a:t>Την εικοστή πέμπτη μέρα του μήνα </a:t>
            </a:r>
            <a:r>
              <a:rPr lang="el-GR" sz="1500" dirty="0" err="1"/>
              <a:t>Ελούλ</a:t>
            </a:r>
            <a:r>
              <a:rPr lang="el-GR" sz="1500" dirty="0"/>
              <a:t> συμπληρώθηκε το τείχος σε διάστημα πενήντα δύο ημερών, </a:t>
            </a:r>
            <a:r>
              <a:rPr lang="el-GR" sz="1500" baseline="30000" dirty="0"/>
              <a:t>Ι6</a:t>
            </a:r>
            <a:r>
              <a:rPr lang="el-GR" sz="1500" dirty="0"/>
              <a:t>'0ταν το πληροφορήθηκαν οι εχθροί μας και το είδαν τα γύρω μας έθνη, κατέπεσε πολύ το ηθικό τους, γιατί αναγνώρισαν ότι όλη αυτή η εργασία είχε γίνει με τη βοήθεια του Θεού μας</a:t>
            </a:r>
            <a:r>
              <a:rPr lang="el-GR" sz="1500" dirty="0" smtClean="0"/>
              <a:t>.</a:t>
            </a:r>
            <a:endParaRPr lang="el-GR" sz="1500" b="1" i="1" dirty="0">
              <a:solidFill>
                <a:srgbClr val="FF0000"/>
              </a:solidFill>
            </a:endParaRP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2160" y="542253"/>
            <a:ext cx="2984434" cy="5374312"/>
          </a:xfrm>
          <a:prstGeom prst="rect">
            <a:avLst/>
          </a:prstGeom>
        </p:spPr>
      </p:pic>
      <p:sp>
        <p:nvSpPr>
          <p:cNvPr id="6" name="TextBox 5"/>
          <p:cNvSpPr txBox="1"/>
          <p:nvPr/>
        </p:nvSpPr>
        <p:spPr>
          <a:xfrm>
            <a:off x="8545468" y="5690813"/>
            <a:ext cx="451126" cy="224224"/>
          </a:xfrm>
          <a:prstGeom prst="rect">
            <a:avLst/>
          </a:prstGeom>
        </p:spPr>
        <p:txBody>
          <a:bodyPr vert="horz" wrap="square" lIns="91440" tIns="45720" rIns="91440" bIns="45720" rtlCol="0" anchor="ctr">
            <a:noAutofit/>
          </a:bodyPr>
          <a:lstStyle/>
          <a:p>
            <a:pPr algn="ctr"/>
            <a:r>
              <a:rPr lang="en-US" sz="1500" dirty="0" smtClean="0"/>
              <a:t>2</a:t>
            </a:r>
            <a:r>
              <a:rPr lang="el-GR" sz="1500" dirty="0" smtClean="0"/>
              <a:t>2</a:t>
            </a:r>
          </a:p>
        </p:txBody>
      </p:sp>
    </p:spTree>
    <p:extLst>
      <p:ext uri="{BB962C8B-B14F-4D97-AF65-F5344CB8AC3E}">
        <p14:creationId xmlns:p14="http://schemas.microsoft.com/office/powerpoint/2010/main" val="40869216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88640"/>
            <a:ext cx="8229600" cy="994122"/>
          </a:xfrm>
        </p:spPr>
        <p:txBody>
          <a:bodyPr>
            <a:normAutofit/>
          </a:bodyPr>
          <a:lstStyle/>
          <a:p>
            <a:r>
              <a:rPr lang="el-GR" dirty="0"/>
              <a:t>Οι </a:t>
            </a:r>
            <a:r>
              <a:rPr lang="el-GR" dirty="0" smtClean="0"/>
              <a:t>προφήτισσες</a:t>
            </a:r>
            <a:endParaRPr lang="el-GR" dirty="0"/>
          </a:p>
        </p:txBody>
      </p:sp>
      <p:sp>
        <p:nvSpPr>
          <p:cNvPr id="3" name="Θέση περιεχομένου 2"/>
          <p:cNvSpPr>
            <a:spLocks noGrp="1"/>
          </p:cNvSpPr>
          <p:nvPr>
            <p:ph idx="1"/>
          </p:nvPr>
        </p:nvSpPr>
        <p:spPr>
          <a:xfrm>
            <a:off x="464156" y="1182762"/>
            <a:ext cx="8222644" cy="4899993"/>
          </a:xfrm>
        </p:spPr>
        <p:txBody>
          <a:bodyPr>
            <a:noAutofit/>
          </a:bodyPr>
          <a:lstStyle/>
          <a:p>
            <a:pPr marL="252000" indent="-252000">
              <a:lnSpc>
                <a:spcPct val="78000"/>
              </a:lnSpc>
              <a:spcBef>
                <a:spcPts val="0"/>
              </a:spcBef>
            </a:pPr>
            <a:r>
              <a:rPr lang="el-GR" sz="2000" b="1" dirty="0"/>
              <a:t>Δεκαέξι </a:t>
            </a:r>
            <a:r>
              <a:rPr lang="el-GR" sz="2000" dirty="0"/>
              <a:t>(16) προφητικά βιβλία υπάρχουν στην Αγία Γραφή και όλα έχουν ονόματα ανδρών. Υπάρχουν, όμως, αρκετές γυναίκες οι οποίες σύμφωνα με την Παλαιά </a:t>
            </a:r>
            <a:r>
              <a:rPr lang="el-GR" sz="2000" b="1" dirty="0"/>
              <a:t>και </a:t>
            </a:r>
            <a:r>
              <a:rPr lang="el-GR" sz="2000" dirty="0"/>
              <a:t>την Καινή Διαθήκη χρημάτισαν προφήτισσες. Οι τέσσερεις σημαντικότερες της Π.Δ. είναι η </a:t>
            </a:r>
            <a:r>
              <a:rPr lang="el-GR" sz="2000" b="1" i="1" dirty="0" err="1"/>
              <a:t>Μιριάμ</a:t>
            </a:r>
            <a:r>
              <a:rPr lang="el-GR" sz="2000" dirty="0"/>
              <a:t> (</a:t>
            </a:r>
            <a:r>
              <a:rPr lang="el-GR" sz="2000" dirty="0" err="1"/>
              <a:t>Έξ</a:t>
            </a:r>
            <a:r>
              <a:rPr lang="el-GR" sz="2000" dirty="0"/>
              <a:t>. 15, 20), </a:t>
            </a:r>
            <a:r>
              <a:rPr lang="el-GR" sz="2000" b="1" i="1" dirty="0"/>
              <a:t>Δεββώρα</a:t>
            </a:r>
            <a:r>
              <a:rPr lang="el-GR" sz="2000" dirty="0"/>
              <a:t> (Κριτές 4-5), η </a:t>
            </a:r>
            <a:r>
              <a:rPr lang="el-GR" sz="2000" b="1" i="1" dirty="0" err="1"/>
              <a:t>Ολδά</a:t>
            </a:r>
            <a:r>
              <a:rPr lang="el-GR" sz="2000" dirty="0"/>
              <a:t> (Δ’ </a:t>
            </a:r>
            <a:r>
              <a:rPr lang="el-GR" sz="2000" dirty="0" err="1"/>
              <a:t>Βασ</a:t>
            </a:r>
            <a:r>
              <a:rPr lang="el-GR" sz="2000" dirty="0"/>
              <a:t>. 22, 14-20. Β’ </a:t>
            </a:r>
            <a:r>
              <a:rPr lang="el-GR" sz="2000" dirty="0" err="1"/>
              <a:t>Παραλειπομένων</a:t>
            </a:r>
            <a:r>
              <a:rPr lang="el-GR" sz="2000" dirty="0"/>
              <a:t> 34, 22-28) και η </a:t>
            </a:r>
            <a:r>
              <a:rPr lang="el-GR" sz="2000" b="1" i="1" dirty="0" err="1"/>
              <a:t>Νωαδία</a:t>
            </a:r>
            <a:r>
              <a:rPr lang="el-GR" sz="2000" dirty="0"/>
              <a:t> (</a:t>
            </a:r>
            <a:r>
              <a:rPr lang="el-GR" sz="2000" dirty="0" err="1"/>
              <a:t>Νεεμίας</a:t>
            </a:r>
            <a:r>
              <a:rPr lang="el-GR" sz="2000" dirty="0"/>
              <a:t> 6, 14). Στο περιβάλλον του Ισραήλ αλλά μάλλον και στον ίδιο τον λαό η προφητεία ασκούνταν κατεξοχήν από γυναίκες. Άγνωστα παραμένουν τα ονόματα της προφήτισσας-συζύγου με την οποία γεννά ο Ησαΐας τον </a:t>
            </a:r>
            <a:r>
              <a:rPr lang="el-GR" sz="2000" i="1" dirty="0" err="1"/>
              <a:t>Μαχέρ-σαλάχ-χασ-βαζ</a:t>
            </a:r>
            <a:r>
              <a:rPr lang="el-GR" sz="2000" i="1" dirty="0"/>
              <a:t> </a:t>
            </a:r>
            <a:r>
              <a:rPr lang="el-GR" sz="2000" dirty="0"/>
              <a:t>(8, 3) και οι προφήτισσες θυγατέρες στο </a:t>
            </a:r>
            <a:r>
              <a:rPr lang="el-GR" sz="2000" b="1" dirty="0"/>
              <a:t>Ιεζεκιήλ 13, 17-23</a:t>
            </a:r>
            <a:r>
              <a:rPr lang="el-GR" sz="2000" dirty="0"/>
              <a:t>  που ταλανίζονται από τον Προφήτη, όπως και η </a:t>
            </a:r>
            <a:r>
              <a:rPr lang="el-GR" sz="2000" i="1" dirty="0" err="1"/>
              <a:t>Ιεζάβελ</a:t>
            </a:r>
            <a:r>
              <a:rPr lang="el-GR" sz="2000" dirty="0"/>
              <a:t> στα Θυάτειρα της </a:t>
            </a:r>
            <a:r>
              <a:rPr lang="el-GR" sz="2000" i="1" dirty="0"/>
              <a:t>Αποκάλυψης</a:t>
            </a:r>
            <a:r>
              <a:rPr lang="el-GR" sz="2000" dirty="0"/>
              <a:t> (2, 22): </a:t>
            </a:r>
            <a:r>
              <a:rPr lang="el-GR" sz="2000" i="1" dirty="0" err="1"/>
              <a:t>καὶ</a:t>
            </a:r>
            <a:r>
              <a:rPr lang="el-GR" sz="2000" i="1" dirty="0"/>
              <a:t> </a:t>
            </a:r>
            <a:r>
              <a:rPr lang="el-GR" sz="2000" i="1" dirty="0" err="1"/>
              <a:t>σύ</a:t>
            </a:r>
            <a:r>
              <a:rPr lang="el-GR" sz="2000" i="1" dirty="0"/>
              <a:t> </a:t>
            </a:r>
            <a:r>
              <a:rPr lang="el-GR" sz="2000" i="1" dirty="0" err="1"/>
              <a:t>Υἱὲ</a:t>
            </a:r>
            <a:r>
              <a:rPr lang="el-GR" sz="2000" i="1" dirty="0"/>
              <a:t> </a:t>
            </a:r>
            <a:r>
              <a:rPr lang="el-GR" sz="2000" i="1" dirty="0" err="1"/>
              <a:t>Ἀνθρώπου</a:t>
            </a:r>
            <a:r>
              <a:rPr lang="el-GR" sz="2000" i="1" dirty="0"/>
              <a:t> </a:t>
            </a:r>
            <a:r>
              <a:rPr lang="el-GR" sz="2000" i="1" dirty="0" err="1"/>
              <a:t>στήρισον</a:t>
            </a:r>
            <a:r>
              <a:rPr lang="el-GR" sz="2000" i="1" dirty="0"/>
              <a:t> </a:t>
            </a:r>
            <a:r>
              <a:rPr lang="el-GR" sz="2000" i="1" dirty="0" err="1"/>
              <a:t>τὸ</a:t>
            </a:r>
            <a:r>
              <a:rPr lang="el-GR" sz="2000" i="1" dirty="0"/>
              <a:t> </a:t>
            </a:r>
            <a:r>
              <a:rPr lang="el-GR" sz="2000" i="1" dirty="0" err="1"/>
              <a:t>πρόσωπόν</a:t>
            </a:r>
            <a:r>
              <a:rPr lang="el-GR" sz="2000" i="1" dirty="0"/>
              <a:t> σου </a:t>
            </a:r>
            <a:r>
              <a:rPr lang="el-GR" sz="2000" i="1" dirty="0" err="1"/>
              <a:t>ἐπὶ</a:t>
            </a:r>
            <a:r>
              <a:rPr lang="el-GR" sz="2000" i="1" dirty="0"/>
              <a:t> </a:t>
            </a:r>
            <a:r>
              <a:rPr lang="el-GR" sz="2000" i="1" dirty="0" err="1"/>
              <a:t>τὰς</a:t>
            </a:r>
            <a:r>
              <a:rPr lang="el-GR" sz="2000" i="1" dirty="0"/>
              <a:t> </a:t>
            </a:r>
            <a:r>
              <a:rPr lang="el-GR" sz="2000" i="1" dirty="0" err="1"/>
              <a:t>θυγατέρας</a:t>
            </a:r>
            <a:r>
              <a:rPr lang="el-GR" sz="2000" i="1" dirty="0"/>
              <a:t> </a:t>
            </a:r>
            <a:r>
              <a:rPr lang="el-GR" sz="2000" i="1" dirty="0" err="1"/>
              <a:t>τοῦ</a:t>
            </a:r>
            <a:r>
              <a:rPr lang="el-GR" sz="2000" i="1" dirty="0"/>
              <a:t> </a:t>
            </a:r>
            <a:r>
              <a:rPr lang="el-GR" sz="2000" i="1" dirty="0" err="1"/>
              <a:t>λαοῦ</a:t>
            </a:r>
            <a:r>
              <a:rPr lang="el-GR" sz="2000" i="1" dirty="0"/>
              <a:t> σου </a:t>
            </a:r>
            <a:r>
              <a:rPr lang="el-GR" sz="2000" b="1" i="1" dirty="0" err="1"/>
              <a:t>τὰς</a:t>
            </a:r>
            <a:r>
              <a:rPr lang="el-GR" sz="2000" b="1" i="1" dirty="0"/>
              <a:t> </a:t>
            </a:r>
            <a:r>
              <a:rPr lang="el-GR" sz="2000" b="1" i="1" dirty="0" err="1"/>
              <a:t>προφητευούσας</a:t>
            </a:r>
            <a:r>
              <a:rPr lang="el-GR" sz="2000" b="1" i="1" dirty="0"/>
              <a:t> </a:t>
            </a:r>
            <a:r>
              <a:rPr lang="el-GR" sz="2000" b="1" i="1" dirty="0" err="1"/>
              <a:t>ἀπὸ</a:t>
            </a:r>
            <a:r>
              <a:rPr lang="el-GR" sz="2000" b="1" i="1" dirty="0"/>
              <a:t> </a:t>
            </a:r>
            <a:r>
              <a:rPr lang="el-GR" sz="2000" b="1" i="1" dirty="0" err="1"/>
              <a:t>καρδίας</a:t>
            </a:r>
            <a:r>
              <a:rPr lang="el-GR" sz="2000" b="1" i="1" dirty="0"/>
              <a:t> </a:t>
            </a:r>
            <a:r>
              <a:rPr lang="el-GR" sz="2000" b="1" i="1" dirty="0" err="1"/>
              <a:t>αὐτῶν</a:t>
            </a:r>
            <a:r>
              <a:rPr lang="el-GR" sz="2000" b="1" i="1" dirty="0"/>
              <a:t> </a:t>
            </a:r>
            <a:r>
              <a:rPr lang="el-GR" sz="2000" b="1" i="1" dirty="0" err="1"/>
              <a:t>καὶ</a:t>
            </a:r>
            <a:r>
              <a:rPr lang="el-GR" sz="2000" b="1" i="1" dirty="0"/>
              <a:t> </a:t>
            </a:r>
            <a:r>
              <a:rPr lang="el-GR" sz="2000" b="1" i="1" dirty="0" err="1"/>
              <a:t>προφήτευσον</a:t>
            </a:r>
            <a:r>
              <a:rPr lang="el-GR" sz="2000" b="1" i="1" dirty="0"/>
              <a:t> </a:t>
            </a:r>
            <a:r>
              <a:rPr lang="el-GR" sz="2000" b="1" i="1" dirty="0" err="1"/>
              <a:t>ἐπ</a:t>
            </a:r>
            <a:r>
              <a:rPr lang="el-GR" sz="2000" b="1" i="1" dirty="0"/>
              <a:t>᾽ </a:t>
            </a:r>
            <a:r>
              <a:rPr lang="el-GR" sz="2000" b="1" i="1" dirty="0" err="1" smtClean="0"/>
              <a:t>αὐτὰς</a:t>
            </a:r>
            <a:r>
              <a:rPr lang="el-GR" sz="2000" b="1" i="1" dirty="0" smtClean="0"/>
              <a:t>.</a:t>
            </a:r>
            <a:endParaRPr lang="el-GR" sz="2000" dirty="0"/>
          </a:p>
          <a:p>
            <a:pPr marL="0" indent="0">
              <a:lnSpc>
                <a:spcPct val="78000"/>
              </a:lnSpc>
              <a:spcBef>
                <a:spcPts val="0"/>
              </a:spcBef>
              <a:buNone/>
            </a:pPr>
            <a:r>
              <a:rPr lang="el-GR" sz="2000" dirty="0"/>
              <a:t>* Οι προφήτισσες της Βίβλου αναδεικνύονται σε </a:t>
            </a:r>
            <a:r>
              <a:rPr lang="el-GR" sz="2000" b="1" dirty="0"/>
              <a:t>εξαιρετικά κρίσιμες-οριακές (!) για τον Ισραήλ εποχές</a:t>
            </a:r>
            <a:r>
              <a:rPr lang="el-GR" sz="2000" dirty="0"/>
              <a:t>: κατά την αρχή της Εξόδου από την Αίγυπτο και την πορεία στην έρημο η </a:t>
            </a:r>
            <a:r>
              <a:rPr lang="el-GR" sz="2000" dirty="0" err="1"/>
              <a:t>Μιριάμ</a:t>
            </a:r>
            <a:r>
              <a:rPr lang="el-GR" sz="2000" dirty="0"/>
              <a:t>, κατά την κατάκτηση της γης της Επαγγελίας η Δεββώρα, της απειλής απώλειας της Γης η </a:t>
            </a:r>
            <a:r>
              <a:rPr lang="el-GR" sz="2000" dirty="0" err="1"/>
              <a:t>Ολδά</a:t>
            </a:r>
            <a:r>
              <a:rPr lang="el-GR" sz="2000" dirty="0"/>
              <a:t> και κατά την καινούργια αρχή μετά την Εξορία η </a:t>
            </a:r>
            <a:r>
              <a:rPr lang="el-GR" sz="2000" i="1" dirty="0" err="1"/>
              <a:t>Νωαδία</a:t>
            </a:r>
            <a:r>
              <a:rPr lang="el-GR" sz="2000" dirty="0"/>
              <a:t>. Από τις προφήτισσες προέρχονται μάλλον κάποια από τα αρχαιότερα κείμενα της Αγίας Γραφής. Είναι ύμνοι που διακρίνουν τη δυναμική επέμβαση του απελευθερωτή Θεού στην Ιστορία χάριν των </a:t>
            </a:r>
            <a:r>
              <a:rPr lang="el-GR" sz="2000" dirty="0" smtClean="0"/>
              <a:t>αδυνάτων!</a:t>
            </a:r>
            <a:endParaRPr lang="el-GR" sz="2000" dirty="0"/>
          </a:p>
        </p:txBody>
      </p:sp>
    </p:spTree>
    <p:extLst>
      <p:ext uri="{BB962C8B-B14F-4D97-AF65-F5344CB8AC3E}">
        <p14:creationId xmlns:p14="http://schemas.microsoft.com/office/powerpoint/2010/main" val="19223223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850" y="404813"/>
            <a:ext cx="4248150" cy="347662"/>
          </a:xfrm>
        </p:spPr>
        <p:txBody>
          <a:bodyPr rtlCol="0">
            <a:normAutofit fontScale="90000"/>
          </a:bodyPr>
          <a:lstStyle/>
          <a:p>
            <a:pPr eaLnBrk="1" fontAlgn="auto" hangingPunct="1">
              <a:spcAft>
                <a:spcPts val="0"/>
              </a:spcAft>
              <a:defRPr/>
            </a:pPr>
            <a:r>
              <a:rPr lang="el-GR" dirty="0" smtClean="0"/>
              <a:t>ΕΠΙΜΕΤΡΟ: ΜΙΑ ΝΕΑ ΑΝΑ-</a:t>
            </a:r>
            <a:r>
              <a:rPr lang="el-GR" i="1" dirty="0" smtClean="0"/>
              <a:t>ΓΝΩΣΗ</a:t>
            </a:r>
            <a:r>
              <a:rPr lang="el-GR" dirty="0" smtClean="0"/>
              <a:t> ΤΗΣ ΑΓΑΡ ΣΤΑ ΓΕΝ. 16 και 22</a:t>
            </a:r>
            <a:endParaRPr lang="el-GR" dirty="0"/>
          </a:p>
        </p:txBody>
      </p:sp>
      <p:sp>
        <p:nvSpPr>
          <p:cNvPr id="3" name="2 - Θέση κειμένου"/>
          <p:cNvSpPr>
            <a:spLocks noGrp="1"/>
          </p:cNvSpPr>
          <p:nvPr>
            <p:ph type="body" idx="2"/>
          </p:nvPr>
        </p:nvSpPr>
        <p:spPr>
          <a:xfrm>
            <a:off x="107950" y="809625"/>
            <a:ext cx="4608513" cy="6048375"/>
          </a:xfrm>
        </p:spPr>
        <p:txBody>
          <a:bodyPr rtlCol="0">
            <a:normAutofit lnSpcReduction="10000"/>
          </a:bodyPr>
          <a:lstStyle/>
          <a:p>
            <a:pPr eaLnBrk="1" fontAlgn="auto" hangingPunct="1">
              <a:spcAft>
                <a:spcPts val="0"/>
              </a:spcAft>
              <a:defRPr/>
            </a:pPr>
            <a:r>
              <a:rPr lang="el-GR" i="1" dirty="0" smtClean="0"/>
              <a:t>Η Σάρα </a:t>
            </a:r>
            <a:r>
              <a:rPr lang="el-GR" dirty="0" smtClean="0"/>
              <a:t>(της οποίας το όνομα σημαίνει </a:t>
            </a:r>
            <a:r>
              <a:rPr lang="el-GR" b="1" i="1" dirty="0" smtClean="0"/>
              <a:t>Κυρία-Αφέντισσα</a:t>
            </a:r>
            <a:r>
              <a:rPr lang="el-GR" dirty="0" smtClean="0"/>
              <a:t>, που προέρχεται όμως από το </a:t>
            </a:r>
            <a:r>
              <a:rPr lang="en-US" b="1" i="1" dirty="0" err="1" smtClean="0"/>
              <a:t>sara</a:t>
            </a:r>
            <a:r>
              <a:rPr lang="en-US" b="1" i="1" dirty="0" smtClean="0"/>
              <a:t>= </a:t>
            </a:r>
            <a:r>
              <a:rPr lang="el-GR" b="1" i="1" dirty="0" smtClean="0"/>
              <a:t>παλεύω (!) </a:t>
            </a:r>
            <a:r>
              <a:rPr lang="el-GR" dirty="0" smtClean="0"/>
              <a:t>με το οποίο συνδέεται και </a:t>
            </a:r>
            <a:r>
              <a:rPr lang="el-GR" b="1" i="1" dirty="0" smtClean="0"/>
              <a:t>ο</a:t>
            </a:r>
            <a:r>
              <a:rPr lang="en-US" b="1" i="1" dirty="0" smtClean="0"/>
              <a:t> </a:t>
            </a:r>
            <a:r>
              <a:rPr lang="en-US" b="1" i="1" dirty="0" err="1" smtClean="0"/>
              <a:t>Jisra</a:t>
            </a:r>
            <a:r>
              <a:rPr lang="en-US" b="1" i="1" dirty="0" smtClean="0"/>
              <a:t>-el</a:t>
            </a:r>
            <a:r>
              <a:rPr lang="el-GR" dirty="0" smtClean="0"/>
              <a:t>- Ισραήλ)</a:t>
            </a:r>
            <a:r>
              <a:rPr lang="el-GR" i="1" dirty="0" smtClean="0"/>
              <a:t> η γυναίκα του </a:t>
            </a:r>
            <a:r>
              <a:rPr lang="el-GR" i="1" dirty="0" err="1" smtClean="0"/>
              <a:t>Άβραμ</a:t>
            </a:r>
            <a:r>
              <a:rPr lang="el-GR" i="1" dirty="0" smtClean="0"/>
              <a:t>, δεν του γεννούσε παιδιά. </a:t>
            </a:r>
            <a:r>
              <a:rPr lang="el-GR" dirty="0" smtClean="0"/>
              <a:t>Αυτό απειλούσε την πρωτοκαθεδρία της στην οικογένεια/φαμίλια αφού η ατεκνία ήταν για την υπόληψη μιας γυναίκας ό,τι χειρότερο στις μικρές κοινωνίες όπου ο πρωταρχικός στόχος του γάμου ήταν η πολυτεκνία και η διαιώνιση του ονόματος του άνδρα. Στην περίπτωση της Σάρας δεν εκπληρώνεται και η επαγγελία του Θεού προς τον Αβραάμ στο κεφ. 15. Έτσι καταφεύγει στο νομιμοποιημένο θεσμό </a:t>
            </a:r>
            <a:r>
              <a:rPr lang="el-GR" b="1" dirty="0" smtClean="0"/>
              <a:t>της δανεικής μήτρας</a:t>
            </a:r>
            <a:r>
              <a:rPr lang="el-GR" dirty="0" smtClean="0"/>
              <a:t>. Το ίδιο θα συμβεί με τη Ραχήλ και τη Λεία. Συνεπώς πρόκειται για πράξη που δεν θεωρείται απλώς μη παράνομη αλλά ευλογία-αξιομισθία (</a:t>
            </a:r>
            <a:r>
              <a:rPr lang="el-GR" dirty="0" err="1" smtClean="0"/>
              <a:t>Γέν</a:t>
            </a:r>
            <a:r>
              <a:rPr lang="el-GR" dirty="0" smtClean="0"/>
              <a:t>. 30, 18: </a:t>
            </a:r>
            <a:r>
              <a:rPr lang="el-GR" b="1" i="1" dirty="0" err="1" smtClean="0"/>
              <a:t>καὶ</a:t>
            </a:r>
            <a:r>
              <a:rPr lang="el-GR" b="1" i="1" dirty="0" smtClean="0"/>
              <a:t> </a:t>
            </a:r>
            <a:r>
              <a:rPr lang="el-GR" b="1" i="1" dirty="0" err="1" smtClean="0"/>
              <a:t>εἶπεν</a:t>
            </a:r>
            <a:r>
              <a:rPr lang="el-GR" b="1" i="1" dirty="0" smtClean="0"/>
              <a:t> Λεία: «</a:t>
            </a:r>
            <a:r>
              <a:rPr lang="el-GR" b="1" i="1" dirty="0" err="1" smtClean="0"/>
              <a:t>ἔδωκεν</a:t>
            </a:r>
            <a:r>
              <a:rPr lang="el-GR" b="1" i="1" dirty="0" smtClean="0"/>
              <a:t> ὁ </a:t>
            </a:r>
            <a:r>
              <a:rPr lang="el-GR" b="1" i="1" dirty="0" err="1" smtClean="0"/>
              <a:t>Θεὸς</a:t>
            </a:r>
            <a:r>
              <a:rPr lang="el-GR" b="1" i="1" dirty="0" smtClean="0"/>
              <a:t> </a:t>
            </a:r>
            <a:r>
              <a:rPr lang="el-GR" b="1" i="1" dirty="0" err="1" smtClean="0"/>
              <a:t>τὸν</a:t>
            </a:r>
            <a:r>
              <a:rPr lang="el-GR" b="1" i="1" dirty="0" smtClean="0"/>
              <a:t> </a:t>
            </a:r>
            <a:r>
              <a:rPr lang="el-GR" b="1" i="1" dirty="0" err="1" smtClean="0"/>
              <a:t>μισθόν</a:t>
            </a:r>
            <a:r>
              <a:rPr lang="el-GR" b="1" i="1" dirty="0" smtClean="0"/>
              <a:t> μου </a:t>
            </a:r>
            <a:r>
              <a:rPr lang="el-GR" b="1" i="1" dirty="0" err="1" smtClean="0"/>
              <a:t>ἀνθ</a:t>
            </a:r>
            <a:r>
              <a:rPr lang="el-GR" b="1" i="1" dirty="0" smtClean="0"/>
              <a:t>᾽ </a:t>
            </a:r>
            <a:r>
              <a:rPr lang="el-GR" b="1" i="1" dirty="0" err="1" smtClean="0"/>
              <a:t>οὗ</a:t>
            </a:r>
            <a:r>
              <a:rPr lang="el-GR" b="1" i="1" dirty="0" smtClean="0"/>
              <a:t> </a:t>
            </a:r>
            <a:r>
              <a:rPr lang="el-GR" b="1" i="1" dirty="0" err="1" smtClean="0"/>
              <a:t>ἔδωκα</a:t>
            </a:r>
            <a:r>
              <a:rPr lang="el-GR" b="1" i="1" dirty="0" smtClean="0"/>
              <a:t> </a:t>
            </a:r>
            <a:r>
              <a:rPr lang="el-GR" b="1" i="1" dirty="0" err="1" smtClean="0"/>
              <a:t>τὴν</a:t>
            </a:r>
            <a:r>
              <a:rPr lang="el-GR" b="1" i="1" dirty="0" smtClean="0"/>
              <a:t> </a:t>
            </a:r>
            <a:r>
              <a:rPr lang="el-GR" b="1" i="1" dirty="0" err="1" smtClean="0"/>
              <a:t>παιδίσκην</a:t>
            </a:r>
            <a:r>
              <a:rPr lang="el-GR" b="1" i="1" dirty="0" smtClean="0"/>
              <a:t> μου </a:t>
            </a:r>
            <a:r>
              <a:rPr lang="el-GR" b="1" i="1" dirty="0" err="1" smtClean="0"/>
              <a:t>τῷ</a:t>
            </a:r>
            <a:r>
              <a:rPr lang="el-GR" b="1" i="1" dirty="0" smtClean="0"/>
              <a:t> </a:t>
            </a:r>
            <a:r>
              <a:rPr lang="el-GR" b="1" i="1" dirty="0" err="1" smtClean="0"/>
              <a:t>ἀνδρί</a:t>
            </a:r>
            <a:r>
              <a:rPr lang="el-GR" b="1" i="1" dirty="0" smtClean="0"/>
              <a:t> μου»</a:t>
            </a:r>
            <a:r>
              <a:rPr lang="el-GR" dirty="0" smtClean="0"/>
              <a:t>).</a:t>
            </a:r>
            <a:r>
              <a:rPr lang="el-GR" i="1" dirty="0" smtClean="0"/>
              <a:t> </a:t>
            </a:r>
            <a:endParaRPr lang="el-GR" dirty="0" smtClean="0"/>
          </a:p>
          <a:p>
            <a:pPr eaLnBrk="1" fontAlgn="auto" hangingPunct="1">
              <a:spcBef>
                <a:spcPts val="1200"/>
              </a:spcBef>
              <a:spcAft>
                <a:spcPts val="0"/>
              </a:spcAft>
              <a:defRPr/>
            </a:pPr>
            <a:r>
              <a:rPr lang="el-GR" i="1" dirty="0" smtClean="0"/>
              <a:t>Στην υπηρεσία της είχε μια δούλη Αιγύπτια, που ονομαζόταν Άγαρ. </a:t>
            </a:r>
            <a:r>
              <a:rPr lang="el-GR" b="1" i="1" dirty="0"/>
              <a:t>Ο προσδιορισμός Αιγύπτια ανακαλεί την πώληση της Σάρας στην Αίγυπτο</a:t>
            </a:r>
            <a:r>
              <a:rPr lang="el-GR" dirty="0" smtClean="0"/>
              <a:t>. </a:t>
            </a:r>
            <a:r>
              <a:rPr lang="el-GR" i="1" dirty="0" smtClean="0"/>
              <a:t>Είπε λοιπόν η Σάρα στον Άβραμ: «Ο Κύριος μου στέρησε την ικανότητα να γεννώ. Πήγαινε, λοιπόν, στη δούλη μου, και ίσως </a:t>
            </a:r>
            <a:r>
              <a:rPr lang="el-GR" b="1" i="1" dirty="0" smtClean="0"/>
              <a:t>ΕΓΩ</a:t>
            </a:r>
            <a:r>
              <a:rPr lang="el-GR" i="1" dirty="0" smtClean="0"/>
              <a:t>  </a:t>
            </a:r>
            <a:r>
              <a:rPr lang="el-GR" dirty="0" smtClean="0"/>
              <a:t>(όχι εμείς) </a:t>
            </a:r>
            <a:r>
              <a:rPr lang="el-GR" b="1" i="1" dirty="0" smtClean="0"/>
              <a:t>αποκτήσω </a:t>
            </a:r>
            <a:r>
              <a:rPr lang="el-GR" i="1" dirty="0" smtClean="0"/>
              <a:t>μέσω αυτής ένα γιο». </a:t>
            </a:r>
            <a:r>
              <a:rPr lang="el-GR" dirty="0" smtClean="0"/>
              <a:t>Θέλει παιδί για τον εαυτό της!  (λογοπαίγνιο μεταξύ κτίζω= </a:t>
            </a:r>
            <a:r>
              <a:rPr lang="en-US" dirty="0" err="1" smtClean="0"/>
              <a:t>banah</a:t>
            </a:r>
            <a:r>
              <a:rPr lang="el-GR" dirty="0" smtClean="0"/>
              <a:t> και γιος= </a:t>
            </a:r>
            <a:r>
              <a:rPr lang="en-US" dirty="0" smtClean="0"/>
              <a:t>ben</a:t>
            </a:r>
            <a:r>
              <a:rPr lang="el-GR" dirty="0" smtClean="0"/>
              <a:t>).</a:t>
            </a:r>
          </a:p>
          <a:p>
            <a:pPr eaLnBrk="1" fontAlgn="auto" hangingPunct="1">
              <a:spcBef>
                <a:spcPts val="1200"/>
              </a:spcBef>
              <a:spcAft>
                <a:spcPts val="0"/>
              </a:spcAft>
              <a:defRPr/>
            </a:pPr>
            <a:r>
              <a:rPr lang="en-US" i="1" dirty="0" smtClean="0"/>
              <a:t>O </a:t>
            </a:r>
            <a:r>
              <a:rPr lang="el-GR" i="1" dirty="0" err="1" smtClean="0"/>
              <a:t>Άβραμ</a:t>
            </a:r>
            <a:r>
              <a:rPr lang="el-GR" i="1" dirty="0" smtClean="0"/>
              <a:t> άκουσε τα λόγια της Σάρας</a:t>
            </a:r>
            <a:r>
              <a:rPr lang="el-GR" dirty="0" smtClean="0"/>
              <a:t> χωρίς αντιρρήσεις</a:t>
            </a:r>
            <a:r>
              <a:rPr lang="el-GR" i="1" dirty="0" smtClean="0"/>
              <a:t>. </a:t>
            </a:r>
            <a:r>
              <a:rPr lang="el-GR" i="1" baseline="30000" dirty="0" smtClean="0"/>
              <a:t>3</a:t>
            </a:r>
            <a:r>
              <a:rPr lang="el-GR" i="1" dirty="0" smtClean="0"/>
              <a:t>Έτσι, δέκα χρόνια μετά την εγκατάσταση του στη Χαναάν, η γυναίκα του η Σάρα έδωσε την Άγαρ, την Αιγύπτια δούλη της, για γυναίκα. </a:t>
            </a:r>
            <a:r>
              <a:rPr lang="el-GR" i="1" baseline="30000" dirty="0" smtClean="0"/>
              <a:t>4</a:t>
            </a:r>
            <a:r>
              <a:rPr lang="el-GR" i="1" dirty="0" smtClean="0"/>
              <a:t>Ο Άβραμ, λοιπόν, συνευρέθηκε με την Άγαρ κι εκείνη έμεινε έγκυος. </a:t>
            </a:r>
            <a:r>
              <a:rPr lang="el-GR" b="1" i="1" dirty="0" smtClean="0"/>
              <a:t>Οι ισορροπίες αλλάζουν.</a:t>
            </a:r>
            <a:endParaRPr lang="el-GR" dirty="0" smtClean="0">
              <a:latin typeface="Arial Black" pitchFamily="34" charset="0"/>
            </a:endParaRPr>
          </a:p>
        </p:txBody>
      </p:sp>
      <p:pic>
        <p:nvPicPr>
          <p:cNvPr id="286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263" y="188913"/>
            <a:ext cx="3455987" cy="422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6 - TextBox"/>
          <p:cNvSpPr txBox="1">
            <a:spLocks noChangeArrowheads="1"/>
          </p:cNvSpPr>
          <p:nvPr/>
        </p:nvSpPr>
        <p:spPr bwMode="auto">
          <a:xfrm>
            <a:off x="4716463" y="4292600"/>
            <a:ext cx="424815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l-GR" dirty="0" smtClean="0">
                <a:solidFill>
                  <a:prstClr val="black"/>
                </a:solidFill>
                <a:latin typeface="Calibri" panose="020F0502020204030204" pitchFamily="34" charset="0"/>
              </a:rPr>
              <a:t>Άγαρ σημαίνει  </a:t>
            </a:r>
            <a:r>
              <a:rPr lang="el-GR" b="1" i="1" dirty="0" smtClean="0">
                <a:solidFill>
                  <a:prstClr val="black"/>
                </a:solidFill>
                <a:latin typeface="Calibri" panose="020F0502020204030204" pitchFamily="34" charset="0"/>
              </a:rPr>
              <a:t>Ξένη-η Άλλη</a:t>
            </a:r>
          </a:p>
          <a:p>
            <a:pPr eaLnBrk="1" fontAlgn="base" hangingPunct="1">
              <a:spcBef>
                <a:spcPct val="0"/>
              </a:spcBef>
              <a:spcAft>
                <a:spcPct val="0"/>
              </a:spcAft>
            </a:pPr>
            <a:r>
              <a:rPr lang="el-GR" sz="1200" dirty="0" smtClean="0">
                <a:solidFill>
                  <a:prstClr val="black"/>
                </a:solidFill>
                <a:latin typeface="Calibri" panose="020F0502020204030204" pitchFamily="34" charset="0"/>
              </a:rPr>
              <a:t>Παραδόξως το </a:t>
            </a:r>
            <a:r>
              <a:rPr lang="el-GR" sz="1200" b="1" i="1" dirty="0" smtClean="0">
                <a:solidFill>
                  <a:prstClr val="black"/>
                </a:solidFill>
                <a:latin typeface="Calibri" panose="020F0502020204030204" pitchFamily="34" charset="0"/>
              </a:rPr>
              <a:t>Ξένος</a:t>
            </a:r>
            <a:r>
              <a:rPr lang="el-GR" sz="1200" dirty="0" smtClean="0">
                <a:solidFill>
                  <a:prstClr val="black"/>
                </a:solidFill>
                <a:latin typeface="Calibri" panose="020F0502020204030204" pitchFamily="34" charset="0"/>
              </a:rPr>
              <a:t> είναι το κατεξοχήν χαρακτηριστικό των Εβραίων, όπως και η σκλαβιά. Λειτουργεί ως το Πρωτότυπο των Ιουδαίων. </a:t>
            </a:r>
          </a:p>
          <a:p>
            <a:pPr eaLnBrk="1" fontAlgn="base" hangingPunct="1">
              <a:spcBef>
                <a:spcPct val="0"/>
              </a:spcBef>
              <a:spcAft>
                <a:spcPct val="0"/>
              </a:spcAft>
              <a:buFont typeface="Arial" panose="020B0604020202020204" pitchFamily="34" charset="0"/>
              <a:buChar char="•"/>
            </a:pPr>
            <a:r>
              <a:rPr lang="el-GR" sz="1200" dirty="0" smtClean="0">
                <a:solidFill>
                  <a:prstClr val="black"/>
                </a:solidFill>
                <a:latin typeface="Calibri" panose="020F0502020204030204" pitchFamily="34" charset="0"/>
              </a:rPr>
              <a:t>Ο γιος του Μωυσή ονομάζεται </a:t>
            </a:r>
            <a:r>
              <a:rPr lang="el-GR" sz="1200" dirty="0" err="1" smtClean="0">
                <a:solidFill>
                  <a:prstClr val="black"/>
                </a:solidFill>
                <a:latin typeface="Calibri" panose="020F0502020204030204" pitchFamily="34" charset="0"/>
              </a:rPr>
              <a:t>Γκέρσομ</a:t>
            </a:r>
            <a:r>
              <a:rPr lang="el-GR" sz="1200" dirty="0" smtClean="0">
                <a:solidFill>
                  <a:prstClr val="black"/>
                </a:solidFill>
                <a:latin typeface="Calibri" panose="020F0502020204030204" pitchFamily="34" charset="0"/>
              </a:rPr>
              <a:t> (=είμαι ξένος εκεί!). Αυτοί που ασπάζονται τον Ιουδαϊσμό ονομάζονται </a:t>
            </a:r>
            <a:r>
              <a:rPr lang="el-GR" sz="1200" dirty="0" err="1" smtClean="0">
                <a:solidFill>
                  <a:prstClr val="black"/>
                </a:solidFill>
                <a:latin typeface="Calibri" panose="020F0502020204030204" pitchFamily="34" charset="0"/>
              </a:rPr>
              <a:t>γκερίμ</a:t>
            </a:r>
            <a:r>
              <a:rPr lang="el-GR" sz="1200" dirty="0" smtClean="0">
                <a:solidFill>
                  <a:prstClr val="black"/>
                </a:solidFill>
                <a:latin typeface="Calibri" panose="020F0502020204030204" pitchFamily="34" charset="0"/>
              </a:rPr>
              <a:t> (=οι ξένοι).</a:t>
            </a:r>
          </a:p>
          <a:p>
            <a:pPr eaLnBrk="1" fontAlgn="base" hangingPunct="1">
              <a:spcBef>
                <a:spcPct val="0"/>
              </a:spcBef>
              <a:spcAft>
                <a:spcPct val="0"/>
              </a:spcAft>
              <a:buFont typeface="Arial" panose="020B0604020202020204" pitchFamily="34" charset="0"/>
              <a:buChar char="•"/>
            </a:pPr>
            <a:r>
              <a:rPr lang="el-GR" sz="1200" dirty="0" smtClean="0">
                <a:solidFill>
                  <a:prstClr val="black"/>
                </a:solidFill>
                <a:latin typeface="Calibri" panose="020F0502020204030204" pitchFamily="34" charset="0"/>
              </a:rPr>
              <a:t>Είναι από τις λίγες γυναίκες που δέχεται άμεση Αποκάλυψη από τον Θεό, τη στιγμή που το κακό κορυφώνεται. Δέχεται επαγγελία και γίνεται μητέρα πλήθους- </a:t>
            </a:r>
            <a:r>
              <a:rPr lang="el-GR" sz="1200" dirty="0" err="1" smtClean="0">
                <a:solidFill>
                  <a:prstClr val="black"/>
                </a:solidFill>
                <a:latin typeface="Calibri" panose="020F0502020204030204" pitchFamily="34" charset="0"/>
              </a:rPr>
              <a:t>εκατομ</a:t>
            </a:r>
            <a:r>
              <a:rPr lang="el-GR" sz="1200" dirty="0" smtClean="0">
                <a:solidFill>
                  <a:prstClr val="black"/>
                </a:solidFill>
                <a:latin typeface="Calibri" panose="020F0502020204030204" pitchFamily="34" charset="0"/>
              </a:rPr>
              <a:t>. Αράβων.</a:t>
            </a:r>
          </a:p>
          <a:p>
            <a:pPr eaLnBrk="1" fontAlgn="base" hangingPunct="1">
              <a:spcBef>
                <a:spcPct val="0"/>
              </a:spcBef>
              <a:spcAft>
                <a:spcPct val="0"/>
              </a:spcAft>
              <a:buFont typeface="Arial" panose="020B0604020202020204" pitchFamily="34" charset="0"/>
              <a:buChar char="•"/>
            </a:pPr>
            <a:r>
              <a:rPr lang="el-GR" sz="1200" dirty="0" smtClean="0">
                <a:solidFill>
                  <a:prstClr val="black"/>
                </a:solidFill>
                <a:latin typeface="Calibri" panose="020F0502020204030204" pitchFamily="34" charset="0"/>
              </a:rPr>
              <a:t>Το παιδί της ονομάζεται Ισμαήλ (= ο Θεός εισ</a:t>
            </a:r>
            <a:r>
              <a:rPr lang="el-GR" sz="1200" b="1" i="1" dirty="0" smtClean="0">
                <a:solidFill>
                  <a:prstClr val="black"/>
                </a:solidFill>
                <a:latin typeface="Calibri" panose="020F0502020204030204" pitchFamily="34" charset="0"/>
              </a:rPr>
              <a:t>άκουσε</a:t>
            </a:r>
            <a:r>
              <a:rPr lang="el-GR" sz="1200" dirty="0" smtClean="0">
                <a:solidFill>
                  <a:prstClr val="black"/>
                </a:solidFill>
                <a:latin typeface="Calibri" panose="020F0502020204030204" pitchFamily="34" charset="0"/>
              </a:rPr>
              <a:t>) και ο Θεός</a:t>
            </a:r>
            <a:r>
              <a:rPr lang="de-DE" sz="1200" dirty="0" smtClean="0">
                <a:solidFill>
                  <a:prstClr val="black"/>
                </a:solidFill>
                <a:latin typeface="Calibri" panose="020F0502020204030204" pitchFamily="34" charset="0"/>
              </a:rPr>
              <a:t>-</a:t>
            </a:r>
            <a:r>
              <a:rPr lang="el-GR" sz="1200" dirty="0" err="1" smtClean="0">
                <a:solidFill>
                  <a:prstClr val="black"/>
                </a:solidFill>
                <a:latin typeface="Calibri" panose="020F0502020204030204" pitchFamily="34" charset="0"/>
              </a:rPr>
              <a:t>Γιαχβέ</a:t>
            </a:r>
            <a:r>
              <a:rPr lang="el-GR" sz="1200" dirty="0" smtClean="0">
                <a:solidFill>
                  <a:prstClr val="black"/>
                </a:solidFill>
                <a:latin typeface="Calibri" panose="020F0502020204030204" pitchFamily="34" charset="0"/>
              </a:rPr>
              <a:t> συνήθως προστάζει</a:t>
            </a:r>
            <a:r>
              <a:rPr lang="de-DE" sz="1200" dirty="0" smtClean="0">
                <a:solidFill>
                  <a:prstClr val="black"/>
                </a:solidFill>
                <a:latin typeface="Calibri" panose="020F0502020204030204" pitchFamily="34" charset="0"/>
              </a:rPr>
              <a:t> </a:t>
            </a:r>
            <a:r>
              <a:rPr lang="de-DE" sz="1200" dirty="0" err="1" smtClean="0">
                <a:solidFill>
                  <a:prstClr val="black"/>
                </a:solidFill>
                <a:latin typeface="Calibri" panose="020F0502020204030204" pitchFamily="34" charset="0"/>
              </a:rPr>
              <a:t>Schma</a:t>
            </a:r>
            <a:r>
              <a:rPr lang="de-DE" sz="1200" dirty="0" smtClean="0">
                <a:solidFill>
                  <a:prstClr val="black"/>
                </a:solidFill>
                <a:latin typeface="Calibri" panose="020F0502020204030204" pitchFamily="34" charset="0"/>
              </a:rPr>
              <a:t> </a:t>
            </a:r>
            <a:r>
              <a:rPr lang="de-DE" sz="1200" dirty="0" err="1" smtClean="0">
                <a:solidFill>
                  <a:prstClr val="black"/>
                </a:solidFill>
                <a:latin typeface="Calibri" panose="020F0502020204030204" pitchFamily="34" charset="0"/>
              </a:rPr>
              <a:t>bekolah</a:t>
            </a:r>
            <a:r>
              <a:rPr lang="el-GR" sz="1200" dirty="0" smtClean="0">
                <a:solidFill>
                  <a:prstClr val="black"/>
                </a:solidFill>
                <a:latin typeface="Calibri" panose="020F0502020204030204" pitchFamily="34" charset="0"/>
              </a:rPr>
              <a:t> (= άκου τη φωνή μου). </a:t>
            </a:r>
          </a:p>
        </p:txBody>
      </p:sp>
      <p:sp>
        <p:nvSpPr>
          <p:cNvPr id="6" name="TextBox 5"/>
          <p:cNvSpPr txBox="1"/>
          <p:nvPr/>
        </p:nvSpPr>
        <p:spPr>
          <a:xfrm>
            <a:off x="8153124" y="4187439"/>
            <a:ext cx="451126" cy="224224"/>
          </a:xfrm>
          <a:prstGeom prst="rect">
            <a:avLst/>
          </a:prstGeom>
        </p:spPr>
        <p:txBody>
          <a:bodyPr vert="horz" wrap="square" lIns="91440" tIns="45720" rIns="91440" bIns="45720" rtlCol="0" anchor="ctr">
            <a:noAutofit/>
          </a:bodyPr>
          <a:lstStyle/>
          <a:p>
            <a:pPr algn="ctr"/>
            <a:r>
              <a:rPr lang="en-US" sz="1500" dirty="0" smtClean="0"/>
              <a:t>2</a:t>
            </a:r>
            <a:r>
              <a:rPr lang="el-GR" sz="1500" dirty="0" smtClean="0"/>
              <a:t>3</a:t>
            </a:r>
          </a:p>
        </p:txBody>
      </p:sp>
    </p:spTree>
    <p:extLst>
      <p:ext uri="{BB962C8B-B14F-4D97-AF65-F5344CB8AC3E}">
        <p14:creationId xmlns:p14="http://schemas.microsoft.com/office/powerpoint/2010/main" val="6010453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 Ορθογώνιο"/>
          <p:cNvSpPr>
            <a:spLocks noChangeArrowheads="1"/>
          </p:cNvSpPr>
          <p:nvPr/>
        </p:nvSpPr>
        <p:spPr bwMode="auto">
          <a:xfrm>
            <a:off x="107950" y="115888"/>
            <a:ext cx="5435600" cy="6340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sz="1400" i="1" dirty="0" smtClean="0">
                <a:latin typeface="Calibri" panose="020F0502020204030204" pitchFamily="34" charset="0"/>
              </a:rPr>
              <a:t>Όταν </a:t>
            </a:r>
            <a:r>
              <a:rPr lang="el-GR" sz="1400" i="1" dirty="0">
                <a:latin typeface="Calibri" panose="020F0502020204030204" pitchFamily="34" charset="0"/>
              </a:rPr>
              <a:t>η Άγαρ είδε ότι ήταν έγκυος, άρχισε να φέρεται στην κυρά της με περιφρόνηση. </a:t>
            </a:r>
            <a:r>
              <a:rPr lang="el-GR" sz="1400" dirty="0">
                <a:latin typeface="Calibri" panose="020F0502020204030204" pitchFamily="34" charset="0"/>
              </a:rPr>
              <a:t>Από αντικείμενο εκμετάλλευσης γίνεται </a:t>
            </a:r>
            <a:r>
              <a:rPr lang="el-GR" sz="1400" b="1" i="1" dirty="0">
                <a:latin typeface="Calibri" panose="020F0502020204030204" pitchFamily="34" charset="0"/>
              </a:rPr>
              <a:t>υποκείμενο</a:t>
            </a:r>
            <a:r>
              <a:rPr lang="el-GR" sz="1400" dirty="0">
                <a:latin typeface="Calibri" panose="020F0502020204030204" pitchFamily="34" charset="0"/>
              </a:rPr>
              <a:t>. Η Σάρα δεν απευθύνεται στην ίδια αλλά στον Αβραάμ και επικαλείται τον Κύριο. </a:t>
            </a:r>
            <a:r>
              <a:rPr lang="el-GR" sz="1400" i="1" dirty="0">
                <a:latin typeface="Calibri" panose="020F0502020204030204" pitchFamily="34" charset="0"/>
              </a:rPr>
              <a:t>Τότε είπε η Σάρα στον Άβραμ: «Εσύ είσαι η αιτία για την προσβολή που μου γίνεται. Εγώ σού έδωσα τη δούλη μου στην αγκαλιά σου κι εκείνη όταν είδε ότι έμεινε έγκυος άρχισε να με περιφρονεί. Ο Κύριος ας είναι κριτής ανάμεσα σ’ εμένα και σ’ εσένα». </a:t>
            </a:r>
            <a:r>
              <a:rPr lang="el-GR" sz="1400" dirty="0">
                <a:latin typeface="Calibri" panose="020F0502020204030204" pitchFamily="34" charset="0"/>
              </a:rPr>
              <a:t>Ο  Άβραμ δεν αναλαμβάνει την ευθύνη για την έγκυο αλλά απαντά στη Σάρα:</a:t>
            </a:r>
            <a:r>
              <a:rPr lang="el-GR" sz="1400" i="1" dirty="0">
                <a:latin typeface="Calibri" panose="020F0502020204030204" pitchFamily="34" charset="0"/>
              </a:rPr>
              <a:t> «Ορίστε η δούλη </a:t>
            </a:r>
            <a:r>
              <a:rPr lang="el-GR" sz="1400" b="1" i="1" dirty="0">
                <a:latin typeface="Calibri" panose="020F0502020204030204" pitchFamily="34" charset="0"/>
              </a:rPr>
              <a:t>ΣΟΥ</a:t>
            </a:r>
            <a:r>
              <a:rPr lang="el-GR" sz="1400" i="1" dirty="0">
                <a:latin typeface="Calibri" panose="020F0502020204030204" pitchFamily="34" charset="0"/>
              </a:rPr>
              <a:t>, στη διάθεσή  </a:t>
            </a:r>
            <a:r>
              <a:rPr lang="el-GR" sz="1400" b="1" i="1" dirty="0">
                <a:latin typeface="Calibri" panose="020F0502020204030204" pitchFamily="34" charset="0"/>
              </a:rPr>
              <a:t>ΣΟΥ</a:t>
            </a:r>
            <a:r>
              <a:rPr lang="el-GR" sz="1400" i="1" dirty="0">
                <a:latin typeface="Calibri" panose="020F0502020204030204" pitchFamily="34" charset="0"/>
              </a:rPr>
              <a:t>. </a:t>
            </a:r>
            <a:r>
              <a:rPr lang="el-GR" sz="1400" b="1" i="1" dirty="0">
                <a:latin typeface="Calibri" panose="020F0502020204030204" pitchFamily="34" charset="0"/>
              </a:rPr>
              <a:t>Κάνε της ό,τι σου αρέσει</a:t>
            </a:r>
            <a:r>
              <a:rPr lang="el-GR" sz="1400" i="1" dirty="0">
                <a:latin typeface="Calibri" panose="020F0502020204030204" pitchFamily="34" charset="0"/>
              </a:rPr>
              <a:t>». Και  για τους δύο η </a:t>
            </a:r>
            <a:r>
              <a:rPr lang="el-GR" sz="1400" dirty="0">
                <a:latin typeface="Calibri" panose="020F0502020204030204" pitchFamily="34" charset="0"/>
              </a:rPr>
              <a:t>Άγαρ δεν έχει όνομα. </a:t>
            </a:r>
            <a:r>
              <a:rPr lang="el-GR" sz="1400" i="1" dirty="0">
                <a:latin typeface="Calibri" panose="020F0502020204030204" pitchFamily="34" charset="0"/>
              </a:rPr>
              <a:t>Τότε ή Σάρα άρχισε να κακομεταχειρίζεται την Άγαρ: </a:t>
            </a:r>
            <a:r>
              <a:rPr lang="el-GR" sz="1400" b="1" dirty="0">
                <a:latin typeface="Calibri" panose="020F0502020204030204" pitchFamily="34" charset="0"/>
              </a:rPr>
              <a:t>Με τα ίδια λόγια περιγράφεται στην </a:t>
            </a:r>
            <a:r>
              <a:rPr lang="el-GR" sz="1400" b="1" i="1" dirty="0">
                <a:latin typeface="Calibri" panose="020F0502020204030204" pitchFamily="34" charset="0"/>
              </a:rPr>
              <a:t>Έξοδο </a:t>
            </a:r>
            <a:r>
              <a:rPr lang="el-GR" sz="1400" b="1" dirty="0">
                <a:latin typeface="Calibri" panose="020F0502020204030204" pitchFamily="34" charset="0"/>
              </a:rPr>
              <a:t>και η καταπίεση του εκλεκτού λαού από τους Αιγύπτιους, όπου στο κεφ. 12 είχε ήδη καταφύγει ο Αβραάμ και οι τελευταίοι την είχαν σφετεριστεί με αποτέλεσμα ΠΛΗΓΕΣ!</a:t>
            </a:r>
          </a:p>
          <a:p>
            <a:pPr eaLnBrk="1" hangingPunct="1"/>
            <a:r>
              <a:rPr lang="el-GR" sz="1400" i="1" dirty="0">
                <a:latin typeface="Calibri" panose="020F0502020204030204" pitchFamily="34" charset="0"/>
              </a:rPr>
              <a:t>Κι εκείνη έφυγε από κοντά της: </a:t>
            </a:r>
            <a:r>
              <a:rPr lang="el-GR" sz="1400" dirty="0">
                <a:latin typeface="Calibri" panose="020F0502020204030204" pitchFamily="34" charset="0"/>
              </a:rPr>
              <a:t>Η Άγαρ αναλαμβάνει τις τύχες στα χέρια της, βάζει τέλος στην καταπίεση της και πραγματοποιεί ΈΞΟΔΟ στην έρημο η οποία είναι σύμβολο του θανάτου αλλά και της συνάντησης με τον Θεό. </a:t>
            </a:r>
            <a:endParaRPr lang="el-GR" sz="1400" i="1" baseline="30000" dirty="0">
              <a:latin typeface="Calibri" panose="020F0502020204030204" pitchFamily="34" charset="0"/>
            </a:endParaRPr>
          </a:p>
          <a:p>
            <a:pPr eaLnBrk="1" hangingPunct="1"/>
            <a:r>
              <a:rPr lang="el-GR" sz="1400" i="1" baseline="30000" dirty="0">
                <a:latin typeface="Calibri" panose="020F0502020204030204" pitchFamily="34" charset="0"/>
              </a:rPr>
              <a:t>7</a:t>
            </a:r>
            <a:r>
              <a:rPr lang="el-GR" sz="1400" i="1" dirty="0">
                <a:latin typeface="Calibri" panose="020F0502020204030204" pitchFamily="34" charset="0"/>
              </a:rPr>
              <a:t> Κοντά σε μια </a:t>
            </a:r>
            <a:r>
              <a:rPr lang="el-GR" sz="1400" i="1" dirty="0" err="1">
                <a:latin typeface="Calibri" panose="020F0502020204030204" pitchFamily="34" charset="0"/>
              </a:rPr>
              <a:t>νεροπηγή</a:t>
            </a:r>
            <a:r>
              <a:rPr lang="el-GR" sz="1400" i="1" dirty="0">
                <a:latin typeface="Calibri" panose="020F0502020204030204" pitchFamily="34" charset="0"/>
              </a:rPr>
              <a:t> </a:t>
            </a:r>
            <a:r>
              <a:rPr lang="el-GR" sz="1400" dirty="0">
                <a:latin typeface="Calibri" panose="020F0502020204030204" pitchFamily="34" charset="0"/>
              </a:rPr>
              <a:t>(που στην Α.Γ. συνδέεται με τη ζωή και τη συνάντηση) </a:t>
            </a:r>
            <a:r>
              <a:rPr lang="el-GR" sz="1400" i="1" dirty="0">
                <a:latin typeface="Calibri" panose="020F0502020204030204" pitchFamily="34" charset="0"/>
              </a:rPr>
              <a:t>στην έρημο, στο δρόμο προς τη Σουρ τη συνάντησε ένας άγγελος του Κυρίου </a:t>
            </a:r>
            <a:r>
              <a:rPr lang="el-GR" sz="1400" i="1" baseline="30000" dirty="0">
                <a:latin typeface="Calibri" panose="020F0502020204030204" pitchFamily="34" charset="0"/>
              </a:rPr>
              <a:t>6</a:t>
            </a:r>
            <a:r>
              <a:rPr lang="el-GR" sz="1400" i="1" dirty="0">
                <a:latin typeface="Calibri" panose="020F0502020204030204" pitchFamily="34" charset="0"/>
              </a:rPr>
              <a:t>και της είπε: «</a:t>
            </a:r>
            <a:r>
              <a:rPr lang="el-GR" sz="1400" b="1" i="1" u="sng" dirty="0">
                <a:latin typeface="Calibri" panose="020F0502020204030204" pitchFamily="34" charset="0"/>
              </a:rPr>
              <a:t>Άγαρ,</a:t>
            </a:r>
            <a:r>
              <a:rPr lang="el-GR" sz="1400" i="1" dirty="0">
                <a:latin typeface="Calibri" panose="020F0502020204030204" pitchFamily="34" charset="0"/>
              </a:rPr>
              <a:t> δούλη της Σάρας, από πού έρχεσαι και πού πηγαίνεις;». </a:t>
            </a:r>
            <a:r>
              <a:rPr lang="el-GR" sz="1400" dirty="0">
                <a:latin typeface="Calibri" panose="020F0502020204030204" pitchFamily="34" charset="0"/>
              </a:rPr>
              <a:t>Για πρώτη φορά </a:t>
            </a:r>
            <a:r>
              <a:rPr lang="el-GR" sz="1400" dirty="0" err="1">
                <a:latin typeface="Calibri" panose="020F0502020204030204" pitchFamily="34" charset="0"/>
              </a:rPr>
              <a:t>προσφωνείται</a:t>
            </a:r>
            <a:r>
              <a:rPr lang="el-GR" sz="1400" dirty="0">
                <a:latin typeface="Calibri" panose="020F0502020204030204" pitchFamily="34" charset="0"/>
              </a:rPr>
              <a:t> με το όνομά της! Έχει ταυτότητα και ερωτάται για την προέλευση και τον προορισμό της! </a:t>
            </a:r>
          </a:p>
          <a:p>
            <a:pPr eaLnBrk="1" hangingPunct="1"/>
            <a:r>
              <a:rPr lang="el-GR" sz="1400" i="1" dirty="0">
                <a:latin typeface="Calibri" panose="020F0502020204030204" pitchFamily="34" charset="0"/>
              </a:rPr>
              <a:t>Ο άγγελος της είπε: «Γύρνα πίσω στην κυρά σου και υποτάξου ο' αυτήν», </a:t>
            </a:r>
            <a:r>
              <a:rPr lang="el-GR" sz="1400" dirty="0">
                <a:latin typeface="Calibri" panose="020F0502020204030204" pitchFamily="34" charset="0"/>
              </a:rPr>
              <a:t>όπως προέβλεπε ο κώδικας του Χαμουραμπί</a:t>
            </a:r>
            <a:r>
              <a:rPr lang="el-GR" sz="1400" i="1" dirty="0">
                <a:latin typeface="Calibri" panose="020F0502020204030204" pitchFamily="34" charset="0"/>
              </a:rPr>
              <a:t> (15, 15-19). </a:t>
            </a:r>
            <a:r>
              <a:rPr lang="el-GR" sz="1400" dirty="0">
                <a:latin typeface="Calibri" panose="020F0502020204030204" pitchFamily="34" charset="0"/>
              </a:rPr>
              <a:t>Φαίνεται αρχικά ότι ο </a:t>
            </a:r>
            <a:r>
              <a:rPr lang="el-GR" sz="1400" dirty="0" err="1">
                <a:latin typeface="Calibri" panose="020F0502020204030204" pitchFamily="34" charset="0"/>
              </a:rPr>
              <a:t>Γιαχβέ</a:t>
            </a:r>
            <a:r>
              <a:rPr lang="el-GR" sz="1400" dirty="0">
                <a:latin typeface="Calibri" panose="020F0502020204030204" pitchFamily="34" charset="0"/>
              </a:rPr>
              <a:t> νομιμοποιεί την ιεραρχία και την καταπίεση. Πρόκειται για </a:t>
            </a:r>
            <a:r>
              <a:rPr lang="el-GR" sz="1400" dirty="0" err="1">
                <a:latin typeface="Calibri" panose="020F0502020204030204" pitchFamily="34" charset="0"/>
              </a:rPr>
              <a:t>στ</a:t>
            </a:r>
            <a:r>
              <a:rPr lang="el-GR" sz="1400" dirty="0">
                <a:latin typeface="Calibri" panose="020F0502020204030204" pitchFamily="34" charset="0"/>
              </a:rPr>
              <a:t>. που προστέθηκαν κατόπιν </a:t>
            </a:r>
            <a:r>
              <a:rPr lang="el-GR" sz="1400" dirty="0" err="1">
                <a:latin typeface="Calibri" panose="020F0502020204030204" pitchFamily="34" charset="0"/>
              </a:rPr>
              <a:t>κατ</a:t>
            </a:r>
            <a:r>
              <a:rPr lang="el-GR" sz="1400" dirty="0">
                <a:latin typeface="Calibri" panose="020F0502020204030204" pitchFamily="34" charset="0"/>
              </a:rPr>
              <a:t> αναλογία προς το 21, </a:t>
            </a:r>
            <a:r>
              <a:rPr lang="el-GR" sz="1400" dirty="0" smtClean="0">
                <a:latin typeface="Calibri" panose="020F0502020204030204" pitchFamily="34" charset="0"/>
              </a:rPr>
              <a:t>8-21.</a:t>
            </a:r>
            <a:endParaRPr lang="el-GR" sz="1600" dirty="0">
              <a:latin typeface="Franklin Gothic Book" panose="020B0503020102020204" pitchFamily="34" charset="0"/>
            </a:endParaRPr>
          </a:p>
        </p:txBody>
      </p:sp>
      <p:pic>
        <p:nvPicPr>
          <p:cNvPr id="2969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0063" y="188913"/>
            <a:ext cx="3395662"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4 - TextBox"/>
          <p:cNvSpPr txBox="1">
            <a:spLocks noChangeArrowheads="1"/>
          </p:cNvSpPr>
          <p:nvPr/>
        </p:nvSpPr>
        <p:spPr bwMode="auto">
          <a:xfrm>
            <a:off x="5724525" y="3357563"/>
            <a:ext cx="3311525" cy="338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sz="1600" i="1" dirty="0">
                <a:latin typeface="Calibri" panose="020F0502020204030204" pitchFamily="34" charset="0"/>
              </a:rPr>
              <a:t>Η Άγαρ είναι ο μόνος βροτός στην Α.Γ. που δίνει Όνομα στον Κύριο που της μιλά! : «Εσύ είσαι ο Ελ-</a:t>
            </a:r>
            <a:r>
              <a:rPr lang="de-DE" sz="1600" i="1" dirty="0">
                <a:latin typeface="Calibri" panose="020F0502020204030204" pitchFamily="34" charset="0"/>
              </a:rPr>
              <a:t>P</a:t>
            </a:r>
            <a:r>
              <a:rPr lang="el-GR" sz="1600" i="1" dirty="0">
                <a:latin typeface="Calibri" panose="020F0502020204030204" pitchFamily="34" charset="0"/>
              </a:rPr>
              <a:t>ö</a:t>
            </a:r>
            <a:r>
              <a:rPr lang="de-DE" sz="1600" i="1" dirty="0">
                <a:latin typeface="Calibri" panose="020F0502020204030204" pitchFamily="34" charset="0"/>
              </a:rPr>
              <a:t>i</a:t>
            </a:r>
            <a:r>
              <a:rPr lang="el-GR" sz="1600" i="1" dirty="0">
                <a:latin typeface="Calibri" panose="020F0502020204030204" pitchFamily="34" charset="0"/>
              </a:rPr>
              <a:t>» </a:t>
            </a:r>
            <a:r>
              <a:rPr lang="el-GR" sz="1600" dirty="0">
                <a:latin typeface="Calibri" panose="020F0502020204030204" pitchFamily="34" charset="0"/>
              </a:rPr>
              <a:t>(ο Θεός που με βλέπει/φροντίζει [</a:t>
            </a:r>
            <a:r>
              <a:rPr lang="el-GR" sz="1600" dirty="0" err="1">
                <a:latin typeface="Calibri" panose="020F0502020204030204" pitchFamily="34" charset="0"/>
              </a:rPr>
              <a:t>Έξ</a:t>
            </a:r>
            <a:r>
              <a:rPr lang="el-GR" sz="1600" dirty="0">
                <a:latin typeface="Calibri" panose="020F0502020204030204" pitchFamily="34" charset="0"/>
              </a:rPr>
              <a:t>. 3, 7] παρά την κοινωνική ταπεινότητά μου), </a:t>
            </a:r>
            <a:r>
              <a:rPr lang="el-GR" sz="1600" i="1" dirty="0">
                <a:latin typeface="Calibri" panose="020F0502020204030204" pitchFamily="34" charset="0"/>
              </a:rPr>
              <a:t>επειδή σκέφτηκε: «Είδα άραγε εδώ Εκείνον που </a:t>
            </a:r>
            <a:r>
              <a:rPr lang="el-GR" sz="1600" b="1" i="1" dirty="0">
                <a:latin typeface="Calibri" panose="020F0502020204030204" pitchFamily="34" charset="0"/>
              </a:rPr>
              <a:t>με βλέπει</a:t>
            </a:r>
            <a:r>
              <a:rPr lang="el-GR" sz="1600" i="1" dirty="0">
                <a:latin typeface="Calibri" panose="020F0502020204030204" pitchFamily="34" charset="0"/>
              </a:rPr>
              <a:t>» !</a:t>
            </a:r>
          </a:p>
          <a:p>
            <a:pPr eaLnBrk="1" hangingPunct="1"/>
            <a:r>
              <a:rPr lang="el-GR" sz="1600" b="1" i="1" dirty="0">
                <a:latin typeface="Calibri" panose="020F0502020204030204" pitchFamily="34" charset="0"/>
              </a:rPr>
              <a:t>Γι’</a:t>
            </a:r>
            <a:r>
              <a:rPr lang="el-GR" sz="1600" b="1" i="1" baseline="30000" dirty="0">
                <a:latin typeface="Calibri" panose="020F0502020204030204" pitchFamily="34" charset="0"/>
              </a:rPr>
              <a:t> </a:t>
            </a:r>
            <a:r>
              <a:rPr lang="el-GR" sz="1600" b="1" i="1" dirty="0">
                <a:latin typeface="Calibri" panose="020F0502020204030204" pitchFamily="34" charset="0"/>
              </a:rPr>
              <a:t>αυτό και το πηγάδι εκείνο το ονόμασε «</a:t>
            </a:r>
            <a:r>
              <a:rPr lang="el-GR" sz="1600" b="1" i="1" dirty="0" err="1">
                <a:latin typeface="Calibri" panose="020F0502020204030204" pitchFamily="34" charset="0"/>
              </a:rPr>
              <a:t>Μπεέρ-Λαχαΐ-Ροί</a:t>
            </a:r>
            <a:r>
              <a:rPr lang="el-GR" sz="1600" b="1" i="1" dirty="0">
                <a:latin typeface="Calibri" panose="020F0502020204030204" pitchFamily="34" charset="0"/>
              </a:rPr>
              <a:t>». Δηλ. «Πηγάδι του αληθινού Θεού που με βλέπει. </a:t>
            </a:r>
          </a:p>
          <a:p>
            <a:pPr eaLnBrk="1" hangingPunct="1"/>
            <a:r>
              <a:rPr lang="el-GR" sz="1600" b="1" i="1" dirty="0">
                <a:latin typeface="Calibri" panose="020F0502020204030204" pitchFamily="34" charset="0"/>
              </a:rPr>
              <a:t>Έτσι μια γυναίκα θεμελιώνει έναν Ιερό Χώρο. Άγιο Τόπο</a:t>
            </a:r>
            <a:r>
              <a:rPr lang="el-GR" sz="1600" b="1" i="1" dirty="0" smtClean="0">
                <a:latin typeface="Calibri" panose="020F0502020204030204" pitchFamily="34" charset="0"/>
              </a:rPr>
              <a:t>!</a:t>
            </a:r>
            <a:endParaRPr lang="el-GR" sz="1600" dirty="0">
              <a:latin typeface="Calibri" panose="020F0502020204030204" pitchFamily="34" charset="0"/>
            </a:endParaRPr>
          </a:p>
        </p:txBody>
      </p:sp>
      <p:sp>
        <p:nvSpPr>
          <p:cNvPr id="5" name="TextBox 4"/>
          <p:cNvSpPr txBox="1"/>
          <p:nvPr/>
        </p:nvSpPr>
        <p:spPr>
          <a:xfrm>
            <a:off x="8524599" y="3133339"/>
            <a:ext cx="451126" cy="224224"/>
          </a:xfrm>
          <a:prstGeom prst="rect">
            <a:avLst/>
          </a:prstGeom>
        </p:spPr>
        <p:txBody>
          <a:bodyPr vert="horz" wrap="square" lIns="91440" tIns="45720" rIns="91440" bIns="45720" rtlCol="0" anchor="ctr">
            <a:noAutofit/>
          </a:bodyPr>
          <a:lstStyle/>
          <a:p>
            <a:pPr algn="ctr"/>
            <a:r>
              <a:rPr lang="en-US" sz="1500" dirty="0" smtClean="0"/>
              <a:t>2</a:t>
            </a:r>
            <a:r>
              <a:rPr lang="el-GR" sz="1500" dirty="0" smtClean="0"/>
              <a:t>4</a:t>
            </a:r>
          </a:p>
        </p:txBody>
      </p:sp>
    </p:spTree>
    <p:extLst>
      <p:ext uri="{BB962C8B-B14F-4D97-AF65-F5344CB8AC3E}">
        <p14:creationId xmlns:p14="http://schemas.microsoft.com/office/powerpoint/2010/main" val="2618673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half" idx="1"/>
          </p:nvPr>
        </p:nvSpPr>
        <p:spPr>
          <a:xfrm>
            <a:off x="457200" y="332656"/>
            <a:ext cx="4474840" cy="5832648"/>
          </a:xfrm>
        </p:spPr>
        <p:txBody>
          <a:bodyPr>
            <a:noAutofit/>
          </a:bodyPr>
          <a:lstStyle/>
          <a:p>
            <a:pPr marL="216000" indent="-216000">
              <a:lnSpc>
                <a:spcPts val="2000"/>
              </a:lnSpc>
              <a:spcBef>
                <a:spcPts val="0"/>
              </a:spcBef>
              <a:defRPr/>
            </a:pPr>
            <a:r>
              <a:rPr lang="el-GR" sz="2000" b="1" dirty="0"/>
              <a:t>Σύμφωνα με τον </a:t>
            </a:r>
            <a:r>
              <a:rPr lang="el-GR" sz="2000" b="1" i="1" dirty="0"/>
              <a:t>Ιερατικό Κώδικα </a:t>
            </a:r>
            <a:r>
              <a:rPr lang="el-GR" sz="2000" b="1" dirty="0"/>
              <a:t>(16, 3) η Άγαρ γεννά γιο για τον Άβραμ και όχι τη Σάρα. Η Άγαρ προβάλλεται ως δεύτερη γυναίκα του. Αυτό σημαίνει ότι κοινωνικά παύει να είναι σκλάβα και γίνεται μητέρα του πρωτότοκου του Αβραάμ που του δίνει Όνομα και τον αναγνωρίζει ως νόμιμο γιο του!</a:t>
            </a:r>
          </a:p>
          <a:p>
            <a:pPr marL="216000" indent="-216000">
              <a:lnSpc>
                <a:spcPts val="2000"/>
              </a:lnSpc>
              <a:spcBef>
                <a:spcPts val="0"/>
              </a:spcBef>
              <a:defRPr/>
            </a:pPr>
            <a:r>
              <a:rPr lang="el-GR" sz="2000" dirty="0"/>
              <a:t>Η Άγαρ </a:t>
            </a:r>
            <a:r>
              <a:rPr lang="el-GR" sz="2000" b="1" dirty="0"/>
              <a:t>δέχεται και επαγγελία </a:t>
            </a:r>
            <a:r>
              <a:rPr lang="el-GR" sz="2000" dirty="0"/>
              <a:t>(16, 10-2). λαμβάνει την ίδια ευλογία από τον Θεό με τον προπάτορα του Ισραήλ (</a:t>
            </a:r>
            <a:r>
              <a:rPr lang="el-GR" sz="2000" dirty="0" err="1"/>
              <a:t>Γέν</a:t>
            </a:r>
            <a:r>
              <a:rPr lang="el-GR" sz="2000" dirty="0"/>
              <a:t>. 15, 5. 17, 10): </a:t>
            </a:r>
            <a:r>
              <a:rPr lang="el-GR" sz="2000" i="1" dirty="0"/>
              <a:t>Της είπε ακόμα: «Θα σου δώσω τόσους πολλούς απογόνους, που κανείς δε θα μπορεί να τους μετρήσει.</a:t>
            </a:r>
            <a:r>
              <a:rPr lang="el-GR" sz="2000" i="1" baseline="30000" dirty="0"/>
              <a:t>11</a:t>
            </a:r>
            <a:r>
              <a:rPr lang="el-GR" sz="2000" i="1" dirty="0"/>
              <a:t> Τώρα είσαι έγκυος· θα γεννήσεις γιο και θα τον ονομάσεις Ισμαήλ,·</a:t>
            </a:r>
            <a:r>
              <a:rPr lang="el-GR" sz="2000" i="1" baseline="30000" dirty="0"/>
              <a:t> </a:t>
            </a:r>
            <a:r>
              <a:rPr lang="el-GR" sz="2000" i="1" dirty="0"/>
              <a:t>γιατί ο Κύριος άκουσε τον πόνο σου. </a:t>
            </a:r>
            <a:r>
              <a:rPr lang="el-GR" sz="2000" i="1" baseline="30000" dirty="0"/>
              <a:t>12</a:t>
            </a:r>
            <a:r>
              <a:rPr lang="el-GR" sz="2000" i="1" dirty="0"/>
              <a:t> Αυτός θα είναι άνθρωπος αγροίκος. Θα φέρεται σε όλους με σκληρότητα και όλοι γύρω του θα του φέρνονται με σκληρότητα θα ζει χώρια από τους υπόλοι­πους συγγενείς του». </a:t>
            </a:r>
          </a:p>
        </p:txBody>
      </p:sp>
      <p:pic>
        <p:nvPicPr>
          <p:cNvPr id="5" name="Θέση περιεχομένου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148064" y="1196752"/>
            <a:ext cx="3651964" cy="2700283"/>
          </a:xfrm>
        </p:spPr>
      </p:pic>
      <p:sp>
        <p:nvSpPr>
          <p:cNvPr id="6" name="TextBox 5"/>
          <p:cNvSpPr txBox="1"/>
          <p:nvPr/>
        </p:nvSpPr>
        <p:spPr>
          <a:xfrm>
            <a:off x="5148064" y="4149080"/>
            <a:ext cx="3651964" cy="792088"/>
          </a:xfrm>
          <a:prstGeom prst="rect">
            <a:avLst/>
          </a:prstGeom>
        </p:spPr>
        <p:txBody>
          <a:bodyPr vert="horz" wrap="square" lIns="91440" tIns="45720" rIns="91440" bIns="45720" rtlCol="0" anchor="ctr">
            <a:noAutofit/>
          </a:bodyPr>
          <a:lstStyle/>
          <a:p>
            <a:r>
              <a:rPr lang="el-GR" dirty="0"/>
              <a:t>Σπάνια γυναίκα δέχεται Αποκάλυψη αντίστοιχη μάλιστα του όρους Σινά και μάλιστα στο ναδίρ της ζωής της</a:t>
            </a:r>
            <a:r>
              <a:rPr lang="el-GR" dirty="0" smtClean="0"/>
              <a:t>.</a:t>
            </a:r>
            <a:endParaRPr lang="el-GR" dirty="0"/>
          </a:p>
        </p:txBody>
      </p:sp>
      <p:sp>
        <p:nvSpPr>
          <p:cNvPr id="7" name="TextBox 6"/>
          <p:cNvSpPr txBox="1"/>
          <p:nvPr/>
        </p:nvSpPr>
        <p:spPr>
          <a:xfrm>
            <a:off x="8460432" y="3910945"/>
            <a:ext cx="451126" cy="224224"/>
          </a:xfrm>
          <a:prstGeom prst="rect">
            <a:avLst/>
          </a:prstGeom>
        </p:spPr>
        <p:txBody>
          <a:bodyPr vert="horz" wrap="square" lIns="91440" tIns="45720" rIns="91440" bIns="45720" rtlCol="0" anchor="ctr">
            <a:noAutofit/>
          </a:bodyPr>
          <a:lstStyle/>
          <a:p>
            <a:pPr algn="ctr"/>
            <a:r>
              <a:rPr lang="en-US" sz="1500" dirty="0" smtClean="0"/>
              <a:t>2</a:t>
            </a:r>
            <a:r>
              <a:rPr lang="el-GR" sz="1500" dirty="0" smtClean="0"/>
              <a:t>5</a:t>
            </a:r>
          </a:p>
        </p:txBody>
      </p:sp>
    </p:spTree>
    <p:extLst>
      <p:ext uri="{BB962C8B-B14F-4D97-AF65-F5344CB8AC3E}">
        <p14:creationId xmlns:p14="http://schemas.microsoft.com/office/powerpoint/2010/main" val="31582579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Πίνακας 3"/>
          <p:cNvGraphicFramePr>
            <a:graphicFrameLocks noGrp="1"/>
          </p:cNvGraphicFramePr>
          <p:nvPr>
            <p:extLst>
              <p:ext uri="{D42A27DB-BD31-4B8C-83A1-F6EECF244321}">
                <p14:modId xmlns:p14="http://schemas.microsoft.com/office/powerpoint/2010/main" val="3566340892"/>
              </p:ext>
            </p:extLst>
          </p:nvPr>
        </p:nvGraphicFramePr>
        <p:xfrm>
          <a:off x="179512" y="116632"/>
          <a:ext cx="8784976" cy="6637120"/>
        </p:xfrm>
        <a:graphic>
          <a:graphicData uri="http://schemas.openxmlformats.org/drawingml/2006/table">
            <a:tbl>
              <a:tblPr firstRow="1" bandRow="1">
                <a:tableStyleId>{5C22544A-7EE6-4342-B048-85BDC9FD1C3A}</a:tableStyleId>
              </a:tblPr>
              <a:tblGrid>
                <a:gridCol w="4392488"/>
                <a:gridCol w="4392488"/>
              </a:tblGrid>
              <a:tr h="444816">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300" b="0" i="1" u="none" strike="noStrike" kern="1200" cap="none" normalizeH="0" baseline="0" dirty="0" err="1" smtClean="0">
                          <a:ln>
                            <a:noFill/>
                          </a:ln>
                          <a:solidFill>
                            <a:schemeClr val="tx1"/>
                          </a:solidFill>
                          <a:effectLst/>
                          <a:latin typeface="+mn-lt"/>
                          <a:ea typeface="+mn-ea"/>
                          <a:cs typeface="Times New Roman" pitchFamily="18" charset="0"/>
                        </a:rPr>
                        <a:t>Γέν</a:t>
                      </a:r>
                      <a:r>
                        <a:rPr kumimoji="0" lang="el-GR" sz="1300" b="0" i="1" u="none" strike="noStrike" kern="1200" cap="none" normalizeH="0" baseline="0" dirty="0" smtClean="0">
                          <a:ln>
                            <a:noFill/>
                          </a:ln>
                          <a:solidFill>
                            <a:schemeClr val="tx1"/>
                          </a:solidFill>
                          <a:effectLst/>
                          <a:latin typeface="+mn-lt"/>
                          <a:ea typeface="+mn-ea"/>
                          <a:cs typeface="Times New Roman" pitchFamily="18" charset="0"/>
                        </a:rPr>
                        <a:t>. 21  </a:t>
                      </a:r>
                      <a:r>
                        <a:rPr kumimoji="0" lang="el-GR" sz="1300" b="1" i="1" u="sng" strike="noStrike" kern="1200" cap="none" normalizeH="0" baseline="0" dirty="0" smtClean="0">
                          <a:ln>
                            <a:noFill/>
                          </a:ln>
                          <a:solidFill>
                            <a:schemeClr val="tx1"/>
                          </a:solidFill>
                          <a:effectLst/>
                          <a:latin typeface="+mn-lt"/>
                          <a:ea typeface="+mn-ea"/>
                          <a:cs typeface="Times New Roman" pitchFamily="18" charset="0"/>
                        </a:rPr>
                        <a:t>ΠΑΡΑΛΛΗΛΟΤΗΤΑ ΤΗΣ «ΘΥΣΙΑΣ» ΤΟΥ ΓΙΟΥ ΤΗΣ ΑΓΑΡ ΚΑΙ ΤΟΥ  ΙΣΑΑΚ</a:t>
                      </a:r>
                      <a:r>
                        <a:rPr kumimoji="0" lang="el-GR" sz="1300" b="1" i="1" u="none" strike="noStrike" kern="1200" cap="none" normalizeH="0" baseline="0" dirty="0" smtClean="0">
                          <a:ln>
                            <a:noFill/>
                          </a:ln>
                          <a:solidFill>
                            <a:schemeClr val="tx1"/>
                          </a:solidFill>
                          <a:effectLst/>
                          <a:latin typeface="+mn-lt"/>
                          <a:ea typeface="+mn-ea"/>
                          <a:cs typeface="Times New Roman" pitchFamily="18" charset="0"/>
                        </a:rPr>
                        <a:t>  </a:t>
                      </a:r>
                      <a:r>
                        <a:rPr kumimoji="0" lang="el-GR" sz="1300" b="0" i="1" u="none" strike="noStrike" kern="1200" cap="none" normalizeH="0" baseline="0" dirty="0" err="1" smtClean="0">
                          <a:ln>
                            <a:noFill/>
                          </a:ln>
                          <a:solidFill>
                            <a:schemeClr val="tx1"/>
                          </a:solidFill>
                          <a:effectLst/>
                          <a:latin typeface="+mn-lt"/>
                          <a:ea typeface="+mn-ea"/>
                          <a:cs typeface="Times New Roman" pitchFamily="18" charset="0"/>
                        </a:rPr>
                        <a:t>Γέν</a:t>
                      </a:r>
                      <a:r>
                        <a:rPr kumimoji="0" lang="el-GR" sz="1300" b="0" i="1" u="none" strike="noStrike" kern="1200" cap="none" normalizeH="0" baseline="0" dirty="0" smtClean="0">
                          <a:ln>
                            <a:noFill/>
                          </a:ln>
                          <a:solidFill>
                            <a:schemeClr val="tx1"/>
                          </a:solidFill>
                          <a:effectLst/>
                          <a:latin typeface="+mn-lt"/>
                          <a:ea typeface="+mn-ea"/>
                          <a:cs typeface="Times New Roman" pitchFamily="18" charset="0"/>
                        </a:rPr>
                        <a:t>. 22</a:t>
                      </a:r>
                    </a:p>
                    <a:p>
                      <a:pPr algn="l"/>
                      <a:endParaRPr lang="el-GR" sz="1100" dirty="0"/>
                    </a:p>
                  </a:txBody>
                  <a:tcPr>
                    <a:solidFill>
                      <a:schemeClr val="tx2">
                        <a:lumMod val="20000"/>
                        <a:lumOff val="80000"/>
                      </a:schemeClr>
                    </a:solidFill>
                  </a:tcPr>
                </a:tc>
                <a:tc hMerge="1">
                  <a:txBody>
                    <a:bodyPr/>
                    <a:lstStyle/>
                    <a:p>
                      <a:endParaRPr lang="el-GR" dirty="0"/>
                    </a:p>
                  </a:txBody>
                  <a:tcPr/>
                </a:tc>
              </a:tr>
              <a:tr h="617992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l-GR" sz="1300" b="1" kern="1200" baseline="30000" dirty="0" smtClean="0">
                          <a:solidFill>
                            <a:schemeClr val="dk1"/>
                          </a:solidFill>
                          <a:latin typeface="+mn-lt"/>
                          <a:ea typeface="+mn-ea"/>
                          <a:cs typeface="+mn-cs"/>
                        </a:rPr>
                        <a:t>9 </a:t>
                      </a:r>
                      <a:r>
                        <a:rPr lang="el-GR" sz="1300" kern="1200" dirty="0" smtClean="0">
                          <a:solidFill>
                            <a:schemeClr val="dk1"/>
                          </a:solidFill>
                          <a:latin typeface="+mn-lt"/>
                          <a:ea typeface="+mn-ea"/>
                          <a:cs typeface="+mn-cs"/>
                        </a:rPr>
                        <a:t>Μια μέρα η </a:t>
                      </a:r>
                      <a:r>
                        <a:rPr lang="el-GR" sz="1300" kern="1200" dirty="0" err="1" smtClean="0">
                          <a:solidFill>
                            <a:schemeClr val="dk1"/>
                          </a:solidFill>
                          <a:latin typeface="+mn-lt"/>
                          <a:ea typeface="+mn-ea"/>
                          <a:cs typeface="+mn-cs"/>
                        </a:rPr>
                        <a:t>Σάρρα</a:t>
                      </a:r>
                      <a:r>
                        <a:rPr lang="el-GR" sz="1300" kern="1200" dirty="0" smtClean="0">
                          <a:solidFill>
                            <a:schemeClr val="dk1"/>
                          </a:solidFill>
                          <a:latin typeface="+mn-lt"/>
                          <a:ea typeface="+mn-ea"/>
                          <a:cs typeface="+mn-cs"/>
                        </a:rPr>
                        <a:t> είδε το γιο που γέννησε στον Αβραάμ η Άγαρ, η Αιγύπτια, </a:t>
                      </a:r>
                      <a:r>
                        <a:rPr lang="el-GR" sz="1300" i="1" kern="1200" dirty="0" smtClean="0">
                          <a:solidFill>
                            <a:schemeClr val="dk1"/>
                          </a:solidFill>
                          <a:latin typeface="+mn-lt"/>
                          <a:ea typeface="+mn-ea"/>
                          <a:cs typeface="+mn-cs"/>
                        </a:rPr>
                        <a:t>να παίζει</a:t>
                      </a:r>
                      <a:r>
                        <a:rPr lang="el-GR" sz="1300" kern="1200" dirty="0" smtClean="0">
                          <a:solidFill>
                            <a:schemeClr val="dk1"/>
                          </a:solidFill>
                          <a:latin typeface="+mn-lt"/>
                          <a:ea typeface="+mn-ea"/>
                          <a:cs typeface="+mn-cs"/>
                        </a:rPr>
                        <a:t>/ή κατά τους Ο’ </a:t>
                      </a:r>
                      <a:r>
                        <a:rPr lang="el-GR" sz="1300" i="1" kern="1200" dirty="0" smtClean="0">
                          <a:solidFill>
                            <a:schemeClr val="dk1"/>
                          </a:solidFill>
                          <a:latin typeface="+mn-lt"/>
                          <a:ea typeface="+mn-ea"/>
                          <a:cs typeface="+mn-cs"/>
                        </a:rPr>
                        <a:t>να κοροϊδεύει </a:t>
                      </a:r>
                      <a:r>
                        <a:rPr lang="el-GR" sz="1300" kern="1200" dirty="0" smtClean="0">
                          <a:solidFill>
                            <a:schemeClr val="dk1"/>
                          </a:solidFill>
                          <a:latin typeface="+mn-lt"/>
                          <a:ea typeface="+mn-ea"/>
                          <a:cs typeface="+mn-cs"/>
                        </a:rPr>
                        <a:t>(</a:t>
                      </a:r>
                      <a:r>
                        <a:rPr lang="en-US" sz="1300" kern="1200" dirty="0" err="1" smtClean="0">
                          <a:solidFill>
                            <a:schemeClr val="dk1"/>
                          </a:solidFill>
                          <a:latin typeface="+mn-lt"/>
                          <a:ea typeface="+mn-ea"/>
                          <a:cs typeface="+mn-cs"/>
                        </a:rPr>
                        <a:t>sahaq</a:t>
                      </a:r>
                      <a:r>
                        <a:rPr lang="en-US" sz="1300" kern="1200" dirty="0" smtClean="0">
                          <a:solidFill>
                            <a:schemeClr val="dk1"/>
                          </a:solidFill>
                          <a:latin typeface="+mn-lt"/>
                          <a:ea typeface="+mn-ea"/>
                          <a:cs typeface="+mn-cs"/>
                        </a:rPr>
                        <a:t>)</a:t>
                      </a:r>
                      <a:r>
                        <a:rPr lang="el-GR" sz="1300" kern="1200" baseline="0" dirty="0" smtClean="0">
                          <a:solidFill>
                            <a:schemeClr val="dk1"/>
                          </a:solidFill>
                          <a:latin typeface="+mn-lt"/>
                          <a:ea typeface="+mn-ea"/>
                          <a:cs typeface="+mn-cs"/>
                        </a:rPr>
                        <a:t> τον Ισαάκ (</a:t>
                      </a:r>
                      <a:r>
                        <a:rPr lang="en-US" sz="1300" kern="1200" baseline="0" dirty="0" err="1" smtClean="0">
                          <a:solidFill>
                            <a:schemeClr val="dk1"/>
                          </a:solidFill>
                          <a:latin typeface="+mn-lt"/>
                          <a:ea typeface="+mn-ea"/>
                          <a:cs typeface="+mn-cs"/>
                        </a:rPr>
                        <a:t>jishaq</a:t>
                      </a:r>
                      <a:r>
                        <a:rPr lang="en-US" sz="1300" kern="1200" baseline="0" dirty="0" smtClean="0">
                          <a:solidFill>
                            <a:schemeClr val="dk1"/>
                          </a:solidFill>
                          <a:latin typeface="+mn-lt"/>
                          <a:ea typeface="+mn-ea"/>
                          <a:cs typeface="+mn-cs"/>
                        </a:rPr>
                        <a:t> </a:t>
                      </a:r>
                      <a:r>
                        <a:rPr lang="el-GR" sz="1300" kern="1200" baseline="0" dirty="0" smtClean="0">
                          <a:solidFill>
                            <a:schemeClr val="dk1"/>
                          </a:solidFill>
                          <a:latin typeface="+mn-lt"/>
                          <a:ea typeface="+mn-ea"/>
                          <a:cs typeface="+mn-cs"/>
                        </a:rPr>
                        <a:t>σημαίνει γέλιο)</a:t>
                      </a:r>
                      <a:r>
                        <a:rPr lang="el-GR" sz="1300" kern="1200" dirty="0" smtClean="0">
                          <a:solidFill>
                            <a:schemeClr val="dk1"/>
                          </a:solidFill>
                          <a:latin typeface="+mn-lt"/>
                          <a:ea typeface="+mn-ea"/>
                          <a:cs typeface="+mn-cs"/>
                        </a:rPr>
                        <a:t>. Και είπε στον Αβραάμ: «</a:t>
                      </a:r>
                      <a:r>
                        <a:rPr lang="el-GR" sz="1300" b="1" kern="1200" dirty="0" err="1" smtClean="0">
                          <a:solidFill>
                            <a:schemeClr val="dk1"/>
                          </a:solidFill>
                          <a:latin typeface="+mn-lt"/>
                          <a:ea typeface="+mn-ea"/>
                          <a:cs typeface="+mn-cs"/>
                        </a:rPr>
                        <a:t>Δίωξε</a:t>
                      </a:r>
                      <a:r>
                        <a:rPr lang="el-GR" sz="1300" b="1" kern="1200" dirty="0" smtClean="0">
                          <a:solidFill>
                            <a:schemeClr val="dk1"/>
                          </a:solidFill>
                          <a:latin typeface="+mn-lt"/>
                          <a:ea typeface="+mn-ea"/>
                          <a:cs typeface="+mn-cs"/>
                        </a:rPr>
                        <a:t> αυτή τη δούλα και το παιδί </a:t>
                      </a:r>
                      <a:r>
                        <a:rPr lang="el-GR" sz="1300" b="1" i="1" kern="1200" dirty="0" smtClean="0">
                          <a:solidFill>
                            <a:schemeClr val="tx1"/>
                          </a:solidFill>
                          <a:latin typeface="+mn-lt"/>
                          <a:ea typeface="+mn-ea"/>
                          <a:cs typeface="+mn-cs"/>
                        </a:rPr>
                        <a:t>της</a:t>
                      </a:r>
                      <a:r>
                        <a:rPr lang="el-GR" sz="1300" kern="1200" dirty="0" smtClean="0">
                          <a:solidFill>
                            <a:schemeClr val="dk1"/>
                          </a:solidFill>
                          <a:latin typeface="+mn-lt"/>
                          <a:ea typeface="+mn-ea"/>
                          <a:cs typeface="+mn-cs"/>
                        </a:rPr>
                        <a:t>, γιατί το παιδί </a:t>
                      </a:r>
                      <a:r>
                        <a:rPr lang="el-GR" sz="1300" b="1" i="1" kern="1200" dirty="0" smtClean="0">
                          <a:solidFill>
                            <a:schemeClr val="tx1"/>
                          </a:solidFill>
                          <a:latin typeface="+mn-lt"/>
                          <a:ea typeface="+mn-ea"/>
                          <a:cs typeface="+mn-cs"/>
                        </a:rPr>
                        <a:t>αυτηνής</a:t>
                      </a:r>
                      <a:r>
                        <a:rPr lang="en-US" sz="1300" b="1" i="1" kern="1200" dirty="0" smtClean="0">
                          <a:solidFill>
                            <a:schemeClr val="tx1"/>
                          </a:solidFill>
                          <a:latin typeface="+mn-lt"/>
                          <a:ea typeface="+mn-ea"/>
                          <a:cs typeface="+mn-cs"/>
                        </a:rPr>
                        <a:t> (!)</a:t>
                      </a:r>
                      <a:r>
                        <a:rPr lang="el-GR" sz="1300" kern="1200" dirty="0" smtClean="0">
                          <a:solidFill>
                            <a:schemeClr val="tx1"/>
                          </a:solidFill>
                          <a:latin typeface="+mn-lt"/>
                          <a:ea typeface="+mn-ea"/>
                          <a:cs typeface="+mn-cs"/>
                        </a:rPr>
                        <a:t> </a:t>
                      </a:r>
                      <a:r>
                        <a:rPr lang="el-GR" sz="1300" kern="1200" dirty="0" smtClean="0">
                          <a:solidFill>
                            <a:schemeClr val="dk1"/>
                          </a:solidFill>
                          <a:latin typeface="+mn-lt"/>
                          <a:ea typeface="+mn-ea"/>
                          <a:cs typeface="+mn-cs"/>
                        </a:rPr>
                        <a:t>δεν πρέπει να κληρονομήσει </a:t>
                      </a:r>
                      <a:r>
                        <a:rPr lang="el-GR" sz="1300" b="1" kern="1200" dirty="0" smtClean="0">
                          <a:solidFill>
                            <a:schemeClr val="dk1"/>
                          </a:solidFill>
                          <a:latin typeface="+mn-lt"/>
                          <a:ea typeface="+mn-ea"/>
                          <a:cs typeface="+mn-cs"/>
                        </a:rPr>
                        <a:t>μαζί με το γιο ΜΟΥ</a:t>
                      </a:r>
                      <a:r>
                        <a:rPr lang="el-GR" sz="1300" kern="1200" dirty="0" smtClean="0">
                          <a:solidFill>
                            <a:schemeClr val="dk1"/>
                          </a:solidFill>
                          <a:latin typeface="+mn-lt"/>
                          <a:ea typeface="+mn-ea"/>
                          <a:cs typeface="+mn-cs"/>
                        </a:rPr>
                        <a:t>, τον Ισαάκ». </a:t>
                      </a:r>
                      <a:r>
                        <a:rPr lang="el-GR" sz="1300" i="1" kern="1200" dirty="0" smtClean="0">
                          <a:solidFill>
                            <a:schemeClr val="dk1"/>
                          </a:solidFill>
                          <a:latin typeface="+mn-lt"/>
                          <a:ea typeface="+mn-ea"/>
                          <a:cs typeface="+mn-cs"/>
                        </a:rPr>
                        <a:t>Σημ.</a:t>
                      </a:r>
                      <a:r>
                        <a:rPr lang="el-GR" sz="1300" i="1" kern="1200" baseline="0" dirty="0" smtClean="0">
                          <a:solidFill>
                            <a:schemeClr val="dk1"/>
                          </a:solidFill>
                          <a:latin typeface="+mn-lt"/>
                          <a:ea typeface="+mn-ea"/>
                          <a:cs typeface="+mn-cs"/>
                        </a:rPr>
                        <a:t> </a:t>
                      </a:r>
                      <a:r>
                        <a:rPr lang="el-GR" sz="1300" kern="1200" baseline="0" dirty="0" smtClean="0">
                          <a:solidFill>
                            <a:schemeClr val="dk1"/>
                          </a:solidFill>
                          <a:latin typeface="+mn-lt"/>
                          <a:ea typeface="+mn-ea"/>
                          <a:cs typeface="+mn-cs"/>
                        </a:rPr>
                        <a:t>Για τη </a:t>
                      </a:r>
                      <a:r>
                        <a:rPr lang="el-GR" sz="1300" kern="1200" baseline="0" dirty="0" err="1" smtClean="0">
                          <a:solidFill>
                            <a:schemeClr val="dk1"/>
                          </a:solidFill>
                          <a:latin typeface="+mn-lt"/>
                          <a:ea typeface="+mn-ea"/>
                          <a:cs typeface="+mn-cs"/>
                        </a:rPr>
                        <a:t>Σάρρα</a:t>
                      </a:r>
                      <a:r>
                        <a:rPr lang="el-GR" sz="1300" kern="1200" baseline="0" dirty="0" smtClean="0">
                          <a:solidFill>
                            <a:schemeClr val="dk1"/>
                          </a:solidFill>
                          <a:latin typeface="+mn-lt"/>
                          <a:ea typeface="+mn-ea"/>
                          <a:cs typeface="+mn-cs"/>
                        </a:rPr>
                        <a:t> ΚΑΙ ΑΥΤΉ ΚΑΙ Ο ΓΙΟΣ ΤΗΣ (που είναι όμως ΠΡΩΤΟΤΟΚΟΣ) δεν έχουν όνομα!</a:t>
                      </a:r>
                      <a:r>
                        <a:rPr lang="el-GR" sz="1300" b="1" kern="1200" baseline="30000" dirty="0" smtClean="0">
                          <a:solidFill>
                            <a:schemeClr val="dk1"/>
                          </a:solidFill>
                          <a:latin typeface="+mn-lt"/>
                          <a:ea typeface="+mn-ea"/>
                          <a:cs typeface="+mn-cs"/>
                        </a:rPr>
                        <a:t>14</a:t>
                      </a:r>
                      <a:r>
                        <a:rPr lang="el-GR" sz="1300" b="1" kern="1200" dirty="0" smtClean="0">
                          <a:solidFill>
                            <a:schemeClr val="dk1"/>
                          </a:solidFill>
                          <a:latin typeface="+mn-lt"/>
                          <a:ea typeface="+mn-ea"/>
                          <a:cs typeface="+mn-cs"/>
                        </a:rPr>
                        <a:t>Την άλλη μέρα σηκώθηκε ο Αβραάμ</a:t>
                      </a:r>
                      <a:r>
                        <a:rPr lang="el-GR" sz="1300" kern="1200" dirty="0" smtClean="0">
                          <a:solidFill>
                            <a:schemeClr val="dk1"/>
                          </a:solidFill>
                          <a:latin typeface="+mn-lt"/>
                          <a:ea typeface="+mn-ea"/>
                          <a:cs typeface="+mn-cs"/>
                        </a:rPr>
                        <a:t>, πήρε ψωμί κι ένα ασκί νερό (ΕΝΏ ΤΟ ΒΡΑΔΥ ΕΊΧΕ ΔΙΟΡΓΑΝΩΘΕΙ ΠΛΟΥΣΙΟ ΔΕΙΠΝΟ ΚΑΤΆ ΤΟΝ ΑΠΟΓΑΛΑΚΤΙΣΜΟ ΤΟΥ ΙΣΑΑΚ)  και τα έδωσε στην Άγαρ. </a:t>
                      </a:r>
                      <a:r>
                        <a:rPr lang="el-GR" sz="1300" b="1" kern="1200" dirty="0" smtClean="0">
                          <a:solidFill>
                            <a:schemeClr val="dk1"/>
                          </a:solidFill>
                          <a:latin typeface="+mn-lt"/>
                          <a:ea typeface="+mn-ea"/>
                          <a:cs typeface="+mn-cs"/>
                        </a:rPr>
                        <a:t>Έβαλε</a:t>
                      </a:r>
                      <a:r>
                        <a:rPr lang="el-GR" sz="1300" kern="1200" dirty="0" smtClean="0">
                          <a:solidFill>
                            <a:schemeClr val="dk1"/>
                          </a:solidFill>
                          <a:latin typeface="+mn-lt"/>
                          <a:ea typeface="+mn-ea"/>
                          <a:cs typeface="+mn-cs"/>
                        </a:rPr>
                        <a:t> στους </a:t>
                      </a:r>
                      <a:r>
                        <a:rPr lang="el-GR" sz="1300" b="1" kern="1200" dirty="0" smtClean="0">
                          <a:solidFill>
                            <a:schemeClr val="dk1"/>
                          </a:solidFill>
                          <a:latin typeface="+mn-lt"/>
                          <a:ea typeface="+mn-ea"/>
                          <a:cs typeface="+mn-cs"/>
                        </a:rPr>
                        <a:t>ώμους</a:t>
                      </a:r>
                      <a:r>
                        <a:rPr lang="el-GR" sz="1300" kern="1200" dirty="0" smtClean="0">
                          <a:solidFill>
                            <a:schemeClr val="dk1"/>
                          </a:solidFill>
                          <a:latin typeface="+mn-lt"/>
                          <a:ea typeface="+mn-ea"/>
                          <a:cs typeface="+mn-cs"/>
                        </a:rPr>
                        <a:t> της το παιδί και την έδιωξε. Εκείνη έφυγε (ΧΩΡΙΣ ΤΗ ΒΟΥΛΗΣΗ</a:t>
                      </a:r>
                      <a:r>
                        <a:rPr lang="el-GR" sz="1300" kern="1200" baseline="0" dirty="0" smtClean="0">
                          <a:solidFill>
                            <a:schemeClr val="dk1"/>
                          </a:solidFill>
                          <a:latin typeface="+mn-lt"/>
                          <a:ea typeface="+mn-ea"/>
                          <a:cs typeface="+mn-cs"/>
                        </a:rPr>
                        <a:t> ΤΗΣ ΌΠΩΣ ΤΗΝ ΠΡΩΤΗ ΦΟΡΑ)</a:t>
                      </a:r>
                      <a:r>
                        <a:rPr lang="el-GR" sz="1300" kern="1200" dirty="0" smtClean="0">
                          <a:solidFill>
                            <a:schemeClr val="dk1"/>
                          </a:solidFill>
                          <a:latin typeface="+mn-lt"/>
                          <a:ea typeface="+mn-ea"/>
                          <a:cs typeface="+mn-cs"/>
                        </a:rPr>
                        <a:t> και περιπλανιόταν στην έρημο της </a:t>
                      </a:r>
                      <a:r>
                        <a:rPr lang="el-GR" sz="1300" kern="1200" dirty="0" err="1" smtClean="0">
                          <a:solidFill>
                            <a:schemeClr val="dk1"/>
                          </a:solidFill>
                          <a:latin typeface="+mn-lt"/>
                          <a:ea typeface="+mn-ea"/>
                          <a:cs typeface="+mn-cs"/>
                        </a:rPr>
                        <a:t>Βέερ-Σεβά</a:t>
                      </a:r>
                      <a:r>
                        <a:rPr lang="el-GR" sz="1300" kern="1200" dirty="0" smtClean="0">
                          <a:solidFill>
                            <a:schemeClr val="dk1"/>
                          </a:solidFill>
                          <a:latin typeface="+mn-lt"/>
                          <a:ea typeface="+mn-ea"/>
                          <a:cs typeface="+mn-cs"/>
                        </a:rPr>
                        <a:t>. ΌΤΑΝ ΤΟ ΝΕΡΌ ΤΕΛΕΊΩΣΕ ΤΟ ΈΒΑΛΕ</a:t>
                      </a:r>
                      <a:r>
                        <a:rPr lang="el-GR" sz="1300" kern="1200" baseline="0" dirty="0" smtClean="0">
                          <a:solidFill>
                            <a:schemeClr val="dk1"/>
                          </a:solidFill>
                          <a:latin typeface="+mn-lt"/>
                          <a:ea typeface="+mn-ea"/>
                          <a:cs typeface="+mn-cs"/>
                        </a:rPr>
                        <a:t> ΚΑΤΩ ΑΠΌ ΘΑΜΝΟ ΓΙΑ ΑΝ ΠΡΟΤΑΤΕΥΕΤΑΙ ΑΠΌ ΤΟΝ ΗΛΙΟ </a:t>
                      </a:r>
                      <a:r>
                        <a:rPr lang="el-GR" sz="1300" kern="1200" baseline="30000" dirty="0" smtClean="0">
                          <a:solidFill>
                            <a:schemeClr val="dk1"/>
                          </a:solidFill>
                          <a:latin typeface="+mn-lt"/>
                          <a:ea typeface="+mn-ea"/>
                          <a:cs typeface="+mn-cs"/>
                        </a:rPr>
                        <a:t> 16</a:t>
                      </a:r>
                      <a:r>
                        <a:rPr lang="el-GR" sz="1300" kern="1200" dirty="0" smtClean="0">
                          <a:solidFill>
                            <a:schemeClr val="dk1"/>
                          </a:solidFill>
                          <a:latin typeface="+mn-lt"/>
                          <a:ea typeface="+mn-ea"/>
                          <a:cs typeface="+mn-cs"/>
                        </a:rPr>
                        <a:t>κι εκείνη πήγε και κάθισε αντίκρυ σε απόσταση βολής τόξου, γιατί δεν μπορούσε να βλέπει το παιδί της (17 χρονών!) να πεθαίνει. Καθόταν, λοιπόν, εκεί και έκλαιγε με γοερές κραυγές.</a:t>
                      </a:r>
                      <a:r>
                        <a:rPr lang="el-GR" sz="1300" kern="1200" baseline="0" dirty="0" smtClean="0">
                          <a:solidFill>
                            <a:schemeClr val="dk1"/>
                          </a:solidFill>
                          <a:latin typeface="+mn-lt"/>
                          <a:ea typeface="+mn-ea"/>
                          <a:cs typeface="+mn-cs"/>
                        </a:rPr>
                        <a:t> </a:t>
                      </a:r>
                      <a:r>
                        <a:rPr lang="el-GR" sz="1300" b="1" kern="1200" dirty="0" smtClean="0">
                          <a:solidFill>
                            <a:schemeClr val="dk1"/>
                          </a:solidFill>
                          <a:latin typeface="+mn-lt"/>
                          <a:ea typeface="+mn-ea"/>
                          <a:cs typeface="+mn-cs"/>
                        </a:rPr>
                        <a:t>Ο Θεός όμως άκουσε τις φωνές του παιδιού, κι ένας άγγελος Θεού φώναξε στην Άγαρ από τον ουρανό και της είπε: «Τι σου συμβαίνει Άγαρ; Μη φοβάσαι! </a:t>
                      </a:r>
                      <a:r>
                        <a:rPr lang="el-GR" sz="1300" kern="1200" dirty="0" smtClean="0">
                          <a:solidFill>
                            <a:schemeClr val="dk1"/>
                          </a:solidFill>
                          <a:latin typeface="+mn-lt"/>
                          <a:ea typeface="+mn-ea"/>
                          <a:cs typeface="+mn-cs"/>
                        </a:rPr>
                        <a:t>Ο Θεός άκουσε το παιδί σου που φωνάζει πέρα 'κει. </a:t>
                      </a:r>
                      <a:r>
                        <a:rPr lang="el-GR" sz="1300" kern="1200" baseline="30000" dirty="0" smtClean="0">
                          <a:solidFill>
                            <a:schemeClr val="dk1"/>
                          </a:solidFill>
                          <a:latin typeface="+mn-lt"/>
                          <a:ea typeface="+mn-ea"/>
                          <a:cs typeface="+mn-cs"/>
                        </a:rPr>
                        <a:t>18</a:t>
                      </a:r>
                      <a:r>
                        <a:rPr lang="el-GR" sz="1300" kern="1200" dirty="0" smtClean="0">
                          <a:solidFill>
                            <a:schemeClr val="dk1"/>
                          </a:solidFill>
                          <a:latin typeface="+mn-lt"/>
                          <a:ea typeface="+mn-ea"/>
                          <a:cs typeface="+mn-cs"/>
                        </a:rPr>
                        <a:t> Σήκω, πάρε το παιδί και κράτησε το στην αγκαλιά σου, γιατί απ' αυτό θα κάνω ένα μεγάλο λαό». ΑΠΌ ΠΑΘΗΤΙΚΟΤΗΤΑ Η ΑΓΑΡ ΩΘΕΙΤΑΙ ΣΕ ΕΝΕΡΓΕΙΑ</a:t>
                      </a:r>
                    </a:p>
                    <a:p>
                      <a:pPr marL="0" marR="0" lvl="0" indent="0" algn="l" defTabSz="914400" rtl="0" eaLnBrk="1" fontAlgn="base" latinLnBrk="0" hangingPunct="1">
                        <a:lnSpc>
                          <a:spcPct val="100000"/>
                        </a:lnSpc>
                        <a:spcBef>
                          <a:spcPct val="0"/>
                        </a:spcBef>
                        <a:spcAft>
                          <a:spcPct val="0"/>
                        </a:spcAft>
                        <a:buClrTx/>
                        <a:buSzTx/>
                        <a:buFontTx/>
                        <a:buNone/>
                        <a:tabLst/>
                        <a:defRPr/>
                      </a:pPr>
                      <a:r>
                        <a:rPr lang="el-GR" sz="1300" kern="1200" baseline="30000" dirty="0" smtClean="0">
                          <a:solidFill>
                            <a:schemeClr val="dk1"/>
                          </a:solidFill>
                          <a:latin typeface="+mn-lt"/>
                          <a:ea typeface="+mn-ea"/>
                          <a:cs typeface="+mn-cs"/>
                        </a:rPr>
                        <a:t>19</a:t>
                      </a:r>
                      <a:r>
                        <a:rPr lang="el-GR" sz="1300" kern="1200" dirty="0" smtClean="0">
                          <a:solidFill>
                            <a:schemeClr val="dk1"/>
                          </a:solidFill>
                          <a:latin typeface="+mn-lt"/>
                          <a:ea typeface="+mn-ea"/>
                          <a:cs typeface="+mn-cs"/>
                        </a:rPr>
                        <a:t> Τότε </a:t>
                      </a:r>
                      <a:r>
                        <a:rPr lang="el-GR" sz="1300" b="1" kern="1200" dirty="0" smtClean="0">
                          <a:solidFill>
                            <a:schemeClr val="dk1"/>
                          </a:solidFill>
                          <a:latin typeface="+mn-lt"/>
                          <a:ea typeface="+mn-ea"/>
                          <a:cs typeface="+mn-cs"/>
                        </a:rPr>
                        <a:t>ο Θεός της άνοιξε τα μάτια και είδε ένα πηγάδι με νερό</a:t>
                      </a:r>
                      <a:r>
                        <a:rPr lang="el-GR" sz="1300" kern="1200" dirty="0" smtClean="0">
                          <a:solidFill>
                            <a:schemeClr val="dk1"/>
                          </a:solidFill>
                          <a:latin typeface="+mn-lt"/>
                          <a:ea typeface="+mn-ea"/>
                          <a:cs typeface="+mn-cs"/>
                        </a:rPr>
                        <a:t>. Πήγε και γέμισε το ασκί της νερό, και έδωσε στο παιδί να πιει. </a:t>
                      </a:r>
                      <a:r>
                        <a:rPr lang="el-GR" sz="1300" kern="1200" baseline="30000" dirty="0" smtClean="0">
                          <a:solidFill>
                            <a:schemeClr val="dk1"/>
                          </a:solidFill>
                          <a:latin typeface="+mn-lt"/>
                          <a:ea typeface="+mn-ea"/>
                          <a:cs typeface="+mn-cs"/>
                        </a:rPr>
                        <a:t>20</a:t>
                      </a:r>
                      <a:r>
                        <a:rPr lang="el-GR" sz="1300" kern="1200" dirty="0" smtClean="0">
                          <a:solidFill>
                            <a:schemeClr val="dk1"/>
                          </a:solidFill>
                          <a:latin typeface="+mn-lt"/>
                          <a:ea typeface="+mn-ea"/>
                          <a:cs typeface="+mn-cs"/>
                        </a:rPr>
                        <a:t> Ο Θεός ήταν μαζί με το παιδί. Όταν μεγάλωσε πήγε κι έζησε στην έρημο και έγινε τοξότης.</a:t>
                      </a:r>
                      <a:r>
                        <a:rPr lang="el-GR" sz="1300" i="1" kern="1200" baseline="30000" dirty="0" smtClean="0">
                          <a:solidFill>
                            <a:schemeClr val="dk1"/>
                          </a:solidFill>
                          <a:latin typeface="+mn-lt"/>
                          <a:ea typeface="+mn-ea"/>
                          <a:cs typeface="+mn-cs"/>
                        </a:rPr>
                        <a:t>2</a:t>
                      </a:r>
                      <a:r>
                        <a:rPr lang="el-GR" sz="1300" i="1" kern="1200" dirty="0" smtClean="0">
                          <a:solidFill>
                            <a:schemeClr val="dk1"/>
                          </a:solidFill>
                          <a:latin typeface="+mn-lt"/>
                          <a:ea typeface="+mn-ea"/>
                          <a:cs typeface="+mn-cs"/>
                        </a:rPr>
                        <a:t>' </a:t>
                      </a:r>
                      <a:r>
                        <a:rPr lang="el-GR" sz="1300" kern="1200" dirty="0" smtClean="0">
                          <a:solidFill>
                            <a:schemeClr val="dk1"/>
                          </a:solidFill>
                          <a:latin typeface="+mn-lt"/>
                          <a:ea typeface="+mn-ea"/>
                          <a:cs typeface="+mn-cs"/>
                        </a:rPr>
                        <a:t>Εγκαταστάθηκε στην έρημο Φοράν και η μάνα του τού διάλεξε γυναίκα μια από την Αίγυπτο.</a:t>
                      </a:r>
                      <a:endParaRPr lang="el-GR" sz="1300" dirty="0"/>
                    </a:p>
                  </a:txBody>
                  <a:tcPr/>
                </a:tc>
                <a:tc>
                  <a:txBody>
                    <a:bodyPr/>
                    <a:lstStyle/>
                    <a:p>
                      <a:pPr algn="just"/>
                      <a:r>
                        <a:rPr lang="el-GR" sz="1300" kern="1200" dirty="0" smtClean="0">
                          <a:solidFill>
                            <a:schemeClr val="dk1"/>
                          </a:solidFill>
                          <a:latin typeface="+mn-lt"/>
                          <a:ea typeface="+mn-ea"/>
                          <a:cs typeface="+mn-cs"/>
                        </a:rPr>
                        <a:t>Ο Θεός</a:t>
                      </a:r>
                      <a:r>
                        <a:rPr lang="el-GR" sz="1300" kern="1200" baseline="0" dirty="0" smtClean="0">
                          <a:solidFill>
                            <a:schemeClr val="dk1"/>
                          </a:solidFill>
                          <a:latin typeface="+mn-lt"/>
                          <a:ea typeface="+mn-ea"/>
                          <a:cs typeface="+mn-cs"/>
                        </a:rPr>
                        <a:t> </a:t>
                      </a:r>
                      <a:r>
                        <a:rPr lang="el-GR" sz="1300" kern="1200" dirty="0" smtClean="0">
                          <a:solidFill>
                            <a:schemeClr val="dk1"/>
                          </a:solidFill>
                          <a:latin typeface="+mn-lt"/>
                          <a:ea typeface="+mn-ea"/>
                          <a:cs typeface="+mn-cs"/>
                        </a:rPr>
                        <a:t>δοκίμασε τον Αβραάμ </a:t>
                      </a:r>
                    </a:p>
                    <a:p>
                      <a:pPr algn="just"/>
                      <a:endParaRPr lang="el-GR" sz="1300" kern="1200" dirty="0" smtClean="0">
                        <a:solidFill>
                          <a:schemeClr val="dk1"/>
                        </a:solidFill>
                        <a:latin typeface="+mn-lt"/>
                        <a:ea typeface="+mn-ea"/>
                        <a:cs typeface="+mn-cs"/>
                      </a:endParaRPr>
                    </a:p>
                    <a:p>
                      <a:pPr algn="just"/>
                      <a:r>
                        <a:rPr lang="el-GR" sz="1300" kern="1200" dirty="0" smtClean="0">
                          <a:solidFill>
                            <a:schemeClr val="dk1"/>
                          </a:solidFill>
                          <a:latin typeface="+mn-lt"/>
                          <a:ea typeface="+mn-ea"/>
                          <a:cs typeface="+mn-cs"/>
                        </a:rPr>
                        <a:t>και του είπε: «Αβραάμ!" </a:t>
                      </a:r>
                      <a:r>
                        <a:rPr lang="el-GR" sz="1300" b="1" kern="1200" dirty="0" smtClean="0">
                          <a:solidFill>
                            <a:schemeClr val="dk1"/>
                          </a:solidFill>
                          <a:latin typeface="+mn-lt"/>
                          <a:ea typeface="+mn-ea"/>
                          <a:cs typeface="+mn-cs"/>
                        </a:rPr>
                        <a:t>2«Πάρε το γιο σου</a:t>
                      </a:r>
                      <a:r>
                        <a:rPr lang="el-GR" sz="1300" kern="1200" dirty="0" smtClean="0">
                          <a:solidFill>
                            <a:schemeClr val="dk1"/>
                          </a:solidFill>
                          <a:latin typeface="+mn-lt"/>
                          <a:ea typeface="+mn-ea"/>
                          <a:cs typeface="+mn-cs"/>
                        </a:rPr>
                        <a:t>», του λέει ο Θεάς, «το μονογενή, που τον αγαπάς, τον Ισαάκ, και πήγαινε να τον θυσιάσεις στη χώρα </a:t>
                      </a:r>
                      <a:r>
                        <a:rPr lang="el-GR" sz="1300" kern="1200" dirty="0" err="1" smtClean="0">
                          <a:solidFill>
                            <a:schemeClr val="dk1"/>
                          </a:solidFill>
                          <a:latin typeface="+mn-lt"/>
                          <a:ea typeface="+mn-ea"/>
                          <a:cs typeface="+mn-cs"/>
                        </a:rPr>
                        <a:t>Μοριά</a:t>
                      </a:r>
                      <a:r>
                        <a:rPr lang="el-GR" sz="1300" kern="1200" dirty="0" smtClean="0">
                          <a:solidFill>
                            <a:schemeClr val="dk1"/>
                          </a:solidFill>
                          <a:latin typeface="+mn-lt"/>
                          <a:ea typeface="+mn-ea"/>
                          <a:cs typeface="+mn-cs"/>
                        </a:rPr>
                        <a:t>».</a:t>
                      </a:r>
                    </a:p>
                    <a:p>
                      <a:pPr algn="just"/>
                      <a:endParaRPr lang="el-GR" sz="1300" kern="1200" baseline="30000" dirty="0" smtClean="0">
                        <a:solidFill>
                          <a:schemeClr val="dk1"/>
                        </a:solidFill>
                        <a:latin typeface="+mn-lt"/>
                        <a:ea typeface="+mn-ea"/>
                        <a:cs typeface="+mn-cs"/>
                      </a:endParaRPr>
                    </a:p>
                    <a:p>
                      <a:pPr algn="just"/>
                      <a:endParaRPr lang="el-GR" sz="1300" kern="1200" baseline="30000" dirty="0" smtClean="0">
                        <a:solidFill>
                          <a:schemeClr val="dk1"/>
                        </a:solidFill>
                        <a:latin typeface="+mn-lt"/>
                        <a:ea typeface="+mn-ea"/>
                        <a:cs typeface="+mn-cs"/>
                      </a:endParaRPr>
                    </a:p>
                    <a:p>
                      <a:pPr algn="just"/>
                      <a:r>
                        <a:rPr lang="el-GR" sz="1300" kern="1200" baseline="30000" dirty="0" smtClean="0">
                          <a:solidFill>
                            <a:schemeClr val="dk1"/>
                          </a:solidFill>
                          <a:latin typeface="+mn-lt"/>
                          <a:ea typeface="+mn-ea"/>
                          <a:cs typeface="+mn-cs"/>
                        </a:rPr>
                        <a:t>3</a:t>
                      </a:r>
                      <a:r>
                        <a:rPr lang="el-GR" sz="1300" kern="1200" dirty="0" smtClean="0">
                          <a:solidFill>
                            <a:schemeClr val="dk1"/>
                          </a:solidFill>
                          <a:latin typeface="+mn-lt"/>
                          <a:ea typeface="+mn-ea"/>
                          <a:cs typeface="+mn-cs"/>
                        </a:rPr>
                        <a:t> </a:t>
                      </a:r>
                      <a:r>
                        <a:rPr lang="el-GR" sz="1300" b="1" kern="1200" dirty="0" smtClean="0">
                          <a:solidFill>
                            <a:schemeClr val="dk1"/>
                          </a:solidFill>
                          <a:latin typeface="+mn-lt"/>
                          <a:ea typeface="+mn-ea"/>
                          <a:cs typeface="+mn-cs"/>
                        </a:rPr>
                        <a:t>Ο Αβραάμ σηκώθηκε νωρίς το πρωί, </a:t>
                      </a:r>
                      <a:r>
                        <a:rPr lang="el-GR" sz="1300" kern="1200" dirty="0" smtClean="0">
                          <a:solidFill>
                            <a:schemeClr val="dk1"/>
                          </a:solidFill>
                          <a:latin typeface="+mn-lt"/>
                          <a:ea typeface="+mn-ea"/>
                          <a:cs typeface="+mn-cs"/>
                        </a:rPr>
                        <a:t>σαμάρωσε το γαϊδουράκι του και πήρε μαζί του δυο από τους δούλους του και το γιο του τον Ισαάκ. […]Την τρίτη μέρα κοίταξε πέρα και είδε τον τόπο από μακριά. </a:t>
                      </a:r>
                    </a:p>
                    <a:p>
                      <a:pPr algn="just"/>
                      <a:r>
                        <a:rPr lang="el-GR" sz="1300" kern="1200" baseline="30000" dirty="0" smtClean="0">
                          <a:solidFill>
                            <a:schemeClr val="dk1"/>
                          </a:solidFill>
                          <a:latin typeface="+mn-lt"/>
                          <a:ea typeface="+mn-ea"/>
                          <a:cs typeface="+mn-cs"/>
                        </a:rPr>
                        <a:t>6</a:t>
                      </a:r>
                      <a:r>
                        <a:rPr lang="el-GR" sz="1300" kern="1200" dirty="0" smtClean="0">
                          <a:solidFill>
                            <a:schemeClr val="dk1"/>
                          </a:solidFill>
                          <a:latin typeface="+mn-lt"/>
                          <a:ea typeface="+mn-ea"/>
                          <a:cs typeface="+mn-cs"/>
                        </a:rPr>
                        <a:t> </a:t>
                      </a:r>
                      <a:r>
                        <a:rPr lang="el-GR" sz="1300" b="1" kern="1200" dirty="0" smtClean="0">
                          <a:solidFill>
                            <a:schemeClr val="dk1"/>
                          </a:solidFill>
                          <a:latin typeface="+mn-lt"/>
                          <a:ea typeface="+mn-ea"/>
                          <a:cs typeface="+mn-cs"/>
                        </a:rPr>
                        <a:t>Πήρε</a:t>
                      </a:r>
                      <a:r>
                        <a:rPr lang="el-GR" sz="1300" kern="1200" dirty="0" smtClean="0">
                          <a:solidFill>
                            <a:schemeClr val="dk1"/>
                          </a:solidFill>
                          <a:latin typeface="+mn-lt"/>
                          <a:ea typeface="+mn-ea"/>
                          <a:cs typeface="+mn-cs"/>
                        </a:rPr>
                        <a:t> ο Αβραάμ τα ξύλα της θυσίας και τα φόρτωσε πάνω στον Ισαάκ το γιο του, πήρε στο χέρι του τη φωτιά και το μαχαίρι, </a:t>
                      </a:r>
                      <a:r>
                        <a:rPr lang="el-GR" sz="1300" b="1" kern="1200" dirty="0" smtClean="0">
                          <a:solidFill>
                            <a:schemeClr val="dk1"/>
                          </a:solidFill>
                          <a:latin typeface="+mn-lt"/>
                          <a:ea typeface="+mn-ea"/>
                          <a:cs typeface="+mn-cs"/>
                        </a:rPr>
                        <a:t>και βάδιζαν </a:t>
                      </a:r>
                      <a:r>
                        <a:rPr lang="el-GR" sz="1300" kern="1200" dirty="0" smtClean="0">
                          <a:solidFill>
                            <a:schemeClr val="dk1"/>
                          </a:solidFill>
                          <a:latin typeface="+mn-lt"/>
                          <a:ea typeface="+mn-ea"/>
                          <a:cs typeface="+mn-cs"/>
                        </a:rPr>
                        <a:t>οι δυο μαζί. </a:t>
                      </a:r>
                    </a:p>
                    <a:p>
                      <a:pPr algn="just"/>
                      <a:endParaRPr lang="el-GR" sz="1300" kern="1200" dirty="0" smtClean="0">
                        <a:solidFill>
                          <a:schemeClr val="dk1"/>
                        </a:solidFill>
                        <a:latin typeface="+mn-lt"/>
                        <a:ea typeface="+mn-ea"/>
                        <a:cs typeface="+mn-cs"/>
                      </a:endParaRPr>
                    </a:p>
                    <a:p>
                      <a:pPr algn="just"/>
                      <a:endParaRPr lang="el-GR" sz="1300" kern="1200" dirty="0" smtClean="0">
                        <a:solidFill>
                          <a:schemeClr val="dk1"/>
                        </a:solidFill>
                        <a:latin typeface="+mn-lt"/>
                        <a:ea typeface="+mn-ea"/>
                        <a:cs typeface="+mn-cs"/>
                      </a:endParaRPr>
                    </a:p>
                    <a:p>
                      <a:pPr algn="just"/>
                      <a:r>
                        <a:rPr lang="el-GR" sz="1300" kern="1200" dirty="0" smtClean="0">
                          <a:solidFill>
                            <a:schemeClr val="dk1"/>
                          </a:solidFill>
                          <a:latin typeface="+mn-lt"/>
                          <a:ea typeface="+mn-ea"/>
                          <a:cs typeface="+mn-cs"/>
                        </a:rPr>
                        <a:t>"</a:t>
                      </a:r>
                      <a:r>
                        <a:rPr lang="el-GR" sz="1300" b="1" kern="1200" dirty="0" smtClean="0">
                          <a:solidFill>
                            <a:schemeClr val="dk1"/>
                          </a:solidFill>
                          <a:latin typeface="+mn-lt"/>
                          <a:ea typeface="+mn-ea"/>
                          <a:cs typeface="+mn-cs"/>
                        </a:rPr>
                        <a:t>Αλλά ο άγγελος του Κυρίου τού φώναξε από τον ουρανό και του είπε: «Αβραάμ, Αβραάμ!« </a:t>
                      </a:r>
                      <a:r>
                        <a:rPr lang="el-GR" sz="1300" kern="1200" dirty="0" smtClean="0">
                          <a:solidFill>
                            <a:schemeClr val="dk1"/>
                          </a:solidFill>
                          <a:latin typeface="+mn-lt"/>
                          <a:ea typeface="+mn-ea"/>
                          <a:cs typeface="+mn-cs"/>
                        </a:rPr>
                        <a:t>Κι εκείνος απάντησε: «Ορίστε». </a:t>
                      </a:r>
                      <a:r>
                        <a:rPr lang="el-GR" sz="1300" kern="1200" baseline="30000" dirty="0" smtClean="0">
                          <a:solidFill>
                            <a:schemeClr val="dk1"/>
                          </a:solidFill>
                          <a:latin typeface="+mn-lt"/>
                          <a:ea typeface="+mn-ea"/>
                          <a:cs typeface="+mn-cs"/>
                        </a:rPr>
                        <a:t>12</a:t>
                      </a:r>
                      <a:r>
                        <a:rPr lang="el-GR" sz="1300" kern="1200" dirty="0" smtClean="0">
                          <a:solidFill>
                            <a:schemeClr val="dk1"/>
                          </a:solidFill>
                          <a:latin typeface="+mn-lt"/>
                          <a:ea typeface="+mn-ea"/>
                          <a:cs typeface="+mn-cs"/>
                        </a:rPr>
                        <a:t>Και του είπε: «Μην απλώσεις χέρι στο παιδί και μην του κανείς τίποτε, </a:t>
                      </a:r>
                      <a:r>
                        <a:rPr lang="el-GR" sz="1300" b="1" kern="1200" dirty="0" smtClean="0">
                          <a:solidFill>
                            <a:schemeClr val="dk1"/>
                          </a:solidFill>
                          <a:latin typeface="+mn-lt"/>
                          <a:ea typeface="+mn-ea"/>
                          <a:cs typeface="+mn-cs"/>
                        </a:rPr>
                        <a:t>γιατί τώρα </a:t>
                      </a:r>
                      <a:r>
                        <a:rPr lang="el-GR" sz="1300" kern="1200" dirty="0" smtClean="0">
                          <a:solidFill>
                            <a:schemeClr val="dk1"/>
                          </a:solidFill>
                          <a:latin typeface="+mn-lt"/>
                          <a:ea typeface="+mn-ea"/>
                          <a:cs typeface="+mn-cs"/>
                        </a:rPr>
                        <a:t>ξέρω ότι φοβάσαι το Θεό και δε μου αρνήθηκες το μοναχογιό σου».</a:t>
                      </a:r>
                    </a:p>
                    <a:p>
                      <a:pPr algn="just"/>
                      <a:endParaRPr lang="el-GR" sz="1300" kern="1200" baseline="30000" dirty="0" smtClean="0">
                        <a:solidFill>
                          <a:schemeClr val="dk1"/>
                        </a:solidFill>
                        <a:latin typeface="+mn-lt"/>
                        <a:ea typeface="+mn-ea"/>
                        <a:cs typeface="+mn-cs"/>
                      </a:endParaRPr>
                    </a:p>
                    <a:p>
                      <a:pPr algn="just"/>
                      <a:endParaRPr lang="el-GR" sz="1300" kern="1200" baseline="30000" dirty="0" smtClean="0">
                        <a:solidFill>
                          <a:schemeClr val="dk1"/>
                        </a:solidFill>
                        <a:latin typeface="+mn-lt"/>
                        <a:ea typeface="+mn-ea"/>
                        <a:cs typeface="+mn-cs"/>
                      </a:endParaRPr>
                    </a:p>
                    <a:p>
                      <a:pPr algn="just"/>
                      <a:endParaRPr lang="el-GR" sz="1300" kern="1200" baseline="30000" dirty="0" smtClean="0">
                        <a:solidFill>
                          <a:schemeClr val="dk1"/>
                        </a:solidFill>
                        <a:latin typeface="+mn-lt"/>
                        <a:ea typeface="+mn-ea"/>
                        <a:cs typeface="+mn-cs"/>
                      </a:endParaRPr>
                    </a:p>
                    <a:p>
                      <a:pPr algn="just"/>
                      <a:r>
                        <a:rPr lang="el-GR" sz="1300" kern="1200" baseline="30000" dirty="0" smtClean="0">
                          <a:solidFill>
                            <a:schemeClr val="dk1"/>
                          </a:solidFill>
                          <a:latin typeface="+mn-lt"/>
                          <a:ea typeface="+mn-ea"/>
                          <a:cs typeface="+mn-cs"/>
                        </a:rPr>
                        <a:t>13</a:t>
                      </a:r>
                      <a:r>
                        <a:rPr lang="el-GR" sz="1300" kern="1200" dirty="0" smtClean="0">
                          <a:solidFill>
                            <a:schemeClr val="dk1"/>
                          </a:solidFill>
                          <a:latin typeface="+mn-lt"/>
                          <a:ea typeface="+mn-ea"/>
                          <a:cs typeface="+mn-cs"/>
                        </a:rPr>
                        <a:t> Ο Αβραάμ </a:t>
                      </a:r>
                      <a:r>
                        <a:rPr lang="el-GR" sz="1300" b="1" kern="1200" dirty="0" smtClean="0">
                          <a:solidFill>
                            <a:schemeClr val="dk1"/>
                          </a:solidFill>
                          <a:latin typeface="+mn-lt"/>
                          <a:ea typeface="+mn-ea"/>
                          <a:cs typeface="+mn-cs"/>
                        </a:rPr>
                        <a:t>κοίταξε τριγύρω </a:t>
                      </a:r>
                      <a:r>
                        <a:rPr lang="el-GR" sz="1300" kern="1200" dirty="0" smtClean="0">
                          <a:solidFill>
                            <a:schemeClr val="dk1"/>
                          </a:solidFill>
                          <a:latin typeface="+mn-lt"/>
                          <a:ea typeface="+mn-ea"/>
                          <a:cs typeface="+mn-cs"/>
                        </a:rPr>
                        <a:t>και είδε ένα κριάρι πιασμένο από τα κέρατα σ</a:t>
                      </a:r>
                      <a:r>
                        <a:rPr lang="el-GR" sz="1300" kern="1200" baseline="30000" dirty="0" smtClean="0">
                          <a:solidFill>
                            <a:schemeClr val="dk1"/>
                          </a:solidFill>
                          <a:latin typeface="+mn-lt"/>
                          <a:ea typeface="+mn-ea"/>
                          <a:cs typeface="+mn-cs"/>
                        </a:rPr>
                        <a:t>1</a:t>
                      </a:r>
                      <a:r>
                        <a:rPr lang="el-GR" sz="1300" kern="1200" dirty="0" smtClean="0">
                          <a:solidFill>
                            <a:schemeClr val="dk1"/>
                          </a:solidFill>
                          <a:latin typeface="+mn-lt"/>
                          <a:ea typeface="+mn-ea"/>
                          <a:cs typeface="+mn-cs"/>
                        </a:rPr>
                        <a:t> ένα θά­μνο. </a:t>
                      </a:r>
                      <a:r>
                        <a:rPr lang="el-GR" sz="1300" b="1" kern="1200" dirty="0" smtClean="0">
                          <a:solidFill>
                            <a:schemeClr val="dk1"/>
                          </a:solidFill>
                          <a:latin typeface="+mn-lt"/>
                          <a:ea typeface="+mn-ea"/>
                          <a:cs typeface="+mn-cs"/>
                        </a:rPr>
                        <a:t>Έτρεξε,</a:t>
                      </a:r>
                      <a:r>
                        <a:rPr lang="el-GR" sz="1300" kern="1200" dirty="0" smtClean="0">
                          <a:solidFill>
                            <a:schemeClr val="dk1"/>
                          </a:solidFill>
                          <a:latin typeface="+mn-lt"/>
                          <a:ea typeface="+mn-ea"/>
                          <a:cs typeface="+mn-cs"/>
                        </a:rPr>
                        <a:t> το πήρε και το θυσίασε αντί για το γιο του. </a:t>
                      </a:r>
                      <a:r>
                        <a:rPr lang="el-GR" sz="1300" kern="1200" baseline="30000" dirty="0" smtClean="0">
                          <a:solidFill>
                            <a:schemeClr val="dk1"/>
                          </a:solidFill>
                          <a:latin typeface="+mn-lt"/>
                          <a:ea typeface="+mn-ea"/>
                          <a:cs typeface="+mn-cs"/>
                        </a:rPr>
                        <a:t>Ι4</a:t>
                      </a:r>
                      <a:r>
                        <a:rPr lang="el-GR" sz="1300" kern="1200" dirty="0" smtClean="0">
                          <a:solidFill>
                            <a:schemeClr val="dk1"/>
                          </a:solidFill>
                          <a:latin typeface="+mn-lt"/>
                          <a:ea typeface="+mn-ea"/>
                          <a:cs typeface="+mn-cs"/>
                        </a:rPr>
                        <a:t>Τον τόπο εκείνο ο Αβραάμ τον ονόμασε </a:t>
                      </a:r>
                      <a:r>
                        <a:rPr lang="el-GR" sz="1300" b="1" i="1" kern="1200" dirty="0" err="1" smtClean="0">
                          <a:solidFill>
                            <a:schemeClr val="dk1"/>
                          </a:solidFill>
                          <a:latin typeface="+mn-lt"/>
                          <a:ea typeface="+mn-ea"/>
                          <a:cs typeface="+mn-cs"/>
                        </a:rPr>
                        <a:t>Γιαχβέ</a:t>
                      </a:r>
                      <a:r>
                        <a:rPr lang="el-GR" sz="1300" b="1" i="1" kern="1200" dirty="0" smtClean="0">
                          <a:solidFill>
                            <a:schemeClr val="dk1"/>
                          </a:solidFill>
                          <a:latin typeface="+mn-lt"/>
                          <a:ea typeface="+mn-ea"/>
                          <a:cs typeface="+mn-cs"/>
                        </a:rPr>
                        <a:t>-Ιερέ</a:t>
                      </a:r>
                      <a:r>
                        <a:rPr lang="el-GR" sz="1300" kern="1200" dirty="0" smtClean="0">
                          <a:solidFill>
                            <a:schemeClr val="dk1"/>
                          </a:solidFill>
                          <a:latin typeface="+mn-lt"/>
                          <a:ea typeface="+mn-ea"/>
                          <a:cs typeface="+mn-cs"/>
                        </a:rPr>
                        <a:t>,« γι</a:t>
                      </a:r>
                      <a:r>
                        <a:rPr lang="el-GR" sz="1300" kern="1200" baseline="30000" dirty="0" smtClean="0">
                          <a:solidFill>
                            <a:schemeClr val="dk1"/>
                          </a:solidFill>
                          <a:latin typeface="+mn-lt"/>
                          <a:ea typeface="+mn-ea"/>
                          <a:cs typeface="+mn-cs"/>
                        </a:rPr>
                        <a:t>’</a:t>
                      </a:r>
                      <a:r>
                        <a:rPr lang="el-GR" sz="1300" kern="1200" dirty="0" smtClean="0">
                          <a:solidFill>
                            <a:schemeClr val="dk1"/>
                          </a:solidFill>
                          <a:latin typeface="+mn-lt"/>
                          <a:ea typeface="+mn-ea"/>
                          <a:cs typeface="+mn-cs"/>
                        </a:rPr>
                        <a:t> αυτά μέχρι σήμερα λέγεται: </a:t>
                      </a:r>
                      <a:r>
                        <a:rPr lang="el-GR" sz="1300" i="1" kern="1200" dirty="0" smtClean="0">
                          <a:solidFill>
                            <a:schemeClr val="dk1"/>
                          </a:solidFill>
                          <a:latin typeface="+mn-lt"/>
                          <a:ea typeface="+mn-ea"/>
                          <a:cs typeface="+mn-cs"/>
                        </a:rPr>
                        <a:t>"Σ </a:t>
                      </a:r>
                      <a:r>
                        <a:rPr lang="el-GR" sz="1300" kern="1200" dirty="0" smtClean="0">
                          <a:solidFill>
                            <a:schemeClr val="dk1"/>
                          </a:solidFill>
                          <a:latin typeface="+mn-lt"/>
                          <a:ea typeface="+mn-ea"/>
                          <a:cs typeface="+mn-cs"/>
                        </a:rPr>
                        <a:t>αυτό το βουνά παρουσιάστηκε ο Κύριος».</a:t>
                      </a:r>
                    </a:p>
                    <a:p>
                      <a:pPr algn="just"/>
                      <a:endParaRPr lang="el-GR" sz="1300" kern="1200" dirty="0" smtClean="0">
                        <a:solidFill>
                          <a:schemeClr val="dk1"/>
                        </a:solidFill>
                        <a:latin typeface="+mn-lt"/>
                        <a:ea typeface="+mn-ea"/>
                        <a:cs typeface="+mn-cs"/>
                      </a:endParaRPr>
                    </a:p>
                    <a:p>
                      <a:pPr algn="just"/>
                      <a:r>
                        <a:rPr lang="el-GR" sz="1300" kern="1200" dirty="0" smtClean="0">
                          <a:solidFill>
                            <a:schemeClr val="dk1"/>
                          </a:solidFill>
                          <a:latin typeface="+mn-lt"/>
                          <a:ea typeface="+mn-ea"/>
                          <a:cs typeface="+mn-cs"/>
                        </a:rPr>
                        <a:t>Τότε ο Αβραάμ εγκαταστάθηκε στην </a:t>
                      </a:r>
                      <a:r>
                        <a:rPr lang="el-GR" sz="1300" kern="1200" dirty="0" err="1" smtClean="0">
                          <a:solidFill>
                            <a:schemeClr val="dk1"/>
                          </a:solidFill>
                          <a:latin typeface="+mn-lt"/>
                          <a:ea typeface="+mn-ea"/>
                          <a:cs typeface="+mn-cs"/>
                        </a:rPr>
                        <a:t>Βεερσεβά</a:t>
                      </a:r>
                      <a:r>
                        <a:rPr lang="el-GR" sz="1300" kern="1200" dirty="0" smtClean="0">
                          <a:solidFill>
                            <a:schemeClr val="dk1"/>
                          </a:solidFill>
                          <a:latin typeface="+mn-lt"/>
                          <a:ea typeface="+mn-ea"/>
                          <a:cs typeface="+mn-cs"/>
                        </a:rPr>
                        <a:t>.</a:t>
                      </a:r>
                    </a:p>
                    <a:p>
                      <a:pPr algn="l"/>
                      <a:endParaRPr lang="el-GR" sz="1100" dirty="0"/>
                    </a:p>
                  </a:txBody>
                  <a:tcPr/>
                </a:tc>
              </a:tr>
            </a:tbl>
          </a:graphicData>
        </a:graphic>
      </p:graphicFrame>
    </p:spTree>
    <p:extLst>
      <p:ext uri="{BB962C8B-B14F-4D97-AF65-F5344CB8AC3E}">
        <p14:creationId xmlns:p14="http://schemas.microsoft.com/office/powerpoint/2010/main" val="2839227660"/>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Η ΕΡΜΗΝΕΙΑ ΤΗΣ </a:t>
            </a:r>
            <a:r>
              <a:rPr lang="el-GR" dirty="0" smtClean="0"/>
              <a:t>ΤΕΧΝΗΣ</a:t>
            </a:r>
            <a:endParaRPr lang="el-GR" dirty="0"/>
          </a:p>
        </p:txBody>
      </p:sp>
      <p:pic>
        <p:nvPicPr>
          <p:cNvPr id="5" name="Θέση περιεχομένου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1417638"/>
            <a:ext cx="2997995" cy="4032448"/>
          </a:xfrm>
        </p:spPr>
      </p:pic>
      <p:sp>
        <p:nvSpPr>
          <p:cNvPr id="4" name="Θέση περιεχομένου 3"/>
          <p:cNvSpPr>
            <a:spLocks noGrp="1"/>
          </p:cNvSpPr>
          <p:nvPr>
            <p:ph sz="half" idx="2"/>
          </p:nvPr>
        </p:nvSpPr>
        <p:spPr>
          <a:xfrm>
            <a:off x="3563888" y="1417638"/>
            <a:ext cx="5272581" cy="4708525"/>
          </a:xfrm>
        </p:spPr>
        <p:txBody>
          <a:bodyPr>
            <a:noAutofit/>
          </a:bodyPr>
          <a:lstStyle/>
          <a:p>
            <a:pPr marL="0" indent="0">
              <a:lnSpc>
                <a:spcPts val="1800"/>
              </a:lnSpc>
              <a:spcBef>
                <a:spcPts val="0"/>
              </a:spcBef>
              <a:buNone/>
            </a:pPr>
            <a:r>
              <a:rPr lang="el-GR" sz="2000" dirty="0"/>
              <a:t>Οι τρεις μορφές δημιουργούν ένα τρίγωνο με κορυφή τον ρωμαλέο για την ηλικία των 86 ετών πατριάρχη (</a:t>
            </a:r>
            <a:r>
              <a:rPr lang="de-DE" sz="2000" i="1" dirty="0" err="1"/>
              <a:t>Father</a:t>
            </a:r>
            <a:r>
              <a:rPr lang="de-DE" sz="2000" i="1" dirty="0"/>
              <a:t> in spe</a:t>
            </a:r>
            <a:r>
              <a:rPr lang="el-GR" sz="2000" i="1" dirty="0"/>
              <a:t> = πατέρας επ’ </a:t>
            </a:r>
            <a:r>
              <a:rPr lang="el-GR" sz="2000" i="1" dirty="0" err="1"/>
              <a:t>ελπίδι</a:t>
            </a:r>
            <a:r>
              <a:rPr lang="de-DE" sz="2000" dirty="0"/>
              <a:t>)</a:t>
            </a:r>
            <a:r>
              <a:rPr lang="el-GR" sz="2000" dirty="0"/>
              <a:t>, ο οποίος όμως έχει και ένα παθητικό ρόλο. Η δούλη οδηγείται σε αυτόν και όχι αυτός σε εκείνη όπως στο Κείμενο (16, 2). Η Άγαρ απεικονίζεται ως </a:t>
            </a:r>
            <a:r>
              <a:rPr lang="de-DE" sz="2000" i="1" dirty="0"/>
              <a:t>Venus </a:t>
            </a:r>
            <a:r>
              <a:rPr lang="de-DE" sz="2000" i="1" dirty="0" err="1"/>
              <a:t>Pudica</a:t>
            </a:r>
            <a:r>
              <a:rPr lang="de-DE" sz="2000" dirty="0"/>
              <a:t> </a:t>
            </a:r>
            <a:r>
              <a:rPr lang="el-GR" sz="2000" dirty="0"/>
              <a:t>(σεμνή Αφροδίτη) σε στάση γονατιστή ανακαλώντας το περίφημο </a:t>
            </a:r>
            <a:r>
              <a:rPr lang="el-GR" sz="2000" i="1" dirty="0" err="1"/>
              <a:t>Γενηθήτω</a:t>
            </a:r>
            <a:r>
              <a:rPr lang="el-GR" sz="2000" i="1" dirty="0"/>
              <a:t> μοι</a:t>
            </a:r>
            <a:r>
              <a:rPr lang="el-GR" sz="2000" dirty="0"/>
              <a:t> (</a:t>
            </a:r>
            <a:r>
              <a:rPr lang="en-US" sz="2000" dirty="0"/>
              <a:t>fiat) </a:t>
            </a:r>
            <a:r>
              <a:rPr lang="el-GR" sz="2000" dirty="0"/>
              <a:t>και σε κοντράστ με τη στάση της μετά το συμβάν αυτής της νύχτας. </a:t>
            </a:r>
            <a:r>
              <a:rPr lang="en-US" sz="2000" dirty="0"/>
              <a:t> K</a:t>
            </a:r>
            <a:r>
              <a:rPr lang="el-GR" sz="2000" dirty="0" err="1"/>
              <a:t>αλύπτει</a:t>
            </a:r>
            <a:r>
              <a:rPr lang="el-GR" sz="2000" dirty="0"/>
              <a:t> και το δικό της στήθος αλλά και το στήθος του Πατριάρχη αφού σύμφωνα με τη Βουλγάτα τοποθετήθηκε από τη Σάρα </a:t>
            </a:r>
            <a:r>
              <a:rPr lang="el-GR" sz="2000" i="1" dirty="0"/>
              <a:t>στο στήθος ή τον κόλπο </a:t>
            </a:r>
            <a:r>
              <a:rPr lang="el-GR" sz="2000" dirty="0"/>
              <a:t>του Πατριάρχη (16, 5</a:t>
            </a:r>
            <a:r>
              <a:rPr lang="el-GR" sz="2000" dirty="0" smtClean="0"/>
              <a:t>).</a:t>
            </a:r>
            <a:endParaRPr lang="el-GR" sz="2000" dirty="0"/>
          </a:p>
          <a:p>
            <a:pPr marL="0" indent="0">
              <a:lnSpc>
                <a:spcPts val="1800"/>
              </a:lnSpc>
              <a:spcBef>
                <a:spcPts val="0"/>
              </a:spcBef>
              <a:buNone/>
            </a:pPr>
            <a:r>
              <a:rPr lang="el-GR" sz="2000" i="1" dirty="0"/>
              <a:t>Το δεξί του χέρι σηματοδοτεί = περίσκεψη ή και αποτροπή σε αντίθεση προς το άλλο.</a:t>
            </a:r>
            <a:r>
              <a:rPr lang="el-GR" sz="2000" dirty="0"/>
              <a:t> Πρόκειται για το γνωστό στο Μεσαίωνα γάμο της αριστερής χειρός (</a:t>
            </a:r>
            <a:r>
              <a:rPr lang="de-DE" sz="2000" i="1" dirty="0" err="1" smtClean="0"/>
              <a:t>matrimonium</a:t>
            </a:r>
            <a:r>
              <a:rPr lang="el-GR" sz="2000" i="1" dirty="0" smtClean="0"/>
              <a:t> </a:t>
            </a:r>
            <a:r>
              <a:rPr lang="de-DE" sz="2000" i="1" dirty="0" err="1" smtClean="0"/>
              <a:t>morganaticum</a:t>
            </a:r>
            <a:r>
              <a:rPr lang="el-GR" sz="2000" i="1" dirty="0"/>
              <a:t>), </a:t>
            </a:r>
            <a:r>
              <a:rPr lang="el-GR" sz="2000" dirty="0"/>
              <a:t>γάμο με κατώτερης κοινωνικής τάξης σύζυγο</a:t>
            </a:r>
            <a:r>
              <a:rPr lang="el-GR" sz="2000" dirty="0" smtClean="0"/>
              <a:t>.</a:t>
            </a:r>
            <a:endParaRPr lang="el-GR" sz="2000" dirty="0"/>
          </a:p>
          <a:p>
            <a:pPr marL="0" indent="0">
              <a:lnSpc>
                <a:spcPts val="1800"/>
              </a:lnSpc>
              <a:spcBef>
                <a:spcPts val="0"/>
              </a:spcBef>
              <a:buNone/>
            </a:pPr>
            <a:r>
              <a:rPr lang="el-GR" sz="2000" dirty="0"/>
              <a:t>Αξιοσημείωτη η στάση της </a:t>
            </a:r>
            <a:r>
              <a:rPr lang="el-GR" sz="2000" dirty="0" err="1"/>
              <a:t>Σάρρας</a:t>
            </a:r>
            <a:r>
              <a:rPr lang="el-GR" sz="2000" dirty="0" smtClean="0"/>
              <a:t>…….</a:t>
            </a:r>
            <a:endParaRPr lang="el-GR" sz="2000" dirty="0"/>
          </a:p>
        </p:txBody>
      </p:sp>
      <p:sp>
        <p:nvSpPr>
          <p:cNvPr id="6" name="TextBox 5"/>
          <p:cNvSpPr txBox="1"/>
          <p:nvPr/>
        </p:nvSpPr>
        <p:spPr>
          <a:xfrm>
            <a:off x="457200" y="5562198"/>
            <a:ext cx="2997995" cy="792088"/>
          </a:xfrm>
          <a:prstGeom prst="rect">
            <a:avLst/>
          </a:prstGeom>
        </p:spPr>
        <p:txBody>
          <a:bodyPr vert="horz" wrap="square" lIns="91440" tIns="45720" rIns="91440" bIns="45720" rtlCol="0" anchor="ctr">
            <a:noAutofit/>
          </a:bodyPr>
          <a:lstStyle/>
          <a:p>
            <a:pPr algn="ctr"/>
            <a:r>
              <a:rPr lang="en-US" dirty="0"/>
              <a:t>ANDRIAN VAN DER WAERFF</a:t>
            </a:r>
          </a:p>
          <a:p>
            <a:pPr algn="ctr"/>
            <a:r>
              <a:rPr lang="en-US" dirty="0"/>
              <a:t>Rotterdam 1659-1722</a:t>
            </a:r>
            <a:r>
              <a:rPr lang="el-GR" dirty="0"/>
              <a:t> </a:t>
            </a:r>
          </a:p>
          <a:p>
            <a:pPr algn="ctr"/>
            <a:r>
              <a:rPr lang="el-GR" dirty="0"/>
              <a:t>ζωγράφισε στο </a:t>
            </a:r>
            <a:r>
              <a:rPr lang="en-US" dirty="0" smtClean="0"/>
              <a:t>Dusseldorf</a:t>
            </a:r>
            <a:endParaRPr lang="en-US" dirty="0"/>
          </a:p>
        </p:txBody>
      </p:sp>
      <p:sp>
        <p:nvSpPr>
          <p:cNvPr id="7" name="TextBox 6"/>
          <p:cNvSpPr txBox="1"/>
          <p:nvPr/>
        </p:nvSpPr>
        <p:spPr>
          <a:xfrm>
            <a:off x="231637" y="5450086"/>
            <a:ext cx="451126" cy="224224"/>
          </a:xfrm>
          <a:prstGeom prst="rect">
            <a:avLst/>
          </a:prstGeom>
        </p:spPr>
        <p:txBody>
          <a:bodyPr vert="horz" wrap="square" lIns="91440" tIns="45720" rIns="91440" bIns="45720" rtlCol="0" anchor="ctr">
            <a:noAutofit/>
          </a:bodyPr>
          <a:lstStyle/>
          <a:p>
            <a:pPr algn="ctr"/>
            <a:r>
              <a:rPr lang="en-US" sz="1500" dirty="0" smtClean="0"/>
              <a:t>2</a:t>
            </a:r>
            <a:r>
              <a:rPr lang="el-GR" sz="1500" dirty="0" smtClean="0"/>
              <a:t>6</a:t>
            </a:r>
          </a:p>
        </p:txBody>
      </p:sp>
    </p:spTree>
    <p:extLst>
      <p:ext uri="{BB962C8B-B14F-4D97-AF65-F5344CB8AC3E}">
        <p14:creationId xmlns:p14="http://schemas.microsoft.com/office/powerpoint/2010/main" val="22412766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ΕΡΜΗΝΕΙΑ ΤΗΣ </a:t>
            </a:r>
            <a:r>
              <a:rPr lang="el-GR" dirty="0" smtClean="0"/>
              <a:t>ΤΕΧΝΗΣ</a:t>
            </a:r>
            <a:r>
              <a:rPr lang="en-US" dirty="0" smtClean="0"/>
              <a:t> [2]</a:t>
            </a:r>
            <a:endParaRPr lang="el-GR" dirty="0"/>
          </a:p>
        </p:txBody>
      </p:sp>
      <p:pic>
        <p:nvPicPr>
          <p:cNvPr id="5" name="Θέση περιεχομένου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1417638"/>
            <a:ext cx="3038859" cy="4099594"/>
          </a:xfrm>
        </p:spPr>
      </p:pic>
      <p:sp>
        <p:nvSpPr>
          <p:cNvPr id="4" name="Θέση περιεχομένου 3"/>
          <p:cNvSpPr>
            <a:spLocks noGrp="1"/>
          </p:cNvSpPr>
          <p:nvPr>
            <p:ph sz="half" idx="2"/>
          </p:nvPr>
        </p:nvSpPr>
        <p:spPr>
          <a:xfrm>
            <a:off x="3563888" y="1417637"/>
            <a:ext cx="5328592" cy="4706667"/>
          </a:xfrm>
        </p:spPr>
        <p:txBody>
          <a:bodyPr>
            <a:noAutofit/>
          </a:bodyPr>
          <a:lstStyle/>
          <a:p>
            <a:pPr marL="0" indent="0">
              <a:lnSpc>
                <a:spcPts val="1800"/>
              </a:lnSpc>
              <a:spcBef>
                <a:spcPts val="0"/>
              </a:spcBef>
              <a:buNone/>
            </a:pPr>
            <a:r>
              <a:rPr lang="el-GR" sz="2000" dirty="0"/>
              <a:t>Η </a:t>
            </a:r>
            <a:r>
              <a:rPr lang="el-GR" sz="2000" dirty="0" err="1"/>
              <a:t>Σάρρα</a:t>
            </a:r>
            <a:r>
              <a:rPr lang="el-GR" sz="2000" dirty="0"/>
              <a:t> «ελέγχει» τα δρώμενα από το παρασκήνιο, ακουμπισμένη σε ένα στύλο και με κρυφή ικανοποίηση αφού εκπληρώνεται η θέλησή της (</a:t>
            </a:r>
            <a:r>
              <a:rPr lang="el-GR" sz="2000" dirty="0" err="1"/>
              <a:t>Γέν</a:t>
            </a:r>
            <a:r>
              <a:rPr lang="el-GR" sz="2000" dirty="0"/>
              <a:t>. 21, 11). Τα παιδιά, όμως, χωρίζονται! Χαρακτηριστική η λαχτάρα του Ισμαήλ να ψάξει και να βρει τον αδελφό του αφού «σέρνεται» από τη μάνα του. Ο Ισαάκ στον ίδιο άξονα με τη δική του μητέρα κρατά τα ρούχα, έχει την εξασφάλιση του Αβραάμ, η οποία (εξασφάλιση) όμως στο επόμενο κεφ. θα αποδειχθεί  ότι δεν είναι και τόσο βέβαιη. Η «γλώσσα» των χεριών του Αβραάμ είναι αμφίσημη. Η δεξιά μάλλον ευλογεί και η αριστερά κινείται όχι απωθητικά αλλά με φροντίδα. Η Άγαρ κουβαλά τις προμήθειες (τη «διατροφή του διαζυγίου» που διαρκούν όμως για λίγο.</a:t>
            </a:r>
          </a:p>
          <a:p>
            <a:pPr marL="0" indent="0">
              <a:lnSpc>
                <a:spcPts val="1800"/>
              </a:lnSpc>
              <a:spcBef>
                <a:spcPts val="0"/>
              </a:spcBef>
              <a:buNone/>
            </a:pPr>
            <a:r>
              <a:rPr lang="el-GR" sz="2000" dirty="0"/>
              <a:t>Καταπληκτικός ο φωτισμός στα όμορφα νώτα της. Ο Θεός θα επιβλέψει στην Άγαρ και τον Ισμαήλ  και δεν θα χαθούν. Γι’ αυτό και στον ουρανό πίσω από τα σύννεφα </a:t>
            </a:r>
            <a:r>
              <a:rPr lang="el-GR" sz="2000" dirty="0" err="1"/>
              <a:t>αχνοφένει</a:t>
            </a:r>
            <a:r>
              <a:rPr lang="el-GR" sz="2000" dirty="0"/>
              <a:t> το φως</a:t>
            </a:r>
            <a:r>
              <a:rPr lang="el-GR" sz="2000" dirty="0" smtClean="0"/>
              <a:t>.</a:t>
            </a:r>
            <a:endParaRPr lang="el-GR" sz="2000" dirty="0"/>
          </a:p>
        </p:txBody>
      </p:sp>
      <p:sp>
        <p:nvSpPr>
          <p:cNvPr id="6" name="TextBox 5"/>
          <p:cNvSpPr txBox="1"/>
          <p:nvPr/>
        </p:nvSpPr>
        <p:spPr>
          <a:xfrm>
            <a:off x="457200" y="5517232"/>
            <a:ext cx="451126" cy="224224"/>
          </a:xfrm>
          <a:prstGeom prst="rect">
            <a:avLst/>
          </a:prstGeom>
        </p:spPr>
        <p:txBody>
          <a:bodyPr vert="horz" wrap="square" lIns="91440" tIns="45720" rIns="91440" bIns="45720" rtlCol="0" anchor="ctr">
            <a:noAutofit/>
          </a:bodyPr>
          <a:lstStyle/>
          <a:p>
            <a:pPr algn="ctr"/>
            <a:r>
              <a:rPr lang="en-US" sz="1500" dirty="0" smtClean="0"/>
              <a:t>27</a:t>
            </a:r>
            <a:endParaRPr lang="el-GR" sz="1500" dirty="0" smtClean="0"/>
          </a:p>
        </p:txBody>
      </p:sp>
    </p:spTree>
    <p:extLst>
      <p:ext uri="{BB962C8B-B14F-4D97-AF65-F5344CB8AC3E}">
        <p14:creationId xmlns:p14="http://schemas.microsoft.com/office/powerpoint/2010/main" val="8380109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9220" y="116632"/>
            <a:ext cx="8229600" cy="778098"/>
          </a:xfrm>
        </p:spPr>
        <p:txBody>
          <a:bodyPr>
            <a:normAutofit/>
          </a:bodyPr>
          <a:lstStyle/>
          <a:p>
            <a:r>
              <a:rPr lang="el-GR" sz="4000" dirty="0"/>
              <a:t>Η </a:t>
            </a:r>
            <a:r>
              <a:rPr lang="el-GR" sz="4000" dirty="0" smtClean="0"/>
              <a:t>ΠΑΡΑΝΟΗΣΗ</a:t>
            </a:r>
            <a:endParaRPr lang="el-GR" sz="4000" dirty="0"/>
          </a:p>
        </p:txBody>
      </p:sp>
      <p:sp>
        <p:nvSpPr>
          <p:cNvPr id="3" name="Θέση περιεχομένου 2"/>
          <p:cNvSpPr>
            <a:spLocks noGrp="1"/>
          </p:cNvSpPr>
          <p:nvPr>
            <p:ph idx="1"/>
          </p:nvPr>
        </p:nvSpPr>
        <p:spPr>
          <a:xfrm>
            <a:off x="464156" y="894730"/>
            <a:ext cx="8229600" cy="5188025"/>
          </a:xfrm>
        </p:spPr>
        <p:txBody>
          <a:bodyPr>
            <a:noAutofit/>
          </a:bodyPr>
          <a:lstStyle/>
          <a:p>
            <a:pPr marL="0" indent="0">
              <a:lnSpc>
                <a:spcPts val="1600"/>
              </a:lnSpc>
              <a:spcBef>
                <a:spcPts val="600"/>
              </a:spcBef>
              <a:buNone/>
            </a:pPr>
            <a:r>
              <a:rPr lang="el-GR" sz="1700" dirty="0"/>
              <a:t>ΕΝΏ Η (ΓΝΩΣΤΗ ΚΑΙ ΩΣ ΑΚΕΝΤΑ) ΘΥΣΙΑ ΤΟΥ ΙΣΑΑΚ ΕΊΝΑΙ ΔΗΜΟΦΙΛΗΣ ΚΑΙ ΕΠΑΝΑΛΑΜΒΑΝΕΤΑΙ ΣΤΑ ΛΑΤΡΕΥΤΙΚΑ ΚΕΙΜΕΝΑ, Η ΠΑΡΑΛΛΗΛΗ ΠΕΡΙΚΟΠΗ ΤΟΥ  ΙΣΜΑΗΛ, ΕΊΝΑΙ ΛΗΣΜΟΝΗΜΕΝΗ ΚΑΙ ΠΕΡΙΘΩΡΙΟΠΟΙΗΜΕΝΗ. ΠΡΟΚΕΙΤΑΙ ΓΙΑ ΚΕΦ. ΟΠΟΥ Η ΘΕΪΚΗ ΥΠΟΣΧΕΣΗ ΖΩΗΣ ΚΑΙ ΑΠΟΓΟΝΩΝ ΑΠΕΙΛΕΙΤΑΙ ΝΑ ΑΠΟΔΕΙΧΘΕΙ ΟΝΕΙΡΟ ΑΠΑΤΗΛΟ-ΟΥΤΟΠΙΑ. Ο ΘΕΟΣ ΌΜΩΣ ΣΩΖΕΙ ΤΑ ΠΑΙΔΙΑ ΤΟΥ ΑΒΡΑΑΜ ΌΤΑΝ Η ΑΠΕΙΛΗ ΚΟΡΥΦΩΝΕΤΑΙ ΚΑΙ ΦΑΝΕΡΩΝΕΤΑΙ ΠΙΣΤΟΣ (ΑΞΙΟΠΙΣΤΟΣ-ΣΥΝΕΠΗΣ</a:t>
            </a:r>
            <a:r>
              <a:rPr lang="el-GR" sz="1700" dirty="0" smtClean="0"/>
              <a:t>)</a:t>
            </a:r>
            <a:r>
              <a:rPr lang="en-US" sz="1700" dirty="0" smtClean="0"/>
              <a:t>.</a:t>
            </a:r>
          </a:p>
          <a:p>
            <a:pPr marL="0" indent="0">
              <a:lnSpc>
                <a:spcPts val="1600"/>
              </a:lnSpc>
              <a:spcBef>
                <a:spcPts val="600"/>
              </a:spcBef>
              <a:buNone/>
            </a:pPr>
            <a:r>
              <a:rPr lang="el-GR" sz="1700" dirty="0" smtClean="0"/>
              <a:t>ΑΝΤΙΘΕΤΩΣ </a:t>
            </a:r>
            <a:r>
              <a:rPr lang="el-GR" sz="1700" dirty="0"/>
              <a:t>ΣΤΙΣ </a:t>
            </a:r>
            <a:r>
              <a:rPr lang="el-GR" sz="1700" b="1" dirty="0"/>
              <a:t>ΑΦΗΓΗΣΕΙΣ ΤΩΝ ΠΑΤΕΡΩΝ</a:t>
            </a:r>
            <a:r>
              <a:rPr lang="el-GR" sz="1700" i="1" dirty="0"/>
              <a:t>, </a:t>
            </a:r>
            <a:r>
              <a:rPr lang="el-GR" sz="1700" dirty="0"/>
              <a:t>ΌΠΩΣ ΕΠΟΝΟΜΑΖΟΝΤΑΙ ΤΑ ΓΕΝ. 12-36, ΟΙ ΜΗΤΕΡΕΣ ΔΙΑΔΡΑΜΑΤΙΖΟΥΝ ΒΑΣΙΚΟ ΡΟΛΟ. ΤΡΕΙΣ ΦΟΡΕΣ ΜΑΛΙΣΤΑ ΟΙ ΠΑΤΡΙΑΡΧΕΣ ΑΒΡΑΑΜ ΚΑΙ ΙΣΑΑΚ ΕΚΘΕΤΟΥΝ ΣΕ ΚΙΝΔΥΝΟ ΤΙΣ ΣΥΖΥΓΟΥΣ ΤΟΥΣ ΑΠΌ ΦΟΒΟ ΓΙΑ ΤΗ ΖΩΗ ΤΟΥΣ.ΟΙ ΣΥΓΚΕΚΡΙΜΕΝΕΣ ΑΦΗΓΗΣΕΙΣ ΠΟΥ ΠΑΡΕΜΒΑΛΛΟΝΤΑΙ ΜΕΤΑΞΥ ΠΡΩΤΟΪΣΤΟΡΙΑΣ ΚΑΙ ΕΞΟΔΟΥ ΔΙΑΣΩΖΟΥΝ ΠΑΝΑΡΧΑΙΕΣ ΠΑΡΑΔΟΣΕΙΣ. ΚΑΤΑΓΡΑΦΗΚΑΝ ΌΜΩΣ ΤΗΝ ΕΠΟΧΗ ΤΗΣ ΚΡΙΣΗΣ, ΤΗΣ ΒΑΒΥΛΩΝΙΑΣ ΑΙΧΜΑΛΩΣΙΑΣ ΚΑΙ ΤΗΣ ΕΠΟΧΗΣ ΤΩΝ ΠΕΡΣΩΝ (539-333 π. Χ.) ΌΤΑΝ ΔΕΝ ΥΠΗΡΧΑΝ ΚΡΑΤΟΣ, ΝΑΟΣ ΚΑΙ ΒΑΣΙΛΙΑΣ. ΤΟ ΑΓΩΝΙΩΔΕΣ ΕΡΩΤΗΜΑ ΕΊΝΑΙ: ΜΗΠΩΣ ΟΙ ΥΠΟΣΧΕΣΕΙΣ ΤΟΥ ΘΕΟΥ ΕΊΝΑΙ ΦΡΟΥΔΕΣ; </a:t>
            </a:r>
          </a:p>
          <a:p>
            <a:pPr marL="0" indent="0">
              <a:lnSpc>
                <a:spcPts val="1600"/>
              </a:lnSpc>
              <a:spcBef>
                <a:spcPts val="600"/>
              </a:spcBef>
              <a:buNone/>
            </a:pPr>
            <a:r>
              <a:rPr lang="el-GR" sz="1700" dirty="0" smtClean="0"/>
              <a:t>ΣΤΗΝ </a:t>
            </a:r>
            <a:r>
              <a:rPr lang="el-GR" sz="1700" dirty="0"/>
              <a:t>ΥΠΟΒΑΘΜΙΣΗ ΤΟΥ ΙΣΜΑΗΛ ΚΑΙ ΤΗΣ ΑΓΑΡ ΙΣΩΣ ΑΚΟΥΣΙΑ ΡΟΛΟ ΔΙΑΔΡΑΜΑΤΙΣΕ ΚΑΙ Η ΧΡΗΣΗ ΤΗΣ ΕΙΚΟΝΑΣ ΑΥΤΩΝ ΣΤΟ ΓΑΛ. 3-4 ΑΠΟ ΤΟΝ ΠΑΥΛΟ (βλ. επόμενη παρουσίαση). ΑΝΤΙΣΤΟΙΧΩΣ ΟΙ ΑΜΒΡΟΣΙΟΣ ΚΑΙ ΑΥΓΟΥΣΤΙΝΟΣ ΘΕΩΡΟΥΝ ΤΟΝ ΙΣΜΑΗΛ ΩΣ ΤΥΠΟ ΤΗΣ ΑΜΑΡΤΩΛΗΣ ΑΝΘΡΩΠΙΝΗΣ ΦΥΣΗΣ, ΤΩΝ  ΑΙΡΕΤΙΚΩΝ </a:t>
            </a:r>
            <a:r>
              <a:rPr lang="el-GR" sz="1700" b="1" dirty="0"/>
              <a:t>ΚΑΙ ΟΙ ΙΟΥΔΑΙΩΝ </a:t>
            </a:r>
            <a:r>
              <a:rPr lang="el-GR" sz="1700" dirty="0"/>
              <a:t>(πάπας </a:t>
            </a:r>
            <a:r>
              <a:rPr lang="el-GR" sz="1700" dirty="0" err="1"/>
              <a:t>Ουρβανός</a:t>
            </a:r>
            <a:r>
              <a:rPr lang="el-GR" sz="1700" dirty="0"/>
              <a:t> Β’ 1095: </a:t>
            </a:r>
            <a:r>
              <a:rPr lang="el-GR" sz="1700" i="1" dirty="0" err="1"/>
              <a:t>ἔκβαλε</a:t>
            </a:r>
            <a:r>
              <a:rPr lang="el-GR" sz="1700" i="1" dirty="0"/>
              <a:t> </a:t>
            </a:r>
            <a:r>
              <a:rPr lang="el-GR" sz="1700" i="1" dirty="0" err="1"/>
              <a:t>τὴν</a:t>
            </a:r>
            <a:r>
              <a:rPr lang="el-GR" sz="1700" i="1" dirty="0"/>
              <a:t> </a:t>
            </a:r>
            <a:r>
              <a:rPr lang="el-GR" sz="1700" i="1" dirty="0" err="1"/>
              <a:t>παιδίσκην</a:t>
            </a:r>
            <a:r>
              <a:rPr lang="el-GR" sz="1700" i="1" dirty="0"/>
              <a:t> </a:t>
            </a:r>
            <a:r>
              <a:rPr lang="el-GR" sz="1700" i="1" dirty="0" err="1"/>
              <a:t>καὶ</a:t>
            </a:r>
            <a:r>
              <a:rPr lang="el-GR" sz="1700" i="1" dirty="0"/>
              <a:t> </a:t>
            </a:r>
            <a:r>
              <a:rPr lang="el-GR" sz="1700" i="1" dirty="0" err="1"/>
              <a:t>τὸν</a:t>
            </a:r>
            <a:r>
              <a:rPr lang="el-GR" sz="1700" i="1" dirty="0"/>
              <a:t> </a:t>
            </a:r>
            <a:r>
              <a:rPr lang="el-GR" sz="1700" i="1" dirty="0" err="1"/>
              <a:t>υἱὸν</a:t>
            </a:r>
            <a:r>
              <a:rPr lang="el-GR" sz="1700" i="1" dirty="0"/>
              <a:t> </a:t>
            </a:r>
            <a:r>
              <a:rPr lang="el-GR" sz="1700" i="1" dirty="0" err="1"/>
              <a:t>αὐτῆς</a:t>
            </a:r>
            <a:r>
              <a:rPr lang="el-GR" sz="1700" i="1" dirty="0"/>
              <a:t>· </a:t>
            </a:r>
            <a:r>
              <a:rPr lang="el-GR" sz="1700" i="1" dirty="0" err="1"/>
              <a:t>οὐ</a:t>
            </a:r>
            <a:r>
              <a:rPr lang="el-GR" sz="1700" i="1" dirty="0"/>
              <a:t> </a:t>
            </a:r>
            <a:r>
              <a:rPr lang="el-GR" sz="1700" i="1" dirty="0" err="1"/>
              <a:t>γὰρ</a:t>
            </a:r>
            <a:r>
              <a:rPr lang="el-GR" sz="1700" i="1" dirty="0"/>
              <a:t> </a:t>
            </a:r>
            <a:r>
              <a:rPr lang="el-GR" sz="1700" i="1" dirty="0" err="1"/>
              <a:t>μὴ</a:t>
            </a:r>
            <a:r>
              <a:rPr lang="el-GR" sz="1700" i="1" dirty="0"/>
              <a:t> </a:t>
            </a:r>
            <a:r>
              <a:rPr lang="el-GR" sz="1700" i="1" dirty="0" err="1"/>
              <a:t>κληρονομήσει</a:t>
            </a:r>
            <a:r>
              <a:rPr lang="el-GR" sz="1700" i="1" dirty="0"/>
              <a:t> ὁ </a:t>
            </a:r>
            <a:r>
              <a:rPr lang="el-GR" sz="1700" i="1" dirty="0" err="1"/>
              <a:t>υἱὸς</a:t>
            </a:r>
            <a:r>
              <a:rPr lang="el-GR" sz="1700" i="1" dirty="0"/>
              <a:t> </a:t>
            </a:r>
            <a:r>
              <a:rPr lang="el-GR" sz="1700" i="1" dirty="0" err="1"/>
              <a:t>τῆς</a:t>
            </a:r>
            <a:r>
              <a:rPr lang="el-GR" sz="1700" i="1" dirty="0"/>
              <a:t> </a:t>
            </a:r>
            <a:r>
              <a:rPr lang="el-GR" sz="1700" i="1" dirty="0" err="1"/>
              <a:t>παιδίσκης</a:t>
            </a:r>
            <a:r>
              <a:rPr lang="el-GR" sz="1700" i="1" dirty="0"/>
              <a:t> </a:t>
            </a:r>
            <a:r>
              <a:rPr lang="el-GR" sz="1700" i="1" dirty="0" err="1"/>
              <a:t>μετὰ</a:t>
            </a:r>
            <a:r>
              <a:rPr lang="el-GR" sz="1700" i="1" dirty="0"/>
              <a:t> </a:t>
            </a:r>
            <a:r>
              <a:rPr lang="el-GR" sz="1700" i="1" dirty="0" err="1"/>
              <a:t>τοῦ</a:t>
            </a:r>
            <a:r>
              <a:rPr lang="el-GR" sz="1700" i="1" dirty="0"/>
              <a:t> </a:t>
            </a:r>
            <a:r>
              <a:rPr lang="el-GR" sz="1700" i="1" dirty="0" err="1"/>
              <a:t>υἱοῦ</a:t>
            </a:r>
            <a:r>
              <a:rPr lang="el-GR" sz="1700" i="1" dirty="0"/>
              <a:t> </a:t>
            </a:r>
            <a:r>
              <a:rPr lang="el-GR" sz="1700" i="1" dirty="0" err="1"/>
              <a:t>τῆς</a:t>
            </a:r>
            <a:r>
              <a:rPr lang="el-GR" sz="1700" i="1" dirty="0"/>
              <a:t> </a:t>
            </a:r>
            <a:r>
              <a:rPr lang="el-GR" sz="1700" i="1" dirty="0" err="1"/>
              <a:t>ἐλευθέρας</a:t>
            </a:r>
            <a:r>
              <a:rPr lang="el-GR" sz="1700" i="1" dirty="0"/>
              <a:t>.</a:t>
            </a:r>
            <a:r>
              <a:rPr lang="el-GR" sz="1700" dirty="0"/>
              <a:t> </a:t>
            </a:r>
            <a:r>
              <a:rPr lang="el-GR" sz="1700" dirty="0" err="1"/>
              <a:t>Γαλ</a:t>
            </a:r>
            <a:r>
              <a:rPr lang="el-GR" sz="1700" dirty="0"/>
              <a:t>. </a:t>
            </a:r>
            <a:r>
              <a:rPr lang="en-US" sz="1700" dirty="0"/>
              <a:t>4</a:t>
            </a:r>
            <a:r>
              <a:rPr lang="el-GR" sz="1700" dirty="0"/>
              <a:t>, </a:t>
            </a:r>
            <a:r>
              <a:rPr lang="en-US" sz="1700" dirty="0"/>
              <a:t>30</a:t>
            </a:r>
            <a:r>
              <a:rPr lang="el-GR" sz="1700" dirty="0"/>
              <a:t>). ΚΑΤΆ ΤΗ ΔΙΑΜΑΡΤΥΡΗΣΗ ΜΕ ΤΟΝ ΙΣΜΑΗΛ ΤΑΥΤΙΖΟΝΤΑΙ ΕΙΤΕ ΟΙ ΡΩΜΑΙΟΚΑΘΟΛΙΚΟΙ ΕΙΤΕ ΟΙ ΕΥΑΓΓΕΛΙΚΟΙ ΑΝΑΛΟΓΑ. ΣΕ ΚΆΘΕ ΠΕΡΙΠΤΩΣΗ ΙΣΜΑΗΛ ΕΓΙΝΕ Ο ΆΛΛΟΣ, Ο ΑΘΕΟΣ. Ο ΕΧΘΡΟΣ. ΚΑΤΕΞΟΧΗΝ τον 7</a:t>
            </a:r>
            <a:r>
              <a:rPr lang="el-GR" sz="1700" baseline="30000" dirty="0"/>
              <a:t>ο</a:t>
            </a:r>
            <a:r>
              <a:rPr lang="el-GR" sz="1700" dirty="0"/>
              <a:t> και 8</a:t>
            </a:r>
            <a:r>
              <a:rPr lang="el-GR" sz="1700" baseline="30000" dirty="0"/>
              <a:t>ο</a:t>
            </a:r>
            <a:r>
              <a:rPr lang="el-GR" sz="1700" dirty="0"/>
              <a:t> αι.  και κατά τις Σταυροφορίες  ΟΙ </a:t>
            </a:r>
            <a:r>
              <a:rPr lang="el-GR" sz="1700" b="1" dirty="0"/>
              <a:t>ΜΟΥΣΟΥΛΜΑΝΟΙ ΑΡΑΒΕΣ που πιστεύουν ότι στη Μέκκα είναι θαμμένοι οι Άγαρ και Ισμαήλ</a:t>
            </a:r>
            <a:r>
              <a:rPr lang="el-GR" sz="1700" dirty="0"/>
              <a:t>. Ο ΛΟΥΘΗΡΟΣ ΜΕΤΑΦΡΑΖΕΙ ΤΟ ΓΕΝ. 16, 12 ΚΑΙ ΤΟ ΟΝΟΜΑ </a:t>
            </a:r>
            <a:r>
              <a:rPr lang="el-GR" sz="1700" i="1" dirty="0"/>
              <a:t>ΙΣΜΑΗΛ </a:t>
            </a:r>
            <a:r>
              <a:rPr lang="el-GR" sz="1700" dirty="0"/>
              <a:t> ΩΣ Ο </a:t>
            </a:r>
            <a:r>
              <a:rPr lang="el-GR" sz="1700" i="1" dirty="0"/>
              <a:t>ΑΓΡΙΟΣ</a:t>
            </a:r>
            <a:r>
              <a:rPr lang="el-GR" sz="1700" dirty="0"/>
              <a:t> (</a:t>
            </a:r>
            <a:r>
              <a:rPr lang="el-GR" sz="1700" dirty="0" err="1"/>
              <a:t>ἄγροικος</a:t>
            </a:r>
            <a:r>
              <a:rPr lang="el-GR" sz="1700" dirty="0"/>
              <a:t> Ο’) ΑΝΘΡΩΠΟΣ</a:t>
            </a:r>
            <a:r>
              <a:rPr lang="el-GR" sz="1700" dirty="0" smtClean="0"/>
              <a:t>.</a:t>
            </a:r>
            <a:endParaRPr lang="el-GR" sz="1700" dirty="0"/>
          </a:p>
        </p:txBody>
      </p:sp>
    </p:spTree>
    <p:extLst>
      <p:ext uri="{BB962C8B-B14F-4D97-AF65-F5344CB8AC3E}">
        <p14:creationId xmlns:p14="http://schemas.microsoft.com/office/powerpoint/2010/main" val="3618689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4156" y="116632"/>
            <a:ext cx="8229600" cy="634082"/>
          </a:xfrm>
        </p:spPr>
        <p:txBody>
          <a:bodyPr>
            <a:noAutofit/>
          </a:bodyPr>
          <a:lstStyle/>
          <a:p>
            <a:r>
              <a:rPr lang="el-GR" sz="3800" dirty="0"/>
              <a:t>ΠΑΥΛΟΣ ΚΑΙ ΑΓΑΡ/ΙΣΜΑΗΛ </a:t>
            </a:r>
          </a:p>
        </p:txBody>
      </p:sp>
      <p:sp>
        <p:nvSpPr>
          <p:cNvPr id="3" name="Θέση περιεχομένου 2"/>
          <p:cNvSpPr>
            <a:spLocks noGrp="1"/>
          </p:cNvSpPr>
          <p:nvPr>
            <p:ph idx="1"/>
          </p:nvPr>
        </p:nvSpPr>
        <p:spPr>
          <a:xfrm>
            <a:off x="464156" y="750714"/>
            <a:ext cx="8229600" cy="3614391"/>
          </a:xfrm>
        </p:spPr>
        <p:txBody>
          <a:bodyPr>
            <a:noAutofit/>
          </a:bodyPr>
          <a:lstStyle/>
          <a:p>
            <a:pPr marL="0" indent="0">
              <a:lnSpc>
                <a:spcPts val="1500"/>
              </a:lnSpc>
              <a:spcBef>
                <a:spcPts val="0"/>
              </a:spcBef>
              <a:buNone/>
            </a:pPr>
            <a:r>
              <a:rPr lang="el-GR" sz="1700" dirty="0">
                <a:latin typeface="Calibri" panose="020F0502020204030204" pitchFamily="34" charset="0"/>
              </a:rPr>
              <a:t>Ενώ οι αντίπαλοι (</a:t>
            </a:r>
            <a:r>
              <a:rPr lang="el-GR" sz="1700" dirty="0" err="1">
                <a:latin typeface="Calibri" panose="020F0502020204030204" pitchFamily="34" charset="0"/>
              </a:rPr>
              <a:t>Ιουδαιοχριστιανοί</a:t>
            </a:r>
            <a:r>
              <a:rPr lang="el-GR" sz="1700" dirty="0">
                <a:latin typeface="Calibri" panose="020F0502020204030204" pitchFamily="34" charset="0"/>
              </a:rPr>
              <a:t> της Γαλατίας ή απεσταλμένοι των Ιεροσολύμων) επικαλούνταν τον Αβραάμ ή τον Μωυσή για να επιβάλουν την περιτομή και να εντάξουν τους βάρβαρους </a:t>
            </a:r>
            <a:r>
              <a:rPr lang="el-GR" sz="1700" dirty="0" err="1">
                <a:latin typeface="Calibri" panose="020F0502020204030204" pitchFamily="34" charset="0"/>
              </a:rPr>
              <a:t>Γαλάτες</a:t>
            </a:r>
            <a:r>
              <a:rPr lang="el-GR" sz="1700" dirty="0">
                <a:latin typeface="Calibri" panose="020F0502020204030204" pitchFamily="34" charset="0"/>
              </a:rPr>
              <a:t> στην αγκαλιά ενός έθνους με πανάρχαιες παραδόσεις και ρίζες, ο Παύλος καταθέτει μια άλλη κατανόηση της επαγγελίας που δόθηκε στον Προπάτορα. Αντιστοιχίζει τη Σάρα στο Ευαγγέλιο και την Άγαρ στο Νόμο ακολουθώντας μια έντεχνη δομή, όπως διαπιστώνεται από το </a:t>
            </a:r>
            <a:r>
              <a:rPr lang="el-GR" sz="1700" dirty="0" smtClean="0">
                <a:latin typeface="Calibri" panose="020F0502020204030204" pitchFamily="34" charset="0"/>
              </a:rPr>
              <a:t>3,1-4,11</a:t>
            </a:r>
            <a:r>
              <a:rPr lang="de-DE" sz="1700" dirty="0" smtClean="0">
                <a:latin typeface="Calibri" panose="020F0502020204030204" pitchFamily="34" charset="0"/>
              </a:rPr>
              <a:t>:</a:t>
            </a:r>
            <a:endParaRPr lang="de-DE" sz="1700" dirty="0">
              <a:latin typeface="Calibri" panose="020F0502020204030204" pitchFamily="34" charset="0"/>
            </a:endParaRPr>
          </a:p>
          <a:p>
            <a:pPr marL="0" indent="0">
              <a:lnSpc>
                <a:spcPts val="1500"/>
              </a:lnSpc>
              <a:spcBef>
                <a:spcPts val="0"/>
              </a:spcBef>
              <a:buNone/>
            </a:pPr>
            <a:r>
              <a:rPr lang="de-DE" sz="1700" dirty="0">
                <a:latin typeface="Calibri" panose="020F0502020204030204" pitchFamily="34" charset="0"/>
              </a:rPr>
              <a:t>A       </a:t>
            </a:r>
            <a:r>
              <a:rPr lang="el-GR" sz="1700" b="1" dirty="0">
                <a:latin typeface="Calibri" panose="020F0502020204030204" pitchFamily="34" charset="0"/>
              </a:rPr>
              <a:t>Ερωτήσεις που αντικρούονται</a:t>
            </a:r>
            <a:r>
              <a:rPr lang="de-DE" sz="1700" b="1" dirty="0">
                <a:latin typeface="Calibri" panose="020F0502020204030204" pitchFamily="34" charset="0"/>
              </a:rPr>
              <a:t> </a:t>
            </a:r>
            <a:r>
              <a:rPr lang="el-GR" sz="1700" b="1" dirty="0">
                <a:latin typeface="Calibri" panose="020F0502020204030204" pitchFamily="34" charset="0"/>
              </a:rPr>
              <a:t>(3,1-5)</a:t>
            </a:r>
          </a:p>
          <a:p>
            <a:pPr marL="0" indent="0">
              <a:lnSpc>
                <a:spcPts val="1500"/>
              </a:lnSpc>
              <a:spcBef>
                <a:spcPts val="0"/>
              </a:spcBef>
              <a:buNone/>
            </a:pPr>
            <a:r>
              <a:rPr lang="de-DE" sz="1700" dirty="0">
                <a:latin typeface="Calibri" panose="020F0502020204030204" pitchFamily="34" charset="0"/>
              </a:rPr>
              <a:t>B         </a:t>
            </a:r>
            <a:r>
              <a:rPr lang="el-GR" sz="1700" dirty="0">
                <a:latin typeface="Calibri" panose="020F0502020204030204" pitchFamily="34" charset="0"/>
              </a:rPr>
              <a:t>Έκχυση Πνεύματος (3,1.5)</a:t>
            </a:r>
          </a:p>
          <a:p>
            <a:pPr marL="0" indent="0">
              <a:lnSpc>
                <a:spcPts val="1500"/>
              </a:lnSpc>
              <a:spcBef>
                <a:spcPts val="0"/>
              </a:spcBef>
              <a:buNone/>
            </a:pPr>
            <a:r>
              <a:rPr lang="de-DE" sz="1700" dirty="0">
                <a:latin typeface="Calibri" panose="020F0502020204030204" pitchFamily="34" charset="0"/>
              </a:rPr>
              <a:t>C            </a:t>
            </a:r>
            <a:r>
              <a:rPr lang="el-GR" sz="1700" dirty="0">
                <a:latin typeface="Calibri" panose="020F0502020204030204" pitchFamily="34" charset="0"/>
              </a:rPr>
              <a:t>Πίστη-</a:t>
            </a:r>
            <a:r>
              <a:rPr lang="el-GR" sz="1700" dirty="0" err="1">
                <a:latin typeface="Calibri" panose="020F0502020204030204" pitchFamily="34" charset="0"/>
              </a:rPr>
              <a:t>Υιότητα</a:t>
            </a:r>
            <a:r>
              <a:rPr lang="el-GR" sz="1700" dirty="0">
                <a:latin typeface="Calibri" panose="020F0502020204030204" pitchFamily="34" charset="0"/>
              </a:rPr>
              <a:t> (3,6-9)</a:t>
            </a:r>
          </a:p>
          <a:p>
            <a:pPr marL="0" indent="0">
              <a:lnSpc>
                <a:spcPts val="1500"/>
              </a:lnSpc>
              <a:spcBef>
                <a:spcPts val="0"/>
              </a:spcBef>
              <a:buNone/>
            </a:pPr>
            <a:r>
              <a:rPr lang="de-DE" sz="1700" dirty="0">
                <a:latin typeface="Calibri" panose="020F0502020204030204" pitchFamily="34" charset="0"/>
              </a:rPr>
              <a:t>D             </a:t>
            </a:r>
            <a:r>
              <a:rPr lang="el-GR" sz="1700" dirty="0">
                <a:latin typeface="Calibri" panose="020F0502020204030204" pitchFamily="34" charset="0"/>
              </a:rPr>
              <a:t>Πίστη-Νόμος (3,10-14)</a:t>
            </a:r>
          </a:p>
          <a:p>
            <a:pPr marL="0" indent="0">
              <a:lnSpc>
                <a:spcPts val="1500"/>
              </a:lnSpc>
              <a:spcBef>
                <a:spcPts val="0"/>
              </a:spcBef>
              <a:buNone/>
            </a:pPr>
            <a:r>
              <a:rPr lang="de-DE" sz="1700" dirty="0">
                <a:latin typeface="Calibri" panose="020F0502020204030204" pitchFamily="34" charset="0"/>
              </a:rPr>
              <a:t>E               </a:t>
            </a:r>
            <a:r>
              <a:rPr lang="el-GR" sz="1700" b="1" dirty="0">
                <a:latin typeface="Calibri" panose="020F0502020204030204" pitchFamily="34" charset="0"/>
              </a:rPr>
              <a:t>Επαγγελία-</a:t>
            </a:r>
            <a:r>
              <a:rPr lang="de-DE" sz="1700" b="1" dirty="0">
                <a:latin typeface="Calibri" panose="020F0502020204030204" pitchFamily="34" charset="0"/>
              </a:rPr>
              <a:t> </a:t>
            </a:r>
            <a:r>
              <a:rPr lang="el-GR" sz="1700" b="1" dirty="0">
                <a:latin typeface="Calibri" panose="020F0502020204030204" pitchFamily="34" charset="0"/>
              </a:rPr>
              <a:t>Νόμος  (3,15-18)</a:t>
            </a:r>
          </a:p>
          <a:p>
            <a:pPr marL="0" indent="0">
              <a:lnSpc>
                <a:spcPts val="1500"/>
              </a:lnSpc>
              <a:spcBef>
                <a:spcPts val="0"/>
              </a:spcBef>
              <a:buNone/>
            </a:pPr>
            <a:r>
              <a:rPr lang="el-GR" sz="1700" b="1" dirty="0">
                <a:latin typeface="Calibri" panose="020F0502020204030204" pitchFamily="34" charset="0"/>
              </a:rPr>
              <a:t>			Απευθύνονται στο μοναδικό Γιο της επαγγελίας</a:t>
            </a:r>
          </a:p>
          <a:p>
            <a:pPr marL="0" indent="0">
              <a:lnSpc>
                <a:spcPts val="1500"/>
              </a:lnSpc>
              <a:spcBef>
                <a:spcPts val="0"/>
              </a:spcBef>
              <a:buNone/>
            </a:pPr>
            <a:r>
              <a:rPr lang="de-DE" sz="1700" dirty="0">
                <a:latin typeface="Calibri" panose="020F0502020204030204" pitchFamily="34" charset="0"/>
              </a:rPr>
              <a:t>E'              </a:t>
            </a:r>
            <a:r>
              <a:rPr lang="el-GR" sz="1700" b="1" dirty="0">
                <a:latin typeface="Calibri" panose="020F0502020204030204" pitchFamily="34" charset="0"/>
              </a:rPr>
              <a:t>Επαγγελία-</a:t>
            </a:r>
            <a:r>
              <a:rPr lang="de-DE" sz="1700" b="1" dirty="0">
                <a:latin typeface="Calibri" panose="020F0502020204030204" pitchFamily="34" charset="0"/>
              </a:rPr>
              <a:t> </a:t>
            </a:r>
            <a:r>
              <a:rPr lang="el-GR" sz="1700" b="1" dirty="0">
                <a:latin typeface="Calibri" panose="020F0502020204030204" pitchFamily="34" charset="0"/>
              </a:rPr>
              <a:t>Νόμος (3,19-22)</a:t>
            </a:r>
          </a:p>
          <a:p>
            <a:pPr marL="0" indent="0">
              <a:lnSpc>
                <a:spcPts val="1500"/>
              </a:lnSpc>
              <a:spcBef>
                <a:spcPts val="0"/>
              </a:spcBef>
              <a:buNone/>
            </a:pPr>
            <a:r>
              <a:rPr lang="de-DE" sz="1700" dirty="0">
                <a:latin typeface="Calibri" panose="020F0502020204030204" pitchFamily="34" charset="0"/>
              </a:rPr>
              <a:t>D'              </a:t>
            </a:r>
            <a:r>
              <a:rPr lang="el-GR" sz="1700" dirty="0">
                <a:latin typeface="Calibri" panose="020F0502020204030204" pitchFamily="34" charset="0"/>
              </a:rPr>
              <a:t>Νόμος-Πίστη (3,23-25)</a:t>
            </a:r>
          </a:p>
          <a:p>
            <a:pPr marL="0" indent="0">
              <a:lnSpc>
                <a:spcPts val="1500"/>
              </a:lnSpc>
              <a:spcBef>
                <a:spcPts val="0"/>
              </a:spcBef>
              <a:buNone/>
            </a:pPr>
            <a:r>
              <a:rPr lang="de-DE" sz="1700" dirty="0">
                <a:latin typeface="Calibri" panose="020F0502020204030204" pitchFamily="34" charset="0"/>
              </a:rPr>
              <a:t>C'           </a:t>
            </a:r>
            <a:r>
              <a:rPr lang="el-GR" sz="1700" dirty="0" err="1">
                <a:latin typeface="Calibri" panose="020F0502020204030204" pitchFamily="34" charset="0"/>
              </a:rPr>
              <a:t>Υιότητα</a:t>
            </a:r>
            <a:r>
              <a:rPr lang="el-GR" sz="1700" dirty="0">
                <a:latin typeface="Calibri" panose="020F0502020204030204" pitchFamily="34" charset="0"/>
              </a:rPr>
              <a:t>-Πίστη (3,26-29)</a:t>
            </a:r>
          </a:p>
          <a:p>
            <a:pPr marL="0" indent="0">
              <a:lnSpc>
                <a:spcPts val="1500"/>
              </a:lnSpc>
              <a:spcBef>
                <a:spcPts val="0"/>
              </a:spcBef>
              <a:buNone/>
            </a:pPr>
            <a:r>
              <a:rPr lang="de-DE" sz="1700" dirty="0">
                <a:latin typeface="Calibri" panose="020F0502020204030204" pitchFamily="34" charset="0"/>
              </a:rPr>
              <a:t>B'         </a:t>
            </a:r>
            <a:r>
              <a:rPr lang="el-GR" sz="1700" dirty="0">
                <a:latin typeface="Calibri" panose="020F0502020204030204" pitchFamily="34" charset="0"/>
              </a:rPr>
              <a:t>Έκχυση Πνεύματος (4,1-7)</a:t>
            </a:r>
          </a:p>
          <a:p>
            <a:pPr marL="0" indent="0">
              <a:lnSpc>
                <a:spcPts val="1500"/>
              </a:lnSpc>
              <a:spcBef>
                <a:spcPts val="0"/>
              </a:spcBef>
              <a:buNone/>
            </a:pPr>
            <a:r>
              <a:rPr lang="de-DE" sz="1700" dirty="0">
                <a:latin typeface="Calibri" panose="020F0502020204030204" pitchFamily="34" charset="0"/>
              </a:rPr>
              <a:t>A'       </a:t>
            </a:r>
            <a:r>
              <a:rPr lang="el-GR" sz="1700" b="1" dirty="0">
                <a:latin typeface="Calibri" panose="020F0502020204030204" pitchFamily="34" charset="0"/>
              </a:rPr>
              <a:t>Ερωτήσεις που αντικρούονται</a:t>
            </a:r>
            <a:r>
              <a:rPr lang="de-DE" sz="1700" b="1" dirty="0">
                <a:latin typeface="Calibri" panose="020F0502020204030204" pitchFamily="34" charset="0"/>
              </a:rPr>
              <a:t> </a:t>
            </a:r>
            <a:r>
              <a:rPr lang="el-GR" sz="1700" b="1" dirty="0">
                <a:latin typeface="Calibri" panose="020F0502020204030204" pitchFamily="34" charset="0"/>
              </a:rPr>
              <a:t>(4,8-11) </a:t>
            </a:r>
          </a:p>
        </p:txBody>
      </p:sp>
      <p:graphicFrame>
        <p:nvGraphicFramePr>
          <p:cNvPr id="4" name="1 - Πίνακας"/>
          <p:cNvGraphicFramePr>
            <a:graphicFrameLocks noGrp="1"/>
          </p:cNvGraphicFramePr>
          <p:nvPr>
            <p:extLst>
              <p:ext uri="{D42A27DB-BD31-4B8C-83A1-F6EECF244321}">
                <p14:modId xmlns:p14="http://schemas.microsoft.com/office/powerpoint/2010/main" val="2277740749"/>
              </p:ext>
            </p:extLst>
          </p:nvPr>
        </p:nvGraphicFramePr>
        <p:xfrm>
          <a:off x="1907704" y="4077072"/>
          <a:ext cx="6264696" cy="2380896"/>
        </p:xfrm>
        <a:graphic>
          <a:graphicData uri="http://schemas.openxmlformats.org/drawingml/2006/table">
            <a:tbl>
              <a:tblPr/>
              <a:tblGrid>
                <a:gridCol w="3045482"/>
                <a:gridCol w="3219214"/>
              </a:tblGrid>
              <a:tr h="22812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1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ΣΑΡΑ</a:t>
                      </a:r>
                      <a:r>
                        <a:rPr kumimoji="0" lang="de-DE"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l-G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ΕΥΑΓΓΕΛΙΟ</a:t>
                      </a:r>
                      <a:endParaRPr kumimoji="0" lang="el-GR"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25400" marR="25400" marT="0" marB="0"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9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ΑΓΑΡ = ΝΟΜΟΣ </a:t>
                      </a:r>
                      <a:endParaRPr kumimoji="0" lang="el-GR"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25400" marR="25400" marT="0" marB="0"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6595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1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Ελεύθερη </a:t>
                      </a:r>
                      <a:endParaRPr kumimoji="0" lang="el-GR"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25400" marR="2540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Δούλη</a:t>
                      </a:r>
                    </a:p>
                  </a:txBody>
                  <a:tcPr marL="25400" marR="2540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51966">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Υιός προερχόμενος από επαγγελία-υπόσχεση</a:t>
                      </a:r>
                    </a:p>
                  </a:txBody>
                  <a:tcPr marL="25400" marR="2540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Γιος σάρκας</a:t>
                      </a:r>
                    </a:p>
                  </a:txBody>
                  <a:tcPr marL="25400" marR="2540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5086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1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1. ΔΙΑΘΗΚΗ </a:t>
                      </a:r>
                      <a:endParaRPr kumimoji="0" lang="el-GR"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25400" marR="2540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10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2. ΔΙΑΘΗΚΗ (ΝΟΜΟΣ)</a:t>
                      </a:r>
                      <a:endParaRPr kumimoji="0" lang="el-G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25400" marR="2540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51966">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Άγονη </a:t>
                      </a:r>
                    </a:p>
                  </a:txBody>
                  <a:tcPr marL="25400" marR="2540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10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Σινά/Αραβία γεννά σκλάβους</a:t>
                      </a:r>
                      <a:endParaRPr kumimoji="0" lang="el-G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25400" marR="2540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7854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1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Η ΑΓΟΝΗ ΣΙΩΝ ΓΕΝΝΑ ΠΑΙΔΙΑ (</a:t>
                      </a:r>
                      <a:r>
                        <a:rPr kumimoji="0" lang="de-DE" sz="1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l-GR" sz="10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Ησ</a:t>
                      </a:r>
                      <a:r>
                        <a:rPr kumimoji="0" lang="de-DE" sz="1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54,1)</a:t>
                      </a:r>
                      <a:r>
                        <a:rPr kumimoji="0" lang="de-DE"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l-GR"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25400" marR="2540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Hagar ist Sinai</a:t>
                      </a:r>
                      <a:r>
                        <a:rPr kumimoji="0" lang="de-DE"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el-G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25400" marR="2540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47189">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Times New Roman" pitchFamily="18" charset="0"/>
                          <a:cs typeface="Times New Roman" pitchFamily="18" charset="0"/>
                        </a:rPr>
                        <a:t>„</a:t>
                      </a:r>
                      <a:r>
                        <a:rPr kumimoji="0" lang="el-GR" sz="1000" b="0" i="0" u="none" strike="noStrike" cap="none" normalizeH="0" baseline="0" smtClean="0">
                          <a:ln>
                            <a:noFill/>
                          </a:ln>
                          <a:solidFill>
                            <a:srgbClr val="000000"/>
                          </a:solidFill>
                          <a:effectLst/>
                          <a:latin typeface="Times New Roman" pitchFamily="18" charset="0"/>
                          <a:cs typeface="Times New Roman" pitchFamily="18" charset="0"/>
                        </a:rPr>
                        <a:t>ΑΝΩ</a:t>
                      </a:r>
                      <a:r>
                        <a:rPr kumimoji="0" lang="de-DE" sz="1000" b="0" i="0" u="none" strike="noStrike" cap="none" normalizeH="0" baseline="0" smtClean="0">
                          <a:ln>
                            <a:noFill/>
                          </a:ln>
                          <a:solidFill>
                            <a:srgbClr val="000000"/>
                          </a:solidFill>
                          <a:effectLst/>
                          <a:latin typeface="Times New Roman" pitchFamily="18" charset="0"/>
                          <a:cs typeface="Times New Roman" pitchFamily="18" charset="0"/>
                        </a:rPr>
                        <a:t>" </a:t>
                      </a:r>
                      <a:r>
                        <a:rPr kumimoji="0" lang="el-GR" sz="1000" b="0" i="0" u="none" strike="noStrike" cap="none" normalizeH="0" baseline="0" smtClean="0">
                          <a:ln>
                            <a:noFill/>
                          </a:ln>
                          <a:solidFill>
                            <a:srgbClr val="000000"/>
                          </a:solidFill>
                          <a:effectLst/>
                          <a:latin typeface="Times New Roman" pitchFamily="18" charset="0"/>
                          <a:cs typeface="Times New Roman" pitchFamily="18" charset="0"/>
                        </a:rPr>
                        <a:t>Ιερουσαλήμ </a:t>
                      </a:r>
                      <a:r>
                        <a:rPr kumimoji="0" lang="de-DE" sz="1000" b="0" i="0" u="none" strike="noStrike" cap="none" normalizeH="0" baseline="0" smtClean="0">
                          <a:ln>
                            <a:noFill/>
                          </a:ln>
                          <a:solidFill>
                            <a:srgbClr val="000000"/>
                          </a:solidFill>
                          <a:effectLst/>
                          <a:latin typeface="Times New Roman" pitchFamily="18" charset="0"/>
                          <a:cs typeface="Times New Roman" pitchFamily="18" charset="0"/>
                        </a:rPr>
                        <a:t> (</a:t>
                      </a:r>
                      <a:r>
                        <a:rPr kumimoji="0" lang="el-GR" sz="1000" b="0" i="0" u="none" strike="noStrike" cap="none" normalizeH="0" baseline="0" smtClean="0">
                          <a:ln>
                            <a:noFill/>
                          </a:ln>
                          <a:solidFill>
                            <a:srgbClr val="000000"/>
                          </a:solidFill>
                          <a:effectLst/>
                          <a:latin typeface="Times New Roman" pitchFamily="18" charset="0"/>
                          <a:cs typeface="Times New Roman" pitchFamily="18" charset="0"/>
                        </a:rPr>
                        <a:t>εσχατολογική</a:t>
                      </a:r>
                      <a:r>
                        <a:rPr kumimoji="0" lang="de-DE" sz="1000" b="0" i="0" u="none" strike="noStrike" cap="none" normalizeH="0" baseline="0" smtClean="0">
                          <a:ln>
                            <a:noFill/>
                          </a:ln>
                          <a:solidFill>
                            <a:srgbClr val="000000"/>
                          </a:solidFill>
                          <a:effectLst/>
                          <a:latin typeface="Times New Roman" pitchFamily="18" charset="0"/>
                          <a:cs typeface="Times New Roman" pitchFamily="18" charset="0"/>
                        </a:rPr>
                        <a:t>)</a:t>
                      </a:r>
                      <a:r>
                        <a:rPr kumimoji="0" lang="de-DE"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el-G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25400" marR="2540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1100" b="0" i="0" u="none" strike="noStrike" cap="none" normalizeH="0" baseline="0" smtClean="0">
                          <a:ln>
                            <a:noFill/>
                          </a:ln>
                          <a:solidFill>
                            <a:srgbClr val="000000"/>
                          </a:solidFill>
                          <a:effectLst/>
                          <a:latin typeface="Times New Roman" pitchFamily="18" charset="0"/>
                          <a:cs typeface="Times New Roman" pitchFamily="18" charset="0"/>
                        </a:rPr>
                        <a:t> Επίγεια-Παρούσα Ιερουσαλήμ </a:t>
                      </a:r>
                      <a:endParaRPr kumimoji="0" lang="el-G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25400" marR="2540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51966">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ΠΑΙΔΙΆ ΕΛΕΥΘΕΡΗΣ</a:t>
                      </a:r>
                    </a:p>
                  </a:txBody>
                  <a:tcPr marL="25400" marR="2540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ΖΕΙ ΜΕ ΤΑ ΠΑΙΔΙΑ ΤΗΣ ΣΤΗ ΔΟΥΛΕΙΑ </a:t>
                      </a:r>
                    </a:p>
                  </a:txBody>
                  <a:tcPr marL="25400" marR="2540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81037">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10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ΙΣΑΑΚ =ΓΙΟΣ ΕΛΕΥΘΕΡΑΣ</a:t>
                      </a:r>
                      <a:r>
                        <a:rPr kumimoji="0" lang="de-DE"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el-G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25400" marR="2540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ΙΣΜΑΗΛ =ΓΙΟΣ ΣΚΛΑΒΑΣ</a:t>
                      </a:r>
                    </a:p>
                  </a:txBody>
                  <a:tcPr marL="25400" marR="2540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6595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ΚΛΗΡΟΝΟΜΙΑ </a:t>
                      </a:r>
                    </a:p>
                  </a:txBody>
                  <a:tcPr marL="25400" marR="2540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ΌΧΙ ΚΛΗΡΟΝΟΜΙΑ</a:t>
                      </a:r>
                    </a:p>
                  </a:txBody>
                  <a:tcPr marL="25400" marR="2540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r>
            </a:tbl>
          </a:graphicData>
        </a:graphic>
      </p:graphicFrame>
    </p:spTree>
    <p:extLst>
      <p:ext uri="{BB962C8B-B14F-4D97-AF65-F5344CB8AC3E}">
        <p14:creationId xmlns:p14="http://schemas.microsoft.com/office/powerpoint/2010/main" val="4983561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 TextBox"/>
          <p:cNvSpPr txBox="1">
            <a:spLocks noChangeArrowheads="1"/>
          </p:cNvSpPr>
          <p:nvPr/>
        </p:nvSpPr>
        <p:spPr bwMode="auto">
          <a:xfrm>
            <a:off x="5220072" y="3683408"/>
            <a:ext cx="3384376" cy="2788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ts val="1500"/>
              </a:lnSpc>
            </a:pPr>
            <a:r>
              <a:rPr lang="el-GR" sz="2400" dirty="0">
                <a:latin typeface="+mn-lt"/>
              </a:rPr>
              <a:t>Β. ΕΣΘΗΡ</a:t>
            </a:r>
          </a:p>
          <a:p>
            <a:pPr eaLnBrk="1" hangingPunct="1">
              <a:lnSpc>
                <a:spcPts val="1500"/>
              </a:lnSpc>
            </a:pPr>
            <a:r>
              <a:rPr lang="el-GR" sz="1600" i="1" dirty="0">
                <a:latin typeface="+mn-lt"/>
              </a:rPr>
              <a:t>Εισαγωγικό Σημείωμα της ΕΒΕ</a:t>
            </a:r>
          </a:p>
          <a:p>
            <a:pPr eaLnBrk="1" hangingPunct="1">
              <a:lnSpc>
                <a:spcPts val="1500"/>
              </a:lnSpc>
            </a:pPr>
            <a:endParaRPr lang="el-GR" sz="1100" dirty="0">
              <a:latin typeface="+mn-lt"/>
            </a:endParaRPr>
          </a:p>
          <a:p>
            <a:pPr eaLnBrk="1" hangingPunct="1">
              <a:lnSpc>
                <a:spcPts val="1500"/>
              </a:lnSpc>
            </a:pPr>
            <a:r>
              <a:rPr lang="el-GR" sz="1500" dirty="0">
                <a:latin typeface="+mn-lt"/>
              </a:rPr>
              <a:t>Το βιβλίο προέρχεται από την περίοδο του Ξέρξη Α’ (486-65 π.Χ. εβρ. </a:t>
            </a:r>
            <a:r>
              <a:rPr lang="el-GR" sz="1500" dirty="0" err="1">
                <a:latin typeface="+mn-lt"/>
              </a:rPr>
              <a:t>Αχασβερός</a:t>
            </a:r>
            <a:r>
              <a:rPr lang="el-GR" sz="1500" dirty="0">
                <a:latin typeface="+mn-lt"/>
              </a:rPr>
              <a:t>,) και έχει αρκετές περσικές λέξεις . Σύμφωνα  με τα ιστορικά δεδομένα η γυναίκα του  ήταν η </a:t>
            </a:r>
            <a:r>
              <a:rPr lang="el-GR" sz="1500" dirty="0" err="1">
                <a:latin typeface="+mn-lt"/>
              </a:rPr>
              <a:t>Άμεστρις</a:t>
            </a:r>
            <a:r>
              <a:rPr lang="el-GR" sz="1500" dirty="0" smtClean="0">
                <a:latin typeface="+mn-lt"/>
              </a:rPr>
              <a:t>.</a:t>
            </a:r>
            <a:endParaRPr lang="el-GR" sz="1500" b="1" dirty="0">
              <a:solidFill>
                <a:srgbClr val="C00000"/>
              </a:solidFill>
              <a:latin typeface="+mn-lt"/>
            </a:endParaRPr>
          </a:p>
          <a:p>
            <a:pPr eaLnBrk="1" hangingPunct="1">
              <a:lnSpc>
                <a:spcPts val="1500"/>
              </a:lnSpc>
            </a:pPr>
            <a:r>
              <a:rPr lang="el-GR" sz="1500" dirty="0">
                <a:latin typeface="+mn-lt"/>
              </a:rPr>
              <a:t>Κατά το Μεσαίωνα η </a:t>
            </a:r>
            <a:r>
              <a:rPr lang="el-GR" sz="1500" dirty="0" err="1">
                <a:latin typeface="+mn-lt"/>
              </a:rPr>
              <a:t>Εσθήρ</a:t>
            </a:r>
            <a:r>
              <a:rPr lang="el-GR" sz="1500" dirty="0">
                <a:latin typeface="+mn-lt"/>
              </a:rPr>
              <a:t> έγινε μοντέλο της βασίλισσας για την οποία ίσχυε το μότο </a:t>
            </a:r>
            <a:r>
              <a:rPr lang="de-DE" sz="1500" dirty="0" err="1" smtClean="0">
                <a:latin typeface="+mn-lt"/>
              </a:rPr>
              <a:t>consors</a:t>
            </a:r>
            <a:r>
              <a:rPr lang="de-DE" sz="1500" dirty="0" smtClean="0">
                <a:latin typeface="+mn-lt"/>
              </a:rPr>
              <a:t> </a:t>
            </a:r>
            <a:r>
              <a:rPr lang="de-DE" sz="1500" dirty="0" err="1">
                <a:latin typeface="+mn-lt"/>
              </a:rPr>
              <a:t>regnis</a:t>
            </a:r>
            <a:r>
              <a:rPr lang="de-DE" sz="1500" dirty="0">
                <a:latin typeface="+mn-lt"/>
              </a:rPr>
              <a:t> </a:t>
            </a:r>
            <a:r>
              <a:rPr lang="de-DE" sz="1500" dirty="0" err="1">
                <a:latin typeface="+mn-lt"/>
              </a:rPr>
              <a:t>nostri</a:t>
            </a:r>
            <a:r>
              <a:rPr lang="de-DE" sz="1500" dirty="0">
                <a:latin typeface="+mn-lt"/>
              </a:rPr>
              <a:t> Ester („Partnerin der Herrschaft, unsere Ester</a:t>
            </a:r>
            <a:r>
              <a:rPr lang="de-DE" sz="1500" dirty="0" smtClean="0">
                <a:latin typeface="+mn-lt"/>
              </a:rPr>
              <a:t>").</a:t>
            </a:r>
            <a:endParaRPr lang="el-GR" sz="1100" b="1" dirty="0">
              <a:solidFill>
                <a:srgbClr val="C00000"/>
              </a:solidFill>
              <a:latin typeface="+mn-lt"/>
            </a:endParaRPr>
          </a:p>
        </p:txBody>
      </p:sp>
      <p:pic>
        <p:nvPicPr>
          <p:cNvPr id="3686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6056" y="404813"/>
            <a:ext cx="3641811" cy="3167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3 - TextBox"/>
          <p:cNvSpPr txBox="1">
            <a:spLocks noChangeArrowheads="1"/>
          </p:cNvSpPr>
          <p:nvPr/>
        </p:nvSpPr>
        <p:spPr bwMode="auto">
          <a:xfrm>
            <a:off x="250824" y="404813"/>
            <a:ext cx="4753223" cy="5932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ts val="1300"/>
              </a:lnSpc>
            </a:pPr>
            <a:r>
              <a:rPr lang="el-GR" sz="1400" i="1" dirty="0" smtClean="0">
                <a:latin typeface="Calibri" panose="020F0502020204030204" pitchFamily="34" charset="0"/>
              </a:rPr>
              <a:t>Το </a:t>
            </a:r>
            <a:r>
              <a:rPr lang="el-GR" sz="1400" i="1" dirty="0">
                <a:latin typeface="Calibri" panose="020F0502020204030204" pitchFamily="34" charset="0"/>
              </a:rPr>
              <a:t>βιβλίο "</a:t>
            </a:r>
            <a:r>
              <a:rPr lang="el-GR" sz="1400" i="1" dirty="0" err="1">
                <a:latin typeface="Calibri" panose="020F0502020204030204" pitchFamily="34" charset="0"/>
              </a:rPr>
              <a:t>Εοθήρ</a:t>
            </a:r>
            <a:r>
              <a:rPr lang="el-GR" sz="1400" i="1" dirty="0">
                <a:latin typeface="Calibri" panose="020F0502020204030204" pitchFamily="34" charset="0"/>
              </a:rPr>
              <a:t>" τιτλοφορείται με το όνομα της κεντρικής </a:t>
            </a:r>
            <a:r>
              <a:rPr lang="el-GR" sz="1400" i="1" dirty="0" err="1">
                <a:latin typeface="Calibri" panose="020F0502020204030204" pitchFamily="34" charset="0"/>
              </a:rPr>
              <a:t>ηρωίδας</a:t>
            </a:r>
            <a:r>
              <a:rPr lang="el-GR" sz="1400" i="1" dirty="0">
                <a:latin typeface="Calibri" panose="020F0502020204030204" pitchFamily="34" charset="0"/>
              </a:rPr>
              <a:t> του, μιας νεαρής Ιουδαίας, η οποία ως σύζυγος του βασιλιά των Περσών έσωσε τους συμπατριώτες της. Το κείμενο του έργου σώζεται σε δύο βασικές παραλλαγές- μία γραμμένη πρωτότυπα στα εβραϊκά και μια εκτενέστερη στα ελληνικά που μαρτυρείται από την ελληνική μετάφραση των Ο’. Κατατάσσεται στα Ιστορικά Βιβλία της Παλαιός Διαθήκης, ενώ στην Εβραϊκή Βίβλο στην τρίτη ομάδα των βιβλίων, τα </a:t>
            </a:r>
            <a:r>
              <a:rPr lang="el-GR" sz="1400" i="1" dirty="0" err="1">
                <a:latin typeface="Calibri" panose="020F0502020204030204" pitchFamily="34" charset="0"/>
              </a:rPr>
              <a:t>Αγιόγραφα</a:t>
            </a:r>
            <a:r>
              <a:rPr lang="el-GR" sz="1400" i="1" dirty="0">
                <a:latin typeface="Calibri" panose="020F0502020204030204" pitchFamily="34" charset="0"/>
              </a:rPr>
              <a:t>. </a:t>
            </a:r>
          </a:p>
          <a:p>
            <a:pPr eaLnBrk="1" hangingPunct="1">
              <a:lnSpc>
                <a:spcPts val="1300"/>
              </a:lnSpc>
            </a:pPr>
            <a:r>
              <a:rPr lang="el-GR" sz="1400" i="1" dirty="0">
                <a:latin typeface="Calibri" panose="020F0502020204030204" pitchFamily="34" charset="0"/>
              </a:rPr>
              <a:t>Θέμα του βιβλίου αποτελεί η σωτηρία των Ιουδαίων της Περσίας από την επιβολή των εχθρών τους με την παρέμβαση στο βασιλιά των Περσών της συζύγου του </a:t>
            </a:r>
            <a:r>
              <a:rPr lang="el-GR" sz="1400" i="1" dirty="0" err="1">
                <a:latin typeface="Calibri" panose="020F0502020204030204" pitchFamily="34" charset="0"/>
              </a:rPr>
              <a:t>Εοθήρ</a:t>
            </a:r>
            <a:r>
              <a:rPr lang="el-GR" sz="1400" i="1" dirty="0">
                <a:latin typeface="Calibri" panose="020F0502020204030204" pitchFamily="34" charset="0"/>
              </a:rPr>
              <a:t>. Ο ανώτατος αξιωματούχος Αμάν σχεδιάζει να εξολοθρεύσει τους Ιουδαίους και κατορθώνει, μάλιστα, να πάρει τη σχετική άδεια από το βασιλιά. Η </a:t>
            </a:r>
            <a:r>
              <a:rPr lang="el-GR" sz="1400" i="1" dirty="0" err="1">
                <a:latin typeface="Calibri" panose="020F0502020204030204" pitchFamily="34" charset="0"/>
              </a:rPr>
              <a:t>Εσθήρ</a:t>
            </a:r>
            <a:r>
              <a:rPr lang="el-GR" sz="1400" i="1" dirty="0">
                <a:latin typeface="Calibri" panose="020F0502020204030204" pitchFamily="34" charset="0"/>
              </a:rPr>
              <a:t>, καθοδηγούμενη από το θείο της </a:t>
            </a:r>
            <a:r>
              <a:rPr lang="el-GR" sz="1400" i="1" dirty="0" err="1">
                <a:latin typeface="Calibri" panose="020F0502020204030204" pitchFamily="34" charset="0"/>
              </a:rPr>
              <a:t>Μαρδοχαίο</a:t>
            </a:r>
            <a:r>
              <a:rPr lang="el-GR" sz="1400" i="1" dirty="0">
                <a:latin typeface="Calibri" panose="020F0502020204030204" pitchFamily="34" charset="0"/>
              </a:rPr>
              <a:t>, πετυχαίνει τελικά να ανατρέψει πλήρως το σχέδιο του Αμάν. Ο ίδιος οδηγείται στην αγχόνη και οι Ιουδαίοι εκδικούνται σκληρό, </a:t>
            </a:r>
            <a:r>
              <a:rPr lang="el-GR" sz="1400" b="1" i="1" dirty="0">
                <a:latin typeface="Calibri" panose="020F0502020204030204" pitchFamily="34" charset="0"/>
              </a:rPr>
              <a:t>φονεύοντας χιλιάδες εχθρούς τους. Σε ανάμνηση του γεγονότος αυτού θεσπίστηκε η γιορτή των </a:t>
            </a:r>
            <a:r>
              <a:rPr lang="el-GR" sz="1400" b="1" i="1" dirty="0" err="1">
                <a:latin typeface="Calibri" panose="020F0502020204030204" pitchFamily="34" charset="0"/>
              </a:rPr>
              <a:t>Πουρίμ</a:t>
            </a:r>
            <a:r>
              <a:rPr lang="el-GR" sz="1400" b="1" i="1" dirty="0">
                <a:latin typeface="Calibri" panose="020F0502020204030204" pitchFamily="34" charset="0"/>
              </a:rPr>
              <a:t>-Κλήρων.</a:t>
            </a:r>
          </a:p>
          <a:p>
            <a:pPr eaLnBrk="1" hangingPunct="1">
              <a:lnSpc>
                <a:spcPts val="1300"/>
              </a:lnSpc>
            </a:pPr>
            <a:r>
              <a:rPr lang="el-GR" sz="1400" dirty="0">
                <a:latin typeface="Calibri" panose="020F0502020204030204" pitchFamily="34" charset="0"/>
              </a:rPr>
              <a:t>Ο </a:t>
            </a:r>
            <a:r>
              <a:rPr lang="el-GR" sz="1400" i="1" dirty="0">
                <a:latin typeface="Calibri" panose="020F0502020204030204" pitchFamily="34" charset="0"/>
              </a:rPr>
              <a:t>δραματικός τρόπος της περιγραφής των γεγονότων, που συχνά φτάνει μέχρι την υπερβολή, οφείλεται στο λογοτεχνικό χαρακτήρα του έργου και στο πνεύμα της εποχής. Ο συγγραφέας, αντλώντας στοιχείο από τη λαϊκή εθνική παράδοση, περιγράφει τις περιπέτειες των Ιουδαίων της διασποράς. Παρά το έντονα εθνικιστικό πνεύμα όμως, στην αφήγηση υπόκειται η βασική θεολογική θέση ότι η πρόνοια του Θεού είναι αυτή που κινεί τα νήματα της ιστορίας. Οι ήρωες του έργου θέτουν με εμπιστοσύνη τον εαυτό τους στην υπηρεσία του Θεού, ο οποίος πραγματοποιεί το σχέδιο του, ακόμη και όταν τα όργανο του δείχνουν αδυναμία (</a:t>
            </a:r>
            <a:r>
              <a:rPr lang="el-GR" sz="1400" i="1" dirty="0" err="1">
                <a:latin typeface="Calibri" panose="020F0502020204030204" pitchFamily="34" charset="0"/>
              </a:rPr>
              <a:t>πρβλ</a:t>
            </a:r>
            <a:r>
              <a:rPr lang="el-GR" sz="1400" i="1" dirty="0">
                <a:latin typeface="Calibri" panose="020F0502020204030204" pitchFamily="34" charset="0"/>
              </a:rPr>
              <a:t>. 4,73-74). Με τις προσθήκες του (ελληνικού κειμένου, που δένουν λειτουργικό, με την υπόλοιπη αφήγηση, το έργο εμπλουτίζεται με θρησκευτικά στοιχεία και αποκτά έναν περισσότερο πνευματικό </a:t>
            </a:r>
            <a:r>
              <a:rPr lang="el-GR" sz="1400" i="1" dirty="0" smtClean="0">
                <a:latin typeface="Calibri" panose="020F0502020204030204" pitchFamily="34" charset="0"/>
              </a:rPr>
              <a:t>χαρακτήρα</a:t>
            </a:r>
            <a:r>
              <a:rPr lang="en-US" sz="1400" i="1" dirty="0" smtClean="0">
                <a:latin typeface="Calibri" panose="020F0502020204030204" pitchFamily="34" charset="0"/>
              </a:rPr>
              <a:t>.</a:t>
            </a:r>
            <a:endParaRPr lang="el-GR" sz="1400" dirty="0">
              <a:latin typeface="Calibri" panose="020F0502020204030204" pitchFamily="34" charset="0"/>
            </a:endParaRPr>
          </a:p>
        </p:txBody>
      </p:sp>
      <p:sp>
        <p:nvSpPr>
          <p:cNvPr id="6" name="TextBox 5"/>
          <p:cNvSpPr txBox="1"/>
          <p:nvPr/>
        </p:nvSpPr>
        <p:spPr>
          <a:xfrm>
            <a:off x="8266741" y="3344220"/>
            <a:ext cx="451126" cy="224224"/>
          </a:xfrm>
          <a:prstGeom prst="rect">
            <a:avLst/>
          </a:prstGeom>
        </p:spPr>
        <p:txBody>
          <a:bodyPr vert="horz" wrap="square" lIns="91440" tIns="45720" rIns="91440" bIns="45720" rtlCol="0" anchor="ctr">
            <a:noAutofit/>
          </a:bodyPr>
          <a:lstStyle/>
          <a:p>
            <a:pPr algn="ctr"/>
            <a:r>
              <a:rPr lang="en-US" sz="1500" dirty="0" smtClean="0"/>
              <a:t>28</a:t>
            </a:r>
            <a:endParaRPr lang="el-GR" sz="1500" dirty="0" smtClean="0"/>
          </a:p>
        </p:txBody>
      </p:sp>
    </p:spTree>
    <p:extLst>
      <p:ext uri="{BB962C8B-B14F-4D97-AF65-F5344CB8AC3E}">
        <p14:creationId xmlns:p14="http://schemas.microsoft.com/office/powerpoint/2010/main" val="17690436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ΕΣΘΗΡ</a:t>
            </a:r>
            <a:r>
              <a:rPr lang="en-US" dirty="0" smtClean="0"/>
              <a:t> [2]</a:t>
            </a:r>
            <a:endParaRPr lang="el-GR" dirty="0"/>
          </a:p>
        </p:txBody>
      </p:sp>
      <p:sp>
        <p:nvSpPr>
          <p:cNvPr id="3" name="Θέση περιεχομένου 2"/>
          <p:cNvSpPr>
            <a:spLocks noGrp="1"/>
          </p:cNvSpPr>
          <p:nvPr>
            <p:ph idx="1"/>
          </p:nvPr>
        </p:nvSpPr>
        <p:spPr>
          <a:xfrm>
            <a:off x="464156" y="1340768"/>
            <a:ext cx="8229600" cy="4741987"/>
          </a:xfrm>
        </p:spPr>
        <p:txBody>
          <a:bodyPr>
            <a:noAutofit/>
          </a:bodyPr>
          <a:lstStyle/>
          <a:p>
            <a:pPr marL="0" indent="0" fontAlgn="auto">
              <a:lnSpc>
                <a:spcPts val="2100"/>
              </a:lnSpc>
              <a:spcBef>
                <a:spcPts val="0"/>
              </a:spcBef>
              <a:spcAft>
                <a:spcPts val="0"/>
              </a:spcAft>
              <a:buNone/>
              <a:defRPr/>
            </a:pPr>
            <a:r>
              <a:rPr lang="en-US" sz="2000" dirty="0" smtClean="0"/>
              <a:t>1. </a:t>
            </a:r>
            <a:r>
              <a:rPr lang="el-GR" sz="2000" dirty="0" smtClean="0"/>
              <a:t>Η </a:t>
            </a:r>
            <a:r>
              <a:rPr lang="el-GR" sz="2000" dirty="0" err="1"/>
              <a:t>Εσθήρ</a:t>
            </a:r>
            <a:r>
              <a:rPr lang="el-GR" sz="2000" dirty="0"/>
              <a:t> γίνεται βασίλισσα στην αλλοδαπή, όπως παλιότερα ο Ιωσήφ στην Αίγυπτο: 1,1-2,23 («Πτώση» της </a:t>
            </a:r>
            <a:r>
              <a:rPr lang="el-GR" sz="2000" dirty="0" err="1"/>
              <a:t>Άστιν</a:t>
            </a:r>
            <a:r>
              <a:rPr lang="el-GR" sz="2000" dirty="0"/>
              <a:t> που δεν ενδίδει στις ορέξεις του μεθυσμένου βασιλιά συζύγου- «κυρίου» και έτσι με την </a:t>
            </a:r>
            <a:r>
              <a:rPr lang="el-GR" sz="2000" dirty="0" err="1"/>
              <a:t>αντισεξιστική</a:t>
            </a:r>
            <a:r>
              <a:rPr lang="el-GR" sz="2000" dirty="0"/>
              <a:t> στάση της διαταράσσει την «τάξη του βασιλείου», αφού θα γίνει παράδειγμα επανάστασης για τις άλλες γυναίκες)- </a:t>
            </a:r>
          </a:p>
          <a:p>
            <a:pPr marL="0" indent="0" algn="just" fontAlgn="auto">
              <a:lnSpc>
                <a:spcPts val="2100"/>
              </a:lnSpc>
              <a:spcBef>
                <a:spcPts val="0"/>
              </a:spcBef>
              <a:spcAft>
                <a:spcPts val="0"/>
              </a:spcAft>
              <a:buNone/>
              <a:defRPr/>
            </a:pPr>
            <a:r>
              <a:rPr lang="el-GR" sz="2000" b="1" dirty="0"/>
              <a:t>ΒΙΑ ΕΝΑΝΤΙΟΝ ΤΩΝ </a:t>
            </a:r>
            <a:r>
              <a:rPr lang="el-GR" sz="2000" b="1" dirty="0" smtClean="0"/>
              <a:t>ΓΥΝΑΙΚΩΝ                                                              </a:t>
            </a:r>
          </a:p>
          <a:p>
            <a:pPr marL="0" indent="0" fontAlgn="auto">
              <a:lnSpc>
                <a:spcPts val="2100"/>
              </a:lnSpc>
              <a:spcBef>
                <a:spcPts val="0"/>
              </a:spcBef>
              <a:spcAft>
                <a:spcPts val="0"/>
              </a:spcAft>
              <a:buNone/>
              <a:defRPr/>
            </a:pPr>
            <a:r>
              <a:rPr lang="el-GR" sz="2000" dirty="0" smtClean="0"/>
              <a:t>2. Ο </a:t>
            </a:r>
            <a:r>
              <a:rPr lang="el-GR" sz="2000" dirty="0" err="1" smtClean="0"/>
              <a:t>Αμαληκίτης</a:t>
            </a:r>
            <a:r>
              <a:rPr lang="el-GR" sz="2000" dirty="0" smtClean="0"/>
              <a:t> </a:t>
            </a:r>
            <a:r>
              <a:rPr lang="el-GR" sz="2000" i="1" dirty="0" smtClean="0"/>
              <a:t>βεζίρης</a:t>
            </a:r>
            <a:r>
              <a:rPr lang="el-GR" sz="2000" dirty="0" smtClean="0"/>
              <a:t> Αμάν σχεδιάζει τον αφανισμό των Ιουδαίων αφού ο </a:t>
            </a:r>
            <a:r>
              <a:rPr lang="el-GR" sz="2000" dirty="0" err="1" smtClean="0"/>
              <a:t>Μαρδοχαίος</a:t>
            </a:r>
            <a:r>
              <a:rPr lang="el-GR" sz="2000" dirty="0" smtClean="0"/>
              <a:t> δεν τον προσκυνά ακολουθώντας το παράδειγμα του </a:t>
            </a:r>
            <a:r>
              <a:rPr lang="el-GR" sz="2000" b="1" dirty="0" smtClean="0"/>
              <a:t>Δανιήλ-ΑΝΤΙΣΗΜΙΤΙΣΜΟΣ:                                        </a:t>
            </a:r>
          </a:p>
          <a:p>
            <a:pPr marL="180000" lvl="1" indent="0">
              <a:lnSpc>
                <a:spcPts val="2100"/>
              </a:lnSpc>
              <a:spcBef>
                <a:spcPts val="0"/>
              </a:spcBef>
              <a:buNone/>
              <a:defRPr/>
            </a:pPr>
            <a:r>
              <a:rPr lang="el-GR" sz="2000" i="1" dirty="0" smtClean="0"/>
              <a:t>2α</a:t>
            </a:r>
            <a:r>
              <a:rPr lang="el-GR" sz="2000" i="1" dirty="0"/>
              <a:t>. Το διάταγμα του βασιλιά κατά των Ιουδαίων (μετά το 3,13): Β, 1-13 </a:t>
            </a:r>
            <a:endParaRPr lang="en-US" sz="2000" i="1" dirty="0" smtClean="0"/>
          </a:p>
          <a:p>
            <a:pPr marL="180000" lvl="1" indent="0">
              <a:lnSpc>
                <a:spcPts val="2100"/>
              </a:lnSpc>
              <a:spcBef>
                <a:spcPts val="0"/>
              </a:spcBef>
              <a:buNone/>
              <a:defRPr/>
            </a:pPr>
            <a:r>
              <a:rPr lang="el-GR" sz="2000" i="1" dirty="0" smtClean="0"/>
              <a:t>2β</a:t>
            </a:r>
            <a:r>
              <a:rPr lang="el-GR" sz="2000" i="1" dirty="0"/>
              <a:t>. Η προσευχή του </a:t>
            </a:r>
            <a:r>
              <a:rPr lang="el-GR" sz="2000" i="1" dirty="0" err="1"/>
              <a:t>Μαρδοχαίου</a:t>
            </a:r>
            <a:r>
              <a:rPr lang="el-GR" sz="2000" i="1" dirty="0"/>
              <a:t> (μετά το 4,17): Γ, 1-9 </a:t>
            </a:r>
          </a:p>
          <a:p>
            <a:pPr marL="180000" lvl="1" indent="0">
              <a:lnSpc>
                <a:spcPts val="2100"/>
              </a:lnSpc>
              <a:spcBef>
                <a:spcPts val="0"/>
              </a:spcBef>
              <a:buNone/>
              <a:defRPr/>
            </a:pPr>
            <a:r>
              <a:rPr lang="el-GR" sz="2000" i="1" dirty="0" smtClean="0"/>
              <a:t>2γ</a:t>
            </a:r>
            <a:r>
              <a:rPr lang="el-GR" sz="2000" i="1" dirty="0"/>
              <a:t>. Η προσευχή της </a:t>
            </a:r>
            <a:r>
              <a:rPr lang="el-GR" sz="2000" i="1" dirty="0" err="1"/>
              <a:t>Εσθήρ</a:t>
            </a:r>
            <a:r>
              <a:rPr lang="el-GR" sz="2000" i="1" dirty="0"/>
              <a:t>:  Γ, 10-24 25. </a:t>
            </a:r>
          </a:p>
          <a:p>
            <a:pPr marL="180000" lvl="1" indent="0">
              <a:lnSpc>
                <a:spcPts val="2100"/>
              </a:lnSpc>
              <a:spcBef>
                <a:spcPts val="0"/>
              </a:spcBef>
              <a:buNone/>
              <a:defRPr/>
            </a:pPr>
            <a:r>
              <a:rPr lang="el-GR" sz="2000" i="1" dirty="0" smtClean="0"/>
              <a:t>2δ</a:t>
            </a:r>
            <a:r>
              <a:rPr lang="el-GR" sz="2000" i="1" dirty="0"/>
              <a:t>. Η παρουσίαση της </a:t>
            </a:r>
            <a:r>
              <a:rPr lang="el-GR" sz="2000" i="1" dirty="0" err="1"/>
              <a:t>Εσθήρ</a:t>
            </a:r>
            <a:r>
              <a:rPr lang="el-GR" sz="2000" i="1" dirty="0"/>
              <a:t> στο βασιλιά (μετά το 5,1 &amp; 5,2): </a:t>
            </a:r>
            <a:r>
              <a:rPr lang="el-GR" sz="2000" i="1" dirty="0" smtClean="0"/>
              <a:t>Δ</a:t>
            </a:r>
            <a:r>
              <a:rPr lang="el-GR" sz="2000" i="1" dirty="0"/>
              <a:t>, 1-6</a:t>
            </a:r>
            <a:r>
              <a:rPr lang="el-GR" sz="2000" i="1" dirty="0" smtClean="0"/>
              <a:t>·</a:t>
            </a:r>
            <a:r>
              <a:rPr lang="en-US" sz="2000" i="1" dirty="0" smtClean="0"/>
              <a:t> </a:t>
            </a:r>
            <a:r>
              <a:rPr lang="el-GR" sz="2000" i="1" dirty="0"/>
              <a:t>	</a:t>
            </a:r>
            <a:r>
              <a:rPr lang="el-GR" sz="2000" i="1" dirty="0" smtClean="0"/>
              <a:t>Δ,7-8</a:t>
            </a:r>
            <a:endParaRPr lang="el-GR" sz="2000" i="1" dirty="0"/>
          </a:p>
          <a:p>
            <a:pPr marL="0" indent="0" fontAlgn="auto">
              <a:lnSpc>
                <a:spcPts val="2100"/>
              </a:lnSpc>
              <a:spcBef>
                <a:spcPts val="0"/>
              </a:spcBef>
              <a:spcAft>
                <a:spcPts val="0"/>
              </a:spcAft>
              <a:buNone/>
              <a:defRPr/>
            </a:pPr>
            <a:r>
              <a:rPr lang="el-GR" sz="2000" dirty="0"/>
              <a:t>3. Το σχέδιο του Αμάν ναυαγεί:                                                    </a:t>
            </a:r>
            <a:r>
              <a:rPr lang="en-US" sz="2000" dirty="0" smtClean="0"/>
              <a:t>    </a:t>
            </a:r>
            <a:r>
              <a:rPr lang="el-GR" sz="2000" dirty="0" smtClean="0"/>
              <a:t>6,1-7,10</a:t>
            </a:r>
            <a:endParaRPr lang="el-GR" sz="2000" dirty="0"/>
          </a:p>
          <a:p>
            <a:pPr marL="0" indent="0">
              <a:lnSpc>
                <a:spcPts val="2100"/>
              </a:lnSpc>
              <a:spcBef>
                <a:spcPts val="0"/>
              </a:spcBef>
              <a:buNone/>
              <a:defRPr/>
            </a:pPr>
            <a:r>
              <a:rPr lang="en-US" sz="2000" dirty="0" smtClean="0"/>
              <a:t>4. </a:t>
            </a:r>
            <a:r>
              <a:rPr lang="el-GR" sz="2000" dirty="0" smtClean="0"/>
              <a:t>Οι </a:t>
            </a:r>
            <a:r>
              <a:rPr lang="el-GR" sz="2000" dirty="0"/>
              <a:t>Ιουδαίοι εκδικούνται τους εχθρούς τους:   		</a:t>
            </a:r>
            <a:r>
              <a:rPr lang="el-GR" sz="2000" dirty="0" smtClean="0"/>
              <a:t>8,1-10,3</a:t>
            </a:r>
            <a:endParaRPr lang="el-GR" sz="2000" dirty="0"/>
          </a:p>
          <a:p>
            <a:pPr marL="180000" lvl="1" indent="0">
              <a:lnSpc>
                <a:spcPts val="2100"/>
              </a:lnSpc>
              <a:spcBef>
                <a:spcPts val="0"/>
              </a:spcBef>
              <a:buNone/>
              <a:defRPr/>
            </a:pPr>
            <a:r>
              <a:rPr lang="el-GR" sz="2000" i="1" dirty="0"/>
              <a:t>4α. Το διάταγμα του βασιλιά υπέρ των Ιουδαίων (μετά το 8,12):Ε, 1-2· </a:t>
            </a:r>
          </a:p>
          <a:p>
            <a:pPr marL="180000" lvl="1" indent="0">
              <a:lnSpc>
                <a:spcPts val="2100"/>
              </a:lnSpc>
              <a:spcBef>
                <a:spcPts val="0"/>
              </a:spcBef>
              <a:buNone/>
              <a:defRPr/>
            </a:pPr>
            <a:r>
              <a:rPr lang="el-GR" sz="2000" i="1" dirty="0"/>
              <a:t>4β. Η ερμηνεία του ονείρου του </a:t>
            </a:r>
            <a:r>
              <a:rPr lang="el-GR" sz="2000" i="1" dirty="0" err="1"/>
              <a:t>Μαρδοχαίου</a:t>
            </a:r>
            <a:r>
              <a:rPr lang="en-US" sz="2000" i="1" dirty="0"/>
              <a:t> </a:t>
            </a:r>
            <a:r>
              <a:rPr lang="el-GR" sz="2000" i="1" dirty="0"/>
              <a:t>(μετά το 10,3):ΣΤ, 1-11</a:t>
            </a:r>
          </a:p>
        </p:txBody>
      </p:sp>
    </p:spTree>
    <p:extLst>
      <p:ext uri="{BB962C8B-B14F-4D97-AF65-F5344CB8AC3E}">
        <p14:creationId xmlns:p14="http://schemas.microsoft.com/office/powerpoint/2010/main" val="1481331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4156" y="188640"/>
            <a:ext cx="8229600" cy="994122"/>
          </a:xfrm>
        </p:spPr>
        <p:txBody>
          <a:bodyPr>
            <a:normAutofit/>
          </a:bodyPr>
          <a:lstStyle/>
          <a:p>
            <a:r>
              <a:rPr lang="el-GR" dirty="0"/>
              <a:t>Οι </a:t>
            </a:r>
            <a:r>
              <a:rPr lang="el-GR" dirty="0" smtClean="0"/>
              <a:t>προφήτισσες [2]</a:t>
            </a:r>
            <a:endParaRPr lang="el-GR" dirty="0"/>
          </a:p>
        </p:txBody>
      </p:sp>
      <p:sp>
        <p:nvSpPr>
          <p:cNvPr id="3" name="Θέση περιεχομένου 2"/>
          <p:cNvSpPr>
            <a:spLocks noGrp="1"/>
          </p:cNvSpPr>
          <p:nvPr>
            <p:ph idx="1"/>
          </p:nvPr>
        </p:nvSpPr>
        <p:spPr>
          <a:xfrm>
            <a:off x="464156" y="1182762"/>
            <a:ext cx="8222644" cy="5054550"/>
          </a:xfrm>
        </p:spPr>
        <p:txBody>
          <a:bodyPr>
            <a:noAutofit/>
          </a:bodyPr>
          <a:lstStyle/>
          <a:p>
            <a:pPr marL="72000" indent="-72000">
              <a:lnSpc>
                <a:spcPts val="1500"/>
              </a:lnSpc>
              <a:spcBef>
                <a:spcPts val="0"/>
              </a:spcBef>
              <a:buFont typeface="Arial" charset="0"/>
              <a:buChar char="•"/>
              <a:defRPr/>
            </a:pPr>
            <a:r>
              <a:rPr lang="el-GR" sz="2000" dirty="0"/>
              <a:t>Προφήτισσες  αναδεικνύονται και </a:t>
            </a:r>
            <a:r>
              <a:rPr lang="el-GR" sz="2000" b="1" dirty="0"/>
              <a:t>στην Καινή Διαθήκη (ιδιαίτερα στο Δίτομο Έργο του Λουκά </a:t>
            </a:r>
            <a:r>
              <a:rPr lang="el-GR" sz="2000" b="1" i="1" dirty="0"/>
              <a:t>Προς </a:t>
            </a:r>
            <a:r>
              <a:rPr lang="el-GR" sz="2000" b="1" i="1" dirty="0" err="1"/>
              <a:t>Θεόφιλον</a:t>
            </a:r>
            <a:r>
              <a:rPr lang="el-GR" sz="2000" b="1" dirty="0"/>
              <a:t>)</a:t>
            </a:r>
            <a:r>
              <a:rPr lang="el-GR" sz="2000" dirty="0"/>
              <a:t>, και μάλιστα πάλι σε μεταβατικά-κομβικά σημεία όταν ανατέλλει η Βασιλεία του Θεού: στην </a:t>
            </a:r>
            <a:r>
              <a:rPr lang="el-GR" sz="2000" i="1" dirty="0" err="1"/>
              <a:t>Πρωτοϊστορία</a:t>
            </a:r>
            <a:r>
              <a:rPr lang="el-GR" sz="2000" dirty="0"/>
              <a:t> του Ιησού αλλά και της Εκκλησίας (την Πεντηκοστή). Η Άννα από τη φυλή Ασήρ  που αναγνωρίζει στο βρέφος Ιησού τον αναμενόμενο Μεσσία. Η ηλικία 84 (7*12) συμβολίζει την πληρότητα πολλαπλασιασμένη επί τον αριθμό των δώδεκα φυλών. Η ώρα της σύναξης του διασκορπισμένου </a:t>
            </a:r>
            <a:r>
              <a:rPr lang="el-GR" sz="2000" dirty="0" err="1"/>
              <a:t>Δωδεκάφυλου</a:t>
            </a:r>
            <a:r>
              <a:rPr lang="el-GR" sz="2000" dirty="0"/>
              <a:t> έφτασε. Αναγνωρίζει στο πρόσωπο του βρέφους τον Μεσσία, τον Σωτήρα και πρώτη το διακηρύσσει!</a:t>
            </a:r>
          </a:p>
          <a:p>
            <a:pPr marL="72000" indent="-72000">
              <a:lnSpc>
                <a:spcPts val="1500"/>
              </a:lnSpc>
              <a:spcBef>
                <a:spcPts val="0"/>
              </a:spcBef>
              <a:buFont typeface="Arial" charset="0"/>
              <a:buChar char="•"/>
              <a:defRPr/>
            </a:pPr>
            <a:r>
              <a:rPr lang="el-GR" sz="2000" dirty="0"/>
              <a:t>Η ίδια η Θεοτόκος που δέχεται τον Ευαγγελισμό αυτοαποκαλείται </a:t>
            </a:r>
            <a:r>
              <a:rPr lang="el-GR" sz="2000" i="1" dirty="0"/>
              <a:t>Δούλη του Κυρίου</a:t>
            </a:r>
            <a:r>
              <a:rPr lang="el-GR" sz="2000" dirty="0"/>
              <a:t> (</a:t>
            </a:r>
            <a:r>
              <a:rPr lang="el-GR" sz="2000" dirty="0" err="1"/>
              <a:t>πρβλ</a:t>
            </a:r>
            <a:r>
              <a:rPr lang="el-GR" sz="2000" dirty="0"/>
              <a:t>. </a:t>
            </a:r>
            <a:r>
              <a:rPr lang="el-GR" sz="2000" dirty="0" err="1"/>
              <a:t>έβεδ</a:t>
            </a:r>
            <a:r>
              <a:rPr lang="el-GR" sz="2000" dirty="0"/>
              <a:t> </a:t>
            </a:r>
            <a:r>
              <a:rPr lang="el-GR" sz="2000" dirty="0" err="1"/>
              <a:t>Γιαχβέ</a:t>
            </a:r>
            <a:r>
              <a:rPr lang="el-GR" sz="2000" dirty="0"/>
              <a:t>) ενώ με το ριζοσπαστικό άσμα της προαναγγέλλει την ανατροπή των δυναστών, όπως και η </a:t>
            </a:r>
            <a:r>
              <a:rPr lang="el-GR" sz="2000" dirty="0" err="1"/>
              <a:t>Μιριάμ</a:t>
            </a:r>
            <a:r>
              <a:rPr lang="el-GR" sz="2000" dirty="0"/>
              <a:t> μετά την Έξοδο (</a:t>
            </a:r>
            <a:r>
              <a:rPr lang="el-GR" sz="2000" dirty="0" err="1"/>
              <a:t>πρβλ</a:t>
            </a:r>
            <a:r>
              <a:rPr lang="el-GR" sz="2000" dirty="0"/>
              <a:t>. το άσμα της πληγωμένης πρώην στείρας Άννας στην </a:t>
            </a:r>
            <a:r>
              <a:rPr lang="el-GR" sz="2000" b="1" i="1" dirty="0"/>
              <a:t>Εισαγωγή</a:t>
            </a:r>
            <a:r>
              <a:rPr lang="el-GR" sz="2000" dirty="0"/>
              <a:t> Α΄ </a:t>
            </a:r>
            <a:r>
              <a:rPr lang="el-GR" sz="2000" dirty="0" err="1"/>
              <a:t>Βασ</a:t>
            </a:r>
            <a:r>
              <a:rPr lang="el-GR" sz="2000" dirty="0"/>
              <a:t>. 2, 1-10). Ενώ στο πρώτο μέρος του ύμνου της (1, 46-50), η Θεοτόκος υμνεί το </a:t>
            </a:r>
            <a:r>
              <a:rPr lang="el-GR" sz="2000" i="1" dirty="0"/>
              <a:t>Δυνατό, </a:t>
            </a:r>
            <a:r>
              <a:rPr lang="el-GR" sz="2000" dirty="0"/>
              <a:t>όπως χαρακτηριστικά ονομάζει τον Κύριο, ως τον προσωπικό της σωτήρα, στο δεύτερο μέρος (1, 51-55) άδει την εσχατολογική επέμβαση του </a:t>
            </a:r>
            <a:r>
              <a:rPr lang="el-GR" sz="2000" dirty="0" err="1"/>
              <a:t>Γιαχβέ</a:t>
            </a:r>
            <a:r>
              <a:rPr lang="el-GR" sz="2000" dirty="0"/>
              <a:t> υπέρ του λαού </a:t>
            </a:r>
            <a:r>
              <a:rPr lang="el-GR" sz="2000" cap="all" dirty="0"/>
              <a:t>τ</a:t>
            </a:r>
            <a:r>
              <a:rPr lang="el-GR" sz="2000" dirty="0"/>
              <a:t>ου και τη </a:t>
            </a:r>
            <a:r>
              <a:rPr lang="el-GR" sz="2000" i="1" dirty="0"/>
              <a:t>δημιουργία του κράτους</a:t>
            </a:r>
            <a:r>
              <a:rPr lang="el-GR" sz="2000" dirty="0"/>
              <a:t> </a:t>
            </a:r>
            <a:r>
              <a:rPr lang="el-GR" sz="2000" cap="all" dirty="0"/>
              <a:t>τ</a:t>
            </a:r>
            <a:r>
              <a:rPr lang="el-GR" sz="2000" dirty="0"/>
              <a:t>ου, ωσάν αυτά να έχουν ήδη επιτευχθεί. </a:t>
            </a:r>
            <a:r>
              <a:rPr lang="el-GR" sz="2000" cap="all" dirty="0"/>
              <a:t>μ</a:t>
            </a:r>
            <a:r>
              <a:rPr lang="el-GR" sz="2000" dirty="0"/>
              <a:t>ε την έλευση του Μεσσία, οι υπερήφανοι (</a:t>
            </a:r>
            <a:r>
              <a:rPr lang="el-GR" sz="2000" dirty="0" err="1"/>
              <a:t>στ</a:t>
            </a:r>
            <a:r>
              <a:rPr lang="el-GR" sz="2000" dirty="0"/>
              <a:t>. 51), οι δυνάστες (</a:t>
            </a:r>
            <a:r>
              <a:rPr lang="el-GR" sz="2000" dirty="0" err="1"/>
              <a:t>στ</a:t>
            </a:r>
            <a:r>
              <a:rPr lang="el-GR" sz="2000" dirty="0"/>
              <a:t>. 52) και οι </a:t>
            </a:r>
            <a:r>
              <a:rPr lang="el-GR" sz="2000" dirty="0" err="1"/>
              <a:t>πλουτούντες</a:t>
            </a:r>
            <a:r>
              <a:rPr lang="el-GR" sz="2000" dirty="0"/>
              <a:t> (</a:t>
            </a:r>
            <a:r>
              <a:rPr lang="el-GR" sz="2000" dirty="0" err="1"/>
              <a:t>στ</a:t>
            </a:r>
            <a:r>
              <a:rPr lang="el-GR" sz="2000" dirty="0"/>
              <a:t>. 53) ‘</a:t>
            </a:r>
            <a:r>
              <a:rPr lang="el-GR" sz="2000" dirty="0" err="1"/>
              <a:t>εξαποστέλλονται</a:t>
            </a:r>
            <a:r>
              <a:rPr lang="el-GR" sz="2000" dirty="0"/>
              <a:t> κενοί’ και δίνουν τη θέση τους στους φοβούμενους το Θεό (</a:t>
            </a:r>
            <a:r>
              <a:rPr lang="el-GR" sz="2000" dirty="0" err="1"/>
              <a:t>στ</a:t>
            </a:r>
            <a:r>
              <a:rPr lang="el-GR" sz="2000" dirty="0"/>
              <a:t>. 50), στους ταπεινούς (</a:t>
            </a:r>
            <a:r>
              <a:rPr lang="el-GR" sz="2000" dirty="0" err="1"/>
              <a:t>στ</a:t>
            </a:r>
            <a:r>
              <a:rPr lang="el-GR" sz="2000" dirty="0"/>
              <a:t>. 52) και στους </a:t>
            </a:r>
            <a:r>
              <a:rPr lang="el-GR" sz="2000" dirty="0" err="1"/>
              <a:t>πεινώντες</a:t>
            </a:r>
            <a:r>
              <a:rPr lang="el-GR" sz="2000" dirty="0"/>
              <a:t> (</a:t>
            </a:r>
            <a:r>
              <a:rPr lang="el-GR" sz="2000" dirty="0" err="1"/>
              <a:t>στ</a:t>
            </a:r>
            <a:r>
              <a:rPr lang="el-GR" sz="2000" dirty="0"/>
              <a:t>. 53). Η ανατολή της εσχατολογικής εποχής παρουσιάζεται, έτσι, να συνεπάγεται την ανατροπή των υφιστάμενων πολιτικών και κοινωνικών σχέσεων υποταγής. </a:t>
            </a:r>
          </a:p>
          <a:p>
            <a:pPr marL="72000" indent="-72000">
              <a:lnSpc>
                <a:spcPts val="1500"/>
              </a:lnSpc>
              <a:spcBef>
                <a:spcPts val="0"/>
              </a:spcBef>
              <a:buFont typeface="Arial" charset="0"/>
              <a:buChar char="•"/>
              <a:defRPr/>
            </a:pPr>
            <a:r>
              <a:rPr lang="el-GR" sz="2000" b="1" dirty="0"/>
              <a:t>Το </a:t>
            </a:r>
            <a:r>
              <a:rPr lang="el-GR" sz="2000" b="1" dirty="0" err="1"/>
              <a:t>Άγ</a:t>
            </a:r>
            <a:r>
              <a:rPr lang="el-GR" sz="2000" b="1" dirty="0"/>
              <a:t>. Πνεύμα κατά την Πεντηκοστή μέσω του σφοδρού ανέμου, της φωτιάς και του σεισμού (</a:t>
            </a:r>
            <a:r>
              <a:rPr lang="el-GR" sz="2000" b="1" dirty="0" err="1"/>
              <a:t>Πρ</a:t>
            </a:r>
            <a:r>
              <a:rPr lang="el-GR" sz="2000" b="1" dirty="0"/>
              <a:t>. 2-4) </a:t>
            </a:r>
            <a:r>
              <a:rPr lang="el-GR" sz="2000" b="1" i="1" dirty="0"/>
              <a:t>πληρώνει</a:t>
            </a:r>
            <a:r>
              <a:rPr lang="el-GR" sz="2000" b="1" dirty="0"/>
              <a:t> όχι μόνον τους Δώδεκα αλλά 120 άνδρες και γυναίκες, εκπληρώνοντας την Προφητεία του </a:t>
            </a:r>
            <a:r>
              <a:rPr lang="el-GR" sz="2000" b="1" dirty="0" err="1"/>
              <a:t>Ιωήλ</a:t>
            </a:r>
            <a:r>
              <a:rPr lang="el-GR" sz="2000" b="1" dirty="0"/>
              <a:t>  3, 1-5  (Ο’)</a:t>
            </a:r>
            <a:endParaRPr lang="el-GR" sz="2000" dirty="0"/>
          </a:p>
        </p:txBody>
      </p:sp>
    </p:spTree>
    <p:extLst>
      <p:ext uri="{BB962C8B-B14F-4D97-AF65-F5344CB8AC3E}">
        <p14:creationId xmlns:p14="http://schemas.microsoft.com/office/powerpoint/2010/main" val="11322635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163" y="188913"/>
            <a:ext cx="3570287"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ChangeArrowheads="1"/>
          </p:cNvSpPr>
          <p:nvPr/>
        </p:nvSpPr>
        <p:spPr bwMode="auto">
          <a:xfrm>
            <a:off x="91862" y="598213"/>
            <a:ext cx="5185220" cy="6017032"/>
          </a:xfrm>
          <a:prstGeom prst="rect">
            <a:avLst/>
          </a:prstGeom>
          <a:noFill/>
          <a:ln w="9525">
            <a:noFill/>
            <a:miter lim="800000"/>
            <a:headEnd/>
            <a:tailEnd/>
          </a:ln>
          <a:effectLst/>
        </p:spPr>
        <p:txBody>
          <a:bodyPr wrap="square" anchor="ctr">
            <a:spAutoFit/>
          </a:bodyPr>
          <a:lstStyle/>
          <a:p>
            <a:pPr marL="144000" indent="-144000" fontAlgn="auto">
              <a:lnSpc>
                <a:spcPts val="1400"/>
              </a:lnSpc>
              <a:spcBef>
                <a:spcPts val="0"/>
              </a:spcBef>
              <a:spcAft>
                <a:spcPts val="0"/>
              </a:spcAft>
              <a:defRPr/>
            </a:pPr>
            <a:r>
              <a:rPr lang="el-GR" sz="1300" b="1" i="1" dirty="0" smtClean="0"/>
              <a:t>ΤΟ </a:t>
            </a:r>
            <a:r>
              <a:rPr lang="el-GR" sz="1300" b="1" i="1" dirty="0"/>
              <a:t>ΜΕΓΑΛΟ ΠΡΟΒΛΗΜΑ ΚΑΙ ΣΤΗΝ ΕΣΘΗΡ ΑΛΛΑ ΚΑΙ ΤΗΝ ΙΟΥΔΕΙΘ ΕΊΝΑΙ ΤΟ ΛΟΥΤΡΟ ΑΙΜΑΤΟΣ ΠΟΥ ΞΕΣΠΑ ΙΔΙΩΣ ΣΤΟ κεφ. 9 ΤΟΥ ΠΡΩΤΟΥ ΒΙΒΛΙΟΥ ΜΕ ΠΡΩΤΑΓΩΝΙΣΤΈΣ ΠΛΕΟΝ ΤΟΥΣ ΙΟΥΔΑΙΟΥΣ</a:t>
            </a:r>
            <a:r>
              <a:rPr lang="el-GR" sz="1300" i="1" dirty="0"/>
              <a:t>. Από κάποιους το κεφ. 9 θεωρείται ως </a:t>
            </a:r>
            <a:r>
              <a:rPr lang="el-GR" sz="1300" b="1" i="1" dirty="0"/>
              <a:t>μεταγενέστερη</a:t>
            </a:r>
            <a:r>
              <a:rPr lang="el-GR" sz="1300" i="1" dirty="0"/>
              <a:t> προσθήκη, καθώς αλλάζει το ύφος. Οι Ο΄ μετριάζουν τον μεγάλο αριθμό των δολοφονηθέντων. Δεν πρέπει να λησμονείται ότι το βιβλίο θεμελιώνει μια Γιορτή και η ερμηνεία των κεφ. του βρίσκεται σε </a:t>
            </a:r>
            <a:r>
              <a:rPr lang="el-GR" sz="1300" i="1" dirty="0" err="1"/>
              <a:t>διαδραστικότητα</a:t>
            </a:r>
            <a:r>
              <a:rPr lang="el-GR" sz="1300" i="1" dirty="0"/>
              <a:t> με αυτήν όπου βιώνονται ζωντανά (</a:t>
            </a:r>
            <a:r>
              <a:rPr lang="en-US" sz="1300" i="1" dirty="0"/>
              <a:t>live) </a:t>
            </a:r>
            <a:r>
              <a:rPr lang="el-GR" sz="1300" i="1" dirty="0"/>
              <a:t>τα γεγονότα.</a:t>
            </a:r>
          </a:p>
          <a:p>
            <a:pPr marL="144000" indent="-144000" fontAlgn="auto">
              <a:lnSpc>
                <a:spcPts val="1400"/>
              </a:lnSpc>
              <a:spcBef>
                <a:spcPts val="0"/>
              </a:spcBef>
              <a:spcAft>
                <a:spcPts val="0"/>
              </a:spcAft>
              <a:defRPr/>
            </a:pPr>
            <a:r>
              <a:rPr lang="el-GR" sz="1300" dirty="0"/>
              <a:t>Η χαρούμενη </a:t>
            </a:r>
            <a:r>
              <a:rPr lang="el-GR" sz="1300" i="1" dirty="0"/>
              <a:t>Γιορτή</a:t>
            </a:r>
            <a:r>
              <a:rPr lang="el-GR" sz="1300" dirty="0"/>
              <a:t> ονομάζεται </a:t>
            </a:r>
            <a:r>
              <a:rPr lang="el-GR" sz="1300" b="1" dirty="0" err="1"/>
              <a:t>Πουρίμ</a:t>
            </a:r>
            <a:r>
              <a:rPr lang="el-GR" sz="1300" b="1" dirty="0">
                <a:cs typeface="Arial" charset="0"/>
              </a:rPr>
              <a:t> </a:t>
            </a:r>
            <a:r>
              <a:rPr lang="el-GR" sz="1300" dirty="0">
                <a:cs typeface="Arial" charset="0"/>
              </a:rPr>
              <a:t>( </a:t>
            </a:r>
            <a:r>
              <a:rPr lang="he-IL" sz="1300" dirty="0">
                <a:cs typeface="Arial" charset="0"/>
              </a:rPr>
              <a:t>פּוּרִים</a:t>
            </a:r>
            <a:r>
              <a:rPr lang="el-GR" sz="1300" dirty="0">
                <a:cs typeface="Arial" charset="0"/>
              </a:rPr>
              <a:t> </a:t>
            </a:r>
            <a:r>
              <a:rPr lang="el-GR" sz="1300" i="1" dirty="0" err="1">
                <a:cs typeface="Arial" charset="0"/>
              </a:rPr>
              <a:t>Pûrîm</a:t>
            </a:r>
            <a:r>
              <a:rPr lang="el-GR" sz="1300" dirty="0">
                <a:cs typeface="Arial" charset="0"/>
              </a:rPr>
              <a:t> κλήροι). Πρόκειται για το ιουδαϊκό Καρναβάλι. </a:t>
            </a:r>
            <a:r>
              <a:rPr lang="el-GR" sz="1300" dirty="0"/>
              <a:t>Γιορτάζεται την 14</a:t>
            </a:r>
            <a:r>
              <a:rPr lang="el-GR" sz="1300" baseline="30000" dirty="0"/>
              <a:t>η</a:t>
            </a:r>
            <a:r>
              <a:rPr lang="el-GR" sz="1300" dirty="0"/>
              <a:t> μέρα του ανοιξιάτικου μήνα </a:t>
            </a:r>
            <a:r>
              <a:rPr lang="el-GR" sz="1300" dirty="0" err="1"/>
              <a:t>Άδαρ</a:t>
            </a:r>
            <a:r>
              <a:rPr lang="el-GR" sz="1300" dirty="0"/>
              <a:t> (φέτος 19-20.03). </a:t>
            </a:r>
            <a:r>
              <a:rPr lang="el-GR" sz="1300" i="1" dirty="0"/>
              <a:t>Κατά την ανάγνωση του βιβλίου </a:t>
            </a:r>
            <a:r>
              <a:rPr lang="el-GR" sz="1300" dirty="0">
                <a:cs typeface="Arial" charset="0"/>
              </a:rPr>
              <a:t>(</a:t>
            </a:r>
            <a:r>
              <a:rPr lang="el-GR" sz="1300" i="1" dirty="0" err="1">
                <a:cs typeface="Arial" charset="0"/>
              </a:rPr>
              <a:t>Megillat</a:t>
            </a:r>
            <a:r>
              <a:rPr lang="el-GR" sz="1300" i="1" dirty="0">
                <a:cs typeface="Arial" charset="0"/>
              </a:rPr>
              <a:t> </a:t>
            </a:r>
            <a:r>
              <a:rPr lang="el-GR" sz="1300" i="1" dirty="0" err="1">
                <a:cs typeface="Arial" charset="0"/>
              </a:rPr>
              <a:t>Esther</a:t>
            </a:r>
            <a:r>
              <a:rPr lang="el-GR" sz="1300" dirty="0">
                <a:cs typeface="Arial" charset="0"/>
              </a:rPr>
              <a:t>)</a:t>
            </a:r>
            <a:r>
              <a:rPr lang="el-GR" sz="1300" i="1" dirty="0"/>
              <a:t> όταν ακούγεται </a:t>
            </a:r>
            <a:r>
              <a:rPr lang="el-GR" sz="1300" b="1" i="1" dirty="0"/>
              <a:t>το όνομα </a:t>
            </a:r>
            <a:r>
              <a:rPr lang="el-GR" sz="1300" b="1" i="1" dirty="0" err="1"/>
              <a:t>Άμαν</a:t>
            </a:r>
            <a:r>
              <a:rPr lang="el-GR" sz="1300" b="1" i="1" dirty="0"/>
              <a:t> </a:t>
            </a:r>
            <a:r>
              <a:rPr lang="el-GR" sz="1300" i="1" dirty="0"/>
              <a:t>(που ενσαρκώνει, όπως ο Ιούδας για τους χριστιανούς, οτιδήποτε εχθρικό) ιδίως στα κεφ. 8 και 9 δημιουργείται ένας εκκωφαντικός Θόρυβος με </a:t>
            </a:r>
            <a:r>
              <a:rPr lang="el-GR" sz="1300" i="1" dirty="0" err="1"/>
              <a:t>Στράκα</a:t>
            </a:r>
            <a:r>
              <a:rPr lang="el-GR" sz="1300" i="1" dirty="0"/>
              <a:t>-</a:t>
            </a:r>
            <a:r>
              <a:rPr lang="el-GR" sz="1300" i="1" dirty="0" err="1"/>
              <a:t>στρούκες</a:t>
            </a:r>
            <a:r>
              <a:rPr lang="el-GR" sz="1300" i="1" dirty="0"/>
              <a:t>. Με αυτό τον τρόπο εξολοθρεύεται το Κακό και η Επιθετικότητα που κρύβεται στον καθένα αλλά σε μια εορταστική ατμόσφαιρα και στο πλαίσιο </a:t>
            </a:r>
            <a:r>
              <a:rPr lang="el-GR" sz="1300" i="1" dirty="0" smtClean="0"/>
              <a:t>της</a:t>
            </a:r>
            <a:r>
              <a:rPr lang="en-US" sz="1300" i="1" dirty="0" smtClean="0"/>
              <a:t> </a:t>
            </a:r>
            <a:r>
              <a:rPr lang="el-GR" sz="1300" i="1" dirty="0" smtClean="0"/>
              <a:t>Λειτουργίας</a:t>
            </a:r>
            <a:r>
              <a:rPr lang="en-US" sz="1300" i="1" dirty="0" smtClean="0"/>
              <a:t>.</a:t>
            </a:r>
            <a:endParaRPr lang="el-GR" sz="1300" i="1" dirty="0"/>
          </a:p>
          <a:p>
            <a:pPr marL="144000" indent="-144000" fontAlgn="auto">
              <a:lnSpc>
                <a:spcPts val="1400"/>
              </a:lnSpc>
              <a:spcBef>
                <a:spcPts val="0"/>
              </a:spcBef>
              <a:spcAft>
                <a:spcPts val="0"/>
              </a:spcAft>
              <a:defRPr/>
            </a:pPr>
            <a:r>
              <a:rPr lang="el-GR" sz="1300" i="1" dirty="0"/>
              <a:t>Επίσης η μελωδία κατά την ανάγνωση της </a:t>
            </a:r>
            <a:r>
              <a:rPr lang="el-GR" sz="1300" i="1" dirty="0" err="1"/>
              <a:t>Εσθήρ</a:t>
            </a:r>
            <a:r>
              <a:rPr lang="el-GR" sz="1300" i="1" dirty="0"/>
              <a:t> διαφοροποιείται ανάλογα με την αφήγηση. </a:t>
            </a:r>
            <a:r>
              <a:rPr lang="el-GR" sz="1300" i="1" dirty="0" smtClean="0"/>
              <a:t>Είναι </a:t>
            </a:r>
            <a:r>
              <a:rPr lang="el-GR" sz="1300" i="1" dirty="0"/>
              <a:t>πένθιμη (όπως και στα πένθιμα άσματα) όταν αποφασίζεται η εξολόθρευση του λαού και χαρμόσυνη στα αντίθετα. Η απαρίθμηση των δέκα γιων του </a:t>
            </a:r>
            <a:r>
              <a:rPr lang="el-GR" sz="1300" i="1" dirty="0" err="1"/>
              <a:t>Άμαν</a:t>
            </a:r>
            <a:r>
              <a:rPr lang="el-GR" sz="1300" i="1" dirty="0"/>
              <a:t> που τελικά κρέμονται ως συνεργοί του Κακού γίνεται με εξαιρετική ταχύτητα  (σε μια ανάσα) για να μην χαιρεκακήσει κάποιος με τα δεινά του άλλου. Το </a:t>
            </a:r>
            <a:r>
              <a:rPr lang="el-GR" sz="1300" i="1" dirty="0" err="1"/>
              <a:t>Ταλμούδ</a:t>
            </a:r>
            <a:r>
              <a:rPr lang="el-GR" sz="1300" i="1" dirty="0"/>
              <a:t> (</a:t>
            </a:r>
            <a:r>
              <a:rPr lang="en-US" sz="1300" i="1" dirty="0" err="1"/>
              <a:t>Massechet</a:t>
            </a:r>
            <a:r>
              <a:rPr lang="en-US" sz="1300" i="1" dirty="0"/>
              <a:t> Purim)</a:t>
            </a:r>
            <a:r>
              <a:rPr lang="el-GR" sz="1300" i="1" dirty="0"/>
              <a:t> διατάσσει μόνο αυτήν μέρα τόσο πολύ να μεθούν και μάλιστα με άκρατο οίνο αυτή την μέρα ώστε </a:t>
            </a:r>
            <a:r>
              <a:rPr lang="el-GR" sz="1300" b="1" i="1" dirty="0"/>
              <a:t>να μην ξεχωρίζουν τη φράση ευλογητός ο </a:t>
            </a:r>
            <a:r>
              <a:rPr lang="el-GR" sz="1300" b="1" i="1" dirty="0" err="1"/>
              <a:t>Μαρδοχαίος</a:t>
            </a:r>
            <a:r>
              <a:rPr lang="el-GR" sz="1300" b="1" i="1" dirty="0"/>
              <a:t> από το καταραμένος ο </a:t>
            </a:r>
            <a:r>
              <a:rPr lang="el-GR" sz="1300" b="1" i="1" dirty="0" err="1"/>
              <a:t>Άμαν</a:t>
            </a:r>
            <a:r>
              <a:rPr lang="el-GR" sz="1300" i="1" dirty="0"/>
              <a:t>. </a:t>
            </a:r>
          </a:p>
          <a:p>
            <a:pPr marL="144000" indent="-144000" fontAlgn="auto">
              <a:lnSpc>
                <a:spcPts val="1400"/>
              </a:lnSpc>
              <a:spcBef>
                <a:spcPts val="0"/>
              </a:spcBef>
              <a:spcAft>
                <a:spcPts val="0"/>
              </a:spcAft>
              <a:defRPr/>
            </a:pPr>
            <a:r>
              <a:rPr lang="el-GR" sz="1300" i="1" dirty="0">
                <a:cs typeface="Arial" charset="0"/>
              </a:rPr>
              <a:t>Αυτήν τη μέρα </a:t>
            </a:r>
            <a:r>
              <a:rPr lang="el-GR" sz="1300" i="1" dirty="0" smtClean="0">
                <a:cs typeface="Arial" charset="0"/>
              </a:rPr>
              <a:t>επιβάλλεται </a:t>
            </a:r>
            <a:r>
              <a:rPr lang="el-GR" sz="1300" i="1" dirty="0">
                <a:cs typeface="Arial" charset="0"/>
              </a:rPr>
              <a:t>επίσης η ανταλλαγή </a:t>
            </a:r>
            <a:r>
              <a:rPr lang="el-GR" sz="1300" b="1" i="1" dirty="0">
                <a:cs typeface="Arial" charset="0"/>
              </a:rPr>
              <a:t>δώρων</a:t>
            </a:r>
            <a:r>
              <a:rPr lang="el-GR" sz="1300" i="1" dirty="0">
                <a:cs typeface="Arial" charset="0"/>
              </a:rPr>
              <a:t> </a:t>
            </a:r>
            <a:r>
              <a:rPr lang="el-GR" sz="1300" dirty="0">
                <a:cs typeface="Arial" charset="0"/>
              </a:rPr>
              <a:t>(</a:t>
            </a:r>
            <a:r>
              <a:rPr lang="el-GR" sz="1300" dirty="0" err="1">
                <a:cs typeface="Arial" charset="0"/>
              </a:rPr>
              <a:t>Αποκ</a:t>
            </a:r>
            <a:r>
              <a:rPr lang="el-GR" sz="1300" dirty="0">
                <a:cs typeface="Arial" charset="0"/>
              </a:rPr>
              <a:t>. 11, 10) </a:t>
            </a:r>
            <a:r>
              <a:rPr lang="el-GR" sz="1300" i="1" dirty="0">
                <a:cs typeface="Arial" charset="0"/>
              </a:rPr>
              <a:t>αλλά και γενναιόδωρης φιλανθρωπίας στους έχοντες ανάγκη. Οι τελευταίοι δεν πρέπει να ευχαριστήσουν γι’ αυτό και τα δώρα αποστέλλονται ανώνυμα ώστε να μην δημιουργηθούν σχέσεις εξάρτησης. </a:t>
            </a:r>
            <a:r>
              <a:rPr lang="el-GR" sz="1300" b="1" i="1" dirty="0" smtClean="0">
                <a:cs typeface="Arial" charset="0"/>
              </a:rPr>
              <a:t>ΜΕ </a:t>
            </a:r>
            <a:r>
              <a:rPr lang="el-GR" sz="1300" b="1" i="1" dirty="0">
                <a:cs typeface="Arial" charset="0"/>
              </a:rPr>
              <a:t>ΤΑ ΑΝΩΤΕΡΩ Η ΕΞΟΛΟΘΡΕΥΣΗ ΤΟΥ ΚΑΚΟΥ  ΜΕΤΑΣΧΗΜΑΤΙΖΕΤΑΙ ΣΕ  ΔΥΝΑΜΙΚΗ </a:t>
            </a:r>
            <a:r>
              <a:rPr lang="el-GR" sz="1300" b="1" i="1" dirty="0" smtClean="0">
                <a:cs typeface="Arial" charset="0"/>
              </a:rPr>
              <a:t>ΜΕΤΑΜΟΡΦΩΣΗΣ</a:t>
            </a:r>
            <a:endParaRPr lang="el-GR" sz="1300" dirty="0">
              <a:cs typeface="Arial" charset="0"/>
            </a:endParaRPr>
          </a:p>
        </p:txBody>
      </p:sp>
      <p:pic>
        <p:nvPicPr>
          <p:cNvPr id="38916" name="Picture 4" descr="About this sound">
            <a:hlinkClick r:id="rId4" tooltip="About this sound"/>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7375" y="-182563"/>
            <a:ext cx="104775"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78694" y="4755404"/>
            <a:ext cx="238125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5 - TextBox"/>
          <p:cNvSpPr txBox="1">
            <a:spLocks noChangeArrowheads="1"/>
          </p:cNvSpPr>
          <p:nvPr/>
        </p:nvSpPr>
        <p:spPr bwMode="auto">
          <a:xfrm>
            <a:off x="5478694" y="6269879"/>
            <a:ext cx="244792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l-GR" sz="1300" b="1" dirty="0">
                <a:latin typeface="Calibri" panose="020F0502020204030204" pitchFamily="34" charset="0"/>
              </a:rPr>
              <a:t>Τα γλυκά της μέρας είναι οι τσέπες του </a:t>
            </a:r>
            <a:r>
              <a:rPr lang="el-GR" sz="1300" b="1" dirty="0" err="1">
                <a:latin typeface="Calibri" panose="020F0502020204030204" pitchFamily="34" charset="0"/>
              </a:rPr>
              <a:t>Άμαν</a:t>
            </a:r>
            <a:endParaRPr lang="el-GR" sz="1300" b="1" dirty="0">
              <a:latin typeface="Calibri" panose="020F0502020204030204" pitchFamily="34" charset="0"/>
            </a:endParaRPr>
          </a:p>
        </p:txBody>
      </p:sp>
      <p:pic>
        <p:nvPicPr>
          <p:cNvPr id="3891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13931" y="2604195"/>
            <a:ext cx="2387600" cy="214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0" name="8 - TextBox"/>
          <p:cNvSpPr txBox="1">
            <a:spLocks noChangeArrowheads="1"/>
          </p:cNvSpPr>
          <p:nvPr/>
        </p:nvSpPr>
        <p:spPr bwMode="auto">
          <a:xfrm>
            <a:off x="107505" y="-30886"/>
            <a:ext cx="518522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sz="2000" dirty="0">
                <a:solidFill>
                  <a:srgbClr val="5075BC"/>
                </a:solidFill>
                <a:latin typeface="+mj-lt"/>
                <a:ea typeface="+mj-ea"/>
                <a:cs typeface="+mj-cs"/>
              </a:rPr>
              <a:t>ΠΩΣ ΕΞΗΓΕΙΤΑΙ Ή/ΚΑΙ ΜΕΤΑΣΧΗΜΑΤΙΖΕΤΑΙ Η ΒΙΑ ΚΑΙ ΤΟ ΑΙΜΑ;</a:t>
            </a:r>
          </a:p>
        </p:txBody>
      </p:sp>
      <p:sp>
        <p:nvSpPr>
          <p:cNvPr id="9" name="TextBox 8"/>
          <p:cNvSpPr txBox="1"/>
          <p:nvPr/>
        </p:nvSpPr>
        <p:spPr>
          <a:xfrm>
            <a:off x="5364163" y="2874195"/>
            <a:ext cx="451126" cy="224224"/>
          </a:xfrm>
          <a:prstGeom prst="rect">
            <a:avLst/>
          </a:prstGeom>
        </p:spPr>
        <p:txBody>
          <a:bodyPr vert="horz" wrap="square" lIns="91440" tIns="45720" rIns="91440" bIns="45720" rtlCol="0" anchor="ctr">
            <a:noAutofit/>
          </a:bodyPr>
          <a:lstStyle/>
          <a:p>
            <a:pPr algn="ctr"/>
            <a:r>
              <a:rPr lang="en-US" sz="1500" dirty="0" smtClean="0"/>
              <a:t>29</a:t>
            </a:r>
            <a:endParaRPr lang="el-GR" sz="1500" dirty="0" smtClean="0"/>
          </a:p>
        </p:txBody>
      </p:sp>
      <p:sp>
        <p:nvSpPr>
          <p:cNvPr id="10" name="TextBox 9"/>
          <p:cNvSpPr txBox="1"/>
          <p:nvPr/>
        </p:nvSpPr>
        <p:spPr>
          <a:xfrm>
            <a:off x="6096413" y="4224972"/>
            <a:ext cx="451126" cy="224224"/>
          </a:xfrm>
          <a:prstGeom prst="rect">
            <a:avLst/>
          </a:prstGeom>
        </p:spPr>
        <p:txBody>
          <a:bodyPr vert="horz" wrap="square" lIns="91440" tIns="45720" rIns="91440" bIns="45720" rtlCol="0" anchor="ctr">
            <a:noAutofit/>
          </a:bodyPr>
          <a:lstStyle/>
          <a:p>
            <a:pPr algn="ctr"/>
            <a:r>
              <a:rPr lang="en-US" sz="1500" dirty="0" smtClean="0"/>
              <a:t>30</a:t>
            </a:r>
            <a:endParaRPr lang="el-GR" sz="1500" dirty="0" smtClean="0"/>
          </a:p>
        </p:txBody>
      </p:sp>
      <p:sp>
        <p:nvSpPr>
          <p:cNvPr id="11" name="TextBox 10"/>
          <p:cNvSpPr txBox="1"/>
          <p:nvPr/>
        </p:nvSpPr>
        <p:spPr>
          <a:xfrm>
            <a:off x="7835993" y="6024198"/>
            <a:ext cx="451126" cy="224224"/>
          </a:xfrm>
          <a:prstGeom prst="rect">
            <a:avLst/>
          </a:prstGeom>
        </p:spPr>
        <p:txBody>
          <a:bodyPr vert="horz" wrap="square" lIns="91440" tIns="45720" rIns="91440" bIns="45720" rtlCol="0" anchor="ctr">
            <a:noAutofit/>
          </a:bodyPr>
          <a:lstStyle/>
          <a:p>
            <a:pPr algn="ctr"/>
            <a:r>
              <a:rPr lang="en-US" sz="1500" dirty="0" smtClean="0"/>
              <a:t>31</a:t>
            </a:r>
            <a:endParaRPr lang="el-GR" sz="1500" dirty="0" smtClean="0"/>
          </a:p>
        </p:txBody>
      </p:sp>
    </p:spTree>
    <p:extLst>
      <p:ext uri="{BB962C8B-B14F-4D97-AF65-F5344CB8AC3E}">
        <p14:creationId xmlns:p14="http://schemas.microsoft.com/office/powerpoint/2010/main" val="2125278306"/>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1707" y="195635"/>
            <a:ext cx="8229600" cy="778098"/>
          </a:xfrm>
        </p:spPr>
        <p:txBody>
          <a:bodyPr>
            <a:normAutofit/>
          </a:bodyPr>
          <a:lstStyle/>
          <a:p>
            <a:r>
              <a:rPr lang="el-GR" sz="4000" dirty="0"/>
              <a:t>Ά-ΘΕΟ ΚΕΙΜΕΝΟ</a:t>
            </a:r>
            <a:r>
              <a:rPr lang="el-GR" sz="4000" dirty="0" smtClean="0"/>
              <a:t>?</a:t>
            </a:r>
            <a:endParaRPr lang="el-GR" sz="4000" dirty="0"/>
          </a:p>
        </p:txBody>
      </p:sp>
      <p:sp>
        <p:nvSpPr>
          <p:cNvPr id="3" name="Θέση περιεχομένου 2"/>
          <p:cNvSpPr>
            <a:spLocks noGrp="1"/>
          </p:cNvSpPr>
          <p:nvPr>
            <p:ph idx="1"/>
          </p:nvPr>
        </p:nvSpPr>
        <p:spPr>
          <a:xfrm>
            <a:off x="464156" y="3205980"/>
            <a:ext cx="8500332" cy="3103340"/>
          </a:xfrm>
        </p:spPr>
        <p:txBody>
          <a:bodyPr>
            <a:noAutofit/>
          </a:bodyPr>
          <a:lstStyle/>
          <a:p>
            <a:pPr marL="0" indent="0">
              <a:lnSpc>
                <a:spcPts val="1600"/>
              </a:lnSpc>
              <a:spcBef>
                <a:spcPts val="0"/>
              </a:spcBef>
              <a:buNone/>
            </a:pPr>
            <a:r>
              <a:rPr lang="el-GR" sz="2000" dirty="0"/>
              <a:t>Το συγκεκριμένο βιβλίο και μάλιστα στη σύντομη </a:t>
            </a:r>
            <a:r>
              <a:rPr lang="el-GR" sz="2000" b="1" dirty="0"/>
              <a:t>εβραϊκή εκδοχή του είναι το μόνο της Α.Γ. που </a:t>
            </a:r>
            <a:r>
              <a:rPr lang="el-GR" sz="2000" dirty="0"/>
              <a:t>δεν απαντά η λέξη Θεός! Γι’ αυτό οι </a:t>
            </a:r>
            <a:r>
              <a:rPr lang="el-GR" sz="2000" dirty="0" err="1"/>
              <a:t>Ραββίνοι</a:t>
            </a:r>
            <a:r>
              <a:rPr lang="el-GR" sz="2000" dirty="0"/>
              <a:t> είχαν διχογνωμία αν πρέπει να γίνει τελικά αποδεκτό στη Βίβλο. Το ίδιο συνέβαινε και με </a:t>
            </a:r>
            <a:r>
              <a:rPr lang="el-GR" sz="2000" b="1" dirty="0"/>
              <a:t>το Άσμα των Ασμάτων </a:t>
            </a:r>
            <a:r>
              <a:rPr lang="el-GR" sz="2000" dirty="0"/>
              <a:t>που αφηγείται την αγάπη, τον </a:t>
            </a:r>
            <a:r>
              <a:rPr lang="el-GR" sz="2000" b="1" dirty="0"/>
              <a:t>Εκκλησιαστή </a:t>
            </a:r>
            <a:r>
              <a:rPr lang="el-GR" sz="2000" dirty="0"/>
              <a:t>που σχεδόν αγνωστικιστικά και αρκετά πεσιμιστικά αποτυπώνει με ανάγλυφο τρόπο τους ανθρώπινους προβληματισμούς για την ύπαρξη του Θεού, </a:t>
            </a:r>
            <a:r>
              <a:rPr lang="el-GR" sz="2000" b="1" dirty="0"/>
              <a:t>τον Ιώβ </a:t>
            </a:r>
            <a:r>
              <a:rPr lang="el-GR" sz="2000" dirty="0"/>
              <a:t>όπου ο </a:t>
            </a:r>
            <a:r>
              <a:rPr lang="el-GR" sz="2000" dirty="0" err="1"/>
              <a:t>Σατάν</a:t>
            </a:r>
            <a:r>
              <a:rPr lang="el-GR" sz="2000" dirty="0"/>
              <a:t> αμφισβητεί την αυθεντία και την κρίση και τη δικαιοσύνη του Θεού. Τελικά τόλμησαν να το εντάξουν. Και όχι μόνο! Κατά το Σάββατο και τις Γιορτές παράλληλα με τα ακούσματα του ΝΟΜΟΥ/της </a:t>
            </a:r>
            <a:r>
              <a:rPr lang="el-GR" sz="2000" dirty="0" err="1"/>
              <a:t>Τορά</a:t>
            </a:r>
            <a:r>
              <a:rPr lang="el-GR" sz="2000" dirty="0"/>
              <a:t> ακούγονται στη Συναγωγή </a:t>
            </a:r>
            <a:r>
              <a:rPr lang="el-GR" sz="2000" b="1" i="1" dirty="0"/>
              <a:t>και </a:t>
            </a:r>
            <a:r>
              <a:rPr lang="el-GR" sz="2000" dirty="0"/>
              <a:t>αποσπάσματα από τα ειλητάρια (</a:t>
            </a:r>
            <a:r>
              <a:rPr lang="el-GR" sz="2000" dirty="0" err="1"/>
              <a:t>Μεγιλώθ</a:t>
            </a:r>
            <a:r>
              <a:rPr lang="el-GR" sz="2000" dirty="0"/>
              <a:t>) όπου συχνά πρωταγωνιστούν γυναίκες που ενεργούν </a:t>
            </a:r>
            <a:r>
              <a:rPr lang="el-GR" sz="2000" dirty="0" smtClean="0"/>
              <a:t>ΤΥΠΙΚΑ </a:t>
            </a:r>
            <a:r>
              <a:rPr lang="el-GR" sz="2000" dirty="0"/>
              <a:t>παράνομα/αντισυμβατικά  (Ρουθ η αλλοδαπή την Πεντηκοστή, </a:t>
            </a:r>
            <a:r>
              <a:rPr lang="el-GR" sz="2000" dirty="0" err="1"/>
              <a:t>Εσθήρ</a:t>
            </a:r>
            <a:r>
              <a:rPr lang="el-GR" sz="2000" dirty="0"/>
              <a:t>/</a:t>
            </a:r>
            <a:r>
              <a:rPr lang="el-GR" sz="2000" dirty="0" err="1"/>
              <a:t>Πορίμ</a:t>
            </a:r>
            <a:r>
              <a:rPr lang="el-GR" sz="2000" dirty="0"/>
              <a:t>, Άσμα Ασμάτων και </a:t>
            </a:r>
            <a:r>
              <a:rPr lang="el-GR" sz="2000" dirty="0" err="1"/>
              <a:t>Σουλαμίτιισα</a:t>
            </a:r>
            <a:r>
              <a:rPr lang="el-GR" sz="2000" dirty="0"/>
              <a:t> το Σάββατο του Πάσχα, Εκκλησιαστής τη Σκηνοπηγία). Έτσι εκτός του Νόμου και της πιστής εφαρμογής των Εντολών αποκαλύπτονται και άλλοι «δρόμοι» που συγκλίνουν στη σωτηρία. Αναδεικνύεται έτσι ένας </a:t>
            </a:r>
            <a:r>
              <a:rPr lang="el-GR" sz="2000" dirty="0" smtClean="0"/>
              <a:t>πλουραλισμός</a:t>
            </a:r>
            <a:r>
              <a:rPr lang="en-US" sz="2000" dirty="0" smtClean="0"/>
              <a:t>.</a:t>
            </a:r>
            <a:endParaRPr lang="el-GR" sz="2000"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728" y="973733"/>
            <a:ext cx="4752527" cy="2232247"/>
          </a:xfrm>
          <a:prstGeom prst="rect">
            <a:avLst/>
          </a:prstGeom>
        </p:spPr>
      </p:pic>
      <p:sp>
        <p:nvSpPr>
          <p:cNvPr id="5" name="TextBox 4"/>
          <p:cNvSpPr txBox="1"/>
          <p:nvPr/>
        </p:nvSpPr>
        <p:spPr>
          <a:xfrm>
            <a:off x="6804248" y="2480595"/>
            <a:ext cx="451126" cy="224224"/>
          </a:xfrm>
          <a:prstGeom prst="rect">
            <a:avLst/>
          </a:prstGeom>
        </p:spPr>
        <p:txBody>
          <a:bodyPr vert="horz" wrap="square" lIns="91440" tIns="45720" rIns="91440" bIns="45720" rtlCol="0" anchor="ctr">
            <a:noAutofit/>
          </a:bodyPr>
          <a:lstStyle/>
          <a:p>
            <a:pPr algn="ctr"/>
            <a:r>
              <a:rPr lang="en-US" sz="1500" dirty="0" smtClean="0"/>
              <a:t>32</a:t>
            </a:r>
            <a:endParaRPr lang="el-GR" sz="1500" dirty="0" smtClean="0"/>
          </a:p>
        </p:txBody>
      </p:sp>
    </p:spTree>
    <p:extLst>
      <p:ext uri="{BB962C8B-B14F-4D97-AF65-F5344CB8AC3E}">
        <p14:creationId xmlns:p14="http://schemas.microsoft.com/office/powerpoint/2010/main" val="304995842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88640"/>
            <a:ext cx="8229600" cy="648072"/>
          </a:xfrm>
        </p:spPr>
        <p:txBody>
          <a:bodyPr>
            <a:noAutofit/>
          </a:bodyPr>
          <a:lstStyle/>
          <a:p>
            <a:r>
              <a:rPr lang="el-GR" sz="4000" dirty="0"/>
              <a:t>ΓΙΑΤΙ ΑΠΟΥΣΙΑΖΕΙ Ο «ΘΕΟΣ</a:t>
            </a:r>
            <a:r>
              <a:rPr lang="el-GR" sz="4000" dirty="0" smtClean="0"/>
              <a:t>»;</a:t>
            </a:r>
            <a:endParaRPr lang="el-GR" sz="4000" dirty="0"/>
          </a:p>
        </p:txBody>
      </p:sp>
      <p:sp>
        <p:nvSpPr>
          <p:cNvPr id="3" name="Θέση περιεχομένου 2"/>
          <p:cNvSpPr>
            <a:spLocks noGrp="1"/>
          </p:cNvSpPr>
          <p:nvPr>
            <p:ph sz="half" idx="1"/>
          </p:nvPr>
        </p:nvSpPr>
        <p:spPr>
          <a:xfrm>
            <a:off x="457200" y="908720"/>
            <a:ext cx="6203032" cy="5472608"/>
          </a:xfrm>
        </p:spPr>
        <p:txBody>
          <a:bodyPr>
            <a:noAutofit/>
          </a:bodyPr>
          <a:lstStyle/>
          <a:p>
            <a:pPr marL="0" indent="0">
              <a:lnSpc>
                <a:spcPts val="1700"/>
              </a:lnSpc>
              <a:spcBef>
                <a:spcPts val="0"/>
              </a:spcBef>
              <a:buNone/>
            </a:pPr>
            <a:r>
              <a:rPr lang="el-GR" sz="1800" i="1" dirty="0"/>
              <a:t>Είναι η </a:t>
            </a:r>
            <a:r>
              <a:rPr lang="el-GR" sz="1800" i="1" dirty="0" err="1"/>
              <a:t>Μεγκιλά</a:t>
            </a:r>
            <a:r>
              <a:rPr lang="el-GR" sz="1800" i="1" dirty="0"/>
              <a:t> της </a:t>
            </a:r>
            <a:r>
              <a:rPr lang="el-GR" sz="1800" i="1" dirty="0" err="1"/>
              <a:t>Εστέρ</a:t>
            </a:r>
            <a:r>
              <a:rPr lang="el-GR" sz="1800" i="1" dirty="0"/>
              <a:t>  που διαβάζεται στο κοινό το βράδυ και το πρωί της γιορτής του </a:t>
            </a:r>
            <a:r>
              <a:rPr lang="el-GR" sz="1800" i="1" dirty="0" err="1"/>
              <a:t>Πουρίμ</a:t>
            </a:r>
            <a:r>
              <a:rPr lang="el-GR" sz="1800" i="1" dirty="0"/>
              <a:t>. Ακόμα αν κι ο Θ-</a:t>
            </a:r>
            <a:r>
              <a:rPr lang="el-GR" sz="1800" i="1" dirty="0" err="1"/>
              <a:t>ός</a:t>
            </a:r>
            <a:r>
              <a:rPr lang="el-GR" sz="1800" i="1" dirty="0"/>
              <a:t> δεν υπάρχει στο κείμενο, δεν μπορεί ποτέ να αφαιρεθεί από την εικόνα! Πολλές δικαιολογίες προσφέρθηκαν για να εξηγήσουν αυτή την ανωμαλία. Ανάμεσα σε αυτές το γεγονός ότι η </a:t>
            </a:r>
            <a:r>
              <a:rPr lang="el-GR" sz="1800" i="1" dirty="0" err="1"/>
              <a:t>Εστέρ</a:t>
            </a:r>
            <a:r>
              <a:rPr lang="el-GR" sz="1800" i="1" dirty="0"/>
              <a:t> ανησυχούσε ότι το βιβλίο της δεν θα γινόταν αποδεκτό σαν Ιερά Γραφή. Ή ότι όταν οι Πέρσες το μετέφρασαν για τα επίσημα χρονικά τους, θα υποκαθιστούσαν το όνομα Του με μια από τις θεότητές τους.</a:t>
            </a:r>
          </a:p>
          <a:p>
            <a:pPr marL="0" indent="0">
              <a:lnSpc>
                <a:spcPts val="1700"/>
              </a:lnSpc>
              <a:spcBef>
                <a:spcPts val="0"/>
              </a:spcBef>
              <a:buNone/>
            </a:pPr>
            <a:r>
              <a:rPr lang="el-GR" sz="1800" i="1" dirty="0"/>
              <a:t>Αλλά είναι βαθύτερο. Ένα κύριο μοτίβο της </a:t>
            </a:r>
            <a:r>
              <a:rPr lang="el-GR" sz="1800" i="1" dirty="0" err="1"/>
              <a:t>Μεγκιλά</a:t>
            </a:r>
            <a:r>
              <a:rPr lang="el-GR" sz="1800" i="1" dirty="0"/>
              <a:t> της </a:t>
            </a:r>
            <a:r>
              <a:rPr lang="el-GR" sz="1800" i="1" dirty="0" err="1"/>
              <a:t>Εστέρ</a:t>
            </a:r>
            <a:r>
              <a:rPr lang="el-GR" sz="1800" i="1" dirty="0"/>
              <a:t>, της, είναι μεταμφίεση, δηλαδή τα πράγματα δεν είναι αυτό που φαίνεται ότι είναι. Ακόμα το όνομα «</a:t>
            </a:r>
            <a:r>
              <a:rPr lang="el-GR" sz="1800" i="1" dirty="0" err="1"/>
              <a:t>Εστέρ</a:t>
            </a:r>
            <a:r>
              <a:rPr lang="el-GR" sz="1800" i="1" dirty="0"/>
              <a:t>» στα εβραϊκά υποδηλώνει την απόκρυψη κι επικαλείται το θέμα της απόκρυψης του Θ-</a:t>
            </a:r>
            <a:r>
              <a:rPr lang="el-GR" sz="1800" i="1" dirty="0" err="1"/>
              <a:t>ού</a:t>
            </a:r>
            <a:r>
              <a:rPr lang="el-GR" sz="1800" i="1" dirty="0"/>
              <a:t> από μας : «</a:t>
            </a:r>
            <a:r>
              <a:rPr lang="el-GR" sz="1800" i="1" dirty="0" err="1"/>
              <a:t>Ανοχί</a:t>
            </a:r>
            <a:r>
              <a:rPr lang="el-GR" sz="1800" i="1" dirty="0"/>
              <a:t> </a:t>
            </a:r>
            <a:r>
              <a:rPr lang="el-GR" sz="1800" i="1" dirty="0" err="1"/>
              <a:t>αστίρ</a:t>
            </a:r>
            <a:r>
              <a:rPr lang="el-GR" sz="1800" i="1" dirty="0"/>
              <a:t> </a:t>
            </a:r>
            <a:r>
              <a:rPr lang="el-GR" sz="1800" i="1" dirty="0" err="1"/>
              <a:t>πανάι</a:t>
            </a:r>
            <a:r>
              <a:rPr lang="el-GR" sz="1800" i="1" dirty="0"/>
              <a:t>»- «Εγώ σίγουρα θα κρύψω το Πρόσωπό Μου» (Δευτερονόμιο 31:18). Αυτό είναι το πλέον κατάλληλο απόσπασμα καθώς ένα από τα εντυπωσιακά πράγματα για την απίστευτη αυτή διαδοχή των γεγονότων είναι πόσο εύκολα (σε ένα βιβλίο της Βίβλου) θα μπορούσαν να εκλογικευτούν σαν μια σειρά φυσικών συμπτώσεων. Πραγματικά, με εξαίρεση την </a:t>
            </a:r>
            <a:r>
              <a:rPr lang="el-GR" sz="1800" i="1" dirty="0" err="1"/>
              <a:t>Έστερ</a:t>
            </a:r>
            <a:r>
              <a:rPr lang="el-GR" sz="1800" i="1" dirty="0"/>
              <a:t> και τον </a:t>
            </a:r>
            <a:r>
              <a:rPr lang="el-GR" sz="1800" i="1" dirty="0" err="1"/>
              <a:t>Μορδεχάι</a:t>
            </a:r>
            <a:r>
              <a:rPr lang="el-GR" sz="1800" i="1" dirty="0"/>
              <a:t> πέρασαν χρόνια μέχρι που οι άνθρωποι μπόρεσαν να καταλάβουν το εντυπωσιακό μέγεθος της ανάμειξης του Θ-</a:t>
            </a:r>
            <a:r>
              <a:rPr lang="el-GR" sz="1800" i="1" dirty="0" err="1"/>
              <a:t>ού</a:t>
            </a:r>
            <a:r>
              <a:rPr lang="el-GR" sz="1800" i="1" dirty="0"/>
              <a:t>.</a:t>
            </a:r>
          </a:p>
          <a:p>
            <a:pPr marL="0" indent="0">
              <a:lnSpc>
                <a:spcPts val="1700"/>
              </a:lnSpc>
              <a:spcBef>
                <a:spcPts val="0"/>
              </a:spcBef>
              <a:buNone/>
            </a:pPr>
            <a:r>
              <a:rPr lang="el-GR" sz="1800" i="1" dirty="0"/>
              <a:t>Έτσι, επειδή δεν Τον βλέπετε ή δεν Τον αναγνωρίζετε ή δεν Τον σκέφτεστε, δεν σημαίνει ότι δεν είναι εκεί.</a:t>
            </a:r>
          </a:p>
          <a:p>
            <a:pPr marL="0" indent="0" algn="r">
              <a:lnSpc>
                <a:spcPts val="1700"/>
              </a:lnSpc>
              <a:spcBef>
                <a:spcPts val="200"/>
              </a:spcBef>
              <a:buNone/>
            </a:pPr>
            <a:r>
              <a:rPr lang="de-DE" sz="1600" b="1" dirty="0" smtClean="0"/>
              <a:t>http</a:t>
            </a:r>
            <a:r>
              <a:rPr lang="de-DE" sz="1600" b="1" dirty="0"/>
              <a:t>://</a:t>
            </a:r>
            <a:r>
              <a:rPr lang="de-DE" sz="1600" b="1" dirty="0" smtClean="0"/>
              <a:t>www.chabad.gr/templates/articlecco_cdo/aid/1469062</a:t>
            </a:r>
            <a:endParaRPr lang="el-GR" sz="1600" b="1" dirty="0"/>
          </a:p>
        </p:txBody>
      </p:sp>
      <p:pic>
        <p:nvPicPr>
          <p:cNvPr id="5" name="Θέση περιεχομένου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16216" y="2730094"/>
            <a:ext cx="2386608" cy="1704720"/>
          </a:xfrm>
        </p:spPr>
      </p:pic>
    </p:spTree>
    <p:extLst>
      <p:ext uri="{BB962C8B-B14F-4D97-AF65-F5344CB8AC3E}">
        <p14:creationId xmlns:p14="http://schemas.microsoft.com/office/powerpoint/2010/main" val="2274618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half" idx="1"/>
          </p:nvPr>
        </p:nvSpPr>
        <p:spPr>
          <a:xfrm>
            <a:off x="457200" y="1600200"/>
            <a:ext cx="5410944" cy="4637112"/>
          </a:xfrm>
        </p:spPr>
        <p:txBody>
          <a:bodyPr>
            <a:noAutofit/>
          </a:bodyPr>
          <a:lstStyle/>
          <a:p>
            <a:pPr marL="180000" indent="-180000">
              <a:lnSpc>
                <a:spcPts val="1600"/>
              </a:lnSpc>
              <a:spcBef>
                <a:spcPts val="0"/>
              </a:spcBef>
              <a:defRPr/>
            </a:pPr>
            <a:r>
              <a:rPr lang="el-GR" sz="1600" dirty="0"/>
              <a:t>Το όνομα που δώσανε γονείς στην κοπέλα ήταν </a:t>
            </a:r>
            <a:r>
              <a:rPr lang="el-GR" sz="1600" dirty="0" err="1"/>
              <a:t>Αδασσά</a:t>
            </a:r>
            <a:r>
              <a:rPr lang="de-DE" sz="1600" dirty="0"/>
              <a:t>,</a:t>
            </a:r>
            <a:r>
              <a:rPr lang="el-GR" sz="1600" dirty="0"/>
              <a:t> στα ελληνικά </a:t>
            </a:r>
            <a:r>
              <a:rPr lang="el-GR" sz="1600" i="1" dirty="0"/>
              <a:t>μυρτιά</a:t>
            </a:r>
            <a:r>
              <a:rPr lang="el-GR" sz="1600" dirty="0"/>
              <a:t>. Το πώς μεταβλήθηκε σε </a:t>
            </a:r>
            <a:r>
              <a:rPr lang="el-GR" sz="1600" dirty="0" err="1"/>
              <a:t>Εσθήρ</a:t>
            </a:r>
            <a:r>
              <a:rPr lang="el-GR" sz="1600" dirty="0"/>
              <a:t> δεν το αφηγείται το Βιβλίο. </a:t>
            </a:r>
            <a:r>
              <a:rPr lang="de-DE" sz="1600" dirty="0"/>
              <a:t> </a:t>
            </a:r>
            <a:r>
              <a:rPr lang="el-GR" sz="1600" dirty="0"/>
              <a:t>Μπορούμε μόνον να φανταστούμε, όπως έκαναν κι οι Ιουδαίοι στο </a:t>
            </a:r>
            <a:r>
              <a:rPr lang="el-GR" sz="1600" dirty="0" err="1"/>
              <a:t>Ταλμούδ</a:t>
            </a:r>
            <a:r>
              <a:rPr lang="de-DE" sz="1600" dirty="0"/>
              <a:t>.</a:t>
            </a:r>
            <a:endParaRPr lang="el-GR" sz="1600" dirty="0"/>
          </a:p>
          <a:p>
            <a:pPr marL="180000" indent="-180000">
              <a:lnSpc>
                <a:spcPts val="1600"/>
              </a:lnSpc>
              <a:spcBef>
                <a:spcPts val="0"/>
              </a:spcBef>
              <a:defRPr/>
            </a:pPr>
            <a:r>
              <a:rPr lang="el-GR" sz="1600" dirty="0"/>
              <a:t>Στη Βίβλο μετά από συνάντηση με τον Θεό συνήθως γίνεται αλλαγή Ονόματος</a:t>
            </a:r>
            <a:r>
              <a:rPr lang="de-DE" sz="1600" dirty="0"/>
              <a:t>: </a:t>
            </a:r>
            <a:r>
              <a:rPr lang="el-GR" sz="1600" dirty="0"/>
              <a:t>Άβραμ -Αβραάμ </a:t>
            </a:r>
            <a:r>
              <a:rPr lang="de-DE" sz="1600" dirty="0"/>
              <a:t>(</a:t>
            </a:r>
            <a:r>
              <a:rPr lang="el-GR" sz="1600" dirty="0" err="1"/>
              <a:t>Γέν</a:t>
            </a:r>
            <a:r>
              <a:rPr lang="el-GR" sz="1600" dirty="0"/>
              <a:t>.</a:t>
            </a:r>
            <a:r>
              <a:rPr lang="de-DE" sz="1600" dirty="0"/>
              <a:t> 17,5),</a:t>
            </a:r>
            <a:r>
              <a:rPr lang="el-GR" sz="1600" dirty="0"/>
              <a:t> </a:t>
            </a:r>
            <a:r>
              <a:rPr lang="de-DE" sz="1600" dirty="0" err="1"/>
              <a:t>Sarai</a:t>
            </a:r>
            <a:r>
              <a:rPr lang="el-GR" sz="1600" dirty="0"/>
              <a:t> - </a:t>
            </a:r>
            <a:r>
              <a:rPr lang="de-DE" sz="1600" dirty="0"/>
              <a:t>Sara (</a:t>
            </a:r>
            <a:r>
              <a:rPr lang="el-GR" sz="1600" dirty="0" err="1"/>
              <a:t>Γέν</a:t>
            </a:r>
            <a:r>
              <a:rPr lang="el-GR" sz="1600" dirty="0"/>
              <a:t>.</a:t>
            </a:r>
            <a:r>
              <a:rPr lang="de-DE" sz="1600" dirty="0"/>
              <a:t> 17,15), </a:t>
            </a:r>
            <a:r>
              <a:rPr lang="el-GR" sz="1600" dirty="0"/>
              <a:t>Ιακώβ-Ισραήλ </a:t>
            </a:r>
            <a:r>
              <a:rPr lang="de-DE" sz="1600" dirty="0"/>
              <a:t>(</a:t>
            </a:r>
            <a:r>
              <a:rPr lang="el-GR" sz="1600" dirty="0" err="1"/>
              <a:t>Γέν</a:t>
            </a:r>
            <a:r>
              <a:rPr lang="el-GR" sz="1600" dirty="0"/>
              <a:t>.</a:t>
            </a:r>
            <a:r>
              <a:rPr lang="de-DE" sz="1600" dirty="0"/>
              <a:t> 32,29), </a:t>
            </a:r>
            <a:r>
              <a:rPr lang="de-DE" sz="1600" dirty="0" err="1"/>
              <a:t>Hoschea</a:t>
            </a:r>
            <a:r>
              <a:rPr lang="el-GR" sz="1600" dirty="0"/>
              <a:t> -</a:t>
            </a:r>
            <a:r>
              <a:rPr lang="de-DE" sz="1600" dirty="0"/>
              <a:t> „</a:t>
            </a:r>
            <a:r>
              <a:rPr lang="de-DE" sz="1600" dirty="0" err="1"/>
              <a:t>Jehoschua</a:t>
            </a:r>
            <a:r>
              <a:rPr lang="de-DE" sz="1600" dirty="0"/>
              <a:t>" (</a:t>
            </a:r>
            <a:r>
              <a:rPr lang="el-GR" sz="1600" dirty="0"/>
              <a:t>Αρ.</a:t>
            </a:r>
            <a:r>
              <a:rPr lang="de-DE" sz="1600" dirty="0"/>
              <a:t> 13,16). </a:t>
            </a:r>
            <a:endParaRPr lang="el-GR" sz="1600" dirty="0"/>
          </a:p>
          <a:p>
            <a:pPr marL="180000" indent="-180000">
              <a:lnSpc>
                <a:spcPts val="1600"/>
              </a:lnSpc>
              <a:spcBef>
                <a:spcPts val="0"/>
              </a:spcBef>
              <a:defRPr/>
            </a:pPr>
            <a:r>
              <a:rPr lang="el-GR" sz="1600" dirty="0"/>
              <a:t>Το </a:t>
            </a:r>
            <a:r>
              <a:rPr lang="de-DE" sz="1600" dirty="0"/>
              <a:t>E</a:t>
            </a:r>
            <a:r>
              <a:rPr lang="el-GR" sz="1600" dirty="0"/>
              <a:t>ΣΘΉΡ</a:t>
            </a:r>
            <a:r>
              <a:rPr lang="de-DE" sz="1600" dirty="0"/>
              <a:t> </a:t>
            </a:r>
            <a:r>
              <a:rPr lang="el-GR" sz="1600" dirty="0"/>
              <a:t>φαίνεται να παράγεται από το </a:t>
            </a:r>
            <a:r>
              <a:rPr lang="de-DE" sz="1600" dirty="0"/>
              <a:t>„</a:t>
            </a:r>
            <a:r>
              <a:rPr lang="el-GR" sz="1600" b="1" i="1" dirty="0" err="1"/>
              <a:t>Αστάρτη</a:t>
            </a:r>
            <a:r>
              <a:rPr lang="de-DE" sz="1600" dirty="0"/>
              <a:t>", </a:t>
            </a:r>
            <a:r>
              <a:rPr lang="el-GR" sz="1600" dirty="0"/>
              <a:t>ή </a:t>
            </a:r>
            <a:r>
              <a:rPr lang="de-DE" sz="1600" dirty="0"/>
              <a:t>„I</a:t>
            </a:r>
            <a:r>
              <a:rPr lang="el-GR" sz="1600" dirty="0" err="1"/>
              <a:t>σθάρ</a:t>
            </a:r>
            <a:r>
              <a:rPr lang="de-DE" sz="1600" dirty="0"/>
              <a:t>" („</a:t>
            </a:r>
            <a:r>
              <a:rPr lang="el-GR" sz="1600" dirty="0"/>
              <a:t>αστέρι</a:t>
            </a:r>
            <a:r>
              <a:rPr lang="de-DE" sz="1600" dirty="0"/>
              <a:t>") </a:t>
            </a:r>
            <a:r>
              <a:rPr lang="el-GR" sz="1600" dirty="0"/>
              <a:t>την πλέον δημοφιλή θηλυκή θεότητα στην Εγγύς Ανατολή, γυναίκα του </a:t>
            </a:r>
            <a:r>
              <a:rPr lang="el-GR" sz="1600" dirty="0" err="1"/>
              <a:t>Μαρδούκ</a:t>
            </a:r>
            <a:r>
              <a:rPr lang="el-GR" sz="1600" dirty="0"/>
              <a:t>, που τον υποβοήθησε να κυριαρχήσει επί των άλλων λαών. Ήταν συνδεδεμένη με την αγάπη και τον πόλεμο.</a:t>
            </a:r>
          </a:p>
          <a:p>
            <a:pPr marL="180000" indent="-180000">
              <a:lnSpc>
                <a:spcPts val="1600"/>
              </a:lnSpc>
              <a:spcBef>
                <a:spcPts val="0"/>
              </a:spcBef>
              <a:defRPr/>
            </a:pPr>
            <a:r>
              <a:rPr lang="el-GR" sz="1600" dirty="0"/>
              <a:t>Μάλλον η </a:t>
            </a:r>
            <a:r>
              <a:rPr lang="el-GR" sz="1600" dirty="0" err="1"/>
              <a:t>Εσθήρ</a:t>
            </a:r>
            <a:r>
              <a:rPr lang="el-GR" sz="1600" dirty="0"/>
              <a:t>, η </a:t>
            </a:r>
            <a:r>
              <a:rPr lang="el-GR" sz="1600" dirty="0" err="1"/>
              <a:t>ηρωίδα</a:t>
            </a:r>
            <a:r>
              <a:rPr lang="el-GR" sz="1600" dirty="0"/>
              <a:t> που σώζει το λαό, τελικά υιοθετεί </a:t>
            </a:r>
            <a:r>
              <a:rPr lang="el-GR" sz="1600" dirty="0" smtClean="0"/>
              <a:t>- </a:t>
            </a:r>
            <a:r>
              <a:rPr lang="el-GR" sz="1600" dirty="0"/>
              <a:t>αφομοιώνει στοιχεία της </a:t>
            </a:r>
            <a:r>
              <a:rPr lang="el-GR" sz="1600" dirty="0" err="1"/>
              <a:t>Αστάρτης</a:t>
            </a:r>
            <a:r>
              <a:rPr lang="el-GR" sz="1600" dirty="0"/>
              <a:t> (της πιο μισητής θεότητας της ΠΔ) </a:t>
            </a:r>
            <a:r>
              <a:rPr lang="el-GR" sz="1600" dirty="0" err="1"/>
              <a:t>αποκαθαρμένα</a:t>
            </a:r>
            <a:r>
              <a:rPr lang="el-GR" sz="1600" dirty="0"/>
              <a:t> από το οργιαστικό-</a:t>
            </a:r>
            <a:r>
              <a:rPr lang="el-GR" sz="1600" dirty="0" err="1"/>
              <a:t>αυτοερωτικό</a:t>
            </a:r>
            <a:r>
              <a:rPr lang="el-GR" sz="1600" dirty="0"/>
              <a:t> τους χαρακτήρα. </a:t>
            </a:r>
          </a:p>
          <a:p>
            <a:pPr marL="180000" indent="-180000">
              <a:lnSpc>
                <a:spcPts val="1600"/>
              </a:lnSpc>
              <a:spcBef>
                <a:spcPts val="0"/>
              </a:spcBef>
              <a:defRPr/>
            </a:pPr>
            <a:r>
              <a:rPr lang="el-GR" sz="1600" dirty="0"/>
              <a:t>Αντιθέτως η διαφορετικότητα των Ιουδαίων συνιστά απειλή  για το </a:t>
            </a:r>
            <a:r>
              <a:rPr lang="el-GR" sz="1600" dirty="0" err="1"/>
              <a:t>παγκοσμιοποιημένο</a:t>
            </a:r>
            <a:r>
              <a:rPr lang="el-GR" sz="1600" dirty="0"/>
              <a:t> σύστημα. Σημειώνει ο </a:t>
            </a:r>
            <a:r>
              <a:rPr lang="el-GR" sz="1600" dirty="0" err="1"/>
              <a:t>Άμαν</a:t>
            </a:r>
            <a:r>
              <a:rPr lang="el-GR" sz="1600" dirty="0"/>
              <a:t> στον Αρταξέρξη: </a:t>
            </a:r>
            <a:r>
              <a:rPr lang="el-GR" sz="1600" b="1" i="1" dirty="0" err="1"/>
              <a:t>ὑπάρχει</a:t>
            </a:r>
            <a:r>
              <a:rPr lang="el-GR" sz="1600" b="1" i="1" dirty="0"/>
              <a:t> </a:t>
            </a:r>
            <a:r>
              <a:rPr lang="el-GR" sz="1600" b="1" i="1" dirty="0" err="1"/>
              <a:t>ἔθνος</a:t>
            </a:r>
            <a:r>
              <a:rPr lang="el-GR" sz="1600" b="1" i="1" dirty="0"/>
              <a:t> </a:t>
            </a:r>
            <a:r>
              <a:rPr lang="el-GR" sz="1600" b="1" i="1" dirty="0" err="1"/>
              <a:t>διεσπαρμένον</a:t>
            </a:r>
            <a:r>
              <a:rPr lang="el-GR" sz="1600" b="1" i="1" dirty="0"/>
              <a:t> </a:t>
            </a:r>
            <a:r>
              <a:rPr lang="el-GR" sz="1600" b="1" i="1" dirty="0" err="1"/>
              <a:t>ἐν</a:t>
            </a:r>
            <a:r>
              <a:rPr lang="el-GR" sz="1600" b="1" i="1" dirty="0"/>
              <a:t> </a:t>
            </a:r>
            <a:r>
              <a:rPr lang="el-GR" sz="1600" b="1" i="1" dirty="0" err="1"/>
              <a:t>τοῖς</a:t>
            </a:r>
            <a:r>
              <a:rPr lang="el-GR" sz="1600" b="1" i="1" dirty="0"/>
              <a:t> </a:t>
            </a:r>
            <a:r>
              <a:rPr lang="el-GR" sz="1600" b="1" i="1" dirty="0" err="1"/>
              <a:t>ἔθνεσιν</a:t>
            </a:r>
            <a:r>
              <a:rPr lang="el-GR" sz="1600" b="1" i="1" dirty="0"/>
              <a:t> </a:t>
            </a:r>
            <a:r>
              <a:rPr lang="el-GR" sz="1600" b="1" i="1" dirty="0" err="1"/>
              <a:t>ἐν</a:t>
            </a:r>
            <a:r>
              <a:rPr lang="el-GR" sz="1600" b="1" i="1" dirty="0"/>
              <a:t> </a:t>
            </a:r>
            <a:r>
              <a:rPr lang="el-GR" sz="1600" b="1" i="1" dirty="0" err="1"/>
              <a:t>πάσῃ</a:t>
            </a:r>
            <a:r>
              <a:rPr lang="el-GR" sz="1600" b="1" i="1" dirty="0"/>
              <a:t> </a:t>
            </a:r>
            <a:r>
              <a:rPr lang="el-GR" sz="1600" b="1" i="1" dirty="0" err="1"/>
              <a:t>τῇ</a:t>
            </a:r>
            <a:r>
              <a:rPr lang="el-GR" sz="1600" b="1" i="1" dirty="0"/>
              <a:t> </a:t>
            </a:r>
            <a:r>
              <a:rPr lang="el-GR" sz="1600" b="1" i="1" dirty="0" err="1"/>
              <a:t>βασιλείᾳ</a:t>
            </a:r>
            <a:r>
              <a:rPr lang="el-GR" sz="1600" b="1" i="1" dirty="0"/>
              <a:t> σου </a:t>
            </a:r>
            <a:r>
              <a:rPr lang="el-GR" sz="1600" b="1" i="1" dirty="0" err="1"/>
              <a:t>οἱ</a:t>
            </a:r>
            <a:r>
              <a:rPr lang="el-GR" sz="1600" b="1" i="1" dirty="0"/>
              <a:t> </a:t>
            </a:r>
            <a:r>
              <a:rPr lang="el-GR" sz="1600" b="1" i="1" dirty="0" err="1"/>
              <a:t>δὲ</a:t>
            </a:r>
            <a:r>
              <a:rPr lang="el-GR" sz="1600" b="1" i="1" dirty="0"/>
              <a:t> </a:t>
            </a:r>
            <a:r>
              <a:rPr lang="el-GR" sz="1600" b="1" i="1" dirty="0" err="1"/>
              <a:t>νόμοι</a:t>
            </a:r>
            <a:r>
              <a:rPr lang="el-GR" sz="1600" b="1" i="1" dirty="0"/>
              <a:t> </a:t>
            </a:r>
            <a:r>
              <a:rPr lang="el-GR" sz="1600" b="1" i="1" dirty="0" err="1"/>
              <a:t>αὐτῶν</a:t>
            </a:r>
            <a:r>
              <a:rPr lang="el-GR" sz="1600" b="1" i="1" dirty="0"/>
              <a:t> </a:t>
            </a:r>
            <a:r>
              <a:rPr lang="el-GR" sz="1600" b="1" i="1" dirty="0" err="1"/>
              <a:t>ἔξαλλοι</a:t>
            </a:r>
            <a:r>
              <a:rPr lang="el-GR" sz="1600" b="1" i="1" dirty="0">
                <a:solidFill>
                  <a:srgbClr val="FF0000"/>
                </a:solidFill>
              </a:rPr>
              <a:t> </a:t>
            </a:r>
            <a:r>
              <a:rPr lang="el-GR" sz="1600" b="1" i="1" dirty="0" err="1"/>
              <a:t>παρὰ</a:t>
            </a:r>
            <a:r>
              <a:rPr lang="el-GR" sz="1600" b="1" i="1" dirty="0"/>
              <a:t> </a:t>
            </a:r>
            <a:r>
              <a:rPr lang="el-GR" sz="1600" b="1" i="1" dirty="0" err="1"/>
              <a:t>πάντα</a:t>
            </a:r>
            <a:r>
              <a:rPr lang="el-GR" sz="1600" b="1" i="1" dirty="0"/>
              <a:t> </a:t>
            </a:r>
            <a:r>
              <a:rPr lang="el-GR" sz="1600" b="1" i="1" dirty="0" err="1"/>
              <a:t>τὰ</a:t>
            </a:r>
            <a:r>
              <a:rPr lang="el-GR" sz="1600" b="1" i="1" dirty="0"/>
              <a:t> </a:t>
            </a:r>
            <a:r>
              <a:rPr lang="el-GR" sz="1600" b="1" i="1" dirty="0" err="1"/>
              <a:t>ἔθνη</a:t>
            </a:r>
            <a:r>
              <a:rPr lang="el-GR" sz="1600" b="1" i="1" dirty="0"/>
              <a:t> </a:t>
            </a:r>
            <a:r>
              <a:rPr lang="el-GR" sz="1600" b="1" i="1" dirty="0" err="1"/>
              <a:t>τῶν</a:t>
            </a:r>
            <a:r>
              <a:rPr lang="el-GR" sz="1600" b="1" i="1" dirty="0"/>
              <a:t> </a:t>
            </a:r>
            <a:r>
              <a:rPr lang="el-GR" sz="1600" b="1" i="1" dirty="0" err="1"/>
              <a:t>δὲ</a:t>
            </a:r>
            <a:r>
              <a:rPr lang="el-GR" sz="1600" b="1" i="1" dirty="0"/>
              <a:t> </a:t>
            </a:r>
            <a:r>
              <a:rPr lang="el-GR" sz="1600" b="1" i="1" dirty="0" err="1"/>
              <a:t>νόμων</a:t>
            </a:r>
            <a:r>
              <a:rPr lang="el-GR" sz="1600" b="1" i="1" dirty="0"/>
              <a:t> </a:t>
            </a:r>
            <a:r>
              <a:rPr lang="el-GR" sz="1600" b="1" i="1" dirty="0" err="1"/>
              <a:t>τοῦ</a:t>
            </a:r>
            <a:r>
              <a:rPr lang="el-GR" sz="1600" b="1" i="1" dirty="0"/>
              <a:t> </a:t>
            </a:r>
            <a:r>
              <a:rPr lang="el-GR" sz="1600" b="1" i="1" dirty="0" err="1"/>
              <a:t>βασιλέως</a:t>
            </a:r>
            <a:r>
              <a:rPr lang="el-GR" sz="1600" b="1" i="1" dirty="0"/>
              <a:t> </a:t>
            </a:r>
            <a:r>
              <a:rPr lang="el-GR" sz="1600" b="1" i="1" dirty="0" err="1"/>
              <a:t>παρακούουσιν</a:t>
            </a:r>
            <a:r>
              <a:rPr lang="el-GR" sz="1600" b="1" i="1" dirty="0"/>
              <a:t> </a:t>
            </a:r>
            <a:r>
              <a:rPr lang="el-GR" sz="1600" b="1" i="1" dirty="0" err="1"/>
              <a:t>καὶ</a:t>
            </a:r>
            <a:r>
              <a:rPr lang="el-GR" sz="1600" b="1" i="1" dirty="0"/>
              <a:t> </a:t>
            </a:r>
            <a:r>
              <a:rPr lang="el-GR" sz="1600" b="1" i="1" dirty="0" err="1"/>
              <a:t>οὐ</a:t>
            </a:r>
            <a:r>
              <a:rPr lang="el-GR" sz="1600" b="1" i="1" dirty="0"/>
              <a:t> </a:t>
            </a:r>
            <a:r>
              <a:rPr lang="el-GR" sz="1600" b="1" i="1" dirty="0" err="1"/>
              <a:t>συμφέρει</a:t>
            </a:r>
            <a:r>
              <a:rPr lang="el-GR" sz="1600" b="1" i="1" dirty="0"/>
              <a:t> </a:t>
            </a:r>
            <a:r>
              <a:rPr lang="el-GR" sz="1600" b="1" i="1" dirty="0" err="1"/>
              <a:t>τῷ</a:t>
            </a:r>
            <a:r>
              <a:rPr lang="el-GR" sz="1600" b="1" i="1" dirty="0"/>
              <a:t> </a:t>
            </a:r>
            <a:r>
              <a:rPr lang="el-GR" sz="1600" b="1" i="1" dirty="0" err="1"/>
              <a:t>βασιλεῖ</a:t>
            </a:r>
            <a:r>
              <a:rPr lang="el-GR" sz="1600" b="1" i="1" dirty="0"/>
              <a:t> </a:t>
            </a:r>
            <a:r>
              <a:rPr lang="el-GR" sz="1600" b="1" i="1" dirty="0" err="1"/>
              <a:t>ἐᾶσαι</a:t>
            </a:r>
            <a:r>
              <a:rPr lang="el-GR" sz="1600" b="1" i="1" dirty="0"/>
              <a:t> </a:t>
            </a:r>
            <a:r>
              <a:rPr lang="el-GR" sz="1600" b="1" i="1" dirty="0" err="1"/>
              <a:t>αὐτούς</a:t>
            </a:r>
            <a:r>
              <a:rPr lang="el-GR" sz="1600" dirty="0"/>
              <a:t> </a:t>
            </a:r>
            <a:r>
              <a:rPr lang="en-US" sz="1600" dirty="0"/>
              <a:t>(3</a:t>
            </a:r>
            <a:r>
              <a:rPr lang="el-GR" sz="1600" dirty="0"/>
              <a:t>, </a:t>
            </a:r>
            <a:r>
              <a:rPr lang="en-US" sz="1600" dirty="0"/>
              <a:t>8 </a:t>
            </a:r>
            <a:r>
              <a:rPr lang="en-US" sz="1600" dirty="0" smtClean="0"/>
              <a:t>)</a:t>
            </a:r>
            <a:r>
              <a:rPr lang="el-GR" sz="1600" dirty="0"/>
              <a:t>.</a:t>
            </a:r>
            <a:r>
              <a:rPr lang="el-GR" sz="1600" dirty="0" smtClean="0"/>
              <a:t> </a:t>
            </a:r>
            <a:endParaRPr lang="el-GR" sz="1600" dirty="0"/>
          </a:p>
        </p:txBody>
      </p:sp>
      <p:pic>
        <p:nvPicPr>
          <p:cNvPr id="6" name="Θέση περιεχομένου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868144" y="1772817"/>
            <a:ext cx="2884502" cy="3826381"/>
          </a:xfrm>
        </p:spPr>
      </p:pic>
      <p:sp>
        <p:nvSpPr>
          <p:cNvPr id="7" name="TextBox 6"/>
          <p:cNvSpPr txBox="1"/>
          <p:nvPr/>
        </p:nvSpPr>
        <p:spPr>
          <a:xfrm>
            <a:off x="642392" y="1124744"/>
            <a:ext cx="5040560" cy="471808"/>
          </a:xfrm>
          <a:prstGeom prst="rect">
            <a:avLst/>
          </a:prstGeom>
        </p:spPr>
        <p:txBody>
          <a:bodyPr vert="horz" wrap="square" lIns="91440" tIns="45720" rIns="91440" bIns="45720" rtlCol="0" anchor="ctr">
            <a:normAutofit fontScale="77500" lnSpcReduction="20000"/>
          </a:bodyPr>
          <a:lstStyle/>
          <a:p>
            <a:pPr algn="ctr"/>
            <a:r>
              <a:rPr lang="en-US" sz="1900" i="1" dirty="0" smtClean="0"/>
              <a:t>O </a:t>
            </a:r>
            <a:r>
              <a:rPr lang="el-GR" sz="1900" i="1" dirty="0" err="1"/>
              <a:t>Μαρδοχαίος</a:t>
            </a:r>
            <a:r>
              <a:rPr lang="el-GR" sz="1900" i="1" dirty="0"/>
              <a:t> ήταν κηδεμόνας της </a:t>
            </a:r>
            <a:r>
              <a:rPr lang="el-GR" sz="1900" dirty="0" err="1"/>
              <a:t>Αδασσά</a:t>
            </a:r>
            <a:r>
              <a:rPr lang="el-GR" sz="1900" i="1" dirty="0"/>
              <a:t>, κόρης του θείου του </a:t>
            </a:r>
            <a:r>
              <a:rPr lang="el-GR" sz="1900" i="1" dirty="0" err="1"/>
              <a:t>Αμιναδάβ</a:t>
            </a:r>
            <a:r>
              <a:rPr lang="de-DE" sz="1900" b="1" i="1" dirty="0"/>
              <a:t>,</a:t>
            </a:r>
            <a:r>
              <a:rPr lang="el-GR" sz="1900" b="1" i="1" dirty="0"/>
              <a:t> που ονομάστηκε και </a:t>
            </a:r>
            <a:r>
              <a:rPr lang="el-GR" sz="1900" b="1" i="1" dirty="0" err="1"/>
              <a:t>Εσθήρ</a:t>
            </a:r>
            <a:r>
              <a:rPr lang="de-DE" sz="1900" b="1" i="1" dirty="0"/>
              <a:t> (2,7</a:t>
            </a:r>
            <a:r>
              <a:rPr lang="de-DE" sz="1900" b="1" dirty="0" smtClean="0"/>
              <a:t>)</a:t>
            </a:r>
            <a:endParaRPr lang="el-GR" sz="1900" dirty="0" smtClean="0"/>
          </a:p>
        </p:txBody>
      </p:sp>
      <p:sp>
        <p:nvSpPr>
          <p:cNvPr id="8" name="TextBox 7"/>
          <p:cNvSpPr txBox="1"/>
          <p:nvPr/>
        </p:nvSpPr>
        <p:spPr>
          <a:xfrm>
            <a:off x="8301520" y="5599906"/>
            <a:ext cx="451126" cy="224224"/>
          </a:xfrm>
          <a:prstGeom prst="rect">
            <a:avLst/>
          </a:prstGeom>
        </p:spPr>
        <p:txBody>
          <a:bodyPr vert="horz" wrap="square" lIns="91440" tIns="45720" rIns="91440" bIns="45720" rtlCol="0" anchor="ctr">
            <a:noAutofit/>
          </a:bodyPr>
          <a:lstStyle/>
          <a:p>
            <a:pPr algn="ctr"/>
            <a:r>
              <a:rPr lang="en-US" sz="1500" dirty="0" smtClean="0"/>
              <a:t>3</a:t>
            </a:r>
            <a:r>
              <a:rPr lang="el-GR" sz="1500" dirty="0" smtClean="0"/>
              <a:t>3</a:t>
            </a:r>
          </a:p>
        </p:txBody>
      </p:sp>
      <p:sp>
        <p:nvSpPr>
          <p:cNvPr id="9" name="Τίτλος 1"/>
          <p:cNvSpPr>
            <a:spLocks noGrp="1"/>
          </p:cNvSpPr>
          <p:nvPr>
            <p:ph type="title"/>
          </p:nvPr>
        </p:nvSpPr>
        <p:spPr>
          <a:xfrm>
            <a:off x="457200" y="260648"/>
            <a:ext cx="8229600" cy="860448"/>
          </a:xfrm>
        </p:spPr>
        <p:txBody>
          <a:bodyPr>
            <a:noAutofit/>
          </a:bodyPr>
          <a:lstStyle/>
          <a:p>
            <a:pPr>
              <a:lnSpc>
                <a:spcPts val="2900"/>
              </a:lnSpc>
            </a:pPr>
            <a:r>
              <a:rPr lang="el-GR" sz="3600" dirty="0"/>
              <a:t>ΤΕΛΙΚΑ ΤΟ ΞΕΝΟ ΓΙΝΕΤΑΙ </a:t>
            </a:r>
            <a:r>
              <a:rPr lang="el-GR" sz="3600" dirty="0" smtClean="0"/>
              <a:t>ΟΙΚΕΙΟ!</a:t>
            </a:r>
            <a:r>
              <a:rPr lang="el-GR" sz="3600" dirty="0"/>
              <a:t/>
            </a:r>
            <a:br>
              <a:rPr lang="el-GR" sz="3600" dirty="0"/>
            </a:br>
            <a:r>
              <a:rPr lang="el-GR" sz="3600" dirty="0" err="1"/>
              <a:t>Hodossa</a:t>
            </a:r>
            <a:r>
              <a:rPr lang="el-GR" sz="3600" dirty="0"/>
              <a:t> - </a:t>
            </a:r>
            <a:r>
              <a:rPr lang="el-GR" sz="3600" dirty="0" err="1"/>
              <a:t>Ischtar</a:t>
            </a:r>
            <a:r>
              <a:rPr lang="el-GR" sz="3600" dirty="0"/>
              <a:t> - </a:t>
            </a:r>
            <a:r>
              <a:rPr lang="el-GR" sz="3600" dirty="0" err="1"/>
              <a:t>Ester</a:t>
            </a:r>
            <a:endParaRPr lang="el-GR" sz="3600" dirty="0"/>
          </a:p>
        </p:txBody>
      </p:sp>
    </p:spTree>
    <p:extLst>
      <p:ext uri="{BB962C8B-B14F-4D97-AF65-F5344CB8AC3E}">
        <p14:creationId xmlns:p14="http://schemas.microsoft.com/office/powerpoint/2010/main" val="324009476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994122"/>
          </a:xfrm>
        </p:spPr>
        <p:txBody>
          <a:bodyPr>
            <a:noAutofit/>
          </a:bodyPr>
          <a:lstStyle/>
          <a:p>
            <a:r>
              <a:rPr lang="el-GR" sz="3800" dirty="0" smtClean="0"/>
              <a:t>ΕΒΔΟΜΗΚΟΝΤΑ - ΜΟΝΟΝ </a:t>
            </a:r>
            <a:r>
              <a:rPr lang="el-GR" sz="3800" dirty="0"/>
              <a:t>ΜΙΑ ΜΕΤΑΦΡΑΣΗ</a:t>
            </a:r>
            <a:r>
              <a:rPr lang="el-GR" sz="3800" dirty="0" smtClean="0"/>
              <a:t>;;</a:t>
            </a:r>
            <a:endParaRPr lang="el-GR" sz="3800" dirty="0"/>
          </a:p>
        </p:txBody>
      </p:sp>
      <p:sp>
        <p:nvSpPr>
          <p:cNvPr id="3" name="Θέση περιεχομένου 2"/>
          <p:cNvSpPr>
            <a:spLocks noGrp="1"/>
          </p:cNvSpPr>
          <p:nvPr>
            <p:ph sz="half" idx="1"/>
          </p:nvPr>
        </p:nvSpPr>
        <p:spPr>
          <a:xfrm>
            <a:off x="457200" y="1484784"/>
            <a:ext cx="5987008" cy="4641379"/>
          </a:xfrm>
        </p:spPr>
        <p:txBody>
          <a:bodyPr>
            <a:noAutofit/>
          </a:bodyPr>
          <a:lstStyle/>
          <a:p>
            <a:pPr marL="144000" indent="-144000">
              <a:lnSpc>
                <a:spcPts val="1600"/>
              </a:lnSpc>
              <a:spcBef>
                <a:spcPts val="0"/>
              </a:spcBef>
            </a:pPr>
            <a:r>
              <a:rPr lang="el-GR" sz="2000" dirty="0" smtClean="0"/>
              <a:t>Αντιθέτως </a:t>
            </a:r>
            <a:r>
              <a:rPr lang="el-GR" sz="2000" dirty="0"/>
              <a:t>με το εβραϊκό κείμενο, οι Εβδομήκοντα μεταφραστές που ζουν και εργάζονται στην Αίγυπτο, μνημονεύουν το όνομα του Θεού σε χαρακτηριστικά σημεία (10, 3</a:t>
            </a:r>
            <a:r>
              <a:rPr lang="el-GR" sz="2000" baseline="30000" dirty="0"/>
              <a:t>α</a:t>
            </a:r>
            <a:r>
              <a:rPr lang="el-GR" sz="2000" dirty="0"/>
              <a:t>) και αφηγούνται τη δράση Του στην </a:t>
            </a:r>
            <a:r>
              <a:rPr lang="el-GR" sz="2000" dirty="0" err="1"/>
              <a:t>Εσθήρ</a:t>
            </a:r>
            <a:r>
              <a:rPr lang="el-GR" sz="2000" dirty="0"/>
              <a:t> επί τη βάσει της ιστορίας του Ιωσήφ (</a:t>
            </a:r>
            <a:r>
              <a:rPr lang="el-GR" sz="2000" dirty="0" err="1"/>
              <a:t>Γέν</a:t>
            </a:r>
            <a:r>
              <a:rPr lang="el-GR" sz="2000" dirty="0"/>
              <a:t>. 37-50). Αυτός (ο Θεός) χρησιμοποιεί ως μέσα σωτηρίας τους δύο πρωταγωνιστές. Ας σημειωθεί ότι στην </a:t>
            </a:r>
            <a:r>
              <a:rPr lang="el-GR" sz="2000" dirty="0" err="1"/>
              <a:t>Πρωτοϊστορία</a:t>
            </a:r>
            <a:r>
              <a:rPr lang="el-GR" sz="2000" dirty="0"/>
              <a:t> (</a:t>
            </a:r>
            <a:r>
              <a:rPr lang="el-GR" sz="2000" dirty="0" err="1"/>
              <a:t>Γέν</a:t>
            </a:r>
            <a:r>
              <a:rPr lang="el-GR" sz="2000" dirty="0"/>
              <a:t>. 1-11) μεταφράζουν το ίδιο όνομα </a:t>
            </a:r>
            <a:r>
              <a:rPr lang="el-GR" sz="2000" dirty="0" err="1"/>
              <a:t>Γιαχβέ</a:t>
            </a:r>
            <a:r>
              <a:rPr lang="el-GR" sz="2000" dirty="0"/>
              <a:t> με το </a:t>
            </a:r>
            <a:r>
              <a:rPr lang="el-GR" sz="2000" i="1" dirty="0"/>
              <a:t>Κύριος</a:t>
            </a:r>
            <a:r>
              <a:rPr lang="el-GR" sz="2000" dirty="0"/>
              <a:t>, όταν Αυτός φροντίζει το πλάσμα του (ακόμη και τον Κάιν 4, 6) και με το </a:t>
            </a:r>
            <a:r>
              <a:rPr lang="el-GR" sz="2000" i="1" dirty="0"/>
              <a:t>Θεός</a:t>
            </a:r>
            <a:r>
              <a:rPr lang="el-GR" sz="2000" dirty="0"/>
              <a:t> όταν αναφέρονται στην ισχύ Του.</a:t>
            </a:r>
          </a:p>
          <a:p>
            <a:pPr marL="144000" indent="-144000">
              <a:lnSpc>
                <a:spcPts val="1600"/>
              </a:lnSpc>
              <a:spcBef>
                <a:spcPts val="0"/>
              </a:spcBef>
            </a:pPr>
            <a:r>
              <a:rPr lang="el-GR" sz="2000" dirty="0" smtClean="0"/>
              <a:t>Η </a:t>
            </a:r>
            <a:r>
              <a:rPr lang="el-GR" sz="2000" dirty="0"/>
              <a:t>σεξιστική συμπεριφορά του Βασιλέα διαγράφεται με την προσθήκη στο 1, 5 (</a:t>
            </a:r>
            <a:r>
              <a:rPr lang="el-GR" sz="2000" dirty="0" err="1"/>
              <a:t>πρβλ</a:t>
            </a:r>
            <a:r>
              <a:rPr lang="el-GR" sz="2000" dirty="0"/>
              <a:t>. αλλαγή στο 1, 11) του όρου Γάμος και της παρουσίασης της άρνησης </a:t>
            </a:r>
            <a:r>
              <a:rPr lang="el-GR" sz="2000" dirty="0" smtClean="0"/>
              <a:t> της </a:t>
            </a:r>
            <a:r>
              <a:rPr lang="el-GR" sz="2000" dirty="0" err="1"/>
              <a:t>Άστι</a:t>
            </a:r>
            <a:r>
              <a:rPr lang="el-GR" sz="2000" dirty="0"/>
              <a:t> να παρευρεθεί στην εγκατάστασή της ως βασίλισσας ως μάλλον παράλογης.</a:t>
            </a:r>
          </a:p>
          <a:p>
            <a:pPr marL="144000" indent="-144000">
              <a:lnSpc>
                <a:spcPts val="1600"/>
              </a:lnSpc>
              <a:spcBef>
                <a:spcPts val="0"/>
              </a:spcBef>
            </a:pPr>
            <a:r>
              <a:rPr lang="el-GR" sz="2000" dirty="0"/>
              <a:t>Με τις προσευχές της </a:t>
            </a:r>
            <a:r>
              <a:rPr lang="el-GR" sz="2000" dirty="0" err="1"/>
              <a:t>Μαρδοχαίου</a:t>
            </a:r>
            <a:r>
              <a:rPr lang="el-GR" sz="2000" dirty="0"/>
              <a:t> και της </a:t>
            </a:r>
            <a:r>
              <a:rPr lang="el-GR" sz="2000" dirty="0" err="1"/>
              <a:t>Εσθήρ</a:t>
            </a:r>
            <a:r>
              <a:rPr lang="el-GR" sz="2000" dirty="0"/>
              <a:t> (που σκιαγραφείται σε κοντράστ προς το βασιλέα) αποτυπώνουν την ιουδαϊκή αυτοσυνειδησία των Ιουδαίων της Διασποράς. Ο Θεός είναι αυτός που δημιούργησε το Σύμπαν, πραγμάτωσε την </a:t>
            </a:r>
            <a:r>
              <a:rPr lang="el-GR" sz="2000" dirty="0" smtClean="0"/>
              <a:t>ΈΞΟΔΟ, ο </a:t>
            </a:r>
            <a:r>
              <a:rPr lang="el-GR" sz="2000" dirty="0"/>
              <a:t>Ισραήλ είναι ο κληρονόμος του Θεού (ΕΚΛΟΓΗ). Ο Ιουδαίος δεν παρακάθεται στην τράπεζα των εθνικών</a:t>
            </a:r>
            <a:r>
              <a:rPr lang="el-GR" sz="2000" dirty="0" smtClean="0"/>
              <a:t>.</a:t>
            </a:r>
            <a:endParaRPr lang="el-GR" sz="2000" dirty="0"/>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2647" y="1556792"/>
            <a:ext cx="2670056" cy="1654683"/>
          </a:xfrm>
          <a:prstGeom prst="rect">
            <a:avLst/>
          </a:prstGeom>
        </p:spPr>
      </p:pic>
      <p:pic>
        <p:nvPicPr>
          <p:cNvPr id="6" name="Εικόνα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2647" y="3645024"/>
            <a:ext cx="2644931" cy="1779317"/>
          </a:xfrm>
          <a:prstGeom prst="rect">
            <a:avLst/>
          </a:prstGeom>
        </p:spPr>
      </p:pic>
      <p:sp>
        <p:nvSpPr>
          <p:cNvPr id="7" name="TextBox 6"/>
          <p:cNvSpPr txBox="1"/>
          <p:nvPr/>
        </p:nvSpPr>
        <p:spPr>
          <a:xfrm>
            <a:off x="8527256" y="3243652"/>
            <a:ext cx="451126" cy="224224"/>
          </a:xfrm>
          <a:prstGeom prst="rect">
            <a:avLst/>
          </a:prstGeom>
        </p:spPr>
        <p:txBody>
          <a:bodyPr vert="horz" wrap="square" lIns="91440" tIns="45720" rIns="91440" bIns="45720" rtlCol="0" anchor="ctr">
            <a:noAutofit/>
          </a:bodyPr>
          <a:lstStyle/>
          <a:p>
            <a:pPr algn="ctr"/>
            <a:r>
              <a:rPr lang="en-US" sz="1500" dirty="0" smtClean="0"/>
              <a:t>3</a:t>
            </a:r>
            <a:r>
              <a:rPr lang="el-GR" sz="1500" dirty="0" smtClean="0"/>
              <a:t>4</a:t>
            </a:r>
          </a:p>
        </p:txBody>
      </p:sp>
      <p:sp>
        <p:nvSpPr>
          <p:cNvPr id="8" name="TextBox 7"/>
          <p:cNvSpPr txBox="1"/>
          <p:nvPr/>
        </p:nvSpPr>
        <p:spPr>
          <a:xfrm>
            <a:off x="8527256" y="5489377"/>
            <a:ext cx="451126" cy="224224"/>
          </a:xfrm>
          <a:prstGeom prst="rect">
            <a:avLst/>
          </a:prstGeom>
        </p:spPr>
        <p:txBody>
          <a:bodyPr vert="horz" wrap="square" lIns="91440" tIns="45720" rIns="91440" bIns="45720" rtlCol="0" anchor="ctr">
            <a:noAutofit/>
          </a:bodyPr>
          <a:lstStyle/>
          <a:p>
            <a:pPr algn="ctr"/>
            <a:r>
              <a:rPr lang="en-US" sz="1500" dirty="0" smtClean="0"/>
              <a:t>3</a:t>
            </a:r>
            <a:r>
              <a:rPr lang="el-GR" sz="1500" dirty="0" smtClean="0"/>
              <a:t>5</a:t>
            </a:r>
          </a:p>
        </p:txBody>
      </p:sp>
    </p:spTree>
    <p:extLst>
      <p:ext uri="{BB962C8B-B14F-4D97-AF65-F5344CB8AC3E}">
        <p14:creationId xmlns:p14="http://schemas.microsoft.com/office/powerpoint/2010/main" val="29233619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ΒΙΒΛΙΟΓΡΑΦΙΑ</a:t>
            </a:r>
          </a:p>
        </p:txBody>
      </p:sp>
      <p:sp>
        <p:nvSpPr>
          <p:cNvPr id="3" name="Θέση περιεχομένου 2"/>
          <p:cNvSpPr>
            <a:spLocks noGrp="1"/>
          </p:cNvSpPr>
          <p:nvPr>
            <p:ph idx="1"/>
          </p:nvPr>
        </p:nvSpPr>
        <p:spPr/>
        <p:txBody>
          <a:bodyPr>
            <a:normAutofit/>
          </a:bodyPr>
          <a:lstStyle/>
          <a:p>
            <a:pPr marL="342900" lvl="1" indent="-342900">
              <a:buFont typeface="Wingdings" panose="05000000000000000000" pitchFamily="2" charset="2"/>
              <a:buChar char="v"/>
            </a:pPr>
            <a:r>
              <a:rPr lang="el-GR" sz="2400" dirty="0"/>
              <a:t>Υλικό λάβαμε από αφιερωματικά τεύχη 159, 167, 186 στη </a:t>
            </a:r>
            <a:r>
              <a:rPr lang="el-GR" sz="2400" dirty="0" err="1"/>
              <a:t>Σάρρα</a:t>
            </a:r>
            <a:r>
              <a:rPr lang="el-GR" sz="2400" dirty="0"/>
              <a:t> και Άγαρ, την </a:t>
            </a:r>
            <a:r>
              <a:rPr lang="el-GR" sz="2400" dirty="0" err="1"/>
              <a:t>Εσθήρ</a:t>
            </a:r>
            <a:r>
              <a:rPr lang="el-GR" sz="2400" dirty="0"/>
              <a:t> και την Ιουδίθ του </a:t>
            </a:r>
            <a:r>
              <a:rPr lang="el-GR" sz="2400" i="1" dirty="0" err="1"/>
              <a:t>Bibel</a:t>
            </a:r>
            <a:r>
              <a:rPr lang="el-GR" sz="2400" i="1" dirty="0"/>
              <a:t> </a:t>
            </a:r>
            <a:r>
              <a:rPr lang="el-GR" sz="2400" i="1" dirty="0" err="1" smtClean="0"/>
              <a:t>heute</a:t>
            </a:r>
            <a:r>
              <a:rPr lang="el-GR" sz="2400" dirty="0" smtClean="0"/>
              <a:t>.</a:t>
            </a:r>
            <a:endParaRPr lang="el-GR" sz="2400" dirty="0"/>
          </a:p>
        </p:txBody>
      </p:sp>
    </p:spTree>
    <p:extLst>
      <p:ext uri="{BB962C8B-B14F-4D97-AF65-F5344CB8AC3E}">
        <p14:creationId xmlns:p14="http://schemas.microsoft.com/office/powerpoint/2010/main" val="71286956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half" idx="1"/>
          </p:nvPr>
        </p:nvSpPr>
        <p:spPr>
          <a:xfrm>
            <a:off x="457200" y="1484784"/>
            <a:ext cx="5050904" cy="4641379"/>
          </a:xfrm>
        </p:spPr>
        <p:txBody>
          <a:bodyPr>
            <a:noAutofit/>
          </a:bodyPr>
          <a:lstStyle/>
          <a:p>
            <a:pPr marL="0" indent="0">
              <a:buNone/>
            </a:pPr>
            <a:r>
              <a:rPr lang="el-GR" sz="2400" b="1" dirty="0" smtClean="0">
                <a:latin typeface="Calibri" panose="020F0502020204030204" pitchFamily="34" charset="0"/>
              </a:rPr>
              <a:t>ΚΑΝΟΝΑΣ </a:t>
            </a:r>
            <a:r>
              <a:rPr lang="el-GR" sz="2400" b="1" dirty="0">
                <a:latin typeface="Calibri" panose="020F0502020204030204" pitchFamily="34" charset="0"/>
              </a:rPr>
              <a:t>ΕΒΡΑΙΚΗΣ ΒΙΒΛΟΥ</a:t>
            </a:r>
            <a:r>
              <a:rPr lang="el-GR" sz="2400" dirty="0">
                <a:latin typeface="Calibri" panose="020F0502020204030204" pitchFamily="34" charset="0"/>
              </a:rPr>
              <a:t> [</a:t>
            </a:r>
            <a:r>
              <a:rPr lang="de-DE" sz="2400" dirty="0">
                <a:latin typeface="Calibri" panose="020F0502020204030204" pitchFamily="34" charset="0"/>
              </a:rPr>
              <a:t>Codex </a:t>
            </a:r>
            <a:r>
              <a:rPr lang="de-DE" sz="2400" dirty="0" err="1">
                <a:latin typeface="Calibri" panose="020F0502020204030204" pitchFamily="34" charset="0"/>
              </a:rPr>
              <a:t>Peterburgensis</a:t>
            </a:r>
            <a:r>
              <a:rPr lang="el-GR" sz="2400" dirty="0">
                <a:latin typeface="Calibri" panose="020F0502020204030204" pitchFamily="34" charset="0"/>
              </a:rPr>
              <a:t>, αρχές 11 ου αι</a:t>
            </a:r>
            <a:r>
              <a:rPr lang="el-GR" sz="2400" dirty="0" smtClean="0">
                <a:latin typeface="Calibri" panose="020F0502020204030204" pitchFamily="34" charset="0"/>
              </a:rPr>
              <a:t>.]</a:t>
            </a:r>
            <a:endParaRPr lang="el-GR" sz="2400" dirty="0">
              <a:latin typeface="Calibri" panose="020F0502020204030204" pitchFamily="34" charset="0"/>
            </a:endParaRP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9292" y="1588969"/>
            <a:ext cx="2670056" cy="1654683"/>
          </a:xfrm>
          <a:prstGeom prst="rect">
            <a:avLst/>
          </a:prstGeom>
        </p:spPr>
      </p:pic>
      <p:pic>
        <p:nvPicPr>
          <p:cNvPr id="6" name="Εικόνα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4417" y="3573016"/>
            <a:ext cx="2644931" cy="1779317"/>
          </a:xfrm>
          <a:prstGeom prst="rect">
            <a:avLst/>
          </a:prstGeom>
        </p:spPr>
      </p:pic>
      <p:sp>
        <p:nvSpPr>
          <p:cNvPr id="7" name="TextBox 6"/>
          <p:cNvSpPr txBox="1"/>
          <p:nvPr/>
        </p:nvSpPr>
        <p:spPr>
          <a:xfrm>
            <a:off x="8354973" y="3019428"/>
            <a:ext cx="451126" cy="224224"/>
          </a:xfrm>
          <a:prstGeom prst="rect">
            <a:avLst/>
          </a:prstGeom>
        </p:spPr>
        <p:txBody>
          <a:bodyPr vert="horz" wrap="square" lIns="91440" tIns="45720" rIns="91440" bIns="45720" rtlCol="0" anchor="ctr">
            <a:noAutofit/>
          </a:bodyPr>
          <a:lstStyle/>
          <a:p>
            <a:pPr algn="ctr"/>
            <a:r>
              <a:rPr lang="en-US" sz="1500" dirty="0" smtClean="0"/>
              <a:t>3</a:t>
            </a:r>
            <a:r>
              <a:rPr lang="el-GR" sz="1500" dirty="0" smtClean="0"/>
              <a:t>4</a:t>
            </a:r>
          </a:p>
        </p:txBody>
      </p:sp>
      <p:sp>
        <p:nvSpPr>
          <p:cNvPr id="8" name="TextBox 7"/>
          <p:cNvSpPr txBox="1"/>
          <p:nvPr/>
        </p:nvSpPr>
        <p:spPr>
          <a:xfrm>
            <a:off x="8354973" y="5128109"/>
            <a:ext cx="451126" cy="224224"/>
          </a:xfrm>
          <a:prstGeom prst="rect">
            <a:avLst/>
          </a:prstGeom>
        </p:spPr>
        <p:txBody>
          <a:bodyPr vert="horz" wrap="square" lIns="91440" tIns="45720" rIns="91440" bIns="45720" rtlCol="0" anchor="ctr">
            <a:noAutofit/>
          </a:bodyPr>
          <a:lstStyle/>
          <a:p>
            <a:pPr algn="ctr"/>
            <a:r>
              <a:rPr lang="en-US" sz="1500" dirty="0" smtClean="0"/>
              <a:t>3</a:t>
            </a:r>
            <a:r>
              <a:rPr lang="el-GR" sz="1500" dirty="0" smtClean="0"/>
              <a:t>5</a:t>
            </a:r>
          </a:p>
        </p:txBody>
      </p:sp>
    </p:spTree>
    <p:extLst>
      <p:ext uri="{BB962C8B-B14F-4D97-AF65-F5344CB8AC3E}">
        <p14:creationId xmlns:p14="http://schemas.microsoft.com/office/powerpoint/2010/main" val="135243482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normAutofit/>
          </a:bodyPr>
          <a:lstStyle/>
          <a:p>
            <a:r>
              <a:rPr lang="el-GR" sz="4200" dirty="0">
                <a:solidFill>
                  <a:srgbClr val="5075BC"/>
                </a:solidFill>
              </a:rPr>
              <a:t>Τέλος</a:t>
            </a:r>
          </a:p>
        </p:txBody>
      </p:sp>
    </p:spTree>
    <p:extLst>
      <p:ext uri="{BB962C8B-B14F-4D97-AF65-F5344CB8AC3E}">
        <p14:creationId xmlns:p14="http://schemas.microsoft.com/office/powerpoint/2010/main" val="250472301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80645845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Tree>
    <p:extLst>
      <p:ext uri="{BB962C8B-B14F-4D97-AF65-F5344CB8AC3E}">
        <p14:creationId xmlns:p14="http://schemas.microsoft.com/office/powerpoint/2010/main" val="22485747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Οι προφήτισσες </a:t>
            </a:r>
            <a:r>
              <a:rPr lang="el-GR" dirty="0" smtClean="0"/>
              <a:t>[3]</a:t>
            </a:r>
            <a:endParaRPr lang="el-GR" dirty="0"/>
          </a:p>
        </p:txBody>
      </p:sp>
      <p:sp>
        <p:nvSpPr>
          <p:cNvPr id="3" name="Θέση περιεχομένου 2"/>
          <p:cNvSpPr>
            <a:spLocks noGrp="1"/>
          </p:cNvSpPr>
          <p:nvPr>
            <p:ph idx="1"/>
          </p:nvPr>
        </p:nvSpPr>
        <p:spPr/>
        <p:txBody>
          <a:bodyPr>
            <a:noAutofit/>
          </a:bodyPr>
          <a:lstStyle/>
          <a:p>
            <a:pPr marL="0" indent="0" fontAlgn="auto">
              <a:lnSpc>
                <a:spcPts val="2100"/>
              </a:lnSpc>
              <a:spcBef>
                <a:spcPts val="0"/>
              </a:spcBef>
              <a:spcAft>
                <a:spcPts val="0"/>
              </a:spcAft>
              <a:buNone/>
              <a:defRPr/>
            </a:pPr>
            <a:r>
              <a:rPr lang="el-GR" sz="2000" dirty="0"/>
              <a:t>Τι είναι άραγε </a:t>
            </a:r>
            <a:r>
              <a:rPr lang="el-GR" sz="2000" i="1" dirty="0"/>
              <a:t>Προφήτης/Προφήτισσα</a:t>
            </a:r>
            <a:r>
              <a:rPr lang="el-GR" sz="2000" dirty="0"/>
              <a:t>;</a:t>
            </a:r>
          </a:p>
          <a:p>
            <a:pPr marL="288000" indent="-288000">
              <a:lnSpc>
                <a:spcPts val="2100"/>
              </a:lnSpc>
              <a:spcBef>
                <a:spcPts val="0"/>
              </a:spcBef>
              <a:buFont typeface="+mj-lt"/>
              <a:buAutoNum type="arabicPeriod"/>
              <a:defRPr/>
            </a:pPr>
            <a:r>
              <a:rPr lang="el-GR" sz="2000" dirty="0"/>
              <a:t>Αυτός που δίνει χρησμούς για το μέλλον; Ο «διορατικός» με την έννοια του μέντιουμ; </a:t>
            </a:r>
          </a:p>
          <a:p>
            <a:pPr marL="288000" indent="-288000">
              <a:lnSpc>
                <a:spcPts val="2100"/>
              </a:lnSpc>
              <a:spcBef>
                <a:spcPts val="0"/>
              </a:spcBef>
              <a:buFont typeface="+mj-lt"/>
              <a:buAutoNum type="arabicPeriod"/>
              <a:defRPr/>
            </a:pPr>
            <a:r>
              <a:rPr lang="el-GR" sz="2000" dirty="0"/>
              <a:t>Αυτός που διαθέτει «</a:t>
            </a:r>
            <a:r>
              <a:rPr lang="el-GR" sz="2000" dirty="0" err="1"/>
              <a:t>τηλε</a:t>
            </a:r>
            <a:r>
              <a:rPr lang="el-GR" sz="2000" dirty="0"/>
              <a:t>-Όραση» διεισδύοντας στα βάθη των αιώνων ή στα βάθη της ύπαρξης και της Ιστορίας;</a:t>
            </a:r>
          </a:p>
          <a:p>
            <a:pPr marL="288000" indent="-288000">
              <a:lnSpc>
                <a:spcPts val="2100"/>
              </a:lnSpc>
              <a:spcBef>
                <a:spcPts val="0"/>
              </a:spcBef>
              <a:buFont typeface="+mj-lt"/>
              <a:buAutoNum type="arabicPeriod"/>
              <a:defRPr/>
            </a:pPr>
            <a:r>
              <a:rPr lang="el-GR" sz="2000" dirty="0" smtClean="0"/>
              <a:t>Μπορείς </a:t>
            </a:r>
            <a:r>
              <a:rPr lang="el-GR" sz="2000" dirty="0"/>
              <a:t>να είσαι/γίνεις «προφήτης και μετά </a:t>
            </a:r>
            <a:r>
              <a:rPr lang="el-GR" sz="2000" dirty="0" err="1"/>
              <a:t>Χριστόν</a:t>
            </a:r>
            <a:r>
              <a:rPr lang="el-GR" sz="2000" dirty="0"/>
              <a:t>» όπως σήμερα ειρωνικά </a:t>
            </a:r>
            <a:r>
              <a:rPr lang="el-GR" sz="2000" dirty="0" smtClean="0"/>
              <a:t>ακούγεται;</a:t>
            </a:r>
            <a:endParaRPr lang="el-GR" sz="2000" dirty="0"/>
          </a:p>
          <a:p>
            <a:pPr marL="0" indent="0">
              <a:lnSpc>
                <a:spcPts val="2100"/>
              </a:lnSpc>
              <a:spcBef>
                <a:spcPts val="0"/>
              </a:spcBef>
              <a:buNone/>
              <a:defRPr/>
            </a:pPr>
            <a:r>
              <a:rPr lang="el-GR" sz="2000" dirty="0"/>
              <a:t>Ετυμολογικά το </a:t>
            </a:r>
            <a:r>
              <a:rPr lang="el-GR" sz="2000" b="1" i="1" dirty="0"/>
              <a:t>προ</a:t>
            </a:r>
            <a:r>
              <a:rPr lang="el-GR" sz="2000" dirty="0"/>
              <a:t>-</a:t>
            </a:r>
            <a:r>
              <a:rPr lang="el-GR" sz="2000" dirty="0" err="1"/>
              <a:t>φήτης</a:t>
            </a:r>
            <a:r>
              <a:rPr lang="el-GR" sz="2000" dirty="0"/>
              <a:t> (&lt; </a:t>
            </a:r>
            <a:r>
              <a:rPr lang="el-GR" sz="2000" dirty="0" err="1"/>
              <a:t>φημί</a:t>
            </a:r>
            <a:r>
              <a:rPr lang="el-GR" sz="2000" dirty="0"/>
              <a:t>), που απαντά από τον 5</a:t>
            </a:r>
            <a:r>
              <a:rPr lang="el-GR" sz="2000" baseline="30000" dirty="0"/>
              <a:t>ο</a:t>
            </a:r>
            <a:r>
              <a:rPr lang="el-GR" sz="2000" dirty="0"/>
              <a:t> αι. π.Χ., σημαίνει αυτόν που </a:t>
            </a:r>
            <a:r>
              <a:rPr lang="el-GR" sz="2000" b="1" i="1" dirty="0"/>
              <a:t>δημόσια</a:t>
            </a:r>
            <a:r>
              <a:rPr lang="el-GR" sz="2000" dirty="0">
                <a:solidFill>
                  <a:srgbClr val="C00000"/>
                </a:solidFill>
              </a:rPr>
              <a:t> </a:t>
            </a:r>
            <a:r>
              <a:rPr lang="el-GR" sz="2000" dirty="0"/>
              <a:t>εξαγγέλλει, γνωστοποιεί, κηρύττει (Πλάτων. </a:t>
            </a:r>
            <a:r>
              <a:rPr lang="el-GR" sz="2000" i="1" dirty="0"/>
              <a:t>Νόμοι</a:t>
            </a:r>
            <a:r>
              <a:rPr lang="el-GR" sz="2000" dirty="0"/>
              <a:t> 9.871) αλλά και αυτόν που </a:t>
            </a:r>
            <a:r>
              <a:rPr lang="el-GR" sz="2000" dirty="0" err="1"/>
              <a:t>προαγορεύει</a:t>
            </a:r>
            <a:r>
              <a:rPr lang="el-GR" sz="2000" dirty="0"/>
              <a:t>, </a:t>
            </a:r>
            <a:r>
              <a:rPr lang="el-GR" sz="2000" dirty="0" err="1"/>
              <a:t>προορά</a:t>
            </a:r>
            <a:r>
              <a:rPr lang="el-GR" sz="2000" dirty="0"/>
              <a:t> τα μέλλοντα (Ξενοφών, </a:t>
            </a:r>
            <a:r>
              <a:rPr lang="el-GR" sz="2000" i="1" dirty="0" err="1"/>
              <a:t>Συμπόσιον</a:t>
            </a:r>
            <a:r>
              <a:rPr lang="el-GR" sz="2000" dirty="0"/>
              <a:t> 4.5) κάτι όμως που αποτελούσε κατεξοχήν χαρακτηριστικό του μάντη. </a:t>
            </a:r>
            <a:r>
              <a:rPr lang="el-GR" sz="2000" dirty="0" err="1"/>
              <a:t>Υποφήτες</a:t>
            </a:r>
            <a:r>
              <a:rPr lang="el-GR" sz="2000" dirty="0"/>
              <a:t> απαντούν στο μαντείο της Δωδώνης από το θρόισμα των φύλλων ως ερμηνευτές των αποκαλυπτικών σημείων και </a:t>
            </a:r>
            <a:r>
              <a:rPr lang="el-GR" sz="2000" dirty="0" err="1"/>
              <a:t>εξαγγελλείς</a:t>
            </a:r>
            <a:r>
              <a:rPr lang="el-GR" sz="2000" dirty="0"/>
              <a:t> τους θεϊκού θελήματος. Η Πυθία των Δελφών επίσης ονομάζεται </a:t>
            </a:r>
            <a:r>
              <a:rPr lang="el-GR" sz="2000" i="1" dirty="0" err="1"/>
              <a:t>προφῆτις</a:t>
            </a:r>
            <a:r>
              <a:rPr lang="el-GR" sz="2000" i="1" dirty="0"/>
              <a:t> Φοίβου</a:t>
            </a:r>
            <a:r>
              <a:rPr lang="el-GR" sz="2000" dirty="0"/>
              <a:t>. Στα εβραϊκά ο </a:t>
            </a:r>
            <a:r>
              <a:rPr lang="el-GR" sz="2000" i="1" dirty="0" err="1"/>
              <a:t>ναβί</a:t>
            </a:r>
            <a:r>
              <a:rPr lang="el-GR" sz="2000" dirty="0"/>
              <a:t> (συνδέεται με το ρήμα </a:t>
            </a:r>
            <a:r>
              <a:rPr lang="el-GR" sz="2000" dirty="0" err="1"/>
              <a:t>ναβού</a:t>
            </a:r>
            <a:r>
              <a:rPr lang="el-GR" sz="2000" dirty="0"/>
              <a:t> = καλώ, εξαγγέλλω) είναι αυτός που έχει κληθεί αλλά και αυτός που </a:t>
            </a:r>
            <a:r>
              <a:rPr lang="el-GR" sz="2000" dirty="0" smtClean="0"/>
              <a:t>εξαγγέλλει.</a:t>
            </a:r>
            <a:endParaRPr lang="el-GR" sz="2000" dirty="0"/>
          </a:p>
        </p:txBody>
      </p:sp>
    </p:spTree>
    <p:extLst>
      <p:ext uri="{BB962C8B-B14F-4D97-AF65-F5344CB8AC3E}">
        <p14:creationId xmlns:p14="http://schemas.microsoft.com/office/powerpoint/2010/main" val="93239044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a:t>Το παρόν έργο αποτελεί την έκδοση </a:t>
            </a:r>
            <a:r>
              <a:rPr lang="el-GR" sz="2000" dirty="0" smtClean="0"/>
              <a:t>1.0.</a:t>
            </a:r>
          </a:p>
          <a:p>
            <a:pPr marL="0" indent="0">
              <a:buNone/>
            </a:pPr>
            <a:r>
              <a:rPr lang="el-GR" sz="2000" dirty="0" smtClean="0"/>
              <a:t>Έχουν </a:t>
            </a:r>
            <a:r>
              <a:rPr lang="el-GR" sz="2000" dirty="0"/>
              <a:t>προηγηθεί οι κάτωθι εκδόσεις:</a:t>
            </a:r>
          </a:p>
          <a:p>
            <a:r>
              <a:rPr lang="el-GR" sz="2000" dirty="0"/>
              <a:t>Έκδοση </a:t>
            </a:r>
            <a:r>
              <a:rPr lang="el-GR" sz="2000" dirty="0" smtClean="0"/>
              <a:t>διαθέσιμη εδώ</a:t>
            </a:r>
            <a:r>
              <a:rPr lang="en-US" sz="2000" dirty="0"/>
              <a:t> </a:t>
            </a:r>
            <a:r>
              <a:rPr lang="en-US" sz="2000" dirty="0">
                <a:hlinkClick r:id="rId3"/>
              </a:rPr>
              <a:t>http://eclass.uoa.gr/courses/SOCTHEOL138/</a:t>
            </a:r>
            <a:endParaRPr lang="el-GR" sz="2000" dirty="0"/>
          </a:p>
        </p:txBody>
      </p:sp>
    </p:spTree>
    <p:extLst>
      <p:ext uri="{BB962C8B-B14F-4D97-AF65-F5344CB8AC3E}">
        <p14:creationId xmlns:p14="http://schemas.microsoft.com/office/powerpoint/2010/main" val="378292170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custDataLst>
              <p:tags r:id="rId1"/>
            </p:custDataLst>
          </p:nvPr>
        </p:nvSpPr>
        <p:spPr/>
        <p:txBody>
          <a:bodyPr>
            <a:normAutofit/>
          </a:bodyPr>
          <a:lstStyle/>
          <a:p>
            <a:pPr marL="0" indent="0">
              <a:buNone/>
            </a:pPr>
            <a:r>
              <a:rPr lang="en-US" sz="2000" dirty="0" smtClean="0"/>
              <a:t>Copyright</a:t>
            </a:r>
            <a:r>
              <a:rPr lang="el-GR" sz="2000" dirty="0"/>
              <a:t> </a:t>
            </a:r>
            <a:r>
              <a:rPr lang="el-GR" sz="2000" dirty="0" err="1"/>
              <a:t>Εθνικόν</a:t>
            </a:r>
            <a:r>
              <a:rPr lang="el-GR" sz="2000" dirty="0"/>
              <a:t> και </a:t>
            </a:r>
            <a:r>
              <a:rPr lang="el-GR" sz="2000" dirty="0" err="1"/>
              <a:t>Καποδιστριακόν</a:t>
            </a:r>
            <a:r>
              <a:rPr lang="el-GR" sz="2000" dirty="0"/>
              <a:t> </a:t>
            </a:r>
            <a:r>
              <a:rPr lang="el-GR" sz="2000" dirty="0" err="1"/>
              <a:t>Πανεπιστήμιον</a:t>
            </a:r>
            <a:r>
              <a:rPr lang="el-GR" sz="2000" dirty="0"/>
              <a:t> Αθηνών, Σωτήριος </a:t>
            </a:r>
            <a:r>
              <a:rPr lang="el-GR" sz="2000" dirty="0" smtClean="0"/>
              <a:t>Δεσπότης </a:t>
            </a:r>
            <a:r>
              <a:rPr lang="en-US" sz="2000" dirty="0" smtClean="0"/>
              <a:t>2015</a:t>
            </a:r>
            <a:r>
              <a:rPr lang="el-GR" sz="2000" dirty="0" smtClean="0"/>
              <a:t>.</a:t>
            </a:r>
            <a:r>
              <a:rPr lang="en-US" sz="2000" dirty="0" smtClean="0"/>
              <a:t> </a:t>
            </a:r>
            <a:r>
              <a:rPr lang="el-GR" sz="2000" dirty="0"/>
              <a:t>Σωτήριος </a:t>
            </a:r>
            <a:r>
              <a:rPr lang="el-GR" sz="2000" dirty="0" smtClean="0"/>
              <a:t>Δεσπότης</a:t>
            </a:r>
            <a:r>
              <a:rPr lang="en-US" sz="2000" dirty="0" smtClean="0"/>
              <a:t>.</a:t>
            </a:r>
            <a:r>
              <a:rPr lang="el-GR" sz="2000" dirty="0" smtClean="0"/>
              <a:t> «</a:t>
            </a:r>
            <a:r>
              <a:rPr lang="el-GR" sz="2000" dirty="0"/>
              <a:t>Χριστολογικές Μαρτυρίες της Παλαιάς </a:t>
            </a:r>
            <a:r>
              <a:rPr lang="el-GR" sz="2000" dirty="0" smtClean="0"/>
              <a:t>Διαθήκης. Ενότητα</a:t>
            </a:r>
            <a:r>
              <a:rPr lang="en-US" sz="2000" dirty="0" smtClean="0"/>
              <a:t> </a:t>
            </a:r>
            <a:r>
              <a:rPr lang="en-US" sz="2000" dirty="0" smtClean="0"/>
              <a:t>1</a:t>
            </a:r>
            <a:r>
              <a:rPr lang="el-GR" sz="2000" dirty="0" smtClean="0"/>
              <a:t>:</a:t>
            </a:r>
            <a:r>
              <a:rPr lang="en-US" sz="2000" dirty="0" smtClean="0"/>
              <a:t> </a:t>
            </a:r>
            <a:r>
              <a:rPr lang="el-GR" sz="2000" dirty="0"/>
              <a:t>Οι </a:t>
            </a:r>
            <a:r>
              <a:rPr lang="el-GR" sz="2000" dirty="0" smtClean="0"/>
              <a:t>προφήτισσες». Έκδοση: 1.0. Αθήνα 2015. Διαθέσιμο από τη δικτυακή διεύθυνση: </a:t>
            </a:r>
            <a:r>
              <a:rPr lang="en-US" sz="2000" dirty="0">
                <a:hlinkClick r:id="rId4"/>
              </a:rPr>
              <a:t>http://opencourses.uoa.gr/courses/SOCTHEOL3</a:t>
            </a:r>
            <a:r>
              <a:rPr lang="en-US" sz="2000" dirty="0" smtClean="0">
                <a:hlinkClick r:id="rId4"/>
              </a:rPr>
              <a:t>/</a:t>
            </a:r>
            <a:r>
              <a:rPr lang="en-US" sz="2000" dirty="0" smtClean="0"/>
              <a:t> </a:t>
            </a:r>
            <a:endParaRPr lang="el-GR" sz="2000" dirty="0"/>
          </a:p>
        </p:txBody>
      </p:sp>
    </p:spTree>
    <p:extLst>
      <p:ext uri="{BB962C8B-B14F-4D97-AF65-F5344CB8AC3E}">
        <p14:creationId xmlns:p14="http://schemas.microsoft.com/office/powerpoint/2010/main" val="95388298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Tree>
    <p:extLst>
      <p:ext uri="{BB962C8B-B14F-4D97-AF65-F5344CB8AC3E}">
        <p14:creationId xmlns:p14="http://schemas.microsoft.com/office/powerpoint/2010/main" val="262364833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2475196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60648"/>
            <a:ext cx="9001000" cy="1143000"/>
          </a:xfrm>
        </p:spPr>
        <p:txBody>
          <a:bodyPr>
            <a:noAutofit/>
          </a:bodyPr>
          <a:lstStyle/>
          <a:p>
            <a:r>
              <a:rPr lang="el-GR" dirty="0"/>
              <a:t>Σημείωμα Χρήσης Έργων Τρίτων</a:t>
            </a:r>
            <a:r>
              <a:rPr lang="en-US" dirty="0"/>
              <a:t> </a:t>
            </a:r>
            <a:r>
              <a:rPr lang="en-US" dirty="0" smtClean="0"/>
              <a:t>(</a:t>
            </a:r>
            <a:r>
              <a:rPr lang="en-US" dirty="0"/>
              <a:t>1</a:t>
            </a:r>
            <a:r>
              <a:rPr lang="en-US" dirty="0" smtClean="0"/>
              <a:t>/7)</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Εικόνες/Σχήματα/Διαγράμματα</a:t>
            </a:r>
            <a:r>
              <a:rPr lang="en-US" sz="2000" b="1" dirty="0" smtClean="0"/>
              <a:t>/</a:t>
            </a:r>
            <a:r>
              <a:rPr lang="el-GR" sz="2000" b="1" dirty="0" smtClean="0"/>
              <a:t>Φωτογραφίες</a:t>
            </a:r>
          </a:p>
          <a:p>
            <a:pPr marL="0" indent="0">
              <a:buNone/>
            </a:pPr>
            <a:r>
              <a:rPr lang="el-GR" sz="2000" dirty="0" smtClean="0"/>
              <a:t>Εικόνα 1</a:t>
            </a:r>
            <a:r>
              <a:rPr lang="en-US" sz="2000" dirty="0" smtClean="0"/>
              <a:t>: </a:t>
            </a:r>
            <a:r>
              <a:rPr lang="el-GR" sz="2000" dirty="0"/>
              <a:t>Εξώφυλλο βιβλίου "Προφήτες - η </a:t>
            </a:r>
            <a:r>
              <a:rPr lang="el-GR" sz="2000" dirty="0" smtClean="0"/>
              <a:t>γυναικεία </a:t>
            </a:r>
            <a:r>
              <a:rPr lang="el-GR" sz="2000" dirty="0"/>
              <a:t>φωνή του Θεού". Αγία </a:t>
            </a:r>
            <a:r>
              <a:rPr lang="el-GR" sz="2000" dirty="0" smtClean="0"/>
              <a:t>Γραφή</a:t>
            </a:r>
            <a:r>
              <a:rPr lang="en-US" sz="2000" dirty="0" smtClean="0"/>
              <a:t> </a:t>
            </a:r>
            <a:r>
              <a:rPr lang="el-GR" sz="2000" dirty="0" smtClean="0"/>
              <a:t>σήμερα </a:t>
            </a:r>
            <a:r>
              <a:rPr lang="el-GR" sz="2000" dirty="0"/>
              <a:t>3/2009</a:t>
            </a:r>
            <a:r>
              <a:rPr lang="el-GR" sz="2000" dirty="0" smtClean="0"/>
              <a:t>.</a:t>
            </a:r>
            <a:r>
              <a:rPr lang="en-US" sz="2000" dirty="0" smtClean="0"/>
              <a:t> Copyrighted. </a:t>
            </a:r>
            <a:r>
              <a:rPr lang="el-GR" sz="2000" dirty="0" smtClean="0">
                <a:hlinkClick r:id="rId3"/>
              </a:rPr>
              <a:t>http</a:t>
            </a:r>
            <a:r>
              <a:rPr lang="el-GR" sz="2000" dirty="0">
                <a:hlinkClick r:id="rId3"/>
              </a:rPr>
              <a:t>://</a:t>
            </a:r>
            <a:r>
              <a:rPr lang="el-GR" sz="2000" dirty="0" smtClean="0">
                <a:hlinkClick r:id="rId3"/>
              </a:rPr>
              <a:t>www.bibelwerk.ch/upload/pre/18463h480w640.jpg</a:t>
            </a:r>
            <a:endParaRPr lang="en-US" sz="2000" dirty="0" smtClean="0"/>
          </a:p>
          <a:p>
            <a:pPr marL="0" indent="0">
              <a:buNone/>
            </a:pPr>
            <a:r>
              <a:rPr lang="el-GR" sz="2000" dirty="0" smtClean="0"/>
              <a:t>Εικόνα 2</a:t>
            </a:r>
            <a:r>
              <a:rPr lang="en-US" sz="2000" dirty="0"/>
              <a:t>: Copyrighted. </a:t>
            </a:r>
            <a:endParaRPr lang="en-US" sz="2000" dirty="0" smtClean="0"/>
          </a:p>
          <a:p>
            <a:pPr marL="0" indent="0">
              <a:buNone/>
            </a:pPr>
            <a:r>
              <a:rPr lang="el-GR" sz="2000" dirty="0" smtClean="0"/>
              <a:t>Εικόνα 3</a:t>
            </a:r>
            <a:r>
              <a:rPr lang="en-US" sz="2000" dirty="0"/>
              <a:t>: Jesus Feeding of the Multitude. Copyrighted. </a:t>
            </a:r>
            <a:r>
              <a:rPr lang="en-US" sz="2000" dirty="0" smtClean="0">
                <a:hlinkClick r:id="rId4"/>
              </a:rPr>
              <a:t>http</a:t>
            </a:r>
            <a:r>
              <a:rPr lang="en-US" sz="2000" dirty="0">
                <a:hlinkClick r:id="rId4"/>
              </a:rPr>
              <a:t>://</a:t>
            </a:r>
            <a:r>
              <a:rPr lang="en-US" sz="2000" dirty="0" smtClean="0">
                <a:hlinkClick r:id="rId4"/>
              </a:rPr>
              <a:t>thumbs.dreamstime.com/z/feeding-five-thousand-engraved-vintage-illustration-image-jesus-multitude-also-known-as-new-53305723.jpg</a:t>
            </a:r>
            <a:endParaRPr lang="en-US" sz="2000" dirty="0" smtClean="0"/>
          </a:p>
          <a:p>
            <a:pPr marL="0" indent="0">
              <a:buNone/>
            </a:pPr>
            <a:r>
              <a:rPr lang="el-GR" sz="2000" dirty="0" smtClean="0"/>
              <a:t>Εικόνα 4</a:t>
            </a:r>
            <a:r>
              <a:rPr lang="en-US" sz="2000" dirty="0"/>
              <a:t>: The Prophet Amos. </a:t>
            </a:r>
            <a:r>
              <a:rPr lang="en-US" sz="2000" dirty="0" smtClean="0"/>
              <a:t>Public domain. </a:t>
            </a:r>
            <a:r>
              <a:rPr lang="en-US" sz="2000" dirty="0" smtClean="0">
                <a:hlinkClick r:id="rId5"/>
              </a:rPr>
              <a:t>https</a:t>
            </a:r>
            <a:r>
              <a:rPr lang="en-US" sz="2000" dirty="0">
                <a:hlinkClick r:id="rId5"/>
              </a:rPr>
              <a:t>://</a:t>
            </a:r>
            <a:r>
              <a:rPr lang="en-US" sz="2000" dirty="0" smtClean="0">
                <a:hlinkClick r:id="rId5"/>
              </a:rPr>
              <a:t>commons.wikimedia.org/wiki/File:Tissot_Amos.jpg</a:t>
            </a:r>
            <a:endParaRPr lang="en-US" sz="2000" dirty="0" smtClean="0"/>
          </a:p>
          <a:p>
            <a:pPr marL="0" indent="0">
              <a:buNone/>
            </a:pPr>
            <a:r>
              <a:rPr lang="el-GR" sz="2000" dirty="0" smtClean="0"/>
              <a:t>Εικόνα 5</a:t>
            </a:r>
            <a:r>
              <a:rPr lang="en-US" sz="2000" dirty="0" smtClean="0"/>
              <a:t>: Copyrighted.</a:t>
            </a:r>
            <a:endParaRPr lang="en-US" sz="2000" dirty="0"/>
          </a:p>
        </p:txBody>
      </p:sp>
    </p:spTree>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856984" cy="1143000"/>
          </a:xfrm>
        </p:spPr>
        <p:txBody>
          <a:bodyPr>
            <a:noAutofit/>
          </a:bodyPr>
          <a:lstStyle/>
          <a:p>
            <a:r>
              <a:rPr lang="el-GR" dirty="0"/>
              <a:t>Σημείωμα Χρήσης Έργων </a:t>
            </a:r>
            <a:r>
              <a:rPr lang="el-GR" dirty="0" smtClean="0"/>
              <a:t>Τρίτων</a:t>
            </a:r>
            <a:r>
              <a:rPr lang="en-US" dirty="0" smtClean="0"/>
              <a:t> (2/7)</a:t>
            </a:r>
            <a:r>
              <a:rPr lang="el-GR" dirty="0" smtClean="0"/>
              <a:t> </a:t>
            </a:r>
            <a:endParaRPr lang="el-GR" dirty="0"/>
          </a:p>
        </p:txBody>
      </p:sp>
      <p:sp>
        <p:nvSpPr>
          <p:cNvPr id="3" name="Content Placeholder 2"/>
          <p:cNvSpPr>
            <a:spLocks noGrp="1"/>
          </p:cNvSpPr>
          <p:nvPr>
            <p:ph idx="1"/>
          </p:nvPr>
        </p:nvSpPr>
        <p:spPr>
          <a:xfrm>
            <a:off x="179512" y="1556792"/>
            <a:ext cx="8712968" cy="4525963"/>
          </a:xfrm>
        </p:spPr>
        <p:txBody>
          <a:bodyPr>
            <a:normAutofit/>
          </a:bodyPr>
          <a:lstStyle/>
          <a:p>
            <a:pPr marL="0" indent="0">
              <a:buNone/>
            </a:pPr>
            <a:r>
              <a:rPr lang="el-GR" sz="2000" dirty="0" smtClean="0"/>
              <a:t>Εικόνα 6</a:t>
            </a:r>
            <a:r>
              <a:rPr lang="en-US" sz="2000" dirty="0" smtClean="0"/>
              <a:t>: </a:t>
            </a:r>
            <a:r>
              <a:rPr lang="el-GR" sz="2000" dirty="0"/>
              <a:t>Η επτάφωτη λυχνία. </a:t>
            </a:r>
            <a:r>
              <a:rPr lang="en-US" sz="2000" dirty="0" smtClean="0"/>
              <a:t>Copyrighted. </a:t>
            </a:r>
            <a:r>
              <a:rPr lang="el-GR" sz="2000" dirty="0" smtClean="0">
                <a:hlinkClick r:id="rId3"/>
              </a:rPr>
              <a:t>http</a:t>
            </a:r>
            <a:r>
              <a:rPr lang="el-GR" sz="2000" dirty="0">
                <a:hlinkClick r:id="rId3"/>
              </a:rPr>
              <a:t>://</a:t>
            </a:r>
            <a:r>
              <a:rPr lang="el-GR" sz="2000" dirty="0" smtClean="0">
                <a:hlinkClick r:id="rId3"/>
              </a:rPr>
              <a:t>www.soloimagenestristes.com/wp-content/uploads/2015/imagenes-para-el-ano-nuevo-judio-3.jpg</a:t>
            </a:r>
            <a:endParaRPr lang="en-US" sz="2000" dirty="0" smtClean="0"/>
          </a:p>
          <a:p>
            <a:pPr marL="0" indent="0">
              <a:buNone/>
            </a:pPr>
            <a:r>
              <a:rPr lang="el-GR" sz="2000" dirty="0" smtClean="0"/>
              <a:t>Εικόνα 7</a:t>
            </a:r>
            <a:r>
              <a:rPr lang="en-US" sz="2000" dirty="0" smtClean="0"/>
              <a:t>: </a:t>
            </a:r>
            <a:r>
              <a:rPr lang="el-GR" sz="2000" dirty="0"/>
              <a:t>Δεββώρα</a:t>
            </a:r>
            <a:r>
              <a:rPr lang="el-GR" sz="2000" dirty="0" smtClean="0"/>
              <a:t>.</a:t>
            </a:r>
            <a:r>
              <a:rPr lang="el-GR" sz="2000" dirty="0"/>
              <a:t> </a:t>
            </a:r>
            <a:r>
              <a:rPr lang="en-US" sz="2000" dirty="0" smtClean="0"/>
              <a:t>Copyrighted. </a:t>
            </a:r>
          </a:p>
          <a:p>
            <a:pPr marL="0" indent="0">
              <a:spcBef>
                <a:spcPts val="0"/>
              </a:spcBef>
              <a:buNone/>
            </a:pPr>
            <a:r>
              <a:rPr lang="en-US" sz="2000" dirty="0" smtClean="0">
                <a:hlinkClick r:id="rId4"/>
              </a:rPr>
              <a:t>http</a:t>
            </a:r>
            <a:r>
              <a:rPr lang="en-US" sz="2000" dirty="0">
                <a:hlinkClick r:id="rId4"/>
              </a:rPr>
              <a:t>://</a:t>
            </a:r>
            <a:r>
              <a:rPr lang="en-US" sz="2000" dirty="0" smtClean="0">
                <a:hlinkClick r:id="rId4"/>
              </a:rPr>
              <a:t>www.bible-topten.com/images/1.8.De7.jpg</a:t>
            </a:r>
            <a:endParaRPr lang="en-US" sz="2000" dirty="0" smtClean="0"/>
          </a:p>
          <a:p>
            <a:pPr marL="0" indent="0">
              <a:buNone/>
            </a:pPr>
            <a:r>
              <a:rPr lang="el-GR" sz="2000" dirty="0" smtClean="0"/>
              <a:t>Εικόνα 8</a:t>
            </a:r>
            <a:r>
              <a:rPr lang="en-US" sz="2000" dirty="0"/>
              <a:t>: Deborah in the bible. Copyrighted. </a:t>
            </a:r>
            <a:r>
              <a:rPr lang="en-US" sz="2000" dirty="0" smtClean="0">
                <a:hlinkClick r:id="rId5"/>
              </a:rPr>
              <a:t>http</a:t>
            </a:r>
            <a:r>
              <a:rPr lang="en-US" sz="2000" dirty="0">
                <a:hlinkClick r:id="rId5"/>
              </a:rPr>
              <a:t>://</a:t>
            </a:r>
            <a:r>
              <a:rPr lang="en-US" sz="2000" dirty="0" smtClean="0">
                <a:hlinkClick r:id="rId5"/>
              </a:rPr>
              <a:t>img1.liveinternet.ru/images/attach/c/0/119/134/119134425_4638534_Deborahp0r.jpg</a:t>
            </a:r>
            <a:endParaRPr lang="en-US" sz="2000" dirty="0" smtClean="0"/>
          </a:p>
          <a:p>
            <a:pPr marL="0" indent="0">
              <a:buNone/>
            </a:pPr>
            <a:r>
              <a:rPr lang="el-GR" sz="2000" dirty="0" smtClean="0"/>
              <a:t>Εικόνα 9</a:t>
            </a:r>
            <a:r>
              <a:rPr lang="en-US" sz="2000" dirty="0"/>
              <a:t>: A map put together of the whole </a:t>
            </a:r>
            <a:r>
              <a:rPr lang="en-US" sz="2000" dirty="0" smtClean="0"/>
              <a:t>Deborah </a:t>
            </a:r>
            <a:r>
              <a:rPr lang="en-US" sz="2000" dirty="0"/>
              <a:t>/ Barak v. </a:t>
            </a:r>
            <a:r>
              <a:rPr lang="en-US" sz="2000" dirty="0" err="1"/>
              <a:t>Sisera</a:t>
            </a:r>
            <a:r>
              <a:rPr lang="en-US" sz="2000" dirty="0"/>
              <a:t> battle, </a:t>
            </a:r>
            <a:r>
              <a:rPr lang="en-US" sz="2000" dirty="0" smtClean="0"/>
              <a:t>with </a:t>
            </a:r>
            <a:r>
              <a:rPr lang="en-US" sz="2000" dirty="0"/>
              <a:t>Mt. Tabor in the middle </a:t>
            </a:r>
            <a:r>
              <a:rPr lang="en-US" sz="2000" dirty="0" smtClean="0"/>
              <a:t>highlighted </a:t>
            </a:r>
            <a:r>
              <a:rPr lang="en-US" sz="2000" dirty="0"/>
              <a:t>being a focal point of </a:t>
            </a:r>
            <a:r>
              <a:rPr lang="en-US" sz="2000" dirty="0" smtClean="0"/>
              <a:t>the </a:t>
            </a:r>
            <a:r>
              <a:rPr lang="en-US" sz="2000" dirty="0"/>
              <a:t>battle</a:t>
            </a:r>
            <a:r>
              <a:rPr lang="en-US" sz="2000" dirty="0" smtClean="0"/>
              <a:t>. </a:t>
            </a:r>
            <a:r>
              <a:rPr lang="en-US" sz="2000" dirty="0"/>
              <a:t>Copyrighted. </a:t>
            </a:r>
            <a:r>
              <a:rPr lang="en-US" sz="2000" dirty="0" smtClean="0">
                <a:hlinkClick r:id="rId6"/>
              </a:rPr>
              <a:t>http</a:t>
            </a:r>
            <a:r>
              <a:rPr lang="en-US" sz="2000" dirty="0">
                <a:hlinkClick r:id="rId6"/>
              </a:rPr>
              <a:t>://</a:t>
            </a:r>
            <a:r>
              <a:rPr lang="en-US" sz="2000" dirty="0" smtClean="0">
                <a:hlinkClick r:id="rId6"/>
              </a:rPr>
              <a:t>oneyearbibleimages.com/deborah_battle.jpg</a:t>
            </a:r>
            <a:endParaRPr lang="en-US" sz="2000" dirty="0" smtClean="0"/>
          </a:p>
          <a:p>
            <a:pPr marL="0" indent="0">
              <a:buNone/>
            </a:pPr>
            <a:r>
              <a:rPr lang="el-GR" sz="2000" dirty="0" smtClean="0"/>
              <a:t>Εικόνα 10</a:t>
            </a:r>
            <a:r>
              <a:rPr lang="en-US" sz="2000" dirty="0" smtClean="0"/>
              <a:t>: Copyrighted. </a:t>
            </a:r>
          </a:p>
        </p:txBody>
      </p:sp>
    </p:spTree>
    <p:extLst>
      <p:ext uri="{BB962C8B-B14F-4D97-AF65-F5344CB8AC3E}">
        <p14:creationId xmlns:p14="http://schemas.microsoft.com/office/powerpoint/2010/main" val="90009280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856984" cy="1143000"/>
          </a:xfrm>
        </p:spPr>
        <p:txBody>
          <a:bodyPr>
            <a:noAutofit/>
          </a:bodyPr>
          <a:lstStyle/>
          <a:p>
            <a:r>
              <a:rPr lang="el-GR" dirty="0"/>
              <a:t>Σημείωμα Χρήσης Έργων </a:t>
            </a:r>
            <a:r>
              <a:rPr lang="el-GR" dirty="0" smtClean="0"/>
              <a:t>Τρίτων</a:t>
            </a:r>
            <a:r>
              <a:rPr lang="en-US" dirty="0" smtClean="0"/>
              <a:t> (3/7)</a:t>
            </a:r>
            <a:r>
              <a:rPr lang="el-GR" dirty="0" smtClean="0"/>
              <a:t> </a:t>
            </a:r>
            <a:endParaRPr lang="el-GR" dirty="0"/>
          </a:p>
        </p:txBody>
      </p:sp>
      <p:sp>
        <p:nvSpPr>
          <p:cNvPr id="3" name="Content Placeholder 2"/>
          <p:cNvSpPr>
            <a:spLocks noGrp="1"/>
          </p:cNvSpPr>
          <p:nvPr>
            <p:ph idx="1"/>
          </p:nvPr>
        </p:nvSpPr>
        <p:spPr>
          <a:xfrm>
            <a:off x="179512" y="1556792"/>
            <a:ext cx="8712968" cy="4525963"/>
          </a:xfrm>
        </p:spPr>
        <p:txBody>
          <a:bodyPr>
            <a:normAutofit/>
          </a:bodyPr>
          <a:lstStyle/>
          <a:p>
            <a:pPr marL="0" indent="0">
              <a:buNone/>
            </a:pPr>
            <a:r>
              <a:rPr lang="el-GR" sz="2000" dirty="0" smtClean="0"/>
              <a:t>Εικόνα 11</a:t>
            </a:r>
            <a:r>
              <a:rPr lang="en-US" sz="2000" dirty="0"/>
              <a:t>: Painting </a:t>
            </a:r>
            <a:r>
              <a:rPr lang="en-US" sz="2000" dirty="0" err="1"/>
              <a:t>Giaele</a:t>
            </a:r>
            <a:r>
              <a:rPr lang="en-US" sz="2000" dirty="0"/>
              <a:t> e </a:t>
            </a:r>
            <a:r>
              <a:rPr lang="en-US" sz="2000" dirty="0" err="1"/>
              <a:t>Sisara</a:t>
            </a:r>
            <a:r>
              <a:rPr lang="en-US" sz="2000" dirty="0"/>
              <a:t>. </a:t>
            </a:r>
            <a:r>
              <a:rPr lang="en-US" sz="2000" dirty="0" smtClean="0"/>
              <a:t>Public domain. </a:t>
            </a:r>
            <a:r>
              <a:rPr lang="en-US" sz="2000" dirty="0" smtClean="0">
                <a:hlinkClick r:id="rId3"/>
              </a:rPr>
              <a:t>https</a:t>
            </a:r>
            <a:r>
              <a:rPr lang="en-US" sz="2000" dirty="0">
                <a:hlinkClick r:id="rId3"/>
              </a:rPr>
              <a:t>://</a:t>
            </a:r>
            <a:r>
              <a:rPr lang="en-US" sz="2000" dirty="0" smtClean="0">
                <a:hlinkClick r:id="rId3"/>
              </a:rPr>
              <a:t>commons.wikimedia.org/wiki/File:Giaele_e_Sisara.JPG</a:t>
            </a:r>
            <a:endParaRPr lang="en-US" sz="2000" dirty="0" smtClean="0"/>
          </a:p>
          <a:p>
            <a:pPr marL="0" indent="0">
              <a:buNone/>
            </a:pPr>
            <a:r>
              <a:rPr lang="el-GR" sz="2000" dirty="0" smtClean="0"/>
              <a:t>Εικόνα 12</a:t>
            </a:r>
            <a:r>
              <a:rPr lang="en-US" sz="2000" dirty="0" smtClean="0"/>
              <a:t>: </a:t>
            </a:r>
            <a:r>
              <a:rPr lang="pt-BR" sz="2000" dirty="0"/>
              <a:t>Sempre louve a Deus</a:t>
            </a:r>
            <a:r>
              <a:rPr lang="pt-BR" sz="2000" dirty="0" smtClean="0"/>
              <a:t>. </a:t>
            </a:r>
            <a:r>
              <a:rPr lang="en-US" sz="2000" dirty="0" smtClean="0"/>
              <a:t>Copyrighted. </a:t>
            </a:r>
            <a:r>
              <a:rPr lang="pt-BR" sz="2000" dirty="0" smtClean="0">
                <a:hlinkClick r:id="rId4"/>
              </a:rPr>
              <a:t>https</a:t>
            </a:r>
            <a:r>
              <a:rPr lang="pt-BR" sz="2000" dirty="0">
                <a:hlinkClick r:id="rId4"/>
              </a:rPr>
              <a:t>://</a:t>
            </a:r>
            <a:r>
              <a:rPr lang="pt-BR" sz="2000" dirty="0" smtClean="0">
                <a:hlinkClick r:id="rId4"/>
              </a:rPr>
              <a:t>agsalmeida.files.wordpress.com/2014/03/canstockphoto3691644.jpg</a:t>
            </a:r>
            <a:endParaRPr lang="el-GR" sz="2000" dirty="0"/>
          </a:p>
          <a:p>
            <a:pPr marL="0" indent="0">
              <a:buNone/>
            </a:pPr>
            <a:r>
              <a:rPr lang="el-GR" sz="2000" dirty="0" smtClean="0"/>
              <a:t>Εικόνα 13</a:t>
            </a:r>
            <a:r>
              <a:rPr lang="en-US" sz="2000" dirty="0" smtClean="0"/>
              <a:t>: Copyrighted.</a:t>
            </a:r>
          </a:p>
          <a:p>
            <a:pPr marL="0" indent="0">
              <a:buNone/>
            </a:pPr>
            <a:r>
              <a:rPr lang="el-GR" sz="2000" dirty="0" smtClean="0"/>
              <a:t>Εικόνα 14</a:t>
            </a:r>
            <a:r>
              <a:rPr lang="en-US" sz="2000" dirty="0" smtClean="0"/>
              <a:t>: </a:t>
            </a:r>
            <a:r>
              <a:rPr lang="el-GR" sz="2000" dirty="0"/>
              <a:t>Ο χορός της </a:t>
            </a:r>
            <a:r>
              <a:rPr lang="el-GR" sz="2000" dirty="0" err="1"/>
              <a:t>Μιριάμ</a:t>
            </a:r>
            <a:r>
              <a:rPr lang="el-GR" sz="2000" dirty="0"/>
              <a:t>. </a:t>
            </a:r>
            <a:r>
              <a:rPr lang="en-US" sz="2000" dirty="0" smtClean="0"/>
              <a:t>Public domain. </a:t>
            </a:r>
            <a:r>
              <a:rPr lang="el-GR" sz="2000" dirty="0" smtClean="0">
                <a:hlinkClick r:id="rId5"/>
              </a:rPr>
              <a:t>https</a:t>
            </a:r>
            <a:r>
              <a:rPr lang="el-GR" sz="2000" dirty="0">
                <a:hlinkClick r:id="rId5"/>
              </a:rPr>
              <a:t>://</a:t>
            </a:r>
            <a:r>
              <a:rPr lang="el-GR" sz="2000" dirty="0" smtClean="0">
                <a:hlinkClick r:id="rId5"/>
              </a:rPr>
              <a:t>commons.wikimedia.org/wiki/File:Miriams_Tanz.jpg</a:t>
            </a:r>
            <a:endParaRPr lang="en-US" sz="2000" dirty="0" smtClean="0"/>
          </a:p>
          <a:p>
            <a:pPr marL="0" indent="0">
              <a:buNone/>
            </a:pPr>
            <a:r>
              <a:rPr lang="el-GR" sz="2000" dirty="0" smtClean="0"/>
              <a:t>Εικόνα 15</a:t>
            </a:r>
            <a:r>
              <a:rPr lang="en-US" sz="2000" dirty="0" smtClean="0"/>
              <a:t>: </a:t>
            </a:r>
            <a:r>
              <a:rPr lang="el-GR" sz="2000" dirty="0"/>
              <a:t>Διασχίζοντας την Ερυθρά Θάλασσα. </a:t>
            </a:r>
            <a:r>
              <a:rPr lang="en-US" sz="2000" dirty="0" smtClean="0"/>
              <a:t>Copyrighted. </a:t>
            </a:r>
            <a:r>
              <a:rPr lang="el-GR" sz="2000" dirty="0" smtClean="0">
                <a:hlinkClick r:id="rId6"/>
              </a:rPr>
              <a:t>https</a:t>
            </a:r>
            <a:r>
              <a:rPr lang="el-GR" sz="2000" dirty="0">
                <a:hlinkClick r:id="rId6"/>
              </a:rPr>
              <a:t>://</a:t>
            </a:r>
            <a:r>
              <a:rPr lang="el-GR" sz="2000" dirty="0" smtClean="0">
                <a:hlinkClick r:id="rId6"/>
              </a:rPr>
              <a:t>a.wattpad.com/cover/1277487-256-k731968.jpg</a:t>
            </a:r>
            <a:endParaRPr lang="en-US" sz="2000" dirty="0" smtClean="0"/>
          </a:p>
          <a:p>
            <a:pPr marL="0" indent="0">
              <a:buNone/>
            </a:pPr>
            <a:r>
              <a:rPr lang="el-GR" sz="2000" dirty="0" smtClean="0"/>
              <a:t>Εικόνα 16</a:t>
            </a:r>
            <a:r>
              <a:rPr lang="en-US" sz="2000" dirty="0"/>
              <a:t>: Drought Land. Copyrighted. </a:t>
            </a:r>
            <a:r>
              <a:rPr lang="en-US" sz="2000" dirty="0" smtClean="0">
                <a:hlinkClick r:id="rId7"/>
              </a:rPr>
              <a:t>http</a:t>
            </a:r>
            <a:r>
              <a:rPr lang="en-US" sz="2000" dirty="0">
                <a:hlinkClick r:id="rId7"/>
              </a:rPr>
              <a:t>://</a:t>
            </a:r>
            <a:r>
              <a:rPr lang="en-US" sz="2000" dirty="0" smtClean="0">
                <a:hlinkClick r:id="rId7"/>
              </a:rPr>
              <a:t>i.ytimg.com/vi/UOFw_6C-rHg/mqdefault.jpg</a:t>
            </a:r>
            <a:r>
              <a:rPr lang="en-US" sz="2000" dirty="0" smtClean="0"/>
              <a:t> </a:t>
            </a:r>
            <a:endParaRPr lang="el-GR" sz="2000" dirty="0"/>
          </a:p>
        </p:txBody>
      </p:sp>
    </p:spTree>
    <p:extLst>
      <p:ext uri="{BB962C8B-B14F-4D97-AF65-F5344CB8AC3E}">
        <p14:creationId xmlns:p14="http://schemas.microsoft.com/office/powerpoint/2010/main" val="218140245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856984" cy="1143000"/>
          </a:xfrm>
        </p:spPr>
        <p:txBody>
          <a:bodyPr>
            <a:noAutofit/>
          </a:bodyPr>
          <a:lstStyle/>
          <a:p>
            <a:r>
              <a:rPr lang="el-GR" dirty="0"/>
              <a:t>Σημείωμα Χρήσης Έργων </a:t>
            </a:r>
            <a:r>
              <a:rPr lang="el-GR" dirty="0" smtClean="0"/>
              <a:t>Τρίτων</a:t>
            </a:r>
            <a:r>
              <a:rPr lang="en-US" dirty="0" smtClean="0"/>
              <a:t> (4/7)</a:t>
            </a:r>
            <a:r>
              <a:rPr lang="el-GR" dirty="0" smtClean="0"/>
              <a:t> </a:t>
            </a:r>
            <a:endParaRPr lang="el-GR" dirty="0"/>
          </a:p>
        </p:txBody>
      </p:sp>
      <p:sp>
        <p:nvSpPr>
          <p:cNvPr id="3" name="Content Placeholder 2"/>
          <p:cNvSpPr>
            <a:spLocks noGrp="1"/>
          </p:cNvSpPr>
          <p:nvPr>
            <p:ph idx="1"/>
          </p:nvPr>
        </p:nvSpPr>
        <p:spPr>
          <a:xfrm>
            <a:off x="179512" y="1556792"/>
            <a:ext cx="8712968" cy="4525963"/>
          </a:xfrm>
        </p:spPr>
        <p:txBody>
          <a:bodyPr>
            <a:normAutofit/>
          </a:bodyPr>
          <a:lstStyle/>
          <a:p>
            <a:pPr marL="0" indent="0">
              <a:buNone/>
            </a:pPr>
            <a:r>
              <a:rPr lang="el-GR" sz="2000" dirty="0" smtClean="0"/>
              <a:t>Εικόνα 17</a:t>
            </a:r>
            <a:r>
              <a:rPr lang="en-US" sz="2000" dirty="0" smtClean="0"/>
              <a:t>: </a:t>
            </a:r>
            <a:r>
              <a:rPr lang="el-GR" sz="2000" dirty="0"/>
              <a:t>Σημάδια λέπρας</a:t>
            </a:r>
            <a:r>
              <a:rPr lang="el-GR" sz="2000" dirty="0" smtClean="0"/>
              <a:t>.</a:t>
            </a:r>
            <a:r>
              <a:rPr lang="en-US" sz="2000" dirty="0" smtClean="0"/>
              <a:t> Copyrighted. </a:t>
            </a:r>
            <a:r>
              <a:rPr lang="el-GR" sz="2000" dirty="0" smtClean="0">
                <a:hlinkClick r:id="rId3"/>
              </a:rPr>
              <a:t>http</a:t>
            </a:r>
            <a:r>
              <a:rPr lang="el-GR" sz="2000" dirty="0">
                <a:hlinkClick r:id="rId3"/>
              </a:rPr>
              <a:t>://</a:t>
            </a:r>
            <a:r>
              <a:rPr lang="el-GR" sz="2000" dirty="0" smtClean="0">
                <a:hlinkClick r:id="rId3"/>
              </a:rPr>
              <a:t>crossfaithministry.org/images/1.7.Mi2.jpg</a:t>
            </a:r>
            <a:endParaRPr lang="en-US" sz="2000" dirty="0" smtClean="0"/>
          </a:p>
          <a:p>
            <a:pPr marL="0" indent="0">
              <a:buNone/>
            </a:pPr>
            <a:r>
              <a:rPr lang="el-GR" sz="2000" dirty="0" smtClean="0"/>
              <a:t>Εικόνα 18</a:t>
            </a:r>
            <a:r>
              <a:rPr lang="en-US" sz="2000" dirty="0" smtClean="0"/>
              <a:t>: </a:t>
            </a:r>
            <a:r>
              <a:rPr lang="el-GR" sz="2000" dirty="0"/>
              <a:t>Το Πασχαλινό Δείπνο. </a:t>
            </a:r>
            <a:r>
              <a:rPr lang="en-US" sz="2000" dirty="0" smtClean="0"/>
              <a:t>Public domain. </a:t>
            </a:r>
            <a:r>
              <a:rPr lang="el-GR" sz="2000" dirty="0" smtClean="0">
                <a:hlinkClick r:id="rId4"/>
              </a:rPr>
              <a:t>https</a:t>
            </a:r>
            <a:r>
              <a:rPr lang="el-GR" sz="2000" dirty="0">
                <a:hlinkClick r:id="rId4"/>
              </a:rPr>
              <a:t>://</a:t>
            </a:r>
            <a:r>
              <a:rPr lang="el-GR" sz="2000" dirty="0" smtClean="0">
                <a:hlinkClick r:id="rId4"/>
              </a:rPr>
              <a:t>commons.wikimedia.org/wiki/File:Sedertable.jpg</a:t>
            </a:r>
            <a:endParaRPr lang="en-US" sz="2000" dirty="0" smtClean="0"/>
          </a:p>
          <a:p>
            <a:pPr marL="0" indent="0">
              <a:buNone/>
            </a:pPr>
            <a:r>
              <a:rPr lang="el-GR" sz="2000" dirty="0" smtClean="0"/>
              <a:t>Εικόνα 19</a:t>
            </a:r>
            <a:r>
              <a:rPr lang="en-US" sz="2000" dirty="0" smtClean="0"/>
              <a:t>: </a:t>
            </a:r>
            <a:r>
              <a:rPr lang="fr-FR" sz="2000" dirty="0"/>
              <a:t>Christian dance </a:t>
            </a:r>
            <a:r>
              <a:rPr lang="fr-FR" sz="2000" dirty="0" smtClean="0"/>
              <a:t>association. </a:t>
            </a:r>
            <a:r>
              <a:rPr lang="en-US" sz="2000" dirty="0"/>
              <a:t>Copyrighted. </a:t>
            </a:r>
            <a:r>
              <a:rPr lang="fr-FR" sz="2000" dirty="0" smtClean="0">
                <a:hlinkClick r:id="rId5"/>
              </a:rPr>
              <a:t>https</a:t>
            </a:r>
            <a:r>
              <a:rPr lang="fr-FR" sz="2000" dirty="0">
                <a:hlinkClick r:id="rId5"/>
              </a:rPr>
              <a:t>://</a:t>
            </a:r>
            <a:r>
              <a:rPr lang="fr-FR" sz="2000" dirty="0" smtClean="0">
                <a:hlinkClick r:id="rId5"/>
              </a:rPr>
              <a:t>wanderinghebrew.files.wordpress.com/2013/03/miriam-3.jpg</a:t>
            </a:r>
            <a:endParaRPr lang="fr-FR" sz="2000" dirty="0" smtClean="0"/>
          </a:p>
          <a:p>
            <a:pPr marL="0" indent="0">
              <a:buNone/>
            </a:pPr>
            <a:r>
              <a:rPr lang="el-GR" sz="2000" dirty="0" smtClean="0"/>
              <a:t>Εικόνα 20</a:t>
            </a:r>
            <a:r>
              <a:rPr lang="en-US" sz="2000" dirty="0"/>
              <a:t>: Old and new testaments</a:t>
            </a:r>
            <a:r>
              <a:rPr lang="en-US" sz="2000" dirty="0" smtClean="0"/>
              <a:t>. Copyrighted. </a:t>
            </a:r>
            <a:r>
              <a:rPr lang="en-US" sz="2000" dirty="0" smtClean="0">
                <a:hlinkClick r:id="rId6"/>
              </a:rPr>
              <a:t>http</a:t>
            </a:r>
            <a:r>
              <a:rPr lang="en-US" sz="2000" dirty="0">
                <a:hlinkClick r:id="rId6"/>
              </a:rPr>
              <a:t>://</a:t>
            </a:r>
            <a:r>
              <a:rPr lang="en-US" sz="2000" dirty="0" smtClean="0">
                <a:hlinkClick r:id="rId6"/>
              </a:rPr>
              <a:t>www.scripturestudies.spruz.com/user/375846/groups/3E5F507E-699C-4F5C-B6F8-E48CD99A17BA/big_group_img.jpg</a:t>
            </a:r>
            <a:endParaRPr lang="el-GR" sz="2000" dirty="0"/>
          </a:p>
          <a:p>
            <a:pPr marL="0" indent="0">
              <a:buNone/>
            </a:pPr>
            <a:r>
              <a:rPr lang="el-GR" sz="2000" dirty="0" smtClean="0"/>
              <a:t>Εικόνα 21</a:t>
            </a:r>
            <a:r>
              <a:rPr lang="en-US" sz="2000" dirty="0"/>
              <a:t>: Father and son. Copyrighted. </a:t>
            </a:r>
            <a:r>
              <a:rPr lang="en-US" sz="2000" dirty="0" smtClean="0">
                <a:hlinkClick r:id="rId7"/>
              </a:rPr>
              <a:t>http</a:t>
            </a:r>
            <a:r>
              <a:rPr lang="en-US" sz="2000" dirty="0">
                <a:hlinkClick r:id="rId7"/>
              </a:rPr>
              <a:t>://</a:t>
            </a:r>
            <a:r>
              <a:rPr lang="en-US" sz="2000" dirty="0" smtClean="0">
                <a:hlinkClick r:id="rId7"/>
              </a:rPr>
              <a:t>www.ifeelkid.gr/wp-content/uploads/2014/01/Father-and-son.jpg</a:t>
            </a:r>
            <a:endParaRPr lang="en-US" sz="2000" dirty="0" smtClean="0"/>
          </a:p>
          <a:p>
            <a:pPr marL="0" indent="0">
              <a:buNone/>
            </a:pPr>
            <a:r>
              <a:rPr lang="el-GR" sz="2000" dirty="0" smtClean="0"/>
              <a:t>Εικόνα 22</a:t>
            </a:r>
            <a:r>
              <a:rPr lang="en-US" sz="2000" dirty="0" smtClean="0"/>
              <a:t>: Copyrighted.</a:t>
            </a:r>
            <a:endParaRPr lang="el-GR" sz="2000" dirty="0"/>
          </a:p>
        </p:txBody>
      </p:sp>
    </p:spTree>
    <p:extLst>
      <p:ext uri="{BB962C8B-B14F-4D97-AF65-F5344CB8AC3E}">
        <p14:creationId xmlns:p14="http://schemas.microsoft.com/office/powerpoint/2010/main" val="267200347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856984" cy="1143000"/>
          </a:xfrm>
        </p:spPr>
        <p:txBody>
          <a:bodyPr>
            <a:noAutofit/>
          </a:bodyPr>
          <a:lstStyle/>
          <a:p>
            <a:r>
              <a:rPr lang="el-GR" dirty="0"/>
              <a:t>Σημείωμα Χρήσης Έργων </a:t>
            </a:r>
            <a:r>
              <a:rPr lang="el-GR" dirty="0" smtClean="0"/>
              <a:t>Τρίτων</a:t>
            </a:r>
            <a:r>
              <a:rPr lang="en-US" dirty="0" smtClean="0"/>
              <a:t> (5/7)</a:t>
            </a:r>
            <a:r>
              <a:rPr lang="el-GR" dirty="0" smtClean="0"/>
              <a:t> </a:t>
            </a:r>
            <a:endParaRPr lang="el-GR" dirty="0"/>
          </a:p>
        </p:txBody>
      </p:sp>
      <p:sp>
        <p:nvSpPr>
          <p:cNvPr id="3" name="Content Placeholder 2"/>
          <p:cNvSpPr>
            <a:spLocks noGrp="1"/>
          </p:cNvSpPr>
          <p:nvPr>
            <p:ph idx="1"/>
          </p:nvPr>
        </p:nvSpPr>
        <p:spPr>
          <a:xfrm>
            <a:off x="179512" y="1556792"/>
            <a:ext cx="8712968" cy="4525963"/>
          </a:xfrm>
        </p:spPr>
        <p:txBody>
          <a:bodyPr>
            <a:normAutofit/>
          </a:bodyPr>
          <a:lstStyle/>
          <a:p>
            <a:pPr marL="0" indent="0">
              <a:buNone/>
            </a:pPr>
            <a:r>
              <a:rPr lang="el-GR" sz="2000" dirty="0" smtClean="0"/>
              <a:t>Εικόνα 23</a:t>
            </a:r>
            <a:r>
              <a:rPr lang="en-US" sz="2000" dirty="0" smtClean="0"/>
              <a:t>: </a:t>
            </a:r>
            <a:r>
              <a:rPr lang="el-GR" sz="2000" dirty="0" smtClean="0"/>
              <a:t>Έγκυος </a:t>
            </a:r>
            <a:r>
              <a:rPr lang="el-GR" sz="2000" dirty="0"/>
              <a:t>γυναίκα. </a:t>
            </a:r>
            <a:r>
              <a:rPr lang="en-US" sz="2000" dirty="0" smtClean="0"/>
              <a:t>Copyrighted. </a:t>
            </a:r>
            <a:r>
              <a:rPr lang="el-GR" sz="2000" dirty="0" smtClean="0">
                <a:hlinkClick r:id="rId3"/>
              </a:rPr>
              <a:t>http</a:t>
            </a:r>
            <a:r>
              <a:rPr lang="el-GR" sz="2000" dirty="0">
                <a:hlinkClick r:id="rId3"/>
              </a:rPr>
              <a:t>://</a:t>
            </a:r>
            <a:r>
              <a:rPr lang="el-GR" sz="2000" dirty="0" smtClean="0">
                <a:hlinkClick r:id="rId3"/>
              </a:rPr>
              <a:t>www.webtretho.com/wttnews/wp-content/uploads/2009/10/nhau-tien-dao-1_500.jpg</a:t>
            </a:r>
            <a:endParaRPr lang="en-US" sz="2000" dirty="0" smtClean="0"/>
          </a:p>
          <a:p>
            <a:pPr marL="0" indent="0">
              <a:buNone/>
            </a:pPr>
            <a:r>
              <a:rPr lang="el-GR" sz="2000" dirty="0" smtClean="0"/>
              <a:t>Εικόνα 24</a:t>
            </a:r>
            <a:r>
              <a:rPr lang="en-US" sz="2000" dirty="0" smtClean="0"/>
              <a:t>: </a:t>
            </a:r>
            <a:r>
              <a:rPr lang="el-GR" sz="2000" dirty="0"/>
              <a:t>Εξώφυλλο βιβλίου "</a:t>
            </a:r>
            <a:r>
              <a:rPr lang="en-US" sz="2000" dirty="0"/>
              <a:t>Sara und Hagar", </a:t>
            </a:r>
            <a:r>
              <a:rPr lang="en-US" sz="2000" dirty="0" err="1" smtClean="0"/>
              <a:t>Bibel</a:t>
            </a:r>
            <a:r>
              <a:rPr lang="en-US" sz="2000" dirty="0" smtClean="0"/>
              <a:t> </a:t>
            </a:r>
            <a:r>
              <a:rPr lang="en-US" sz="2000" dirty="0" err="1"/>
              <a:t>heute</a:t>
            </a:r>
            <a:r>
              <a:rPr lang="en-US" sz="2000" dirty="0"/>
              <a:t> 186 2/2011</a:t>
            </a:r>
            <a:r>
              <a:rPr lang="en-US" sz="2000" dirty="0" smtClean="0"/>
              <a:t>. Copyrighted. </a:t>
            </a:r>
            <a:r>
              <a:rPr lang="en-US" sz="2000" dirty="0" smtClean="0">
                <a:hlinkClick r:id="rId4"/>
              </a:rPr>
              <a:t>http</a:t>
            </a:r>
            <a:r>
              <a:rPr lang="en-US" sz="2000" dirty="0">
                <a:hlinkClick r:id="rId4"/>
              </a:rPr>
              <a:t>://</a:t>
            </a:r>
            <a:r>
              <a:rPr lang="en-US" sz="2000" dirty="0" smtClean="0">
                <a:hlinkClick r:id="rId4"/>
              </a:rPr>
              <a:t>www.bibelwerk.ch/upload/pre/18838h480w640.jpg</a:t>
            </a:r>
            <a:endParaRPr lang="en-US" sz="2000" dirty="0" smtClean="0"/>
          </a:p>
          <a:p>
            <a:pPr marL="0" indent="0">
              <a:buNone/>
            </a:pPr>
            <a:r>
              <a:rPr lang="el-GR" sz="2000" dirty="0" smtClean="0"/>
              <a:t>Εικόνα 25</a:t>
            </a:r>
            <a:r>
              <a:rPr lang="en-US" sz="2000" dirty="0" smtClean="0"/>
              <a:t>: </a:t>
            </a:r>
            <a:r>
              <a:rPr lang="el-GR" sz="2000" dirty="0"/>
              <a:t>Τοπίο. </a:t>
            </a:r>
            <a:r>
              <a:rPr lang="en-US" sz="2000" dirty="0"/>
              <a:t>Copyrighted. </a:t>
            </a:r>
            <a:r>
              <a:rPr lang="el-GR" sz="2000" dirty="0" smtClean="0">
                <a:hlinkClick r:id="rId5"/>
              </a:rPr>
              <a:t>http</a:t>
            </a:r>
            <a:r>
              <a:rPr lang="el-GR" sz="2000" dirty="0">
                <a:hlinkClick r:id="rId5"/>
              </a:rPr>
              <a:t>://static.pblogs.gr//</a:t>
            </a:r>
            <a:r>
              <a:rPr lang="el-GR" sz="2000" dirty="0" smtClean="0">
                <a:hlinkClick r:id="rId5"/>
              </a:rPr>
              <a:t>307463-100_2634.jpg</a:t>
            </a:r>
            <a:endParaRPr lang="en-US" sz="2000" dirty="0" smtClean="0"/>
          </a:p>
          <a:p>
            <a:pPr marL="0" indent="0">
              <a:buNone/>
            </a:pPr>
            <a:r>
              <a:rPr lang="el-GR" sz="2000" dirty="0" smtClean="0"/>
              <a:t>Εικόνα 26</a:t>
            </a:r>
            <a:r>
              <a:rPr lang="en-US" sz="2000" dirty="0"/>
              <a:t>: Sarah Bringing Hagar to Abraham. </a:t>
            </a:r>
            <a:r>
              <a:rPr lang="en-US" sz="2000" dirty="0" smtClean="0"/>
              <a:t>Adrien </a:t>
            </a:r>
            <a:r>
              <a:rPr lang="en-US" sz="2000" dirty="0"/>
              <a:t>van der </a:t>
            </a:r>
            <a:r>
              <a:rPr lang="en-US" sz="2000" dirty="0" err="1" smtClean="0"/>
              <a:t>Werfft</a:t>
            </a:r>
            <a:r>
              <a:rPr lang="en-US" sz="2000" dirty="0" smtClean="0"/>
              <a:t>. Public domain. </a:t>
            </a:r>
            <a:r>
              <a:rPr lang="en-US" sz="2000" dirty="0" smtClean="0">
                <a:hlinkClick r:id="rId6"/>
              </a:rPr>
              <a:t>https</a:t>
            </a:r>
            <a:r>
              <a:rPr lang="en-US" sz="2000" dirty="0">
                <a:hlinkClick r:id="rId6"/>
              </a:rPr>
              <a:t>://</a:t>
            </a:r>
            <a:r>
              <a:rPr lang="en-US" sz="2000" dirty="0" smtClean="0">
                <a:hlinkClick r:id="rId6"/>
              </a:rPr>
              <a:t>commons.wikimedia.org/wiki/File:Adriaen_van_der_Werff_007.jpg</a:t>
            </a:r>
            <a:endParaRPr lang="en-US" sz="2000" dirty="0" smtClean="0"/>
          </a:p>
          <a:p>
            <a:pPr marL="0" indent="0">
              <a:buNone/>
            </a:pPr>
            <a:r>
              <a:rPr lang="el-GR" sz="2000" dirty="0" smtClean="0"/>
              <a:t>Εικόνα 27</a:t>
            </a:r>
            <a:r>
              <a:rPr lang="en-US" sz="2000" dirty="0"/>
              <a:t>: "The Expulsion of Hagar", Adrien van </a:t>
            </a:r>
            <a:r>
              <a:rPr lang="en-US" sz="2000" dirty="0" smtClean="0"/>
              <a:t>der </a:t>
            </a:r>
            <a:r>
              <a:rPr lang="en-US" sz="2000" dirty="0" err="1"/>
              <a:t>Werfft</a:t>
            </a:r>
            <a:r>
              <a:rPr lang="en-US" sz="2000" dirty="0"/>
              <a:t>. </a:t>
            </a:r>
            <a:r>
              <a:rPr lang="en-US" sz="2000" dirty="0" smtClean="0"/>
              <a:t>Copyrighted. </a:t>
            </a:r>
            <a:r>
              <a:rPr lang="en-US" sz="2000" dirty="0" smtClean="0">
                <a:hlinkClick r:id="rId7"/>
              </a:rPr>
              <a:t>http</a:t>
            </a:r>
            <a:r>
              <a:rPr lang="en-US" sz="2000" dirty="0">
                <a:hlinkClick r:id="rId7"/>
              </a:rPr>
              <a:t>://</a:t>
            </a:r>
            <a:r>
              <a:rPr lang="en-US" sz="2000" dirty="0" smtClean="0">
                <a:hlinkClick r:id="rId7"/>
              </a:rPr>
              <a:t>www.womeninthebible.net/Expulsion_of_Hagar_Adrien_van_der_Werfft_1659-1722.jpg</a:t>
            </a:r>
            <a:r>
              <a:rPr lang="en-US" sz="2000" dirty="0" smtClean="0"/>
              <a:t> </a:t>
            </a:r>
            <a:r>
              <a:rPr lang="el-GR" sz="2000" dirty="0" smtClean="0"/>
              <a:t> </a:t>
            </a:r>
            <a:endParaRPr lang="el-GR" sz="2000" dirty="0"/>
          </a:p>
        </p:txBody>
      </p:sp>
    </p:spTree>
    <p:extLst>
      <p:ext uri="{BB962C8B-B14F-4D97-AF65-F5344CB8AC3E}">
        <p14:creationId xmlns:p14="http://schemas.microsoft.com/office/powerpoint/2010/main" val="192901711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856984" cy="1143000"/>
          </a:xfrm>
        </p:spPr>
        <p:txBody>
          <a:bodyPr>
            <a:noAutofit/>
          </a:bodyPr>
          <a:lstStyle/>
          <a:p>
            <a:r>
              <a:rPr lang="el-GR" dirty="0"/>
              <a:t>Σημείωμα Χρήσης Έργων </a:t>
            </a:r>
            <a:r>
              <a:rPr lang="el-GR" dirty="0" smtClean="0"/>
              <a:t>Τρίτων</a:t>
            </a:r>
            <a:r>
              <a:rPr lang="en-US" dirty="0" smtClean="0"/>
              <a:t> (6/7)</a:t>
            </a:r>
            <a:r>
              <a:rPr lang="el-GR" dirty="0" smtClean="0"/>
              <a:t> </a:t>
            </a:r>
            <a:endParaRPr lang="el-GR" dirty="0"/>
          </a:p>
        </p:txBody>
      </p:sp>
      <p:sp>
        <p:nvSpPr>
          <p:cNvPr id="3" name="Content Placeholder 2"/>
          <p:cNvSpPr>
            <a:spLocks noGrp="1"/>
          </p:cNvSpPr>
          <p:nvPr>
            <p:ph idx="1"/>
          </p:nvPr>
        </p:nvSpPr>
        <p:spPr>
          <a:xfrm>
            <a:off x="179512" y="1556792"/>
            <a:ext cx="8712968" cy="4525963"/>
          </a:xfrm>
        </p:spPr>
        <p:txBody>
          <a:bodyPr>
            <a:normAutofit/>
          </a:bodyPr>
          <a:lstStyle/>
          <a:p>
            <a:pPr marL="0" indent="0">
              <a:buNone/>
            </a:pPr>
            <a:r>
              <a:rPr lang="el-GR" sz="2000" dirty="0" smtClean="0"/>
              <a:t>Εικόνα 28</a:t>
            </a:r>
            <a:r>
              <a:rPr lang="en-US" sz="2000" dirty="0" smtClean="0"/>
              <a:t>: Copyrighted.</a:t>
            </a:r>
          </a:p>
          <a:p>
            <a:pPr marL="0" indent="0">
              <a:buNone/>
            </a:pPr>
            <a:r>
              <a:rPr lang="el-GR" sz="2000" dirty="0" smtClean="0"/>
              <a:t>Εικόνα 29</a:t>
            </a:r>
            <a:r>
              <a:rPr lang="en-US" sz="2000" dirty="0" smtClean="0"/>
              <a:t>: </a:t>
            </a:r>
            <a:r>
              <a:rPr lang="el-GR" sz="2000" dirty="0"/>
              <a:t>Πίνακας για την γιορτή του </a:t>
            </a:r>
            <a:r>
              <a:rPr lang="el-GR" sz="2000" dirty="0" err="1"/>
              <a:t>Πουρίμ</a:t>
            </a:r>
            <a:r>
              <a:rPr lang="el-GR" sz="2000" dirty="0"/>
              <a:t>. </a:t>
            </a:r>
            <a:r>
              <a:rPr lang="en-US" sz="2000" dirty="0" smtClean="0"/>
              <a:t>Copyrighted. </a:t>
            </a:r>
            <a:r>
              <a:rPr lang="el-GR" sz="2000" dirty="0" smtClean="0">
                <a:hlinkClick r:id="rId3"/>
              </a:rPr>
              <a:t>http</a:t>
            </a:r>
            <a:r>
              <a:rPr lang="el-GR" sz="2000" dirty="0">
                <a:hlinkClick r:id="rId3"/>
              </a:rPr>
              <a:t>://</a:t>
            </a:r>
            <a:r>
              <a:rPr lang="el-GR" sz="2000" dirty="0" smtClean="0">
                <a:hlinkClick r:id="rId3"/>
              </a:rPr>
              <a:t>cs9982.vk.me/u61614536/108585677/x_6b6e6c4e.jpg</a:t>
            </a:r>
            <a:endParaRPr lang="en-US" sz="2000" dirty="0" smtClean="0"/>
          </a:p>
          <a:p>
            <a:pPr marL="0" indent="0">
              <a:buNone/>
            </a:pPr>
            <a:r>
              <a:rPr lang="el-GR" sz="2000" dirty="0" smtClean="0"/>
              <a:t>Εικόνα 30</a:t>
            </a:r>
            <a:r>
              <a:rPr lang="en-US" sz="2000" dirty="0" smtClean="0"/>
              <a:t>: </a:t>
            </a:r>
            <a:r>
              <a:rPr lang="el-GR" sz="2000" dirty="0"/>
              <a:t>Η γιορτή του </a:t>
            </a:r>
            <a:r>
              <a:rPr lang="el-GR" sz="2000" dirty="0" err="1" smtClean="0"/>
              <a:t>Πουρίμ</a:t>
            </a:r>
            <a:r>
              <a:rPr lang="el-GR" sz="2000" dirty="0" smtClean="0"/>
              <a:t>.</a:t>
            </a:r>
            <a:r>
              <a:rPr lang="en-US" sz="2000" dirty="0" smtClean="0"/>
              <a:t> </a:t>
            </a:r>
            <a:r>
              <a:rPr lang="en-US" sz="2000" dirty="0"/>
              <a:t>Copyrighted. </a:t>
            </a:r>
            <a:r>
              <a:rPr lang="el-GR" sz="2000" dirty="0" smtClean="0">
                <a:hlinkClick r:id="rId4"/>
              </a:rPr>
              <a:t>http</a:t>
            </a:r>
            <a:r>
              <a:rPr lang="el-GR" sz="2000" dirty="0">
                <a:hlinkClick r:id="rId4"/>
              </a:rPr>
              <a:t>://</a:t>
            </a:r>
            <a:r>
              <a:rPr lang="el-GR" sz="2000" dirty="0" smtClean="0">
                <a:hlinkClick r:id="rId4"/>
              </a:rPr>
              <a:t>www.comunidadbetor.org/images/purim_88s39b54.png</a:t>
            </a:r>
            <a:endParaRPr lang="en-US" sz="2000" dirty="0" smtClean="0"/>
          </a:p>
          <a:p>
            <a:pPr marL="0" indent="0">
              <a:buNone/>
            </a:pPr>
            <a:r>
              <a:rPr lang="el-GR" sz="2000" dirty="0" smtClean="0"/>
              <a:t>Εικόνα 31</a:t>
            </a:r>
            <a:r>
              <a:rPr lang="en-US" sz="2000" dirty="0" smtClean="0"/>
              <a:t>: </a:t>
            </a:r>
            <a:r>
              <a:rPr lang="el-GR" sz="2000" dirty="0"/>
              <a:t>Τα γλυκά της ημέρας της γιορτής του </a:t>
            </a:r>
            <a:r>
              <a:rPr lang="el-GR" sz="2000" dirty="0" err="1" smtClean="0"/>
              <a:t>Πουρίμ</a:t>
            </a:r>
            <a:r>
              <a:rPr lang="el-GR" sz="2000" dirty="0"/>
              <a:t>. </a:t>
            </a:r>
            <a:r>
              <a:rPr lang="en-US" sz="2000" dirty="0" smtClean="0"/>
              <a:t>Public domain. </a:t>
            </a:r>
            <a:r>
              <a:rPr lang="el-GR" sz="2000" dirty="0" smtClean="0">
                <a:hlinkClick r:id="rId5"/>
              </a:rPr>
              <a:t>https</a:t>
            </a:r>
            <a:r>
              <a:rPr lang="el-GR" sz="2000" dirty="0">
                <a:hlinkClick r:id="rId5"/>
              </a:rPr>
              <a:t>://</a:t>
            </a:r>
            <a:r>
              <a:rPr lang="el-GR" sz="2000" dirty="0" smtClean="0">
                <a:hlinkClick r:id="rId5"/>
              </a:rPr>
              <a:t>commons.wikimedia.org/wiki/File:Homemade_hamantaschen_(</a:t>
            </a:r>
            <a:r>
              <a:rPr lang="el-GR" sz="2000" dirty="0">
                <a:hlinkClick r:id="rId5"/>
              </a:rPr>
              <a:t>cropped).</a:t>
            </a:r>
            <a:r>
              <a:rPr lang="el-GR" sz="2000" dirty="0" smtClean="0">
                <a:hlinkClick r:id="rId5"/>
              </a:rPr>
              <a:t>jpg</a:t>
            </a:r>
            <a:endParaRPr lang="en-US" sz="2000" dirty="0" smtClean="0"/>
          </a:p>
          <a:p>
            <a:pPr marL="0" indent="0">
              <a:buNone/>
            </a:pPr>
            <a:r>
              <a:rPr lang="el-GR" sz="2000" dirty="0" smtClean="0"/>
              <a:t>Εικόνα 32</a:t>
            </a:r>
            <a:r>
              <a:rPr lang="en-US" sz="2000" dirty="0" smtClean="0"/>
              <a:t>: </a:t>
            </a:r>
            <a:r>
              <a:rPr lang="el-GR" sz="2000" dirty="0"/>
              <a:t>Εικόνα βιβλίου</a:t>
            </a:r>
            <a:r>
              <a:rPr lang="el-GR" sz="2000" dirty="0" smtClean="0"/>
              <a:t>.</a:t>
            </a:r>
            <a:r>
              <a:rPr lang="en-US" sz="2000" dirty="0" smtClean="0"/>
              <a:t> </a:t>
            </a:r>
            <a:r>
              <a:rPr lang="en-US" sz="2000" dirty="0"/>
              <a:t>Copyrighted. </a:t>
            </a:r>
            <a:r>
              <a:rPr lang="el-GR" sz="2000" dirty="0" smtClean="0">
                <a:hlinkClick r:id="rId6"/>
              </a:rPr>
              <a:t>http</a:t>
            </a:r>
            <a:r>
              <a:rPr lang="el-GR" sz="2000" dirty="0">
                <a:hlinkClick r:id="rId6"/>
              </a:rPr>
              <a:t>://</a:t>
            </a:r>
            <a:r>
              <a:rPr lang="el-GR" sz="2000" dirty="0" smtClean="0">
                <a:hlinkClick r:id="rId6"/>
              </a:rPr>
              <a:t>www.bibelstudien-institut.de/fileadmin/bibelstudien-institut.de/bilder_bibelfragen_gross/001_bibelfrage.jpg</a:t>
            </a:r>
            <a:r>
              <a:rPr lang="en-US" sz="2000" dirty="0" smtClean="0"/>
              <a:t> </a:t>
            </a:r>
            <a:endParaRPr lang="el-GR" sz="2000" dirty="0"/>
          </a:p>
        </p:txBody>
      </p:sp>
    </p:spTree>
    <p:extLst>
      <p:ext uri="{BB962C8B-B14F-4D97-AF65-F5344CB8AC3E}">
        <p14:creationId xmlns:p14="http://schemas.microsoft.com/office/powerpoint/2010/main" val="25871550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38138"/>
          </a:xfrm>
        </p:spPr>
        <p:txBody>
          <a:bodyPr>
            <a:normAutofit fontScale="90000"/>
          </a:bodyPr>
          <a:lstStyle/>
          <a:p>
            <a:r>
              <a:rPr lang="el-GR" dirty="0"/>
              <a:t>ΑΝΑΓΚΑΙΑ ΔΙΕΥΚΡΙΝΗΣΗ: ΝΟΜΟΣ </a:t>
            </a:r>
            <a:r>
              <a:rPr lang="el-GR" dirty="0" smtClean="0"/>
              <a:t>ΚΑΙ ΠΡΟΦΗΤΕΣ</a:t>
            </a:r>
            <a:endParaRPr lang="el-GR" dirty="0"/>
          </a:p>
        </p:txBody>
      </p:sp>
      <p:sp>
        <p:nvSpPr>
          <p:cNvPr id="3" name="Θέση περιεχομένου 2"/>
          <p:cNvSpPr>
            <a:spLocks noGrp="1"/>
          </p:cNvSpPr>
          <p:nvPr>
            <p:ph sz="half" idx="1"/>
          </p:nvPr>
        </p:nvSpPr>
        <p:spPr>
          <a:xfrm>
            <a:off x="457200" y="1600200"/>
            <a:ext cx="5626968" cy="4525963"/>
          </a:xfrm>
        </p:spPr>
        <p:txBody>
          <a:bodyPr anchor="ctr">
            <a:noAutofit/>
          </a:bodyPr>
          <a:lstStyle/>
          <a:p>
            <a:pPr marL="0" indent="0">
              <a:lnSpc>
                <a:spcPts val="2400"/>
              </a:lnSpc>
              <a:spcBef>
                <a:spcPts val="0"/>
              </a:spcBef>
              <a:buNone/>
              <a:defRPr/>
            </a:pPr>
            <a:r>
              <a:rPr lang="el-GR" sz="2200" dirty="0"/>
              <a:t>Καταρχάς να διευκρινιστεί το εξής: όταν εμείς ανοίγουμε την «ελληνική» Αγία Γραφή η σειρά των βιβλίων είναι Πεντάτευχος - Ιστορικά Βιβλία - </a:t>
            </a:r>
            <a:r>
              <a:rPr lang="el-GR" sz="2200" dirty="0" err="1"/>
              <a:t>Σοφιολογική</a:t>
            </a:r>
            <a:r>
              <a:rPr lang="el-GR" sz="2200" dirty="0"/>
              <a:t> Γραμματεία (</a:t>
            </a:r>
            <a:r>
              <a:rPr lang="el-GR" sz="2200" dirty="0" err="1"/>
              <a:t>Ψαλμοί+Σοφίες</a:t>
            </a:r>
            <a:r>
              <a:rPr lang="el-GR" sz="2200" dirty="0"/>
              <a:t>)- Προφήτες (</a:t>
            </a:r>
            <a:r>
              <a:rPr lang="el-GR" sz="2200" dirty="0" err="1"/>
              <a:t>Δωδεκαπρόφητο</a:t>
            </a:r>
            <a:r>
              <a:rPr lang="el-GR" sz="2200" dirty="0"/>
              <a:t> + τέλος οι 4 «Μεγάλοι» Προφήτες ένεκα της έκτασης και όχι της σπουδαιότητας, [τελευταίος ο Δανιήλ]). Είναι η σειρά που παραδίδει μόνον ο </a:t>
            </a:r>
            <a:r>
              <a:rPr lang="el-GR" sz="2200" dirty="0" err="1"/>
              <a:t>Βατικανός</a:t>
            </a:r>
            <a:r>
              <a:rPr lang="el-GR" sz="2200" dirty="0"/>
              <a:t> Κώδικας αφού ο Α και </a:t>
            </a:r>
            <a:r>
              <a:rPr lang="el-GR" sz="2200" dirty="0" err="1"/>
              <a:t>Σιν</a:t>
            </a:r>
            <a:r>
              <a:rPr lang="el-GR" sz="2200" dirty="0"/>
              <a:t>. ακολουθούν  την «εβραϊκή</a:t>
            </a:r>
            <a:r>
              <a:rPr lang="el-GR" sz="2200" dirty="0" smtClean="0"/>
              <a:t>».</a:t>
            </a:r>
            <a:endParaRPr lang="el-GR" sz="2200" dirty="0"/>
          </a:p>
        </p:txBody>
      </p:sp>
      <p:pic>
        <p:nvPicPr>
          <p:cNvPr id="5" name="Θέση περιεχομένου 4" descr="Βιβλία"/>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00192" y="1812689"/>
            <a:ext cx="2382051" cy="3875006"/>
          </a:xfrm>
        </p:spPr>
      </p:pic>
      <p:sp>
        <p:nvSpPr>
          <p:cNvPr id="7" name="TextBox 6"/>
          <p:cNvSpPr txBox="1"/>
          <p:nvPr/>
        </p:nvSpPr>
        <p:spPr>
          <a:xfrm>
            <a:off x="8484016" y="5671277"/>
            <a:ext cx="198227" cy="278004"/>
          </a:xfrm>
          <a:prstGeom prst="rect">
            <a:avLst/>
          </a:prstGeom>
        </p:spPr>
        <p:txBody>
          <a:bodyPr vert="horz" wrap="square" lIns="91440" tIns="45720" rIns="91440" bIns="45720" rtlCol="0" anchor="ctr">
            <a:noAutofit/>
          </a:bodyPr>
          <a:lstStyle/>
          <a:p>
            <a:pPr algn="ctr"/>
            <a:r>
              <a:rPr lang="el-GR" sz="1500" dirty="0" smtClean="0"/>
              <a:t>2</a:t>
            </a:r>
          </a:p>
        </p:txBody>
      </p:sp>
    </p:spTree>
    <p:extLst>
      <p:ext uri="{BB962C8B-B14F-4D97-AF65-F5344CB8AC3E}">
        <p14:creationId xmlns:p14="http://schemas.microsoft.com/office/powerpoint/2010/main" val="8904767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856984" cy="1143000"/>
          </a:xfrm>
        </p:spPr>
        <p:txBody>
          <a:bodyPr>
            <a:noAutofit/>
          </a:bodyPr>
          <a:lstStyle/>
          <a:p>
            <a:r>
              <a:rPr lang="el-GR" dirty="0"/>
              <a:t>Σημείωμα Χρήσης Έργων </a:t>
            </a:r>
            <a:r>
              <a:rPr lang="el-GR" dirty="0" smtClean="0"/>
              <a:t>Τρίτων</a:t>
            </a:r>
            <a:r>
              <a:rPr lang="en-US" dirty="0" smtClean="0"/>
              <a:t> (7/7)</a:t>
            </a:r>
            <a:r>
              <a:rPr lang="el-GR" dirty="0" smtClean="0"/>
              <a:t> </a:t>
            </a:r>
            <a:endParaRPr lang="el-GR" dirty="0"/>
          </a:p>
        </p:txBody>
      </p:sp>
      <p:sp>
        <p:nvSpPr>
          <p:cNvPr id="3" name="Content Placeholder 2"/>
          <p:cNvSpPr>
            <a:spLocks noGrp="1"/>
          </p:cNvSpPr>
          <p:nvPr>
            <p:ph idx="1"/>
          </p:nvPr>
        </p:nvSpPr>
        <p:spPr>
          <a:xfrm>
            <a:off x="179512" y="1556792"/>
            <a:ext cx="8712968" cy="4525963"/>
          </a:xfrm>
        </p:spPr>
        <p:txBody>
          <a:bodyPr>
            <a:normAutofit/>
          </a:bodyPr>
          <a:lstStyle/>
          <a:p>
            <a:pPr marL="0" indent="0">
              <a:buNone/>
            </a:pPr>
            <a:r>
              <a:rPr lang="el-GR" sz="2000" dirty="0" smtClean="0"/>
              <a:t>Εικόνα 33</a:t>
            </a:r>
            <a:r>
              <a:rPr lang="en-US" sz="2000" dirty="0" smtClean="0"/>
              <a:t>: </a:t>
            </a:r>
            <a:r>
              <a:rPr lang="el-GR" sz="2000" dirty="0" err="1"/>
              <a:t>Ιστάρ</a:t>
            </a:r>
            <a:r>
              <a:rPr lang="el-GR" sz="2000" dirty="0"/>
              <a:t>, η </a:t>
            </a:r>
            <a:r>
              <a:rPr lang="el-GR" sz="2000" dirty="0" err="1"/>
              <a:t>Σουμέρια</a:t>
            </a:r>
            <a:r>
              <a:rPr lang="el-GR" sz="2000" dirty="0"/>
              <a:t> βασίλισσα του </a:t>
            </a:r>
            <a:r>
              <a:rPr lang="el-GR" sz="2000" dirty="0" smtClean="0"/>
              <a:t>ουρανού</a:t>
            </a:r>
            <a:r>
              <a:rPr lang="el-GR" sz="2000" dirty="0"/>
              <a:t>. </a:t>
            </a:r>
            <a:r>
              <a:rPr lang="en-US" sz="2000" dirty="0" smtClean="0"/>
              <a:t>Copyrighted. </a:t>
            </a:r>
            <a:r>
              <a:rPr lang="el-GR" sz="2000" dirty="0" smtClean="0">
                <a:hlinkClick r:id="rId3"/>
              </a:rPr>
              <a:t>http</a:t>
            </a:r>
            <a:r>
              <a:rPr lang="el-GR" sz="2000" dirty="0">
                <a:hlinkClick r:id="rId3"/>
              </a:rPr>
              <a:t>://</a:t>
            </a:r>
            <a:r>
              <a:rPr lang="el-GR" sz="2000" dirty="0" smtClean="0">
                <a:hlinkClick r:id="rId3"/>
              </a:rPr>
              <a:t>data5.blog.de/media/346/2708346_e222a5731e_m.jpg</a:t>
            </a:r>
            <a:endParaRPr lang="en-US" sz="2000" dirty="0" smtClean="0"/>
          </a:p>
          <a:p>
            <a:pPr marL="0" indent="0">
              <a:buNone/>
            </a:pPr>
            <a:r>
              <a:rPr lang="el-GR" sz="2000" dirty="0" smtClean="0"/>
              <a:t>Εικόνα 34</a:t>
            </a:r>
            <a:r>
              <a:rPr lang="en-US" sz="2000" dirty="0" smtClean="0"/>
              <a:t>: </a:t>
            </a:r>
            <a:r>
              <a:rPr lang="el-GR" sz="2000" dirty="0"/>
              <a:t>Αγία Γραφή και μετάφραση. </a:t>
            </a:r>
            <a:r>
              <a:rPr lang="en-US" sz="2000" dirty="0"/>
              <a:t>Copyrighted. </a:t>
            </a:r>
            <a:r>
              <a:rPr lang="el-GR" sz="2000" dirty="0" smtClean="0">
                <a:hlinkClick r:id="rId4"/>
              </a:rPr>
              <a:t>https</a:t>
            </a:r>
            <a:r>
              <a:rPr lang="el-GR" sz="2000" dirty="0">
                <a:hlinkClick r:id="rId4"/>
              </a:rPr>
              <a:t>://</a:t>
            </a:r>
            <a:r>
              <a:rPr lang="el-GR" sz="2000" dirty="0" smtClean="0">
                <a:hlinkClick r:id="rId4"/>
              </a:rPr>
              <a:t>peculiarpilgrim.files.wordpress.com/2008/02/bible-languages-600.jpg</a:t>
            </a:r>
            <a:endParaRPr lang="en-US" sz="2000" dirty="0" smtClean="0"/>
          </a:p>
          <a:p>
            <a:pPr marL="0" indent="0">
              <a:buNone/>
            </a:pPr>
            <a:r>
              <a:rPr lang="el-GR" sz="2000" dirty="0" smtClean="0"/>
              <a:t>Εικόνα 35</a:t>
            </a:r>
            <a:r>
              <a:rPr lang="en-US" sz="2000" dirty="0"/>
              <a:t>: Old Testament</a:t>
            </a:r>
            <a:r>
              <a:rPr lang="en-US" sz="2000" dirty="0" smtClean="0"/>
              <a:t>. </a:t>
            </a:r>
            <a:r>
              <a:rPr lang="en-US" sz="2000" dirty="0"/>
              <a:t>Copyrighted. </a:t>
            </a:r>
            <a:r>
              <a:rPr lang="en-US" sz="2000" dirty="0" smtClean="0">
                <a:hlinkClick r:id="rId5"/>
              </a:rPr>
              <a:t>http</a:t>
            </a:r>
            <a:r>
              <a:rPr lang="en-US" sz="2000" dirty="0">
                <a:hlinkClick r:id="rId5"/>
              </a:rPr>
              <a:t>://</a:t>
            </a:r>
            <a:r>
              <a:rPr lang="en-US" sz="2000" dirty="0" smtClean="0">
                <a:hlinkClick r:id="rId5"/>
              </a:rPr>
              <a:t>marijanka.cz/wp-content/uploads/2013/12/bible-luther.jpg</a:t>
            </a:r>
            <a:r>
              <a:rPr lang="en-US" sz="2000" dirty="0" smtClean="0"/>
              <a:t>  </a:t>
            </a:r>
            <a:endParaRPr lang="el-GR" sz="2000" dirty="0"/>
          </a:p>
        </p:txBody>
      </p:sp>
    </p:spTree>
    <p:extLst>
      <p:ext uri="{BB962C8B-B14F-4D97-AF65-F5344CB8AC3E}">
        <p14:creationId xmlns:p14="http://schemas.microsoft.com/office/powerpoint/2010/main" val="27770666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ΑΝΑΓΚΑΙΑ ΔΙΕΥΚΡΙΝΗΣΗ: ΝΟΜΟΣ ΚΑΙ </a:t>
            </a:r>
            <a:r>
              <a:rPr lang="el-GR" dirty="0" smtClean="0"/>
              <a:t>ΠΡΟΦΗΤΕΣ [2]</a:t>
            </a:r>
            <a:endParaRPr lang="el-GR" dirty="0"/>
          </a:p>
        </p:txBody>
      </p:sp>
      <p:sp>
        <p:nvSpPr>
          <p:cNvPr id="3" name="Θέση περιεχομένου 2"/>
          <p:cNvSpPr>
            <a:spLocks noGrp="1"/>
          </p:cNvSpPr>
          <p:nvPr>
            <p:ph idx="1"/>
          </p:nvPr>
        </p:nvSpPr>
        <p:spPr/>
        <p:txBody>
          <a:bodyPr>
            <a:noAutofit/>
          </a:bodyPr>
          <a:lstStyle/>
          <a:p>
            <a:pPr marL="0" indent="0">
              <a:lnSpc>
                <a:spcPts val="1900"/>
              </a:lnSpc>
              <a:spcBef>
                <a:spcPts val="0"/>
              </a:spcBef>
              <a:buNone/>
              <a:defRPr/>
            </a:pPr>
            <a:r>
              <a:rPr lang="el-GR" sz="2000" b="1" dirty="0"/>
              <a:t>Στην εβραϊκή Βίβλο (</a:t>
            </a:r>
            <a:r>
              <a:rPr lang="el-GR" sz="2000" b="1" dirty="0" err="1"/>
              <a:t>ΤαΝαΧ</a:t>
            </a:r>
            <a:r>
              <a:rPr lang="el-GR" sz="2000" b="1" dirty="0"/>
              <a:t> </a:t>
            </a:r>
            <a:r>
              <a:rPr lang="el-GR" sz="2000" dirty="0"/>
              <a:t>από τα αρχικά </a:t>
            </a:r>
            <a:r>
              <a:rPr lang="el-GR" sz="2000" dirty="0" err="1"/>
              <a:t>Τορά</a:t>
            </a:r>
            <a:r>
              <a:rPr lang="el-GR" sz="2000" dirty="0"/>
              <a:t> (Νόμος) </a:t>
            </a:r>
            <a:r>
              <a:rPr lang="el-GR" sz="2000" dirty="0" err="1"/>
              <a:t>Νεβιείμ</a:t>
            </a:r>
            <a:r>
              <a:rPr lang="el-GR" sz="2000" dirty="0"/>
              <a:t> (Προφήτες), </a:t>
            </a:r>
            <a:r>
              <a:rPr lang="el-GR" sz="2000" dirty="0" err="1"/>
              <a:t>Χτουβήμ</a:t>
            </a:r>
            <a:r>
              <a:rPr lang="el-GR" sz="2000" dirty="0"/>
              <a:t> (</a:t>
            </a:r>
            <a:r>
              <a:rPr lang="el-GR" sz="2000" dirty="0" err="1"/>
              <a:t>Αγιόγραφα</a:t>
            </a:r>
            <a:r>
              <a:rPr lang="el-GR" sz="2000" dirty="0"/>
              <a:t>) </a:t>
            </a:r>
            <a:r>
              <a:rPr lang="el-GR" sz="2000" b="1" dirty="0"/>
              <a:t>η σειρά είναι η εξής</a:t>
            </a:r>
            <a:r>
              <a:rPr lang="el-GR" sz="2000" dirty="0"/>
              <a:t>:</a:t>
            </a:r>
          </a:p>
          <a:p>
            <a:pPr marL="0" indent="0">
              <a:lnSpc>
                <a:spcPts val="1900"/>
              </a:lnSpc>
              <a:spcBef>
                <a:spcPts val="0"/>
              </a:spcBef>
              <a:buNone/>
              <a:defRPr/>
            </a:pPr>
            <a:r>
              <a:rPr lang="el-GR" sz="2000" dirty="0" err="1"/>
              <a:t>Τορά</a:t>
            </a:r>
            <a:r>
              <a:rPr lang="el-GR" sz="2000" dirty="0"/>
              <a:t> (= Διδασκαλία, Νουθεσία και όχι Νόμος) + </a:t>
            </a:r>
            <a:r>
              <a:rPr lang="el-GR" sz="2000" i="1" dirty="0"/>
              <a:t>Προφήτες</a:t>
            </a:r>
            <a:r>
              <a:rPr lang="el-GR" sz="2000" dirty="0"/>
              <a:t> (Προγενέστεροι = Ιησούς </a:t>
            </a:r>
            <a:r>
              <a:rPr lang="el-GR" sz="2000" dirty="0" err="1"/>
              <a:t>Ναυή</a:t>
            </a:r>
            <a:r>
              <a:rPr lang="el-GR" sz="2000" dirty="0"/>
              <a:t> έως και Β’ </a:t>
            </a:r>
            <a:r>
              <a:rPr lang="el-GR" sz="2000" dirty="0" err="1"/>
              <a:t>Παραλειπ</a:t>
            </a:r>
            <a:r>
              <a:rPr lang="el-GR" sz="2000" dirty="0"/>
              <a:t>. + Μεταγενέστεροι) + </a:t>
            </a:r>
            <a:r>
              <a:rPr lang="el-GR" sz="2000" dirty="0" err="1"/>
              <a:t>Αγιόγραφα</a:t>
            </a:r>
            <a:r>
              <a:rPr lang="el-GR" sz="2000" dirty="0"/>
              <a:t>: Τελευταία τα </a:t>
            </a:r>
            <a:r>
              <a:rPr lang="el-GR" sz="2000" i="1" dirty="0"/>
              <a:t>Χρονικά/ </a:t>
            </a:r>
            <a:r>
              <a:rPr lang="el-GR" sz="2000" i="1" dirty="0" err="1"/>
              <a:t>Παραλειπομένων</a:t>
            </a:r>
            <a:r>
              <a:rPr lang="el-GR" sz="2000" dirty="0"/>
              <a:t> που καταδεικνύουν την αποκατάσταση του Ισραήλ με κέντρο την Ιερουσαλήμ. Η ονομασία οφείλεται στους συγγραφείς των βιβλίων και όχι τόσο στο περιεχόμενο. Επίσης δεσπόζει η </a:t>
            </a:r>
            <a:r>
              <a:rPr lang="el-GR" sz="2000" dirty="0" err="1"/>
              <a:t>Τορά</a:t>
            </a:r>
            <a:r>
              <a:rPr lang="el-GR" sz="2000" dirty="0"/>
              <a:t> αφού οι Προφήτες επικεντρώνουν στο πώς εφαρμόζεται αυτή στην πολιτική ζωή και τα </a:t>
            </a:r>
            <a:r>
              <a:rPr lang="el-GR" sz="2000" dirty="0" err="1"/>
              <a:t>Αγιόγραφα</a:t>
            </a:r>
            <a:r>
              <a:rPr lang="el-GR" sz="2000" dirty="0"/>
              <a:t> στην εσωτερική ύπαρξη. Έτσι ο Δανιήλ δεν ανήκει στους Προφήτες αλλά στα </a:t>
            </a:r>
            <a:r>
              <a:rPr lang="el-GR" sz="2000" dirty="0" err="1"/>
              <a:t>Αγιόγραφα</a:t>
            </a:r>
            <a:r>
              <a:rPr lang="el-GR" sz="2000" dirty="0"/>
              <a:t> αφού εισάγεται με την υπακοή στην </a:t>
            </a:r>
            <a:r>
              <a:rPr lang="el-GR" sz="2000" dirty="0" err="1"/>
              <a:t>Τορά</a:t>
            </a:r>
            <a:r>
              <a:rPr lang="el-GR" sz="2000" dirty="0"/>
              <a:t> (κεφ. 3. 6)! Το ίδιο το Ψαλτήρι που εισάγεται με τον ύμνο σε όποιον εφαρμόζει το Νόμο και μοιάζει με το δέντρο της ζωής, χωρίζεται σε πέντε ενότητες, όπως η </a:t>
            </a:r>
            <a:r>
              <a:rPr lang="el-GR" sz="2000" dirty="0" err="1"/>
              <a:t>Τορά</a:t>
            </a:r>
            <a:r>
              <a:rPr lang="el-GR" sz="2000" dirty="0"/>
              <a:t>.</a:t>
            </a:r>
          </a:p>
          <a:p>
            <a:pPr marL="0" indent="0">
              <a:lnSpc>
                <a:spcPts val="1900"/>
              </a:lnSpc>
              <a:spcBef>
                <a:spcPts val="0"/>
              </a:spcBef>
              <a:buNone/>
              <a:defRPr/>
            </a:pPr>
            <a:r>
              <a:rPr lang="el-GR" sz="2000" dirty="0"/>
              <a:t>Στην Κ.Δ., οι </a:t>
            </a:r>
            <a:r>
              <a:rPr lang="el-GR" sz="2000" i="1" dirty="0"/>
              <a:t>Γραφές</a:t>
            </a:r>
            <a:r>
              <a:rPr lang="el-GR" sz="2000" dirty="0"/>
              <a:t> (δηλ. η </a:t>
            </a:r>
            <a:r>
              <a:rPr lang="el-GR" sz="2000" i="1" dirty="0"/>
              <a:t>Παλαιά ή </a:t>
            </a:r>
            <a:r>
              <a:rPr lang="el-GR" sz="2000" b="1" i="1" dirty="0"/>
              <a:t>Πρώτη</a:t>
            </a:r>
            <a:r>
              <a:rPr lang="el-GR" sz="2000" i="1" dirty="0">
                <a:solidFill>
                  <a:srgbClr val="FF0000"/>
                </a:solidFill>
              </a:rPr>
              <a:t> </a:t>
            </a:r>
            <a:r>
              <a:rPr lang="el-GR" sz="2000" i="1" dirty="0"/>
              <a:t>Διαθήκη</a:t>
            </a:r>
            <a:r>
              <a:rPr lang="el-GR" sz="2000" dirty="0"/>
              <a:t>!) είναι ο </a:t>
            </a:r>
            <a:r>
              <a:rPr lang="el-GR" sz="2000" i="1" dirty="0"/>
              <a:t>Νόμος/Μωυσής </a:t>
            </a:r>
            <a:r>
              <a:rPr lang="el-GR" sz="2000" i="1" u="sng" dirty="0"/>
              <a:t>και</a:t>
            </a:r>
            <a:r>
              <a:rPr lang="el-GR" sz="2000" i="1" dirty="0"/>
              <a:t> οι Προφήτες</a:t>
            </a:r>
            <a:r>
              <a:rPr lang="el-GR" sz="2000" dirty="0"/>
              <a:t>. Στους δεύτερους ανήκουν </a:t>
            </a:r>
            <a:r>
              <a:rPr lang="el-GR" sz="2000" b="1" dirty="0"/>
              <a:t>τα βιβλία του </a:t>
            </a:r>
            <a:r>
              <a:rPr lang="el-GR" sz="2000" b="1" i="1" dirty="0"/>
              <a:t>Ιησού του </a:t>
            </a:r>
            <a:r>
              <a:rPr lang="el-GR" sz="2000" b="1" i="1" dirty="0" err="1"/>
              <a:t>Ναυή</a:t>
            </a:r>
            <a:r>
              <a:rPr lang="el-GR" sz="2000" b="1" i="1" dirty="0"/>
              <a:t> </a:t>
            </a:r>
            <a:r>
              <a:rPr lang="el-GR" sz="2000" b="1" u="sng" dirty="0"/>
              <a:t>και</a:t>
            </a:r>
            <a:r>
              <a:rPr lang="el-GR" sz="2000" b="1" dirty="0"/>
              <a:t> των </a:t>
            </a:r>
            <a:r>
              <a:rPr lang="el-GR" sz="2000" b="1" i="1" dirty="0"/>
              <a:t>Κριτών</a:t>
            </a:r>
            <a:r>
              <a:rPr lang="el-GR" sz="2000" dirty="0"/>
              <a:t>. </a:t>
            </a:r>
          </a:p>
          <a:p>
            <a:pPr marL="0" indent="0">
              <a:lnSpc>
                <a:spcPts val="1900"/>
              </a:lnSpc>
              <a:spcBef>
                <a:spcPts val="0"/>
              </a:spcBef>
              <a:buNone/>
              <a:defRPr/>
            </a:pPr>
            <a:r>
              <a:rPr lang="el-GR" sz="2000" dirty="0"/>
              <a:t>Αυτό σημαίνει ότι στους Προφήτες </a:t>
            </a:r>
            <a:r>
              <a:rPr lang="el-GR" sz="2000" dirty="0" smtClean="0"/>
              <a:t>ανήκουν </a:t>
            </a:r>
            <a:r>
              <a:rPr lang="el-GR" sz="2000" dirty="0"/>
              <a:t>και γυναίκες, όπως η Δεββώρα, η </a:t>
            </a:r>
            <a:r>
              <a:rPr lang="el-GR" sz="2000" dirty="0" err="1"/>
              <a:t>Ολδά</a:t>
            </a:r>
            <a:r>
              <a:rPr lang="el-GR" sz="2000" dirty="0"/>
              <a:t> που πλαισιώνουν μάλιστα την είσοδο και την απώλεια της Γης της Επαγγελίας αλλά και η </a:t>
            </a:r>
            <a:r>
              <a:rPr lang="el-GR" sz="2000" dirty="0" err="1"/>
              <a:t>Αβιγαία</a:t>
            </a:r>
            <a:r>
              <a:rPr lang="el-GR" sz="2000" dirty="0"/>
              <a:t> που προφητεύει </a:t>
            </a:r>
            <a:r>
              <a:rPr lang="el-GR" sz="2000" dirty="0" smtClean="0"/>
              <a:t>σ</a:t>
            </a:r>
            <a:r>
              <a:rPr lang="el-GR" sz="2000" dirty="0"/>
              <a:t>τον Δαυίδ (Α’ </a:t>
            </a:r>
            <a:r>
              <a:rPr lang="el-GR" sz="2000" dirty="0" err="1"/>
              <a:t>Βασ</a:t>
            </a:r>
            <a:r>
              <a:rPr lang="el-GR" sz="2000" dirty="0"/>
              <a:t>. 25</a:t>
            </a:r>
            <a:r>
              <a:rPr lang="el-GR" sz="2000" dirty="0" smtClean="0"/>
              <a:t>).</a:t>
            </a:r>
            <a:endParaRPr lang="el-GR" sz="2000" dirty="0"/>
          </a:p>
        </p:txBody>
      </p:sp>
    </p:spTree>
    <p:extLst>
      <p:ext uri="{BB962C8B-B14F-4D97-AF65-F5344CB8AC3E}">
        <p14:creationId xmlns:p14="http://schemas.microsoft.com/office/powerpoint/2010/main" val="5514211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ΙΙ. ΤΙ ΣΗΜΑΙΝΕΙ ΠΡΟΦΗΤΗΣ/ ΠΡΟΦΗΤΙΣΣΑ</a:t>
            </a:r>
            <a:r>
              <a:rPr lang="el-GR" dirty="0" smtClean="0"/>
              <a:t>;</a:t>
            </a:r>
            <a:endParaRPr lang="el-GR" dirty="0"/>
          </a:p>
        </p:txBody>
      </p:sp>
      <p:sp>
        <p:nvSpPr>
          <p:cNvPr id="3" name="Θέση περιεχομένου 2"/>
          <p:cNvSpPr>
            <a:spLocks noGrp="1"/>
          </p:cNvSpPr>
          <p:nvPr>
            <p:ph sz="half" idx="1"/>
          </p:nvPr>
        </p:nvSpPr>
        <p:spPr>
          <a:xfrm>
            <a:off x="457200" y="1600200"/>
            <a:ext cx="5122912" cy="4525963"/>
          </a:xfrm>
        </p:spPr>
        <p:txBody>
          <a:bodyPr>
            <a:noAutofit/>
          </a:bodyPr>
          <a:lstStyle/>
          <a:p>
            <a:pPr marL="108000" indent="-108000">
              <a:lnSpc>
                <a:spcPts val="1800"/>
              </a:lnSpc>
              <a:spcBef>
                <a:spcPts val="0"/>
              </a:spcBef>
              <a:defRPr/>
            </a:pPr>
            <a:r>
              <a:rPr lang="el-GR" sz="2000" dirty="0" smtClean="0"/>
              <a:t>Προφήτης </a:t>
            </a:r>
            <a:r>
              <a:rPr lang="el-GR" sz="2000" dirty="0"/>
              <a:t>είναι εκείνος που παλεύει να καθιερώσει την πρώτη εντολή του Δεκαλόγου: τη μοναδική λατρεία του </a:t>
            </a:r>
            <a:r>
              <a:rPr lang="el-GR" sz="2000" dirty="0" err="1"/>
              <a:t>Γιαχβέ</a:t>
            </a:r>
            <a:r>
              <a:rPr lang="el-GR" sz="2000" dirty="0"/>
              <a:t> και όχι των ειδώλων.</a:t>
            </a:r>
          </a:p>
          <a:p>
            <a:pPr marL="108000" indent="-108000">
              <a:lnSpc>
                <a:spcPts val="1800"/>
              </a:lnSpc>
              <a:spcBef>
                <a:spcPts val="0"/>
              </a:spcBef>
              <a:defRPr/>
            </a:pPr>
            <a:r>
              <a:rPr lang="el-GR" sz="2000" dirty="0"/>
              <a:t>Προφητεία είναι η </a:t>
            </a:r>
            <a:r>
              <a:rPr lang="el-GR" sz="2000" dirty="0" err="1"/>
              <a:t>επικαιροποίηση</a:t>
            </a:r>
            <a:r>
              <a:rPr lang="el-GR" sz="2000" dirty="0"/>
              <a:t> της </a:t>
            </a:r>
            <a:r>
              <a:rPr lang="el-GR" sz="2000" dirty="0" err="1"/>
              <a:t>Τορά</a:t>
            </a:r>
            <a:r>
              <a:rPr lang="el-GR" sz="2000" dirty="0"/>
              <a:t>. Οι προφήτες λαμβάνουν το χάρισμα από τον Θεό να ερμηνεύουν το θέλημα του Θεού με αυθεντία σε μια συγκεκριμένη κατάσταση. Σε αυτό το πλαίσιο ανήκουν και οι προρρήσεις σχετικά με το μέλλον</a:t>
            </a:r>
          </a:p>
          <a:p>
            <a:pPr marL="108000" indent="-108000">
              <a:lnSpc>
                <a:spcPts val="1800"/>
              </a:lnSpc>
              <a:spcBef>
                <a:spcPts val="0"/>
              </a:spcBef>
              <a:defRPr/>
            </a:pPr>
            <a:r>
              <a:rPr lang="el-GR" sz="2000" dirty="0"/>
              <a:t>Προφήτης είναι ο </a:t>
            </a:r>
            <a:r>
              <a:rPr lang="el-GR" sz="2000" b="1" i="1" dirty="0" smtClean="0"/>
              <a:t>καθολικώς διαμαρτυρόμενος </a:t>
            </a:r>
            <a:r>
              <a:rPr lang="el-GR" sz="2000" b="1" i="1" dirty="0"/>
              <a:t>ορθόδοξος</a:t>
            </a:r>
            <a:r>
              <a:rPr lang="el-GR" sz="2000" dirty="0"/>
              <a:t>. Είναι αυτός που ραπίζει την εξουσία πολιτική και θρησκευτική όταν η πρώτη χρησιμοποιεί τη δεύτερη για να αποκοιμίσει τις μάζες και η δεύτερη χρησιμοποιεί τη συνεχώς </a:t>
            </a:r>
            <a:r>
              <a:rPr lang="el-GR" sz="2000" dirty="0" err="1"/>
              <a:t>ανακυκλούμενη</a:t>
            </a:r>
            <a:r>
              <a:rPr lang="el-GR" sz="2000" dirty="0"/>
              <a:t> λατρεία για να ικανοποιήσει μεταφυσικές ανάγκες. Ταυτόχρονα παρακαλεί/ </a:t>
            </a:r>
            <a:r>
              <a:rPr lang="el-GR" sz="2000" dirty="0" err="1"/>
              <a:t>παρηγορεί</a:t>
            </a:r>
            <a:r>
              <a:rPr lang="el-GR" sz="2000" dirty="0"/>
              <a:t> όσους βρίσκονται κάτω από </a:t>
            </a:r>
            <a:r>
              <a:rPr lang="el-GR" sz="2000" dirty="0" smtClean="0"/>
              <a:t>αυτόν.</a:t>
            </a:r>
            <a:endParaRPr lang="el-GR" sz="2000" dirty="0"/>
          </a:p>
        </p:txBody>
      </p:sp>
      <p:pic>
        <p:nvPicPr>
          <p:cNvPr id="5" name="Θέση περιεχομένου 4" descr="Jesus Feeding of the Multitude"/>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663184" y="2677509"/>
            <a:ext cx="3023616" cy="2371344"/>
          </a:xfrm>
        </p:spPr>
      </p:pic>
      <p:sp>
        <p:nvSpPr>
          <p:cNvPr id="6" name="TextBox 5"/>
          <p:cNvSpPr txBox="1"/>
          <p:nvPr/>
        </p:nvSpPr>
        <p:spPr>
          <a:xfrm>
            <a:off x="8488573" y="5048853"/>
            <a:ext cx="198227" cy="278004"/>
          </a:xfrm>
          <a:prstGeom prst="rect">
            <a:avLst/>
          </a:prstGeom>
        </p:spPr>
        <p:txBody>
          <a:bodyPr vert="horz" wrap="square" lIns="91440" tIns="45720" rIns="91440" bIns="45720" rtlCol="0" anchor="ctr">
            <a:noAutofit/>
          </a:bodyPr>
          <a:lstStyle/>
          <a:p>
            <a:pPr algn="ctr"/>
            <a:r>
              <a:rPr lang="el-GR" sz="1500" dirty="0" smtClean="0"/>
              <a:t>3</a:t>
            </a:r>
          </a:p>
        </p:txBody>
      </p:sp>
    </p:spTree>
    <p:extLst>
      <p:ext uri="{BB962C8B-B14F-4D97-AF65-F5344CB8AC3E}">
        <p14:creationId xmlns:p14="http://schemas.microsoft.com/office/powerpoint/2010/main" val="4875223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066130"/>
          </a:xfrm>
        </p:spPr>
        <p:txBody>
          <a:bodyPr>
            <a:normAutofit fontScale="90000"/>
          </a:bodyPr>
          <a:lstStyle/>
          <a:p>
            <a:r>
              <a:rPr lang="el-GR" dirty="0"/>
              <a:t>ΠΑΡΑΔΕΙΓΜΑ ΠΡΟΦΗΤΗ ΚΑΙ </a:t>
            </a:r>
            <a:r>
              <a:rPr lang="el-GR" dirty="0" smtClean="0"/>
              <a:t>ΠΡΟΦΗΤΕΙΑΣ</a:t>
            </a:r>
            <a:endParaRPr lang="el-GR" dirty="0"/>
          </a:p>
        </p:txBody>
      </p:sp>
      <p:sp>
        <p:nvSpPr>
          <p:cNvPr id="3" name="Θέση περιεχομένου 2"/>
          <p:cNvSpPr>
            <a:spLocks noGrp="1"/>
          </p:cNvSpPr>
          <p:nvPr>
            <p:ph idx="1"/>
          </p:nvPr>
        </p:nvSpPr>
        <p:spPr>
          <a:xfrm>
            <a:off x="464156" y="1412776"/>
            <a:ext cx="8428324" cy="4669979"/>
          </a:xfrm>
        </p:spPr>
        <p:txBody>
          <a:bodyPr>
            <a:noAutofit/>
          </a:bodyPr>
          <a:lstStyle/>
          <a:p>
            <a:pPr marL="0" indent="0">
              <a:lnSpc>
                <a:spcPts val="1700"/>
              </a:lnSpc>
              <a:spcBef>
                <a:spcPts val="200"/>
              </a:spcBef>
              <a:buNone/>
              <a:defRPr/>
            </a:pPr>
            <a:r>
              <a:rPr lang="el-GR" sz="2000" dirty="0"/>
              <a:t>Ο κτηνοτρόφος από την </a:t>
            </a:r>
            <a:r>
              <a:rPr lang="el-GR" sz="2000" dirty="0" err="1"/>
              <a:t>Τεκώα</a:t>
            </a:r>
            <a:r>
              <a:rPr lang="el-GR" sz="2000" dirty="0"/>
              <a:t> </a:t>
            </a:r>
            <a:r>
              <a:rPr lang="el-GR" sz="2000" dirty="0" err="1"/>
              <a:t>Αμώς</a:t>
            </a:r>
            <a:r>
              <a:rPr lang="el-GR" sz="2000" dirty="0"/>
              <a:t> ταλανίζει το λαό που </a:t>
            </a:r>
            <a:endParaRPr lang="el-GR" sz="2000" dirty="0" smtClean="0"/>
          </a:p>
          <a:p>
            <a:pPr marL="0" indent="0">
              <a:lnSpc>
                <a:spcPts val="1700"/>
              </a:lnSpc>
              <a:spcBef>
                <a:spcPts val="200"/>
              </a:spcBef>
              <a:buNone/>
              <a:defRPr/>
            </a:pPr>
            <a:r>
              <a:rPr lang="el-GR" sz="2000" dirty="0" smtClean="0"/>
              <a:t>είναι </a:t>
            </a:r>
            <a:r>
              <a:rPr lang="el-GR" sz="2000" dirty="0"/>
              <a:t>συνεπής </a:t>
            </a:r>
            <a:r>
              <a:rPr lang="el-GR" sz="2000" dirty="0" smtClean="0"/>
              <a:t>στις </a:t>
            </a:r>
            <a:r>
              <a:rPr lang="el-GR" sz="2000" dirty="0"/>
              <a:t>Λειτουργίες του και τις θυσίες αλλά </a:t>
            </a:r>
            <a:r>
              <a:rPr lang="el-GR" sz="2000" dirty="0" smtClean="0"/>
              <a:t>έχει </a:t>
            </a:r>
            <a:r>
              <a:rPr lang="el-GR" sz="2000" dirty="0"/>
              <a:t>ξεχάσει </a:t>
            </a:r>
            <a:endParaRPr lang="el-GR" sz="2000" dirty="0" smtClean="0"/>
          </a:p>
          <a:p>
            <a:pPr marL="0" indent="0">
              <a:lnSpc>
                <a:spcPts val="1700"/>
              </a:lnSpc>
              <a:spcBef>
                <a:spcPts val="200"/>
              </a:spcBef>
              <a:buNone/>
              <a:defRPr/>
            </a:pPr>
            <a:r>
              <a:rPr lang="el-GR" sz="2000" dirty="0" smtClean="0"/>
              <a:t>ότι </a:t>
            </a:r>
            <a:r>
              <a:rPr lang="el-GR" sz="2000" dirty="0"/>
              <a:t>ο </a:t>
            </a:r>
            <a:r>
              <a:rPr lang="el-GR" sz="2000" dirty="0" err="1"/>
              <a:t>Γιαχβέ</a:t>
            </a:r>
            <a:r>
              <a:rPr lang="el-GR" sz="2000" dirty="0"/>
              <a:t> </a:t>
            </a:r>
            <a:r>
              <a:rPr lang="el-GR" sz="2000" dirty="0" smtClean="0"/>
              <a:t>θέλει δικαιοσύνη (= </a:t>
            </a:r>
            <a:r>
              <a:rPr lang="el-GR" sz="2000" dirty="0"/>
              <a:t>καλοσύνη, φιλανθρωπία)!</a:t>
            </a:r>
          </a:p>
          <a:p>
            <a:pPr marL="0" indent="0" fontAlgn="auto">
              <a:lnSpc>
                <a:spcPts val="1700"/>
              </a:lnSpc>
              <a:spcBef>
                <a:spcPts val="200"/>
              </a:spcBef>
              <a:spcAft>
                <a:spcPts val="0"/>
              </a:spcAft>
              <a:buNone/>
              <a:defRPr/>
            </a:pPr>
            <a:r>
              <a:rPr lang="el-GR" sz="1900" i="1" dirty="0" smtClean="0"/>
              <a:t>5</a:t>
            </a:r>
            <a:r>
              <a:rPr lang="el-GR" sz="1900" i="1" dirty="0"/>
              <a:t>, 21-24: Λέει ο Κύριος: «</a:t>
            </a:r>
            <a:r>
              <a:rPr lang="el-GR" sz="1900" b="1" i="1" dirty="0"/>
              <a:t>Μισώ, αηδιάζω τις γιορτές σας!</a:t>
            </a:r>
            <a:r>
              <a:rPr lang="el-GR" sz="1900" i="1" dirty="0"/>
              <a:t> Δε με </a:t>
            </a:r>
            <a:r>
              <a:rPr lang="el-GR" sz="1900" i="1" dirty="0" smtClean="0"/>
              <a:t>αγγίζουν</a:t>
            </a:r>
          </a:p>
          <a:p>
            <a:pPr marL="0" indent="0" fontAlgn="auto">
              <a:lnSpc>
                <a:spcPts val="1700"/>
              </a:lnSpc>
              <a:spcBef>
                <a:spcPts val="200"/>
              </a:spcBef>
              <a:spcAft>
                <a:spcPts val="0"/>
              </a:spcAft>
              <a:buNone/>
              <a:defRPr/>
            </a:pPr>
            <a:r>
              <a:rPr lang="el-GR" sz="1900" i="1" dirty="0" smtClean="0"/>
              <a:t>πια </a:t>
            </a:r>
            <a:r>
              <a:rPr lang="el-GR" sz="1900" i="1" dirty="0"/>
              <a:t>τα πανηγύρια σας. Ναι! Όταν μου προσφέρετε τα Ολοκαυτώματα </a:t>
            </a:r>
            <a:r>
              <a:rPr lang="el-GR" sz="1900" i="1" dirty="0" smtClean="0"/>
              <a:t>και</a:t>
            </a:r>
          </a:p>
          <a:p>
            <a:pPr marL="0" indent="0" fontAlgn="auto">
              <a:lnSpc>
                <a:spcPts val="1700"/>
              </a:lnSpc>
              <a:spcBef>
                <a:spcPts val="200"/>
              </a:spcBef>
              <a:spcAft>
                <a:spcPts val="0"/>
              </a:spcAft>
              <a:buNone/>
              <a:defRPr/>
            </a:pPr>
            <a:r>
              <a:rPr lang="el-GR" sz="1900" i="1" dirty="0" smtClean="0"/>
              <a:t>τις </a:t>
            </a:r>
            <a:r>
              <a:rPr lang="el-GR" sz="1900" i="1" dirty="0"/>
              <a:t>αναίμακτες τις προσφορές σας, μ' εξοργίζετε· αποτροπιασμό μου προκαλούνε τα θρεφτάρια, που τα προσφέρετε θυσία κοινωνίας. Πάψτε πια να με ξεκουφαίνετε με τους ύμνους σας. Τον ήχο από τις άρπες σας δεν θέλω πια να τον ακούω</a:t>
            </a:r>
            <a:r>
              <a:rPr lang="el-GR" sz="1900" b="1" i="1" dirty="0"/>
              <a:t>. Αντί γι' αυτά, ας ρεύσει σαν νερό το δίκαιο άφθονο και δικαιοσύνη σαν χείμαρρος αστείρευτος</a:t>
            </a:r>
            <a:r>
              <a:rPr lang="el-GR" sz="1900" i="1" dirty="0"/>
              <a:t>. Σας ζήτησα εγώ ποτέ θυσίες και προσφορές αναίμακτες, λαέ του Ισραήλ, μες στο σαράντα χρόνια που σας οδηγούσα </a:t>
            </a:r>
            <a:r>
              <a:rPr lang="el-GR" sz="1900" i="1" dirty="0" err="1"/>
              <a:t>μεσ</a:t>
            </a:r>
            <a:r>
              <a:rPr lang="el-GR" sz="1900" i="1" dirty="0"/>
              <a:t>' απ' την έρημο; Τώρα, όμως, επειδή </a:t>
            </a:r>
            <a:r>
              <a:rPr lang="el-GR" sz="1900" i="1" dirty="0" err="1"/>
              <a:t>λατρεύσατε</a:t>
            </a:r>
            <a:r>
              <a:rPr lang="el-GR" sz="1900" i="1" dirty="0"/>
              <a:t> τα είδωλα που φτιάξατε, το βασιλιά σας το </a:t>
            </a:r>
            <a:r>
              <a:rPr lang="el-GR" sz="1900" i="1" dirty="0" err="1"/>
              <a:t>Σακκουχ</a:t>
            </a:r>
            <a:r>
              <a:rPr lang="el-GR" sz="1900" i="1" dirty="0"/>
              <a:t> και το θεό σας τον αστρικό, τον </a:t>
            </a:r>
            <a:r>
              <a:rPr lang="el-GR" sz="1900" i="1" dirty="0" err="1"/>
              <a:t>Καιβόν</a:t>
            </a:r>
            <a:r>
              <a:rPr lang="el-GR" sz="1900" i="1" dirty="0"/>
              <a:t>, θα υποχρεωθείτε να κουβαλήσετε αυτά τα είδωλα "όταν εγώ σας οδηγήσω στην αιχμαλωσία πέρα απ’ τη Δαμασκό... Αυτά λέει ο Κύριος, που τ' όνομα του είναι του σύμπαντος Θεός".</a:t>
            </a:r>
          </a:p>
          <a:p>
            <a:pPr marL="0" indent="0">
              <a:lnSpc>
                <a:spcPts val="1700"/>
              </a:lnSpc>
              <a:spcBef>
                <a:spcPts val="200"/>
              </a:spcBef>
              <a:buNone/>
              <a:defRPr/>
            </a:pPr>
            <a:r>
              <a:rPr lang="el-GR" sz="2000" dirty="0" smtClean="0"/>
              <a:t>Συνήθως </a:t>
            </a:r>
            <a:r>
              <a:rPr lang="el-GR" sz="2000" dirty="0"/>
              <a:t>ο Προφήτης εισπράττει </a:t>
            </a:r>
            <a:r>
              <a:rPr lang="el-GR" sz="2000" b="1" dirty="0"/>
              <a:t>εμπαιγμό</a:t>
            </a:r>
            <a:r>
              <a:rPr lang="el-GR" sz="2000" dirty="0"/>
              <a:t>: </a:t>
            </a:r>
            <a:r>
              <a:rPr lang="el-GR" sz="2000" i="1" dirty="0"/>
              <a:t>Ο Κύριος, ο Θεός των προγόνων τους, επειδή αγαπούσε το λαό του και το Ναό, τον τόπο της κατοικίας του, τους έστελνε πάντοτε μηνύματα με τους απεσταλμένους του. Αλλά αυτοί περιγελούσαν τους απεσταλμένους του </a:t>
            </a:r>
            <a:r>
              <a:rPr lang="el-GR" sz="2000" i="1" cap="all" dirty="0"/>
              <a:t>θ</a:t>
            </a:r>
            <a:r>
              <a:rPr lang="el-GR" sz="2000" i="1" dirty="0"/>
              <a:t>εού, περιφρονούσαν τα λόγια τους και ειρωνεύονταν τους προφήτες του. Γι’ αυτό ο Κύριος οργίστηκε τόσο πολύ εναντίον του λαού του, ώστε δεν υπήρχε πια τρόπος σωτηρίας </a:t>
            </a:r>
            <a:r>
              <a:rPr lang="el-GR" sz="2000" dirty="0"/>
              <a:t>(Β’ Παρ. 36, 15 </a:t>
            </a:r>
            <a:r>
              <a:rPr lang="el-GR" sz="2000" dirty="0" err="1"/>
              <a:t>κε</a:t>
            </a:r>
            <a:r>
              <a:rPr lang="el-GR" sz="2000" dirty="0" smtClean="0"/>
              <a:t>.).</a:t>
            </a:r>
            <a:endParaRPr lang="el-GR" sz="2000"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2360" y="107480"/>
            <a:ext cx="1206393" cy="2466575"/>
          </a:xfrm>
          <a:prstGeom prst="rect">
            <a:avLst/>
          </a:prstGeom>
        </p:spPr>
      </p:pic>
      <p:sp>
        <p:nvSpPr>
          <p:cNvPr id="5" name="TextBox 4"/>
          <p:cNvSpPr txBox="1"/>
          <p:nvPr/>
        </p:nvSpPr>
        <p:spPr>
          <a:xfrm>
            <a:off x="8820526" y="2296051"/>
            <a:ext cx="198227" cy="278004"/>
          </a:xfrm>
          <a:prstGeom prst="rect">
            <a:avLst/>
          </a:prstGeom>
        </p:spPr>
        <p:txBody>
          <a:bodyPr vert="horz" wrap="square" lIns="91440" tIns="45720" rIns="91440" bIns="45720" rtlCol="0" anchor="ctr">
            <a:noAutofit/>
          </a:bodyPr>
          <a:lstStyle/>
          <a:p>
            <a:pPr algn="ctr"/>
            <a:r>
              <a:rPr lang="el-GR" sz="1500" dirty="0" smtClean="0"/>
              <a:t>4</a:t>
            </a:r>
          </a:p>
        </p:txBody>
      </p:sp>
    </p:spTree>
    <p:extLst>
      <p:ext uri="{BB962C8B-B14F-4D97-AF65-F5344CB8AC3E}">
        <p14:creationId xmlns:p14="http://schemas.microsoft.com/office/powerpoint/2010/main" val="391958445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22/9/2015 14:25:46"/>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7,2,3,"/>
</p:tagLst>
</file>

<file path=ppt/tags/tag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1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133CB75C-7D0D-4AA9-B9C2-8DA107E8C06E}">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2642</TotalTime>
  <Words>10738</Words>
  <Application>Microsoft Office PowerPoint</Application>
  <PresentationFormat>Προβολή στην οθόνη (4:3)</PresentationFormat>
  <Paragraphs>442</Paragraphs>
  <Slides>60</Slides>
  <Notes>20</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2</vt:i4>
      </vt:variant>
      <vt:variant>
        <vt:lpstr>Τίτλοι διαφανειών</vt:lpstr>
      </vt:variant>
      <vt:variant>
        <vt:i4>60</vt:i4>
      </vt:variant>
    </vt:vector>
  </HeadingPairs>
  <TitlesOfParts>
    <vt:vector size="69" baseType="lpstr">
      <vt:lpstr>ＭＳ Ｐゴシック</vt:lpstr>
      <vt:lpstr>Arial</vt:lpstr>
      <vt:lpstr>Arial Black</vt:lpstr>
      <vt:lpstr>Calibri</vt:lpstr>
      <vt:lpstr>Franklin Gothic Book</vt:lpstr>
      <vt:lpstr>Times New Roman</vt:lpstr>
      <vt:lpstr>Wingdings</vt:lpstr>
      <vt:lpstr>Θέμα του Office</vt:lpstr>
      <vt:lpstr>1_Θέμα του Office</vt:lpstr>
      <vt:lpstr>Χριστολογικές Μαρτυρίες της Παλαιάς Διαθήκης</vt:lpstr>
      <vt:lpstr>ΟΙ ΠΡΟΦΗΤΙΣΣΕΣ</vt:lpstr>
      <vt:lpstr>Οι προφήτισσες</vt:lpstr>
      <vt:lpstr>Οι προφήτισσες [2]</vt:lpstr>
      <vt:lpstr>Οι προφήτισσες [3]</vt:lpstr>
      <vt:lpstr>ΑΝΑΓΚΑΙΑ ΔΙΕΥΚΡΙΝΗΣΗ: ΝΟΜΟΣ ΚΑΙ ΠΡΟΦΗΤΕΣ</vt:lpstr>
      <vt:lpstr>ΑΝΑΓΚΑΙΑ ΔΙΕΥΚΡΙΝΗΣΗ: ΝΟΜΟΣ ΚΑΙ ΠΡΟΦΗΤΕΣ [2]</vt:lpstr>
      <vt:lpstr>ΙΙ. ΤΙ ΣΗΜΑΙΝΕΙ ΠΡΟΦΗΤΗΣ/ ΠΡΟΦΗΤΙΣΣΑ;</vt:lpstr>
      <vt:lpstr>ΠΑΡΑΔΕΙΓΜΑ ΠΡΟΦΗΤΗ ΚΑΙ ΠΡΟΦΗΤΕΙΑΣ</vt:lpstr>
      <vt:lpstr>ΠΡΟΦΗΤΕΙΑ ΣΕ ΚΑΘΕ ΕΠΟΧΗ</vt:lpstr>
      <vt:lpstr>ΠΡΟΦΗΤΕΙΑ ΣΕ ΚΑΘΕ ΕΠΟΧΗ [2]</vt:lpstr>
      <vt:lpstr>Παρουσίαση του PowerPoint</vt:lpstr>
      <vt:lpstr>Παρουσίαση του PowerPoint</vt:lpstr>
      <vt:lpstr>Α. Δεββώρα 1107-1067 π.Χ</vt:lpstr>
      <vt:lpstr>Ι. ΒΙΒΛΙΟ των ΚΡΙΤΩΝ</vt:lpstr>
      <vt:lpstr>Δεββώρα [2]</vt:lpstr>
      <vt:lpstr>Παρουσίαση του PowerPoint</vt:lpstr>
      <vt:lpstr>Β. ΜΙΡΙΑΜ-ΜΑΡΙΑΜ</vt:lpstr>
      <vt:lpstr>ΤΟ ΑΡΧΑΙΟΤΕΡΟ ΑΣΜΑ ΤΗΣ ΒΙΒΛΟΥ</vt:lpstr>
      <vt:lpstr>ΤΟ ΑΣΜΑ ΤΗΣ ΜΙΡΙΑΜ Έξ. 15</vt:lpstr>
      <vt:lpstr>Παρουσίαση του PowerPoint</vt:lpstr>
      <vt:lpstr>ΤΟ ΕΠΕΙΣΟΔΙΟ ΤΗΣ ΜΑΡΙΑΜ ΜΕ ΤΟΝ ΜΩΥΣΗ</vt:lpstr>
      <vt:lpstr>Παρουσίαση του PowerPoint</vt:lpstr>
      <vt:lpstr>Η ΖΩΝΤΑΝΗ ΑΝΑΜΝΗΣΗ  ΤΗΣ ΜΑΡΙΑΜ</vt:lpstr>
      <vt:lpstr>Παρουσίαση του PowerPoint</vt:lpstr>
      <vt:lpstr>ΙΩΣΙΑΣ ΚΑΙ ΑΡΧΙΕΡΕΑΣ</vt:lpstr>
      <vt:lpstr>Παρουσίαση του PowerPoint</vt:lpstr>
      <vt:lpstr>Δ. Η Νωαδία</vt:lpstr>
      <vt:lpstr>Παρουσίαση του PowerPoint</vt:lpstr>
      <vt:lpstr>ΕΠΙΜΕΤΡΟ: ΜΙΑ ΝΕΑ ΑΝΑ-ΓΝΩΣΗ ΤΗΣ ΑΓΑΡ ΣΤΑ ΓΕΝ. 16 και 22</vt:lpstr>
      <vt:lpstr>Παρουσίαση του PowerPoint</vt:lpstr>
      <vt:lpstr>Παρουσίαση του PowerPoint</vt:lpstr>
      <vt:lpstr>Παρουσίαση του PowerPoint</vt:lpstr>
      <vt:lpstr>Η ΕΡΜΗΝΕΙΑ ΤΗΣ ΤΕΧΝΗΣ</vt:lpstr>
      <vt:lpstr>Η ΕΡΜΗΝΕΙΑ ΤΗΣ ΤΕΧΝΗΣ [2]</vt:lpstr>
      <vt:lpstr>Η ΠΑΡΑΝΟΗΣΗ</vt:lpstr>
      <vt:lpstr>ΠΑΥΛΟΣ ΚΑΙ ΑΓΑΡ/ΙΣΜΑΗΛ </vt:lpstr>
      <vt:lpstr>Παρουσίαση του PowerPoint</vt:lpstr>
      <vt:lpstr>ΕΣΘΗΡ [2]</vt:lpstr>
      <vt:lpstr>Παρουσίαση του PowerPoint</vt:lpstr>
      <vt:lpstr>Ά-ΘΕΟ ΚΕΙΜΕΝΟ?</vt:lpstr>
      <vt:lpstr>ΓΙΑΤΙ ΑΠΟΥΣΙΑΖΕΙ Ο «ΘΕΟΣ»;</vt:lpstr>
      <vt:lpstr>ΤΕΛΙΚΑ ΤΟ ΞΕΝΟ ΓΙΝΕΤΑΙ ΟΙΚΕΙΟ! Hodossa - Ischtar - Ester</vt:lpstr>
      <vt:lpstr>ΕΒΔΟΜΗΚΟΝΤΑ - ΜΟΝΟΝ ΜΙΑ ΜΕΤΑΦΡΑΣΗ;;</vt:lpstr>
      <vt:lpstr>ΒΙΒΛΙΟΓΡΑΦΙΑ</vt:lpstr>
      <vt:lpstr>Παρουσίαση του PowerPoint</vt:lpstr>
      <vt:lpstr>Τέλος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(1/7)</vt:lpstr>
      <vt:lpstr>Σημείωμα Χρήσης Έργων Τρίτων (2/7) </vt:lpstr>
      <vt:lpstr>Σημείωμα Χρήσης Έργων Τρίτων (3/7) </vt:lpstr>
      <vt:lpstr>Σημείωμα Χρήσης Έργων Τρίτων (4/7) </vt:lpstr>
      <vt:lpstr>Σημείωμα Χρήσης Έργων Τρίτων (5/7) </vt:lpstr>
      <vt:lpstr>Σημείωμα Χρήσης Έργων Τρίτων (6/7) </vt:lpstr>
      <vt:lpstr>Σημείωμα Χρήσης Έργων Τρίτων (7/7)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geran</cp:lastModifiedBy>
  <cp:revision>304</cp:revision>
  <dcterms:created xsi:type="dcterms:W3CDTF">2012-09-06T09:03:05Z</dcterms:created>
  <dcterms:modified xsi:type="dcterms:W3CDTF">2015-10-09T09:22:45Z</dcterms:modified>
</cp:coreProperties>
</file>