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00" r:id="rId3"/>
    <p:sldId id="302" r:id="rId4"/>
    <p:sldId id="301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49" r:id="rId52"/>
    <p:sldId id="350" r:id="rId53"/>
    <p:sldId id="280" r:id="rId54"/>
    <p:sldId id="290" r:id="rId55"/>
    <p:sldId id="295" r:id="rId56"/>
    <p:sldId id="299" r:id="rId57"/>
    <p:sldId id="292" r:id="rId58"/>
    <p:sldId id="291" r:id="rId59"/>
    <p:sldId id="294" r:id="rId60"/>
    <p:sldId id="293" r:id="rId6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00"/>
            <p14:sldId id="302"/>
            <p14:sldId id="301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3" d="100"/>
          <a:sy n="73" d="100"/>
        </p:scale>
        <p:origin x="15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15/2/2016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Αναλογικές </a:t>
            </a:r>
            <a:r>
              <a:rPr lang="el-GR" sz="1000" dirty="0" smtClean="0">
                <a:solidFill>
                  <a:srgbClr val="5075BC"/>
                </a:solidFill>
              </a:rPr>
              <a:t>επικοινωνίες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Αναλογικές </a:t>
            </a:r>
            <a:r>
              <a:rPr lang="el-GR" sz="1000" dirty="0" smtClean="0">
                <a:solidFill>
                  <a:srgbClr val="5075BC"/>
                </a:solidFill>
              </a:rPr>
              <a:t>επικοινωνίες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Αναλογικές </a:t>
            </a:r>
            <a:r>
              <a:rPr lang="el-GR" sz="1000" dirty="0" smtClean="0">
                <a:solidFill>
                  <a:srgbClr val="5075BC"/>
                </a:solidFill>
              </a:rPr>
              <a:t>επικοινωνίες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Αναλογικές </a:t>
            </a:r>
            <a:r>
              <a:rPr lang="el-GR" sz="1000" dirty="0" smtClean="0">
                <a:solidFill>
                  <a:srgbClr val="5075BC"/>
                </a:solidFill>
              </a:rPr>
              <a:t>επικοινωνίες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Αναλογικές </a:t>
            </a:r>
            <a:r>
              <a:rPr lang="el-GR" sz="1000" dirty="0" smtClean="0">
                <a:solidFill>
                  <a:srgbClr val="5075BC"/>
                </a:solidFill>
              </a:rPr>
              <a:t>επικοινωνίες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Αναλογικές </a:t>
            </a:r>
            <a:r>
              <a:rPr lang="el-GR" sz="1000" dirty="0" smtClean="0">
                <a:solidFill>
                  <a:srgbClr val="5075BC"/>
                </a:solidFill>
              </a:rPr>
              <a:t>επικοινωνίες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Αναλογικές </a:t>
            </a:r>
            <a:r>
              <a:rPr lang="el-GR" sz="1000" dirty="0" smtClean="0">
                <a:solidFill>
                  <a:srgbClr val="5075BC"/>
                </a:solidFill>
              </a:rPr>
              <a:t>επικοινωνίες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wmf"/><Relationship Id="rId5" Type="http://schemas.openxmlformats.org/officeDocument/2006/relationships/image" Target="../media/image34.png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3.wmf"/><Relationship Id="rId7" Type="http://schemas.openxmlformats.org/officeDocument/2006/relationships/image" Target="../media/image41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wmf"/><Relationship Id="rId5" Type="http://schemas.openxmlformats.org/officeDocument/2006/relationships/image" Target="../media/image38.wmf"/><Relationship Id="rId4" Type="http://schemas.openxmlformats.org/officeDocument/2006/relationships/image" Target="../media/image37.png"/><Relationship Id="rId9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en.wikipedia.org/wiki/Image:AM_signals.sv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4.png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wmf"/><Relationship Id="rId5" Type="http://schemas.openxmlformats.org/officeDocument/2006/relationships/image" Target="../media/image52.png"/><Relationship Id="rId4" Type="http://schemas.openxmlformats.org/officeDocument/2006/relationships/image" Target="../media/image5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wmf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0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wmf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7" Type="http://schemas.openxmlformats.org/officeDocument/2006/relationships/image" Target="../media/image14.wmf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w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DI36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11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Συστήματα Επικοινωνιών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3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smtClean="0"/>
              <a:t>Αναλογικές </a:t>
            </a:r>
            <a:r>
              <a:rPr lang="el-GR" sz="2800" smtClean="0"/>
              <a:t>επικοινωνίες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Μαθιόπουλος Παναγιώτης</a:t>
            </a:r>
          </a:p>
          <a:p>
            <a:r>
              <a:rPr lang="el-GR" sz="2800" dirty="0" smtClean="0"/>
              <a:t>Σχολή Θετικών Επιστημών</a:t>
            </a:r>
          </a:p>
          <a:p>
            <a:r>
              <a:rPr lang="el-GR" sz="2800" dirty="0" smtClean="0"/>
              <a:t>Τμήμα Πληροφορικής και Τηλεπικοινωνιών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Διπλής πλευρικής ζώνης με συνολικό φέρον ή </a:t>
            </a:r>
            <a:r>
              <a:rPr lang="el-GR" dirty="0" smtClean="0"/>
              <a:t>ΑΜ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782019"/>
            <a:ext cx="8229600" cy="2736304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Στη διαμόρφωση πλάτους διπλής πλευρικής ζώνης με συνολικό φέρον (</a:t>
            </a:r>
            <a:r>
              <a:rPr lang="el-GR" dirty="0" err="1"/>
              <a:t>Double</a:t>
            </a:r>
            <a:r>
              <a:rPr lang="el-GR" dirty="0"/>
              <a:t> </a:t>
            </a:r>
            <a:r>
              <a:rPr lang="el-GR" dirty="0" err="1"/>
              <a:t>Side</a:t>
            </a:r>
            <a:r>
              <a:rPr lang="el-GR" dirty="0"/>
              <a:t> </a:t>
            </a:r>
            <a:r>
              <a:rPr lang="el-GR" dirty="0" err="1"/>
              <a:t>Band-Amplitude</a:t>
            </a:r>
            <a:r>
              <a:rPr lang="el-GR" dirty="0"/>
              <a:t> </a:t>
            </a:r>
            <a:r>
              <a:rPr lang="el-GR" dirty="0" err="1"/>
              <a:t>Modulation-Total</a:t>
            </a:r>
            <a:r>
              <a:rPr lang="el-GR" dirty="0"/>
              <a:t> </a:t>
            </a:r>
            <a:r>
              <a:rPr lang="el-GR" dirty="0" err="1"/>
              <a:t>Carrier</a:t>
            </a:r>
            <a:r>
              <a:rPr lang="el-GR" dirty="0"/>
              <a:t>, DSB-AM-TC) ή συμβατικό (</a:t>
            </a:r>
            <a:r>
              <a:rPr lang="el-GR" dirty="0" err="1"/>
              <a:t>conventional</a:t>
            </a:r>
            <a:r>
              <a:rPr lang="el-GR" dirty="0"/>
              <a:t>) ΑΜ ή ΑΜ, το πλάτος του διαμορφωμένου σήματος μεταβάλλεται γραμμικά με το πλάτος του σήματος πληροφορίας.</a:t>
            </a:r>
          </a:p>
          <a:p>
            <a:r>
              <a:rPr lang="el-GR" dirty="0"/>
              <a:t>Η προσθήκη μιας ισχυρής συνιστώσας του φέροντος διευκολύνει την </a:t>
            </a:r>
            <a:r>
              <a:rPr lang="el-GR" dirty="0" err="1"/>
              <a:t>αποδιαμόρφωση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081" y="4806354"/>
            <a:ext cx="25717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8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5075BC"/>
                </a:solidFill>
              </a:rPr>
              <a:t>AM-</a:t>
            </a:r>
            <a:r>
              <a:rPr lang="el-GR" dirty="0">
                <a:solidFill>
                  <a:srgbClr val="5075BC"/>
                </a:solidFill>
              </a:rPr>
              <a:t>Δείκτης </a:t>
            </a:r>
            <a:r>
              <a:rPr lang="el-GR" dirty="0" smtClean="0">
                <a:solidFill>
                  <a:srgbClr val="5075BC"/>
                </a:solidFill>
              </a:rPr>
              <a:t>διαμόρφωσης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54335" y="2740100"/>
            <a:ext cx="1800225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400" b="0">
                <a:latin typeface="+mn-lt"/>
              </a:rPr>
              <a:t>Δείκτης διαμόρφωσης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2596685" y="2813443"/>
            <a:ext cx="528638" cy="189611"/>
          </a:xfrm>
          <a:prstGeom prst="rightArrow">
            <a:avLst>
              <a:gd name="adj1" fmla="val 50000"/>
              <a:gd name="adj2" fmla="val 66912"/>
            </a:avLst>
          </a:prstGeom>
          <a:solidFill>
            <a:schemeClr val="bg2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>
              <a:latin typeface="+mn-lt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411685" y="3517975"/>
            <a:ext cx="15113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400" b="0">
                <a:latin typeface="+mn-lt"/>
              </a:rPr>
              <a:t>Υπερδιαμόρφωση (</a:t>
            </a:r>
            <a:r>
              <a:rPr lang="en-US" altLang="el-GR" sz="1400" b="0">
                <a:latin typeface="+mn-lt"/>
              </a:rPr>
              <a:t>overmodulation)</a:t>
            </a:r>
            <a:endParaRPr lang="el-GR" altLang="el-GR" sz="1400" b="0">
              <a:latin typeface="+mn-lt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35" y="3660850"/>
            <a:ext cx="5556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35" y="2498800"/>
            <a:ext cx="352742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139223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770909" y="3683519"/>
            <a:ext cx="528638" cy="189611"/>
          </a:xfrm>
          <a:prstGeom prst="rightArrow">
            <a:avLst>
              <a:gd name="adj1" fmla="val 50000"/>
              <a:gd name="adj2" fmla="val 66912"/>
            </a:avLst>
          </a:prstGeom>
          <a:solidFill>
            <a:schemeClr val="bg2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44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Παράδειγμα 4.1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1628800"/>
            <a:ext cx="6985000" cy="885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8312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Παράδειγμα 4.1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1628800"/>
            <a:ext cx="6985000" cy="88582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565400"/>
            <a:ext cx="6696075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5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ΑΜ: Παράδειγμα </a:t>
            </a:r>
            <a:r>
              <a:rPr lang="el-GR" dirty="0" smtClean="0">
                <a:solidFill>
                  <a:srgbClr val="5075BC"/>
                </a:solidFill>
              </a:rPr>
              <a:t>4.1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24268"/>
            <a:ext cx="7135812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480" y="1549681"/>
            <a:ext cx="41894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6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ΑΜ: Ημιτονοειδές σήμα </a:t>
            </a:r>
            <a:r>
              <a:rPr lang="el-GR" dirty="0" smtClean="0">
                <a:solidFill>
                  <a:srgbClr val="5075BC"/>
                </a:solidFill>
              </a:rPr>
              <a:t>πληροφορίας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81" y="1556792"/>
            <a:ext cx="619283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1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ΑΜ: Ημιτονοειδές σήμα </a:t>
            </a:r>
            <a:r>
              <a:rPr lang="el-GR" dirty="0" smtClean="0">
                <a:solidFill>
                  <a:srgbClr val="5075BC"/>
                </a:solidFill>
              </a:rPr>
              <a:t>πληροφορίας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81" y="1556792"/>
            <a:ext cx="619283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61048"/>
            <a:ext cx="57610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06" y="3789610"/>
            <a:ext cx="25209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 flipH="1" flipV="1">
            <a:off x="2844081" y="4450010"/>
            <a:ext cx="71438" cy="9366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4572869" y="4076948"/>
            <a:ext cx="1225550" cy="288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56" y="5458073"/>
            <a:ext cx="18034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9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4.3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628800"/>
            <a:ext cx="5678488" cy="3376612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337994"/>
            <a:ext cx="19653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57" y="5302275"/>
            <a:ext cx="18891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26" y="5477694"/>
            <a:ext cx="8636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056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</a:t>
            </a:r>
            <a:r>
              <a:rPr lang="el-GR" dirty="0" smtClean="0">
                <a:solidFill>
                  <a:srgbClr val="5075BC"/>
                </a:solidFill>
              </a:rPr>
              <a:t>4.4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412875"/>
            <a:ext cx="6678612" cy="3455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78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ΑΜ με μεταβολή του πλάτους του </a:t>
            </a:r>
            <a:r>
              <a:rPr lang="el-GR" dirty="0" smtClean="0">
                <a:solidFill>
                  <a:srgbClr val="5075BC"/>
                </a:solidFill>
              </a:rPr>
              <a:t>φέροντος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4194374" cy="427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13096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43597"/>
            <a:ext cx="8429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07134"/>
            <a:ext cx="62388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29" y="3357959"/>
            <a:ext cx="20224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57959"/>
            <a:ext cx="266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1461654" y="3412728"/>
            <a:ext cx="144462" cy="1444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97"/>
            <a:ext cx="2489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04" y="4581922"/>
            <a:ext cx="21320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541" y="5229622"/>
            <a:ext cx="7064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22"/>
          <p:cNvSpPr>
            <a:spLocks noChangeShapeType="1"/>
          </p:cNvSpPr>
          <p:nvPr/>
        </p:nvSpPr>
        <p:spPr bwMode="auto">
          <a:xfrm flipV="1">
            <a:off x="1764904" y="4869259"/>
            <a:ext cx="647700" cy="431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809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Διαμόρφωση Πλάτους: Διπλής πλευρικής ζώνης με συνολικό φέρον, </a:t>
            </a:r>
            <a:r>
              <a:rPr lang="en-US" dirty="0"/>
              <a:t>DSB</a:t>
            </a:r>
            <a:r>
              <a:rPr lang="el-GR" dirty="0"/>
              <a:t>-</a:t>
            </a:r>
            <a:r>
              <a:rPr lang="en-US" dirty="0"/>
              <a:t>AM</a:t>
            </a:r>
            <a:r>
              <a:rPr lang="el-GR" dirty="0"/>
              <a:t>-</a:t>
            </a:r>
            <a:r>
              <a:rPr lang="en-US" dirty="0"/>
              <a:t>TC</a:t>
            </a:r>
            <a:r>
              <a:rPr lang="el-GR" dirty="0"/>
              <a:t>, Διπλής πλευρικής ζώνης με καταργημένο φέρον, </a:t>
            </a:r>
            <a:r>
              <a:rPr lang="en-US" dirty="0"/>
              <a:t>DSB</a:t>
            </a:r>
            <a:r>
              <a:rPr lang="el-GR" dirty="0"/>
              <a:t>-</a:t>
            </a:r>
            <a:r>
              <a:rPr lang="en-US" dirty="0"/>
              <a:t>AM</a:t>
            </a:r>
            <a:r>
              <a:rPr lang="el-GR" dirty="0"/>
              <a:t>-</a:t>
            </a:r>
            <a:r>
              <a:rPr lang="en-US" dirty="0"/>
              <a:t>SC</a:t>
            </a:r>
            <a:r>
              <a:rPr lang="el-GR" dirty="0"/>
              <a:t>, Απλής πλευρικής ζώνης, </a:t>
            </a:r>
            <a:r>
              <a:rPr lang="en-US" dirty="0"/>
              <a:t>SSB</a:t>
            </a:r>
            <a:r>
              <a:rPr lang="el-GR" dirty="0"/>
              <a:t>-</a:t>
            </a:r>
            <a:r>
              <a:rPr lang="en-US" dirty="0"/>
              <a:t>AM</a:t>
            </a:r>
            <a:r>
              <a:rPr lang="el-GR" dirty="0"/>
              <a:t>, Απλής πλευρικής ζώνης με κατάλοιπο, </a:t>
            </a:r>
            <a:r>
              <a:rPr lang="en-US" dirty="0"/>
              <a:t>VSB</a:t>
            </a:r>
            <a:r>
              <a:rPr lang="el-GR" dirty="0"/>
              <a:t>-</a:t>
            </a:r>
            <a:r>
              <a:rPr lang="en-US" dirty="0"/>
              <a:t>AM</a:t>
            </a:r>
            <a:r>
              <a:rPr lang="el-GR" dirty="0"/>
              <a:t>, Σύνοψη αναλογικών διαμορφώσεων πλάτους.</a:t>
            </a:r>
          </a:p>
          <a:p>
            <a:r>
              <a:rPr lang="el-GR" dirty="0"/>
              <a:t>Διαμόρφωση Γωνίας: Φάσμα και ισχύς σημάτων με διαμόρφωση γωνίας, Διαμορφωτές και αποδιαμορφωτές </a:t>
            </a:r>
            <a:r>
              <a:rPr lang="en-US" dirty="0" smtClean="0"/>
              <a:t>FM</a:t>
            </a:r>
            <a:endParaRPr lang="el-GR" dirty="0"/>
          </a:p>
          <a:p>
            <a:r>
              <a:rPr lang="el-GR" dirty="0"/>
              <a:t>Η επίδραση του θορύβου στις αναλογικές επικοινωνίες: Συστήματα διαμόρφωσης πλάτους και Συστήματα διαμόρφωσης </a:t>
            </a:r>
            <a:r>
              <a:rPr lang="el-GR" dirty="0" smtClean="0"/>
              <a:t>γωνίας</a:t>
            </a:r>
            <a:endParaRPr lang="el-GR" dirty="0"/>
          </a:p>
          <a:p>
            <a:r>
              <a:rPr lang="el-GR" dirty="0"/>
              <a:t>Υπερετερόδυνος Δέκτης: Εικονικές </a:t>
            </a:r>
            <a:r>
              <a:rPr lang="el-GR" dirty="0" smtClean="0"/>
              <a:t>συχνότητες</a:t>
            </a:r>
            <a:endParaRPr lang="el-GR" dirty="0"/>
          </a:p>
          <a:p>
            <a:r>
              <a:rPr lang="el-GR" dirty="0"/>
              <a:t>Πολυπλεξία </a:t>
            </a:r>
            <a:r>
              <a:rPr lang="el-GR" dirty="0" smtClean="0"/>
              <a:t>Σημάτων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8325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ΑΜ με μεταβολή του πλάτους του σήματος </a:t>
            </a:r>
            <a:r>
              <a:rPr lang="el-GR" dirty="0" smtClean="0">
                <a:solidFill>
                  <a:srgbClr val="5075BC"/>
                </a:solidFill>
              </a:rPr>
              <a:t>πληροφορίας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13096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27573"/>
            <a:ext cx="8429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73"/>
            <a:ext cx="2489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88" y="4365898"/>
            <a:ext cx="21320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5"/>
          <p:cNvSpPr>
            <a:spLocks noChangeShapeType="1"/>
          </p:cNvSpPr>
          <p:nvPr/>
        </p:nvSpPr>
        <p:spPr bwMode="auto">
          <a:xfrm flipV="1">
            <a:off x="1620888" y="4653235"/>
            <a:ext cx="647700" cy="431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3010"/>
            <a:ext cx="56991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1935"/>
            <a:ext cx="15716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88" y="3141935"/>
            <a:ext cx="15573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260525" y="5013598"/>
            <a:ext cx="647700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400" b="0">
                <a:latin typeface="+mn-lt"/>
              </a:rPr>
              <a:t>μ=α/2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33"/>
            <a:ext cx="431622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1194644" y="3155764"/>
            <a:ext cx="144462" cy="1444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8388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Διπλής πλευρικής ζώνης με συνολικό φέρον ή </a:t>
            </a:r>
            <a:r>
              <a:rPr lang="el-GR" dirty="0" smtClean="0">
                <a:solidFill>
                  <a:srgbClr val="5075BC"/>
                </a:solidFill>
              </a:rPr>
              <a:t>ΑΜ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3" descr="Fig 4:  Modulation depth">
            <a:hlinkClick r:id="rId2" tooltip="Fig 4:  Modulation depth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41350"/>
            <a:ext cx="6659563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4318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9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Διπλής πλευρικής ζώνης με συνολικό φέρον ή </a:t>
            </a:r>
            <a:r>
              <a:rPr lang="el-GR" dirty="0" smtClean="0">
                <a:solidFill>
                  <a:srgbClr val="5075BC"/>
                </a:solidFill>
              </a:rPr>
              <a:t>ΑΜ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9" y="1484784"/>
            <a:ext cx="3949774" cy="285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40943" y="2492375"/>
            <a:ext cx="1892300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400" b="0" dirty="0" err="1">
                <a:solidFill>
                  <a:srgbClr val="0000FF"/>
                </a:solidFill>
                <a:latin typeface="+mn-lt"/>
              </a:rPr>
              <a:t>Υπερδιαμόρφωση</a:t>
            </a:r>
            <a:endParaRPr lang="en-US" altLang="el-GR" sz="1400" b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3729868" y="2781300"/>
            <a:ext cx="142875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768" y="2852738"/>
            <a:ext cx="5524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34966" y="1595039"/>
            <a:ext cx="4065587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altLang="el-GR" sz="1600" b="0" dirty="0">
                <a:latin typeface="+mn-lt"/>
              </a:rPr>
              <a:t>Πρακτικά συστήματα ΑΜ εκπομπής χρησιμοποιούν ένα είδος κυκλώματος περιοριστή προκειμένου να αποφευχθεί η </a:t>
            </a:r>
            <a:r>
              <a:rPr lang="el-GR" altLang="el-GR" sz="1600" b="0" dirty="0" err="1">
                <a:latin typeface="+mn-lt"/>
              </a:rPr>
              <a:t>υπερδιαμόρφωση</a:t>
            </a:r>
            <a:endParaRPr lang="el-GR" altLang="el-GR" sz="1600" b="0" dirty="0">
              <a:latin typeface="+mn-lt"/>
            </a:endParaRPr>
          </a:p>
          <a:p>
            <a:pPr algn="just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altLang="el-GR" sz="1600" b="0" dirty="0">
                <a:latin typeface="+mn-lt"/>
              </a:rPr>
              <a:t>Τέτοια κυκλώματα ονομάζονται </a:t>
            </a:r>
            <a:r>
              <a:rPr lang="en-US" altLang="el-GR" sz="1600" b="0" dirty="0">
                <a:latin typeface="+mn-lt"/>
              </a:rPr>
              <a:t>VOGAD or voice-operated gain-adjusting device</a:t>
            </a:r>
            <a:r>
              <a:rPr lang="el-GR" altLang="el-GR" sz="1600" b="0" dirty="0">
                <a:latin typeface="+mn-lt"/>
              </a:rPr>
              <a:t> και είναι ένας τύπος </a:t>
            </a:r>
            <a:r>
              <a:rPr lang="en-US" altLang="el-GR" sz="1600" b="0" dirty="0">
                <a:latin typeface="+mn-lt"/>
              </a:rPr>
              <a:t>Automatic Gain Control: </a:t>
            </a:r>
            <a:r>
              <a:rPr lang="el-GR" altLang="el-GR" sz="1600" b="0" dirty="0">
                <a:latin typeface="+mn-lt"/>
              </a:rPr>
              <a:t>Η έξοδος εφαρμόζεται στην είσοδο, ώστε να διατηρηθεί το πλάτος εξόδου στα επιθυμητά επίπεδα</a:t>
            </a:r>
            <a:endParaRPr lang="en-US" altLang="el-GR" sz="1600" b="0" dirty="0">
              <a:latin typeface="+mn-lt"/>
            </a:endParaRPr>
          </a:p>
        </p:txBody>
      </p:sp>
      <p:pic>
        <p:nvPicPr>
          <p:cNvPr id="10" name="Picture 8" descr="vogad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952" y="4257675"/>
            <a:ext cx="2233613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File:Vactrol AGC (Yushin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303712"/>
            <a:ext cx="302418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4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ΑΜ: Φασματικό </a:t>
            </a:r>
            <a:r>
              <a:rPr lang="el-GR" dirty="0" smtClean="0">
                <a:solidFill>
                  <a:srgbClr val="5075BC"/>
                </a:solidFill>
              </a:rPr>
              <a:t>περιεχόμενο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4833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18" y="2636292"/>
            <a:ext cx="26304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31" y="2709317"/>
            <a:ext cx="27178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2196381" y="2204492"/>
            <a:ext cx="503237" cy="431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 flipH="1" flipV="1">
            <a:off x="3853731" y="2204492"/>
            <a:ext cx="2590800" cy="5048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pic>
        <p:nvPicPr>
          <p:cNvPr id="8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18" y="2923629"/>
            <a:ext cx="6372225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18" y="2923629"/>
            <a:ext cx="8429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56" y="2996654"/>
            <a:ext cx="7207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5293593" y="6204934"/>
            <a:ext cx="875859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l-GR" sz="1000" dirty="0">
                <a:latin typeface="+mn-lt"/>
              </a:rPr>
              <a:t>Εύρος ζώνης</a:t>
            </a:r>
          </a:p>
        </p:txBody>
      </p:sp>
    </p:spTree>
    <p:extLst>
      <p:ext uri="{BB962C8B-B14F-4D97-AF65-F5344CB8AC3E}">
        <p14:creationId xmlns:p14="http://schemas.microsoft.com/office/powerpoint/2010/main" val="158691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ΑΜ: </a:t>
            </a:r>
            <a:r>
              <a:rPr lang="el-GR" dirty="0" smtClean="0">
                <a:solidFill>
                  <a:srgbClr val="5075BC"/>
                </a:solidFill>
              </a:rPr>
              <a:t>Ισχύς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3851275" y="2049463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1905000"/>
            <a:ext cx="1600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3852069" y="2883694"/>
            <a:ext cx="574675" cy="215900"/>
          </a:xfrm>
          <a:prstGeom prst="rightArrow">
            <a:avLst>
              <a:gd name="adj1" fmla="val 50000"/>
              <a:gd name="adj2" fmla="val 6654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339975" y="2697163"/>
            <a:ext cx="1439863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400" b="0" dirty="0">
                <a:latin typeface="+mn-lt"/>
              </a:rPr>
              <a:t>Συντελεστής απόδοσης ισχύος</a:t>
            </a: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89138"/>
            <a:ext cx="1533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646488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3852069" y="3717925"/>
            <a:ext cx="574675" cy="215900"/>
          </a:xfrm>
          <a:prstGeom prst="rightArrow">
            <a:avLst>
              <a:gd name="adj1" fmla="val 50000"/>
              <a:gd name="adj2" fmla="val 6654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5400"/>
            <a:ext cx="24336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3430588"/>
            <a:ext cx="210502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7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ΑΜ: Φασματικό </a:t>
            </a:r>
            <a:r>
              <a:rPr lang="el-GR" dirty="0" smtClean="0">
                <a:solidFill>
                  <a:srgbClr val="5075BC"/>
                </a:solidFill>
              </a:rPr>
              <a:t>περιεχόμενο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67" y="1766463"/>
            <a:ext cx="4321175" cy="103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85" y="3136475"/>
            <a:ext cx="3665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40" y="4509120"/>
            <a:ext cx="26638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363103" y="3933304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97112"/>
            <a:ext cx="413860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781300"/>
            <a:ext cx="11731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51" y="1766463"/>
            <a:ext cx="290036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3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Διαμορφωτές </a:t>
            </a:r>
            <a:r>
              <a:rPr lang="el-GR" dirty="0" smtClean="0">
                <a:solidFill>
                  <a:srgbClr val="5075BC"/>
                </a:solidFill>
              </a:rPr>
              <a:t>ΑΜ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10" y="1906645"/>
            <a:ext cx="3497262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82" y="1748383"/>
            <a:ext cx="17970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721025" y="2503239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07" y="5175997"/>
            <a:ext cx="259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721025" y="4717411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594769" y="4438298"/>
            <a:ext cx="468412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sz="1400" b="0" dirty="0">
                <a:latin typeface="+mn-lt"/>
              </a:rPr>
              <a:t>BPF</a:t>
            </a:r>
            <a:endParaRPr lang="el-GR" altLang="el-GR" sz="1400" b="0" dirty="0">
              <a:latin typeface="+mn-lt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388046" y="6087875"/>
            <a:ext cx="936625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400" b="0" dirty="0">
                <a:latin typeface="+mn-lt"/>
              </a:rPr>
              <a:t>Σήμα ΑΜ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1748408" y="5583050"/>
            <a:ext cx="722313" cy="5762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44" y="2107158"/>
            <a:ext cx="14398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108" y="6110100"/>
            <a:ext cx="1944688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4794994" cy="14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7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Ασύμφωνοι </a:t>
            </a:r>
            <a:r>
              <a:rPr lang="el-GR" dirty="0" err="1"/>
              <a:t>Αποδιαμορφωτές</a:t>
            </a:r>
            <a:r>
              <a:rPr lang="el-GR" dirty="0"/>
              <a:t> </a:t>
            </a:r>
            <a:r>
              <a:rPr lang="el-GR" dirty="0" smtClean="0"/>
              <a:t>ΑΜ</a:t>
            </a:r>
            <a:r>
              <a:rPr lang="en-US" dirty="0" smtClean="0"/>
              <a:t> (1)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637112"/>
          </a:xfrm>
        </p:spPr>
        <p:txBody>
          <a:bodyPr>
            <a:normAutofit fontScale="62500" lnSpcReduction="20000"/>
          </a:bodyPr>
          <a:lstStyle/>
          <a:p>
            <a:r>
              <a:rPr lang="el-GR" dirty="0"/>
              <a:t>Όσο διαρκεί η άνοδος της τάσης σε μια θετική </a:t>
            </a:r>
            <a:r>
              <a:rPr lang="el-GR" dirty="0" err="1"/>
              <a:t>ημιπεριόδο</a:t>
            </a:r>
            <a:r>
              <a:rPr lang="el-GR" dirty="0"/>
              <a:t> η θετικά πολωμένη δίοδος άγει και ο πυκνωτής φορτίζεται έως τη μέγιστη τιμή του σήματος.</a:t>
            </a:r>
          </a:p>
          <a:p>
            <a:r>
              <a:rPr lang="el-GR" dirty="0"/>
              <a:t>Όταν η τάση του σήματος αρχίζει να λαμβάνει τιμές κάτω από τη μέγιστη τιμή, η δίοδος -ανάστροφα πλέον πολωμένη- δεν άγει αφού η τάση στα άκρα του πυκνωτή είναι μεγαλύτερη από τη τάση εισόδου. Τότε ο πυκνωτής εκφορτίζεται μέσω της αντίστασης, R, με χαμηλό ρυθμό και σύμφωνα με τη σταθερά χρόνου, τ=RC.</a:t>
            </a:r>
          </a:p>
          <a:p>
            <a:r>
              <a:rPr lang="el-GR" dirty="0"/>
              <a:t>Κατά τη διάρκεια της επόμενης θετικής </a:t>
            </a:r>
            <a:r>
              <a:rPr lang="el-GR" dirty="0" err="1"/>
              <a:t>ημιπεριόδου</a:t>
            </a:r>
            <a:r>
              <a:rPr lang="el-GR" dirty="0"/>
              <a:t> επαναλαμβάνεται η ίδια λειτουργία. Με τον τρόπο αυτό η τάση εξόδου στα άκρα του πυκνωτή, </a:t>
            </a:r>
            <a:r>
              <a:rPr lang="el-GR" dirty="0" err="1"/>
              <a:t>vout</a:t>
            </a:r>
            <a:r>
              <a:rPr lang="el-GR" dirty="0"/>
              <a:t>(t), παρακολουθεί την </a:t>
            </a:r>
            <a:r>
              <a:rPr lang="el-GR" dirty="0" err="1"/>
              <a:t>περιβάλλουσα</a:t>
            </a:r>
            <a:r>
              <a:rPr lang="el-GR" dirty="0"/>
              <a:t> του σήματος εισόδου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6" name="Picture 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62" y="2296402"/>
            <a:ext cx="3759361" cy="324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429" y="1865558"/>
            <a:ext cx="18002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21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Ασύμφωνοι </a:t>
            </a:r>
            <a:r>
              <a:rPr lang="el-GR" dirty="0" err="1"/>
              <a:t>Αποδιαμορφωτές</a:t>
            </a:r>
            <a:r>
              <a:rPr lang="el-GR" dirty="0"/>
              <a:t> ΑΜ</a:t>
            </a:r>
            <a:r>
              <a:rPr lang="en-US" dirty="0"/>
              <a:t> </a:t>
            </a:r>
            <a:r>
              <a:rPr lang="en-US" dirty="0" smtClean="0"/>
              <a:t>(2)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4599"/>
            <a:ext cx="4038600" cy="301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79951"/>
            <a:ext cx="4038600" cy="316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1773238"/>
            <a:ext cx="179863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1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Παράδειγμα 4.6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1731" y="1481138"/>
            <a:ext cx="6840537" cy="1955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89363"/>
            <a:ext cx="3889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294" y="3500438"/>
            <a:ext cx="1512887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405313"/>
            <a:ext cx="24860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56" y="5300663"/>
            <a:ext cx="216376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5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Αναλογικές διαδικασίες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Α’ Μέρος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56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Παράδειγμα 4.7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5931" y="1557362"/>
            <a:ext cx="5751513" cy="187166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94" y="3573487"/>
            <a:ext cx="5767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7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Ασύμφωνοι </a:t>
            </a:r>
            <a:r>
              <a:rPr lang="el-GR" dirty="0" err="1">
                <a:solidFill>
                  <a:srgbClr val="5075BC"/>
                </a:solidFill>
              </a:rPr>
              <a:t>Αποδιαμορφωτές</a:t>
            </a:r>
            <a:r>
              <a:rPr lang="el-GR" dirty="0">
                <a:solidFill>
                  <a:srgbClr val="5075BC"/>
                </a:solidFill>
              </a:rPr>
              <a:t> ΑΜ: </a:t>
            </a:r>
            <a:r>
              <a:rPr lang="el-GR" dirty="0" err="1" smtClean="0">
                <a:solidFill>
                  <a:srgbClr val="5075BC"/>
                </a:solidFill>
              </a:rPr>
              <a:t>Υπερδιαμόρφωση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5832475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81" y="1821458"/>
            <a:ext cx="51435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482725" y="2079426"/>
            <a:ext cx="144463" cy="2159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44" y="2326283"/>
            <a:ext cx="7334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4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Σύμφωνοι </a:t>
            </a:r>
            <a:r>
              <a:rPr lang="el-GR" dirty="0" err="1">
                <a:solidFill>
                  <a:srgbClr val="5075BC"/>
                </a:solidFill>
              </a:rPr>
              <a:t>Αποδιαμορφωτές</a:t>
            </a:r>
            <a:r>
              <a:rPr lang="el-GR" dirty="0">
                <a:solidFill>
                  <a:srgbClr val="5075BC"/>
                </a:solidFill>
              </a:rPr>
              <a:t> </a:t>
            </a:r>
            <a:r>
              <a:rPr lang="el-GR" dirty="0" smtClean="0">
                <a:solidFill>
                  <a:srgbClr val="5075BC"/>
                </a:solidFill>
              </a:rPr>
              <a:t>ΑΜ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92051" y="2290525"/>
            <a:ext cx="504825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sz="1400" b="0" dirty="0">
                <a:latin typeface="+mn-lt"/>
              </a:rPr>
              <a:t>PLL</a:t>
            </a:r>
            <a:endParaRPr lang="el-GR" altLang="el-GR" sz="1400" b="0" dirty="0">
              <a:latin typeface="+mn-lt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H="1">
            <a:off x="765076" y="2579450"/>
            <a:ext cx="142875" cy="3587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4360273"/>
            <a:ext cx="46815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227763" y="5960696"/>
            <a:ext cx="1152549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1400" b="0" dirty="0">
                <a:latin typeface="+mn-lt"/>
              </a:rPr>
              <a:t>Υποβάθμιση</a:t>
            </a: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6875463" y="5528648"/>
            <a:ext cx="1296987" cy="431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1643063"/>
            <a:ext cx="4833937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3" y="3029345"/>
            <a:ext cx="380523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2224738" y="3570485"/>
            <a:ext cx="720725" cy="431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91388" y="4846710"/>
            <a:ext cx="1331520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1400" b="0" dirty="0">
                <a:latin typeface="+mn-lt"/>
              </a:rPr>
              <a:t>Απομάκρυνση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977761" y="4094278"/>
            <a:ext cx="142875" cy="6302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1047611" y="4094278"/>
            <a:ext cx="649287" cy="6302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1265098" y="4094278"/>
            <a:ext cx="1871663" cy="6302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503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 animBg="1"/>
      <p:bldP spid="5" grpId="0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3100" dirty="0">
                <a:solidFill>
                  <a:srgbClr val="5075BC"/>
                </a:solidFill>
              </a:rPr>
              <a:t>Διπλής Πλευρικής Ζώνης με Καταργημένο Φέρον </a:t>
            </a:r>
            <a:br>
              <a:rPr lang="el-GR" sz="3100" dirty="0">
                <a:solidFill>
                  <a:srgbClr val="5075BC"/>
                </a:solidFill>
              </a:rPr>
            </a:br>
            <a:r>
              <a:rPr lang="en-US" sz="3100" dirty="0">
                <a:solidFill>
                  <a:srgbClr val="5075BC"/>
                </a:solidFill>
              </a:rPr>
              <a:t>Double Side Band-AM-Suppressed Carrier, </a:t>
            </a:r>
            <a:r>
              <a:rPr lang="en-US" sz="3100" dirty="0" smtClean="0">
                <a:solidFill>
                  <a:srgbClr val="5075BC"/>
                </a:solidFill>
              </a:rPr>
              <a:t>DSB-AM-SC</a:t>
            </a:r>
            <a:endParaRPr lang="el-GR" sz="3100" dirty="0">
              <a:solidFill>
                <a:srgbClr val="5075BC"/>
              </a:solidFill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34" y="2609825"/>
            <a:ext cx="20161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1" y="3371825"/>
            <a:ext cx="25590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1554205" y="2927095"/>
            <a:ext cx="361183" cy="44337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>
              <a:latin typeface="+mn-lt"/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21" y="3689325"/>
            <a:ext cx="1149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21971"/>
            <a:ext cx="5364874" cy="338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4" y="4017937"/>
            <a:ext cx="244792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84" y="1916832"/>
            <a:ext cx="23034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55271" y="1921971"/>
            <a:ext cx="447856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l-GR" sz="1400">
                <a:latin typeface="+mn-lt"/>
              </a:rPr>
              <a:t>ΑΜ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55271" y="2320900"/>
            <a:ext cx="1223963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l-GR" sz="1400">
                <a:latin typeface="+mn-lt"/>
              </a:rPr>
              <a:t>DSB-AM-SC</a:t>
            </a:r>
            <a:endParaRPr lang="el-GR" altLang="el-GR" sz="1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176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Φασματικό περιεχόμενο και ισχύς, </a:t>
            </a:r>
            <a:r>
              <a:rPr lang="el-GR" dirty="0" smtClean="0">
                <a:solidFill>
                  <a:srgbClr val="5075BC"/>
                </a:solidFill>
              </a:rPr>
              <a:t>DSB-AM-SC</a:t>
            </a:r>
            <a:r>
              <a:rPr lang="en-US" dirty="0" smtClean="0">
                <a:solidFill>
                  <a:srgbClr val="5075BC"/>
                </a:solidFill>
              </a:rPr>
              <a:t>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62" y="1547019"/>
            <a:ext cx="33099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47019"/>
            <a:ext cx="20859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20938"/>
            <a:ext cx="6983412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40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4.8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0481" y="1628800"/>
            <a:ext cx="6523038" cy="26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58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Φασματικό περιεχόμενο και ισχύς, DSB-AM-SC</a:t>
            </a:r>
            <a:r>
              <a:rPr lang="en-US" dirty="0">
                <a:solidFill>
                  <a:srgbClr val="5075BC"/>
                </a:solidFill>
              </a:rPr>
              <a:t> </a:t>
            </a:r>
            <a:r>
              <a:rPr lang="en-US" dirty="0" smtClean="0">
                <a:solidFill>
                  <a:srgbClr val="5075BC"/>
                </a:solidFill>
              </a:rPr>
              <a:t>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8800"/>
            <a:ext cx="633730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8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Διαμόρφωση </a:t>
            </a:r>
            <a:r>
              <a:rPr lang="en-US" dirty="0">
                <a:solidFill>
                  <a:srgbClr val="5075BC"/>
                </a:solidFill>
              </a:rPr>
              <a:t>DSB-AM-SC</a:t>
            </a:r>
            <a:br>
              <a:rPr lang="en-US" dirty="0">
                <a:solidFill>
                  <a:srgbClr val="5075BC"/>
                </a:solidFill>
              </a:rPr>
            </a:br>
            <a:r>
              <a:rPr lang="el-GR" dirty="0">
                <a:solidFill>
                  <a:srgbClr val="5075BC"/>
                </a:solidFill>
              </a:rPr>
              <a:t>Ισοσταθμισμένος </a:t>
            </a:r>
            <a:r>
              <a:rPr lang="el-GR" dirty="0" smtClean="0">
                <a:solidFill>
                  <a:srgbClr val="5075BC"/>
                </a:solidFill>
              </a:rPr>
              <a:t>διαμορφωτής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5292080" y="4935448"/>
            <a:ext cx="3673475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Προκειμένου να λειτουργήσει σωστά πρέπει τα μη-γραμμικά στοιχεία να έχουν παρόμοια χαρακτηριστική  </a:t>
            </a:r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790700"/>
            <a:ext cx="69596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60" y="4551273"/>
            <a:ext cx="18589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85" y="5054511"/>
            <a:ext cx="4710113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1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Σύμφωνη </a:t>
            </a:r>
            <a:r>
              <a:rPr lang="el-GR" dirty="0" err="1">
                <a:solidFill>
                  <a:srgbClr val="5075BC"/>
                </a:solidFill>
              </a:rPr>
              <a:t>αποδιαμόρφωση</a:t>
            </a:r>
            <a:r>
              <a:rPr lang="el-GR" dirty="0">
                <a:solidFill>
                  <a:srgbClr val="5075BC"/>
                </a:solidFill>
              </a:rPr>
              <a:t> </a:t>
            </a:r>
            <a:r>
              <a:rPr lang="en-US" dirty="0" smtClean="0">
                <a:solidFill>
                  <a:srgbClr val="5075BC"/>
                </a:solidFill>
              </a:rPr>
              <a:t>DSB-AM-SC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47625"/>
            <a:ext cx="26654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1908175" y="2547625"/>
            <a:ext cx="1081088" cy="1444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989263" y="2258700"/>
            <a:ext cx="93662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400">
                <a:latin typeface="+mn-lt"/>
              </a:rPr>
              <a:t>Απουσία θορύβου</a:t>
            </a:r>
            <a:endParaRPr lang="en-US" altLang="el-GR" sz="1400">
              <a:latin typeface="+mn-lt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016"/>
            <a:ext cx="684053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07" y="5875188"/>
            <a:ext cx="29511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700271" y="4353759"/>
            <a:ext cx="361183" cy="44339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>
              <a:latin typeface="+mn-lt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626477" y="4857687"/>
            <a:ext cx="508770" cy="37151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dirty="0">
                <a:latin typeface="+mn-lt"/>
              </a:rPr>
              <a:t>LPF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3700271" y="5297971"/>
            <a:ext cx="361183" cy="46133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>
              <a:latin typeface="+mn-lt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2259102"/>
            <a:ext cx="226218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6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Autofit/>
          </a:bodyPr>
          <a:lstStyle/>
          <a:p>
            <a:r>
              <a:rPr lang="el-GR" sz="4000" dirty="0">
                <a:solidFill>
                  <a:srgbClr val="5075BC"/>
                </a:solidFill>
              </a:rPr>
              <a:t>Ο ανιχνευτής </a:t>
            </a:r>
            <a:r>
              <a:rPr lang="el-GR" sz="4000" dirty="0" err="1">
                <a:solidFill>
                  <a:srgbClr val="5075BC"/>
                </a:solidFill>
              </a:rPr>
              <a:t>περιβάλλουσας</a:t>
            </a:r>
            <a:r>
              <a:rPr lang="el-GR" sz="4000" dirty="0">
                <a:solidFill>
                  <a:srgbClr val="5075BC"/>
                </a:solidFill>
              </a:rPr>
              <a:t> </a:t>
            </a:r>
            <a:r>
              <a:rPr lang="el-GR" sz="4000" dirty="0" smtClean="0">
                <a:solidFill>
                  <a:srgbClr val="5075BC"/>
                </a:solidFill>
              </a:rPr>
              <a:t>σαν</a:t>
            </a:r>
            <a:r>
              <a:rPr lang="en-US" sz="4000" dirty="0" smtClean="0">
                <a:solidFill>
                  <a:srgbClr val="5075BC"/>
                </a:solidFill>
              </a:rPr>
              <a:t> </a:t>
            </a:r>
            <a:r>
              <a:rPr lang="el-GR" sz="4000" dirty="0" err="1" smtClean="0">
                <a:solidFill>
                  <a:srgbClr val="5075BC"/>
                </a:solidFill>
              </a:rPr>
              <a:t>αποδιαμορφωτής</a:t>
            </a:r>
            <a:r>
              <a:rPr lang="en-US" sz="4000" dirty="0" smtClean="0">
                <a:solidFill>
                  <a:srgbClr val="5075BC"/>
                </a:solidFill>
              </a:rPr>
              <a:t> </a:t>
            </a:r>
            <a:r>
              <a:rPr lang="el-GR" sz="4000" dirty="0" smtClean="0">
                <a:solidFill>
                  <a:srgbClr val="5075BC"/>
                </a:solidFill>
              </a:rPr>
              <a:t>DSB-SC AM</a:t>
            </a:r>
            <a:endParaRPr lang="el-GR" sz="4000" dirty="0">
              <a:solidFill>
                <a:srgbClr val="5075BC"/>
              </a:solidFill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87" y="2317849"/>
            <a:ext cx="329842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69" y="1628031"/>
            <a:ext cx="58086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1" y="5805264"/>
            <a:ext cx="20494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Σήματα: Βασικής ζώνης και </a:t>
            </a:r>
            <a:r>
              <a:rPr lang="el-GR" dirty="0" err="1" smtClean="0">
                <a:solidFill>
                  <a:srgbClr val="5075BC"/>
                </a:solidFill>
              </a:rPr>
              <a:t>Ζωνοπερατό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180637"/>
            <a:ext cx="21605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56" y="6175206"/>
            <a:ext cx="19954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4427538" y="5589240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507" y="1660029"/>
            <a:ext cx="66309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4044577"/>
            <a:ext cx="6604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31" y="2564904"/>
            <a:ext cx="534193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1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Παράδειγμα 4.11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628800"/>
            <a:ext cx="6819900" cy="115252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3644925"/>
            <a:ext cx="6553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Διαμόρφωση μονής πλευρικής ζώνης</a:t>
            </a:r>
            <a:br>
              <a:rPr lang="el-GR" dirty="0"/>
            </a:br>
            <a:r>
              <a:rPr lang="el-GR" dirty="0" err="1"/>
              <a:t>Single</a:t>
            </a:r>
            <a:r>
              <a:rPr lang="el-GR" dirty="0"/>
              <a:t> </a:t>
            </a:r>
            <a:r>
              <a:rPr lang="el-GR" dirty="0" err="1"/>
              <a:t>Sideband</a:t>
            </a:r>
            <a:r>
              <a:rPr lang="el-GR" dirty="0"/>
              <a:t> AM, </a:t>
            </a:r>
            <a:r>
              <a:rPr lang="el-GR" dirty="0" smtClean="0"/>
              <a:t>SSB-ΑΜ</a:t>
            </a:r>
            <a:r>
              <a:rPr lang="en-US" dirty="0" smtClean="0"/>
              <a:t> (1)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Οι δύο πλευρικές ζώνες περιέχουν την ίδια πληροφορία για το σήμα μηνύματος</a:t>
            </a:r>
          </a:p>
          <a:p>
            <a:r>
              <a:rPr lang="el-GR" dirty="0"/>
              <a:t>Μπορούμε να μεταδώσουμε την μία προκειμένου να εξοικονομήσουμε εύρος </a:t>
            </a:r>
            <a:r>
              <a:rPr lang="el-GR" dirty="0" smtClean="0"/>
              <a:t>ζώνης</a:t>
            </a:r>
            <a:endParaRPr lang="el-GR" dirty="0"/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6879"/>
            <a:ext cx="4038600" cy="301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6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Διαμόρφωση μονής πλευρικής ζώνης</a:t>
            </a:r>
            <a:br>
              <a:rPr lang="el-GR" dirty="0"/>
            </a:br>
            <a:r>
              <a:rPr lang="el-GR" dirty="0" err="1"/>
              <a:t>Single</a:t>
            </a:r>
            <a:r>
              <a:rPr lang="el-GR" dirty="0"/>
              <a:t> </a:t>
            </a:r>
            <a:r>
              <a:rPr lang="el-GR" dirty="0" err="1"/>
              <a:t>Sideband</a:t>
            </a:r>
            <a:r>
              <a:rPr lang="el-GR" dirty="0"/>
              <a:t> AM, </a:t>
            </a:r>
            <a:r>
              <a:rPr lang="el-GR" dirty="0" smtClean="0"/>
              <a:t>SSB-ΑΜ</a:t>
            </a:r>
            <a:r>
              <a:rPr lang="en-US" dirty="0" smtClean="0"/>
              <a:t> (2)</a:t>
            </a:r>
            <a:endParaRPr lang="el-GR" dirty="0"/>
          </a:p>
        </p:txBody>
      </p:sp>
      <p:pic>
        <p:nvPicPr>
          <p:cNvPr id="6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88" y="1600200"/>
            <a:ext cx="386222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4977"/>
            <a:ext cx="4038600" cy="55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40968"/>
            <a:ext cx="3276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8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Παράδειγμα 4.12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7143" y="1628800"/>
            <a:ext cx="6589713" cy="2087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76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Διαμόρφωση μονής πλευρικής ζώνης</a:t>
            </a:r>
            <a:br>
              <a:rPr lang="el-GR" dirty="0">
                <a:solidFill>
                  <a:srgbClr val="5075BC"/>
                </a:solidFill>
              </a:rPr>
            </a:br>
            <a:r>
              <a:rPr lang="el-GR" dirty="0" err="1">
                <a:solidFill>
                  <a:srgbClr val="5075BC"/>
                </a:solidFill>
              </a:rPr>
              <a:t>Single</a:t>
            </a:r>
            <a:r>
              <a:rPr lang="el-GR" dirty="0">
                <a:solidFill>
                  <a:srgbClr val="5075BC"/>
                </a:solidFill>
              </a:rPr>
              <a:t> </a:t>
            </a:r>
            <a:r>
              <a:rPr lang="el-GR" dirty="0" err="1">
                <a:solidFill>
                  <a:srgbClr val="5075BC"/>
                </a:solidFill>
              </a:rPr>
              <a:t>Sideband</a:t>
            </a:r>
            <a:r>
              <a:rPr lang="el-GR" dirty="0">
                <a:solidFill>
                  <a:srgbClr val="5075BC"/>
                </a:solidFill>
              </a:rPr>
              <a:t> AM, </a:t>
            </a:r>
            <a:r>
              <a:rPr lang="el-GR" dirty="0" smtClean="0">
                <a:solidFill>
                  <a:srgbClr val="5075BC"/>
                </a:solidFill>
              </a:rPr>
              <a:t>SSB-ΑΜ</a:t>
            </a:r>
            <a:r>
              <a:rPr lang="en-US" dirty="0" smtClean="0">
                <a:solidFill>
                  <a:srgbClr val="5075BC"/>
                </a:solidFill>
              </a:rPr>
              <a:t> (3)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7542"/>
            <a:ext cx="34210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08" y="1777542"/>
            <a:ext cx="4499992" cy="389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2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Διαμόρφωση μονής πλευρικής ζώνης </a:t>
            </a:r>
            <a:r>
              <a:rPr lang="el-GR" dirty="0" err="1" smtClean="0">
                <a:solidFill>
                  <a:srgbClr val="5075BC"/>
                </a:solidFill>
              </a:rPr>
              <a:t>Single</a:t>
            </a:r>
            <a:r>
              <a:rPr lang="el-GR" dirty="0" smtClean="0">
                <a:solidFill>
                  <a:srgbClr val="5075BC"/>
                </a:solidFill>
              </a:rPr>
              <a:t> </a:t>
            </a:r>
            <a:r>
              <a:rPr lang="el-GR" dirty="0" err="1">
                <a:solidFill>
                  <a:srgbClr val="5075BC"/>
                </a:solidFill>
              </a:rPr>
              <a:t>Sideband</a:t>
            </a:r>
            <a:r>
              <a:rPr lang="el-GR" dirty="0">
                <a:solidFill>
                  <a:srgbClr val="5075BC"/>
                </a:solidFill>
              </a:rPr>
              <a:t> AM- </a:t>
            </a:r>
            <a:r>
              <a:rPr lang="el-GR" dirty="0" smtClean="0">
                <a:solidFill>
                  <a:srgbClr val="5075BC"/>
                </a:solidFill>
              </a:rPr>
              <a:t>SSB</a:t>
            </a:r>
            <a:r>
              <a:rPr lang="en-US" dirty="0" smtClean="0">
                <a:solidFill>
                  <a:srgbClr val="5075BC"/>
                </a:solidFill>
              </a:rPr>
              <a:t> (1)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0" y="1851473"/>
            <a:ext cx="2593404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dirty="0">
                <a:solidFill>
                  <a:schemeClr val="tx2"/>
                </a:solidFill>
                <a:latin typeface="+mn-lt"/>
              </a:rPr>
              <a:t>Μέθοδος Ολίσθησης Φάσης</a:t>
            </a:r>
            <a:endParaRPr lang="en-US" altLang="el-GR" sz="16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7621"/>
            <a:ext cx="36734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423" y="1851473"/>
            <a:ext cx="5708377" cy="318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1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>
                <a:solidFill>
                  <a:srgbClr val="5075BC"/>
                </a:solidFill>
              </a:rPr>
              <a:t>Αποδιαμόρφωση</a:t>
            </a:r>
            <a:r>
              <a:rPr lang="el-GR" dirty="0">
                <a:solidFill>
                  <a:srgbClr val="5075BC"/>
                </a:solidFill>
              </a:rPr>
              <a:t> </a:t>
            </a:r>
            <a:r>
              <a:rPr lang="en-US" dirty="0" smtClean="0">
                <a:solidFill>
                  <a:srgbClr val="5075BC"/>
                </a:solidFill>
              </a:rPr>
              <a:t>AM-SSB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203575" y="1628800"/>
            <a:ext cx="273685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dirty="0">
                <a:solidFill>
                  <a:schemeClr val="tx2"/>
                </a:solidFill>
                <a:latin typeface="+mn-lt"/>
              </a:rPr>
              <a:t>Σύμφωνος </a:t>
            </a:r>
            <a:r>
              <a:rPr lang="el-GR" altLang="el-GR" sz="1600" dirty="0" err="1">
                <a:solidFill>
                  <a:schemeClr val="tx2"/>
                </a:solidFill>
                <a:latin typeface="+mn-lt"/>
              </a:rPr>
              <a:t>Αποδιαμορφωτής</a:t>
            </a:r>
            <a:endParaRPr lang="en-US" altLang="el-GR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391409" y="3929405"/>
            <a:ext cx="361183" cy="46133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317615" y="4476236"/>
            <a:ext cx="508770" cy="37151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latin typeface="+mn-lt"/>
              </a:rPr>
              <a:t>LPF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4391409" y="4933243"/>
            <a:ext cx="361183" cy="46133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>
              <a:latin typeface="+mn-lt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5148039" y="4722837"/>
            <a:ext cx="9366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156102" y="4506937"/>
            <a:ext cx="1871662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200">
                <a:latin typeface="+mn-lt"/>
              </a:rPr>
              <a:t>Εξάλειψη συνιστωσών διπλάσιας συχνότητας</a:t>
            </a:r>
            <a:endParaRPr lang="en-US" altLang="el-GR" sz="1200">
              <a:latin typeface="+mn-lt"/>
            </a:endParaRPr>
          </a:p>
        </p:txBody>
      </p:sp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383411"/>
            <a:ext cx="44640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480075"/>
            <a:ext cx="8636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55029"/>
            <a:ext cx="34575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11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Παράδειγμα </a:t>
            </a:r>
            <a:r>
              <a:rPr lang="el-GR" altLang="el-GR" dirty="0" smtClean="0">
                <a:solidFill>
                  <a:srgbClr val="5075BC"/>
                </a:solidFill>
              </a:rPr>
              <a:t>4.13</a:t>
            </a:r>
            <a:r>
              <a:rPr lang="en-US" altLang="el-GR" dirty="0" smtClean="0">
                <a:solidFill>
                  <a:srgbClr val="5075BC"/>
                </a:solidFill>
              </a:rPr>
              <a:t> (1)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1537" y="1628800"/>
            <a:ext cx="7400925" cy="187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22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5075BC"/>
                </a:solidFill>
              </a:rPr>
              <a:t>Παράδειγμα </a:t>
            </a:r>
            <a:r>
              <a:rPr lang="el-GR" altLang="el-GR" dirty="0" smtClean="0">
                <a:solidFill>
                  <a:srgbClr val="5075BC"/>
                </a:solidFill>
              </a:rPr>
              <a:t>4.13</a:t>
            </a:r>
            <a:r>
              <a:rPr lang="en-US" altLang="el-GR" dirty="0" smtClean="0">
                <a:solidFill>
                  <a:srgbClr val="5075BC"/>
                </a:solidFill>
              </a:rPr>
              <a:t>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31491"/>
            <a:ext cx="6858000" cy="2071687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717032"/>
            <a:ext cx="5572125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2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Διαμόρφωση μονής πλευρικής ζώνης </a:t>
            </a:r>
            <a:r>
              <a:rPr lang="el-GR" dirty="0" err="1"/>
              <a:t>Single</a:t>
            </a:r>
            <a:r>
              <a:rPr lang="el-GR" dirty="0"/>
              <a:t> </a:t>
            </a:r>
            <a:r>
              <a:rPr lang="el-GR" dirty="0" err="1"/>
              <a:t>Sideband</a:t>
            </a:r>
            <a:r>
              <a:rPr lang="el-GR" dirty="0"/>
              <a:t> AM- SSB</a:t>
            </a:r>
            <a:r>
              <a:rPr lang="en-US" dirty="0"/>
              <a:t> </a:t>
            </a:r>
            <a:r>
              <a:rPr lang="en-US" dirty="0" smtClean="0"/>
              <a:t>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alt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Μειονεκτήματα-Πλεονεκτήματα</a:t>
            </a:r>
            <a:endParaRPr lang="en-US" dirty="0" smtClean="0"/>
          </a:p>
          <a:p>
            <a:r>
              <a:rPr lang="el-GR" dirty="0" smtClean="0"/>
              <a:t>Για </a:t>
            </a:r>
            <a:r>
              <a:rPr lang="el-GR" dirty="0"/>
              <a:t>την εξασφάλιση συμφασικού σήματος αναφοράς χρησιμοποιείται η μέθοδος της εκπομπής τόνου πιλότου. Έτσι εξαλείφεται η ανεπιθύμητη συνιστώσα του σήματος πλευρικής ζώνης αλλά διατίθεται μέρος της ισχύος για τον τόνο.</a:t>
            </a:r>
          </a:p>
          <a:p>
            <a:r>
              <a:rPr lang="el-GR" dirty="0"/>
              <a:t>Η φασματική απόδοση του SSB την κάνει ελκυστική σε επικοινωνίες μέσα από τηλεφωνικά κανάλια</a:t>
            </a:r>
          </a:p>
          <a:p>
            <a:r>
              <a:rPr lang="el-GR" dirty="0"/>
              <a:t>Η χρήση του φίλτρου για την επιλογή μιας από τις δύο πλευρικές είναι δύσκολο να υλοποιηθεί αν το σήμα μηνύματος έχει ισχύ κοντά στο f=0 (γιατί;). </a:t>
            </a:r>
          </a:p>
        </p:txBody>
      </p:sp>
    </p:spTree>
    <p:extLst>
      <p:ext uri="{BB962C8B-B14F-4D97-AF65-F5344CB8AC3E}">
        <p14:creationId xmlns:p14="http://schemas.microsoft.com/office/powerpoint/2010/main" val="4083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>
                <a:solidFill>
                  <a:srgbClr val="5075BC"/>
                </a:solidFill>
              </a:rPr>
              <a:t>Ζωνοπερατά</a:t>
            </a:r>
            <a:r>
              <a:rPr lang="el-GR" dirty="0">
                <a:solidFill>
                  <a:srgbClr val="5075BC"/>
                </a:solidFill>
              </a:rPr>
              <a:t> </a:t>
            </a:r>
            <a:r>
              <a:rPr lang="el-GR" dirty="0" smtClean="0">
                <a:solidFill>
                  <a:srgbClr val="5075BC"/>
                </a:solidFill>
              </a:rPr>
              <a:t>Σήματα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36417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Line 10"/>
          <p:cNvSpPr>
            <a:spLocks noChangeShapeType="1"/>
          </p:cNvSpPr>
          <p:nvPr/>
        </p:nvSpPr>
        <p:spPr bwMode="auto">
          <a:xfrm flipH="1" flipV="1">
            <a:off x="3852441" y="1917725"/>
            <a:ext cx="574675" cy="7191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>
              <a:latin typeface="+mj-lt"/>
            </a:endParaRPr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 flipV="1">
            <a:off x="4427116" y="1917725"/>
            <a:ext cx="792163" cy="7191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>
              <a:latin typeface="+mj-lt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3636541" y="2565425"/>
            <a:ext cx="1871663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0">
                <a:latin typeface="+mj-lt"/>
              </a:rPr>
              <a:t>Βασικής ζώνης</a:t>
            </a: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 flipV="1">
            <a:off x="2987254" y="1917725"/>
            <a:ext cx="720725" cy="1295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>
              <a:latin typeface="+mj-lt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H="1" flipV="1">
            <a:off x="5363741" y="1917725"/>
            <a:ext cx="215900" cy="10080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>
              <a:latin typeface="+mj-lt"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2339554" y="3213125"/>
            <a:ext cx="1152525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400" b="0">
                <a:latin typeface="+mj-lt"/>
              </a:rPr>
              <a:t>Συμφασική (</a:t>
            </a:r>
            <a:r>
              <a:rPr lang="en-US" altLang="el-GR" sz="1400" b="0">
                <a:latin typeface="+mj-lt"/>
              </a:rPr>
              <a:t>In-phase)</a:t>
            </a:r>
            <a:r>
              <a:rPr lang="el-GR" altLang="el-GR" sz="1400" b="0">
                <a:latin typeface="+mj-lt"/>
              </a:rPr>
              <a:t> συνιστώσα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5076404" y="2925788"/>
            <a:ext cx="1152525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400" b="0">
                <a:latin typeface="+mj-lt"/>
              </a:rPr>
              <a:t>Ορθογώνια </a:t>
            </a:r>
            <a:r>
              <a:rPr lang="en-US" altLang="el-GR" sz="1400" b="0">
                <a:latin typeface="+mj-lt"/>
              </a:rPr>
              <a:t>(Quadrature)</a:t>
            </a:r>
            <a:r>
              <a:rPr lang="el-GR" altLang="el-GR" sz="1400" b="0">
                <a:latin typeface="+mj-lt"/>
              </a:rPr>
              <a:t>συνιστώσα</a:t>
            </a:r>
          </a:p>
        </p:txBody>
      </p:sp>
      <p:pic>
        <p:nvPicPr>
          <p:cNvPr id="3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791" y="4621238"/>
            <a:ext cx="213201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229" y="5341963"/>
            <a:ext cx="19399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2798341" y="4645050"/>
            <a:ext cx="1423829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l-GR" sz="1600" b="0">
                <a:latin typeface="+mj-lt"/>
              </a:rPr>
              <a:t>Περιβάλλουσα</a:t>
            </a: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3371429" y="5486425"/>
            <a:ext cx="672085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l-GR" sz="1600" b="0">
                <a:latin typeface="+mj-lt"/>
              </a:rPr>
              <a:t>Φάση</a:t>
            </a:r>
          </a:p>
        </p:txBody>
      </p:sp>
    </p:spTree>
    <p:extLst>
      <p:ext uri="{BB962C8B-B14F-4D97-AF65-F5344CB8AC3E}">
        <p14:creationId xmlns:p14="http://schemas.microsoft.com/office/powerpoint/2010/main" val="11228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/>
      <p:bldP spid="35" grpId="0"/>
      <p:bldP spid="38" grpId="0"/>
      <p:bldP spid="3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SSB </a:t>
            </a:r>
            <a:r>
              <a:rPr lang="el-GR" dirty="0"/>
              <a:t>με κατάλοιπο πλευρικής</a:t>
            </a:r>
            <a:br>
              <a:rPr lang="el-GR" dirty="0"/>
            </a:br>
            <a:r>
              <a:rPr lang="en-US" dirty="0"/>
              <a:t>Vestigial Side Band AM, </a:t>
            </a:r>
            <a:r>
              <a:rPr lang="en-US" dirty="0" smtClean="0"/>
              <a:t>VSB-AM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4"/>
            <a:ext cx="8229600" cy="595800"/>
          </a:xfrm>
        </p:spPr>
        <p:txBody>
          <a:bodyPr>
            <a:normAutofit fontScale="62500" lnSpcReduction="20000"/>
          </a:bodyPr>
          <a:lstStyle/>
          <a:p>
            <a:r>
              <a:rPr lang="el-GR" dirty="0"/>
              <a:t>Χαλάρωση της αυστηρής απαίτησης στην απόκριση συχνότητας του </a:t>
            </a:r>
            <a:r>
              <a:rPr lang="el-GR" dirty="0" err="1"/>
              <a:t>ζωνοπερατού</a:t>
            </a:r>
            <a:r>
              <a:rPr lang="el-GR" dirty="0"/>
              <a:t> φίλτρου. Εμφάνιση κατάλοιπου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391819" y="2258851"/>
            <a:ext cx="360362" cy="450850"/>
          </a:xfrm>
          <a:prstGeom prst="downArrow">
            <a:avLst>
              <a:gd name="adj1" fmla="val 50000"/>
              <a:gd name="adj2" fmla="val 45051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l-GR" altLang="el-GR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90800" y="2879563"/>
            <a:ext cx="3962400" cy="101758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>
                <a:latin typeface="+mn-lt"/>
                <a:cs typeface="Arial" panose="020B0604020202020204" pitchFamily="34" charset="0"/>
              </a:rPr>
              <a:t>ΑΜ με κατάλοιπο πλευρικής ζώνης- </a:t>
            </a:r>
            <a:r>
              <a:rPr lang="en-US" altLang="el-GR" sz="2000">
                <a:latin typeface="+mn-lt"/>
                <a:cs typeface="Arial" panose="020B0604020202020204" pitchFamily="34" charset="0"/>
              </a:rPr>
              <a:t>Vestigial Side-band (VSB-AM)</a:t>
            </a:r>
            <a:endParaRPr lang="el-GR" altLang="el-GR" sz="20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68313" y="4005263"/>
            <a:ext cx="7994650" cy="209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b="0" dirty="0">
                <a:latin typeface="+mn-lt"/>
                <a:cs typeface="Arial" panose="020B0604020202020204" pitchFamily="34" charset="0"/>
              </a:rPr>
              <a:t>Ένας συμβιβασμός μεταξύ </a:t>
            </a:r>
            <a:r>
              <a:rPr lang="en-US" altLang="el-GR" sz="2000" b="0" dirty="0">
                <a:latin typeface="+mn-lt"/>
                <a:cs typeface="Arial" panose="020B0604020202020204" pitchFamily="34" charset="0"/>
              </a:rPr>
              <a:t>DSB-AM </a:t>
            </a:r>
            <a:r>
              <a:rPr lang="el-GR" altLang="el-GR" sz="2000" b="0" dirty="0">
                <a:latin typeface="+mn-lt"/>
                <a:cs typeface="Arial" panose="020B0604020202020204" pitchFamily="34" charset="0"/>
              </a:rPr>
              <a:t>και </a:t>
            </a:r>
            <a:r>
              <a:rPr lang="en-US" altLang="el-GR" sz="2000" b="0" dirty="0">
                <a:latin typeface="+mn-lt"/>
                <a:cs typeface="Arial" panose="020B0604020202020204" pitchFamily="34" charset="0"/>
              </a:rPr>
              <a:t>SSB-AM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b="0" dirty="0">
                <a:latin typeface="+mn-lt"/>
                <a:cs typeface="Arial" panose="020B0604020202020204" pitchFamily="34" charset="0"/>
              </a:rPr>
              <a:t>Εύρος ζώνης πλησιέστερο στο </a:t>
            </a:r>
            <a:r>
              <a:rPr lang="en-US" altLang="el-GR" sz="2000" b="0" dirty="0">
                <a:latin typeface="+mn-lt"/>
                <a:cs typeface="Arial" panose="020B0604020202020204" pitchFamily="34" charset="0"/>
              </a:rPr>
              <a:t>SSB-AM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b="0" dirty="0">
                <a:latin typeface="+mn-lt"/>
                <a:cs typeface="Arial" panose="020B0604020202020204" pitchFamily="34" charset="0"/>
              </a:rPr>
              <a:t>Ευκολότερο στην υλοποίηση από το </a:t>
            </a:r>
            <a:r>
              <a:rPr lang="en-US" altLang="el-GR" sz="2000" b="0" dirty="0">
                <a:latin typeface="+mn-lt"/>
                <a:cs typeface="Arial" panose="020B0604020202020204" pitchFamily="34" charset="0"/>
              </a:rPr>
              <a:t>SSB-AM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b="0" dirty="0">
                <a:latin typeface="+mn-lt"/>
                <a:cs typeface="Arial" panose="020B0604020202020204" pitchFamily="34" charset="0"/>
              </a:rPr>
              <a:t>Το σήμα πληροφορίας μπορεί πλέον να περιέχει και χαμηλές συχνότητες</a:t>
            </a:r>
          </a:p>
        </p:txBody>
      </p:sp>
    </p:spTree>
    <p:extLst>
      <p:ext uri="{BB962C8B-B14F-4D97-AF65-F5344CB8AC3E}">
        <p14:creationId xmlns:p14="http://schemas.microsoft.com/office/powerpoint/2010/main" val="42822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5075BC"/>
                </a:solidFill>
              </a:rPr>
              <a:t>SSB </a:t>
            </a:r>
            <a:r>
              <a:rPr lang="el-GR" dirty="0">
                <a:solidFill>
                  <a:srgbClr val="5075BC"/>
                </a:solidFill>
              </a:rPr>
              <a:t>με κατάλοιπο πλευρικής</a:t>
            </a:r>
            <a:br>
              <a:rPr lang="el-GR" dirty="0">
                <a:solidFill>
                  <a:srgbClr val="5075BC"/>
                </a:solidFill>
              </a:rPr>
            </a:br>
            <a:r>
              <a:rPr lang="en-US" dirty="0">
                <a:solidFill>
                  <a:srgbClr val="5075BC"/>
                </a:solidFill>
              </a:rPr>
              <a:t>Vestigial Side Band AM, </a:t>
            </a:r>
            <a:r>
              <a:rPr lang="en-US" dirty="0" smtClean="0">
                <a:solidFill>
                  <a:srgbClr val="5075BC"/>
                </a:solidFill>
              </a:rPr>
              <a:t>VSB-AM (2)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9" y="1988841"/>
            <a:ext cx="362121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44" y="1988840"/>
            <a:ext cx="452965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41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Σύνοψη διαμορφώσεων </a:t>
            </a:r>
            <a:r>
              <a:rPr lang="el-GR" dirty="0" smtClean="0">
                <a:solidFill>
                  <a:srgbClr val="5075BC"/>
                </a:solidFill>
              </a:rPr>
              <a:t>πλάτους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844675"/>
            <a:ext cx="843915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71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</a:t>
            </a:r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r>
              <a:rPr lang="el-GR" sz="2000" dirty="0"/>
              <a:t>Έκδοση </a:t>
            </a:r>
            <a:r>
              <a:rPr lang="el-GR" sz="2000" dirty="0" smtClean="0"/>
              <a:t>διαθέσιμη </a:t>
            </a:r>
            <a:r>
              <a:rPr lang="el-GR" sz="2000" dirty="0">
                <a:hlinkClick r:id="rId3"/>
              </a:rPr>
              <a:t>εδώ</a:t>
            </a:r>
            <a:r>
              <a:rPr lang="el-G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Παναγιώτης </a:t>
            </a:r>
            <a:r>
              <a:rPr lang="el-GR" sz="2000" dirty="0" err="1"/>
              <a:t>Μαθιόπουλος</a:t>
            </a:r>
            <a:r>
              <a:rPr lang="el-GR" sz="2000" dirty="0"/>
              <a:t>. Παναγιώτης </a:t>
            </a:r>
            <a:r>
              <a:rPr lang="el-GR" sz="2000" dirty="0" err="1"/>
              <a:t>Μαθιόπουλος</a:t>
            </a:r>
            <a:r>
              <a:rPr lang="el-GR" sz="2000" dirty="0" smtClean="0"/>
              <a:t>. «</a:t>
            </a:r>
            <a:r>
              <a:rPr lang="el-GR" sz="2000" dirty="0"/>
              <a:t>Συστήματα Επικοινωνιών. Αναλογικές </a:t>
            </a:r>
            <a:r>
              <a:rPr lang="el-GR" sz="2000" dirty="0" smtClean="0"/>
              <a:t>Επικοινωνίες». </a:t>
            </a:r>
            <a:r>
              <a:rPr lang="el-GR" sz="2000" dirty="0" smtClean="0"/>
              <a:t>Έκδοση: 1.0. Αθήνα 2015. Διαθέσιμο από τη δικτυακή διεύθυνση: </a:t>
            </a:r>
            <a:r>
              <a:rPr lang="en-US" sz="2000" dirty="0" smtClean="0">
                <a:hlinkClick r:id="rId3"/>
              </a:rPr>
              <a:t>http://opencourses.uoa.gr/courses/DI114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5075BC"/>
                </a:solidFill>
              </a:rPr>
              <a:t>Φίλτρα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" y="1556792"/>
            <a:ext cx="7056438" cy="46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8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>
              <a:buNone/>
            </a:pPr>
            <a:r>
              <a:rPr lang="el-GR" sz="2000" dirty="0"/>
              <a:t>"Η δομή και οργάνωση της παρουσίασης, καθώς και το υπόλοιπο περιεχόμενο, αποτελούν πνευματική ιδιοκτησία </a:t>
            </a:r>
            <a:r>
              <a:rPr lang="el-GR" sz="2000" dirty="0" smtClean="0"/>
              <a:t>του συγγραφέα </a:t>
            </a:r>
            <a:r>
              <a:rPr lang="el-GR" sz="2000" dirty="0"/>
              <a:t>και του Πανεπιστημίου Αθηνών και διατίθενται με άδεια </a:t>
            </a:r>
            <a:r>
              <a:rPr lang="el-GR" sz="2000" dirty="0" err="1"/>
              <a:t>Creative</a:t>
            </a:r>
            <a:r>
              <a:rPr lang="el-GR" sz="2000" dirty="0"/>
              <a:t> </a:t>
            </a:r>
            <a:r>
              <a:rPr lang="el-GR" sz="2000" dirty="0" err="1"/>
              <a:t>Commons</a:t>
            </a:r>
            <a:r>
              <a:rPr lang="el-GR" sz="2000" dirty="0"/>
              <a:t> Αναφορά Μη Εμπορική Χρήση Παρόμοια Διανομή Έκδοση 4.0 ή μεταγενέστερη.</a:t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>Οι Εικόνες/Σχήματα/Διαγράμματα/φωτογραφίες </a:t>
            </a:r>
            <a:r>
              <a:rPr lang="el-GR" sz="2000" dirty="0"/>
              <a:t>που περιέχονται στην παρουσίαση αποτελούν πνευματική ιδιοκτησία τρίτων. Απαγορεύεται η αναπαραγωγή, αναδημοσίευση και διάθεσή τους στο κοινό με οποιονδήποτε τρόπο χωρίς τη λήψη άδειας από τους δικαιούχους. "</a:t>
            </a:r>
          </a:p>
          <a:p>
            <a:pPr marL="0" indent="0">
              <a:buNone/>
            </a:pP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5075BC"/>
                </a:solidFill>
              </a:rPr>
              <a:t>Διαμόρφωση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476177" y="3426991"/>
            <a:ext cx="619283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l-GR" altLang="el-GR" b="0" dirty="0">
                <a:latin typeface="+mn-lt"/>
              </a:rPr>
              <a:t>Χαμηλή πολυπλοκότητα διατάξεων εκπομπή-λήψης  Η/Μ ακτινοβολίας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l-GR" altLang="el-GR" b="0" dirty="0">
                <a:latin typeface="+mn-lt"/>
              </a:rPr>
              <a:t>Πολυπλεξία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l-GR" altLang="el-GR" b="0" dirty="0">
                <a:latin typeface="+mn-lt"/>
              </a:rPr>
              <a:t>Αντιμετώπιση των περιορισμών που επιβάλλει το κανάλι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l-GR" altLang="el-GR" b="0" dirty="0">
                <a:latin typeface="+mn-lt"/>
              </a:rPr>
              <a:t>Διαμόρφωση για περιορισμό θορύβου και παρεμβολών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l-GR" altLang="el-GR" b="0" dirty="0">
                <a:latin typeface="+mn-lt"/>
              </a:rPr>
              <a:t>Απονομή συχνοτήτων</a:t>
            </a:r>
            <a:endParaRPr lang="en-US" altLang="el-GR" b="0" dirty="0">
              <a:latin typeface="+mn-lt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156127" y="2491953"/>
            <a:ext cx="2376487" cy="792163"/>
          </a:xfrm>
          <a:prstGeom prst="wedgeRoundRectCallout">
            <a:avLst>
              <a:gd name="adj1" fmla="val -55412"/>
              <a:gd name="adj2" fmla="val 69440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l-GR" altLang="el-GR" sz="900">
                <a:latin typeface="+mn-lt"/>
              </a:rPr>
              <a:t>Ανθρώπινη ομιλία (εύρος συχνοτήτων 20 Hz με 5 KHz).</a:t>
            </a:r>
          </a:p>
          <a:p>
            <a:pPr eaLnBrk="1" hangingPunct="1">
              <a:buFontTx/>
              <a:buChar char="•"/>
            </a:pPr>
            <a:r>
              <a:rPr lang="el-GR" altLang="el-GR" sz="900">
                <a:latin typeface="+mn-lt"/>
              </a:rPr>
              <a:t>Δεν υπάρχουν κεραίες για συχνότητες αυτής της τάξης (μήκος κύματος της τάξης των 100 Κm)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420864" y="4004841"/>
            <a:ext cx="2519363" cy="288925"/>
          </a:xfrm>
          <a:prstGeom prst="wedgeRoundRectCallout">
            <a:avLst>
              <a:gd name="adj1" fmla="val -69847"/>
              <a:gd name="adj2" fmla="val 39560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l-GR" altLang="el-GR" sz="1200">
                <a:latin typeface="+mn-lt"/>
              </a:rPr>
              <a:t>Κινητή τηλεφωνία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787702" y="5660603"/>
            <a:ext cx="2520950" cy="360363"/>
          </a:xfrm>
          <a:prstGeom prst="wedgeRoundRectCallout">
            <a:avLst>
              <a:gd name="adj1" fmla="val -89167"/>
              <a:gd name="adj2" fmla="val -65417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l-GR" altLang="el-GR" sz="1200">
                <a:latin typeface="+mn-lt"/>
              </a:rPr>
              <a:t>Ραδιοφωνία-Τηλεόραση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39552" y="1772816"/>
            <a:ext cx="48990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l-GR" altLang="el-GR" dirty="0">
                <a:latin typeface="+mn-lt"/>
              </a:rPr>
              <a:t>Διαμόρφωση,</a:t>
            </a:r>
            <a:r>
              <a:rPr lang="el-GR" altLang="el-GR" b="0" dirty="0">
                <a:latin typeface="+mn-lt"/>
              </a:rPr>
              <a:t> είναι η διαδικασία αντιστοίχισης της πληροφορίας που μεταφέρει το σήμα βασικής ζώνης m(t) σε ένα χαρακτηριστικό ενός </a:t>
            </a:r>
            <a:r>
              <a:rPr lang="el-GR" altLang="el-GR" b="0" dirty="0" err="1">
                <a:latin typeface="+mn-lt"/>
              </a:rPr>
              <a:t>ζωνοπερατού</a:t>
            </a:r>
            <a:r>
              <a:rPr lang="el-GR" altLang="el-GR" b="0" dirty="0">
                <a:latin typeface="+mn-lt"/>
              </a:rPr>
              <a:t> σήματος, κατάλληλου για μετάδοση στο κανάλι </a:t>
            </a:r>
          </a:p>
        </p:txBody>
      </p:sp>
    </p:spTree>
    <p:extLst>
      <p:ext uri="{BB962C8B-B14F-4D97-AF65-F5344CB8AC3E}">
        <p14:creationId xmlns:p14="http://schemas.microsoft.com/office/powerpoint/2010/main" val="28166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Αναλογικές και Ψηφιακές </a:t>
            </a:r>
            <a:r>
              <a:rPr lang="el-GR" dirty="0" smtClean="0">
                <a:solidFill>
                  <a:srgbClr val="5075BC"/>
                </a:solidFill>
              </a:rPr>
              <a:t>Επικοινωνίες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6604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3248025"/>
            <a:ext cx="652145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82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Αναλογικές </a:t>
            </a:r>
            <a:r>
              <a:rPr lang="el-GR" dirty="0" smtClean="0"/>
              <a:t>Επικοινωνίες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Οι </a:t>
            </a:r>
            <a:r>
              <a:rPr lang="el-GR" b="1" dirty="0"/>
              <a:t>αναλογικές επικοινωνίες </a:t>
            </a:r>
            <a:r>
              <a:rPr lang="el-GR" dirty="0"/>
              <a:t>σχετίζονται με την εκπομπή, λήψη και πολυπλεξία αναλογικών σημάτων. </a:t>
            </a:r>
          </a:p>
          <a:p>
            <a:r>
              <a:rPr lang="el-GR" b="1" dirty="0"/>
              <a:t>Διαμορφώσεις Πλάτους (</a:t>
            </a:r>
            <a:r>
              <a:rPr lang="el-GR" b="1" dirty="0" err="1"/>
              <a:t>Amplitude</a:t>
            </a:r>
            <a:r>
              <a:rPr lang="el-GR" b="1" dirty="0"/>
              <a:t> </a:t>
            </a:r>
            <a:r>
              <a:rPr lang="el-GR" b="1" dirty="0" err="1"/>
              <a:t>Modulation</a:t>
            </a:r>
            <a:r>
              <a:rPr lang="el-GR" b="1" dirty="0"/>
              <a:t>)</a:t>
            </a:r>
            <a:r>
              <a:rPr lang="el-GR" dirty="0"/>
              <a:t>, στις οποίες το σήμα πληροφορίας βασικής ζώνης αντιστοιχείται στο πλάτος του διαμορφωμένου (</a:t>
            </a:r>
            <a:r>
              <a:rPr lang="el-GR" dirty="0" err="1"/>
              <a:t>modulated</a:t>
            </a:r>
            <a:r>
              <a:rPr lang="el-GR" dirty="0"/>
              <a:t>) σήματος.</a:t>
            </a:r>
          </a:p>
          <a:p>
            <a:pPr lvl="1"/>
            <a:r>
              <a:rPr lang="el-GR" dirty="0"/>
              <a:t>Περιλαμβάνει τις τεχνικές: Διπλής Πλευρικής Ζώνης με Συνολικό Φέρον (</a:t>
            </a:r>
            <a:r>
              <a:rPr lang="el-GR" dirty="0" err="1"/>
              <a:t>Double</a:t>
            </a:r>
            <a:r>
              <a:rPr lang="el-GR" dirty="0"/>
              <a:t> </a:t>
            </a:r>
            <a:r>
              <a:rPr lang="el-GR" dirty="0" err="1"/>
              <a:t>Side</a:t>
            </a:r>
            <a:r>
              <a:rPr lang="el-GR" dirty="0"/>
              <a:t> </a:t>
            </a:r>
            <a:r>
              <a:rPr lang="el-GR" dirty="0" err="1"/>
              <a:t>Band</a:t>
            </a:r>
            <a:r>
              <a:rPr lang="el-GR" dirty="0"/>
              <a:t>-AM-</a:t>
            </a:r>
            <a:r>
              <a:rPr lang="el-GR" dirty="0" err="1"/>
              <a:t>Total</a:t>
            </a:r>
            <a:r>
              <a:rPr lang="el-GR" dirty="0"/>
              <a:t> </a:t>
            </a:r>
            <a:r>
              <a:rPr lang="el-GR" dirty="0" err="1"/>
              <a:t>Carrier</a:t>
            </a:r>
            <a:r>
              <a:rPr lang="el-GR" dirty="0"/>
              <a:t>, DSB-AM-TC), Διπλής Πλευρικής Ζώνης με Καταργημένο Φέρον (</a:t>
            </a:r>
            <a:r>
              <a:rPr lang="el-GR" dirty="0" err="1"/>
              <a:t>Double</a:t>
            </a:r>
            <a:r>
              <a:rPr lang="el-GR" dirty="0"/>
              <a:t> </a:t>
            </a:r>
            <a:r>
              <a:rPr lang="el-GR" dirty="0" err="1"/>
              <a:t>Side</a:t>
            </a:r>
            <a:r>
              <a:rPr lang="el-GR" dirty="0"/>
              <a:t> </a:t>
            </a:r>
            <a:r>
              <a:rPr lang="el-GR" dirty="0" err="1"/>
              <a:t>Band</a:t>
            </a:r>
            <a:r>
              <a:rPr lang="el-GR" dirty="0"/>
              <a:t>-AM-</a:t>
            </a:r>
            <a:r>
              <a:rPr lang="el-GR" dirty="0" err="1"/>
              <a:t>Suppressed</a:t>
            </a:r>
            <a:r>
              <a:rPr lang="el-GR" dirty="0"/>
              <a:t> </a:t>
            </a:r>
            <a:r>
              <a:rPr lang="el-GR" dirty="0" err="1"/>
              <a:t>Carrier</a:t>
            </a:r>
            <a:r>
              <a:rPr lang="el-GR" dirty="0"/>
              <a:t>, DSB-AM-SC), Μονής Πλευρικής Ζώνης (</a:t>
            </a:r>
            <a:r>
              <a:rPr lang="el-GR" dirty="0" err="1"/>
              <a:t>Single</a:t>
            </a:r>
            <a:r>
              <a:rPr lang="el-GR" dirty="0"/>
              <a:t> </a:t>
            </a:r>
            <a:r>
              <a:rPr lang="el-GR" dirty="0" err="1"/>
              <a:t>Side</a:t>
            </a:r>
            <a:r>
              <a:rPr lang="el-GR" dirty="0"/>
              <a:t> </a:t>
            </a:r>
            <a:r>
              <a:rPr lang="el-GR" dirty="0" err="1"/>
              <a:t>Band</a:t>
            </a:r>
            <a:r>
              <a:rPr lang="el-GR" dirty="0"/>
              <a:t>-AM, SSB-AM) και Μονής Πλευρικής Ζώνης με Κατάλοιπο (</a:t>
            </a:r>
            <a:r>
              <a:rPr lang="el-GR" dirty="0" err="1"/>
              <a:t>Vestigial</a:t>
            </a:r>
            <a:r>
              <a:rPr lang="el-GR" dirty="0"/>
              <a:t> </a:t>
            </a:r>
            <a:r>
              <a:rPr lang="el-GR" dirty="0" err="1"/>
              <a:t>Side</a:t>
            </a:r>
            <a:r>
              <a:rPr lang="el-GR" dirty="0"/>
              <a:t> </a:t>
            </a:r>
            <a:r>
              <a:rPr lang="el-GR" dirty="0" err="1"/>
              <a:t>Band</a:t>
            </a:r>
            <a:r>
              <a:rPr lang="el-GR" dirty="0"/>
              <a:t>-AM, VSB-AM).</a:t>
            </a:r>
          </a:p>
          <a:p>
            <a:r>
              <a:rPr lang="el-GR" b="1" dirty="0"/>
              <a:t>Διαμορφώσεις Γωνίας (</a:t>
            </a:r>
            <a:r>
              <a:rPr lang="el-GR" b="1" dirty="0" err="1"/>
              <a:t>Αngle</a:t>
            </a:r>
            <a:r>
              <a:rPr lang="el-GR" b="1" dirty="0"/>
              <a:t> </a:t>
            </a:r>
            <a:r>
              <a:rPr lang="el-GR" b="1" dirty="0" err="1"/>
              <a:t>Modulation</a:t>
            </a:r>
            <a:r>
              <a:rPr lang="el-GR" b="1" dirty="0"/>
              <a:t>)</a:t>
            </a:r>
            <a:r>
              <a:rPr lang="el-GR" dirty="0"/>
              <a:t>, όπου η πληροφορία αντιστοιχείται στη γωνία του διαμορφωμένου σήματος, μέσω της μεταβολής της συχνότητας ή της φάσης του. Οι αντίστοιχες τεχνικές ονομάζονται Διαμόρφωση Συχνότητας (</a:t>
            </a:r>
            <a:r>
              <a:rPr lang="el-GR" dirty="0" err="1"/>
              <a:t>Frequency</a:t>
            </a:r>
            <a:r>
              <a:rPr lang="el-GR" dirty="0"/>
              <a:t> </a:t>
            </a:r>
            <a:r>
              <a:rPr lang="el-GR" dirty="0" err="1"/>
              <a:t>Modulation</a:t>
            </a:r>
            <a:r>
              <a:rPr lang="el-GR" dirty="0"/>
              <a:t>-FM) και Διαμόρφωση Φάσης (</a:t>
            </a:r>
            <a:r>
              <a:rPr lang="el-GR" dirty="0" err="1"/>
              <a:t>Phase</a:t>
            </a:r>
            <a:r>
              <a:rPr lang="el-GR" dirty="0"/>
              <a:t> </a:t>
            </a:r>
            <a:r>
              <a:rPr lang="el-GR" dirty="0" err="1"/>
              <a:t>Modulation</a:t>
            </a:r>
            <a:r>
              <a:rPr lang="el-GR" dirty="0"/>
              <a:t>-PM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958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1320</Words>
  <Application>Microsoft Office PowerPoint</Application>
  <PresentationFormat>On-screen Show (4:3)</PresentationFormat>
  <Paragraphs>163</Paragraphs>
  <Slides>60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MS PGothic</vt:lpstr>
      <vt:lpstr>Arial</vt:lpstr>
      <vt:lpstr>Calibri</vt:lpstr>
      <vt:lpstr>Times New Roman</vt:lpstr>
      <vt:lpstr>Wingdings</vt:lpstr>
      <vt:lpstr>Θέμα του Office</vt:lpstr>
      <vt:lpstr>Συστήματα Επικοινωνιών</vt:lpstr>
      <vt:lpstr>Περιγραφή ενότητας</vt:lpstr>
      <vt:lpstr>Αναλογικές διαδικασίες</vt:lpstr>
      <vt:lpstr>Σήματα: Βασικής ζώνης και Ζωνοπερατό</vt:lpstr>
      <vt:lpstr>Ζωνοπερατά Σήματα</vt:lpstr>
      <vt:lpstr>Φίλτρα</vt:lpstr>
      <vt:lpstr>Διαμόρφωση</vt:lpstr>
      <vt:lpstr>Αναλογικές και Ψηφιακές Επικοινωνίες</vt:lpstr>
      <vt:lpstr>Αναλογικές Επικοινωνίες</vt:lpstr>
      <vt:lpstr>Διπλής πλευρικής ζώνης με συνολικό φέρον ή ΑΜ</vt:lpstr>
      <vt:lpstr>AM-Δείκτης διαμόρφωσης</vt:lpstr>
      <vt:lpstr>Παράδειγμα 4.1 (1)</vt:lpstr>
      <vt:lpstr>Παράδειγμα 4.1 (2)</vt:lpstr>
      <vt:lpstr>ΑΜ: Παράδειγμα 4.1</vt:lpstr>
      <vt:lpstr>ΑΜ: Ημιτονοειδές σήμα πληροφορίας (1)</vt:lpstr>
      <vt:lpstr>ΑΜ: Ημιτονοειδές σήμα πληροφορίας (2)</vt:lpstr>
      <vt:lpstr>Παράδειγμα 4.3</vt:lpstr>
      <vt:lpstr>Παράδειγμα 4.4</vt:lpstr>
      <vt:lpstr>ΑΜ με μεταβολή του πλάτους του φέροντος</vt:lpstr>
      <vt:lpstr>ΑΜ με μεταβολή του πλάτους του σήματος πληροφορίας</vt:lpstr>
      <vt:lpstr>Διπλής πλευρικής ζώνης με συνολικό φέρον ή ΑΜ (1)</vt:lpstr>
      <vt:lpstr>Διπλής πλευρικής ζώνης με συνολικό φέρον ή ΑΜ (2)</vt:lpstr>
      <vt:lpstr>ΑΜ: Φασματικό περιεχόμενο</vt:lpstr>
      <vt:lpstr>ΑΜ: Ισχύς</vt:lpstr>
      <vt:lpstr>ΑΜ: Φασματικό περιεχόμενο</vt:lpstr>
      <vt:lpstr>Διαμορφωτές ΑΜ</vt:lpstr>
      <vt:lpstr>Ασύμφωνοι Αποδιαμορφωτές ΑΜ (1)</vt:lpstr>
      <vt:lpstr>Ασύμφωνοι Αποδιαμορφωτές ΑΜ (2)</vt:lpstr>
      <vt:lpstr>Παράδειγμα 4.6</vt:lpstr>
      <vt:lpstr>Παράδειγμα 4.7</vt:lpstr>
      <vt:lpstr>Ασύμφωνοι Αποδιαμορφωτές ΑΜ: Υπερδιαμόρφωση</vt:lpstr>
      <vt:lpstr>Σύμφωνοι Αποδιαμορφωτές ΑΜ</vt:lpstr>
      <vt:lpstr>Διπλής Πλευρικής Ζώνης με Καταργημένο Φέρον  Double Side Band-AM-Suppressed Carrier, DSB-AM-SC</vt:lpstr>
      <vt:lpstr>Φασματικό περιεχόμενο και ισχύς, DSB-AM-SC (1)</vt:lpstr>
      <vt:lpstr>Παράδειγμα 4.8</vt:lpstr>
      <vt:lpstr>Φασματικό περιεχόμενο και ισχύς, DSB-AM-SC (2)</vt:lpstr>
      <vt:lpstr>Διαμόρφωση DSB-AM-SC Ισοσταθμισμένος διαμορφωτής</vt:lpstr>
      <vt:lpstr>Σύμφωνη αποδιαμόρφωση DSB-AM-SC</vt:lpstr>
      <vt:lpstr>Ο ανιχνευτής περιβάλλουσας σαν αποδιαμορφωτής DSB-SC AM</vt:lpstr>
      <vt:lpstr>Παράδειγμα 4.11</vt:lpstr>
      <vt:lpstr>Διαμόρφωση μονής πλευρικής ζώνης Single Sideband AM, SSB-ΑΜ (1)</vt:lpstr>
      <vt:lpstr>Διαμόρφωση μονής πλευρικής ζώνης Single Sideband AM, SSB-ΑΜ (2)</vt:lpstr>
      <vt:lpstr>Παράδειγμα 4.12</vt:lpstr>
      <vt:lpstr>Διαμόρφωση μονής πλευρικής ζώνης Single Sideband AM, SSB-ΑΜ (3)</vt:lpstr>
      <vt:lpstr>Διαμόρφωση μονής πλευρικής ζώνης Single Sideband AM- SSB (1)</vt:lpstr>
      <vt:lpstr>Αποδιαμόρφωση AM-SSB</vt:lpstr>
      <vt:lpstr>Παράδειγμα 4.13 (1)</vt:lpstr>
      <vt:lpstr>Παράδειγμα 4.13 (2)</vt:lpstr>
      <vt:lpstr>Διαμόρφωση μονής πλευρικής ζώνης Single Sideband AM- SSB (2)</vt:lpstr>
      <vt:lpstr>SSB με κατάλοιπο πλευρικής Vestigial Side Band AM, VSB-AM (1)</vt:lpstr>
      <vt:lpstr>SSB με κατάλοιπο πλευρικής Vestigial Side Band AM, VSB-AM (2)</vt:lpstr>
      <vt:lpstr>Σύνοψη διαμορφώσεων πλάτους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Uoa</cp:lastModifiedBy>
  <cp:revision>208</cp:revision>
  <dcterms:created xsi:type="dcterms:W3CDTF">2012-09-06T09:03:05Z</dcterms:created>
  <dcterms:modified xsi:type="dcterms:W3CDTF">2016-02-15T10:41:39Z</dcterms:modified>
</cp:coreProperties>
</file>