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9" r:id="rId1"/>
  </p:sldMasterIdLst>
  <p:notesMasterIdLst>
    <p:notesMasterId r:id="rId156"/>
  </p:notesMasterIdLst>
  <p:sldIdLst>
    <p:sldId id="256" r:id="rId2"/>
    <p:sldId id="258" r:id="rId3"/>
    <p:sldId id="260" r:id="rId4"/>
    <p:sldId id="262" r:id="rId5"/>
    <p:sldId id="263" r:id="rId6"/>
    <p:sldId id="265" r:id="rId7"/>
    <p:sldId id="266" r:id="rId8"/>
    <p:sldId id="267" r:id="rId9"/>
    <p:sldId id="268" r:id="rId10"/>
    <p:sldId id="269" r:id="rId11"/>
    <p:sldId id="271" r:id="rId12"/>
    <p:sldId id="272" r:id="rId13"/>
    <p:sldId id="273" r:id="rId14"/>
    <p:sldId id="274" r:id="rId15"/>
    <p:sldId id="276" r:id="rId16"/>
    <p:sldId id="277" r:id="rId17"/>
    <p:sldId id="278" r:id="rId18"/>
    <p:sldId id="280" r:id="rId19"/>
    <p:sldId id="281" r:id="rId20"/>
    <p:sldId id="283" r:id="rId21"/>
    <p:sldId id="284" r:id="rId22"/>
    <p:sldId id="286" r:id="rId23"/>
    <p:sldId id="287" r:id="rId24"/>
    <p:sldId id="288" r:id="rId25"/>
    <p:sldId id="289" r:id="rId26"/>
    <p:sldId id="290" r:id="rId27"/>
    <p:sldId id="291" r:id="rId28"/>
    <p:sldId id="292" r:id="rId29"/>
    <p:sldId id="293" r:id="rId30"/>
    <p:sldId id="295" r:id="rId31"/>
    <p:sldId id="296" r:id="rId32"/>
    <p:sldId id="297" r:id="rId33"/>
    <p:sldId id="300" r:id="rId34"/>
    <p:sldId id="301" r:id="rId35"/>
    <p:sldId id="302" r:id="rId36"/>
    <p:sldId id="303" r:id="rId37"/>
    <p:sldId id="304" r:id="rId38"/>
    <p:sldId id="305" r:id="rId39"/>
    <p:sldId id="306" r:id="rId40"/>
    <p:sldId id="307" r:id="rId41"/>
    <p:sldId id="308" r:id="rId42"/>
    <p:sldId id="310" r:id="rId43"/>
    <p:sldId id="312" r:id="rId44"/>
    <p:sldId id="313" r:id="rId45"/>
    <p:sldId id="315" r:id="rId46"/>
    <p:sldId id="316" r:id="rId47"/>
    <p:sldId id="318" r:id="rId48"/>
    <p:sldId id="320" r:id="rId49"/>
    <p:sldId id="321" r:id="rId50"/>
    <p:sldId id="322" r:id="rId51"/>
    <p:sldId id="323" r:id="rId52"/>
    <p:sldId id="325" r:id="rId53"/>
    <p:sldId id="326" r:id="rId54"/>
    <p:sldId id="327" r:id="rId55"/>
    <p:sldId id="328" r:id="rId56"/>
    <p:sldId id="330" r:id="rId57"/>
    <p:sldId id="332" r:id="rId58"/>
    <p:sldId id="334" r:id="rId59"/>
    <p:sldId id="336" r:id="rId60"/>
    <p:sldId id="338" r:id="rId61"/>
    <p:sldId id="339" r:id="rId62"/>
    <p:sldId id="340" r:id="rId63"/>
    <p:sldId id="341" r:id="rId64"/>
    <p:sldId id="343" r:id="rId65"/>
    <p:sldId id="344" r:id="rId66"/>
    <p:sldId id="346" r:id="rId67"/>
    <p:sldId id="348" r:id="rId68"/>
    <p:sldId id="350" r:id="rId69"/>
    <p:sldId id="352" r:id="rId70"/>
    <p:sldId id="354" r:id="rId71"/>
    <p:sldId id="356" r:id="rId72"/>
    <p:sldId id="358" r:id="rId73"/>
    <p:sldId id="360" r:id="rId74"/>
    <p:sldId id="362" r:id="rId75"/>
    <p:sldId id="364" r:id="rId76"/>
    <p:sldId id="366" r:id="rId77"/>
    <p:sldId id="367" r:id="rId78"/>
    <p:sldId id="369" r:id="rId79"/>
    <p:sldId id="371" r:id="rId80"/>
    <p:sldId id="373" r:id="rId81"/>
    <p:sldId id="375" r:id="rId82"/>
    <p:sldId id="377" r:id="rId83"/>
    <p:sldId id="379" r:id="rId84"/>
    <p:sldId id="381" r:id="rId85"/>
    <p:sldId id="383" r:id="rId86"/>
    <p:sldId id="385" r:id="rId87"/>
    <p:sldId id="387" r:id="rId88"/>
    <p:sldId id="389" r:id="rId89"/>
    <p:sldId id="391" r:id="rId90"/>
    <p:sldId id="393" r:id="rId91"/>
    <p:sldId id="395" r:id="rId92"/>
    <p:sldId id="397" r:id="rId93"/>
    <p:sldId id="399" r:id="rId94"/>
    <p:sldId id="401" r:id="rId95"/>
    <p:sldId id="403" r:id="rId96"/>
    <p:sldId id="405" r:id="rId97"/>
    <p:sldId id="407" r:id="rId98"/>
    <p:sldId id="408" r:id="rId99"/>
    <p:sldId id="409" r:id="rId100"/>
    <p:sldId id="410" r:id="rId101"/>
    <p:sldId id="412" r:id="rId102"/>
    <p:sldId id="414" r:id="rId103"/>
    <p:sldId id="416" r:id="rId104"/>
    <p:sldId id="418" r:id="rId105"/>
    <p:sldId id="420" r:id="rId106"/>
    <p:sldId id="423" r:id="rId107"/>
    <p:sldId id="425" r:id="rId108"/>
    <p:sldId id="427" r:id="rId109"/>
    <p:sldId id="429" r:id="rId110"/>
    <p:sldId id="431" r:id="rId111"/>
    <p:sldId id="457" r:id="rId112"/>
    <p:sldId id="433" r:id="rId113"/>
    <p:sldId id="435" r:id="rId114"/>
    <p:sldId id="437" r:id="rId115"/>
    <p:sldId id="439" r:id="rId116"/>
    <p:sldId id="441" r:id="rId117"/>
    <p:sldId id="443" r:id="rId118"/>
    <p:sldId id="445" r:id="rId119"/>
    <p:sldId id="446" r:id="rId120"/>
    <p:sldId id="447" r:id="rId121"/>
    <p:sldId id="449" r:id="rId122"/>
    <p:sldId id="451" r:id="rId123"/>
    <p:sldId id="452" r:id="rId124"/>
    <p:sldId id="454" r:id="rId125"/>
    <p:sldId id="422" r:id="rId126"/>
    <p:sldId id="456" r:id="rId127"/>
    <p:sldId id="458" r:id="rId128"/>
    <p:sldId id="459" r:id="rId129"/>
    <p:sldId id="460" r:id="rId130"/>
    <p:sldId id="461" r:id="rId131"/>
    <p:sldId id="462" r:id="rId132"/>
    <p:sldId id="463" r:id="rId133"/>
    <p:sldId id="464" r:id="rId134"/>
    <p:sldId id="465" r:id="rId135"/>
    <p:sldId id="481" r:id="rId136"/>
    <p:sldId id="482" r:id="rId137"/>
    <p:sldId id="483" r:id="rId138"/>
    <p:sldId id="484" r:id="rId139"/>
    <p:sldId id="485" r:id="rId140"/>
    <p:sldId id="480" r:id="rId141"/>
    <p:sldId id="466" r:id="rId142"/>
    <p:sldId id="467" r:id="rId143"/>
    <p:sldId id="468" r:id="rId144"/>
    <p:sldId id="469" r:id="rId145"/>
    <p:sldId id="470" r:id="rId146"/>
    <p:sldId id="471" r:id="rId147"/>
    <p:sldId id="472" r:id="rId148"/>
    <p:sldId id="473" r:id="rId149"/>
    <p:sldId id="474" r:id="rId150"/>
    <p:sldId id="475" r:id="rId151"/>
    <p:sldId id="476" r:id="rId152"/>
    <p:sldId id="477" r:id="rId153"/>
    <p:sldId id="478" r:id="rId154"/>
    <p:sldId id="479" r:id="rId155"/>
  </p:sldIdLst>
  <p:sldSz cx="9144000" cy="6858000" type="screen4x3"/>
  <p:notesSz cx="6858000" cy="9144000"/>
  <p:defaultTextStyle>
    <a:defPPr>
      <a:defRPr lang="el-GR"/>
    </a:defPPr>
    <a:lvl1pPr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1pPr>
    <a:lvl2pPr marL="4572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2pPr>
    <a:lvl3pPr marL="9144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3pPr>
    <a:lvl4pPr marL="13716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4pPr>
    <a:lvl5pPr marL="1828800" algn="l" rtl="0" eaLnBrk="0" fontAlgn="base" hangingPunct="0">
      <a:spcBef>
        <a:spcPct val="0"/>
      </a:spcBef>
      <a:spcAft>
        <a:spcPct val="0"/>
      </a:spcAft>
      <a:defRPr b="1" kern="1200">
        <a:solidFill>
          <a:schemeClr val="tx1"/>
        </a:solidFill>
        <a:latin typeface="Comic Sans MS" panose="030F0702030302020204" pitchFamily="66" charset="0"/>
        <a:ea typeface="+mn-ea"/>
        <a:cs typeface="+mn-cs"/>
      </a:defRPr>
    </a:lvl5pPr>
    <a:lvl6pPr marL="2286000" algn="l" defTabSz="914400" rtl="0" eaLnBrk="1" latinLnBrk="0" hangingPunct="1">
      <a:defRPr b="1" kern="1200">
        <a:solidFill>
          <a:schemeClr val="tx1"/>
        </a:solidFill>
        <a:latin typeface="Comic Sans MS" panose="030F0702030302020204" pitchFamily="66" charset="0"/>
        <a:ea typeface="+mn-ea"/>
        <a:cs typeface="+mn-cs"/>
      </a:defRPr>
    </a:lvl6pPr>
    <a:lvl7pPr marL="2743200" algn="l" defTabSz="914400" rtl="0" eaLnBrk="1" latinLnBrk="0" hangingPunct="1">
      <a:defRPr b="1" kern="1200">
        <a:solidFill>
          <a:schemeClr val="tx1"/>
        </a:solidFill>
        <a:latin typeface="Comic Sans MS" panose="030F0702030302020204" pitchFamily="66" charset="0"/>
        <a:ea typeface="+mn-ea"/>
        <a:cs typeface="+mn-cs"/>
      </a:defRPr>
    </a:lvl7pPr>
    <a:lvl8pPr marL="3200400" algn="l" defTabSz="914400" rtl="0" eaLnBrk="1" latinLnBrk="0" hangingPunct="1">
      <a:defRPr b="1" kern="1200">
        <a:solidFill>
          <a:schemeClr val="tx1"/>
        </a:solidFill>
        <a:latin typeface="Comic Sans MS" panose="030F0702030302020204" pitchFamily="66" charset="0"/>
        <a:ea typeface="+mn-ea"/>
        <a:cs typeface="+mn-cs"/>
      </a:defRPr>
    </a:lvl8pPr>
    <a:lvl9pPr marL="3657600" algn="l" defTabSz="914400" rtl="0" eaLnBrk="1" latinLnBrk="0" hangingPunct="1">
      <a:defRPr b="1"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162" autoAdjust="0"/>
  </p:normalViewPr>
  <p:slideViewPr>
    <p:cSldViewPr>
      <p:cViewPr varScale="1">
        <p:scale>
          <a:sx n="74" d="100"/>
          <a:sy n="74" d="100"/>
        </p:scale>
        <p:origin x="1164" y="72"/>
      </p:cViewPr>
      <p:guideLst>
        <p:guide orient="horz" pos="2160"/>
        <p:guide pos="2880"/>
      </p:guideLst>
    </p:cSldViewPr>
  </p:slideViewPr>
  <p:outlineViewPr>
    <p:cViewPr>
      <p:scale>
        <a:sx n="33" d="100"/>
        <a:sy n="33" d="100"/>
      </p:scale>
      <p:origin x="0" y="-19890"/>
    </p:cViewPr>
  </p:outlineViewPr>
  <p:notesTextViewPr>
    <p:cViewPr>
      <p:scale>
        <a:sx n="100" d="100"/>
        <a:sy n="100" d="100"/>
      </p:scale>
      <p:origin x="0" y="0"/>
    </p:cViewPr>
  </p:notesText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3FF224D1-2F82-4ABA-B726-2442EB8C6B15}" type="datetimeFigureOut">
              <a:rPr lang="el-GR"/>
              <a:pPr>
                <a:defRPr/>
              </a:pPr>
              <a:t>13/11/2015</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l-GR"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3A4EA820-647D-4AA3-9C8E-523E3CD63833}" type="slidenum">
              <a:rPr lang="el-GR"/>
              <a:pPr>
                <a:defRPr/>
              </a:pPr>
              <a:t>‹#›</a:t>
            </a:fld>
            <a:endParaRPr lang="el-GR"/>
          </a:p>
        </p:txBody>
      </p:sp>
    </p:spTree>
    <p:extLst>
      <p:ext uri="{BB962C8B-B14F-4D97-AF65-F5344CB8AC3E}">
        <p14:creationId xmlns:p14="http://schemas.microsoft.com/office/powerpoint/2010/main" val="3190082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b="1">
                <a:solidFill>
                  <a:schemeClr val="tx1"/>
                </a:solidFill>
                <a:latin typeface="Comic Sans MS" panose="030F0702030302020204" pitchFamily="66" charset="0"/>
              </a:defRPr>
            </a:lvl1pPr>
            <a:lvl2pPr marL="742950" indent="-285750">
              <a:defRPr b="1">
                <a:solidFill>
                  <a:schemeClr val="tx1"/>
                </a:solidFill>
                <a:latin typeface="Comic Sans MS" panose="030F0702030302020204" pitchFamily="66" charset="0"/>
              </a:defRPr>
            </a:lvl2pPr>
            <a:lvl3pPr marL="1143000" indent="-228600">
              <a:defRPr b="1">
                <a:solidFill>
                  <a:schemeClr val="tx1"/>
                </a:solidFill>
                <a:latin typeface="Comic Sans MS" panose="030F0702030302020204" pitchFamily="66" charset="0"/>
              </a:defRPr>
            </a:lvl3pPr>
            <a:lvl4pPr marL="1600200" indent="-228600">
              <a:defRPr b="1">
                <a:solidFill>
                  <a:schemeClr val="tx1"/>
                </a:solidFill>
                <a:latin typeface="Comic Sans MS" panose="030F0702030302020204" pitchFamily="66" charset="0"/>
              </a:defRPr>
            </a:lvl4pPr>
            <a:lvl5pPr marL="2057400" indent="-228600">
              <a:defRPr b="1">
                <a:solidFill>
                  <a:schemeClr val="tx1"/>
                </a:solidFill>
                <a:latin typeface="Comic Sans MS" panose="030F0702030302020204" pitchFamily="66"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defRPr>
            </a:lvl9pPr>
          </a:lstStyle>
          <a:p>
            <a:fld id="{D461632F-979C-45D4-9528-26FB4F622E5C}" type="slidenum">
              <a:rPr lang="el-GR" altLang="en-US" smtClean="0"/>
              <a:pPr/>
              <a:t>1</a:t>
            </a:fld>
            <a:endParaRPr lang="el-GR" altLang="en-US" smtClean="0"/>
          </a:p>
        </p:txBody>
      </p:sp>
    </p:spTree>
    <p:extLst>
      <p:ext uri="{BB962C8B-B14F-4D97-AF65-F5344CB8AC3E}">
        <p14:creationId xmlns:p14="http://schemas.microsoft.com/office/powerpoint/2010/main" val="229853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a:t>
            </a:fld>
            <a:endParaRPr lang="el-GR"/>
          </a:p>
        </p:txBody>
      </p:sp>
    </p:spTree>
    <p:extLst>
      <p:ext uri="{BB962C8B-B14F-4D97-AF65-F5344CB8AC3E}">
        <p14:creationId xmlns:p14="http://schemas.microsoft.com/office/powerpoint/2010/main" val="240235798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101</a:t>
            </a:fld>
            <a:endParaRPr lang="el-GR"/>
          </a:p>
        </p:txBody>
      </p:sp>
    </p:spTree>
    <p:extLst>
      <p:ext uri="{BB962C8B-B14F-4D97-AF65-F5344CB8AC3E}">
        <p14:creationId xmlns:p14="http://schemas.microsoft.com/office/powerpoint/2010/main" val="37239191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102</a:t>
            </a:fld>
            <a:endParaRPr lang="el-GR"/>
          </a:p>
        </p:txBody>
      </p:sp>
    </p:spTree>
    <p:extLst>
      <p:ext uri="{BB962C8B-B14F-4D97-AF65-F5344CB8AC3E}">
        <p14:creationId xmlns:p14="http://schemas.microsoft.com/office/powerpoint/2010/main" val="1185094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103</a:t>
            </a:fld>
            <a:endParaRPr lang="el-GR"/>
          </a:p>
        </p:txBody>
      </p:sp>
    </p:spTree>
    <p:extLst>
      <p:ext uri="{BB962C8B-B14F-4D97-AF65-F5344CB8AC3E}">
        <p14:creationId xmlns:p14="http://schemas.microsoft.com/office/powerpoint/2010/main" val="20260206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104</a:t>
            </a:fld>
            <a:endParaRPr lang="el-GR"/>
          </a:p>
        </p:txBody>
      </p:sp>
    </p:spTree>
    <p:extLst>
      <p:ext uri="{BB962C8B-B14F-4D97-AF65-F5344CB8AC3E}">
        <p14:creationId xmlns:p14="http://schemas.microsoft.com/office/powerpoint/2010/main" val="11857479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105</a:t>
            </a:fld>
            <a:endParaRPr lang="el-GR"/>
          </a:p>
        </p:txBody>
      </p:sp>
    </p:spTree>
    <p:extLst>
      <p:ext uri="{BB962C8B-B14F-4D97-AF65-F5344CB8AC3E}">
        <p14:creationId xmlns:p14="http://schemas.microsoft.com/office/powerpoint/2010/main" val="327372634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106</a:t>
            </a:fld>
            <a:endParaRPr lang="el-GR"/>
          </a:p>
        </p:txBody>
      </p:sp>
    </p:spTree>
    <p:extLst>
      <p:ext uri="{BB962C8B-B14F-4D97-AF65-F5344CB8AC3E}">
        <p14:creationId xmlns:p14="http://schemas.microsoft.com/office/powerpoint/2010/main" val="68959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107</a:t>
            </a:fld>
            <a:endParaRPr lang="el-GR"/>
          </a:p>
        </p:txBody>
      </p:sp>
    </p:spTree>
    <p:extLst>
      <p:ext uri="{BB962C8B-B14F-4D97-AF65-F5344CB8AC3E}">
        <p14:creationId xmlns:p14="http://schemas.microsoft.com/office/powerpoint/2010/main" val="141778675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108</a:t>
            </a:fld>
            <a:endParaRPr lang="el-GR"/>
          </a:p>
        </p:txBody>
      </p:sp>
    </p:spTree>
    <p:extLst>
      <p:ext uri="{BB962C8B-B14F-4D97-AF65-F5344CB8AC3E}">
        <p14:creationId xmlns:p14="http://schemas.microsoft.com/office/powerpoint/2010/main" val="8956560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109</a:t>
            </a:fld>
            <a:endParaRPr lang="el-GR"/>
          </a:p>
        </p:txBody>
      </p:sp>
    </p:spTree>
    <p:extLst>
      <p:ext uri="{BB962C8B-B14F-4D97-AF65-F5344CB8AC3E}">
        <p14:creationId xmlns:p14="http://schemas.microsoft.com/office/powerpoint/2010/main" val="2725145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110</a:t>
            </a:fld>
            <a:endParaRPr lang="el-GR"/>
          </a:p>
        </p:txBody>
      </p:sp>
    </p:spTree>
    <p:extLst>
      <p:ext uri="{BB962C8B-B14F-4D97-AF65-F5344CB8AC3E}">
        <p14:creationId xmlns:p14="http://schemas.microsoft.com/office/powerpoint/2010/main" val="70593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a:t>
            </a:fld>
            <a:endParaRPr lang="el-GR"/>
          </a:p>
        </p:txBody>
      </p:sp>
    </p:spTree>
    <p:extLst>
      <p:ext uri="{BB962C8B-B14F-4D97-AF65-F5344CB8AC3E}">
        <p14:creationId xmlns:p14="http://schemas.microsoft.com/office/powerpoint/2010/main" val="2979906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111</a:t>
            </a:fld>
            <a:endParaRPr lang="el-GR"/>
          </a:p>
        </p:txBody>
      </p:sp>
    </p:spTree>
    <p:extLst>
      <p:ext uri="{BB962C8B-B14F-4D97-AF65-F5344CB8AC3E}">
        <p14:creationId xmlns:p14="http://schemas.microsoft.com/office/powerpoint/2010/main" val="30250286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None/>
            </a:pPr>
            <a:endParaRPr lang="en-US" baseline="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112</a:t>
            </a:fld>
            <a:endParaRPr lang="el-GR"/>
          </a:p>
        </p:txBody>
      </p:sp>
    </p:spTree>
    <p:extLst>
      <p:ext uri="{BB962C8B-B14F-4D97-AF65-F5344CB8AC3E}">
        <p14:creationId xmlns:p14="http://schemas.microsoft.com/office/powerpoint/2010/main" val="4418100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113</a:t>
            </a:fld>
            <a:endParaRPr lang="el-GR"/>
          </a:p>
        </p:txBody>
      </p:sp>
    </p:spTree>
    <p:extLst>
      <p:ext uri="{BB962C8B-B14F-4D97-AF65-F5344CB8AC3E}">
        <p14:creationId xmlns:p14="http://schemas.microsoft.com/office/powerpoint/2010/main" val="20383988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114</a:t>
            </a:fld>
            <a:endParaRPr lang="el-GR"/>
          </a:p>
        </p:txBody>
      </p:sp>
    </p:spTree>
    <p:extLst>
      <p:ext uri="{BB962C8B-B14F-4D97-AF65-F5344CB8AC3E}">
        <p14:creationId xmlns:p14="http://schemas.microsoft.com/office/powerpoint/2010/main" val="1429428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115</a:t>
            </a:fld>
            <a:endParaRPr lang="el-GR"/>
          </a:p>
        </p:txBody>
      </p:sp>
    </p:spTree>
    <p:extLst>
      <p:ext uri="{BB962C8B-B14F-4D97-AF65-F5344CB8AC3E}">
        <p14:creationId xmlns:p14="http://schemas.microsoft.com/office/powerpoint/2010/main" val="11479880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116</a:t>
            </a:fld>
            <a:endParaRPr lang="el-GR"/>
          </a:p>
        </p:txBody>
      </p:sp>
    </p:spTree>
    <p:extLst>
      <p:ext uri="{BB962C8B-B14F-4D97-AF65-F5344CB8AC3E}">
        <p14:creationId xmlns:p14="http://schemas.microsoft.com/office/powerpoint/2010/main" val="37379530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117</a:t>
            </a:fld>
            <a:endParaRPr lang="el-GR"/>
          </a:p>
        </p:txBody>
      </p:sp>
    </p:spTree>
    <p:extLst>
      <p:ext uri="{BB962C8B-B14F-4D97-AF65-F5344CB8AC3E}">
        <p14:creationId xmlns:p14="http://schemas.microsoft.com/office/powerpoint/2010/main" val="116989913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118</a:t>
            </a:fld>
            <a:endParaRPr lang="el-GR"/>
          </a:p>
        </p:txBody>
      </p:sp>
    </p:spTree>
    <p:extLst>
      <p:ext uri="{BB962C8B-B14F-4D97-AF65-F5344CB8AC3E}">
        <p14:creationId xmlns:p14="http://schemas.microsoft.com/office/powerpoint/2010/main" val="2840227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119</a:t>
            </a:fld>
            <a:endParaRPr lang="el-GR"/>
          </a:p>
        </p:txBody>
      </p:sp>
    </p:spTree>
    <p:extLst>
      <p:ext uri="{BB962C8B-B14F-4D97-AF65-F5344CB8AC3E}">
        <p14:creationId xmlns:p14="http://schemas.microsoft.com/office/powerpoint/2010/main" val="12147944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120</a:t>
            </a:fld>
            <a:endParaRPr lang="el-GR"/>
          </a:p>
        </p:txBody>
      </p:sp>
    </p:spTree>
    <p:extLst>
      <p:ext uri="{BB962C8B-B14F-4D97-AF65-F5344CB8AC3E}">
        <p14:creationId xmlns:p14="http://schemas.microsoft.com/office/powerpoint/2010/main" val="424093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13</a:t>
            </a:fld>
            <a:endParaRPr lang="el-GR"/>
          </a:p>
        </p:txBody>
      </p:sp>
    </p:spTree>
    <p:extLst>
      <p:ext uri="{BB962C8B-B14F-4D97-AF65-F5344CB8AC3E}">
        <p14:creationId xmlns:p14="http://schemas.microsoft.com/office/powerpoint/2010/main" val="9492293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121</a:t>
            </a:fld>
            <a:endParaRPr lang="el-GR"/>
          </a:p>
        </p:txBody>
      </p:sp>
    </p:spTree>
    <p:extLst>
      <p:ext uri="{BB962C8B-B14F-4D97-AF65-F5344CB8AC3E}">
        <p14:creationId xmlns:p14="http://schemas.microsoft.com/office/powerpoint/2010/main" val="35190995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122</a:t>
            </a:fld>
            <a:endParaRPr lang="el-GR"/>
          </a:p>
        </p:txBody>
      </p:sp>
    </p:spTree>
    <p:extLst>
      <p:ext uri="{BB962C8B-B14F-4D97-AF65-F5344CB8AC3E}">
        <p14:creationId xmlns:p14="http://schemas.microsoft.com/office/powerpoint/2010/main" val="19810097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123</a:t>
            </a:fld>
            <a:endParaRPr lang="el-GR"/>
          </a:p>
        </p:txBody>
      </p:sp>
    </p:spTree>
    <p:extLst>
      <p:ext uri="{BB962C8B-B14F-4D97-AF65-F5344CB8AC3E}">
        <p14:creationId xmlns:p14="http://schemas.microsoft.com/office/powerpoint/2010/main" val="14075705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fr-FR"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124</a:t>
            </a:fld>
            <a:endParaRPr lang="el-GR"/>
          </a:p>
        </p:txBody>
      </p:sp>
    </p:spTree>
    <p:extLst>
      <p:ext uri="{BB962C8B-B14F-4D97-AF65-F5344CB8AC3E}">
        <p14:creationId xmlns:p14="http://schemas.microsoft.com/office/powerpoint/2010/main" val="9685046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125</a:t>
            </a:fld>
            <a:endParaRPr lang="el-GR"/>
          </a:p>
        </p:txBody>
      </p:sp>
    </p:spTree>
    <p:extLst>
      <p:ext uri="{BB962C8B-B14F-4D97-AF65-F5344CB8AC3E}">
        <p14:creationId xmlns:p14="http://schemas.microsoft.com/office/powerpoint/2010/main" val="19524616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126</a:t>
            </a:fld>
            <a:endParaRPr lang="el-GR"/>
          </a:p>
        </p:txBody>
      </p:sp>
    </p:spTree>
    <p:extLst>
      <p:ext uri="{BB962C8B-B14F-4D97-AF65-F5344CB8AC3E}">
        <p14:creationId xmlns:p14="http://schemas.microsoft.com/office/powerpoint/2010/main" val="16127314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endParaRPr lang="en-US" altLang="en-US" smtClean="0"/>
          </a:p>
        </p:txBody>
      </p:sp>
      <p:sp>
        <p:nvSpPr>
          <p:cNvPr id="2764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A4F9008F-F60D-41FC-BCE5-3DBE028AEF60}" type="slidenum">
              <a:rPr lang="el-GR" altLang="en-US" smtClean="0"/>
              <a:pPr/>
              <a:t>128</a:t>
            </a:fld>
            <a:endParaRPr lang="el-GR" altLang="en-US" smtClean="0"/>
          </a:p>
        </p:txBody>
      </p:sp>
    </p:spTree>
    <p:extLst>
      <p:ext uri="{BB962C8B-B14F-4D97-AF65-F5344CB8AC3E}">
        <p14:creationId xmlns:p14="http://schemas.microsoft.com/office/powerpoint/2010/main" val="31235380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98E3584-74CF-4570-BE48-9053EFC0F4E3}" type="slidenum">
              <a:rPr lang="el-GR" altLang="en-US" smtClean="0"/>
              <a:pPr/>
              <a:t>129</a:t>
            </a:fld>
            <a:endParaRPr lang="el-GR" altLang="en-US" smtClean="0"/>
          </a:p>
        </p:txBody>
      </p:sp>
    </p:spTree>
    <p:extLst>
      <p:ext uri="{BB962C8B-B14F-4D97-AF65-F5344CB8AC3E}">
        <p14:creationId xmlns:p14="http://schemas.microsoft.com/office/powerpoint/2010/main" val="35951045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800EBDA3-E5FC-4376-AE24-7728AF17E4CB}" type="slidenum">
              <a:rPr lang="el-GR" altLang="en-US" smtClean="0"/>
              <a:pPr/>
              <a:t>130</a:t>
            </a:fld>
            <a:endParaRPr lang="el-GR" altLang="en-US" smtClean="0"/>
          </a:p>
        </p:txBody>
      </p:sp>
    </p:spTree>
    <p:extLst>
      <p:ext uri="{BB962C8B-B14F-4D97-AF65-F5344CB8AC3E}">
        <p14:creationId xmlns:p14="http://schemas.microsoft.com/office/powerpoint/2010/main" val="102095565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2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690AD535-AF62-400F-84C3-E052F1DA0BCC}" type="slidenum">
              <a:rPr lang="el-GR" altLang="en-US" smtClean="0"/>
              <a:pPr/>
              <a:t>131</a:t>
            </a:fld>
            <a:endParaRPr lang="el-GR" altLang="en-US" smtClean="0"/>
          </a:p>
        </p:txBody>
      </p:sp>
    </p:spTree>
    <p:extLst>
      <p:ext uri="{BB962C8B-B14F-4D97-AF65-F5344CB8AC3E}">
        <p14:creationId xmlns:p14="http://schemas.microsoft.com/office/powerpoint/2010/main" val="3348882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14</a:t>
            </a:fld>
            <a:endParaRPr lang="el-GR"/>
          </a:p>
        </p:txBody>
      </p:sp>
    </p:spTree>
    <p:extLst>
      <p:ext uri="{BB962C8B-B14F-4D97-AF65-F5344CB8AC3E}">
        <p14:creationId xmlns:p14="http://schemas.microsoft.com/office/powerpoint/2010/main" val="23303686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2DC96EB-99A6-43FC-9DF8-FD008869427B}" type="slidenum">
              <a:rPr lang="el-GR" altLang="en-US" smtClean="0"/>
              <a:pPr/>
              <a:t>132</a:t>
            </a:fld>
            <a:endParaRPr lang="el-GR" altLang="en-US" smtClean="0"/>
          </a:p>
        </p:txBody>
      </p:sp>
    </p:spTree>
    <p:extLst>
      <p:ext uri="{BB962C8B-B14F-4D97-AF65-F5344CB8AC3E}">
        <p14:creationId xmlns:p14="http://schemas.microsoft.com/office/powerpoint/2010/main" val="31155583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ECF5FF16-766A-4BA8-A933-D3C61836720D}" type="slidenum">
              <a:rPr lang="el-GR" altLang="en-US" smtClean="0"/>
              <a:pPr/>
              <a:t>133</a:t>
            </a:fld>
            <a:endParaRPr lang="el-GR" altLang="en-US" smtClean="0"/>
          </a:p>
        </p:txBody>
      </p:sp>
    </p:spTree>
    <p:extLst>
      <p:ext uri="{BB962C8B-B14F-4D97-AF65-F5344CB8AC3E}">
        <p14:creationId xmlns:p14="http://schemas.microsoft.com/office/powerpoint/2010/main" val="35613139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134</a:t>
            </a:fld>
            <a:endParaRPr lang="el-GR" altLang="en-US" smtClean="0"/>
          </a:p>
        </p:txBody>
      </p:sp>
    </p:spTree>
    <p:extLst>
      <p:ext uri="{BB962C8B-B14F-4D97-AF65-F5344CB8AC3E}">
        <p14:creationId xmlns:p14="http://schemas.microsoft.com/office/powerpoint/2010/main" val="381264239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135</a:t>
            </a:fld>
            <a:endParaRPr lang="el-GR" altLang="en-US" smtClean="0"/>
          </a:p>
        </p:txBody>
      </p:sp>
    </p:spTree>
    <p:extLst>
      <p:ext uri="{BB962C8B-B14F-4D97-AF65-F5344CB8AC3E}">
        <p14:creationId xmlns:p14="http://schemas.microsoft.com/office/powerpoint/2010/main" val="390305254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136</a:t>
            </a:fld>
            <a:endParaRPr lang="el-GR" altLang="en-US" smtClean="0"/>
          </a:p>
        </p:txBody>
      </p:sp>
    </p:spTree>
    <p:extLst>
      <p:ext uri="{BB962C8B-B14F-4D97-AF65-F5344CB8AC3E}">
        <p14:creationId xmlns:p14="http://schemas.microsoft.com/office/powerpoint/2010/main" val="24443166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137</a:t>
            </a:fld>
            <a:endParaRPr lang="el-GR" altLang="en-US" smtClean="0"/>
          </a:p>
        </p:txBody>
      </p:sp>
    </p:spTree>
    <p:extLst>
      <p:ext uri="{BB962C8B-B14F-4D97-AF65-F5344CB8AC3E}">
        <p14:creationId xmlns:p14="http://schemas.microsoft.com/office/powerpoint/2010/main" val="93736063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138</a:t>
            </a:fld>
            <a:endParaRPr lang="el-GR" altLang="en-US" smtClean="0"/>
          </a:p>
        </p:txBody>
      </p:sp>
    </p:spTree>
    <p:extLst>
      <p:ext uri="{BB962C8B-B14F-4D97-AF65-F5344CB8AC3E}">
        <p14:creationId xmlns:p14="http://schemas.microsoft.com/office/powerpoint/2010/main" val="21815597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139</a:t>
            </a:fld>
            <a:endParaRPr lang="el-GR" altLang="en-US" smtClean="0"/>
          </a:p>
        </p:txBody>
      </p:sp>
    </p:spTree>
    <p:extLst>
      <p:ext uri="{BB962C8B-B14F-4D97-AF65-F5344CB8AC3E}">
        <p14:creationId xmlns:p14="http://schemas.microsoft.com/office/powerpoint/2010/main" val="30575269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140</a:t>
            </a:fld>
            <a:endParaRPr lang="el-GR" altLang="en-US" smtClean="0"/>
          </a:p>
        </p:txBody>
      </p:sp>
    </p:spTree>
    <p:extLst>
      <p:ext uri="{BB962C8B-B14F-4D97-AF65-F5344CB8AC3E}">
        <p14:creationId xmlns:p14="http://schemas.microsoft.com/office/powerpoint/2010/main" val="48473901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141</a:t>
            </a:fld>
            <a:endParaRPr lang="el-GR" altLang="en-US" smtClean="0"/>
          </a:p>
        </p:txBody>
      </p:sp>
    </p:spTree>
    <p:extLst>
      <p:ext uri="{BB962C8B-B14F-4D97-AF65-F5344CB8AC3E}">
        <p14:creationId xmlns:p14="http://schemas.microsoft.com/office/powerpoint/2010/main" val="279694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15</a:t>
            </a:fld>
            <a:endParaRPr lang="el-GR"/>
          </a:p>
        </p:txBody>
      </p:sp>
    </p:spTree>
    <p:extLst>
      <p:ext uri="{BB962C8B-B14F-4D97-AF65-F5344CB8AC3E}">
        <p14:creationId xmlns:p14="http://schemas.microsoft.com/office/powerpoint/2010/main" val="278371492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142</a:t>
            </a:fld>
            <a:endParaRPr lang="el-GR" altLang="en-US" smtClean="0"/>
          </a:p>
        </p:txBody>
      </p:sp>
    </p:spTree>
    <p:extLst>
      <p:ext uri="{BB962C8B-B14F-4D97-AF65-F5344CB8AC3E}">
        <p14:creationId xmlns:p14="http://schemas.microsoft.com/office/powerpoint/2010/main" val="277409424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143</a:t>
            </a:fld>
            <a:endParaRPr lang="el-GR" altLang="en-US" smtClean="0"/>
          </a:p>
        </p:txBody>
      </p:sp>
    </p:spTree>
    <p:extLst>
      <p:ext uri="{BB962C8B-B14F-4D97-AF65-F5344CB8AC3E}">
        <p14:creationId xmlns:p14="http://schemas.microsoft.com/office/powerpoint/2010/main" val="408568195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144</a:t>
            </a:fld>
            <a:endParaRPr lang="el-GR" altLang="en-US" smtClean="0"/>
          </a:p>
        </p:txBody>
      </p:sp>
    </p:spTree>
    <p:extLst>
      <p:ext uri="{BB962C8B-B14F-4D97-AF65-F5344CB8AC3E}">
        <p14:creationId xmlns:p14="http://schemas.microsoft.com/office/powerpoint/2010/main" val="6153911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145</a:t>
            </a:fld>
            <a:endParaRPr lang="el-GR" altLang="en-US" smtClean="0"/>
          </a:p>
        </p:txBody>
      </p:sp>
    </p:spTree>
    <p:extLst>
      <p:ext uri="{BB962C8B-B14F-4D97-AF65-F5344CB8AC3E}">
        <p14:creationId xmlns:p14="http://schemas.microsoft.com/office/powerpoint/2010/main" val="33067609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146</a:t>
            </a:fld>
            <a:endParaRPr lang="el-GR" altLang="en-US" smtClean="0"/>
          </a:p>
        </p:txBody>
      </p:sp>
    </p:spTree>
    <p:extLst>
      <p:ext uri="{BB962C8B-B14F-4D97-AF65-F5344CB8AC3E}">
        <p14:creationId xmlns:p14="http://schemas.microsoft.com/office/powerpoint/2010/main" val="14585446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147</a:t>
            </a:fld>
            <a:endParaRPr lang="el-GR" altLang="en-US" smtClean="0"/>
          </a:p>
        </p:txBody>
      </p:sp>
    </p:spTree>
    <p:extLst>
      <p:ext uri="{BB962C8B-B14F-4D97-AF65-F5344CB8AC3E}">
        <p14:creationId xmlns:p14="http://schemas.microsoft.com/office/powerpoint/2010/main" val="37006312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148</a:t>
            </a:fld>
            <a:endParaRPr lang="el-GR" altLang="en-US" smtClean="0"/>
          </a:p>
        </p:txBody>
      </p:sp>
    </p:spTree>
    <p:extLst>
      <p:ext uri="{BB962C8B-B14F-4D97-AF65-F5344CB8AC3E}">
        <p14:creationId xmlns:p14="http://schemas.microsoft.com/office/powerpoint/2010/main" val="2211120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149</a:t>
            </a:fld>
            <a:endParaRPr lang="el-GR" altLang="en-US" smtClean="0"/>
          </a:p>
        </p:txBody>
      </p:sp>
    </p:spTree>
    <p:extLst>
      <p:ext uri="{BB962C8B-B14F-4D97-AF65-F5344CB8AC3E}">
        <p14:creationId xmlns:p14="http://schemas.microsoft.com/office/powerpoint/2010/main" val="324100004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150</a:t>
            </a:fld>
            <a:endParaRPr lang="el-GR" altLang="en-US" smtClean="0"/>
          </a:p>
        </p:txBody>
      </p:sp>
    </p:spTree>
    <p:extLst>
      <p:ext uri="{BB962C8B-B14F-4D97-AF65-F5344CB8AC3E}">
        <p14:creationId xmlns:p14="http://schemas.microsoft.com/office/powerpoint/2010/main" val="61441411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151</a:t>
            </a:fld>
            <a:endParaRPr lang="el-GR" altLang="en-US" smtClean="0"/>
          </a:p>
        </p:txBody>
      </p:sp>
    </p:spTree>
    <p:extLst>
      <p:ext uri="{BB962C8B-B14F-4D97-AF65-F5344CB8AC3E}">
        <p14:creationId xmlns:p14="http://schemas.microsoft.com/office/powerpoint/2010/main" val="929210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16</a:t>
            </a:fld>
            <a:endParaRPr lang="el-GR"/>
          </a:p>
        </p:txBody>
      </p:sp>
    </p:spTree>
    <p:extLst>
      <p:ext uri="{BB962C8B-B14F-4D97-AF65-F5344CB8AC3E}">
        <p14:creationId xmlns:p14="http://schemas.microsoft.com/office/powerpoint/2010/main" val="383656290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152</a:t>
            </a:fld>
            <a:endParaRPr lang="el-GR" altLang="en-US" smtClean="0"/>
          </a:p>
        </p:txBody>
      </p:sp>
    </p:spTree>
    <p:extLst>
      <p:ext uri="{BB962C8B-B14F-4D97-AF65-F5344CB8AC3E}">
        <p14:creationId xmlns:p14="http://schemas.microsoft.com/office/powerpoint/2010/main" val="142587815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153</a:t>
            </a:fld>
            <a:endParaRPr lang="el-GR" altLang="en-US" smtClean="0"/>
          </a:p>
        </p:txBody>
      </p:sp>
    </p:spTree>
    <p:extLst>
      <p:ext uri="{BB962C8B-B14F-4D97-AF65-F5344CB8AC3E}">
        <p14:creationId xmlns:p14="http://schemas.microsoft.com/office/powerpoint/2010/main" val="2386657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fld id="{5DAD189D-D4B8-420C-AAC1-764CD0B1FDF0}" type="slidenum">
              <a:rPr lang="el-GR" altLang="en-US" smtClean="0"/>
              <a:pPr/>
              <a:t>154</a:t>
            </a:fld>
            <a:endParaRPr lang="el-GR" altLang="en-US" smtClean="0"/>
          </a:p>
        </p:txBody>
      </p:sp>
    </p:spTree>
    <p:extLst>
      <p:ext uri="{BB962C8B-B14F-4D97-AF65-F5344CB8AC3E}">
        <p14:creationId xmlns:p14="http://schemas.microsoft.com/office/powerpoint/2010/main" val="548518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17</a:t>
            </a:fld>
            <a:endParaRPr lang="el-GR"/>
          </a:p>
        </p:txBody>
      </p:sp>
    </p:spTree>
    <p:extLst>
      <p:ext uri="{BB962C8B-B14F-4D97-AF65-F5344CB8AC3E}">
        <p14:creationId xmlns:p14="http://schemas.microsoft.com/office/powerpoint/2010/main" val="950105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18</a:t>
            </a:fld>
            <a:endParaRPr lang="el-GR"/>
          </a:p>
        </p:txBody>
      </p:sp>
    </p:spTree>
    <p:extLst>
      <p:ext uri="{BB962C8B-B14F-4D97-AF65-F5344CB8AC3E}">
        <p14:creationId xmlns:p14="http://schemas.microsoft.com/office/powerpoint/2010/main" val="3844116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19</a:t>
            </a:fld>
            <a:endParaRPr lang="el-GR"/>
          </a:p>
        </p:txBody>
      </p:sp>
    </p:spTree>
    <p:extLst>
      <p:ext uri="{BB962C8B-B14F-4D97-AF65-F5344CB8AC3E}">
        <p14:creationId xmlns:p14="http://schemas.microsoft.com/office/powerpoint/2010/main" val="334083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20</a:t>
            </a:fld>
            <a:endParaRPr lang="el-GR"/>
          </a:p>
        </p:txBody>
      </p:sp>
    </p:spTree>
    <p:extLst>
      <p:ext uri="{BB962C8B-B14F-4D97-AF65-F5344CB8AC3E}">
        <p14:creationId xmlns:p14="http://schemas.microsoft.com/office/powerpoint/2010/main" val="3339126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a:t>
            </a:fld>
            <a:endParaRPr lang="el-GR"/>
          </a:p>
        </p:txBody>
      </p:sp>
    </p:spTree>
    <p:extLst>
      <p:ext uri="{BB962C8B-B14F-4D97-AF65-F5344CB8AC3E}">
        <p14:creationId xmlns:p14="http://schemas.microsoft.com/office/powerpoint/2010/main" val="1526537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21</a:t>
            </a:fld>
            <a:endParaRPr lang="el-GR"/>
          </a:p>
        </p:txBody>
      </p:sp>
    </p:spTree>
    <p:extLst>
      <p:ext uri="{BB962C8B-B14F-4D97-AF65-F5344CB8AC3E}">
        <p14:creationId xmlns:p14="http://schemas.microsoft.com/office/powerpoint/2010/main" val="378878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22</a:t>
            </a:fld>
            <a:endParaRPr lang="el-GR"/>
          </a:p>
        </p:txBody>
      </p:sp>
    </p:spTree>
    <p:extLst>
      <p:ext uri="{BB962C8B-B14F-4D97-AF65-F5344CB8AC3E}">
        <p14:creationId xmlns:p14="http://schemas.microsoft.com/office/powerpoint/2010/main" val="269116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23</a:t>
            </a:fld>
            <a:endParaRPr lang="el-GR"/>
          </a:p>
        </p:txBody>
      </p:sp>
    </p:spTree>
    <p:extLst>
      <p:ext uri="{BB962C8B-B14F-4D97-AF65-F5344CB8AC3E}">
        <p14:creationId xmlns:p14="http://schemas.microsoft.com/office/powerpoint/2010/main" val="56477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24</a:t>
            </a:fld>
            <a:endParaRPr lang="el-GR"/>
          </a:p>
        </p:txBody>
      </p:sp>
    </p:spTree>
    <p:extLst>
      <p:ext uri="{BB962C8B-B14F-4D97-AF65-F5344CB8AC3E}">
        <p14:creationId xmlns:p14="http://schemas.microsoft.com/office/powerpoint/2010/main" val="2029998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25</a:t>
            </a:fld>
            <a:endParaRPr lang="el-GR"/>
          </a:p>
        </p:txBody>
      </p:sp>
    </p:spTree>
    <p:extLst>
      <p:ext uri="{BB962C8B-B14F-4D97-AF65-F5344CB8AC3E}">
        <p14:creationId xmlns:p14="http://schemas.microsoft.com/office/powerpoint/2010/main" val="35524039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26</a:t>
            </a:fld>
            <a:endParaRPr lang="el-GR"/>
          </a:p>
        </p:txBody>
      </p:sp>
    </p:spTree>
    <p:extLst>
      <p:ext uri="{BB962C8B-B14F-4D97-AF65-F5344CB8AC3E}">
        <p14:creationId xmlns:p14="http://schemas.microsoft.com/office/powerpoint/2010/main" val="937501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27</a:t>
            </a:fld>
            <a:endParaRPr lang="el-GR"/>
          </a:p>
        </p:txBody>
      </p:sp>
    </p:spTree>
    <p:extLst>
      <p:ext uri="{BB962C8B-B14F-4D97-AF65-F5344CB8AC3E}">
        <p14:creationId xmlns:p14="http://schemas.microsoft.com/office/powerpoint/2010/main" val="3564721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28</a:t>
            </a:fld>
            <a:endParaRPr lang="el-GR"/>
          </a:p>
        </p:txBody>
      </p:sp>
    </p:spTree>
    <p:extLst>
      <p:ext uri="{BB962C8B-B14F-4D97-AF65-F5344CB8AC3E}">
        <p14:creationId xmlns:p14="http://schemas.microsoft.com/office/powerpoint/2010/main" val="3078603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29</a:t>
            </a:fld>
            <a:endParaRPr lang="el-GR"/>
          </a:p>
        </p:txBody>
      </p:sp>
    </p:spTree>
    <p:extLst>
      <p:ext uri="{BB962C8B-B14F-4D97-AF65-F5344CB8AC3E}">
        <p14:creationId xmlns:p14="http://schemas.microsoft.com/office/powerpoint/2010/main" val="3388075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30</a:t>
            </a:fld>
            <a:endParaRPr lang="el-GR"/>
          </a:p>
        </p:txBody>
      </p:sp>
    </p:spTree>
    <p:extLst>
      <p:ext uri="{BB962C8B-B14F-4D97-AF65-F5344CB8AC3E}">
        <p14:creationId xmlns:p14="http://schemas.microsoft.com/office/powerpoint/2010/main" val="3304946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a:t>
            </a:fld>
            <a:endParaRPr lang="el-GR"/>
          </a:p>
        </p:txBody>
      </p:sp>
    </p:spTree>
    <p:extLst>
      <p:ext uri="{BB962C8B-B14F-4D97-AF65-F5344CB8AC3E}">
        <p14:creationId xmlns:p14="http://schemas.microsoft.com/office/powerpoint/2010/main" val="1012485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31</a:t>
            </a:fld>
            <a:endParaRPr lang="el-GR"/>
          </a:p>
        </p:txBody>
      </p:sp>
    </p:spTree>
    <p:extLst>
      <p:ext uri="{BB962C8B-B14F-4D97-AF65-F5344CB8AC3E}">
        <p14:creationId xmlns:p14="http://schemas.microsoft.com/office/powerpoint/2010/main" val="210633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32</a:t>
            </a:fld>
            <a:endParaRPr lang="el-GR"/>
          </a:p>
        </p:txBody>
      </p:sp>
    </p:spTree>
    <p:extLst>
      <p:ext uri="{BB962C8B-B14F-4D97-AF65-F5344CB8AC3E}">
        <p14:creationId xmlns:p14="http://schemas.microsoft.com/office/powerpoint/2010/main" val="2057400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33</a:t>
            </a:fld>
            <a:endParaRPr lang="el-GR"/>
          </a:p>
        </p:txBody>
      </p:sp>
    </p:spTree>
    <p:extLst>
      <p:ext uri="{BB962C8B-B14F-4D97-AF65-F5344CB8AC3E}">
        <p14:creationId xmlns:p14="http://schemas.microsoft.com/office/powerpoint/2010/main" val="1027235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34</a:t>
            </a:fld>
            <a:endParaRPr lang="el-GR"/>
          </a:p>
        </p:txBody>
      </p:sp>
    </p:spTree>
    <p:extLst>
      <p:ext uri="{BB962C8B-B14F-4D97-AF65-F5344CB8AC3E}">
        <p14:creationId xmlns:p14="http://schemas.microsoft.com/office/powerpoint/2010/main" val="3242780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35</a:t>
            </a:fld>
            <a:endParaRPr lang="el-GR"/>
          </a:p>
        </p:txBody>
      </p:sp>
    </p:spTree>
    <p:extLst>
      <p:ext uri="{BB962C8B-B14F-4D97-AF65-F5344CB8AC3E}">
        <p14:creationId xmlns:p14="http://schemas.microsoft.com/office/powerpoint/2010/main" val="526563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36</a:t>
            </a:fld>
            <a:endParaRPr lang="el-GR"/>
          </a:p>
        </p:txBody>
      </p:sp>
    </p:spTree>
    <p:extLst>
      <p:ext uri="{BB962C8B-B14F-4D97-AF65-F5344CB8AC3E}">
        <p14:creationId xmlns:p14="http://schemas.microsoft.com/office/powerpoint/2010/main" val="1568706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37</a:t>
            </a:fld>
            <a:endParaRPr lang="el-GR"/>
          </a:p>
        </p:txBody>
      </p:sp>
    </p:spTree>
    <p:extLst>
      <p:ext uri="{BB962C8B-B14F-4D97-AF65-F5344CB8AC3E}">
        <p14:creationId xmlns:p14="http://schemas.microsoft.com/office/powerpoint/2010/main" val="1604778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38</a:t>
            </a:fld>
            <a:endParaRPr lang="el-GR"/>
          </a:p>
        </p:txBody>
      </p:sp>
    </p:spTree>
    <p:extLst>
      <p:ext uri="{BB962C8B-B14F-4D97-AF65-F5344CB8AC3E}">
        <p14:creationId xmlns:p14="http://schemas.microsoft.com/office/powerpoint/2010/main" val="1497855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39</a:t>
            </a:fld>
            <a:endParaRPr lang="el-GR"/>
          </a:p>
        </p:txBody>
      </p:sp>
    </p:spTree>
    <p:extLst>
      <p:ext uri="{BB962C8B-B14F-4D97-AF65-F5344CB8AC3E}">
        <p14:creationId xmlns:p14="http://schemas.microsoft.com/office/powerpoint/2010/main" val="791260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40</a:t>
            </a:fld>
            <a:endParaRPr lang="el-GR"/>
          </a:p>
        </p:txBody>
      </p:sp>
    </p:spTree>
    <p:extLst>
      <p:ext uri="{BB962C8B-B14F-4D97-AF65-F5344CB8AC3E}">
        <p14:creationId xmlns:p14="http://schemas.microsoft.com/office/powerpoint/2010/main" val="3411939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a:t>
            </a:fld>
            <a:endParaRPr lang="el-GR"/>
          </a:p>
        </p:txBody>
      </p:sp>
    </p:spTree>
    <p:extLst>
      <p:ext uri="{BB962C8B-B14F-4D97-AF65-F5344CB8AC3E}">
        <p14:creationId xmlns:p14="http://schemas.microsoft.com/office/powerpoint/2010/main" val="12719291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41</a:t>
            </a:fld>
            <a:endParaRPr lang="el-GR"/>
          </a:p>
        </p:txBody>
      </p:sp>
    </p:spTree>
    <p:extLst>
      <p:ext uri="{BB962C8B-B14F-4D97-AF65-F5344CB8AC3E}">
        <p14:creationId xmlns:p14="http://schemas.microsoft.com/office/powerpoint/2010/main" val="1424891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42</a:t>
            </a:fld>
            <a:endParaRPr lang="el-GR"/>
          </a:p>
        </p:txBody>
      </p:sp>
    </p:spTree>
    <p:extLst>
      <p:ext uri="{BB962C8B-B14F-4D97-AF65-F5344CB8AC3E}">
        <p14:creationId xmlns:p14="http://schemas.microsoft.com/office/powerpoint/2010/main" val="397170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i="0"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43</a:t>
            </a:fld>
            <a:endParaRPr lang="el-GR"/>
          </a:p>
        </p:txBody>
      </p:sp>
    </p:spTree>
    <p:extLst>
      <p:ext uri="{BB962C8B-B14F-4D97-AF65-F5344CB8AC3E}">
        <p14:creationId xmlns:p14="http://schemas.microsoft.com/office/powerpoint/2010/main" val="2906505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44</a:t>
            </a:fld>
            <a:endParaRPr lang="el-GR"/>
          </a:p>
        </p:txBody>
      </p:sp>
    </p:spTree>
    <p:extLst>
      <p:ext uri="{BB962C8B-B14F-4D97-AF65-F5344CB8AC3E}">
        <p14:creationId xmlns:p14="http://schemas.microsoft.com/office/powerpoint/2010/main" val="3464658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45</a:t>
            </a:fld>
            <a:endParaRPr lang="el-GR"/>
          </a:p>
        </p:txBody>
      </p:sp>
    </p:spTree>
    <p:extLst>
      <p:ext uri="{BB962C8B-B14F-4D97-AF65-F5344CB8AC3E}">
        <p14:creationId xmlns:p14="http://schemas.microsoft.com/office/powerpoint/2010/main" val="40040219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46</a:t>
            </a:fld>
            <a:endParaRPr lang="el-GR"/>
          </a:p>
        </p:txBody>
      </p:sp>
    </p:spTree>
    <p:extLst>
      <p:ext uri="{BB962C8B-B14F-4D97-AF65-F5344CB8AC3E}">
        <p14:creationId xmlns:p14="http://schemas.microsoft.com/office/powerpoint/2010/main" val="32355856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47</a:t>
            </a:fld>
            <a:endParaRPr lang="el-GR"/>
          </a:p>
        </p:txBody>
      </p:sp>
    </p:spTree>
    <p:extLst>
      <p:ext uri="{BB962C8B-B14F-4D97-AF65-F5344CB8AC3E}">
        <p14:creationId xmlns:p14="http://schemas.microsoft.com/office/powerpoint/2010/main" val="4028820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48</a:t>
            </a:fld>
            <a:endParaRPr lang="el-GR"/>
          </a:p>
        </p:txBody>
      </p:sp>
    </p:spTree>
    <p:extLst>
      <p:ext uri="{BB962C8B-B14F-4D97-AF65-F5344CB8AC3E}">
        <p14:creationId xmlns:p14="http://schemas.microsoft.com/office/powerpoint/2010/main" val="17407112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49</a:t>
            </a:fld>
            <a:endParaRPr lang="el-GR"/>
          </a:p>
        </p:txBody>
      </p:sp>
    </p:spTree>
    <p:extLst>
      <p:ext uri="{BB962C8B-B14F-4D97-AF65-F5344CB8AC3E}">
        <p14:creationId xmlns:p14="http://schemas.microsoft.com/office/powerpoint/2010/main" val="7255959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50</a:t>
            </a:fld>
            <a:endParaRPr lang="el-GR"/>
          </a:p>
        </p:txBody>
      </p:sp>
    </p:spTree>
    <p:extLst>
      <p:ext uri="{BB962C8B-B14F-4D97-AF65-F5344CB8AC3E}">
        <p14:creationId xmlns:p14="http://schemas.microsoft.com/office/powerpoint/2010/main" val="1279405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a:t>
            </a:fld>
            <a:endParaRPr lang="el-GR"/>
          </a:p>
        </p:txBody>
      </p:sp>
    </p:spTree>
    <p:extLst>
      <p:ext uri="{BB962C8B-B14F-4D97-AF65-F5344CB8AC3E}">
        <p14:creationId xmlns:p14="http://schemas.microsoft.com/office/powerpoint/2010/main" val="3688934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51</a:t>
            </a:fld>
            <a:endParaRPr lang="el-GR"/>
          </a:p>
        </p:txBody>
      </p:sp>
    </p:spTree>
    <p:extLst>
      <p:ext uri="{BB962C8B-B14F-4D97-AF65-F5344CB8AC3E}">
        <p14:creationId xmlns:p14="http://schemas.microsoft.com/office/powerpoint/2010/main" val="13734847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52</a:t>
            </a:fld>
            <a:endParaRPr lang="el-GR"/>
          </a:p>
        </p:txBody>
      </p:sp>
    </p:spTree>
    <p:extLst>
      <p:ext uri="{BB962C8B-B14F-4D97-AF65-F5344CB8AC3E}">
        <p14:creationId xmlns:p14="http://schemas.microsoft.com/office/powerpoint/2010/main" val="35781253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53</a:t>
            </a:fld>
            <a:endParaRPr lang="el-GR"/>
          </a:p>
        </p:txBody>
      </p:sp>
    </p:spTree>
    <p:extLst>
      <p:ext uri="{BB962C8B-B14F-4D97-AF65-F5344CB8AC3E}">
        <p14:creationId xmlns:p14="http://schemas.microsoft.com/office/powerpoint/2010/main" val="3258090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54</a:t>
            </a:fld>
            <a:endParaRPr lang="el-GR"/>
          </a:p>
        </p:txBody>
      </p:sp>
    </p:spTree>
    <p:extLst>
      <p:ext uri="{BB962C8B-B14F-4D97-AF65-F5344CB8AC3E}">
        <p14:creationId xmlns:p14="http://schemas.microsoft.com/office/powerpoint/2010/main" val="16454442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55</a:t>
            </a:fld>
            <a:endParaRPr lang="el-GR"/>
          </a:p>
        </p:txBody>
      </p:sp>
    </p:spTree>
    <p:extLst>
      <p:ext uri="{BB962C8B-B14F-4D97-AF65-F5344CB8AC3E}">
        <p14:creationId xmlns:p14="http://schemas.microsoft.com/office/powerpoint/2010/main" val="1900618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56</a:t>
            </a:fld>
            <a:endParaRPr lang="el-GR"/>
          </a:p>
        </p:txBody>
      </p:sp>
    </p:spTree>
    <p:extLst>
      <p:ext uri="{BB962C8B-B14F-4D97-AF65-F5344CB8AC3E}">
        <p14:creationId xmlns:p14="http://schemas.microsoft.com/office/powerpoint/2010/main" val="24090774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57</a:t>
            </a:fld>
            <a:endParaRPr lang="el-GR"/>
          </a:p>
        </p:txBody>
      </p:sp>
    </p:spTree>
    <p:extLst>
      <p:ext uri="{BB962C8B-B14F-4D97-AF65-F5344CB8AC3E}">
        <p14:creationId xmlns:p14="http://schemas.microsoft.com/office/powerpoint/2010/main" val="39609870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a:buNone/>
            </a:pPr>
            <a:endParaRPr lang="en-US"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58</a:t>
            </a:fld>
            <a:endParaRPr lang="el-GR"/>
          </a:p>
        </p:txBody>
      </p:sp>
    </p:spTree>
    <p:extLst>
      <p:ext uri="{BB962C8B-B14F-4D97-AF65-F5344CB8AC3E}">
        <p14:creationId xmlns:p14="http://schemas.microsoft.com/office/powerpoint/2010/main" val="1691469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59</a:t>
            </a:fld>
            <a:endParaRPr lang="el-GR"/>
          </a:p>
        </p:txBody>
      </p:sp>
    </p:spTree>
    <p:extLst>
      <p:ext uri="{BB962C8B-B14F-4D97-AF65-F5344CB8AC3E}">
        <p14:creationId xmlns:p14="http://schemas.microsoft.com/office/powerpoint/2010/main" val="415094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60</a:t>
            </a:fld>
            <a:endParaRPr lang="el-GR"/>
          </a:p>
        </p:txBody>
      </p:sp>
    </p:spTree>
    <p:extLst>
      <p:ext uri="{BB962C8B-B14F-4D97-AF65-F5344CB8AC3E}">
        <p14:creationId xmlns:p14="http://schemas.microsoft.com/office/powerpoint/2010/main" val="96258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a:t>
            </a:fld>
            <a:endParaRPr lang="el-GR"/>
          </a:p>
        </p:txBody>
      </p:sp>
    </p:spTree>
    <p:extLst>
      <p:ext uri="{BB962C8B-B14F-4D97-AF65-F5344CB8AC3E}">
        <p14:creationId xmlns:p14="http://schemas.microsoft.com/office/powerpoint/2010/main" val="36992439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61</a:t>
            </a:fld>
            <a:endParaRPr lang="el-GR"/>
          </a:p>
        </p:txBody>
      </p:sp>
    </p:spTree>
    <p:extLst>
      <p:ext uri="{BB962C8B-B14F-4D97-AF65-F5344CB8AC3E}">
        <p14:creationId xmlns:p14="http://schemas.microsoft.com/office/powerpoint/2010/main" val="8484569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62</a:t>
            </a:fld>
            <a:endParaRPr lang="el-GR"/>
          </a:p>
        </p:txBody>
      </p:sp>
    </p:spTree>
    <p:extLst>
      <p:ext uri="{BB962C8B-B14F-4D97-AF65-F5344CB8AC3E}">
        <p14:creationId xmlns:p14="http://schemas.microsoft.com/office/powerpoint/2010/main" val="25473232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3A4EA820-647D-4AA3-9C8E-523E3CD63833}" type="slidenum">
              <a:rPr lang="el-GR" smtClean="0"/>
              <a:pPr>
                <a:defRPr/>
              </a:pPr>
              <a:t>63</a:t>
            </a:fld>
            <a:endParaRPr lang="el-GR"/>
          </a:p>
        </p:txBody>
      </p:sp>
    </p:spTree>
    <p:extLst>
      <p:ext uri="{BB962C8B-B14F-4D97-AF65-F5344CB8AC3E}">
        <p14:creationId xmlns:p14="http://schemas.microsoft.com/office/powerpoint/2010/main" val="6202559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64</a:t>
            </a:fld>
            <a:endParaRPr lang="el-GR"/>
          </a:p>
        </p:txBody>
      </p:sp>
    </p:spTree>
    <p:extLst>
      <p:ext uri="{BB962C8B-B14F-4D97-AF65-F5344CB8AC3E}">
        <p14:creationId xmlns:p14="http://schemas.microsoft.com/office/powerpoint/2010/main" val="4195240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65</a:t>
            </a:fld>
            <a:endParaRPr lang="el-GR"/>
          </a:p>
        </p:txBody>
      </p:sp>
    </p:spTree>
    <p:extLst>
      <p:ext uri="{BB962C8B-B14F-4D97-AF65-F5344CB8AC3E}">
        <p14:creationId xmlns:p14="http://schemas.microsoft.com/office/powerpoint/2010/main" val="3551516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66</a:t>
            </a:fld>
            <a:endParaRPr lang="el-GR"/>
          </a:p>
        </p:txBody>
      </p:sp>
    </p:spTree>
    <p:extLst>
      <p:ext uri="{BB962C8B-B14F-4D97-AF65-F5344CB8AC3E}">
        <p14:creationId xmlns:p14="http://schemas.microsoft.com/office/powerpoint/2010/main" val="24023235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67</a:t>
            </a:fld>
            <a:endParaRPr lang="el-GR"/>
          </a:p>
        </p:txBody>
      </p:sp>
    </p:spTree>
    <p:extLst>
      <p:ext uri="{BB962C8B-B14F-4D97-AF65-F5344CB8AC3E}">
        <p14:creationId xmlns:p14="http://schemas.microsoft.com/office/powerpoint/2010/main" val="15464760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68</a:t>
            </a:fld>
            <a:endParaRPr lang="el-GR"/>
          </a:p>
        </p:txBody>
      </p:sp>
    </p:spTree>
    <p:extLst>
      <p:ext uri="{BB962C8B-B14F-4D97-AF65-F5344CB8AC3E}">
        <p14:creationId xmlns:p14="http://schemas.microsoft.com/office/powerpoint/2010/main" val="2008846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69</a:t>
            </a:fld>
            <a:endParaRPr lang="el-GR"/>
          </a:p>
        </p:txBody>
      </p:sp>
    </p:spTree>
    <p:extLst>
      <p:ext uri="{BB962C8B-B14F-4D97-AF65-F5344CB8AC3E}">
        <p14:creationId xmlns:p14="http://schemas.microsoft.com/office/powerpoint/2010/main" val="12503771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70</a:t>
            </a:fld>
            <a:endParaRPr lang="el-GR"/>
          </a:p>
        </p:txBody>
      </p:sp>
    </p:spTree>
    <p:extLst>
      <p:ext uri="{BB962C8B-B14F-4D97-AF65-F5344CB8AC3E}">
        <p14:creationId xmlns:p14="http://schemas.microsoft.com/office/powerpoint/2010/main" val="63938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a:t>
            </a:fld>
            <a:endParaRPr lang="el-GR"/>
          </a:p>
        </p:txBody>
      </p:sp>
    </p:spTree>
    <p:extLst>
      <p:ext uri="{BB962C8B-B14F-4D97-AF65-F5344CB8AC3E}">
        <p14:creationId xmlns:p14="http://schemas.microsoft.com/office/powerpoint/2010/main" val="254276578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71</a:t>
            </a:fld>
            <a:endParaRPr lang="el-GR"/>
          </a:p>
        </p:txBody>
      </p:sp>
    </p:spTree>
    <p:extLst>
      <p:ext uri="{BB962C8B-B14F-4D97-AF65-F5344CB8AC3E}">
        <p14:creationId xmlns:p14="http://schemas.microsoft.com/office/powerpoint/2010/main" val="33309410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72</a:t>
            </a:fld>
            <a:endParaRPr lang="el-GR"/>
          </a:p>
        </p:txBody>
      </p:sp>
    </p:spTree>
    <p:extLst>
      <p:ext uri="{BB962C8B-B14F-4D97-AF65-F5344CB8AC3E}">
        <p14:creationId xmlns:p14="http://schemas.microsoft.com/office/powerpoint/2010/main" val="33258506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73</a:t>
            </a:fld>
            <a:endParaRPr lang="el-GR"/>
          </a:p>
        </p:txBody>
      </p:sp>
    </p:spTree>
    <p:extLst>
      <p:ext uri="{BB962C8B-B14F-4D97-AF65-F5344CB8AC3E}">
        <p14:creationId xmlns:p14="http://schemas.microsoft.com/office/powerpoint/2010/main" val="1413120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74</a:t>
            </a:fld>
            <a:endParaRPr lang="el-GR"/>
          </a:p>
        </p:txBody>
      </p:sp>
    </p:spTree>
    <p:extLst>
      <p:ext uri="{BB962C8B-B14F-4D97-AF65-F5344CB8AC3E}">
        <p14:creationId xmlns:p14="http://schemas.microsoft.com/office/powerpoint/2010/main" val="69401643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75</a:t>
            </a:fld>
            <a:endParaRPr lang="el-GR"/>
          </a:p>
        </p:txBody>
      </p:sp>
    </p:spTree>
    <p:extLst>
      <p:ext uri="{BB962C8B-B14F-4D97-AF65-F5344CB8AC3E}">
        <p14:creationId xmlns:p14="http://schemas.microsoft.com/office/powerpoint/2010/main" val="777349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76</a:t>
            </a:fld>
            <a:endParaRPr lang="el-GR"/>
          </a:p>
        </p:txBody>
      </p:sp>
    </p:spTree>
    <p:extLst>
      <p:ext uri="{BB962C8B-B14F-4D97-AF65-F5344CB8AC3E}">
        <p14:creationId xmlns:p14="http://schemas.microsoft.com/office/powerpoint/2010/main" val="5303692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77</a:t>
            </a:fld>
            <a:endParaRPr lang="el-GR"/>
          </a:p>
        </p:txBody>
      </p:sp>
    </p:spTree>
    <p:extLst>
      <p:ext uri="{BB962C8B-B14F-4D97-AF65-F5344CB8AC3E}">
        <p14:creationId xmlns:p14="http://schemas.microsoft.com/office/powerpoint/2010/main" val="2307767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78</a:t>
            </a:fld>
            <a:endParaRPr lang="el-GR"/>
          </a:p>
        </p:txBody>
      </p:sp>
    </p:spTree>
    <p:extLst>
      <p:ext uri="{BB962C8B-B14F-4D97-AF65-F5344CB8AC3E}">
        <p14:creationId xmlns:p14="http://schemas.microsoft.com/office/powerpoint/2010/main" val="1264430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79</a:t>
            </a:fld>
            <a:endParaRPr lang="el-GR"/>
          </a:p>
        </p:txBody>
      </p:sp>
    </p:spTree>
    <p:extLst>
      <p:ext uri="{BB962C8B-B14F-4D97-AF65-F5344CB8AC3E}">
        <p14:creationId xmlns:p14="http://schemas.microsoft.com/office/powerpoint/2010/main" val="16035712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80</a:t>
            </a:fld>
            <a:endParaRPr lang="el-GR"/>
          </a:p>
        </p:txBody>
      </p:sp>
    </p:spTree>
    <p:extLst>
      <p:ext uri="{BB962C8B-B14F-4D97-AF65-F5344CB8AC3E}">
        <p14:creationId xmlns:p14="http://schemas.microsoft.com/office/powerpoint/2010/main" val="931358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a:t>
            </a:fld>
            <a:endParaRPr lang="el-GR"/>
          </a:p>
        </p:txBody>
      </p:sp>
    </p:spTree>
    <p:extLst>
      <p:ext uri="{BB962C8B-B14F-4D97-AF65-F5344CB8AC3E}">
        <p14:creationId xmlns:p14="http://schemas.microsoft.com/office/powerpoint/2010/main" val="42615700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81</a:t>
            </a:fld>
            <a:endParaRPr lang="el-GR"/>
          </a:p>
        </p:txBody>
      </p:sp>
    </p:spTree>
    <p:extLst>
      <p:ext uri="{BB962C8B-B14F-4D97-AF65-F5344CB8AC3E}">
        <p14:creationId xmlns:p14="http://schemas.microsoft.com/office/powerpoint/2010/main" val="25858048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82</a:t>
            </a:fld>
            <a:endParaRPr lang="el-GR"/>
          </a:p>
        </p:txBody>
      </p:sp>
    </p:spTree>
    <p:extLst>
      <p:ext uri="{BB962C8B-B14F-4D97-AF65-F5344CB8AC3E}">
        <p14:creationId xmlns:p14="http://schemas.microsoft.com/office/powerpoint/2010/main" val="39218713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83</a:t>
            </a:fld>
            <a:endParaRPr lang="el-GR"/>
          </a:p>
        </p:txBody>
      </p:sp>
    </p:spTree>
    <p:extLst>
      <p:ext uri="{BB962C8B-B14F-4D97-AF65-F5344CB8AC3E}">
        <p14:creationId xmlns:p14="http://schemas.microsoft.com/office/powerpoint/2010/main" val="13710181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84</a:t>
            </a:fld>
            <a:endParaRPr lang="el-GR"/>
          </a:p>
        </p:txBody>
      </p:sp>
    </p:spTree>
    <p:extLst>
      <p:ext uri="{BB962C8B-B14F-4D97-AF65-F5344CB8AC3E}">
        <p14:creationId xmlns:p14="http://schemas.microsoft.com/office/powerpoint/2010/main" val="28375544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85</a:t>
            </a:fld>
            <a:endParaRPr lang="el-GR"/>
          </a:p>
        </p:txBody>
      </p:sp>
    </p:spTree>
    <p:extLst>
      <p:ext uri="{BB962C8B-B14F-4D97-AF65-F5344CB8AC3E}">
        <p14:creationId xmlns:p14="http://schemas.microsoft.com/office/powerpoint/2010/main" val="37556496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86</a:t>
            </a:fld>
            <a:endParaRPr lang="el-GR"/>
          </a:p>
        </p:txBody>
      </p:sp>
    </p:spTree>
    <p:extLst>
      <p:ext uri="{BB962C8B-B14F-4D97-AF65-F5344CB8AC3E}">
        <p14:creationId xmlns:p14="http://schemas.microsoft.com/office/powerpoint/2010/main" val="21222407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smtClean="0"/>
          </a:p>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87</a:t>
            </a:fld>
            <a:endParaRPr lang="el-GR"/>
          </a:p>
        </p:txBody>
      </p:sp>
    </p:spTree>
    <p:extLst>
      <p:ext uri="{BB962C8B-B14F-4D97-AF65-F5344CB8AC3E}">
        <p14:creationId xmlns:p14="http://schemas.microsoft.com/office/powerpoint/2010/main" val="28687572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smtClean="0"/>
          </a:p>
          <a:p>
            <a:endParaRPr lang="el-GR" dirty="0"/>
          </a:p>
        </p:txBody>
      </p:sp>
      <p:sp>
        <p:nvSpPr>
          <p:cNvPr id="4" name="3 - Θέση αριθμού διαφάνειας"/>
          <p:cNvSpPr>
            <a:spLocks noGrp="1"/>
          </p:cNvSpPr>
          <p:nvPr>
            <p:ph type="sldNum" sz="quarter" idx="10"/>
          </p:nvPr>
        </p:nvSpPr>
        <p:spPr/>
        <p:txBody>
          <a:bodyPr/>
          <a:lstStyle/>
          <a:p>
            <a:pPr>
              <a:defRPr/>
            </a:pPr>
            <a:fld id="{3A4EA820-647D-4AA3-9C8E-523E3CD63833}" type="slidenum">
              <a:rPr lang="el-GR" smtClean="0"/>
              <a:pPr>
                <a:defRPr/>
              </a:pPr>
              <a:t>88</a:t>
            </a:fld>
            <a:endParaRPr lang="el-GR"/>
          </a:p>
        </p:txBody>
      </p:sp>
    </p:spTree>
    <p:extLst>
      <p:ext uri="{BB962C8B-B14F-4D97-AF65-F5344CB8AC3E}">
        <p14:creationId xmlns:p14="http://schemas.microsoft.com/office/powerpoint/2010/main" val="202340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89</a:t>
            </a:fld>
            <a:endParaRPr lang="el-GR"/>
          </a:p>
        </p:txBody>
      </p:sp>
    </p:spTree>
    <p:extLst>
      <p:ext uri="{BB962C8B-B14F-4D97-AF65-F5344CB8AC3E}">
        <p14:creationId xmlns:p14="http://schemas.microsoft.com/office/powerpoint/2010/main" val="1821047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90</a:t>
            </a:fld>
            <a:endParaRPr lang="el-GR"/>
          </a:p>
        </p:txBody>
      </p:sp>
    </p:spTree>
    <p:extLst>
      <p:ext uri="{BB962C8B-B14F-4D97-AF65-F5344CB8AC3E}">
        <p14:creationId xmlns:p14="http://schemas.microsoft.com/office/powerpoint/2010/main" val="1815595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a:t>
            </a:fld>
            <a:endParaRPr lang="el-GR"/>
          </a:p>
        </p:txBody>
      </p:sp>
    </p:spTree>
    <p:extLst>
      <p:ext uri="{BB962C8B-B14F-4D97-AF65-F5344CB8AC3E}">
        <p14:creationId xmlns:p14="http://schemas.microsoft.com/office/powerpoint/2010/main" val="172395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10"/>
          </p:nvPr>
        </p:nvSpPr>
        <p:spPr/>
        <p:txBody>
          <a:bodyPr/>
          <a:lstStyle/>
          <a:p>
            <a:pPr>
              <a:defRPr/>
            </a:pPr>
            <a:fld id="{3A4EA820-647D-4AA3-9C8E-523E3CD63833}" type="slidenum">
              <a:rPr lang="el-GR" smtClean="0"/>
              <a:pPr>
                <a:defRPr/>
              </a:pPr>
              <a:t>91</a:t>
            </a:fld>
            <a:endParaRPr lang="el-GR"/>
          </a:p>
        </p:txBody>
      </p:sp>
    </p:spTree>
    <p:extLst>
      <p:ext uri="{BB962C8B-B14F-4D97-AF65-F5344CB8AC3E}">
        <p14:creationId xmlns:p14="http://schemas.microsoft.com/office/powerpoint/2010/main" val="29484786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92</a:t>
            </a:fld>
            <a:endParaRPr lang="el-GR"/>
          </a:p>
        </p:txBody>
      </p:sp>
    </p:spTree>
    <p:extLst>
      <p:ext uri="{BB962C8B-B14F-4D97-AF65-F5344CB8AC3E}">
        <p14:creationId xmlns:p14="http://schemas.microsoft.com/office/powerpoint/2010/main" val="23836720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93</a:t>
            </a:fld>
            <a:endParaRPr lang="el-GR"/>
          </a:p>
        </p:txBody>
      </p:sp>
    </p:spTree>
    <p:extLst>
      <p:ext uri="{BB962C8B-B14F-4D97-AF65-F5344CB8AC3E}">
        <p14:creationId xmlns:p14="http://schemas.microsoft.com/office/powerpoint/2010/main" val="39425860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94</a:t>
            </a:fld>
            <a:endParaRPr lang="el-GR"/>
          </a:p>
        </p:txBody>
      </p:sp>
    </p:spTree>
    <p:extLst>
      <p:ext uri="{BB962C8B-B14F-4D97-AF65-F5344CB8AC3E}">
        <p14:creationId xmlns:p14="http://schemas.microsoft.com/office/powerpoint/2010/main" val="25697114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smtClean="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95</a:t>
            </a:fld>
            <a:endParaRPr lang="el-GR"/>
          </a:p>
        </p:txBody>
      </p:sp>
    </p:spTree>
    <p:extLst>
      <p:ext uri="{BB962C8B-B14F-4D97-AF65-F5344CB8AC3E}">
        <p14:creationId xmlns:p14="http://schemas.microsoft.com/office/powerpoint/2010/main" val="10597592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96</a:t>
            </a:fld>
            <a:endParaRPr lang="el-GR"/>
          </a:p>
        </p:txBody>
      </p:sp>
    </p:spTree>
    <p:extLst>
      <p:ext uri="{BB962C8B-B14F-4D97-AF65-F5344CB8AC3E}">
        <p14:creationId xmlns:p14="http://schemas.microsoft.com/office/powerpoint/2010/main" val="17818165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97</a:t>
            </a:fld>
            <a:endParaRPr lang="el-GR"/>
          </a:p>
        </p:txBody>
      </p:sp>
    </p:spTree>
    <p:extLst>
      <p:ext uri="{BB962C8B-B14F-4D97-AF65-F5344CB8AC3E}">
        <p14:creationId xmlns:p14="http://schemas.microsoft.com/office/powerpoint/2010/main" val="6422476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98</a:t>
            </a:fld>
            <a:endParaRPr lang="el-GR"/>
          </a:p>
        </p:txBody>
      </p:sp>
    </p:spTree>
    <p:extLst>
      <p:ext uri="{BB962C8B-B14F-4D97-AF65-F5344CB8AC3E}">
        <p14:creationId xmlns:p14="http://schemas.microsoft.com/office/powerpoint/2010/main" val="6137399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99</a:t>
            </a:fld>
            <a:endParaRPr lang="el-GR"/>
          </a:p>
        </p:txBody>
      </p:sp>
    </p:spTree>
    <p:extLst>
      <p:ext uri="{BB962C8B-B14F-4D97-AF65-F5344CB8AC3E}">
        <p14:creationId xmlns:p14="http://schemas.microsoft.com/office/powerpoint/2010/main" val="41099598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3A4EA820-647D-4AA3-9C8E-523E3CD63833}" type="slidenum">
              <a:rPr lang="el-GR" smtClean="0"/>
              <a:pPr>
                <a:defRPr/>
              </a:pPr>
              <a:t>100</a:t>
            </a:fld>
            <a:endParaRPr lang="el-GR"/>
          </a:p>
        </p:txBody>
      </p:sp>
    </p:spTree>
    <p:extLst>
      <p:ext uri="{BB962C8B-B14F-4D97-AF65-F5344CB8AC3E}">
        <p14:creationId xmlns:p14="http://schemas.microsoft.com/office/powerpoint/2010/main" val="667179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51819"/>
            <a:ext cx="7772400" cy="1415846"/>
          </a:xfrm>
        </p:spPr>
        <p:txBody>
          <a:bodyPr anchor="b">
            <a:normAutofit/>
          </a:bodyPr>
          <a:lstStyle>
            <a:lvl1pPr algn="ctr">
              <a:defRPr sz="4400"/>
            </a:lvl1pPr>
          </a:lstStyle>
          <a:p>
            <a:r>
              <a:rPr lang="en-US" dirty="0" smtClean="0"/>
              <a:t>Click to edit Master title style</a:t>
            </a:r>
            <a:endParaRPr lang="en-US" dirty="0"/>
          </a:p>
        </p:txBody>
      </p:sp>
      <p:sp>
        <p:nvSpPr>
          <p:cNvPr id="3" name="Subtitle 2"/>
          <p:cNvSpPr>
            <a:spLocks noGrp="1"/>
          </p:cNvSpPr>
          <p:nvPr>
            <p:ph type="subTitle" idx="1"/>
          </p:nvPr>
        </p:nvSpPr>
        <p:spPr>
          <a:xfrm>
            <a:off x="1142999" y="3602037"/>
            <a:ext cx="6894871" cy="2710273"/>
          </a:xfrm>
        </p:spPr>
        <p:txBody>
          <a:bodyPr/>
          <a:lstStyle>
            <a:lvl1pPr marL="0" indent="0" algn="ctr">
              <a:buNone/>
              <a:defRPr lang="en-US" sz="2400" b="1" smtClean="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800" smtClean="0"/>
              <a:t>Click to edit Master subtitle style</a:t>
            </a:r>
            <a:endParaRPr lang="el-GR" sz="2800" dirty="0" smtClean="0"/>
          </a:p>
        </p:txBody>
      </p:sp>
      <p:pic>
        <p:nvPicPr>
          <p:cNvPr id="7" name="Picture 6" descr="Λογότυπο Εθνικόν και Καποδιστριακόν Πανεπιστήμιον Αθηνών"/>
          <p:cNvPicPr>
            <a:picLocks noChangeAspect="1"/>
          </p:cNvPicPr>
          <p:nvPr/>
        </p:nvPicPr>
        <p:blipFill>
          <a:blip r:embed="rId2"/>
          <a:stretch>
            <a:fillRect/>
          </a:stretch>
        </p:blipFill>
        <p:spPr>
          <a:xfrm>
            <a:off x="685800" y="621594"/>
            <a:ext cx="4147938" cy="817388"/>
          </a:xfrm>
          <a:prstGeom prst="rect">
            <a:avLst/>
          </a:prstGeom>
        </p:spPr>
      </p:pic>
    </p:spTree>
    <p:extLst>
      <p:ext uri="{BB962C8B-B14F-4D97-AF65-F5344CB8AC3E}">
        <p14:creationId xmlns:p14="http://schemas.microsoft.com/office/powerpoint/2010/main" val="2603451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a:p>
        </p:txBody>
      </p:sp>
      <p:sp>
        <p:nvSpPr>
          <p:cNvPr id="4" name="Θέση αριθμού διαφάνειας 3"/>
          <p:cNvSpPr>
            <a:spLocks noGrp="1"/>
          </p:cNvSpPr>
          <p:nvPr>
            <p:ph type="sldNum" sz="quarter" idx="11"/>
          </p:nvPr>
        </p:nvSpPr>
        <p:spPr/>
        <p:txBody>
          <a:bodyPr/>
          <a:lstStyle/>
          <a:p>
            <a:pPr>
              <a:defRPr/>
            </a:pPr>
            <a:fld id="{919E0BC7-3844-489D-A2E5-35EA98DBC84D}" type="slidenum">
              <a:rPr lang="el-GR" smtClean="0"/>
              <a:pPr>
                <a:defRPr/>
              </a:pPr>
              <a:t>‹#›</a:t>
            </a:fld>
            <a:endParaRPr lang="el-GR" dirty="0"/>
          </a:p>
        </p:txBody>
      </p:sp>
      <p:sp>
        <p:nvSpPr>
          <p:cNvPr id="6" name="Θέση περιεχομένου 5"/>
          <p:cNvSpPr>
            <a:spLocks noGrp="1"/>
          </p:cNvSpPr>
          <p:nvPr>
            <p:ph sz="quarter" idx="12"/>
          </p:nvPr>
        </p:nvSpPr>
        <p:spPr>
          <a:xfrm>
            <a:off x="3790950" y="1828800"/>
            <a:ext cx="4724400" cy="43799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8" name="Θέση κειμένου 7"/>
          <p:cNvSpPr>
            <a:spLocks noGrp="1"/>
          </p:cNvSpPr>
          <p:nvPr>
            <p:ph type="body" sz="quarter" idx="13"/>
          </p:nvPr>
        </p:nvSpPr>
        <p:spPr>
          <a:xfrm>
            <a:off x="628650" y="1798638"/>
            <a:ext cx="3101975" cy="44100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312143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a:p>
        </p:txBody>
      </p:sp>
      <p:sp>
        <p:nvSpPr>
          <p:cNvPr id="4" name="Θέση αριθμού διαφάνειας 3"/>
          <p:cNvSpPr>
            <a:spLocks noGrp="1"/>
          </p:cNvSpPr>
          <p:nvPr>
            <p:ph type="sldNum" sz="quarter" idx="11"/>
          </p:nvPr>
        </p:nvSpPr>
        <p:spPr/>
        <p:txBody>
          <a:bodyPr/>
          <a:lstStyle/>
          <a:p>
            <a:pPr>
              <a:defRPr/>
            </a:pPr>
            <a:fld id="{6DDC89BA-BC44-4B2E-AB3F-24FA71BA6865}" type="slidenum">
              <a:rPr lang="el-GR" smtClean="0"/>
              <a:pPr>
                <a:defRPr/>
              </a:pPr>
              <a:t>‹#›</a:t>
            </a:fld>
            <a:endParaRPr lang="el-GR" dirty="0"/>
          </a:p>
        </p:txBody>
      </p:sp>
    </p:spTree>
    <p:extLst>
      <p:ext uri="{BB962C8B-B14F-4D97-AF65-F5344CB8AC3E}">
        <p14:creationId xmlns:p14="http://schemas.microsoft.com/office/powerpoint/2010/main" val="8832152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dirty="0"/>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Θέση κειμένου 5"/>
          <p:cNvSpPr>
            <a:spLocks noGrp="1"/>
          </p:cNvSpPr>
          <p:nvPr>
            <p:ph type="body" sz="quarter" idx="12"/>
          </p:nvPr>
        </p:nvSpPr>
        <p:spPr>
          <a:xfrm>
            <a:off x="628650" y="1855788"/>
            <a:ext cx="7886700" cy="2305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Θέση εικόνας 7"/>
          <p:cNvSpPr>
            <a:spLocks noGrp="1"/>
          </p:cNvSpPr>
          <p:nvPr>
            <p:ph type="pic" sz="quarter" idx="13"/>
          </p:nvPr>
        </p:nvSpPr>
        <p:spPr>
          <a:xfrm>
            <a:off x="628650" y="4214813"/>
            <a:ext cx="7886700" cy="1947862"/>
          </a:xfrm>
        </p:spPr>
        <p:txBody>
          <a:bodyPr/>
          <a:lstStyle/>
          <a:p>
            <a:r>
              <a:rPr lang="en-US" smtClean="0"/>
              <a:t>Click icon to add picture</a:t>
            </a:r>
            <a:endParaRPr lang="en-US"/>
          </a:p>
        </p:txBody>
      </p:sp>
    </p:spTree>
    <p:extLst>
      <p:ext uri="{BB962C8B-B14F-4D97-AF65-F5344CB8AC3E}">
        <p14:creationId xmlns:p14="http://schemas.microsoft.com/office/powerpoint/2010/main" val="1759014621"/>
      </p:ext>
    </p:extLst>
  </p:cSld>
  <p:clrMapOvr>
    <a:masterClrMapping/>
  </p:clrMapOvr>
  <p:timing>
    <p:tnLst>
      <p:par>
        <p:cTn id="1" dur="indefinite" restart="never" nodeType="tmRoot"/>
      </p:par>
    </p:tnLst>
  </p:timing>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dirty="0"/>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 Placeholder 9"/>
          <p:cNvSpPr>
            <a:spLocks noGrp="1"/>
          </p:cNvSpPr>
          <p:nvPr>
            <p:ph type="body" sz="quarter" idx="14"/>
          </p:nvPr>
        </p:nvSpPr>
        <p:spPr>
          <a:xfrm>
            <a:off x="628650" y="1854200"/>
            <a:ext cx="3890963" cy="4308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368006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dirty="0"/>
          </a:p>
        </p:txBody>
      </p:sp>
      <p:sp>
        <p:nvSpPr>
          <p:cNvPr id="4" name="Θέση αριθμού διαφάνειας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Content Placeholder 5"/>
          <p:cNvSpPr>
            <a:spLocks noGrp="1"/>
          </p:cNvSpPr>
          <p:nvPr>
            <p:ph sz="quarter" idx="12"/>
          </p:nvPr>
        </p:nvSpPr>
        <p:spPr>
          <a:xfrm>
            <a:off x="4624388" y="1853430"/>
            <a:ext cx="3890962" cy="206928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Content Placeholder 7"/>
          <p:cNvSpPr>
            <a:spLocks noGrp="1"/>
          </p:cNvSpPr>
          <p:nvPr>
            <p:ph sz="quarter" idx="13"/>
          </p:nvPr>
        </p:nvSpPr>
        <p:spPr>
          <a:xfrm>
            <a:off x="4624388" y="4048124"/>
            <a:ext cx="3890962" cy="2114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28650" y="1853430"/>
            <a:ext cx="3836988" cy="43092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883064"/>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18. Εξάποδα</a:t>
            </a:r>
            <a:endParaRPr lang="el-GR" dirty="0"/>
          </a:p>
        </p:txBody>
      </p:sp>
      <p:sp>
        <p:nvSpPr>
          <p:cNvPr id="7" name="Slide Number Placeholder 6"/>
          <p:cNvSpPr>
            <a:spLocks noGrp="1"/>
          </p:cNvSpPr>
          <p:nvPr>
            <p:ph type="sldNum" sz="quarter" idx="12"/>
          </p:nvPr>
        </p:nvSpPr>
        <p:spPr/>
        <p:txBody>
          <a:bodyPr/>
          <a:lstStyle/>
          <a:p>
            <a:pPr>
              <a:defRPr/>
            </a:pPr>
            <a:fld id="{0C49CC38-2D64-413C-8EAE-335E018F203E}" type="slidenum">
              <a:rPr lang="el-GR" smtClean="0"/>
              <a:pPr>
                <a:defRPr/>
              </a:pPr>
              <a:t>‹#›</a:t>
            </a:fld>
            <a:endParaRPr lang="el-GR" dirty="0"/>
          </a:p>
        </p:txBody>
      </p:sp>
      <p:sp>
        <p:nvSpPr>
          <p:cNvPr id="8" name="Picture Placeholder 7"/>
          <p:cNvSpPr>
            <a:spLocks noGrp="1"/>
          </p:cNvSpPr>
          <p:nvPr>
            <p:ph type="pic" sz="quarter" idx="13"/>
          </p:nvPr>
        </p:nvSpPr>
        <p:spPr>
          <a:xfrm>
            <a:off x="630238" y="2160588"/>
            <a:ext cx="2949575" cy="3700462"/>
          </a:xfrm>
        </p:spPr>
        <p:txBody>
          <a:bodyPr/>
          <a:lstStyle/>
          <a:p>
            <a:r>
              <a:rPr lang="en-US" smtClean="0"/>
              <a:t>Click icon to add picture</a:t>
            </a:r>
            <a:endParaRPr lang="en-US"/>
          </a:p>
        </p:txBody>
      </p:sp>
    </p:spTree>
    <p:extLst>
      <p:ext uri="{BB962C8B-B14F-4D97-AF65-F5344CB8AC3E}">
        <p14:creationId xmlns:p14="http://schemas.microsoft.com/office/powerpoint/2010/main" val="4228204369"/>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pPr>
              <a:defRPr/>
            </a:pPr>
            <a:r>
              <a:rPr lang="el-GR" smtClean="0"/>
              <a:t>Ενότητα 18. Εξάποδα</a:t>
            </a:r>
            <a:endParaRPr lang="el-GR"/>
          </a:p>
        </p:txBody>
      </p:sp>
      <p:sp>
        <p:nvSpPr>
          <p:cNvPr id="7" name="Slide Number Placeholder 6"/>
          <p:cNvSpPr>
            <a:spLocks noGrp="1"/>
          </p:cNvSpPr>
          <p:nvPr>
            <p:ph type="sldNum" sz="quarter" idx="12"/>
          </p:nvPr>
        </p:nvSpPr>
        <p:spPr/>
        <p:txBody>
          <a:bodyPr/>
          <a:lstStyle/>
          <a:p>
            <a:pPr>
              <a:defRPr/>
            </a:pPr>
            <a:fld id="{55540997-D9B3-4794-A1F0-954DD7CA0B14}" type="slidenum">
              <a:rPr lang="el-GR" smtClean="0"/>
              <a:pPr>
                <a:defRPr/>
              </a:pPr>
              <a:t>‹#›</a:t>
            </a:fld>
            <a:endParaRPr lang="el-GR" dirty="0"/>
          </a:p>
        </p:txBody>
      </p:sp>
    </p:spTree>
    <p:extLst>
      <p:ext uri="{BB962C8B-B14F-4D97-AF65-F5344CB8AC3E}">
        <p14:creationId xmlns:p14="http://schemas.microsoft.com/office/powerpoint/2010/main" val="2360180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Media Placeholder 5"/>
          <p:cNvSpPr>
            <a:spLocks noGrp="1"/>
          </p:cNvSpPr>
          <p:nvPr>
            <p:ph type="media" sz="quarter" idx="12"/>
          </p:nvPr>
        </p:nvSpPr>
        <p:spPr>
          <a:xfrm>
            <a:off x="628650" y="1854200"/>
            <a:ext cx="7886700" cy="3860800"/>
          </a:xfrm>
        </p:spPr>
        <p:txBody>
          <a:bodyPr/>
          <a:lstStyle/>
          <a:p>
            <a:r>
              <a:rPr lang="en-US" smtClean="0"/>
              <a:t>Click icon to add media</a:t>
            </a:r>
            <a:endParaRPr lang="en-US"/>
          </a:p>
        </p:txBody>
      </p:sp>
    </p:spTree>
    <p:extLst>
      <p:ext uri="{BB962C8B-B14F-4D97-AF65-F5344CB8AC3E}">
        <p14:creationId xmlns:p14="http://schemas.microsoft.com/office/powerpoint/2010/main" val="336648774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10" name="Content Placeholder 9"/>
          <p:cNvSpPr>
            <a:spLocks noGrp="1"/>
          </p:cNvSpPr>
          <p:nvPr>
            <p:ph sz="quarter" idx="16"/>
          </p:nvPr>
        </p:nvSpPr>
        <p:spPr>
          <a:xfrm>
            <a:off x="628650" y="1866900"/>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9"/>
          <p:cNvSpPr>
            <a:spLocks noGrp="1"/>
          </p:cNvSpPr>
          <p:nvPr>
            <p:ph sz="quarter" idx="17"/>
          </p:nvPr>
        </p:nvSpPr>
        <p:spPr>
          <a:xfrm>
            <a:off x="62865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9"/>
          <p:cNvSpPr>
            <a:spLocks noGrp="1"/>
          </p:cNvSpPr>
          <p:nvPr>
            <p:ph sz="quarter" idx="18"/>
          </p:nvPr>
        </p:nvSpPr>
        <p:spPr>
          <a:xfrm>
            <a:off x="4724400" y="184833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9"/>
          <p:cNvSpPr>
            <a:spLocks noGrp="1"/>
          </p:cNvSpPr>
          <p:nvPr>
            <p:ph sz="quarter" idx="19"/>
          </p:nvPr>
        </p:nvSpPr>
        <p:spPr>
          <a:xfrm>
            <a:off x="4737100" y="4060595"/>
            <a:ext cx="3778250" cy="203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0232182"/>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Picture Placeholder 5"/>
          <p:cNvSpPr>
            <a:spLocks noGrp="1"/>
          </p:cNvSpPr>
          <p:nvPr>
            <p:ph type="pic" sz="quarter" idx="12"/>
          </p:nvPr>
        </p:nvSpPr>
        <p:spPr>
          <a:xfrm>
            <a:off x="628650" y="1866900"/>
            <a:ext cx="3778250" cy="2032000"/>
          </a:xfrm>
        </p:spPr>
        <p:txBody>
          <a:bodyPr/>
          <a:lstStyle/>
          <a:p>
            <a:r>
              <a:rPr lang="en-US" smtClean="0"/>
              <a:t>Click icon to add picture</a:t>
            </a:r>
            <a:endParaRPr lang="en-US"/>
          </a:p>
        </p:txBody>
      </p:sp>
      <p:sp>
        <p:nvSpPr>
          <p:cNvPr id="7" name="Picture Placeholder 5"/>
          <p:cNvSpPr>
            <a:spLocks noGrp="1"/>
          </p:cNvSpPr>
          <p:nvPr>
            <p:ph type="pic" sz="quarter" idx="13"/>
          </p:nvPr>
        </p:nvSpPr>
        <p:spPr>
          <a:xfrm>
            <a:off x="4737100" y="1854200"/>
            <a:ext cx="3778250" cy="2044700"/>
          </a:xfrm>
        </p:spPr>
        <p:txBody>
          <a:bodyPr/>
          <a:lstStyle/>
          <a:p>
            <a:r>
              <a:rPr lang="en-US" smtClean="0"/>
              <a:t>Click icon to add picture</a:t>
            </a:r>
            <a:endParaRPr lang="en-US"/>
          </a:p>
        </p:txBody>
      </p:sp>
      <p:sp>
        <p:nvSpPr>
          <p:cNvPr id="8" name="Picture Placeholder 5"/>
          <p:cNvSpPr>
            <a:spLocks noGrp="1"/>
          </p:cNvSpPr>
          <p:nvPr>
            <p:ph type="pic" sz="quarter" idx="14"/>
          </p:nvPr>
        </p:nvSpPr>
        <p:spPr>
          <a:xfrm>
            <a:off x="2682875" y="4075111"/>
            <a:ext cx="3778250" cy="2032000"/>
          </a:xfrm>
        </p:spPr>
        <p:txBody>
          <a:bodyPr/>
          <a:lstStyle/>
          <a:p>
            <a:r>
              <a:rPr lang="en-US" smtClean="0"/>
              <a:t>Click icon to add picture</a:t>
            </a:r>
            <a:endParaRPr lang="en-US"/>
          </a:p>
        </p:txBody>
      </p:sp>
    </p:spTree>
    <p:extLst>
      <p:ext uri="{BB962C8B-B14F-4D97-AF65-F5344CB8AC3E}">
        <p14:creationId xmlns:p14="http://schemas.microsoft.com/office/powerpoint/2010/main" val="153053197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p>
            <a:pPr>
              <a:defRPr/>
            </a:pPr>
            <a:r>
              <a:rPr lang="el-GR" smtClean="0"/>
              <a:t>Ενότητα 18. Εξάποδα</a:t>
            </a:r>
            <a:endParaRPr lang="el-GR"/>
          </a:p>
        </p:txBody>
      </p:sp>
      <p:sp>
        <p:nvSpPr>
          <p:cNvPr id="6" name="Slide Number Placeholder 5"/>
          <p:cNvSpPr>
            <a:spLocks noGrp="1"/>
          </p:cNvSpPr>
          <p:nvPr>
            <p:ph type="sldNum" sz="quarter" idx="12"/>
          </p:nvPr>
        </p:nvSpPr>
        <p:spPr/>
        <p:txBody>
          <a:bodyPr/>
          <a:lstStyle/>
          <a:p>
            <a:pPr>
              <a:defRPr/>
            </a:pPr>
            <a:fld id="{B5F80957-5D18-46C5-9C10-454629E704FF}" type="slidenum">
              <a:rPr lang="el-GR" smtClean="0"/>
              <a:pPr>
                <a:defRPr/>
              </a:pPr>
              <a:t>‹#›</a:t>
            </a:fld>
            <a:endParaRPr lang="el-GR" dirty="0"/>
          </a:p>
        </p:txBody>
      </p:sp>
    </p:spTree>
    <p:extLst>
      <p:ext uri="{BB962C8B-B14F-4D97-AF65-F5344CB8AC3E}">
        <p14:creationId xmlns:p14="http://schemas.microsoft.com/office/powerpoint/2010/main" val="51929168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
        <p:nvSpPr>
          <p:cNvPr id="6" name="Picture Placeholder 5"/>
          <p:cNvSpPr>
            <a:spLocks noGrp="1"/>
          </p:cNvSpPr>
          <p:nvPr>
            <p:ph type="pic" sz="quarter" idx="12"/>
          </p:nvPr>
        </p:nvSpPr>
        <p:spPr>
          <a:xfrm>
            <a:off x="527050" y="2311400"/>
            <a:ext cx="2520950" cy="3187700"/>
          </a:xfrm>
        </p:spPr>
        <p:txBody>
          <a:bodyPr/>
          <a:lstStyle/>
          <a:p>
            <a:r>
              <a:rPr lang="en-US" smtClean="0"/>
              <a:t>Click icon to add picture</a:t>
            </a:r>
            <a:endParaRPr lang="en-US"/>
          </a:p>
        </p:txBody>
      </p:sp>
      <p:sp>
        <p:nvSpPr>
          <p:cNvPr id="8" name="Picture Placeholder 5"/>
          <p:cNvSpPr>
            <a:spLocks noGrp="1"/>
          </p:cNvSpPr>
          <p:nvPr>
            <p:ph type="pic" sz="quarter" idx="13"/>
          </p:nvPr>
        </p:nvSpPr>
        <p:spPr>
          <a:xfrm>
            <a:off x="3302000" y="2311400"/>
            <a:ext cx="2501900" cy="3187700"/>
          </a:xfrm>
        </p:spPr>
        <p:txBody>
          <a:bodyPr/>
          <a:lstStyle/>
          <a:p>
            <a:r>
              <a:rPr lang="en-US" smtClean="0"/>
              <a:t>Click icon to add picture</a:t>
            </a:r>
            <a:endParaRPr lang="en-US"/>
          </a:p>
        </p:txBody>
      </p:sp>
      <p:sp>
        <p:nvSpPr>
          <p:cNvPr id="9" name="Picture Placeholder 5"/>
          <p:cNvSpPr>
            <a:spLocks noGrp="1"/>
          </p:cNvSpPr>
          <p:nvPr>
            <p:ph type="pic" sz="quarter" idx="14"/>
          </p:nvPr>
        </p:nvSpPr>
        <p:spPr>
          <a:xfrm>
            <a:off x="6076950" y="2311400"/>
            <a:ext cx="2495550" cy="3187700"/>
          </a:xfrm>
        </p:spPr>
        <p:txBody>
          <a:bodyPr/>
          <a:lstStyle/>
          <a:p>
            <a:r>
              <a:rPr lang="en-US" smtClean="0"/>
              <a:t>Click icon to add picture</a:t>
            </a:r>
            <a:endParaRPr lang="en-US"/>
          </a:p>
        </p:txBody>
      </p:sp>
    </p:spTree>
    <p:extLst>
      <p:ext uri="{BB962C8B-B14F-4D97-AF65-F5344CB8AC3E}">
        <p14:creationId xmlns:p14="http://schemas.microsoft.com/office/powerpoint/2010/main" val="198164232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36290" y="299695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221030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solidFill>
                  <a:srgbClr val="5075BC"/>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pPr>
              <a:defRPr/>
            </a:pPr>
            <a:r>
              <a:rPr lang="el-GR" smtClean="0"/>
              <a:t>Ενότητα 18. Εξάποδα</a:t>
            </a:r>
            <a:endParaRPr lang="el-GR"/>
          </a:p>
        </p:txBody>
      </p:sp>
      <p:sp>
        <p:nvSpPr>
          <p:cNvPr id="6" name="Slide Number Placeholder 5"/>
          <p:cNvSpPr>
            <a:spLocks noGrp="1"/>
          </p:cNvSpPr>
          <p:nvPr>
            <p:ph type="sldNum" sz="quarter" idx="12"/>
          </p:nvPr>
        </p:nvSpPr>
        <p:spPr/>
        <p:txBody>
          <a:bodyPr/>
          <a:lstStyle/>
          <a:p>
            <a:pPr>
              <a:defRPr/>
            </a:pPr>
            <a:fld id="{FA45CF43-3104-40FF-B7F5-18F9B7D618DC}" type="slidenum">
              <a:rPr lang="el-GR" smtClean="0"/>
              <a:pPr>
                <a:defRPr/>
              </a:pPr>
              <a:t>‹#›</a:t>
            </a:fld>
            <a:endParaRPr lang="el-GR" dirty="0"/>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pic>
        <p:nvPicPr>
          <p:cNvPr id="8" name="Εικόνα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1458">
            <a:off x="858904" y="3912368"/>
            <a:ext cx="864017" cy="571191"/>
          </a:xfrm>
          <a:prstGeom prst="rect">
            <a:avLst/>
          </a:prstGeom>
        </p:spPr>
      </p:pic>
    </p:spTree>
    <p:extLst>
      <p:ext uri="{BB962C8B-B14F-4D97-AF65-F5344CB8AC3E}">
        <p14:creationId xmlns:p14="http://schemas.microsoft.com/office/powerpoint/2010/main" val="303191419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2607469" y="414655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18. Εξάποδα</a:t>
            </a:r>
            <a:endParaRPr lang="el-GR"/>
          </a:p>
        </p:txBody>
      </p:sp>
      <p:sp>
        <p:nvSpPr>
          <p:cNvPr id="8" name="Slide Number Placeholder 2"/>
          <p:cNvSpPr>
            <a:spLocks noGrp="1"/>
          </p:cNvSpPr>
          <p:nvPr>
            <p:ph type="sldNum" sz="quarter" idx="11"/>
          </p:nvPr>
        </p:nvSpPr>
        <p:spPr/>
        <p:txBody>
          <a:bodyPr/>
          <a:lstStyle>
            <a:lvl1pPr>
              <a:defRPr/>
            </a:lvl1pPr>
          </a:lstStyle>
          <a:p>
            <a:pPr>
              <a:defRPr/>
            </a:pPr>
            <a:fld id="{39748AC8-6A33-42C5-A2D4-9B40A0733AE8}" type="slidenum">
              <a:rPr lang="el-GR"/>
              <a:pPr>
                <a:defRPr/>
              </a:pPr>
              <a:t>‹#›</a:t>
            </a:fld>
            <a:endParaRPr lang="el-GR" dirty="0"/>
          </a:p>
        </p:txBody>
      </p:sp>
    </p:spTree>
    <p:extLst>
      <p:ext uri="{BB962C8B-B14F-4D97-AF65-F5344CB8AC3E}">
        <p14:creationId xmlns:p14="http://schemas.microsoft.com/office/powerpoint/2010/main" val="183898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Τίτλος και 4 Αντικείμενα">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l-GR" smtClean="0"/>
              <a:t>Στυλ κύριου τίτλου</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6" name="Content Placeholder 5"/>
          <p:cNvSpPr>
            <a:spLocks noGrp="1"/>
          </p:cNvSpPr>
          <p:nvPr>
            <p:ph sz="quarter" idx="4"/>
          </p:nvPr>
        </p:nvSpPr>
        <p:spPr>
          <a:xfrm>
            <a:off x="4648200" y="4114800"/>
            <a:ext cx="3810000" cy="19812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Footer Placeholder 1"/>
          <p:cNvSpPr>
            <a:spLocks noGrp="1"/>
          </p:cNvSpPr>
          <p:nvPr>
            <p:ph type="ftr" sz="quarter" idx="10"/>
          </p:nvPr>
        </p:nvSpPr>
        <p:spPr/>
        <p:txBody>
          <a:bodyPr/>
          <a:lstStyle>
            <a:lvl1pPr>
              <a:defRPr/>
            </a:lvl1pPr>
          </a:lstStyle>
          <a:p>
            <a:pPr>
              <a:defRPr/>
            </a:pPr>
            <a:r>
              <a:rPr lang="el-GR" smtClean="0"/>
              <a:t>Ενότητα 18. Εξάποδα</a:t>
            </a:r>
            <a:endParaRPr lang="el-GR"/>
          </a:p>
        </p:txBody>
      </p:sp>
      <p:sp>
        <p:nvSpPr>
          <p:cNvPr id="8" name="Slide Number Placeholder 2"/>
          <p:cNvSpPr>
            <a:spLocks noGrp="1"/>
          </p:cNvSpPr>
          <p:nvPr>
            <p:ph type="sldNum" sz="quarter" idx="11"/>
          </p:nvPr>
        </p:nvSpPr>
        <p:spPr/>
        <p:txBody>
          <a:bodyPr/>
          <a:lstStyle>
            <a:lvl1pPr>
              <a:defRPr/>
            </a:lvl1pPr>
          </a:lstStyle>
          <a:p>
            <a:pPr>
              <a:defRPr/>
            </a:pPr>
            <a:fld id="{39748AC8-6A33-42C5-A2D4-9B40A0733AE8}" type="slidenum">
              <a:rPr lang="el-GR"/>
              <a:pPr>
                <a:defRPr/>
              </a:pPr>
              <a:t>‹#›</a:t>
            </a:fld>
            <a:endParaRPr lang="el-GR" dirty="0"/>
          </a:p>
        </p:txBody>
      </p:sp>
    </p:spTree>
    <p:extLst>
      <p:ext uri="{BB962C8B-B14F-4D97-AF65-F5344CB8AC3E}">
        <p14:creationId xmlns:p14="http://schemas.microsoft.com/office/powerpoint/2010/main" val="19727181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p:txBody>
          <a:bodyPr/>
          <a:lstStyle/>
          <a:p>
            <a:pPr>
              <a:defRPr/>
            </a:pPr>
            <a:r>
              <a:rPr lang="el-GR" smtClean="0"/>
              <a:t>Ενότητα 18. Εξάποδα</a:t>
            </a:r>
            <a:endParaRPr lang="el-GR"/>
          </a:p>
        </p:txBody>
      </p:sp>
      <p:sp>
        <p:nvSpPr>
          <p:cNvPr id="7" name="Slide Number Placeholder 6"/>
          <p:cNvSpPr>
            <a:spLocks noGrp="1"/>
          </p:cNvSpPr>
          <p:nvPr>
            <p:ph type="sldNum" sz="quarter" idx="12"/>
          </p:nvPr>
        </p:nvSpPr>
        <p:spPr/>
        <p:txBody>
          <a:bodyPr/>
          <a:lstStyle/>
          <a:p>
            <a:pPr>
              <a:defRPr/>
            </a:pPr>
            <a:fld id="{37B0DF7E-797F-4D1F-8858-5ACC64B11632}" type="slidenum">
              <a:rPr lang="el-GR" smtClean="0"/>
              <a:pPr>
                <a:defRPr/>
              </a:pPr>
              <a:t>‹#›</a:t>
            </a:fld>
            <a:endParaRPr lang="el-GR" dirty="0"/>
          </a:p>
        </p:txBody>
      </p:sp>
    </p:spTree>
    <p:extLst>
      <p:ext uri="{BB962C8B-B14F-4D97-AF65-F5344CB8AC3E}">
        <p14:creationId xmlns:p14="http://schemas.microsoft.com/office/powerpoint/2010/main" val="310488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Footer Placeholder 7"/>
          <p:cNvSpPr>
            <a:spLocks noGrp="1"/>
          </p:cNvSpPr>
          <p:nvPr>
            <p:ph type="ftr" sz="quarter" idx="11"/>
          </p:nvPr>
        </p:nvSpPr>
        <p:spPr/>
        <p:txBody>
          <a:bodyPr/>
          <a:lstStyle/>
          <a:p>
            <a:pPr>
              <a:defRPr/>
            </a:pPr>
            <a:r>
              <a:rPr lang="el-GR" smtClean="0"/>
              <a:t>Ενότητα 18. Εξάποδα</a:t>
            </a:r>
            <a:endParaRPr lang="el-GR"/>
          </a:p>
        </p:txBody>
      </p:sp>
      <p:sp>
        <p:nvSpPr>
          <p:cNvPr id="9" name="Slide Number Placeholder 8"/>
          <p:cNvSpPr>
            <a:spLocks noGrp="1"/>
          </p:cNvSpPr>
          <p:nvPr>
            <p:ph type="sldNum" sz="quarter" idx="12"/>
          </p:nvPr>
        </p:nvSpPr>
        <p:spPr/>
        <p:txBody>
          <a:bodyPr/>
          <a:lstStyle/>
          <a:p>
            <a:pPr>
              <a:defRPr/>
            </a:pPr>
            <a:fld id="{551104A7-E2CC-49C9-B905-661BEC8FCD28}" type="slidenum">
              <a:rPr lang="el-GR" smtClean="0"/>
              <a:pPr>
                <a:defRPr/>
              </a:pPr>
              <a:t>‹#›</a:t>
            </a:fld>
            <a:endParaRPr lang="el-GR" dirty="0"/>
          </a:p>
        </p:txBody>
      </p:sp>
    </p:spTree>
    <p:extLst>
      <p:ext uri="{BB962C8B-B14F-4D97-AF65-F5344CB8AC3E}">
        <p14:creationId xmlns:p14="http://schemas.microsoft.com/office/powerpoint/2010/main" val="316502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21415" y="3386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615762799"/>
      </p:ext>
    </p:extLst>
  </p:cSld>
  <p:clrMapOvr>
    <a:masterClrMapping/>
  </p:clrMapOvr>
  <p:timing>
    <p:tnLst>
      <p:par>
        <p:cTn id="1" dur="indefinite" restart="never" nodeType="tmRoot"/>
      </p:par>
    </p:tnLst>
  </p:timing>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1608622"/>
            <a:ext cx="7886700" cy="1325563"/>
          </a:xfr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l-GR" smtClean="0"/>
              <a:t>Ενότητα 18. Εξάποδα</a:t>
            </a:r>
            <a:endParaRPr lang="el-GR" dirty="0"/>
          </a:p>
        </p:txBody>
      </p:sp>
      <p:sp>
        <p:nvSpPr>
          <p:cNvPr id="4" name="Slide Number Placeholder 3"/>
          <p:cNvSpPr>
            <a:spLocks noGrp="1"/>
          </p:cNvSpPr>
          <p:nvPr>
            <p:ph type="sldNum" sz="quarter" idx="11"/>
          </p:nvPr>
        </p:nvSpPr>
        <p:spPr/>
        <p:txBody>
          <a:bodyPr/>
          <a:lstStyle/>
          <a:p>
            <a:pPr>
              <a:defRPr/>
            </a:pPr>
            <a:fld id="{0C49CC38-2D64-413C-8EAE-335E018F203E}" type="slidenum">
              <a:rPr lang="el-GR" smtClean="0"/>
              <a:pPr>
                <a:defRPr/>
              </a:pPr>
              <a:t>‹#›</a:t>
            </a:fld>
            <a:endParaRPr lang="el-GR" dirty="0"/>
          </a:p>
        </p:txBody>
      </p:sp>
    </p:spTree>
    <p:extLst>
      <p:ext uri="{BB962C8B-B14F-4D97-AF65-F5344CB8AC3E}">
        <p14:creationId xmlns:p14="http://schemas.microsoft.com/office/powerpoint/2010/main" val="1735229215"/>
      </p:ext>
    </p:extLst>
  </p:cSld>
  <p:clrMapOvr>
    <a:masterClrMapping/>
  </p:clrMapOvr>
  <p:timing>
    <p:tnLst>
      <p:par>
        <p:cTn id="1" dur="indefinite" restart="never" nodeType="tmRoot"/>
      </p:par>
    </p:tnLst>
  </p:timing>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87AA3BFC-8853-49B5-86D2-1FF2BED57339}" type="slidenum">
              <a:rPr lang="el-GR" smtClean="0"/>
              <a:pPr>
                <a:defRPr/>
              </a:pPr>
              <a:t>‹#›</a:t>
            </a:fld>
            <a:endParaRPr lang="el-GR" dirty="0"/>
          </a:p>
        </p:txBody>
      </p:sp>
      <p:sp>
        <p:nvSpPr>
          <p:cNvPr id="7" name="Θέση εικόνας 6"/>
          <p:cNvSpPr>
            <a:spLocks noGrp="1"/>
          </p:cNvSpPr>
          <p:nvPr>
            <p:ph type="pic" sz="quarter" idx="13"/>
          </p:nvPr>
        </p:nvSpPr>
        <p:spPr>
          <a:xfrm>
            <a:off x="628651" y="1794694"/>
            <a:ext cx="7886699" cy="3836937"/>
          </a:xfrm>
        </p:spPr>
        <p:txBody>
          <a:bodyPr/>
          <a:lstStyle/>
          <a:p>
            <a:r>
              <a:rPr lang="en-US" smtClean="0"/>
              <a:t>Click icon to add picture</a:t>
            </a:r>
            <a:endParaRPr lang="el-GR" dirty="0"/>
          </a:p>
        </p:txBody>
      </p:sp>
      <p:sp>
        <p:nvSpPr>
          <p:cNvPr id="9" name="Θέση κειμένου 8"/>
          <p:cNvSpPr>
            <a:spLocks noGrp="1"/>
          </p:cNvSpPr>
          <p:nvPr>
            <p:ph type="body" sz="quarter" idx="14"/>
          </p:nvPr>
        </p:nvSpPr>
        <p:spPr>
          <a:xfrm>
            <a:off x="628650" y="5735636"/>
            <a:ext cx="7940675" cy="485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Tree>
    <p:extLst>
      <p:ext uri="{BB962C8B-B14F-4D97-AF65-F5344CB8AC3E}">
        <p14:creationId xmlns:p14="http://schemas.microsoft.com/office/powerpoint/2010/main" val="4084219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a:p>
        </p:txBody>
      </p:sp>
      <p:sp>
        <p:nvSpPr>
          <p:cNvPr id="4" name="Θέση αριθμού διαφάνειας 3"/>
          <p:cNvSpPr>
            <a:spLocks noGrp="1"/>
          </p:cNvSpPr>
          <p:nvPr>
            <p:ph type="sldNum" sz="quarter" idx="11"/>
          </p:nvPr>
        </p:nvSpPr>
        <p:spPr/>
        <p:txBody>
          <a:bodyPr/>
          <a:lstStyle/>
          <a:p>
            <a:pPr>
              <a:defRPr/>
            </a:pPr>
            <a:fld id="{B58E519A-9371-479D-9FEC-966F3158A3DD}" type="slidenum">
              <a:rPr lang="el-GR" smtClean="0"/>
              <a:pPr>
                <a:defRPr/>
              </a:pPr>
              <a:t>‹#›</a:t>
            </a:fld>
            <a:endParaRPr lang="el-GR" dirty="0"/>
          </a:p>
        </p:txBody>
      </p:sp>
      <p:sp>
        <p:nvSpPr>
          <p:cNvPr id="6" name="Θέση SmartArt 5"/>
          <p:cNvSpPr>
            <a:spLocks noGrp="1"/>
          </p:cNvSpPr>
          <p:nvPr>
            <p:ph type="dgm" sz="quarter" idx="12"/>
          </p:nvPr>
        </p:nvSpPr>
        <p:spPr>
          <a:xfrm>
            <a:off x="628650" y="1858963"/>
            <a:ext cx="7886700" cy="4261618"/>
          </a:xfrm>
        </p:spPr>
        <p:txBody>
          <a:bodyPr/>
          <a:lstStyle/>
          <a:p>
            <a:r>
              <a:rPr lang="en-US" smtClean="0"/>
              <a:t>Click icon to add SmartArt graphic</a:t>
            </a:r>
            <a:endParaRPr lang="el-GR"/>
          </a:p>
        </p:txBody>
      </p:sp>
    </p:spTree>
    <p:extLst>
      <p:ext uri="{BB962C8B-B14F-4D97-AF65-F5344CB8AC3E}">
        <p14:creationId xmlns:p14="http://schemas.microsoft.com/office/powerpoint/2010/main" val="195289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smtClean="0"/>
              <a:t>Click to edit Master title style</a:t>
            </a:r>
            <a:endParaRPr lang="el-GR"/>
          </a:p>
        </p:txBody>
      </p:sp>
      <p:sp>
        <p:nvSpPr>
          <p:cNvPr id="3" name="Θέση υποσέλιδου 2"/>
          <p:cNvSpPr>
            <a:spLocks noGrp="1"/>
          </p:cNvSpPr>
          <p:nvPr>
            <p:ph type="ftr" sz="quarter" idx="10"/>
          </p:nvPr>
        </p:nvSpPr>
        <p:spPr/>
        <p:txBody>
          <a:bodyPr/>
          <a:lstStyle/>
          <a:p>
            <a:pPr>
              <a:defRPr/>
            </a:pPr>
            <a:r>
              <a:rPr lang="el-GR" smtClean="0"/>
              <a:t>Ενότητα 18. Εξάποδα</a:t>
            </a:r>
            <a:endParaRPr lang="el-GR"/>
          </a:p>
        </p:txBody>
      </p:sp>
      <p:sp>
        <p:nvSpPr>
          <p:cNvPr id="4" name="Θέση αριθμού διαφάνειας 3"/>
          <p:cNvSpPr>
            <a:spLocks noGrp="1"/>
          </p:cNvSpPr>
          <p:nvPr>
            <p:ph type="sldNum" sz="quarter" idx="11"/>
          </p:nvPr>
        </p:nvSpPr>
        <p:spPr/>
        <p:txBody>
          <a:bodyPr/>
          <a:lstStyle/>
          <a:p>
            <a:pPr>
              <a:defRPr/>
            </a:pPr>
            <a:fld id="{CC70EED3-20E7-4788-879D-59689CB6573B}" type="slidenum">
              <a:rPr lang="el-GR" smtClean="0"/>
              <a:pPr>
                <a:defRPr/>
              </a:pPr>
              <a:t>‹#›</a:t>
            </a:fld>
            <a:endParaRPr lang="el-GR" dirty="0"/>
          </a:p>
        </p:txBody>
      </p:sp>
      <p:sp>
        <p:nvSpPr>
          <p:cNvPr id="6" name="Θέση εικόνας 5"/>
          <p:cNvSpPr>
            <a:spLocks noGrp="1"/>
          </p:cNvSpPr>
          <p:nvPr>
            <p:ph type="pic" sz="quarter" idx="12"/>
          </p:nvPr>
        </p:nvSpPr>
        <p:spPr>
          <a:xfrm>
            <a:off x="628650" y="1843088"/>
            <a:ext cx="5300663" cy="4262437"/>
          </a:xfrm>
        </p:spPr>
        <p:txBody>
          <a:bodyPr/>
          <a:lstStyle/>
          <a:p>
            <a:r>
              <a:rPr lang="en-US" smtClean="0"/>
              <a:t>Click icon to add picture</a:t>
            </a:r>
            <a:endParaRPr lang="el-GR"/>
          </a:p>
        </p:txBody>
      </p:sp>
      <p:sp>
        <p:nvSpPr>
          <p:cNvPr id="8" name="Θέση κειμένου 7"/>
          <p:cNvSpPr>
            <a:spLocks noGrp="1"/>
          </p:cNvSpPr>
          <p:nvPr>
            <p:ph type="body" sz="quarter" idx="13"/>
          </p:nvPr>
        </p:nvSpPr>
        <p:spPr>
          <a:xfrm>
            <a:off x="6091238" y="1843088"/>
            <a:ext cx="2595562" cy="42338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Tree>
    <p:extLst>
      <p:ext uri="{BB962C8B-B14F-4D97-AF65-F5344CB8AC3E}">
        <p14:creationId xmlns:p14="http://schemas.microsoft.com/office/powerpoint/2010/main" val="191440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dirty="0"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n-US" dirty="0"/>
          </a:p>
        </p:txBody>
      </p:sp>
      <p:sp>
        <p:nvSpPr>
          <p:cNvPr id="5" name="Footer Placeholder 4"/>
          <p:cNvSpPr>
            <a:spLocks noGrp="1"/>
          </p:cNvSpPr>
          <p:nvPr>
            <p:ph type="ftr" sz="quarter" idx="3"/>
          </p:nvPr>
        </p:nvSpPr>
        <p:spPr>
          <a:xfrm>
            <a:off x="1133889" y="6325416"/>
            <a:ext cx="6830668" cy="280919"/>
          </a:xfrm>
          <a:prstGeom prst="rect">
            <a:avLst/>
          </a:prstGeom>
          <a:solidFill>
            <a:schemeClr val="bg1">
              <a:lumMod val="95000"/>
            </a:schemeClr>
          </a:solidFill>
        </p:spPr>
        <p:txBody>
          <a:bodyPr vert="horz" lIns="91440" tIns="45720" rIns="91440" bIns="45720" rtlCol="0" anchor="ctr"/>
          <a:lstStyle>
            <a:lvl1pPr algn="l">
              <a:defRPr sz="1200">
                <a:solidFill>
                  <a:schemeClr val="tx1">
                    <a:tint val="75000"/>
                  </a:schemeClr>
                </a:solidFill>
                <a:latin typeface="+mn-lt"/>
              </a:defRPr>
            </a:lvl1pPr>
          </a:lstStyle>
          <a:p>
            <a:pPr>
              <a:defRPr/>
            </a:pPr>
            <a:r>
              <a:rPr lang="el-GR" dirty="0" smtClean="0"/>
              <a:t>Ενότητα 18. </a:t>
            </a:r>
            <a:r>
              <a:rPr lang="el-GR" dirty="0" err="1" smtClean="0"/>
              <a:t>Εξάποδα</a:t>
            </a:r>
            <a:endParaRPr lang="el-GR" dirty="0"/>
          </a:p>
        </p:txBody>
      </p:sp>
      <p:sp>
        <p:nvSpPr>
          <p:cNvPr id="6" name="Slide Number Placeholder 5"/>
          <p:cNvSpPr>
            <a:spLocks noGrp="1"/>
          </p:cNvSpPr>
          <p:nvPr>
            <p:ph type="sldNum" sz="quarter" idx="4"/>
          </p:nvPr>
        </p:nvSpPr>
        <p:spPr>
          <a:xfrm>
            <a:off x="7964557" y="6325416"/>
            <a:ext cx="550793" cy="280919"/>
          </a:xfrm>
          <a:prstGeom prst="rect">
            <a:avLst/>
          </a:prstGeom>
          <a:solidFill>
            <a:schemeClr val="bg1">
              <a:lumMod val="95000"/>
            </a:schemeClr>
          </a:solidFill>
        </p:spPr>
        <p:txBody>
          <a:bodyPr vert="horz" lIns="91440" tIns="45720" rIns="91440" bIns="45720" rtlCol="0" anchor="ctr"/>
          <a:lstStyle>
            <a:lvl1pPr algn="r">
              <a:defRPr sz="1200">
                <a:solidFill>
                  <a:schemeClr val="tx1">
                    <a:tint val="75000"/>
                  </a:schemeClr>
                </a:solidFill>
                <a:latin typeface="+mn-lt"/>
              </a:defRPr>
            </a:lvl1pPr>
          </a:lstStyle>
          <a:p>
            <a:pPr>
              <a:defRPr/>
            </a:pPr>
            <a:fld id="{0C49CC38-2D64-413C-8EAE-335E018F203E}" type="slidenum">
              <a:rPr lang="el-GR" smtClean="0"/>
              <a:pPr>
                <a:defRPr/>
              </a:pPr>
              <a:t>‹#›</a:t>
            </a:fld>
            <a:endParaRPr lang="el-GR" dirty="0"/>
          </a:p>
        </p:txBody>
      </p:sp>
      <p:pic>
        <p:nvPicPr>
          <p:cNvPr id="7" name="Picture 6" descr="Λογότυπο Εθνικόν και Καποδιστριακόν Πανεπιστήμιον Αθηνών"/>
          <p:cNvPicPr>
            <a:picLocks noChangeAspect="1"/>
          </p:cNvPicPr>
          <p:nvPr/>
        </p:nvPicPr>
        <p:blipFill rotWithShape="1">
          <a:blip r:embed="rId26"/>
          <a:srcRect l="1" r="85167"/>
          <a:stretch/>
        </p:blipFill>
        <p:spPr>
          <a:xfrm>
            <a:off x="628650" y="6164722"/>
            <a:ext cx="505239" cy="622325"/>
          </a:xfrm>
          <a:prstGeom prst="rect">
            <a:avLst/>
          </a:prstGeom>
        </p:spPr>
      </p:pic>
    </p:spTree>
    <p:extLst>
      <p:ext uri="{BB962C8B-B14F-4D97-AF65-F5344CB8AC3E}">
        <p14:creationId xmlns:p14="http://schemas.microsoft.com/office/powerpoint/2010/main" val="1967792785"/>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 id="2147483877" r:id="rId18"/>
    <p:sldLayoutId id="2147483878" r:id="rId19"/>
    <p:sldLayoutId id="2147483879" r:id="rId20"/>
    <p:sldLayoutId id="2147483883" r:id="rId21"/>
    <p:sldLayoutId id="2147483880" r:id="rId22"/>
    <p:sldLayoutId id="2147483881" r:id="rId23"/>
    <p:sldLayoutId id="2147483882" r:id="rId24"/>
  </p:sldLayoutIdLst>
  <p:hf hdr="0" dt="0"/>
  <p:txStyles>
    <p:titleStyle>
      <a:lvl1pPr algn="ctr" defTabSz="914400" rtl="0" eaLnBrk="1" latinLnBrk="0" hangingPunct="1">
        <a:lnSpc>
          <a:spcPct val="90000"/>
        </a:lnSpc>
        <a:spcBef>
          <a:spcPct val="0"/>
        </a:spcBef>
        <a:buNone/>
        <a:defRPr sz="4400" b="1" kern="1200">
          <a:solidFill>
            <a:schemeClr val="accent6">
              <a:lumMod val="75000"/>
            </a:schemeClr>
          </a:solidFill>
          <a:latin typeface="+mn-lt"/>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3.xml"/><Relationship Id="rId4" Type="http://schemas.openxmlformats.org/officeDocument/2006/relationships/image" Target="../media/image150.png"/></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52.jpeg"/></Relationships>
</file>

<file path=ppt/slides/_rels/slide10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6.xml"/><Relationship Id="rId1" Type="http://schemas.openxmlformats.org/officeDocument/2006/relationships/slideLayout" Target="../slideLayouts/slideLayout23.xml"/><Relationship Id="rId5" Type="http://schemas.openxmlformats.org/officeDocument/2006/relationships/image" Target="../media/image161.png"/><Relationship Id="rId4" Type="http://schemas.openxmlformats.org/officeDocument/2006/relationships/image" Target="../media/image160.png"/></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10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8.xml"/><Relationship Id="rId1" Type="http://schemas.openxmlformats.org/officeDocument/2006/relationships/slideLayout" Target="../slideLayouts/slideLayout3.xml"/><Relationship Id="rId4" Type="http://schemas.openxmlformats.org/officeDocument/2006/relationships/image" Target="../media/image16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8.jpeg"/><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67.png"/></Relationships>
</file>

<file path=ppt/slides/_rels/slide11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0.xml"/><Relationship Id="rId1" Type="http://schemas.openxmlformats.org/officeDocument/2006/relationships/slideLayout" Target="../slideLayouts/slideLayout11.xml"/><Relationship Id="rId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71.png"/></Relationships>
</file>

<file path=ppt/slides/_rels/slide11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23.xml"/><Relationship Id="rId5" Type="http://schemas.openxmlformats.org/officeDocument/2006/relationships/image" Target="../media/image174.png"/><Relationship Id="rId4" Type="http://schemas.openxmlformats.org/officeDocument/2006/relationships/image" Target="../media/image173.png"/></Relationships>
</file>

<file path=ppt/slides/_rels/slide11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3.xml"/><Relationship Id="rId1" Type="http://schemas.openxmlformats.org/officeDocument/2006/relationships/slideLayout" Target="../slideLayouts/slideLayout3.xml"/><Relationship Id="rId4" Type="http://schemas.openxmlformats.org/officeDocument/2006/relationships/image" Target="../media/image176.png"/></Relationships>
</file>

<file path=ppt/slides/_rels/slide1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79.png"/></Relationships>
</file>

<file path=ppt/slides/_rels/slide1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6.xml"/><Relationship Id="rId1" Type="http://schemas.openxmlformats.org/officeDocument/2006/relationships/slideLayout" Target="../slideLayouts/slideLayout23.xml"/><Relationship Id="rId5" Type="http://schemas.openxmlformats.org/officeDocument/2006/relationships/image" Target="../media/image182.png"/><Relationship Id="rId4" Type="http://schemas.openxmlformats.org/officeDocument/2006/relationships/image" Target="../media/image181.png"/></Relationships>
</file>

<file path=ppt/slides/_rels/slide11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1.jpeg"/><Relationship Id="rId4" Type="http://schemas.openxmlformats.org/officeDocument/2006/relationships/image" Target="../media/image20.jpeg"/></Relationships>
</file>

<file path=ppt/slides/_rels/slide12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0.xml"/><Relationship Id="rId1" Type="http://schemas.openxmlformats.org/officeDocument/2006/relationships/slideLayout" Target="../slideLayouts/slideLayout23.xml"/><Relationship Id="rId5" Type="http://schemas.openxmlformats.org/officeDocument/2006/relationships/image" Target="../media/image188.png"/><Relationship Id="rId4" Type="http://schemas.openxmlformats.org/officeDocument/2006/relationships/image" Target="../media/image187.png"/></Relationships>
</file>

<file path=ppt/slides/_rels/slide12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3.xml"/><Relationship Id="rId1" Type="http://schemas.openxmlformats.org/officeDocument/2006/relationships/slideLayout" Target="../slideLayouts/slideLayout23.xml"/><Relationship Id="rId5" Type="http://schemas.openxmlformats.org/officeDocument/2006/relationships/image" Target="../media/image193.png"/><Relationship Id="rId4" Type="http://schemas.openxmlformats.org/officeDocument/2006/relationships/image" Target="../media/image192.png"/></Relationships>
</file>

<file path=ppt/slides/_rels/slide1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30.xml"/><Relationship Id="rId1" Type="http://schemas.openxmlformats.org/officeDocument/2006/relationships/slideLayout" Target="../slideLayouts/slideLayout11.xml"/><Relationship Id="rId4" Type="http://schemas.openxmlformats.org/officeDocument/2006/relationships/image" Target="../media/image197.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4.png"/><Relationship Id="rId3" Type="http://schemas.openxmlformats.org/officeDocument/2006/relationships/hyperlink" Target="http://www.discoverlife.org/mp/20q?act=zoom&amp;res=240&amp;img=/nh/id/lucid/Insect_orders/images/pronotum_shape.LUCID000062.240.jpg&amp;flags=zoom_explain:" TargetMode="External"/><Relationship Id="rId7" Type="http://schemas.openxmlformats.org/officeDocument/2006/relationships/image" Target="../media/image42.png"/><Relationship Id="rId12" Type="http://schemas.openxmlformats.org/officeDocument/2006/relationships/hyperlink" Target="http://www.discoverlife.org/mp/20q?act=zoom&amp;res=240&amp;img=/nh/id/lucid/Insect_orders/images/pronotum_shape.LUCID000063.240.jpg&amp;flags=zoom_explai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discoverlife.org/mp/20q?act=zoom&amp;res=240&amp;img=/nh/id/lucid/Insect_orders/images/pronotum_shape.LUCID000061.240.jpg&amp;flags=zoom_explain:"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hyperlink" Target="http://www.discoverlife.org/mp/20q?act=zoom&amp;res=240&amp;img=/nh/id/lucid/Insect_orders/images/pronotum_shape.LUCID000060.240.jpg&amp;flags=zoom_explain:" TargetMode="External"/><Relationship Id="rId1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9.gif"/><Relationship Id="rId5" Type="http://schemas.openxmlformats.org/officeDocument/2006/relationships/image" Target="../media/image78.gif"/><Relationship Id="rId4" Type="http://schemas.openxmlformats.org/officeDocument/2006/relationships/image" Target="../media/image77.gif"/></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8.xml"/><Relationship Id="rId1" Type="http://schemas.openxmlformats.org/officeDocument/2006/relationships/slideLayout" Target="../slideLayouts/slideLayout23.xml"/><Relationship Id="rId5" Type="http://schemas.openxmlformats.org/officeDocument/2006/relationships/image" Target="../media/image87.jpe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3.xml"/><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30.jpeg"/></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134.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137.pn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2.xml"/><Relationship Id="rId1" Type="http://schemas.openxmlformats.org/officeDocument/2006/relationships/slideLayout" Target="../slideLayouts/slideLayout3.xml"/><Relationship Id="rId4" Type="http://schemas.openxmlformats.org/officeDocument/2006/relationships/image" Target="../media/image139.jpeg"/></Relationships>
</file>

<file path=ppt/slides/_rels/slide9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9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43.png"/></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5.xml"/><Relationship Id="rId1" Type="http://schemas.openxmlformats.org/officeDocument/2006/relationships/slideLayout" Target="../slideLayouts/slideLayout3.xml"/><Relationship Id="rId4" Type="http://schemas.openxmlformats.org/officeDocument/2006/relationships/image" Target="../media/image145.png"/></Relationships>
</file>

<file path=ppt/slides/_rels/slide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p:txBody>
          <a:bodyPr/>
          <a:lstStyle/>
          <a:p>
            <a:r>
              <a:rPr lang="el-GR" altLang="en-US" dirty="0"/>
              <a:t>Ζωολογία Ι</a:t>
            </a:r>
            <a:endParaRPr lang="en-US" altLang="en-US" dirty="0" smtClean="0"/>
          </a:p>
        </p:txBody>
      </p:sp>
      <p:sp>
        <p:nvSpPr>
          <p:cNvPr id="4099" name="Text Placeholder 2"/>
          <p:cNvSpPr>
            <a:spLocks noGrp="1"/>
          </p:cNvSpPr>
          <p:nvPr>
            <p:ph type="subTitle" idx="1"/>
          </p:nvPr>
        </p:nvSpPr>
        <p:spPr/>
        <p:txBody>
          <a:bodyPr/>
          <a:lstStyle/>
          <a:p>
            <a:pPr>
              <a:lnSpc>
                <a:spcPct val="100000"/>
              </a:lnSpc>
            </a:pPr>
            <a:r>
              <a:rPr lang="el-GR" altLang="el-GR" b="1" dirty="0">
                <a:solidFill>
                  <a:schemeClr val="accent6">
                    <a:lumMod val="75000"/>
                  </a:schemeClr>
                </a:solidFill>
              </a:rPr>
              <a:t>Ενότητα </a:t>
            </a:r>
            <a:r>
              <a:rPr lang="en-US" altLang="el-GR" b="1" dirty="0" smtClean="0">
                <a:solidFill>
                  <a:schemeClr val="accent6">
                    <a:lumMod val="75000"/>
                  </a:schemeClr>
                </a:solidFill>
              </a:rPr>
              <a:t>18</a:t>
            </a:r>
            <a:r>
              <a:rPr lang="el-GR" altLang="el-GR" dirty="0" smtClean="0">
                <a:solidFill>
                  <a:schemeClr val="accent6">
                    <a:lumMod val="75000"/>
                  </a:schemeClr>
                </a:solidFill>
              </a:rPr>
              <a:t>:</a:t>
            </a:r>
            <a:r>
              <a:rPr lang="en-US" altLang="el-GR" dirty="0" smtClean="0">
                <a:solidFill>
                  <a:schemeClr val="accent6">
                    <a:lumMod val="75000"/>
                  </a:schemeClr>
                </a:solidFill>
              </a:rPr>
              <a:t> </a:t>
            </a:r>
            <a:r>
              <a:rPr lang="el-GR" altLang="el-GR" dirty="0" smtClean="0"/>
              <a:t>Εξάποδα</a:t>
            </a:r>
            <a:endParaRPr lang="el-GR" altLang="el-GR" b="1" i="1" dirty="0"/>
          </a:p>
          <a:p>
            <a:pPr>
              <a:lnSpc>
                <a:spcPct val="100000"/>
              </a:lnSpc>
              <a:spcBef>
                <a:spcPts val="1800"/>
              </a:spcBef>
            </a:pPr>
            <a:r>
              <a:rPr lang="el-GR" altLang="el-GR" dirty="0" smtClean="0"/>
              <a:t>Αναστάσιος</a:t>
            </a:r>
            <a:r>
              <a:rPr lang="en-US" altLang="el-GR" dirty="0" smtClean="0"/>
              <a:t> </a:t>
            </a:r>
            <a:r>
              <a:rPr lang="el-GR" altLang="el-GR" dirty="0" err="1" smtClean="0"/>
              <a:t>Λεγάκις</a:t>
            </a:r>
            <a:r>
              <a:rPr lang="el-GR" altLang="el-GR" dirty="0" smtClean="0"/>
              <a:t>, </a:t>
            </a:r>
            <a:r>
              <a:rPr lang="el-GR" altLang="el-GR" dirty="0"/>
              <a:t>Αναπλ. Καθηγητής</a:t>
            </a:r>
          </a:p>
          <a:p>
            <a:pPr>
              <a:lnSpc>
                <a:spcPct val="100000"/>
              </a:lnSpc>
              <a:spcBef>
                <a:spcPct val="0"/>
              </a:spcBef>
            </a:pPr>
            <a:r>
              <a:rPr lang="el-GR" altLang="el-GR" dirty="0"/>
              <a:t>Σχολή Θετικών Επιστημών</a:t>
            </a:r>
          </a:p>
          <a:p>
            <a:pPr>
              <a:lnSpc>
                <a:spcPct val="100000"/>
              </a:lnSpc>
              <a:spcBef>
                <a:spcPct val="0"/>
              </a:spcBef>
            </a:pPr>
            <a:r>
              <a:rPr lang="el-GR" altLang="el-GR" dirty="0"/>
              <a:t>Τμήμα Βιολογίας</a:t>
            </a:r>
            <a:endParaRPr lang="en-US" altLang="el-GR" dirty="0"/>
          </a:p>
          <a:p>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Βλαβερά </a:t>
            </a:r>
            <a:r>
              <a:rPr lang="el-GR" altLang="en-US" dirty="0" smtClean="0"/>
              <a:t>έντομα 2/4</a:t>
            </a:r>
            <a:endParaRPr lang="el-GR" altLang="en-US" dirty="0" smtClean="0"/>
          </a:p>
        </p:txBody>
      </p:sp>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47800" y="1479740"/>
            <a:ext cx="2793873" cy="4294544"/>
          </a:xfrm>
        </p:spPr>
      </p:pic>
      <p:pic>
        <p:nvPicPr>
          <p:cNvPr id="16" name="Content Placeholder 1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25877" y="2438400"/>
            <a:ext cx="3533487" cy="281293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a:t>
            </a:fld>
            <a:endParaRPr lang="el-GR" dirty="0"/>
          </a:p>
        </p:txBody>
      </p:sp>
      <p:sp>
        <p:nvSpPr>
          <p:cNvPr id="18" name="Text Box 4"/>
          <p:cNvSpPr txBox="1">
            <a:spLocks noChangeArrowheads="1"/>
          </p:cNvSpPr>
          <p:nvPr/>
        </p:nvSpPr>
        <p:spPr bwMode="auto">
          <a:xfrm>
            <a:off x="4512469" y="5280710"/>
            <a:ext cx="9340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dirty="0">
                <a:latin typeface="+mn-lt"/>
              </a:rPr>
              <a:t>Ψύλλος</a:t>
            </a:r>
          </a:p>
        </p:txBody>
      </p:sp>
      <p:sp>
        <p:nvSpPr>
          <p:cNvPr id="19" name="Text Box 5"/>
          <p:cNvSpPr txBox="1">
            <a:spLocks noChangeArrowheads="1"/>
          </p:cNvSpPr>
          <p:nvPr/>
        </p:nvSpPr>
        <p:spPr bwMode="auto">
          <a:xfrm>
            <a:off x="1447800" y="5774284"/>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dirty="0">
                <a:latin typeface="+mn-lt"/>
              </a:rPr>
              <a:t>Ψείρα</a:t>
            </a:r>
          </a:p>
        </p:txBody>
      </p:sp>
      <p:sp>
        <p:nvSpPr>
          <p:cNvPr id="9" name="TextBox 8"/>
          <p:cNvSpPr txBox="1"/>
          <p:nvPr/>
        </p:nvSpPr>
        <p:spPr>
          <a:xfrm>
            <a:off x="3863404" y="5472521"/>
            <a:ext cx="376238" cy="276999"/>
          </a:xfrm>
          <a:prstGeom prst="rect">
            <a:avLst/>
          </a:prstGeom>
          <a:noFill/>
        </p:spPr>
        <p:txBody>
          <a:bodyPr wrap="square" rtlCol="0">
            <a:spAutoFit/>
          </a:bodyPr>
          <a:lstStyle/>
          <a:p>
            <a:r>
              <a:rPr lang="en-US" sz="1200" dirty="0" smtClean="0">
                <a:solidFill>
                  <a:schemeClr val="bg1"/>
                </a:solidFill>
                <a:latin typeface="+mn-lt"/>
              </a:rPr>
              <a:t>12</a:t>
            </a:r>
            <a:endParaRPr lang="en-US" sz="1200" dirty="0">
              <a:solidFill>
                <a:schemeClr val="bg1"/>
              </a:solidFill>
              <a:latin typeface="+mn-lt"/>
            </a:endParaRPr>
          </a:p>
        </p:txBody>
      </p:sp>
      <p:sp>
        <p:nvSpPr>
          <p:cNvPr id="10" name="TextBox 9"/>
          <p:cNvSpPr txBox="1"/>
          <p:nvPr/>
        </p:nvSpPr>
        <p:spPr>
          <a:xfrm>
            <a:off x="7683126" y="4942460"/>
            <a:ext cx="376238" cy="276999"/>
          </a:xfrm>
          <a:prstGeom prst="rect">
            <a:avLst/>
          </a:prstGeom>
          <a:noFill/>
        </p:spPr>
        <p:txBody>
          <a:bodyPr wrap="square" rtlCol="0">
            <a:spAutoFit/>
          </a:bodyPr>
          <a:lstStyle/>
          <a:p>
            <a:r>
              <a:rPr lang="en-US" sz="1200" dirty="0" smtClean="0">
                <a:latin typeface="+mn-lt"/>
              </a:rPr>
              <a:t>13</a:t>
            </a:r>
            <a:endParaRPr lang="en-US" sz="1200" dirty="0">
              <a:latin typeface="+mn-lt"/>
            </a:endParaRPr>
          </a:p>
        </p:txBody>
      </p:sp>
    </p:spTree>
    <p:extLst>
      <p:ext uri="{BB962C8B-B14F-4D97-AF65-F5344CB8AC3E}">
        <p14:creationId xmlns:p14="http://schemas.microsoft.com/office/powerpoint/2010/main" val="3873189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Προσανατολισμός μελισσών</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47800" y="1295400"/>
            <a:ext cx="2877300" cy="4691814"/>
          </a:xfrm>
        </p:spPr>
      </p:pic>
      <p:pic>
        <p:nvPicPr>
          <p:cNvPr id="8" name="Content Placeholder 7"/>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536" b="1716"/>
          <a:stretch/>
        </p:blipFill>
        <p:spPr>
          <a:xfrm>
            <a:off x="4800600" y="1321686"/>
            <a:ext cx="2927567" cy="4639241"/>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100</a:t>
            </a:fld>
            <a:endParaRPr lang="el-GR" dirty="0"/>
          </a:p>
        </p:txBody>
      </p:sp>
      <p:sp>
        <p:nvSpPr>
          <p:cNvPr id="11" name="Text Box 4"/>
          <p:cNvSpPr txBox="1">
            <a:spLocks noChangeArrowheads="1"/>
          </p:cNvSpPr>
          <p:nvPr/>
        </p:nvSpPr>
        <p:spPr bwMode="auto">
          <a:xfrm>
            <a:off x="1705550" y="5921650"/>
            <a:ext cx="236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Ο χορός των μελισσών</a:t>
            </a:r>
          </a:p>
        </p:txBody>
      </p:sp>
      <p:sp>
        <p:nvSpPr>
          <p:cNvPr id="12" name="Text Box 5"/>
          <p:cNvSpPr txBox="1">
            <a:spLocks noChangeArrowheads="1"/>
          </p:cNvSpPr>
          <p:nvPr/>
        </p:nvSpPr>
        <p:spPr bwMode="auto">
          <a:xfrm>
            <a:off x="4512469" y="5921650"/>
            <a:ext cx="36515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Καταμερισμός εργασιών ανά ηλικία</a:t>
            </a:r>
          </a:p>
        </p:txBody>
      </p:sp>
      <p:sp>
        <p:nvSpPr>
          <p:cNvPr id="9" name="TextBox 8"/>
          <p:cNvSpPr txBox="1"/>
          <p:nvPr/>
        </p:nvSpPr>
        <p:spPr>
          <a:xfrm>
            <a:off x="3815043" y="5710215"/>
            <a:ext cx="523224" cy="276999"/>
          </a:xfrm>
          <a:prstGeom prst="rect">
            <a:avLst/>
          </a:prstGeom>
          <a:noFill/>
        </p:spPr>
        <p:txBody>
          <a:bodyPr wrap="square" rtlCol="0">
            <a:spAutoFit/>
          </a:bodyPr>
          <a:lstStyle/>
          <a:p>
            <a:r>
              <a:rPr lang="el-GR" sz="1200" dirty="0" smtClean="0">
                <a:latin typeface="+mn-lt"/>
              </a:rPr>
              <a:t>144</a:t>
            </a:r>
            <a:endParaRPr lang="en-US" sz="1200" dirty="0">
              <a:latin typeface="+mn-lt"/>
            </a:endParaRPr>
          </a:p>
        </p:txBody>
      </p:sp>
      <p:sp>
        <p:nvSpPr>
          <p:cNvPr id="10" name="TextBox 9"/>
          <p:cNvSpPr txBox="1"/>
          <p:nvPr/>
        </p:nvSpPr>
        <p:spPr>
          <a:xfrm>
            <a:off x="7789026" y="5683928"/>
            <a:ext cx="523224" cy="276999"/>
          </a:xfrm>
          <a:prstGeom prst="rect">
            <a:avLst/>
          </a:prstGeom>
          <a:noFill/>
        </p:spPr>
        <p:txBody>
          <a:bodyPr wrap="square" rtlCol="0">
            <a:spAutoFit/>
          </a:bodyPr>
          <a:lstStyle/>
          <a:p>
            <a:r>
              <a:rPr lang="el-GR" sz="1200" dirty="0" smtClean="0">
                <a:latin typeface="+mn-lt"/>
              </a:rPr>
              <a:t>145</a:t>
            </a:r>
            <a:endParaRPr lang="en-US" sz="1200" dirty="0">
              <a:latin typeface="+mn-lt"/>
            </a:endParaRPr>
          </a:p>
        </p:txBody>
      </p:sp>
    </p:spTree>
    <p:extLst>
      <p:ext uri="{BB962C8B-B14F-4D97-AF65-F5344CB8AC3E}">
        <p14:creationId xmlns:p14="http://schemas.microsoft.com/office/powerpoint/2010/main" val="2364919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Πρώτουρα</a:t>
            </a:r>
            <a:r>
              <a:rPr lang="el-GR" altLang="en-US" dirty="0" smtClean="0"/>
              <a:t> &amp; </a:t>
            </a:r>
            <a:r>
              <a:rPr lang="el-GR" altLang="en-US" dirty="0" err="1" smtClean="0"/>
              <a:t>Δίπλουρα</a:t>
            </a:r>
            <a:endParaRPr lang="el-GR" altLang="en-US" dirty="0" smtClean="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50611" y="2209800"/>
            <a:ext cx="3900479" cy="278943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101</a:t>
            </a:fld>
            <a:endParaRPr lang="el-GR" dirty="0"/>
          </a:p>
        </p:txBody>
      </p:sp>
      <p:sp>
        <p:nvSpPr>
          <p:cNvPr id="15" name="Text Box 4"/>
          <p:cNvSpPr txBox="1">
            <a:spLocks noChangeArrowheads="1"/>
          </p:cNvSpPr>
          <p:nvPr/>
        </p:nvSpPr>
        <p:spPr bwMode="auto">
          <a:xfrm>
            <a:off x="2186360" y="5053165"/>
            <a:ext cx="1215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a:solidFill>
                  <a:srgbClr val="000000"/>
                </a:solidFill>
                <a:latin typeface="+mn-lt"/>
              </a:rPr>
              <a:t>Πρώτουρα</a:t>
            </a:r>
            <a:endParaRPr lang="el-GR" altLang="el-GR" b="1" dirty="0">
              <a:solidFill>
                <a:srgbClr val="000000"/>
              </a:solidFill>
              <a:latin typeface="+mn-lt"/>
            </a:endParaRPr>
          </a:p>
        </p:txBody>
      </p:sp>
      <p:sp>
        <p:nvSpPr>
          <p:cNvPr id="16" name="Text Box 5"/>
          <p:cNvSpPr txBox="1">
            <a:spLocks noChangeArrowheads="1"/>
          </p:cNvSpPr>
          <p:nvPr/>
        </p:nvSpPr>
        <p:spPr bwMode="auto">
          <a:xfrm>
            <a:off x="6143636" y="5072074"/>
            <a:ext cx="11795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a:solidFill>
                  <a:srgbClr val="000000"/>
                </a:solidFill>
                <a:latin typeface="+mn-lt"/>
              </a:rPr>
              <a:t>Δίπλουρα</a:t>
            </a:r>
            <a:endParaRPr lang="el-GR" altLang="el-GR" b="1" dirty="0">
              <a:solidFill>
                <a:srgbClr val="000000"/>
              </a:solidFill>
              <a:latin typeface="+mn-lt"/>
            </a:endParaRPr>
          </a:p>
        </p:txBody>
      </p:sp>
      <p:pic>
        <p:nvPicPr>
          <p:cNvPr id="51202" name="Picture 2" descr="Αποτέλεσμα εικόνας για diplura"/>
          <p:cNvPicPr>
            <a:picLocks noChangeAspect="1" noChangeArrowheads="1"/>
          </p:cNvPicPr>
          <p:nvPr/>
        </p:nvPicPr>
        <p:blipFill>
          <a:blip r:embed="rId4" cstate="print"/>
          <a:srcRect/>
          <a:stretch>
            <a:fillRect/>
          </a:stretch>
        </p:blipFill>
        <p:spPr bwMode="auto">
          <a:xfrm>
            <a:off x="4940026" y="2214554"/>
            <a:ext cx="3624188" cy="2714644"/>
          </a:xfrm>
          <a:prstGeom prst="rect">
            <a:avLst/>
          </a:prstGeom>
          <a:noFill/>
        </p:spPr>
      </p:pic>
      <p:sp>
        <p:nvSpPr>
          <p:cNvPr id="9" name="TextBox 8"/>
          <p:cNvSpPr txBox="1"/>
          <p:nvPr/>
        </p:nvSpPr>
        <p:spPr>
          <a:xfrm>
            <a:off x="3707904" y="4682924"/>
            <a:ext cx="523224" cy="276999"/>
          </a:xfrm>
          <a:prstGeom prst="rect">
            <a:avLst/>
          </a:prstGeom>
          <a:noFill/>
        </p:spPr>
        <p:txBody>
          <a:bodyPr wrap="square" rtlCol="0">
            <a:spAutoFit/>
          </a:bodyPr>
          <a:lstStyle/>
          <a:p>
            <a:r>
              <a:rPr lang="el-GR" sz="1200" dirty="0" smtClean="0">
                <a:latin typeface="+mn-lt"/>
              </a:rPr>
              <a:t>146</a:t>
            </a:r>
            <a:endParaRPr lang="en-US" sz="1200" dirty="0">
              <a:latin typeface="+mn-lt"/>
            </a:endParaRPr>
          </a:p>
        </p:txBody>
      </p:sp>
      <p:sp>
        <p:nvSpPr>
          <p:cNvPr id="10" name="TextBox 9"/>
          <p:cNvSpPr txBox="1"/>
          <p:nvPr/>
        </p:nvSpPr>
        <p:spPr>
          <a:xfrm>
            <a:off x="8017852" y="4585138"/>
            <a:ext cx="523224" cy="276999"/>
          </a:xfrm>
          <a:prstGeom prst="rect">
            <a:avLst/>
          </a:prstGeom>
          <a:noFill/>
        </p:spPr>
        <p:txBody>
          <a:bodyPr wrap="square" rtlCol="0">
            <a:spAutoFit/>
          </a:bodyPr>
          <a:lstStyle/>
          <a:p>
            <a:r>
              <a:rPr lang="el-GR" sz="1200" dirty="0" smtClean="0">
                <a:solidFill>
                  <a:schemeClr val="bg1"/>
                </a:solidFill>
                <a:latin typeface="+mn-lt"/>
              </a:rPr>
              <a:t>147</a:t>
            </a:r>
            <a:endParaRPr lang="en-US" sz="1200" dirty="0">
              <a:solidFill>
                <a:schemeClr val="bg1"/>
              </a:solidFill>
              <a:latin typeface="+mn-lt"/>
            </a:endParaRPr>
          </a:p>
        </p:txBody>
      </p:sp>
    </p:spTree>
    <p:extLst>
      <p:ext uri="{BB962C8B-B14F-4D97-AF65-F5344CB8AC3E}">
        <p14:creationId xmlns:p14="http://schemas.microsoft.com/office/powerpoint/2010/main" val="3566560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Κολλέμβολα</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102</a:t>
            </a:fld>
            <a:endParaRPr lang="el-GR" dirty="0"/>
          </a:p>
        </p:txBody>
      </p:sp>
      <p:pic>
        <p:nvPicPr>
          <p:cNvPr id="49154" name="Picture 2" descr="[tmp2043_thumb3.jpg]"/>
          <p:cNvPicPr>
            <a:picLocks noChangeAspect="1" noChangeArrowheads="1"/>
          </p:cNvPicPr>
          <p:nvPr/>
        </p:nvPicPr>
        <p:blipFill>
          <a:blip r:embed="rId3" cstate="print"/>
          <a:srcRect/>
          <a:stretch>
            <a:fillRect/>
          </a:stretch>
        </p:blipFill>
        <p:spPr bwMode="auto">
          <a:xfrm>
            <a:off x="2928926" y="1500174"/>
            <a:ext cx="3448050" cy="4210050"/>
          </a:xfrm>
          <a:prstGeom prst="rect">
            <a:avLst/>
          </a:prstGeom>
          <a:noFill/>
        </p:spPr>
      </p:pic>
      <p:sp>
        <p:nvSpPr>
          <p:cNvPr id="6" name="TextBox 5"/>
          <p:cNvSpPr txBox="1"/>
          <p:nvPr/>
        </p:nvSpPr>
        <p:spPr>
          <a:xfrm>
            <a:off x="5992992" y="5431234"/>
            <a:ext cx="523224" cy="276999"/>
          </a:xfrm>
          <a:prstGeom prst="rect">
            <a:avLst/>
          </a:prstGeom>
          <a:noFill/>
        </p:spPr>
        <p:txBody>
          <a:bodyPr wrap="square" rtlCol="0">
            <a:spAutoFit/>
          </a:bodyPr>
          <a:lstStyle/>
          <a:p>
            <a:r>
              <a:rPr lang="el-GR" sz="1200" dirty="0" smtClean="0">
                <a:latin typeface="+mn-lt"/>
              </a:rPr>
              <a:t>148</a:t>
            </a:r>
            <a:endParaRPr lang="en-US" sz="1200" dirty="0">
              <a:latin typeface="+mn-lt"/>
            </a:endParaRPr>
          </a:p>
        </p:txBody>
      </p:sp>
    </p:spTree>
    <p:extLst>
      <p:ext uri="{BB962C8B-B14F-4D97-AF65-F5344CB8AC3E}">
        <p14:creationId xmlns:p14="http://schemas.microsoft.com/office/powerpoint/2010/main" val="312359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Θυσάνουρα</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15986" y="1690688"/>
            <a:ext cx="5312028" cy="41005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103</a:t>
            </a:fld>
            <a:endParaRPr lang="el-GR" dirty="0"/>
          </a:p>
        </p:txBody>
      </p:sp>
      <p:sp>
        <p:nvSpPr>
          <p:cNvPr id="6" name="TextBox 5"/>
          <p:cNvSpPr txBox="1"/>
          <p:nvPr/>
        </p:nvSpPr>
        <p:spPr>
          <a:xfrm>
            <a:off x="6704790" y="5301208"/>
            <a:ext cx="523224" cy="276999"/>
          </a:xfrm>
          <a:prstGeom prst="rect">
            <a:avLst/>
          </a:prstGeom>
          <a:noFill/>
        </p:spPr>
        <p:txBody>
          <a:bodyPr wrap="square" rtlCol="0">
            <a:spAutoFit/>
          </a:bodyPr>
          <a:lstStyle/>
          <a:p>
            <a:r>
              <a:rPr lang="el-GR" sz="1200" dirty="0" smtClean="0">
                <a:latin typeface="+mn-lt"/>
              </a:rPr>
              <a:t>149</a:t>
            </a:r>
            <a:endParaRPr lang="en-US" sz="1200" dirty="0">
              <a:latin typeface="+mn-lt"/>
            </a:endParaRPr>
          </a:p>
        </p:txBody>
      </p:sp>
    </p:spTree>
    <p:extLst>
      <p:ext uri="{BB962C8B-B14F-4D97-AF65-F5344CB8AC3E}">
        <p14:creationId xmlns:p14="http://schemas.microsoft.com/office/powerpoint/2010/main" val="3244165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Οδοντόγναθα</a:t>
            </a:r>
            <a:endParaRPr lang="el-GR" altLang="en-US" dirty="0" smtClean="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4283" y="1646238"/>
            <a:ext cx="4291789" cy="3495857"/>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36072" y="2533717"/>
            <a:ext cx="3672355" cy="2935154"/>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104</a:t>
            </a:fld>
            <a:endParaRPr lang="el-GR" dirty="0"/>
          </a:p>
        </p:txBody>
      </p:sp>
      <p:sp>
        <p:nvSpPr>
          <p:cNvPr id="7" name="TextBox 6"/>
          <p:cNvSpPr txBox="1"/>
          <p:nvPr/>
        </p:nvSpPr>
        <p:spPr>
          <a:xfrm>
            <a:off x="4250857" y="4581128"/>
            <a:ext cx="523224" cy="276999"/>
          </a:xfrm>
          <a:prstGeom prst="rect">
            <a:avLst/>
          </a:prstGeom>
          <a:noFill/>
        </p:spPr>
        <p:txBody>
          <a:bodyPr wrap="square" rtlCol="0">
            <a:spAutoFit/>
          </a:bodyPr>
          <a:lstStyle/>
          <a:p>
            <a:r>
              <a:rPr lang="el-GR" sz="1200" dirty="0" smtClean="0">
                <a:latin typeface="+mn-lt"/>
              </a:rPr>
              <a:t>150</a:t>
            </a:r>
            <a:endParaRPr lang="en-US" sz="1200" dirty="0">
              <a:latin typeface="+mn-lt"/>
            </a:endParaRPr>
          </a:p>
        </p:txBody>
      </p:sp>
      <p:sp>
        <p:nvSpPr>
          <p:cNvPr id="10" name="TextBox 9"/>
          <p:cNvSpPr txBox="1"/>
          <p:nvPr/>
        </p:nvSpPr>
        <p:spPr>
          <a:xfrm>
            <a:off x="8321789" y="5445224"/>
            <a:ext cx="523224" cy="276999"/>
          </a:xfrm>
          <a:prstGeom prst="rect">
            <a:avLst/>
          </a:prstGeom>
          <a:noFill/>
        </p:spPr>
        <p:txBody>
          <a:bodyPr wrap="square" rtlCol="0">
            <a:spAutoFit/>
          </a:bodyPr>
          <a:lstStyle/>
          <a:p>
            <a:r>
              <a:rPr lang="el-GR" sz="1200" dirty="0" smtClean="0">
                <a:latin typeface="+mn-lt"/>
              </a:rPr>
              <a:t>151</a:t>
            </a:r>
            <a:endParaRPr lang="en-US" sz="1200" dirty="0">
              <a:latin typeface="+mn-lt"/>
            </a:endParaRPr>
          </a:p>
        </p:txBody>
      </p:sp>
    </p:spTree>
    <p:extLst>
      <p:ext uri="{BB962C8B-B14F-4D97-AF65-F5344CB8AC3E}">
        <p14:creationId xmlns:p14="http://schemas.microsoft.com/office/powerpoint/2010/main" val="251338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Εφημερόπτερα</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09800" y="1690688"/>
            <a:ext cx="4726497" cy="379178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105</a:t>
            </a:fld>
            <a:endParaRPr lang="el-GR" dirty="0"/>
          </a:p>
        </p:txBody>
      </p:sp>
      <p:sp>
        <p:nvSpPr>
          <p:cNvPr id="7" name="TextBox 6"/>
          <p:cNvSpPr txBox="1"/>
          <p:nvPr/>
        </p:nvSpPr>
        <p:spPr>
          <a:xfrm>
            <a:off x="6405642" y="4941168"/>
            <a:ext cx="523224" cy="276999"/>
          </a:xfrm>
          <a:prstGeom prst="rect">
            <a:avLst/>
          </a:prstGeom>
          <a:noFill/>
        </p:spPr>
        <p:txBody>
          <a:bodyPr wrap="square" rtlCol="0">
            <a:spAutoFit/>
          </a:bodyPr>
          <a:lstStyle/>
          <a:p>
            <a:r>
              <a:rPr lang="el-GR" sz="1200" dirty="0" smtClean="0">
                <a:latin typeface="+mn-lt"/>
              </a:rPr>
              <a:t>152</a:t>
            </a:r>
            <a:endParaRPr lang="en-US" sz="1200" dirty="0">
              <a:latin typeface="+mn-lt"/>
            </a:endParaRPr>
          </a:p>
        </p:txBody>
      </p:sp>
    </p:spTree>
    <p:extLst>
      <p:ext uri="{BB962C8B-B14F-4D97-AF65-F5344CB8AC3E}">
        <p14:creationId xmlns:p14="http://schemas.microsoft.com/office/powerpoint/2010/main" val="291965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Φασμίδια</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9147" y="1690688"/>
            <a:ext cx="5925705" cy="414085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106</a:t>
            </a:fld>
            <a:endParaRPr lang="el-GR" dirty="0"/>
          </a:p>
        </p:txBody>
      </p:sp>
      <p:sp>
        <p:nvSpPr>
          <p:cNvPr id="7" name="TextBox 6"/>
          <p:cNvSpPr txBox="1"/>
          <p:nvPr/>
        </p:nvSpPr>
        <p:spPr>
          <a:xfrm>
            <a:off x="7031371" y="5445224"/>
            <a:ext cx="523224" cy="276999"/>
          </a:xfrm>
          <a:prstGeom prst="rect">
            <a:avLst/>
          </a:prstGeom>
          <a:noFill/>
        </p:spPr>
        <p:txBody>
          <a:bodyPr wrap="square" rtlCol="0">
            <a:spAutoFit/>
          </a:bodyPr>
          <a:lstStyle/>
          <a:p>
            <a:r>
              <a:rPr lang="el-GR" sz="1200" dirty="0" smtClean="0">
                <a:solidFill>
                  <a:schemeClr val="bg1"/>
                </a:solidFill>
                <a:latin typeface="+mn-lt"/>
              </a:rPr>
              <a:t>153</a:t>
            </a:r>
            <a:endParaRPr lang="en-US" sz="1200" dirty="0">
              <a:solidFill>
                <a:schemeClr val="bg1"/>
              </a:solidFill>
              <a:latin typeface="+mn-lt"/>
            </a:endParaRPr>
          </a:p>
        </p:txBody>
      </p:sp>
    </p:spTree>
    <p:extLst>
      <p:ext uri="{BB962C8B-B14F-4D97-AF65-F5344CB8AC3E}">
        <p14:creationId xmlns:p14="http://schemas.microsoft.com/office/powerpoint/2010/main" val="297963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rmAutofit/>
          </a:bodyPr>
          <a:lstStyle/>
          <a:p>
            <a:r>
              <a:rPr lang="el-GR" altLang="en-US" dirty="0" err="1" smtClean="0"/>
              <a:t>Ορθόπτερα</a:t>
            </a:r>
            <a:endParaRPr lang="el-GR" altLang="en-US" dirty="0" smtClean="0"/>
          </a:p>
        </p:txBody>
      </p:sp>
      <p:pic>
        <p:nvPicPr>
          <p:cNvPr id="9" name="Content Placeholder 8"/>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425943" y="1682220"/>
            <a:ext cx="3047999" cy="2393245"/>
          </a:xfrm>
        </p:spPr>
      </p:pic>
      <p:pic>
        <p:nvPicPr>
          <p:cNvPr id="11" name="Content Placeholder 10"/>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607859" y="1689399"/>
            <a:ext cx="3124200" cy="2386066"/>
          </a:xfrm>
        </p:spPr>
      </p:pic>
      <p:pic>
        <p:nvPicPr>
          <p:cNvPr id="10" name="Content Placeholder 9"/>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3239634" y="4146550"/>
            <a:ext cx="2547257"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107</a:t>
            </a:fld>
            <a:endParaRPr lang="el-GR" dirty="0"/>
          </a:p>
        </p:txBody>
      </p:sp>
      <p:sp>
        <p:nvSpPr>
          <p:cNvPr id="8" name="TextBox 7"/>
          <p:cNvSpPr txBox="1"/>
          <p:nvPr/>
        </p:nvSpPr>
        <p:spPr>
          <a:xfrm>
            <a:off x="4084635" y="3638976"/>
            <a:ext cx="523224" cy="276999"/>
          </a:xfrm>
          <a:prstGeom prst="rect">
            <a:avLst/>
          </a:prstGeom>
          <a:noFill/>
        </p:spPr>
        <p:txBody>
          <a:bodyPr wrap="square" rtlCol="0">
            <a:spAutoFit/>
          </a:bodyPr>
          <a:lstStyle/>
          <a:p>
            <a:r>
              <a:rPr lang="el-GR" sz="1200" dirty="0" smtClean="0">
                <a:latin typeface="+mn-lt"/>
              </a:rPr>
              <a:t>154</a:t>
            </a:r>
            <a:endParaRPr lang="en-US" sz="1200" dirty="0">
              <a:latin typeface="+mn-lt"/>
            </a:endParaRPr>
          </a:p>
        </p:txBody>
      </p:sp>
      <p:sp>
        <p:nvSpPr>
          <p:cNvPr id="12" name="TextBox 11"/>
          <p:cNvSpPr txBox="1"/>
          <p:nvPr/>
        </p:nvSpPr>
        <p:spPr>
          <a:xfrm>
            <a:off x="7004939" y="3787318"/>
            <a:ext cx="523224" cy="276999"/>
          </a:xfrm>
          <a:prstGeom prst="rect">
            <a:avLst/>
          </a:prstGeom>
          <a:noFill/>
        </p:spPr>
        <p:txBody>
          <a:bodyPr wrap="square" rtlCol="0">
            <a:spAutoFit/>
          </a:bodyPr>
          <a:lstStyle/>
          <a:p>
            <a:r>
              <a:rPr lang="el-GR" sz="1200" dirty="0" smtClean="0">
                <a:latin typeface="+mn-lt"/>
              </a:rPr>
              <a:t>155</a:t>
            </a:r>
            <a:endParaRPr lang="en-US" sz="1200" dirty="0">
              <a:latin typeface="+mn-lt"/>
            </a:endParaRPr>
          </a:p>
        </p:txBody>
      </p:sp>
      <p:sp>
        <p:nvSpPr>
          <p:cNvPr id="13" name="TextBox 12"/>
          <p:cNvSpPr txBox="1"/>
          <p:nvPr/>
        </p:nvSpPr>
        <p:spPr>
          <a:xfrm>
            <a:off x="5586497" y="6079351"/>
            <a:ext cx="523224" cy="276999"/>
          </a:xfrm>
          <a:prstGeom prst="rect">
            <a:avLst/>
          </a:prstGeom>
          <a:noFill/>
        </p:spPr>
        <p:txBody>
          <a:bodyPr wrap="square" rtlCol="0">
            <a:spAutoFit/>
          </a:bodyPr>
          <a:lstStyle/>
          <a:p>
            <a:r>
              <a:rPr lang="el-GR" sz="1200" dirty="0" smtClean="0">
                <a:latin typeface="+mn-lt"/>
              </a:rPr>
              <a:t>156</a:t>
            </a:r>
            <a:endParaRPr lang="en-US" sz="1200" dirty="0">
              <a:latin typeface="+mn-lt"/>
            </a:endParaRPr>
          </a:p>
        </p:txBody>
      </p:sp>
    </p:spTree>
    <p:extLst>
      <p:ext uri="{BB962C8B-B14F-4D97-AF65-F5344CB8AC3E}">
        <p14:creationId xmlns:p14="http://schemas.microsoft.com/office/powerpoint/2010/main" val="2000637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Δικτυόπτερα</a:t>
            </a:r>
            <a:endParaRPr lang="el-GR" altLang="en-US" dirty="0" smtClean="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016125"/>
            <a:ext cx="3886200" cy="3126491"/>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462705"/>
            <a:ext cx="3886200" cy="3077177"/>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108</a:t>
            </a:fld>
            <a:endParaRPr lang="el-GR" dirty="0"/>
          </a:p>
        </p:txBody>
      </p:sp>
      <p:sp>
        <p:nvSpPr>
          <p:cNvPr id="12" name="Text Box 4"/>
          <p:cNvSpPr txBox="1">
            <a:spLocks noChangeArrowheads="1"/>
          </p:cNvSpPr>
          <p:nvPr/>
        </p:nvSpPr>
        <p:spPr bwMode="auto">
          <a:xfrm>
            <a:off x="1931987" y="5142616"/>
            <a:ext cx="12795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a:solidFill>
                  <a:srgbClr val="000000"/>
                </a:solidFill>
                <a:latin typeface="+mn-lt"/>
              </a:rPr>
              <a:t>Μαντοειδή</a:t>
            </a:r>
            <a:endParaRPr lang="el-GR" altLang="el-GR" b="1" dirty="0">
              <a:solidFill>
                <a:srgbClr val="000000"/>
              </a:solidFill>
              <a:latin typeface="+mn-lt"/>
            </a:endParaRPr>
          </a:p>
        </p:txBody>
      </p:sp>
      <p:sp>
        <p:nvSpPr>
          <p:cNvPr id="13" name="Text Box 5"/>
          <p:cNvSpPr txBox="1">
            <a:spLocks noChangeArrowheads="1"/>
          </p:cNvSpPr>
          <p:nvPr/>
        </p:nvSpPr>
        <p:spPr bwMode="auto">
          <a:xfrm>
            <a:off x="5907087" y="5564539"/>
            <a:ext cx="13303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a:solidFill>
                  <a:srgbClr val="000000"/>
                </a:solidFill>
                <a:latin typeface="+mn-lt"/>
              </a:rPr>
              <a:t>Βλαττοειδή</a:t>
            </a:r>
            <a:endParaRPr lang="el-GR" altLang="el-GR" b="1" dirty="0">
              <a:solidFill>
                <a:srgbClr val="000000"/>
              </a:solidFill>
              <a:latin typeface="+mn-lt"/>
            </a:endParaRPr>
          </a:p>
        </p:txBody>
      </p:sp>
      <p:sp>
        <p:nvSpPr>
          <p:cNvPr id="10" name="TextBox 9"/>
          <p:cNvSpPr txBox="1"/>
          <p:nvPr/>
        </p:nvSpPr>
        <p:spPr>
          <a:xfrm>
            <a:off x="4010842" y="4653136"/>
            <a:ext cx="523224" cy="276999"/>
          </a:xfrm>
          <a:prstGeom prst="rect">
            <a:avLst/>
          </a:prstGeom>
          <a:noFill/>
        </p:spPr>
        <p:txBody>
          <a:bodyPr wrap="square" rtlCol="0">
            <a:spAutoFit/>
          </a:bodyPr>
          <a:lstStyle/>
          <a:p>
            <a:r>
              <a:rPr lang="el-GR" sz="1200" dirty="0" smtClean="0">
                <a:latin typeface="+mn-lt"/>
              </a:rPr>
              <a:t>157</a:t>
            </a:r>
            <a:endParaRPr lang="en-US" sz="1200" dirty="0">
              <a:latin typeface="+mn-lt"/>
            </a:endParaRPr>
          </a:p>
        </p:txBody>
      </p:sp>
      <p:sp>
        <p:nvSpPr>
          <p:cNvPr id="11" name="TextBox 10"/>
          <p:cNvSpPr txBox="1"/>
          <p:nvPr/>
        </p:nvSpPr>
        <p:spPr>
          <a:xfrm>
            <a:off x="8031186" y="5050561"/>
            <a:ext cx="523224" cy="276999"/>
          </a:xfrm>
          <a:prstGeom prst="rect">
            <a:avLst/>
          </a:prstGeom>
          <a:noFill/>
        </p:spPr>
        <p:txBody>
          <a:bodyPr wrap="square" rtlCol="0">
            <a:spAutoFit/>
          </a:bodyPr>
          <a:lstStyle/>
          <a:p>
            <a:r>
              <a:rPr lang="el-GR" sz="1200" dirty="0" smtClean="0">
                <a:latin typeface="+mn-lt"/>
              </a:rPr>
              <a:t>158</a:t>
            </a:r>
            <a:endParaRPr lang="en-US" sz="1200" dirty="0">
              <a:latin typeface="+mn-lt"/>
            </a:endParaRPr>
          </a:p>
        </p:txBody>
      </p:sp>
    </p:spTree>
    <p:extLst>
      <p:ext uri="{BB962C8B-B14F-4D97-AF65-F5344CB8AC3E}">
        <p14:creationId xmlns:p14="http://schemas.microsoft.com/office/powerpoint/2010/main" val="3908117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Ισόπτερα &amp; Δερμάπτερα</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5800" y="1981200"/>
            <a:ext cx="3886200" cy="268501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894935"/>
            <a:ext cx="3886200" cy="2212717"/>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109</a:t>
            </a:fld>
            <a:endParaRPr lang="el-GR" dirty="0"/>
          </a:p>
        </p:txBody>
      </p:sp>
      <p:sp>
        <p:nvSpPr>
          <p:cNvPr id="12" name="Text Box 4"/>
          <p:cNvSpPr txBox="1">
            <a:spLocks noChangeArrowheads="1"/>
          </p:cNvSpPr>
          <p:nvPr/>
        </p:nvSpPr>
        <p:spPr bwMode="auto">
          <a:xfrm>
            <a:off x="2087726" y="4638955"/>
            <a:ext cx="108234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Ισόπτερα</a:t>
            </a:r>
            <a:endParaRPr lang="el-GR" altLang="el-GR" b="1" dirty="0">
              <a:solidFill>
                <a:srgbClr val="000000"/>
              </a:solidFill>
              <a:latin typeface="+mn-lt"/>
            </a:endParaRPr>
          </a:p>
        </p:txBody>
      </p:sp>
      <p:sp>
        <p:nvSpPr>
          <p:cNvPr id="13" name="Text Box 5"/>
          <p:cNvSpPr txBox="1">
            <a:spLocks noChangeArrowheads="1"/>
          </p:cNvSpPr>
          <p:nvPr/>
        </p:nvSpPr>
        <p:spPr bwMode="auto">
          <a:xfrm>
            <a:off x="5917313" y="5353299"/>
            <a:ext cx="1398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Δερμάπτερα</a:t>
            </a:r>
            <a:endParaRPr lang="el-GR" altLang="el-GR" b="1" dirty="0">
              <a:solidFill>
                <a:srgbClr val="000000"/>
              </a:solidFill>
              <a:latin typeface="+mn-lt"/>
            </a:endParaRPr>
          </a:p>
        </p:txBody>
      </p:sp>
      <p:sp>
        <p:nvSpPr>
          <p:cNvPr id="10" name="TextBox 9"/>
          <p:cNvSpPr txBox="1"/>
          <p:nvPr/>
        </p:nvSpPr>
        <p:spPr>
          <a:xfrm>
            <a:off x="4142852" y="4361956"/>
            <a:ext cx="523224" cy="276999"/>
          </a:xfrm>
          <a:prstGeom prst="rect">
            <a:avLst/>
          </a:prstGeom>
          <a:noFill/>
        </p:spPr>
        <p:txBody>
          <a:bodyPr wrap="square" rtlCol="0">
            <a:spAutoFit/>
          </a:bodyPr>
          <a:lstStyle/>
          <a:p>
            <a:r>
              <a:rPr lang="el-GR" sz="1200" dirty="0" smtClean="0">
                <a:latin typeface="+mn-lt"/>
              </a:rPr>
              <a:t>159</a:t>
            </a:r>
            <a:endParaRPr lang="en-US" sz="1200" dirty="0">
              <a:latin typeface="+mn-lt"/>
            </a:endParaRPr>
          </a:p>
        </p:txBody>
      </p:sp>
      <p:sp>
        <p:nvSpPr>
          <p:cNvPr id="11" name="TextBox 10"/>
          <p:cNvSpPr txBox="1"/>
          <p:nvPr/>
        </p:nvSpPr>
        <p:spPr>
          <a:xfrm>
            <a:off x="8031186" y="5050561"/>
            <a:ext cx="523224" cy="276999"/>
          </a:xfrm>
          <a:prstGeom prst="rect">
            <a:avLst/>
          </a:prstGeom>
          <a:noFill/>
        </p:spPr>
        <p:txBody>
          <a:bodyPr wrap="square" rtlCol="0">
            <a:spAutoFit/>
          </a:bodyPr>
          <a:lstStyle/>
          <a:p>
            <a:r>
              <a:rPr lang="el-GR" sz="1200" dirty="0" smtClean="0">
                <a:latin typeface="+mn-lt"/>
              </a:rPr>
              <a:t>160</a:t>
            </a:r>
            <a:endParaRPr lang="en-US" sz="1200" dirty="0">
              <a:latin typeface="+mn-lt"/>
            </a:endParaRPr>
          </a:p>
        </p:txBody>
      </p:sp>
    </p:spTree>
    <p:extLst>
      <p:ext uri="{BB962C8B-B14F-4D97-AF65-F5344CB8AC3E}">
        <p14:creationId xmlns:p14="http://schemas.microsoft.com/office/powerpoint/2010/main" val="2444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a:xfrm>
            <a:off x="683568" y="476672"/>
            <a:ext cx="7772400" cy="1143000"/>
          </a:xfrm>
        </p:spPr>
        <p:txBody>
          <a:bodyPr/>
          <a:lstStyle/>
          <a:p>
            <a:r>
              <a:rPr lang="el-GR" altLang="en-US" dirty="0" smtClean="0"/>
              <a:t>Βλαβερά </a:t>
            </a:r>
            <a:r>
              <a:rPr lang="el-GR" altLang="en-US" dirty="0" smtClean="0"/>
              <a:t>έντομα 3/4</a:t>
            </a:r>
            <a:endParaRPr lang="el-GR" altLang="en-US" dirty="0" smtClean="0"/>
          </a:p>
        </p:txBody>
      </p:sp>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11</a:t>
            </a:fld>
            <a:endParaRPr lang="el-GR" dirty="0"/>
          </a:p>
        </p:txBody>
      </p:sp>
      <p:pic>
        <p:nvPicPr>
          <p:cNvPr id="227332" name="Picture 4" descr="http://agridr.in/tnauEAgri/eagri50/ENTO331/lecture32/images/1435092.jpg"/>
          <p:cNvPicPr>
            <a:picLocks noChangeAspect="1" noChangeArrowheads="1"/>
          </p:cNvPicPr>
          <p:nvPr/>
        </p:nvPicPr>
        <p:blipFill>
          <a:blip r:embed="rId3" cstate="print"/>
          <a:srcRect/>
          <a:stretch>
            <a:fillRect/>
          </a:stretch>
        </p:blipFill>
        <p:spPr bwMode="auto">
          <a:xfrm>
            <a:off x="714348" y="1523246"/>
            <a:ext cx="3143272" cy="2280160"/>
          </a:xfrm>
          <a:prstGeom prst="rect">
            <a:avLst/>
          </a:prstGeom>
          <a:noFill/>
        </p:spPr>
      </p:pic>
      <p:pic>
        <p:nvPicPr>
          <p:cNvPr id="227334" name="Picture 6" descr="http://www.pestcontrolgoodyearaz.net/wp-content/uploads/2013/08/lots-of-roaches-attracted-to-food.jpg"/>
          <p:cNvPicPr>
            <a:picLocks noChangeAspect="1" noChangeArrowheads="1"/>
          </p:cNvPicPr>
          <p:nvPr/>
        </p:nvPicPr>
        <p:blipFill>
          <a:blip r:embed="rId4" cstate="print"/>
          <a:srcRect/>
          <a:stretch>
            <a:fillRect/>
          </a:stretch>
        </p:blipFill>
        <p:spPr bwMode="auto">
          <a:xfrm>
            <a:off x="5072066" y="1500174"/>
            <a:ext cx="3403242" cy="2286016"/>
          </a:xfrm>
          <a:prstGeom prst="rect">
            <a:avLst/>
          </a:prstGeom>
          <a:noFill/>
        </p:spPr>
      </p:pic>
      <p:pic>
        <p:nvPicPr>
          <p:cNvPr id="227336" name="Picture 8" descr="termite terror: termite close-up on termite damaged wood"/>
          <p:cNvPicPr>
            <a:picLocks noChangeAspect="1" noChangeArrowheads="1"/>
          </p:cNvPicPr>
          <p:nvPr/>
        </p:nvPicPr>
        <p:blipFill>
          <a:blip r:embed="rId5" cstate="print"/>
          <a:srcRect/>
          <a:stretch>
            <a:fillRect/>
          </a:stretch>
        </p:blipFill>
        <p:spPr bwMode="auto">
          <a:xfrm>
            <a:off x="2857488" y="3929066"/>
            <a:ext cx="3714776" cy="2358883"/>
          </a:xfrm>
          <a:prstGeom prst="rect">
            <a:avLst/>
          </a:prstGeom>
          <a:noFill/>
        </p:spPr>
      </p:pic>
      <p:sp>
        <p:nvSpPr>
          <p:cNvPr id="8" name="TextBox 7"/>
          <p:cNvSpPr txBox="1"/>
          <p:nvPr/>
        </p:nvSpPr>
        <p:spPr>
          <a:xfrm>
            <a:off x="3459678" y="3422108"/>
            <a:ext cx="376238" cy="276999"/>
          </a:xfrm>
          <a:prstGeom prst="rect">
            <a:avLst/>
          </a:prstGeom>
          <a:noFill/>
        </p:spPr>
        <p:txBody>
          <a:bodyPr wrap="square" rtlCol="0">
            <a:spAutoFit/>
          </a:bodyPr>
          <a:lstStyle/>
          <a:p>
            <a:r>
              <a:rPr lang="el-GR" sz="1200" dirty="0" smtClean="0">
                <a:latin typeface="+mn-lt"/>
              </a:rPr>
              <a:t>14</a:t>
            </a:r>
            <a:endParaRPr lang="en-US" sz="1200" dirty="0">
              <a:latin typeface="+mn-lt"/>
            </a:endParaRPr>
          </a:p>
        </p:txBody>
      </p:sp>
      <p:sp>
        <p:nvSpPr>
          <p:cNvPr id="9" name="TextBox 8"/>
          <p:cNvSpPr txBox="1"/>
          <p:nvPr/>
        </p:nvSpPr>
        <p:spPr>
          <a:xfrm>
            <a:off x="8105929" y="3462665"/>
            <a:ext cx="376238" cy="276999"/>
          </a:xfrm>
          <a:prstGeom prst="rect">
            <a:avLst/>
          </a:prstGeom>
          <a:noFill/>
        </p:spPr>
        <p:txBody>
          <a:bodyPr wrap="square" rtlCol="0">
            <a:spAutoFit/>
          </a:bodyPr>
          <a:lstStyle/>
          <a:p>
            <a:r>
              <a:rPr lang="el-GR" sz="1200" dirty="0" smtClean="0">
                <a:solidFill>
                  <a:schemeClr val="bg1"/>
                </a:solidFill>
                <a:latin typeface="+mn-lt"/>
              </a:rPr>
              <a:t>15</a:t>
            </a:r>
            <a:endParaRPr lang="en-US" sz="1200" dirty="0">
              <a:solidFill>
                <a:schemeClr val="bg1"/>
              </a:solidFill>
              <a:latin typeface="+mn-lt"/>
            </a:endParaRPr>
          </a:p>
        </p:txBody>
      </p:sp>
      <p:sp>
        <p:nvSpPr>
          <p:cNvPr id="10" name="TextBox 9"/>
          <p:cNvSpPr txBox="1"/>
          <p:nvPr/>
        </p:nvSpPr>
        <p:spPr>
          <a:xfrm>
            <a:off x="6116854" y="5957084"/>
            <a:ext cx="376238" cy="276999"/>
          </a:xfrm>
          <a:prstGeom prst="rect">
            <a:avLst/>
          </a:prstGeom>
          <a:noFill/>
        </p:spPr>
        <p:txBody>
          <a:bodyPr wrap="square" rtlCol="0">
            <a:spAutoFit/>
          </a:bodyPr>
          <a:lstStyle/>
          <a:p>
            <a:r>
              <a:rPr lang="el-GR" sz="1200" dirty="0" smtClean="0">
                <a:solidFill>
                  <a:schemeClr val="bg1"/>
                </a:solidFill>
                <a:latin typeface="+mn-lt"/>
              </a:rPr>
              <a:t>16</a:t>
            </a:r>
            <a:endParaRPr lang="en-US" sz="1200" dirty="0">
              <a:solidFill>
                <a:schemeClr val="bg1"/>
              </a:solidFill>
              <a:latin typeface="+mn-lt"/>
            </a:endParaRPr>
          </a:p>
        </p:txBody>
      </p:sp>
    </p:spTree>
    <p:extLst>
      <p:ext uri="{BB962C8B-B14F-4D97-AF65-F5344CB8AC3E}">
        <p14:creationId xmlns:p14="http://schemas.microsoft.com/office/powerpoint/2010/main" val="2282877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Εμβιόπτερα &amp; Πλεκόπτ</a:t>
            </a:r>
            <a:r>
              <a:rPr lang="el-GR" altLang="en-US" sz="4000" dirty="0" smtClean="0"/>
              <a:t>ερα</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9375" y="1925409"/>
            <a:ext cx="3886200" cy="2677687"/>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461207"/>
            <a:ext cx="3886200" cy="308017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110</a:t>
            </a:fld>
            <a:endParaRPr lang="el-GR" dirty="0"/>
          </a:p>
        </p:txBody>
      </p:sp>
      <p:sp>
        <p:nvSpPr>
          <p:cNvPr id="12" name="Text Box 4"/>
          <p:cNvSpPr txBox="1">
            <a:spLocks noChangeArrowheads="1"/>
          </p:cNvSpPr>
          <p:nvPr/>
        </p:nvSpPr>
        <p:spPr bwMode="auto">
          <a:xfrm>
            <a:off x="1877068" y="4653151"/>
            <a:ext cx="13308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Εμβιόπτερα</a:t>
            </a:r>
            <a:endParaRPr lang="el-GR" altLang="el-GR" b="1" dirty="0">
              <a:solidFill>
                <a:srgbClr val="000000"/>
              </a:solidFill>
              <a:latin typeface="+mn-lt"/>
            </a:endParaRPr>
          </a:p>
        </p:txBody>
      </p:sp>
      <p:sp>
        <p:nvSpPr>
          <p:cNvPr id="13" name="Text Box 5"/>
          <p:cNvSpPr txBox="1">
            <a:spLocks noChangeArrowheads="1"/>
          </p:cNvSpPr>
          <p:nvPr/>
        </p:nvSpPr>
        <p:spPr bwMode="auto">
          <a:xfrm>
            <a:off x="5943600" y="5524849"/>
            <a:ext cx="1364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Πλεκόπτερα</a:t>
            </a:r>
            <a:endParaRPr lang="el-GR" altLang="el-GR" b="1" dirty="0">
              <a:solidFill>
                <a:srgbClr val="000000"/>
              </a:solidFill>
              <a:latin typeface="+mn-lt"/>
            </a:endParaRPr>
          </a:p>
        </p:txBody>
      </p:sp>
      <p:sp>
        <p:nvSpPr>
          <p:cNvPr id="9" name="TextBox 8"/>
          <p:cNvSpPr txBox="1"/>
          <p:nvPr/>
        </p:nvSpPr>
        <p:spPr>
          <a:xfrm>
            <a:off x="4092115" y="4212625"/>
            <a:ext cx="523224" cy="276999"/>
          </a:xfrm>
          <a:prstGeom prst="rect">
            <a:avLst/>
          </a:prstGeom>
          <a:noFill/>
        </p:spPr>
        <p:txBody>
          <a:bodyPr wrap="square" rtlCol="0">
            <a:spAutoFit/>
          </a:bodyPr>
          <a:lstStyle/>
          <a:p>
            <a:r>
              <a:rPr lang="el-GR" sz="1200" dirty="0" smtClean="0">
                <a:latin typeface="+mn-lt"/>
              </a:rPr>
              <a:t>161</a:t>
            </a:r>
            <a:endParaRPr lang="en-US" sz="1200" dirty="0">
              <a:latin typeface="+mn-lt"/>
            </a:endParaRPr>
          </a:p>
        </p:txBody>
      </p:sp>
      <p:sp>
        <p:nvSpPr>
          <p:cNvPr id="10" name="TextBox 9"/>
          <p:cNvSpPr txBox="1"/>
          <p:nvPr/>
        </p:nvSpPr>
        <p:spPr>
          <a:xfrm>
            <a:off x="8031186" y="5050561"/>
            <a:ext cx="523224" cy="276999"/>
          </a:xfrm>
          <a:prstGeom prst="rect">
            <a:avLst/>
          </a:prstGeom>
          <a:noFill/>
        </p:spPr>
        <p:txBody>
          <a:bodyPr wrap="square" rtlCol="0">
            <a:spAutoFit/>
          </a:bodyPr>
          <a:lstStyle/>
          <a:p>
            <a:r>
              <a:rPr lang="el-GR" sz="1200" dirty="0" smtClean="0">
                <a:latin typeface="+mn-lt"/>
              </a:rPr>
              <a:t>162</a:t>
            </a:r>
            <a:endParaRPr lang="en-US" sz="1200" dirty="0">
              <a:latin typeface="+mn-lt"/>
            </a:endParaRPr>
          </a:p>
        </p:txBody>
      </p:sp>
    </p:spTree>
    <p:extLst>
      <p:ext uri="{BB962C8B-B14F-4D97-AF65-F5344CB8AC3E}">
        <p14:creationId xmlns:p14="http://schemas.microsoft.com/office/powerpoint/2010/main" val="3688305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Τίτλος 13"/>
          <p:cNvSpPr>
            <a:spLocks noGrp="1"/>
          </p:cNvSpPr>
          <p:nvPr>
            <p:ph type="title"/>
          </p:nvPr>
        </p:nvSpPr>
        <p:spPr/>
        <p:txBody>
          <a:bodyPr>
            <a:normAutofit/>
          </a:bodyPr>
          <a:lstStyle/>
          <a:p>
            <a:r>
              <a:rPr lang="el-GR" dirty="0" err="1" smtClean="0"/>
              <a:t>Ζωράπτερα</a:t>
            </a:r>
            <a:r>
              <a:rPr lang="el-GR" dirty="0" smtClean="0"/>
              <a:t> &amp; </a:t>
            </a:r>
            <a:r>
              <a:rPr lang="el-GR" dirty="0" err="1" smtClean="0"/>
              <a:t>Ψωχόπτερα</a:t>
            </a:r>
            <a:endParaRPr lang="en-US" dirty="0"/>
          </a:p>
        </p:txBody>
      </p:sp>
      <p:sp>
        <p:nvSpPr>
          <p:cNvPr id="5" name="Footer Placeholder 4"/>
          <p:cNvSpPr>
            <a:spLocks noGrp="1"/>
          </p:cNvSpPr>
          <p:nvPr>
            <p:ph type="ftr" sz="quarter" idx="10"/>
          </p:nvPr>
        </p:nvSpPr>
        <p:spPr/>
        <p:txBody>
          <a:bodyPr/>
          <a:lstStyle/>
          <a:p>
            <a:pPr>
              <a:defRPr/>
            </a:pPr>
            <a:r>
              <a:rPr lang="el-GR" smtClean="0"/>
              <a:t>Ενότητα 18. Εξάποδα</a:t>
            </a:r>
            <a:endParaRPr lang="el-GR"/>
          </a:p>
        </p:txBody>
      </p:sp>
      <p:sp>
        <p:nvSpPr>
          <p:cNvPr id="6" name="Slide Number Placeholder 5"/>
          <p:cNvSpPr>
            <a:spLocks noGrp="1"/>
          </p:cNvSpPr>
          <p:nvPr>
            <p:ph type="sldNum" sz="quarter" idx="11"/>
          </p:nvPr>
        </p:nvSpPr>
        <p:spPr/>
        <p:txBody>
          <a:bodyPr/>
          <a:lstStyle/>
          <a:p>
            <a:pPr>
              <a:defRPr/>
            </a:pPr>
            <a:fld id="{37B0DF7E-797F-4D1F-8858-5ACC64B11632}" type="slidenum">
              <a:rPr lang="el-GR" smtClean="0"/>
              <a:pPr>
                <a:defRPr/>
              </a:pPr>
              <a:t>111</a:t>
            </a:fld>
            <a:endParaRPr lang="el-GR" dirty="0"/>
          </a:p>
        </p:txBody>
      </p:sp>
      <p:pic>
        <p:nvPicPr>
          <p:cNvPr id="7" name="Picture 2"/>
          <p:cNvPicPr>
            <a:picLocks noChangeAspect="1" noChangeArrowheads="1"/>
          </p:cNvPicPr>
          <p:nvPr/>
        </p:nvPicPr>
        <p:blipFill>
          <a:blip r:embed="rId3" cstate="print"/>
          <a:srcRect/>
          <a:stretch>
            <a:fillRect/>
          </a:stretch>
        </p:blipFill>
        <p:spPr bwMode="auto">
          <a:xfrm>
            <a:off x="874106" y="1765988"/>
            <a:ext cx="3545653" cy="2449724"/>
          </a:xfrm>
          <a:prstGeom prst="rect">
            <a:avLst/>
          </a:prstGeom>
          <a:noFill/>
          <a:ln w="9525">
            <a:noFill/>
            <a:miter lim="800000"/>
            <a:headEnd/>
            <a:tailEnd/>
          </a:ln>
          <a:effectLst/>
        </p:spPr>
      </p:pic>
      <p:pic>
        <p:nvPicPr>
          <p:cNvPr id="8" name="Picture 3"/>
          <p:cNvPicPr>
            <a:picLocks noChangeAspect="1" noChangeArrowheads="1"/>
          </p:cNvPicPr>
          <p:nvPr/>
        </p:nvPicPr>
        <p:blipFill>
          <a:blip r:embed="rId4" cstate="print"/>
          <a:srcRect/>
          <a:stretch>
            <a:fillRect/>
          </a:stretch>
        </p:blipFill>
        <p:spPr bwMode="auto">
          <a:xfrm>
            <a:off x="4495800" y="3611563"/>
            <a:ext cx="3748608" cy="2590001"/>
          </a:xfrm>
          <a:prstGeom prst="rect">
            <a:avLst/>
          </a:prstGeom>
          <a:noFill/>
          <a:ln w="9525">
            <a:noFill/>
            <a:miter lim="800000"/>
            <a:headEnd/>
            <a:tailEnd/>
          </a:ln>
          <a:effectLst/>
        </p:spPr>
      </p:pic>
      <p:sp>
        <p:nvSpPr>
          <p:cNvPr id="9" name="Text Box 4"/>
          <p:cNvSpPr txBox="1">
            <a:spLocks noChangeArrowheads="1"/>
          </p:cNvSpPr>
          <p:nvPr/>
        </p:nvSpPr>
        <p:spPr bwMode="auto">
          <a:xfrm>
            <a:off x="5165725" y="1870075"/>
            <a:ext cx="1306768" cy="369332"/>
          </a:xfrm>
          <a:prstGeom prst="rect">
            <a:avLst/>
          </a:prstGeom>
          <a:noFill/>
          <a:ln w="9525">
            <a:noFill/>
            <a:miter lim="800000"/>
            <a:headEnd/>
            <a:tailEnd/>
          </a:ln>
          <a:effectLst/>
        </p:spPr>
        <p:txBody>
          <a:bodyPr wrap="none">
            <a:spAutoFit/>
          </a:bodyPr>
          <a:lstStyle/>
          <a:p>
            <a:r>
              <a:rPr lang="el-GR" dirty="0" err="1">
                <a:latin typeface="+mn-lt"/>
              </a:rPr>
              <a:t>Ζωράπτερα</a:t>
            </a:r>
            <a:endParaRPr lang="el-GR" dirty="0">
              <a:latin typeface="+mn-lt"/>
            </a:endParaRPr>
          </a:p>
        </p:txBody>
      </p:sp>
      <p:sp>
        <p:nvSpPr>
          <p:cNvPr id="10" name="Text Box 5"/>
          <p:cNvSpPr txBox="1">
            <a:spLocks noChangeArrowheads="1"/>
          </p:cNvSpPr>
          <p:nvPr/>
        </p:nvSpPr>
        <p:spPr bwMode="auto">
          <a:xfrm>
            <a:off x="2346325" y="4689475"/>
            <a:ext cx="1373188" cy="366713"/>
          </a:xfrm>
          <a:prstGeom prst="rect">
            <a:avLst/>
          </a:prstGeom>
          <a:noFill/>
          <a:ln w="9525">
            <a:noFill/>
            <a:miter lim="800000"/>
            <a:headEnd/>
            <a:tailEnd/>
          </a:ln>
          <a:effectLst/>
        </p:spPr>
        <p:txBody>
          <a:bodyPr wrap="none">
            <a:spAutoFit/>
          </a:bodyPr>
          <a:lstStyle/>
          <a:p>
            <a:r>
              <a:rPr lang="el-GR" dirty="0" err="1">
                <a:latin typeface="+mn-lt"/>
              </a:rPr>
              <a:t>Ψωχόπτερα</a:t>
            </a:r>
            <a:endParaRPr lang="el-GR" dirty="0">
              <a:latin typeface="+mn-lt"/>
            </a:endParaRPr>
          </a:p>
        </p:txBody>
      </p:sp>
      <p:sp>
        <p:nvSpPr>
          <p:cNvPr id="15" name="TextBox 14"/>
          <p:cNvSpPr txBox="1"/>
          <p:nvPr/>
        </p:nvSpPr>
        <p:spPr>
          <a:xfrm>
            <a:off x="3934556" y="3870443"/>
            <a:ext cx="523224" cy="276999"/>
          </a:xfrm>
          <a:prstGeom prst="rect">
            <a:avLst/>
          </a:prstGeom>
          <a:noFill/>
        </p:spPr>
        <p:txBody>
          <a:bodyPr wrap="square" rtlCol="0">
            <a:spAutoFit/>
          </a:bodyPr>
          <a:lstStyle/>
          <a:p>
            <a:r>
              <a:rPr lang="el-GR" sz="1200" dirty="0" smtClean="0">
                <a:latin typeface="+mn-lt"/>
              </a:rPr>
              <a:t>163</a:t>
            </a:r>
            <a:endParaRPr lang="en-US" sz="1200" dirty="0">
              <a:latin typeface="+mn-lt"/>
            </a:endParaRPr>
          </a:p>
        </p:txBody>
      </p:sp>
      <p:sp>
        <p:nvSpPr>
          <p:cNvPr id="16" name="TextBox 15"/>
          <p:cNvSpPr txBox="1"/>
          <p:nvPr/>
        </p:nvSpPr>
        <p:spPr>
          <a:xfrm>
            <a:off x="7797225" y="5815632"/>
            <a:ext cx="523224" cy="276999"/>
          </a:xfrm>
          <a:prstGeom prst="rect">
            <a:avLst/>
          </a:prstGeom>
          <a:noFill/>
        </p:spPr>
        <p:txBody>
          <a:bodyPr wrap="square" rtlCol="0">
            <a:spAutoFit/>
          </a:bodyPr>
          <a:lstStyle/>
          <a:p>
            <a:r>
              <a:rPr lang="el-GR" sz="1200" dirty="0" smtClean="0">
                <a:latin typeface="+mn-lt"/>
              </a:rPr>
              <a:t>164</a:t>
            </a:r>
            <a:endParaRPr lang="en-US" sz="12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Μαλλοφάγα &amp; Ανόπλουρα</a:t>
            </a:r>
          </a:p>
        </p:txBody>
      </p:sp>
      <p:pic>
        <p:nvPicPr>
          <p:cNvPr id="11" name="Content Placeholder 10"/>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87352" y="1948974"/>
            <a:ext cx="3886200" cy="2681359"/>
          </a:xfrm>
        </p:spPr>
      </p:pic>
      <p:pic>
        <p:nvPicPr>
          <p:cNvPr id="15" name="Content Placeholder 1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454011"/>
            <a:ext cx="3886200" cy="3094566"/>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112</a:t>
            </a:fld>
            <a:endParaRPr lang="el-GR" dirty="0"/>
          </a:p>
        </p:txBody>
      </p:sp>
      <p:sp>
        <p:nvSpPr>
          <p:cNvPr id="12" name="Text Box 4"/>
          <p:cNvSpPr txBox="1">
            <a:spLocks noChangeArrowheads="1"/>
          </p:cNvSpPr>
          <p:nvPr/>
        </p:nvSpPr>
        <p:spPr bwMode="auto">
          <a:xfrm>
            <a:off x="1877068" y="4646347"/>
            <a:ext cx="14127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Μαλλοφάγα</a:t>
            </a:r>
            <a:endParaRPr lang="el-GR" altLang="el-GR" b="1" dirty="0">
              <a:solidFill>
                <a:srgbClr val="000000"/>
              </a:solidFill>
              <a:latin typeface="+mn-lt"/>
            </a:endParaRPr>
          </a:p>
        </p:txBody>
      </p:sp>
      <p:sp>
        <p:nvSpPr>
          <p:cNvPr id="13" name="Text Box 5"/>
          <p:cNvSpPr txBox="1">
            <a:spLocks noChangeArrowheads="1"/>
          </p:cNvSpPr>
          <p:nvPr/>
        </p:nvSpPr>
        <p:spPr bwMode="auto">
          <a:xfrm>
            <a:off x="5943600" y="5524849"/>
            <a:ext cx="130773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Ανόπλουρα</a:t>
            </a:r>
            <a:endParaRPr lang="el-GR" altLang="el-GR" b="1" dirty="0">
              <a:solidFill>
                <a:srgbClr val="000000"/>
              </a:solidFill>
              <a:latin typeface="+mn-lt"/>
            </a:endParaRPr>
          </a:p>
        </p:txBody>
      </p:sp>
      <p:sp>
        <p:nvSpPr>
          <p:cNvPr id="9" name="TextBox 8"/>
          <p:cNvSpPr txBox="1"/>
          <p:nvPr/>
        </p:nvSpPr>
        <p:spPr>
          <a:xfrm>
            <a:off x="4028127" y="4318306"/>
            <a:ext cx="523224" cy="276999"/>
          </a:xfrm>
          <a:prstGeom prst="rect">
            <a:avLst/>
          </a:prstGeom>
          <a:noFill/>
        </p:spPr>
        <p:txBody>
          <a:bodyPr wrap="square" rtlCol="0">
            <a:spAutoFit/>
          </a:bodyPr>
          <a:lstStyle/>
          <a:p>
            <a:r>
              <a:rPr lang="el-GR" sz="1200" dirty="0" smtClean="0">
                <a:latin typeface="+mn-lt"/>
              </a:rPr>
              <a:t>165</a:t>
            </a:r>
            <a:endParaRPr lang="en-US" sz="1200" dirty="0">
              <a:latin typeface="+mn-lt"/>
            </a:endParaRPr>
          </a:p>
        </p:txBody>
      </p:sp>
      <p:sp>
        <p:nvSpPr>
          <p:cNvPr id="10" name="TextBox 9"/>
          <p:cNvSpPr txBox="1"/>
          <p:nvPr/>
        </p:nvSpPr>
        <p:spPr>
          <a:xfrm>
            <a:off x="8031186" y="5050561"/>
            <a:ext cx="523224" cy="276999"/>
          </a:xfrm>
          <a:prstGeom prst="rect">
            <a:avLst/>
          </a:prstGeom>
          <a:noFill/>
        </p:spPr>
        <p:txBody>
          <a:bodyPr wrap="square" rtlCol="0">
            <a:spAutoFit/>
          </a:bodyPr>
          <a:lstStyle/>
          <a:p>
            <a:r>
              <a:rPr lang="el-GR" sz="1200" dirty="0" smtClean="0">
                <a:latin typeface="+mn-lt"/>
              </a:rPr>
              <a:t>166</a:t>
            </a:r>
            <a:endParaRPr lang="en-US" sz="1200" dirty="0">
              <a:latin typeface="+mn-lt"/>
            </a:endParaRPr>
          </a:p>
        </p:txBody>
      </p:sp>
    </p:spTree>
    <p:extLst>
      <p:ext uri="{BB962C8B-B14F-4D97-AF65-F5344CB8AC3E}">
        <p14:creationId xmlns:p14="http://schemas.microsoft.com/office/powerpoint/2010/main" val="220641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rmAutofit/>
          </a:bodyPr>
          <a:lstStyle/>
          <a:p>
            <a:r>
              <a:rPr lang="el-GR" altLang="en-US" dirty="0" err="1" smtClean="0"/>
              <a:t>Ετερόπτερα</a:t>
            </a:r>
            <a:endParaRPr lang="el-GR" altLang="en-US" dirty="0" smtClean="0"/>
          </a:p>
        </p:txBody>
      </p:sp>
      <p:pic>
        <p:nvPicPr>
          <p:cNvPr id="9" name="Content Placeholder 8"/>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24000" y="1604571"/>
            <a:ext cx="2930987" cy="2353347"/>
          </a:xfrm>
        </p:spPr>
      </p:pic>
      <p:pic>
        <p:nvPicPr>
          <p:cNvPr id="10" name="Content Placeholder 9"/>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648200" y="1609053"/>
            <a:ext cx="2872780" cy="2353347"/>
          </a:xfrm>
        </p:spPr>
      </p:pic>
      <p:pic>
        <p:nvPicPr>
          <p:cNvPr id="14" name="Content Placeholder 13"/>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3258811" y="4146550"/>
            <a:ext cx="2508903"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113</a:t>
            </a:fld>
            <a:endParaRPr lang="el-GR" dirty="0"/>
          </a:p>
        </p:txBody>
      </p:sp>
      <p:sp>
        <p:nvSpPr>
          <p:cNvPr id="8" name="TextBox 7"/>
          <p:cNvSpPr txBox="1"/>
          <p:nvPr/>
        </p:nvSpPr>
        <p:spPr>
          <a:xfrm>
            <a:off x="3989245" y="3567387"/>
            <a:ext cx="523224" cy="276999"/>
          </a:xfrm>
          <a:prstGeom prst="rect">
            <a:avLst/>
          </a:prstGeom>
          <a:noFill/>
        </p:spPr>
        <p:txBody>
          <a:bodyPr wrap="square" rtlCol="0">
            <a:spAutoFit/>
          </a:bodyPr>
          <a:lstStyle/>
          <a:p>
            <a:r>
              <a:rPr lang="el-GR" sz="1200" dirty="0" smtClean="0">
                <a:latin typeface="+mn-lt"/>
              </a:rPr>
              <a:t>167</a:t>
            </a:r>
            <a:endParaRPr lang="en-US" sz="1200" dirty="0">
              <a:latin typeface="+mn-lt"/>
            </a:endParaRPr>
          </a:p>
        </p:txBody>
      </p:sp>
      <p:sp>
        <p:nvSpPr>
          <p:cNvPr id="11" name="TextBox 10"/>
          <p:cNvSpPr txBox="1"/>
          <p:nvPr/>
        </p:nvSpPr>
        <p:spPr>
          <a:xfrm>
            <a:off x="6997756" y="3539909"/>
            <a:ext cx="523224" cy="276999"/>
          </a:xfrm>
          <a:prstGeom prst="rect">
            <a:avLst/>
          </a:prstGeom>
          <a:noFill/>
        </p:spPr>
        <p:txBody>
          <a:bodyPr wrap="square" rtlCol="0">
            <a:spAutoFit/>
          </a:bodyPr>
          <a:lstStyle/>
          <a:p>
            <a:r>
              <a:rPr lang="el-GR" sz="1200" dirty="0" smtClean="0">
                <a:latin typeface="+mn-lt"/>
              </a:rPr>
              <a:t>168</a:t>
            </a:r>
            <a:endParaRPr lang="en-US" sz="1200" dirty="0">
              <a:latin typeface="+mn-lt"/>
            </a:endParaRPr>
          </a:p>
        </p:txBody>
      </p:sp>
      <p:sp>
        <p:nvSpPr>
          <p:cNvPr id="12" name="TextBox 11"/>
          <p:cNvSpPr txBox="1"/>
          <p:nvPr/>
        </p:nvSpPr>
        <p:spPr>
          <a:xfrm>
            <a:off x="5561366" y="5913679"/>
            <a:ext cx="523224" cy="276999"/>
          </a:xfrm>
          <a:prstGeom prst="rect">
            <a:avLst/>
          </a:prstGeom>
          <a:noFill/>
        </p:spPr>
        <p:txBody>
          <a:bodyPr wrap="square" rtlCol="0">
            <a:spAutoFit/>
          </a:bodyPr>
          <a:lstStyle/>
          <a:p>
            <a:r>
              <a:rPr lang="el-GR" sz="1200" dirty="0" smtClean="0">
                <a:latin typeface="+mn-lt"/>
              </a:rPr>
              <a:t>169</a:t>
            </a:r>
            <a:endParaRPr lang="en-US" sz="1200" dirty="0">
              <a:latin typeface="+mn-lt"/>
            </a:endParaRPr>
          </a:p>
        </p:txBody>
      </p:sp>
    </p:spTree>
    <p:extLst>
      <p:ext uri="{BB962C8B-B14F-4D97-AF65-F5344CB8AC3E}">
        <p14:creationId xmlns:p14="http://schemas.microsoft.com/office/powerpoint/2010/main" val="1152109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Ομόπτερα</a:t>
            </a:r>
            <a:endParaRPr lang="el-GR" altLang="en-US" dirty="0" smtClean="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43981" y="1672745"/>
            <a:ext cx="3728019" cy="2968347"/>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76226" y="2569777"/>
            <a:ext cx="3592047" cy="2863034"/>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114</a:t>
            </a:fld>
            <a:endParaRPr lang="el-GR" dirty="0"/>
          </a:p>
        </p:txBody>
      </p:sp>
      <p:sp>
        <p:nvSpPr>
          <p:cNvPr id="8" name="TextBox 7"/>
          <p:cNvSpPr txBox="1"/>
          <p:nvPr/>
        </p:nvSpPr>
        <p:spPr>
          <a:xfrm>
            <a:off x="4048776" y="4221088"/>
            <a:ext cx="523224" cy="276999"/>
          </a:xfrm>
          <a:prstGeom prst="rect">
            <a:avLst/>
          </a:prstGeom>
          <a:noFill/>
        </p:spPr>
        <p:txBody>
          <a:bodyPr wrap="square" rtlCol="0">
            <a:spAutoFit/>
          </a:bodyPr>
          <a:lstStyle/>
          <a:p>
            <a:r>
              <a:rPr lang="el-GR" sz="1200" dirty="0" smtClean="0">
                <a:latin typeface="+mn-lt"/>
              </a:rPr>
              <a:t>170</a:t>
            </a:r>
            <a:endParaRPr lang="en-US" sz="1200" dirty="0">
              <a:latin typeface="+mn-lt"/>
            </a:endParaRPr>
          </a:p>
        </p:txBody>
      </p:sp>
      <p:sp>
        <p:nvSpPr>
          <p:cNvPr id="9" name="TextBox 8"/>
          <p:cNvSpPr txBox="1"/>
          <p:nvPr/>
        </p:nvSpPr>
        <p:spPr>
          <a:xfrm>
            <a:off x="7766376" y="5058459"/>
            <a:ext cx="523224" cy="276999"/>
          </a:xfrm>
          <a:prstGeom prst="rect">
            <a:avLst/>
          </a:prstGeom>
          <a:noFill/>
        </p:spPr>
        <p:txBody>
          <a:bodyPr wrap="square" rtlCol="0">
            <a:spAutoFit/>
          </a:bodyPr>
          <a:lstStyle/>
          <a:p>
            <a:r>
              <a:rPr lang="el-GR" sz="1200" dirty="0" smtClean="0">
                <a:latin typeface="+mn-lt"/>
              </a:rPr>
              <a:t>171</a:t>
            </a:r>
            <a:endParaRPr lang="en-US" sz="1200" dirty="0">
              <a:latin typeface="+mn-lt"/>
            </a:endParaRPr>
          </a:p>
        </p:txBody>
      </p:sp>
    </p:spTree>
    <p:extLst>
      <p:ext uri="{BB962C8B-B14F-4D97-AF65-F5344CB8AC3E}">
        <p14:creationId xmlns:p14="http://schemas.microsoft.com/office/powerpoint/2010/main" val="388113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Θυσανόπτερα</a:t>
            </a: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2600" y="1600200"/>
            <a:ext cx="5529718" cy="42442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115</a:t>
            </a:fld>
            <a:endParaRPr lang="el-GR" dirty="0"/>
          </a:p>
        </p:txBody>
      </p:sp>
      <p:sp>
        <p:nvSpPr>
          <p:cNvPr id="7" name="TextBox 6"/>
          <p:cNvSpPr txBox="1"/>
          <p:nvPr/>
        </p:nvSpPr>
        <p:spPr>
          <a:xfrm>
            <a:off x="6759094" y="5301208"/>
            <a:ext cx="523224" cy="276999"/>
          </a:xfrm>
          <a:prstGeom prst="rect">
            <a:avLst/>
          </a:prstGeom>
          <a:noFill/>
        </p:spPr>
        <p:txBody>
          <a:bodyPr wrap="square" rtlCol="0">
            <a:spAutoFit/>
          </a:bodyPr>
          <a:lstStyle/>
          <a:p>
            <a:r>
              <a:rPr lang="el-GR" sz="1200" dirty="0" smtClean="0">
                <a:latin typeface="+mn-lt"/>
              </a:rPr>
              <a:t>172</a:t>
            </a:r>
            <a:endParaRPr lang="en-US" sz="1200" dirty="0">
              <a:latin typeface="+mn-lt"/>
            </a:endParaRPr>
          </a:p>
        </p:txBody>
      </p:sp>
    </p:spTree>
    <p:extLst>
      <p:ext uri="{BB962C8B-B14F-4D97-AF65-F5344CB8AC3E}">
        <p14:creationId xmlns:p14="http://schemas.microsoft.com/office/powerpoint/2010/main" val="64372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Νευρόπτερα</a:t>
            </a:r>
            <a:endParaRPr lang="el-GR" altLang="en-US" dirty="0" smtClean="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4400" y="2548347"/>
            <a:ext cx="3272727" cy="2598930"/>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76271" y="1704135"/>
            <a:ext cx="3886200" cy="4287355"/>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116</a:t>
            </a:fld>
            <a:endParaRPr lang="el-GR" dirty="0"/>
          </a:p>
        </p:txBody>
      </p:sp>
      <p:sp>
        <p:nvSpPr>
          <p:cNvPr id="7" name="TextBox 6"/>
          <p:cNvSpPr txBox="1"/>
          <p:nvPr/>
        </p:nvSpPr>
        <p:spPr>
          <a:xfrm>
            <a:off x="3663903" y="4725144"/>
            <a:ext cx="523224" cy="276999"/>
          </a:xfrm>
          <a:prstGeom prst="rect">
            <a:avLst/>
          </a:prstGeom>
          <a:noFill/>
        </p:spPr>
        <p:txBody>
          <a:bodyPr wrap="square" rtlCol="0">
            <a:spAutoFit/>
          </a:bodyPr>
          <a:lstStyle/>
          <a:p>
            <a:r>
              <a:rPr lang="el-GR" sz="1200" dirty="0" smtClean="0">
                <a:latin typeface="+mn-lt"/>
              </a:rPr>
              <a:t>173</a:t>
            </a:r>
            <a:endParaRPr lang="en-US" sz="1200" dirty="0">
              <a:latin typeface="+mn-lt"/>
            </a:endParaRPr>
          </a:p>
        </p:txBody>
      </p:sp>
      <p:sp>
        <p:nvSpPr>
          <p:cNvPr id="10" name="TextBox 9"/>
          <p:cNvSpPr txBox="1"/>
          <p:nvPr/>
        </p:nvSpPr>
        <p:spPr>
          <a:xfrm>
            <a:off x="7766376" y="5613314"/>
            <a:ext cx="523224" cy="276999"/>
          </a:xfrm>
          <a:prstGeom prst="rect">
            <a:avLst/>
          </a:prstGeom>
          <a:noFill/>
        </p:spPr>
        <p:txBody>
          <a:bodyPr wrap="square" rtlCol="0">
            <a:spAutoFit/>
          </a:bodyPr>
          <a:lstStyle/>
          <a:p>
            <a:r>
              <a:rPr lang="el-GR" sz="1200" dirty="0" smtClean="0">
                <a:latin typeface="+mn-lt"/>
              </a:rPr>
              <a:t>174</a:t>
            </a:r>
            <a:endParaRPr lang="en-US" sz="1200" dirty="0">
              <a:latin typeface="+mn-lt"/>
            </a:endParaRPr>
          </a:p>
        </p:txBody>
      </p:sp>
    </p:spTree>
    <p:extLst>
      <p:ext uri="{BB962C8B-B14F-4D97-AF65-F5344CB8AC3E}">
        <p14:creationId xmlns:p14="http://schemas.microsoft.com/office/powerpoint/2010/main" val="285389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rmAutofit/>
          </a:bodyPr>
          <a:lstStyle/>
          <a:p>
            <a:r>
              <a:rPr lang="el-GR" altLang="en-US" dirty="0" smtClean="0"/>
              <a:t>Κολεόπτερα</a:t>
            </a:r>
          </a:p>
        </p:txBody>
      </p:sp>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132853" y="1536605"/>
            <a:ext cx="2992094" cy="2391273"/>
          </a:xfrm>
        </p:spPr>
      </p:pic>
      <p:pic>
        <p:nvPicPr>
          <p:cNvPr id="11" name="Content Placeholder 10"/>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572000" y="1567981"/>
            <a:ext cx="3301656" cy="2391273"/>
          </a:xfrm>
        </p:spPr>
      </p:pic>
      <p:pic>
        <p:nvPicPr>
          <p:cNvPr id="8" name="Content Placeholder 7"/>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3269359" y="4146550"/>
            <a:ext cx="2487808"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117</a:t>
            </a:fld>
            <a:endParaRPr lang="el-GR" dirty="0"/>
          </a:p>
        </p:txBody>
      </p:sp>
      <p:sp>
        <p:nvSpPr>
          <p:cNvPr id="9" name="TextBox 8"/>
          <p:cNvSpPr txBox="1"/>
          <p:nvPr/>
        </p:nvSpPr>
        <p:spPr>
          <a:xfrm>
            <a:off x="3632383" y="3523586"/>
            <a:ext cx="523224" cy="276999"/>
          </a:xfrm>
          <a:prstGeom prst="rect">
            <a:avLst/>
          </a:prstGeom>
          <a:noFill/>
        </p:spPr>
        <p:txBody>
          <a:bodyPr wrap="square" rtlCol="0">
            <a:spAutoFit/>
          </a:bodyPr>
          <a:lstStyle/>
          <a:p>
            <a:r>
              <a:rPr lang="el-GR" sz="1200" dirty="0" smtClean="0">
                <a:latin typeface="+mn-lt"/>
              </a:rPr>
              <a:t>175</a:t>
            </a:r>
            <a:endParaRPr lang="en-US" sz="1200" dirty="0">
              <a:latin typeface="+mn-lt"/>
            </a:endParaRPr>
          </a:p>
        </p:txBody>
      </p:sp>
      <p:sp>
        <p:nvSpPr>
          <p:cNvPr id="10" name="TextBox 9"/>
          <p:cNvSpPr txBox="1"/>
          <p:nvPr/>
        </p:nvSpPr>
        <p:spPr>
          <a:xfrm>
            <a:off x="7459253" y="3596034"/>
            <a:ext cx="523224" cy="276999"/>
          </a:xfrm>
          <a:prstGeom prst="rect">
            <a:avLst/>
          </a:prstGeom>
          <a:noFill/>
        </p:spPr>
        <p:txBody>
          <a:bodyPr wrap="square" rtlCol="0">
            <a:spAutoFit/>
          </a:bodyPr>
          <a:lstStyle/>
          <a:p>
            <a:r>
              <a:rPr lang="el-GR" sz="1200" dirty="0" smtClean="0">
                <a:latin typeface="+mn-lt"/>
              </a:rPr>
              <a:t>176</a:t>
            </a:r>
            <a:endParaRPr lang="en-US" sz="1200" dirty="0">
              <a:latin typeface="+mn-lt"/>
            </a:endParaRPr>
          </a:p>
        </p:txBody>
      </p:sp>
      <p:sp>
        <p:nvSpPr>
          <p:cNvPr id="12" name="TextBox 11"/>
          <p:cNvSpPr txBox="1"/>
          <p:nvPr/>
        </p:nvSpPr>
        <p:spPr>
          <a:xfrm>
            <a:off x="5436368" y="5929645"/>
            <a:ext cx="523224" cy="276999"/>
          </a:xfrm>
          <a:prstGeom prst="rect">
            <a:avLst/>
          </a:prstGeom>
          <a:noFill/>
        </p:spPr>
        <p:txBody>
          <a:bodyPr wrap="square" rtlCol="0">
            <a:spAutoFit/>
          </a:bodyPr>
          <a:lstStyle/>
          <a:p>
            <a:r>
              <a:rPr lang="el-GR" sz="1200" dirty="0" smtClean="0">
                <a:latin typeface="+mn-lt"/>
              </a:rPr>
              <a:t>177</a:t>
            </a:r>
            <a:endParaRPr lang="en-US" sz="1200" dirty="0">
              <a:latin typeface="+mn-lt"/>
            </a:endParaRPr>
          </a:p>
        </p:txBody>
      </p:sp>
    </p:spTree>
    <p:extLst>
      <p:ext uri="{BB962C8B-B14F-4D97-AF65-F5344CB8AC3E}">
        <p14:creationId xmlns:p14="http://schemas.microsoft.com/office/powerpoint/2010/main" val="343081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Στρεψίπτερα</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95425" y="1524000"/>
            <a:ext cx="6153150" cy="434340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118</a:t>
            </a:fld>
            <a:endParaRPr lang="el-GR" dirty="0"/>
          </a:p>
        </p:txBody>
      </p:sp>
      <p:sp>
        <p:nvSpPr>
          <p:cNvPr id="6" name="TextBox 5"/>
          <p:cNvSpPr txBox="1"/>
          <p:nvPr/>
        </p:nvSpPr>
        <p:spPr>
          <a:xfrm>
            <a:off x="7125351" y="5539139"/>
            <a:ext cx="523224" cy="276999"/>
          </a:xfrm>
          <a:prstGeom prst="rect">
            <a:avLst/>
          </a:prstGeom>
          <a:noFill/>
        </p:spPr>
        <p:txBody>
          <a:bodyPr wrap="square" rtlCol="0">
            <a:spAutoFit/>
          </a:bodyPr>
          <a:lstStyle/>
          <a:p>
            <a:r>
              <a:rPr lang="el-GR" sz="1200" dirty="0" smtClean="0">
                <a:latin typeface="+mn-lt"/>
              </a:rPr>
              <a:t>178</a:t>
            </a:r>
            <a:endParaRPr lang="en-US" sz="1200" dirty="0">
              <a:latin typeface="+mn-lt"/>
            </a:endParaRPr>
          </a:p>
        </p:txBody>
      </p:sp>
    </p:spTree>
    <p:extLst>
      <p:ext uri="{BB962C8B-B14F-4D97-AF65-F5344CB8AC3E}">
        <p14:creationId xmlns:p14="http://schemas.microsoft.com/office/powerpoint/2010/main" val="893242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Σιφωνάπτερα</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05000" y="1524000"/>
            <a:ext cx="5395753" cy="41767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119</a:t>
            </a:fld>
            <a:endParaRPr lang="el-GR" dirty="0"/>
          </a:p>
        </p:txBody>
      </p:sp>
      <p:sp>
        <p:nvSpPr>
          <p:cNvPr id="6" name="TextBox 5"/>
          <p:cNvSpPr txBox="1"/>
          <p:nvPr/>
        </p:nvSpPr>
        <p:spPr>
          <a:xfrm>
            <a:off x="6810245" y="5229200"/>
            <a:ext cx="523224" cy="276999"/>
          </a:xfrm>
          <a:prstGeom prst="rect">
            <a:avLst/>
          </a:prstGeom>
          <a:noFill/>
        </p:spPr>
        <p:txBody>
          <a:bodyPr wrap="square" rtlCol="0">
            <a:spAutoFit/>
          </a:bodyPr>
          <a:lstStyle/>
          <a:p>
            <a:r>
              <a:rPr lang="el-GR" sz="1200" dirty="0" smtClean="0">
                <a:latin typeface="+mn-lt"/>
              </a:rPr>
              <a:t>179</a:t>
            </a:r>
            <a:endParaRPr lang="en-US" sz="1200" dirty="0">
              <a:latin typeface="+mn-lt"/>
            </a:endParaRPr>
          </a:p>
        </p:txBody>
      </p:sp>
    </p:spTree>
    <p:extLst>
      <p:ext uri="{BB962C8B-B14F-4D97-AF65-F5344CB8AC3E}">
        <p14:creationId xmlns:p14="http://schemas.microsoft.com/office/powerpoint/2010/main" val="3015572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lstStyle/>
          <a:p>
            <a:r>
              <a:rPr lang="el-GR" altLang="en-US" dirty="0" smtClean="0"/>
              <a:t>Βλαβερά </a:t>
            </a:r>
            <a:r>
              <a:rPr lang="el-GR" altLang="en-US" dirty="0" smtClean="0"/>
              <a:t>έντομα 4/4</a:t>
            </a:r>
            <a:endParaRPr lang="el-GR" altLang="en-US" dirty="0" smtClean="0"/>
          </a:p>
        </p:txBody>
      </p:sp>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259633" y="2737222"/>
            <a:ext cx="3171132" cy="221998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12</a:t>
            </a:fld>
            <a:endParaRPr lang="el-GR" dirty="0"/>
          </a:p>
        </p:txBody>
      </p:sp>
      <p:pic>
        <p:nvPicPr>
          <p:cNvPr id="226308" name="Picture 4" descr="http://freespiritgardens.org/wp-content/uploads/2014/06/leaf-miner.jpg"/>
          <p:cNvPicPr>
            <a:picLocks noChangeAspect="1" noChangeArrowheads="1"/>
          </p:cNvPicPr>
          <p:nvPr/>
        </p:nvPicPr>
        <p:blipFill>
          <a:blip r:embed="rId4" cstate="print"/>
          <a:srcRect/>
          <a:stretch>
            <a:fillRect/>
          </a:stretch>
        </p:blipFill>
        <p:spPr bwMode="auto">
          <a:xfrm>
            <a:off x="5715008" y="4000504"/>
            <a:ext cx="1990706" cy="2014885"/>
          </a:xfrm>
          <a:prstGeom prst="rect">
            <a:avLst/>
          </a:prstGeom>
          <a:noFill/>
        </p:spPr>
      </p:pic>
      <p:pic>
        <p:nvPicPr>
          <p:cNvPr id="227330" name="Picture 2" descr="http://localfoodhub.org/wp-content/uploads/2012/06/2200051-PPT.jpg"/>
          <p:cNvPicPr>
            <a:picLocks noChangeAspect="1" noChangeArrowheads="1"/>
          </p:cNvPicPr>
          <p:nvPr/>
        </p:nvPicPr>
        <p:blipFill>
          <a:blip r:embed="rId5" cstate="print"/>
          <a:srcRect/>
          <a:stretch>
            <a:fillRect/>
          </a:stretch>
        </p:blipFill>
        <p:spPr bwMode="auto">
          <a:xfrm>
            <a:off x="4720624" y="1864164"/>
            <a:ext cx="2950716" cy="2024775"/>
          </a:xfrm>
          <a:prstGeom prst="rect">
            <a:avLst/>
          </a:prstGeom>
          <a:noFill/>
        </p:spPr>
      </p:pic>
      <p:sp>
        <p:nvSpPr>
          <p:cNvPr id="8" name="TextBox 7"/>
          <p:cNvSpPr txBox="1"/>
          <p:nvPr/>
        </p:nvSpPr>
        <p:spPr>
          <a:xfrm>
            <a:off x="4054526" y="4623777"/>
            <a:ext cx="376238" cy="276999"/>
          </a:xfrm>
          <a:prstGeom prst="rect">
            <a:avLst/>
          </a:prstGeom>
          <a:noFill/>
        </p:spPr>
        <p:txBody>
          <a:bodyPr wrap="square" rtlCol="0">
            <a:spAutoFit/>
          </a:bodyPr>
          <a:lstStyle/>
          <a:p>
            <a:r>
              <a:rPr lang="el-GR" sz="1200" dirty="0" smtClean="0">
                <a:solidFill>
                  <a:schemeClr val="bg1"/>
                </a:solidFill>
                <a:latin typeface="+mn-lt"/>
              </a:rPr>
              <a:t>17</a:t>
            </a:r>
            <a:endParaRPr lang="en-US" sz="1200" dirty="0">
              <a:solidFill>
                <a:schemeClr val="bg1"/>
              </a:solidFill>
              <a:latin typeface="+mn-lt"/>
            </a:endParaRPr>
          </a:p>
        </p:txBody>
      </p:sp>
      <p:sp>
        <p:nvSpPr>
          <p:cNvPr id="9" name="TextBox 8"/>
          <p:cNvSpPr txBox="1"/>
          <p:nvPr/>
        </p:nvSpPr>
        <p:spPr>
          <a:xfrm>
            <a:off x="7254259" y="3487316"/>
            <a:ext cx="376238" cy="276999"/>
          </a:xfrm>
          <a:prstGeom prst="rect">
            <a:avLst/>
          </a:prstGeom>
          <a:noFill/>
        </p:spPr>
        <p:txBody>
          <a:bodyPr wrap="square" rtlCol="0">
            <a:spAutoFit/>
          </a:bodyPr>
          <a:lstStyle/>
          <a:p>
            <a:r>
              <a:rPr lang="el-GR" sz="1200" dirty="0" smtClean="0">
                <a:solidFill>
                  <a:schemeClr val="bg1"/>
                </a:solidFill>
                <a:latin typeface="+mn-lt"/>
              </a:rPr>
              <a:t>18</a:t>
            </a:r>
            <a:endParaRPr lang="en-US" sz="1200" dirty="0">
              <a:solidFill>
                <a:schemeClr val="bg1"/>
              </a:solidFill>
              <a:latin typeface="+mn-lt"/>
            </a:endParaRPr>
          </a:p>
        </p:txBody>
      </p:sp>
      <p:sp>
        <p:nvSpPr>
          <p:cNvPr id="10" name="TextBox 9"/>
          <p:cNvSpPr txBox="1"/>
          <p:nvPr/>
        </p:nvSpPr>
        <p:spPr>
          <a:xfrm>
            <a:off x="7329476" y="5710640"/>
            <a:ext cx="376238" cy="276999"/>
          </a:xfrm>
          <a:prstGeom prst="rect">
            <a:avLst/>
          </a:prstGeom>
          <a:noFill/>
        </p:spPr>
        <p:txBody>
          <a:bodyPr wrap="square" rtlCol="0">
            <a:spAutoFit/>
          </a:bodyPr>
          <a:lstStyle/>
          <a:p>
            <a:r>
              <a:rPr lang="el-GR" sz="1200" dirty="0" smtClean="0">
                <a:solidFill>
                  <a:schemeClr val="bg1"/>
                </a:solidFill>
                <a:latin typeface="+mn-lt"/>
              </a:rPr>
              <a:t>19</a:t>
            </a:r>
            <a:endParaRPr lang="en-US" sz="1200" dirty="0">
              <a:solidFill>
                <a:schemeClr val="bg1"/>
              </a:solidFill>
              <a:latin typeface="+mn-lt"/>
            </a:endParaRPr>
          </a:p>
        </p:txBody>
      </p:sp>
    </p:spTree>
    <p:extLst>
      <p:ext uri="{BB962C8B-B14F-4D97-AF65-F5344CB8AC3E}">
        <p14:creationId xmlns:p14="http://schemas.microsoft.com/office/powerpoint/2010/main" val="3065630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Μηκόπτερα</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0" y="1690688"/>
            <a:ext cx="5109941" cy="40243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120</a:t>
            </a:fld>
            <a:endParaRPr lang="el-GR" dirty="0"/>
          </a:p>
        </p:txBody>
      </p:sp>
      <p:sp>
        <p:nvSpPr>
          <p:cNvPr id="6" name="TextBox 5"/>
          <p:cNvSpPr txBox="1"/>
          <p:nvPr/>
        </p:nvSpPr>
        <p:spPr>
          <a:xfrm>
            <a:off x="6644117" y="5229200"/>
            <a:ext cx="523224" cy="276999"/>
          </a:xfrm>
          <a:prstGeom prst="rect">
            <a:avLst/>
          </a:prstGeom>
          <a:noFill/>
        </p:spPr>
        <p:txBody>
          <a:bodyPr wrap="square" rtlCol="0">
            <a:spAutoFit/>
          </a:bodyPr>
          <a:lstStyle/>
          <a:p>
            <a:r>
              <a:rPr lang="el-GR" sz="1200" dirty="0" smtClean="0">
                <a:latin typeface="+mn-lt"/>
              </a:rPr>
              <a:t>180</a:t>
            </a:r>
            <a:endParaRPr lang="en-US" sz="1200" dirty="0">
              <a:latin typeface="+mn-lt"/>
            </a:endParaRPr>
          </a:p>
        </p:txBody>
      </p:sp>
    </p:spTree>
    <p:extLst>
      <p:ext uri="{BB962C8B-B14F-4D97-AF65-F5344CB8AC3E}">
        <p14:creationId xmlns:p14="http://schemas.microsoft.com/office/powerpoint/2010/main" val="181477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rmAutofit/>
          </a:bodyPr>
          <a:lstStyle/>
          <a:p>
            <a:r>
              <a:rPr lang="el-GR" altLang="en-US" dirty="0" smtClean="0"/>
              <a:t>Δίπτερα</a:t>
            </a:r>
          </a:p>
        </p:txBody>
      </p:sp>
      <p:pic>
        <p:nvPicPr>
          <p:cNvPr id="9" name="Content Placeholder 8"/>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816392" y="1702194"/>
            <a:ext cx="2755608" cy="2194280"/>
          </a:xfrm>
        </p:spPr>
      </p:pic>
      <p:pic>
        <p:nvPicPr>
          <p:cNvPr id="12" name="Content Placeholder 11"/>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5375358" y="1752600"/>
            <a:ext cx="2063291" cy="3886200"/>
          </a:xfrm>
        </p:spPr>
      </p:pic>
      <p:pic>
        <p:nvPicPr>
          <p:cNvPr id="10" name="Content Placeholder 9"/>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2212561" y="4006071"/>
            <a:ext cx="2746643" cy="2240682"/>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121</a:t>
            </a:fld>
            <a:endParaRPr lang="el-GR" dirty="0"/>
          </a:p>
        </p:txBody>
      </p:sp>
      <p:sp>
        <p:nvSpPr>
          <p:cNvPr id="8" name="TextBox 7"/>
          <p:cNvSpPr txBox="1"/>
          <p:nvPr/>
        </p:nvSpPr>
        <p:spPr>
          <a:xfrm>
            <a:off x="4094195" y="3508797"/>
            <a:ext cx="523224" cy="276999"/>
          </a:xfrm>
          <a:prstGeom prst="rect">
            <a:avLst/>
          </a:prstGeom>
          <a:noFill/>
        </p:spPr>
        <p:txBody>
          <a:bodyPr wrap="square" rtlCol="0">
            <a:spAutoFit/>
          </a:bodyPr>
          <a:lstStyle/>
          <a:p>
            <a:r>
              <a:rPr lang="el-GR" sz="1200" dirty="0" smtClean="0">
                <a:latin typeface="+mn-lt"/>
              </a:rPr>
              <a:t>181</a:t>
            </a:r>
            <a:endParaRPr lang="en-US" sz="1200" dirty="0">
              <a:latin typeface="+mn-lt"/>
            </a:endParaRPr>
          </a:p>
        </p:txBody>
      </p:sp>
      <p:sp>
        <p:nvSpPr>
          <p:cNvPr id="11" name="TextBox 10"/>
          <p:cNvSpPr txBox="1"/>
          <p:nvPr/>
        </p:nvSpPr>
        <p:spPr>
          <a:xfrm>
            <a:off x="6936381" y="5361801"/>
            <a:ext cx="523224" cy="276999"/>
          </a:xfrm>
          <a:prstGeom prst="rect">
            <a:avLst/>
          </a:prstGeom>
          <a:noFill/>
        </p:spPr>
        <p:txBody>
          <a:bodyPr wrap="square" rtlCol="0">
            <a:spAutoFit/>
          </a:bodyPr>
          <a:lstStyle/>
          <a:p>
            <a:r>
              <a:rPr lang="el-GR" sz="1200" dirty="0" smtClean="0">
                <a:latin typeface="+mn-lt"/>
              </a:rPr>
              <a:t>182</a:t>
            </a:r>
            <a:endParaRPr lang="en-US" sz="1200" dirty="0">
              <a:latin typeface="+mn-lt"/>
            </a:endParaRPr>
          </a:p>
        </p:txBody>
      </p:sp>
      <p:sp>
        <p:nvSpPr>
          <p:cNvPr id="13" name="TextBox 12"/>
          <p:cNvSpPr txBox="1"/>
          <p:nvPr/>
        </p:nvSpPr>
        <p:spPr>
          <a:xfrm>
            <a:off x="4512469" y="5859076"/>
            <a:ext cx="523224" cy="276999"/>
          </a:xfrm>
          <a:prstGeom prst="rect">
            <a:avLst/>
          </a:prstGeom>
          <a:noFill/>
        </p:spPr>
        <p:txBody>
          <a:bodyPr wrap="square" rtlCol="0">
            <a:spAutoFit/>
          </a:bodyPr>
          <a:lstStyle/>
          <a:p>
            <a:r>
              <a:rPr lang="el-GR" sz="1200" dirty="0" smtClean="0">
                <a:latin typeface="+mn-lt"/>
              </a:rPr>
              <a:t>183</a:t>
            </a:r>
            <a:endParaRPr lang="en-US" sz="1200" dirty="0">
              <a:latin typeface="+mn-lt"/>
            </a:endParaRPr>
          </a:p>
        </p:txBody>
      </p:sp>
    </p:spTree>
    <p:extLst>
      <p:ext uri="{BB962C8B-B14F-4D97-AF65-F5344CB8AC3E}">
        <p14:creationId xmlns:p14="http://schemas.microsoft.com/office/powerpoint/2010/main" val="4101120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Τριχόπτερα</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61453" y="1690688"/>
            <a:ext cx="4821094" cy="37957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122</a:t>
            </a:fld>
            <a:endParaRPr lang="el-GR" dirty="0"/>
          </a:p>
        </p:txBody>
      </p:sp>
      <p:sp>
        <p:nvSpPr>
          <p:cNvPr id="8" name="TextBox 7"/>
          <p:cNvSpPr txBox="1"/>
          <p:nvPr/>
        </p:nvSpPr>
        <p:spPr>
          <a:xfrm>
            <a:off x="6459323" y="5013176"/>
            <a:ext cx="523224" cy="276999"/>
          </a:xfrm>
          <a:prstGeom prst="rect">
            <a:avLst/>
          </a:prstGeom>
          <a:noFill/>
        </p:spPr>
        <p:txBody>
          <a:bodyPr wrap="square" rtlCol="0">
            <a:spAutoFit/>
          </a:bodyPr>
          <a:lstStyle/>
          <a:p>
            <a:r>
              <a:rPr lang="el-GR" sz="1200" dirty="0" smtClean="0">
                <a:latin typeface="+mn-lt"/>
              </a:rPr>
              <a:t>184</a:t>
            </a:r>
            <a:endParaRPr lang="en-US" sz="1200" dirty="0">
              <a:latin typeface="+mn-lt"/>
            </a:endParaRPr>
          </a:p>
        </p:txBody>
      </p:sp>
    </p:spTree>
    <p:extLst>
      <p:ext uri="{BB962C8B-B14F-4D97-AF65-F5344CB8AC3E}">
        <p14:creationId xmlns:p14="http://schemas.microsoft.com/office/powerpoint/2010/main" val="1748537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Λεπιδόπτερα</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1800" y="1371600"/>
            <a:ext cx="3088128" cy="4759236"/>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123</a:t>
            </a:fld>
            <a:endParaRPr lang="el-GR" dirty="0"/>
          </a:p>
        </p:txBody>
      </p:sp>
      <p:sp>
        <p:nvSpPr>
          <p:cNvPr id="6" name="TextBox 5"/>
          <p:cNvSpPr txBox="1"/>
          <p:nvPr/>
        </p:nvSpPr>
        <p:spPr>
          <a:xfrm>
            <a:off x="5704960" y="5888305"/>
            <a:ext cx="523224" cy="276999"/>
          </a:xfrm>
          <a:prstGeom prst="rect">
            <a:avLst/>
          </a:prstGeom>
          <a:noFill/>
        </p:spPr>
        <p:txBody>
          <a:bodyPr wrap="square" rtlCol="0">
            <a:spAutoFit/>
          </a:bodyPr>
          <a:lstStyle/>
          <a:p>
            <a:r>
              <a:rPr lang="el-GR" sz="1200" dirty="0" smtClean="0">
                <a:latin typeface="+mn-lt"/>
              </a:rPr>
              <a:t>185</a:t>
            </a:r>
            <a:endParaRPr lang="en-US" sz="1200" dirty="0">
              <a:latin typeface="+mn-lt"/>
            </a:endParaRPr>
          </a:p>
        </p:txBody>
      </p:sp>
    </p:spTree>
    <p:extLst>
      <p:ext uri="{BB962C8B-B14F-4D97-AF65-F5344CB8AC3E}">
        <p14:creationId xmlns:p14="http://schemas.microsoft.com/office/powerpoint/2010/main" val="2475651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rmAutofit/>
          </a:bodyPr>
          <a:lstStyle/>
          <a:p>
            <a:r>
              <a:rPr lang="el-GR" altLang="en-US" dirty="0" smtClean="0"/>
              <a:t>Υμενόπτερα</a:t>
            </a:r>
          </a:p>
        </p:txBody>
      </p:sp>
      <p:pic>
        <p:nvPicPr>
          <p:cNvPr id="7" name="Content Placeholder 6"/>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32969" y="1981200"/>
            <a:ext cx="2515662" cy="1981200"/>
          </a:xfrm>
        </p:spPr>
      </p:pic>
      <p:pic>
        <p:nvPicPr>
          <p:cNvPr id="11" name="Content Placeholder 10"/>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876800" y="1822975"/>
            <a:ext cx="2661266" cy="2254250"/>
          </a:xfrm>
        </p:spPr>
      </p:pic>
      <p:pic>
        <p:nvPicPr>
          <p:cNvPr id="8" name="Content Placeholder 7"/>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3278468" y="4146550"/>
            <a:ext cx="2469589"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124</a:t>
            </a:fld>
            <a:endParaRPr lang="el-GR" dirty="0"/>
          </a:p>
        </p:txBody>
      </p:sp>
      <p:sp>
        <p:nvSpPr>
          <p:cNvPr id="9" name="TextBox 8"/>
          <p:cNvSpPr txBox="1"/>
          <p:nvPr/>
        </p:nvSpPr>
        <p:spPr>
          <a:xfrm>
            <a:off x="4004441" y="3666500"/>
            <a:ext cx="523224" cy="276999"/>
          </a:xfrm>
          <a:prstGeom prst="rect">
            <a:avLst/>
          </a:prstGeom>
          <a:noFill/>
        </p:spPr>
        <p:txBody>
          <a:bodyPr wrap="square" rtlCol="0">
            <a:spAutoFit/>
          </a:bodyPr>
          <a:lstStyle/>
          <a:p>
            <a:r>
              <a:rPr lang="el-GR" sz="1200" dirty="0" smtClean="0">
                <a:latin typeface="+mn-lt"/>
              </a:rPr>
              <a:t>186</a:t>
            </a:r>
            <a:endParaRPr lang="en-US" sz="1200" dirty="0">
              <a:latin typeface="+mn-lt"/>
            </a:endParaRPr>
          </a:p>
        </p:txBody>
      </p:sp>
      <p:sp>
        <p:nvSpPr>
          <p:cNvPr id="10" name="TextBox 9"/>
          <p:cNvSpPr txBox="1"/>
          <p:nvPr/>
        </p:nvSpPr>
        <p:spPr>
          <a:xfrm>
            <a:off x="7014842" y="3647876"/>
            <a:ext cx="523224" cy="276999"/>
          </a:xfrm>
          <a:prstGeom prst="rect">
            <a:avLst/>
          </a:prstGeom>
          <a:noFill/>
        </p:spPr>
        <p:txBody>
          <a:bodyPr wrap="square" rtlCol="0">
            <a:spAutoFit/>
          </a:bodyPr>
          <a:lstStyle/>
          <a:p>
            <a:r>
              <a:rPr lang="el-GR" sz="1200" dirty="0" smtClean="0">
                <a:latin typeface="+mn-lt"/>
              </a:rPr>
              <a:t>187</a:t>
            </a:r>
            <a:endParaRPr lang="en-US" sz="1200" dirty="0">
              <a:latin typeface="+mn-lt"/>
            </a:endParaRPr>
          </a:p>
        </p:txBody>
      </p:sp>
      <p:sp>
        <p:nvSpPr>
          <p:cNvPr id="12" name="TextBox 11"/>
          <p:cNvSpPr txBox="1"/>
          <p:nvPr/>
        </p:nvSpPr>
        <p:spPr>
          <a:xfrm>
            <a:off x="5689751" y="5936078"/>
            <a:ext cx="523224" cy="276999"/>
          </a:xfrm>
          <a:prstGeom prst="rect">
            <a:avLst/>
          </a:prstGeom>
          <a:noFill/>
        </p:spPr>
        <p:txBody>
          <a:bodyPr wrap="square" rtlCol="0">
            <a:spAutoFit/>
          </a:bodyPr>
          <a:lstStyle/>
          <a:p>
            <a:r>
              <a:rPr lang="el-GR" sz="1200" dirty="0" smtClean="0">
                <a:latin typeface="+mn-lt"/>
              </a:rPr>
              <a:t>188</a:t>
            </a:r>
            <a:endParaRPr lang="en-US" sz="1200" dirty="0">
              <a:latin typeface="+mn-lt"/>
            </a:endParaRPr>
          </a:p>
        </p:txBody>
      </p:sp>
    </p:spTree>
    <p:extLst>
      <p:ext uri="{BB962C8B-B14F-4D97-AF65-F5344CB8AC3E}">
        <p14:creationId xmlns:p14="http://schemas.microsoft.com/office/powerpoint/2010/main" val="3911636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Γρυλλοβλαττοειδή</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70716" y="1668276"/>
            <a:ext cx="5402568" cy="377528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125</a:t>
            </a:fld>
            <a:endParaRPr lang="el-GR" dirty="0"/>
          </a:p>
        </p:txBody>
      </p:sp>
      <p:sp>
        <p:nvSpPr>
          <p:cNvPr id="6" name="TextBox 5"/>
          <p:cNvSpPr txBox="1"/>
          <p:nvPr/>
        </p:nvSpPr>
        <p:spPr>
          <a:xfrm>
            <a:off x="6857088" y="5156980"/>
            <a:ext cx="523224" cy="276999"/>
          </a:xfrm>
          <a:prstGeom prst="rect">
            <a:avLst/>
          </a:prstGeom>
          <a:noFill/>
        </p:spPr>
        <p:txBody>
          <a:bodyPr wrap="square" rtlCol="0">
            <a:spAutoFit/>
          </a:bodyPr>
          <a:lstStyle/>
          <a:p>
            <a:r>
              <a:rPr lang="el-GR" sz="1200" dirty="0" smtClean="0">
                <a:solidFill>
                  <a:schemeClr val="bg1"/>
                </a:solidFill>
                <a:latin typeface="+mn-lt"/>
              </a:rPr>
              <a:t>189</a:t>
            </a:r>
            <a:endParaRPr lang="en-US" sz="1200" dirty="0">
              <a:solidFill>
                <a:schemeClr val="bg1"/>
              </a:solidFill>
              <a:latin typeface="+mn-lt"/>
            </a:endParaRPr>
          </a:p>
        </p:txBody>
      </p:sp>
    </p:spTree>
    <p:extLst>
      <p:ext uri="{BB962C8B-B14F-4D97-AF65-F5344CB8AC3E}">
        <p14:creationId xmlns:p14="http://schemas.microsoft.com/office/powerpoint/2010/main" val="22112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Φυλογένεση των εντόμων</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126</a:t>
            </a:fld>
            <a:endParaRPr lang="el-GR" dirty="0"/>
          </a:p>
        </p:txBody>
      </p:sp>
      <p:pic>
        <p:nvPicPr>
          <p:cNvPr id="2050" name="Picture 2" descr="http://www.nhc.ed.ac.uk/images/collections/insecta/disptree.jpg"/>
          <p:cNvPicPr>
            <a:picLocks noChangeAspect="1" noChangeArrowheads="1"/>
          </p:cNvPicPr>
          <p:nvPr/>
        </p:nvPicPr>
        <p:blipFill>
          <a:blip r:embed="rId3" cstate="print"/>
          <a:srcRect/>
          <a:stretch>
            <a:fillRect/>
          </a:stretch>
        </p:blipFill>
        <p:spPr bwMode="auto">
          <a:xfrm>
            <a:off x="2428860" y="1407318"/>
            <a:ext cx="3857652" cy="5054854"/>
          </a:xfrm>
          <a:prstGeom prst="rect">
            <a:avLst/>
          </a:prstGeom>
          <a:noFill/>
        </p:spPr>
      </p:pic>
      <p:sp>
        <p:nvSpPr>
          <p:cNvPr id="6" name="TextBox 5"/>
          <p:cNvSpPr txBox="1"/>
          <p:nvPr/>
        </p:nvSpPr>
        <p:spPr>
          <a:xfrm>
            <a:off x="5811846" y="6185173"/>
            <a:ext cx="523224" cy="276999"/>
          </a:xfrm>
          <a:prstGeom prst="rect">
            <a:avLst/>
          </a:prstGeom>
          <a:noFill/>
        </p:spPr>
        <p:txBody>
          <a:bodyPr wrap="square" rtlCol="0">
            <a:spAutoFit/>
          </a:bodyPr>
          <a:lstStyle/>
          <a:p>
            <a:r>
              <a:rPr lang="el-GR" sz="1200" dirty="0" smtClean="0">
                <a:latin typeface="+mn-lt"/>
              </a:rPr>
              <a:t>190</a:t>
            </a:r>
            <a:endParaRPr lang="en-US" sz="1200" dirty="0">
              <a:latin typeface="+mn-lt"/>
            </a:endParaRPr>
          </a:p>
        </p:txBody>
      </p:sp>
    </p:spTree>
    <p:extLst>
      <p:ext uri="{BB962C8B-B14F-4D97-AF65-F5344CB8AC3E}">
        <p14:creationId xmlns:p14="http://schemas.microsoft.com/office/powerpoint/2010/main" val="146084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Τέλος </a:t>
            </a:r>
            <a:r>
              <a:rPr lang="el-GR" dirty="0" smtClean="0"/>
              <a:t>Παρουσίασης</a:t>
            </a:r>
            <a:endParaRPr lang="en-US" dirty="0"/>
          </a:p>
        </p:txBody>
      </p:sp>
      <p:sp>
        <p:nvSpPr>
          <p:cNvPr id="4" name="Θέση υποσέλιδου 3"/>
          <p:cNvSpPr>
            <a:spLocks noGrp="1"/>
          </p:cNvSpPr>
          <p:nvPr>
            <p:ph type="ftr" sz="quarter" idx="10"/>
          </p:nvPr>
        </p:nvSpPr>
        <p:spPr/>
        <p:txBody>
          <a:bodyPr/>
          <a:lstStyle/>
          <a:p>
            <a:pPr>
              <a:defRPr/>
            </a:pPr>
            <a:r>
              <a:rPr lang="el-GR" smtClean="0"/>
              <a:t>Ενότητα 18. Εξάποδα</a:t>
            </a:r>
            <a:endParaRPr lang="el-GR"/>
          </a:p>
        </p:txBody>
      </p:sp>
      <p:sp>
        <p:nvSpPr>
          <p:cNvPr id="5" name="Θέση αριθμού διαφάνειας 4"/>
          <p:cNvSpPr>
            <a:spLocks noGrp="1"/>
          </p:cNvSpPr>
          <p:nvPr>
            <p:ph type="sldNum" sz="quarter" idx="11"/>
          </p:nvPr>
        </p:nvSpPr>
        <p:spPr/>
        <p:txBody>
          <a:bodyPr/>
          <a:lstStyle/>
          <a:p>
            <a:pPr>
              <a:defRPr/>
            </a:pPr>
            <a:fld id="{EF95131E-325E-4E40-BA24-23442B6AA7C1}" type="slidenum">
              <a:rPr lang="el-GR" altLang="en-US" smtClean="0"/>
              <a:pPr>
                <a:defRPr/>
              </a:pPr>
              <a:t>127</a:t>
            </a:fld>
            <a:endParaRPr lang="el-GR" altLang="en-US"/>
          </a:p>
        </p:txBody>
      </p:sp>
    </p:spTree>
    <p:extLst>
      <p:ext uri="{BB962C8B-B14F-4D97-AF65-F5344CB8AC3E}">
        <p14:creationId xmlns:p14="http://schemas.microsoft.com/office/powerpoint/2010/main" val="2792074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le 1"/>
          <p:cNvSpPr>
            <a:spLocks noGrp="1"/>
          </p:cNvSpPr>
          <p:nvPr>
            <p:ph type="title"/>
          </p:nvPr>
        </p:nvSpPr>
        <p:spPr/>
        <p:txBody>
          <a:bodyPr/>
          <a:lstStyle/>
          <a:p>
            <a:pPr eaLnBrk="1" hangingPunct="1"/>
            <a:r>
              <a:rPr lang="el-GR" altLang="en-US" smtClean="0"/>
              <a:t>Χρηματοδότηση</a:t>
            </a:r>
          </a:p>
        </p:txBody>
      </p:sp>
      <p:sp>
        <p:nvSpPr>
          <p:cNvPr id="275459" name="Content Placeholder 2"/>
          <p:cNvSpPr>
            <a:spLocks noGrp="1"/>
          </p:cNvSpPr>
          <p:nvPr>
            <p:ph idx="1"/>
          </p:nvPr>
        </p:nvSpPr>
        <p:spPr/>
        <p:txBody>
          <a:bodyPr/>
          <a:lstStyle/>
          <a:p>
            <a:pPr eaLnBrk="1" hangingPunct="1"/>
            <a:r>
              <a:rPr lang="el-GR" altLang="en-US" sz="2000" smtClean="0"/>
              <a:t>Το παρόν εκπαιδευτικό υλικό έχει αναπτυχθεί στ</a:t>
            </a:r>
            <a:r>
              <a:rPr lang="en-US" altLang="en-US" sz="2000" smtClean="0"/>
              <a:t>o</a:t>
            </a:r>
            <a:r>
              <a:rPr lang="el-GR" altLang="en-US" sz="2000" smtClean="0"/>
              <a:t> πλαίσι</a:t>
            </a:r>
            <a:r>
              <a:rPr lang="en-US" altLang="en-US" sz="2000" smtClean="0"/>
              <a:t>o</a:t>
            </a:r>
            <a:r>
              <a:rPr lang="el-GR" altLang="en-US" sz="2000" smtClean="0"/>
              <a:t> του εκπαιδευτικού έργου του διδάσκοντα.</a:t>
            </a:r>
            <a:endParaRPr lang="en-US" altLang="en-US" sz="2000" smtClean="0"/>
          </a:p>
          <a:p>
            <a:pPr eaLnBrk="1" hangingPunct="1"/>
            <a:r>
              <a:rPr lang="el-GR" altLang="en-US" sz="2000" smtClean="0"/>
              <a:t>Το έργο «</a:t>
            </a:r>
            <a:r>
              <a:rPr lang="el-GR" altLang="en-US" sz="2000" b="1" smtClean="0"/>
              <a:t>Ανοικτά Ακαδημαϊκά Μαθήματα στο Πανεπιστήμιο Αθηνών</a:t>
            </a:r>
            <a:r>
              <a:rPr lang="el-GR" altLang="en-US" sz="2000" smtClean="0"/>
              <a:t>» έχει χρηματοδοτήσει μόνο την αναδιαμόρφωση του εκπαιδευτικού υλικού. </a:t>
            </a:r>
            <a:endParaRPr lang="en-US" altLang="en-US" sz="2000" smtClean="0"/>
          </a:p>
          <a:p>
            <a:pPr eaLnBrk="1" hangingPunct="1"/>
            <a:r>
              <a:rPr lang="el-GR" altLang="en-US" sz="200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5" name="Θέση υποσέλιδου 3"/>
          <p:cNvSpPr>
            <a:spLocks noGrp="1"/>
          </p:cNvSpPr>
          <p:nvPr>
            <p:ph type="ftr" sz="quarter" idx="11"/>
          </p:nvPr>
        </p:nvSpPr>
        <p:spPr>
          <a:solidFill>
            <a:schemeClr val="bg1">
              <a:lumMod val="95000"/>
            </a:schemeClr>
          </a:solidFill>
        </p:spPr>
        <p:txBody>
          <a:bodyPr/>
          <a:lstStyle/>
          <a:p>
            <a:pPr>
              <a:defRPr/>
            </a:pPr>
            <a:r>
              <a:rPr lang="el-GR" smtClean="0"/>
              <a:t>Ενότητα 18. Εξάποδα</a:t>
            </a:r>
            <a:endParaRPr lang="en-US" dirty="0"/>
          </a:p>
        </p:txBody>
      </p:sp>
      <p:sp>
        <p:nvSpPr>
          <p:cNvPr id="6" name="Θέση αριθμού διαφάνειας 4"/>
          <p:cNvSpPr>
            <a:spLocks noGrp="1"/>
          </p:cNvSpPr>
          <p:nvPr>
            <p:ph type="sldNum" sz="quarter" idx="12"/>
          </p:nvPr>
        </p:nvSpPr>
        <p:spPr>
          <a:solidFill>
            <a:schemeClr val="bg1">
              <a:lumMod val="95000"/>
            </a:schemeClr>
          </a:solidFill>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pPr>
              <a:defRPr/>
            </a:pPr>
            <a:fld id="{1CDF406E-B700-49F6-ACEA-8583D28C9805}" type="slidenum">
              <a:rPr lang="en-US" altLang="en-US" smtClean="0">
                <a:solidFill>
                  <a:srgbClr val="898989"/>
                </a:solidFill>
                <a:latin typeface="Calibri" panose="020F0502020204030204" pitchFamily="34" charset="0"/>
              </a:rPr>
              <a:pPr>
                <a:defRPr/>
              </a:pPr>
              <a:t>128</a:t>
            </a:fld>
            <a:endParaRPr lang="en-US" altLang="en-US" smtClean="0">
              <a:solidFill>
                <a:srgbClr val="898989"/>
              </a:solidFill>
              <a:latin typeface="Calibri" panose="020F0502020204030204" pitchFamily="34" charset="0"/>
            </a:endParaRPr>
          </a:p>
        </p:txBody>
      </p:sp>
      <p:pic>
        <p:nvPicPr>
          <p:cNvPr id="275462" name="Picture 6" descr="Λογότυπο Επιχειρησιακού Προγράμματος Εκπαίδευση και Δια βίου Μάθηση"/>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3"/>
          <p:cNvSpPr>
            <a:spLocks noGrp="1"/>
          </p:cNvSpPr>
          <p:nvPr>
            <p:ph type="title"/>
          </p:nvPr>
        </p:nvSpPr>
        <p:spPr/>
        <p:txBody>
          <a:bodyPr/>
          <a:lstStyle/>
          <a:p>
            <a:pPr eaLnBrk="1" hangingPunct="1"/>
            <a:r>
              <a:rPr lang="el-GR" altLang="en-US" smtClean="0"/>
              <a:t>Σημειώματα</a:t>
            </a:r>
          </a:p>
        </p:txBody>
      </p:sp>
      <p:sp>
        <p:nvSpPr>
          <p:cNvPr id="2" name="Θέση υποσέλιδου 1"/>
          <p:cNvSpPr>
            <a:spLocks noGrp="1"/>
          </p:cNvSpPr>
          <p:nvPr>
            <p:ph type="ftr" sz="quarter" idx="10"/>
          </p:nvPr>
        </p:nvSpPr>
        <p:spPr/>
        <p:txBody>
          <a:bodyPr/>
          <a:lstStyle/>
          <a:p>
            <a:pPr>
              <a:defRPr/>
            </a:pPr>
            <a:r>
              <a:rPr lang="el-GR" smtClean="0"/>
              <a:t>Ενότητα 18. Εξάποδα</a:t>
            </a:r>
            <a:endParaRPr lang="en-US" dirty="0"/>
          </a:p>
        </p:txBody>
      </p:sp>
      <p:sp>
        <p:nvSpPr>
          <p:cNvPr id="277509" name="Θέση αριθμού διαφάνειας 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8A1D87ED-D5ED-4168-8EC8-0FBFED26A744}" type="slidenum">
              <a:rPr lang="en-US" altLang="en-US" sz="1200" smtClean="0">
                <a:solidFill>
                  <a:srgbClr val="898989"/>
                </a:solidFill>
                <a:cs typeface="Arial" panose="020B0604020202020204" pitchFamily="34" charset="0"/>
              </a:rPr>
              <a:pPr>
                <a:lnSpc>
                  <a:spcPct val="100000"/>
                </a:lnSpc>
                <a:spcBef>
                  <a:spcPct val="0"/>
                </a:spcBef>
                <a:buFontTx/>
                <a:buNone/>
              </a:pPr>
              <a:t>129</a:t>
            </a:fld>
            <a:endParaRPr lang="en-US" altLang="en-US" sz="1200" smtClean="0">
              <a:solidFill>
                <a:srgbClr val="898989"/>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4000" dirty="0" smtClean="0"/>
              <a:t>A</a:t>
            </a:r>
            <a:r>
              <a:rPr lang="el-GR" altLang="en-US" sz="4000" dirty="0" err="1" smtClean="0"/>
              <a:t>κρίδα</a:t>
            </a:r>
            <a:r>
              <a:rPr lang="el-GR" altLang="en-US" sz="4000" dirty="0" smtClean="0"/>
              <a:t>: Εξωτερική Μορφολογία</a:t>
            </a:r>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0237" y="1690688"/>
            <a:ext cx="8503526" cy="425538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13</a:t>
            </a:fld>
            <a:endParaRPr lang="el-GR" dirty="0"/>
          </a:p>
        </p:txBody>
      </p:sp>
      <p:sp>
        <p:nvSpPr>
          <p:cNvPr id="6" name="TextBox 5"/>
          <p:cNvSpPr txBox="1"/>
          <p:nvPr/>
        </p:nvSpPr>
        <p:spPr>
          <a:xfrm>
            <a:off x="8447525" y="5644420"/>
            <a:ext cx="376238" cy="276999"/>
          </a:xfrm>
          <a:prstGeom prst="rect">
            <a:avLst/>
          </a:prstGeom>
          <a:noFill/>
        </p:spPr>
        <p:txBody>
          <a:bodyPr wrap="square" rtlCol="0">
            <a:spAutoFit/>
          </a:bodyPr>
          <a:lstStyle/>
          <a:p>
            <a:r>
              <a:rPr lang="el-GR" sz="1200" dirty="0" smtClean="0">
                <a:latin typeface="+mn-lt"/>
              </a:rPr>
              <a:t>20</a:t>
            </a:r>
            <a:endParaRPr lang="en-US" sz="1200" dirty="0">
              <a:latin typeface="+mn-lt"/>
            </a:endParaRPr>
          </a:p>
        </p:txBody>
      </p:sp>
    </p:spTree>
    <p:extLst>
      <p:ext uri="{BB962C8B-B14F-4D97-AF65-F5344CB8AC3E}">
        <p14:creationId xmlns:p14="http://schemas.microsoft.com/office/powerpoint/2010/main" val="10524156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3"/>
          <p:cNvSpPr>
            <a:spLocks noGrp="1"/>
          </p:cNvSpPr>
          <p:nvPr>
            <p:ph type="title"/>
          </p:nvPr>
        </p:nvSpPr>
        <p:spPr/>
        <p:txBody>
          <a:bodyPr/>
          <a:lstStyle/>
          <a:p>
            <a:pPr eaLnBrk="1" hangingPunct="1"/>
            <a:r>
              <a:rPr lang="el-GR" altLang="en-US" sz="4000" dirty="0" smtClean="0"/>
              <a:t>Σημείωμα Ιστορικού Εκδόσεων</a:t>
            </a:r>
            <a:r>
              <a:rPr lang="en-US" altLang="en-US" sz="4000" dirty="0" smtClean="0"/>
              <a:t> </a:t>
            </a:r>
            <a:r>
              <a:rPr lang="el-GR" altLang="en-US" sz="4000" dirty="0" smtClean="0"/>
              <a:t>Έργου</a:t>
            </a:r>
          </a:p>
        </p:txBody>
      </p:sp>
      <p:sp>
        <p:nvSpPr>
          <p:cNvPr id="279555" name="Content Placeholder 4"/>
          <p:cNvSpPr>
            <a:spLocks noGrp="1"/>
          </p:cNvSpPr>
          <p:nvPr>
            <p:ph idx="1"/>
          </p:nvPr>
        </p:nvSpPr>
        <p:spPr/>
        <p:txBody>
          <a:bodyPr/>
          <a:lstStyle/>
          <a:p>
            <a:pPr marL="0" indent="0" eaLnBrk="1" hangingPunct="1">
              <a:buFont typeface="Arial" panose="020B0604020202020204" pitchFamily="34" charset="0"/>
              <a:buNone/>
            </a:pPr>
            <a:r>
              <a:rPr lang="el-GR" altLang="en-US" sz="2000" dirty="0" smtClean="0"/>
              <a:t>Το παρόν έργο αποτελεί την έκδοση </a:t>
            </a:r>
            <a:r>
              <a:rPr lang="en-US" altLang="en-US" sz="2000" dirty="0" smtClean="0"/>
              <a:t>1.0</a:t>
            </a:r>
            <a:r>
              <a:rPr lang="el-GR" altLang="en-US" sz="2000" dirty="0" smtClean="0"/>
              <a:t>.  </a:t>
            </a:r>
          </a:p>
        </p:txBody>
      </p:sp>
      <p:sp>
        <p:nvSpPr>
          <p:cNvPr id="6" name="Θέση υποσέλιδου 3"/>
          <p:cNvSpPr>
            <a:spLocks noGrp="1"/>
          </p:cNvSpPr>
          <p:nvPr>
            <p:ph type="ftr" sz="quarter" idx="11"/>
          </p:nvPr>
        </p:nvSpPr>
        <p:spPr>
          <a:solidFill>
            <a:schemeClr val="bg1">
              <a:lumMod val="95000"/>
            </a:schemeClr>
          </a:solidFill>
        </p:spPr>
        <p:txBody>
          <a:bodyPr/>
          <a:lstStyle/>
          <a:p>
            <a:pPr>
              <a:defRPr/>
            </a:pPr>
            <a:r>
              <a:rPr lang="el-GR" smtClean="0"/>
              <a:t>Ενότητα 18. Εξάποδα</a:t>
            </a:r>
            <a:endParaRPr lang="en-US" dirty="0"/>
          </a:p>
        </p:txBody>
      </p:sp>
      <p:sp>
        <p:nvSpPr>
          <p:cNvPr id="7" name="Θέση αριθμού διαφάνειας 4"/>
          <p:cNvSpPr>
            <a:spLocks noGrp="1"/>
          </p:cNvSpPr>
          <p:nvPr>
            <p:ph type="sldNum" sz="quarter" idx="12"/>
          </p:nvPr>
        </p:nvSpPr>
        <p:spPr>
          <a:solidFill>
            <a:schemeClr val="bg1">
              <a:lumMod val="95000"/>
            </a:schemeClr>
          </a:solidFill>
        </p:spPr>
        <p:txBody>
          <a:bodyPr/>
          <a:lstStyle>
            <a:lvl1pPr>
              <a:defRPr b="1">
                <a:solidFill>
                  <a:schemeClr val="tx1"/>
                </a:solidFill>
                <a:latin typeface="Comic Sans MS" panose="030F0702030302020204" pitchFamily="66" charset="0"/>
                <a:cs typeface="Arial" panose="020B0604020202020204" pitchFamily="34" charset="0"/>
              </a:defRPr>
            </a:lvl1pPr>
            <a:lvl2pPr marL="742950" indent="-285750">
              <a:defRPr b="1">
                <a:solidFill>
                  <a:schemeClr val="tx1"/>
                </a:solidFill>
                <a:latin typeface="Comic Sans MS" panose="030F0702030302020204" pitchFamily="66" charset="0"/>
                <a:cs typeface="Arial" panose="020B0604020202020204" pitchFamily="34" charset="0"/>
              </a:defRPr>
            </a:lvl2pPr>
            <a:lvl3pPr marL="1143000" indent="-228600">
              <a:defRPr b="1">
                <a:solidFill>
                  <a:schemeClr val="tx1"/>
                </a:solidFill>
                <a:latin typeface="Comic Sans MS" panose="030F0702030302020204" pitchFamily="66" charset="0"/>
                <a:cs typeface="Arial" panose="020B0604020202020204" pitchFamily="34" charset="0"/>
              </a:defRPr>
            </a:lvl3pPr>
            <a:lvl4pPr marL="1600200" indent="-228600">
              <a:defRPr b="1">
                <a:solidFill>
                  <a:schemeClr val="tx1"/>
                </a:solidFill>
                <a:latin typeface="Comic Sans MS" panose="030F0702030302020204" pitchFamily="66" charset="0"/>
                <a:cs typeface="Arial" panose="020B0604020202020204" pitchFamily="34" charset="0"/>
              </a:defRPr>
            </a:lvl4pPr>
            <a:lvl5pPr marL="2057400" indent="-228600">
              <a:defRPr b="1">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Comic Sans MS" panose="030F0702030302020204" pitchFamily="66" charset="0"/>
                <a:cs typeface="Arial" panose="020B0604020202020204" pitchFamily="34" charset="0"/>
              </a:defRPr>
            </a:lvl9pPr>
          </a:lstStyle>
          <a:p>
            <a:pPr>
              <a:defRPr/>
            </a:pPr>
            <a:fld id="{9F5070E9-C002-4A67-8B43-6D1B640A3DF3}" type="slidenum">
              <a:rPr lang="en-US" altLang="en-US" smtClean="0">
                <a:solidFill>
                  <a:srgbClr val="898989"/>
                </a:solidFill>
                <a:latin typeface="Calibri" panose="020F0502020204030204" pitchFamily="34" charset="0"/>
              </a:rPr>
              <a:pPr>
                <a:defRPr/>
              </a:pPr>
              <a:t>130</a:t>
            </a:fld>
            <a:endParaRPr lang="en-US" altLang="en-US" dirty="0" smtClean="0">
              <a:solidFill>
                <a:srgbClr val="898989"/>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itle 1"/>
          <p:cNvSpPr>
            <a:spLocks noGrp="1"/>
          </p:cNvSpPr>
          <p:nvPr>
            <p:ph type="title"/>
          </p:nvPr>
        </p:nvSpPr>
        <p:spPr/>
        <p:txBody>
          <a:bodyPr/>
          <a:lstStyle/>
          <a:p>
            <a:pPr eaLnBrk="1" hangingPunct="1"/>
            <a:r>
              <a:rPr lang="el-GR" altLang="en-US" smtClean="0"/>
              <a:t>Σημείωμα Αναφοράς</a:t>
            </a:r>
          </a:p>
        </p:txBody>
      </p:sp>
      <p:sp>
        <p:nvSpPr>
          <p:cNvPr id="281603" name="Content Placeholder 2"/>
          <p:cNvSpPr>
            <a:spLocks noGrp="1"/>
          </p:cNvSpPr>
          <p:nvPr>
            <p:ph idx="1"/>
          </p:nvPr>
        </p:nvSpPr>
        <p:spPr/>
        <p:txBody>
          <a:bodyPr/>
          <a:lstStyle/>
          <a:p>
            <a:pPr marL="0" indent="0" eaLnBrk="1" hangingPunct="1">
              <a:buNone/>
            </a:pPr>
            <a:r>
              <a:rPr lang="el-GR" altLang="en-US" sz="2000" dirty="0" err="1" smtClean="0"/>
              <a:t>Copyright</a:t>
            </a:r>
            <a:r>
              <a:rPr lang="el-GR" altLang="en-US" sz="2000" dirty="0" smtClean="0"/>
              <a:t> Εθνικόν και Καποδιστριακόν </a:t>
            </a:r>
            <a:r>
              <a:rPr lang="el-GR" altLang="en-US" sz="2000" dirty="0" err="1" smtClean="0"/>
              <a:t>Πανεπιστήμιον</a:t>
            </a:r>
            <a:r>
              <a:rPr lang="el-GR" altLang="en-US" sz="2000" dirty="0" smtClean="0"/>
              <a:t> Αθηνών</a:t>
            </a:r>
            <a:r>
              <a:rPr lang="en-US" altLang="en-US" sz="2000" dirty="0" smtClean="0"/>
              <a:t>, </a:t>
            </a:r>
            <a:r>
              <a:rPr lang="el-GR" altLang="en-US" sz="2000" dirty="0" err="1" smtClean="0"/>
              <a:t>Λεγάκις</a:t>
            </a:r>
            <a:r>
              <a:rPr lang="el-GR" altLang="en-US" sz="2000" dirty="0" smtClean="0"/>
              <a:t> Αναστάσιος, Αναπληρωτής Καθηγητής. «Ζωολογία Ι. Ενότητα 18. </a:t>
            </a:r>
            <a:r>
              <a:rPr lang="el-GR" altLang="en-US" sz="2000" dirty="0" err="1" smtClean="0"/>
              <a:t>Εξάποδα</a:t>
            </a:r>
            <a:r>
              <a:rPr lang="el-GR" altLang="en-US" sz="2000" dirty="0" smtClean="0"/>
              <a:t>». Έκδοση: 1.0. Αθήνα 2014. Διαθέσιμο από τη δικτυακή διεύθυνση: </a:t>
            </a:r>
            <a:r>
              <a:rPr lang="en-GB" altLang="en-US" sz="2000" dirty="0"/>
              <a:t>http://opencourses.uoa.gr/courses/BIOL3</a:t>
            </a:r>
            <a:r>
              <a:rPr lang="en-GB" altLang="en-US" sz="2000" dirty="0" smtClean="0"/>
              <a:t>/</a:t>
            </a:r>
            <a:endParaRPr lang="el-GR" altLang="en-US" sz="2000" dirty="0" smtClean="0"/>
          </a:p>
          <a:p>
            <a:pPr marL="0" indent="0" eaLnBrk="1" hangingPunct="1"/>
            <a:endParaRPr lang="el-GR" altLang="en-US" sz="2000" dirty="0" smtClean="0"/>
          </a:p>
        </p:txBody>
      </p:sp>
      <p:sp>
        <p:nvSpPr>
          <p:cNvPr id="7" name="Θέση υποσέλιδου 6"/>
          <p:cNvSpPr>
            <a:spLocks noGrp="1"/>
          </p:cNvSpPr>
          <p:nvPr>
            <p:ph type="ftr" sz="quarter" idx="11"/>
          </p:nvPr>
        </p:nvSpPr>
        <p:spPr/>
        <p:txBody>
          <a:bodyPr/>
          <a:lstStyle/>
          <a:p>
            <a:pPr>
              <a:defRPr/>
            </a:pPr>
            <a:r>
              <a:rPr lang="el-GR" smtClean="0"/>
              <a:t>Ενότητα 18. Εξάποδα</a:t>
            </a:r>
            <a:endParaRPr lang="en-US"/>
          </a:p>
        </p:txBody>
      </p:sp>
      <p:sp>
        <p:nvSpPr>
          <p:cNvPr id="281605" name="Θέση αριθμού διαφάνειας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3CD5678C-5C58-4BE3-BD31-0BF03DFF45DB}" type="slidenum">
              <a:rPr lang="en-US" altLang="en-US" sz="1200" smtClean="0">
                <a:solidFill>
                  <a:srgbClr val="898989"/>
                </a:solidFill>
                <a:cs typeface="Arial" panose="020B0604020202020204" pitchFamily="34" charset="0"/>
              </a:rPr>
              <a:pPr>
                <a:lnSpc>
                  <a:spcPct val="100000"/>
                </a:lnSpc>
                <a:spcBef>
                  <a:spcPct val="0"/>
                </a:spcBef>
                <a:buFontTx/>
                <a:buNone/>
              </a:pPr>
              <a:t>131</a:t>
            </a:fld>
            <a:endParaRPr lang="en-US" altLang="en-US" sz="1200" smtClean="0">
              <a:solidFill>
                <a:srgbClr val="898989"/>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p:cNvSpPr>
            <a:spLocks noGrp="1"/>
          </p:cNvSpPr>
          <p:nvPr>
            <p:ph type="title"/>
          </p:nvPr>
        </p:nvSpPr>
        <p:spPr/>
        <p:txBody>
          <a:bodyPr/>
          <a:lstStyle/>
          <a:p>
            <a:pPr eaLnBrk="1" hangingPunct="1"/>
            <a:r>
              <a:rPr lang="el-GR" altLang="en-US" smtClean="0"/>
              <a:t>Σημείωμα Αδειοδότησης</a:t>
            </a:r>
          </a:p>
        </p:txBody>
      </p:sp>
      <p:sp>
        <p:nvSpPr>
          <p:cNvPr id="4" name="Θέση υποσέλιδου 3"/>
          <p:cNvSpPr>
            <a:spLocks noGrp="1"/>
          </p:cNvSpPr>
          <p:nvPr>
            <p:ph type="ftr" sz="quarter" idx="10"/>
          </p:nvPr>
        </p:nvSpPr>
        <p:spPr/>
        <p:txBody>
          <a:bodyPr/>
          <a:lstStyle/>
          <a:p>
            <a:pPr>
              <a:defRPr/>
            </a:pPr>
            <a:r>
              <a:rPr lang="el-GR" smtClean="0"/>
              <a:t>Ενότητα 18. Εξάποδα</a:t>
            </a:r>
            <a:endParaRPr lang="en-US" dirty="0"/>
          </a:p>
        </p:txBody>
      </p:sp>
      <p:sp>
        <p:nvSpPr>
          <p:cNvPr id="283652" name="Θέση αριθμού διαφάνειας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D3332953-A619-415D-A47E-556826EC5FB3}" type="slidenum">
              <a:rPr lang="en-US" altLang="en-US" sz="1200" smtClean="0">
                <a:solidFill>
                  <a:srgbClr val="898989"/>
                </a:solidFill>
                <a:cs typeface="Arial" panose="020B0604020202020204" pitchFamily="34" charset="0"/>
              </a:rPr>
              <a:pPr>
                <a:lnSpc>
                  <a:spcPct val="100000"/>
                </a:lnSpc>
                <a:spcBef>
                  <a:spcPct val="0"/>
                </a:spcBef>
                <a:buFontTx/>
                <a:buNone/>
              </a:pPr>
              <a:t>132</a:t>
            </a:fld>
            <a:endParaRPr lang="en-US" altLang="en-US" sz="1200" smtClean="0">
              <a:solidFill>
                <a:srgbClr val="898989"/>
              </a:solidFill>
              <a:cs typeface="Arial" panose="020B0604020202020204" pitchFamily="34" charset="0"/>
            </a:endParaRPr>
          </a:p>
        </p:txBody>
      </p:sp>
      <p:sp>
        <p:nvSpPr>
          <p:cNvPr id="283653" name="Content Placeholder 2"/>
          <p:cNvSpPr>
            <a:spLocks noGrp="1"/>
          </p:cNvSpPr>
          <p:nvPr>
            <p:ph idx="4294967295"/>
          </p:nvPr>
        </p:nvSpPr>
        <p:spPr>
          <a:xfrm>
            <a:off x="0" y="1268413"/>
            <a:ext cx="8928100" cy="1439862"/>
          </a:xfrm>
        </p:spPr>
        <p:txBody>
          <a:bodyPr>
            <a:normAutofit lnSpcReduction="10000"/>
          </a:bodyPr>
          <a:lstStyle/>
          <a:p>
            <a:pPr marL="0" indent="0" eaLnBrk="1" hangingPunct="1">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eaLnBrk="1" hangingPunct="1">
              <a:buFont typeface="Arial" panose="020B0604020202020204" pitchFamily="34" charset="0"/>
              <a:buNone/>
            </a:pPr>
            <a:endParaRPr lang="el-GR" altLang="en-US" sz="2000" smtClean="0"/>
          </a:p>
        </p:txBody>
      </p:sp>
      <p:pic>
        <p:nvPicPr>
          <p:cNvPr id="283654"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4438" y="2698750"/>
            <a:ext cx="141922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97200"/>
            <a:ext cx="9036050" cy="3384550"/>
          </a:xfrm>
          <a:prstGeom prst="rect">
            <a:avLst/>
          </a:prstGeom>
        </p:spPr>
        <p:txBody>
          <a:bodyPr anchor="ctr">
            <a:normAutofit/>
          </a:bodyPr>
          <a:lstStyle/>
          <a:p>
            <a:pPr>
              <a:defRPr/>
            </a:pPr>
            <a:r>
              <a:rPr lang="el-GR" dirty="0">
                <a:latin typeface="+mn-lt"/>
                <a:cs typeface="+mn-cs"/>
              </a:rPr>
              <a:t>[1] http://creativecommons.org/licenses/by-nc-sa/4.0/ </a:t>
            </a:r>
            <a:endParaRPr lang="en-US" dirty="0">
              <a:latin typeface="+mn-lt"/>
              <a:cs typeface="+mn-cs"/>
            </a:endParaRPr>
          </a:p>
          <a:p>
            <a:pPr>
              <a:spcBef>
                <a:spcPts val="1200"/>
              </a:spcBef>
              <a:defRPr/>
            </a:pPr>
            <a:r>
              <a:rPr lang="el-GR" dirty="0">
                <a:latin typeface="+mn-lt"/>
                <a:cs typeface="+mn-cs"/>
              </a:rPr>
              <a:t>Ως Μη Εμπορική ορίζεται η χρήση:</a:t>
            </a:r>
          </a:p>
          <a:p>
            <a:pPr marL="342900" indent="-342900">
              <a:buFont typeface="Arial" panose="020B0604020202020204" pitchFamily="34" charset="0"/>
              <a:buChar char="•"/>
              <a:defRPr/>
            </a:pPr>
            <a:r>
              <a:rPr lang="el-GR" dirty="0">
                <a:latin typeface="+mn-lt"/>
                <a:cs typeface="+mn-cs"/>
              </a:rPr>
              <a:t>που δεν περιλαμβάνει άμεσο ή έμμεσο οικονομικό όφελος από την χρήση του έργου, για το διανομέα του έργου και </a:t>
            </a:r>
            <a:r>
              <a:rPr lang="el-GR" dirty="0" err="1">
                <a:latin typeface="+mn-lt"/>
                <a:cs typeface="+mn-cs"/>
              </a:rPr>
              <a:t>αδειοδόχο</a:t>
            </a:r>
            <a:endParaRPr lang="el-GR" dirty="0">
              <a:latin typeface="+mn-lt"/>
              <a:cs typeface="+mn-cs"/>
            </a:endParaRP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defRPr/>
            </a:pPr>
            <a:r>
              <a:rPr lang="el-GR" dirty="0">
                <a:latin typeface="+mn-lt"/>
                <a:cs typeface="+mn-cs"/>
              </a:rPr>
              <a:t>που</a:t>
            </a:r>
            <a:r>
              <a:rPr lang="en-GB" dirty="0">
                <a:latin typeface="+mn-lt"/>
                <a:cs typeface="+mn-cs"/>
              </a:rPr>
              <a:t> </a:t>
            </a:r>
            <a:r>
              <a:rPr lang="el-GR" dirty="0">
                <a:latin typeface="+mn-lt"/>
                <a:cs typeface="+mn-cs"/>
              </a:rPr>
              <a:t>δεν προσπορίζει στο διανομέα του έργου και</a:t>
            </a:r>
            <a:r>
              <a:rPr lang="en-GB" dirty="0">
                <a:latin typeface="+mn-lt"/>
                <a:cs typeface="+mn-cs"/>
              </a:rPr>
              <a:t> </a:t>
            </a:r>
            <a:r>
              <a:rPr lang="el-GR" dirty="0" err="1">
                <a:latin typeface="+mn-lt"/>
                <a:cs typeface="+mn-cs"/>
              </a:rPr>
              <a:t>αδειοδόχο</a:t>
            </a:r>
            <a:r>
              <a:rPr lang="en-GB" dirty="0">
                <a:latin typeface="+mn-lt"/>
                <a:cs typeface="+mn-cs"/>
              </a:rPr>
              <a:t> </a:t>
            </a:r>
            <a:r>
              <a:rPr lang="el-GR" dirty="0">
                <a:latin typeface="+mn-lt"/>
                <a:cs typeface="+mn-cs"/>
              </a:rPr>
              <a:t>έμμεσο οικονομικό όφελος (π.χ. διαφημίσεις) από την προβολή του έργου σε διαδικτυακό τόπο</a:t>
            </a:r>
            <a:endParaRPr lang="en-US" dirty="0">
              <a:latin typeface="+mn-lt"/>
              <a:cs typeface="+mn-cs"/>
            </a:endParaRPr>
          </a:p>
          <a:p>
            <a:pPr>
              <a:defRPr/>
            </a:pPr>
            <a:r>
              <a:rPr lang="el-GR" dirty="0">
                <a:latin typeface="+mn-lt"/>
                <a:cs typeface="+mn-cs"/>
              </a:rPr>
              <a:t>Ο δικαιούχος μπορεί να παρέχει στον </a:t>
            </a:r>
            <a:r>
              <a:rPr lang="el-GR" dirty="0" err="1">
                <a:latin typeface="+mn-lt"/>
                <a:cs typeface="+mn-cs"/>
              </a:rPr>
              <a:t>αδειοδόχο</a:t>
            </a:r>
            <a:r>
              <a:rPr lang="el-GR" dirty="0">
                <a:latin typeface="+mn-lt"/>
                <a:cs typeface="+mn-cs"/>
              </a:rPr>
              <a:t> ξεχωριστή άδεια να χρησιμοποιεί το έργο για εμπορική χρήση, εφόσον αυτό του ζητηθεί.</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p:nvPr>
        </p:nvSpPr>
        <p:spPr/>
        <p:txBody>
          <a:bodyPr/>
          <a:lstStyle/>
          <a:p>
            <a:pPr eaLnBrk="1" hangingPunct="1"/>
            <a:r>
              <a:rPr lang="el-GR" altLang="en-US" smtClean="0"/>
              <a:t>Διατήρηση Σημειωμάτων</a:t>
            </a:r>
          </a:p>
        </p:txBody>
      </p:sp>
      <p:sp>
        <p:nvSpPr>
          <p:cNvPr id="285699" name="Content Placeholder 2"/>
          <p:cNvSpPr>
            <a:spLocks noGrp="1"/>
          </p:cNvSpPr>
          <p:nvPr>
            <p:ph idx="1"/>
          </p:nvPr>
        </p:nvSpPr>
        <p:spPr/>
        <p:txBody>
          <a:bodyPr/>
          <a:lstStyle/>
          <a:p>
            <a:pPr marL="0" indent="0" eaLnBrk="1" hangingPunct="1">
              <a:buFont typeface="Arial" panose="020B0604020202020204" pitchFamily="34" charset="0"/>
              <a:buNone/>
            </a:pPr>
            <a:r>
              <a:rPr lang="el-GR" altLang="en-US" sz="2400" smtClean="0"/>
              <a:t>Οποιαδήποτε αναπαραγωγή ή διασκευή του υλικού θα πρέπει να συμπεριλαμβάνει:</a:t>
            </a:r>
          </a:p>
          <a:p>
            <a:pPr lvl="1" eaLnBrk="1" hangingPunct="1">
              <a:buFont typeface="Wingdings" panose="05000000000000000000" pitchFamily="2" charset="2"/>
              <a:buChar char="§"/>
            </a:pPr>
            <a:r>
              <a:rPr lang="el-GR" altLang="en-US" sz="2000" smtClean="0"/>
              <a:t>τ</a:t>
            </a:r>
            <a:r>
              <a:rPr lang="en-US" altLang="en-US" sz="2000" smtClean="0"/>
              <a:t>ο Σημείωμα Αναφοράς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ο Σημείωμα Αδειοδότησης</a:t>
            </a:r>
            <a:endParaRPr lang="el-GR" altLang="en-US" sz="2000" smtClean="0"/>
          </a:p>
          <a:p>
            <a:pPr lvl="1" eaLnBrk="1" hangingPunct="1">
              <a:buFont typeface="Wingdings" panose="05000000000000000000" pitchFamily="2" charset="2"/>
              <a:buChar char="§"/>
            </a:pPr>
            <a:r>
              <a:rPr lang="el-GR" altLang="en-US" sz="2000" smtClean="0"/>
              <a:t>τ</a:t>
            </a:r>
            <a:r>
              <a:rPr lang="en-US" altLang="en-US" sz="2000" smtClean="0"/>
              <a:t>η δήλωση </a:t>
            </a:r>
            <a:r>
              <a:rPr lang="el-GR" altLang="en-US" sz="2000" smtClean="0"/>
              <a:t>Δ</a:t>
            </a:r>
            <a:r>
              <a:rPr lang="en-US" altLang="en-US" sz="2000" smtClean="0"/>
              <a:t>ιατήρησης Σημειωμάτων</a:t>
            </a:r>
            <a:endParaRPr lang="el-GR" altLang="en-US" sz="2000" smtClean="0"/>
          </a:p>
          <a:p>
            <a:pPr lvl="1" eaLnBrk="1" hangingPunct="1">
              <a:buFont typeface="Wingdings" panose="05000000000000000000" pitchFamily="2" charset="2"/>
              <a:buChar char="§"/>
            </a:pPr>
            <a:r>
              <a:rPr lang="el-GR" altLang="en-US" sz="2000" smtClean="0"/>
              <a:t>το Σημείωμα Χρήσης Έργων Τρίτων (εφόσον υπάρχει)</a:t>
            </a:r>
          </a:p>
          <a:p>
            <a:pPr marL="0" indent="0" eaLnBrk="1" hangingPunct="1">
              <a:buFont typeface="Arial" panose="020B0604020202020204" pitchFamily="34" charset="0"/>
              <a:buNone/>
            </a:pPr>
            <a:r>
              <a:rPr lang="el-GR" altLang="en-US" sz="2400" smtClean="0"/>
              <a:t>μαζί με τους συνοδευόμενους υπερσυνδέσμους.</a:t>
            </a:r>
          </a:p>
          <a:p>
            <a:pPr marL="0" indent="0" eaLnBrk="1" hangingPunct="1"/>
            <a:endParaRPr lang="el-GR" altLang="en-US" sz="2000" smtClean="0"/>
          </a:p>
        </p:txBody>
      </p:sp>
      <p:sp>
        <p:nvSpPr>
          <p:cNvPr id="7" name="Θέση υποσέλιδου 6"/>
          <p:cNvSpPr>
            <a:spLocks noGrp="1"/>
          </p:cNvSpPr>
          <p:nvPr>
            <p:ph type="ftr" sz="quarter" idx="11"/>
          </p:nvPr>
        </p:nvSpPr>
        <p:spPr/>
        <p:txBody>
          <a:bodyPr/>
          <a:lstStyle/>
          <a:p>
            <a:pPr>
              <a:defRPr/>
            </a:pPr>
            <a:r>
              <a:rPr lang="el-GR" smtClean="0"/>
              <a:t>Ενότητα 18. Εξάποδα</a:t>
            </a:r>
            <a:endParaRPr lang="en-US"/>
          </a:p>
        </p:txBody>
      </p:sp>
      <p:sp>
        <p:nvSpPr>
          <p:cNvPr id="285701" name="Θέση αριθμού διαφάνειας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58FEC6EB-AF72-41C3-ABC1-6CD43016B29A}" type="slidenum">
              <a:rPr lang="en-US" altLang="en-US" sz="1200" smtClean="0">
                <a:solidFill>
                  <a:srgbClr val="898989"/>
                </a:solidFill>
                <a:cs typeface="Arial" panose="020B0604020202020204" pitchFamily="34" charset="0"/>
              </a:rPr>
              <a:pPr>
                <a:lnSpc>
                  <a:spcPct val="100000"/>
                </a:lnSpc>
                <a:spcBef>
                  <a:spcPct val="0"/>
                </a:spcBef>
                <a:buFontTx/>
                <a:buNone/>
              </a:pPr>
              <a:t>133</a:t>
            </a:fld>
            <a:endParaRPr lang="en-US" altLang="en-US" sz="1200" smtClean="0">
              <a:solidFill>
                <a:srgbClr val="898989"/>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eaLnBrk="1" hangingPunct="1">
              <a:buNone/>
            </a:pPr>
            <a:r>
              <a:rPr lang="el-GR" altLang="en-US" sz="1600" dirty="0"/>
              <a:t>Το Έργο αυτό κάνει χρήση των ακόλουθων έργων:</a:t>
            </a:r>
          </a:p>
          <a:p>
            <a:pPr marL="0" indent="0" eaLnBrk="1" hangingPunct="1">
              <a:buNone/>
            </a:pPr>
            <a:r>
              <a:rPr lang="el-GR" altLang="en-US" sz="1600" b="1" dirty="0"/>
              <a:t>Εικόνες</a:t>
            </a:r>
          </a:p>
          <a:p>
            <a:pPr marL="0" indent="0">
              <a:buNone/>
            </a:pPr>
            <a:r>
              <a:rPr lang="el-GR" altLang="en-US" sz="1600" b="1" dirty="0" smtClean="0"/>
              <a:t>Εικόνα </a:t>
            </a:r>
            <a:r>
              <a:rPr lang="el-GR" altLang="en-US" sz="1600" b="1" dirty="0"/>
              <a:t>1</a:t>
            </a:r>
            <a:r>
              <a:rPr lang="el-GR" altLang="en-US" sz="1600" dirty="0"/>
              <a:t>. 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2. </a:t>
            </a:r>
            <a:r>
              <a:rPr lang="el-GR" altLang="en-US" sz="1600" dirty="0"/>
              <a:t>Πηγή: </a:t>
            </a:r>
            <a:r>
              <a:rPr lang="en-US" altLang="en-US" sz="1600" dirty="0"/>
              <a:t>British Museum (Natural History) (1991). Ladybirds &amp; Lobsters, Scorpions &amp; Centipedes. Natural History Museum Publications</a:t>
            </a:r>
          </a:p>
          <a:p>
            <a:pPr marL="0" indent="0">
              <a:buNone/>
            </a:pPr>
            <a:r>
              <a:rPr lang="el-GR" altLang="en-US" sz="1600" b="1" dirty="0"/>
              <a:t>Εικόνα 3. </a:t>
            </a:r>
            <a:r>
              <a:rPr lang="el-GR" altLang="en-US" sz="1600" dirty="0"/>
              <a:t>Πηγή: </a:t>
            </a:r>
            <a:r>
              <a:rPr lang="en-US" altLang="en-US" sz="1600" dirty="0"/>
              <a:t>L. Mound (1990). Insect. Dorling Kindersley, London</a:t>
            </a:r>
          </a:p>
          <a:p>
            <a:pPr marL="0" indent="0">
              <a:buNone/>
            </a:pPr>
            <a:r>
              <a:rPr lang="el-GR" altLang="en-US" sz="1600" b="1" dirty="0"/>
              <a:t>Εικόνα 4</a:t>
            </a:r>
            <a:r>
              <a:rPr lang="el-GR" altLang="en-US" sz="1600" dirty="0"/>
              <a:t>. Πηγή: </a:t>
            </a:r>
            <a:r>
              <a:rPr lang="en-US" altLang="en-US" sz="1600" dirty="0"/>
              <a:t>British Museum (Natural History) (1991). Ladybirds &amp; Lobsters, Scorpions &amp; Centipedes. Natural History Museum Publications</a:t>
            </a:r>
          </a:p>
          <a:p>
            <a:pPr marL="0" indent="0">
              <a:buNone/>
            </a:pPr>
            <a:r>
              <a:rPr lang="el-GR" altLang="en-US" sz="1600" b="1" dirty="0"/>
              <a:t>Εικόνα 5. </a:t>
            </a:r>
            <a:r>
              <a:rPr lang="en-US" altLang="en-US" sz="1600" dirty="0"/>
              <a:t>ZME Science. </a:t>
            </a:r>
            <a:r>
              <a:rPr lang="el-GR" altLang="en-US" sz="1600" dirty="0"/>
              <a:t>Σύνδεσμος: </a:t>
            </a:r>
            <a:r>
              <a:rPr lang="en-US" altLang="en-US" sz="1600" dirty="0"/>
              <a:t>http://cdn.zmescience.com/wp-content/uploads/2013/04/bee.jpg. </a:t>
            </a:r>
            <a:r>
              <a:rPr lang="el-GR" altLang="en-US" sz="1600" dirty="0"/>
              <a:t>Πηγή: </a:t>
            </a:r>
            <a:r>
              <a:rPr lang="en-US" altLang="en-US" sz="1600" dirty="0"/>
              <a:t>http://www.zmescience.com/.</a:t>
            </a:r>
          </a:p>
          <a:p>
            <a:pPr marL="0" indent="0">
              <a:buNone/>
            </a:pPr>
            <a:r>
              <a:rPr lang="el-GR" altLang="en-US" sz="1600" b="1" dirty="0"/>
              <a:t>Εικόνα 6. </a:t>
            </a:r>
            <a:r>
              <a:rPr lang="en-US" altLang="en-US" sz="1600" dirty="0"/>
              <a:t>Creative Commons. Wikipedia The Free Encyclopedia. </a:t>
            </a:r>
            <a:r>
              <a:rPr lang="el-GR" altLang="en-US" sz="1600" dirty="0"/>
              <a:t>Σύνδεσμος: </a:t>
            </a:r>
            <a:r>
              <a:rPr lang="en-US" altLang="en-US" sz="1600" dirty="0"/>
              <a:t>http://en.wikipedia.org/wiki/Bee#mediaviewer/File:Honeybee_landing_on_milkthistle02.jpg.  </a:t>
            </a:r>
            <a:r>
              <a:rPr lang="el-GR" altLang="en-US" sz="1600" dirty="0"/>
              <a:t>Πηγή: </a:t>
            </a:r>
            <a:r>
              <a:rPr lang="en-US" altLang="en-US" sz="1600" dirty="0"/>
              <a:t>http://en.wikipedia.org.</a:t>
            </a:r>
          </a:p>
          <a:p>
            <a:pPr marL="0" indent="0">
              <a:buNone/>
            </a:pPr>
            <a:r>
              <a:rPr lang="el-GR" altLang="en-US" sz="1600" b="1" dirty="0"/>
              <a:t>Εικόνα 7. </a:t>
            </a:r>
            <a:r>
              <a:rPr lang="en-US" altLang="en-US" sz="1600" dirty="0"/>
              <a:t>Creative Commons. Wikipedia The Free Encyclopedia.</a:t>
            </a:r>
            <a:r>
              <a:rPr lang="el-GR" altLang="en-US" sz="1600" dirty="0"/>
              <a:t>Σύνδεσμος: </a:t>
            </a:r>
            <a:r>
              <a:rPr lang="en-US" altLang="en-US" sz="1600" dirty="0"/>
              <a:t>http://en.wikipedia.org/wiki/Honey_bee#mediaviewer/File:Bee-apis.jpg. </a:t>
            </a:r>
            <a:r>
              <a:rPr lang="el-GR" altLang="en-US" sz="1600" dirty="0"/>
              <a:t>Πηγή: </a:t>
            </a:r>
            <a:r>
              <a:rPr lang="en-US" altLang="en-US" sz="1600" dirty="0"/>
              <a:t>http://en.wikipedia.org</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134</a:t>
            </a:fld>
            <a:endParaRPr lang="en-US" altLang="en-US" sz="1200" smtClean="0">
              <a:solidFill>
                <a:srgbClr val="898989"/>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2/21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8. </a:t>
            </a:r>
            <a:r>
              <a:rPr lang="el-GR" altLang="en-US" sz="1600" dirty="0"/>
              <a:t>©2015 </a:t>
            </a:r>
            <a:r>
              <a:rPr lang="en-US" altLang="en-US" sz="1600" dirty="0" err="1"/>
              <a:t>Encyclopædia</a:t>
            </a:r>
            <a:r>
              <a:rPr lang="en-US" altLang="en-US" sz="1600" dirty="0"/>
              <a:t> Britannica, Inc. </a:t>
            </a:r>
            <a:r>
              <a:rPr lang="el-GR" altLang="en-US" sz="1600" dirty="0"/>
              <a:t>Σύνδεσμος: </a:t>
            </a:r>
            <a:r>
              <a:rPr lang="en-US" altLang="en-US" sz="1600" dirty="0"/>
              <a:t>http://www.britannica.com/EBchecked/topic/206553/fig-wasp. </a:t>
            </a:r>
            <a:r>
              <a:rPr lang="el-GR" altLang="en-US" sz="1600" dirty="0"/>
              <a:t>Πηγή: </a:t>
            </a:r>
            <a:r>
              <a:rPr lang="en-US" altLang="en-US" sz="1600" dirty="0"/>
              <a:t>http://www.britannica.com/.</a:t>
            </a:r>
          </a:p>
          <a:p>
            <a:pPr marL="0" indent="0">
              <a:buNone/>
            </a:pPr>
            <a:r>
              <a:rPr lang="el-GR" altLang="en-US" sz="1600" b="1" dirty="0"/>
              <a:t>Εικόνα 9. </a:t>
            </a:r>
            <a:r>
              <a:rPr lang="el-GR" altLang="en-US" sz="1600" dirty="0"/>
              <a:t>©2015 </a:t>
            </a:r>
            <a:r>
              <a:rPr lang="en-US" altLang="en-US" sz="1600" dirty="0" err="1"/>
              <a:t>Encyclopædia</a:t>
            </a:r>
            <a:r>
              <a:rPr lang="en-US" altLang="en-US" sz="1600" dirty="0"/>
              <a:t> Britannica, Inc. </a:t>
            </a:r>
            <a:r>
              <a:rPr lang="el-GR" altLang="en-US" sz="1600" dirty="0"/>
              <a:t>Σύνδεσμος</a:t>
            </a:r>
            <a:r>
              <a:rPr lang="en-US" altLang="en-US" sz="1600" dirty="0"/>
              <a:t>http://www.britannica.com/EBchecked/topic/206553/fig-wasp. </a:t>
            </a:r>
            <a:r>
              <a:rPr lang="el-GR" altLang="en-US" sz="1600" dirty="0"/>
              <a:t>Πηγή: </a:t>
            </a:r>
            <a:r>
              <a:rPr lang="en-US" altLang="en-US" sz="1600" dirty="0"/>
              <a:t>http://www.britannica.com/.</a:t>
            </a:r>
          </a:p>
          <a:p>
            <a:pPr marL="0" indent="0">
              <a:buNone/>
            </a:pPr>
            <a:r>
              <a:rPr lang="el-GR" altLang="en-US" sz="1600" b="1" dirty="0"/>
              <a:t>Εικόνα 10.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11.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12.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13.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14. </a:t>
            </a:r>
            <a:r>
              <a:rPr lang="el-GR" altLang="en-US" sz="1600" dirty="0"/>
              <a:t>© 2015 </a:t>
            </a:r>
            <a:r>
              <a:rPr lang="en-US" altLang="en-US" sz="1600" dirty="0"/>
              <a:t>TNAU. All Rights Reserved.</a:t>
            </a:r>
            <a:r>
              <a:rPr lang="el-GR" altLang="en-US" sz="1600" dirty="0"/>
              <a:t>Σύνδεσμος: </a:t>
            </a:r>
            <a:r>
              <a:rPr lang="en-US" altLang="en-US" sz="1600" dirty="0"/>
              <a:t>http://agridr.in/tnauEAgri/eagri50/ENTO331/lecture32/index.html. </a:t>
            </a:r>
            <a:r>
              <a:rPr lang="el-GR" altLang="en-US" sz="1600" dirty="0"/>
              <a:t>Πηγή: </a:t>
            </a:r>
            <a:r>
              <a:rPr lang="en-US" altLang="en-US" sz="1600" dirty="0"/>
              <a:t>http://agridr.in/</a:t>
            </a:r>
          </a:p>
          <a:p>
            <a:pPr marL="0" indent="0">
              <a:buNone/>
            </a:pPr>
            <a:r>
              <a:rPr lang="el-GR" altLang="en-US" sz="1600" b="1" dirty="0"/>
              <a:t>Εικόνα 15. </a:t>
            </a:r>
            <a:r>
              <a:rPr lang="en-US" altLang="en-US" sz="1600" dirty="0"/>
              <a:t>Copyright © </a:t>
            </a:r>
            <a:r>
              <a:rPr lang="en-US" altLang="en-US" sz="1600" dirty="0" err="1"/>
              <a:t>cPanel</a:t>
            </a:r>
            <a:r>
              <a:rPr lang="en-US" altLang="en-US" sz="1600" dirty="0"/>
              <a:t> Inc.</a:t>
            </a:r>
            <a:r>
              <a:rPr lang="el-GR" altLang="en-US" sz="1600" dirty="0"/>
              <a:t>Σύνδεσμος: </a:t>
            </a:r>
            <a:r>
              <a:rPr lang="en-US" altLang="en-US" sz="1600" dirty="0"/>
              <a:t>http://www.pestcontrolgoodyearaz.net/wp-content/uploads/2013/08/lots-of-roaches-attracted-to-food.jpg. </a:t>
            </a:r>
            <a:r>
              <a:rPr lang="el-GR" altLang="en-US" sz="1600" dirty="0"/>
              <a:t>Πηγή: </a:t>
            </a:r>
            <a:r>
              <a:rPr lang="en-US" altLang="en-US" sz="1600" dirty="0"/>
              <a:t>www.pestcontrolgoodyearaz.net</a:t>
            </a:r>
          </a:p>
          <a:p>
            <a:pPr marL="0" indent="0">
              <a:buNone/>
            </a:pP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135</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01560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3/21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16. </a:t>
            </a:r>
            <a:r>
              <a:rPr lang="en-US" altLang="en-US" sz="1600" dirty="0" err="1"/>
              <a:t>RgbStck</a:t>
            </a:r>
            <a:r>
              <a:rPr lang="en-US" altLang="en-US" sz="1600" dirty="0"/>
              <a:t> Free Stock Photos. </a:t>
            </a:r>
            <a:r>
              <a:rPr lang="el-GR" altLang="en-US" sz="1600" dirty="0"/>
              <a:t>Σύνδεσμος: </a:t>
            </a:r>
            <a:r>
              <a:rPr lang="en-US" altLang="en-US" sz="1600" dirty="0"/>
              <a:t>http://www.rgbstock.com/bigphoto/mpkiFuI/termite+terror. </a:t>
            </a:r>
            <a:r>
              <a:rPr lang="el-GR" altLang="en-US" sz="1600" dirty="0"/>
              <a:t>Πηγή: </a:t>
            </a:r>
            <a:r>
              <a:rPr lang="en-US" altLang="en-US" sz="1600" dirty="0"/>
              <a:t>http://www.rgbstock.com.</a:t>
            </a:r>
          </a:p>
          <a:p>
            <a:pPr marL="0" indent="0">
              <a:buNone/>
            </a:pPr>
            <a:r>
              <a:rPr lang="en-US" altLang="en-US" sz="1600" b="1" dirty="0"/>
              <a:t>E</a:t>
            </a:r>
            <a:r>
              <a:rPr lang="el-GR" altLang="en-US" sz="1600" b="1" dirty="0" err="1"/>
              <a:t>ικόνα</a:t>
            </a:r>
            <a:r>
              <a:rPr lang="el-GR" altLang="en-US" sz="1600" b="1" dirty="0"/>
              <a:t> 17. </a:t>
            </a:r>
            <a:r>
              <a:rPr lang="en-US" altLang="en-US" sz="1600" dirty="0"/>
              <a:t>NC State University. </a:t>
            </a:r>
            <a:r>
              <a:rPr lang="el-GR" altLang="en-US" sz="1600" dirty="0"/>
              <a:t>Σύνδεσμος: </a:t>
            </a:r>
            <a:r>
              <a:rPr lang="en-US" altLang="en-US" sz="1600" dirty="0"/>
              <a:t>http://www.cals.ncsu.edu/course/ent425/text18/plantpests.html. </a:t>
            </a:r>
            <a:r>
              <a:rPr lang="el-GR" altLang="en-US" sz="1600" dirty="0"/>
              <a:t>Πηγή: </a:t>
            </a:r>
            <a:r>
              <a:rPr lang="en-US" altLang="en-US" sz="1600" dirty="0"/>
              <a:t>http://www.cals.ncsu.edu</a:t>
            </a:r>
          </a:p>
          <a:p>
            <a:pPr marL="0" indent="0">
              <a:buNone/>
            </a:pPr>
            <a:r>
              <a:rPr lang="en-US" altLang="en-US" sz="1600" b="1" dirty="0"/>
              <a:t>E</a:t>
            </a:r>
            <a:r>
              <a:rPr lang="el-GR" altLang="en-US" sz="1600" b="1" dirty="0" err="1"/>
              <a:t>ικόνα</a:t>
            </a:r>
            <a:r>
              <a:rPr lang="el-GR" altLang="en-US" sz="1600" b="1" dirty="0"/>
              <a:t> 18. </a:t>
            </a:r>
            <a:r>
              <a:rPr lang="en-US" altLang="en-US" sz="1600" dirty="0"/>
              <a:t>Copyright © 2008-2014 Local Food Hub. All Rights Reserved. </a:t>
            </a:r>
            <a:r>
              <a:rPr lang="el-GR" altLang="en-US" sz="1600" dirty="0"/>
              <a:t>Σύνδεσμος:  </a:t>
            </a:r>
            <a:r>
              <a:rPr lang="en-US" altLang="en-US" sz="1600" dirty="0"/>
              <a:t>http://localfoodhub.org/wp-content/uploads/2012/06/2200051-PPT.jpg. </a:t>
            </a:r>
            <a:r>
              <a:rPr lang="el-GR" altLang="en-US" sz="1600" dirty="0"/>
              <a:t>Πηγή: </a:t>
            </a:r>
            <a:r>
              <a:rPr lang="en-US" altLang="en-US" sz="1600" dirty="0"/>
              <a:t>http://localfoodhub.org</a:t>
            </a:r>
          </a:p>
          <a:p>
            <a:pPr marL="0" indent="0">
              <a:buNone/>
            </a:pPr>
            <a:r>
              <a:rPr lang="en-US" altLang="en-US" sz="1600" b="1" dirty="0"/>
              <a:t>E</a:t>
            </a:r>
            <a:r>
              <a:rPr lang="el-GR" altLang="en-US" sz="1600" b="1" dirty="0" err="1"/>
              <a:t>ικόνα</a:t>
            </a:r>
            <a:r>
              <a:rPr lang="el-GR" altLang="en-US" sz="1600" b="1" dirty="0"/>
              <a:t> 19. </a:t>
            </a:r>
            <a:r>
              <a:rPr lang="el-GR" altLang="en-US" sz="1600" dirty="0"/>
              <a:t>© </a:t>
            </a:r>
            <a:r>
              <a:rPr lang="en-US" altLang="en-US" sz="1600" dirty="0"/>
              <a:t>Free Spirit Gardens 2013.  </a:t>
            </a:r>
            <a:r>
              <a:rPr lang="el-GR" altLang="en-US" sz="1600" dirty="0"/>
              <a:t>Σύνδεσμος: </a:t>
            </a:r>
            <a:r>
              <a:rPr lang="en-US" altLang="en-US" sz="1600" dirty="0"/>
              <a:t>http://freespiritgardens.org/wp-content/uploads/2014/06/leaf-miner.jpgx. </a:t>
            </a:r>
            <a:r>
              <a:rPr lang="el-GR" altLang="en-US" sz="1600" dirty="0"/>
              <a:t>Πηγή: </a:t>
            </a:r>
            <a:r>
              <a:rPr lang="en-US" altLang="en-US" sz="1600" dirty="0"/>
              <a:t>http://freespiritgardens.org</a:t>
            </a:r>
          </a:p>
          <a:p>
            <a:pPr marL="0" indent="0">
              <a:buNone/>
            </a:pPr>
            <a:r>
              <a:rPr lang="en-US" altLang="en-US" sz="1600" b="1" dirty="0"/>
              <a:t>E</a:t>
            </a:r>
            <a:r>
              <a:rPr lang="el-GR" altLang="en-US" sz="1600" b="1" dirty="0" err="1"/>
              <a:t>ικόνα</a:t>
            </a:r>
            <a:r>
              <a:rPr lang="el-GR" altLang="en-US" sz="1600" b="1" dirty="0"/>
              <a:t> 20.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21. </a:t>
            </a:r>
            <a:r>
              <a:rPr lang="en-US" altLang="en-US" sz="1600" dirty="0"/>
              <a:t>All materials contained on this site are protected by United States copyright law and may not be reproduced, distributed, transmitted, displayed, published or broadcast without the prior written permission of Earthlife.net or in the case of third party materials, the owner of that content. You may not alter or remove any trademark, copyright or other notice from copies of the content. </a:t>
            </a:r>
            <a:r>
              <a:rPr lang="el-GR" altLang="en-US" sz="1600" dirty="0"/>
              <a:t>Σύνδεσμος: </a:t>
            </a:r>
            <a:r>
              <a:rPr lang="en-US" altLang="en-US" sz="1600" dirty="0"/>
              <a:t>http://www.earthlife.net/insects/anatomy.html. </a:t>
            </a:r>
            <a:r>
              <a:rPr lang="el-GR" altLang="en-US" sz="1600" dirty="0"/>
              <a:t>Πηγή: </a:t>
            </a:r>
            <a:r>
              <a:rPr lang="en-US" altLang="en-US" sz="1600" dirty="0"/>
              <a:t>http://www.earthlife.net/</a:t>
            </a:r>
          </a:p>
          <a:p>
            <a:pPr marL="0" indent="0">
              <a:buNone/>
            </a:pPr>
            <a:r>
              <a:rPr lang="el-GR" altLang="en-US" sz="1600" b="1" dirty="0"/>
              <a:t>Εικόνα 22.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136</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74360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4/21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23. </a:t>
            </a:r>
            <a:r>
              <a:rPr lang="en-US" altLang="en-US" sz="1600" dirty="0"/>
              <a:t>Copyrighted.</a:t>
            </a:r>
          </a:p>
          <a:p>
            <a:pPr marL="0" indent="0">
              <a:buNone/>
            </a:pPr>
            <a:r>
              <a:rPr lang="en-US" altLang="en-US" sz="1600" b="1" dirty="0"/>
              <a:t>E</a:t>
            </a:r>
            <a:r>
              <a:rPr lang="el-GR" altLang="en-US" sz="1600" b="1" dirty="0" err="1"/>
              <a:t>ικόνα</a:t>
            </a:r>
            <a:r>
              <a:rPr lang="el-GR" altLang="en-US" sz="1600" b="1" dirty="0"/>
              <a:t> 24. </a:t>
            </a:r>
            <a:r>
              <a:rPr lang="el-GR" altLang="en-US" sz="1600" dirty="0"/>
              <a:t>Πηγή: </a:t>
            </a:r>
            <a:r>
              <a:rPr lang="en-US" altLang="en-US" sz="1600" dirty="0"/>
              <a:t>D.J. </a:t>
            </a:r>
            <a:r>
              <a:rPr lang="en-US" altLang="en-US" sz="1600" dirty="0" err="1"/>
              <a:t>Borror</a:t>
            </a:r>
            <a:r>
              <a:rPr lang="en-US" altLang="en-US" sz="1600" dirty="0"/>
              <a:t>, C.A. </a:t>
            </a:r>
            <a:r>
              <a:rPr lang="en-US" altLang="en-US" sz="1600" dirty="0" err="1"/>
              <a:t>Triplehorn</a:t>
            </a:r>
            <a:r>
              <a:rPr lang="en-US" altLang="en-US" sz="1600" dirty="0"/>
              <a:t> &amp; N.F. Johnson (1982). An Introduction to the Study of Insects. Sixth Edition. Saunders College Publishing.</a:t>
            </a:r>
          </a:p>
          <a:p>
            <a:pPr marL="0" indent="0">
              <a:buNone/>
            </a:pPr>
            <a:r>
              <a:rPr lang="el-GR" altLang="en-US" sz="1600" b="1" dirty="0"/>
              <a:t>Εικόνα 25.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26.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27.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28. </a:t>
            </a:r>
            <a:r>
              <a:rPr lang="el-GR" altLang="en-US" sz="1600" dirty="0"/>
              <a:t>Πηγή:  </a:t>
            </a:r>
            <a:r>
              <a:rPr lang="en-US" altLang="en-US" sz="1600" dirty="0"/>
              <a:t>M. </a:t>
            </a:r>
            <a:r>
              <a:rPr lang="en-US" altLang="en-US" sz="1600" dirty="0" err="1"/>
              <a:t>MacQuitty</a:t>
            </a:r>
            <a:r>
              <a:rPr lang="en-US" altLang="en-US" sz="1600" dirty="0"/>
              <a:t> &amp; L. Mound (1995). </a:t>
            </a:r>
            <a:r>
              <a:rPr lang="en-US" altLang="en-US" sz="1600" dirty="0" err="1"/>
              <a:t>Megabugs</a:t>
            </a:r>
            <a:r>
              <a:rPr lang="en-US" altLang="en-US" sz="1600" dirty="0"/>
              <a:t>. The Natural History Museum, London </a:t>
            </a:r>
          </a:p>
          <a:p>
            <a:pPr marL="0" indent="0">
              <a:buNone/>
            </a:pPr>
            <a:r>
              <a:rPr lang="el-GR" altLang="en-US" sz="1600" b="1" dirty="0"/>
              <a:t>Εικόνα 29. </a:t>
            </a:r>
            <a:r>
              <a:rPr lang="el-GR" altLang="en-US" sz="1600" dirty="0"/>
              <a:t>© </a:t>
            </a:r>
            <a:r>
              <a:rPr lang="en-US" altLang="en-US" sz="1600" dirty="0"/>
              <a:t>The Trustees of the Natural History Museum, London  ,</a:t>
            </a:r>
          </a:p>
          <a:p>
            <a:pPr marL="0" indent="0">
              <a:buNone/>
            </a:pPr>
            <a:r>
              <a:rPr lang="en-US" altLang="en-US" sz="1600" dirty="0"/>
              <a:t>http://piclib.nhm.ac.uk/results.asp?image=006573&amp;imagepos=9&amp;inline=true&amp;wwwflag=3. </a:t>
            </a:r>
            <a:r>
              <a:rPr lang="el-GR" altLang="en-US" sz="1600" dirty="0"/>
              <a:t>Πηγή: </a:t>
            </a:r>
            <a:r>
              <a:rPr lang="en-US" altLang="en-US" sz="1600" dirty="0"/>
              <a:t>http://piclib.nhm.ac.uk.</a:t>
            </a:r>
          </a:p>
          <a:p>
            <a:pPr marL="0" indent="0">
              <a:buNone/>
            </a:pPr>
            <a:r>
              <a:rPr lang="el-GR" altLang="en-US" sz="1600" b="1" dirty="0"/>
              <a:t>Εικόνα 30.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137</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599587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5/21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32.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33.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34.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35.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36. </a:t>
            </a:r>
            <a:r>
              <a:rPr lang="el-GR" altLang="en-US" sz="1600" dirty="0"/>
              <a:t>Πηγή: </a:t>
            </a:r>
            <a:r>
              <a:rPr lang="en-US" altLang="en-US" sz="1600" dirty="0"/>
              <a:t>M. </a:t>
            </a:r>
            <a:r>
              <a:rPr lang="en-US" altLang="en-US" sz="1600" dirty="0" err="1"/>
              <a:t>MacQuitty</a:t>
            </a:r>
            <a:r>
              <a:rPr lang="en-US" altLang="en-US" sz="1600" dirty="0"/>
              <a:t> &amp; L. Mound (1995). </a:t>
            </a:r>
            <a:r>
              <a:rPr lang="en-US" altLang="en-US" sz="1600" dirty="0" err="1"/>
              <a:t>Megabugs</a:t>
            </a:r>
            <a:r>
              <a:rPr lang="en-US" altLang="en-US" sz="1600" dirty="0"/>
              <a:t>. The Natural History Museum, London. </a:t>
            </a:r>
          </a:p>
          <a:p>
            <a:pPr marL="0" indent="0">
              <a:buNone/>
            </a:pPr>
            <a:r>
              <a:rPr lang="el-GR" altLang="en-US" sz="1600" b="1" dirty="0"/>
              <a:t>Εικόνα 37</a:t>
            </a:r>
            <a:r>
              <a:rPr lang="el-GR" altLang="en-US" sz="1600" dirty="0"/>
              <a:t>. Πηγή: </a:t>
            </a:r>
            <a:r>
              <a:rPr lang="en-US" altLang="en-US" sz="1600" dirty="0"/>
              <a:t>G. Vogel &amp; H. </a:t>
            </a:r>
            <a:r>
              <a:rPr lang="en-US" altLang="en-US" sz="1600" dirty="0" err="1"/>
              <a:t>Angemann</a:t>
            </a:r>
            <a:r>
              <a:rPr lang="en-US" altLang="en-US" sz="1600" dirty="0"/>
              <a:t> (1970). Atlas de </a:t>
            </a:r>
            <a:r>
              <a:rPr lang="en-US" altLang="en-US" sz="1600" dirty="0" err="1"/>
              <a:t>Biologie</a:t>
            </a:r>
            <a:r>
              <a:rPr lang="en-US" altLang="en-US" sz="1600" dirty="0"/>
              <a:t>. </a:t>
            </a:r>
            <a:r>
              <a:rPr lang="en-US" altLang="en-US" sz="1600" dirty="0" err="1"/>
              <a:t>Librairie</a:t>
            </a:r>
            <a:r>
              <a:rPr lang="en-US" altLang="en-US" sz="1600" dirty="0"/>
              <a:t> Stock et </a:t>
            </a:r>
            <a:r>
              <a:rPr lang="en-US" altLang="en-US" sz="1600" dirty="0" err="1"/>
              <a:t>Librairie</a:t>
            </a:r>
            <a:r>
              <a:rPr lang="en-US" altLang="en-US" sz="1600" dirty="0"/>
              <a:t> </a:t>
            </a:r>
            <a:r>
              <a:rPr lang="en-US" altLang="en-US" sz="1600" dirty="0" err="1"/>
              <a:t>Generale</a:t>
            </a:r>
            <a:r>
              <a:rPr lang="en-US" altLang="en-US" sz="1600" dirty="0"/>
              <a:t> </a:t>
            </a:r>
            <a:r>
              <a:rPr lang="en-US" altLang="en-US" sz="1600" dirty="0" err="1"/>
              <a:t>Francaise</a:t>
            </a:r>
            <a:r>
              <a:rPr lang="en-US" altLang="en-US" sz="1600" dirty="0"/>
              <a:t>.</a:t>
            </a:r>
          </a:p>
          <a:p>
            <a:pPr marL="0" indent="0">
              <a:buNone/>
            </a:pPr>
            <a:r>
              <a:rPr lang="el-GR" altLang="en-US" sz="1600" b="1" dirty="0"/>
              <a:t>Εικόνα 38.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p>
          <a:p>
            <a:pPr marL="0" indent="0">
              <a:buNone/>
            </a:pPr>
            <a:r>
              <a:rPr lang="el-GR" altLang="en-US" sz="1600" b="1" dirty="0"/>
              <a:t>Εικόνα 39.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138</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078727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6/21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40. </a:t>
            </a:r>
            <a:r>
              <a:rPr lang="el-GR" altLang="en-US" sz="1600" dirty="0"/>
              <a:t>Πηγή: </a:t>
            </a:r>
            <a:r>
              <a:rPr lang="en-US" altLang="en-US" sz="1600" dirty="0"/>
              <a:t>A. Beaumont &amp; P. </a:t>
            </a:r>
            <a:r>
              <a:rPr lang="en-US" altLang="en-US" sz="1600" dirty="0" err="1"/>
              <a:t>Cassier</a:t>
            </a:r>
            <a:r>
              <a:rPr lang="en-US" altLang="en-US" sz="1600" dirty="0"/>
              <a:t> (1978). </a:t>
            </a:r>
            <a:r>
              <a:rPr lang="en-US" altLang="en-US" sz="1600" dirty="0" err="1"/>
              <a:t>Biologie</a:t>
            </a:r>
            <a:r>
              <a:rPr lang="en-US" altLang="en-US" sz="1600" dirty="0"/>
              <a:t> </a:t>
            </a:r>
            <a:r>
              <a:rPr lang="en-US" altLang="en-US" sz="1600" dirty="0" err="1"/>
              <a:t>Animale</a:t>
            </a:r>
            <a:r>
              <a:rPr lang="en-US" altLang="en-US" sz="1600" dirty="0"/>
              <a:t> des </a:t>
            </a:r>
            <a:r>
              <a:rPr lang="en-US" altLang="en-US" sz="1600" dirty="0" err="1"/>
              <a:t>Protozoaires</a:t>
            </a:r>
            <a:r>
              <a:rPr lang="en-US" altLang="en-US" sz="1600" dirty="0"/>
              <a:t> aux </a:t>
            </a:r>
            <a:r>
              <a:rPr lang="en-US" altLang="en-US" sz="1600" dirty="0" err="1"/>
              <a:t>Metazoaires</a:t>
            </a:r>
            <a:r>
              <a:rPr lang="en-US" altLang="en-US" sz="1600" dirty="0"/>
              <a:t> </a:t>
            </a:r>
            <a:r>
              <a:rPr lang="en-US" altLang="en-US" sz="1600" dirty="0" err="1"/>
              <a:t>Epithelioneuriens</a:t>
            </a:r>
            <a:r>
              <a:rPr lang="en-US" altLang="en-US" sz="1600" dirty="0"/>
              <a:t>. Tome 2. 2eme edition. </a:t>
            </a:r>
            <a:r>
              <a:rPr lang="en-US" altLang="en-US" sz="1600" dirty="0" err="1"/>
              <a:t>Dunod</a:t>
            </a:r>
            <a:r>
              <a:rPr lang="en-US" altLang="en-US" sz="1600" dirty="0"/>
              <a:t>.</a:t>
            </a:r>
          </a:p>
          <a:p>
            <a:pPr marL="0" indent="0">
              <a:buNone/>
            </a:pPr>
            <a:r>
              <a:rPr lang="el-GR" altLang="en-US" sz="1600" b="1" dirty="0"/>
              <a:t>Εικόνα 41. </a:t>
            </a:r>
            <a:r>
              <a:rPr lang="el-GR" altLang="en-US" sz="1600" dirty="0"/>
              <a:t>© </a:t>
            </a:r>
            <a:r>
              <a:rPr lang="en-US" altLang="en-US" sz="1600" dirty="0"/>
              <a:t>Designed by The </a:t>
            </a:r>
            <a:r>
              <a:rPr lang="en-US" altLang="en-US" sz="1600" dirty="0" err="1"/>
              <a:t>Polistes</a:t>
            </a:r>
            <a:r>
              <a:rPr lang="en-US" altLang="en-US" sz="1600" dirty="0"/>
              <a:t> Corporation. </a:t>
            </a:r>
            <a:r>
              <a:rPr lang="el-GR" altLang="en-US" sz="1600" dirty="0"/>
              <a:t>Σύνδεσμος: </a:t>
            </a:r>
            <a:r>
              <a:rPr lang="en-US" altLang="en-US" sz="1600" dirty="0"/>
              <a:t>http://www.discoverlife.org/mp/20q?guide=Insect_orders. </a:t>
            </a:r>
            <a:r>
              <a:rPr lang="el-GR" altLang="en-US" sz="1600" dirty="0"/>
              <a:t>Πηγή: </a:t>
            </a:r>
            <a:r>
              <a:rPr lang="en-US" altLang="en-US" sz="1600" dirty="0"/>
              <a:t>http://www.discoverlife.org/.</a:t>
            </a:r>
          </a:p>
          <a:p>
            <a:pPr marL="0" indent="0">
              <a:buNone/>
            </a:pPr>
            <a:r>
              <a:rPr lang="el-GR" altLang="en-US" sz="1600" b="1" dirty="0"/>
              <a:t>Εικόνα 42. </a:t>
            </a:r>
            <a:r>
              <a:rPr lang="en-US" altLang="en-US" sz="1600" dirty="0"/>
              <a:t>All materials contained on this site are protected by United States copyright law and may not be reproduced, distributed, transmitted, displayed, published or broadcast without the prior written permission of Earthlife.net or in the case of third party materials, the owner of that content. You may not alter or remove any trademark, copyright or other notice from copies of the content.. </a:t>
            </a:r>
            <a:r>
              <a:rPr lang="el-GR" altLang="en-US" sz="1600" dirty="0"/>
              <a:t>Σύνδεσμος: </a:t>
            </a:r>
            <a:r>
              <a:rPr lang="en-US" altLang="en-US" sz="1600" dirty="0"/>
              <a:t>http://www.earthlife.net/insects/anat-thorax.html. </a:t>
            </a:r>
            <a:r>
              <a:rPr lang="el-GR" altLang="en-US" sz="1600" dirty="0"/>
              <a:t>Πηγή:  </a:t>
            </a:r>
            <a:r>
              <a:rPr lang="en-US" altLang="en-US" sz="1600" dirty="0"/>
              <a:t>http://www.earthlife.net.</a:t>
            </a:r>
          </a:p>
          <a:p>
            <a:pPr marL="0" indent="0">
              <a:buNone/>
            </a:pPr>
            <a:r>
              <a:rPr lang="el-GR" altLang="en-US" sz="1600" b="1" dirty="0"/>
              <a:t>Εικόνα 43. </a:t>
            </a:r>
            <a:r>
              <a:rPr lang="el-GR" altLang="en-US" sz="1600" dirty="0"/>
              <a:t>©2008 </a:t>
            </a:r>
            <a:r>
              <a:rPr lang="en-US" altLang="en-US" sz="1600" dirty="0"/>
              <a:t>fly-fishing-discounters.com, All Rights Reserved. </a:t>
            </a:r>
            <a:r>
              <a:rPr lang="el-GR" altLang="en-US" sz="1600" dirty="0"/>
              <a:t>Σύνδεσμος: </a:t>
            </a:r>
            <a:r>
              <a:rPr lang="en-US" altLang="en-US" sz="1600" dirty="0"/>
              <a:t>http://www.fly-fishing-discounters.com/water-boatmen.html. </a:t>
            </a:r>
            <a:r>
              <a:rPr lang="el-GR" altLang="en-US" sz="1600" dirty="0"/>
              <a:t>Πηγή: </a:t>
            </a:r>
            <a:r>
              <a:rPr lang="en-US" altLang="en-US" sz="1600" dirty="0"/>
              <a:t>http://www.fly-fishing-discounters.com.</a:t>
            </a:r>
          </a:p>
          <a:p>
            <a:pPr marL="0" indent="0">
              <a:buNone/>
            </a:pPr>
            <a:r>
              <a:rPr lang="el-GR" altLang="en-US" sz="1600" b="1" dirty="0"/>
              <a:t>Εικόνα 44. </a:t>
            </a:r>
            <a:r>
              <a:rPr lang="el-GR" altLang="en-US" sz="1600" dirty="0"/>
              <a:t>© 2003-2009 </a:t>
            </a:r>
            <a:r>
              <a:rPr lang="en-US" altLang="en-US" sz="1600" dirty="0"/>
              <a:t>Project «Interactive Agricultural Ecological Atlas of Russia and Neighboring Countries. Economic Plants and their Diseases, Pests and Weeds». </a:t>
            </a:r>
            <a:r>
              <a:rPr lang="el-GR" altLang="en-US" sz="1600" dirty="0"/>
              <a:t>Σύνδεσμος: </a:t>
            </a:r>
            <a:r>
              <a:rPr lang="en-US" altLang="en-US" sz="1600" dirty="0"/>
              <a:t>http://www.agroatlas.ru/en/content/pests/Tettigonia_viridissima/. </a:t>
            </a:r>
            <a:r>
              <a:rPr lang="el-GR" altLang="en-US" sz="1600" dirty="0"/>
              <a:t>Πηγή: </a:t>
            </a:r>
            <a:r>
              <a:rPr lang="en-US" altLang="en-US" sz="1600" dirty="0"/>
              <a:t>http://www.agroatlas.ru.</a:t>
            </a:r>
          </a:p>
          <a:p>
            <a:pPr marL="0" indent="0">
              <a:buNone/>
            </a:pPr>
            <a:r>
              <a:rPr lang="el-GR" altLang="en-US" sz="1600" b="1" dirty="0"/>
              <a:t>Εικόνα 45. </a:t>
            </a:r>
            <a:r>
              <a:rPr lang="en-US" altLang="en-US" sz="1600" dirty="0"/>
              <a:t>Copyrights 2012 © Biocyclopedia.com. </a:t>
            </a:r>
            <a:r>
              <a:rPr lang="el-GR" altLang="en-US" sz="1600" dirty="0"/>
              <a:t>Σύνδεσμος: </a:t>
            </a:r>
            <a:r>
              <a:rPr lang="en-US" altLang="en-US" sz="1600" dirty="0"/>
              <a:t>http://www.biocyclopedia.com. </a:t>
            </a:r>
          </a:p>
          <a:p>
            <a:pPr marL="0" indent="0">
              <a:buNone/>
            </a:pPr>
            <a:r>
              <a:rPr lang="el-GR" altLang="en-US" sz="1600" b="1" dirty="0"/>
              <a:t>Εικόνα 46. </a:t>
            </a:r>
            <a:r>
              <a:rPr lang="en-US" altLang="en-US" sz="1600" dirty="0"/>
              <a:t>Copyright </a:t>
            </a:r>
            <a:r>
              <a:rPr lang="en-US" altLang="en-US" sz="1600" dirty="0" err="1"/>
              <a:t>Dunod</a:t>
            </a:r>
            <a:r>
              <a:rPr lang="en-US" altLang="en-US" sz="1600" dirty="0"/>
              <a:t> 1970. </a:t>
            </a:r>
            <a:r>
              <a:rPr lang="el-GR" altLang="en-US" sz="1600" dirty="0"/>
              <a:t>Πηγή: </a:t>
            </a:r>
            <a:r>
              <a:rPr lang="en-US" altLang="en-US" sz="1600" dirty="0"/>
              <a:t>A. Beaumont, P. </a:t>
            </a:r>
            <a:r>
              <a:rPr lang="en-US" altLang="en-US" sz="1600" dirty="0" err="1"/>
              <a:t>Cassier</a:t>
            </a:r>
            <a:r>
              <a:rPr lang="en-US" altLang="en-US" sz="1600" dirty="0"/>
              <a:t>, </a:t>
            </a:r>
            <a:r>
              <a:rPr lang="en-US" altLang="en-US" sz="1600" dirty="0" err="1"/>
              <a:t>Travaux</a:t>
            </a:r>
            <a:r>
              <a:rPr lang="en-US" altLang="en-US" sz="1600" dirty="0"/>
              <a:t> </a:t>
            </a:r>
            <a:r>
              <a:rPr lang="en-US" altLang="en-US" sz="1600" dirty="0" err="1"/>
              <a:t>pratiques</a:t>
            </a:r>
            <a:r>
              <a:rPr lang="en-US" altLang="en-US" sz="1600" dirty="0"/>
              <a:t> de </a:t>
            </a:r>
            <a:r>
              <a:rPr lang="en-US" altLang="en-US" sz="1600" dirty="0" err="1"/>
              <a:t>Biologie</a:t>
            </a:r>
            <a:r>
              <a:rPr lang="en-US" altLang="en-US" sz="1600" dirty="0"/>
              <a:t> </a:t>
            </a:r>
            <a:r>
              <a:rPr lang="en-US" altLang="en-US" sz="1600" dirty="0" err="1"/>
              <a:t>animale</a:t>
            </a:r>
            <a:r>
              <a:rPr lang="en-US" altLang="en-US" sz="1600" dirty="0"/>
              <a:t>, CBBG-PCEM </a:t>
            </a:r>
            <a:r>
              <a:rPr lang="en-US" altLang="en-US" sz="1600" dirty="0" err="1"/>
              <a:t>Maitrise</a:t>
            </a:r>
            <a:r>
              <a:rPr lang="en-US" altLang="en-US" sz="1600" dirty="0"/>
              <a:t> de Sciences </a:t>
            </a:r>
            <a:r>
              <a:rPr lang="en-US" altLang="en-US" sz="1600" dirty="0" err="1"/>
              <a:t>naturelles</a:t>
            </a:r>
            <a:r>
              <a:rPr lang="en-US" altLang="en-US" sz="1600" dirty="0"/>
              <a:t>. </a:t>
            </a:r>
            <a:r>
              <a:rPr lang="en-US" altLang="en-US" sz="1600" dirty="0" err="1"/>
              <a:t>Maitrise</a:t>
            </a:r>
            <a:r>
              <a:rPr lang="en-US" altLang="en-US" sz="1600" dirty="0"/>
              <a:t> de </a:t>
            </a:r>
            <a:r>
              <a:rPr lang="en-US" altLang="en-US" sz="1600" dirty="0" err="1"/>
              <a:t>Biologie</a:t>
            </a:r>
            <a:r>
              <a:rPr lang="en-US" altLang="en-US" sz="1600" dirty="0"/>
              <a:t> </a:t>
            </a:r>
            <a:r>
              <a:rPr lang="en-US" altLang="en-US" sz="1600" dirty="0" err="1"/>
              <a:t>animale</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139</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823909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Δομή </a:t>
            </a:r>
            <a:r>
              <a:rPr lang="el-GR" altLang="en-US" dirty="0" err="1" smtClean="0"/>
              <a:t>εξωσκελετού</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14</a:t>
            </a:fld>
            <a:endParaRPr lang="el-GR" dirty="0"/>
          </a:p>
        </p:txBody>
      </p:sp>
      <p:pic>
        <p:nvPicPr>
          <p:cNvPr id="204802" name="Picture 2" descr="http://www.earthlife.net/insects/images/anatomy/cuticle.gif"/>
          <p:cNvPicPr>
            <a:picLocks noChangeAspect="1" noChangeArrowheads="1"/>
          </p:cNvPicPr>
          <p:nvPr/>
        </p:nvPicPr>
        <p:blipFill>
          <a:blip r:embed="rId3" cstate="print"/>
          <a:srcRect/>
          <a:stretch>
            <a:fillRect/>
          </a:stretch>
        </p:blipFill>
        <p:spPr bwMode="auto">
          <a:xfrm>
            <a:off x="2285984" y="1857364"/>
            <a:ext cx="4533900" cy="3657600"/>
          </a:xfrm>
          <a:prstGeom prst="rect">
            <a:avLst/>
          </a:prstGeom>
          <a:noFill/>
        </p:spPr>
      </p:pic>
      <p:sp>
        <p:nvSpPr>
          <p:cNvPr id="6" name="TextBox 5"/>
          <p:cNvSpPr txBox="1"/>
          <p:nvPr/>
        </p:nvSpPr>
        <p:spPr>
          <a:xfrm>
            <a:off x="6851638" y="5514964"/>
            <a:ext cx="376238" cy="276999"/>
          </a:xfrm>
          <a:prstGeom prst="rect">
            <a:avLst/>
          </a:prstGeom>
          <a:noFill/>
        </p:spPr>
        <p:txBody>
          <a:bodyPr wrap="square" rtlCol="0">
            <a:spAutoFit/>
          </a:bodyPr>
          <a:lstStyle/>
          <a:p>
            <a:r>
              <a:rPr lang="el-GR" sz="1200" dirty="0" smtClean="0">
                <a:latin typeface="+mn-lt"/>
              </a:rPr>
              <a:t>21</a:t>
            </a:r>
            <a:endParaRPr lang="en-US" sz="1200" dirty="0">
              <a:latin typeface="+mn-lt"/>
            </a:endParaRPr>
          </a:p>
        </p:txBody>
      </p:sp>
    </p:spTree>
    <p:extLst>
      <p:ext uri="{BB962C8B-B14F-4D97-AF65-F5344CB8AC3E}">
        <p14:creationId xmlns:p14="http://schemas.microsoft.com/office/powerpoint/2010/main" val="187466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7/21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47. </a:t>
            </a:r>
            <a:r>
              <a:rPr lang="en-US" altLang="en-US" sz="1600" dirty="0"/>
              <a:t>Copyright 1988 Blackwell Scientific Publications. </a:t>
            </a:r>
            <a:r>
              <a:rPr lang="el-GR" altLang="en-US" sz="1600" dirty="0"/>
              <a:t>Πηγή: </a:t>
            </a:r>
            <a:r>
              <a:rPr lang="en-US" altLang="en-US" sz="1600" dirty="0"/>
              <a:t>R.S.K. Barnes, P. </a:t>
            </a:r>
            <a:r>
              <a:rPr lang="en-US" altLang="en-US" sz="1600" dirty="0" err="1"/>
              <a:t>Calow</a:t>
            </a:r>
            <a:r>
              <a:rPr lang="en-US" altLang="en-US" sz="1600" dirty="0"/>
              <a:t> and P.J.W. Olive. The Invertebrates: a new synthesis.  ISBN 0-632-01638-8 </a:t>
            </a:r>
            <a:r>
              <a:rPr lang="en-US" altLang="en-US" sz="1600" dirty="0" err="1" smtClean="0"/>
              <a:t>Pbk</a:t>
            </a:r>
            <a:r>
              <a:rPr lang="en-US" altLang="en-US" sz="1600" dirty="0"/>
              <a:t>. </a:t>
            </a:r>
            <a:r>
              <a:rPr lang="en-US" altLang="en-US" sz="1600" dirty="0" smtClean="0"/>
              <a:t>Swarthmore </a:t>
            </a:r>
            <a:r>
              <a:rPr lang="en-US" altLang="en-US" sz="1600" dirty="0"/>
              <a:t>College Computer </a:t>
            </a:r>
            <a:r>
              <a:rPr lang="en-US" altLang="en-US" sz="1600" dirty="0" smtClean="0"/>
              <a:t>Society. </a:t>
            </a:r>
            <a:r>
              <a:rPr lang="el-GR" altLang="en-US" sz="1600" dirty="0" smtClean="0"/>
              <a:t>Σύνδεσμος</a:t>
            </a:r>
            <a:r>
              <a:rPr lang="el-GR" altLang="en-US" sz="1600" dirty="0"/>
              <a:t>: http://www.sccs.swarthmore.edu/users/03/cweiss/bugs/glossary.html. Πηγή: http://www.sccs.swarthmore.edu.</a:t>
            </a:r>
          </a:p>
          <a:p>
            <a:pPr marL="0" indent="0">
              <a:buNone/>
            </a:pPr>
            <a:r>
              <a:rPr lang="el-GR" altLang="en-US" sz="1600" b="1" dirty="0" smtClean="0"/>
              <a:t>Εικόνα </a:t>
            </a:r>
            <a:r>
              <a:rPr lang="el-GR" altLang="en-US" sz="1600" b="1" dirty="0"/>
              <a:t>48. </a:t>
            </a:r>
            <a:r>
              <a:rPr lang="el-GR" altLang="en-US" sz="1600" dirty="0"/>
              <a:t>Σύνδεσμος: </a:t>
            </a:r>
            <a:r>
              <a:rPr lang="en-US" altLang="en-US" sz="1600" dirty="0"/>
              <a:t>http://www.opticalillusion.net/optical-illusions/eyespots/. </a:t>
            </a:r>
            <a:r>
              <a:rPr lang="el-GR" altLang="en-US" sz="1600" dirty="0"/>
              <a:t>Πηγή: </a:t>
            </a:r>
            <a:r>
              <a:rPr lang="en-US" altLang="en-US" sz="1600" dirty="0"/>
              <a:t>http://www.opticalillusion.net.</a:t>
            </a:r>
          </a:p>
          <a:p>
            <a:pPr marL="0" indent="0">
              <a:buNone/>
            </a:pPr>
            <a:r>
              <a:rPr lang="el-GR" altLang="en-US" sz="1600" b="1" dirty="0"/>
              <a:t>Εικόνα 49. </a:t>
            </a:r>
            <a:r>
              <a:rPr lang="el-GR" altLang="en-US" sz="1600" dirty="0"/>
              <a:t>Σύνδεσμος: </a:t>
            </a:r>
            <a:r>
              <a:rPr lang="en-US" altLang="en-US" sz="1600" dirty="0"/>
              <a:t>http://www.boredpanda.com/butterfly-wing-macro-photography-linden-gledhill/. </a:t>
            </a:r>
            <a:r>
              <a:rPr lang="el-GR" altLang="en-US" sz="1600" dirty="0"/>
              <a:t>Πηγή: </a:t>
            </a:r>
            <a:r>
              <a:rPr lang="en-US" altLang="en-US" sz="1600" dirty="0"/>
              <a:t>http://www.boredpanda.com.</a:t>
            </a:r>
          </a:p>
          <a:p>
            <a:pPr marL="0" indent="0">
              <a:buNone/>
            </a:pPr>
            <a:r>
              <a:rPr lang="el-GR" altLang="en-US" sz="1600" b="1" dirty="0"/>
              <a:t>Εικόνα 50.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Paperbacks.</a:t>
            </a:r>
          </a:p>
          <a:p>
            <a:pPr marL="0" indent="0">
              <a:buNone/>
            </a:pPr>
            <a:r>
              <a:rPr lang="el-GR" altLang="en-US" sz="1600" b="1" dirty="0"/>
              <a:t>Εικόνα 51. </a:t>
            </a:r>
            <a:r>
              <a:rPr lang="el-GR" altLang="en-US" sz="1600" dirty="0"/>
              <a:t>Πηγή: </a:t>
            </a:r>
            <a:r>
              <a:rPr lang="en-US" altLang="en-US" sz="1600" dirty="0"/>
              <a:t>A. Beaumont &amp; P. </a:t>
            </a:r>
            <a:r>
              <a:rPr lang="en-US" altLang="en-US" sz="1600" dirty="0" err="1"/>
              <a:t>Cassier</a:t>
            </a:r>
            <a:r>
              <a:rPr lang="en-US" altLang="en-US" sz="1600" dirty="0"/>
              <a:t> (1978). </a:t>
            </a:r>
            <a:r>
              <a:rPr lang="en-US" altLang="en-US" sz="1600" dirty="0" err="1"/>
              <a:t>Biologie</a:t>
            </a:r>
            <a:r>
              <a:rPr lang="en-US" altLang="en-US" sz="1600" dirty="0"/>
              <a:t> </a:t>
            </a:r>
            <a:r>
              <a:rPr lang="en-US" altLang="en-US" sz="1600" dirty="0" err="1"/>
              <a:t>Animale</a:t>
            </a:r>
            <a:r>
              <a:rPr lang="en-US" altLang="en-US" sz="1600" dirty="0"/>
              <a:t> des </a:t>
            </a:r>
            <a:r>
              <a:rPr lang="en-US" altLang="en-US" sz="1600" dirty="0" err="1"/>
              <a:t>Protozoaires</a:t>
            </a:r>
            <a:r>
              <a:rPr lang="en-US" altLang="en-US" sz="1600" dirty="0"/>
              <a:t> aux </a:t>
            </a:r>
            <a:r>
              <a:rPr lang="en-US" altLang="en-US" sz="1600" dirty="0" err="1"/>
              <a:t>Metazoaires</a:t>
            </a:r>
            <a:r>
              <a:rPr lang="en-US" altLang="en-US" sz="1600" dirty="0"/>
              <a:t> </a:t>
            </a:r>
            <a:r>
              <a:rPr lang="en-US" altLang="en-US" sz="1600" dirty="0" err="1"/>
              <a:t>Epithelioneuriens</a:t>
            </a:r>
            <a:r>
              <a:rPr lang="en-US" altLang="en-US" sz="1600" dirty="0"/>
              <a:t>. Tome 2. 2eme edition. </a:t>
            </a:r>
            <a:r>
              <a:rPr lang="en-US" altLang="en-US" sz="1600" dirty="0" err="1"/>
              <a:t>Dunod</a:t>
            </a:r>
            <a:r>
              <a:rPr lang="en-US" altLang="en-US" sz="1600" dirty="0"/>
              <a:t>.</a:t>
            </a:r>
          </a:p>
          <a:p>
            <a:pPr marL="0" indent="0">
              <a:buNone/>
            </a:pPr>
            <a:r>
              <a:rPr lang="el-GR" altLang="en-US" sz="1600" b="1" dirty="0"/>
              <a:t>Εικόνα 52. </a:t>
            </a:r>
            <a:r>
              <a:rPr lang="el-GR" altLang="en-US" sz="1600" dirty="0"/>
              <a:t>Πηγή: </a:t>
            </a:r>
            <a:r>
              <a:rPr lang="en-US" altLang="en-US" sz="1600" dirty="0"/>
              <a:t>C.P. Hickman &amp; L.S. Roberts (1995). Animal Diversity. Wm. C. Brown Publishers.</a:t>
            </a:r>
          </a:p>
          <a:p>
            <a:pPr marL="0" indent="0">
              <a:buNone/>
            </a:pPr>
            <a:r>
              <a:rPr lang="el-GR" altLang="en-US" sz="1600" b="1" dirty="0"/>
              <a:t>Εικόνα 53. </a:t>
            </a:r>
            <a:r>
              <a:rPr lang="en-US" altLang="en-US" sz="1600" dirty="0"/>
              <a:t>Daly, Howell et al., 1998. Claire Weiss' Online </a:t>
            </a:r>
            <a:r>
              <a:rPr lang="en-US" altLang="en-US" sz="1600" dirty="0" err="1"/>
              <a:t>Dicotomous</a:t>
            </a:r>
            <a:r>
              <a:rPr lang="en-US" altLang="en-US" sz="1600" dirty="0"/>
              <a:t> Insect Identification Key </a:t>
            </a:r>
          </a:p>
          <a:p>
            <a:pPr marL="0" indent="0">
              <a:buNone/>
            </a:pPr>
            <a:r>
              <a:rPr lang="el-GR" altLang="en-US" sz="1600" dirty="0"/>
              <a:t>Σύνδεσμος: </a:t>
            </a:r>
            <a:r>
              <a:rPr lang="en-US" altLang="en-US" sz="1600" dirty="0"/>
              <a:t>http://www.sccs.swarthmore.edu/users/03/cweiss/bugs/glossary.html. </a:t>
            </a:r>
            <a:r>
              <a:rPr lang="el-GR" altLang="en-US" sz="1600" dirty="0"/>
              <a:t>Πηγή:</a:t>
            </a:r>
            <a:r>
              <a:rPr lang="en-US" altLang="en-US" sz="1600" dirty="0"/>
              <a:t>http://www.sccs.swarthmore.edu</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dirty="0" smtClean="0"/>
              <a:t>Ενότητα 18. </a:t>
            </a:r>
            <a:r>
              <a:rPr lang="el-GR" dirty="0" err="1" smtClean="0"/>
              <a:t>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140</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294263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8/21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54. </a:t>
            </a:r>
            <a:r>
              <a:rPr lang="en-US" altLang="en-US" sz="1600" dirty="0"/>
              <a:t>Copyright 1988 Blackwell Scientific Publications. R.S.K. Barnes, P. </a:t>
            </a:r>
            <a:r>
              <a:rPr lang="en-US" altLang="en-US" sz="1600" dirty="0" err="1"/>
              <a:t>Calow</a:t>
            </a:r>
            <a:r>
              <a:rPr lang="en-US" altLang="en-US" sz="1600" dirty="0"/>
              <a:t> and P.J.W. Olive. The Invertebrates: a new synthesis.  ISBN 0-632-01638-8 </a:t>
            </a:r>
            <a:r>
              <a:rPr lang="en-US" altLang="en-US" sz="1600" dirty="0" err="1"/>
              <a:t>Pbk</a:t>
            </a:r>
            <a:r>
              <a:rPr lang="en-US" altLang="en-US" sz="1600" dirty="0"/>
              <a:t>.</a:t>
            </a:r>
          </a:p>
          <a:p>
            <a:pPr marL="0" indent="0">
              <a:buNone/>
            </a:pPr>
            <a:r>
              <a:rPr lang="el-GR" altLang="en-US" sz="1600" b="1" dirty="0" smtClean="0"/>
              <a:t>Εικόνα </a:t>
            </a:r>
            <a:r>
              <a:rPr lang="el-GR" altLang="en-US" sz="1600" b="1" dirty="0"/>
              <a:t>55.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56. </a:t>
            </a:r>
            <a:r>
              <a:rPr lang="el-GR" altLang="en-US" sz="1600" dirty="0"/>
              <a:t>Πηγή: </a:t>
            </a:r>
            <a:r>
              <a:rPr lang="en-US" altLang="en-US" sz="1600" dirty="0"/>
              <a:t>G. Vogel &amp; H. </a:t>
            </a:r>
            <a:r>
              <a:rPr lang="en-US" altLang="en-US" sz="1600" dirty="0" err="1"/>
              <a:t>Angemann</a:t>
            </a:r>
            <a:r>
              <a:rPr lang="en-US" altLang="en-US" sz="1600" dirty="0"/>
              <a:t> (1970). Atlas de </a:t>
            </a:r>
            <a:r>
              <a:rPr lang="en-US" altLang="en-US" sz="1600" dirty="0" err="1"/>
              <a:t>Biologie</a:t>
            </a:r>
            <a:r>
              <a:rPr lang="en-US" altLang="en-US" sz="1600" dirty="0"/>
              <a:t>. </a:t>
            </a:r>
            <a:r>
              <a:rPr lang="en-US" altLang="en-US" sz="1600" dirty="0" err="1"/>
              <a:t>Librairie</a:t>
            </a:r>
            <a:r>
              <a:rPr lang="en-US" altLang="en-US" sz="1600" dirty="0"/>
              <a:t> Stock et </a:t>
            </a:r>
            <a:r>
              <a:rPr lang="en-US" altLang="en-US" sz="1600" dirty="0" err="1"/>
              <a:t>Librairie</a:t>
            </a:r>
            <a:r>
              <a:rPr lang="en-US" altLang="en-US" sz="1600" dirty="0"/>
              <a:t> </a:t>
            </a:r>
            <a:r>
              <a:rPr lang="en-US" altLang="en-US" sz="1600" dirty="0" err="1"/>
              <a:t>Generale</a:t>
            </a:r>
            <a:r>
              <a:rPr lang="en-US" altLang="en-US" sz="1600" dirty="0"/>
              <a:t> </a:t>
            </a:r>
            <a:r>
              <a:rPr lang="en-US" altLang="en-US" sz="1600" dirty="0" err="1"/>
              <a:t>Francaise</a:t>
            </a:r>
            <a:r>
              <a:rPr lang="en-US" altLang="en-US" sz="1600" dirty="0"/>
              <a:t>.</a:t>
            </a:r>
          </a:p>
          <a:p>
            <a:pPr marL="0" indent="0">
              <a:buNone/>
            </a:pPr>
            <a:r>
              <a:rPr lang="el-GR" altLang="en-US" sz="1600" b="1" dirty="0"/>
              <a:t>Εικόνα 57.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p>
          <a:p>
            <a:pPr marL="0" indent="0">
              <a:buNone/>
            </a:pPr>
            <a:r>
              <a:rPr lang="el-GR" altLang="en-US" sz="1600" b="1" dirty="0"/>
              <a:t>Εικόνα 58. </a:t>
            </a:r>
            <a:r>
              <a:rPr lang="el-GR" altLang="en-US" sz="1600" dirty="0"/>
              <a:t>Πηγή: </a:t>
            </a:r>
            <a:r>
              <a:rPr lang="en-US" altLang="en-US" sz="1600" dirty="0"/>
              <a:t>C. </a:t>
            </a:r>
            <a:r>
              <a:rPr lang="en-US" altLang="en-US" sz="1600" dirty="0" err="1"/>
              <a:t>Gillott</a:t>
            </a:r>
            <a:r>
              <a:rPr lang="en-US" altLang="en-US" sz="1600" dirty="0"/>
              <a:t> (2005). Entomology. Third edition. Springer.</a:t>
            </a:r>
          </a:p>
          <a:p>
            <a:pPr marL="0" indent="0">
              <a:buNone/>
            </a:pPr>
            <a:r>
              <a:rPr lang="el-GR" altLang="en-US" sz="1600" b="1" dirty="0"/>
              <a:t>Εικόνα 59. </a:t>
            </a:r>
            <a:r>
              <a:rPr lang="el-GR" altLang="en-US" sz="1600" dirty="0"/>
              <a:t>Πηγή: </a:t>
            </a:r>
            <a:r>
              <a:rPr lang="en-US" altLang="en-US" sz="1600" dirty="0"/>
              <a:t>R. H. </a:t>
            </a:r>
            <a:r>
              <a:rPr lang="en-US" altLang="en-US" sz="1600" dirty="0" err="1"/>
              <a:t>Stobbart</a:t>
            </a:r>
            <a:r>
              <a:rPr lang="en-US" altLang="en-US" sz="1600" dirty="0"/>
              <a:t> and J. Shaw (1974). Salt and water balance: Excretion, in: The Physiology of </a:t>
            </a:r>
            <a:r>
              <a:rPr lang="en-US" altLang="en-US" sz="1600" dirty="0" err="1"/>
              <a:t>Insecta</a:t>
            </a:r>
            <a:r>
              <a:rPr lang="en-US" altLang="en-US" sz="1600" dirty="0"/>
              <a:t>, 2nd ed., Vol. V (M. </a:t>
            </a:r>
            <a:r>
              <a:rPr lang="en-US" altLang="en-US" sz="1600" dirty="0" err="1"/>
              <a:t>Rockstein</a:t>
            </a:r>
            <a:r>
              <a:rPr lang="en-US" altLang="en-US" sz="1600" dirty="0"/>
              <a:t>, ed.). Academic Press, Inc.</a:t>
            </a:r>
          </a:p>
          <a:p>
            <a:pPr marL="0" indent="0">
              <a:buNone/>
            </a:pPr>
            <a:r>
              <a:rPr lang="el-GR" altLang="en-US" sz="1600" b="1" dirty="0"/>
              <a:t>Εικόνα 60. </a:t>
            </a:r>
            <a:r>
              <a:rPr lang="en-US" altLang="en-US" sz="1600" dirty="0"/>
              <a:t>All graphics (drawings, animation and photography) on this site are the sole property of the author and, except where indicated, may not be used for any purpose without his express permission. Copyright 1999 – 2000. </a:t>
            </a:r>
            <a:r>
              <a:rPr lang="el-GR" altLang="en-US" sz="1600" dirty="0"/>
              <a:t>Σύνδεσμος: </a:t>
            </a:r>
            <a:r>
              <a:rPr lang="en-US" altLang="en-US" sz="1600" dirty="0"/>
              <a:t>http://insects.free.fr/Physiology/Circulation/circulatory_system.htm. </a:t>
            </a:r>
            <a:r>
              <a:rPr lang="el-GR" altLang="en-US" sz="1600" dirty="0"/>
              <a:t>Πηγή: </a:t>
            </a:r>
            <a:r>
              <a:rPr lang="en-US" altLang="en-US" sz="1600" dirty="0"/>
              <a:t>http://insects.free.fr.</a:t>
            </a:r>
          </a:p>
          <a:p>
            <a:pPr marL="0" indent="0">
              <a:buNone/>
            </a:pPr>
            <a:r>
              <a:rPr lang="el-GR" altLang="en-US" sz="1600" b="1" dirty="0"/>
              <a:t>Εικόνα 61. </a:t>
            </a:r>
            <a:r>
              <a:rPr lang="el-GR" altLang="en-US" sz="1600" dirty="0"/>
              <a:t>Πηγή: </a:t>
            </a:r>
            <a:r>
              <a:rPr lang="en-US" altLang="en-US" sz="1600" dirty="0"/>
              <a:t>R. F. Chapman (1971) The Insects: Structure and Function. Elsevier/North-Holland, Inc</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141</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248612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304800" y="365125"/>
            <a:ext cx="85344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9/21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62.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63.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p>
          <a:p>
            <a:pPr marL="0" indent="0">
              <a:buNone/>
            </a:pPr>
            <a:r>
              <a:rPr lang="el-GR" altLang="en-US" sz="1600" b="1" dirty="0"/>
              <a:t>Εικόνα 64.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65. </a:t>
            </a:r>
            <a:r>
              <a:rPr lang="el-GR" altLang="en-US" sz="1600" dirty="0"/>
              <a:t>Πηγή: </a:t>
            </a:r>
            <a:r>
              <a:rPr lang="en-US" altLang="en-US" sz="1600" dirty="0"/>
              <a:t>R. McNeil-Alexander (1986). The Collins Encyclopedia of Animal Biology. Collins.</a:t>
            </a:r>
          </a:p>
          <a:p>
            <a:pPr marL="0" indent="0">
              <a:buNone/>
            </a:pPr>
            <a:r>
              <a:rPr lang="el-GR" altLang="en-US" sz="1600" b="1" dirty="0"/>
              <a:t>Εικόνα 66.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Paperbacks.</a:t>
            </a:r>
          </a:p>
          <a:p>
            <a:pPr marL="0" indent="0">
              <a:buNone/>
            </a:pPr>
            <a:r>
              <a:rPr lang="el-GR" altLang="en-US" sz="1600" b="1" dirty="0"/>
              <a:t>Εικόνα 67.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68.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69.  </a:t>
            </a:r>
            <a:r>
              <a:rPr lang="el-GR" altLang="en-US" sz="1600" dirty="0"/>
              <a:t>Πηγή: </a:t>
            </a:r>
            <a:r>
              <a:rPr lang="en-US" altLang="en-US" sz="1600" dirty="0"/>
              <a:t>Copyright 1987 by Blackwell Scientific Publications. M.S. </a:t>
            </a:r>
            <a:r>
              <a:rPr lang="en-US" altLang="en-US" sz="1600" dirty="0" err="1"/>
              <a:t>Laverack</a:t>
            </a:r>
            <a:r>
              <a:rPr lang="en-US" altLang="en-US" sz="1600" dirty="0"/>
              <a:t> and </a:t>
            </a:r>
            <a:r>
              <a:rPr lang="en-US" altLang="en-US" sz="1600" dirty="0" err="1"/>
              <a:t>J.Dando</a:t>
            </a:r>
            <a:r>
              <a:rPr lang="en-US" altLang="en-US" sz="1600" dirty="0"/>
              <a:t> Lecture notes on Invertebrate Zoology, third edition. ISBN 0-632-01461-X</a:t>
            </a:r>
          </a:p>
          <a:p>
            <a:pPr marL="0" indent="0">
              <a:buNone/>
            </a:pPr>
            <a:r>
              <a:rPr lang="el-GR" altLang="en-US" sz="1600" b="1" dirty="0"/>
              <a:t>Εικόνα 70.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Paperbacks</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142</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54828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219980" y="332656"/>
            <a:ext cx="8731696"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10/21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71.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Paperbacks.</a:t>
            </a:r>
          </a:p>
          <a:p>
            <a:pPr marL="0" indent="0">
              <a:buNone/>
            </a:pPr>
            <a:r>
              <a:rPr lang="el-GR" altLang="en-US" sz="1600" b="1" dirty="0"/>
              <a:t>Εικόνα 72.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Paperbacks.</a:t>
            </a:r>
          </a:p>
          <a:p>
            <a:pPr marL="0" indent="0">
              <a:buNone/>
            </a:pPr>
            <a:r>
              <a:rPr lang="el-GR" altLang="en-US" sz="1600" b="1" dirty="0"/>
              <a:t>Εικόνα 73. </a:t>
            </a:r>
            <a:r>
              <a:rPr lang="el-GR" altLang="en-US" sz="1600" dirty="0"/>
              <a:t>© </a:t>
            </a:r>
            <a:r>
              <a:rPr lang="en-US" altLang="en-US" sz="1600" dirty="0"/>
              <a:t>Copyright 2006 All rights reserved John R. Meyer. Department of Entomology </a:t>
            </a:r>
          </a:p>
          <a:p>
            <a:pPr marL="0" indent="0">
              <a:buNone/>
            </a:pPr>
            <a:r>
              <a:rPr lang="en-US" altLang="en-US" sz="1600" dirty="0"/>
              <a:t>NC State University. </a:t>
            </a:r>
            <a:r>
              <a:rPr lang="el-GR" altLang="en-US" sz="1600" dirty="0"/>
              <a:t>Σύνδεσμος: </a:t>
            </a:r>
            <a:r>
              <a:rPr lang="en-US" altLang="en-US" sz="1600" dirty="0"/>
              <a:t>http://www.cals.ncsu.edu/course/ent425/tutorial/colorvision.html. </a:t>
            </a:r>
            <a:r>
              <a:rPr lang="el-GR" altLang="en-US" sz="1600" dirty="0"/>
              <a:t>Πηγή: </a:t>
            </a:r>
            <a:r>
              <a:rPr lang="en-US" altLang="en-US" sz="1600" dirty="0"/>
              <a:t>http://www.cals.ncsu.edu.</a:t>
            </a:r>
          </a:p>
          <a:p>
            <a:pPr marL="0" indent="0">
              <a:buNone/>
            </a:pPr>
            <a:r>
              <a:rPr lang="el-GR" altLang="en-US" sz="1600" b="1" dirty="0"/>
              <a:t>Εικόνα 74. </a:t>
            </a:r>
            <a:r>
              <a:rPr lang="el-GR" altLang="en-US" sz="1600" dirty="0"/>
              <a:t>Σύνδεσμος: </a:t>
            </a:r>
            <a:r>
              <a:rPr lang="en-US" altLang="en-US" sz="1600" dirty="0"/>
              <a:t>http://losporquesdelanaturaleza.com/wp-content/uploads/2012/12/imagen-6.jpg. </a:t>
            </a:r>
            <a:r>
              <a:rPr lang="el-GR" altLang="en-US" sz="1600" dirty="0"/>
              <a:t>Πηγή:</a:t>
            </a:r>
            <a:r>
              <a:rPr lang="en-US" altLang="en-US" sz="1600" dirty="0"/>
              <a:t>http://losporquesdelanaturaleza.com </a:t>
            </a:r>
          </a:p>
          <a:p>
            <a:pPr marL="0" indent="0">
              <a:buNone/>
            </a:pPr>
            <a:r>
              <a:rPr lang="en-US" altLang="en-US" sz="1600" b="1" dirty="0"/>
              <a:t>E</a:t>
            </a:r>
            <a:r>
              <a:rPr lang="el-GR" altLang="en-US" sz="1600" b="1" dirty="0" err="1"/>
              <a:t>ικόνα</a:t>
            </a:r>
            <a:r>
              <a:rPr lang="el-GR" altLang="en-US" sz="1600" b="1" dirty="0"/>
              <a:t> 75.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76.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p>
          <a:p>
            <a:pPr marL="0" indent="0">
              <a:buNone/>
            </a:pPr>
            <a:r>
              <a:rPr lang="el-GR" altLang="en-US" sz="1600" b="1" dirty="0"/>
              <a:t>Εικόνα 77</a:t>
            </a:r>
            <a:r>
              <a:rPr lang="el-GR" altLang="en-US" sz="1600" dirty="0"/>
              <a:t>. </a:t>
            </a:r>
            <a:r>
              <a:rPr lang="en-US" altLang="en-US" sz="1600" dirty="0"/>
              <a:t>Copyright 1987 by CBS College Publishing , Copyright 1980 by Saunders College /Holt, Rinehart and </a:t>
            </a:r>
            <a:r>
              <a:rPr lang="en-US" altLang="en-US" sz="1600" dirty="0" err="1"/>
              <a:t>Winstom</a:t>
            </a:r>
            <a:r>
              <a:rPr lang="en-US" altLang="en-US" sz="1600" dirty="0"/>
              <a:t>. Copyright 1963,68 and 1974 by W.B. Saunders Company. Picture taken form "Invertebrate Zoology" by Robert B. Barnes, fifth edition ISBN 0-03-008914-X</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143</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21803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66228"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11/21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78.  </a:t>
            </a:r>
            <a:r>
              <a:rPr lang="el-GR" altLang="en-US" sz="1600" dirty="0"/>
              <a:t>Πηγή: </a:t>
            </a:r>
            <a:r>
              <a:rPr lang="en-US" altLang="en-US" sz="1600" dirty="0"/>
              <a:t>P. </a:t>
            </a:r>
            <a:r>
              <a:rPr lang="en-US" altLang="en-US" sz="1600" dirty="0" err="1"/>
              <a:t>Mahowald</a:t>
            </a:r>
            <a:r>
              <a:rPr lang="en-US" altLang="en-US" sz="1600" dirty="0"/>
              <a:t> (1972). Oogenesis, in: Developmental Systems: Insects, Vol. I (S. J. </a:t>
            </a:r>
            <a:r>
              <a:rPr lang="en-US" altLang="en-US" sz="1600" dirty="0" err="1"/>
              <a:t>Counce</a:t>
            </a:r>
            <a:r>
              <a:rPr lang="en-US" altLang="en-US" sz="1600" dirty="0"/>
              <a:t> and C. </a:t>
            </a:r>
            <a:r>
              <a:rPr lang="en-US" altLang="en-US" sz="1600" dirty="0" err="1"/>
              <a:t>H.Waddington</a:t>
            </a:r>
            <a:r>
              <a:rPr lang="en-US" altLang="en-US" sz="1600" dirty="0"/>
              <a:t>, </a:t>
            </a:r>
            <a:r>
              <a:rPr lang="en-US" altLang="en-US" sz="1600" dirty="0" err="1"/>
              <a:t>eds</a:t>
            </a:r>
            <a:r>
              <a:rPr lang="en-US" altLang="en-US" sz="1600" dirty="0"/>
              <a:t>). Academic Press Ltd.</a:t>
            </a:r>
          </a:p>
          <a:p>
            <a:pPr marL="0" indent="0">
              <a:buNone/>
            </a:pPr>
            <a:r>
              <a:rPr lang="el-GR" altLang="en-US" sz="1600" b="1" dirty="0"/>
              <a:t>Εικόνα 79.  </a:t>
            </a:r>
            <a:r>
              <a:rPr lang="el-GR" altLang="en-US" sz="1600" dirty="0"/>
              <a:t>Πηγή: </a:t>
            </a:r>
            <a:r>
              <a:rPr lang="en-US" altLang="en-US" sz="1600" dirty="0"/>
              <a:t>V. B. Wigglesworth (1965) The Principles of Insect Physiology, 6th ed., Methuen and Co.</a:t>
            </a:r>
          </a:p>
          <a:p>
            <a:pPr marL="0" indent="0">
              <a:buNone/>
            </a:pPr>
            <a:r>
              <a:rPr lang="el-GR" altLang="en-US" sz="1600" b="1" dirty="0"/>
              <a:t>Εικόνα 80. </a:t>
            </a:r>
            <a:r>
              <a:rPr lang="el-GR" altLang="en-US" sz="1600" dirty="0"/>
              <a:t>© 2015 </a:t>
            </a:r>
            <a:r>
              <a:rPr lang="en-US" altLang="en-US" sz="1600" dirty="0"/>
              <a:t>The Institution of Engineering and Technology. </a:t>
            </a:r>
            <a:r>
              <a:rPr lang="el-GR" altLang="en-US" sz="1600" dirty="0"/>
              <a:t>Σύνδεσμος:  </a:t>
            </a:r>
            <a:r>
              <a:rPr lang="en-US" altLang="en-US" sz="1600" dirty="0"/>
              <a:t>http://flipside.theiet.org/weird/47/mantid.cfm. </a:t>
            </a:r>
            <a:r>
              <a:rPr lang="el-GR" altLang="en-US" sz="1600" dirty="0"/>
              <a:t>Πηγή: </a:t>
            </a:r>
            <a:r>
              <a:rPr lang="en-US" altLang="en-US" sz="1600" dirty="0"/>
              <a:t>http://flipside.theiet.org.</a:t>
            </a:r>
          </a:p>
          <a:p>
            <a:pPr marL="0" indent="0">
              <a:buNone/>
            </a:pPr>
            <a:r>
              <a:rPr lang="el-GR" altLang="en-US" sz="1600" b="1" dirty="0"/>
              <a:t>Εικόνα 81.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82. </a:t>
            </a:r>
            <a:r>
              <a:rPr lang="en-US" altLang="en-US" sz="1600" dirty="0"/>
              <a:t>Damselflies.  Photograph by Yeo </a:t>
            </a:r>
            <a:r>
              <a:rPr lang="en-US" altLang="en-US" sz="1600" dirty="0" err="1"/>
              <a:t>Weng</a:t>
            </a:r>
            <a:r>
              <a:rPr lang="en-US" altLang="en-US" sz="1600" dirty="0"/>
              <a:t> Sang. </a:t>
            </a:r>
            <a:r>
              <a:rPr lang="el-GR" altLang="en-US" sz="1600" dirty="0"/>
              <a:t>Σύνδεσμος: </a:t>
            </a:r>
            <a:r>
              <a:rPr lang="en-US" altLang="en-US" sz="1600" dirty="0"/>
              <a:t>http://nationalgeographicmagazine.tumblr.com/post/3253798505/damselflies-photograph-by-yeo-weng-sang-a-pair-of. </a:t>
            </a:r>
            <a:r>
              <a:rPr lang="el-GR" altLang="en-US" sz="1600" dirty="0"/>
              <a:t>Πηγή: </a:t>
            </a:r>
            <a:r>
              <a:rPr lang="en-US" altLang="en-US" sz="1600" dirty="0"/>
              <a:t>http://nationalgeographicmagazine.tumblr.com.</a:t>
            </a:r>
          </a:p>
          <a:p>
            <a:pPr marL="0" indent="0">
              <a:buNone/>
            </a:pPr>
            <a:r>
              <a:rPr lang="el-GR" altLang="en-US" sz="1600" b="1" dirty="0"/>
              <a:t>Εικόνα 83. </a:t>
            </a:r>
            <a:r>
              <a:rPr lang="en-US" altLang="en-US" sz="1600" dirty="0"/>
              <a:t>Peter Chen Aurora Edu. </a:t>
            </a:r>
            <a:r>
              <a:rPr lang="el-GR" altLang="en-US" sz="1600" dirty="0"/>
              <a:t>Σύνδεσμος: </a:t>
            </a:r>
            <a:r>
              <a:rPr lang="en-US" altLang="en-US" sz="1600" dirty="0"/>
              <a:t>http://bio3520.nicerweb.com/Locked/chap/ch02/variation.html. </a:t>
            </a:r>
            <a:r>
              <a:rPr lang="el-GR" altLang="en-US" sz="1600" dirty="0"/>
              <a:t>Πηγή: </a:t>
            </a:r>
            <a:r>
              <a:rPr lang="en-US" altLang="en-US" sz="1600" dirty="0"/>
              <a:t>http://bio3520.nicerweb.com/.</a:t>
            </a:r>
          </a:p>
          <a:p>
            <a:pPr marL="0" indent="0">
              <a:buNone/>
            </a:pPr>
            <a:r>
              <a:rPr lang="el-GR" altLang="en-US" sz="1600" b="1" dirty="0"/>
              <a:t>Εικόνα 84. </a:t>
            </a:r>
            <a:r>
              <a:rPr lang="el-GR" altLang="en-US" sz="1600" dirty="0"/>
              <a:t>Πηγή: </a:t>
            </a:r>
            <a:r>
              <a:rPr lang="en-US" altLang="en-US" sz="1600" dirty="0"/>
              <a:t>C. </a:t>
            </a:r>
            <a:r>
              <a:rPr lang="en-US" altLang="en-US" sz="1600" dirty="0" err="1"/>
              <a:t>Gillott</a:t>
            </a:r>
            <a:r>
              <a:rPr lang="en-US" altLang="en-US" sz="1600" dirty="0"/>
              <a:t> (2005). Entomology. Springer.</a:t>
            </a:r>
          </a:p>
          <a:p>
            <a:pPr marL="0" indent="0">
              <a:buNone/>
            </a:pPr>
            <a:r>
              <a:rPr lang="el-GR" altLang="en-US" sz="1600" b="1" dirty="0"/>
              <a:t>Εικόνα 85.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a:t>
            </a:r>
            <a:r>
              <a:rPr lang="en-US" altLang="en-US" sz="1600" dirty="0" err="1"/>
              <a:t>Paparbacks</a:t>
            </a:r>
            <a:r>
              <a:rPr lang="en-US" altLang="en-US" sz="1600" dirty="0"/>
              <a:t>.</a:t>
            </a:r>
          </a:p>
          <a:p>
            <a:pPr marL="0" indent="0">
              <a:buNone/>
            </a:pP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144</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546945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92869"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12/21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86. </a:t>
            </a:r>
            <a:r>
              <a:rPr lang="en-US" altLang="en-US" sz="1600" dirty="0"/>
              <a:t>Wikimedia Commons. </a:t>
            </a:r>
            <a:r>
              <a:rPr lang="el-GR" altLang="en-US" sz="1600" dirty="0"/>
              <a:t>Σύνδεσμος: </a:t>
            </a:r>
            <a:r>
              <a:rPr lang="en-US" altLang="en-US" sz="1600" dirty="0"/>
              <a:t>http://upload.wikimedia.org/wikipedia/commons/c/cc/Drosophila_egg.png. </a:t>
            </a:r>
            <a:r>
              <a:rPr lang="el-GR" altLang="en-US" sz="1600" dirty="0"/>
              <a:t>Πηγή: </a:t>
            </a:r>
            <a:r>
              <a:rPr lang="en-US" altLang="en-US" sz="1600" dirty="0"/>
              <a:t>http://upload.wikimedia.org.</a:t>
            </a:r>
          </a:p>
          <a:p>
            <a:pPr marL="0" indent="0">
              <a:buNone/>
            </a:pPr>
            <a:r>
              <a:rPr lang="el-GR" altLang="en-US" sz="1600" b="1" dirty="0"/>
              <a:t>Εικόνα 87.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88.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89. </a:t>
            </a:r>
            <a:r>
              <a:rPr lang="el-GR" altLang="en-US" sz="1600" dirty="0"/>
              <a:t>Πηγή: </a:t>
            </a:r>
            <a:r>
              <a:rPr lang="en-US" altLang="en-US" sz="1600" dirty="0"/>
              <a:t>C. </a:t>
            </a:r>
            <a:r>
              <a:rPr lang="en-US" altLang="en-US" sz="1600" dirty="0" err="1"/>
              <a:t>Gillott</a:t>
            </a:r>
            <a:r>
              <a:rPr lang="en-US" altLang="en-US" sz="1600" dirty="0"/>
              <a:t> (1995). Entomology. Springer.</a:t>
            </a:r>
          </a:p>
          <a:p>
            <a:pPr marL="0" indent="0">
              <a:buNone/>
            </a:pPr>
            <a:r>
              <a:rPr lang="el-GR" altLang="en-US" sz="1600" b="1" dirty="0"/>
              <a:t>Εικόνα 90.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91</a:t>
            </a:r>
            <a:r>
              <a:rPr lang="el-GR" altLang="en-US" sz="1600" dirty="0"/>
              <a:t>. 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92</a:t>
            </a:r>
            <a:r>
              <a:rPr lang="el-GR" altLang="en-US" sz="1600" dirty="0"/>
              <a:t>. 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93.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94.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  </a:t>
            </a:r>
          </a:p>
          <a:p>
            <a:pPr marL="0" indent="0">
              <a:buNone/>
            </a:pPr>
            <a:r>
              <a:rPr lang="el-GR" altLang="en-US" sz="1600" b="1" dirty="0"/>
              <a:t>Εικόνα 95.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96.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97.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145</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807274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66228"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13/21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98. </a:t>
            </a:r>
            <a:r>
              <a:rPr lang="el-GR" altLang="en-US" sz="1600" dirty="0"/>
              <a:t>Πηγή: </a:t>
            </a:r>
            <a:r>
              <a:rPr lang="en-US" altLang="en-US" sz="1600" dirty="0"/>
              <a:t>T.I. </a:t>
            </a:r>
            <a:r>
              <a:rPr lang="en-US" altLang="en-US" sz="1600" dirty="0" err="1"/>
              <a:t>Storer</a:t>
            </a:r>
            <a:r>
              <a:rPr lang="en-US" altLang="en-US" sz="1600" dirty="0"/>
              <a:t>, R.L. </a:t>
            </a:r>
            <a:r>
              <a:rPr lang="en-US" altLang="en-US" sz="1600" dirty="0" err="1"/>
              <a:t>Usinger</a:t>
            </a:r>
            <a:r>
              <a:rPr lang="en-US" altLang="en-US" sz="1600" dirty="0"/>
              <a:t>, J.W. </a:t>
            </a:r>
            <a:r>
              <a:rPr lang="en-US" altLang="en-US" sz="1600" dirty="0" err="1"/>
              <a:t>Nybakken</a:t>
            </a:r>
            <a:r>
              <a:rPr lang="en-US" altLang="en-US" sz="1600" dirty="0"/>
              <a:t> &amp; R.C. Stebbins (1981). Elements of Zoology. McGraw-Hill International.</a:t>
            </a:r>
          </a:p>
          <a:p>
            <a:pPr marL="0" indent="0">
              <a:buNone/>
            </a:pPr>
            <a:r>
              <a:rPr lang="el-GR" altLang="en-US" sz="1600" b="1" dirty="0"/>
              <a:t>Εικόνα 99. </a:t>
            </a:r>
            <a:r>
              <a:rPr lang="en-US" altLang="en-US" sz="1600" dirty="0"/>
              <a:t>Copyrighted.</a:t>
            </a:r>
          </a:p>
          <a:p>
            <a:pPr marL="0" indent="0">
              <a:buNone/>
            </a:pPr>
            <a:r>
              <a:rPr lang="el-GR" altLang="en-US" sz="1600" b="1" dirty="0"/>
              <a:t>Εικόνα 100.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101.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102. </a:t>
            </a:r>
            <a:r>
              <a:rPr lang="el-GR" altLang="en-US" sz="1600" dirty="0"/>
              <a:t>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103. </a:t>
            </a:r>
            <a:r>
              <a:rPr lang="en-US" altLang="en-US" sz="1600" dirty="0"/>
              <a:t>Copyright © 2014 Danny </a:t>
            </a:r>
            <a:r>
              <a:rPr lang="en-US" altLang="en-US" sz="1600" dirty="0" err="1"/>
              <a:t>Lipford</a:t>
            </a:r>
            <a:r>
              <a:rPr lang="en-US" altLang="en-US" sz="1600" dirty="0"/>
              <a:t> Media. All rights reserved. Reproduction in whole or in part without permission is </a:t>
            </a:r>
            <a:r>
              <a:rPr lang="en-US" altLang="en-US" sz="1600" dirty="0" err="1"/>
              <a:t>prohibited.Parasitic</a:t>
            </a:r>
            <a:r>
              <a:rPr lang="en-US" altLang="en-US" sz="1600" dirty="0"/>
              <a:t> wasp larva feeding on a tomato hornworm caterpillar. </a:t>
            </a:r>
            <a:r>
              <a:rPr lang="el-GR" altLang="en-US" sz="1600" dirty="0"/>
              <a:t>Σύνδεσμος: </a:t>
            </a:r>
            <a:r>
              <a:rPr lang="en-US" altLang="en-US" sz="1600" dirty="0"/>
              <a:t>http://www.todayshomeowner.com/how-to-use-predator-insects-to-control-garden-pests/. </a:t>
            </a:r>
            <a:r>
              <a:rPr lang="el-GR" altLang="en-US" sz="1600" dirty="0"/>
              <a:t>Πηγή: </a:t>
            </a:r>
            <a:r>
              <a:rPr lang="en-US" altLang="en-US" sz="1600" dirty="0"/>
              <a:t>http://www.todayshomeowner.com.</a:t>
            </a:r>
          </a:p>
          <a:p>
            <a:pPr marL="0" indent="0">
              <a:buNone/>
            </a:pPr>
            <a:r>
              <a:rPr lang="el-GR" altLang="en-US" sz="1600" b="1" dirty="0"/>
              <a:t>Εικόνα 104. </a:t>
            </a:r>
            <a:r>
              <a:rPr lang="en-US" altLang="en-US" sz="1600" dirty="0"/>
              <a:t>Copyrighted.</a:t>
            </a:r>
          </a:p>
          <a:p>
            <a:pPr marL="0" indent="0">
              <a:buNone/>
            </a:pPr>
            <a:r>
              <a:rPr lang="el-GR" altLang="en-US" sz="1600" b="1" dirty="0"/>
              <a:t>Εικόνα 105. </a:t>
            </a:r>
            <a:r>
              <a:rPr lang="el-GR" altLang="en-US" sz="1600" dirty="0"/>
              <a:t>© 1990-2015 </a:t>
            </a:r>
            <a:r>
              <a:rPr lang="en-US" altLang="en-US" sz="1600" dirty="0"/>
              <a:t>Natural Way Lawn and Tree Service  </a:t>
            </a:r>
            <a:r>
              <a:rPr lang="el-GR" altLang="en-US" sz="1600" dirty="0"/>
              <a:t>Σύνδεσμος: </a:t>
            </a:r>
            <a:r>
              <a:rPr lang="en-US" altLang="en-US" sz="1600" dirty="0"/>
              <a:t>http://www.naturalwaylawn.com/tree/id/insects/mite-gall/. </a:t>
            </a:r>
            <a:r>
              <a:rPr lang="el-GR" altLang="en-US" sz="1600" dirty="0"/>
              <a:t>Πηγή: </a:t>
            </a:r>
            <a:r>
              <a:rPr lang="en-US" altLang="en-US" sz="1600" dirty="0"/>
              <a:t>http://www.naturalwaylawn.com.</a:t>
            </a:r>
          </a:p>
          <a:p>
            <a:pPr marL="0" indent="0">
              <a:buNone/>
            </a:pPr>
            <a:r>
              <a:rPr lang="el-GR" altLang="en-US" sz="1600" b="1" dirty="0"/>
              <a:t>Εικόνα 106. </a:t>
            </a:r>
            <a:r>
              <a:rPr lang="el-GR" altLang="en-US" sz="1600" dirty="0"/>
              <a:t>© 2015 </a:t>
            </a:r>
            <a:r>
              <a:rPr lang="en-US" altLang="en-US" sz="1600" dirty="0"/>
              <a:t>Texas A&amp;M Forest </a:t>
            </a:r>
            <a:r>
              <a:rPr lang="en-US" altLang="en-US" sz="1600" dirty="0" smtClean="0"/>
              <a:t>Service</a:t>
            </a:r>
            <a:r>
              <a:rPr lang="el-GR" altLang="en-US" sz="1600" dirty="0" smtClean="0"/>
              <a:t> </a:t>
            </a:r>
            <a:r>
              <a:rPr lang="en-US" altLang="en-US" sz="1600" dirty="0" smtClean="0"/>
              <a:t>Accessibility</a:t>
            </a:r>
            <a:r>
              <a:rPr lang="en-US" altLang="en-US" sz="1600" dirty="0"/>
              <a:t>, Site Policies &amp; Public Notices.  </a:t>
            </a:r>
            <a:r>
              <a:rPr lang="el-GR" altLang="en-US" sz="1600" dirty="0"/>
              <a:t>Σύνδεσμος: </a:t>
            </a:r>
            <a:r>
              <a:rPr lang="en-US" altLang="en-US" sz="1600" dirty="0"/>
              <a:t>http://txforestservice.tamu.edu/main/popup.aspx?id=1206. </a:t>
            </a:r>
            <a:r>
              <a:rPr lang="el-GR" altLang="en-US" sz="1600" dirty="0"/>
              <a:t>Πηγή: </a:t>
            </a:r>
            <a:r>
              <a:rPr lang="en-US" altLang="en-US" sz="1600" dirty="0"/>
              <a:t>http://txforestservice.tamu.edu</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146</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282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92869"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14/21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107. </a:t>
            </a:r>
            <a:r>
              <a:rPr lang="en-US" altLang="en-US" sz="1600" dirty="0"/>
              <a:t>Creative Commons. Wikipedia The Free Encyclopedia. </a:t>
            </a:r>
            <a:r>
              <a:rPr lang="el-GR" altLang="en-US" sz="1600" dirty="0"/>
              <a:t>Σύνδεσμος: </a:t>
            </a:r>
            <a:r>
              <a:rPr lang="en-US" altLang="en-US" sz="1600" dirty="0"/>
              <a:t>http://en.wikipedia.org/wiki/Andricus_kollari#mediaviewer/File:Oak_marble_gall_and_inquilines.JPG. </a:t>
            </a:r>
            <a:r>
              <a:rPr lang="el-GR" altLang="en-US" sz="1600" dirty="0"/>
              <a:t>Πηγή: </a:t>
            </a:r>
            <a:r>
              <a:rPr lang="en-US" altLang="en-US" sz="1600" dirty="0"/>
              <a:t>http://en.wikipedia.org.</a:t>
            </a:r>
          </a:p>
          <a:p>
            <a:pPr marL="0" indent="0">
              <a:buNone/>
            </a:pPr>
            <a:r>
              <a:rPr lang="en-US" altLang="en-US" sz="1600" b="1" dirty="0"/>
              <a:t>E</a:t>
            </a:r>
            <a:r>
              <a:rPr lang="el-GR" altLang="en-US" sz="1600" b="1" dirty="0" err="1"/>
              <a:t>ικόνα</a:t>
            </a:r>
            <a:r>
              <a:rPr lang="el-GR" altLang="en-US" sz="1600" b="1" dirty="0"/>
              <a:t> 108</a:t>
            </a:r>
            <a:r>
              <a:rPr lang="el-GR" altLang="en-US" sz="1600" dirty="0"/>
              <a:t>. Πηγή: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109. </a:t>
            </a:r>
            <a:r>
              <a:rPr lang="el-GR" altLang="en-US" sz="1600" dirty="0"/>
              <a:t>Πηγή: </a:t>
            </a:r>
            <a:r>
              <a:rPr lang="en-US" altLang="en-US" sz="1600" dirty="0"/>
              <a:t>E.O. Wilson (1971). The Insect Societies. The Belknap Press of Harvard University Press.   </a:t>
            </a:r>
          </a:p>
          <a:p>
            <a:pPr marL="0" indent="0">
              <a:buNone/>
            </a:pPr>
            <a:r>
              <a:rPr lang="el-GR" altLang="en-US" sz="1600" b="1" dirty="0"/>
              <a:t>Εικόνα 110. </a:t>
            </a:r>
            <a:r>
              <a:rPr lang="el-GR" altLang="en-US" sz="1600" dirty="0"/>
              <a:t>Πηγή: </a:t>
            </a:r>
            <a:r>
              <a:rPr lang="en-US" altLang="en-US" sz="1600" dirty="0"/>
              <a:t>E.O. Wilson (1971). The Insect Societies. The Belknap Press of Harvard University Press.</a:t>
            </a:r>
          </a:p>
          <a:p>
            <a:pPr marL="0" indent="0">
              <a:buNone/>
            </a:pPr>
            <a:r>
              <a:rPr lang="el-GR" altLang="en-US" sz="1600" b="1" dirty="0"/>
              <a:t>Εικόνα 111. </a:t>
            </a:r>
            <a:r>
              <a:rPr lang="el-GR" altLang="en-US" sz="1600" dirty="0"/>
              <a:t>Πηγή: </a:t>
            </a:r>
            <a:r>
              <a:rPr lang="en-US" altLang="en-US" sz="1600" dirty="0"/>
              <a:t>B. </a:t>
            </a:r>
            <a:r>
              <a:rPr lang="en-US" altLang="en-US" sz="1600" dirty="0" err="1"/>
              <a:t>Corbara</a:t>
            </a:r>
            <a:r>
              <a:rPr lang="en-US" altLang="en-US" sz="1600" dirty="0"/>
              <a:t> (1990). Les </a:t>
            </a:r>
            <a:r>
              <a:rPr lang="en-US" altLang="en-US" sz="1600" dirty="0" err="1"/>
              <a:t>Societes</a:t>
            </a:r>
            <a:r>
              <a:rPr lang="en-US" altLang="en-US" sz="1600" dirty="0"/>
              <a:t> </a:t>
            </a:r>
            <a:r>
              <a:rPr lang="en-US" altLang="en-US" sz="1600" dirty="0" err="1"/>
              <a:t>d’Insectes</a:t>
            </a:r>
            <a:r>
              <a:rPr lang="en-US" altLang="en-US" sz="1600" dirty="0"/>
              <a:t>. Hachette.</a:t>
            </a:r>
          </a:p>
          <a:p>
            <a:pPr marL="0" indent="0">
              <a:buNone/>
            </a:pPr>
            <a:r>
              <a:rPr lang="el-GR" altLang="en-US" sz="1600" b="1" dirty="0"/>
              <a:t>Εικόνα 112. </a:t>
            </a:r>
            <a:r>
              <a:rPr lang="el-GR" altLang="en-US" sz="1600" dirty="0"/>
              <a:t>Πηγή: </a:t>
            </a:r>
            <a:r>
              <a:rPr lang="en-US" altLang="en-US" sz="1600" dirty="0"/>
              <a:t>R. </a:t>
            </a:r>
            <a:r>
              <a:rPr lang="en-US" altLang="en-US" sz="1600" dirty="0" err="1"/>
              <a:t>Caramiello</a:t>
            </a:r>
            <a:r>
              <a:rPr lang="en-US" altLang="en-US" sz="1600" dirty="0"/>
              <a:t> </a:t>
            </a:r>
            <a:r>
              <a:rPr lang="en-US" altLang="en-US" sz="1600" dirty="0" err="1"/>
              <a:t>Lomagno</a:t>
            </a:r>
            <a:r>
              <a:rPr lang="en-US" altLang="en-US" sz="1600" dirty="0"/>
              <a:t>, C. </a:t>
            </a:r>
            <a:r>
              <a:rPr lang="en-US" altLang="en-US" sz="1600" dirty="0" err="1"/>
              <a:t>Bolla</a:t>
            </a:r>
            <a:r>
              <a:rPr lang="en-US" altLang="en-US" sz="1600" dirty="0"/>
              <a:t> </a:t>
            </a:r>
            <a:r>
              <a:rPr lang="en-US" altLang="en-US" sz="1600" dirty="0" err="1"/>
              <a:t>Giannetti</a:t>
            </a:r>
            <a:r>
              <a:rPr lang="en-US" altLang="en-US" sz="1600" dirty="0"/>
              <a:t> &amp; P. </a:t>
            </a:r>
            <a:r>
              <a:rPr lang="en-US" altLang="en-US" sz="1600" dirty="0" err="1"/>
              <a:t>Lomagno</a:t>
            </a:r>
            <a:r>
              <a:rPr lang="en-US" altLang="en-US" sz="1600" dirty="0"/>
              <a:t> (1983). </a:t>
            </a:r>
            <a:r>
              <a:rPr lang="en-US" altLang="en-US" sz="1600" dirty="0" err="1"/>
              <a:t>Corso</a:t>
            </a:r>
            <a:r>
              <a:rPr lang="en-US" altLang="en-US" sz="1600" dirty="0"/>
              <a:t> di </a:t>
            </a:r>
            <a:r>
              <a:rPr lang="en-US" altLang="en-US" sz="1600" dirty="0" err="1"/>
              <a:t>Scienze</a:t>
            </a:r>
            <a:r>
              <a:rPr lang="en-US" altLang="en-US" sz="1600" dirty="0"/>
              <a:t> </a:t>
            </a:r>
            <a:r>
              <a:rPr lang="en-US" altLang="en-US" sz="1600" dirty="0" err="1"/>
              <a:t>Biologiche</a:t>
            </a:r>
            <a:r>
              <a:rPr lang="en-US" altLang="en-US" sz="1600" dirty="0"/>
              <a:t>. </a:t>
            </a:r>
            <a:r>
              <a:rPr lang="en-US" altLang="en-US" sz="1600" dirty="0" err="1"/>
              <a:t>Societa</a:t>
            </a:r>
            <a:r>
              <a:rPr lang="en-US" altLang="en-US" sz="1600" dirty="0"/>
              <a:t> </a:t>
            </a:r>
            <a:r>
              <a:rPr lang="en-US" altLang="en-US" sz="1600" dirty="0" err="1"/>
              <a:t>Editrice</a:t>
            </a:r>
            <a:r>
              <a:rPr lang="en-US" altLang="en-US" sz="1600" dirty="0"/>
              <a:t> </a:t>
            </a:r>
            <a:r>
              <a:rPr lang="en-US" altLang="en-US" sz="1600" dirty="0" err="1"/>
              <a:t>Internazionale</a:t>
            </a:r>
            <a:r>
              <a:rPr lang="en-US" altLang="en-US" sz="1600" dirty="0"/>
              <a:t>.</a:t>
            </a:r>
          </a:p>
          <a:p>
            <a:pPr marL="0" indent="0">
              <a:buNone/>
            </a:pPr>
            <a:r>
              <a:rPr lang="el-GR" altLang="en-US" sz="1600" b="1" dirty="0"/>
              <a:t>Εικόνα 113. </a:t>
            </a:r>
            <a:r>
              <a:rPr lang="el-GR" altLang="en-US" sz="1600" dirty="0"/>
              <a:t>Πηγή: </a:t>
            </a:r>
            <a:r>
              <a:rPr lang="en-US" altLang="en-US" sz="1600" dirty="0"/>
              <a:t>Copyright @ Trustees of the British Museum (Natural History). British Museum (Natural History) (1981). Origin of Species. </a:t>
            </a:r>
          </a:p>
          <a:p>
            <a:pPr marL="0" indent="0">
              <a:buNone/>
            </a:pPr>
            <a:r>
              <a:rPr lang="el-GR" altLang="en-US" sz="1600" b="1" dirty="0"/>
              <a:t>Εικόνα 114.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a:t>
            </a:r>
            <a:r>
              <a:rPr lang="en-US" altLang="en-US" sz="1600" dirty="0" err="1"/>
              <a:t>Paparbacks</a:t>
            </a:r>
            <a:r>
              <a:rPr lang="en-US" altLang="en-US" sz="1600" dirty="0"/>
              <a:t>.</a:t>
            </a:r>
          </a:p>
          <a:p>
            <a:pPr marL="0" indent="0">
              <a:buNone/>
            </a:pPr>
            <a:r>
              <a:rPr lang="el-GR" altLang="en-US" sz="1600" b="1" dirty="0"/>
              <a:t>Εικόνα 115.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a:t>
            </a:r>
            <a:r>
              <a:rPr lang="en-US" altLang="en-US" sz="1600" dirty="0" err="1"/>
              <a:t>Paparbacks</a:t>
            </a:r>
            <a:r>
              <a:rPr lang="en-US" altLang="en-US" sz="1600" dirty="0"/>
              <a:t>.</a:t>
            </a:r>
          </a:p>
          <a:p>
            <a:pPr marL="0" indent="0">
              <a:buNone/>
            </a:pPr>
            <a:endParaRPr lang="en-US" altLang="en-US" sz="1600" dirty="0"/>
          </a:p>
          <a:p>
            <a:pPr marL="0" indent="0">
              <a:buNone/>
            </a:pPr>
            <a:endParaRPr lang="en-US" altLang="en-US" sz="1600" dirty="0"/>
          </a:p>
          <a:p>
            <a:pPr marL="0" indent="0">
              <a:buNone/>
            </a:pP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147</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13261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66228"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15/21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116. </a:t>
            </a:r>
            <a:r>
              <a:rPr lang="el-GR" altLang="en-US" sz="1600" dirty="0"/>
              <a:t>Πηγή: </a:t>
            </a:r>
            <a:r>
              <a:rPr lang="en-US" altLang="en-US" sz="1600" dirty="0"/>
              <a:t>O.W. Richards &amp; R.G. Davies (1977). </a:t>
            </a:r>
            <a:r>
              <a:rPr lang="en-US" altLang="en-US" sz="1600" dirty="0" err="1"/>
              <a:t>Imms</a:t>
            </a:r>
            <a:r>
              <a:rPr lang="en-US" altLang="en-US" sz="1600" dirty="0"/>
              <a:t>’ General Textbook of Entomology. Volume 1. Science </a:t>
            </a:r>
            <a:r>
              <a:rPr lang="en-US" altLang="en-US" sz="1600" dirty="0" err="1"/>
              <a:t>Paparbacks</a:t>
            </a:r>
            <a:r>
              <a:rPr lang="en-US" altLang="en-US" sz="1600" dirty="0"/>
              <a:t>.</a:t>
            </a:r>
          </a:p>
          <a:p>
            <a:pPr marL="0" indent="0">
              <a:buNone/>
            </a:pPr>
            <a:r>
              <a:rPr lang="el-GR" altLang="en-US" sz="1600" b="1" dirty="0"/>
              <a:t>Εικόνα 117. </a:t>
            </a:r>
            <a:r>
              <a:rPr lang="en-US" altLang="en-US" sz="1600" dirty="0"/>
              <a:t>Copyrighted.</a:t>
            </a:r>
          </a:p>
          <a:p>
            <a:pPr marL="0" indent="0">
              <a:buNone/>
            </a:pPr>
            <a:r>
              <a:rPr lang="el-GR" altLang="en-US" sz="1600" b="1" dirty="0"/>
              <a:t>Εικόνα 118. </a:t>
            </a:r>
            <a:r>
              <a:rPr lang="el-GR" altLang="en-US" sz="1600" dirty="0"/>
              <a:t>Πηγή: </a:t>
            </a:r>
            <a:r>
              <a:rPr lang="en-US" altLang="en-US" sz="1600" dirty="0"/>
              <a:t>British Museum (Natural History) (1991). Ladybirds &amp; Lobsters, Scorpions &amp; Centipedes. Natural History Museum Publications.</a:t>
            </a:r>
          </a:p>
          <a:p>
            <a:pPr marL="0" indent="0">
              <a:buNone/>
            </a:pPr>
            <a:r>
              <a:rPr lang="el-GR" altLang="en-US" sz="1600" b="1" dirty="0"/>
              <a:t>Εικόνα 119. </a:t>
            </a:r>
            <a:r>
              <a:rPr lang="el-GR" altLang="en-US" sz="1600" dirty="0"/>
              <a:t>Πηγή: </a:t>
            </a:r>
            <a:r>
              <a:rPr lang="en-US" altLang="en-US" sz="1600" dirty="0"/>
              <a:t>M. </a:t>
            </a:r>
            <a:r>
              <a:rPr lang="en-US" altLang="en-US" sz="1600" dirty="0" err="1"/>
              <a:t>MacQuitty</a:t>
            </a:r>
            <a:r>
              <a:rPr lang="en-US" altLang="en-US" sz="1600" dirty="0"/>
              <a:t> &amp; L. Mound (1995). </a:t>
            </a:r>
            <a:r>
              <a:rPr lang="en-US" altLang="en-US" sz="1600" dirty="0" err="1"/>
              <a:t>Megabugs</a:t>
            </a:r>
            <a:r>
              <a:rPr lang="en-US" altLang="en-US" sz="1600" dirty="0"/>
              <a:t>. The Natural History Museum Book of Insects. River Swift.</a:t>
            </a:r>
          </a:p>
          <a:p>
            <a:pPr marL="0" indent="0">
              <a:buNone/>
            </a:pPr>
            <a:r>
              <a:rPr lang="el-GR" altLang="en-US" sz="1600" b="1" dirty="0"/>
              <a:t>Εικόνα 120.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121.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122. </a:t>
            </a:r>
            <a:r>
              <a:rPr lang="en-US" altLang="en-US" sz="1600" dirty="0"/>
              <a:t>Copyright © 2006 -2010 Obsession With Butterflies. Powered by Zen Cart. </a:t>
            </a:r>
            <a:r>
              <a:rPr lang="el-GR" altLang="en-US" sz="1600" dirty="0"/>
              <a:t>Σύνδεσμος: </a:t>
            </a:r>
            <a:r>
              <a:rPr lang="en-US" altLang="en-US" sz="1600" dirty="0"/>
              <a:t>http://www.obsessionwithbutterflies.com/owb_butterfly.html. </a:t>
            </a:r>
            <a:r>
              <a:rPr lang="el-GR" altLang="en-US" sz="1600" dirty="0"/>
              <a:t>Πηγή:</a:t>
            </a:r>
            <a:r>
              <a:rPr lang="en-US" altLang="en-US" sz="1600" dirty="0"/>
              <a:t>http://www.obsessionwithbutterflies.com.</a:t>
            </a:r>
          </a:p>
          <a:p>
            <a:pPr marL="0" indent="0">
              <a:buNone/>
            </a:pPr>
            <a:r>
              <a:rPr lang="el-GR" altLang="en-US" sz="1600" b="1" dirty="0"/>
              <a:t>Εικόνα 123. </a:t>
            </a:r>
            <a:r>
              <a:rPr lang="en-US" altLang="en-US" sz="1600" dirty="0"/>
              <a:t>Copyright © 2015 MNN HOLDING COMPANY, LLC. All Rights Reserved. </a:t>
            </a:r>
            <a:r>
              <a:rPr lang="el-GR" altLang="en-US" sz="1600" dirty="0"/>
              <a:t>Σύνδεσμος: </a:t>
            </a:r>
            <a:r>
              <a:rPr lang="en-US" altLang="en-US" sz="1600" dirty="0"/>
              <a:t>http://www.mnn.com/earth-matters/animals/stories/butterflies-masters-of-disguise. </a:t>
            </a:r>
            <a:r>
              <a:rPr lang="el-GR" altLang="en-US" sz="1600" dirty="0"/>
              <a:t>Πηγή: </a:t>
            </a:r>
            <a:r>
              <a:rPr lang="en-US" altLang="en-US" sz="1600" dirty="0"/>
              <a:t>http://www.mnn.com/.</a:t>
            </a:r>
          </a:p>
          <a:p>
            <a:pPr marL="0" indent="0">
              <a:buNone/>
            </a:pPr>
            <a:r>
              <a:rPr lang="el-GR" altLang="en-US" sz="1600" b="1" dirty="0"/>
              <a:t>Εικόνα 124. </a:t>
            </a:r>
            <a:r>
              <a:rPr lang="en-US" altLang="en-US" sz="1600" dirty="0"/>
              <a:t>Copyright BBC. </a:t>
            </a:r>
            <a:r>
              <a:rPr lang="el-GR" altLang="en-US" sz="1600" dirty="0"/>
              <a:t>Σύνδεσμος: </a:t>
            </a:r>
            <a:r>
              <a:rPr lang="en-US" altLang="en-US" sz="1600" dirty="0"/>
              <a:t>http://news.bbc.co.uk/2/hi/science/nature/422599.stm. </a:t>
            </a:r>
            <a:r>
              <a:rPr lang="el-GR" altLang="en-US" sz="1600" dirty="0"/>
              <a:t>Πηγή: </a:t>
            </a:r>
            <a:r>
              <a:rPr lang="en-US" altLang="en-US" sz="1600" dirty="0"/>
              <a:t>http://news.bbc.co.uk.</a:t>
            </a:r>
          </a:p>
          <a:p>
            <a:pPr marL="0" indent="0">
              <a:buNone/>
            </a:pP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148</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179961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66228" y="332656"/>
            <a:ext cx="8839200"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16/21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125. </a:t>
            </a:r>
            <a:r>
              <a:rPr lang="en-US" altLang="en-US" sz="1600" dirty="0"/>
              <a:t>Copyrighted.</a:t>
            </a:r>
          </a:p>
          <a:p>
            <a:pPr marL="0" indent="0">
              <a:buNone/>
            </a:pPr>
            <a:r>
              <a:rPr lang="el-GR" altLang="en-US" sz="1600" b="1" dirty="0"/>
              <a:t>Εικόνα 125. </a:t>
            </a:r>
            <a:r>
              <a:rPr lang="en-US" altLang="en-US" sz="1600" dirty="0"/>
              <a:t>Copyrighted.</a:t>
            </a:r>
          </a:p>
          <a:p>
            <a:pPr marL="0" indent="0">
              <a:buNone/>
            </a:pPr>
            <a:r>
              <a:rPr lang="el-GR" altLang="en-US" sz="1600" b="1" dirty="0"/>
              <a:t>Εικόνα 126. </a:t>
            </a:r>
            <a:r>
              <a:rPr lang="en-US" altLang="en-US" sz="1600" dirty="0"/>
              <a:t>Copyrighted.</a:t>
            </a:r>
          </a:p>
          <a:p>
            <a:pPr marL="0" indent="0">
              <a:buNone/>
            </a:pPr>
            <a:r>
              <a:rPr lang="el-GR" altLang="en-US" sz="1600" b="1" dirty="0"/>
              <a:t>Εικόνα 128. </a:t>
            </a:r>
            <a:r>
              <a:rPr lang="en-US" altLang="en-US" sz="1600" dirty="0"/>
              <a:t>Copyrighted.</a:t>
            </a:r>
          </a:p>
          <a:p>
            <a:pPr marL="0" indent="0">
              <a:buNone/>
            </a:pPr>
            <a:r>
              <a:rPr lang="el-GR" altLang="en-US" sz="1600" b="1" dirty="0"/>
              <a:t>Εικόνα 129. </a:t>
            </a:r>
            <a:r>
              <a:rPr lang="en-US" altLang="en-US" sz="1600" dirty="0"/>
              <a:t>Copyrighted.</a:t>
            </a:r>
          </a:p>
          <a:p>
            <a:pPr marL="0" indent="0">
              <a:buNone/>
            </a:pPr>
            <a:r>
              <a:rPr lang="en-US" altLang="en-US" sz="1600" b="1" dirty="0"/>
              <a:t>E</a:t>
            </a:r>
            <a:r>
              <a:rPr lang="el-GR" altLang="en-US" sz="1600" b="1" dirty="0" err="1"/>
              <a:t>ικόνα</a:t>
            </a:r>
            <a:r>
              <a:rPr lang="el-GR" altLang="en-US" sz="1600" b="1" dirty="0"/>
              <a:t> 130. </a:t>
            </a:r>
            <a:r>
              <a:rPr lang="en-US" altLang="en-US" sz="1600" dirty="0"/>
              <a:t>Copyrighted.</a:t>
            </a:r>
          </a:p>
          <a:p>
            <a:pPr marL="0" indent="0">
              <a:buNone/>
            </a:pPr>
            <a:r>
              <a:rPr lang="en-US" altLang="en-US" sz="1600" b="1" dirty="0"/>
              <a:t>E</a:t>
            </a:r>
            <a:r>
              <a:rPr lang="el-GR" altLang="en-US" sz="1600" b="1" dirty="0" err="1"/>
              <a:t>ικόνα</a:t>
            </a:r>
            <a:r>
              <a:rPr lang="el-GR" altLang="en-US" sz="1600" b="1" dirty="0"/>
              <a:t> 131</a:t>
            </a:r>
            <a:r>
              <a:rPr lang="el-GR" altLang="en-US" sz="1600" dirty="0"/>
              <a:t>. Πηγή: </a:t>
            </a:r>
            <a:r>
              <a:rPr lang="en-US" altLang="en-US" sz="1600" dirty="0"/>
              <a:t>P. </a:t>
            </a:r>
            <a:r>
              <a:rPr lang="en-US" altLang="en-US" sz="1600" dirty="0" err="1"/>
              <a:t>Farb</a:t>
            </a:r>
            <a:r>
              <a:rPr lang="en-US" altLang="en-US" sz="1600" dirty="0"/>
              <a:t> (1964). The Insects. Time-Life International. </a:t>
            </a:r>
          </a:p>
          <a:p>
            <a:pPr marL="0" indent="0">
              <a:buNone/>
            </a:pPr>
            <a:r>
              <a:rPr lang="el-GR" altLang="en-US" sz="1600" b="1" dirty="0"/>
              <a:t>Εικόνα 132</a:t>
            </a:r>
            <a:r>
              <a:rPr lang="el-GR" altLang="en-US" sz="1600" dirty="0"/>
              <a:t>. Πηγή: </a:t>
            </a:r>
            <a:r>
              <a:rPr lang="en-US" altLang="en-US" sz="1600" dirty="0"/>
              <a:t>W. M. Wheeler (1910) Ants. Their Structure, Development and </a:t>
            </a:r>
            <a:r>
              <a:rPr lang="en-US" altLang="en-US" sz="1600" dirty="0" err="1"/>
              <a:t>Behaviour</a:t>
            </a:r>
            <a:r>
              <a:rPr lang="en-US" altLang="en-US" sz="1600" dirty="0"/>
              <a:t>, Columbia University Press.</a:t>
            </a:r>
          </a:p>
          <a:p>
            <a:pPr marL="0" indent="0">
              <a:buNone/>
            </a:pPr>
            <a:r>
              <a:rPr lang="el-GR" altLang="en-US" sz="1600" b="1" dirty="0"/>
              <a:t>Εικόνα 133</a:t>
            </a:r>
            <a:r>
              <a:rPr lang="el-GR" altLang="en-US" sz="1600" dirty="0"/>
              <a:t>. Πηγή: </a:t>
            </a:r>
            <a:r>
              <a:rPr lang="en-US" altLang="en-US" sz="1600" dirty="0"/>
              <a:t>British Museum (Natural History) (1991). Ladybirds &amp; Lobsters, Scorpions &amp; Centipedes. Natural History Museum Publications</a:t>
            </a:r>
          </a:p>
          <a:p>
            <a:pPr marL="0" indent="0">
              <a:buNone/>
            </a:pPr>
            <a:r>
              <a:rPr lang="en-US" altLang="en-US" sz="1600" dirty="0"/>
              <a:t>http://www.birdwatch.co.uk/categories/articleItem.asp?item=643.</a:t>
            </a:r>
          </a:p>
          <a:p>
            <a:pPr marL="0" indent="0">
              <a:buNone/>
            </a:pPr>
            <a:r>
              <a:rPr lang="el-GR" altLang="en-US" sz="1600" b="1" dirty="0"/>
              <a:t>Εικόνα 134</a:t>
            </a:r>
            <a:r>
              <a:rPr lang="el-GR" altLang="en-US" sz="1600" dirty="0"/>
              <a:t>. </a:t>
            </a:r>
            <a:r>
              <a:rPr lang="en-US" altLang="en-US" sz="1600" dirty="0"/>
              <a:t>Copyrighted.</a:t>
            </a:r>
          </a:p>
          <a:p>
            <a:pPr marL="0" indent="0">
              <a:buNone/>
            </a:pPr>
            <a:r>
              <a:rPr lang="el-GR" altLang="en-US" sz="1600" b="1" dirty="0"/>
              <a:t>Εικόνα 135. </a:t>
            </a:r>
            <a:r>
              <a:rPr lang="el-GR" altLang="en-US" sz="1600" dirty="0"/>
              <a:t>Πηγή: Β. </a:t>
            </a:r>
            <a:r>
              <a:rPr lang="en-US" altLang="en-US" sz="1600" dirty="0" err="1"/>
              <a:t>Corbara</a:t>
            </a:r>
            <a:r>
              <a:rPr lang="en-US" altLang="en-US" sz="1600" dirty="0"/>
              <a:t> (1990). Les </a:t>
            </a:r>
            <a:r>
              <a:rPr lang="en-US" altLang="en-US" sz="1600" dirty="0" err="1"/>
              <a:t>Societes</a:t>
            </a:r>
            <a:r>
              <a:rPr lang="en-US" altLang="en-US" sz="1600" dirty="0"/>
              <a:t> </a:t>
            </a:r>
            <a:r>
              <a:rPr lang="en-US" altLang="en-US" sz="1600" dirty="0" err="1"/>
              <a:t>d’Insectes</a:t>
            </a:r>
            <a:r>
              <a:rPr lang="en-US" altLang="en-US" sz="1600" dirty="0"/>
              <a:t>. Hachette</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149</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409698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err="1" smtClean="0"/>
              <a:t>Εξωσκελετός</a:t>
            </a:r>
            <a:r>
              <a:rPr lang="el-GR" altLang="en-US" dirty="0" smtClean="0"/>
              <a:t> κεφαλής</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8400" y="1524000"/>
            <a:ext cx="4150164" cy="4653449"/>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15</a:t>
            </a:fld>
            <a:endParaRPr lang="el-GR" dirty="0"/>
          </a:p>
        </p:txBody>
      </p:sp>
      <p:sp>
        <p:nvSpPr>
          <p:cNvPr id="7" name="TextBox 6"/>
          <p:cNvSpPr txBox="1"/>
          <p:nvPr/>
        </p:nvSpPr>
        <p:spPr>
          <a:xfrm>
            <a:off x="6212326" y="5898031"/>
            <a:ext cx="376238" cy="276999"/>
          </a:xfrm>
          <a:prstGeom prst="rect">
            <a:avLst/>
          </a:prstGeom>
          <a:noFill/>
        </p:spPr>
        <p:txBody>
          <a:bodyPr wrap="square" rtlCol="0">
            <a:spAutoFit/>
          </a:bodyPr>
          <a:lstStyle/>
          <a:p>
            <a:r>
              <a:rPr lang="el-GR" sz="1200" dirty="0" smtClean="0">
                <a:latin typeface="+mn-lt"/>
              </a:rPr>
              <a:t>22</a:t>
            </a:r>
            <a:endParaRPr lang="en-US" sz="1200" dirty="0">
              <a:latin typeface="+mn-lt"/>
            </a:endParaRPr>
          </a:p>
        </p:txBody>
      </p:sp>
    </p:spTree>
    <p:extLst>
      <p:ext uri="{BB962C8B-B14F-4D97-AF65-F5344CB8AC3E}">
        <p14:creationId xmlns:p14="http://schemas.microsoft.com/office/powerpoint/2010/main" val="114136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219980" y="260648"/>
            <a:ext cx="8731696"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17/21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Εικόνες </a:t>
            </a:r>
            <a:r>
              <a:rPr lang="el-GR" altLang="en-US" sz="1600" b="1" dirty="0" smtClean="0"/>
              <a:t>13</a:t>
            </a:r>
            <a:r>
              <a:rPr lang="en-US" altLang="en-US" sz="1600" b="1" dirty="0" smtClean="0"/>
              <a:t>6</a:t>
            </a:r>
            <a:r>
              <a:rPr lang="el-GR" altLang="en-US" sz="1600" b="1" dirty="0" smtClean="0"/>
              <a:t>. </a:t>
            </a:r>
            <a:r>
              <a:rPr lang="el-GR" altLang="en-US" sz="1600" dirty="0"/>
              <a:t>Πηγή (1964)  </a:t>
            </a:r>
            <a:r>
              <a:rPr lang="en-US" altLang="en-US" sz="1600" dirty="0"/>
              <a:t>P. </a:t>
            </a:r>
            <a:r>
              <a:rPr lang="en-US" altLang="en-US" sz="1600" dirty="0" err="1"/>
              <a:t>Farb</a:t>
            </a:r>
            <a:r>
              <a:rPr lang="en-US" altLang="en-US" sz="1600" dirty="0"/>
              <a:t> (1964). The Insects. Time-Life International</a:t>
            </a:r>
          </a:p>
          <a:p>
            <a:pPr marL="0" indent="0">
              <a:buNone/>
            </a:pPr>
            <a:r>
              <a:rPr lang="el-GR" altLang="en-US" sz="1600" b="1" dirty="0"/>
              <a:t>Εικόνα 137. </a:t>
            </a:r>
            <a:r>
              <a:rPr lang="el-GR" altLang="en-US" sz="1600" dirty="0"/>
              <a:t>Πηγή: </a:t>
            </a:r>
            <a:r>
              <a:rPr lang="en-US" altLang="en-US" sz="1600" dirty="0" err="1"/>
              <a:t>Corbara</a:t>
            </a:r>
            <a:r>
              <a:rPr lang="en-US" altLang="en-US" sz="1600" dirty="0"/>
              <a:t> (1990). Les </a:t>
            </a:r>
            <a:r>
              <a:rPr lang="en-US" altLang="en-US" sz="1600" dirty="0" err="1"/>
              <a:t>Societes</a:t>
            </a:r>
            <a:r>
              <a:rPr lang="en-US" altLang="en-US" sz="1600" dirty="0"/>
              <a:t> </a:t>
            </a:r>
            <a:r>
              <a:rPr lang="en-US" altLang="en-US" sz="1600" dirty="0" err="1"/>
              <a:t>d’Insectes</a:t>
            </a:r>
            <a:r>
              <a:rPr lang="en-US" altLang="en-US" sz="1600" dirty="0"/>
              <a:t>. Hachette.</a:t>
            </a:r>
          </a:p>
          <a:p>
            <a:pPr marL="0" indent="0">
              <a:buNone/>
            </a:pPr>
            <a:r>
              <a:rPr lang="el-GR" altLang="en-US" sz="1600" b="1" dirty="0"/>
              <a:t>Εικόνα 138. </a:t>
            </a:r>
            <a:r>
              <a:rPr lang="el-GR" altLang="en-US" sz="1600" dirty="0"/>
              <a:t>Πηγή: </a:t>
            </a:r>
            <a:r>
              <a:rPr lang="en-US" altLang="en-US" sz="1600" dirty="0"/>
              <a:t>G. </a:t>
            </a:r>
            <a:r>
              <a:rPr lang="en-US" altLang="en-US" sz="1600" dirty="0" err="1"/>
              <a:t>Pretto</a:t>
            </a:r>
            <a:r>
              <a:rPr lang="en-US" altLang="en-US" sz="1600" dirty="0"/>
              <a:t>, A. </a:t>
            </a:r>
            <a:r>
              <a:rPr lang="en-US" altLang="en-US" sz="1600" dirty="0" err="1"/>
              <a:t>Minelli</a:t>
            </a:r>
            <a:r>
              <a:rPr lang="en-US" altLang="en-US" sz="1600" dirty="0"/>
              <a:t> &amp; M. </a:t>
            </a:r>
            <a:r>
              <a:rPr lang="en-US" altLang="en-US" sz="1600" dirty="0" err="1"/>
              <a:t>Ubertazzi-Tanara</a:t>
            </a:r>
            <a:r>
              <a:rPr lang="en-US" altLang="en-US" sz="1600" dirty="0"/>
              <a:t> (1975). The World of Nature. Book Club Associates.</a:t>
            </a:r>
          </a:p>
          <a:p>
            <a:pPr marL="0" indent="0">
              <a:buNone/>
            </a:pPr>
            <a:r>
              <a:rPr lang="el-GR" altLang="en-US" sz="1600" b="1" dirty="0"/>
              <a:t>Εικόνα 139. </a:t>
            </a:r>
            <a:r>
              <a:rPr lang="el-GR" altLang="en-US" sz="1600" dirty="0"/>
              <a:t>Πηγή: </a:t>
            </a:r>
            <a:r>
              <a:rPr lang="en-US" altLang="en-US" sz="1600" dirty="0"/>
              <a:t>B. </a:t>
            </a:r>
            <a:r>
              <a:rPr lang="en-US" altLang="en-US" sz="1600" dirty="0" err="1"/>
              <a:t>Hölldobler</a:t>
            </a:r>
            <a:r>
              <a:rPr lang="en-US" altLang="en-US" sz="1600" dirty="0"/>
              <a:t> &amp; E.O. Wilson (1998). The Ants. Springer.</a:t>
            </a:r>
          </a:p>
          <a:p>
            <a:pPr marL="0" indent="0">
              <a:buNone/>
            </a:pPr>
            <a:r>
              <a:rPr lang="el-GR" altLang="en-US" sz="1600" b="1" dirty="0"/>
              <a:t>Εικόνα 140. </a:t>
            </a:r>
            <a:r>
              <a:rPr lang="el-GR" altLang="en-US" sz="1600" dirty="0"/>
              <a:t>Πηγή: </a:t>
            </a:r>
            <a:r>
              <a:rPr lang="en-US" altLang="en-US" sz="1600" dirty="0"/>
              <a:t>B. </a:t>
            </a:r>
            <a:r>
              <a:rPr lang="en-US" altLang="en-US" sz="1600" dirty="0" err="1"/>
              <a:t>Hölldobler</a:t>
            </a:r>
            <a:r>
              <a:rPr lang="en-US" altLang="en-US" sz="1600" dirty="0"/>
              <a:t> &amp; E.O. Wilson (1998). The Ants. Springer.</a:t>
            </a:r>
          </a:p>
          <a:p>
            <a:pPr marL="0" indent="0">
              <a:buNone/>
            </a:pPr>
            <a:r>
              <a:rPr lang="el-GR" altLang="en-US" sz="1600" b="1" dirty="0"/>
              <a:t>Εικόνα 141.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142.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143.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144. </a:t>
            </a:r>
            <a:r>
              <a:rPr lang="el-GR" altLang="en-US" sz="1600" dirty="0"/>
              <a:t>Πηγή:  </a:t>
            </a:r>
            <a:r>
              <a:rPr lang="en-US" altLang="en-US" sz="1600" dirty="0"/>
              <a:t>B. </a:t>
            </a:r>
            <a:r>
              <a:rPr lang="en-US" altLang="en-US" sz="1600" dirty="0" err="1"/>
              <a:t>Corbara</a:t>
            </a:r>
            <a:r>
              <a:rPr lang="en-US" altLang="en-US" sz="1600" dirty="0"/>
              <a:t> (1990). Les </a:t>
            </a:r>
            <a:r>
              <a:rPr lang="en-US" altLang="en-US" sz="1600" dirty="0" err="1"/>
              <a:t>Societes</a:t>
            </a:r>
            <a:r>
              <a:rPr lang="en-US" altLang="en-US" sz="1600" dirty="0"/>
              <a:t> </a:t>
            </a:r>
            <a:r>
              <a:rPr lang="en-US" altLang="en-US" sz="1600" dirty="0" err="1"/>
              <a:t>d’Insectes</a:t>
            </a:r>
            <a:r>
              <a:rPr lang="en-US" altLang="en-US" sz="1600" dirty="0"/>
              <a:t>. Hachette.</a:t>
            </a:r>
          </a:p>
          <a:p>
            <a:pPr marL="0" indent="0">
              <a:buNone/>
            </a:pPr>
            <a:r>
              <a:rPr lang="el-GR" altLang="en-US" sz="1600" b="1" dirty="0"/>
              <a:t>Εικόνα 145</a:t>
            </a:r>
            <a:r>
              <a:rPr lang="el-GR" altLang="en-US" sz="1600" dirty="0"/>
              <a:t>. </a:t>
            </a:r>
            <a:r>
              <a:rPr lang="en-US" altLang="en-US" sz="1600" dirty="0"/>
              <a:t>Copyright 1987 by CBS College Publishing , Copyright 1980 by Saunders College /Holt, Rinehart and Winston. Copyright 1963,68 and 1974 by W.B. Saunders Company. Picture taken form "Invertebrate Zoology" by Robert B. Barnes, fifth edition ISBN 0-03-008914-X.</a:t>
            </a:r>
          </a:p>
          <a:p>
            <a:pPr marL="0" indent="0">
              <a:buNone/>
            </a:pPr>
            <a:r>
              <a:rPr lang="el-GR" altLang="en-US" sz="1600" b="1" dirty="0"/>
              <a:t>Εικόνα 146.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147. </a:t>
            </a:r>
            <a:r>
              <a:rPr lang="el-GR" altLang="en-US" sz="1600" dirty="0"/>
              <a:t>Σύνδεσμος: </a:t>
            </a:r>
            <a:r>
              <a:rPr lang="en-US" altLang="en-US" sz="1600" dirty="0"/>
              <a:t>https://www.flickr.com/photos/ricosz/5374957861/. </a:t>
            </a:r>
            <a:r>
              <a:rPr lang="el-GR" altLang="en-US" sz="1600" dirty="0"/>
              <a:t>Πηγή: </a:t>
            </a:r>
            <a:r>
              <a:rPr lang="en-US" altLang="en-US" sz="1600" dirty="0"/>
              <a:t>www.flikr. Com</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150</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389619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12808" y="260648"/>
            <a:ext cx="8731696"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18/21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148. </a:t>
            </a:r>
            <a:r>
              <a:rPr lang="en-US" altLang="en-US" sz="1600" dirty="0"/>
              <a:t>Copyright The-Crankshaft Publishing’s what-when-how.com. </a:t>
            </a:r>
            <a:r>
              <a:rPr lang="el-GR" altLang="en-US" sz="1600" dirty="0"/>
              <a:t>Σύνδεσμος: </a:t>
            </a:r>
            <a:r>
              <a:rPr lang="en-US" altLang="en-US" sz="1600" dirty="0"/>
              <a:t>http://what-when-how.com/insects/collembola-springtails-snow-fleas-insects/. </a:t>
            </a:r>
            <a:r>
              <a:rPr lang="el-GR" altLang="en-US" sz="1600" dirty="0"/>
              <a:t>Πηγή: </a:t>
            </a:r>
            <a:r>
              <a:rPr lang="en-US" altLang="en-US" sz="1600" dirty="0"/>
              <a:t>http://what-when-how.com.</a:t>
            </a:r>
          </a:p>
          <a:p>
            <a:pPr marL="0" indent="0">
              <a:buNone/>
            </a:pPr>
            <a:r>
              <a:rPr lang="el-GR" altLang="en-US" sz="1600" b="1" dirty="0"/>
              <a:t>Εικόνα 149.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150.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  </a:t>
            </a:r>
          </a:p>
          <a:p>
            <a:pPr marL="0" indent="0">
              <a:buNone/>
            </a:pPr>
            <a:r>
              <a:rPr lang="el-GR" altLang="en-US" sz="1600" b="1" dirty="0"/>
              <a:t>Εικόνα 151</a:t>
            </a:r>
            <a:r>
              <a:rPr lang="el-GR" altLang="en-US" sz="1600" dirty="0"/>
              <a:t>. 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152.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153.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154.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155.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156</a:t>
            </a:r>
            <a:r>
              <a:rPr lang="el-GR" altLang="en-US" sz="1600" dirty="0"/>
              <a:t>. 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157</a:t>
            </a:r>
            <a:r>
              <a:rPr lang="el-GR" altLang="en-US" sz="1600" dirty="0"/>
              <a:t>. 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158.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159.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151</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75635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183976" y="332656"/>
            <a:ext cx="8803704"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19/21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160. </a:t>
            </a:r>
            <a:r>
              <a:rPr lang="el-GR" altLang="en-US" sz="1600" dirty="0"/>
              <a:t>Πηγή: </a:t>
            </a:r>
            <a:r>
              <a:rPr lang="en-US" altLang="en-US" sz="1600" dirty="0"/>
              <a:t>M. </a:t>
            </a:r>
            <a:r>
              <a:rPr lang="en-US" altLang="en-US" sz="1600" dirty="0" err="1"/>
              <a:t>Chinery</a:t>
            </a:r>
            <a:r>
              <a:rPr lang="en-US" altLang="en-US" sz="1600" dirty="0"/>
              <a:t> (1976). A Field Guide to the Insects of Britain and Northern Europe. Collins.</a:t>
            </a:r>
          </a:p>
          <a:p>
            <a:pPr marL="0" indent="0">
              <a:buNone/>
            </a:pPr>
            <a:r>
              <a:rPr lang="el-GR" altLang="en-US" sz="1600" b="1" dirty="0"/>
              <a:t>Εικόνα 161.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162.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163</a:t>
            </a:r>
            <a:r>
              <a:rPr lang="el-GR" altLang="en-US" sz="1600" dirty="0"/>
              <a:t>. 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164.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165</a:t>
            </a:r>
            <a:r>
              <a:rPr lang="el-GR" altLang="en-US" sz="1600" dirty="0"/>
              <a:t>. 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166.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r>
              <a:rPr lang="el-GR" altLang="en-US" sz="1600" dirty="0"/>
              <a:t>Εικόνα 167. 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168.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169.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170.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171.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172.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152</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1017769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219980" y="332656"/>
            <a:ext cx="8731696" cy="1325563"/>
          </a:xfrm>
        </p:spPr>
        <p:txBody>
          <a:bodyPr/>
          <a:lstStyle/>
          <a:p>
            <a:pPr eaLnBrk="1" hangingPunct="1"/>
            <a:r>
              <a:rPr lang="el-GR" altLang="en-US" sz="4000" dirty="0" smtClean="0"/>
              <a:t>Σημείωμα Χρήσης Έργων Τρίτων</a:t>
            </a:r>
            <a:r>
              <a:rPr lang="en-US" altLang="en-US" sz="4000" dirty="0" smtClean="0"/>
              <a:t> </a:t>
            </a:r>
            <a:r>
              <a:rPr lang="en-US" altLang="en-US" sz="4000" dirty="0" smtClean="0"/>
              <a:t>20/21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normAutofit lnSpcReduction="10000"/>
          </a:bodyPr>
          <a:lstStyle/>
          <a:p>
            <a:pPr marL="0" indent="0">
              <a:buNone/>
            </a:pPr>
            <a:r>
              <a:rPr lang="el-GR" altLang="en-US" sz="1600" b="1" dirty="0"/>
              <a:t>Εικόνα 173.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174.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175.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176.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177.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178.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179.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180.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181.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182</a:t>
            </a:r>
            <a:r>
              <a:rPr lang="el-GR" altLang="en-US" sz="1600" dirty="0"/>
              <a:t>. 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183.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184.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185. </a:t>
            </a:r>
            <a:r>
              <a:rPr lang="el-GR" altLang="en-US" sz="1600" dirty="0"/>
              <a:t>Πηγή: </a:t>
            </a:r>
            <a:r>
              <a:rPr lang="en-US" altLang="en-US" sz="1600" dirty="0"/>
              <a:t>M. </a:t>
            </a:r>
            <a:r>
              <a:rPr lang="en-US" altLang="en-US" sz="1600" dirty="0" err="1"/>
              <a:t>Chinery</a:t>
            </a:r>
            <a:r>
              <a:rPr lang="en-US" altLang="en-US" sz="1600" dirty="0"/>
              <a:t> (1976). A Field Guide to the Insects of Britain and Northern Europe. Collins</a:t>
            </a:r>
            <a:r>
              <a:rPr lang="en-US" altLang="en-US" sz="1600" dirty="0" smtClean="0"/>
              <a:t>.</a:t>
            </a: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153</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9069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Title 1"/>
          <p:cNvSpPr>
            <a:spLocks noGrp="1"/>
          </p:cNvSpPr>
          <p:nvPr>
            <p:ph type="title"/>
          </p:nvPr>
        </p:nvSpPr>
        <p:spPr>
          <a:xfrm>
            <a:off x="219980" y="332656"/>
            <a:ext cx="8731696" cy="1325563"/>
          </a:xfrm>
        </p:spPr>
        <p:txBody>
          <a:bodyPr/>
          <a:lstStyle/>
          <a:p>
            <a:pPr eaLnBrk="1" hangingPunct="1"/>
            <a:r>
              <a:rPr lang="el-GR" altLang="en-US" sz="4000" dirty="0" smtClean="0"/>
              <a:t>Σημείωμα Χρήσης Έργων Τρίτων</a:t>
            </a:r>
            <a:r>
              <a:rPr lang="en-US" altLang="en-US" sz="4000" smtClean="0"/>
              <a:t> </a:t>
            </a:r>
            <a:r>
              <a:rPr lang="en-US" altLang="en-US" sz="4000" smtClean="0"/>
              <a:t>21/21</a:t>
            </a:r>
            <a:endParaRPr lang="el-GR" altLang="en-US" sz="4000" dirty="0" smtClean="0"/>
          </a:p>
        </p:txBody>
      </p:sp>
      <p:sp>
        <p:nvSpPr>
          <p:cNvPr id="287747" name="Content Placeholder 2"/>
          <p:cNvSpPr>
            <a:spLocks noGrp="1"/>
          </p:cNvSpPr>
          <p:nvPr>
            <p:ph idx="1"/>
          </p:nvPr>
        </p:nvSpPr>
        <p:spPr>
          <a:xfrm>
            <a:off x="318628" y="1484784"/>
            <a:ext cx="8534400" cy="4543425"/>
          </a:xfrm>
        </p:spPr>
        <p:txBody>
          <a:bodyPr/>
          <a:lstStyle/>
          <a:p>
            <a:pPr marL="0" indent="0">
              <a:buNone/>
            </a:pPr>
            <a:r>
              <a:rPr lang="el-GR" altLang="en-US" sz="1600" b="1" dirty="0"/>
              <a:t>Εικόνα 186.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187.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188. </a:t>
            </a:r>
            <a:r>
              <a:rPr lang="el-GR" altLang="en-US" sz="1600" dirty="0"/>
              <a:t>Πηγή: </a:t>
            </a:r>
            <a:r>
              <a:rPr lang="en-US" altLang="en-US" sz="1600" dirty="0"/>
              <a:t>B. </a:t>
            </a:r>
            <a:r>
              <a:rPr lang="en-US" altLang="en-US" sz="1600" dirty="0" err="1"/>
              <a:t>Loyer</a:t>
            </a:r>
            <a:r>
              <a:rPr lang="en-US" altLang="en-US" sz="1600" dirty="0"/>
              <a:t> (1996). 100 </a:t>
            </a:r>
            <a:r>
              <a:rPr lang="en-US" altLang="en-US" sz="1600" dirty="0" err="1"/>
              <a:t>Insectes</a:t>
            </a:r>
            <a:r>
              <a:rPr lang="en-US" altLang="en-US" sz="1600" dirty="0"/>
              <a:t> </a:t>
            </a:r>
            <a:r>
              <a:rPr lang="en-US" altLang="en-US" sz="1600" dirty="0" err="1"/>
              <a:t>Faciles</a:t>
            </a:r>
            <a:r>
              <a:rPr lang="en-US" altLang="en-US" sz="1600" dirty="0"/>
              <a:t> a </a:t>
            </a:r>
            <a:r>
              <a:rPr lang="en-US" altLang="en-US" sz="1600" dirty="0" err="1"/>
              <a:t>Voir</a:t>
            </a:r>
            <a:r>
              <a:rPr lang="en-US" altLang="en-US" sz="1600" dirty="0"/>
              <a:t>. Nathan.</a:t>
            </a:r>
          </a:p>
          <a:p>
            <a:pPr marL="0" indent="0">
              <a:buNone/>
            </a:pPr>
            <a:r>
              <a:rPr lang="el-GR" altLang="en-US" sz="1600" b="1" dirty="0"/>
              <a:t>Εικόνα 189. </a:t>
            </a:r>
            <a:r>
              <a:rPr lang="el-GR" altLang="en-US" sz="1600" dirty="0"/>
              <a:t>Πηγή: </a:t>
            </a:r>
            <a:r>
              <a:rPr lang="en-US" altLang="en-US" sz="1600" dirty="0"/>
              <a:t>Th. Rowland-</a:t>
            </a:r>
            <a:r>
              <a:rPr lang="en-US" altLang="en-US" sz="1600" dirty="0" err="1"/>
              <a:t>Entwisle</a:t>
            </a:r>
            <a:r>
              <a:rPr lang="en-US" altLang="en-US" sz="1600" dirty="0"/>
              <a:t> (1976). The World you Never See. Insect Life. Hamlyn.</a:t>
            </a:r>
          </a:p>
          <a:p>
            <a:pPr marL="0" indent="0">
              <a:buNone/>
            </a:pPr>
            <a:r>
              <a:rPr lang="el-GR" altLang="en-US" sz="1600" b="1" dirty="0"/>
              <a:t>Εικόνα 190</a:t>
            </a:r>
            <a:r>
              <a:rPr lang="el-GR" altLang="en-US" sz="1600" dirty="0"/>
              <a:t>. </a:t>
            </a:r>
            <a:r>
              <a:rPr lang="en-US" altLang="en-US" sz="1600" dirty="0"/>
              <a:t>The copyright to all material used in this web-site is held by the University of Edinburgh, except where specified otherwise in the text accompanying certain photographs. </a:t>
            </a:r>
            <a:r>
              <a:rPr lang="el-GR" altLang="en-US" sz="1600" dirty="0"/>
              <a:t>Σύνδεσμος: </a:t>
            </a:r>
            <a:r>
              <a:rPr lang="en-US" altLang="en-US" sz="1600" dirty="0"/>
              <a:t>http://www.nhc.ed.ac.uk/index.php?page=24.25.298. </a:t>
            </a:r>
            <a:r>
              <a:rPr lang="el-GR" altLang="en-US" sz="1600" dirty="0"/>
              <a:t>Πηγή: </a:t>
            </a:r>
            <a:r>
              <a:rPr lang="en-US" altLang="en-US" sz="1600" dirty="0"/>
              <a:t>http://www.nhc.ed.ac.uk.</a:t>
            </a:r>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a:p>
            <a:pPr marL="0" indent="0">
              <a:buNone/>
            </a:pPr>
            <a:endParaRPr lang="en-US" altLang="en-US" sz="1600" dirty="0"/>
          </a:p>
        </p:txBody>
      </p:sp>
      <p:sp>
        <p:nvSpPr>
          <p:cNvPr id="6" name="Θέση υποσέλιδου 5"/>
          <p:cNvSpPr>
            <a:spLocks noGrp="1"/>
          </p:cNvSpPr>
          <p:nvPr>
            <p:ph type="ftr" sz="quarter" idx="11"/>
          </p:nvPr>
        </p:nvSpPr>
        <p:spPr/>
        <p:txBody>
          <a:bodyPr/>
          <a:lstStyle/>
          <a:p>
            <a:pPr>
              <a:defRPr/>
            </a:pPr>
            <a:r>
              <a:rPr lang="el-GR" smtClean="0"/>
              <a:t>Ενότητα 18. Εξάποδα</a:t>
            </a:r>
            <a:endParaRPr lang="en-US" dirty="0"/>
          </a:p>
        </p:txBody>
      </p:sp>
      <p:sp>
        <p:nvSpPr>
          <p:cNvPr id="287749" name="Θέση αριθμού διαφάνειας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3200">
                <a:solidFill>
                  <a:schemeClr val="tx1"/>
                </a:solidFill>
                <a:latin typeface="Calibri" panose="020F0502020204030204" pitchFamily="34" charset="0"/>
                <a:cs typeface="Tahoma" panose="020B0604030504040204" pitchFamily="34" charset="0"/>
              </a:defRPr>
            </a:lvl1pPr>
            <a:lvl2pPr marL="742950" indent="-285750">
              <a:lnSpc>
                <a:spcPct val="90000"/>
              </a:lnSpc>
              <a:spcBef>
                <a:spcPts val="500"/>
              </a:spcBef>
              <a:buFont typeface="Arial" panose="020B0604020202020204" pitchFamily="34" charset="0"/>
              <a:buChar char="•"/>
              <a:defRPr sz="2800">
                <a:solidFill>
                  <a:schemeClr val="tx1"/>
                </a:solidFill>
                <a:latin typeface="Calibri" panose="020F0502020204030204" pitchFamily="34" charset="0"/>
                <a:cs typeface="Tahoma" panose="020B0604030504040204" pitchFamily="34" charset="0"/>
              </a:defRPr>
            </a:lvl2pPr>
            <a:lvl3pPr marL="11430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cs typeface="Tahoma" panose="020B0604030504040204" pitchFamily="34" charset="0"/>
              </a:defRPr>
            </a:lvl3pPr>
            <a:lvl4pPr marL="1600200" indent="-228600">
              <a:lnSpc>
                <a:spcPct val="90000"/>
              </a:lnSpc>
              <a:spcBef>
                <a:spcPts val="500"/>
              </a:spcBef>
              <a:buFont typeface="Arial" panose="020B0604020202020204" pitchFamily="34" charset="0"/>
              <a:buChar char="•"/>
              <a:defRPr sz="2200">
                <a:solidFill>
                  <a:schemeClr val="tx1"/>
                </a:solidFill>
                <a:latin typeface="Calibri" panose="020F0502020204030204" pitchFamily="34" charset="0"/>
                <a:cs typeface="Tahoma" panose="020B060403050404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cs typeface="Tahoma" panose="020B0604030504040204" pitchFamily="34" charset="0"/>
              </a:defRPr>
            </a:lvl9pPr>
          </a:lstStyle>
          <a:p>
            <a:pPr>
              <a:lnSpc>
                <a:spcPct val="100000"/>
              </a:lnSpc>
              <a:spcBef>
                <a:spcPct val="0"/>
              </a:spcBef>
              <a:buFontTx/>
              <a:buNone/>
            </a:pPr>
            <a:fld id="{E618AB5B-B11C-4FA4-BB3B-BF87C0A8E421}" type="slidenum">
              <a:rPr lang="en-US" altLang="en-US" sz="1200" smtClean="0">
                <a:solidFill>
                  <a:srgbClr val="898989"/>
                </a:solidFill>
                <a:cs typeface="Arial" panose="020B0604020202020204" pitchFamily="34" charset="0"/>
              </a:rPr>
              <a:pPr>
                <a:lnSpc>
                  <a:spcPct val="100000"/>
                </a:lnSpc>
                <a:spcBef>
                  <a:spcPct val="0"/>
                </a:spcBef>
                <a:buFontTx/>
                <a:buNone/>
              </a:pPr>
              <a:t>154</a:t>
            </a:fld>
            <a:endParaRPr lang="en-US" altLang="en-US" sz="1200" smtClean="0">
              <a:solidFill>
                <a:srgbClr val="898989"/>
              </a:solidFill>
              <a:cs typeface="Arial" panose="020B0604020202020204" pitchFamily="34" charset="0"/>
            </a:endParaRPr>
          </a:p>
        </p:txBody>
      </p:sp>
    </p:spTree>
    <p:extLst>
      <p:ext uri="{BB962C8B-B14F-4D97-AF65-F5344CB8AC3E}">
        <p14:creationId xmlns:p14="http://schemas.microsoft.com/office/powerpoint/2010/main" val="259114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sz="4000" dirty="0" smtClean="0"/>
              <a:t>Τμήματα του σώματος των εντόμων</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00232" y="1714488"/>
            <a:ext cx="4369250" cy="483235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16</a:t>
            </a:fld>
            <a:endParaRPr lang="el-GR" dirty="0"/>
          </a:p>
        </p:txBody>
      </p:sp>
      <p:sp>
        <p:nvSpPr>
          <p:cNvPr id="6" name="TextBox 5"/>
          <p:cNvSpPr txBox="1"/>
          <p:nvPr/>
        </p:nvSpPr>
        <p:spPr>
          <a:xfrm>
            <a:off x="4543079" y="6269839"/>
            <a:ext cx="376238" cy="276999"/>
          </a:xfrm>
          <a:prstGeom prst="rect">
            <a:avLst/>
          </a:prstGeom>
          <a:noFill/>
        </p:spPr>
        <p:txBody>
          <a:bodyPr wrap="square" rtlCol="0">
            <a:spAutoFit/>
          </a:bodyPr>
          <a:lstStyle/>
          <a:p>
            <a:r>
              <a:rPr lang="el-GR" sz="1200" dirty="0" smtClean="0">
                <a:latin typeface="+mn-lt"/>
              </a:rPr>
              <a:t>23</a:t>
            </a:r>
            <a:endParaRPr lang="en-US" sz="1200" dirty="0">
              <a:latin typeface="+mn-lt"/>
            </a:endParaRPr>
          </a:p>
        </p:txBody>
      </p:sp>
    </p:spTree>
    <p:extLst>
      <p:ext uri="{BB962C8B-B14F-4D97-AF65-F5344CB8AC3E}">
        <p14:creationId xmlns:p14="http://schemas.microsoft.com/office/powerpoint/2010/main" val="64794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Μορφές κεραιών εντόμων</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2510" y="1371600"/>
            <a:ext cx="3438980" cy="487756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17</a:t>
            </a:fld>
            <a:endParaRPr lang="el-GR" dirty="0"/>
          </a:p>
        </p:txBody>
      </p:sp>
      <p:sp>
        <p:nvSpPr>
          <p:cNvPr id="7" name="TextBox 6"/>
          <p:cNvSpPr txBox="1"/>
          <p:nvPr/>
        </p:nvSpPr>
        <p:spPr>
          <a:xfrm>
            <a:off x="5940152" y="6021288"/>
            <a:ext cx="376238" cy="276999"/>
          </a:xfrm>
          <a:prstGeom prst="rect">
            <a:avLst/>
          </a:prstGeom>
          <a:noFill/>
        </p:spPr>
        <p:txBody>
          <a:bodyPr wrap="square" rtlCol="0">
            <a:spAutoFit/>
          </a:bodyPr>
          <a:lstStyle/>
          <a:p>
            <a:r>
              <a:rPr lang="el-GR" sz="1200" dirty="0" smtClean="0">
                <a:latin typeface="+mn-lt"/>
              </a:rPr>
              <a:t>2</a:t>
            </a:r>
            <a:r>
              <a:rPr lang="en-US" sz="1200" dirty="0" smtClean="0">
                <a:latin typeface="+mn-lt"/>
              </a:rPr>
              <a:t>4</a:t>
            </a:r>
            <a:endParaRPr lang="en-US" sz="1200" dirty="0">
              <a:latin typeface="+mn-lt"/>
            </a:endParaRPr>
          </a:p>
        </p:txBody>
      </p:sp>
    </p:spTree>
    <p:extLst>
      <p:ext uri="{BB962C8B-B14F-4D97-AF65-F5344CB8AC3E}">
        <p14:creationId xmlns:p14="http://schemas.microsoft.com/office/powerpoint/2010/main" val="3419339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Κεραίες </a:t>
            </a:r>
            <a:r>
              <a:rPr lang="el-GR" altLang="en-US" dirty="0" smtClean="0"/>
              <a:t>εντόμων 1/2</a:t>
            </a:r>
            <a:endParaRPr lang="el-GR" altLang="en-US" dirty="0" smtClean="0"/>
          </a:p>
        </p:txBody>
      </p:sp>
      <p:pic>
        <p:nvPicPr>
          <p:cNvPr id="10" name="Content Placeholder 9"/>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824" r="731"/>
          <a:stretch/>
        </p:blipFill>
        <p:spPr>
          <a:xfrm>
            <a:off x="1470025" y="1371600"/>
            <a:ext cx="6203950" cy="4866659"/>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18</a:t>
            </a:fld>
            <a:endParaRPr lang="el-GR" dirty="0"/>
          </a:p>
        </p:txBody>
      </p:sp>
      <p:sp>
        <p:nvSpPr>
          <p:cNvPr id="6" name="TextBox 5"/>
          <p:cNvSpPr txBox="1"/>
          <p:nvPr/>
        </p:nvSpPr>
        <p:spPr>
          <a:xfrm>
            <a:off x="5220072" y="3440033"/>
            <a:ext cx="376238" cy="276999"/>
          </a:xfrm>
          <a:prstGeom prst="rect">
            <a:avLst/>
          </a:prstGeom>
          <a:noFill/>
        </p:spPr>
        <p:txBody>
          <a:bodyPr wrap="square" rtlCol="0">
            <a:spAutoFit/>
          </a:bodyPr>
          <a:lstStyle/>
          <a:p>
            <a:r>
              <a:rPr lang="el-GR" sz="1200" dirty="0" smtClean="0">
                <a:solidFill>
                  <a:schemeClr val="bg1"/>
                </a:solidFill>
                <a:latin typeface="+mn-lt"/>
              </a:rPr>
              <a:t>25</a:t>
            </a:r>
            <a:endParaRPr lang="en-US" sz="1200" dirty="0">
              <a:solidFill>
                <a:schemeClr val="bg1"/>
              </a:solidFill>
              <a:latin typeface="+mn-lt"/>
            </a:endParaRPr>
          </a:p>
        </p:txBody>
      </p:sp>
      <p:sp>
        <p:nvSpPr>
          <p:cNvPr id="7" name="TextBox 6"/>
          <p:cNvSpPr txBox="1"/>
          <p:nvPr/>
        </p:nvSpPr>
        <p:spPr>
          <a:xfrm>
            <a:off x="7297737" y="3440032"/>
            <a:ext cx="376238" cy="276999"/>
          </a:xfrm>
          <a:prstGeom prst="rect">
            <a:avLst/>
          </a:prstGeom>
          <a:noFill/>
        </p:spPr>
        <p:txBody>
          <a:bodyPr wrap="square" rtlCol="0">
            <a:spAutoFit/>
          </a:bodyPr>
          <a:lstStyle/>
          <a:p>
            <a:r>
              <a:rPr lang="el-GR" sz="1200" dirty="0" smtClean="0">
                <a:solidFill>
                  <a:schemeClr val="bg1"/>
                </a:solidFill>
                <a:latin typeface="+mn-lt"/>
              </a:rPr>
              <a:t>26</a:t>
            </a:r>
            <a:endParaRPr lang="en-US" sz="1200" dirty="0">
              <a:solidFill>
                <a:schemeClr val="bg1"/>
              </a:solidFill>
              <a:latin typeface="+mn-lt"/>
            </a:endParaRPr>
          </a:p>
        </p:txBody>
      </p:sp>
      <p:sp>
        <p:nvSpPr>
          <p:cNvPr id="8" name="TextBox 7"/>
          <p:cNvSpPr txBox="1"/>
          <p:nvPr/>
        </p:nvSpPr>
        <p:spPr>
          <a:xfrm>
            <a:off x="7291269" y="5881806"/>
            <a:ext cx="376238" cy="276999"/>
          </a:xfrm>
          <a:prstGeom prst="rect">
            <a:avLst/>
          </a:prstGeom>
          <a:noFill/>
        </p:spPr>
        <p:txBody>
          <a:bodyPr wrap="square" rtlCol="0">
            <a:spAutoFit/>
          </a:bodyPr>
          <a:lstStyle/>
          <a:p>
            <a:r>
              <a:rPr lang="el-GR" sz="1200" dirty="0" smtClean="0">
                <a:solidFill>
                  <a:schemeClr val="bg1"/>
                </a:solidFill>
                <a:latin typeface="+mn-lt"/>
              </a:rPr>
              <a:t>27</a:t>
            </a:r>
            <a:endParaRPr lang="en-US" sz="1200" dirty="0">
              <a:solidFill>
                <a:schemeClr val="bg1"/>
              </a:solidFill>
              <a:latin typeface="+mn-lt"/>
            </a:endParaRPr>
          </a:p>
        </p:txBody>
      </p:sp>
    </p:spTree>
    <p:extLst>
      <p:ext uri="{BB962C8B-B14F-4D97-AF65-F5344CB8AC3E}">
        <p14:creationId xmlns:p14="http://schemas.microsoft.com/office/powerpoint/2010/main" val="1732926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Κεραίες </a:t>
            </a:r>
            <a:r>
              <a:rPr lang="el-GR" altLang="en-US" dirty="0" smtClean="0"/>
              <a:t>εντόμων 2/2</a:t>
            </a:r>
            <a:endParaRPr lang="el-GR" altLang="en-US" dirty="0" smtClean="0"/>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a:stretch/>
        </p:blipFill>
        <p:spPr>
          <a:xfrm>
            <a:off x="381000" y="1672759"/>
            <a:ext cx="4530151" cy="3083018"/>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509557" y="2777840"/>
            <a:ext cx="3023256" cy="3100775"/>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19</a:t>
            </a:fld>
            <a:endParaRPr lang="el-GR" dirty="0"/>
          </a:p>
        </p:txBody>
      </p:sp>
      <p:sp>
        <p:nvSpPr>
          <p:cNvPr id="8" name="TextBox 7"/>
          <p:cNvSpPr txBox="1"/>
          <p:nvPr/>
        </p:nvSpPr>
        <p:spPr>
          <a:xfrm>
            <a:off x="4587236" y="4455357"/>
            <a:ext cx="376238" cy="276999"/>
          </a:xfrm>
          <a:prstGeom prst="rect">
            <a:avLst/>
          </a:prstGeom>
          <a:noFill/>
        </p:spPr>
        <p:txBody>
          <a:bodyPr wrap="square" rtlCol="0">
            <a:spAutoFit/>
          </a:bodyPr>
          <a:lstStyle/>
          <a:p>
            <a:r>
              <a:rPr lang="el-GR" sz="1200" dirty="0" smtClean="0">
                <a:solidFill>
                  <a:schemeClr val="bg1"/>
                </a:solidFill>
                <a:latin typeface="+mn-lt"/>
              </a:rPr>
              <a:t>28</a:t>
            </a:r>
            <a:endParaRPr lang="en-US" sz="1200" dirty="0">
              <a:solidFill>
                <a:schemeClr val="bg1"/>
              </a:solidFill>
              <a:latin typeface="+mn-lt"/>
            </a:endParaRPr>
          </a:p>
        </p:txBody>
      </p:sp>
      <p:sp>
        <p:nvSpPr>
          <p:cNvPr id="9" name="TextBox 8"/>
          <p:cNvSpPr txBox="1"/>
          <p:nvPr/>
        </p:nvSpPr>
        <p:spPr>
          <a:xfrm>
            <a:off x="8156575" y="5601616"/>
            <a:ext cx="376238" cy="276999"/>
          </a:xfrm>
          <a:prstGeom prst="rect">
            <a:avLst/>
          </a:prstGeom>
          <a:noFill/>
        </p:spPr>
        <p:txBody>
          <a:bodyPr wrap="square" rtlCol="0">
            <a:spAutoFit/>
          </a:bodyPr>
          <a:lstStyle/>
          <a:p>
            <a:r>
              <a:rPr lang="el-GR" sz="1200" dirty="0" smtClean="0">
                <a:solidFill>
                  <a:schemeClr val="bg1"/>
                </a:solidFill>
                <a:latin typeface="+mn-lt"/>
              </a:rPr>
              <a:t>29</a:t>
            </a:r>
            <a:endParaRPr lang="en-US" sz="1200" dirty="0">
              <a:solidFill>
                <a:schemeClr val="bg1"/>
              </a:solidFill>
              <a:latin typeface="+mn-lt"/>
            </a:endParaRPr>
          </a:p>
        </p:txBody>
      </p:sp>
    </p:spTree>
    <p:extLst>
      <p:ext uri="{BB962C8B-B14F-4D97-AF65-F5344CB8AC3E}">
        <p14:creationId xmlns:p14="http://schemas.microsoft.com/office/powerpoint/2010/main" val="607210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11560" y="0"/>
            <a:ext cx="7886700" cy="1325563"/>
          </a:xfrm>
        </p:spPr>
        <p:txBody>
          <a:bodyPr/>
          <a:lstStyle/>
          <a:p>
            <a:r>
              <a:rPr lang="el-GR" altLang="en-US" dirty="0" smtClean="0"/>
              <a:t>Περιεχόμενο Ενότητας</a:t>
            </a:r>
          </a:p>
        </p:txBody>
      </p:sp>
      <p:sp>
        <p:nvSpPr>
          <p:cNvPr id="7171" name="Content Placeholder 2"/>
          <p:cNvSpPr>
            <a:spLocks noGrp="1"/>
          </p:cNvSpPr>
          <p:nvPr>
            <p:ph idx="1"/>
          </p:nvPr>
        </p:nvSpPr>
        <p:spPr>
          <a:xfrm>
            <a:off x="611560" y="1124744"/>
            <a:ext cx="7886700" cy="4351338"/>
          </a:xfrm>
        </p:spPr>
        <p:txBody>
          <a:bodyPr>
            <a:normAutofit fontScale="92500" lnSpcReduction="10000"/>
          </a:bodyPr>
          <a:lstStyle/>
          <a:p>
            <a:r>
              <a:rPr lang="el-GR" altLang="en-US" sz="2400" dirty="0" smtClean="0"/>
              <a:t>Εξάπλωση</a:t>
            </a:r>
          </a:p>
          <a:p>
            <a:r>
              <a:rPr lang="el-GR" altLang="en-US" sz="2400" dirty="0" smtClean="0"/>
              <a:t>Προσαρμοστικότητα</a:t>
            </a:r>
          </a:p>
          <a:p>
            <a:r>
              <a:rPr lang="el-GR" altLang="en-US" sz="2400" dirty="0" smtClean="0"/>
              <a:t>Εξωτερική μορφολογία και λειτουργία</a:t>
            </a:r>
          </a:p>
          <a:p>
            <a:r>
              <a:rPr lang="el-GR" altLang="en-US" sz="2400" dirty="0" smtClean="0"/>
              <a:t>Εσωτερική μορφή και λειτουργία</a:t>
            </a:r>
          </a:p>
          <a:p>
            <a:r>
              <a:rPr lang="el-GR" altLang="en-US" sz="2400" dirty="0" smtClean="0"/>
              <a:t>Μεταμόρφωση και αύξηση</a:t>
            </a:r>
          </a:p>
          <a:p>
            <a:r>
              <a:rPr lang="el-GR" altLang="en-US" sz="2400" dirty="0" err="1" smtClean="0"/>
              <a:t>Διάπαυση</a:t>
            </a:r>
            <a:endParaRPr lang="el-GR" altLang="en-US" sz="2400" dirty="0" smtClean="0"/>
          </a:p>
          <a:p>
            <a:r>
              <a:rPr lang="el-GR" altLang="en-US" sz="2400" dirty="0" smtClean="0"/>
              <a:t>Άμυνα</a:t>
            </a:r>
          </a:p>
          <a:p>
            <a:r>
              <a:rPr lang="el-GR" altLang="en-US" sz="2400" dirty="0" smtClean="0"/>
              <a:t>Συμπεριφορά και επικοινωνία</a:t>
            </a:r>
          </a:p>
          <a:p>
            <a:r>
              <a:rPr lang="el-GR" altLang="en-US" sz="2400" dirty="0" smtClean="0"/>
              <a:t>Κοινωνική συμπεριφορά</a:t>
            </a:r>
          </a:p>
          <a:p>
            <a:r>
              <a:rPr lang="el-GR" altLang="en-US" sz="2400" dirty="0" smtClean="0"/>
              <a:t>Τα έντομα και η ανθρώπινη ευημερία</a:t>
            </a:r>
          </a:p>
          <a:p>
            <a:r>
              <a:rPr lang="el-GR" altLang="en-US" sz="2400" dirty="0" smtClean="0"/>
              <a:t>Φυλογένεση και προσαρμοστική διαφοροποίηση</a:t>
            </a:r>
            <a:endParaRPr lang="en-US" altLang="en-US" sz="2400"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a:t>
            </a:fld>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Σύνθετοι οφθαλμοί</a:t>
            </a:r>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34"/>
          <a:stretch/>
        </p:blipFill>
        <p:spPr>
          <a:xfrm>
            <a:off x="371758" y="2133600"/>
            <a:ext cx="8400483" cy="326825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20</a:t>
            </a:fld>
            <a:endParaRPr lang="el-GR" dirty="0"/>
          </a:p>
        </p:txBody>
      </p:sp>
      <p:sp>
        <p:nvSpPr>
          <p:cNvPr id="6" name="TextBox 5"/>
          <p:cNvSpPr txBox="1"/>
          <p:nvPr/>
        </p:nvSpPr>
        <p:spPr>
          <a:xfrm>
            <a:off x="8396003" y="5124851"/>
            <a:ext cx="376238" cy="276999"/>
          </a:xfrm>
          <a:prstGeom prst="rect">
            <a:avLst/>
          </a:prstGeom>
          <a:noFill/>
        </p:spPr>
        <p:txBody>
          <a:bodyPr wrap="square" rtlCol="0">
            <a:spAutoFit/>
          </a:bodyPr>
          <a:lstStyle/>
          <a:p>
            <a:r>
              <a:rPr lang="el-GR" sz="1200" dirty="0" smtClean="0">
                <a:solidFill>
                  <a:schemeClr val="bg1"/>
                </a:solidFill>
                <a:latin typeface="+mn-lt"/>
              </a:rPr>
              <a:t>30</a:t>
            </a:r>
            <a:endParaRPr lang="en-US" sz="1200" dirty="0">
              <a:solidFill>
                <a:schemeClr val="bg1"/>
              </a:solidFill>
              <a:latin typeface="+mn-lt"/>
            </a:endParaRPr>
          </a:p>
        </p:txBody>
      </p:sp>
    </p:spTree>
    <p:extLst>
      <p:ext uri="{BB962C8B-B14F-4D97-AF65-F5344CB8AC3E}">
        <p14:creationId xmlns:p14="http://schemas.microsoft.com/office/powerpoint/2010/main" val="4175294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Στοματικά </a:t>
            </a:r>
            <a:r>
              <a:rPr lang="el-GR" altLang="en-US" dirty="0" smtClean="0"/>
              <a:t>εξαρτήματα 1/3</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1477769"/>
            <a:ext cx="3581400" cy="4814503"/>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21</a:t>
            </a:fld>
            <a:endParaRPr lang="el-GR" dirty="0"/>
          </a:p>
        </p:txBody>
      </p:sp>
      <p:sp>
        <p:nvSpPr>
          <p:cNvPr id="6" name="TextBox 5"/>
          <p:cNvSpPr txBox="1"/>
          <p:nvPr/>
        </p:nvSpPr>
        <p:spPr>
          <a:xfrm>
            <a:off x="5966581" y="6015273"/>
            <a:ext cx="376238" cy="276999"/>
          </a:xfrm>
          <a:prstGeom prst="rect">
            <a:avLst/>
          </a:prstGeom>
          <a:noFill/>
        </p:spPr>
        <p:txBody>
          <a:bodyPr wrap="square" rtlCol="0">
            <a:spAutoFit/>
          </a:bodyPr>
          <a:lstStyle/>
          <a:p>
            <a:r>
              <a:rPr lang="el-GR" sz="1200" dirty="0" smtClean="0">
                <a:latin typeface="+mn-lt"/>
              </a:rPr>
              <a:t>31</a:t>
            </a:r>
            <a:endParaRPr lang="en-US" sz="1200" dirty="0">
              <a:latin typeface="+mn-lt"/>
            </a:endParaRPr>
          </a:p>
        </p:txBody>
      </p:sp>
    </p:spTree>
    <p:extLst>
      <p:ext uri="{BB962C8B-B14F-4D97-AF65-F5344CB8AC3E}">
        <p14:creationId xmlns:p14="http://schemas.microsoft.com/office/powerpoint/2010/main" val="88638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lstStyle/>
          <a:p>
            <a:r>
              <a:rPr lang="el-GR" altLang="en-US" dirty="0" smtClean="0"/>
              <a:t>Στοματικά εξαρτήματα </a:t>
            </a:r>
            <a:r>
              <a:rPr lang="el-GR" altLang="en-US" dirty="0" smtClean="0"/>
              <a:t>2/3</a:t>
            </a:r>
            <a:endParaRPr lang="el-GR" altLang="en-US" dirty="0" smtClean="0"/>
          </a:p>
        </p:txBody>
      </p:sp>
      <p:pic>
        <p:nvPicPr>
          <p:cNvPr id="8" name="Content Placeholder 7"/>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630331" y="1743634"/>
            <a:ext cx="2189070" cy="3225999"/>
          </a:xfrm>
        </p:spPr>
      </p:pic>
      <p:pic>
        <p:nvPicPr>
          <p:cNvPr id="10" name="Content Placeholder 9"/>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6352613" y="1602489"/>
            <a:ext cx="1867565" cy="4525261"/>
          </a:xfrm>
        </p:spPr>
      </p:pic>
      <p:pic>
        <p:nvPicPr>
          <p:cNvPr id="9" name="Content Placeholder 8"/>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3053709" y="2819400"/>
            <a:ext cx="2655582" cy="330835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22</a:t>
            </a:fld>
            <a:endParaRPr lang="el-GR" dirty="0"/>
          </a:p>
        </p:txBody>
      </p:sp>
      <p:sp>
        <p:nvSpPr>
          <p:cNvPr id="11" name="TextBox 10"/>
          <p:cNvSpPr txBox="1"/>
          <p:nvPr/>
        </p:nvSpPr>
        <p:spPr>
          <a:xfrm>
            <a:off x="2485016" y="4692634"/>
            <a:ext cx="376238" cy="276999"/>
          </a:xfrm>
          <a:prstGeom prst="rect">
            <a:avLst/>
          </a:prstGeom>
          <a:noFill/>
        </p:spPr>
        <p:txBody>
          <a:bodyPr wrap="square" rtlCol="0">
            <a:spAutoFit/>
          </a:bodyPr>
          <a:lstStyle/>
          <a:p>
            <a:r>
              <a:rPr lang="el-GR" sz="1200" dirty="0" smtClean="0">
                <a:solidFill>
                  <a:schemeClr val="bg1"/>
                </a:solidFill>
                <a:latin typeface="+mn-lt"/>
              </a:rPr>
              <a:t>32</a:t>
            </a:r>
            <a:endParaRPr lang="en-US" sz="1200" dirty="0">
              <a:solidFill>
                <a:schemeClr val="bg1"/>
              </a:solidFill>
              <a:latin typeface="+mn-lt"/>
            </a:endParaRPr>
          </a:p>
        </p:txBody>
      </p:sp>
      <p:sp>
        <p:nvSpPr>
          <p:cNvPr id="12" name="TextBox 11"/>
          <p:cNvSpPr txBox="1"/>
          <p:nvPr/>
        </p:nvSpPr>
        <p:spPr>
          <a:xfrm>
            <a:off x="5333053" y="5850751"/>
            <a:ext cx="376238" cy="276999"/>
          </a:xfrm>
          <a:prstGeom prst="rect">
            <a:avLst/>
          </a:prstGeom>
          <a:noFill/>
        </p:spPr>
        <p:txBody>
          <a:bodyPr wrap="square" rtlCol="0">
            <a:spAutoFit/>
          </a:bodyPr>
          <a:lstStyle/>
          <a:p>
            <a:r>
              <a:rPr lang="el-GR" sz="1200" dirty="0" smtClean="0">
                <a:solidFill>
                  <a:schemeClr val="bg1"/>
                </a:solidFill>
                <a:latin typeface="+mn-lt"/>
              </a:rPr>
              <a:t>33</a:t>
            </a:r>
            <a:endParaRPr lang="en-US" sz="1200" dirty="0">
              <a:solidFill>
                <a:schemeClr val="bg1"/>
              </a:solidFill>
              <a:latin typeface="+mn-lt"/>
            </a:endParaRPr>
          </a:p>
        </p:txBody>
      </p:sp>
      <p:sp>
        <p:nvSpPr>
          <p:cNvPr id="13" name="TextBox 12"/>
          <p:cNvSpPr txBox="1"/>
          <p:nvPr/>
        </p:nvSpPr>
        <p:spPr>
          <a:xfrm>
            <a:off x="7839869" y="5815081"/>
            <a:ext cx="376238" cy="276999"/>
          </a:xfrm>
          <a:prstGeom prst="rect">
            <a:avLst/>
          </a:prstGeom>
          <a:noFill/>
        </p:spPr>
        <p:txBody>
          <a:bodyPr wrap="square" rtlCol="0">
            <a:spAutoFit/>
          </a:bodyPr>
          <a:lstStyle/>
          <a:p>
            <a:r>
              <a:rPr lang="el-GR" sz="1200" dirty="0" smtClean="0">
                <a:latin typeface="+mn-lt"/>
              </a:rPr>
              <a:t>34</a:t>
            </a:r>
            <a:endParaRPr lang="en-US" sz="1200" dirty="0">
              <a:latin typeface="+mn-lt"/>
            </a:endParaRPr>
          </a:p>
        </p:txBody>
      </p:sp>
    </p:spTree>
    <p:extLst>
      <p:ext uri="{BB962C8B-B14F-4D97-AF65-F5344CB8AC3E}">
        <p14:creationId xmlns:p14="http://schemas.microsoft.com/office/powerpoint/2010/main" val="33438384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a:t>Στοματικά εξαρτήματα </a:t>
            </a:r>
            <a:r>
              <a:rPr lang="el-GR" altLang="en-US" dirty="0" smtClean="0"/>
              <a:t>3/3</a:t>
            </a:r>
            <a:endParaRPr lang="el-GR" altLang="en-US" dirty="0" smtClean="0"/>
          </a:p>
        </p:txBody>
      </p:sp>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23983" y="1801162"/>
            <a:ext cx="2701285" cy="4062185"/>
          </a:xfrm>
        </p:spPr>
      </p:pic>
      <p:pic>
        <p:nvPicPr>
          <p:cNvPr id="13" name="Content Placeholder 1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1961"/>
          <a:stretch/>
        </p:blipFill>
        <p:spPr>
          <a:xfrm>
            <a:off x="3933638" y="2328641"/>
            <a:ext cx="4495800" cy="304170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23</a:t>
            </a:fld>
            <a:endParaRPr lang="el-GR" dirty="0"/>
          </a:p>
        </p:txBody>
      </p:sp>
      <p:sp>
        <p:nvSpPr>
          <p:cNvPr id="9" name="TextBox 8"/>
          <p:cNvSpPr txBox="1"/>
          <p:nvPr/>
        </p:nvSpPr>
        <p:spPr>
          <a:xfrm>
            <a:off x="3171945" y="5586348"/>
            <a:ext cx="376238" cy="276999"/>
          </a:xfrm>
          <a:prstGeom prst="rect">
            <a:avLst/>
          </a:prstGeom>
          <a:noFill/>
        </p:spPr>
        <p:txBody>
          <a:bodyPr wrap="square" rtlCol="0">
            <a:spAutoFit/>
          </a:bodyPr>
          <a:lstStyle/>
          <a:p>
            <a:r>
              <a:rPr lang="el-GR" sz="1200" dirty="0" smtClean="0">
                <a:latin typeface="+mn-lt"/>
              </a:rPr>
              <a:t>35</a:t>
            </a:r>
            <a:endParaRPr lang="en-US" sz="1200" dirty="0">
              <a:latin typeface="+mn-lt"/>
            </a:endParaRPr>
          </a:p>
        </p:txBody>
      </p:sp>
      <p:sp>
        <p:nvSpPr>
          <p:cNvPr id="10" name="TextBox 9"/>
          <p:cNvSpPr txBox="1"/>
          <p:nvPr/>
        </p:nvSpPr>
        <p:spPr>
          <a:xfrm>
            <a:off x="8122897" y="5065616"/>
            <a:ext cx="376238" cy="276999"/>
          </a:xfrm>
          <a:prstGeom prst="rect">
            <a:avLst/>
          </a:prstGeom>
          <a:noFill/>
        </p:spPr>
        <p:txBody>
          <a:bodyPr wrap="square" rtlCol="0">
            <a:spAutoFit/>
          </a:bodyPr>
          <a:lstStyle/>
          <a:p>
            <a:r>
              <a:rPr lang="el-GR" sz="1200" dirty="0" smtClean="0">
                <a:latin typeface="+mn-lt"/>
              </a:rPr>
              <a:t>36</a:t>
            </a:r>
            <a:endParaRPr lang="en-US" sz="1200" dirty="0">
              <a:latin typeface="+mn-lt"/>
            </a:endParaRPr>
          </a:p>
        </p:txBody>
      </p:sp>
    </p:spTree>
    <p:extLst>
      <p:ext uri="{BB962C8B-B14F-4D97-AF65-F5344CB8AC3E}">
        <p14:creationId xmlns:p14="http://schemas.microsoft.com/office/powerpoint/2010/main" val="836365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Εξέλιξη στοματικών </a:t>
            </a:r>
            <a:br>
              <a:rPr lang="el-GR" altLang="en-US" sz="4000" dirty="0" smtClean="0"/>
            </a:br>
            <a:r>
              <a:rPr lang="el-GR" altLang="en-US" sz="4000" dirty="0" smtClean="0"/>
              <a:t>εξαρτημάτων εντόμων</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255488" y="2111370"/>
            <a:ext cx="6633023" cy="377984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24</a:t>
            </a:fld>
            <a:endParaRPr lang="el-GR" dirty="0"/>
          </a:p>
        </p:txBody>
      </p:sp>
      <p:sp>
        <p:nvSpPr>
          <p:cNvPr id="6" name="TextBox 5"/>
          <p:cNvSpPr txBox="1"/>
          <p:nvPr/>
        </p:nvSpPr>
        <p:spPr>
          <a:xfrm>
            <a:off x="7871316" y="4797152"/>
            <a:ext cx="376238" cy="276999"/>
          </a:xfrm>
          <a:prstGeom prst="rect">
            <a:avLst/>
          </a:prstGeom>
          <a:noFill/>
        </p:spPr>
        <p:txBody>
          <a:bodyPr wrap="square" rtlCol="0">
            <a:spAutoFit/>
          </a:bodyPr>
          <a:lstStyle/>
          <a:p>
            <a:r>
              <a:rPr lang="el-GR" sz="1200" dirty="0" smtClean="0">
                <a:latin typeface="+mn-lt"/>
              </a:rPr>
              <a:t>37</a:t>
            </a:r>
            <a:endParaRPr lang="en-US" sz="1200" dirty="0">
              <a:latin typeface="+mn-lt"/>
            </a:endParaRPr>
          </a:p>
        </p:txBody>
      </p:sp>
    </p:spTree>
    <p:extLst>
      <p:ext uri="{BB962C8B-B14F-4D97-AF65-F5344CB8AC3E}">
        <p14:creationId xmlns:p14="http://schemas.microsoft.com/office/powerpoint/2010/main" val="2421594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Στοματικά εξαρτήματα εντόμων</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615" b="1677"/>
          <a:stretch/>
        </p:blipFill>
        <p:spPr>
          <a:xfrm>
            <a:off x="2710013" y="1360593"/>
            <a:ext cx="3723974" cy="498231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25</a:t>
            </a:fld>
            <a:endParaRPr lang="el-GR" dirty="0"/>
          </a:p>
        </p:txBody>
      </p:sp>
      <p:sp>
        <p:nvSpPr>
          <p:cNvPr id="6" name="TextBox 5"/>
          <p:cNvSpPr txBox="1"/>
          <p:nvPr/>
        </p:nvSpPr>
        <p:spPr>
          <a:xfrm>
            <a:off x="6057749" y="5934128"/>
            <a:ext cx="376238" cy="276999"/>
          </a:xfrm>
          <a:prstGeom prst="rect">
            <a:avLst/>
          </a:prstGeom>
          <a:noFill/>
        </p:spPr>
        <p:txBody>
          <a:bodyPr wrap="square" rtlCol="0">
            <a:spAutoFit/>
          </a:bodyPr>
          <a:lstStyle/>
          <a:p>
            <a:r>
              <a:rPr lang="el-GR" sz="1200" dirty="0" smtClean="0">
                <a:latin typeface="+mn-lt"/>
              </a:rPr>
              <a:t>38</a:t>
            </a:r>
            <a:endParaRPr lang="en-US" sz="1200" dirty="0">
              <a:latin typeface="+mn-lt"/>
            </a:endParaRPr>
          </a:p>
        </p:txBody>
      </p:sp>
    </p:spTree>
    <p:extLst>
      <p:ext uri="{BB962C8B-B14F-4D97-AF65-F5344CB8AC3E}">
        <p14:creationId xmlns:p14="http://schemas.microsoft.com/office/powerpoint/2010/main" val="2856242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Κεφαλή και στοματικά εξαρτήματα μύγας</a:t>
            </a:r>
            <a:r>
              <a:rPr lang="en-US" altLang="en-US" sz="4000" dirty="0" smtClean="0"/>
              <a:t> </a:t>
            </a:r>
            <a:r>
              <a:rPr lang="el-GR" altLang="en-US" sz="4000" dirty="0" smtClean="0"/>
              <a:t>και μέλισσας</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965"/>
          <a:stretch/>
        </p:blipFill>
        <p:spPr>
          <a:xfrm>
            <a:off x="628650" y="2362200"/>
            <a:ext cx="4390803" cy="2239659"/>
          </a:xfrm>
          <a:ln>
            <a:solidFill>
              <a:schemeClr val="accent1"/>
            </a:solidFill>
          </a:ln>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553476" y="1643050"/>
            <a:ext cx="2961873" cy="4594262"/>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26</a:t>
            </a:fld>
            <a:endParaRPr lang="el-GR" dirty="0"/>
          </a:p>
        </p:txBody>
      </p:sp>
      <p:sp>
        <p:nvSpPr>
          <p:cNvPr id="9" name="TextBox 8"/>
          <p:cNvSpPr txBox="1"/>
          <p:nvPr/>
        </p:nvSpPr>
        <p:spPr>
          <a:xfrm>
            <a:off x="4651947" y="3999700"/>
            <a:ext cx="376238" cy="276999"/>
          </a:xfrm>
          <a:prstGeom prst="rect">
            <a:avLst/>
          </a:prstGeom>
          <a:noFill/>
        </p:spPr>
        <p:txBody>
          <a:bodyPr wrap="square" rtlCol="0">
            <a:spAutoFit/>
          </a:bodyPr>
          <a:lstStyle/>
          <a:p>
            <a:r>
              <a:rPr lang="el-GR" sz="1200" dirty="0" smtClean="0">
                <a:latin typeface="+mn-lt"/>
              </a:rPr>
              <a:t>39</a:t>
            </a:r>
            <a:endParaRPr lang="en-US" sz="1200" dirty="0">
              <a:latin typeface="+mn-lt"/>
            </a:endParaRPr>
          </a:p>
        </p:txBody>
      </p:sp>
      <p:sp>
        <p:nvSpPr>
          <p:cNvPr id="10" name="TextBox 9"/>
          <p:cNvSpPr txBox="1"/>
          <p:nvPr/>
        </p:nvSpPr>
        <p:spPr>
          <a:xfrm>
            <a:off x="8120548" y="5967167"/>
            <a:ext cx="376238" cy="276999"/>
          </a:xfrm>
          <a:prstGeom prst="rect">
            <a:avLst/>
          </a:prstGeom>
          <a:noFill/>
        </p:spPr>
        <p:txBody>
          <a:bodyPr wrap="square" rtlCol="0">
            <a:spAutoFit/>
          </a:bodyPr>
          <a:lstStyle/>
          <a:p>
            <a:r>
              <a:rPr lang="el-GR" sz="1200" dirty="0" smtClean="0">
                <a:latin typeface="+mn-lt"/>
              </a:rPr>
              <a:t>40</a:t>
            </a:r>
            <a:endParaRPr lang="en-US" sz="1200" dirty="0">
              <a:latin typeface="+mn-lt"/>
            </a:endParaRPr>
          </a:p>
        </p:txBody>
      </p:sp>
    </p:spTree>
    <p:extLst>
      <p:ext uri="{BB962C8B-B14F-4D97-AF65-F5344CB8AC3E}">
        <p14:creationId xmlns:p14="http://schemas.microsoft.com/office/powerpoint/2010/main" val="293036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11560" y="260648"/>
            <a:ext cx="7886700" cy="1325563"/>
          </a:xfrm>
        </p:spPr>
        <p:txBody>
          <a:bodyPr/>
          <a:lstStyle/>
          <a:p>
            <a:r>
              <a:rPr lang="el-GR" altLang="en-US" dirty="0" smtClean="0"/>
              <a:t>Τροποποιήσεις του προθώρακα</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27</a:t>
            </a:fld>
            <a:endParaRPr lang="el-GR" dirty="0"/>
          </a:p>
        </p:txBody>
      </p:sp>
      <p:grpSp>
        <p:nvGrpSpPr>
          <p:cNvPr id="2" name="Ομάδα 1"/>
          <p:cNvGrpSpPr/>
          <p:nvPr/>
        </p:nvGrpSpPr>
        <p:grpSpPr>
          <a:xfrm>
            <a:off x="2051720" y="1412776"/>
            <a:ext cx="5238328" cy="4651101"/>
            <a:chOff x="2358008" y="1772816"/>
            <a:chExt cx="4572000" cy="4000500"/>
          </a:xfrm>
        </p:grpSpPr>
        <p:pic>
          <p:nvPicPr>
            <p:cNvPr id="7" name="Picture 7" descr="http://www.discoverlife.org/nh/id/lucid/Insect_orders/images/pronotum_shape.LUCID000062.240.jpg">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2358008" y="1772816"/>
              <a:ext cx="2286000" cy="2286000"/>
            </a:xfrm>
            <a:prstGeom prst="rect">
              <a:avLst/>
            </a:prstGeom>
            <a:noFill/>
            <a:ln w="9525">
              <a:noFill/>
              <a:miter lim="800000"/>
              <a:headEnd/>
              <a:tailEnd/>
            </a:ln>
          </p:spPr>
        </p:pic>
        <p:pic>
          <p:nvPicPr>
            <p:cNvPr id="8" name="Picture 8" descr="http://www.discoverlife.org/nh/id/lucid/Insect_orders/images/pronotum_shape.LUCID000061.240.jpg">
              <a:hlinkClick r:id="rId6"/>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4644008" y="1772816"/>
              <a:ext cx="2286000" cy="2286000"/>
            </a:xfrm>
            <a:prstGeom prst="rect">
              <a:avLst/>
            </a:prstGeom>
            <a:noFill/>
            <a:ln w="9525">
              <a:noFill/>
              <a:miter lim="800000"/>
              <a:headEnd/>
              <a:tailEnd/>
            </a:ln>
          </p:spPr>
        </p:pic>
        <p:pic>
          <p:nvPicPr>
            <p:cNvPr id="10" name="Picture 9" descr="http://www.discoverlife.org/nh/id/lucid/Insect_orders/images/pronotum_shape.LUCID000060.240.jpg">
              <a:hlinkClick r:id="rId9"/>
            </p:cNvPr>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rcRect/>
            <a:stretch>
              <a:fillRect/>
            </a:stretch>
          </p:blipFill>
          <p:spPr bwMode="auto">
            <a:xfrm>
              <a:off x="2358008" y="4058816"/>
              <a:ext cx="2286000" cy="1714500"/>
            </a:xfrm>
            <a:prstGeom prst="rect">
              <a:avLst/>
            </a:prstGeom>
            <a:noFill/>
            <a:ln w="9525">
              <a:noFill/>
              <a:miter lim="800000"/>
              <a:headEnd/>
              <a:tailEnd/>
            </a:ln>
          </p:spPr>
        </p:pic>
        <p:pic>
          <p:nvPicPr>
            <p:cNvPr id="11" name="Picture 10" descr="http://www.discoverlife.org/nh/id/lucid/Insect_orders/images/pronotum_shape.LUCID000063.240.jpg">
              <a:hlinkClick r:id="rId12"/>
            </p:cNvPr>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rcRect/>
            <a:stretch>
              <a:fillRect/>
            </a:stretch>
          </p:blipFill>
          <p:spPr bwMode="auto">
            <a:xfrm>
              <a:off x="4644008" y="4058816"/>
              <a:ext cx="2286000" cy="1714500"/>
            </a:xfrm>
            <a:prstGeom prst="rect">
              <a:avLst/>
            </a:prstGeom>
            <a:noFill/>
            <a:ln w="9525">
              <a:noFill/>
              <a:miter lim="800000"/>
              <a:headEnd/>
              <a:tailEnd/>
            </a:ln>
          </p:spPr>
        </p:pic>
      </p:grpSp>
      <p:sp>
        <p:nvSpPr>
          <p:cNvPr id="12" name="TextBox 11"/>
          <p:cNvSpPr txBox="1"/>
          <p:nvPr/>
        </p:nvSpPr>
        <p:spPr>
          <a:xfrm>
            <a:off x="6895581" y="5751101"/>
            <a:ext cx="376238" cy="276999"/>
          </a:xfrm>
          <a:prstGeom prst="rect">
            <a:avLst/>
          </a:prstGeom>
          <a:noFill/>
        </p:spPr>
        <p:txBody>
          <a:bodyPr wrap="square" rtlCol="0">
            <a:spAutoFit/>
          </a:bodyPr>
          <a:lstStyle/>
          <a:p>
            <a:r>
              <a:rPr lang="el-GR" sz="1200" dirty="0" smtClean="0">
                <a:latin typeface="+mn-lt"/>
              </a:rPr>
              <a:t>41</a:t>
            </a:r>
            <a:endParaRPr lang="en-US" sz="1200" dirty="0">
              <a:latin typeface="+mn-lt"/>
            </a:endParaRPr>
          </a:p>
        </p:txBody>
      </p:sp>
    </p:spTree>
    <p:extLst>
      <p:ext uri="{BB962C8B-B14F-4D97-AF65-F5344CB8AC3E}">
        <p14:creationId xmlns:p14="http://schemas.microsoft.com/office/powerpoint/2010/main" val="1558553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Δομή του ποδιού</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28</a:t>
            </a:fld>
            <a:endParaRPr lang="el-GR" dirty="0"/>
          </a:p>
        </p:txBody>
      </p:sp>
      <p:pic>
        <p:nvPicPr>
          <p:cNvPr id="179202" name="Picture 2" descr="http://www.earthlife.net/insects/images/anatomy/leg.gif"/>
          <p:cNvPicPr>
            <a:picLocks noChangeAspect="1" noChangeArrowheads="1"/>
          </p:cNvPicPr>
          <p:nvPr/>
        </p:nvPicPr>
        <p:blipFill>
          <a:blip r:embed="rId3" cstate="print"/>
          <a:srcRect/>
          <a:stretch>
            <a:fillRect/>
          </a:stretch>
        </p:blipFill>
        <p:spPr bwMode="auto">
          <a:xfrm>
            <a:off x="2000232" y="1684796"/>
            <a:ext cx="5072098" cy="4241882"/>
          </a:xfrm>
          <a:prstGeom prst="rect">
            <a:avLst/>
          </a:prstGeom>
          <a:noFill/>
        </p:spPr>
      </p:pic>
      <p:sp>
        <p:nvSpPr>
          <p:cNvPr id="6" name="TextBox 5"/>
          <p:cNvSpPr txBox="1"/>
          <p:nvPr/>
        </p:nvSpPr>
        <p:spPr>
          <a:xfrm>
            <a:off x="6895581" y="5751101"/>
            <a:ext cx="376238" cy="276999"/>
          </a:xfrm>
          <a:prstGeom prst="rect">
            <a:avLst/>
          </a:prstGeom>
          <a:noFill/>
        </p:spPr>
        <p:txBody>
          <a:bodyPr wrap="square" rtlCol="0">
            <a:spAutoFit/>
          </a:bodyPr>
          <a:lstStyle/>
          <a:p>
            <a:r>
              <a:rPr lang="el-GR" sz="1200" dirty="0" smtClean="0">
                <a:latin typeface="+mn-lt"/>
              </a:rPr>
              <a:t>4</a:t>
            </a:r>
            <a:r>
              <a:rPr lang="en-US" sz="1200" dirty="0" smtClean="0">
                <a:latin typeface="+mn-lt"/>
              </a:rPr>
              <a:t>2</a:t>
            </a:r>
            <a:endParaRPr lang="en-US" sz="1200" dirty="0">
              <a:latin typeface="+mn-lt"/>
            </a:endParaRPr>
          </a:p>
        </p:txBody>
      </p:sp>
    </p:spTree>
    <p:extLst>
      <p:ext uri="{BB962C8B-B14F-4D97-AF65-F5344CB8AC3E}">
        <p14:creationId xmlns:p14="http://schemas.microsoft.com/office/powerpoint/2010/main" val="379657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Ειδικές δομές ποδιών</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29</a:t>
            </a:fld>
            <a:endParaRPr lang="el-GR" dirty="0"/>
          </a:p>
        </p:txBody>
      </p:sp>
      <p:pic>
        <p:nvPicPr>
          <p:cNvPr id="178178" name="Picture 2" descr="http://www.agroatlas.ru/content/pests/Tettigonia_viridissima/Tettigonia_viridissima.jpg"/>
          <p:cNvPicPr>
            <a:picLocks noChangeAspect="1" noChangeArrowheads="1"/>
          </p:cNvPicPr>
          <p:nvPr/>
        </p:nvPicPr>
        <p:blipFill>
          <a:blip r:embed="rId3" cstate="print"/>
          <a:srcRect/>
          <a:stretch>
            <a:fillRect/>
          </a:stretch>
        </p:blipFill>
        <p:spPr bwMode="auto">
          <a:xfrm>
            <a:off x="4429124" y="3357562"/>
            <a:ext cx="4000498" cy="2231389"/>
          </a:xfrm>
          <a:prstGeom prst="rect">
            <a:avLst/>
          </a:prstGeom>
          <a:noFill/>
        </p:spPr>
      </p:pic>
      <p:pic>
        <p:nvPicPr>
          <p:cNvPr id="178182" name="Picture 6" descr="water boatman"/>
          <p:cNvPicPr>
            <a:picLocks noChangeAspect="1" noChangeArrowheads="1"/>
          </p:cNvPicPr>
          <p:nvPr/>
        </p:nvPicPr>
        <p:blipFill>
          <a:blip r:embed="rId4" cstate="print"/>
          <a:srcRect/>
          <a:stretch>
            <a:fillRect/>
          </a:stretch>
        </p:blipFill>
        <p:spPr bwMode="auto">
          <a:xfrm>
            <a:off x="642910" y="1785926"/>
            <a:ext cx="3143272" cy="3143272"/>
          </a:xfrm>
          <a:prstGeom prst="rect">
            <a:avLst/>
          </a:prstGeom>
          <a:noFill/>
        </p:spPr>
      </p:pic>
      <p:sp>
        <p:nvSpPr>
          <p:cNvPr id="8" name="TextBox 7"/>
          <p:cNvSpPr txBox="1"/>
          <p:nvPr/>
        </p:nvSpPr>
        <p:spPr>
          <a:xfrm>
            <a:off x="3409944" y="4633048"/>
            <a:ext cx="376238" cy="276999"/>
          </a:xfrm>
          <a:prstGeom prst="rect">
            <a:avLst/>
          </a:prstGeom>
          <a:noFill/>
        </p:spPr>
        <p:txBody>
          <a:bodyPr wrap="square" rtlCol="0">
            <a:spAutoFit/>
          </a:bodyPr>
          <a:lstStyle/>
          <a:p>
            <a:r>
              <a:rPr lang="el-GR" sz="1200" dirty="0" smtClean="0">
                <a:latin typeface="+mn-lt"/>
              </a:rPr>
              <a:t>43</a:t>
            </a:r>
            <a:endParaRPr lang="en-US" sz="1200" dirty="0">
              <a:latin typeface="+mn-lt"/>
            </a:endParaRPr>
          </a:p>
        </p:txBody>
      </p:sp>
      <p:sp>
        <p:nvSpPr>
          <p:cNvPr id="9" name="TextBox 8"/>
          <p:cNvSpPr txBox="1"/>
          <p:nvPr/>
        </p:nvSpPr>
        <p:spPr>
          <a:xfrm>
            <a:off x="8133160" y="5311952"/>
            <a:ext cx="376238" cy="276999"/>
          </a:xfrm>
          <a:prstGeom prst="rect">
            <a:avLst/>
          </a:prstGeom>
          <a:noFill/>
        </p:spPr>
        <p:txBody>
          <a:bodyPr wrap="square" rtlCol="0">
            <a:spAutoFit/>
          </a:bodyPr>
          <a:lstStyle/>
          <a:p>
            <a:r>
              <a:rPr lang="el-GR" sz="1200" dirty="0" smtClean="0">
                <a:latin typeface="+mn-lt"/>
              </a:rPr>
              <a:t>44</a:t>
            </a:r>
            <a:endParaRPr lang="en-US" sz="1200" dirty="0">
              <a:latin typeface="+mn-lt"/>
            </a:endParaRPr>
          </a:p>
        </p:txBody>
      </p:sp>
    </p:spTree>
    <p:extLst>
      <p:ext uri="{BB962C8B-B14F-4D97-AF65-F5344CB8AC3E}">
        <p14:creationId xmlns:p14="http://schemas.microsoft.com/office/powerpoint/2010/main" val="2233010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Έντομα 1/6</a:t>
            </a:r>
            <a:endParaRPr lang="el-GR" altLang="en-US" dirty="0" smtClean="0"/>
          </a:p>
        </p:txBody>
      </p:sp>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33600" y="1447800"/>
            <a:ext cx="4876800" cy="487680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a:t>
            </a:fld>
            <a:endParaRPr lang="el-GR" dirty="0"/>
          </a:p>
        </p:txBody>
      </p:sp>
      <p:sp>
        <p:nvSpPr>
          <p:cNvPr id="6" name="TextBox 5"/>
          <p:cNvSpPr txBox="1"/>
          <p:nvPr/>
        </p:nvSpPr>
        <p:spPr>
          <a:xfrm>
            <a:off x="6634162" y="6047601"/>
            <a:ext cx="376238" cy="276999"/>
          </a:xfrm>
          <a:prstGeom prst="rect">
            <a:avLst/>
          </a:prstGeom>
          <a:noFill/>
        </p:spPr>
        <p:txBody>
          <a:bodyPr wrap="square" rtlCol="0">
            <a:spAutoFit/>
          </a:bodyPr>
          <a:lstStyle/>
          <a:p>
            <a:r>
              <a:rPr lang="en-US" sz="1200" dirty="0" smtClean="0">
                <a:solidFill>
                  <a:schemeClr val="bg1"/>
                </a:solidFill>
                <a:latin typeface="+mn-lt"/>
              </a:rPr>
              <a:t>1</a:t>
            </a:r>
            <a:endParaRPr lang="en-US" sz="1200" dirty="0">
              <a:solidFill>
                <a:schemeClr val="bg1"/>
              </a:solidFill>
              <a:latin typeface="+mn-lt"/>
            </a:endParaRPr>
          </a:p>
        </p:txBody>
      </p:sp>
    </p:spTree>
    <p:extLst>
      <p:ext uri="{BB962C8B-B14F-4D97-AF65-F5344CB8AC3E}">
        <p14:creationId xmlns:p14="http://schemas.microsoft.com/office/powerpoint/2010/main" val="3309857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Μύες ποδιού εντόμου</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28662" y="2071678"/>
            <a:ext cx="7260965" cy="3468925"/>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30</a:t>
            </a:fld>
            <a:endParaRPr lang="el-GR" dirty="0"/>
          </a:p>
        </p:txBody>
      </p:sp>
      <p:sp>
        <p:nvSpPr>
          <p:cNvPr id="8" name="TextBox 7"/>
          <p:cNvSpPr txBox="1"/>
          <p:nvPr/>
        </p:nvSpPr>
        <p:spPr>
          <a:xfrm>
            <a:off x="7866701" y="5263604"/>
            <a:ext cx="376238" cy="276999"/>
          </a:xfrm>
          <a:prstGeom prst="rect">
            <a:avLst/>
          </a:prstGeom>
          <a:noFill/>
        </p:spPr>
        <p:txBody>
          <a:bodyPr wrap="square" rtlCol="0">
            <a:spAutoFit/>
          </a:bodyPr>
          <a:lstStyle/>
          <a:p>
            <a:r>
              <a:rPr lang="el-GR" sz="1200" dirty="0" smtClean="0">
                <a:latin typeface="+mn-lt"/>
              </a:rPr>
              <a:t>45</a:t>
            </a:r>
            <a:endParaRPr lang="en-US" sz="1200" dirty="0">
              <a:latin typeface="+mn-lt"/>
            </a:endParaRPr>
          </a:p>
        </p:txBody>
      </p:sp>
    </p:spTree>
    <p:extLst>
      <p:ext uri="{BB962C8B-B14F-4D97-AF65-F5344CB8AC3E}">
        <p14:creationId xmlns:p14="http://schemas.microsoft.com/office/powerpoint/2010/main" val="15097946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Φτερά εντόμων </a:t>
            </a:r>
            <a:r>
              <a:rPr lang="el-GR" altLang="en-US" dirty="0" smtClean="0"/>
              <a:t>1/5</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07542" y="1447800"/>
            <a:ext cx="5079058" cy="480060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31</a:t>
            </a:fld>
            <a:endParaRPr lang="el-GR" dirty="0"/>
          </a:p>
        </p:txBody>
      </p:sp>
      <p:sp>
        <p:nvSpPr>
          <p:cNvPr id="6" name="TextBox 5"/>
          <p:cNvSpPr txBox="1"/>
          <p:nvPr/>
        </p:nvSpPr>
        <p:spPr>
          <a:xfrm>
            <a:off x="6658379" y="5886877"/>
            <a:ext cx="376238" cy="276999"/>
          </a:xfrm>
          <a:prstGeom prst="rect">
            <a:avLst/>
          </a:prstGeom>
          <a:noFill/>
        </p:spPr>
        <p:txBody>
          <a:bodyPr wrap="square" rtlCol="0">
            <a:spAutoFit/>
          </a:bodyPr>
          <a:lstStyle/>
          <a:p>
            <a:r>
              <a:rPr lang="el-GR" sz="1200" dirty="0" smtClean="0">
                <a:latin typeface="+mn-lt"/>
              </a:rPr>
              <a:t>46</a:t>
            </a:r>
            <a:endParaRPr lang="en-US" sz="1200" dirty="0">
              <a:latin typeface="+mn-lt"/>
            </a:endParaRPr>
          </a:p>
        </p:txBody>
      </p:sp>
    </p:spTree>
    <p:extLst>
      <p:ext uri="{BB962C8B-B14F-4D97-AF65-F5344CB8AC3E}">
        <p14:creationId xmlns:p14="http://schemas.microsoft.com/office/powerpoint/2010/main" val="3393739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a:t>Φτερά εντόμων </a:t>
            </a:r>
            <a:r>
              <a:rPr lang="el-GR" altLang="en-US" dirty="0" smtClean="0"/>
              <a:t>2/5</a:t>
            </a:r>
            <a:endParaRPr lang="el-GR" altLang="en-US" dirty="0" smtClean="0"/>
          </a:p>
        </p:txBody>
      </p:sp>
      <p:pic>
        <p:nvPicPr>
          <p:cNvPr id="12" name="Θέση περιεχομένου 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3070" y="1437260"/>
            <a:ext cx="7377330" cy="4692179"/>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32</a:t>
            </a:fld>
            <a:endParaRPr lang="el-GR" dirty="0"/>
          </a:p>
        </p:txBody>
      </p:sp>
      <p:sp>
        <p:nvSpPr>
          <p:cNvPr id="7" name="TextBox 6"/>
          <p:cNvSpPr txBox="1"/>
          <p:nvPr/>
        </p:nvSpPr>
        <p:spPr>
          <a:xfrm>
            <a:off x="7833518" y="5809013"/>
            <a:ext cx="376238" cy="276999"/>
          </a:xfrm>
          <a:prstGeom prst="rect">
            <a:avLst/>
          </a:prstGeom>
          <a:noFill/>
        </p:spPr>
        <p:txBody>
          <a:bodyPr wrap="square" rtlCol="0">
            <a:spAutoFit/>
          </a:bodyPr>
          <a:lstStyle/>
          <a:p>
            <a:r>
              <a:rPr lang="el-GR" sz="1200" dirty="0" smtClean="0">
                <a:latin typeface="+mn-lt"/>
              </a:rPr>
              <a:t>47</a:t>
            </a:r>
            <a:endParaRPr lang="en-US" sz="1200" dirty="0">
              <a:latin typeface="+mn-lt"/>
            </a:endParaRPr>
          </a:p>
        </p:txBody>
      </p:sp>
    </p:spTree>
    <p:extLst>
      <p:ext uri="{BB962C8B-B14F-4D97-AF65-F5344CB8AC3E}">
        <p14:creationId xmlns:p14="http://schemas.microsoft.com/office/powerpoint/2010/main" val="16136454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a:t>Φτερά εντόμων </a:t>
            </a:r>
            <a:r>
              <a:rPr lang="el-GR" altLang="en-US" dirty="0" smtClean="0"/>
              <a:t>3/5</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33</a:t>
            </a:fld>
            <a:endParaRPr lang="el-GR" dirty="0"/>
          </a:p>
        </p:txBody>
      </p:sp>
      <p:pic>
        <p:nvPicPr>
          <p:cNvPr id="169986" name="Picture 2" descr="butterfly-wing-macro-photography-linden-gledhill-1"/>
          <p:cNvPicPr>
            <a:picLocks noChangeAspect="1" noChangeArrowheads="1"/>
          </p:cNvPicPr>
          <p:nvPr/>
        </p:nvPicPr>
        <p:blipFill>
          <a:blip r:embed="rId3" cstate="print"/>
          <a:srcRect/>
          <a:stretch>
            <a:fillRect/>
          </a:stretch>
        </p:blipFill>
        <p:spPr bwMode="auto">
          <a:xfrm>
            <a:off x="4857752" y="3214686"/>
            <a:ext cx="3883963" cy="2590780"/>
          </a:xfrm>
          <a:prstGeom prst="rect">
            <a:avLst/>
          </a:prstGeom>
          <a:noFill/>
        </p:spPr>
      </p:pic>
      <p:pic>
        <p:nvPicPr>
          <p:cNvPr id="169990" name="Picture 6" descr="Eyespots on a Peacock Butterfly"/>
          <p:cNvPicPr>
            <a:picLocks noChangeAspect="1" noChangeArrowheads="1"/>
          </p:cNvPicPr>
          <p:nvPr/>
        </p:nvPicPr>
        <p:blipFill>
          <a:blip r:embed="rId4" cstate="print"/>
          <a:srcRect/>
          <a:stretch>
            <a:fillRect/>
          </a:stretch>
        </p:blipFill>
        <p:spPr bwMode="auto">
          <a:xfrm>
            <a:off x="642910" y="2143116"/>
            <a:ext cx="3571900" cy="3241043"/>
          </a:xfrm>
          <a:prstGeom prst="rect">
            <a:avLst/>
          </a:prstGeom>
          <a:noFill/>
        </p:spPr>
      </p:pic>
      <p:sp>
        <p:nvSpPr>
          <p:cNvPr id="7" name="TextBox 6"/>
          <p:cNvSpPr txBox="1"/>
          <p:nvPr/>
        </p:nvSpPr>
        <p:spPr>
          <a:xfrm>
            <a:off x="3838572" y="5082716"/>
            <a:ext cx="376238" cy="276999"/>
          </a:xfrm>
          <a:prstGeom prst="rect">
            <a:avLst/>
          </a:prstGeom>
          <a:noFill/>
        </p:spPr>
        <p:txBody>
          <a:bodyPr wrap="square" rtlCol="0">
            <a:spAutoFit/>
          </a:bodyPr>
          <a:lstStyle/>
          <a:p>
            <a:r>
              <a:rPr lang="el-GR" sz="1200" dirty="0" smtClean="0">
                <a:solidFill>
                  <a:schemeClr val="bg1"/>
                </a:solidFill>
                <a:latin typeface="+mn-lt"/>
              </a:rPr>
              <a:t>48</a:t>
            </a:r>
            <a:endParaRPr lang="en-US" sz="1200" dirty="0">
              <a:solidFill>
                <a:schemeClr val="bg1"/>
              </a:solidFill>
              <a:latin typeface="+mn-lt"/>
            </a:endParaRPr>
          </a:p>
        </p:txBody>
      </p:sp>
      <p:sp>
        <p:nvSpPr>
          <p:cNvPr id="8" name="TextBox 7"/>
          <p:cNvSpPr txBox="1"/>
          <p:nvPr/>
        </p:nvSpPr>
        <p:spPr>
          <a:xfrm>
            <a:off x="8365477" y="5528467"/>
            <a:ext cx="376238" cy="276999"/>
          </a:xfrm>
          <a:prstGeom prst="rect">
            <a:avLst/>
          </a:prstGeom>
          <a:noFill/>
        </p:spPr>
        <p:txBody>
          <a:bodyPr wrap="square" rtlCol="0">
            <a:spAutoFit/>
          </a:bodyPr>
          <a:lstStyle/>
          <a:p>
            <a:r>
              <a:rPr lang="el-GR" sz="1200" dirty="0" smtClean="0">
                <a:solidFill>
                  <a:schemeClr val="bg1"/>
                </a:solidFill>
                <a:latin typeface="+mn-lt"/>
              </a:rPr>
              <a:t>49</a:t>
            </a:r>
            <a:endParaRPr lang="en-US" sz="1200" dirty="0">
              <a:solidFill>
                <a:schemeClr val="bg1"/>
              </a:solidFill>
              <a:latin typeface="+mn-lt"/>
            </a:endParaRPr>
          </a:p>
        </p:txBody>
      </p:sp>
    </p:spTree>
    <p:extLst>
      <p:ext uri="{BB962C8B-B14F-4D97-AF65-F5344CB8AC3E}">
        <p14:creationId xmlns:p14="http://schemas.microsoft.com/office/powerpoint/2010/main" val="3337743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a:t>Φτερά εντόμων </a:t>
            </a:r>
            <a:r>
              <a:rPr lang="el-GR" altLang="en-US" dirty="0" smtClean="0"/>
              <a:t>4/5</a:t>
            </a:r>
            <a:endParaRPr lang="el-GR" altLang="en-US" dirty="0" smtClean="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00200" y="1600200"/>
            <a:ext cx="6022690" cy="4557712"/>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34</a:t>
            </a:fld>
            <a:endParaRPr lang="el-GR" dirty="0"/>
          </a:p>
        </p:txBody>
      </p:sp>
      <p:sp>
        <p:nvSpPr>
          <p:cNvPr id="6" name="TextBox 5"/>
          <p:cNvSpPr txBox="1"/>
          <p:nvPr/>
        </p:nvSpPr>
        <p:spPr>
          <a:xfrm>
            <a:off x="7246652" y="5841633"/>
            <a:ext cx="376238" cy="276999"/>
          </a:xfrm>
          <a:prstGeom prst="rect">
            <a:avLst/>
          </a:prstGeom>
          <a:noFill/>
        </p:spPr>
        <p:txBody>
          <a:bodyPr wrap="square" rtlCol="0">
            <a:spAutoFit/>
          </a:bodyPr>
          <a:lstStyle/>
          <a:p>
            <a:r>
              <a:rPr lang="el-GR" sz="1200" dirty="0" smtClean="0">
                <a:latin typeface="+mn-lt"/>
              </a:rPr>
              <a:t>50</a:t>
            </a:r>
            <a:endParaRPr lang="en-US" sz="1200" dirty="0">
              <a:latin typeface="+mn-lt"/>
            </a:endParaRPr>
          </a:p>
        </p:txBody>
      </p:sp>
    </p:spTree>
    <p:extLst>
      <p:ext uri="{BB962C8B-B14F-4D97-AF65-F5344CB8AC3E}">
        <p14:creationId xmlns:p14="http://schemas.microsoft.com/office/powerpoint/2010/main" val="1641800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a:t>Φτερά εντόμων </a:t>
            </a:r>
            <a:r>
              <a:rPr lang="el-GR" altLang="en-US" dirty="0" smtClean="0"/>
              <a:t>5/5</a:t>
            </a:r>
            <a:endParaRPr lang="el-GR" altLang="en-US" dirty="0" smtClean="0"/>
          </a:p>
        </p:txBody>
      </p:sp>
      <p:pic>
        <p:nvPicPr>
          <p:cNvPr id="158722" name="Picture 2" descr="http://palaeos.com/metazoa/arthropoda/palaeodictyopteroida/images/Stenodictya1.gif"/>
          <p:cNvPicPr>
            <a:picLocks noGrp="1" noChangeAspect="1" noChangeArrowheads="1"/>
          </p:cNvPicPr>
          <p:nvPr>
            <p:ph idx="1"/>
          </p:nvPr>
        </p:nvPicPr>
        <p:blipFill>
          <a:blip r:embed="rId3" cstate="print"/>
          <a:srcRect/>
          <a:stretch>
            <a:fillRect/>
          </a:stretch>
        </p:blipFill>
        <p:spPr bwMode="auto">
          <a:xfrm>
            <a:off x="2647950" y="2165350"/>
            <a:ext cx="3962400" cy="3048000"/>
          </a:xfrm>
          <a:prstGeom prst="rect">
            <a:avLst/>
          </a:prstGeom>
          <a:noFill/>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35</a:t>
            </a:fld>
            <a:endParaRPr lang="el-GR" dirty="0"/>
          </a:p>
        </p:txBody>
      </p:sp>
      <p:sp>
        <p:nvSpPr>
          <p:cNvPr id="7" name="TextBox 6"/>
          <p:cNvSpPr txBox="1"/>
          <p:nvPr/>
        </p:nvSpPr>
        <p:spPr>
          <a:xfrm>
            <a:off x="3357554" y="5429264"/>
            <a:ext cx="2295821" cy="369332"/>
          </a:xfrm>
          <a:prstGeom prst="rect">
            <a:avLst/>
          </a:prstGeom>
          <a:noFill/>
        </p:spPr>
        <p:txBody>
          <a:bodyPr wrap="none" rtlCol="0">
            <a:spAutoFit/>
          </a:bodyPr>
          <a:lstStyle/>
          <a:p>
            <a:r>
              <a:rPr lang="en-US" b="0" i="1" dirty="0" err="1" smtClean="0"/>
              <a:t>Stenodictya</a:t>
            </a:r>
            <a:r>
              <a:rPr lang="en-US" b="0" i="1" dirty="0" smtClean="0"/>
              <a:t> </a:t>
            </a:r>
            <a:r>
              <a:rPr lang="en-US" b="0" i="1" dirty="0" err="1" smtClean="0"/>
              <a:t>lobata</a:t>
            </a:r>
            <a:endParaRPr lang="el-GR" b="0" i="1" dirty="0"/>
          </a:p>
        </p:txBody>
      </p:sp>
      <p:sp>
        <p:nvSpPr>
          <p:cNvPr id="8" name="TextBox 7"/>
          <p:cNvSpPr txBox="1"/>
          <p:nvPr/>
        </p:nvSpPr>
        <p:spPr>
          <a:xfrm>
            <a:off x="6204816" y="4905809"/>
            <a:ext cx="376238" cy="276999"/>
          </a:xfrm>
          <a:prstGeom prst="rect">
            <a:avLst/>
          </a:prstGeom>
          <a:noFill/>
        </p:spPr>
        <p:txBody>
          <a:bodyPr wrap="square" rtlCol="0">
            <a:spAutoFit/>
          </a:bodyPr>
          <a:lstStyle/>
          <a:p>
            <a:r>
              <a:rPr lang="el-GR" sz="1200" dirty="0" smtClean="0">
                <a:latin typeface="+mn-lt"/>
              </a:rPr>
              <a:t>51</a:t>
            </a:r>
            <a:endParaRPr lang="en-US" sz="1200" dirty="0">
              <a:latin typeface="+mn-lt"/>
            </a:endParaRPr>
          </a:p>
        </p:txBody>
      </p:sp>
    </p:spTree>
    <p:extLst>
      <p:ext uri="{BB962C8B-B14F-4D97-AF65-F5344CB8AC3E}">
        <p14:creationId xmlns:p14="http://schemas.microsoft.com/office/powerpoint/2010/main" val="203987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Πτητικοί μύες </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509" y="1905000"/>
            <a:ext cx="7809012" cy="3614349"/>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36</a:t>
            </a:fld>
            <a:endParaRPr lang="el-GR" dirty="0"/>
          </a:p>
        </p:txBody>
      </p:sp>
      <p:sp>
        <p:nvSpPr>
          <p:cNvPr id="7" name="TextBox 6"/>
          <p:cNvSpPr txBox="1"/>
          <p:nvPr/>
        </p:nvSpPr>
        <p:spPr>
          <a:xfrm>
            <a:off x="8092281" y="5225423"/>
            <a:ext cx="376238" cy="276999"/>
          </a:xfrm>
          <a:prstGeom prst="rect">
            <a:avLst/>
          </a:prstGeom>
          <a:noFill/>
        </p:spPr>
        <p:txBody>
          <a:bodyPr wrap="square" rtlCol="0">
            <a:spAutoFit/>
          </a:bodyPr>
          <a:lstStyle/>
          <a:p>
            <a:r>
              <a:rPr lang="el-GR" sz="1200" dirty="0" smtClean="0">
                <a:latin typeface="+mn-lt"/>
              </a:rPr>
              <a:t>52</a:t>
            </a:r>
            <a:endParaRPr lang="en-US" sz="1200" dirty="0">
              <a:latin typeface="+mn-lt"/>
            </a:endParaRPr>
          </a:p>
        </p:txBody>
      </p:sp>
    </p:spTree>
    <p:extLst>
      <p:ext uri="{BB962C8B-B14F-4D97-AF65-F5344CB8AC3E}">
        <p14:creationId xmlns:p14="http://schemas.microsoft.com/office/powerpoint/2010/main" val="3405706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Κέρκοι</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37</a:t>
            </a:fld>
            <a:endParaRPr lang="el-GR" dirty="0"/>
          </a:p>
        </p:txBody>
      </p:sp>
      <p:pic>
        <p:nvPicPr>
          <p:cNvPr id="162818" name="Picture 2" descr="http://www.sccs.swarthmore.edu/users/03/cweiss/bugs/abdominal%20cerci.jpg"/>
          <p:cNvPicPr>
            <a:picLocks noChangeAspect="1" noChangeArrowheads="1"/>
          </p:cNvPicPr>
          <p:nvPr/>
        </p:nvPicPr>
        <p:blipFill>
          <a:blip r:embed="rId3" cstate="print"/>
          <a:srcRect/>
          <a:stretch>
            <a:fillRect/>
          </a:stretch>
        </p:blipFill>
        <p:spPr bwMode="auto">
          <a:xfrm>
            <a:off x="827584" y="1916832"/>
            <a:ext cx="7611692" cy="3577495"/>
          </a:xfrm>
          <a:prstGeom prst="rect">
            <a:avLst/>
          </a:prstGeom>
          <a:noFill/>
        </p:spPr>
      </p:pic>
      <p:sp>
        <p:nvSpPr>
          <p:cNvPr id="6" name="TextBox 5"/>
          <p:cNvSpPr txBox="1"/>
          <p:nvPr/>
        </p:nvSpPr>
        <p:spPr>
          <a:xfrm>
            <a:off x="8027988" y="4869160"/>
            <a:ext cx="376238" cy="276999"/>
          </a:xfrm>
          <a:prstGeom prst="rect">
            <a:avLst/>
          </a:prstGeom>
          <a:noFill/>
        </p:spPr>
        <p:txBody>
          <a:bodyPr wrap="square" rtlCol="0">
            <a:spAutoFit/>
          </a:bodyPr>
          <a:lstStyle/>
          <a:p>
            <a:r>
              <a:rPr lang="el-GR" sz="1200" dirty="0" smtClean="0">
                <a:latin typeface="+mn-lt"/>
              </a:rPr>
              <a:t>53</a:t>
            </a:r>
            <a:endParaRPr lang="en-US" sz="1200" dirty="0">
              <a:latin typeface="+mn-lt"/>
            </a:endParaRPr>
          </a:p>
        </p:txBody>
      </p:sp>
    </p:spTree>
    <p:extLst>
      <p:ext uri="{BB962C8B-B14F-4D97-AF65-F5344CB8AC3E}">
        <p14:creationId xmlns:p14="http://schemas.microsoft.com/office/powerpoint/2010/main" val="204267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Αναπαραγωγικά εξαρτήματα</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057400" y="1600200"/>
            <a:ext cx="5117201" cy="4543846"/>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38</a:t>
            </a:fld>
            <a:endParaRPr lang="el-GR" dirty="0"/>
          </a:p>
        </p:txBody>
      </p:sp>
      <p:sp>
        <p:nvSpPr>
          <p:cNvPr id="7" name="TextBox 6"/>
          <p:cNvSpPr txBox="1"/>
          <p:nvPr/>
        </p:nvSpPr>
        <p:spPr>
          <a:xfrm>
            <a:off x="6798363" y="5815976"/>
            <a:ext cx="376238" cy="276999"/>
          </a:xfrm>
          <a:prstGeom prst="rect">
            <a:avLst/>
          </a:prstGeom>
          <a:noFill/>
        </p:spPr>
        <p:txBody>
          <a:bodyPr wrap="square" rtlCol="0">
            <a:spAutoFit/>
          </a:bodyPr>
          <a:lstStyle/>
          <a:p>
            <a:r>
              <a:rPr lang="el-GR" sz="1200" dirty="0" smtClean="0">
                <a:latin typeface="+mn-lt"/>
              </a:rPr>
              <a:t>5</a:t>
            </a:r>
            <a:r>
              <a:rPr lang="en-US" sz="1200" dirty="0" smtClean="0">
                <a:latin typeface="+mn-lt"/>
              </a:rPr>
              <a:t>4</a:t>
            </a:r>
            <a:endParaRPr lang="en-US" sz="1200" dirty="0">
              <a:latin typeface="+mn-lt"/>
            </a:endParaRPr>
          </a:p>
        </p:txBody>
      </p:sp>
    </p:spTree>
    <p:extLst>
      <p:ext uri="{BB962C8B-B14F-4D97-AF65-F5344CB8AC3E}">
        <p14:creationId xmlns:p14="http://schemas.microsoft.com/office/powerpoint/2010/main" val="3914577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Ανατομία </a:t>
            </a:r>
            <a:r>
              <a:rPr lang="el-GR" altLang="en-US" dirty="0" smtClean="0"/>
              <a:t>ακρίδας 1/2</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5946" y="2057400"/>
            <a:ext cx="7712108" cy="3535986"/>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39</a:t>
            </a:fld>
            <a:endParaRPr lang="el-GR" dirty="0"/>
          </a:p>
        </p:txBody>
      </p:sp>
      <p:sp>
        <p:nvSpPr>
          <p:cNvPr id="6" name="TextBox 5"/>
          <p:cNvSpPr txBox="1"/>
          <p:nvPr/>
        </p:nvSpPr>
        <p:spPr>
          <a:xfrm>
            <a:off x="8051816" y="5314289"/>
            <a:ext cx="376238" cy="276999"/>
          </a:xfrm>
          <a:prstGeom prst="rect">
            <a:avLst/>
          </a:prstGeom>
          <a:noFill/>
        </p:spPr>
        <p:txBody>
          <a:bodyPr wrap="square" rtlCol="0">
            <a:spAutoFit/>
          </a:bodyPr>
          <a:lstStyle/>
          <a:p>
            <a:r>
              <a:rPr lang="el-GR" sz="1200" dirty="0" smtClean="0">
                <a:latin typeface="+mn-lt"/>
              </a:rPr>
              <a:t>55</a:t>
            </a:r>
            <a:endParaRPr lang="en-US" sz="1200" dirty="0">
              <a:latin typeface="+mn-lt"/>
            </a:endParaRPr>
          </a:p>
        </p:txBody>
      </p:sp>
    </p:spTree>
    <p:extLst>
      <p:ext uri="{BB962C8B-B14F-4D97-AF65-F5344CB8AC3E}">
        <p14:creationId xmlns:p14="http://schemas.microsoft.com/office/powerpoint/2010/main" val="3813107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Έντομα 2/6</a:t>
            </a:r>
            <a:endParaRPr lang="el-GR" altLang="en-US" dirty="0" smtClean="0"/>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2" r="1776"/>
          <a:stretch/>
        </p:blipFill>
        <p:spPr>
          <a:xfrm>
            <a:off x="2057400" y="1371600"/>
            <a:ext cx="4975656" cy="4984750"/>
          </a:xfrm>
          <a:ln>
            <a:solidFill>
              <a:srgbClr val="0070C0"/>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a:t>
            </a:fld>
            <a:endParaRPr lang="el-GR" dirty="0"/>
          </a:p>
        </p:txBody>
      </p:sp>
      <p:sp>
        <p:nvSpPr>
          <p:cNvPr id="7" name="TextBox 6"/>
          <p:cNvSpPr txBox="1"/>
          <p:nvPr/>
        </p:nvSpPr>
        <p:spPr>
          <a:xfrm>
            <a:off x="6634162" y="6047601"/>
            <a:ext cx="376238" cy="276999"/>
          </a:xfrm>
          <a:prstGeom prst="rect">
            <a:avLst/>
          </a:prstGeom>
          <a:noFill/>
        </p:spPr>
        <p:txBody>
          <a:bodyPr wrap="square" rtlCol="0">
            <a:spAutoFit/>
          </a:bodyPr>
          <a:lstStyle/>
          <a:p>
            <a:r>
              <a:rPr lang="el-GR" sz="1200" dirty="0" smtClean="0">
                <a:solidFill>
                  <a:schemeClr val="bg1"/>
                </a:solidFill>
                <a:latin typeface="+mn-lt"/>
              </a:rPr>
              <a:t>2</a:t>
            </a:r>
            <a:endParaRPr lang="en-US" sz="1200" dirty="0">
              <a:solidFill>
                <a:schemeClr val="bg1"/>
              </a:solidFill>
              <a:latin typeface="+mn-lt"/>
            </a:endParaRPr>
          </a:p>
        </p:txBody>
      </p:sp>
    </p:spTree>
    <p:extLst>
      <p:ext uri="{BB962C8B-B14F-4D97-AF65-F5344CB8AC3E}">
        <p14:creationId xmlns:p14="http://schemas.microsoft.com/office/powerpoint/2010/main" val="3069005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Ανατομία </a:t>
            </a:r>
            <a:r>
              <a:rPr lang="el-GR" altLang="en-US" dirty="0" smtClean="0"/>
              <a:t>ακρίδας 2/2</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8046" y="2156333"/>
            <a:ext cx="7627907" cy="3689922"/>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40</a:t>
            </a:fld>
            <a:endParaRPr lang="el-GR" dirty="0"/>
          </a:p>
        </p:txBody>
      </p:sp>
      <p:sp>
        <p:nvSpPr>
          <p:cNvPr id="7" name="TextBox 6"/>
          <p:cNvSpPr txBox="1"/>
          <p:nvPr/>
        </p:nvSpPr>
        <p:spPr>
          <a:xfrm>
            <a:off x="8027988" y="5550532"/>
            <a:ext cx="376238" cy="276999"/>
          </a:xfrm>
          <a:prstGeom prst="rect">
            <a:avLst/>
          </a:prstGeom>
          <a:noFill/>
        </p:spPr>
        <p:txBody>
          <a:bodyPr wrap="square" rtlCol="0">
            <a:spAutoFit/>
          </a:bodyPr>
          <a:lstStyle/>
          <a:p>
            <a:r>
              <a:rPr lang="el-GR" sz="1200" dirty="0" smtClean="0">
                <a:latin typeface="+mn-lt"/>
              </a:rPr>
              <a:t>56</a:t>
            </a:r>
            <a:endParaRPr lang="en-US" sz="1200" dirty="0">
              <a:latin typeface="+mn-lt"/>
            </a:endParaRPr>
          </a:p>
        </p:txBody>
      </p:sp>
    </p:spTree>
    <p:extLst>
      <p:ext uri="{BB962C8B-B14F-4D97-AF65-F5344CB8AC3E}">
        <p14:creationId xmlns:p14="http://schemas.microsoft.com/office/powerpoint/2010/main" val="386707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Πεπτικό σύστημα</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90"/>
          <a:stretch/>
        </p:blipFill>
        <p:spPr>
          <a:xfrm>
            <a:off x="2578460" y="1361469"/>
            <a:ext cx="3941526" cy="4903192"/>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41</a:t>
            </a:fld>
            <a:endParaRPr lang="el-GR" dirty="0"/>
          </a:p>
        </p:txBody>
      </p:sp>
      <p:sp>
        <p:nvSpPr>
          <p:cNvPr id="6" name="TextBox 5"/>
          <p:cNvSpPr txBox="1"/>
          <p:nvPr/>
        </p:nvSpPr>
        <p:spPr>
          <a:xfrm>
            <a:off x="6228184" y="6021288"/>
            <a:ext cx="376238" cy="276999"/>
          </a:xfrm>
          <a:prstGeom prst="rect">
            <a:avLst/>
          </a:prstGeom>
          <a:noFill/>
        </p:spPr>
        <p:txBody>
          <a:bodyPr wrap="square" rtlCol="0">
            <a:spAutoFit/>
          </a:bodyPr>
          <a:lstStyle/>
          <a:p>
            <a:r>
              <a:rPr lang="el-GR" sz="1200" dirty="0" smtClean="0">
                <a:latin typeface="+mn-lt"/>
              </a:rPr>
              <a:t>5</a:t>
            </a:r>
            <a:r>
              <a:rPr lang="en-US" sz="1200" dirty="0" smtClean="0">
                <a:latin typeface="+mn-lt"/>
              </a:rPr>
              <a:t>7</a:t>
            </a:r>
            <a:endParaRPr lang="en-US" sz="1200" dirty="0">
              <a:latin typeface="+mn-lt"/>
            </a:endParaRPr>
          </a:p>
        </p:txBody>
      </p:sp>
    </p:spTree>
    <p:extLst>
      <p:ext uri="{BB962C8B-B14F-4D97-AF65-F5344CB8AC3E}">
        <p14:creationId xmlns:p14="http://schemas.microsoft.com/office/powerpoint/2010/main" val="1747635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Απεκκριτικό </a:t>
            </a:r>
            <a:r>
              <a:rPr lang="el-GR" altLang="en-US" dirty="0" smtClean="0"/>
              <a:t>σύστημα 1/2</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91855" y="1591732"/>
            <a:ext cx="6228145" cy="4665626"/>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42</a:t>
            </a:fld>
            <a:endParaRPr lang="el-GR" dirty="0"/>
          </a:p>
        </p:txBody>
      </p:sp>
      <p:sp>
        <p:nvSpPr>
          <p:cNvPr id="7" name="TextBox 6"/>
          <p:cNvSpPr txBox="1"/>
          <p:nvPr/>
        </p:nvSpPr>
        <p:spPr>
          <a:xfrm>
            <a:off x="7243762" y="5891356"/>
            <a:ext cx="376238" cy="276999"/>
          </a:xfrm>
          <a:prstGeom prst="rect">
            <a:avLst/>
          </a:prstGeom>
          <a:noFill/>
        </p:spPr>
        <p:txBody>
          <a:bodyPr wrap="square" rtlCol="0">
            <a:spAutoFit/>
          </a:bodyPr>
          <a:lstStyle/>
          <a:p>
            <a:r>
              <a:rPr lang="el-GR" sz="1200" dirty="0" smtClean="0">
                <a:latin typeface="+mn-lt"/>
              </a:rPr>
              <a:t>58</a:t>
            </a:r>
            <a:endParaRPr lang="en-US" sz="1200" dirty="0">
              <a:latin typeface="+mn-lt"/>
            </a:endParaRPr>
          </a:p>
        </p:txBody>
      </p:sp>
    </p:spTree>
    <p:extLst>
      <p:ext uri="{BB962C8B-B14F-4D97-AF65-F5344CB8AC3E}">
        <p14:creationId xmlns:p14="http://schemas.microsoft.com/office/powerpoint/2010/main" val="3470469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42910" y="214290"/>
            <a:ext cx="7886700" cy="1325563"/>
          </a:xfrm>
        </p:spPr>
        <p:txBody>
          <a:bodyPr>
            <a:normAutofit/>
          </a:bodyPr>
          <a:lstStyle/>
          <a:p>
            <a:r>
              <a:rPr lang="el-GR" altLang="en-US" dirty="0" smtClean="0"/>
              <a:t>Απεκκριτικό </a:t>
            </a:r>
            <a:r>
              <a:rPr lang="el-GR" altLang="en-US" dirty="0" smtClean="0"/>
              <a:t>σύστημα 2/2</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3160" y="1242855"/>
            <a:ext cx="3886200" cy="4968118"/>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43</a:t>
            </a:fld>
            <a:endParaRPr lang="el-GR" dirty="0"/>
          </a:p>
        </p:txBody>
      </p:sp>
      <p:sp>
        <p:nvSpPr>
          <p:cNvPr id="6" name="TextBox 5"/>
          <p:cNvSpPr txBox="1"/>
          <p:nvPr/>
        </p:nvSpPr>
        <p:spPr>
          <a:xfrm>
            <a:off x="6153122" y="5903563"/>
            <a:ext cx="376238" cy="276999"/>
          </a:xfrm>
          <a:prstGeom prst="rect">
            <a:avLst/>
          </a:prstGeom>
          <a:noFill/>
        </p:spPr>
        <p:txBody>
          <a:bodyPr wrap="square" rtlCol="0">
            <a:spAutoFit/>
          </a:bodyPr>
          <a:lstStyle/>
          <a:p>
            <a:r>
              <a:rPr lang="el-GR" sz="1200" dirty="0" smtClean="0">
                <a:latin typeface="+mn-lt"/>
              </a:rPr>
              <a:t>59</a:t>
            </a:r>
            <a:endParaRPr lang="en-US" sz="1200" dirty="0">
              <a:latin typeface="+mn-lt"/>
            </a:endParaRPr>
          </a:p>
        </p:txBody>
      </p:sp>
    </p:spTree>
    <p:extLst>
      <p:ext uri="{BB962C8B-B14F-4D97-AF65-F5344CB8AC3E}">
        <p14:creationId xmlns:p14="http://schemas.microsoft.com/office/powerpoint/2010/main" val="15093001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Κυκλοφορικό σύστημα</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44</a:t>
            </a:fld>
            <a:endParaRPr lang="el-GR" dirty="0"/>
          </a:p>
        </p:txBody>
      </p:sp>
      <p:pic>
        <p:nvPicPr>
          <p:cNvPr id="149508" name="Picture 4" descr="(c) 2000 - François Panchout"/>
          <p:cNvPicPr>
            <a:picLocks noChangeAspect="1" noChangeArrowheads="1"/>
          </p:cNvPicPr>
          <p:nvPr/>
        </p:nvPicPr>
        <p:blipFill>
          <a:blip r:embed="rId3" cstate="print"/>
          <a:srcRect/>
          <a:stretch>
            <a:fillRect/>
          </a:stretch>
        </p:blipFill>
        <p:spPr bwMode="auto">
          <a:xfrm>
            <a:off x="1808258" y="1662212"/>
            <a:ext cx="5527484" cy="4030457"/>
          </a:xfrm>
          <a:prstGeom prst="rect">
            <a:avLst/>
          </a:prstGeom>
          <a:noFill/>
        </p:spPr>
      </p:pic>
      <p:sp>
        <p:nvSpPr>
          <p:cNvPr id="6" name="TextBox 5"/>
          <p:cNvSpPr txBox="1"/>
          <p:nvPr/>
        </p:nvSpPr>
        <p:spPr>
          <a:xfrm>
            <a:off x="6923904" y="5415670"/>
            <a:ext cx="376238" cy="276999"/>
          </a:xfrm>
          <a:prstGeom prst="rect">
            <a:avLst/>
          </a:prstGeom>
          <a:noFill/>
        </p:spPr>
        <p:txBody>
          <a:bodyPr wrap="square" rtlCol="0">
            <a:spAutoFit/>
          </a:bodyPr>
          <a:lstStyle/>
          <a:p>
            <a:r>
              <a:rPr lang="el-GR" sz="1200" dirty="0" smtClean="0">
                <a:latin typeface="+mn-lt"/>
              </a:rPr>
              <a:t>60</a:t>
            </a:r>
            <a:endParaRPr lang="en-US" sz="1200" dirty="0">
              <a:latin typeface="+mn-lt"/>
            </a:endParaRPr>
          </a:p>
        </p:txBody>
      </p:sp>
    </p:spTree>
    <p:extLst>
      <p:ext uri="{BB962C8B-B14F-4D97-AF65-F5344CB8AC3E}">
        <p14:creationId xmlns:p14="http://schemas.microsoft.com/office/powerpoint/2010/main" val="2885666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Εξειδικευμένα κύτταρα</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30347" y="1600200"/>
            <a:ext cx="7131269" cy="449580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45</a:t>
            </a:fld>
            <a:endParaRPr lang="el-GR" dirty="0"/>
          </a:p>
        </p:txBody>
      </p:sp>
      <p:sp>
        <p:nvSpPr>
          <p:cNvPr id="6" name="TextBox 5"/>
          <p:cNvSpPr txBox="1"/>
          <p:nvPr/>
        </p:nvSpPr>
        <p:spPr>
          <a:xfrm>
            <a:off x="7839869" y="5810677"/>
            <a:ext cx="376238" cy="276999"/>
          </a:xfrm>
          <a:prstGeom prst="rect">
            <a:avLst/>
          </a:prstGeom>
          <a:noFill/>
        </p:spPr>
        <p:txBody>
          <a:bodyPr wrap="square" rtlCol="0">
            <a:spAutoFit/>
          </a:bodyPr>
          <a:lstStyle/>
          <a:p>
            <a:r>
              <a:rPr lang="el-GR" sz="1200" dirty="0" smtClean="0">
                <a:latin typeface="+mn-lt"/>
              </a:rPr>
              <a:t>61</a:t>
            </a:r>
            <a:endParaRPr lang="en-US" sz="1200" dirty="0">
              <a:latin typeface="+mn-lt"/>
            </a:endParaRPr>
          </a:p>
        </p:txBody>
      </p:sp>
    </p:spTree>
    <p:extLst>
      <p:ext uri="{BB962C8B-B14F-4D97-AF65-F5344CB8AC3E}">
        <p14:creationId xmlns:p14="http://schemas.microsoft.com/office/powerpoint/2010/main" val="139403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Αναπνευστικό σύστημα</a:t>
            </a:r>
            <a:r>
              <a:rPr lang="en-US" altLang="en-US" dirty="0" smtClean="0"/>
              <a:t> 1/3</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4388" y="2133600"/>
            <a:ext cx="7858425" cy="2438611"/>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46</a:t>
            </a:fld>
            <a:endParaRPr lang="el-GR" dirty="0"/>
          </a:p>
        </p:txBody>
      </p:sp>
      <p:sp>
        <p:nvSpPr>
          <p:cNvPr id="7" name="TextBox 6"/>
          <p:cNvSpPr txBox="1"/>
          <p:nvPr/>
        </p:nvSpPr>
        <p:spPr>
          <a:xfrm>
            <a:off x="8122015" y="4295212"/>
            <a:ext cx="376238" cy="276999"/>
          </a:xfrm>
          <a:prstGeom prst="rect">
            <a:avLst/>
          </a:prstGeom>
          <a:noFill/>
        </p:spPr>
        <p:txBody>
          <a:bodyPr wrap="square" rtlCol="0">
            <a:spAutoFit/>
          </a:bodyPr>
          <a:lstStyle/>
          <a:p>
            <a:r>
              <a:rPr lang="el-GR" sz="1200" dirty="0" smtClean="0">
                <a:latin typeface="+mn-lt"/>
              </a:rPr>
              <a:t>62</a:t>
            </a:r>
            <a:endParaRPr lang="en-US" sz="1200" dirty="0">
              <a:latin typeface="+mn-lt"/>
            </a:endParaRPr>
          </a:p>
        </p:txBody>
      </p:sp>
    </p:spTree>
    <p:extLst>
      <p:ext uri="{BB962C8B-B14F-4D97-AF65-F5344CB8AC3E}">
        <p14:creationId xmlns:p14="http://schemas.microsoft.com/office/powerpoint/2010/main" val="1697678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a:t>Αναπνευστικό σύστημα</a:t>
            </a:r>
            <a:r>
              <a:rPr lang="en-US" altLang="en-US" dirty="0"/>
              <a:t> </a:t>
            </a:r>
            <a:r>
              <a:rPr lang="en-US" altLang="en-US" dirty="0" smtClean="0"/>
              <a:t>2/3</a:t>
            </a:r>
            <a:endParaRPr lang="el-GR" altLang="en-US" dirty="0" smtClean="0">
              <a:solidFill>
                <a:srgbClr val="FF0000"/>
              </a:solidFill>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00364" y="1521255"/>
            <a:ext cx="3343271" cy="4638065"/>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47</a:t>
            </a:fld>
            <a:endParaRPr lang="el-GR" dirty="0"/>
          </a:p>
        </p:txBody>
      </p:sp>
      <p:sp>
        <p:nvSpPr>
          <p:cNvPr id="6" name="TextBox 5"/>
          <p:cNvSpPr txBox="1"/>
          <p:nvPr/>
        </p:nvSpPr>
        <p:spPr>
          <a:xfrm>
            <a:off x="5867397" y="5826870"/>
            <a:ext cx="376238" cy="276999"/>
          </a:xfrm>
          <a:prstGeom prst="rect">
            <a:avLst/>
          </a:prstGeom>
          <a:noFill/>
        </p:spPr>
        <p:txBody>
          <a:bodyPr wrap="square" rtlCol="0">
            <a:spAutoFit/>
          </a:bodyPr>
          <a:lstStyle/>
          <a:p>
            <a:r>
              <a:rPr lang="el-GR" sz="1200" dirty="0" smtClean="0">
                <a:latin typeface="+mn-lt"/>
              </a:rPr>
              <a:t>63</a:t>
            </a:r>
            <a:endParaRPr lang="en-US" sz="1200" dirty="0">
              <a:latin typeface="+mn-lt"/>
            </a:endParaRPr>
          </a:p>
        </p:txBody>
      </p:sp>
    </p:spTree>
    <p:extLst>
      <p:ext uri="{BB962C8B-B14F-4D97-AF65-F5344CB8AC3E}">
        <p14:creationId xmlns:p14="http://schemas.microsoft.com/office/powerpoint/2010/main" val="384076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a:t>Αναπνευστικό σύστημα</a:t>
            </a:r>
            <a:r>
              <a:rPr lang="en-US" altLang="en-US" sz="4000" dirty="0"/>
              <a:t> </a:t>
            </a:r>
            <a:r>
              <a:rPr lang="en-US" altLang="en-US" sz="4000" dirty="0" smtClean="0"/>
              <a:t>3/3</a:t>
            </a:r>
            <a:endParaRPr lang="el-GR" altLang="en-US" sz="4000" dirty="0" smtClean="0">
              <a:solidFill>
                <a:srgbClr val="FF0000"/>
              </a:solidFill>
            </a:endParaRP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913532" y="1600200"/>
            <a:ext cx="7316936" cy="1954213"/>
          </a:xfrm>
          <a:ln>
            <a:solidFill>
              <a:schemeClr val="accent1"/>
            </a:solidFill>
          </a:ln>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2952104" y="3606065"/>
            <a:ext cx="3328021" cy="2667699"/>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48</a:t>
            </a:fld>
            <a:endParaRPr lang="el-GR" dirty="0"/>
          </a:p>
        </p:txBody>
      </p:sp>
      <p:sp>
        <p:nvSpPr>
          <p:cNvPr id="7" name="TextBox 6"/>
          <p:cNvSpPr txBox="1"/>
          <p:nvPr/>
        </p:nvSpPr>
        <p:spPr>
          <a:xfrm>
            <a:off x="7928301" y="3277414"/>
            <a:ext cx="376238" cy="276999"/>
          </a:xfrm>
          <a:prstGeom prst="rect">
            <a:avLst/>
          </a:prstGeom>
          <a:noFill/>
        </p:spPr>
        <p:txBody>
          <a:bodyPr wrap="square" rtlCol="0">
            <a:spAutoFit/>
          </a:bodyPr>
          <a:lstStyle/>
          <a:p>
            <a:r>
              <a:rPr lang="el-GR" sz="1200" dirty="0" smtClean="0">
                <a:latin typeface="+mn-lt"/>
              </a:rPr>
              <a:t>64</a:t>
            </a:r>
            <a:endParaRPr lang="en-US" sz="1200" dirty="0">
              <a:latin typeface="+mn-lt"/>
            </a:endParaRPr>
          </a:p>
        </p:txBody>
      </p:sp>
      <p:sp>
        <p:nvSpPr>
          <p:cNvPr id="10" name="TextBox 9"/>
          <p:cNvSpPr txBox="1"/>
          <p:nvPr/>
        </p:nvSpPr>
        <p:spPr>
          <a:xfrm>
            <a:off x="5903887" y="5996765"/>
            <a:ext cx="376238" cy="276999"/>
          </a:xfrm>
          <a:prstGeom prst="rect">
            <a:avLst/>
          </a:prstGeom>
          <a:noFill/>
        </p:spPr>
        <p:txBody>
          <a:bodyPr wrap="square" rtlCol="0">
            <a:spAutoFit/>
          </a:bodyPr>
          <a:lstStyle/>
          <a:p>
            <a:r>
              <a:rPr lang="el-GR" sz="1200" dirty="0" smtClean="0">
                <a:latin typeface="+mn-lt"/>
              </a:rPr>
              <a:t>65</a:t>
            </a:r>
            <a:endParaRPr lang="en-US" sz="1200" dirty="0">
              <a:latin typeface="+mn-lt"/>
            </a:endParaRPr>
          </a:p>
        </p:txBody>
      </p:sp>
    </p:spTree>
    <p:extLst>
      <p:ext uri="{BB962C8B-B14F-4D97-AF65-F5344CB8AC3E}">
        <p14:creationId xmlns:p14="http://schemas.microsoft.com/office/powerpoint/2010/main" val="338112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Αναπνευστικά συστήματα υδρόβιων εντόμων</a:t>
            </a: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305" b="6681"/>
          <a:stretch/>
        </p:blipFill>
        <p:spPr>
          <a:xfrm>
            <a:off x="3059273" y="1521122"/>
            <a:ext cx="3025454" cy="4808334"/>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49</a:t>
            </a:fld>
            <a:endParaRPr lang="el-GR" dirty="0"/>
          </a:p>
        </p:txBody>
      </p:sp>
      <p:sp>
        <p:nvSpPr>
          <p:cNvPr id="6" name="TextBox 5"/>
          <p:cNvSpPr txBox="1"/>
          <p:nvPr/>
        </p:nvSpPr>
        <p:spPr>
          <a:xfrm>
            <a:off x="5779927" y="6079351"/>
            <a:ext cx="376238" cy="276999"/>
          </a:xfrm>
          <a:prstGeom prst="rect">
            <a:avLst/>
          </a:prstGeom>
          <a:noFill/>
        </p:spPr>
        <p:txBody>
          <a:bodyPr wrap="square" rtlCol="0">
            <a:spAutoFit/>
          </a:bodyPr>
          <a:lstStyle/>
          <a:p>
            <a:r>
              <a:rPr lang="el-GR" sz="1200" dirty="0" smtClean="0">
                <a:latin typeface="+mn-lt"/>
              </a:rPr>
              <a:t>66</a:t>
            </a:r>
            <a:endParaRPr lang="en-US" sz="1200" dirty="0">
              <a:latin typeface="+mn-lt"/>
            </a:endParaRPr>
          </a:p>
        </p:txBody>
      </p:sp>
    </p:spTree>
    <p:extLst>
      <p:ext uri="{BB962C8B-B14F-4D97-AF65-F5344CB8AC3E}">
        <p14:creationId xmlns:p14="http://schemas.microsoft.com/office/powerpoint/2010/main" val="2725236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Έντομα 3/6</a:t>
            </a:r>
            <a:endParaRPr lang="el-GR" altLang="en-US" dirty="0" smtClean="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6269" y="1699653"/>
            <a:ext cx="3886200" cy="4006703"/>
          </a:xfrm>
          <a:ln>
            <a:solidFill>
              <a:srgbClr val="0070C0"/>
            </a:solidFill>
          </a:ln>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64542" y="2469122"/>
            <a:ext cx="3886200" cy="2467763"/>
          </a:xfrm>
          <a:ln>
            <a:solidFill>
              <a:srgbClr val="0070C0"/>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a:t>
            </a:fld>
            <a:endParaRPr lang="el-GR" dirty="0"/>
          </a:p>
        </p:txBody>
      </p:sp>
      <p:sp>
        <p:nvSpPr>
          <p:cNvPr id="10" name="TextBox 9"/>
          <p:cNvSpPr txBox="1"/>
          <p:nvPr/>
        </p:nvSpPr>
        <p:spPr>
          <a:xfrm>
            <a:off x="4157294" y="5369618"/>
            <a:ext cx="376238" cy="276999"/>
          </a:xfrm>
          <a:prstGeom prst="rect">
            <a:avLst/>
          </a:prstGeom>
          <a:noFill/>
        </p:spPr>
        <p:txBody>
          <a:bodyPr wrap="square" rtlCol="0">
            <a:spAutoFit/>
          </a:bodyPr>
          <a:lstStyle/>
          <a:p>
            <a:r>
              <a:rPr lang="el-GR" sz="1200" dirty="0" smtClean="0">
                <a:solidFill>
                  <a:schemeClr val="bg1"/>
                </a:solidFill>
                <a:latin typeface="+mn-lt"/>
              </a:rPr>
              <a:t>3</a:t>
            </a:r>
            <a:endParaRPr lang="en-US" sz="1200" dirty="0">
              <a:solidFill>
                <a:schemeClr val="bg1"/>
              </a:solidFill>
              <a:latin typeface="+mn-lt"/>
            </a:endParaRPr>
          </a:p>
        </p:txBody>
      </p:sp>
      <p:sp>
        <p:nvSpPr>
          <p:cNvPr id="11" name="TextBox 10"/>
          <p:cNvSpPr txBox="1"/>
          <p:nvPr/>
        </p:nvSpPr>
        <p:spPr>
          <a:xfrm>
            <a:off x="8201073" y="4646134"/>
            <a:ext cx="376238" cy="276999"/>
          </a:xfrm>
          <a:prstGeom prst="rect">
            <a:avLst/>
          </a:prstGeom>
          <a:noFill/>
        </p:spPr>
        <p:txBody>
          <a:bodyPr wrap="square" rtlCol="0">
            <a:spAutoFit/>
          </a:bodyPr>
          <a:lstStyle/>
          <a:p>
            <a:r>
              <a:rPr lang="el-GR" sz="1200" dirty="0" smtClean="0">
                <a:solidFill>
                  <a:schemeClr val="bg1"/>
                </a:solidFill>
                <a:latin typeface="+mn-lt"/>
              </a:rPr>
              <a:t>4</a:t>
            </a:r>
            <a:endParaRPr lang="en-US" sz="1200" dirty="0">
              <a:solidFill>
                <a:schemeClr val="bg1"/>
              </a:solidFill>
              <a:latin typeface="+mn-lt"/>
            </a:endParaRPr>
          </a:p>
        </p:txBody>
      </p:sp>
    </p:spTree>
    <p:extLst>
      <p:ext uri="{BB962C8B-B14F-4D97-AF65-F5344CB8AC3E}">
        <p14:creationId xmlns:p14="http://schemas.microsoft.com/office/powerpoint/2010/main" val="1832627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Καταδυτικό Κολεόπτερο</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82950" y="1620509"/>
            <a:ext cx="4375050" cy="4556454"/>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50</a:t>
            </a:fld>
            <a:endParaRPr lang="el-GR" dirty="0"/>
          </a:p>
        </p:txBody>
      </p:sp>
      <p:sp>
        <p:nvSpPr>
          <p:cNvPr id="6" name="TextBox 5"/>
          <p:cNvSpPr txBox="1"/>
          <p:nvPr/>
        </p:nvSpPr>
        <p:spPr>
          <a:xfrm>
            <a:off x="6481762" y="5851158"/>
            <a:ext cx="376238" cy="276999"/>
          </a:xfrm>
          <a:prstGeom prst="rect">
            <a:avLst/>
          </a:prstGeom>
          <a:noFill/>
        </p:spPr>
        <p:txBody>
          <a:bodyPr wrap="square" rtlCol="0">
            <a:spAutoFit/>
          </a:bodyPr>
          <a:lstStyle/>
          <a:p>
            <a:r>
              <a:rPr lang="el-GR" sz="1200" dirty="0" smtClean="0">
                <a:solidFill>
                  <a:schemeClr val="bg1"/>
                </a:solidFill>
                <a:latin typeface="+mn-lt"/>
              </a:rPr>
              <a:t>67</a:t>
            </a:r>
            <a:endParaRPr lang="en-US" sz="1200" dirty="0">
              <a:solidFill>
                <a:schemeClr val="bg1"/>
              </a:solidFill>
              <a:latin typeface="+mn-lt"/>
            </a:endParaRPr>
          </a:p>
        </p:txBody>
      </p:sp>
    </p:spTree>
    <p:extLst>
      <p:ext uri="{BB962C8B-B14F-4D97-AF65-F5344CB8AC3E}">
        <p14:creationId xmlns:p14="http://schemas.microsoft.com/office/powerpoint/2010/main" val="2042700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Νευρικό σύστημα</a:t>
            </a:r>
            <a:r>
              <a:rPr lang="en-US" altLang="en-US" dirty="0" smtClean="0"/>
              <a:t> 1/2</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92791" y="2209800"/>
            <a:ext cx="7886700" cy="2469751"/>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51</a:t>
            </a:fld>
            <a:endParaRPr lang="el-GR" dirty="0"/>
          </a:p>
        </p:txBody>
      </p:sp>
      <p:sp>
        <p:nvSpPr>
          <p:cNvPr id="7" name="TextBox 6"/>
          <p:cNvSpPr txBox="1"/>
          <p:nvPr/>
        </p:nvSpPr>
        <p:spPr>
          <a:xfrm>
            <a:off x="8092281" y="4402552"/>
            <a:ext cx="376238" cy="276999"/>
          </a:xfrm>
          <a:prstGeom prst="rect">
            <a:avLst/>
          </a:prstGeom>
          <a:noFill/>
        </p:spPr>
        <p:txBody>
          <a:bodyPr wrap="square" rtlCol="0">
            <a:spAutoFit/>
          </a:bodyPr>
          <a:lstStyle/>
          <a:p>
            <a:r>
              <a:rPr lang="el-GR" sz="1200" dirty="0" smtClean="0">
                <a:latin typeface="+mn-lt"/>
              </a:rPr>
              <a:t>68</a:t>
            </a:r>
            <a:endParaRPr lang="en-US" sz="1200" dirty="0">
              <a:latin typeface="+mn-lt"/>
            </a:endParaRPr>
          </a:p>
        </p:txBody>
      </p:sp>
    </p:spTree>
    <p:extLst>
      <p:ext uri="{BB962C8B-B14F-4D97-AF65-F5344CB8AC3E}">
        <p14:creationId xmlns:p14="http://schemas.microsoft.com/office/powerpoint/2010/main" val="4235204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a:t>Νευρικό σύστημα</a:t>
            </a:r>
            <a:r>
              <a:rPr lang="en-US" altLang="en-US" dirty="0"/>
              <a:t> </a:t>
            </a:r>
            <a:r>
              <a:rPr lang="en-US" altLang="en-US" dirty="0" smtClean="0"/>
              <a:t>2/2</a:t>
            </a:r>
            <a:endParaRPr lang="el-GR" altLang="en-US" dirty="0" smtClean="0"/>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861484"/>
            <a:ext cx="5314950" cy="4269676"/>
          </a:xfrm>
          <a:ln>
            <a:solidFill>
              <a:schemeClr val="accent1"/>
            </a:solidFill>
          </a:ln>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593422" y="1825625"/>
            <a:ext cx="1957656" cy="4351338"/>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52</a:t>
            </a:fld>
            <a:endParaRPr lang="el-GR" dirty="0"/>
          </a:p>
        </p:txBody>
      </p:sp>
      <p:sp>
        <p:nvSpPr>
          <p:cNvPr id="7" name="TextBox 6"/>
          <p:cNvSpPr txBox="1"/>
          <p:nvPr/>
        </p:nvSpPr>
        <p:spPr>
          <a:xfrm>
            <a:off x="5532464" y="5851158"/>
            <a:ext cx="376238" cy="276999"/>
          </a:xfrm>
          <a:prstGeom prst="rect">
            <a:avLst/>
          </a:prstGeom>
          <a:noFill/>
        </p:spPr>
        <p:txBody>
          <a:bodyPr wrap="square" rtlCol="0">
            <a:spAutoFit/>
          </a:bodyPr>
          <a:lstStyle/>
          <a:p>
            <a:r>
              <a:rPr lang="el-GR" sz="1200" dirty="0" smtClean="0">
                <a:latin typeface="+mn-lt"/>
              </a:rPr>
              <a:t>69</a:t>
            </a:r>
            <a:endParaRPr lang="en-US" sz="1200" dirty="0">
              <a:latin typeface="+mn-lt"/>
            </a:endParaRPr>
          </a:p>
        </p:txBody>
      </p:sp>
      <p:sp>
        <p:nvSpPr>
          <p:cNvPr id="10" name="TextBox 9"/>
          <p:cNvSpPr txBox="1"/>
          <p:nvPr/>
        </p:nvSpPr>
        <p:spPr>
          <a:xfrm>
            <a:off x="6346438" y="5828257"/>
            <a:ext cx="376238" cy="276999"/>
          </a:xfrm>
          <a:prstGeom prst="rect">
            <a:avLst/>
          </a:prstGeom>
          <a:noFill/>
        </p:spPr>
        <p:txBody>
          <a:bodyPr wrap="square" rtlCol="0">
            <a:spAutoFit/>
          </a:bodyPr>
          <a:lstStyle/>
          <a:p>
            <a:r>
              <a:rPr lang="el-GR" sz="1200" dirty="0" smtClean="0">
                <a:latin typeface="+mn-lt"/>
              </a:rPr>
              <a:t>70</a:t>
            </a:r>
            <a:endParaRPr lang="en-US" sz="1200" dirty="0">
              <a:latin typeface="+mn-lt"/>
            </a:endParaRPr>
          </a:p>
        </p:txBody>
      </p:sp>
    </p:spTree>
    <p:extLst>
      <p:ext uri="{BB962C8B-B14F-4D97-AF65-F5344CB8AC3E}">
        <p14:creationId xmlns:p14="http://schemas.microsoft.com/office/powerpoint/2010/main" val="2657580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Αισθητήρια όργανα</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0410" y="2209799"/>
            <a:ext cx="3886200" cy="2559911"/>
          </a:xfrm>
          <a:ln>
            <a:solidFill>
              <a:schemeClr val="accent1"/>
            </a:solidFill>
          </a:ln>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434730"/>
            <a:ext cx="3886200" cy="2110048"/>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53</a:t>
            </a:fld>
            <a:endParaRPr lang="el-GR" dirty="0"/>
          </a:p>
        </p:txBody>
      </p:sp>
      <p:sp>
        <p:nvSpPr>
          <p:cNvPr id="8" name="TextBox 7"/>
          <p:cNvSpPr txBox="1"/>
          <p:nvPr/>
        </p:nvSpPr>
        <p:spPr>
          <a:xfrm>
            <a:off x="4123636" y="4492711"/>
            <a:ext cx="376238" cy="276999"/>
          </a:xfrm>
          <a:prstGeom prst="rect">
            <a:avLst/>
          </a:prstGeom>
          <a:noFill/>
        </p:spPr>
        <p:txBody>
          <a:bodyPr wrap="square" rtlCol="0">
            <a:spAutoFit/>
          </a:bodyPr>
          <a:lstStyle/>
          <a:p>
            <a:r>
              <a:rPr lang="el-GR" sz="1200" dirty="0" smtClean="0">
                <a:latin typeface="+mn-lt"/>
              </a:rPr>
              <a:t>71</a:t>
            </a:r>
            <a:endParaRPr lang="en-US" sz="1200" dirty="0">
              <a:latin typeface="+mn-lt"/>
            </a:endParaRPr>
          </a:p>
        </p:txBody>
      </p:sp>
      <p:sp>
        <p:nvSpPr>
          <p:cNvPr id="9" name="TextBox 8"/>
          <p:cNvSpPr txBox="1"/>
          <p:nvPr/>
        </p:nvSpPr>
        <p:spPr>
          <a:xfrm>
            <a:off x="8156575" y="4267779"/>
            <a:ext cx="376238" cy="276999"/>
          </a:xfrm>
          <a:prstGeom prst="rect">
            <a:avLst/>
          </a:prstGeom>
          <a:noFill/>
        </p:spPr>
        <p:txBody>
          <a:bodyPr wrap="square" rtlCol="0">
            <a:spAutoFit/>
          </a:bodyPr>
          <a:lstStyle/>
          <a:p>
            <a:r>
              <a:rPr lang="el-GR" sz="1200" dirty="0" smtClean="0">
                <a:latin typeface="+mn-lt"/>
              </a:rPr>
              <a:t>72</a:t>
            </a:r>
            <a:endParaRPr lang="en-US" sz="1200" dirty="0">
              <a:latin typeface="+mn-lt"/>
            </a:endParaRPr>
          </a:p>
        </p:txBody>
      </p:sp>
    </p:spTree>
    <p:extLst>
      <p:ext uri="{BB962C8B-B14F-4D97-AF65-F5344CB8AC3E}">
        <p14:creationId xmlns:p14="http://schemas.microsoft.com/office/powerpoint/2010/main" val="845050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Όραση εντόμων 1/2</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54</a:t>
            </a:fld>
            <a:endParaRPr lang="el-GR" dirty="0"/>
          </a:p>
        </p:txBody>
      </p:sp>
      <p:pic>
        <p:nvPicPr>
          <p:cNvPr id="130050" name="Picture 2" descr="http://losporquesdelanaturaleza.com/wp-content/uploads/2012/12/imagen-6.jpg"/>
          <p:cNvPicPr>
            <a:picLocks noChangeAspect="1" noChangeArrowheads="1"/>
          </p:cNvPicPr>
          <p:nvPr/>
        </p:nvPicPr>
        <p:blipFill>
          <a:blip r:embed="rId3" cstate="print"/>
          <a:srcRect/>
          <a:stretch>
            <a:fillRect/>
          </a:stretch>
        </p:blipFill>
        <p:spPr bwMode="auto">
          <a:xfrm>
            <a:off x="5357818" y="2357430"/>
            <a:ext cx="3171821" cy="2643184"/>
          </a:xfrm>
          <a:prstGeom prst="rect">
            <a:avLst/>
          </a:prstGeom>
          <a:noFill/>
        </p:spPr>
      </p:pic>
      <p:grpSp>
        <p:nvGrpSpPr>
          <p:cNvPr id="2" name="Group 1"/>
          <p:cNvGrpSpPr/>
          <p:nvPr/>
        </p:nvGrpSpPr>
        <p:grpSpPr>
          <a:xfrm>
            <a:off x="256896" y="1222429"/>
            <a:ext cx="4029352" cy="4921214"/>
            <a:chOff x="256896" y="1222429"/>
            <a:chExt cx="4029352" cy="4921214"/>
          </a:xfrm>
        </p:grpSpPr>
        <p:pic>
          <p:nvPicPr>
            <p:cNvPr id="130052" name="Picture 4" descr="http://www.cals.ncsu.edu/course/ent425/tutorial/humcones.gif"/>
            <p:cNvPicPr>
              <a:picLocks noChangeAspect="1" noChangeArrowheads="1"/>
            </p:cNvPicPr>
            <p:nvPr/>
          </p:nvPicPr>
          <p:blipFill>
            <a:blip r:embed="rId4" cstate="print"/>
            <a:srcRect/>
            <a:stretch>
              <a:fillRect/>
            </a:stretch>
          </p:blipFill>
          <p:spPr bwMode="auto">
            <a:xfrm>
              <a:off x="256896" y="1222429"/>
              <a:ext cx="4000528" cy="1602861"/>
            </a:xfrm>
            <a:prstGeom prst="rect">
              <a:avLst/>
            </a:prstGeom>
            <a:noFill/>
          </p:spPr>
        </p:pic>
        <p:pic>
          <p:nvPicPr>
            <p:cNvPr id="130054" name="Picture 6" descr="http://www.cals.ncsu.edu/course/ent425/tutorial/bichrom0.gif"/>
            <p:cNvPicPr>
              <a:picLocks noChangeAspect="1" noChangeArrowheads="1"/>
            </p:cNvPicPr>
            <p:nvPr/>
          </p:nvPicPr>
          <p:blipFill>
            <a:blip r:embed="rId5" cstate="print"/>
            <a:srcRect/>
            <a:stretch>
              <a:fillRect/>
            </a:stretch>
          </p:blipFill>
          <p:spPr bwMode="auto">
            <a:xfrm>
              <a:off x="357158" y="2825290"/>
              <a:ext cx="3929090" cy="1680025"/>
            </a:xfrm>
            <a:prstGeom prst="rect">
              <a:avLst/>
            </a:prstGeom>
            <a:noFill/>
          </p:spPr>
        </p:pic>
        <p:pic>
          <p:nvPicPr>
            <p:cNvPr id="130056" name="Picture 8" descr="http://www.cals.ncsu.edu/course/ent425/tutorial/trichrom0.gif"/>
            <p:cNvPicPr>
              <a:picLocks noChangeAspect="1" noChangeArrowheads="1"/>
            </p:cNvPicPr>
            <p:nvPr/>
          </p:nvPicPr>
          <p:blipFill>
            <a:blip r:embed="rId6" cstate="print"/>
            <a:srcRect/>
            <a:stretch>
              <a:fillRect/>
            </a:stretch>
          </p:blipFill>
          <p:spPr bwMode="auto">
            <a:xfrm>
              <a:off x="500035" y="4560714"/>
              <a:ext cx="3714776" cy="1582929"/>
            </a:xfrm>
            <a:prstGeom prst="rect">
              <a:avLst/>
            </a:prstGeom>
            <a:noFill/>
          </p:spPr>
        </p:pic>
      </p:grpSp>
      <p:sp>
        <p:nvSpPr>
          <p:cNvPr id="10" name="TextBox 9"/>
          <p:cNvSpPr txBox="1"/>
          <p:nvPr/>
        </p:nvSpPr>
        <p:spPr>
          <a:xfrm>
            <a:off x="4098129" y="5944222"/>
            <a:ext cx="376238" cy="276999"/>
          </a:xfrm>
          <a:prstGeom prst="rect">
            <a:avLst/>
          </a:prstGeom>
          <a:noFill/>
        </p:spPr>
        <p:txBody>
          <a:bodyPr wrap="square" rtlCol="0">
            <a:spAutoFit/>
          </a:bodyPr>
          <a:lstStyle/>
          <a:p>
            <a:r>
              <a:rPr lang="el-GR" sz="1200" dirty="0" smtClean="0">
                <a:latin typeface="+mn-lt"/>
              </a:rPr>
              <a:t>73</a:t>
            </a:r>
            <a:endParaRPr lang="en-US" sz="1200" dirty="0">
              <a:latin typeface="+mn-lt"/>
            </a:endParaRPr>
          </a:p>
        </p:txBody>
      </p:sp>
      <p:sp>
        <p:nvSpPr>
          <p:cNvPr id="11" name="TextBox 10"/>
          <p:cNvSpPr txBox="1"/>
          <p:nvPr/>
        </p:nvSpPr>
        <p:spPr>
          <a:xfrm>
            <a:off x="8280400" y="5033944"/>
            <a:ext cx="376238" cy="276999"/>
          </a:xfrm>
          <a:prstGeom prst="rect">
            <a:avLst/>
          </a:prstGeom>
          <a:noFill/>
        </p:spPr>
        <p:txBody>
          <a:bodyPr wrap="square" rtlCol="0">
            <a:spAutoFit/>
          </a:bodyPr>
          <a:lstStyle/>
          <a:p>
            <a:r>
              <a:rPr lang="el-GR" sz="1200" dirty="0" smtClean="0">
                <a:latin typeface="+mn-lt"/>
              </a:rPr>
              <a:t>74</a:t>
            </a:r>
            <a:endParaRPr lang="en-US" sz="1200" dirty="0">
              <a:latin typeface="+mn-lt"/>
            </a:endParaRPr>
          </a:p>
        </p:txBody>
      </p:sp>
    </p:spTree>
    <p:extLst>
      <p:ext uri="{BB962C8B-B14F-4D97-AF65-F5344CB8AC3E}">
        <p14:creationId xmlns:p14="http://schemas.microsoft.com/office/powerpoint/2010/main" val="1472747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Όραση εντόμων 2/2</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1600200"/>
            <a:ext cx="3420629" cy="4455821"/>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55</a:t>
            </a:fld>
            <a:endParaRPr lang="el-GR" dirty="0"/>
          </a:p>
        </p:txBody>
      </p:sp>
      <p:sp>
        <p:nvSpPr>
          <p:cNvPr id="6" name="TextBox 5"/>
          <p:cNvSpPr txBox="1"/>
          <p:nvPr/>
        </p:nvSpPr>
        <p:spPr>
          <a:xfrm>
            <a:off x="5939991" y="5779022"/>
            <a:ext cx="376238" cy="276999"/>
          </a:xfrm>
          <a:prstGeom prst="rect">
            <a:avLst/>
          </a:prstGeom>
          <a:noFill/>
        </p:spPr>
        <p:txBody>
          <a:bodyPr wrap="square" rtlCol="0">
            <a:spAutoFit/>
          </a:bodyPr>
          <a:lstStyle/>
          <a:p>
            <a:r>
              <a:rPr lang="el-GR" sz="1200" dirty="0" smtClean="0">
                <a:latin typeface="+mn-lt"/>
              </a:rPr>
              <a:t>7</a:t>
            </a:r>
            <a:r>
              <a:rPr lang="en-US" sz="1200" dirty="0" smtClean="0">
                <a:latin typeface="+mn-lt"/>
              </a:rPr>
              <a:t>5</a:t>
            </a:r>
            <a:endParaRPr lang="en-US" sz="1200" dirty="0">
              <a:latin typeface="+mn-lt"/>
            </a:endParaRPr>
          </a:p>
        </p:txBody>
      </p:sp>
    </p:spTree>
    <p:extLst>
      <p:ext uri="{BB962C8B-B14F-4D97-AF65-F5344CB8AC3E}">
        <p14:creationId xmlns:p14="http://schemas.microsoft.com/office/powerpoint/2010/main" val="523705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sz="4000" dirty="0" smtClean="0"/>
              <a:t>Αναπαραγωγικό σύστημα: θηλυκό</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685"/>
          <a:stretch/>
        </p:blipFill>
        <p:spPr>
          <a:xfrm>
            <a:off x="1600200" y="1681723"/>
            <a:ext cx="5965692" cy="4524721"/>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56</a:t>
            </a:fld>
            <a:endParaRPr lang="el-GR" dirty="0"/>
          </a:p>
        </p:txBody>
      </p:sp>
      <p:sp>
        <p:nvSpPr>
          <p:cNvPr id="7" name="TextBox 6"/>
          <p:cNvSpPr txBox="1"/>
          <p:nvPr/>
        </p:nvSpPr>
        <p:spPr>
          <a:xfrm>
            <a:off x="7209397" y="5865899"/>
            <a:ext cx="376238" cy="276999"/>
          </a:xfrm>
          <a:prstGeom prst="rect">
            <a:avLst/>
          </a:prstGeom>
          <a:noFill/>
        </p:spPr>
        <p:txBody>
          <a:bodyPr wrap="square" rtlCol="0">
            <a:spAutoFit/>
          </a:bodyPr>
          <a:lstStyle/>
          <a:p>
            <a:r>
              <a:rPr lang="el-GR" sz="1200" dirty="0" smtClean="0">
                <a:latin typeface="+mn-lt"/>
              </a:rPr>
              <a:t>76</a:t>
            </a:r>
            <a:endParaRPr lang="en-US" sz="1200" dirty="0">
              <a:latin typeface="+mn-lt"/>
            </a:endParaRPr>
          </a:p>
        </p:txBody>
      </p:sp>
    </p:spTree>
    <p:extLst>
      <p:ext uri="{BB962C8B-B14F-4D97-AF65-F5344CB8AC3E}">
        <p14:creationId xmlns:p14="http://schemas.microsoft.com/office/powerpoint/2010/main" val="6688418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25320" y="350051"/>
            <a:ext cx="8047806" cy="1325563"/>
          </a:xfrm>
        </p:spPr>
        <p:txBody>
          <a:bodyPr>
            <a:noAutofit/>
          </a:bodyPr>
          <a:lstStyle/>
          <a:p>
            <a:r>
              <a:rPr lang="el-GR" altLang="en-US" sz="4000" dirty="0" smtClean="0"/>
              <a:t>Αναπαραγωγικό σύστημα: αρσενικό</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1813"/>
          <a:stretch/>
        </p:blipFill>
        <p:spPr>
          <a:xfrm>
            <a:off x="1676400" y="1690688"/>
            <a:ext cx="6049707" cy="458220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57</a:t>
            </a:fld>
            <a:endParaRPr lang="el-GR" dirty="0"/>
          </a:p>
        </p:txBody>
      </p:sp>
      <p:sp>
        <p:nvSpPr>
          <p:cNvPr id="6" name="TextBox 5"/>
          <p:cNvSpPr txBox="1"/>
          <p:nvPr/>
        </p:nvSpPr>
        <p:spPr>
          <a:xfrm>
            <a:off x="7349869" y="5899121"/>
            <a:ext cx="376238" cy="276999"/>
          </a:xfrm>
          <a:prstGeom prst="rect">
            <a:avLst/>
          </a:prstGeom>
          <a:noFill/>
        </p:spPr>
        <p:txBody>
          <a:bodyPr wrap="square" rtlCol="0">
            <a:spAutoFit/>
          </a:bodyPr>
          <a:lstStyle/>
          <a:p>
            <a:r>
              <a:rPr lang="el-GR" sz="1200" dirty="0" smtClean="0">
                <a:latin typeface="+mn-lt"/>
              </a:rPr>
              <a:t>77</a:t>
            </a:r>
            <a:endParaRPr lang="en-US" sz="1200" dirty="0">
              <a:latin typeface="+mn-lt"/>
            </a:endParaRPr>
          </a:p>
        </p:txBody>
      </p:sp>
    </p:spTree>
    <p:extLst>
      <p:ext uri="{BB962C8B-B14F-4D97-AF65-F5344CB8AC3E}">
        <p14:creationId xmlns:p14="http://schemas.microsoft.com/office/powerpoint/2010/main" val="25521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Αναπαραγωγικό σύστημα</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861"/>
          <a:stretch/>
        </p:blipFill>
        <p:spPr>
          <a:xfrm>
            <a:off x="1219200" y="1471425"/>
            <a:ext cx="3741196" cy="4419600"/>
          </a:xfrm>
          <a:ln>
            <a:solidFill>
              <a:schemeClr val="accent1"/>
            </a:solidFill>
          </a:ln>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287557" y="1505556"/>
            <a:ext cx="2574541" cy="4351338"/>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58</a:t>
            </a:fld>
            <a:endParaRPr lang="el-GR" dirty="0"/>
          </a:p>
        </p:txBody>
      </p:sp>
      <p:sp>
        <p:nvSpPr>
          <p:cNvPr id="10" name="Text Box 4"/>
          <p:cNvSpPr txBox="1">
            <a:spLocks noChangeArrowheads="1"/>
          </p:cNvSpPr>
          <p:nvPr/>
        </p:nvSpPr>
        <p:spPr bwMode="auto">
          <a:xfrm>
            <a:off x="2578151" y="5891025"/>
            <a:ext cx="10232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Ωοθήκες</a:t>
            </a:r>
          </a:p>
        </p:txBody>
      </p:sp>
      <p:sp>
        <p:nvSpPr>
          <p:cNvPr id="11" name="Text Box 5"/>
          <p:cNvSpPr txBox="1">
            <a:spLocks noChangeArrowheads="1"/>
          </p:cNvSpPr>
          <p:nvPr/>
        </p:nvSpPr>
        <p:spPr bwMode="auto">
          <a:xfrm>
            <a:off x="5729691" y="5891025"/>
            <a:ext cx="16902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Σπερματοθήκες</a:t>
            </a:r>
          </a:p>
        </p:txBody>
      </p:sp>
      <p:sp>
        <p:nvSpPr>
          <p:cNvPr id="9" name="TextBox 8"/>
          <p:cNvSpPr txBox="1"/>
          <p:nvPr/>
        </p:nvSpPr>
        <p:spPr>
          <a:xfrm>
            <a:off x="4572000" y="5572184"/>
            <a:ext cx="376238" cy="276999"/>
          </a:xfrm>
          <a:prstGeom prst="rect">
            <a:avLst/>
          </a:prstGeom>
          <a:noFill/>
        </p:spPr>
        <p:txBody>
          <a:bodyPr wrap="square" rtlCol="0">
            <a:spAutoFit/>
          </a:bodyPr>
          <a:lstStyle/>
          <a:p>
            <a:r>
              <a:rPr lang="el-GR" sz="1200" dirty="0" smtClean="0">
                <a:latin typeface="+mn-lt"/>
              </a:rPr>
              <a:t>78</a:t>
            </a:r>
            <a:endParaRPr lang="en-US" sz="1200" dirty="0">
              <a:latin typeface="+mn-lt"/>
            </a:endParaRPr>
          </a:p>
        </p:txBody>
      </p:sp>
      <p:sp>
        <p:nvSpPr>
          <p:cNvPr id="12" name="TextBox 11"/>
          <p:cNvSpPr txBox="1"/>
          <p:nvPr/>
        </p:nvSpPr>
        <p:spPr>
          <a:xfrm>
            <a:off x="7550750" y="5547847"/>
            <a:ext cx="376238" cy="276999"/>
          </a:xfrm>
          <a:prstGeom prst="rect">
            <a:avLst/>
          </a:prstGeom>
          <a:noFill/>
        </p:spPr>
        <p:txBody>
          <a:bodyPr wrap="square" rtlCol="0">
            <a:spAutoFit/>
          </a:bodyPr>
          <a:lstStyle/>
          <a:p>
            <a:r>
              <a:rPr lang="el-GR" sz="1200" dirty="0" smtClean="0">
                <a:latin typeface="+mn-lt"/>
              </a:rPr>
              <a:t>79</a:t>
            </a:r>
            <a:endParaRPr lang="en-US" sz="1200" dirty="0">
              <a:latin typeface="+mn-lt"/>
            </a:endParaRPr>
          </a:p>
        </p:txBody>
      </p:sp>
    </p:spTree>
    <p:extLst>
      <p:ext uri="{BB962C8B-B14F-4D97-AF65-F5344CB8AC3E}">
        <p14:creationId xmlns:p14="http://schemas.microsoft.com/office/powerpoint/2010/main" val="3317725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lstStyle/>
          <a:p>
            <a:r>
              <a:rPr lang="el-GR" altLang="en-US" sz="4000" dirty="0" smtClean="0"/>
              <a:t>Σύζευξη</a:t>
            </a:r>
          </a:p>
        </p:txBody>
      </p:sp>
      <p:pic>
        <p:nvPicPr>
          <p:cNvPr id="14" name="Content Placeholder 1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4827958" y="1660542"/>
            <a:ext cx="3088639" cy="2166492"/>
          </a:xfrm>
        </p:spPr>
      </p:pic>
      <p:pic>
        <p:nvPicPr>
          <p:cNvPr id="15" name="Content Placeholder 14"/>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3031960" y="4115616"/>
            <a:ext cx="3389159"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59</a:t>
            </a:fld>
            <a:endParaRPr lang="el-GR" dirty="0"/>
          </a:p>
        </p:txBody>
      </p:sp>
      <p:pic>
        <p:nvPicPr>
          <p:cNvPr id="119810" name="Picture 2" descr="female praying mantis and male without head "/>
          <p:cNvPicPr>
            <a:picLocks noChangeAspect="1" noChangeArrowheads="1"/>
          </p:cNvPicPr>
          <p:nvPr/>
        </p:nvPicPr>
        <p:blipFill>
          <a:blip r:embed="rId5" cstate="print"/>
          <a:srcRect/>
          <a:stretch>
            <a:fillRect/>
          </a:stretch>
        </p:blipFill>
        <p:spPr bwMode="auto">
          <a:xfrm>
            <a:off x="1142976" y="1643050"/>
            <a:ext cx="3047988" cy="2133592"/>
          </a:xfrm>
          <a:prstGeom prst="rect">
            <a:avLst/>
          </a:prstGeom>
          <a:noFill/>
        </p:spPr>
      </p:pic>
      <p:sp>
        <p:nvSpPr>
          <p:cNvPr id="9" name="TextBox 8"/>
          <p:cNvSpPr txBox="1"/>
          <p:nvPr/>
        </p:nvSpPr>
        <p:spPr>
          <a:xfrm>
            <a:off x="3814726" y="3440568"/>
            <a:ext cx="376238" cy="276999"/>
          </a:xfrm>
          <a:prstGeom prst="rect">
            <a:avLst/>
          </a:prstGeom>
          <a:noFill/>
        </p:spPr>
        <p:txBody>
          <a:bodyPr wrap="square" rtlCol="0">
            <a:spAutoFit/>
          </a:bodyPr>
          <a:lstStyle/>
          <a:p>
            <a:r>
              <a:rPr lang="el-GR" sz="1200" dirty="0" smtClean="0">
                <a:solidFill>
                  <a:schemeClr val="bg1"/>
                </a:solidFill>
                <a:latin typeface="+mn-lt"/>
              </a:rPr>
              <a:t>80</a:t>
            </a:r>
            <a:endParaRPr lang="en-US" sz="1200" dirty="0">
              <a:solidFill>
                <a:schemeClr val="bg1"/>
              </a:solidFill>
              <a:latin typeface="+mn-lt"/>
            </a:endParaRPr>
          </a:p>
        </p:txBody>
      </p:sp>
      <p:sp>
        <p:nvSpPr>
          <p:cNvPr id="10" name="TextBox 9"/>
          <p:cNvSpPr txBox="1"/>
          <p:nvPr/>
        </p:nvSpPr>
        <p:spPr>
          <a:xfrm>
            <a:off x="7527629" y="3546731"/>
            <a:ext cx="376238" cy="276999"/>
          </a:xfrm>
          <a:prstGeom prst="rect">
            <a:avLst/>
          </a:prstGeom>
          <a:noFill/>
        </p:spPr>
        <p:txBody>
          <a:bodyPr wrap="square" rtlCol="0">
            <a:spAutoFit/>
          </a:bodyPr>
          <a:lstStyle/>
          <a:p>
            <a:r>
              <a:rPr lang="el-GR" sz="1200" dirty="0" smtClean="0">
                <a:solidFill>
                  <a:schemeClr val="bg1"/>
                </a:solidFill>
                <a:latin typeface="+mn-lt"/>
              </a:rPr>
              <a:t>81</a:t>
            </a:r>
            <a:endParaRPr lang="en-US" sz="1200" dirty="0">
              <a:solidFill>
                <a:schemeClr val="bg1"/>
              </a:solidFill>
              <a:latin typeface="+mn-lt"/>
            </a:endParaRPr>
          </a:p>
        </p:txBody>
      </p:sp>
      <p:sp>
        <p:nvSpPr>
          <p:cNvPr id="11" name="TextBox 10"/>
          <p:cNvSpPr txBox="1"/>
          <p:nvPr/>
        </p:nvSpPr>
        <p:spPr>
          <a:xfrm>
            <a:off x="5989921" y="5819817"/>
            <a:ext cx="376238" cy="276999"/>
          </a:xfrm>
          <a:prstGeom prst="rect">
            <a:avLst/>
          </a:prstGeom>
          <a:noFill/>
        </p:spPr>
        <p:txBody>
          <a:bodyPr wrap="square" rtlCol="0">
            <a:spAutoFit/>
          </a:bodyPr>
          <a:lstStyle/>
          <a:p>
            <a:r>
              <a:rPr lang="el-GR" sz="1200" dirty="0" smtClean="0">
                <a:solidFill>
                  <a:schemeClr val="bg1"/>
                </a:solidFill>
                <a:latin typeface="+mn-lt"/>
              </a:rPr>
              <a:t>82</a:t>
            </a:r>
            <a:endParaRPr lang="en-US" sz="1200" dirty="0">
              <a:solidFill>
                <a:schemeClr val="bg1"/>
              </a:solidFill>
              <a:latin typeface="+mn-lt"/>
            </a:endParaRPr>
          </a:p>
        </p:txBody>
      </p:sp>
    </p:spTree>
    <p:extLst>
      <p:ext uri="{BB962C8B-B14F-4D97-AF65-F5344CB8AC3E}">
        <p14:creationId xmlns:p14="http://schemas.microsoft.com/office/powerpoint/2010/main" val="571701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lstStyle/>
          <a:p>
            <a:r>
              <a:rPr lang="el-GR" altLang="en-US" dirty="0" smtClean="0"/>
              <a:t>Έντομα 4/6</a:t>
            </a:r>
            <a:endParaRPr lang="el-GR" altLang="en-US" dirty="0" smtClean="0"/>
          </a:p>
        </p:txBody>
      </p:sp>
      <p:sp>
        <p:nvSpPr>
          <p:cNvPr id="4" name="Footer Placeholder 3"/>
          <p:cNvSpPr>
            <a:spLocks noGrp="1"/>
          </p:cNvSpPr>
          <p:nvPr>
            <p:ph type="ftr" sz="quarter" idx="10"/>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6</a:t>
            </a:fld>
            <a:endParaRPr lang="el-GR" dirty="0"/>
          </a:p>
        </p:txBody>
      </p:sp>
      <p:pic>
        <p:nvPicPr>
          <p:cNvPr id="236546" name="Picture 2" descr="http://cdn.zmescience.com/wp-content/uploads/2013/04/bee.jpg"/>
          <p:cNvPicPr>
            <a:picLocks noChangeAspect="1" noChangeArrowheads="1"/>
          </p:cNvPicPr>
          <p:nvPr/>
        </p:nvPicPr>
        <p:blipFill>
          <a:blip r:embed="rId3" cstate="print"/>
          <a:srcRect/>
          <a:stretch>
            <a:fillRect/>
          </a:stretch>
        </p:blipFill>
        <p:spPr bwMode="auto">
          <a:xfrm>
            <a:off x="714348" y="1571612"/>
            <a:ext cx="3511717" cy="2339972"/>
          </a:xfrm>
          <a:prstGeom prst="rect">
            <a:avLst/>
          </a:prstGeom>
          <a:noFill/>
        </p:spPr>
      </p:pic>
      <p:pic>
        <p:nvPicPr>
          <p:cNvPr id="236548" name="Picture 4" descr="Honeybee landing on milkthistle02.jpg"/>
          <p:cNvPicPr>
            <a:picLocks noChangeAspect="1" noChangeArrowheads="1"/>
          </p:cNvPicPr>
          <p:nvPr/>
        </p:nvPicPr>
        <p:blipFill>
          <a:blip r:embed="rId4" cstate="print"/>
          <a:srcRect/>
          <a:stretch>
            <a:fillRect/>
          </a:stretch>
        </p:blipFill>
        <p:spPr bwMode="auto">
          <a:xfrm>
            <a:off x="5000628" y="1571612"/>
            <a:ext cx="3487734" cy="2326459"/>
          </a:xfrm>
          <a:prstGeom prst="rect">
            <a:avLst/>
          </a:prstGeom>
          <a:noFill/>
        </p:spPr>
      </p:pic>
      <p:pic>
        <p:nvPicPr>
          <p:cNvPr id="236550" name="Picture 6" descr="http://upload.wikimedia.org/wikipedia/commons/3/32/Bee-apis.jpg"/>
          <p:cNvPicPr>
            <a:picLocks noChangeAspect="1" noChangeArrowheads="1"/>
          </p:cNvPicPr>
          <p:nvPr/>
        </p:nvPicPr>
        <p:blipFill>
          <a:blip r:embed="rId5" cstate="print"/>
          <a:srcRect/>
          <a:stretch>
            <a:fillRect/>
          </a:stretch>
        </p:blipFill>
        <p:spPr bwMode="auto">
          <a:xfrm>
            <a:off x="3107581" y="4071942"/>
            <a:ext cx="3105812" cy="2071702"/>
          </a:xfrm>
          <a:prstGeom prst="rect">
            <a:avLst/>
          </a:prstGeom>
          <a:noFill/>
        </p:spPr>
      </p:pic>
      <p:sp>
        <p:nvSpPr>
          <p:cNvPr id="8" name="TextBox 7"/>
          <p:cNvSpPr txBox="1"/>
          <p:nvPr/>
        </p:nvSpPr>
        <p:spPr>
          <a:xfrm>
            <a:off x="5881592" y="5834499"/>
            <a:ext cx="376238" cy="276999"/>
          </a:xfrm>
          <a:prstGeom prst="rect">
            <a:avLst/>
          </a:prstGeom>
          <a:noFill/>
        </p:spPr>
        <p:txBody>
          <a:bodyPr wrap="square" rtlCol="0">
            <a:spAutoFit/>
          </a:bodyPr>
          <a:lstStyle/>
          <a:p>
            <a:r>
              <a:rPr lang="el-GR" sz="1200" dirty="0" smtClean="0">
                <a:solidFill>
                  <a:schemeClr val="bg1"/>
                </a:solidFill>
                <a:latin typeface="+mn-lt"/>
              </a:rPr>
              <a:t>7</a:t>
            </a:r>
            <a:endParaRPr lang="en-US" sz="1200" dirty="0">
              <a:solidFill>
                <a:schemeClr val="bg1"/>
              </a:solidFill>
              <a:latin typeface="+mn-lt"/>
            </a:endParaRPr>
          </a:p>
        </p:txBody>
      </p:sp>
      <p:sp>
        <p:nvSpPr>
          <p:cNvPr id="9" name="TextBox 8"/>
          <p:cNvSpPr txBox="1"/>
          <p:nvPr/>
        </p:nvSpPr>
        <p:spPr>
          <a:xfrm>
            <a:off x="8156575" y="3561734"/>
            <a:ext cx="376238" cy="276999"/>
          </a:xfrm>
          <a:prstGeom prst="rect">
            <a:avLst/>
          </a:prstGeom>
          <a:noFill/>
        </p:spPr>
        <p:txBody>
          <a:bodyPr wrap="square" rtlCol="0">
            <a:spAutoFit/>
          </a:bodyPr>
          <a:lstStyle/>
          <a:p>
            <a:r>
              <a:rPr lang="el-GR" sz="1200" dirty="0" smtClean="0">
                <a:solidFill>
                  <a:schemeClr val="bg1"/>
                </a:solidFill>
                <a:latin typeface="+mn-lt"/>
              </a:rPr>
              <a:t>6</a:t>
            </a:r>
            <a:endParaRPr lang="en-US" sz="1200" dirty="0">
              <a:solidFill>
                <a:schemeClr val="bg1"/>
              </a:solidFill>
              <a:latin typeface="+mn-lt"/>
            </a:endParaRPr>
          </a:p>
        </p:txBody>
      </p:sp>
      <p:sp>
        <p:nvSpPr>
          <p:cNvPr id="10" name="TextBox 9"/>
          <p:cNvSpPr txBox="1"/>
          <p:nvPr/>
        </p:nvSpPr>
        <p:spPr>
          <a:xfrm>
            <a:off x="3925480" y="3609366"/>
            <a:ext cx="376238" cy="276999"/>
          </a:xfrm>
          <a:prstGeom prst="rect">
            <a:avLst/>
          </a:prstGeom>
          <a:noFill/>
        </p:spPr>
        <p:txBody>
          <a:bodyPr wrap="square" rtlCol="0">
            <a:spAutoFit/>
          </a:bodyPr>
          <a:lstStyle/>
          <a:p>
            <a:r>
              <a:rPr lang="el-GR" sz="1200" dirty="0" smtClean="0">
                <a:solidFill>
                  <a:schemeClr val="bg1"/>
                </a:solidFill>
                <a:latin typeface="+mn-lt"/>
              </a:rPr>
              <a:t>5</a:t>
            </a:r>
            <a:endParaRPr lang="en-US" sz="1200" dirty="0">
              <a:solidFill>
                <a:schemeClr val="bg1"/>
              </a:solidFill>
              <a:latin typeface="+mn-lt"/>
            </a:endParaRPr>
          </a:p>
        </p:txBody>
      </p:sp>
    </p:spTree>
    <p:extLst>
      <p:ext uri="{BB962C8B-B14F-4D97-AF65-F5344CB8AC3E}">
        <p14:creationId xmlns:p14="http://schemas.microsoft.com/office/powerpoint/2010/main" val="2028349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Ωαποθέτες</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60</a:t>
            </a:fld>
            <a:endParaRPr lang="el-GR" dirty="0"/>
          </a:p>
        </p:txBody>
      </p:sp>
      <p:pic>
        <p:nvPicPr>
          <p:cNvPr id="130050" name="Picture 2" descr="http://bio3520.nicerweb.com/Locked/chap/ch02/2_05-ovipositors.jpg"/>
          <p:cNvPicPr>
            <a:picLocks noChangeAspect="1" noChangeArrowheads="1"/>
          </p:cNvPicPr>
          <p:nvPr/>
        </p:nvPicPr>
        <p:blipFill>
          <a:blip r:embed="rId3"/>
          <a:srcRect/>
          <a:stretch>
            <a:fillRect/>
          </a:stretch>
        </p:blipFill>
        <p:spPr bwMode="auto">
          <a:xfrm>
            <a:off x="1714480" y="1500174"/>
            <a:ext cx="5662604" cy="4705765"/>
          </a:xfrm>
          <a:prstGeom prst="rect">
            <a:avLst/>
          </a:prstGeom>
          <a:noFill/>
        </p:spPr>
      </p:pic>
      <p:sp>
        <p:nvSpPr>
          <p:cNvPr id="7" name="TextBox 6"/>
          <p:cNvSpPr txBox="1"/>
          <p:nvPr/>
        </p:nvSpPr>
        <p:spPr>
          <a:xfrm>
            <a:off x="7076082" y="5865646"/>
            <a:ext cx="376238" cy="276999"/>
          </a:xfrm>
          <a:prstGeom prst="rect">
            <a:avLst/>
          </a:prstGeom>
          <a:noFill/>
        </p:spPr>
        <p:txBody>
          <a:bodyPr wrap="square" rtlCol="0">
            <a:spAutoFit/>
          </a:bodyPr>
          <a:lstStyle/>
          <a:p>
            <a:r>
              <a:rPr lang="el-GR" sz="1200" dirty="0" smtClean="0">
                <a:latin typeface="+mn-lt"/>
              </a:rPr>
              <a:t>83</a:t>
            </a:r>
            <a:endParaRPr lang="en-US" sz="1200" dirty="0">
              <a:latin typeface="+mn-lt"/>
            </a:endParaRPr>
          </a:p>
        </p:txBody>
      </p:sp>
    </p:spTree>
    <p:extLst>
      <p:ext uri="{BB962C8B-B14F-4D97-AF65-F5344CB8AC3E}">
        <p14:creationId xmlns:p14="http://schemas.microsoft.com/office/powerpoint/2010/main" val="4256191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Ωοθήκια</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37574" y="1524000"/>
            <a:ext cx="6790414" cy="464820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61</a:t>
            </a:fld>
            <a:endParaRPr lang="el-GR" dirty="0"/>
          </a:p>
        </p:txBody>
      </p:sp>
      <p:sp>
        <p:nvSpPr>
          <p:cNvPr id="6" name="TextBox 5"/>
          <p:cNvSpPr txBox="1"/>
          <p:nvPr/>
        </p:nvSpPr>
        <p:spPr>
          <a:xfrm>
            <a:off x="7584535" y="5887062"/>
            <a:ext cx="376238" cy="276999"/>
          </a:xfrm>
          <a:prstGeom prst="rect">
            <a:avLst/>
          </a:prstGeom>
          <a:noFill/>
        </p:spPr>
        <p:txBody>
          <a:bodyPr wrap="square" rtlCol="0">
            <a:spAutoFit/>
          </a:bodyPr>
          <a:lstStyle/>
          <a:p>
            <a:r>
              <a:rPr lang="el-GR" sz="1200" dirty="0" smtClean="0">
                <a:latin typeface="+mn-lt"/>
              </a:rPr>
              <a:t>84</a:t>
            </a:r>
            <a:endParaRPr lang="en-US" sz="1200" dirty="0">
              <a:latin typeface="+mn-lt"/>
            </a:endParaRPr>
          </a:p>
        </p:txBody>
      </p:sp>
    </p:spTree>
    <p:extLst>
      <p:ext uri="{BB962C8B-B14F-4D97-AF65-F5344CB8AC3E}">
        <p14:creationId xmlns:p14="http://schemas.microsoft.com/office/powerpoint/2010/main" val="208646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Αυγά</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78789" y="1905000"/>
            <a:ext cx="7786422" cy="3071771"/>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62</a:t>
            </a:fld>
            <a:endParaRPr lang="el-GR" dirty="0"/>
          </a:p>
        </p:txBody>
      </p:sp>
      <p:sp>
        <p:nvSpPr>
          <p:cNvPr id="7" name="TextBox 6"/>
          <p:cNvSpPr txBox="1"/>
          <p:nvPr/>
        </p:nvSpPr>
        <p:spPr>
          <a:xfrm>
            <a:off x="8109822" y="4691633"/>
            <a:ext cx="376238" cy="276999"/>
          </a:xfrm>
          <a:prstGeom prst="rect">
            <a:avLst/>
          </a:prstGeom>
          <a:noFill/>
        </p:spPr>
        <p:txBody>
          <a:bodyPr wrap="square" rtlCol="0">
            <a:spAutoFit/>
          </a:bodyPr>
          <a:lstStyle/>
          <a:p>
            <a:r>
              <a:rPr lang="el-GR" sz="1200" dirty="0" smtClean="0">
                <a:latin typeface="+mn-lt"/>
              </a:rPr>
              <a:t>85</a:t>
            </a:r>
            <a:endParaRPr lang="en-US" sz="1200" dirty="0">
              <a:latin typeface="+mn-lt"/>
            </a:endParaRPr>
          </a:p>
        </p:txBody>
      </p:sp>
    </p:spTree>
    <p:extLst>
      <p:ext uri="{BB962C8B-B14F-4D97-AF65-F5344CB8AC3E}">
        <p14:creationId xmlns:p14="http://schemas.microsoft.com/office/powerpoint/2010/main" val="176219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Αυγό </a:t>
            </a:r>
            <a:r>
              <a:rPr lang="el-GR" altLang="en-US" dirty="0" err="1" smtClean="0"/>
              <a:t>δροσόφιλας</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63</a:t>
            </a:fld>
            <a:endParaRPr lang="el-GR" dirty="0"/>
          </a:p>
        </p:txBody>
      </p:sp>
      <p:pic>
        <p:nvPicPr>
          <p:cNvPr id="123906" name="Picture 2" descr="http://upload.wikimedia.org/wikipedia/commons/c/cc/Drosophila_egg.png"/>
          <p:cNvPicPr>
            <a:picLocks noChangeAspect="1" noChangeArrowheads="1"/>
          </p:cNvPicPr>
          <p:nvPr/>
        </p:nvPicPr>
        <p:blipFill>
          <a:blip r:embed="rId3" cstate="print"/>
          <a:srcRect/>
          <a:stretch>
            <a:fillRect/>
          </a:stretch>
        </p:blipFill>
        <p:spPr bwMode="auto">
          <a:xfrm>
            <a:off x="2267744" y="1556792"/>
            <a:ext cx="4968552" cy="4140460"/>
          </a:xfrm>
          <a:prstGeom prst="rect">
            <a:avLst/>
          </a:prstGeom>
          <a:noFill/>
        </p:spPr>
      </p:pic>
      <p:sp>
        <p:nvSpPr>
          <p:cNvPr id="6" name="TextBox 5"/>
          <p:cNvSpPr txBox="1"/>
          <p:nvPr/>
        </p:nvSpPr>
        <p:spPr>
          <a:xfrm>
            <a:off x="6860058" y="5420253"/>
            <a:ext cx="376238" cy="276999"/>
          </a:xfrm>
          <a:prstGeom prst="rect">
            <a:avLst/>
          </a:prstGeom>
          <a:noFill/>
        </p:spPr>
        <p:txBody>
          <a:bodyPr wrap="square" rtlCol="0">
            <a:spAutoFit/>
          </a:bodyPr>
          <a:lstStyle/>
          <a:p>
            <a:r>
              <a:rPr lang="el-GR" sz="1200" dirty="0" smtClean="0">
                <a:solidFill>
                  <a:schemeClr val="bg1"/>
                </a:solidFill>
                <a:latin typeface="+mn-lt"/>
              </a:rPr>
              <a:t>86</a:t>
            </a:r>
            <a:endParaRPr lang="en-US" sz="1200" dirty="0">
              <a:solidFill>
                <a:schemeClr val="bg1"/>
              </a:solidFill>
              <a:latin typeface="+mn-lt"/>
            </a:endParaRPr>
          </a:p>
        </p:txBody>
      </p:sp>
    </p:spTree>
    <p:extLst>
      <p:ext uri="{BB962C8B-B14F-4D97-AF65-F5344CB8AC3E}">
        <p14:creationId xmlns:p14="http://schemas.microsoft.com/office/powerpoint/2010/main" val="259762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a:t>Βασικές μορφές </a:t>
            </a:r>
            <a:br>
              <a:rPr lang="el-GR" altLang="en-US" sz="4000" dirty="0"/>
            </a:br>
            <a:r>
              <a:rPr lang="el-GR" altLang="en-US" sz="4000" dirty="0"/>
              <a:t>ανάπτυξης </a:t>
            </a:r>
            <a:r>
              <a:rPr lang="el-GR" altLang="en-US" sz="4000" dirty="0" smtClean="0"/>
              <a:t>εντόμων 1/2</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832"/>
          <a:stretch/>
        </p:blipFill>
        <p:spPr>
          <a:xfrm>
            <a:off x="2971800" y="1520893"/>
            <a:ext cx="1401517" cy="4703914"/>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85447" y="1517785"/>
            <a:ext cx="1600200" cy="470702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64</a:t>
            </a:fld>
            <a:endParaRPr lang="el-GR" dirty="0"/>
          </a:p>
        </p:txBody>
      </p:sp>
      <p:sp>
        <p:nvSpPr>
          <p:cNvPr id="10" name="Text Box 4"/>
          <p:cNvSpPr txBox="1">
            <a:spLocks noChangeArrowheads="1"/>
          </p:cNvSpPr>
          <p:nvPr/>
        </p:nvSpPr>
        <p:spPr bwMode="auto">
          <a:xfrm>
            <a:off x="447519" y="3588415"/>
            <a:ext cx="252428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a:solidFill>
                  <a:srgbClr val="000000"/>
                </a:solidFill>
                <a:latin typeface="+mn-lt"/>
              </a:rPr>
              <a:t>Ημιμετάβολη</a:t>
            </a:r>
            <a:r>
              <a:rPr lang="el-GR" altLang="el-GR" b="1" dirty="0">
                <a:solidFill>
                  <a:srgbClr val="000000"/>
                </a:solidFill>
                <a:latin typeface="+mn-lt"/>
              </a:rPr>
              <a:t> ανάπτυξη </a:t>
            </a:r>
          </a:p>
        </p:txBody>
      </p:sp>
      <p:sp>
        <p:nvSpPr>
          <p:cNvPr id="11" name="Text Box 4"/>
          <p:cNvSpPr txBox="1">
            <a:spLocks noChangeArrowheads="1"/>
          </p:cNvSpPr>
          <p:nvPr/>
        </p:nvSpPr>
        <p:spPr bwMode="auto">
          <a:xfrm>
            <a:off x="6203576" y="3588415"/>
            <a:ext cx="25188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err="1" smtClean="0">
                <a:solidFill>
                  <a:srgbClr val="000000"/>
                </a:solidFill>
                <a:latin typeface="+mn-lt"/>
              </a:rPr>
              <a:t>Ολομετάβολη</a:t>
            </a:r>
            <a:r>
              <a:rPr lang="el-GR" altLang="el-GR" b="1" dirty="0" smtClean="0">
                <a:solidFill>
                  <a:srgbClr val="000000"/>
                </a:solidFill>
                <a:latin typeface="+mn-lt"/>
              </a:rPr>
              <a:t> </a:t>
            </a:r>
            <a:r>
              <a:rPr lang="el-GR" altLang="el-GR" b="1" dirty="0">
                <a:solidFill>
                  <a:srgbClr val="000000"/>
                </a:solidFill>
                <a:latin typeface="+mn-lt"/>
              </a:rPr>
              <a:t>ανάπτυξη</a:t>
            </a:r>
          </a:p>
        </p:txBody>
      </p:sp>
      <p:sp>
        <p:nvSpPr>
          <p:cNvPr id="9" name="TextBox 8"/>
          <p:cNvSpPr txBox="1"/>
          <p:nvPr/>
        </p:nvSpPr>
        <p:spPr>
          <a:xfrm>
            <a:off x="3997079" y="5947808"/>
            <a:ext cx="376238" cy="276999"/>
          </a:xfrm>
          <a:prstGeom prst="rect">
            <a:avLst/>
          </a:prstGeom>
          <a:noFill/>
        </p:spPr>
        <p:txBody>
          <a:bodyPr wrap="square" rtlCol="0">
            <a:spAutoFit/>
          </a:bodyPr>
          <a:lstStyle/>
          <a:p>
            <a:r>
              <a:rPr lang="el-GR" sz="1200" dirty="0" smtClean="0">
                <a:latin typeface="+mn-lt"/>
              </a:rPr>
              <a:t>87</a:t>
            </a:r>
            <a:endParaRPr lang="en-US" sz="1200" dirty="0">
              <a:latin typeface="+mn-lt"/>
            </a:endParaRPr>
          </a:p>
        </p:txBody>
      </p:sp>
      <p:sp>
        <p:nvSpPr>
          <p:cNvPr id="12" name="TextBox 11"/>
          <p:cNvSpPr txBox="1"/>
          <p:nvPr/>
        </p:nvSpPr>
        <p:spPr>
          <a:xfrm>
            <a:off x="5809409" y="5947808"/>
            <a:ext cx="376238" cy="276999"/>
          </a:xfrm>
          <a:prstGeom prst="rect">
            <a:avLst/>
          </a:prstGeom>
          <a:noFill/>
        </p:spPr>
        <p:txBody>
          <a:bodyPr wrap="square" rtlCol="0">
            <a:spAutoFit/>
          </a:bodyPr>
          <a:lstStyle/>
          <a:p>
            <a:r>
              <a:rPr lang="el-GR" sz="1200" dirty="0" smtClean="0">
                <a:latin typeface="+mn-lt"/>
              </a:rPr>
              <a:t>88</a:t>
            </a:r>
            <a:endParaRPr lang="en-US" sz="1200" dirty="0">
              <a:latin typeface="+mn-lt"/>
            </a:endParaRPr>
          </a:p>
        </p:txBody>
      </p:sp>
    </p:spTree>
    <p:extLst>
      <p:ext uri="{BB962C8B-B14F-4D97-AF65-F5344CB8AC3E}">
        <p14:creationId xmlns:p14="http://schemas.microsoft.com/office/powerpoint/2010/main" val="162945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Βασικές μορφές </a:t>
            </a:r>
            <a:br>
              <a:rPr lang="el-GR" altLang="en-US" sz="4000" dirty="0" smtClean="0"/>
            </a:br>
            <a:r>
              <a:rPr lang="el-GR" altLang="en-US" sz="4000" dirty="0" smtClean="0"/>
              <a:t>ανάπτυξης </a:t>
            </a:r>
            <a:r>
              <a:rPr lang="el-GR" altLang="en-US" sz="4000" dirty="0" smtClean="0"/>
              <a:t>εντόμων 2/2</a:t>
            </a:r>
            <a:endParaRPr lang="el-GR" altLang="en-US" sz="4000" dirty="0" smtClean="0"/>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4479" y="1524000"/>
            <a:ext cx="6798965" cy="435133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65</a:t>
            </a:fld>
            <a:endParaRPr lang="el-GR" dirty="0"/>
          </a:p>
        </p:txBody>
      </p:sp>
      <p:sp>
        <p:nvSpPr>
          <p:cNvPr id="13" name="Text Box 3"/>
          <p:cNvSpPr txBox="1">
            <a:spLocks noChangeArrowheads="1"/>
          </p:cNvSpPr>
          <p:nvPr/>
        </p:nvSpPr>
        <p:spPr bwMode="auto">
          <a:xfrm>
            <a:off x="1068388" y="5931178"/>
            <a:ext cx="7419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Αμετάβολη ανάπτυξη      </a:t>
            </a:r>
            <a:r>
              <a:rPr lang="el-GR" altLang="el-GR" b="1" dirty="0" err="1">
                <a:solidFill>
                  <a:srgbClr val="000000"/>
                </a:solidFill>
                <a:latin typeface="+mn-lt"/>
              </a:rPr>
              <a:t>Ημιμετάβολη</a:t>
            </a:r>
            <a:r>
              <a:rPr lang="el-GR" altLang="el-GR" b="1" dirty="0">
                <a:solidFill>
                  <a:srgbClr val="000000"/>
                </a:solidFill>
                <a:latin typeface="+mn-lt"/>
              </a:rPr>
              <a:t> ανάπτυξη    </a:t>
            </a:r>
            <a:r>
              <a:rPr lang="el-GR" altLang="el-GR" b="1" dirty="0" err="1">
                <a:solidFill>
                  <a:srgbClr val="000000"/>
                </a:solidFill>
                <a:latin typeface="+mn-lt"/>
              </a:rPr>
              <a:t>Ολομετάβολη</a:t>
            </a:r>
            <a:r>
              <a:rPr lang="el-GR" altLang="el-GR" b="1" dirty="0">
                <a:solidFill>
                  <a:srgbClr val="000000"/>
                </a:solidFill>
                <a:latin typeface="+mn-lt"/>
              </a:rPr>
              <a:t> ανάπτυξη</a:t>
            </a:r>
          </a:p>
        </p:txBody>
      </p:sp>
      <p:sp>
        <p:nvSpPr>
          <p:cNvPr id="7" name="TextBox 6"/>
          <p:cNvSpPr txBox="1"/>
          <p:nvPr/>
        </p:nvSpPr>
        <p:spPr>
          <a:xfrm>
            <a:off x="7580312" y="5477687"/>
            <a:ext cx="376238" cy="276999"/>
          </a:xfrm>
          <a:prstGeom prst="rect">
            <a:avLst/>
          </a:prstGeom>
          <a:noFill/>
        </p:spPr>
        <p:txBody>
          <a:bodyPr wrap="square" rtlCol="0">
            <a:spAutoFit/>
          </a:bodyPr>
          <a:lstStyle/>
          <a:p>
            <a:r>
              <a:rPr lang="el-GR" sz="1200" dirty="0" smtClean="0">
                <a:latin typeface="+mn-lt"/>
              </a:rPr>
              <a:t>89</a:t>
            </a:r>
            <a:endParaRPr lang="en-US" sz="1200" dirty="0">
              <a:latin typeface="+mn-lt"/>
            </a:endParaRPr>
          </a:p>
        </p:txBody>
      </p:sp>
    </p:spTree>
    <p:extLst>
      <p:ext uri="{BB962C8B-B14F-4D97-AF65-F5344CB8AC3E}">
        <p14:creationId xmlns:p14="http://schemas.microsoft.com/office/powerpoint/2010/main" val="312422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sz="quarter"/>
          </p:nvPr>
        </p:nvSpPr>
        <p:spPr/>
        <p:txBody>
          <a:bodyPr>
            <a:noAutofit/>
          </a:bodyPr>
          <a:lstStyle/>
          <a:p>
            <a:r>
              <a:rPr lang="el-GR" altLang="en-US" sz="4000" dirty="0" smtClean="0"/>
              <a:t>Μεταμόρφωση </a:t>
            </a:r>
            <a:r>
              <a:rPr lang="en-US" altLang="en-US" sz="4000" i="1" dirty="0" err="1" smtClean="0"/>
              <a:t>Danaus</a:t>
            </a:r>
            <a:r>
              <a:rPr lang="en-US" altLang="en-US" sz="4000" i="1" dirty="0" smtClean="0"/>
              <a:t> </a:t>
            </a:r>
            <a:r>
              <a:rPr lang="en-US" altLang="en-US" sz="4000" i="1" dirty="0" err="1" smtClean="0"/>
              <a:t>plexippus</a:t>
            </a:r>
            <a:r>
              <a:rPr lang="el-GR" altLang="en-US" sz="4000" i="1" dirty="0" smtClean="0"/>
              <a:t> </a:t>
            </a:r>
            <a:r>
              <a:rPr lang="el-GR" altLang="en-US" sz="4000" dirty="0" smtClean="0"/>
              <a:t>1/2</a:t>
            </a:r>
          </a:p>
        </p:txBody>
      </p:sp>
      <p:pic>
        <p:nvPicPr>
          <p:cNvPr id="10" name="Content Placeholder 9"/>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524000" y="1873250"/>
            <a:ext cx="2861733" cy="1981200"/>
          </a:xfrm>
        </p:spPr>
      </p:pic>
      <p:pic>
        <p:nvPicPr>
          <p:cNvPr id="11" name="Content Placeholder 10"/>
          <p:cNvPicPr>
            <a:picLocks noGrp="1" noChangeAspect="1"/>
          </p:cNvPicPr>
          <p:nvPr>
            <p:ph sz="quarter" idx="2"/>
          </p:nvPr>
        </p:nvPicPr>
        <p:blipFill>
          <a:blip r:embed="rId4" cstate="print">
            <a:extLst>
              <a:ext uri="{28A0092B-C50C-407E-A947-70E740481C1C}">
                <a14:useLocalDpi xmlns:a14="http://schemas.microsoft.com/office/drawing/2010/main" val="0"/>
              </a:ext>
            </a:extLst>
          </a:blip>
          <a:stretch>
            <a:fillRect/>
          </a:stretch>
        </p:blipFill>
        <p:spPr>
          <a:xfrm>
            <a:off x="4827154" y="1873250"/>
            <a:ext cx="2870718" cy="1981200"/>
          </a:xfrm>
        </p:spPr>
      </p:pic>
      <p:pic>
        <p:nvPicPr>
          <p:cNvPr id="12" name="Content Placeholder 11"/>
          <p:cNvPicPr>
            <a:picLocks noGrp="1" noChangeAspect="1"/>
          </p:cNvPicPr>
          <p:nvPr>
            <p:ph sz="quarter" idx="3"/>
          </p:nvPr>
        </p:nvPicPr>
        <p:blipFill>
          <a:blip r:embed="rId5" cstate="print">
            <a:extLst>
              <a:ext uri="{28A0092B-C50C-407E-A947-70E740481C1C}">
                <a14:useLocalDpi xmlns:a14="http://schemas.microsoft.com/office/drawing/2010/main" val="0"/>
              </a:ext>
            </a:extLst>
          </a:blip>
          <a:stretch>
            <a:fillRect/>
          </a:stretch>
        </p:blipFill>
        <p:spPr>
          <a:xfrm>
            <a:off x="1167755" y="4114800"/>
            <a:ext cx="2846089" cy="1981200"/>
          </a:xfrm>
        </p:spPr>
      </p:pic>
      <p:pic>
        <p:nvPicPr>
          <p:cNvPr id="14" name="Content Placeholder 13"/>
          <p:cNvPicPr>
            <a:picLocks noGrp="1" noChangeAspect="1"/>
          </p:cNvPicPr>
          <p:nvPr>
            <p:ph sz="quarter" idx="4"/>
          </p:nvPr>
        </p:nvPicPr>
        <p:blipFill>
          <a:blip r:embed="rId6" cstate="print">
            <a:extLst>
              <a:ext uri="{28A0092B-C50C-407E-A947-70E740481C1C}">
                <a14:useLocalDpi xmlns:a14="http://schemas.microsoft.com/office/drawing/2010/main" val="0"/>
              </a:ext>
            </a:extLst>
          </a:blip>
          <a:stretch>
            <a:fillRect/>
          </a:stretch>
        </p:blipFill>
        <p:spPr>
          <a:xfrm>
            <a:off x="4589929" y="4114800"/>
            <a:ext cx="3452091" cy="1981200"/>
          </a:xfrm>
        </p:spPr>
      </p:pic>
      <p:sp>
        <p:nvSpPr>
          <p:cNvPr id="4" name="Footer Placeholder 3"/>
          <p:cNvSpPr>
            <a:spLocks noGrp="1"/>
          </p:cNvSpPr>
          <p:nvPr>
            <p:ph type="ftr" sz="quarter" idx="10"/>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1"/>
          </p:nvPr>
        </p:nvSpPr>
        <p:spPr/>
        <p:txBody>
          <a:bodyPr/>
          <a:lstStyle/>
          <a:p>
            <a:pPr>
              <a:defRPr/>
            </a:pPr>
            <a:fld id="{D6201410-76FA-4899-AE8B-5503FE074833}" type="slidenum">
              <a:rPr lang="el-GR" smtClean="0"/>
              <a:pPr>
                <a:defRPr/>
              </a:pPr>
              <a:t>66</a:t>
            </a:fld>
            <a:endParaRPr lang="el-GR" dirty="0"/>
          </a:p>
        </p:txBody>
      </p:sp>
      <p:sp>
        <p:nvSpPr>
          <p:cNvPr id="9" name="TextBox 8"/>
          <p:cNvSpPr txBox="1"/>
          <p:nvPr/>
        </p:nvSpPr>
        <p:spPr>
          <a:xfrm>
            <a:off x="4065289" y="3577451"/>
            <a:ext cx="376238" cy="276999"/>
          </a:xfrm>
          <a:prstGeom prst="rect">
            <a:avLst/>
          </a:prstGeom>
          <a:noFill/>
        </p:spPr>
        <p:txBody>
          <a:bodyPr wrap="square" rtlCol="0">
            <a:spAutoFit/>
          </a:bodyPr>
          <a:lstStyle/>
          <a:p>
            <a:r>
              <a:rPr lang="el-GR" sz="1200" dirty="0" smtClean="0">
                <a:solidFill>
                  <a:schemeClr val="bg1"/>
                </a:solidFill>
                <a:latin typeface="+mn-lt"/>
              </a:rPr>
              <a:t>90</a:t>
            </a:r>
            <a:endParaRPr lang="en-US" sz="1200" dirty="0">
              <a:solidFill>
                <a:schemeClr val="bg1"/>
              </a:solidFill>
              <a:latin typeface="+mn-lt"/>
            </a:endParaRPr>
          </a:p>
        </p:txBody>
      </p:sp>
      <p:sp>
        <p:nvSpPr>
          <p:cNvPr id="13" name="TextBox 12"/>
          <p:cNvSpPr txBox="1"/>
          <p:nvPr/>
        </p:nvSpPr>
        <p:spPr>
          <a:xfrm>
            <a:off x="7326499" y="3544363"/>
            <a:ext cx="376238" cy="276999"/>
          </a:xfrm>
          <a:prstGeom prst="rect">
            <a:avLst/>
          </a:prstGeom>
          <a:noFill/>
        </p:spPr>
        <p:txBody>
          <a:bodyPr wrap="square" rtlCol="0">
            <a:spAutoFit/>
          </a:bodyPr>
          <a:lstStyle/>
          <a:p>
            <a:r>
              <a:rPr lang="el-GR" sz="1200" dirty="0" smtClean="0">
                <a:solidFill>
                  <a:schemeClr val="bg1"/>
                </a:solidFill>
                <a:latin typeface="+mn-lt"/>
              </a:rPr>
              <a:t>91</a:t>
            </a:r>
            <a:endParaRPr lang="en-US" sz="1200" dirty="0">
              <a:solidFill>
                <a:schemeClr val="bg1"/>
              </a:solidFill>
              <a:latin typeface="+mn-lt"/>
            </a:endParaRPr>
          </a:p>
        </p:txBody>
      </p:sp>
      <p:sp>
        <p:nvSpPr>
          <p:cNvPr id="15" name="TextBox 14"/>
          <p:cNvSpPr txBox="1"/>
          <p:nvPr/>
        </p:nvSpPr>
        <p:spPr>
          <a:xfrm>
            <a:off x="3699422" y="5810677"/>
            <a:ext cx="376238" cy="276999"/>
          </a:xfrm>
          <a:prstGeom prst="rect">
            <a:avLst/>
          </a:prstGeom>
          <a:noFill/>
        </p:spPr>
        <p:txBody>
          <a:bodyPr wrap="square" rtlCol="0">
            <a:spAutoFit/>
          </a:bodyPr>
          <a:lstStyle/>
          <a:p>
            <a:r>
              <a:rPr lang="el-GR" sz="1200" dirty="0" smtClean="0">
                <a:solidFill>
                  <a:schemeClr val="bg1"/>
                </a:solidFill>
                <a:latin typeface="+mn-lt"/>
              </a:rPr>
              <a:t>92</a:t>
            </a:r>
            <a:endParaRPr lang="en-US" sz="1200" dirty="0">
              <a:solidFill>
                <a:schemeClr val="bg1"/>
              </a:solidFill>
              <a:latin typeface="+mn-lt"/>
            </a:endParaRPr>
          </a:p>
        </p:txBody>
      </p:sp>
      <p:sp>
        <p:nvSpPr>
          <p:cNvPr id="16" name="TextBox 15"/>
          <p:cNvSpPr txBox="1"/>
          <p:nvPr/>
        </p:nvSpPr>
        <p:spPr>
          <a:xfrm>
            <a:off x="7665782" y="5787153"/>
            <a:ext cx="376238" cy="276999"/>
          </a:xfrm>
          <a:prstGeom prst="rect">
            <a:avLst/>
          </a:prstGeom>
          <a:noFill/>
        </p:spPr>
        <p:txBody>
          <a:bodyPr wrap="square" rtlCol="0">
            <a:spAutoFit/>
          </a:bodyPr>
          <a:lstStyle/>
          <a:p>
            <a:r>
              <a:rPr lang="el-GR" sz="1200" dirty="0" smtClean="0">
                <a:solidFill>
                  <a:schemeClr val="bg1"/>
                </a:solidFill>
                <a:latin typeface="+mn-lt"/>
              </a:rPr>
              <a:t>93</a:t>
            </a:r>
            <a:endParaRPr lang="en-US" sz="1200" dirty="0">
              <a:solidFill>
                <a:schemeClr val="bg1"/>
              </a:solidFill>
              <a:latin typeface="+mn-lt"/>
            </a:endParaRPr>
          </a:p>
        </p:txBody>
      </p:sp>
    </p:spTree>
    <p:extLst>
      <p:ext uri="{BB962C8B-B14F-4D97-AF65-F5344CB8AC3E}">
        <p14:creationId xmlns:p14="http://schemas.microsoft.com/office/powerpoint/2010/main" val="3801566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a:t>Μεταμόρφωση </a:t>
            </a:r>
            <a:r>
              <a:rPr lang="en-US" altLang="en-US" sz="4000" i="1" dirty="0" err="1"/>
              <a:t>Danaus</a:t>
            </a:r>
            <a:r>
              <a:rPr lang="en-US" altLang="en-US" sz="4000" i="1" dirty="0"/>
              <a:t> </a:t>
            </a:r>
            <a:r>
              <a:rPr lang="en-US" altLang="en-US" sz="4000" i="1" dirty="0" err="1"/>
              <a:t>plexippus</a:t>
            </a:r>
            <a:r>
              <a:rPr lang="el-GR" altLang="en-US" sz="4000" i="1" dirty="0"/>
              <a:t> </a:t>
            </a:r>
            <a:r>
              <a:rPr lang="el-GR" altLang="en-US" sz="4000" dirty="0" smtClean="0"/>
              <a:t>2/2</a:t>
            </a:r>
          </a:p>
        </p:txBody>
      </p:sp>
      <p:pic>
        <p:nvPicPr>
          <p:cNvPr id="13" name="Content Placeholder 1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799557"/>
            <a:ext cx="4002462" cy="2297064"/>
          </a:xfrm>
        </p:spPr>
      </p:pic>
      <p:pic>
        <p:nvPicPr>
          <p:cNvPr id="15" name="Content Placeholder 14"/>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53201" y="1690688"/>
            <a:ext cx="3693059" cy="435133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67</a:t>
            </a:fld>
            <a:endParaRPr lang="el-GR" dirty="0"/>
          </a:p>
        </p:txBody>
      </p:sp>
      <p:sp>
        <p:nvSpPr>
          <p:cNvPr id="8" name="TextBox 7"/>
          <p:cNvSpPr txBox="1"/>
          <p:nvPr/>
        </p:nvSpPr>
        <p:spPr>
          <a:xfrm>
            <a:off x="4324350" y="4819622"/>
            <a:ext cx="376238" cy="276999"/>
          </a:xfrm>
          <a:prstGeom prst="rect">
            <a:avLst/>
          </a:prstGeom>
          <a:noFill/>
        </p:spPr>
        <p:txBody>
          <a:bodyPr wrap="square" rtlCol="0">
            <a:spAutoFit/>
          </a:bodyPr>
          <a:lstStyle/>
          <a:p>
            <a:r>
              <a:rPr lang="el-GR" sz="1200" dirty="0" smtClean="0">
                <a:solidFill>
                  <a:schemeClr val="bg1"/>
                </a:solidFill>
                <a:latin typeface="+mn-lt"/>
              </a:rPr>
              <a:t>94</a:t>
            </a:r>
            <a:endParaRPr lang="en-US" sz="1200" dirty="0">
              <a:solidFill>
                <a:schemeClr val="bg1"/>
              </a:solidFill>
              <a:latin typeface="+mn-lt"/>
            </a:endParaRPr>
          </a:p>
        </p:txBody>
      </p:sp>
      <p:sp>
        <p:nvSpPr>
          <p:cNvPr id="9" name="TextBox 8"/>
          <p:cNvSpPr txBox="1"/>
          <p:nvPr/>
        </p:nvSpPr>
        <p:spPr>
          <a:xfrm>
            <a:off x="8156575" y="5765027"/>
            <a:ext cx="376238" cy="276999"/>
          </a:xfrm>
          <a:prstGeom prst="rect">
            <a:avLst/>
          </a:prstGeom>
          <a:noFill/>
        </p:spPr>
        <p:txBody>
          <a:bodyPr wrap="square" rtlCol="0">
            <a:spAutoFit/>
          </a:bodyPr>
          <a:lstStyle/>
          <a:p>
            <a:r>
              <a:rPr lang="el-GR" sz="1200" dirty="0" smtClean="0">
                <a:solidFill>
                  <a:schemeClr val="bg1"/>
                </a:solidFill>
                <a:latin typeface="+mn-lt"/>
              </a:rPr>
              <a:t>95</a:t>
            </a:r>
            <a:endParaRPr lang="en-US" sz="1200" dirty="0">
              <a:solidFill>
                <a:schemeClr val="bg1"/>
              </a:solidFill>
              <a:latin typeface="+mn-lt"/>
            </a:endParaRPr>
          </a:p>
        </p:txBody>
      </p:sp>
    </p:spTree>
    <p:extLst>
      <p:ext uri="{BB962C8B-B14F-4D97-AF65-F5344CB8AC3E}">
        <p14:creationId xmlns:p14="http://schemas.microsoft.com/office/powerpoint/2010/main" val="2373264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Το κουνούπι </a:t>
            </a:r>
            <a:r>
              <a:rPr lang="en-US" altLang="en-US" i="1" dirty="0" err="1" smtClean="0"/>
              <a:t>Cupex</a:t>
            </a:r>
            <a:endParaRPr lang="el-GR" altLang="en-US" i="1" dirty="0" smtClean="0"/>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842072"/>
            <a:ext cx="4324350" cy="3921147"/>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89504" y="1653440"/>
            <a:ext cx="2459096" cy="452352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68</a:t>
            </a:fld>
            <a:endParaRPr lang="el-GR" dirty="0"/>
          </a:p>
        </p:txBody>
      </p:sp>
      <p:sp>
        <p:nvSpPr>
          <p:cNvPr id="8" name="TextBox 7"/>
          <p:cNvSpPr txBox="1"/>
          <p:nvPr/>
        </p:nvSpPr>
        <p:spPr>
          <a:xfrm>
            <a:off x="4512469" y="5451619"/>
            <a:ext cx="523224" cy="276999"/>
          </a:xfrm>
          <a:prstGeom prst="rect">
            <a:avLst/>
          </a:prstGeom>
          <a:noFill/>
        </p:spPr>
        <p:txBody>
          <a:bodyPr wrap="square" rtlCol="0">
            <a:spAutoFit/>
          </a:bodyPr>
          <a:lstStyle/>
          <a:p>
            <a:r>
              <a:rPr lang="el-GR" sz="1200" dirty="0" smtClean="0">
                <a:solidFill>
                  <a:schemeClr val="bg1"/>
                </a:solidFill>
                <a:latin typeface="+mn-lt"/>
              </a:rPr>
              <a:t>96</a:t>
            </a:r>
            <a:endParaRPr lang="en-US" sz="1200" dirty="0">
              <a:solidFill>
                <a:schemeClr val="bg1"/>
              </a:solidFill>
              <a:latin typeface="+mn-lt"/>
            </a:endParaRPr>
          </a:p>
        </p:txBody>
      </p:sp>
      <p:sp>
        <p:nvSpPr>
          <p:cNvPr id="10" name="TextBox 9"/>
          <p:cNvSpPr txBox="1"/>
          <p:nvPr/>
        </p:nvSpPr>
        <p:spPr>
          <a:xfrm>
            <a:off x="7397139" y="5854887"/>
            <a:ext cx="523224" cy="276999"/>
          </a:xfrm>
          <a:prstGeom prst="rect">
            <a:avLst/>
          </a:prstGeom>
          <a:noFill/>
        </p:spPr>
        <p:txBody>
          <a:bodyPr wrap="square" rtlCol="0">
            <a:spAutoFit/>
          </a:bodyPr>
          <a:lstStyle/>
          <a:p>
            <a:r>
              <a:rPr lang="el-GR" sz="1200" dirty="0" smtClean="0">
                <a:solidFill>
                  <a:schemeClr val="bg1"/>
                </a:solidFill>
                <a:latin typeface="+mn-lt"/>
              </a:rPr>
              <a:t>97</a:t>
            </a:r>
            <a:endParaRPr lang="en-US" sz="1200" dirty="0">
              <a:solidFill>
                <a:schemeClr val="bg1"/>
              </a:solidFill>
              <a:latin typeface="+mn-lt"/>
            </a:endParaRPr>
          </a:p>
        </p:txBody>
      </p:sp>
    </p:spTree>
    <p:extLst>
      <p:ext uri="{BB962C8B-B14F-4D97-AF65-F5344CB8AC3E}">
        <p14:creationId xmlns:p14="http://schemas.microsoft.com/office/powerpoint/2010/main" val="3709036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Εναλλαγή αμφιγονικής –μονογονικής αναπαραγωγής</a:t>
            </a:r>
          </a:p>
        </p:txBody>
      </p:sp>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1905000"/>
            <a:ext cx="8839200" cy="3927823"/>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69</a:t>
            </a:fld>
            <a:endParaRPr lang="el-GR" dirty="0"/>
          </a:p>
        </p:txBody>
      </p:sp>
      <p:sp>
        <p:nvSpPr>
          <p:cNvPr id="6" name="TextBox 5"/>
          <p:cNvSpPr txBox="1"/>
          <p:nvPr/>
        </p:nvSpPr>
        <p:spPr>
          <a:xfrm>
            <a:off x="8608105" y="5555824"/>
            <a:ext cx="523224" cy="276999"/>
          </a:xfrm>
          <a:prstGeom prst="rect">
            <a:avLst/>
          </a:prstGeom>
          <a:noFill/>
        </p:spPr>
        <p:txBody>
          <a:bodyPr wrap="square" rtlCol="0">
            <a:spAutoFit/>
          </a:bodyPr>
          <a:lstStyle/>
          <a:p>
            <a:r>
              <a:rPr lang="el-GR" sz="1200" dirty="0" smtClean="0">
                <a:latin typeface="+mn-lt"/>
              </a:rPr>
              <a:t>98</a:t>
            </a:r>
            <a:endParaRPr lang="en-US" sz="1200" dirty="0">
              <a:latin typeface="+mn-lt"/>
            </a:endParaRPr>
          </a:p>
        </p:txBody>
      </p:sp>
    </p:spTree>
    <p:extLst>
      <p:ext uri="{BB962C8B-B14F-4D97-AF65-F5344CB8AC3E}">
        <p14:creationId xmlns:p14="http://schemas.microsoft.com/office/powerpoint/2010/main" val="1011539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Έντομα 5/6</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a:t>
            </a:fld>
            <a:endParaRPr lang="el-GR" dirty="0"/>
          </a:p>
        </p:txBody>
      </p:sp>
      <p:pic>
        <p:nvPicPr>
          <p:cNvPr id="217090" name="Picture 2" descr="fig wasp"/>
          <p:cNvPicPr>
            <a:picLocks noChangeAspect="1" noChangeArrowheads="1"/>
          </p:cNvPicPr>
          <p:nvPr/>
        </p:nvPicPr>
        <p:blipFill>
          <a:blip r:embed="rId3" cstate="print"/>
          <a:srcRect/>
          <a:stretch>
            <a:fillRect/>
          </a:stretch>
        </p:blipFill>
        <p:spPr bwMode="auto">
          <a:xfrm>
            <a:off x="414690" y="1340806"/>
            <a:ext cx="8314619" cy="4820069"/>
          </a:xfrm>
          <a:prstGeom prst="rect">
            <a:avLst/>
          </a:prstGeom>
          <a:noFill/>
        </p:spPr>
      </p:pic>
      <p:sp>
        <p:nvSpPr>
          <p:cNvPr id="6" name="TextBox 5"/>
          <p:cNvSpPr txBox="1"/>
          <p:nvPr/>
        </p:nvSpPr>
        <p:spPr>
          <a:xfrm>
            <a:off x="8399895" y="5873569"/>
            <a:ext cx="376238" cy="276999"/>
          </a:xfrm>
          <a:prstGeom prst="rect">
            <a:avLst/>
          </a:prstGeom>
          <a:noFill/>
        </p:spPr>
        <p:txBody>
          <a:bodyPr wrap="square" rtlCol="0">
            <a:spAutoFit/>
          </a:bodyPr>
          <a:lstStyle/>
          <a:p>
            <a:r>
              <a:rPr lang="el-GR" sz="1200" dirty="0" smtClean="0">
                <a:latin typeface="+mn-lt"/>
              </a:rPr>
              <a:t>8</a:t>
            </a:r>
            <a:endParaRPr lang="en-US" sz="1200" dirty="0">
              <a:latin typeface="+mn-lt"/>
            </a:endParaRPr>
          </a:p>
        </p:txBody>
      </p:sp>
    </p:spTree>
    <p:extLst>
      <p:ext uri="{BB962C8B-B14F-4D97-AF65-F5344CB8AC3E}">
        <p14:creationId xmlns:p14="http://schemas.microsoft.com/office/powerpoint/2010/main" val="290501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Η ρύθμιση της ανάπτυξης</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9400" y="1447800"/>
            <a:ext cx="3459661" cy="484162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70</a:t>
            </a:fld>
            <a:endParaRPr lang="el-GR" dirty="0"/>
          </a:p>
        </p:txBody>
      </p:sp>
      <p:sp>
        <p:nvSpPr>
          <p:cNvPr id="6" name="TextBox 5"/>
          <p:cNvSpPr txBox="1"/>
          <p:nvPr/>
        </p:nvSpPr>
        <p:spPr>
          <a:xfrm>
            <a:off x="5868144" y="5993163"/>
            <a:ext cx="523224" cy="276999"/>
          </a:xfrm>
          <a:prstGeom prst="rect">
            <a:avLst/>
          </a:prstGeom>
          <a:noFill/>
        </p:spPr>
        <p:txBody>
          <a:bodyPr wrap="square" rtlCol="0">
            <a:spAutoFit/>
          </a:bodyPr>
          <a:lstStyle/>
          <a:p>
            <a:r>
              <a:rPr lang="el-GR" sz="1200" dirty="0" smtClean="0">
                <a:latin typeface="+mn-lt"/>
              </a:rPr>
              <a:t>99</a:t>
            </a:r>
            <a:endParaRPr lang="en-US" sz="1200" dirty="0">
              <a:latin typeface="+mn-lt"/>
            </a:endParaRPr>
          </a:p>
        </p:txBody>
      </p:sp>
    </p:spTree>
    <p:extLst>
      <p:ext uri="{BB962C8B-B14F-4D97-AF65-F5344CB8AC3E}">
        <p14:creationId xmlns:p14="http://schemas.microsoft.com/office/powerpoint/2010/main" val="12257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Μεταμόρφωση στα έντομα 1/2</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71600" y="1497516"/>
            <a:ext cx="2977644" cy="4769139"/>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24400" y="1512755"/>
            <a:ext cx="2938453" cy="4738659"/>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71</a:t>
            </a:fld>
            <a:endParaRPr lang="el-GR" dirty="0"/>
          </a:p>
        </p:txBody>
      </p:sp>
      <p:sp>
        <p:nvSpPr>
          <p:cNvPr id="7" name="TextBox 6"/>
          <p:cNvSpPr txBox="1"/>
          <p:nvPr/>
        </p:nvSpPr>
        <p:spPr>
          <a:xfrm>
            <a:off x="3989245" y="5589240"/>
            <a:ext cx="523224" cy="276999"/>
          </a:xfrm>
          <a:prstGeom prst="rect">
            <a:avLst/>
          </a:prstGeom>
          <a:noFill/>
        </p:spPr>
        <p:txBody>
          <a:bodyPr wrap="square" rtlCol="0">
            <a:spAutoFit/>
          </a:bodyPr>
          <a:lstStyle/>
          <a:p>
            <a:r>
              <a:rPr lang="en-US" sz="1200" dirty="0" smtClean="0">
                <a:solidFill>
                  <a:schemeClr val="bg1"/>
                </a:solidFill>
                <a:latin typeface="+mn-lt"/>
              </a:rPr>
              <a:t>100</a:t>
            </a:r>
            <a:endParaRPr lang="en-US" sz="1200" dirty="0">
              <a:solidFill>
                <a:schemeClr val="bg1"/>
              </a:solidFill>
              <a:latin typeface="+mn-lt"/>
            </a:endParaRPr>
          </a:p>
        </p:txBody>
      </p:sp>
      <p:sp>
        <p:nvSpPr>
          <p:cNvPr id="10" name="TextBox 9"/>
          <p:cNvSpPr txBox="1"/>
          <p:nvPr/>
        </p:nvSpPr>
        <p:spPr>
          <a:xfrm>
            <a:off x="7245011" y="5863693"/>
            <a:ext cx="523224" cy="276999"/>
          </a:xfrm>
          <a:prstGeom prst="rect">
            <a:avLst/>
          </a:prstGeom>
          <a:noFill/>
        </p:spPr>
        <p:txBody>
          <a:bodyPr wrap="square" rtlCol="0">
            <a:spAutoFit/>
          </a:bodyPr>
          <a:lstStyle/>
          <a:p>
            <a:r>
              <a:rPr lang="en-US" sz="1200" dirty="0" smtClean="0">
                <a:solidFill>
                  <a:schemeClr val="bg1"/>
                </a:solidFill>
                <a:latin typeface="+mn-lt"/>
              </a:rPr>
              <a:t>101</a:t>
            </a:r>
            <a:endParaRPr lang="en-US" sz="1200" dirty="0">
              <a:solidFill>
                <a:schemeClr val="bg1"/>
              </a:solidFill>
              <a:latin typeface="+mn-lt"/>
            </a:endParaRPr>
          </a:p>
        </p:txBody>
      </p:sp>
    </p:spTree>
    <p:extLst>
      <p:ext uri="{BB962C8B-B14F-4D97-AF65-F5344CB8AC3E}">
        <p14:creationId xmlns:p14="http://schemas.microsoft.com/office/powerpoint/2010/main" val="3947073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a:t>Μεταμόρφωση στα </a:t>
            </a:r>
            <a:r>
              <a:rPr lang="el-GR" altLang="en-US" dirty="0" smtClean="0"/>
              <a:t>έντομα 2/2</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71800" y="1524000"/>
            <a:ext cx="3406435" cy="469771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72</a:t>
            </a:fld>
            <a:endParaRPr lang="el-GR" dirty="0"/>
          </a:p>
        </p:txBody>
      </p:sp>
      <p:sp>
        <p:nvSpPr>
          <p:cNvPr id="7" name="TextBox 6"/>
          <p:cNvSpPr txBox="1"/>
          <p:nvPr/>
        </p:nvSpPr>
        <p:spPr>
          <a:xfrm>
            <a:off x="5965450" y="5873533"/>
            <a:ext cx="523224" cy="276999"/>
          </a:xfrm>
          <a:prstGeom prst="rect">
            <a:avLst/>
          </a:prstGeom>
          <a:noFill/>
        </p:spPr>
        <p:txBody>
          <a:bodyPr wrap="square" rtlCol="0">
            <a:spAutoFit/>
          </a:bodyPr>
          <a:lstStyle/>
          <a:p>
            <a:r>
              <a:rPr lang="en-US" sz="1200" dirty="0" smtClean="0">
                <a:solidFill>
                  <a:schemeClr val="bg1"/>
                </a:solidFill>
                <a:latin typeface="+mn-lt"/>
              </a:rPr>
              <a:t>10</a:t>
            </a:r>
            <a:r>
              <a:rPr lang="el-GR" sz="1200" dirty="0" smtClean="0">
                <a:solidFill>
                  <a:schemeClr val="bg1"/>
                </a:solidFill>
                <a:latin typeface="+mn-lt"/>
              </a:rPr>
              <a:t>2</a:t>
            </a:r>
            <a:endParaRPr lang="en-US" sz="1200" dirty="0">
              <a:solidFill>
                <a:schemeClr val="bg1"/>
              </a:solidFill>
              <a:latin typeface="+mn-lt"/>
            </a:endParaRPr>
          </a:p>
        </p:txBody>
      </p:sp>
    </p:spTree>
    <p:extLst>
      <p:ext uri="{BB962C8B-B14F-4D97-AF65-F5344CB8AC3E}">
        <p14:creationId xmlns:p14="http://schemas.microsoft.com/office/powerpoint/2010/main" val="104595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Παράσιτα</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73</a:t>
            </a:fld>
            <a:endParaRPr lang="el-GR" dirty="0"/>
          </a:p>
        </p:txBody>
      </p:sp>
      <p:pic>
        <p:nvPicPr>
          <p:cNvPr id="94210" name="Picture 2" descr="Parasitic wasp larva feeding on a tomato hornworm caterpillar"/>
          <p:cNvPicPr>
            <a:picLocks noChangeAspect="1" noChangeArrowheads="1"/>
          </p:cNvPicPr>
          <p:nvPr/>
        </p:nvPicPr>
        <p:blipFill>
          <a:blip r:embed="rId3" cstate="print"/>
          <a:srcRect/>
          <a:stretch>
            <a:fillRect/>
          </a:stretch>
        </p:blipFill>
        <p:spPr bwMode="auto">
          <a:xfrm>
            <a:off x="1428728" y="2000240"/>
            <a:ext cx="5975074" cy="2928958"/>
          </a:xfrm>
          <a:prstGeom prst="rect">
            <a:avLst/>
          </a:prstGeom>
          <a:noFill/>
        </p:spPr>
      </p:pic>
      <p:sp>
        <p:nvSpPr>
          <p:cNvPr id="6" name="TextBox 5"/>
          <p:cNvSpPr txBox="1"/>
          <p:nvPr/>
        </p:nvSpPr>
        <p:spPr>
          <a:xfrm>
            <a:off x="6913081" y="4644060"/>
            <a:ext cx="523224" cy="276999"/>
          </a:xfrm>
          <a:prstGeom prst="rect">
            <a:avLst/>
          </a:prstGeom>
          <a:noFill/>
        </p:spPr>
        <p:txBody>
          <a:bodyPr wrap="square" rtlCol="0">
            <a:spAutoFit/>
          </a:bodyPr>
          <a:lstStyle/>
          <a:p>
            <a:r>
              <a:rPr lang="en-US" sz="1200" dirty="0" smtClean="0">
                <a:solidFill>
                  <a:schemeClr val="bg1"/>
                </a:solidFill>
                <a:latin typeface="+mn-lt"/>
              </a:rPr>
              <a:t>10</a:t>
            </a:r>
            <a:r>
              <a:rPr lang="el-GR" sz="1200" dirty="0" smtClean="0">
                <a:solidFill>
                  <a:schemeClr val="bg1"/>
                </a:solidFill>
                <a:latin typeface="+mn-lt"/>
              </a:rPr>
              <a:t>3</a:t>
            </a:r>
            <a:endParaRPr lang="en-US" sz="1200" dirty="0">
              <a:solidFill>
                <a:schemeClr val="bg1"/>
              </a:solidFill>
              <a:latin typeface="+mn-lt"/>
            </a:endParaRPr>
          </a:p>
        </p:txBody>
      </p:sp>
    </p:spTree>
    <p:extLst>
      <p:ext uri="{BB962C8B-B14F-4D97-AF65-F5344CB8AC3E}">
        <p14:creationId xmlns:p14="http://schemas.microsoft.com/office/powerpoint/2010/main" val="206367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Μύκητες</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74</a:t>
            </a:fld>
            <a:endParaRPr lang="el-GR" dirty="0"/>
          </a:p>
        </p:txBody>
      </p:sp>
      <p:pic>
        <p:nvPicPr>
          <p:cNvPr id="93186" name="Picture 2" descr="http://www.sbioinformatics.com/images/Bassiana.jpg"/>
          <p:cNvPicPr>
            <a:picLocks noChangeAspect="1" noChangeArrowheads="1"/>
          </p:cNvPicPr>
          <p:nvPr/>
        </p:nvPicPr>
        <p:blipFill>
          <a:blip r:embed="rId3" cstate="print"/>
          <a:srcRect/>
          <a:stretch>
            <a:fillRect/>
          </a:stretch>
        </p:blipFill>
        <p:spPr bwMode="auto">
          <a:xfrm>
            <a:off x="2643174" y="2000239"/>
            <a:ext cx="4143404" cy="3258061"/>
          </a:xfrm>
          <a:prstGeom prst="rect">
            <a:avLst/>
          </a:prstGeom>
          <a:noFill/>
        </p:spPr>
      </p:pic>
      <p:sp>
        <p:nvSpPr>
          <p:cNvPr id="6" name="TextBox 5"/>
          <p:cNvSpPr txBox="1"/>
          <p:nvPr/>
        </p:nvSpPr>
        <p:spPr>
          <a:xfrm>
            <a:off x="6372200" y="4869160"/>
            <a:ext cx="523224" cy="276999"/>
          </a:xfrm>
          <a:prstGeom prst="rect">
            <a:avLst/>
          </a:prstGeom>
          <a:noFill/>
        </p:spPr>
        <p:txBody>
          <a:bodyPr wrap="square" rtlCol="0">
            <a:spAutoFit/>
          </a:bodyPr>
          <a:lstStyle/>
          <a:p>
            <a:r>
              <a:rPr lang="en-US" sz="1200" dirty="0" smtClean="0">
                <a:solidFill>
                  <a:schemeClr val="bg1"/>
                </a:solidFill>
                <a:latin typeface="+mn-lt"/>
              </a:rPr>
              <a:t>10</a:t>
            </a:r>
            <a:r>
              <a:rPr lang="el-GR" sz="1200" dirty="0" smtClean="0">
                <a:solidFill>
                  <a:schemeClr val="bg1"/>
                </a:solidFill>
                <a:latin typeface="+mn-lt"/>
              </a:rPr>
              <a:t>4</a:t>
            </a:r>
            <a:endParaRPr lang="en-US" sz="1200" dirty="0">
              <a:solidFill>
                <a:schemeClr val="bg1"/>
              </a:solidFill>
              <a:latin typeface="+mn-lt"/>
            </a:endParaRPr>
          </a:p>
        </p:txBody>
      </p:sp>
    </p:spTree>
    <p:extLst>
      <p:ext uri="{BB962C8B-B14F-4D97-AF65-F5344CB8AC3E}">
        <p14:creationId xmlns:p14="http://schemas.microsoft.com/office/powerpoint/2010/main" val="1922624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Κηκκίδια</a:t>
            </a:r>
            <a:r>
              <a:rPr lang="el-GR" altLang="en-US" dirty="0" smtClean="0"/>
              <a:t> 1/2</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75</a:t>
            </a:fld>
            <a:endParaRPr lang="el-GR" dirty="0"/>
          </a:p>
        </p:txBody>
      </p:sp>
      <p:pic>
        <p:nvPicPr>
          <p:cNvPr id="92162" name="Picture 2" descr="Photo of Mite Galls on a leaf"/>
          <p:cNvPicPr>
            <a:picLocks noChangeAspect="1" noChangeArrowheads="1"/>
          </p:cNvPicPr>
          <p:nvPr/>
        </p:nvPicPr>
        <p:blipFill>
          <a:blip r:embed="rId3" cstate="print"/>
          <a:srcRect/>
          <a:stretch>
            <a:fillRect/>
          </a:stretch>
        </p:blipFill>
        <p:spPr bwMode="auto">
          <a:xfrm>
            <a:off x="357158" y="1928802"/>
            <a:ext cx="3786182" cy="2506714"/>
          </a:xfrm>
          <a:prstGeom prst="rect">
            <a:avLst/>
          </a:prstGeom>
          <a:noFill/>
        </p:spPr>
      </p:pic>
      <p:pic>
        <p:nvPicPr>
          <p:cNvPr id="92164" name="Picture 4" descr="Oak gall with small spikes"/>
          <p:cNvPicPr>
            <a:picLocks noChangeAspect="1" noChangeArrowheads="1"/>
          </p:cNvPicPr>
          <p:nvPr/>
        </p:nvPicPr>
        <p:blipFill>
          <a:blip r:embed="rId4" cstate="print"/>
          <a:srcRect/>
          <a:stretch>
            <a:fillRect/>
          </a:stretch>
        </p:blipFill>
        <p:spPr bwMode="auto">
          <a:xfrm>
            <a:off x="4429124" y="3286124"/>
            <a:ext cx="4286800" cy="2095503"/>
          </a:xfrm>
          <a:prstGeom prst="rect">
            <a:avLst/>
          </a:prstGeom>
          <a:noFill/>
        </p:spPr>
      </p:pic>
      <p:sp>
        <p:nvSpPr>
          <p:cNvPr id="7" name="TextBox 6"/>
          <p:cNvSpPr txBox="1"/>
          <p:nvPr/>
        </p:nvSpPr>
        <p:spPr>
          <a:xfrm>
            <a:off x="3501396" y="4054885"/>
            <a:ext cx="523224" cy="276999"/>
          </a:xfrm>
          <a:prstGeom prst="rect">
            <a:avLst/>
          </a:prstGeom>
          <a:noFill/>
        </p:spPr>
        <p:txBody>
          <a:bodyPr wrap="square" rtlCol="0">
            <a:spAutoFit/>
          </a:bodyPr>
          <a:lstStyle/>
          <a:p>
            <a:r>
              <a:rPr lang="en-US" sz="1200" dirty="0" smtClean="0">
                <a:latin typeface="+mn-lt"/>
              </a:rPr>
              <a:t>105</a:t>
            </a:r>
            <a:endParaRPr lang="en-US" sz="1200" dirty="0">
              <a:latin typeface="+mn-lt"/>
            </a:endParaRPr>
          </a:p>
        </p:txBody>
      </p:sp>
      <p:sp>
        <p:nvSpPr>
          <p:cNvPr id="8" name="TextBox 7"/>
          <p:cNvSpPr txBox="1"/>
          <p:nvPr/>
        </p:nvSpPr>
        <p:spPr>
          <a:xfrm>
            <a:off x="8169179" y="4952201"/>
            <a:ext cx="523224" cy="276999"/>
          </a:xfrm>
          <a:prstGeom prst="rect">
            <a:avLst/>
          </a:prstGeom>
          <a:noFill/>
        </p:spPr>
        <p:txBody>
          <a:bodyPr wrap="square" rtlCol="0">
            <a:spAutoFit/>
          </a:bodyPr>
          <a:lstStyle/>
          <a:p>
            <a:r>
              <a:rPr lang="en-US" sz="1200" dirty="0" smtClean="0">
                <a:solidFill>
                  <a:schemeClr val="bg1"/>
                </a:solidFill>
                <a:latin typeface="+mn-lt"/>
              </a:rPr>
              <a:t>106</a:t>
            </a:r>
            <a:endParaRPr lang="en-US" sz="1200" dirty="0">
              <a:solidFill>
                <a:schemeClr val="bg1"/>
              </a:solidFill>
              <a:latin typeface="+mn-lt"/>
            </a:endParaRPr>
          </a:p>
        </p:txBody>
      </p:sp>
    </p:spTree>
    <p:extLst>
      <p:ext uri="{BB962C8B-B14F-4D97-AF65-F5344CB8AC3E}">
        <p14:creationId xmlns:p14="http://schemas.microsoft.com/office/powerpoint/2010/main" val="1766721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Κηκκίδια</a:t>
            </a:r>
            <a:r>
              <a:rPr lang="el-GR" altLang="en-US" dirty="0" smtClean="0"/>
              <a:t> 2/2</a:t>
            </a:r>
            <a:endParaRPr lang="el-GR" altLang="en-US" dirty="0" smtClean="0"/>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76</a:t>
            </a:fld>
            <a:endParaRPr lang="el-GR" dirty="0"/>
          </a:p>
        </p:txBody>
      </p:sp>
      <p:pic>
        <p:nvPicPr>
          <p:cNvPr id="91138" name="Picture 2" descr="http://upload.wikimedia.org/wikipedia/commons/thumb/a/ae/Oak_marble_gall_and_inquilines.JPG/1280px-Oak_marble_gall_and_inquilines.JPG"/>
          <p:cNvPicPr>
            <a:picLocks noChangeAspect="1" noChangeArrowheads="1"/>
          </p:cNvPicPr>
          <p:nvPr/>
        </p:nvPicPr>
        <p:blipFill>
          <a:blip r:embed="rId3" cstate="print"/>
          <a:srcRect/>
          <a:stretch>
            <a:fillRect/>
          </a:stretch>
        </p:blipFill>
        <p:spPr bwMode="auto">
          <a:xfrm>
            <a:off x="1928794" y="1714488"/>
            <a:ext cx="5249146" cy="3922715"/>
          </a:xfrm>
          <a:prstGeom prst="rect">
            <a:avLst/>
          </a:prstGeom>
          <a:noFill/>
        </p:spPr>
      </p:pic>
      <p:sp>
        <p:nvSpPr>
          <p:cNvPr id="6" name="TextBox 5"/>
          <p:cNvSpPr txBox="1"/>
          <p:nvPr/>
        </p:nvSpPr>
        <p:spPr>
          <a:xfrm>
            <a:off x="6732240" y="5301208"/>
            <a:ext cx="523224" cy="276999"/>
          </a:xfrm>
          <a:prstGeom prst="rect">
            <a:avLst/>
          </a:prstGeom>
          <a:noFill/>
        </p:spPr>
        <p:txBody>
          <a:bodyPr wrap="square" rtlCol="0">
            <a:spAutoFit/>
          </a:bodyPr>
          <a:lstStyle/>
          <a:p>
            <a:r>
              <a:rPr lang="en-US" sz="1200" dirty="0" smtClean="0">
                <a:latin typeface="+mn-lt"/>
              </a:rPr>
              <a:t>10</a:t>
            </a:r>
            <a:r>
              <a:rPr lang="el-GR" sz="1200" dirty="0" smtClean="0">
                <a:latin typeface="+mn-lt"/>
              </a:rPr>
              <a:t>7</a:t>
            </a:r>
            <a:endParaRPr lang="en-US" sz="1200" dirty="0">
              <a:latin typeface="+mn-lt"/>
            </a:endParaRPr>
          </a:p>
        </p:txBody>
      </p:sp>
    </p:spTree>
    <p:extLst>
      <p:ext uri="{BB962C8B-B14F-4D97-AF65-F5344CB8AC3E}">
        <p14:creationId xmlns:p14="http://schemas.microsoft.com/office/powerpoint/2010/main" val="204674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Οπτικός προσανατολισμός</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19400" y="1458674"/>
            <a:ext cx="3505200" cy="4897676"/>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77</a:t>
            </a:fld>
            <a:endParaRPr lang="el-GR" dirty="0"/>
          </a:p>
        </p:txBody>
      </p:sp>
      <p:sp>
        <p:nvSpPr>
          <p:cNvPr id="7" name="TextBox 6"/>
          <p:cNvSpPr txBox="1"/>
          <p:nvPr/>
        </p:nvSpPr>
        <p:spPr>
          <a:xfrm>
            <a:off x="5822866" y="5987662"/>
            <a:ext cx="523224" cy="276999"/>
          </a:xfrm>
          <a:prstGeom prst="rect">
            <a:avLst/>
          </a:prstGeom>
          <a:noFill/>
        </p:spPr>
        <p:txBody>
          <a:bodyPr wrap="square" rtlCol="0">
            <a:spAutoFit/>
          </a:bodyPr>
          <a:lstStyle/>
          <a:p>
            <a:r>
              <a:rPr lang="en-US" sz="1200" dirty="0" smtClean="0">
                <a:latin typeface="+mn-lt"/>
              </a:rPr>
              <a:t>108</a:t>
            </a:r>
            <a:endParaRPr lang="en-US" sz="1200" dirty="0">
              <a:latin typeface="+mn-lt"/>
            </a:endParaRPr>
          </a:p>
        </p:txBody>
      </p:sp>
    </p:spTree>
    <p:extLst>
      <p:ext uri="{BB962C8B-B14F-4D97-AF65-F5344CB8AC3E}">
        <p14:creationId xmlns:p14="http://schemas.microsoft.com/office/powerpoint/2010/main" val="870961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Χημικός προσανατολισμός</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68388" y="1549798"/>
            <a:ext cx="3701732" cy="4627166"/>
          </a:xfrm>
          <a:ln>
            <a:solidFill>
              <a:schemeClr val="accent1"/>
            </a:solidFill>
          </a:ln>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013427" y="1541678"/>
            <a:ext cx="3266973" cy="4635285"/>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78</a:t>
            </a:fld>
            <a:endParaRPr lang="el-GR" dirty="0"/>
          </a:p>
        </p:txBody>
      </p:sp>
      <p:sp>
        <p:nvSpPr>
          <p:cNvPr id="7" name="TextBox 6"/>
          <p:cNvSpPr txBox="1"/>
          <p:nvPr/>
        </p:nvSpPr>
        <p:spPr>
          <a:xfrm>
            <a:off x="4364371" y="5851158"/>
            <a:ext cx="523224" cy="276999"/>
          </a:xfrm>
          <a:prstGeom prst="rect">
            <a:avLst/>
          </a:prstGeom>
          <a:noFill/>
        </p:spPr>
        <p:txBody>
          <a:bodyPr wrap="square" rtlCol="0">
            <a:spAutoFit/>
          </a:bodyPr>
          <a:lstStyle/>
          <a:p>
            <a:r>
              <a:rPr lang="en-US" sz="1200" dirty="0" smtClean="0">
                <a:latin typeface="+mn-lt"/>
              </a:rPr>
              <a:t>10</a:t>
            </a:r>
            <a:r>
              <a:rPr lang="el-GR" sz="1200" dirty="0" smtClean="0">
                <a:latin typeface="+mn-lt"/>
              </a:rPr>
              <a:t>9</a:t>
            </a:r>
            <a:endParaRPr lang="en-US" sz="1200" dirty="0">
              <a:latin typeface="+mn-lt"/>
            </a:endParaRPr>
          </a:p>
        </p:txBody>
      </p:sp>
      <p:sp>
        <p:nvSpPr>
          <p:cNvPr id="10" name="TextBox 9"/>
          <p:cNvSpPr txBox="1"/>
          <p:nvPr/>
        </p:nvSpPr>
        <p:spPr>
          <a:xfrm>
            <a:off x="7883008" y="5899964"/>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10</a:t>
            </a:r>
            <a:endParaRPr lang="en-US" sz="1200" dirty="0">
              <a:latin typeface="+mn-lt"/>
            </a:endParaRPr>
          </a:p>
        </p:txBody>
      </p:sp>
    </p:spTree>
    <p:extLst>
      <p:ext uri="{BB962C8B-B14F-4D97-AF65-F5344CB8AC3E}">
        <p14:creationId xmlns:p14="http://schemas.microsoft.com/office/powerpoint/2010/main" val="2318276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err="1" smtClean="0"/>
              <a:t>Τροφάλλαξη</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89490" y="1350293"/>
            <a:ext cx="2965019" cy="5006057"/>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79</a:t>
            </a:fld>
            <a:endParaRPr lang="el-GR" dirty="0"/>
          </a:p>
        </p:txBody>
      </p:sp>
      <p:sp>
        <p:nvSpPr>
          <p:cNvPr id="7" name="TextBox 6"/>
          <p:cNvSpPr txBox="1"/>
          <p:nvPr/>
        </p:nvSpPr>
        <p:spPr>
          <a:xfrm>
            <a:off x="5534974" y="5987662"/>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11</a:t>
            </a:r>
            <a:endParaRPr lang="en-US" sz="1200" dirty="0">
              <a:latin typeface="+mn-lt"/>
            </a:endParaRPr>
          </a:p>
        </p:txBody>
      </p:sp>
    </p:spTree>
    <p:extLst>
      <p:ext uri="{BB962C8B-B14F-4D97-AF65-F5344CB8AC3E}">
        <p14:creationId xmlns:p14="http://schemas.microsoft.com/office/powerpoint/2010/main" val="4215845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Έντομα 6/6</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76613" y="1524000"/>
            <a:ext cx="6879937" cy="449580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a:t>
            </a:fld>
            <a:endParaRPr lang="el-GR" dirty="0"/>
          </a:p>
        </p:txBody>
      </p:sp>
      <p:sp>
        <p:nvSpPr>
          <p:cNvPr id="7" name="TextBox 6"/>
          <p:cNvSpPr txBox="1"/>
          <p:nvPr/>
        </p:nvSpPr>
        <p:spPr>
          <a:xfrm>
            <a:off x="7666344" y="5742801"/>
            <a:ext cx="376238" cy="276999"/>
          </a:xfrm>
          <a:prstGeom prst="rect">
            <a:avLst/>
          </a:prstGeom>
          <a:noFill/>
        </p:spPr>
        <p:txBody>
          <a:bodyPr wrap="square" rtlCol="0">
            <a:spAutoFit/>
          </a:bodyPr>
          <a:lstStyle/>
          <a:p>
            <a:r>
              <a:rPr lang="el-GR" sz="1200" dirty="0" smtClean="0">
                <a:latin typeface="+mn-lt"/>
              </a:rPr>
              <a:t>9</a:t>
            </a:r>
            <a:endParaRPr lang="en-US" sz="1200" dirty="0">
              <a:latin typeface="+mn-lt"/>
            </a:endParaRPr>
          </a:p>
        </p:txBody>
      </p:sp>
    </p:spTree>
    <p:extLst>
      <p:ext uri="{BB962C8B-B14F-4D97-AF65-F5344CB8AC3E}">
        <p14:creationId xmlns:p14="http://schemas.microsoft.com/office/powerpoint/2010/main" val="2870427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Ηχητική </a:t>
            </a:r>
            <a:r>
              <a:rPr lang="el-GR" altLang="en-US" dirty="0" smtClean="0"/>
              <a:t>επικοινωνία 1/4</a:t>
            </a:r>
            <a:endParaRPr lang="el-GR" altLang="en-US" dirty="0" smtClean="0"/>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88" b="1606"/>
          <a:stretch/>
        </p:blipFill>
        <p:spPr>
          <a:xfrm>
            <a:off x="2895600" y="1500492"/>
            <a:ext cx="3254223" cy="474790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80</a:t>
            </a:fld>
            <a:endParaRPr lang="el-GR" dirty="0"/>
          </a:p>
        </p:txBody>
      </p:sp>
      <p:sp>
        <p:nvSpPr>
          <p:cNvPr id="6" name="TextBox 5"/>
          <p:cNvSpPr txBox="1"/>
          <p:nvPr/>
        </p:nvSpPr>
        <p:spPr>
          <a:xfrm>
            <a:off x="5724128" y="5900870"/>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12</a:t>
            </a:r>
            <a:endParaRPr lang="en-US" sz="1200" dirty="0">
              <a:latin typeface="+mn-lt"/>
            </a:endParaRPr>
          </a:p>
        </p:txBody>
      </p:sp>
    </p:spTree>
    <p:extLst>
      <p:ext uri="{BB962C8B-B14F-4D97-AF65-F5344CB8AC3E}">
        <p14:creationId xmlns:p14="http://schemas.microsoft.com/office/powerpoint/2010/main" val="24357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Ηχητική </a:t>
            </a:r>
            <a:r>
              <a:rPr lang="el-GR" altLang="en-US" dirty="0" smtClean="0"/>
              <a:t>επικοινωνία 2/4</a:t>
            </a:r>
            <a:endParaRPr lang="el-GR" altLang="en-US" dirty="0" smtClean="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5484" y="1905000"/>
            <a:ext cx="7693032" cy="365224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81</a:t>
            </a:fld>
            <a:endParaRPr lang="el-GR" dirty="0"/>
          </a:p>
        </p:txBody>
      </p:sp>
      <p:sp>
        <p:nvSpPr>
          <p:cNvPr id="7" name="TextBox 6"/>
          <p:cNvSpPr txBox="1"/>
          <p:nvPr/>
        </p:nvSpPr>
        <p:spPr>
          <a:xfrm>
            <a:off x="7956550" y="5280249"/>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13</a:t>
            </a:r>
            <a:endParaRPr lang="en-US" sz="1200" dirty="0">
              <a:latin typeface="+mn-lt"/>
            </a:endParaRPr>
          </a:p>
        </p:txBody>
      </p:sp>
    </p:spTree>
    <p:extLst>
      <p:ext uri="{BB962C8B-B14F-4D97-AF65-F5344CB8AC3E}">
        <p14:creationId xmlns:p14="http://schemas.microsoft.com/office/powerpoint/2010/main" val="4155578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Ηχητική </a:t>
            </a:r>
            <a:r>
              <a:rPr lang="el-GR" altLang="en-US" dirty="0" smtClean="0"/>
              <a:t>επικοινωνία 3/4</a:t>
            </a:r>
            <a:endParaRPr lang="el-GR" altLang="en-US" dirty="0" smtClean="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32523" y="1586743"/>
            <a:ext cx="5374388" cy="2116102"/>
          </a:xfrm>
          <a:ln>
            <a:solidFill>
              <a:schemeClr val="accent1"/>
            </a:solidFill>
          </a:ln>
        </p:spPr>
      </p:pic>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038600" y="3837385"/>
            <a:ext cx="3660683" cy="2384425"/>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82</a:t>
            </a:fld>
            <a:endParaRPr lang="el-GR" dirty="0"/>
          </a:p>
        </p:txBody>
      </p:sp>
      <p:sp>
        <p:nvSpPr>
          <p:cNvPr id="13" name="Text Box 5"/>
          <p:cNvSpPr txBox="1">
            <a:spLocks noChangeArrowheads="1"/>
          </p:cNvSpPr>
          <p:nvPr/>
        </p:nvSpPr>
        <p:spPr bwMode="auto">
          <a:xfrm>
            <a:off x="1752600" y="5486400"/>
            <a:ext cx="18428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Εντοπισμός ήχων</a:t>
            </a:r>
          </a:p>
        </p:txBody>
      </p:sp>
      <p:sp>
        <p:nvSpPr>
          <p:cNvPr id="8" name="TextBox 7"/>
          <p:cNvSpPr txBox="1"/>
          <p:nvPr/>
        </p:nvSpPr>
        <p:spPr>
          <a:xfrm>
            <a:off x="6809614" y="3354617"/>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14</a:t>
            </a:r>
            <a:endParaRPr lang="en-US" sz="1200" dirty="0">
              <a:latin typeface="+mn-lt"/>
            </a:endParaRPr>
          </a:p>
        </p:txBody>
      </p:sp>
      <p:sp>
        <p:nvSpPr>
          <p:cNvPr id="9" name="TextBox 8"/>
          <p:cNvSpPr txBox="1"/>
          <p:nvPr/>
        </p:nvSpPr>
        <p:spPr>
          <a:xfrm>
            <a:off x="7274584" y="5942499"/>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15</a:t>
            </a:r>
            <a:endParaRPr lang="en-US" sz="1200" dirty="0">
              <a:latin typeface="+mn-lt"/>
            </a:endParaRPr>
          </a:p>
        </p:txBody>
      </p:sp>
    </p:spTree>
    <p:extLst>
      <p:ext uri="{BB962C8B-B14F-4D97-AF65-F5344CB8AC3E}">
        <p14:creationId xmlns:p14="http://schemas.microsoft.com/office/powerpoint/2010/main" val="239447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Ηχητική </a:t>
            </a:r>
            <a:r>
              <a:rPr lang="el-GR" altLang="en-US" dirty="0" smtClean="0"/>
              <a:t>επικοινωνία 4/4</a:t>
            </a:r>
            <a:endParaRPr lang="el-GR" altLang="en-US" dirty="0" smtClean="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24956" y="1690688"/>
            <a:ext cx="6903032" cy="4267200"/>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83</a:t>
            </a:fld>
            <a:endParaRPr lang="el-GR" dirty="0"/>
          </a:p>
        </p:txBody>
      </p:sp>
      <p:sp>
        <p:nvSpPr>
          <p:cNvPr id="8" name="TextBox 7"/>
          <p:cNvSpPr txBox="1"/>
          <p:nvPr/>
        </p:nvSpPr>
        <p:spPr>
          <a:xfrm>
            <a:off x="7504764" y="5589240"/>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16</a:t>
            </a:r>
            <a:endParaRPr lang="en-US" sz="1200" dirty="0">
              <a:latin typeface="+mn-lt"/>
            </a:endParaRPr>
          </a:p>
        </p:txBody>
      </p:sp>
    </p:spTree>
    <p:extLst>
      <p:ext uri="{BB962C8B-B14F-4D97-AF65-F5344CB8AC3E}">
        <p14:creationId xmlns:p14="http://schemas.microsoft.com/office/powerpoint/2010/main" val="3122313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Μιμητισμός </a:t>
            </a:r>
            <a:r>
              <a:rPr lang="en-US" altLang="en-US" dirty="0" smtClean="0"/>
              <a:t>Muller </a:t>
            </a:r>
            <a:r>
              <a:rPr lang="el-GR" altLang="en-US" dirty="0" smtClean="0"/>
              <a:t>και </a:t>
            </a:r>
            <a:r>
              <a:rPr lang="en-US" altLang="en-US" dirty="0" smtClean="0"/>
              <a:t>Bates</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22336" y="1552137"/>
            <a:ext cx="6453774" cy="4356567"/>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84</a:t>
            </a:fld>
            <a:endParaRPr lang="el-GR" dirty="0"/>
          </a:p>
        </p:txBody>
      </p:sp>
      <p:sp>
        <p:nvSpPr>
          <p:cNvPr id="8" name="Text Box 3"/>
          <p:cNvSpPr txBox="1">
            <a:spLocks noChangeArrowheads="1"/>
          </p:cNvSpPr>
          <p:nvPr/>
        </p:nvSpPr>
        <p:spPr bwMode="auto">
          <a:xfrm>
            <a:off x="1897619" y="5932394"/>
            <a:ext cx="539154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Μιμητισμός του </a:t>
            </a:r>
            <a:r>
              <a:rPr lang="en-US" altLang="el-GR" b="1" dirty="0">
                <a:solidFill>
                  <a:srgbClr val="000000"/>
                </a:solidFill>
                <a:latin typeface="+mn-lt"/>
              </a:rPr>
              <a:t>Muller	      </a:t>
            </a:r>
            <a:r>
              <a:rPr lang="el-GR" altLang="el-GR" b="1" dirty="0">
                <a:solidFill>
                  <a:srgbClr val="000000"/>
                </a:solidFill>
                <a:latin typeface="+mn-lt"/>
              </a:rPr>
              <a:t>Μιμητισμός του </a:t>
            </a:r>
            <a:r>
              <a:rPr lang="en-US" altLang="el-GR" b="1" dirty="0">
                <a:solidFill>
                  <a:srgbClr val="000000"/>
                </a:solidFill>
                <a:latin typeface="+mn-lt"/>
              </a:rPr>
              <a:t>Bates</a:t>
            </a:r>
            <a:endParaRPr lang="el-GR" altLang="el-GR" b="1" dirty="0">
              <a:solidFill>
                <a:srgbClr val="000000"/>
              </a:solidFill>
              <a:latin typeface="+mn-lt"/>
            </a:endParaRPr>
          </a:p>
        </p:txBody>
      </p:sp>
      <p:sp>
        <p:nvSpPr>
          <p:cNvPr id="7" name="TextBox 6"/>
          <p:cNvSpPr txBox="1"/>
          <p:nvPr/>
        </p:nvSpPr>
        <p:spPr>
          <a:xfrm>
            <a:off x="7325067" y="5631705"/>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17</a:t>
            </a:r>
            <a:endParaRPr lang="en-US" sz="1200" dirty="0">
              <a:latin typeface="+mn-lt"/>
            </a:endParaRPr>
          </a:p>
        </p:txBody>
      </p:sp>
    </p:spTree>
    <p:extLst>
      <p:ext uri="{BB962C8B-B14F-4D97-AF65-F5344CB8AC3E}">
        <p14:creationId xmlns:p14="http://schemas.microsoft.com/office/powerpoint/2010/main" val="3757941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Μιμητισμός 1/2</a:t>
            </a:r>
            <a:endParaRPr lang="el-GR" altLang="en-US" dirty="0" smtClean="0"/>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8170" y="2133600"/>
            <a:ext cx="3886200" cy="2030257"/>
          </a:xfrm>
        </p:spPr>
      </p:pic>
      <p:pic>
        <p:nvPicPr>
          <p:cNvPr id="10"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1471"/>
          <a:stretch/>
        </p:blipFill>
        <p:spPr>
          <a:xfrm>
            <a:off x="4629150" y="2515394"/>
            <a:ext cx="3829050" cy="2971799"/>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85</a:t>
            </a:fld>
            <a:endParaRPr lang="el-GR" dirty="0"/>
          </a:p>
        </p:txBody>
      </p:sp>
      <p:sp>
        <p:nvSpPr>
          <p:cNvPr id="7" name="TextBox 6"/>
          <p:cNvSpPr txBox="1"/>
          <p:nvPr/>
        </p:nvSpPr>
        <p:spPr>
          <a:xfrm>
            <a:off x="3989245" y="3862793"/>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a:t>
            </a:r>
            <a:r>
              <a:rPr lang="en-US" sz="1200" dirty="0" smtClean="0">
                <a:latin typeface="+mn-lt"/>
              </a:rPr>
              <a:t>8</a:t>
            </a:r>
            <a:endParaRPr lang="en-US" sz="1200" dirty="0">
              <a:latin typeface="+mn-lt"/>
            </a:endParaRPr>
          </a:p>
        </p:txBody>
      </p:sp>
      <p:sp>
        <p:nvSpPr>
          <p:cNvPr id="8" name="TextBox 7"/>
          <p:cNvSpPr txBox="1"/>
          <p:nvPr/>
        </p:nvSpPr>
        <p:spPr>
          <a:xfrm>
            <a:off x="7922360" y="5240812"/>
            <a:ext cx="523224" cy="276999"/>
          </a:xfrm>
          <a:prstGeom prst="rect">
            <a:avLst/>
          </a:prstGeom>
          <a:noFill/>
        </p:spPr>
        <p:txBody>
          <a:bodyPr wrap="square" rtlCol="0">
            <a:spAutoFit/>
          </a:bodyPr>
          <a:lstStyle/>
          <a:p>
            <a:r>
              <a:rPr lang="en-US" sz="1200" dirty="0" smtClean="0">
                <a:latin typeface="+mn-lt"/>
              </a:rPr>
              <a:t>1</a:t>
            </a:r>
            <a:r>
              <a:rPr lang="el-GR" sz="1200" dirty="0" smtClean="0">
                <a:latin typeface="+mn-lt"/>
              </a:rPr>
              <a:t>1</a:t>
            </a:r>
            <a:r>
              <a:rPr lang="en-US" sz="1200" dirty="0" smtClean="0">
                <a:latin typeface="+mn-lt"/>
              </a:rPr>
              <a:t>9</a:t>
            </a:r>
            <a:endParaRPr lang="en-US" sz="1200" dirty="0">
              <a:latin typeface="+mn-lt"/>
            </a:endParaRPr>
          </a:p>
        </p:txBody>
      </p:sp>
    </p:spTree>
    <p:extLst>
      <p:ext uri="{BB962C8B-B14F-4D97-AF65-F5344CB8AC3E}">
        <p14:creationId xmlns:p14="http://schemas.microsoft.com/office/powerpoint/2010/main" val="74801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Μιμητισμός 2/2</a:t>
            </a:r>
            <a:endParaRPr lang="el-GR" altLang="en-US" dirty="0" smtClean="0"/>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4000" y="1533488"/>
            <a:ext cx="3204065" cy="4652963"/>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334001" y="1467253"/>
            <a:ext cx="2195346" cy="479940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86</a:t>
            </a:fld>
            <a:endParaRPr lang="el-GR" dirty="0"/>
          </a:p>
        </p:txBody>
      </p:sp>
      <p:sp>
        <p:nvSpPr>
          <p:cNvPr id="8" name="TextBox 7"/>
          <p:cNvSpPr txBox="1"/>
          <p:nvPr/>
        </p:nvSpPr>
        <p:spPr>
          <a:xfrm>
            <a:off x="4250857" y="5855902"/>
            <a:ext cx="523224" cy="276999"/>
          </a:xfrm>
          <a:prstGeom prst="rect">
            <a:avLst/>
          </a:prstGeom>
          <a:noFill/>
        </p:spPr>
        <p:txBody>
          <a:bodyPr wrap="square" rtlCol="0">
            <a:spAutoFit/>
          </a:bodyPr>
          <a:lstStyle/>
          <a:p>
            <a:r>
              <a:rPr lang="en-US" sz="1200" dirty="0" smtClean="0">
                <a:solidFill>
                  <a:schemeClr val="bg1"/>
                </a:solidFill>
                <a:latin typeface="+mn-lt"/>
              </a:rPr>
              <a:t>1</a:t>
            </a:r>
            <a:r>
              <a:rPr lang="el-GR" sz="1200" dirty="0" smtClean="0">
                <a:solidFill>
                  <a:schemeClr val="bg1"/>
                </a:solidFill>
                <a:latin typeface="+mn-lt"/>
              </a:rPr>
              <a:t>20</a:t>
            </a:r>
            <a:endParaRPr lang="en-US" sz="1200" dirty="0">
              <a:solidFill>
                <a:schemeClr val="bg1"/>
              </a:solidFill>
              <a:latin typeface="+mn-lt"/>
            </a:endParaRPr>
          </a:p>
        </p:txBody>
      </p:sp>
      <p:sp>
        <p:nvSpPr>
          <p:cNvPr id="9" name="TextBox 8"/>
          <p:cNvSpPr txBox="1"/>
          <p:nvPr/>
        </p:nvSpPr>
        <p:spPr>
          <a:xfrm>
            <a:off x="7085899" y="5909452"/>
            <a:ext cx="523224" cy="276999"/>
          </a:xfrm>
          <a:prstGeom prst="rect">
            <a:avLst/>
          </a:prstGeom>
          <a:noFill/>
        </p:spPr>
        <p:txBody>
          <a:bodyPr wrap="square" rtlCol="0">
            <a:spAutoFit/>
          </a:bodyPr>
          <a:lstStyle/>
          <a:p>
            <a:r>
              <a:rPr lang="el-GR" sz="1200" dirty="0" smtClean="0">
                <a:solidFill>
                  <a:schemeClr val="bg1"/>
                </a:solidFill>
                <a:latin typeface="+mn-lt"/>
              </a:rPr>
              <a:t>121</a:t>
            </a:r>
            <a:endParaRPr lang="en-US" sz="1200" dirty="0">
              <a:solidFill>
                <a:schemeClr val="bg1"/>
              </a:solidFill>
              <a:latin typeface="+mn-lt"/>
            </a:endParaRPr>
          </a:p>
        </p:txBody>
      </p:sp>
    </p:spTree>
    <p:extLst>
      <p:ext uri="{BB962C8B-B14F-4D97-AF65-F5344CB8AC3E}">
        <p14:creationId xmlns:p14="http://schemas.microsoft.com/office/powerpoint/2010/main" val="331433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Φυλλοειδή φτερά πεταλούδων</a:t>
            </a:r>
          </a:p>
        </p:txBody>
      </p:sp>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87</a:t>
            </a:fld>
            <a:endParaRPr lang="el-GR" dirty="0"/>
          </a:p>
        </p:txBody>
      </p:sp>
      <p:pic>
        <p:nvPicPr>
          <p:cNvPr id="73730" name="Picture 2" descr="http://www.obsessionwithbutterflies.com/img/butterfly/Kallimia%20inachus%20Dry%20Leaf%20Butterfly%202.png"/>
          <p:cNvPicPr>
            <a:picLocks noChangeAspect="1" noChangeArrowheads="1"/>
          </p:cNvPicPr>
          <p:nvPr/>
        </p:nvPicPr>
        <p:blipFill>
          <a:blip r:embed="rId3" cstate="print"/>
          <a:srcRect/>
          <a:stretch>
            <a:fillRect/>
          </a:stretch>
        </p:blipFill>
        <p:spPr bwMode="auto">
          <a:xfrm>
            <a:off x="500034" y="1643050"/>
            <a:ext cx="3810000" cy="3619500"/>
          </a:xfrm>
          <a:prstGeom prst="rect">
            <a:avLst/>
          </a:prstGeom>
          <a:noFill/>
        </p:spPr>
      </p:pic>
      <p:pic>
        <p:nvPicPr>
          <p:cNvPr id="73732" name="Picture 4" descr="http://images.mnn.com/sites/default/files/user/157534/CoenophlebiaArchidona.jpg"/>
          <p:cNvPicPr>
            <a:picLocks noChangeAspect="1" noChangeArrowheads="1"/>
          </p:cNvPicPr>
          <p:nvPr/>
        </p:nvPicPr>
        <p:blipFill>
          <a:blip r:embed="rId4" cstate="print"/>
          <a:srcRect/>
          <a:stretch>
            <a:fillRect/>
          </a:stretch>
        </p:blipFill>
        <p:spPr bwMode="auto">
          <a:xfrm>
            <a:off x="4357686" y="2000240"/>
            <a:ext cx="4183088" cy="2880806"/>
          </a:xfrm>
          <a:prstGeom prst="rect">
            <a:avLst/>
          </a:prstGeom>
          <a:noFill/>
        </p:spPr>
      </p:pic>
      <p:sp>
        <p:nvSpPr>
          <p:cNvPr id="8" name="TextBox 7"/>
          <p:cNvSpPr txBox="1"/>
          <p:nvPr/>
        </p:nvSpPr>
        <p:spPr>
          <a:xfrm>
            <a:off x="3347864" y="4960787"/>
            <a:ext cx="523224" cy="276999"/>
          </a:xfrm>
          <a:prstGeom prst="rect">
            <a:avLst/>
          </a:prstGeom>
          <a:noFill/>
        </p:spPr>
        <p:txBody>
          <a:bodyPr wrap="square" rtlCol="0">
            <a:spAutoFit/>
          </a:bodyPr>
          <a:lstStyle/>
          <a:p>
            <a:r>
              <a:rPr lang="el-GR" sz="1200" dirty="0" smtClean="0">
                <a:latin typeface="+mn-lt"/>
              </a:rPr>
              <a:t>122</a:t>
            </a:r>
            <a:endParaRPr lang="en-US" sz="1200" dirty="0">
              <a:latin typeface="+mn-lt"/>
            </a:endParaRPr>
          </a:p>
        </p:txBody>
      </p:sp>
      <p:sp>
        <p:nvSpPr>
          <p:cNvPr id="9" name="TextBox 8"/>
          <p:cNvSpPr txBox="1"/>
          <p:nvPr/>
        </p:nvSpPr>
        <p:spPr>
          <a:xfrm>
            <a:off x="8018788" y="4579924"/>
            <a:ext cx="523224" cy="276999"/>
          </a:xfrm>
          <a:prstGeom prst="rect">
            <a:avLst/>
          </a:prstGeom>
          <a:noFill/>
        </p:spPr>
        <p:txBody>
          <a:bodyPr wrap="square" rtlCol="0">
            <a:spAutoFit/>
          </a:bodyPr>
          <a:lstStyle/>
          <a:p>
            <a:r>
              <a:rPr lang="el-GR" sz="1200" dirty="0" smtClean="0">
                <a:latin typeface="+mn-lt"/>
              </a:rPr>
              <a:t>123</a:t>
            </a:r>
            <a:endParaRPr lang="en-US" sz="1200" dirty="0">
              <a:latin typeface="+mn-lt"/>
            </a:endParaRPr>
          </a:p>
        </p:txBody>
      </p:sp>
    </p:spTree>
    <p:extLst>
      <p:ext uri="{BB962C8B-B14F-4D97-AF65-F5344CB8AC3E}">
        <p14:creationId xmlns:p14="http://schemas.microsoft.com/office/powerpoint/2010/main" val="414572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Χημική άμυνα</a:t>
            </a:r>
          </a:p>
        </p:txBody>
      </p:sp>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97723" y="3033961"/>
            <a:ext cx="3886200" cy="254922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88</a:t>
            </a:fld>
            <a:endParaRPr lang="el-GR" dirty="0"/>
          </a:p>
        </p:txBody>
      </p:sp>
      <p:pic>
        <p:nvPicPr>
          <p:cNvPr id="76802" name="Picture 2" descr="Beetle, Eisner and Aneshansley"/>
          <p:cNvPicPr>
            <a:picLocks noChangeAspect="1" noChangeArrowheads="1"/>
          </p:cNvPicPr>
          <p:nvPr/>
        </p:nvPicPr>
        <p:blipFill>
          <a:blip r:embed="rId4" cstate="print"/>
          <a:srcRect/>
          <a:stretch>
            <a:fillRect/>
          </a:stretch>
        </p:blipFill>
        <p:spPr bwMode="auto">
          <a:xfrm>
            <a:off x="781323" y="1949594"/>
            <a:ext cx="3744416" cy="2808312"/>
          </a:xfrm>
          <a:prstGeom prst="rect">
            <a:avLst/>
          </a:prstGeom>
          <a:noFill/>
        </p:spPr>
      </p:pic>
      <p:sp>
        <p:nvSpPr>
          <p:cNvPr id="7" name="TextBox 6"/>
          <p:cNvSpPr txBox="1"/>
          <p:nvPr/>
        </p:nvSpPr>
        <p:spPr>
          <a:xfrm>
            <a:off x="4005073" y="4385356"/>
            <a:ext cx="523224" cy="276999"/>
          </a:xfrm>
          <a:prstGeom prst="rect">
            <a:avLst/>
          </a:prstGeom>
          <a:noFill/>
        </p:spPr>
        <p:txBody>
          <a:bodyPr wrap="square" rtlCol="0">
            <a:spAutoFit/>
          </a:bodyPr>
          <a:lstStyle/>
          <a:p>
            <a:r>
              <a:rPr lang="el-GR" sz="1200" dirty="0" smtClean="0">
                <a:solidFill>
                  <a:schemeClr val="bg1"/>
                </a:solidFill>
                <a:latin typeface="+mn-lt"/>
              </a:rPr>
              <a:t>124</a:t>
            </a:r>
            <a:endParaRPr lang="en-US" sz="1200" dirty="0">
              <a:solidFill>
                <a:schemeClr val="bg1"/>
              </a:solidFill>
              <a:latin typeface="+mn-lt"/>
            </a:endParaRPr>
          </a:p>
        </p:txBody>
      </p:sp>
      <p:sp>
        <p:nvSpPr>
          <p:cNvPr id="9" name="TextBox 8"/>
          <p:cNvSpPr txBox="1"/>
          <p:nvPr/>
        </p:nvSpPr>
        <p:spPr>
          <a:xfrm>
            <a:off x="8037290" y="5182891"/>
            <a:ext cx="523224" cy="276999"/>
          </a:xfrm>
          <a:prstGeom prst="rect">
            <a:avLst/>
          </a:prstGeom>
          <a:noFill/>
        </p:spPr>
        <p:txBody>
          <a:bodyPr wrap="square" rtlCol="0">
            <a:spAutoFit/>
          </a:bodyPr>
          <a:lstStyle/>
          <a:p>
            <a:r>
              <a:rPr lang="el-GR" sz="1200" dirty="0" smtClean="0">
                <a:latin typeface="+mn-lt"/>
              </a:rPr>
              <a:t>125</a:t>
            </a:r>
            <a:endParaRPr lang="en-US" sz="1200" dirty="0">
              <a:latin typeface="+mn-lt"/>
            </a:endParaRPr>
          </a:p>
        </p:txBody>
      </p:sp>
    </p:spTree>
    <p:extLst>
      <p:ext uri="{BB962C8B-B14F-4D97-AF65-F5344CB8AC3E}">
        <p14:creationId xmlns:p14="http://schemas.microsoft.com/office/powerpoint/2010/main" val="89181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Μηχανική άμυνα</a:t>
            </a:r>
          </a:p>
        </p:txBody>
      </p:sp>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51217" y="2590800"/>
            <a:ext cx="4097020" cy="2740171"/>
          </a:xfrm>
        </p:spPr>
      </p:pic>
      <p:pic>
        <p:nvPicPr>
          <p:cNvPr id="13" name="Content Placeholder 1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5200650" y="1624869"/>
            <a:ext cx="3079750" cy="4736340"/>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89</a:t>
            </a:fld>
            <a:endParaRPr lang="el-GR" dirty="0"/>
          </a:p>
        </p:txBody>
      </p:sp>
      <p:sp>
        <p:nvSpPr>
          <p:cNvPr id="7" name="TextBox 6"/>
          <p:cNvSpPr txBox="1"/>
          <p:nvPr/>
        </p:nvSpPr>
        <p:spPr>
          <a:xfrm>
            <a:off x="4493276" y="5024022"/>
            <a:ext cx="523224" cy="276999"/>
          </a:xfrm>
          <a:prstGeom prst="rect">
            <a:avLst/>
          </a:prstGeom>
          <a:noFill/>
        </p:spPr>
        <p:txBody>
          <a:bodyPr wrap="square" rtlCol="0">
            <a:spAutoFit/>
          </a:bodyPr>
          <a:lstStyle/>
          <a:p>
            <a:r>
              <a:rPr lang="el-GR" sz="1200" dirty="0" smtClean="0">
                <a:latin typeface="+mn-lt"/>
              </a:rPr>
              <a:t>12</a:t>
            </a:r>
            <a:r>
              <a:rPr lang="en-US" sz="1200" dirty="0" smtClean="0">
                <a:latin typeface="+mn-lt"/>
              </a:rPr>
              <a:t>6</a:t>
            </a:r>
            <a:endParaRPr lang="en-US" sz="1200" dirty="0">
              <a:latin typeface="+mn-lt"/>
            </a:endParaRPr>
          </a:p>
        </p:txBody>
      </p:sp>
      <p:sp>
        <p:nvSpPr>
          <p:cNvPr id="8" name="TextBox 7"/>
          <p:cNvSpPr txBox="1"/>
          <p:nvPr/>
        </p:nvSpPr>
        <p:spPr>
          <a:xfrm>
            <a:off x="6740525" y="6079351"/>
            <a:ext cx="523224" cy="276999"/>
          </a:xfrm>
          <a:prstGeom prst="rect">
            <a:avLst/>
          </a:prstGeom>
          <a:noFill/>
        </p:spPr>
        <p:txBody>
          <a:bodyPr wrap="square" rtlCol="0">
            <a:spAutoFit/>
          </a:bodyPr>
          <a:lstStyle/>
          <a:p>
            <a:r>
              <a:rPr lang="el-GR" sz="1200" dirty="0" smtClean="0">
                <a:latin typeface="+mn-lt"/>
              </a:rPr>
              <a:t>12</a:t>
            </a:r>
            <a:r>
              <a:rPr lang="en-US" sz="1200" dirty="0" smtClean="0">
                <a:latin typeface="+mn-lt"/>
              </a:rPr>
              <a:t>7</a:t>
            </a:r>
            <a:endParaRPr lang="en-US" sz="1200" dirty="0">
              <a:latin typeface="+mn-lt"/>
            </a:endParaRPr>
          </a:p>
        </p:txBody>
      </p:sp>
    </p:spTree>
    <p:extLst>
      <p:ext uri="{BB962C8B-B14F-4D97-AF65-F5344CB8AC3E}">
        <p14:creationId xmlns:p14="http://schemas.microsoft.com/office/powerpoint/2010/main" val="1170255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dirty="0" smtClean="0"/>
              <a:t>Βλαβερά </a:t>
            </a:r>
            <a:r>
              <a:rPr lang="el-GR" altLang="en-US" dirty="0" smtClean="0"/>
              <a:t>έντομα 1/4</a:t>
            </a:r>
            <a:endParaRPr lang="el-GR" altLang="en-US" dirty="0" smtClean="0"/>
          </a:p>
        </p:txBody>
      </p:sp>
      <p:pic>
        <p:nvPicPr>
          <p:cNvPr id="6" name="Θέση περιεχομένου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694907" y="1560676"/>
            <a:ext cx="3385242" cy="2182590"/>
          </a:xfrm>
        </p:spPr>
      </p:pic>
      <p:pic>
        <p:nvPicPr>
          <p:cNvPr id="21" name="Θέση περιεχομένου 2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819498" y="2492896"/>
            <a:ext cx="5601497" cy="357542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a:t>
            </a:fld>
            <a:endParaRPr lang="el-GR" dirty="0"/>
          </a:p>
        </p:txBody>
      </p:sp>
      <p:sp>
        <p:nvSpPr>
          <p:cNvPr id="16" name="TextBox 15"/>
          <p:cNvSpPr txBox="1"/>
          <p:nvPr/>
        </p:nvSpPr>
        <p:spPr>
          <a:xfrm>
            <a:off x="4686474" y="3412193"/>
            <a:ext cx="376238" cy="276999"/>
          </a:xfrm>
          <a:prstGeom prst="rect">
            <a:avLst/>
          </a:prstGeom>
          <a:noFill/>
        </p:spPr>
        <p:txBody>
          <a:bodyPr wrap="square" rtlCol="0">
            <a:spAutoFit/>
          </a:bodyPr>
          <a:lstStyle/>
          <a:p>
            <a:r>
              <a:rPr lang="el-GR" sz="1200" dirty="0" smtClean="0">
                <a:solidFill>
                  <a:schemeClr val="bg1"/>
                </a:solidFill>
              </a:rPr>
              <a:t>10</a:t>
            </a:r>
            <a:endParaRPr lang="en-US" sz="1200" dirty="0">
              <a:solidFill>
                <a:schemeClr val="bg1"/>
              </a:solidFill>
            </a:endParaRPr>
          </a:p>
        </p:txBody>
      </p:sp>
      <p:sp>
        <p:nvSpPr>
          <p:cNvPr id="15" name="Text Box 8"/>
          <p:cNvSpPr txBox="1">
            <a:spLocks noChangeArrowheads="1"/>
          </p:cNvSpPr>
          <p:nvPr/>
        </p:nvSpPr>
        <p:spPr bwMode="auto">
          <a:xfrm>
            <a:off x="1900623" y="3337213"/>
            <a:ext cx="866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dirty="0">
                <a:solidFill>
                  <a:schemeClr val="bg1"/>
                </a:solidFill>
                <a:latin typeface="+mn-lt"/>
              </a:rPr>
              <a:t>Κοριός</a:t>
            </a:r>
          </a:p>
        </p:txBody>
      </p:sp>
      <p:sp>
        <p:nvSpPr>
          <p:cNvPr id="17" name="TextBox 16"/>
          <p:cNvSpPr txBox="1"/>
          <p:nvPr/>
        </p:nvSpPr>
        <p:spPr>
          <a:xfrm>
            <a:off x="7076082" y="5733256"/>
            <a:ext cx="376238" cy="276999"/>
          </a:xfrm>
          <a:prstGeom prst="rect">
            <a:avLst/>
          </a:prstGeom>
          <a:noFill/>
        </p:spPr>
        <p:txBody>
          <a:bodyPr wrap="square" rtlCol="0">
            <a:spAutoFit/>
          </a:bodyPr>
          <a:lstStyle/>
          <a:p>
            <a:r>
              <a:rPr lang="el-GR" sz="1200" dirty="0" smtClean="0"/>
              <a:t>11</a:t>
            </a:r>
            <a:endParaRPr lang="en-US" sz="1200" dirty="0"/>
          </a:p>
        </p:txBody>
      </p:sp>
    </p:spTree>
    <p:extLst>
      <p:ext uri="{BB962C8B-B14F-4D97-AF65-F5344CB8AC3E}">
        <p14:creationId xmlns:p14="http://schemas.microsoft.com/office/powerpoint/2010/main" val="87099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Απώθηση 1/2</a:t>
            </a:r>
            <a:endParaRPr lang="el-GR" altLang="en-US" dirty="0" smtClean="0"/>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85800" y="1981200"/>
            <a:ext cx="3886200" cy="2486202"/>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2688988"/>
            <a:ext cx="3886200" cy="2624611"/>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90</a:t>
            </a:fld>
            <a:endParaRPr lang="el-GR" dirty="0"/>
          </a:p>
        </p:txBody>
      </p:sp>
      <p:sp>
        <p:nvSpPr>
          <p:cNvPr id="8" name="TextBox 7"/>
          <p:cNvSpPr txBox="1"/>
          <p:nvPr/>
        </p:nvSpPr>
        <p:spPr>
          <a:xfrm>
            <a:off x="3989245" y="4145605"/>
            <a:ext cx="523224" cy="276999"/>
          </a:xfrm>
          <a:prstGeom prst="rect">
            <a:avLst/>
          </a:prstGeom>
          <a:noFill/>
        </p:spPr>
        <p:txBody>
          <a:bodyPr wrap="square" rtlCol="0">
            <a:spAutoFit/>
          </a:bodyPr>
          <a:lstStyle/>
          <a:p>
            <a:r>
              <a:rPr lang="el-GR" sz="1200" dirty="0" smtClean="0">
                <a:latin typeface="+mn-lt"/>
              </a:rPr>
              <a:t>12</a:t>
            </a:r>
            <a:r>
              <a:rPr lang="en-US" sz="1200" dirty="0" smtClean="0">
                <a:latin typeface="+mn-lt"/>
              </a:rPr>
              <a:t>8</a:t>
            </a:r>
            <a:endParaRPr lang="en-US" sz="1200" dirty="0">
              <a:latin typeface="+mn-lt"/>
            </a:endParaRPr>
          </a:p>
        </p:txBody>
      </p:sp>
      <p:sp>
        <p:nvSpPr>
          <p:cNvPr id="9" name="TextBox 8"/>
          <p:cNvSpPr txBox="1"/>
          <p:nvPr/>
        </p:nvSpPr>
        <p:spPr>
          <a:xfrm>
            <a:off x="8018788" y="5328219"/>
            <a:ext cx="523224" cy="276999"/>
          </a:xfrm>
          <a:prstGeom prst="rect">
            <a:avLst/>
          </a:prstGeom>
          <a:noFill/>
        </p:spPr>
        <p:txBody>
          <a:bodyPr wrap="square" rtlCol="0">
            <a:spAutoFit/>
          </a:bodyPr>
          <a:lstStyle/>
          <a:p>
            <a:r>
              <a:rPr lang="el-GR" sz="1200" dirty="0" smtClean="0">
                <a:solidFill>
                  <a:schemeClr val="bg1"/>
                </a:solidFill>
                <a:latin typeface="+mn-lt"/>
              </a:rPr>
              <a:t>12</a:t>
            </a:r>
            <a:r>
              <a:rPr lang="en-US" sz="1200" dirty="0" smtClean="0">
                <a:solidFill>
                  <a:schemeClr val="bg1"/>
                </a:solidFill>
                <a:latin typeface="+mn-lt"/>
              </a:rPr>
              <a:t>9</a:t>
            </a:r>
            <a:endParaRPr lang="en-US" sz="1200" dirty="0">
              <a:solidFill>
                <a:schemeClr val="bg1"/>
              </a:solidFill>
              <a:latin typeface="+mn-lt"/>
            </a:endParaRPr>
          </a:p>
        </p:txBody>
      </p:sp>
    </p:spTree>
    <p:extLst>
      <p:ext uri="{BB962C8B-B14F-4D97-AF65-F5344CB8AC3E}">
        <p14:creationId xmlns:p14="http://schemas.microsoft.com/office/powerpoint/2010/main" val="1228516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Απώθηση 2/2</a:t>
            </a:r>
            <a:endParaRPr lang="el-GR" altLang="en-US" dirty="0" smtClean="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0" y="1524000"/>
            <a:ext cx="3137407" cy="4672092"/>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91</a:t>
            </a:fld>
            <a:endParaRPr lang="el-GR" dirty="0"/>
          </a:p>
        </p:txBody>
      </p:sp>
      <p:sp>
        <p:nvSpPr>
          <p:cNvPr id="6" name="TextBox 5"/>
          <p:cNvSpPr txBox="1"/>
          <p:nvPr/>
        </p:nvSpPr>
        <p:spPr>
          <a:xfrm>
            <a:off x="5662183" y="5733256"/>
            <a:ext cx="523224" cy="276999"/>
          </a:xfrm>
          <a:prstGeom prst="rect">
            <a:avLst/>
          </a:prstGeom>
          <a:noFill/>
        </p:spPr>
        <p:txBody>
          <a:bodyPr wrap="square" rtlCol="0">
            <a:spAutoFit/>
          </a:bodyPr>
          <a:lstStyle/>
          <a:p>
            <a:r>
              <a:rPr lang="el-GR" sz="1200" dirty="0" smtClean="0">
                <a:solidFill>
                  <a:schemeClr val="bg1"/>
                </a:solidFill>
                <a:latin typeface="+mn-lt"/>
              </a:rPr>
              <a:t>1</a:t>
            </a:r>
            <a:r>
              <a:rPr lang="en-US" sz="1200" dirty="0" smtClean="0">
                <a:solidFill>
                  <a:schemeClr val="bg1"/>
                </a:solidFill>
                <a:latin typeface="+mn-lt"/>
              </a:rPr>
              <a:t>30</a:t>
            </a:r>
            <a:endParaRPr lang="en-US" sz="1200" dirty="0">
              <a:solidFill>
                <a:schemeClr val="bg1"/>
              </a:solidFill>
              <a:latin typeface="+mn-lt"/>
            </a:endParaRPr>
          </a:p>
        </p:txBody>
      </p:sp>
    </p:spTree>
    <p:extLst>
      <p:ext uri="{BB962C8B-B14F-4D97-AF65-F5344CB8AC3E}">
        <p14:creationId xmlns:p14="http://schemas.microsoft.com/office/powerpoint/2010/main" val="336781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Κοινωνικά έντομα</a:t>
            </a:r>
          </a:p>
        </p:txBody>
      </p:sp>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84393" y="1446488"/>
            <a:ext cx="1743782" cy="4909862"/>
          </a:xfrm>
          <a:ln>
            <a:solidFill>
              <a:schemeClr val="accent1"/>
            </a:solidFill>
          </a:ln>
        </p:spPr>
      </p:pic>
      <p:pic>
        <p:nvPicPr>
          <p:cNvPr id="9" name="Content Placeholder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425"/>
          <a:stretch/>
        </p:blipFill>
        <p:spPr>
          <a:xfrm>
            <a:off x="4056375" y="1504447"/>
            <a:ext cx="3109160" cy="4793943"/>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92</a:t>
            </a:fld>
            <a:endParaRPr lang="el-GR" dirty="0"/>
          </a:p>
        </p:txBody>
      </p:sp>
      <p:sp>
        <p:nvSpPr>
          <p:cNvPr id="11" name="Text Box 5"/>
          <p:cNvSpPr txBox="1">
            <a:spLocks noChangeArrowheads="1"/>
          </p:cNvSpPr>
          <p:nvPr/>
        </p:nvSpPr>
        <p:spPr bwMode="auto">
          <a:xfrm>
            <a:off x="7224713" y="5754126"/>
            <a:ext cx="13081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Μυρμήγκια</a:t>
            </a:r>
          </a:p>
        </p:txBody>
      </p:sp>
      <p:sp>
        <p:nvSpPr>
          <p:cNvPr id="12" name="Text Box 6"/>
          <p:cNvSpPr txBox="1">
            <a:spLocks noChangeArrowheads="1"/>
          </p:cNvSpPr>
          <p:nvPr/>
        </p:nvSpPr>
        <p:spPr bwMode="auto">
          <a:xfrm>
            <a:off x="1046173" y="5754681"/>
            <a:ext cx="10100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eaLnBrk="1" hangingPunct="1"/>
            <a:r>
              <a:rPr lang="el-GR" altLang="el-GR" b="1" dirty="0">
                <a:solidFill>
                  <a:srgbClr val="000000"/>
                </a:solidFill>
                <a:latin typeface="+mn-lt"/>
              </a:rPr>
              <a:t>Τερμίτες</a:t>
            </a:r>
          </a:p>
        </p:txBody>
      </p:sp>
      <p:sp>
        <p:nvSpPr>
          <p:cNvPr id="10" name="TextBox 9"/>
          <p:cNvSpPr txBox="1"/>
          <p:nvPr/>
        </p:nvSpPr>
        <p:spPr>
          <a:xfrm>
            <a:off x="3165943" y="5615626"/>
            <a:ext cx="523224" cy="276999"/>
          </a:xfrm>
          <a:prstGeom prst="rect">
            <a:avLst/>
          </a:prstGeom>
          <a:noFill/>
        </p:spPr>
        <p:txBody>
          <a:bodyPr wrap="square" rtlCol="0">
            <a:spAutoFit/>
          </a:bodyPr>
          <a:lstStyle/>
          <a:p>
            <a:r>
              <a:rPr lang="el-GR" sz="1200" dirty="0" smtClean="0">
                <a:solidFill>
                  <a:schemeClr val="bg1"/>
                </a:solidFill>
                <a:latin typeface="+mn-lt"/>
              </a:rPr>
              <a:t>1</a:t>
            </a:r>
            <a:r>
              <a:rPr lang="en-US" sz="1200" dirty="0" smtClean="0">
                <a:solidFill>
                  <a:schemeClr val="bg1"/>
                </a:solidFill>
                <a:latin typeface="+mn-lt"/>
              </a:rPr>
              <a:t>30</a:t>
            </a:r>
            <a:endParaRPr lang="en-US" sz="1200" dirty="0">
              <a:solidFill>
                <a:schemeClr val="bg1"/>
              </a:solidFill>
              <a:latin typeface="+mn-lt"/>
            </a:endParaRPr>
          </a:p>
        </p:txBody>
      </p:sp>
      <p:sp>
        <p:nvSpPr>
          <p:cNvPr id="13" name="TextBox 12"/>
          <p:cNvSpPr txBox="1"/>
          <p:nvPr/>
        </p:nvSpPr>
        <p:spPr>
          <a:xfrm>
            <a:off x="3533151" y="6079351"/>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31</a:t>
            </a:r>
            <a:endParaRPr lang="en-US" sz="1200" dirty="0">
              <a:latin typeface="+mn-lt"/>
            </a:endParaRPr>
          </a:p>
        </p:txBody>
      </p:sp>
      <p:sp>
        <p:nvSpPr>
          <p:cNvPr id="14" name="TextBox 13"/>
          <p:cNvSpPr txBox="1"/>
          <p:nvPr/>
        </p:nvSpPr>
        <p:spPr>
          <a:xfrm>
            <a:off x="6701489" y="6039735"/>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32</a:t>
            </a:r>
            <a:endParaRPr lang="en-US" sz="1200" dirty="0">
              <a:latin typeface="+mn-lt"/>
            </a:endParaRPr>
          </a:p>
        </p:txBody>
      </p:sp>
    </p:spTree>
    <p:extLst>
      <p:ext uri="{BB962C8B-B14F-4D97-AF65-F5344CB8AC3E}">
        <p14:creationId xmlns:p14="http://schemas.microsoft.com/office/powerpoint/2010/main" val="2527737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Φωλιές τερμιτών </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99375" y="1828800"/>
            <a:ext cx="3886200" cy="3244442"/>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93</a:t>
            </a:fld>
            <a:endParaRPr lang="el-GR" dirty="0"/>
          </a:p>
        </p:txBody>
      </p:sp>
      <p:pic>
        <p:nvPicPr>
          <p:cNvPr id="66562" name="Picture 2" descr="Termite mounds in Katherine"/>
          <p:cNvPicPr>
            <a:picLocks noChangeAspect="1" noChangeArrowheads="1"/>
          </p:cNvPicPr>
          <p:nvPr/>
        </p:nvPicPr>
        <p:blipFill>
          <a:blip r:embed="rId4" cstate="print"/>
          <a:srcRect/>
          <a:stretch>
            <a:fillRect/>
          </a:stretch>
        </p:blipFill>
        <p:spPr bwMode="auto">
          <a:xfrm>
            <a:off x="4857752" y="2786058"/>
            <a:ext cx="3333750" cy="2124075"/>
          </a:xfrm>
          <a:prstGeom prst="rect">
            <a:avLst/>
          </a:prstGeom>
          <a:noFill/>
        </p:spPr>
      </p:pic>
      <p:sp>
        <p:nvSpPr>
          <p:cNvPr id="8" name="TextBox 7"/>
          <p:cNvSpPr txBox="1"/>
          <p:nvPr/>
        </p:nvSpPr>
        <p:spPr>
          <a:xfrm>
            <a:off x="4048776" y="4827095"/>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a:t>
            </a:r>
            <a:r>
              <a:rPr lang="el-GR" sz="1200" dirty="0" smtClean="0">
                <a:latin typeface="+mn-lt"/>
              </a:rPr>
              <a:t>3</a:t>
            </a:r>
            <a:endParaRPr lang="en-US" sz="1200" dirty="0">
              <a:latin typeface="+mn-lt"/>
            </a:endParaRPr>
          </a:p>
        </p:txBody>
      </p:sp>
      <p:sp>
        <p:nvSpPr>
          <p:cNvPr id="9" name="TextBox 8"/>
          <p:cNvSpPr txBox="1"/>
          <p:nvPr/>
        </p:nvSpPr>
        <p:spPr>
          <a:xfrm>
            <a:off x="7766376" y="4633134"/>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a:t>
            </a:r>
            <a:r>
              <a:rPr lang="el-GR" sz="1200" dirty="0" smtClean="0">
                <a:latin typeface="+mn-lt"/>
              </a:rPr>
              <a:t>4</a:t>
            </a:r>
            <a:endParaRPr lang="en-US" sz="1200" dirty="0">
              <a:latin typeface="+mn-lt"/>
            </a:endParaRPr>
          </a:p>
        </p:txBody>
      </p:sp>
    </p:spTree>
    <p:extLst>
      <p:ext uri="{BB962C8B-B14F-4D97-AF65-F5344CB8AC3E}">
        <p14:creationId xmlns:p14="http://schemas.microsoft.com/office/powerpoint/2010/main" val="3331345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l-GR" altLang="en-US" sz="4000" dirty="0" smtClean="0"/>
              <a:t>Γονιμοποιημένη βασίλισσα μελισσιού</a:t>
            </a:r>
          </a:p>
        </p:txBody>
      </p:sp>
      <p:pic>
        <p:nvPicPr>
          <p:cNvPr id="6" name="Content Placeholder 5"/>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tretch/>
        </p:blipFill>
        <p:spPr>
          <a:xfrm>
            <a:off x="628650" y="2270169"/>
            <a:ext cx="3886200" cy="3462250"/>
          </a:xfrm>
          <a:ln>
            <a:solidFill>
              <a:schemeClr val="accent1"/>
            </a:solidFill>
          </a:ln>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854576" y="1999035"/>
            <a:ext cx="3435347" cy="4004517"/>
          </a:xfrm>
          <a:ln>
            <a:solidFill>
              <a:schemeClr val="accent1"/>
            </a:solidFill>
          </a:ln>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94</a:t>
            </a:fld>
            <a:endParaRPr lang="el-GR" dirty="0"/>
          </a:p>
        </p:txBody>
      </p:sp>
      <p:sp>
        <p:nvSpPr>
          <p:cNvPr id="7" name="TextBox 6"/>
          <p:cNvSpPr txBox="1"/>
          <p:nvPr/>
        </p:nvSpPr>
        <p:spPr>
          <a:xfrm>
            <a:off x="4048776" y="5301208"/>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35</a:t>
            </a:r>
            <a:endParaRPr lang="en-US" sz="1200" dirty="0">
              <a:latin typeface="+mn-lt"/>
            </a:endParaRPr>
          </a:p>
        </p:txBody>
      </p:sp>
      <p:sp>
        <p:nvSpPr>
          <p:cNvPr id="8" name="TextBox 7"/>
          <p:cNvSpPr txBox="1"/>
          <p:nvPr/>
        </p:nvSpPr>
        <p:spPr>
          <a:xfrm>
            <a:off x="7949226" y="5690279"/>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36</a:t>
            </a:r>
            <a:endParaRPr lang="en-US" sz="1200" dirty="0">
              <a:latin typeface="+mn-lt"/>
            </a:endParaRPr>
          </a:p>
        </p:txBody>
      </p:sp>
    </p:spTree>
    <p:extLst>
      <p:ext uri="{BB962C8B-B14F-4D97-AF65-F5344CB8AC3E}">
        <p14:creationId xmlns:p14="http://schemas.microsoft.com/office/powerpoint/2010/main" val="1776879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Φωλιές μυρμηγκιών 1/2</a:t>
            </a: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1675448"/>
            <a:ext cx="4800600" cy="2631554"/>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68283" y="2761210"/>
            <a:ext cx="3807933" cy="2480167"/>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95</a:t>
            </a:fld>
            <a:endParaRPr lang="el-GR" dirty="0"/>
          </a:p>
        </p:txBody>
      </p:sp>
      <p:sp>
        <p:nvSpPr>
          <p:cNvPr id="7" name="TextBox 6"/>
          <p:cNvSpPr txBox="1"/>
          <p:nvPr/>
        </p:nvSpPr>
        <p:spPr>
          <a:xfrm>
            <a:off x="4996188" y="4006598"/>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a:t>
            </a:r>
            <a:r>
              <a:rPr lang="el-GR" sz="1200" dirty="0" smtClean="0">
                <a:latin typeface="+mn-lt"/>
              </a:rPr>
              <a:t>7</a:t>
            </a:r>
            <a:endParaRPr lang="en-US" sz="1200" dirty="0">
              <a:latin typeface="+mn-lt"/>
            </a:endParaRPr>
          </a:p>
        </p:txBody>
      </p:sp>
      <p:sp>
        <p:nvSpPr>
          <p:cNvPr id="9" name="TextBox 8"/>
          <p:cNvSpPr txBox="1"/>
          <p:nvPr/>
        </p:nvSpPr>
        <p:spPr>
          <a:xfrm>
            <a:off x="7992126" y="6055946"/>
            <a:ext cx="523224" cy="276999"/>
          </a:xfrm>
          <a:prstGeom prst="rect">
            <a:avLst/>
          </a:prstGeom>
          <a:noFill/>
        </p:spPr>
        <p:txBody>
          <a:bodyPr wrap="square" rtlCol="0">
            <a:spAutoFit/>
          </a:bodyPr>
          <a:lstStyle/>
          <a:p>
            <a:r>
              <a:rPr lang="el-GR" sz="1200" dirty="0" smtClean="0">
                <a:solidFill>
                  <a:schemeClr val="bg1"/>
                </a:solidFill>
                <a:latin typeface="+mn-lt"/>
              </a:rPr>
              <a:t>1</a:t>
            </a:r>
            <a:r>
              <a:rPr lang="en-US" sz="1200" dirty="0" smtClean="0">
                <a:solidFill>
                  <a:schemeClr val="bg1"/>
                </a:solidFill>
                <a:latin typeface="+mn-lt"/>
              </a:rPr>
              <a:t>3</a:t>
            </a:r>
            <a:r>
              <a:rPr lang="el-GR" sz="1200" dirty="0" smtClean="0">
                <a:solidFill>
                  <a:schemeClr val="bg1"/>
                </a:solidFill>
                <a:latin typeface="+mn-lt"/>
              </a:rPr>
              <a:t>8</a:t>
            </a:r>
            <a:endParaRPr lang="en-US" sz="1200" dirty="0">
              <a:solidFill>
                <a:schemeClr val="bg1"/>
              </a:solidFill>
              <a:latin typeface="+mn-lt"/>
            </a:endParaRPr>
          </a:p>
        </p:txBody>
      </p:sp>
    </p:spTree>
    <p:extLst>
      <p:ext uri="{BB962C8B-B14F-4D97-AF65-F5344CB8AC3E}">
        <p14:creationId xmlns:p14="http://schemas.microsoft.com/office/powerpoint/2010/main" val="3645848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Φωλιές μυρμηγκιών 2/2</a:t>
            </a:r>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198964" y="1825625"/>
            <a:ext cx="2745572" cy="4351338"/>
          </a:xfrm>
        </p:spPr>
      </p:pic>
      <p:pic>
        <p:nvPicPr>
          <p:cNvPr id="9" name="Content Placeholder 8"/>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24400" y="1524000"/>
            <a:ext cx="3035867" cy="4652963"/>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96</a:t>
            </a:fld>
            <a:endParaRPr lang="el-GR" dirty="0"/>
          </a:p>
        </p:txBody>
      </p:sp>
      <p:sp>
        <p:nvSpPr>
          <p:cNvPr id="8" name="TextBox 7"/>
          <p:cNvSpPr txBox="1"/>
          <p:nvPr/>
        </p:nvSpPr>
        <p:spPr>
          <a:xfrm>
            <a:off x="3635902" y="5851158"/>
            <a:ext cx="523224" cy="276999"/>
          </a:xfrm>
          <a:prstGeom prst="rect">
            <a:avLst/>
          </a:prstGeom>
          <a:noFill/>
        </p:spPr>
        <p:txBody>
          <a:bodyPr wrap="square" rtlCol="0">
            <a:spAutoFit/>
          </a:bodyPr>
          <a:lstStyle/>
          <a:p>
            <a:r>
              <a:rPr lang="el-GR" sz="1200" dirty="0" smtClean="0">
                <a:latin typeface="+mn-lt"/>
              </a:rPr>
              <a:t>1</a:t>
            </a:r>
            <a:r>
              <a:rPr lang="en-US" sz="1200" dirty="0" smtClean="0">
                <a:latin typeface="+mn-lt"/>
              </a:rPr>
              <a:t>3</a:t>
            </a:r>
            <a:r>
              <a:rPr lang="el-GR" sz="1200" dirty="0" smtClean="0">
                <a:latin typeface="+mn-lt"/>
              </a:rPr>
              <a:t>9</a:t>
            </a:r>
            <a:endParaRPr lang="en-US" sz="1200" dirty="0">
              <a:latin typeface="+mn-lt"/>
            </a:endParaRPr>
          </a:p>
        </p:txBody>
      </p:sp>
      <p:sp>
        <p:nvSpPr>
          <p:cNvPr id="10" name="TextBox 9"/>
          <p:cNvSpPr txBox="1"/>
          <p:nvPr/>
        </p:nvSpPr>
        <p:spPr>
          <a:xfrm>
            <a:off x="7352972" y="5851157"/>
            <a:ext cx="523224" cy="276999"/>
          </a:xfrm>
          <a:prstGeom prst="rect">
            <a:avLst/>
          </a:prstGeom>
          <a:noFill/>
        </p:spPr>
        <p:txBody>
          <a:bodyPr wrap="square" rtlCol="0">
            <a:spAutoFit/>
          </a:bodyPr>
          <a:lstStyle/>
          <a:p>
            <a:r>
              <a:rPr lang="el-GR" sz="1200" dirty="0" smtClean="0">
                <a:latin typeface="+mn-lt"/>
              </a:rPr>
              <a:t>140</a:t>
            </a:r>
            <a:endParaRPr lang="en-US" sz="1200" dirty="0">
              <a:latin typeface="+mn-lt"/>
            </a:endParaRPr>
          </a:p>
        </p:txBody>
      </p:sp>
    </p:spTree>
    <p:extLst>
      <p:ext uri="{BB962C8B-B14F-4D97-AF65-F5344CB8AC3E}">
        <p14:creationId xmlns:p14="http://schemas.microsoft.com/office/powerpoint/2010/main" val="153066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Εκτροφή νεαρών </a:t>
            </a:r>
            <a:r>
              <a:rPr lang="el-GR" altLang="en-US" dirty="0" smtClean="0"/>
              <a:t>ατόμων 1/2</a:t>
            </a:r>
            <a:endParaRPr lang="el-GR" altLang="en-US" dirty="0" smtClean="0"/>
          </a:p>
        </p:txBody>
      </p:sp>
      <p:pic>
        <p:nvPicPr>
          <p:cNvPr id="15" name="Θέση περιεχομένου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0570" y="1825625"/>
            <a:ext cx="6042860" cy="4351338"/>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97</a:t>
            </a:fld>
            <a:endParaRPr lang="el-GR" dirty="0"/>
          </a:p>
        </p:txBody>
      </p:sp>
      <p:sp>
        <p:nvSpPr>
          <p:cNvPr id="17" name="TextBox 16"/>
          <p:cNvSpPr txBox="1"/>
          <p:nvPr/>
        </p:nvSpPr>
        <p:spPr>
          <a:xfrm>
            <a:off x="7096347" y="5859645"/>
            <a:ext cx="523224" cy="276999"/>
          </a:xfrm>
          <a:prstGeom prst="rect">
            <a:avLst/>
          </a:prstGeom>
          <a:noFill/>
        </p:spPr>
        <p:txBody>
          <a:bodyPr wrap="square" rtlCol="0">
            <a:spAutoFit/>
          </a:bodyPr>
          <a:lstStyle/>
          <a:p>
            <a:r>
              <a:rPr lang="el-GR" sz="1200" dirty="0" smtClean="0">
                <a:latin typeface="+mn-lt"/>
              </a:rPr>
              <a:t>141</a:t>
            </a:r>
            <a:endParaRPr lang="en-US" sz="1200" dirty="0">
              <a:latin typeface="+mn-lt"/>
            </a:endParaRPr>
          </a:p>
        </p:txBody>
      </p:sp>
    </p:spTree>
    <p:extLst>
      <p:ext uri="{BB962C8B-B14F-4D97-AF65-F5344CB8AC3E}">
        <p14:creationId xmlns:p14="http://schemas.microsoft.com/office/powerpoint/2010/main" val="1192785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a:t>Εκτροφή νεαρών </a:t>
            </a:r>
            <a:r>
              <a:rPr lang="el-GR" altLang="en-US" dirty="0" smtClean="0"/>
              <a:t>ατόμων 2/2</a:t>
            </a:r>
            <a:endParaRPr lang="el-GR" altLang="en-US" dirty="0" smtClean="0"/>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83898" y="1447800"/>
            <a:ext cx="3976203" cy="4694935"/>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98</a:t>
            </a:fld>
            <a:endParaRPr lang="el-GR" dirty="0"/>
          </a:p>
        </p:txBody>
      </p:sp>
      <p:sp>
        <p:nvSpPr>
          <p:cNvPr id="7" name="TextBox 6"/>
          <p:cNvSpPr txBox="1"/>
          <p:nvPr/>
        </p:nvSpPr>
        <p:spPr>
          <a:xfrm>
            <a:off x="6030516" y="5865736"/>
            <a:ext cx="523224" cy="276999"/>
          </a:xfrm>
          <a:prstGeom prst="rect">
            <a:avLst/>
          </a:prstGeom>
          <a:noFill/>
        </p:spPr>
        <p:txBody>
          <a:bodyPr wrap="square" rtlCol="0">
            <a:spAutoFit/>
          </a:bodyPr>
          <a:lstStyle/>
          <a:p>
            <a:r>
              <a:rPr lang="el-GR" sz="1200" dirty="0" smtClean="0">
                <a:latin typeface="+mn-lt"/>
              </a:rPr>
              <a:t>142</a:t>
            </a:r>
            <a:endParaRPr lang="en-US" sz="1200" dirty="0">
              <a:latin typeface="+mn-lt"/>
            </a:endParaRPr>
          </a:p>
        </p:txBody>
      </p:sp>
    </p:spTree>
    <p:extLst>
      <p:ext uri="{BB962C8B-B14F-4D97-AF65-F5344CB8AC3E}">
        <p14:creationId xmlns:p14="http://schemas.microsoft.com/office/powerpoint/2010/main" val="187606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l-GR" altLang="en-US" dirty="0" smtClean="0"/>
              <a:t>Σμάρι μελισσιού</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95600" y="1447800"/>
            <a:ext cx="3352800" cy="4838971"/>
          </a:xfrm>
        </p:spPr>
      </p:pic>
      <p:sp>
        <p:nvSpPr>
          <p:cNvPr id="4" name="Footer Placeholder 3"/>
          <p:cNvSpPr>
            <a:spLocks noGrp="1"/>
          </p:cNvSpPr>
          <p:nvPr>
            <p:ph type="ftr" sz="quarter" idx="11"/>
          </p:nvPr>
        </p:nvSpPr>
        <p:spPr/>
        <p:txBody>
          <a:bodyPr/>
          <a:lstStyle/>
          <a:p>
            <a:pPr>
              <a:defRPr/>
            </a:pPr>
            <a:r>
              <a:rPr lang="el-GR" smtClean="0"/>
              <a:t>Ενότητα 18. Εξάποδα</a:t>
            </a:r>
            <a:endParaRPr lang="el-GR" dirty="0"/>
          </a:p>
        </p:txBody>
      </p:sp>
      <p:sp>
        <p:nvSpPr>
          <p:cNvPr id="5" name="Slide Number Placeholder 4"/>
          <p:cNvSpPr>
            <a:spLocks noGrp="1"/>
          </p:cNvSpPr>
          <p:nvPr>
            <p:ph type="sldNum" sz="quarter" idx="12"/>
          </p:nvPr>
        </p:nvSpPr>
        <p:spPr/>
        <p:txBody>
          <a:bodyPr/>
          <a:lstStyle/>
          <a:p>
            <a:pPr>
              <a:defRPr/>
            </a:pPr>
            <a:fld id="{D6201410-76FA-4899-AE8B-5503FE074833}" type="slidenum">
              <a:rPr lang="el-GR" smtClean="0"/>
              <a:pPr>
                <a:defRPr/>
              </a:pPr>
              <a:t>99</a:t>
            </a:fld>
            <a:endParaRPr lang="el-GR" dirty="0"/>
          </a:p>
        </p:txBody>
      </p:sp>
      <p:sp>
        <p:nvSpPr>
          <p:cNvPr id="6" name="TextBox 5"/>
          <p:cNvSpPr txBox="1"/>
          <p:nvPr/>
        </p:nvSpPr>
        <p:spPr>
          <a:xfrm>
            <a:off x="5725176" y="6009772"/>
            <a:ext cx="523224" cy="276999"/>
          </a:xfrm>
          <a:prstGeom prst="rect">
            <a:avLst/>
          </a:prstGeom>
          <a:noFill/>
        </p:spPr>
        <p:txBody>
          <a:bodyPr wrap="square" rtlCol="0">
            <a:spAutoFit/>
          </a:bodyPr>
          <a:lstStyle/>
          <a:p>
            <a:r>
              <a:rPr lang="el-GR" sz="1200" dirty="0" smtClean="0">
                <a:solidFill>
                  <a:schemeClr val="bg1"/>
                </a:solidFill>
                <a:latin typeface="+mn-lt"/>
              </a:rPr>
              <a:t>143</a:t>
            </a:r>
            <a:endParaRPr lang="en-US" sz="1200" dirty="0">
              <a:solidFill>
                <a:schemeClr val="bg1"/>
              </a:solidFill>
              <a:latin typeface="+mn-lt"/>
            </a:endParaRPr>
          </a:p>
        </p:txBody>
      </p:sp>
    </p:spTree>
    <p:extLst>
      <p:ext uri="{BB962C8B-B14F-4D97-AF65-F5344CB8AC3E}">
        <p14:creationId xmlns:p14="http://schemas.microsoft.com/office/powerpoint/2010/main" val="25463246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eme2">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Θέμα του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F5CAB169-2B43-4203-BB07-80DD662B9954}" vid="{4ACF3B61-C89C-4546-A11D-31FD36574B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3925</TotalTime>
  <Words>6370</Words>
  <Application>Microsoft Office PowerPoint</Application>
  <PresentationFormat>On-screen Show (4:3)</PresentationFormat>
  <Paragraphs>1064</Paragraphs>
  <Slides>154</Slides>
  <Notes>152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154</vt:i4>
      </vt:variant>
    </vt:vector>
  </HeadingPairs>
  <TitlesOfParts>
    <vt:vector size="160" baseType="lpstr">
      <vt:lpstr>Arial</vt:lpstr>
      <vt:lpstr>Calibri</vt:lpstr>
      <vt:lpstr>Comic Sans MS</vt:lpstr>
      <vt:lpstr>Tahoma</vt:lpstr>
      <vt:lpstr>Wingdings</vt:lpstr>
      <vt:lpstr>Theme2</vt:lpstr>
      <vt:lpstr>Ζωολογία Ι</vt:lpstr>
      <vt:lpstr>Περιεχόμενο Ενότητας</vt:lpstr>
      <vt:lpstr>Έντομα 1/6</vt:lpstr>
      <vt:lpstr>Έντομα 2/6</vt:lpstr>
      <vt:lpstr>Έντομα 3/6</vt:lpstr>
      <vt:lpstr>Έντομα 4/6</vt:lpstr>
      <vt:lpstr>Έντομα 5/6</vt:lpstr>
      <vt:lpstr>Έντομα 6/6</vt:lpstr>
      <vt:lpstr>Βλαβερά έντομα 1/4</vt:lpstr>
      <vt:lpstr>Βλαβερά έντομα 2/4</vt:lpstr>
      <vt:lpstr>Βλαβερά έντομα 3/4</vt:lpstr>
      <vt:lpstr>Βλαβερά έντομα 4/4</vt:lpstr>
      <vt:lpstr>Aκρίδα: Εξωτερική Μορφολογία</vt:lpstr>
      <vt:lpstr>Δομή εξωσκελετού</vt:lpstr>
      <vt:lpstr>Εξωσκελετός κεφαλής</vt:lpstr>
      <vt:lpstr>Τμήματα του σώματος των εντόμων</vt:lpstr>
      <vt:lpstr>Μορφές κεραιών εντόμων</vt:lpstr>
      <vt:lpstr>Κεραίες εντόμων 1/2</vt:lpstr>
      <vt:lpstr>Κεραίες εντόμων 2/2</vt:lpstr>
      <vt:lpstr>Σύνθετοι οφθαλμοί</vt:lpstr>
      <vt:lpstr>Στοματικά εξαρτήματα 1/3</vt:lpstr>
      <vt:lpstr>Στοματικά εξαρτήματα 2/3</vt:lpstr>
      <vt:lpstr>Στοματικά εξαρτήματα 3/3</vt:lpstr>
      <vt:lpstr>Εξέλιξη στοματικών  εξαρτημάτων εντόμων</vt:lpstr>
      <vt:lpstr>Στοματικά εξαρτήματα εντόμων</vt:lpstr>
      <vt:lpstr>Κεφαλή και στοματικά εξαρτήματα μύγας και μέλισσας</vt:lpstr>
      <vt:lpstr>Τροποποιήσεις του προθώρακα</vt:lpstr>
      <vt:lpstr>Δομή του ποδιού</vt:lpstr>
      <vt:lpstr>Ειδικές δομές ποδιών</vt:lpstr>
      <vt:lpstr>Μύες ποδιού εντόμου</vt:lpstr>
      <vt:lpstr>Φτερά εντόμων 1/5</vt:lpstr>
      <vt:lpstr>Φτερά εντόμων 2/5</vt:lpstr>
      <vt:lpstr>Φτερά εντόμων 3/5</vt:lpstr>
      <vt:lpstr>Φτερά εντόμων 4/5</vt:lpstr>
      <vt:lpstr>Φτερά εντόμων 5/5</vt:lpstr>
      <vt:lpstr>Πτητικοί μύες </vt:lpstr>
      <vt:lpstr>Κέρκοι</vt:lpstr>
      <vt:lpstr>Αναπαραγωγικά εξαρτήματα</vt:lpstr>
      <vt:lpstr>Ανατομία ακρίδας 1/2</vt:lpstr>
      <vt:lpstr>Ανατομία ακρίδας 2/2</vt:lpstr>
      <vt:lpstr>Πεπτικό σύστημα</vt:lpstr>
      <vt:lpstr>Απεκκριτικό σύστημα 1/2</vt:lpstr>
      <vt:lpstr>Απεκκριτικό σύστημα 2/2</vt:lpstr>
      <vt:lpstr>Κυκλοφορικό σύστημα</vt:lpstr>
      <vt:lpstr>Εξειδικευμένα κύτταρα</vt:lpstr>
      <vt:lpstr>Αναπνευστικό σύστημα 1/3</vt:lpstr>
      <vt:lpstr>Αναπνευστικό σύστημα 2/3</vt:lpstr>
      <vt:lpstr>Αναπνευστικό σύστημα 3/3</vt:lpstr>
      <vt:lpstr>Αναπνευστικά συστήματα υδρόβιων εντόμων</vt:lpstr>
      <vt:lpstr>Καταδυτικό Κολεόπτερο</vt:lpstr>
      <vt:lpstr>Νευρικό σύστημα 1/2</vt:lpstr>
      <vt:lpstr>Νευρικό σύστημα 2/2</vt:lpstr>
      <vt:lpstr>Αισθητήρια όργανα</vt:lpstr>
      <vt:lpstr>Όραση εντόμων 1/2</vt:lpstr>
      <vt:lpstr>Όραση εντόμων 2/2</vt:lpstr>
      <vt:lpstr>Αναπαραγωγικό σύστημα: θηλυκό</vt:lpstr>
      <vt:lpstr>Αναπαραγωγικό σύστημα: αρσενικό</vt:lpstr>
      <vt:lpstr>Αναπαραγωγικό σύστημα</vt:lpstr>
      <vt:lpstr>Σύζευξη</vt:lpstr>
      <vt:lpstr>Ωαποθέτες</vt:lpstr>
      <vt:lpstr>Ωοθήκια</vt:lpstr>
      <vt:lpstr>Αυγά</vt:lpstr>
      <vt:lpstr>Αυγό δροσόφιλας</vt:lpstr>
      <vt:lpstr>Βασικές μορφές  ανάπτυξης εντόμων 1/2</vt:lpstr>
      <vt:lpstr>Βασικές μορφές  ανάπτυξης εντόμων 2/2</vt:lpstr>
      <vt:lpstr>Μεταμόρφωση Danaus plexippus 1/2</vt:lpstr>
      <vt:lpstr>Μεταμόρφωση Danaus plexippus 2/2</vt:lpstr>
      <vt:lpstr>Το κουνούπι Cupex</vt:lpstr>
      <vt:lpstr>Εναλλαγή αμφιγονικής –μονογονικής αναπαραγωγής</vt:lpstr>
      <vt:lpstr>Η ρύθμιση της ανάπτυξης</vt:lpstr>
      <vt:lpstr>Μεταμόρφωση στα έντομα 1/2</vt:lpstr>
      <vt:lpstr>Μεταμόρφωση στα έντομα 2/2</vt:lpstr>
      <vt:lpstr>Παράσιτα</vt:lpstr>
      <vt:lpstr>Μύκητες</vt:lpstr>
      <vt:lpstr>Κηκκίδια 1/2</vt:lpstr>
      <vt:lpstr>Κηκκίδια 2/2</vt:lpstr>
      <vt:lpstr>Οπτικός προσανατολισμός</vt:lpstr>
      <vt:lpstr>Χημικός προσανατολισμός</vt:lpstr>
      <vt:lpstr>Τροφάλλαξη</vt:lpstr>
      <vt:lpstr>Ηχητική επικοινωνία 1/4</vt:lpstr>
      <vt:lpstr>Ηχητική επικοινωνία 2/4</vt:lpstr>
      <vt:lpstr>Ηχητική επικοινωνία 3/4</vt:lpstr>
      <vt:lpstr>Ηχητική επικοινωνία 4/4</vt:lpstr>
      <vt:lpstr>Μιμητισμός Muller και Bates</vt:lpstr>
      <vt:lpstr>Μιμητισμός 1/2</vt:lpstr>
      <vt:lpstr>Μιμητισμός 2/2</vt:lpstr>
      <vt:lpstr>Φυλλοειδή φτερά πεταλούδων</vt:lpstr>
      <vt:lpstr>Χημική άμυνα</vt:lpstr>
      <vt:lpstr>Μηχανική άμυνα</vt:lpstr>
      <vt:lpstr>Απώθηση 1/2</vt:lpstr>
      <vt:lpstr>Απώθηση 2/2</vt:lpstr>
      <vt:lpstr>Κοινωνικά έντομα</vt:lpstr>
      <vt:lpstr>Φωλιές τερμιτών </vt:lpstr>
      <vt:lpstr>Γονιμοποιημένη βασίλισσα μελισσιού</vt:lpstr>
      <vt:lpstr>Φωλιές μυρμηγκιών 1/2</vt:lpstr>
      <vt:lpstr>Φωλιές μυρμηγκιών 2/2</vt:lpstr>
      <vt:lpstr>Εκτροφή νεαρών ατόμων 1/2</vt:lpstr>
      <vt:lpstr>Εκτροφή νεαρών ατόμων 2/2</vt:lpstr>
      <vt:lpstr>Σμάρι μελισσιού</vt:lpstr>
      <vt:lpstr>Προσανατολισμός μελισσών</vt:lpstr>
      <vt:lpstr>Πρώτουρα &amp; Δίπλουρα</vt:lpstr>
      <vt:lpstr>Κολλέμβολα</vt:lpstr>
      <vt:lpstr>Θυσάνουρα</vt:lpstr>
      <vt:lpstr>Οδοντόγναθα</vt:lpstr>
      <vt:lpstr>Εφημερόπτερα</vt:lpstr>
      <vt:lpstr>Φασμίδια</vt:lpstr>
      <vt:lpstr>Ορθόπτερα</vt:lpstr>
      <vt:lpstr>Δικτυόπτερα</vt:lpstr>
      <vt:lpstr>Ισόπτερα &amp; Δερμάπτερα</vt:lpstr>
      <vt:lpstr>Εμβιόπτερα &amp; Πλεκόπτερα</vt:lpstr>
      <vt:lpstr>Ζωράπτερα &amp; Ψωχόπτερα</vt:lpstr>
      <vt:lpstr>Μαλλοφάγα &amp; Ανόπλουρα</vt:lpstr>
      <vt:lpstr>Ετερόπτερα</vt:lpstr>
      <vt:lpstr>Ομόπτερα</vt:lpstr>
      <vt:lpstr>Θυσανόπτερα</vt:lpstr>
      <vt:lpstr>Νευρόπτερα</vt:lpstr>
      <vt:lpstr>Κολεόπτερα</vt:lpstr>
      <vt:lpstr>Στρεψίπτερα</vt:lpstr>
      <vt:lpstr>Σιφωνάπτερα</vt:lpstr>
      <vt:lpstr>Μηκόπτερα</vt:lpstr>
      <vt:lpstr>Δίπτερα</vt:lpstr>
      <vt:lpstr>Τριχόπτερα</vt:lpstr>
      <vt:lpstr>Λεπιδόπτερα</vt:lpstr>
      <vt:lpstr>Υμενόπτερα</vt:lpstr>
      <vt:lpstr>Γρυλλοβλαττοειδή</vt:lpstr>
      <vt:lpstr>Φυλογένεση των εντόμων</vt:lpstr>
      <vt:lpstr>Τέλος Παρουσίασης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1/21</vt:lpstr>
      <vt:lpstr>Σημείωμα Χρήσης Έργων Τρίτων 2/21</vt:lpstr>
      <vt:lpstr>Σημείωμα Χρήσης Έργων Τρίτων 3/21</vt:lpstr>
      <vt:lpstr>Σημείωμα Χρήσης Έργων Τρίτων 4/21</vt:lpstr>
      <vt:lpstr>Σημείωμα Χρήσης Έργων Τρίτων 5/21</vt:lpstr>
      <vt:lpstr>Σημείωμα Χρήσης Έργων Τρίτων 6/21</vt:lpstr>
      <vt:lpstr>Σημείωμα Χρήσης Έργων Τρίτων 7/21</vt:lpstr>
      <vt:lpstr>Σημείωμα Χρήσης Έργων Τρίτων 8/21</vt:lpstr>
      <vt:lpstr>Σημείωμα Χρήσης Έργων Τρίτων 9/21</vt:lpstr>
      <vt:lpstr>Σημείωμα Χρήσης Έργων Τρίτων 10/21</vt:lpstr>
      <vt:lpstr>Σημείωμα Χρήσης Έργων Τρίτων 11/21</vt:lpstr>
      <vt:lpstr>Σημείωμα Χρήσης Έργων Τρίτων 12/21</vt:lpstr>
      <vt:lpstr>Σημείωμα Χρήσης Έργων Τρίτων 13/21</vt:lpstr>
      <vt:lpstr>Σημείωμα Χρήσης Έργων Τρίτων 14/21</vt:lpstr>
      <vt:lpstr>Σημείωμα Χρήσης Έργων Τρίτων 15/21</vt:lpstr>
      <vt:lpstr>Σημείωμα Χρήσης Έργων Τρίτων 16/21</vt:lpstr>
      <vt:lpstr>Σημείωμα Χρήσης Έργων Τρίτων 17/21</vt:lpstr>
      <vt:lpstr>Σημείωμα Χρήσης Έργων Τρίτων 18/21</vt:lpstr>
      <vt:lpstr>Σημείωμα Χρήσης Έργων Τρίτων 19/21</vt:lpstr>
      <vt:lpstr>Σημείωμα Χρήσης Έργων Τρίτων 20/21</vt:lpstr>
      <vt:lpstr>Σημείωμα Χρήσης Έργων Τρίτων 21/21</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Grammateia</dc:creator>
  <cp:lastModifiedBy>Vassiliki Siafaka</cp:lastModifiedBy>
  <cp:revision>300</cp:revision>
  <dcterms:created xsi:type="dcterms:W3CDTF">2015-01-23T13:11:50Z</dcterms:created>
  <dcterms:modified xsi:type="dcterms:W3CDTF">2015-11-13T00:07:14Z</dcterms:modified>
</cp:coreProperties>
</file>