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256" r:id="rId2"/>
    <p:sldId id="266" r:id="rId3"/>
    <p:sldId id="265" r:id="rId4"/>
    <p:sldId id="274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3" r:id="rId13"/>
    <p:sldId id="304" r:id="rId14"/>
    <p:sldId id="305" r:id="rId15"/>
    <p:sldId id="306" r:id="rId16"/>
    <p:sldId id="307" r:id="rId17"/>
    <p:sldId id="308" r:id="rId18"/>
    <p:sldId id="309" r:id="rId19"/>
    <p:sldId id="310" r:id="rId20"/>
    <p:sldId id="311" r:id="rId21"/>
    <p:sldId id="312" r:id="rId22"/>
    <p:sldId id="313" r:id="rId23"/>
    <p:sldId id="314" r:id="rId24"/>
    <p:sldId id="315" r:id="rId25"/>
    <p:sldId id="316" r:id="rId26"/>
    <p:sldId id="317" r:id="rId27"/>
    <p:sldId id="318" r:id="rId28"/>
    <p:sldId id="319" r:id="rId29"/>
    <p:sldId id="320" r:id="rId30"/>
    <p:sldId id="321" r:id="rId31"/>
    <p:sldId id="322" r:id="rId32"/>
    <p:sldId id="323" r:id="rId33"/>
    <p:sldId id="280" r:id="rId34"/>
    <p:sldId id="290" r:id="rId35"/>
    <p:sldId id="295" r:id="rId36"/>
    <p:sldId id="292" r:id="rId37"/>
    <p:sldId id="291" r:id="rId38"/>
    <p:sldId id="294" r:id="rId3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256"/>
            <p14:sldId id="266"/>
            <p14:sldId id="265"/>
            <p14:sldId id="274"/>
            <p14:sldId id="296"/>
            <p14:sldId id="297"/>
            <p14:sldId id="298"/>
            <p14:sldId id="299"/>
          </p14:sldIdLst>
        </p14:section>
        <p14:section name="Untitled Section" id="{0F1CB131-A6BD-43D0-B8D4-1F27CEF7A05E}">
          <p14:sldIdLst>
            <p14:sldId id="300"/>
            <p14:sldId id="301"/>
            <p14:sldId id="302"/>
            <p14:sldId id="303"/>
            <p14:sldId id="304"/>
            <p14:sldId id="305"/>
            <p14:sldId id="306"/>
            <p14:sldId id="307"/>
            <p14:sldId id="308"/>
            <p14:sldId id="309"/>
            <p14:sldId id="310"/>
            <p14:sldId id="311"/>
            <p14:sldId id="312"/>
            <p14:sldId id="313"/>
            <p14:sldId id="314"/>
            <p14:sldId id="315"/>
            <p14:sldId id="316"/>
            <p14:sldId id="317"/>
            <p14:sldId id="318"/>
            <p14:sldId id="319"/>
            <p14:sldId id="320"/>
            <p14:sldId id="321"/>
            <p14:sldId id="322"/>
            <p14:sldId id="323"/>
            <p14:sldId id="280"/>
            <p14:sldId id="290"/>
            <p14:sldId id="295"/>
            <p14:sldId id="292"/>
            <p14:sldId id="291"/>
            <p14:sldId id="29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77" autoAdjust="0"/>
    <p:restoredTop sz="99309" autoAdjust="0"/>
  </p:normalViewPr>
  <p:slideViewPr>
    <p:cSldViewPr>
      <p:cViewPr varScale="1">
        <p:scale>
          <a:sx n="71" d="100"/>
          <a:sy n="71" d="100"/>
        </p:scale>
        <p:origin x="72" y="8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pPr/>
              <a:t>13/7/2015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6883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996820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0056911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0983045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9283242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440378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1320485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7978135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7609321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2485127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2575528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982094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5841754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4721265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8041105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Επιχειρηματολογία και απόδειξη στη διδασκαλία των μαθηματικών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006575"/>
            <a:ext cx="7772400" cy="1470025"/>
          </a:xfrm>
        </p:spPr>
        <p:txBody>
          <a:bodyPr/>
          <a:lstStyle/>
          <a:p>
            <a:r>
              <a:rPr lang="el-GR" dirty="0" smtClean="0">
                <a:solidFill>
                  <a:srgbClr val="5075BC"/>
                </a:solidFill>
              </a:rPr>
              <a:t>Πρακτική Άσκηση σε σχολεία της δευτεροβάθμιας εκπαίδευσης</a:t>
            </a:r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384823"/>
            <a:ext cx="7776864" cy="1752600"/>
          </a:xfrm>
        </p:spPr>
        <p:txBody>
          <a:bodyPr>
            <a:noAutofit/>
          </a:bodyPr>
          <a:lstStyle/>
          <a:p>
            <a:r>
              <a:rPr lang="el-GR" sz="2800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3: </a:t>
            </a:r>
            <a:r>
              <a:rPr lang="el-GR" altLang="el-GR" sz="2800" dirty="0"/>
              <a:t>Επιχειρηματολογία και απόδειξη στη διδασκαλία των </a:t>
            </a:r>
            <a:r>
              <a:rPr lang="el-GR" altLang="el-GR" sz="2800" dirty="0" smtClean="0"/>
              <a:t>μαθηματικών</a:t>
            </a:r>
            <a:endParaRPr lang="en-US" altLang="el-GR" sz="2800" dirty="0" smtClean="0"/>
          </a:p>
          <a:p>
            <a:endParaRPr lang="en-US" sz="2800" dirty="0" smtClean="0"/>
          </a:p>
          <a:p>
            <a:r>
              <a:rPr lang="el-GR" altLang="el-GR" sz="2800" dirty="0" smtClean="0"/>
              <a:t>Δέσποινα </a:t>
            </a:r>
            <a:r>
              <a:rPr lang="el-GR" altLang="el-GR" sz="2800" dirty="0" err="1" smtClean="0"/>
              <a:t>Πόταρη</a:t>
            </a:r>
            <a:endParaRPr lang="el-GR" altLang="el-GR" sz="2800" dirty="0" smtClean="0"/>
          </a:p>
          <a:p>
            <a:r>
              <a:rPr lang="el-GR" sz="2800" dirty="0" smtClean="0"/>
              <a:t>Σχολή Θετικών επιστημών</a:t>
            </a:r>
          </a:p>
          <a:p>
            <a:r>
              <a:rPr lang="el-GR" sz="2800" dirty="0" smtClean="0"/>
              <a:t>Τμήμα Μαθηματικό</a:t>
            </a:r>
            <a:endParaRPr lang="en-US" sz="2800" dirty="0" smtClean="0"/>
          </a:p>
          <a:p>
            <a:endParaRPr lang="en-US" sz="2800" dirty="0" smtClean="0"/>
          </a:p>
          <a:p>
            <a:endParaRPr lang="el-GR" sz="2800" dirty="0" smtClean="0"/>
          </a:p>
        </p:txBody>
      </p:sp>
    </p:spTree>
    <p:extLst>
      <p:ext uri="{BB962C8B-B14F-4D97-AF65-F5344CB8AC3E}">
        <p14:creationId xmlns:p14="http://schemas.microsoft.com/office/powerpoint/2010/main" val="342819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Τι μαθαίνει ένας μαθητής από μια διαδικαστική απόδειξη;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Ασκείται σε μια τεχνική απόδειξης που τελικά την εφαρμόζει σε ένα εύρος περιπτώσεων</a:t>
            </a:r>
          </a:p>
          <a:p>
            <a:r>
              <a:rPr lang="el-GR" altLang="el-GR" sz="2800" dirty="0"/>
              <a:t>Δεν μπορεί όμως να κατανοήσει γιατί η απόδειξη </a:t>
            </a:r>
            <a:r>
              <a:rPr lang="el-GR" altLang="el-GR" sz="2800" dirty="0" err="1"/>
              <a:t>εγκυροποιεί</a:t>
            </a:r>
            <a:r>
              <a:rPr lang="el-GR" altLang="el-GR" sz="2800" dirty="0"/>
              <a:t> την πρόταση</a:t>
            </a:r>
          </a:p>
          <a:p>
            <a:r>
              <a:rPr lang="el-GR" altLang="el-GR" sz="2800" dirty="0"/>
              <a:t>Δεν κατανοεί τις έννοιες που εμπλέκονται στην απόδειξη</a:t>
            </a:r>
          </a:p>
          <a:p>
            <a:r>
              <a:rPr lang="el-GR" altLang="el-GR" sz="2800" dirty="0"/>
              <a:t>Ανάλογες διαδικασίες βλέπουμε στην επίλυση προβλήματος όπου μετατρέπεται σε μια αλγοριθμική άσκηση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Συντακτική απόδειξη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400" dirty="0"/>
              <a:t>Λογικός χειρισμός μαθηματικών προτάσεων χωρίς διαισθητική αναφορά στις εμπλεκόμενες έννοιες</a:t>
            </a:r>
          </a:p>
          <a:p>
            <a:pPr lvl="1"/>
            <a:r>
              <a:rPr lang="el-GR" altLang="el-GR" sz="2400" dirty="0"/>
              <a:t>Δίνονται οι ορισμοί μιας αύξουσας συνάρτησης και ο ορισμός του ολικού μεγίστου μιας συνάρτησης. Η φοιτήτρια αποδεικνύει ότι μια αύξουσα συνάρτηση δεν έχει ολικό μέγιστο</a:t>
            </a:r>
          </a:p>
          <a:p>
            <a:pPr lvl="1"/>
            <a:r>
              <a:rPr lang="el-GR" altLang="el-GR" sz="2400" dirty="0"/>
              <a:t>Αποδεικνύει την παραπάνω πρόταση με την απαγωγή σε άτοπο χρησιμοποιώντας τους τυπικούς ορισμούς χωρίς άλλες αναπαραστάσεις</a:t>
            </a:r>
          </a:p>
          <a:p>
            <a:pPr lvl="1"/>
            <a:r>
              <a:rPr lang="el-GR" altLang="el-GR" sz="2400" dirty="0"/>
              <a:t>Δεν μπορεί να φανταστεί τι συμβαίνει πέρα από τις λογικές συνεπαγωγές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Ευκαιρίες μάθησης από την παραγωγή μιας συντακτικής απόδειξης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Ευχέρεια να εφαρμόζει κανόνες και θεωρήματα</a:t>
            </a:r>
          </a:p>
          <a:p>
            <a:r>
              <a:rPr lang="el-GR" altLang="el-GR" sz="2800" dirty="0"/>
              <a:t>Να βλέπει το θεώρημα ως το αποτέλεσμα λογικών συλλογισμών πάνω σε ισχύουσες προτάσεις</a:t>
            </a:r>
          </a:p>
          <a:p>
            <a:r>
              <a:rPr lang="el-GR" altLang="el-GR" sz="2800" dirty="0"/>
              <a:t>Να αναπτύσσει στρατηγική γνώση (</a:t>
            </a:r>
            <a:r>
              <a:rPr lang="el-GR" altLang="el-GR" sz="2800" dirty="0" err="1"/>
              <a:t>π.χ</a:t>
            </a:r>
            <a:r>
              <a:rPr lang="el-GR" altLang="el-GR" sz="2800" dirty="0"/>
              <a:t> πότε χρησιμοποιούμε την απαγωγή σε άτοπο)</a:t>
            </a:r>
          </a:p>
          <a:p>
            <a:r>
              <a:rPr lang="el-GR" altLang="el-GR" sz="2800" dirty="0"/>
              <a:t>Δεν έχουν οι μαθητές μια κατανοητή εξήγηση γιατί ισχύει η πρόταση που αποδεικνύουν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Σημασιολογική απόδειξη 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200" dirty="0" smtClean="0"/>
              <a:t>Η εμφάνιση άτυπων και διαισθητικών αναπαραστάσεων των σχετικών εννοιών για να εξηγήσουν γιατί μια πρόταση που έχουν αποδείξει ισχύει.</a:t>
            </a:r>
          </a:p>
          <a:p>
            <a:pPr lvl="1"/>
            <a:r>
              <a:rPr lang="el-GR" altLang="el-GR" sz="2200" dirty="0" smtClean="0"/>
              <a:t>Να αποδείξουν ότι η ακολουθία 1,0,1,0,1,0 … δεν συγκλίνει</a:t>
            </a:r>
          </a:p>
          <a:p>
            <a:pPr lvl="2"/>
            <a:r>
              <a:rPr lang="el-GR" altLang="el-GR" sz="2200" dirty="0" smtClean="0"/>
              <a:t>Φτιάχνει μια γραφική αναπαράσταση της ακολουθίας. Σχεδιάζει μια λωρίδα με άκρα ψ=0 και ψ=1. Λέει ότι αν την κάνω πολύ λεπτή δεν θα είναι και οι δύο τιμές της ακολουθίας μέσα στη ζώνη</a:t>
            </a:r>
          </a:p>
          <a:p>
            <a:pPr lvl="2"/>
            <a:r>
              <a:rPr lang="el-GR" altLang="el-GR" sz="2200" dirty="0" smtClean="0"/>
              <a:t>Επιλέγει ε = 1/3, περιγράφει τη ζώνη και μιλά ότι αν οι περιττοί όροι βρίσκονται στη ζώνη, οι άρτιοι δεν θα βρίσκονται</a:t>
            </a:r>
          </a:p>
          <a:p>
            <a:pPr lvl="2"/>
            <a:r>
              <a:rPr lang="el-GR" altLang="el-GR" sz="2200" dirty="0" smtClean="0"/>
              <a:t>Δίνει μια τυπική απόδειξη</a:t>
            </a:r>
            <a:endParaRPr lang="el-GR" altLang="el-GR" sz="2200" dirty="0"/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Ευκαιρίες μάθησης για την παραγωγή μιας σημασιολογικής </a:t>
            </a:r>
            <a:r>
              <a:rPr lang="el-GR" altLang="el-GR" dirty="0" smtClean="0"/>
              <a:t>απόδειξης</a:t>
            </a:r>
            <a:r>
              <a:rPr lang="en-US" altLang="el-GR" dirty="0" smtClean="0"/>
              <a:t> (1/2)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Αναπαραστάσεις τυπικών μαθηματικών εννοιών</a:t>
            </a:r>
          </a:p>
          <a:p>
            <a:r>
              <a:rPr lang="el-GR" altLang="el-GR" sz="2800" dirty="0"/>
              <a:t>Παρουσιάζουν μια διαισθητική πρόταση γιατί κάτι που αποδεικνύεται ισχύει.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Ευκαιρίες μάθησης για την παραγωγή μιας σημασιολογικής απόδειξης</a:t>
            </a:r>
            <a:r>
              <a:rPr lang="en-US" altLang="el-GR" dirty="0"/>
              <a:t> </a:t>
            </a:r>
            <a:r>
              <a:rPr lang="en-US" altLang="el-GR" dirty="0" smtClean="0"/>
              <a:t>(2/2</a:t>
            </a:r>
            <a:r>
              <a:rPr lang="en-US" altLang="el-GR" dirty="0"/>
              <a:t>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dirty="0"/>
              <a:t>Τι μας λέει η παραπάνω κατηγοριοποίηση των αποδεικτικών μεθόδων που οι φοιτητές χρησιμοποιούν στη διδασκαλία της απόδειξης;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Η μαθηματική απόδειξη στο Λύκειο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Η γενίκευση και ο έλεγχος των γενικεύσεων μέσα από την δημιουργία εικασιών και αποδείξεων είναι σημαντικό στα μαθηματικά</a:t>
            </a:r>
          </a:p>
          <a:p>
            <a:r>
              <a:rPr lang="el-GR" altLang="el-GR" sz="2800" dirty="0"/>
              <a:t>Οι ίδιοι οι μαθηματικοί ερευνητές αποδίδουν δευτερεύουσα σημασία στην αυστηρή απόδειξη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Η στροφή στο ρόλο της μαθηματικής απόδειξης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400" dirty="0"/>
              <a:t>Διαισθητικές, προ –τυπικές, </a:t>
            </a:r>
            <a:r>
              <a:rPr lang="el-GR" altLang="el-GR" sz="2400" dirty="0" err="1"/>
              <a:t>ημι</a:t>
            </a:r>
            <a:r>
              <a:rPr lang="el-GR" altLang="el-GR" sz="2400" dirty="0"/>
              <a:t>-εμπειρικές διαδικασίες απόδειξης</a:t>
            </a:r>
          </a:p>
          <a:p>
            <a:r>
              <a:rPr lang="el-GR" altLang="el-GR" sz="2400" dirty="0"/>
              <a:t>Διερεύνηση μαθηματικών μοτίβων, διατύπωση εικασιών, έλεγχος των εικασιών</a:t>
            </a:r>
          </a:p>
          <a:p>
            <a:r>
              <a:rPr lang="el-GR" altLang="el-GR" sz="2400" dirty="0"/>
              <a:t>Η διδασκαλία των μαθηματικών ως μια διαδικασία οικοδόμησης μαθηματικού νοήματος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Ένα παράδειγμα έρευνας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10 μαθητές </a:t>
            </a:r>
            <a:r>
              <a:rPr lang="el-GR" altLang="el-GR" sz="2800" dirty="0" err="1"/>
              <a:t>Α΄Λυκείου</a:t>
            </a:r>
            <a:r>
              <a:rPr lang="el-GR" altLang="el-GR" sz="2800" dirty="0"/>
              <a:t> που δουλεύουν πάνω σε κάποια προβλήματα με περιττούς και άρτιους αριθμούς.</a:t>
            </a:r>
          </a:p>
          <a:p>
            <a:r>
              <a:rPr lang="el-GR" altLang="el-GR" sz="2800" dirty="0"/>
              <a:t>Άρτιος </a:t>
            </a:r>
            <a:r>
              <a:rPr lang="en-US" altLang="el-GR" sz="2800" dirty="0"/>
              <a:t>x </a:t>
            </a:r>
            <a:r>
              <a:rPr lang="el-GR" altLang="el-GR" sz="2800" dirty="0"/>
              <a:t>περιττός = άρτιος</a:t>
            </a:r>
          </a:p>
          <a:p>
            <a:r>
              <a:rPr lang="el-GR" altLang="el-GR" sz="2800" dirty="0"/>
              <a:t>Άρτιος + Άρτιος = Άρτιος</a:t>
            </a:r>
          </a:p>
          <a:p>
            <a:r>
              <a:rPr lang="el-GR" altLang="el-GR" sz="2800" dirty="0"/>
              <a:t>Περιττός + Περιττός = Περιττός</a:t>
            </a:r>
          </a:p>
          <a:p>
            <a:r>
              <a:rPr lang="el-GR" altLang="el-GR" sz="2800" dirty="0"/>
              <a:t>«Ελέγξτε ποιες από τις παραπάνω προτάσεις είναι σωστές και ποιες είναι λάθος και αιτιολογείστε»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Εμπειρικές αιτιολογήσεις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altLang="el-GR" sz="2800" dirty="0"/>
              <a:t>Έλεγχος μέσα από ένα συγκεκριμένο τυχαίο παράδειγμα</a:t>
            </a:r>
          </a:p>
          <a:p>
            <a:r>
              <a:rPr lang="el-GR" altLang="el-GR" sz="2800" dirty="0"/>
              <a:t>Έλεγχος μέσα από ένα παράδειγμα επιλεγμένου αριθμού (</a:t>
            </a:r>
            <a:r>
              <a:rPr lang="el-GR" altLang="el-GR" sz="2800" dirty="0" err="1"/>
              <a:t>π.χ</a:t>
            </a:r>
            <a:r>
              <a:rPr lang="el-GR" altLang="el-GR" sz="2800" dirty="0"/>
              <a:t> 2)</a:t>
            </a:r>
          </a:p>
          <a:p>
            <a:r>
              <a:rPr lang="el-GR" altLang="el-GR" sz="2800" dirty="0"/>
              <a:t>Ταυτολογία (επανάληψη της πρότασης)</a:t>
            </a:r>
          </a:p>
          <a:p>
            <a:r>
              <a:rPr lang="el-GR" altLang="el-GR" sz="2800" dirty="0"/>
              <a:t>Ο μαθητής μεταφέρει έναν άσχετο κανόνα (θετικός και θετικός μας κάνει θετικό)</a:t>
            </a:r>
          </a:p>
          <a:p>
            <a:r>
              <a:rPr lang="el-GR" altLang="el-GR" sz="2800" dirty="0"/>
              <a:t>Να δοκιμάσουν τις προτάσεις για πολύ μεγάλο πλήθος </a:t>
            </a:r>
            <a:r>
              <a:rPr lang="el-GR" altLang="el-GR" sz="2800" dirty="0" smtClean="0"/>
              <a:t>αριθμών</a:t>
            </a:r>
            <a:endParaRPr lang="el-GR" altLang="el-GR" sz="2800" dirty="0"/>
          </a:p>
        </p:txBody>
      </p:sp>
    </p:spTree>
    <p:extLst>
      <p:ext uri="{BB962C8B-B14F-4D97-AF65-F5344CB8AC3E}">
        <p14:creationId xmlns:p14="http://schemas.microsoft.com/office/powerpoint/2010/main" val="3514808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5075BC"/>
                </a:solidFill>
              </a:rPr>
              <a:t>Πρακτική Άσκηση σε σχολεία της δευτεροβάθμιας εκπαίδευσης</a:t>
            </a:r>
            <a:endParaRPr lang="el-GR" dirty="0"/>
          </a:p>
        </p:txBody>
      </p:sp>
      <p:sp>
        <p:nvSpPr>
          <p:cNvPr id="5" name="Υπότιτλος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altLang="el-GR" dirty="0" smtClean="0"/>
              <a:t>Δέσποινα </a:t>
            </a:r>
            <a:r>
              <a:rPr lang="el-GR" altLang="el-GR" dirty="0" err="1" smtClean="0"/>
              <a:t>Πόταρη</a:t>
            </a:r>
            <a:endParaRPr lang="el-GR" altLang="el-GR" dirty="0" smtClean="0"/>
          </a:p>
        </p:txBody>
      </p:sp>
    </p:spTree>
    <p:extLst>
      <p:ext uri="{BB962C8B-B14F-4D97-AF65-F5344CB8AC3E}">
        <p14:creationId xmlns:p14="http://schemas.microsoft.com/office/powerpoint/2010/main" val="4466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Άτυπες </a:t>
            </a:r>
            <a:r>
              <a:rPr lang="el-GR" altLang="el-GR" dirty="0" smtClean="0"/>
              <a:t>αποδείξεις</a:t>
            </a:r>
            <a:r>
              <a:rPr lang="en-US" altLang="el-GR" dirty="0" smtClean="0"/>
              <a:t> (1/2)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dirty="0"/>
              <a:t>Μερικώς δομικές αποδείξεις</a:t>
            </a:r>
          </a:p>
          <a:p>
            <a:pPr lvl="1"/>
            <a:r>
              <a:rPr lang="el-GR" altLang="el-GR" dirty="0"/>
              <a:t>Η αναφορά στους περιττούς ή στους άρτιους ως αριθμούς (</a:t>
            </a:r>
            <a:r>
              <a:rPr lang="el-GR" altLang="el-GR" dirty="0" err="1"/>
              <a:t>π.χ</a:t>
            </a:r>
            <a:r>
              <a:rPr lang="el-GR" altLang="el-GR" dirty="0"/>
              <a:t> πολλαπλάσια του 2)</a:t>
            </a:r>
          </a:p>
          <a:p>
            <a:r>
              <a:rPr lang="el-GR" altLang="el-GR" dirty="0"/>
              <a:t>Άτυπες δομικές αιτιολογήσεις</a:t>
            </a:r>
          </a:p>
          <a:p>
            <a:pPr lvl="1"/>
            <a:r>
              <a:rPr lang="el-GR" altLang="el-GR" dirty="0"/>
              <a:t>«Οι περιττοί αριθμοί έχουν πάντα μια μονάδα που περισσεύει, οπότε δημιουργούνται ζεύγη αυτών των μονάδων που είναι άρτιοι»</a:t>
            </a:r>
          </a:p>
        </p:txBody>
      </p:sp>
    </p:spTree>
    <p:extLst>
      <p:ext uri="{BB962C8B-B14F-4D97-AF65-F5344CB8AC3E}">
        <p14:creationId xmlns:p14="http://schemas.microsoft.com/office/powerpoint/2010/main" val="2840322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Άτυπες </a:t>
            </a:r>
            <a:r>
              <a:rPr lang="el-GR" altLang="el-GR" dirty="0" smtClean="0"/>
              <a:t>αποδείξεις</a:t>
            </a:r>
            <a:r>
              <a:rPr lang="en-US" altLang="el-GR" dirty="0" smtClean="0"/>
              <a:t> (2/2)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Τι μας λέει η εμφάνιση αυτών των διαφόρων μορφών αποδείξεων στους μαθητές για τη διδασκαλία της μαθηματικής απόδειξης;</a:t>
            </a:r>
          </a:p>
        </p:txBody>
      </p:sp>
    </p:spTree>
    <p:extLst>
      <p:ext uri="{BB962C8B-B14F-4D97-AF65-F5344CB8AC3E}">
        <p14:creationId xmlns:p14="http://schemas.microsoft.com/office/powerpoint/2010/main" val="110592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Συλλογισμός </a:t>
            </a:r>
            <a:r>
              <a:rPr lang="el-GR" altLang="el-GR" dirty="0" smtClean="0"/>
              <a:t>1</a:t>
            </a:r>
            <a:r>
              <a:rPr lang="en-US" altLang="el-GR" dirty="0" smtClean="0"/>
              <a:t> (1/4)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«Εάν πάρω 15 και 51 τότε 51-15 είναι 36. Εάν πάρω 16 και 61 τότε έχω 45. Εάν έχω 35 και 53 τότε 53-35 είναι 18. Άρα το αποτέλεσμα είναι πολλαπλάσια του 9. Μπορώ να γράψω τον αριθμό στη μορφή </a:t>
            </a:r>
            <a:r>
              <a:rPr lang="el-GR" altLang="el-GR" sz="2800" dirty="0" err="1"/>
              <a:t>αβ</a:t>
            </a:r>
            <a:r>
              <a:rPr lang="el-GR" altLang="el-GR" sz="2800" dirty="0"/>
              <a:t> και </a:t>
            </a:r>
            <a:r>
              <a:rPr lang="el-GR" altLang="el-GR" sz="2800" dirty="0" err="1"/>
              <a:t>βα</a:t>
            </a:r>
            <a:r>
              <a:rPr lang="el-GR" altLang="el-GR" sz="2800" dirty="0"/>
              <a:t> τον ανάστροφο. Τότε </a:t>
            </a:r>
            <a:r>
              <a:rPr lang="en-US" altLang="el-GR" sz="2800" dirty="0"/>
              <a:t>ab</a:t>
            </a:r>
            <a:r>
              <a:rPr lang="el-GR" altLang="el-GR" sz="2800" dirty="0"/>
              <a:t>-</a:t>
            </a:r>
            <a:r>
              <a:rPr lang="en-US" altLang="el-GR" sz="2800" dirty="0" err="1"/>
              <a:t>ba</a:t>
            </a:r>
            <a:r>
              <a:rPr lang="el-GR" altLang="el-GR" sz="2800" dirty="0"/>
              <a:t> =9κ. Πρέπει να αποδείξω τον τύπο αυτό. </a:t>
            </a:r>
            <a:r>
              <a:rPr lang="en-US" altLang="el-GR" sz="2800" dirty="0"/>
              <a:t>ab-</a:t>
            </a:r>
            <a:r>
              <a:rPr lang="en-US" altLang="el-GR" sz="2800" dirty="0" err="1"/>
              <a:t>ba</a:t>
            </a:r>
            <a:r>
              <a:rPr lang="el-GR" altLang="el-GR" sz="2800" dirty="0"/>
              <a:t>=0. Τότε 0=9κ… που δεν είναι δυνατό…αλλά δεν το καταλαβαίνω… Ίσως η εικασία που έκανα να είναι λάθος» (μαθητής 1)</a:t>
            </a:r>
          </a:p>
        </p:txBody>
      </p:sp>
    </p:spTree>
    <p:extLst>
      <p:ext uri="{BB962C8B-B14F-4D97-AF65-F5344CB8AC3E}">
        <p14:creationId xmlns:p14="http://schemas.microsoft.com/office/powerpoint/2010/main" val="1678776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Συλλογισμός </a:t>
            </a:r>
            <a:r>
              <a:rPr lang="el-GR" altLang="el-GR" dirty="0" smtClean="0"/>
              <a:t>1</a:t>
            </a:r>
            <a:r>
              <a:rPr lang="en-US" altLang="el-GR" dirty="0" smtClean="0"/>
              <a:t> (2/4)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«Εάν πάρω 32 και 23…τότε 9. Εάν πάρω 63 και 36…τότε 27. Εάν πάρω 13 και 31 τότε 31-13 είναι 18. Όλοι είναι πολλαπλάσια του 9. Τώρα πρέπει να πω γιατί τα αποτελέσματα είναι πολλαπλάσια του 9…είναι δύσκολο… τότε 32-23 είναι 9, 9 φορές κάτι …αλλά γιατί;  32-23 = 3.10+2-2.10-3 = 3(10-1)-2(10-1). 63-36=6.10+3-3.10-6=6.9-3.9. </a:t>
            </a:r>
          </a:p>
        </p:txBody>
      </p:sp>
    </p:spTree>
    <p:extLst>
      <p:ext uri="{BB962C8B-B14F-4D97-AF65-F5344CB8AC3E}">
        <p14:creationId xmlns:p14="http://schemas.microsoft.com/office/powerpoint/2010/main" val="2227453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Συλλογισμός </a:t>
            </a:r>
            <a:r>
              <a:rPr lang="el-GR" altLang="el-GR" dirty="0" smtClean="0"/>
              <a:t>1</a:t>
            </a:r>
            <a:r>
              <a:rPr lang="en-US" altLang="el-GR" dirty="0" smtClean="0"/>
              <a:t> (3/4)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Εντάξει είναι πολλαπλάσια του 9. Τώρα θα αποδείξω στη γενική περίπτωση. Όπως και στα παραδείγματα μπορώ να γράψω τους δύο αριθμούς στη μορφή 10</a:t>
            </a:r>
            <a:r>
              <a:rPr lang="en-US" altLang="el-GR" sz="2800" dirty="0"/>
              <a:t>x</a:t>
            </a:r>
            <a:r>
              <a:rPr lang="el-GR" altLang="el-GR" sz="2800" dirty="0"/>
              <a:t>+</a:t>
            </a:r>
            <a:r>
              <a:rPr lang="en-US" altLang="el-GR" sz="2800" dirty="0"/>
              <a:t>y </a:t>
            </a:r>
            <a:r>
              <a:rPr lang="el-GR" altLang="el-GR" sz="2800" dirty="0"/>
              <a:t>και 10</a:t>
            </a:r>
            <a:r>
              <a:rPr lang="en-US" altLang="el-GR" sz="2800" dirty="0"/>
              <a:t>y</a:t>
            </a:r>
            <a:r>
              <a:rPr lang="el-GR" altLang="el-GR" sz="2800" dirty="0"/>
              <a:t>+</a:t>
            </a:r>
            <a:r>
              <a:rPr lang="en-US" altLang="el-GR" sz="2800" dirty="0"/>
              <a:t>x</a:t>
            </a:r>
            <a:r>
              <a:rPr lang="el-GR" altLang="el-GR" sz="2800" dirty="0"/>
              <a:t>. Τότε… 10</a:t>
            </a:r>
            <a:r>
              <a:rPr lang="en-US" altLang="el-GR" sz="2800" dirty="0"/>
              <a:t>x</a:t>
            </a:r>
            <a:r>
              <a:rPr lang="el-GR" altLang="el-GR" sz="2800" dirty="0"/>
              <a:t>+</a:t>
            </a:r>
            <a:r>
              <a:rPr lang="en-US" altLang="el-GR" sz="2800" dirty="0"/>
              <a:t>y</a:t>
            </a:r>
            <a:r>
              <a:rPr lang="el-GR" altLang="el-GR" sz="2800" dirty="0"/>
              <a:t>-(10</a:t>
            </a:r>
            <a:r>
              <a:rPr lang="en-US" altLang="el-GR" sz="2800" dirty="0"/>
              <a:t>y</a:t>
            </a:r>
            <a:r>
              <a:rPr lang="el-GR" altLang="el-GR" sz="2800" dirty="0"/>
              <a:t>+</a:t>
            </a:r>
            <a:r>
              <a:rPr lang="en-US" altLang="el-GR" sz="2800" dirty="0"/>
              <a:t>x</a:t>
            </a:r>
            <a:r>
              <a:rPr lang="el-GR" altLang="el-GR" sz="2800" dirty="0"/>
              <a:t>) = 10</a:t>
            </a:r>
            <a:r>
              <a:rPr lang="en-US" altLang="el-GR" sz="2800" dirty="0"/>
              <a:t>x</a:t>
            </a:r>
            <a:r>
              <a:rPr lang="el-GR" altLang="el-GR" sz="2800" dirty="0"/>
              <a:t>+</a:t>
            </a:r>
            <a:r>
              <a:rPr lang="en-US" altLang="el-GR" sz="2800" dirty="0"/>
              <a:t>y</a:t>
            </a:r>
            <a:r>
              <a:rPr lang="el-GR" altLang="el-GR" sz="2800" dirty="0"/>
              <a:t>-10</a:t>
            </a:r>
            <a:r>
              <a:rPr lang="en-US" altLang="el-GR" sz="2800" dirty="0"/>
              <a:t>y</a:t>
            </a:r>
            <a:r>
              <a:rPr lang="el-GR" altLang="el-GR" sz="2800" dirty="0"/>
              <a:t>-</a:t>
            </a:r>
            <a:r>
              <a:rPr lang="en-US" altLang="el-GR" sz="2800" dirty="0"/>
              <a:t>x</a:t>
            </a:r>
            <a:r>
              <a:rPr lang="el-GR" altLang="el-GR" sz="2800" dirty="0"/>
              <a:t> = 9</a:t>
            </a:r>
            <a:r>
              <a:rPr lang="en-US" altLang="el-GR" sz="2800" dirty="0"/>
              <a:t>x</a:t>
            </a:r>
            <a:r>
              <a:rPr lang="el-GR" altLang="el-GR" sz="2800" dirty="0"/>
              <a:t>-9</a:t>
            </a:r>
            <a:r>
              <a:rPr lang="en-US" altLang="el-GR" sz="2800" dirty="0"/>
              <a:t>y</a:t>
            </a:r>
            <a:r>
              <a:rPr lang="el-GR" altLang="el-GR" sz="2800" dirty="0"/>
              <a:t> = 9(</a:t>
            </a:r>
            <a:r>
              <a:rPr lang="en-US" altLang="el-GR" sz="2800" dirty="0"/>
              <a:t>x</a:t>
            </a:r>
            <a:r>
              <a:rPr lang="el-GR" altLang="el-GR" sz="2800" dirty="0"/>
              <a:t>-</a:t>
            </a:r>
            <a:r>
              <a:rPr lang="en-US" altLang="el-GR" sz="2800" dirty="0"/>
              <a:t>y</a:t>
            </a:r>
            <a:r>
              <a:rPr lang="el-GR" altLang="el-GR" sz="2800" dirty="0"/>
              <a:t>) που είναι πολλαπλάσιο του9» (μαθητής 2)</a:t>
            </a:r>
          </a:p>
        </p:txBody>
      </p:sp>
    </p:spTree>
    <p:extLst>
      <p:ext uri="{BB962C8B-B14F-4D97-AF65-F5344CB8AC3E}">
        <p14:creationId xmlns:p14="http://schemas.microsoft.com/office/powerpoint/2010/main" val="1514286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Συλλογισμός </a:t>
            </a:r>
            <a:r>
              <a:rPr lang="el-GR" altLang="el-GR" dirty="0" smtClean="0"/>
              <a:t>1</a:t>
            </a:r>
            <a:r>
              <a:rPr lang="en-US" altLang="el-GR" dirty="0" smtClean="0"/>
              <a:t> (4/4)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Συγκρίνετε τους δύο συλλογισμούς σχετικά με τη διαδικασία που οι μαθητές ακολουθούν για να κατασκευάσουν μια εικασία και να την αποδείξουν. </a:t>
            </a:r>
          </a:p>
        </p:txBody>
      </p:sp>
    </p:spTree>
    <p:extLst>
      <p:ext uri="{BB962C8B-B14F-4D97-AF65-F5344CB8AC3E}">
        <p14:creationId xmlns:p14="http://schemas.microsoft.com/office/powerpoint/2010/main" val="3140227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Αποδεικτικά νοητικά σχήματα των μαθητών για την απόδειξη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altLang="el-GR" dirty="0"/>
              <a:t>Τι είναι ένα νοητικό σχήμα για την απόδειξη</a:t>
            </a:r>
          </a:p>
          <a:p>
            <a:pPr lvl="1"/>
            <a:r>
              <a:rPr lang="el-GR" altLang="el-GR" dirty="0"/>
              <a:t>Εικασία – γεγονός (</a:t>
            </a:r>
            <a:r>
              <a:rPr lang="en-US" altLang="el-GR" dirty="0"/>
              <a:t>conjecture- fact)</a:t>
            </a:r>
            <a:endParaRPr lang="el-GR" altLang="el-GR" dirty="0"/>
          </a:p>
          <a:p>
            <a:pPr lvl="1"/>
            <a:r>
              <a:rPr lang="el-GR" altLang="el-GR" dirty="0"/>
              <a:t>Αποδεικνύω (διαδικασία που διώχνει την αμφιβολία γύρω από την αλήθεια ενός ισχυρισμού</a:t>
            </a:r>
          </a:p>
          <a:p>
            <a:pPr lvl="1"/>
            <a:r>
              <a:rPr lang="el-GR" altLang="el-GR" dirty="0"/>
              <a:t>Επιβεβαιώνω – πείθω (άτομο – άλλους)</a:t>
            </a:r>
          </a:p>
          <a:p>
            <a:pPr lvl="1"/>
            <a:r>
              <a:rPr lang="el-GR" altLang="el-GR" dirty="0"/>
              <a:t>Το νοητικό σχήμα ενός ατόμου αποτελείται από το τι αποτελεί επιβεβαίωση και πειθώ για αυτό το άτομο.</a:t>
            </a:r>
          </a:p>
        </p:txBody>
      </p:sp>
    </p:spTree>
    <p:extLst>
      <p:ext uri="{BB962C8B-B14F-4D97-AF65-F5344CB8AC3E}">
        <p14:creationId xmlns:p14="http://schemas.microsoft.com/office/powerpoint/2010/main" val="3559587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Ταξινόμηση των νοητικών αποδεικτικών </a:t>
            </a:r>
            <a:r>
              <a:rPr lang="el-GR" dirty="0" smtClean="0"/>
              <a:t>σχημάτων</a:t>
            </a:r>
            <a:r>
              <a:rPr lang="en-US" dirty="0" smtClean="0"/>
              <a:t> (1/3)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l-GR" sz="2800" dirty="0"/>
              <a:t>Σχήματα που στηρίζονται σε εξωτερικά κριτήρια (κάποιος το είπε, φαίνεται</a:t>
            </a:r>
            <a:r>
              <a:rPr lang="en-US" sz="2800" dirty="0"/>
              <a:t> </a:t>
            </a:r>
            <a:r>
              <a:rPr lang="el-GR" sz="2800" dirty="0"/>
              <a:t>από την μορφή , συμβολικά – </a:t>
            </a:r>
            <a:r>
              <a:rPr lang="en-US" sz="2800" dirty="0"/>
              <a:t>authoritarian , ritual</a:t>
            </a:r>
            <a:r>
              <a:rPr lang="el-GR" sz="2800" dirty="0"/>
              <a:t>, αναπαράσταση)</a:t>
            </a:r>
          </a:p>
          <a:p>
            <a:pPr>
              <a:defRPr/>
            </a:pPr>
            <a:r>
              <a:rPr lang="el-GR" sz="2800" dirty="0"/>
              <a:t>Εμπειρικά σχήματα (τεκμηρίωση από τα παραδείγματα, αισθήσεις)</a:t>
            </a:r>
          </a:p>
          <a:p>
            <a:pPr>
              <a:defRPr/>
            </a:pPr>
            <a:r>
              <a:rPr lang="el-GR" sz="2800" dirty="0"/>
              <a:t>Παραγωγικά σχήματα (μετασχηματιστικά- (γενίκευση, λειτουργική σκέψη, λογικά συμπεράσματα), αξιωματικά)</a:t>
            </a:r>
          </a:p>
        </p:txBody>
      </p:sp>
    </p:spTree>
    <p:extLst>
      <p:ext uri="{BB962C8B-B14F-4D97-AF65-F5344CB8AC3E}">
        <p14:creationId xmlns:p14="http://schemas.microsoft.com/office/powerpoint/2010/main" val="2447916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Ταξινόμηση των νοητικών αποδεικτικών </a:t>
            </a:r>
            <a:r>
              <a:rPr lang="el-GR" dirty="0" smtClean="0"/>
              <a:t>σχημάτων</a:t>
            </a:r>
            <a:r>
              <a:rPr lang="en-US" dirty="0" smtClean="0"/>
              <a:t> (2/3)</a:t>
            </a:r>
            <a:endParaRPr lang="el-GR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49275" y="1389063"/>
            <a:ext cx="7848600" cy="3968750"/>
          </a:xfrm>
          <a:noFill/>
        </p:spPr>
      </p:pic>
    </p:spTree>
    <p:extLst>
      <p:ext uri="{BB962C8B-B14F-4D97-AF65-F5344CB8AC3E}">
        <p14:creationId xmlns:p14="http://schemas.microsoft.com/office/powerpoint/2010/main" val="1071158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Ταξινόμηση των νοητικών αποδεικτικών </a:t>
            </a:r>
            <a:r>
              <a:rPr lang="el-GR" dirty="0" smtClean="0"/>
              <a:t>σχημάτων</a:t>
            </a:r>
            <a:r>
              <a:rPr lang="en-US" dirty="0" smtClean="0"/>
              <a:t> (3/3)</a:t>
            </a:r>
            <a:endParaRPr lang="el-GR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57250" y="1628775"/>
            <a:ext cx="7150100" cy="4300538"/>
          </a:xfrm>
          <a:noFill/>
        </p:spPr>
      </p:pic>
    </p:spTree>
    <p:extLst>
      <p:ext uri="{BB962C8B-B14F-4D97-AF65-F5344CB8AC3E}">
        <p14:creationId xmlns:p14="http://schemas.microsoft.com/office/powerpoint/2010/main" val="693837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Η απόδειξη στη Διδακτική των Μαθηματικών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400" dirty="0"/>
              <a:t>Υπάρχει μια εξέλιξη στη σημασία της έννοιας της απόδειξης (</a:t>
            </a:r>
            <a:r>
              <a:rPr lang="el-GR" altLang="el-GR" sz="2400" dirty="0" err="1"/>
              <a:t>ευκλείδια</a:t>
            </a:r>
            <a:r>
              <a:rPr lang="el-GR" altLang="el-GR" sz="2400" dirty="0"/>
              <a:t> γεωμετρία, επίλυση προβλήματος, κατασκευαστικές θεωρήσεις, ρόλος της τεχνολογίας)</a:t>
            </a:r>
          </a:p>
          <a:p>
            <a:r>
              <a:rPr lang="el-GR" altLang="el-GR" sz="2400" dirty="0"/>
              <a:t>Η απόδειξη ως μορφή επικοινωνίας</a:t>
            </a:r>
          </a:p>
          <a:p>
            <a:r>
              <a:rPr lang="el-GR" altLang="el-GR" sz="2400" dirty="0"/>
              <a:t>Η απόδειξη ως εργαλείο κατανόησης</a:t>
            </a:r>
          </a:p>
          <a:p>
            <a:r>
              <a:rPr lang="el-GR" altLang="el-GR" sz="2400" dirty="0"/>
              <a:t>Η απόδειξη το αποτέλεσμα μιας διαδικασίας όπου οι μαθητές δημιουργούν εικασίες και τις ελέγχουν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Προτάσεις για τη διδασκαλία της </a:t>
            </a:r>
            <a:r>
              <a:rPr lang="el-GR" dirty="0" smtClean="0"/>
              <a:t>απόδειξης</a:t>
            </a:r>
            <a:r>
              <a:rPr lang="en-US" dirty="0" smtClean="0"/>
              <a:t> (1/3)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defRPr/>
            </a:pPr>
            <a:r>
              <a:rPr lang="el-GR" sz="2800" dirty="0"/>
              <a:t>Συζήτηση στην τάξη που οδηγεί σε εικασίες</a:t>
            </a:r>
          </a:p>
          <a:p>
            <a:pPr>
              <a:defRPr/>
            </a:pPr>
            <a:r>
              <a:rPr lang="el-GR" sz="2800" dirty="0"/>
              <a:t>Κατάλληλοι πειραματισμοί για τον έλεγχο των εικασιών</a:t>
            </a:r>
          </a:p>
          <a:p>
            <a:pPr>
              <a:defRPr/>
            </a:pPr>
            <a:r>
              <a:rPr lang="el-GR" sz="2800" dirty="0"/>
              <a:t>Απόδειξη για την υποστήριξη των εικασιών</a:t>
            </a:r>
          </a:p>
          <a:p>
            <a:pPr>
              <a:defRPr/>
            </a:pPr>
            <a:r>
              <a:rPr lang="el-GR" sz="2800" dirty="0"/>
              <a:t>Η απόδειξη του ίδιου θεωρήματος με περισσότερους τρόπους</a:t>
            </a:r>
          </a:p>
          <a:p>
            <a:pPr>
              <a:defRPr/>
            </a:pPr>
            <a:r>
              <a:rPr lang="el-GR" sz="2800" dirty="0"/>
              <a:t>Έμφαση στη γενική δομή της αρχικά πριν τη λεπτομερή περιγραφή των βημάτων</a:t>
            </a:r>
          </a:p>
          <a:p>
            <a:pPr>
              <a:defRPr/>
            </a:pPr>
            <a:r>
              <a:rPr lang="el-GR" sz="2800" dirty="0"/>
              <a:t>Η μεταφορά μιας απόδειξης με απαγωγής σε άτοπο με μια </a:t>
            </a:r>
            <a:r>
              <a:rPr lang="el-GR" sz="2800" dirty="0" smtClean="0"/>
              <a:t>κατασκευαστική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799672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Προτάσεις για τη διδασκαλία της </a:t>
            </a:r>
            <a:r>
              <a:rPr lang="el-GR" dirty="0" smtClean="0"/>
              <a:t>απόδειξης</a:t>
            </a:r>
            <a:r>
              <a:rPr lang="en-US" dirty="0" smtClean="0"/>
              <a:t> (2/3)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dirty="0"/>
              <a:t>Στο Λύκειο οι μαθητές αναμένεται να</a:t>
            </a:r>
          </a:p>
          <a:p>
            <a:pPr lvl="1"/>
            <a:r>
              <a:rPr lang="el-GR" altLang="el-GR" dirty="0"/>
              <a:t>Κάνουν και ελέγχουν εικασίες</a:t>
            </a:r>
          </a:p>
          <a:p>
            <a:pPr lvl="1"/>
            <a:r>
              <a:rPr lang="el-GR" altLang="el-GR" dirty="0"/>
              <a:t>Να διατυπώνουν αντιπαραδείγματα</a:t>
            </a:r>
          </a:p>
          <a:p>
            <a:pPr lvl="1"/>
            <a:r>
              <a:rPr lang="el-GR" altLang="el-GR" dirty="0"/>
              <a:t>Να ακολουθούν λογικά επιχειρήματα</a:t>
            </a:r>
          </a:p>
          <a:p>
            <a:pPr lvl="1"/>
            <a:r>
              <a:rPr lang="el-GR" altLang="el-GR" dirty="0"/>
              <a:t>Να ελέγχουν την εγκυρότητα των επιχειρημάτων</a:t>
            </a:r>
          </a:p>
          <a:p>
            <a:pPr lvl="1"/>
            <a:r>
              <a:rPr lang="el-GR" altLang="el-GR" dirty="0"/>
              <a:t>Να κατασκευάζουν απλές αποδείξεις</a:t>
            </a:r>
          </a:p>
        </p:txBody>
      </p:sp>
    </p:spTree>
    <p:extLst>
      <p:ext uri="{BB962C8B-B14F-4D97-AF65-F5344CB8AC3E}">
        <p14:creationId xmlns:p14="http://schemas.microsoft.com/office/powerpoint/2010/main" val="1294805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Προτάσεις για τη διδασκαλία της </a:t>
            </a:r>
            <a:r>
              <a:rPr lang="el-GR" dirty="0" smtClean="0"/>
              <a:t>απόδειξης</a:t>
            </a:r>
            <a:r>
              <a:rPr lang="en-US" dirty="0" smtClean="0"/>
              <a:t> (3/3)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dirty="0"/>
              <a:t>Αποδείξεις που αποδεικνύουν (θεώρημα)</a:t>
            </a:r>
          </a:p>
          <a:p>
            <a:r>
              <a:rPr lang="el-GR" altLang="el-GR" dirty="0"/>
              <a:t>Αποδείξεις που επεξηγούν</a:t>
            </a:r>
          </a:p>
          <a:p>
            <a:pPr lvl="1"/>
            <a:r>
              <a:rPr lang="el-GR" altLang="el-GR" dirty="0"/>
              <a:t>Το άθροισμα των ν φυσικών αριθμών με αντιμετάθεση των όρων</a:t>
            </a:r>
          </a:p>
          <a:p>
            <a:pPr lvl="1"/>
            <a:r>
              <a:rPr lang="el-GR" altLang="el-GR" dirty="0"/>
              <a:t>Το άθροισμα των ν φυσικών αριθμών με γεωμετρική αναπαράσταση (τρίγωνοι αριθμοί)</a:t>
            </a:r>
          </a:p>
          <a:p>
            <a:pPr lvl="1"/>
            <a:r>
              <a:rPr lang="el-GR" altLang="el-GR" dirty="0"/>
              <a:t>Το άθροισμα των ν φυσικών αριθμών με τη σκάλα</a:t>
            </a:r>
          </a:p>
        </p:txBody>
      </p:sp>
    </p:spTree>
    <p:extLst>
      <p:ext uri="{BB962C8B-B14F-4D97-AF65-F5344CB8AC3E}">
        <p14:creationId xmlns:p14="http://schemas.microsoft.com/office/powerpoint/2010/main" val="524497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28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</a:t>
            </a:r>
            <a:r>
              <a:rPr lang="el-GR" sz="2000" dirty="0" err="1" smtClean="0"/>
              <a:t>Εθνικόν</a:t>
            </a:r>
            <a:r>
              <a:rPr lang="el-GR" sz="2000" dirty="0" smtClean="0"/>
              <a:t> και </a:t>
            </a:r>
            <a:r>
              <a:rPr lang="el-GR" sz="2000" dirty="0" err="1" smtClean="0"/>
              <a:t>Καποδιστριακόν</a:t>
            </a:r>
            <a:r>
              <a:rPr lang="el-GR" sz="2000" dirty="0" smtClean="0"/>
              <a:t> </a:t>
            </a:r>
            <a:r>
              <a:rPr lang="el-GR" sz="2000" dirty="0" err="1" smtClean="0"/>
              <a:t>Πανεπιστήμιον</a:t>
            </a:r>
            <a:r>
              <a:rPr lang="el-GR" sz="2000" dirty="0" smtClean="0"/>
              <a:t> Αθηνών</a:t>
            </a:r>
            <a:r>
              <a:rPr lang="en-US" sz="2000" dirty="0" smtClean="0"/>
              <a:t>, </a:t>
            </a:r>
            <a:r>
              <a:rPr lang="el-GR" altLang="el-GR" sz="2000" dirty="0" smtClean="0"/>
              <a:t>Δέσποινα Πόταρη</a:t>
            </a:r>
            <a:r>
              <a:rPr lang="en-US" altLang="el-GR" sz="2000" dirty="0" smtClean="0"/>
              <a:t>, </a:t>
            </a:r>
            <a:r>
              <a:rPr lang="el-GR" sz="2000" dirty="0"/>
              <a:t>Γιώργος </a:t>
            </a:r>
            <a:r>
              <a:rPr lang="el-GR" sz="2000" dirty="0" smtClean="0"/>
              <a:t>Ψυχάρης 2014. </a:t>
            </a:r>
            <a:r>
              <a:rPr lang="el-GR" altLang="el-GR" sz="2000" dirty="0" smtClean="0"/>
              <a:t>Δέσποινα Πόταρη</a:t>
            </a:r>
            <a:r>
              <a:rPr lang="en-US" altLang="el-GR" sz="2000" dirty="0" smtClean="0"/>
              <a:t>, </a:t>
            </a:r>
            <a:r>
              <a:rPr lang="el-GR" sz="2000" dirty="0"/>
              <a:t>Γιώργος </a:t>
            </a:r>
            <a:r>
              <a:rPr lang="el-GR" sz="2000" dirty="0" smtClean="0"/>
              <a:t>Ψυχάρης. «Πρακτική Άσκηση σε σχολεία της δευτεροβάθμιας </a:t>
            </a:r>
            <a:r>
              <a:rPr lang="el-GR" sz="2000" dirty="0" smtClean="0"/>
              <a:t>εκπαίδευσης.</a:t>
            </a:r>
            <a:r>
              <a:rPr lang="en-US" sz="2000" dirty="0" smtClean="0"/>
              <a:t> </a:t>
            </a:r>
            <a:r>
              <a:rPr lang="el-GR" altLang="el-GR" sz="2000" dirty="0" smtClean="0"/>
              <a:t>Επιχειρηματολογία </a:t>
            </a:r>
            <a:r>
              <a:rPr lang="el-GR" altLang="el-GR" sz="2000" dirty="0"/>
              <a:t>και απόδειξη στη διδασκαλία των μαθηματικών</a:t>
            </a:r>
            <a:r>
              <a:rPr lang="el-GR" sz="2000" dirty="0" smtClean="0"/>
              <a:t>». </a:t>
            </a:r>
            <a:r>
              <a:rPr lang="el-GR" sz="2000" dirty="0"/>
              <a:t>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2014. </a:t>
            </a:r>
            <a:r>
              <a:rPr lang="el-GR" sz="2000" dirty="0"/>
              <a:t>Διαθέσιμο από τη δικτυακή </a:t>
            </a:r>
            <a:r>
              <a:rPr lang="el-GR" sz="2000" dirty="0" smtClean="0"/>
              <a:t>διεύθυνση: http://opencourses.uoa.gr</a:t>
            </a:r>
            <a:r>
              <a:rPr lang="en-US" sz="2000" dirty="0" smtClean="0"/>
              <a:t>/courses/MATH239/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20825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36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2475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Ερωτήματα γύρω από την </a:t>
            </a:r>
            <a:r>
              <a:rPr lang="el-GR" dirty="0" smtClean="0"/>
              <a:t>απόδειξη</a:t>
            </a:r>
            <a:r>
              <a:rPr lang="en-US" dirty="0" smtClean="0"/>
              <a:t> (1/3)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dirty="0"/>
              <a:t>Μαθηματικοί παράγοντες</a:t>
            </a:r>
          </a:p>
          <a:p>
            <a:pPr lvl="1"/>
            <a:r>
              <a:rPr lang="el-GR" altLang="el-GR" dirty="0"/>
              <a:t>Τι είναι η απόδειξη και ποια η λειτουργία της;</a:t>
            </a:r>
          </a:p>
          <a:p>
            <a:pPr lvl="1"/>
            <a:r>
              <a:rPr lang="el-GR" altLang="el-GR" dirty="0"/>
              <a:t>Πως οι αποδείξεις κατασκευάζονται, επαληθεύονται και γίνονται αποδεκτές στη μαθηματική κοινότητα;</a:t>
            </a:r>
          </a:p>
          <a:p>
            <a:pPr lvl="1"/>
            <a:r>
              <a:rPr lang="el-GR" altLang="el-GR" dirty="0"/>
              <a:t>Ποιες είναι κάποιες από τις κριτικές φάσεις στην ανάπτυξη της απόδειξης στην ιστορία των μαθητών;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Ερωτήματα γύρω από την απόδειξη</a:t>
            </a:r>
            <a:r>
              <a:rPr lang="en-US" dirty="0"/>
              <a:t> </a:t>
            </a:r>
            <a:r>
              <a:rPr lang="en-US" dirty="0" smtClean="0"/>
              <a:t>(2/3</a:t>
            </a:r>
            <a:r>
              <a:rPr lang="en-US" dirty="0"/>
              <a:t>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dirty="0"/>
              <a:t>Γνωστικοί παράγοντες</a:t>
            </a:r>
          </a:p>
          <a:p>
            <a:pPr lvl="1"/>
            <a:r>
              <a:rPr lang="el-GR" altLang="el-GR" dirty="0"/>
              <a:t>Ποιες είναι οι αντιλήψεις των μαθητών για την απόδειξη</a:t>
            </a:r>
          </a:p>
          <a:p>
            <a:pPr lvl="1"/>
            <a:r>
              <a:rPr lang="el-GR" altLang="el-GR" dirty="0"/>
              <a:t>Ποιες είναι οι δυσκολίες των μαθητών στην απόδειξη</a:t>
            </a:r>
          </a:p>
          <a:p>
            <a:pPr lvl="1"/>
            <a:r>
              <a:rPr lang="el-GR" altLang="el-GR" dirty="0"/>
              <a:t>Που οφείλονται οι δυσκολίες αυτές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Ερωτήματα γύρω από την απόδειξη</a:t>
            </a:r>
            <a:r>
              <a:rPr lang="en-US" dirty="0"/>
              <a:t> </a:t>
            </a:r>
            <a:r>
              <a:rPr lang="en-US" dirty="0" smtClean="0"/>
              <a:t>(3/3</a:t>
            </a:r>
            <a:r>
              <a:rPr lang="en-US" dirty="0"/>
              <a:t>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l-GR" dirty="0"/>
              <a:t>Διδακτικοί – πολιτισμικοί παράγοντες</a:t>
            </a:r>
          </a:p>
          <a:p>
            <a:pPr lvl="1">
              <a:defRPr/>
            </a:pPr>
            <a:r>
              <a:rPr lang="el-GR" dirty="0"/>
              <a:t>Γιατί διδάσκουμε απόδειξη;</a:t>
            </a:r>
          </a:p>
          <a:p>
            <a:pPr lvl="1">
              <a:defRPr/>
            </a:pPr>
            <a:r>
              <a:rPr lang="el-GR" dirty="0"/>
              <a:t>Πώς πρέπει να διδάξουμε την απόδειξη;</a:t>
            </a:r>
          </a:p>
          <a:p>
            <a:pPr lvl="1">
              <a:defRPr/>
            </a:pPr>
            <a:r>
              <a:rPr lang="el-GR" dirty="0"/>
              <a:t>Ποιες οι αποδείξεις κατασκευάζονται, επαληθεύονται και γίνονται δεκτές στην τάξη;</a:t>
            </a:r>
          </a:p>
          <a:p>
            <a:pPr lvl="1">
              <a:defRPr/>
            </a:pPr>
            <a:r>
              <a:rPr lang="el-GR" dirty="0"/>
              <a:t>Ποιες είναι οι βασικές φάσεις στην ανάπτυξη της απόδειξης για το μαθητή και την τάξη ως κοινότητα;</a:t>
            </a:r>
          </a:p>
          <a:p>
            <a:pPr lvl="1">
              <a:defRPr/>
            </a:pPr>
            <a:r>
              <a:rPr lang="el-GR" dirty="0"/>
              <a:t>Ποιο περιβάλλον στην τάξη υποστηρίζει την ανάπτυξη της έννοιας της απόδειξης για τους μαθητές; Τι είδους αλληλεπιδράσεις; Τι είδους δραστηριότητες;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Η έρευνα πάνω στην απόδειξη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400" dirty="0"/>
              <a:t>Μελέτη των πεποιθήσεων των μαθητών για την απόδειξη και των γνωστικών τους σχημάτων</a:t>
            </a:r>
          </a:p>
          <a:p>
            <a:r>
              <a:rPr lang="el-GR" altLang="el-GR" sz="2400" dirty="0"/>
              <a:t>Μελέτη των κοινωνικών παραγόντων και πως μπορούμε να φτιάξουμε περιβάλλοντα μάθησης που οι μαθητές να επιχειρηματολογούν και να αναγνωρίζουν τι σημαίνει αποδεκτή μαθηματική αιτιολόγηση</a:t>
            </a:r>
          </a:p>
          <a:p>
            <a:r>
              <a:rPr lang="el-GR" altLang="el-GR" sz="2400" dirty="0"/>
              <a:t>Έμφαση στη λογική δομή της απόδειξης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Η απόδειξη ως ένα έργο επίλυσης προβλήματος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Στην απόδειξη μιας πρότασης ο μαθητής έχει όπως και στο πρόβλημα μια σειρά από δεδομένα (αξιώματα, θεωρήματα, προτάσεις, ορισμούς) και του ζητείται να επιλέξει τι είναι κατάλληλο ώστε να φτάσει σε κάποιο συμπέρασμα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Διαφορετικές προσεγγίσεις απόδειξης που οι φοιτητές χρησιμοποιούν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300" dirty="0"/>
              <a:t>Διαδικαστικές αποδείξεις</a:t>
            </a:r>
          </a:p>
          <a:p>
            <a:pPr lvl="1"/>
            <a:r>
              <a:rPr lang="el-GR" altLang="el-GR" sz="2300" dirty="0"/>
              <a:t>Να αποδειχθεί ότι η ακολουθία (ν-1)/ν συγκλίνει στο 1</a:t>
            </a:r>
          </a:p>
          <a:p>
            <a:pPr lvl="1"/>
            <a:r>
              <a:rPr lang="el-GR" altLang="el-GR" sz="2300" dirty="0"/>
              <a:t>Η φοιτήτρια παίρνει τις σημειώσεις της κοιτά σε μια παρόμοια απόδειξη, παίρνει την απόλυτη τιμή της διαφοράς (ν-1)/ν -1 τη θέτει μικρότερη του ε και υπολογίζει την τιμή του Ν</a:t>
            </a:r>
          </a:p>
          <a:p>
            <a:pPr lvl="1"/>
            <a:r>
              <a:rPr lang="el-GR" altLang="el-GR" sz="2300" dirty="0"/>
              <a:t>Η φοιτήτρια δεν μπορεί να απαντήσει γιατί η συγκεκριμένη απόδειξη εξασφαλίζει τη σύγκλιση της ακολουθίας.</a:t>
            </a:r>
          </a:p>
          <a:p>
            <a:pPr lvl="1"/>
            <a:r>
              <a:rPr lang="el-GR" altLang="el-GR" sz="2300" dirty="0"/>
              <a:t>Η κατανόηση της για τα όρια και τις ακολουθίες πολύ περιορισμένη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1582</TotalTime>
  <Words>1877</Words>
  <Application>Microsoft Office PowerPoint</Application>
  <PresentationFormat>Προβολή στην οθόνη (4:3)</PresentationFormat>
  <Paragraphs>228</Paragraphs>
  <Slides>38</Slides>
  <Notes>38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38</vt:i4>
      </vt:variant>
    </vt:vector>
  </HeadingPairs>
  <TitlesOfParts>
    <vt:vector size="43" baseType="lpstr">
      <vt:lpstr>ＭＳ Ｐゴシック</vt:lpstr>
      <vt:lpstr>Arial</vt:lpstr>
      <vt:lpstr>Calibri</vt:lpstr>
      <vt:lpstr>Wingdings</vt:lpstr>
      <vt:lpstr>Θέμα του Office</vt:lpstr>
      <vt:lpstr>Πρακτική Άσκηση σε σχολεία της δευτεροβάθμιας εκπαίδευσης</vt:lpstr>
      <vt:lpstr>Πρακτική Άσκηση σε σχολεία της δευτεροβάθμιας εκπαίδευσης</vt:lpstr>
      <vt:lpstr>Η απόδειξη στη Διδακτική των Μαθηματικών</vt:lpstr>
      <vt:lpstr>Ερωτήματα γύρω από την απόδειξη (1/3)</vt:lpstr>
      <vt:lpstr>Ερωτήματα γύρω από την απόδειξη (2/3)</vt:lpstr>
      <vt:lpstr>Ερωτήματα γύρω από την απόδειξη (3/3)</vt:lpstr>
      <vt:lpstr>Η έρευνα πάνω στην απόδειξη</vt:lpstr>
      <vt:lpstr>Η απόδειξη ως ένα έργο επίλυσης προβλήματος</vt:lpstr>
      <vt:lpstr>Διαφορετικές προσεγγίσεις απόδειξης που οι φοιτητές χρησιμοποιούν</vt:lpstr>
      <vt:lpstr>Τι μαθαίνει ένας μαθητής από μια διαδικαστική απόδειξη;</vt:lpstr>
      <vt:lpstr>Συντακτική απόδειξη</vt:lpstr>
      <vt:lpstr>Ευκαιρίες μάθησης από την παραγωγή μιας συντακτικής απόδειξης</vt:lpstr>
      <vt:lpstr>Σημασιολογική απόδειξη </vt:lpstr>
      <vt:lpstr>Ευκαιρίες μάθησης για την παραγωγή μιας σημασιολογικής απόδειξης (1/2)</vt:lpstr>
      <vt:lpstr>Ευκαιρίες μάθησης για την παραγωγή μιας σημασιολογικής απόδειξης (2/2)</vt:lpstr>
      <vt:lpstr>Η μαθηματική απόδειξη στο Λύκειο</vt:lpstr>
      <vt:lpstr>Η στροφή στο ρόλο της μαθηματικής απόδειξης</vt:lpstr>
      <vt:lpstr>Ένα παράδειγμα έρευνας</vt:lpstr>
      <vt:lpstr>Εμπειρικές αιτιολογήσεις</vt:lpstr>
      <vt:lpstr>Άτυπες αποδείξεις (1/2)</vt:lpstr>
      <vt:lpstr>Άτυπες αποδείξεις (2/2)</vt:lpstr>
      <vt:lpstr>Συλλογισμός 1 (1/4)</vt:lpstr>
      <vt:lpstr>Συλλογισμός 1 (2/4)</vt:lpstr>
      <vt:lpstr>Συλλογισμός 1 (3/4)</vt:lpstr>
      <vt:lpstr>Συλλογισμός 1 (4/4)</vt:lpstr>
      <vt:lpstr>Αποδεικτικά νοητικά σχήματα των μαθητών για την απόδειξη</vt:lpstr>
      <vt:lpstr>Ταξινόμηση των νοητικών αποδεικτικών σχημάτων (1/3)</vt:lpstr>
      <vt:lpstr>Ταξινόμηση των νοητικών αποδεικτικών σχημάτων (2/3)</vt:lpstr>
      <vt:lpstr>Ταξινόμηση των νοητικών αποδεικτικών σχημάτων (3/3)</vt:lpstr>
      <vt:lpstr>Προτάσεις για τη διδασκαλία της απόδειξης (1/3)</vt:lpstr>
      <vt:lpstr>Προτάσεις για τη διδασκαλία της απόδειξης (2/3)</vt:lpstr>
      <vt:lpstr>Προτάσεις για τη διδασκαλία της απόδειξης (3/3)</vt:lpstr>
      <vt:lpstr>Τέλος Ενότητας</vt:lpstr>
      <vt:lpstr>Χρηματοδότηση</vt:lpstr>
      <vt:lpstr>Σημειώματα</vt:lpstr>
      <vt:lpstr>Σημείωμα Αναφοράς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Stevy</dc:creator>
  <cp:lastModifiedBy>Aggeliki Zoupa</cp:lastModifiedBy>
  <cp:revision>185</cp:revision>
  <dcterms:created xsi:type="dcterms:W3CDTF">2012-09-06T09:03:05Z</dcterms:created>
  <dcterms:modified xsi:type="dcterms:W3CDTF">2015-07-13T12:43:53Z</dcterms:modified>
</cp:coreProperties>
</file>